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0" r:id="rId3"/>
    <p:sldId id="257" r:id="rId4"/>
    <p:sldId id="258" r:id="rId5"/>
    <p:sldId id="259" r:id="rId6"/>
    <p:sldId id="277" r:id="rId7"/>
    <p:sldId id="278" r:id="rId8"/>
    <p:sldId id="267" r:id="rId9"/>
    <p:sldId id="263" r:id="rId10"/>
    <p:sldId id="261" r:id="rId11"/>
    <p:sldId id="262" r:id="rId12"/>
    <p:sldId id="264" r:id="rId13"/>
    <p:sldId id="265" r:id="rId14"/>
    <p:sldId id="266" r:id="rId15"/>
    <p:sldId id="279" r:id="rId16"/>
    <p:sldId id="281" r:id="rId17"/>
    <p:sldId id="282" r:id="rId18"/>
    <p:sldId id="283" r:id="rId19"/>
    <p:sldId id="284" r:id="rId20"/>
    <p:sldId id="285" r:id="rId21"/>
    <p:sldId id="287" r:id="rId22"/>
    <p:sldId id="288" r:id="rId23"/>
    <p:sldId id="292" r:id="rId24"/>
    <p:sldId id="291"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7" d="100"/>
          <a:sy n="107" d="100"/>
        </p:scale>
        <p:origin x="-96" y="-107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F6DF30-2F69-4E8A-94D1-4539E5D33F6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0BBB3DB6-A4B1-462B-83AB-5BB68BA8C8AB}">
      <dgm:prSet phldrT="[Text]" custT="1"/>
      <dgm:spPr/>
      <dgm:t>
        <a:bodyPr/>
        <a:lstStyle/>
        <a:p>
          <a:r>
            <a:rPr lang="el-GR" sz="1800" dirty="0" smtClean="0"/>
            <a:t>Φιλοσοφικός σύμβουλος</a:t>
          </a:r>
          <a:endParaRPr lang="en-US" sz="1800" dirty="0"/>
        </a:p>
      </dgm:t>
    </dgm:pt>
    <dgm:pt modelId="{AF7FDF9B-6FB7-44F2-A1FC-8DCCB07E71C7}" type="parTrans" cxnId="{0926568C-CCF1-4104-A0DC-6D96C0E2B31C}">
      <dgm:prSet/>
      <dgm:spPr/>
      <dgm:t>
        <a:bodyPr/>
        <a:lstStyle/>
        <a:p>
          <a:endParaRPr lang="en-US"/>
        </a:p>
      </dgm:t>
    </dgm:pt>
    <dgm:pt modelId="{0EB6C241-6D88-4EA5-AE6C-6C90DCD6FE52}" type="sibTrans" cxnId="{0926568C-CCF1-4104-A0DC-6D96C0E2B31C}">
      <dgm:prSet/>
      <dgm:spPr/>
      <dgm:t>
        <a:bodyPr/>
        <a:lstStyle/>
        <a:p>
          <a:endParaRPr lang="en-US"/>
        </a:p>
      </dgm:t>
    </dgm:pt>
    <dgm:pt modelId="{5D4052EC-C474-493B-BEFE-30930C1E3394}">
      <dgm:prSet phldrT="[Text]" custT="1"/>
      <dgm:spPr/>
      <dgm:t>
        <a:bodyPr/>
        <a:lstStyle/>
        <a:p>
          <a:r>
            <a:rPr lang="el-GR" sz="1800" dirty="0" smtClean="0"/>
            <a:t>Υπαρξιακή φιλοσοφία</a:t>
          </a:r>
          <a:endParaRPr lang="en-US" sz="1800" dirty="0"/>
        </a:p>
      </dgm:t>
    </dgm:pt>
    <dgm:pt modelId="{9BAD290F-EC84-41CB-A347-F2C84707B761}" type="parTrans" cxnId="{2556C6F3-B908-4D49-8AFD-0D7335E0A9B0}">
      <dgm:prSet/>
      <dgm:spPr/>
      <dgm:t>
        <a:bodyPr/>
        <a:lstStyle/>
        <a:p>
          <a:endParaRPr lang="en-US"/>
        </a:p>
      </dgm:t>
    </dgm:pt>
    <dgm:pt modelId="{B8C23917-8D10-4E63-B9E2-AD87142ADD00}" type="sibTrans" cxnId="{2556C6F3-B908-4D49-8AFD-0D7335E0A9B0}">
      <dgm:prSet/>
      <dgm:spPr/>
      <dgm:t>
        <a:bodyPr/>
        <a:lstStyle/>
        <a:p>
          <a:endParaRPr lang="en-US"/>
        </a:p>
      </dgm:t>
    </dgm:pt>
    <dgm:pt modelId="{2C8BCF98-F681-4CC6-9E87-F891644A25DA}">
      <dgm:prSet phldrT="[Text]" custT="1"/>
      <dgm:spPr/>
      <dgm:t>
        <a:bodyPr/>
        <a:lstStyle/>
        <a:p>
          <a:r>
            <a:rPr lang="el-GR" sz="1800" dirty="0" smtClean="0"/>
            <a:t>Φιλοσοφική ψυχολογία </a:t>
          </a:r>
          <a:endParaRPr lang="en-US" sz="1800" dirty="0"/>
        </a:p>
      </dgm:t>
    </dgm:pt>
    <dgm:pt modelId="{E9261E62-531F-46E6-BC5C-1A9FAE60667E}" type="parTrans" cxnId="{08621F3E-5EBC-4ED1-AD7F-AE05C1254F8E}">
      <dgm:prSet/>
      <dgm:spPr/>
      <dgm:t>
        <a:bodyPr/>
        <a:lstStyle/>
        <a:p>
          <a:endParaRPr lang="en-US"/>
        </a:p>
      </dgm:t>
    </dgm:pt>
    <dgm:pt modelId="{E05C9AE6-AF66-43EF-9855-03DB13D27C0A}" type="sibTrans" cxnId="{08621F3E-5EBC-4ED1-AD7F-AE05C1254F8E}">
      <dgm:prSet/>
      <dgm:spPr/>
      <dgm:t>
        <a:bodyPr/>
        <a:lstStyle/>
        <a:p>
          <a:endParaRPr lang="en-US"/>
        </a:p>
      </dgm:t>
    </dgm:pt>
    <dgm:pt modelId="{8E0510D6-E0F7-4C3D-9DA5-7D9F1AEFF141}" type="pres">
      <dgm:prSet presAssocID="{D9F6DF30-2F69-4E8A-94D1-4539E5D33F60}" presName="diagram" presStyleCnt="0">
        <dgm:presLayoutVars>
          <dgm:chPref val="1"/>
          <dgm:dir/>
          <dgm:animOne val="branch"/>
          <dgm:animLvl val="lvl"/>
          <dgm:resizeHandles val="exact"/>
        </dgm:presLayoutVars>
      </dgm:prSet>
      <dgm:spPr/>
      <dgm:t>
        <a:bodyPr/>
        <a:lstStyle/>
        <a:p>
          <a:endParaRPr lang="en-US"/>
        </a:p>
      </dgm:t>
    </dgm:pt>
    <dgm:pt modelId="{49B8619A-4AC9-4225-AEBB-58E8E71B9C12}" type="pres">
      <dgm:prSet presAssocID="{0BBB3DB6-A4B1-462B-83AB-5BB68BA8C8AB}" presName="root1" presStyleCnt="0"/>
      <dgm:spPr/>
    </dgm:pt>
    <dgm:pt modelId="{13C7EC6E-7669-4239-AFAD-61B176D2F176}" type="pres">
      <dgm:prSet presAssocID="{0BBB3DB6-A4B1-462B-83AB-5BB68BA8C8AB}" presName="LevelOneTextNode" presStyleLbl="node0" presStyleIdx="0" presStyleCnt="1" custScaleY="59599">
        <dgm:presLayoutVars>
          <dgm:chPref val="3"/>
        </dgm:presLayoutVars>
      </dgm:prSet>
      <dgm:spPr/>
      <dgm:t>
        <a:bodyPr/>
        <a:lstStyle/>
        <a:p>
          <a:endParaRPr lang="en-US"/>
        </a:p>
      </dgm:t>
    </dgm:pt>
    <dgm:pt modelId="{2C70EB39-37A2-4C79-B346-B94064D14CCF}" type="pres">
      <dgm:prSet presAssocID="{0BBB3DB6-A4B1-462B-83AB-5BB68BA8C8AB}" presName="level2hierChild" presStyleCnt="0"/>
      <dgm:spPr/>
    </dgm:pt>
    <dgm:pt modelId="{81BC3765-4464-4706-8438-9495D998BC58}" type="pres">
      <dgm:prSet presAssocID="{9BAD290F-EC84-41CB-A347-F2C84707B761}" presName="conn2-1" presStyleLbl="parChTrans1D2" presStyleIdx="0" presStyleCnt="2"/>
      <dgm:spPr/>
      <dgm:t>
        <a:bodyPr/>
        <a:lstStyle/>
        <a:p>
          <a:endParaRPr lang="en-US"/>
        </a:p>
      </dgm:t>
    </dgm:pt>
    <dgm:pt modelId="{9B4AB810-CE52-4FAC-AD76-C2F45D0661F4}" type="pres">
      <dgm:prSet presAssocID="{9BAD290F-EC84-41CB-A347-F2C84707B761}" presName="connTx" presStyleLbl="parChTrans1D2" presStyleIdx="0" presStyleCnt="2"/>
      <dgm:spPr/>
      <dgm:t>
        <a:bodyPr/>
        <a:lstStyle/>
        <a:p>
          <a:endParaRPr lang="en-US"/>
        </a:p>
      </dgm:t>
    </dgm:pt>
    <dgm:pt modelId="{E7D0B215-A9F4-4E46-A267-9FA007622A9D}" type="pres">
      <dgm:prSet presAssocID="{5D4052EC-C474-493B-BEFE-30930C1E3394}" presName="root2" presStyleCnt="0"/>
      <dgm:spPr/>
    </dgm:pt>
    <dgm:pt modelId="{4B1356FC-7312-4012-A99C-7A9513A25591}" type="pres">
      <dgm:prSet presAssocID="{5D4052EC-C474-493B-BEFE-30930C1E3394}" presName="LevelTwoTextNode" presStyleLbl="node2" presStyleIdx="0" presStyleCnt="2" custScaleY="69174">
        <dgm:presLayoutVars>
          <dgm:chPref val="3"/>
        </dgm:presLayoutVars>
      </dgm:prSet>
      <dgm:spPr/>
      <dgm:t>
        <a:bodyPr/>
        <a:lstStyle/>
        <a:p>
          <a:endParaRPr lang="en-US"/>
        </a:p>
      </dgm:t>
    </dgm:pt>
    <dgm:pt modelId="{D2E51A03-885A-45A5-A0FB-76FB301369E5}" type="pres">
      <dgm:prSet presAssocID="{5D4052EC-C474-493B-BEFE-30930C1E3394}" presName="level3hierChild" presStyleCnt="0"/>
      <dgm:spPr/>
    </dgm:pt>
    <dgm:pt modelId="{2BEAFE5F-4689-4490-A677-F30E484AC47A}" type="pres">
      <dgm:prSet presAssocID="{E9261E62-531F-46E6-BC5C-1A9FAE60667E}" presName="conn2-1" presStyleLbl="parChTrans1D2" presStyleIdx="1" presStyleCnt="2"/>
      <dgm:spPr/>
      <dgm:t>
        <a:bodyPr/>
        <a:lstStyle/>
        <a:p>
          <a:endParaRPr lang="en-US"/>
        </a:p>
      </dgm:t>
    </dgm:pt>
    <dgm:pt modelId="{F6828D43-AEFF-48AB-A74A-133683CCBA7E}" type="pres">
      <dgm:prSet presAssocID="{E9261E62-531F-46E6-BC5C-1A9FAE60667E}" presName="connTx" presStyleLbl="parChTrans1D2" presStyleIdx="1" presStyleCnt="2"/>
      <dgm:spPr/>
      <dgm:t>
        <a:bodyPr/>
        <a:lstStyle/>
        <a:p>
          <a:endParaRPr lang="en-US"/>
        </a:p>
      </dgm:t>
    </dgm:pt>
    <dgm:pt modelId="{9B81ED46-332E-4255-BB75-B4FA3AB92D72}" type="pres">
      <dgm:prSet presAssocID="{2C8BCF98-F681-4CC6-9E87-F891644A25DA}" presName="root2" presStyleCnt="0"/>
      <dgm:spPr/>
    </dgm:pt>
    <dgm:pt modelId="{F36C03D2-1794-4C38-9F83-B953E7B93EB6}" type="pres">
      <dgm:prSet presAssocID="{2C8BCF98-F681-4CC6-9E87-F891644A25DA}" presName="LevelTwoTextNode" presStyleLbl="node2" presStyleIdx="1" presStyleCnt="2" custScaleY="72588">
        <dgm:presLayoutVars>
          <dgm:chPref val="3"/>
        </dgm:presLayoutVars>
      </dgm:prSet>
      <dgm:spPr/>
      <dgm:t>
        <a:bodyPr/>
        <a:lstStyle/>
        <a:p>
          <a:endParaRPr lang="en-US"/>
        </a:p>
      </dgm:t>
    </dgm:pt>
    <dgm:pt modelId="{E8BB0AEF-8A30-4FEC-8F48-88B72A544F7A}" type="pres">
      <dgm:prSet presAssocID="{2C8BCF98-F681-4CC6-9E87-F891644A25DA}" presName="level3hierChild" presStyleCnt="0"/>
      <dgm:spPr/>
    </dgm:pt>
  </dgm:ptLst>
  <dgm:cxnLst>
    <dgm:cxn modelId="{B9CBBDE4-D14E-4D4C-92B7-402DC2E8984F}" type="presOf" srcId="{D9F6DF30-2F69-4E8A-94D1-4539E5D33F60}" destId="{8E0510D6-E0F7-4C3D-9DA5-7D9F1AEFF141}" srcOrd="0" destOrd="0" presId="urn:microsoft.com/office/officeart/2005/8/layout/hierarchy2"/>
    <dgm:cxn modelId="{FBCDFF18-29A3-48A0-BD4D-DB817F7F74AE}" type="presOf" srcId="{5D4052EC-C474-493B-BEFE-30930C1E3394}" destId="{4B1356FC-7312-4012-A99C-7A9513A25591}" srcOrd="0" destOrd="0" presId="urn:microsoft.com/office/officeart/2005/8/layout/hierarchy2"/>
    <dgm:cxn modelId="{6525B371-9485-4850-BBBB-899FA893E331}" type="presOf" srcId="{9BAD290F-EC84-41CB-A347-F2C84707B761}" destId="{9B4AB810-CE52-4FAC-AD76-C2F45D0661F4}" srcOrd="1" destOrd="0" presId="urn:microsoft.com/office/officeart/2005/8/layout/hierarchy2"/>
    <dgm:cxn modelId="{4C8637C4-64F9-4BA3-832D-4501454A3232}" type="presOf" srcId="{9BAD290F-EC84-41CB-A347-F2C84707B761}" destId="{81BC3765-4464-4706-8438-9495D998BC58}" srcOrd="0" destOrd="0" presId="urn:microsoft.com/office/officeart/2005/8/layout/hierarchy2"/>
    <dgm:cxn modelId="{2556C6F3-B908-4D49-8AFD-0D7335E0A9B0}" srcId="{0BBB3DB6-A4B1-462B-83AB-5BB68BA8C8AB}" destId="{5D4052EC-C474-493B-BEFE-30930C1E3394}" srcOrd="0" destOrd="0" parTransId="{9BAD290F-EC84-41CB-A347-F2C84707B761}" sibTransId="{B8C23917-8D10-4E63-B9E2-AD87142ADD00}"/>
    <dgm:cxn modelId="{08621F3E-5EBC-4ED1-AD7F-AE05C1254F8E}" srcId="{0BBB3DB6-A4B1-462B-83AB-5BB68BA8C8AB}" destId="{2C8BCF98-F681-4CC6-9E87-F891644A25DA}" srcOrd="1" destOrd="0" parTransId="{E9261E62-531F-46E6-BC5C-1A9FAE60667E}" sibTransId="{E05C9AE6-AF66-43EF-9855-03DB13D27C0A}"/>
    <dgm:cxn modelId="{E3C391B8-B686-4FDB-B2F5-CC23190DE64C}" type="presOf" srcId="{E9261E62-531F-46E6-BC5C-1A9FAE60667E}" destId="{F6828D43-AEFF-48AB-A74A-133683CCBA7E}" srcOrd="1" destOrd="0" presId="urn:microsoft.com/office/officeart/2005/8/layout/hierarchy2"/>
    <dgm:cxn modelId="{0926568C-CCF1-4104-A0DC-6D96C0E2B31C}" srcId="{D9F6DF30-2F69-4E8A-94D1-4539E5D33F60}" destId="{0BBB3DB6-A4B1-462B-83AB-5BB68BA8C8AB}" srcOrd="0" destOrd="0" parTransId="{AF7FDF9B-6FB7-44F2-A1FC-8DCCB07E71C7}" sibTransId="{0EB6C241-6D88-4EA5-AE6C-6C90DCD6FE52}"/>
    <dgm:cxn modelId="{482E8B04-6B31-4791-B684-2E33565AF0AA}" type="presOf" srcId="{E9261E62-531F-46E6-BC5C-1A9FAE60667E}" destId="{2BEAFE5F-4689-4490-A677-F30E484AC47A}" srcOrd="0" destOrd="0" presId="urn:microsoft.com/office/officeart/2005/8/layout/hierarchy2"/>
    <dgm:cxn modelId="{2B109B16-0C65-481A-9961-2641EF2B0038}" type="presOf" srcId="{0BBB3DB6-A4B1-462B-83AB-5BB68BA8C8AB}" destId="{13C7EC6E-7669-4239-AFAD-61B176D2F176}" srcOrd="0" destOrd="0" presId="urn:microsoft.com/office/officeart/2005/8/layout/hierarchy2"/>
    <dgm:cxn modelId="{294EEDAA-79BF-4510-98D8-A80D7002B506}" type="presOf" srcId="{2C8BCF98-F681-4CC6-9E87-F891644A25DA}" destId="{F36C03D2-1794-4C38-9F83-B953E7B93EB6}" srcOrd="0" destOrd="0" presId="urn:microsoft.com/office/officeart/2005/8/layout/hierarchy2"/>
    <dgm:cxn modelId="{07F70403-C90B-4EA7-9D20-029751BC15B8}" type="presParOf" srcId="{8E0510D6-E0F7-4C3D-9DA5-7D9F1AEFF141}" destId="{49B8619A-4AC9-4225-AEBB-58E8E71B9C12}" srcOrd="0" destOrd="0" presId="urn:microsoft.com/office/officeart/2005/8/layout/hierarchy2"/>
    <dgm:cxn modelId="{39CA8B61-A98D-4B1A-A35D-2068A1B2F8DF}" type="presParOf" srcId="{49B8619A-4AC9-4225-AEBB-58E8E71B9C12}" destId="{13C7EC6E-7669-4239-AFAD-61B176D2F176}" srcOrd="0" destOrd="0" presId="urn:microsoft.com/office/officeart/2005/8/layout/hierarchy2"/>
    <dgm:cxn modelId="{1C226F17-A468-4185-AB18-46869B95CAA4}" type="presParOf" srcId="{49B8619A-4AC9-4225-AEBB-58E8E71B9C12}" destId="{2C70EB39-37A2-4C79-B346-B94064D14CCF}" srcOrd="1" destOrd="0" presId="urn:microsoft.com/office/officeart/2005/8/layout/hierarchy2"/>
    <dgm:cxn modelId="{89D48E3F-BC65-4250-A32B-77BB57534354}" type="presParOf" srcId="{2C70EB39-37A2-4C79-B346-B94064D14CCF}" destId="{81BC3765-4464-4706-8438-9495D998BC58}" srcOrd="0" destOrd="0" presId="urn:microsoft.com/office/officeart/2005/8/layout/hierarchy2"/>
    <dgm:cxn modelId="{BB0294D7-2463-4449-A8A6-00CC2044F75F}" type="presParOf" srcId="{81BC3765-4464-4706-8438-9495D998BC58}" destId="{9B4AB810-CE52-4FAC-AD76-C2F45D0661F4}" srcOrd="0" destOrd="0" presId="urn:microsoft.com/office/officeart/2005/8/layout/hierarchy2"/>
    <dgm:cxn modelId="{CE010D5C-EF02-4E2B-B64F-B6D48E6103BD}" type="presParOf" srcId="{2C70EB39-37A2-4C79-B346-B94064D14CCF}" destId="{E7D0B215-A9F4-4E46-A267-9FA007622A9D}" srcOrd="1" destOrd="0" presId="urn:microsoft.com/office/officeart/2005/8/layout/hierarchy2"/>
    <dgm:cxn modelId="{73FAFBA3-5DFC-4130-B9CC-CD6AC3A158AA}" type="presParOf" srcId="{E7D0B215-A9F4-4E46-A267-9FA007622A9D}" destId="{4B1356FC-7312-4012-A99C-7A9513A25591}" srcOrd="0" destOrd="0" presId="urn:microsoft.com/office/officeart/2005/8/layout/hierarchy2"/>
    <dgm:cxn modelId="{42A4CB02-F377-44CD-8353-FE791889387B}" type="presParOf" srcId="{E7D0B215-A9F4-4E46-A267-9FA007622A9D}" destId="{D2E51A03-885A-45A5-A0FB-76FB301369E5}" srcOrd="1" destOrd="0" presId="urn:microsoft.com/office/officeart/2005/8/layout/hierarchy2"/>
    <dgm:cxn modelId="{21C1EF92-07E3-428E-A0DE-C24062E6918F}" type="presParOf" srcId="{2C70EB39-37A2-4C79-B346-B94064D14CCF}" destId="{2BEAFE5F-4689-4490-A677-F30E484AC47A}" srcOrd="2" destOrd="0" presId="urn:microsoft.com/office/officeart/2005/8/layout/hierarchy2"/>
    <dgm:cxn modelId="{52B54EC7-AD41-4787-AD0A-D56A3115543A}" type="presParOf" srcId="{2BEAFE5F-4689-4490-A677-F30E484AC47A}" destId="{F6828D43-AEFF-48AB-A74A-133683CCBA7E}" srcOrd="0" destOrd="0" presId="urn:microsoft.com/office/officeart/2005/8/layout/hierarchy2"/>
    <dgm:cxn modelId="{2FC16055-7B93-4F80-9BD1-B41763E5530D}" type="presParOf" srcId="{2C70EB39-37A2-4C79-B346-B94064D14CCF}" destId="{9B81ED46-332E-4255-BB75-B4FA3AB92D72}" srcOrd="3" destOrd="0" presId="urn:microsoft.com/office/officeart/2005/8/layout/hierarchy2"/>
    <dgm:cxn modelId="{DBDA2A6A-6869-4A71-9BE2-98363EAF3CB4}" type="presParOf" srcId="{9B81ED46-332E-4255-BB75-B4FA3AB92D72}" destId="{F36C03D2-1794-4C38-9F83-B953E7B93EB6}" srcOrd="0" destOrd="0" presId="urn:microsoft.com/office/officeart/2005/8/layout/hierarchy2"/>
    <dgm:cxn modelId="{888FC9FD-F90C-4FD2-BA4F-8690A1F89CF7}" type="presParOf" srcId="{9B81ED46-332E-4255-BB75-B4FA3AB92D72}" destId="{E8BB0AEF-8A30-4FEC-8F48-88B72A544F7A}" srcOrd="1" destOrd="0" presId="urn:microsoft.com/office/officeart/2005/8/layout/hierarchy2"/>
  </dgm:cxnLst>
  <dgm:bg/>
  <dgm:whole/>
</dgm:dataModel>
</file>

<file path=ppt/diagrams/data2.xml><?xml version="1.0" encoding="utf-8"?>
<dgm:dataModel xmlns:dgm="http://schemas.openxmlformats.org/drawingml/2006/diagram" xmlns:a="http://schemas.openxmlformats.org/drawingml/2006/main">
  <dgm:ptLst>
    <dgm:pt modelId="{6239E9A1-100D-4A8A-BABE-E3C9FD4D5AB4}"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C982260B-D6D6-4D42-AFD7-1DAD2D975BD4}">
      <dgm:prSet phldrT="[Text]" custT="1"/>
      <dgm:spPr/>
      <dgm:t>
        <a:bodyPr/>
        <a:lstStyle/>
        <a:p>
          <a:r>
            <a:rPr lang="el-GR" sz="1800" dirty="0" smtClean="0"/>
            <a:t>Εξερεύνηση του «Εγώ»</a:t>
          </a:r>
          <a:endParaRPr lang="en-US" sz="1800" dirty="0"/>
        </a:p>
      </dgm:t>
    </dgm:pt>
    <dgm:pt modelId="{71E31BD5-7114-4536-B908-9E1C2B8AF85E}" type="parTrans" cxnId="{22FF97B4-B9E2-4C35-ACB0-9C700EB4A2D3}">
      <dgm:prSet/>
      <dgm:spPr/>
      <dgm:t>
        <a:bodyPr/>
        <a:lstStyle/>
        <a:p>
          <a:endParaRPr lang="en-US"/>
        </a:p>
      </dgm:t>
    </dgm:pt>
    <dgm:pt modelId="{073200FE-7876-4CFE-B8DE-5E999F58C4E7}" type="sibTrans" cxnId="{22FF97B4-B9E2-4C35-ACB0-9C700EB4A2D3}">
      <dgm:prSet/>
      <dgm:spPr/>
      <dgm:t>
        <a:bodyPr/>
        <a:lstStyle/>
        <a:p>
          <a:endParaRPr lang="en-US"/>
        </a:p>
      </dgm:t>
    </dgm:pt>
    <dgm:pt modelId="{B2E00D04-C3ED-4A1E-BCBF-29ACE71FB5C5}">
      <dgm:prSet phldrT="[Text]" custT="1"/>
      <dgm:spPr/>
      <dgm:t>
        <a:bodyPr/>
        <a:lstStyle/>
        <a:p>
          <a:r>
            <a:rPr lang="el-GR" sz="1800" dirty="0" smtClean="0"/>
            <a:t>Καλλιέργεια της νόησης </a:t>
          </a:r>
          <a:endParaRPr lang="en-US" sz="1800" dirty="0"/>
        </a:p>
      </dgm:t>
    </dgm:pt>
    <dgm:pt modelId="{9A926B6C-E01F-438A-8319-E1A3C20B07E7}" type="parTrans" cxnId="{02F8DBAB-7348-4116-B32C-5DD571AA1872}">
      <dgm:prSet/>
      <dgm:spPr/>
      <dgm:t>
        <a:bodyPr/>
        <a:lstStyle/>
        <a:p>
          <a:endParaRPr lang="en-US"/>
        </a:p>
      </dgm:t>
    </dgm:pt>
    <dgm:pt modelId="{EC68952C-2034-4587-8756-91349A1CBAE5}" type="sibTrans" cxnId="{02F8DBAB-7348-4116-B32C-5DD571AA1872}">
      <dgm:prSet/>
      <dgm:spPr/>
      <dgm:t>
        <a:bodyPr/>
        <a:lstStyle/>
        <a:p>
          <a:endParaRPr lang="en-US"/>
        </a:p>
      </dgm:t>
    </dgm:pt>
    <dgm:pt modelId="{18FF59BB-9AA0-4B16-8A33-1FF8EE4D41B5}">
      <dgm:prSet phldrT="[Text]" custT="1"/>
      <dgm:spPr/>
      <dgm:t>
        <a:bodyPr/>
        <a:lstStyle/>
        <a:p>
          <a:r>
            <a:rPr lang="el-GR" sz="1800" dirty="0" smtClean="0"/>
            <a:t>Εξάσκηση της αυτεπίγνωσης</a:t>
          </a:r>
          <a:endParaRPr lang="en-US" sz="1800" dirty="0"/>
        </a:p>
      </dgm:t>
    </dgm:pt>
    <dgm:pt modelId="{86647144-7689-4C7F-8791-D0388E350823}" type="parTrans" cxnId="{9E57816F-A55A-4D10-8786-526C23334CC4}">
      <dgm:prSet/>
      <dgm:spPr/>
      <dgm:t>
        <a:bodyPr/>
        <a:lstStyle/>
        <a:p>
          <a:endParaRPr lang="en-US"/>
        </a:p>
      </dgm:t>
    </dgm:pt>
    <dgm:pt modelId="{EF769CD0-B7C3-4B0A-B6D0-50E584A6831C}" type="sibTrans" cxnId="{9E57816F-A55A-4D10-8786-526C23334CC4}">
      <dgm:prSet/>
      <dgm:spPr/>
      <dgm:t>
        <a:bodyPr/>
        <a:lstStyle/>
        <a:p>
          <a:endParaRPr lang="en-US"/>
        </a:p>
      </dgm:t>
    </dgm:pt>
    <dgm:pt modelId="{6BCD933F-F507-439C-84C7-1C11A6665119}">
      <dgm:prSet custT="1"/>
      <dgm:spPr/>
      <dgm:t>
        <a:bodyPr/>
        <a:lstStyle/>
        <a:p>
          <a:r>
            <a:rPr lang="el-GR" sz="1800" dirty="0" smtClean="0"/>
            <a:t>Αντίληψη της επιτυχίας</a:t>
          </a:r>
          <a:endParaRPr lang="en-US" sz="1800" dirty="0"/>
        </a:p>
      </dgm:t>
    </dgm:pt>
    <dgm:pt modelId="{053E2056-566D-4C6F-97DB-D4783A558FC8}" type="parTrans" cxnId="{01A2771F-2B17-4A2C-95C8-96AD5CB3DE8B}">
      <dgm:prSet/>
      <dgm:spPr/>
      <dgm:t>
        <a:bodyPr/>
        <a:lstStyle/>
        <a:p>
          <a:endParaRPr lang="en-US"/>
        </a:p>
      </dgm:t>
    </dgm:pt>
    <dgm:pt modelId="{CE558127-7DA9-40B6-9416-69E08185D199}" type="sibTrans" cxnId="{01A2771F-2B17-4A2C-95C8-96AD5CB3DE8B}">
      <dgm:prSet/>
      <dgm:spPr/>
      <dgm:t>
        <a:bodyPr/>
        <a:lstStyle/>
        <a:p>
          <a:endParaRPr lang="en-US"/>
        </a:p>
      </dgm:t>
    </dgm:pt>
    <dgm:pt modelId="{EDD360BF-9C13-41F0-8E9C-14339238D3EA}">
      <dgm:prSet custT="1"/>
      <dgm:spPr/>
      <dgm:t>
        <a:bodyPr/>
        <a:lstStyle/>
        <a:p>
          <a:r>
            <a:rPr lang="el-GR" sz="1800" dirty="0" smtClean="0"/>
            <a:t>Εξερεύνηση του κόσμου</a:t>
          </a:r>
          <a:endParaRPr lang="en-US" sz="1800" dirty="0"/>
        </a:p>
      </dgm:t>
    </dgm:pt>
    <dgm:pt modelId="{7E5B0ED6-64EA-4012-A405-0D8F22137E7E}" type="parTrans" cxnId="{0AC46002-13E6-4611-83CE-025A8E81C920}">
      <dgm:prSet/>
      <dgm:spPr/>
      <dgm:t>
        <a:bodyPr/>
        <a:lstStyle/>
        <a:p>
          <a:endParaRPr lang="en-US"/>
        </a:p>
      </dgm:t>
    </dgm:pt>
    <dgm:pt modelId="{B5BC8A21-E9A3-4680-BF48-4E710268B028}" type="sibTrans" cxnId="{0AC46002-13E6-4611-83CE-025A8E81C920}">
      <dgm:prSet/>
      <dgm:spPr/>
      <dgm:t>
        <a:bodyPr/>
        <a:lstStyle/>
        <a:p>
          <a:endParaRPr lang="en-US"/>
        </a:p>
      </dgm:t>
    </dgm:pt>
    <dgm:pt modelId="{DFAC02F0-F743-4F3A-A1F5-A68D0069AFA3}" type="pres">
      <dgm:prSet presAssocID="{6239E9A1-100D-4A8A-BABE-E3C9FD4D5AB4}" presName="diagram" presStyleCnt="0">
        <dgm:presLayoutVars>
          <dgm:chPref val="1"/>
          <dgm:dir/>
          <dgm:animOne val="branch"/>
          <dgm:animLvl val="lvl"/>
          <dgm:resizeHandles val="exact"/>
        </dgm:presLayoutVars>
      </dgm:prSet>
      <dgm:spPr/>
      <dgm:t>
        <a:bodyPr/>
        <a:lstStyle/>
        <a:p>
          <a:endParaRPr lang="en-US"/>
        </a:p>
      </dgm:t>
    </dgm:pt>
    <dgm:pt modelId="{81D1A0DD-4320-42CB-9B1C-6080695BC8EA}" type="pres">
      <dgm:prSet presAssocID="{EDD360BF-9C13-41F0-8E9C-14339238D3EA}" presName="root1" presStyleCnt="0"/>
      <dgm:spPr/>
    </dgm:pt>
    <dgm:pt modelId="{DCE89A67-63D2-4D7B-80AE-02C9583C1796}" type="pres">
      <dgm:prSet presAssocID="{EDD360BF-9C13-41F0-8E9C-14339238D3EA}" presName="LevelOneTextNode" presStyleLbl="node0" presStyleIdx="0" presStyleCnt="1" custScaleY="113187">
        <dgm:presLayoutVars>
          <dgm:chPref val="3"/>
        </dgm:presLayoutVars>
      </dgm:prSet>
      <dgm:spPr/>
      <dgm:t>
        <a:bodyPr/>
        <a:lstStyle/>
        <a:p>
          <a:endParaRPr lang="en-US"/>
        </a:p>
      </dgm:t>
    </dgm:pt>
    <dgm:pt modelId="{4316C73E-248A-4FF4-ACCA-7C5085A3141F}" type="pres">
      <dgm:prSet presAssocID="{EDD360BF-9C13-41F0-8E9C-14339238D3EA}" presName="level2hierChild" presStyleCnt="0"/>
      <dgm:spPr/>
    </dgm:pt>
    <dgm:pt modelId="{ADD662F0-5AEF-4656-99DC-056F9CD56DC3}" type="pres">
      <dgm:prSet presAssocID="{71E31BD5-7114-4536-B908-9E1C2B8AF85E}" presName="conn2-1" presStyleLbl="parChTrans1D2" presStyleIdx="0" presStyleCnt="1"/>
      <dgm:spPr/>
      <dgm:t>
        <a:bodyPr/>
        <a:lstStyle/>
        <a:p>
          <a:endParaRPr lang="en-US"/>
        </a:p>
      </dgm:t>
    </dgm:pt>
    <dgm:pt modelId="{65ACEFAB-F927-42D0-B461-7FE07F779956}" type="pres">
      <dgm:prSet presAssocID="{71E31BD5-7114-4536-B908-9E1C2B8AF85E}" presName="connTx" presStyleLbl="parChTrans1D2" presStyleIdx="0" presStyleCnt="1"/>
      <dgm:spPr/>
      <dgm:t>
        <a:bodyPr/>
        <a:lstStyle/>
        <a:p>
          <a:endParaRPr lang="en-US"/>
        </a:p>
      </dgm:t>
    </dgm:pt>
    <dgm:pt modelId="{76FCA230-0745-47E7-9E9F-615927FA81EB}" type="pres">
      <dgm:prSet presAssocID="{C982260B-D6D6-4D42-AFD7-1DAD2D975BD4}" presName="root2" presStyleCnt="0"/>
      <dgm:spPr/>
    </dgm:pt>
    <dgm:pt modelId="{DBC5B2EB-3A8C-4BB6-B551-FCBEDC2C753A}" type="pres">
      <dgm:prSet presAssocID="{C982260B-D6D6-4D42-AFD7-1DAD2D975BD4}" presName="LevelTwoTextNode" presStyleLbl="node2" presStyleIdx="0" presStyleCnt="1" custScaleY="113187">
        <dgm:presLayoutVars>
          <dgm:chPref val="3"/>
        </dgm:presLayoutVars>
      </dgm:prSet>
      <dgm:spPr/>
      <dgm:t>
        <a:bodyPr/>
        <a:lstStyle/>
        <a:p>
          <a:endParaRPr lang="en-US"/>
        </a:p>
      </dgm:t>
    </dgm:pt>
    <dgm:pt modelId="{17912B68-24E5-4B68-BE7B-F10EFE541250}" type="pres">
      <dgm:prSet presAssocID="{C982260B-D6D6-4D42-AFD7-1DAD2D975BD4}" presName="level3hierChild" presStyleCnt="0"/>
      <dgm:spPr/>
    </dgm:pt>
    <dgm:pt modelId="{C20AC7E6-CE1E-49F2-9FF9-9F96CAF367F9}" type="pres">
      <dgm:prSet presAssocID="{9A926B6C-E01F-438A-8319-E1A3C20B07E7}" presName="conn2-1" presStyleLbl="parChTrans1D3" presStyleIdx="0" presStyleCnt="3"/>
      <dgm:spPr/>
      <dgm:t>
        <a:bodyPr/>
        <a:lstStyle/>
        <a:p>
          <a:endParaRPr lang="en-US"/>
        </a:p>
      </dgm:t>
    </dgm:pt>
    <dgm:pt modelId="{480707C9-98EC-4A51-945E-FB9A5EA0C776}" type="pres">
      <dgm:prSet presAssocID="{9A926B6C-E01F-438A-8319-E1A3C20B07E7}" presName="connTx" presStyleLbl="parChTrans1D3" presStyleIdx="0" presStyleCnt="3"/>
      <dgm:spPr/>
      <dgm:t>
        <a:bodyPr/>
        <a:lstStyle/>
        <a:p>
          <a:endParaRPr lang="en-US"/>
        </a:p>
      </dgm:t>
    </dgm:pt>
    <dgm:pt modelId="{40696D44-8287-438A-AA50-9FBC8837CC93}" type="pres">
      <dgm:prSet presAssocID="{B2E00D04-C3ED-4A1E-BCBF-29ACE71FB5C5}" presName="root2" presStyleCnt="0"/>
      <dgm:spPr/>
    </dgm:pt>
    <dgm:pt modelId="{A7972E3C-B118-43EF-AFBC-861471C216DF}" type="pres">
      <dgm:prSet presAssocID="{B2E00D04-C3ED-4A1E-BCBF-29ACE71FB5C5}" presName="LevelTwoTextNode" presStyleLbl="node3" presStyleIdx="0" presStyleCnt="3" custScaleY="104640">
        <dgm:presLayoutVars>
          <dgm:chPref val="3"/>
        </dgm:presLayoutVars>
      </dgm:prSet>
      <dgm:spPr/>
      <dgm:t>
        <a:bodyPr/>
        <a:lstStyle/>
        <a:p>
          <a:endParaRPr lang="en-US"/>
        </a:p>
      </dgm:t>
    </dgm:pt>
    <dgm:pt modelId="{78E2546F-25F4-4A86-85A4-3EAAA6405616}" type="pres">
      <dgm:prSet presAssocID="{B2E00D04-C3ED-4A1E-BCBF-29ACE71FB5C5}" presName="level3hierChild" presStyleCnt="0"/>
      <dgm:spPr/>
    </dgm:pt>
    <dgm:pt modelId="{7F03D248-15B9-436F-808A-D2985E45E881}" type="pres">
      <dgm:prSet presAssocID="{86647144-7689-4C7F-8791-D0388E350823}" presName="conn2-1" presStyleLbl="parChTrans1D3" presStyleIdx="1" presStyleCnt="3"/>
      <dgm:spPr/>
      <dgm:t>
        <a:bodyPr/>
        <a:lstStyle/>
        <a:p>
          <a:endParaRPr lang="en-US"/>
        </a:p>
      </dgm:t>
    </dgm:pt>
    <dgm:pt modelId="{E4DDCA95-F076-4BC9-AB26-3E71AAD9B61C}" type="pres">
      <dgm:prSet presAssocID="{86647144-7689-4C7F-8791-D0388E350823}" presName="connTx" presStyleLbl="parChTrans1D3" presStyleIdx="1" presStyleCnt="3"/>
      <dgm:spPr/>
      <dgm:t>
        <a:bodyPr/>
        <a:lstStyle/>
        <a:p>
          <a:endParaRPr lang="en-US"/>
        </a:p>
      </dgm:t>
    </dgm:pt>
    <dgm:pt modelId="{BCBB3C49-C8C5-4C0F-893E-D12C846A5F2D}" type="pres">
      <dgm:prSet presAssocID="{18FF59BB-9AA0-4B16-8A33-1FF8EE4D41B5}" presName="root2" presStyleCnt="0"/>
      <dgm:spPr/>
    </dgm:pt>
    <dgm:pt modelId="{53D53091-12E7-452F-9370-829392FED19E}" type="pres">
      <dgm:prSet presAssocID="{18FF59BB-9AA0-4B16-8A33-1FF8EE4D41B5}" presName="LevelTwoTextNode" presStyleLbl="node3" presStyleIdx="1" presStyleCnt="3" custScaleY="104067">
        <dgm:presLayoutVars>
          <dgm:chPref val="3"/>
        </dgm:presLayoutVars>
      </dgm:prSet>
      <dgm:spPr/>
      <dgm:t>
        <a:bodyPr/>
        <a:lstStyle/>
        <a:p>
          <a:endParaRPr lang="en-US"/>
        </a:p>
      </dgm:t>
    </dgm:pt>
    <dgm:pt modelId="{1A54D12B-3201-4100-BAC1-28838B2C2E4A}" type="pres">
      <dgm:prSet presAssocID="{18FF59BB-9AA0-4B16-8A33-1FF8EE4D41B5}" presName="level3hierChild" presStyleCnt="0"/>
      <dgm:spPr/>
    </dgm:pt>
    <dgm:pt modelId="{98BE36BF-38FC-4F80-9A06-92BD76E981C8}" type="pres">
      <dgm:prSet presAssocID="{053E2056-566D-4C6F-97DB-D4783A558FC8}" presName="conn2-1" presStyleLbl="parChTrans1D3" presStyleIdx="2" presStyleCnt="3"/>
      <dgm:spPr/>
      <dgm:t>
        <a:bodyPr/>
        <a:lstStyle/>
        <a:p>
          <a:endParaRPr lang="en-US"/>
        </a:p>
      </dgm:t>
    </dgm:pt>
    <dgm:pt modelId="{8AD6AE02-2841-48E3-9505-446AA52C0866}" type="pres">
      <dgm:prSet presAssocID="{053E2056-566D-4C6F-97DB-D4783A558FC8}" presName="connTx" presStyleLbl="parChTrans1D3" presStyleIdx="2" presStyleCnt="3"/>
      <dgm:spPr/>
      <dgm:t>
        <a:bodyPr/>
        <a:lstStyle/>
        <a:p>
          <a:endParaRPr lang="en-US"/>
        </a:p>
      </dgm:t>
    </dgm:pt>
    <dgm:pt modelId="{CB8F6A6D-2091-4DBB-BB34-196BC6900E77}" type="pres">
      <dgm:prSet presAssocID="{6BCD933F-F507-439C-84C7-1C11A6665119}" presName="root2" presStyleCnt="0"/>
      <dgm:spPr/>
    </dgm:pt>
    <dgm:pt modelId="{1E2836A3-20F6-4FC8-9CD0-0D3675DCF9E9}" type="pres">
      <dgm:prSet presAssocID="{6BCD933F-F507-439C-84C7-1C11A6665119}" presName="LevelTwoTextNode" presStyleLbl="node3" presStyleIdx="2" presStyleCnt="3">
        <dgm:presLayoutVars>
          <dgm:chPref val="3"/>
        </dgm:presLayoutVars>
      </dgm:prSet>
      <dgm:spPr/>
      <dgm:t>
        <a:bodyPr/>
        <a:lstStyle/>
        <a:p>
          <a:endParaRPr lang="en-US"/>
        </a:p>
      </dgm:t>
    </dgm:pt>
    <dgm:pt modelId="{B59C21E9-58CC-46DA-8D07-04FDBF165ABB}" type="pres">
      <dgm:prSet presAssocID="{6BCD933F-F507-439C-84C7-1C11A6665119}" presName="level3hierChild" presStyleCnt="0"/>
      <dgm:spPr/>
    </dgm:pt>
  </dgm:ptLst>
  <dgm:cxnLst>
    <dgm:cxn modelId="{1DB678BA-0EEE-45B9-821F-B742C9A89D57}" type="presOf" srcId="{6239E9A1-100D-4A8A-BABE-E3C9FD4D5AB4}" destId="{DFAC02F0-F743-4F3A-A1F5-A68D0069AFA3}" srcOrd="0" destOrd="0" presId="urn:microsoft.com/office/officeart/2005/8/layout/hierarchy2"/>
    <dgm:cxn modelId="{593E0CFC-01D0-43E3-A209-2380F3515709}" type="presOf" srcId="{71E31BD5-7114-4536-B908-9E1C2B8AF85E}" destId="{65ACEFAB-F927-42D0-B461-7FE07F779956}" srcOrd="1" destOrd="0" presId="urn:microsoft.com/office/officeart/2005/8/layout/hierarchy2"/>
    <dgm:cxn modelId="{9E57816F-A55A-4D10-8786-526C23334CC4}" srcId="{C982260B-D6D6-4D42-AFD7-1DAD2D975BD4}" destId="{18FF59BB-9AA0-4B16-8A33-1FF8EE4D41B5}" srcOrd="1" destOrd="0" parTransId="{86647144-7689-4C7F-8791-D0388E350823}" sibTransId="{EF769CD0-B7C3-4B0A-B6D0-50E584A6831C}"/>
    <dgm:cxn modelId="{CBCB4C07-6D87-4FAC-BB38-2A19C154919B}" type="presOf" srcId="{18FF59BB-9AA0-4B16-8A33-1FF8EE4D41B5}" destId="{53D53091-12E7-452F-9370-829392FED19E}" srcOrd="0" destOrd="0" presId="urn:microsoft.com/office/officeart/2005/8/layout/hierarchy2"/>
    <dgm:cxn modelId="{AC221AC0-7460-4E30-BC28-64F31F73B56D}" type="presOf" srcId="{86647144-7689-4C7F-8791-D0388E350823}" destId="{E4DDCA95-F076-4BC9-AB26-3E71AAD9B61C}" srcOrd="1" destOrd="0" presId="urn:microsoft.com/office/officeart/2005/8/layout/hierarchy2"/>
    <dgm:cxn modelId="{CE97EF05-67FD-489D-9793-A44745178289}" type="presOf" srcId="{B2E00D04-C3ED-4A1E-BCBF-29ACE71FB5C5}" destId="{A7972E3C-B118-43EF-AFBC-861471C216DF}" srcOrd="0" destOrd="0" presId="urn:microsoft.com/office/officeart/2005/8/layout/hierarchy2"/>
    <dgm:cxn modelId="{B81F6A27-477D-43E6-80C9-CEE11E651007}" type="presOf" srcId="{71E31BD5-7114-4536-B908-9E1C2B8AF85E}" destId="{ADD662F0-5AEF-4656-99DC-056F9CD56DC3}" srcOrd="0" destOrd="0" presId="urn:microsoft.com/office/officeart/2005/8/layout/hierarchy2"/>
    <dgm:cxn modelId="{02F8DBAB-7348-4116-B32C-5DD571AA1872}" srcId="{C982260B-D6D6-4D42-AFD7-1DAD2D975BD4}" destId="{B2E00D04-C3ED-4A1E-BCBF-29ACE71FB5C5}" srcOrd="0" destOrd="0" parTransId="{9A926B6C-E01F-438A-8319-E1A3C20B07E7}" sibTransId="{EC68952C-2034-4587-8756-91349A1CBAE5}"/>
    <dgm:cxn modelId="{01A2771F-2B17-4A2C-95C8-96AD5CB3DE8B}" srcId="{C982260B-D6D6-4D42-AFD7-1DAD2D975BD4}" destId="{6BCD933F-F507-439C-84C7-1C11A6665119}" srcOrd="2" destOrd="0" parTransId="{053E2056-566D-4C6F-97DB-D4783A558FC8}" sibTransId="{CE558127-7DA9-40B6-9416-69E08185D199}"/>
    <dgm:cxn modelId="{10DCC259-FBA3-4255-84E5-063F793D5415}" type="presOf" srcId="{9A926B6C-E01F-438A-8319-E1A3C20B07E7}" destId="{C20AC7E6-CE1E-49F2-9FF9-9F96CAF367F9}" srcOrd="0" destOrd="0" presId="urn:microsoft.com/office/officeart/2005/8/layout/hierarchy2"/>
    <dgm:cxn modelId="{553A2DC1-1E68-4C08-8650-7BC01D4AD8B0}" type="presOf" srcId="{9A926B6C-E01F-438A-8319-E1A3C20B07E7}" destId="{480707C9-98EC-4A51-945E-FB9A5EA0C776}" srcOrd="1" destOrd="0" presId="urn:microsoft.com/office/officeart/2005/8/layout/hierarchy2"/>
    <dgm:cxn modelId="{7436D095-8B78-45B9-9059-E523081E8AB3}" type="presOf" srcId="{C982260B-D6D6-4D42-AFD7-1DAD2D975BD4}" destId="{DBC5B2EB-3A8C-4BB6-B551-FCBEDC2C753A}" srcOrd="0" destOrd="0" presId="urn:microsoft.com/office/officeart/2005/8/layout/hierarchy2"/>
    <dgm:cxn modelId="{1B1B2CAF-C696-4E5A-84F4-C60911181A8D}" type="presOf" srcId="{053E2056-566D-4C6F-97DB-D4783A558FC8}" destId="{98BE36BF-38FC-4F80-9A06-92BD76E981C8}" srcOrd="0" destOrd="0" presId="urn:microsoft.com/office/officeart/2005/8/layout/hierarchy2"/>
    <dgm:cxn modelId="{0AC46002-13E6-4611-83CE-025A8E81C920}" srcId="{6239E9A1-100D-4A8A-BABE-E3C9FD4D5AB4}" destId="{EDD360BF-9C13-41F0-8E9C-14339238D3EA}" srcOrd="0" destOrd="0" parTransId="{7E5B0ED6-64EA-4012-A405-0D8F22137E7E}" sibTransId="{B5BC8A21-E9A3-4680-BF48-4E710268B028}"/>
    <dgm:cxn modelId="{22FF97B4-B9E2-4C35-ACB0-9C700EB4A2D3}" srcId="{EDD360BF-9C13-41F0-8E9C-14339238D3EA}" destId="{C982260B-D6D6-4D42-AFD7-1DAD2D975BD4}" srcOrd="0" destOrd="0" parTransId="{71E31BD5-7114-4536-B908-9E1C2B8AF85E}" sibTransId="{073200FE-7876-4CFE-B8DE-5E999F58C4E7}"/>
    <dgm:cxn modelId="{AE6BE87B-EC15-447B-92CD-3EB88AC4BCC5}" type="presOf" srcId="{6BCD933F-F507-439C-84C7-1C11A6665119}" destId="{1E2836A3-20F6-4FC8-9CD0-0D3675DCF9E9}" srcOrd="0" destOrd="0" presId="urn:microsoft.com/office/officeart/2005/8/layout/hierarchy2"/>
    <dgm:cxn modelId="{770C35C7-47FC-4029-B60B-7A85D55EA89B}" type="presOf" srcId="{053E2056-566D-4C6F-97DB-D4783A558FC8}" destId="{8AD6AE02-2841-48E3-9505-446AA52C0866}" srcOrd="1" destOrd="0" presId="urn:microsoft.com/office/officeart/2005/8/layout/hierarchy2"/>
    <dgm:cxn modelId="{1F7E4F31-4125-437C-A207-B2B77F785C79}" type="presOf" srcId="{86647144-7689-4C7F-8791-D0388E350823}" destId="{7F03D248-15B9-436F-808A-D2985E45E881}" srcOrd="0" destOrd="0" presId="urn:microsoft.com/office/officeart/2005/8/layout/hierarchy2"/>
    <dgm:cxn modelId="{623A2748-9A5F-40DB-9DD1-4AC0C3E047FC}" type="presOf" srcId="{EDD360BF-9C13-41F0-8E9C-14339238D3EA}" destId="{DCE89A67-63D2-4D7B-80AE-02C9583C1796}" srcOrd="0" destOrd="0" presId="urn:microsoft.com/office/officeart/2005/8/layout/hierarchy2"/>
    <dgm:cxn modelId="{FB955C81-13D9-4004-8195-8D9B8EFCAC02}" type="presParOf" srcId="{DFAC02F0-F743-4F3A-A1F5-A68D0069AFA3}" destId="{81D1A0DD-4320-42CB-9B1C-6080695BC8EA}" srcOrd="0" destOrd="0" presId="urn:microsoft.com/office/officeart/2005/8/layout/hierarchy2"/>
    <dgm:cxn modelId="{E70CC56C-1BC9-4282-AB0A-C601B4AC2F8C}" type="presParOf" srcId="{81D1A0DD-4320-42CB-9B1C-6080695BC8EA}" destId="{DCE89A67-63D2-4D7B-80AE-02C9583C1796}" srcOrd="0" destOrd="0" presId="urn:microsoft.com/office/officeart/2005/8/layout/hierarchy2"/>
    <dgm:cxn modelId="{58D5B687-91D6-44FF-BBD7-05B6836D76AC}" type="presParOf" srcId="{81D1A0DD-4320-42CB-9B1C-6080695BC8EA}" destId="{4316C73E-248A-4FF4-ACCA-7C5085A3141F}" srcOrd="1" destOrd="0" presId="urn:microsoft.com/office/officeart/2005/8/layout/hierarchy2"/>
    <dgm:cxn modelId="{83671559-2FE4-4865-8CB0-F947D2ABDB84}" type="presParOf" srcId="{4316C73E-248A-4FF4-ACCA-7C5085A3141F}" destId="{ADD662F0-5AEF-4656-99DC-056F9CD56DC3}" srcOrd="0" destOrd="0" presId="urn:microsoft.com/office/officeart/2005/8/layout/hierarchy2"/>
    <dgm:cxn modelId="{36A4CE7E-EAB2-41A5-A23E-AE22E217C5AF}" type="presParOf" srcId="{ADD662F0-5AEF-4656-99DC-056F9CD56DC3}" destId="{65ACEFAB-F927-42D0-B461-7FE07F779956}" srcOrd="0" destOrd="0" presId="urn:microsoft.com/office/officeart/2005/8/layout/hierarchy2"/>
    <dgm:cxn modelId="{94CEB62E-9EA5-4022-982F-4224257207A0}" type="presParOf" srcId="{4316C73E-248A-4FF4-ACCA-7C5085A3141F}" destId="{76FCA230-0745-47E7-9E9F-615927FA81EB}" srcOrd="1" destOrd="0" presId="urn:microsoft.com/office/officeart/2005/8/layout/hierarchy2"/>
    <dgm:cxn modelId="{5C184436-8A44-47AE-9F97-4A89AC63A6B9}" type="presParOf" srcId="{76FCA230-0745-47E7-9E9F-615927FA81EB}" destId="{DBC5B2EB-3A8C-4BB6-B551-FCBEDC2C753A}" srcOrd="0" destOrd="0" presId="urn:microsoft.com/office/officeart/2005/8/layout/hierarchy2"/>
    <dgm:cxn modelId="{C23D7222-C3EC-416E-B3AC-5590AB3964EC}" type="presParOf" srcId="{76FCA230-0745-47E7-9E9F-615927FA81EB}" destId="{17912B68-24E5-4B68-BE7B-F10EFE541250}" srcOrd="1" destOrd="0" presId="urn:microsoft.com/office/officeart/2005/8/layout/hierarchy2"/>
    <dgm:cxn modelId="{756AE79D-D7C8-43F6-B434-DFA9DDE2A908}" type="presParOf" srcId="{17912B68-24E5-4B68-BE7B-F10EFE541250}" destId="{C20AC7E6-CE1E-49F2-9FF9-9F96CAF367F9}" srcOrd="0" destOrd="0" presId="urn:microsoft.com/office/officeart/2005/8/layout/hierarchy2"/>
    <dgm:cxn modelId="{EC74F85E-FC96-4B5B-9957-B7AB4F013F1E}" type="presParOf" srcId="{C20AC7E6-CE1E-49F2-9FF9-9F96CAF367F9}" destId="{480707C9-98EC-4A51-945E-FB9A5EA0C776}" srcOrd="0" destOrd="0" presId="urn:microsoft.com/office/officeart/2005/8/layout/hierarchy2"/>
    <dgm:cxn modelId="{60619FD2-B172-48AA-A4EB-C16C0995260B}" type="presParOf" srcId="{17912B68-24E5-4B68-BE7B-F10EFE541250}" destId="{40696D44-8287-438A-AA50-9FBC8837CC93}" srcOrd="1" destOrd="0" presId="urn:microsoft.com/office/officeart/2005/8/layout/hierarchy2"/>
    <dgm:cxn modelId="{97F2E337-F0BA-439D-85EB-3ACE758B3621}" type="presParOf" srcId="{40696D44-8287-438A-AA50-9FBC8837CC93}" destId="{A7972E3C-B118-43EF-AFBC-861471C216DF}" srcOrd="0" destOrd="0" presId="urn:microsoft.com/office/officeart/2005/8/layout/hierarchy2"/>
    <dgm:cxn modelId="{947CAF10-3FCF-4AA9-AE10-ED33C56D59FB}" type="presParOf" srcId="{40696D44-8287-438A-AA50-9FBC8837CC93}" destId="{78E2546F-25F4-4A86-85A4-3EAAA6405616}" srcOrd="1" destOrd="0" presId="urn:microsoft.com/office/officeart/2005/8/layout/hierarchy2"/>
    <dgm:cxn modelId="{689D7B09-B80C-4E37-885F-C11A6CF5408B}" type="presParOf" srcId="{17912B68-24E5-4B68-BE7B-F10EFE541250}" destId="{7F03D248-15B9-436F-808A-D2985E45E881}" srcOrd="2" destOrd="0" presId="urn:microsoft.com/office/officeart/2005/8/layout/hierarchy2"/>
    <dgm:cxn modelId="{CE095D19-676E-4A1B-B380-BD8B4E284463}" type="presParOf" srcId="{7F03D248-15B9-436F-808A-D2985E45E881}" destId="{E4DDCA95-F076-4BC9-AB26-3E71AAD9B61C}" srcOrd="0" destOrd="0" presId="urn:microsoft.com/office/officeart/2005/8/layout/hierarchy2"/>
    <dgm:cxn modelId="{7F499145-D52F-4CC8-BF07-5609DA8FC444}" type="presParOf" srcId="{17912B68-24E5-4B68-BE7B-F10EFE541250}" destId="{BCBB3C49-C8C5-4C0F-893E-D12C846A5F2D}" srcOrd="3" destOrd="0" presId="urn:microsoft.com/office/officeart/2005/8/layout/hierarchy2"/>
    <dgm:cxn modelId="{BDB6F502-D0CF-40FA-AA7B-470400B50906}" type="presParOf" srcId="{BCBB3C49-C8C5-4C0F-893E-D12C846A5F2D}" destId="{53D53091-12E7-452F-9370-829392FED19E}" srcOrd="0" destOrd="0" presId="urn:microsoft.com/office/officeart/2005/8/layout/hierarchy2"/>
    <dgm:cxn modelId="{A8DC808B-BDE2-49F1-BB39-5DF066CE67D8}" type="presParOf" srcId="{BCBB3C49-C8C5-4C0F-893E-D12C846A5F2D}" destId="{1A54D12B-3201-4100-BAC1-28838B2C2E4A}" srcOrd="1" destOrd="0" presId="urn:microsoft.com/office/officeart/2005/8/layout/hierarchy2"/>
    <dgm:cxn modelId="{9DFBC953-8F53-4429-81FE-447B6EE68A25}" type="presParOf" srcId="{17912B68-24E5-4B68-BE7B-F10EFE541250}" destId="{98BE36BF-38FC-4F80-9A06-92BD76E981C8}" srcOrd="4" destOrd="0" presId="urn:microsoft.com/office/officeart/2005/8/layout/hierarchy2"/>
    <dgm:cxn modelId="{2474EC1A-D875-4624-8A8F-73975FB2731D}" type="presParOf" srcId="{98BE36BF-38FC-4F80-9A06-92BD76E981C8}" destId="{8AD6AE02-2841-48E3-9505-446AA52C0866}" srcOrd="0" destOrd="0" presId="urn:microsoft.com/office/officeart/2005/8/layout/hierarchy2"/>
    <dgm:cxn modelId="{2A7F696E-024C-4DA5-B21A-6AE19CA585EC}" type="presParOf" srcId="{17912B68-24E5-4B68-BE7B-F10EFE541250}" destId="{CB8F6A6D-2091-4DBB-BB34-196BC6900E77}" srcOrd="5" destOrd="0" presId="urn:microsoft.com/office/officeart/2005/8/layout/hierarchy2"/>
    <dgm:cxn modelId="{0A4F83A0-0D71-46AB-BB52-35A5A8B60303}" type="presParOf" srcId="{CB8F6A6D-2091-4DBB-BB34-196BC6900E77}" destId="{1E2836A3-20F6-4FC8-9CD0-0D3675DCF9E9}" srcOrd="0" destOrd="0" presId="urn:microsoft.com/office/officeart/2005/8/layout/hierarchy2"/>
    <dgm:cxn modelId="{587EB999-958A-4B2F-BC3E-02D683E58615}" type="presParOf" srcId="{CB8F6A6D-2091-4DBB-BB34-196BC6900E77}" destId="{B59C21E9-58CC-46DA-8D07-04FDBF165ABB}" srcOrd="1" destOrd="0" presId="urn:microsoft.com/office/officeart/2005/8/layout/hierarchy2"/>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23C196C0-D067-41DF-A3E5-55DA22EF2398}" type="datetimeFigureOut">
              <a:rPr lang="en-US" smtClean="0"/>
              <a:pPr/>
              <a:t>17-May-22</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A064DDB8-FAB5-4626-B4DE-77FBE585442A}"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3C196C0-D067-41DF-A3E5-55DA22EF2398}" type="datetimeFigureOut">
              <a:rPr lang="en-US" smtClean="0"/>
              <a:pPr/>
              <a:t>17-May-22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064DDB8-FAB5-4626-B4DE-77FBE585442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3C196C0-D067-41DF-A3E5-55DA22EF2398}" type="datetimeFigureOut">
              <a:rPr lang="en-US" smtClean="0"/>
              <a:pPr/>
              <a:t>17-May-22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064DDB8-FAB5-4626-B4DE-77FBE585442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3C196C0-D067-41DF-A3E5-55DA22EF2398}" type="datetimeFigureOut">
              <a:rPr lang="en-US" smtClean="0"/>
              <a:pPr/>
              <a:t>17-May-22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064DDB8-FAB5-4626-B4DE-77FBE585442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3C196C0-D067-41DF-A3E5-55DA22EF2398}" type="datetimeFigureOut">
              <a:rPr lang="en-US" smtClean="0"/>
              <a:pPr/>
              <a:t>17-May-22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064DDB8-FAB5-4626-B4DE-77FBE585442A}"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3C196C0-D067-41DF-A3E5-55DA22EF2398}" type="datetimeFigureOut">
              <a:rPr lang="en-US" smtClean="0"/>
              <a:pPr/>
              <a:t>17-May-22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064DDB8-FAB5-4626-B4DE-77FBE585442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3C196C0-D067-41DF-A3E5-55DA22EF2398}" type="datetimeFigureOut">
              <a:rPr lang="en-US" smtClean="0"/>
              <a:pPr/>
              <a:t>17-May-22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064DDB8-FAB5-4626-B4DE-77FBE585442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3C196C0-D067-41DF-A3E5-55DA22EF2398}" type="datetimeFigureOut">
              <a:rPr lang="en-US" smtClean="0"/>
              <a:pPr/>
              <a:t>17-May-22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064DDB8-FAB5-4626-B4DE-77FBE585442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23C196C0-D067-41DF-A3E5-55DA22EF2398}" type="datetimeFigureOut">
              <a:rPr lang="en-US" smtClean="0"/>
              <a:pPr/>
              <a:t>17-May-22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064DDB8-FAB5-4626-B4DE-77FBE585442A}"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3C196C0-D067-41DF-A3E5-55DA22EF2398}" type="datetimeFigureOut">
              <a:rPr lang="en-US" smtClean="0"/>
              <a:pPr/>
              <a:t>17-May-22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064DDB8-FAB5-4626-B4DE-77FBE585442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23C196C0-D067-41DF-A3E5-55DA22EF2398}" type="datetimeFigureOut">
              <a:rPr lang="en-US" smtClean="0"/>
              <a:pPr/>
              <a:t>17-May-22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064DDB8-FAB5-4626-B4DE-77FBE585442A}"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3C196C0-D067-41DF-A3E5-55DA22EF2398}" type="datetimeFigureOut">
              <a:rPr lang="en-US" smtClean="0"/>
              <a:pPr/>
              <a:t>17-May-22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064DDB8-FAB5-4626-B4DE-77FBE585442A}"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447800"/>
            <a:ext cx="7772400" cy="1470025"/>
          </a:xfrm>
        </p:spPr>
        <p:txBody>
          <a:bodyPr>
            <a:normAutofit/>
          </a:bodyPr>
          <a:lstStyle/>
          <a:p>
            <a:pPr algn="ctr"/>
            <a:r>
              <a:rPr lang="el-GR" sz="1800" u="sng" dirty="0" smtClean="0"/>
              <a:t>Φιλοσοφική Συμβουλευτική/Σωκρατική </a:t>
            </a:r>
            <a:r>
              <a:rPr lang="el-GR" sz="1800" u="sng" dirty="0" smtClean="0"/>
              <a:t>Συμβουλευτική</a:t>
            </a:r>
            <a:br>
              <a:rPr lang="el-GR" sz="1800" u="sng" dirty="0" smtClean="0"/>
            </a:br>
            <a:r>
              <a:rPr lang="el-GR" sz="1800" u="sng" dirty="0" smtClean="0"/>
              <a:t/>
            </a:r>
            <a:br>
              <a:rPr lang="el-GR" sz="1800" u="sng" dirty="0" smtClean="0"/>
            </a:br>
            <a:r>
              <a:rPr lang="el-GR" sz="1800" dirty="0" smtClean="0">
                <a:solidFill>
                  <a:schemeClr val="tx1"/>
                </a:solidFill>
                <a:effectLst/>
              </a:rPr>
              <a:t>Ι. Σπυρίδης</a:t>
            </a:r>
            <a:endParaRPr lang="en-US" sz="1800" dirty="0">
              <a:solidFill>
                <a:schemeClr val="tx1"/>
              </a:solidFill>
              <a:effectLst/>
            </a:endParaRPr>
          </a:p>
        </p:txBody>
      </p:sp>
      <p:sp>
        <p:nvSpPr>
          <p:cNvPr id="3" name="Subtitle 2"/>
          <p:cNvSpPr>
            <a:spLocks noGrp="1"/>
          </p:cNvSpPr>
          <p:nvPr>
            <p:ph type="subTitle" idx="1"/>
          </p:nvPr>
        </p:nvSpPr>
        <p:spPr>
          <a:xfrm>
            <a:off x="1524000" y="4114800"/>
            <a:ext cx="6400800" cy="2590800"/>
          </a:xfrm>
        </p:spPr>
        <p:txBody>
          <a:bodyPr>
            <a:normAutofit fontScale="85000" lnSpcReduction="10000"/>
          </a:bodyPr>
          <a:lstStyle/>
          <a:p>
            <a:pPr algn="just">
              <a:lnSpc>
                <a:spcPct val="150000"/>
              </a:lnSpc>
            </a:pPr>
            <a:r>
              <a:rPr lang="el-GR" sz="1800" i="1" dirty="0" smtClean="0"/>
              <a:t>Το επικουρικό έργο υλοποιείται στο πλαίσιο της Πράξης με τίτλο «Υποστήριξη των εκπαιδευτικών δραστηριοτήτων των ΑΕΙ με την ενσωμάτωση ενισχυτικής διδασκαλίας επιπρόσθετα των κυρίων διαλέξεων για το ακαδημαϊκό έτος 2021-2022» και κωδικό MIS 5164439 που συγχρηματοδοτείται από την Ελλάδα και την Ευρωπαϊκή Ένωση  (Ευρωπαϊκό Κοινωνικό Ταμείο) μέσω του Επιχειρησιακού Προγράμματος «Ανάπτυξη Ανθρώπινου Δυναμικού, Εκπαίδευση και Δια Βίου Μάθηση 2014-2020».</a:t>
            </a:r>
            <a:endParaRPr lang="en-US" sz="1800" dirty="0" smtClean="0"/>
          </a:p>
          <a:p>
            <a:pPr algn="just">
              <a:lnSpc>
                <a:spcPct val="150000"/>
              </a:lnSpc>
            </a:pPr>
            <a:endParaRPr lang="el-GR" sz="1800" dirty="0" smtClean="0">
              <a:solidFill>
                <a:schemeClr val="tx1"/>
              </a:solidFill>
            </a:endParaRPr>
          </a:p>
        </p:txBody>
      </p:sp>
      <p:pic>
        <p:nvPicPr>
          <p:cNvPr id="5" name="Picture 4" descr="C:\Users\dsalameti\Desktop\epanadvm_footer_2.jpg"/>
          <p:cNvPicPr/>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cx="http://schemas.microsoft.com/office/drawing/2014/chartex"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2133600" y="228600"/>
            <a:ext cx="5274310" cy="79311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33400"/>
            <a:ext cx="7848600" cy="4572000"/>
          </a:xfrm>
        </p:spPr>
        <p:txBody>
          <a:bodyPr>
            <a:normAutofit/>
          </a:bodyPr>
          <a:lstStyle/>
          <a:p>
            <a:pPr algn="just">
              <a:lnSpc>
                <a:spcPct val="150000"/>
              </a:lnSpc>
            </a:pPr>
            <a:r>
              <a:rPr lang="el-GR" sz="1800" dirty="0" smtClean="0"/>
              <a:t>Κάνοντας λοιπόν χρήση της μαιευτικής, δηλαδή της ικανότητας να εκμαιεύει το επιθυμητό συμπέρασμα μέσω μιας προσεκτικά ελεγμένης συλλογιστικής πορείας, ο Σωκράτης ήλεγχε πρωτίστως τον εαυτό του και ύστερα τους άλλους ενώ παράλληλα ωθούσε την εκάστοτε κουβέντα προς την αναμφισβήτητη αλήθεια. Άλλωστε για τον ίδιο, «ὁ δὲ</a:t>
            </a:r>
            <a:r>
              <a:rPr lang="en-US" sz="1800" dirty="0" smtClean="0"/>
              <a:t> </a:t>
            </a:r>
            <a:r>
              <a:rPr lang="el-GR" sz="1800" dirty="0" smtClean="0"/>
              <a:t>ἀνεξέταστος βίος</a:t>
            </a:r>
            <a:r>
              <a:rPr lang="en-US" sz="1800" dirty="0" smtClean="0"/>
              <a:t> </a:t>
            </a:r>
            <a:r>
              <a:rPr lang="el-GR" sz="1800" dirty="0" smtClean="0"/>
              <a:t>οὐ βιωτὸς ἀνθρώπῳ», γι’ αυτό ο άνθρωπος πρέπει να αμφισβητεί και να εξετάζει εντός ορίων τις αποφάσεις και τις πρακτικές του ώστε να είναι ευτυχισμένος και παραλήπτης θετικών πραγμάτων. </a:t>
            </a:r>
            <a:endParaRPr lang="en-US"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7848600" cy="5486400"/>
          </a:xfrm>
        </p:spPr>
        <p:txBody>
          <a:bodyPr>
            <a:normAutofit/>
          </a:bodyPr>
          <a:lstStyle/>
          <a:p>
            <a:pPr algn="just">
              <a:lnSpc>
                <a:spcPct val="170000"/>
              </a:lnSpc>
            </a:pPr>
            <a:r>
              <a:rPr lang="el-GR" sz="1800" dirty="0" smtClean="0"/>
              <a:t>Με βάση αυτό καταλήγει ο Δελλής ότι το σωκρατικό μήνυμα που πρέπει κάποιος απαραίτητα να αντιληφθεί μέσα στο σύνολο του έργου είναι η αναβίωση με αντίστροφο τρόπο των γεγονότων της ζωής. Κάτι τέτοιο μπορεί να πραγματοποιηθεί μέσω της μαιευτικής που εξάγει συμπεράσματα από την αναμνηστική διαδικασία και οδηγεί τον άνθρωπο φιλοσοφικά σε μια συνολική γνώση του εαυτού του. Ωστόσο εάν μια τέτοια προσπάθεια δεν στεφθεί με επιτυχία τότε τα οφέλη της ακόμα θα είναι πολλά μιας και ο άνθρωπος θα έχει κατακτήσει την ικανότητα της συλλογιστικής πορείας και θα είναι ικανός να αντιμετωπίσει το αληθινό πρόβλημα με πρακτική γνώση κατάλληλα εφαρμοσμένη επάνω στον ίδιο και όχι σε άλλους (Δελλής, ό.π., 45).</a:t>
            </a: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09600"/>
            <a:ext cx="7848600" cy="5943600"/>
          </a:xfrm>
        </p:spPr>
        <p:txBody>
          <a:bodyPr>
            <a:normAutofit fontScale="92500"/>
          </a:bodyPr>
          <a:lstStyle/>
          <a:p>
            <a:pPr algn="just">
              <a:lnSpc>
                <a:spcPct val="150000"/>
              </a:lnSpc>
            </a:pPr>
            <a:endParaRPr lang="el-GR" sz="1800" dirty="0" smtClean="0"/>
          </a:p>
          <a:p>
            <a:pPr algn="just">
              <a:lnSpc>
                <a:spcPct val="150000"/>
              </a:lnSpc>
            </a:pPr>
            <a:r>
              <a:rPr lang="el-GR" sz="1800" dirty="0" smtClean="0"/>
              <a:t>Πιο συγκεκριμένα ο </a:t>
            </a:r>
            <a:r>
              <a:rPr lang="en-US" sz="1800" dirty="0" smtClean="0"/>
              <a:t>Peter B</a:t>
            </a:r>
            <a:r>
              <a:rPr lang="el-GR" sz="1800" dirty="0" smtClean="0"/>
              <a:t>. </a:t>
            </a:r>
            <a:r>
              <a:rPr lang="en-US" sz="1800" dirty="0" smtClean="0"/>
              <a:t>Raabe</a:t>
            </a:r>
            <a:r>
              <a:rPr lang="el-GR" sz="1800" dirty="0" smtClean="0"/>
              <a:t> στο έργο </a:t>
            </a:r>
            <a:r>
              <a:rPr lang="en-US" sz="1800" i="1" dirty="0" smtClean="0"/>
              <a:t>Philosophical Counseling</a:t>
            </a:r>
            <a:r>
              <a:rPr lang="el-GR" sz="1800" dirty="0" smtClean="0"/>
              <a:t>, παραθέτει πως η φιλοσοφική συμβουλευτική και ο «σωκρατικός διάλογος» χρησιμοποιούνται από τους φιλοσοφικούς συμβούλους ως μια μέθοδος ή ένα σύστημα πρακτικών που αποσκοπούν στον στοχασμό του ασθενή και σε μια «διυποκειμενική ανταλλαγή απόψεων» που θα προσφέρει μια καλύτερη αυτό-κατανόηση και μια ουσιαστική επίλυση του ζητήματος (</a:t>
            </a:r>
            <a:r>
              <a:rPr lang="en-US" sz="1800" dirty="0" smtClean="0"/>
              <a:t>Raabe</a:t>
            </a:r>
            <a:r>
              <a:rPr lang="el-GR" sz="1800" dirty="0" smtClean="0"/>
              <a:t>, 2001, 60).</a:t>
            </a:r>
          </a:p>
          <a:p>
            <a:pPr algn="just">
              <a:lnSpc>
                <a:spcPct val="150000"/>
              </a:lnSpc>
            </a:pPr>
            <a:endParaRPr lang="el-GR" sz="1800" dirty="0" smtClean="0"/>
          </a:p>
          <a:p>
            <a:pPr algn="just">
              <a:lnSpc>
                <a:spcPct val="150000"/>
              </a:lnSpc>
            </a:pPr>
            <a:r>
              <a:rPr lang="el-GR" sz="1800" dirty="0" smtClean="0"/>
              <a:t>Ο «σωκρατικός διάλογος» αποτελεί ένα αντιπροσωπευτικό παράδειγμα συμβουλευτικής χρήσης αφού όσοι τον εφαρμόζουν ανάλογα υπόκεινται σε μια καθορισμένη διαδικασία αποτελεσμάτων. Πιο συγκεκριμένα μέσα στα πλαίσια του σωκρατικού διαλόγου εμφανίζονται στοιχεία χειραγώγησης καθώς και τεχνικές που αποσκοπούν στην σύμπλευση των γνωμών μέσα σε μια ομάδα ανθρώπων.  </a:t>
            </a:r>
            <a:endParaRPr lang="en-US" sz="1800" dirty="0" smtClean="0"/>
          </a:p>
          <a:p>
            <a:pPr algn="just">
              <a:lnSpc>
                <a:spcPct val="150000"/>
              </a:lnSpc>
            </a:pPr>
            <a:endParaRPr lang="en-US" sz="1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81000"/>
            <a:ext cx="7848600" cy="5791200"/>
          </a:xfrm>
        </p:spPr>
        <p:txBody>
          <a:bodyPr>
            <a:normAutofit fontScale="70000" lnSpcReduction="20000"/>
          </a:bodyPr>
          <a:lstStyle/>
          <a:p>
            <a:pPr algn="just">
              <a:lnSpc>
                <a:spcPct val="170000"/>
              </a:lnSpc>
            </a:pPr>
            <a:r>
              <a:rPr lang="en-US" sz="2600" dirty="0" smtClean="0"/>
              <a:t>H</a:t>
            </a:r>
            <a:r>
              <a:rPr lang="el-GR" sz="2600" dirty="0" smtClean="0"/>
              <a:t> «σωκρατική διαλογική μέθοδος» εφαρμόζεται από τους φιλοσοφικούς συμβούλους μέσα από συγκεκριμένους κανόνες, α) «ο φιλοσοφικός σύμβουλος θέτει ένα γενικό ερώτημα στην ομάδα και στη συνέχεια ζητάει από τους συμμετέχοντες να δώσουν συγκεκριμένα παραδείγματα μιας κατάστασης της ζωής τους στην οποία αντιμετώπισαν το πρόβλημα αυτό», β) «στη συνέχεια ο φιλοσοφικός σύμβουλος επιλέγει ένα παράδειγμα από αυτά που ειπώθηκαν ως το πλέον χαρακτηριστικό, με στόχο ν’ αρχίσει από αυτό η συζήτηση. Η προσπάθεια του είναι να βρει μια απάντηση στο ερώτημα με συναίνεση». Η συγκεκριμένη παράθεση εμφανίζει την ιδιαιτερότητα του «φιλοσοφείν», σε σχέση με την ψυχανάλυση, αφού ο ψυχαναλυτής επιδιώκει μέσα από την ψυχαναλυτική διαδικασία πρώτα να ανιχνεύσει τα συμπτώματα της αρρώστιας του ασθενή και ύστερα να κάνει μια έγκυρη διάγνωση.</a:t>
            </a:r>
            <a:endParaRPr lang="en-US" sz="2600"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28600"/>
            <a:ext cx="7848600" cy="5562600"/>
          </a:xfrm>
        </p:spPr>
        <p:txBody>
          <a:bodyPr>
            <a:normAutofit fontScale="92500" lnSpcReduction="10000"/>
          </a:bodyPr>
          <a:lstStyle/>
          <a:p>
            <a:pPr algn="just">
              <a:lnSpc>
                <a:spcPct val="150000"/>
              </a:lnSpc>
            </a:pPr>
            <a:r>
              <a:rPr lang="el-GR" sz="1800" dirty="0" smtClean="0"/>
              <a:t>Στο θεωρητικό λοιπόν μοντέλο του </a:t>
            </a:r>
            <a:r>
              <a:rPr lang="en-US" sz="1800" dirty="0" smtClean="0"/>
              <a:t>Raabe</a:t>
            </a:r>
            <a:r>
              <a:rPr lang="el-GR" sz="1800" dirty="0" smtClean="0"/>
              <a:t>, πρέπει να δοθεί ιδιαίτερη έμφαση στις «φάσεις» που προτείνει ο ίδιος ώστε να καταστεί ένας φιλοσοφικός σύμβουλος έτοιμος για την άσκηση του επαγγέλματος. «Το συγκεκριμένο μοντέλο αποτελείται από τέσσερις διαδοχικές φάσεις: 1) ελεύθερη πλεύση ή επικοινωνία (</a:t>
            </a:r>
            <a:r>
              <a:rPr lang="en-US" sz="1800" dirty="0" smtClean="0"/>
              <a:t>free</a:t>
            </a:r>
            <a:r>
              <a:rPr lang="el-GR" sz="1800" dirty="0" smtClean="0"/>
              <a:t>- </a:t>
            </a:r>
            <a:r>
              <a:rPr lang="en-US" sz="1800" dirty="0" smtClean="0"/>
              <a:t>floating</a:t>
            </a:r>
            <a:r>
              <a:rPr lang="el-GR" sz="1800" dirty="0" smtClean="0"/>
              <a:t>), 2) αντιμετώπιση του άμεσου προβλήματος (</a:t>
            </a:r>
            <a:r>
              <a:rPr lang="en-US" sz="1800" dirty="0" smtClean="0"/>
              <a:t>immediate problem resolution</a:t>
            </a:r>
            <a:r>
              <a:rPr lang="el-GR" sz="1800" dirty="0" smtClean="0"/>
              <a:t>), 3) διδασκαλία ως σκόπιμη πράξη (</a:t>
            </a:r>
            <a:r>
              <a:rPr lang="en-US" sz="1800" dirty="0" smtClean="0"/>
              <a:t>teaching as an intentional act</a:t>
            </a:r>
            <a:r>
              <a:rPr lang="el-GR" sz="1800" dirty="0" smtClean="0"/>
              <a:t>), 4) υπέρβαση (</a:t>
            </a:r>
            <a:r>
              <a:rPr lang="en-US" sz="1800" dirty="0" smtClean="0"/>
              <a:t>transcendence</a:t>
            </a:r>
            <a:r>
              <a:rPr lang="el-GR" sz="1800" dirty="0" smtClean="0"/>
              <a:t>) του συγκεκριμένου προβλήματος» (ό.π., 215-217).</a:t>
            </a:r>
          </a:p>
          <a:p>
            <a:pPr algn="just">
              <a:lnSpc>
                <a:spcPct val="150000"/>
              </a:lnSpc>
            </a:pPr>
            <a:endParaRPr lang="el-GR" sz="1800" dirty="0" smtClean="0"/>
          </a:p>
          <a:p>
            <a:pPr algn="just">
              <a:lnSpc>
                <a:spcPct val="150000"/>
              </a:lnSpc>
            </a:pPr>
            <a:r>
              <a:rPr lang="el-GR" sz="1800" dirty="0" smtClean="0"/>
              <a:t>Συνολικά το πιο σημαντικό κομμάτι μέσα στην φιλοσοφική συμβουλευτική που αντλεί στοιχεία από την αρχαία φιλοσοφία είναι η έρευνα της «τελικής απάντησης». Αυτό σημαίνει ότι οι συμμετέχοντες βασίζονται επάνω στις εμπειρίες τους και προσπαθούν να μεγιστοποιήσουν τα οφέλη που προκύπτουν από την σκέψη με την αρωγή φιλοσοφικών ιδεών (Δελλής, ό.π., 152).</a:t>
            </a:r>
            <a:endParaRPr lang="en-US" sz="1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1800" u="sng" dirty="0" smtClean="0"/>
              <a:t>Προβληματισμοί και ενστάσεις επάνω στην φιλοσοφική συμβουλευτική</a:t>
            </a:r>
            <a:endParaRPr lang="en-US" sz="1800" u="sng" dirty="0"/>
          </a:p>
        </p:txBody>
      </p:sp>
      <p:sp>
        <p:nvSpPr>
          <p:cNvPr id="3" name="Content Placeholder 2"/>
          <p:cNvSpPr>
            <a:spLocks noGrp="1"/>
          </p:cNvSpPr>
          <p:nvPr>
            <p:ph idx="1"/>
          </p:nvPr>
        </p:nvSpPr>
        <p:spPr>
          <a:xfrm>
            <a:off x="990600" y="1600200"/>
            <a:ext cx="7696200" cy="5105400"/>
          </a:xfrm>
        </p:spPr>
        <p:txBody>
          <a:bodyPr>
            <a:normAutofit fontScale="92500"/>
          </a:bodyPr>
          <a:lstStyle/>
          <a:p>
            <a:pPr marL="342900" lvl="1" indent="-342900" algn="just">
              <a:lnSpc>
                <a:spcPct val="150000"/>
              </a:lnSpc>
              <a:buFont typeface="Arial" pitchFamily="34" charset="0"/>
              <a:buChar char="•"/>
            </a:pPr>
            <a:r>
              <a:rPr lang="el-GR" sz="1800" dirty="0" smtClean="0"/>
              <a:t>Η διαδικασία ενός φιλοσοφικού -ελεύθερου- διαλόγου δεν είναι εύκολη ούτε μπορεί να πραγματοποιηθεί δίχως την απαιτούμενη προσοχή στο ζητούμενο δηλαδή την απερίσπαστη έκφραση του λόγου. Ο θεραπευόμενος πρέπει να είναι έτοιμος να «αφεθεί» στην φιλοσοφική διαδικασία και να μην είναι περιορισμένος στις δικές του αποφάσεις και κρίσεις. </a:t>
            </a:r>
          </a:p>
          <a:p>
            <a:pPr marL="342900" lvl="1" indent="-342900" algn="just">
              <a:lnSpc>
                <a:spcPct val="150000"/>
              </a:lnSpc>
              <a:buFont typeface="Arial" pitchFamily="34" charset="0"/>
              <a:buChar char="•"/>
            </a:pPr>
            <a:r>
              <a:rPr lang="el-GR" sz="1800" dirty="0" smtClean="0"/>
              <a:t>Μια ανοιχτή συζήτηση εντός φιλοσοφικών ορίων δεν περιλαμβάνει προϋποθέσεις αλλά καλεί τον θεραπευόμενο και τον θεραπευτή να αποδεσμευτούν από τις προσχηματισμένες τους ιδέες και να εκφράσουν τις συναισθηματικές τους εντυπώσεις (Δελλής, ό.π., 107).</a:t>
            </a:r>
          </a:p>
          <a:p>
            <a:pPr marL="342900" lvl="1" indent="-342900" algn="just">
              <a:lnSpc>
                <a:spcPct val="150000"/>
              </a:lnSpc>
              <a:buFont typeface="Arial" pitchFamily="34" charset="0"/>
              <a:buChar char="•"/>
            </a:pPr>
            <a:r>
              <a:rPr lang="el-GR" sz="1800" dirty="0" smtClean="0"/>
              <a:t>Η εξάσκηση της κριτικής επάνω σε ιδέες χρειάζεται χρόνο καθώς και φιλοσοφική δεινότητα, στοιχεία που κάποιες φορές δεν περιλαμβάνονται απαραίτητα μέσα σε μια φιλοσοφική συμβουλευτική.</a:t>
            </a:r>
            <a:endParaRPr lang="en-US" sz="1800"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33400"/>
            <a:ext cx="7848600" cy="5791200"/>
          </a:xfrm>
        </p:spPr>
        <p:txBody>
          <a:bodyPr>
            <a:normAutofit lnSpcReduction="10000"/>
          </a:bodyPr>
          <a:lstStyle/>
          <a:p>
            <a:pPr algn="just">
              <a:lnSpc>
                <a:spcPct val="150000"/>
              </a:lnSpc>
            </a:pPr>
            <a:r>
              <a:rPr lang="el-GR" sz="1800" dirty="0" smtClean="0"/>
              <a:t>Το «ταξίδι» της φιλοσοφικής συμβουλευτικής είναι κατά κύριο λόγο προσωπικό μιας και αφορά την προσωπική εξερεύνηση και αναθεώρηση αποφάσεων που λήφθηκαν στο παρελθόν. Εντούτοις όμως η διαδρομή αυτή αποκτά διπλό χαρακτήρα αφού πέρα από το προσωπικό στάδιο περιλαμβάνει και τις φιλοσοφικές ιδέες που ο θεραπευόμενος θα αξιοποιήσει στην ζωή του. </a:t>
            </a:r>
          </a:p>
          <a:p>
            <a:pPr algn="just">
              <a:lnSpc>
                <a:spcPct val="150000"/>
              </a:lnSpc>
            </a:pPr>
            <a:endParaRPr lang="el-GR" sz="1800" dirty="0" smtClean="0"/>
          </a:p>
          <a:p>
            <a:pPr algn="just">
              <a:lnSpc>
                <a:spcPct val="150000"/>
              </a:lnSpc>
            </a:pPr>
            <a:r>
              <a:rPr lang="el-GR" sz="1800" dirty="0" smtClean="0"/>
              <a:t>Για να στεφθεί με επιτυχία η θεραπεία θα πρέπει ο φιλοσοφικός σύμβουλος να μελετήσει όλες τις πλευρές της ανθρώπινης προσωπικότητας όπως για παράδειγμα είναι η ηθική, η κοινωνική, η συναισθηματική, η πολιτική κ.α. Όταν συνδυαστούν κατάλληλα τότε μπορεί να προχωρήσει σε μια φιλοσοφική εκτίμηση του προβλήματος και να μεταδώσει τους τρόπους που χρειάζεται ώστε ο θεραπευόμενος να αντιληφθεί τα σημεία που πρέπει να αλλάξει. Τέλος, σημαντικό στοιχείο αποτελεί η συναίνεση. </a:t>
            </a:r>
            <a:endParaRPr lang="en-US" sz="1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1800" u="sng" dirty="0" smtClean="0"/>
              <a:t>Πέντε θεραπευτικά βήματα μιας φιλοσοφικής συμβουλευτικής</a:t>
            </a:r>
            <a:endParaRPr lang="en-US" sz="1800" u="sng" dirty="0"/>
          </a:p>
        </p:txBody>
      </p:sp>
      <p:sp>
        <p:nvSpPr>
          <p:cNvPr id="3" name="Content Placeholder 2"/>
          <p:cNvSpPr>
            <a:spLocks noGrp="1"/>
          </p:cNvSpPr>
          <p:nvPr>
            <p:ph idx="1"/>
          </p:nvPr>
        </p:nvSpPr>
        <p:spPr>
          <a:xfrm>
            <a:off x="990600" y="1600201"/>
            <a:ext cx="7696200" cy="3886200"/>
          </a:xfrm>
        </p:spPr>
        <p:txBody>
          <a:bodyPr>
            <a:normAutofit/>
          </a:bodyPr>
          <a:lstStyle/>
          <a:p>
            <a:pPr algn="just">
              <a:lnSpc>
                <a:spcPct val="150000"/>
              </a:lnSpc>
              <a:buFont typeface="+mj-lt"/>
              <a:buAutoNum type="arabicPeriod"/>
            </a:pPr>
            <a:r>
              <a:rPr lang="el-GR" sz="1800" dirty="0" smtClean="0"/>
              <a:t>Η κατανόηση του υπό εξέταση προβλήματος από τον θεραπευόμενο</a:t>
            </a:r>
          </a:p>
          <a:p>
            <a:pPr algn="just">
              <a:lnSpc>
                <a:spcPct val="150000"/>
              </a:lnSpc>
              <a:buFont typeface="+mj-lt"/>
              <a:buAutoNum type="arabicPeriod"/>
            </a:pPr>
            <a:r>
              <a:rPr lang="el-GR" sz="1800" dirty="0" smtClean="0"/>
              <a:t>Η πίστη του στις συμβουλές του θεραπευτή</a:t>
            </a:r>
          </a:p>
          <a:p>
            <a:pPr algn="just">
              <a:lnSpc>
                <a:spcPct val="150000"/>
              </a:lnSpc>
              <a:buFont typeface="+mj-lt"/>
              <a:buAutoNum type="arabicPeriod"/>
            </a:pPr>
            <a:r>
              <a:rPr lang="el-GR" sz="1800" dirty="0" smtClean="0"/>
              <a:t>Αποδέσμευση και εξωτερίκευση των συναισθημάτων</a:t>
            </a:r>
          </a:p>
          <a:p>
            <a:pPr algn="just">
              <a:lnSpc>
                <a:spcPct val="150000"/>
              </a:lnSpc>
              <a:buFont typeface="+mj-lt"/>
              <a:buAutoNum type="arabicPeriod"/>
            </a:pPr>
            <a:r>
              <a:rPr lang="el-GR" sz="1800" dirty="0" smtClean="0"/>
              <a:t>Ουσιαστική αναγνώριση ή αυτεπίγνωση</a:t>
            </a:r>
          </a:p>
          <a:p>
            <a:pPr algn="just">
              <a:lnSpc>
                <a:spcPct val="150000"/>
              </a:lnSpc>
              <a:buFont typeface="+mj-lt"/>
              <a:buAutoNum type="arabicPeriod"/>
            </a:pPr>
            <a:r>
              <a:rPr lang="el-GR" sz="1800" dirty="0" smtClean="0"/>
              <a:t>Αναζήτηση και πρακτική εφαρμογή εναλλακτικών λύσεων</a:t>
            </a:r>
          </a:p>
          <a:p>
            <a:pPr>
              <a:buFont typeface="+mj-lt"/>
              <a:buAutoNum type="arabicPeriod"/>
            </a:pPr>
            <a:endParaRPr lang="el-GR" sz="1800" dirty="0" smtClean="0">
              <a:solidFill>
                <a:srgbClr val="FF0000"/>
              </a:solidFill>
            </a:endParaRPr>
          </a:p>
          <a:p>
            <a:pPr>
              <a:buFont typeface="+mj-lt"/>
              <a:buAutoNum type="arabicPeriod"/>
            </a:pPr>
            <a:endParaRPr lang="el-GR" sz="1800" dirty="0" smtClean="0">
              <a:solidFill>
                <a:srgbClr val="FF0000"/>
              </a:solidFill>
            </a:endParaRPr>
          </a:p>
          <a:p>
            <a:pPr>
              <a:buFont typeface="+mj-lt"/>
              <a:buAutoNum type="arabicPeriod"/>
            </a:pPr>
            <a:endParaRPr lang="el-GR" sz="1800" dirty="0" smtClean="0">
              <a:solidFill>
                <a:srgbClr val="FF0000"/>
              </a:solidFill>
            </a:endParaRPr>
          </a:p>
          <a:p>
            <a:pPr algn="r">
              <a:buNone/>
            </a:pPr>
            <a:r>
              <a:rPr lang="el-GR" sz="1800" dirty="0" smtClean="0"/>
              <a:t>(</a:t>
            </a:r>
            <a:r>
              <a:rPr lang="en-US" sz="1800" dirty="0" smtClean="0"/>
              <a:t>Raabe, 2002, 20-27)</a:t>
            </a:r>
            <a:endParaRPr lang="el-GR" sz="1800" dirty="0" smtClean="0"/>
          </a:p>
          <a:p>
            <a:endParaRPr lang="el-GR" sz="1800" dirty="0" smtClean="0"/>
          </a:p>
          <a:p>
            <a:endParaRPr lang="en-US" sz="1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1800" u="sng" dirty="0" smtClean="0"/>
              <a:t>Τα ερμηνευτικά εργαλεία για έναν φιλοσοφικό σύμβουλο</a:t>
            </a:r>
            <a:endParaRPr lang="en-US" sz="1800" u="sng" dirty="0"/>
          </a:p>
        </p:txBody>
      </p:sp>
      <p:graphicFrame>
        <p:nvGraphicFramePr>
          <p:cNvPr id="4" name="Content Placeholder 3"/>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7848600" cy="6248400"/>
          </a:xfrm>
        </p:spPr>
        <p:txBody>
          <a:bodyPr>
            <a:normAutofit lnSpcReduction="10000"/>
          </a:bodyPr>
          <a:lstStyle/>
          <a:p>
            <a:pPr algn="just">
              <a:lnSpc>
                <a:spcPct val="150000"/>
              </a:lnSpc>
            </a:pPr>
            <a:r>
              <a:rPr lang="el-GR" sz="1800" dirty="0" smtClean="0"/>
              <a:t>Σύμφωνα με τον </a:t>
            </a:r>
            <a:r>
              <a:rPr lang="en-US" sz="1800" dirty="0" smtClean="0"/>
              <a:t>Peter Raabe </a:t>
            </a:r>
            <a:r>
              <a:rPr lang="el-GR" sz="1800" dirty="0" smtClean="0"/>
              <a:t>στο </a:t>
            </a:r>
            <a:r>
              <a:rPr lang="en-US" sz="1800" i="1" dirty="0" smtClean="0"/>
              <a:t>Philosophical Counseling </a:t>
            </a:r>
            <a:r>
              <a:rPr lang="en-US" sz="1800" dirty="0" smtClean="0"/>
              <a:t>(2001), </a:t>
            </a:r>
            <a:r>
              <a:rPr lang="el-GR" sz="1800" dirty="0" smtClean="0"/>
              <a:t>ο φιλοσοφικός σύμβουλος θα πρέπει να είναι και δάσκαλος</a:t>
            </a:r>
            <a:r>
              <a:rPr lang="en-US" sz="1800" dirty="0" smtClean="0"/>
              <a:t> </a:t>
            </a:r>
            <a:r>
              <a:rPr lang="el-GR" sz="1800" dirty="0" smtClean="0"/>
              <a:t>μιας και προσπαθεί να διδάξει τους κατάλληλους μηχανισμούς σκέψης στον θεραπευόμενο/μαθητή.</a:t>
            </a:r>
            <a:r>
              <a:rPr lang="en-US" sz="1800" dirty="0" smtClean="0"/>
              <a:t> </a:t>
            </a:r>
            <a:r>
              <a:rPr lang="el-GR" sz="1800" dirty="0" smtClean="0"/>
              <a:t>Ως εκ τούτου ο ίδιος υποστηρίζει ότι δύο είναι τα κύρια συστατικά της συμβουλευτικής προσέγγισης: ο μετριασμός (εννοεί μια υγιή αντιμετώπιση) των δυσκολιών και η πρόληψη. </a:t>
            </a:r>
          </a:p>
          <a:p>
            <a:pPr algn="just">
              <a:lnSpc>
                <a:spcPct val="150000"/>
              </a:lnSpc>
            </a:pPr>
            <a:endParaRPr lang="en-US" sz="1800" dirty="0" smtClean="0"/>
          </a:p>
          <a:p>
            <a:pPr algn="just">
              <a:lnSpc>
                <a:spcPct val="150000"/>
              </a:lnSpc>
              <a:buNone/>
            </a:pPr>
            <a:r>
              <a:rPr lang="el-GR" sz="1800" dirty="0" smtClean="0"/>
              <a:t> </a:t>
            </a:r>
            <a:r>
              <a:rPr lang="en-US" sz="1800" dirty="0" smtClean="0"/>
              <a:t>                       </a:t>
            </a:r>
            <a:r>
              <a:rPr lang="el-GR" sz="1800" dirty="0" smtClean="0"/>
              <a:t>απώτερος σκοπός της πνευματικής καλλιέργειας που προκύπτει από την πορεία της συμβουλευτικής είναι η ενδυνάμωση της σκέψης και αυτοδυναμία.</a:t>
            </a:r>
          </a:p>
          <a:p>
            <a:pPr algn="just">
              <a:lnSpc>
                <a:spcPct val="150000"/>
              </a:lnSpc>
            </a:pPr>
            <a:endParaRPr lang="el-GR" sz="1800" dirty="0" smtClean="0"/>
          </a:p>
          <a:p>
            <a:pPr algn="just">
              <a:lnSpc>
                <a:spcPct val="150000"/>
              </a:lnSpc>
            </a:pPr>
            <a:r>
              <a:rPr lang="el-GR" sz="1800" dirty="0" smtClean="0"/>
              <a:t>Ωστόσο η φιλοσοφική συμβουλευτική δεν θα πρέπει να θεωρηθεί ως μέθοδος διδασκαλίας αλλά σαν μια αναβίωση προσωπικών και πνευματικών στιγμών της ζωής που μπορεί να ερμηνευτεί με φιλοσοφικό τρόπο.</a:t>
            </a:r>
          </a:p>
          <a:p>
            <a:pPr algn="just">
              <a:lnSpc>
                <a:spcPct val="150000"/>
              </a:lnSpc>
            </a:pPr>
            <a:endParaRPr lang="el-GR" sz="1800" dirty="0" smtClean="0"/>
          </a:p>
        </p:txBody>
      </p:sp>
      <p:sp>
        <p:nvSpPr>
          <p:cNvPr id="10" name="Right Arrow 9"/>
          <p:cNvSpPr/>
          <p:nvPr/>
        </p:nvSpPr>
        <p:spPr>
          <a:xfrm>
            <a:off x="1524000" y="3505200"/>
            <a:ext cx="7620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498080" cy="1143000"/>
          </a:xfrm>
        </p:spPr>
        <p:txBody>
          <a:bodyPr>
            <a:normAutofit/>
          </a:bodyPr>
          <a:lstStyle/>
          <a:p>
            <a:pPr algn="ctr"/>
            <a:r>
              <a:rPr lang="el-GR" sz="1800" u="sng" dirty="0" smtClean="0">
                <a:solidFill>
                  <a:schemeClr val="accent5"/>
                </a:solidFill>
                <a:effectLst>
                  <a:outerShdw blurRad="38100" dist="38100" dir="2700000" algn="tl">
                    <a:srgbClr val="000000">
                      <a:alpha val="43137"/>
                    </a:srgbClr>
                  </a:outerShdw>
                </a:effectLst>
              </a:rPr>
              <a:t>Παρουσίαση-Κύρια ερωτήματα</a:t>
            </a:r>
            <a:endParaRPr lang="en-US" sz="1800" dirty="0">
              <a:solidFill>
                <a:schemeClr val="accent5"/>
              </a:solidFill>
              <a:effectLst>
                <a:outerShdw blurRad="38100" dist="38100" dir="2700000" algn="tl">
                  <a:srgbClr val="000000">
                    <a:alpha val="43137"/>
                  </a:srgbClr>
                </a:outerShdw>
              </a:effectLst>
            </a:endParaRPr>
          </a:p>
        </p:txBody>
      </p:sp>
      <p:sp>
        <p:nvSpPr>
          <p:cNvPr id="4" name="Subtitle 2"/>
          <p:cNvSpPr>
            <a:spLocks noGrp="1"/>
          </p:cNvSpPr>
          <p:nvPr>
            <p:ph idx="1"/>
          </p:nvPr>
        </p:nvSpPr>
        <p:spPr/>
        <p:txBody>
          <a:bodyPr>
            <a:normAutofit/>
          </a:bodyPr>
          <a:lstStyle/>
          <a:p>
            <a:pPr algn="just">
              <a:lnSpc>
                <a:spcPct val="150000"/>
              </a:lnSpc>
              <a:buFont typeface="Arial" pitchFamily="34" charset="0"/>
              <a:buChar char="•"/>
            </a:pPr>
            <a:r>
              <a:rPr lang="el-GR" sz="1800" dirty="0" smtClean="0">
                <a:solidFill>
                  <a:schemeClr val="tx1"/>
                </a:solidFill>
              </a:rPr>
              <a:t>Τι ονομάζουμε φιλοσοφική συμβουλευτική; </a:t>
            </a:r>
          </a:p>
          <a:p>
            <a:pPr algn="just">
              <a:lnSpc>
                <a:spcPct val="150000"/>
              </a:lnSpc>
              <a:buFont typeface="Arial" pitchFamily="34" charset="0"/>
              <a:buChar char="•"/>
            </a:pPr>
            <a:r>
              <a:rPr lang="el-GR" sz="1800" dirty="0" smtClean="0">
                <a:solidFill>
                  <a:schemeClr val="tx1"/>
                </a:solidFill>
              </a:rPr>
              <a:t>Ποιες είναι οι προϋποθέσεις και τα κριτήρια μιας φιλοσοφικής συμβουλευτικής διαδικασίας</a:t>
            </a:r>
          </a:p>
          <a:p>
            <a:pPr algn="just">
              <a:lnSpc>
                <a:spcPct val="150000"/>
              </a:lnSpc>
              <a:buFont typeface="Arial" pitchFamily="34" charset="0"/>
              <a:buChar char="•"/>
            </a:pPr>
            <a:r>
              <a:rPr lang="el-GR" sz="1800" dirty="0" smtClean="0">
                <a:solidFill>
                  <a:schemeClr val="tx1"/>
                </a:solidFill>
              </a:rPr>
              <a:t>Χρειάζεται ειδική εκπαίδευση;</a:t>
            </a:r>
          </a:p>
          <a:p>
            <a:pPr algn="just">
              <a:lnSpc>
                <a:spcPct val="150000"/>
              </a:lnSpc>
              <a:buFont typeface="Arial" pitchFamily="34" charset="0"/>
              <a:buChar char="•"/>
            </a:pPr>
            <a:r>
              <a:rPr lang="el-GR" sz="1800" dirty="0" smtClean="0">
                <a:solidFill>
                  <a:schemeClr val="tx1"/>
                </a:solidFill>
              </a:rPr>
              <a:t>Τι αποτελέσματα μπορεί να προσφέρει</a:t>
            </a:r>
          </a:p>
          <a:p>
            <a:pPr algn="just">
              <a:lnSpc>
                <a:spcPct val="150000"/>
              </a:lnSpc>
              <a:buFont typeface="Arial" pitchFamily="34" charset="0"/>
              <a:buChar char="•"/>
            </a:pPr>
            <a:r>
              <a:rPr lang="el-GR" sz="1800" dirty="0" smtClean="0">
                <a:solidFill>
                  <a:schemeClr val="tx1"/>
                </a:solidFill>
              </a:rPr>
              <a:t>Εντάσσεται στις θεραπευτικές μεθόδους;</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8229600" cy="5943600"/>
          </a:xfrm>
        </p:spPr>
        <p:txBody>
          <a:bodyPr/>
          <a:lstStyle/>
          <a:p>
            <a:pPr>
              <a:lnSpc>
                <a:spcPct val="150000"/>
              </a:lnSpc>
            </a:pPr>
            <a:r>
              <a:rPr lang="el-GR" sz="1800" dirty="0" smtClean="0"/>
              <a:t>Για τον </a:t>
            </a:r>
            <a:r>
              <a:rPr lang="en-US" sz="1800" dirty="0" smtClean="0"/>
              <a:t>Raabe </a:t>
            </a:r>
            <a:r>
              <a:rPr lang="el-GR" sz="1800" dirty="0" smtClean="0"/>
              <a:t>τα θεραπευτικά οφέλη που προκύπτουν από την φιλοσοφική συμβουλευτική είναι τα εξής:</a:t>
            </a:r>
          </a:p>
          <a:p>
            <a:endParaRPr lang="en-US" dirty="0"/>
          </a:p>
        </p:txBody>
      </p:sp>
      <p:graphicFrame>
        <p:nvGraphicFramePr>
          <p:cNvPr id="5" name="Diagram 4"/>
          <p:cNvGraphicFramePr/>
          <p:nvPr/>
        </p:nvGraphicFramePr>
        <p:xfrm>
          <a:off x="1447800" y="1981200"/>
          <a:ext cx="7391400" cy="345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1800" u="sng" dirty="0" smtClean="0"/>
              <a:t>Συμπερασματικά </a:t>
            </a:r>
            <a:endParaRPr lang="en-US" sz="1800" u="sng" dirty="0"/>
          </a:p>
        </p:txBody>
      </p:sp>
      <p:sp>
        <p:nvSpPr>
          <p:cNvPr id="3" name="Content Placeholder 2"/>
          <p:cNvSpPr>
            <a:spLocks noGrp="1"/>
          </p:cNvSpPr>
          <p:nvPr>
            <p:ph idx="1"/>
          </p:nvPr>
        </p:nvSpPr>
        <p:spPr>
          <a:xfrm>
            <a:off x="838200" y="1371600"/>
            <a:ext cx="7848600" cy="5257800"/>
          </a:xfrm>
        </p:spPr>
        <p:txBody>
          <a:bodyPr>
            <a:normAutofit fontScale="92500"/>
          </a:bodyPr>
          <a:lstStyle/>
          <a:p>
            <a:pPr algn="just">
              <a:lnSpc>
                <a:spcPct val="150000"/>
              </a:lnSpc>
            </a:pPr>
            <a:r>
              <a:rPr lang="el-GR" sz="1800" dirty="0" smtClean="0"/>
              <a:t>Η φιλοσοφία μπορεί να χρησιμοποιηθεί ως «θεραπευτικό συναίσθημα» και να προσφέρει μια ριζική αλλαγή επάνω στον τρόπο που ο άνθρωπος βλέπει τον εαυτό του. </a:t>
            </a:r>
            <a:r>
              <a:rPr lang="en-US" sz="1800" dirty="0" smtClean="0"/>
              <a:t>A</a:t>
            </a:r>
            <a:r>
              <a:rPr lang="el-GR" sz="1800" dirty="0" smtClean="0"/>
              <a:t>ν κάτι τέτοιο γίνει με προσεκτικά βήματα δίχως πισωγυρίσματα τότε μαζί με τον άνθρωπο μπορεί να αλλάξει και ο κόσμος (</a:t>
            </a:r>
            <a:r>
              <a:rPr lang="en-US" sz="1800" dirty="0" smtClean="0"/>
              <a:t>Marinoff, 1999, 34)</a:t>
            </a:r>
            <a:r>
              <a:rPr lang="el-GR" sz="1800" dirty="0" smtClean="0"/>
              <a:t>.</a:t>
            </a:r>
            <a:endParaRPr lang="en-US" sz="1800" dirty="0" smtClean="0"/>
          </a:p>
          <a:p>
            <a:pPr algn="just">
              <a:lnSpc>
                <a:spcPct val="150000"/>
              </a:lnSpc>
            </a:pPr>
            <a:r>
              <a:rPr lang="el-GR" sz="1800" dirty="0" smtClean="0"/>
              <a:t> το ζητούμενο είναι η αυτογνωσία, το «γνῶθι σαὐτόν»</a:t>
            </a:r>
          </a:p>
          <a:p>
            <a:pPr algn="just">
              <a:lnSpc>
                <a:spcPct val="150000"/>
              </a:lnSpc>
            </a:pPr>
            <a:r>
              <a:rPr lang="el-GR" sz="1800" dirty="0" smtClean="0"/>
              <a:t>Επικαλούμενοι λοιπόν τα σωκρατικά λόγια περί εξερεύνησης του ανθρώπου τότε ξεπερνάμε τα όρια μιας προσωπικής αγωγής και θεραπείας μιας και καλούμαστε να αναγνωρίσουμε όχι μόνο τους εαυτούς μας αλλά και όλους τους άλλους που συντροφεύουν την ζωή μας. </a:t>
            </a:r>
            <a:endParaRPr lang="en-US" sz="1800" dirty="0" smtClean="0"/>
          </a:p>
          <a:p>
            <a:pPr algn="just">
              <a:lnSpc>
                <a:spcPct val="150000"/>
              </a:lnSpc>
            </a:pPr>
            <a:r>
              <a:rPr lang="el-GR" sz="1800" dirty="0" smtClean="0"/>
              <a:t>Ως εκ τούτου μεταμορφωνόμαστε από μέσο σε σκοπό δίχως να διακινδυνεύουμε να πέσουμε σε ένα σφάλμα φιλαυτίας ή εγωκεντρισμού (</a:t>
            </a:r>
            <a:r>
              <a:rPr lang="en-US" sz="1800" dirty="0" smtClean="0"/>
              <a:t>Brun, 1965, 80-81).</a:t>
            </a:r>
            <a:endParaRPr lang="en-US" sz="1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62000"/>
            <a:ext cx="7498080" cy="5334000"/>
          </a:xfrm>
        </p:spPr>
        <p:txBody>
          <a:bodyPr>
            <a:normAutofit/>
          </a:bodyPr>
          <a:lstStyle/>
          <a:p>
            <a:pPr algn="just">
              <a:lnSpc>
                <a:spcPct val="150000"/>
              </a:lnSpc>
            </a:pPr>
            <a:r>
              <a:rPr lang="el-GR" sz="1800" dirty="0" smtClean="0"/>
              <a:t>Η επανεμφάνιση της φιλοσοφικής συμβουλευτικής οφείλεται στον γερμανό φιλόσοφο </a:t>
            </a:r>
            <a:r>
              <a:rPr lang="en-US" sz="1800" dirty="0" err="1" smtClean="0"/>
              <a:t>Gerd</a:t>
            </a:r>
            <a:r>
              <a:rPr lang="en-US" sz="1800" dirty="0" smtClean="0"/>
              <a:t> B. Achenbach</a:t>
            </a:r>
            <a:r>
              <a:rPr lang="el-GR" sz="1800" dirty="0" smtClean="0"/>
              <a:t> ο οποίος δημιούργησε μια σύγχρονη φιλοσοφική πρακτική εφαρμογή επάνω σε καθημερινά προβλήματα, αναβιώνοντας με αυτό τον τρόπο τις θεραπευτικές ιδιότητες που ασκούσαν οι φιλόσοφοι στην αρχαιότητα. Απώτερος σκοπός για τον γερμανό φιλόσοφο ήταν η μετατόπιση του ενδιαφέροντος από ζητήματα που αφορούσαν θεωρητική προσέγγιση σε μια σύσταση μεθοδολογίας που θα κάλυπτε τις ενέργειες τόσο του συμβουλευτή όσο και του συμβουλευόμενου.</a:t>
            </a:r>
          </a:p>
          <a:p>
            <a:pPr algn="just">
              <a:lnSpc>
                <a:spcPct val="150000"/>
              </a:lnSpc>
            </a:pPr>
            <a:r>
              <a:rPr lang="el-GR" sz="1800" dirty="0" smtClean="0"/>
              <a:t>Ο ίδιος εξήρε την αναγκαιότητα της φιλοσοφίας να επιλύει προβλήματα καθημερινότητας και διαβίωσης  με τρόπο που συνάδει με τις ανάγκες του </a:t>
            </a:r>
            <a:r>
              <a:rPr lang="el-GR" sz="1800" dirty="0" err="1" smtClean="0"/>
              <a:t>θεραπευόμενου</a:t>
            </a:r>
            <a:r>
              <a:rPr lang="el-GR" sz="1800" dirty="0" smtClean="0"/>
              <a:t>.    </a:t>
            </a:r>
            <a:endParaRPr lang="en-US" sz="1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498080" cy="1143000"/>
          </a:xfrm>
        </p:spPr>
        <p:txBody>
          <a:bodyPr>
            <a:normAutofit/>
          </a:bodyPr>
          <a:lstStyle/>
          <a:p>
            <a:r>
              <a:rPr lang="el-GR" sz="1800" u="sng" dirty="0" smtClean="0"/>
              <a:t>ΒΙΒΛΙΟΓΡΑΦΙΑ</a:t>
            </a:r>
            <a:endParaRPr lang="en-US" sz="1800" u="sng" dirty="0"/>
          </a:p>
        </p:txBody>
      </p:sp>
      <p:sp>
        <p:nvSpPr>
          <p:cNvPr id="3" name="Content Placeholder 2"/>
          <p:cNvSpPr>
            <a:spLocks noGrp="1"/>
          </p:cNvSpPr>
          <p:nvPr>
            <p:ph idx="1"/>
          </p:nvPr>
        </p:nvSpPr>
        <p:spPr>
          <a:xfrm>
            <a:off x="914400" y="685800"/>
            <a:ext cx="8019288" cy="4572000"/>
          </a:xfrm>
        </p:spPr>
        <p:txBody>
          <a:bodyPr>
            <a:normAutofit/>
          </a:bodyPr>
          <a:lstStyle/>
          <a:p>
            <a:pPr>
              <a:lnSpc>
                <a:spcPct val="150000"/>
              </a:lnSpc>
            </a:pPr>
            <a:r>
              <a:rPr lang="en-US" sz="1400" dirty="0" smtClean="0">
                <a:latin typeface="Calibri" pitchFamily="34" charset="0"/>
                <a:cs typeface="Calibri" pitchFamily="34" charset="0"/>
              </a:rPr>
              <a:t>Achenbach, B. G., </a:t>
            </a:r>
            <a:r>
              <a:rPr lang="en-US" sz="1400" i="1" dirty="0" err="1" smtClean="0">
                <a:latin typeface="Calibri" pitchFamily="34" charset="0"/>
                <a:cs typeface="Calibri" pitchFamily="34" charset="0"/>
              </a:rPr>
              <a:t>Philosophische</a:t>
            </a:r>
            <a:r>
              <a:rPr lang="en-US" sz="1400" i="1" dirty="0" smtClean="0">
                <a:latin typeface="Calibri" pitchFamily="34" charset="0"/>
                <a:cs typeface="Calibri" pitchFamily="34" charset="0"/>
              </a:rPr>
              <a:t> Praxis</a:t>
            </a:r>
            <a:r>
              <a:rPr lang="en-US" sz="1400" dirty="0" smtClean="0">
                <a:latin typeface="Calibri" pitchFamily="34" charset="0"/>
                <a:cs typeface="Calibri" pitchFamily="34" charset="0"/>
              </a:rPr>
              <a:t>, </a:t>
            </a:r>
            <a:r>
              <a:rPr lang="en-US" sz="1400" dirty="0" err="1" smtClean="0">
                <a:latin typeface="Calibri" pitchFamily="34" charset="0"/>
                <a:cs typeface="Calibri" pitchFamily="34" charset="0"/>
              </a:rPr>
              <a:t>Jurgen</a:t>
            </a:r>
            <a:r>
              <a:rPr lang="en-US" sz="1400" dirty="0" smtClean="0">
                <a:latin typeface="Calibri" pitchFamily="34" charset="0"/>
                <a:cs typeface="Calibri" pitchFamily="34" charset="0"/>
              </a:rPr>
              <a:t> </a:t>
            </a:r>
            <a:r>
              <a:rPr lang="en-US" sz="1400" dirty="0" err="1" smtClean="0">
                <a:latin typeface="Calibri" pitchFamily="34" charset="0"/>
                <a:cs typeface="Calibri" pitchFamily="34" charset="0"/>
              </a:rPr>
              <a:t>Dinter</a:t>
            </a:r>
            <a:r>
              <a:rPr lang="en-US" sz="1400" dirty="0" smtClean="0">
                <a:latin typeface="Calibri" pitchFamily="34" charset="0"/>
                <a:cs typeface="Calibri" pitchFamily="34" charset="0"/>
              </a:rPr>
              <a:t>, Köln, 1987.</a:t>
            </a:r>
          </a:p>
          <a:p>
            <a:pPr>
              <a:lnSpc>
                <a:spcPct val="150000"/>
              </a:lnSpc>
            </a:pPr>
            <a:r>
              <a:rPr lang="en-US" sz="1400" dirty="0" smtClean="0">
                <a:latin typeface="Calibri" pitchFamily="34" charset="0"/>
                <a:cs typeface="Calibri" pitchFamily="34" charset="0"/>
              </a:rPr>
              <a:t>Brun, J., </a:t>
            </a:r>
            <a:r>
              <a:rPr lang="el-GR" sz="1400" i="1" dirty="0" smtClean="0">
                <a:latin typeface="Calibri" pitchFamily="34" charset="0"/>
                <a:cs typeface="Calibri" pitchFamily="34" charset="0"/>
              </a:rPr>
              <a:t>Ο Σωκράτης</a:t>
            </a:r>
            <a:r>
              <a:rPr lang="el-GR" sz="1400" dirty="0" smtClean="0">
                <a:latin typeface="Calibri" pitchFamily="34" charset="0"/>
                <a:cs typeface="Calibri" pitchFamily="34" charset="0"/>
              </a:rPr>
              <a:t>, </a:t>
            </a:r>
            <a:r>
              <a:rPr lang="el-GR" sz="1400" dirty="0" err="1" smtClean="0">
                <a:latin typeface="Calibri" pitchFamily="34" charset="0"/>
                <a:cs typeface="Calibri" pitchFamily="34" charset="0"/>
              </a:rPr>
              <a:t>μτφρ</a:t>
            </a:r>
            <a:r>
              <a:rPr lang="el-GR" sz="1400" dirty="0" smtClean="0">
                <a:latin typeface="Calibri" pitchFamily="34" charset="0"/>
                <a:cs typeface="Calibri" pitchFamily="34" charset="0"/>
              </a:rPr>
              <a:t>. </a:t>
            </a:r>
            <a:r>
              <a:rPr lang="el-GR" sz="1400" dirty="0" err="1" smtClean="0">
                <a:latin typeface="Calibri" pitchFamily="34" charset="0"/>
                <a:cs typeface="Calibri" pitchFamily="34" charset="0"/>
              </a:rPr>
              <a:t>Τάντα</a:t>
            </a:r>
            <a:r>
              <a:rPr lang="el-GR" sz="1400" dirty="0" smtClean="0">
                <a:latin typeface="Calibri" pitchFamily="34" charset="0"/>
                <a:cs typeface="Calibri" pitchFamily="34" charset="0"/>
              </a:rPr>
              <a:t> </a:t>
            </a:r>
            <a:r>
              <a:rPr lang="el-GR" sz="1400" dirty="0" err="1" smtClean="0">
                <a:latin typeface="Calibri" pitchFamily="34" charset="0"/>
                <a:cs typeface="Calibri" pitchFamily="34" charset="0"/>
              </a:rPr>
              <a:t>Τεγοπούλου</a:t>
            </a:r>
            <a:r>
              <a:rPr lang="el-GR" sz="1400" dirty="0" smtClean="0">
                <a:latin typeface="Calibri" pitchFamily="34" charset="0"/>
                <a:cs typeface="Calibri" pitchFamily="34" charset="0"/>
              </a:rPr>
              <a:t>, </a:t>
            </a:r>
            <a:r>
              <a:rPr lang="el-GR" sz="1400" dirty="0" err="1" smtClean="0">
                <a:latin typeface="Calibri" pitchFamily="34" charset="0"/>
                <a:cs typeface="Calibri" pitchFamily="34" charset="0"/>
              </a:rPr>
              <a:t>εκδ</a:t>
            </a:r>
            <a:r>
              <a:rPr lang="el-GR" sz="1400" dirty="0" smtClean="0">
                <a:latin typeface="Calibri" pitchFamily="34" charset="0"/>
                <a:cs typeface="Calibri" pitchFamily="34" charset="0"/>
              </a:rPr>
              <a:t>. Ι.Ν. Ζαχαρόπουλος, Αθήνα, 1965.</a:t>
            </a:r>
          </a:p>
          <a:p>
            <a:pPr>
              <a:lnSpc>
                <a:spcPct val="150000"/>
              </a:lnSpc>
            </a:pPr>
            <a:r>
              <a:rPr lang="el-GR" sz="1400" dirty="0" smtClean="0">
                <a:latin typeface="Calibri" pitchFamily="34" charset="0"/>
                <a:cs typeface="Calibri" pitchFamily="34" charset="0"/>
              </a:rPr>
              <a:t>Δελλής, Ι. Γ., </a:t>
            </a:r>
            <a:r>
              <a:rPr lang="el-GR" sz="1400" i="1" dirty="0" smtClean="0">
                <a:latin typeface="Calibri" pitchFamily="34" charset="0"/>
                <a:cs typeface="Calibri" pitchFamily="34" charset="0"/>
              </a:rPr>
              <a:t>Φιλοσοφική Συμβουλευτική Η φιλοσοφία ως «Θεραπεία», </a:t>
            </a:r>
            <a:r>
              <a:rPr lang="el-GR" sz="1400" dirty="0" err="1" smtClean="0">
                <a:latin typeface="Calibri" pitchFamily="34" charset="0"/>
                <a:cs typeface="Calibri" pitchFamily="34" charset="0"/>
              </a:rPr>
              <a:t>επιμ</a:t>
            </a:r>
            <a:r>
              <a:rPr lang="el-GR" sz="1400" dirty="0" smtClean="0">
                <a:latin typeface="Calibri" pitchFamily="34" charset="0"/>
                <a:cs typeface="Calibri" pitchFamily="34" charset="0"/>
              </a:rPr>
              <a:t>. Χρήστος Σταυρόπουλος, 		</a:t>
            </a:r>
            <a:r>
              <a:rPr lang="el-GR" sz="1400" dirty="0" err="1" smtClean="0">
                <a:latin typeface="Calibri" pitchFamily="34" charset="0"/>
                <a:cs typeface="Calibri" pitchFamily="34" charset="0"/>
              </a:rPr>
              <a:t>εκδ</a:t>
            </a:r>
            <a:r>
              <a:rPr lang="el-GR" sz="1400" dirty="0" smtClean="0">
                <a:latin typeface="Calibri" pitchFamily="34" charset="0"/>
                <a:cs typeface="Calibri" pitchFamily="34" charset="0"/>
              </a:rPr>
              <a:t>. </a:t>
            </a:r>
            <a:r>
              <a:rPr lang="el-GR" sz="1400" dirty="0" err="1" smtClean="0">
                <a:latin typeface="Calibri" pitchFamily="34" charset="0"/>
                <a:cs typeface="Calibri" pitchFamily="34" charset="0"/>
              </a:rPr>
              <a:t>Τυπωθυτω</a:t>
            </a:r>
            <a:r>
              <a:rPr lang="el-GR" sz="1400" dirty="0" smtClean="0">
                <a:latin typeface="Calibri" pitchFamily="34" charset="0"/>
                <a:cs typeface="Calibri" pitchFamily="34" charset="0"/>
              </a:rPr>
              <a:t>/</a:t>
            </a:r>
            <a:r>
              <a:rPr lang="el-GR" sz="1400" dirty="0" err="1" smtClean="0">
                <a:latin typeface="Calibri" pitchFamily="34" charset="0"/>
                <a:cs typeface="Calibri" pitchFamily="34" charset="0"/>
              </a:rPr>
              <a:t>Δαρδανός</a:t>
            </a:r>
            <a:r>
              <a:rPr lang="el-GR" sz="1400" dirty="0" smtClean="0">
                <a:latin typeface="Calibri" pitchFamily="34" charset="0"/>
                <a:cs typeface="Calibri" pitchFamily="34" charset="0"/>
              </a:rPr>
              <a:t>, Αθήνα, 2005.</a:t>
            </a:r>
          </a:p>
          <a:p>
            <a:pPr>
              <a:lnSpc>
                <a:spcPct val="150000"/>
              </a:lnSpc>
            </a:pPr>
            <a:r>
              <a:rPr lang="en-US" sz="1400" dirty="0" smtClean="0">
                <a:latin typeface="Calibri" pitchFamily="34" charset="0"/>
                <a:cs typeface="Calibri" pitchFamily="34" charset="0"/>
              </a:rPr>
              <a:t>Hadot, P., </a:t>
            </a:r>
            <a:r>
              <a:rPr lang="en-US" sz="1400" i="1" dirty="0" smtClean="0">
                <a:latin typeface="Calibri" pitchFamily="34" charset="0"/>
                <a:cs typeface="Calibri" pitchFamily="34" charset="0"/>
              </a:rPr>
              <a:t>Philosophy as a Way of Life</a:t>
            </a:r>
            <a:r>
              <a:rPr lang="en-US" sz="1400" dirty="0" smtClean="0">
                <a:latin typeface="Calibri" pitchFamily="34" charset="0"/>
                <a:cs typeface="Calibri" pitchFamily="34" charset="0"/>
              </a:rPr>
              <a:t>, trans. M. Chase, Blackwell, 1995.</a:t>
            </a:r>
          </a:p>
          <a:p>
            <a:pPr>
              <a:lnSpc>
                <a:spcPct val="150000"/>
              </a:lnSpc>
            </a:pPr>
            <a:r>
              <a:rPr lang="en-US" sz="1400" dirty="0" smtClean="0">
                <a:latin typeface="Calibri" pitchFamily="34" charset="0"/>
                <a:cs typeface="Calibri" pitchFamily="34" charset="0"/>
              </a:rPr>
              <a:t>Marinoff, L., </a:t>
            </a:r>
            <a:r>
              <a:rPr lang="el-GR" sz="1400" i="1" dirty="0" smtClean="0">
                <a:latin typeface="Calibri" pitchFamily="34" charset="0"/>
                <a:cs typeface="Calibri" pitchFamily="34" charset="0"/>
              </a:rPr>
              <a:t>Πλάτωνας όχι Πρόζακ! Η εφαρμογή της φιλοσοφίας στα καθημερινά προβλήματα</a:t>
            </a:r>
            <a:r>
              <a:rPr lang="el-GR" sz="1400" dirty="0" smtClean="0">
                <a:latin typeface="Calibri" pitchFamily="34" charset="0"/>
                <a:cs typeface="Calibri" pitchFamily="34" charset="0"/>
              </a:rPr>
              <a:t>, </a:t>
            </a:r>
            <a:r>
              <a:rPr lang="el-GR" sz="1400" dirty="0" err="1" smtClean="0">
                <a:latin typeface="Calibri" pitchFamily="34" charset="0"/>
                <a:cs typeface="Calibri" pitchFamily="34" charset="0"/>
              </a:rPr>
              <a:t>μτφρ</a:t>
            </a:r>
            <a:r>
              <a:rPr lang="el-GR" sz="1400" dirty="0" smtClean="0">
                <a:latin typeface="Calibri" pitchFamily="34" charset="0"/>
                <a:cs typeface="Calibri" pitchFamily="34" charset="0"/>
              </a:rPr>
              <a:t>. 		Μαρία-Αριάδνη Αλαβάνου, </a:t>
            </a:r>
            <a:r>
              <a:rPr lang="el-GR" sz="1400" dirty="0" err="1" smtClean="0">
                <a:latin typeface="Calibri" pitchFamily="34" charset="0"/>
                <a:cs typeface="Calibri" pitchFamily="34" charset="0"/>
              </a:rPr>
              <a:t>εκδ</a:t>
            </a:r>
            <a:r>
              <a:rPr lang="el-GR" sz="1400" dirty="0" smtClean="0">
                <a:latin typeface="Calibri" pitchFamily="34" charset="0"/>
                <a:cs typeface="Calibri" pitchFamily="34" charset="0"/>
              </a:rPr>
              <a:t>. Λιβάνη, Αθήνα, 2002.</a:t>
            </a:r>
            <a:r>
              <a:rPr lang="el-GR" sz="1400" i="1" dirty="0" smtClean="0">
                <a:latin typeface="Calibri" pitchFamily="34" charset="0"/>
                <a:cs typeface="Calibri" pitchFamily="34" charset="0"/>
              </a:rPr>
              <a:t> </a:t>
            </a:r>
          </a:p>
          <a:p>
            <a:pPr>
              <a:lnSpc>
                <a:spcPct val="150000"/>
              </a:lnSpc>
            </a:pPr>
            <a:r>
              <a:rPr lang="en-US" sz="1400" dirty="0" smtClean="0">
                <a:latin typeface="Calibri" pitchFamily="34" charset="0"/>
                <a:cs typeface="Calibri" pitchFamily="34" charset="0"/>
              </a:rPr>
              <a:t>Raabe, P., </a:t>
            </a:r>
          </a:p>
          <a:p>
            <a:pPr lvl="3">
              <a:lnSpc>
                <a:spcPct val="150000"/>
              </a:lnSpc>
            </a:pPr>
            <a:r>
              <a:rPr lang="en-US" sz="1400" i="1" dirty="0" smtClean="0">
                <a:latin typeface="Calibri" pitchFamily="34" charset="0"/>
                <a:cs typeface="Calibri" pitchFamily="34" charset="0"/>
              </a:rPr>
              <a:t>Philosophical Counseling: Theory and Practice</a:t>
            </a:r>
            <a:r>
              <a:rPr lang="en-US" sz="1400" dirty="0" smtClean="0">
                <a:latin typeface="Calibri" pitchFamily="34" charset="0"/>
                <a:cs typeface="Calibri" pitchFamily="34" charset="0"/>
              </a:rPr>
              <a:t>, </a:t>
            </a:r>
            <a:r>
              <a:rPr lang="en-US" sz="1400" dirty="0" err="1" smtClean="0">
                <a:latin typeface="Calibri" pitchFamily="34" charset="0"/>
                <a:cs typeface="Calibri" pitchFamily="34" charset="0"/>
              </a:rPr>
              <a:t>Praeger</a:t>
            </a:r>
            <a:r>
              <a:rPr lang="en-US" sz="1400" dirty="0" smtClean="0">
                <a:latin typeface="Calibri" pitchFamily="34" charset="0"/>
                <a:cs typeface="Calibri" pitchFamily="34" charset="0"/>
              </a:rPr>
              <a:t> Publications, Westport, 			Connecticut/London, 2001. </a:t>
            </a:r>
          </a:p>
          <a:p>
            <a:pPr lvl="3">
              <a:lnSpc>
                <a:spcPct val="150000"/>
              </a:lnSpc>
            </a:pPr>
            <a:r>
              <a:rPr lang="en-US" sz="1400" i="1" dirty="0" smtClean="0">
                <a:latin typeface="Calibri" pitchFamily="34" charset="0"/>
                <a:cs typeface="Calibri" pitchFamily="34" charset="0"/>
              </a:rPr>
              <a:t>“The Life examined in Philosophical Counseling”</a:t>
            </a:r>
            <a:r>
              <a:rPr lang="en-US" sz="1400" dirty="0" smtClean="0">
                <a:latin typeface="Calibri" pitchFamily="34" charset="0"/>
                <a:cs typeface="Calibri" pitchFamily="34" charset="0"/>
              </a:rPr>
              <a:t> Practical Philosophy 5/1 (2002).</a:t>
            </a:r>
          </a:p>
          <a:p>
            <a:pPr>
              <a:lnSpc>
                <a:spcPct val="150000"/>
              </a:lnSpc>
            </a:pPr>
            <a:endParaRPr lang="en-US" sz="200" dirty="0" smtClean="0">
              <a:latin typeface="Calibri" pitchFamily="34" charset="0"/>
              <a:cs typeface="Calibri" pitchFamily="34" charset="0"/>
            </a:endParaRPr>
          </a:p>
          <a:p>
            <a:pPr lvl="3">
              <a:lnSpc>
                <a:spcPct val="150000"/>
              </a:lnSpc>
              <a:buNone/>
            </a:pPr>
            <a:endParaRPr lang="el-GR" sz="200" dirty="0" smtClean="0">
              <a:latin typeface="Calibri" pitchFamily="34" charset="0"/>
              <a:cs typeface="Calibri" pitchFamily="34" charset="0"/>
            </a:endParaRPr>
          </a:p>
        </p:txBody>
      </p:sp>
      <p:sp>
        <p:nvSpPr>
          <p:cNvPr id="4" name="TextBox 3"/>
          <p:cNvSpPr txBox="1"/>
          <p:nvPr/>
        </p:nvSpPr>
        <p:spPr>
          <a:xfrm>
            <a:off x="1066800" y="4800600"/>
            <a:ext cx="7391400" cy="1877437"/>
          </a:xfrm>
          <a:prstGeom prst="rect">
            <a:avLst/>
          </a:prstGeom>
          <a:noFill/>
        </p:spPr>
        <p:txBody>
          <a:bodyPr wrap="square" rtlCol="0">
            <a:spAutoFit/>
          </a:bodyPr>
          <a:lstStyle/>
          <a:p>
            <a:r>
              <a:rPr lang="el-GR" u="sng" dirty="0" smtClean="0">
                <a:effectLst>
                  <a:outerShdw blurRad="38100" dist="38100" dir="2700000" algn="tl">
                    <a:srgbClr val="000000">
                      <a:alpha val="43137"/>
                    </a:srgbClr>
                  </a:outerShdw>
                </a:effectLst>
                <a:latin typeface="+mj-lt"/>
                <a:cs typeface="Calibri" pitchFamily="34" charset="0"/>
              </a:rPr>
              <a:t>ΣΥΜΠΛΗΡΩΜΑΤΙΚΗ ΒΙΒΛΙΟΓΡΑΦΙΑ</a:t>
            </a:r>
            <a:endParaRPr lang="en-US" u="sng" dirty="0" smtClean="0">
              <a:effectLst>
                <a:outerShdw blurRad="38100" dist="38100" dir="2700000" algn="tl">
                  <a:srgbClr val="000000">
                    <a:alpha val="43137"/>
                  </a:srgbClr>
                </a:outerShdw>
              </a:effectLst>
              <a:latin typeface="+mj-lt"/>
              <a:cs typeface="Calibri" pitchFamily="34" charset="0"/>
            </a:endParaRPr>
          </a:p>
          <a:p>
            <a:endParaRPr lang="el-GR" sz="1400" u="sng" dirty="0" smtClean="0">
              <a:effectLst>
                <a:outerShdw blurRad="38100" dist="38100" dir="2700000" algn="tl">
                  <a:srgbClr val="000000">
                    <a:alpha val="43137"/>
                  </a:srgbClr>
                </a:outerShdw>
              </a:effectLst>
              <a:latin typeface="+mj-lt"/>
              <a:cs typeface="Calibri" pitchFamily="34" charset="0"/>
            </a:endParaRPr>
          </a:p>
          <a:p>
            <a:pPr>
              <a:lnSpc>
                <a:spcPct val="150000"/>
              </a:lnSpc>
              <a:buFont typeface="Arial" pitchFamily="34" charset="0"/>
              <a:buChar char="•"/>
            </a:pPr>
            <a:r>
              <a:rPr lang="en-US" sz="1400" dirty="0" err="1" smtClean="0">
                <a:latin typeface="Calibri" pitchFamily="34" charset="0"/>
                <a:cs typeface="Calibri" pitchFamily="34" charset="0"/>
              </a:rPr>
              <a:t>Cottingham</a:t>
            </a:r>
            <a:r>
              <a:rPr lang="en-US" sz="1400" dirty="0" smtClean="0">
                <a:latin typeface="Calibri" pitchFamily="34" charset="0"/>
                <a:cs typeface="Calibri" pitchFamily="34" charset="0"/>
              </a:rPr>
              <a:t>, J., </a:t>
            </a:r>
            <a:r>
              <a:rPr lang="en-US" sz="1400" i="1" dirty="0" smtClean="0">
                <a:latin typeface="Calibri" pitchFamily="34" charset="0"/>
                <a:cs typeface="Calibri" pitchFamily="34" charset="0"/>
              </a:rPr>
              <a:t>Philosophy and the good Life</a:t>
            </a:r>
            <a:r>
              <a:rPr lang="en-US" sz="1400" dirty="0" smtClean="0">
                <a:latin typeface="Calibri" pitchFamily="34" charset="0"/>
                <a:cs typeface="Calibri" pitchFamily="34" charset="0"/>
              </a:rPr>
              <a:t>, CUP, 1998.</a:t>
            </a:r>
          </a:p>
          <a:p>
            <a:pPr>
              <a:lnSpc>
                <a:spcPct val="150000"/>
              </a:lnSpc>
              <a:buFont typeface="Arial" pitchFamily="34" charset="0"/>
              <a:buChar char="•"/>
            </a:pPr>
            <a:r>
              <a:rPr lang="en-US" sz="1400" dirty="0" smtClean="0">
                <a:latin typeface="Calibri" pitchFamily="34" charset="0"/>
                <a:cs typeface="Calibri" pitchFamily="34" charset="0"/>
              </a:rPr>
              <a:t>Nehamas, A., </a:t>
            </a:r>
            <a:r>
              <a:rPr lang="el-GR" sz="1400" i="1" dirty="0" smtClean="0">
                <a:latin typeface="Calibri" pitchFamily="34" charset="0"/>
                <a:cs typeface="Calibri" pitchFamily="34" charset="0"/>
              </a:rPr>
              <a:t>Η τέχνη του Βίου, Σωκρατικοί στοχασμοί από τον Πλάτωνα στον Φουκώ</a:t>
            </a:r>
            <a:r>
              <a:rPr lang="el-GR" sz="1400" dirty="0" smtClean="0">
                <a:latin typeface="Calibri" pitchFamily="34" charset="0"/>
                <a:cs typeface="Calibri" pitchFamily="34" charset="0"/>
              </a:rPr>
              <a:t>, </a:t>
            </a:r>
            <a:r>
              <a:rPr lang="el-GR" sz="1400" dirty="0" err="1" smtClean="0">
                <a:latin typeface="Calibri" pitchFamily="34" charset="0"/>
                <a:cs typeface="Calibri" pitchFamily="34" charset="0"/>
              </a:rPr>
              <a:t>μτφρ</a:t>
            </a:r>
            <a:r>
              <a:rPr lang="el-GR" sz="1400" dirty="0" smtClean="0">
                <a:latin typeface="Calibri" pitchFamily="34" charset="0"/>
                <a:cs typeface="Calibri" pitchFamily="34" charset="0"/>
              </a:rPr>
              <a:t>. </a:t>
            </a:r>
            <a:r>
              <a:rPr lang="en-US" sz="1400" dirty="0" smtClean="0">
                <a:latin typeface="Calibri" pitchFamily="34" charset="0"/>
                <a:cs typeface="Calibri" pitchFamily="34" charset="0"/>
              </a:rPr>
              <a:t>		</a:t>
            </a:r>
            <a:r>
              <a:rPr lang="el-GR" sz="1400" dirty="0" smtClean="0">
                <a:latin typeface="Calibri" pitchFamily="34" charset="0"/>
                <a:cs typeface="Calibri" pitchFamily="34" charset="0"/>
              </a:rPr>
              <a:t>Βαρβάρα </a:t>
            </a:r>
            <a:r>
              <a:rPr lang="el-GR" sz="1400" dirty="0" err="1" smtClean="0">
                <a:latin typeface="Calibri" pitchFamily="34" charset="0"/>
                <a:cs typeface="Calibri" pitchFamily="34" charset="0"/>
              </a:rPr>
              <a:t>Σπυροπούλου</a:t>
            </a:r>
            <a:r>
              <a:rPr lang="el-GR" sz="1400" dirty="0" smtClean="0">
                <a:latin typeface="Calibri" pitchFamily="34" charset="0"/>
                <a:cs typeface="Calibri" pitchFamily="34" charset="0"/>
              </a:rPr>
              <a:t>, </a:t>
            </a:r>
            <a:r>
              <a:rPr lang="el-GR" sz="1400" dirty="0" err="1" smtClean="0">
                <a:latin typeface="Calibri" pitchFamily="34" charset="0"/>
                <a:cs typeface="Calibri" pitchFamily="34" charset="0"/>
              </a:rPr>
              <a:t>εκδ</a:t>
            </a:r>
            <a:r>
              <a:rPr lang="el-GR" sz="1400" dirty="0" smtClean="0">
                <a:latin typeface="Calibri" pitchFamily="34" charset="0"/>
                <a:cs typeface="Calibri" pitchFamily="34" charset="0"/>
              </a:rPr>
              <a:t>. Νεφέλη, Αθήνα, 2001.</a:t>
            </a:r>
            <a:endParaRPr lang="en-US" sz="1400" dirty="0" smtClean="0">
              <a:latin typeface="Calibri" pitchFamily="34" charset="0"/>
              <a:cs typeface="Calibri" pitchFamily="34" charset="0"/>
            </a:endParaRPr>
          </a:p>
          <a:p>
            <a:pPr>
              <a:lnSpc>
                <a:spcPct val="150000"/>
              </a:lnSpc>
              <a:buFont typeface="Arial" pitchFamily="34" charset="0"/>
              <a:buChar char="•"/>
            </a:pPr>
            <a:r>
              <a:rPr lang="en-US" sz="1400" dirty="0" smtClean="0">
                <a:latin typeface="Calibri" pitchFamily="34" charset="0"/>
                <a:cs typeface="Calibri" pitchFamily="34" charset="0"/>
              </a:rPr>
              <a:t>Nussbaum, M., </a:t>
            </a:r>
            <a:r>
              <a:rPr lang="en-US" sz="1400" i="1" dirty="0" smtClean="0">
                <a:latin typeface="Calibri" pitchFamily="34" charset="0"/>
                <a:cs typeface="Calibri" pitchFamily="34" charset="0"/>
              </a:rPr>
              <a:t>The therapy of Desire</a:t>
            </a:r>
            <a:r>
              <a:rPr lang="en-US" sz="1400" dirty="0" smtClean="0">
                <a:latin typeface="Calibri" pitchFamily="34" charset="0"/>
                <a:cs typeface="Calibri" pitchFamily="34" charset="0"/>
              </a:rPr>
              <a:t>, Princeton Univ. Pr., 1994.</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2895600"/>
            <a:ext cx="7498080" cy="3200400"/>
          </a:xfrm>
        </p:spPr>
        <p:txBody>
          <a:bodyPr>
            <a:normAutofit/>
          </a:bodyPr>
          <a:lstStyle/>
          <a:p>
            <a:pPr>
              <a:buNone/>
            </a:pPr>
            <a:r>
              <a:rPr lang="el-GR" sz="1900" i="1" dirty="0" smtClean="0">
                <a:latin typeface="Calibri" pitchFamily="34" charset="0"/>
                <a:cs typeface="Calibri" pitchFamily="34" charset="0"/>
              </a:rPr>
              <a:t>       </a:t>
            </a:r>
            <a:r>
              <a:rPr lang="el-GR" sz="1600" i="1" dirty="0" smtClean="0">
                <a:cs typeface="Calibri" pitchFamily="34" charset="0"/>
              </a:rPr>
              <a:t>Το </a:t>
            </a:r>
            <a:r>
              <a:rPr lang="el-GR" sz="1600" i="1" dirty="0" smtClean="0">
                <a:cs typeface="Calibri" pitchFamily="34" charset="0"/>
              </a:rPr>
              <a:t>επικουρικό έργο υλοποιείται στο πλαίσιο της Πράξης με τίτλο «Υποστήριξη των εκπαιδευτικών δραστηριοτήτων των ΑΕΙ με την ενσωμάτωση ενισχυτικής διδασκαλίας επιπρόσθετα των κυρίων διαλέξεων για το ακαδημαϊκό έτος 2021-2022» και κωδικό MIS 5164439 που συγχρηματοδοτείται από την Ελλάδα και την Ευρωπαϊκή Ένωση  (Ευρωπαϊκό Κοινωνικό Ταμείο) μέσω του Επιχειρησιακού Προγράμματος «Ανάπτυξη Ανθρώπινου Δυναμικού, Εκπαίδευση και Δια Βίου Μάθηση 2014-2020».</a:t>
            </a:r>
            <a:endParaRPr lang="en-US" sz="1600" dirty="0" smtClean="0">
              <a:cs typeface="Calibri" pitchFamily="34" charset="0"/>
            </a:endParaRPr>
          </a:p>
          <a:p>
            <a:endParaRPr lang="en-US" dirty="0"/>
          </a:p>
        </p:txBody>
      </p:sp>
      <p:pic>
        <p:nvPicPr>
          <p:cNvPr id="4" name="Picture 3" descr="C:\Users\dsalameti\Desktop\epanadvm_footer_2.jpg"/>
          <p:cNvPicPr/>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cx="http://schemas.microsoft.com/office/drawing/2014/chartex"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2209800" y="1066800"/>
            <a:ext cx="5274310" cy="79311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33400"/>
            <a:ext cx="7848600" cy="5486400"/>
          </a:xfrm>
        </p:spPr>
        <p:txBody>
          <a:bodyPr>
            <a:normAutofit fontScale="92500" lnSpcReduction="10000"/>
          </a:bodyPr>
          <a:lstStyle/>
          <a:p>
            <a:pPr algn="just">
              <a:lnSpc>
                <a:spcPct val="150000"/>
              </a:lnSpc>
            </a:pPr>
            <a:r>
              <a:rPr lang="el-GR" sz="1800" dirty="0" smtClean="0"/>
              <a:t>Στην παρούσα παρουσίαση όσον αφορά την φιλοσοφική συμβουλευτική θα ασχοληθούμε με τις θέσεις των </a:t>
            </a:r>
            <a:r>
              <a:rPr lang="en-US" sz="1800" dirty="0" smtClean="0">
                <a:latin typeface="Calibri" pitchFamily="34" charset="0"/>
                <a:cs typeface="Calibri" pitchFamily="34" charset="0"/>
              </a:rPr>
              <a:t>Lou </a:t>
            </a:r>
            <a:r>
              <a:rPr lang="en-US" sz="1800" dirty="0" smtClean="0">
                <a:latin typeface="Calibri" pitchFamily="34" charset="0"/>
                <a:cs typeface="Calibri" pitchFamily="34" charset="0"/>
              </a:rPr>
              <a:t>Marinoff </a:t>
            </a:r>
            <a:r>
              <a:rPr lang="el-GR" sz="1800" dirty="0" smtClean="0"/>
              <a:t>και </a:t>
            </a:r>
            <a:r>
              <a:rPr lang="el-GR" sz="1800" dirty="0" smtClean="0"/>
              <a:t>Ι. Γ. Δελλή έτσι όπως προκύπτουν από τα έργα </a:t>
            </a:r>
            <a:r>
              <a:rPr lang="en-US" sz="1800" i="1" dirty="0" smtClean="0"/>
              <a:t>Plato not Prozac! </a:t>
            </a:r>
            <a:r>
              <a:rPr lang="el-GR" sz="1800" dirty="0" smtClean="0"/>
              <a:t>(1999) και </a:t>
            </a:r>
            <a:r>
              <a:rPr lang="el-GR" sz="1800" i="1" dirty="0" smtClean="0"/>
              <a:t>Φιλοσοφική Συμβουλευτική </a:t>
            </a:r>
            <a:r>
              <a:rPr lang="el-GR" sz="1800" dirty="0" smtClean="0"/>
              <a:t>(2005). Τα δύο αυτά βιβλία συνδυαστικά περιλαμβάνουν τα απαραίτητα χαρακτηριστικά για την εισαγωγή μας στην θεραπευτική πλευρά της φιλοσοφίας που αντλεί σημαντικά στοιχεία κυρίως από την σωκρατική διαλεκτική</a:t>
            </a:r>
            <a:r>
              <a:rPr lang="el-GR" sz="1800" dirty="0" smtClean="0"/>
              <a:t>. Επιπλέον εμβόλιμα θα παρεμβαίνουν οι θέσεις των </a:t>
            </a:r>
            <a:r>
              <a:rPr lang="en-US" sz="1800" dirty="0" smtClean="0"/>
              <a:t>Peter Raabe </a:t>
            </a:r>
            <a:r>
              <a:rPr lang="el-GR" sz="1800" dirty="0" smtClean="0"/>
              <a:t>και </a:t>
            </a:r>
            <a:r>
              <a:rPr lang="en-US" sz="1800" dirty="0" err="1" smtClean="0"/>
              <a:t>Gerd</a:t>
            </a:r>
            <a:r>
              <a:rPr lang="en-US" sz="1800" dirty="0" smtClean="0"/>
              <a:t> B. Achenbach</a:t>
            </a:r>
            <a:r>
              <a:rPr lang="el-GR" sz="1800" dirty="0" smtClean="0"/>
              <a:t> των οποίων οι θέσεις είναι κρίσιμες για μια ιδανική αφετηρία ως προς την κατανόηση της φιλοσοφικής συμβουλευτικής/θεραπείας.  </a:t>
            </a:r>
            <a:r>
              <a:rPr lang="en-US" sz="1800" dirty="0" smtClean="0"/>
              <a:t> </a:t>
            </a:r>
            <a:endParaRPr lang="el-GR" sz="1800" dirty="0" smtClean="0"/>
          </a:p>
          <a:p>
            <a:pPr algn="just">
              <a:lnSpc>
                <a:spcPct val="150000"/>
              </a:lnSpc>
            </a:pPr>
            <a:endParaRPr lang="el-GR" sz="1800" dirty="0" smtClean="0"/>
          </a:p>
          <a:p>
            <a:pPr algn="just">
              <a:lnSpc>
                <a:spcPct val="150000"/>
              </a:lnSpc>
            </a:pPr>
            <a:r>
              <a:rPr lang="el-GR" sz="1800" dirty="0" smtClean="0"/>
              <a:t>Αρχικά θα πρέπει να ειπωθεί ότι η φιλοσοφική συμβουλευτική είναι μια θεραπευτική διαδικασία που στηρίζεται επάνω στην συζήτηση και στην μεθόδευση υλικού που εξιστορεί ο θεραπευόμενος κατά την διάρκεια της συνεδρίας του με τον θεραπευτή φιλόσοφο. </a:t>
            </a:r>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52400"/>
            <a:ext cx="7924800" cy="6477000"/>
          </a:xfrm>
        </p:spPr>
        <p:txBody>
          <a:bodyPr>
            <a:normAutofit fontScale="92500"/>
          </a:bodyPr>
          <a:lstStyle/>
          <a:p>
            <a:pPr algn="just">
              <a:lnSpc>
                <a:spcPct val="150000"/>
              </a:lnSpc>
            </a:pPr>
            <a:r>
              <a:rPr lang="el-GR" sz="1800" dirty="0" smtClean="0"/>
              <a:t>Η ουσία της φιλοσοφικής συμβουλευτικής βρίσκεται μέσα στον ορισμό της δηλαδή επιδιώκει να συμβουλεύσει με φιλοσοφικά επιχειρήματα και τρόπους καθώς και να αμβλύνει τις αντιστάσεις που έχουν οι άνθρωποι ως προς τα καθημερινά τους προβλήματα. Η ύπαρξη της οφείλεται στις διευρυμένες δυνατότητες που μπορούν να παραχθούν μέσω της φιλοσοφικής άσκησης και πιο συγκεκριμένα εκείνη της σωκρατικής αναζήτησης. Ως εκ τούτου ο Σωκράτης βρίσκεται εκ νέου στο επίκεντρο της θεραπείας λειτουργώντας ως δάσκαλος και θεραπευτής επάνω στην ανθρώπινη ψυχοσύνθεση.    </a:t>
            </a:r>
          </a:p>
          <a:p>
            <a:pPr algn="just">
              <a:lnSpc>
                <a:spcPct val="150000"/>
              </a:lnSpc>
            </a:pPr>
            <a:endParaRPr lang="el-GR" sz="1800" dirty="0" smtClean="0"/>
          </a:p>
          <a:p>
            <a:pPr algn="just">
              <a:lnSpc>
                <a:spcPct val="150000"/>
              </a:lnSpc>
            </a:pPr>
            <a:r>
              <a:rPr lang="el-GR" sz="1800" dirty="0" smtClean="0"/>
              <a:t>Η διαδικασία που ακολουθείται είναι απλή και ταυτόχρονα δύσκολη μιας και ο θεραπευόμενος καλείται να συζητήσει τους προβληματισμούς του με τον θεραπευτή/φιλόσοφο και να υιοθετήσει μέσω μιας κριτικής προσέγγισης τους αναγκαίους μηχανισμούς για να αντιμετωπίσει τόσο στο παρόν όσο και στο μέλλον ό,τι τον απασχολεί. Πιο συγκεκριμένα η φιλοσοφία είναι υπεύθυνη για την εξάσκηση των μέτρων πρόληψης και κατανόησης των βαθύτερων αιτίων που προκαλούν σύγχυση ως προς την λήψη αποφάσεων.</a:t>
            </a:r>
          </a:p>
          <a:p>
            <a:pPr algn="just">
              <a:lnSpc>
                <a:spcPct val="150000"/>
              </a:lnSpc>
            </a:pPr>
            <a:endParaRPr lang="el-GR" sz="1800" dirty="0" smtClean="0"/>
          </a:p>
          <a:p>
            <a:pPr algn="just">
              <a:lnSpc>
                <a:spcPct val="150000"/>
              </a:lnSpc>
            </a:pPr>
            <a:endParaRPr lang="en-US"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algn="ctr"/>
            <a:r>
              <a:rPr lang="el-GR" sz="1800" u="sng" dirty="0" smtClean="0"/>
              <a:t>Μια σύγχρονη προσέγγιση</a:t>
            </a:r>
            <a:r>
              <a:rPr lang="el-GR" sz="1800" dirty="0" smtClean="0"/>
              <a:t>: </a:t>
            </a:r>
            <a:r>
              <a:rPr lang="en-US" sz="1800" dirty="0" smtClean="0"/>
              <a:t>Lou Marinoff</a:t>
            </a:r>
            <a:endParaRPr lang="en-US" sz="1800" dirty="0"/>
          </a:p>
        </p:txBody>
      </p:sp>
      <p:sp>
        <p:nvSpPr>
          <p:cNvPr id="3" name="Content Placeholder 2"/>
          <p:cNvSpPr>
            <a:spLocks noGrp="1"/>
          </p:cNvSpPr>
          <p:nvPr>
            <p:ph idx="1"/>
          </p:nvPr>
        </p:nvSpPr>
        <p:spPr>
          <a:xfrm>
            <a:off x="838200" y="1066800"/>
            <a:ext cx="7848600" cy="5562600"/>
          </a:xfrm>
        </p:spPr>
        <p:txBody>
          <a:bodyPr>
            <a:noAutofit/>
          </a:bodyPr>
          <a:lstStyle/>
          <a:p>
            <a:pPr algn="just">
              <a:lnSpc>
                <a:spcPct val="170000"/>
              </a:lnSpc>
            </a:pPr>
            <a:r>
              <a:rPr lang="el-GR" sz="1800" dirty="0" smtClean="0"/>
              <a:t>Μια σύγχρονη προσέγγιση στην αποτελεσματικότητα της φιλοσοφίας ως μεθόδου συμβουλευτικής και ηθικής προσέγγισης επισημαίνεται από τον </a:t>
            </a:r>
            <a:r>
              <a:rPr lang="en-US" sz="1800" dirty="0" smtClean="0"/>
              <a:t>Lou Marinoff</a:t>
            </a:r>
            <a:r>
              <a:rPr lang="el-GR" sz="1800" dirty="0" smtClean="0"/>
              <a:t> στο βιβλίο του </a:t>
            </a:r>
            <a:r>
              <a:rPr lang="el-GR" sz="1800" i="1" dirty="0" smtClean="0"/>
              <a:t>Πλάτωνας, Όχι Πρόζακ! </a:t>
            </a:r>
            <a:r>
              <a:rPr lang="el-GR" sz="1800" dirty="0" smtClean="0"/>
              <a:t>και αποτελείται από πέντε κομβικά στάδια: 1. πώς να προσδιορίζουμε το πρόβλημα που μας απασχολεί, 2. πώς να εκφράζουμε τα συναισθήματα μας, 3. πώς να αναλύουμε τις επιλογές μας, 4. πώς να μελετάμε μια φιλοσοφία που θα μας βοηθήσει να κάνουμε την άριστη επιλογή και ακολούθως να ζήσουμε με αυτήν και τέλος, 5. πώς να ανανεώνουμε την προσωπική μας ισορροπία. Τα πέντε αυτά στάδια</a:t>
            </a:r>
            <a:r>
              <a:rPr lang="en-US" sz="1800" dirty="0" smtClean="0"/>
              <a:t> είναι: problem, emotion, analysis, contemplation, equilibrium. </a:t>
            </a:r>
            <a:r>
              <a:rPr lang="el-GR" sz="1800" dirty="0" smtClean="0"/>
              <a:t>Για τον συγγραφέα του έργου τα ακρωνύμια παράγουν το επιθυμητό αποτέλεσμα δηλαδή </a:t>
            </a:r>
            <a:r>
              <a:rPr lang="en-US" sz="1800" dirty="0" smtClean="0"/>
              <a:t>PEACE</a:t>
            </a:r>
            <a:r>
              <a:rPr lang="el-GR" sz="1800" dirty="0" smtClean="0"/>
              <a:t> (γαλήνη) (</a:t>
            </a:r>
            <a:r>
              <a:rPr lang="en-US" sz="1800" dirty="0" smtClean="0"/>
              <a:t>Marinoff</a:t>
            </a:r>
            <a:r>
              <a:rPr lang="el-GR" sz="1800" dirty="0" smtClean="0"/>
              <a:t>, 1999, 70-73).</a:t>
            </a:r>
            <a:endParaRPr 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5800"/>
            <a:ext cx="7848600" cy="5486400"/>
          </a:xfrm>
        </p:spPr>
        <p:txBody>
          <a:bodyPr>
            <a:normAutofit fontScale="92500"/>
          </a:bodyPr>
          <a:lstStyle/>
          <a:p>
            <a:pPr algn="just">
              <a:lnSpc>
                <a:spcPct val="150000"/>
              </a:lnSpc>
            </a:pPr>
            <a:r>
              <a:rPr lang="el-GR" sz="1800" dirty="0" smtClean="0"/>
              <a:t>Το τελικό αποτέλεσμα θα στηρίζεται επάνω σε μια συνολική θέαση των πεπραγμένων δίνοντας την μορφή «Αφετηρία-Μέση-</a:t>
            </a:r>
            <a:r>
              <a:rPr lang="el-GR" sz="1800" dirty="0" err="1" smtClean="0"/>
              <a:t>Τέλος</a:t>
            </a:r>
            <a:r>
              <a:rPr lang="el-GR" sz="1800" dirty="0" smtClean="0"/>
              <a:t>». Απώτερος σκοπός δεν είναι η μεμονωμένη παρακολούθηση ενός σημαντικού γεγονότος αλλά η προσεκτική  στοιχειοθέτηση του εκάστοτε ζητήματος.</a:t>
            </a:r>
            <a:endParaRPr lang="en-US" sz="1800" dirty="0" smtClean="0"/>
          </a:p>
          <a:p>
            <a:endParaRPr lang="el-GR" sz="1800" dirty="0" smtClean="0"/>
          </a:p>
          <a:p>
            <a:pPr algn="just">
              <a:lnSpc>
                <a:spcPct val="150000"/>
              </a:lnSpc>
            </a:pPr>
            <a:r>
              <a:rPr lang="el-GR" sz="1800" dirty="0" smtClean="0"/>
              <a:t>Για τον </a:t>
            </a:r>
            <a:r>
              <a:rPr lang="en-US" sz="1800" dirty="0" smtClean="0"/>
              <a:t>Marinoff </a:t>
            </a:r>
            <a:r>
              <a:rPr lang="el-GR" sz="1800" dirty="0" smtClean="0"/>
              <a:t>το πιο σημαντικό κομμάτι της φιλοσοφικής συμβουλευτικής είναι ο ίδιος ο εαυτός. Η φιλοσοφία μπορεί να παρέχει τα αναγκαία εφόδια για την αυτό-εξέταση και την αυτό-ανακάλυψη που χρειάζεται ο άνθρωπος για να αντιληφθεί τι πραγματικά τον ωφελεί και τι όχι. </a:t>
            </a:r>
          </a:p>
          <a:p>
            <a:pPr algn="just">
              <a:lnSpc>
                <a:spcPct val="150000"/>
              </a:lnSpc>
            </a:pPr>
            <a:endParaRPr lang="el-GR" sz="1800" dirty="0" smtClean="0"/>
          </a:p>
          <a:p>
            <a:pPr algn="just">
              <a:lnSpc>
                <a:spcPct val="150000"/>
              </a:lnSpc>
            </a:pPr>
            <a:r>
              <a:rPr lang="el-GR" sz="1800" dirty="0" smtClean="0"/>
              <a:t>Μια φιλοσοφική συμβουλευτική διαδικασία θα πρέπει να επικεντρώνεται στις εξής φάσεις: Πρόβλημα, Συναισθήματα, Ανάλυση, Περισυλλογή, Εξισορρόπηση  (</a:t>
            </a:r>
            <a:r>
              <a:rPr lang="en-US" sz="1800" dirty="0" smtClean="0"/>
              <a:t>Marinoff, 1999, 85-86). </a:t>
            </a:r>
            <a:endParaRPr 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7848600" cy="5943600"/>
          </a:xfrm>
        </p:spPr>
        <p:txBody>
          <a:bodyPr>
            <a:normAutofit/>
          </a:bodyPr>
          <a:lstStyle/>
          <a:p>
            <a:r>
              <a:rPr lang="el-GR" sz="1800" dirty="0" smtClean="0"/>
              <a:t>Το παράδειγμα του </a:t>
            </a:r>
            <a:r>
              <a:rPr lang="en-US" sz="1800" dirty="0" smtClean="0"/>
              <a:t>‘’Vincent’’</a:t>
            </a:r>
            <a:endParaRPr lang="el-GR" sz="1800" dirty="0" smtClean="0"/>
          </a:p>
          <a:p>
            <a:endParaRPr lang="el-GR" sz="1800" dirty="0" smtClean="0"/>
          </a:p>
          <a:p>
            <a:pPr algn="just">
              <a:lnSpc>
                <a:spcPct val="150000"/>
              </a:lnSpc>
            </a:pPr>
            <a:r>
              <a:rPr lang="el-GR" sz="1800" dirty="0" smtClean="0"/>
              <a:t>Το κίνητρο που ωθεί κάποιον σε μια φιλοσοφική συνεδρία είναι η αναγνώριση όχι της αιτίας αλλά της έννοιας που ελλοχεύει πίσω από την προβληματική κατάσταση. Στο πρόβλημα του ‘’</a:t>
            </a:r>
            <a:r>
              <a:rPr lang="en-US" sz="1800" dirty="0" smtClean="0"/>
              <a:t>Vincent</a:t>
            </a:r>
            <a:r>
              <a:rPr lang="el-GR" sz="1800" dirty="0" smtClean="0"/>
              <a:t>’’ σύμφωνα με τον </a:t>
            </a:r>
            <a:r>
              <a:rPr lang="en-US" sz="1800" dirty="0" smtClean="0"/>
              <a:t>Marinoff </a:t>
            </a:r>
            <a:r>
              <a:rPr lang="el-GR" sz="1800" dirty="0" smtClean="0"/>
              <a:t>θα πρέπει να εστιάσουμε στην ουσιαστική διάκριση ανάμεσα στην προσβολή και την βλάβη που στηρίζονται επάνω στην αίσθηση της αδικίας. </a:t>
            </a:r>
          </a:p>
          <a:p>
            <a:pPr algn="just">
              <a:lnSpc>
                <a:spcPct val="150000"/>
              </a:lnSpc>
            </a:pPr>
            <a:r>
              <a:rPr lang="el-GR" sz="1800" dirty="0" smtClean="0"/>
              <a:t>Η ηθική βλάβη που νιώθει ο ‘’</a:t>
            </a:r>
            <a:r>
              <a:rPr lang="en-US" sz="1800" dirty="0" smtClean="0"/>
              <a:t>Vincent</a:t>
            </a:r>
            <a:r>
              <a:rPr lang="el-GR" sz="1800" dirty="0" smtClean="0"/>
              <a:t>’’ βασίζεται επάνω στην προσβολή που δέχθηκε για την πράξη του. Ως εκ τούτου θεωρεί ότι αδικήθηκε από τον προϊστάμενο του καθώς και από το σύστημα που πλαισιώνει την εταιρεία του. Η αποδοχή όμως συνολικά της κατάστασης στην οποία έχει περιέλθει έγκειται στην έλλειψη ουσιαστικής περισυλλογής επάνω στο πρόβλημα. Δηλαδή στην αδυναμία αποκρυστάλλωσης της έννοιας που υφίσταται πίσω από τους προσωπικούς μηχανισμούς. </a:t>
            </a:r>
            <a:endParaRPr 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1800" u="sng" dirty="0" smtClean="0"/>
              <a:t>Ποια είναι η διαφορά της φιλοσοφικής συμβουλευτικής σύμφωνα με τον </a:t>
            </a:r>
            <a:r>
              <a:rPr lang="en-US" sz="1800" u="sng" dirty="0" smtClean="0"/>
              <a:t>Marinoff</a:t>
            </a:r>
            <a:r>
              <a:rPr lang="el-GR" sz="1800" u="sng" dirty="0" smtClean="0"/>
              <a:t> </a:t>
            </a:r>
            <a:endParaRPr lang="en-US" sz="1800" u="sng" dirty="0"/>
          </a:p>
        </p:txBody>
      </p:sp>
      <p:sp>
        <p:nvSpPr>
          <p:cNvPr id="3" name="Content Placeholder 2"/>
          <p:cNvSpPr>
            <a:spLocks noGrp="1"/>
          </p:cNvSpPr>
          <p:nvPr>
            <p:ph idx="1"/>
          </p:nvPr>
        </p:nvSpPr>
        <p:spPr>
          <a:xfrm>
            <a:off x="838200" y="1600200"/>
            <a:ext cx="7848600" cy="5029200"/>
          </a:xfrm>
        </p:spPr>
        <p:txBody>
          <a:bodyPr>
            <a:normAutofit/>
          </a:bodyPr>
          <a:lstStyle/>
          <a:p>
            <a:pPr algn="just">
              <a:lnSpc>
                <a:spcPct val="150000"/>
              </a:lnSpc>
            </a:pPr>
            <a:r>
              <a:rPr lang="el-GR" sz="1800" dirty="0" smtClean="0"/>
              <a:t>Η διαφορά που προσφέρει σε σχέση με τις άλλες επιστήμες είναι ότι παρέχει γνώση και ίαση ενώ παράλληλα ασχολείται και με τα τρία χρονικά πλαίσια (παρελθόν, παρόν, μέλλον) που επενεργούν σε ένα πρόβλημα. Πιο συγκεκριμένα οι φιλόσοφοι καλούνται να εξερευνήσουν την κίνηση όχι στο κομμάτι που αποτελεί αποτέλεσμα μιας αιτίας που έχει ήδη προκύψει αλλά σαν κάτι ιδιαίτερο που εντάσσεται στο πλαίσιο της αναζήτησης και θα αποτελέσει προϊόν μελλοντικής ενέργειας. Πέραν τούτου, η φιλοσοφική διαδικασία θα ερμηνεύσει την επιλογή των κινήσεων του ανθρώπου όμως η αιτία που υποκίνησε την πράξη θα ενταχθεί στην θεραπευτική διαδικασία ως μέρος και όχι ως μια συνολική εξήγηση (</a:t>
            </a:r>
            <a:r>
              <a:rPr lang="en-US" sz="1800" dirty="0" smtClean="0"/>
              <a:t>Marinoff</a:t>
            </a:r>
            <a:r>
              <a:rPr lang="el-GR" sz="1800" dirty="0" smtClean="0"/>
              <a:t>, 1999, 42).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19200"/>
            <a:ext cx="7848600" cy="4525963"/>
          </a:xfrm>
        </p:spPr>
        <p:txBody>
          <a:bodyPr>
            <a:normAutofit lnSpcReduction="10000"/>
          </a:bodyPr>
          <a:lstStyle/>
          <a:p>
            <a:pPr algn="just">
              <a:lnSpc>
                <a:spcPct val="150000"/>
              </a:lnSpc>
            </a:pPr>
            <a:r>
              <a:rPr lang="el-GR" sz="1800" dirty="0" smtClean="0"/>
              <a:t>Ο ρόλος της φιλοσοφίας όσον αφορά την ίαση πρέπει να είναι διττός, δηλαδή να είναι «προτρεπτικός» και «θεραπευτικός». Στην πρώτη περίπτωση πρέπει να καθοδηγεί τον άνθρωπο προς την αρετή και στην δεύτερη, να τον εφοδιάζει με τα ορθά κριτήρια που χρειάζεται ώστε να αντιλαμβάνεται τα σφάλματα και τις αιτίες που «αρρωσταίνουν» την ψυχή του (Δελλής, 2005, 63-64).</a:t>
            </a:r>
            <a:endParaRPr lang="en-US" sz="1800" dirty="0" smtClean="0"/>
          </a:p>
          <a:p>
            <a:pPr algn="just">
              <a:lnSpc>
                <a:spcPct val="150000"/>
              </a:lnSpc>
            </a:pPr>
            <a:endParaRPr lang="en-US" sz="1800" dirty="0" smtClean="0"/>
          </a:p>
          <a:p>
            <a:pPr algn="just">
              <a:lnSpc>
                <a:spcPct val="150000"/>
              </a:lnSpc>
            </a:pPr>
            <a:r>
              <a:rPr lang="el-GR" sz="1800" dirty="0" smtClean="0"/>
              <a:t>Σύμφωνα με τον ίδιο η φιλοσοφική συμβουλευτική έχει μια άμεση σχέση με την αρχαία φιλοσοφία μιας και πολλές σχολές της αρχαιότητας επιδίωκαν την αντιμετώπιση τόσο πνευματικών όσο και πρακτικών προβλημάτων (ό.π.). </a:t>
            </a:r>
            <a:endParaRPr lang="en-US" sz="1800" dirty="0" smtClean="0"/>
          </a:p>
          <a:p>
            <a:endParaRPr lang="en-US" dirty="0"/>
          </a:p>
        </p:txBody>
      </p:sp>
      <p:sp>
        <p:nvSpPr>
          <p:cNvPr id="4" name="TextBox 3"/>
          <p:cNvSpPr txBox="1"/>
          <p:nvPr/>
        </p:nvSpPr>
        <p:spPr>
          <a:xfrm>
            <a:off x="990600" y="533400"/>
            <a:ext cx="4648200" cy="369332"/>
          </a:xfrm>
          <a:prstGeom prst="rect">
            <a:avLst/>
          </a:prstGeom>
          <a:noFill/>
        </p:spPr>
        <p:txBody>
          <a:bodyPr wrap="square" rtlCol="0">
            <a:spAutoFit/>
          </a:bodyPr>
          <a:lstStyle/>
          <a:p>
            <a:r>
              <a:rPr lang="el-GR" u="sng" dirty="0" smtClean="0"/>
              <a:t>Ι.Γ. Δελλής</a:t>
            </a:r>
            <a:endParaRPr lang="en-US" u="sng"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778</TotalTime>
  <Words>2371</Words>
  <Application>Microsoft Office PowerPoint</Application>
  <PresentationFormat>On-screen Show (4:3)</PresentationFormat>
  <Paragraphs>95</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Solstice</vt:lpstr>
      <vt:lpstr>Φιλοσοφική Συμβουλευτική/Σωκρατική Συμβουλευτική  Ι. Σπυρίδης</vt:lpstr>
      <vt:lpstr>Παρουσίαση-Κύρια ερωτήματα</vt:lpstr>
      <vt:lpstr>Slide 3</vt:lpstr>
      <vt:lpstr>Slide 4</vt:lpstr>
      <vt:lpstr>Μια σύγχρονη προσέγγιση: Lou Marinoff</vt:lpstr>
      <vt:lpstr>Slide 6</vt:lpstr>
      <vt:lpstr>Slide 7</vt:lpstr>
      <vt:lpstr>Ποια είναι η διαφορά της φιλοσοφικής συμβουλευτικής σύμφωνα με τον Marinoff </vt:lpstr>
      <vt:lpstr>Slide 9</vt:lpstr>
      <vt:lpstr>Slide 10</vt:lpstr>
      <vt:lpstr>Slide 11</vt:lpstr>
      <vt:lpstr>Slide 12</vt:lpstr>
      <vt:lpstr>Slide 13</vt:lpstr>
      <vt:lpstr>Slide 14</vt:lpstr>
      <vt:lpstr>Προβληματισμοί και ενστάσεις επάνω στην φιλοσοφική συμβουλευτική</vt:lpstr>
      <vt:lpstr>Slide 16</vt:lpstr>
      <vt:lpstr>Πέντε θεραπευτικά βήματα μιας φιλοσοφικής συμβουλευτικής</vt:lpstr>
      <vt:lpstr>Τα ερμηνευτικά εργαλεία για έναν φιλοσοφικό σύμβουλο</vt:lpstr>
      <vt:lpstr>Slide 19</vt:lpstr>
      <vt:lpstr>Slide 20</vt:lpstr>
      <vt:lpstr>Συμπερασματικά </vt:lpstr>
      <vt:lpstr>Slide 22</vt:lpstr>
      <vt:lpstr>ΒΙΒΛΙΟΓΡΑΦΙΑ</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Φιλοσοφική Συμβουλευτική Α’</dc:title>
  <dc:creator>Windows User</dc:creator>
  <cp:lastModifiedBy>Windows User</cp:lastModifiedBy>
  <cp:revision>83</cp:revision>
  <dcterms:created xsi:type="dcterms:W3CDTF">2022-02-14T17:17:36Z</dcterms:created>
  <dcterms:modified xsi:type="dcterms:W3CDTF">2022-05-17T15:54:56Z</dcterms:modified>
</cp:coreProperties>
</file>