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3"/>
  </p:notesMasterIdLst>
  <p:sldIdLst>
    <p:sldId id="256" r:id="rId2"/>
    <p:sldId id="267" r:id="rId3"/>
    <p:sldId id="268" r:id="rId4"/>
    <p:sldId id="269" r:id="rId5"/>
    <p:sldId id="257" r:id="rId6"/>
    <p:sldId id="258" r:id="rId7"/>
    <p:sldId id="259" r:id="rId8"/>
    <p:sldId id="262" r:id="rId9"/>
    <p:sldId id="263" r:id="rId10"/>
    <p:sldId id="264" r:id="rId11"/>
    <p:sldId id="265" r:id="rId12"/>
    <p:sldId id="266" r:id="rId13"/>
    <p:sldId id="260" r:id="rId14"/>
    <p:sldId id="261" r:id="rId15"/>
    <p:sldId id="270" r:id="rId16"/>
    <p:sldId id="271" r:id="rId17"/>
    <p:sldId id="273" r:id="rId18"/>
    <p:sldId id="274" r:id="rId19"/>
    <p:sldId id="275" r:id="rId20"/>
    <p:sldId id="276" r:id="rId21"/>
    <p:sldId id="272"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Χωρίς στυλ, χωρίς πλέγμα">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Φωτεινό στυλ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D113A9D2-9D6B-4929-AA2D-F23B5EE8CBE7}" styleName="Στυλ με θέμα 2 - Έμφαση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Χωρίς στυλ, πλέγμα πίνακα">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Μεσαίο στυλ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Μεσαίο στυλ 2 - Έμφαση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1296" autoAdjust="0"/>
  </p:normalViewPr>
  <p:slideViewPr>
    <p:cSldViewPr>
      <p:cViewPr varScale="1">
        <p:scale>
          <a:sx n="73" d="100"/>
          <a:sy n="73" d="100"/>
        </p:scale>
        <p:origin x="-2076"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E16266-B6E6-4800-AC6B-840C6365121F}" type="datetimeFigureOut">
              <a:rPr lang="el-GR" smtClean="0"/>
              <a:t>21/10/2015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C5DDC0E-3D57-4923-8B3B-B161A67886EC}" type="slidenum">
              <a:rPr lang="el-GR" smtClean="0"/>
              <a:t>‹#›</a:t>
            </a:fld>
            <a:endParaRPr lang="el-GR"/>
          </a:p>
        </p:txBody>
      </p:sp>
    </p:spTree>
    <p:extLst>
      <p:ext uri="{BB962C8B-B14F-4D97-AF65-F5344CB8AC3E}">
        <p14:creationId xmlns:p14="http://schemas.microsoft.com/office/powerpoint/2010/main" val="6960711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en.wikipedia.org/wiki/International_Baccalaureate#cite_note-4"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8" Type="http://schemas.openxmlformats.org/officeDocument/2006/relationships/hyperlink" Target="http://en.wikipedia.org/wiki/International_Baccalaureate#cite_note-13" TargetMode="External"/><Relationship Id="rId3" Type="http://schemas.openxmlformats.org/officeDocument/2006/relationships/hyperlink" Target="http://en.wikipedia.org/wiki/IB_Middle_Years_Programme" TargetMode="External"/><Relationship Id="rId7" Type="http://schemas.openxmlformats.org/officeDocument/2006/relationships/hyperlink" Target="http://en.wikipedia.org/wiki/International_Baccalaureate#cite_note-12"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en.wikipedia.org/wiki/International_Baccalaureate#cite_note-11" TargetMode="External"/><Relationship Id="rId5" Type="http://schemas.openxmlformats.org/officeDocument/2006/relationships/hyperlink" Target="http://en.wikipedia.org/wiki/IB_Primary_Years_Programme" TargetMode="External"/><Relationship Id="rId4" Type="http://schemas.openxmlformats.org/officeDocument/2006/relationships/hyperlink" Target="http://en.wikipedia.org/wiki/International_Baccalaureate#cite_note-10" TargetMode="External"/><Relationship Id="rId9" Type="http://schemas.openxmlformats.org/officeDocument/2006/relationships/hyperlink" Target="http://en.wikipedia.org/wiki/International_Baccalaureate#cite_note-14"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sz="1200" b="0" i="0" kern="1200" dirty="0" smtClean="0">
                <a:solidFill>
                  <a:schemeClr val="tx1"/>
                </a:solidFill>
                <a:effectLst/>
                <a:latin typeface="+mn-lt"/>
                <a:ea typeface="+mn-ea"/>
                <a:cs typeface="+mn-cs"/>
              </a:rPr>
              <a:t> The </a:t>
            </a:r>
            <a:r>
              <a:rPr lang="en-US" sz="1200" b="0" i="0" kern="1200" dirty="0" err="1" smtClean="0">
                <a:solidFill>
                  <a:schemeClr val="tx1"/>
                </a:solidFill>
                <a:effectLst/>
                <a:latin typeface="+mn-lt"/>
                <a:ea typeface="+mn-ea"/>
                <a:cs typeface="+mn-cs"/>
              </a:rPr>
              <a:t>organisation's</a:t>
            </a:r>
            <a:r>
              <a:rPr lang="en-US" sz="1200" b="0" i="0" kern="1200" dirty="0" smtClean="0">
                <a:solidFill>
                  <a:schemeClr val="tx1"/>
                </a:solidFill>
                <a:effectLst/>
                <a:latin typeface="+mn-lt"/>
                <a:ea typeface="+mn-ea"/>
                <a:cs typeface="+mn-cs"/>
              </a:rPr>
              <a:t> name and logo were changed in 2007 to reflect a </a:t>
            </a:r>
            <a:r>
              <a:rPr lang="en-US" sz="1200" b="0" i="0" kern="1200" dirty="0" err="1" smtClean="0">
                <a:solidFill>
                  <a:schemeClr val="tx1"/>
                </a:solidFill>
                <a:effectLst/>
                <a:latin typeface="+mn-lt"/>
                <a:ea typeface="+mn-ea"/>
                <a:cs typeface="+mn-cs"/>
              </a:rPr>
              <a:t>reorganisation</a:t>
            </a:r>
            <a:r>
              <a:rPr lang="en-US" sz="1200" b="0" i="0" kern="1200" dirty="0" smtClean="0">
                <a:solidFill>
                  <a:schemeClr val="tx1"/>
                </a:solidFill>
                <a:effectLst/>
                <a:latin typeface="+mn-lt"/>
                <a:ea typeface="+mn-ea"/>
                <a:cs typeface="+mn-cs"/>
              </a:rPr>
              <a:t>. Consequently, "IB" can refer to the </a:t>
            </a:r>
            <a:r>
              <a:rPr lang="en-US" sz="1200" b="0" i="0" kern="1200" dirty="0" err="1" smtClean="0">
                <a:solidFill>
                  <a:schemeClr val="tx1"/>
                </a:solidFill>
                <a:effectLst/>
                <a:latin typeface="+mn-lt"/>
                <a:ea typeface="+mn-ea"/>
                <a:cs typeface="+mn-cs"/>
              </a:rPr>
              <a:t>organisation</a:t>
            </a:r>
            <a:r>
              <a:rPr lang="en-US" sz="1200" b="0" i="0" kern="1200" dirty="0" smtClean="0">
                <a:solidFill>
                  <a:schemeClr val="tx1"/>
                </a:solidFill>
                <a:effectLst/>
                <a:latin typeface="+mn-lt"/>
                <a:ea typeface="+mn-ea"/>
                <a:cs typeface="+mn-cs"/>
              </a:rPr>
              <a:t> itself, any of the four </a:t>
            </a:r>
            <a:r>
              <a:rPr lang="en-US" sz="1200" b="0" i="0" kern="1200" dirty="0" err="1" smtClean="0">
                <a:solidFill>
                  <a:schemeClr val="tx1"/>
                </a:solidFill>
                <a:effectLst/>
                <a:latin typeface="+mn-lt"/>
                <a:ea typeface="+mn-ea"/>
                <a:cs typeface="+mn-cs"/>
              </a:rPr>
              <a:t>programmes</a:t>
            </a:r>
            <a:r>
              <a:rPr lang="en-US" sz="1200" b="0" i="0" kern="1200" dirty="0" smtClean="0">
                <a:solidFill>
                  <a:schemeClr val="tx1"/>
                </a:solidFill>
                <a:effectLst/>
                <a:latin typeface="+mn-lt"/>
                <a:ea typeface="+mn-ea"/>
                <a:cs typeface="+mn-cs"/>
              </a:rPr>
              <a:t>, or the diploma or certificates awarded at the end of the </a:t>
            </a:r>
            <a:r>
              <a:rPr lang="en-US" sz="1200" b="0" i="0" kern="1200" dirty="0" err="1" smtClean="0">
                <a:solidFill>
                  <a:schemeClr val="tx1"/>
                </a:solidFill>
                <a:effectLst/>
                <a:latin typeface="+mn-lt"/>
                <a:ea typeface="+mn-ea"/>
                <a:cs typeface="+mn-cs"/>
              </a:rPr>
              <a:t>programme</a:t>
            </a:r>
            <a:r>
              <a:rPr lang="en-US" sz="1200" b="0" i="0" kern="1200" dirty="0" smtClean="0">
                <a:solidFill>
                  <a:schemeClr val="tx1"/>
                </a:solidFill>
                <a:effectLst/>
                <a:latin typeface="+mn-lt"/>
                <a:ea typeface="+mn-ea"/>
                <a:cs typeface="+mn-cs"/>
              </a:rPr>
              <a:t>.</a:t>
            </a:r>
            <a:r>
              <a:rPr lang="en-US" sz="1200" b="0" i="0" u="none" strike="noStrike" kern="1200" baseline="30000" dirty="0" smtClean="0">
                <a:solidFill>
                  <a:schemeClr val="tx1"/>
                </a:solidFill>
                <a:effectLst/>
                <a:latin typeface="+mn-lt"/>
                <a:ea typeface="+mn-ea"/>
                <a:cs typeface="+mn-cs"/>
                <a:hlinkClick r:id="rId3"/>
              </a:rPr>
              <a:t>[4]</a:t>
            </a:r>
            <a:endParaRPr lang="el-GR" dirty="0"/>
          </a:p>
        </p:txBody>
      </p:sp>
      <p:sp>
        <p:nvSpPr>
          <p:cNvPr id="4" name="Θέση αριθμού διαφάνειας 3"/>
          <p:cNvSpPr>
            <a:spLocks noGrp="1"/>
          </p:cNvSpPr>
          <p:nvPr>
            <p:ph type="sldNum" sz="quarter" idx="10"/>
          </p:nvPr>
        </p:nvSpPr>
        <p:spPr/>
        <p:txBody>
          <a:bodyPr/>
          <a:lstStyle/>
          <a:p>
            <a:fld id="{5C5DDC0E-3D57-4923-8B3B-B161A67886EC}" type="slidenum">
              <a:rPr lang="el-GR" smtClean="0"/>
              <a:t>5</a:t>
            </a:fld>
            <a:endParaRPr lang="el-GR"/>
          </a:p>
        </p:txBody>
      </p:sp>
    </p:spTree>
    <p:extLst>
      <p:ext uri="{BB962C8B-B14F-4D97-AF65-F5344CB8AC3E}">
        <p14:creationId xmlns:p14="http://schemas.microsoft.com/office/powerpoint/2010/main" val="24846736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smtClean="0"/>
              <a:t>IBO claims a “rigorous” approval process which takes approximately two years. Actually, there is nothing terribly rigorous about the process except the strain it puts on a district’s budget. There is absolutely no evidence of a school ever being denied IBO authorization. The cost of the application is $17,000 for Parts A &amp; B. At the PYP level, IBO requires every teacher and the school administrator to receive IB training. These three day training sessions are rarely held locally and require teachers to fly to locations all over the U.S. and Canada. There are three (3) levels of training. Each session, per teacher, per level, averages $1,500. A school of average size will invest approximately $50,000-60,000 training teachers before a single class is taught. An additional $6,620 membership fee is required annually to maintain IBO authorization. IBO also requires a school to establish an IB Coordinator position for the school. In the United States, there are currently only 165 schools with the IB PYP. Globally, there are 538 PYP schools</a:t>
            </a:r>
            <a:endParaRPr lang="el-GR" dirty="0"/>
          </a:p>
        </p:txBody>
      </p:sp>
      <p:sp>
        <p:nvSpPr>
          <p:cNvPr id="4" name="Θέση αριθμού διαφάνειας 3"/>
          <p:cNvSpPr>
            <a:spLocks noGrp="1"/>
          </p:cNvSpPr>
          <p:nvPr>
            <p:ph type="sldNum" sz="quarter" idx="10"/>
          </p:nvPr>
        </p:nvSpPr>
        <p:spPr/>
        <p:txBody>
          <a:bodyPr/>
          <a:lstStyle/>
          <a:p>
            <a:fld id="{5C5DDC0E-3D57-4923-8B3B-B161A67886EC}" type="slidenum">
              <a:rPr lang="el-GR" smtClean="0"/>
              <a:t>16</a:t>
            </a:fld>
            <a:endParaRPr lang="el-GR"/>
          </a:p>
        </p:txBody>
      </p:sp>
    </p:spTree>
    <p:extLst>
      <p:ext uri="{BB962C8B-B14F-4D97-AF65-F5344CB8AC3E}">
        <p14:creationId xmlns:p14="http://schemas.microsoft.com/office/powerpoint/2010/main" val="12255488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Press releases celebrating IB authorization often boast of implementing a “rigorous  curriculum”. Parents, eager for greater challenges for their children, often accept this rhetoric  without question. But is the PYP really a “curriculum”? The answer is no, it is not. According  to IBO: The curriculum framework consists of five essential elements: concepts, knowledge,  skills, attitudes, action. The knowledge component is developed through inquiries into six  transdisciplinary themes of global significance, supported and balanced by six subject areas.  These six themes include: Who we are, Sharing the planet, How we organize ourselves, How  the world works, Where we are in space and time and How we express ourselves. Each of these  themes are incorporated into the core subjects, the REAL curriculum, which your child’s  school is required to offer as per individual State standards. To further obfuscate a parent’s  impression of what PYP is, IBO adds:  The curriculum framework is further structured around three interrelated questions.  What do we want to learn? The written curriculum.  How best will we learn? The taught curriculum.  How will we know what we have learned? The assessed curriculum.  What does this really mean? The school writes the curriculum, which translates into a teacher’s  daily lesson plans. The teacher teaches. The teacher/State creates and grades student exams.  IBO seeks to influence the “flavor” of traditional education with its themes and questions, but  provides nothing of substance when it comes to math, science, language, physical education  and history.</a:t>
            </a: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5C5DDC0E-3D57-4923-8B3B-B161A67886EC}" type="slidenum">
              <a:rPr lang="el-GR" smtClean="0"/>
              <a:t>17</a:t>
            </a:fld>
            <a:endParaRPr lang="el-GR"/>
          </a:p>
        </p:txBody>
      </p:sp>
    </p:spTree>
    <p:extLst>
      <p:ext uri="{BB962C8B-B14F-4D97-AF65-F5344CB8AC3E}">
        <p14:creationId xmlns:p14="http://schemas.microsoft.com/office/powerpoint/2010/main" val="20933531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5C5DDC0E-3D57-4923-8B3B-B161A67886EC}" type="slidenum">
              <a:rPr lang="el-GR" smtClean="0"/>
              <a:t>21</a:t>
            </a:fld>
            <a:endParaRPr lang="el-GR"/>
          </a:p>
        </p:txBody>
      </p:sp>
    </p:spTree>
    <p:extLst>
      <p:ext uri="{BB962C8B-B14F-4D97-AF65-F5344CB8AC3E}">
        <p14:creationId xmlns:p14="http://schemas.microsoft.com/office/powerpoint/2010/main" val="29034199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sz="1200" b="0" i="0" kern="1200" dirty="0" smtClean="0">
                <a:solidFill>
                  <a:schemeClr val="tx1"/>
                </a:solidFill>
                <a:effectLst/>
                <a:latin typeface="+mn-lt"/>
                <a:ea typeface="+mn-ea"/>
                <a:cs typeface="+mn-cs"/>
              </a:rPr>
              <a:t>Along with other founders of the International School of Geneva, Marie-</a:t>
            </a:r>
            <a:r>
              <a:rPr lang="en-US" sz="1200" b="0" i="0" kern="1200" dirty="0" err="1" smtClean="0">
                <a:solidFill>
                  <a:schemeClr val="tx1"/>
                </a:solidFill>
                <a:effectLst/>
                <a:latin typeface="+mn-lt"/>
                <a:ea typeface="+mn-ea"/>
                <a:cs typeface="+mn-cs"/>
              </a:rPr>
              <a:t>Thérèse</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Maurette</a:t>
            </a:r>
            <a:r>
              <a:rPr lang="en-US" sz="1200" b="0" i="0" kern="1200" dirty="0" smtClean="0">
                <a:solidFill>
                  <a:schemeClr val="tx1"/>
                </a:solidFill>
                <a:effectLst/>
                <a:latin typeface="+mn-lt"/>
                <a:ea typeface="+mn-ea"/>
                <a:cs typeface="+mn-cs"/>
              </a:rPr>
              <a:t> responded to a unique opportunity to bring together students from all parts of the globe in an environment that builds upon mutual understanding and cooperation. As headmaster, </a:t>
            </a:r>
            <a:r>
              <a:rPr lang="en-US" sz="1200" b="0" i="0" kern="1200" dirty="0" err="1" smtClean="0">
                <a:solidFill>
                  <a:schemeClr val="tx1"/>
                </a:solidFill>
                <a:effectLst/>
                <a:latin typeface="+mn-lt"/>
                <a:ea typeface="+mn-ea"/>
                <a:cs typeface="+mn-cs"/>
              </a:rPr>
              <a:t>Maurette</a:t>
            </a:r>
            <a:r>
              <a:rPr lang="en-US" sz="1200" b="0" i="0" kern="1200" dirty="0" smtClean="0">
                <a:solidFill>
                  <a:schemeClr val="tx1"/>
                </a:solidFill>
                <a:effectLst/>
                <a:latin typeface="+mn-lt"/>
                <a:ea typeface="+mn-ea"/>
                <a:cs typeface="+mn-cs"/>
              </a:rPr>
              <a:t> accomplished the daunting task of putting these principles into practice even as the international situation cascaded into the abyss. She maintained the school during the darkest period in world history when others around her had by necessity abandoned the scene.</a:t>
            </a:r>
            <a:endParaRPr lang="el-GR" dirty="0"/>
          </a:p>
        </p:txBody>
      </p:sp>
      <p:sp>
        <p:nvSpPr>
          <p:cNvPr id="4" name="Θέση αριθμού διαφάνειας 3"/>
          <p:cNvSpPr>
            <a:spLocks noGrp="1"/>
          </p:cNvSpPr>
          <p:nvPr>
            <p:ph type="sldNum" sz="quarter" idx="10"/>
          </p:nvPr>
        </p:nvSpPr>
        <p:spPr/>
        <p:txBody>
          <a:bodyPr/>
          <a:lstStyle/>
          <a:p>
            <a:fld id="{5C5DDC0E-3D57-4923-8B3B-B161A67886EC}" type="slidenum">
              <a:rPr lang="el-GR" smtClean="0"/>
              <a:t>6</a:t>
            </a:fld>
            <a:endParaRPr lang="el-GR"/>
          </a:p>
        </p:txBody>
      </p:sp>
    </p:spTree>
    <p:extLst>
      <p:ext uri="{BB962C8B-B14F-4D97-AF65-F5344CB8AC3E}">
        <p14:creationId xmlns:p14="http://schemas.microsoft.com/office/powerpoint/2010/main" val="404372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smtClean="0"/>
              <a:t>This report to UNESCO addresses the central question of how to educate people to become members of the human race as a whole in addition to being citizens of separate nations. She wanted to enrich her students' shared experience, living and working among widely differing cultures, together with the art, literature, and traditions which characterize them.</a:t>
            </a:r>
          </a:p>
          <a:p>
            <a:endParaRPr lang="en-US" dirty="0" smtClean="0"/>
          </a:p>
          <a:p>
            <a:r>
              <a:rPr lang="en-US" dirty="0" err="1" smtClean="0"/>
              <a:t>Maurette</a:t>
            </a:r>
            <a:r>
              <a:rPr lang="en-US" dirty="0" smtClean="0"/>
              <a:t> emphasized the active personal development of respect for others who are different from ourselves, reinforcing this personal development through the learning of languages other than one's own in order to minimize the fear and resentment that can be exhibited towards strangers. To this end, she believed passionately in the memorable quotation attributed to the American poet Archibald McLeish that is embodied in the preamble to the UNESCO charter:</a:t>
            </a:r>
            <a:endParaRPr lang="el-GR" dirty="0"/>
          </a:p>
        </p:txBody>
      </p:sp>
      <p:sp>
        <p:nvSpPr>
          <p:cNvPr id="4" name="Θέση αριθμού διαφάνειας 3"/>
          <p:cNvSpPr>
            <a:spLocks noGrp="1"/>
          </p:cNvSpPr>
          <p:nvPr>
            <p:ph type="sldNum" sz="quarter" idx="10"/>
          </p:nvPr>
        </p:nvSpPr>
        <p:spPr/>
        <p:txBody>
          <a:bodyPr/>
          <a:lstStyle/>
          <a:p>
            <a:fld id="{5C5DDC0E-3D57-4923-8B3B-B161A67886EC}" type="slidenum">
              <a:rPr lang="el-GR" smtClean="0"/>
              <a:t>7</a:t>
            </a:fld>
            <a:endParaRPr lang="el-GR"/>
          </a:p>
        </p:txBody>
      </p:sp>
    </p:spTree>
    <p:extLst>
      <p:ext uri="{BB962C8B-B14F-4D97-AF65-F5344CB8AC3E}">
        <p14:creationId xmlns:p14="http://schemas.microsoft.com/office/powerpoint/2010/main" val="9415743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sz="1200" b="0" i="0" kern="1200" dirty="0" err="1" smtClean="0">
                <a:solidFill>
                  <a:schemeClr val="tx1"/>
                </a:solidFill>
                <a:effectLst/>
                <a:latin typeface="+mn-lt"/>
                <a:ea typeface="+mn-ea"/>
                <a:cs typeface="+mn-cs"/>
              </a:rPr>
              <a:t>Maurette</a:t>
            </a:r>
            <a:r>
              <a:rPr lang="en-US" sz="1200" b="0" i="0" kern="1200" dirty="0" smtClean="0">
                <a:solidFill>
                  <a:schemeClr val="tx1"/>
                </a:solidFill>
                <a:effectLst/>
                <a:latin typeface="+mn-lt"/>
                <a:ea typeface="+mn-ea"/>
                <a:cs typeface="+mn-cs"/>
              </a:rPr>
              <a:t> emphasized the active personal development of respect for others who are different from ourselves, reinforcing this personal development through the learning of languages other than one's own in order to minimize the fear and resentment that can be exhibited towards strangers. To this end, she believed passionately in the memorable quotation attributed to the American poet Archibald McLeish that is embodied in the preamble to the UNESCO charter:</a:t>
            </a:r>
          </a:p>
          <a:p>
            <a:r>
              <a:rPr lang="en-US" sz="1200" b="0" i="1" kern="1200" dirty="0" smtClean="0">
                <a:solidFill>
                  <a:schemeClr val="tx1"/>
                </a:solidFill>
                <a:effectLst/>
                <a:latin typeface="+mn-lt"/>
                <a:ea typeface="+mn-ea"/>
                <a:cs typeface="+mn-cs"/>
              </a:rPr>
              <a:t>Since wars begin in the minds of men, it is in the minds of men that the </a:t>
            </a:r>
            <a:r>
              <a:rPr lang="en-US" sz="1200" b="0" i="1" kern="1200" dirty="0" err="1" smtClean="0">
                <a:solidFill>
                  <a:schemeClr val="tx1"/>
                </a:solidFill>
                <a:effectLst/>
                <a:latin typeface="+mn-lt"/>
                <a:ea typeface="+mn-ea"/>
                <a:cs typeface="+mn-cs"/>
              </a:rPr>
              <a:t>defences</a:t>
            </a:r>
            <a:r>
              <a:rPr lang="en-US" sz="1200" b="0" i="1" kern="1200" dirty="0" smtClean="0">
                <a:solidFill>
                  <a:schemeClr val="tx1"/>
                </a:solidFill>
                <a:effectLst/>
                <a:latin typeface="+mn-lt"/>
                <a:ea typeface="+mn-ea"/>
                <a:cs typeface="+mn-cs"/>
              </a:rPr>
              <a:t> of peace must be constructed.</a:t>
            </a:r>
            <a:endParaRPr lang="en-US" sz="1200" b="0" i="0" kern="1200" dirty="0" smtClean="0">
              <a:solidFill>
                <a:schemeClr val="tx1"/>
              </a:solidFill>
              <a:effectLst/>
              <a:latin typeface="+mn-lt"/>
              <a:ea typeface="+mn-ea"/>
              <a:cs typeface="+mn-cs"/>
            </a:endParaRPr>
          </a:p>
          <a:p>
            <a:endParaRPr lang="el-GR" dirty="0"/>
          </a:p>
        </p:txBody>
      </p:sp>
      <p:sp>
        <p:nvSpPr>
          <p:cNvPr id="4" name="Θέση αριθμού διαφάνειας 3"/>
          <p:cNvSpPr>
            <a:spLocks noGrp="1"/>
          </p:cNvSpPr>
          <p:nvPr>
            <p:ph type="sldNum" sz="quarter" idx="10"/>
          </p:nvPr>
        </p:nvSpPr>
        <p:spPr/>
        <p:txBody>
          <a:bodyPr/>
          <a:lstStyle/>
          <a:p>
            <a:fld id="{5C5DDC0E-3D57-4923-8B3B-B161A67886EC}" type="slidenum">
              <a:rPr lang="el-GR" smtClean="0"/>
              <a:t>8</a:t>
            </a:fld>
            <a:endParaRPr lang="el-GR"/>
          </a:p>
        </p:txBody>
      </p:sp>
    </p:spTree>
    <p:extLst>
      <p:ext uri="{BB962C8B-B14F-4D97-AF65-F5344CB8AC3E}">
        <p14:creationId xmlns:p14="http://schemas.microsoft.com/office/powerpoint/2010/main" val="27410883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smtClean="0"/>
              <a:t>Marie-</a:t>
            </a:r>
            <a:r>
              <a:rPr lang="en-US" dirty="0" err="1" smtClean="0"/>
              <a:t>Thérèse</a:t>
            </a:r>
            <a:r>
              <a:rPr lang="en-US" dirty="0" smtClean="0"/>
              <a:t> </a:t>
            </a:r>
            <a:r>
              <a:rPr lang="en-US" dirty="0" err="1" smtClean="0"/>
              <a:t>Maurette</a:t>
            </a:r>
            <a:r>
              <a:rPr lang="en-US" dirty="0" smtClean="0"/>
              <a:t>[5] created the framework for what would eventually become the IB Diploma </a:t>
            </a:r>
            <a:r>
              <a:rPr lang="en-US" dirty="0" err="1" smtClean="0"/>
              <a:t>Programme</a:t>
            </a:r>
            <a:r>
              <a:rPr lang="en-US" dirty="0" smtClean="0"/>
              <a:t> in 1948 when she wrote Is There a Way of Teaching for Peace?, a handbook for United </a:t>
            </a:r>
            <a:r>
              <a:rPr lang="en-US" dirty="0" err="1" smtClean="0"/>
              <a:t>Nationsite</a:t>
            </a:r>
            <a:r>
              <a:rPr lang="en-US" dirty="0" smtClean="0"/>
              <a:t>.[6] In the mid-1960s, a group of teachers from the International School of Geneva (</a:t>
            </a:r>
            <a:r>
              <a:rPr lang="en-US" dirty="0" err="1" smtClean="0"/>
              <a:t>Ecolint</a:t>
            </a:r>
            <a:r>
              <a:rPr lang="en-US" dirty="0" smtClean="0"/>
              <a:t>) created the International Schools Examinations Syndicate (ISES), which would later become the International Baccalaureate (IB).[7] by Peter </a:t>
            </a:r>
            <a:r>
              <a:rPr lang="en-US" dirty="0" err="1" smtClean="0"/>
              <a:t>Nehr</a:t>
            </a:r>
            <a:r>
              <a:rPr lang="en-US" dirty="0" smtClean="0"/>
              <a:t>, International Baccalaureate Africa, Europe and Middle-East (IBAEM) was established in 1986,[8] and International Baccalaureate Asia Pacific (IBAP) established during the same period.[9]</a:t>
            </a:r>
            <a:endParaRPr lang="el-GR" dirty="0"/>
          </a:p>
        </p:txBody>
      </p:sp>
      <p:sp>
        <p:nvSpPr>
          <p:cNvPr id="4" name="Θέση αριθμού διαφάνειας 3"/>
          <p:cNvSpPr>
            <a:spLocks noGrp="1"/>
          </p:cNvSpPr>
          <p:nvPr>
            <p:ph type="sldNum" sz="quarter" idx="10"/>
          </p:nvPr>
        </p:nvSpPr>
        <p:spPr/>
        <p:txBody>
          <a:bodyPr/>
          <a:lstStyle/>
          <a:p>
            <a:fld id="{5C5DDC0E-3D57-4923-8B3B-B161A67886EC}" type="slidenum">
              <a:rPr lang="el-GR" smtClean="0"/>
              <a:t>9</a:t>
            </a:fld>
            <a:endParaRPr lang="el-GR"/>
          </a:p>
        </p:txBody>
      </p:sp>
    </p:spTree>
    <p:extLst>
      <p:ext uri="{BB962C8B-B14F-4D97-AF65-F5344CB8AC3E}">
        <p14:creationId xmlns:p14="http://schemas.microsoft.com/office/powerpoint/2010/main" val="39239100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a:t>
            </a:r>
            <a:r>
              <a:rPr lang="en-US" sz="1200" b="0" i="0" u="none" strike="noStrike" kern="1200" dirty="0" smtClean="0">
                <a:solidFill>
                  <a:schemeClr val="tx1"/>
                </a:solidFill>
                <a:effectLst/>
                <a:latin typeface="+mn-lt"/>
                <a:ea typeface="+mn-ea"/>
                <a:cs typeface="+mn-cs"/>
                <a:hlinkClick r:id="rId3" tooltip="IB Middle Years Programme"/>
              </a:rPr>
              <a:t>IB Middle Years </a:t>
            </a:r>
            <a:r>
              <a:rPr lang="en-US" sz="1200" b="0" i="0" u="none" strike="noStrike" kern="1200" dirty="0" err="1" smtClean="0">
                <a:solidFill>
                  <a:schemeClr val="tx1"/>
                </a:solidFill>
                <a:effectLst/>
                <a:latin typeface="+mn-lt"/>
                <a:ea typeface="+mn-ea"/>
                <a:cs typeface="+mn-cs"/>
                <a:hlinkClick r:id="rId3" tooltip="IB Middle Years Programme"/>
              </a:rPr>
              <a:t>Programme</a:t>
            </a:r>
            <a:r>
              <a:rPr lang="en-US" sz="1200" b="0" i="0" kern="1200" dirty="0" smtClean="0">
                <a:solidFill>
                  <a:schemeClr val="tx1"/>
                </a:solidFill>
                <a:effectLst/>
                <a:latin typeface="+mn-lt"/>
                <a:ea typeface="+mn-ea"/>
                <a:cs typeface="+mn-cs"/>
              </a:rPr>
              <a:t> (MYP) adheres to the study of eight subject areas and was developed and piloted in the mid-1990s. Within five years 51 countries had MYP schools.</a:t>
            </a:r>
            <a:r>
              <a:rPr lang="en-US" sz="1200" b="0" i="0" u="none" strike="noStrike" kern="1200" baseline="30000" dirty="0" smtClean="0">
                <a:solidFill>
                  <a:schemeClr val="tx1"/>
                </a:solidFill>
                <a:effectLst/>
                <a:latin typeface="+mn-lt"/>
                <a:ea typeface="+mn-ea"/>
                <a:cs typeface="+mn-cs"/>
                <a:hlinkClick r:id="rId4"/>
              </a:rPr>
              <a:t>[10]</a:t>
            </a:r>
            <a:r>
              <a:rPr lang="en-US" sz="1200" b="0" i="0" kern="1200" dirty="0" smtClean="0">
                <a:solidFill>
                  <a:schemeClr val="tx1"/>
                </a:solidFill>
                <a:effectLst/>
                <a:latin typeface="+mn-lt"/>
                <a:ea typeface="+mn-ea"/>
                <a:cs typeface="+mn-cs"/>
              </a:rPr>
              <a:t> The </a:t>
            </a:r>
            <a:r>
              <a:rPr lang="en-US" sz="1200" b="0" i="0" u="none" strike="noStrike" kern="1200" dirty="0" smtClean="0">
                <a:solidFill>
                  <a:schemeClr val="tx1"/>
                </a:solidFill>
                <a:effectLst/>
                <a:latin typeface="+mn-lt"/>
                <a:ea typeface="+mn-ea"/>
                <a:cs typeface="+mn-cs"/>
                <a:hlinkClick r:id="rId5" tooltip="IB Primary Years Programme"/>
              </a:rPr>
              <a:t>IB Primary Years </a:t>
            </a:r>
            <a:r>
              <a:rPr lang="en-US" sz="1200" b="0" i="0" u="none" strike="noStrike" kern="1200" dirty="0" err="1" smtClean="0">
                <a:solidFill>
                  <a:schemeClr val="tx1"/>
                </a:solidFill>
                <a:effectLst/>
                <a:latin typeface="+mn-lt"/>
                <a:ea typeface="+mn-ea"/>
                <a:cs typeface="+mn-cs"/>
                <a:hlinkClick r:id="rId5" tooltip="IB Primary Years Programme"/>
              </a:rPr>
              <a:t>Programme</a:t>
            </a:r>
            <a:r>
              <a:rPr lang="en-US" sz="1200" b="0" i="0" kern="1200" dirty="0" smtClean="0">
                <a:solidFill>
                  <a:schemeClr val="tx1"/>
                </a:solidFill>
                <a:effectLst/>
                <a:latin typeface="+mn-lt"/>
                <a:ea typeface="+mn-ea"/>
                <a:cs typeface="+mn-cs"/>
              </a:rPr>
              <a:t> (PYP) was piloted in 1996 in thirty primary schools on different continents, and the first PYP school was </a:t>
            </a:r>
            <a:r>
              <a:rPr lang="en-US" sz="1200" b="0" i="0" kern="1200" dirty="0" err="1" smtClean="0">
                <a:solidFill>
                  <a:schemeClr val="tx1"/>
                </a:solidFill>
                <a:effectLst/>
                <a:latin typeface="+mn-lt"/>
                <a:ea typeface="+mn-ea"/>
                <a:cs typeface="+mn-cs"/>
              </a:rPr>
              <a:t>authorised</a:t>
            </a:r>
            <a:r>
              <a:rPr lang="en-US" sz="1200" b="0" i="0" kern="1200" dirty="0" smtClean="0">
                <a:solidFill>
                  <a:schemeClr val="tx1"/>
                </a:solidFill>
                <a:effectLst/>
                <a:latin typeface="+mn-lt"/>
                <a:ea typeface="+mn-ea"/>
                <a:cs typeface="+mn-cs"/>
              </a:rPr>
              <a:t> in 1997,</a:t>
            </a:r>
            <a:r>
              <a:rPr lang="en-US" sz="1200" b="0" i="0" u="none" strike="noStrike" kern="1200" baseline="30000" dirty="0" smtClean="0">
                <a:solidFill>
                  <a:schemeClr val="tx1"/>
                </a:solidFill>
                <a:effectLst/>
                <a:latin typeface="+mn-lt"/>
                <a:ea typeface="+mn-ea"/>
                <a:cs typeface="+mn-cs"/>
                <a:hlinkClick r:id="rId6"/>
              </a:rPr>
              <a:t>[11]</a:t>
            </a:r>
            <a:r>
              <a:rPr lang="en-US" sz="1200" b="0" i="0" kern="1200" dirty="0" smtClean="0">
                <a:solidFill>
                  <a:schemeClr val="tx1"/>
                </a:solidFill>
                <a:effectLst/>
                <a:latin typeface="+mn-lt"/>
                <a:ea typeface="+mn-ea"/>
                <a:cs typeface="+mn-cs"/>
              </a:rPr>
              <a:t> with as many as 87 </a:t>
            </a:r>
            <a:r>
              <a:rPr lang="en-US" sz="1200" b="0" i="0" kern="1200" dirty="0" err="1" smtClean="0">
                <a:solidFill>
                  <a:schemeClr val="tx1"/>
                </a:solidFill>
                <a:effectLst/>
                <a:latin typeface="+mn-lt"/>
                <a:ea typeface="+mn-ea"/>
                <a:cs typeface="+mn-cs"/>
              </a:rPr>
              <a:t>authorised</a:t>
            </a:r>
            <a:r>
              <a:rPr lang="en-US" sz="1200" b="0" i="0" kern="1200" dirty="0" smtClean="0">
                <a:solidFill>
                  <a:schemeClr val="tx1"/>
                </a:solidFill>
                <a:effectLst/>
                <a:latin typeface="+mn-lt"/>
                <a:ea typeface="+mn-ea"/>
                <a:cs typeface="+mn-cs"/>
              </a:rPr>
              <a:t> schools in 43 countries within five years.</a:t>
            </a:r>
            <a:r>
              <a:rPr lang="en-US" sz="1200" b="0" i="0" u="none" strike="noStrike" kern="1200" baseline="30000" dirty="0" smtClean="0">
                <a:solidFill>
                  <a:schemeClr val="tx1"/>
                </a:solidFill>
                <a:effectLst/>
                <a:latin typeface="+mn-lt"/>
                <a:ea typeface="+mn-ea"/>
                <a:cs typeface="+mn-cs"/>
                <a:hlinkClick r:id="rId7"/>
              </a:rPr>
              <a:t>[12]</a:t>
            </a:r>
            <a:r>
              <a:rPr lang="en-US" sz="1200" b="0" i="0" kern="1200" dirty="0" smtClean="0">
                <a:solidFill>
                  <a:schemeClr val="tx1"/>
                </a:solidFill>
                <a:effectLst/>
                <a:latin typeface="+mn-lt"/>
                <a:ea typeface="+mn-ea"/>
                <a:cs typeface="+mn-cs"/>
              </a:rPr>
              <a:t> The newest offering from the IB, the IB Career-related </a:t>
            </a:r>
            <a:r>
              <a:rPr lang="en-US" sz="1200" b="0" i="0" kern="1200" dirty="0" err="1" smtClean="0">
                <a:solidFill>
                  <a:schemeClr val="tx1"/>
                </a:solidFill>
                <a:effectLst/>
                <a:latin typeface="+mn-lt"/>
                <a:ea typeface="+mn-ea"/>
                <a:cs typeface="+mn-cs"/>
              </a:rPr>
              <a:t>Programme</a:t>
            </a:r>
            <a:r>
              <a:rPr lang="en-US" sz="1200" b="0" i="0" kern="1200" dirty="0" smtClean="0">
                <a:solidFill>
                  <a:schemeClr val="tx1"/>
                </a:solidFill>
                <a:effectLst/>
                <a:latin typeface="+mn-lt"/>
                <a:ea typeface="+mn-ea"/>
                <a:cs typeface="+mn-cs"/>
              </a:rPr>
              <a:t> (formerly IB Career-related Certificate</a:t>
            </a:r>
            <a:r>
              <a:rPr lang="en-US" sz="1200" b="0" i="0" u="none" strike="noStrike" kern="1200" baseline="30000" dirty="0" smtClean="0">
                <a:solidFill>
                  <a:schemeClr val="tx1"/>
                </a:solidFill>
                <a:effectLst/>
                <a:latin typeface="+mn-lt"/>
                <a:ea typeface="+mn-ea"/>
                <a:cs typeface="+mn-cs"/>
                <a:hlinkClick r:id="rId8"/>
              </a:rPr>
              <a:t>[13]</a:t>
            </a:r>
            <a:r>
              <a:rPr lang="en-US" sz="1200" b="0" i="0" kern="1200" dirty="0" smtClean="0">
                <a:solidFill>
                  <a:schemeClr val="tx1"/>
                </a:solidFill>
                <a:effectLst/>
                <a:latin typeface="+mn-lt"/>
                <a:ea typeface="+mn-ea"/>
                <a:cs typeface="+mn-cs"/>
              </a:rPr>
              <a:t>) is designed for students of ages 16 to 19 who want to engage in career-related learning. The IB introduced its newly reviewed MYP for first teaching in September 2014.</a:t>
            </a:r>
            <a:r>
              <a:rPr lang="en-US" sz="1200" b="0" i="0" u="none" strike="noStrike" kern="1200" baseline="30000" dirty="0" smtClean="0">
                <a:solidFill>
                  <a:schemeClr val="tx1"/>
                </a:solidFill>
                <a:effectLst/>
                <a:latin typeface="+mn-lt"/>
                <a:ea typeface="+mn-ea"/>
                <a:cs typeface="+mn-cs"/>
                <a:hlinkClick r:id="rId9"/>
              </a:rPr>
              <a:t>[14]</a:t>
            </a:r>
            <a:endParaRPr lang="el-GR" dirty="0"/>
          </a:p>
        </p:txBody>
      </p:sp>
      <p:sp>
        <p:nvSpPr>
          <p:cNvPr id="4" name="Θέση αριθμού διαφάνειας 3"/>
          <p:cNvSpPr>
            <a:spLocks noGrp="1"/>
          </p:cNvSpPr>
          <p:nvPr>
            <p:ph type="sldNum" sz="quarter" idx="10"/>
          </p:nvPr>
        </p:nvSpPr>
        <p:spPr/>
        <p:txBody>
          <a:bodyPr/>
          <a:lstStyle/>
          <a:p>
            <a:fld id="{5C5DDC0E-3D57-4923-8B3B-B161A67886EC}" type="slidenum">
              <a:rPr lang="el-GR" smtClean="0"/>
              <a:t>10</a:t>
            </a:fld>
            <a:endParaRPr lang="el-GR"/>
          </a:p>
        </p:txBody>
      </p:sp>
    </p:spTree>
    <p:extLst>
      <p:ext uri="{BB962C8B-B14F-4D97-AF65-F5344CB8AC3E}">
        <p14:creationId xmlns:p14="http://schemas.microsoft.com/office/powerpoint/2010/main" val="42047700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smtClean="0"/>
              <a:t>US Declaration of Independence[edit]</a:t>
            </a:r>
          </a:p>
          <a:p>
            <a:r>
              <a:rPr lang="en-US" dirty="0" smtClean="0"/>
              <a:t>The opening of the United States Declaration of Independence, written by Thomas Jefferson in 1776, states as follows:</a:t>
            </a:r>
          </a:p>
          <a:p>
            <a:endParaRPr lang="en-US" dirty="0" smtClean="0"/>
          </a:p>
          <a:p>
            <a:r>
              <a:rPr lang="en-US" dirty="0" smtClean="0"/>
              <a:t>We hold these truths to be self-evident, that all men are created equal, that they are endowed by their Creator with certain unalienable Rights, that among these are Life, Liberty, and the Pursuit of Happiness. That to secure these rights, Governments are instituted among Men, deriving their just powers from the consent of the governed;[26]</a:t>
            </a:r>
            <a:endParaRPr lang="el-GR" dirty="0"/>
          </a:p>
        </p:txBody>
      </p:sp>
      <p:sp>
        <p:nvSpPr>
          <p:cNvPr id="4" name="Θέση αριθμού διαφάνειας 3"/>
          <p:cNvSpPr>
            <a:spLocks noGrp="1"/>
          </p:cNvSpPr>
          <p:nvPr>
            <p:ph type="sldNum" sz="quarter" idx="10"/>
          </p:nvPr>
        </p:nvSpPr>
        <p:spPr/>
        <p:txBody>
          <a:bodyPr/>
          <a:lstStyle/>
          <a:p>
            <a:fld id="{5C5DDC0E-3D57-4923-8B3B-B161A67886EC}" type="slidenum">
              <a:rPr lang="el-GR" smtClean="0"/>
              <a:t>13</a:t>
            </a:fld>
            <a:endParaRPr lang="el-GR"/>
          </a:p>
        </p:txBody>
      </p:sp>
    </p:spTree>
    <p:extLst>
      <p:ext uri="{BB962C8B-B14F-4D97-AF65-F5344CB8AC3E}">
        <p14:creationId xmlns:p14="http://schemas.microsoft.com/office/powerpoint/2010/main" val="33058489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smtClean="0"/>
              <a:t>George Walker was himself a successor to Marie-</a:t>
            </a:r>
            <a:r>
              <a:rPr lang="en-US" dirty="0" err="1" smtClean="0"/>
              <a:t>Thérèse</a:t>
            </a:r>
            <a:r>
              <a:rPr lang="en-US" dirty="0" smtClean="0"/>
              <a:t> </a:t>
            </a:r>
            <a:r>
              <a:rPr lang="en-US" dirty="0" err="1" smtClean="0"/>
              <a:t>Maurette</a:t>
            </a:r>
            <a:r>
              <a:rPr lang="en-US" dirty="0" smtClean="0"/>
              <a:t>, serving as Director General of the International School for eight years before becoming Director General of the International Baccalaureate. In his early years, he studied chemistry at Exeter College, Oxford, gaining both MA and MSc degrees, and went on to become a lecturer in the department of education at the University of York. Extending a distinguished career in comprehensive education, Walker was appointed Officer of the Order of the British Empire (OBE) for his contributions. George Walker was awarded the honorary degree of Doctor of Education from the University of Bath, where he is a currently a visiting professor.</a:t>
            </a:r>
            <a:endParaRPr lang="el-GR" dirty="0"/>
          </a:p>
        </p:txBody>
      </p:sp>
      <p:sp>
        <p:nvSpPr>
          <p:cNvPr id="4" name="Θέση αριθμού διαφάνειας 3"/>
          <p:cNvSpPr>
            <a:spLocks noGrp="1"/>
          </p:cNvSpPr>
          <p:nvPr>
            <p:ph type="sldNum" sz="quarter" idx="10"/>
          </p:nvPr>
        </p:nvSpPr>
        <p:spPr/>
        <p:txBody>
          <a:bodyPr/>
          <a:lstStyle/>
          <a:p>
            <a:fld id="{5C5DDC0E-3D57-4923-8B3B-B161A67886EC}" type="slidenum">
              <a:rPr lang="el-GR" smtClean="0"/>
              <a:t>14</a:t>
            </a:fld>
            <a:endParaRPr lang="el-GR"/>
          </a:p>
        </p:txBody>
      </p:sp>
    </p:spTree>
    <p:extLst>
      <p:ext uri="{BB962C8B-B14F-4D97-AF65-F5344CB8AC3E}">
        <p14:creationId xmlns:p14="http://schemas.microsoft.com/office/powerpoint/2010/main" val="36274942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smtClean="0"/>
              <a:t>The International Baccalaureate Organization officially formed in 1968 to serve the children of</a:t>
            </a:r>
            <a:r>
              <a:rPr lang="el-GR" dirty="0" smtClean="0"/>
              <a:t> </a:t>
            </a:r>
            <a:r>
              <a:rPr lang="en-US" dirty="0" smtClean="0"/>
              <a:t>UN diplomats who traveled around the globe and were in need of a recognizable standard for</a:t>
            </a:r>
            <a:r>
              <a:rPr lang="el-GR" dirty="0" smtClean="0"/>
              <a:t> </a:t>
            </a:r>
            <a:r>
              <a:rPr lang="en-US" dirty="0" smtClean="0"/>
              <a:t>admission into Universities. According to former IBO Director General George Walker, the</a:t>
            </a:r>
            <a:r>
              <a:rPr lang="el-GR" dirty="0" smtClean="0"/>
              <a:t> </a:t>
            </a:r>
            <a:r>
              <a:rPr lang="en-US" dirty="0" smtClean="0"/>
              <a:t>intellectual process which would culminate in the IB Diploma </a:t>
            </a:r>
            <a:r>
              <a:rPr lang="en-US" dirty="0" err="1" smtClean="0"/>
              <a:t>Programme</a:t>
            </a:r>
            <a:r>
              <a:rPr lang="en-US" dirty="0" smtClean="0"/>
              <a:t> was begun by</a:t>
            </a:r>
            <a:r>
              <a:rPr lang="el-GR" dirty="0" smtClean="0"/>
              <a:t> </a:t>
            </a:r>
            <a:r>
              <a:rPr lang="en-US" dirty="0" smtClean="0"/>
              <a:t>Marie-Therese </a:t>
            </a:r>
            <a:r>
              <a:rPr lang="en-US" dirty="0" err="1" smtClean="0"/>
              <a:t>Maurette</a:t>
            </a:r>
            <a:r>
              <a:rPr lang="en-US" dirty="0" smtClean="0"/>
              <a:t> in 1948 when she wrote a paper for UNESCO called “Ways for</a:t>
            </a:r>
          </a:p>
          <a:p>
            <a:r>
              <a:rPr lang="en-US" dirty="0" smtClean="0"/>
              <a:t>Educating for Peace: do they exist?” </a:t>
            </a:r>
            <a:r>
              <a:rPr lang="en-US" dirty="0" err="1" smtClean="0"/>
              <a:t>Maurette</a:t>
            </a:r>
            <a:r>
              <a:rPr lang="en-US" dirty="0" smtClean="0"/>
              <a:t> had outlined a program and pedagogy which</a:t>
            </a:r>
            <a:r>
              <a:rPr lang="el-GR" dirty="0" smtClean="0"/>
              <a:t> </a:t>
            </a:r>
            <a:r>
              <a:rPr lang="en-US" dirty="0" smtClean="0"/>
              <a:t>included the following elements:</a:t>
            </a:r>
            <a:r>
              <a:rPr lang="el-GR" dirty="0" smtClean="0"/>
              <a:t> </a:t>
            </a:r>
            <a:br>
              <a:rPr lang="el-GR" dirty="0" smtClean="0"/>
            </a:br>
            <a:endParaRPr lang="el-GR" dirty="0" smtClean="0"/>
          </a:p>
          <a:p>
            <a:r>
              <a:rPr lang="en-US" dirty="0" smtClean="0"/>
              <a:t>Geography should be taught starting not with the student’s country of origin but with the whole</a:t>
            </a:r>
            <a:r>
              <a:rPr lang="el-GR" dirty="0" smtClean="0"/>
              <a:t> </a:t>
            </a:r>
            <a:r>
              <a:rPr lang="en-US" dirty="0" smtClean="0"/>
              <a:t>World</a:t>
            </a:r>
            <a:r>
              <a:rPr lang="el-GR" dirty="0" smtClean="0"/>
              <a:t> </a:t>
            </a:r>
            <a:r>
              <a:rPr lang="en-US" dirty="0" smtClean="0"/>
              <a:t>History should not be taught before the age of 12 to avoid it becoming a catalogue of national</a:t>
            </a:r>
            <a:r>
              <a:rPr lang="el-GR" dirty="0" smtClean="0"/>
              <a:t> </a:t>
            </a:r>
            <a:r>
              <a:rPr lang="en-US" dirty="0" smtClean="0"/>
              <a:t>heroes and patriotic celebrations. When introduced, it must be world history</a:t>
            </a:r>
            <a:r>
              <a:rPr lang="el-GR" dirty="0" smtClean="0"/>
              <a:t> </a:t>
            </a:r>
            <a:r>
              <a:rPr lang="en-US" dirty="0" smtClean="0"/>
              <a:t>Each week there should be an hour’s lesson of “national culture” taught to classes divided into</a:t>
            </a:r>
            <a:r>
              <a:rPr lang="el-GR" dirty="0" smtClean="0"/>
              <a:t> </a:t>
            </a:r>
            <a:r>
              <a:rPr lang="en-US" dirty="0" smtClean="0"/>
              <a:t>small national groups, but this will be deliberately subordinated to international</a:t>
            </a:r>
            <a:r>
              <a:rPr lang="el-GR" dirty="0" smtClean="0"/>
              <a:t> </a:t>
            </a:r>
            <a:r>
              <a:rPr lang="en-US" dirty="0" smtClean="0"/>
              <a:t>geography and history.</a:t>
            </a:r>
            <a:r>
              <a:rPr lang="el-GR" dirty="0" smtClean="0"/>
              <a:t> </a:t>
            </a:r>
            <a:r>
              <a:rPr lang="en-US" dirty="0" smtClean="0"/>
              <a:t>Promotion of bilingualism</a:t>
            </a:r>
            <a:r>
              <a:rPr lang="el-GR" dirty="0" smtClean="0"/>
              <a:t> </a:t>
            </a:r>
          </a:p>
          <a:p>
            <a:r>
              <a:rPr lang="en-US" dirty="0" smtClean="0"/>
              <a:t>Regular debates should encourage students to think about world affairs</a:t>
            </a:r>
          </a:p>
          <a:p>
            <a:r>
              <a:rPr lang="en-US" dirty="0" smtClean="0"/>
              <a:t>Students should take part in sports, community service and in the life of the school.</a:t>
            </a:r>
          </a:p>
          <a:p>
            <a:r>
              <a:rPr lang="en-US" dirty="0" smtClean="0"/>
              <a:t>According to Ian Hill, Deputy Director General of IBO, “The primary goal of IBO is the</a:t>
            </a:r>
          </a:p>
          <a:p>
            <a:r>
              <a:rPr lang="en-US" dirty="0" smtClean="0"/>
              <a:t>promotion of world citizenship.” Currently, IBO is a signatory to a Peace Education agreement</a:t>
            </a:r>
          </a:p>
          <a:p>
            <a:r>
              <a:rPr lang="en-US" dirty="0" smtClean="0"/>
              <a:t>with UNESCO through the year 2010 whereby IBO agrees to integrate the UNESCO</a:t>
            </a:r>
          </a:p>
          <a:p>
            <a:r>
              <a:rPr lang="en-US" dirty="0" smtClean="0"/>
              <a:t>educational goals into every aspect of its curriculum:</a:t>
            </a:r>
          </a:p>
          <a:p>
            <a:r>
              <a:rPr lang="en-US" dirty="0" smtClean="0"/>
              <a:t>http://www3.unesco.org/iycp/Report/IBO.pdf . IBO and its representatives often publicly</a:t>
            </a:r>
          </a:p>
          <a:p>
            <a:r>
              <a:rPr lang="en-US" dirty="0" smtClean="0"/>
              <a:t>deny a relationship with the UN, but it is there in black and white in addition to annual funding</a:t>
            </a:r>
          </a:p>
          <a:p>
            <a:r>
              <a:rPr lang="en-US" dirty="0" smtClean="0"/>
              <a:t>of IBO by the UN which can be viewed in any of its annual reports..</a:t>
            </a:r>
          </a:p>
          <a:p>
            <a:r>
              <a:rPr lang="en-US" dirty="0" smtClean="0"/>
              <a:t>IBO bills its PYP as a program for children ages 3-12. IBO describes the PYP as “a</a:t>
            </a:r>
          </a:p>
          <a:p>
            <a:r>
              <a:rPr lang="en-US" dirty="0" smtClean="0"/>
              <a:t>transdisciplinary </a:t>
            </a:r>
            <a:r>
              <a:rPr lang="en-US" dirty="0" err="1" smtClean="0"/>
              <a:t>programme</a:t>
            </a:r>
            <a:r>
              <a:rPr lang="en-US" dirty="0" smtClean="0"/>
              <a:t> of international education designed to foster the development of</a:t>
            </a:r>
          </a:p>
          <a:p>
            <a:r>
              <a:rPr lang="en-US" dirty="0" smtClean="0"/>
              <a:t>the whole child.” Big words, sounds impressive, but exactly what does a school get when it</a:t>
            </a:r>
          </a:p>
          <a:p>
            <a:r>
              <a:rPr lang="en-US" dirty="0" smtClean="0"/>
              <a:t>buys the PYP?</a:t>
            </a:r>
            <a:endParaRPr lang="el-GR" dirty="0"/>
          </a:p>
        </p:txBody>
      </p:sp>
      <p:sp>
        <p:nvSpPr>
          <p:cNvPr id="4" name="Θέση αριθμού διαφάνειας 3"/>
          <p:cNvSpPr>
            <a:spLocks noGrp="1"/>
          </p:cNvSpPr>
          <p:nvPr>
            <p:ph type="sldNum" sz="quarter" idx="10"/>
          </p:nvPr>
        </p:nvSpPr>
        <p:spPr/>
        <p:txBody>
          <a:bodyPr/>
          <a:lstStyle/>
          <a:p>
            <a:fld id="{5C5DDC0E-3D57-4923-8B3B-B161A67886EC}" type="slidenum">
              <a:rPr lang="el-GR" smtClean="0"/>
              <a:t>15</a:t>
            </a:fld>
            <a:endParaRPr lang="el-GR"/>
          </a:p>
        </p:txBody>
      </p:sp>
    </p:spTree>
    <p:extLst>
      <p:ext uri="{BB962C8B-B14F-4D97-AF65-F5344CB8AC3E}">
        <p14:creationId xmlns:p14="http://schemas.microsoft.com/office/powerpoint/2010/main" val="37898966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10/21/2015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eaLnBrk="1" latinLnBrk="0" hangingPunct="1"/>
              <a:t>‹#›</a:t>
            </a:fld>
            <a:endParaRPr kumimoji="0" lang="en-US"/>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l-GR" smtClean="0"/>
              <a:t>Στυλ κύριου τίτλου</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Date Placeholder 3"/>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10/21/2015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eaLnBrk="1" latinLnBrk="0" hangingPunct="1"/>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Date Placeholder 3"/>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10/21/2015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eaLnBrk="1" latinLnBrk="0" hangingPunct="1"/>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l-GR" smtClean="0"/>
              <a:t>Στυλ κύριου τίτλου</a:t>
            </a:r>
            <a:endParaRPr lang="en-US" dirty="0"/>
          </a:p>
        </p:txBody>
      </p:sp>
      <p:sp>
        <p:nvSpPr>
          <p:cNvPr id="4" name="Date Placeholder 3"/>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10/21/2015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eaLnBrk="1" latinLnBrk="0" hangingPunct="1"/>
              <a:t>‹#›</a:t>
            </a:fld>
            <a:endParaRPr kumimoji="0" lang="en-US"/>
          </a:p>
        </p:txBody>
      </p:sp>
      <p:sp>
        <p:nvSpPr>
          <p:cNvPr id="8" name="Content Placeholder 7"/>
          <p:cNvSpPr>
            <a:spLocks noGrp="1"/>
          </p:cNvSpPr>
          <p:nvPr>
            <p:ph sz="quarter" idx="13"/>
          </p:nvPr>
        </p:nvSpPr>
        <p:spPr>
          <a:xfrm>
            <a:off x="609600" y="1600200"/>
            <a:ext cx="7924800" cy="41148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l-GR" smtClean="0"/>
              <a:t>Στυλ κύριου τίτλου</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10/21/2015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eaLnBrk="1" latinLnBrk="0" hangingPunct="1"/>
              <a:t>‹#›</a:t>
            </a:fld>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smtClean="0"/>
          </a:p>
        </p:txBody>
      </p:sp>
      <p:sp>
        <p:nvSpPr>
          <p:cNvPr id="2" name="Title 1"/>
          <p:cNvSpPr>
            <a:spLocks noGrp="1"/>
          </p:cNvSpPr>
          <p:nvPr>
            <p:ph type="title"/>
          </p:nvPr>
        </p:nvSpPr>
        <p:spPr>
          <a:xfrm>
            <a:off x="609600" y="274638"/>
            <a:ext cx="7924800" cy="1143000"/>
          </a:xfrm>
        </p:spPr>
        <p:txBody>
          <a:bodyPr/>
          <a:lstStyle/>
          <a:p>
            <a:r>
              <a:rPr lang="el-GR" smtClean="0"/>
              <a:t>Στυλ κύριου τίτλου</a:t>
            </a:r>
            <a:endParaRPr lang="en-US" dirty="0"/>
          </a:p>
        </p:txBody>
      </p:sp>
      <p:sp>
        <p:nvSpPr>
          <p:cNvPr id="5" name="Date Placeholder 4"/>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10/21/2015</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69E29E33-B620-47F9-BB04-8846C2A5AFCC}" type="slidenum">
              <a:rPr kumimoji="0" lang="en-US" smtClean="0"/>
              <a:pPr eaLnBrk="1" latinLnBrk="0" hangingPunct="1"/>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l-GR" smtClean="0"/>
              <a:t>Στυλ κύριου τίτλου</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7" name="Date Placeholder 6"/>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10/21/2015</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69E29E33-B620-47F9-BB04-8846C2A5AFCC}" type="slidenum">
              <a:rPr kumimoji="0" lang="en-US" smtClean="0"/>
              <a:pPr eaLnBrk="1" latinLnBrk="0" hangingPunct="1"/>
              <a:t>‹#›</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l-GR" smtClean="0"/>
              <a:t>Στυλ κύριου τίτλου</a:t>
            </a:r>
            <a:endParaRPr lang="en-US" dirty="0"/>
          </a:p>
        </p:txBody>
      </p:sp>
      <p:sp>
        <p:nvSpPr>
          <p:cNvPr id="3" name="Date Placeholder 2"/>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10/21/2015</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69E29E33-B620-47F9-BB04-8846C2A5AFCC}" type="slidenum">
              <a:rPr kumimoji="0" lang="en-US" smtClean="0"/>
              <a:pPr eaLnBrk="1" latinLnBrk="0" hangingPunct="1"/>
              <a:t>‹#›</a:t>
            </a:fld>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10/21/2015</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69E29E33-B620-47F9-BB04-8846C2A5AFCC}" type="slidenum">
              <a:rPr kumimoji="0" lang="en-US" smtClean="0"/>
              <a:pPr eaLnBrk="1" latinLnBrk="0" hangingPunct="1"/>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l-GR" smtClean="0"/>
              <a:t>Στυλ κύριου τίτλου</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10/21/2015</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69E29E33-B620-47F9-BB04-8846C2A5AFCC}" type="slidenum">
              <a:rPr kumimoji="0" lang="en-US" smtClean="0"/>
              <a:pPr eaLnBrk="1" latinLnBrk="0" hangingPunct="1"/>
              <a:t>‹#›</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l-GR" smtClean="0"/>
              <a:t>Στυλ κύριου τίτλου</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10/21/2015</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69E29E33-B620-47F9-BB04-8846C2A5AFCC}" type="slidenum">
              <a:rPr kumimoji="0" lang="en-US" smtClean="0"/>
              <a:pPr eaLnBrk="1" latinLnBrk="0" hangingPunct="1"/>
              <a:t>‹#›</a:t>
            </a:fld>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l-GR" smtClean="0"/>
              <a:t>Στυλ κύριου τίτλου</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pPr eaLnBrk="1" latinLnBrk="0" hangingPunct="1"/>
            <a:fld id="{7CB97365-EBCA-4027-87D5-99FC1D4DF0BB}" type="datetimeFigureOut">
              <a:rPr lang="en-US" smtClean="0"/>
              <a:pPr eaLnBrk="1" latinLnBrk="0" hangingPunct="1"/>
              <a:t>10/21/2015</a:t>
            </a:fld>
            <a:endParaRPr lang="en-US">
              <a:solidFill>
                <a:schemeClr val="tx1">
                  <a:shade val="50000"/>
                </a:schemeClr>
              </a:solidFill>
            </a:endParaRPr>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kumimoji="0" lang="en-US">
              <a:solidFill>
                <a:schemeClr val="tx1">
                  <a:shade val="50000"/>
                </a:schemeClr>
              </a:solidFill>
            </a:endParaRPr>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69E29E33-B620-47F9-BB04-8846C2A5AFCC}" type="slidenum">
              <a:rPr kumimoji="0" lang="en-US" smtClean="0"/>
              <a:pPr eaLnBrk="1" latinLnBrk="0" hangingPunct="1"/>
              <a:t>‹#›</a:t>
            </a:fld>
            <a:endParaRPr kumimoji="0" lang="en-US" dirty="0">
              <a:solidFill>
                <a:schemeClr val="tx1">
                  <a:shade val="50000"/>
                </a:schemeClr>
              </a:solidFill>
            </a:endParaRPr>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www.ibo.org/"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p:cNvSpPr>
            <a:spLocks noGrp="1"/>
          </p:cNvSpPr>
          <p:nvPr>
            <p:ph type="subTitle" idx="1"/>
          </p:nvPr>
        </p:nvSpPr>
        <p:spPr/>
        <p:txBody>
          <a:bodyPr>
            <a:normAutofit/>
          </a:bodyPr>
          <a:lstStyle/>
          <a:p>
            <a:r>
              <a:rPr lang="en-US" sz="3600" dirty="0" smtClean="0"/>
              <a:t>1968</a:t>
            </a:r>
            <a:endParaRPr lang="el-GR" sz="3600" dirty="0"/>
          </a:p>
        </p:txBody>
      </p:sp>
      <p:sp>
        <p:nvSpPr>
          <p:cNvPr id="2" name="Τίτλος 1"/>
          <p:cNvSpPr>
            <a:spLocks noGrp="1"/>
          </p:cNvSpPr>
          <p:nvPr>
            <p:ph type="ctrTitle"/>
          </p:nvPr>
        </p:nvSpPr>
        <p:spPr/>
        <p:txBody>
          <a:bodyPr/>
          <a:lstStyle/>
          <a:p>
            <a:r>
              <a:rPr lang="en-US" dirty="0"/>
              <a:t> </a:t>
            </a:r>
            <a:r>
              <a:rPr lang="en-US" b="1" dirty="0"/>
              <a:t>International </a:t>
            </a:r>
            <a:r>
              <a:rPr lang="en-US" b="1" dirty="0" smtClean="0"/>
              <a:t>Baccalaureate</a:t>
            </a:r>
            <a:endParaRPr lang="el-GR" dirty="0"/>
          </a:p>
        </p:txBody>
      </p:sp>
    </p:spTree>
    <p:extLst>
      <p:ext uri="{BB962C8B-B14F-4D97-AF65-F5344CB8AC3E}">
        <p14:creationId xmlns:p14="http://schemas.microsoft.com/office/powerpoint/2010/main" val="4910511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57000" y="778966"/>
            <a:ext cx="4536504" cy="4708981"/>
          </a:xfrm>
          <a:prstGeom prst="rect">
            <a:avLst/>
          </a:prstGeom>
          <a:noFill/>
        </p:spPr>
        <p:txBody>
          <a:bodyPr wrap="square" rtlCol="0">
            <a:spAutoFit/>
          </a:bodyPr>
          <a:lstStyle/>
          <a:p>
            <a:r>
              <a:rPr lang="en-US" sz="2000" dirty="0" smtClean="0"/>
              <a:t>'less </a:t>
            </a:r>
            <a:r>
              <a:rPr lang="en-US" sz="2000" dirty="0"/>
              <a:t>parochial than most American efforts.'' It also helps students ''think critically, synthesize knowledge, reflect on their own thought processes and get their feet wet in interdisciplinary thinking.''</a:t>
            </a:r>
          </a:p>
          <a:p>
            <a:r>
              <a:rPr lang="en-US" sz="2000" dirty="0"/>
              <a:t>Professor Gardner and others applaud course work that requires students to make connections within and between disciplines. They also admire exit exams, each as long as five hours, that combine persuasive writing and an oral defense of a portfolio of work; a 4,000-word research essay; fluency in at least two languages and a signature course that explores the process rather than the content of learning -- how we know what we know.</a:t>
            </a:r>
          </a:p>
        </p:txBody>
      </p:sp>
      <p:pic>
        <p:nvPicPr>
          <p:cNvPr id="9218" name="Picture 2" descr="http://www.miniacadems.com/website/wp-content/themes/miniacadems1.0/images/mapping/gardn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368430"/>
            <a:ext cx="2590800" cy="5143501"/>
          </a:xfrm>
          <a:prstGeom prst="rect">
            <a:avLst/>
          </a:prstGeom>
          <a:noFill/>
          <a:extLst>
            <a:ext uri="{909E8E84-426E-40DD-AFC4-6F175D3DCCD1}">
              <a14:hiddenFill xmlns:a14="http://schemas.microsoft.com/office/drawing/2010/main">
                <a:solidFill>
                  <a:srgbClr val="FFFFFF"/>
                </a:solidFill>
              </a14:hiddenFill>
            </a:ext>
          </a:extLst>
        </p:spPr>
      </p:pic>
      <p:sp>
        <p:nvSpPr>
          <p:cNvPr id="3" name="Ορθογώνιο 2"/>
          <p:cNvSpPr/>
          <p:nvPr/>
        </p:nvSpPr>
        <p:spPr>
          <a:xfrm>
            <a:off x="328088" y="5976381"/>
            <a:ext cx="8532440" cy="646331"/>
          </a:xfrm>
          <a:prstGeom prst="rect">
            <a:avLst/>
          </a:prstGeom>
          <a:solidFill>
            <a:schemeClr val="bg1"/>
          </a:solidFill>
        </p:spPr>
        <p:txBody>
          <a:bodyPr wrap="square">
            <a:spAutoFit/>
          </a:bodyPr>
          <a:lstStyle/>
          <a:p>
            <a:r>
              <a:rPr lang="en-US" dirty="0">
                <a:solidFill>
                  <a:srgbClr val="C00000"/>
                </a:solidFill>
              </a:rPr>
              <a:t> </a:t>
            </a:r>
            <a:r>
              <a:rPr lang="en-US" dirty="0">
                <a:solidFill>
                  <a:srgbClr val="FFC000"/>
                </a:solidFill>
              </a:rPr>
              <a:t>Gross, Jane (21 June 2003). "Diploma for the 'Top of the Top'; International Baccalaureate Gains Favor in Region". </a:t>
            </a:r>
            <a:r>
              <a:rPr lang="en-US" i="1" dirty="0">
                <a:solidFill>
                  <a:srgbClr val="FFC000"/>
                </a:solidFill>
              </a:rPr>
              <a:t>The New York Times</a:t>
            </a:r>
            <a:r>
              <a:rPr lang="en-US" dirty="0">
                <a:solidFill>
                  <a:srgbClr val="FFC000"/>
                </a:solidFill>
              </a:rPr>
              <a:t>. Retrieved 27 July 2009.</a:t>
            </a:r>
          </a:p>
        </p:txBody>
      </p:sp>
    </p:spTree>
    <p:extLst>
      <p:ext uri="{BB962C8B-B14F-4D97-AF65-F5344CB8AC3E}">
        <p14:creationId xmlns:p14="http://schemas.microsoft.com/office/powerpoint/2010/main" val="3162157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Πίνακας 1"/>
          <p:cNvGraphicFramePr>
            <a:graphicFrameLocks noGrp="1"/>
          </p:cNvGraphicFramePr>
          <p:nvPr>
            <p:extLst>
              <p:ext uri="{D42A27DB-BD31-4B8C-83A1-F6EECF244321}">
                <p14:modId xmlns:p14="http://schemas.microsoft.com/office/powerpoint/2010/main" val="4064618856"/>
              </p:ext>
            </p:extLst>
          </p:nvPr>
        </p:nvGraphicFramePr>
        <p:xfrm>
          <a:off x="467544" y="188640"/>
          <a:ext cx="8064896" cy="6480729"/>
        </p:xfrm>
        <a:graphic>
          <a:graphicData uri="http://schemas.openxmlformats.org/drawingml/2006/table">
            <a:tbl>
              <a:tblPr>
                <a:tableStyleId>{5940675A-B579-460E-94D1-54222C63F5DA}</a:tableStyleId>
              </a:tblPr>
              <a:tblGrid>
                <a:gridCol w="2346153"/>
                <a:gridCol w="1231729"/>
                <a:gridCol w="1041105"/>
                <a:gridCol w="1466344"/>
                <a:gridCol w="1979565"/>
              </a:tblGrid>
              <a:tr h="341091">
                <a:tc>
                  <a:txBody>
                    <a:bodyPr/>
                    <a:lstStyle/>
                    <a:p>
                      <a:pPr algn="ctr"/>
                      <a:r>
                        <a:rPr lang="el-GR" sz="1800" dirty="0" smtClean="0">
                          <a:solidFill>
                            <a:srgbClr val="FFC000"/>
                          </a:solidFill>
                          <a:effectLst/>
                        </a:rPr>
                        <a:t>Χώρα</a:t>
                      </a:r>
                      <a:endParaRPr lang="en-US" sz="1800" dirty="0">
                        <a:solidFill>
                          <a:srgbClr val="FFC000"/>
                        </a:solidFill>
                        <a:effectLst/>
                      </a:endParaRPr>
                    </a:p>
                  </a:txBody>
                  <a:tcPr marL="59552" marR="59552" marT="29776" marB="29776" anchor="ctr"/>
                </a:tc>
                <a:tc>
                  <a:txBody>
                    <a:bodyPr/>
                    <a:lstStyle/>
                    <a:p>
                      <a:pPr algn="ctr"/>
                      <a:r>
                        <a:rPr lang="en-US" sz="1800" dirty="0">
                          <a:solidFill>
                            <a:srgbClr val="FFC000"/>
                          </a:solidFill>
                          <a:effectLst/>
                        </a:rPr>
                        <a:t>Primary</a:t>
                      </a:r>
                    </a:p>
                  </a:txBody>
                  <a:tcPr marL="59552" marR="59552" marT="29776" marB="29776" anchor="ctr"/>
                </a:tc>
                <a:tc>
                  <a:txBody>
                    <a:bodyPr/>
                    <a:lstStyle/>
                    <a:p>
                      <a:pPr algn="ctr"/>
                      <a:r>
                        <a:rPr lang="en-US" sz="1800" dirty="0">
                          <a:solidFill>
                            <a:srgbClr val="FFC000"/>
                          </a:solidFill>
                          <a:effectLst/>
                        </a:rPr>
                        <a:t>Middle</a:t>
                      </a:r>
                    </a:p>
                  </a:txBody>
                  <a:tcPr marL="59552" marR="59552" marT="29776" marB="29776" anchor="ctr"/>
                </a:tc>
                <a:tc>
                  <a:txBody>
                    <a:bodyPr/>
                    <a:lstStyle/>
                    <a:p>
                      <a:pPr algn="ctr"/>
                      <a:r>
                        <a:rPr lang="en-US" sz="1800" dirty="0">
                          <a:solidFill>
                            <a:srgbClr val="FFC000"/>
                          </a:solidFill>
                          <a:effectLst/>
                        </a:rPr>
                        <a:t>Diploma</a:t>
                      </a:r>
                    </a:p>
                  </a:txBody>
                  <a:tcPr marL="59552" marR="59552" marT="29776" marB="29776" anchor="ctr"/>
                </a:tc>
                <a:tc>
                  <a:txBody>
                    <a:bodyPr/>
                    <a:lstStyle/>
                    <a:p>
                      <a:pPr algn="ctr"/>
                      <a:r>
                        <a:rPr lang="el-GR" sz="1800" dirty="0" smtClean="0">
                          <a:solidFill>
                            <a:srgbClr val="FFC000"/>
                          </a:solidFill>
                          <a:effectLst/>
                        </a:rPr>
                        <a:t>Σχολεία</a:t>
                      </a:r>
                      <a:endParaRPr lang="en-US" sz="1800" dirty="0">
                        <a:solidFill>
                          <a:srgbClr val="FFC000"/>
                        </a:solidFill>
                        <a:effectLst/>
                      </a:endParaRPr>
                    </a:p>
                  </a:txBody>
                  <a:tcPr marL="59552" marR="59552" marT="29776" marB="29776" anchor="ctr"/>
                </a:tc>
              </a:tr>
              <a:tr h="341091">
                <a:tc>
                  <a:txBody>
                    <a:bodyPr/>
                    <a:lstStyle/>
                    <a:p>
                      <a:pPr algn="ctr"/>
                      <a:r>
                        <a:rPr lang="en-US" sz="1800" dirty="0">
                          <a:effectLst/>
                        </a:rPr>
                        <a:t>USA</a:t>
                      </a:r>
                      <a:endParaRPr lang="en-US" sz="1800" dirty="0">
                        <a:solidFill>
                          <a:schemeClr val="bg1"/>
                        </a:solidFill>
                        <a:effectLst/>
                      </a:endParaRPr>
                    </a:p>
                  </a:txBody>
                  <a:tcPr marL="59552" marR="59552" marT="29776" marB="29776" anchor="ctr"/>
                </a:tc>
                <a:tc>
                  <a:txBody>
                    <a:bodyPr/>
                    <a:lstStyle/>
                    <a:p>
                      <a:pPr algn="ctr"/>
                      <a:r>
                        <a:rPr lang="el-GR" sz="1800">
                          <a:effectLst/>
                        </a:rPr>
                        <a:t>444</a:t>
                      </a:r>
                      <a:endParaRPr lang="el-GR" sz="1800">
                        <a:solidFill>
                          <a:schemeClr val="bg1"/>
                        </a:solidFill>
                        <a:effectLst/>
                      </a:endParaRPr>
                    </a:p>
                  </a:txBody>
                  <a:tcPr marL="59552" marR="59552" marT="29776" marB="29776" anchor="ctr"/>
                </a:tc>
                <a:tc>
                  <a:txBody>
                    <a:bodyPr/>
                    <a:lstStyle/>
                    <a:p>
                      <a:pPr algn="ctr"/>
                      <a:r>
                        <a:rPr lang="el-GR" sz="1800" dirty="0">
                          <a:effectLst/>
                        </a:rPr>
                        <a:t>544</a:t>
                      </a:r>
                      <a:endParaRPr lang="el-GR" sz="1800" dirty="0">
                        <a:solidFill>
                          <a:schemeClr val="bg1"/>
                        </a:solidFill>
                        <a:effectLst/>
                      </a:endParaRPr>
                    </a:p>
                  </a:txBody>
                  <a:tcPr marL="59552" marR="59552" marT="29776" marB="29776" anchor="ctr"/>
                </a:tc>
                <a:tc>
                  <a:txBody>
                    <a:bodyPr/>
                    <a:lstStyle/>
                    <a:p>
                      <a:pPr algn="ctr"/>
                      <a:r>
                        <a:rPr lang="el-GR" sz="1800" dirty="0">
                          <a:effectLst/>
                        </a:rPr>
                        <a:t>830</a:t>
                      </a:r>
                      <a:endParaRPr lang="el-GR" sz="1800" dirty="0">
                        <a:solidFill>
                          <a:schemeClr val="bg1"/>
                        </a:solidFill>
                        <a:effectLst/>
                      </a:endParaRPr>
                    </a:p>
                  </a:txBody>
                  <a:tcPr marL="59552" marR="59552" marT="29776" marB="29776" anchor="ctr"/>
                </a:tc>
                <a:tc>
                  <a:txBody>
                    <a:bodyPr/>
                    <a:lstStyle/>
                    <a:p>
                      <a:pPr algn="ctr"/>
                      <a:r>
                        <a:rPr lang="el-GR" sz="1800" dirty="0">
                          <a:effectLst/>
                        </a:rPr>
                        <a:t>1,575</a:t>
                      </a:r>
                      <a:endParaRPr lang="el-GR" sz="1800" dirty="0">
                        <a:solidFill>
                          <a:schemeClr val="bg1"/>
                        </a:solidFill>
                        <a:effectLst/>
                      </a:endParaRPr>
                    </a:p>
                  </a:txBody>
                  <a:tcPr marL="59552" marR="59552" marT="29776" marB="29776" anchor="ctr"/>
                </a:tc>
              </a:tr>
              <a:tr h="341091">
                <a:tc>
                  <a:txBody>
                    <a:bodyPr/>
                    <a:lstStyle/>
                    <a:p>
                      <a:pPr algn="ctr"/>
                      <a:r>
                        <a:rPr lang="en-US" sz="1800" dirty="0">
                          <a:effectLst/>
                        </a:rPr>
                        <a:t>Canada</a:t>
                      </a:r>
                      <a:endParaRPr lang="en-US" sz="1800" dirty="0">
                        <a:solidFill>
                          <a:schemeClr val="bg1"/>
                        </a:solidFill>
                        <a:effectLst/>
                      </a:endParaRPr>
                    </a:p>
                  </a:txBody>
                  <a:tcPr marL="59552" marR="59552" marT="29776" marB="29776" anchor="ctr"/>
                </a:tc>
                <a:tc>
                  <a:txBody>
                    <a:bodyPr/>
                    <a:lstStyle/>
                    <a:p>
                      <a:pPr algn="ctr"/>
                      <a:r>
                        <a:rPr lang="el-GR" sz="1800">
                          <a:effectLst/>
                        </a:rPr>
                        <a:t>74</a:t>
                      </a:r>
                      <a:endParaRPr lang="el-GR" sz="1800">
                        <a:solidFill>
                          <a:schemeClr val="bg1"/>
                        </a:solidFill>
                        <a:effectLst/>
                      </a:endParaRPr>
                    </a:p>
                  </a:txBody>
                  <a:tcPr marL="59552" marR="59552" marT="29776" marB="29776" anchor="ctr"/>
                </a:tc>
                <a:tc>
                  <a:txBody>
                    <a:bodyPr/>
                    <a:lstStyle/>
                    <a:p>
                      <a:pPr algn="ctr"/>
                      <a:r>
                        <a:rPr lang="el-GR" sz="1800">
                          <a:effectLst/>
                        </a:rPr>
                        <a:t>166</a:t>
                      </a:r>
                      <a:endParaRPr lang="el-GR" sz="1800">
                        <a:solidFill>
                          <a:schemeClr val="bg1"/>
                        </a:solidFill>
                        <a:effectLst/>
                      </a:endParaRPr>
                    </a:p>
                  </a:txBody>
                  <a:tcPr marL="59552" marR="59552" marT="29776" marB="29776" anchor="ctr"/>
                </a:tc>
                <a:tc>
                  <a:txBody>
                    <a:bodyPr/>
                    <a:lstStyle/>
                    <a:p>
                      <a:pPr algn="ctr"/>
                      <a:r>
                        <a:rPr lang="el-GR" sz="1800">
                          <a:effectLst/>
                        </a:rPr>
                        <a:t>156</a:t>
                      </a:r>
                      <a:endParaRPr lang="el-GR" sz="1800">
                        <a:solidFill>
                          <a:schemeClr val="bg1"/>
                        </a:solidFill>
                        <a:effectLst/>
                      </a:endParaRPr>
                    </a:p>
                  </a:txBody>
                  <a:tcPr marL="59552" marR="59552" marT="29776" marB="29776" anchor="ctr"/>
                </a:tc>
                <a:tc>
                  <a:txBody>
                    <a:bodyPr/>
                    <a:lstStyle/>
                    <a:p>
                      <a:pPr algn="ctr"/>
                      <a:r>
                        <a:rPr lang="el-GR" sz="1800" dirty="0">
                          <a:effectLst/>
                        </a:rPr>
                        <a:t>348</a:t>
                      </a:r>
                      <a:endParaRPr lang="el-GR" sz="1800" dirty="0">
                        <a:solidFill>
                          <a:schemeClr val="bg1"/>
                        </a:solidFill>
                        <a:effectLst/>
                      </a:endParaRPr>
                    </a:p>
                  </a:txBody>
                  <a:tcPr marL="59552" marR="59552" marT="29776" marB="29776" anchor="ctr"/>
                </a:tc>
              </a:tr>
              <a:tr h="341091">
                <a:tc>
                  <a:txBody>
                    <a:bodyPr/>
                    <a:lstStyle/>
                    <a:p>
                      <a:pPr algn="ctr"/>
                      <a:r>
                        <a:rPr lang="en-US" sz="1800" dirty="0">
                          <a:effectLst/>
                        </a:rPr>
                        <a:t>Australia</a:t>
                      </a:r>
                      <a:endParaRPr lang="en-US" sz="1800" dirty="0">
                        <a:solidFill>
                          <a:schemeClr val="bg1"/>
                        </a:solidFill>
                        <a:effectLst/>
                      </a:endParaRPr>
                    </a:p>
                  </a:txBody>
                  <a:tcPr marL="59552" marR="59552" marT="29776" marB="29776" anchor="ctr"/>
                </a:tc>
                <a:tc>
                  <a:txBody>
                    <a:bodyPr/>
                    <a:lstStyle/>
                    <a:p>
                      <a:pPr algn="ctr"/>
                      <a:r>
                        <a:rPr lang="el-GR" sz="1800" dirty="0">
                          <a:effectLst/>
                        </a:rPr>
                        <a:t>95</a:t>
                      </a:r>
                      <a:endParaRPr lang="el-GR" sz="1800" dirty="0">
                        <a:solidFill>
                          <a:schemeClr val="bg1"/>
                        </a:solidFill>
                        <a:effectLst/>
                      </a:endParaRPr>
                    </a:p>
                  </a:txBody>
                  <a:tcPr marL="59552" marR="59552" marT="29776" marB="29776" anchor="ctr"/>
                </a:tc>
                <a:tc>
                  <a:txBody>
                    <a:bodyPr/>
                    <a:lstStyle/>
                    <a:p>
                      <a:pPr algn="ctr"/>
                      <a:r>
                        <a:rPr lang="el-GR" sz="1800">
                          <a:effectLst/>
                        </a:rPr>
                        <a:t>41</a:t>
                      </a:r>
                      <a:endParaRPr lang="el-GR" sz="1800">
                        <a:solidFill>
                          <a:schemeClr val="bg1"/>
                        </a:solidFill>
                        <a:effectLst/>
                      </a:endParaRPr>
                    </a:p>
                  </a:txBody>
                  <a:tcPr marL="59552" marR="59552" marT="29776" marB="29776" anchor="ctr"/>
                </a:tc>
                <a:tc>
                  <a:txBody>
                    <a:bodyPr/>
                    <a:lstStyle/>
                    <a:p>
                      <a:pPr algn="ctr"/>
                      <a:r>
                        <a:rPr lang="el-GR" sz="1800">
                          <a:effectLst/>
                        </a:rPr>
                        <a:t>63</a:t>
                      </a:r>
                      <a:endParaRPr lang="el-GR" sz="1800">
                        <a:solidFill>
                          <a:schemeClr val="bg1"/>
                        </a:solidFill>
                        <a:effectLst/>
                      </a:endParaRPr>
                    </a:p>
                  </a:txBody>
                  <a:tcPr marL="59552" marR="59552" marT="29776" marB="29776" anchor="ctr"/>
                </a:tc>
                <a:tc>
                  <a:txBody>
                    <a:bodyPr/>
                    <a:lstStyle/>
                    <a:p>
                      <a:pPr algn="ctr"/>
                      <a:r>
                        <a:rPr lang="el-GR" sz="1800">
                          <a:effectLst/>
                        </a:rPr>
                        <a:t>155</a:t>
                      </a:r>
                      <a:endParaRPr lang="el-GR" sz="1800">
                        <a:solidFill>
                          <a:schemeClr val="bg1"/>
                        </a:solidFill>
                        <a:effectLst/>
                      </a:endParaRPr>
                    </a:p>
                  </a:txBody>
                  <a:tcPr marL="59552" marR="59552" marT="29776" marB="29776" anchor="ctr"/>
                </a:tc>
              </a:tr>
              <a:tr h="341091">
                <a:tc>
                  <a:txBody>
                    <a:bodyPr/>
                    <a:lstStyle/>
                    <a:p>
                      <a:pPr algn="ctr"/>
                      <a:r>
                        <a:rPr lang="en-US" sz="1800" dirty="0">
                          <a:effectLst/>
                        </a:rPr>
                        <a:t>Ecuador</a:t>
                      </a:r>
                      <a:endParaRPr lang="en-US" sz="1800" dirty="0">
                        <a:solidFill>
                          <a:schemeClr val="bg1"/>
                        </a:solidFill>
                        <a:effectLst/>
                      </a:endParaRPr>
                    </a:p>
                  </a:txBody>
                  <a:tcPr marL="59552" marR="59552" marT="29776" marB="29776" anchor="ctr"/>
                </a:tc>
                <a:tc>
                  <a:txBody>
                    <a:bodyPr/>
                    <a:lstStyle/>
                    <a:p>
                      <a:pPr algn="ctr"/>
                      <a:r>
                        <a:rPr lang="el-GR" sz="1800" dirty="0">
                          <a:effectLst/>
                        </a:rPr>
                        <a:t>7</a:t>
                      </a:r>
                      <a:endParaRPr lang="el-GR" sz="1800" dirty="0">
                        <a:solidFill>
                          <a:schemeClr val="bg1"/>
                        </a:solidFill>
                        <a:effectLst/>
                      </a:endParaRPr>
                    </a:p>
                  </a:txBody>
                  <a:tcPr marL="59552" marR="59552" marT="29776" marB="29776" anchor="ctr"/>
                </a:tc>
                <a:tc>
                  <a:txBody>
                    <a:bodyPr/>
                    <a:lstStyle/>
                    <a:p>
                      <a:pPr algn="ctr"/>
                      <a:r>
                        <a:rPr lang="el-GR" sz="1800">
                          <a:effectLst/>
                        </a:rPr>
                        <a:t>8</a:t>
                      </a:r>
                      <a:endParaRPr lang="el-GR" sz="1800">
                        <a:solidFill>
                          <a:schemeClr val="bg1"/>
                        </a:solidFill>
                        <a:effectLst/>
                      </a:endParaRPr>
                    </a:p>
                  </a:txBody>
                  <a:tcPr marL="59552" marR="59552" marT="29776" marB="29776" anchor="ctr"/>
                </a:tc>
                <a:tc>
                  <a:txBody>
                    <a:bodyPr/>
                    <a:lstStyle/>
                    <a:p>
                      <a:pPr algn="ctr"/>
                      <a:r>
                        <a:rPr lang="el-GR" sz="1800">
                          <a:effectLst/>
                        </a:rPr>
                        <a:t>150</a:t>
                      </a:r>
                      <a:endParaRPr lang="el-GR" sz="1800">
                        <a:solidFill>
                          <a:schemeClr val="bg1"/>
                        </a:solidFill>
                        <a:effectLst/>
                      </a:endParaRPr>
                    </a:p>
                  </a:txBody>
                  <a:tcPr marL="59552" marR="59552" marT="29776" marB="29776" anchor="ctr"/>
                </a:tc>
                <a:tc>
                  <a:txBody>
                    <a:bodyPr/>
                    <a:lstStyle/>
                    <a:p>
                      <a:pPr algn="ctr"/>
                      <a:r>
                        <a:rPr lang="el-GR" sz="1800">
                          <a:effectLst/>
                        </a:rPr>
                        <a:t>150</a:t>
                      </a:r>
                      <a:endParaRPr lang="el-GR" sz="1800">
                        <a:solidFill>
                          <a:schemeClr val="bg1"/>
                        </a:solidFill>
                        <a:effectLst/>
                      </a:endParaRPr>
                    </a:p>
                  </a:txBody>
                  <a:tcPr marL="59552" marR="59552" marT="29776" marB="29776" anchor="ctr"/>
                </a:tc>
              </a:tr>
              <a:tr h="341091">
                <a:tc>
                  <a:txBody>
                    <a:bodyPr/>
                    <a:lstStyle/>
                    <a:p>
                      <a:pPr algn="ctr"/>
                      <a:r>
                        <a:rPr lang="en-US" sz="1800" dirty="0">
                          <a:effectLst/>
                        </a:rPr>
                        <a:t>United Kingdom</a:t>
                      </a:r>
                      <a:endParaRPr lang="en-US" sz="1800" dirty="0">
                        <a:solidFill>
                          <a:schemeClr val="bg1"/>
                        </a:solidFill>
                        <a:effectLst/>
                      </a:endParaRPr>
                    </a:p>
                  </a:txBody>
                  <a:tcPr marL="59552" marR="59552" marT="29776" marB="29776" anchor="ctr"/>
                </a:tc>
                <a:tc>
                  <a:txBody>
                    <a:bodyPr/>
                    <a:lstStyle/>
                    <a:p>
                      <a:pPr algn="ctr"/>
                      <a:r>
                        <a:rPr lang="el-GR" sz="1800" dirty="0">
                          <a:effectLst/>
                        </a:rPr>
                        <a:t>13</a:t>
                      </a:r>
                      <a:endParaRPr lang="el-GR" sz="1800" dirty="0">
                        <a:solidFill>
                          <a:schemeClr val="bg1"/>
                        </a:solidFill>
                        <a:effectLst/>
                      </a:endParaRPr>
                    </a:p>
                  </a:txBody>
                  <a:tcPr marL="59552" marR="59552" marT="29776" marB="29776" anchor="ctr"/>
                </a:tc>
                <a:tc>
                  <a:txBody>
                    <a:bodyPr/>
                    <a:lstStyle/>
                    <a:p>
                      <a:pPr algn="ctr"/>
                      <a:r>
                        <a:rPr lang="el-GR" sz="1800">
                          <a:effectLst/>
                        </a:rPr>
                        <a:t>12</a:t>
                      </a:r>
                      <a:endParaRPr lang="el-GR" sz="1800">
                        <a:solidFill>
                          <a:schemeClr val="bg1"/>
                        </a:solidFill>
                        <a:effectLst/>
                      </a:endParaRPr>
                    </a:p>
                  </a:txBody>
                  <a:tcPr marL="59552" marR="59552" marT="29776" marB="29776" anchor="ctr"/>
                </a:tc>
                <a:tc>
                  <a:txBody>
                    <a:bodyPr/>
                    <a:lstStyle/>
                    <a:p>
                      <a:pPr algn="ctr"/>
                      <a:r>
                        <a:rPr lang="el-GR" sz="1800">
                          <a:effectLst/>
                        </a:rPr>
                        <a:t>134</a:t>
                      </a:r>
                      <a:endParaRPr lang="el-GR" sz="1800">
                        <a:solidFill>
                          <a:schemeClr val="bg1"/>
                        </a:solidFill>
                        <a:effectLst/>
                      </a:endParaRPr>
                    </a:p>
                  </a:txBody>
                  <a:tcPr marL="59552" marR="59552" marT="29776" marB="29776" anchor="ctr"/>
                </a:tc>
                <a:tc>
                  <a:txBody>
                    <a:bodyPr/>
                    <a:lstStyle/>
                    <a:p>
                      <a:pPr algn="ctr"/>
                      <a:r>
                        <a:rPr lang="el-GR" sz="1800">
                          <a:effectLst/>
                        </a:rPr>
                        <a:t>142</a:t>
                      </a:r>
                      <a:endParaRPr lang="el-GR" sz="1800">
                        <a:solidFill>
                          <a:schemeClr val="bg1"/>
                        </a:solidFill>
                        <a:effectLst/>
                      </a:endParaRPr>
                    </a:p>
                  </a:txBody>
                  <a:tcPr marL="59552" marR="59552" marT="29776" marB="29776" anchor="ctr"/>
                </a:tc>
              </a:tr>
              <a:tr h="341091">
                <a:tc>
                  <a:txBody>
                    <a:bodyPr/>
                    <a:lstStyle/>
                    <a:p>
                      <a:pPr algn="ctr"/>
                      <a:r>
                        <a:rPr lang="en-US" sz="1800">
                          <a:effectLst/>
                        </a:rPr>
                        <a:t>India</a:t>
                      </a:r>
                      <a:endParaRPr lang="en-US" sz="1800">
                        <a:solidFill>
                          <a:schemeClr val="bg1"/>
                        </a:solidFill>
                        <a:effectLst/>
                      </a:endParaRPr>
                    </a:p>
                  </a:txBody>
                  <a:tcPr marL="59552" marR="59552" marT="29776" marB="29776" anchor="ctr"/>
                </a:tc>
                <a:tc>
                  <a:txBody>
                    <a:bodyPr/>
                    <a:lstStyle/>
                    <a:p>
                      <a:pPr algn="ctr"/>
                      <a:r>
                        <a:rPr lang="el-GR" sz="1800" dirty="0">
                          <a:effectLst/>
                        </a:rPr>
                        <a:t>51</a:t>
                      </a:r>
                      <a:endParaRPr lang="el-GR" sz="1800" dirty="0">
                        <a:solidFill>
                          <a:schemeClr val="bg1"/>
                        </a:solidFill>
                        <a:effectLst/>
                      </a:endParaRPr>
                    </a:p>
                  </a:txBody>
                  <a:tcPr marL="59552" marR="59552" marT="29776" marB="29776" anchor="ctr"/>
                </a:tc>
                <a:tc>
                  <a:txBody>
                    <a:bodyPr/>
                    <a:lstStyle/>
                    <a:p>
                      <a:pPr algn="ctr"/>
                      <a:r>
                        <a:rPr lang="el-GR" sz="1800">
                          <a:effectLst/>
                        </a:rPr>
                        <a:t>11</a:t>
                      </a:r>
                      <a:endParaRPr lang="el-GR" sz="1800">
                        <a:solidFill>
                          <a:schemeClr val="bg1"/>
                        </a:solidFill>
                        <a:effectLst/>
                      </a:endParaRPr>
                    </a:p>
                  </a:txBody>
                  <a:tcPr marL="59552" marR="59552" marT="29776" marB="29776" anchor="ctr"/>
                </a:tc>
                <a:tc>
                  <a:txBody>
                    <a:bodyPr/>
                    <a:lstStyle/>
                    <a:p>
                      <a:pPr algn="ctr"/>
                      <a:r>
                        <a:rPr lang="el-GR" sz="1800">
                          <a:effectLst/>
                        </a:rPr>
                        <a:t>100</a:t>
                      </a:r>
                      <a:endParaRPr lang="el-GR" sz="1800">
                        <a:solidFill>
                          <a:schemeClr val="bg1"/>
                        </a:solidFill>
                        <a:effectLst/>
                      </a:endParaRPr>
                    </a:p>
                  </a:txBody>
                  <a:tcPr marL="59552" marR="59552" marT="29776" marB="29776" anchor="ctr"/>
                </a:tc>
                <a:tc>
                  <a:txBody>
                    <a:bodyPr/>
                    <a:lstStyle/>
                    <a:p>
                      <a:pPr algn="ctr"/>
                      <a:r>
                        <a:rPr lang="el-GR" sz="1800">
                          <a:effectLst/>
                        </a:rPr>
                        <a:t>113</a:t>
                      </a:r>
                      <a:endParaRPr lang="el-GR" sz="1800">
                        <a:solidFill>
                          <a:schemeClr val="bg1"/>
                        </a:solidFill>
                        <a:effectLst/>
                      </a:endParaRPr>
                    </a:p>
                  </a:txBody>
                  <a:tcPr marL="59552" marR="59552" marT="29776" marB="29776" anchor="ctr"/>
                </a:tc>
              </a:tr>
              <a:tr h="341091">
                <a:tc>
                  <a:txBody>
                    <a:bodyPr/>
                    <a:lstStyle/>
                    <a:p>
                      <a:pPr algn="ctr"/>
                      <a:r>
                        <a:rPr lang="en-US" sz="1800">
                          <a:effectLst/>
                        </a:rPr>
                        <a:t>Mexico</a:t>
                      </a:r>
                      <a:endParaRPr lang="en-US" sz="1800">
                        <a:solidFill>
                          <a:schemeClr val="bg1"/>
                        </a:solidFill>
                        <a:effectLst/>
                      </a:endParaRPr>
                    </a:p>
                  </a:txBody>
                  <a:tcPr marL="59552" marR="59552" marT="29776" marB="29776" anchor="ctr"/>
                </a:tc>
                <a:tc>
                  <a:txBody>
                    <a:bodyPr/>
                    <a:lstStyle/>
                    <a:p>
                      <a:pPr algn="ctr"/>
                      <a:r>
                        <a:rPr lang="el-GR" sz="1800" dirty="0">
                          <a:effectLst/>
                        </a:rPr>
                        <a:t>53</a:t>
                      </a:r>
                      <a:endParaRPr lang="el-GR" sz="1800" dirty="0">
                        <a:solidFill>
                          <a:schemeClr val="bg1"/>
                        </a:solidFill>
                        <a:effectLst/>
                      </a:endParaRPr>
                    </a:p>
                  </a:txBody>
                  <a:tcPr marL="59552" marR="59552" marT="29776" marB="29776" anchor="ctr"/>
                </a:tc>
                <a:tc>
                  <a:txBody>
                    <a:bodyPr/>
                    <a:lstStyle/>
                    <a:p>
                      <a:pPr algn="ctr"/>
                      <a:r>
                        <a:rPr lang="el-GR" sz="1800">
                          <a:effectLst/>
                        </a:rPr>
                        <a:t>35</a:t>
                      </a:r>
                      <a:endParaRPr lang="el-GR" sz="1800">
                        <a:solidFill>
                          <a:schemeClr val="bg1"/>
                        </a:solidFill>
                        <a:effectLst/>
                      </a:endParaRPr>
                    </a:p>
                  </a:txBody>
                  <a:tcPr marL="59552" marR="59552" marT="29776" marB="29776" anchor="ctr"/>
                </a:tc>
                <a:tc>
                  <a:txBody>
                    <a:bodyPr/>
                    <a:lstStyle/>
                    <a:p>
                      <a:pPr algn="ctr"/>
                      <a:r>
                        <a:rPr lang="el-GR" sz="1800">
                          <a:effectLst/>
                        </a:rPr>
                        <a:t>65</a:t>
                      </a:r>
                      <a:endParaRPr lang="el-GR" sz="1800">
                        <a:solidFill>
                          <a:schemeClr val="bg1"/>
                        </a:solidFill>
                        <a:effectLst/>
                      </a:endParaRPr>
                    </a:p>
                  </a:txBody>
                  <a:tcPr marL="59552" marR="59552" marT="29776" marB="29776" anchor="ctr"/>
                </a:tc>
                <a:tc>
                  <a:txBody>
                    <a:bodyPr/>
                    <a:lstStyle/>
                    <a:p>
                      <a:pPr algn="ctr"/>
                      <a:r>
                        <a:rPr lang="el-GR" sz="1800">
                          <a:effectLst/>
                        </a:rPr>
                        <a:t>105</a:t>
                      </a:r>
                      <a:endParaRPr lang="el-GR" sz="1800">
                        <a:solidFill>
                          <a:schemeClr val="bg1"/>
                        </a:solidFill>
                        <a:effectLst/>
                      </a:endParaRPr>
                    </a:p>
                  </a:txBody>
                  <a:tcPr marL="59552" marR="59552" marT="29776" marB="29776" anchor="ctr"/>
                </a:tc>
              </a:tr>
              <a:tr h="341091">
                <a:tc>
                  <a:txBody>
                    <a:bodyPr/>
                    <a:lstStyle/>
                    <a:p>
                      <a:pPr algn="ctr"/>
                      <a:r>
                        <a:rPr lang="en-US" sz="1800">
                          <a:effectLst/>
                        </a:rPr>
                        <a:t>China</a:t>
                      </a:r>
                      <a:endParaRPr lang="en-US" sz="1800">
                        <a:solidFill>
                          <a:schemeClr val="bg1"/>
                        </a:solidFill>
                        <a:effectLst/>
                      </a:endParaRPr>
                    </a:p>
                  </a:txBody>
                  <a:tcPr marL="59552" marR="59552" marT="29776" marB="29776" anchor="ctr"/>
                </a:tc>
                <a:tc>
                  <a:txBody>
                    <a:bodyPr/>
                    <a:lstStyle/>
                    <a:p>
                      <a:pPr algn="ctr"/>
                      <a:r>
                        <a:rPr lang="el-GR" sz="1800" dirty="0">
                          <a:effectLst/>
                        </a:rPr>
                        <a:t>32</a:t>
                      </a:r>
                      <a:endParaRPr lang="el-GR" sz="1800" dirty="0">
                        <a:solidFill>
                          <a:schemeClr val="bg1"/>
                        </a:solidFill>
                        <a:effectLst/>
                      </a:endParaRPr>
                    </a:p>
                  </a:txBody>
                  <a:tcPr marL="59552" marR="59552" marT="29776" marB="29776" anchor="ctr"/>
                </a:tc>
                <a:tc>
                  <a:txBody>
                    <a:bodyPr/>
                    <a:lstStyle/>
                    <a:p>
                      <a:pPr algn="ctr"/>
                      <a:r>
                        <a:rPr lang="el-GR" sz="1800" dirty="0">
                          <a:effectLst/>
                        </a:rPr>
                        <a:t>24</a:t>
                      </a:r>
                      <a:endParaRPr lang="el-GR" sz="1800" dirty="0">
                        <a:solidFill>
                          <a:schemeClr val="bg1"/>
                        </a:solidFill>
                        <a:effectLst/>
                      </a:endParaRPr>
                    </a:p>
                  </a:txBody>
                  <a:tcPr marL="59552" marR="59552" marT="29776" marB="29776" anchor="ctr"/>
                </a:tc>
                <a:tc>
                  <a:txBody>
                    <a:bodyPr/>
                    <a:lstStyle/>
                    <a:p>
                      <a:pPr algn="ctr"/>
                      <a:r>
                        <a:rPr lang="el-GR" sz="1800">
                          <a:effectLst/>
                        </a:rPr>
                        <a:t>67</a:t>
                      </a:r>
                      <a:endParaRPr lang="el-GR" sz="1800">
                        <a:solidFill>
                          <a:schemeClr val="bg1"/>
                        </a:solidFill>
                        <a:effectLst/>
                      </a:endParaRPr>
                    </a:p>
                  </a:txBody>
                  <a:tcPr marL="59552" marR="59552" marT="29776" marB="29776" anchor="ctr"/>
                </a:tc>
                <a:tc>
                  <a:txBody>
                    <a:bodyPr/>
                    <a:lstStyle/>
                    <a:p>
                      <a:pPr algn="ctr"/>
                      <a:r>
                        <a:rPr lang="el-GR" sz="1800">
                          <a:effectLst/>
                        </a:rPr>
                        <a:t>82</a:t>
                      </a:r>
                      <a:endParaRPr lang="el-GR" sz="1800">
                        <a:solidFill>
                          <a:schemeClr val="bg1"/>
                        </a:solidFill>
                        <a:effectLst/>
                      </a:endParaRPr>
                    </a:p>
                  </a:txBody>
                  <a:tcPr marL="59552" marR="59552" marT="29776" marB="29776" anchor="ctr"/>
                </a:tc>
              </a:tr>
              <a:tr h="341091">
                <a:tc>
                  <a:txBody>
                    <a:bodyPr/>
                    <a:lstStyle/>
                    <a:p>
                      <a:pPr algn="ctr"/>
                      <a:r>
                        <a:rPr lang="en-US" sz="1800">
                          <a:effectLst/>
                        </a:rPr>
                        <a:t>Spain</a:t>
                      </a:r>
                      <a:endParaRPr lang="en-US" sz="1800">
                        <a:solidFill>
                          <a:schemeClr val="bg1"/>
                        </a:solidFill>
                        <a:effectLst/>
                      </a:endParaRPr>
                    </a:p>
                  </a:txBody>
                  <a:tcPr marL="59552" marR="59552" marT="29776" marB="29776" anchor="ctr"/>
                </a:tc>
                <a:tc>
                  <a:txBody>
                    <a:bodyPr/>
                    <a:lstStyle/>
                    <a:p>
                      <a:pPr algn="ctr"/>
                      <a:r>
                        <a:rPr lang="el-GR" sz="1800" dirty="0">
                          <a:effectLst/>
                        </a:rPr>
                        <a:t>8</a:t>
                      </a:r>
                      <a:endParaRPr lang="el-GR" sz="1800" dirty="0">
                        <a:solidFill>
                          <a:schemeClr val="bg1"/>
                        </a:solidFill>
                        <a:effectLst/>
                      </a:endParaRPr>
                    </a:p>
                  </a:txBody>
                  <a:tcPr marL="59552" marR="59552" marT="29776" marB="29776" anchor="ctr"/>
                </a:tc>
                <a:tc>
                  <a:txBody>
                    <a:bodyPr/>
                    <a:lstStyle/>
                    <a:p>
                      <a:pPr algn="ctr"/>
                      <a:r>
                        <a:rPr lang="el-GR" sz="1800">
                          <a:effectLst/>
                        </a:rPr>
                        <a:t>10</a:t>
                      </a:r>
                      <a:endParaRPr lang="el-GR" sz="1800">
                        <a:solidFill>
                          <a:schemeClr val="bg1"/>
                        </a:solidFill>
                        <a:effectLst/>
                      </a:endParaRPr>
                    </a:p>
                  </a:txBody>
                  <a:tcPr marL="59552" marR="59552" marT="29776" marB="29776" anchor="ctr"/>
                </a:tc>
                <a:tc>
                  <a:txBody>
                    <a:bodyPr/>
                    <a:lstStyle/>
                    <a:p>
                      <a:pPr algn="ctr"/>
                      <a:r>
                        <a:rPr lang="el-GR" sz="1800">
                          <a:effectLst/>
                        </a:rPr>
                        <a:t>74</a:t>
                      </a:r>
                      <a:endParaRPr lang="el-GR" sz="1800">
                        <a:solidFill>
                          <a:schemeClr val="bg1"/>
                        </a:solidFill>
                        <a:effectLst/>
                      </a:endParaRPr>
                    </a:p>
                  </a:txBody>
                  <a:tcPr marL="59552" marR="59552" marT="29776" marB="29776" anchor="ctr"/>
                </a:tc>
                <a:tc>
                  <a:txBody>
                    <a:bodyPr/>
                    <a:lstStyle/>
                    <a:p>
                      <a:pPr algn="ctr"/>
                      <a:r>
                        <a:rPr lang="el-GR" sz="1800">
                          <a:effectLst/>
                        </a:rPr>
                        <a:t>76</a:t>
                      </a:r>
                      <a:endParaRPr lang="el-GR" sz="1800">
                        <a:solidFill>
                          <a:schemeClr val="bg1"/>
                        </a:solidFill>
                        <a:effectLst/>
                      </a:endParaRPr>
                    </a:p>
                  </a:txBody>
                  <a:tcPr marL="59552" marR="59552" marT="29776" marB="29776" anchor="ctr"/>
                </a:tc>
              </a:tr>
              <a:tr h="341091">
                <a:tc>
                  <a:txBody>
                    <a:bodyPr/>
                    <a:lstStyle/>
                    <a:p>
                      <a:pPr algn="ctr"/>
                      <a:r>
                        <a:rPr lang="en-US" sz="1800">
                          <a:effectLst/>
                        </a:rPr>
                        <a:t>Germany</a:t>
                      </a:r>
                      <a:endParaRPr lang="en-US" sz="1800">
                        <a:solidFill>
                          <a:schemeClr val="bg1"/>
                        </a:solidFill>
                        <a:effectLst/>
                      </a:endParaRPr>
                    </a:p>
                  </a:txBody>
                  <a:tcPr marL="59552" marR="59552" marT="29776" marB="29776" anchor="ctr"/>
                </a:tc>
                <a:tc>
                  <a:txBody>
                    <a:bodyPr/>
                    <a:lstStyle/>
                    <a:p>
                      <a:pPr algn="ctr"/>
                      <a:r>
                        <a:rPr lang="el-GR" sz="1800">
                          <a:effectLst/>
                        </a:rPr>
                        <a:t>23</a:t>
                      </a:r>
                      <a:endParaRPr lang="el-GR" sz="1800">
                        <a:solidFill>
                          <a:schemeClr val="bg1"/>
                        </a:solidFill>
                        <a:effectLst/>
                      </a:endParaRPr>
                    </a:p>
                  </a:txBody>
                  <a:tcPr marL="59552" marR="59552" marT="29776" marB="29776" anchor="ctr"/>
                </a:tc>
                <a:tc>
                  <a:txBody>
                    <a:bodyPr/>
                    <a:lstStyle/>
                    <a:p>
                      <a:pPr algn="ctr"/>
                      <a:r>
                        <a:rPr lang="el-GR" sz="1800" dirty="0">
                          <a:effectLst/>
                        </a:rPr>
                        <a:t>9</a:t>
                      </a:r>
                      <a:endParaRPr lang="el-GR" sz="1800" dirty="0">
                        <a:solidFill>
                          <a:schemeClr val="bg1"/>
                        </a:solidFill>
                        <a:effectLst/>
                      </a:endParaRPr>
                    </a:p>
                  </a:txBody>
                  <a:tcPr marL="59552" marR="59552" marT="29776" marB="29776" anchor="ctr"/>
                </a:tc>
                <a:tc>
                  <a:txBody>
                    <a:bodyPr/>
                    <a:lstStyle/>
                    <a:p>
                      <a:pPr algn="ctr"/>
                      <a:r>
                        <a:rPr lang="el-GR" sz="1800">
                          <a:effectLst/>
                        </a:rPr>
                        <a:t>60</a:t>
                      </a:r>
                      <a:endParaRPr lang="el-GR" sz="1800">
                        <a:solidFill>
                          <a:schemeClr val="bg1"/>
                        </a:solidFill>
                        <a:effectLst/>
                      </a:endParaRPr>
                    </a:p>
                  </a:txBody>
                  <a:tcPr marL="59552" marR="59552" marT="29776" marB="29776" anchor="ctr"/>
                </a:tc>
                <a:tc>
                  <a:txBody>
                    <a:bodyPr/>
                    <a:lstStyle/>
                    <a:p>
                      <a:pPr algn="ctr"/>
                      <a:r>
                        <a:rPr lang="el-GR" sz="1800">
                          <a:effectLst/>
                        </a:rPr>
                        <a:t>64</a:t>
                      </a:r>
                      <a:endParaRPr lang="el-GR" sz="1800">
                        <a:solidFill>
                          <a:schemeClr val="bg1"/>
                        </a:solidFill>
                        <a:effectLst/>
                      </a:endParaRPr>
                    </a:p>
                  </a:txBody>
                  <a:tcPr marL="59552" marR="59552" marT="29776" marB="29776" anchor="ctr"/>
                </a:tc>
              </a:tr>
              <a:tr h="341091">
                <a:tc>
                  <a:txBody>
                    <a:bodyPr/>
                    <a:lstStyle/>
                    <a:p>
                      <a:pPr algn="ctr"/>
                      <a:r>
                        <a:rPr lang="en-US" sz="1800">
                          <a:effectLst/>
                        </a:rPr>
                        <a:t>Hong Kong</a:t>
                      </a:r>
                      <a:endParaRPr lang="en-US" sz="1800">
                        <a:solidFill>
                          <a:schemeClr val="bg1"/>
                        </a:solidFill>
                        <a:effectLst/>
                      </a:endParaRPr>
                    </a:p>
                  </a:txBody>
                  <a:tcPr marL="59552" marR="59552" marT="29776" marB="29776" anchor="ctr"/>
                </a:tc>
                <a:tc>
                  <a:txBody>
                    <a:bodyPr/>
                    <a:lstStyle/>
                    <a:p>
                      <a:pPr algn="ctr"/>
                      <a:r>
                        <a:rPr lang="el-GR" sz="1800">
                          <a:effectLst/>
                        </a:rPr>
                        <a:t>29</a:t>
                      </a:r>
                      <a:endParaRPr lang="el-GR" sz="1800">
                        <a:solidFill>
                          <a:schemeClr val="bg1"/>
                        </a:solidFill>
                        <a:effectLst/>
                      </a:endParaRPr>
                    </a:p>
                  </a:txBody>
                  <a:tcPr marL="59552" marR="59552" marT="29776" marB="29776" anchor="ctr"/>
                </a:tc>
                <a:tc>
                  <a:txBody>
                    <a:bodyPr/>
                    <a:lstStyle/>
                    <a:p>
                      <a:pPr algn="ctr"/>
                      <a:r>
                        <a:rPr lang="el-GR" sz="1800" dirty="0">
                          <a:effectLst/>
                        </a:rPr>
                        <a:t>9</a:t>
                      </a:r>
                      <a:endParaRPr lang="el-GR" sz="1800" dirty="0">
                        <a:solidFill>
                          <a:schemeClr val="bg1"/>
                        </a:solidFill>
                        <a:effectLst/>
                      </a:endParaRPr>
                    </a:p>
                  </a:txBody>
                  <a:tcPr marL="59552" marR="59552" marT="29776" marB="29776" anchor="ctr"/>
                </a:tc>
                <a:tc>
                  <a:txBody>
                    <a:bodyPr/>
                    <a:lstStyle/>
                    <a:p>
                      <a:pPr algn="ctr"/>
                      <a:r>
                        <a:rPr lang="el-GR" sz="1800">
                          <a:effectLst/>
                        </a:rPr>
                        <a:t>29</a:t>
                      </a:r>
                      <a:endParaRPr lang="el-GR" sz="1800">
                        <a:solidFill>
                          <a:schemeClr val="bg1"/>
                        </a:solidFill>
                        <a:effectLst/>
                      </a:endParaRPr>
                    </a:p>
                  </a:txBody>
                  <a:tcPr marL="59552" marR="59552" marT="29776" marB="29776" anchor="ctr"/>
                </a:tc>
                <a:tc>
                  <a:txBody>
                    <a:bodyPr/>
                    <a:lstStyle/>
                    <a:p>
                      <a:pPr algn="ctr"/>
                      <a:r>
                        <a:rPr lang="el-GR" sz="1800">
                          <a:effectLst/>
                        </a:rPr>
                        <a:t>53</a:t>
                      </a:r>
                      <a:endParaRPr lang="el-GR" sz="1800">
                        <a:solidFill>
                          <a:schemeClr val="bg1"/>
                        </a:solidFill>
                        <a:effectLst/>
                      </a:endParaRPr>
                    </a:p>
                  </a:txBody>
                  <a:tcPr marL="59552" marR="59552" marT="29776" marB="29776" anchor="ctr"/>
                </a:tc>
              </a:tr>
              <a:tr h="341091">
                <a:tc>
                  <a:txBody>
                    <a:bodyPr/>
                    <a:lstStyle/>
                    <a:p>
                      <a:pPr algn="ctr"/>
                      <a:r>
                        <a:rPr lang="en-US" sz="1800">
                          <a:effectLst/>
                        </a:rPr>
                        <a:t>Turkey</a:t>
                      </a:r>
                      <a:endParaRPr lang="en-US" sz="1800">
                        <a:solidFill>
                          <a:schemeClr val="bg1"/>
                        </a:solidFill>
                        <a:effectLst/>
                      </a:endParaRPr>
                    </a:p>
                  </a:txBody>
                  <a:tcPr marL="59552" marR="59552" marT="29776" marB="29776" anchor="ctr"/>
                </a:tc>
                <a:tc>
                  <a:txBody>
                    <a:bodyPr/>
                    <a:lstStyle/>
                    <a:p>
                      <a:pPr algn="ctr"/>
                      <a:r>
                        <a:rPr lang="el-GR" sz="1800">
                          <a:effectLst/>
                        </a:rPr>
                        <a:t>19</a:t>
                      </a:r>
                      <a:endParaRPr lang="el-GR" sz="1800">
                        <a:solidFill>
                          <a:schemeClr val="bg1"/>
                        </a:solidFill>
                        <a:effectLst/>
                      </a:endParaRPr>
                    </a:p>
                  </a:txBody>
                  <a:tcPr marL="59552" marR="59552" marT="29776" marB="29776" anchor="ctr"/>
                </a:tc>
                <a:tc>
                  <a:txBody>
                    <a:bodyPr/>
                    <a:lstStyle/>
                    <a:p>
                      <a:pPr algn="ctr"/>
                      <a:r>
                        <a:rPr lang="el-GR" sz="1800" dirty="0">
                          <a:effectLst/>
                        </a:rPr>
                        <a:t>9</a:t>
                      </a:r>
                      <a:endParaRPr lang="el-GR" sz="1800" dirty="0">
                        <a:solidFill>
                          <a:schemeClr val="bg1"/>
                        </a:solidFill>
                        <a:effectLst/>
                      </a:endParaRPr>
                    </a:p>
                  </a:txBody>
                  <a:tcPr marL="59552" marR="59552" marT="29776" marB="29776" anchor="ctr"/>
                </a:tc>
                <a:tc>
                  <a:txBody>
                    <a:bodyPr/>
                    <a:lstStyle/>
                    <a:p>
                      <a:pPr algn="ctr"/>
                      <a:r>
                        <a:rPr lang="el-GR" sz="1800" dirty="0">
                          <a:effectLst/>
                        </a:rPr>
                        <a:t>33</a:t>
                      </a:r>
                      <a:endParaRPr lang="el-GR" sz="1800" dirty="0">
                        <a:solidFill>
                          <a:schemeClr val="bg1"/>
                        </a:solidFill>
                        <a:effectLst/>
                      </a:endParaRPr>
                    </a:p>
                  </a:txBody>
                  <a:tcPr marL="59552" marR="59552" marT="29776" marB="29776" anchor="ctr"/>
                </a:tc>
                <a:tc>
                  <a:txBody>
                    <a:bodyPr/>
                    <a:lstStyle/>
                    <a:p>
                      <a:pPr algn="ctr"/>
                      <a:r>
                        <a:rPr lang="el-GR" sz="1800" dirty="0">
                          <a:effectLst/>
                        </a:rPr>
                        <a:t>49</a:t>
                      </a:r>
                      <a:endParaRPr lang="el-GR" sz="1800" dirty="0">
                        <a:solidFill>
                          <a:schemeClr val="bg1"/>
                        </a:solidFill>
                        <a:effectLst/>
                      </a:endParaRPr>
                    </a:p>
                  </a:txBody>
                  <a:tcPr marL="59552" marR="59552" marT="29776" marB="29776" anchor="ctr"/>
                </a:tc>
              </a:tr>
              <a:tr h="341091">
                <a:tc>
                  <a:txBody>
                    <a:bodyPr/>
                    <a:lstStyle/>
                    <a:p>
                      <a:pPr algn="ctr"/>
                      <a:r>
                        <a:rPr lang="en-US" sz="1800">
                          <a:effectLst/>
                        </a:rPr>
                        <a:t>Argentina</a:t>
                      </a:r>
                      <a:endParaRPr lang="en-US" sz="1800">
                        <a:solidFill>
                          <a:schemeClr val="bg1"/>
                        </a:solidFill>
                        <a:effectLst/>
                      </a:endParaRPr>
                    </a:p>
                  </a:txBody>
                  <a:tcPr marL="59552" marR="59552" marT="29776" marB="29776" anchor="ctr"/>
                </a:tc>
                <a:tc>
                  <a:txBody>
                    <a:bodyPr/>
                    <a:lstStyle/>
                    <a:p>
                      <a:pPr algn="ctr"/>
                      <a:r>
                        <a:rPr lang="el-GR" sz="1800">
                          <a:effectLst/>
                        </a:rPr>
                        <a:t>7</a:t>
                      </a:r>
                      <a:endParaRPr lang="el-GR" sz="1800">
                        <a:solidFill>
                          <a:schemeClr val="bg1"/>
                        </a:solidFill>
                        <a:effectLst/>
                      </a:endParaRPr>
                    </a:p>
                  </a:txBody>
                  <a:tcPr marL="59552" marR="59552" marT="29776" marB="29776" anchor="ctr"/>
                </a:tc>
                <a:tc>
                  <a:txBody>
                    <a:bodyPr/>
                    <a:lstStyle/>
                    <a:p>
                      <a:pPr algn="ctr"/>
                      <a:r>
                        <a:rPr lang="el-GR" sz="1800">
                          <a:effectLst/>
                        </a:rPr>
                        <a:t>2</a:t>
                      </a:r>
                      <a:endParaRPr lang="el-GR" sz="1800">
                        <a:solidFill>
                          <a:schemeClr val="bg1"/>
                        </a:solidFill>
                        <a:effectLst/>
                      </a:endParaRPr>
                    </a:p>
                  </a:txBody>
                  <a:tcPr marL="59552" marR="59552" marT="29776" marB="29776" anchor="ctr"/>
                </a:tc>
                <a:tc>
                  <a:txBody>
                    <a:bodyPr/>
                    <a:lstStyle/>
                    <a:p>
                      <a:pPr algn="ctr"/>
                      <a:r>
                        <a:rPr lang="el-GR" sz="1800" dirty="0">
                          <a:effectLst/>
                        </a:rPr>
                        <a:t>47</a:t>
                      </a:r>
                      <a:endParaRPr lang="el-GR" sz="1800" dirty="0">
                        <a:solidFill>
                          <a:schemeClr val="bg1"/>
                        </a:solidFill>
                        <a:effectLst/>
                      </a:endParaRPr>
                    </a:p>
                  </a:txBody>
                  <a:tcPr marL="59552" marR="59552" marT="29776" marB="29776" anchor="ctr"/>
                </a:tc>
                <a:tc>
                  <a:txBody>
                    <a:bodyPr/>
                    <a:lstStyle/>
                    <a:p>
                      <a:pPr algn="ctr"/>
                      <a:r>
                        <a:rPr lang="el-GR" sz="1800">
                          <a:effectLst/>
                        </a:rPr>
                        <a:t>48</a:t>
                      </a:r>
                      <a:endParaRPr lang="el-GR" sz="1800">
                        <a:solidFill>
                          <a:schemeClr val="bg1"/>
                        </a:solidFill>
                        <a:effectLst/>
                      </a:endParaRPr>
                    </a:p>
                  </a:txBody>
                  <a:tcPr marL="59552" marR="59552" marT="29776" marB="29776" anchor="ctr"/>
                </a:tc>
              </a:tr>
              <a:tr h="341091">
                <a:tc>
                  <a:txBody>
                    <a:bodyPr/>
                    <a:lstStyle/>
                    <a:p>
                      <a:pPr algn="ctr"/>
                      <a:r>
                        <a:rPr lang="en-US" sz="1800">
                          <a:effectLst/>
                        </a:rPr>
                        <a:t>Switzerland</a:t>
                      </a:r>
                      <a:endParaRPr lang="en-US" sz="1800">
                        <a:solidFill>
                          <a:schemeClr val="bg1"/>
                        </a:solidFill>
                        <a:effectLst/>
                      </a:endParaRPr>
                    </a:p>
                  </a:txBody>
                  <a:tcPr marL="59552" marR="59552" marT="29776" marB="29776" anchor="ctr"/>
                </a:tc>
                <a:tc>
                  <a:txBody>
                    <a:bodyPr/>
                    <a:lstStyle/>
                    <a:p>
                      <a:pPr algn="ctr"/>
                      <a:r>
                        <a:rPr lang="el-GR" sz="1800">
                          <a:effectLst/>
                        </a:rPr>
                        <a:t>18</a:t>
                      </a:r>
                      <a:endParaRPr lang="el-GR" sz="1800">
                        <a:solidFill>
                          <a:schemeClr val="bg1"/>
                        </a:solidFill>
                        <a:effectLst/>
                      </a:endParaRPr>
                    </a:p>
                  </a:txBody>
                  <a:tcPr marL="59552" marR="59552" marT="29776" marB="29776" anchor="ctr"/>
                </a:tc>
                <a:tc>
                  <a:txBody>
                    <a:bodyPr/>
                    <a:lstStyle/>
                    <a:p>
                      <a:pPr algn="ctr"/>
                      <a:r>
                        <a:rPr lang="el-GR" sz="1800">
                          <a:effectLst/>
                        </a:rPr>
                        <a:t>11</a:t>
                      </a:r>
                      <a:endParaRPr lang="el-GR" sz="1800">
                        <a:solidFill>
                          <a:schemeClr val="bg1"/>
                        </a:solidFill>
                        <a:effectLst/>
                      </a:endParaRPr>
                    </a:p>
                  </a:txBody>
                  <a:tcPr marL="59552" marR="59552" marT="29776" marB="29776" anchor="ctr"/>
                </a:tc>
                <a:tc>
                  <a:txBody>
                    <a:bodyPr/>
                    <a:lstStyle/>
                    <a:p>
                      <a:pPr algn="ctr"/>
                      <a:r>
                        <a:rPr lang="el-GR" sz="1800" dirty="0">
                          <a:effectLst/>
                        </a:rPr>
                        <a:t>41</a:t>
                      </a:r>
                      <a:endParaRPr lang="el-GR" sz="1800" dirty="0">
                        <a:solidFill>
                          <a:schemeClr val="bg1"/>
                        </a:solidFill>
                        <a:effectLst/>
                      </a:endParaRPr>
                    </a:p>
                  </a:txBody>
                  <a:tcPr marL="59552" marR="59552" marT="29776" marB="29776" anchor="ctr"/>
                </a:tc>
                <a:tc>
                  <a:txBody>
                    <a:bodyPr/>
                    <a:lstStyle/>
                    <a:p>
                      <a:pPr algn="ctr"/>
                      <a:r>
                        <a:rPr lang="el-GR" sz="1800">
                          <a:effectLst/>
                        </a:rPr>
                        <a:t>48</a:t>
                      </a:r>
                      <a:endParaRPr lang="el-GR" sz="1800">
                        <a:solidFill>
                          <a:schemeClr val="bg1"/>
                        </a:solidFill>
                        <a:effectLst/>
                      </a:endParaRPr>
                    </a:p>
                  </a:txBody>
                  <a:tcPr marL="59552" marR="59552" marT="29776" marB="29776" anchor="ctr"/>
                </a:tc>
              </a:tr>
              <a:tr h="341091">
                <a:tc>
                  <a:txBody>
                    <a:bodyPr/>
                    <a:lstStyle/>
                    <a:p>
                      <a:pPr algn="ctr"/>
                      <a:r>
                        <a:rPr lang="en-US" sz="1800">
                          <a:effectLst/>
                        </a:rPr>
                        <a:t>Indonesia</a:t>
                      </a:r>
                      <a:endParaRPr lang="en-US" sz="1800">
                        <a:solidFill>
                          <a:schemeClr val="bg1"/>
                        </a:solidFill>
                        <a:effectLst/>
                      </a:endParaRPr>
                    </a:p>
                  </a:txBody>
                  <a:tcPr marL="59552" marR="59552" marT="29776" marB="29776" anchor="ctr"/>
                </a:tc>
                <a:tc>
                  <a:txBody>
                    <a:bodyPr/>
                    <a:lstStyle/>
                    <a:p>
                      <a:pPr algn="ctr"/>
                      <a:r>
                        <a:rPr lang="el-GR" sz="1800">
                          <a:effectLst/>
                        </a:rPr>
                        <a:t>28</a:t>
                      </a:r>
                      <a:endParaRPr lang="el-GR" sz="1800">
                        <a:solidFill>
                          <a:schemeClr val="bg1"/>
                        </a:solidFill>
                        <a:effectLst/>
                      </a:endParaRPr>
                    </a:p>
                  </a:txBody>
                  <a:tcPr marL="59552" marR="59552" marT="29776" marB="29776" anchor="ctr"/>
                </a:tc>
                <a:tc>
                  <a:txBody>
                    <a:bodyPr/>
                    <a:lstStyle/>
                    <a:p>
                      <a:pPr algn="ctr"/>
                      <a:r>
                        <a:rPr lang="el-GR" sz="1800">
                          <a:effectLst/>
                        </a:rPr>
                        <a:t>13</a:t>
                      </a:r>
                      <a:endParaRPr lang="el-GR" sz="1800">
                        <a:solidFill>
                          <a:schemeClr val="bg1"/>
                        </a:solidFill>
                        <a:effectLst/>
                      </a:endParaRPr>
                    </a:p>
                  </a:txBody>
                  <a:tcPr marL="59552" marR="59552" marT="29776" marB="29776" anchor="ctr"/>
                </a:tc>
                <a:tc>
                  <a:txBody>
                    <a:bodyPr/>
                    <a:lstStyle/>
                    <a:p>
                      <a:pPr algn="ctr"/>
                      <a:r>
                        <a:rPr lang="el-GR" sz="1800" dirty="0">
                          <a:effectLst/>
                        </a:rPr>
                        <a:t>26</a:t>
                      </a:r>
                      <a:endParaRPr lang="el-GR" sz="1800" dirty="0">
                        <a:solidFill>
                          <a:schemeClr val="bg1"/>
                        </a:solidFill>
                        <a:effectLst/>
                      </a:endParaRPr>
                    </a:p>
                  </a:txBody>
                  <a:tcPr marL="59552" marR="59552" marT="29776" marB="29776" anchor="ctr"/>
                </a:tc>
                <a:tc>
                  <a:txBody>
                    <a:bodyPr/>
                    <a:lstStyle/>
                    <a:p>
                      <a:pPr algn="ctr"/>
                      <a:r>
                        <a:rPr lang="el-GR" sz="1800" dirty="0">
                          <a:effectLst/>
                        </a:rPr>
                        <a:t>44</a:t>
                      </a:r>
                      <a:endParaRPr lang="el-GR" sz="1800" dirty="0">
                        <a:solidFill>
                          <a:schemeClr val="bg1"/>
                        </a:solidFill>
                        <a:effectLst/>
                      </a:endParaRPr>
                    </a:p>
                  </a:txBody>
                  <a:tcPr marL="59552" marR="59552" marT="29776" marB="29776" anchor="ctr"/>
                </a:tc>
              </a:tr>
              <a:tr h="341091">
                <a:tc>
                  <a:txBody>
                    <a:bodyPr/>
                    <a:lstStyle/>
                    <a:p>
                      <a:pPr algn="ctr"/>
                      <a:r>
                        <a:rPr lang="en-US" sz="1800" dirty="0">
                          <a:effectLst/>
                        </a:rPr>
                        <a:t>Poland</a:t>
                      </a:r>
                      <a:endParaRPr lang="en-US" sz="1800" dirty="0">
                        <a:solidFill>
                          <a:schemeClr val="bg1"/>
                        </a:solidFill>
                        <a:effectLst/>
                      </a:endParaRPr>
                    </a:p>
                  </a:txBody>
                  <a:tcPr marL="59552" marR="59552" marT="29776" marB="29776" anchor="ctr"/>
                </a:tc>
                <a:tc>
                  <a:txBody>
                    <a:bodyPr/>
                    <a:lstStyle/>
                    <a:p>
                      <a:pPr algn="ctr"/>
                      <a:r>
                        <a:rPr lang="el-GR" sz="1800" dirty="0">
                          <a:effectLst/>
                        </a:rPr>
                        <a:t>6</a:t>
                      </a:r>
                      <a:endParaRPr lang="el-GR" sz="1800" dirty="0">
                        <a:solidFill>
                          <a:schemeClr val="bg1"/>
                        </a:solidFill>
                        <a:effectLst/>
                      </a:endParaRPr>
                    </a:p>
                  </a:txBody>
                  <a:tcPr marL="59552" marR="59552" marT="29776" marB="29776" anchor="ctr"/>
                </a:tc>
                <a:tc>
                  <a:txBody>
                    <a:bodyPr/>
                    <a:lstStyle/>
                    <a:p>
                      <a:pPr algn="ctr"/>
                      <a:r>
                        <a:rPr lang="el-GR" sz="1800" dirty="0">
                          <a:effectLst/>
                        </a:rPr>
                        <a:t>7</a:t>
                      </a:r>
                      <a:endParaRPr lang="el-GR" sz="1800" dirty="0">
                        <a:solidFill>
                          <a:schemeClr val="bg1"/>
                        </a:solidFill>
                        <a:effectLst/>
                      </a:endParaRPr>
                    </a:p>
                  </a:txBody>
                  <a:tcPr marL="59552" marR="59552" marT="29776" marB="29776" anchor="ctr"/>
                </a:tc>
                <a:tc>
                  <a:txBody>
                    <a:bodyPr/>
                    <a:lstStyle/>
                    <a:p>
                      <a:pPr algn="ctr"/>
                      <a:r>
                        <a:rPr lang="el-GR" sz="1800" dirty="0">
                          <a:effectLst/>
                        </a:rPr>
                        <a:t>37</a:t>
                      </a:r>
                      <a:endParaRPr lang="el-GR" sz="1800" dirty="0">
                        <a:solidFill>
                          <a:schemeClr val="bg1"/>
                        </a:solidFill>
                        <a:effectLst/>
                      </a:endParaRPr>
                    </a:p>
                  </a:txBody>
                  <a:tcPr marL="59552" marR="59552" marT="29776" marB="29776" anchor="ctr"/>
                </a:tc>
                <a:tc>
                  <a:txBody>
                    <a:bodyPr/>
                    <a:lstStyle/>
                    <a:p>
                      <a:pPr algn="ctr"/>
                      <a:r>
                        <a:rPr lang="el-GR" sz="1800" dirty="0">
                          <a:effectLst/>
                        </a:rPr>
                        <a:t>42</a:t>
                      </a:r>
                      <a:endParaRPr lang="el-GR" sz="1800" dirty="0">
                        <a:solidFill>
                          <a:schemeClr val="bg1"/>
                        </a:solidFill>
                        <a:effectLst/>
                      </a:endParaRPr>
                    </a:p>
                  </a:txBody>
                  <a:tcPr marL="59552" marR="59552" marT="29776" marB="29776" anchor="ctr"/>
                </a:tc>
              </a:tr>
              <a:tr h="341091">
                <a:tc>
                  <a:txBody>
                    <a:bodyPr/>
                    <a:lstStyle/>
                    <a:p>
                      <a:pPr algn="ctr"/>
                      <a:r>
                        <a:rPr lang="en-US" sz="1800">
                          <a:effectLst/>
                        </a:rPr>
                        <a:t>Total schools</a:t>
                      </a:r>
                      <a:endParaRPr lang="en-US" sz="1800">
                        <a:solidFill>
                          <a:schemeClr val="bg1"/>
                        </a:solidFill>
                        <a:effectLst/>
                      </a:endParaRPr>
                    </a:p>
                  </a:txBody>
                  <a:tcPr marL="59552" marR="59552" marT="29776" marB="29776" anchor="ctr"/>
                </a:tc>
                <a:tc>
                  <a:txBody>
                    <a:bodyPr/>
                    <a:lstStyle/>
                    <a:p>
                      <a:pPr algn="ctr"/>
                      <a:r>
                        <a:rPr lang="el-GR" sz="1800">
                          <a:effectLst/>
                        </a:rPr>
                        <a:t>1,207</a:t>
                      </a:r>
                      <a:endParaRPr lang="el-GR" sz="1800">
                        <a:solidFill>
                          <a:schemeClr val="bg1"/>
                        </a:solidFill>
                        <a:effectLst/>
                      </a:endParaRPr>
                    </a:p>
                  </a:txBody>
                  <a:tcPr marL="59552" marR="59552" marT="29776" marB="29776" anchor="ctr"/>
                </a:tc>
                <a:tc>
                  <a:txBody>
                    <a:bodyPr/>
                    <a:lstStyle/>
                    <a:p>
                      <a:pPr algn="ctr"/>
                      <a:r>
                        <a:rPr lang="el-GR" sz="1800">
                          <a:effectLst/>
                        </a:rPr>
                        <a:t>1,120</a:t>
                      </a:r>
                      <a:endParaRPr lang="el-GR" sz="1800">
                        <a:solidFill>
                          <a:schemeClr val="bg1"/>
                        </a:solidFill>
                        <a:effectLst/>
                      </a:endParaRPr>
                    </a:p>
                  </a:txBody>
                  <a:tcPr marL="59552" marR="59552" marT="29776" marB="29776" anchor="ctr"/>
                </a:tc>
                <a:tc>
                  <a:txBody>
                    <a:bodyPr/>
                    <a:lstStyle/>
                    <a:p>
                      <a:pPr algn="ctr"/>
                      <a:r>
                        <a:rPr lang="el-GR" sz="1800">
                          <a:effectLst/>
                        </a:rPr>
                        <a:t>2,642</a:t>
                      </a:r>
                      <a:endParaRPr lang="el-GR" sz="1800">
                        <a:solidFill>
                          <a:schemeClr val="bg1"/>
                        </a:solidFill>
                        <a:effectLst/>
                      </a:endParaRPr>
                    </a:p>
                  </a:txBody>
                  <a:tcPr marL="59552" marR="59552" marT="29776" marB="29776" anchor="ctr"/>
                </a:tc>
                <a:tc>
                  <a:txBody>
                    <a:bodyPr/>
                    <a:lstStyle/>
                    <a:p>
                      <a:pPr algn="ctr"/>
                      <a:r>
                        <a:rPr lang="el-GR" sz="1800" dirty="0">
                          <a:effectLst/>
                        </a:rPr>
                        <a:t>3,966</a:t>
                      </a:r>
                      <a:endParaRPr lang="el-GR" sz="1800" dirty="0">
                        <a:solidFill>
                          <a:schemeClr val="bg1"/>
                        </a:solidFill>
                        <a:effectLst/>
                      </a:endParaRPr>
                    </a:p>
                  </a:txBody>
                  <a:tcPr marL="59552" marR="59552" marT="29776" marB="29776" anchor="ctr"/>
                </a:tc>
              </a:tr>
              <a:tr h="341091">
                <a:tc>
                  <a:txBody>
                    <a:bodyPr/>
                    <a:lstStyle/>
                    <a:p>
                      <a:pPr algn="ctr"/>
                      <a:r>
                        <a:rPr lang="en-US" sz="1800">
                          <a:effectLst/>
                        </a:rPr>
                        <a:t>Countries</a:t>
                      </a:r>
                      <a:endParaRPr lang="en-US" sz="1800">
                        <a:solidFill>
                          <a:schemeClr val="bg1"/>
                        </a:solidFill>
                        <a:effectLst/>
                      </a:endParaRPr>
                    </a:p>
                  </a:txBody>
                  <a:tcPr marL="59552" marR="59552" marT="29776" marB="29776" anchor="ctr"/>
                </a:tc>
                <a:tc>
                  <a:txBody>
                    <a:bodyPr/>
                    <a:lstStyle/>
                    <a:p>
                      <a:pPr algn="ctr"/>
                      <a:r>
                        <a:rPr lang="el-GR" sz="1800">
                          <a:effectLst/>
                        </a:rPr>
                        <a:t>104</a:t>
                      </a:r>
                      <a:endParaRPr lang="el-GR" sz="1800">
                        <a:solidFill>
                          <a:schemeClr val="bg1"/>
                        </a:solidFill>
                        <a:effectLst/>
                      </a:endParaRPr>
                    </a:p>
                  </a:txBody>
                  <a:tcPr marL="59552" marR="59552" marT="29776" marB="29776" anchor="ctr"/>
                </a:tc>
                <a:tc>
                  <a:txBody>
                    <a:bodyPr/>
                    <a:lstStyle/>
                    <a:p>
                      <a:pPr algn="ctr"/>
                      <a:r>
                        <a:rPr lang="el-GR" sz="1800" dirty="0">
                          <a:effectLst/>
                        </a:rPr>
                        <a:t>97</a:t>
                      </a:r>
                      <a:endParaRPr lang="el-GR" sz="1800" dirty="0">
                        <a:solidFill>
                          <a:schemeClr val="bg1"/>
                        </a:solidFill>
                        <a:effectLst/>
                      </a:endParaRPr>
                    </a:p>
                  </a:txBody>
                  <a:tcPr marL="59552" marR="59552" marT="29776" marB="29776" anchor="ctr"/>
                </a:tc>
                <a:tc>
                  <a:txBody>
                    <a:bodyPr/>
                    <a:lstStyle/>
                    <a:p>
                      <a:pPr algn="ctr"/>
                      <a:r>
                        <a:rPr lang="el-GR" sz="1800">
                          <a:effectLst/>
                        </a:rPr>
                        <a:t>140</a:t>
                      </a:r>
                      <a:endParaRPr lang="el-GR" sz="1800">
                        <a:solidFill>
                          <a:schemeClr val="bg1"/>
                        </a:solidFill>
                        <a:effectLst/>
                      </a:endParaRPr>
                    </a:p>
                  </a:txBody>
                  <a:tcPr marL="59552" marR="59552" marT="29776" marB="29776" anchor="ctr"/>
                </a:tc>
                <a:tc>
                  <a:txBody>
                    <a:bodyPr/>
                    <a:lstStyle/>
                    <a:p>
                      <a:pPr algn="ctr"/>
                      <a:r>
                        <a:rPr lang="el-GR" sz="1800" dirty="0">
                          <a:effectLst/>
                        </a:rPr>
                        <a:t>147</a:t>
                      </a:r>
                      <a:endParaRPr lang="el-GR" sz="1800" dirty="0">
                        <a:solidFill>
                          <a:schemeClr val="bg1"/>
                        </a:solidFill>
                        <a:effectLst/>
                      </a:endParaRPr>
                    </a:p>
                  </a:txBody>
                  <a:tcPr marL="59552" marR="59552" marT="29776" marB="29776" anchor="ctr"/>
                </a:tc>
              </a:tr>
            </a:tbl>
          </a:graphicData>
        </a:graphic>
      </p:graphicFrame>
    </p:spTree>
    <p:extLst>
      <p:ext uri="{BB962C8B-B14F-4D97-AF65-F5344CB8AC3E}">
        <p14:creationId xmlns:p14="http://schemas.microsoft.com/office/powerpoint/2010/main" val="31962269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p:cNvSpPr/>
          <p:nvPr/>
        </p:nvSpPr>
        <p:spPr>
          <a:xfrm>
            <a:off x="755576" y="764704"/>
            <a:ext cx="7704856" cy="5632311"/>
          </a:xfrm>
          <a:prstGeom prst="rect">
            <a:avLst/>
          </a:prstGeom>
          <a:solidFill>
            <a:schemeClr val="bg1">
              <a:lumMod val="95000"/>
              <a:lumOff val="5000"/>
            </a:schemeClr>
          </a:solidFill>
        </p:spPr>
        <p:txBody>
          <a:bodyPr wrap="square">
            <a:spAutoFit/>
          </a:bodyPr>
          <a:lstStyle/>
          <a:p>
            <a:pPr marL="285750" indent="-285750">
              <a:buFont typeface="Arial" panose="020B0604020202020204" pitchFamily="34" charset="0"/>
              <a:buChar char="•"/>
            </a:pPr>
            <a:r>
              <a:rPr lang="en-US" sz="2400" b="1" dirty="0"/>
              <a:t>American Community Schools of Athens (</a:t>
            </a:r>
            <a:r>
              <a:rPr lang="el-GR" sz="2400" b="1" dirty="0"/>
              <a:t>Χαλάνδρι</a:t>
            </a:r>
            <a:r>
              <a:rPr lang="en-US" sz="2400" b="1" dirty="0"/>
              <a:t> 1976</a:t>
            </a:r>
            <a:r>
              <a:rPr lang="en-US" sz="2400" b="1" dirty="0" smtClean="0"/>
              <a:t>)</a:t>
            </a:r>
            <a:endParaRPr lang="el-GR" sz="2400" b="1" dirty="0" smtClean="0"/>
          </a:p>
          <a:p>
            <a:pPr marL="285750" indent="-285750">
              <a:buFont typeface="Arial" panose="020B0604020202020204" pitchFamily="34" charset="0"/>
              <a:buChar char="•"/>
            </a:pPr>
            <a:r>
              <a:rPr lang="el-GR" sz="2400" b="1" dirty="0" smtClean="0"/>
              <a:t>Κολλέγιο </a:t>
            </a:r>
            <a:r>
              <a:rPr lang="el-GR" sz="2400" b="1" dirty="0" err="1"/>
              <a:t>Ανατόλια</a:t>
            </a:r>
            <a:r>
              <a:rPr lang="el-GR" sz="2400" b="1" dirty="0"/>
              <a:t> – Αμερικανικό Κολλέγιο Θεσσαλονίκης (ACT Πυλαία, 1997) </a:t>
            </a:r>
            <a:endParaRPr lang="el-GR" sz="2400" dirty="0"/>
          </a:p>
          <a:p>
            <a:pPr marL="285750" indent="-285750">
              <a:buFont typeface="Arial" panose="020B0604020202020204" pitchFamily="34" charset="0"/>
              <a:buChar char="•"/>
            </a:pPr>
            <a:r>
              <a:rPr lang="el-GR" sz="2400" b="1" dirty="0" err="1"/>
              <a:t>Campion</a:t>
            </a:r>
            <a:r>
              <a:rPr lang="el-GR" sz="2400" b="1" dirty="0"/>
              <a:t> </a:t>
            </a:r>
            <a:r>
              <a:rPr lang="el-GR" sz="2400" b="1" dirty="0" err="1"/>
              <a:t>School</a:t>
            </a:r>
            <a:r>
              <a:rPr lang="el-GR" sz="2400" b="1" dirty="0"/>
              <a:t> (Παλλήνη, 2000)</a:t>
            </a:r>
            <a:endParaRPr lang="el-GR" sz="2400" dirty="0"/>
          </a:p>
          <a:p>
            <a:pPr marL="285750" indent="-285750">
              <a:buFont typeface="Arial" panose="020B0604020202020204" pitchFamily="34" charset="0"/>
              <a:buChar char="•"/>
            </a:pPr>
            <a:r>
              <a:rPr lang="el-GR" sz="2400" b="1" dirty="0"/>
              <a:t>Εκπαιδευτήρια </a:t>
            </a:r>
            <a:r>
              <a:rPr lang="el-GR" sz="2400" b="1" dirty="0" err="1"/>
              <a:t>Κωστέα</a:t>
            </a:r>
            <a:r>
              <a:rPr lang="el-GR" sz="2400" b="1" dirty="0"/>
              <a:t>-Γείτονα (Παλλήνη, 1994)</a:t>
            </a:r>
            <a:endParaRPr lang="el-GR" sz="2400" dirty="0"/>
          </a:p>
          <a:p>
            <a:pPr marL="285750" indent="-285750">
              <a:buFont typeface="Arial" panose="020B0604020202020204" pitchFamily="34" charset="0"/>
              <a:buChar char="•"/>
            </a:pPr>
            <a:r>
              <a:rPr lang="el-GR" sz="2400" dirty="0"/>
              <a:t>Εκπαιδευτήρια Δούκα (Μαρούσι, 2001) </a:t>
            </a:r>
            <a:r>
              <a:rPr lang="el-GR" sz="2400" u="sng" dirty="0" err="1"/>
              <a:t>www.doukas.gr</a:t>
            </a:r>
            <a:endParaRPr lang="el-GR" sz="2400" dirty="0"/>
          </a:p>
          <a:p>
            <a:pPr marL="285750" indent="-285750">
              <a:buFont typeface="Arial" panose="020B0604020202020204" pitchFamily="34" charset="0"/>
              <a:buChar char="•"/>
            </a:pPr>
            <a:r>
              <a:rPr lang="el-GR" sz="2400" b="1" dirty="0"/>
              <a:t> Εκπαιδευτήρια Γείτονα (Κορωπί, 1996)</a:t>
            </a:r>
            <a:endParaRPr lang="el-GR" sz="2400" dirty="0"/>
          </a:p>
          <a:p>
            <a:pPr marL="285750" indent="-285750">
              <a:buFont typeface="Arial" panose="020B0604020202020204" pitchFamily="34" charset="0"/>
              <a:buChar char="•"/>
            </a:pPr>
            <a:r>
              <a:rPr lang="el-GR" sz="2400" b="1" dirty="0" err="1"/>
              <a:t>Ελληνοαμερικανικόν</a:t>
            </a:r>
            <a:r>
              <a:rPr lang="el-GR" sz="2400" b="1" dirty="0"/>
              <a:t> </a:t>
            </a:r>
            <a:r>
              <a:rPr lang="el-GR" sz="2400" b="1" dirty="0" smtClean="0"/>
              <a:t> </a:t>
            </a:r>
            <a:r>
              <a:rPr lang="el-GR" sz="2400" b="1" dirty="0" err="1" smtClean="0"/>
              <a:t>Εκπαιδευτικόν</a:t>
            </a:r>
            <a:r>
              <a:rPr lang="el-GR" sz="2400" b="1" dirty="0" smtClean="0"/>
              <a:t> </a:t>
            </a:r>
            <a:r>
              <a:rPr lang="el-GR" sz="2400" b="1" dirty="0"/>
              <a:t>Ίδρυμα - Κολλέγιο Ψυχικού (1996</a:t>
            </a:r>
            <a:r>
              <a:rPr lang="el-GR" sz="2400" b="1" dirty="0" smtClean="0"/>
              <a:t>)</a:t>
            </a:r>
          </a:p>
          <a:p>
            <a:pPr marL="285750" indent="-285750">
              <a:buFont typeface="Arial" panose="020B0604020202020204" pitchFamily="34" charset="0"/>
              <a:buChar char="•"/>
            </a:pPr>
            <a:r>
              <a:rPr lang="el-GR" sz="2400" b="1" dirty="0" smtClean="0"/>
              <a:t>Σχολή </a:t>
            </a:r>
            <a:r>
              <a:rPr lang="el-GR" sz="2400" b="1" dirty="0"/>
              <a:t>Ι.Μ. Παναγιωτόπουλου (Ψυχικό, 1996</a:t>
            </a:r>
            <a:r>
              <a:rPr lang="el-GR" sz="2400" b="1" dirty="0" smtClean="0"/>
              <a:t>)</a:t>
            </a:r>
          </a:p>
          <a:p>
            <a:pPr marL="285750" indent="-285750">
              <a:buFont typeface="Arial" panose="020B0604020202020204" pitchFamily="34" charset="0"/>
              <a:buChar char="•"/>
            </a:pPr>
            <a:r>
              <a:rPr lang="en-US" sz="2400" b="1" dirty="0" smtClean="0"/>
              <a:t>ISA</a:t>
            </a:r>
            <a:r>
              <a:rPr lang="el-GR" sz="2400" b="1" dirty="0" smtClean="0"/>
              <a:t> </a:t>
            </a:r>
            <a:r>
              <a:rPr lang="el-GR" sz="2400" b="1" dirty="0"/>
              <a:t>- </a:t>
            </a:r>
            <a:r>
              <a:rPr lang="en-US" sz="2400" b="1" dirty="0"/>
              <a:t>International School of Athens</a:t>
            </a:r>
            <a:r>
              <a:rPr lang="el-GR" sz="2400" b="1" dirty="0"/>
              <a:t> (Κηφισιά, 2000</a:t>
            </a:r>
            <a:r>
              <a:rPr lang="el-GR" sz="2400" b="1" dirty="0" smtClean="0"/>
              <a:t>)</a:t>
            </a:r>
          </a:p>
          <a:p>
            <a:pPr marL="285750" indent="-285750">
              <a:buFont typeface="Arial" panose="020B0604020202020204" pitchFamily="34" charset="0"/>
              <a:buChar char="•"/>
            </a:pPr>
            <a:r>
              <a:rPr lang="el-GR" sz="2400" b="1" dirty="0" smtClean="0"/>
              <a:t>Σχολή </a:t>
            </a:r>
            <a:r>
              <a:rPr lang="el-GR" sz="2400" b="1" dirty="0" err="1"/>
              <a:t>Μωραϊτη</a:t>
            </a:r>
            <a:r>
              <a:rPr lang="el-GR" sz="2400" b="1" dirty="0"/>
              <a:t> (Παλαιό Ψυχικό, 1994) </a:t>
            </a:r>
            <a:endParaRPr lang="el-GR" sz="2400" b="1" dirty="0" smtClean="0"/>
          </a:p>
          <a:p>
            <a:pPr marL="285750" indent="-285750">
              <a:buFont typeface="Arial" panose="020B0604020202020204" pitchFamily="34" charset="0"/>
              <a:buChar char="•"/>
            </a:pPr>
            <a:r>
              <a:rPr lang="en-US" sz="2400" b="1" dirty="0" smtClean="0"/>
              <a:t>Pinewood</a:t>
            </a:r>
            <a:r>
              <a:rPr lang="el-GR" sz="2400" b="1" dirty="0" smtClean="0"/>
              <a:t> </a:t>
            </a:r>
            <a:r>
              <a:rPr lang="el-GR" sz="2400" b="1" dirty="0"/>
              <a:t>- </a:t>
            </a:r>
            <a:r>
              <a:rPr lang="en-US" sz="2400" b="1" dirty="0"/>
              <a:t>American International School of Thessaloniki</a:t>
            </a:r>
            <a:r>
              <a:rPr lang="el-GR" sz="2400" b="1" dirty="0"/>
              <a:t> (Θέρμη, 1999</a:t>
            </a:r>
            <a:r>
              <a:rPr lang="el-GR" sz="2400" b="1" dirty="0" smtClean="0"/>
              <a:t>)</a:t>
            </a:r>
          </a:p>
          <a:p>
            <a:pPr marL="285750" indent="-285750">
              <a:buFont typeface="Arial" panose="020B0604020202020204" pitchFamily="34" charset="0"/>
              <a:buChar char="•"/>
            </a:pPr>
            <a:r>
              <a:rPr lang="en-US" sz="2400" b="1" dirty="0" smtClean="0"/>
              <a:t>St</a:t>
            </a:r>
            <a:r>
              <a:rPr lang="el-GR" sz="2400" b="1" dirty="0"/>
              <a:t>. </a:t>
            </a:r>
            <a:r>
              <a:rPr lang="en-US" sz="2400" b="1" dirty="0"/>
              <a:t>Catherine</a:t>
            </a:r>
            <a:r>
              <a:rPr lang="el-GR" sz="2400" b="1" dirty="0"/>
              <a:t>'</a:t>
            </a:r>
            <a:r>
              <a:rPr lang="en-US" sz="2400" b="1" dirty="0"/>
              <a:t>s British Embassy School</a:t>
            </a:r>
            <a:r>
              <a:rPr lang="el-GR" sz="2400" b="1" dirty="0"/>
              <a:t> (Λυκόβρυση, 2002)</a:t>
            </a:r>
            <a:endParaRPr lang="el-GR" sz="2400" dirty="0"/>
          </a:p>
        </p:txBody>
      </p:sp>
    </p:spTree>
    <p:extLst>
      <p:ext uri="{BB962C8B-B14F-4D97-AF65-F5344CB8AC3E}">
        <p14:creationId xmlns:p14="http://schemas.microsoft.com/office/powerpoint/2010/main" val="30847919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upload.wikimedia.org/wikipedia/commons/thumb/7/74/WikiProject_Globalization_Logo.svg/640px-WikiProject_Globalization_Logo.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760" y="1340768"/>
            <a:ext cx="4176463" cy="4176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61823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George Walker"/>
          <p:cNvPicPr>
            <a:picLocks noChangeAspect="1" noChangeArrowheads="1"/>
          </p:cNvPicPr>
          <p:nvPr/>
        </p:nvPicPr>
        <p:blipFill>
          <a:blip r:embed="rId3">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2371736" y="1220198"/>
            <a:ext cx="4248472" cy="45574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73395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www.lapasserelle.com/courses/advanced_finance/images/world_history_1400_today.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16832"/>
            <a:ext cx="9096375" cy="4276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65660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2100264"/>
            <a:ext cx="8064896" cy="23054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364924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7" y="695326"/>
            <a:ext cx="7992888" cy="39179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143197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196752"/>
            <a:ext cx="8402481" cy="34602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128189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Πίνακας 2"/>
          <p:cNvGraphicFramePr>
            <a:graphicFrameLocks noGrp="1"/>
          </p:cNvGraphicFramePr>
          <p:nvPr>
            <p:extLst>
              <p:ext uri="{D42A27DB-BD31-4B8C-83A1-F6EECF244321}">
                <p14:modId xmlns:p14="http://schemas.microsoft.com/office/powerpoint/2010/main" val="4041179929"/>
              </p:ext>
            </p:extLst>
          </p:nvPr>
        </p:nvGraphicFramePr>
        <p:xfrm>
          <a:off x="1403648" y="1340768"/>
          <a:ext cx="6480720" cy="4494617"/>
        </p:xfrm>
        <a:graphic>
          <a:graphicData uri="http://schemas.openxmlformats.org/drawingml/2006/table">
            <a:tbl>
              <a:tblPr firstRow="1" firstCol="1" bandRow="1">
                <a:tableStyleId>{2D5ABB26-0587-4C30-8999-92F81FD0307C}</a:tableStyleId>
              </a:tblPr>
              <a:tblGrid>
                <a:gridCol w="4752528"/>
                <a:gridCol w="1728192"/>
              </a:tblGrid>
              <a:tr h="1008112">
                <a:tc>
                  <a:txBody>
                    <a:bodyPr/>
                    <a:lstStyle/>
                    <a:p>
                      <a:pPr>
                        <a:lnSpc>
                          <a:spcPts val="1800"/>
                        </a:lnSpc>
                        <a:spcBef>
                          <a:spcPts val="600"/>
                        </a:spcBef>
                        <a:spcAft>
                          <a:spcPts val="0"/>
                        </a:spcAft>
                      </a:pPr>
                      <a:r>
                        <a:rPr lang="el-GR" sz="2400" dirty="0" err="1">
                          <a:solidFill>
                            <a:srgbClr val="FFC000"/>
                          </a:solidFill>
                          <a:effectLst/>
                        </a:rPr>
                        <a:t>Αnnual</a:t>
                      </a:r>
                      <a:r>
                        <a:rPr lang="el-GR" sz="2400" dirty="0">
                          <a:solidFill>
                            <a:srgbClr val="FFC000"/>
                          </a:solidFill>
                          <a:effectLst/>
                        </a:rPr>
                        <a:t> </a:t>
                      </a:r>
                      <a:r>
                        <a:rPr lang="el-GR" sz="2400" dirty="0" err="1">
                          <a:solidFill>
                            <a:srgbClr val="FFC000"/>
                          </a:solidFill>
                          <a:effectLst/>
                        </a:rPr>
                        <a:t>school</a:t>
                      </a:r>
                      <a:r>
                        <a:rPr lang="el-GR" sz="2400" dirty="0">
                          <a:solidFill>
                            <a:srgbClr val="FFC000"/>
                          </a:solidFill>
                          <a:effectLst/>
                        </a:rPr>
                        <a:t> </a:t>
                      </a:r>
                      <a:r>
                        <a:rPr lang="el-GR" sz="2400" dirty="0" err="1">
                          <a:solidFill>
                            <a:srgbClr val="FFC000"/>
                          </a:solidFill>
                          <a:effectLst/>
                        </a:rPr>
                        <a:t>fee</a:t>
                      </a:r>
                      <a:endParaRPr lang="el-GR" sz="2400" dirty="0">
                        <a:solidFill>
                          <a:srgbClr val="FFC000"/>
                        </a:solidFill>
                        <a:effectLst/>
                        <a:latin typeface="Calibri"/>
                        <a:ea typeface="Calibri"/>
                        <a:cs typeface="Times New Roman"/>
                      </a:endParaRPr>
                    </a:p>
                  </a:txBody>
                  <a:tcPr marL="106680" marR="137160" marT="137160" marB="60960"/>
                </a:tc>
                <a:tc>
                  <a:txBody>
                    <a:bodyPr/>
                    <a:lstStyle/>
                    <a:p>
                      <a:pPr>
                        <a:lnSpc>
                          <a:spcPts val="1800"/>
                        </a:lnSpc>
                        <a:spcBef>
                          <a:spcPts val="600"/>
                        </a:spcBef>
                        <a:spcAft>
                          <a:spcPts val="0"/>
                        </a:spcAft>
                      </a:pPr>
                      <a:r>
                        <a:rPr lang="el-GR" sz="2400" dirty="0">
                          <a:solidFill>
                            <a:srgbClr val="FFC000"/>
                          </a:solidFill>
                          <a:effectLst/>
                        </a:rPr>
                        <a:t>EUR</a:t>
                      </a:r>
                      <a:endParaRPr lang="el-GR" sz="2400" dirty="0">
                        <a:solidFill>
                          <a:srgbClr val="FFC000"/>
                        </a:solidFill>
                        <a:effectLst/>
                        <a:latin typeface="Calibri"/>
                        <a:ea typeface="Calibri"/>
                        <a:cs typeface="Times New Roman"/>
                      </a:endParaRPr>
                    </a:p>
                  </a:txBody>
                  <a:tcPr marL="106680" marR="137160" marT="137160" marB="60960"/>
                </a:tc>
              </a:tr>
              <a:tr h="803429">
                <a:tc>
                  <a:txBody>
                    <a:bodyPr/>
                    <a:lstStyle/>
                    <a:p>
                      <a:pPr>
                        <a:lnSpc>
                          <a:spcPts val="1800"/>
                        </a:lnSpc>
                        <a:spcBef>
                          <a:spcPts val="600"/>
                        </a:spcBef>
                        <a:spcAft>
                          <a:spcPts val="0"/>
                        </a:spcAft>
                      </a:pPr>
                      <a:r>
                        <a:rPr lang="el-GR" sz="2400" dirty="0" err="1">
                          <a:effectLst/>
                        </a:rPr>
                        <a:t>Diploma</a:t>
                      </a:r>
                      <a:r>
                        <a:rPr lang="el-GR" sz="2400" dirty="0">
                          <a:effectLst/>
                        </a:rPr>
                        <a:t> </a:t>
                      </a:r>
                      <a:r>
                        <a:rPr lang="el-GR" sz="2400" dirty="0" err="1">
                          <a:effectLst/>
                        </a:rPr>
                        <a:t>Programme</a:t>
                      </a:r>
                      <a:endParaRPr lang="el-GR" sz="2400" dirty="0">
                        <a:effectLst/>
                        <a:latin typeface="Calibri"/>
                        <a:ea typeface="Calibri"/>
                        <a:cs typeface="Times New Roman"/>
                      </a:endParaRPr>
                    </a:p>
                  </a:txBody>
                  <a:tcPr marL="137160" marR="137160" marT="137160" marB="137160"/>
                </a:tc>
                <a:tc>
                  <a:txBody>
                    <a:bodyPr/>
                    <a:lstStyle/>
                    <a:p>
                      <a:pPr>
                        <a:lnSpc>
                          <a:spcPts val="1800"/>
                        </a:lnSpc>
                        <a:spcBef>
                          <a:spcPts val="600"/>
                        </a:spcBef>
                        <a:spcAft>
                          <a:spcPts val="0"/>
                        </a:spcAft>
                      </a:pPr>
                      <a:r>
                        <a:rPr lang="el-GR" sz="2400" dirty="0">
                          <a:effectLst/>
                        </a:rPr>
                        <a:t>7,490</a:t>
                      </a:r>
                      <a:endParaRPr lang="el-GR" sz="2400" dirty="0">
                        <a:effectLst/>
                        <a:latin typeface="Calibri"/>
                        <a:ea typeface="Calibri"/>
                        <a:cs typeface="Times New Roman"/>
                      </a:endParaRPr>
                    </a:p>
                  </a:txBody>
                  <a:tcPr marL="137160" marR="137160" marT="137160" marB="137160"/>
                </a:tc>
              </a:tr>
              <a:tr h="780747">
                <a:tc>
                  <a:txBody>
                    <a:bodyPr/>
                    <a:lstStyle/>
                    <a:p>
                      <a:pPr>
                        <a:lnSpc>
                          <a:spcPts val="1800"/>
                        </a:lnSpc>
                        <a:spcBef>
                          <a:spcPts val="600"/>
                        </a:spcBef>
                        <a:spcAft>
                          <a:spcPts val="0"/>
                        </a:spcAft>
                      </a:pPr>
                      <a:r>
                        <a:rPr lang="el-GR" sz="2400" dirty="0" err="1">
                          <a:effectLst/>
                        </a:rPr>
                        <a:t>Middle</a:t>
                      </a:r>
                      <a:r>
                        <a:rPr lang="el-GR" sz="2400" dirty="0">
                          <a:effectLst/>
                        </a:rPr>
                        <a:t> </a:t>
                      </a:r>
                      <a:r>
                        <a:rPr lang="el-GR" sz="2400" dirty="0" err="1">
                          <a:effectLst/>
                        </a:rPr>
                        <a:t>Years</a:t>
                      </a:r>
                      <a:r>
                        <a:rPr lang="el-GR" sz="2400" dirty="0">
                          <a:effectLst/>
                        </a:rPr>
                        <a:t> </a:t>
                      </a:r>
                      <a:r>
                        <a:rPr lang="el-GR" sz="2400" dirty="0" err="1">
                          <a:effectLst/>
                        </a:rPr>
                        <a:t>Programme</a:t>
                      </a:r>
                      <a:endParaRPr lang="el-GR" sz="2400" dirty="0">
                        <a:effectLst/>
                        <a:latin typeface="Calibri"/>
                        <a:ea typeface="Calibri"/>
                        <a:cs typeface="Times New Roman"/>
                      </a:endParaRPr>
                    </a:p>
                  </a:txBody>
                  <a:tcPr marL="137160" marR="137160" marT="137160" marB="137160"/>
                </a:tc>
                <a:tc>
                  <a:txBody>
                    <a:bodyPr/>
                    <a:lstStyle/>
                    <a:p>
                      <a:pPr>
                        <a:lnSpc>
                          <a:spcPts val="1800"/>
                        </a:lnSpc>
                        <a:spcBef>
                          <a:spcPts val="600"/>
                        </a:spcBef>
                        <a:spcAft>
                          <a:spcPts val="0"/>
                        </a:spcAft>
                      </a:pPr>
                      <a:r>
                        <a:rPr lang="el-GR" sz="2400" dirty="0">
                          <a:effectLst/>
                        </a:rPr>
                        <a:t>6,270</a:t>
                      </a:r>
                      <a:endParaRPr lang="el-GR" sz="2400" dirty="0">
                        <a:effectLst/>
                        <a:latin typeface="Calibri"/>
                        <a:ea typeface="Calibri"/>
                        <a:cs typeface="Times New Roman"/>
                      </a:endParaRPr>
                    </a:p>
                  </a:txBody>
                  <a:tcPr marL="137160" marR="137160" marT="137160" marB="137160"/>
                </a:tc>
              </a:tr>
              <a:tr h="720080">
                <a:tc>
                  <a:txBody>
                    <a:bodyPr/>
                    <a:lstStyle/>
                    <a:p>
                      <a:pPr>
                        <a:lnSpc>
                          <a:spcPts val="1800"/>
                        </a:lnSpc>
                        <a:spcBef>
                          <a:spcPts val="600"/>
                        </a:spcBef>
                        <a:spcAft>
                          <a:spcPts val="0"/>
                        </a:spcAft>
                      </a:pPr>
                      <a:r>
                        <a:rPr lang="el-GR" sz="2400">
                          <a:effectLst/>
                        </a:rPr>
                        <a:t>Primary Years Programme</a:t>
                      </a:r>
                      <a:endParaRPr lang="el-GR" sz="2400">
                        <a:effectLst/>
                        <a:latin typeface="Calibri"/>
                        <a:ea typeface="Calibri"/>
                        <a:cs typeface="Times New Roman"/>
                      </a:endParaRPr>
                    </a:p>
                  </a:txBody>
                  <a:tcPr marL="137160" marR="137160" marT="137160" marB="137160"/>
                </a:tc>
                <a:tc>
                  <a:txBody>
                    <a:bodyPr/>
                    <a:lstStyle/>
                    <a:p>
                      <a:pPr>
                        <a:lnSpc>
                          <a:spcPts val="1800"/>
                        </a:lnSpc>
                        <a:spcBef>
                          <a:spcPts val="600"/>
                        </a:spcBef>
                        <a:spcAft>
                          <a:spcPts val="0"/>
                        </a:spcAft>
                      </a:pPr>
                      <a:r>
                        <a:rPr lang="el-GR" sz="2400" dirty="0">
                          <a:effectLst/>
                        </a:rPr>
                        <a:t>5,475</a:t>
                      </a:r>
                      <a:endParaRPr lang="el-GR" sz="2400" dirty="0">
                        <a:effectLst/>
                        <a:latin typeface="Calibri"/>
                        <a:ea typeface="Calibri"/>
                        <a:cs typeface="Times New Roman"/>
                      </a:endParaRPr>
                    </a:p>
                  </a:txBody>
                  <a:tcPr marL="137160" marR="137160" marT="137160" marB="137160"/>
                </a:tc>
              </a:tr>
              <a:tr h="1182249">
                <a:tc>
                  <a:txBody>
                    <a:bodyPr/>
                    <a:lstStyle/>
                    <a:p>
                      <a:pPr>
                        <a:lnSpc>
                          <a:spcPts val="1800"/>
                        </a:lnSpc>
                        <a:spcBef>
                          <a:spcPts val="600"/>
                        </a:spcBef>
                        <a:spcAft>
                          <a:spcPts val="0"/>
                        </a:spcAft>
                      </a:pPr>
                      <a:r>
                        <a:rPr lang="el-GR" sz="2400" dirty="0">
                          <a:effectLst/>
                        </a:rPr>
                        <a:t>IB </a:t>
                      </a:r>
                      <a:r>
                        <a:rPr lang="el-GR" sz="2400" dirty="0" err="1">
                          <a:effectLst/>
                        </a:rPr>
                        <a:t>Career</a:t>
                      </a:r>
                      <a:r>
                        <a:rPr lang="el-GR" sz="2400" dirty="0">
                          <a:effectLst/>
                        </a:rPr>
                        <a:t>-</a:t>
                      </a:r>
                      <a:r>
                        <a:rPr lang="el-GR" sz="2400" dirty="0" err="1">
                          <a:effectLst/>
                        </a:rPr>
                        <a:t>related</a:t>
                      </a:r>
                      <a:r>
                        <a:rPr lang="el-GR" sz="2400" dirty="0">
                          <a:effectLst/>
                        </a:rPr>
                        <a:t> </a:t>
                      </a:r>
                      <a:r>
                        <a:rPr lang="el-GR" sz="2400" dirty="0" err="1">
                          <a:effectLst/>
                        </a:rPr>
                        <a:t>Programme</a:t>
                      </a:r>
                      <a:r>
                        <a:rPr lang="el-GR" sz="2400" dirty="0">
                          <a:effectLst/>
                        </a:rPr>
                        <a:t>*</a:t>
                      </a:r>
                      <a:endParaRPr lang="el-GR" sz="2400" dirty="0">
                        <a:effectLst/>
                        <a:latin typeface="Calibri"/>
                        <a:ea typeface="Calibri"/>
                        <a:cs typeface="Times New Roman"/>
                      </a:endParaRPr>
                    </a:p>
                  </a:txBody>
                  <a:tcPr marL="137160" marR="137160" marT="137160" marB="137160"/>
                </a:tc>
                <a:tc>
                  <a:txBody>
                    <a:bodyPr/>
                    <a:lstStyle/>
                    <a:p>
                      <a:pPr>
                        <a:lnSpc>
                          <a:spcPts val="1800"/>
                        </a:lnSpc>
                        <a:spcBef>
                          <a:spcPts val="600"/>
                        </a:spcBef>
                        <a:spcAft>
                          <a:spcPts val="0"/>
                        </a:spcAft>
                      </a:pPr>
                      <a:r>
                        <a:rPr lang="el-GR" sz="2400" dirty="0">
                          <a:effectLst/>
                        </a:rPr>
                        <a:t>950</a:t>
                      </a:r>
                      <a:endParaRPr lang="el-GR" sz="2400" dirty="0">
                        <a:effectLst/>
                        <a:latin typeface="Calibri"/>
                        <a:ea typeface="Calibri"/>
                        <a:cs typeface="Times New Roman"/>
                      </a:endParaRPr>
                    </a:p>
                  </a:txBody>
                  <a:tcPr marL="137160" marR="137160" marT="137160" marB="137160"/>
                </a:tc>
              </a:tr>
            </a:tbl>
          </a:graphicData>
        </a:graphic>
      </p:graphicFrame>
    </p:spTree>
    <p:extLst>
      <p:ext uri="{BB962C8B-B14F-4D97-AF65-F5344CB8AC3E}">
        <p14:creationId xmlns:p14="http://schemas.microsoft.com/office/powerpoint/2010/main" val="41558611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p:cNvSpPr/>
          <p:nvPr/>
        </p:nvSpPr>
        <p:spPr>
          <a:xfrm>
            <a:off x="0" y="0"/>
            <a:ext cx="9116544" cy="7109639"/>
          </a:xfrm>
          <a:prstGeom prst="rect">
            <a:avLst/>
          </a:prstGeom>
          <a:solidFill>
            <a:schemeClr val="bg1"/>
          </a:solidFill>
        </p:spPr>
        <p:txBody>
          <a:bodyPr wrap="square">
            <a:spAutoFit/>
          </a:bodyPr>
          <a:lstStyle/>
          <a:p>
            <a:r>
              <a:rPr lang="el-GR" sz="2400" dirty="0" smtClean="0"/>
              <a:t>Τετάρτη </a:t>
            </a:r>
            <a:r>
              <a:rPr lang="el-GR" sz="2400" dirty="0"/>
              <a:t>8 Ιούλη </a:t>
            </a:r>
            <a:r>
              <a:rPr lang="el-GR" sz="2400" dirty="0" smtClean="0"/>
              <a:t>2009ΡΙΖΟΣΠΑΣΤΗΣ Σελίδα </a:t>
            </a:r>
            <a:r>
              <a:rPr lang="el-GR" sz="2400" dirty="0"/>
              <a:t>14</a:t>
            </a:r>
          </a:p>
          <a:p>
            <a:r>
              <a:rPr lang="el-GR" sz="2400" dirty="0" smtClean="0">
                <a:solidFill>
                  <a:srgbClr val="FFC000"/>
                </a:solidFill>
              </a:rPr>
              <a:t>Περί </a:t>
            </a:r>
            <a:r>
              <a:rPr lang="el-GR" sz="2400" dirty="0">
                <a:solidFill>
                  <a:srgbClr val="FFC000"/>
                </a:solidFill>
              </a:rPr>
              <a:t>«μπακαλορεά»...</a:t>
            </a:r>
          </a:p>
          <a:p>
            <a:r>
              <a:rPr lang="el-GR" sz="2400" dirty="0"/>
              <a:t>Μέγα θέμα έγινε τα τελευταία εικοσιτετράωρα η διαρροή θεμάτων στις εξετάσεις του προγράμματος Διεθνούς Απολυτηρίου («</a:t>
            </a:r>
            <a:r>
              <a:rPr lang="el-GR" sz="2400" dirty="0" err="1"/>
              <a:t>International</a:t>
            </a:r>
            <a:r>
              <a:rPr lang="el-GR" sz="2400" dirty="0"/>
              <a:t> </a:t>
            </a:r>
            <a:r>
              <a:rPr lang="el-GR" sz="2400" dirty="0" err="1"/>
              <a:t>Baccalaureate</a:t>
            </a:r>
            <a:r>
              <a:rPr lang="el-GR" sz="2400" dirty="0"/>
              <a:t>» - ΙΒ). Το πρόγραμμα, που προσφέρεται από ορισμένα μεγάλα ιδιωτικά σχολεία, αφορά μαθητές της Β' και Γ' Λυκείου που έχουν προαποφασίσει ότι δε θα ακολουθήσουν τη διαδικασία των πανελλαδικών εξετάσεων, αλλά θα συνεχίσουν τις σπουδές τους μετά το Λύκειο στο εξωτερικό. Διαλέγουν, λοιπόν, το συγκεκριμένο πανάκριβο πρόγραμμα, όπου παρακολουθούν μόλις έξι μαθήματα με κάποια συμπληρώματα και δίνουν κάποιες ειδικές εξετάσεις προκειμένου να αποκτήσουν το Διεθνές Απολυτήριο και να φύγουν στο εξωτερικό. Υπεύθυνος φορέας για το πρόγραμμα και τη διαδικασία των εξετάσεων είναι ένας οργανισμός που εδρεύει στη Γενεύη. Από αυτόν τον οργανισμό, ανακοινώθηκε στα ιδιωτικά εκπαιδευτήρια που παρέχουν το πρόγραμμα ότι εντοπίστηκε διαρροή θεμάτων στις φετινές εξετάσεις, με συνέπεια να παγώσει η έκδοση των αποτελεσμάτων και να αναμένονται νέες ανακοινώσεις για το τι μέλλει γενέσθαι με τους 2.000 περίπου μαθητές που συμμετείχαν στις εξετάσεις. Για τη διαρροή κατηγορείται </a:t>
            </a:r>
            <a:r>
              <a:rPr lang="el-GR" sz="2400" dirty="0" err="1"/>
              <a:t>Ελληνας</a:t>
            </a:r>
            <a:r>
              <a:rPr lang="el-GR" sz="2400" dirty="0"/>
              <a:t> υπάλληλος του οργανισμού στη Γενεύη, ενώ για το θέμα παρενέβη χτες και ο εισαγγελέας.</a:t>
            </a:r>
          </a:p>
        </p:txBody>
      </p:sp>
    </p:spTree>
    <p:extLst>
      <p:ext uri="{BB962C8B-B14F-4D97-AF65-F5344CB8AC3E}">
        <p14:creationId xmlns:p14="http://schemas.microsoft.com/office/powerpoint/2010/main" val="747236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Ορθογώνιο 4"/>
          <p:cNvSpPr/>
          <p:nvPr/>
        </p:nvSpPr>
        <p:spPr>
          <a:xfrm>
            <a:off x="194712" y="476672"/>
            <a:ext cx="8568952" cy="6001643"/>
          </a:xfrm>
          <a:prstGeom prst="rect">
            <a:avLst/>
          </a:prstGeom>
        </p:spPr>
        <p:txBody>
          <a:bodyPr wrap="square">
            <a:spAutoFit/>
          </a:bodyPr>
          <a:lstStyle/>
          <a:p>
            <a:r>
              <a:rPr lang="el-GR" sz="2400" dirty="0" smtClean="0"/>
              <a:t>Το </a:t>
            </a:r>
            <a:r>
              <a:rPr lang="el-GR" sz="2400" dirty="0"/>
              <a:t>Διεθνές Απολυτήριο, το οποίο με τον ξενόγλωσσο τίτλο </a:t>
            </a:r>
            <a:r>
              <a:rPr lang="el-GR" sz="2400" dirty="0" smtClean="0"/>
              <a:t> </a:t>
            </a:r>
            <a:r>
              <a:rPr lang="en-US" sz="2400" dirty="0" smtClean="0"/>
              <a:t>INTERNATIONAL BACCALAUREATE </a:t>
            </a:r>
            <a:r>
              <a:rPr lang="el-GR" sz="2400" dirty="0" smtClean="0"/>
              <a:t>χορηγεί </a:t>
            </a:r>
            <a:r>
              <a:rPr lang="el-GR" sz="2400" dirty="0"/>
              <a:t>ο Οργανισμός Διεθνούς </a:t>
            </a:r>
            <a:r>
              <a:rPr lang="el-GR" sz="2400" dirty="0" smtClean="0"/>
              <a:t>Απολυτηρίου, </a:t>
            </a:r>
            <a:r>
              <a:rPr lang="el-GR" sz="2400" u="sng" dirty="0"/>
              <a:t>θεωρείται ισότιμο και αντίστοιχο του απολυτήριου τίτλου που χορηγούν τα λύκεια της ημεδαπής</a:t>
            </a:r>
            <a:r>
              <a:rPr lang="el-GR" sz="2400" dirty="0" smtClean="0"/>
              <a:t>.</a:t>
            </a:r>
            <a:r>
              <a:rPr lang="en-US" sz="2400" dirty="0" smtClean="0"/>
              <a:t/>
            </a:r>
            <a:br>
              <a:rPr lang="en-US" sz="2400" dirty="0" smtClean="0"/>
            </a:br>
            <a:endParaRPr lang="el-GR" sz="2400" dirty="0"/>
          </a:p>
          <a:p>
            <a:r>
              <a:rPr lang="el-GR" sz="2400" dirty="0"/>
              <a:t>β) Στις τάξεις Β' και Γ' των δημόσιων και ιδιωτικών λυκείων μπορεί να λειτουργεί τμήμα για την απόκτηση Διεθνούς Απολυτηρίου. Στους μαθητές των τμημάτων αυτών </a:t>
            </a:r>
            <a:r>
              <a:rPr lang="el-GR" sz="2400" u="sng" dirty="0"/>
              <a:t>διδάσκεται οπωσδήποτε, πέραν του προγράμματος σπουδών του Διεθνούς Απολυτηρίου, το μάθημα της Νεοελληνικής Γλώσσας και Λογοτεχνίας και της Ιστορίας των τάξεων αυτών, κατά το πρόγραμμα των δημόσιων σχολείων που ισχύει</a:t>
            </a:r>
            <a:r>
              <a:rPr lang="el-GR" sz="2400" dirty="0" smtClean="0"/>
              <a:t>.</a:t>
            </a:r>
            <a:r>
              <a:rPr lang="en-US" sz="2400" dirty="0" smtClean="0"/>
              <a:t/>
            </a:r>
            <a:br>
              <a:rPr lang="en-US" sz="2400" dirty="0" smtClean="0"/>
            </a:br>
            <a:endParaRPr lang="el-GR" sz="2400" dirty="0"/>
          </a:p>
          <a:p>
            <a:r>
              <a:rPr lang="el-GR" sz="2400" dirty="0" smtClean="0"/>
              <a:t>δ</a:t>
            </a:r>
            <a:r>
              <a:rPr lang="el-GR" sz="2400" dirty="0"/>
              <a:t>) Για την ίδρυση του τμήματος Διεθνούς Απολυτηρίου σε ιδιωτικά λύκεια απαιτείται προηγούμενη έγκριση του Οργανισμού Διεθνούς Απολυτηρίου και ακολούθως άδεια της οικείας διεύθυνσης δευτεροβάθμιας εκπαίδευσης</a:t>
            </a:r>
            <a:r>
              <a:rPr lang="el-GR" sz="2400" dirty="0" smtClean="0"/>
              <a:t>.</a:t>
            </a:r>
            <a:endParaRPr lang="el-GR" sz="2400" dirty="0"/>
          </a:p>
        </p:txBody>
      </p:sp>
    </p:spTree>
    <p:extLst>
      <p:ext uri="{BB962C8B-B14F-4D97-AF65-F5344CB8AC3E}">
        <p14:creationId xmlns:p14="http://schemas.microsoft.com/office/powerpoint/2010/main" val="7758434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40702" y="4712950"/>
            <a:ext cx="7416824" cy="707886"/>
          </a:xfrm>
          <a:prstGeom prst="rect">
            <a:avLst/>
          </a:prstGeom>
          <a:noFill/>
        </p:spPr>
        <p:txBody>
          <a:bodyPr wrap="square" rtlCol="0">
            <a:spAutoFit/>
          </a:bodyPr>
          <a:lstStyle/>
          <a:p>
            <a:pPr algn="ctr"/>
            <a:r>
              <a:rPr lang="el-GR" sz="4000" dirty="0" smtClean="0">
                <a:hlinkClick r:id="rId3"/>
              </a:rPr>
              <a:t>Ας δούμε τα προγράμματα του </a:t>
            </a:r>
            <a:r>
              <a:rPr lang="el-GR" sz="3600" dirty="0" smtClean="0">
                <a:hlinkClick r:id="rId3"/>
              </a:rPr>
              <a:t>ΙΒ</a:t>
            </a:r>
            <a:endParaRPr lang="el-GR" sz="3600" dirty="0"/>
          </a:p>
        </p:txBody>
      </p:sp>
      <p:pic>
        <p:nvPicPr>
          <p:cNvPr id="1433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2742" y="1340767"/>
            <a:ext cx="7678620" cy="3124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660714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22800" y="260648"/>
            <a:ext cx="8892480" cy="6370975"/>
          </a:xfrm>
          <a:prstGeom prst="rect">
            <a:avLst/>
          </a:prstGeom>
          <a:solidFill>
            <a:schemeClr val="bg1"/>
          </a:solidFill>
        </p:spPr>
        <p:txBody>
          <a:bodyPr wrap="square">
            <a:spAutoFit/>
          </a:bodyPr>
          <a:lstStyle/>
          <a:p>
            <a:r>
              <a:rPr lang="el-GR" sz="2400" dirty="0" smtClean="0"/>
              <a:t>Το  </a:t>
            </a:r>
            <a:r>
              <a:rPr lang="el-GR" sz="2400" dirty="0"/>
              <a:t>όλο θέμα έσπευσαν από χτες να το καλύψουν εκτενώς ηλεκτρονικά και έντυπα ΜΜΕ, διανθίζοντάς το με χαρακτηρισμούς του τύπου «εκπαιδευτικό και κοινωνικό σκάνδαλο», «αγωνία για τους μαθητές και τις οικογένειές τους»... ενώ την ίδια στιγμή διαφήμιζαν το πρόγραμμα ως «ισχυρό διαβατήριο» για τα «καλύτερα πανεπιστήμια»... Αποκρύπτουν όμως την ουσία: Το θέμα αφορά ένα μικρό αριθμό οικογενειών που αγοράζουν το συγκεκριμένο πρόγραμμα - εμπόρευμα, προκειμένου να αγοράσουν στη συνέχεια ένα πρόγραμμα σπουδών σε κάποιο ξένο πανεπιστήμιο, προκειμένου να αγοράσουν ένα πτυχίο </a:t>
            </a:r>
            <a:r>
              <a:rPr lang="el-GR" sz="2400" dirty="0" err="1"/>
              <a:t>κ.ο.κ</a:t>
            </a:r>
            <a:r>
              <a:rPr lang="el-GR" sz="2400" dirty="0"/>
              <a:t>. Προβλήματα και ρίσκα στις εμπορικές συναλλαγές υπάρχουν πάντα και το γνωρίζουν καλά όσοι «αγωνιούν» τάχα τώρα κι όσοι συμπάσχουν με τις οικογένειες που... δεν ξέρουν αν θα λειτουργήσει το προϊόν που αγόρασαν, αν θα αποκτήσουν τα παιδιά τους το Διεθνές Απολυτήριο και μετά από ποια διαδικασία. </a:t>
            </a:r>
            <a:r>
              <a:rPr lang="el-GR" sz="2400" dirty="0" err="1"/>
              <a:t>Οταν</a:t>
            </a:r>
            <a:r>
              <a:rPr lang="el-GR" sz="2400" dirty="0"/>
              <a:t> η εκπαίδευση πέφτει στα επίπεδα μιας χυδαίας εμπορικής διαδικασίας, βρίσκονται διάφοροι που προσπαθούν με πλάγιους τρόπους να αποκτήσουν κέρδος (σύμφωνα με τα όσα έχουν διαρρεύσει, τα θέματα των εξετάσεων κάποιοι επιτήδειοι τα πουλούσαν σε μαθητές!).</a:t>
            </a:r>
          </a:p>
        </p:txBody>
      </p:sp>
    </p:spTree>
    <p:extLst>
      <p:ext uri="{BB962C8B-B14F-4D97-AF65-F5344CB8AC3E}">
        <p14:creationId xmlns:p14="http://schemas.microsoft.com/office/powerpoint/2010/main" val="6145852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611560" y="889844"/>
            <a:ext cx="7848872" cy="4524315"/>
          </a:xfrm>
          <a:prstGeom prst="rect">
            <a:avLst/>
          </a:prstGeom>
        </p:spPr>
        <p:txBody>
          <a:bodyPr wrap="square">
            <a:spAutoFit/>
          </a:bodyPr>
          <a:lstStyle/>
          <a:p>
            <a:r>
              <a:rPr lang="el-GR" sz="2400" dirty="0" smtClean="0"/>
              <a:t>Είναι </a:t>
            </a:r>
            <a:r>
              <a:rPr lang="el-GR" sz="2400" dirty="0"/>
              <a:t>αποκαλυπτικές αυτές οι εξελίξεις και για όλους αυτούς που παρουσιάζουν τάχα ως ανώτερη και υψηλού επιπέδου την εκπαίδευση που παρέχεται από διάφορα ιδιωτικά μαγαζιά (της χώρας μας και του εξωτερικού, όποια ταμπέλα κι αν φέρνουν). Είναι αποκαλυπτική ακόμα και η απάντηση του υπουργείου Παιδείας για το όλο ζήτημα, που δηλώνει αναρμόδιο, αφήνοντας να εννοηθεί ουσιαστικά ότι το θέμα θα το λύσει η αγορά... Γιατί; Γιατί ουσιαστικά πρόκειται για ένα ξένο πρόγραμμα σπουδών, στο οποίο το υπουργείο δεν μπορεί να έχει κανέναν, ούτε καν τυπικό, έλεγχο, όπως ακριβώς θα γίνει μεθαύριο με τα </a:t>
            </a:r>
            <a:r>
              <a:rPr lang="el-GR" sz="2400" dirty="0" err="1"/>
              <a:t>ψευτοκολέγια</a:t>
            </a:r>
            <a:r>
              <a:rPr lang="el-GR" sz="2400" dirty="0"/>
              <a:t> που θα συνεργάζονται με ξένα πανεπιστήμια, αν εφαρμοστεί η ευρωπαϊκή οδηγία που θα τα αναγνωρίζει (36/05</a:t>
            </a:r>
            <a:r>
              <a:rPr lang="el-GR" sz="2400" dirty="0" smtClean="0"/>
              <a:t>).  </a:t>
            </a:r>
            <a:r>
              <a:rPr lang="el-GR" dirty="0" smtClean="0"/>
              <a:t>Γ</a:t>
            </a:r>
            <a:r>
              <a:rPr lang="el-GR" dirty="0"/>
              <a:t>. Σ.</a:t>
            </a:r>
          </a:p>
        </p:txBody>
      </p:sp>
    </p:spTree>
    <p:extLst>
      <p:ext uri="{BB962C8B-B14F-4D97-AF65-F5344CB8AC3E}">
        <p14:creationId xmlns:p14="http://schemas.microsoft.com/office/powerpoint/2010/main" val="14161181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descr="http://upload.wikimedia.org/wikipedia/en/9/9c/International_Baccalaureate_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808" y="2072056"/>
            <a:ext cx="3312368" cy="3350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85774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alumni.ecolint.net/authors/maurette-candi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7745" y="1806703"/>
            <a:ext cx="5052558" cy="3566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4012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alumni.ecolint.net/authors/maurette/mmemaurett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9408" y="260648"/>
            <a:ext cx="5131070" cy="6273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26080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www.lynnegolodner.com/wp-content/uploads/wp_MultiLingualPeaceDov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620688"/>
            <a:ext cx="6858000" cy="6124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50538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www2.ecolint.ch/sites/default/files/imagecache/insert_small/logo_90th_blu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9344" y="908720"/>
            <a:ext cx="6355781" cy="4896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9943234"/>
      </p:ext>
    </p:extLst>
  </p:cSld>
  <p:clrMapOvr>
    <a:masterClrMapping/>
  </p:clrMapOvr>
  <p:timing>
    <p:tnLst>
      <p:par>
        <p:cTn id="1" dur="indefinite" restart="never" nodeType="tmRoot"/>
      </p:par>
    </p:tnLst>
  </p:timing>
</p:sld>
</file>

<file path=ppt/theme/theme1.xml><?xml version="1.0" encoding="utf-8"?>
<a:theme xmlns:a="http://schemas.openxmlformats.org/drawingml/2006/main" name="Ορίζοντας">
  <a:themeElements>
    <a:clrScheme name="Ορίζοντας">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Ορίζοντας">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Ορίζοντας">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274</TotalTime>
  <Words>2073</Words>
  <Application>Microsoft Office PowerPoint</Application>
  <PresentationFormat>Προβολή στην οθόνη (4:3)</PresentationFormat>
  <Paragraphs>175</Paragraphs>
  <Slides>21</Slides>
  <Notes>12</Notes>
  <HiddenSlides>0</HiddenSlides>
  <MMClips>0</MMClips>
  <ScaleCrop>false</ScaleCrop>
  <HeadingPairs>
    <vt:vector size="4" baseType="variant">
      <vt:variant>
        <vt:lpstr>Θέμα</vt:lpstr>
      </vt:variant>
      <vt:variant>
        <vt:i4>1</vt:i4>
      </vt:variant>
      <vt:variant>
        <vt:lpstr>Τίτλοι διαφανειών</vt:lpstr>
      </vt:variant>
      <vt:variant>
        <vt:i4>21</vt:i4>
      </vt:variant>
    </vt:vector>
  </HeadingPairs>
  <TitlesOfParts>
    <vt:vector size="22" baseType="lpstr">
      <vt:lpstr>Ορίζοντας</vt:lpstr>
      <vt:lpstr> International Baccalaureate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International Baccalaureate (IB)</dc:title>
  <dc:creator>UoA</dc:creator>
  <cp:lastModifiedBy>UoA</cp:lastModifiedBy>
  <cp:revision>20</cp:revision>
  <dcterms:created xsi:type="dcterms:W3CDTF">2014-12-15T17:47:47Z</dcterms:created>
  <dcterms:modified xsi:type="dcterms:W3CDTF">2015-10-21T18:49:46Z</dcterms:modified>
</cp:coreProperties>
</file>