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61"/>
  </p:notesMasterIdLst>
  <p:sldIdLst>
    <p:sldId id="356" r:id="rId2"/>
    <p:sldId id="499" r:id="rId3"/>
    <p:sldId id="500" r:id="rId4"/>
    <p:sldId id="501" r:id="rId5"/>
    <p:sldId id="502" r:id="rId6"/>
    <p:sldId id="503" r:id="rId7"/>
    <p:sldId id="504" r:id="rId8"/>
    <p:sldId id="505" r:id="rId9"/>
    <p:sldId id="506" r:id="rId10"/>
    <p:sldId id="507" r:id="rId11"/>
    <p:sldId id="508" r:id="rId12"/>
    <p:sldId id="509" r:id="rId13"/>
    <p:sldId id="510" r:id="rId14"/>
    <p:sldId id="511" r:id="rId15"/>
    <p:sldId id="512" r:id="rId16"/>
    <p:sldId id="513" r:id="rId17"/>
    <p:sldId id="514" r:id="rId18"/>
    <p:sldId id="515" r:id="rId19"/>
    <p:sldId id="516" r:id="rId20"/>
    <p:sldId id="517" r:id="rId21"/>
    <p:sldId id="518" r:id="rId22"/>
    <p:sldId id="519" r:id="rId23"/>
    <p:sldId id="520" r:id="rId24"/>
    <p:sldId id="521" r:id="rId25"/>
    <p:sldId id="522" r:id="rId26"/>
    <p:sldId id="523" r:id="rId27"/>
    <p:sldId id="524" r:id="rId28"/>
    <p:sldId id="525" r:id="rId29"/>
    <p:sldId id="526" r:id="rId30"/>
    <p:sldId id="527" r:id="rId31"/>
    <p:sldId id="528" r:id="rId32"/>
    <p:sldId id="529" r:id="rId33"/>
    <p:sldId id="530" r:id="rId34"/>
    <p:sldId id="531" r:id="rId35"/>
    <p:sldId id="532" r:id="rId36"/>
    <p:sldId id="533" r:id="rId37"/>
    <p:sldId id="534" r:id="rId38"/>
    <p:sldId id="535" r:id="rId39"/>
    <p:sldId id="536" r:id="rId40"/>
    <p:sldId id="537" r:id="rId41"/>
    <p:sldId id="538" r:id="rId42"/>
    <p:sldId id="539" r:id="rId43"/>
    <p:sldId id="540" r:id="rId44"/>
    <p:sldId id="541" r:id="rId45"/>
    <p:sldId id="542" r:id="rId46"/>
    <p:sldId id="558" r:id="rId47"/>
    <p:sldId id="543" r:id="rId48"/>
    <p:sldId id="544" r:id="rId49"/>
    <p:sldId id="545" r:id="rId50"/>
    <p:sldId id="546" r:id="rId51"/>
    <p:sldId id="547" r:id="rId52"/>
    <p:sldId id="548" r:id="rId53"/>
    <p:sldId id="549" r:id="rId54"/>
    <p:sldId id="550" r:id="rId55"/>
    <p:sldId id="551" r:id="rId56"/>
    <p:sldId id="552" r:id="rId57"/>
    <p:sldId id="553" r:id="rId58"/>
    <p:sldId id="554" r:id="rId59"/>
    <p:sldId id="555" r:id="rId60"/>
  </p:sldIdLst>
  <p:sldSz cx="12192000" cy="6858000"/>
  <p:notesSz cx="6858000" cy="9144000"/>
  <p:defaultTextStyle>
    <a:defPPr>
      <a:defRPr lang="en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057"/>
    <p:restoredTop sz="94668"/>
  </p:normalViewPr>
  <p:slideViewPr>
    <p:cSldViewPr snapToGrid="0">
      <p:cViewPr>
        <p:scale>
          <a:sx n="100" d="100"/>
          <a:sy n="100" d="100"/>
        </p:scale>
        <p:origin x="1040" y="7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61" Type="http://schemas.openxmlformats.org/officeDocument/2006/relationships/notesMaster" Target="notesMasters/notesMaster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4CC4FDD-CA2C-CC4C-91A7-879A892B39FD}" type="datetimeFigureOut">
              <a:rPr lang="en-US" smtClean="0"/>
              <a:t>12/17/25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854DC98-209E-6E4C-BC38-FD0DA085FA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93715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3CE60F-24D4-96B7-4F0D-2E31C185A19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F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5ABE4D4-246F-8EE6-6DB8-A8A15550D43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F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789613-797A-BBB3-0D1C-94960DAF3A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30540-409D-1143-9EFA-EB0E38192209}" type="datetimeFigureOut">
              <a:rPr lang="en-FR" smtClean="0"/>
              <a:t>12/17/25</a:t>
            </a:fld>
            <a:endParaRPr lang="en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D239BE-7309-A181-4B95-51FD436AD3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DDD2D82-5D08-2339-18F5-C2E7731EF6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DEADFF-DED3-5A49-A95D-C79A003C31D1}" type="slidenum">
              <a:rPr lang="en-FR" smtClean="0"/>
              <a:t>‹#›</a:t>
            </a:fld>
            <a:endParaRPr lang="en-FR"/>
          </a:p>
        </p:txBody>
      </p:sp>
    </p:spTree>
    <p:extLst>
      <p:ext uri="{BB962C8B-B14F-4D97-AF65-F5344CB8AC3E}">
        <p14:creationId xmlns:p14="http://schemas.microsoft.com/office/powerpoint/2010/main" val="36735355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5E4E46-0A17-39F3-A944-D558A1552A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F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52CBD46-B9C1-DBAF-64A8-42D042EBC07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F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3ECE0E-DCEB-970D-2714-EC13EBF74E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30540-409D-1143-9EFA-EB0E38192209}" type="datetimeFigureOut">
              <a:rPr lang="en-FR" smtClean="0"/>
              <a:t>12/17/25</a:t>
            </a:fld>
            <a:endParaRPr lang="en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11976B-32DA-AFC9-90A3-C87D5F1AD8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B307AC-4825-0554-2857-81D740D764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DEADFF-DED3-5A49-A95D-C79A003C31D1}" type="slidenum">
              <a:rPr lang="en-FR" smtClean="0"/>
              <a:t>‹#›</a:t>
            </a:fld>
            <a:endParaRPr lang="en-FR"/>
          </a:p>
        </p:txBody>
      </p:sp>
    </p:spTree>
    <p:extLst>
      <p:ext uri="{BB962C8B-B14F-4D97-AF65-F5344CB8AC3E}">
        <p14:creationId xmlns:p14="http://schemas.microsoft.com/office/powerpoint/2010/main" val="6556507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640E2F0-7E1A-22BA-23AB-8F99706BF82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F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3773DC7-6F8B-FAE5-B3E9-67F43CAC8B3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F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13047C8-40AD-105F-E303-FEF0BF5367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30540-409D-1143-9EFA-EB0E38192209}" type="datetimeFigureOut">
              <a:rPr lang="en-FR" smtClean="0"/>
              <a:t>12/17/25</a:t>
            </a:fld>
            <a:endParaRPr lang="en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901794E-ADE2-4BE3-2781-FA53DD7E79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26D43A-E42E-EA82-BF48-9FB1BC59EE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DEADFF-DED3-5A49-A95D-C79A003C31D1}" type="slidenum">
              <a:rPr lang="en-FR" smtClean="0"/>
              <a:t>‹#›</a:t>
            </a:fld>
            <a:endParaRPr lang="en-FR"/>
          </a:p>
        </p:txBody>
      </p:sp>
    </p:spTree>
    <p:extLst>
      <p:ext uri="{BB962C8B-B14F-4D97-AF65-F5344CB8AC3E}">
        <p14:creationId xmlns:p14="http://schemas.microsoft.com/office/powerpoint/2010/main" val="11232326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F04D8F-D7E6-36F4-AC19-A60B7FC323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F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9C9E32-C243-963F-FE08-0878259B35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F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AED50E-E4D6-D227-7B72-376C458BDC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30540-409D-1143-9EFA-EB0E38192209}" type="datetimeFigureOut">
              <a:rPr lang="en-FR" smtClean="0"/>
              <a:t>12/17/25</a:t>
            </a:fld>
            <a:endParaRPr lang="en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30C26D4-DBC0-3E02-4305-23CC5F339F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689ABD-AA1E-3029-76E3-36B42573A8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DEADFF-DED3-5A49-A95D-C79A003C31D1}" type="slidenum">
              <a:rPr lang="en-FR" smtClean="0"/>
              <a:t>‹#›</a:t>
            </a:fld>
            <a:endParaRPr lang="en-FR"/>
          </a:p>
        </p:txBody>
      </p:sp>
    </p:spTree>
    <p:extLst>
      <p:ext uri="{BB962C8B-B14F-4D97-AF65-F5344CB8AC3E}">
        <p14:creationId xmlns:p14="http://schemas.microsoft.com/office/powerpoint/2010/main" val="13788498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553714-E1D1-0B7E-FF12-32E32970E0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F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C20C68B-6750-386D-3970-825F17457F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EBAF7B-B413-8CBC-8D1B-696558CCA2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30540-409D-1143-9EFA-EB0E38192209}" type="datetimeFigureOut">
              <a:rPr lang="en-FR" smtClean="0"/>
              <a:t>12/17/25</a:t>
            </a:fld>
            <a:endParaRPr lang="en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2B113F-947F-7A5B-6C34-8734D17365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A2DEF1-7637-5143-8D30-930A6BAA7F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DEADFF-DED3-5A49-A95D-C79A003C31D1}" type="slidenum">
              <a:rPr lang="en-FR" smtClean="0"/>
              <a:t>‹#›</a:t>
            </a:fld>
            <a:endParaRPr lang="en-FR"/>
          </a:p>
        </p:txBody>
      </p:sp>
    </p:spTree>
    <p:extLst>
      <p:ext uri="{BB962C8B-B14F-4D97-AF65-F5344CB8AC3E}">
        <p14:creationId xmlns:p14="http://schemas.microsoft.com/office/powerpoint/2010/main" val="2484395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316B94-5925-43E7-AF08-FAD8B643F2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F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FFBF11-B8F7-74FB-8C2C-6648FC4DEDE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FR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E2CC5E1-9090-EADC-B443-4A445771CF5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FR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BBF49CE-B665-07DF-E27F-42612A87E9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30540-409D-1143-9EFA-EB0E38192209}" type="datetimeFigureOut">
              <a:rPr lang="en-FR" smtClean="0"/>
              <a:t>12/17/25</a:t>
            </a:fld>
            <a:endParaRPr lang="en-F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7C0116D-814A-594B-FE95-F39EEC6263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F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CD69B40-A538-026D-7A7D-C662E25B04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DEADFF-DED3-5A49-A95D-C79A003C31D1}" type="slidenum">
              <a:rPr lang="en-FR" smtClean="0"/>
              <a:t>‹#›</a:t>
            </a:fld>
            <a:endParaRPr lang="en-FR"/>
          </a:p>
        </p:txBody>
      </p:sp>
    </p:spTree>
    <p:extLst>
      <p:ext uri="{BB962C8B-B14F-4D97-AF65-F5344CB8AC3E}">
        <p14:creationId xmlns:p14="http://schemas.microsoft.com/office/powerpoint/2010/main" val="27786090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ADB50B-8658-F848-D074-B4B60C185E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F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4DD2EC3-D6F9-286E-271C-6BDFEBC6D5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1BC4488-B80E-1A35-E43E-740521CBF29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FR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5579F53-2D30-1F7F-0EBB-38F02942D7E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A67721C-52A0-C19F-CDF3-4D1CEADA56B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FR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61925E3-95A8-2868-F196-8F26CD1058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30540-409D-1143-9EFA-EB0E38192209}" type="datetimeFigureOut">
              <a:rPr lang="en-FR" smtClean="0"/>
              <a:t>12/17/25</a:t>
            </a:fld>
            <a:endParaRPr lang="en-FR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364F2A3-BC81-943A-BF95-BB756C2DA8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FR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D3F2A48-2C5B-F195-5FB3-8547D021F8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DEADFF-DED3-5A49-A95D-C79A003C31D1}" type="slidenum">
              <a:rPr lang="en-FR" smtClean="0"/>
              <a:t>‹#›</a:t>
            </a:fld>
            <a:endParaRPr lang="en-FR"/>
          </a:p>
        </p:txBody>
      </p:sp>
    </p:spTree>
    <p:extLst>
      <p:ext uri="{BB962C8B-B14F-4D97-AF65-F5344CB8AC3E}">
        <p14:creationId xmlns:p14="http://schemas.microsoft.com/office/powerpoint/2010/main" val="2432802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9E70EF-F2B2-0B4F-6195-0EC6271A23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F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2A66608-9DAA-58A7-0456-BD6E378848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30540-409D-1143-9EFA-EB0E38192209}" type="datetimeFigureOut">
              <a:rPr lang="en-FR" smtClean="0"/>
              <a:t>12/17/25</a:t>
            </a:fld>
            <a:endParaRPr lang="en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849BBEA-0E18-CFE7-9B5D-11B92BE21C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6CF37FC-DA22-F357-0517-677C18013B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DEADFF-DED3-5A49-A95D-C79A003C31D1}" type="slidenum">
              <a:rPr lang="en-FR" smtClean="0"/>
              <a:t>‹#›</a:t>
            </a:fld>
            <a:endParaRPr lang="en-FR"/>
          </a:p>
        </p:txBody>
      </p:sp>
    </p:spTree>
    <p:extLst>
      <p:ext uri="{BB962C8B-B14F-4D97-AF65-F5344CB8AC3E}">
        <p14:creationId xmlns:p14="http://schemas.microsoft.com/office/powerpoint/2010/main" val="33289773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39FD1B0-98D5-F33A-AFC1-06348622AE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30540-409D-1143-9EFA-EB0E38192209}" type="datetimeFigureOut">
              <a:rPr lang="en-FR" smtClean="0"/>
              <a:t>12/17/25</a:t>
            </a:fld>
            <a:endParaRPr lang="en-FR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C853F4D-EB26-16CE-4746-3A16553FC2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FR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9C136F5-3B44-B6F7-5556-21BC0B3D7B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DEADFF-DED3-5A49-A95D-C79A003C31D1}" type="slidenum">
              <a:rPr lang="en-FR" smtClean="0"/>
              <a:t>‹#›</a:t>
            </a:fld>
            <a:endParaRPr lang="en-FR"/>
          </a:p>
        </p:txBody>
      </p:sp>
    </p:spTree>
    <p:extLst>
      <p:ext uri="{BB962C8B-B14F-4D97-AF65-F5344CB8AC3E}">
        <p14:creationId xmlns:p14="http://schemas.microsoft.com/office/powerpoint/2010/main" val="31989943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E1E6F3-B2D4-2B03-D50E-3F5C09CAD9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F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4EF43B-96F7-9152-5781-BA2BDA8BFE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F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2D59AC3-6E8A-378F-8FC6-5E233ED42CE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2EE9881-57BE-89C8-FFFB-EEABE6F5C6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30540-409D-1143-9EFA-EB0E38192209}" type="datetimeFigureOut">
              <a:rPr lang="en-FR" smtClean="0"/>
              <a:t>12/17/25</a:t>
            </a:fld>
            <a:endParaRPr lang="en-F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3438DE8-34F1-1689-FE37-EDD9C72192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F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E1CFD65-A72C-E9D6-9F84-C78D74E3F6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DEADFF-DED3-5A49-A95D-C79A003C31D1}" type="slidenum">
              <a:rPr lang="en-FR" smtClean="0"/>
              <a:t>‹#›</a:t>
            </a:fld>
            <a:endParaRPr lang="en-FR"/>
          </a:p>
        </p:txBody>
      </p:sp>
    </p:spTree>
    <p:extLst>
      <p:ext uri="{BB962C8B-B14F-4D97-AF65-F5344CB8AC3E}">
        <p14:creationId xmlns:p14="http://schemas.microsoft.com/office/powerpoint/2010/main" val="8156936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169425-E1DC-B23B-77DF-89CB8990EF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FR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94E07FF-5049-C03A-5283-E9AE8151E95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F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D444B0E-AAF3-A4AE-1B37-6D15C6D872B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5454C69-5A1F-315C-84FC-0B6CB57196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30540-409D-1143-9EFA-EB0E38192209}" type="datetimeFigureOut">
              <a:rPr lang="en-FR" smtClean="0"/>
              <a:t>12/17/25</a:t>
            </a:fld>
            <a:endParaRPr lang="en-F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1277DEA-5B02-B9EE-2575-5C24E178D4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F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8010DC6-8238-F8F2-4EE4-6FFC8C1721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DEADFF-DED3-5A49-A95D-C79A003C31D1}" type="slidenum">
              <a:rPr lang="en-FR" smtClean="0"/>
              <a:t>‹#›</a:t>
            </a:fld>
            <a:endParaRPr lang="en-FR"/>
          </a:p>
        </p:txBody>
      </p:sp>
    </p:spTree>
    <p:extLst>
      <p:ext uri="{BB962C8B-B14F-4D97-AF65-F5344CB8AC3E}">
        <p14:creationId xmlns:p14="http://schemas.microsoft.com/office/powerpoint/2010/main" val="3201912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A22945F-CFAA-065D-5A6C-735693926C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F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7833CF8-3BB1-3BC9-EAF8-2D3F630E8C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F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6BB6F06-32DA-0394-7C57-36B94F22428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3930540-409D-1143-9EFA-EB0E38192209}" type="datetimeFigureOut">
              <a:rPr lang="en-FR" smtClean="0"/>
              <a:t>12/17/25</a:t>
            </a:fld>
            <a:endParaRPr lang="en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0532B1-58AF-EA99-CDC9-EE27B200B6A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ADF383-002F-D598-3EB4-70F9AC4140E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1DEADFF-DED3-5A49-A95D-C79A003C31D1}" type="slidenum">
              <a:rPr lang="en-FR" smtClean="0"/>
              <a:t>‹#›</a:t>
            </a:fld>
            <a:endParaRPr lang="en-FR"/>
          </a:p>
        </p:txBody>
      </p:sp>
    </p:spTree>
    <p:extLst>
      <p:ext uri="{BB962C8B-B14F-4D97-AF65-F5344CB8AC3E}">
        <p14:creationId xmlns:p14="http://schemas.microsoft.com/office/powerpoint/2010/main" val="32578616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489601-4623-AE40-11F4-9617AFF543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76F92E8-7544-9E32-17C7-95354AF28B28}"/>
              </a:ext>
            </a:extLst>
          </p:cNvPr>
          <p:cNvSpPr txBox="1"/>
          <p:nvPr/>
        </p:nvSpPr>
        <p:spPr>
          <a:xfrm>
            <a:off x="4917023" y="3059668"/>
            <a:ext cx="23579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b="1" dirty="0">
                <a:latin typeface="Calibri" panose="020F0502020204030204" pitchFamily="34" charset="0"/>
                <a:cs typeface="Calibri" panose="020F0502020204030204" pitchFamily="34" charset="0"/>
              </a:rPr>
              <a:t>ΜΝΗΜΗ ΚΑΙ ΜΑΘΗΣΗ</a:t>
            </a:r>
            <a:endParaRPr lang="en-FR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56554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BC5417-3CA9-7B19-E88E-B20404498A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EF5EB5B-DEDF-63FA-C7A0-2B1460DA8E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5328" y="335845"/>
            <a:ext cx="4326672" cy="61863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Ρόλος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του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ππ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οκάμ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ου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στην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l-GR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παγίωση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: π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ειράμ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σε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ζώ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endParaRPr kumimoji="0" lang="el-GR" altLang="en-US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ειράμ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ρουρ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ίους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χρησιμο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οιήθηκε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υδάτινος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αβ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ύρινθος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ό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ου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ζώ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θ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ίνουν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θέση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κρυμμένης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τφόρμ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Μετά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την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ίδευση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όκ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των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ζώων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ενεργο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οιήθηκε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ροσωρινά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γι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τά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ημέρες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φάρμ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ου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λοκάρει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τους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υ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οδοχείς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του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γλουτ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μινικού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kumimoji="0" lang="el-GR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Έντεκ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ημέρες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ργότερ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α,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ότ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φάρμ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είχε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β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ληθεί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λήρως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ρουρ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ίοι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ρουσί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σημ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ντικά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χειρότερη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ίδοση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σύγκριση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τους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μάρτυρες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l-GR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εύρημ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δείχνει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ότι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όκ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συμμετέχει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ενεργά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στη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δι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δικ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σί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της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l-GR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παγίωσης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4644244-0C28-CD2F-3BE0-C154176E9E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12171" y="1738900"/>
            <a:ext cx="7398830" cy="3058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95204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E70702-8EF0-F98A-E7CD-0ACF1A5FD5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83A2F0D-BA65-33A8-4FC0-BC4D3C1D4D0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2869" y="612844"/>
            <a:ext cx="3783980" cy="56323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τήρηση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της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l-GR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παγίωσης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στον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νθρώ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ινο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εγκέφ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λο</a:t>
            </a:r>
            <a:endParaRPr kumimoji="0" lang="el-GR" altLang="en-US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l-GR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Μελέτες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εικόνιση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εγκεφάλου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δυν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μικά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σχετιζόμεν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l-GR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συμβάντα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kumimoji="0" lang="el-GR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e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vent related potentials - ERPs)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έτρεψ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την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«πα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κολούθηση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»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της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l-GR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παγίωσης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στον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άνθρω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l-GR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l-GR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ρουσί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λέξεων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ή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εικόνων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ενεργο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οιεί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τον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οκάμ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τον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κείμενο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φλοιό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kumimoji="0" lang="el-GR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l-GR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όσο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λά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λείτ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υλικό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ργότερ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ορεί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β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λεφθεί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ό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ί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εδο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ενεργο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οίησης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υτών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των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εριοχών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τά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την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ρχική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ρουσί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00A8586-A3C5-CE03-2D58-5C4688B3D8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61298" y="0"/>
            <a:ext cx="7463242" cy="7030863"/>
          </a:xfrm>
          <a:prstGeom prst="rect">
            <a:avLst/>
          </a:prstGeom>
        </p:spPr>
      </p:pic>
      <p:sp>
        <p:nvSpPr>
          <p:cNvPr id="4" name="Right Arrow 3">
            <a:extLst>
              <a:ext uri="{FF2B5EF4-FFF2-40B4-BE49-F238E27FC236}">
                <a16:creationId xmlns:a16="http://schemas.microsoft.com/office/drawing/2014/main" id="{A69D9B0F-EDD3-A8F9-E817-9434FE713B9D}"/>
              </a:ext>
            </a:extLst>
          </p:cNvPr>
          <p:cNvSpPr/>
          <p:nvPr/>
        </p:nvSpPr>
        <p:spPr>
          <a:xfrm>
            <a:off x="4351283" y="5202621"/>
            <a:ext cx="304800" cy="178676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64724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079199-73A1-C6A8-2357-3731BFE31D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D12B6E3-6011-7469-D192-AB0F45F7B39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063" y="0"/>
            <a:ext cx="5699351" cy="70173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Ρόλος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του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ππ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οκάμ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ου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στην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νάκληση</a:t>
            </a:r>
            <a:endParaRPr kumimoji="0" lang="en-US" altLang="en-US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l-GR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Ότ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φάρμ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ου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λοκάρει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γλουτ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μινικό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χορηγήθηκε</a:t>
            </a:r>
            <a:r>
              <a:rPr kumimoji="0" lang="el-GR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αμέσως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kumimoji="0" lang="el-GR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πρίν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τη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δοκιμ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σί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νάκλησης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όχι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μετά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την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εκμάθηση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ρουρ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ίοι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ρουσί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ίσης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μειωμένη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όδοση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l-GR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Αυτό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δείχνει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ότι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οκάμ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εμ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λέκετ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όχι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μόνο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στην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εδρ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ίωση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λλά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στην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νάκληση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l-GR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Μελέτες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PET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νθρώ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ους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β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βα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ίωσ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υξημένη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δρ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στηριότητ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του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οκάμ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ου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τά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την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νάκληση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μνημών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Χρονικά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εριορισμένος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ρόλος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του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ππ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οκάμ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ου</a:t>
            </a:r>
            <a:endParaRPr kumimoji="0" lang="en-US" altLang="en-US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ρότι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οκάμ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ενεργο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οιείτ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τά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την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νάκληση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σθενείς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β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λά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β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υτόν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ορούν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λέσουν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μνήμες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ου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σχημ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τίστηκ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τουλάχιστον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δύο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χρόνι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π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ριν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απ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ό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β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λά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β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kumimoji="0" lang="el-GR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lang="el-GR" altLang="en-US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Πολλοί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ερευνητές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υ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οστηρίζουν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ότι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οκάμ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ίζει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χρονικά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εριορισμένο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ρόλο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τόσο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στην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l-GR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παγίωση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όσο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στην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νάκληση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κή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μείωση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της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εμ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λοκής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του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οκάμ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ου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εξηγεί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γι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τί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ιότερες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μνήμες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ηρεάζοντ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λιγότερο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ό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τις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ρόσφ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τες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μετά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ό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β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λά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β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η</a:t>
            </a:r>
            <a:r>
              <a:rPr kumimoji="0" lang="el-GR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στον ιππόκαμπο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69FAD58-333F-64AA-D696-0A81179F08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286407"/>
            <a:ext cx="6248400" cy="4876800"/>
          </a:xfrm>
          <a:prstGeom prst="rect">
            <a:avLst/>
          </a:prstGeom>
        </p:spPr>
      </p:pic>
      <p:sp>
        <p:nvSpPr>
          <p:cNvPr id="4" name="Right Arrow 3">
            <a:extLst>
              <a:ext uri="{FF2B5EF4-FFF2-40B4-BE49-F238E27FC236}">
                <a16:creationId xmlns:a16="http://schemas.microsoft.com/office/drawing/2014/main" id="{377C3121-7618-E263-C885-2F9124E17A71}"/>
              </a:ext>
            </a:extLst>
          </p:cNvPr>
          <p:cNvSpPr/>
          <p:nvPr/>
        </p:nvSpPr>
        <p:spPr>
          <a:xfrm>
            <a:off x="5517931" y="2238704"/>
            <a:ext cx="472966" cy="273268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own Arrow 4">
            <a:extLst>
              <a:ext uri="{FF2B5EF4-FFF2-40B4-BE49-F238E27FC236}">
                <a16:creationId xmlns:a16="http://schemas.microsoft.com/office/drawing/2014/main" id="{41040C1D-3743-DFA4-3507-9EF1B7AC109F}"/>
              </a:ext>
            </a:extLst>
          </p:cNvPr>
          <p:cNvSpPr/>
          <p:nvPr/>
        </p:nvSpPr>
        <p:spPr>
          <a:xfrm>
            <a:off x="903890" y="4624552"/>
            <a:ext cx="199696" cy="294289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100448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730C5A-071D-1E8E-10ED-517D551A81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6FC038D-BA71-FF09-F279-2197C564CA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6027" y="1209905"/>
            <a:ext cx="8795613" cy="3416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Ρόλος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του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ρομετω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ίου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φλοιού</a:t>
            </a:r>
            <a:endParaRPr kumimoji="0" lang="el-GR" altLang="en-US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ρομετω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ίος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φλοιός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ενεργο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οιείτ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τόσο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τά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μάθηση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όσο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τά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την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νάκληση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el-GR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Ορισμένοι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ερευνητές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θεωρούν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ότι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θοδηγεί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στρ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τηγική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ζήτησης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τά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την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νάκληση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l-GR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ρομετω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ίος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φλοιός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ενεργο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οιείτ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κυρίως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τά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τις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ροσ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άθειες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νάκλησης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 –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l-GR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 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PFC “</a:t>
            </a:r>
            <a:r>
              <a:rPr kumimoji="0" lang="el-GR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δουλεύει” ακόμα κι όταν δεν βρίσκεις τελικά αυτό που ψάχνεις.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l-GR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οκάμ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ενεργο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οιείτ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κυρίως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τά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την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ιτυχή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νάκληση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445887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786E2D-093C-7EEC-4ED2-C57A1FB810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BF684E7-C814-5A5F-81E0-EDD43E8E79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6839" y="335846"/>
            <a:ext cx="10305322" cy="61863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Ρόλος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της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ντο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μίνης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στη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μάθηση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την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l-GR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παγίωση</a:t>
            </a:r>
            <a:endParaRPr kumimoji="0" lang="en-US" altLang="en-US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μοι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β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ές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υξάνουν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δρ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στηριότητ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των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ντο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μινεργικών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νευρώνων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οκλεισμός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των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υ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οδοχέων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ντο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μίνης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λίγο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μετά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μάθηση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ράσσει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την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l-GR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παγίωση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μνήμη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ύξηση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της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ντο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μίνης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(π.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χ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β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οντό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πα) β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ελτιώνει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μνήμη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στον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άνθρω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l-GR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νέ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ερι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β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άλλοντ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ή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ερεθίσμ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υξάν</a:t>
            </a:r>
            <a:r>
              <a:rPr kumimoji="0" lang="el-GR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ουν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ντο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μινική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δρ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στηριότητ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ενισχύ</a:t>
            </a:r>
            <a:r>
              <a:rPr kumimoji="0" lang="el-GR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ουν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μάθηση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ντο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μίνη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ηρεάζει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άμεσ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την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kumimoji="0" lang="el-GR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παγίωση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της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κρο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ρόθεσμης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μνήμης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όχι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β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χυ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ρόθεσμη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μνήμη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altLang="en-US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Ντο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μίνη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π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ρωτεϊνοσύνθεση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στικότητ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ελευθέρωση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ντο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μίνης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υροδοτεί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τη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σύνθεση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ρωτεϊνών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στον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μετ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συν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απ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τικό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νευρών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ρωτεΐνες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ου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σχετίζοντ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με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την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στικότητ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είν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απα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ίτητες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γι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την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l-GR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παγίωση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Φάρμ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π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ου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λοκάρουν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τη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σύνθεση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υτών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των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ρωτεϊνών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στέλλουν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τη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μάθηση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Down Arrow 2">
            <a:extLst>
              <a:ext uri="{FF2B5EF4-FFF2-40B4-BE49-F238E27FC236}">
                <a16:creationId xmlns:a16="http://schemas.microsoft.com/office/drawing/2014/main" id="{3CB8C3A8-2950-28E6-4D1E-7EAABF3994F5}"/>
              </a:ext>
            </a:extLst>
          </p:cNvPr>
          <p:cNvSpPr/>
          <p:nvPr/>
        </p:nvSpPr>
        <p:spPr>
          <a:xfrm>
            <a:off x="3136900" y="3822700"/>
            <a:ext cx="266700" cy="330200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465451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8F039A-5603-2FD0-1BF2-C3D668824B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EC6D49C-9695-5857-6515-791EBC6051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5613" y="1028343"/>
            <a:ext cx="11505535" cy="48013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Ντο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μίνη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σφάλμ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π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ρό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β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λεψης</a:t>
            </a:r>
            <a:r>
              <a:rPr kumimoji="0" lang="el-GR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(prediction error)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ντο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μίνη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δεν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σημ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τοδοτεί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απ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λώς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την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ντ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μοι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β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ή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λλά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σφάλμ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π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ρό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β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λεψης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δρ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στηριότητ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των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ντο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μινεργικών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νευρώνων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υξάνετ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μόνο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ότ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μοι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β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ή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είν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ροσδόκητη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μεγ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λύτερη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ό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την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μενόμενη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ή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εμφ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νίζετ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άνι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Ότ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μοι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β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ή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είν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μενόμενη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δρ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στηριότητ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πα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μένει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θερή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Ότ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μοι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β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ή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είν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μικρότερη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ό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την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μενόμενη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δρ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στηριότητ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μειώνετ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μηχ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νισμός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υτός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δείχνει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ότι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μάθηση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έχει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εξελικτικά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μορφωθεί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ώστε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β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οηθά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ροσ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ρμοζόμ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στε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λλ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γές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του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ερι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β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άλλοντος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των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συνθηκών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Down Arrow 2">
            <a:extLst>
              <a:ext uri="{FF2B5EF4-FFF2-40B4-BE49-F238E27FC236}">
                <a16:creationId xmlns:a16="http://schemas.microsoft.com/office/drawing/2014/main" id="{BC38990D-6D91-B73D-1E6A-4ABBE0FC06F0}"/>
              </a:ext>
            </a:extLst>
          </p:cNvPr>
          <p:cNvSpPr/>
          <p:nvPr/>
        </p:nvSpPr>
        <p:spPr>
          <a:xfrm>
            <a:off x="3405352" y="2049517"/>
            <a:ext cx="168165" cy="399393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045048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4BCA3F-9219-57DF-CFF3-B9AF8F011B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D884F4D-71B4-35CA-ACCC-B379E76665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16604" y="3429000"/>
            <a:ext cx="3206199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1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Πού Αποθηκεύονται οι Μνήμες</a:t>
            </a:r>
            <a:endParaRPr kumimoji="0" lang="en-US" altLang="en-US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216819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D0ECF3-C6AE-F148-B586-2E18291E68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C837631-F6FE-ADC2-0ACF-EFA1886504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0097" y="751345"/>
            <a:ext cx="11931805" cy="5355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ρόλος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του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ππ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οκάμ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ου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στην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απ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οθήκευση</a:t>
            </a:r>
            <a:endParaRPr kumimoji="0" lang="en-US" altLang="en-US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l-GR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εριοχή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l-GR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του ιππόκαμπου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δεν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απ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οτελεί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τον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μόνιμο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τό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απ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οθήκευσης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των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μνημών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l-GR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όκ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ήτ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μόνιμος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οθηκευτικός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χώρος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σθενείς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ό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ως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ΗΜ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δεν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θ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θυμούντ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τί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απ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ό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όσ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συνέ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β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ησ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ριν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ό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β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λά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β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el-GR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Σύμφων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τους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ερισσότερους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ερευνητές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όκ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l-GR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οθηκεύει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ληροφορίες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ροσωρινά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kumimoji="0" lang="el-GR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στις διάφορες δομές του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l-GR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την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άροδο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του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χρόνου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μνήμες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εδρ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ιώνοντ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σε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άλλες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εριοχές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του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εγκεφάλου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Μετ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τό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ιση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της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μνήμης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απ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ό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τον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ππ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όκ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στον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φλοιό</a:t>
            </a:r>
            <a:endParaRPr kumimoji="0" lang="en-US" altLang="en-US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el-GR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Μελέτη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οντίκι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ου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έμ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θ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χωρική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διάκριση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έδειξε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ότι</a:t>
            </a:r>
            <a:r>
              <a:rPr kumimoji="0" lang="el-GR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τά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διάρκει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25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ημερών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δοκιμ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σιών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l-GR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διατήρησης </a:t>
            </a:r>
            <a:r>
              <a:rPr lang="el-GR" altLang="en-US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μν</a:t>
            </a:r>
            <a:r>
              <a:rPr lang="en-US" altLang="en-US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ή</a:t>
            </a:r>
            <a:r>
              <a:rPr lang="el-GR" altLang="en-US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μης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l-GR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μετ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αβ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ολική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δρ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στηριότητ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στον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όκ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μειωνότ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στ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δι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κά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l-GR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ενώ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υξ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νότ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στις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φλοιϊκές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εριοχές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kumimoji="0" lang="el-GR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lang="el-GR" altLang="en-US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εύρημ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υ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οστηρίζει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την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ιδέ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ότι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η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μνήμη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μετ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φέρετ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στ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δι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κά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απ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ό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τον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ππ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όκ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στον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φλοιό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Down Arrow 2">
            <a:extLst>
              <a:ext uri="{FF2B5EF4-FFF2-40B4-BE49-F238E27FC236}">
                <a16:creationId xmlns:a16="http://schemas.microsoft.com/office/drawing/2014/main" id="{8BB29BB5-B513-DCC5-2D31-B4FC98A9A928}"/>
              </a:ext>
            </a:extLst>
          </p:cNvPr>
          <p:cNvSpPr/>
          <p:nvPr/>
        </p:nvSpPr>
        <p:spPr>
          <a:xfrm>
            <a:off x="4109545" y="5223641"/>
            <a:ext cx="231227" cy="231228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36446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69964F-33EA-8833-0850-5C647B012E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115D03C-0D8A-4937-D0A4-F5C04B4BA212}"/>
              </a:ext>
            </a:extLst>
          </p:cNvPr>
          <p:cNvSpPr txBox="1"/>
          <p:nvPr/>
        </p:nvSpPr>
        <p:spPr>
          <a:xfrm>
            <a:off x="98630" y="-197069"/>
            <a:ext cx="12233070" cy="36933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Αλληλε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ίδρ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ση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ππ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οκάμ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ου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–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φλοιού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στη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κρο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ρόθεσμη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μνήμη</a:t>
            </a:r>
            <a:endParaRPr kumimoji="0" lang="en-US" altLang="en-US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Γι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μελέτη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της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σχέσης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οκάμ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ου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φλοιού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κό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ηκε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οδός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ου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συνδέει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την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εριοχή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CA1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του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οκάμ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ου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τον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φλοιό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β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λά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β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δεν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ηρέ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την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ίδοση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των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ρουρ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ίων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τά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την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ίδευση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ούτε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24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ώρες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μετά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Ωστόσο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μετά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ό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4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β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δομάδες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ρουρ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ίοι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l-GR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με </a:t>
            </a:r>
            <a:r>
              <a:rPr kumimoji="0" lang="el-GR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βλαβη</a:t>
            </a:r>
            <a:r>
              <a:rPr kumimoji="0" lang="el-GR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είχ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χάσει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μνήμη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l-GR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του έργου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el-GR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απ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οτελέσμ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δείχνουν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ότι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β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χυ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ρόθεσμη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μνήμη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εξ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ρτάτ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ό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τον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όκ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κρο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ρόθεσμη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μνήμη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απα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ιτεί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τον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φλοιό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 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χρονικά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εκτετ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μένη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λληλε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ίδρ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μετ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ξύ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των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δύο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33CF3AB3-F036-8FF9-1F47-CC1145CDB4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98630" y="3830579"/>
            <a:ext cx="10884967" cy="31393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ράθυρο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ευ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λωτότητ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ς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της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μνήμης</a:t>
            </a:r>
            <a:endParaRPr kumimoji="0" lang="en-US" altLang="en-US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Γι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ροσδιοριστεί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ότε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μνήμη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είν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ευάλωτη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l-GR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δύο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λέον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ομάδες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ζώων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υ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έστησ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β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λά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β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φορετικούς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χρόνους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μετά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την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ίδευση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Ζώ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β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λά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β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24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ώρες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μετά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την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εκ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ίδευση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πα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ρουσί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μειωμένη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νάκληση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τέσσερις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β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δομάδες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ργότερ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Ζώ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β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λά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β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τρεις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β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δομάδες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μετά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την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εκ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ίδευση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είχ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φυσιολογική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ίδοση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el-GR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εύρημ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δείχνει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ότι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l-GR" altLang="en-US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παγίωση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απα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ιτεί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χρόνο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ολοκληρώνετ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κά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el-GR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lang="el-GR" altLang="en-US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Στον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άνθρω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ντίστοιχη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δικ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σί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φ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ίνετ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ρκεί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ολύ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ερισσότερο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Down Arrow 4">
            <a:extLst>
              <a:ext uri="{FF2B5EF4-FFF2-40B4-BE49-F238E27FC236}">
                <a16:creationId xmlns:a16="http://schemas.microsoft.com/office/drawing/2014/main" id="{7E75855D-8B4E-E470-BA8A-656147BEE9C8}"/>
              </a:ext>
            </a:extLst>
          </p:cNvPr>
          <p:cNvSpPr/>
          <p:nvPr/>
        </p:nvSpPr>
        <p:spPr>
          <a:xfrm>
            <a:off x="2705100" y="2108200"/>
            <a:ext cx="152400" cy="177800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ight Arrow 5">
            <a:extLst>
              <a:ext uri="{FF2B5EF4-FFF2-40B4-BE49-F238E27FC236}">
                <a16:creationId xmlns:a16="http://schemas.microsoft.com/office/drawing/2014/main" id="{DA35B41D-BA96-9724-756B-9BC66C44059C}"/>
              </a:ext>
            </a:extLst>
          </p:cNvPr>
          <p:cNvSpPr/>
          <p:nvPr/>
        </p:nvSpPr>
        <p:spPr>
          <a:xfrm>
            <a:off x="7988300" y="6400800"/>
            <a:ext cx="749300" cy="203200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725178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AA42F1-9BCD-E547-720A-7119562F0E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0F0359A-E2C8-B753-B6F7-450E48660F6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8632" y="714091"/>
            <a:ext cx="10793355" cy="48013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ελέτες</a:t>
            </a:r>
            <a:r>
              <a:rPr kumimoji="0" lang="el-GR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σε ανθρώπου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χρονική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κλίση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(temporal gradient)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της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μνήμης</a:t>
            </a:r>
            <a:endParaRPr kumimoji="0" lang="el-GR" altLang="en-US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Μελέτες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fMRI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εξέτ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την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νάκληση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ειδήσεων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των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τελευτ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ίων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30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ετών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δρ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στηριότητ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α: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ήτ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μεγ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λύτερη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στον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όκ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τά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την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νάκληση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ρόσφ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των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γεγονότων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μειωνότ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γι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γεγονότ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έως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12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χρόνι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ριν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στη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συνέχει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θερο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οιούντ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ράλληλ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α,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δρ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στηριότητ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υξ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νότ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ροοδευτικά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στον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ρομετω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ίο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κροτ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φικό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β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ρεγμ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τικό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φλοιό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εγκέφ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λος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l-GR" altLang="en-US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φαίνεται να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λειτουργεί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ρόμοι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έν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υ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ολογιστή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ου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μετ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φέρει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δεδομέν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απ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ό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RAM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στον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σκληρό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δίσκο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λλά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δικ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σί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υτή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είν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ολύ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ιο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ργή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41741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>
            <a:extLst>
              <a:ext uri="{FF2B5EF4-FFF2-40B4-BE49-F238E27FC236}">
                <a16:creationId xmlns:a16="http://schemas.microsoft.com/office/drawing/2014/main" id="{AAC0E1D3-EFDD-8331-BA87-7DD8FBB71A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2744" y="737783"/>
            <a:ext cx="11217615" cy="42473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Ορισμένοι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μονοκύττ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ροι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οργ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νισμοί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εμφ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νίζουν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λλ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γές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στη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συμ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εριφορά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τους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β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άσει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εμ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ειρί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ς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(π.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χ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 απ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οφυγή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φωτός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ου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έχει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συνδεθεί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με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ηλεκτρικό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σοκ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),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κάτι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ου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απ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οκ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λείτ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χρηστικά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«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μάθηση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».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όρος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τίθετ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σε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εισ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γωγικά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ειδή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οι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οργ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νισμοί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υτοί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δεν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δι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θέτουν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νευρικό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σύστημ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η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λλ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γή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στη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συμ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εριφορά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είν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πα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ροδική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Αν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η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εκ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πα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ίδευση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δι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κο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εί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η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ίδρ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ση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χάνετ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η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δι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δικ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σί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π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ρέ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ει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ξεκινήσει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απ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ό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την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ρχή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Αυτή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η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ροσωρινή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μορφή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μάθησης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ορεί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είν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λειτουργικά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χρήσιμη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ιτρέ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οντ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ς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την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απ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οφυγή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κινδύνου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ή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την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πα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μονή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σε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εριοχές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με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ερισσότερη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τροφή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Χωρίς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τη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δυν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τότητ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 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μόνιμης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απ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οθήκευσης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εμ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ειριών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δεν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είν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δυν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τή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η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απ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όκτηση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δεξιοτήτων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ούτε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η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δι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μόρφωση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της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συμ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εριφοράς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απ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ό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την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εμ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ειρί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α·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γι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’ α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υτό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η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απ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οθήκευση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απ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οτελεί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κεντρικό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ζήτημ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στη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μελέτη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της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μάθησης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Down Arrow 4">
            <a:extLst>
              <a:ext uri="{FF2B5EF4-FFF2-40B4-BE49-F238E27FC236}">
                <a16:creationId xmlns:a16="http://schemas.microsoft.com/office/drawing/2014/main" id="{10954665-8A6F-65D4-365E-20B0F30302FB}"/>
              </a:ext>
            </a:extLst>
          </p:cNvPr>
          <p:cNvSpPr/>
          <p:nvPr/>
        </p:nvSpPr>
        <p:spPr>
          <a:xfrm>
            <a:off x="2532993" y="2312276"/>
            <a:ext cx="189186" cy="346841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750717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2ADC57-BF7B-0B40-3821-44FCC5E4A7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43AC016-014F-0B1E-156E-8D1E4494BB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307050"/>
            <a:ext cx="4981777" cy="39703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Φλοιϊκές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εριοχές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απ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οθήκευση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μνήμης</a:t>
            </a:r>
            <a:endParaRPr kumimoji="0" lang="el-GR" altLang="en-US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διέγερση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συνειρμικών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εριοχών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του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κροτ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φικού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β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ού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ορεί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ροκ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λέσει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εμ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ειρίες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ου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μοιάζουν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μνήσεις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kumimoji="0" lang="el-GR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Νεότερες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μελέτες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δείχνουν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ότι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μνήμες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ήχων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ενεργο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οιούν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κουστικές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εριοχές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μνήμες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εικόνων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ενεργο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οιούν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ινι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κές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εριοχές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kumimoji="0" lang="el-GR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2087C92-17C7-2061-BC80-C32D542573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34606" y="15976"/>
            <a:ext cx="6936701" cy="6767856"/>
          </a:xfrm>
          <a:prstGeom prst="rect">
            <a:avLst/>
          </a:prstGeom>
        </p:spPr>
      </p:pic>
      <p:sp>
        <p:nvSpPr>
          <p:cNvPr id="4" name="Right Arrow 3">
            <a:extLst>
              <a:ext uri="{FF2B5EF4-FFF2-40B4-BE49-F238E27FC236}">
                <a16:creationId xmlns:a16="http://schemas.microsoft.com/office/drawing/2014/main" id="{D5B5C00F-E890-8650-0CA5-5C71437C7586}"/>
              </a:ext>
            </a:extLst>
          </p:cNvPr>
          <p:cNvSpPr/>
          <p:nvPr/>
        </p:nvSpPr>
        <p:spPr>
          <a:xfrm>
            <a:off x="4708634" y="3289353"/>
            <a:ext cx="451945" cy="221102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680362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E5C939-7680-0F89-4E44-01BC908674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A3371C3-6670-0903-236C-ACF989867B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1854" y="474345"/>
            <a:ext cx="11251580" cy="59093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Εξειδίκευση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μνημών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νά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φλοιϊκή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εριοχή</a:t>
            </a:r>
            <a:endParaRPr kumimoji="0" lang="en-US" altLang="en-US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l-GR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ονομ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σί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χρωμάτων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ενεργο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οιεί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εριοχές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του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κροτ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φικού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β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ού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κοντά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στις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εριοχές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ντίληψης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του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χρώμ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τος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l-GR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γνώριση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εργ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λείων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l-GR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ενεργο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οιεί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την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κινητική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εριοχή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του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χεριού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l-GR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θώς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εριοχή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του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ριστερού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κροτ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φικού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β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ού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ου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ενεργο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οιείτ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ό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κίνηση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ό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λέξεις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δράσης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l-GR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l-GR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χωρικές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μνήμες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φ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ίνετ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απ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οθηκεύοντ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στον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β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ρεγμ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τικό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φλοιό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l-GR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l-GR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λεκτικές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μνήμες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φ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ίνετ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απ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οθηκεύοντ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στον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ριστερό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μετω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ίο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β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ό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el-GR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lang="el-GR" altLang="en-US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el-GR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el-GR" altLang="en-US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Συνεπώς ο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μνήμες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l-GR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δεν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οθηκεύοντ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μί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μόνο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εριοχή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l-GR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ούτε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νέμοντ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ομοιόμορφ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όλο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τον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εγκέφ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l-GR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λλά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οθηκεύοντ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δι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φορετικές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φλοιϊκές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εριοχές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νάλογ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ού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εξεργάστηκε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ρχικά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ληροφορί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Down Arrow 2">
            <a:extLst>
              <a:ext uri="{FF2B5EF4-FFF2-40B4-BE49-F238E27FC236}">
                <a16:creationId xmlns:a16="http://schemas.microsoft.com/office/drawing/2014/main" id="{05D31BD9-56D3-1914-A3A7-EBB078132F2B}"/>
              </a:ext>
            </a:extLst>
          </p:cNvPr>
          <p:cNvSpPr/>
          <p:nvPr/>
        </p:nvSpPr>
        <p:spPr>
          <a:xfrm>
            <a:off x="4466897" y="4151586"/>
            <a:ext cx="231227" cy="304800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378751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248581-09D4-519F-C1B3-15E083CCAA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9F7429E-1FFB-64D3-4D01-022097A891D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46642" b="65756"/>
          <a:stretch>
            <a:fillRect/>
          </a:stretch>
        </p:blipFill>
        <p:spPr>
          <a:xfrm>
            <a:off x="6964286" y="5432796"/>
            <a:ext cx="5078874" cy="142520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D75E1EB9-05B1-B0FA-CDCC-06A963309A8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1610" r="9983" b="11704"/>
          <a:stretch>
            <a:fillRect/>
          </a:stretch>
        </p:blipFill>
        <p:spPr>
          <a:xfrm>
            <a:off x="7835705" y="3009918"/>
            <a:ext cx="2919134" cy="2934397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CE428207-F664-032F-7397-3AE73A126B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110931"/>
            <a:ext cx="2919134" cy="72943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Κύττ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θέσης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(place cells)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χωρική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μνήμη</a:t>
            </a:r>
            <a:endParaRPr kumimoji="0" lang="en-US" altLang="en-US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κύττ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θέσης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β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ρίσκοντ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στον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όκ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υξάνουν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δρ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στηριότητά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τους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ότ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l-GR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πειραματόζωο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β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ρίσκετ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συγκεκριμένη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θέση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Κάθε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κύττ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έχει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έν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 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εδίο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θέσης</a:t>
            </a:r>
            <a:r>
              <a:rPr kumimoji="0" lang="el-GR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(place field)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οί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λύ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τοντ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άλλ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ζί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σχημ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τίζουν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έν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χάρτη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του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ερι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β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άλλοντος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χάρτης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τύσσετ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ρώτ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τά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εξερεύνησης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μορφώνετ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νέο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ερι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β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άλλον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θίστ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ότ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άτομο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ιστρέφει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στο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ρχικό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ερι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β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άλλον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1507" name="Picture 3" descr="Grid and place cells work together to determine the animal's position.... |  Download Scientific Diagram">
            <a:extLst>
              <a:ext uri="{FF2B5EF4-FFF2-40B4-BE49-F238E27FC236}">
                <a16:creationId xmlns:a16="http://schemas.microsoft.com/office/drawing/2014/main" id="{E10FE520-D3FD-6A2F-078B-64E04A003F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7622" y="230404"/>
            <a:ext cx="5594252" cy="31985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959234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85C158-DCCE-6BE9-284D-FB7A3F1232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B03158B-ED49-F805-D9E1-0523FAE067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" y="5627989"/>
            <a:ext cx="12039600" cy="1477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Κύττ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θέσης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στον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άνθρω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</a:t>
            </a:r>
            <a:endParaRPr kumimoji="0" lang="en-US" altLang="en-US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Μελέτες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fMRI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έδειξ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ότι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άνθρω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θέτουν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κύττ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θέσης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δρ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στηριότητά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τους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είν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τόσο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κρι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β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ής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ώστε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ορεί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ροσδιοριστεί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«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θέση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»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του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τόμου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μέσ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έν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εικονικό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ερι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β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άλλον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2272F09-DCB6-7667-C659-3336732EFA63}"/>
              </a:ext>
            </a:extLst>
          </p:cNvPr>
          <p:cNvSpPr txBox="1"/>
          <p:nvPr/>
        </p:nvSpPr>
        <p:spPr>
          <a:xfrm>
            <a:off x="109025" y="202165"/>
            <a:ext cx="4005775" cy="50783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Λειτουργίες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των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κυττάρων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θέσης</a:t>
            </a:r>
            <a:endParaRPr kumimoji="0" lang="en-US" altLang="en-US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εδί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θέσης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εξ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ρτώντ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ό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χωρικά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ερεθίσμ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α,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ό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ως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τικά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τικά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οσφρητικά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κύττ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θέσης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ρέχουν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χωρικό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ίσιο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ου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είν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κρίσιμο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γι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l-GR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τη μνήμη επεισοδίων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υ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οστηρίζουν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τον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σχεδι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σμό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λοήγησης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σημεί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ιλογής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αβ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ύρινθο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κύττ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θέσης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ενεργο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οιούντ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δοχικά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γι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λλ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κτικές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δρομές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preplay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),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ζώο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«π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ροσομοιώνει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»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τις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ιλογές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του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pic>
        <p:nvPicPr>
          <p:cNvPr id="22531" name="Picture 3" descr="Awake replay. Place cell sequences experienced during behavior are... |  Download Scientific Diagram">
            <a:extLst>
              <a:ext uri="{FF2B5EF4-FFF2-40B4-BE49-F238E27FC236}">
                <a16:creationId xmlns:a16="http://schemas.microsoft.com/office/drawing/2014/main" id="{38102579-2CC9-B13F-0B1B-5384621E4B0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92" r="15509"/>
          <a:stretch>
            <a:fillRect/>
          </a:stretch>
        </p:blipFill>
        <p:spPr bwMode="auto">
          <a:xfrm>
            <a:off x="3891955" y="1066409"/>
            <a:ext cx="8414345" cy="35477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1431457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455D58-B183-833C-BF78-7CE76F2511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D2BCDA2-1081-9FA8-EEDE-CC489BED30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80112" y="3059668"/>
            <a:ext cx="2031775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1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Δύο Είδη Μάθησης</a:t>
            </a:r>
            <a:endParaRPr kumimoji="0" lang="en-US" altLang="en-US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063535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033406-0730-DAF2-479A-D0BAC12F95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0AA45EA-4C78-25DF-089F-16149DC193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2664" y="353465"/>
            <a:ext cx="3745951" cy="64633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Το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ράδοξο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της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μάθησης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στον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ΗΜ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ερευνητές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ίστωσ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ότι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ΗΜ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ορούσε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μάθει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ορισμέν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είδη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εργ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σιών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ρά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βα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ρή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μνησί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του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Μί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τέτοι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εργ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σί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ήτ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ιχνηλάτηση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σε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θρέφτη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(mirror drawing)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ό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ου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άτομο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σχεδιάζει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κολουθώντ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μόνο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την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νάκλ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ΗΜ β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ελτίωσε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την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ίδοσή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του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στο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mirror drawing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τά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διάρκει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τριών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ημερών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ίδευσης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όρεσε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ίσης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μάθει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λύνει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τον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Πύργο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του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Ανόι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(Tower of Hanoi)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’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όλ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υτά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 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δεν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θυμότ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ότι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είχε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μάθει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μί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απ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ό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τις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δύο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εργ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σίες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Κάθε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ημέρ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άσκησης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δήλωνε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ότι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δεν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είχε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ξ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δεί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τον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Πύργο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του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Ανόι</a:t>
            </a:r>
            <a:r>
              <a:rPr lang="en-US" altLang="en-US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!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8178F00-C323-333E-8F49-692B44C59B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09955" y="4680453"/>
            <a:ext cx="4206625" cy="2177547"/>
          </a:xfrm>
          <a:prstGeom prst="rect">
            <a:avLst/>
          </a:prstGeom>
        </p:spPr>
      </p:pic>
      <p:pic>
        <p:nvPicPr>
          <p:cNvPr id="24579" name="Picture 3" descr="Here's an illustration of H.M. and the mirror drawing task">
            <a:extLst>
              <a:ext uri="{FF2B5EF4-FFF2-40B4-BE49-F238E27FC236}">
                <a16:creationId xmlns:a16="http://schemas.microsoft.com/office/drawing/2014/main" id="{292B2127-C3B0-31E6-D848-996E33C9D1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7540" y="47591"/>
            <a:ext cx="6173725" cy="4632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581" name="Picture 5" descr="1 Psychology 100 Lab 1: Drawing Conclusions from Experimental Data: A Mirror  Drawin">
            <a:extLst>
              <a:ext uri="{FF2B5EF4-FFF2-40B4-BE49-F238E27FC236}">
                <a16:creationId xmlns:a16="http://schemas.microsoft.com/office/drawing/2014/main" id="{55065744-3D97-583F-DF4F-C683AE7B3B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6714" y="47591"/>
            <a:ext cx="3048000" cy="266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328659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EB0A3F-1BE8-D61D-A11F-E09569CC8D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52F4608-8FA6-ABBB-9047-C6A5098B99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7536" y="4298071"/>
            <a:ext cx="10445775" cy="23083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Υ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οτύ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οι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δηλωτικής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μνήμης</a:t>
            </a:r>
            <a:endParaRPr kumimoji="0" lang="en-US" altLang="en-US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δηλωτική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μνήμη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εριλ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β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άνει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διάφορους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υ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οτύ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ους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l-GR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νήμη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l-GR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επεισοδίων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(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γεγονότ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α),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σημ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σιολογική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μνήμη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(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γεγονότ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γνώσεις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),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υτο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β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ιογρ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φική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μνήμη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(π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ληροφορίες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γι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τον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υτό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),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χωρική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μνήμη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(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θέση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του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τόμου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των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ντικειμένων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στον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χώρο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).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8F9E2FD-1940-AA60-1F28-E8CE59671BF7}"/>
              </a:ext>
            </a:extLst>
          </p:cNvPr>
          <p:cNvSpPr txBox="1"/>
          <p:nvPr/>
        </p:nvSpPr>
        <p:spPr>
          <a:xfrm>
            <a:off x="217536" y="139063"/>
            <a:ext cx="11149160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Η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κάλυψη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δύο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τηγοριών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μνήμης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el-GR" altLang="en-US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δηλωτική και μη δηλωτική)</a:t>
            </a:r>
            <a:endParaRPr kumimoji="0" lang="en-US" altLang="en-US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ευρήμ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υτά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οδήγησ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στο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συμ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έρ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σμ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ότι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υ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άρχουν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δύο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δι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κριτές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τηγορίες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εξεργ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σί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ς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μνήμης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kumimoji="0" lang="el-GR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δηλωτική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μνήμη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(declarative memory)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φορά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μάθηση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ου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οδηγεί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μνήμες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γεγονότων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ροσώ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ων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ληροφοριών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ου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ορούν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 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εκφρ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στούν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λεκτικά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ράδειγμ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δηλωτικής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μνήμης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είν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νάμνηση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του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ότι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ήσουν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έν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μάθημ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α,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ού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θόσουν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οιοι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ήτ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ρόντες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συζητήθηκε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25718618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11FBEA-B4F0-24B6-2CBB-1B1AB12F2F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31F2ECB-2C19-8212-5B56-B3448B1CA4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4654" y="522746"/>
            <a:ext cx="9417386" cy="5355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Μη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δηλωτική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μνήμη</a:t>
            </a:r>
            <a:endParaRPr kumimoji="0" lang="el-GR" altLang="en-US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μη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δηλωτική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μνήμη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(nondeclarative memory)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φορά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μνήμες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ου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σχετίζοντ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συμ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εριφορά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l-GR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δεξιότητες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τις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συν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ισθημ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τικές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ντιδράσεις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kumimoji="0" lang="el-GR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Περιλ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β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άνει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δι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δικ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στική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ή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δεξιοτεχνική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μάθηση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(procedural memory)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συν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ισθημ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τική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μάθηση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εξ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ρτημένη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μάθηση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ερεθίσμ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τος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–απ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όκρισης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δείγμ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δηλωτικής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μάθησης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είν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mirror drawing,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οδηλ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σί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α,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ίλυση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του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Πύργου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του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Ανόι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νάμνηση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ό</a:t>
            </a:r>
            <a:r>
              <a:rPr kumimoji="0" lang="el-GR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μως</a:t>
            </a:r>
            <a:r>
              <a:rPr kumimoji="0" lang="el-GR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του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ότι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κά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οιος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εξ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σκήθηκε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υτές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τις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εργ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σίες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νήκει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στη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δηλωτική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μνήμη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455431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565037-18ED-BFAB-5DBF-937AC3FF99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262F62E-2755-A994-F765-4408259D3C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513" y="58847"/>
            <a:ext cx="6145187" cy="67403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Γι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τί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είν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σημ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ντική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η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διάκριση</a:t>
            </a:r>
            <a:endParaRPr kumimoji="0" lang="en-US" altLang="en-US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κύριος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λόγος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διάκρισης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των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δύο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τύ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ων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μάθησης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είν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ότι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έχουν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δι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φορετική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εγκεφ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λική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ροέλευση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μελέτη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τους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λύ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τει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ώς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εγκέφ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λος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εκτελεί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φορετικές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λειτουργίες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altLang="en-US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l-GR" altLang="en-US" b="1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Πειράμ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με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τον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κτινωτό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αβ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ύρινθο</a:t>
            </a:r>
            <a:endParaRPr kumimoji="0" lang="el-GR" altLang="en-US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χρήση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του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κτινωτού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αβ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ύρινθου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(radial arm maze)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έδειξε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ότι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ρό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β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λημ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ήτ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ιλογή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των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τάλληλων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έ</a:t>
            </a:r>
            <a:r>
              <a:rPr kumimoji="0" lang="el-GR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ργων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Αρουρ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ίοι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β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λά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β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στους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δύο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οκάμ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ους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ορούσ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μάθουν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ηγ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ίνουν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οιονδή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οτε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φωτισμένο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β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χίον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γι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τροφή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Ότ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όμως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κάθε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β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χίον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εριείχε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τροφή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δεν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ορούσ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θυμηθούν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οιους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β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χίονες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είχ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ήδη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ισκεφθεί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έστρεφ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νειλημμέν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άδειους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β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χίονες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Αντίθετ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α, 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ρουρ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ίοι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β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λά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β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στο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αβ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δωτό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σώμ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(striatum)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θυμούντ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οιους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β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χίονες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είχ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ισκεφθεί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λλά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δεν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ορούσ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μάθουν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εισέρχοντ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στους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φωτισμένους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β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χίονες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F3B3051-D0A0-4644-5010-0B4256AFD7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35700" y="532351"/>
            <a:ext cx="6145187" cy="5439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789896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F067C5-875B-6432-330B-382E5064A9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EA81B47-7C3B-29E1-2E56-B9702B43A5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0207" y="-79653"/>
            <a:ext cx="3943867" cy="70173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Β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σικά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γάγγλι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δι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δικ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στική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μάθηση</a:t>
            </a:r>
            <a:endParaRPr kumimoji="0" lang="en-US" altLang="en-US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αβ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δωτό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σώμ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(striatum) 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νήκει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 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βα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σικά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γάγγλι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Νόσοι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ό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ως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Parkinson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Huntington,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ου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ροσ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β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άλλουν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βα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σικά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γάγγλι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α: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ροκ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λούν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δυσκολίες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στη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δι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δικ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στική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μάθηση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Άτομ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υτές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τις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νόσους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δυσκολεύοντ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εργ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σίες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ό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ως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mirror tracing,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Πύργος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του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Ανόι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Δηλωτική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vs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σχεσι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κή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μνήμη</a:t>
            </a:r>
            <a:endParaRPr kumimoji="0" lang="en-US" altLang="en-US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όρος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«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δηλωτική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μνήμη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»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θεωρείτ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λιγότερο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τάλληλος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γι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ζώ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Πολλοί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ερευνητές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ροτιμούν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τον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όρο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σχεσι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κή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μνήμη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(relational memory)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όρος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υ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οδηλώνει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την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εκμάθηση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σχέσεων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μετ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ξύ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ερεθισμάτων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έννοι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ου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ισχύει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τόσο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γι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νθρώ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ους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όσο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γι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ζώ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8675" name="Picture 3" descr="Illustration of the basal ganglia. The striatum, or corpus striatum,... |  Download Scientific Diagram">
            <a:extLst>
              <a:ext uri="{FF2B5EF4-FFF2-40B4-BE49-F238E27FC236}">
                <a16:creationId xmlns:a16="http://schemas.microsoft.com/office/drawing/2014/main" id="{5DEB5CB4-C900-9D67-1F5E-DFEC16544D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4074" y="379826"/>
            <a:ext cx="7827719" cy="38401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360743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>
            <a:extLst>
              <a:ext uri="{FF2B5EF4-FFF2-40B4-BE49-F238E27FC236}">
                <a16:creationId xmlns:a16="http://schemas.microsoft.com/office/drawing/2014/main" id="{AD957EFB-6099-C927-39F2-5AA374FE11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34332" y="3244334"/>
            <a:ext cx="4923335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1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Αμνησία: Αποτυχία Αποθήκευσης και Ανάκλησης</a:t>
            </a:r>
            <a:endParaRPr kumimoji="0" lang="en-US" altLang="en-US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17889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FC6581-7865-959F-5D1C-F544E0A7CD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C43088F-70F2-157C-639D-477EC493487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4878" y="117693"/>
            <a:ext cx="10678222" cy="67403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Αμυγδ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λή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συν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ισθημ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τική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μάθηση</a:t>
            </a:r>
            <a:endParaRPr kumimoji="0" lang="el-GR" altLang="en-US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μυγδ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λή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ίζει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κρίσιμο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ρόλο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στη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μη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δηλωτική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συν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ισθημ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τική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μάθηση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Μελέτη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συνέκρινε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l-GR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σθενή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μφοτερό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λευρη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β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λά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β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στην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μυγδ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λή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l-GR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σθενή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μφοτερό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λευρη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β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λά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β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στον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όκ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el-GR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σθενείς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εκτέθηκ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έν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δυν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μικό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ήχο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ότ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ρουσι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ζότ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φάνει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l-GR" altLang="en-US" b="1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altLang="en-US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lang="el-GR" altLang="en-US" b="1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σθενής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β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λά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β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στην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μυγδ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λή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l-GR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ρουσί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συν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ισθημ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τική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ντίδρ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στον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ήχο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l-GR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ορούσε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δηλώσει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οιο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ερέθισμ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συνδεότ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τον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ήχο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l-GR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λλά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δεν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εμφάνισε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εξ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ρτημένη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συν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ισθημ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τική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ντίδρ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στο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ερέθισμ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el-GR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σθενής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β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λά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β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στον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όκ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εμφάνισε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συν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ισθημ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τική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ντίδρ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εξάρτηση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λλά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δεν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ορούσε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δηλώσει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οιο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χρώμ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συνδεότ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τον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ήχο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el-GR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διάκριση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υτή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εξηγεί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ώς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έν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συν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ισθημ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τικό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γεγονός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ορεί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ηρεάζει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κρο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ρόθεσμ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συμ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εριφορά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χωρίς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συνειδητή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νάμνηση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Down Arrow 2">
            <a:extLst>
              <a:ext uri="{FF2B5EF4-FFF2-40B4-BE49-F238E27FC236}">
                <a16:creationId xmlns:a16="http://schemas.microsoft.com/office/drawing/2014/main" id="{1E975110-3F51-FCA7-D374-7CCD9091A3E5}"/>
              </a:ext>
            </a:extLst>
          </p:cNvPr>
          <p:cNvSpPr/>
          <p:nvPr/>
        </p:nvSpPr>
        <p:spPr>
          <a:xfrm>
            <a:off x="3378200" y="2743200"/>
            <a:ext cx="457200" cy="406400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223655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160C4F-4719-FB86-A0A4-1ED1C5A699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9260841-F356-16D9-A08D-C195CEAFE6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4145" y="866989"/>
            <a:ext cx="11028556" cy="48013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Η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μυγδ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λή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ως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ενισχυτής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της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μνήμης</a:t>
            </a:r>
            <a:endParaRPr kumimoji="0" lang="el-GR" altLang="en-US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l-GR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μυγδ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λή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ενισχύει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μνημονικότητ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τόσο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θετικών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όσο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ρνητικών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εμ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ειριών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kumimoji="0" lang="el-GR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l-GR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Ενισχύει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κόμη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δηλωτικές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μνήμες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συν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ισθημ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τικών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γεγονότων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kumimoji="0" lang="el-GR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l-GR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Αυτό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ιτυγχάνετ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μέσω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ύξησης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της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δρ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στηριότητ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του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οκάμ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ου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el-GR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lang="el-GR" altLang="en-US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el-GR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ηλεκτρική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διέγερση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της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μυγδ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λής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l-GR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ενεργο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οιεί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τον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όκ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l-GR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β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ελτιώνει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μάθηση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κόμη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συν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ισθημ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τικές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εργ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σίες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el-GR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Στον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άνθρω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μνημονική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ενίσχυση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συν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ισθημ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τικού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υλικού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συσχετίζετ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δρ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στηριότητ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των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δύο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μυγδ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λών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Down Arrow 2">
            <a:extLst>
              <a:ext uri="{FF2B5EF4-FFF2-40B4-BE49-F238E27FC236}">
                <a16:creationId xmlns:a16="http://schemas.microsoft.com/office/drawing/2014/main" id="{5ACCE8F7-2286-1B0D-F3FF-53D45293C43E}"/>
              </a:ext>
            </a:extLst>
          </p:cNvPr>
          <p:cNvSpPr/>
          <p:nvPr/>
        </p:nvSpPr>
        <p:spPr>
          <a:xfrm>
            <a:off x="2921000" y="3213100"/>
            <a:ext cx="330200" cy="368300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743624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396CD6-FDA5-B283-6E73-8A70BE983F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3B94127-F049-08F5-8819-9D6916B93A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84735" y="3059668"/>
            <a:ext cx="3699474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Μνήμη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Εργ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σί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ς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(Working Memory)</a:t>
            </a:r>
            <a:endParaRPr kumimoji="0" lang="en-US" altLang="en-US" sz="18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837269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BDA32C-AFD6-7531-A682-01CD8F9930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6A99A11-16B6-36EB-5279-67DF99EE42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2178" y="0"/>
            <a:ext cx="11474605" cy="70173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Γι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τί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η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απ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οθήκευση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δεν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ρκεί</a:t>
            </a:r>
            <a:endParaRPr kumimoji="0" lang="en-US" altLang="en-US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εγκέφ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λος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οθηκεύει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τεράστιες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οσότητες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ληροφορί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λλά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λή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οθήκευση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δεν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είν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λειτουργικά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χρήσιμη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ληροφορί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ρέ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είν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δι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θέσιμη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στιγμή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ου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απα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ιτείτ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γι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την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εκτέλεση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εργ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σί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l-GR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l-GR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μνήμη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εργ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σί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ς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ιτρέ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την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ροσωρινή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θεσιμότητ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της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ληροφορί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τά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χρήση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της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l-GR" altLang="en-US" b="1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Τι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είν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η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μνήμη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εργ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σί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ς</a:t>
            </a:r>
            <a:endParaRPr kumimoji="0" lang="en-US" altLang="en-US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el-GR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μνήμη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εργ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σί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λειτουργεί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ως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έν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ροσωρινός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«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χωρητής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»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ληροφορί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τηρεί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ληροφορίες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γι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ολύ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σύντομο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χρονικό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διάστημ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ενώ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l-GR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χρησιμο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οιούντ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άμεσ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α,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l-GR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ή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ενσωμ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τώνοντ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άλλες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ληροφορίες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δείγμ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α: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l-GR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τήρηση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ενός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κωδικού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ρόσ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βα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σης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μέχρι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ληκτρολογηθεί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l-GR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τήρηση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ληροφοριών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ου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κτώντ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ό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κρο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ρόθεσμη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μνήμη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γι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ίλυση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β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λημάτων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λήψη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οφάσεων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el-GR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Χωρίς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μνήμη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εργ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σί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δεν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θ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ορούσ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l-GR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κάνουμε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ίρεση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l-GR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ακολουθώντας βήματα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l-GR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σχεδιάσουμε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κίνηση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στο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σκάκι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l-GR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ούτε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τηρήσουμε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συνομιλί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Down Arrow 2">
            <a:extLst>
              <a:ext uri="{FF2B5EF4-FFF2-40B4-BE49-F238E27FC236}">
                <a16:creationId xmlns:a16="http://schemas.microsoft.com/office/drawing/2014/main" id="{246D642A-83B4-7133-8387-FB228BC17D8F}"/>
              </a:ext>
            </a:extLst>
          </p:cNvPr>
          <p:cNvSpPr/>
          <p:nvPr/>
        </p:nvSpPr>
        <p:spPr>
          <a:xfrm>
            <a:off x="1955800" y="1282700"/>
            <a:ext cx="203200" cy="355600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858534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168C81-268A-B8D4-030C-0543EE5D45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54BE53C-9999-26B4-4F40-7692E98AF1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5910765" cy="70173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Πειρ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τική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μελέτη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της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μνήμης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εργ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σί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ς</a:t>
            </a:r>
            <a:endParaRPr kumimoji="0" lang="en-US" altLang="en-US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εργ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σί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 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θυστερημένης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ντιστοίχισης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δείγμ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τος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(delayed match-to-sample)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χρησιμο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οιείτ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ευρέως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γι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μελέτη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της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μνήμης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εργ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σί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τά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την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ερίοδο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θυστέρησης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κύττ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συνειρμικές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εριοχές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των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κροτ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φικών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β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ρεγμ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τικών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β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ών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μένουν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ενεργά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νάλογ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φύση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του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ερεθίσμ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τος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κύττ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υτά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β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οηθούν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στη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τήρηση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της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ληροφορί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λλά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δεν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απ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οτελούν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τον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κύριο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τό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της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μνήμης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εργ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σί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Ρόλος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της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ροσοχής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της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ρεμ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β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ολής</a:t>
            </a:r>
            <a:endParaRPr kumimoji="0" lang="en-US" altLang="en-US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Ότ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εισάγετ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έν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απ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οσ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στικό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ερέθισμ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τά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την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ερίοδο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θυστέρησης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υροδότηση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στις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κροτ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φικές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β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ρεγμ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τικές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εριοχές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ύει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ότομ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α,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λλά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ζώ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εξ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κολουθούν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κάνουν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σωστή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ιλογή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Αυτό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δείχνει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ότι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τήρηση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της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ληροφορί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δεν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εξ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ρτάτ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απ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οκλειστικά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απ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ό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υτές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τις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εριοχές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3795" name="Picture 3" descr="Delayed-response tasks and neuropsychology and neurophysiology using... |  Download Scientific Diagram">
            <a:extLst>
              <a:ext uri="{FF2B5EF4-FFF2-40B4-BE49-F238E27FC236}">
                <a16:creationId xmlns:a16="http://schemas.microsoft.com/office/drawing/2014/main" id="{F1F73B56-BEEF-E0D1-A55A-671762622A9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3148"/>
          <a:stretch>
            <a:fillRect/>
          </a:stretch>
        </p:blipFill>
        <p:spPr bwMode="auto">
          <a:xfrm>
            <a:off x="6096000" y="958848"/>
            <a:ext cx="5136648" cy="36517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974926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C05948-6075-91B4-1781-001960EE25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B241A47-031F-A50D-194B-0578ECAA51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795" y="-79653"/>
            <a:ext cx="5213505" cy="70173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Προμετω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ίος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φλοιός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μνήμη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εργ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σί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ς</a:t>
            </a:r>
            <a:endParaRPr kumimoji="0" lang="en-US" altLang="en-US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κύττ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του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ρομετω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ίου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φλοιού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εμφ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νίζουν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χ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κτηριστικά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ου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θιστούν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βα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σικούς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υ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οψήφιους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γι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ρόλο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στη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μνήμη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εργ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σί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Αυξάνουν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δρ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στηριότητά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τους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τά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την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θυστέρηση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τηρούν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υτή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την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ύξηση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κόμη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ρουσί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απ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οσ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στικών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ερεθισμάτων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Ορισμέν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κύττ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α: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οκρίνοντ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ιλεκτικά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στο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σωστό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ερέθισμ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Άλλ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α: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οκρίνοντ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στο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ερέθισμ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μόνο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ότ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υτό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εμφ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νίζετ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συγκεκριμένη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θέση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στο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τικό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εδίο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υ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οδηλώνοντ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ενσωμάτωση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ληροφορί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«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»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«π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ού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».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τώσεις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β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λά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β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ης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του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ρομετω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ίου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φλοιού</a:t>
            </a:r>
            <a:endParaRPr kumimoji="0" lang="en-US" altLang="en-US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Βλά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β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στον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ρομετω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ίο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φλοιό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μειώνουν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την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νότητ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τήρησης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ληροφορί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τά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διάρκει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θυστέρησης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εύρημ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υτό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υ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οστηρίζει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τον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κεντρικό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ρόλο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του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ρομετω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ίου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φλοιού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στη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μνήμη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εργ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σί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4821" name="Picture 5" descr="Persistent Spiking Activity Underlies Working Memory | Journal of  Neuroscience">
            <a:extLst>
              <a:ext uri="{FF2B5EF4-FFF2-40B4-BE49-F238E27FC236}">
                <a16:creationId xmlns:a16="http://schemas.microsoft.com/office/drawing/2014/main" id="{8AA02400-B8B2-3A54-4D06-9430623CAE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8650" y="105436"/>
            <a:ext cx="6255320" cy="51015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ight Arrow 2">
            <a:extLst>
              <a:ext uri="{FF2B5EF4-FFF2-40B4-BE49-F238E27FC236}">
                <a16:creationId xmlns:a16="http://schemas.microsoft.com/office/drawing/2014/main" id="{9214383E-8D93-FA94-B3D3-D4D21BA9575C}"/>
              </a:ext>
            </a:extLst>
          </p:cNvPr>
          <p:cNvSpPr/>
          <p:nvPr/>
        </p:nvSpPr>
        <p:spPr>
          <a:xfrm>
            <a:off x="5321300" y="3530600"/>
            <a:ext cx="774700" cy="254000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663680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8CB32C-07CF-F432-551A-CB3ED81C4A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A243E66-BE0E-2896-5F4C-8F375F2869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1229" y="719444"/>
            <a:ext cx="5319971" cy="56323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ρομετω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ίος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φλοιός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ως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«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κεντρικός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εκτελεστής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»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λειτουργί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του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ρομετω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ίου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φλοιού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δεν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εριορίζετ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έν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θητικό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οθηκευτικό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ρόλο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Πολλοί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ερευνητές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θεωρούν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ότι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δρ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ως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κεντρικός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εκτελεστής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(central executive)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χειρίζετ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στρ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τηγικές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συμ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εριφοράς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δικ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σίες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λήψης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οφάσεων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Συντονίζει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δρ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στηριότητ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εριοχών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ου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εμ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λέκοντ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στην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ντίληψη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την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όκριση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την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«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κυκλοφορί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α»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της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ληροφορί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στη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μνήμη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εργ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σί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5843" name="Picture 3" descr="The Wisconsin Card Sorting Task (WCST). | Download Scientific Diagram">
            <a:extLst>
              <a:ext uri="{FF2B5EF4-FFF2-40B4-BE49-F238E27FC236}">
                <a16:creationId xmlns:a16="http://schemas.microsoft.com/office/drawing/2014/main" id="{3D0DEF11-20E4-5B84-CCFD-B06F9B0A1B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7450" y="1498600"/>
            <a:ext cx="4737100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E482057-A158-EE3F-A9A3-B53E119DBB3F}"/>
              </a:ext>
            </a:extLst>
          </p:cNvPr>
          <p:cNvSpPr txBox="1"/>
          <p:nvPr/>
        </p:nvSpPr>
        <p:spPr>
          <a:xfrm>
            <a:off x="7124700" y="1129268"/>
            <a:ext cx="32147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e.g. Wisconsin Card Sorting Test</a:t>
            </a:r>
          </a:p>
        </p:txBody>
      </p:sp>
    </p:spTree>
    <p:extLst>
      <p:ext uri="{BB962C8B-B14F-4D97-AF65-F5344CB8AC3E}">
        <p14:creationId xmlns:p14="http://schemas.microsoft.com/office/powerpoint/2010/main" val="146758876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2EFB76-1EED-6256-0C75-D7FF260E77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039CC43-EF43-CEE2-2ED8-972FCFD454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67706" y="3059668"/>
            <a:ext cx="3546805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Εγκεφ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λικές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Αλλ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γές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στη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Μάθηση</a:t>
            </a:r>
            <a:endParaRPr kumimoji="0" lang="en-US" altLang="en-US" sz="18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842887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08991F-7039-6225-B755-476B7045E8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71E93F6-A403-28D7-44E3-A9360E3EDE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0721" y="58849"/>
            <a:ext cx="11218128" cy="67403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Μάθηση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νευρωνική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στικότητ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endParaRPr kumimoji="0" lang="el-GR" altLang="en-US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μάθηση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οτελεί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μορφή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νευρωνικής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στικότητ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ου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λλάζει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συμ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εριφορά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μέσω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μόρφωσης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των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νευρωνικών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συνδέσεων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Έχουν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εξελιχθεί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εξειδικευμένοι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νευρωνικοί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μηχ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νισμοί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ου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ξιο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οιούν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υτή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δυν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τότητ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μελέτη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υτών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των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μηχ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νισμών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γίνετ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κυρίως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στο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ίσιο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της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κρόχρονης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ενδυνάμωσης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(long-term potentiation, LTP)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Γι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νοηθεί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μάθηση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ως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φυσιολογική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διεργ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σί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α,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είν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απα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ίτητη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νόηση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των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λλ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γών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στο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ί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εδο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του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νευρών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ιδι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ίτερ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της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σύν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ψης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νόν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ς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του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Hebb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Donald Hebb (1940)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τύ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ωσε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τον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γνωστό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νόν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του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Hebb</a:t>
            </a:r>
            <a:r>
              <a:rPr lang="en-US" altLang="en-US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en-US" altLang="en-US" i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Neurons that fire together, wire together</a:t>
            </a:r>
            <a:r>
              <a:rPr lang="en-US" altLang="en-US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Σύμφων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τον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νόν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α: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άξον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ενός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ροσυν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τικού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νευρών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είν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ενεργός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ενώ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μετ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συν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τικός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νευρών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υροδοτεί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τότε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σύν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ψη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μετ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ξύ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τους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ενισχύετ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ρχή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υτή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l-GR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παρατηρείται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ήδη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τά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την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νά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τυξη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του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νευρικού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συστήμ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τος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Μέρος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υτής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της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στικότητ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τηρείτ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στον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ώριμο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εγκέφ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26368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5243A5-17C2-0C1D-4DAA-2725D8CC33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12E205B-05FB-2C23-B6FC-65E8107DD9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6117" y="58847"/>
            <a:ext cx="6739983" cy="67403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κρόχρονη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Ενδυνάμωση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(long term potentiation - LTP)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κρόχρονη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ενδυνάμωση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(LTP)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είν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η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ίμονη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ύξηση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της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ισχύος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των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συνάψεων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Προκύ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τει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ό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συγχρονισμένη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ενεργο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οίηση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ροσυν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τικών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μετ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συν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τικών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νευρώνων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Στο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εργ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στήριο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LTP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ορεί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ροκληθεί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υτόχρονη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διέγερση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των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δύο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νευρώνων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ή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ρκή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διέγερση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του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ροσυν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τικού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νευρών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ώστε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υροδοτήσει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τον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μετ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συν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τικό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Μετά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την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γωγή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της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LTP,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η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απ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όκριση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του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μετ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συν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απ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τικού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νευρών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σε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έν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δοκιμ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στικό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ερέθισμ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είν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σημ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ντικά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ισχυρότερη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Διάρκει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εντο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ισμός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της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LTP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LTP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ορεί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ρκέσει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ώρες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λλιέργειες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ιστών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μήνες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ειρ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τόζω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Έχει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μελετηθεί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κυρίως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στον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ππ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όκ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Ωστόσο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πα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τηρείτ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στον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τικό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φλοιό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στον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κουστικό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φλοιό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στον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κινητικό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φλοιό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Συνε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ώς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LTP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φ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ίνετ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απ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οτελεί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γενικό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χ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κτηριστικό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νευρωνικών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ιστών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ου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εμ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λέκοντ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στη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μάθηση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126EBAF-D121-A6AB-B59E-4130CB4194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96100" y="647699"/>
            <a:ext cx="5139783" cy="51228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2341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EE1854-3515-8796-4F37-CBDB7EAE95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16E0BC4-0FDE-D165-0719-83F31B7A8A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0944" y="101541"/>
            <a:ext cx="5885056" cy="64633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Τύ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οι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μνησί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ς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στον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ΗΜ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l-GR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Εμπροσθοδρομική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(anterograde) 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μνησί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α: 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δυν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μί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σχημ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τισμού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νέων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μνήσεων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μετά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β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λά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β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·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όρος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σημ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ίνει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«π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ρος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εμ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ρός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».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ισθοδρομική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(retrograde) 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μνησί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α: 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δυν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μί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νάκλησης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γεγονότων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ου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ροηγήθηκ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της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β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λά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β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ης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ΗΜ πα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ρουσί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ζε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τους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δύο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τύ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ους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μνησί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όχι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μόνο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l-GR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εμπροσθοδρομική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Έκτ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ση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της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ισθοδρομικής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μνησί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ς</a:t>
            </a:r>
            <a:endParaRPr kumimoji="0" lang="en-US" altLang="en-US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ισθοδρομική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μνησί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εκτεινότ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ό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τον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χρόνο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της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έμ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βα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σης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l-GR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(27 ετών -1953)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έως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ερί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ου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την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ηλικί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των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16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ετών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Υ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ήρχ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l-GR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πολύ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λίγες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απ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οσ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σμ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τικές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μνήσεις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ό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εκείνη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την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ερίοδο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Δεν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θυμότ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σημ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ντικά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ροσω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ικά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ιστορικά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γεγονότ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α,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ό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ως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τέλος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του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Β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΄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γκοσμίου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Πολέμου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την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οφοίτησή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του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Στην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35η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έτειο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οφοίτησης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δεν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γνώρισε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νέν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ό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τους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συμμ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θητές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του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075" name="Picture 3" descr="Henry Molaison: the amnesiac we'll ...">
            <a:extLst>
              <a:ext uri="{FF2B5EF4-FFF2-40B4-BE49-F238E27FC236}">
                <a16:creationId xmlns:a16="http://schemas.microsoft.com/office/drawing/2014/main" id="{4BAC3AD8-7CE7-52C3-14B2-68CAEC4844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7600" y="378539"/>
            <a:ext cx="3683000" cy="2209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The Curious Case of Patient H.M.">
            <a:extLst>
              <a:ext uri="{FF2B5EF4-FFF2-40B4-BE49-F238E27FC236}">
                <a16:creationId xmlns:a16="http://schemas.microsoft.com/office/drawing/2014/main" id="{4AE70C65-5E7A-35D5-2605-84B820DA07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5761" y="3429000"/>
            <a:ext cx="4674839" cy="248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2851398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961E44-D657-EE1B-6F11-AEC95CC18B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B7B5AF9-AEEA-6518-4BE3-B61A8607D6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9863" y="335848"/>
            <a:ext cx="5795537" cy="61863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κρόχρονη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στολή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(long term depression - LTD)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νευρωνική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λειτουργί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απα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ιτεί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όχι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μόνο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ενίσχυση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λλά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εξ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σθένιση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συνάψεων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κρόχρονη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στολή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(long-term depression, LTD)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είν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μείωση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της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ισχύος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των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συνάψεων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Εμφ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νίζετ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ότ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ροσυν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τικοί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νευρώνες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ενεργο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οιούντ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λλά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ενεργο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οίηση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δεν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ρκεί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γι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υροδοτήσει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τον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μετ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συν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τικό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νευρών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LTD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ορεί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ροκληθεί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χ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μηλής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συχνότητ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διέγερση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του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ροσυν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τικού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νευρών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γι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λίγ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τά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LTD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θεωρείτ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μηχ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νισμός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τρο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οίησης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υ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ρχουσών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μνημών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ομάκρυνσης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ιών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μνημών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ώστε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δημιουργηθεί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χώρος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γι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νέες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578585B-A1C8-8533-061F-293E284B16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8400" y="647699"/>
            <a:ext cx="5139783" cy="51228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345789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3275AD-2987-45F5-1A95-F005FF58D7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D5542C0-BC41-23D5-39FB-2B2DBD4D1E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9400" y="335848"/>
            <a:ext cx="3835400" cy="61863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Συσχετιστική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κρόχρονη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Ενδυνάμωση</a:t>
            </a:r>
            <a:endParaRPr kumimoji="0" lang="en-US" altLang="en-US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δρ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στηριότητ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ενός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ροσυν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τικού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νευρών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ορεί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ηρεάσει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γειτονικές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συνάψεις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Ότ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μί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ισχυρή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σύν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ψη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μί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σθενής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σύν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ψη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ενεργο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οιούντ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υτόχρον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στον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ίδιο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μετ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συν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τικό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νευρών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α,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τότε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σθενής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σύν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ψη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ενισχύετ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φ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ινόμενο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υτό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ονομάζετ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συσχετιστική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LTP (associative LTP)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BD61DF0-89E8-73B0-6493-4681624AB3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67339" y="1308100"/>
            <a:ext cx="7153113" cy="40386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206B140-9520-0165-F5F5-0404E82CBB5F}"/>
              </a:ext>
            </a:extLst>
          </p:cNvPr>
          <p:cNvSpPr txBox="1"/>
          <p:nvPr/>
        </p:nvSpPr>
        <p:spPr>
          <a:xfrm>
            <a:off x="3949700" y="5875821"/>
            <a:ext cx="6096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Μελετάτ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συνήθως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ομονωμένο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εγκεφ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λικό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ιστό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λλά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έχει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σημ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ντικές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συμ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εριφορικές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συνέ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ειες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7" name="Right Arrow 6">
            <a:extLst>
              <a:ext uri="{FF2B5EF4-FFF2-40B4-BE49-F238E27FC236}">
                <a16:creationId xmlns:a16="http://schemas.microsoft.com/office/drawing/2014/main" id="{E9685A03-4834-0951-A166-AE004B397EE9}"/>
              </a:ext>
            </a:extLst>
          </p:cNvPr>
          <p:cNvSpPr/>
          <p:nvPr/>
        </p:nvSpPr>
        <p:spPr>
          <a:xfrm>
            <a:off x="10388600" y="5994400"/>
            <a:ext cx="596900" cy="215900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0963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65BAD2-7A4F-F0E1-92FA-3EE40C9201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6F6E6EF2-48E6-4E55-8727-D8E6BB6D8EA1}"/>
              </a:ext>
            </a:extLst>
          </p:cNvPr>
          <p:cNvSpPr txBox="1"/>
          <p:nvPr/>
        </p:nvSpPr>
        <p:spPr>
          <a:xfrm>
            <a:off x="596900" y="520700"/>
            <a:ext cx="9715500" cy="50783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b="1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Συσχετιστική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(associative) LTP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κλ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σική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εξάρτηση</a:t>
            </a:r>
            <a:endParaRPr kumimoji="0" lang="en-US" altLang="en-US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Στην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έ</a:t>
            </a:r>
            <a:r>
              <a:rPr kumimoji="0" lang="el-GR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ξω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μυγδ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λή</a:t>
            </a:r>
            <a:r>
              <a:rPr kumimoji="0" lang="el-GR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(lateral amygdala):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ηλεκτρικό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σοκ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ροκ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λεί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ισχυρή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όκριση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ενώ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έν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κουστικό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ερέθισμ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ροκ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λεί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σθενή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όκριση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Ότ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έν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τόνος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συνδυάζετ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νειλημμέν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σοκ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τόνος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μόνος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του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ρχίζει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ροκ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λεί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υξημένη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δρ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στηριότητ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στην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μυγδ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λή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θώς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συν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ισθημ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τική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ντίδρ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«πα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γώμ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τος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».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lang="en-US" altLang="en-US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ράδειγμ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υτό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ντιστοιχεί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κλ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σική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εξάρτηση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συσχετιστική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LTP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θεωρείτ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νευρωνικός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μηχ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νισμός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ου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β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ρίσκετ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στη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β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άση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της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κλ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σικής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εξάρτησης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Down Arrow 4">
            <a:extLst>
              <a:ext uri="{FF2B5EF4-FFF2-40B4-BE49-F238E27FC236}">
                <a16:creationId xmlns:a16="http://schemas.microsoft.com/office/drawing/2014/main" id="{488A5636-E831-F1D5-B210-A2FF1D238A0C}"/>
              </a:ext>
            </a:extLst>
          </p:cNvPr>
          <p:cNvSpPr/>
          <p:nvPr/>
        </p:nvSpPr>
        <p:spPr>
          <a:xfrm>
            <a:off x="4394200" y="3594100"/>
            <a:ext cx="241300" cy="558800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402272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826E26-67E9-DC64-A55D-25B839AC13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ED3AE2C-1A29-FC98-1E23-A0D7D6295D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21059" y="3059668"/>
            <a:ext cx="494988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1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Πώς Συμβαίνει η Μακρόχρονη Ενδυνάμωση (LTP)</a:t>
            </a:r>
            <a:endParaRPr kumimoji="0" lang="en-US" altLang="en-US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514538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3BC3B6-59E1-72EA-9A56-B09C48E47E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B5E4022-BD58-C8A7-ADD7-568A24FB71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" y="-138499"/>
            <a:ext cx="5384800" cy="72943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Πειρ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τικό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μοντέλο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της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LTP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LTP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έχει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μελετηθεί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κυρίως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στους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νευρώνες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ου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συνδέουν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τις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εριοχές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CA3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CA1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του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οκάμ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ου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ευρήμ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απ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ό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υτό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σύστημ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χρησιμο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οιούντ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ως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μοντέλο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γι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την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νόηση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της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LTP.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Υ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άρχουν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λλ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γές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της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δικ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σί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άλλες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εγκεφ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λικές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εριοχές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Νευροδι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αβ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βα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στής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υ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οδοχείς</a:t>
            </a:r>
            <a:endParaRPr lang="en-US" altLang="en-US" b="1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βα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σικός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νευροδι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αβ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βα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στής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στη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LTP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είν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γλουτ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μινικό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γλουτ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μινικό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νιχνεύετ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ό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δύο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τύ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ους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υ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οδοχέων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AMPA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υ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οδοχείς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NMDA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υ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οδοχείς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lang="en-US" altLang="en-US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Αρχικά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γλουτ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μινικό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ενεργο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οιεί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τους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AMPA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υ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οδοχείς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NMDA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υ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οδοχείς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μένουν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νενεργοί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ειδή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είν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φρ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γμένοι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ό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ιόντ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γνησίου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0CFE227-5991-92D0-39CA-E44CB650D2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48661" y="2686050"/>
            <a:ext cx="6321136" cy="4171950"/>
          </a:xfrm>
          <a:prstGeom prst="rect">
            <a:avLst/>
          </a:prstGeom>
        </p:spPr>
      </p:pic>
      <p:pic>
        <p:nvPicPr>
          <p:cNvPr id="44035" name="Picture 3" descr="How does LTP work at the hippocampal synapse? — Brain Stuff">
            <a:extLst>
              <a:ext uri="{FF2B5EF4-FFF2-40B4-BE49-F238E27FC236}">
                <a16:creationId xmlns:a16="http://schemas.microsoft.com/office/drawing/2014/main" id="{6620C6F8-8BBE-2046-C78D-F806726BF7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2388" y="206632"/>
            <a:ext cx="2491662" cy="24794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ight Arrow 3">
            <a:extLst>
              <a:ext uri="{FF2B5EF4-FFF2-40B4-BE49-F238E27FC236}">
                <a16:creationId xmlns:a16="http://schemas.microsoft.com/office/drawing/2014/main" id="{F1AF2AFD-3DDB-7ADD-2561-A691A7A1076F}"/>
              </a:ext>
            </a:extLst>
          </p:cNvPr>
          <p:cNvSpPr/>
          <p:nvPr/>
        </p:nvSpPr>
        <p:spPr>
          <a:xfrm>
            <a:off x="5245100" y="1206500"/>
            <a:ext cx="303561" cy="228600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ight Arrow 4">
            <a:extLst>
              <a:ext uri="{FF2B5EF4-FFF2-40B4-BE49-F238E27FC236}">
                <a16:creationId xmlns:a16="http://schemas.microsoft.com/office/drawing/2014/main" id="{E423B8BD-B1E6-A59D-D9B7-CEF2567D8AA4}"/>
              </a:ext>
            </a:extLst>
          </p:cNvPr>
          <p:cNvSpPr/>
          <p:nvPr/>
        </p:nvSpPr>
        <p:spPr>
          <a:xfrm>
            <a:off x="4978400" y="5778500"/>
            <a:ext cx="570261" cy="266700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03229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6A4805-B08E-8653-84A0-99276F7912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9291842-4CB4-63DB-2DC1-0843EE7DC8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2663" y="474347"/>
            <a:ext cx="4169937" cy="59093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l-GR" altLang="en-US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Εκ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όλωση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ενεργο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οίηση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των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NMDA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υ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οδοχέων</a:t>
            </a:r>
            <a:endParaRPr kumimoji="0" lang="el-GR" altLang="en-US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τά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την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γωγή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της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LTP: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ενεργο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οίηση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των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AMPA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υ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οδοχέων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ό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ρώτ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ερεθίσμ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ροκ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λεί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μερική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l-GR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εκ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όλωση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endParaRPr kumimoji="0" lang="el-GR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της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μετ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συν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τικής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μεμ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β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ράνης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l-GR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όλωση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ομ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κρύνει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ιόντ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γνησίου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ό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τους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NMDA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υ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οδοχείς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el-GR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lang="el-GR" altLang="en-US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el-GR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Αυτό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ιτρέ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την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είσοδο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μεγάλων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οσοτήτων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ιόντων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β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εστίου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(Ca²⁺)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στον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μετ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συν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τικό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νευρών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D1060E5-4D81-8665-A84A-BC3464941D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33900" y="1054100"/>
            <a:ext cx="7658100" cy="5054346"/>
          </a:xfrm>
          <a:prstGeom prst="rect">
            <a:avLst/>
          </a:prstGeom>
        </p:spPr>
      </p:pic>
      <p:sp>
        <p:nvSpPr>
          <p:cNvPr id="4" name="Down Arrow 3">
            <a:extLst>
              <a:ext uri="{FF2B5EF4-FFF2-40B4-BE49-F238E27FC236}">
                <a16:creationId xmlns:a16="http://schemas.microsoft.com/office/drawing/2014/main" id="{44D55CD6-C6C4-AF38-DF39-F91A60D58BF0}"/>
              </a:ext>
            </a:extLst>
          </p:cNvPr>
          <p:cNvSpPr/>
          <p:nvPr/>
        </p:nvSpPr>
        <p:spPr>
          <a:xfrm>
            <a:off x="1714500" y="3924300"/>
            <a:ext cx="266700" cy="431800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627230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49B63F30-DF1E-1BB8-D32C-5F4D41B7B539}"/>
              </a:ext>
            </a:extLst>
          </p:cNvPr>
          <p:cNvSpPr txBox="1"/>
          <p:nvPr/>
        </p:nvSpPr>
        <p:spPr>
          <a:xfrm>
            <a:off x="63500" y="335844"/>
            <a:ext cx="4330700" cy="61863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Ρόλος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του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β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εστίου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των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ρωτεϊνικών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κιν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σών</a:t>
            </a:r>
            <a:endParaRPr kumimoji="0" lang="en-US" altLang="en-US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εισροή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β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εστίου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ενεργο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οιεί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λληλουχί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ενδοκυττάριων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διεργ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σιών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el-GR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lang="el-GR" altLang="en-US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Ενεργο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οιούντ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ρωτεϊνικές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κινάσες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ένζυμ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ου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τρο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οιούν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ή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ενεργο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οιούν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άλλες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ρωτεΐνες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el-GR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lang="el-GR" altLang="en-US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Μί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κρίσιμη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κινάση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είν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CaMKII (calcium/calmodulin-dependent kinase II)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CaMKII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είν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απα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ίτητη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γι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την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LTP: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οντίκι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δύο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λειτουργικά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γονίδι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CaMKII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δεν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εμφ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νίζουν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LTP,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οντίκι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έν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λειτουργικό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έν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λειτουργικό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γονίδιο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εμφ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νίζουν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LTP, 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λλά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υτή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δεν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l-GR" altLang="en-US" b="1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παγι</a:t>
            </a:r>
            <a:r>
              <a:rPr lang="en-US" altLang="en-US" b="1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ώ</a:t>
            </a:r>
            <a:r>
              <a:rPr lang="el-GR" altLang="en-US" b="1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νεται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σε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κρο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ρόθεσμη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μνήμη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6" name="Down Arrow 5">
            <a:extLst>
              <a:ext uri="{FF2B5EF4-FFF2-40B4-BE49-F238E27FC236}">
                <a16:creationId xmlns:a16="http://schemas.microsoft.com/office/drawing/2014/main" id="{190C2C3F-2FC2-C597-14AA-544D81D2AF4E}"/>
              </a:ext>
            </a:extLst>
          </p:cNvPr>
          <p:cNvSpPr/>
          <p:nvPr/>
        </p:nvSpPr>
        <p:spPr>
          <a:xfrm>
            <a:off x="1866900" y="1936749"/>
            <a:ext cx="177800" cy="266700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Down Arrow 6">
            <a:extLst>
              <a:ext uri="{FF2B5EF4-FFF2-40B4-BE49-F238E27FC236}">
                <a16:creationId xmlns:a16="http://schemas.microsoft.com/office/drawing/2014/main" id="{98E16856-53E9-40EA-2855-90732B887AC9}"/>
              </a:ext>
            </a:extLst>
          </p:cNvPr>
          <p:cNvSpPr/>
          <p:nvPr/>
        </p:nvSpPr>
        <p:spPr>
          <a:xfrm>
            <a:off x="1778000" y="3295648"/>
            <a:ext cx="177800" cy="266700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15F5724-3863-D1E7-BA14-44EB830625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67003" y="1511300"/>
            <a:ext cx="7961497" cy="288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420986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AF32C0-EE4B-1932-577F-7585E6569B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B2CAAEA-B0E0-704F-6C8F-422FC6AF6B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161" y="47974"/>
            <a:ext cx="4493581" cy="70173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Ενεργο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οίηση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γονιδίων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ρωτεϊνών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στικότητ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ς</a:t>
            </a:r>
            <a:endParaRPr kumimoji="0" lang="en-US" altLang="en-US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τά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διάρκει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της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LTP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ενεργο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οιούντ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γονίδι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ου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σχετίζοντ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την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στικότητ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γονίδι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νέες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ρωτεΐνες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υροδοτούν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δομικές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λλ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γές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στη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σύν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ψη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Δομικές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λλ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γές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στις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συνάψεις</a:t>
            </a:r>
            <a:endParaRPr kumimoji="0" lang="en-US" altLang="en-US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Μέσ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45–60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λε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τά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μετά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την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γωγή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της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LTP: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υξάνετ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δρ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τικά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ριθμός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των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δενδριτικών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νθών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δενδριτικές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άκ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νθες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ροεξέχουν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ό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τους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δενδρίτες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μειώνουν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συν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τικό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χάσμ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α,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υξάνουν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την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ευ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ισθησί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της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σύν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ψης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υ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άρχουσες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άκ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νθες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μεγ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λώνουν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ή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ιρούντ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σχημ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τίζοντ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δύο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νέες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άκ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νθες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EBE22D1-6AB7-AF26-465F-74BEC41EF5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84774" y="1266722"/>
            <a:ext cx="7707226" cy="45816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125585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95C2E5-8E1B-AAA8-3E90-F42BA683EA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734CBAE-5DE5-D4A3-52E3-BFE8DB62F2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0723" y="1076744"/>
            <a:ext cx="10125177" cy="42473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Αύξηση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των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υ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οδοχέων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AMPA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Έν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λέον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δομικό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οτέλεσμ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της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LTP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είν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ύξηση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του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ριθμού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των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AMPA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υ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οδοχέων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στη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σύν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ψη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νέοι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υ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οδοχείς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ροέρχοντ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ό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δεξ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μενή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«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σιω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ηλών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»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υ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οδοχέων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μέσ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στον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δενδρίτη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υ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οδοχείς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AMPA: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μετ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φέροντ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γρήγορ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στις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άκ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νθες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κυκλώνοντ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μετ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ξύ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κυττ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λάσμ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τος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μεμ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β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ράνης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μέσ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λίγ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τά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lang="en-US" altLang="en-US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ύξησή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τους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ενισχύει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συν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τική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ισχύ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329994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99D272-4B40-D656-566A-D5ABCE42A7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FC9600C-5C90-DBEC-1902-061D7029B2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5900" y="394692"/>
            <a:ext cx="10274300" cy="64633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Νευρογένεση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μάθηση</a:t>
            </a:r>
            <a:endParaRPr kumimoji="0" lang="el-GR" altLang="en-US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Έν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λέον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μηχ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νισμός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υ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οστήριξης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της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μάθησης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είν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νευρογένεση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στον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ππ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όκ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ρυθμός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νευρογένεσης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στους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ενήλικες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είν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χ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μηλός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στη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διάρκει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της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ζωής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ροστίθετ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ερί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ου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10%–20%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νέων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νευρώνων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μάθηση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εξ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σθενεί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ότ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στέλλετ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νευρογένεση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ενισχύετ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ότ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υξάνετ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γένεση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νέων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κυττάρων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Λειτουργικά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χ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κτηριστικά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των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νέων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νευρώνων</a:t>
            </a:r>
            <a:endParaRPr kumimoji="0" lang="el-GR" altLang="en-US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νέοι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νευρώνες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είν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δρ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στήριοι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ό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τους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ώριμους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έχουν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χ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μηλότερο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τώφλι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γωγής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LTP,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κρίνουν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λύτερ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τές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φορές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ισίου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Συμ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β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άλλουν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στη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μετ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φορά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της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μνήμης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ό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τον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όκ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στον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φλοιό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στη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μείωση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της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ιάς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LTP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ώστε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δημιουργηθεί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χώρος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γι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νέες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μνήμες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στολή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της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νευρογένεσης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θυστερεί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μετ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φορά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της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μνήμης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στον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φλοιό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έως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28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ημέρες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02591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395C07-8B04-1EBB-28A5-48ACC70A7B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B7C99DE-FB4E-5D82-BC92-F867F6FF98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341" y="335846"/>
            <a:ext cx="4548459" cy="61863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Χρονική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κλίση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en-US" altLang="en-US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temporal gradient)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της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μνήμης</a:t>
            </a:r>
            <a:endParaRPr kumimoji="0" lang="en-US" altLang="en-US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λύτερη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τήρηση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ιότερων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σχέση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ρόσφ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τες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μνήμες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είν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τυ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ικό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εύρημ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σθενείς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ρόμοιες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εγκεφ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λικές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β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λά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β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εύρος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της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ισθοδρομικής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μνησί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εξ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ρτάτ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ό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την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έκτ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της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β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λά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β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ης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ό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τις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συγκεκριμένες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δομές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ου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έχουν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ηρε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στεί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Αν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τομικές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δομές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ου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ηρεάστηκ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</a:t>
            </a:r>
            <a:endParaRPr kumimoji="0" lang="en-US" altLang="en-US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χειρουργική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έμ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βα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τέστρεψε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ή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έ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β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ψε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τον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όκ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δομές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l-GR" altLang="en-US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ιπποκ</a:t>
            </a:r>
            <a:r>
              <a:rPr lang="en-US" altLang="en-US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ά</a:t>
            </a:r>
            <a:r>
              <a:rPr lang="el-GR" altLang="en-US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μπειου</a:t>
            </a:r>
            <a:r>
              <a:rPr lang="el-GR" altLang="en-US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σχηματισμού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την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μυγδ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λή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δομές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υτές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νήκουν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στον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έσω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κροτ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φικό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λο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β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ό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Λόγω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της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εκτετ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μένης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β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λά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β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ης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δεν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είν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δυν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τή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κρι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β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ής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όδοση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των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μνημονικών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ελλειμμάτων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μί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μόνο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δομή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49D6F5F-5A42-134B-60C4-E4FDFD4BD4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22800" y="677761"/>
            <a:ext cx="7494860" cy="47455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927698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4574B1-D669-2723-BD78-994195AEF9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BFE5112-3CBD-7D7B-F727-29FD4BAC6C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6981" y="245747"/>
            <a:ext cx="4204519" cy="59093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κροσκο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ικές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λλ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γές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στον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εγκέφ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λο</a:t>
            </a:r>
            <a:endParaRPr kumimoji="0" lang="en-US" altLang="en-US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εκτετ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μένες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δομικές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λλ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γές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ορεί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οδηγήσουν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μετ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αβ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ολές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στον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όγκο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συγκεκριμένων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εγκεφ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λικών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εριοχών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ράδειγμ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α: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οδηγοί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ξί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του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Λονδίνου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ου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θ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ίνουν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ί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χρόνι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την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ολεοδομί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της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όλης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ό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μνήμης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Μελέτες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MRI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έδειξ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ότι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ίσθιο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τμήμ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του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οκάμ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ου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τους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είν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μεγ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λύτερο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φορά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είν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εντονότερη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οδηγούς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ερισσότερ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χρόνι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εμ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ειρί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υ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οστηρίζοντ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ότι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ρόκειτ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γι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 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απ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οτέλεσμ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της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εμ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ειρί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όχι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έμφυτο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χ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κτηριστικό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9155" name="Picture 3">
            <a:extLst>
              <a:ext uri="{FF2B5EF4-FFF2-40B4-BE49-F238E27FC236}">
                <a16:creationId xmlns:a16="http://schemas.microsoft.com/office/drawing/2014/main" id="{A6680091-3184-5002-B072-2F603AB42A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7175" y="0"/>
            <a:ext cx="517525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ight Arrow 2">
            <a:extLst>
              <a:ext uri="{FF2B5EF4-FFF2-40B4-BE49-F238E27FC236}">
                <a16:creationId xmlns:a16="http://schemas.microsoft.com/office/drawing/2014/main" id="{D6D08F49-13FA-0DFB-8B91-4BE89F4098FD}"/>
              </a:ext>
            </a:extLst>
          </p:cNvPr>
          <p:cNvSpPr/>
          <p:nvPr/>
        </p:nvSpPr>
        <p:spPr>
          <a:xfrm>
            <a:off x="4381500" y="3263902"/>
            <a:ext cx="596900" cy="330198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8443767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CC3C98-7555-FFE2-96E7-B2DEEBF2C2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40F0987-E933-0C41-7626-6932D9EA9C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99669" y="3244334"/>
            <a:ext cx="2045303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altLang="en-US" sz="18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Παγίωση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Ύ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νος</a:t>
            </a:r>
            <a:endParaRPr kumimoji="0" lang="en-US" altLang="en-US" sz="18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3264448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E67728-4BB1-005D-027A-A37DC8079C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85CBE00-2CC1-000A-4755-EE09D28111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4765" y="117693"/>
            <a:ext cx="6063636" cy="67403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Ρόλος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του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ππ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οκάμ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ου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του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φλοιού</a:t>
            </a:r>
            <a:endParaRPr kumimoji="0" lang="en-US" altLang="en-US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όκ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ορεί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απ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οκτά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ληροφορίες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σε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γμ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τικό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χρόνο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τά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διάρκει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ενός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γεγονότος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lang="en-US" altLang="en-US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κρο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ρόθεσμη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απ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οθήκευση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δηλωτικών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μνημών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στον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φλοιό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απα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ιτεί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ερισσότερο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χρόνο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Πολλοί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ερευνητές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θεωρούν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ότι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όκ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μετ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φέρει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ληροφορίες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στον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φλοιό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ότ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δεν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είν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έντον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απα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σχολημένος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κόμη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τά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διάρκει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του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ύ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νου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νάληψη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(replay)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τά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τον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ύ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νο</a:t>
            </a:r>
            <a:endParaRPr kumimoji="0" lang="en-US" altLang="en-US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τά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τον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ύ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νευρώνες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στον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όκ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στον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φλοιό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β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άνουν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l-GR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μοτιβα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υροδότησης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ου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εμφ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νίστηκ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τά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μάθηση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Μελέτες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ρουρ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ίους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έδειξ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νάληψη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των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ίδιων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νευρωνικών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κολουθιών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Μελέτες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EEG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PET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νθρώ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ους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έδειξ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ότι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όκ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ενεργο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οιεί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νειλημμέν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τις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φλοιϊκές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εριοχές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ου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συμμετείχ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στη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μάθηση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της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ημέρ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υτή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νενεργο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οίηση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συνοδεύετ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ό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β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ελτίωση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της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απ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όδοσης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την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όμενη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ημέρ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χωρίς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λέον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εξάσκηση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1203" name="Picture 3" descr="ISTA | Memories of movement are replayed randomly during sleep">
            <a:extLst>
              <a:ext uri="{FF2B5EF4-FFF2-40B4-BE49-F238E27FC236}">
                <a16:creationId xmlns:a16="http://schemas.microsoft.com/office/drawing/2014/main" id="{2013E692-2C57-9EEC-106F-BFE5E5FE062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250"/>
          <a:stretch>
            <a:fillRect/>
          </a:stretch>
        </p:blipFill>
        <p:spPr bwMode="auto">
          <a:xfrm>
            <a:off x="6248400" y="555625"/>
            <a:ext cx="5943599" cy="5745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ight Arrow 2">
            <a:extLst>
              <a:ext uri="{FF2B5EF4-FFF2-40B4-BE49-F238E27FC236}">
                <a16:creationId xmlns:a16="http://schemas.microsoft.com/office/drawing/2014/main" id="{FC596422-3973-4220-E9D2-4DA84AA603D8}"/>
              </a:ext>
            </a:extLst>
          </p:cNvPr>
          <p:cNvSpPr/>
          <p:nvPr/>
        </p:nvSpPr>
        <p:spPr>
          <a:xfrm>
            <a:off x="5918200" y="4457700"/>
            <a:ext cx="330200" cy="177800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1718358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AA33DB-89C0-017C-9C82-A2F6F4E8C7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CEFE5DC-CF88-27B7-FB18-3509284E2A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9716" y="384247"/>
            <a:ext cx="10815484" cy="56323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Ρόλος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του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ύ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νου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των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υ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νάκων</a:t>
            </a:r>
            <a:endParaRPr kumimoji="0" lang="en-US" altLang="en-US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Ακόμη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έν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μεσημερι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νός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ύ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νος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~90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λε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τών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ρκεί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γι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ενεργο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οιήσει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τον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όκ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β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ελτιώσει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την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ίδοση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δοκιμ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σίες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συσχέτισης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λέξεων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«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εκτός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σύνδεσης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» (offline)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νάληψη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δίνει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στον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φλοιό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τον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χρόνο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ου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χρειάζετ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γι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υ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οστεί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LTP,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ργό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θερό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ρυθμό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ό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υτόν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του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οκάμ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ου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Γονιδι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κή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δρ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στηριότητ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τά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τον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ύ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νο</a:t>
            </a:r>
            <a:endParaRPr kumimoji="0" lang="el-GR" altLang="en-US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τά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διάρκει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του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ύ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νου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υξάνετ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δρ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στηριότητ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ερισσότερων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ό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100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γονιδίων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Πολλά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ό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υτά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σχετίζοντ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ρωτεϊνοσύνθεση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συν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τική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τρο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οίηση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l-GR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παγίωση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της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μνήμης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0742518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BD3F82-0CCD-966E-A5E0-B071903504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9A94293-56AC-80D3-B633-0BB93B40A0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88165" y="3059668"/>
            <a:ext cx="361567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Αλλ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γή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Ευκ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μψί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των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Μνημών</a:t>
            </a:r>
            <a:endParaRPr kumimoji="0" lang="en-US" altLang="en-US" sz="18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3546027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9B008C-1D17-318F-2B99-217EA62D2A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1D430DB-BB9E-5D66-8849-2601A8B847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399" y="1443842"/>
            <a:ext cx="9099755" cy="39703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Η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νάγκη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γι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εύ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στες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μνήμες</a:t>
            </a:r>
            <a:endParaRPr kumimoji="0" lang="el-GR" altLang="en-US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ρότι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εγκέφ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λος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ροσ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θεί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κάνει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τις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μνήμες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μόνιμες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είν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κρίσιμο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 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μην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είν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μετά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β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λητες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ερι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β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άλλον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λλάζει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λιές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ληροφορίες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ορεί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άψουν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είν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χρήσιμες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νθ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σμένες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γενικεύσεις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ρέ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διορθωθούν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lang="en-US" altLang="en-US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μνήμη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ρέ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είν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ρκετά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θερή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γι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είν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χρήσιμη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λλά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ρκετά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εύ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στη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γι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ροσ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ρμόζετ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Down Arrow 2">
            <a:extLst>
              <a:ext uri="{FF2B5EF4-FFF2-40B4-BE49-F238E27FC236}">
                <a16:creationId xmlns:a16="http://schemas.microsoft.com/office/drawing/2014/main" id="{37C03E20-51A4-32C7-4898-3D0931012811}"/>
              </a:ext>
            </a:extLst>
          </p:cNvPr>
          <p:cNvSpPr/>
          <p:nvPr/>
        </p:nvSpPr>
        <p:spPr>
          <a:xfrm>
            <a:off x="3162300" y="3873500"/>
            <a:ext cx="266700" cy="292100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0181401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36B3F9-75AB-7B72-1681-BC89D63555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88501D5-9FF7-5C56-917A-5D3CE28618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2955" y="58849"/>
            <a:ext cx="7471982" cy="67403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όσ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β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εση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(Extinction)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Τι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είν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η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απ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όσ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β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εση</a:t>
            </a:r>
            <a:endParaRPr kumimoji="0" lang="en-US" altLang="en-US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κλ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σική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εξάρτηση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έν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τόνος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ροηγείτ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ενός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ερεθίσμ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τος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(π.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χ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φύσημ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έρ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στο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μάτι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),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σύντομ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τόνος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μόνος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του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ροκ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λεί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κλ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στικό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kumimoji="0" lang="el-GR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Ότ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τόνος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ρουσι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στεί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νειλημμέν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 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χωρίς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ερέθισμ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α: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ντίδρ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μειώνετ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κά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μνήμη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δεν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δι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γράφετ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ερέθισμ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νεμφ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νιστεί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ντίδρ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νέρχετ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όσ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β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εση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δεν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είν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λή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λήθη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λλά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μορφή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νέ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ς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μάθησης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Νευρωνικοί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μηχ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νισμοί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της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απ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όσ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β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εσης</a:t>
            </a:r>
            <a:endParaRPr kumimoji="0" lang="en-US" altLang="en-US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Ό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ως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LTP,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όσ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β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εση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απα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ιτεί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ενεργο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οίηση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NMDA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υ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οδοχέων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οκλεισμός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των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NMDA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υ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οδοχέων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ργεί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την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όσ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β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εση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9595471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FCC406-711B-DF14-3E87-3A922CB330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8599EAC-CADA-7DFC-3369-34C652FA50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3629" y="601346"/>
            <a:ext cx="7275871" cy="59093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Λήθη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(Forgetting)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Η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λειτουργική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ξί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της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λήθης</a:t>
            </a:r>
            <a:endParaRPr kumimoji="0" lang="en-US" altLang="en-US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ερισσότερες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μνήμες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εξ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σθενούν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τον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χρόνο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δεν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χρησιμο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οιούντ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λήθη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θεωρείτ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συνήθως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έλλειμμ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α: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εγκέφ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λος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φ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ίνετ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 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φ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ιρεί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ενεργά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άχρηστες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ληροφορίες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kumimoji="0" lang="el-GR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Αυτό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οτρέ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τον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κορεσμό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των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συνάψεων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την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οθήκευση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ληροφοριών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ου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δεν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συνδέοντ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άλλες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μνήμες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Ρόλος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της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PP1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στη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λήθη</a:t>
            </a:r>
            <a:endParaRPr kumimoji="0" lang="en-US" altLang="en-US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Έν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μηχ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νισμός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λήθης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εριλ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β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άνει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ένζυμο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protein phosphatase 1 (PP1)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Πειράμ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γονιδι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κά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οντίκι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έδειξ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ότι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στολή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της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PP1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μειώνει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δρ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στικά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λήθη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δοκιμ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σί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υδάτινου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αβ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ύρινθου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οντίκι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ελέγχου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είχ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ξεχάσει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λήρως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μετά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ό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6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β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δομάδες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ενώ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γονιδι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κά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είχ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τηρήσει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μνήμη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5413355-C73C-706C-866D-CE2DBA8ACB65}"/>
              </a:ext>
            </a:extLst>
          </p:cNvPr>
          <p:cNvSpPr txBox="1"/>
          <p:nvPr/>
        </p:nvSpPr>
        <p:spPr>
          <a:xfrm>
            <a:off x="8139471" y="1986341"/>
            <a:ext cx="3898900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Άλλοι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γονιδι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κοί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μηχ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νισμοί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λήθης</a:t>
            </a:r>
            <a:endParaRPr kumimoji="0" lang="el-GR" altLang="en-US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γονίδιο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Drac1(V12)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ρωτεΐνη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Rac: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χύνουν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την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οδυνάμωση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της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μνήμης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kumimoji="0" lang="el-GR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συνεχιζόμενη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εξάσκηση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στέλλει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Rac,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ροσφέροντ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λό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όφελος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στη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μάθηση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el-GR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οτελεσμ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τική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μνήμη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απα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ιτεί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ισορρο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ί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μετ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ξύ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δι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τήρησης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λήθης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5" name="Down Arrow 4">
            <a:extLst>
              <a:ext uri="{FF2B5EF4-FFF2-40B4-BE49-F238E27FC236}">
                <a16:creationId xmlns:a16="http://schemas.microsoft.com/office/drawing/2014/main" id="{5CD1065E-323F-D993-9189-984B64BC9B8F}"/>
              </a:ext>
            </a:extLst>
          </p:cNvPr>
          <p:cNvSpPr/>
          <p:nvPr/>
        </p:nvSpPr>
        <p:spPr>
          <a:xfrm>
            <a:off x="9690100" y="5321300"/>
            <a:ext cx="127000" cy="241300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278094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5E2996-B6A5-21CB-DC95-9471DD36A3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D0B61B8-381E-72FD-E2E3-AF5A02D8D9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2232" y="311649"/>
            <a:ext cx="7088415" cy="64633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l-GR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παγίωση 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(Reconsolidation)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Ευ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λωτότητ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τά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την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νάκληση</a:t>
            </a:r>
            <a:endParaRPr kumimoji="0" lang="en-US" altLang="en-US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l-GR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παγίωση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είν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κρόχρονη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δικ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σί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μνήμη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είν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ευάλωτη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ρεμ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β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άσεις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r>
              <a:rPr kumimoji="0" lang="el-GR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Γιατί;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Νεότερ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ευρήμ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δείχνουν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ότι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κάθε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φορά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ου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μνήμη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λείτ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ρέ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 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l-GR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παγιωθε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ί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τά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την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l-GR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παγίωση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μνήμη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γίνετ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ξ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νά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ιδι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ίτερ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ευάλωτη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l-GR" altLang="en-US" b="1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Πειρ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τικά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δεδομέν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l-GR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επαναπαγίωσης</a:t>
            </a:r>
            <a:endParaRPr kumimoji="0" lang="el-GR" altLang="en-US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οντίκι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εξ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ρτημένη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ντίδρ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ση</a:t>
            </a:r>
            <a:r>
              <a:rPr kumimoji="0" lang="el-GR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φόβου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στολή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ρωτεϊνοσύνθεσης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εξ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λείφει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μνήμη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μόνο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δοθεί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marL="914400" marR="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μέσως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μετά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μάθηση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</a:t>
            </a:r>
          </a:p>
          <a:p>
            <a:pPr marL="914400" marR="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ή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μετά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απ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ό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νάκληση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κόμη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β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δομάδες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ργότερ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el-GR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el-GR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δεν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υ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άρξει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νάκληση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λιά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μνήμη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μένει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άθικτη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Down Arrow 2">
            <a:extLst>
              <a:ext uri="{FF2B5EF4-FFF2-40B4-BE49-F238E27FC236}">
                <a16:creationId xmlns:a16="http://schemas.microsoft.com/office/drawing/2014/main" id="{4109E1B8-53E1-2417-039A-2D47559C09C0}"/>
              </a:ext>
            </a:extLst>
          </p:cNvPr>
          <p:cNvSpPr/>
          <p:nvPr/>
        </p:nvSpPr>
        <p:spPr>
          <a:xfrm>
            <a:off x="2717800" y="3295650"/>
            <a:ext cx="266700" cy="266700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own Arrow 3">
            <a:extLst>
              <a:ext uri="{FF2B5EF4-FFF2-40B4-BE49-F238E27FC236}">
                <a16:creationId xmlns:a16="http://schemas.microsoft.com/office/drawing/2014/main" id="{11B50641-96C1-93E2-D567-3B99A1A377A0}"/>
              </a:ext>
            </a:extLst>
          </p:cNvPr>
          <p:cNvSpPr/>
          <p:nvPr/>
        </p:nvSpPr>
        <p:spPr>
          <a:xfrm>
            <a:off x="2578100" y="5575300"/>
            <a:ext cx="139700" cy="203200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2226101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B3369F-588A-4CB3-6453-7AE2E5799E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01265A6-B2C5-DE9A-D641-9177515DA7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4132" y="117693"/>
            <a:ext cx="10734368" cy="67403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Λειτουργικός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ρόλος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της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l-GR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επαναπαγίωσης</a:t>
            </a:r>
            <a:endParaRPr kumimoji="0" lang="en-US" altLang="en-US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l-GR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παγίωση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ιτρέ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διόρθωση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θών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την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ιρο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οίηση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ληροφοριών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την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τρο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οίηση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συν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ισθημ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τικών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ντιδράσεων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el-GR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Έχει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ιθ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νές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θερ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απ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ευτικές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εφ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ρμογές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π.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χ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στην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εξάλειψη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θολογικών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φό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β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ων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στη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θερ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εί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της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PTSD.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l-GR" altLang="en-US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Ταυτόχρονα -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Κίνδυνοι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σκευή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μνήμης</a:t>
            </a:r>
            <a:endParaRPr kumimoji="0" lang="en-US" altLang="en-US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l-GR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παγίωση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δεν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είν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άντ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ροσ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ρμοστική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l-GR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μνήμες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ορούν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α: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l-GR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σκευ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στούν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l-GR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λλοιωθούν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l-GR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ή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εμ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λουτιστούν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ψευδή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στοιχεί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el-GR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βα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νόμενη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νάκληση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ορεί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ενισχύσει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ψευδείς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μνήσεις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el-GR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Πειράμ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έδειξ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ότι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l-GR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σημ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ντικό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οσοστό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νθρώ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ων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οδέχετ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μνήσεις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ου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δεν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συνέ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β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ησ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οτέ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l-GR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υτές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ορούν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ηρεάσουν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κόμη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μελλοντικές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ιλογές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ροτιμήσεις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85169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EFB9F4-1942-0B46-C664-8341AE5310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852AD5E-3010-F9EE-09D9-EC5CF60A2F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76998"/>
            <a:ext cx="4601851" cy="64633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Λειτουργική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δι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φορο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οίηση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του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ππ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οκάμ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ου</a:t>
            </a:r>
            <a:endParaRPr kumimoji="0" lang="en-US" altLang="en-US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όκ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οτελείτ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ό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υ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οδομές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φορετικές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λειτουργίες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τμήμ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CA1 απ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οτελεί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την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κύρι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έξοδο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του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οκάμ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ου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ρος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άλλες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εγκεφ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λικές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εριοχές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Βλά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β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στο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CA1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των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δύο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οκάμ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ων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ροκ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λεί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μέτρι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l-GR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εμπροσθόδρομη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ελάχιστη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ισθοδρομική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μνησί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Ότ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β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λά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β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εκτείνετ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στο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υ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όλοι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τμήμ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του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οκάμ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ου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l-GR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επροσθο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δρομική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μνησί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γίνετ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βα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ρή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Βλά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β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ολόκληρη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l-GR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τον ιππόκαμπο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ροκ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λεί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ισθοδρομική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μνησί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ου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εκτείνετ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15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χρόνι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ή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ερισσότερο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Εκτετ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μένες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εκφυλιστικές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β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λά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β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ες</a:t>
            </a:r>
            <a:endParaRPr kumimoji="0" lang="en-US" altLang="en-US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Ακόμη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βα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ρότερη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ισθοδρομική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μνησί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πα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τηρείτ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νευροεκφυλιστικές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νόσους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ό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ως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Alzheimer, Huntington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Parkinson.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εκτετ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μένη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ώλει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μνήμης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οδίδετ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στη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χή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των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φλοιϊκών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εριοχών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οθήκευσης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της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μνήμης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123" name="Picture 3" descr="Hippocampal subfields - Wikipedia">
            <a:extLst>
              <a:ext uri="{FF2B5EF4-FFF2-40B4-BE49-F238E27FC236}">
                <a16:creationId xmlns:a16="http://schemas.microsoft.com/office/drawing/2014/main" id="{3F7B2449-2F1B-843F-1609-AA6771B8C8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1851" y="1577028"/>
            <a:ext cx="6137907" cy="5280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5" name="Picture 5" descr="Different changes in pre- and postsynaptic components in the hippocampal CA1  subfield after transient global cerebral ischemia | Brain Structure and  Function">
            <a:extLst>
              <a:ext uri="{FF2B5EF4-FFF2-40B4-BE49-F238E27FC236}">
                <a16:creationId xmlns:a16="http://schemas.microsoft.com/office/drawing/2014/main" id="{F04E326D-DA23-F4E7-10C7-70C9C02C29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27169" y="0"/>
            <a:ext cx="3257549" cy="3428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146362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67F84A-9F94-69D2-AF3E-CF6ED6DBFA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6E6EA79-8E19-B343-031E-534E6935F8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11670" y="3244334"/>
            <a:ext cx="3869842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Μηχ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νισμοί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l-GR" altLang="en-US" sz="18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Παγίωσης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Ανάκλησης</a:t>
            </a:r>
            <a:endParaRPr kumimoji="0" lang="en-US" altLang="en-US" sz="18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32661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A53DBA-8A88-4DB5-0D04-DF5D89AE9F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E84F791-02BD-CF18-8FC3-59077A7829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2662" y="227709"/>
            <a:ext cx="11946676" cy="42473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μνημονικά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ελλείμμ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του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ΗΜ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χή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μνήμης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του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ΗΜ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εριλάμ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βα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δύο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β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λήμ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α: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l-GR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βα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ρή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δυσκολί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στην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kumimoji="0" lang="el-GR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παγίωση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(consolidation)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νέων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μνήσεων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l-GR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μικρότερο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βα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θμό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δυσκολί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στην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νάκληση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ιότερων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μνήσεων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l-GR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l-GR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παγίωση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είν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δικ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σί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την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οί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εγκέφ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λος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σχημ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τίζει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σχετικά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μόνιμη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φυσική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απα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ράστ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της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μνήμης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l-GR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νάκληση</a:t>
            </a:r>
            <a:r>
              <a:rPr lang="el-GR" altLang="en-US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/</a:t>
            </a:r>
            <a:r>
              <a:rPr lang="el-GR" altLang="en-US" b="1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ανάσυρση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είν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δικ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σί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ρόσ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βα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σης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στις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οθηκευμένες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μνήμες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δηλ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δή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ράξη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της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ενθύμησης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ό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την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ροσωρινή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εμ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ειρί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στη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μόνιμη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μνήμη</a:t>
            </a:r>
            <a:endParaRPr kumimoji="0" lang="en-US" altLang="en-US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l-GR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Κάθε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εμ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ειρί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(π.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χ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έν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ζώο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ου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θ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ίνει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πα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τά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έν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μοχλό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έν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πα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ιδί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ου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γκώνετ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ό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σκύλο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ή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νάγνωση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των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τίτλων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ενός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κεφ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ίου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)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τηρείτ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στη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μνήμη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τουλάχιστον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γι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σύντομο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χρονικό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διάστημ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l-GR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Ωστόσο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ό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ως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έν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τηλεφωνικός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ριθμός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ου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ξεχνιέτ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γρ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μμή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είν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τειλημμένη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εμ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ειρί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 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δεν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μετ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τρέ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ετ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απα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ίτητ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σε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μόνιμη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μνήμη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l-GR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Ακόμη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ότ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μετ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τρ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εί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μετά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βα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υτή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απα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ιτεί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χρόνο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l-GR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Πριν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ολοκληρωθεί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l-GR" altLang="en-US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παγίωση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μνήμη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είν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ιδι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ίτερ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 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εύθρ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υστη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68EAABD-875F-625B-08F7-6DFA8E28D0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2662" y="4577133"/>
            <a:ext cx="11452302" cy="23083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Ευ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λωτότητ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των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μη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εδρ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ιωμένων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μνημών</a:t>
            </a:r>
            <a:endParaRPr kumimoji="0" lang="en-US" altLang="en-US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νέες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μνήμες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ορούν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χθούν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λώς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μόνο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ό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συμμετοχή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άλλη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δρ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στηριότητ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el-GR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Ακόμη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ιότερες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μνήμες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είν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ευάλωτες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έντονες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εμ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ειρίες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ό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ως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l-GR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συν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ισθημ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τικό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τρ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ύμ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α,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l-GR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ηλεκτροσ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σμοθερ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εί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(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ηλεκτροσ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σμοθερ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εί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ροκ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λεί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σμούς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χρησιμο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οιείτ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κυρίως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στη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θερ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εί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της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τάθλιψης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).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5658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958997-8A0C-0299-7323-C7807CAE5A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A8EC846-7D14-DDDD-962D-C17DEED92F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7629" y="720145"/>
            <a:ext cx="2865864" cy="5355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Στάδι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της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μνήμης</a:t>
            </a:r>
            <a:endParaRPr kumimoji="0" lang="en-US" altLang="en-US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ερευνητές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κρίνουν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δύο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βα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σικά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στάδι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μνήμης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β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χυ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ρόθεσμη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μνήμη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κρο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ρόθεσμη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μνήμη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kumimoji="0" lang="el-GR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κρο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ρόθεσμη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μνήμη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τουλάχιστον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γι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ορισμένες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μορφές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μάθησης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ορεί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χωριστεί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δύο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λέον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στάδι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α: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δι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φορετική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χρονική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διάρκει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δι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φορετικό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νευρωνικό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εντο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ισμό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71F62AF-F3C9-FC9A-C4EF-5CF817A6B0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23424" y="858644"/>
            <a:ext cx="8915712" cy="50946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53662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9782</TotalTime>
  <Words>5270</Words>
  <Application>Microsoft Macintosh PowerPoint</Application>
  <PresentationFormat>Widescreen</PresentationFormat>
  <Paragraphs>769</Paragraphs>
  <Slides>59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59</vt:i4>
      </vt:variant>
    </vt:vector>
  </HeadingPairs>
  <TitlesOfParts>
    <vt:vector size="64" baseType="lpstr">
      <vt:lpstr>Aptos</vt:lpstr>
      <vt:lpstr>Aptos Display</vt:lpstr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Fanis Panagiotaropoulos</dc:creator>
  <cp:lastModifiedBy>Theofanis Panagiotaropoulos</cp:lastModifiedBy>
  <cp:revision>689</cp:revision>
  <dcterms:created xsi:type="dcterms:W3CDTF">2025-10-09T09:31:13Z</dcterms:created>
  <dcterms:modified xsi:type="dcterms:W3CDTF">2025-12-18T06:27:23Z</dcterms:modified>
</cp:coreProperties>
</file>