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356" r:id="rId2"/>
    <p:sldId id="357" r:id="rId3"/>
    <p:sldId id="358" r:id="rId4"/>
    <p:sldId id="359" r:id="rId5"/>
    <p:sldId id="399" r:id="rId6"/>
    <p:sldId id="360" r:id="rId7"/>
    <p:sldId id="398" r:id="rId8"/>
    <p:sldId id="361" r:id="rId9"/>
    <p:sldId id="362" r:id="rId10"/>
    <p:sldId id="400" r:id="rId11"/>
    <p:sldId id="363" r:id="rId12"/>
    <p:sldId id="364" r:id="rId13"/>
    <p:sldId id="365" r:id="rId14"/>
    <p:sldId id="366" r:id="rId15"/>
    <p:sldId id="397" r:id="rId16"/>
    <p:sldId id="367" r:id="rId17"/>
    <p:sldId id="368" r:id="rId18"/>
    <p:sldId id="401" r:id="rId19"/>
    <p:sldId id="369" r:id="rId20"/>
    <p:sldId id="370" r:id="rId21"/>
    <p:sldId id="402" r:id="rId22"/>
    <p:sldId id="371" r:id="rId23"/>
    <p:sldId id="372" r:id="rId24"/>
    <p:sldId id="373" r:id="rId25"/>
    <p:sldId id="403" r:id="rId26"/>
    <p:sldId id="374" r:id="rId27"/>
    <p:sldId id="375" r:id="rId28"/>
    <p:sldId id="376" r:id="rId29"/>
    <p:sldId id="377" r:id="rId30"/>
    <p:sldId id="404" r:id="rId31"/>
    <p:sldId id="378" r:id="rId32"/>
    <p:sldId id="379" r:id="rId33"/>
    <p:sldId id="380" r:id="rId34"/>
    <p:sldId id="381" r:id="rId35"/>
    <p:sldId id="405" r:id="rId36"/>
    <p:sldId id="382" r:id="rId37"/>
    <p:sldId id="383" r:id="rId38"/>
    <p:sldId id="384" r:id="rId39"/>
    <p:sldId id="385" r:id="rId40"/>
    <p:sldId id="406" r:id="rId41"/>
    <p:sldId id="386" r:id="rId42"/>
    <p:sldId id="407" r:id="rId43"/>
    <p:sldId id="387" r:id="rId44"/>
    <p:sldId id="408" r:id="rId45"/>
    <p:sldId id="388" r:id="rId46"/>
    <p:sldId id="409" r:id="rId47"/>
    <p:sldId id="389" r:id="rId48"/>
    <p:sldId id="390" r:id="rId49"/>
    <p:sldId id="410" r:id="rId50"/>
    <p:sldId id="391" r:id="rId51"/>
    <p:sldId id="392" r:id="rId52"/>
    <p:sldId id="411" r:id="rId53"/>
    <p:sldId id="393" r:id="rId54"/>
    <p:sldId id="394" r:id="rId55"/>
    <p:sldId id="395" r:id="rId56"/>
    <p:sldId id="396" r:id="rId57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6"/>
    <p:restoredTop sz="94603"/>
  </p:normalViewPr>
  <p:slideViewPr>
    <p:cSldViewPr snapToGrid="0">
      <p:cViewPr>
        <p:scale>
          <a:sx n="92" d="100"/>
          <a:sy n="92" d="100"/>
        </p:scale>
        <p:origin x="1288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C4FDD-CA2C-CC4C-91A7-879A892B39FD}" type="datetimeFigureOut">
              <a:rPr lang="en-US" smtClean="0"/>
              <a:t>1/7/26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4DC98-209E-6E4C-BC38-FD0DA085F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7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CE60F-24D4-96B7-4F0D-2E31C185A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BE4D4-246F-8EE6-6DB8-A8A15550D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89613-797A-BBB3-0D1C-94960DAF3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239BE-7309-A181-4B95-51FD436A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2D82-5D08-2339-18F5-C2E7731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67353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4E46-0A17-39F3-A944-D558A1552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CBD46-B9C1-DBAF-64A8-42D042EBC0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ECE0E-DCEB-970D-2714-EC13EBF74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1976B-32DA-AFC9-90A3-C87D5F1AD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307AC-4825-0554-2857-81D740D7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6556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40E2F0-7E1A-22BA-23AB-8F99706BF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773DC7-6F8B-FAE5-B3E9-67F43CAC8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047C8-40AD-105F-E303-FEF0BF53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1794E-ADE2-4BE3-2781-FA53DD7E7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6D43A-E42E-EA82-BF48-9FB1BC59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12323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04D8F-D7E6-36F4-AC19-A60B7FC3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C9E32-C243-963F-FE08-0878259B3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ED50E-E4D6-D227-7B72-376C458B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C26D4-DBC0-3E02-4305-23CC5F339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9ABD-AA1E-3029-76E3-36B42573A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37884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53714-E1D1-0B7E-FF12-32E32970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0C68B-6750-386D-3970-825F17457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BAF7B-B413-8CBC-8D1B-696558CCA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B113F-947F-7A5B-6C34-8734D173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2DEF1-7637-5143-8D30-930A6BAA7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4843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16B94-5925-43E7-AF08-FAD8B643F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F11-B8F7-74FB-8C2C-6648FC4DED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CC5E1-9090-EADC-B443-4A445771C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F49CE-B665-07DF-E27F-42612A87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0116D-814A-594B-FE95-F39EEC62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69B40-A538-026D-7A7D-C662E25B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778609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B50B-8658-F848-D074-B4B60C18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D2EC3-D6F9-286E-271C-6BDFEBC6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BC4488-B80E-1A35-E43E-740521CBF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579F53-2D30-1F7F-0EBB-38F02942D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7721C-52A0-C19F-CDF3-4D1CEADA5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1925E3-95A8-2868-F196-8F26CD10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64F2A3-BC81-943A-BF95-BB756C2D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F2A48-2C5B-F195-5FB3-8547D021F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4328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E70EF-F2B2-0B4F-6195-0EC6271A2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66608-9DAA-58A7-0456-BD6E3788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9BBEA-0E18-CFE7-9B5D-11B92BE2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F37FC-DA22-F357-0517-677C1801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32897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9FD1B0-98D5-F33A-AFC1-06348622A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853F4D-EB26-16CE-4746-3A16553FC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136F5-3B44-B6F7-5556-21BC0B3D7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19899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1E6F3-B2D4-2B03-D50E-3F5C09CA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EF43B-96F7-9152-5781-BA2BDA8BF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59AC3-6E8A-378F-8FC6-5E233ED42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E9881-57BE-89C8-FFFB-EEABE6F5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38DE8-34F1-1689-FE37-EDD9C7219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CFD65-A72C-E9D6-9F84-C78D74E3F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81569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69425-E1DC-B23B-77DF-89CB8990E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E07FF-5049-C03A-5283-E9AE8151E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44B0E-AAF3-A4AE-1B37-6D15C6D87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54C69-5A1F-315C-84FC-0B6CB571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77DEA-5B02-B9EE-2575-5C24E178D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10DC6-8238-F8F2-4EE4-6FFC8C172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2019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22945F-CFAA-065D-5A6C-735693926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33CF8-3BB1-3BC9-EAF8-2D3F630E8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B6F06-32DA-0394-7C57-36B94F224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930540-409D-1143-9EFA-EB0E38192209}" type="datetimeFigureOut">
              <a:rPr lang="en-FR" smtClean="0"/>
              <a:t>1/7/26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532B1-58AF-EA99-CDC9-EE27B200B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DF383-002F-D598-3EB4-70F9AC414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DEADFF-DED3-5A49-A95D-C79A003C31D1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25786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89601-4623-AE40-11F4-9617AFF54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6F92E8-7544-9E32-17C7-95354AF28B28}"/>
              </a:ext>
            </a:extLst>
          </p:cNvPr>
          <p:cNvSpPr txBox="1"/>
          <p:nvPr/>
        </p:nvSpPr>
        <p:spPr>
          <a:xfrm>
            <a:off x="4651918" y="3059668"/>
            <a:ext cx="288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ΥΠΝΟΣ ΚΑΙ ΣΥΝΕΙΔΗΤΟΤΗΤΑ</a:t>
            </a:r>
            <a:endParaRPr lang="en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65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E3115A-D44C-3CB2-27E3-304084616053}"/>
              </a:ext>
            </a:extLst>
          </p:cNvPr>
          <p:cNvSpPr txBox="1"/>
          <p:nvPr/>
        </p:nvSpPr>
        <p:spPr>
          <a:xfrm>
            <a:off x="4016744" y="3244334"/>
            <a:ext cx="415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Ρυθμοί κατά την εγρήγορσή και τον ύπνο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35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FDC4734-1B51-2041-652A-23948CB4F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12" y="335845"/>
            <a:ext cx="422826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ερκιρκάδιοι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(ultradian)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μικρότερης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Ορμόνες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κυκλικά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όγευμ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νεξάρτητ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γεύμ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(basic rest-activity cycle)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90–100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εριοδική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ονειρο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όληση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(daydreaming)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EEG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ερίοδοι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8929821B-AF27-AC75-218C-2D1DA05E924F}"/>
              </a:ext>
            </a:extLst>
          </p:cNvPr>
          <p:cNvSpPr/>
          <p:nvPr/>
        </p:nvSpPr>
        <p:spPr>
          <a:xfrm>
            <a:off x="1533525" y="3415144"/>
            <a:ext cx="142874" cy="4286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5" name="Picture 3" descr="Unlocking Peak Productivity: The Science Behind Ultradian Rhythms and the  Pomodoro Technique">
            <a:extLst>
              <a:ext uri="{FF2B5EF4-FFF2-40B4-BE49-F238E27FC236}">
                <a16:creationId xmlns:a16="http://schemas.microsoft.com/office/drawing/2014/main" id="{E92EAB7E-C8E4-1EFC-ACF7-AA735A936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021" y="1288471"/>
            <a:ext cx="7610767" cy="428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441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459DDED-0ABC-6B3C-F916-1E9A4A9E3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603" y="197346"/>
            <a:ext cx="11654794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εξάντληση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ελεγχόμενη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Συνοδεύετ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EEG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(8–12 Hz)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(13–30 Hz)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κυμάτων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λάρωση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1: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θήτ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(4–7 Hz)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2: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K-complexes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sleep spindles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φιλτράρισμ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ερεθισμάτων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αποτρέπουν ερεθίσματα να φτάσουν στον φλοιό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3–4: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δέλτ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1–3 Hz)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νυχτερινοί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τρόμοι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ενούρηση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REM – rapid eye movement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χείες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κινήσεις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οφθ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λμών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EEG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ρόμοιο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Μυϊκή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ράλυση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Ονομάζετ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ράδοξος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583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FACE8-BA0F-B44A-2A4A-E1F01541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6FC77D-BB0B-FE13-8FBF-40BAFDC56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922" y="-84641"/>
            <a:ext cx="7969717" cy="702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8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6DD6B-9546-E137-5747-C8E7FCDD4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50EC6D-7ED1-2681-AC29-15D29269E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365" y="106085"/>
            <a:ext cx="3276639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~90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νόμενους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ροχωρά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~80%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συνοδεύοντ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ονείρου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λιγότερο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ζωντ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νοητικά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ονειρευόμενοι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συνήθως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εριεχόμενο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ονείρων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συγκεκριμένων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(EEG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νάλυσης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A05F19-2FDF-70BD-0EAB-FA6DC1C48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397" y="1774858"/>
            <a:ext cx="8411238" cy="3168617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FD6C59D1-8504-69B8-FC8F-2B13F3A43ED3}"/>
              </a:ext>
            </a:extLst>
          </p:cNvPr>
          <p:cNvSpPr/>
          <p:nvPr/>
        </p:nvSpPr>
        <p:spPr>
          <a:xfrm>
            <a:off x="3168483" y="2424545"/>
            <a:ext cx="720436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05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A749F6-ABE9-806F-29DA-DFA6EFD56817}"/>
              </a:ext>
            </a:extLst>
          </p:cNvPr>
          <p:cNvSpPr txBox="1"/>
          <p:nvPr/>
        </p:nvSpPr>
        <p:spPr>
          <a:xfrm>
            <a:off x="4758935" y="3244334"/>
            <a:ext cx="2674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Οι λειτουργίες του ύπνου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582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A1E79-1EBF-7349-A778-97D87AA78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3F80-A85D-15E2-A204-8D6F38281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54" y="622156"/>
            <a:ext cx="10719666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εξασθένηση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14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ημέρες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ελλείμμ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 εργασίας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ντίστοιχες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1–2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(non-REM)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ρώιμη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έρευν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 λ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lang="el-GR" alt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γος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ήταν ότι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4)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ρώτος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Επίσης 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άσκηση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λόγω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ερθέρμ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θερμοκρ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βραδέων 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φεΐνη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άτομο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νιώθει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ξεκούρ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95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54C1-CFC1-9405-54C4-21121C244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A47E18-2426-4D2E-9FCB-03FE1C566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8500"/>
            <a:ext cx="4433455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(REM rebound)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οσοστό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θολική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ιολογική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ροϊόν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της αυθόρμητης (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spontaneous)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τυξη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ρέφη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ξεκινά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~50%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οσοστό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μέχρι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εφη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ωρίμ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μυελίνωση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γέφυρ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(pons)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τυξη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91" name="Picture 3" descr="The Architecture of Early Childhood Sleep Over the First Two Years |  Maternal and Child Health Journal">
            <a:extLst>
              <a:ext uri="{FF2B5EF4-FFF2-40B4-BE49-F238E27FC236}">
                <a16:creationId xmlns:a16="http://schemas.microsoft.com/office/drawing/2014/main" id="{89620FFE-6145-ED4D-C37D-DF9FE25C9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68" y="900546"/>
            <a:ext cx="7325724" cy="47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0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284932-6CD1-6321-BC8D-6F7ED88FAC85}"/>
              </a:ext>
            </a:extLst>
          </p:cNvPr>
          <p:cNvSpPr txBox="1"/>
          <p:nvPr/>
        </p:nvSpPr>
        <p:spPr>
          <a:xfrm>
            <a:off x="736600" y="1676400"/>
            <a:ext cx="105156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έκφρ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γονιδίων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μυελίνη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ράνες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χει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τυξι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σημασία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είναι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ενήλικο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τίμημ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ληρώνουμε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α»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EF74A8C-4090-3585-DB8C-ABEC4AB33054}"/>
              </a:ext>
            </a:extLst>
          </p:cNvPr>
          <p:cNvSpPr/>
          <p:nvPr/>
        </p:nvSpPr>
        <p:spPr>
          <a:xfrm>
            <a:off x="9809018" y="4322618"/>
            <a:ext cx="775855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56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18C5D-DA19-0275-5073-DE73CB005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FED581-60EB-8A47-1A0A-F5741280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5" y="137939"/>
            <a:ext cx="5450524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μελλοντική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ύξηση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(replay)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replay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replay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(4–7 Hz)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ίτητος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ενδυνάμωση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(LTP)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Αργότερ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replay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οσυγχρονίζετ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οδηλώνοντ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φάση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θάρισης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252E69-5D35-1175-0299-77C45D895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168" y="865292"/>
            <a:ext cx="5219700" cy="5562600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0E87DB46-EDA5-B833-C2E0-63EDAAB7C4C0}"/>
              </a:ext>
            </a:extLst>
          </p:cNvPr>
          <p:cNvSpPr/>
          <p:nvPr/>
        </p:nvSpPr>
        <p:spPr>
          <a:xfrm>
            <a:off x="5320145" y="1136073"/>
            <a:ext cx="775855" cy="2355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3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55B9CD3-4D03-EDB8-21C2-B000A060A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83" y="524434"/>
            <a:ext cx="11910633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Συνειδητότητα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ψυχολόγοι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ιστήμονες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οφεύγουν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δύσκολ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άσιμη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έρευν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Ιστορικό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ίσιο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τέλη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19ου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ψυχολογί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Μελετήθηκε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ενδοσκό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οκειμενική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ξιό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εριφορισμός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τύχθηκε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ενδοσκό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ικεντρώθηκε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οκλειστικά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τηρήσιμες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οκρίσεις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έκλεισε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ντικείμενο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ψυχολογί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ψυχολογί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νέφερε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εσωτερικές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νοητικές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ρέμεινε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μεγάλο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έρευν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Σύγχρονη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ροσέγγιση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ιστημονικές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τηγικές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άρχισ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τύσσοντ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οτέλεσε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σημείο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εισόδου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343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73A14-3874-9D51-50D7-A759C57EC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3AA8A8-65FB-9617-9BE5-C33B6E819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5164"/>
            <a:ext cx="5001491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ολυστ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βραδέων κυμάτων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+ REM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σύντομος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(60–90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συνδυασμό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παγίωση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replay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εντονότερο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νθρώ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ενίσχυση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βραδέων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κυμάτων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νάκληση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Ripples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ριπιδισμοί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ripples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(100–120 Hz)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ripples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ιτυχί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ίωσης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ράσσει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FF9FD2-6CD2-1A82-CAAD-A2B82B33F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182" y="252267"/>
            <a:ext cx="6959600" cy="39214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943986-E73D-37C5-F652-751FECA65C04}"/>
              </a:ext>
            </a:extLst>
          </p:cNvPr>
          <p:cNvSpPr txBox="1"/>
          <p:nvPr/>
        </p:nvSpPr>
        <p:spPr>
          <a:xfrm>
            <a:off x="5962074" y="4297409"/>
            <a:ext cx="6123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όθεση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ομοιόστ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κλάδεμ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ενίσχυση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Αδύν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άσχετες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μώνοντ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Ισχυρές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ενσωμ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Μικροσκο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συνάψεων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79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2B5EA0-CE3D-6002-67B0-3235978F4114}"/>
              </a:ext>
            </a:extLst>
          </p:cNvPr>
          <p:cNvSpPr txBox="1"/>
          <p:nvPr/>
        </p:nvSpPr>
        <p:spPr>
          <a:xfrm>
            <a:off x="3810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Εγκεφαλικές δομές και ύπνος/εγρήγορση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85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28407-AD68-C9AD-9096-57F32091D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A0F2C5-B776-97BC-6F98-EBBAEEDD0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612" y="335845"/>
            <a:ext cx="10323823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νάλωση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ενέργει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βραδέων κυμάτων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Ρύθμιση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συνδυάζουν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(SCN)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ομοιοστ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θερμοκρ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ομοιοστ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νάγκη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ρίσκοντ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ισορρο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ισορρο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ιτυγχάνετ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δικτύου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σύστημ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ρύθμισης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νεμημένο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ροσεκτική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κολούθηση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E3844B13-C72F-B3FC-52FC-922D5D0C5D2C}"/>
              </a:ext>
            </a:extLst>
          </p:cNvPr>
          <p:cNvSpPr/>
          <p:nvPr/>
        </p:nvSpPr>
        <p:spPr>
          <a:xfrm>
            <a:off x="8243455" y="5624945"/>
            <a:ext cx="858981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75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4CAD2-2518-305F-196A-665BFA7CF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E5076C-95CC-1020-25A6-A76A47B27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05" y="-20806"/>
            <a:ext cx="5945495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Έλεγχος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στελέχους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Ανιούσ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(ascending arousal system)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διεγερτικά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σήμ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λικό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στέλεχος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κριτούς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κλάδους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συνδέσεων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Πρώτος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Κλάδος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PPT/LDT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pedunculopontine (PPT)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σκελογεφυρικούς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laterodorsal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tegmental (LDT)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ραχιαίους έξω πυρήνες της καλύπτρας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ρουσιάζουν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μέγιστη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εκφόρτιση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ελάχιστη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εκφόρτιση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εύθυνοι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B84690-BA74-B2F2-37C2-93B22325E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695" y="709469"/>
            <a:ext cx="5765800" cy="4940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2B660C-5B75-E498-AF29-962747A961CD}"/>
              </a:ext>
            </a:extLst>
          </p:cNvPr>
          <p:cNvSpPr txBox="1"/>
          <p:nvPr/>
        </p:nvSpPr>
        <p:spPr>
          <a:xfrm>
            <a:off x="7107383" y="117693"/>
            <a:ext cx="4252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Κέντρα διέγερσης εγκεφαλικού στελέχους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931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F5258-E472-2B22-6212-63C6ECEC7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3FE5A7-17F5-BF6B-B95E-A33576429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78" y="248921"/>
            <a:ext cx="11690467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Δεύτερος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κλάδος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στελέχους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locus coeruleus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υπομέλανας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τόπος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raphe nuclei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πυρήνες ραφής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tuberomammillary nucleus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φυματομαστικός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πυρήνας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parabrachial nucleus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παραβραχιόνιος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πυρήνας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Κοινές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οφλοιϊκές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ολές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κλάδοι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(ή τελικό)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(basal forebrain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λάγιο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3493C8-6763-966D-39B2-40423161A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322" y="0"/>
            <a:ext cx="57658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5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812562-2B35-EAA9-CD5F-B92A6A1D1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1728"/>
            <a:ext cx="12699000" cy="601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17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707A4-7199-DED3-B091-6635BA3E3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CF57FE-35C7-C516-62B2-DC83F4559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322" y="0"/>
            <a:ext cx="5765800" cy="4940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D4D0DF-7201-FB60-F472-2C6F3BB87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77" y="3173162"/>
            <a:ext cx="925206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τροφοδότηση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στον βασικό πρόσθιο εγκέφαλο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διεγείρουν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τιούσες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στέλεχος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εφεδρικότητ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στελέχους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Ωστόσο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φυσιολογικός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θεί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λεονάζοντ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λληλοε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τόμεν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κυκλώμ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3D06C3-3BCA-906C-1511-A6C03DC83A9A}"/>
              </a:ext>
            </a:extLst>
          </p:cNvPr>
          <p:cNvSpPr txBox="1"/>
          <p:nvPr/>
        </p:nvSpPr>
        <p:spPr>
          <a:xfrm>
            <a:off x="290946" y="172340"/>
            <a:ext cx="119010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/διέγερσης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οσυγχρονίζει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EEG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Πλάγιος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οθάλ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ορεξίνης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οκρετίνης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381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9DDE3-1F5B-149C-5C98-55AF928C5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12ADDE-DAF5-1E1D-5812-3F774A513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8499"/>
            <a:ext cx="6105917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Έλεγχος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δικτύου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κοιλιακός έξω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(VLPO)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υροδοτούν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2–4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χύτερ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απ’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ό,τι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ιτέρω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εκφόρτισή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συμμετέχει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δράση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λτικά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σήμ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λάγιο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δεύτερο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κλάδο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νιόντος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συστήμ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στελέχους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δικτύου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E3EC19-F428-4EDA-25C0-12D560974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818" y="265545"/>
            <a:ext cx="5486400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84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7743B-9621-A536-1783-30FDD938E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5E60C9-CA17-D71D-3157-FEBCED0BB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150" y="1192180"/>
            <a:ext cx="616091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Εφεδρικοί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λείφουν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~50%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φυσιολογικού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ρξη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ρόσθετων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ζώνη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parafacial zone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ρομήκη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μυελό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parabrachial nucleus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ληρωμ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VLPO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67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97013-364D-CA70-9022-F4F8CA7F0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0AD767-0A85-F84A-AA79-F557AD837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73" y="197346"/>
            <a:ext cx="10529101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Έλεγχος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γέφυρ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(pons)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μοτίβα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PGO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PGO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(pons–geniculate–occipital):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ξεκινούν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80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δευτερόλε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ρξη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δίδοντ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γέφυρ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τώδη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οτελούν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γνώρισμ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Πιθ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οσυγχρονισμό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EEG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αναπαράσταση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ονείρων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Σχέση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PGO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ριπές εκπυρσοκρότησης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PPT/LDT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υτόχρον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locus coeruleus, raphe nucleus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tuberomammillary nucleus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σχεδόν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μηδενίζετ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PPT/LDT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↔ 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75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F8144A26-FCDA-4900-E757-A2A69ADAB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00" y="0"/>
            <a:ext cx="7217076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νειρα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συνείδητη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Ιστορικά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θεωρήθηκ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μυστηριώδη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συνδέθηκ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ερμηνείες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άγετ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λωτότητ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έρευν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φής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μέσο αποκατάστασης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είδη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ρμοστική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όθεση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θεσιμότητ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τροφής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θηρευτές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λωτότητ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μέγεθος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μεγάλο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0CCE9BA1-9162-E454-C599-E5DC405C8DDC}"/>
              </a:ext>
            </a:extLst>
          </p:cNvPr>
          <p:cNvSpPr/>
          <p:nvPr/>
        </p:nvSpPr>
        <p:spPr>
          <a:xfrm>
            <a:off x="1017783" y="4840171"/>
            <a:ext cx="118533" cy="1693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BCDF3F-FA8B-6771-A5AA-CBE1186C5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372" y="2125935"/>
            <a:ext cx="5480161" cy="3264212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569BA08B-4E11-D196-20A0-BC9596F13C79}"/>
              </a:ext>
            </a:extLst>
          </p:cNvPr>
          <p:cNvSpPr/>
          <p:nvPr/>
        </p:nvSpPr>
        <p:spPr>
          <a:xfrm>
            <a:off x="5361629" y="4543124"/>
            <a:ext cx="1232034" cy="1155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167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AA37C9-05C3-6F2F-702C-7D6DED5D9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5" y="1413164"/>
            <a:ext cx="12145729" cy="40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15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E3076-4F6A-C730-0B64-B64C0A12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90CA81-77AA-3D28-96D5-10606B247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46" y="612844"/>
            <a:ext cx="877328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REM: SLD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sublaterodorsal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nucleus (SLD)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γέφυρ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εισόδου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εξόδου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SLD: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μυϊκή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γάτες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μυϊκή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SLD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μεγαλοκυτταρικό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πυρήνα 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magnocellular nucleus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ρομήκη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μυελού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μυϊκή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ράλυση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72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12732-7BD9-400F-1823-BF4BB487A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C382BF-752F-49F3-E550-88550068F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062" y="3244334"/>
            <a:ext cx="19776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Διαταραχές ύπνου</a:t>
            </a: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03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9E3BF-B118-4E77-6ED1-1668DFBFE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B3B334-CD45-67F2-B81C-D009E5155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07" y="58846"/>
            <a:ext cx="10000649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Αϋ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(Insomnia)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ρξης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τήρησης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&lt;6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ροσδόκιμο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ζωής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8,5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εξίσου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θνησιμότητ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χυσ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BMI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(δείκτης μάζας σώματος)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γκρελίνη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οκειμενικότητ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κοινωνίες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50%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ρκετές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δομάδ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γνωσμένη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ερεγρήγορση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/υπερδιέγερση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EEG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νυχτερινή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κορτιζόλη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ACTH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Αίτι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ιολογικές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συσχετίσεις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Εκλυτικοί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ράγοντες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φέροντ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ιάς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(orbitofrontal &amp;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λευκής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δεξί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ημισφ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ίριο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μεσολό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ϋ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θλι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1437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1A2BD-AA5F-65FC-C58A-96AC11967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E3A33F-48BD-E76E-75AA-AD0109A4E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38" y="1028343"/>
            <a:ext cx="410050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κευτική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γωγή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rebound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εθιστικά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ότομη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rebound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ϋ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λίγες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ενζοδι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ορρύθμιση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ϋ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οφείλετ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Φυσιολογικά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θερμοκρ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άνοδος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θερμοκρ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 delay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δυσκολί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ρξης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 advance →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ρόωρη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80F2A-53A8-7789-DEBC-3DD0A8750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64" y="374650"/>
            <a:ext cx="5791200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917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B6E34B-E8D3-07B5-1A58-CB1518BF9266}"/>
              </a:ext>
            </a:extLst>
          </p:cNvPr>
          <p:cNvSpPr txBox="1"/>
          <p:nvPr/>
        </p:nvSpPr>
        <p:spPr>
          <a:xfrm>
            <a:off x="581453" y="751344"/>
            <a:ext cx="6096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Χρονότυ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χρονότυ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Advanced sleep phase disorder: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~19:30,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~04:30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συσχέτιση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PER2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Delayed sleep phase syndrome: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συσχέτιση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PER3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ράδοξη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ροσέγγιση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Ευκολότερη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ρόωρη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τάκλιση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Οδήγησε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φυσιολογική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νωτικών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κροχρόνι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ελτίωση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φωτοθερ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937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69B14-8DE2-B170-CB57-9E9538D70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37BF25-98BB-196B-0880-9257FEAD2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255" y="197346"/>
            <a:ext cx="6288773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χές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νυχτερινοί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τρόμοι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ενούρηση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3–8%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ενηλίκων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τούν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Εκλυτικοί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ράγοντες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λκοόλ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γενετική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ροδιάθεση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(HLA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Sexsomnia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σεξυπνία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Σεξου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11%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νδρών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4%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κλινικά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τάθλιψη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ράνομων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ουσιών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ρκοληψί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οτυχί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Αιφνίδι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εισόδι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είσοδο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ληξί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ιφνίδι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μυϊκή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Οφείλετ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έλλειψη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ορεξίνης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ορεξινεργικών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υτοάνοση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ιτιολογί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(HLA)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Γενετικοί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λλοντικοί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ράγοντες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H1N1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508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C6F24-D0AF-1198-12A1-A4E423D37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B185D5-2F3B-C465-735B-B8CFBE700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29" y="2054524"/>
            <a:ext cx="637161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κατά τον ύπνο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REM (RBD)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μυϊκής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τισμών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ροηγείτ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Parkinson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εκφυλιστικών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συνδρόμων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Lewy bodies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ξεκινούν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ρομήκη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μυελό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327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3D56E-77EA-E446-683F-1D6F81CB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BA5E62-6CFB-5766-AFB5-95FC2388E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85" y="0"/>
            <a:ext cx="8408520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στοιχεί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εριορισμένη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όλυτη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υγή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(lucid dreaming)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υγείς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ονειρευόμενοι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γνωρίζουν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ονειρεύοντ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γνωρίσουν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όνειρο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δώσουν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ονειρεύοντ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ηρεάσουν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ελέγξουν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εριεχόμενο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ονείρου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δείχνει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λοκη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σύνθετες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εριφορές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οδηγήσει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υτοκίνητ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δημόσιους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χώρους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σκήσει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ινόμεν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θολώνουν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733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8D1E-438E-F728-FEDA-429737F8E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2A3590-DB37-17EB-EA34-FD6669F7E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87" y="659904"/>
            <a:ext cx="8265724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Ασθενείς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συζητήσεις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λεκτικό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υλικό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ρουσιάστηκε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χειρουργείο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οδηλώνετ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non-REM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οθέτηση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Συνεχές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φορετική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οθετούντ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τηγορίες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οηθά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F0639-F7C8-39A3-E48D-44D28DCED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63A3D6-88AD-90FF-5C9A-FE9856706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32" y="610445"/>
            <a:ext cx="9846735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Νέα άποψη -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ρισμός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λονωτι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υγρό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ρέει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οηθά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ομάκρυνση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τοξικών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ουσιών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ομάκρυνση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β-α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μυλοειδούς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χύτερη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Στέρηση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έλλειψη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ζόμενοι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άρδιες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κοιμούντ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λιγότερο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ρμόζοντ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δύσκολ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συμφωνί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ιολογικών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λάθη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τυχήμ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κολουθεί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διους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σημείο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ερισσότερ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τυχήμ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νηλί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ρώτες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ρωινές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τεχνολογικά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τυχήμ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νύχτ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76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44E1A3-4A37-1431-E160-6E2CD60B5534}"/>
              </a:ext>
            </a:extLst>
          </p:cNvPr>
          <p:cNvSpPr txBox="1"/>
          <p:nvPr/>
        </p:nvSpPr>
        <p:spPr>
          <a:xfrm>
            <a:off x="4104332" y="3244334"/>
            <a:ext cx="3983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Νευρωνικές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βάσεις της </a:t>
            </a:r>
            <a:r>
              <a:rPr lang="el-GR" b="1" dirty="0" err="1">
                <a:latin typeface="Calibri" panose="020F0502020204030204" pitchFamily="34" charset="0"/>
                <a:cs typeface="Calibri" panose="020F0502020204030204" pitchFamily="34" charset="0"/>
              </a:rPr>
              <a:t>συνειδητότητας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5045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37765-4B72-09F8-A150-4ED30C95A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5ED00A-0B71-B54E-231E-6DCEEC5B0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3" y="1066110"/>
            <a:ext cx="1180057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οντότητ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σημείο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διευθύνει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vs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γεγονότος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Κοινά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οδεκτά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ιλεκτικά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κρόχρονη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μνήμη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735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23928B-DA96-09B7-678E-637A763892E8}"/>
              </a:ext>
            </a:extLst>
          </p:cNvPr>
          <p:cNvSpPr txBox="1"/>
          <p:nvPr/>
        </p:nvSpPr>
        <p:spPr>
          <a:xfrm>
            <a:off x="665018" y="1333005"/>
            <a:ext cx="6096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στάσεις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οικίλλει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/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θιά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τροποποιημένες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ονειροπόληση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λογισμός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Στόχος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σύγχρονης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ρευνας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εξηγηθούν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νευρωνικοί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φιλοσοφικά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νοηθεί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ιολογικά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658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A5CD4-879B-69D8-5CB7-E89822BA3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62476D-5999-C86D-1838-0B28B9124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-79652"/>
            <a:ext cx="9502614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Δικτυ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εξηγήσεις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ζήτηση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νευρωνικών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οστρωμάτων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ροσέγγιση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ενδο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ετά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λιους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(intralaminar)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σύστημ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στέλεχος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στελέχους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οπίσθια ραχιαία πλάγια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γεφυρική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καλύπτρα-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rostral dorsolateral pontine tegmentum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λειονότητ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σθενών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είχε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δομές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Φλοιϊκές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συνδέσεις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του 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προσαγωγίου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(anterior cingulate cortex)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της νήσου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(anterior insula)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747" name="Picture 3" descr="Anatomy/Function of the Pons – Cristian Rivera Foundation">
            <a:extLst>
              <a:ext uri="{FF2B5EF4-FFF2-40B4-BE49-F238E27FC236}">
                <a16:creationId xmlns:a16="http://schemas.microsoft.com/office/drawing/2014/main" id="{9E724DD0-F2AB-D73B-A55C-19A3317F4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490" y="2247900"/>
            <a:ext cx="2897523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ECC11718-EF64-1110-9D0C-2E556F969081}"/>
              </a:ext>
            </a:extLst>
          </p:cNvPr>
          <p:cNvSpPr/>
          <p:nvPr/>
        </p:nvSpPr>
        <p:spPr>
          <a:xfrm>
            <a:off x="1330036" y="3906982"/>
            <a:ext cx="180109" cy="23552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089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0F85E3-8FAF-866E-8F61-C5FA26BEA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46" y="0"/>
            <a:ext cx="10970992" cy="647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65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8010D-2E9A-907A-A0A9-0AD0901ED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F6414D-7116-63CF-A786-E5A420AA3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4723"/>
            <a:ext cx="3491345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ουδ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(salience network)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ή Δίκτυο που αποκρίνεται σε αξιοπρόσεκτα συμβάντα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 του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γώγιο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 νήσου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σικοί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salience network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νιχνεύει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λλάσσει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default mode network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δίκτυο προεπιλεγμένης λειτουργίας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εσωτερική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σκέψη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central executive network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κεντρικό επιτελικό δίκτυο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στόχοι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εξωτερική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δράση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39D9EC-6A7A-6573-340A-607A7BF23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348" y="942109"/>
            <a:ext cx="8870852" cy="400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337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C75645-EB85-1D1B-D5DC-E65A7043B2C4}"/>
              </a:ext>
            </a:extLst>
          </p:cNvPr>
          <p:cNvSpPr txBox="1"/>
          <p:nvPr/>
        </p:nvSpPr>
        <p:spPr>
          <a:xfrm>
            <a:off x="429491" y="1000450"/>
            <a:ext cx="494607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συντονισμένη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δικτυ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συντονίζοντ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συνοδεύετ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γενική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συντονισμένη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ρρέει</a:t>
            </a: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Και ενεργοποιούνται μόνο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πρωτοταγείς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περιοχές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4E61B3-89F3-218A-0F78-4F4909ECD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5666509" cy="6904997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9F523B99-20EF-51EE-D0FF-1A5B25ADD92D}"/>
              </a:ext>
            </a:extLst>
          </p:cNvPr>
          <p:cNvSpPr/>
          <p:nvPr/>
        </p:nvSpPr>
        <p:spPr>
          <a:xfrm>
            <a:off x="2272145" y="5347855"/>
            <a:ext cx="221673" cy="2909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392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27B22-6262-777B-B672-8A040FAF5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9C13D1-0F72-5730-AD93-1ADC76F42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255" y="702252"/>
            <a:ext cx="10197343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ντώσεων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συνδεσιμότητ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ντώσεις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γάμμ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(30–90 Hz)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θεωρούντ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συντονισμό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συνοδεύετ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συνδεσιμότητ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default mode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συχνότητες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όθεση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ληροφοριών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Σύμφων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Tononi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ρτάτ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εγκεφάλου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μείωση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συνδεσιμότητ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286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0AE13-560C-56AC-031C-863D979E3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FC8850-389F-A82B-B4B6-5F86C7007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84" y="325155"/>
            <a:ext cx="85607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εκτελεστικό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ερευνητές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ροτείνουν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κεντρικό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ενορχηστρωτή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του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προσαγωγίου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Claustrum (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προτείχισμα)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claustrum: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μφίδρομες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ισθητηρι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ιχμι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ρουσιάζει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ιρετικά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υψηλή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υκνότητ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δεσμεύει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νιχνεύει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ισχυρή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όδειξη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νεμημένη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ολυε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εδη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δικτυ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νωμένη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Αντίστοιχ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έλεγχός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ολυκεντρικός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σύνθετος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855D5494-7C2A-75BF-4381-820F2FCC47E8}"/>
              </a:ext>
            </a:extLst>
          </p:cNvPr>
          <p:cNvSpPr/>
          <p:nvPr/>
        </p:nvSpPr>
        <p:spPr>
          <a:xfrm>
            <a:off x="8160327" y="5708073"/>
            <a:ext cx="928255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960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C90E81-53EB-7BFA-3E18-AD8CA8D39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54" y="0"/>
            <a:ext cx="1099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2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4A477F-57AA-BCE0-EA33-D1E1F4A3B5A3}"/>
              </a:ext>
            </a:extLst>
          </p:cNvPr>
          <p:cNvSpPr txBox="1"/>
          <p:nvPr/>
        </p:nvSpPr>
        <p:spPr>
          <a:xfrm>
            <a:off x="5126022" y="3244334"/>
            <a:ext cx="185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Κιρκάδιοι ρυθμοί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917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A0E9A-4F7F-40E7-3C11-EC0956B6C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F8095F-9875-D46C-D1C3-AE34D99BF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882" y="251625"/>
            <a:ext cx="11238398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(Awareness)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Έννοι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ορισμός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φηρημένη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έννοι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δύσκολη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μελέτη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Συνήθως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εριεχόμενο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έρευν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εστιάζει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συγκεκριμένου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συσχετίσεις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ισθητηρι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έξω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ίσθιος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συνδέσεις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ιαί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κρίσιμο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γενικότερ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συνδέσεως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(binding)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ράξουν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σύνδεση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οτέλεσμ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ντίληψη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ντικείμενο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440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C6D73-DE5C-8C63-E0F8-E5C8F431B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481570-3389-D12E-A4BC-15E0D01C7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96" y="585180"/>
            <a:ext cx="11182513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σύνδεση χαρακτηριστικών –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εκφόρτισης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κυρίως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ζώνη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γάμμ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(~40 Hz)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ντίληψη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τηρείτ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V1 (π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V5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τροφοδότηση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νώτερες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μένος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εριορίζετ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ισθητηρι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εριοχή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δείγμ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σωμ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ισθητικού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φορτισμέν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ρομετω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ισθητηρι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ρεγκεφ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λιδικές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συσχέτισης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κτηριστικών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θέση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λέον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οίηση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ρχικά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ρεγμ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λληλοδιέγερση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4871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048672-27B9-DB82-9B62-9992E6590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927" y="172145"/>
            <a:ext cx="7398905" cy="65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739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66799-660C-B9AE-A932-AAD7D6753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276162-6975-1BE1-1FFF-936869C1E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205905"/>
            <a:ext cx="97658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συνειδητές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Πολλές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θοδηγούντ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ιδιοδεκτικός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έλεγχος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στάσης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blindsight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γνωρισμέν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ρητή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γνώση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Ασυνείδητη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μάθηση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ερμηνεί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μάθουν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νόνες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συσχετίσεις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Συχνά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εριγράψουν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ινοούν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λογικές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εξηγήσεις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υστέρων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Λειτουργική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ξί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ίγνωσης</a:t>
            </a:r>
            <a:endParaRPr kumimoji="0" lang="en-US" altLang="en-US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θοδηγεί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οστηρίζει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σχεδι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ρόθεσμη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ευέλικτη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ρύθμιση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973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ED7CF-3158-4585-5EA2-565859DFF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9C5844-CEF1-0304-33E9-4C1B10359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317" y="58846"/>
            <a:ext cx="1123326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Προσοχή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(Attention)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Προσοχή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δύσκολος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μφιλεγόμενος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ίγνωση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=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εριεχόμενο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συνείδησης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=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εριεχομένου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εγκέφ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νέμει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εριορισμένους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ιτρέ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οκλεισμό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άλλων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Εξηγεί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γνοούμε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θόρυ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άζουμε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(π.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όνομά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Ό,τι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ροσέχουμε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θυμάτ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ευκολότερ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Ό,τι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ροσέχουμε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λήρως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κτικές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συνέ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ειες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τυχήμ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χρήση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κινητού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οδήγηση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τετρ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σιάζει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τυχήμ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κινητικό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κίνδυνος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hands-free)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1403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BEEBC-E851-B81C-69ED-07E793D70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9D15C3-E621-8F94-4F34-DCA3B4FCE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233" y="1672440"/>
            <a:ext cx="690102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Προσοχή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διεργ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συνοδεύοντ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ολές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ροσέχουμε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εκφόρτιση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σχετικών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Προσοχή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ισθητηρι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εξειδικευμένες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εριοχές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→ V4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σχήμ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→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τώτερος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κροτ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κίνηση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→ V5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ενίσχυση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οφείλετ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κόμη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ντίστοιχο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ερέθισμ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B8C243-AE31-27A4-5E0A-71BC7FCBCBE0}"/>
              </a:ext>
            </a:extLst>
          </p:cNvPr>
          <p:cNvSpPr txBox="1"/>
          <p:nvPr/>
        </p:nvSpPr>
        <p:spPr>
          <a:xfrm>
            <a:off x="7744690" y="1582340"/>
            <a:ext cx="415636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θάλ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ισθητηρι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ενισχύσει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στείλει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υξάνετ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σχετικούς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γνοούμεν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39695562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46D3A-FC81-D96D-464A-7977E6A73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110067-649A-7F71-C3C6-2C30E18A4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90" y="757086"/>
            <a:ext cx="919918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νώνετ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δύο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δίκτυ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στόχων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(top–down)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κοιλι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όκριση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ιφνίδι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(bottom–up)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Εκτελεστικός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ρόσθιου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φλοιού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 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προσαγ</a:t>
            </a:r>
            <a:r>
              <a:rPr lang="el-GR" alt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ωγίου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(ACC)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ACC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ελέγχου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ρύθμισης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Νευρώνες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ACC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άλλουν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στηριότητά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ιτητικές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γνωστικές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δοκιμ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σίες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Ενεργο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τεστ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Stroop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οηθά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στολή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άσχετων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ληροφοριών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εστιάζει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στόχο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έρ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ροσοχή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ψυχολογική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νευρωνικός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ιλογής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ελέγχου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συντονισμού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μορφώνει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ντιλη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θοδηγείτ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εριφορά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05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F7C84CB-F237-567C-6A99-D729732EE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667" y="-79653"/>
            <a:ext cx="5727700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ρυθμοί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ιολογικός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διάρκει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24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ωρών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άνθρω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συγχρονισμένος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ηλι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θερμοκρ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ορμονικές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εκκρίσεις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κολουθούν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υτόν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Βιολογικό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ρολόι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που ελέγχει τους κιρκάδιους ρυθμούς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Κύριο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ιολογικό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ρολόι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ερχι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σμ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υρήν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(SCN)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λάμου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SCN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νονικό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24ωρο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SCN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κοιμόμ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όχι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νάγκη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Zeitgebers (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χρονοδότες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ρυθμοί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συγχρονίζοντ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 την ηλιακή ημέρα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λλοντικά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(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χρονοδότες -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zeitgebers)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ντικότερο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zeitgeber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είν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Χωρίς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χρονικά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ερεθίσμ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ελεύθερ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τρέχει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κοντά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στις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25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ώρες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68D62F-571C-31BD-5E17-3D14F6D9D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791" y="3639483"/>
            <a:ext cx="6700336" cy="3298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0CC47B-2DD5-D9A0-2B40-956872C16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368" y="130831"/>
            <a:ext cx="5369454" cy="3805309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DA8C5A1C-8366-3908-4F2B-A33FF107B3A0}"/>
              </a:ext>
            </a:extLst>
          </p:cNvPr>
          <p:cNvSpPr/>
          <p:nvPr/>
        </p:nvSpPr>
        <p:spPr>
          <a:xfrm>
            <a:off x="2521527" y="6636327"/>
            <a:ext cx="207818" cy="22167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1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1BD11F-EC76-17E9-C321-665DAA21A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72" y="128587"/>
            <a:ext cx="10885195" cy="672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8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2A07DA8-56E4-08A4-8FB7-BE6E620BA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733" y="1215243"/>
            <a:ext cx="926337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Ρόλος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φωτός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διαφορά 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σκότους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θορίζει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συγχρονισμό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Έντονο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εγρήγορση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σκοτάδι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ελτιώνουν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όδοση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ρμογή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ριν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μειώνει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δυσκολεύει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τονίνη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νηλί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Εκκρίνετ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ίφυση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SCN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στέλλει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έκκρισή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Χρησιμο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οιείτ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jet lag,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ϋ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τυφλούς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EFDE432B-E81C-5926-AFDD-5F79D69C71E4}"/>
              </a:ext>
            </a:extLst>
          </p:cNvPr>
          <p:cNvSpPr/>
          <p:nvPr/>
        </p:nvSpPr>
        <p:spPr>
          <a:xfrm>
            <a:off x="983672" y="2812473"/>
            <a:ext cx="166255" cy="24938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2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919F9876-120C-C4EE-DCC7-ABAA9FADA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33" y="197346"/>
            <a:ext cx="5901267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Φωτοϋ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οδοχείς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SCN</a:t>
            </a:r>
            <a:endParaRPr kumimoji="0" lang="el-GR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φτάνει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στον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SCN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μέσω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l-GR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αμφιβληστροειδο</a:t>
            </a:r>
            <a:r>
              <a:rPr kumimoji="0" lang="el-GR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l-GR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οθ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μικής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οδού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γγλι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κύττ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μφι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ληστροειδούς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νιχνεύουν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άμεσ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Περιέχουν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νοψίνη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νίχνευση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φωτεινότητ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Εσωτερικός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ρυθμός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γονίδι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ρωτεΐνες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μηχ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νισμό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νάδρ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σης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Δημιουργεί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κύκλο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~24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ωρών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ρυθμίζετ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θημερινά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άρχουν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εριφερει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ρολόγι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α»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όργ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σώμ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τος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Δυσλειτουργίες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ορρύθμιση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κιρκάδιου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ρολογιού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συνδέετ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ϋ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μειωμένη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λειτουργικότητ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ορισμένες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ψυχικές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χές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SCN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λειτουργεί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νονικά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E0F186-8084-ACED-3C52-DB8513598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267" y="434411"/>
            <a:ext cx="60960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8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10942</TotalTime>
  <Words>4306</Words>
  <Application>Microsoft Macintosh PowerPoint</Application>
  <PresentationFormat>Widescreen</PresentationFormat>
  <Paragraphs>735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Fanis Panagiotaropoulos</dc:creator>
  <cp:lastModifiedBy>Theofanis Panagiotaropoulos</cp:lastModifiedBy>
  <cp:revision>745</cp:revision>
  <dcterms:created xsi:type="dcterms:W3CDTF">2025-10-09T09:31:13Z</dcterms:created>
  <dcterms:modified xsi:type="dcterms:W3CDTF">2026-01-08T06:13:01Z</dcterms:modified>
</cp:coreProperties>
</file>