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76"/>
  </p:notesMasterIdLst>
  <p:sldIdLst>
    <p:sldId id="256" r:id="rId2"/>
    <p:sldId id="257" r:id="rId3"/>
    <p:sldId id="288" r:id="rId4"/>
    <p:sldId id="289" r:id="rId5"/>
    <p:sldId id="290" r:id="rId6"/>
    <p:sldId id="258" r:id="rId7"/>
    <p:sldId id="259" r:id="rId8"/>
    <p:sldId id="260" r:id="rId9"/>
    <p:sldId id="261" r:id="rId10"/>
    <p:sldId id="262" r:id="rId11"/>
    <p:sldId id="263" r:id="rId12"/>
    <p:sldId id="264" r:id="rId13"/>
    <p:sldId id="265" r:id="rId14"/>
    <p:sldId id="266" r:id="rId15"/>
    <p:sldId id="267" r:id="rId16"/>
    <p:sldId id="269" r:id="rId17"/>
    <p:sldId id="271"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5" r:id="rId32"/>
    <p:sldId id="284" r:id="rId33"/>
    <p:sldId id="286" r:id="rId34"/>
    <p:sldId id="287" r:id="rId35"/>
    <p:sldId id="292" r:id="rId36"/>
    <p:sldId id="291" r:id="rId37"/>
    <p:sldId id="293" r:id="rId38"/>
    <p:sldId id="294" r:id="rId39"/>
    <p:sldId id="295" r:id="rId40"/>
    <p:sldId id="296" r:id="rId41"/>
    <p:sldId id="297" r:id="rId42"/>
    <p:sldId id="298" r:id="rId43"/>
    <p:sldId id="299" r:id="rId44"/>
    <p:sldId id="300" r:id="rId45"/>
    <p:sldId id="301" r:id="rId46"/>
    <p:sldId id="302" r:id="rId47"/>
    <p:sldId id="312" r:id="rId48"/>
    <p:sldId id="313" r:id="rId49"/>
    <p:sldId id="314" r:id="rId50"/>
    <p:sldId id="315" r:id="rId51"/>
    <p:sldId id="316" r:id="rId52"/>
    <p:sldId id="318" r:id="rId53"/>
    <p:sldId id="319" r:id="rId54"/>
    <p:sldId id="320" r:id="rId55"/>
    <p:sldId id="321" r:id="rId56"/>
    <p:sldId id="322" r:id="rId57"/>
    <p:sldId id="323" r:id="rId58"/>
    <p:sldId id="304" r:id="rId59"/>
    <p:sldId id="324" r:id="rId60"/>
    <p:sldId id="325" r:id="rId61"/>
    <p:sldId id="326" r:id="rId62"/>
    <p:sldId id="327" r:id="rId63"/>
    <p:sldId id="305" r:id="rId64"/>
    <p:sldId id="307" r:id="rId65"/>
    <p:sldId id="308" r:id="rId66"/>
    <p:sldId id="309" r:id="rId67"/>
    <p:sldId id="328" r:id="rId68"/>
    <p:sldId id="509" r:id="rId69"/>
    <p:sldId id="510" r:id="rId70"/>
    <p:sldId id="511" r:id="rId71"/>
    <p:sldId id="442" r:id="rId72"/>
    <p:sldId id="561" r:id="rId73"/>
    <p:sldId id="562" r:id="rId74"/>
    <p:sldId id="310"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19"/>
    <p:restoredTop sz="95775"/>
  </p:normalViewPr>
  <p:slideViewPr>
    <p:cSldViewPr snapToGrid="0" snapToObjects="1">
      <p:cViewPr varScale="1">
        <p:scale>
          <a:sx n="69" d="100"/>
          <a:sy n="69" d="100"/>
        </p:scale>
        <p:origin x="9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718D5-135A-4998-97D6-5EADA75D7E3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2E29B6F-9558-4DFB-88B2-5813809AF56C}">
      <dgm:prSet/>
      <dgm:spPr/>
      <dgm:t>
        <a:bodyPr/>
        <a:lstStyle/>
        <a:p>
          <a:r>
            <a:rPr lang="el-GR" dirty="0"/>
            <a:t>Οι </a:t>
          </a:r>
          <a:r>
            <a:rPr lang="el-GR" b="1" dirty="0"/>
            <a:t>γνωστικές δεξιότητες </a:t>
          </a:r>
          <a:r>
            <a:rPr lang="el-GR" dirty="0"/>
            <a:t>είναι ένα σύνολο στρατηγικών σκέψης που επιτρέπουν τη χρήση της γλώσσας και συλλογισμών για την απόκτηση γνώσεων. Περιλαμβάνουν λεκτικές και μη λεκτικές δεξιότητες, δεξιότητες σκέψης ανώτερης τάξης, αποτελεσματική χρήση εκτελεστικών λειτουργιών (ειδικά μνήμη εργασίας) και επίλυση προβλημάτων. </a:t>
          </a:r>
          <a:endParaRPr lang="en-US" dirty="0"/>
        </a:p>
      </dgm:t>
    </dgm:pt>
    <dgm:pt modelId="{E4362771-5E4F-4F57-BDA9-93C8FDC77336}" type="parTrans" cxnId="{08CCEADA-8BE8-4DD9-9693-3581F79796AE}">
      <dgm:prSet/>
      <dgm:spPr/>
      <dgm:t>
        <a:bodyPr/>
        <a:lstStyle/>
        <a:p>
          <a:endParaRPr lang="en-US"/>
        </a:p>
      </dgm:t>
    </dgm:pt>
    <dgm:pt modelId="{E07EF435-1CB9-40CE-864C-518A8A87CCA0}" type="sibTrans" cxnId="{08CCEADA-8BE8-4DD9-9693-3581F79796AE}">
      <dgm:prSet/>
      <dgm:spPr/>
      <dgm:t>
        <a:bodyPr/>
        <a:lstStyle/>
        <a:p>
          <a:endParaRPr lang="en-US"/>
        </a:p>
      </dgm:t>
    </dgm:pt>
    <dgm:pt modelId="{C0EF092A-974D-4BF8-986C-4154077C85DF}">
      <dgm:prSet/>
      <dgm:spPr/>
      <dgm:t>
        <a:bodyPr/>
        <a:lstStyle/>
        <a:p>
          <a:r>
            <a:rPr lang="el-GR"/>
            <a:t>Οι </a:t>
          </a:r>
          <a:r>
            <a:rPr lang="el-GR" b="1"/>
            <a:t>μετα-γνωστικές δεξιότητες</a:t>
          </a:r>
          <a:r>
            <a:rPr lang="el-GR"/>
            <a:t>, ειδικότερα, περιλαμβάνουν την ικανότητα αναγνώρισης των γνώσεων, δεξιοτήτων, στάσεων και αξιών κάποιου.</a:t>
          </a:r>
          <a:endParaRPr lang="en-US"/>
        </a:p>
      </dgm:t>
    </dgm:pt>
    <dgm:pt modelId="{EE4378CE-69C5-4501-B1B8-114F6EC797E8}" type="parTrans" cxnId="{76E16AB9-310D-4F74-9A5D-50E005270486}">
      <dgm:prSet/>
      <dgm:spPr/>
      <dgm:t>
        <a:bodyPr/>
        <a:lstStyle/>
        <a:p>
          <a:endParaRPr lang="en-US"/>
        </a:p>
      </dgm:t>
    </dgm:pt>
    <dgm:pt modelId="{31EDA3EC-8E89-47BA-A281-7850657CE287}" type="sibTrans" cxnId="{76E16AB9-310D-4F74-9A5D-50E005270486}">
      <dgm:prSet/>
      <dgm:spPr/>
      <dgm:t>
        <a:bodyPr/>
        <a:lstStyle/>
        <a:p>
          <a:endParaRPr lang="en-US"/>
        </a:p>
      </dgm:t>
    </dgm:pt>
    <dgm:pt modelId="{55213865-20DD-FD44-8F51-872C7125BEAF}" type="pres">
      <dgm:prSet presAssocID="{81E718D5-135A-4998-97D6-5EADA75D7E34}" presName="linear" presStyleCnt="0">
        <dgm:presLayoutVars>
          <dgm:animLvl val="lvl"/>
          <dgm:resizeHandles val="exact"/>
        </dgm:presLayoutVars>
      </dgm:prSet>
      <dgm:spPr/>
    </dgm:pt>
    <dgm:pt modelId="{7FA77CC1-5E2C-134A-AD4B-B0786B1BCD06}" type="pres">
      <dgm:prSet presAssocID="{92E29B6F-9558-4DFB-88B2-5813809AF56C}" presName="parentText" presStyleLbl="node1" presStyleIdx="0" presStyleCnt="2">
        <dgm:presLayoutVars>
          <dgm:chMax val="0"/>
          <dgm:bulletEnabled val="1"/>
        </dgm:presLayoutVars>
      </dgm:prSet>
      <dgm:spPr/>
    </dgm:pt>
    <dgm:pt modelId="{C0B4517E-AA19-6644-9B5E-5A92226582F4}" type="pres">
      <dgm:prSet presAssocID="{E07EF435-1CB9-40CE-864C-518A8A87CCA0}" presName="spacer" presStyleCnt="0"/>
      <dgm:spPr/>
    </dgm:pt>
    <dgm:pt modelId="{11EFFA71-29B1-9A49-B308-AF8BF83CB346}" type="pres">
      <dgm:prSet presAssocID="{C0EF092A-974D-4BF8-986C-4154077C85DF}" presName="parentText" presStyleLbl="node1" presStyleIdx="1" presStyleCnt="2">
        <dgm:presLayoutVars>
          <dgm:chMax val="0"/>
          <dgm:bulletEnabled val="1"/>
        </dgm:presLayoutVars>
      </dgm:prSet>
      <dgm:spPr/>
    </dgm:pt>
  </dgm:ptLst>
  <dgm:cxnLst>
    <dgm:cxn modelId="{EAF5065A-ACD6-184B-BE4A-2163634E2C72}" type="presOf" srcId="{92E29B6F-9558-4DFB-88B2-5813809AF56C}" destId="{7FA77CC1-5E2C-134A-AD4B-B0786B1BCD06}" srcOrd="0" destOrd="0" presId="urn:microsoft.com/office/officeart/2005/8/layout/vList2"/>
    <dgm:cxn modelId="{76E16AB9-310D-4F74-9A5D-50E005270486}" srcId="{81E718D5-135A-4998-97D6-5EADA75D7E34}" destId="{C0EF092A-974D-4BF8-986C-4154077C85DF}" srcOrd="1" destOrd="0" parTransId="{EE4378CE-69C5-4501-B1B8-114F6EC797E8}" sibTransId="{31EDA3EC-8E89-47BA-A281-7850657CE287}"/>
    <dgm:cxn modelId="{1BD53EC8-10C5-B449-A1B3-A017E0D6FC11}" type="presOf" srcId="{81E718D5-135A-4998-97D6-5EADA75D7E34}" destId="{55213865-20DD-FD44-8F51-872C7125BEAF}" srcOrd="0" destOrd="0" presId="urn:microsoft.com/office/officeart/2005/8/layout/vList2"/>
    <dgm:cxn modelId="{1CE506D0-42B3-BA42-98BA-9EEDAB563E33}" type="presOf" srcId="{C0EF092A-974D-4BF8-986C-4154077C85DF}" destId="{11EFFA71-29B1-9A49-B308-AF8BF83CB346}" srcOrd="0" destOrd="0" presId="urn:microsoft.com/office/officeart/2005/8/layout/vList2"/>
    <dgm:cxn modelId="{08CCEADA-8BE8-4DD9-9693-3581F79796AE}" srcId="{81E718D5-135A-4998-97D6-5EADA75D7E34}" destId="{92E29B6F-9558-4DFB-88B2-5813809AF56C}" srcOrd="0" destOrd="0" parTransId="{E4362771-5E4F-4F57-BDA9-93C8FDC77336}" sibTransId="{E07EF435-1CB9-40CE-864C-518A8A87CCA0}"/>
    <dgm:cxn modelId="{D23C9FAD-37DE-D34B-AC32-4B5FEDFB87D7}" type="presParOf" srcId="{55213865-20DD-FD44-8F51-872C7125BEAF}" destId="{7FA77CC1-5E2C-134A-AD4B-B0786B1BCD06}" srcOrd="0" destOrd="0" presId="urn:microsoft.com/office/officeart/2005/8/layout/vList2"/>
    <dgm:cxn modelId="{D5656564-8567-F647-9541-69E4534F9F41}" type="presParOf" srcId="{55213865-20DD-FD44-8F51-872C7125BEAF}" destId="{C0B4517E-AA19-6644-9B5E-5A92226582F4}" srcOrd="1" destOrd="0" presId="urn:microsoft.com/office/officeart/2005/8/layout/vList2"/>
    <dgm:cxn modelId="{8F98A3FC-18A4-BA45-9F27-A9B4C416E071}" type="presParOf" srcId="{55213865-20DD-FD44-8F51-872C7125BEAF}" destId="{11EFFA71-29B1-9A49-B308-AF8BF83CB34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7C5286-36BF-5249-80C1-BD7995021A46}" type="doc">
      <dgm:prSet loTypeId="urn:microsoft.com/office/officeart/2005/8/layout/hList6" loCatId="" qsTypeId="urn:microsoft.com/office/officeart/2005/8/quickstyle/simple1" qsCatId="simple" csTypeId="urn:microsoft.com/office/officeart/2005/8/colors/colorful1" csCatId="colorful" phldr="1"/>
      <dgm:spPr/>
      <dgm:t>
        <a:bodyPr/>
        <a:lstStyle/>
        <a:p>
          <a:endParaRPr lang="el-GR"/>
        </a:p>
      </dgm:t>
    </dgm:pt>
    <dgm:pt modelId="{1C3E9634-88FB-AA4D-9B31-39718202AD14}">
      <dgm:prSet phldrT="[Κείμενο]"/>
      <dgm:spPr/>
      <dgm:t>
        <a:bodyPr/>
        <a:lstStyle/>
        <a:p>
          <a:r>
            <a:rPr lang="el-GR" i="1" u="sng" dirty="0"/>
            <a:t>Γνωστικές Δεξιότητες</a:t>
          </a:r>
        </a:p>
      </dgm:t>
    </dgm:pt>
    <dgm:pt modelId="{6D4ED67B-6E64-DD4E-B8EF-4308140C2247}" type="parTrans" cxnId="{A2858F22-D690-5047-85A7-B842F333B534}">
      <dgm:prSet/>
      <dgm:spPr/>
      <dgm:t>
        <a:bodyPr/>
        <a:lstStyle/>
        <a:p>
          <a:endParaRPr lang="el-GR"/>
        </a:p>
      </dgm:t>
    </dgm:pt>
    <dgm:pt modelId="{BCEFF91D-2C55-9146-A13F-863E717A09EF}" type="sibTrans" cxnId="{A2858F22-D690-5047-85A7-B842F333B534}">
      <dgm:prSet/>
      <dgm:spPr/>
      <dgm:t>
        <a:bodyPr/>
        <a:lstStyle/>
        <a:p>
          <a:endParaRPr lang="el-GR"/>
        </a:p>
      </dgm:t>
    </dgm:pt>
    <dgm:pt modelId="{0BFFB6A9-1D45-C344-9061-1027C3CCB9AC}">
      <dgm:prSet phldrT="[Κείμενο]"/>
      <dgm:spPr/>
      <dgm:t>
        <a:bodyPr/>
        <a:lstStyle/>
        <a:p>
          <a:r>
            <a:rPr lang="el-GR" dirty="0"/>
            <a:t>Ακαδημαϊκή Γνώση</a:t>
          </a:r>
        </a:p>
      </dgm:t>
    </dgm:pt>
    <dgm:pt modelId="{8F515D68-D366-5648-8E1F-7378283CE503}" type="parTrans" cxnId="{2B3AF343-A811-914E-A42B-51C32ADF8D2D}">
      <dgm:prSet/>
      <dgm:spPr/>
      <dgm:t>
        <a:bodyPr/>
        <a:lstStyle/>
        <a:p>
          <a:endParaRPr lang="el-GR"/>
        </a:p>
      </dgm:t>
    </dgm:pt>
    <dgm:pt modelId="{E9C2F9AD-CFB8-2B44-8195-43ECD68983F0}" type="sibTrans" cxnId="{2B3AF343-A811-914E-A42B-51C32ADF8D2D}">
      <dgm:prSet/>
      <dgm:spPr/>
      <dgm:t>
        <a:bodyPr/>
        <a:lstStyle/>
        <a:p>
          <a:endParaRPr lang="el-GR"/>
        </a:p>
      </dgm:t>
    </dgm:pt>
    <dgm:pt modelId="{BFB5F342-DB20-E042-ACF3-E0A299C914D5}">
      <dgm:prSet phldrT="[Κείμενο]"/>
      <dgm:spPr/>
      <dgm:t>
        <a:bodyPr/>
        <a:lstStyle/>
        <a:p>
          <a:r>
            <a:rPr lang="el-GR" dirty="0"/>
            <a:t>Κριτική Σκέψη</a:t>
          </a:r>
        </a:p>
      </dgm:t>
    </dgm:pt>
    <dgm:pt modelId="{F6AB5E78-808A-3845-B1A1-3FDBFC1AF4AA}" type="parTrans" cxnId="{78BE41C8-1B5C-C347-87FD-B9343D51B263}">
      <dgm:prSet/>
      <dgm:spPr/>
      <dgm:t>
        <a:bodyPr/>
        <a:lstStyle/>
        <a:p>
          <a:endParaRPr lang="el-GR"/>
        </a:p>
      </dgm:t>
    </dgm:pt>
    <dgm:pt modelId="{1E00AC4E-461D-D347-85E8-E1FECCBA3826}" type="sibTrans" cxnId="{78BE41C8-1B5C-C347-87FD-B9343D51B263}">
      <dgm:prSet/>
      <dgm:spPr/>
      <dgm:t>
        <a:bodyPr/>
        <a:lstStyle/>
        <a:p>
          <a:endParaRPr lang="el-GR"/>
        </a:p>
      </dgm:t>
    </dgm:pt>
    <dgm:pt modelId="{2E21135B-5FE6-B945-A18B-B305B69349F6}">
      <dgm:prSet phldrT="[Κείμενο]"/>
      <dgm:spPr/>
      <dgm:t>
        <a:bodyPr/>
        <a:lstStyle/>
        <a:p>
          <a:r>
            <a:rPr lang="el-GR" i="1" u="sng" dirty="0"/>
            <a:t>Διαπροσωπικές Δεξιότητες</a:t>
          </a:r>
        </a:p>
      </dgm:t>
    </dgm:pt>
    <dgm:pt modelId="{338A88E4-B2DE-1148-B5FA-780167D8F6A2}" type="parTrans" cxnId="{36D82734-0ADC-4345-9EEE-EE995742F15A}">
      <dgm:prSet/>
      <dgm:spPr/>
      <dgm:t>
        <a:bodyPr/>
        <a:lstStyle/>
        <a:p>
          <a:endParaRPr lang="el-GR"/>
        </a:p>
      </dgm:t>
    </dgm:pt>
    <dgm:pt modelId="{3525F560-E3D1-BA45-8F13-C2AD05E74B57}" type="sibTrans" cxnId="{36D82734-0ADC-4345-9EEE-EE995742F15A}">
      <dgm:prSet/>
      <dgm:spPr/>
      <dgm:t>
        <a:bodyPr/>
        <a:lstStyle/>
        <a:p>
          <a:endParaRPr lang="el-GR"/>
        </a:p>
      </dgm:t>
    </dgm:pt>
    <dgm:pt modelId="{0E8C87BA-4C3F-5640-A69E-2D030161F12B}">
      <dgm:prSet phldrT="[Κείμενο]"/>
      <dgm:spPr/>
      <dgm:t>
        <a:bodyPr/>
        <a:lstStyle/>
        <a:p>
          <a:r>
            <a:rPr lang="el-GR" dirty="0"/>
            <a:t>Επικοινωνία και Συνεργασία</a:t>
          </a:r>
        </a:p>
      </dgm:t>
    </dgm:pt>
    <dgm:pt modelId="{09E85A9F-AF08-CB45-B07D-2455348D5452}" type="parTrans" cxnId="{D90F8AFA-A743-4041-9D69-6784391FAE88}">
      <dgm:prSet/>
      <dgm:spPr/>
      <dgm:t>
        <a:bodyPr/>
        <a:lstStyle/>
        <a:p>
          <a:endParaRPr lang="el-GR"/>
        </a:p>
      </dgm:t>
    </dgm:pt>
    <dgm:pt modelId="{32118B86-6FCF-0740-BCE0-0D1C98590009}" type="sibTrans" cxnId="{D90F8AFA-A743-4041-9D69-6784391FAE88}">
      <dgm:prSet/>
      <dgm:spPr/>
      <dgm:t>
        <a:bodyPr/>
        <a:lstStyle/>
        <a:p>
          <a:endParaRPr lang="el-GR"/>
        </a:p>
      </dgm:t>
    </dgm:pt>
    <dgm:pt modelId="{7D28D8BB-3BD8-344E-8CA8-1C1B63D05143}">
      <dgm:prSet phldrT="[Κείμενο]"/>
      <dgm:spPr/>
      <dgm:t>
        <a:bodyPr/>
        <a:lstStyle/>
        <a:p>
          <a:r>
            <a:rPr lang="el-GR" dirty="0"/>
            <a:t>Ηγεσία</a:t>
          </a:r>
        </a:p>
      </dgm:t>
    </dgm:pt>
    <dgm:pt modelId="{F55DB7FF-2CD5-5147-AEE0-2BC0C9A0B093}" type="parTrans" cxnId="{78A5501E-C97D-FE4C-8260-752CB690A93D}">
      <dgm:prSet/>
      <dgm:spPr/>
      <dgm:t>
        <a:bodyPr/>
        <a:lstStyle/>
        <a:p>
          <a:endParaRPr lang="el-GR"/>
        </a:p>
      </dgm:t>
    </dgm:pt>
    <dgm:pt modelId="{9D0377F0-52C5-3243-94A8-F7CF84EFDA8A}" type="sibTrans" cxnId="{78A5501E-C97D-FE4C-8260-752CB690A93D}">
      <dgm:prSet/>
      <dgm:spPr/>
      <dgm:t>
        <a:bodyPr/>
        <a:lstStyle/>
        <a:p>
          <a:endParaRPr lang="el-GR"/>
        </a:p>
      </dgm:t>
    </dgm:pt>
    <dgm:pt modelId="{CAD35B4A-94EA-1240-9863-664F30745956}">
      <dgm:prSet phldrT="[Κείμενο]"/>
      <dgm:spPr/>
      <dgm:t>
        <a:bodyPr/>
        <a:lstStyle/>
        <a:p>
          <a:r>
            <a:rPr lang="el-GR" i="1" u="sng" dirty="0"/>
            <a:t>Προσωπικές Δεξιότητες</a:t>
          </a:r>
        </a:p>
      </dgm:t>
    </dgm:pt>
    <dgm:pt modelId="{3DFE9058-E3BF-DC44-86C5-B249E1F9E64F}" type="parTrans" cxnId="{A1610833-FCDD-8C41-BA14-A224F33B85B7}">
      <dgm:prSet/>
      <dgm:spPr/>
      <dgm:t>
        <a:bodyPr/>
        <a:lstStyle/>
        <a:p>
          <a:endParaRPr lang="el-GR"/>
        </a:p>
      </dgm:t>
    </dgm:pt>
    <dgm:pt modelId="{4B918174-D213-AC4E-A2C8-945B0F0A68B8}" type="sibTrans" cxnId="{A1610833-FCDD-8C41-BA14-A224F33B85B7}">
      <dgm:prSet/>
      <dgm:spPr/>
      <dgm:t>
        <a:bodyPr/>
        <a:lstStyle/>
        <a:p>
          <a:endParaRPr lang="el-GR"/>
        </a:p>
      </dgm:t>
    </dgm:pt>
    <dgm:pt modelId="{D3C41C59-5639-B44D-972A-C1CE4D61E8CD}">
      <dgm:prSet phldrT="[Κείμενο]"/>
      <dgm:spPr/>
      <dgm:t>
        <a:bodyPr/>
        <a:lstStyle/>
        <a:p>
          <a:r>
            <a:rPr lang="el-GR" dirty="0"/>
            <a:t>Νοοτροπία ανάπτυξης</a:t>
          </a:r>
        </a:p>
      </dgm:t>
    </dgm:pt>
    <dgm:pt modelId="{F2AA0BBC-0CA3-4343-95A1-FBEF16395396}" type="parTrans" cxnId="{7E816D65-0490-5242-8B0D-07503B6DB3A3}">
      <dgm:prSet/>
      <dgm:spPr/>
      <dgm:t>
        <a:bodyPr/>
        <a:lstStyle/>
        <a:p>
          <a:endParaRPr lang="el-GR"/>
        </a:p>
      </dgm:t>
    </dgm:pt>
    <dgm:pt modelId="{CD17C1B2-E4E9-DD4C-9040-E1EB901D2924}" type="sibTrans" cxnId="{7E816D65-0490-5242-8B0D-07503B6DB3A3}">
      <dgm:prSet/>
      <dgm:spPr/>
      <dgm:t>
        <a:bodyPr/>
        <a:lstStyle/>
        <a:p>
          <a:endParaRPr lang="el-GR"/>
        </a:p>
      </dgm:t>
    </dgm:pt>
    <dgm:pt modelId="{BDE71416-EB0E-BE49-A40C-3CF4ACB6FB6E}">
      <dgm:prSet phldrT="[Κείμενο]"/>
      <dgm:spPr/>
      <dgm:t>
        <a:bodyPr/>
        <a:lstStyle/>
        <a:p>
          <a:r>
            <a:rPr lang="el-GR" dirty="0"/>
            <a:t>Μετα- γνώση</a:t>
          </a:r>
        </a:p>
      </dgm:t>
    </dgm:pt>
    <dgm:pt modelId="{81943026-B8BF-4148-8D3C-8275BF84E3FC}" type="parTrans" cxnId="{F4872551-EFD6-5A4B-AC3F-8485837742FF}">
      <dgm:prSet/>
      <dgm:spPr/>
      <dgm:t>
        <a:bodyPr/>
        <a:lstStyle/>
        <a:p>
          <a:endParaRPr lang="el-GR"/>
        </a:p>
      </dgm:t>
    </dgm:pt>
    <dgm:pt modelId="{A91A29F1-6E8D-D545-9121-77E73B315326}" type="sibTrans" cxnId="{F4872551-EFD6-5A4B-AC3F-8485837742FF}">
      <dgm:prSet/>
      <dgm:spPr/>
      <dgm:t>
        <a:bodyPr/>
        <a:lstStyle/>
        <a:p>
          <a:endParaRPr lang="el-GR"/>
        </a:p>
      </dgm:t>
    </dgm:pt>
    <dgm:pt modelId="{9462A142-CE4B-3845-BBCE-AB2CD44CB79C}">
      <dgm:prSet phldrT="[Κείμενο]"/>
      <dgm:spPr/>
      <dgm:t>
        <a:bodyPr/>
        <a:lstStyle/>
        <a:p>
          <a:r>
            <a:rPr lang="el-GR" dirty="0"/>
            <a:t>Δημιουργικότητα</a:t>
          </a:r>
        </a:p>
      </dgm:t>
    </dgm:pt>
    <dgm:pt modelId="{6D2254AE-19F7-BA4D-BB32-C7A3D038EC3E}" type="parTrans" cxnId="{B4EBCCA3-F06B-C14F-919F-628BB9FE5E4E}">
      <dgm:prSet/>
      <dgm:spPr/>
    </dgm:pt>
    <dgm:pt modelId="{57E2B56D-9269-4E4A-B7A5-2375C51F6B56}" type="sibTrans" cxnId="{B4EBCCA3-F06B-C14F-919F-628BB9FE5E4E}">
      <dgm:prSet/>
      <dgm:spPr/>
    </dgm:pt>
    <dgm:pt modelId="{181C5E43-378E-8B4C-AA20-8B92B68470A4}">
      <dgm:prSet phldrT="[Κείμενο]"/>
      <dgm:spPr/>
      <dgm:t>
        <a:bodyPr/>
        <a:lstStyle/>
        <a:p>
          <a:r>
            <a:rPr lang="el-GR" dirty="0"/>
            <a:t>Παγκόσμια Ευαισθητοποίηση</a:t>
          </a:r>
        </a:p>
      </dgm:t>
    </dgm:pt>
    <dgm:pt modelId="{776E5715-353C-E944-A80E-FA87CBE7A8FE}" type="parTrans" cxnId="{9131C275-3910-D34E-80CE-6DFDC9B41A0D}">
      <dgm:prSet/>
      <dgm:spPr/>
    </dgm:pt>
    <dgm:pt modelId="{52D35FBC-6F1F-9B47-B358-83DDFA92E09C}" type="sibTrans" cxnId="{9131C275-3910-D34E-80CE-6DFDC9B41A0D}">
      <dgm:prSet/>
      <dgm:spPr/>
    </dgm:pt>
    <dgm:pt modelId="{29D92940-2175-CD4D-958D-80BC31C0FD9F}">
      <dgm:prSet phldrT="[Κείμενο]"/>
      <dgm:spPr/>
      <dgm:t>
        <a:bodyPr/>
        <a:lstStyle/>
        <a:p>
          <a:r>
            <a:rPr lang="el-GR" dirty="0"/>
            <a:t>Κίνητρο</a:t>
          </a:r>
        </a:p>
      </dgm:t>
    </dgm:pt>
    <dgm:pt modelId="{E577828A-6161-1849-A414-163ADA730947}" type="parTrans" cxnId="{2F93A47B-DA98-2949-AAA5-282FD59CEDD9}">
      <dgm:prSet/>
      <dgm:spPr/>
    </dgm:pt>
    <dgm:pt modelId="{3FF2046F-2F2F-EB4D-B8AA-41A6119AA55E}" type="sibTrans" cxnId="{2F93A47B-DA98-2949-AAA5-282FD59CEDD9}">
      <dgm:prSet/>
      <dgm:spPr/>
    </dgm:pt>
    <dgm:pt modelId="{83E8FB80-0536-0C45-AC1F-E6B3D6AA9DF9}" type="pres">
      <dgm:prSet presAssocID="{F57C5286-36BF-5249-80C1-BD7995021A46}" presName="Name0" presStyleCnt="0">
        <dgm:presLayoutVars>
          <dgm:dir/>
          <dgm:resizeHandles val="exact"/>
        </dgm:presLayoutVars>
      </dgm:prSet>
      <dgm:spPr/>
    </dgm:pt>
    <dgm:pt modelId="{D1609286-A956-4E45-9601-EF960B16C867}" type="pres">
      <dgm:prSet presAssocID="{1C3E9634-88FB-AA4D-9B31-39718202AD14}" presName="node" presStyleLbl="node1" presStyleIdx="0" presStyleCnt="3">
        <dgm:presLayoutVars>
          <dgm:bulletEnabled val="1"/>
        </dgm:presLayoutVars>
      </dgm:prSet>
      <dgm:spPr/>
    </dgm:pt>
    <dgm:pt modelId="{65A5F52C-F9AC-1846-A3DD-874D01CE561A}" type="pres">
      <dgm:prSet presAssocID="{BCEFF91D-2C55-9146-A13F-863E717A09EF}" presName="sibTrans" presStyleCnt="0"/>
      <dgm:spPr/>
    </dgm:pt>
    <dgm:pt modelId="{10A332EC-BB84-8B4D-886D-F60DF9BF31E6}" type="pres">
      <dgm:prSet presAssocID="{2E21135B-5FE6-B945-A18B-B305B69349F6}" presName="node" presStyleLbl="node1" presStyleIdx="1" presStyleCnt="3">
        <dgm:presLayoutVars>
          <dgm:bulletEnabled val="1"/>
        </dgm:presLayoutVars>
      </dgm:prSet>
      <dgm:spPr/>
    </dgm:pt>
    <dgm:pt modelId="{70E35E1B-AAA3-654A-B890-7E396B0421BD}" type="pres">
      <dgm:prSet presAssocID="{3525F560-E3D1-BA45-8F13-C2AD05E74B57}" presName="sibTrans" presStyleCnt="0"/>
      <dgm:spPr/>
    </dgm:pt>
    <dgm:pt modelId="{8B4B32CE-B478-6A46-B21A-06AAC3E1DF6C}" type="pres">
      <dgm:prSet presAssocID="{CAD35B4A-94EA-1240-9863-664F30745956}" presName="node" presStyleLbl="node1" presStyleIdx="2" presStyleCnt="3">
        <dgm:presLayoutVars>
          <dgm:bulletEnabled val="1"/>
        </dgm:presLayoutVars>
      </dgm:prSet>
      <dgm:spPr/>
    </dgm:pt>
  </dgm:ptLst>
  <dgm:cxnLst>
    <dgm:cxn modelId="{78A5501E-C97D-FE4C-8260-752CB690A93D}" srcId="{2E21135B-5FE6-B945-A18B-B305B69349F6}" destId="{7D28D8BB-3BD8-344E-8CA8-1C1B63D05143}" srcOrd="1" destOrd="0" parTransId="{F55DB7FF-2CD5-5147-AEE0-2BC0C9A0B093}" sibTransId="{9D0377F0-52C5-3243-94A8-F7CF84EFDA8A}"/>
    <dgm:cxn modelId="{158C9321-9E4F-2C46-96FB-B266A6416E36}" type="presOf" srcId="{181C5E43-378E-8B4C-AA20-8B92B68470A4}" destId="{10A332EC-BB84-8B4D-886D-F60DF9BF31E6}" srcOrd="0" destOrd="3" presId="urn:microsoft.com/office/officeart/2005/8/layout/hList6"/>
    <dgm:cxn modelId="{A2858F22-D690-5047-85A7-B842F333B534}" srcId="{F57C5286-36BF-5249-80C1-BD7995021A46}" destId="{1C3E9634-88FB-AA4D-9B31-39718202AD14}" srcOrd="0" destOrd="0" parTransId="{6D4ED67B-6E64-DD4E-B8EF-4308140C2247}" sibTransId="{BCEFF91D-2C55-9146-A13F-863E717A09EF}"/>
    <dgm:cxn modelId="{A468B92E-8C9C-2440-8614-47E765BFFDDF}" type="presOf" srcId="{2E21135B-5FE6-B945-A18B-B305B69349F6}" destId="{10A332EC-BB84-8B4D-886D-F60DF9BF31E6}" srcOrd="0" destOrd="0" presId="urn:microsoft.com/office/officeart/2005/8/layout/hList6"/>
    <dgm:cxn modelId="{A1610833-FCDD-8C41-BA14-A224F33B85B7}" srcId="{F57C5286-36BF-5249-80C1-BD7995021A46}" destId="{CAD35B4A-94EA-1240-9863-664F30745956}" srcOrd="2" destOrd="0" parTransId="{3DFE9058-E3BF-DC44-86C5-B249E1F9E64F}" sibTransId="{4B918174-D213-AC4E-A2C8-945B0F0A68B8}"/>
    <dgm:cxn modelId="{E99D4A33-BEF2-A84A-B7BC-F03D31560A1D}" type="presOf" srcId="{0E8C87BA-4C3F-5640-A69E-2D030161F12B}" destId="{10A332EC-BB84-8B4D-886D-F60DF9BF31E6}" srcOrd="0" destOrd="1" presId="urn:microsoft.com/office/officeart/2005/8/layout/hList6"/>
    <dgm:cxn modelId="{36D82734-0ADC-4345-9EEE-EE995742F15A}" srcId="{F57C5286-36BF-5249-80C1-BD7995021A46}" destId="{2E21135B-5FE6-B945-A18B-B305B69349F6}" srcOrd="1" destOrd="0" parTransId="{338A88E4-B2DE-1148-B5FA-780167D8F6A2}" sibTransId="{3525F560-E3D1-BA45-8F13-C2AD05E74B57}"/>
    <dgm:cxn modelId="{9AAA6B3E-C241-A547-939D-3D6490C52A45}" type="presOf" srcId="{BFB5F342-DB20-E042-ACF3-E0A299C914D5}" destId="{D1609286-A956-4E45-9601-EF960B16C867}" srcOrd="0" destOrd="2" presId="urn:microsoft.com/office/officeart/2005/8/layout/hList6"/>
    <dgm:cxn modelId="{14FD9041-A5F6-3747-8E36-7DA5592B4E05}" type="presOf" srcId="{D3C41C59-5639-B44D-972A-C1CE4D61E8CD}" destId="{8B4B32CE-B478-6A46-B21A-06AAC3E1DF6C}" srcOrd="0" destOrd="1" presId="urn:microsoft.com/office/officeart/2005/8/layout/hList6"/>
    <dgm:cxn modelId="{2B3AF343-A811-914E-A42B-51C32ADF8D2D}" srcId="{1C3E9634-88FB-AA4D-9B31-39718202AD14}" destId="{0BFFB6A9-1D45-C344-9061-1027C3CCB9AC}" srcOrd="0" destOrd="0" parTransId="{8F515D68-D366-5648-8E1F-7378283CE503}" sibTransId="{E9C2F9AD-CFB8-2B44-8195-43ECD68983F0}"/>
    <dgm:cxn modelId="{7E816D65-0490-5242-8B0D-07503B6DB3A3}" srcId="{CAD35B4A-94EA-1240-9863-664F30745956}" destId="{D3C41C59-5639-B44D-972A-C1CE4D61E8CD}" srcOrd="0" destOrd="0" parTransId="{F2AA0BBC-0CA3-4343-95A1-FBEF16395396}" sibTransId="{CD17C1B2-E4E9-DD4C-9040-E1EB901D2924}"/>
    <dgm:cxn modelId="{1E964A6E-4E17-1E4C-846E-CE10090E6BB6}" type="presOf" srcId="{7D28D8BB-3BD8-344E-8CA8-1C1B63D05143}" destId="{10A332EC-BB84-8B4D-886D-F60DF9BF31E6}" srcOrd="0" destOrd="2" presId="urn:microsoft.com/office/officeart/2005/8/layout/hList6"/>
    <dgm:cxn modelId="{F4872551-EFD6-5A4B-AC3F-8485837742FF}" srcId="{CAD35B4A-94EA-1240-9863-664F30745956}" destId="{BDE71416-EB0E-BE49-A40C-3CF4ACB6FB6E}" srcOrd="1" destOrd="0" parTransId="{81943026-B8BF-4148-8D3C-8275BF84E3FC}" sibTransId="{A91A29F1-6E8D-D545-9121-77E73B315326}"/>
    <dgm:cxn modelId="{955C7A72-FAB7-8E46-A8E6-99843E531F72}" type="presOf" srcId="{F57C5286-36BF-5249-80C1-BD7995021A46}" destId="{83E8FB80-0536-0C45-AC1F-E6B3D6AA9DF9}" srcOrd="0" destOrd="0" presId="urn:microsoft.com/office/officeart/2005/8/layout/hList6"/>
    <dgm:cxn modelId="{9131C275-3910-D34E-80CE-6DFDC9B41A0D}" srcId="{2E21135B-5FE6-B945-A18B-B305B69349F6}" destId="{181C5E43-378E-8B4C-AA20-8B92B68470A4}" srcOrd="2" destOrd="0" parTransId="{776E5715-353C-E944-A80E-FA87CBE7A8FE}" sibTransId="{52D35FBC-6F1F-9B47-B358-83DDFA92E09C}"/>
    <dgm:cxn modelId="{2F93A47B-DA98-2949-AAA5-282FD59CEDD9}" srcId="{CAD35B4A-94EA-1240-9863-664F30745956}" destId="{29D92940-2175-CD4D-958D-80BC31C0FD9F}" srcOrd="2" destOrd="0" parTransId="{E577828A-6161-1849-A414-163ADA730947}" sibTransId="{3FF2046F-2F2F-EB4D-B8AA-41A6119AA55E}"/>
    <dgm:cxn modelId="{B4EBCCA3-F06B-C14F-919F-628BB9FE5E4E}" srcId="{1C3E9634-88FB-AA4D-9B31-39718202AD14}" destId="{9462A142-CE4B-3845-BBCE-AB2CD44CB79C}" srcOrd="2" destOrd="0" parTransId="{6D2254AE-19F7-BA4D-BB32-C7A3D038EC3E}" sibTransId="{57E2B56D-9269-4E4A-B7A5-2375C51F6B56}"/>
    <dgm:cxn modelId="{BC1517A4-F613-3A4F-AEE9-5EA315604D06}" type="presOf" srcId="{0BFFB6A9-1D45-C344-9061-1027C3CCB9AC}" destId="{D1609286-A956-4E45-9601-EF960B16C867}" srcOrd="0" destOrd="1" presId="urn:microsoft.com/office/officeart/2005/8/layout/hList6"/>
    <dgm:cxn modelId="{CDBA46B5-F37A-FD4D-B1CF-1B72BE8294DD}" type="presOf" srcId="{1C3E9634-88FB-AA4D-9B31-39718202AD14}" destId="{D1609286-A956-4E45-9601-EF960B16C867}" srcOrd="0" destOrd="0" presId="urn:microsoft.com/office/officeart/2005/8/layout/hList6"/>
    <dgm:cxn modelId="{18CC14BE-1359-5646-B17B-BC862E454E03}" type="presOf" srcId="{CAD35B4A-94EA-1240-9863-664F30745956}" destId="{8B4B32CE-B478-6A46-B21A-06AAC3E1DF6C}" srcOrd="0" destOrd="0" presId="urn:microsoft.com/office/officeart/2005/8/layout/hList6"/>
    <dgm:cxn modelId="{78BE41C8-1B5C-C347-87FD-B9343D51B263}" srcId="{1C3E9634-88FB-AA4D-9B31-39718202AD14}" destId="{BFB5F342-DB20-E042-ACF3-E0A299C914D5}" srcOrd="1" destOrd="0" parTransId="{F6AB5E78-808A-3845-B1A1-3FDBFC1AF4AA}" sibTransId="{1E00AC4E-461D-D347-85E8-E1FECCBA3826}"/>
    <dgm:cxn modelId="{FDF7A8C8-5BCD-144C-85AD-2A77C7DED914}" type="presOf" srcId="{9462A142-CE4B-3845-BBCE-AB2CD44CB79C}" destId="{D1609286-A956-4E45-9601-EF960B16C867}" srcOrd="0" destOrd="3" presId="urn:microsoft.com/office/officeart/2005/8/layout/hList6"/>
    <dgm:cxn modelId="{92546BC9-2742-CA47-8607-97F1808EDDC0}" type="presOf" srcId="{29D92940-2175-CD4D-958D-80BC31C0FD9F}" destId="{8B4B32CE-B478-6A46-B21A-06AAC3E1DF6C}" srcOrd="0" destOrd="3" presId="urn:microsoft.com/office/officeart/2005/8/layout/hList6"/>
    <dgm:cxn modelId="{38326AE3-BC04-5D4B-B884-1BE99A1574D1}" type="presOf" srcId="{BDE71416-EB0E-BE49-A40C-3CF4ACB6FB6E}" destId="{8B4B32CE-B478-6A46-B21A-06AAC3E1DF6C}" srcOrd="0" destOrd="2" presId="urn:microsoft.com/office/officeart/2005/8/layout/hList6"/>
    <dgm:cxn modelId="{D90F8AFA-A743-4041-9D69-6784391FAE88}" srcId="{2E21135B-5FE6-B945-A18B-B305B69349F6}" destId="{0E8C87BA-4C3F-5640-A69E-2D030161F12B}" srcOrd="0" destOrd="0" parTransId="{09E85A9F-AF08-CB45-B07D-2455348D5452}" sibTransId="{32118B86-6FCF-0740-BCE0-0D1C98590009}"/>
    <dgm:cxn modelId="{C5399F20-DE3E-2C4C-AC65-593B2BDBFECB}" type="presParOf" srcId="{83E8FB80-0536-0C45-AC1F-E6B3D6AA9DF9}" destId="{D1609286-A956-4E45-9601-EF960B16C867}" srcOrd="0" destOrd="0" presId="urn:microsoft.com/office/officeart/2005/8/layout/hList6"/>
    <dgm:cxn modelId="{39FF72E5-9119-0044-8F6B-D7268FC9B363}" type="presParOf" srcId="{83E8FB80-0536-0C45-AC1F-E6B3D6AA9DF9}" destId="{65A5F52C-F9AC-1846-A3DD-874D01CE561A}" srcOrd="1" destOrd="0" presId="urn:microsoft.com/office/officeart/2005/8/layout/hList6"/>
    <dgm:cxn modelId="{C328D8CD-62BF-DD4A-A777-4B67A1382DCA}" type="presParOf" srcId="{83E8FB80-0536-0C45-AC1F-E6B3D6AA9DF9}" destId="{10A332EC-BB84-8B4D-886D-F60DF9BF31E6}" srcOrd="2" destOrd="0" presId="urn:microsoft.com/office/officeart/2005/8/layout/hList6"/>
    <dgm:cxn modelId="{0E4AFB52-0639-FE40-9139-BE23DA9CC881}" type="presParOf" srcId="{83E8FB80-0536-0C45-AC1F-E6B3D6AA9DF9}" destId="{70E35E1B-AAA3-654A-B890-7E396B0421BD}" srcOrd="3" destOrd="0" presId="urn:microsoft.com/office/officeart/2005/8/layout/hList6"/>
    <dgm:cxn modelId="{AFB21803-D499-BA4B-9B97-2A59BCD90CD4}" type="presParOf" srcId="{83E8FB80-0536-0C45-AC1F-E6B3D6AA9DF9}" destId="{8B4B32CE-B478-6A46-B21A-06AAC3E1DF6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A28D69-EBBE-784C-8604-69BFBC1C7DC0}" type="doc">
      <dgm:prSet loTypeId="urn:microsoft.com/office/officeart/2005/8/layout/hList6" loCatId="" qsTypeId="urn:microsoft.com/office/officeart/2005/8/quickstyle/3d1" qsCatId="3D" csTypeId="urn:microsoft.com/office/officeart/2005/8/colors/colorful5" csCatId="colorful" phldr="1"/>
      <dgm:spPr/>
      <dgm:t>
        <a:bodyPr/>
        <a:lstStyle/>
        <a:p>
          <a:endParaRPr lang="el-GR"/>
        </a:p>
      </dgm:t>
    </dgm:pt>
    <dgm:pt modelId="{171A8C0D-76C8-4E4A-92F8-AA6CE776F4D1}">
      <dgm:prSet phldrT="[Κείμενο]"/>
      <dgm:spPr/>
      <dgm:t>
        <a:bodyPr/>
        <a:lstStyle/>
        <a:p>
          <a:r>
            <a:rPr lang="el-GR" b="1"/>
            <a:t>Αυτορρύθμιση</a:t>
          </a:r>
          <a:endParaRPr lang="el-GR" b="1" dirty="0"/>
        </a:p>
      </dgm:t>
    </dgm:pt>
    <dgm:pt modelId="{ABDE707E-BD0B-4F40-A811-B7C512152334}" type="parTrans" cxnId="{04934220-4D61-1048-AA27-33E9AFAEE910}">
      <dgm:prSet/>
      <dgm:spPr/>
      <dgm:t>
        <a:bodyPr/>
        <a:lstStyle/>
        <a:p>
          <a:endParaRPr lang="el-GR"/>
        </a:p>
      </dgm:t>
    </dgm:pt>
    <dgm:pt modelId="{06E26B0C-3796-B545-8CEB-421EB04A9F3F}" type="sibTrans" cxnId="{04934220-4D61-1048-AA27-33E9AFAEE910}">
      <dgm:prSet/>
      <dgm:spPr/>
      <dgm:t>
        <a:bodyPr/>
        <a:lstStyle/>
        <a:p>
          <a:endParaRPr lang="el-GR"/>
        </a:p>
      </dgm:t>
    </dgm:pt>
    <dgm:pt modelId="{AD520F5E-8376-3448-83C0-992963FF314E}">
      <dgm:prSet phldrT="[Κείμενο]"/>
      <dgm:spPr/>
      <dgm:t>
        <a:bodyPr/>
        <a:lstStyle/>
        <a:p>
          <a:r>
            <a:rPr lang="el-GR" dirty="0"/>
            <a:t>Ευαισθητοποίηση και διαχείριση συναισθημάτων, σκέψεων και συμπεριφοράς</a:t>
          </a:r>
        </a:p>
      </dgm:t>
    </dgm:pt>
    <dgm:pt modelId="{0D1BBC06-CE3F-444F-8EE5-A4014C22484F}" type="parTrans" cxnId="{79EC3956-05F0-1B4E-B0DF-5A8697A7F81A}">
      <dgm:prSet/>
      <dgm:spPr/>
      <dgm:t>
        <a:bodyPr/>
        <a:lstStyle/>
        <a:p>
          <a:endParaRPr lang="el-GR"/>
        </a:p>
      </dgm:t>
    </dgm:pt>
    <dgm:pt modelId="{012C983D-3129-EF48-AE61-9F13A964B0A4}" type="sibTrans" cxnId="{79EC3956-05F0-1B4E-B0DF-5A8697A7F81A}">
      <dgm:prSet/>
      <dgm:spPr/>
      <dgm:t>
        <a:bodyPr/>
        <a:lstStyle/>
        <a:p>
          <a:endParaRPr lang="el-GR"/>
        </a:p>
      </dgm:t>
    </dgm:pt>
    <dgm:pt modelId="{827EBFB0-D673-6249-9778-FD4DFBDE51BE}">
      <dgm:prSet phldrT="[Κείμενο]"/>
      <dgm:spPr/>
      <dgm:t>
        <a:bodyPr/>
        <a:lstStyle/>
        <a:p>
          <a:r>
            <a:rPr lang="el-GR" b="1" dirty="0"/>
            <a:t>Ευελιξία</a:t>
          </a:r>
        </a:p>
      </dgm:t>
    </dgm:pt>
    <dgm:pt modelId="{6047B1DB-45FB-AF48-9238-05A572771260}" type="parTrans" cxnId="{35004428-2FFA-5640-82F4-464FF1BAC9DB}">
      <dgm:prSet/>
      <dgm:spPr/>
      <dgm:t>
        <a:bodyPr/>
        <a:lstStyle/>
        <a:p>
          <a:endParaRPr lang="el-GR"/>
        </a:p>
      </dgm:t>
    </dgm:pt>
    <dgm:pt modelId="{34718CCF-5144-A64A-973D-600627877695}" type="sibTrans" cxnId="{35004428-2FFA-5640-82F4-464FF1BAC9DB}">
      <dgm:prSet/>
      <dgm:spPr/>
      <dgm:t>
        <a:bodyPr/>
        <a:lstStyle/>
        <a:p>
          <a:endParaRPr lang="el-GR"/>
        </a:p>
      </dgm:t>
    </dgm:pt>
    <dgm:pt modelId="{F72BB4C1-0861-F747-816A-2B321E08F81B}">
      <dgm:prSet phldrT="[Κείμενο]"/>
      <dgm:spPr/>
      <dgm:t>
        <a:bodyPr/>
        <a:lstStyle/>
        <a:p>
          <a:r>
            <a:rPr lang="el-GR" dirty="0"/>
            <a:t>Ικανότητα διαχείρισης μεταβάσεων και αβεβαιότητας και αντιμετώπισης προκλήσεων </a:t>
          </a:r>
        </a:p>
      </dgm:t>
    </dgm:pt>
    <dgm:pt modelId="{D2B728C0-A408-5740-BE82-6DEDDFCB648B}" type="parTrans" cxnId="{CE5FEEFB-FCD5-0547-9C5E-A687B8D8A70C}">
      <dgm:prSet/>
      <dgm:spPr/>
      <dgm:t>
        <a:bodyPr/>
        <a:lstStyle/>
        <a:p>
          <a:endParaRPr lang="el-GR"/>
        </a:p>
      </dgm:t>
    </dgm:pt>
    <dgm:pt modelId="{F1C23581-A910-F54C-B2AC-6D837FE431F4}" type="sibTrans" cxnId="{CE5FEEFB-FCD5-0547-9C5E-A687B8D8A70C}">
      <dgm:prSet/>
      <dgm:spPr/>
      <dgm:t>
        <a:bodyPr/>
        <a:lstStyle/>
        <a:p>
          <a:endParaRPr lang="el-GR"/>
        </a:p>
      </dgm:t>
    </dgm:pt>
    <dgm:pt modelId="{3F4F0D59-1C44-7543-A0D7-F05D7AAA22AB}">
      <dgm:prSet phldrT="[Κείμενο]"/>
      <dgm:spPr/>
      <dgm:t>
        <a:bodyPr/>
        <a:lstStyle/>
        <a:p>
          <a:r>
            <a:rPr lang="el-GR" b="1"/>
            <a:t>Ευημερία</a:t>
          </a:r>
          <a:endParaRPr lang="el-GR" b="1" dirty="0"/>
        </a:p>
      </dgm:t>
    </dgm:pt>
    <dgm:pt modelId="{F417283F-AA9A-5640-9B4B-7BBACB72390C}" type="parTrans" cxnId="{7EFCF2D5-4637-4A41-87AE-6C4FD4C844A2}">
      <dgm:prSet/>
      <dgm:spPr/>
      <dgm:t>
        <a:bodyPr/>
        <a:lstStyle/>
        <a:p>
          <a:endParaRPr lang="el-GR"/>
        </a:p>
      </dgm:t>
    </dgm:pt>
    <dgm:pt modelId="{69B854E2-E647-C247-A49B-C919CA494540}" type="sibTrans" cxnId="{7EFCF2D5-4637-4A41-87AE-6C4FD4C844A2}">
      <dgm:prSet/>
      <dgm:spPr/>
      <dgm:t>
        <a:bodyPr/>
        <a:lstStyle/>
        <a:p>
          <a:endParaRPr lang="el-GR"/>
        </a:p>
      </dgm:t>
    </dgm:pt>
    <dgm:pt modelId="{50C460B0-E8FE-CE49-8807-999189C979B3}">
      <dgm:prSet phldrT="[Κείμενο]"/>
      <dgm:spPr/>
      <dgm:t>
        <a:bodyPr/>
        <a:lstStyle/>
        <a:p>
          <a:r>
            <a:rPr lang="el-GR" dirty="0"/>
            <a:t>Επιδίωξη ικανοποίησης από τη ζωή, φροντίδα της σωματικής, ψυχικής και κοινωνικής υγείας και υιοθέτηση βιώσιμου τρόπου ζωής</a:t>
          </a:r>
        </a:p>
      </dgm:t>
    </dgm:pt>
    <dgm:pt modelId="{2BF2CDDE-DD4C-E44C-96A0-024B03001853}" type="parTrans" cxnId="{CC4C977F-4E72-2242-A509-A82380A2811D}">
      <dgm:prSet/>
      <dgm:spPr/>
      <dgm:t>
        <a:bodyPr/>
        <a:lstStyle/>
        <a:p>
          <a:endParaRPr lang="el-GR"/>
        </a:p>
      </dgm:t>
    </dgm:pt>
    <dgm:pt modelId="{9B2ADE2D-E904-3449-8C9D-266226D8FB51}" type="sibTrans" cxnId="{CC4C977F-4E72-2242-A509-A82380A2811D}">
      <dgm:prSet/>
      <dgm:spPr/>
      <dgm:t>
        <a:bodyPr/>
        <a:lstStyle/>
        <a:p>
          <a:endParaRPr lang="el-GR"/>
        </a:p>
      </dgm:t>
    </dgm:pt>
    <dgm:pt modelId="{C66E44AB-2C43-0348-B766-31338D06A3F7}" type="pres">
      <dgm:prSet presAssocID="{6FA28D69-EBBE-784C-8604-69BFBC1C7DC0}" presName="Name0" presStyleCnt="0">
        <dgm:presLayoutVars>
          <dgm:dir/>
          <dgm:resizeHandles val="exact"/>
        </dgm:presLayoutVars>
      </dgm:prSet>
      <dgm:spPr/>
    </dgm:pt>
    <dgm:pt modelId="{0722F82E-97CA-034A-9415-0957CA5BC150}" type="pres">
      <dgm:prSet presAssocID="{171A8C0D-76C8-4E4A-92F8-AA6CE776F4D1}" presName="node" presStyleLbl="node1" presStyleIdx="0" presStyleCnt="3">
        <dgm:presLayoutVars>
          <dgm:bulletEnabled val="1"/>
        </dgm:presLayoutVars>
      </dgm:prSet>
      <dgm:spPr/>
    </dgm:pt>
    <dgm:pt modelId="{DC358DEA-B7E2-1D49-BF0B-B9D0E0055E35}" type="pres">
      <dgm:prSet presAssocID="{06E26B0C-3796-B545-8CEB-421EB04A9F3F}" presName="sibTrans" presStyleCnt="0"/>
      <dgm:spPr/>
    </dgm:pt>
    <dgm:pt modelId="{42FE797D-F284-D140-9912-33CF5B7BD9D2}" type="pres">
      <dgm:prSet presAssocID="{827EBFB0-D673-6249-9778-FD4DFBDE51BE}" presName="node" presStyleLbl="node1" presStyleIdx="1" presStyleCnt="3">
        <dgm:presLayoutVars>
          <dgm:bulletEnabled val="1"/>
        </dgm:presLayoutVars>
      </dgm:prSet>
      <dgm:spPr/>
    </dgm:pt>
    <dgm:pt modelId="{38C7C223-D0A4-3D44-BFFE-2C969411A279}" type="pres">
      <dgm:prSet presAssocID="{34718CCF-5144-A64A-973D-600627877695}" presName="sibTrans" presStyleCnt="0"/>
      <dgm:spPr/>
    </dgm:pt>
    <dgm:pt modelId="{E29ECBAF-737C-314A-8EAC-FDBA0C98E444}" type="pres">
      <dgm:prSet presAssocID="{3F4F0D59-1C44-7543-A0D7-F05D7AAA22AB}" presName="node" presStyleLbl="node1" presStyleIdx="2" presStyleCnt="3">
        <dgm:presLayoutVars>
          <dgm:bulletEnabled val="1"/>
        </dgm:presLayoutVars>
      </dgm:prSet>
      <dgm:spPr/>
    </dgm:pt>
  </dgm:ptLst>
  <dgm:cxnLst>
    <dgm:cxn modelId="{BEE2B618-5EE8-434A-8E5E-02DF25CEB7BB}" type="presOf" srcId="{3F4F0D59-1C44-7543-A0D7-F05D7AAA22AB}" destId="{E29ECBAF-737C-314A-8EAC-FDBA0C98E444}" srcOrd="0" destOrd="0" presId="urn:microsoft.com/office/officeart/2005/8/layout/hList6"/>
    <dgm:cxn modelId="{04934220-4D61-1048-AA27-33E9AFAEE910}" srcId="{6FA28D69-EBBE-784C-8604-69BFBC1C7DC0}" destId="{171A8C0D-76C8-4E4A-92F8-AA6CE776F4D1}" srcOrd="0" destOrd="0" parTransId="{ABDE707E-BD0B-4F40-A811-B7C512152334}" sibTransId="{06E26B0C-3796-B545-8CEB-421EB04A9F3F}"/>
    <dgm:cxn modelId="{35004428-2FFA-5640-82F4-464FF1BAC9DB}" srcId="{6FA28D69-EBBE-784C-8604-69BFBC1C7DC0}" destId="{827EBFB0-D673-6249-9778-FD4DFBDE51BE}" srcOrd="1" destOrd="0" parTransId="{6047B1DB-45FB-AF48-9238-05A572771260}" sibTransId="{34718CCF-5144-A64A-973D-600627877695}"/>
    <dgm:cxn modelId="{7CD2522F-4CC7-B34C-A283-EF9FE5D39C20}" type="presOf" srcId="{F72BB4C1-0861-F747-816A-2B321E08F81B}" destId="{42FE797D-F284-D140-9912-33CF5B7BD9D2}" srcOrd="0" destOrd="1" presId="urn:microsoft.com/office/officeart/2005/8/layout/hList6"/>
    <dgm:cxn modelId="{79EC3956-05F0-1B4E-B0DF-5A8697A7F81A}" srcId="{171A8C0D-76C8-4E4A-92F8-AA6CE776F4D1}" destId="{AD520F5E-8376-3448-83C0-992963FF314E}" srcOrd="0" destOrd="0" parTransId="{0D1BBC06-CE3F-444F-8EE5-A4014C22484F}" sibTransId="{012C983D-3129-EF48-AE61-9F13A964B0A4}"/>
    <dgm:cxn modelId="{4AC2585A-30A4-1943-A30F-B8FC5CF73710}" type="presOf" srcId="{171A8C0D-76C8-4E4A-92F8-AA6CE776F4D1}" destId="{0722F82E-97CA-034A-9415-0957CA5BC150}" srcOrd="0" destOrd="0" presId="urn:microsoft.com/office/officeart/2005/8/layout/hList6"/>
    <dgm:cxn modelId="{CC4C977F-4E72-2242-A509-A82380A2811D}" srcId="{3F4F0D59-1C44-7543-A0D7-F05D7AAA22AB}" destId="{50C460B0-E8FE-CE49-8807-999189C979B3}" srcOrd="0" destOrd="0" parTransId="{2BF2CDDE-DD4C-E44C-96A0-024B03001853}" sibTransId="{9B2ADE2D-E904-3449-8C9D-266226D8FB51}"/>
    <dgm:cxn modelId="{B60C2391-7CF0-9F40-BCB8-FA18B4A04324}" type="presOf" srcId="{AD520F5E-8376-3448-83C0-992963FF314E}" destId="{0722F82E-97CA-034A-9415-0957CA5BC150}" srcOrd="0" destOrd="1" presId="urn:microsoft.com/office/officeart/2005/8/layout/hList6"/>
    <dgm:cxn modelId="{8E125BAE-6781-E644-B6C1-C9EA60A4C802}" type="presOf" srcId="{50C460B0-E8FE-CE49-8807-999189C979B3}" destId="{E29ECBAF-737C-314A-8EAC-FDBA0C98E444}" srcOrd="0" destOrd="1" presId="urn:microsoft.com/office/officeart/2005/8/layout/hList6"/>
    <dgm:cxn modelId="{7EFCF2D5-4637-4A41-87AE-6C4FD4C844A2}" srcId="{6FA28D69-EBBE-784C-8604-69BFBC1C7DC0}" destId="{3F4F0D59-1C44-7543-A0D7-F05D7AAA22AB}" srcOrd="2" destOrd="0" parTransId="{F417283F-AA9A-5640-9B4B-7BBACB72390C}" sibTransId="{69B854E2-E647-C247-A49B-C919CA494540}"/>
    <dgm:cxn modelId="{A84422E8-0C1E-8643-9756-12A326F830F4}" type="presOf" srcId="{6FA28D69-EBBE-784C-8604-69BFBC1C7DC0}" destId="{C66E44AB-2C43-0348-B766-31338D06A3F7}" srcOrd="0" destOrd="0" presId="urn:microsoft.com/office/officeart/2005/8/layout/hList6"/>
    <dgm:cxn modelId="{CE5FEEFB-FCD5-0547-9C5E-A687B8D8A70C}" srcId="{827EBFB0-D673-6249-9778-FD4DFBDE51BE}" destId="{F72BB4C1-0861-F747-816A-2B321E08F81B}" srcOrd="0" destOrd="0" parTransId="{D2B728C0-A408-5740-BE82-6DEDDFCB648B}" sibTransId="{F1C23581-A910-F54C-B2AC-6D837FE431F4}"/>
    <dgm:cxn modelId="{E7FEC5FD-A673-B845-B958-F62C64555E6C}" type="presOf" srcId="{827EBFB0-D673-6249-9778-FD4DFBDE51BE}" destId="{42FE797D-F284-D140-9912-33CF5B7BD9D2}" srcOrd="0" destOrd="0" presId="urn:microsoft.com/office/officeart/2005/8/layout/hList6"/>
    <dgm:cxn modelId="{E0068368-933E-AA44-B571-6E94E2D5A025}" type="presParOf" srcId="{C66E44AB-2C43-0348-B766-31338D06A3F7}" destId="{0722F82E-97CA-034A-9415-0957CA5BC150}" srcOrd="0" destOrd="0" presId="urn:microsoft.com/office/officeart/2005/8/layout/hList6"/>
    <dgm:cxn modelId="{51E70190-8FCB-EB41-9570-9FF72B59E522}" type="presParOf" srcId="{C66E44AB-2C43-0348-B766-31338D06A3F7}" destId="{DC358DEA-B7E2-1D49-BF0B-B9D0E0055E35}" srcOrd="1" destOrd="0" presId="urn:microsoft.com/office/officeart/2005/8/layout/hList6"/>
    <dgm:cxn modelId="{C007A746-BAF4-0A4C-89E3-1271982719EB}" type="presParOf" srcId="{C66E44AB-2C43-0348-B766-31338D06A3F7}" destId="{42FE797D-F284-D140-9912-33CF5B7BD9D2}" srcOrd="2" destOrd="0" presId="urn:microsoft.com/office/officeart/2005/8/layout/hList6"/>
    <dgm:cxn modelId="{332E45DF-3E37-3740-80D5-27DA876C3446}" type="presParOf" srcId="{C66E44AB-2C43-0348-B766-31338D06A3F7}" destId="{38C7C223-D0A4-3D44-BFFE-2C969411A279}" srcOrd="3" destOrd="0" presId="urn:microsoft.com/office/officeart/2005/8/layout/hList6"/>
    <dgm:cxn modelId="{4DB72B6A-9AB8-2F4E-B649-04534021C5E6}" type="presParOf" srcId="{C66E44AB-2C43-0348-B766-31338D06A3F7}" destId="{E29ECBAF-737C-314A-8EAC-FDBA0C98E44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A28D69-EBBE-784C-8604-69BFBC1C7DC0}" type="doc">
      <dgm:prSet loTypeId="urn:microsoft.com/office/officeart/2005/8/layout/hList6" loCatId="" qsTypeId="urn:microsoft.com/office/officeart/2005/8/quickstyle/3d1" qsCatId="3D" csTypeId="urn:microsoft.com/office/officeart/2005/8/colors/colorful3" csCatId="colorful" phldr="1"/>
      <dgm:spPr/>
      <dgm:t>
        <a:bodyPr/>
        <a:lstStyle/>
        <a:p>
          <a:endParaRPr lang="el-GR"/>
        </a:p>
      </dgm:t>
    </dgm:pt>
    <dgm:pt modelId="{171A8C0D-76C8-4E4A-92F8-AA6CE776F4D1}">
      <dgm:prSet phldrT="[Κείμενο]"/>
      <dgm:spPr/>
      <dgm:t>
        <a:bodyPr/>
        <a:lstStyle/>
        <a:p>
          <a:r>
            <a:rPr lang="el-GR" b="1"/>
            <a:t>Ενσυναίσθηση</a:t>
          </a:r>
          <a:r>
            <a:rPr lang="en-US" b="1"/>
            <a:t> </a:t>
          </a:r>
          <a:endParaRPr lang="el-GR" b="1" dirty="0"/>
        </a:p>
      </dgm:t>
    </dgm:pt>
    <dgm:pt modelId="{ABDE707E-BD0B-4F40-A811-B7C512152334}" type="parTrans" cxnId="{04934220-4D61-1048-AA27-33E9AFAEE910}">
      <dgm:prSet/>
      <dgm:spPr/>
      <dgm:t>
        <a:bodyPr/>
        <a:lstStyle/>
        <a:p>
          <a:endParaRPr lang="el-GR"/>
        </a:p>
      </dgm:t>
    </dgm:pt>
    <dgm:pt modelId="{06E26B0C-3796-B545-8CEB-421EB04A9F3F}" type="sibTrans" cxnId="{04934220-4D61-1048-AA27-33E9AFAEE910}">
      <dgm:prSet/>
      <dgm:spPr/>
      <dgm:t>
        <a:bodyPr/>
        <a:lstStyle/>
        <a:p>
          <a:endParaRPr lang="el-GR"/>
        </a:p>
      </dgm:t>
    </dgm:pt>
    <dgm:pt modelId="{AD520F5E-8376-3448-83C0-992963FF314E}">
      <dgm:prSet phldrT="[Κείμενο]"/>
      <dgm:spPr/>
      <dgm:t>
        <a:bodyPr/>
        <a:lstStyle/>
        <a:p>
          <a:r>
            <a:rPr lang="el-GR" dirty="0"/>
            <a:t>Η κατανόηση των συναισθημάτων, των εμπειριών και των αξιών ενός άλλου ατόμου και η παροχή κατάλληλων απαντήσεων</a:t>
          </a:r>
        </a:p>
      </dgm:t>
    </dgm:pt>
    <dgm:pt modelId="{0D1BBC06-CE3F-444F-8EE5-A4014C22484F}" type="parTrans" cxnId="{79EC3956-05F0-1B4E-B0DF-5A8697A7F81A}">
      <dgm:prSet/>
      <dgm:spPr/>
      <dgm:t>
        <a:bodyPr/>
        <a:lstStyle/>
        <a:p>
          <a:endParaRPr lang="el-GR"/>
        </a:p>
      </dgm:t>
    </dgm:pt>
    <dgm:pt modelId="{012C983D-3129-EF48-AE61-9F13A964B0A4}" type="sibTrans" cxnId="{79EC3956-05F0-1B4E-B0DF-5A8697A7F81A}">
      <dgm:prSet/>
      <dgm:spPr/>
      <dgm:t>
        <a:bodyPr/>
        <a:lstStyle/>
        <a:p>
          <a:endParaRPr lang="el-GR"/>
        </a:p>
      </dgm:t>
    </dgm:pt>
    <dgm:pt modelId="{827EBFB0-D673-6249-9778-FD4DFBDE51BE}">
      <dgm:prSet phldrT="[Κείμενο]"/>
      <dgm:spPr/>
      <dgm:t>
        <a:bodyPr/>
        <a:lstStyle/>
        <a:p>
          <a:r>
            <a:rPr lang="el-GR" b="1"/>
            <a:t>Επικοινωνία</a:t>
          </a:r>
          <a:endParaRPr lang="el-GR" b="1" dirty="0"/>
        </a:p>
      </dgm:t>
    </dgm:pt>
    <dgm:pt modelId="{6047B1DB-45FB-AF48-9238-05A572771260}" type="parTrans" cxnId="{35004428-2FFA-5640-82F4-464FF1BAC9DB}">
      <dgm:prSet/>
      <dgm:spPr/>
      <dgm:t>
        <a:bodyPr/>
        <a:lstStyle/>
        <a:p>
          <a:endParaRPr lang="el-GR"/>
        </a:p>
      </dgm:t>
    </dgm:pt>
    <dgm:pt modelId="{34718CCF-5144-A64A-973D-600627877695}" type="sibTrans" cxnId="{35004428-2FFA-5640-82F4-464FF1BAC9DB}">
      <dgm:prSet/>
      <dgm:spPr/>
      <dgm:t>
        <a:bodyPr/>
        <a:lstStyle/>
        <a:p>
          <a:endParaRPr lang="el-GR"/>
        </a:p>
      </dgm:t>
    </dgm:pt>
    <dgm:pt modelId="{F72BB4C1-0861-F747-816A-2B321E08F81B}">
      <dgm:prSet phldrT="[Κείμενο]"/>
      <dgm:spPr/>
      <dgm:t>
        <a:bodyPr/>
        <a:lstStyle/>
        <a:p>
          <a:r>
            <a:rPr lang="el-GR" dirty="0"/>
            <a:t>Χρήση σχετικών στρατηγικών επικοινωνίας,</a:t>
          </a:r>
          <a:r>
            <a:rPr lang="en-US" dirty="0"/>
            <a:t> </a:t>
          </a:r>
          <a:r>
            <a:rPr lang="el-GR" dirty="0"/>
            <a:t> ειδικών κωδικών και εργαλείων ανάλογα με το πλαίσιο και το περιεχόμενο</a:t>
          </a:r>
        </a:p>
      </dgm:t>
    </dgm:pt>
    <dgm:pt modelId="{D2B728C0-A408-5740-BE82-6DEDDFCB648B}" type="parTrans" cxnId="{CE5FEEFB-FCD5-0547-9C5E-A687B8D8A70C}">
      <dgm:prSet/>
      <dgm:spPr/>
      <dgm:t>
        <a:bodyPr/>
        <a:lstStyle/>
        <a:p>
          <a:endParaRPr lang="el-GR"/>
        </a:p>
      </dgm:t>
    </dgm:pt>
    <dgm:pt modelId="{F1C23581-A910-F54C-B2AC-6D837FE431F4}" type="sibTrans" cxnId="{CE5FEEFB-FCD5-0547-9C5E-A687B8D8A70C}">
      <dgm:prSet/>
      <dgm:spPr/>
      <dgm:t>
        <a:bodyPr/>
        <a:lstStyle/>
        <a:p>
          <a:endParaRPr lang="el-GR"/>
        </a:p>
      </dgm:t>
    </dgm:pt>
    <dgm:pt modelId="{3F4F0D59-1C44-7543-A0D7-F05D7AAA22AB}">
      <dgm:prSet phldrT="[Κείμενο]"/>
      <dgm:spPr/>
      <dgm:t>
        <a:bodyPr/>
        <a:lstStyle/>
        <a:p>
          <a:r>
            <a:rPr lang="el-GR" b="1"/>
            <a:t>Συνεργασία</a:t>
          </a:r>
          <a:endParaRPr lang="el-GR" b="1" dirty="0"/>
        </a:p>
      </dgm:t>
    </dgm:pt>
    <dgm:pt modelId="{F417283F-AA9A-5640-9B4B-7BBACB72390C}" type="parTrans" cxnId="{7EFCF2D5-4637-4A41-87AE-6C4FD4C844A2}">
      <dgm:prSet/>
      <dgm:spPr/>
      <dgm:t>
        <a:bodyPr/>
        <a:lstStyle/>
        <a:p>
          <a:endParaRPr lang="el-GR"/>
        </a:p>
      </dgm:t>
    </dgm:pt>
    <dgm:pt modelId="{69B854E2-E647-C247-A49B-C919CA494540}" type="sibTrans" cxnId="{7EFCF2D5-4637-4A41-87AE-6C4FD4C844A2}">
      <dgm:prSet/>
      <dgm:spPr/>
      <dgm:t>
        <a:bodyPr/>
        <a:lstStyle/>
        <a:p>
          <a:endParaRPr lang="el-GR"/>
        </a:p>
      </dgm:t>
    </dgm:pt>
    <dgm:pt modelId="{50C460B0-E8FE-CE49-8807-999189C979B3}">
      <dgm:prSet phldrT="[Κείμενο]"/>
      <dgm:spPr/>
      <dgm:t>
        <a:bodyPr/>
        <a:lstStyle/>
        <a:p>
          <a:r>
            <a:rPr lang="el-GR" dirty="0"/>
            <a:t>Συμμετοχή στην ομαδική δραστηριότητα και ομαδική εργασία αναγνωρίζοντας και σεβόμενοι τους άλλους</a:t>
          </a:r>
        </a:p>
      </dgm:t>
    </dgm:pt>
    <dgm:pt modelId="{2BF2CDDE-DD4C-E44C-96A0-024B03001853}" type="parTrans" cxnId="{CC4C977F-4E72-2242-A509-A82380A2811D}">
      <dgm:prSet/>
      <dgm:spPr/>
      <dgm:t>
        <a:bodyPr/>
        <a:lstStyle/>
        <a:p>
          <a:endParaRPr lang="el-GR"/>
        </a:p>
      </dgm:t>
    </dgm:pt>
    <dgm:pt modelId="{9B2ADE2D-E904-3449-8C9D-266226D8FB51}" type="sibTrans" cxnId="{CC4C977F-4E72-2242-A509-A82380A2811D}">
      <dgm:prSet/>
      <dgm:spPr/>
      <dgm:t>
        <a:bodyPr/>
        <a:lstStyle/>
        <a:p>
          <a:endParaRPr lang="el-GR"/>
        </a:p>
      </dgm:t>
    </dgm:pt>
    <dgm:pt modelId="{C66E44AB-2C43-0348-B766-31338D06A3F7}" type="pres">
      <dgm:prSet presAssocID="{6FA28D69-EBBE-784C-8604-69BFBC1C7DC0}" presName="Name0" presStyleCnt="0">
        <dgm:presLayoutVars>
          <dgm:dir/>
          <dgm:resizeHandles val="exact"/>
        </dgm:presLayoutVars>
      </dgm:prSet>
      <dgm:spPr/>
    </dgm:pt>
    <dgm:pt modelId="{0722F82E-97CA-034A-9415-0957CA5BC150}" type="pres">
      <dgm:prSet presAssocID="{171A8C0D-76C8-4E4A-92F8-AA6CE776F4D1}" presName="node" presStyleLbl="node1" presStyleIdx="0" presStyleCnt="3">
        <dgm:presLayoutVars>
          <dgm:bulletEnabled val="1"/>
        </dgm:presLayoutVars>
      </dgm:prSet>
      <dgm:spPr/>
    </dgm:pt>
    <dgm:pt modelId="{DC358DEA-B7E2-1D49-BF0B-B9D0E0055E35}" type="pres">
      <dgm:prSet presAssocID="{06E26B0C-3796-B545-8CEB-421EB04A9F3F}" presName="sibTrans" presStyleCnt="0"/>
      <dgm:spPr/>
    </dgm:pt>
    <dgm:pt modelId="{42FE797D-F284-D140-9912-33CF5B7BD9D2}" type="pres">
      <dgm:prSet presAssocID="{827EBFB0-D673-6249-9778-FD4DFBDE51BE}" presName="node" presStyleLbl="node1" presStyleIdx="1" presStyleCnt="3">
        <dgm:presLayoutVars>
          <dgm:bulletEnabled val="1"/>
        </dgm:presLayoutVars>
      </dgm:prSet>
      <dgm:spPr/>
    </dgm:pt>
    <dgm:pt modelId="{38C7C223-D0A4-3D44-BFFE-2C969411A279}" type="pres">
      <dgm:prSet presAssocID="{34718CCF-5144-A64A-973D-600627877695}" presName="sibTrans" presStyleCnt="0"/>
      <dgm:spPr/>
    </dgm:pt>
    <dgm:pt modelId="{E29ECBAF-737C-314A-8EAC-FDBA0C98E444}" type="pres">
      <dgm:prSet presAssocID="{3F4F0D59-1C44-7543-A0D7-F05D7AAA22AB}" presName="node" presStyleLbl="node1" presStyleIdx="2" presStyleCnt="3">
        <dgm:presLayoutVars>
          <dgm:bulletEnabled val="1"/>
        </dgm:presLayoutVars>
      </dgm:prSet>
      <dgm:spPr/>
    </dgm:pt>
  </dgm:ptLst>
  <dgm:cxnLst>
    <dgm:cxn modelId="{BEE2B618-5EE8-434A-8E5E-02DF25CEB7BB}" type="presOf" srcId="{3F4F0D59-1C44-7543-A0D7-F05D7AAA22AB}" destId="{E29ECBAF-737C-314A-8EAC-FDBA0C98E444}" srcOrd="0" destOrd="0" presId="urn:microsoft.com/office/officeart/2005/8/layout/hList6"/>
    <dgm:cxn modelId="{04934220-4D61-1048-AA27-33E9AFAEE910}" srcId="{6FA28D69-EBBE-784C-8604-69BFBC1C7DC0}" destId="{171A8C0D-76C8-4E4A-92F8-AA6CE776F4D1}" srcOrd="0" destOrd="0" parTransId="{ABDE707E-BD0B-4F40-A811-B7C512152334}" sibTransId="{06E26B0C-3796-B545-8CEB-421EB04A9F3F}"/>
    <dgm:cxn modelId="{35004428-2FFA-5640-82F4-464FF1BAC9DB}" srcId="{6FA28D69-EBBE-784C-8604-69BFBC1C7DC0}" destId="{827EBFB0-D673-6249-9778-FD4DFBDE51BE}" srcOrd="1" destOrd="0" parTransId="{6047B1DB-45FB-AF48-9238-05A572771260}" sibTransId="{34718CCF-5144-A64A-973D-600627877695}"/>
    <dgm:cxn modelId="{7CD2522F-4CC7-B34C-A283-EF9FE5D39C20}" type="presOf" srcId="{F72BB4C1-0861-F747-816A-2B321E08F81B}" destId="{42FE797D-F284-D140-9912-33CF5B7BD9D2}" srcOrd="0" destOrd="1" presId="urn:microsoft.com/office/officeart/2005/8/layout/hList6"/>
    <dgm:cxn modelId="{79EC3956-05F0-1B4E-B0DF-5A8697A7F81A}" srcId="{171A8C0D-76C8-4E4A-92F8-AA6CE776F4D1}" destId="{AD520F5E-8376-3448-83C0-992963FF314E}" srcOrd="0" destOrd="0" parTransId="{0D1BBC06-CE3F-444F-8EE5-A4014C22484F}" sibTransId="{012C983D-3129-EF48-AE61-9F13A964B0A4}"/>
    <dgm:cxn modelId="{4AC2585A-30A4-1943-A30F-B8FC5CF73710}" type="presOf" srcId="{171A8C0D-76C8-4E4A-92F8-AA6CE776F4D1}" destId="{0722F82E-97CA-034A-9415-0957CA5BC150}" srcOrd="0" destOrd="0" presId="urn:microsoft.com/office/officeart/2005/8/layout/hList6"/>
    <dgm:cxn modelId="{CC4C977F-4E72-2242-A509-A82380A2811D}" srcId="{3F4F0D59-1C44-7543-A0D7-F05D7AAA22AB}" destId="{50C460B0-E8FE-CE49-8807-999189C979B3}" srcOrd="0" destOrd="0" parTransId="{2BF2CDDE-DD4C-E44C-96A0-024B03001853}" sibTransId="{9B2ADE2D-E904-3449-8C9D-266226D8FB51}"/>
    <dgm:cxn modelId="{B60C2391-7CF0-9F40-BCB8-FA18B4A04324}" type="presOf" srcId="{AD520F5E-8376-3448-83C0-992963FF314E}" destId="{0722F82E-97CA-034A-9415-0957CA5BC150}" srcOrd="0" destOrd="1" presId="urn:microsoft.com/office/officeart/2005/8/layout/hList6"/>
    <dgm:cxn modelId="{8E125BAE-6781-E644-B6C1-C9EA60A4C802}" type="presOf" srcId="{50C460B0-E8FE-CE49-8807-999189C979B3}" destId="{E29ECBAF-737C-314A-8EAC-FDBA0C98E444}" srcOrd="0" destOrd="1" presId="urn:microsoft.com/office/officeart/2005/8/layout/hList6"/>
    <dgm:cxn modelId="{7EFCF2D5-4637-4A41-87AE-6C4FD4C844A2}" srcId="{6FA28D69-EBBE-784C-8604-69BFBC1C7DC0}" destId="{3F4F0D59-1C44-7543-A0D7-F05D7AAA22AB}" srcOrd="2" destOrd="0" parTransId="{F417283F-AA9A-5640-9B4B-7BBACB72390C}" sibTransId="{69B854E2-E647-C247-A49B-C919CA494540}"/>
    <dgm:cxn modelId="{A84422E8-0C1E-8643-9756-12A326F830F4}" type="presOf" srcId="{6FA28D69-EBBE-784C-8604-69BFBC1C7DC0}" destId="{C66E44AB-2C43-0348-B766-31338D06A3F7}" srcOrd="0" destOrd="0" presId="urn:microsoft.com/office/officeart/2005/8/layout/hList6"/>
    <dgm:cxn modelId="{CE5FEEFB-FCD5-0547-9C5E-A687B8D8A70C}" srcId="{827EBFB0-D673-6249-9778-FD4DFBDE51BE}" destId="{F72BB4C1-0861-F747-816A-2B321E08F81B}" srcOrd="0" destOrd="0" parTransId="{D2B728C0-A408-5740-BE82-6DEDDFCB648B}" sibTransId="{F1C23581-A910-F54C-B2AC-6D837FE431F4}"/>
    <dgm:cxn modelId="{E7FEC5FD-A673-B845-B958-F62C64555E6C}" type="presOf" srcId="{827EBFB0-D673-6249-9778-FD4DFBDE51BE}" destId="{42FE797D-F284-D140-9912-33CF5B7BD9D2}" srcOrd="0" destOrd="0" presId="urn:microsoft.com/office/officeart/2005/8/layout/hList6"/>
    <dgm:cxn modelId="{E0068368-933E-AA44-B571-6E94E2D5A025}" type="presParOf" srcId="{C66E44AB-2C43-0348-B766-31338D06A3F7}" destId="{0722F82E-97CA-034A-9415-0957CA5BC150}" srcOrd="0" destOrd="0" presId="urn:microsoft.com/office/officeart/2005/8/layout/hList6"/>
    <dgm:cxn modelId="{51E70190-8FCB-EB41-9570-9FF72B59E522}" type="presParOf" srcId="{C66E44AB-2C43-0348-B766-31338D06A3F7}" destId="{DC358DEA-B7E2-1D49-BF0B-B9D0E0055E35}" srcOrd="1" destOrd="0" presId="urn:microsoft.com/office/officeart/2005/8/layout/hList6"/>
    <dgm:cxn modelId="{C007A746-BAF4-0A4C-89E3-1271982719EB}" type="presParOf" srcId="{C66E44AB-2C43-0348-B766-31338D06A3F7}" destId="{42FE797D-F284-D140-9912-33CF5B7BD9D2}" srcOrd="2" destOrd="0" presId="urn:microsoft.com/office/officeart/2005/8/layout/hList6"/>
    <dgm:cxn modelId="{332E45DF-3E37-3740-80D5-27DA876C3446}" type="presParOf" srcId="{C66E44AB-2C43-0348-B766-31338D06A3F7}" destId="{38C7C223-D0A4-3D44-BFFE-2C969411A279}" srcOrd="3" destOrd="0" presId="urn:microsoft.com/office/officeart/2005/8/layout/hList6"/>
    <dgm:cxn modelId="{4DB72B6A-9AB8-2F4E-B649-04534021C5E6}" type="presParOf" srcId="{C66E44AB-2C43-0348-B766-31338D06A3F7}" destId="{E29ECBAF-737C-314A-8EAC-FDBA0C98E44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FA28D69-EBBE-784C-8604-69BFBC1C7DC0}" type="doc">
      <dgm:prSet loTypeId="urn:microsoft.com/office/officeart/2005/8/layout/hList6" loCatId="" qsTypeId="urn:microsoft.com/office/officeart/2005/8/quickstyle/3d1" qsCatId="3D" csTypeId="urn:microsoft.com/office/officeart/2005/8/colors/accent2_2" csCatId="accent2" phldr="1"/>
      <dgm:spPr/>
      <dgm:t>
        <a:bodyPr/>
        <a:lstStyle/>
        <a:p>
          <a:endParaRPr lang="el-GR"/>
        </a:p>
      </dgm:t>
    </dgm:pt>
    <dgm:pt modelId="{171A8C0D-76C8-4E4A-92F8-AA6CE776F4D1}">
      <dgm:prSet phldrT="[Κείμενο]"/>
      <dgm:spPr/>
      <dgm:t>
        <a:bodyPr/>
        <a:lstStyle/>
        <a:p>
          <a:r>
            <a:rPr lang="el-GR" b="1"/>
            <a:t>Νοοτροπία ανάπτυξης</a:t>
          </a:r>
          <a:endParaRPr lang="el-GR" b="1" dirty="0"/>
        </a:p>
      </dgm:t>
    </dgm:pt>
    <dgm:pt modelId="{ABDE707E-BD0B-4F40-A811-B7C512152334}" type="parTrans" cxnId="{04934220-4D61-1048-AA27-33E9AFAEE910}">
      <dgm:prSet/>
      <dgm:spPr/>
      <dgm:t>
        <a:bodyPr/>
        <a:lstStyle/>
        <a:p>
          <a:endParaRPr lang="el-GR"/>
        </a:p>
      </dgm:t>
    </dgm:pt>
    <dgm:pt modelId="{06E26B0C-3796-B545-8CEB-421EB04A9F3F}" type="sibTrans" cxnId="{04934220-4D61-1048-AA27-33E9AFAEE910}">
      <dgm:prSet/>
      <dgm:spPr/>
      <dgm:t>
        <a:bodyPr/>
        <a:lstStyle/>
        <a:p>
          <a:endParaRPr lang="el-GR"/>
        </a:p>
      </dgm:t>
    </dgm:pt>
    <dgm:pt modelId="{827EBFB0-D673-6249-9778-FD4DFBDE51BE}">
      <dgm:prSet phldrT="[Κείμενο]"/>
      <dgm:spPr/>
      <dgm:t>
        <a:bodyPr/>
        <a:lstStyle/>
        <a:p>
          <a:r>
            <a:rPr lang="el-GR" b="1"/>
            <a:t>Κριτική Σκέψη</a:t>
          </a:r>
          <a:endParaRPr lang="el-GR" b="1" dirty="0"/>
        </a:p>
      </dgm:t>
    </dgm:pt>
    <dgm:pt modelId="{6047B1DB-45FB-AF48-9238-05A572771260}" type="parTrans" cxnId="{35004428-2FFA-5640-82F4-464FF1BAC9DB}">
      <dgm:prSet/>
      <dgm:spPr/>
      <dgm:t>
        <a:bodyPr/>
        <a:lstStyle/>
        <a:p>
          <a:endParaRPr lang="el-GR"/>
        </a:p>
      </dgm:t>
    </dgm:pt>
    <dgm:pt modelId="{34718CCF-5144-A64A-973D-600627877695}" type="sibTrans" cxnId="{35004428-2FFA-5640-82F4-464FF1BAC9DB}">
      <dgm:prSet/>
      <dgm:spPr/>
      <dgm:t>
        <a:bodyPr/>
        <a:lstStyle/>
        <a:p>
          <a:endParaRPr lang="el-GR"/>
        </a:p>
      </dgm:t>
    </dgm:pt>
    <dgm:pt modelId="{F72BB4C1-0861-F747-816A-2B321E08F81B}">
      <dgm:prSet phldrT="[Κείμενο]"/>
      <dgm:spPr/>
      <dgm:t>
        <a:bodyPr/>
        <a:lstStyle/>
        <a:p>
          <a:r>
            <a:rPr lang="el-GR" dirty="0"/>
            <a:t>Αξιολόγηση πληροφοριών και επιχειρημάτων για την υποστήριξη καρυκευμάτων και την ανάπτυξη καινοτόμων λύσεων </a:t>
          </a:r>
        </a:p>
      </dgm:t>
    </dgm:pt>
    <dgm:pt modelId="{D2B728C0-A408-5740-BE82-6DEDDFCB648B}" type="parTrans" cxnId="{CE5FEEFB-FCD5-0547-9C5E-A687B8D8A70C}">
      <dgm:prSet/>
      <dgm:spPr/>
      <dgm:t>
        <a:bodyPr/>
        <a:lstStyle/>
        <a:p>
          <a:endParaRPr lang="el-GR"/>
        </a:p>
      </dgm:t>
    </dgm:pt>
    <dgm:pt modelId="{F1C23581-A910-F54C-B2AC-6D837FE431F4}" type="sibTrans" cxnId="{CE5FEEFB-FCD5-0547-9C5E-A687B8D8A70C}">
      <dgm:prSet/>
      <dgm:spPr/>
      <dgm:t>
        <a:bodyPr/>
        <a:lstStyle/>
        <a:p>
          <a:endParaRPr lang="el-GR"/>
        </a:p>
      </dgm:t>
    </dgm:pt>
    <dgm:pt modelId="{3F4F0D59-1C44-7543-A0D7-F05D7AAA22AB}">
      <dgm:prSet phldrT="[Κείμενο]"/>
      <dgm:spPr/>
      <dgm:t>
        <a:bodyPr/>
        <a:lstStyle/>
        <a:p>
          <a:r>
            <a:rPr lang="el-GR" b="1"/>
            <a:t>Διαχείριση μάθησης</a:t>
          </a:r>
          <a:endParaRPr lang="el-GR" b="1" dirty="0"/>
        </a:p>
      </dgm:t>
    </dgm:pt>
    <dgm:pt modelId="{F417283F-AA9A-5640-9B4B-7BBACB72390C}" type="parTrans" cxnId="{7EFCF2D5-4637-4A41-87AE-6C4FD4C844A2}">
      <dgm:prSet/>
      <dgm:spPr/>
      <dgm:t>
        <a:bodyPr/>
        <a:lstStyle/>
        <a:p>
          <a:endParaRPr lang="el-GR"/>
        </a:p>
      </dgm:t>
    </dgm:pt>
    <dgm:pt modelId="{69B854E2-E647-C247-A49B-C919CA494540}" type="sibTrans" cxnId="{7EFCF2D5-4637-4A41-87AE-6C4FD4C844A2}">
      <dgm:prSet/>
      <dgm:spPr/>
      <dgm:t>
        <a:bodyPr/>
        <a:lstStyle/>
        <a:p>
          <a:endParaRPr lang="el-GR"/>
        </a:p>
      </dgm:t>
    </dgm:pt>
    <dgm:pt modelId="{AD520F5E-8376-3448-83C0-992963FF314E}">
      <dgm:prSet phldrT="[Κείμενο]"/>
      <dgm:spPr/>
      <dgm:t>
        <a:bodyPr/>
        <a:lstStyle/>
        <a:p>
          <a:r>
            <a:rPr lang="el-GR" dirty="0"/>
            <a:t>Πίστη στις δυνατότητες κάποιου και των άλλων να μαθαίνουν και να προοδεύουν συνεχώς</a:t>
          </a:r>
        </a:p>
      </dgm:t>
    </dgm:pt>
    <dgm:pt modelId="{012C983D-3129-EF48-AE61-9F13A964B0A4}" type="sibTrans" cxnId="{79EC3956-05F0-1B4E-B0DF-5A8697A7F81A}">
      <dgm:prSet/>
      <dgm:spPr/>
      <dgm:t>
        <a:bodyPr/>
        <a:lstStyle/>
        <a:p>
          <a:endParaRPr lang="el-GR"/>
        </a:p>
      </dgm:t>
    </dgm:pt>
    <dgm:pt modelId="{0D1BBC06-CE3F-444F-8EE5-A4014C22484F}" type="parTrans" cxnId="{79EC3956-05F0-1B4E-B0DF-5A8697A7F81A}">
      <dgm:prSet/>
      <dgm:spPr/>
      <dgm:t>
        <a:bodyPr/>
        <a:lstStyle/>
        <a:p>
          <a:endParaRPr lang="el-GR"/>
        </a:p>
      </dgm:t>
    </dgm:pt>
    <dgm:pt modelId="{50C460B0-E8FE-CE49-8807-999189C979B3}">
      <dgm:prSet phldrT="[Κείμενο]"/>
      <dgm:spPr/>
      <dgm:t>
        <a:bodyPr/>
        <a:lstStyle/>
        <a:p>
          <a:r>
            <a:rPr lang="el-GR" dirty="0"/>
            <a:t>Ο σχεδιασμός της οργάνωσης, της παρακολούθησης και της αναθεώρησης της μάθησης κάποιου</a:t>
          </a:r>
        </a:p>
      </dgm:t>
    </dgm:pt>
    <dgm:pt modelId="{9B2ADE2D-E904-3449-8C9D-266226D8FB51}" type="sibTrans" cxnId="{CC4C977F-4E72-2242-A509-A82380A2811D}">
      <dgm:prSet/>
      <dgm:spPr/>
      <dgm:t>
        <a:bodyPr/>
        <a:lstStyle/>
        <a:p>
          <a:endParaRPr lang="el-GR"/>
        </a:p>
      </dgm:t>
    </dgm:pt>
    <dgm:pt modelId="{2BF2CDDE-DD4C-E44C-96A0-024B03001853}" type="parTrans" cxnId="{CC4C977F-4E72-2242-A509-A82380A2811D}">
      <dgm:prSet/>
      <dgm:spPr/>
      <dgm:t>
        <a:bodyPr/>
        <a:lstStyle/>
        <a:p>
          <a:endParaRPr lang="el-GR"/>
        </a:p>
      </dgm:t>
    </dgm:pt>
    <dgm:pt modelId="{C66E44AB-2C43-0348-B766-31338D06A3F7}" type="pres">
      <dgm:prSet presAssocID="{6FA28D69-EBBE-784C-8604-69BFBC1C7DC0}" presName="Name0" presStyleCnt="0">
        <dgm:presLayoutVars>
          <dgm:dir/>
          <dgm:resizeHandles val="exact"/>
        </dgm:presLayoutVars>
      </dgm:prSet>
      <dgm:spPr/>
    </dgm:pt>
    <dgm:pt modelId="{0722F82E-97CA-034A-9415-0957CA5BC150}" type="pres">
      <dgm:prSet presAssocID="{171A8C0D-76C8-4E4A-92F8-AA6CE776F4D1}" presName="node" presStyleLbl="node1" presStyleIdx="0" presStyleCnt="3">
        <dgm:presLayoutVars>
          <dgm:bulletEnabled val="1"/>
        </dgm:presLayoutVars>
      </dgm:prSet>
      <dgm:spPr/>
    </dgm:pt>
    <dgm:pt modelId="{DC358DEA-B7E2-1D49-BF0B-B9D0E0055E35}" type="pres">
      <dgm:prSet presAssocID="{06E26B0C-3796-B545-8CEB-421EB04A9F3F}" presName="sibTrans" presStyleCnt="0"/>
      <dgm:spPr/>
    </dgm:pt>
    <dgm:pt modelId="{42FE797D-F284-D140-9912-33CF5B7BD9D2}" type="pres">
      <dgm:prSet presAssocID="{827EBFB0-D673-6249-9778-FD4DFBDE51BE}" presName="node" presStyleLbl="node1" presStyleIdx="1" presStyleCnt="3">
        <dgm:presLayoutVars>
          <dgm:bulletEnabled val="1"/>
        </dgm:presLayoutVars>
      </dgm:prSet>
      <dgm:spPr/>
    </dgm:pt>
    <dgm:pt modelId="{38C7C223-D0A4-3D44-BFFE-2C969411A279}" type="pres">
      <dgm:prSet presAssocID="{34718CCF-5144-A64A-973D-600627877695}" presName="sibTrans" presStyleCnt="0"/>
      <dgm:spPr/>
    </dgm:pt>
    <dgm:pt modelId="{E29ECBAF-737C-314A-8EAC-FDBA0C98E444}" type="pres">
      <dgm:prSet presAssocID="{3F4F0D59-1C44-7543-A0D7-F05D7AAA22AB}" presName="node" presStyleLbl="node1" presStyleIdx="2" presStyleCnt="3">
        <dgm:presLayoutVars>
          <dgm:bulletEnabled val="1"/>
        </dgm:presLayoutVars>
      </dgm:prSet>
      <dgm:spPr/>
    </dgm:pt>
  </dgm:ptLst>
  <dgm:cxnLst>
    <dgm:cxn modelId="{BEE2B618-5EE8-434A-8E5E-02DF25CEB7BB}" type="presOf" srcId="{3F4F0D59-1C44-7543-A0D7-F05D7AAA22AB}" destId="{E29ECBAF-737C-314A-8EAC-FDBA0C98E444}" srcOrd="0" destOrd="0" presId="urn:microsoft.com/office/officeart/2005/8/layout/hList6"/>
    <dgm:cxn modelId="{04934220-4D61-1048-AA27-33E9AFAEE910}" srcId="{6FA28D69-EBBE-784C-8604-69BFBC1C7DC0}" destId="{171A8C0D-76C8-4E4A-92F8-AA6CE776F4D1}" srcOrd="0" destOrd="0" parTransId="{ABDE707E-BD0B-4F40-A811-B7C512152334}" sibTransId="{06E26B0C-3796-B545-8CEB-421EB04A9F3F}"/>
    <dgm:cxn modelId="{35004428-2FFA-5640-82F4-464FF1BAC9DB}" srcId="{6FA28D69-EBBE-784C-8604-69BFBC1C7DC0}" destId="{827EBFB0-D673-6249-9778-FD4DFBDE51BE}" srcOrd="1" destOrd="0" parTransId="{6047B1DB-45FB-AF48-9238-05A572771260}" sibTransId="{34718CCF-5144-A64A-973D-600627877695}"/>
    <dgm:cxn modelId="{7CD2522F-4CC7-B34C-A283-EF9FE5D39C20}" type="presOf" srcId="{F72BB4C1-0861-F747-816A-2B321E08F81B}" destId="{42FE797D-F284-D140-9912-33CF5B7BD9D2}" srcOrd="0" destOrd="1" presId="urn:microsoft.com/office/officeart/2005/8/layout/hList6"/>
    <dgm:cxn modelId="{79EC3956-05F0-1B4E-B0DF-5A8697A7F81A}" srcId="{171A8C0D-76C8-4E4A-92F8-AA6CE776F4D1}" destId="{AD520F5E-8376-3448-83C0-992963FF314E}" srcOrd="0" destOrd="0" parTransId="{0D1BBC06-CE3F-444F-8EE5-A4014C22484F}" sibTransId="{012C983D-3129-EF48-AE61-9F13A964B0A4}"/>
    <dgm:cxn modelId="{4AC2585A-30A4-1943-A30F-B8FC5CF73710}" type="presOf" srcId="{171A8C0D-76C8-4E4A-92F8-AA6CE776F4D1}" destId="{0722F82E-97CA-034A-9415-0957CA5BC150}" srcOrd="0" destOrd="0" presId="urn:microsoft.com/office/officeart/2005/8/layout/hList6"/>
    <dgm:cxn modelId="{CC4C977F-4E72-2242-A509-A82380A2811D}" srcId="{3F4F0D59-1C44-7543-A0D7-F05D7AAA22AB}" destId="{50C460B0-E8FE-CE49-8807-999189C979B3}" srcOrd="0" destOrd="0" parTransId="{2BF2CDDE-DD4C-E44C-96A0-024B03001853}" sibTransId="{9B2ADE2D-E904-3449-8C9D-266226D8FB51}"/>
    <dgm:cxn modelId="{B60C2391-7CF0-9F40-BCB8-FA18B4A04324}" type="presOf" srcId="{AD520F5E-8376-3448-83C0-992963FF314E}" destId="{0722F82E-97CA-034A-9415-0957CA5BC150}" srcOrd="0" destOrd="1" presId="urn:microsoft.com/office/officeart/2005/8/layout/hList6"/>
    <dgm:cxn modelId="{8E125BAE-6781-E644-B6C1-C9EA60A4C802}" type="presOf" srcId="{50C460B0-E8FE-CE49-8807-999189C979B3}" destId="{E29ECBAF-737C-314A-8EAC-FDBA0C98E444}" srcOrd="0" destOrd="1" presId="urn:microsoft.com/office/officeart/2005/8/layout/hList6"/>
    <dgm:cxn modelId="{7EFCF2D5-4637-4A41-87AE-6C4FD4C844A2}" srcId="{6FA28D69-EBBE-784C-8604-69BFBC1C7DC0}" destId="{3F4F0D59-1C44-7543-A0D7-F05D7AAA22AB}" srcOrd="2" destOrd="0" parTransId="{F417283F-AA9A-5640-9B4B-7BBACB72390C}" sibTransId="{69B854E2-E647-C247-A49B-C919CA494540}"/>
    <dgm:cxn modelId="{A84422E8-0C1E-8643-9756-12A326F830F4}" type="presOf" srcId="{6FA28D69-EBBE-784C-8604-69BFBC1C7DC0}" destId="{C66E44AB-2C43-0348-B766-31338D06A3F7}" srcOrd="0" destOrd="0" presId="urn:microsoft.com/office/officeart/2005/8/layout/hList6"/>
    <dgm:cxn modelId="{CE5FEEFB-FCD5-0547-9C5E-A687B8D8A70C}" srcId="{827EBFB0-D673-6249-9778-FD4DFBDE51BE}" destId="{F72BB4C1-0861-F747-816A-2B321E08F81B}" srcOrd="0" destOrd="0" parTransId="{D2B728C0-A408-5740-BE82-6DEDDFCB648B}" sibTransId="{F1C23581-A910-F54C-B2AC-6D837FE431F4}"/>
    <dgm:cxn modelId="{E7FEC5FD-A673-B845-B958-F62C64555E6C}" type="presOf" srcId="{827EBFB0-D673-6249-9778-FD4DFBDE51BE}" destId="{42FE797D-F284-D140-9912-33CF5B7BD9D2}" srcOrd="0" destOrd="0" presId="urn:microsoft.com/office/officeart/2005/8/layout/hList6"/>
    <dgm:cxn modelId="{E0068368-933E-AA44-B571-6E94E2D5A025}" type="presParOf" srcId="{C66E44AB-2C43-0348-B766-31338D06A3F7}" destId="{0722F82E-97CA-034A-9415-0957CA5BC150}" srcOrd="0" destOrd="0" presId="urn:microsoft.com/office/officeart/2005/8/layout/hList6"/>
    <dgm:cxn modelId="{51E70190-8FCB-EB41-9570-9FF72B59E522}" type="presParOf" srcId="{C66E44AB-2C43-0348-B766-31338D06A3F7}" destId="{DC358DEA-B7E2-1D49-BF0B-B9D0E0055E35}" srcOrd="1" destOrd="0" presId="urn:microsoft.com/office/officeart/2005/8/layout/hList6"/>
    <dgm:cxn modelId="{C007A746-BAF4-0A4C-89E3-1271982719EB}" type="presParOf" srcId="{C66E44AB-2C43-0348-B766-31338D06A3F7}" destId="{42FE797D-F284-D140-9912-33CF5B7BD9D2}" srcOrd="2" destOrd="0" presId="urn:microsoft.com/office/officeart/2005/8/layout/hList6"/>
    <dgm:cxn modelId="{332E45DF-3E37-3740-80D5-27DA876C3446}" type="presParOf" srcId="{C66E44AB-2C43-0348-B766-31338D06A3F7}" destId="{38C7C223-D0A4-3D44-BFFE-2C969411A279}" srcOrd="3" destOrd="0" presId="urn:microsoft.com/office/officeart/2005/8/layout/hList6"/>
    <dgm:cxn modelId="{4DB72B6A-9AB8-2F4E-B649-04534021C5E6}" type="presParOf" srcId="{C66E44AB-2C43-0348-B766-31338D06A3F7}" destId="{E29ECBAF-737C-314A-8EAC-FDBA0C98E444}"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25C334A-195D-5944-A3F4-332E25F9E6B6}" type="doc">
      <dgm:prSet loTypeId="urn:microsoft.com/office/officeart/2005/8/layout/lProcess1" loCatId="" qsTypeId="urn:microsoft.com/office/officeart/2005/8/quickstyle/simple1" qsCatId="simple" csTypeId="urn:microsoft.com/office/officeart/2005/8/colors/accent1_2" csCatId="accent1" phldr="1"/>
      <dgm:spPr/>
      <dgm:t>
        <a:bodyPr/>
        <a:lstStyle/>
        <a:p>
          <a:endParaRPr lang="el-GR"/>
        </a:p>
      </dgm:t>
    </dgm:pt>
    <dgm:pt modelId="{ED14C2D8-8002-F340-A7AC-3BF84FC01EF3}">
      <dgm:prSet phldrT="[Κείμενο]"/>
      <dgm:spPr/>
      <dgm:t>
        <a:bodyPr/>
        <a:lstStyle/>
        <a:p>
          <a:r>
            <a:rPr lang="el-GR" dirty="0"/>
            <a:t>Κριτική Σκέψη</a:t>
          </a:r>
        </a:p>
      </dgm:t>
    </dgm:pt>
    <dgm:pt modelId="{535B717D-9F92-614F-A622-537237C27E05}" type="parTrans" cxnId="{1A2676A2-EC91-6C41-A20E-A2F6F3FF3FB2}">
      <dgm:prSet/>
      <dgm:spPr/>
      <dgm:t>
        <a:bodyPr/>
        <a:lstStyle/>
        <a:p>
          <a:endParaRPr lang="el-GR"/>
        </a:p>
      </dgm:t>
    </dgm:pt>
    <dgm:pt modelId="{F5FFD624-70B5-BD40-A005-38E75D7CA65B}" type="sibTrans" cxnId="{1A2676A2-EC91-6C41-A20E-A2F6F3FF3FB2}">
      <dgm:prSet/>
      <dgm:spPr/>
      <dgm:t>
        <a:bodyPr/>
        <a:lstStyle/>
        <a:p>
          <a:endParaRPr lang="el-GR"/>
        </a:p>
      </dgm:t>
    </dgm:pt>
    <dgm:pt modelId="{39A86810-BA9C-924E-9A2D-BD3F12866744}">
      <dgm:prSet phldrT="[Κείμενο]"/>
      <dgm:spPr/>
      <dgm:t>
        <a:bodyPr/>
        <a:lstStyle/>
        <a:p>
          <a:r>
            <a:rPr lang="el-GR" dirty="0"/>
            <a:t>Δημιουργικότητα</a:t>
          </a:r>
        </a:p>
      </dgm:t>
    </dgm:pt>
    <dgm:pt modelId="{01751B27-A4DF-4947-91CC-D005BCC9CDD9}" type="parTrans" cxnId="{0EA743A3-3E68-0246-B65B-E3A89D7DDEC1}">
      <dgm:prSet/>
      <dgm:spPr/>
      <dgm:t>
        <a:bodyPr/>
        <a:lstStyle/>
        <a:p>
          <a:endParaRPr lang="el-GR"/>
        </a:p>
      </dgm:t>
    </dgm:pt>
    <dgm:pt modelId="{EB37A6C2-A7CA-774F-8100-898CAD6670A2}" type="sibTrans" cxnId="{0EA743A3-3E68-0246-B65B-E3A89D7DDEC1}">
      <dgm:prSet/>
      <dgm:spPr/>
      <dgm:t>
        <a:bodyPr/>
        <a:lstStyle/>
        <a:p>
          <a:endParaRPr lang="el-GR"/>
        </a:p>
      </dgm:t>
    </dgm:pt>
    <dgm:pt modelId="{BD7B1767-331F-874D-BA06-A71D8C667235}">
      <dgm:prSet phldrT="[Κείμενο]"/>
      <dgm:spPr/>
      <dgm:t>
        <a:bodyPr/>
        <a:lstStyle/>
        <a:p>
          <a:r>
            <a:rPr lang="el-GR" dirty="0"/>
            <a:t>Επικοινωνία </a:t>
          </a:r>
        </a:p>
      </dgm:t>
    </dgm:pt>
    <dgm:pt modelId="{DE0C245C-69A1-2546-80DF-5D7EC93269B1}" type="parTrans" cxnId="{7BF4A299-7C3D-044F-830D-37907A767CB8}">
      <dgm:prSet/>
      <dgm:spPr/>
      <dgm:t>
        <a:bodyPr/>
        <a:lstStyle/>
        <a:p>
          <a:endParaRPr lang="el-GR"/>
        </a:p>
      </dgm:t>
    </dgm:pt>
    <dgm:pt modelId="{A2151643-45DB-244A-8AD1-5E6346B2695D}" type="sibTrans" cxnId="{7BF4A299-7C3D-044F-830D-37907A767CB8}">
      <dgm:prSet/>
      <dgm:spPr/>
      <dgm:t>
        <a:bodyPr/>
        <a:lstStyle/>
        <a:p>
          <a:endParaRPr lang="el-GR"/>
        </a:p>
      </dgm:t>
    </dgm:pt>
    <dgm:pt modelId="{CF951D92-1B5E-2E4D-8C85-DAE0FFD168B6}">
      <dgm:prSet phldrT="[Κείμενο]"/>
      <dgm:spPr/>
      <dgm:t>
        <a:bodyPr/>
        <a:lstStyle/>
        <a:p>
          <a:r>
            <a:rPr lang="el-GR" dirty="0"/>
            <a:t>Επίλυση Προβλημάτων</a:t>
          </a:r>
        </a:p>
      </dgm:t>
    </dgm:pt>
    <dgm:pt modelId="{0C703C98-AE76-8D4F-BA48-82FED2402E91}" type="parTrans" cxnId="{0D0566DE-4D1C-584F-BE7E-48456FEF1C13}">
      <dgm:prSet/>
      <dgm:spPr/>
      <dgm:t>
        <a:bodyPr/>
        <a:lstStyle/>
        <a:p>
          <a:endParaRPr lang="el-GR"/>
        </a:p>
      </dgm:t>
    </dgm:pt>
    <dgm:pt modelId="{EF5D6315-FDB7-5940-ACBD-6A7A4B2B2C4A}" type="sibTrans" cxnId="{0D0566DE-4D1C-584F-BE7E-48456FEF1C13}">
      <dgm:prSet/>
      <dgm:spPr/>
      <dgm:t>
        <a:bodyPr/>
        <a:lstStyle/>
        <a:p>
          <a:endParaRPr lang="el-GR"/>
        </a:p>
      </dgm:t>
    </dgm:pt>
    <dgm:pt modelId="{38CE88A9-9EE2-F14E-8D2D-354ADD58644E}">
      <dgm:prSet phldrT="[Κείμενο]"/>
      <dgm:spPr/>
      <dgm:t>
        <a:bodyPr/>
        <a:lstStyle/>
        <a:p>
          <a:r>
            <a:rPr lang="el-GR" dirty="0"/>
            <a:t>Συνεργασία</a:t>
          </a:r>
        </a:p>
      </dgm:t>
    </dgm:pt>
    <dgm:pt modelId="{25E21872-E8D6-B845-853F-AD4777D4FCFE}" type="parTrans" cxnId="{DFE88521-46F5-4248-BA53-B1EC714CCE87}">
      <dgm:prSet/>
      <dgm:spPr/>
      <dgm:t>
        <a:bodyPr/>
        <a:lstStyle/>
        <a:p>
          <a:endParaRPr lang="el-GR"/>
        </a:p>
      </dgm:t>
    </dgm:pt>
    <dgm:pt modelId="{ADE2E29B-67EF-7D4B-BC18-9B3F1003B56E}" type="sibTrans" cxnId="{DFE88521-46F5-4248-BA53-B1EC714CCE87}">
      <dgm:prSet/>
      <dgm:spPr/>
      <dgm:t>
        <a:bodyPr/>
        <a:lstStyle/>
        <a:p>
          <a:endParaRPr lang="el-GR"/>
        </a:p>
      </dgm:t>
    </dgm:pt>
    <dgm:pt modelId="{0C970AE9-9E83-CB49-92F2-09C09020CAF5}">
      <dgm:prSet phldrT="[Κείμενο]"/>
      <dgm:spPr/>
      <dgm:t>
        <a:bodyPr/>
        <a:lstStyle/>
        <a:p>
          <a:r>
            <a:rPr lang="el-GR" dirty="0"/>
            <a:t>Ψηφιακές Γνώσεις</a:t>
          </a:r>
        </a:p>
      </dgm:t>
    </dgm:pt>
    <dgm:pt modelId="{E0DE4520-7F71-2C44-9B8A-F10E1FA04E35}" type="parTrans" cxnId="{1B85900C-5889-B04F-83AB-22711C8F249B}">
      <dgm:prSet/>
      <dgm:spPr/>
      <dgm:t>
        <a:bodyPr/>
        <a:lstStyle/>
        <a:p>
          <a:endParaRPr lang="el-GR"/>
        </a:p>
      </dgm:t>
    </dgm:pt>
    <dgm:pt modelId="{614E4955-1C3E-224F-8509-ED8DC981A0DF}" type="sibTrans" cxnId="{1B85900C-5889-B04F-83AB-22711C8F249B}">
      <dgm:prSet/>
      <dgm:spPr/>
      <dgm:t>
        <a:bodyPr/>
        <a:lstStyle/>
        <a:p>
          <a:endParaRPr lang="el-GR"/>
        </a:p>
      </dgm:t>
    </dgm:pt>
    <dgm:pt modelId="{2CC31D3B-6DBD-794A-8521-41C8C6760B43}" type="pres">
      <dgm:prSet presAssocID="{125C334A-195D-5944-A3F4-332E25F9E6B6}" presName="Name0" presStyleCnt="0">
        <dgm:presLayoutVars>
          <dgm:dir/>
          <dgm:animLvl val="lvl"/>
          <dgm:resizeHandles val="exact"/>
        </dgm:presLayoutVars>
      </dgm:prSet>
      <dgm:spPr/>
    </dgm:pt>
    <dgm:pt modelId="{F86069C3-B9F1-0C48-8B4E-63D823C9E9AD}" type="pres">
      <dgm:prSet presAssocID="{ED14C2D8-8002-F340-A7AC-3BF84FC01EF3}" presName="vertFlow" presStyleCnt="0"/>
      <dgm:spPr/>
    </dgm:pt>
    <dgm:pt modelId="{517DA322-D2DE-7048-A95D-02E3E375E34E}" type="pres">
      <dgm:prSet presAssocID="{ED14C2D8-8002-F340-A7AC-3BF84FC01EF3}" presName="header" presStyleLbl="node1" presStyleIdx="0" presStyleCnt="2"/>
      <dgm:spPr/>
    </dgm:pt>
    <dgm:pt modelId="{5A15FC67-827E-474D-88EE-89C4A21960A6}" type="pres">
      <dgm:prSet presAssocID="{01751B27-A4DF-4947-91CC-D005BCC9CDD9}" presName="parTrans" presStyleLbl="sibTrans2D1" presStyleIdx="0" presStyleCnt="4"/>
      <dgm:spPr/>
    </dgm:pt>
    <dgm:pt modelId="{369434D3-931A-1149-A869-E5887DF0BBF9}" type="pres">
      <dgm:prSet presAssocID="{39A86810-BA9C-924E-9A2D-BD3F12866744}" presName="child" presStyleLbl="alignAccFollowNode1" presStyleIdx="0" presStyleCnt="4">
        <dgm:presLayoutVars>
          <dgm:chMax val="0"/>
          <dgm:bulletEnabled val="1"/>
        </dgm:presLayoutVars>
      </dgm:prSet>
      <dgm:spPr/>
    </dgm:pt>
    <dgm:pt modelId="{A60C64A2-3AA7-0D46-8FB4-8C37A65B8E95}" type="pres">
      <dgm:prSet presAssocID="{EB37A6C2-A7CA-774F-8100-898CAD6670A2}" presName="sibTrans" presStyleLbl="sibTrans2D1" presStyleIdx="1" presStyleCnt="4"/>
      <dgm:spPr/>
    </dgm:pt>
    <dgm:pt modelId="{DF1CA6AB-7A58-1B44-98B9-4F20B58AE998}" type="pres">
      <dgm:prSet presAssocID="{BD7B1767-331F-874D-BA06-A71D8C667235}" presName="child" presStyleLbl="alignAccFollowNode1" presStyleIdx="1" presStyleCnt="4">
        <dgm:presLayoutVars>
          <dgm:chMax val="0"/>
          <dgm:bulletEnabled val="1"/>
        </dgm:presLayoutVars>
      </dgm:prSet>
      <dgm:spPr/>
    </dgm:pt>
    <dgm:pt modelId="{B3806D97-C3BE-1042-9498-14B2BAADAF00}" type="pres">
      <dgm:prSet presAssocID="{ED14C2D8-8002-F340-A7AC-3BF84FC01EF3}" presName="hSp" presStyleCnt="0"/>
      <dgm:spPr/>
    </dgm:pt>
    <dgm:pt modelId="{8D6FE18B-5C90-EA4C-9CA3-9ACE72920D35}" type="pres">
      <dgm:prSet presAssocID="{CF951D92-1B5E-2E4D-8C85-DAE0FFD168B6}" presName="vertFlow" presStyleCnt="0"/>
      <dgm:spPr/>
    </dgm:pt>
    <dgm:pt modelId="{A7719B6E-043C-D542-9E90-47E6100C37BA}" type="pres">
      <dgm:prSet presAssocID="{CF951D92-1B5E-2E4D-8C85-DAE0FFD168B6}" presName="header" presStyleLbl="node1" presStyleIdx="1" presStyleCnt="2"/>
      <dgm:spPr/>
    </dgm:pt>
    <dgm:pt modelId="{942A7098-A12E-4B46-A8D4-7ED2ED65F2BA}" type="pres">
      <dgm:prSet presAssocID="{25E21872-E8D6-B845-853F-AD4777D4FCFE}" presName="parTrans" presStyleLbl="sibTrans2D1" presStyleIdx="2" presStyleCnt="4"/>
      <dgm:spPr/>
    </dgm:pt>
    <dgm:pt modelId="{65020D73-5AE7-6F4B-BC65-86634D035607}" type="pres">
      <dgm:prSet presAssocID="{38CE88A9-9EE2-F14E-8D2D-354ADD58644E}" presName="child" presStyleLbl="alignAccFollowNode1" presStyleIdx="2" presStyleCnt="4">
        <dgm:presLayoutVars>
          <dgm:chMax val="0"/>
          <dgm:bulletEnabled val="1"/>
        </dgm:presLayoutVars>
      </dgm:prSet>
      <dgm:spPr/>
    </dgm:pt>
    <dgm:pt modelId="{554F055F-46F4-0545-9931-8A7AEE737658}" type="pres">
      <dgm:prSet presAssocID="{ADE2E29B-67EF-7D4B-BC18-9B3F1003B56E}" presName="sibTrans" presStyleLbl="sibTrans2D1" presStyleIdx="3" presStyleCnt="4"/>
      <dgm:spPr/>
    </dgm:pt>
    <dgm:pt modelId="{F9D6A1DA-CD12-E34A-928B-AD53A78E1426}" type="pres">
      <dgm:prSet presAssocID="{0C970AE9-9E83-CB49-92F2-09C09020CAF5}" presName="child" presStyleLbl="alignAccFollowNode1" presStyleIdx="3" presStyleCnt="4">
        <dgm:presLayoutVars>
          <dgm:chMax val="0"/>
          <dgm:bulletEnabled val="1"/>
        </dgm:presLayoutVars>
      </dgm:prSet>
      <dgm:spPr/>
    </dgm:pt>
  </dgm:ptLst>
  <dgm:cxnLst>
    <dgm:cxn modelId="{66FD6007-2E09-7B4B-95B6-274ECECA6673}" type="presOf" srcId="{BD7B1767-331F-874D-BA06-A71D8C667235}" destId="{DF1CA6AB-7A58-1B44-98B9-4F20B58AE998}" srcOrd="0" destOrd="0" presId="urn:microsoft.com/office/officeart/2005/8/layout/lProcess1"/>
    <dgm:cxn modelId="{1B85900C-5889-B04F-83AB-22711C8F249B}" srcId="{CF951D92-1B5E-2E4D-8C85-DAE0FFD168B6}" destId="{0C970AE9-9E83-CB49-92F2-09C09020CAF5}" srcOrd="1" destOrd="0" parTransId="{E0DE4520-7F71-2C44-9B8A-F10E1FA04E35}" sibTransId="{614E4955-1C3E-224F-8509-ED8DC981A0DF}"/>
    <dgm:cxn modelId="{DFE88521-46F5-4248-BA53-B1EC714CCE87}" srcId="{CF951D92-1B5E-2E4D-8C85-DAE0FFD168B6}" destId="{38CE88A9-9EE2-F14E-8D2D-354ADD58644E}" srcOrd="0" destOrd="0" parTransId="{25E21872-E8D6-B845-853F-AD4777D4FCFE}" sibTransId="{ADE2E29B-67EF-7D4B-BC18-9B3F1003B56E}"/>
    <dgm:cxn modelId="{74B96226-3F3C-7D48-9BFA-7A4B557756A0}" type="presOf" srcId="{CF951D92-1B5E-2E4D-8C85-DAE0FFD168B6}" destId="{A7719B6E-043C-D542-9E90-47E6100C37BA}" srcOrd="0" destOrd="0" presId="urn:microsoft.com/office/officeart/2005/8/layout/lProcess1"/>
    <dgm:cxn modelId="{4DDBB63C-4BD6-2643-B96E-FEDE6E829B8D}" type="presOf" srcId="{01751B27-A4DF-4947-91CC-D005BCC9CDD9}" destId="{5A15FC67-827E-474D-88EE-89C4A21960A6}" srcOrd="0" destOrd="0" presId="urn:microsoft.com/office/officeart/2005/8/layout/lProcess1"/>
    <dgm:cxn modelId="{5768B440-CBFD-9C43-90AD-2A53B029E97B}" type="presOf" srcId="{ED14C2D8-8002-F340-A7AC-3BF84FC01EF3}" destId="{517DA322-D2DE-7048-A95D-02E3E375E34E}" srcOrd="0" destOrd="0" presId="urn:microsoft.com/office/officeart/2005/8/layout/lProcess1"/>
    <dgm:cxn modelId="{CA610A73-D6DD-6140-918F-158A0C621A86}" type="presOf" srcId="{39A86810-BA9C-924E-9A2D-BD3F12866744}" destId="{369434D3-931A-1149-A869-E5887DF0BBF9}" srcOrd="0" destOrd="0" presId="urn:microsoft.com/office/officeart/2005/8/layout/lProcess1"/>
    <dgm:cxn modelId="{271F2E54-1847-CB47-8751-100DD675E0E5}" type="presOf" srcId="{38CE88A9-9EE2-F14E-8D2D-354ADD58644E}" destId="{65020D73-5AE7-6F4B-BC65-86634D035607}" srcOrd="0" destOrd="0" presId="urn:microsoft.com/office/officeart/2005/8/layout/lProcess1"/>
    <dgm:cxn modelId="{A3675D75-B157-9149-9151-0F339834B0F2}" type="presOf" srcId="{25E21872-E8D6-B845-853F-AD4777D4FCFE}" destId="{942A7098-A12E-4B46-A8D4-7ED2ED65F2BA}" srcOrd="0" destOrd="0" presId="urn:microsoft.com/office/officeart/2005/8/layout/lProcess1"/>
    <dgm:cxn modelId="{07A07787-2294-AB46-99A1-BF0D46D1BC3E}" type="presOf" srcId="{0C970AE9-9E83-CB49-92F2-09C09020CAF5}" destId="{F9D6A1DA-CD12-E34A-928B-AD53A78E1426}" srcOrd="0" destOrd="0" presId="urn:microsoft.com/office/officeart/2005/8/layout/lProcess1"/>
    <dgm:cxn modelId="{7BF4A299-7C3D-044F-830D-37907A767CB8}" srcId="{ED14C2D8-8002-F340-A7AC-3BF84FC01EF3}" destId="{BD7B1767-331F-874D-BA06-A71D8C667235}" srcOrd="1" destOrd="0" parTransId="{DE0C245C-69A1-2546-80DF-5D7EC93269B1}" sibTransId="{A2151643-45DB-244A-8AD1-5E6346B2695D}"/>
    <dgm:cxn modelId="{1A2676A2-EC91-6C41-A20E-A2F6F3FF3FB2}" srcId="{125C334A-195D-5944-A3F4-332E25F9E6B6}" destId="{ED14C2D8-8002-F340-A7AC-3BF84FC01EF3}" srcOrd="0" destOrd="0" parTransId="{535B717D-9F92-614F-A622-537237C27E05}" sibTransId="{F5FFD624-70B5-BD40-A005-38E75D7CA65B}"/>
    <dgm:cxn modelId="{0EA743A3-3E68-0246-B65B-E3A89D7DDEC1}" srcId="{ED14C2D8-8002-F340-A7AC-3BF84FC01EF3}" destId="{39A86810-BA9C-924E-9A2D-BD3F12866744}" srcOrd="0" destOrd="0" parTransId="{01751B27-A4DF-4947-91CC-D005BCC9CDD9}" sibTransId="{EB37A6C2-A7CA-774F-8100-898CAD6670A2}"/>
    <dgm:cxn modelId="{49A84EC9-5A7B-CA40-A02B-DB64BB1A1573}" type="presOf" srcId="{ADE2E29B-67EF-7D4B-BC18-9B3F1003B56E}" destId="{554F055F-46F4-0545-9931-8A7AEE737658}" srcOrd="0" destOrd="0" presId="urn:microsoft.com/office/officeart/2005/8/layout/lProcess1"/>
    <dgm:cxn modelId="{CEEADCCC-CED4-3748-A5E1-031079B344C9}" type="presOf" srcId="{EB37A6C2-A7CA-774F-8100-898CAD6670A2}" destId="{A60C64A2-3AA7-0D46-8FB4-8C37A65B8E95}" srcOrd="0" destOrd="0" presId="urn:microsoft.com/office/officeart/2005/8/layout/lProcess1"/>
    <dgm:cxn modelId="{0D0566DE-4D1C-584F-BE7E-48456FEF1C13}" srcId="{125C334A-195D-5944-A3F4-332E25F9E6B6}" destId="{CF951D92-1B5E-2E4D-8C85-DAE0FFD168B6}" srcOrd="1" destOrd="0" parTransId="{0C703C98-AE76-8D4F-BA48-82FED2402E91}" sibTransId="{EF5D6315-FDB7-5940-ACBD-6A7A4B2B2C4A}"/>
    <dgm:cxn modelId="{F30F05E2-EA95-A94D-97F3-44D53901908A}" type="presOf" srcId="{125C334A-195D-5944-A3F4-332E25F9E6B6}" destId="{2CC31D3B-6DBD-794A-8521-41C8C6760B43}" srcOrd="0" destOrd="0" presId="urn:microsoft.com/office/officeart/2005/8/layout/lProcess1"/>
    <dgm:cxn modelId="{5B9DA68F-BF7A-244E-ACDC-A0A24B474690}" type="presParOf" srcId="{2CC31D3B-6DBD-794A-8521-41C8C6760B43}" destId="{F86069C3-B9F1-0C48-8B4E-63D823C9E9AD}" srcOrd="0" destOrd="0" presId="urn:microsoft.com/office/officeart/2005/8/layout/lProcess1"/>
    <dgm:cxn modelId="{9EFA3375-DD9B-0F48-AAA8-6F860F07DD93}" type="presParOf" srcId="{F86069C3-B9F1-0C48-8B4E-63D823C9E9AD}" destId="{517DA322-D2DE-7048-A95D-02E3E375E34E}" srcOrd="0" destOrd="0" presId="urn:microsoft.com/office/officeart/2005/8/layout/lProcess1"/>
    <dgm:cxn modelId="{68124DF0-6BA3-0141-932B-92E386EA4975}" type="presParOf" srcId="{F86069C3-B9F1-0C48-8B4E-63D823C9E9AD}" destId="{5A15FC67-827E-474D-88EE-89C4A21960A6}" srcOrd="1" destOrd="0" presId="urn:microsoft.com/office/officeart/2005/8/layout/lProcess1"/>
    <dgm:cxn modelId="{E4C7E9A6-4959-F34A-9930-427781DB35F2}" type="presParOf" srcId="{F86069C3-B9F1-0C48-8B4E-63D823C9E9AD}" destId="{369434D3-931A-1149-A869-E5887DF0BBF9}" srcOrd="2" destOrd="0" presId="urn:microsoft.com/office/officeart/2005/8/layout/lProcess1"/>
    <dgm:cxn modelId="{3A8F346F-52F9-C145-BC1C-EA212009113E}" type="presParOf" srcId="{F86069C3-B9F1-0C48-8B4E-63D823C9E9AD}" destId="{A60C64A2-3AA7-0D46-8FB4-8C37A65B8E95}" srcOrd="3" destOrd="0" presId="urn:microsoft.com/office/officeart/2005/8/layout/lProcess1"/>
    <dgm:cxn modelId="{725AF7AC-FCB4-AA48-9B49-D85CA9184A06}" type="presParOf" srcId="{F86069C3-B9F1-0C48-8B4E-63D823C9E9AD}" destId="{DF1CA6AB-7A58-1B44-98B9-4F20B58AE998}" srcOrd="4" destOrd="0" presId="urn:microsoft.com/office/officeart/2005/8/layout/lProcess1"/>
    <dgm:cxn modelId="{B0445952-3387-384F-BC40-3EBD1659FE04}" type="presParOf" srcId="{2CC31D3B-6DBD-794A-8521-41C8C6760B43}" destId="{B3806D97-C3BE-1042-9498-14B2BAADAF00}" srcOrd="1" destOrd="0" presId="urn:microsoft.com/office/officeart/2005/8/layout/lProcess1"/>
    <dgm:cxn modelId="{F0A0B563-CC3F-E342-AE8A-B6F9D2C68EE3}" type="presParOf" srcId="{2CC31D3B-6DBD-794A-8521-41C8C6760B43}" destId="{8D6FE18B-5C90-EA4C-9CA3-9ACE72920D35}" srcOrd="2" destOrd="0" presId="urn:microsoft.com/office/officeart/2005/8/layout/lProcess1"/>
    <dgm:cxn modelId="{3CA9B02A-2092-F249-92DE-AB6FF2B4C11F}" type="presParOf" srcId="{8D6FE18B-5C90-EA4C-9CA3-9ACE72920D35}" destId="{A7719B6E-043C-D542-9E90-47E6100C37BA}" srcOrd="0" destOrd="0" presId="urn:microsoft.com/office/officeart/2005/8/layout/lProcess1"/>
    <dgm:cxn modelId="{CF7DEAEB-34CF-5545-A55D-9418AB40D251}" type="presParOf" srcId="{8D6FE18B-5C90-EA4C-9CA3-9ACE72920D35}" destId="{942A7098-A12E-4B46-A8D4-7ED2ED65F2BA}" srcOrd="1" destOrd="0" presId="urn:microsoft.com/office/officeart/2005/8/layout/lProcess1"/>
    <dgm:cxn modelId="{787F5BA3-9ECC-CF4B-BCFE-07046CBFA3BE}" type="presParOf" srcId="{8D6FE18B-5C90-EA4C-9CA3-9ACE72920D35}" destId="{65020D73-5AE7-6F4B-BC65-86634D035607}" srcOrd="2" destOrd="0" presId="urn:microsoft.com/office/officeart/2005/8/layout/lProcess1"/>
    <dgm:cxn modelId="{5F9C325D-4155-C34B-ABCB-255BCD306D9A}" type="presParOf" srcId="{8D6FE18B-5C90-EA4C-9CA3-9ACE72920D35}" destId="{554F055F-46F4-0545-9931-8A7AEE737658}" srcOrd="3" destOrd="0" presId="urn:microsoft.com/office/officeart/2005/8/layout/lProcess1"/>
    <dgm:cxn modelId="{9CFB3043-DF3E-BD4C-A6A7-CB2C6B796A8B}" type="presParOf" srcId="{8D6FE18B-5C90-EA4C-9CA3-9ACE72920D35}" destId="{F9D6A1DA-CD12-E34A-928B-AD53A78E1426}"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F0CC1BB-CB6D-E347-9477-BF6F6056EB36}" type="doc">
      <dgm:prSet loTypeId="urn:microsoft.com/office/officeart/2005/8/layout/default" loCatId="list" qsTypeId="urn:microsoft.com/office/officeart/2005/8/quickstyle/3d3" qsCatId="3D" csTypeId="urn:microsoft.com/office/officeart/2005/8/colors/colorful2" csCatId="colorful" phldr="1"/>
      <dgm:spPr/>
      <dgm:t>
        <a:bodyPr/>
        <a:lstStyle/>
        <a:p>
          <a:endParaRPr lang="el-GR"/>
        </a:p>
      </dgm:t>
    </dgm:pt>
    <dgm:pt modelId="{559D2AC3-7A64-1042-81FA-A0A7CE014513}">
      <dgm:prSet phldrT="[Κείμενο]"/>
      <dgm:spPr/>
      <dgm:t>
        <a:bodyPr/>
        <a:lstStyle/>
        <a:p>
          <a:r>
            <a:rPr lang="el-GR" b="1" dirty="0"/>
            <a:t>ΤΕΧΝΙΚΕΣ ΚΑΙ ΕΠΑΓΓΕΛΜΑΤΙΚΕΣ ΔΕΞΙΟΤΗΤΕΣ
</a:t>
          </a:r>
          <a:endParaRPr lang="el-GR" dirty="0"/>
        </a:p>
      </dgm:t>
    </dgm:pt>
    <dgm:pt modelId="{AC346435-3AFA-F440-AF1B-052EDBEFF7D0}" type="parTrans" cxnId="{18BA4099-D4EC-A04D-BDBB-F14709EDC03A}">
      <dgm:prSet/>
      <dgm:spPr/>
      <dgm:t>
        <a:bodyPr/>
        <a:lstStyle/>
        <a:p>
          <a:endParaRPr lang="el-GR"/>
        </a:p>
      </dgm:t>
    </dgm:pt>
    <dgm:pt modelId="{7F62A979-B8C4-6446-8B47-799D19C374A0}" type="sibTrans" cxnId="{18BA4099-D4EC-A04D-BDBB-F14709EDC03A}">
      <dgm:prSet/>
      <dgm:spPr/>
      <dgm:t>
        <a:bodyPr/>
        <a:lstStyle/>
        <a:p>
          <a:endParaRPr lang="el-GR"/>
        </a:p>
      </dgm:t>
    </dgm:pt>
    <dgm:pt modelId="{87418E60-F620-9847-AE88-27DF2BFD624E}">
      <dgm:prSet phldrT="[Κείμενο]"/>
      <dgm:spPr/>
      <dgm:t>
        <a:bodyPr/>
        <a:lstStyle/>
        <a:p>
          <a:r>
            <a:rPr lang="el-GR" b="1" dirty="0"/>
            <a:t>ΕΓΚΑΡΣΙΕΣ - ΜΑΛΑΚΕΣ ΔΕΞΙΟΤΗΤΕΣ
</a:t>
          </a:r>
          <a:endParaRPr lang="el-GR" dirty="0"/>
        </a:p>
      </dgm:t>
    </dgm:pt>
    <dgm:pt modelId="{8AE22DF0-B293-5645-98F6-2828DA91A09F}" type="parTrans" cxnId="{CFBCC548-46E7-C445-9B8B-F6AEB6BD1C41}">
      <dgm:prSet/>
      <dgm:spPr/>
      <dgm:t>
        <a:bodyPr/>
        <a:lstStyle/>
        <a:p>
          <a:endParaRPr lang="el-GR"/>
        </a:p>
      </dgm:t>
    </dgm:pt>
    <dgm:pt modelId="{F1F5F89F-AFC7-374D-AF2B-331578AFB915}" type="sibTrans" cxnId="{CFBCC548-46E7-C445-9B8B-F6AEB6BD1C41}">
      <dgm:prSet/>
      <dgm:spPr/>
      <dgm:t>
        <a:bodyPr/>
        <a:lstStyle/>
        <a:p>
          <a:endParaRPr lang="el-GR"/>
        </a:p>
      </dgm:t>
    </dgm:pt>
    <dgm:pt modelId="{024FF813-B22C-054F-80D8-D0D990CEA8B1}">
      <dgm:prSet phldrT="[Κείμενο]"/>
      <dgm:spPr/>
      <dgm:t>
        <a:bodyPr/>
        <a:lstStyle/>
        <a:p>
          <a:r>
            <a:rPr lang="el-GR" b="1" dirty="0"/>
            <a:t>ΔΕΞΙΟΤΗΤΕΣ ΙΘΑΓΕΝΕΙΑΣ
</a:t>
          </a:r>
          <a:endParaRPr lang="el-GR" dirty="0"/>
        </a:p>
      </dgm:t>
    </dgm:pt>
    <dgm:pt modelId="{20CE0D6F-31BF-E140-BD13-EA4A169A9836}" type="parTrans" cxnId="{5A0286F0-EBB8-954E-BC6A-AEDC778D2B7B}">
      <dgm:prSet/>
      <dgm:spPr/>
      <dgm:t>
        <a:bodyPr/>
        <a:lstStyle/>
        <a:p>
          <a:endParaRPr lang="el-GR"/>
        </a:p>
      </dgm:t>
    </dgm:pt>
    <dgm:pt modelId="{DA7E6D62-2695-CA47-B7B6-D6E32E2F7286}" type="sibTrans" cxnId="{5A0286F0-EBB8-954E-BC6A-AEDC778D2B7B}">
      <dgm:prSet/>
      <dgm:spPr/>
      <dgm:t>
        <a:bodyPr/>
        <a:lstStyle/>
        <a:p>
          <a:endParaRPr lang="el-GR"/>
        </a:p>
      </dgm:t>
    </dgm:pt>
    <dgm:pt modelId="{94EDD614-E101-0A43-AEEC-CA39E5F1A9D3}">
      <dgm:prSet/>
      <dgm:spPr/>
      <dgm:t>
        <a:bodyPr/>
        <a:lstStyle/>
        <a:p>
          <a:r>
            <a:rPr lang="el-GR" b="1" dirty="0"/>
            <a:t>ΔΕΞΙΟΤΗΤΕΣ ΔΗΜΙΟΥΡΓΙΚΟΤΗΤΑΣ ΚΑΙ ΚΑΙΝΟΤΟΜΙΑΣ
</a:t>
          </a:r>
          <a:endParaRPr lang="el-GR" dirty="0"/>
        </a:p>
      </dgm:t>
    </dgm:pt>
    <dgm:pt modelId="{B98C52AD-AF8E-6540-ACCF-B47991424EF4}" type="parTrans" cxnId="{2AE35FED-1854-604C-879C-5015F1ABAAEF}">
      <dgm:prSet/>
      <dgm:spPr/>
      <dgm:t>
        <a:bodyPr/>
        <a:lstStyle/>
        <a:p>
          <a:endParaRPr lang="el-GR"/>
        </a:p>
      </dgm:t>
    </dgm:pt>
    <dgm:pt modelId="{82517D11-E6D1-F646-8508-A42FD8304F09}" type="sibTrans" cxnId="{2AE35FED-1854-604C-879C-5015F1ABAAEF}">
      <dgm:prSet/>
      <dgm:spPr/>
      <dgm:t>
        <a:bodyPr/>
        <a:lstStyle/>
        <a:p>
          <a:endParaRPr lang="el-GR"/>
        </a:p>
      </dgm:t>
    </dgm:pt>
    <dgm:pt modelId="{E54F407A-A031-644E-88B6-8885AD3905DC}" type="pres">
      <dgm:prSet presAssocID="{FF0CC1BB-CB6D-E347-9477-BF6F6056EB36}" presName="diagram" presStyleCnt="0">
        <dgm:presLayoutVars>
          <dgm:dir/>
          <dgm:resizeHandles val="exact"/>
        </dgm:presLayoutVars>
      </dgm:prSet>
      <dgm:spPr/>
    </dgm:pt>
    <dgm:pt modelId="{53208950-7616-9D48-883F-16DACF6A8E1B}" type="pres">
      <dgm:prSet presAssocID="{559D2AC3-7A64-1042-81FA-A0A7CE014513}" presName="node" presStyleLbl="node1" presStyleIdx="0" presStyleCnt="4">
        <dgm:presLayoutVars>
          <dgm:bulletEnabled val="1"/>
        </dgm:presLayoutVars>
      </dgm:prSet>
      <dgm:spPr/>
    </dgm:pt>
    <dgm:pt modelId="{6403A619-5364-B844-B120-1D92775191B1}" type="pres">
      <dgm:prSet presAssocID="{7F62A979-B8C4-6446-8B47-799D19C374A0}" presName="sibTrans" presStyleCnt="0"/>
      <dgm:spPr/>
    </dgm:pt>
    <dgm:pt modelId="{123F825D-EDEB-AC4A-BC32-A718E4D5FBE2}" type="pres">
      <dgm:prSet presAssocID="{87418E60-F620-9847-AE88-27DF2BFD624E}" presName="node" presStyleLbl="node1" presStyleIdx="1" presStyleCnt="4">
        <dgm:presLayoutVars>
          <dgm:bulletEnabled val="1"/>
        </dgm:presLayoutVars>
      </dgm:prSet>
      <dgm:spPr/>
    </dgm:pt>
    <dgm:pt modelId="{A5FD280A-3768-9A49-B507-6DB9A8FE277C}" type="pres">
      <dgm:prSet presAssocID="{F1F5F89F-AFC7-374D-AF2B-331578AFB915}" presName="sibTrans" presStyleCnt="0"/>
      <dgm:spPr/>
    </dgm:pt>
    <dgm:pt modelId="{B8089DDA-EF91-734C-9BE4-8C44C7141950}" type="pres">
      <dgm:prSet presAssocID="{024FF813-B22C-054F-80D8-D0D990CEA8B1}" presName="node" presStyleLbl="node1" presStyleIdx="2" presStyleCnt="4">
        <dgm:presLayoutVars>
          <dgm:bulletEnabled val="1"/>
        </dgm:presLayoutVars>
      </dgm:prSet>
      <dgm:spPr/>
    </dgm:pt>
    <dgm:pt modelId="{F004B6E1-AA78-CF4A-A83C-136BA5D1FAE6}" type="pres">
      <dgm:prSet presAssocID="{DA7E6D62-2695-CA47-B7B6-D6E32E2F7286}" presName="sibTrans" presStyleCnt="0"/>
      <dgm:spPr/>
    </dgm:pt>
    <dgm:pt modelId="{019E05CB-62BB-ED44-9799-E568A3F26357}" type="pres">
      <dgm:prSet presAssocID="{94EDD614-E101-0A43-AEEC-CA39E5F1A9D3}" presName="node" presStyleLbl="node1" presStyleIdx="3" presStyleCnt="4">
        <dgm:presLayoutVars>
          <dgm:bulletEnabled val="1"/>
        </dgm:presLayoutVars>
      </dgm:prSet>
      <dgm:spPr/>
    </dgm:pt>
  </dgm:ptLst>
  <dgm:cxnLst>
    <dgm:cxn modelId="{1640FF33-B2C7-284A-9D7A-8039142D10E0}" type="presOf" srcId="{024FF813-B22C-054F-80D8-D0D990CEA8B1}" destId="{B8089DDA-EF91-734C-9BE4-8C44C7141950}" srcOrd="0" destOrd="0" presId="urn:microsoft.com/office/officeart/2005/8/layout/default"/>
    <dgm:cxn modelId="{3DD2085D-4EA3-434E-B918-CEB9BE4C4CFA}" type="presOf" srcId="{94EDD614-E101-0A43-AEEC-CA39E5F1A9D3}" destId="{019E05CB-62BB-ED44-9799-E568A3F26357}" srcOrd="0" destOrd="0" presId="urn:microsoft.com/office/officeart/2005/8/layout/default"/>
    <dgm:cxn modelId="{CFBCC548-46E7-C445-9B8B-F6AEB6BD1C41}" srcId="{FF0CC1BB-CB6D-E347-9477-BF6F6056EB36}" destId="{87418E60-F620-9847-AE88-27DF2BFD624E}" srcOrd="1" destOrd="0" parTransId="{8AE22DF0-B293-5645-98F6-2828DA91A09F}" sibTransId="{F1F5F89F-AFC7-374D-AF2B-331578AFB915}"/>
    <dgm:cxn modelId="{E7EFCE74-50E9-944C-909E-29D9DE916B58}" type="presOf" srcId="{FF0CC1BB-CB6D-E347-9477-BF6F6056EB36}" destId="{E54F407A-A031-644E-88B6-8885AD3905DC}" srcOrd="0" destOrd="0" presId="urn:microsoft.com/office/officeart/2005/8/layout/default"/>
    <dgm:cxn modelId="{F8B1B07C-159C-E841-933F-A26F9C82B777}" type="presOf" srcId="{559D2AC3-7A64-1042-81FA-A0A7CE014513}" destId="{53208950-7616-9D48-883F-16DACF6A8E1B}" srcOrd="0" destOrd="0" presId="urn:microsoft.com/office/officeart/2005/8/layout/default"/>
    <dgm:cxn modelId="{18BA4099-D4EC-A04D-BDBB-F14709EDC03A}" srcId="{FF0CC1BB-CB6D-E347-9477-BF6F6056EB36}" destId="{559D2AC3-7A64-1042-81FA-A0A7CE014513}" srcOrd="0" destOrd="0" parTransId="{AC346435-3AFA-F440-AF1B-052EDBEFF7D0}" sibTransId="{7F62A979-B8C4-6446-8B47-799D19C374A0}"/>
    <dgm:cxn modelId="{2A61D2B7-0774-B14E-B5D8-E7633B2B63D9}" type="presOf" srcId="{87418E60-F620-9847-AE88-27DF2BFD624E}" destId="{123F825D-EDEB-AC4A-BC32-A718E4D5FBE2}" srcOrd="0" destOrd="0" presId="urn:microsoft.com/office/officeart/2005/8/layout/default"/>
    <dgm:cxn modelId="{2AE35FED-1854-604C-879C-5015F1ABAAEF}" srcId="{FF0CC1BB-CB6D-E347-9477-BF6F6056EB36}" destId="{94EDD614-E101-0A43-AEEC-CA39E5F1A9D3}" srcOrd="3" destOrd="0" parTransId="{B98C52AD-AF8E-6540-ACCF-B47991424EF4}" sibTransId="{82517D11-E6D1-F646-8508-A42FD8304F09}"/>
    <dgm:cxn modelId="{5A0286F0-EBB8-954E-BC6A-AEDC778D2B7B}" srcId="{FF0CC1BB-CB6D-E347-9477-BF6F6056EB36}" destId="{024FF813-B22C-054F-80D8-D0D990CEA8B1}" srcOrd="2" destOrd="0" parTransId="{20CE0D6F-31BF-E140-BD13-EA4A169A9836}" sibTransId="{DA7E6D62-2695-CA47-B7B6-D6E32E2F7286}"/>
    <dgm:cxn modelId="{76EE8C6C-D3C0-C442-B114-E3DAAEBBCE0C}" type="presParOf" srcId="{E54F407A-A031-644E-88B6-8885AD3905DC}" destId="{53208950-7616-9D48-883F-16DACF6A8E1B}" srcOrd="0" destOrd="0" presId="urn:microsoft.com/office/officeart/2005/8/layout/default"/>
    <dgm:cxn modelId="{06691355-AB50-CE46-B107-E8460BD8DF67}" type="presParOf" srcId="{E54F407A-A031-644E-88B6-8885AD3905DC}" destId="{6403A619-5364-B844-B120-1D92775191B1}" srcOrd="1" destOrd="0" presId="urn:microsoft.com/office/officeart/2005/8/layout/default"/>
    <dgm:cxn modelId="{D1A27CB8-0670-F345-942B-0BAE67BFA7C8}" type="presParOf" srcId="{E54F407A-A031-644E-88B6-8885AD3905DC}" destId="{123F825D-EDEB-AC4A-BC32-A718E4D5FBE2}" srcOrd="2" destOrd="0" presId="urn:microsoft.com/office/officeart/2005/8/layout/default"/>
    <dgm:cxn modelId="{F7DB863E-0754-FD44-A66E-FCE54EA48832}" type="presParOf" srcId="{E54F407A-A031-644E-88B6-8885AD3905DC}" destId="{A5FD280A-3768-9A49-B507-6DB9A8FE277C}" srcOrd="3" destOrd="0" presId="urn:microsoft.com/office/officeart/2005/8/layout/default"/>
    <dgm:cxn modelId="{E3717E03-9CDF-8F4D-8CC5-D40C730FE198}" type="presParOf" srcId="{E54F407A-A031-644E-88B6-8885AD3905DC}" destId="{B8089DDA-EF91-734C-9BE4-8C44C7141950}" srcOrd="4" destOrd="0" presId="urn:microsoft.com/office/officeart/2005/8/layout/default"/>
    <dgm:cxn modelId="{7321863D-C865-C644-9339-A85C14209AB7}" type="presParOf" srcId="{E54F407A-A031-644E-88B6-8885AD3905DC}" destId="{F004B6E1-AA78-CF4A-A83C-136BA5D1FAE6}" srcOrd="5" destOrd="0" presId="urn:microsoft.com/office/officeart/2005/8/layout/default"/>
    <dgm:cxn modelId="{2A94576A-4D25-E149-ADFF-3A9E3E012DF1}" type="presParOf" srcId="{E54F407A-A031-644E-88B6-8885AD3905DC}" destId="{019E05CB-62BB-ED44-9799-E568A3F2635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C53A744-777F-4F6D-A0B2-00551A9DD111}"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l-GR"/>
        </a:p>
      </dgm:t>
    </dgm:pt>
    <dgm:pt modelId="{B1B31E90-649B-4178-A69F-3811A05E5890}">
      <dgm:prSet phldrT="[Κείμενο]" custT="1"/>
      <dgm:spPr/>
      <dgm:t>
        <a:bodyPr/>
        <a:lstStyle/>
        <a:p>
          <a:pPr>
            <a:lnSpc>
              <a:spcPct val="100000"/>
            </a:lnSpc>
          </a:pPr>
          <a:r>
            <a:rPr lang="el-GR" sz="2000" b="1" dirty="0"/>
            <a:t>γνώσεις και τεχνογνωσία</a:t>
          </a:r>
        </a:p>
        <a:p>
          <a:pPr>
            <a:lnSpc>
              <a:spcPct val="100000"/>
            </a:lnSpc>
          </a:pPr>
          <a:r>
            <a:rPr lang="el-GR" sz="2000" b="1" dirty="0"/>
            <a:t>(</a:t>
          </a:r>
          <a:r>
            <a:rPr lang="el-GR" sz="2000" b="1" dirty="0" err="1">
              <a:solidFill>
                <a:schemeClr val="accent1">
                  <a:lumMod val="50000"/>
                </a:schemeClr>
              </a:solidFill>
            </a:rPr>
            <a:t>know</a:t>
          </a:r>
          <a:r>
            <a:rPr lang="el-GR" sz="2000" b="1" dirty="0">
              <a:solidFill>
                <a:schemeClr val="accent1">
                  <a:lumMod val="50000"/>
                </a:schemeClr>
              </a:solidFill>
            </a:rPr>
            <a:t>-</a:t>
          </a:r>
          <a:r>
            <a:rPr lang="el-GR" sz="2000" b="1" dirty="0" err="1">
              <a:solidFill>
                <a:schemeClr val="accent1">
                  <a:lumMod val="50000"/>
                </a:schemeClr>
              </a:solidFill>
            </a:rPr>
            <a:t>how</a:t>
          </a:r>
          <a:r>
            <a:rPr lang="el-GR" sz="2000" b="1" dirty="0"/>
            <a:t>)</a:t>
          </a:r>
        </a:p>
      </dgm:t>
    </dgm:pt>
    <dgm:pt modelId="{1AA4B793-D31E-4374-9D56-0BE242D7C893}" type="parTrans" cxnId="{FAFDC3F7-9168-48C3-A136-0B98F0162E0F}">
      <dgm:prSet/>
      <dgm:spPr/>
      <dgm:t>
        <a:bodyPr/>
        <a:lstStyle/>
        <a:p>
          <a:endParaRPr lang="el-GR"/>
        </a:p>
      </dgm:t>
    </dgm:pt>
    <dgm:pt modelId="{3B4571B4-F8C4-4042-8D8D-4A7BD039DDBF}" type="sibTrans" cxnId="{FAFDC3F7-9168-48C3-A136-0B98F0162E0F}">
      <dgm:prSet/>
      <dgm:spPr/>
      <dgm:t>
        <a:bodyPr/>
        <a:lstStyle/>
        <a:p>
          <a:endParaRPr lang="el-GR"/>
        </a:p>
      </dgm:t>
    </dgm:pt>
    <dgm:pt modelId="{3F097A0E-359B-415C-A4F9-79565A2E5895}">
      <dgm:prSet phldrT="[Κείμενο]" custT="1"/>
      <dgm:spPr/>
      <dgm:t>
        <a:bodyPr/>
        <a:lstStyle/>
        <a:p>
          <a:pPr>
            <a:lnSpc>
              <a:spcPct val="100000"/>
            </a:lnSpc>
          </a:pPr>
          <a:r>
            <a:rPr lang="el-GR" sz="2000" b="1" dirty="0"/>
            <a:t>Συνδυασμός δεξιοτήτων  γνώσεων  νοοτροπίας</a:t>
          </a:r>
          <a:endParaRPr lang="en-US" sz="2000" b="1" dirty="0"/>
        </a:p>
        <a:p>
          <a:pPr>
            <a:lnSpc>
              <a:spcPct val="100000"/>
            </a:lnSpc>
          </a:pPr>
          <a:r>
            <a:rPr lang="en-US" sz="2000" b="1" dirty="0"/>
            <a:t>(</a:t>
          </a:r>
          <a:r>
            <a:rPr lang="en-US" sz="2000" b="1" dirty="0">
              <a:solidFill>
                <a:schemeClr val="accent1">
                  <a:lumMod val="50000"/>
                </a:schemeClr>
              </a:solidFill>
            </a:rPr>
            <a:t>who we are</a:t>
          </a:r>
          <a:r>
            <a:rPr lang="en-US" sz="2000" b="1" dirty="0"/>
            <a:t>)</a:t>
          </a:r>
          <a:endParaRPr lang="el-GR" sz="2000" b="1" dirty="0"/>
        </a:p>
      </dgm:t>
    </dgm:pt>
    <dgm:pt modelId="{73634F15-1D8E-4B54-9B7E-5100ACC3277C}" type="parTrans" cxnId="{E64EA66B-192B-4B88-BE84-8553D165E26C}">
      <dgm:prSet/>
      <dgm:spPr/>
      <dgm:t>
        <a:bodyPr/>
        <a:lstStyle/>
        <a:p>
          <a:endParaRPr lang="el-GR"/>
        </a:p>
      </dgm:t>
    </dgm:pt>
    <dgm:pt modelId="{A7AAACA8-F165-46AE-8EBB-E501827EBCF6}" type="sibTrans" cxnId="{E64EA66B-192B-4B88-BE84-8553D165E26C}">
      <dgm:prSet/>
      <dgm:spPr/>
      <dgm:t>
        <a:bodyPr/>
        <a:lstStyle/>
        <a:p>
          <a:endParaRPr lang="el-GR"/>
        </a:p>
      </dgm:t>
    </dgm:pt>
    <dgm:pt modelId="{885623F2-DCD8-43F3-80F0-6D8562916D6E}" type="pres">
      <dgm:prSet presAssocID="{CC53A744-777F-4F6D-A0B2-00551A9DD111}" presName="cycle" presStyleCnt="0">
        <dgm:presLayoutVars>
          <dgm:dir/>
          <dgm:resizeHandles val="exact"/>
        </dgm:presLayoutVars>
      </dgm:prSet>
      <dgm:spPr/>
    </dgm:pt>
    <dgm:pt modelId="{700C9539-5CCD-4DDB-ADC4-3CFA6FDDCBE8}" type="pres">
      <dgm:prSet presAssocID="{B1B31E90-649B-4178-A69F-3811A05E5890}" presName="arrow" presStyleLbl="node1" presStyleIdx="0" presStyleCnt="2" custRadScaleRad="100016" custRadScaleInc="16">
        <dgm:presLayoutVars>
          <dgm:bulletEnabled val="1"/>
        </dgm:presLayoutVars>
      </dgm:prSet>
      <dgm:spPr/>
    </dgm:pt>
    <dgm:pt modelId="{06809608-D0F0-4929-AB89-5AFA7FA0EA81}" type="pres">
      <dgm:prSet presAssocID="{3F097A0E-359B-415C-A4F9-79565A2E5895}" presName="arrow" presStyleLbl="node1" presStyleIdx="1" presStyleCnt="2" custScaleX="112210" custScaleY="113895">
        <dgm:presLayoutVars>
          <dgm:bulletEnabled val="1"/>
        </dgm:presLayoutVars>
      </dgm:prSet>
      <dgm:spPr/>
    </dgm:pt>
  </dgm:ptLst>
  <dgm:cxnLst>
    <dgm:cxn modelId="{E64EA66B-192B-4B88-BE84-8553D165E26C}" srcId="{CC53A744-777F-4F6D-A0B2-00551A9DD111}" destId="{3F097A0E-359B-415C-A4F9-79565A2E5895}" srcOrd="1" destOrd="0" parTransId="{73634F15-1D8E-4B54-9B7E-5100ACC3277C}" sibTransId="{A7AAACA8-F165-46AE-8EBB-E501827EBCF6}"/>
    <dgm:cxn modelId="{8F787BB4-F6D9-4699-B153-0C21DA7F157F}" type="presOf" srcId="{CC53A744-777F-4F6D-A0B2-00551A9DD111}" destId="{885623F2-DCD8-43F3-80F0-6D8562916D6E}" srcOrd="0" destOrd="0" presId="urn:microsoft.com/office/officeart/2005/8/layout/arrow1"/>
    <dgm:cxn modelId="{76A653C8-230B-4117-BB6C-6F06B3D13D31}" type="presOf" srcId="{3F097A0E-359B-415C-A4F9-79565A2E5895}" destId="{06809608-D0F0-4929-AB89-5AFA7FA0EA81}" srcOrd="0" destOrd="0" presId="urn:microsoft.com/office/officeart/2005/8/layout/arrow1"/>
    <dgm:cxn modelId="{FAFDC3F7-9168-48C3-A136-0B98F0162E0F}" srcId="{CC53A744-777F-4F6D-A0B2-00551A9DD111}" destId="{B1B31E90-649B-4178-A69F-3811A05E5890}" srcOrd="0" destOrd="0" parTransId="{1AA4B793-D31E-4374-9D56-0BE242D7C893}" sibTransId="{3B4571B4-F8C4-4042-8D8D-4A7BD039DDBF}"/>
    <dgm:cxn modelId="{B3B156F9-84EF-4342-BD76-417FF78154B8}" type="presOf" srcId="{B1B31E90-649B-4178-A69F-3811A05E5890}" destId="{700C9539-5CCD-4DDB-ADC4-3CFA6FDDCBE8}" srcOrd="0" destOrd="0" presId="urn:microsoft.com/office/officeart/2005/8/layout/arrow1"/>
    <dgm:cxn modelId="{64BE28AB-2063-4B8F-87DA-CCB0A625D59C}" type="presParOf" srcId="{885623F2-DCD8-43F3-80F0-6D8562916D6E}" destId="{700C9539-5CCD-4DDB-ADC4-3CFA6FDDCBE8}" srcOrd="0" destOrd="0" presId="urn:microsoft.com/office/officeart/2005/8/layout/arrow1"/>
    <dgm:cxn modelId="{7E1A4661-5DAB-455A-B932-1E490A5A6ADE}" type="presParOf" srcId="{885623F2-DCD8-43F3-80F0-6D8562916D6E}" destId="{06809608-D0F0-4929-AB89-5AFA7FA0EA81}"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C78DEA-929A-47CE-BD13-6C8125D8ECEF}" type="doc">
      <dgm:prSet loTypeId="urn:microsoft.com/office/officeart/2005/8/layout/balance1" loCatId="relationship" qsTypeId="urn:microsoft.com/office/officeart/2005/8/quickstyle/simple5" qsCatId="simple" csTypeId="urn:microsoft.com/office/officeart/2005/8/colors/accent0_3" csCatId="mainScheme" phldr="1"/>
      <dgm:spPr/>
      <dgm:t>
        <a:bodyPr/>
        <a:lstStyle/>
        <a:p>
          <a:endParaRPr lang="el-GR"/>
        </a:p>
      </dgm:t>
    </dgm:pt>
    <dgm:pt modelId="{E7009CC0-68DF-4548-934E-5CDE8ECA0118}">
      <dgm:prSet phldrT="[Κείμενο]"/>
      <dgm:spPr/>
      <dgm:t>
        <a:bodyPr/>
        <a:lstStyle/>
        <a:p>
          <a:r>
            <a:rPr lang="el-GR" b="1" dirty="0" err="1"/>
            <a:t>Hard</a:t>
          </a:r>
          <a:r>
            <a:rPr lang="el-GR" b="1" dirty="0"/>
            <a:t> </a:t>
          </a:r>
          <a:r>
            <a:rPr lang="el-GR" b="1" dirty="0" err="1"/>
            <a:t>Skills</a:t>
          </a:r>
          <a:endParaRPr lang="el-GR" dirty="0"/>
        </a:p>
      </dgm:t>
    </dgm:pt>
    <dgm:pt modelId="{92EAD836-C943-4E7D-AD02-52F3AB2DCD15}" type="parTrans" cxnId="{3613D126-F882-4EA6-93B8-BD751A4078EB}">
      <dgm:prSet/>
      <dgm:spPr/>
      <dgm:t>
        <a:bodyPr/>
        <a:lstStyle/>
        <a:p>
          <a:endParaRPr lang="el-GR"/>
        </a:p>
      </dgm:t>
    </dgm:pt>
    <dgm:pt modelId="{F44473E2-F04E-4113-9257-DCB814D945EE}" type="sibTrans" cxnId="{3613D126-F882-4EA6-93B8-BD751A4078EB}">
      <dgm:prSet/>
      <dgm:spPr/>
      <dgm:t>
        <a:bodyPr/>
        <a:lstStyle/>
        <a:p>
          <a:endParaRPr lang="el-GR"/>
        </a:p>
      </dgm:t>
    </dgm:pt>
    <dgm:pt modelId="{A4B60796-2B87-42DC-A219-EE9883572C95}">
      <dgm:prSet phldrT="[Κείμενο]" custT="1"/>
      <dgm:spPr/>
      <dgm:t>
        <a:bodyPr/>
        <a:lstStyle/>
        <a:p>
          <a:r>
            <a:rPr lang="el-GR" sz="2000" dirty="0"/>
            <a:t>σύνολο δεξιοτήτων </a:t>
          </a:r>
        </a:p>
      </dgm:t>
    </dgm:pt>
    <dgm:pt modelId="{A190EEAF-3901-48E5-8CC9-64A8C1A9AD08}" type="parTrans" cxnId="{B2A8524A-7BF6-44C1-B20C-539C226D00B7}">
      <dgm:prSet/>
      <dgm:spPr/>
      <dgm:t>
        <a:bodyPr/>
        <a:lstStyle/>
        <a:p>
          <a:endParaRPr lang="el-GR"/>
        </a:p>
      </dgm:t>
    </dgm:pt>
    <dgm:pt modelId="{E17E811B-9ED0-40A8-8043-CDC5938160B6}" type="sibTrans" cxnId="{B2A8524A-7BF6-44C1-B20C-539C226D00B7}">
      <dgm:prSet/>
      <dgm:spPr/>
      <dgm:t>
        <a:bodyPr/>
        <a:lstStyle/>
        <a:p>
          <a:endParaRPr lang="el-GR"/>
        </a:p>
      </dgm:t>
    </dgm:pt>
    <dgm:pt modelId="{31627C58-F2D4-48B1-BD12-862EC71E0D9E}">
      <dgm:prSet phldrT="[Κείμενο]" custT="1"/>
      <dgm:spPr/>
      <dgm:t>
        <a:bodyPr/>
        <a:lstStyle/>
        <a:p>
          <a:r>
            <a:rPr lang="el-GR" sz="1600" dirty="0"/>
            <a:t>ικανότητα εκτέλεσης ενός συγκεκριμένου τύπου εργασίας ή δραστηριότητας </a:t>
          </a:r>
        </a:p>
      </dgm:t>
    </dgm:pt>
    <dgm:pt modelId="{B166020E-24EB-4EF6-B71C-CFDC9562AACD}" type="parTrans" cxnId="{B4506373-AF44-4CC2-9E31-3AA21CCFF12B}">
      <dgm:prSet/>
      <dgm:spPr/>
      <dgm:t>
        <a:bodyPr/>
        <a:lstStyle/>
        <a:p>
          <a:endParaRPr lang="el-GR"/>
        </a:p>
      </dgm:t>
    </dgm:pt>
    <dgm:pt modelId="{AD669830-1349-4D1C-A4B7-6900B7FB6EFD}" type="sibTrans" cxnId="{B4506373-AF44-4CC2-9E31-3AA21CCFF12B}">
      <dgm:prSet/>
      <dgm:spPr/>
      <dgm:t>
        <a:bodyPr/>
        <a:lstStyle/>
        <a:p>
          <a:endParaRPr lang="el-GR"/>
        </a:p>
      </dgm:t>
    </dgm:pt>
    <dgm:pt modelId="{01C7CF2F-62EF-4820-A47F-BAD7C9F62F78}">
      <dgm:prSet phldrT="[Κείμενο]"/>
      <dgm:spPr/>
      <dgm:t>
        <a:bodyPr/>
        <a:lstStyle/>
        <a:p>
          <a:r>
            <a:rPr lang="el-GR" b="1" dirty="0"/>
            <a:t>Οριζόντιες Δεξιότητες </a:t>
          </a:r>
          <a:r>
            <a:rPr lang="el-GR" dirty="0"/>
            <a:t>(</a:t>
          </a:r>
          <a:r>
            <a:rPr lang="el-GR" dirty="0" err="1"/>
            <a:t>soft</a:t>
          </a:r>
          <a:r>
            <a:rPr lang="el-GR" dirty="0"/>
            <a:t> </a:t>
          </a:r>
          <a:r>
            <a:rPr lang="el-GR" dirty="0" err="1"/>
            <a:t>skills</a:t>
          </a:r>
          <a:r>
            <a:rPr lang="el-GR" dirty="0"/>
            <a:t>) </a:t>
          </a:r>
        </a:p>
      </dgm:t>
    </dgm:pt>
    <dgm:pt modelId="{C0BE2DF6-70CF-4DDC-B8FF-DA0EF1E3757D}" type="parTrans" cxnId="{BA224F56-2F8A-43BC-A0F5-6A5D6AB642C2}">
      <dgm:prSet/>
      <dgm:spPr/>
      <dgm:t>
        <a:bodyPr/>
        <a:lstStyle/>
        <a:p>
          <a:endParaRPr lang="el-GR"/>
        </a:p>
      </dgm:t>
    </dgm:pt>
    <dgm:pt modelId="{20FF5771-696A-4CF4-BC1E-86C7776E647A}" type="sibTrans" cxnId="{BA224F56-2F8A-43BC-A0F5-6A5D6AB642C2}">
      <dgm:prSet/>
      <dgm:spPr/>
      <dgm:t>
        <a:bodyPr/>
        <a:lstStyle/>
        <a:p>
          <a:endParaRPr lang="el-GR"/>
        </a:p>
      </dgm:t>
    </dgm:pt>
    <dgm:pt modelId="{C043D1F9-1048-49C3-AD15-BE0D039EF436}">
      <dgm:prSet custT="1"/>
      <dgm:spPr/>
      <dgm:t>
        <a:bodyPr/>
        <a:lstStyle/>
        <a:p>
          <a:r>
            <a:rPr lang="el-GR" sz="1800" dirty="0"/>
            <a:t>Ανάπτυξη προσωπικότητα</a:t>
          </a:r>
          <a:r>
            <a:rPr lang="el-GR" sz="1400" dirty="0"/>
            <a:t>ς</a:t>
          </a:r>
        </a:p>
      </dgm:t>
    </dgm:pt>
    <dgm:pt modelId="{83268FE3-23EE-4E9D-BD13-2ECFC90D6D30}" type="parTrans" cxnId="{A0E0BB0B-DF8F-4ADA-A1CA-FB935316FB80}">
      <dgm:prSet/>
      <dgm:spPr/>
      <dgm:t>
        <a:bodyPr/>
        <a:lstStyle/>
        <a:p>
          <a:endParaRPr lang="el-GR"/>
        </a:p>
      </dgm:t>
    </dgm:pt>
    <dgm:pt modelId="{51ADE7FF-38D1-4CD4-8483-256F34700444}" type="sibTrans" cxnId="{A0E0BB0B-DF8F-4ADA-A1CA-FB935316FB80}">
      <dgm:prSet/>
      <dgm:spPr/>
      <dgm:t>
        <a:bodyPr/>
        <a:lstStyle/>
        <a:p>
          <a:endParaRPr lang="el-GR"/>
        </a:p>
      </dgm:t>
    </dgm:pt>
    <dgm:pt modelId="{7B4D4CC0-10C5-4C66-BA76-E65820CA7767}">
      <dgm:prSet phldrT="[Κείμενο]" custT="1"/>
      <dgm:spPr/>
      <dgm:t>
        <a:bodyPr/>
        <a:lstStyle/>
        <a:p>
          <a:r>
            <a:rPr lang="el-GR" sz="1800" dirty="0"/>
            <a:t>Μη εύκολα ποσοτικά μετρήσιμες</a:t>
          </a:r>
        </a:p>
      </dgm:t>
    </dgm:pt>
    <dgm:pt modelId="{299BB0C4-01BC-4EB7-9F34-C7528334FE5D}" type="parTrans" cxnId="{057A9728-8227-49E1-B61C-7A8CC152744C}">
      <dgm:prSet/>
      <dgm:spPr/>
      <dgm:t>
        <a:bodyPr/>
        <a:lstStyle/>
        <a:p>
          <a:endParaRPr lang="el-GR"/>
        </a:p>
      </dgm:t>
    </dgm:pt>
    <dgm:pt modelId="{4F5C162B-4C94-4FFA-B278-4901052C3A8C}" type="sibTrans" cxnId="{057A9728-8227-49E1-B61C-7A8CC152744C}">
      <dgm:prSet/>
      <dgm:spPr/>
      <dgm:t>
        <a:bodyPr/>
        <a:lstStyle/>
        <a:p>
          <a:endParaRPr lang="el-GR"/>
        </a:p>
      </dgm:t>
    </dgm:pt>
    <dgm:pt modelId="{807A5AEB-1FA3-408D-B323-22C4C2E4EDC6}">
      <dgm:prSet phldrT="[Κείμενο]" custT="1"/>
      <dgm:spPr/>
      <dgm:t>
        <a:bodyPr/>
        <a:lstStyle/>
        <a:p>
          <a:r>
            <a:rPr lang="el-GR" sz="2000" dirty="0"/>
            <a:t>Αξιολογούνται ποιοτικά</a:t>
          </a:r>
        </a:p>
      </dgm:t>
    </dgm:pt>
    <dgm:pt modelId="{550A414D-1F78-4D7D-AF1A-EBDB8524E313}" type="parTrans" cxnId="{FEAE051C-2DB0-41D2-B14C-6B9E62F8F709}">
      <dgm:prSet/>
      <dgm:spPr/>
      <dgm:t>
        <a:bodyPr/>
        <a:lstStyle/>
        <a:p>
          <a:endParaRPr lang="el-GR"/>
        </a:p>
      </dgm:t>
    </dgm:pt>
    <dgm:pt modelId="{431FD537-4CDA-477F-A61D-20B83B09DD65}" type="sibTrans" cxnId="{FEAE051C-2DB0-41D2-B14C-6B9E62F8F709}">
      <dgm:prSet/>
      <dgm:spPr/>
      <dgm:t>
        <a:bodyPr/>
        <a:lstStyle/>
        <a:p>
          <a:endParaRPr lang="el-GR"/>
        </a:p>
      </dgm:t>
    </dgm:pt>
    <dgm:pt modelId="{13340D78-3CD0-43A4-BB88-A1AABCB42ABE}" type="pres">
      <dgm:prSet presAssocID="{ACC78DEA-929A-47CE-BD13-6C8125D8ECEF}" presName="outerComposite" presStyleCnt="0">
        <dgm:presLayoutVars>
          <dgm:chMax val="2"/>
          <dgm:animLvl val="lvl"/>
          <dgm:resizeHandles val="exact"/>
        </dgm:presLayoutVars>
      </dgm:prSet>
      <dgm:spPr/>
    </dgm:pt>
    <dgm:pt modelId="{BECA2B73-820F-4F58-B2EE-6D9523837509}" type="pres">
      <dgm:prSet presAssocID="{ACC78DEA-929A-47CE-BD13-6C8125D8ECEF}" presName="dummyMaxCanvas" presStyleCnt="0"/>
      <dgm:spPr/>
    </dgm:pt>
    <dgm:pt modelId="{D9715FFE-076A-484E-A308-CBC1E4C40EAE}" type="pres">
      <dgm:prSet presAssocID="{ACC78DEA-929A-47CE-BD13-6C8125D8ECEF}" presName="parentComposite" presStyleCnt="0"/>
      <dgm:spPr/>
    </dgm:pt>
    <dgm:pt modelId="{9EAB8B96-E967-4C0C-8962-368EB534314E}" type="pres">
      <dgm:prSet presAssocID="{ACC78DEA-929A-47CE-BD13-6C8125D8ECEF}" presName="parent1" presStyleLbl="alignAccFollowNode1" presStyleIdx="0" presStyleCnt="4">
        <dgm:presLayoutVars>
          <dgm:chMax val="4"/>
        </dgm:presLayoutVars>
      </dgm:prSet>
      <dgm:spPr/>
    </dgm:pt>
    <dgm:pt modelId="{3DA1785D-8899-44DA-B004-2C9E51E1648D}" type="pres">
      <dgm:prSet presAssocID="{ACC78DEA-929A-47CE-BD13-6C8125D8ECEF}" presName="parent2" presStyleLbl="alignAccFollowNode1" presStyleIdx="1" presStyleCnt="4">
        <dgm:presLayoutVars>
          <dgm:chMax val="4"/>
        </dgm:presLayoutVars>
      </dgm:prSet>
      <dgm:spPr/>
    </dgm:pt>
    <dgm:pt modelId="{2225B8EA-62D0-4F3B-AF42-18512403B637}" type="pres">
      <dgm:prSet presAssocID="{ACC78DEA-929A-47CE-BD13-6C8125D8ECEF}" presName="childrenComposite" presStyleCnt="0"/>
      <dgm:spPr/>
    </dgm:pt>
    <dgm:pt modelId="{77D4911B-30B3-42C2-B7CE-27BB81B8D6F8}" type="pres">
      <dgm:prSet presAssocID="{ACC78DEA-929A-47CE-BD13-6C8125D8ECEF}" presName="dummyMaxCanvas_ChildArea" presStyleCnt="0"/>
      <dgm:spPr/>
    </dgm:pt>
    <dgm:pt modelId="{558CD1B5-6475-455A-90FB-2646AA7FF474}" type="pres">
      <dgm:prSet presAssocID="{ACC78DEA-929A-47CE-BD13-6C8125D8ECEF}" presName="fulcrum" presStyleLbl="alignAccFollowNode1" presStyleIdx="2" presStyleCnt="4"/>
      <dgm:spPr/>
    </dgm:pt>
    <dgm:pt modelId="{930E85DF-760A-48A3-8273-5432DD98076B}" type="pres">
      <dgm:prSet presAssocID="{ACC78DEA-929A-47CE-BD13-6C8125D8ECEF}" presName="balance_23" presStyleLbl="alignAccFollowNode1" presStyleIdx="3" presStyleCnt="4">
        <dgm:presLayoutVars>
          <dgm:bulletEnabled val="1"/>
        </dgm:presLayoutVars>
      </dgm:prSet>
      <dgm:spPr/>
    </dgm:pt>
    <dgm:pt modelId="{816DE506-CFBC-4B2D-930D-3CBBDCE532CA}" type="pres">
      <dgm:prSet presAssocID="{ACC78DEA-929A-47CE-BD13-6C8125D8ECEF}" presName="right_23_1" presStyleLbl="node1" presStyleIdx="0" presStyleCnt="5" custScaleX="133285">
        <dgm:presLayoutVars>
          <dgm:bulletEnabled val="1"/>
        </dgm:presLayoutVars>
      </dgm:prSet>
      <dgm:spPr/>
    </dgm:pt>
    <dgm:pt modelId="{C1E8EC40-E815-459F-8814-2E29DDFF0CC7}" type="pres">
      <dgm:prSet presAssocID="{ACC78DEA-929A-47CE-BD13-6C8125D8ECEF}" presName="right_23_2" presStyleLbl="node1" presStyleIdx="1" presStyleCnt="5" custScaleX="135126" custScaleY="107174">
        <dgm:presLayoutVars>
          <dgm:bulletEnabled val="1"/>
        </dgm:presLayoutVars>
      </dgm:prSet>
      <dgm:spPr/>
    </dgm:pt>
    <dgm:pt modelId="{430B74E2-1784-425C-B039-792B3ABA4459}" type="pres">
      <dgm:prSet presAssocID="{ACC78DEA-929A-47CE-BD13-6C8125D8ECEF}" presName="right_23_3" presStyleLbl="node1" presStyleIdx="2" presStyleCnt="5" custScaleX="136349" custScaleY="104872">
        <dgm:presLayoutVars>
          <dgm:bulletEnabled val="1"/>
        </dgm:presLayoutVars>
      </dgm:prSet>
      <dgm:spPr/>
    </dgm:pt>
    <dgm:pt modelId="{E5BDECFC-6D52-47D1-B7D9-7E1D8C10435D}" type="pres">
      <dgm:prSet presAssocID="{ACC78DEA-929A-47CE-BD13-6C8125D8ECEF}" presName="left_23_1" presStyleLbl="node1" presStyleIdx="3" presStyleCnt="5" custScaleX="130282" custScaleY="81167">
        <dgm:presLayoutVars>
          <dgm:bulletEnabled val="1"/>
        </dgm:presLayoutVars>
      </dgm:prSet>
      <dgm:spPr/>
    </dgm:pt>
    <dgm:pt modelId="{28171FFC-7E76-4FA9-968A-5C2320720C79}" type="pres">
      <dgm:prSet presAssocID="{ACC78DEA-929A-47CE-BD13-6C8125D8ECEF}" presName="left_23_2" presStyleLbl="node1" presStyleIdx="4" presStyleCnt="5" custScaleX="145888" custScaleY="118248">
        <dgm:presLayoutVars>
          <dgm:bulletEnabled val="1"/>
        </dgm:presLayoutVars>
      </dgm:prSet>
      <dgm:spPr/>
    </dgm:pt>
  </dgm:ptLst>
  <dgm:cxnLst>
    <dgm:cxn modelId="{A0E0BB0B-DF8F-4ADA-A1CA-FB935316FB80}" srcId="{01C7CF2F-62EF-4820-A47F-BAD7C9F62F78}" destId="{C043D1F9-1048-49C3-AD15-BE0D039EF436}" srcOrd="0" destOrd="0" parTransId="{83268FE3-23EE-4E9D-BD13-2ECFC90D6D30}" sibTransId="{51ADE7FF-38D1-4CD4-8483-256F34700444}"/>
    <dgm:cxn modelId="{FEAE051C-2DB0-41D2-B14C-6B9E62F8F709}" srcId="{01C7CF2F-62EF-4820-A47F-BAD7C9F62F78}" destId="{807A5AEB-1FA3-408D-B323-22C4C2E4EDC6}" srcOrd="2" destOrd="0" parTransId="{550A414D-1F78-4D7D-AF1A-EBDB8524E313}" sibTransId="{431FD537-4CDA-477F-A61D-20B83B09DD65}"/>
    <dgm:cxn modelId="{3613D126-F882-4EA6-93B8-BD751A4078EB}" srcId="{ACC78DEA-929A-47CE-BD13-6C8125D8ECEF}" destId="{E7009CC0-68DF-4548-934E-5CDE8ECA0118}" srcOrd="0" destOrd="0" parTransId="{92EAD836-C943-4E7D-AD02-52F3AB2DCD15}" sibTransId="{F44473E2-F04E-4113-9257-DCB814D945EE}"/>
    <dgm:cxn modelId="{057A9728-8227-49E1-B61C-7A8CC152744C}" srcId="{01C7CF2F-62EF-4820-A47F-BAD7C9F62F78}" destId="{7B4D4CC0-10C5-4C66-BA76-E65820CA7767}" srcOrd="1" destOrd="0" parTransId="{299BB0C4-01BC-4EB7-9F34-C7528334FE5D}" sibTransId="{4F5C162B-4C94-4FFA-B278-4901052C3A8C}"/>
    <dgm:cxn modelId="{67980E31-05B1-4DA4-8CBF-723036E67161}" type="presOf" srcId="{E7009CC0-68DF-4548-934E-5CDE8ECA0118}" destId="{9EAB8B96-E967-4C0C-8962-368EB534314E}" srcOrd="0" destOrd="0" presId="urn:microsoft.com/office/officeart/2005/8/layout/balance1"/>
    <dgm:cxn modelId="{B2A8524A-7BF6-44C1-B20C-539C226D00B7}" srcId="{E7009CC0-68DF-4548-934E-5CDE8ECA0118}" destId="{A4B60796-2B87-42DC-A219-EE9883572C95}" srcOrd="0" destOrd="0" parTransId="{A190EEAF-3901-48E5-8CC9-64A8C1A9AD08}" sibTransId="{E17E811B-9ED0-40A8-8043-CDC5938160B6}"/>
    <dgm:cxn modelId="{B4506373-AF44-4CC2-9E31-3AA21CCFF12B}" srcId="{E7009CC0-68DF-4548-934E-5CDE8ECA0118}" destId="{31627C58-F2D4-48B1-BD12-862EC71E0D9E}" srcOrd="1" destOrd="0" parTransId="{B166020E-24EB-4EF6-B71C-CFDC9562AACD}" sibTransId="{AD669830-1349-4D1C-A4B7-6900B7FB6EFD}"/>
    <dgm:cxn modelId="{BA224F56-2F8A-43BC-A0F5-6A5D6AB642C2}" srcId="{ACC78DEA-929A-47CE-BD13-6C8125D8ECEF}" destId="{01C7CF2F-62EF-4820-A47F-BAD7C9F62F78}" srcOrd="1" destOrd="0" parTransId="{C0BE2DF6-70CF-4DDC-B8FF-DA0EF1E3757D}" sibTransId="{20FF5771-696A-4CF4-BC1E-86C7776E647A}"/>
    <dgm:cxn modelId="{B59D35AE-26E9-4062-9386-A91D0D675013}" type="presOf" srcId="{31627C58-F2D4-48B1-BD12-862EC71E0D9E}" destId="{28171FFC-7E76-4FA9-968A-5C2320720C79}" srcOrd="0" destOrd="0" presId="urn:microsoft.com/office/officeart/2005/8/layout/balance1"/>
    <dgm:cxn modelId="{159AE2BE-18CA-4052-92AA-252E520408F2}" type="presOf" srcId="{A4B60796-2B87-42DC-A219-EE9883572C95}" destId="{E5BDECFC-6D52-47D1-B7D9-7E1D8C10435D}" srcOrd="0" destOrd="0" presId="urn:microsoft.com/office/officeart/2005/8/layout/balance1"/>
    <dgm:cxn modelId="{33DBF0C0-55C8-4F29-9DE0-B7F0B5D147FC}" type="presOf" srcId="{ACC78DEA-929A-47CE-BD13-6C8125D8ECEF}" destId="{13340D78-3CD0-43A4-BB88-A1AABCB42ABE}" srcOrd="0" destOrd="0" presId="urn:microsoft.com/office/officeart/2005/8/layout/balance1"/>
    <dgm:cxn modelId="{A3BDE5C5-2196-4283-B98F-4EB63871BAD0}" type="presOf" srcId="{7B4D4CC0-10C5-4C66-BA76-E65820CA7767}" destId="{C1E8EC40-E815-459F-8814-2E29DDFF0CC7}" srcOrd="0" destOrd="0" presId="urn:microsoft.com/office/officeart/2005/8/layout/balance1"/>
    <dgm:cxn modelId="{686F33C7-8713-449C-AE0A-90321EFBF495}" type="presOf" srcId="{807A5AEB-1FA3-408D-B323-22C4C2E4EDC6}" destId="{430B74E2-1784-425C-B039-792B3ABA4459}" srcOrd="0" destOrd="0" presId="urn:microsoft.com/office/officeart/2005/8/layout/balance1"/>
    <dgm:cxn modelId="{5B20CEEC-D17A-4EE1-85EE-F93EABBB107B}" type="presOf" srcId="{C043D1F9-1048-49C3-AD15-BE0D039EF436}" destId="{816DE506-CFBC-4B2D-930D-3CBBDCE532CA}" srcOrd="0" destOrd="0" presId="urn:microsoft.com/office/officeart/2005/8/layout/balance1"/>
    <dgm:cxn modelId="{0A13DBF3-178F-430F-B05A-D94161B46C8E}" type="presOf" srcId="{01C7CF2F-62EF-4820-A47F-BAD7C9F62F78}" destId="{3DA1785D-8899-44DA-B004-2C9E51E1648D}" srcOrd="0" destOrd="0" presId="urn:microsoft.com/office/officeart/2005/8/layout/balance1"/>
    <dgm:cxn modelId="{6471679D-D6A9-4625-A8E1-51F330319B6A}" type="presParOf" srcId="{13340D78-3CD0-43A4-BB88-A1AABCB42ABE}" destId="{BECA2B73-820F-4F58-B2EE-6D9523837509}" srcOrd="0" destOrd="0" presId="urn:microsoft.com/office/officeart/2005/8/layout/balance1"/>
    <dgm:cxn modelId="{43259967-F3CF-49CD-8D5A-2D308F6F5421}" type="presParOf" srcId="{13340D78-3CD0-43A4-BB88-A1AABCB42ABE}" destId="{D9715FFE-076A-484E-A308-CBC1E4C40EAE}" srcOrd="1" destOrd="0" presId="urn:microsoft.com/office/officeart/2005/8/layout/balance1"/>
    <dgm:cxn modelId="{455DF13C-0757-4C0C-8A56-65F3F939FAA4}" type="presParOf" srcId="{D9715FFE-076A-484E-A308-CBC1E4C40EAE}" destId="{9EAB8B96-E967-4C0C-8962-368EB534314E}" srcOrd="0" destOrd="0" presId="urn:microsoft.com/office/officeart/2005/8/layout/balance1"/>
    <dgm:cxn modelId="{FDC4BD66-40EC-46CA-BE05-1F0C7FBE4E62}" type="presParOf" srcId="{D9715FFE-076A-484E-A308-CBC1E4C40EAE}" destId="{3DA1785D-8899-44DA-B004-2C9E51E1648D}" srcOrd="1" destOrd="0" presId="urn:microsoft.com/office/officeart/2005/8/layout/balance1"/>
    <dgm:cxn modelId="{0127A38F-48FD-4ECC-BE20-3E84104ABF40}" type="presParOf" srcId="{13340D78-3CD0-43A4-BB88-A1AABCB42ABE}" destId="{2225B8EA-62D0-4F3B-AF42-18512403B637}" srcOrd="2" destOrd="0" presId="urn:microsoft.com/office/officeart/2005/8/layout/balance1"/>
    <dgm:cxn modelId="{ACFE99ED-6096-49D3-A541-86E0C989D986}" type="presParOf" srcId="{2225B8EA-62D0-4F3B-AF42-18512403B637}" destId="{77D4911B-30B3-42C2-B7CE-27BB81B8D6F8}" srcOrd="0" destOrd="0" presId="urn:microsoft.com/office/officeart/2005/8/layout/balance1"/>
    <dgm:cxn modelId="{97BFA0BB-E6AA-49D8-8E72-C24749C63316}" type="presParOf" srcId="{2225B8EA-62D0-4F3B-AF42-18512403B637}" destId="{558CD1B5-6475-455A-90FB-2646AA7FF474}" srcOrd="1" destOrd="0" presId="urn:microsoft.com/office/officeart/2005/8/layout/balance1"/>
    <dgm:cxn modelId="{B32F6F22-3CEE-4708-AAC7-7A87836CF2F2}" type="presParOf" srcId="{2225B8EA-62D0-4F3B-AF42-18512403B637}" destId="{930E85DF-760A-48A3-8273-5432DD98076B}" srcOrd="2" destOrd="0" presId="urn:microsoft.com/office/officeart/2005/8/layout/balance1"/>
    <dgm:cxn modelId="{FC4C33EE-A9B5-4D88-9A2F-9436B4EDB2C8}" type="presParOf" srcId="{2225B8EA-62D0-4F3B-AF42-18512403B637}" destId="{816DE506-CFBC-4B2D-930D-3CBBDCE532CA}" srcOrd="3" destOrd="0" presId="urn:microsoft.com/office/officeart/2005/8/layout/balance1"/>
    <dgm:cxn modelId="{D5CCCE92-D378-4A86-B767-44988CA62496}" type="presParOf" srcId="{2225B8EA-62D0-4F3B-AF42-18512403B637}" destId="{C1E8EC40-E815-459F-8814-2E29DDFF0CC7}" srcOrd="4" destOrd="0" presId="urn:microsoft.com/office/officeart/2005/8/layout/balance1"/>
    <dgm:cxn modelId="{B0E9799D-C498-480C-9A27-B46EDCE398C3}" type="presParOf" srcId="{2225B8EA-62D0-4F3B-AF42-18512403B637}" destId="{430B74E2-1784-425C-B039-792B3ABA4459}" srcOrd="5" destOrd="0" presId="urn:microsoft.com/office/officeart/2005/8/layout/balance1"/>
    <dgm:cxn modelId="{D7878F91-EDEA-4577-8415-438CDF6ECE5D}" type="presParOf" srcId="{2225B8EA-62D0-4F3B-AF42-18512403B637}" destId="{E5BDECFC-6D52-47D1-B7D9-7E1D8C10435D}" srcOrd="6" destOrd="0" presId="urn:microsoft.com/office/officeart/2005/8/layout/balance1"/>
    <dgm:cxn modelId="{5443E2B5-02D9-4623-B28C-8B63FC91B3D9}" type="presParOf" srcId="{2225B8EA-62D0-4F3B-AF42-18512403B637}" destId="{28171FFC-7E76-4FA9-968A-5C2320720C79}"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2C05648-0229-407C-8B64-D3F9D825DB7B}" type="doc">
      <dgm:prSet loTypeId="urn:microsoft.com/office/officeart/2005/8/layout/radial6" loCatId="cycle" qsTypeId="urn:microsoft.com/office/officeart/2009/2/quickstyle/3d8" qsCatId="3D" csTypeId="urn:microsoft.com/office/officeart/2005/8/colors/accent0_3" csCatId="mainScheme" phldr="1"/>
      <dgm:spPr/>
      <dgm:t>
        <a:bodyPr/>
        <a:lstStyle/>
        <a:p>
          <a:endParaRPr lang="el-GR"/>
        </a:p>
      </dgm:t>
    </dgm:pt>
    <dgm:pt modelId="{8478B512-5660-4A2C-9163-0F11D42C86D7}">
      <dgm:prSet phldrT="[Κείμενο]"/>
      <dgm:spPr/>
      <dgm:t>
        <a:bodyPr/>
        <a:lstStyle/>
        <a:p>
          <a:r>
            <a:rPr lang="en-US" dirty="0"/>
            <a:t>Transversal skill cycle</a:t>
          </a:r>
          <a:endParaRPr lang="el-GR" dirty="0"/>
        </a:p>
      </dgm:t>
    </dgm:pt>
    <dgm:pt modelId="{104BCD55-B777-474C-8179-669C71BAEC56}" type="parTrans" cxnId="{9D77763A-878A-434E-B008-1954C64B9EA3}">
      <dgm:prSet/>
      <dgm:spPr/>
      <dgm:t>
        <a:bodyPr/>
        <a:lstStyle/>
        <a:p>
          <a:endParaRPr lang="el-GR"/>
        </a:p>
      </dgm:t>
    </dgm:pt>
    <dgm:pt modelId="{609662EE-FC92-4C6E-B56C-C49F0F2311CD}" type="sibTrans" cxnId="{9D77763A-878A-434E-B008-1954C64B9EA3}">
      <dgm:prSet/>
      <dgm:spPr/>
      <dgm:t>
        <a:bodyPr/>
        <a:lstStyle/>
        <a:p>
          <a:endParaRPr lang="el-GR"/>
        </a:p>
      </dgm:t>
    </dgm:pt>
    <dgm:pt modelId="{194FAEA9-2404-40DC-9851-AB52C0873444}">
      <dgm:prSet phldrT="[Κείμενο]"/>
      <dgm:spPr/>
      <dgm:t>
        <a:bodyPr/>
        <a:lstStyle/>
        <a:p>
          <a:r>
            <a:rPr lang="en-US" dirty="0"/>
            <a:t>Skill acquisition</a:t>
          </a:r>
          <a:endParaRPr lang="el-GR" dirty="0"/>
        </a:p>
      </dgm:t>
    </dgm:pt>
    <dgm:pt modelId="{484B2482-4998-48D8-8507-8B48F4766149}" type="parTrans" cxnId="{4F481423-B5E3-4A0B-BAF0-156BE90CC075}">
      <dgm:prSet/>
      <dgm:spPr/>
      <dgm:t>
        <a:bodyPr/>
        <a:lstStyle/>
        <a:p>
          <a:endParaRPr lang="el-GR"/>
        </a:p>
      </dgm:t>
    </dgm:pt>
    <dgm:pt modelId="{A6FB2F8C-93C7-4205-940C-015159803E1B}" type="sibTrans" cxnId="{4F481423-B5E3-4A0B-BAF0-156BE90CC075}">
      <dgm:prSet/>
      <dgm:spPr/>
      <dgm:t>
        <a:bodyPr/>
        <a:lstStyle/>
        <a:p>
          <a:endParaRPr lang="el-GR"/>
        </a:p>
      </dgm:t>
    </dgm:pt>
    <dgm:pt modelId="{7864F2A9-A73A-4089-9FFC-656FC0A4B34D}">
      <dgm:prSet phldrT="[Κείμενο]"/>
      <dgm:spPr/>
      <dgm:t>
        <a:bodyPr/>
        <a:lstStyle/>
        <a:p>
          <a:r>
            <a:rPr lang="en-US" dirty="0"/>
            <a:t>Skill transfer</a:t>
          </a:r>
          <a:endParaRPr lang="el-GR" dirty="0"/>
        </a:p>
      </dgm:t>
    </dgm:pt>
    <dgm:pt modelId="{D6F84732-1904-438D-9810-CF4ECDEBDCE3}" type="parTrans" cxnId="{8C043E76-7C99-459A-95A9-039C647DAEE9}">
      <dgm:prSet/>
      <dgm:spPr/>
      <dgm:t>
        <a:bodyPr/>
        <a:lstStyle/>
        <a:p>
          <a:endParaRPr lang="el-GR"/>
        </a:p>
      </dgm:t>
    </dgm:pt>
    <dgm:pt modelId="{ABD85E6F-8CA7-475E-8C7F-F69F5B642515}" type="sibTrans" cxnId="{8C043E76-7C99-459A-95A9-039C647DAEE9}">
      <dgm:prSet/>
      <dgm:spPr/>
      <dgm:t>
        <a:bodyPr/>
        <a:lstStyle/>
        <a:p>
          <a:endParaRPr lang="el-GR"/>
        </a:p>
      </dgm:t>
    </dgm:pt>
    <dgm:pt modelId="{D9BE25F5-7C57-4E46-93B5-AAA7BFF454C1}">
      <dgm:prSet phldrT="[Κείμενο]"/>
      <dgm:spPr/>
      <dgm:t>
        <a:bodyPr/>
        <a:lstStyle/>
        <a:p>
          <a:r>
            <a:rPr lang="en-US" dirty="0"/>
            <a:t>Skill progression</a:t>
          </a:r>
          <a:endParaRPr lang="el-GR" dirty="0"/>
        </a:p>
      </dgm:t>
    </dgm:pt>
    <dgm:pt modelId="{5096ADE1-9659-4798-A348-896E735D90DC}" type="parTrans" cxnId="{637688E1-709E-4A87-AD35-AD6A6D49D7C3}">
      <dgm:prSet/>
      <dgm:spPr/>
      <dgm:t>
        <a:bodyPr/>
        <a:lstStyle/>
        <a:p>
          <a:endParaRPr lang="el-GR"/>
        </a:p>
      </dgm:t>
    </dgm:pt>
    <dgm:pt modelId="{127DF127-D724-47B2-8AEA-62EB2E74DD62}" type="sibTrans" cxnId="{637688E1-709E-4A87-AD35-AD6A6D49D7C3}">
      <dgm:prSet/>
      <dgm:spPr/>
      <dgm:t>
        <a:bodyPr/>
        <a:lstStyle/>
        <a:p>
          <a:endParaRPr lang="el-GR"/>
        </a:p>
      </dgm:t>
    </dgm:pt>
    <dgm:pt modelId="{B1011819-AD7E-483D-B001-B6EE84795380}">
      <dgm:prSet phldrT="[Κείμενο]"/>
      <dgm:spPr/>
      <dgm:t>
        <a:bodyPr/>
        <a:lstStyle/>
        <a:p>
          <a:r>
            <a:rPr lang="en-US" dirty="0"/>
            <a:t>Skill match</a:t>
          </a:r>
          <a:endParaRPr lang="el-GR" dirty="0"/>
        </a:p>
      </dgm:t>
    </dgm:pt>
    <dgm:pt modelId="{F8A6EA15-5971-406F-8343-CE182644804E}" type="parTrans" cxnId="{44E720C8-B089-479B-9D6A-C7E1DA6E71C5}">
      <dgm:prSet/>
      <dgm:spPr/>
      <dgm:t>
        <a:bodyPr/>
        <a:lstStyle/>
        <a:p>
          <a:endParaRPr lang="el-GR"/>
        </a:p>
      </dgm:t>
    </dgm:pt>
    <dgm:pt modelId="{6B71B721-2663-4F60-A877-13A8B2634DCB}" type="sibTrans" cxnId="{44E720C8-B089-479B-9D6A-C7E1DA6E71C5}">
      <dgm:prSet/>
      <dgm:spPr/>
      <dgm:t>
        <a:bodyPr/>
        <a:lstStyle/>
        <a:p>
          <a:endParaRPr lang="el-GR"/>
        </a:p>
      </dgm:t>
    </dgm:pt>
    <dgm:pt modelId="{ADE9AB80-FF50-4F07-BAA8-C2418D07F1E1}" type="pres">
      <dgm:prSet presAssocID="{A2C05648-0229-407C-8B64-D3F9D825DB7B}" presName="Name0" presStyleCnt="0">
        <dgm:presLayoutVars>
          <dgm:chMax val="1"/>
          <dgm:dir/>
          <dgm:animLvl val="ctr"/>
          <dgm:resizeHandles val="exact"/>
        </dgm:presLayoutVars>
      </dgm:prSet>
      <dgm:spPr/>
    </dgm:pt>
    <dgm:pt modelId="{CE474767-E9B7-45E1-AD64-5A5D4A31633F}" type="pres">
      <dgm:prSet presAssocID="{8478B512-5660-4A2C-9163-0F11D42C86D7}" presName="centerShape" presStyleLbl="node0" presStyleIdx="0" presStyleCnt="1"/>
      <dgm:spPr/>
    </dgm:pt>
    <dgm:pt modelId="{7792B4A6-A120-40C8-BC4E-4B1AEB638108}" type="pres">
      <dgm:prSet presAssocID="{194FAEA9-2404-40DC-9851-AB52C0873444}" presName="node" presStyleLbl="node1" presStyleIdx="0" presStyleCnt="4">
        <dgm:presLayoutVars>
          <dgm:bulletEnabled val="1"/>
        </dgm:presLayoutVars>
      </dgm:prSet>
      <dgm:spPr/>
    </dgm:pt>
    <dgm:pt modelId="{D1EBDA49-967D-411F-A7E5-9142F9737E73}" type="pres">
      <dgm:prSet presAssocID="{194FAEA9-2404-40DC-9851-AB52C0873444}" presName="dummy" presStyleCnt="0"/>
      <dgm:spPr/>
    </dgm:pt>
    <dgm:pt modelId="{E7C8AF2D-EFB5-4C57-8B8F-75E568266A9D}" type="pres">
      <dgm:prSet presAssocID="{A6FB2F8C-93C7-4205-940C-015159803E1B}" presName="sibTrans" presStyleLbl="sibTrans2D1" presStyleIdx="0" presStyleCnt="4"/>
      <dgm:spPr/>
    </dgm:pt>
    <dgm:pt modelId="{ECB0AC0F-6EC9-4B7B-B94B-32360421DEBD}" type="pres">
      <dgm:prSet presAssocID="{7864F2A9-A73A-4089-9FFC-656FC0A4B34D}" presName="node" presStyleLbl="node1" presStyleIdx="1" presStyleCnt="4">
        <dgm:presLayoutVars>
          <dgm:bulletEnabled val="1"/>
        </dgm:presLayoutVars>
      </dgm:prSet>
      <dgm:spPr/>
    </dgm:pt>
    <dgm:pt modelId="{62251D7E-CBC4-4E21-AC5F-8097DA2125C6}" type="pres">
      <dgm:prSet presAssocID="{7864F2A9-A73A-4089-9FFC-656FC0A4B34D}" presName="dummy" presStyleCnt="0"/>
      <dgm:spPr/>
    </dgm:pt>
    <dgm:pt modelId="{DBE29E2F-F471-4B44-9B56-94149AE478BF}" type="pres">
      <dgm:prSet presAssocID="{ABD85E6F-8CA7-475E-8C7F-F69F5B642515}" presName="sibTrans" presStyleLbl="sibTrans2D1" presStyleIdx="1" presStyleCnt="4"/>
      <dgm:spPr/>
    </dgm:pt>
    <dgm:pt modelId="{A6917398-5B79-4686-8C67-EB6DAAC32D49}" type="pres">
      <dgm:prSet presAssocID="{D9BE25F5-7C57-4E46-93B5-AAA7BFF454C1}" presName="node" presStyleLbl="node1" presStyleIdx="2" presStyleCnt="4">
        <dgm:presLayoutVars>
          <dgm:bulletEnabled val="1"/>
        </dgm:presLayoutVars>
      </dgm:prSet>
      <dgm:spPr/>
    </dgm:pt>
    <dgm:pt modelId="{7A09287B-1365-49A6-90E9-5CA70E364513}" type="pres">
      <dgm:prSet presAssocID="{D9BE25F5-7C57-4E46-93B5-AAA7BFF454C1}" presName="dummy" presStyleCnt="0"/>
      <dgm:spPr/>
    </dgm:pt>
    <dgm:pt modelId="{1EA26614-98A6-4DB8-A15D-3822C13B2365}" type="pres">
      <dgm:prSet presAssocID="{127DF127-D724-47B2-8AEA-62EB2E74DD62}" presName="sibTrans" presStyleLbl="sibTrans2D1" presStyleIdx="2" presStyleCnt="4"/>
      <dgm:spPr/>
    </dgm:pt>
    <dgm:pt modelId="{6592D200-64BE-44E3-835B-DC148A901348}" type="pres">
      <dgm:prSet presAssocID="{B1011819-AD7E-483D-B001-B6EE84795380}" presName="node" presStyleLbl="node1" presStyleIdx="3" presStyleCnt="4">
        <dgm:presLayoutVars>
          <dgm:bulletEnabled val="1"/>
        </dgm:presLayoutVars>
      </dgm:prSet>
      <dgm:spPr/>
    </dgm:pt>
    <dgm:pt modelId="{4D692A44-A818-4691-B9D4-8743A60DD627}" type="pres">
      <dgm:prSet presAssocID="{B1011819-AD7E-483D-B001-B6EE84795380}" presName="dummy" presStyleCnt="0"/>
      <dgm:spPr/>
    </dgm:pt>
    <dgm:pt modelId="{400AAD57-4915-4722-AD64-362156BF2E6A}" type="pres">
      <dgm:prSet presAssocID="{6B71B721-2663-4F60-A877-13A8B2634DCB}" presName="sibTrans" presStyleLbl="sibTrans2D1" presStyleIdx="3" presStyleCnt="4"/>
      <dgm:spPr/>
    </dgm:pt>
  </dgm:ptLst>
  <dgm:cxnLst>
    <dgm:cxn modelId="{4F481423-B5E3-4A0B-BAF0-156BE90CC075}" srcId="{8478B512-5660-4A2C-9163-0F11D42C86D7}" destId="{194FAEA9-2404-40DC-9851-AB52C0873444}" srcOrd="0" destOrd="0" parTransId="{484B2482-4998-48D8-8507-8B48F4766149}" sibTransId="{A6FB2F8C-93C7-4205-940C-015159803E1B}"/>
    <dgm:cxn modelId="{9D77763A-878A-434E-B008-1954C64B9EA3}" srcId="{A2C05648-0229-407C-8B64-D3F9D825DB7B}" destId="{8478B512-5660-4A2C-9163-0F11D42C86D7}" srcOrd="0" destOrd="0" parTransId="{104BCD55-B777-474C-8179-669C71BAEC56}" sibTransId="{609662EE-FC92-4C6E-B56C-C49F0F2311CD}"/>
    <dgm:cxn modelId="{F6B81745-1F4F-4B7E-A435-3547722F82E2}" type="presOf" srcId="{ABD85E6F-8CA7-475E-8C7F-F69F5B642515}" destId="{DBE29E2F-F471-4B44-9B56-94149AE478BF}" srcOrd="0" destOrd="0" presId="urn:microsoft.com/office/officeart/2005/8/layout/radial6"/>
    <dgm:cxn modelId="{FD3D5268-D4FF-4DA8-AF43-BA190C3E0837}" type="presOf" srcId="{B1011819-AD7E-483D-B001-B6EE84795380}" destId="{6592D200-64BE-44E3-835B-DC148A901348}" srcOrd="0" destOrd="0" presId="urn:microsoft.com/office/officeart/2005/8/layout/radial6"/>
    <dgm:cxn modelId="{8E89356A-B881-40D7-B3DA-B03D08AE60E6}" type="presOf" srcId="{7864F2A9-A73A-4089-9FFC-656FC0A4B34D}" destId="{ECB0AC0F-6EC9-4B7B-B94B-32360421DEBD}" srcOrd="0" destOrd="0" presId="urn:microsoft.com/office/officeart/2005/8/layout/radial6"/>
    <dgm:cxn modelId="{8C043E76-7C99-459A-95A9-039C647DAEE9}" srcId="{8478B512-5660-4A2C-9163-0F11D42C86D7}" destId="{7864F2A9-A73A-4089-9FFC-656FC0A4B34D}" srcOrd="1" destOrd="0" parTransId="{D6F84732-1904-438D-9810-CF4ECDEBDCE3}" sibTransId="{ABD85E6F-8CA7-475E-8C7F-F69F5B642515}"/>
    <dgm:cxn modelId="{DCC2495A-6A4D-43B4-821B-1FFE4B6B4D04}" type="presOf" srcId="{D9BE25F5-7C57-4E46-93B5-AAA7BFF454C1}" destId="{A6917398-5B79-4686-8C67-EB6DAAC32D49}" srcOrd="0" destOrd="0" presId="urn:microsoft.com/office/officeart/2005/8/layout/radial6"/>
    <dgm:cxn modelId="{F9023C88-855C-4DB0-84B1-A0AB070A5759}" type="presOf" srcId="{127DF127-D724-47B2-8AEA-62EB2E74DD62}" destId="{1EA26614-98A6-4DB8-A15D-3822C13B2365}" srcOrd="0" destOrd="0" presId="urn:microsoft.com/office/officeart/2005/8/layout/radial6"/>
    <dgm:cxn modelId="{37D95393-674D-4EDE-A368-2CDB0A786985}" type="presOf" srcId="{A6FB2F8C-93C7-4205-940C-015159803E1B}" destId="{E7C8AF2D-EFB5-4C57-8B8F-75E568266A9D}" srcOrd="0" destOrd="0" presId="urn:microsoft.com/office/officeart/2005/8/layout/radial6"/>
    <dgm:cxn modelId="{3F0A8AA9-D696-486A-B259-093A415A7DDA}" type="presOf" srcId="{A2C05648-0229-407C-8B64-D3F9D825DB7B}" destId="{ADE9AB80-FF50-4F07-BAA8-C2418D07F1E1}" srcOrd="0" destOrd="0" presId="urn:microsoft.com/office/officeart/2005/8/layout/radial6"/>
    <dgm:cxn modelId="{44E720C8-B089-479B-9D6A-C7E1DA6E71C5}" srcId="{8478B512-5660-4A2C-9163-0F11D42C86D7}" destId="{B1011819-AD7E-483D-B001-B6EE84795380}" srcOrd="3" destOrd="0" parTransId="{F8A6EA15-5971-406F-8343-CE182644804E}" sibTransId="{6B71B721-2663-4F60-A877-13A8B2634DCB}"/>
    <dgm:cxn modelId="{42A660C8-810A-4043-BAA8-07F7A4FAAF7C}" type="presOf" srcId="{194FAEA9-2404-40DC-9851-AB52C0873444}" destId="{7792B4A6-A120-40C8-BC4E-4B1AEB638108}" srcOrd="0" destOrd="0" presId="urn:microsoft.com/office/officeart/2005/8/layout/radial6"/>
    <dgm:cxn modelId="{64E7DADB-3044-4A7A-B7B7-F1C485A9A4A6}" type="presOf" srcId="{6B71B721-2663-4F60-A877-13A8B2634DCB}" destId="{400AAD57-4915-4722-AD64-362156BF2E6A}" srcOrd="0" destOrd="0" presId="urn:microsoft.com/office/officeart/2005/8/layout/radial6"/>
    <dgm:cxn modelId="{637688E1-709E-4A87-AD35-AD6A6D49D7C3}" srcId="{8478B512-5660-4A2C-9163-0F11D42C86D7}" destId="{D9BE25F5-7C57-4E46-93B5-AAA7BFF454C1}" srcOrd="2" destOrd="0" parTransId="{5096ADE1-9659-4798-A348-896E735D90DC}" sibTransId="{127DF127-D724-47B2-8AEA-62EB2E74DD62}"/>
    <dgm:cxn modelId="{19F875F8-196D-479B-B21B-3F4A75DC9E4E}" type="presOf" srcId="{8478B512-5660-4A2C-9163-0F11D42C86D7}" destId="{CE474767-E9B7-45E1-AD64-5A5D4A31633F}" srcOrd="0" destOrd="0" presId="urn:microsoft.com/office/officeart/2005/8/layout/radial6"/>
    <dgm:cxn modelId="{44FECBEA-8B12-49D9-A613-58DFC211F929}" type="presParOf" srcId="{ADE9AB80-FF50-4F07-BAA8-C2418D07F1E1}" destId="{CE474767-E9B7-45E1-AD64-5A5D4A31633F}" srcOrd="0" destOrd="0" presId="urn:microsoft.com/office/officeart/2005/8/layout/radial6"/>
    <dgm:cxn modelId="{8A69BDCB-9C00-4F53-B154-A465F9ED28A6}" type="presParOf" srcId="{ADE9AB80-FF50-4F07-BAA8-C2418D07F1E1}" destId="{7792B4A6-A120-40C8-BC4E-4B1AEB638108}" srcOrd="1" destOrd="0" presId="urn:microsoft.com/office/officeart/2005/8/layout/radial6"/>
    <dgm:cxn modelId="{B560CA8B-C20D-48B1-963C-96094C5A9D3B}" type="presParOf" srcId="{ADE9AB80-FF50-4F07-BAA8-C2418D07F1E1}" destId="{D1EBDA49-967D-411F-A7E5-9142F9737E73}" srcOrd="2" destOrd="0" presId="urn:microsoft.com/office/officeart/2005/8/layout/radial6"/>
    <dgm:cxn modelId="{2C0D46B6-FEE6-4A0D-8FB2-64B50F4B86D2}" type="presParOf" srcId="{ADE9AB80-FF50-4F07-BAA8-C2418D07F1E1}" destId="{E7C8AF2D-EFB5-4C57-8B8F-75E568266A9D}" srcOrd="3" destOrd="0" presId="urn:microsoft.com/office/officeart/2005/8/layout/radial6"/>
    <dgm:cxn modelId="{026F3629-5E29-40B2-B35C-D12889249F48}" type="presParOf" srcId="{ADE9AB80-FF50-4F07-BAA8-C2418D07F1E1}" destId="{ECB0AC0F-6EC9-4B7B-B94B-32360421DEBD}" srcOrd="4" destOrd="0" presId="urn:microsoft.com/office/officeart/2005/8/layout/radial6"/>
    <dgm:cxn modelId="{5B9A24D3-E000-47C5-840D-5885CEF5F624}" type="presParOf" srcId="{ADE9AB80-FF50-4F07-BAA8-C2418D07F1E1}" destId="{62251D7E-CBC4-4E21-AC5F-8097DA2125C6}" srcOrd="5" destOrd="0" presId="urn:microsoft.com/office/officeart/2005/8/layout/radial6"/>
    <dgm:cxn modelId="{4DFBC4F7-BE0D-4D06-8890-9D577DB5F6A8}" type="presParOf" srcId="{ADE9AB80-FF50-4F07-BAA8-C2418D07F1E1}" destId="{DBE29E2F-F471-4B44-9B56-94149AE478BF}" srcOrd="6" destOrd="0" presId="urn:microsoft.com/office/officeart/2005/8/layout/radial6"/>
    <dgm:cxn modelId="{B37683F5-7019-4485-8804-72EA7C030F79}" type="presParOf" srcId="{ADE9AB80-FF50-4F07-BAA8-C2418D07F1E1}" destId="{A6917398-5B79-4686-8C67-EB6DAAC32D49}" srcOrd="7" destOrd="0" presId="urn:microsoft.com/office/officeart/2005/8/layout/radial6"/>
    <dgm:cxn modelId="{974B15E5-1E90-4CA9-9BB0-FA9457C39A96}" type="presParOf" srcId="{ADE9AB80-FF50-4F07-BAA8-C2418D07F1E1}" destId="{7A09287B-1365-49A6-90E9-5CA70E364513}" srcOrd="8" destOrd="0" presId="urn:microsoft.com/office/officeart/2005/8/layout/radial6"/>
    <dgm:cxn modelId="{306F5EBC-BCCF-4F85-A0C5-D3E126CA6496}" type="presParOf" srcId="{ADE9AB80-FF50-4F07-BAA8-C2418D07F1E1}" destId="{1EA26614-98A6-4DB8-A15D-3822C13B2365}" srcOrd="9" destOrd="0" presId="urn:microsoft.com/office/officeart/2005/8/layout/radial6"/>
    <dgm:cxn modelId="{55A01F41-22AE-4618-8439-8AD7B95576B2}" type="presParOf" srcId="{ADE9AB80-FF50-4F07-BAA8-C2418D07F1E1}" destId="{6592D200-64BE-44E3-835B-DC148A901348}" srcOrd="10" destOrd="0" presId="urn:microsoft.com/office/officeart/2005/8/layout/radial6"/>
    <dgm:cxn modelId="{BB69CE98-80DD-47BE-A4F8-4803BB1D7835}" type="presParOf" srcId="{ADE9AB80-FF50-4F07-BAA8-C2418D07F1E1}" destId="{4D692A44-A818-4691-B9D4-8743A60DD627}" srcOrd="11" destOrd="0" presId="urn:microsoft.com/office/officeart/2005/8/layout/radial6"/>
    <dgm:cxn modelId="{CF0F96C3-858D-4399-91AC-E4708047F0FD}" type="presParOf" srcId="{ADE9AB80-FF50-4F07-BAA8-C2418D07F1E1}" destId="{400AAD57-4915-4722-AD64-362156BF2E6A}"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EEFEC9E-BF02-4BCE-9BF9-9AA071880513}" type="doc">
      <dgm:prSet loTypeId="urn:microsoft.com/office/officeart/2005/8/layout/pyramid1" loCatId="pyramid" qsTypeId="urn:microsoft.com/office/officeart/2005/8/quickstyle/simple1" qsCatId="simple" csTypeId="urn:microsoft.com/office/officeart/2005/8/colors/accent1_2" csCatId="accent1" phldr="1"/>
      <dgm:spPr/>
    </dgm:pt>
    <dgm:pt modelId="{1AB590B0-DD8F-4C8D-8B01-D92BEEAFC5D7}">
      <dgm:prSet phldrT="[Κείμενο]" custT="1"/>
      <dgm:spPr/>
      <dgm:t>
        <a:bodyPr/>
        <a:lstStyle/>
        <a:p>
          <a:r>
            <a:rPr lang="el-GR" sz="2000" b="1" dirty="0">
              <a:solidFill>
                <a:schemeClr val="accent1">
                  <a:lumMod val="50000"/>
                </a:schemeClr>
              </a:solidFill>
            </a:rPr>
            <a:t>Γνωρίζοντας</a:t>
          </a:r>
        </a:p>
      </dgm:t>
    </dgm:pt>
    <dgm:pt modelId="{4BFE9201-4208-457B-9714-8F877DFFC17B}" type="parTrans" cxnId="{02CDA583-CA84-4322-8027-2C6AAB7069D2}">
      <dgm:prSet/>
      <dgm:spPr/>
      <dgm:t>
        <a:bodyPr/>
        <a:lstStyle/>
        <a:p>
          <a:endParaRPr lang="el-GR"/>
        </a:p>
      </dgm:t>
    </dgm:pt>
    <dgm:pt modelId="{4667D431-0BCC-4FF0-8102-EBC77A0888A5}" type="sibTrans" cxnId="{02CDA583-CA84-4322-8027-2C6AAB7069D2}">
      <dgm:prSet/>
      <dgm:spPr/>
      <dgm:t>
        <a:bodyPr/>
        <a:lstStyle/>
        <a:p>
          <a:endParaRPr lang="el-GR"/>
        </a:p>
      </dgm:t>
    </dgm:pt>
    <dgm:pt modelId="{46A22DDC-09D1-43E6-AC6A-F89A7D053850}">
      <dgm:prSet phldrT="[Κείμενο]"/>
      <dgm:spPr/>
      <dgm:t>
        <a:bodyPr/>
        <a:lstStyle/>
        <a:p>
          <a:r>
            <a:rPr lang="el-GR" b="1" dirty="0">
              <a:solidFill>
                <a:schemeClr val="accent1">
                  <a:lumMod val="50000"/>
                </a:schemeClr>
              </a:solidFill>
            </a:rPr>
            <a:t>Σχεδιάζοντας</a:t>
          </a:r>
        </a:p>
      </dgm:t>
    </dgm:pt>
    <dgm:pt modelId="{25EF0E3D-E630-4FAA-96B8-0893899E9C30}" type="parTrans" cxnId="{474A1ADC-4E8E-45C8-B2BB-ED1509B2384A}">
      <dgm:prSet/>
      <dgm:spPr/>
      <dgm:t>
        <a:bodyPr/>
        <a:lstStyle/>
        <a:p>
          <a:endParaRPr lang="el-GR"/>
        </a:p>
      </dgm:t>
    </dgm:pt>
    <dgm:pt modelId="{DBBEEB24-CF28-46E5-A38A-E6D57891E8EF}" type="sibTrans" cxnId="{474A1ADC-4E8E-45C8-B2BB-ED1509B2384A}">
      <dgm:prSet/>
      <dgm:spPr/>
      <dgm:t>
        <a:bodyPr/>
        <a:lstStyle/>
        <a:p>
          <a:endParaRPr lang="el-GR"/>
        </a:p>
      </dgm:t>
    </dgm:pt>
    <dgm:pt modelId="{64159C27-450F-49FB-94C1-76693E7F699E}">
      <dgm:prSet phldrT="[Κείμενο]"/>
      <dgm:spPr/>
      <dgm:t>
        <a:bodyPr/>
        <a:lstStyle/>
        <a:p>
          <a:r>
            <a:rPr lang="el-GR" b="1" dirty="0">
              <a:solidFill>
                <a:schemeClr val="accent1">
                  <a:lumMod val="50000"/>
                </a:schemeClr>
              </a:solidFill>
            </a:rPr>
            <a:t>Εφαρμόζοντας</a:t>
          </a:r>
        </a:p>
      </dgm:t>
    </dgm:pt>
    <dgm:pt modelId="{56979E16-6D12-4F67-8120-4D815ED4E1E8}" type="parTrans" cxnId="{F1610F33-6EE1-482D-8AD1-9D7ECAF0E30D}">
      <dgm:prSet/>
      <dgm:spPr/>
      <dgm:t>
        <a:bodyPr/>
        <a:lstStyle/>
        <a:p>
          <a:endParaRPr lang="el-GR"/>
        </a:p>
      </dgm:t>
    </dgm:pt>
    <dgm:pt modelId="{BD104314-5CB5-410A-81D4-97295C122A10}" type="sibTrans" cxnId="{F1610F33-6EE1-482D-8AD1-9D7ECAF0E30D}">
      <dgm:prSet/>
      <dgm:spPr/>
      <dgm:t>
        <a:bodyPr/>
        <a:lstStyle/>
        <a:p>
          <a:endParaRPr lang="el-GR"/>
        </a:p>
      </dgm:t>
    </dgm:pt>
    <dgm:pt modelId="{075B4660-B7BE-4D29-A467-7104051C1187}">
      <dgm:prSet phldrT="[Κείμενο]"/>
      <dgm:spPr/>
      <dgm:t>
        <a:bodyPr/>
        <a:lstStyle/>
        <a:p>
          <a:r>
            <a:rPr lang="el-GR" b="1" dirty="0">
              <a:solidFill>
                <a:schemeClr val="accent1">
                  <a:lumMod val="50000"/>
                </a:schemeClr>
              </a:solidFill>
            </a:rPr>
            <a:t>Αξιολογώντας</a:t>
          </a:r>
        </a:p>
      </dgm:t>
    </dgm:pt>
    <dgm:pt modelId="{38FF18CE-B3BC-4CDD-AF41-89A250E24B9F}" type="parTrans" cxnId="{6049D145-2F55-4FE3-AE08-E8B5894C9E16}">
      <dgm:prSet/>
      <dgm:spPr/>
      <dgm:t>
        <a:bodyPr/>
        <a:lstStyle/>
        <a:p>
          <a:endParaRPr lang="el-GR"/>
        </a:p>
      </dgm:t>
    </dgm:pt>
    <dgm:pt modelId="{EA8C6ED8-9E83-485F-9494-91FB4AD14A05}" type="sibTrans" cxnId="{6049D145-2F55-4FE3-AE08-E8B5894C9E16}">
      <dgm:prSet/>
      <dgm:spPr/>
      <dgm:t>
        <a:bodyPr/>
        <a:lstStyle/>
        <a:p>
          <a:endParaRPr lang="el-GR"/>
        </a:p>
      </dgm:t>
    </dgm:pt>
    <dgm:pt modelId="{75A9AAF6-99AE-4A99-9379-E2D144B568BE}" type="pres">
      <dgm:prSet presAssocID="{4EEFEC9E-BF02-4BCE-9BF9-9AA071880513}" presName="Name0" presStyleCnt="0">
        <dgm:presLayoutVars>
          <dgm:dir/>
          <dgm:animLvl val="lvl"/>
          <dgm:resizeHandles val="exact"/>
        </dgm:presLayoutVars>
      </dgm:prSet>
      <dgm:spPr/>
    </dgm:pt>
    <dgm:pt modelId="{FD0FEBCA-58AA-4606-81B6-6909E995F954}" type="pres">
      <dgm:prSet presAssocID="{1AB590B0-DD8F-4C8D-8B01-D92BEEAFC5D7}" presName="Name8" presStyleCnt="0"/>
      <dgm:spPr/>
    </dgm:pt>
    <dgm:pt modelId="{B09ACF80-B30D-4C55-87E0-63E601377C0C}" type="pres">
      <dgm:prSet presAssocID="{1AB590B0-DD8F-4C8D-8B01-D92BEEAFC5D7}" presName="level" presStyleLbl="node1" presStyleIdx="0" presStyleCnt="4" custScaleX="177778">
        <dgm:presLayoutVars>
          <dgm:chMax val="1"/>
          <dgm:bulletEnabled val="1"/>
        </dgm:presLayoutVars>
      </dgm:prSet>
      <dgm:spPr/>
    </dgm:pt>
    <dgm:pt modelId="{88E64E5A-61D3-4D99-A40E-2172849AB7FE}" type="pres">
      <dgm:prSet presAssocID="{1AB590B0-DD8F-4C8D-8B01-D92BEEAFC5D7}" presName="levelTx" presStyleLbl="revTx" presStyleIdx="0" presStyleCnt="0">
        <dgm:presLayoutVars>
          <dgm:chMax val="1"/>
          <dgm:bulletEnabled val="1"/>
        </dgm:presLayoutVars>
      </dgm:prSet>
      <dgm:spPr/>
    </dgm:pt>
    <dgm:pt modelId="{6C0B2AD1-FAB6-4E5E-A1AC-702AC0F74C1A}" type="pres">
      <dgm:prSet presAssocID="{46A22DDC-09D1-43E6-AC6A-F89A7D053850}" presName="Name8" presStyleCnt="0"/>
      <dgm:spPr/>
    </dgm:pt>
    <dgm:pt modelId="{DE477064-F9C0-489D-9A41-BEFEF327C08C}" type="pres">
      <dgm:prSet presAssocID="{46A22DDC-09D1-43E6-AC6A-F89A7D053850}" presName="level" presStyleLbl="node1" presStyleIdx="1" presStyleCnt="4" custScaleX="133333">
        <dgm:presLayoutVars>
          <dgm:chMax val="1"/>
          <dgm:bulletEnabled val="1"/>
        </dgm:presLayoutVars>
      </dgm:prSet>
      <dgm:spPr/>
    </dgm:pt>
    <dgm:pt modelId="{3A2B549E-C3F8-4D51-90C3-34718866AA00}" type="pres">
      <dgm:prSet presAssocID="{46A22DDC-09D1-43E6-AC6A-F89A7D053850}" presName="levelTx" presStyleLbl="revTx" presStyleIdx="0" presStyleCnt="0">
        <dgm:presLayoutVars>
          <dgm:chMax val="1"/>
          <dgm:bulletEnabled val="1"/>
        </dgm:presLayoutVars>
      </dgm:prSet>
      <dgm:spPr/>
    </dgm:pt>
    <dgm:pt modelId="{054C7F9D-3E61-47D0-8F85-30547A9A030B}" type="pres">
      <dgm:prSet presAssocID="{64159C27-450F-49FB-94C1-76693E7F699E}" presName="Name8" presStyleCnt="0"/>
      <dgm:spPr/>
    </dgm:pt>
    <dgm:pt modelId="{DC7B2782-75E8-4FEE-80B9-3F5BB9D14F36}" type="pres">
      <dgm:prSet presAssocID="{64159C27-450F-49FB-94C1-76693E7F699E}" presName="level" presStyleLbl="node1" presStyleIdx="2" presStyleCnt="4">
        <dgm:presLayoutVars>
          <dgm:chMax val="1"/>
          <dgm:bulletEnabled val="1"/>
        </dgm:presLayoutVars>
      </dgm:prSet>
      <dgm:spPr/>
    </dgm:pt>
    <dgm:pt modelId="{0E066F86-66E9-4F7E-AA88-473EE0F92644}" type="pres">
      <dgm:prSet presAssocID="{64159C27-450F-49FB-94C1-76693E7F699E}" presName="levelTx" presStyleLbl="revTx" presStyleIdx="0" presStyleCnt="0">
        <dgm:presLayoutVars>
          <dgm:chMax val="1"/>
          <dgm:bulletEnabled val="1"/>
        </dgm:presLayoutVars>
      </dgm:prSet>
      <dgm:spPr/>
    </dgm:pt>
    <dgm:pt modelId="{2DA2104C-594A-4AC5-AF49-2889F69A617C}" type="pres">
      <dgm:prSet presAssocID="{075B4660-B7BE-4D29-A467-7104051C1187}" presName="Name8" presStyleCnt="0"/>
      <dgm:spPr/>
    </dgm:pt>
    <dgm:pt modelId="{02729A23-3AE6-4254-BC1C-57E3304C4413}" type="pres">
      <dgm:prSet presAssocID="{075B4660-B7BE-4D29-A467-7104051C1187}" presName="level" presStyleLbl="node1" presStyleIdx="3" presStyleCnt="4">
        <dgm:presLayoutVars>
          <dgm:chMax val="1"/>
          <dgm:bulletEnabled val="1"/>
        </dgm:presLayoutVars>
      </dgm:prSet>
      <dgm:spPr/>
    </dgm:pt>
    <dgm:pt modelId="{5505110C-2CFE-487B-BDD7-CB6883F4D78F}" type="pres">
      <dgm:prSet presAssocID="{075B4660-B7BE-4D29-A467-7104051C1187}" presName="levelTx" presStyleLbl="revTx" presStyleIdx="0" presStyleCnt="0">
        <dgm:presLayoutVars>
          <dgm:chMax val="1"/>
          <dgm:bulletEnabled val="1"/>
        </dgm:presLayoutVars>
      </dgm:prSet>
      <dgm:spPr/>
    </dgm:pt>
  </dgm:ptLst>
  <dgm:cxnLst>
    <dgm:cxn modelId="{F1610F33-6EE1-482D-8AD1-9D7ECAF0E30D}" srcId="{4EEFEC9E-BF02-4BCE-9BF9-9AA071880513}" destId="{64159C27-450F-49FB-94C1-76693E7F699E}" srcOrd="2" destOrd="0" parTransId="{56979E16-6D12-4F67-8120-4D815ED4E1E8}" sibTransId="{BD104314-5CB5-410A-81D4-97295C122A10}"/>
    <dgm:cxn modelId="{D8697D35-4411-49B0-890D-1FCF49B5B33B}" type="presOf" srcId="{1AB590B0-DD8F-4C8D-8B01-D92BEEAFC5D7}" destId="{B09ACF80-B30D-4C55-87E0-63E601377C0C}" srcOrd="0" destOrd="0" presId="urn:microsoft.com/office/officeart/2005/8/layout/pyramid1"/>
    <dgm:cxn modelId="{89CD7E5E-2115-4AA8-AEDD-DA8A47B1C3AC}" type="presOf" srcId="{46A22DDC-09D1-43E6-AC6A-F89A7D053850}" destId="{DE477064-F9C0-489D-9A41-BEFEF327C08C}" srcOrd="0" destOrd="0" presId="urn:microsoft.com/office/officeart/2005/8/layout/pyramid1"/>
    <dgm:cxn modelId="{6049D145-2F55-4FE3-AE08-E8B5894C9E16}" srcId="{4EEFEC9E-BF02-4BCE-9BF9-9AA071880513}" destId="{075B4660-B7BE-4D29-A467-7104051C1187}" srcOrd="3" destOrd="0" parTransId="{38FF18CE-B3BC-4CDD-AF41-89A250E24B9F}" sibTransId="{EA8C6ED8-9E83-485F-9494-91FB4AD14A05}"/>
    <dgm:cxn modelId="{854D5169-6368-4E53-868A-462F1D61EC3B}" type="presOf" srcId="{64159C27-450F-49FB-94C1-76693E7F699E}" destId="{DC7B2782-75E8-4FEE-80B9-3F5BB9D14F36}" srcOrd="0" destOrd="0" presId="urn:microsoft.com/office/officeart/2005/8/layout/pyramid1"/>
    <dgm:cxn modelId="{02CDA583-CA84-4322-8027-2C6AAB7069D2}" srcId="{4EEFEC9E-BF02-4BCE-9BF9-9AA071880513}" destId="{1AB590B0-DD8F-4C8D-8B01-D92BEEAFC5D7}" srcOrd="0" destOrd="0" parTransId="{4BFE9201-4208-457B-9714-8F877DFFC17B}" sibTransId="{4667D431-0BCC-4FF0-8102-EBC77A0888A5}"/>
    <dgm:cxn modelId="{65F70ABB-2D6E-4E45-BDB6-F16AE5301357}" type="presOf" srcId="{075B4660-B7BE-4D29-A467-7104051C1187}" destId="{02729A23-3AE6-4254-BC1C-57E3304C4413}" srcOrd="0" destOrd="0" presId="urn:microsoft.com/office/officeart/2005/8/layout/pyramid1"/>
    <dgm:cxn modelId="{60230ECA-7A9B-493C-80CC-1A806EEC9512}" type="presOf" srcId="{1AB590B0-DD8F-4C8D-8B01-D92BEEAFC5D7}" destId="{88E64E5A-61D3-4D99-A40E-2172849AB7FE}" srcOrd="1" destOrd="0" presId="urn:microsoft.com/office/officeart/2005/8/layout/pyramid1"/>
    <dgm:cxn modelId="{4278C0D5-9837-4C1E-A082-9736D2E0CF70}" type="presOf" srcId="{64159C27-450F-49FB-94C1-76693E7F699E}" destId="{0E066F86-66E9-4F7E-AA88-473EE0F92644}" srcOrd="1" destOrd="0" presId="urn:microsoft.com/office/officeart/2005/8/layout/pyramid1"/>
    <dgm:cxn modelId="{474A1ADC-4E8E-45C8-B2BB-ED1509B2384A}" srcId="{4EEFEC9E-BF02-4BCE-9BF9-9AA071880513}" destId="{46A22DDC-09D1-43E6-AC6A-F89A7D053850}" srcOrd="1" destOrd="0" parTransId="{25EF0E3D-E630-4FAA-96B8-0893899E9C30}" sibTransId="{DBBEEB24-CF28-46E5-A38A-E6D57891E8EF}"/>
    <dgm:cxn modelId="{7E9F29E8-D315-4814-8DD1-CDE025943486}" type="presOf" srcId="{4EEFEC9E-BF02-4BCE-9BF9-9AA071880513}" destId="{75A9AAF6-99AE-4A99-9379-E2D144B568BE}" srcOrd="0" destOrd="0" presId="urn:microsoft.com/office/officeart/2005/8/layout/pyramid1"/>
    <dgm:cxn modelId="{18EE2DED-262A-42D3-BF4B-008D5C2E7CF9}" type="presOf" srcId="{46A22DDC-09D1-43E6-AC6A-F89A7D053850}" destId="{3A2B549E-C3F8-4D51-90C3-34718866AA00}" srcOrd="1" destOrd="0" presId="urn:microsoft.com/office/officeart/2005/8/layout/pyramid1"/>
    <dgm:cxn modelId="{9E124FF5-1AD4-4E28-985A-EB7E3F834396}" type="presOf" srcId="{075B4660-B7BE-4D29-A467-7104051C1187}" destId="{5505110C-2CFE-487B-BDD7-CB6883F4D78F}" srcOrd="1" destOrd="0" presId="urn:microsoft.com/office/officeart/2005/8/layout/pyramid1"/>
    <dgm:cxn modelId="{E5EB4DB7-B0A7-41E5-9C61-3446EBC27962}" type="presParOf" srcId="{75A9AAF6-99AE-4A99-9379-E2D144B568BE}" destId="{FD0FEBCA-58AA-4606-81B6-6909E995F954}" srcOrd="0" destOrd="0" presId="urn:microsoft.com/office/officeart/2005/8/layout/pyramid1"/>
    <dgm:cxn modelId="{9122F98A-8611-4B76-914E-7F20BB4871E6}" type="presParOf" srcId="{FD0FEBCA-58AA-4606-81B6-6909E995F954}" destId="{B09ACF80-B30D-4C55-87E0-63E601377C0C}" srcOrd="0" destOrd="0" presId="urn:microsoft.com/office/officeart/2005/8/layout/pyramid1"/>
    <dgm:cxn modelId="{7BC9B48C-6191-409C-8157-4012436471E0}" type="presParOf" srcId="{FD0FEBCA-58AA-4606-81B6-6909E995F954}" destId="{88E64E5A-61D3-4D99-A40E-2172849AB7FE}" srcOrd="1" destOrd="0" presId="urn:microsoft.com/office/officeart/2005/8/layout/pyramid1"/>
    <dgm:cxn modelId="{9A397EE5-9A23-485A-9C08-FE5C121BE99E}" type="presParOf" srcId="{75A9AAF6-99AE-4A99-9379-E2D144B568BE}" destId="{6C0B2AD1-FAB6-4E5E-A1AC-702AC0F74C1A}" srcOrd="1" destOrd="0" presId="urn:microsoft.com/office/officeart/2005/8/layout/pyramid1"/>
    <dgm:cxn modelId="{1B12AAA7-4CB8-4337-ABB9-F9E6514934C2}" type="presParOf" srcId="{6C0B2AD1-FAB6-4E5E-A1AC-702AC0F74C1A}" destId="{DE477064-F9C0-489D-9A41-BEFEF327C08C}" srcOrd="0" destOrd="0" presId="urn:microsoft.com/office/officeart/2005/8/layout/pyramid1"/>
    <dgm:cxn modelId="{002E9606-460E-4CC2-A18A-0B2D067D9D74}" type="presParOf" srcId="{6C0B2AD1-FAB6-4E5E-A1AC-702AC0F74C1A}" destId="{3A2B549E-C3F8-4D51-90C3-34718866AA00}" srcOrd="1" destOrd="0" presId="urn:microsoft.com/office/officeart/2005/8/layout/pyramid1"/>
    <dgm:cxn modelId="{D620E6CF-2105-4384-8550-EB7CB427C4D6}" type="presParOf" srcId="{75A9AAF6-99AE-4A99-9379-E2D144B568BE}" destId="{054C7F9D-3E61-47D0-8F85-30547A9A030B}" srcOrd="2" destOrd="0" presId="urn:microsoft.com/office/officeart/2005/8/layout/pyramid1"/>
    <dgm:cxn modelId="{CD66D9C0-AF26-42CA-9A18-00221924C753}" type="presParOf" srcId="{054C7F9D-3E61-47D0-8F85-30547A9A030B}" destId="{DC7B2782-75E8-4FEE-80B9-3F5BB9D14F36}" srcOrd="0" destOrd="0" presId="urn:microsoft.com/office/officeart/2005/8/layout/pyramid1"/>
    <dgm:cxn modelId="{6F980FE6-A010-4DD6-A671-C0925656044A}" type="presParOf" srcId="{054C7F9D-3E61-47D0-8F85-30547A9A030B}" destId="{0E066F86-66E9-4F7E-AA88-473EE0F92644}" srcOrd="1" destOrd="0" presId="urn:microsoft.com/office/officeart/2005/8/layout/pyramid1"/>
    <dgm:cxn modelId="{D23AE450-20E6-4788-866E-5B10C30C7C24}" type="presParOf" srcId="{75A9AAF6-99AE-4A99-9379-E2D144B568BE}" destId="{2DA2104C-594A-4AC5-AF49-2889F69A617C}" srcOrd="3" destOrd="0" presId="urn:microsoft.com/office/officeart/2005/8/layout/pyramid1"/>
    <dgm:cxn modelId="{EACD7E02-9954-4B30-94E6-98C24B5D05AF}" type="presParOf" srcId="{2DA2104C-594A-4AC5-AF49-2889F69A617C}" destId="{02729A23-3AE6-4254-BC1C-57E3304C4413}" srcOrd="0" destOrd="0" presId="urn:microsoft.com/office/officeart/2005/8/layout/pyramid1"/>
    <dgm:cxn modelId="{A4506D8D-F4C9-432A-A138-7C41258FAAC1}" type="presParOf" srcId="{2DA2104C-594A-4AC5-AF49-2889F69A617C}" destId="{5505110C-2CFE-487B-BDD7-CB6883F4D78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E718D5-135A-4998-97D6-5EADA75D7E3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2E29B6F-9558-4DFB-88B2-5813809AF56C}">
      <dgm:prSet/>
      <dgm:spPr/>
      <dgm:t>
        <a:bodyPr/>
        <a:lstStyle/>
        <a:p>
          <a:r>
            <a:rPr lang="el-GR" dirty="0"/>
            <a:t>Οι </a:t>
          </a:r>
          <a:r>
            <a:rPr lang="el-GR" b="1" dirty="0"/>
            <a:t>κοινωνικές και συναισθηματικές δεξιότητες </a:t>
          </a:r>
          <a:r>
            <a:rPr lang="el-GR" dirty="0"/>
            <a:t>είναι ένα σύνολο ατομικών ικανοτήτων που στοχεύουν σε συνεπή πρότυπα σκέψης, συναισθημάτων και συμπεριφορών. Μπορούν να βοηθήσουν στην ισορροπία και στην ενίσχυση του χαρακτήρα.</a:t>
          </a:r>
          <a:endParaRPr lang="en-US" dirty="0"/>
        </a:p>
      </dgm:t>
    </dgm:pt>
    <dgm:pt modelId="{E4362771-5E4F-4F57-BDA9-93C8FDC77336}" type="parTrans" cxnId="{08CCEADA-8BE8-4DD9-9693-3581F79796AE}">
      <dgm:prSet/>
      <dgm:spPr/>
      <dgm:t>
        <a:bodyPr/>
        <a:lstStyle/>
        <a:p>
          <a:endParaRPr lang="en-US"/>
        </a:p>
      </dgm:t>
    </dgm:pt>
    <dgm:pt modelId="{E07EF435-1CB9-40CE-864C-518A8A87CCA0}" type="sibTrans" cxnId="{08CCEADA-8BE8-4DD9-9693-3581F79796AE}">
      <dgm:prSet/>
      <dgm:spPr/>
      <dgm:t>
        <a:bodyPr/>
        <a:lstStyle/>
        <a:p>
          <a:endParaRPr lang="en-US"/>
        </a:p>
      </dgm:t>
    </dgm:pt>
    <dgm:pt modelId="{C0EF092A-974D-4BF8-986C-4154077C85DF}">
      <dgm:prSet/>
      <dgm:spPr/>
      <dgm:t>
        <a:bodyPr/>
        <a:lstStyle/>
        <a:p>
          <a:r>
            <a:rPr lang="el-GR" dirty="0"/>
            <a:t>Οι </a:t>
          </a:r>
          <a:r>
            <a:rPr lang="el-GR" b="1" dirty="0"/>
            <a:t>φυσικές και πρακτικές δεξιότητες </a:t>
          </a:r>
          <a:r>
            <a:rPr lang="el-GR" dirty="0"/>
            <a:t>είναι ένα σύνολο ικανοτήτων χρήσης φυσικών εργαλείων και  λειτουργιών. Περιλαμβάνουν χειροκίνητες δεξιότητες, δεξιότητες ζωής, επαγγελματικές δεξιότητες και την ικανότητα κινητοποίησης.</a:t>
          </a:r>
          <a:endParaRPr lang="en-US" dirty="0"/>
        </a:p>
      </dgm:t>
    </dgm:pt>
    <dgm:pt modelId="{EE4378CE-69C5-4501-B1B8-114F6EC797E8}" type="parTrans" cxnId="{76E16AB9-310D-4F74-9A5D-50E005270486}">
      <dgm:prSet/>
      <dgm:spPr/>
      <dgm:t>
        <a:bodyPr/>
        <a:lstStyle/>
        <a:p>
          <a:endParaRPr lang="en-US"/>
        </a:p>
      </dgm:t>
    </dgm:pt>
    <dgm:pt modelId="{31EDA3EC-8E89-47BA-A281-7850657CE287}" type="sibTrans" cxnId="{76E16AB9-310D-4F74-9A5D-50E005270486}">
      <dgm:prSet/>
      <dgm:spPr/>
      <dgm:t>
        <a:bodyPr/>
        <a:lstStyle/>
        <a:p>
          <a:endParaRPr lang="en-US"/>
        </a:p>
      </dgm:t>
    </dgm:pt>
    <dgm:pt modelId="{55213865-20DD-FD44-8F51-872C7125BEAF}" type="pres">
      <dgm:prSet presAssocID="{81E718D5-135A-4998-97D6-5EADA75D7E34}" presName="linear" presStyleCnt="0">
        <dgm:presLayoutVars>
          <dgm:animLvl val="lvl"/>
          <dgm:resizeHandles val="exact"/>
        </dgm:presLayoutVars>
      </dgm:prSet>
      <dgm:spPr/>
    </dgm:pt>
    <dgm:pt modelId="{7FA77CC1-5E2C-134A-AD4B-B0786B1BCD06}" type="pres">
      <dgm:prSet presAssocID="{92E29B6F-9558-4DFB-88B2-5813809AF56C}" presName="parentText" presStyleLbl="node1" presStyleIdx="0" presStyleCnt="2">
        <dgm:presLayoutVars>
          <dgm:chMax val="0"/>
          <dgm:bulletEnabled val="1"/>
        </dgm:presLayoutVars>
      </dgm:prSet>
      <dgm:spPr/>
    </dgm:pt>
    <dgm:pt modelId="{C0B4517E-AA19-6644-9B5E-5A92226582F4}" type="pres">
      <dgm:prSet presAssocID="{E07EF435-1CB9-40CE-864C-518A8A87CCA0}" presName="spacer" presStyleCnt="0"/>
      <dgm:spPr/>
    </dgm:pt>
    <dgm:pt modelId="{11EFFA71-29B1-9A49-B308-AF8BF83CB346}" type="pres">
      <dgm:prSet presAssocID="{C0EF092A-974D-4BF8-986C-4154077C85DF}" presName="parentText" presStyleLbl="node1" presStyleIdx="1" presStyleCnt="2">
        <dgm:presLayoutVars>
          <dgm:chMax val="0"/>
          <dgm:bulletEnabled val="1"/>
        </dgm:presLayoutVars>
      </dgm:prSet>
      <dgm:spPr/>
    </dgm:pt>
  </dgm:ptLst>
  <dgm:cxnLst>
    <dgm:cxn modelId="{EAF5065A-ACD6-184B-BE4A-2163634E2C72}" type="presOf" srcId="{92E29B6F-9558-4DFB-88B2-5813809AF56C}" destId="{7FA77CC1-5E2C-134A-AD4B-B0786B1BCD06}" srcOrd="0" destOrd="0" presId="urn:microsoft.com/office/officeart/2005/8/layout/vList2"/>
    <dgm:cxn modelId="{76E16AB9-310D-4F74-9A5D-50E005270486}" srcId="{81E718D5-135A-4998-97D6-5EADA75D7E34}" destId="{C0EF092A-974D-4BF8-986C-4154077C85DF}" srcOrd="1" destOrd="0" parTransId="{EE4378CE-69C5-4501-B1B8-114F6EC797E8}" sibTransId="{31EDA3EC-8E89-47BA-A281-7850657CE287}"/>
    <dgm:cxn modelId="{1BD53EC8-10C5-B449-A1B3-A017E0D6FC11}" type="presOf" srcId="{81E718D5-135A-4998-97D6-5EADA75D7E34}" destId="{55213865-20DD-FD44-8F51-872C7125BEAF}" srcOrd="0" destOrd="0" presId="urn:microsoft.com/office/officeart/2005/8/layout/vList2"/>
    <dgm:cxn modelId="{1CE506D0-42B3-BA42-98BA-9EEDAB563E33}" type="presOf" srcId="{C0EF092A-974D-4BF8-986C-4154077C85DF}" destId="{11EFFA71-29B1-9A49-B308-AF8BF83CB346}" srcOrd="0" destOrd="0" presId="urn:microsoft.com/office/officeart/2005/8/layout/vList2"/>
    <dgm:cxn modelId="{08CCEADA-8BE8-4DD9-9693-3581F79796AE}" srcId="{81E718D5-135A-4998-97D6-5EADA75D7E34}" destId="{92E29B6F-9558-4DFB-88B2-5813809AF56C}" srcOrd="0" destOrd="0" parTransId="{E4362771-5E4F-4F57-BDA9-93C8FDC77336}" sibTransId="{E07EF435-1CB9-40CE-864C-518A8A87CCA0}"/>
    <dgm:cxn modelId="{D23C9FAD-37DE-D34B-AC32-4B5FEDFB87D7}" type="presParOf" srcId="{55213865-20DD-FD44-8F51-872C7125BEAF}" destId="{7FA77CC1-5E2C-134A-AD4B-B0786B1BCD06}" srcOrd="0" destOrd="0" presId="urn:microsoft.com/office/officeart/2005/8/layout/vList2"/>
    <dgm:cxn modelId="{D5656564-8567-F647-9541-69E4534F9F41}" type="presParOf" srcId="{55213865-20DD-FD44-8F51-872C7125BEAF}" destId="{C0B4517E-AA19-6644-9B5E-5A92226582F4}" srcOrd="1" destOrd="0" presId="urn:microsoft.com/office/officeart/2005/8/layout/vList2"/>
    <dgm:cxn modelId="{8F98A3FC-18A4-BA45-9F27-A9B4C416E071}" type="presParOf" srcId="{55213865-20DD-FD44-8F51-872C7125BEAF}" destId="{11EFFA71-29B1-9A49-B308-AF8BF83CB34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5B3E808-3B28-4C9D-9959-66F302713BD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6A7666E-111B-4A91-A3BA-5C404DB70573}">
      <dgm:prSet custT="1"/>
      <dgm:spPr/>
      <dgm:t>
        <a:bodyPr/>
        <a:lstStyle/>
        <a:p>
          <a:pPr>
            <a:lnSpc>
              <a:spcPct val="100000"/>
            </a:lnSpc>
          </a:pPr>
          <a:r>
            <a:rPr lang="el-GR" sz="1800" b="1" dirty="0"/>
            <a:t>Το έργο </a:t>
          </a:r>
          <a:r>
            <a:rPr lang="en-US" sz="1800" b="1" dirty="0"/>
            <a:t>Play4Guidance (P4G) </a:t>
          </a:r>
          <a:r>
            <a:rPr lang="el-GR" sz="1800" dirty="0"/>
            <a:t>εισάγει ένα καινοτόμο Επιχειρηματικό Παιχνίδι με στόχο την εκπαίδευση και καθοδήγηση φοιτητών και νέων ανέργων σχετικά με επιχειρηματικές, εγκάρσιες και μαθηματικές δεξιότητες. Αυτή η καινοτόμος μέθοδος μάθησης ενισχύει τις διαχειριστικές, επιχειρηματικές, ψηφιακές και συνεργατικές ικανότητες και προωθεί την κριτική σκέψη, την επίλυση προβλημάτων και την ηγεσία.</a:t>
          </a:r>
          <a:r>
            <a:rPr lang="el-GR" sz="1600" dirty="0"/>
            <a:t>
</a:t>
          </a:r>
          <a:endParaRPr lang="en-US" sz="1600" dirty="0"/>
        </a:p>
      </dgm:t>
    </dgm:pt>
    <dgm:pt modelId="{9B8ACD06-CBC5-4E8A-A608-B1B32BF478D2}" type="parTrans" cxnId="{E5D9233C-7E90-4ADB-9CC2-CBBB2302909E}">
      <dgm:prSet/>
      <dgm:spPr/>
      <dgm:t>
        <a:bodyPr/>
        <a:lstStyle/>
        <a:p>
          <a:endParaRPr lang="en-US"/>
        </a:p>
      </dgm:t>
    </dgm:pt>
    <dgm:pt modelId="{2195C4B2-C6C6-4EF3-A3A5-79AE17D1E572}" type="sibTrans" cxnId="{E5D9233C-7E90-4ADB-9CC2-CBBB2302909E}">
      <dgm:prSet/>
      <dgm:spPr/>
      <dgm:t>
        <a:bodyPr/>
        <a:lstStyle/>
        <a:p>
          <a:endParaRPr lang="en-US"/>
        </a:p>
      </dgm:t>
    </dgm:pt>
    <dgm:pt modelId="{B4628FF6-5444-419F-9E13-FC6C6CB4E662}">
      <dgm:prSet custT="1"/>
      <dgm:spPr/>
      <dgm:t>
        <a:bodyPr/>
        <a:lstStyle/>
        <a:p>
          <a:pPr>
            <a:lnSpc>
              <a:spcPct val="100000"/>
            </a:lnSpc>
          </a:pPr>
          <a:r>
            <a:rPr lang="el-GR" sz="1800" dirty="0"/>
            <a:t>Το εργαλείο </a:t>
          </a:r>
          <a:r>
            <a:rPr lang="el-GR" sz="1800" dirty="0" err="1"/>
            <a:t>αυτοαξιολόγησης</a:t>
          </a:r>
          <a:r>
            <a:rPr lang="el-GR" sz="1800" dirty="0"/>
            <a:t> και αξιολόγησης για καθοδήγηση είναι ένα από τα βασικά στοιχεία του επιχειρηματικού παιχνιδιού </a:t>
          </a:r>
          <a:r>
            <a:rPr lang="en-US" sz="1800" dirty="0"/>
            <a:t>PLAY4GUIDANCE </a:t>
          </a:r>
          <a:r>
            <a:rPr lang="el-GR" sz="1800" dirty="0"/>
            <a:t>και έχει ως στόχο να παρέχει στους χρήστες απλή και σαφή ανατροφοδότηση που μπορούν να χρησιμοποιήσουν για να </a:t>
          </a:r>
          <a:r>
            <a:rPr lang="el-GR" sz="1800" dirty="0" err="1"/>
            <a:t>αυτοαξιολογήσουν</a:t>
          </a:r>
          <a:r>
            <a:rPr lang="el-GR" sz="1800" dirty="0"/>
            <a:t> τις δεξιότητες και τις ικανότητές τους με τη συμμετοχή τους στο παιχνίδι. </a:t>
          </a:r>
          <a:r>
            <a:rPr lang="el-GR" sz="1600" dirty="0"/>
            <a:t>
</a:t>
          </a:r>
          <a:endParaRPr lang="en-US" sz="1600" dirty="0"/>
        </a:p>
      </dgm:t>
    </dgm:pt>
    <dgm:pt modelId="{9CE30A31-53AF-473B-94E3-7FEF708E6F3E}" type="parTrans" cxnId="{126EA565-6EFE-4C35-8C89-7439A1E41543}">
      <dgm:prSet/>
      <dgm:spPr/>
      <dgm:t>
        <a:bodyPr/>
        <a:lstStyle/>
        <a:p>
          <a:endParaRPr lang="en-US"/>
        </a:p>
      </dgm:t>
    </dgm:pt>
    <dgm:pt modelId="{7228795E-E272-40AC-9C2D-F59BF8F7F25D}" type="sibTrans" cxnId="{126EA565-6EFE-4C35-8C89-7439A1E41543}">
      <dgm:prSet/>
      <dgm:spPr/>
      <dgm:t>
        <a:bodyPr/>
        <a:lstStyle/>
        <a:p>
          <a:endParaRPr lang="en-US"/>
        </a:p>
      </dgm:t>
    </dgm:pt>
    <dgm:pt modelId="{C14EFCBA-55D1-4E9F-BE97-0666C56F06C8}" type="pres">
      <dgm:prSet presAssocID="{E5B3E808-3B28-4C9D-9959-66F302713BD0}" presName="root" presStyleCnt="0">
        <dgm:presLayoutVars>
          <dgm:dir/>
          <dgm:resizeHandles val="exact"/>
        </dgm:presLayoutVars>
      </dgm:prSet>
      <dgm:spPr/>
    </dgm:pt>
    <dgm:pt modelId="{98239C5C-E264-4897-9732-2F9C5EB2DE60}" type="pres">
      <dgm:prSet presAssocID="{36A7666E-111B-4A91-A3BA-5C404DB70573}" presName="compNode" presStyleCnt="0"/>
      <dgm:spPr/>
    </dgm:pt>
    <dgm:pt modelId="{01157EC6-0ED6-466E-867A-48290442AB35}" type="pres">
      <dgm:prSet presAssocID="{36A7666E-111B-4A91-A3BA-5C404DB70573}" presName="bgRect" presStyleLbl="bgShp" presStyleIdx="0" presStyleCnt="2" custLinFactNeighborY="-150"/>
      <dgm:spPr/>
    </dgm:pt>
    <dgm:pt modelId="{29D2BACB-A1AF-4A80-8B09-95BBC8842DBA}" type="pres">
      <dgm:prSet presAssocID="{36A7666E-111B-4A91-A3BA-5C404DB7057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Δάσκαλος"/>
        </a:ext>
      </dgm:extLst>
    </dgm:pt>
    <dgm:pt modelId="{27E856AA-9F09-4D64-BFA8-83A86B939A94}" type="pres">
      <dgm:prSet presAssocID="{36A7666E-111B-4A91-A3BA-5C404DB70573}" presName="spaceRect" presStyleCnt="0"/>
      <dgm:spPr/>
    </dgm:pt>
    <dgm:pt modelId="{7D50976A-9925-4F0A-BD2E-4E9FBC8BA979}" type="pres">
      <dgm:prSet presAssocID="{36A7666E-111B-4A91-A3BA-5C404DB70573}" presName="parTx" presStyleLbl="revTx" presStyleIdx="0" presStyleCnt="2">
        <dgm:presLayoutVars>
          <dgm:chMax val="0"/>
          <dgm:chPref val="0"/>
        </dgm:presLayoutVars>
      </dgm:prSet>
      <dgm:spPr/>
    </dgm:pt>
    <dgm:pt modelId="{E013052F-805C-401C-96C7-0C8D38CF923D}" type="pres">
      <dgm:prSet presAssocID="{2195C4B2-C6C6-4EF3-A3A5-79AE17D1E572}" presName="sibTrans" presStyleCnt="0"/>
      <dgm:spPr/>
    </dgm:pt>
    <dgm:pt modelId="{F7569DAF-87D5-48B1-A6A1-02CDEC08425F}" type="pres">
      <dgm:prSet presAssocID="{B4628FF6-5444-419F-9E13-FC6C6CB4E662}" presName="compNode" presStyleCnt="0"/>
      <dgm:spPr/>
    </dgm:pt>
    <dgm:pt modelId="{09D95419-7E1B-40BC-82C7-8FEAAC1B62E0}" type="pres">
      <dgm:prSet presAssocID="{B4628FF6-5444-419F-9E13-FC6C6CB4E662}" presName="bgRect" presStyleLbl="bgShp" presStyleIdx="1" presStyleCnt="2"/>
      <dgm:spPr/>
    </dgm:pt>
    <dgm:pt modelId="{E77BE979-BB87-4ADC-BE60-3FB985077B5F}" type="pres">
      <dgm:prSet presAssocID="{B4628FF6-5444-419F-9E13-FC6C6CB4E66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 Bulb and Gear"/>
        </a:ext>
      </dgm:extLst>
    </dgm:pt>
    <dgm:pt modelId="{19561466-A791-4197-BAD1-15487765AB96}" type="pres">
      <dgm:prSet presAssocID="{B4628FF6-5444-419F-9E13-FC6C6CB4E662}" presName="spaceRect" presStyleCnt="0"/>
      <dgm:spPr/>
    </dgm:pt>
    <dgm:pt modelId="{8EC51673-F472-40C8-A836-B57E7687F22A}" type="pres">
      <dgm:prSet presAssocID="{B4628FF6-5444-419F-9E13-FC6C6CB4E662}" presName="parTx" presStyleLbl="revTx" presStyleIdx="1" presStyleCnt="2">
        <dgm:presLayoutVars>
          <dgm:chMax val="0"/>
          <dgm:chPref val="0"/>
        </dgm:presLayoutVars>
      </dgm:prSet>
      <dgm:spPr/>
    </dgm:pt>
  </dgm:ptLst>
  <dgm:cxnLst>
    <dgm:cxn modelId="{E5D9233C-7E90-4ADB-9CC2-CBBB2302909E}" srcId="{E5B3E808-3B28-4C9D-9959-66F302713BD0}" destId="{36A7666E-111B-4A91-A3BA-5C404DB70573}" srcOrd="0" destOrd="0" parTransId="{9B8ACD06-CBC5-4E8A-A608-B1B32BF478D2}" sibTransId="{2195C4B2-C6C6-4EF3-A3A5-79AE17D1E572}"/>
    <dgm:cxn modelId="{A2C9E243-0AD8-441C-A569-F5E7D5262599}" type="presOf" srcId="{E5B3E808-3B28-4C9D-9959-66F302713BD0}" destId="{C14EFCBA-55D1-4E9F-BE97-0666C56F06C8}" srcOrd="0" destOrd="0" presId="urn:microsoft.com/office/officeart/2018/2/layout/IconVerticalSolidList"/>
    <dgm:cxn modelId="{126EA565-6EFE-4C35-8C89-7439A1E41543}" srcId="{E5B3E808-3B28-4C9D-9959-66F302713BD0}" destId="{B4628FF6-5444-419F-9E13-FC6C6CB4E662}" srcOrd="1" destOrd="0" parTransId="{9CE30A31-53AF-473B-94E3-7FEF708E6F3E}" sibTransId="{7228795E-E272-40AC-9C2D-F59BF8F7F25D}"/>
    <dgm:cxn modelId="{2B75D254-1A34-4C34-9396-A0E0370361C9}" type="presOf" srcId="{B4628FF6-5444-419F-9E13-FC6C6CB4E662}" destId="{8EC51673-F472-40C8-A836-B57E7687F22A}" srcOrd="0" destOrd="0" presId="urn:microsoft.com/office/officeart/2018/2/layout/IconVerticalSolidList"/>
    <dgm:cxn modelId="{BADE6A85-D5A8-448F-A951-0C5356C32675}" type="presOf" srcId="{36A7666E-111B-4A91-A3BA-5C404DB70573}" destId="{7D50976A-9925-4F0A-BD2E-4E9FBC8BA979}" srcOrd="0" destOrd="0" presId="urn:microsoft.com/office/officeart/2018/2/layout/IconVerticalSolidList"/>
    <dgm:cxn modelId="{4FEEB525-358E-4E44-B8EB-FBD4825C7A25}" type="presParOf" srcId="{C14EFCBA-55D1-4E9F-BE97-0666C56F06C8}" destId="{98239C5C-E264-4897-9732-2F9C5EB2DE60}" srcOrd="0" destOrd="0" presId="urn:microsoft.com/office/officeart/2018/2/layout/IconVerticalSolidList"/>
    <dgm:cxn modelId="{1A0A5F43-06B1-48EC-B97D-BDE77BE70B53}" type="presParOf" srcId="{98239C5C-E264-4897-9732-2F9C5EB2DE60}" destId="{01157EC6-0ED6-466E-867A-48290442AB35}" srcOrd="0" destOrd="0" presId="urn:microsoft.com/office/officeart/2018/2/layout/IconVerticalSolidList"/>
    <dgm:cxn modelId="{849A65B1-80E1-4C7A-BEEE-F7BBE2295616}" type="presParOf" srcId="{98239C5C-E264-4897-9732-2F9C5EB2DE60}" destId="{29D2BACB-A1AF-4A80-8B09-95BBC8842DBA}" srcOrd="1" destOrd="0" presId="urn:microsoft.com/office/officeart/2018/2/layout/IconVerticalSolidList"/>
    <dgm:cxn modelId="{ACAE4D72-9CE4-4AB4-BB58-E121B26606A0}" type="presParOf" srcId="{98239C5C-E264-4897-9732-2F9C5EB2DE60}" destId="{27E856AA-9F09-4D64-BFA8-83A86B939A94}" srcOrd="2" destOrd="0" presId="urn:microsoft.com/office/officeart/2018/2/layout/IconVerticalSolidList"/>
    <dgm:cxn modelId="{4E2CEDF6-45B5-4E72-A57B-D83DCD7296D2}" type="presParOf" srcId="{98239C5C-E264-4897-9732-2F9C5EB2DE60}" destId="{7D50976A-9925-4F0A-BD2E-4E9FBC8BA979}" srcOrd="3" destOrd="0" presId="urn:microsoft.com/office/officeart/2018/2/layout/IconVerticalSolidList"/>
    <dgm:cxn modelId="{D77661F5-2D5D-49C5-BBB6-B64C96A51296}" type="presParOf" srcId="{C14EFCBA-55D1-4E9F-BE97-0666C56F06C8}" destId="{E013052F-805C-401C-96C7-0C8D38CF923D}" srcOrd="1" destOrd="0" presId="urn:microsoft.com/office/officeart/2018/2/layout/IconVerticalSolidList"/>
    <dgm:cxn modelId="{ECA609C1-C530-4C89-9571-4DF6C8826179}" type="presParOf" srcId="{C14EFCBA-55D1-4E9F-BE97-0666C56F06C8}" destId="{F7569DAF-87D5-48B1-A6A1-02CDEC08425F}" srcOrd="2" destOrd="0" presId="urn:microsoft.com/office/officeart/2018/2/layout/IconVerticalSolidList"/>
    <dgm:cxn modelId="{D45170A6-7EBF-419D-837B-E5E3CB6D2E66}" type="presParOf" srcId="{F7569DAF-87D5-48B1-A6A1-02CDEC08425F}" destId="{09D95419-7E1B-40BC-82C7-8FEAAC1B62E0}" srcOrd="0" destOrd="0" presId="urn:microsoft.com/office/officeart/2018/2/layout/IconVerticalSolidList"/>
    <dgm:cxn modelId="{D2EAD487-FA95-412C-B982-D14CF1AAB2A5}" type="presParOf" srcId="{F7569DAF-87D5-48B1-A6A1-02CDEC08425F}" destId="{E77BE979-BB87-4ADC-BE60-3FB985077B5F}" srcOrd="1" destOrd="0" presId="urn:microsoft.com/office/officeart/2018/2/layout/IconVerticalSolidList"/>
    <dgm:cxn modelId="{365F3DEA-D161-4D68-ABE6-0785A826AD4F}" type="presParOf" srcId="{F7569DAF-87D5-48B1-A6A1-02CDEC08425F}" destId="{19561466-A791-4197-BAD1-15487765AB96}" srcOrd="2" destOrd="0" presId="urn:microsoft.com/office/officeart/2018/2/layout/IconVerticalSolidList"/>
    <dgm:cxn modelId="{16A42420-D8AD-4AEF-9A2A-F768101CE05D}" type="presParOf" srcId="{F7569DAF-87D5-48B1-A6A1-02CDEC08425F}" destId="{8EC51673-F472-40C8-A836-B57E7687F22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1EB01A9-F22B-415F-B3E6-E128E5D1A5F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715B6DB-1881-4FD1-A08B-36E8EB4AECBF}">
      <dgm:prSet/>
      <dgm:spPr/>
      <dgm:t>
        <a:bodyPr/>
        <a:lstStyle/>
        <a:p>
          <a:r>
            <a:rPr lang="en-US" b="1" dirty="0"/>
            <a:t>•</a:t>
          </a:r>
          <a:r>
            <a:rPr lang="el-GR" b="1" dirty="0"/>
            <a:t>Αναλυτική Σκέψη</a:t>
          </a:r>
          <a:endParaRPr lang="en-US" dirty="0"/>
        </a:p>
      </dgm:t>
    </dgm:pt>
    <dgm:pt modelId="{EB44AC04-62AD-45C0-8ADC-AEFD072F609A}" type="parTrans" cxnId="{7F9929FA-5FB1-438F-9038-B5754EC4D668}">
      <dgm:prSet/>
      <dgm:spPr/>
      <dgm:t>
        <a:bodyPr/>
        <a:lstStyle/>
        <a:p>
          <a:endParaRPr lang="en-US"/>
        </a:p>
      </dgm:t>
    </dgm:pt>
    <dgm:pt modelId="{733D6BD3-9B05-4FAC-A6E1-0403156C6E6C}" type="sibTrans" cxnId="{7F9929FA-5FB1-438F-9038-B5754EC4D668}">
      <dgm:prSet/>
      <dgm:spPr/>
      <dgm:t>
        <a:bodyPr/>
        <a:lstStyle/>
        <a:p>
          <a:endParaRPr lang="en-US"/>
        </a:p>
      </dgm:t>
    </dgm:pt>
    <dgm:pt modelId="{06C87926-4335-41B2-994C-F15D585F4E79}">
      <dgm:prSet/>
      <dgm:spPr/>
      <dgm:t>
        <a:bodyPr/>
        <a:lstStyle/>
        <a:p>
          <a:r>
            <a:rPr lang="en-US" b="1" dirty="0"/>
            <a:t>•</a:t>
          </a:r>
          <a:r>
            <a:rPr lang="el-GR" b="1" dirty="0"/>
            <a:t>Επιχειρηματική Οξυδέρκεια</a:t>
          </a:r>
          <a:endParaRPr lang="en-US" dirty="0"/>
        </a:p>
      </dgm:t>
    </dgm:pt>
    <dgm:pt modelId="{5AA7C48B-A28B-4F1E-A354-8AF9F7A507F8}" type="parTrans" cxnId="{9CCB1666-2A9A-4861-B413-DDA429C6FF39}">
      <dgm:prSet/>
      <dgm:spPr/>
      <dgm:t>
        <a:bodyPr/>
        <a:lstStyle/>
        <a:p>
          <a:endParaRPr lang="en-US"/>
        </a:p>
      </dgm:t>
    </dgm:pt>
    <dgm:pt modelId="{DADA31AD-9066-4EEF-A2B2-E46145C53D6B}" type="sibTrans" cxnId="{9CCB1666-2A9A-4861-B413-DDA429C6FF39}">
      <dgm:prSet/>
      <dgm:spPr/>
      <dgm:t>
        <a:bodyPr/>
        <a:lstStyle/>
        <a:p>
          <a:endParaRPr lang="en-US"/>
        </a:p>
      </dgm:t>
    </dgm:pt>
    <dgm:pt modelId="{C7696E52-189A-4CE5-B733-10C0BEDB2BDD}">
      <dgm:prSet/>
      <dgm:spPr/>
      <dgm:t>
        <a:bodyPr/>
        <a:lstStyle/>
        <a:p>
          <a:r>
            <a:rPr lang="en-US" b="1" dirty="0"/>
            <a:t>•</a:t>
          </a:r>
          <a:r>
            <a:rPr lang="el-GR" b="1" dirty="0"/>
            <a:t>Δέσμευση για μάθηση</a:t>
          </a:r>
          <a:endParaRPr lang="en-US" dirty="0"/>
        </a:p>
      </dgm:t>
    </dgm:pt>
    <dgm:pt modelId="{38D3E27F-4A79-40A2-959E-9156D3A0AB6A}" type="parTrans" cxnId="{52B468A8-10FB-405A-909D-A6A064109892}">
      <dgm:prSet/>
      <dgm:spPr/>
      <dgm:t>
        <a:bodyPr/>
        <a:lstStyle/>
        <a:p>
          <a:endParaRPr lang="en-US"/>
        </a:p>
      </dgm:t>
    </dgm:pt>
    <dgm:pt modelId="{75CA49D8-E9B1-425D-B0B3-9E154C163FCE}" type="sibTrans" cxnId="{52B468A8-10FB-405A-909D-A6A064109892}">
      <dgm:prSet/>
      <dgm:spPr/>
      <dgm:t>
        <a:bodyPr/>
        <a:lstStyle/>
        <a:p>
          <a:endParaRPr lang="en-US"/>
        </a:p>
      </dgm:t>
    </dgm:pt>
    <dgm:pt modelId="{F871740C-180C-40F5-83CF-61C54826E624}">
      <dgm:prSet/>
      <dgm:spPr/>
      <dgm:t>
        <a:bodyPr/>
        <a:lstStyle/>
        <a:p>
          <a:r>
            <a:rPr lang="en-US" b="1" dirty="0"/>
            <a:t>•</a:t>
          </a:r>
          <a:r>
            <a:rPr lang="el-GR" b="1" dirty="0"/>
            <a:t>Παραγγελία και Ποιότητα</a:t>
          </a:r>
          <a:endParaRPr lang="en-US" dirty="0"/>
        </a:p>
      </dgm:t>
    </dgm:pt>
    <dgm:pt modelId="{705D4DC9-23DB-4114-90BE-7E83016BB4F9}" type="parTrans" cxnId="{2940E9B2-DDA2-469F-843D-486174280001}">
      <dgm:prSet/>
      <dgm:spPr/>
      <dgm:t>
        <a:bodyPr/>
        <a:lstStyle/>
        <a:p>
          <a:endParaRPr lang="en-US"/>
        </a:p>
      </dgm:t>
    </dgm:pt>
    <dgm:pt modelId="{B2F50E98-9CDA-44A9-939C-9291096377EB}" type="sibTrans" cxnId="{2940E9B2-DDA2-469F-843D-486174280001}">
      <dgm:prSet/>
      <dgm:spPr/>
      <dgm:t>
        <a:bodyPr/>
        <a:lstStyle/>
        <a:p>
          <a:endParaRPr lang="en-US"/>
        </a:p>
      </dgm:t>
    </dgm:pt>
    <dgm:pt modelId="{13A1B1DA-94A0-4169-B117-B3DF91D03E60}">
      <dgm:prSet/>
      <dgm:spPr/>
      <dgm:t>
        <a:bodyPr/>
        <a:lstStyle/>
        <a:p>
          <a:r>
            <a:rPr lang="en-US" b="1" dirty="0"/>
            <a:t>•</a:t>
          </a:r>
          <a:r>
            <a:rPr lang="el-GR" b="1" dirty="0"/>
            <a:t>Εμπειρία</a:t>
          </a:r>
          <a:endParaRPr lang="en-US" dirty="0"/>
        </a:p>
      </dgm:t>
    </dgm:pt>
    <dgm:pt modelId="{44C676E5-ED19-461C-B726-1668EC8E2DAF}" type="parTrans" cxnId="{4DA74ED8-8884-4D05-B598-46896D99B152}">
      <dgm:prSet/>
      <dgm:spPr/>
      <dgm:t>
        <a:bodyPr/>
        <a:lstStyle/>
        <a:p>
          <a:endParaRPr lang="en-US"/>
        </a:p>
      </dgm:t>
    </dgm:pt>
    <dgm:pt modelId="{7A4668A7-0F03-4DD8-99D1-F72BE0610BD4}" type="sibTrans" cxnId="{4DA74ED8-8884-4D05-B598-46896D99B152}">
      <dgm:prSet/>
      <dgm:spPr/>
      <dgm:t>
        <a:bodyPr/>
        <a:lstStyle/>
        <a:p>
          <a:endParaRPr lang="en-US"/>
        </a:p>
      </dgm:t>
    </dgm:pt>
    <dgm:pt modelId="{2AF23BA6-37DC-4EBC-9F36-0C8ED8D57B83}">
      <dgm:prSet/>
      <dgm:spPr/>
      <dgm:t>
        <a:bodyPr/>
        <a:lstStyle/>
        <a:p>
          <a:r>
            <a:rPr lang="en-US" b="1" dirty="0"/>
            <a:t>•</a:t>
          </a:r>
          <a:r>
            <a:rPr lang="el-GR" b="1" dirty="0"/>
            <a:t>Ευελιξία</a:t>
          </a:r>
          <a:endParaRPr lang="en-US" dirty="0"/>
        </a:p>
      </dgm:t>
    </dgm:pt>
    <dgm:pt modelId="{F632D72F-96CF-4A4A-A97C-28CF4911A8E7}" type="parTrans" cxnId="{4D984E4C-86E8-4D68-AFE3-BE07271BE319}">
      <dgm:prSet/>
      <dgm:spPr/>
      <dgm:t>
        <a:bodyPr/>
        <a:lstStyle/>
        <a:p>
          <a:endParaRPr lang="en-US"/>
        </a:p>
      </dgm:t>
    </dgm:pt>
    <dgm:pt modelId="{5F303D6B-2B1E-4F8F-86C5-287E5A6313DB}" type="sibTrans" cxnId="{4D984E4C-86E8-4D68-AFE3-BE07271BE319}">
      <dgm:prSet/>
      <dgm:spPr/>
      <dgm:t>
        <a:bodyPr/>
        <a:lstStyle/>
        <a:p>
          <a:endParaRPr lang="en-US"/>
        </a:p>
      </dgm:t>
    </dgm:pt>
    <dgm:pt modelId="{EA95B067-1741-4B0B-9E1C-E6B8637CEE8D}">
      <dgm:prSet/>
      <dgm:spPr/>
      <dgm:t>
        <a:bodyPr/>
        <a:lstStyle/>
        <a:p>
          <a:r>
            <a:rPr lang="en-US" b="1" dirty="0"/>
            <a:t>•</a:t>
          </a:r>
          <a:r>
            <a:rPr lang="el-GR" b="1" dirty="0"/>
            <a:t>Αναζήτηση πληροφοριών</a:t>
          </a:r>
          <a:endParaRPr lang="en-US" dirty="0"/>
        </a:p>
      </dgm:t>
    </dgm:pt>
    <dgm:pt modelId="{02EE1406-16CA-4C33-9AD2-7EAE7C075E56}" type="parTrans" cxnId="{063B658A-FA69-43BD-A737-D8A285454E06}">
      <dgm:prSet/>
      <dgm:spPr/>
      <dgm:t>
        <a:bodyPr/>
        <a:lstStyle/>
        <a:p>
          <a:endParaRPr lang="en-US"/>
        </a:p>
      </dgm:t>
    </dgm:pt>
    <dgm:pt modelId="{5F069210-087A-4EAC-BE70-0C3681BF3290}" type="sibTrans" cxnId="{063B658A-FA69-43BD-A737-D8A285454E06}">
      <dgm:prSet/>
      <dgm:spPr/>
      <dgm:t>
        <a:bodyPr/>
        <a:lstStyle/>
        <a:p>
          <a:endParaRPr lang="en-US"/>
        </a:p>
      </dgm:t>
    </dgm:pt>
    <dgm:pt modelId="{ED2C8FAD-CFC9-419E-B2D4-173CF4EF5905}">
      <dgm:prSet/>
      <dgm:spPr/>
      <dgm:t>
        <a:bodyPr/>
        <a:lstStyle/>
        <a:p>
          <a:r>
            <a:rPr lang="en-US" b="1" dirty="0"/>
            <a:t>•</a:t>
          </a:r>
          <a:r>
            <a:rPr lang="el-GR" b="1" dirty="0"/>
            <a:t>Καινοτομία</a:t>
          </a:r>
          <a:endParaRPr lang="en-US" dirty="0"/>
        </a:p>
      </dgm:t>
    </dgm:pt>
    <dgm:pt modelId="{933A9615-7AF8-42A4-8124-2B3244DF0D94}" type="parTrans" cxnId="{D998CF24-1CAA-44FB-9B98-66DDFBB3EFE3}">
      <dgm:prSet/>
      <dgm:spPr/>
      <dgm:t>
        <a:bodyPr/>
        <a:lstStyle/>
        <a:p>
          <a:endParaRPr lang="en-US"/>
        </a:p>
      </dgm:t>
    </dgm:pt>
    <dgm:pt modelId="{36F81DEC-EBB7-442A-A61A-93D9E5D7404A}" type="sibTrans" cxnId="{D998CF24-1CAA-44FB-9B98-66DDFBB3EFE3}">
      <dgm:prSet/>
      <dgm:spPr/>
      <dgm:t>
        <a:bodyPr/>
        <a:lstStyle/>
        <a:p>
          <a:endParaRPr lang="en-US"/>
        </a:p>
      </dgm:t>
    </dgm:pt>
    <dgm:pt modelId="{255CDF90-6B8B-4AC4-8BE9-1979D3B71F23}">
      <dgm:prSet/>
      <dgm:spPr/>
      <dgm:t>
        <a:bodyPr/>
        <a:lstStyle/>
        <a:p>
          <a:r>
            <a:rPr lang="en-US" b="1" dirty="0"/>
            <a:t>•</a:t>
          </a:r>
          <a:r>
            <a:rPr lang="el-GR" b="1" dirty="0"/>
            <a:t>Προσανατολισμός αποτελεσμάτων</a:t>
          </a:r>
          <a:endParaRPr lang="en-US" dirty="0"/>
        </a:p>
      </dgm:t>
    </dgm:pt>
    <dgm:pt modelId="{396D00E8-C669-4412-9CDC-DBEEA3753DED}" type="parTrans" cxnId="{AC8630DF-BFE0-4037-9A17-CEC881850F26}">
      <dgm:prSet/>
      <dgm:spPr/>
      <dgm:t>
        <a:bodyPr/>
        <a:lstStyle/>
        <a:p>
          <a:endParaRPr lang="en-US"/>
        </a:p>
      </dgm:t>
    </dgm:pt>
    <dgm:pt modelId="{2CE0C94B-38A9-44EC-962C-375C2B7F4CBB}" type="sibTrans" cxnId="{AC8630DF-BFE0-4037-9A17-CEC881850F26}">
      <dgm:prSet/>
      <dgm:spPr/>
      <dgm:t>
        <a:bodyPr/>
        <a:lstStyle/>
        <a:p>
          <a:endParaRPr lang="en-US"/>
        </a:p>
      </dgm:t>
    </dgm:pt>
    <dgm:pt modelId="{0C4F8DA0-907E-4B27-87A1-400272A9D8FA}">
      <dgm:prSet/>
      <dgm:spPr/>
      <dgm:t>
        <a:bodyPr/>
        <a:lstStyle/>
        <a:p>
          <a:r>
            <a:rPr lang="en-US" b="1" dirty="0"/>
            <a:t>•</a:t>
          </a:r>
          <a:r>
            <a:rPr lang="el-GR" b="1" dirty="0"/>
            <a:t>Λήψη αποφάσεων</a:t>
          </a:r>
          <a:endParaRPr lang="en-US" dirty="0"/>
        </a:p>
      </dgm:t>
    </dgm:pt>
    <dgm:pt modelId="{FE6DEBA7-7EF5-4B05-9B83-F4EE25488F91}" type="parTrans" cxnId="{21B4CB8B-29F4-4A01-B63E-48DAA17CC8BB}">
      <dgm:prSet/>
      <dgm:spPr/>
      <dgm:t>
        <a:bodyPr/>
        <a:lstStyle/>
        <a:p>
          <a:endParaRPr lang="en-US"/>
        </a:p>
      </dgm:t>
    </dgm:pt>
    <dgm:pt modelId="{4C28DB66-2706-4E3F-92C0-611BFA244E47}" type="sibTrans" cxnId="{21B4CB8B-29F4-4A01-B63E-48DAA17CC8BB}">
      <dgm:prSet/>
      <dgm:spPr/>
      <dgm:t>
        <a:bodyPr/>
        <a:lstStyle/>
        <a:p>
          <a:endParaRPr lang="en-US"/>
        </a:p>
      </dgm:t>
    </dgm:pt>
    <dgm:pt modelId="{C8CEE4D2-9A2B-EA4E-AE3F-751B9E3BD7E2}" type="pres">
      <dgm:prSet presAssocID="{D1EB01A9-F22B-415F-B3E6-E128E5D1A5FA}" presName="linear" presStyleCnt="0">
        <dgm:presLayoutVars>
          <dgm:animLvl val="lvl"/>
          <dgm:resizeHandles val="exact"/>
        </dgm:presLayoutVars>
      </dgm:prSet>
      <dgm:spPr/>
    </dgm:pt>
    <dgm:pt modelId="{5C2E7432-0114-D64B-9E7F-5D7C8FB51AC3}" type="pres">
      <dgm:prSet presAssocID="{E715B6DB-1881-4FD1-A08B-36E8EB4AECBF}" presName="parentText" presStyleLbl="node1" presStyleIdx="0" presStyleCnt="10">
        <dgm:presLayoutVars>
          <dgm:chMax val="0"/>
          <dgm:bulletEnabled val="1"/>
        </dgm:presLayoutVars>
      </dgm:prSet>
      <dgm:spPr/>
    </dgm:pt>
    <dgm:pt modelId="{480BCD24-20A5-E64A-9C68-8D0EEC87F38D}" type="pres">
      <dgm:prSet presAssocID="{733D6BD3-9B05-4FAC-A6E1-0403156C6E6C}" presName="spacer" presStyleCnt="0"/>
      <dgm:spPr/>
    </dgm:pt>
    <dgm:pt modelId="{1BBBD125-5895-F843-BBE7-4D6BE7FDF01C}" type="pres">
      <dgm:prSet presAssocID="{06C87926-4335-41B2-994C-F15D585F4E79}" presName="parentText" presStyleLbl="node1" presStyleIdx="1" presStyleCnt="10">
        <dgm:presLayoutVars>
          <dgm:chMax val="0"/>
          <dgm:bulletEnabled val="1"/>
        </dgm:presLayoutVars>
      </dgm:prSet>
      <dgm:spPr/>
    </dgm:pt>
    <dgm:pt modelId="{226E2B0F-4C2E-C84F-955C-A7502A9BF6F9}" type="pres">
      <dgm:prSet presAssocID="{DADA31AD-9066-4EEF-A2B2-E46145C53D6B}" presName="spacer" presStyleCnt="0"/>
      <dgm:spPr/>
    </dgm:pt>
    <dgm:pt modelId="{02FD0BC5-366D-FD41-8735-973773270758}" type="pres">
      <dgm:prSet presAssocID="{C7696E52-189A-4CE5-B733-10C0BEDB2BDD}" presName="parentText" presStyleLbl="node1" presStyleIdx="2" presStyleCnt="10">
        <dgm:presLayoutVars>
          <dgm:chMax val="0"/>
          <dgm:bulletEnabled val="1"/>
        </dgm:presLayoutVars>
      </dgm:prSet>
      <dgm:spPr/>
    </dgm:pt>
    <dgm:pt modelId="{39A37756-D732-D143-AC94-E688B1EC6FCB}" type="pres">
      <dgm:prSet presAssocID="{75CA49D8-E9B1-425D-B0B3-9E154C163FCE}" presName="spacer" presStyleCnt="0"/>
      <dgm:spPr/>
    </dgm:pt>
    <dgm:pt modelId="{6EA8A17E-F669-4943-A93C-6CDC995D45FB}" type="pres">
      <dgm:prSet presAssocID="{F871740C-180C-40F5-83CF-61C54826E624}" presName="parentText" presStyleLbl="node1" presStyleIdx="3" presStyleCnt="10">
        <dgm:presLayoutVars>
          <dgm:chMax val="0"/>
          <dgm:bulletEnabled val="1"/>
        </dgm:presLayoutVars>
      </dgm:prSet>
      <dgm:spPr/>
    </dgm:pt>
    <dgm:pt modelId="{7966E86D-7BDF-3543-AF5E-1A3A618A9400}" type="pres">
      <dgm:prSet presAssocID="{B2F50E98-9CDA-44A9-939C-9291096377EB}" presName="spacer" presStyleCnt="0"/>
      <dgm:spPr/>
    </dgm:pt>
    <dgm:pt modelId="{19ADA012-E6B7-D245-806E-E7D906497D03}" type="pres">
      <dgm:prSet presAssocID="{13A1B1DA-94A0-4169-B117-B3DF91D03E60}" presName="parentText" presStyleLbl="node1" presStyleIdx="4" presStyleCnt="10">
        <dgm:presLayoutVars>
          <dgm:chMax val="0"/>
          <dgm:bulletEnabled val="1"/>
        </dgm:presLayoutVars>
      </dgm:prSet>
      <dgm:spPr/>
    </dgm:pt>
    <dgm:pt modelId="{49820366-44C4-0E42-AC9B-2A67342DD2A5}" type="pres">
      <dgm:prSet presAssocID="{7A4668A7-0F03-4DD8-99D1-F72BE0610BD4}" presName="spacer" presStyleCnt="0"/>
      <dgm:spPr/>
    </dgm:pt>
    <dgm:pt modelId="{4C98E357-0800-D143-BFAA-6B82D58B4E2A}" type="pres">
      <dgm:prSet presAssocID="{2AF23BA6-37DC-4EBC-9F36-0C8ED8D57B83}" presName="parentText" presStyleLbl="node1" presStyleIdx="5" presStyleCnt="10">
        <dgm:presLayoutVars>
          <dgm:chMax val="0"/>
          <dgm:bulletEnabled val="1"/>
        </dgm:presLayoutVars>
      </dgm:prSet>
      <dgm:spPr/>
    </dgm:pt>
    <dgm:pt modelId="{4B3BFE06-7568-734E-8483-8FF1F16B8AA1}" type="pres">
      <dgm:prSet presAssocID="{5F303D6B-2B1E-4F8F-86C5-287E5A6313DB}" presName="spacer" presStyleCnt="0"/>
      <dgm:spPr/>
    </dgm:pt>
    <dgm:pt modelId="{E3ED4724-EE56-EB4F-9112-FC936893EA21}" type="pres">
      <dgm:prSet presAssocID="{EA95B067-1741-4B0B-9E1C-E6B8637CEE8D}" presName="parentText" presStyleLbl="node1" presStyleIdx="6" presStyleCnt="10">
        <dgm:presLayoutVars>
          <dgm:chMax val="0"/>
          <dgm:bulletEnabled val="1"/>
        </dgm:presLayoutVars>
      </dgm:prSet>
      <dgm:spPr/>
    </dgm:pt>
    <dgm:pt modelId="{174379EF-7E07-244E-BF75-725D4443D46D}" type="pres">
      <dgm:prSet presAssocID="{5F069210-087A-4EAC-BE70-0C3681BF3290}" presName="spacer" presStyleCnt="0"/>
      <dgm:spPr/>
    </dgm:pt>
    <dgm:pt modelId="{AB81BBAE-09B2-E347-816E-AB94C1392CBD}" type="pres">
      <dgm:prSet presAssocID="{ED2C8FAD-CFC9-419E-B2D4-173CF4EF5905}" presName="parentText" presStyleLbl="node1" presStyleIdx="7" presStyleCnt="10">
        <dgm:presLayoutVars>
          <dgm:chMax val="0"/>
          <dgm:bulletEnabled val="1"/>
        </dgm:presLayoutVars>
      </dgm:prSet>
      <dgm:spPr/>
    </dgm:pt>
    <dgm:pt modelId="{5DAD047C-092F-584F-B14F-2DDD39E35BE1}" type="pres">
      <dgm:prSet presAssocID="{36F81DEC-EBB7-442A-A61A-93D9E5D7404A}" presName="spacer" presStyleCnt="0"/>
      <dgm:spPr/>
    </dgm:pt>
    <dgm:pt modelId="{C70CE5C6-C986-D948-A0D6-56ADF05298DF}" type="pres">
      <dgm:prSet presAssocID="{255CDF90-6B8B-4AC4-8BE9-1979D3B71F23}" presName="parentText" presStyleLbl="node1" presStyleIdx="8" presStyleCnt="10">
        <dgm:presLayoutVars>
          <dgm:chMax val="0"/>
          <dgm:bulletEnabled val="1"/>
        </dgm:presLayoutVars>
      </dgm:prSet>
      <dgm:spPr/>
    </dgm:pt>
    <dgm:pt modelId="{7038F9E8-0067-FA46-A0D4-58CEFDDFF66C}" type="pres">
      <dgm:prSet presAssocID="{2CE0C94B-38A9-44EC-962C-375C2B7F4CBB}" presName="spacer" presStyleCnt="0"/>
      <dgm:spPr/>
    </dgm:pt>
    <dgm:pt modelId="{1FEC3A4E-5944-514B-8C7C-23D1670506FA}" type="pres">
      <dgm:prSet presAssocID="{0C4F8DA0-907E-4B27-87A1-400272A9D8FA}" presName="parentText" presStyleLbl="node1" presStyleIdx="9" presStyleCnt="10">
        <dgm:presLayoutVars>
          <dgm:chMax val="0"/>
          <dgm:bulletEnabled val="1"/>
        </dgm:presLayoutVars>
      </dgm:prSet>
      <dgm:spPr/>
    </dgm:pt>
  </dgm:ptLst>
  <dgm:cxnLst>
    <dgm:cxn modelId="{46B9C500-5780-7845-803E-B9E6DA8C87E5}" type="presOf" srcId="{2AF23BA6-37DC-4EBC-9F36-0C8ED8D57B83}" destId="{4C98E357-0800-D143-BFAA-6B82D58B4E2A}" srcOrd="0" destOrd="0" presId="urn:microsoft.com/office/officeart/2005/8/layout/vList2"/>
    <dgm:cxn modelId="{00BEC70B-5091-B641-986A-604496B50D51}" type="presOf" srcId="{0C4F8DA0-907E-4B27-87A1-400272A9D8FA}" destId="{1FEC3A4E-5944-514B-8C7C-23D1670506FA}" srcOrd="0" destOrd="0" presId="urn:microsoft.com/office/officeart/2005/8/layout/vList2"/>
    <dgm:cxn modelId="{E086B818-61E2-F44C-88B2-26E65D85383C}" type="presOf" srcId="{C7696E52-189A-4CE5-B733-10C0BEDB2BDD}" destId="{02FD0BC5-366D-FD41-8735-973773270758}" srcOrd="0" destOrd="0" presId="urn:microsoft.com/office/officeart/2005/8/layout/vList2"/>
    <dgm:cxn modelId="{CB484C1A-7046-EC4D-9C73-0CBB330FA1BC}" type="presOf" srcId="{F871740C-180C-40F5-83CF-61C54826E624}" destId="{6EA8A17E-F669-4943-A93C-6CDC995D45FB}" srcOrd="0" destOrd="0" presId="urn:microsoft.com/office/officeart/2005/8/layout/vList2"/>
    <dgm:cxn modelId="{D998CF24-1CAA-44FB-9B98-66DDFBB3EFE3}" srcId="{D1EB01A9-F22B-415F-B3E6-E128E5D1A5FA}" destId="{ED2C8FAD-CFC9-419E-B2D4-173CF4EF5905}" srcOrd="7" destOrd="0" parTransId="{933A9615-7AF8-42A4-8124-2B3244DF0D94}" sibTransId="{36F81DEC-EBB7-442A-A61A-93D9E5D7404A}"/>
    <dgm:cxn modelId="{D0FC2928-513A-5541-8B44-AF25CA0C0273}" type="presOf" srcId="{ED2C8FAD-CFC9-419E-B2D4-173CF4EF5905}" destId="{AB81BBAE-09B2-E347-816E-AB94C1392CBD}" srcOrd="0" destOrd="0" presId="urn:microsoft.com/office/officeart/2005/8/layout/vList2"/>
    <dgm:cxn modelId="{ACAFE744-9ACD-B342-B37E-A2AD096DA78F}" type="presOf" srcId="{D1EB01A9-F22B-415F-B3E6-E128E5D1A5FA}" destId="{C8CEE4D2-9A2B-EA4E-AE3F-751B9E3BD7E2}" srcOrd="0" destOrd="0" presId="urn:microsoft.com/office/officeart/2005/8/layout/vList2"/>
    <dgm:cxn modelId="{9CCB1666-2A9A-4861-B413-DDA429C6FF39}" srcId="{D1EB01A9-F22B-415F-B3E6-E128E5D1A5FA}" destId="{06C87926-4335-41B2-994C-F15D585F4E79}" srcOrd="1" destOrd="0" parTransId="{5AA7C48B-A28B-4F1E-A354-8AF9F7A507F8}" sibTransId="{DADA31AD-9066-4EEF-A2B2-E46145C53D6B}"/>
    <dgm:cxn modelId="{4D984E4C-86E8-4D68-AFE3-BE07271BE319}" srcId="{D1EB01A9-F22B-415F-B3E6-E128E5D1A5FA}" destId="{2AF23BA6-37DC-4EBC-9F36-0C8ED8D57B83}" srcOrd="5" destOrd="0" parTransId="{F632D72F-96CF-4A4A-A97C-28CF4911A8E7}" sibTransId="{5F303D6B-2B1E-4F8F-86C5-287E5A6313DB}"/>
    <dgm:cxn modelId="{063B658A-FA69-43BD-A737-D8A285454E06}" srcId="{D1EB01A9-F22B-415F-B3E6-E128E5D1A5FA}" destId="{EA95B067-1741-4B0B-9E1C-E6B8637CEE8D}" srcOrd="6" destOrd="0" parTransId="{02EE1406-16CA-4C33-9AD2-7EAE7C075E56}" sibTransId="{5F069210-087A-4EAC-BE70-0C3681BF3290}"/>
    <dgm:cxn modelId="{21B4CB8B-29F4-4A01-B63E-48DAA17CC8BB}" srcId="{D1EB01A9-F22B-415F-B3E6-E128E5D1A5FA}" destId="{0C4F8DA0-907E-4B27-87A1-400272A9D8FA}" srcOrd="9" destOrd="0" parTransId="{FE6DEBA7-7EF5-4B05-9B83-F4EE25488F91}" sibTransId="{4C28DB66-2706-4E3F-92C0-611BFA244E47}"/>
    <dgm:cxn modelId="{F964CB91-B955-CE4A-A9D1-677B414E0837}" type="presOf" srcId="{255CDF90-6B8B-4AC4-8BE9-1979D3B71F23}" destId="{C70CE5C6-C986-D948-A0D6-56ADF05298DF}" srcOrd="0" destOrd="0" presId="urn:microsoft.com/office/officeart/2005/8/layout/vList2"/>
    <dgm:cxn modelId="{54D069A7-82EB-7C49-B451-B1F60E6D6599}" type="presOf" srcId="{E715B6DB-1881-4FD1-A08B-36E8EB4AECBF}" destId="{5C2E7432-0114-D64B-9E7F-5D7C8FB51AC3}" srcOrd="0" destOrd="0" presId="urn:microsoft.com/office/officeart/2005/8/layout/vList2"/>
    <dgm:cxn modelId="{52B468A8-10FB-405A-909D-A6A064109892}" srcId="{D1EB01A9-F22B-415F-B3E6-E128E5D1A5FA}" destId="{C7696E52-189A-4CE5-B733-10C0BEDB2BDD}" srcOrd="2" destOrd="0" parTransId="{38D3E27F-4A79-40A2-959E-9156D3A0AB6A}" sibTransId="{75CA49D8-E9B1-425D-B0B3-9E154C163FCE}"/>
    <dgm:cxn modelId="{8B42DFB2-4B1A-6E47-908A-C9CCC10AEDE9}" type="presOf" srcId="{06C87926-4335-41B2-994C-F15D585F4E79}" destId="{1BBBD125-5895-F843-BBE7-4D6BE7FDF01C}" srcOrd="0" destOrd="0" presId="urn:microsoft.com/office/officeart/2005/8/layout/vList2"/>
    <dgm:cxn modelId="{2940E9B2-DDA2-469F-843D-486174280001}" srcId="{D1EB01A9-F22B-415F-B3E6-E128E5D1A5FA}" destId="{F871740C-180C-40F5-83CF-61C54826E624}" srcOrd="3" destOrd="0" parTransId="{705D4DC9-23DB-4114-90BE-7E83016BB4F9}" sibTransId="{B2F50E98-9CDA-44A9-939C-9291096377EB}"/>
    <dgm:cxn modelId="{ED71F9B8-47CB-0145-8B29-C1D2F2E85790}" type="presOf" srcId="{13A1B1DA-94A0-4169-B117-B3DF91D03E60}" destId="{19ADA012-E6B7-D245-806E-E7D906497D03}" srcOrd="0" destOrd="0" presId="urn:microsoft.com/office/officeart/2005/8/layout/vList2"/>
    <dgm:cxn modelId="{473ADDCF-B202-6649-85EC-F27C909D143F}" type="presOf" srcId="{EA95B067-1741-4B0B-9E1C-E6B8637CEE8D}" destId="{E3ED4724-EE56-EB4F-9112-FC936893EA21}" srcOrd="0" destOrd="0" presId="urn:microsoft.com/office/officeart/2005/8/layout/vList2"/>
    <dgm:cxn modelId="{4DA74ED8-8884-4D05-B598-46896D99B152}" srcId="{D1EB01A9-F22B-415F-B3E6-E128E5D1A5FA}" destId="{13A1B1DA-94A0-4169-B117-B3DF91D03E60}" srcOrd="4" destOrd="0" parTransId="{44C676E5-ED19-461C-B726-1668EC8E2DAF}" sibTransId="{7A4668A7-0F03-4DD8-99D1-F72BE0610BD4}"/>
    <dgm:cxn modelId="{AC8630DF-BFE0-4037-9A17-CEC881850F26}" srcId="{D1EB01A9-F22B-415F-B3E6-E128E5D1A5FA}" destId="{255CDF90-6B8B-4AC4-8BE9-1979D3B71F23}" srcOrd="8" destOrd="0" parTransId="{396D00E8-C669-4412-9CDC-DBEEA3753DED}" sibTransId="{2CE0C94B-38A9-44EC-962C-375C2B7F4CBB}"/>
    <dgm:cxn modelId="{7F9929FA-5FB1-438F-9038-B5754EC4D668}" srcId="{D1EB01A9-F22B-415F-B3E6-E128E5D1A5FA}" destId="{E715B6DB-1881-4FD1-A08B-36E8EB4AECBF}" srcOrd="0" destOrd="0" parTransId="{EB44AC04-62AD-45C0-8ADC-AEFD072F609A}" sibTransId="{733D6BD3-9B05-4FAC-A6E1-0403156C6E6C}"/>
    <dgm:cxn modelId="{AC97B490-4370-F248-8051-6E0C6342C10C}" type="presParOf" srcId="{C8CEE4D2-9A2B-EA4E-AE3F-751B9E3BD7E2}" destId="{5C2E7432-0114-D64B-9E7F-5D7C8FB51AC3}" srcOrd="0" destOrd="0" presId="urn:microsoft.com/office/officeart/2005/8/layout/vList2"/>
    <dgm:cxn modelId="{4F800F22-5FEB-1E42-9042-797E0C048DBB}" type="presParOf" srcId="{C8CEE4D2-9A2B-EA4E-AE3F-751B9E3BD7E2}" destId="{480BCD24-20A5-E64A-9C68-8D0EEC87F38D}" srcOrd="1" destOrd="0" presId="urn:microsoft.com/office/officeart/2005/8/layout/vList2"/>
    <dgm:cxn modelId="{FC7D243C-FF05-514D-9398-C4C62F35C610}" type="presParOf" srcId="{C8CEE4D2-9A2B-EA4E-AE3F-751B9E3BD7E2}" destId="{1BBBD125-5895-F843-BBE7-4D6BE7FDF01C}" srcOrd="2" destOrd="0" presId="urn:microsoft.com/office/officeart/2005/8/layout/vList2"/>
    <dgm:cxn modelId="{66C62693-CC65-A04E-81C8-BB503A474594}" type="presParOf" srcId="{C8CEE4D2-9A2B-EA4E-AE3F-751B9E3BD7E2}" destId="{226E2B0F-4C2E-C84F-955C-A7502A9BF6F9}" srcOrd="3" destOrd="0" presId="urn:microsoft.com/office/officeart/2005/8/layout/vList2"/>
    <dgm:cxn modelId="{5D0DDD1C-B25A-4C48-A5ED-17847CB33C82}" type="presParOf" srcId="{C8CEE4D2-9A2B-EA4E-AE3F-751B9E3BD7E2}" destId="{02FD0BC5-366D-FD41-8735-973773270758}" srcOrd="4" destOrd="0" presId="urn:microsoft.com/office/officeart/2005/8/layout/vList2"/>
    <dgm:cxn modelId="{FB8FF316-B5A5-A04D-A0A7-2838E3F97328}" type="presParOf" srcId="{C8CEE4D2-9A2B-EA4E-AE3F-751B9E3BD7E2}" destId="{39A37756-D732-D143-AC94-E688B1EC6FCB}" srcOrd="5" destOrd="0" presId="urn:microsoft.com/office/officeart/2005/8/layout/vList2"/>
    <dgm:cxn modelId="{BC52361E-0F61-A64D-8D29-5929A56B8296}" type="presParOf" srcId="{C8CEE4D2-9A2B-EA4E-AE3F-751B9E3BD7E2}" destId="{6EA8A17E-F669-4943-A93C-6CDC995D45FB}" srcOrd="6" destOrd="0" presId="urn:microsoft.com/office/officeart/2005/8/layout/vList2"/>
    <dgm:cxn modelId="{40D0F748-6C67-7145-ADCD-319891CE4440}" type="presParOf" srcId="{C8CEE4D2-9A2B-EA4E-AE3F-751B9E3BD7E2}" destId="{7966E86D-7BDF-3543-AF5E-1A3A618A9400}" srcOrd="7" destOrd="0" presId="urn:microsoft.com/office/officeart/2005/8/layout/vList2"/>
    <dgm:cxn modelId="{B825A608-7B7C-1548-8EC9-E9A053BC1747}" type="presParOf" srcId="{C8CEE4D2-9A2B-EA4E-AE3F-751B9E3BD7E2}" destId="{19ADA012-E6B7-D245-806E-E7D906497D03}" srcOrd="8" destOrd="0" presId="urn:microsoft.com/office/officeart/2005/8/layout/vList2"/>
    <dgm:cxn modelId="{5ED83F38-B15B-794C-9F12-5C4E696DECD5}" type="presParOf" srcId="{C8CEE4D2-9A2B-EA4E-AE3F-751B9E3BD7E2}" destId="{49820366-44C4-0E42-AC9B-2A67342DD2A5}" srcOrd="9" destOrd="0" presId="urn:microsoft.com/office/officeart/2005/8/layout/vList2"/>
    <dgm:cxn modelId="{4E1740AC-8809-F448-88E7-04A71A72EB24}" type="presParOf" srcId="{C8CEE4D2-9A2B-EA4E-AE3F-751B9E3BD7E2}" destId="{4C98E357-0800-D143-BFAA-6B82D58B4E2A}" srcOrd="10" destOrd="0" presId="urn:microsoft.com/office/officeart/2005/8/layout/vList2"/>
    <dgm:cxn modelId="{8B5A2F2E-0888-A248-940C-CE099542133C}" type="presParOf" srcId="{C8CEE4D2-9A2B-EA4E-AE3F-751B9E3BD7E2}" destId="{4B3BFE06-7568-734E-8483-8FF1F16B8AA1}" srcOrd="11" destOrd="0" presId="urn:microsoft.com/office/officeart/2005/8/layout/vList2"/>
    <dgm:cxn modelId="{41E50987-61A1-AA45-9E02-59CC01C024F9}" type="presParOf" srcId="{C8CEE4D2-9A2B-EA4E-AE3F-751B9E3BD7E2}" destId="{E3ED4724-EE56-EB4F-9112-FC936893EA21}" srcOrd="12" destOrd="0" presId="urn:microsoft.com/office/officeart/2005/8/layout/vList2"/>
    <dgm:cxn modelId="{71B046B8-921D-954E-880F-2DC4C5E32F2F}" type="presParOf" srcId="{C8CEE4D2-9A2B-EA4E-AE3F-751B9E3BD7E2}" destId="{174379EF-7E07-244E-BF75-725D4443D46D}" srcOrd="13" destOrd="0" presId="urn:microsoft.com/office/officeart/2005/8/layout/vList2"/>
    <dgm:cxn modelId="{3A48C3EE-8726-FE4F-8010-7AC80634D69D}" type="presParOf" srcId="{C8CEE4D2-9A2B-EA4E-AE3F-751B9E3BD7E2}" destId="{AB81BBAE-09B2-E347-816E-AB94C1392CBD}" srcOrd="14" destOrd="0" presId="urn:microsoft.com/office/officeart/2005/8/layout/vList2"/>
    <dgm:cxn modelId="{A33A4F0F-BB45-E146-B84A-411DC8F22D7E}" type="presParOf" srcId="{C8CEE4D2-9A2B-EA4E-AE3F-751B9E3BD7E2}" destId="{5DAD047C-092F-584F-B14F-2DDD39E35BE1}" srcOrd="15" destOrd="0" presId="urn:microsoft.com/office/officeart/2005/8/layout/vList2"/>
    <dgm:cxn modelId="{8007C5B1-29D5-9144-B200-79762B8A9CD1}" type="presParOf" srcId="{C8CEE4D2-9A2B-EA4E-AE3F-751B9E3BD7E2}" destId="{C70CE5C6-C986-D948-A0D6-56ADF05298DF}" srcOrd="16" destOrd="0" presId="urn:microsoft.com/office/officeart/2005/8/layout/vList2"/>
    <dgm:cxn modelId="{D778EC19-F985-7E41-819B-C77564C316B9}" type="presParOf" srcId="{C8CEE4D2-9A2B-EA4E-AE3F-751B9E3BD7E2}" destId="{7038F9E8-0067-FA46-A0D4-58CEFDDFF66C}" srcOrd="17" destOrd="0" presId="urn:microsoft.com/office/officeart/2005/8/layout/vList2"/>
    <dgm:cxn modelId="{094FE670-CB67-D844-8501-76B5E7AB7E13}" type="presParOf" srcId="{C8CEE4D2-9A2B-EA4E-AE3F-751B9E3BD7E2}" destId="{1FEC3A4E-5944-514B-8C7C-23D1670506FA}"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718D5-135A-4998-97D6-5EADA75D7E3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2E29B6F-9558-4DFB-88B2-5813809AF56C}">
      <dgm:prSet/>
      <dgm:spPr/>
      <dgm:t>
        <a:bodyPr/>
        <a:lstStyle/>
        <a:p>
          <a:r>
            <a:rPr lang="el-GR" dirty="0"/>
            <a:t>Οι </a:t>
          </a:r>
          <a:r>
            <a:rPr lang="el-GR" b="1" dirty="0"/>
            <a:t>θεμελιώδεις δεξιότητες </a:t>
          </a:r>
          <a:r>
            <a:rPr lang="el-GR" dirty="0"/>
            <a:t>ορίζονται ως δεξιότητες που λειτουργούν ως πύλες για άλλες δεξιότητες. Στηρίζονται στην τεχνογνωσία και όχι γνώση. Περιλαμβάνουν τον αλφαβητισμό, την αριθμητική, ψηφιακή παιδεία και τον γραμματισμό δεδομένων. Ο γραμματισμός δεδομένων αναφέρεται στην ικανότητα δημιουργίας και ανταλλαγής πληροφοριών..</a:t>
          </a:r>
          <a:endParaRPr lang="en-US" dirty="0"/>
        </a:p>
      </dgm:t>
    </dgm:pt>
    <dgm:pt modelId="{E4362771-5E4F-4F57-BDA9-93C8FDC77336}" type="parTrans" cxnId="{08CCEADA-8BE8-4DD9-9693-3581F79796AE}">
      <dgm:prSet/>
      <dgm:spPr/>
      <dgm:t>
        <a:bodyPr/>
        <a:lstStyle/>
        <a:p>
          <a:endParaRPr lang="en-US"/>
        </a:p>
      </dgm:t>
    </dgm:pt>
    <dgm:pt modelId="{E07EF435-1CB9-40CE-864C-518A8A87CCA0}" type="sibTrans" cxnId="{08CCEADA-8BE8-4DD9-9693-3581F79796AE}">
      <dgm:prSet/>
      <dgm:spPr/>
      <dgm:t>
        <a:bodyPr/>
        <a:lstStyle/>
        <a:p>
          <a:endParaRPr lang="en-US"/>
        </a:p>
      </dgm:t>
    </dgm:pt>
    <dgm:pt modelId="{55213865-20DD-FD44-8F51-872C7125BEAF}" type="pres">
      <dgm:prSet presAssocID="{81E718D5-135A-4998-97D6-5EADA75D7E34}" presName="linear" presStyleCnt="0">
        <dgm:presLayoutVars>
          <dgm:animLvl val="lvl"/>
          <dgm:resizeHandles val="exact"/>
        </dgm:presLayoutVars>
      </dgm:prSet>
      <dgm:spPr/>
    </dgm:pt>
    <dgm:pt modelId="{7FA77CC1-5E2C-134A-AD4B-B0786B1BCD06}" type="pres">
      <dgm:prSet presAssocID="{92E29B6F-9558-4DFB-88B2-5813809AF56C}" presName="parentText" presStyleLbl="node1" presStyleIdx="0" presStyleCnt="1">
        <dgm:presLayoutVars>
          <dgm:chMax val="0"/>
          <dgm:bulletEnabled val="1"/>
        </dgm:presLayoutVars>
      </dgm:prSet>
      <dgm:spPr/>
    </dgm:pt>
  </dgm:ptLst>
  <dgm:cxnLst>
    <dgm:cxn modelId="{EAF5065A-ACD6-184B-BE4A-2163634E2C72}" type="presOf" srcId="{92E29B6F-9558-4DFB-88B2-5813809AF56C}" destId="{7FA77CC1-5E2C-134A-AD4B-B0786B1BCD06}" srcOrd="0" destOrd="0" presId="urn:microsoft.com/office/officeart/2005/8/layout/vList2"/>
    <dgm:cxn modelId="{1BD53EC8-10C5-B449-A1B3-A017E0D6FC11}" type="presOf" srcId="{81E718D5-135A-4998-97D6-5EADA75D7E34}" destId="{55213865-20DD-FD44-8F51-872C7125BEAF}" srcOrd="0" destOrd="0" presId="urn:microsoft.com/office/officeart/2005/8/layout/vList2"/>
    <dgm:cxn modelId="{08CCEADA-8BE8-4DD9-9693-3581F79796AE}" srcId="{81E718D5-135A-4998-97D6-5EADA75D7E34}" destId="{92E29B6F-9558-4DFB-88B2-5813809AF56C}" srcOrd="0" destOrd="0" parTransId="{E4362771-5E4F-4F57-BDA9-93C8FDC77336}" sibTransId="{E07EF435-1CB9-40CE-864C-518A8A87CCA0}"/>
    <dgm:cxn modelId="{D23C9FAD-37DE-D34B-AC32-4B5FEDFB87D7}" type="presParOf" srcId="{55213865-20DD-FD44-8F51-872C7125BEAF}" destId="{7FA77CC1-5E2C-134A-AD4B-B0786B1BCD0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459EC-81A9-436B-82A1-88EDF18DD3F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EB2F5AF-6E76-46AE-8FE8-66F5E9549B79}">
      <dgm:prSet custT="1"/>
      <dgm:spPr/>
      <dgm:t>
        <a:bodyPr/>
        <a:lstStyle/>
        <a:p>
          <a:pPr algn="ctr"/>
          <a:r>
            <a:rPr lang="el-GR" sz="1600" dirty="0"/>
            <a:t>Σύμφωνα με το Παγκόσμιο Οικονομικό Φόρουμ 2020,  οι δεξιότητες, που απαιτούνται στην εποχή της τέταρτης βιομηχανικής επανάστασης, είναι :</a:t>
          </a:r>
          <a:endParaRPr lang="en-US" sz="1600" dirty="0"/>
        </a:p>
      </dgm:t>
    </dgm:pt>
    <dgm:pt modelId="{F51DCC4C-DBE6-4383-BBE3-D4B699BFB2A8}" type="parTrans" cxnId="{452F5E47-D673-4346-989E-2AC392CFFE77}">
      <dgm:prSet/>
      <dgm:spPr/>
      <dgm:t>
        <a:bodyPr/>
        <a:lstStyle/>
        <a:p>
          <a:endParaRPr lang="en-US" sz="1600"/>
        </a:p>
      </dgm:t>
    </dgm:pt>
    <dgm:pt modelId="{4CDFEDB6-AA08-4A51-A042-075382CCDDBA}" type="sibTrans" cxnId="{452F5E47-D673-4346-989E-2AC392CFFE77}">
      <dgm:prSet/>
      <dgm:spPr/>
      <dgm:t>
        <a:bodyPr/>
        <a:lstStyle/>
        <a:p>
          <a:endParaRPr lang="en-US" sz="1600"/>
        </a:p>
      </dgm:t>
    </dgm:pt>
    <dgm:pt modelId="{FC7E1CCC-53A0-40D0-9A3B-E41696584019}">
      <dgm:prSet custT="1"/>
      <dgm:spPr/>
      <dgm:t>
        <a:bodyPr/>
        <a:lstStyle/>
        <a:p>
          <a:r>
            <a:rPr lang="el-GR" sz="2000" dirty="0"/>
            <a:t>1. Σύνθετη επίλυση προβλημάτων</a:t>
          </a:r>
          <a:endParaRPr lang="en-US" sz="2000" dirty="0"/>
        </a:p>
      </dgm:t>
    </dgm:pt>
    <dgm:pt modelId="{1FCCE8AB-5CC7-4CDB-8734-0A0334DD3DB7}" type="parTrans" cxnId="{4D99120C-32C1-4DD5-8254-FB670AF87B9A}">
      <dgm:prSet/>
      <dgm:spPr/>
      <dgm:t>
        <a:bodyPr/>
        <a:lstStyle/>
        <a:p>
          <a:endParaRPr lang="en-US" sz="1600"/>
        </a:p>
      </dgm:t>
    </dgm:pt>
    <dgm:pt modelId="{BD990AFC-E715-46AD-9DD6-1998C5DD0B32}" type="sibTrans" cxnId="{4D99120C-32C1-4DD5-8254-FB670AF87B9A}">
      <dgm:prSet/>
      <dgm:spPr/>
      <dgm:t>
        <a:bodyPr/>
        <a:lstStyle/>
        <a:p>
          <a:endParaRPr lang="en-US" sz="1600"/>
        </a:p>
      </dgm:t>
    </dgm:pt>
    <dgm:pt modelId="{CF37010D-3FF1-4D8A-901A-EFE309B472B4}">
      <dgm:prSet custT="1"/>
      <dgm:spPr/>
      <dgm:t>
        <a:bodyPr/>
        <a:lstStyle/>
        <a:p>
          <a:r>
            <a:rPr lang="el-GR" sz="2000" dirty="0"/>
            <a:t>2. Κρίσιμη σκέψη</a:t>
          </a:r>
          <a:endParaRPr lang="en-US" sz="2000" dirty="0"/>
        </a:p>
      </dgm:t>
    </dgm:pt>
    <dgm:pt modelId="{6E172726-2B25-4710-A926-324D90625D52}" type="parTrans" cxnId="{28E810ED-58EE-4D12-B485-2F226E379688}">
      <dgm:prSet/>
      <dgm:spPr/>
      <dgm:t>
        <a:bodyPr/>
        <a:lstStyle/>
        <a:p>
          <a:endParaRPr lang="en-US" sz="1600"/>
        </a:p>
      </dgm:t>
    </dgm:pt>
    <dgm:pt modelId="{BC1BF3CC-EF61-48BB-A968-2C0120CD0FEB}" type="sibTrans" cxnId="{28E810ED-58EE-4D12-B485-2F226E379688}">
      <dgm:prSet/>
      <dgm:spPr/>
      <dgm:t>
        <a:bodyPr/>
        <a:lstStyle/>
        <a:p>
          <a:endParaRPr lang="en-US" sz="1600"/>
        </a:p>
      </dgm:t>
    </dgm:pt>
    <dgm:pt modelId="{D3B13ED6-AABE-4530-B20F-7E06D339ECE5}">
      <dgm:prSet custT="1"/>
      <dgm:spPr/>
      <dgm:t>
        <a:bodyPr/>
        <a:lstStyle/>
        <a:p>
          <a:r>
            <a:rPr lang="el-GR" sz="2000" dirty="0"/>
            <a:t>3. Δημιουργικότητα</a:t>
          </a:r>
          <a:endParaRPr lang="en-US" sz="2000" dirty="0"/>
        </a:p>
      </dgm:t>
    </dgm:pt>
    <dgm:pt modelId="{2912EE9C-ECE7-4250-85CB-D0ECC3F9ED0B}" type="parTrans" cxnId="{87F80CA4-D8C6-438C-B1D4-7492F84EF4E0}">
      <dgm:prSet/>
      <dgm:spPr/>
      <dgm:t>
        <a:bodyPr/>
        <a:lstStyle/>
        <a:p>
          <a:endParaRPr lang="en-US" sz="1600"/>
        </a:p>
      </dgm:t>
    </dgm:pt>
    <dgm:pt modelId="{A7123EAC-1E78-4367-87FF-9259A4A6E3A1}" type="sibTrans" cxnId="{87F80CA4-D8C6-438C-B1D4-7492F84EF4E0}">
      <dgm:prSet/>
      <dgm:spPr/>
      <dgm:t>
        <a:bodyPr/>
        <a:lstStyle/>
        <a:p>
          <a:endParaRPr lang="en-US" sz="1600"/>
        </a:p>
      </dgm:t>
    </dgm:pt>
    <dgm:pt modelId="{93959650-A052-444D-AAB6-625E15B7884F}">
      <dgm:prSet custT="1"/>
      <dgm:spPr/>
      <dgm:t>
        <a:bodyPr/>
        <a:lstStyle/>
        <a:p>
          <a:r>
            <a:rPr lang="el-GR" sz="2000" dirty="0"/>
            <a:t>4. Διαχείριση ανθρώπων</a:t>
          </a:r>
          <a:endParaRPr lang="en-US" sz="2000" dirty="0"/>
        </a:p>
      </dgm:t>
    </dgm:pt>
    <dgm:pt modelId="{C127D3D4-2474-4360-AB56-81BF385E47A7}" type="parTrans" cxnId="{5F7B2F82-07F6-48AD-8CA6-5247DF0DEA5D}">
      <dgm:prSet/>
      <dgm:spPr/>
      <dgm:t>
        <a:bodyPr/>
        <a:lstStyle/>
        <a:p>
          <a:endParaRPr lang="en-US" sz="1600"/>
        </a:p>
      </dgm:t>
    </dgm:pt>
    <dgm:pt modelId="{BA813C6C-F4B7-4DA0-8C7A-F320DEB73B17}" type="sibTrans" cxnId="{5F7B2F82-07F6-48AD-8CA6-5247DF0DEA5D}">
      <dgm:prSet/>
      <dgm:spPr/>
      <dgm:t>
        <a:bodyPr/>
        <a:lstStyle/>
        <a:p>
          <a:endParaRPr lang="en-US" sz="1600"/>
        </a:p>
      </dgm:t>
    </dgm:pt>
    <dgm:pt modelId="{D272BDE3-8912-4A2F-9247-EF29B5B9CF34}">
      <dgm:prSet custT="1"/>
      <dgm:spPr/>
      <dgm:t>
        <a:bodyPr/>
        <a:lstStyle/>
        <a:p>
          <a:r>
            <a:rPr lang="el-GR" sz="2000" dirty="0"/>
            <a:t>5. Συντονισμός με άλλους</a:t>
          </a:r>
          <a:endParaRPr lang="en-US" sz="2000" dirty="0"/>
        </a:p>
      </dgm:t>
    </dgm:pt>
    <dgm:pt modelId="{CF2AB508-1E3C-487F-9900-03E0C8C8BB35}" type="parTrans" cxnId="{A46CF4CC-AA2D-4B7B-A19F-61595B794070}">
      <dgm:prSet/>
      <dgm:spPr/>
      <dgm:t>
        <a:bodyPr/>
        <a:lstStyle/>
        <a:p>
          <a:endParaRPr lang="en-US" sz="1600"/>
        </a:p>
      </dgm:t>
    </dgm:pt>
    <dgm:pt modelId="{E8FF3430-9D87-4CA3-9917-E9159EF5CF05}" type="sibTrans" cxnId="{A46CF4CC-AA2D-4B7B-A19F-61595B794070}">
      <dgm:prSet/>
      <dgm:spPr/>
      <dgm:t>
        <a:bodyPr/>
        <a:lstStyle/>
        <a:p>
          <a:endParaRPr lang="en-US" sz="1600"/>
        </a:p>
      </dgm:t>
    </dgm:pt>
    <dgm:pt modelId="{372C4606-12D2-46C5-BFDF-09C13BEA2F2A}">
      <dgm:prSet custT="1"/>
      <dgm:spPr/>
      <dgm:t>
        <a:bodyPr/>
        <a:lstStyle/>
        <a:p>
          <a:r>
            <a:rPr lang="el-GR" sz="2000" dirty="0"/>
            <a:t>6. Συναισθηματική νοημοσύνη</a:t>
          </a:r>
          <a:endParaRPr lang="en-US" sz="2000" dirty="0"/>
        </a:p>
      </dgm:t>
    </dgm:pt>
    <dgm:pt modelId="{3D368FE0-69F6-4CAC-AADD-ACA5C18A29E3}" type="parTrans" cxnId="{470EE264-F690-4916-A4FE-38F440F90A38}">
      <dgm:prSet/>
      <dgm:spPr/>
      <dgm:t>
        <a:bodyPr/>
        <a:lstStyle/>
        <a:p>
          <a:endParaRPr lang="en-US" sz="1600"/>
        </a:p>
      </dgm:t>
    </dgm:pt>
    <dgm:pt modelId="{5A6E0F73-4277-4883-B853-46E925E11C49}" type="sibTrans" cxnId="{470EE264-F690-4916-A4FE-38F440F90A38}">
      <dgm:prSet/>
      <dgm:spPr/>
      <dgm:t>
        <a:bodyPr/>
        <a:lstStyle/>
        <a:p>
          <a:endParaRPr lang="en-US" sz="1600"/>
        </a:p>
      </dgm:t>
    </dgm:pt>
    <dgm:pt modelId="{039B20EA-01AE-4DEF-99F5-40F1B6F24F6C}">
      <dgm:prSet custT="1"/>
      <dgm:spPr/>
      <dgm:t>
        <a:bodyPr/>
        <a:lstStyle/>
        <a:p>
          <a:r>
            <a:rPr lang="el-GR" sz="2000" dirty="0"/>
            <a:t>7. Κρίση και λήψη αποφάσεων</a:t>
          </a:r>
          <a:endParaRPr lang="en-US" sz="2000" dirty="0"/>
        </a:p>
      </dgm:t>
    </dgm:pt>
    <dgm:pt modelId="{367D72A8-D5D0-4F57-B3EB-D96376D396CD}" type="parTrans" cxnId="{5F305D4A-2018-4069-B69E-61F64561D720}">
      <dgm:prSet/>
      <dgm:spPr/>
      <dgm:t>
        <a:bodyPr/>
        <a:lstStyle/>
        <a:p>
          <a:endParaRPr lang="en-US" sz="1600"/>
        </a:p>
      </dgm:t>
    </dgm:pt>
    <dgm:pt modelId="{8DEA0BF8-89EE-4C01-9BBC-9539190052AC}" type="sibTrans" cxnId="{5F305D4A-2018-4069-B69E-61F64561D720}">
      <dgm:prSet/>
      <dgm:spPr/>
      <dgm:t>
        <a:bodyPr/>
        <a:lstStyle/>
        <a:p>
          <a:endParaRPr lang="en-US" sz="1600"/>
        </a:p>
      </dgm:t>
    </dgm:pt>
    <dgm:pt modelId="{9017E1FB-AB2C-4252-A72D-128EEBC66954}">
      <dgm:prSet custT="1"/>
      <dgm:spPr/>
      <dgm:t>
        <a:bodyPr/>
        <a:lstStyle/>
        <a:p>
          <a:r>
            <a:rPr lang="el-GR" sz="2000" dirty="0"/>
            <a:t>8. Προσανατολισμός υπηρεσίας</a:t>
          </a:r>
          <a:endParaRPr lang="en-US" sz="2000" dirty="0"/>
        </a:p>
      </dgm:t>
    </dgm:pt>
    <dgm:pt modelId="{B7B6FFB5-7ADB-4611-84F2-3B6BF8998F75}" type="parTrans" cxnId="{4B956CEF-95D8-4697-B109-1BB5F9924DEB}">
      <dgm:prSet/>
      <dgm:spPr/>
      <dgm:t>
        <a:bodyPr/>
        <a:lstStyle/>
        <a:p>
          <a:endParaRPr lang="en-US" sz="1600"/>
        </a:p>
      </dgm:t>
    </dgm:pt>
    <dgm:pt modelId="{C172DA3A-0DF7-4531-A542-615B4A4906E7}" type="sibTrans" cxnId="{4B956CEF-95D8-4697-B109-1BB5F9924DEB}">
      <dgm:prSet/>
      <dgm:spPr/>
      <dgm:t>
        <a:bodyPr/>
        <a:lstStyle/>
        <a:p>
          <a:endParaRPr lang="en-US" sz="1600"/>
        </a:p>
      </dgm:t>
    </dgm:pt>
    <dgm:pt modelId="{EA9E7656-0C7B-47CA-B434-E72AC70E2032}">
      <dgm:prSet custT="1"/>
      <dgm:spPr/>
      <dgm:t>
        <a:bodyPr/>
        <a:lstStyle/>
        <a:p>
          <a:r>
            <a:rPr lang="el-GR" sz="2000" dirty="0"/>
            <a:t>9. Διαπραγμάτευση</a:t>
          </a:r>
          <a:endParaRPr lang="en-US" sz="2000" dirty="0"/>
        </a:p>
      </dgm:t>
    </dgm:pt>
    <dgm:pt modelId="{6E7B5D4A-A0EC-4EFE-8C42-001901473156}" type="parTrans" cxnId="{86731FEE-70BC-48D1-AF8D-B29DD752B1BB}">
      <dgm:prSet/>
      <dgm:spPr/>
      <dgm:t>
        <a:bodyPr/>
        <a:lstStyle/>
        <a:p>
          <a:endParaRPr lang="en-US" sz="1600"/>
        </a:p>
      </dgm:t>
    </dgm:pt>
    <dgm:pt modelId="{EA588493-B107-442E-A762-5DA144696F55}" type="sibTrans" cxnId="{86731FEE-70BC-48D1-AF8D-B29DD752B1BB}">
      <dgm:prSet/>
      <dgm:spPr/>
      <dgm:t>
        <a:bodyPr/>
        <a:lstStyle/>
        <a:p>
          <a:endParaRPr lang="en-US" sz="1600"/>
        </a:p>
      </dgm:t>
    </dgm:pt>
    <dgm:pt modelId="{70DAB2BF-BFDD-4ED0-8BC9-7FD01F00EF64}">
      <dgm:prSet custT="1"/>
      <dgm:spPr/>
      <dgm:t>
        <a:bodyPr/>
        <a:lstStyle/>
        <a:p>
          <a:r>
            <a:rPr lang="el-GR" sz="2000" dirty="0"/>
            <a:t>10. Γνωστική ευελιξία</a:t>
          </a:r>
          <a:endParaRPr lang="en-US" sz="2000" dirty="0"/>
        </a:p>
      </dgm:t>
    </dgm:pt>
    <dgm:pt modelId="{81C26A37-BCD9-48B6-989C-705CEDE0A91D}" type="parTrans" cxnId="{A52F2BB6-853F-44AA-A321-4135DB8B92D0}">
      <dgm:prSet/>
      <dgm:spPr/>
      <dgm:t>
        <a:bodyPr/>
        <a:lstStyle/>
        <a:p>
          <a:endParaRPr lang="en-US" sz="1600"/>
        </a:p>
      </dgm:t>
    </dgm:pt>
    <dgm:pt modelId="{16EBA565-BDB3-4D3B-B693-BC77313F2630}" type="sibTrans" cxnId="{A52F2BB6-853F-44AA-A321-4135DB8B92D0}">
      <dgm:prSet/>
      <dgm:spPr/>
      <dgm:t>
        <a:bodyPr/>
        <a:lstStyle/>
        <a:p>
          <a:endParaRPr lang="en-US" sz="1600"/>
        </a:p>
      </dgm:t>
    </dgm:pt>
    <dgm:pt modelId="{01165B7F-315A-094F-ABB1-6ED0D7BD7BE3}" type="pres">
      <dgm:prSet presAssocID="{424459EC-81A9-436B-82A1-88EDF18DD3FC}" presName="linear" presStyleCnt="0">
        <dgm:presLayoutVars>
          <dgm:animLvl val="lvl"/>
          <dgm:resizeHandles val="exact"/>
        </dgm:presLayoutVars>
      </dgm:prSet>
      <dgm:spPr/>
    </dgm:pt>
    <dgm:pt modelId="{3A839413-AC8E-154C-9BF5-B11A85799456}" type="pres">
      <dgm:prSet presAssocID="{0EB2F5AF-6E76-46AE-8FE8-66F5E9549B79}" presName="parentText" presStyleLbl="node1" presStyleIdx="0" presStyleCnt="11">
        <dgm:presLayoutVars>
          <dgm:chMax val="0"/>
          <dgm:bulletEnabled val="1"/>
        </dgm:presLayoutVars>
      </dgm:prSet>
      <dgm:spPr/>
    </dgm:pt>
    <dgm:pt modelId="{C543D098-8828-564E-BEDB-2E828AA40021}" type="pres">
      <dgm:prSet presAssocID="{4CDFEDB6-AA08-4A51-A042-075382CCDDBA}" presName="spacer" presStyleCnt="0"/>
      <dgm:spPr/>
    </dgm:pt>
    <dgm:pt modelId="{F4F53465-82A0-BC4E-B6E9-1F0CFB20F146}" type="pres">
      <dgm:prSet presAssocID="{FC7E1CCC-53A0-40D0-9A3B-E41696584019}" presName="parentText" presStyleLbl="node1" presStyleIdx="1" presStyleCnt="11">
        <dgm:presLayoutVars>
          <dgm:chMax val="0"/>
          <dgm:bulletEnabled val="1"/>
        </dgm:presLayoutVars>
      </dgm:prSet>
      <dgm:spPr/>
    </dgm:pt>
    <dgm:pt modelId="{61A173D7-E362-4B4B-AD9B-E23071C06E03}" type="pres">
      <dgm:prSet presAssocID="{BD990AFC-E715-46AD-9DD6-1998C5DD0B32}" presName="spacer" presStyleCnt="0"/>
      <dgm:spPr/>
    </dgm:pt>
    <dgm:pt modelId="{4E0F471F-9E9B-8140-B460-606FFB4A6CBD}" type="pres">
      <dgm:prSet presAssocID="{CF37010D-3FF1-4D8A-901A-EFE309B472B4}" presName="parentText" presStyleLbl="node1" presStyleIdx="2" presStyleCnt="11">
        <dgm:presLayoutVars>
          <dgm:chMax val="0"/>
          <dgm:bulletEnabled val="1"/>
        </dgm:presLayoutVars>
      </dgm:prSet>
      <dgm:spPr/>
    </dgm:pt>
    <dgm:pt modelId="{7C4E82AB-CEC0-6040-9493-7CF359983467}" type="pres">
      <dgm:prSet presAssocID="{BC1BF3CC-EF61-48BB-A968-2C0120CD0FEB}" presName="spacer" presStyleCnt="0"/>
      <dgm:spPr/>
    </dgm:pt>
    <dgm:pt modelId="{20E260F7-3F4F-3C43-9BEF-A9EEB57EA661}" type="pres">
      <dgm:prSet presAssocID="{D3B13ED6-AABE-4530-B20F-7E06D339ECE5}" presName="parentText" presStyleLbl="node1" presStyleIdx="3" presStyleCnt="11">
        <dgm:presLayoutVars>
          <dgm:chMax val="0"/>
          <dgm:bulletEnabled val="1"/>
        </dgm:presLayoutVars>
      </dgm:prSet>
      <dgm:spPr/>
    </dgm:pt>
    <dgm:pt modelId="{02E99BE4-1ACD-0C49-BE6B-2958311AE2BA}" type="pres">
      <dgm:prSet presAssocID="{A7123EAC-1E78-4367-87FF-9259A4A6E3A1}" presName="spacer" presStyleCnt="0"/>
      <dgm:spPr/>
    </dgm:pt>
    <dgm:pt modelId="{B071F0A1-7E9D-0F43-86C6-B0C9476F5530}" type="pres">
      <dgm:prSet presAssocID="{93959650-A052-444D-AAB6-625E15B7884F}" presName="parentText" presStyleLbl="node1" presStyleIdx="4" presStyleCnt="11">
        <dgm:presLayoutVars>
          <dgm:chMax val="0"/>
          <dgm:bulletEnabled val="1"/>
        </dgm:presLayoutVars>
      </dgm:prSet>
      <dgm:spPr/>
    </dgm:pt>
    <dgm:pt modelId="{14107273-5EB0-0040-9E31-67DC1BE1EEFF}" type="pres">
      <dgm:prSet presAssocID="{BA813C6C-F4B7-4DA0-8C7A-F320DEB73B17}" presName="spacer" presStyleCnt="0"/>
      <dgm:spPr/>
    </dgm:pt>
    <dgm:pt modelId="{651E1A5A-985F-7146-8EB8-7B6B3E72DDFF}" type="pres">
      <dgm:prSet presAssocID="{D272BDE3-8912-4A2F-9247-EF29B5B9CF34}" presName="parentText" presStyleLbl="node1" presStyleIdx="5" presStyleCnt="11">
        <dgm:presLayoutVars>
          <dgm:chMax val="0"/>
          <dgm:bulletEnabled val="1"/>
        </dgm:presLayoutVars>
      </dgm:prSet>
      <dgm:spPr/>
    </dgm:pt>
    <dgm:pt modelId="{6AFCCDBC-8085-3A4E-834E-FA3CC06EAEC7}" type="pres">
      <dgm:prSet presAssocID="{E8FF3430-9D87-4CA3-9917-E9159EF5CF05}" presName="spacer" presStyleCnt="0"/>
      <dgm:spPr/>
    </dgm:pt>
    <dgm:pt modelId="{0BB65E01-08E1-4545-9002-675C04895D74}" type="pres">
      <dgm:prSet presAssocID="{372C4606-12D2-46C5-BFDF-09C13BEA2F2A}" presName="parentText" presStyleLbl="node1" presStyleIdx="6" presStyleCnt="11">
        <dgm:presLayoutVars>
          <dgm:chMax val="0"/>
          <dgm:bulletEnabled val="1"/>
        </dgm:presLayoutVars>
      </dgm:prSet>
      <dgm:spPr/>
    </dgm:pt>
    <dgm:pt modelId="{B8FED4C6-5893-DF4D-A2BA-E50D80560B30}" type="pres">
      <dgm:prSet presAssocID="{5A6E0F73-4277-4883-B853-46E925E11C49}" presName="spacer" presStyleCnt="0"/>
      <dgm:spPr/>
    </dgm:pt>
    <dgm:pt modelId="{2F4F5028-2CF0-014A-87B4-30E0024CE059}" type="pres">
      <dgm:prSet presAssocID="{039B20EA-01AE-4DEF-99F5-40F1B6F24F6C}" presName="parentText" presStyleLbl="node1" presStyleIdx="7" presStyleCnt="11">
        <dgm:presLayoutVars>
          <dgm:chMax val="0"/>
          <dgm:bulletEnabled val="1"/>
        </dgm:presLayoutVars>
      </dgm:prSet>
      <dgm:spPr/>
    </dgm:pt>
    <dgm:pt modelId="{A4FEA46A-151B-494C-982A-40E9BA36730F}" type="pres">
      <dgm:prSet presAssocID="{8DEA0BF8-89EE-4C01-9BBC-9539190052AC}" presName="spacer" presStyleCnt="0"/>
      <dgm:spPr/>
    </dgm:pt>
    <dgm:pt modelId="{32D25338-8B1E-C245-9177-D11442FD5D82}" type="pres">
      <dgm:prSet presAssocID="{9017E1FB-AB2C-4252-A72D-128EEBC66954}" presName="parentText" presStyleLbl="node1" presStyleIdx="8" presStyleCnt="11">
        <dgm:presLayoutVars>
          <dgm:chMax val="0"/>
          <dgm:bulletEnabled val="1"/>
        </dgm:presLayoutVars>
      </dgm:prSet>
      <dgm:spPr/>
    </dgm:pt>
    <dgm:pt modelId="{789D4716-F5A9-A442-8428-D6083B06B7C2}" type="pres">
      <dgm:prSet presAssocID="{C172DA3A-0DF7-4531-A542-615B4A4906E7}" presName="spacer" presStyleCnt="0"/>
      <dgm:spPr/>
    </dgm:pt>
    <dgm:pt modelId="{7DEC7EA1-5AD9-8148-95FE-3BFCD0D716E8}" type="pres">
      <dgm:prSet presAssocID="{EA9E7656-0C7B-47CA-B434-E72AC70E2032}" presName="parentText" presStyleLbl="node1" presStyleIdx="9" presStyleCnt="11" custLinFactNeighborX="150" custLinFactNeighborY="-80690">
        <dgm:presLayoutVars>
          <dgm:chMax val="0"/>
          <dgm:bulletEnabled val="1"/>
        </dgm:presLayoutVars>
      </dgm:prSet>
      <dgm:spPr/>
    </dgm:pt>
    <dgm:pt modelId="{7B31641D-44FE-0F48-8B77-16E66F579022}" type="pres">
      <dgm:prSet presAssocID="{EA588493-B107-442E-A762-5DA144696F55}" presName="spacer" presStyleCnt="0"/>
      <dgm:spPr/>
    </dgm:pt>
    <dgm:pt modelId="{B4029A07-175A-0F4F-A455-A6BA1E848514}" type="pres">
      <dgm:prSet presAssocID="{70DAB2BF-BFDD-4ED0-8BC9-7FD01F00EF64}" presName="parentText" presStyleLbl="node1" presStyleIdx="10" presStyleCnt="11" custLinFactNeighborX="150" custLinFactNeighborY="5075">
        <dgm:presLayoutVars>
          <dgm:chMax val="0"/>
          <dgm:bulletEnabled val="1"/>
        </dgm:presLayoutVars>
      </dgm:prSet>
      <dgm:spPr/>
    </dgm:pt>
  </dgm:ptLst>
  <dgm:cxnLst>
    <dgm:cxn modelId="{4D99120C-32C1-4DD5-8254-FB670AF87B9A}" srcId="{424459EC-81A9-436B-82A1-88EDF18DD3FC}" destId="{FC7E1CCC-53A0-40D0-9A3B-E41696584019}" srcOrd="1" destOrd="0" parTransId="{1FCCE8AB-5CC7-4CDB-8734-0A0334DD3DB7}" sibTransId="{BD990AFC-E715-46AD-9DD6-1998C5DD0B32}"/>
    <dgm:cxn modelId="{A9929920-787A-8149-BCB9-BD21949CDAED}" type="presOf" srcId="{D3B13ED6-AABE-4530-B20F-7E06D339ECE5}" destId="{20E260F7-3F4F-3C43-9BEF-A9EEB57EA661}" srcOrd="0" destOrd="0" presId="urn:microsoft.com/office/officeart/2005/8/layout/vList2"/>
    <dgm:cxn modelId="{72ECA32D-2F00-4C47-ACF1-742B8EDE746C}" type="presOf" srcId="{039B20EA-01AE-4DEF-99F5-40F1B6F24F6C}" destId="{2F4F5028-2CF0-014A-87B4-30E0024CE059}" srcOrd="0" destOrd="0" presId="urn:microsoft.com/office/officeart/2005/8/layout/vList2"/>
    <dgm:cxn modelId="{62B55C41-6430-DA4F-B1C4-A419D74A7565}" type="presOf" srcId="{EA9E7656-0C7B-47CA-B434-E72AC70E2032}" destId="{7DEC7EA1-5AD9-8148-95FE-3BFCD0D716E8}" srcOrd="0" destOrd="0" presId="urn:microsoft.com/office/officeart/2005/8/layout/vList2"/>
    <dgm:cxn modelId="{470EE264-F690-4916-A4FE-38F440F90A38}" srcId="{424459EC-81A9-436B-82A1-88EDF18DD3FC}" destId="{372C4606-12D2-46C5-BFDF-09C13BEA2F2A}" srcOrd="6" destOrd="0" parTransId="{3D368FE0-69F6-4CAC-AADD-ACA5C18A29E3}" sibTransId="{5A6E0F73-4277-4883-B853-46E925E11C49}"/>
    <dgm:cxn modelId="{452F5E47-D673-4346-989E-2AC392CFFE77}" srcId="{424459EC-81A9-436B-82A1-88EDF18DD3FC}" destId="{0EB2F5AF-6E76-46AE-8FE8-66F5E9549B79}" srcOrd="0" destOrd="0" parTransId="{F51DCC4C-DBE6-4383-BBE3-D4B699BFB2A8}" sibTransId="{4CDFEDB6-AA08-4A51-A042-075382CCDDBA}"/>
    <dgm:cxn modelId="{5F305D4A-2018-4069-B69E-61F64561D720}" srcId="{424459EC-81A9-436B-82A1-88EDF18DD3FC}" destId="{039B20EA-01AE-4DEF-99F5-40F1B6F24F6C}" srcOrd="7" destOrd="0" parTransId="{367D72A8-D5D0-4F57-B3EB-D96376D396CD}" sibTransId="{8DEA0BF8-89EE-4C01-9BBC-9539190052AC}"/>
    <dgm:cxn modelId="{5F7B2F82-07F6-48AD-8CA6-5247DF0DEA5D}" srcId="{424459EC-81A9-436B-82A1-88EDF18DD3FC}" destId="{93959650-A052-444D-AAB6-625E15B7884F}" srcOrd="4" destOrd="0" parTransId="{C127D3D4-2474-4360-AB56-81BF385E47A7}" sibTransId="{BA813C6C-F4B7-4DA0-8C7A-F320DEB73B17}"/>
    <dgm:cxn modelId="{87F80CA4-D8C6-438C-B1D4-7492F84EF4E0}" srcId="{424459EC-81A9-436B-82A1-88EDF18DD3FC}" destId="{D3B13ED6-AABE-4530-B20F-7E06D339ECE5}" srcOrd="3" destOrd="0" parTransId="{2912EE9C-ECE7-4250-85CB-D0ECC3F9ED0B}" sibTransId="{A7123EAC-1E78-4367-87FF-9259A4A6E3A1}"/>
    <dgm:cxn modelId="{51D6D2AF-E5B7-2643-96E6-6C632A288F87}" type="presOf" srcId="{93959650-A052-444D-AAB6-625E15B7884F}" destId="{B071F0A1-7E9D-0F43-86C6-B0C9476F5530}" srcOrd="0" destOrd="0" presId="urn:microsoft.com/office/officeart/2005/8/layout/vList2"/>
    <dgm:cxn modelId="{AA67A2B1-A293-2F4A-90B5-B3FA5E1B02C0}" type="presOf" srcId="{424459EC-81A9-436B-82A1-88EDF18DD3FC}" destId="{01165B7F-315A-094F-ABB1-6ED0D7BD7BE3}" srcOrd="0" destOrd="0" presId="urn:microsoft.com/office/officeart/2005/8/layout/vList2"/>
    <dgm:cxn modelId="{A52F2BB6-853F-44AA-A321-4135DB8B92D0}" srcId="{424459EC-81A9-436B-82A1-88EDF18DD3FC}" destId="{70DAB2BF-BFDD-4ED0-8BC9-7FD01F00EF64}" srcOrd="10" destOrd="0" parTransId="{81C26A37-BCD9-48B6-989C-705CEDE0A91D}" sibTransId="{16EBA565-BDB3-4D3B-B693-BC77313F2630}"/>
    <dgm:cxn modelId="{7EB27ABC-D563-4644-BBE9-116AB78B99B5}" type="presOf" srcId="{D272BDE3-8912-4A2F-9247-EF29B5B9CF34}" destId="{651E1A5A-985F-7146-8EB8-7B6B3E72DDFF}" srcOrd="0" destOrd="0" presId="urn:microsoft.com/office/officeart/2005/8/layout/vList2"/>
    <dgm:cxn modelId="{0FF450C0-07A6-8242-92FB-FB3E7597DDEB}" type="presOf" srcId="{70DAB2BF-BFDD-4ED0-8BC9-7FD01F00EF64}" destId="{B4029A07-175A-0F4F-A455-A6BA1E848514}" srcOrd="0" destOrd="0" presId="urn:microsoft.com/office/officeart/2005/8/layout/vList2"/>
    <dgm:cxn modelId="{06DC08C5-55EF-5A4B-90FB-2060F717C8C7}" type="presOf" srcId="{FC7E1CCC-53A0-40D0-9A3B-E41696584019}" destId="{F4F53465-82A0-BC4E-B6E9-1F0CFB20F146}" srcOrd="0" destOrd="0" presId="urn:microsoft.com/office/officeart/2005/8/layout/vList2"/>
    <dgm:cxn modelId="{A46CF4CC-AA2D-4B7B-A19F-61595B794070}" srcId="{424459EC-81A9-436B-82A1-88EDF18DD3FC}" destId="{D272BDE3-8912-4A2F-9247-EF29B5B9CF34}" srcOrd="5" destOrd="0" parTransId="{CF2AB508-1E3C-487F-9900-03E0C8C8BB35}" sibTransId="{E8FF3430-9D87-4CA3-9917-E9159EF5CF05}"/>
    <dgm:cxn modelId="{767F99D2-8979-8242-A63A-8F51A1284F1C}" type="presOf" srcId="{9017E1FB-AB2C-4252-A72D-128EEBC66954}" destId="{32D25338-8B1E-C245-9177-D11442FD5D82}" srcOrd="0" destOrd="0" presId="urn:microsoft.com/office/officeart/2005/8/layout/vList2"/>
    <dgm:cxn modelId="{28E810ED-58EE-4D12-B485-2F226E379688}" srcId="{424459EC-81A9-436B-82A1-88EDF18DD3FC}" destId="{CF37010D-3FF1-4D8A-901A-EFE309B472B4}" srcOrd="2" destOrd="0" parTransId="{6E172726-2B25-4710-A926-324D90625D52}" sibTransId="{BC1BF3CC-EF61-48BB-A968-2C0120CD0FEB}"/>
    <dgm:cxn modelId="{86731FEE-70BC-48D1-AF8D-B29DD752B1BB}" srcId="{424459EC-81A9-436B-82A1-88EDF18DD3FC}" destId="{EA9E7656-0C7B-47CA-B434-E72AC70E2032}" srcOrd="9" destOrd="0" parTransId="{6E7B5D4A-A0EC-4EFE-8C42-001901473156}" sibTransId="{EA588493-B107-442E-A762-5DA144696F55}"/>
    <dgm:cxn modelId="{4B956CEF-95D8-4697-B109-1BB5F9924DEB}" srcId="{424459EC-81A9-436B-82A1-88EDF18DD3FC}" destId="{9017E1FB-AB2C-4252-A72D-128EEBC66954}" srcOrd="8" destOrd="0" parTransId="{B7B6FFB5-7ADB-4611-84F2-3B6BF8998F75}" sibTransId="{C172DA3A-0DF7-4531-A542-615B4A4906E7}"/>
    <dgm:cxn modelId="{4F3F2DFA-79DB-8D46-80A7-FF0AFB684AF9}" type="presOf" srcId="{372C4606-12D2-46C5-BFDF-09C13BEA2F2A}" destId="{0BB65E01-08E1-4545-9002-675C04895D74}" srcOrd="0" destOrd="0" presId="urn:microsoft.com/office/officeart/2005/8/layout/vList2"/>
    <dgm:cxn modelId="{D34354FB-3FFC-E34D-94B9-C18B253B98BB}" type="presOf" srcId="{0EB2F5AF-6E76-46AE-8FE8-66F5E9549B79}" destId="{3A839413-AC8E-154C-9BF5-B11A85799456}" srcOrd="0" destOrd="0" presId="urn:microsoft.com/office/officeart/2005/8/layout/vList2"/>
    <dgm:cxn modelId="{066981FB-A34C-EE4C-AC8D-5FB8EEBAEF54}" type="presOf" srcId="{CF37010D-3FF1-4D8A-901A-EFE309B472B4}" destId="{4E0F471F-9E9B-8140-B460-606FFB4A6CBD}" srcOrd="0" destOrd="0" presId="urn:microsoft.com/office/officeart/2005/8/layout/vList2"/>
    <dgm:cxn modelId="{9ADD1C2C-5CFC-D249-9A0B-77310B81DDB2}" type="presParOf" srcId="{01165B7F-315A-094F-ABB1-6ED0D7BD7BE3}" destId="{3A839413-AC8E-154C-9BF5-B11A85799456}" srcOrd="0" destOrd="0" presId="urn:microsoft.com/office/officeart/2005/8/layout/vList2"/>
    <dgm:cxn modelId="{CC45887E-02E9-C940-909B-3A7DB4AC58B9}" type="presParOf" srcId="{01165B7F-315A-094F-ABB1-6ED0D7BD7BE3}" destId="{C543D098-8828-564E-BEDB-2E828AA40021}" srcOrd="1" destOrd="0" presId="urn:microsoft.com/office/officeart/2005/8/layout/vList2"/>
    <dgm:cxn modelId="{7CF9EAF6-D7D1-A24D-8CC5-3D324AE7A9B6}" type="presParOf" srcId="{01165B7F-315A-094F-ABB1-6ED0D7BD7BE3}" destId="{F4F53465-82A0-BC4E-B6E9-1F0CFB20F146}" srcOrd="2" destOrd="0" presId="urn:microsoft.com/office/officeart/2005/8/layout/vList2"/>
    <dgm:cxn modelId="{D80503EB-1E03-6547-9B99-EB0302928497}" type="presParOf" srcId="{01165B7F-315A-094F-ABB1-6ED0D7BD7BE3}" destId="{61A173D7-E362-4B4B-AD9B-E23071C06E03}" srcOrd="3" destOrd="0" presId="urn:microsoft.com/office/officeart/2005/8/layout/vList2"/>
    <dgm:cxn modelId="{54F5C442-696B-C940-913C-347FABC2D22A}" type="presParOf" srcId="{01165B7F-315A-094F-ABB1-6ED0D7BD7BE3}" destId="{4E0F471F-9E9B-8140-B460-606FFB4A6CBD}" srcOrd="4" destOrd="0" presId="urn:microsoft.com/office/officeart/2005/8/layout/vList2"/>
    <dgm:cxn modelId="{DA9477B3-8A3A-0243-900E-0B1C6709963D}" type="presParOf" srcId="{01165B7F-315A-094F-ABB1-6ED0D7BD7BE3}" destId="{7C4E82AB-CEC0-6040-9493-7CF359983467}" srcOrd="5" destOrd="0" presId="urn:microsoft.com/office/officeart/2005/8/layout/vList2"/>
    <dgm:cxn modelId="{BE98C216-43AB-A34A-92BE-239B5E3B65EB}" type="presParOf" srcId="{01165B7F-315A-094F-ABB1-6ED0D7BD7BE3}" destId="{20E260F7-3F4F-3C43-9BEF-A9EEB57EA661}" srcOrd="6" destOrd="0" presId="urn:microsoft.com/office/officeart/2005/8/layout/vList2"/>
    <dgm:cxn modelId="{0864B809-77FE-8641-8DF1-ED5DAD0B5099}" type="presParOf" srcId="{01165B7F-315A-094F-ABB1-6ED0D7BD7BE3}" destId="{02E99BE4-1ACD-0C49-BE6B-2958311AE2BA}" srcOrd="7" destOrd="0" presId="urn:microsoft.com/office/officeart/2005/8/layout/vList2"/>
    <dgm:cxn modelId="{055C34F3-0FBC-5D44-A97D-E1E27C74D9C4}" type="presParOf" srcId="{01165B7F-315A-094F-ABB1-6ED0D7BD7BE3}" destId="{B071F0A1-7E9D-0F43-86C6-B0C9476F5530}" srcOrd="8" destOrd="0" presId="urn:microsoft.com/office/officeart/2005/8/layout/vList2"/>
    <dgm:cxn modelId="{333057BA-87BA-604C-ADDC-4ED56533B619}" type="presParOf" srcId="{01165B7F-315A-094F-ABB1-6ED0D7BD7BE3}" destId="{14107273-5EB0-0040-9E31-67DC1BE1EEFF}" srcOrd="9" destOrd="0" presId="urn:microsoft.com/office/officeart/2005/8/layout/vList2"/>
    <dgm:cxn modelId="{40A34CC4-E0FA-7E41-9C87-3BFD12CD178C}" type="presParOf" srcId="{01165B7F-315A-094F-ABB1-6ED0D7BD7BE3}" destId="{651E1A5A-985F-7146-8EB8-7B6B3E72DDFF}" srcOrd="10" destOrd="0" presId="urn:microsoft.com/office/officeart/2005/8/layout/vList2"/>
    <dgm:cxn modelId="{687999AC-8057-804A-A226-AE75705B528F}" type="presParOf" srcId="{01165B7F-315A-094F-ABB1-6ED0D7BD7BE3}" destId="{6AFCCDBC-8085-3A4E-834E-FA3CC06EAEC7}" srcOrd="11" destOrd="0" presId="urn:microsoft.com/office/officeart/2005/8/layout/vList2"/>
    <dgm:cxn modelId="{5F4AB44D-29E1-5E4E-823E-ADBC54A595A9}" type="presParOf" srcId="{01165B7F-315A-094F-ABB1-6ED0D7BD7BE3}" destId="{0BB65E01-08E1-4545-9002-675C04895D74}" srcOrd="12" destOrd="0" presId="urn:microsoft.com/office/officeart/2005/8/layout/vList2"/>
    <dgm:cxn modelId="{26F8F6CF-D7AB-7E4D-9007-6A25E2F83456}" type="presParOf" srcId="{01165B7F-315A-094F-ABB1-6ED0D7BD7BE3}" destId="{B8FED4C6-5893-DF4D-A2BA-E50D80560B30}" srcOrd="13" destOrd="0" presId="urn:microsoft.com/office/officeart/2005/8/layout/vList2"/>
    <dgm:cxn modelId="{2DCC5560-E806-BC40-841F-10CA31BCE95A}" type="presParOf" srcId="{01165B7F-315A-094F-ABB1-6ED0D7BD7BE3}" destId="{2F4F5028-2CF0-014A-87B4-30E0024CE059}" srcOrd="14" destOrd="0" presId="urn:microsoft.com/office/officeart/2005/8/layout/vList2"/>
    <dgm:cxn modelId="{408A1E94-9E9E-0D46-AE3C-16F2FBB80089}" type="presParOf" srcId="{01165B7F-315A-094F-ABB1-6ED0D7BD7BE3}" destId="{A4FEA46A-151B-494C-982A-40E9BA36730F}" srcOrd="15" destOrd="0" presId="urn:microsoft.com/office/officeart/2005/8/layout/vList2"/>
    <dgm:cxn modelId="{083C90FB-3C6B-CD41-931E-665C2B90866F}" type="presParOf" srcId="{01165B7F-315A-094F-ABB1-6ED0D7BD7BE3}" destId="{32D25338-8B1E-C245-9177-D11442FD5D82}" srcOrd="16" destOrd="0" presId="urn:microsoft.com/office/officeart/2005/8/layout/vList2"/>
    <dgm:cxn modelId="{59447458-6F65-7345-9BF7-C67DC76AE1CC}" type="presParOf" srcId="{01165B7F-315A-094F-ABB1-6ED0D7BD7BE3}" destId="{789D4716-F5A9-A442-8428-D6083B06B7C2}" srcOrd="17" destOrd="0" presId="urn:microsoft.com/office/officeart/2005/8/layout/vList2"/>
    <dgm:cxn modelId="{2D48E279-8A2F-8340-92E5-C1D97A58457E}" type="presParOf" srcId="{01165B7F-315A-094F-ABB1-6ED0D7BD7BE3}" destId="{7DEC7EA1-5AD9-8148-95FE-3BFCD0D716E8}" srcOrd="18" destOrd="0" presId="urn:microsoft.com/office/officeart/2005/8/layout/vList2"/>
    <dgm:cxn modelId="{1B3BB143-78AB-134E-BE01-0083B6BB8484}" type="presParOf" srcId="{01165B7F-315A-094F-ABB1-6ED0D7BD7BE3}" destId="{7B31641D-44FE-0F48-8B77-16E66F579022}" srcOrd="19" destOrd="0" presId="urn:microsoft.com/office/officeart/2005/8/layout/vList2"/>
    <dgm:cxn modelId="{7F235292-6D8D-1049-B409-AAC8936BEFAE}" type="presParOf" srcId="{01165B7F-315A-094F-ABB1-6ED0D7BD7BE3}" destId="{B4029A07-175A-0F4F-A455-A6BA1E848514}"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7B03EB-ED95-4FC1-90D0-4B62D897C4E8}"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02836E2E-EDD8-4EB4-B028-4662E8903BCB}">
      <dgm:prSet custT="1"/>
      <dgm:spPr/>
      <dgm:t>
        <a:bodyPr/>
        <a:lstStyle/>
        <a:p>
          <a:r>
            <a:rPr lang="el-GR" sz="1400" b="1"/>
            <a:t>Σύμπλεγμα 1 - </a:t>
          </a:r>
          <a:r>
            <a:rPr lang="el-GR" sz="1400"/>
            <a:t>Περιηγηθείτε στον κόσμο της εργασίας</a:t>
          </a:r>
          <a:endParaRPr lang="en-US" sz="1400"/>
        </a:p>
      </dgm:t>
    </dgm:pt>
    <dgm:pt modelId="{9C597DF8-34F8-47F9-9D9A-2412F9311573}" type="parTrans" cxnId="{74338F67-887C-41C3-ADCD-23FEC049A88B}">
      <dgm:prSet/>
      <dgm:spPr/>
      <dgm:t>
        <a:bodyPr/>
        <a:lstStyle/>
        <a:p>
          <a:endParaRPr lang="en-US" sz="1400"/>
        </a:p>
      </dgm:t>
    </dgm:pt>
    <dgm:pt modelId="{A4292213-76AC-40A3-AA0B-D7D0EC4FAA2A}" type="sibTrans" cxnId="{74338F67-887C-41C3-ADCD-23FEC049A88B}">
      <dgm:prSet custT="1"/>
      <dgm:spPr/>
      <dgm:t>
        <a:bodyPr/>
        <a:lstStyle/>
        <a:p>
          <a:endParaRPr lang="en-US" sz="1400"/>
        </a:p>
      </dgm:t>
    </dgm:pt>
    <dgm:pt modelId="{1375A5DA-58F3-42BC-B5A6-F37EB4F93704}">
      <dgm:prSet custT="1"/>
      <dgm:spPr/>
      <dgm:t>
        <a:bodyPr/>
        <a:lstStyle/>
        <a:p>
          <a:r>
            <a:rPr lang="el-GR" sz="1400"/>
            <a:t>Διαχείριση καριέρας και επαγγελματικής ζωής</a:t>
          </a:r>
          <a:endParaRPr lang="en-US" sz="1400"/>
        </a:p>
      </dgm:t>
    </dgm:pt>
    <dgm:pt modelId="{3515D06D-4AC8-466F-AF3E-F254E1AE91A0}" type="parTrans" cxnId="{6FFEA5A4-E8B8-4CE2-A6C8-33508227BEB0}">
      <dgm:prSet/>
      <dgm:spPr/>
      <dgm:t>
        <a:bodyPr/>
        <a:lstStyle/>
        <a:p>
          <a:endParaRPr lang="en-US" sz="1400"/>
        </a:p>
      </dgm:t>
    </dgm:pt>
    <dgm:pt modelId="{2814A4B7-664D-4668-AA72-53AFE841D46B}" type="sibTrans" cxnId="{6FFEA5A4-E8B8-4CE2-A6C8-33508227BEB0}">
      <dgm:prSet custT="1"/>
      <dgm:spPr/>
      <dgm:t>
        <a:bodyPr/>
        <a:lstStyle/>
        <a:p>
          <a:endParaRPr lang="en-US" sz="1400"/>
        </a:p>
      </dgm:t>
    </dgm:pt>
    <dgm:pt modelId="{5B974C70-B9DA-486E-87DB-C6D391D7F530}">
      <dgm:prSet custT="1"/>
      <dgm:spPr/>
      <dgm:t>
        <a:bodyPr/>
        <a:lstStyle/>
        <a:p>
          <a:r>
            <a:rPr lang="el-GR" sz="1400"/>
            <a:t>Εργαστείτε με ρόλους, δικαιώματα και πρωτόκολλα</a:t>
          </a:r>
          <a:endParaRPr lang="en-US" sz="1400"/>
        </a:p>
      </dgm:t>
    </dgm:pt>
    <dgm:pt modelId="{A5458643-00A8-4102-9CD5-7AD7F50B596F}" type="parTrans" cxnId="{C7E86F8A-7D6F-4B06-878C-5F1044160122}">
      <dgm:prSet/>
      <dgm:spPr/>
      <dgm:t>
        <a:bodyPr/>
        <a:lstStyle/>
        <a:p>
          <a:endParaRPr lang="en-US" sz="1400"/>
        </a:p>
      </dgm:t>
    </dgm:pt>
    <dgm:pt modelId="{5D9C5BF5-4A01-4E1F-924C-C7A0D2C2C10F}" type="sibTrans" cxnId="{C7E86F8A-7D6F-4B06-878C-5F1044160122}">
      <dgm:prSet custT="1"/>
      <dgm:spPr/>
      <dgm:t>
        <a:bodyPr/>
        <a:lstStyle/>
        <a:p>
          <a:endParaRPr lang="en-US" sz="1400"/>
        </a:p>
      </dgm:t>
    </dgm:pt>
    <dgm:pt modelId="{EEE61754-6E3A-4479-B92B-7DA3C7F507CE}">
      <dgm:prSet custT="1"/>
      <dgm:spPr/>
      <dgm:t>
        <a:bodyPr/>
        <a:lstStyle/>
        <a:p>
          <a:r>
            <a:rPr lang="el-GR" sz="1400" b="1"/>
            <a:t>Σύμπλεγμα 2 - </a:t>
          </a:r>
          <a:r>
            <a:rPr lang="el-GR" sz="1400"/>
            <a:t>Αλληλεπιδράστε με άλλους</a:t>
          </a:r>
          <a:endParaRPr lang="en-US" sz="1400"/>
        </a:p>
      </dgm:t>
    </dgm:pt>
    <dgm:pt modelId="{7351E725-355F-41CF-839F-6F22C9F45C01}" type="parTrans" cxnId="{BFBEC287-040F-4BDA-BAA8-FF1F9B754A21}">
      <dgm:prSet/>
      <dgm:spPr/>
      <dgm:t>
        <a:bodyPr/>
        <a:lstStyle/>
        <a:p>
          <a:endParaRPr lang="en-US" sz="1400"/>
        </a:p>
      </dgm:t>
    </dgm:pt>
    <dgm:pt modelId="{0FC80F71-CE4A-49C3-87FB-96BDCB27BE65}" type="sibTrans" cxnId="{BFBEC287-040F-4BDA-BAA8-FF1F9B754A21}">
      <dgm:prSet custT="1"/>
      <dgm:spPr/>
      <dgm:t>
        <a:bodyPr/>
        <a:lstStyle/>
        <a:p>
          <a:endParaRPr lang="en-US" sz="1400"/>
        </a:p>
      </dgm:t>
    </dgm:pt>
    <dgm:pt modelId="{FB2ABCF8-C8A2-41BB-B67B-7265204A3E4B}">
      <dgm:prSet custT="1"/>
      <dgm:spPr/>
      <dgm:t>
        <a:bodyPr/>
        <a:lstStyle/>
        <a:p>
          <a:r>
            <a:rPr lang="el-GR" sz="1400"/>
            <a:t>Επικοινωνήστε για εργασία</a:t>
          </a:r>
          <a:endParaRPr lang="en-US" sz="1400"/>
        </a:p>
      </dgm:t>
    </dgm:pt>
    <dgm:pt modelId="{4CA01BAD-020A-4DD2-9CC2-D9A4B95D6FAB}" type="parTrans" cxnId="{A9081C48-AD0F-4A83-A0C7-9E57E15ADF48}">
      <dgm:prSet/>
      <dgm:spPr/>
      <dgm:t>
        <a:bodyPr/>
        <a:lstStyle/>
        <a:p>
          <a:endParaRPr lang="en-US" sz="1400"/>
        </a:p>
      </dgm:t>
    </dgm:pt>
    <dgm:pt modelId="{0AF74978-50BD-433D-A0D2-C9473FF8D81A}" type="sibTrans" cxnId="{A9081C48-AD0F-4A83-A0C7-9E57E15ADF48}">
      <dgm:prSet custT="1"/>
      <dgm:spPr/>
      <dgm:t>
        <a:bodyPr/>
        <a:lstStyle/>
        <a:p>
          <a:endParaRPr lang="en-US" sz="1400"/>
        </a:p>
      </dgm:t>
    </dgm:pt>
    <dgm:pt modelId="{7FC0AD24-8204-4940-ACC6-61A194402701}">
      <dgm:prSet custT="1"/>
      <dgm:spPr/>
      <dgm:t>
        <a:bodyPr/>
        <a:lstStyle/>
        <a:p>
          <a:r>
            <a:rPr lang="el-GR" sz="1400"/>
            <a:t>Συνδεθείτε και συνεργαστείτε με άλλους</a:t>
          </a:r>
          <a:endParaRPr lang="en-US" sz="1400"/>
        </a:p>
      </dgm:t>
    </dgm:pt>
    <dgm:pt modelId="{81164DF3-B9CF-49F7-8A1D-ADB778888312}" type="parTrans" cxnId="{28C25382-389E-4CE2-9AC5-ED1B8A06AB80}">
      <dgm:prSet/>
      <dgm:spPr/>
      <dgm:t>
        <a:bodyPr/>
        <a:lstStyle/>
        <a:p>
          <a:endParaRPr lang="en-US" sz="1400"/>
        </a:p>
      </dgm:t>
    </dgm:pt>
    <dgm:pt modelId="{FDA91D99-A02A-4B9E-B88B-371D539F238F}" type="sibTrans" cxnId="{28C25382-389E-4CE2-9AC5-ED1B8A06AB80}">
      <dgm:prSet custT="1"/>
      <dgm:spPr/>
      <dgm:t>
        <a:bodyPr/>
        <a:lstStyle/>
        <a:p>
          <a:endParaRPr lang="en-US" sz="1400"/>
        </a:p>
      </dgm:t>
    </dgm:pt>
    <dgm:pt modelId="{59E5E7AA-6EAF-4616-82A2-272A23BA86C0}">
      <dgm:prSet custT="1"/>
      <dgm:spPr/>
      <dgm:t>
        <a:bodyPr/>
        <a:lstStyle/>
        <a:p>
          <a:r>
            <a:rPr lang="el-GR" sz="1400"/>
            <a:t>Αναγνωρίστε και χρησιμοποιήστε διαφορετικές προοπτικές</a:t>
          </a:r>
          <a:endParaRPr lang="en-US" sz="1400"/>
        </a:p>
      </dgm:t>
    </dgm:pt>
    <dgm:pt modelId="{28D37ED1-D02E-4F2B-95FF-72DF9255E0E4}" type="parTrans" cxnId="{3F9B309D-CB5E-456C-B7EA-CD8E3813053D}">
      <dgm:prSet/>
      <dgm:spPr/>
      <dgm:t>
        <a:bodyPr/>
        <a:lstStyle/>
        <a:p>
          <a:endParaRPr lang="en-US" sz="1400"/>
        </a:p>
      </dgm:t>
    </dgm:pt>
    <dgm:pt modelId="{510119C8-EFA3-41F9-A433-88CE3E8A86E0}" type="sibTrans" cxnId="{3F9B309D-CB5E-456C-B7EA-CD8E3813053D}">
      <dgm:prSet custT="1"/>
      <dgm:spPr/>
      <dgm:t>
        <a:bodyPr/>
        <a:lstStyle/>
        <a:p>
          <a:endParaRPr lang="en-US" sz="1400"/>
        </a:p>
      </dgm:t>
    </dgm:pt>
    <dgm:pt modelId="{6ABA1511-2831-4428-A78C-E4FC013774A4}">
      <dgm:prSet custT="1"/>
      <dgm:spPr/>
      <dgm:t>
        <a:bodyPr/>
        <a:lstStyle/>
        <a:p>
          <a:r>
            <a:rPr lang="el-GR" sz="1400" b="1"/>
            <a:t>Σύμπλεγμα 3 - </a:t>
          </a:r>
          <a:r>
            <a:rPr lang="el-GR" sz="1400"/>
            <a:t>Ολοκληρώστε τη δουλειά</a:t>
          </a:r>
          <a:endParaRPr lang="en-US" sz="1400"/>
        </a:p>
      </dgm:t>
    </dgm:pt>
    <dgm:pt modelId="{479E01F0-E17B-4C15-893C-29E81B04A61A}" type="parTrans" cxnId="{298DC784-DD03-405D-A041-FB898A5AF654}">
      <dgm:prSet/>
      <dgm:spPr/>
      <dgm:t>
        <a:bodyPr/>
        <a:lstStyle/>
        <a:p>
          <a:endParaRPr lang="en-US" sz="1400"/>
        </a:p>
      </dgm:t>
    </dgm:pt>
    <dgm:pt modelId="{24293478-0614-4205-A7BB-FF34C3B34CA2}" type="sibTrans" cxnId="{298DC784-DD03-405D-A041-FB898A5AF654}">
      <dgm:prSet custT="1"/>
      <dgm:spPr/>
      <dgm:t>
        <a:bodyPr/>
        <a:lstStyle/>
        <a:p>
          <a:endParaRPr lang="en-US" sz="1400"/>
        </a:p>
      </dgm:t>
    </dgm:pt>
    <dgm:pt modelId="{A12AABB4-B057-443E-B943-96218B3C5B9B}">
      <dgm:prSet custT="1"/>
      <dgm:spPr/>
      <dgm:t>
        <a:bodyPr/>
        <a:lstStyle/>
        <a:p>
          <a:r>
            <a:rPr lang="el-GR" sz="1400"/>
            <a:t>Σχεδιάστε και οργανώστε</a:t>
          </a:r>
          <a:endParaRPr lang="en-US" sz="1400"/>
        </a:p>
      </dgm:t>
    </dgm:pt>
    <dgm:pt modelId="{6EB90A45-AF9A-494E-9A31-BA3FCFF09B39}" type="parTrans" cxnId="{924A2EDF-A2FD-4368-992F-6C28E7FDE305}">
      <dgm:prSet/>
      <dgm:spPr/>
      <dgm:t>
        <a:bodyPr/>
        <a:lstStyle/>
        <a:p>
          <a:endParaRPr lang="en-US" sz="1400"/>
        </a:p>
      </dgm:t>
    </dgm:pt>
    <dgm:pt modelId="{6DCD2735-5889-427D-80D6-A15B8216E173}" type="sibTrans" cxnId="{924A2EDF-A2FD-4368-992F-6C28E7FDE305}">
      <dgm:prSet custT="1"/>
      <dgm:spPr/>
      <dgm:t>
        <a:bodyPr/>
        <a:lstStyle/>
        <a:p>
          <a:endParaRPr lang="en-US" sz="1400"/>
        </a:p>
      </dgm:t>
    </dgm:pt>
    <dgm:pt modelId="{80CD3904-32BA-48A8-968D-5686F7195228}">
      <dgm:prSet custT="1"/>
      <dgm:spPr/>
      <dgm:t>
        <a:bodyPr/>
        <a:lstStyle/>
        <a:p>
          <a:r>
            <a:rPr lang="el-GR" sz="1400"/>
            <a:t>Πάιρνω αποφάσεις</a:t>
          </a:r>
          <a:endParaRPr lang="en-US" sz="1400"/>
        </a:p>
      </dgm:t>
    </dgm:pt>
    <dgm:pt modelId="{4E115083-8013-49E5-A59E-1CD919C573EF}" type="parTrans" cxnId="{C6EF5FC5-11B4-4EC7-A269-FA872115E005}">
      <dgm:prSet/>
      <dgm:spPr/>
      <dgm:t>
        <a:bodyPr/>
        <a:lstStyle/>
        <a:p>
          <a:endParaRPr lang="en-US" sz="1400"/>
        </a:p>
      </dgm:t>
    </dgm:pt>
    <dgm:pt modelId="{E10A4A13-EFE0-4F93-96B3-735854644D83}" type="sibTrans" cxnId="{C6EF5FC5-11B4-4EC7-A269-FA872115E005}">
      <dgm:prSet custT="1"/>
      <dgm:spPr/>
      <dgm:t>
        <a:bodyPr/>
        <a:lstStyle/>
        <a:p>
          <a:endParaRPr lang="en-US" sz="1400"/>
        </a:p>
      </dgm:t>
    </dgm:pt>
    <dgm:pt modelId="{6A8D39B1-FC74-4598-85DF-0A40014573AD}">
      <dgm:prSet custT="1"/>
      <dgm:spPr/>
      <dgm:t>
        <a:bodyPr/>
        <a:lstStyle/>
        <a:p>
          <a:r>
            <a:rPr lang="el-GR" sz="1400"/>
            <a:t>Αναγνώριση και επίλυση προβλημάτων</a:t>
          </a:r>
          <a:endParaRPr lang="en-US" sz="1400"/>
        </a:p>
      </dgm:t>
    </dgm:pt>
    <dgm:pt modelId="{E277187A-A1F7-415D-8732-4A4ABA1804CE}" type="parTrans" cxnId="{D82D3D8D-05A1-428D-9DB9-57E2F358E4CD}">
      <dgm:prSet/>
      <dgm:spPr/>
      <dgm:t>
        <a:bodyPr/>
        <a:lstStyle/>
        <a:p>
          <a:endParaRPr lang="en-US" sz="1400"/>
        </a:p>
      </dgm:t>
    </dgm:pt>
    <dgm:pt modelId="{54281922-3CED-44AE-A215-0E6A189F7023}" type="sibTrans" cxnId="{D82D3D8D-05A1-428D-9DB9-57E2F358E4CD}">
      <dgm:prSet custT="1"/>
      <dgm:spPr/>
      <dgm:t>
        <a:bodyPr/>
        <a:lstStyle/>
        <a:p>
          <a:endParaRPr lang="en-US" sz="1400"/>
        </a:p>
      </dgm:t>
    </dgm:pt>
    <dgm:pt modelId="{63607DCB-DF3F-4CF7-A88C-7DE14E491C83}">
      <dgm:prSet custT="1"/>
      <dgm:spPr/>
      <dgm:t>
        <a:bodyPr/>
        <a:lstStyle/>
        <a:p>
          <a:r>
            <a:rPr lang="el-GR" sz="1400"/>
            <a:t>Δημιουργία και καινοτομία</a:t>
          </a:r>
          <a:endParaRPr lang="en-US" sz="1400"/>
        </a:p>
      </dgm:t>
    </dgm:pt>
    <dgm:pt modelId="{8C4F276B-A770-4C25-8C98-1A6FF587CC65}" type="parTrans" cxnId="{049AD8FA-4866-46E3-9FBC-8D328E694989}">
      <dgm:prSet/>
      <dgm:spPr/>
      <dgm:t>
        <a:bodyPr/>
        <a:lstStyle/>
        <a:p>
          <a:endParaRPr lang="en-US" sz="1400"/>
        </a:p>
      </dgm:t>
    </dgm:pt>
    <dgm:pt modelId="{AE89FA40-0345-4546-B78C-A806DA9E866B}" type="sibTrans" cxnId="{049AD8FA-4866-46E3-9FBC-8D328E694989}">
      <dgm:prSet custT="1"/>
      <dgm:spPr/>
      <dgm:t>
        <a:bodyPr/>
        <a:lstStyle/>
        <a:p>
          <a:endParaRPr lang="en-US" sz="1400"/>
        </a:p>
      </dgm:t>
    </dgm:pt>
    <dgm:pt modelId="{8F28A65E-59D2-428E-8756-23850071D09E}">
      <dgm:prSet custT="1"/>
      <dgm:spPr/>
      <dgm:t>
        <a:bodyPr/>
        <a:lstStyle/>
        <a:p>
          <a:r>
            <a:rPr lang="el-GR" sz="1400"/>
            <a:t>Εργαστείτε σε έναν ψηφιακό κόσμο</a:t>
          </a:r>
          <a:endParaRPr lang="en-US" sz="1400"/>
        </a:p>
      </dgm:t>
    </dgm:pt>
    <dgm:pt modelId="{C5C8DBDC-C579-492A-8248-BFBF3A91C99E}" type="parTrans" cxnId="{04F44C4B-D2A2-4E0D-8160-1ED3922B75EF}">
      <dgm:prSet/>
      <dgm:spPr/>
      <dgm:t>
        <a:bodyPr/>
        <a:lstStyle/>
        <a:p>
          <a:endParaRPr lang="en-US" sz="1400"/>
        </a:p>
      </dgm:t>
    </dgm:pt>
    <dgm:pt modelId="{CFBD4C66-DDF7-4D38-BB0C-86E662B60EB3}" type="sibTrans" cxnId="{04F44C4B-D2A2-4E0D-8160-1ED3922B75EF}">
      <dgm:prSet/>
      <dgm:spPr/>
      <dgm:t>
        <a:bodyPr/>
        <a:lstStyle/>
        <a:p>
          <a:endParaRPr lang="en-US" sz="1400"/>
        </a:p>
      </dgm:t>
    </dgm:pt>
    <dgm:pt modelId="{4EC4D072-1BB3-D64E-9444-8B89B7D97250}" type="pres">
      <dgm:prSet presAssocID="{CC7B03EB-ED95-4FC1-90D0-4B62D897C4E8}" presName="Name0" presStyleCnt="0">
        <dgm:presLayoutVars>
          <dgm:dir/>
          <dgm:resizeHandles val="exact"/>
        </dgm:presLayoutVars>
      </dgm:prSet>
      <dgm:spPr/>
    </dgm:pt>
    <dgm:pt modelId="{D5E24C15-612B-3643-A63E-922E95506BAB}" type="pres">
      <dgm:prSet presAssocID="{02836E2E-EDD8-4EB4-B028-4662E8903BCB}" presName="node" presStyleLbl="node1" presStyleIdx="0" presStyleCnt="13">
        <dgm:presLayoutVars>
          <dgm:bulletEnabled val="1"/>
        </dgm:presLayoutVars>
      </dgm:prSet>
      <dgm:spPr/>
    </dgm:pt>
    <dgm:pt modelId="{AE55D6C4-8277-5F42-9E9E-EB36A18DD87B}" type="pres">
      <dgm:prSet presAssocID="{A4292213-76AC-40A3-AA0B-D7D0EC4FAA2A}" presName="sibTrans" presStyleLbl="sibTrans1D1" presStyleIdx="0" presStyleCnt="12"/>
      <dgm:spPr/>
    </dgm:pt>
    <dgm:pt modelId="{4542B0A2-63E3-A246-9F6A-2526A8EFFC22}" type="pres">
      <dgm:prSet presAssocID="{A4292213-76AC-40A3-AA0B-D7D0EC4FAA2A}" presName="connectorText" presStyleLbl="sibTrans1D1" presStyleIdx="0" presStyleCnt="12"/>
      <dgm:spPr/>
    </dgm:pt>
    <dgm:pt modelId="{4D32F0F0-DC8A-2F4D-A8FB-3E1530ADB3BF}" type="pres">
      <dgm:prSet presAssocID="{1375A5DA-58F3-42BC-B5A6-F37EB4F93704}" presName="node" presStyleLbl="node1" presStyleIdx="1" presStyleCnt="13">
        <dgm:presLayoutVars>
          <dgm:bulletEnabled val="1"/>
        </dgm:presLayoutVars>
      </dgm:prSet>
      <dgm:spPr/>
    </dgm:pt>
    <dgm:pt modelId="{86B27651-62EE-914B-9CD1-6BA6CDF27EFF}" type="pres">
      <dgm:prSet presAssocID="{2814A4B7-664D-4668-AA72-53AFE841D46B}" presName="sibTrans" presStyleLbl="sibTrans1D1" presStyleIdx="1" presStyleCnt="12"/>
      <dgm:spPr/>
    </dgm:pt>
    <dgm:pt modelId="{FF0C44C5-168D-DD4F-ACB6-149664D27ACC}" type="pres">
      <dgm:prSet presAssocID="{2814A4B7-664D-4668-AA72-53AFE841D46B}" presName="connectorText" presStyleLbl="sibTrans1D1" presStyleIdx="1" presStyleCnt="12"/>
      <dgm:spPr/>
    </dgm:pt>
    <dgm:pt modelId="{F87B56B3-D7D8-E248-8B82-7735BBACA1E5}" type="pres">
      <dgm:prSet presAssocID="{5B974C70-B9DA-486E-87DB-C6D391D7F530}" presName="node" presStyleLbl="node1" presStyleIdx="2" presStyleCnt="13">
        <dgm:presLayoutVars>
          <dgm:bulletEnabled val="1"/>
        </dgm:presLayoutVars>
      </dgm:prSet>
      <dgm:spPr/>
    </dgm:pt>
    <dgm:pt modelId="{DF5EFBB2-2958-424C-BDB3-E02C48A6055A}" type="pres">
      <dgm:prSet presAssocID="{5D9C5BF5-4A01-4E1F-924C-C7A0D2C2C10F}" presName="sibTrans" presStyleLbl="sibTrans1D1" presStyleIdx="2" presStyleCnt="12"/>
      <dgm:spPr/>
    </dgm:pt>
    <dgm:pt modelId="{FAAB3D94-665B-394F-A894-2BED8FBC4790}" type="pres">
      <dgm:prSet presAssocID="{5D9C5BF5-4A01-4E1F-924C-C7A0D2C2C10F}" presName="connectorText" presStyleLbl="sibTrans1D1" presStyleIdx="2" presStyleCnt="12"/>
      <dgm:spPr/>
    </dgm:pt>
    <dgm:pt modelId="{49D0C03F-B9E3-B241-AD19-D33D962E8CDA}" type="pres">
      <dgm:prSet presAssocID="{EEE61754-6E3A-4479-B92B-7DA3C7F507CE}" presName="node" presStyleLbl="node1" presStyleIdx="3" presStyleCnt="13">
        <dgm:presLayoutVars>
          <dgm:bulletEnabled val="1"/>
        </dgm:presLayoutVars>
      </dgm:prSet>
      <dgm:spPr/>
    </dgm:pt>
    <dgm:pt modelId="{CDA13F37-7A68-9345-B109-BF67DAC24DAB}" type="pres">
      <dgm:prSet presAssocID="{0FC80F71-CE4A-49C3-87FB-96BDCB27BE65}" presName="sibTrans" presStyleLbl="sibTrans1D1" presStyleIdx="3" presStyleCnt="12"/>
      <dgm:spPr/>
    </dgm:pt>
    <dgm:pt modelId="{5DAEE60D-82DF-8C4D-9A94-E080D28864F6}" type="pres">
      <dgm:prSet presAssocID="{0FC80F71-CE4A-49C3-87FB-96BDCB27BE65}" presName="connectorText" presStyleLbl="sibTrans1D1" presStyleIdx="3" presStyleCnt="12"/>
      <dgm:spPr/>
    </dgm:pt>
    <dgm:pt modelId="{783ADBFE-89BB-1C45-967F-36BC8AF4CC30}" type="pres">
      <dgm:prSet presAssocID="{FB2ABCF8-C8A2-41BB-B67B-7265204A3E4B}" presName="node" presStyleLbl="node1" presStyleIdx="4" presStyleCnt="13">
        <dgm:presLayoutVars>
          <dgm:bulletEnabled val="1"/>
        </dgm:presLayoutVars>
      </dgm:prSet>
      <dgm:spPr/>
    </dgm:pt>
    <dgm:pt modelId="{A5521015-D1F1-034C-9FF1-164FDD0F8058}" type="pres">
      <dgm:prSet presAssocID="{0AF74978-50BD-433D-A0D2-C9473FF8D81A}" presName="sibTrans" presStyleLbl="sibTrans1D1" presStyleIdx="4" presStyleCnt="12"/>
      <dgm:spPr/>
    </dgm:pt>
    <dgm:pt modelId="{7F8E0655-3836-9B44-AD24-C518CB59737B}" type="pres">
      <dgm:prSet presAssocID="{0AF74978-50BD-433D-A0D2-C9473FF8D81A}" presName="connectorText" presStyleLbl="sibTrans1D1" presStyleIdx="4" presStyleCnt="12"/>
      <dgm:spPr/>
    </dgm:pt>
    <dgm:pt modelId="{6F31E7BB-1550-F345-9A50-9A80F0ADE75E}" type="pres">
      <dgm:prSet presAssocID="{7FC0AD24-8204-4940-ACC6-61A194402701}" presName="node" presStyleLbl="node1" presStyleIdx="5" presStyleCnt="13">
        <dgm:presLayoutVars>
          <dgm:bulletEnabled val="1"/>
        </dgm:presLayoutVars>
      </dgm:prSet>
      <dgm:spPr/>
    </dgm:pt>
    <dgm:pt modelId="{6D4F38E6-ED8F-BC4D-A484-BD70091AC9BC}" type="pres">
      <dgm:prSet presAssocID="{FDA91D99-A02A-4B9E-B88B-371D539F238F}" presName="sibTrans" presStyleLbl="sibTrans1D1" presStyleIdx="5" presStyleCnt="12"/>
      <dgm:spPr/>
    </dgm:pt>
    <dgm:pt modelId="{B1099EDE-0D5A-1846-A76E-4758796433BA}" type="pres">
      <dgm:prSet presAssocID="{FDA91D99-A02A-4B9E-B88B-371D539F238F}" presName="connectorText" presStyleLbl="sibTrans1D1" presStyleIdx="5" presStyleCnt="12"/>
      <dgm:spPr/>
    </dgm:pt>
    <dgm:pt modelId="{EEC423DD-4B0D-6347-AD38-7892FDE34C2B}" type="pres">
      <dgm:prSet presAssocID="{59E5E7AA-6EAF-4616-82A2-272A23BA86C0}" presName="node" presStyleLbl="node1" presStyleIdx="6" presStyleCnt="13">
        <dgm:presLayoutVars>
          <dgm:bulletEnabled val="1"/>
        </dgm:presLayoutVars>
      </dgm:prSet>
      <dgm:spPr/>
    </dgm:pt>
    <dgm:pt modelId="{A122781A-1A63-6F4E-8F67-492816C56AF9}" type="pres">
      <dgm:prSet presAssocID="{510119C8-EFA3-41F9-A433-88CE3E8A86E0}" presName="sibTrans" presStyleLbl="sibTrans1D1" presStyleIdx="6" presStyleCnt="12"/>
      <dgm:spPr/>
    </dgm:pt>
    <dgm:pt modelId="{68506126-4D17-BC49-AF40-0A80C37CD3DC}" type="pres">
      <dgm:prSet presAssocID="{510119C8-EFA3-41F9-A433-88CE3E8A86E0}" presName="connectorText" presStyleLbl="sibTrans1D1" presStyleIdx="6" presStyleCnt="12"/>
      <dgm:spPr/>
    </dgm:pt>
    <dgm:pt modelId="{FD99A22A-502D-E04E-96E1-30970F6F879A}" type="pres">
      <dgm:prSet presAssocID="{6ABA1511-2831-4428-A78C-E4FC013774A4}" presName="node" presStyleLbl="node1" presStyleIdx="7" presStyleCnt="13">
        <dgm:presLayoutVars>
          <dgm:bulletEnabled val="1"/>
        </dgm:presLayoutVars>
      </dgm:prSet>
      <dgm:spPr/>
    </dgm:pt>
    <dgm:pt modelId="{A9FCF5BC-221F-9845-A121-AF34F10E7199}" type="pres">
      <dgm:prSet presAssocID="{24293478-0614-4205-A7BB-FF34C3B34CA2}" presName="sibTrans" presStyleLbl="sibTrans1D1" presStyleIdx="7" presStyleCnt="12"/>
      <dgm:spPr/>
    </dgm:pt>
    <dgm:pt modelId="{4645626A-A177-994B-96D9-C5B91CDF490F}" type="pres">
      <dgm:prSet presAssocID="{24293478-0614-4205-A7BB-FF34C3B34CA2}" presName="connectorText" presStyleLbl="sibTrans1D1" presStyleIdx="7" presStyleCnt="12"/>
      <dgm:spPr/>
    </dgm:pt>
    <dgm:pt modelId="{AAB93D96-3B79-C44D-8563-CE153264D4F1}" type="pres">
      <dgm:prSet presAssocID="{A12AABB4-B057-443E-B943-96218B3C5B9B}" presName="node" presStyleLbl="node1" presStyleIdx="8" presStyleCnt="13">
        <dgm:presLayoutVars>
          <dgm:bulletEnabled val="1"/>
        </dgm:presLayoutVars>
      </dgm:prSet>
      <dgm:spPr/>
    </dgm:pt>
    <dgm:pt modelId="{05319357-F40C-F343-833F-B8D705BFDA62}" type="pres">
      <dgm:prSet presAssocID="{6DCD2735-5889-427D-80D6-A15B8216E173}" presName="sibTrans" presStyleLbl="sibTrans1D1" presStyleIdx="8" presStyleCnt="12"/>
      <dgm:spPr/>
    </dgm:pt>
    <dgm:pt modelId="{53DC1771-35A3-7648-953E-1D98A4414DE8}" type="pres">
      <dgm:prSet presAssocID="{6DCD2735-5889-427D-80D6-A15B8216E173}" presName="connectorText" presStyleLbl="sibTrans1D1" presStyleIdx="8" presStyleCnt="12"/>
      <dgm:spPr/>
    </dgm:pt>
    <dgm:pt modelId="{F442C459-E411-2A4B-AD76-7EF288A70507}" type="pres">
      <dgm:prSet presAssocID="{80CD3904-32BA-48A8-968D-5686F7195228}" presName="node" presStyleLbl="node1" presStyleIdx="9" presStyleCnt="13">
        <dgm:presLayoutVars>
          <dgm:bulletEnabled val="1"/>
        </dgm:presLayoutVars>
      </dgm:prSet>
      <dgm:spPr/>
    </dgm:pt>
    <dgm:pt modelId="{A8847C42-8187-9C4A-A6F0-2F41ECBBA78D}" type="pres">
      <dgm:prSet presAssocID="{E10A4A13-EFE0-4F93-96B3-735854644D83}" presName="sibTrans" presStyleLbl="sibTrans1D1" presStyleIdx="9" presStyleCnt="12"/>
      <dgm:spPr/>
    </dgm:pt>
    <dgm:pt modelId="{5200F06F-7D25-3D46-B54D-5497BB641A71}" type="pres">
      <dgm:prSet presAssocID="{E10A4A13-EFE0-4F93-96B3-735854644D83}" presName="connectorText" presStyleLbl="sibTrans1D1" presStyleIdx="9" presStyleCnt="12"/>
      <dgm:spPr/>
    </dgm:pt>
    <dgm:pt modelId="{A68E11DE-AEE2-9F40-85EF-E52A356BFC96}" type="pres">
      <dgm:prSet presAssocID="{6A8D39B1-FC74-4598-85DF-0A40014573AD}" presName="node" presStyleLbl="node1" presStyleIdx="10" presStyleCnt="13">
        <dgm:presLayoutVars>
          <dgm:bulletEnabled val="1"/>
        </dgm:presLayoutVars>
      </dgm:prSet>
      <dgm:spPr/>
    </dgm:pt>
    <dgm:pt modelId="{290D3A01-E72A-1842-B1B1-4AFD348A20F8}" type="pres">
      <dgm:prSet presAssocID="{54281922-3CED-44AE-A215-0E6A189F7023}" presName="sibTrans" presStyleLbl="sibTrans1D1" presStyleIdx="10" presStyleCnt="12"/>
      <dgm:spPr/>
    </dgm:pt>
    <dgm:pt modelId="{DB4B6F84-7EC1-7E44-8EC2-4CB43E8D4F60}" type="pres">
      <dgm:prSet presAssocID="{54281922-3CED-44AE-A215-0E6A189F7023}" presName="connectorText" presStyleLbl="sibTrans1D1" presStyleIdx="10" presStyleCnt="12"/>
      <dgm:spPr/>
    </dgm:pt>
    <dgm:pt modelId="{93C05AC4-9310-A847-AFD9-16B72AE63CB9}" type="pres">
      <dgm:prSet presAssocID="{63607DCB-DF3F-4CF7-A88C-7DE14E491C83}" presName="node" presStyleLbl="node1" presStyleIdx="11" presStyleCnt="13">
        <dgm:presLayoutVars>
          <dgm:bulletEnabled val="1"/>
        </dgm:presLayoutVars>
      </dgm:prSet>
      <dgm:spPr/>
    </dgm:pt>
    <dgm:pt modelId="{5903C23C-B91B-804C-9F7D-DE49320FEECF}" type="pres">
      <dgm:prSet presAssocID="{AE89FA40-0345-4546-B78C-A806DA9E866B}" presName="sibTrans" presStyleLbl="sibTrans1D1" presStyleIdx="11" presStyleCnt="12"/>
      <dgm:spPr/>
    </dgm:pt>
    <dgm:pt modelId="{212FAA21-A238-0B4A-A3E3-6CEE035BB850}" type="pres">
      <dgm:prSet presAssocID="{AE89FA40-0345-4546-B78C-A806DA9E866B}" presName="connectorText" presStyleLbl="sibTrans1D1" presStyleIdx="11" presStyleCnt="12"/>
      <dgm:spPr/>
    </dgm:pt>
    <dgm:pt modelId="{E457B213-E54E-D04C-A775-05CF86212096}" type="pres">
      <dgm:prSet presAssocID="{8F28A65E-59D2-428E-8756-23850071D09E}" presName="node" presStyleLbl="node1" presStyleIdx="12" presStyleCnt="13">
        <dgm:presLayoutVars>
          <dgm:bulletEnabled val="1"/>
        </dgm:presLayoutVars>
      </dgm:prSet>
      <dgm:spPr/>
    </dgm:pt>
  </dgm:ptLst>
  <dgm:cxnLst>
    <dgm:cxn modelId="{DD604907-10C8-C34F-BCA4-5906481DCC64}" type="presOf" srcId="{0AF74978-50BD-433D-A0D2-C9473FF8D81A}" destId="{7F8E0655-3836-9B44-AD24-C518CB59737B}" srcOrd="1" destOrd="0" presId="urn:microsoft.com/office/officeart/2016/7/layout/RepeatingBendingProcessNew"/>
    <dgm:cxn modelId="{8BF16D13-A73D-CE46-BC5F-0052F56E4DB9}" type="presOf" srcId="{CC7B03EB-ED95-4FC1-90D0-4B62D897C4E8}" destId="{4EC4D072-1BB3-D64E-9444-8B89B7D97250}" srcOrd="0" destOrd="0" presId="urn:microsoft.com/office/officeart/2016/7/layout/RepeatingBendingProcessNew"/>
    <dgm:cxn modelId="{56AB1B14-C608-3148-9DC3-FA57E474A492}" type="presOf" srcId="{A12AABB4-B057-443E-B943-96218B3C5B9B}" destId="{AAB93D96-3B79-C44D-8563-CE153264D4F1}" srcOrd="0" destOrd="0" presId="urn:microsoft.com/office/officeart/2016/7/layout/RepeatingBendingProcessNew"/>
    <dgm:cxn modelId="{1983D615-54F2-894C-9C64-318935883B87}" type="presOf" srcId="{510119C8-EFA3-41F9-A433-88CE3E8A86E0}" destId="{68506126-4D17-BC49-AF40-0A80C37CD3DC}" srcOrd="1" destOrd="0" presId="urn:microsoft.com/office/officeart/2016/7/layout/RepeatingBendingProcessNew"/>
    <dgm:cxn modelId="{1380D528-5686-DF4B-90B8-894D4AB862D2}" type="presOf" srcId="{63607DCB-DF3F-4CF7-A88C-7DE14E491C83}" destId="{93C05AC4-9310-A847-AFD9-16B72AE63CB9}" srcOrd="0" destOrd="0" presId="urn:microsoft.com/office/officeart/2016/7/layout/RepeatingBendingProcessNew"/>
    <dgm:cxn modelId="{E404CE32-981B-E140-BAE0-51FB0CE65F20}" type="presOf" srcId="{5B974C70-B9DA-486E-87DB-C6D391D7F530}" destId="{F87B56B3-D7D8-E248-8B82-7735BBACA1E5}" srcOrd="0" destOrd="0" presId="urn:microsoft.com/office/officeart/2016/7/layout/RepeatingBendingProcessNew"/>
    <dgm:cxn modelId="{1B5C6335-DCE4-1A45-B2DC-ABDF25E76C36}" type="presOf" srcId="{A4292213-76AC-40A3-AA0B-D7D0EC4FAA2A}" destId="{4542B0A2-63E3-A246-9F6A-2526A8EFFC22}" srcOrd="1" destOrd="0" presId="urn:microsoft.com/office/officeart/2016/7/layout/RepeatingBendingProcessNew"/>
    <dgm:cxn modelId="{4EADC437-0C33-4F4F-BD60-E1BF78E10839}" type="presOf" srcId="{6A8D39B1-FC74-4598-85DF-0A40014573AD}" destId="{A68E11DE-AEE2-9F40-85EF-E52A356BFC96}" srcOrd="0" destOrd="0" presId="urn:microsoft.com/office/officeart/2016/7/layout/RepeatingBendingProcessNew"/>
    <dgm:cxn modelId="{52188A3D-B5C3-1D45-89CF-2E8D06D7F4FD}" type="presOf" srcId="{5D9C5BF5-4A01-4E1F-924C-C7A0D2C2C10F}" destId="{FAAB3D94-665B-394F-A894-2BED8FBC4790}" srcOrd="1" destOrd="0" presId="urn:microsoft.com/office/officeart/2016/7/layout/RepeatingBendingProcessNew"/>
    <dgm:cxn modelId="{09815141-D9CB-E442-8920-F1A60273B6A4}" type="presOf" srcId="{54281922-3CED-44AE-A215-0E6A189F7023}" destId="{290D3A01-E72A-1842-B1B1-4AFD348A20F8}" srcOrd="0" destOrd="0" presId="urn:microsoft.com/office/officeart/2016/7/layout/RepeatingBendingProcessNew"/>
    <dgm:cxn modelId="{78C17C44-82D5-B641-8AF0-CBE0AA41BCB0}" type="presOf" srcId="{EEE61754-6E3A-4479-B92B-7DA3C7F507CE}" destId="{49D0C03F-B9E3-B241-AD19-D33D962E8CDA}" srcOrd="0" destOrd="0" presId="urn:microsoft.com/office/officeart/2016/7/layout/RepeatingBendingProcessNew"/>
    <dgm:cxn modelId="{74338F67-887C-41C3-ADCD-23FEC049A88B}" srcId="{CC7B03EB-ED95-4FC1-90D0-4B62D897C4E8}" destId="{02836E2E-EDD8-4EB4-B028-4662E8903BCB}" srcOrd="0" destOrd="0" parTransId="{9C597DF8-34F8-47F9-9D9A-2412F9311573}" sibTransId="{A4292213-76AC-40A3-AA0B-D7D0EC4FAA2A}"/>
    <dgm:cxn modelId="{A9081C48-AD0F-4A83-A0C7-9E57E15ADF48}" srcId="{CC7B03EB-ED95-4FC1-90D0-4B62D897C4E8}" destId="{FB2ABCF8-C8A2-41BB-B67B-7265204A3E4B}" srcOrd="4" destOrd="0" parTransId="{4CA01BAD-020A-4DD2-9CC2-D9A4B95D6FAB}" sibTransId="{0AF74978-50BD-433D-A0D2-C9473FF8D81A}"/>
    <dgm:cxn modelId="{E3BC0F6A-BB26-6F40-A35E-14E297420A66}" type="presOf" srcId="{A4292213-76AC-40A3-AA0B-D7D0EC4FAA2A}" destId="{AE55D6C4-8277-5F42-9E9E-EB36A18DD87B}" srcOrd="0" destOrd="0" presId="urn:microsoft.com/office/officeart/2016/7/layout/RepeatingBendingProcessNew"/>
    <dgm:cxn modelId="{04F44C4B-D2A2-4E0D-8160-1ED3922B75EF}" srcId="{CC7B03EB-ED95-4FC1-90D0-4B62D897C4E8}" destId="{8F28A65E-59D2-428E-8756-23850071D09E}" srcOrd="12" destOrd="0" parTransId="{C5C8DBDC-C579-492A-8248-BFBF3A91C99E}" sibTransId="{CFBD4C66-DDF7-4D38-BB0C-86E662B60EB3}"/>
    <dgm:cxn modelId="{B94B084D-AB0E-9349-89E2-A1C0206C80D0}" type="presOf" srcId="{8F28A65E-59D2-428E-8756-23850071D09E}" destId="{E457B213-E54E-D04C-A775-05CF86212096}" srcOrd="0" destOrd="0" presId="urn:microsoft.com/office/officeart/2016/7/layout/RepeatingBendingProcessNew"/>
    <dgm:cxn modelId="{4E5F4870-3E66-4B42-B0CD-FD565DB2D1D1}" type="presOf" srcId="{AE89FA40-0345-4546-B78C-A806DA9E866B}" destId="{5903C23C-B91B-804C-9F7D-DE49320FEECF}" srcOrd="0" destOrd="0" presId="urn:microsoft.com/office/officeart/2016/7/layout/RepeatingBendingProcessNew"/>
    <dgm:cxn modelId="{756EEB50-1931-8D4A-B835-64CD343A8935}" type="presOf" srcId="{2814A4B7-664D-4668-AA72-53AFE841D46B}" destId="{FF0C44C5-168D-DD4F-ACB6-149664D27ACC}" srcOrd="1" destOrd="0" presId="urn:microsoft.com/office/officeart/2016/7/layout/RepeatingBendingProcessNew"/>
    <dgm:cxn modelId="{02BD9551-A94C-CC4A-AD94-810AB7737AFB}" type="presOf" srcId="{24293478-0614-4205-A7BB-FF34C3B34CA2}" destId="{A9FCF5BC-221F-9845-A121-AF34F10E7199}" srcOrd="0" destOrd="0" presId="urn:microsoft.com/office/officeart/2016/7/layout/RepeatingBendingProcessNew"/>
    <dgm:cxn modelId="{838A8852-FE97-254E-9373-FFEE5A01E97A}" type="presOf" srcId="{6DCD2735-5889-427D-80D6-A15B8216E173}" destId="{53DC1771-35A3-7648-953E-1D98A4414DE8}" srcOrd="1" destOrd="0" presId="urn:microsoft.com/office/officeart/2016/7/layout/RepeatingBendingProcessNew"/>
    <dgm:cxn modelId="{CFE16954-7A0E-5C44-A46F-6A4438D8307A}" type="presOf" srcId="{80CD3904-32BA-48A8-968D-5686F7195228}" destId="{F442C459-E411-2A4B-AD76-7EF288A70507}" srcOrd="0" destOrd="0" presId="urn:microsoft.com/office/officeart/2016/7/layout/RepeatingBendingProcessNew"/>
    <dgm:cxn modelId="{2CA5147A-6F37-4F42-A907-FE1AFE4BF848}" type="presOf" srcId="{0FC80F71-CE4A-49C3-87FB-96BDCB27BE65}" destId="{CDA13F37-7A68-9345-B109-BF67DAC24DAB}" srcOrd="0" destOrd="0" presId="urn:microsoft.com/office/officeart/2016/7/layout/RepeatingBendingProcessNew"/>
    <dgm:cxn modelId="{B1F4C07E-2DA5-304F-B06D-7523E952B3B1}" type="presOf" srcId="{510119C8-EFA3-41F9-A433-88CE3E8A86E0}" destId="{A122781A-1A63-6F4E-8F67-492816C56AF9}" srcOrd="0" destOrd="0" presId="urn:microsoft.com/office/officeart/2016/7/layout/RepeatingBendingProcessNew"/>
    <dgm:cxn modelId="{28C25382-389E-4CE2-9AC5-ED1B8A06AB80}" srcId="{CC7B03EB-ED95-4FC1-90D0-4B62D897C4E8}" destId="{7FC0AD24-8204-4940-ACC6-61A194402701}" srcOrd="5" destOrd="0" parTransId="{81164DF3-B9CF-49F7-8A1D-ADB778888312}" sibTransId="{FDA91D99-A02A-4B9E-B88B-371D539F238F}"/>
    <dgm:cxn modelId="{298DC784-DD03-405D-A041-FB898A5AF654}" srcId="{CC7B03EB-ED95-4FC1-90D0-4B62D897C4E8}" destId="{6ABA1511-2831-4428-A78C-E4FC013774A4}" srcOrd="7" destOrd="0" parTransId="{479E01F0-E17B-4C15-893C-29E81B04A61A}" sibTransId="{24293478-0614-4205-A7BB-FF34C3B34CA2}"/>
    <dgm:cxn modelId="{D65B8E87-7320-B749-98BE-4D370E0FCFEE}" type="presOf" srcId="{54281922-3CED-44AE-A215-0E6A189F7023}" destId="{DB4B6F84-7EC1-7E44-8EC2-4CB43E8D4F60}" srcOrd="1" destOrd="0" presId="urn:microsoft.com/office/officeart/2016/7/layout/RepeatingBendingProcessNew"/>
    <dgm:cxn modelId="{BFBEC287-040F-4BDA-BAA8-FF1F9B754A21}" srcId="{CC7B03EB-ED95-4FC1-90D0-4B62D897C4E8}" destId="{EEE61754-6E3A-4479-B92B-7DA3C7F507CE}" srcOrd="3" destOrd="0" parTransId="{7351E725-355F-41CF-839F-6F22C9F45C01}" sibTransId="{0FC80F71-CE4A-49C3-87FB-96BDCB27BE65}"/>
    <dgm:cxn modelId="{C7E86F8A-7D6F-4B06-878C-5F1044160122}" srcId="{CC7B03EB-ED95-4FC1-90D0-4B62D897C4E8}" destId="{5B974C70-B9DA-486E-87DB-C6D391D7F530}" srcOrd="2" destOrd="0" parTransId="{A5458643-00A8-4102-9CD5-7AD7F50B596F}" sibTransId="{5D9C5BF5-4A01-4E1F-924C-C7A0D2C2C10F}"/>
    <dgm:cxn modelId="{29D6058C-21E1-474C-94C3-B1EC92772A3D}" type="presOf" srcId="{59E5E7AA-6EAF-4616-82A2-272A23BA86C0}" destId="{EEC423DD-4B0D-6347-AD38-7892FDE34C2B}" srcOrd="0" destOrd="0" presId="urn:microsoft.com/office/officeart/2016/7/layout/RepeatingBendingProcessNew"/>
    <dgm:cxn modelId="{D82D3D8D-05A1-428D-9DB9-57E2F358E4CD}" srcId="{CC7B03EB-ED95-4FC1-90D0-4B62D897C4E8}" destId="{6A8D39B1-FC74-4598-85DF-0A40014573AD}" srcOrd="10" destOrd="0" parTransId="{E277187A-A1F7-415D-8732-4A4ABA1804CE}" sibTransId="{54281922-3CED-44AE-A215-0E6A189F7023}"/>
    <dgm:cxn modelId="{A695EB94-EA50-E841-B164-D945D71CD42C}" type="presOf" srcId="{24293478-0614-4205-A7BB-FF34C3B34CA2}" destId="{4645626A-A177-994B-96D9-C5B91CDF490F}" srcOrd="1" destOrd="0" presId="urn:microsoft.com/office/officeart/2016/7/layout/RepeatingBendingProcessNew"/>
    <dgm:cxn modelId="{3F9B309D-CB5E-456C-B7EA-CD8E3813053D}" srcId="{CC7B03EB-ED95-4FC1-90D0-4B62D897C4E8}" destId="{59E5E7AA-6EAF-4616-82A2-272A23BA86C0}" srcOrd="6" destOrd="0" parTransId="{28D37ED1-D02E-4F2B-95FF-72DF9255E0E4}" sibTransId="{510119C8-EFA3-41F9-A433-88CE3E8A86E0}"/>
    <dgm:cxn modelId="{1AAE479E-B8C5-6C43-B62A-08C1897F5662}" type="presOf" srcId="{2814A4B7-664D-4668-AA72-53AFE841D46B}" destId="{86B27651-62EE-914B-9CD1-6BA6CDF27EFF}" srcOrd="0" destOrd="0" presId="urn:microsoft.com/office/officeart/2016/7/layout/RepeatingBendingProcessNew"/>
    <dgm:cxn modelId="{6FFEA5A4-E8B8-4CE2-A6C8-33508227BEB0}" srcId="{CC7B03EB-ED95-4FC1-90D0-4B62D897C4E8}" destId="{1375A5DA-58F3-42BC-B5A6-F37EB4F93704}" srcOrd="1" destOrd="0" parTransId="{3515D06D-4AC8-466F-AF3E-F254E1AE91A0}" sibTransId="{2814A4B7-664D-4668-AA72-53AFE841D46B}"/>
    <dgm:cxn modelId="{317462A7-DBDF-0347-8423-62680E23D8EE}" type="presOf" srcId="{E10A4A13-EFE0-4F93-96B3-735854644D83}" destId="{5200F06F-7D25-3D46-B54D-5497BB641A71}" srcOrd="1" destOrd="0" presId="urn:microsoft.com/office/officeart/2016/7/layout/RepeatingBendingProcessNew"/>
    <dgm:cxn modelId="{F3259CBB-1288-4B4D-A90E-AFB70F506D9D}" type="presOf" srcId="{E10A4A13-EFE0-4F93-96B3-735854644D83}" destId="{A8847C42-8187-9C4A-A6F0-2F41ECBBA78D}" srcOrd="0" destOrd="0" presId="urn:microsoft.com/office/officeart/2016/7/layout/RepeatingBendingProcessNew"/>
    <dgm:cxn modelId="{C6EF5FC5-11B4-4EC7-A269-FA872115E005}" srcId="{CC7B03EB-ED95-4FC1-90D0-4B62D897C4E8}" destId="{80CD3904-32BA-48A8-968D-5686F7195228}" srcOrd="9" destOrd="0" parTransId="{4E115083-8013-49E5-A59E-1CD919C573EF}" sibTransId="{E10A4A13-EFE0-4F93-96B3-735854644D83}"/>
    <dgm:cxn modelId="{BDC568C5-3C94-5C4E-B8A6-B7E4254804B5}" type="presOf" srcId="{02836E2E-EDD8-4EB4-B028-4662E8903BCB}" destId="{D5E24C15-612B-3643-A63E-922E95506BAB}" srcOrd="0" destOrd="0" presId="urn:microsoft.com/office/officeart/2016/7/layout/RepeatingBendingProcessNew"/>
    <dgm:cxn modelId="{8BAA03C7-1D92-C24C-AEC3-0B7F1441AC57}" type="presOf" srcId="{7FC0AD24-8204-4940-ACC6-61A194402701}" destId="{6F31E7BB-1550-F345-9A50-9A80F0ADE75E}" srcOrd="0" destOrd="0" presId="urn:microsoft.com/office/officeart/2016/7/layout/RepeatingBendingProcessNew"/>
    <dgm:cxn modelId="{F595B9CE-64CE-E547-B0FD-1FFD65505A29}" type="presOf" srcId="{AE89FA40-0345-4546-B78C-A806DA9E866B}" destId="{212FAA21-A238-0B4A-A3E3-6CEE035BB850}" srcOrd="1" destOrd="0" presId="urn:microsoft.com/office/officeart/2016/7/layout/RepeatingBendingProcessNew"/>
    <dgm:cxn modelId="{8C0BD6D4-CE89-A244-97E3-D3233F1A74CC}" type="presOf" srcId="{FDA91D99-A02A-4B9E-B88B-371D539F238F}" destId="{B1099EDE-0D5A-1846-A76E-4758796433BA}" srcOrd="1" destOrd="0" presId="urn:microsoft.com/office/officeart/2016/7/layout/RepeatingBendingProcessNew"/>
    <dgm:cxn modelId="{924A2EDF-A2FD-4368-992F-6C28E7FDE305}" srcId="{CC7B03EB-ED95-4FC1-90D0-4B62D897C4E8}" destId="{A12AABB4-B057-443E-B943-96218B3C5B9B}" srcOrd="8" destOrd="0" parTransId="{6EB90A45-AF9A-494E-9A31-BA3FCFF09B39}" sibTransId="{6DCD2735-5889-427D-80D6-A15B8216E173}"/>
    <dgm:cxn modelId="{EBAB6DE2-92AB-CB49-9242-083863874A47}" type="presOf" srcId="{6ABA1511-2831-4428-A78C-E4FC013774A4}" destId="{FD99A22A-502D-E04E-96E1-30970F6F879A}" srcOrd="0" destOrd="0" presId="urn:microsoft.com/office/officeart/2016/7/layout/RepeatingBendingProcessNew"/>
    <dgm:cxn modelId="{695533E5-427D-EC47-9237-DC42BA765BA7}" type="presOf" srcId="{6DCD2735-5889-427D-80D6-A15B8216E173}" destId="{05319357-F40C-F343-833F-B8D705BFDA62}" srcOrd="0" destOrd="0" presId="urn:microsoft.com/office/officeart/2016/7/layout/RepeatingBendingProcessNew"/>
    <dgm:cxn modelId="{57223EE9-C32B-4742-A466-1144F4645301}" type="presOf" srcId="{1375A5DA-58F3-42BC-B5A6-F37EB4F93704}" destId="{4D32F0F0-DC8A-2F4D-A8FB-3E1530ADB3BF}" srcOrd="0" destOrd="0" presId="urn:microsoft.com/office/officeart/2016/7/layout/RepeatingBendingProcessNew"/>
    <dgm:cxn modelId="{81BC44EB-3181-A642-8A56-34CCECE23340}" type="presOf" srcId="{0FC80F71-CE4A-49C3-87FB-96BDCB27BE65}" destId="{5DAEE60D-82DF-8C4D-9A94-E080D28864F6}" srcOrd="1" destOrd="0" presId="urn:microsoft.com/office/officeart/2016/7/layout/RepeatingBendingProcessNew"/>
    <dgm:cxn modelId="{C08BCBF5-BAE3-C748-BFFB-5CDC76D18209}" type="presOf" srcId="{0AF74978-50BD-433D-A0D2-C9473FF8D81A}" destId="{A5521015-D1F1-034C-9FF1-164FDD0F8058}" srcOrd="0" destOrd="0" presId="urn:microsoft.com/office/officeart/2016/7/layout/RepeatingBendingProcessNew"/>
    <dgm:cxn modelId="{8404B2F8-62D0-9949-B978-FE55439F5567}" type="presOf" srcId="{FB2ABCF8-C8A2-41BB-B67B-7265204A3E4B}" destId="{783ADBFE-89BB-1C45-967F-36BC8AF4CC30}" srcOrd="0" destOrd="0" presId="urn:microsoft.com/office/officeart/2016/7/layout/RepeatingBendingProcessNew"/>
    <dgm:cxn modelId="{E8CC43FA-DDAC-ED47-BA11-6C6D1CF8B0BC}" type="presOf" srcId="{5D9C5BF5-4A01-4E1F-924C-C7A0D2C2C10F}" destId="{DF5EFBB2-2958-424C-BDB3-E02C48A6055A}" srcOrd="0" destOrd="0" presId="urn:microsoft.com/office/officeart/2016/7/layout/RepeatingBendingProcessNew"/>
    <dgm:cxn modelId="{93A1D7FA-E7E5-6241-8E4E-661DD13D5D45}" type="presOf" srcId="{FDA91D99-A02A-4B9E-B88B-371D539F238F}" destId="{6D4F38E6-ED8F-BC4D-A484-BD70091AC9BC}" srcOrd="0" destOrd="0" presId="urn:microsoft.com/office/officeart/2016/7/layout/RepeatingBendingProcessNew"/>
    <dgm:cxn modelId="{049AD8FA-4866-46E3-9FBC-8D328E694989}" srcId="{CC7B03EB-ED95-4FC1-90D0-4B62D897C4E8}" destId="{63607DCB-DF3F-4CF7-A88C-7DE14E491C83}" srcOrd="11" destOrd="0" parTransId="{8C4F276B-A770-4C25-8C98-1A6FF587CC65}" sibTransId="{AE89FA40-0345-4546-B78C-A806DA9E866B}"/>
    <dgm:cxn modelId="{721BFD7C-09B1-994C-A851-321E4BE33275}" type="presParOf" srcId="{4EC4D072-1BB3-D64E-9444-8B89B7D97250}" destId="{D5E24C15-612B-3643-A63E-922E95506BAB}" srcOrd="0" destOrd="0" presId="urn:microsoft.com/office/officeart/2016/7/layout/RepeatingBendingProcessNew"/>
    <dgm:cxn modelId="{26DB9260-A860-6249-85EB-1BD5549FD8D4}" type="presParOf" srcId="{4EC4D072-1BB3-D64E-9444-8B89B7D97250}" destId="{AE55D6C4-8277-5F42-9E9E-EB36A18DD87B}" srcOrd="1" destOrd="0" presId="urn:microsoft.com/office/officeart/2016/7/layout/RepeatingBendingProcessNew"/>
    <dgm:cxn modelId="{1C4E9A00-F619-FF4E-B707-E1A048507F15}" type="presParOf" srcId="{AE55D6C4-8277-5F42-9E9E-EB36A18DD87B}" destId="{4542B0A2-63E3-A246-9F6A-2526A8EFFC22}" srcOrd="0" destOrd="0" presId="urn:microsoft.com/office/officeart/2016/7/layout/RepeatingBendingProcessNew"/>
    <dgm:cxn modelId="{A4F74424-34F1-504E-A309-8E5BA14797AF}" type="presParOf" srcId="{4EC4D072-1BB3-D64E-9444-8B89B7D97250}" destId="{4D32F0F0-DC8A-2F4D-A8FB-3E1530ADB3BF}" srcOrd="2" destOrd="0" presId="urn:microsoft.com/office/officeart/2016/7/layout/RepeatingBendingProcessNew"/>
    <dgm:cxn modelId="{ECA5DF66-0FF6-5942-AFB6-38A78C6AEC4B}" type="presParOf" srcId="{4EC4D072-1BB3-D64E-9444-8B89B7D97250}" destId="{86B27651-62EE-914B-9CD1-6BA6CDF27EFF}" srcOrd="3" destOrd="0" presId="urn:microsoft.com/office/officeart/2016/7/layout/RepeatingBendingProcessNew"/>
    <dgm:cxn modelId="{7ED9D9E5-5644-ED43-86CB-3BD4BB4FE11C}" type="presParOf" srcId="{86B27651-62EE-914B-9CD1-6BA6CDF27EFF}" destId="{FF0C44C5-168D-DD4F-ACB6-149664D27ACC}" srcOrd="0" destOrd="0" presId="urn:microsoft.com/office/officeart/2016/7/layout/RepeatingBendingProcessNew"/>
    <dgm:cxn modelId="{25325842-1B59-1644-A387-5ECE5932BEEC}" type="presParOf" srcId="{4EC4D072-1BB3-D64E-9444-8B89B7D97250}" destId="{F87B56B3-D7D8-E248-8B82-7735BBACA1E5}" srcOrd="4" destOrd="0" presId="urn:microsoft.com/office/officeart/2016/7/layout/RepeatingBendingProcessNew"/>
    <dgm:cxn modelId="{A42F3CEF-A661-3E40-8009-C98B9C37708E}" type="presParOf" srcId="{4EC4D072-1BB3-D64E-9444-8B89B7D97250}" destId="{DF5EFBB2-2958-424C-BDB3-E02C48A6055A}" srcOrd="5" destOrd="0" presId="urn:microsoft.com/office/officeart/2016/7/layout/RepeatingBendingProcessNew"/>
    <dgm:cxn modelId="{069FCAD6-29DA-D147-8F1B-6FE8A87BDD00}" type="presParOf" srcId="{DF5EFBB2-2958-424C-BDB3-E02C48A6055A}" destId="{FAAB3D94-665B-394F-A894-2BED8FBC4790}" srcOrd="0" destOrd="0" presId="urn:microsoft.com/office/officeart/2016/7/layout/RepeatingBendingProcessNew"/>
    <dgm:cxn modelId="{E408375F-0F0C-4942-8CB8-D8577B405745}" type="presParOf" srcId="{4EC4D072-1BB3-D64E-9444-8B89B7D97250}" destId="{49D0C03F-B9E3-B241-AD19-D33D962E8CDA}" srcOrd="6" destOrd="0" presId="urn:microsoft.com/office/officeart/2016/7/layout/RepeatingBendingProcessNew"/>
    <dgm:cxn modelId="{52C3CD6F-3EAF-8544-9145-1DB14A0F735D}" type="presParOf" srcId="{4EC4D072-1BB3-D64E-9444-8B89B7D97250}" destId="{CDA13F37-7A68-9345-B109-BF67DAC24DAB}" srcOrd="7" destOrd="0" presId="urn:microsoft.com/office/officeart/2016/7/layout/RepeatingBendingProcessNew"/>
    <dgm:cxn modelId="{E41797C9-013E-4B4C-B252-B181A1CBFE75}" type="presParOf" srcId="{CDA13F37-7A68-9345-B109-BF67DAC24DAB}" destId="{5DAEE60D-82DF-8C4D-9A94-E080D28864F6}" srcOrd="0" destOrd="0" presId="urn:microsoft.com/office/officeart/2016/7/layout/RepeatingBendingProcessNew"/>
    <dgm:cxn modelId="{278615B9-ADF8-EA46-8550-845E8769AB1A}" type="presParOf" srcId="{4EC4D072-1BB3-D64E-9444-8B89B7D97250}" destId="{783ADBFE-89BB-1C45-967F-36BC8AF4CC30}" srcOrd="8" destOrd="0" presId="urn:microsoft.com/office/officeart/2016/7/layout/RepeatingBendingProcessNew"/>
    <dgm:cxn modelId="{D9B50652-0DF3-2E4B-BE3A-F6BE9244A861}" type="presParOf" srcId="{4EC4D072-1BB3-D64E-9444-8B89B7D97250}" destId="{A5521015-D1F1-034C-9FF1-164FDD0F8058}" srcOrd="9" destOrd="0" presId="urn:microsoft.com/office/officeart/2016/7/layout/RepeatingBendingProcessNew"/>
    <dgm:cxn modelId="{E40F3BF6-BD54-6945-A83E-543C038FCEE5}" type="presParOf" srcId="{A5521015-D1F1-034C-9FF1-164FDD0F8058}" destId="{7F8E0655-3836-9B44-AD24-C518CB59737B}" srcOrd="0" destOrd="0" presId="urn:microsoft.com/office/officeart/2016/7/layout/RepeatingBendingProcessNew"/>
    <dgm:cxn modelId="{09C08CCD-791F-794D-BE38-ECFF37EC657A}" type="presParOf" srcId="{4EC4D072-1BB3-D64E-9444-8B89B7D97250}" destId="{6F31E7BB-1550-F345-9A50-9A80F0ADE75E}" srcOrd="10" destOrd="0" presId="urn:microsoft.com/office/officeart/2016/7/layout/RepeatingBendingProcessNew"/>
    <dgm:cxn modelId="{210FF87A-AF79-EC4E-8D38-E629B2CA4813}" type="presParOf" srcId="{4EC4D072-1BB3-D64E-9444-8B89B7D97250}" destId="{6D4F38E6-ED8F-BC4D-A484-BD70091AC9BC}" srcOrd="11" destOrd="0" presId="urn:microsoft.com/office/officeart/2016/7/layout/RepeatingBendingProcessNew"/>
    <dgm:cxn modelId="{EACECAD3-5671-6A49-BB55-4ECDA3976AF4}" type="presParOf" srcId="{6D4F38E6-ED8F-BC4D-A484-BD70091AC9BC}" destId="{B1099EDE-0D5A-1846-A76E-4758796433BA}" srcOrd="0" destOrd="0" presId="urn:microsoft.com/office/officeart/2016/7/layout/RepeatingBendingProcessNew"/>
    <dgm:cxn modelId="{A9DC6246-0A32-F44C-B6D5-4A140BEDB5BF}" type="presParOf" srcId="{4EC4D072-1BB3-D64E-9444-8B89B7D97250}" destId="{EEC423DD-4B0D-6347-AD38-7892FDE34C2B}" srcOrd="12" destOrd="0" presId="urn:microsoft.com/office/officeart/2016/7/layout/RepeatingBendingProcessNew"/>
    <dgm:cxn modelId="{F1C23AAC-C77B-7F44-AAC8-D706AE46EC75}" type="presParOf" srcId="{4EC4D072-1BB3-D64E-9444-8B89B7D97250}" destId="{A122781A-1A63-6F4E-8F67-492816C56AF9}" srcOrd="13" destOrd="0" presId="urn:microsoft.com/office/officeart/2016/7/layout/RepeatingBendingProcessNew"/>
    <dgm:cxn modelId="{77FB0C8D-78DB-564D-9BB9-8F4219767EFC}" type="presParOf" srcId="{A122781A-1A63-6F4E-8F67-492816C56AF9}" destId="{68506126-4D17-BC49-AF40-0A80C37CD3DC}" srcOrd="0" destOrd="0" presId="urn:microsoft.com/office/officeart/2016/7/layout/RepeatingBendingProcessNew"/>
    <dgm:cxn modelId="{DE90C5BA-6BF3-C243-8FDD-6227AE1FBDF7}" type="presParOf" srcId="{4EC4D072-1BB3-D64E-9444-8B89B7D97250}" destId="{FD99A22A-502D-E04E-96E1-30970F6F879A}" srcOrd="14" destOrd="0" presId="urn:microsoft.com/office/officeart/2016/7/layout/RepeatingBendingProcessNew"/>
    <dgm:cxn modelId="{C2358CEF-769D-F54B-AF40-5B36B09170C0}" type="presParOf" srcId="{4EC4D072-1BB3-D64E-9444-8B89B7D97250}" destId="{A9FCF5BC-221F-9845-A121-AF34F10E7199}" srcOrd="15" destOrd="0" presId="urn:microsoft.com/office/officeart/2016/7/layout/RepeatingBendingProcessNew"/>
    <dgm:cxn modelId="{25041F4F-DBA6-7C48-80C7-59537C84AAD4}" type="presParOf" srcId="{A9FCF5BC-221F-9845-A121-AF34F10E7199}" destId="{4645626A-A177-994B-96D9-C5B91CDF490F}" srcOrd="0" destOrd="0" presId="urn:microsoft.com/office/officeart/2016/7/layout/RepeatingBendingProcessNew"/>
    <dgm:cxn modelId="{192B4704-9F28-E74B-9E44-A5F6777ECBAF}" type="presParOf" srcId="{4EC4D072-1BB3-D64E-9444-8B89B7D97250}" destId="{AAB93D96-3B79-C44D-8563-CE153264D4F1}" srcOrd="16" destOrd="0" presId="urn:microsoft.com/office/officeart/2016/7/layout/RepeatingBendingProcessNew"/>
    <dgm:cxn modelId="{B64AD7B0-CCE1-CD42-A4C3-606D0EF0061B}" type="presParOf" srcId="{4EC4D072-1BB3-D64E-9444-8B89B7D97250}" destId="{05319357-F40C-F343-833F-B8D705BFDA62}" srcOrd="17" destOrd="0" presId="urn:microsoft.com/office/officeart/2016/7/layout/RepeatingBendingProcessNew"/>
    <dgm:cxn modelId="{45F5D2A0-81C7-094C-B38B-B4F3A21D36B1}" type="presParOf" srcId="{05319357-F40C-F343-833F-B8D705BFDA62}" destId="{53DC1771-35A3-7648-953E-1D98A4414DE8}" srcOrd="0" destOrd="0" presId="urn:microsoft.com/office/officeart/2016/7/layout/RepeatingBendingProcessNew"/>
    <dgm:cxn modelId="{E468470F-5E1E-3A40-BA5F-EAA161C4DF0D}" type="presParOf" srcId="{4EC4D072-1BB3-D64E-9444-8B89B7D97250}" destId="{F442C459-E411-2A4B-AD76-7EF288A70507}" srcOrd="18" destOrd="0" presId="urn:microsoft.com/office/officeart/2016/7/layout/RepeatingBendingProcessNew"/>
    <dgm:cxn modelId="{F6C20E48-B0DB-0B41-B143-8A9BF7D5C190}" type="presParOf" srcId="{4EC4D072-1BB3-D64E-9444-8B89B7D97250}" destId="{A8847C42-8187-9C4A-A6F0-2F41ECBBA78D}" srcOrd="19" destOrd="0" presId="urn:microsoft.com/office/officeart/2016/7/layout/RepeatingBendingProcessNew"/>
    <dgm:cxn modelId="{817FE2A4-9F6C-2C43-A714-B6357AFED9AE}" type="presParOf" srcId="{A8847C42-8187-9C4A-A6F0-2F41ECBBA78D}" destId="{5200F06F-7D25-3D46-B54D-5497BB641A71}" srcOrd="0" destOrd="0" presId="urn:microsoft.com/office/officeart/2016/7/layout/RepeatingBendingProcessNew"/>
    <dgm:cxn modelId="{3D98EBE0-DADE-7349-94DD-8FCFFDA922C5}" type="presParOf" srcId="{4EC4D072-1BB3-D64E-9444-8B89B7D97250}" destId="{A68E11DE-AEE2-9F40-85EF-E52A356BFC96}" srcOrd="20" destOrd="0" presId="urn:microsoft.com/office/officeart/2016/7/layout/RepeatingBendingProcessNew"/>
    <dgm:cxn modelId="{2A9BDDD0-4165-FC49-8FBE-D9297FB17322}" type="presParOf" srcId="{4EC4D072-1BB3-D64E-9444-8B89B7D97250}" destId="{290D3A01-E72A-1842-B1B1-4AFD348A20F8}" srcOrd="21" destOrd="0" presId="urn:microsoft.com/office/officeart/2016/7/layout/RepeatingBendingProcessNew"/>
    <dgm:cxn modelId="{D2323A00-B824-7D4D-A7EE-2D0F26C7386C}" type="presParOf" srcId="{290D3A01-E72A-1842-B1B1-4AFD348A20F8}" destId="{DB4B6F84-7EC1-7E44-8EC2-4CB43E8D4F60}" srcOrd="0" destOrd="0" presId="urn:microsoft.com/office/officeart/2016/7/layout/RepeatingBendingProcessNew"/>
    <dgm:cxn modelId="{21EDA3AE-D52E-F845-B780-7A384B497C84}" type="presParOf" srcId="{4EC4D072-1BB3-D64E-9444-8B89B7D97250}" destId="{93C05AC4-9310-A847-AFD9-16B72AE63CB9}" srcOrd="22" destOrd="0" presId="urn:microsoft.com/office/officeart/2016/7/layout/RepeatingBendingProcessNew"/>
    <dgm:cxn modelId="{A2203934-D4B8-F74C-BD93-D77A19F160C0}" type="presParOf" srcId="{4EC4D072-1BB3-D64E-9444-8B89B7D97250}" destId="{5903C23C-B91B-804C-9F7D-DE49320FEECF}" srcOrd="23" destOrd="0" presId="urn:microsoft.com/office/officeart/2016/7/layout/RepeatingBendingProcessNew"/>
    <dgm:cxn modelId="{DE3F0C5A-A478-3D45-B70E-4EAB520E6E0E}" type="presParOf" srcId="{5903C23C-B91B-804C-9F7D-DE49320FEECF}" destId="{212FAA21-A238-0B4A-A3E3-6CEE035BB850}" srcOrd="0" destOrd="0" presId="urn:microsoft.com/office/officeart/2016/7/layout/RepeatingBendingProcessNew"/>
    <dgm:cxn modelId="{BF47B9C6-41DD-D043-8DB2-3C16747560CD}" type="presParOf" srcId="{4EC4D072-1BB3-D64E-9444-8B89B7D97250}" destId="{E457B213-E54E-D04C-A775-05CF86212096}" srcOrd="2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9E2E2E-FC78-674B-8073-C9E932CFDEE2}" type="doc">
      <dgm:prSet loTypeId="urn:microsoft.com/office/officeart/2005/8/layout/process4" loCatId="" qsTypeId="urn:microsoft.com/office/officeart/2005/8/quickstyle/3d1" qsCatId="3D" csTypeId="urn:microsoft.com/office/officeart/2005/8/colors/colorful1" csCatId="colorful" phldr="1"/>
      <dgm:spPr/>
      <dgm:t>
        <a:bodyPr/>
        <a:lstStyle/>
        <a:p>
          <a:endParaRPr lang="el-GR"/>
        </a:p>
      </dgm:t>
    </dgm:pt>
    <dgm:pt modelId="{1262D469-6984-6C43-84DE-F16C0189A023}">
      <dgm:prSet phldrT="[Κείμενο]" custT="1"/>
      <dgm:spPr/>
      <dgm:t>
        <a:bodyPr/>
        <a:lstStyle/>
        <a:p>
          <a:r>
            <a:rPr lang="el-GR" sz="2400" dirty="0"/>
            <a:t>Εστίαση</a:t>
          </a:r>
        </a:p>
      </dgm:t>
    </dgm:pt>
    <dgm:pt modelId="{E989036A-B22B-5545-8BA2-2584E4804F26}" type="parTrans" cxnId="{B39534BB-A6AE-0746-937B-9005149E07E0}">
      <dgm:prSet/>
      <dgm:spPr/>
      <dgm:t>
        <a:bodyPr/>
        <a:lstStyle/>
        <a:p>
          <a:endParaRPr lang="el-GR"/>
        </a:p>
      </dgm:t>
    </dgm:pt>
    <dgm:pt modelId="{E01809CD-329F-B34C-837E-382B200B3623}" type="sibTrans" cxnId="{B39534BB-A6AE-0746-937B-9005149E07E0}">
      <dgm:prSet/>
      <dgm:spPr/>
      <dgm:t>
        <a:bodyPr/>
        <a:lstStyle/>
        <a:p>
          <a:endParaRPr lang="el-GR"/>
        </a:p>
      </dgm:t>
    </dgm:pt>
    <dgm:pt modelId="{861FEF1F-6D83-CE49-BAA3-270E0D631221}">
      <dgm:prSet phldrT="[Κείμενο]"/>
      <dgm:spPr/>
      <dgm:t>
        <a:bodyPr/>
        <a:lstStyle/>
        <a:p>
          <a:r>
            <a:rPr lang="el-GR" dirty="0"/>
            <a:t>Ταξινόμηση,     Προσοχή</a:t>
          </a:r>
        </a:p>
      </dgm:t>
    </dgm:pt>
    <dgm:pt modelId="{E3BD99F1-0BBA-1741-B82D-CF311D28BDC6}" type="parTrans" cxnId="{98ABA68D-8856-B140-924A-DBD3C92B1457}">
      <dgm:prSet/>
      <dgm:spPr/>
      <dgm:t>
        <a:bodyPr/>
        <a:lstStyle/>
        <a:p>
          <a:endParaRPr lang="el-GR"/>
        </a:p>
      </dgm:t>
    </dgm:pt>
    <dgm:pt modelId="{8E967E97-4B3F-614E-8399-536402DDAEB2}" type="sibTrans" cxnId="{98ABA68D-8856-B140-924A-DBD3C92B1457}">
      <dgm:prSet/>
      <dgm:spPr/>
      <dgm:t>
        <a:bodyPr/>
        <a:lstStyle/>
        <a:p>
          <a:endParaRPr lang="el-GR"/>
        </a:p>
      </dgm:t>
    </dgm:pt>
    <dgm:pt modelId="{934AE0FE-CF56-8946-8512-F3502108B59B}">
      <dgm:prSet phldrT="[Κείμενο]"/>
      <dgm:spPr/>
      <dgm:t>
        <a:bodyPr/>
        <a:lstStyle/>
        <a:p>
          <a:r>
            <a:rPr lang="el-GR" dirty="0"/>
            <a:t>Φιλτράρισμα</a:t>
          </a:r>
        </a:p>
      </dgm:t>
    </dgm:pt>
    <dgm:pt modelId="{0E79DACF-5EA3-7644-B09D-363BDFE61FF1}" type="parTrans" cxnId="{CD53F15D-5444-A347-A329-B373E09A38FA}">
      <dgm:prSet/>
      <dgm:spPr/>
      <dgm:t>
        <a:bodyPr/>
        <a:lstStyle/>
        <a:p>
          <a:endParaRPr lang="el-GR"/>
        </a:p>
      </dgm:t>
    </dgm:pt>
    <dgm:pt modelId="{49160815-8AA4-EE43-B5D2-13F9DEB6B403}" type="sibTrans" cxnId="{CD53F15D-5444-A347-A329-B373E09A38FA}">
      <dgm:prSet/>
      <dgm:spPr/>
      <dgm:t>
        <a:bodyPr/>
        <a:lstStyle/>
        <a:p>
          <a:endParaRPr lang="el-GR"/>
        </a:p>
      </dgm:t>
    </dgm:pt>
    <dgm:pt modelId="{A0CBD2F9-1E7C-A446-81A1-3DD5ACCAB6D0}">
      <dgm:prSet phldrT="[Κείμενο]" custT="1"/>
      <dgm:spPr/>
      <dgm:t>
        <a:bodyPr/>
        <a:lstStyle/>
        <a:p>
          <a:r>
            <a:rPr lang="el-GR" sz="2400" dirty="0"/>
            <a:t>Ακεραιότητα</a:t>
          </a:r>
        </a:p>
      </dgm:t>
    </dgm:pt>
    <dgm:pt modelId="{B7E0963D-2131-7044-881E-966511A27783}" type="parTrans" cxnId="{15638810-5F01-2849-8E80-240B79F847C1}">
      <dgm:prSet/>
      <dgm:spPr/>
      <dgm:t>
        <a:bodyPr/>
        <a:lstStyle/>
        <a:p>
          <a:endParaRPr lang="el-GR"/>
        </a:p>
      </dgm:t>
    </dgm:pt>
    <dgm:pt modelId="{BBBD73FD-D485-F64E-8468-F9C055602AB6}" type="sibTrans" cxnId="{15638810-5F01-2849-8E80-240B79F847C1}">
      <dgm:prSet/>
      <dgm:spPr/>
      <dgm:t>
        <a:bodyPr/>
        <a:lstStyle/>
        <a:p>
          <a:endParaRPr lang="el-GR"/>
        </a:p>
      </dgm:t>
    </dgm:pt>
    <dgm:pt modelId="{4D2899EA-392A-9149-A804-F15235C1D58C}">
      <dgm:prSet phldrT="[Κείμενο]"/>
      <dgm:spPr/>
      <dgm:t>
        <a:bodyPr/>
        <a:lstStyle/>
        <a:p>
          <a:r>
            <a:rPr lang="el-GR" dirty="0"/>
            <a:t>Αυτογνωσία,     Ηθική</a:t>
          </a:r>
        </a:p>
      </dgm:t>
    </dgm:pt>
    <dgm:pt modelId="{EB50E16F-41E5-364C-B8FC-FF9FA5BEB1E5}" type="parTrans" cxnId="{B54CBD04-85C7-FC46-BE5D-AD37D0D318A8}">
      <dgm:prSet/>
      <dgm:spPr/>
      <dgm:t>
        <a:bodyPr/>
        <a:lstStyle/>
        <a:p>
          <a:endParaRPr lang="el-GR"/>
        </a:p>
      </dgm:t>
    </dgm:pt>
    <dgm:pt modelId="{1DF24628-1A80-2C42-A634-88A6D0A696C2}" type="sibTrans" cxnId="{B54CBD04-85C7-FC46-BE5D-AD37D0D318A8}">
      <dgm:prSet/>
      <dgm:spPr/>
      <dgm:t>
        <a:bodyPr/>
        <a:lstStyle/>
        <a:p>
          <a:endParaRPr lang="el-GR"/>
        </a:p>
      </dgm:t>
    </dgm:pt>
    <dgm:pt modelId="{6CF7819A-053E-9C47-8F97-5F91C04AB0D9}">
      <dgm:prSet phldrT="[Κείμενο]"/>
      <dgm:spPr/>
      <dgm:t>
        <a:bodyPr/>
        <a:lstStyle/>
        <a:p>
          <a:r>
            <a:rPr lang="el-GR" dirty="0"/>
            <a:t>Αυτοέλεγχος</a:t>
          </a:r>
        </a:p>
      </dgm:t>
    </dgm:pt>
    <dgm:pt modelId="{B11D40BA-2173-C64E-B6B0-F6150972E1B7}" type="parTrans" cxnId="{6D163525-B539-E548-A1F3-676030C4A1D6}">
      <dgm:prSet/>
      <dgm:spPr/>
      <dgm:t>
        <a:bodyPr/>
        <a:lstStyle/>
        <a:p>
          <a:endParaRPr lang="el-GR"/>
        </a:p>
      </dgm:t>
    </dgm:pt>
    <dgm:pt modelId="{10F43CCD-B908-2E42-87DF-A961F5D21F2F}" type="sibTrans" cxnId="{6D163525-B539-E548-A1F3-676030C4A1D6}">
      <dgm:prSet/>
      <dgm:spPr/>
      <dgm:t>
        <a:bodyPr/>
        <a:lstStyle/>
        <a:p>
          <a:endParaRPr lang="el-GR"/>
        </a:p>
      </dgm:t>
    </dgm:pt>
    <dgm:pt modelId="{E9A30D3D-7BC0-1B40-997B-160D3922B1B0}">
      <dgm:prSet phldrT="[Κείμενο]" custT="1"/>
      <dgm:spPr/>
      <dgm:t>
        <a:bodyPr/>
        <a:lstStyle/>
        <a:p>
          <a:r>
            <a:rPr lang="el-GR" sz="2400" dirty="0"/>
            <a:t>Προσαρμογή</a:t>
          </a:r>
        </a:p>
      </dgm:t>
    </dgm:pt>
    <dgm:pt modelId="{C6DB176C-01FD-6A47-9369-34C3255990A0}" type="parTrans" cxnId="{8E7330B8-380F-CF46-BEDB-8A4F812830C8}">
      <dgm:prSet/>
      <dgm:spPr/>
      <dgm:t>
        <a:bodyPr/>
        <a:lstStyle/>
        <a:p>
          <a:endParaRPr lang="el-GR"/>
        </a:p>
      </dgm:t>
    </dgm:pt>
    <dgm:pt modelId="{086FF6D5-E5EE-1040-90B5-6A8DDACFCD2D}" type="sibTrans" cxnId="{8E7330B8-380F-CF46-BEDB-8A4F812830C8}">
      <dgm:prSet/>
      <dgm:spPr/>
      <dgm:t>
        <a:bodyPr/>
        <a:lstStyle/>
        <a:p>
          <a:endParaRPr lang="el-GR"/>
        </a:p>
      </dgm:t>
    </dgm:pt>
    <dgm:pt modelId="{3C7F5290-EDDB-B443-8D77-3D70C1F3A0BB}">
      <dgm:prSet phldrT="[Κείμενο]"/>
      <dgm:spPr/>
      <dgm:t>
        <a:bodyPr/>
        <a:lstStyle/>
        <a:p>
          <a:r>
            <a:rPr lang="el-GR" dirty="0"/>
            <a:t>Ειλικρίνεια, κρίσιμη αντανάκλαση</a:t>
          </a:r>
        </a:p>
      </dgm:t>
    </dgm:pt>
    <dgm:pt modelId="{7ACBAEE4-530A-0142-B8D4-4D94428A76E6}" type="parTrans" cxnId="{361010CC-3A4E-C147-8771-41D4A39EC559}">
      <dgm:prSet/>
      <dgm:spPr/>
      <dgm:t>
        <a:bodyPr/>
        <a:lstStyle/>
        <a:p>
          <a:endParaRPr lang="el-GR"/>
        </a:p>
      </dgm:t>
    </dgm:pt>
    <dgm:pt modelId="{97367E6F-7BCB-9843-BB6E-A3E9F7AAC18C}" type="sibTrans" cxnId="{361010CC-3A4E-C147-8771-41D4A39EC559}">
      <dgm:prSet/>
      <dgm:spPr/>
      <dgm:t>
        <a:bodyPr/>
        <a:lstStyle/>
        <a:p>
          <a:endParaRPr lang="el-GR"/>
        </a:p>
      </dgm:t>
    </dgm:pt>
    <dgm:pt modelId="{86097719-72C6-2D48-857B-70FBDCB9D88F}">
      <dgm:prSet phldrT="[Κείμενο]"/>
      <dgm:spPr/>
      <dgm:t>
        <a:bodyPr/>
        <a:lstStyle/>
        <a:p>
          <a:r>
            <a:rPr lang="el-GR" dirty="0"/>
            <a:t>Ικανότητα προσαρμογής, αυτό- μάθηση, ελαστικότητα</a:t>
          </a:r>
        </a:p>
      </dgm:t>
    </dgm:pt>
    <dgm:pt modelId="{1CF02D2A-ACD2-764A-ACCD-06E6D5F52E41}" type="parTrans" cxnId="{1AAC38E6-E9F9-5046-B952-3CDEA899F691}">
      <dgm:prSet/>
      <dgm:spPr/>
      <dgm:t>
        <a:bodyPr/>
        <a:lstStyle/>
        <a:p>
          <a:endParaRPr lang="el-GR"/>
        </a:p>
      </dgm:t>
    </dgm:pt>
    <dgm:pt modelId="{A0259775-4FF5-9A43-8E39-0BFBEE6E9339}" type="sibTrans" cxnId="{1AAC38E6-E9F9-5046-B952-3CDEA899F691}">
      <dgm:prSet/>
      <dgm:spPr/>
      <dgm:t>
        <a:bodyPr/>
        <a:lstStyle/>
        <a:p>
          <a:endParaRPr lang="el-GR"/>
        </a:p>
      </dgm:t>
    </dgm:pt>
    <dgm:pt modelId="{CAF40893-6FC1-7645-8D6B-2AA006F87A7E}" type="pres">
      <dgm:prSet presAssocID="{4E9E2E2E-FC78-674B-8073-C9E932CFDEE2}" presName="Name0" presStyleCnt="0">
        <dgm:presLayoutVars>
          <dgm:dir/>
          <dgm:animLvl val="lvl"/>
          <dgm:resizeHandles val="exact"/>
        </dgm:presLayoutVars>
      </dgm:prSet>
      <dgm:spPr/>
    </dgm:pt>
    <dgm:pt modelId="{18A503A0-7943-5B47-8638-63267994899E}" type="pres">
      <dgm:prSet presAssocID="{E9A30D3D-7BC0-1B40-997B-160D3922B1B0}" presName="boxAndChildren" presStyleCnt="0"/>
      <dgm:spPr/>
    </dgm:pt>
    <dgm:pt modelId="{B2A35560-3AA6-EE46-9CAC-3AEA488E2DC8}" type="pres">
      <dgm:prSet presAssocID="{E9A30D3D-7BC0-1B40-997B-160D3922B1B0}" presName="parentTextBox" presStyleLbl="node1" presStyleIdx="0" presStyleCnt="3"/>
      <dgm:spPr/>
    </dgm:pt>
    <dgm:pt modelId="{D7D61427-34C5-EF4E-8406-04FA04CF8AEF}" type="pres">
      <dgm:prSet presAssocID="{E9A30D3D-7BC0-1B40-997B-160D3922B1B0}" presName="entireBox" presStyleLbl="node1" presStyleIdx="0" presStyleCnt="3"/>
      <dgm:spPr/>
    </dgm:pt>
    <dgm:pt modelId="{CF1CB7EF-8C5C-F645-88D4-598ACF6F51B8}" type="pres">
      <dgm:prSet presAssocID="{E9A30D3D-7BC0-1B40-997B-160D3922B1B0}" presName="descendantBox" presStyleCnt="0"/>
      <dgm:spPr/>
    </dgm:pt>
    <dgm:pt modelId="{1D6D672E-4C23-3E42-AB9F-46351437F21F}" type="pres">
      <dgm:prSet presAssocID="{3C7F5290-EDDB-B443-8D77-3D70C1F3A0BB}" presName="childTextBox" presStyleLbl="fgAccFollowNode1" presStyleIdx="0" presStyleCnt="6" custScaleY="112343" custLinFactNeighborX="-7" custLinFactNeighborY="27005">
        <dgm:presLayoutVars>
          <dgm:bulletEnabled val="1"/>
        </dgm:presLayoutVars>
      </dgm:prSet>
      <dgm:spPr/>
    </dgm:pt>
    <dgm:pt modelId="{89E62C0A-D189-0F46-BDE0-705453A9BA22}" type="pres">
      <dgm:prSet presAssocID="{86097719-72C6-2D48-857B-70FBDCB9D88F}" presName="childTextBox" presStyleLbl="fgAccFollowNode1" presStyleIdx="1" presStyleCnt="6" custScaleX="97209" custScaleY="110696">
        <dgm:presLayoutVars>
          <dgm:bulletEnabled val="1"/>
        </dgm:presLayoutVars>
      </dgm:prSet>
      <dgm:spPr/>
    </dgm:pt>
    <dgm:pt modelId="{04B3A017-A030-514E-892D-518A50A7A35F}" type="pres">
      <dgm:prSet presAssocID="{BBBD73FD-D485-F64E-8468-F9C055602AB6}" presName="sp" presStyleCnt="0"/>
      <dgm:spPr/>
    </dgm:pt>
    <dgm:pt modelId="{A97A6471-2309-7B4E-87C0-8A30795A4D98}" type="pres">
      <dgm:prSet presAssocID="{A0CBD2F9-1E7C-A446-81A1-3DD5ACCAB6D0}" presName="arrowAndChildren" presStyleCnt="0"/>
      <dgm:spPr/>
    </dgm:pt>
    <dgm:pt modelId="{FD563239-43AE-6549-9CED-C7634C1B0019}" type="pres">
      <dgm:prSet presAssocID="{A0CBD2F9-1E7C-A446-81A1-3DD5ACCAB6D0}" presName="parentTextArrow" presStyleLbl="node1" presStyleIdx="0" presStyleCnt="3"/>
      <dgm:spPr/>
    </dgm:pt>
    <dgm:pt modelId="{8F7331AB-1FA6-5E43-B770-4BF4BAE6484B}" type="pres">
      <dgm:prSet presAssocID="{A0CBD2F9-1E7C-A446-81A1-3DD5ACCAB6D0}" presName="arrow" presStyleLbl="node1" presStyleIdx="1" presStyleCnt="3"/>
      <dgm:spPr/>
    </dgm:pt>
    <dgm:pt modelId="{9B7CCECB-13C7-984F-8906-B41498535CE2}" type="pres">
      <dgm:prSet presAssocID="{A0CBD2F9-1E7C-A446-81A1-3DD5ACCAB6D0}" presName="descendantArrow" presStyleCnt="0"/>
      <dgm:spPr/>
    </dgm:pt>
    <dgm:pt modelId="{0BE1C32F-9F41-9A41-A8AB-9BF1834BB6BD}" type="pres">
      <dgm:prSet presAssocID="{4D2899EA-392A-9149-A804-F15235C1D58C}" presName="childTextArrow" presStyleLbl="fgAccFollowNode1" presStyleIdx="2" presStyleCnt="6">
        <dgm:presLayoutVars>
          <dgm:bulletEnabled val="1"/>
        </dgm:presLayoutVars>
      </dgm:prSet>
      <dgm:spPr/>
    </dgm:pt>
    <dgm:pt modelId="{F6FCAD41-F4AF-9A42-9FA0-76D143B474AE}" type="pres">
      <dgm:prSet presAssocID="{6CF7819A-053E-9C47-8F97-5F91C04AB0D9}" presName="childTextArrow" presStyleLbl="fgAccFollowNode1" presStyleIdx="3" presStyleCnt="6">
        <dgm:presLayoutVars>
          <dgm:bulletEnabled val="1"/>
        </dgm:presLayoutVars>
      </dgm:prSet>
      <dgm:spPr/>
    </dgm:pt>
    <dgm:pt modelId="{3A30919A-2E57-634E-92D5-EC4C4520754A}" type="pres">
      <dgm:prSet presAssocID="{E01809CD-329F-B34C-837E-382B200B3623}" presName="sp" presStyleCnt="0"/>
      <dgm:spPr/>
    </dgm:pt>
    <dgm:pt modelId="{AB32DA5F-5B59-C548-A7F7-21745758C5BF}" type="pres">
      <dgm:prSet presAssocID="{1262D469-6984-6C43-84DE-F16C0189A023}" presName="arrowAndChildren" presStyleCnt="0"/>
      <dgm:spPr/>
    </dgm:pt>
    <dgm:pt modelId="{F4BD521E-2E11-BD4C-9E2D-41134B849D2B}" type="pres">
      <dgm:prSet presAssocID="{1262D469-6984-6C43-84DE-F16C0189A023}" presName="parentTextArrow" presStyleLbl="node1" presStyleIdx="1" presStyleCnt="3"/>
      <dgm:spPr/>
    </dgm:pt>
    <dgm:pt modelId="{555BC6C0-CDED-9A40-9A28-6D7AFE72BE84}" type="pres">
      <dgm:prSet presAssocID="{1262D469-6984-6C43-84DE-F16C0189A023}" presName="arrow" presStyleLbl="node1" presStyleIdx="2" presStyleCnt="3"/>
      <dgm:spPr/>
    </dgm:pt>
    <dgm:pt modelId="{74201F8A-24CE-0E45-97A2-5EAEFBA32C58}" type="pres">
      <dgm:prSet presAssocID="{1262D469-6984-6C43-84DE-F16C0189A023}" presName="descendantArrow" presStyleCnt="0"/>
      <dgm:spPr/>
    </dgm:pt>
    <dgm:pt modelId="{96F7776A-D988-0C4C-8A96-15BED848AFDE}" type="pres">
      <dgm:prSet presAssocID="{861FEF1F-6D83-CE49-BAA3-270E0D631221}" presName="childTextArrow" presStyleLbl="fgAccFollowNode1" presStyleIdx="4" presStyleCnt="6">
        <dgm:presLayoutVars>
          <dgm:bulletEnabled val="1"/>
        </dgm:presLayoutVars>
      </dgm:prSet>
      <dgm:spPr/>
    </dgm:pt>
    <dgm:pt modelId="{60D6B77E-9BD2-E148-995F-BB94BC4C47DB}" type="pres">
      <dgm:prSet presAssocID="{934AE0FE-CF56-8946-8512-F3502108B59B}" presName="childTextArrow" presStyleLbl="fgAccFollowNode1" presStyleIdx="5" presStyleCnt="6">
        <dgm:presLayoutVars>
          <dgm:bulletEnabled val="1"/>
        </dgm:presLayoutVars>
      </dgm:prSet>
      <dgm:spPr/>
    </dgm:pt>
  </dgm:ptLst>
  <dgm:cxnLst>
    <dgm:cxn modelId="{B54CBD04-85C7-FC46-BE5D-AD37D0D318A8}" srcId="{A0CBD2F9-1E7C-A446-81A1-3DD5ACCAB6D0}" destId="{4D2899EA-392A-9149-A804-F15235C1D58C}" srcOrd="0" destOrd="0" parTransId="{EB50E16F-41E5-364C-B8FC-FF9FA5BEB1E5}" sibTransId="{1DF24628-1A80-2C42-A634-88A6D0A696C2}"/>
    <dgm:cxn modelId="{6C981E0D-0A26-F641-8882-61DC05D5A426}" type="presOf" srcId="{6CF7819A-053E-9C47-8F97-5F91C04AB0D9}" destId="{F6FCAD41-F4AF-9A42-9FA0-76D143B474AE}" srcOrd="0" destOrd="0" presId="urn:microsoft.com/office/officeart/2005/8/layout/process4"/>
    <dgm:cxn modelId="{15638810-5F01-2849-8E80-240B79F847C1}" srcId="{4E9E2E2E-FC78-674B-8073-C9E932CFDEE2}" destId="{A0CBD2F9-1E7C-A446-81A1-3DD5ACCAB6D0}" srcOrd="1" destOrd="0" parTransId="{B7E0963D-2131-7044-881E-966511A27783}" sibTransId="{BBBD73FD-D485-F64E-8468-F9C055602AB6}"/>
    <dgm:cxn modelId="{D98EF01D-C39D-D145-BAC2-2D3540063952}" type="presOf" srcId="{934AE0FE-CF56-8946-8512-F3502108B59B}" destId="{60D6B77E-9BD2-E148-995F-BB94BC4C47DB}" srcOrd="0" destOrd="0" presId="urn:microsoft.com/office/officeart/2005/8/layout/process4"/>
    <dgm:cxn modelId="{6D163525-B539-E548-A1F3-676030C4A1D6}" srcId="{A0CBD2F9-1E7C-A446-81A1-3DD5ACCAB6D0}" destId="{6CF7819A-053E-9C47-8F97-5F91C04AB0D9}" srcOrd="1" destOrd="0" parTransId="{B11D40BA-2173-C64E-B6B0-F6150972E1B7}" sibTransId="{10F43CCD-B908-2E42-87DF-A961F5D21F2F}"/>
    <dgm:cxn modelId="{BE07372C-E5D6-DF42-9615-312B94CC846D}" type="presOf" srcId="{4E9E2E2E-FC78-674B-8073-C9E932CFDEE2}" destId="{CAF40893-6FC1-7645-8D6B-2AA006F87A7E}" srcOrd="0" destOrd="0" presId="urn:microsoft.com/office/officeart/2005/8/layout/process4"/>
    <dgm:cxn modelId="{CD53F15D-5444-A347-A329-B373E09A38FA}" srcId="{1262D469-6984-6C43-84DE-F16C0189A023}" destId="{934AE0FE-CF56-8946-8512-F3502108B59B}" srcOrd="1" destOrd="0" parTransId="{0E79DACF-5EA3-7644-B09D-363BDFE61FF1}" sibTransId="{49160815-8AA4-EE43-B5D2-13F9DEB6B403}"/>
    <dgm:cxn modelId="{A84C336D-7C78-BA40-A53D-9D2D25018056}" type="presOf" srcId="{86097719-72C6-2D48-857B-70FBDCB9D88F}" destId="{89E62C0A-D189-0F46-BDE0-705453A9BA22}" srcOrd="0" destOrd="0" presId="urn:microsoft.com/office/officeart/2005/8/layout/process4"/>
    <dgm:cxn modelId="{C0143A4D-7C23-244F-A7C8-397053767449}" type="presOf" srcId="{3C7F5290-EDDB-B443-8D77-3D70C1F3A0BB}" destId="{1D6D672E-4C23-3E42-AB9F-46351437F21F}" srcOrd="0" destOrd="0" presId="urn:microsoft.com/office/officeart/2005/8/layout/process4"/>
    <dgm:cxn modelId="{5F39EB7A-B249-5D4B-B15F-F1D17EA4BB07}" type="presOf" srcId="{E9A30D3D-7BC0-1B40-997B-160D3922B1B0}" destId="{B2A35560-3AA6-EE46-9CAC-3AEA488E2DC8}" srcOrd="0" destOrd="0" presId="urn:microsoft.com/office/officeart/2005/8/layout/process4"/>
    <dgm:cxn modelId="{D0342B80-096D-6448-9380-EE03325751CD}" type="presOf" srcId="{E9A30D3D-7BC0-1B40-997B-160D3922B1B0}" destId="{D7D61427-34C5-EF4E-8406-04FA04CF8AEF}" srcOrd="1" destOrd="0" presId="urn:microsoft.com/office/officeart/2005/8/layout/process4"/>
    <dgm:cxn modelId="{98ABA68D-8856-B140-924A-DBD3C92B1457}" srcId="{1262D469-6984-6C43-84DE-F16C0189A023}" destId="{861FEF1F-6D83-CE49-BAA3-270E0D631221}" srcOrd="0" destOrd="0" parTransId="{E3BD99F1-0BBA-1741-B82D-CF311D28BDC6}" sibTransId="{8E967E97-4B3F-614E-8399-536402DDAEB2}"/>
    <dgm:cxn modelId="{3416048F-8DCC-1F41-B9B6-F056865F60C0}" type="presOf" srcId="{861FEF1F-6D83-CE49-BAA3-270E0D631221}" destId="{96F7776A-D988-0C4C-8A96-15BED848AFDE}" srcOrd="0" destOrd="0" presId="urn:microsoft.com/office/officeart/2005/8/layout/process4"/>
    <dgm:cxn modelId="{2FD49199-CB7E-A045-8AB2-E2441F9EEB33}" type="presOf" srcId="{1262D469-6984-6C43-84DE-F16C0189A023}" destId="{555BC6C0-CDED-9A40-9A28-6D7AFE72BE84}" srcOrd="1" destOrd="0" presId="urn:microsoft.com/office/officeart/2005/8/layout/process4"/>
    <dgm:cxn modelId="{BC6F1F9E-AC43-5E45-B5B5-A359ECF2F1A8}" type="presOf" srcId="{1262D469-6984-6C43-84DE-F16C0189A023}" destId="{F4BD521E-2E11-BD4C-9E2D-41134B849D2B}" srcOrd="0" destOrd="0" presId="urn:microsoft.com/office/officeart/2005/8/layout/process4"/>
    <dgm:cxn modelId="{6388E5A7-6F68-E54B-953E-9306E5EEF51A}" type="presOf" srcId="{A0CBD2F9-1E7C-A446-81A1-3DD5ACCAB6D0}" destId="{8F7331AB-1FA6-5E43-B770-4BF4BAE6484B}" srcOrd="1" destOrd="0" presId="urn:microsoft.com/office/officeart/2005/8/layout/process4"/>
    <dgm:cxn modelId="{1BFF54AA-386C-CE49-910B-5AD99F1B6706}" type="presOf" srcId="{A0CBD2F9-1E7C-A446-81A1-3DD5ACCAB6D0}" destId="{FD563239-43AE-6549-9CED-C7634C1B0019}" srcOrd="0" destOrd="0" presId="urn:microsoft.com/office/officeart/2005/8/layout/process4"/>
    <dgm:cxn modelId="{8E7330B8-380F-CF46-BEDB-8A4F812830C8}" srcId="{4E9E2E2E-FC78-674B-8073-C9E932CFDEE2}" destId="{E9A30D3D-7BC0-1B40-997B-160D3922B1B0}" srcOrd="2" destOrd="0" parTransId="{C6DB176C-01FD-6A47-9369-34C3255990A0}" sibTransId="{086FF6D5-E5EE-1040-90B5-6A8DDACFCD2D}"/>
    <dgm:cxn modelId="{B39534BB-A6AE-0746-937B-9005149E07E0}" srcId="{4E9E2E2E-FC78-674B-8073-C9E932CFDEE2}" destId="{1262D469-6984-6C43-84DE-F16C0189A023}" srcOrd="0" destOrd="0" parTransId="{E989036A-B22B-5545-8BA2-2584E4804F26}" sibTransId="{E01809CD-329F-B34C-837E-382B200B3623}"/>
    <dgm:cxn modelId="{7BC5CFC5-9737-1849-8555-CD2AB5679A53}" type="presOf" srcId="{4D2899EA-392A-9149-A804-F15235C1D58C}" destId="{0BE1C32F-9F41-9A41-A8AB-9BF1834BB6BD}" srcOrd="0" destOrd="0" presId="urn:microsoft.com/office/officeart/2005/8/layout/process4"/>
    <dgm:cxn modelId="{361010CC-3A4E-C147-8771-41D4A39EC559}" srcId="{E9A30D3D-7BC0-1B40-997B-160D3922B1B0}" destId="{3C7F5290-EDDB-B443-8D77-3D70C1F3A0BB}" srcOrd="0" destOrd="0" parTransId="{7ACBAEE4-530A-0142-B8D4-4D94428A76E6}" sibTransId="{97367E6F-7BCB-9843-BB6E-A3E9F7AAC18C}"/>
    <dgm:cxn modelId="{1AAC38E6-E9F9-5046-B952-3CDEA899F691}" srcId="{E9A30D3D-7BC0-1B40-997B-160D3922B1B0}" destId="{86097719-72C6-2D48-857B-70FBDCB9D88F}" srcOrd="1" destOrd="0" parTransId="{1CF02D2A-ACD2-764A-ACCD-06E6D5F52E41}" sibTransId="{A0259775-4FF5-9A43-8E39-0BFBEE6E9339}"/>
    <dgm:cxn modelId="{0D6E2DEA-5ADC-3344-ADF0-867BF115724D}" type="presParOf" srcId="{CAF40893-6FC1-7645-8D6B-2AA006F87A7E}" destId="{18A503A0-7943-5B47-8638-63267994899E}" srcOrd="0" destOrd="0" presId="urn:microsoft.com/office/officeart/2005/8/layout/process4"/>
    <dgm:cxn modelId="{016AE44A-F92E-1C40-BDDA-E75A3A390D80}" type="presParOf" srcId="{18A503A0-7943-5B47-8638-63267994899E}" destId="{B2A35560-3AA6-EE46-9CAC-3AEA488E2DC8}" srcOrd="0" destOrd="0" presId="urn:microsoft.com/office/officeart/2005/8/layout/process4"/>
    <dgm:cxn modelId="{BC4462A0-6165-2F4F-A8BE-98FB284628B4}" type="presParOf" srcId="{18A503A0-7943-5B47-8638-63267994899E}" destId="{D7D61427-34C5-EF4E-8406-04FA04CF8AEF}" srcOrd="1" destOrd="0" presId="urn:microsoft.com/office/officeart/2005/8/layout/process4"/>
    <dgm:cxn modelId="{EBC96D20-60D0-DB41-8E61-A676FDA8E656}" type="presParOf" srcId="{18A503A0-7943-5B47-8638-63267994899E}" destId="{CF1CB7EF-8C5C-F645-88D4-598ACF6F51B8}" srcOrd="2" destOrd="0" presId="urn:microsoft.com/office/officeart/2005/8/layout/process4"/>
    <dgm:cxn modelId="{905B8319-1787-CB42-A24E-16E685C50B72}" type="presParOf" srcId="{CF1CB7EF-8C5C-F645-88D4-598ACF6F51B8}" destId="{1D6D672E-4C23-3E42-AB9F-46351437F21F}" srcOrd="0" destOrd="0" presId="urn:microsoft.com/office/officeart/2005/8/layout/process4"/>
    <dgm:cxn modelId="{3C9EEDE8-1EA2-D74D-9B80-211FB6ABD203}" type="presParOf" srcId="{CF1CB7EF-8C5C-F645-88D4-598ACF6F51B8}" destId="{89E62C0A-D189-0F46-BDE0-705453A9BA22}" srcOrd="1" destOrd="0" presId="urn:microsoft.com/office/officeart/2005/8/layout/process4"/>
    <dgm:cxn modelId="{BBAD744F-5DA8-9144-B4BF-C5271810F757}" type="presParOf" srcId="{CAF40893-6FC1-7645-8D6B-2AA006F87A7E}" destId="{04B3A017-A030-514E-892D-518A50A7A35F}" srcOrd="1" destOrd="0" presId="urn:microsoft.com/office/officeart/2005/8/layout/process4"/>
    <dgm:cxn modelId="{95045273-4A6E-D548-8629-033A742F9108}" type="presParOf" srcId="{CAF40893-6FC1-7645-8D6B-2AA006F87A7E}" destId="{A97A6471-2309-7B4E-87C0-8A30795A4D98}" srcOrd="2" destOrd="0" presId="urn:microsoft.com/office/officeart/2005/8/layout/process4"/>
    <dgm:cxn modelId="{B6781970-1E3F-2043-BED5-596956816DFB}" type="presParOf" srcId="{A97A6471-2309-7B4E-87C0-8A30795A4D98}" destId="{FD563239-43AE-6549-9CED-C7634C1B0019}" srcOrd="0" destOrd="0" presId="urn:microsoft.com/office/officeart/2005/8/layout/process4"/>
    <dgm:cxn modelId="{8AE66D61-A9C3-B84A-BE78-43ACC4A2F1D6}" type="presParOf" srcId="{A97A6471-2309-7B4E-87C0-8A30795A4D98}" destId="{8F7331AB-1FA6-5E43-B770-4BF4BAE6484B}" srcOrd="1" destOrd="0" presId="urn:microsoft.com/office/officeart/2005/8/layout/process4"/>
    <dgm:cxn modelId="{D2F0E1B1-C262-854A-9F71-34D1F6758D52}" type="presParOf" srcId="{A97A6471-2309-7B4E-87C0-8A30795A4D98}" destId="{9B7CCECB-13C7-984F-8906-B41498535CE2}" srcOrd="2" destOrd="0" presId="urn:microsoft.com/office/officeart/2005/8/layout/process4"/>
    <dgm:cxn modelId="{F5C13775-5608-A248-A694-3991FE111C27}" type="presParOf" srcId="{9B7CCECB-13C7-984F-8906-B41498535CE2}" destId="{0BE1C32F-9F41-9A41-A8AB-9BF1834BB6BD}" srcOrd="0" destOrd="0" presId="urn:microsoft.com/office/officeart/2005/8/layout/process4"/>
    <dgm:cxn modelId="{7E8248E8-98C6-0448-95A0-9125B3F5F008}" type="presParOf" srcId="{9B7CCECB-13C7-984F-8906-B41498535CE2}" destId="{F6FCAD41-F4AF-9A42-9FA0-76D143B474AE}" srcOrd="1" destOrd="0" presId="urn:microsoft.com/office/officeart/2005/8/layout/process4"/>
    <dgm:cxn modelId="{4E9C314F-5CE1-3E4D-91F2-44A77C2C033C}" type="presParOf" srcId="{CAF40893-6FC1-7645-8D6B-2AA006F87A7E}" destId="{3A30919A-2E57-634E-92D5-EC4C4520754A}" srcOrd="3" destOrd="0" presId="urn:microsoft.com/office/officeart/2005/8/layout/process4"/>
    <dgm:cxn modelId="{B0070077-528D-6549-B1EA-46457B4209DB}" type="presParOf" srcId="{CAF40893-6FC1-7645-8D6B-2AA006F87A7E}" destId="{AB32DA5F-5B59-C548-A7F7-21745758C5BF}" srcOrd="4" destOrd="0" presId="urn:microsoft.com/office/officeart/2005/8/layout/process4"/>
    <dgm:cxn modelId="{265AB668-DFDD-3645-9738-B3840A6AC26F}" type="presParOf" srcId="{AB32DA5F-5B59-C548-A7F7-21745758C5BF}" destId="{F4BD521E-2E11-BD4C-9E2D-41134B849D2B}" srcOrd="0" destOrd="0" presId="urn:microsoft.com/office/officeart/2005/8/layout/process4"/>
    <dgm:cxn modelId="{C41F5433-95D4-F94F-BAFF-AE71D8DCF485}" type="presParOf" srcId="{AB32DA5F-5B59-C548-A7F7-21745758C5BF}" destId="{555BC6C0-CDED-9A40-9A28-6D7AFE72BE84}" srcOrd="1" destOrd="0" presId="urn:microsoft.com/office/officeart/2005/8/layout/process4"/>
    <dgm:cxn modelId="{DE0DBCB3-6745-D644-8071-528C90BF9D43}" type="presParOf" srcId="{AB32DA5F-5B59-C548-A7F7-21745758C5BF}" destId="{74201F8A-24CE-0E45-97A2-5EAEFBA32C58}" srcOrd="2" destOrd="0" presId="urn:microsoft.com/office/officeart/2005/8/layout/process4"/>
    <dgm:cxn modelId="{E7E91EFC-5914-8943-877A-DF85FA9FB020}" type="presParOf" srcId="{74201F8A-24CE-0E45-97A2-5EAEFBA32C58}" destId="{96F7776A-D988-0C4C-8A96-15BED848AFDE}" srcOrd="0" destOrd="0" presId="urn:microsoft.com/office/officeart/2005/8/layout/process4"/>
    <dgm:cxn modelId="{F87309D0-455F-2148-BB4C-6A4D9DD1DECE}" type="presParOf" srcId="{74201F8A-24CE-0E45-97A2-5EAEFBA32C58}" destId="{60D6B77E-9BD2-E148-995F-BB94BC4C47D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9E2E2E-FC78-674B-8073-C9E932CFDEE2}" type="doc">
      <dgm:prSet loTypeId="urn:microsoft.com/office/officeart/2005/8/layout/process4" loCatId="" qsTypeId="urn:microsoft.com/office/officeart/2005/8/quickstyle/3d1" qsCatId="3D" csTypeId="urn:microsoft.com/office/officeart/2005/8/colors/colorful1" csCatId="colorful" phldr="1"/>
      <dgm:spPr/>
      <dgm:t>
        <a:bodyPr/>
        <a:lstStyle/>
        <a:p>
          <a:endParaRPr lang="el-GR"/>
        </a:p>
      </dgm:t>
    </dgm:pt>
    <dgm:pt modelId="{1262D469-6984-6C43-84DE-F16C0189A023}">
      <dgm:prSet phldrT="[Κείμενο]" custT="1"/>
      <dgm:spPr/>
      <dgm:t>
        <a:bodyPr/>
        <a:lstStyle/>
        <a:p>
          <a:r>
            <a:rPr lang="el-GR" sz="2400" dirty="0"/>
            <a:t>Θάρρος</a:t>
          </a:r>
        </a:p>
      </dgm:t>
    </dgm:pt>
    <dgm:pt modelId="{E989036A-B22B-5545-8BA2-2584E4804F26}" type="parTrans" cxnId="{B39534BB-A6AE-0746-937B-9005149E07E0}">
      <dgm:prSet/>
      <dgm:spPr/>
      <dgm:t>
        <a:bodyPr/>
        <a:lstStyle/>
        <a:p>
          <a:endParaRPr lang="el-GR"/>
        </a:p>
      </dgm:t>
    </dgm:pt>
    <dgm:pt modelId="{E01809CD-329F-B34C-837E-382B200B3623}" type="sibTrans" cxnId="{B39534BB-A6AE-0746-937B-9005149E07E0}">
      <dgm:prSet/>
      <dgm:spPr/>
      <dgm:t>
        <a:bodyPr/>
        <a:lstStyle/>
        <a:p>
          <a:endParaRPr lang="el-GR"/>
        </a:p>
      </dgm:t>
    </dgm:pt>
    <dgm:pt modelId="{861FEF1F-6D83-CE49-BAA3-270E0D631221}">
      <dgm:prSet phldrT="[Κείμενο]"/>
      <dgm:spPr/>
      <dgm:t>
        <a:bodyPr/>
        <a:lstStyle/>
        <a:p>
          <a:r>
            <a:rPr lang="el-GR" dirty="0"/>
            <a:t>Ανάληψη Κινδύνων</a:t>
          </a:r>
        </a:p>
      </dgm:t>
    </dgm:pt>
    <dgm:pt modelId="{E3BD99F1-0BBA-1741-B82D-CF311D28BDC6}" type="parTrans" cxnId="{98ABA68D-8856-B140-924A-DBD3C92B1457}">
      <dgm:prSet/>
      <dgm:spPr/>
      <dgm:t>
        <a:bodyPr/>
        <a:lstStyle/>
        <a:p>
          <a:endParaRPr lang="el-GR"/>
        </a:p>
      </dgm:t>
    </dgm:pt>
    <dgm:pt modelId="{8E967E97-4B3F-614E-8399-536402DDAEB2}" type="sibTrans" cxnId="{98ABA68D-8856-B140-924A-DBD3C92B1457}">
      <dgm:prSet/>
      <dgm:spPr/>
      <dgm:t>
        <a:bodyPr/>
        <a:lstStyle/>
        <a:p>
          <a:endParaRPr lang="el-GR"/>
        </a:p>
      </dgm:t>
    </dgm:pt>
    <dgm:pt modelId="{934AE0FE-CF56-8946-8512-F3502108B59B}">
      <dgm:prSet phldrT="[Κείμενο]"/>
      <dgm:spPr/>
      <dgm:t>
        <a:bodyPr/>
        <a:lstStyle/>
        <a:p>
          <a:r>
            <a:rPr lang="el-GR" dirty="0"/>
            <a:t>Λήψη Απόφασης</a:t>
          </a:r>
        </a:p>
      </dgm:t>
    </dgm:pt>
    <dgm:pt modelId="{0E79DACF-5EA3-7644-B09D-363BDFE61FF1}" type="parTrans" cxnId="{CD53F15D-5444-A347-A329-B373E09A38FA}">
      <dgm:prSet/>
      <dgm:spPr/>
      <dgm:t>
        <a:bodyPr/>
        <a:lstStyle/>
        <a:p>
          <a:endParaRPr lang="el-GR"/>
        </a:p>
      </dgm:t>
    </dgm:pt>
    <dgm:pt modelId="{49160815-8AA4-EE43-B5D2-13F9DEB6B403}" type="sibTrans" cxnId="{CD53F15D-5444-A347-A329-B373E09A38FA}">
      <dgm:prSet/>
      <dgm:spPr/>
      <dgm:t>
        <a:bodyPr/>
        <a:lstStyle/>
        <a:p>
          <a:endParaRPr lang="el-GR"/>
        </a:p>
      </dgm:t>
    </dgm:pt>
    <dgm:pt modelId="{A0CBD2F9-1E7C-A446-81A1-3DD5ACCAB6D0}">
      <dgm:prSet phldrT="[Κείμενο]" custT="1"/>
      <dgm:spPr/>
      <dgm:t>
        <a:bodyPr/>
        <a:lstStyle/>
        <a:p>
          <a:r>
            <a:rPr lang="el-GR" sz="2400" dirty="0"/>
            <a:t>Αυτοπεποίθηση</a:t>
          </a:r>
        </a:p>
      </dgm:t>
    </dgm:pt>
    <dgm:pt modelId="{B7E0963D-2131-7044-881E-966511A27783}" type="parTrans" cxnId="{15638810-5F01-2849-8E80-240B79F847C1}">
      <dgm:prSet/>
      <dgm:spPr/>
      <dgm:t>
        <a:bodyPr/>
        <a:lstStyle/>
        <a:p>
          <a:endParaRPr lang="el-GR"/>
        </a:p>
      </dgm:t>
    </dgm:pt>
    <dgm:pt modelId="{BBBD73FD-D485-F64E-8468-F9C055602AB6}" type="sibTrans" cxnId="{15638810-5F01-2849-8E80-240B79F847C1}">
      <dgm:prSet/>
      <dgm:spPr/>
      <dgm:t>
        <a:bodyPr/>
        <a:lstStyle/>
        <a:p>
          <a:endParaRPr lang="el-GR"/>
        </a:p>
      </dgm:t>
    </dgm:pt>
    <dgm:pt modelId="{4D2899EA-392A-9149-A804-F15235C1D58C}">
      <dgm:prSet phldrT="[Κείμενο]"/>
      <dgm:spPr/>
      <dgm:t>
        <a:bodyPr/>
        <a:lstStyle/>
        <a:p>
          <a:r>
            <a:rPr lang="el-GR" dirty="0"/>
            <a:t>Κίνητρο</a:t>
          </a:r>
        </a:p>
      </dgm:t>
    </dgm:pt>
    <dgm:pt modelId="{EB50E16F-41E5-364C-B8FC-FF9FA5BEB1E5}" type="parTrans" cxnId="{B54CBD04-85C7-FC46-BE5D-AD37D0D318A8}">
      <dgm:prSet/>
      <dgm:spPr/>
      <dgm:t>
        <a:bodyPr/>
        <a:lstStyle/>
        <a:p>
          <a:endParaRPr lang="el-GR"/>
        </a:p>
      </dgm:t>
    </dgm:pt>
    <dgm:pt modelId="{1DF24628-1A80-2C42-A634-88A6D0A696C2}" type="sibTrans" cxnId="{B54CBD04-85C7-FC46-BE5D-AD37D0D318A8}">
      <dgm:prSet/>
      <dgm:spPr/>
      <dgm:t>
        <a:bodyPr/>
        <a:lstStyle/>
        <a:p>
          <a:endParaRPr lang="el-GR"/>
        </a:p>
      </dgm:t>
    </dgm:pt>
    <dgm:pt modelId="{6CF7819A-053E-9C47-8F97-5F91C04AB0D9}">
      <dgm:prSet phldrT="[Κείμενο]"/>
      <dgm:spPr/>
      <dgm:t>
        <a:bodyPr/>
        <a:lstStyle/>
        <a:p>
          <a:r>
            <a:rPr lang="el-GR" dirty="0"/>
            <a:t>Ευθύνη</a:t>
          </a:r>
        </a:p>
      </dgm:t>
    </dgm:pt>
    <dgm:pt modelId="{B11D40BA-2173-C64E-B6B0-F6150972E1B7}" type="parTrans" cxnId="{6D163525-B539-E548-A1F3-676030C4A1D6}">
      <dgm:prSet/>
      <dgm:spPr/>
      <dgm:t>
        <a:bodyPr/>
        <a:lstStyle/>
        <a:p>
          <a:endParaRPr lang="el-GR"/>
        </a:p>
      </dgm:t>
    </dgm:pt>
    <dgm:pt modelId="{10F43CCD-B908-2E42-87DF-A961F5D21F2F}" type="sibTrans" cxnId="{6D163525-B539-E548-A1F3-676030C4A1D6}">
      <dgm:prSet/>
      <dgm:spPr/>
      <dgm:t>
        <a:bodyPr/>
        <a:lstStyle/>
        <a:p>
          <a:endParaRPr lang="el-GR"/>
        </a:p>
      </dgm:t>
    </dgm:pt>
    <dgm:pt modelId="{3C7F5290-EDDB-B443-8D77-3D70C1F3A0BB}">
      <dgm:prSet phldrT="[Κείμενο]"/>
      <dgm:spPr/>
      <dgm:t>
        <a:bodyPr/>
        <a:lstStyle/>
        <a:p>
          <a:r>
            <a:rPr lang="el-GR" dirty="0"/>
            <a:t>Επιχειρηματικότητα</a:t>
          </a:r>
        </a:p>
      </dgm:t>
    </dgm:pt>
    <dgm:pt modelId="{97367E6F-7BCB-9843-BB6E-A3E9F7AAC18C}" type="sibTrans" cxnId="{361010CC-3A4E-C147-8771-41D4A39EC559}">
      <dgm:prSet/>
      <dgm:spPr/>
      <dgm:t>
        <a:bodyPr/>
        <a:lstStyle/>
        <a:p>
          <a:endParaRPr lang="el-GR"/>
        </a:p>
      </dgm:t>
    </dgm:pt>
    <dgm:pt modelId="{7ACBAEE4-530A-0142-B8D4-4D94428A76E6}" type="parTrans" cxnId="{361010CC-3A4E-C147-8771-41D4A39EC559}">
      <dgm:prSet/>
      <dgm:spPr/>
      <dgm:t>
        <a:bodyPr/>
        <a:lstStyle/>
        <a:p>
          <a:endParaRPr lang="el-GR"/>
        </a:p>
      </dgm:t>
    </dgm:pt>
    <dgm:pt modelId="{E9A30D3D-7BC0-1B40-997B-160D3922B1B0}">
      <dgm:prSet phldrT="[Κείμενο]" custT="1"/>
      <dgm:spPr/>
      <dgm:t>
        <a:bodyPr/>
        <a:lstStyle/>
        <a:p>
          <a:r>
            <a:rPr lang="el-GR" sz="2400" dirty="0"/>
            <a:t>Ανεξάρτητη Σκέψη</a:t>
          </a:r>
        </a:p>
      </dgm:t>
    </dgm:pt>
    <dgm:pt modelId="{086FF6D5-E5EE-1040-90B5-6A8DDACFCD2D}" type="sibTrans" cxnId="{8E7330B8-380F-CF46-BEDB-8A4F812830C8}">
      <dgm:prSet/>
      <dgm:spPr/>
      <dgm:t>
        <a:bodyPr/>
        <a:lstStyle/>
        <a:p>
          <a:endParaRPr lang="el-GR"/>
        </a:p>
      </dgm:t>
    </dgm:pt>
    <dgm:pt modelId="{C6DB176C-01FD-6A47-9369-34C3255990A0}" type="parTrans" cxnId="{8E7330B8-380F-CF46-BEDB-8A4F812830C8}">
      <dgm:prSet/>
      <dgm:spPr/>
      <dgm:t>
        <a:bodyPr/>
        <a:lstStyle/>
        <a:p>
          <a:endParaRPr lang="el-GR"/>
        </a:p>
      </dgm:t>
    </dgm:pt>
    <dgm:pt modelId="{CAF40893-6FC1-7645-8D6B-2AA006F87A7E}" type="pres">
      <dgm:prSet presAssocID="{4E9E2E2E-FC78-674B-8073-C9E932CFDEE2}" presName="Name0" presStyleCnt="0">
        <dgm:presLayoutVars>
          <dgm:dir/>
          <dgm:animLvl val="lvl"/>
          <dgm:resizeHandles val="exact"/>
        </dgm:presLayoutVars>
      </dgm:prSet>
      <dgm:spPr/>
    </dgm:pt>
    <dgm:pt modelId="{C0FC2989-0F5D-0847-A19F-C54DEF55FB98}" type="pres">
      <dgm:prSet presAssocID="{E9A30D3D-7BC0-1B40-997B-160D3922B1B0}" presName="boxAndChildren" presStyleCnt="0"/>
      <dgm:spPr/>
    </dgm:pt>
    <dgm:pt modelId="{9D377F1B-D56E-0B42-84EF-848C9AE0FD72}" type="pres">
      <dgm:prSet presAssocID="{E9A30D3D-7BC0-1B40-997B-160D3922B1B0}" presName="parentTextBox" presStyleLbl="node1" presStyleIdx="0" presStyleCnt="3"/>
      <dgm:spPr/>
    </dgm:pt>
    <dgm:pt modelId="{25C8E01D-A783-B748-8163-74DD76833603}" type="pres">
      <dgm:prSet presAssocID="{E9A30D3D-7BC0-1B40-997B-160D3922B1B0}" presName="entireBox" presStyleLbl="node1" presStyleIdx="0" presStyleCnt="3"/>
      <dgm:spPr/>
    </dgm:pt>
    <dgm:pt modelId="{7709745A-5FA7-764E-8221-E9F9A427DD04}" type="pres">
      <dgm:prSet presAssocID="{E9A30D3D-7BC0-1B40-997B-160D3922B1B0}" presName="descendantBox" presStyleCnt="0"/>
      <dgm:spPr/>
    </dgm:pt>
    <dgm:pt modelId="{F6518886-5B8D-4942-85A3-DCEDCE67F8F2}" type="pres">
      <dgm:prSet presAssocID="{3C7F5290-EDDB-B443-8D77-3D70C1F3A0BB}" presName="childTextBox" presStyleLbl="fgAccFollowNode1" presStyleIdx="0" presStyleCnt="5">
        <dgm:presLayoutVars>
          <dgm:bulletEnabled val="1"/>
        </dgm:presLayoutVars>
      </dgm:prSet>
      <dgm:spPr/>
    </dgm:pt>
    <dgm:pt modelId="{04B3A017-A030-514E-892D-518A50A7A35F}" type="pres">
      <dgm:prSet presAssocID="{BBBD73FD-D485-F64E-8468-F9C055602AB6}" presName="sp" presStyleCnt="0"/>
      <dgm:spPr/>
    </dgm:pt>
    <dgm:pt modelId="{A97A6471-2309-7B4E-87C0-8A30795A4D98}" type="pres">
      <dgm:prSet presAssocID="{A0CBD2F9-1E7C-A446-81A1-3DD5ACCAB6D0}" presName="arrowAndChildren" presStyleCnt="0"/>
      <dgm:spPr/>
    </dgm:pt>
    <dgm:pt modelId="{FD563239-43AE-6549-9CED-C7634C1B0019}" type="pres">
      <dgm:prSet presAssocID="{A0CBD2F9-1E7C-A446-81A1-3DD5ACCAB6D0}" presName="parentTextArrow" presStyleLbl="node1" presStyleIdx="0" presStyleCnt="3"/>
      <dgm:spPr/>
    </dgm:pt>
    <dgm:pt modelId="{8F7331AB-1FA6-5E43-B770-4BF4BAE6484B}" type="pres">
      <dgm:prSet presAssocID="{A0CBD2F9-1E7C-A446-81A1-3DD5ACCAB6D0}" presName="arrow" presStyleLbl="node1" presStyleIdx="1" presStyleCnt="3"/>
      <dgm:spPr/>
    </dgm:pt>
    <dgm:pt modelId="{9B7CCECB-13C7-984F-8906-B41498535CE2}" type="pres">
      <dgm:prSet presAssocID="{A0CBD2F9-1E7C-A446-81A1-3DD5ACCAB6D0}" presName="descendantArrow" presStyleCnt="0"/>
      <dgm:spPr/>
    </dgm:pt>
    <dgm:pt modelId="{0BE1C32F-9F41-9A41-A8AB-9BF1834BB6BD}" type="pres">
      <dgm:prSet presAssocID="{4D2899EA-392A-9149-A804-F15235C1D58C}" presName="childTextArrow" presStyleLbl="fgAccFollowNode1" presStyleIdx="1" presStyleCnt="5">
        <dgm:presLayoutVars>
          <dgm:bulletEnabled val="1"/>
        </dgm:presLayoutVars>
      </dgm:prSet>
      <dgm:spPr/>
    </dgm:pt>
    <dgm:pt modelId="{F6FCAD41-F4AF-9A42-9FA0-76D143B474AE}" type="pres">
      <dgm:prSet presAssocID="{6CF7819A-053E-9C47-8F97-5F91C04AB0D9}" presName="childTextArrow" presStyleLbl="fgAccFollowNode1" presStyleIdx="2" presStyleCnt="5">
        <dgm:presLayoutVars>
          <dgm:bulletEnabled val="1"/>
        </dgm:presLayoutVars>
      </dgm:prSet>
      <dgm:spPr/>
    </dgm:pt>
    <dgm:pt modelId="{3A30919A-2E57-634E-92D5-EC4C4520754A}" type="pres">
      <dgm:prSet presAssocID="{E01809CD-329F-B34C-837E-382B200B3623}" presName="sp" presStyleCnt="0"/>
      <dgm:spPr/>
    </dgm:pt>
    <dgm:pt modelId="{AB32DA5F-5B59-C548-A7F7-21745758C5BF}" type="pres">
      <dgm:prSet presAssocID="{1262D469-6984-6C43-84DE-F16C0189A023}" presName="arrowAndChildren" presStyleCnt="0"/>
      <dgm:spPr/>
    </dgm:pt>
    <dgm:pt modelId="{F4BD521E-2E11-BD4C-9E2D-41134B849D2B}" type="pres">
      <dgm:prSet presAssocID="{1262D469-6984-6C43-84DE-F16C0189A023}" presName="parentTextArrow" presStyleLbl="node1" presStyleIdx="1" presStyleCnt="3"/>
      <dgm:spPr/>
    </dgm:pt>
    <dgm:pt modelId="{555BC6C0-CDED-9A40-9A28-6D7AFE72BE84}" type="pres">
      <dgm:prSet presAssocID="{1262D469-6984-6C43-84DE-F16C0189A023}" presName="arrow" presStyleLbl="node1" presStyleIdx="2" presStyleCnt="3"/>
      <dgm:spPr/>
    </dgm:pt>
    <dgm:pt modelId="{74201F8A-24CE-0E45-97A2-5EAEFBA32C58}" type="pres">
      <dgm:prSet presAssocID="{1262D469-6984-6C43-84DE-F16C0189A023}" presName="descendantArrow" presStyleCnt="0"/>
      <dgm:spPr/>
    </dgm:pt>
    <dgm:pt modelId="{96F7776A-D988-0C4C-8A96-15BED848AFDE}" type="pres">
      <dgm:prSet presAssocID="{861FEF1F-6D83-CE49-BAA3-270E0D631221}" presName="childTextArrow" presStyleLbl="fgAccFollowNode1" presStyleIdx="3" presStyleCnt="5">
        <dgm:presLayoutVars>
          <dgm:bulletEnabled val="1"/>
        </dgm:presLayoutVars>
      </dgm:prSet>
      <dgm:spPr/>
    </dgm:pt>
    <dgm:pt modelId="{60D6B77E-9BD2-E148-995F-BB94BC4C47DB}" type="pres">
      <dgm:prSet presAssocID="{934AE0FE-CF56-8946-8512-F3502108B59B}" presName="childTextArrow" presStyleLbl="fgAccFollowNode1" presStyleIdx="4" presStyleCnt="5">
        <dgm:presLayoutVars>
          <dgm:bulletEnabled val="1"/>
        </dgm:presLayoutVars>
      </dgm:prSet>
      <dgm:spPr/>
    </dgm:pt>
  </dgm:ptLst>
  <dgm:cxnLst>
    <dgm:cxn modelId="{B54CBD04-85C7-FC46-BE5D-AD37D0D318A8}" srcId="{A0CBD2F9-1E7C-A446-81A1-3DD5ACCAB6D0}" destId="{4D2899EA-392A-9149-A804-F15235C1D58C}" srcOrd="0" destOrd="0" parTransId="{EB50E16F-41E5-364C-B8FC-FF9FA5BEB1E5}" sibTransId="{1DF24628-1A80-2C42-A634-88A6D0A696C2}"/>
    <dgm:cxn modelId="{6C981E0D-0A26-F641-8882-61DC05D5A426}" type="presOf" srcId="{6CF7819A-053E-9C47-8F97-5F91C04AB0D9}" destId="{F6FCAD41-F4AF-9A42-9FA0-76D143B474AE}" srcOrd="0" destOrd="0" presId="urn:microsoft.com/office/officeart/2005/8/layout/process4"/>
    <dgm:cxn modelId="{15638810-5F01-2849-8E80-240B79F847C1}" srcId="{4E9E2E2E-FC78-674B-8073-C9E932CFDEE2}" destId="{A0CBD2F9-1E7C-A446-81A1-3DD5ACCAB6D0}" srcOrd="1" destOrd="0" parTransId="{B7E0963D-2131-7044-881E-966511A27783}" sibTransId="{BBBD73FD-D485-F64E-8468-F9C055602AB6}"/>
    <dgm:cxn modelId="{D98EF01D-C39D-D145-BAC2-2D3540063952}" type="presOf" srcId="{934AE0FE-CF56-8946-8512-F3502108B59B}" destId="{60D6B77E-9BD2-E148-995F-BB94BC4C47DB}" srcOrd="0" destOrd="0" presId="urn:microsoft.com/office/officeart/2005/8/layout/process4"/>
    <dgm:cxn modelId="{6D163525-B539-E548-A1F3-676030C4A1D6}" srcId="{A0CBD2F9-1E7C-A446-81A1-3DD5ACCAB6D0}" destId="{6CF7819A-053E-9C47-8F97-5F91C04AB0D9}" srcOrd="1" destOrd="0" parTransId="{B11D40BA-2173-C64E-B6B0-F6150972E1B7}" sibTransId="{10F43CCD-B908-2E42-87DF-A961F5D21F2F}"/>
    <dgm:cxn modelId="{BE07372C-E5D6-DF42-9615-312B94CC846D}" type="presOf" srcId="{4E9E2E2E-FC78-674B-8073-C9E932CFDEE2}" destId="{CAF40893-6FC1-7645-8D6B-2AA006F87A7E}" srcOrd="0" destOrd="0" presId="urn:microsoft.com/office/officeart/2005/8/layout/process4"/>
    <dgm:cxn modelId="{CD53F15D-5444-A347-A329-B373E09A38FA}" srcId="{1262D469-6984-6C43-84DE-F16C0189A023}" destId="{934AE0FE-CF56-8946-8512-F3502108B59B}" srcOrd="1" destOrd="0" parTransId="{0E79DACF-5EA3-7644-B09D-363BDFE61FF1}" sibTransId="{49160815-8AA4-EE43-B5D2-13F9DEB6B403}"/>
    <dgm:cxn modelId="{4FE2C362-71A4-7849-86CB-89A674827E66}" type="presOf" srcId="{E9A30D3D-7BC0-1B40-997B-160D3922B1B0}" destId="{9D377F1B-D56E-0B42-84EF-848C9AE0FD72}" srcOrd="0" destOrd="0" presId="urn:microsoft.com/office/officeart/2005/8/layout/process4"/>
    <dgm:cxn modelId="{22686A7B-E562-CA45-BE78-6D0FC422CC7A}" type="presOf" srcId="{3C7F5290-EDDB-B443-8D77-3D70C1F3A0BB}" destId="{F6518886-5B8D-4942-85A3-DCEDCE67F8F2}" srcOrd="0" destOrd="0" presId="urn:microsoft.com/office/officeart/2005/8/layout/process4"/>
    <dgm:cxn modelId="{5F417485-B012-C046-BC73-2A7D5AD8F8C7}" type="presOf" srcId="{E9A30D3D-7BC0-1B40-997B-160D3922B1B0}" destId="{25C8E01D-A783-B748-8163-74DD76833603}" srcOrd="1" destOrd="0" presId="urn:microsoft.com/office/officeart/2005/8/layout/process4"/>
    <dgm:cxn modelId="{98ABA68D-8856-B140-924A-DBD3C92B1457}" srcId="{1262D469-6984-6C43-84DE-F16C0189A023}" destId="{861FEF1F-6D83-CE49-BAA3-270E0D631221}" srcOrd="0" destOrd="0" parTransId="{E3BD99F1-0BBA-1741-B82D-CF311D28BDC6}" sibTransId="{8E967E97-4B3F-614E-8399-536402DDAEB2}"/>
    <dgm:cxn modelId="{3416048F-8DCC-1F41-B9B6-F056865F60C0}" type="presOf" srcId="{861FEF1F-6D83-CE49-BAA3-270E0D631221}" destId="{96F7776A-D988-0C4C-8A96-15BED848AFDE}" srcOrd="0" destOrd="0" presId="urn:microsoft.com/office/officeart/2005/8/layout/process4"/>
    <dgm:cxn modelId="{2FD49199-CB7E-A045-8AB2-E2441F9EEB33}" type="presOf" srcId="{1262D469-6984-6C43-84DE-F16C0189A023}" destId="{555BC6C0-CDED-9A40-9A28-6D7AFE72BE84}" srcOrd="1" destOrd="0" presId="urn:microsoft.com/office/officeart/2005/8/layout/process4"/>
    <dgm:cxn modelId="{BC6F1F9E-AC43-5E45-B5B5-A359ECF2F1A8}" type="presOf" srcId="{1262D469-6984-6C43-84DE-F16C0189A023}" destId="{F4BD521E-2E11-BD4C-9E2D-41134B849D2B}" srcOrd="0" destOrd="0" presId="urn:microsoft.com/office/officeart/2005/8/layout/process4"/>
    <dgm:cxn modelId="{6388E5A7-6F68-E54B-953E-9306E5EEF51A}" type="presOf" srcId="{A0CBD2F9-1E7C-A446-81A1-3DD5ACCAB6D0}" destId="{8F7331AB-1FA6-5E43-B770-4BF4BAE6484B}" srcOrd="1" destOrd="0" presId="urn:microsoft.com/office/officeart/2005/8/layout/process4"/>
    <dgm:cxn modelId="{1BFF54AA-386C-CE49-910B-5AD99F1B6706}" type="presOf" srcId="{A0CBD2F9-1E7C-A446-81A1-3DD5ACCAB6D0}" destId="{FD563239-43AE-6549-9CED-C7634C1B0019}" srcOrd="0" destOrd="0" presId="urn:microsoft.com/office/officeart/2005/8/layout/process4"/>
    <dgm:cxn modelId="{8E7330B8-380F-CF46-BEDB-8A4F812830C8}" srcId="{4E9E2E2E-FC78-674B-8073-C9E932CFDEE2}" destId="{E9A30D3D-7BC0-1B40-997B-160D3922B1B0}" srcOrd="2" destOrd="0" parTransId="{C6DB176C-01FD-6A47-9369-34C3255990A0}" sibTransId="{086FF6D5-E5EE-1040-90B5-6A8DDACFCD2D}"/>
    <dgm:cxn modelId="{B39534BB-A6AE-0746-937B-9005149E07E0}" srcId="{4E9E2E2E-FC78-674B-8073-C9E932CFDEE2}" destId="{1262D469-6984-6C43-84DE-F16C0189A023}" srcOrd="0" destOrd="0" parTransId="{E989036A-B22B-5545-8BA2-2584E4804F26}" sibTransId="{E01809CD-329F-B34C-837E-382B200B3623}"/>
    <dgm:cxn modelId="{7BC5CFC5-9737-1849-8555-CD2AB5679A53}" type="presOf" srcId="{4D2899EA-392A-9149-A804-F15235C1D58C}" destId="{0BE1C32F-9F41-9A41-A8AB-9BF1834BB6BD}" srcOrd="0" destOrd="0" presId="urn:microsoft.com/office/officeart/2005/8/layout/process4"/>
    <dgm:cxn modelId="{361010CC-3A4E-C147-8771-41D4A39EC559}" srcId="{E9A30D3D-7BC0-1B40-997B-160D3922B1B0}" destId="{3C7F5290-EDDB-B443-8D77-3D70C1F3A0BB}" srcOrd="0" destOrd="0" parTransId="{7ACBAEE4-530A-0142-B8D4-4D94428A76E6}" sibTransId="{97367E6F-7BCB-9843-BB6E-A3E9F7AAC18C}"/>
    <dgm:cxn modelId="{32FF205F-FED0-974E-A021-A8E2F9B1C966}" type="presParOf" srcId="{CAF40893-6FC1-7645-8D6B-2AA006F87A7E}" destId="{C0FC2989-0F5D-0847-A19F-C54DEF55FB98}" srcOrd="0" destOrd="0" presId="urn:microsoft.com/office/officeart/2005/8/layout/process4"/>
    <dgm:cxn modelId="{CA621380-EC93-D748-B107-70B4756452E2}" type="presParOf" srcId="{C0FC2989-0F5D-0847-A19F-C54DEF55FB98}" destId="{9D377F1B-D56E-0B42-84EF-848C9AE0FD72}" srcOrd="0" destOrd="0" presId="urn:microsoft.com/office/officeart/2005/8/layout/process4"/>
    <dgm:cxn modelId="{BD23A933-01E8-8045-B718-532AE19BD6B8}" type="presParOf" srcId="{C0FC2989-0F5D-0847-A19F-C54DEF55FB98}" destId="{25C8E01D-A783-B748-8163-74DD76833603}" srcOrd="1" destOrd="0" presId="urn:microsoft.com/office/officeart/2005/8/layout/process4"/>
    <dgm:cxn modelId="{EA58822A-A494-2A45-BD99-4DEDC744CF13}" type="presParOf" srcId="{C0FC2989-0F5D-0847-A19F-C54DEF55FB98}" destId="{7709745A-5FA7-764E-8221-E9F9A427DD04}" srcOrd="2" destOrd="0" presId="urn:microsoft.com/office/officeart/2005/8/layout/process4"/>
    <dgm:cxn modelId="{740B69FC-0897-A444-835A-BA250F090AB3}" type="presParOf" srcId="{7709745A-5FA7-764E-8221-E9F9A427DD04}" destId="{F6518886-5B8D-4942-85A3-DCEDCE67F8F2}" srcOrd="0" destOrd="0" presId="urn:microsoft.com/office/officeart/2005/8/layout/process4"/>
    <dgm:cxn modelId="{BBAD744F-5DA8-9144-B4BF-C5271810F757}" type="presParOf" srcId="{CAF40893-6FC1-7645-8D6B-2AA006F87A7E}" destId="{04B3A017-A030-514E-892D-518A50A7A35F}" srcOrd="1" destOrd="0" presId="urn:microsoft.com/office/officeart/2005/8/layout/process4"/>
    <dgm:cxn modelId="{95045273-4A6E-D548-8629-033A742F9108}" type="presParOf" srcId="{CAF40893-6FC1-7645-8D6B-2AA006F87A7E}" destId="{A97A6471-2309-7B4E-87C0-8A30795A4D98}" srcOrd="2" destOrd="0" presId="urn:microsoft.com/office/officeart/2005/8/layout/process4"/>
    <dgm:cxn modelId="{B6781970-1E3F-2043-BED5-596956816DFB}" type="presParOf" srcId="{A97A6471-2309-7B4E-87C0-8A30795A4D98}" destId="{FD563239-43AE-6549-9CED-C7634C1B0019}" srcOrd="0" destOrd="0" presId="urn:microsoft.com/office/officeart/2005/8/layout/process4"/>
    <dgm:cxn modelId="{8AE66D61-A9C3-B84A-BE78-43ACC4A2F1D6}" type="presParOf" srcId="{A97A6471-2309-7B4E-87C0-8A30795A4D98}" destId="{8F7331AB-1FA6-5E43-B770-4BF4BAE6484B}" srcOrd="1" destOrd="0" presId="urn:microsoft.com/office/officeart/2005/8/layout/process4"/>
    <dgm:cxn modelId="{D2F0E1B1-C262-854A-9F71-34D1F6758D52}" type="presParOf" srcId="{A97A6471-2309-7B4E-87C0-8A30795A4D98}" destId="{9B7CCECB-13C7-984F-8906-B41498535CE2}" srcOrd="2" destOrd="0" presId="urn:microsoft.com/office/officeart/2005/8/layout/process4"/>
    <dgm:cxn modelId="{F5C13775-5608-A248-A694-3991FE111C27}" type="presParOf" srcId="{9B7CCECB-13C7-984F-8906-B41498535CE2}" destId="{0BE1C32F-9F41-9A41-A8AB-9BF1834BB6BD}" srcOrd="0" destOrd="0" presId="urn:microsoft.com/office/officeart/2005/8/layout/process4"/>
    <dgm:cxn modelId="{7E8248E8-98C6-0448-95A0-9125B3F5F008}" type="presParOf" srcId="{9B7CCECB-13C7-984F-8906-B41498535CE2}" destId="{F6FCAD41-F4AF-9A42-9FA0-76D143B474AE}" srcOrd="1" destOrd="0" presId="urn:microsoft.com/office/officeart/2005/8/layout/process4"/>
    <dgm:cxn modelId="{4E9C314F-5CE1-3E4D-91F2-44A77C2C033C}" type="presParOf" srcId="{CAF40893-6FC1-7645-8D6B-2AA006F87A7E}" destId="{3A30919A-2E57-634E-92D5-EC4C4520754A}" srcOrd="3" destOrd="0" presId="urn:microsoft.com/office/officeart/2005/8/layout/process4"/>
    <dgm:cxn modelId="{B0070077-528D-6549-B1EA-46457B4209DB}" type="presParOf" srcId="{CAF40893-6FC1-7645-8D6B-2AA006F87A7E}" destId="{AB32DA5F-5B59-C548-A7F7-21745758C5BF}" srcOrd="4" destOrd="0" presId="urn:microsoft.com/office/officeart/2005/8/layout/process4"/>
    <dgm:cxn modelId="{265AB668-DFDD-3645-9738-B3840A6AC26F}" type="presParOf" srcId="{AB32DA5F-5B59-C548-A7F7-21745758C5BF}" destId="{F4BD521E-2E11-BD4C-9E2D-41134B849D2B}" srcOrd="0" destOrd="0" presId="urn:microsoft.com/office/officeart/2005/8/layout/process4"/>
    <dgm:cxn modelId="{C41F5433-95D4-F94F-BAFF-AE71D8DCF485}" type="presParOf" srcId="{AB32DA5F-5B59-C548-A7F7-21745758C5BF}" destId="{555BC6C0-CDED-9A40-9A28-6D7AFE72BE84}" srcOrd="1" destOrd="0" presId="urn:microsoft.com/office/officeart/2005/8/layout/process4"/>
    <dgm:cxn modelId="{DE0DBCB3-6745-D644-8071-528C90BF9D43}" type="presParOf" srcId="{AB32DA5F-5B59-C548-A7F7-21745758C5BF}" destId="{74201F8A-24CE-0E45-97A2-5EAEFBA32C58}" srcOrd="2" destOrd="0" presId="urn:microsoft.com/office/officeart/2005/8/layout/process4"/>
    <dgm:cxn modelId="{E7E91EFC-5914-8943-877A-DF85FA9FB020}" type="presParOf" srcId="{74201F8A-24CE-0E45-97A2-5EAEFBA32C58}" destId="{96F7776A-D988-0C4C-8A96-15BED848AFDE}" srcOrd="0" destOrd="0" presId="urn:microsoft.com/office/officeart/2005/8/layout/process4"/>
    <dgm:cxn modelId="{F87309D0-455F-2148-BB4C-6A4D9DD1DECE}" type="presParOf" srcId="{74201F8A-24CE-0E45-97A2-5EAEFBA32C58}" destId="{60D6B77E-9BD2-E148-995F-BB94BC4C47D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9E2E2E-FC78-674B-8073-C9E932CFDEE2}" type="doc">
      <dgm:prSet loTypeId="urn:microsoft.com/office/officeart/2005/8/layout/process4" loCatId="" qsTypeId="urn:microsoft.com/office/officeart/2005/8/quickstyle/3d1" qsCatId="3D" csTypeId="urn:microsoft.com/office/officeart/2005/8/colors/colorful1" csCatId="colorful" phldr="1"/>
      <dgm:spPr/>
      <dgm:t>
        <a:bodyPr/>
        <a:lstStyle/>
        <a:p>
          <a:endParaRPr lang="el-GR"/>
        </a:p>
      </dgm:t>
    </dgm:pt>
    <dgm:pt modelId="{1262D469-6984-6C43-84DE-F16C0189A023}">
      <dgm:prSet phldrT="[Κείμενο]" custT="1"/>
      <dgm:spPr/>
      <dgm:t>
        <a:bodyPr/>
        <a:lstStyle/>
        <a:p>
          <a:r>
            <a:rPr lang="el-GR" sz="2400" dirty="0"/>
            <a:t>Επικοινωνία</a:t>
          </a:r>
        </a:p>
      </dgm:t>
    </dgm:pt>
    <dgm:pt modelId="{E989036A-B22B-5545-8BA2-2584E4804F26}" type="parTrans" cxnId="{B39534BB-A6AE-0746-937B-9005149E07E0}">
      <dgm:prSet/>
      <dgm:spPr/>
      <dgm:t>
        <a:bodyPr/>
        <a:lstStyle/>
        <a:p>
          <a:endParaRPr lang="el-GR"/>
        </a:p>
      </dgm:t>
    </dgm:pt>
    <dgm:pt modelId="{E01809CD-329F-B34C-837E-382B200B3623}" type="sibTrans" cxnId="{B39534BB-A6AE-0746-937B-9005149E07E0}">
      <dgm:prSet/>
      <dgm:spPr/>
      <dgm:t>
        <a:bodyPr/>
        <a:lstStyle/>
        <a:p>
          <a:endParaRPr lang="el-GR"/>
        </a:p>
      </dgm:t>
    </dgm:pt>
    <dgm:pt modelId="{861FEF1F-6D83-CE49-BAA3-270E0D631221}">
      <dgm:prSet phldrT="[Κείμενο]"/>
      <dgm:spPr/>
      <dgm:t>
        <a:bodyPr/>
        <a:lstStyle/>
        <a:p>
          <a:r>
            <a:rPr lang="el-GR" dirty="0"/>
            <a:t>Ακρόαση, Λήψη Πληροφοριών</a:t>
          </a:r>
        </a:p>
      </dgm:t>
    </dgm:pt>
    <dgm:pt modelId="{E3BD99F1-0BBA-1741-B82D-CF311D28BDC6}" type="parTrans" cxnId="{98ABA68D-8856-B140-924A-DBD3C92B1457}">
      <dgm:prSet/>
      <dgm:spPr/>
      <dgm:t>
        <a:bodyPr/>
        <a:lstStyle/>
        <a:p>
          <a:endParaRPr lang="el-GR"/>
        </a:p>
      </dgm:t>
    </dgm:pt>
    <dgm:pt modelId="{8E967E97-4B3F-614E-8399-536402DDAEB2}" type="sibTrans" cxnId="{98ABA68D-8856-B140-924A-DBD3C92B1457}">
      <dgm:prSet/>
      <dgm:spPr/>
      <dgm:t>
        <a:bodyPr/>
        <a:lstStyle/>
        <a:p>
          <a:endParaRPr lang="el-GR"/>
        </a:p>
      </dgm:t>
    </dgm:pt>
    <dgm:pt modelId="{934AE0FE-CF56-8946-8512-F3502108B59B}">
      <dgm:prSet phldrT="[Κείμενο]"/>
      <dgm:spPr/>
      <dgm:t>
        <a:bodyPr/>
        <a:lstStyle/>
        <a:p>
          <a:r>
            <a:rPr lang="el-GR" dirty="0"/>
            <a:t>Παροχή Πληροφοριών</a:t>
          </a:r>
        </a:p>
      </dgm:t>
    </dgm:pt>
    <dgm:pt modelId="{0E79DACF-5EA3-7644-B09D-363BDFE61FF1}" type="parTrans" cxnId="{CD53F15D-5444-A347-A329-B373E09A38FA}">
      <dgm:prSet/>
      <dgm:spPr/>
      <dgm:t>
        <a:bodyPr/>
        <a:lstStyle/>
        <a:p>
          <a:endParaRPr lang="el-GR"/>
        </a:p>
      </dgm:t>
    </dgm:pt>
    <dgm:pt modelId="{49160815-8AA4-EE43-B5D2-13F9DEB6B403}" type="sibTrans" cxnId="{CD53F15D-5444-A347-A329-B373E09A38FA}">
      <dgm:prSet/>
      <dgm:spPr/>
      <dgm:t>
        <a:bodyPr/>
        <a:lstStyle/>
        <a:p>
          <a:endParaRPr lang="el-GR"/>
        </a:p>
      </dgm:t>
    </dgm:pt>
    <dgm:pt modelId="{A0CBD2F9-1E7C-A446-81A1-3DD5ACCAB6D0}">
      <dgm:prSet phldrT="[Κείμενο]" custT="1"/>
      <dgm:spPr/>
      <dgm:t>
        <a:bodyPr/>
        <a:lstStyle/>
        <a:p>
          <a:r>
            <a:rPr lang="el-GR" sz="2400" dirty="0"/>
            <a:t>Αποτύπωση συμβάντων</a:t>
          </a:r>
        </a:p>
      </dgm:t>
    </dgm:pt>
    <dgm:pt modelId="{B7E0963D-2131-7044-881E-966511A27783}" type="parTrans" cxnId="{15638810-5F01-2849-8E80-240B79F847C1}">
      <dgm:prSet/>
      <dgm:spPr/>
      <dgm:t>
        <a:bodyPr/>
        <a:lstStyle/>
        <a:p>
          <a:endParaRPr lang="el-GR"/>
        </a:p>
      </dgm:t>
    </dgm:pt>
    <dgm:pt modelId="{BBBD73FD-D485-F64E-8468-F9C055602AB6}" type="sibTrans" cxnId="{15638810-5F01-2849-8E80-240B79F847C1}">
      <dgm:prSet/>
      <dgm:spPr/>
      <dgm:t>
        <a:bodyPr/>
        <a:lstStyle/>
        <a:p>
          <a:endParaRPr lang="el-GR"/>
        </a:p>
      </dgm:t>
    </dgm:pt>
    <dgm:pt modelId="{4D2899EA-392A-9149-A804-F15235C1D58C}">
      <dgm:prSet phldrT="[Κείμενο]"/>
      <dgm:spPr/>
      <dgm:t>
        <a:bodyPr/>
        <a:lstStyle/>
        <a:p>
          <a:r>
            <a:rPr lang="el-GR" dirty="0"/>
            <a:t>Δημιουργικότητα</a:t>
          </a:r>
        </a:p>
      </dgm:t>
    </dgm:pt>
    <dgm:pt modelId="{EB50E16F-41E5-364C-B8FC-FF9FA5BEB1E5}" type="parTrans" cxnId="{B54CBD04-85C7-FC46-BE5D-AD37D0D318A8}">
      <dgm:prSet/>
      <dgm:spPr/>
      <dgm:t>
        <a:bodyPr/>
        <a:lstStyle/>
        <a:p>
          <a:endParaRPr lang="el-GR"/>
        </a:p>
      </dgm:t>
    </dgm:pt>
    <dgm:pt modelId="{1DF24628-1A80-2C42-A634-88A6D0A696C2}" type="sibTrans" cxnId="{B54CBD04-85C7-FC46-BE5D-AD37D0D318A8}">
      <dgm:prSet/>
      <dgm:spPr/>
      <dgm:t>
        <a:bodyPr/>
        <a:lstStyle/>
        <a:p>
          <a:endParaRPr lang="el-GR"/>
        </a:p>
      </dgm:t>
    </dgm:pt>
    <dgm:pt modelId="{6CF7819A-053E-9C47-8F97-5F91C04AB0D9}">
      <dgm:prSet phldrT="[Κείμενο]"/>
      <dgm:spPr/>
      <dgm:t>
        <a:bodyPr/>
        <a:lstStyle/>
        <a:p>
          <a:r>
            <a:rPr lang="el-GR" dirty="0"/>
            <a:t>Καινοτομία</a:t>
          </a:r>
        </a:p>
      </dgm:t>
    </dgm:pt>
    <dgm:pt modelId="{B11D40BA-2173-C64E-B6B0-F6150972E1B7}" type="parTrans" cxnId="{6D163525-B539-E548-A1F3-676030C4A1D6}">
      <dgm:prSet/>
      <dgm:spPr/>
      <dgm:t>
        <a:bodyPr/>
        <a:lstStyle/>
        <a:p>
          <a:endParaRPr lang="el-GR"/>
        </a:p>
      </dgm:t>
    </dgm:pt>
    <dgm:pt modelId="{10F43CCD-B908-2E42-87DF-A961F5D21F2F}" type="sibTrans" cxnId="{6D163525-B539-E548-A1F3-676030C4A1D6}">
      <dgm:prSet/>
      <dgm:spPr/>
      <dgm:t>
        <a:bodyPr/>
        <a:lstStyle/>
        <a:p>
          <a:endParaRPr lang="el-GR"/>
        </a:p>
      </dgm:t>
    </dgm:pt>
    <dgm:pt modelId="{E9A30D3D-7BC0-1B40-997B-160D3922B1B0}">
      <dgm:prSet phldrT="[Κείμενο]" custT="1"/>
      <dgm:spPr/>
      <dgm:t>
        <a:bodyPr/>
        <a:lstStyle/>
        <a:p>
          <a:r>
            <a:rPr lang="el-GR" sz="2400" dirty="0"/>
            <a:t>Συναίσθημα</a:t>
          </a:r>
        </a:p>
      </dgm:t>
    </dgm:pt>
    <dgm:pt modelId="{C6DB176C-01FD-6A47-9369-34C3255990A0}" type="parTrans" cxnId="{8E7330B8-380F-CF46-BEDB-8A4F812830C8}">
      <dgm:prSet/>
      <dgm:spPr/>
      <dgm:t>
        <a:bodyPr/>
        <a:lstStyle/>
        <a:p>
          <a:endParaRPr lang="el-GR"/>
        </a:p>
      </dgm:t>
    </dgm:pt>
    <dgm:pt modelId="{086FF6D5-E5EE-1040-90B5-6A8DDACFCD2D}" type="sibTrans" cxnId="{8E7330B8-380F-CF46-BEDB-8A4F812830C8}">
      <dgm:prSet/>
      <dgm:spPr/>
      <dgm:t>
        <a:bodyPr/>
        <a:lstStyle/>
        <a:p>
          <a:endParaRPr lang="el-GR"/>
        </a:p>
      </dgm:t>
    </dgm:pt>
    <dgm:pt modelId="{3C7F5290-EDDB-B443-8D77-3D70C1F3A0BB}">
      <dgm:prSet phldrT="[Κείμενο]"/>
      <dgm:spPr/>
      <dgm:t>
        <a:bodyPr/>
        <a:lstStyle/>
        <a:p>
          <a:r>
            <a:rPr lang="el-GR" dirty="0" err="1"/>
            <a:t>Ενσυναίσθηση</a:t>
          </a:r>
          <a:endParaRPr lang="el-GR" dirty="0"/>
        </a:p>
      </dgm:t>
    </dgm:pt>
    <dgm:pt modelId="{7ACBAEE4-530A-0142-B8D4-4D94428A76E6}" type="parTrans" cxnId="{361010CC-3A4E-C147-8771-41D4A39EC559}">
      <dgm:prSet/>
      <dgm:spPr/>
      <dgm:t>
        <a:bodyPr/>
        <a:lstStyle/>
        <a:p>
          <a:endParaRPr lang="el-GR"/>
        </a:p>
      </dgm:t>
    </dgm:pt>
    <dgm:pt modelId="{97367E6F-7BCB-9843-BB6E-A3E9F7AAC18C}" type="sibTrans" cxnId="{361010CC-3A4E-C147-8771-41D4A39EC559}">
      <dgm:prSet/>
      <dgm:spPr/>
      <dgm:t>
        <a:bodyPr/>
        <a:lstStyle/>
        <a:p>
          <a:endParaRPr lang="el-GR"/>
        </a:p>
      </dgm:t>
    </dgm:pt>
    <dgm:pt modelId="{86097719-72C6-2D48-857B-70FBDCB9D88F}">
      <dgm:prSet phldrT="[Κείμενο]"/>
      <dgm:spPr/>
      <dgm:t>
        <a:bodyPr/>
        <a:lstStyle/>
        <a:p>
          <a:r>
            <a:rPr lang="el-GR" dirty="0"/>
            <a:t>Κοινωνική συνείδηση</a:t>
          </a:r>
        </a:p>
      </dgm:t>
    </dgm:pt>
    <dgm:pt modelId="{1CF02D2A-ACD2-764A-ACCD-06E6D5F52E41}" type="parTrans" cxnId="{1AAC38E6-E9F9-5046-B952-3CDEA899F691}">
      <dgm:prSet/>
      <dgm:spPr/>
      <dgm:t>
        <a:bodyPr/>
        <a:lstStyle/>
        <a:p>
          <a:endParaRPr lang="el-GR"/>
        </a:p>
      </dgm:t>
    </dgm:pt>
    <dgm:pt modelId="{A0259775-4FF5-9A43-8E39-0BFBEE6E9339}" type="sibTrans" cxnId="{1AAC38E6-E9F9-5046-B952-3CDEA899F691}">
      <dgm:prSet/>
      <dgm:spPr/>
      <dgm:t>
        <a:bodyPr/>
        <a:lstStyle/>
        <a:p>
          <a:endParaRPr lang="el-GR"/>
        </a:p>
      </dgm:t>
    </dgm:pt>
    <dgm:pt modelId="{CAF40893-6FC1-7645-8D6B-2AA006F87A7E}" type="pres">
      <dgm:prSet presAssocID="{4E9E2E2E-FC78-674B-8073-C9E932CFDEE2}" presName="Name0" presStyleCnt="0">
        <dgm:presLayoutVars>
          <dgm:dir/>
          <dgm:animLvl val="lvl"/>
          <dgm:resizeHandles val="exact"/>
        </dgm:presLayoutVars>
      </dgm:prSet>
      <dgm:spPr/>
    </dgm:pt>
    <dgm:pt modelId="{18A503A0-7943-5B47-8638-63267994899E}" type="pres">
      <dgm:prSet presAssocID="{E9A30D3D-7BC0-1B40-997B-160D3922B1B0}" presName="boxAndChildren" presStyleCnt="0"/>
      <dgm:spPr/>
    </dgm:pt>
    <dgm:pt modelId="{B2A35560-3AA6-EE46-9CAC-3AEA488E2DC8}" type="pres">
      <dgm:prSet presAssocID="{E9A30D3D-7BC0-1B40-997B-160D3922B1B0}" presName="parentTextBox" presStyleLbl="node1" presStyleIdx="0" presStyleCnt="3"/>
      <dgm:spPr/>
    </dgm:pt>
    <dgm:pt modelId="{D7D61427-34C5-EF4E-8406-04FA04CF8AEF}" type="pres">
      <dgm:prSet presAssocID="{E9A30D3D-7BC0-1B40-997B-160D3922B1B0}" presName="entireBox" presStyleLbl="node1" presStyleIdx="0" presStyleCnt="3"/>
      <dgm:spPr/>
    </dgm:pt>
    <dgm:pt modelId="{CF1CB7EF-8C5C-F645-88D4-598ACF6F51B8}" type="pres">
      <dgm:prSet presAssocID="{E9A30D3D-7BC0-1B40-997B-160D3922B1B0}" presName="descendantBox" presStyleCnt="0"/>
      <dgm:spPr/>
    </dgm:pt>
    <dgm:pt modelId="{1D6D672E-4C23-3E42-AB9F-46351437F21F}" type="pres">
      <dgm:prSet presAssocID="{3C7F5290-EDDB-B443-8D77-3D70C1F3A0BB}" presName="childTextBox" presStyleLbl="fgAccFollowNode1" presStyleIdx="0" presStyleCnt="6" custScaleY="112343" custLinFactNeighborX="-6296" custLinFactNeighborY="7225">
        <dgm:presLayoutVars>
          <dgm:bulletEnabled val="1"/>
        </dgm:presLayoutVars>
      </dgm:prSet>
      <dgm:spPr/>
    </dgm:pt>
    <dgm:pt modelId="{89E62C0A-D189-0F46-BDE0-705453A9BA22}" type="pres">
      <dgm:prSet presAssocID="{86097719-72C6-2D48-857B-70FBDCB9D88F}" presName="childTextBox" presStyleLbl="fgAccFollowNode1" presStyleIdx="1" presStyleCnt="6" custScaleX="97209" custScaleY="110696">
        <dgm:presLayoutVars>
          <dgm:bulletEnabled val="1"/>
        </dgm:presLayoutVars>
      </dgm:prSet>
      <dgm:spPr/>
    </dgm:pt>
    <dgm:pt modelId="{04B3A017-A030-514E-892D-518A50A7A35F}" type="pres">
      <dgm:prSet presAssocID="{BBBD73FD-D485-F64E-8468-F9C055602AB6}" presName="sp" presStyleCnt="0"/>
      <dgm:spPr/>
    </dgm:pt>
    <dgm:pt modelId="{A97A6471-2309-7B4E-87C0-8A30795A4D98}" type="pres">
      <dgm:prSet presAssocID="{A0CBD2F9-1E7C-A446-81A1-3DD5ACCAB6D0}" presName="arrowAndChildren" presStyleCnt="0"/>
      <dgm:spPr/>
    </dgm:pt>
    <dgm:pt modelId="{FD563239-43AE-6549-9CED-C7634C1B0019}" type="pres">
      <dgm:prSet presAssocID="{A0CBD2F9-1E7C-A446-81A1-3DD5ACCAB6D0}" presName="parentTextArrow" presStyleLbl="node1" presStyleIdx="0" presStyleCnt="3"/>
      <dgm:spPr/>
    </dgm:pt>
    <dgm:pt modelId="{8F7331AB-1FA6-5E43-B770-4BF4BAE6484B}" type="pres">
      <dgm:prSet presAssocID="{A0CBD2F9-1E7C-A446-81A1-3DD5ACCAB6D0}" presName="arrow" presStyleLbl="node1" presStyleIdx="1" presStyleCnt="3"/>
      <dgm:spPr/>
    </dgm:pt>
    <dgm:pt modelId="{9B7CCECB-13C7-984F-8906-B41498535CE2}" type="pres">
      <dgm:prSet presAssocID="{A0CBD2F9-1E7C-A446-81A1-3DD5ACCAB6D0}" presName="descendantArrow" presStyleCnt="0"/>
      <dgm:spPr/>
    </dgm:pt>
    <dgm:pt modelId="{0BE1C32F-9F41-9A41-A8AB-9BF1834BB6BD}" type="pres">
      <dgm:prSet presAssocID="{4D2899EA-392A-9149-A804-F15235C1D58C}" presName="childTextArrow" presStyleLbl="fgAccFollowNode1" presStyleIdx="2" presStyleCnt="6">
        <dgm:presLayoutVars>
          <dgm:bulletEnabled val="1"/>
        </dgm:presLayoutVars>
      </dgm:prSet>
      <dgm:spPr/>
    </dgm:pt>
    <dgm:pt modelId="{F6FCAD41-F4AF-9A42-9FA0-76D143B474AE}" type="pres">
      <dgm:prSet presAssocID="{6CF7819A-053E-9C47-8F97-5F91C04AB0D9}" presName="childTextArrow" presStyleLbl="fgAccFollowNode1" presStyleIdx="3" presStyleCnt="6">
        <dgm:presLayoutVars>
          <dgm:bulletEnabled val="1"/>
        </dgm:presLayoutVars>
      </dgm:prSet>
      <dgm:spPr/>
    </dgm:pt>
    <dgm:pt modelId="{3A30919A-2E57-634E-92D5-EC4C4520754A}" type="pres">
      <dgm:prSet presAssocID="{E01809CD-329F-B34C-837E-382B200B3623}" presName="sp" presStyleCnt="0"/>
      <dgm:spPr/>
    </dgm:pt>
    <dgm:pt modelId="{AB32DA5F-5B59-C548-A7F7-21745758C5BF}" type="pres">
      <dgm:prSet presAssocID="{1262D469-6984-6C43-84DE-F16C0189A023}" presName="arrowAndChildren" presStyleCnt="0"/>
      <dgm:spPr/>
    </dgm:pt>
    <dgm:pt modelId="{F4BD521E-2E11-BD4C-9E2D-41134B849D2B}" type="pres">
      <dgm:prSet presAssocID="{1262D469-6984-6C43-84DE-F16C0189A023}" presName="parentTextArrow" presStyleLbl="node1" presStyleIdx="1" presStyleCnt="3"/>
      <dgm:spPr/>
    </dgm:pt>
    <dgm:pt modelId="{555BC6C0-CDED-9A40-9A28-6D7AFE72BE84}" type="pres">
      <dgm:prSet presAssocID="{1262D469-6984-6C43-84DE-F16C0189A023}" presName="arrow" presStyleLbl="node1" presStyleIdx="2" presStyleCnt="3"/>
      <dgm:spPr/>
    </dgm:pt>
    <dgm:pt modelId="{74201F8A-24CE-0E45-97A2-5EAEFBA32C58}" type="pres">
      <dgm:prSet presAssocID="{1262D469-6984-6C43-84DE-F16C0189A023}" presName="descendantArrow" presStyleCnt="0"/>
      <dgm:spPr/>
    </dgm:pt>
    <dgm:pt modelId="{96F7776A-D988-0C4C-8A96-15BED848AFDE}" type="pres">
      <dgm:prSet presAssocID="{861FEF1F-6D83-CE49-BAA3-270E0D631221}" presName="childTextArrow" presStyleLbl="fgAccFollowNode1" presStyleIdx="4" presStyleCnt="6" custLinFactNeighborX="-7" custLinFactNeighborY="-2838">
        <dgm:presLayoutVars>
          <dgm:bulletEnabled val="1"/>
        </dgm:presLayoutVars>
      </dgm:prSet>
      <dgm:spPr/>
    </dgm:pt>
    <dgm:pt modelId="{60D6B77E-9BD2-E148-995F-BB94BC4C47DB}" type="pres">
      <dgm:prSet presAssocID="{934AE0FE-CF56-8946-8512-F3502108B59B}" presName="childTextArrow" presStyleLbl="fgAccFollowNode1" presStyleIdx="5" presStyleCnt="6">
        <dgm:presLayoutVars>
          <dgm:bulletEnabled val="1"/>
        </dgm:presLayoutVars>
      </dgm:prSet>
      <dgm:spPr/>
    </dgm:pt>
  </dgm:ptLst>
  <dgm:cxnLst>
    <dgm:cxn modelId="{B54CBD04-85C7-FC46-BE5D-AD37D0D318A8}" srcId="{A0CBD2F9-1E7C-A446-81A1-3DD5ACCAB6D0}" destId="{4D2899EA-392A-9149-A804-F15235C1D58C}" srcOrd="0" destOrd="0" parTransId="{EB50E16F-41E5-364C-B8FC-FF9FA5BEB1E5}" sibTransId="{1DF24628-1A80-2C42-A634-88A6D0A696C2}"/>
    <dgm:cxn modelId="{6C981E0D-0A26-F641-8882-61DC05D5A426}" type="presOf" srcId="{6CF7819A-053E-9C47-8F97-5F91C04AB0D9}" destId="{F6FCAD41-F4AF-9A42-9FA0-76D143B474AE}" srcOrd="0" destOrd="0" presId="urn:microsoft.com/office/officeart/2005/8/layout/process4"/>
    <dgm:cxn modelId="{15638810-5F01-2849-8E80-240B79F847C1}" srcId="{4E9E2E2E-FC78-674B-8073-C9E932CFDEE2}" destId="{A0CBD2F9-1E7C-A446-81A1-3DD5ACCAB6D0}" srcOrd="1" destOrd="0" parTransId="{B7E0963D-2131-7044-881E-966511A27783}" sibTransId="{BBBD73FD-D485-F64E-8468-F9C055602AB6}"/>
    <dgm:cxn modelId="{D98EF01D-C39D-D145-BAC2-2D3540063952}" type="presOf" srcId="{934AE0FE-CF56-8946-8512-F3502108B59B}" destId="{60D6B77E-9BD2-E148-995F-BB94BC4C47DB}" srcOrd="0" destOrd="0" presId="urn:microsoft.com/office/officeart/2005/8/layout/process4"/>
    <dgm:cxn modelId="{6D163525-B539-E548-A1F3-676030C4A1D6}" srcId="{A0CBD2F9-1E7C-A446-81A1-3DD5ACCAB6D0}" destId="{6CF7819A-053E-9C47-8F97-5F91C04AB0D9}" srcOrd="1" destOrd="0" parTransId="{B11D40BA-2173-C64E-B6B0-F6150972E1B7}" sibTransId="{10F43CCD-B908-2E42-87DF-A961F5D21F2F}"/>
    <dgm:cxn modelId="{BE07372C-E5D6-DF42-9615-312B94CC846D}" type="presOf" srcId="{4E9E2E2E-FC78-674B-8073-C9E932CFDEE2}" destId="{CAF40893-6FC1-7645-8D6B-2AA006F87A7E}" srcOrd="0" destOrd="0" presId="urn:microsoft.com/office/officeart/2005/8/layout/process4"/>
    <dgm:cxn modelId="{CD53F15D-5444-A347-A329-B373E09A38FA}" srcId="{1262D469-6984-6C43-84DE-F16C0189A023}" destId="{934AE0FE-CF56-8946-8512-F3502108B59B}" srcOrd="1" destOrd="0" parTransId="{0E79DACF-5EA3-7644-B09D-363BDFE61FF1}" sibTransId="{49160815-8AA4-EE43-B5D2-13F9DEB6B403}"/>
    <dgm:cxn modelId="{A84C336D-7C78-BA40-A53D-9D2D25018056}" type="presOf" srcId="{86097719-72C6-2D48-857B-70FBDCB9D88F}" destId="{89E62C0A-D189-0F46-BDE0-705453A9BA22}" srcOrd="0" destOrd="0" presId="urn:microsoft.com/office/officeart/2005/8/layout/process4"/>
    <dgm:cxn modelId="{C0143A4D-7C23-244F-A7C8-397053767449}" type="presOf" srcId="{3C7F5290-EDDB-B443-8D77-3D70C1F3A0BB}" destId="{1D6D672E-4C23-3E42-AB9F-46351437F21F}" srcOrd="0" destOrd="0" presId="urn:microsoft.com/office/officeart/2005/8/layout/process4"/>
    <dgm:cxn modelId="{5F39EB7A-B249-5D4B-B15F-F1D17EA4BB07}" type="presOf" srcId="{E9A30D3D-7BC0-1B40-997B-160D3922B1B0}" destId="{B2A35560-3AA6-EE46-9CAC-3AEA488E2DC8}" srcOrd="0" destOrd="0" presId="urn:microsoft.com/office/officeart/2005/8/layout/process4"/>
    <dgm:cxn modelId="{D0342B80-096D-6448-9380-EE03325751CD}" type="presOf" srcId="{E9A30D3D-7BC0-1B40-997B-160D3922B1B0}" destId="{D7D61427-34C5-EF4E-8406-04FA04CF8AEF}" srcOrd="1" destOrd="0" presId="urn:microsoft.com/office/officeart/2005/8/layout/process4"/>
    <dgm:cxn modelId="{98ABA68D-8856-B140-924A-DBD3C92B1457}" srcId="{1262D469-6984-6C43-84DE-F16C0189A023}" destId="{861FEF1F-6D83-CE49-BAA3-270E0D631221}" srcOrd="0" destOrd="0" parTransId="{E3BD99F1-0BBA-1741-B82D-CF311D28BDC6}" sibTransId="{8E967E97-4B3F-614E-8399-536402DDAEB2}"/>
    <dgm:cxn modelId="{3416048F-8DCC-1F41-B9B6-F056865F60C0}" type="presOf" srcId="{861FEF1F-6D83-CE49-BAA3-270E0D631221}" destId="{96F7776A-D988-0C4C-8A96-15BED848AFDE}" srcOrd="0" destOrd="0" presId="urn:microsoft.com/office/officeart/2005/8/layout/process4"/>
    <dgm:cxn modelId="{2FD49199-CB7E-A045-8AB2-E2441F9EEB33}" type="presOf" srcId="{1262D469-6984-6C43-84DE-F16C0189A023}" destId="{555BC6C0-CDED-9A40-9A28-6D7AFE72BE84}" srcOrd="1" destOrd="0" presId="urn:microsoft.com/office/officeart/2005/8/layout/process4"/>
    <dgm:cxn modelId="{BC6F1F9E-AC43-5E45-B5B5-A359ECF2F1A8}" type="presOf" srcId="{1262D469-6984-6C43-84DE-F16C0189A023}" destId="{F4BD521E-2E11-BD4C-9E2D-41134B849D2B}" srcOrd="0" destOrd="0" presId="urn:microsoft.com/office/officeart/2005/8/layout/process4"/>
    <dgm:cxn modelId="{6388E5A7-6F68-E54B-953E-9306E5EEF51A}" type="presOf" srcId="{A0CBD2F9-1E7C-A446-81A1-3DD5ACCAB6D0}" destId="{8F7331AB-1FA6-5E43-B770-4BF4BAE6484B}" srcOrd="1" destOrd="0" presId="urn:microsoft.com/office/officeart/2005/8/layout/process4"/>
    <dgm:cxn modelId="{1BFF54AA-386C-CE49-910B-5AD99F1B6706}" type="presOf" srcId="{A0CBD2F9-1E7C-A446-81A1-3DD5ACCAB6D0}" destId="{FD563239-43AE-6549-9CED-C7634C1B0019}" srcOrd="0" destOrd="0" presId="urn:microsoft.com/office/officeart/2005/8/layout/process4"/>
    <dgm:cxn modelId="{8E7330B8-380F-CF46-BEDB-8A4F812830C8}" srcId="{4E9E2E2E-FC78-674B-8073-C9E932CFDEE2}" destId="{E9A30D3D-7BC0-1B40-997B-160D3922B1B0}" srcOrd="2" destOrd="0" parTransId="{C6DB176C-01FD-6A47-9369-34C3255990A0}" sibTransId="{086FF6D5-E5EE-1040-90B5-6A8DDACFCD2D}"/>
    <dgm:cxn modelId="{B39534BB-A6AE-0746-937B-9005149E07E0}" srcId="{4E9E2E2E-FC78-674B-8073-C9E932CFDEE2}" destId="{1262D469-6984-6C43-84DE-F16C0189A023}" srcOrd="0" destOrd="0" parTransId="{E989036A-B22B-5545-8BA2-2584E4804F26}" sibTransId="{E01809CD-329F-B34C-837E-382B200B3623}"/>
    <dgm:cxn modelId="{7BC5CFC5-9737-1849-8555-CD2AB5679A53}" type="presOf" srcId="{4D2899EA-392A-9149-A804-F15235C1D58C}" destId="{0BE1C32F-9F41-9A41-A8AB-9BF1834BB6BD}" srcOrd="0" destOrd="0" presId="urn:microsoft.com/office/officeart/2005/8/layout/process4"/>
    <dgm:cxn modelId="{361010CC-3A4E-C147-8771-41D4A39EC559}" srcId="{E9A30D3D-7BC0-1B40-997B-160D3922B1B0}" destId="{3C7F5290-EDDB-B443-8D77-3D70C1F3A0BB}" srcOrd="0" destOrd="0" parTransId="{7ACBAEE4-530A-0142-B8D4-4D94428A76E6}" sibTransId="{97367E6F-7BCB-9843-BB6E-A3E9F7AAC18C}"/>
    <dgm:cxn modelId="{1AAC38E6-E9F9-5046-B952-3CDEA899F691}" srcId="{E9A30D3D-7BC0-1B40-997B-160D3922B1B0}" destId="{86097719-72C6-2D48-857B-70FBDCB9D88F}" srcOrd="1" destOrd="0" parTransId="{1CF02D2A-ACD2-764A-ACCD-06E6D5F52E41}" sibTransId="{A0259775-4FF5-9A43-8E39-0BFBEE6E9339}"/>
    <dgm:cxn modelId="{0D6E2DEA-5ADC-3344-ADF0-867BF115724D}" type="presParOf" srcId="{CAF40893-6FC1-7645-8D6B-2AA006F87A7E}" destId="{18A503A0-7943-5B47-8638-63267994899E}" srcOrd="0" destOrd="0" presId="urn:microsoft.com/office/officeart/2005/8/layout/process4"/>
    <dgm:cxn modelId="{016AE44A-F92E-1C40-BDDA-E75A3A390D80}" type="presParOf" srcId="{18A503A0-7943-5B47-8638-63267994899E}" destId="{B2A35560-3AA6-EE46-9CAC-3AEA488E2DC8}" srcOrd="0" destOrd="0" presId="urn:microsoft.com/office/officeart/2005/8/layout/process4"/>
    <dgm:cxn modelId="{BC4462A0-6165-2F4F-A8BE-98FB284628B4}" type="presParOf" srcId="{18A503A0-7943-5B47-8638-63267994899E}" destId="{D7D61427-34C5-EF4E-8406-04FA04CF8AEF}" srcOrd="1" destOrd="0" presId="urn:microsoft.com/office/officeart/2005/8/layout/process4"/>
    <dgm:cxn modelId="{EBC96D20-60D0-DB41-8E61-A676FDA8E656}" type="presParOf" srcId="{18A503A0-7943-5B47-8638-63267994899E}" destId="{CF1CB7EF-8C5C-F645-88D4-598ACF6F51B8}" srcOrd="2" destOrd="0" presId="urn:microsoft.com/office/officeart/2005/8/layout/process4"/>
    <dgm:cxn modelId="{905B8319-1787-CB42-A24E-16E685C50B72}" type="presParOf" srcId="{CF1CB7EF-8C5C-F645-88D4-598ACF6F51B8}" destId="{1D6D672E-4C23-3E42-AB9F-46351437F21F}" srcOrd="0" destOrd="0" presId="urn:microsoft.com/office/officeart/2005/8/layout/process4"/>
    <dgm:cxn modelId="{3C9EEDE8-1EA2-D74D-9B80-211FB6ABD203}" type="presParOf" srcId="{CF1CB7EF-8C5C-F645-88D4-598ACF6F51B8}" destId="{89E62C0A-D189-0F46-BDE0-705453A9BA22}" srcOrd="1" destOrd="0" presId="urn:microsoft.com/office/officeart/2005/8/layout/process4"/>
    <dgm:cxn modelId="{BBAD744F-5DA8-9144-B4BF-C5271810F757}" type="presParOf" srcId="{CAF40893-6FC1-7645-8D6B-2AA006F87A7E}" destId="{04B3A017-A030-514E-892D-518A50A7A35F}" srcOrd="1" destOrd="0" presId="urn:microsoft.com/office/officeart/2005/8/layout/process4"/>
    <dgm:cxn modelId="{95045273-4A6E-D548-8629-033A742F9108}" type="presParOf" srcId="{CAF40893-6FC1-7645-8D6B-2AA006F87A7E}" destId="{A97A6471-2309-7B4E-87C0-8A30795A4D98}" srcOrd="2" destOrd="0" presId="urn:microsoft.com/office/officeart/2005/8/layout/process4"/>
    <dgm:cxn modelId="{B6781970-1E3F-2043-BED5-596956816DFB}" type="presParOf" srcId="{A97A6471-2309-7B4E-87C0-8A30795A4D98}" destId="{FD563239-43AE-6549-9CED-C7634C1B0019}" srcOrd="0" destOrd="0" presId="urn:microsoft.com/office/officeart/2005/8/layout/process4"/>
    <dgm:cxn modelId="{8AE66D61-A9C3-B84A-BE78-43ACC4A2F1D6}" type="presParOf" srcId="{A97A6471-2309-7B4E-87C0-8A30795A4D98}" destId="{8F7331AB-1FA6-5E43-B770-4BF4BAE6484B}" srcOrd="1" destOrd="0" presId="urn:microsoft.com/office/officeart/2005/8/layout/process4"/>
    <dgm:cxn modelId="{D2F0E1B1-C262-854A-9F71-34D1F6758D52}" type="presParOf" srcId="{A97A6471-2309-7B4E-87C0-8A30795A4D98}" destId="{9B7CCECB-13C7-984F-8906-B41498535CE2}" srcOrd="2" destOrd="0" presId="urn:microsoft.com/office/officeart/2005/8/layout/process4"/>
    <dgm:cxn modelId="{F5C13775-5608-A248-A694-3991FE111C27}" type="presParOf" srcId="{9B7CCECB-13C7-984F-8906-B41498535CE2}" destId="{0BE1C32F-9F41-9A41-A8AB-9BF1834BB6BD}" srcOrd="0" destOrd="0" presId="urn:microsoft.com/office/officeart/2005/8/layout/process4"/>
    <dgm:cxn modelId="{7E8248E8-98C6-0448-95A0-9125B3F5F008}" type="presParOf" srcId="{9B7CCECB-13C7-984F-8906-B41498535CE2}" destId="{F6FCAD41-F4AF-9A42-9FA0-76D143B474AE}" srcOrd="1" destOrd="0" presId="urn:microsoft.com/office/officeart/2005/8/layout/process4"/>
    <dgm:cxn modelId="{4E9C314F-5CE1-3E4D-91F2-44A77C2C033C}" type="presParOf" srcId="{CAF40893-6FC1-7645-8D6B-2AA006F87A7E}" destId="{3A30919A-2E57-634E-92D5-EC4C4520754A}" srcOrd="3" destOrd="0" presId="urn:microsoft.com/office/officeart/2005/8/layout/process4"/>
    <dgm:cxn modelId="{B0070077-528D-6549-B1EA-46457B4209DB}" type="presParOf" srcId="{CAF40893-6FC1-7645-8D6B-2AA006F87A7E}" destId="{AB32DA5F-5B59-C548-A7F7-21745758C5BF}" srcOrd="4" destOrd="0" presId="urn:microsoft.com/office/officeart/2005/8/layout/process4"/>
    <dgm:cxn modelId="{265AB668-DFDD-3645-9738-B3840A6AC26F}" type="presParOf" srcId="{AB32DA5F-5B59-C548-A7F7-21745758C5BF}" destId="{F4BD521E-2E11-BD4C-9E2D-41134B849D2B}" srcOrd="0" destOrd="0" presId="urn:microsoft.com/office/officeart/2005/8/layout/process4"/>
    <dgm:cxn modelId="{C41F5433-95D4-F94F-BAFF-AE71D8DCF485}" type="presParOf" srcId="{AB32DA5F-5B59-C548-A7F7-21745758C5BF}" destId="{555BC6C0-CDED-9A40-9A28-6D7AFE72BE84}" srcOrd="1" destOrd="0" presId="urn:microsoft.com/office/officeart/2005/8/layout/process4"/>
    <dgm:cxn modelId="{DE0DBCB3-6745-D644-8071-528C90BF9D43}" type="presParOf" srcId="{AB32DA5F-5B59-C548-A7F7-21745758C5BF}" destId="{74201F8A-24CE-0E45-97A2-5EAEFBA32C58}" srcOrd="2" destOrd="0" presId="urn:microsoft.com/office/officeart/2005/8/layout/process4"/>
    <dgm:cxn modelId="{E7E91EFC-5914-8943-877A-DF85FA9FB020}" type="presParOf" srcId="{74201F8A-24CE-0E45-97A2-5EAEFBA32C58}" destId="{96F7776A-D988-0C4C-8A96-15BED848AFDE}" srcOrd="0" destOrd="0" presId="urn:microsoft.com/office/officeart/2005/8/layout/process4"/>
    <dgm:cxn modelId="{F87309D0-455F-2148-BB4C-6A4D9DD1DECE}" type="presParOf" srcId="{74201F8A-24CE-0E45-97A2-5EAEFBA32C58}" destId="{60D6B77E-9BD2-E148-995F-BB94BC4C47D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01C240-D0AA-B34B-A366-2E501E08779A}" type="doc">
      <dgm:prSet loTypeId="urn:microsoft.com/office/officeart/2005/8/layout/process4" loCatId="" qsTypeId="urn:microsoft.com/office/officeart/2005/8/quickstyle/simple1" qsCatId="simple" csTypeId="urn:microsoft.com/office/officeart/2005/8/colors/colorful1" csCatId="colorful" phldr="1"/>
      <dgm:spPr/>
      <dgm:t>
        <a:bodyPr/>
        <a:lstStyle/>
        <a:p>
          <a:endParaRPr lang="el-GR"/>
        </a:p>
      </dgm:t>
    </dgm:pt>
    <dgm:pt modelId="{BF6BF572-CE05-494F-AEDD-7D9ADDA48864}">
      <dgm:prSet phldrT="[Κείμενο]"/>
      <dgm:spPr/>
      <dgm:t>
        <a:bodyPr/>
        <a:lstStyle/>
        <a:p>
          <a:r>
            <a:rPr lang="el-GR" b="1" dirty="0"/>
            <a:t>Βασικές Δεξιότητες: </a:t>
          </a:r>
          <a:r>
            <a:rPr lang="el-GR" dirty="0"/>
            <a:t>Ανάγνωση, γραφή, αριθμητική και μαθηματικά, ομιλία και ακρόαση</a:t>
          </a:r>
        </a:p>
      </dgm:t>
    </dgm:pt>
    <dgm:pt modelId="{E689094A-D6AD-4641-9CF8-0F94EDD0A020}" type="parTrans" cxnId="{2AB7D1A4-2454-1341-8473-6A551D319200}">
      <dgm:prSet/>
      <dgm:spPr/>
      <dgm:t>
        <a:bodyPr/>
        <a:lstStyle/>
        <a:p>
          <a:endParaRPr lang="el-GR"/>
        </a:p>
      </dgm:t>
    </dgm:pt>
    <dgm:pt modelId="{F297757F-4B2B-4243-A37F-ACBD29D32191}" type="sibTrans" cxnId="{2AB7D1A4-2454-1341-8473-6A551D319200}">
      <dgm:prSet/>
      <dgm:spPr/>
      <dgm:t>
        <a:bodyPr/>
        <a:lstStyle/>
        <a:p>
          <a:endParaRPr lang="el-GR"/>
        </a:p>
      </dgm:t>
    </dgm:pt>
    <dgm:pt modelId="{11553148-55DB-6E45-BD50-52078C25993D}">
      <dgm:prSet phldrT="[Κείμενο]"/>
      <dgm:spPr/>
      <dgm:t>
        <a:bodyPr/>
        <a:lstStyle/>
        <a:p>
          <a:r>
            <a:rPr lang="el-GR" b="1" dirty="0"/>
            <a:t>Δεξιότητες Εργασίας</a:t>
          </a:r>
          <a:r>
            <a:rPr lang="el-GR" dirty="0"/>
            <a:t>: Διαχείριση πόρων, χρόνος, χρήμα, υλικά Διαπροσωπικές σχέσεις</a:t>
          </a:r>
        </a:p>
      </dgm:t>
    </dgm:pt>
    <dgm:pt modelId="{5739F071-C959-B249-AAB6-B3F65C09965E}" type="parTrans" cxnId="{0904DED0-6E69-FA48-9752-DF741856E91C}">
      <dgm:prSet/>
      <dgm:spPr/>
      <dgm:t>
        <a:bodyPr/>
        <a:lstStyle/>
        <a:p>
          <a:endParaRPr lang="el-GR"/>
        </a:p>
      </dgm:t>
    </dgm:pt>
    <dgm:pt modelId="{2867B323-575A-9C46-94AF-D0A470A60697}" type="sibTrans" cxnId="{0904DED0-6E69-FA48-9752-DF741856E91C}">
      <dgm:prSet/>
      <dgm:spPr/>
      <dgm:t>
        <a:bodyPr/>
        <a:lstStyle/>
        <a:p>
          <a:endParaRPr lang="el-GR"/>
        </a:p>
      </dgm:t>
    </dgm:pt>
    <dgm:pt modelId="{5FBCE920-27E3-D94D-8295-7D32759B4B72}">
      <dgm:prSet phldrT="[Κείμενο]"/>
      <dgm:spPr/>
      <dgm:t>
        <a:bodyPr/>
        <a:lstStyle/>
        <a:p>
          <a:r>
            <a:rPr lang="el-GR" b="1" dirty="0"/>
            <a:t>Τεχνολογία: </a:t>
          </a:r>
          <a:r>
            <a:rPr lang="el-GR" dirty="0"/>
            <a:t>επιλογή εξοπλισμού και εργαλείων, εφαρμογή τεχνολογίας, συντήρηση και την αντιμετώπιση προβλημάτων.</a:t>
          </a:r>
        </a:p>
      </dgm:t>
    </dgm:pt>
    <dgm:pt modelId="{0828E24C-39F0-8048-8B08-A7E1F396A04B}" type="parTrans" cxnId="{E3D8DF72-4063-2742-BFA5-605F7353B02D}">
      <dgm:prSet/>
      <dgm:spPr/>
      <dgm:t>
        <a:bodyPr/>
        <a:lstStyle/>
        <a:p>
          <a:endParaRPr lang="el-GR"/>
        </a:p>
      </dgm:t>
    </dgm:pt>
    <dgm:pt modelId="{8DA29BD7-D1A1-2449-AFBA-74326DC27A32}" type="sibTrans" cxnId="{E3D8DF72-4063-2742-BFA5-605F7353B02D}">
      <dgm:prSet/>
      <dgm:spPr/>
      <dgm:t>
        <a:bodyPr/>
        <a:lstStyle/>
        <a:p>
          <a:endParaRPr lang="el-GR"/>
        </a:p>
      </dgm:t>
    </dgm:pt>
    <dgm:pt modelId="{838D9475-E1BC-3E44-906C-4DCB40F2A8A3}">
      <dgm:prSet phldrT="[Κείμενο]"/>
      <dgm:spPr/>
      <dgm:t>
        <a:bodyPr/>
        <a:lstStyle/>
        <a:p>
          <a:r>
            <a:rPr lang="el-GR" b="1" dirty="0"/>
            <a:t>Διαχείριση Πληροφοριών: </a:t>
          </a:r>
          <a:r>
            <a:rPr lang="el-GR" dirty="0"/>
            <a:t>απόκτηση και αξιολόγηση δεδομένων, οργάνωση και τη διατήρηση αρχείων,   ερμηνεία και επικοινωνία </a:t>
          </a:r>
        </a:p>
      </dgm:t>
    </dgm:pt>
    <dgm:pt modelId="{9D96E001-3A68-5244-A8BE-35B453150498}" type="parTrans" cxnId="{355BEBB8-4E82-AB43-A102-F7C62C7EFEDC}">
      <dgm:prSet/>
      <dgm:spPr/>
      <dgm:t>
        <a:bodyPr/>
        <a:lstStyle/>
        <a:p>
          <a:endParaRPr lang="el-GR"/>
        </a:p>
      </dgm:t>
    </dgm:pt>
    <dgm:pt modelId="{39686F1B-401B-3B49-BFA0-C16B571B8841}" type="sibTrans" cxnId="{355BEBB8-4E82-AB43-A102-F7C62C7EFEDC}">
      <dgm:prSet/>
      <dgm:spPr/>
      <dgm:t>
        <a:bodyPr/>
        <a:lstStyle/>
        <a:p>
          <a:endParaRPr lang="el-GR"/>
        </a:p>
      </dgm:t>
    </dgm:pt>
    <dgm:pt modelId="{0A0114EC-8F33-AF47-8D98-64FD2876F19D}">
      <dgm:prSet phldrT="[Κείμενο]"/>
      <dgm:spPr/>
      <dgm:t>
        <a:bodyPr/>
        <a:lstStyle/>
        <a:p>
          <a:r>
            <a:rPr lang="el-GR" b="1" dirty="0"/>
            <a:t>Δεξιότητες Σκέψης: </a:t>
          </a:r>
          <a:r>
            <a:rPr lang="el-GR" dirty="0"/>
            <a:t>Δημιουργική σκέψη, λήψη αποφάσεων, επίλυση προβλημάτων, μαθαίνω πως να μαθαίνω, συλλογιστική σκέψη</a:t>
          </a:r>
        </a:p>
      </dgm:t>
    </dgm:pt>
    <dgm:pt modelId="{C2F8DFCD-0608-3549-9E08-C11B52D379E5}" type="parTrans" cxnId="{DDBA3563-6E87-F24E-8D01-58A3A198C568}">
      <dgm:prSet/>
      <dgm:spPr/>
      <dgm:t>
        <a:bodyPr/>
        <a:lstStyle/>
        <a:p>
          <a:endParaRPr lang="el-GR"/>
        </a:p>
      </dgm:t>
    </dgm:pt>
    <dgm:pt modelId="{E5551842-3989-F04A-8B31-9957FD18EB5B}" type="sibTrans" cxnId="{DDBA3563-6E87-F24E-8D01-58A3A198C568}">
      <dgm:prSet/>
      <dgm:spPr/>
      <dgm:t>
        <a:bodyPr/>
        <a:lstStyle/>
        <a:p>
          <a:endParaRPr lang="el-GR"/>
        </a:p>
      </dgm:t>
    </dgm:pt>
    <dgm:pt modelId="{BE99C8E1-C33B-4C44-9E95-90483D028818}">
      <dgm:prSet phldrT="[Κείμενο]"/>
      <dgm:spPr/>
      <dgm:t>
        <a:bodyPr/>
        <a:lstStyle/>
        <a:p>
          <a:r>
            <a:rPr lang="el-GR" b="1" dirty="0"/>
            <a:t>Προσωπικές Δεξιότητες: </a:t>
          </a:r>
          <a:r>
            <a:rPr lang="el-GR" dirty="0"/>
            <a:t>Ατομική ευθύνη, αυτοεκτίμηση, κοινωνικότητα, αυτοπεποίθηση, διαχείριση, ακεραιότητα, ειλικρίνεια</a:t>
          </a:r>
        </a:p>
      </dgm:t>
    </dgm:pt>
    <dgm:pt modelId="{246D98FB-6901-434B-B948-3B5830996E47}" type="parTrans" cxnId="{292E52FC-7228-6C4E-B45B-613E4CAA328A}">
      <dgm:prSet/>
      <dgm:spPr/>
      <dgm:t>
        <a:bodyPr/>
        <a:lstStyle/>
        <a:p>
          <a:endParaRPr lang="el-GR"/>
        </a:p>
      </dgm:t>
    </dgm:pt>
    <dgm:pt modelId="{08979359-EB95-DB4E-8842-F7DCD522F75A}" type="sibTrans" cxnId="{292E52FC-7228-6C4E-B45B-613E4CAA328A}">
      <dgm:prSet/>
      <dgm:spPr/>
      <dgm:t>
        <a:bodyPr/>
        <a:lstStyle/>
        <a:p>
          <a:endParaRPr lang="el-GR"/>
        </a:p>
      </dgm:t>
    </dgm:pt>
    <dgm:pt modelId="{7827BF2B-5549-3D4D-AE35-9CB357C8324D}">
      <dgm:prSet phldrT="[Κείμενο]"/>
      <dgm:spPr/>
      <dgm:t>
        <a:bodyPr/>
        <a:lstStyle/>
        <a:p>
          <a:r>
            <a:rPr lang="el-GR" b="1" dirty="0"/>
            <a:t>Συστήματα: </a:t>
          </a:r>
          <a:r>
            <a:rPr lang="el-GR" dirty="0"/>
            <a:t>κατανόηση σύνθετων σχέσεων, συστήματα κατανόησης, παρακολούθησης και της διόρθωσης των επιδόσεων </a:t>
          </a:r>
        </a:p>
      </dgm:t>
    </dgm:pt>
    <dgm:pt modelId="{4BF24CEA-B9DC-6F4B-8257-92C0C0F021D0}" type="parTrans" cxnId="{192CEBAA-4BE7-4D49-9617-4A8048C79AB6}">
      <dgm:prSet/>
      <dgm:spPr/>
      <dgm:t>
        <a:bodyPr/>
        <a:lstStyle/>
        <a:p>
          <a:endParaRPr lang="el-GR"/>
        </a:p>
      </dgm:t>
    </dgm:pt>
    <dgm:pt modelId="{030647F0-F667-BB4D-B4EA-7B127FD1BF88}" type="sibTrans" cxnId="{192CEBAA-4BE7-4D49-9617-4A8048C79AB6}">
      <dgm:prSet/>
      <dgm:spPr/>
      <dgm:t>
        <a:bodyPr/>
        <a:lstStyle/>
        <a:p>
          <a:endParaRPr lang="el-GR"/>
        </a:p>
      </dgm:t>
    </dgm:pt>
    <dgm:pt modelId="{06FBEA55-0C17-C241-93EE-9D18D3AD7925}" type="pres">
      <dgm:prSet presAssocID="{1F01C240-D0AA-B34B-A366-2E501E08779A}" presName="Name0" presStyleCnt="0">
        <dgm:presLayoutVars>
          <dgm:dir/>
          <dgm:animLvl val="lvl"/>
          <dgm:resizeHandles val="exact"/>
        </dgm:presLayoutVars>
      </dgm:prSet>
      <dgm:spPr/>
    </dgm:pt>
    <dgm:pt modelId="{48EEBD1E-EAC5-5D49-9E78-337EE57BC6D8}" type="pres">
      <dgm:prSet presAssocID="{7827BF2B-5549-3D4D-AE35-9CB357C8324D}" presName="boxAndChildren" presStyleCnt="0"/>
      <dgm:spPr/>
    </dgm:pt>
    <dgm:pt modelId="{2FFB1450-ECD9-694C-95C9-D401157F9295}" type="pres">
      <dgm:prSet presAssocID="{7827BF2B-5549-3D4D-AE35-9CB357C8324D}" presName="parentTextBox" presStyleLbl="node1" presStyleIdx="0" presStyleCnt="7"/>
      <dgm:spPr/>
    </dgm:pt>
    <dgm:pt modelId="{C87CA902-9A3C-EE41-9A95-B886C96CBFEF}" type="pres">
      <dgm:prSet presAssocID="{08979359-EB95-DB4E-8842-F7DCD522F75A}" presName="sp" presStyleCnt="0"/>
      <dgm:spPr/>
    </dgm:pt>
    <dgm:pt modelId="{31F91810-5AD3-CB43-8B06-21C31136B579}" type="pres">
      <dgm:prSet presAssocID="{BE99C8E1-C33B-4C44-9E95-90483D028818}" presName="arrowAndChildren" presStyleCnt="0"/>
      <dgm:spPr/>
    </dgm:pt>
    <dgm:pt modelId="{008A1A63-7D00-C54A-9736-D27BCCA3A5D8}" type="pres">
      <dgm:prSet presAssocID="{BE99C8E1-C33B-4C44-9E95-90483D028818}" presName="parentTextArrow" presStyleLbl="node1" presStyleIdx="1" presStyleCnt="7"/>
      <dgm:spPr/>
    </dgm:pt>
    <dgm:pt modelId="{1626C3B7-1365-7B45-A8F1-B0E43057A0ED}" type="pres">
      <dgm:prSet presAssocID="{E5551842-3989-F04A-8B31-9957FD18EB5B}" presName="sp" presStyleCnt="0"/>
      <dgm:spPr/>
    </dgm:pt>
    <dgm:pt modelId="{CFA31D4A-A139-9747-A129-68AA8850CDC4}" type="pres">
      <dgm:prSet presAssocID="{0A0114EC-8F33-AF47-8D98-64FD2876F19D}" presName="arrowAndChildren" presStyleCnt="0"/>
      <dgm:spPr/>
    </dgm:pt>
    <dgm:pt modelId="{C2E300CC-77F8-4342-9F01-7230037FFD62}" type="pres">
      <dgm:prSet presAssocID="{0A0114EC-8F33-AF47-8D98-64FD2876F19D}" presName="parentTextArrow" presStyleLbl="node1" presStyleIdx="2" presStyleCnt="7"/>
      <dgm:spPr/>
    </dgm:pt>
    <dgm:pt modelId="{65050D0F-E2C8-0E4F-9F0C-BA861629275A}" type="pres">
      <dgm:prSet presAssocID="{39686F1B-401B-3B49-BFA0-C16B571B8841}" presName="sp" presStyleCnt="0"/>
      <dgm:spPr/>
    </dgm:pt>
    <dgm:pt modelId="{B1FDA484-2ACD-3E4F-A878-276E575C859E}" type="pres">
      <dgm:prSet presAssocID="{838D9475-E1BC-3E44-906C-4DCB40F2A8A3}" presName="arrowAndChildren" presStyleCnt="0"/>
      <dgm:spPr/>
    </dgm:pt>
    <dgm:pt modelId="{1D75F186-E408-F44B-8279-B0DA6A36C2F8}" type="pres">
      <dgm:prSet presAssocID="{838D9475-E1BC-3E44-906C-4DCB40F2A8A3}" presName="parentTextArrow" presStyleLbl="node1" presStyleIdx="3" presStyleCnt="7"/>
      <dgm:spPr/>
    </dgm:pt>
    <dgm:pt modelId="{FE8AFB35-752E-EB42-BA53-DE0E776D1358}" type="pres">
      <dgm:prSet presAssocID="{8DA29BD7-D1A1-2449-AFBA-74326DC27A32}" presName="sp" presStyleCnt="0"/>
      <dgm:spPr/>
    </dgm:pt>
    <dgm:pt modelId="{DFEB476E-9093-3348-B356-66A6C52E0B81}" type="pres">
      <dgm:prSet presAssocID="{5FBCE920-27E3-D94D-8295-7D32759B4B72}" presName="arrowAndChildren" presStyleCnt="0"/>
      <dgm:spPr/>
    </dgm:pt>
    <dgm:pt modelId="{FBEA60E1-CFC7-7044-9F50-6D8CC7D04F65}" type="pres">
      <dgm:prSet presAssocID="{5FBCE920-27E3-D94D-8295-7D32759B4B72}" presName="parentTextArrow" presStyleLbl="node1" presStyleIdx="4" presStyleCnt="7"/>
      <dgm:spPr/>
    </dgm:pt>
    <dgm:pt modelId="{15E8EF5E-9654-214F-91FC-91D4D4AA154B}" type="pres">
      <dgm:prSet presAssocID="{2867B323-575A-9C46-94AF-D0A470A60697}" presName="sp" presStyleCnt="0"/>
      <dgm:spPr/>
    </dgm:pt>
    <dgm:pt modelId="{545245A2-5767-D044-A1D3-039CB207056D}" type="pres">
      <dgm:prSet presAssocID="{11553148-55DB-6E45-BD50-52078C25993D}" presName="arrowAndChildren" presStyleCnt="0"/>
      <dgm:spPr/>
    </dgm:pt>
    <dgm:pt modelId="{BB1CB880-C9A9-7846-B133-9B6B1A43D9EC}" type="pres">
      <dgm:prSet presAssocID="{11553148-55DB-6E45-BD50-52078C25993D}" presName="parentTextArrow" presStyleLbl="node1" presStyleIdx="5" presStyleCnt="7"/>
      <dgm:spPr/>
    </dgm:pt>
    <dgm:pt modelId="{36DADB24-998F-DB42-AA01-BA855DC4444C}" type="pres">
      <dgm:prSet presAssocID="{F297757F-4B2B-4243-A37F-ACBD29D32191}" presName="sp" presStyleCnt="0"/>
      <dgm:spPr/>
    </dgm:pt>
    <dgm:pt modelId="{31874B2F-16C5-0F45-8939-F51FA978CF55}" type="pres">
      <dgm:prSet presAssocID="{BF6BF572-CE05-494F-AEDD-7D9ADDA48864}" presName="arrowAndChildren" presStyleCnt="0"/>
      <dgm:spPr/>
    </dgm:pt>
    <dgm:pt modelId="{37A6B43A-428A-0B4A-96C3-CEBFE0E25BCB}" type="pres">
      <dgm:prSet presAssocID="{BF6BF572-CE05-494F-AEDD-7D9ADDA48864}" presName="parentTextArrow" presStyleLbl="node1" presStyleIdx="6" presStyleCnt="7"/>
      <dgm:spPr/>
    </dgm:pt>
  </dgm:ptLst>
  <dgm:cxnLst>
    <dgm:cxn modelId="{367E1603-29D0-7D47-A74B-A0D3F0E103A5}" type="presOf" srcId="{5FBCE920-27E3-D94D-8295-7D32759B4B72}" destId="{FBEA60E1-CFC7-7044-9F50-6D8CC7D04F65}" srcOrd="0" destOrd="0" presId="urn:microsoft.com/office/officeart/2005/8/layout/process4"/>
    <dgm:cxn modelId="{DDBA3563-6E87-F24E-8D01-58A3A198C568}" srcId="{1F01C240-D0AA-B34B-A366-2E501E08779A}" destId="{0A0114EC-8F33-AF47-8D98-64FD2876F19D}" srcOrd="4" destOrd="0" parTransId="{C2F8DFCD-0608-3549-9E08-C11B52D379E5}" sibTransId="{E5551842-3989-F04A-8B31-9957FD18EB5B}"/>
    <dgm:cxn modelId="{5B908868-5483-B94D-B62F-65FAFA71CA4F}" type="presOf" srcId="{0A0114EC-8F33-AF47-8D98-64FD2876F19D}" destId="{C2E300CC-77F8-4342-9F01-7230037FFD62}" srcOrd="0" destOrd="0" presId="urn:microsoft.com/office/officeart/2005/8/layout/process4"/>
    <dgm:cxn modelId="{CE9BF349-B3CD-A840-8641-A0176563EC6C}" type="presOf" srcId="{838D9475-E1BC-3E44-906C-4DCB40F2A8A3}" destId="{1D75F186-E408-F44B-8279-B0DA6A36C2F8}" srcOrd="0" destOrd="0" presId="urn:microsoft.com/office/officeart/2005/8/layout/process4"/>
    <dgm:cxn modelId="{E3D8DF72-4063-2742-BFA5-605F7353B02D}" srcId="{1F01C240-D0AA-B34B-A366-2E501E08779A}" destId="{5FBCE920-27E3-D94D-8295-7D32759B4B72}" srcOrd="2" destOrd="0" parTransId="{0828E24C-39F0-8048-8B08-A7E1F396A04B}" sibTransId="{8DA29BD7-D1A1-2449-AFBA-74326DC27A32}"/>
    <dgm:cxn modelId="{44A20457-14EB-BA49-94CD-C89EE50AB9D0}" type="presOf" srcId="{1F01C240-D0AA-B34B-A366-2E501E08779A}" destId="{06FBEA55-0C17-C241-93EE-9D18D3AD7925}" srcOrd="0" destOrd="0" presId="urn:microsoft.com/office/officeart/2005/8/layout/process4"/>
    <dgm:cxn modelId="{FB65C183-C09E-6343-A50D-2EF8FDB54602}" type="presOf" srcId="{BE99C8E1-C33B-4C44-9E95-90483D028818}" destId="{008A1A63-7D00-C54A-9736-D27BCCA3A5D8}" srcOrd="0" destOrd="0" presId="urn:microsoft.com/office/officeart/2005/8/layout/process4"/>
    <dgm:cxn modelId="{2AB7D1A4-2454-1341-8473-6A551D319200}" srcId="{1F01C240-D0AA-B34B-A366-2E501E08779A}" destId="{BF6BF572-CE05-494F-AEDD-7D9ADDA48864}" srcOrd="0" destOrd="0" parTransId="{E689094A-D6AD-4641-9CF8-0F94EDD0A020}" sibTransId="{F297757F-4B2B-4243-A37F-ACBD29D32191}"/>
    <dgm:cxn modelId="{192CEBAA-4BE7-4D49-9617-4A8048C79AB6}" srcId="{1F01C240-D0AA-B34B-A366-2E501E08779A}" destId="{7827BF2B-5549-3D4D-AE35-9CB357C8324D}" srcOrd="6" destOrd="0" parTransId="{4BF24CEA-B9DC-6F4B-8257-92C0C0F021D0}" sibTransId="{030647F0-F667-BB4D-B4EA-7B127FD1BF88}"/>
    <dgm:cxn modelId="{355BEBB8-4E82-AB43-A102-F7C62C7EFEDC}" srcId="{1F01C240-D0AA-B34B-A366-2E501E08779A}" destId="{838D9475-E1BC-3E44-906C-4DCB40F2A8A3}" srcOrd="3" destOrd="0" parTransId="{9D96E001-3A68-5244-A8BE-35B453150498}" sibTransId="{39686F1B-401B-3B49-BFA0-C16B571B8841}"/>
    <dgm:cxn modelId="{0904DED0-6E69-FA48-9752-DF741856E91C}" srcId="{1F01C240-D0AA-B34B-A366-2E501E08779A}" destId="{11553148-55DB-6E45-BD50-52078C25993D}" srcOrd="1" destOrd="0" parTransId="{5739F071-C959-B249-AAB6-B3F65C09965E}" sibTransId="{2867B323-575A-9C46-94AF-D0A470A60697}"/>
    <dgm:cxn modelId="{075268DA-C2B3-6440-8872-CE3A6106382C}" type="presOf" srcId="{11553148-55DB-6E45-BD50-52078C25993D}" destId="{BB1CB880-C9A9-7846-B133-9B6B1A43D9EC}" srcOrd="0" destOrd="0" presId="urn:microsoft.com/office/officeart/2005/8/layout/process4"/>
    <dgm:cxn modelId="{1A6904F3-10DF-8E4D-A894-D3729A162791}" type="presOf" srcId="{BF6BF572-CE05-494F-AEDD-7D9ADDA48864}" destId="{37A6B43A-428A-0B4A-96C3-CEBFE0E25BCB}" srcOrd="0" destOrd="0" presId="urn:microsoft.com/office/officeart/2005/8/layout/process4"/>
    <dgm:cxn modelId="{292E52FC-7228-6C4E-B45B-613E4CAA328A}" srcId="{1F01C240-D0AA-B34B-A366-2E501E08779A}" destId="{BE99C8E1-C33B-4C44-9E95-90483D028818}" srcOrd="5" destOrd="0" parTransId="{246D98FB-6901-434B-B948-3B5830996E47}" sibTransId="{08979359-EB95-DB4E-8842-F7DCD522F75A}"/>
    <dgm:cxn modelId="{197202FF-F842-804C-9353-8856210F5BFB}" type="presOf" srcId="{7827BF2B-5549-3D4D-AE35-9CB357C8324D}" destId="{2FFB1450-ECD9-694C-95C9-D401157F9295}" srcOrd="0" destOrd="0" presId="urn:microsoft.com/office/officeart/2005/8/layout/process4"/>
    <dgm:cxn modelId="{A76D0D11-80BF-2244-9014-E456AE6F422F}" type="presParOf" srcId="{06FBEA55-0C17-C241-93EE-9D18D3AD7925}" destId="{48EEBD1E-EAC5-5D49-9E78-337EE57BC6D8}" srcOrd="0" destOrd="0" presId="urn:microsoft.com/office/officeart/2005/8/layout/process4"/>
    <dgm:cxn modelId="{DA352760-E090-1849-AC4E-AC5B0E6621B2}" type="presParOf" srcId="{48EEBD1E-EAC5-5D49-9E78-337EE57BC6D8}" destId="{2FFB1450-ECD9-694C-95C9-D401157F9295}" srcOrd="0" destOrd="0" presId="urn:microsoft.com/office/officeart/2005/8/layout/process4"/>
    <dgm:cxn modelId="{2C8B4788-F406-F040-932C-D61C48324BDE}" type="presParOf" srcId="{06FBEA55-0C17-C241-93EE-9D18D3AD7925}" destId="{C87CA902-9A3C-EE41-9A95-B886C96CBFEF}" srcOrd="1" destOrd="0" presId="urn:microsoft.com/office/officeart/2005/8/layout/process4"/>
    <dgm:cxn modelId="{4E736918-FA51-D242-A697-817FEC56B2A3}" type="presParOf" srcId="{06FBEA55-0C17-C241-93EE-9D18D3AD7925}" destId="{31F91810-5AD3-CB43-8B06-21C31136B579}" srcOrd="2" destOrd="0" presId="urn:microsoft.com/office/officeart/2005/8/layout/process4"/>
    <dgm:cxn modelId="{A916F199-1452-2B4A-82CC-C504EB75D371}" type="presParOf" srcId="{31F91810-5AD3-CB43-8B06-21C31136B579}" destId="{008A1A63-7D00-C54A-9736-D27BCCA3A5D8}" srcOrd="0" destOrd="0" presId="urn:microsoft.com/office/officeart/2005/8/layout/process4"/>
    <dgm:cxn modelId="{3F42B28C-60A8-0246-BB81-E60F1AB62F07}" type="presParOf" srcId="{06FBEA55-0C17-C241-93EE-9D18D3AD7925}" destId="{1626C3B7-1365-7B45-A8F1-B0E43057A0ED}" srcOrd="3" destOrd="0" presId="urn:microsoft.com/office/officeart/2005/8/layout/process4"/>
    <dgm:cxn modelId="{3921D0E7-9912-E64F-AB52-490AA62F35A3}" type="presParOf" srcId="{06FBEA55-0C17-C241-93EE-9D18D3AD7925}" destId="{CFA31D4A-A139-9747-A129-68AA8850CDC4}" srcOrd="4" destOrd="0" presId="urn:microsoft.com/office/officeart/2005/8/layout/process4"/>
    <dgm:cxn modelId="{EE6AF418-2025-A548-B7B9-A965B5B5518D}" type="presParOf" srcId="{CFA31D4A-A139-9747-A129-68AA8850CDC4}" destId="{C2E300CC-77F8-4342-9F01-7230037FFD62}" srcOrd="0" destOrd="0" presId="urn:microsoft.com/office/officeart/2005/8/layout/process4"/>
    <dgm:cxn modelId="{CAA04EFD-CD7E-E14F-9254-C33E19BFAF09}" type="presParOf" srcId="{06FBEA55-0C17-C241-93EE-9D18D3AD7925}" destId="{65050D0F-E2C8-0E4F-9F0C-BA861629275A}" srcOrd="5" destOrd="0" presId="urn:microsoft.com/office/officeart/2005/8/layout/process4"/>
    <dgm:cxn modelId="{A841133E-9A00-3B40-B100-CEE97388D44A}" type="presParOf" srcId="{06FBEA55-0C17-C241-93EE-9D18D3AD7925}" destId="{B1FDA484-2ACD-3E4F-A878-276E575C859E}" srcOrd="6" destOrd="0" presId="urn:microsoft.com/office/officeart/2005/8/layout/process4"/>
    <dgm:cxn modelId="{69165306-E207-9846-8880-EE95A3DFEAA3}" type="presParOf" srcId="{B1FDA484-2ACD-3E4F-A878-276E575C859E}" destId="{1D75F186-E408-F44B-8279-B0DA6A36C2F8}" srcOrd="0" destOrd="0" presId="urn:microsoft.com/office/officeart/2005/8/layout/process4"/>
    <dgm:cxn modelId="{82959582-D7F8-804B-83D0-50D308DF7A4C}" type="presParOf" srcId="{06FBEA55-0C17-C241-93EE-9D18D3AD7925}" destId="{FE8AFB35-752E-EB42-BA53-DE0E776D1358}" srcOrd="7" destOrd="0" presId="urn:microsoft.com/office/officeart/2005/8/layout/process4"/>
    <dgm:cxn modelId="{28785F48-14E2-A646-A381-5B47B8F1B059}" type="presParOf" srcId="{06FBEA55-0C17-C241-93EE-9D18D3AD7925}" destId="{DFEB476E-9093-3348-B356-66A6C52E0B81}" srcOrd="8" destOrd="0" presId="urn:microsoft.com/office/officeart/2005/8/layout/process4"/>
    <dgm:cxn modelId="{D4EEDBC8-7590-C741-BD3F-A179D466EBE1}" type="presParOf" srcId="{DFEB476E-9093-3348-B356-66A6C52E0B81}" destId="{FBEA60E1-CFC7-7044-9F50-6D8CC7D04F65}" srcOrd="0" destOrd="0" presId="urn:microsoft.com/office/officeart/2005/8/layout/process4"/>
    <dgm:cxn modelId="{43EBA5FE-E519-2148-8514-A7EEFAD22C36}" type="presParOf" srcId="{06FBEA55-0C17-C241-93EE-9D18D3AD7925}" destId="{15E8EF5E-9654-214F-91FC-91D4D4AA154B}" srcOrd="9" destOrd="0" presId="urn:microsoft.com/office/officeart/2005/8/layout/process4"/>
    <dgm:cxn modelId="{4DB8B288-1AD2-384D-96D0-C85F51010A7F}" type="presParOf" srcId="{06FBEA55-0C17-C241-93EE-9D18D3AD7925}" destId="{545245A2-5767-D044-A1D3-039CB207056D}" srcOrd="10" destOrd="0" presId="urn:microsoft.com/office/officeart/2005/8/layout/process4"/>
    <dgm:cxn modelId="{1112B598-3ECE-1A4B-9E21-6424CD5156D4}" type="presParOf" srcId="{545245A2-5767-D044-A1D3-039CB207056D}" destId="{BB1CB880-C9A9-7846-B133-9B6B1A43D9EC}" srcOrd="0" destOrd="0" presId="urn:microsoft.com/office/officeart/2005/8/layout/process4"/>
    <dgm:cxn modelId="{85384318-8088-1A47-BD68-A683F4CF6606}" type="presParOf" srcId="{06FBEA55-0C17-C241-93EE-9D18D3AD7925}" destId="{36DADB24-998F-DB42-AA01-BA855DC4444C}" srcOrd="11" destOrd="0" presId="urn:microsoft.com/office/officeart/2005/8/layout/process4"/>
    <dgm:cxn modelId="{0BE485B3-2DC2-EF47-ACC3-1D547A3C3E46}" type="presParOf" srcId="{06FBEA55-0C17-C241-93EE-9D18D3AD7925}" destId="{31874B2F-16C5-0F45-8939-F51FA978CF55}" srcOrd="12" destOrd="0" presId="urn:microsoft.com/office/officeart/2005/8/layout/process4"/>
    <dgm:cxn modelId="{438FB7DD-8B6C-394C-AA5A-B6316A8A24F3}" type="presParOf" srcId="{31874B2F-16C5-0F45-8939-F51FA978CF55}" destId="{37A6B43A-428A-0B4A-96C3-CEBFE0E25BC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77CC1-5E2C-134A-AD4B-B0786B1BCD06}">
      <dsp:nvSpPr>
        <dsp:cNvPr id="0" name=""/>
        <dsp:cNvSpPr/>
      </dsp:nvSpPr>
      <dsp:spPr>
        <a:xfrm>
          <a:off x="0" y="113471"/>
          <a:ext cx="6812280" cy="2625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t>Οι </a:t>
          </a:r>
          <a:r>
            <a:rPr lang="el-GR" sz="2200" b="1" kern="1200" dirty="0"/>
            <a:t>γνωστικές δεξιότητες </a:t>
          </a:r>
          <a:r>
            <a:rPr lang="el-GR" sz="2200" kern="1200" dirty="0"/>
            <a:t>είναι ένα σύνολο στρατηγικών σκέψης που επιτρέπουν τη χρήση της γλώσσας και συλλογισμών για την απόκτηση γνώσεων. Περιλαμβάνουν λεκτικές και μη λεκτικές δεξιότητες, δεξιότητες σκέψης ανώτερης τάξης, αποτελεσματική χρήση εκτελεστικών λειτουργιών (ειδικά μνήμη εργασίας) και επίλυση προβλημάτων. </a:t>
          </a:r>
          <a:endParaRPr lang="en-US" sz="2200" kern="1200" dirty="0"/>
        </a:p>
      </dsp:txBody>
      <dsp:txXfrm>
        <a:off x="128165" y="241636"/>
        <a:ext cx="6555950" cy="2369150"/>
      </dsp:txXfrm>
    </dsp:sp>
    <dsp:sp modelId="{11EFFA71-29B1-9A49-B308-AF8BF83CB346}">
      <dsp:nvSpPr>
        <dsp:cNvPr id="0" name=""/>
        <dsp:cNvSpPr/>
      </dsp:nvSpPr>
      <dsp:spPr>
        <a:xfrm>
          <a:off x="0" y="2802312"/>
          <a:ext cx="6812280" cy="2625480"/>
        </a:xfrm>
        <a:prstGeom prst="roundRect">
          <a:avLst/>
        </a:prstGeom>
        <a:solidFill>
          <a:schemeClr val="accent5">
            <a:hueOff val="1500435"/>
            <a:satOff val="4098"/>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a:t>Οι </a:t>
          </a:r>
          <a:r>
            <a:rPr lang="el-GR" sz="2200" b="1" kern="1200"/>
            <a:t>μετα-γνωστικές δεξιότητες</a:t>
          </a:r>
          <a:r>
            <a:rPr lang="el-GR" sz="2200" kern="1200"/>
            <a:t>, ειδικότερα, περιλαμβάνουν την ικανότητα αναγνώρισης των γνώσεων, δεξιοτήτων, στάσεων και αξιών κάποιου.</a:t>
          </a:r>
          <a:endParaRPr lang="en-US" sz="2200" kern="1200"/>
        </a:p>
      </dsp:txBody>
      <dsp:txXfrm>
        <a:off x="128165" y="2930477"/>
        <a:ext cx="6555950" cy="23691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09286-A956-4E45-9601-EF960B16C867}">
      <dsp:nvSpPr>
        <dsp:cNvPr id="0" name=""/>
        <dsp:cNvSpPr/>
      </dsp:nvSpPr>
      <dsp:spPr>
        <a:xfrm rot="16200000">
          <a:off x="-1418497" y="1419489"/>
          <a:ext cx="5418667" cy="2579687"/>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073" bIns="0" numCol="1" spcCol="1270" anchor="t" anchorCtr="0">
          <a:noAutofit/>
        </a:bodyPr>
        <a:lstStyle/>
        <a:p>
          <a:pPr marL="0" lvl="0" indent="0" algn="l" defTabSz="1200150">
            <a:lnSpc>
              <a:spcPct val="90000"/>
            </a:lnSpc>
            <a:spcBef>
              <a:spcPct val="0"/>
            </a:spcBef>
            <a:spcAft>
              <a:spcPct val="35000"/>
            </a:spcAft>
            <a:buNone/>
          </a:pPr>
          <a:r>
            <a:rPr lang="el-GR" sz="2700" i="1" u="sng" kern="1200" dirty="0"/>
            <a:t>Γνωστικές Δεξιότητες</a:t>
          </a:r>
        </a:p>
        <a:p>
          <a:pPr marL="228600" lvl="1" indent="-228600" algn="l" defTabSz="933450">
            <a:lnSpc>
              <a:spcPct val="90000"/>
            </a:lnSpc>
            <a:spcBef>
              <a:spcPct val="0"/>
            </a:spcBef>
            <a:spcAft>
              <a:spcPct val="15000"/>
            </a:spcAft>
            <a:buChar char="•"/>
          </a:pPr>
          <a:r>
            <a:rPr lang="el-GR" sz="2100" kern="1200" dirty="0"/>
            <a:t>Ακαδημαϊκή Γνώση</a:t>
          </a:r>
        </a:p>
        <a:p>
          <a:pPr marL="228600" lvl="1" indent="-228600" algn="l" defTabSz="933450">
            <a:lnSpc>
              <a:spcPct val="90000"/>
            </a:lnSpc>
            <a:spcBef>
              <a:spcPct val="0"/>
            </a:spcBef>
            <a:spcAft>
              <a:spcPct val="15000"/>
            </a:spcAft>
            <a:buChar char="•"/>
          </a:pPr>
          <a:r>
            <a:rPr lang="el-GR" sz="2100" kern="1200" dirty="0"/>
            <a:t>Κριτική Σκέψη</a:t>
          </a:r>
        </a:p>
        <a:p>
          <a:pPr marL="228600" lvl="1" indent="-228600" algn="l" defTabSz="933450">
            <a:lnSpc>
              <a:spcPct val="90000"/>
            </a:lnSpc>
            <a:spcBef>
              <a:spcPct val="0"/>
            </a:spcBef>
            <a:spcAft>
              <a:spcPct val="15000"/>
            </a:spcAft>
            <a:buChar char="•"/>
          </a:pPr>
          <a:r>
            <a:rPr lang="el-GR" sz="2100" kern="1200" dirty="0"/>
            <a:t>Δημιουργικότητα</a:t>
          </a:r>
        </a:p>
      </dsp:txBody>
      <dsp:txXfrm rot="5400000">
        <a:off x="993" y="1083732"/>
        <a:ext cx="2579687" cy="3251201"/>
      </dsp:txXfrm>
    </dsp:sp>
    <dsp:sp modelId="{10A332EC-BB84-8B4D-886D-F60DF9BF31E6}">
      <dsp:nvSpPr>
        <dsp:cNvPr id="0" name=""/>
        <dsp:cNvSpPr/>
      </dsp:nvSpPr>
      <dsp:spPr>
        <a:xfrm rot="16200000">
          <a:off x="1354666" y="1419489"/>
          <a:ext cx="5418667" cy="2579687"/>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073" bIns="0" numCol="1" spcCol="1270" anchor="t" anchorCtr="0">
          <a:noAutofit/>
        </a:bodyPr>
        <a:lstStyle/>
        <a:p>
          <a:pPr marL="0" lvl="0" indent="0" algn="l" defTabSz="1200150">
            <a:lnSpc>
              <a:spcPct val="90000"/>
            </a:lnSpc>
            <a:spcBef>
              <a:spcPct val="0"/>
            </a:spcBef>
            <a:spcAft>
              <a:spcPct val="35000"/>
            </a:spcAft>
            <a:buNone/>
          </a:pPr>
          <a:r>
            <a:rPr lang="el-GR" sz="2700" i="1" u="sng" kern="1200" dirty="0"/>
            <a:t>Διαπροσωπικές Δεξιότητες</a:t>
          </a:r>
        </a:p>
        <a:p>
          <a:pPr marL="228600" lvl="1" indent="-228600" algn="l" defTabSz="933450">
            <a:lnSpc>
              <a:spcPct val="90000"/>
            </a:lnSpc>
            <a:spcBef>
              <a:spcPct val="0"/>
            </a:spcBef>
            <a:spcAft>
              <a:spcPct val="15000"/>
            </a:spcAft>
            <a:buChar char="•"/>
          </a:pPr>
          <a:r>
            <a:rPr lang="el-GR" sz="2100" kern="1200" dirty="0"/>
            <a:t>Επικοινωνία και Συνεργασία</a:t>
          </a:r>
        </a:p>
        <a:p>
          <a:pPr marL="228600" lvl="1" indent="-228600" algn="l" defTabSz="933450">
            <a:lnSpc>
              <a:spcPct val="90000"/>
            </a:lnSpc>
            <a:spcBef>
              <a:spcPct val="0"/>
            </a:spcBef>
            <a:spcAft>
              <a:spcPct val="15000"/>
            </a:spcAft>
            <a:buChar char="•"/>
          </a:pPr>
          <a:r>
            <a:rPr lang="el-GR" sz="2100" kern="1200" dirty="0"/>
            <a:t>Ηγεσία</a:t>
          </a:r>
        </a:p>
        <a:p>
          <a:pPr marL="228600" lvl="1" indent="-228600" algn="l" defTabSz="933450">
            <a:lnSpc>
              <a:spcPct val="90000"/>
            </a:lnSpc>
            <a:spcBef>
              <a:spcPct val="0"/>
            </a:spcBef>
            <a:spcAft>
              <a:spcPct val="15000"/>
            </a:spcAft>
            <a:buChar char="•"/>
          </a:pPr>
          <a:r>
            <a:rPr lang="el-GR" sz="2100" kern="1200" dirty="0"/>
            <a:t>Παγκόσμια Ευαισθητοποίηση</a:t>
          </a:r>
        </a:p>
      </dsp:txBody>
      <dsp:txXfrm rot="5400000">
        <a:off x="2774156" y="1083732"/>
        <a:ext cx="2579687" cy="3251201"/>
      </dsp:txXfrm>
    </dsp:sp>
    <dsp:sp modelId="{8B4B32CE-B478-6A46-B21A-06AAC3E1DF6C}">
      <dsp:nvSpPr>
        <dsp:cNvPr id="0" name=""/>
        <dsp:cNvSpPr/>
      </dsp:nvSpPr>
      <dsp:spPr>
        <a:xfrm rot="16200000">
          <a:off x="4127830" y="1419489"/>
          <a:ext cx="5418667" cy="2579687"/>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073" bIns="0" numCol="1" spcCol="1270" anchor="t" anchorCtr="0">
          <a:noAutofit/>
        </a:bodyPr>
        <a:lstStyle/>
        <a:p>
          <a:pPr marL="0" lvl="0" indent="0" algn="l" defTabSz="1200150">
            <a:lnSpc>
              <a:spcPct val="90000"/>
            </a:lnSpc>
            <a:spcBef>
              <a:spcPct val="0"/>
            </a:spcBef>
            <a:spcAft>
              <a:spcPct val="35000"/>
            </a:spcAft>
            <a:buNone/>
          </a:pPr>
          <a:r>
            <a:rPr lang="el-GR" sz="2700" i="1" u="sng" kern="1200" dirty="0"/>
            <a:t>Προσωπικές Δεξιότητες</a:t>
          </a:r>
        </a:p>
        <a:p>
          <a:pPr marL="228600" lvl="1" indent="-228600" algn="l" defTabSz="933450">
            <a:lnSpc>
              <a:spcPct val="90000"/>
            </a:lnSpc>
            <a:spcBef>
              <a:spcPct val="0"/>
            </a:spcBef>
            <a:spcAft>
              <a:spcPct val="15000"/>
            </a:spcAft>
            <a:buChar char="•"/>
          </a:pPr>
          <a:r>
            <a:rPr lang="el-GR" sz="2100" kern="1200" dirty="0"/>
            <a:t>Νοοτροπία ανάπτυξης</a:t>
          </a:r>
        </a:p>
        <a:p>
          <a:pPr marL="228600" lvl="1" indent="-228600" algn="l" defTabSz="933450">
            <a:lnSpc>
              <a:spcPct val="90000"/>
            </a:lnSpc>
            <a:spcBef>
              <a:spcPct val="0"/>
            </a:spcBef>
            <a:spcAft>
              <a:spcPct val="15000"/>
            </a:spcAft>
            <a:buChar char="•"/>
          </a:pPr>
          <a:r>
            <a:rPr lang="el-GR" sz="2100" kern="1200" dirty="0"/>
            <a:t>Μετα- γνώση</a:t>
          </a:r>
        </a:p>
        <a:p>
          <a:pPr marL="228600" lvl="1" indent="-228600" algn="l" defTabSz="933450">
            <a:lnSpc>
              <a:spcPct val="90000"/>
            </a:lnSpc>
            <a:spcBef>
              <a:spcPct val="0"/>
            </a:spcBef>
            <a:spcAft>
              <a:spcPct val="15000"/>
            </a:spcAft>
            <a:buChar char="•"/>
          </a:pPr>
          <a:r>
            <a:rPr lang="el-GR" sz="2100" kern="1200" dirty="0"/>
            <a:t>Κίνητρο</a:t>
          </a:r>
        </a:p>
      </dsp:txBody>
      <dsp:txXfrm rot="5400000">
        <a:off x="5547320" y="1083732"/>
        <a:ext cx="2579687" cy="325120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2F82E-97CA-034A-9415-0957CA5BC150}">
      <dsp:nvSpPr>
        <dsp:cNvPr id="0" name=""/>
        <dsp:cNvSpPr/>
      </dsp:nvSpPr>
      <dsp:spPr>
        <a:xfrm rot="16200000">
          <a:off x="-232250" y="233491"/>
          <a:ext cx="3694112" cy="3227128"/>
        </a:xfrm>
        <a:prstGeom prst="flowChartManualOperati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6511" bIns="0" numCol="1" spcCol="1270" anchor="t" anchorCtr="0">
          <a:noAutofit/>
        </a:bodyPr>
        <a:lstStyle/>
        <a:p>
          <a:pPr marL="0" lvl="0" indent="0" algn="l" defTabSz="1155700">
            <a:lnSpc>
              <a:spcPct val="90000"/>
            </a:lnSpc>
            <a:spcBef>
              <a:spcPct val="0"/>
            </a:spcBef>
            <a:spcAft>
              <a:spcPct val="35000"/>
            </a:spcAft>
            <a:buNone/>
          </a:pPr>
          <a:r>
            <a:rPr lang="el-GR" sz="2600" b="1" kern="1200"/>
            <a:t>Αυτορρύθμιση</a:t>
          </a:r>
          <a:endParaRPr lang="el-GR" sz="2600" b="1" kern="1200" dirty="0"/>
        </a:p>
        <a:p>
          <a:pPr marL="228600" lvl="1" indent="-228600" algn="l" defTabSz="889000">
            <a:lnSpc>
              <a:spcPct val="90000"/>
            </a:lnSpc>
            <a:spcBef>
              <a:spcPct val="0"/>
            </a:spcBef>
            <a:spcAft>
              <a:spcPct val="15000"/>
            </a:spcAft>
            <a:buChar char="•"/>
          </a:pPr>
          <a:r>
            <a:rPr lang="el-GR" sz="2000" kern="1200" dirty="0"/>
            <a:t>Ευαισθητοποίηση και διαχείριση συναισθημάτων, σκέψεων και συμπεριφοράς</a:t>
          </a:r>
        </a:p>
      </dsp:txBody>
      <dsp:txXfrm rot="5400000">
        <a:off x="1242" y="738821"/>
        <a:ext cx="3227128" cy="2216468"/>
      </dsp:txXfrm>
    </dsp:sp>
    <dsp:sp modelId="{42FE797D-F284-D140-9912-33CF5B7BD9D2}">
      <dsp:nvSpPr>
        <dsp:cNvPr id="0" name=""/>
        <dsp:cNvSpPr/>
      </dsp:nvSpPr>
      <dsp:spPr>
        <a:xfrm rot="16200000">
          <a:off x="3236912" y="233491"/>
          <a:ext cx="3694112" cy="3227128"/>
        </a:xfrm>
        <a:prstGeom prst="flowChartManualOperation">
          <a:avLst/>
        </a:prstGeom>
        <a:gradFill rotWithShape="0">
          <a:gsLst>
            <a:gs pos="0">
              <a:schemeClr val="accent5">
                <a:hueOff val="750217"/>
                <a:satOff val="2049"/>
                <a:lumOff val="-1078"/>
                <a:alphaOff val="0"/>
                <a:satMod val="103000"/>
                <a:lumMod val="102000"/>
                <a:tint val="94000"/>
              </a:schemeClr>
            </a:gs>
            <a:gs pos="50000">
              <a:schemeClr val="accent5">
                <a:hueOff val="750217"/>
                <a:satOff val="2049"/>
                <a:lumOff val="-1078"/>
                <a:alphaOff val="0"/>
                <a:satMod val="110000"/>
                <a:lumMod val="100000"/>
                <a:shade val="100000"/>
              </a:schemeClr>
            </a:gs>
            <a:gs pos="100000">
              <a:schemeClr val="accent5">
                <a:hueOff val="750217"/>
                <a:satOff val="2049"/>
                <a:lumOff val="-107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6511" bIns="0" numCol="1" spcCol="1270" anchor="t" anchorCtr="0">
          <a:noAutofit/>
        </a:bodyPr>
        <a:lstStyle/>
        <a:p>
          <a:pPr marL="0" lvl="0" indent="0" algn="l" defTabSz="1155700">
            <a:lnSpc>
              <a:spcPct val="90000"/>
            </a:lnSpc>
            <a:spcBef>
              <a:spcPct val="0"/>
            </a:spcBef>
            <a:spcAft>
              <a:spcPct val="35000"/>
            </a:spcAft>
            <a:buNone/>
          </a:pPr>
          <a:r>
            <a:rPr lang="el-GR" sz="2600" b="1" kern="1200" dirty="0"/>
            <a:t>Ευελιξία</a:t>
          </a:r>
        </a:p>
        <a:p>
          <a:pPr marL="228600" lvl="1" indent="-228600" algn="l" defTabSz="889000">
            <a:lnSpc>
              <a:spcPct val="90000"/>
            </a:lnSpc>
            <a:spcBef>
              <a:spcPct val="0"/>
            </a:spcBef>
            <a:spcAft>
              <a:spcPct val="15000"/>
            </a:spcAft>
            <a:buChar char="•"/>
          </a:pPr>
          <a:r>
            <a:rPr lang="el-GR" sz="2000" kern="1200" dirty="0"/>
            <a:t>Ικανότητα διαχείρισης μεταβάσεων και αβεβαιότητας και αντιμετώπισης προκλήσεων </a:t>
          </a:r>
        </a:p>
      </dsp:txBody>
      <dsp:txXfrm rot="5400000">
        <a:off x="3470404" y="738821"/>
        <a:ext cx="3227128" cy="2216468"/>
      </dsp:txXfrm>
    </dsp:sp>
    <dsp:sp modelId="{E29ECBAF-737C-314A-8EAC-FDBA0C98E444}">
      <dsp:nvSpPr>
        <dsp:cNvPr id="0" name=""/>
        <dsp:cNvSpPr/>
      </dsp:nvSpPr>
      <dsp:spPr>
        <a:xfrm rot="16200000">
          <a:off x="6706075" y="233491"/>
          <a:ext cx="3694112" cy="3227128"/>
        </a:xfrm>
        <a:prstGeom prst="flowChartManualOperation">
          <a:avLst/>
        </a:prstGeom>
        <a:gradFill rotWithShape="0">
          <a:gsLst>
            <a:gs pos="0">
              <a:schemeClr val="accent5">
                <a:hueOff val="1500435"/>
                <a:satOff val="4098"/>
                <a:lumOff val="-2157"/>
                <a:alphaOff val="0"/>
                <a:satMod val="103000"/>
                <a:lumMod val="102000"/>
                <a:tint val="94000"/>
              </a:schemeClr>
            </a:gs>
            <a:gs pos="50000">
              <a:schemeClr val="accent5">
                <a:hueOff val="1500435"/>
                <a:satOff val="4098"/>
                <a:lumOff val="-2157"/>
                <a:alphaOff val="0"/>
                <a:satMod val="110000"/>
                <a:lumMod val="100000"/>
                <a:shade val="100000"/>
              </a:schemeClr>
            </a:gs>
            <a:gs pos="100000">
              <a:schemeClr val="accent5">
                <a:hueOff val="1500435"/>
                <a:satOff val="4098"/>
                <a:lumOff val="-215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6511" bIns="0" numCol="1" spcCol="1270" anchor="t" anchorCtr="0">
          <a:noAutofit/>
        </a:bodyPr>
        <a:lstStyle/>
        <a:p>
          <a:pPr marL="0" lvl="0" indent="0" algn="l" defTabSz="1155700">
            <a:lnSpc>
              <a:spcPct val="90000"/>
            </a:lnSpc>
            <a:spcBef>
              <a:spcPct val="0"/>
            </a:spcBef>
            <a:spcAft>
              <a:spcPct val="35000"/>
            </a:spcAft>
            <a:buNone/>
          </a:pPr>
          <a:r>
            <a:rPr lang="el-GR" sz="2600" b="1" kern="1200"/>
            <a:t>Ευημερία</a:t>
          </a:r>
          <a:endParaRPr lang="el-GR" sz="2600" b="1" kern="1200" dirty="0"/>
        </a:p>
        <a:p>
          <a:pPr marL="228600" lvl="1" indent="-228600" algn="l" defTabSz="889000">
            <a:lnSpc>
              <a:spcPct val="90000"/>
            </a:lnSpc>
            <a:spcBef>
              <a:spcPct val="0"/>
            </a:spcBef>
            <a:spcAft>
              <a:spcPct val="15000"/>
            </a:spcAft>
            <a:buChar char="•"/>
          </a:pPr>
          <a:r>
            <a:rPr lang="el-GR" sz="2000" kern="1200" dirty="0"/>
            <a:t>Επιδίωξη ικανοποίησης από τη ζωή, φροντίδα της σωματικής, ψυχικής και κοινωνικής υγείας και υιοθέτηση βιώσιμου τρόπου ζωής</a:t>
          </a:r>
        </a:p>
      </dsp:txBody>
      <dsp:txXfrm rot="5400000">
        <a:off x="6939567" y="738821"/>
        <a:ext cx="3227128" cy="22164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2F82E-97CA-034A-9415-0957CA5BC150}">
      <dsp:nvSpPr>
        <dsp:cNvPr id="0" name=""/>
        <dsp:cNvSpPr/>
      </dsp:nvSpPr>
      <dsp:spPr>
        <a:xfrm rot="16200000">
          <a:off x="-232250" y="233491"/>
          <a:ext cx="3694112" cy="3227128"/>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5974" bIns="0" numCol="1" spcCol="1270" anchor="t" anchorCtr="0">
          <a:noAutofit/>
        </a:bodyPr>
        <a:lstStyle/>
        <a:p>
          <a:pPr marL="0" lvl="0" indent="0" algn="l" defTabSz="1155700">
            <a:lnSpc>
              <a:spcPct val="90000"/>
            </a:lnSpc>
            <a:spcBef>
              <a:spcPct val="0"/>
            </a:spcBef>
            <a:spcAft>
              <a:spcPct val="35000"/>
            </a:spcAft>
            <a:buNone/>
          </a:pPr>
          <a:r>
            <a:rPr lang="el-GR" sz="2600" b="1" kern="1200"/>
            <a:t>Ενσυναίσθηση</a:t>
          </a:r>
          <a:r>
            <a:rPr lang="en-US" sz="2600" b="1" kern="1200"/>
            <a:t> </a:t>
          </a:r>
          <a:endParaRPr lang="el-GR" sz="2600" b="1" kern="1200" dirty="0"/>
        </a:p>
        <a:p>
          <a:pPr marL="228600" lvl="1" indent="-228600" algn="l" defTabSz="889000">
            <a:lnSpc>
              <a:spcPct val="90000"/>
            </a:lnSpc>
            <a:spcBef>
              <a:spcPct val="0"/>
            </a:spcBef>
            <a:spcAft>
              <a:spcPct val="15000"/>
            </a:spcAft>
            <a:buChar char="•"/>
          </a:pPr>
          <a:r>
            <a:rPr lang="el-GR" sz="2000" kern="1200" dirty="0"/>
            <a:t>Η κατανόηση των συναισθημάτων, των εμπειριών και των αξιών ενός άλλου ατόμου και η παροχή κατάλληλων απαντήσεων</a:t>
          </a:r>
        </a:p>
      </dsp:txBody>
      <dsp:txXfrm rot="5400000">
        <a:off x="1242" y="738821"/>
        <a:ext cx="3227128" cy="2216468"/>
      </dsp:txXfrm>
    </dsp:sp>
    <dsp:sp modelId="{42FE797D-F284-D140-9912-33CF5B7BD9D2}">
      <dsp:nvSpPr>
        <dsp:cNvPr id="0" name=""/>
        <dsp:cNvSpPr/>
      </dsp:nvSpPr>
      <dsp:spPr>
        <a:xfrm rot="16200000">
          <a:off x="3236912" y="233491"/>
          <a:ext cx="3694112" cy="3227128"/>
        </a:xfrm>
        <a:prstGeom prst="flowChartManualOperation">
          <a:avLst/>
        </a:prstGeom>
        <a:gradFill rotWithShape="0">
          <a:gsLst>
            <a:gs pos="0">
              <a:schemeClr val="accent3">
                <a:hueOff val="749968"/>
                <a:satOff val="3791"/>
                <a:lumOff val="-784"/>
                <a:alphaOff val="0"/>
                <a:satMod val="103000"/>
                <a:lumMod val="102000"/>
                <a:tint val="94000"/>
              </a:schemeClr>
            </a:gs>
            <a:gs pos="50000">
              <a:schemeClr val="accent3">
                <a:hueOff val="749968"/>
                <a:satOff val="3791"/>
                <a:lumOff val="-784"/>
                <a:alphaOff val="0"/>
                <a:satMod val="110000"/>
                <a:lumMod val="100000"/>
                <a:shade val="100000"/>
              </a:schemeClr>
            </a:gs>
            <a:gs pos="100000">
              <a:schemeClr val="accent3">
                <a:hueOff val="749968"/>
                <a:satOff val="3791"/>
                <a:lumOff val="-78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5974" bIns="0" numCol="1" spcCol="1270" anchor="t" anchorCtr="0">
          <a:noAutofit/>
        </a:bodyPr>
        <a:lstStyle/>
        <a:p>
          <a:pPr marL="0" lvl="0" indent="0" algn="l" defTabSz="1155700">
            <a:lnSpc>
              <a:spcPct val="90000"/>
            </a:lnSpc>
            <a:spcBef>
              <a:spcPct val="0"/>
            </a:spcBef>
            <a:spcAft>
              <a:spcPct val="35000"/>
            </a:spcAft>
            <a:buNone/>
          </a:pPr>
          <a:r>
            <a:rPr lang="el-GR" sz="2600" b="1" kern="1200"/>
            <a:t>Επικοινωνία</a:t>
          </a:r>
          <a:endParaRPr lang="el-GR" sz="2600" b="1" kern="1200" dirty="0"/>
        </a:p>
        <a:p>
          <a:pPr marL="228600" lvl="1" indent="-228600" algn="l" defTabSz="889000">
            <a:lnSpc>
              <a:spcPct val="90000"/>
            </a:lnSpc>
            <a:spcBef>
              <a:spcPct val="0"/>
            </a:spcBef>
            <a:spcAft>
              <a:spcPct val="15000"/>
            </a:spcAft>
            <a:buChar char="•"/>
          </a:pPr>
          <a:r>
            <a:rPr lang="el-GR" sz="2000" kern="1200" dirty="0"/>
            <a:t>Χρήση σχετικών στρατηγικών επικοινωνίας,</a:t>
          </a:r>
          <a:r>
            <a:rPr lang="en-US" sz="2000" kern="1200" dirty="0"/>
            <a:t> </a:t>
          </a:r>
          <a:r>
            <a:rPr lang="el-GR" sz="2000" kern="1200" dirty="0"/>
            <a:t> ειδικών κωδικών και εργαλείων ανάλογα με το πλαίσιο και το περιεχόμενο</a:t>
          </a:r>
        </a:p>
      </dsp:txBody>
      <dsp:txXfrm rot="5400000">
        <a:off x="3470404" y="738821"/>
        <a:ext cx="3227128" cy="2216468"/>
      </dsp:txXfrm>
    </dsp:sp>
    <dsp:sp modelId="{E29ECBAF-737C-314A-8EAC-FDBA0C98E444}">
      <dsp:nvSpPr>
        <dsp:cNvPr id="0" name=""/>
        <dsp:cNvSpPr/>
      </dsp:nvSpPr>
      <dsp:spPr>
        <a:xfrm rot="16200000">
          <a:off x="6706075" y="233491"/>
          <a:ext cx="3694112" cy="3227128"/>
        </a:xfrm>
        <a:prstGeom prst="flowChartManualOperation">
          <a:avLst/>
        </a:prstGeom>
        <a:gradFill rotWithShape="0">
          <a:gsLst>
            <a:gs pos="0">
              <a:schemeClr val="accent3">
                <a:hueOff val="1499936"/>
                <a:satOff val="7582"/>
                <a:lumOff val="-1568"/>
                <a:alphaOff val="0"/>
                <a:satMod val="103000"/>
                <a:lumMod val="102000"/>
                <a:tint val="94000"/>
              </a:schemeClr>
            </a:gs>
            <a:gs pos="50000">
              <a:schemeClr val="accent3">
                <a:hueOff val="1499936"/>
                <a:satOff val="7582"/>
                <a:lumOff val="-1568"/>
                <a:alphaOff val="0"/>
                <a:satMod val="110000"/>
                <a:lumMod val="100000"/>
                <a:shade val="100000"/>
              </a:schemeClr>
            </a:gs>
            <a:gs pos="100000">
              <a:schemeClr val="accent3">
                <a:hueOff val="1499936"/>
                <a:satOff val="7582"/>
                <a:lumOff val="-15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0" rIns="165974" bIns="0" numCol="1" spcCol="1270" anchor="t" anchorCtr="0">
          <a:noAutofit/>
        </a:bodyPr>
        <a:lstStyle/>
        <a:p>
          <a:pPr marL="0" lvl="0" indent="0" algn="l" defTabSz="1155700">
            <a:lnSpc>
              <a:spcPct val="90000"/>
            </a:lnSpc>
            <a:spcBef>
              <a:spcPct val="0"/>
            </a:spcBef>
            <a:spcAft>
              <a:spcPct val="35000"/>
            </a:spcAft>
            <a:buNone/>
          </a:pPr>
          <a:r>
            <a:rPr lang="el-GR" sz="2600" b="1" kern="1200"/>
            <a:t>Συνεργασία</a:t>
          </a:r>
          <a:endParaRPr lang="el-GR" sz="2600" b="1" kern="1200" dirty="0"/>
        </a:p>
        <a:p>
          <a:pPr marL="228600" lvl="1" indent="-228600" algn="l" defTabSz="889000">
            <a:lnSpc>
              <a:spcPct val="90000"/>
            </a:lnSpc>
            <a:spcBef>
              <a:spcPct val="0"/>
            </a:spcBef>
            <a:spcAft>
              <a:spcPct val="15000"/>
            </a:spcAft>
            <a:buChar char="•"/>
          </a:pPr>
          <a:r>
            <a:rPr lang="el-GR" sz="2000" kern="1200" dirty="0"/>
            <a:t>Συμμετοχή στην ομαδική δραστηριότητα και ομαδική εργασία αναγνωρίζοντας και σεβόμενοι τους άλλους</a:t>
          </a:r>
        </a:p>
      </dsp:txBody>
      <dsp:txXfrm rot="5400000">
        <a:off x="6939567" y="738821"/>
        <a:ext cx="3227128" cy="22164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2F82E-97CA-034A-9415-0957CA5BC150}">
      <dsp:nvSpPr>
        <dsp:cNvPr id="0" name=""/>
        <dsp:cNvSpPr/>
      </dsp:nvSpPr>
      <dsp:spPr>
        <a:xfrm rot="16200000">
          <a:off x="-232250" y="233491"/>
          <a:ext cx="3694112" cy="3227128"/>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4014" bIns="0" numCol="1" spcCol="1270" anchor="t" anchorCtr="0">
          <a:noAutofit/>
        </a:bodyPr>
        <a:lstStyle/>
        <a:p>
          <a:pPr marL="0" lvl="0" indent="0" algn="l" defTabSz="1066800">
            <a:lnSpc>
              <a:spcPct val="90000"/>
            </a:lnSpc>
            <a:spcBef>
              <a:spcPct val="0"/>
            </a:spcBef>
            <a:spcAft>
              <a:spcPct val="35000"/>
            </a:spcAft>
            <a:buNone/>
          </a:pPr>
          <a:r>
            <a:rPr lang="el-GR" sz="2400" b="1" kern="1200"/>
            <a:t>Νοοτροπία ανάπτυξης</a:t>
          </a:r>
          <a:endParaRPr lang="el-GR" sz="2400" b="1" kern="1200" dirty="0"/>
        </a:p>
        <a:p>
          <a:pPr marL="171450" lvl="1" indent="-171450" algn="l" defTabSz="844550">
            <a:lnSpc>
              <a:spcPct val="90000"/>
            </a:lnSpc>
            <a:spcBef>
              <a:spcPct val="0"/>
            </a:spcBef>
            <a:spcAft>
              <a:spcPct val="15000"/>
            </a:spcAft>
            <a:buChar char="•"/>
          </a:pPr>
          <a:r>
            <a:rPr lang="el-GR" sz="1900" kern="1200" dirty="0"/>
            <a:t>Πίστη στις δυνατότητες κάποιου και των άλλων να μαθαίνουν και να προοδεύουν συνεχώς</a:t>
          </a:r>
        </a:p>
      </dsp:txBody>
      <dsp:txXfrm rot="5400000">
        <a:off x="1242" y="738821"/>
        <a:ext cx="3227128" cy="2216468"/>
      </dsp:txXfrm>
    </dsp:sp>
    <dsp:sp modelId="{42FE797D-F284-D140-9912-33CF5B7BD9D2}">
      <dsp:nvSpPr>
        <dsp:cNvPr id="0" name=""/>
        <dsp:cNvSpPr/>
      </dsp:nvSpPr>
      <dsp:spPr>
        <a:xfrm rot="16200000">
          <a:off x="3236912" y="233491"/>
          <a:ext cx="3694112" cy="3227128"/>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4014" bIns="0" numCol="1" spcCol="1270" anchor="t" anchorCtr="0">
          <a:noAutofit/>
        </a:bodyPr>
        <a:lstStyle/>
        <a:p>
          <a:pPr marL="0" lvl="0" indent="0" algn="l" defTabSz="1066800">
            <a:lnSpc>
              <a:spcPct val="90000"/>
            </a:lnSpc>
            <a:spcBef>
              <a:spcPct val="0"/>
            </a:spcBef>
            <a:spcAft>
              <a:spcPct val="35000"/>
            </a:spcAft>
            <a:buNone/>
          </a:pPr>
          <a:r>
            <a:rPr lang="el-GR" sz="2400" b="1" kern="1200"/>
            <a:t>Κριτική Σκέψη</a:t>
          </a:r>
          <a:endParaRPr lang="el-GR" sz="2400" b="1" kern="1200" dirty="0"/>
        </a:p>
        <a:p>
          <a:pPr marL="171450" lvl="1" indent="-171450" algn="l" defTabSz="844550">
            <a:lnSpc>
              <a:spcPct val="90000"/>
            </a:lnSpc>
            <a:spcBef>
              <a:spcPct val="0"/>
            </a:spcBef>
            <a:spcAft>
              <a:spcPct val="15000"/>
            </a:spcAft>
            <a:buChar char="•"/>
          </a:pPr>
          <a:r>
            <a:rPr lang="el-GR" sz="1900" kern="1200" dirty="0"/>
            <a:t>Αξιολόγηση πληροφοριών και επιχειρημάτων για την υποστήριξη καρυκευμάτων και την ανάπτυξη καινοτόμων λύσεων </a:t>
          </a:r>
        </a:p>
      </dsp:txBody>
      <dsp:txXfrm rot="5400000">
        <a:off x="3470404" y="738821"/>
        <a:ext cx="3227128" cy="2216468"/>
      </dsp:txXfrm>
    </dsp:sp>
    <dsp:sp modelId="{E29ECBAF-737C-314A-8EAC-FDBA0C98E444}">
      <dsp:nvSpPr>
        <dsp:cNvPr id="0" name=""/>
        <dsp:cNvSpPr/>
      </dsp:nvSpPr>
      <dsp:spPr>
        <a:xfrm rot="16200000">
          <a:off x="6706075" y="233491"/>
          <a:ext cx="3694112" cy="3227128"/>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4014" bIns="0" numCol="1" spcCol="1270" anchor="t" anchorCtr="0">
          <a:noAutofit/>
        </a:bodyPr>
        <a:lstStyle/>
        <a:p>
          <a:pPr marL="0" lvl="0" indent="0" algn="l" defTabSz="1066800">
            <a:lnSpc>
              <a:spcPct val="90000"/>
            </a:lnSpc>
            <a:spcBef>
              <a:spcPct val="0"/>
            </a:spcBef>
            <a:spcAft>
              <a:spcPct val="35000"/>
            </a:spcAft>
            <a:buNone/>
          </a:pPr>
          <a:r>
            <a:rPr lang="el-GR" sz="2400" b="1" kern="1200"/>
            <a:t>Διαχείριση μάθησης</a:t>
          </a:r>
          <a:endParaRPr lang="el-GR" sz="2400" b="1" kern="1200" dirty="0"/>
        </a:p>
        <a:p>
          <a:pPr marL="171450" lvl="1" indent="-171450" algn="l" defTabSz="844550">
            <a:lnSpc>
              <a:spcPct val="90000"/>
            </a:lnSpc>
            <a:spcBef>
              <a:spcPct val="0"/>
            </a:spcBef>
            <a:spcAft>
              <a:spcPct val="15000"/>
            </a:spcAft>
            <a:buChar char="•"/>
          </a:pPr>
          <a:r>
            <a:rPr lang="el-GR" sz="1900" kern="1200" dirty="0"/>
            <a:t>Ο σχεδιασμός της οργάνωσης, της παρακολούθησης και της αναθεώρησης της μάθησης κάποιου</a:t>
          </a:r>
        </a:p>
      </dsp:txBody>
      <dsp:txXfrm rot="5400000">
        <a:off x="6939567" y="738821"/>
        <a:ext cx="3227128" cy="22164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DA322-D2DE-7048-A95D-02E3E375E34E}">
      <dsp:nvSpPr>
        <dsp:cNvPr id="0" name=""/>
        <dsp:cNvSpPr/>
      </dsp:nvSpPr>
      <dsp:spPr>
        <a:xfrm>
          <a:off x="814743" y="1713"/>
          <a:ext cx="3989929" cy="9974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l-GR" sz="3100" kern="1200" dirty="0"/>
            <a:t>Κριτική Σκέψη</a:t>
          </a:r>
        </a:p>
      </dsp:txBody>
      <dsp:txXfrm>
        <a:off x="843958" y="30928"/>
        <a:ext cx="3931499" cy="939052"/>
      </dsp:txXfrm>
    </dsp:sp>
    <dsp:sp modelId="{5A15FC67-827E-474D-88EE-89C4A21960A6}">
      <dsp:nvSpPr>
        <dsp:cNvPr id="0" name=""/>
        <dsp:cNvSpPr/>
      </dsp:nvSpPr>
      <dsp:spPr>
        <a:xfrm rot="5400000">
          <a:off x="2722428" y="1086475"/>
          <a:ext cx="174559" cy="17455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9434D3-931A-1149-A869-E5887DF0BBF9}">
      <dsp:nvSpPr>
        <dsp:cNvPr id="0" name=""/>
        <dsp:cNvSpPr/>
      </dsp:nvSpPr>
      <dsp:spPr>
        <a:xfrm>
          <a:off x="814743" y="1348314"/>
          <a:ext cx="3989929" cy="99748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l-GR" sz="3900" kern="1200" dirty="0"/>
            <a:t>Δημιουργικότητα</a:t>
          </a:r>
        </a:p>
      </dsp:txBody>
      <dsp:txXfrm>
        <a:off x="843958" y="1377529"/>
        <a:ext cx="3931499" cy="939052"/>
      </dsp:txXfrm>
    </dsp:sp>
    <dsp:sp modelId="{A60C64A2-3AA7-0D46-8FB4-8C37A65B8E95}">
      <dsp:nvSpPr>
        <dsp:cNvPr id="0" name=""/>
        <dsp:cNvSpPr/>
      </dsp:nvSpPr>
      <dsp:spPr>
        <a:xfrm rot="5400000">
          <a:off x="2722428" y="2433076"/>
          <a:ext cx="174559" cy="17455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1CA6AB-7A58-1B44-98B9-4F20B58AE998}">
      <dsp:nvSpPr>
        <dsp:cNvPr id="0" name=""/>
        <dsp:cNvSpPr/>
      </dsp:nvSpPr>
      <dsp:spPr>
        <a:xfrm>
          <a:off x="814743" y="2694916"/>
          <a:ext cx="3989929" cy="99748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l-GR" sz="3900" kern="1200" dirty="0"/>
            <a:t>Επικοινωνία </a:t>
          </a:r>
        </a:p>
      </dsp:txBody>
      <dsp:txXfrm>
        <a:off x="843958" y="2724131"/>
        <a:ext cx="3931499" cy="939052"/>
      </dsp:txXfrm>
    </dsp:sp>
    <dsp:sp modelId="{A7719B6E-043C-D542-9E90-47E6100C37BA}">
      <dsp:nvSpPr>
        <dsp:cNvPr id="0" name=""/>
        <dsp:cNvSpPr/>
      </dsp:nvSpPr>
      <dsp:spPr>
        <a:xfrm>
          <a:off x="5363263" y="1713"/>
          <a:ext cx="3989929" cy="9974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l-GR" sz="3100" kern="1200" dirty="0"/>
            <a:t>Επίλυση Προβλημάτων</a:t>
          </a:r>
        </a:p>
      </dsp:txBody>
      <dsp:txXfrm>
        <a:off x="5392478" y="30928"/>
        <a:ext cx="3931499" cy="939052"/>
      </dsp:txXfrm>
    </dsp:sp>
    <dsp:sp modelId="{942A7098-A12E-4B46-A8D4-7ED2ED65F2BA}">
      <dsp:nvSpPr>
        <dsp:cNvPr id="0" name=""/>
        <dsp:cNvSpPr/>
      </dsp:nvSpPr>
      <dsp:spPr>
        <a:xfrm rot="5400000">
          <a:off x="7270948" y="1086475"/>
          <a:ext cx="174559" cy="17455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020D73-5AE7-6F4B-BC65-86634D035607}">
      <dsp:nvSpPr>
        <dsp:cNvPr id="0" name=""/>
        <dsp:cNvSpPr/>
      </dsp:nvSpPr>
      <dsp:spPr>
        <a:xfrm>
          <a:off x="5363263" y="1348314"/>
          <a:ext cx="3989929" cy="99748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l-GR" sz="3900" kern="1200" dirty="0"/>
            <a:t>Συνεργασία</a:t>
          </a:r>
        </a:p>
      </dsp:txBody>
      <dsp:txXfrm>
        <a:off x="5392478" y="1377529"/>
        <a:ext cx="3931499" cy="939052"/>
      </dsp:txXfrm>
    </dsp:sp>
    <dsp:sp modelId="{554F055F-46F4-0545-9931-8A7AEE737658}">
      <dsp:nvSpPr>
        <dsp:cNvPr id="0" name=""/>
        <dsp:cNvSpPr/>
      </dsp:nvSpPr>
      <dsp:spPr>
        <a:xfrm rot="5400000">
          <a:off x="7270948" y="2433076"/>
          <a:ext cx="174559" cy="17455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D6A1DA-CD12-E34A-928B-AD53A78E1426}">
      <dsp:nvSpPr>
        <dsp:cNvPr id="0" name=""/>
        <dsp:cNvSpPr/>
      </dsp:nvSpPr>
      <dsp:spPr>
        <a:xfrm>
          <a:off x="5363263" y="2694916"/>
          <a:ext cx="3989929" cy="997482"/>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l-GR" sz="3900" kern="1200" dirty="0"/>
            <a:t>Ψηφιακές Γνώσεις</a:t>
          </a:r>
        </a:p>
      </dsp:txBody>
      <dsp:txXfrm>
        <a:off x="5392478" y="2724131"/>
        <a:ext cx="3931499" cy="9390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08950-7616-9D48-883F-16DACF6A8E1B}">
      <dsp:nvSpPr>
        <dsp:cNvPr id="0" name=""/>
        <dsp:cNvSpPr/>
      </dsp:nvSpPr>
      <dsp:spPr>
        <a:xfrm>
          <a:off x="1742673" y="2731"/>
          <a:ext cx="3347739" cy="2008643"/>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ΤΕΧΝΙΚΕΣ ΚΑΙ ΕΠΑΓΓΕΛΜΑΤΙΚΕΣ ΔΕΞΙΟΤΗΤΕΣ
</a:t>
          </a:r>
          <a:endParaRPr lang="el-GR" sz="2800" kern="1200" dirty="0"/>
        </a:p>
      </dsp:txBody>
      <dsp:txXfrm>
        <a:off x="1742673" y="2731"/>
        <a:ext cx="3347739" cy="2008643"/>
      </dsp:txXfrm>
    </dsp:sp>
    <dsp:sp modelId="{123F825D-EDEB-AC4A-BC32-A718E4D5FBE2}">
      <dsp:nvSpPr>
        <dsp:cNvPr id="0" name=""/>
        <dsp:cNvSpPr/>
      </dsp:nvSpPr>
      <dsp:spPr>
        <a:xfrm>
          <a:off x="5425186" y="2731"/>
          <a:ext cx="3347739" cy="2008643"/>
        </a:xfrm>
        <a:prstGeom prst="rect">
          <a:avLst/>
        </a:prstGeom>
        <a:solidFill>
          <a:schemeClr val="accent2">
            <a:hueOff val="513678"/>
            <a:satOff val="-1281"/>
            <a:lumOff val="15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ΕΓΚΑΡΣΙΕΣ - ΜΑΛΑΚΕΣ ΔΕΞΙΟΤΗΤΕΣ
</a:t>
          </a:r>
          <a:endParaRPr lang="el-GR" sz="2800" kern="1200" dirty="0"/>
        </a:p>
      </dsp:txBody>
      <dsp:txXfrm>
        <a:off x="5425186" y="2731"/>
        <a:ext cx="3347739" cy="2008643"/>
      </dsp:txXfrm>
    </dsp:sp>
    <dsp:sp modelId="{B8089DDA-EF91-734C-9BE4-8C44C7141950}">
      <dsp:nvSpPr>
        <dsp:cNvPr id="0" name=""/>
        <dsp:cNvSpPr/>
      </dsp:nvSpPr>
      <dsp:spPr>
        <a:xfrm>
          <a:off x="1742673" y="2346148"/>
          <a:ext cx="3347739" cy="2008643"/>
        </a:xfrm>
        <a:prstGeom prst="rect">
          <a:avLst/>
        </a:prstGeom>
        <a:solidFill>
          <a:schemeClr val="accent2">
            <a:hueOff val="1027356"/>
            <a:satOff val="-2561"/>
            <a:lumOff val="313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ΔΕΞΙΟΤΗΤΕΣ ΙΘΑΓΕΝΕΙΑΣ
</a:t>
          </a:r>
          <a:endParaRPr lang="el-GR" sz="2800" kern="1200" dirty="0"/>
        </a:p>
      </dsp:txBody>
      <dsp:txXfrm>
        <a:off x="1742673" y="2346148"/>
        <a:ext cx="3347739" cy="2008643"/>
      </dsp:txXfrm>
    </dsp:sp>
    <dsp:sp modelId="{019E05CB-62BB-ED44-9799-E568A3F26357}">
      <dsp:nvSpPr>
        <dsp:cNvPr id="0" name=""/>
        <dsp:cNvSpPr/>
      </dsp:nvSpPr>
      <dsp:spPr>
        <a:xfrm>
          <a:off x="5425186" y="2346148"/>
          <a:ext cx="3347739" cy="2008643"/>
        </a:xfrm>
        <a:prstGeom prst="rect">
          <a:avLst/>
        </a:prstGeom>
        <a:solidFill>
          <a:schemeClr val="accent2">
            <a:hueOff val="1541034"/>
            <a:satOff val="-3842"/>
            <a:lumOff val="47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l-GR" sz="2800" b="1" kern="1200" dirty="0"/>
            <a:t>ΔΕΞΙΟΤΗΤΕΣ ΔΗΜΙΟΥΡΓΙΚΟΤΗΤΑΣ ΚΑΙ ΚΑΙΝΟΤΟΜΙΑΣ
</a:t>
          </a:r>
          <a:endParaRPr lang="el-GR" sz="2800" kern="1200" dirty="0"/>
        </a:p>
      </dsp:txBody>
      <dsp:txXfrm>
        <a:off x="5425186" y="2346148"/>
        <a:ext cx="3347739" cy="20086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C9539-5CCD-4DDB-ADC4-3CFA6FDDCBE8}">
      <dsp:nvSpPr>
        <dsp:cNvPr id="0" name=""/>
        <dsp:cNvSpPr/>
      </dsp:nvSpPr>
      <dsp:spPr>
        <a:xfrm rot="16200000">
          <a:off x="-88301" y="202098"/>
          <a:ext cx="2896195" cy="2896195"/>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l-GR" sz="2000" b="1" kern="1200" dirty="0"/>
            <a:t>γνώσεις και τεχνογνωσία</a:t>
          </a:r>
        </a:p>
        <a:p>
          <a:pPr marL="0" lvl="0" indent="0" algn="ctr" defTabSz="889000">
            <a:lnSpc>
              <a:spcPct val="100000"/>
            </a:lnSpc>
            <a:spcBef>
              <a:spcPct val="0"/>
            </a:spcBef>
            <a:spcAft>
              <a:spcPct val="35000"/>
            </a:spcAft>
            <a:buNone/>
          </a:pPr>
          <a:r>
            <a:rPr lang="el-GR" sz="2000" b="1" kern="1200" dirty="0"/>
            <a:t>(</a:t>
          </a:r>
          <a:r>
            <a:rPr lang="el-GR" sz="2000" b="1" kern="1200" dirty="0" err="1">
              <a:solidFill>
                <a:schemeClr val="accent1">
                  <a:lumMod val="50000"/>
                </a:schemeClr>
              </a:solidFill>
            </a:rPr>
            <a:t>know</a:t>
          </a:r>
          <a:r>
            <a:rPr lang="el-GR" sz="2000" b="1" kern="1200" dirty="0">
              <a:solidFill>
                <a:schemeClr val="accent1">
                  <a:lumMod val="50000"/>
                </a:schemeClr>
              </a:solidFill>
            </a:rPr>
            <a:t>-</a:t>
          </a:r>
          <a:r>
            <a:rPr lang="el-GR" sz="2000" b="1" kern="1200" dirty="0" err="1">
              <a:solidFill>
                <a:schemeClr val="accent1">
                  <a:lumMod val="50000"/>
                </a:schemeClr>
              </a:solidFill>
            </a:rPr>
            <a:t>how</a:t>
          </a:r>
          <a:r>
            <a:rPr lang="el-GR" sz="2000" b="1" kern="1200" dirty="0"/>
            <a:t>)</a:t>
          </a:r>
        </a:p>
      </dsp:txBody>
      <dsp:txXfrm rot="5400000">
        <a:off x="418533" y="926147"/>
        <a:ext cx="2389361" cy="1448097"/>
      </dsp:txXfrm>
    </dsp:sp>
    <dsp:sp modelId="{06809608-D0F0-4929-AB89-5AFA7FA0EA81}">
      <dsp:nvSpPr>
        <dsp:cNvPr id="0" name=""/>
        <dsp:cNvSpPr/>
      </dsp:nvSpPr>
      <dsp:spPr>
        <a:xfrm rot="5400000">
          <a:off x="2934480" y="1689"/>
          <a:ext cx="3249820" cy="3298621"/>
        </a:xfrm>
        <a:prstGeom prst="up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l-GR" sz="2000" b="1" kern="1200" dirty="0"/>
            <a:t>Συνδυασμός δεξιοτήτων  γνώσεων  νοοτροπίας</a:t>
          </a:r>
          <a:endParaRPr lang="en-US" sz="2000" b="1" kern="1200" dirty="0"/>
        </a:p>
        <a:p>
          <a:pPr marL="0" lvl="0" indent="0" algn="ctr" defTabSz="889000">
            <a:lnSpc>
              <a:spcPct val="100000"/>
            </a:lnSpc>
            <a:spcBef>
              <a:spcPct val="0"/>
            </a:spcBef>
            <a:spcAft>
              <a:spcPct val="35000"/>
            </a:spcAft>
            <a:buNone/>
          </a:pPr>
          <a:r>
            <a:rPr lang="en-US" sz="2000" b="1" kern="1200" dirty="0"/>
            <a:t>(</a:t>
          </a:r>
          <a:r>
            <a:rPr lang="en-US" sz="2000" b="1" kern="1200" dirty="0">
              <a:solidFill>
                <a:schemeClr val="accent1">
                  <a:lumMod val="50000"/>
                </a:schemeClr>
              </a:solidFill>
            </a:rPr>
            <a:t>who we are</a:t>
          </a:r>
          <a:r>
            <a:rPr lang="en-US" sz="2000" b="1" kern="1200" dirty="0"/>
            <a:t>)</a:t>
          </a:r>
          <a:endParaRPr lang="el-GR" sz="2000" b="1" kern="1200" dirty="0"/>
        </a:p>
      </dsp:txBody>
      <dsp:txXfrm rot="-5400000">
        <a:off x="2910080" y="838545"/>
        <a:ext cx="2729902" cy="16249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B8B96-E967-4C0C-8962-368EB534314E}">
      <dsp:nvSpPr>
        <dsp:cNvPr id="0" name=""/>
        <dsp:cNvSpPr/>
      </dsp:nvSpPr>
      <dsp:spPr>
        <a:xfrm>
          <a:off x="1113147" y="56671"/>
          <a:ext cx="1760564" cy="978091"/>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err="1"/>
            <a:t>Hard</a:t>
          </a:r>
          <a:r>
            <a:rPr lang="el-GR" sz="1800" b="1" kern="1200" dirty="0"/>
            <a:t> </a:t>
          </a:r>
          <a:r>
            <a:rPr lang="el-GR" sz="1800" b="1" kern="1200" dirty="0" err="1"/>
            <a:t>Skills</a:t>
          </a:r>
          <a:endParaRPr lang="el-GR" sz="1800" kern="1200" dirty="0"/>
        </a:p>
      </dsp:txBody>
      <dsp:txXfrm>
        <a:off x="1141794" y="85318"/>
        <a:ext cx="1703270" cy="920797"/>
      </dsp:txXfrm>
    </dsp:sp>
    <dsp:sp modelId="{3DA1785D-8899-44DA-B004-2C9E51E1648D}">
      <dsp:nvSpPr>
        <dsp:cNvPr id="0" name=""/>
        <dsp:cNvSpPr/>
      </dsp:nvSpPr>
      <dsp:spPr>
        <a:xfrm>
          <a:off x="3656184" y="56671"/>
          <a:ext cx="1760564" cy="978091"/>
        </a:xfrm>
        <a:prstGeom prst="roundRect">
          <a:avLst>
            <a:gd name="adj" fmla="val 1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t>Οριζόντιες Δεξιότητες </a:t>
          </a:r>
          <a:r>
            <a:rPr lang="el-GR" sz="1800" kern="1200" dirty="0"/>
            <a:t>(</a:t>
          </a:r>
          <a:r>
            <a:rPr lang="el-GR" sz="1800" kern="1200" dirty="0" err="1"/>
            <a:t>soft</a:t>
          </a:r>
          <a:r>
            <a:rPr lang="el-GR" sz="1800" kern="1200" dirty="0"/>
            <a:t> </a:t>
          </a:r>
          <a:r>
            <a:rPr lang="el-GR" sz="1800" kern="1200" dirty="0" err="1"/>
            <a:t>skills</a:t>
          </a:r>
          <a:r>
            <a:rPr lang="el-GR" sz="1800" kern="1200" dirty="0"/>
            <a:t>) </a:t>
          </a:r>
        </a:p>
      </dsp:txBody>
      <dsp:txXfrm>
        <a:off x="3684831" y="85318"/>
        <a:ext cx="1703270" cy="920797"/>
      </dsp:txXfrm>
    </dsp:sp>
    <dsp:sp modelId="{558CD1B5-6475-455A-90FB-2646AA7FF474}">
      <dsp:nvSpPr>
        <dsp:cNvPr id="0" name=""/>
        <dsp:cNvSpPr/>
      </dsp:nvSpPr>
      <dsp:spPr>
        <a:xfrm>
          <a:off x="2784820" y="4213559"/>
          <a:ext cx="733568" cy="733568"/>
        </a:xfrm>
        <a:prstGeom prst="triangle">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30E85DF-760A-48A3-8273-5432DD98076B}">
      <dsp:nvSpPr>
        <dsp:cNvPr id="0" name=""/>
        <dsp:cNvSpPr/>
      </dsp:nvSpPr>
      <dsp:spPr>
        <a:xfrm rot="240000">
          <a:off x="950227" y="3899217"/>
          <a:ext cx="4402755" cy="307870"/>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16DE506-CFBC-4B2D-930D-3CBBDCE532CA}">
      <dsp:nvSpPr>
        <dsp:cNvPr id="0" name=""/>
        <dsp:cNvSpPr/>
      </dsp:nvSpPr>
      <dsp:spPr>
        <a:xfrm rot="240000">
          <a:off x="3290339" y="3150678"/>
          <a:ext cx="2363376" cy="77599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Ανάπτυξη προσωπικότητα</a:t>
          </a:r>
          <a:r>
            <a:rPr lang="el-GR" sz="1400" kern="1200" dirty="0"/>
            <a:t>ς</a:t>
          </a:r>
        </a:p>
      </dsp:txBody>
      <dsp:txXfrm>
        <a:off x="3328220" y="3188559"/>
        <a:ext cx="2287614" cy="700235"/>
      </dsp:txXfrm>
    </dsp:sp>
    <dsp:sp modelId="{C1E8EC40-E815-459F-8814-2E29DDFF0CC7}">
      <dsp:nvSpPr>
        <dsp:cNvPr id="0" name=""/>
        <dsp:cNvSpPr/>
      </dsp:nvSpPr>
      <dsp:spPr>
        <a:xfrm rot="240000">
          <a:off x="3339509" y="2237640"/>
          <a:ext cx="2392189" cy="84150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kern="1200" dirty="0"/>
            <a:t>Μη εύκολα ποσοτικά μετρήσιμες</a:t>
          </a:r>
        </a:p>
      </dsp:txBody>
      <dsp:txXfrm>
        <a:off x="3380588" y="2278719"/>
        <a:ext cx="2310031" cy="759350"/>
      </dsp:txXfrm>
    </dsp:sp>
    <dsp:sp modelId="{430B74E2-1784-425C-B039-792B3ABA4459}">
      <dsp:nvSpPr>
        <dsp:cNvPr id="0" name=""/>
        <dsp:cNvSpPr/>
      </dsp:nvSpPr>
      <dsp:spPr>
        <a:xfrm rot="240000">
          <a:off x="3391177" y="1388586"/>
          <a:ext cx="2416005" cy="81817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Αξιολογούνται ποιοτικά</a:t>
          </a:r>
        </a:p>
      </dsp:txBody>
      <dsp:txXfrm>
        <a:off x="3431117" y="1428526"/>
        <a:ext cx="2336125" cy="738295"/>
      </dsp:txXfrm>
    </dsp:sp>
    <dsp:sp modelId="{E5BDECFC-6D52-47D1-B7D9-7E1D8C10435D}">
      <dsp:nvSpPr>
        <dsp:cNvPr id="0" name=""/>
        <dsp:cNvSpPr/>
      </dsp:nvSpPr>
      <dsp:spPr>
        <a:xfrm rot="240000">
          <a:off x="792895" y="3061777"/>
          <a:ext cx="2321094" cy="60168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σύνολο δεξιοτήτων </a:t>
          </a:r>
        </a:p>
      </dsp:txBody>
      <dsp:txXfrm>
        <a:off x="822267" y="3091149"/>
        <a:ext cx="2262350" cy="542942"/>
      </dsp:txXfrm>
    </dsp:sp>
    <dsp:sp modelId="{28171FFC-7E76-4FA9-968A-5C2320720C79}">
      <dsp:nvSpPr>
        <dsp:cNvPr id="0" name=""/>
        <dsp:cNvSpPr/>
      </dsp:nvSpPr>
      <dsp:spPr>
        <a:xfrm rot="240000">
          <a:off x="726501" y="2016069"/>
          <a:ext cx="2581034" cy="93253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ικανότητα εκτέλεσης ενός συγκεκριμένου τύπου εργασίας ή δραστηριότητας </a:t>
          </a:r>
        </a:p>
      </dsp:txBody>
      <dsp:txXfrm>
        <a:off x="772024" y="2061592"/>
        <a:ext cx="2489988" cy="84149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AAD57-4915-4722-AD64-362156BF2E6A}">
      <dsp:nvSpPr>
        <dsp:cNvPr id="0" name=""/>
        <dsp:cNvSpPr/>
      </dsp:nvSpPr>
      <dsp:spPr>
        <a:xfrm>
          <a:off x="1222393" y="562746"/>
          <a:ext cx="3760379" cy="3760379"/>
        </a:xfrm>
        <a:prstGeom prst="blockArc">
          <a:avLst>
            <a:gd name="adj1" fmla="val 10800000"/>
            <a:gd name="adj2" fmla="val 16200000"/>
            <a:gd name="adj3" fmla="val 4638"/>
          </a:avLst>
        </a:prstGeom>
        <a:solidFill>
          <a:schemeClr val="dk2">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EA26614-98A6-4DB8-A15D-3822C13B2365}">
      <dsp:nvSpPr>
        <dsp:cNvPr id="0" name=""/>
        <dsp:cNvSpPr/>
      </dsp:nvSpPr>
      <dsp:spPr>
        <a:xfrm>
          <a:off x="1222393" y="562746"/>
          <a:ext cx="3760379" cy="3760379"/>
        </a:xfrm>
        <a:prstGeom prst="blockArc">
          <a:avLst>
            <a:gd name="adj1" fmla="val 5400000"/>
            <a:gd name="adj2" fmla="val 10800000"/>
            <a:gd name="adj3" fmla="val 4638"/>
          </a:avLst>
        </a:prstGeom>
        <a:solidFill>
          <a:schemeClr val="dk2">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BE29E2F-F471-4B44-9B56-94149AE478BF}">
      <dsp:nvSpPr>
        <dsp:cNvPr id="0" name=""/>
        <dsp:cNvSpPr/>
      </dsp:nvSpPr>
      <dsp:spPr>
        <a:xfrm>
          <a:off x="1222393" y="562746"/>
          <a:ext cx="3760379" cy="3760379"/>
        </a:xfrm>
        <a:prstGeom prst="blockArc">
          <a:avLst>
            <a:gd name="adj1" fmla="val 0"/>
            <a:gd name="adj2" fmla="val 5400000"/>
            <a:gd name="adj3" fmla="val 4638"/>
          </a:avLst>
        </a:prstGeom>
        <a:solidFill>
          <a:schemeClr val="dk2">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7C8AF2D-EFB5-4C57-8B8F-75E568266A9D}">
      <dsp:nvSpPr>
        <dsp:cNvPr id="0" name=""/>
        <dsp:cNvSpPr/>
      </dsp:nvSpPr>
      <dsp:spPr>
        <a:xfrm>
          <a:off x="1222393" y="562746"/>
          <a:ext cx="3760379" cy="3760379"/>
        </a:xfrm>
        <a:prstGeom prst="blockArc">
          <a:avLst>
            <a:gd name="adj1" fmla="val 16200000"/>
            <a:gd name="adj2" fmla="val 0"/>
            <a:gd name="adj3" fmla="val 4638"/>
          </a:avLst>
        </a:prstGeom>
        <a:solidFill>
          <a:schemeClr val="dk2">
            <a:tint val="60000"/>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E474767-E9B7-45E1-AD64-5A5D4A31633F}">
      <dsp:nvSpPr>
        <dsp:cNvPr id="0" name=""/>
        <dsp:cNvSpPr/>
      </dsp:nvSpPr>
      <dsp:spPr>
        <a:xfrm>
          <a:off x="2237556" y="1577909"/>
          <a:ext cx="1730053" cy="1730053"/>
        </a:xfrm>
        <a:prstGeom prst="ellipse">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Transversal skill cycle</a:t>
          </a:r>
          <a:endParaRPr lang="el-GR" sz="1800" kern="1200" dirty="0"/>
        </a:p>
      </dsp:txBody>
      <dsp:txXfrm>
        <a:off x="2490916" y="1831269"/>
        <a:ext cx="1223333" cy="1223333"/>
      </dsp:txXfrm>
    </dsp:sp>
    <dsp:sp modelId="{7792B4A6-A120-40C8-BC4E-4B1AEB638108}">
      <dsp:nvSpPr>
        <dsp:cNvPr id="0" name=""/>
        <dsp:cNvSpPr/>
      </dsp:nvSpPr>
      <dsp:spPr>
        <a:xfrm>
          <a:off x="2497064" y="824"/>
          <a:ext cx="1211037" cy="1211037"/>
        </a:xfrm>
        <a:prstGeom prst="ellipse">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Skill acquisition</a:t>
          </a:r>
          <a:endParaRPr lang="el-GR" sz="1100" kern="1200" dirty="0"/>
        </a:p>
      </dsp:txBody>
      <dsp:txXfrm>
        <a:off x="2674416" y="178176"/>
        <a:ext cx="856333" cy="856333"/>
      </dsp:txXfrm>
    </dsp:sp>
    <dsp:sp modelId="{ECB0AC0F-6EC9-4B7B-B94B-32360421DEBD}">
      <dsp:nvSpPr>
        <dsp:cNvPr id="0" name=""/>
        <dsp:cNvSpPr/>
      </dsp:nvSpPr>
      <dsp:spPr>
        <a:xfrm>
          <a:off x="4333656" y="1837417"/>
          <a:ext cx="1211037" cy="1211037"/>
        </a:xfrm>
        <a:prstGeom prst="ellipse">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Skill transfer</a:t>
          </a:r>
          <a:endParaRPr lang="el-GR" sz="1100" kern="1200" dirty="0"/>
        </a:p>
      </dsp:txBody>
      <dsp:txXfrm>
        <a:off x="4511008" y="2014769"/>
        <a:ext cx="856333" cy="856333"/>
      </dsp:txXfrm>
    </dsp:sp>
    <dsp:sp modelId="{A6917398-5B79-4686-8C67-EB6DAAC32D49}">
      <dsp:nvSpPr>
        <dsp:cNvPr id="0" name=""/>
        <dsp:cNvSpPr/>
      </dsp:nvSpPr>
      <dsp:spPr>
        <a:xfrm>
          <a:off x="2497064" y="3674009"/>
          <a:ext cx="1211037" cy="1211037"/>
        </a:xfrm>
        <a:prstGeom prst="ellipse">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Skill progression</a:t>
          </a:r>
          <a:endParaRPr lang="el-GR" sz="1100" kern="1200" dirty="0"/>
        </a:p>
      </dsp:txBody>
      <dsp:txXfrm>
        <a:off x="2674416" y="3851361"/>
        <a:ext cx="856333" cy="856333"/>
      </dsp:txXfrm>
    </dsp:sp>
    <dsp:sp modelId="{6592D200-64BE-44E3-835B-DC148A901348}">
      <dsp:nvSpPr>
        <dsp:cNvPr id="0" name=""/>
        <dsp:cNvSpPr/>
      </dsp:nvSpPr>
      <dsp:spPr>
        <a:xfrm>
          <a:off x="660471" y="1837417"/>
          <a:ext cx="1211037" cy="1211037"/>
        </a:xfrm>
        <a:prstGeom prst="ellipse">
          <a:avLst/>
        </a:prstGeom>
        <a:solidFill>
          <a:schemeClr val="dk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Skill match</a:t>
          </a:r>
          <a:endParaRPr lang="el-GR" sz="1100" kern="1200" dirty="0"/>
        </a:p>
      </dsp:txBody>
      <dsp:txXfrm>
        <a:off x="837823" y="2014769"/>
        <a:ext cx="856333" cy="85633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ACF80-B30D-4C55-87E0-63E601377C0C}">
      <dsp:nvSpPr>
        <dsp:cNvPr id="0" name=""/>
        <dsp:cNvSpPr/>
      </dsp:nvSpPr>
      <dsp:spPr>
        <a:xfrm>
          <a:off x="1142998" y="0"/>
          <a:ext cx="1828802" cy="738078"/>
        </a:xfrm>
        <a:prstGeom prst="trapezoid">
          <a:avLst>
            <a:gd name="adj" fmla="val 6968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1">
                  <a:lumMod val="50000"/>
                </a:schemeClr>
              </a:solidFill>
            </a:rPr>
            <a:t>Γνωρίζοντας</a:t>
          </a:r>
        </a:p>
      </dsp:txBody>
      <dsp:txXfrm>
        <a:off x="1142998" y="0"/>
        <a:ext cx="1828802" cy="738078"/>
      </dsp:txXfrm>
    </dsp:sp>
    <dsp:sp modelId="{DE477064-F9C0-489D-9A41-BEFEF327C08C}">
      <dsp:nvSpPr>
        <dsp:cNvPr id="0" name=""/>
        <dsp:cNvSpPr/>
      </dsp:nvSpPr>
      <dsp:spPr>
        <a:xfrm>
          <a:off x="685803" y="738078"/>
          <a:ext cx="2743193" cy="738078"/>
        </a:xfrm>
        <a:prstGeom prst="trapezoid">
          <a:avLst>
            <a:gd name="adj" fmla="val 6968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1">
                  <a:lumMod val="50000"/>
                </a:schemeClr>
              </a:solidFill>
            </a:rPr>
            <a:t>Σχεδιάζοντας</a:t>
          </a:r>
        </a:p>
      </dsp:txBody>
      <dsp:txXfrm>
        <a:off x="1165862" y="738078"/>
        <a:ext cx="1783075" cy="738078"/>
      </dsp:txXfrm>
    </dsp:sp>
    <dsp:sp modelId="{DC7B2782-75E8-4FEE-80B9-3F5BB9D14F36}">
      <dsp:nvSpPr>
        <dsp:cNvPr id="0" name=""/>
        <dsp:cNvSpPr/>
      </dsp:nvSpPr>
      <dsp:spPr>
        <a:xfrm>
          <a:off x="514350" y="1476157"/>
          <a:ext cx="3086099" cy="738078"/>
        </a:xfrm>
        <a:prstGeom prst="trapezoid">
          <a:avLst>
            <a:gd name="adj" fmla="val 6968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1">
                  <a:lumMod val="50000"/>
                </a:schemeClr>
              </a:solidFill>
            </a:rPr>
            <a:t>Εφαρμόζοντας</a:t>
          </a:r>
        </a:p>
      </dsp:txBody>
      <dsp:txXfrm>
        <a:off x="1054417" y="1476157"/>
        <a:ext cx="2005965" cy="738078"/>
      </dsp:txXfrm>
    </dsp:sp>
    <dsp:sp modelId="{02729A23-3AE6-4254-BC1C-57E3304C4413}">
      <dsp:nvSpPr>
        <dsp:cNvPr id="0" name=""/>
        <dsp:cNvSpPr/>
      </dsp:nvSpPr>
      <dsp:spPr>
        <a:xfrm>
          <a:off x="0" y="2214236"/>
          <a:ext cx="4114800" cy="738078"/>
        </a:xfrm>
        <a:prstGeom prst="trapezoid">
          <a:avLst>
            <a:gd name="adj" fmla="val 6968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accent1">
                  <a:lumMod val="50000"/>
                </a:schemeClr>
              </a:solidFill>
            </a:rPr>
            <a:t>Αξιολογώντας</a:t>
          </a:r>
        </a:p>
      </dsp:txBody>
      <dsp:txXfrm>
        <a:off x="720089" y="2214236"/>
        <a:ext cx="2674620" cy="738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77CC1-5E2C-134A-AD4B-B0786B1BCD06}">
      <dsp:nvSpPr>
        <dsp:cNvPr id="0" name=""/>
        <dsp:cNvSpPr/>
      </dsp:nvSpPr>
      <dsp:spPr>
        <a:xfrm>
          <a:off x="0" y="56231"/>
          <a:ext cx="6812280" cy="2676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dirty="0"/>
            <a:t>Οι </a:t>
          </a:r>
          <a:r>
            <a:rPr lang="el-GR" sz="2600" b="1" kern="1200" dirty="0"/>
            <a:t>κοινωνικές και συναισθηματικές δεξιότητες </a:t>
          </a:r>
          <a:r>
            <a:rPr lang="el-GR" sz="2600" kern="1200" dirty="0"/>
            <a:t>είναι ένα σύνολο ατομικών ικανοτήτων που στοχεύουν σε συνεπή πρότυπα σκέψης, συναισθημάτων και συμπεριφορών. Μπορούν να βοηθήσουν στην ισορροπία και στην ενίσχυση του χαρακτήρα.</a:t>
          </a:r>
          <a:endParaRPr lang="en-US" sz="2600" kern="1200" dirty="0"/>
        </a:p>
      </dsp:txBody>
      <dsp:txXfrm>
        <a:off x="130678" y="186909"/>
        <a:ext cx="6550924" cy="2415604"/>
      </dsp:txXfrm>
    </dsp:sp>
    <dsp:sp modelId="{11EFFA71-29B1-9A49-B308-AF8BF83CB346}">
      <dsp:nvSpPr>
        <dsp:cNvPr id="0" name=""/>
        <dsp:cNvSpPr/>
      </dsp:nvSpPr>
      <dsp:spPr>
        <a:xfrm>
          <a:off x="0" y="2808072"/>
          <a:ext cx="6812280" cy="2676960"/>
        </a:xfrm>
        <a:prstGeom prst="roundRect">
          <a:avLst/>
        </a:prstGeom>
        <a:solidFill>
          <a:schemeClr val="accent5">
            <a:hueOff val="1500435"/>
            <a:satOff val="4098"/>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dirty="0"/>
            <a:t>Οι </a:t>
          </a:r>
          <a:r>
            <a:rPr lang="el-GR" sz="2600" b="1" kern="1200" dirty="0"/>
            <a:t>φυσικές και πρακτικές δεξιότητες </a:t>
          </a:r>
          <a:r>
            <a:rPr lang="el-GR" sz="2600" kern="1200" dirty="0"/>
            <a:t>είναι ένα σύνολο ικανοτήτων χρήσης φυσικών εργαλείων και  λειτουργιών. Περιλαμβάνουν χειροκίνητες δεξιότητες, δεξιότητες ζωής, επαγγελματικές δεξιότητες και την ικανότητα κινητοποίησης.</a:t>
          </a:r>
          <a:endParaRPr lang="en-US" sz="2600" kern="1200" dirty="0"/>
        </a:p>
      </dsp:txBody>
      <dsp:txXfrm>
        <a:off x="130678" y="2938750"/>
        <a:ext cx="6550924" cy="241560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57EC6-0ED6-466E-867A-48290442AB35}">
      <dsp:nvSpPr>
        <dsp:cNvPr id="0" name=""/>
        <dsp:cNvSpPr/>
      </dsp:nvSpPr>
      <dsp:spPr>
        <a:xfrm>
          <a:off x="0" y="0"/>
          <a:ext cx="10710929" cy="15043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2BACB-A1AF-4A80-8B09-95BBC8842DBA}">
      <dsp:nvSpPr>
        <dsp:cNvPr id="0" name=""/>
        <dsp:cNvSpPr/>
      </dsp:nvSpPr>
      <dsp:spPr>
        <a:xfrm>
          <a:off x="455060" y="340729"/>
          <a:ext cx="828191" cy="827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50976A-9925-4F0A-BD2E-4E9FBC8BA979}">
      <dsp:nvSpPr>
        <dsp:cNvPr id="0" name=""/>
        <dsp:cNvSpPr/>
      </dsp:nvSpPr>
      <dsp:spPr>
        <a:xfrm>
          <a:off x="1738312" y="2254"/>
          <a:ext cx="8542765" cy="173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85" tIns="184085" rIns="184085" bIns="184085" numCol="1" spcCol="1270" anchor="ctr" anchorCtr="0">
          <a:noAutofit/>
        </a:bodyPr>
        <a:lstStyle/>
        <a:p>
          <a:pPr marL="0" lvl="0" indent="0" algn="l" defTabSz="800100">
            <a:lnSpc>
              <a:spcPct val="100000"/>
            </a:lnSpc>
            <a:spcBef>
              <a:spcPct val="0"/>
            </a:spcBef>
            <a:spcAft>
              <a:spcPct val="35000"/>
            </a:spcAft>
            <a:buNone/>
          </a:pPr>
          <a:r>
            <a:rPr lang="el-GR" sz="1800" b="1" kern="1200" dirty="0"/>
            <a:t>Το έργο </a:t>
          </a:r>
          <a:r>
            <a:rPr lang="en-US" sz="1800" b="1" kern="1200" dirty="0"/>
            <a:t>Play4Guidance (P4G) </a:t>
          </a:r>
          <a:r>
            <a:rPr lang="el-GR" sz="1800" kern="1200" dirty="0"/>
            <a:t>εισάγει ένα καινοτόμο Επιχειρηματικό Παιχνίδι με στόχο την εκπαίδευση και καθοδήγηση φοιτητών και νέων ανέργων σχετικά με επιχειρηματικές, εγκάρσιες και μαθηματικές δεξιότητες. Αυτή η καινοτόμος μέθοδος μάθησης ενισχύει τις διαχειριστικές, επιχειρηματικές, ψηφιακές και συνεργατικές ικανότητες και προωθεί την κριτική σκέψη, την επίλυση προβλημάτων και την ηγεσία.</a:t>
          </a:r>
          <a:r>
            <a:rPr lang="el-GR" sz="1600" kern="1200" dirty="0"/>
            <a:t>
</a:t>
          </a:r>
          <a:endParaRPr lang="en-US" sz="1600" kern="1200" dirty="0"/>
        </a:p>
      </dsp:txBody>
      <dsp:txXfrm>
        <a:off x="1738312" y="2254"/>
        <a:ext cx="8542765" cy="1739384"/>
      </dsp:txXfrm>
    </dsp:sp>
    <dsp:sp modelId="{09D95419-7E1B-40BC-82C7-8FEAAC1B62E0}">
      <dsp:nvSpPr>
        <dsp:cNvPr id="0" name=""/>
        <dsp:cNvSpPr/>
      </dsp:nvSpPr>
      <dsp:spPr>
        <a:xfrm>
          <a:off x="0" y="1952473"/>
          <a:ext cx="10710929" cy="15043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7BE979-BB87-4ADC-BE60-3FB985077B5F}">
      <dsp:nvSpPr>
        <dsp:cNvPr id="0" name=""/>
        <dsp:cNvSpPr/>
      </dsp:nvSpPr>
      <dsp:spPr>
        <a:xfrm>
          <a:off x="455060" y="2290948"/>
          <a:ext cx="828191" cy="827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C51673-F472-40C8-A836-B57E7687F22A}">
      <dsp:nvSpPr>
        <dsp:cNvPr id="0" name=""/>
        <dsp:cNvSpPr/>
      </dsp:nvSpPr>
      <dsp:spPr>
        <a:xfrm>
          <a:off x="1738312" y="1952473"/>
          <a:ext cx="8542765" cy="1739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85" tIns="184085" rIns="184085" bIns="184085" numCol="1" spcCol="1270" anchor="ctr" anchorCtr="0">
          <a:noAutofit/>
        </a:bodyPr>
        <a:lstStyle/>
        <a:p>
          <a:pPr marL="0" lvl="0" indent="0" algn="l" defTabSz="800100">
            <a:lnSpc>
              <a:spcPct val="100000"/>
            </a:lnSpc>
            <a:spcBef>
              <a:spcPct val="0"/>
            </a:spcBef>
            <a:spcAft>
              <a:spcPct val="35000"/>
            </a:spcAft>
            <a:buNone/>
          </a:pPr>
          <a:r>
            <a:rPr lang="el-GR" sz="1800" kern="1200" dirty="0"/>
            <a:t>Το εργαλείο </a:t>
          </a:r>
          <a:r>
            <a:rPr lang="el-GR" sz="1800" kern="1200" dirty="0" err="1"/>
            <a:t>αυτοαξιολόγησης</a:t>
          </a:r>
          <a:r>
            <a:rPr lang="el-GR" sz="1800" kern="1200" dirty="0"/>
            <a:t> και αξιολόγησης για καθοδήγηση είναι ένα από τα βασικά στοιχεία του επιχειρηματικού παιχνιδιού </a:t>
          </a:r>
          <a:r>
            <a:rPr lang="en-US" sz="1800" kern="1200" dirty="0"/>
            <a:t>PLAY4GUIDANCE </a:t>
          </a:r>
          <a:r>
            <a:rPr lang="el-GR" sz="1800" kern="1200" dirty="0"/>
            <a:t>και έχει ως στόχο να παρέχει στους χρήστες απλή και σαφή ανατροφοδότηση που μπορούν να χρησιμοποιήσουν για να </a:t>
          </a:r>
          <a:r>
            <a:rPr lang="el-GR" sz="1800" kern="1200" dirty="0" err="1"/>
            <a:t>αυτοαξιολογήσουν</a:t>
          </a:r>
          <a:r>
            <a:rPr lang="el-GR" sz="1800" kern="1200" dirty="0"/>
            <a:t> τις δεξιότητες και τις ικανότητές τους με τη συμμετοχή τους στο παιχνίδι. </a:t>
          </a:r>
          <a:r>
            <a:rPr lang="el-GR" sz="1600" kern="1200" dirty="0"/>
            <a:t>
</a:t>
          </a:r>
          <a:endParaRPr lang="en-US" sz="1600" kern="1200" dirty="0"/>
        </a:p>
      </dsp:txBody>
      <dsp:txXfrm>
        <a:off x="1738312" y="1952473"/>
        <a:ext cx="8542765" cy="173938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E7432-0114-D64B-9E7F-5D7C8FB51AC3}">
      <dsp:nvSpPr>
        <dsp:cNvPr id="0" name=""/>
        <dsp:cNvSpPr/>
      </dsp:nvSpPr>
      <dsp:spPr>
        <a:xfrm>
          <a:off x="0" y="7304"/>
          <a:ext cx="6830568" cy="5159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t>
          </a:r>
          <a:r>
            <a:rPr lang="el-GR" sz="2100" b="1" kern="1200" dirty="0"/>
            <a:t>Αναλυτική Σκέψη</a:t>
          </a:r>
          <a:endParaRPr lang="en-US" sz="2100" kern="1200" dirty="0"/>
        </a:p>
      </dsp:txBody>
      <dsp:txXfrm>
        <a:off x="25188" y="32492"/>
        <a:ext cx="6780192" cy="465594"/>
      </dsp:txXfrm>
    </dsp:sp>
    <dsp:sp modelId="{1BBBD125-5895-F843-BBE7-4D6BE7FDF01C}">
      <dsp:nvSpPr>
        <dsp:cNvPr id="0" name=""/>
        <dsp:cNvSpPr/>
      </dsp:nvSpPr>
      <dsp:spPr>
        <a:xfrm>
          <a:off x="0" y="583754"/>
          <a:ext cx="6830568" cy="515970"/>
        </a:xfrm>
        <a:prstGeom prst="roundRect">
          <a:avLst/>
        </a:prstGeom>
        <a:solidFill>
          <a:schemeClr val="accent5">
            <a:hueOff val="166715"/>
            <a:satOff val="455"/>
            <a:lumOff val="-2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t>
          </a:r>
          <a:r>
            <a:rPr lang="el-GR" sz="2100" b="1" kern="1200" dirty="0"/>
            <a:t>Επιχειρηματική Οξυδέρκεια</a:t>
          </a:r>
          <a:endParaRPr lang="en-US" sz="2100" kern="1200" dirty="0"/>
        </a:p>
      </dsp:txBody>
      <dsp:txXfrm>
        <a:off x="25188" y="608942"/>
        <a:ext cx="6780192" cy="465594"/>
      </dsp:txXfrm>
    </dsp:sp>
    <dsp:sp modelId="{02FD0BC5-366D-FD41-8735-973773270758}">
      <dsp:nvSpPr>
        <dsp:cNvPr id="0" name=""/>
        <dsp:cNvSpPr/>
      </dsp:nvSpPr>
      <dsp:spPr>
        <a:xfrm>
          <a:off x="0" y="1160204"/>
          <a:ext cx="6830568" cy="515970"/>
        </a:xfrm>
        <a:prstGeom prst="roundRect">
          <a:avLst/>
        </a:prstGeom>
        <a:solidFill>
          <a:schemeClr val="accent5">
            <a:hueOff val="333430"/>
            <a:satOff val="911"/>
            <a:lumOff val="-4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t>
          </a:r>
          <a:r>
            <a:rPr lang="el-GR" sz="2100" b="1" kern="1200" dirty="0"/>
            <a:t>Δέσμευση για μάθηση</a:t>
          </a:r>
          <a:endParaRPr lang="en-US" sz="2100" kern="1200" dirty="0"/>
        </a:p>
      </dsp:txBody>
      <dsp:txXfrm>
        <a:off x="25188" y="1185392"/>
        <a:ext cx="6780192" cy="465594"/>
      </dsp:txXfrm>
    </dsp:sp>
    <dsp:sp modelId="{6EA8A17E-F669-4943-A93C-6CDC995D45FB}">
      <dsp:nvSpPr>
        <dsp:cNvPr id="0" name=""/>
        <dsp:cNvSpPr/>
      </dsp:nvSpPr>
      <dsp:spPr>
        <a:xfrm>
          <a:off x="0" y="1736654"/>
          <a:ext cx="6830568" cy="515970"/>
        </a:xfrm>
        <a:prstGeom prst="roundRect">
          <a:avLst/>
        </a:prstGeom>
        <a:solidFill>
          <a:schemeClr val="accent5">
            <a:hueOff val="500145"/>
            <a:satOff val="1366"/>
            <a:lumOff val="-7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t>
          </a:r>
          <a:r>
            <a:rPr lang="el-GR" sz="2100" b="1" kern="1200" dirty="0"/>
            <a:t>Παραγγελία και Ποιότητα</a:t>
          </a:r>
          <a:endParaRPr lang="en-US" sz="2100" kern="1200" dirty="0"/>
        </a:p>
      </dsp:txBody>
      <dsp:txXfrm>
        <a:off x="25188" y="1761842"/>
        <a:ext cx="6780192" cy="465594"/>
      </dsp:txXfrm>
    </dsp:sp>
    <dsp:sp modelId="{19ADA012-E6B7-D245-806E-E7D906497D03}">
      <dsp:nvSpPr>
        <dsp:cNvPr id="0" name=""/>
        <dsp:cNvSpPr/>
      </dsp:nvSpPr>
      <dsp:spPr>
        <a:xfrm>
          <a:off x="0" y="2313104"/>
          <a:ext cx="6830568" cy="515970"/>
        </a:xfrm>
        <a:prstGeom prst="roundRect">
          <a:avLst/>
        </a:prstGeom>
        <a:solidFill>
          <a:schemeClr val="accent5">
            <a:hueOff val="666860"/>
            <a:satOff val="1821"/>
            <a:lumOff val="-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t>
          </a:r>
          <a:r>
            <a:rPr lang="el-GR" sz="2100" b="1" kern="1200" dirty="0"/>
            <a:t>Εμπειρία</a:t>
          </a:r>
          <a:endParaRPr lang="en-US" sz="2100" kern="1200" dirty="0"/>
        </a:p>
      </dsp:txBody>
      <dsp:txXfrm>
        <a:off x="25188" y="2338292"/>
        <a:ext cx="6780192" cy="465594"/>
      </dsp:txXfrm>
    </dsp:sp>
    <dsp:sp modelId="{4C98E357-0800-D143-BFAA-6B82D58B4E2A}">
      <dsp:nvSpPr>
        <dsp:cNvPr id="0" name=""/>
        <dsp:cNvSpPr/>
      </dsp:nvSpPr>
      <dsp:spPr>
        <a:xfrm>
          <a:off x="0" y="2889554"/>
          <a:ext cx="6830568" cy="515970"/>
        </a:xfrm>
        <a:prstGeom prst="roundRect">
          <a:avLst/>
        </a:prstGeom>
        <a:solidFill>
          <a:schemeClr val="accent5">
            <a:hueOff val="833575"/>
            <a:satOff val="2277"/>
            <a:lumOff val="-11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t>
          </a:r>
          <a:r>
            <a:rPr lang="el-GR" sz="2100" b="1" kern="1200" dirty="0"/>
            <a:t>Ευελιξία</a:t>
          </a:r>
          <a:endParaRPr lang="en-US" sz="2100" kern="1200" dirty="0"/>
        </a:p>
      </dsp:txBody>
      <dsp:txXfrm>
        <a:off x="25188" y="2914742"/>
        <a:ext cx="6780192" cy="465594"/>
      </dsp:txXfrm>
    </dsp:sp>
    <dsp:sp modelId="{E3ED4724-EE56-EB4F-9112-FC936893EA21}">
      <dsp:nvSpPr>
        <dsp:cNvPr id="0" name=""/>
        <dsp:cNvSpPr/>
      </dsp:nvSpPr>
      <dsp:spPr>
        <a:xfrm>
          <a:off x="0" y="3466004"/>
          <a:ext cx="6830568" cy="515970"/>
        </a:xfrm>
        <a:prstGeom prst="roundRect">
          <a:avLst/>
        </a:prstGeom>
        <a:solidFill>
          <a:schemeClr val="accent5">
            <a:hueOff val="1000290"/>
            <a:satOff val="2732"/>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t>
          </a:r>
          <a:r>
            <a:rPr lang="el-GR" sz="2100" b="1" kern="1200" dirty="0"/>
            <a:t>Αναζήτηση πληροφοριών</a:t>
          </a:r>
          <a:endParaRPr lang="en-US" sz="2100" kern="1200" dirty="0"/>
        </a:p>
      </dsp:txBody>
      <dsp:txXfrm>
        <a:off x="25188" y="3491192"/>
        <a:ext cx="6780192" cy="465594"/>
      </dsp:txXfrm>
    </dsp:sp>
    <dsp:sp modelId="{AB81BBAE-09B2-E347-816E-AB94C1392CBD}">
      <dsp:nvSpPr>
        <dsp:cNvPr id="0" name=""/>
        <dsp:cNvSpPr/>
      </dsp:nvSpPr>
      <dsp:spPr>
        <a:xfrm>
          <a:off x="0" y="4042454"/>
          <a:ext cx="6830568" cy="515970"/>
        </a:xfrm>
        <a:prstGeom prst="roundRect">
          <a:avLst/>
        </a:prstGeom>
        <a:solidFill>
          <a:schemeClr val="accent5">
            <a:hueOff val="1167005"/>
            <a:satOff val="3187"/>
            <a:lumOff val="-16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t>
          </a:r>
          <a:r>
            <a:rPr lang="el-GR" sz="2100" b="1" kern="1200" dirty="0"/>
            <a:t>Καινοτομία</a:t>
          </a:r>
          <a:endParaRPr lang="en-US" sz="2100" kern="1200" dirty="0"/>
        </a:p>
      </dsp:txBody>
      <dsp:txXfrm>
        <a:off x="25188" y="4067642"/>
        <a:ext cx="6780192" cy="465594"/>
      </dsp:txXfrm>
    </dsp:sp>
    <dsp:sp modelId="{C70CE5C6-C986-D948-A0D6-56ADF05298DF}">
      <dsp:nvSpPr>
        <dsp:cNvPr id="0" name=""/>
        <dsp:cNvSpPr/>
      </dsp:nvSpPr>
      <dsp:spPr>
        <a:xfrm>
          <a:off x="0" y="4618904"/>
          <a:ext cx="6830568" cy="515970"/>
        </a:xfrm>
        <a:prstGeom prst="roundRect">
          <a:avLst/>
        </a:prstGeom>
        <a:solidFill>
          <a:schemeClr val="accent5">
            <a:hueOff val="1333720"/>
            <a:satOff val="3643"/>
            <a:lumOff val="-1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t>
          </a:r>
          <a:r>
            <a:rPr lang="el-GR" sz="2100" b="1" kern="1200" dirty="0"/>
            <a:t>Προσανατολισμός αποτελεσμάτων</a:t>
          </a:r>
          <a:endParaRPr lang="en-US" sz="2100" kern="1200" dirty="0"/>
        </a:p>
      </dsp:txBody>
      <dsp:txXfrm>
        <a:off x="25188" y="4644092"/>
        <a:ext cx="6780192" cy="465594"/>
      </dsp:txXfrm>
    </dsp:sp>
    <dsp:sp modelId="{1FEC3A4E-5944-514B-8C7C-23D1670506FA}">
      <dsp:nvSpPr>
        <dsp:cNvPr id="0" name=""/>
        <dsp:cNvSpPr/>
      </dsp:nvSpPr>
      <dsp:spPr>
        <a:xfrm>
          <a:off x="0" y="5195354"/>
          <a:ext cx="6830568" cy="515970"/>
        </a:xfrm>
        <a:prstGeom prst="roundRect">
          <a:avLst/>
        </a:prstGeom>
        <a:solidFill>
          <a:schemeClr val="accent5">
            <a:hueOff val="1500435"/>
            <a:satOff val="4098"/>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a:t>
          </a:r>
          <a:r>
            <a:rPr lang="el-GR" sz="2100" b="1" kern="1200" dirty="0"/>
            <a:t>Λήψη αποφάσεων</a:t>
          </a:r>
          <a:endParaRPr lang="en-US" sz="2100" kern="1200" dirty="0"/>
        </a:p>
      </dsp:txBody>
      <dsp:txXfrm>
        <a:off x="25188" y="5220542"/>
        <a:ext cx="6780192" cy="465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77CC1-5E2C-134A-AD4B-B0786B1BCD06}">
      <dsp:nvSpPr>
        <dsp:cNvPr id="0" name=""/>
        <dsp:cNvSpPr/>
      </dsp:nvSpPr>
      <dsp:spPr>
        <a:xfrm>
          <a:off x="0" y="327672"/>
          <a:ext cx="6812280" cy="48859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l-GR" sz="2900" kern="1200" dirty="0"/>
            <a:t>Οι </a:t>
          </a:r>
          <a:r>
            <a:rPr lang="el-GR" sz="2900" b="1" kern="1200" dirty="0"/>
            <a:t>θεμελιώδεις δεξιότητες </a:t>
          </a:r>
          <a:r>
            <a:rPr lang="el-GR" sz="2900" kern="1200" dirty="0"/>
            <a:t>ορίζονται ως δεξιότητες που λειτουργούν ως πύλες για άλλες δεξιότητες. Στηρίζονται στην τεχνογνωσία και όχι γνώση. Περιλαμβάνουν τον αλφαβητισμό, την αριθμητική, ψηφιακή παιδεία και τον γραμματισμό δεδομένων. Ο γραμματισμός δεδομένων αναφέρεται στην ικανότητα δημιουργίας και ανταλλαγής πληροφοριών..</a:t>
          </a:r>
          <a:endParaRPr lang="en-US" sz="2900" kern="1200" dirty="0"/>
        </a:p>
      </dsp:txBody>
      <dsp:txXfrm>
        <a:off x="238511" y="566183"/>
        <a:ext cx="6335258" cy="44088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39413-AC8E-154C-9BF5-B11A85799456}">
      <dsp:nvSpPr>
        <dsp:cNvPr id="0" name=""/>
        <dsp:cNvSpPr/>
      </dsp:nvSpPr>
      <dsp:spPr>
        <a:xfrm>
          <a:off x="0" y="3185"/>
          <a:ext cx="7694104" cy="5372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Σύμφωνα με το Παγκόσμιο Οικονομικό Φόρουμ 2020,  οι δεξιότητες, που απαιτούνται στην εποχή της τέταρτης βιομηχανικής επανάστασης, είναι :</a:t>
          </a:r>
          <a:endParaRPr lang="en-US" sz="1600" kern="1200" dirty="0"/>
        </a:p>
      </dsp:txBody>
      <dsp:txXfrm>
        <a:off x="26229" y="29414"/>
        <a:ext cx="7641646" cy="484839"/>
      </dsp:txXfrm>
    </dsp:sp>
    <dsp:sp modelId="{F4F53465-82A0-BC4E-B6E9-1F0CFB20F146}">
      <dsp:nvSpPr>
        <dsp:cNvPr id="0" name=""/>
        <dsp:cNvSpPr/>
      </dsp:nvSpPr>
      <dsp:spPr>
        <a:xfrm>
          <a:off x="0" y="552506"/>
          <a:ext cx="7694104" cy="537297"/>
        </a:xfrm>
        <a:prstGeom prst="roundRect">
          <a:avLst/>
        </a:prstGeom>
        <a:solidFill>
          <a:schemeClr val="accent2">
            <a:hueOff val="154103"/>
            <a:satOff val="-384"/>
            <a:lumOff val="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1. Σύνθετη επίλυση προβλημάτων</a:t>
          </a:r>
          <a:endParaRPr lang="en-US" sz="2000" kern="1200" dirty="0"/>
        </a:p>
      </dsp:txBody>
      <dsp:txXfrm>
        <a:off x="26229" y="578735"/>
        <a:ext cx="7641646" cy="484839"/>
      </dsp:txXfrm>
    </dsp:sp>
    <dsp:sp modelId="{4E0F471F-9E9B-8140-B460-606FFB4A6CBD}">
      <dsp:nvSpPr>
        <dsp:cNvPr id="0" name=""/>
        <dsp:cNvSpPr/>
      </dsp:nvSpPr>
      <dsp:spPr>
        <a:xfrm>
          <a:off x="0" y="1101827"/>
          <a:ext cx="7694104" cy="537297"/>
        </a:xfrm>
        <a:prstGeom prst="roundRect">
          <a:avLst/>
        </a:prstGeom>
        <a:solidFill>
          <a:schemeClr val="accent2">
            <a:hueOff val="308207"/>
            <a:satOff val="-768"/>
            <a:lumOff val="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2. Κρίσιμη σκέψη</a:t>
          </a:r>
          <a:endParaRPr lang="en-US" sz="2000" kern="1200" dirty="0"/>
        </a:p>
      </dsp:txBody>
      <dsp:txXfrm>
        <a:off x="26229" y="1128056"/>
        <a:ext cx="7641646" cy="484839"/>
      </dsp:txXfrm>
    </dsp:sp>
    <dsp:sp modelId="{20E260F7-3F4F-3C43-9BEF-A9EEB57EA661}">
      <dsp:nvSpPr>
        <dsp:cNvPr id="0" name=""/>
        <dsp:cNvSpPr/>
      </dsp:nvSpPr>
      <dsp:spPr>
        <a:xfrm>
          <a:off x="0" y="1651148"/>
          <a:ext cx="7694104" cy="537297"/>
        </a:xfrm>
        <a:prstGeom prst="roundRect">
          <a:avLst/>
        </a:prstGeom>
        <a:solidFill>
          <a:schemeClr val="accent2">
            <a:hueOff val="462310"/>
            <a:satOff val="-1153"/>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3. Δημιουργικότητα</a:t>
          </a:r>
          <a:endParaRPr lang="en-US" sz="2000" kern="1200" dirty="0"/>
        </a:p>
      </dsp:txBody>
      <dsp:txXfrm>
        <a:off x="26229" y="1677377"/>
        <a:ext cx="7641646" cy="484839"/>
      </dsp:txXfrm>
    </dsp:sp>
    <dsp:sp modelId="{B071F0A1-7E9D-0F43-86C6-B0C9476F5530}">
      <dsp:nvSpPr>
        <dsp:cNvPr id="0" name=""/>
        <dsp:cNvSpPr/>
      </dsp:nvSpPr>
      <dsp:spPr>
        <a:xfrm>
          <a:off x="0" y="2200469"/>
          <a:ext cx="7694104" cy="537297"/>
        </a:xfrm>
        <a:prstGeom prst="roundRect">
          <a:avLst/>
        </a:prstGeom>
        <a:solidFill>
          <a:schemeClr val="accent2">
            <a:hueOff val="616414"/>
            <a:satOff val="-1537"/>
            <a:lumOff val="1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4. Διαχείριση ανθρώπων</a:t>
          </a:r>
          <a:endParaRPr lang="en-US" sz="2000" kern="1200" dirty="0"/>
        </a:p>
      </dsp:txBody>
      <dsp:txXfrm>
        <a:off x="26229" y="2226698"/>
        <a:ext cx="7641646" cy="484839"/>
      </dsp:txXfrm>
    </dsp:sp>
    <dsp:sp modelId="{651E1A5A-985F-7146-8EB8-7B6B3E72DDFF}">
      <dsp:nvSpPr>
        <dsp:cNvPr id="0" name=""/>
        <dsp:cNvSpPr/>
      </dsp:nvSpPr>
      <dsp:spPr>
        <a:xfrm>
          <a:off x="0" y="2749789"/>
          <a:ext cx="7694104" cy="537297"/>
        </a:xfrm>
        <a:prstGeom prst="roundRect">
          <a:avLst/>
        </a:prstGeom>
        <a:solidFill>
          <a:schemeClr val="accent2">
            <a:hueOff val="770517"/>
            <a:satOff val="-1921"/>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5. Συντονισμός με άλλους</a:t>
          </a:r>
          <a:endParaRPr lang="en-US" sz="2000" kern="1200" dirty="0"/>
        </a:p>
      </dsp:txBody>
      <dsp:txXfrm>
        <a:off x="26229" y="2776018"/>
        <a:ext cx="7641646" cy="484839"/>
      </dsp:txXfrm>
    </dsp:sp>
    <dsp:sp modelId="{0BB65E01-08E1-4545-9002-675C04895D74}">
      <dsp:nvSpPr>
        <dsp:cNvPr id="0" name=""/>
        <dsp:cNvSpPr/>
      </dsp:nvSpPr>
      <dsp:spPr>
        <a:xfrm>
          <a:off x="0" y="3299110"/>
          <a:ext cx="7694104" cy="537297"/>
        </a:xfrm>
        <a:prstGeom prst="roundRect">
          <a:avLst/>
        </a:prstGeom>
        <a:solidFill>
          <a:schemeClr val="accent2">
            <a:hueOff val="924620"/>
            <a:satOff val="-2305"/>
            <a:lumOff val="2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6. Συναισθηματική νοημοσύνη</a:t>
          </a:r>
          <a:endParaRPr lang="en-US" sz="2000" kern="1200" dirty="0"/>
        </a:p>
      </dsp:txBody>
      <dsp:txXfrm>
        <a:off x="26229" y="3325339"/>
        <a:ext cx="7641646" cy="484839"/>
      </dsp:txXfrm>
    </dsp:sp>
    <dsp:sp modelId="{2F4F5028-2CF0-014A-87B4-30E0024CE059}">
      <dsp:nvSpPr>
        <dsp:cNvPr id="0" name=""/>
        <dsp:cNvSpPr/>
      </dsp:nvSpPr>
      <dsp:spPr>
        <a:xfrm>
          <a:off x="0" y="3848431"/>
          <a:ext cx="7694104" cy="537297"/>
        </a:xfrm>
        <a:prstGeom prst="roundRect">
          <a:avLst/>
        </a:prstGeom>
        <a:solidFill>
          <a:schemeClr val="accent2">
            <a:hueOff val="1078724"/>
            <a:satOff val="-2689"/>
            <a:lumOff val="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7. Κρίση και λήψη αποφάσεων</a:t>
          </a:r>
          <a:endParaRPr lang="en-US" sz="2000" kern="1200" dirty="0"/>
        </a:p>
      </dsp:txBody>
      <dsp:txXfrm>
        <a:off x="26229" y="3874660"/>
        <a:ext cx="7641646" cy="484839"/>
      </dsp:txXfrm>
    </dsp:sp>
    <dsp:sp modelId="{32D25338-8B1E-C245-9177-D11442FD5D82}">
      <dsp:nvSpPr>
        <dsp:cNvPr id="0" name=""/>
        <dsp:cNvSpPr/>
      </dsp:nvSpPr>
      <dsp:spPr>
        <a:xfrm>
          <a:off x="0" y="4397752"/>
          <a:ext cx="7694104" cy="537297"/>
        </a:xfrm>
        <a:prstGeom prst="roundRect">
          <a:avLst/>
        </a:prstGeom>
        <a:solidFill>
          <a:schemeClr val="accent2">
            <a:hueOff val="1232827"/>
            <a:satOff val="-3074"/>
            <a:lumOff val="3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8. Προσανατολισμός υπηρεσίας</a:t>
          </a:r>
          <a:endParaRPr lang="en-US" sz="2000" kern="1200" dirty="0"/>
        </a:p>
      </dsp:txBody>
      <dsp:txXfrm>
        <a:off x="26229" y="4423981"/>
        <a:ext cx="7641646" cy="484839"/>
      </dsp:txXfrm>
    </dsp:sp>
    <dsp:sp modelId="{7DEC7EA1-5AD9-8148-95FE-3BFCD0D716E8}">
      <dsp:nvSpPr>
        <dsp:cNvPr id="0" name=""/>
        <dsp:cNvSpPr/>
      </dsp:nvSpPr>
      <dsp:spPr>
        <a:xfrm>
          <a:off x="0" y="4937371"/>
          <a:ext cx="7694104" cy="537297"/>
        </a:xfrm>
        <a:prstGeom prst="roundRect">
          <a:avLst/>
        </a:prstGeom>
        <a:solidFill>
          <a:schemeClr val="accent2">
            <a:hueOff val="1386931"/>
            <a:satOff val="-3458"/>
            <a:lumOff val="42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9. Διαπραγμάτευση</a:t>
          </a:r>
          <a:endParaRPr lang="en-US" sz="2000" kern="1200" dirty="0"/>
        </a:p>
      </dsp:txBody>
      <dsp:txXfrm>
        <a:off x="26229" y="4963600"/>
        <a:ext cx="7641646" cy="484839"/>
      </dsp:txXfrm>
    </dsp:sp>
    <dsp:sp modelId="{B4029A07-175A-0F4F-A455-A6BA1E848514}">
      <dsp:nvSpPr>
        <dsp:cNvPr id="0" name=""/>
        <dsp:cNvSpPr/>
      </dsp:nvSpPr>
      <dsp:spPr>
        <a:xfrm>
          <a:off x="0" y="5497004"/>
          <a:ext cx="7694104" cy="537297"/>
        </a:xfrm>
        <a:prstGeom prst="roundRect">
          <a:avLst/>
        </a:prstGeom>
        <a:solidFill>
          <a:schemeClr val="accent2">
            <a:hueOff val="1541034"/>
            <a:satOff val="-3842"/>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10. Γνωστική ευελιξία</a:t>
          </a:r>
          <a:endParaRPr lang="en-US" sz="2000" kern="1200" dirty="0"/>
        </a:p>
      </dsp:txBody>
      <dsp:txXfrm>
        <a:off x="26229" y="5523233"/>
        <a:ext cx="7641646" cy="4848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5D6C4-8277-5F42-9E9E-EB36A18DD87B}">
      <dsp:nvSpPr>
        <dsp:cNvPr id="0" name=""/>
        <dsp:cNvSpPr/>
      </dsp:nvSpPr>
      <dsp:spPr>
        <a:xfrm>
          <a:off x="2443246" y="440037"/>
          <a:ext cx="337506" cy="91440"/>
        </a:xfrm>
        <a:custGeom>
          <a:avLst/>
          <a:gdLst/>
          <a:ahLst/>
          <a:cxnLst/>
          <a:rect l="0" t="0" r="0" b="0"/>
          <a:pathLst>
            <a:path>
              <a:moveTo>
                <a:pt x="0" y="45720"/>
              </a:moveTo>
              <a:lnTo>
                <a:pt x="33750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02796" y="483914"/>
        <a:ext cx="18405" cy="3684"/>
      </dsp:txXfrm>
    </dsp:sp>
    <dsp:sp modelId="{D5E24C15-612B-3643-A63E-922E95506BAB}">
      <dsp:nvSpPr>
        <dsp:cNvPr id="0" name=""/>
        <dsp:cNvSpPr/>
      </dsp:nvSpPr>
      <dsp:spPr>
        <a:xfrm>
          <a:off x="844582" y="5618"/>
          <a:ext cx="1600463" cy="9602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24" tIns="82320" rIns="78424" bIns="82320" numCol="1" spcCol="1270" anchor="ctr" anchorCtr="0">
          <a:noAutofit/>
        </a:bodyPr>
        <a:lstStyle/>
        <a:p>
          <a:pPr marL="0" lvl="0" indent="0" algn="ctr" defTabSz="622300">
            <a:lnSpc>
              <a:spcPct val="90000"/>
            </a:lnSpc>
            <a:spcBef>
              <a:spcPct val="0"/>
            </a:spcBef>
            <a:spcAft>
              <a:spcPct val="35000"/>
            </a:spcAft>
            <a:buNone/>
          </a:pPr>
          <a:r>
            <a:rPr lang="el-GR" sz="1400" b="1" kern="1200"/>
            <a:t>Σύμπλεγμα 1 - </a:t>
          </a:r>
          <a:r>
            <a:rPr lang="el-GR" sz="1400" kern="1200"/>
            <a:t>Περιηγηθείτε στον κόσμο της εργασίας</a:t>
          </a:r>
          <a:endParaRPr lang="en-US" sz="1400" kern="1200"/>
        </a:p>
      </dsp:txBody>
      <dsp:txXfrm>
        <a:off x="844582" y="5618"/>
        <a:ext cx="1600463" cy="960278"/>
      </dsp:txXfrm>
    </dsp:sp>
    <dsp:sp modelId="{86B27651-62EE-914B-9CD1-6BA6CDF27EFF}">
      <dsp:nvSpPr>
        <dsp:cNvPr id="0" name=""/>
        <dsp:cNvSpPr/>
      </dsp:nvSpPr>
      <dsp:spPr>
        <a:xfrm>
          <a:off x="4411816" y="440037"/>
          <a:ext cx="337506" cy="91440"/>
        </a:xfrm>
        <a:custGeom>
          <a:avLst/>
          <a:gdLst/>
          <a:ahLst/>
          <a:cxnLst/>
          <a:rect l="0" t="0" r="0" b="0"/>
          <a:pathLst>
            <a:path>
              <a:moveTo>
                <a:pt x="0" y="45720"/>
              </a:moveTo>
              <a:lnTo>
                <a:pt x="33750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571366" y="483914"/>
        <a:ext cx="18405" cy="3684"/>
      </dsp:txXfrm>
    </dsp:sp>
    <dsp:sp modelId="{4D32F0F0-DC8A-2F4D-A8FB-3E1530ADB3BF}">
      <dsp:nvSpPr>
        <dsp:cNvPr id="0" name=""/>
        <dsp:cNvSpPr/>
      </dsp:nvSpPr>
      <dsp:spPr>
        <a:xfrm>
          <a:off x="2813152" y="5618"/>
          <a:ext cx="1600463" cy="96027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24" tIns="82320" rIns="78424" bIns="82320" numCol="1" spcCol="1270" anchor="ctr" anchorCtr="0">
          <a:noAutofit/>
        </a:bodyPr>
        <a:lstStyle/>
        <a:p>
          <a:pPr marL="0" lvl="0" indent="0" algn="ctr" defTabSz="622300">
            <a:lnSpc>
              <a:spcPct val="90000"/>
            </a:lnSpc>
            <a:spcBef>
              <a:spcPct val="0"/>
            </a:spcBef>
            <a:spcAft>
              <a:spcPct val="35000"/>
            </a:spcAft>
            <a:buNone/>
          </a:pPr>
          <a:r>
            <a:rPr lang="el-GR" sz="1400" kern="1200"/>
            <a:t>Διαχείριση καριέρας και επαγγελματικής ζωής</a:t>
          </a:r>
          <a:endParaRPr lang="en-US" sz="1400" kern="1200"/>
        </a:p>
      </dsp:txBody>
      <dsp:txXfrm>
        <a:off x="2813152" y="5618"/>
        <a:ext cx="1600463" cy="960278"/>
      </dsp:txXfrm>
    </dsp:sp>
    <dsp:sp modelId="{DF5EFBB2-2958-424C-BDB3-E02C48A6055A}">
      <dsp:nvSpPr>
        <dsp:cNvPr id="0" name=""/>
        <dsp:cNvSpPr/>
      </dsp:nvSpPr>
      <dsp:spPr>
        <a:xfrm>
          <a:off x="1644814" y="964096"/>
          <a:ext cx="3937139" cy="337506"/>
        </a:xfrm>
        <a:custGeom>
          <a:avLst/>
          <a:gdLst/>
          <a:ahLst/>
          <a:cxnLst/>
          <a:rect l="0" t="0" r="0" b="0"/>
          <a:pathLst>
            <a:path>
              <a:moveTo>
                <a:pt x="3937139" y="0"/>
              </a:moveTo>
              <a:lnTo>
                <a:pt x="3937139" y="185853"/>
              </a:lnTo>
              <a:lnTo>
                <a:pt x="0" y="185853"/>
              </a:lnTo>
              <a:lnTo>
                <a:pt x="0" y="337506"/>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14526" y="1131007"/>
        <a:ext cx="197715" cy="3684"/>
      </dsp:txXfrm>
    </dsp:sp>
    <dsp:sp modelId="{F87B56B3-D7D8-E248-8B82-7735BBACA1E5}">
      <dsp:nvSpPr>
        <dsp:cNvPr id="0" name=""/>
        <dsp:cNvSpPr/>
      </dsp:nvSpPr>
      <dsp:spPr>
        <a:xfrm>
          <a:off x="4781722" y="5618"/>
          <a:ext cx="1600463" cy="96027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24" tIns="82320" rIns="78424" bIns="82320" numCol="1" spcCol="1270" anchor="ctr" anchorCtr="0">
          <a:noAutofit/>
        </a:bodyPr>
        <a:lstStyle/>
        <a:p>
          <a:pPr marL="0" lvl="0" indent="0" algn="ctr" defTabSz="622300">
            <a:lnSpc>
              <a:spcPct val="90000"/>
            </a:lnSpc>
            <a:spcBef>
              <a:spcPct val="0"/>
            </a:spcBef>
            <a:spcAft>
              <a:spcPct val="35000"/>
            </a:spcAft>
            <a:buNone/>
          </a:pPr>
          <a:r>
            <a:rPr lang="el-GR" sz="1400" kern="1200"/>
            <a:t>Εργαστείτε με ρόλους, δικαιώματα και πρωτόκολλα</a:t>
          </a:r>
          <a:endParaRPr lang="en-US" sz="1400" kern="1200"/>
        </a:p>
      </dsp:txBody>
      <dsp:txXfrm>
        <a:off x="4781722" y="5618"/>
        <a:ext cx="1600463" cy="960278"/>
      </dsp:txXfrm>
    </dsp:sp>
    <dsp:sp modelId="{CDA13F37-7A68-9345-B109-BF67DAC24DAB}">
      <dsp:nvSpPr>
        <dsp:cNvPr id="0" name=""/>
        <dsp:cNvSpPr/>
      </dsp:nvSpPr>
      <dsp:spPr>
        <a:xfrm>
          <a:off x="2443246" y="1768421"/>
          <a:ext cx="337506" cy="91440"/>
        </a:xfrm>
        <a:custGeom>
          <a:avLst/>
          <a:gdLst/>
          <a:ahLst/>
          <a:cxnLst/>
          <a:rect l="0" t="0" r="0" b="0"/>
          <a:pathLst>
            <a:path>
              <a:moveTo>
                <a:pt x="0" y="45720"/>
              </a:moveTo>
              <a:lnTo>
                <a:pt x="33750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02796" y="1812299"/>
        <a:ext cx="18405" cy="3684"/>
      </dsp:txXfrm>
    </dsp:sp>
    <dsp:sp modelId="{49D0C03F-B9E3-B241-AD19-D33D962E8CDA}">
      <dsp:nvSpPr>
        <dsp:cNvPr id="0" name=""/>
        <dsp:cNvSpPr/>
      </dsp:nvSpPr>
      <dsp:spPr>
        <a:xfrm>
          <a:off x="844582" y="1334002"/>
          <a:ext cx="1600463" cy="9602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24" tIns="82320" rIns="78424" bIns="82320" numCol="1" spcCol="1270" anchor="ctr" anchorCtr="0">
          <a:noAutofit/>
        </a:bodyPr>
        <a:lstStyle/>
        <a:p>
          <a:pPr marL="0" lvl="0" indent="0" algn="ctr" defTabSz="622300">
            <a:lnSpc>
              <a:spcPct val="90000"/>
            </a:lnSpc>
            <a:spcBef>
              <a:spcPct val="0"/>
            </a:spcBef>
            <a:spcAft>
              <a:spcPct val="35000"/>
            </a:spcAft>
            <a:buNone/>
          </a:pPr>
          <a:r>
            <a:rPr lang="el-GR" sz="1400" b="1" kern="1200"/>
            <a:t>Σύμπλεγμα 2 - </a:t>
          </a:r>
          <a:r>
            <a:rPr lang="el-GR" sz="1400" kern="1200"/>
            <a:t>Αλληλεπιδράστε με άλλους</a:t>
          </a:r>
          <a:endParaRPr lang="en-US" sz="1400" kern="1200"/>
        </a:p>
      </dsp:txBody>
      <dsp:txXfrm>
        <a:off x="844582" y="1334002"/>
        <a:ext cx="1600463" cy="960278"/>
      </dsp:txXfrm>
    </dsp:sp>
    <dsp:sp modelId="{A5521015-D1F1-034C-9FF1-164FDD0F8058}">
      <dsp:nvSpPr>
        <dsp:cNvPr id="0" name=""/>
        <dsp:cNvSpPr/>
      </dsp:nvSpPr>
      <dsp:spPr>
        <a:xfrm>
          <a:off x="4411816" y="1768421"/>
          <a:ext cx="337506" cy="91440"/>
        </a:xfrm>
        <a:custGeom>
          <a:avLst/>
          <a:gdLst/>
          <a:ahLst/>
          <a:cxnLst/>
          <a:rect l="0" t="0" r="0" b="0"/>
          <a:pathLst>
            <a:path>
              <a:moveTo>
                <a:pt x="0" y="45720"/>
              </a:moveTo>
              <a:lnTo>
                <a:pt x="337506"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571366" y="1812299"/>
        <a:ext cx="18405" cy="3684"/>
      </dsp:txXfrm>
    </dsp:sp>
    <dsp:sp modelId="{783ADBFE-89BB-1C45-967F-36BC8AF4CC30}">
      <dsp:nvSpPr>
        <dsp:cNvPr id="0" name=""/>
        <dsp:cNvSpPr/>
      </dsp:nvSpPr>
      <dsp:spPr>
        <a:xfrm>
          <a:off x="2813152" y="1334002"/>
          <a:ext cx="1600463" cy="96027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24" tIns="82320" rIns="78424" bIns="82320" numCol="1" spcCol="1270" anchor="ctr" anchorCtr="0">
          <a:noAutofit/>
        </a:bodyPr>
        <a:lstStyle/>
        <a:p>
          <a:pPr marL="0" lvl="0" indent="0" algn="ctr" defTabSz="622300">
            <a:lnSpc>
              <a:spcPct val="90000"/>
            </a:lnSpc>
            <a:spcBef>
              <a:spcPct val="0"/>
            </a:spcBef>
            <a:spcAft>
              <a:spcPct val="35000"/>
            </a:spcAft>
            <a:buNone/>
          </a:pPr>
          <a:r>
            <a:rPr lang="el-GR" sz="1400" kern="1200"/>
            <a:t>Επικοινωνήστε για εργασία</a:t>
          </a:r>
          <a:endParaRPr lang="en-US" sz="1400" kern="1200"/>
        </a:p>
      </dsp:txBody>
      <dsp:txXfrm>
        <a:off x="2813152" y="1334002"/>
        <a:ext cx="1600463" cy="960278"/>
      </dsp:txXfrm>
    </dsp:sp>
    <dsp:sp modelId="{6D4F38E6-ED8F-BC4D-A484-BD70091AC9BC}">
      <dsp:nvSpPr>
        <dsp:cNvPr id="0" name=""/>
        <dsp:cNvSpPr/>
      </dsp:nvSpPr>
      <dsp:spPr>
        <a:xfrm>
          <a:off x="1644814" y="2292480"/>
          <a:ext cx="3937139" cy="337506"/>
        </a:xfrm>
        <a:custGeom>
          <a:avLst/>
          <a:gdLst/>
          <a:ahLst/>
          <a:cxnLst/>
          <a:rect l="0" t="0" r="0" b="0"/>
          <a:pathLst>
            <a:path>
              <a:moveTo>
                <a:pt x="3937139" y="0"/>
              </a:moveTo>
              <a:lnTo>
                <a:pt x="3937139" y="185853"/>
              </a:lnTo>
              <a:lnTo>
                <a:pt x="0" y="185853"/>
              </a:lnTo>
              <a:lnTo>
                <a:pt x="0" y="337506"/>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14526" y="2459391"/>
        <a:ext cx="197715" cy="3684"/>
      </dsp:txXfrm>
    </dsp:sp>
    <dsp:sp modelId="{6F31E7BB-1550-F345-9A50-9A80F0ADE75E}">
      <dsp:nvSpPr>
        <dsp:cNvPr id="0" name=""/>
        <dsp:cNvSpPr/>
      </dsp:nvSpPr>
      <dsp:spPr>
        <a:xfrm>
          <a:off x="4781722" y="1334002"/>
          <a:ext cx="1600463" cy="9602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24" tIns="82320" rIns="78424" bIns="82320" numCol="1" spcCol="1270" anchor="ctr" anchorCtr="0">
          <a:noAutofit/>
        </a:bodyPr>
        <a:lstStyle/>
        <a:p>
          <a:pPr marL="0" lvl="0" indent="0" algn="ctr" defTabSz="622300">
            <a:lnSpc>
              <a:spcPct val="90000"/>
            </a:lnSpc>
            <a:spcBef>
              <a:spcPct val="0"/>
            </a:spcBef>
            <a:spcAft>
              <a:spcPct val="35000"/>
            </a:spcAft>
            <a:buNone/>
          </a:pPr>
          <a:r>
            <a:rPr lang="el-GR" sz="1400" kern="1200"/>
            <a:t>Συνδεθείτε και συνεργαστείτε με άλλους</a:t>
          </a:r>
          <a:endParaRPr lang="en-US" sz="1400" kern="1200"/>
        </a:p>
      </dsp:txBody>
      <dsp:txXfrm>
        <a:off x="4781722" y="1334002"/>
        <a:ext cx="1600463" cy="960278"/>
      </dsp:txXfrm>
    </dsp:sp>
    <dsp:sp modelId="{A122781A-1A63-6F4E-8F67-492816C56AF9}">
      <dsp:nvSpPr>
        <dsp:cNvPr id="0" name=""/>
        <dsp:cNvSpPr/>
      </dsp:nvSpPr>
      <dsp:spPr>
        <a:xfrm>
          <a:off x="2443246" y="3096806"/>
          <a:ext cx="337506" cy="91440"/>
        </a:xfrm>
        <a:custGeom>
          <a:avLst/>
          <a:gdLst/>
          <a:ahLst/>
          <a:cxnLst/>
          <a:rect l="0" t="0" r="0" b="0"/>
          <a:pathLst>
            <a:path>
              <a:moveTo>
                <a:pt x="0" y="45720"/>
              </a:moveTo>
              <a:lnTo>
                <a:pt x="33750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02796" y="3140684"/>
        <a:ext cx="18405" cy="3684"/>
      </dsp:txXfrm>
    </dsp:sp>
    <dsp:sp modelId="{EEC423DD-4B0D-6347-AD38-7892FDE34C2B}">
      <dsp:nvSpPr>
        <dsp:cNvPr id="0" name=""/>
        <dsp:cNvSpPr/>
      </dsp:nvSpPr>
      <dsp:spPr>
        <a:xfrm>
          <a:off x="844582" y="2662387"/>
          <a:ext cx="1600463" cy="96027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24" tIns="82320" rIns="78424" bIns="82320" numCol="1" spcCol="1270" anchor="ctr" anchorCtr="0">
          <a:noAutofit/>
        </a:bodyPr>
        <a:lstStyle/>
        <a:p>
          <a:pPr marL="0" lvl="0" indent="0" algn="ctr" defTabSz="622300">
            <a:lnSpc>
              <a:spcPct val="90000"/>
            </a:lnSpc>
            <a:spcBef>
              <a:spcPct val="0"/>
            </a:spcBef>
            <a:spcAft>
              <a:spcPct val="35000"/>
            </a:spcAft>
            <a:buNone/>
          </a:pPr>
          <a:r>
            <a:rPr lang="el-GR" sz="1400" kern="1200"/>
            <a:t>Αναγνωρίστε και χρησιμοποιήστε διαφορετικές προοπτικές</a:t>
          </a:r>
          <a:endParaRPr lang="en-US" sz="1400" kern="1200"/>
        </a:p>
      </dsp:txBody>
      <dsp:txXfrm>
        <a:off x="844582" y="2662387"/>
        <a:ext cx="1600463" cy="960278"/>
      </dsp:txXfrm>
    </dsp:sp>
    <dsp:sp modelId="{A9FCF5BC-221F-9845-A121-AF34F10E7199}">
      <dsp:nvSpPr>
        <dsp:cNvPr id="0" name=""/>
        <dsp:cNvSpPr/>
      </dsp:nvSpPr>
      <dsp:spPr>
        <a:xfrm>
          <a:off x="4411816" y="3096806"/>
          <a:ext cx="337506" cy="91440"/>
        </a:xfrm>
        <a:custGeom>
          <a:avLst/>
          <a:gdLst/>
          <a:ahLst/>
          <a:cxnLst/>
          <a:rect l="0" t="0" r="0" b="0"/>
          <a:pathLst>
            <a:path>
              <a:moveTo>
                <a:pt x="0" y="45720"/>
              </a:moveTo>
              <a:lnTo>
                <a:pt x="337506"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571366" y="3140684"/>
        <a:ext cx="18405" cy="3684"/>
      </dsp:txXfrm>
    </dsp:sp>
    <dsp:sp modelId="{FD99A22A-502D-E04E-96E1-30970F6F879A}">
      <dsp:nvSpPr>
        <dsp:cNvPr id="0" name=""/>
        <dsp:cNvSpPr/>
      </dsp:nvSpPr>
      <dsp:spPr>
        <a:xfrm>
          <a:off x="2813152" y="2662387"/>
          <a:ext cx="1600463" cy="96027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24" tIns="82320" rIns="78424" bIns="82320" numCol="1" spcCol="1270" anchor="ctr" anchorCtr="0">
          <a:noAutofit/>
        </a:bodyPr>
        <a:lstStyle/>
        <a:p>
          <a:pPr marL="0" lvl="0" indent="0" algn="ctr" defTabSz="622300">
            <a:lnSpc>
              <a:spcPct val="90000"/>
            </a:lnSpc>
            <a:spcBef>
              <a:spcPct val="0"/>
            </a:spcBef>
            <a:spcAft>
              <a:spcPct val="35000"/>
            </a:spcAft>
            <a:buNone/>
          </a:pPr>
          <a:r>
            <a:rPr lang="el-GR" sz="1400" b="1" kern="1200"/>
            <a:t>Σύμπλεγμα 3 - </a:t>
          </a:r>
          <a:r>
            <a:rPr lang="el-GR" sz="1400" kern="1200"/>
            <a:t>Ολοκληρώστε τη δουλειά</a:t>
          </a:r>
          <a:endParaRPr lang="en-US" sz="1400" kern="1200"/>
        </a:p>
      </dsp:txBody>
      <dsp:txXfrm>
        <a:off x="2813152" y="2662387"/>
        <a:ext cx="1600463" cy="960278"/>
      </dsp:txXfrm>
    </dsp:sp>
    <dsp:sp modelId="{05319357-F40C-F343-833F-B8D705BFDA62}">
      <dsp:nvSpPr>
        <dsp:cNvPr id="0" name=""/>
        <dsp:cNvSpPr/>
      </dsp:nvSpPr>
      <dsp:spPr>
        <a:xfrm>
          <a:off x="1644814" y="3620865"/>
          <a:ext cx="3937139" cy="337506"/>
        </a:xfrm>
        <a:custGeom>
          <a:avLst/>
          <a:gdLst/>
          <a:ahLst/>
          <a:cxnLst/>
          <a:rect l="0" t="0" r="0" b="0"/>
          <a:pathLst>
            <a:path>
              <a:moveTo>
                <a:pt x="3937139" y="0"/>
              </a:moveTo>
              <a:lnTo>
                <a:pt x="3937139" y="185853"/>
              </a:lnTo>
              <a:lnTo>
                <a:pt x="0" y="185853"/>
              </a:lnTo>
              <a:lnTo>
                <a:pt x="0" y="337506"/>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14526" y="3787776"/>
        <a:ext cx="197715" cy="3684"/>
      </dsp:txXfrm>
    </dsp:sp>
    <dsp:sp modelId="{AAB93D96-3B79-C44D-8563-CE153264D4F1}">
      <dsp:nvSpPr>
        <dsp:cNvPr id="0" name=""/>
        <dsp:cNvSpPr/>
      </dsp:nvSpPr>
      <dsp:spPr>
        <a:xfrm>
          <a:off x="4781722" y="2662387"/>
          <a:ext cx="1600463" cy="96027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24" tIns="82320" rIns="78424" bIns="82320" numCol="1" spcCol="1270" anchor="ctr" anchorCtr="0">
          <a:noAutofit/>
        </a:bodyPr>
        <a:lstStyle/>
        <a:p>
          <a:pPr marL="0" lvl="0" indent="0" algn="ctr" defTabSz="622300">
            <a:lnSpc>
              <a:spcPct val="90000"/>
            </a:lnSpc>
            <a:spcBef>
              <a:spcPct val="0"/>
            </a:spcBef>
            <a:spcAft>
              <a:spcPct val="35000"/>
            </a:spcAft>
            <a:buNone/>
          </a:pPr>
          <a:r>
            <a:rPr lang="el-GR" sz="1400" kern="1200"/>
            <a:t>Σχεδιάστε και οργανώστε</a:t>
          </a:r>
          <a:endParaRPr lang="en-US" sz="1400" kern="1200"/>
        </a:p>
      </dsp:txBody>
      <dsp:txXfrm>
        <a:off x="4781722" y="2662387"/>
        <a:ext cx="1600463" cy="960278"/>
      </dsp:txXfrm>
    </dsp:sp>
    <dsp:sp modelId="{A8847C42-8187-9C4A-A6F0-2F41ECBBA78D}">
      <dsp:nvSpPr>
        <dsp:cNvPr id="0" name=""/>
        <dsp:cNvSpPr/>
      </dsp:nvSpPr>
      <dsp:spPr>
        <a:xfrm>
          <a:off x="2443246" y="4425191"/>
          <a:ext cx="337506" cy="91440"/>
        </a:xfrm>
        <a:custGeom>
          <a:avLst/>
          <a:gdLst/>
          <a:ahLst/>
          <a:cxnLst/>
          <a:rect l="0" t="0" r="0" b="0"/>
          <a:pathLst>
            <a:path>
              <a:moveTo>
                <a:pt x="0" y="45720"/>
              </a:moveTo>
              <a:lnTo>
                <a:pt x="337506"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02796" y="4469068"/>
        <a:ext cx="18405" cy="3684"/>
      </dsp:txXfrm>
    </dsp:sp>
    <dsp:sp modelId="{F442C459-E411-2A4B-AD76-7EF288A70507}">
      <dsp:nvSpPr>
        <dsp:cNvPr id="0" name=""/>
        <dsp:cNvSpPr/>
      </dsp:nvSpPr>
      <dsp:spPr>
        <a:xfrm>
          <a:off x="844582" y="3990772"/>
          <a:ext cx="1600463" cy="96027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24" tIns="82320" rIns="78424" bIns="82320" numCol="1" spcCol="1270" anchor="ctr" anchorCtr="0">
          <a:noAutofit/>
        </a:bodyPr>
        <a:lstStyle/>
        <a:p>
          <a:pPr marL="0" lvl="0" indent="0" algn="ctr" defTabSz="622300">
            <a:lnSpc>
              <a:spcPct val="90000"/>
            </a:lnSpc>
            <a:spcBef>
              <a:spcPct val="0"/>
            </a:spcBef>
            <a:spcAft>
              <a:spcPct val="35000"/>
            </a:spcAft>
            <a:buNone/>
          </a:pPr>
          <a:r>
            <a:rPr lang="el-GR" sz="1400" kern="1200"/>
            <a:t>Πάιρνω αποφάσεις</a:t>
          </a:r>
          <a:endParaRPr lang="en-US" sz="1400" kern="1200"/>
        </a:p>
      </dsp:txBody>
      <dsp:txXfrm>
        <a:off x="844582" y="3990772"/>
        <a:ext cx="1600463" cy="960278"/>
      </dsp:txXfrm>
    </dsp:sp>
    <dsp:sp modelId="{290D3A01-E72A-1842-B1B1-4AFD348A20F8}">
      <dsp:nvSpPr>
        <dsp:cNvPr id="0" name=""/>
        <dsp:cNvSpPr/>
      </dsp:nvSpPr>
      <dsp:spPr>
        <a:xfrm>
          <a:off x="4411816" y="4425191"/>
          <a:ext cx="337506" cy="91440"/>
        </a:xfrm>
        <a:custGeom>
          <a:avLst/>
          <a:gdLst/>
          <a:ahLst/>
          <a:cxnLst/>
          <a:rect l="0" t="0" r="0" b="0"/>
          <a:pathLst>
            <a:path>
              <a:moveTo>
                <a:pt x="0" y="45720"/>
              </a:moveTo>
              <a:lnTo>
                <a:pt x="33750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571366" y="4469068"/>
        <a:ext cx="18405" cy="3684"/>
      </dsp:txXfrm>
    </dsp:sp>
    <dsp:sp modelId="{A68E11DE-AEE2-9F40-85EF-E52A356BFC96}">
      <dsp:nvSpPr>
        <dsp:cNvPr id="0" name=""/>
        <dsp:cNvSpPr/>
      </dsp:nvSpPr>
      <dsp:spPr>
        <a:xfrm>
          <a:off x="2813152" y="3990772"/>
          <a:ext cx="1600463" cy="9602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24" tIns="82320" rIns="78424" bIns="82320" numCol="1" spcCol="1270" anchor="ctr" anchorCtr="0">
          <a:noAutofit/>
        </a:bodyPr>
        <a:lstStyle/>
        <a:p>
          <a:pPr marL="0" lvl="0" indent="0" algn="ctr" defTabSz="622300">
            <a:lnSpc>
              <a:spcPct val="90000"/>
            </a:lnSpc>
            <a:spcBef>
              <a:spcPct val="0"/>
            </a:spcBef>
            <a:spcAft>
              <a:spcPct val="35000"/>
            </a:spcAft>
            <a:buNone/>
          </a:pPr>
          <a:r>
            <a:rPr lang="el-GR" sz="1400" kern="1200"/>
            <a:t>Αναγνώριση και επίλυση προβλημάτων</a:t>
          </a:r>
          <a:endParaRPr lang="en-US" sz="1400" kern="1200"/>
        </a:p>
      </dsp:txBody>
      <dsp:txXfrm>
        <a:off x="2813152" y="3990772"/>
        <a:ext cx="1600463" cy="960278"/>
      </dsp:txXfrm>
    </dsp:sp>
    <dsp:sp modelId="{5903C23C-B91B-804C-9F7D-DE49320FEECF}">
      <dsp:nvSpPr>
        <dsp:cNvPr id="0" name=""/>
        <dsp:cNvSpPr/>
      </dsp:nvSpPr>
      <dsp:spPr>
        <a:xfrm>
          <a:off x="1644814" y="4949250"/>
          <a:ext cx="3937139" cy="337506"/>
        </a:xfrm>
        <a:custGeom>
          <a:avLst/>
          <a:gdLst/>
          <a:ahLst/>
          <a:cxnLst/>
          <a:rect l="0" t="0" r="0" b="0"/>
          <a:pathLst>
            <a:path>
              <a:moveTo>
                <a:pt x="3937139" y="0"/>
              </a:moveTo>
              <a:lnTo>
                <a:pt x="3937139" y="185853"/>
              </a:lnTo>
              <a:lnTo>
                <a:pt x="0" y="185853"/>
              </a:lnTo>
              <a:lnTo>
                <a:pt x="0" y="337506"/>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14526" y="5116161"/>
        <a:ext cx="197715" cy="3684"/>
      </dsp:txXfrm>
    </dsp:sp>
    <dsp:sp modelId="{93C05AC4-9310-A847-AFD9-16B72AE63CB9}">
      <dsp:nvSpPr>
        <dsp:cNvPr id="0" name=""/>
        <dsp:cNvSpPr/>
      </dsp:nvSpPr>
      <dsp:spPr>
        <a:xfrm>
          <a:off x="4781722" y="3990772"/>
          <a:ext cx="1600463" cy="96027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24" tIns="82320" rIns="78424" bIns="82320" numCol="1" spcCol="1270" anchor="ctr" anchorCtr="0">
          <a:noAutofit/>
        </a:bodyPr>
        <a:lstStyle/>
        <a:p>
          <a:pPr marL="0" lvl="0" indent="0" algn="ctr" defTabSz="622300">
            <a:lnSpc>
              <a:spcPct val="90000"/>
            </a:lnSpc>
            <a:spcBef>
              <a:spcPct val="0"/>
            </a:spcBef>
            <a:spcAft>
              <a:spcPct val="35000"/>
            </a:spcAft>
            <a:buNone/>
          </a:pPr>
          <a:r>
            <a:rPr lang="el-GR" sz="1400" kern="1200"/>
            <a:t>Δημιουργία και καινοτομία</a:t>
          </a:r>
          <a:endParaRPr lang="en-US" sz="1400" kern="1200"/>
        </a:p>
      </dsp:txBody>
      <dsp:txXfrm>
        <a:off x="4781722" y="3990772"/>
        <a:ext cx="1600463" cy="960278"/>
      </dsp:txXfrm>
    </dsp:sp>
    <dsp:sp modelId="{E457B213-E54E-D04C-A775-05CF86212096}">
      <dsp:nvSpPr>
        <dsp:cNvPr id="0" name=""/>
        <dsp:cNvSpPr/>
      </dsp:nvSpPr>
      <dsp:spPr>
        <a:xfrm>
          <a:off x="844582" y="5319156"/>
          <a:ext cx="1600463" cy="96027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424" tIns="82320" rIns="78424" bIns="82320" numCol="1" spcCol="1270" anchor="ctr" anchorCtr="0">
          <a:noAutofit/>
        </a:bodyPr>
        <a:lstStyle/>
        <a:p>
          <a:pPr marL="0" lvl="0" indent="0" algn="ctr" defTabSz="622300">
            <a:lnSpc>
              <a:spcPct val="90000"/>
            </a:lnSpc>
            <a:spcBef>
              <a:spcPct val="0"/>
            </a:spcBef>
            <a:spcAft>
              <a:spcPct val="35000"/>
            </a:spcAft>
            <a:buNone/>
          </a:pPr>
          <a:r>
            <a:rPr lang="el-GR" sz="1400" kern="1200"/>
            <a:t>Εργαστείτε σε έναν ψηφιακό κόσμο</a:t>
          </a:r>
          <a:endParaRPr lang="en-US" sz="1400" kern="1200"/>
        </a:p>
      </dsp:txBody>
      <dsp:txXfrm>
        <a:off x="844582" y="5319156"/>
        <a:ext cx="1600463" cy="9602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61427-34C5-EF4E-8406-04FA04CF8AEF}">
      <dsp:nvSpPr>
        <dsp:cNvPr id="0" name=""/>
        <dsp:cNvSpPr/>
      </dsp:nvSpPr>
      <dsp:spPr>
        <a:xfrm>
          <a:off x="0" y="3234586"/>
          <a:ext cx="10167937" cy="106172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Προσαρμογή</a:t>
          </a:r>
        </a:p>
      </dsp:txBody>
      <dsp:txXfrm>
        <a:off x="0" y="3234586"/>
        <a:ext cx="10167937" cy="573333"/>
      </dsp:txXfrm>
    </dsp:sp>
    <dsp:sp modelId="{1D6D672E-4C23-3E42-AB9F-46351437F21F}">
      <dsp:nvSpPr>
        <dsp:cNvPr id="0" name=""/>
        <dsp:cNvSpPr/>
      </dsp:nvSpPr>
      <dsp:spPr>
        <a:xfrm>
          <a:off x="2048" y="3757105"/>
          <a:ext cx="5153475" cy="548677"/>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kern="1200" dirty="0"/>
            <a:t>Ειλικρίνεια, κρίσιμη αντανάκλαση</a:t>
          </a:r>
        </a:p>
      </dsp:txBody>
      <dsp:txXfrm>
        <a:off x="2048" y="3757105"/>
        <a:ext cx="5153475" cy="548677"/>
      </dsp:txXfrm>
    </dsp:sp>
    <dsp:sp modelId="{89E62C0A-D189-0F46-BDE0-705453A9BA22}">
      <dsp:nvSpPr>
        <dsp:cNvPr id="0" name=""/>
        <dsp:cNvSpPr/>
      </dsp:nvSpPr>
      <dsp:spPr>
        <a:xfrm>
          <a:off x="5155885" y="3760566"/>
          <a:ext cx="5009642" cy="540633"/>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kern="1200" dirty="0"/>
            <a:t>Ικανότητα προσαρμογής, αυτό- μάθηση, ελαστικότητα</a:t>
          </a:r>
        </a:p>
      </dsp:txBody>
      <dsp:txXfrm>
        <a:off x="5155885" y="3760566"/>
        <a:ext cx="5009642" cy="540633"/>
      </dsp:txXfrm>
    </dsp:sp>
    <dsp:sp modelId="{8F7331AB-1FA6-5E43-B770-4BF4BAE6484B}">
      <dsp:nvSpPr>
        <dsp:cNvPr id="0" name=""/>
        <dsp:cNvSpPr/>
      </dsp:nvSpPr>
      <dsp:spPr>
        <a:xfrm rot="10800000">
          <a:off x="0" y="1617573"/>
          <a:ext cx="10167937" cy="1632938"/>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Ακεραιότητα</a:t>
          </a:r>
        </a:p>
      </dsp:txBody>
      <dsp:txXfrm rot="-10800000">
        <a:off x="0" y="1617573"/>
        <a:ext cx="10167937" cy="573161"/>
      </dsp:txXfrm>
    </dsp:sp>
    <dsp:sp modelId="{0BE1C32F-9F41-9A41-A8AB-9BF1834BB6BD}">
      <dsp:nvSpPr>
        <dsp:cNvPr id="0" name=""/>
        <dsp:cNvSpPr/>
      </dsp:nvSpPr>
      <dsp:spPr>
        <a:xfrm>
          <a:off x="0" y="2190735"/>
          <a:ext cx="5083968" cy="488248"/>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kern="1200" dirty="0"/>
            <a:t>Αυτογνωσία,     Ηθική</a:t>
          </a:r>
        </a:p>
      </dsp:txBody>
      <dsp:txXfrm>
        <a:off x="0" y="2190735"/>
        <a:ext cx="5083968" cy="488248"/>
      </dsp:txXfrm>
    </dsp:sp>
    <dsp:sp modelId="{F6FCAD41-F4AF-9A42-9FA0-76D143B474AE}">
      <dsp:nvSpPr>
        <dsp:cNvPr id="0" name=""/>
        <dsp:cNvSpPr/>
      </dsp:nvSpPr>
      <dsp:spPr>
        <a:xfrm>
          <a:off x="5083968" y="2190735"/>
          <a:ext cx="5083968" cy="488248"/>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kern="1200" dirty="0"/>
            <a:t>Αυτοέλεγχος</a:t>
          </a:r>
        </a:p>
      </dsp:txBody>
      <dsp:txXfrm>
        <a:off x="5083968" y="2190735"/>
        <a:ext cx="5083968" cy="488248"/>
      </dsp:txXfrm>
    </dsp:sp>
    <dsp:sp modelId="{555BC6C0-CDED-9A40-9A28-6D7AFE72BE84}">
      <dsp:nvSpPr>
        <dsp:cNvPr id="0" name=""/>
        <dsp:cNvSpPr/>
      </dsp:nvSpPr>
      <dsp:spPr>
        <a:xfrm rot="10800000">
          <a:off x="0" y="560"/>
          <a:ext cx="10167937" cy="1632938"/>
        </a:xfrm>
        <a:prstGeom prst="upArrowCallou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Εστίαση</a:t>
          </a:r>
        </a:p>
      </dsp:txBody>
      <dsp:txXfrm rot="-10800000">
        <a:off x="0" y="560"/>
        <a:ext cx="10167937" cy="573161"/>
      </dsp:txXfrm>
    </dsp:sp>
    <dsp:sp modelId="{96F7776A-D988-0C4C-8A96-15BED848AFDE}">
      <dsp:nvSpPr>
        <dsp:cNvPr id="0" name=""/>
        <dsp:cNvSpPr/>
      </dsp:nvSpPr>
      <dsp:spPr>
        <a:xfrm>
          <a:off x="0" y="573722"/>
          <a:ext cx="5083968" cy="488248"/>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kern="1200" dirty="0"/>
            <a:t>Ταξινόμηση,     Προσοχή</a:t>
          </a:r>
        </a:p>
      </dsp:txBody>
      <dsp:txXfrm>
        <a:off x="0" y="573722"/>
        <a:ext cx="5083968" cy="488248"/>
      </dsp:txXfrm>
    </dsp:sp>
    <dsp:sp modelId="{60D6B77E-9BD2-E148-995F-BB94BC4C47DB}">
      <dsp:nvSpPr>
        <dsp:cNvPr id="0" name=""/>
        <dsp:cNvSpPr/>
      </dsp:nvSpPr>
      <dsp:spPr>
        <a:xfrm>
          <a:off x="5083968" y="573722"/>
          <a:ext cx="5083968" cy="48824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l-GR" sz="1700" kern="1200" dirty="0"/>
            <a:t>Φιλτράρισμα</a:t>
          </a:r>
        </a:p>
      </dsp:txBody>
      <dsp:txXfrm>
        <a:off x="5083968" y="573722"/>
        <a:ext cx="5083968" cy="4882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8E01D-A783-B748-8163-74DD76833603}">
      <dsp:nvSpPr>
        <dsp:cNvPr id="0" name=""/>
        <dsp:cNvSpPr/>
      </dsp:nvSpPr>
      <dsp:spPr>
        <a:xfrm>
          <a:off x="0" y="3241190"/>
          <a:ext cx="10167937" cy="10638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Ανεξάρτητη Σκέψη</a:t>
          </a:r>
        </a:p>
      </dsp:txBody>
      <dsp:txXfrm>
        <a:off x="0" y="3241190"/>
        <a:ext cx="10167937" cy="574468"/>
      </dsp:txXfrm>
    </dsp:sp>
    <dsp:sp modelId="{F6518886-5B8D-4942-85A3-DCEDCE67F8F2}">
      <dsp:nvSpPr>
        <dsp:cNvPr id="0" name=""/>
        <dsp:cNvSpPr/>
      </dsp:nvSpPr>
      <dsp:spPr>
        <a:xfrm>
          <a:off x="0" y="3794382"/>
          <a:ext cx="10167937" cy="48936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l-GR" sz="2900" kern="1200" dirty="0"/>
            <a:t>Επιχειρηματικότητα</a:t>
          </a:r>
        </a:p>
      </dsp:txBody>
      <dsp:txXfrm>
        <a:off x="0" y="3794382"/>
        <a:ext cx="10167937" cy="489362"/>
      </dsp:txXfrm>
    </dsp:sp>
    <dsp:sp modelId="{8F7331AB-1FA6-5E43-B770-4BF4BAE6484B}">
      <dsp:nvSpPr>
        <dsp:cNvPr id="0" name=""/>
        <dsp:cNvSpPr/>
      </dsp:nvSpPr>
      <dsp:spPr>
        <a:xfrm rot="10800000">
          <a:off x="0" y="1620975"/>
          <a:ext cx="10167937" cy="1636172"/>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Αυτοπεποίθηση</a:t>
          </a:r>
        </a:p>
      </dsp:txBody>
      <dsp:txXfrm rot="-10800000">
        <a:off x="0" y="1620975"/>
        <a:ext cx="10167937" cy="574296"/>
      </dsp:txXfrm>
    </dsp:sp>
    <dsp:sp modelId="{0BE1C32F-9F41-9A41-A8AB-9BF1834BB6BD}">
      <dsp:nvSpPr>
        <dsp:cNvPr id="0" name=""/>
        <dsp:cNvSpPr/>
      </dsp:nvSpPr>
      <dsp:spPr>
        <a:xfrm>
          <a:off x="0" y="2195272"/>
          <a:ext cx="5083968" cy="489215"/>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l-GR" sz="2900" kern="1200" dirty="0"/>
            <a:t>Κίνητρο</a:t>
          </a:r>
        </a:p>
      </dsp:txBody>
      <dsp:txXfrm>
        <a:off x="0" y="2195272"/>
        <a:ext cx="5083968" cy="489215"/>
      </dsp:txXfrm>
    </dsp:sp>
    <dsp:sp modelId="{F6FCAD41-F4AF-9A42-9FA0-76D143B474AE}">
      <dsp:nvSpPr>
        <dsp:cNvPr id="0" name=""/>
        <dsp:cNvSpPr/>
      </dsp:nvSpPr>
      <dsp:spPr>
        <a:xfrm>
          <a:off x="5083968" y="2195272"/>
          <a:ext cx="5083968" cy="489215"/>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l-GR" sz="2900" kern="1200" dirty="0"/>
            <a:t>Ευθύνη</a:t>
          </a:r>
        </a:p>
      </dsp:txBody>
      <dsp:txXfrm>
        <a:off x="5083968" y="2195272"/>
        <a:ext cx="5083968" cy="489215"/>
      </dsp:txXfrm>
    </dsp:sp>
    <dsp:sp modelId="{555BC6C0-CDED-9A40-9A28-6D7AFE72BE84}">
      <dsp:nvSpPr>
        <dsp:cNvPr id="0" name=""/>
        <dsp:cNvSpPr/>
      </dsp:nvSpPr>
      <dsp:spPr>
        <a:xfrm rot="10800000">
          <a:off x="0" y="761"/>
          <a:ext cx="10167937" cy="1636172"/>
        </a:xfrm>
        <a:prstGeom prst="upArrowCallou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Θάρρος</a:t>
          </a:r>
        </a:p>
      </dsp:txBody>
      <dsp:txXfrm rot="-10800000">
        <a:off x="0" y="761"/>
        <a:ext cx="10167937" cy="574296"/>
      </dsp:txXfrm>
    </dsp:sp>
    <dsp:sp modelId="{96F7776A-D988-0C4C-8A96-15BED848AFDE}">
      <dsp:nvSpPr>
        <dsp:cNvPr id="0" name=""/>
        <dsp:cNvSpPr/>
      </dsp:nvSpPr>
      <dsp:spPr>
        <a:xfrm>
          <a:off x="0" y="575057"/>
          <a:ext cx="5083968" cy="489215"/>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l-GR" sz="2900" kern="1200" dirty="0"/>
            <a:t>Ανάληψη Κινδύνων</a:t>
          </a:r>
        </a:p>
      </dsp:txBody>
      <dsp:txXfrm>
        <a:off x="0" y="575057"/>
        <a:ext cx="5083968" cy="489215"/>
      </dsp:txXfrm>
    </dsp:sp>
    <dsp:sp modelId="{60D6B77E-9BD2-E148-995F-BB94BC4C47DB}">
      <dsp:nvSpPr>
        <dsp:cNvPr id="0" name=""/>
        <dsp:cNvSpPr/>
      </dsp:nvSpPr>
      <dsp:spPr>
        <a:xfrm>
          <a:off x="5083968" y="575057"/>
          <a:ext cx="5083968" cy="489215"/>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l-GR" sz="2900" kern="1200" dirty="0"/>
            <a:t>Λήψη Απόφασης</a:t>
          </a:r>
        </a:p>
      </dsp:txBody>
      <dsp:txXfrm>
        <a:off x="5083968" y="575057"/>
        <a:ext cx="5083968" cy="4892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61427-34C5-EF4E-8406-04FA04CF8AEF}">
      <dsp:nvSpPr>
        <dsp:cNvPr id="0" name=""/>
        <dsp:cNvSpPr/>
      </dsp:nvSpPr>
      <dsp:spPr>
        <a:xfrm>
          <a:off x="0" y="3234586"/>
          <a:ext cx="10167937" cy="106172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Συναίσθημα</a:t>
          </a:r>
        </a:p>
      </dsp:txBody>
      <dsp:txXfrm>
        <a:off x="0" y="3234586"/>
        <a:ext cx="10167937" cy="573333"/>
      </dsp:txXfrm>
    </dsp:sp>
    <dsp:sp modelId="{1D6D672E-4C23-3E42-AB9F-46351437F21F}">
      <dsp:nvSpPr>
        <dsp:cNvPr id="0" name=""/>
        <dsp:cNvSpPr/>
      </dsp:nvSpPr>
      <dsp:spPr>
        <a:xfrm>
          <a:off x="0" y="3757105"/>
          <a:ext cx="5153475" cy="548677"/>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l-GR" sz="2900" kern="1200" dirty="0" err="1"/>
            <a:t>Ενσυναίσθηση</a:t>
          </a:r>
          <a:endParaRPr lang="el-GR" sz="2900" kern="1200" dirty="0"/>
        </a:p>
      </dsp:txBody>
      <dsp:txXfrm>
        <a:off x="0" y="3757105"/>
        <a:ext cx="5153475" cy="548677"/>
      </dsp:txXfrm>
    </dsp:sp>
    <dsp:sp modelId="{89E62C0A-D189-0F46-BDE0-705453A9BA22}">
      <dsp:nvSpPr>
        <dsp:cNvPr id="0" name=""/>
        <dsp:cNvSpPr/>
      </dsp:nvSpPr>
      <dsp:spPr>
        <a:xfrm>
          <a:off x="5155885" y="3760566"/>
          <a:ext cx="5009642" cy="540633"/>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l-GR" sz="2900" kern="1200" dirty="0"/>
            <a:t>Κοινωνική συνείδηση</a:t>
          </a:r>
        </a:p>
      </dsp:txBody>
      <dsp:txXfrm>
        <a:off x="5155885" y="3760566"/>
        <a:ext cx="5009642" cy="540633"/>
      </dsp:txXfrm>
    </dsp:sp>
    <dsp:sp modelId="{8F7331AB-1FA6-5E43-B770-4BF4BAE6484B}">
      <dsp:nvSpPr>
        <dsp:cNvPr id="0" name=""/>
        <dsp:cNvSpPr/>
      </dsp:nvSpPr>
      <dsp:spPr>
        <a:xfrm rot="10800000">
          <a:off x="0" y="1617573"/>
          <a:ext cx="10167937" cy="1632938"/>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Αποτύπωση συμβάντων</a:t>
          </a:r>
        </a:p>
      </dsp:txBody>
      <dsp:txXfrm rot="-10800000">
        <a:off x="0" y="1617573"/>
        <a:ext cx="10167937" cy="573161"/>
      </dsp:txXfrm>
    </dsp:sp>
    <dsp:sp modelId="{0BE1C32F-9F41-9A41-A8AB-9BF1834BB6BD}">
      <dsp:nvSpPr>
        <dsp:cNvPr id="0" name=""/>
        <dsp:cNvSpPr/>
      </dsp:nvSpPr>
      <dsp:spPr>
        <a:xfrm>
          <a:off x="0" y="2190735"/>
          <a:ext cx="5083968" cy="488248"/>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l-GR" sz="2900" kern="1200" dirty="0"/>
            <a:t>Δημιουργικότητα</a:t>
          </a:r>
        </a:p>
      </dsp:txBody>
      <dsp:txXfrm>
        <a:off x="0" y="2190735"/>
        <a:ext cx="5083968" cy="488248"/>
      </dsp:txXfrm>
    </dsp:sp>
    <dsp:sp modelId="{F6FCAD41-F4AF-9A42-9FA0-76D143B474AE}">
      <dsp:nvSpPr>
        <dsp:cNvPr id="0" name=""/>
        <dsp:cNvSpPr/>
      </dsp:nvSpPr>
      <dsp:spPr>
        <a:xfrm>
          <a:off x="5083968" y="2190735"/>
          <a:ext cx="5083968" cy="488248"/>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l-GR" sz="2900" kern="1200" dirty="0"/>
            <a:t>Καινοτομία</a:t>
          </a:r>
        </a:p>
      </dsp:txBody>
      <dsp:txXfrm>
        <a:off x="5083968" y="2190735"/>
        <a:ext cx="5083968" cy="488248"/>
      </dsp:txXfrm>
    </dsp:sp>
    <dsp:sp modelId="{555BC6C0-CDED-9A40-9A28-6D7AFE72BE84}">
      <dsp:nvSpPr>
        <dsp:cNvPr id="0" name=""/>
        <dsp:cNvSpPr/>
      </dsp:nvSpPr>
      <dsp:spPr>
        <a:xfrm rot="10800000">
          <a:off x="0" y="560"/>
          <a:ext cx="10167937" cy="1632938"/>
        </a:xfrm>
        <a:prstGeom prst="upArrowCallou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l-GR" sz="2400" kern="1200" dirty="0"/>
            <a:t>Επικοινωνία</a:t>
          </a:r>
        </a:p>
      </dsp:txBody>
      <dsp:txXfrm rot="-10800000">
        <a:off x="0" y="560"/>
        <a:ext cx="10167937" cy="573161"/>
      </dsp:txXfrm>
    </dsp:sp>
    <dsp:sp modelId="{96F7776A-D988-0C4C-8A96-15BED848AFDE}">
      <dsp:nvSpPr>
        <dsp:cNvPr id="0" name=""/>
        <dsp:cNvSpPr/>
      </dsp:nvSpPr>
      <dsp:spPr>
        <a:xfrm>
          <a:off x="0" y="559865"/>
          <a:ext cx="5083968" cy="488248"/>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l-GR" sz="2900" kern="1200" dirty="0"/>
            <a:t>Ακρόαση, Λήψη Πληροφοριών</a:t>
          </a:r>
        </a:p>
      </dsp:txBody>
      <dsp:txXfrm>
        <a:off x="0" y="559865"/>
        <a:ext cx="5083968" cy="488248"/>
      </dsp:txXfrm>
    </dsp:sp>
    <dsp:sp modelId="{60D6B77E-9BD2-E148-995F-BB94BC4C47DB}">
      <dsp:nvSpPr>
        <dsp:cNvPr id="0" name=""/>
        <dsp:cNvSpPr/>
      </dsp:nvSpPr>
      <dsp:spPr>
        <a:xfrm>
          <a:off x="5083968" y="573722"/>
          <a:ext cx="5083968" cy="48824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l-GR" sz="2900" kern="1200" dirty="0"/>
            <a:t>Παροχή Πληροφοριών</a:t>
          </a:r>
        </a:p>
      </dsp:txBody>
      <dsp:txXfrm>
        <a:off x="5083968" y="573722"/>
        <a:ext cx="5083968" cy="4882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B1450-ECD9-694C-95C9-D401157F9295}">
      <dsp:nvSpPr>
        <dsp:cNvPr id="0" name=""/>
        <dsp:cNvSpPr/>
      </dsp:nvSpPr>
      <dsp:spPr>
        <a:xfrm>
          <a:off x="0" y="3723473"/>
          <a:ext cx="10167937" cy="4074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t>Συστήματα: </a:t>
          </a:r>
          <a:r>
            <a:rPr lang="el-GR" sz="1400" kern="1200" dirty="0"/>
            <a:t>κατανόηση σύνθετων σχέσεων, συστήματα κατανόησης, παρακολούθησης και της διόρθωσης των επιδόσεων </a:t>
          </a:r>
        </a:p>
      </dsp:txBody>
      <dsp:txXfrm>
        <a:off x="0" y="3723473"/>
        <a:ext cx="10167937" cy="407457"/>
      </dsp:txXfrm>
    </dsp:sp>
    <dsp:sp modelId="{008A1A63-7D00-C54A-9736-D27BCCA3A5D8}">
      <dsp:nvSpPr>
        <dsp:cNvPr id="0" name=""/>
        <dsp:cNvSpPr/>
      </dsp:nvSpPr>
      <dsp:spPr>
        <a:xfrm rot="10800000">
          <a:off x="0" y="3102915"/>
          <a:ext cx="10167937" cy="62666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t>Προσωπικές Δεξιότητες: </a:t>
          </a:r>
          <a:r>
            <a:rPr lang="el-GR" sz="1400" kern="1200" dirty="0"/>
            <a:t>Ατομική ευθύνη, αυτοεκτίμηση, κοινωνικότητα, αυτοπεποίθηση, διαχείριση, ακεραιότητα, ειλικρίνεια</a:t>
          </a:r>
        </a:p>
      </dsp:txBody>
      <dsp:txXfrm rot="10800000">
        <a:off x="0" y="3102915"/>
        <a:ext cx="10167937" cy="407191"/>
      </dsp:txXfrm>
    </dsp:sp>
    <dsp:sp modelId="{C2E300CC-77F8-4342-9F01-7230037FFD62}">
      <dsp:nvSpPr>
        <dsp:cNvPr id="0" name=""/>
        <dsp:cNvSpPr/>
      </dsp:nvSpPr>
      <dsp:spPr>
        <a:xfrm rot="10800000">
          <a:off x="0" y="2482357"/>
          <a:ext cx="10167937" cy="626669"/>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t>Δεξιότητες Σκέψης: </a:t>
          </a:r>
          <a:r>
            <a:rPr lang="el-GR" sz="1400" kern="1200" dirty="0"/>
            <a:t>Δημιουργική σκέψη, λήψη αποφάσεων, επίλυση προβλημάτων, μαθαίνω πως να μαθαίνω, συλλογιστική σκέψη</a:t>
          </a:r>
        </a:p>
      </dsp:txBody>
      <dsp:txXfrm rot="10800000">
        <a:off x="0" y="2482357"/>
        <a:ext cx="10167937" cy="407191"/>
      </dsp:txXfrm>
    </dsp:sp>
    <dsp:sp modelId="{1D75F186-E408-F44B-8279-B0DA6A36C2F8}">
      <dsp:nvSpPr>
        <dsp:cNvPr id="0" name=""/>
        <dsp:cNvSpPr/>
      </dsp:nvSpPr>
      <dsp:spPr>
        <a:xfrm rot="10800000">
          <a:off x="0" y="1861799"/>
          <a:ext cx="10167937" cy="626669"/>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t>Διαχείριση Πληροφοριών: </a:t>
          </a:r>
          <a:r>
            <a:rPr lang="el-GR" sz="1400" kern="1200" dirty="0"/>
            <a:t>απόκτηση και αξιολόγηση δεδομένων, οργάνωση και τη διατήρηση αρχείων,   ερμηνεία και επικοινωνία </a:t>
          </a:r>
        </a:p>
      </dsp:txBody>
      <dsp:txXfrm rot="10800000">
        <a:off x="0" y="1861799"/>
        <a:ext cx="10167937" cy="407191"/>
      </dsp:txXfrm>
    </dsp:sp>
    <dsp:sp modelId="{FBEA60E1-CFC7-7044-9F50-6D8CC7D04F65}">
      <dsp:nvSpPr>
        <dsp:cNvPr id="0" name=""/>
        <dsp:cNvSpPr/>
      </dsp:nvSpPr>
      <dsp:spPr>
        <a:xfrm rot="10800000">
          <a:off x="0" y="1241241"/>
          <a:ext cx="10167937" cy="626669"/>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t>Τεχνολογία: </a:t>
          </a:r>
          <a:r>
            <a:rPr lang="el-GR" sz="1400" kern="1200" dirty="0"/>
            <a:t>επιλογή εξοπλισμού και εργαλείων, εφαρμογή τεχνολογίας, συντήρηση και την αντιμετώπιση προβλημάτων.</a:t>
          </a:r>
        </a:p>
      </dsp:txBody>
      <dsp:txXfrm rot="10800000">
        <a:off x="0" y="1241241"/>
        <a:ext cx="10167937" cy="407191"/>
      </dsp:txXfrm>
    </dsp:sp>
    <dsp:sp modelId="{BB1CB880-C9A9-7846-B133-9B6B1A43D9EC}">
      <dsp:nvSpPr>
        <dsp:cNvPr id="0" name=""/>
        <dsp:cNvSpPr/>
      </dsp:nvSpPr>
      <dsp:spPr>
        <a:xfrm rot="10800000">
          <a:off x="0" y="620683"/>
          <a:ext cx="10167937" cy="626669"/>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t>Δεξιότητες Εργασίας</a:t>
          </a:r>
          <a:r>
            <a:rPr lang="el-GR" sz="1400" kern="1200" dirty="0"/>
            <a:t>: Διαχείριση πόρων, χρόνος, χρήμα, υλικά Διαπροσωπικές σχέσεις</a:t>
          </a:r>
        </a:p>
      </dsp:txBody>
      <dsp:txXfrm rot="10800000">
        <a:off x="0" y="620683"/>
        <a:ext cx="10167937" cy="407191"/>
      </dsp:txXfrm>
    </dsp:sp>
    <dsp:sp modelId="{37A6B43A-428A-0B4A-96C3-CEBFE0E25BCB}">
      <dsp:nvSpPr>
        <dsp:cNvPr id="0" name=""/>
        <dsp:cNvSpPr/>
      </dsp:nvSpPr>
      <dsp:spPr>
        <a:xfrm rot="10800000">
          <a:off x="0" y="125"/>
          <a:ext cx="10167937" cy="62666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t>Βασικές Δεξιότητες: </a:t>
          </a:r>
          <a:r>
            <a:rPr lang="el-GR" sz="1400" kern="1200" dirty="0"/>
            <a:t>Ανάγνωση, γραφή, αριθμητική και μαθηματικά, ομιλία και ακρόαση</a:t>
          </a:r>
        </a:p>
      </dsp:txBody>
      <dsp:txXfrm rot="10800000">
        <a:off x="0" y="125"/>
        <a:ext cx="10167937" cy="4071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235B9-63CB-4ECE-A77F-EA7ADA125C72}" type="datetimeFigureOut">
              <a:rPr lang="en-US" smtClean="0"/>
              <a:t>3/27/2021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57A36-3894-41E6-8FBE-E50E61C7B6AF}" type="slidenum">
              <a:rPr lang="en-US" smtClean="0"/>
              <a:t>‹#›</a:t>
            </a:fld>
            <a:endParaRPr lang="en-US"/>
          </a:p>
        </p:txBody>
      </p:sp>
    </p:spTree>
    <p:extLst>
      <p:ext uri="{BB962C8B-B14F-4D97-AF65-F5344CB8AC3E}">
        <p14:creationId xmlns:p14="http://schemas.microsoft.com/office/powerpoint/2010/main" val="5542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92493095-A002-4497-B48D-D47DFA514E9B}" type="slidenum">
              <a:rPr lang="el-GR" smtClean="0"/>
              <a:t>49</a:t>
            </a:fld>
            <a:endParaRPr lang="el-GR"/>
          </a:p>
        </p:txBody>
      </p:sp>
    </p:spTree>
    <p:extLst>
      <p:ext uri="{BB962C8B-B14F-4D97-AF65-F5344CB8AC3E}">
        <p14:creationId xmlns:p14="http://schemas.microsoft.com/office/powerpoint/2010/main" val="3822266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dirty="0"/>
          </a:p>
        </p:txBody>
      </p:sp>
      <p:sp>
        <p:nvSpPr>
          <p:cNvPr id="4" name="Slide Number Placeholder 3"/>
          <p:cNvSpPr>
            <a:spLocks noGrp="1"/>
          </p:cNvSpPr>
          <p:nvPr>
            <p:ph type="sldNum" sz="quarter" idx="5"/>
          </p:nvPr>
        </p:nvSpPr>
        <p:spPr/>
        <p:txBody>
          <a:bodyPr/>
          <a:lstStyle/>
          <a:p>
            <a:pPr>
              <a:defRPr/>
            </a:pPr>
            <a:fld id="{037BF10D-A9E9-4DDA-8299-888C7C60F46F}"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200183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8975" y="4821506"/>
            <a:ext cx="5511800" cy="3944868"/>
          </a:xfrm>
          <a:prstGeom prst="rect">
            <a:avLst/>
          </a:prstGeom>
        </p:spPr>
        <p:txBody>
          <a:bodyPr spcFirstLastPara="1" wrap="square" lIns="96600" tIns="48287" rIns="96600" bIns="48287" anchor="t" anchorCtr="0">
            <a:noAutofit/>
          </a:bodyPr>
          <a:lstStyle/>
          <a:p>
            <a:endParaRPr/>
          </a:p>
        </p:txBody>
      </p:sp>
      <p:sp>
        <p:nvSpPr>
          <p:cNvPr id="86" name="Google Shape;86;p1: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8975" y="4821506"/>
            <a:ext cx="5511800" cy="3944868"/>
          </a:xfrm>
          <a:prstGeom prst="rect">
            <a:avLst/>
          </a:prstGeom>
        </p:spPr>
        <p:txBody>
          <a:bodyPr spcFirstLastPara="1" wrap="square" lIns="96600" tIns="48287" rIns="96600" bIns="48287" anchor="t" anchorCtr="0">
            <a:noAutofit/>
          </a:bodyPr>
          <a:lstStyle/>
          <a:p>
            <a:endParaRPr dirty="0"/>
          </a:p>
        </p:txBody>
      </p:sp>
      <p:sp>
        <p:nvSpPr>
          <p:cNvPr id="95" name="Google Shape;95;p2: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091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8975" y="4821506"/>
            <a:ext cx="5511800" cy="3944868"/>
          </a:xfrm>
          <a:prstGeom prst="rect">
            <a:avLst/>
          </a:prstGeom>
        </p:spPr>
        <p:txBody>
          <a:bodyPr spcFirstLastPara="1" wrap="square" lIns="96600" tIns="48287" rIns="96600" bIns="48287" anchor="t" anchorCtr="0">
            <a:noAutofit/>
          </a:bodyPr>
          <a:lstStyle/>
          <a:p>
            <a:endParaRPr dirty="0"/>
          </a:p>
        </p:txBody>
      </p:sp>
      <p:sp>
        <p:nvSpPr>
          <p:cNvPr id="95" name="Google Shape;95;p2: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8975" y="4821506"/>
            <a:ext cx="5511800" cy="3944868"/>
          </a:xfrm>
          <a:prstGeom prst="rect">
            <a:avLst/>
          </a:prstGeom>
        </p:spPr>
        <p:txBody>
          <a:bodyPr spcFirstLastPara="1" wrap="square" lIns="96600" tIns="48287" rIns="96600" bIns="48287" anchor="t" anchorCtr="0">
            <a:noAutofit/>
          </a:bodyPr>
          <a:lstStyle/>
          <a:p>
            <a:endParaRPr/>
          </a:p>
        </p:txBody>
      </p:sp>
      <p:sp>
        <p:nvSpPr>
          <p:cNvPr id="107" name="Google Shape;107;p3: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8975" y="4821506"/>
            <a:ext cx="5511800" cy="3944868"/>
          </a:xfrm>
          <a:prstGeom prst="rect">
            <a:avLst/>
          </a:prstGeom>
        </p:spPr>
        <p:txBody>
          <a:bodyPr spcFirstLastPara="1" wrap="square" lIns="96600" tIns="48287" rIns="96600" bIns="48287" anchor="t" anchorCtr="0">
            <a:noAutofit/>
          </a:bodyPr>
          <a:lstStyle/>
          <a:p>
            <a:endParaRPr/>
          </a:p>
        </p:txBody>
      </p:sp>
      <p:sp>
        <p:nvSpPr>
          <p:cNvPr id="107" name="Google Shape;107;p3: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5500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3/27/2021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157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3/27/2021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7236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3/27/2021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6976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3/27/2021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5982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3/27/2021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1421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3/27/2021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0379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3/27/2021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7634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3/27/2021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1701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3/27/2021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4768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3/27/2021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612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3/27/2021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4735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3/27/2021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8561686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5" r:id="rId6"/>
    <p:sldLayoutId id="2147483720" r:id="rId7"/>
    <p:sldLayoutId id="2147483721" r:id="rId8"/>
    <p:sldLayoutId id="2147483722" r:id="rId9"/>
    <p:sldLayoutId id="2147483724"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smyrnaiou@eds.uoa.gr"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hyperlink" Target="http://www.oecd.org/edu/skillsbeyondschool/41529505.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ilo.org/skills/projects/stwp/lang--en/index.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1.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ec.europa.eu/education/policy/multilingualism/rethinking-education_en" TargetMode="External"/><Relationship Id="rId5" Type="http://schemas.openxmlformats.org/officeDocument/2006/relationships/hyperlink" Target="http://www.anpcdefp.ro/userfiles/the_shift_towards_lo_en.pdf" TargetMode="External"/><Relationship Id="rId4" Type="http://schemas.openxmlformats.org/officeDocument/2006/relationships/hyperlink" Target="http://www.basicskills.eu/" TargetMode="External"/></Relationships>
</file>

<file path=ppt/slides/_rels/slide57.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33.png"/><Relationship Id="rId7" Type="http://schemas.openxmlformats.org/officeDocument/2006/relationships/diagramColors" Target="../diagrams/colors2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play4guidance.eu/wp/wp-content/uploads/2016/01/Glossary-syllabus-toolkit1-1.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72.xml.rels><?xml version="1.0" encoding="UTF-8" standalone="yes"?>
<Relationships xmlns="http://schemas.openxmlformats.org/package/2006/relationships"><Relationship Id="rId2" Type="http://schemas.openxmlformats.org/officeDocument/2006/relationships/hyperlink" Target="http://www.guninetwork.org/report/higher-education-world-7"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89A45FE-B24D-43DD-BFA3-960B57CF9610}"/>
              </a:ext>
            </a:extLst>
          </p:cNvPr>
          <p:cNvPicPr>
            <a:picLocks noChangeAspect="1"/>
          </p:cNvPicPr>
          <p:nvPr/>
        </p:nvPicPr>
        <p:blipFill rotWithShape="1">
          <a:blip r:embed="rId2"/>
          <a:srcRect r="-1" b="20885"/>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40A1E01-0D96-6049-B0FF-72089B168B88}"/>
              </a:ext>
            </a:extLst>
          </p:cNvPr>
          <p:cNvSpPr>
            <a:spLocks noGrp="1"/>
          </p:cNvSpPr>
          <p:nvPr>
            <p:ph type="ctrTitle"/>
          </p:nvPr>
        </p:nvSpPr>
        <p:spPr>
          <a:xfrm>
            <a:off x="685245" y="711489"/>
            <a:ext cx="4023360" cy="1978445"/>
          </a:xfrm>
        </p:spPr>
        <p:txBody>
          <a:bodyPr anchor="b">
            <a:normAutofit/>
          </a:bodyPr>
          <a:lstStyle/>
          <a:p>
            <a:pPr algn="ctr"/>
            <a:r>
              <a:rPr lang="el-GR" sz="4400" dirty="0"/>
              <a:t>Θεωρίες Δεξιοτήτων</a:t>
            </a:r>
          </a:p>
        </p:txBody>
      </p:sp>
      <p:sp>
        <p:nvSpPr>
          <p:cNvPr id="3" name="Υπότιτλος 2">
            <a:extLst>
              <a:ext uri="{FF2B5EF4-FFF2-40B4-BE49-F238E27FC236}">
                <a16:creationId xmlns:a16="http://schemas.microsoft.com/office/drawing/2014/main" id="{2F3C965D-E81D-A849-82DF-4FC19F7137FA}"/>
              </a:ext>
            </a:extLst>
          </p:cNvPr>
          <p:cNvSpPr>
            <a:spLocks noGrp="1"/>
          </p:cNvSpPr>
          <p:nvPr>
            <p:ph type="subTitle" idx="1"/>
          </p:nvPr>
        </p:nvSpPr>
        <p:spPr>
          <a:xfrm>
            <a:off x="463142" y="4659858"/>
            <a:ext cx="5618020" cy="1208141"/>
          </a:xfrm>
        </p:spPr>
        <p:txBody>
          <a:bodyPr>
            <a:normAutofit fontScale="70000" lnSpcReduction="20000"/>
          </a:bodyPr>
          <a:lstStyle/>
          <a:p>
            <a:pPr algn="r"/>
            <a:r>
              <a:rPr lang="el-GR" sz="2000" b="1" dirty="0"/>
              <a:t>Σμυρναίου, Ζαχαρούλα</a:t>
            </a:r>
          </a:p>
          <a:p>
            <a:pPr algn="r"/>
            <a:r>
              <a:rPr lang="el-GR" sz="2000" b="1" dirty="0" err="1"/>
              <a:t>Αναπλ</a:t>
            </a:r>
            <a:r>
              <a:rPr lang="el-GR" sz="2000" b="1" dirty="0"/>
              <a:t>. Καθηγήτρια, Παιδαγωγικό Τμήμα Δευτεροβάθμιας Εκπαίδευσης, Εθνικό και Καποδιστριακό Πανεπιστήμιο Αθηνών</a:t>
            </a:r>
          </a:p>
          <a:p>
            <a:pPr algn="r"/>
            <a:r>
              <a:rPr lang="el-GR" sz="2000" b="1" dirty="0">
                <a:hlinkClick r:id="rId3"/>
              </a:rPr>
              <a:t>zsmyrnaiou@eds.uoa.gr</a:t>
            </a:r>
            <a:r>
              <a:rPr lang="el-GR" sz="2000" b="1" dirty="0"/>
              <a:t>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oogle Shape;90;p1">
            <a:extLst>
              <a:ext uri="{FF2B5EF4-FFF2-40B4-BE49-F238E27FC236}">
                <a16:creationId xmlns:a16="http://schemas.microsoft.com/office/drawing/2014/main" id="{DDB1DF52-DD5F-44DA-B138-FFEF266AD059}"/>
              </a:ext>
            </a:extLst>
          </p:cNvPr>
          <p:cNvPicPr preferRelativeResize="0"/>
          <p:nvPr/>
        </p:nvPicPr>
        <p:blipFill rotWithShape="1">
          <a:blip r:embed="rId4">
            <a:alphaModFix/>
          </a:blip>
          <a:srcRect/>
          <a:stretch/>
        </p:blipFill>
        <p:spPr>
          <a:xfrm>
            <a:off x="9973843" y="18777"/>
            <a:ext cx="2182813" cy="811021"/>
          </a:xfrm>
          <a:prstGeom prst="rect">
            <a:avLst/>
          </a:prstGeom>
          <a:noFill/>
          <a:ln>
            <a:noFill/>
          </a:ln>
        </p:spPr>
      </p:pic>
    </p:spTree>
    <p:extLst>
      <p:ext uri="{BB962C8B-B14F-4D97-AF65-F5344CB8AC3E}">
        <p14:creationId xmlns:p14="http://schemas.microsoft.com/office/powerpoint/2010/main" val="2053412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8769C8-515C-3149-A6AF-7C5B79F0A930}"/>
              </a:ext>
            </a:extLst>
          </p:cNvPr>
          <p:cNvSpPr>
            <a:spLocks noGrp="1"/>
          </p:cNvSpPr>
          <p:nvPr>
            <p:ph type="title"/>
          </p:nvPr>
        </p:nvSpPr>
        <p:spPr/>
        <p:txBody>
          <a:bodyPr>
            <a:normAutofit/>
          </a:bodyPr>
          <a:lstStyle/>
          <a:p>
            <a:pPr algn="ctr"/>
            <a:r>
              <a:rPr lang="el-GR" sz="3600" b="1" dirty="0"/>
              <a:t>Οι δεξιότητες του 21ου (P21 </a:t>
            </a:r>
            <a:r>
              <a:rPr lang="el-GR" sz="3600" b="1" dirty="0" err="1"/>
              <a:t>Framework</a:t>
            </a:r>
            <a:r>
              <a:rPr lang="el-GR" sz="3600" b="1" dirty="0"/>
              <a:t>)   </a:t>
            </a:r>
            <a:endParaRPr lang="el-GR" sz="3600" dirty="0"/>
          </a:p>
        </p:txBody>
      </p:sp>
      <p:sp>
        <p:nvSpPr>
          <p:cNvPr id="3" name="Θέση περιεχομένου 2">
            <a:extLst>
              <a:ext uri="{FF2B5EF4-FFF2-40B4-BE49-F238E27FC236}">
                <a16:creationId xmlns:a16="http://schemas.microsoft.com/office/drawing/2014/main" id="{2FBBBA55-7C0A-0440-888E-329B203C92A7}"/>
              </a:ext>
            </a:extLst>
          </p:cNvPr>
          <p:cNvSpPr>
            <a:spLocks noGrp="1"/>
          </p:cNvSpPr>
          <p:nvPr>
            <p:ph idx="1"/>
          </p:nvPr>
        </p:nvSpPr>
        <p:spPr>
          <a:xfrm>
            <a:off x="636608" y="2141315"/>
            <a:ext cx="11088546" cy="4271059"/>
          </a:xfrm>
        </p:spPr>
        <p:txBody>
          <a:bodyPr>
            <a:normAutofit fontScale="85000" lnSpcReduction="10000"/>
          </a:bodyPr>
          <a:lstStyle/>
          <a:p>
            <a:pPr algn="just"/>
            <a:r>
              <a:rPr lang="el-GR" dirty="0"/>
              <a:t>Οι </a:t>
            </a:r>
            <a:r>
              <a:rPr lang="el-GR" b="1" dirty="0">
                <a:solidFill>
                  <a:schemeClr val="accent1"/>
                </a:solidFill>
              </a:rPr>
              <a:t>δεξιότητες του 21</a:t>
            </a:r>
            <a:r>
              <a:rPr lang="el-GR" b="1" baseline="30000" dirty="0">
                <a:solidFill>
                  <a:schemeClr val="accent1"/>
                </a:solidFill>
              </a:rPr>
              <a:t>ου</a:t>
            </a:r>
            <a:r>
              <a:rPr lang="el-GR" b="1" dirty="0">
                <a:solidFill>
                  <a:schemeClr val="accent1"/>
                </a:solidFill>
              </a:rPr>
              <a:t> αι. (</a:t>
            </a:r>
            <a:r>
              <a:rPr lang="en-US" b="1" dirty="0">
                <a:solidFill>
                  <a:schemeClr val="accent1"/>
                </a:solidFill>
              </a:rPr>
              <a:t>P</a:t>
            </a:r>
            <a:r>
              <a:rPr lang="el-GR" b="1" dirty="0">
                <a:solidFill>
                  <a:schemeClr val="accent1"/>
                </a:solidFill>
              </a:rPr>
              <a:t>21 </a:t>
            </a:r>
            <a:r>
              <a:rPr lang="en-US" b="1" dirty="0">
                <a:solidFill>
                  <a:schemeClr val="accent1"/>
                </a:solidFill>
              </a:rPr>
              <a:t>Framework</a:t>
            </a:r>
            <a:r>
              <a:rPr lang="el-GR" b="1" dirty="0">
                <a:solidFill>
                  <a:schemeClr val="accent1"/>
                </a:solidFill>
              </a:rPr>
              <a:t>) </a:t>
            </a:r>
            <a:r>
              <a:rPr lang="el-GR" dirty="0"/>
              <a:t>περιλαμβάνουν βασικές δεξιότητες όπως η κριτική σκέψη, η επίλυση προβλημάτων, η δημιουργικότητα, η επικοινωνία, η συνεργασία, η καινοτομία, η ομαδική εργασία, η ικανότητα λήψης αποφάσεων, η ηγεσία, η καινοτομία στην γνώση, η </a:t>
            </a:r>
            <a:r>
              <a:rPr lang="el-GR" dirty="0" err="1"/>
              <a:t>αυτοκατεύθυνση</a:t>
            </a:r>
            <a:r>
              <a:rPr lang="el-GR" dirty="0"/>
              <a:t> και η μάθηση πώς να μαθαίνει κανείς. </a:t>
            </a:r>
            <a:r>
              <a:rPr lang="el-GR" sz="2100" i="1" dirty="0"/>
              <a:t>(</a:t>
            </a:r>
            <a:r>
              <a:rPr lang="en-US" sz="2100" i="1" dirty="0" err="1"/>
              <a:t>Bapna</a:t>
            </a:r>
            <a:r>
              <a:rPr lang="en-US" sz="2100" i="1" dirty="0"/>
              <a:t> et al</a:t>
            </a:r>
            <a:r>
              <a:rPr lang="el-GR" sz="2100" i="1" dirty="0"/>
              <a:t>. 2017 ; </a:t>
            </a:r>
            <a:r>
              <a:rPr lang="el-GR" sz="2100" i="1" dirty="0" err="1"/>
              <a:t>Battelle</a:t>
            </a:r>
            <a:r>
              <a:rPr lang="el-GR" sz="2100" i="1" dirty="0"/>
              <a:t> for </a:t>
            </a:r>
            <a:r>
              <a:rPr lang="el-GR" sz="2100" i="1" dirty="0" err="1"/>
              <a:t>Kids</a:t>
            </a:r>
            <a:r>
              <a:rPr lang="el-GR" sz="2100" i="1" dirty="0"/>
              <a:t> 2019; </a:t>
            </a:r>
            <a:r>
              <a:rPr lang="en-US" sz="2100" i="1" dirty="0" err="1"/>
              <a:t>Tharumaraj</a:t>
            </a:r>
            <a:r>
              <a:rPr lang="en-US" sz="2100" i="1" dirty="0"/>
              <a:t> et al</a:t>
            </a:r>
            <a:r>
              <a:rPr lang="el-GR" sz="2100" i="1" dirty="0"/>
              <a:t>. 2018). </a:t>
            </a:r>
          </a:p>
          <a:p>
            <a:pPr algn="just"/>
            <a:r>
              <a:rPr lang="el-GR" dirty="0"/>
              <a:t>Το πλαίσιο δεξιοτήτων του 21</a:t>
            </a:r>
            <a:r>
              <a:rPr lang="el-GR" baseline="30000" dirty="0"/>
              <a:t>ου</a:t>
            </a:r>
            <a:r>
              <a:rPr lang="el-GR" dirty="0"/>
              <a:t> αιώνα είναι ένα ενοποιημένο, συλλογικό όραμα για την μάθηση, για την περιγραφή των δεξιοτήτων, των γνώσεων και της εμπειρογνωμοσύνης που πρέπει να διαθέτουν τα άτομα για να πετύχουν στην εργασία και τη ζωή. Είναι ένα μείγμα γνώσεων περιεχομένου, ειδικών δεξιοτήτων, τεχνογνωσίας και γνώσεων. Σε αυτό το πλαίσιο, </a:t>
            </a:r>
            <a:r>
              <a:rPr lang="el-GR" b="1" dirty="0">
                <a:solidFill>
                  <a:schemeClr val="accent1"/>
                </a:solidFill>
              </a:rPr>
              <a:t>οι ικανότητες του 21ου αιώνα προσδιορίζονται από τρεις τομείς / θεματικές: </a:t>
            </a:r>
            <a:endParaRPr lang="el-GR" dirty="0">
              <a:solidFill>
                <a:schemeClr val="accent1"/>
              </a:solidFill>
            </a:endParaRPr>
          </a:p>
        </p:txBody>
      </p:sp>
    </p:spTree>
    <p:extLst>
      <p:ext uri="{BB962C8B-B14F-4D97-AF65-F5344CB8AC3E}">
        <p14:creationId xmlns:p14="http://schemas.microsoft.com/office/powerpoint/2010/main" val="1570771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F4813813-72FF-8740-AF3F-31ACD134F832}"/>
              </a:ext>
            </a:extLst>
          </p:cNvPr>
          <p:cNvSpPr>
            <a:spLocks noGrp="1"/>
          </p:cNvSpPr>
          <p:nvPr>
            <p:ph type="title"/>
          </p:nvPr>
        </p:nvSpPr>
        <p:spPr/>
        <p:txBody>
          <a:bodyPr/>
          <a:lstStyle/>
          <a:p>
            <a:pPr algn="ctr"/>
            <a:r>
              <a:rPr lang="el-GR" dirty="0"/>
              <a:t>Δεξιότητες 21</a:t>
            </a:r>
            <a:r>
              <a:rPr lang="el-GR" baseline="30000" dirty="0"/>
              <a:t>ου</a:t>
            </a:r>
            <a:r>
              <a:rPr lang="el-GR" dirty="0"/>
              <a:t> αιώνα</a:t>
            </a:r>
          </a:p>
        </p:txBody>
      </p:sp>
      <p:sp>
        <p:nvSpPr>
          <p:cNvPr id="8" name="Θέση κειμένου 7">
            <a:extLst>
              <a:ext uri="{FF2B5EF4-FFF2-40B4-BE49-F238E27FC236}">
                <a16:creationId xmlns:a16="http://schemas.microsoft.com/office/drawing/2014/main" id="{BA7943E1-8B45-8040-990B-28C76CE47248}"/>
              </a:ext>
            </a:extLst>
          </p:cNvPr>
          <p:cNvSpPr>
            <a:spLocks noGrp="1"/>
          </p:cNvSpPr>
          <p:nvPr>
            <p:ph type="body" idx="1"/>
          </p:nvPr>
        </p:nvSpPr>
        <p:spPr>
          <a:xfrm>
            <a:off x="1115568" y="2081690"/>
            <a:ext cx="4937760" cy="823912"/>
          </a:xfrm>
        </p:spPr>
        <p:txBody>
          <a:bodyPr>
            <a:normAutofit lnSpcReduction="10000"/>
          </a:bodyPr>
          <a:lstStyle/>
          <a:p>
            <a:r>
              <a:rPr lang="el-GR" dirty="0"/>
              <a:t>(Α) Δεξιότητες ζωής και σταδιοδρομίας</a:t>
            </a:r>
          </a:p>
        </p:txBody>
      </p:sp>
      <p:sp>
        <p:nvSpPr>
          <p:cNvPr id="9" name="Θέση περιεχομένου 8">
            <a:extLst>
              <a:ext uri="{FF2B5EF4-FFF2-40B4-BE49-F238E27FC236}">
                <a16:creationId xmlns:a16="http://schemas.microsoft.com/office/drawing/2014/main" id="{76D9A658-5464-2F4A-ACD3-817091CD9A41}"/>
              </a:ext>
            </a:extLst>
          </p:cNvPr>
          <p:cNvSpPr>
            <a:spLocks noGrp="1"/>
          </p:cNvSpPr>
          <p:nvPr>
            <p:ph sz="half" idx="2"/>
          </p:nvPr>
        </p:nvSpPr>
        <p:spPr/>
        <p:txBody>
          <a:bodyPr>
            <a:normAutofit fontScale="92500"/>
          </a:bodyPr>
          <a:lstStyle/>
          <a:p>
            <a:pPr algn="just"/>
            <a:r>
              <a:rPr lang="el-GR" dirty="0"/>
              <a:t>ευελιξία, προσαρμοστικότητα, πρωτοβουλία και αυτονομία, κοινωνικές και διαπολιτισμικές δεξιότητες, παραγωγικότητα, ηγεσία και ευθύνη (δυνατότητα να μπορούν να ασκήσουν ηγεσία αναλαμβάνοντας τις αντίστοιχες ευθύνες).</a:t>
            </a:r>
          </a:p>
          <a:p>
            <a:endParaRPr lang="el-GR" dirty="0"/>
          </a:p>
        </p:txBody>
      </p:sp>
      <p:sp>
        <p:nvSpPr>
          <p:cNvPr id="10" name="Θέση κειμένου 9">
            <a:extLst>
              <a:ext uri="{FF2B5EF4-FFF2-40B4-BE49-F238E27FC236}">
                <a16:creationId xmlns:a16="http://schemas.microsoft.com/office/drawing/2014/main" id="{C8C2BACC-2AB4-A94C-85CB-FF450FCD0E02}"/>
              </a:ext>
            </a:extLst>
          </p:cNvPr>
          <p:cNvSpPr>
            <a:spLocks noGrp="1"/>
          </p:cNvSpPr>
          <p:nvPr>
            <p:ph type="body" sz="quarter" idx="3"/>
          </p:nvPr>
        </p:nvSpPr>
        <p:spPr>
          <a:xfrm>
            <a:off x="6594511" y="2079378"/>
            <a:ext cx="4937760" cy="823912"/>
          </a:xfrm>
        </p:spPr>
        <p:txBody>
          <a:bodyPr>
            <a:normAutofit lnSpcReduction="10000"/>
          </a:bodyPr>
          <a:lstStyle/>
          <a:p>
            <a:r>
              <a:rPr lang="el-GR" dirty="0"/>
              <a:t>(β) Δεξιότητες μάθησης και καινοτομίας</a:t>
            </a:r>
          </a:p>
        </p:txBody>
      </p:sp>
      <p:sp>
        <p:nvSpPr>
          <p:cNvPr id="11" name="Θέση περιεχομένου 10">
            <a:extLst>
              <a:ext uri="{FF2B5EF4-FFF2-40B4-BE49-F238E27FC236}">
                <a16:creationId xmlns:a16="http://schemas.microsoft.com/office/drawing/2014/main" id="{32CA8F17-4F17-8E4C-B235-B4DAE20FC809}"/>
              </a:ext>
            </a:extLst>
          </p:cNvPr>
          <p:cNvSpPr>
            <a:spLocks noGrp="1"/>
          </p:cNvSpPr>
          <p:nvPr>
            <p:ph sz="quarter" idx="4"/>
          </p:nvPr>
        </p:nvSpPr>
        <p:spPr/>
        <p:txBody>
          <a:bodyPr>
            <a:normAutofit fontScale="92500"/>
          </a:bodyPr>
          <a:lstStyle/>
          <a:p>
            <a:pPr algn="just"/>
            <a:r>
              <a:rPr lang="el-GR" dirty="0"/>
              <a:t>κριτική σκέψη, επίλυση προβλημάτων, επικοινωνία, συνεργασία, δημιουργικότητα και καινοτομία. Οι δεξιότητες που επικεντρώνονται στη δημιουργικότητα, την κριτική σκέψη, την επικοινωνία και την καινοτομία (είναι ευρέως γνωστά ως 4Cs). </a:t>
            </a:r>
          </a:p>
          <a:p>
            <a:endParaRPr lang="el-GR" dirty="0"/>
          </a:p>
        </p:txBody>
      </p:sp>
      <p:pic>
        <p:nvPicPr>
          <p:cNvPr id="1026" name="Picture 2">
            <a:extLst>
              <a:ext uri="{FF2B5EF4-FFF2-40B4-BE49-F238E27FC236}">
                <a16:creationId xmlns:a16="http://schemas.microsoft.com/office/drawing/2014/main" id="{D06929C5-4BD4-6743-824F-ECFAB7CE3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68" y="247354"/>
            <a:ext cx="1803079" cy="180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0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F4813813-72FF-8740-AF3F-31ACD134F832}"/>
              </a:ext>
            </a:extLst>
          </p:cNvPr>
          <p:cNvSpPr>
            <a:spLocks noGrp="1"/>
          </p:cNvSpPr>
          <p:nvPr>
            <p:ph type="title"/>
          </p:nvPr>
        </p:nvSpPr>
        <p:spPr/>
        <p:txBody>
          <a:bodyPr/>
          <a:lstStyle/>
          <a:p>
            <a:pPr algn="ctr"/>
            <a:r>
              <a:rPr lang="el-GR" dirty="0"/>
              <a:t>Δεξιότητες 21</a:t>
            </a:r>
            <a:r>
              <a:rPr lang="el-GR" baseline="30000" dirty="0"/>
              <a:t>ου</a:t>
            </a:r>
            <a:r>
              <a:rPr lang="el-GR" dirty="0"/>
              <a:t> αιώνα</a:t>
            </a:r>
          </a:p>
        </p:txBody>
      </p:sp>
      <p:sp>
        <p:nvSpPr>
          <p:cNvPr id="8" name="Θέση κειμένου 7">
            <a:extLst>
              <a:ext uri="{FF2B5EF4-FFF2-40B4-BE49-F238E27FC236}">
                <a16:creationId xmlns:a16="http://schemas.microsoft.com/office/drawing/2014/main" id="{BA7943E1-8B45-8040-990B-28C76CE47248}"/>
              </a:ext>
            </a:extLst>
          </p:cNvPr>
          <p:cNvSpPr>
            <a:spLocks noGrp="1"/>
          </p:cNvSpPr>
          <p:nvPr>
            <p:ph type="body" idx="1"/>
          </p:nvPr>
        </p:nvSpPr>
        <p:spPr>
          <a:xfrm>
            <a:off x="1300762" y="1896450"/>
            <a:ext cx="9394245" cy="823912"/>
          </a:xfrm>
        </p:spPr>
        <p:txBody>
          <a:bodyPr>
            <a:normAutofit/>
          </a:bodyPr>
          <a:lstStyle/>
          <a:p>
            <a:pPr algn="just"/>
            <a:r>
              <a:rPr lang="el-GR" dirty="0"/>
              <a:t>(γ) πληροφορίες, μέσα ενημέρωσης και δεξιότητες τεχνολογίας</a:t>
            </a:r>
          </a:p>
        </p:txBody>
      </p:sp>
      <p:sp>
        <p:nvSpPr>
          <p:cNvPr id="9" name="Θέση περιεχομένου 8">
            <a:extLst>
              <a:ext uri="{FF2B5EF4-FFF2-40B4-BE49-F238E27FC236}">
                <a16:creationId xmlns:a16="http://schemas.microsoft.com/office/drawing/2014/main" id="{76D9A658-5464-2F4A-ACD3-817091CD9A41}"/>
              </a:ext>
            </a:extLst>
          </p:cNvPr>
          <p:cNvSpPr>
            <a:spLocks noGrp="1"/>
          </p:cNvSpPr>
          <p:nvPr>
            <p:ph sz="half" idx="2"/>
          </p:nvPr>
        </p:nvSpPr>
        <p:spPr>
          <a:xfrm>
            <a:off x="1115567" y="2888597"/>
            <a:ext cx="9394245" cy="3283603"/>
          </a:xfrm>
        </p:spPr>
        <p:txBody>
          <a:bodyPr>
            <a:normAutofit fontScale="85000" lnSpcReduction="10000"/>
          </a:bodyPr>
          <a:lstStyle/>
          <a:p>
            <a:pPr algn="just"/>
            <a:r>
              <a:rPr lang="el-GR" b="1" dirty="0"/>
              <a:t>Η πληροφοριακή παιδεία </a:t>
            </a:r>
            <a:r>
              <a:rPr lang="el-GR" dirty="0"/>
              <a:t>ορίζεται ως η ικανότητα να </a:t>
            </a:r>
            <a:r>
              <a:rPr lang="el-GR" i="1" dirty="0"/>
              <a:t>«αναγνωρίζει πότε χρειάζονται πληροφορίες και να έχει την ικανότητα να εντοπίσει, να αξιολογήσει και να χρησιμοποιήσει αποτελεσματικά τις απαραίτητες πληροφορίες» </a:t>
            </a:r>
            <a:r>
              <a:rPr lang="el-GR" sz="2100" i="1" dirty="0"/>
              <a:t>(Information Literacy </a:t>
            </a:r>
            <a:r>
              <a:rPr lang="el-GR" sz="2100" i="1" dirty="0" err="1"/>
              <a:t>Glossary</a:t>
            </a:r>
            <a:r>
              <a:rPr lang="el-GR" sz="2100" i="1" dirty="0"/>
              <a:t> </a:t>
            </a:r>
            <a:r>
              <a:rPr lang="el-GR" sz="2100" i="1" dirty="0" err="1"/>
              <a:t>n.d</a:t>
            </a:r>
            <a:r>
              <a:rPr lang="el-GR" sz="2100" i="1" dirty="0"/>
              <a:t>.).</a:t>
            </a:r>
          </a:p>
          <a:p>
            <a:pPr algn="just"/>
            <a:r>
              <a:rPr lang="el-GR" dirty="0"/>
              <a:t> </a:t>
            </a:r>
            <a:r>
              <a:rPr lang="el-GR" b="1" dirty="0"/>
              <a:t>Αλφαβητισμός των μέσων: </a:t>
            </a:r>
            <a:r>
              <a:rPr lang="el-GR" dirty="0"/>
              <a:t>ικανότητα αποκωδικοποίησης, αξιολόγησης, ανάλυσης και παραγωγής έντυπων και ηλεκτρονικών μέσων </a:t>
            </a:r>
            <a:r>
              <a:rPr lang="el-GR" sz="2100" i="1" dirty="0"/>
              <a:t>(</a:t>
            </a:r>
            <a:r>
              <a:rPr lang="el-GR" sz="2100" i="1" dirty="0" err="1"/>
              <a:t>Hobbs</a:t>
            </a:r>
            <a:r>
              <a:rPr lang="el-GR" sz="2100" i="1" dirty="0"/>
              <a:t> and </a:t>
            </a:r>
            <a:r>
              <a:rPr lang="el-GR" sz="2100" i="1" dirty="0" err="1"/>
              <a:t>Jensen</a:t>
            </a:r>
            <a:r>
              <a:rPr lang="el-GR" sz="2100" i="1" dirty="0"/>
              <a:t> 2009)</a:t>
            </a:r>
          </a:p>
          <a:p>
            <a:pPr algn="just"/>
            <a:r>
              <a:rPr lang="el-GR" b="1" dirty="0"/>
              <a:t>Ο τεχνολογικός </a:t>
            </a:r>
            <a:r>
              <a:rPr lang="el-GR" b="1" dirty="0" err="1"/>
              <a:t>γραμματισμός</a:t>
            </a:r>
            <a:r>
              <a:rPr lang="el-GR" dirty="0"/>
              <a:t> είναι η ικανότητα χρήσης ψηφιακής τεχνολογίας, εργαλείων επικοινωνίας ή / και σε δίκτυα για πρόσβαση, διαχείριση, συγκέντρωση, αξιολόγηση και δημιουργία πληροφοριών </a:t>
            </a:r>
            <a:r>
              <a:rPr lang="el-GR" sz="2100" i="1" dirty="0"/>
              <a:t>(</a:t>
            </a:r>
            <a:r>
              <a:rPr lang="el-GR" sz="2100" i="1" dirty="0" err="1"/>
              <a:t>Davies</a:t>
            </a:r>
            <a:r>
              <a:rPr lang="el-GR" sz="2100" i="1" dirty="0"/>
              <a:t> 2011).</a:t>
            </a:r>
          </a:p>
          <a:p>
            <a:pPr marL="0" indent="0">
              <a:buNone/>
            </a:pPr>
            <a:endParaRPr lang="el-GR" dirty="0"/>
          </a:p>
        </p:txBody>
      </p:sp>
      <p:pic>
        <p:nvPicPr>
          <p:cNvPr id="1026" name="Picture 2">
            <a:extLst>
              <a:ext uri="{FF2B5EF4-FFF2-40B4-BE49-F238E27FC236}">
                <a16:creationId xmlns:a16="http://schemas.microsoft.com/office/drawing/2014/main" id="{D06929C5-4BD4-6743-824F-ECFAB7CE3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68" y="247354"/>
            <a:ext cx="1803079" cy="180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08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55A93C-2E5B-EF4B-BBCD-15DA25113E58}"/>
              </a:ext>
            </a:extLst>
          </p:cNvPr>
          <p:cNvSpPr>
            <a:spLocks noGrp="1"/>
          </p:cNvSpPr>
          <p:nvPr>
            <p:ph type="title"/>
          </p:nvPr>
        </p:nvSpPr>
        <p:spPr/>
        <p:txBody>
          <a:bodyPr/>
          <a:lstStyle/>
          <a:p>
            <a:r>
              <a:rPr lang="el-GR" b="1" dirty="0"/>
              <a:t>Αυστραλιανό Πλαίσιο Δεξιοτήτων (ACSF)</a:t>
            </a:r>
            <a:endParaRPr lang="el-GR" dirty="0"/>
          </a:p>
        </p:txBody>
      </p:sp>
      <p:sp>
        <p:nvSpPr>
          <p:cNvPr id="3" name="Θέση περιεχομένου 2">
            <a:extLst>
              <a:ext uri="{FF2B5EF4-FFF2-40B4-BE49-F238E27FC236}">
                <a16:creationId xmlns:a16="http://schemas.microsoft.com/office/drawing/2014/main" id="{27D2D02F-B614-214F-BE37-C7AFEDE4258B}"/>
              </a:ext>
            </a:extLst>
          </p:cNvPr>
          <p:cNvSpPr>
            <a:spLocks noGrp="1"/>
          </p:cNvSpPr>
          <p:nvPr>
            <p:ph idx="1"/>
          </p:nvPr>
        </p:nvSpPr>
        <p:spPr>
          <a:xfrm>
            <a:off x="393539" y="2131941"/>
            <a:ext cx="10890157" cy="4177419"/>
          </a:xfrm>
        </p:spPr>
        <p:txBody>
          <a:bodyPr>
            <a:normAutofit fontScale="62500" lnSpcReduction="20000"/>
          </a:bodyPr>
          <a:lstStyle/>
          <a:p>
            <a:pPr algn="just"/>
            <a:r>
              <a:rPr lang="el-GR" dirty="0"/>
              <a:t>Είναι ένα εργαλείο που βοηθά τόσο την εξειδικευμένη όσο και την μη εξειδικευμένη γλώσσα Αγγλικών, αλφαβητισμού και αριθμητικής, που περιγράφουν τις επιδόσεις ενός ατόμου στις πέντε βασικές δεξιότητες της μάθησης, της ανάγνωσης, της γραφής, της προφορικής επικοινωνίας και της αριθμητικής.</a:t>
            </a:r>
          </a:p>
          <a:p>
            <a:pPr algn="just"/>
            <a:r>
              <a:rPr lang="el-GR" b="1" dirty="0">
                <a:solidFill>
                  <a:schemeClr val="accent1"/>
                </a:solidFill>
              </a:rPr>
              <a:t>Το Αναπτυξιακό Πλαίσιο Βασικών Δεξιοτήτων για την Εργασία </a:t>
            </a:r>
            <a:r>
              <a:rPr lang="el-GR" dirty="0"/>
              <a:t>(</a:t>
            </a:r>
            <a:r>
              <a:rPr lang="el-GR" dirty="0" err="1"/>
              <a:t>Core</a:t>
            </a:r>
            <a:r>
              <a:rPr lang="el-GR" dirty="0"/>
              <a:t> </a:t>
            </a:r>
            <a:r>
              <a:rPr lang="el-GR" dirty="0" err="1"/>
              <a:t>Skills</a:t>
            </a:r>
            <a:r>
              <a:rPr lang="el-GR" dirty="0"/>
              <a:t> for </a:t>
            </a:r>
            <a:r>
              <a:rPr lang="el-GR" dirty="0" err="1"/>
              <a:t>Work</a:t>
            </a:r>
            <a:r>
              <a:rPr lang="el-GR" dirty="0"/>
              <a:t> </a:t>
            </a:r>
            <a:r>
              <a:rPr lang="el-GR" dirty="0" err="1"/>
              <a:t>Developmental</a:t>
            </a:r>
            <a:r>
              <a:rPr lang="el-GR" dirty="0"/>
              <a:t> </a:t>
            </a:r>
            <a:r>
              <a:rPr lang="el-GR" dirty="0" err="1"/>
              <a:t>Framework</a:t>
            </a:r>
            <a:r>
              <a:rPr lang="el-GR" dirty="0"/>
              <a:t>) περιγράφει ένα σύνολο μη τεχνικών δεξιοτήτων, γνώσεων και κατανόησης που υποστηρίζουν την επιτυχή συμμετοχή στην εργασία. Αυτές οι δεξιότητες συχνά αναφέρονται ως δεξιότητες </a:t>
            </a:r>
            <a:r>
              <a:rPr lang="el-GR" dirty="0" err="1"/>
              <a:t>απασχολησιμότητας</a:t>
            </a:r>
            <a:r>
              <a:rPr lang="el-GR" dirty="0"/>
              <a:t> ή γενικές δεξιότητες. Περιλαμβάνουν δεξιότητες όπως η επίλυση προβλημάτων, η συνεργασία, η αυτοδιαχείριση, οι δεξιότητες επικοινωνίας και τεχνολογίας πληροφοριών. </a:t>
            </a:r>
            <a:endParaRPr lang="en-US" dirty="0"/>
          </a:p>
          <a:p>
            <a:pPr algn="just"/>
            <a:r>
              <a:rPr lang="el-GR" dirty="0"/>
              <a:t>Το </a:t>
            </a:r>
            <a:r>
              <a:rPr lang="el-GR" b="1" dirty="0">
                <a:solidFill>
                  <a:schemeClr val="accent1"/>
                </a:solidFill>
              </a:rPr>
              <a:t>σημαντικό χαρακτηριστικό</a:t>
            </a:r>
            <a:r>
              <a:rPr lang="el-GR" dirty="0">
                <a:solidFill>
                  <a:schemeClr val="accent1"/>
                </a:solidFill>
              </a:rPr>
              <a:t> </a:t>
            </a:r>
            <a:r>
              <a:rPr lang="el-GR" dirty="0"/>
              <a:t>αυτού του πλαισίου είναι ότι έχει αναγνωριστεί από τους Αυστραλούς εργοδότες και τη βιομηχανία ως σημαντικές για </a:t>
            </a:r>
            <a:r>
              <a:rPr lang="el-GR" b="1" dirty="0"/>
              <a:t>την επιτυχή συμμετοχή στο εργατικό δυναμικό </a:t>
            </a:r>
            <a:r>
              <a:rPr lang="el-GR" dirty="0"/>
              <a:t>σαν μία κοινή βάση, που να είναι συναφής μεταξύ των τομέων.  Το Πλαίσιο αυτό </a:t>
            </a:r>
            <a:r>
              <a:rPr lang="el-GR" b="1" dirty="0"/>
              <a:t>σχετίζεται με επαγγελματίες σταδιοδρομίας, εκπαιδευτές, εκπαιδευτικούς και άτομα που συμμετέχουν στην ανάπτυξη εκπαιδευτικού υλικού, προγράμματος σπουδών, προτύπων και πόρων μάθησης και αξιολόγησης και μπορούν να χρησιμοποιηθούν με διάφορους τρόπους. </a:t>
            </a:r>
          </a:p>
          <a:p>
            <a:pPr marL="0" indent="0">
              <a:buNone/>
            </a:pPr>
            <a:endParaRPr lang="el-GR" dirty="0"/>
          </a:p>
        </p:txBody>
      </p:sp>
    </p:spTree>
    <p:extLst>
      <p:ext uri="{BB962C8B-B14F-4D97-AF65-F5344CB8AC3E}">
        <p14:creationId xmlns:p14="http://schemas.microsoft.com/office/powerpoint/2010/main" val="58849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6912E8AC-CD0D-294E-9DDF-6AC1D21335E3}"/>
              </a:ext>
            </a:extLst>
          </p:cNvPr>
          <p:cNvSpPr>
            <a:spLocks noGrp="1"/>
          </p:cNvSpPr>
          <p:nvPr>
            <p:ph type="title"/>
          </p:nvPr>
        </p:nvSpPr>
        <p:spPr>
          <a:xfrm>
            <a:off x="621792" y="1161288"/>
            <a:ext cx="3602736" cy="4526280"/>
          </a:xfrm>
        </p:spPr>
        <p:txBody>
          <a:bodyPr>
            <a:normAutofit/>
          </a:bodyPr>
          <a:lstStyle/>
          <a:p>
            <a:pPr algn="ctr"/>
            <a:r>
              <a:rPr lang="el-GR" sz="2800" dirty="0"/>
              <a:t>Το </a:t>
            </a:r>
            <a:r>
              <a:rPr lang="el-GR" sz="2800" b="1" dirty="0" err="1">
                <a:solidFill>
                  <a:schemeClr val="accent1"/>
                </a:solidFill>
              </a:rPr>
              <a:t>CSfW</a:t>
            </a:r>
            <a:r>
              <a:rPr lang="el-GR" sz="2800" dirty="0"/>
              <a:t> περιγράφει την απόδοση σε δέκα περιοχές δεξιοτήτων, ομαδοποιημένες σε τρία συμπλέγματα δεξιοτήτων:</a:t>
            </a:r>
            <a:br>
              <a:rPr lang="el-GR" sz="3400" dirty="0"/>
            </a:br>
            <a:endParaRPr lang="el-GR" sz="3400" dirty="0"/>
          </a:p>
        </p:txBody>
      </p:sp>
      <p:sp>
        <p:nvSpPr>
          <p:cNvPr id="26" name="Rectangle 2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Θέση περιεχομένου 2">
            <a:extLst>
              <a:ext uri="{FF2B5EF4-FFF2-40B4-BE49-F238E27FC236}">
                <a16:creationId xmlns:a16="http://schemas.microsoft.com/office/drawing/2014/main" id="{4461984D-B592-4057-A023-DE3D5B10425F}"/>
              </a:ext>
            </a:extLst>
          </p:cNvPr>
          <p:cNvGraphicFramePr>
            <a:graphicFrameLocks noGrp="1"/>
          </p:cNvGraphicFramePr>
          <p:nvPr>
            <p:ph idx="1"/>
            <p:extLst>
              <p:ext uri="{D42A27DB-BD31-4B8C-83A1-F6EECF244321}">
                <p14:modId xmlns:p14="http://schemas.microsoft.com/office/powerpoint/2010/main" val="1716125904"/>
              </p:ext>
            </p:extLst>
          </p:nvPr>
        </p:nvGraphicFramePr>
        <p:xfrm>
          <a:off x="4718304" y="231493"/>
          <a:ext cx="7226769" cy="6285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5627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2FC228-AE6B-E245-B49C-8D11253D0189}"/>
              </a:ext>
            </a:extLst>
          </p:cNvPr>
          <p:cNvSpPr>
            <a:spLocks noGrp="1"/>
          </p:cNvSpPr>
          <p:nvPr>
            <p:ph type="title"/>
          </p:nvPr>
        </p:nvSpPr>
        <p:spPr/>
        <p:txBody>
          <a:bodyPr>
            <a:normAutofit/>
          </a:bodyPr>
          <a:lstStyle/>
          <a:p>
            <a:pPr algn="ctr"/>
            <a:r>
              <a:rPr lang="en-US" sz="3200" b="1" dirty="0"/>
              <a:t>Skills Development Scotland </a:t>
            </a:r>
            <a:r>
              <a:rPr lang="en-US" sz="2800" b="1" i="1" dirty="0"/>
              <a:t>(</a:t>
            </a:r>
            <a:r>
              <a:rPr lang="el-GR" sz="2800" b="1" i="1" dirty="0"/>
              <a:t>Ανάπτυξη Δεξιοτήτων στη Σκωτία)</a:t>
            </a:r>
            <a:endParaRPr lang="el-GR" sz="3200" i="1" dirty="0"/>
          </a:p>
        </p:txBody>
      </p:sp>
      <p:sp>
        <p:nvSpPr>
          <p:cNvPr id="3" name="Θέση περιεχομένου 2">
            <a:extLst>
              <a:ext uri="{FF2B5EF4-FFF2-40B4-BE49-F238E27FC236}">
                <a16:creationId xmlns:a16="http://schemas.microsoft.com/office/drawing/2014/main" id="{94054A09-558A-6443-9720-D4A62536620F}"/>
              </a:ext>
            </a:extLst>
          </p:cNvPr>
          <p:cNvSpPr>
            <a:spLocks noGrp="1"/>
          </p:cNvSpPr>
          <p:nvPr>
            <p:ph idx="1"/>
          </p:nvPr>
        </p:nvSpPr>
        <p:spPr>
          <a:xfrm>
            <a:off x="569626" y="2291787"/>
            <a:ext cx="10714070" cy="3880413"/>
          </a:xfrm>
        </p:spPr>
        <p:txBody>
          <a:bodyPr>
            <a:normAutofit fontScale="77500" lnSpcReduction="20000"/>
          </a:bodyPr>
          <a:lstStyle/>
          <a:p>
            <a:pPr algn="just"/>
            <a:r>
              <a:rPr lang="el-GR" b="1" dirty="0">
                <a:solidFill>
                  <a:schemeClr val="accent1"/>
                </a:solidFill>
              </a:rPr>
              <a:t>Ο εθνικός φορέας ανάπτυξης δεξιοτήτων της Σκωτίας</a:t>
            </a:r>
            <a:r>
              <a:rPr lang="el-GR" b="1" dirty="0"/>
              <a:t> (</a:t>
            </a:r>
            <a:r>
              <a:rPr lang="el-GR" b="1" dirty="0" err="1"/>
              <a:t>Skills</a:t>
            </a:r>
            <a:r>
              <a:rPr lang="el-GR" b="1" dirty="0"/>
              <a:t> Development </a:t>
            </a:r>
            <a:r>
              <a:rPr lang="el-GR" b="1" dirty="0" err="1"/>
              <a:t>Scotland</a:t>
            </a:r>
            <a:r>
              <a:rPr lang="el-GR" b="1" dirty="0"/>
              <a:t>) σε σχετική έκθεση παρουσιάζει ένα μοντέλο δεξιοτήτων</a:t>
            </a:r>
            <a:r>
              <a:rPr lang="el-GR" dirty="0"/>
              <a:t> </a:t>
            </a:r>
            <a:r>
              <a:rPr lang="el-GR" b="1" dirty="0"/>
              <a:t>με στόχο την ενίσχυση της παραγωγικότητας και την αντιμετώπιση των ελλείψεων στην αγορά εργασίας των μελλοντικών θέσεων εργασίας</a:t>
            </a:r>
            <a:r>
              <a:rPr lang="el-GR" dirty="0"/>
              <a:t>.  Αυτό το μοντέλο δεξιοτήτων έχει προκύψει από την ανασκόπηση της βιβλιογραφίας σχετικά με την 4</a:t>
            </a:r>
            <a:r>
              <a:rPr lang="el-GR" baseline="30000" dirty="0"/>
              <a:t>η</a:t>
            </a:r>
            <a:r>
              <a:rPr lang="el-GR" dirty="0"/>
              <a:t> Βιομηχανική Επανάσταση και των σχετικών μοντέλων ανάπτυξης δεξιοτήτων, αλλά και μεθόδων μέτρησής τους και μέσα από πρωτογενή έρευνα σχετικά με το ζήτημα αυτό. </a:t>
            </a:r>
          </a:p>
          <a:p>
            <a:pPr algn="just"/>
            <a:r>
              <a:rPr lang="el-GR" dirty="0"/>
              <a:t>Οι δεξιότητες (οι οποίες ονομάζονται και «</a:t>
            </a:r>
            <a:r>
              <a:rPr lang="el-GR" dirty="0" err="1"/>
              <a:t>μετα</a:t>
            </a:r>
            <a:r>
              <a:rPr lang="el-GR" dirty="0"/>
              <a:t>-δεξιότητες» τονίζοντας την διαχρονικότητα και την τοποθέτηση για επιτυχημένους μελλοντικούς επαγγελματίες) έχουν ταξινομηθεί σε </a:t>
            </a:r>
            <a:r>
              <a:rPr lang="el-GR" b="1" dirty="0">
                <a:solidFill>
                  <a:schemeClr val="accent1"/>
                </a:solidFill>
              </a:rPr>
              <a:t>τρείς βασικές κατηγορίες και κάθε κατηγορία αναλύεται σε υποκατηγορίες:</a:t>
            </a:r>
            <a:endParaRPr lang="el-GR" dirty="0">
              <a:solidFill>
                <a:schemeClr val="accent1"/>
              </a:solidFill>
            </a:endParaRPr>
          </a:p>
          <a:p>
            <a:pPr marL="0" indent="0">
              <a:buNone/>
            </a:pPr>
            <a:endParaRPr lang="el-GR" dirty="0"/>
          </a:p>
        </p:txBody>
      </p:sp>
    </p:spTree>
    <p:extLst>
      <p:ext uri="{BB962C8B-B14F-4D97-AF65-F5344CB8AC3E}">
        <p14:creationId xmlns:p14="http://schemas.microsoft.com/office/powerpoint/2010/main" val="2443036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BCB5B6-C67D-FE4C-A546-FAD226F8053A}"/>
              </a:ext>
            </a:extLst>
          </p:cNvPr>
          <p:cNvSpPr>
            <a:spLocks noGrp="1"/>
          </p:cNvSpPr>
          <p:nvPr>
            <p:ph type="title"/>
          </p:nvPr>
        </p:nvSpPr>
        <p:spPr/>
        <p:txBody>
          <a:bodyPr>
            <a:normAutofit/>
          </a:bodyPr>
          <a:lstStyle/>
          <a:p>
            <a:pPr algn="ctr"/>
            <a:r>
              <a:rPr lang="el-GR" sz="3600" b="1" dirty="0"/>
              <a:t>1η Κατηγορία: Αυτοδιαχείριση</a:t>
            </a:r>
          </a:p>
        </p:txBody>
      </p:sp>
      <p:graphicFrame>
        <p:nvGraphicFramePr>
          <p:cNvPr id="6" name="Θέση περιεχομένου 5">
            <a:extLst>
              <a:ext uri="{FF2B5EF4-FFF2-40B4-BE49-F238E27FC236}">
                <a16:creationId xmlns:a16="http://schemas.microsoft.com/office/drawing/2014/main" id="{76B119E3-92B7-DA43-B6AF-1C79A860EA29}"/>
              </a:ext>
            </a:extLst>
          </p:cNvPr>
          <p:cNvGraphicFramePr>
            <a:graphicFrameLocks noGrp="1"/>
          </p:cNvGraphicFramePr>
          <p:nvPr>
            <p:ph idx="1"/>
            <p:extLst>
              <p:ext uri="{D42A27DB-BD31-4B8C-83A1-F6EECF244321}">
                <p14:modId xmlns:p14="http://schemas.microsoft.com/office/powerpoint/2010/main" val="1087157272"/>
              </p:ext>
            </p:extLst>
          </p:nvPr>
        </p:nvGraphicFramePr>
        <p:xfrm>
          <a:off x="1116013" y="2141315"/>
          <a:ext cx="10167937" cy="4305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9863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BCB5B6-C67D-FE4C-A546-FAD226F8053A}"/>
              </a:ext>
            </a:extLst>
          </p:cNvPr>
          <p:cNvSpPr>
            <a:spLocks noGrp="1"/>
          </p:cNvSpPr>
          <p:nvPr>
            <p:ph type="title"/>
          </p:nvPr>
        </p:nvSpPr>
        <p:spPr/>
        <p:txBody>
          <a:bodyPr>
            <a:normAutofit/>
          </a:bodyPr>
          <a:lstStyle/>
          <a:p>
            <a:pPr algn="ctr"/>
            <a:r>
              <a:rPr lang="el-GR" sz="3600" b="1" dirty="0"/>
              <a:t>2η Κατηγορία: Πρωτοβουλία</a:t>
            </a:r>
          </a:p>
        </p:txBody>
      </p:sp>
      <p:graphicFrame>
        <p:nvGraphicFramePr>
          <p:cNvPr id="6" name="Θέση περιεχομένου 5">
            <a:extLst>
              <a:ext uri="{FF2B5EF4-FFF2-40B4-BE49-F238E27FC236}">
                <a16:creationId xmlns:a16="http://schemas.microsoft.com/office/drawing/2014/main" id="{76B119E3-92B7-DA43-B6AF-1C79A860EA29}"/>
              </a:ext>
            </a:extLst>
          </p:cNvPr>
          <p:cNvGraphicFramePr>
            <a:graphicFrameLocks noGrp="1"/>
          </p:cNvGraphicFramePr>
          <p:nvPr>
            <p:ph idx="1"/>
            <p:extLst>
              <p:ext uri="{D42A27DB-BD31-4B8C-83A1-F6EECF244321}">
                <p14:modId xmlns:p14="http://schemas.microsoft.com/office/powerpoint/2010/main" val="2538855964"/>
              </p:ext>
            </p:extLst>
          </p:nvPr>
        </p:nvGraphicFramePr>
        <p:xfrm>
          <a:off x="1116013" y="2141315"/>
          <a:ext cx="10167937" cy="4305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533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BCB5B6-C67D-FE4C-A546-FAD226F8053A}"/>
              </a:ext>
            </a:extLst>
          </p:cNvPr>
          <p:cNvSpPr>
            <a:spLocks noGrp="1"/>
          </p:cNvSpPr>
          <p:nvPr>
            <p:ph type="title"/>
          </p:nvPr>
        </p:nvSpPr>
        <p:spPr/>
        <p:txBody>
          <a:bodyPr>
            <a:normAutofit/>
          </a:bodyPr>
          <a:lstStyle/>
          <a:p>
            <a:pPr algn="ctr"/>
            <a:r>
              <a:rPr lang="el-GR" sz="3600" b="1" dirty="0"/>
              <a:t>3η Κατηγορία: Κοινωνική Νοημοσύνη</a:t>
            </a:r>
          </a:p>
        </p:txBody>
      </p:sp>
      <p:graphicFrame>
        <p:nvGraphicFramePr>
          <p:cNvPr id="6" name="Θέση περιεχομένου 5">
            <a:extLst>
              <a:ext uri="{FF2B5EF4-FFF2-40B4-BE49-F238E27FC236}">
                <a16:creationId xmlns:a16="http://schemas.microsoft.com/office/drawing/2014/main" id="{76B119E3-92B7-DA43-B6AF-1C79A860EA29}"/>
              </a:ext>
            </a:extLst>
          </p:cNvPr>
          <p:cNvGraphicFramePr>
            <a:graphicFrameLocks noGrp="1"/>
          </p:cNvGraphicFramePr>
          <p:nvPr>
            <p:ph idx="1"/>
            <p:extLst>
              <p:ext uri="{D42A27DB-BD31-4B8C-83A1-F6EECF244321}">
                <p14:modId xmlns:p14="http://schemas.microsoft.com/office/powerpoint/2010/main" val="2586135182"/>
              </p:ext>
            </p:extLst>
          </p:nvPr>
        </p:nvGraphicFramePr>
        <p:xfrm>
          <a:off x="1116013" y="2141315"/>
          <a:ext cx="10167937" cy="4305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0056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A414ED-9B4D-4543-8600-76F904E1DE83}"/>
              </a:ext>
            </a:extLst>
          </p:cNvPr>
          <p:cNvSpPr>
            <a:spLocks noGrp="1"/>
          </p:cNvSpPr>
          <p:nvPr>
            <p:ph type="title"/>
          </p:nvPr>
        </p:nvSpPr>
        <p:spPr/>
        <p:txBody>
          <a:bodyPr>
            <a:normAutofit/>
          </a:bodyPr>
          <a:lstStyle/>
          <a:p>
            <a:pPr algn="ctr"/>
            <a:r>
              <a:rPr lang="el-GR" sz="3600" b="1" dirty="0"/>
              <a:t>Εγκάρσιες Δεξιότητες</a:t>
            </a:r>
          </a:p>
        </p:txBody>
      </p:sp>
      <p:sp>
        <p:nvSpPr>
          <p:cNvPr id="3" name="Θέση περιεχομένου 2">
            <a:extLst>
              <a:ext uri="{FF2B5EF4-FFF2-40B4-BE49-F238E27FC236}">
                <a16:creationId xmlns:a16="http://schemas.microsoft.com/office/drawing/2014/main" id="{585A5C38-25C6-0740-9CB7-23C3E98CA06A}"/>
              </a:ext>
            </a:extLst>
          </p:cNvPr>
          <p:cNvSpPr>
            <a:spLocks noGrp="1"/>
          </p:cNvSpPr>
          <p:nvPr>
            <p:ph idx="1"/>
          </p:nvPr>
        </p:nvSpPr>
        <p:spPr>
          <a:xfrm>
            <a:off x="405661" y="2200934"/>
            <a:ext cx="11380678" cy="3694176"/>
          </a:xfrm>
        </p:spPr>
        <p:txBody>
          <a:bodyPr>
            <a:noAutofit/>
          </a:bodyPr>
          <a:lstStyle/>
          <a:p>
            <a:pPr marL="0" indent="0" algn="just">
              <a:buNone/>
            </a:pPr>
            <a:r>
              <a:rPr lang="el-GR" sz="1800" dirty="0"/>
              <a:t>Οι </a:t>
            </a:r>
            <a:r>
              <a:rPr lang="el-GR" sz="1800" b="1" dirty="0">
                <a:solidFill>
                  <a:schemeClr val="accent1"/>
                </a:solidFill>
              </a:rPr>
              <a:t>εγκάρσιες δεξιότητες </a:t>
            </a:r>
            <a:r>
              <a:rPr lang="el-GR" sz="1800" dirty="0"/>
              <a:t>θεωρούνται απαραίτητες για να λειτουργήσουν οι άνθρωποι μέσα στον σημερινό σύνθετο και ολοένα και περισσότερο διασυνδεδεμένο κόσμο. Υπάρχουν αρκετές εναλλακτικές ορολογίες που συνδέονται με τις «εγκάρσιες αρμοδιότητες», συμπεριλαμβανομένων των "μεταβιβάσιμων" και «διεπιστημονικών» ή «μη ακαδημαϊκών» δεξιοτήτων. Αυτές οι δεξιότητες έχουν επίσης περιγραφεί ως «πολύπλοκες» επειδή απαιτούν την ενσωμάτωση δεξιοτήτων, συμπεριφορών, στάσεων, κινήτρων, αξιών και κατανοήσεων </a:t>
            </a:r>
            <a:r>
              <a:rPr lang="el-GR" sz="1600" i="1" dirty="0"/>
              <a:t>(ERI-</a:t>
            </a:r>
            <a:r>
              <a:rPr lang="el-GR" sz="1600" i="1" dirty="0" err="1"/>
              <a:t>Net</a:t>
            </a:r>
            <a:r>
              <a:rPr lang="el-GR" sz="1600" i="1" dirty="0"/>
              <a:t>, 2015; </a:t>
            </a:r>
            <a:r>
              <a:rPr lang="el-GR" sz="1600" i="1" dirty="0" err="1"/>
              <a:t>Saavedra</a:t>
            </a:r>
            <a:r>
              <a:rPr lang="el-GR" sz="1600" i="1" dirty="0"/>
              <a:t> και </a:t>
            </a:r>
            <a:r>
              <a:rPr lang="el-GR" sz="1600" i="1" dirty="0" err="1"/>
              <a:t>Opfer</a:t>
            </a:r>
            <a:r>
              <a:rPr lang="el-GR" sz="1600" i="1" dirty="0"/>
              <a:t>, 2012; </a:t>
            </a:r>
            <a:r>
              <a:rPr lang="el-GR" sz="1600" i="1" dirty="0" err="1"/>
              <a:t>Trier</a:t>
            </a:r>
            <a:r>
              <a:rPr lang="el-GR" sz="1600" i="1" dirty="0"/>
              <a:t>, 2001;  </a:t>
            </a:r>
            <a:r>
              <a:rPr lang="el-GR" sz="1600" i="1" dirty="0" err="1"/>
              <a:t>Hipkins</a:t>
            </a:r>
            <a:r>
              <a:rPr lang="el-GR" sz="1600" i="1" dirty="0"/>
              <a:t>, 2005). </a:t>
            </a:r>
            <a:r>
              <a:rPr lang="en-US" sz="1600" i="1" dirty="0"/>
              <a:t>Saavedra, A. R. and </a:t>
            </a:r>
            <a:r>
              <a:rPr lang="en-US" sz="1600" i="1" dirty="0" err="1"/>
              <a:t>Opfer</a:t>
            </a:r>
            <a:r>
              <a:rPr lang="en-US" sz="1600" i="1" dirty="0"/>
              <a:t>, V. D. 2012b. Teaching and Learning 21st Century Skills: Lessons from Learning Sciences. New York, Asia Society and RAND Corporation.</a:t>
            </a:r>
            <a:r>
              <a:rPr lang="el-GR" sz="1600" i="1" dirty="0"/>
              <a:t>)</a:t>
            </a:r>
          </a:p>
          <a:p>
            <a:pPr marL="0" indent="0">
              <a:buNone/>
            </a:pPr>
            <a:endParaRPr lang="el-GR" sz="1800" dirty="0"/>
          </a:p>
          <a:p>
            <a:pPr marL="0" indent="0" algn="ctr">
              <a:buNone/>
            </a:pPr>
            <a:r>
              <a:rPr lang="en-US" sz="1400" i="1" dirty="0"/>
              <a:t>Trier, U. P. 2003. 12 countries contributing to </a:t>
            </a:r>
            <a:r>
              <a:rPr lang="en-US" sz="1400" i="1" dirty="0" err="1"/>
              <a:t>DeSeCo</a:t>
            </a:r>
            <a:r>
              <a:rPr lang="en-US" sz="1400" i="1" dirty="0"/>
              <a:t>: A summary report. D. S. </a:t>
            </a:r>
            <a:r>
              <a:rPr lang="en-US" sz="1400" i="1" dirty="0" err="1"/>
              <a:t>Rychen</a:t>
            </a:r>
            <a:r>
              <a:rPr lang="en-US" sz="1400" i="1" dirty="0"/>
              <a:t>, L. H. </a:t>
            </a:r>
            <a:r>
              <a:rPr lang="en-US" sz="1400" i="1" dirty="0" err="1"/>
              <a:t>Salganik</a:t>
            </a:r>
            <a:r>
              <a:rPr lang="en-US" sz="1400" i="1" dirty="0"/>
              <a:t> and M. E. McLaughlin, Contributions to the Second </a:t>
            </a:r>
            <a:r>
              <a:rPr lang="en-US" sz="1400" i="1" dirty="0" err="1"/>
              <a:t>DeSeCo</a:t>
            </a:r>
            <a:r>
              <a:rPr lang="en-US" sz="1400" i="1" dirty="0"/>
              <a:t> Symposium, Neuchatel, Swiss Federal Statistical Office, pp. 27‑60. </a:t>
            </a:r>
            <a:r>
              <a:rPr lang="en-US" sz="1400" i="1" u="sng" dirty="0">
                <a:hlinkClick r:id="rId2"/>
              </a:rPr>
              <a:t>http://www.oecd.org/edu/skills‑beyond‑school/41529505.pdf</a:t>
            </a:r>
            <a:r>
              <a:rPr lang="en-US" sz="1400" i="1" dirty="0"/>
              <a:t> </a:t>
            </a:r>
            <a:endParaRPr lang="el-GR" sz="1400" i="1" dirty="0"/>
          </a:p>
          <a:p>
            <a:pPr marL="0" indent="0" algn="ctr">
              <a:buNone/>
            </a:pPr>
            <a:r>
              <a:rPr lang="en-US" sz="1400" i="1" dirty="0" err="1"/>
              <a:t>Hipkins</a:t>
            </a:r>
            <a:r>
              <a:rPr lang="en-US" sz="1400" i="1" dirty="0"/>
              <a:t>, R., Boyd, S. and Joyce, C. 2005. Documenting learning of the key competencies: What are the issues? A discussion paper. Wellington, New Zealand Council for Educational Research</a:t>
            </a:r>
            <a:endParaRPr lang="el-GR" sz="1400" i="1" dirty="0"/>
          </a:p>
        </p:txBody>
      </p:sp>
    </p:spTree>
    <p:extLst>
      <p:ext uri="{BB962C8B-B14F-4D97-AF65-F5344CB8AC3E}">
        <p14:creationId xmlns:p14="http://schemas.microsoft.com/office/powerpoint/2010/main" val="358723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88BBDDAF-09B7-8141-8E8E-1BD7AF3121B5}"/>
              </a:ext>
            </a:extLst>
          </p:cNvPr>
          <p:cNvSpPr>
            <a:spLocks noGrp="1"/>
          </p:cNvSpPr>
          <p:nvPr>
            <p:ph type="title"/>
          </p:nvPr>
        </p:nvSpPr>
        <p:spPr>
          <a:xfrm>
            <a:off x="838200" y="253397"/>
            <a:ext cx="10515600" cy="1273233"/>
          </a:xfrm>
        </p:spPr>
        <p:txBody>
          <a:bodyPr>
            <a:normAutofit/>
          </a:bodyPr>
          <a:lstStyle/>
          <a:p>
            <a:pPr algn="ctr"/>
            <a:r>
              <a:rPr lang="el-GR" sz="3600" b="1" dirty="0"/>
              <a:t>Θεωρία δεξιοτήτων </a:t>
            </a:r>
            <a:r>
              <a:rPr lang="el-GR" sz="3600" b="1" dirty="0" err="1"/>
              <a:t>DeSeCo</a:t>
            </a:r>
            <a:r>
              <a:rPr lang="el-GR" sz="3600" b="1" dirty="0"/>
              <a:t> </a:t>
            </a:r>
            <a:br>
              <a:rPr lang="el-GR" sz="3600" b="1" dirty="0"/>
            </a:br>
            <a:r>
              <a:rPr lang="el-GR" sz="2400" b="1" i="1" dirty="0"/>
              <a:t>(</a:t>
            </a:r>
            <a:r>
              <a:rPr lang="en-US" sz="2400" b="1" i="1" dirty="0"/>
              <a:t>www.deseco.ch) </a:t>
            </a:r>
            <a:r>
              <a:rPr lang="el-GR" sz="2400" b="1" i="1" dirty="0"/>
              <a:t>   </a:t>
            </a:r>
            <a:endParaRPr lang="el-GR" sz="3600" b="1" i="1" dirty="0"/>
          </a:p>
        </p:txBody>
      </p:sp>
      <p:sp>
        <p:nvSpPr>
          <p:cNvPr id="19"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98742AD8-8A73-7C40-9B29-D2C0B3C12BE7}"/>
              </a:ext>
            </a:extLst>
          </p:cNvPr>
          <p:cNvSpPr>
            <a:spLocks noGrp="1"/>
          </p:cNvSpPr>
          <p:nvPr>
            <p:ph idx="1"/>
          </p:nvPr>
        </p:nvSpPr>
        <p:spPr>
          <a:xfrm>
            <a:off x="651769" y="1526630"/>
            <a:ext cx="10515600" cy="4123481"/>
          </a:xfrm>
        </p:spPr>
        <p:txBody>
          <a:bodyPr>
            <a:normAutofit/>
          </a:bodyPr>
          <a:lstStyle/>
          <a:p>
            <a:pPr algn="just"/>
            <a:r>
              <a:rPr lang="en-US" sz="2400" b="1" dirty="0" err="1"/>
              <a:t>DeSeCo</a:t>
            </a:r>
            <a:r>
              <a:rPr lang="el-GR" sz="2400" b="1" dirty="0"/>
              <a:t>:</a:t>
            </a:r>
            <a:r>
              <a:rPr lang="en-US" sz="2400" b="1" dirty="0"/>
              <a:t> </a:t>
            </a:r>
            <a:r>
              <a:rPr lang="el-GR" sz="2400" dirty="0"/>
              <a:t>το ακρωνύμιο του έργου του ΟΟΣΑ με στόχο τον ορισμό και την</a:t>
            </a:r>
            <a:r>
              <a:rPr lang="en-US" sz="2400" dirty="0"/>
              <a:t> </a:t>
            </a:r>
            <a:r>
              <a:rPr lang="el-GR" sz="2400" dirty="0"/>
              <a:t>επιλογή ικανοτήτων: Το έργο ξεκίνησε το 1998 και ολοκληρώθηκε με την τελική έκθεση του θεωρητικού πλαισίου των δεξιοτήτων.</a:t>
            </a:r>
          </a:p>
          <a:p>
            <a:pPr algn="just"/>
            <a:r>
              <a:rPr lang="el-GR" sz="2400" dirty="0"/>
              <a:t>Η θεωρία δεξιοτήτων του </a:t>
            </a:r>
            <a:r>
              <a:rPr lang="el-GR" sz="2400" b="1" dirty="0" err="1"/>
              <a:t>DeSeCo</a:t>
            </a:r>
            <a:r>
              <a:rPr lang="el-GR" sz="2400" baseline="30000" dirty="0"/>
              <a:t> </a:t>
            </a:r>
            <a:r>
              <a:rPr lang="el-GR" sz="2400" dirty="0"/>
              <a:t>βασίζεται σε τρεις τομείς μάθησης:  </a:t>
            </a:r>
            <a:r>
              <a:rPr lang="el-GR" sz="2400" b="1" dirty="0"/>
              <a:t>γνώσεις,  δεξιότητες (πράξεις) και στάσεις και αξίες (ύπαρξη).</a:t>
            </a:r>
            <a:r>
              <a:rPr lang="el-GR" sz="2400" dirty="0"/>
              <a:t> Κάθε τομέας περιέχει ένα σύνολο </a:t>
            </a:r>
            <a:r>
              <a:rPr lang="el-GR" sz="2400" dirty="0" err="1"/>
              <a:t>υποτομέων</a:t>
            </a:r>
            <a:r>
              <a:rPr lang="el-GR" sz="2400" dirty="0"/>
              <a:t>.</a:t>
            </a:r>
          </a:p>
          <a:p>
            <a:pPr marL="0" indent="0" algn="ctr">
              <a:buNone/>
            </a:pPr>
            <a:r>
              <a:rPr lang="en-US" sz="2400" u="sng" dirty="0">
                <a:hlinkClick r:id="rId2"/>
              </a:rPr>
              <a:t>https://www.ilo.org/skills/projects/stwp/lang--en/index.htm</a:t>
            </a:r>
            <a:r>
              <a:rPr lang="en-US" sz="2400" dirty="0"/>
              <a:t> </a:t>
            </a:r>
            <a:endParaRPr lang="el-GR" sz="2400" dirty="0"/>
          </a:p>
        </p:txBody>
      </p:sp>
    </p:spTree>
    <p:extLst>
      <p:ext uri="{BB962C8B-B14F-4D97-AF65-F5344CB8AC3E}">
        <p14:creationId xmlns:p14="http://schemas.microsoft.com/office/powerpoint/2010/main" val="2893929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Rectangle 11">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13">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15">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Ορθογώνιο 2">
            <a:extLst>
              <a:ext uri="{FF2B5EF4-FFF2-40B4-BE49-F238E27FC236}">
                <a16:creationId xmlns:a16="http://schemas.microsoft.com/office/drawing/2014/main" id="{C77310FC-D000-6B42-B599-1E0B241FC59E}"/>
              </a:ext>
            </a:extLst>
          </p:cNvPr>
          <p:cNvSpPr/>
          <p:nvPr/>
        </p:nvSpPr>
        <p:spPr>
          <a:xfrm>
            <a:off x="462763" y="518733"/>
            <a:ext cx="4023360" cy="3204134"/>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000" b="1" dirty="0">
                <a:latin typeface="+mj-lt"/>
                <a:ea typeface="+mj-ea"/>
                <a:cs typeface="+mj-cs"/>
              </a:rPr>
              <a:t>Βα</a:t>
            </a:r>
            <a:r>
              <a:rPr lang="en-US" sz="4000" b="1" dirty="0" err="1">
                <a:latin typeface="+mj-lt"/>
                <a:ea typeface="+mj-ea"/>
                <a:cs typeface="+mj-cs"/>
              </a:rPr>
              <a:t>σικοί</a:t>
            </a:r>
            <a:r>
              <a:rPr lang="en-US" sz="4000" b="1" dirty="0">
                <a:latin typeface="+mj-lt"/>
                <a:ea typeface="+mj-ea"/>
                <a:cs typeface="+mj-cs"/>
              </a:rPr>
              <a:t> </a:t>
            </a:r>
            <a:r>
              <a:rPr lang="en-US" sz="4000" b="1" dirty="0" err="1">
                <a:latin typeface="+mj-lt"/>
                <a:ea typeface="+mj-ea"/>
                <a:cs typeface="+mj-cs"/>
              </a:rPr>
              <a:t>τομείς</a:t>
            </a:r>
            <a:r>
              <a:rPr lang="en-US" sz="4000" b="1" dirty="0">
                <a:latin typeface="+mj-lt"/>
                <a:ea typeface="+mj-ea"/>
                <a:cs typeface="+mj-cs"/>
              </a:rPr>
              <a:t> </a:t>
            </a:r>
            <a:r>
              <a:rPr lang="en-US" sz="4000" b="1" dirty="0" err="1">
                <a:latin typeface="+mj-lt"/>
                <a:ea typeface="+mj-ea"/>
                <a:cs typeface="+mj-cs"/>
              </a:rPr>
              <a:t>των</a:t>
            </a:r>
            <a:r>
              <a:rPr lang="en-US" sz="4000" b="1" dirty="0">
                <a:latin typeface="+mj-lt"/>
                <a:ea typeface="+mj-ea"/>
                <a:cs typeface="+mj-cs"/>
              </a:rPr>
              <a:t> </a:t>
            </a:r>
            <a:r>
              <a:rPr lang="en-US" sz="4000" b="1" dirty="0" err="1">
                <a:latin typeface="+mj-lt"/>
                <a:ea typeface="+mj-ea"/>
                <a:cs typeface="+mj-cs"/>
              </a:rPr>
              <a:t>εγκάρσιων</a:t>
            </a:r>
            <a:r>
              <a:rPr lang="en-US" sz="4000" b="1" dirty="0">
                <a:latin typeface="+mj-lt"/>
                <a:ea typeface="+mj-ea"/>
                <a:cs typeface="+mj-cs"/>
              </a:rPr>
              <a:t> </a:t>
            </a:r>
            <a:r>
              <a:rPr lang="en-US" sz="4000" b="1" dirty="0" err="1">
                <a:latin typeface="+mj-lt"/>
                <a:ea typeface="+mj-ea"/>
                <a:cs typeface="+mj-cs"/>
              </a:rPr>
              <a:t>δεξιοτήτων</a:t>
            </a:r>
            <a:r>
              <a:rPr lang="en-US" sz="4000" b="1" dirty="0">
                <a:latin typeface="+mj-lt"/>
                <a:ea typeface="+mj-ea"/>
                <a:cs typeface="+mj-cs"/>
              </a:rPr>
              <a:t>:</a:t>
            </a:r>
          </a:p>
        </p:txBody>
      </p:sp>
      <p:sp>
        <p:nvSpPr>
          <p:cNvPr id="27"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Πίνακας 1">
            <a:extLst>
              <a:ext uri="{FF2B5EF4-FFF2-40B4-BE49-F238E27FC236}">
                <a16:creationId xmlns:a16="http://schemas.microsoft.com/office/drawing/2014/main" id="{6B6224C5-B98C-3E45-B68B-C4F84B8779B7}"/>
              </a:ext>
            </a:extLst>
          </p:cNvPr>
          <p:cNvGraphicFramePr>
            <a:graphicFrameLocks noGrp="1"/>
          </p:cNvGraphicFramePr>
          <p:nvPr>
            <p:extLst>
              <p:ext uri="{D42A27DB-BD31-4B8C-83A1-F6EECF244321}">
                <p14:modId xmlns:p14="http://schemas.microsoft.com/office/powerpoint/2010/main" val="3010614178"/>
              </p:ext>
            </p:extLst>
          </p:nvPr>
        </p:nvGraphicFramePr>
        <p:xfrm>
          <a:off x="5414356" y="526473"/>
          <a:ext cx="6408837" cy="6064450"/>
        </p:xfrm>
        <a:graphic>
          <a:graphicData uri="http://schemas.openxmlformats.org/drawingml/2006/table">
            <a:tbl>
              <a:tblPr firstRow="1" firstCol="1" bandRow="1">
                <a:tableStyleId>{00A15C55-8517-42AA-B614-E9B94910E393}</a:tableStyleId>
              </a:tblPr>
              <a:tblGrid>
                <a:gridCol w="1609899">
                  <a:extLst>
                    <a:ext uri="{9D8B030D-6E8A-4147-A177-3AD203B41FA5}">
                      <a16:colId xmlns:a16="http://schemas.microsoft.com/office/drawing/2014/main" val="3048595389"/>
                    </a:ext>
                  </a:extLst>
                </a:gridCol>
                <a:gridCol w="4798938">
                  <a:extLst>
                    <a:ext uri="{9D8B030D-6E8A-4147-A177-3AD203B41FA5}">
                      <a16:colId xmlns:a16="http://schemas.microsoft.com/office/drawing/2014/main" val="4039466703"/>
                    </a:ext>
                  </a:extLst>
                </a:gridCol>
              </a:tblGrid>
              <a:tr h="810275">
                <a:tc>
                  <a:txBody>
                    <a:bodyPr/>
                    <a:lstStyle/>
                    <a:p>
                      <a:pPr algn="just">
                        <a:lnSpc>
                          <a:spcPct val="107000"/>
                        </a:lnSpc>
                        <a:spcBef>
                          <a:spcPts val="1200"/>
                        </a:spcBef>
                        <a:spcAft>
                          <a:spcPts val="300"/>
                        </a:spcAft>
                      </a:pPr>
                      <a:r>
                        <a:rPr lang="el-GR" sz="1600" dirty="0">
                          <a:effectLst/>
                        </a:rPr>
                        <a:t>Κριτική και καινοτόμος</a:t>
                      </a:r>
                      <a:br>
                        <a:rPr lang="el-GR" sz="1600" dirty="0">
                          <a:effectLst/>
                        </a:rPr>
                      </a:br>
                      <a:r>
                        <a:rPr lang="el-GR" sz="1600" dirty="0">
                          <a:effectLst/>
                        </a:rPr>
                        <a:t>σκέψη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054" marR="52054" marT="0" marB="0"/>
                </a:tc>
                <a:tc>
                  <a:txBody>
                    <a:bodyPr/>
                    <a:lstStyle/>
                    <a:p>
                      <a:pPr algn="just">
                        <a:lnSpc>
                          <a:spcPct val="107000"/>
                        </a:lnSpc>
                        <a:spcBef>
                          <a:spcPts val="1200"/>
                        </a:spcBef>
                        <a:spcAft>
                          <a:spcPts val="300"/>
                        </a:spcAft>
                      </a:pPr>
                      <a:r>
                        <a:rPr lang="el-GR" sz="1600" dirty="0">
                          <a:effectLst/>
                        </a:rPr>
                        <a:t>Δημιουργικότητα, επιχειρηματικότητα, επινοητικότητα, αιτιολογημένη</a:t>
                      </a:r>
                      <a:br>
                        <a:rPr lang="el-GR" sz="1600" dirty="0">
                          <a:effectLst/>
                        </a:rPr>
                      </a:br>
                      <a:r>
                        <a:rPr lang="el-GR" sz="1600" dirty="0">
                          <a:effectLst/>
                        </a:rPr>
                        <a:t>λήψη απόφασης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054" marR="52054" marT="0" marB="0"/>
                </a:tc>
                <a:extLst>
                  <a:ext uri="{0D108BD9-81ED-4DB2-BD59-A6C34878D82A}">
                    <a16:rowId xmlns:a16="http://schemas.microsoft.com/office/drawing/2014/main" val="4196454501"/>
                  </a:ext>
                </a:extLst>
              </a:tr>
              <a:tr h="1334799">
                <a:tc>
                  <a:txBody>
                    <a:bodyPr/>
                    <a:lstStyle/>
                    <a:p>
                      <a:pPr algn="just">
                        <a:lnSpc>
                          <a:spcPct val="107000"/>
                        </a:lnSpc>
                        <a:spcBef>
                          <a:spcPts val="1200"/>
                        </a:spcBef>
                        <a:spcAft>
                          <a:spcPts val="300"/>
                        </a:spcAft>
                      </a:pPr>
                      <a:r>
                        <a:rPr lang="el-GR" sz="1600">
                          <a:effectLst/>
                        </a:rPr>
                        <a:t>Διαπροσωπικές δεξιότητες</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2054" marR="52054" marT="0" marB="0"/>
                </a:tc>
                <a:tc>
                  <a:txBody>
                    <a:bodyPr/>
                    <a:lstStyle/>
                    <a:p>
                      <a:pPr algn="just">
                        <a:lnSpc>
                          <a:spcPct val="107000"/>
                        </a:lnSpc>
                        <a:spcBef>
                          <a:spcPts val="1200"/>
                        </a:spcBef>
                        <a:spcAft>
                          <a:spcPts val="300"/>
                        </a:spcAft>
                      </a:pPr>
                      <a:r>
                        <a:rPr lang="el-GR" sz="1600">
                          <a:effectLst/>
                        </a:rPr>
                        <a:t>Δεξιότητες επικοινωνίας, οργανωτικές δεξιότητες, ομαδική εργασία,</a:t>
                      </a:r>
                      <a:br>
                        <a:rPr lang="el-GR" sz="1600">
                          <a:effectLst/>
                        </a:rPr>
                      </a:br>
                      <a:r>
                        <a:rPr lang="el-GR" sz="1600">
                          <a:effectLst/>
                        </a:rPr>
                        <a:t>συνεργασία, κοινωνικότητα, συλλογικότητα, ενσυναίσθηση,</a:t>
                      </a:r>
                      <a:br>
                        <a:rPr lang="el-GR" sz="1600">
                          <a:effectLst/>
                        </a:rPr>
                      </a:br>
                      <a:r>
                        <a:rPr lang="el-GR" sz="1600">
                          <a:effectLst/>
                        </a:rPr>
                        <a:t>συμπόνια</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2054" marR="52054" marT="0" marB="0"/>
                </a:tc>
                <a:extLst>
                  <a:ext uri="{0D108BD9-81ED-4DB2-BD59-A6C34878D82A}">
                    <a16:rowId xmlns:a16="http://schemas.microsoft.com/office/drawing/2014/main" val="3012371543"/>
                  </a:ext>
                </a:extLst>
              </a:tr>
              <a:tr h="810275">
                <a:tc>
                  <a:txBody>
                    <a:bodyPr/>
                    <a:lstStyle/>
                    <a:p>
                      <a:pPr algn="just">
                        <a:lnSpc>
                          <a:spcPct val="107000"/>
                        </a:lnSpc>
                        <a:spcBef>
                          <a:spcPts val="1200"/>
                        </a:spcBef>
                        <a:spcAft>
                          <a:spcPts val="300"/>
                        </a:spcAft>
                      </a:pPr>
                      <a:r>
                        <a:rPr lang="el-GR" sz="1600">
                          <a:effectLst/>
                        </a:rPr>
                        <a:t>Εσωτερικές δεξιότητες</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2054" marR="52054" marT="0" marB="0"/>
                </a:tc>
                <a:tc>
                  <a:txBody>
                    <a:bodyPr/>
                    <a:lstStyle/>
                    <a:p>
                      <a:pPr algn="just">
                        <a:lnSpc>
                          <a:spcPct val="107000"/>
                        </a:lnSpc>
                        <a:spcBef>
                          <a:spcPts val="1200"/>
                        </a:spcBef>
                        <a:spcAft>
                          <a:spcPts val="300"/>
                        </a:spcAft>
                      </a:pPr>
                      <a:r>
                        <a:rPr lang="el-GR" sz="1600">
                          <a:effectLst/>
                        </a:rPr>
                        <a:t>Αυτοπειθαρχία, ικανότητα ανεξάρτητης μάθησης, ευελιξία</a:t>
                      </a:r>
                      <a:br>
                        <a:rPr lang="el-GR" sz="1600">
                          <a:effectLst/>
                        </a:rPr>
                      </a:br>
                      <a:r>
                        <a:rPr lang="el-GR" sz="1600">
                          <a:effectLst/>
                        </a:rPr>
                        <a:t>και προσαρμοστικότητα, αυτογνωσία, επιμονή,</a:t>
                      </a:r>
                      <a:br>
                        <a:rPr lang="el-GR" sz="1600">
                          <a:effectLst/>
                        </a:rPr>
                      </a:br>
                      <a:r>
                        <a:rPr lang="el-GR" sz="1600">
                          <a:effectLst/>
                        </a:rPr>
                        <a:t>αυτοκίνηση, ακεραιότητα, αυτοσεβασμός</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2054" marR="52054" marT="0" marB="0"/>
                </a:tc>
                <a:extLst>
                  <a:ext uri="{0D108BD9-81ED-4DB2-BD59-A6C34878D82A}">
                    <a16:rowId xmlns:a16="http://schemas.microsoft.com/office/drawing/2014/main" val="3165501015"/>
                  </a:ext>
                </a:extLst>
              </a:tr>
              <a:tr h="1334799">
                <a:tc>
                  <a:txBody>
                    <a:bodyPr/>
                    <a:lstStyle/>
                    <a:p>
                      <a:pPr algn="just">
                        <a:lnSpc>
                          <a:spcPct val="107000"/>
                        </a:lnSpc>
                        <a:spcBef>
                          <a:spcPts val="1200"/>
                        </a:spcBef>
                        <a:spcAft>
                          <a:spcPts val="300"/>
                        </a:spcAft>
                      </a:pPr>
                      <a:r>
                        <a:rPr lang="el-GR" sz="1600" dirty="0">
                          <a:effectLst/>
                        </a:rPr>
                        <a:t>Η παγκόσμια ιθαγένεια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054" marR="52054" marT="0" marB="0"/>
                </a:tc>
                <a:tc>
                  <a:txBody>
                    <a:bodyPr/>
                    <a:lstStyle/>
                    <a:p>
                      <a:pPr algn="just">
                        <a:lnSpc>
                          <a:spcPct val="107000"/>
                        </a:lnSpc>
                        <a:spcBef>
                          <a:spcPts val="1200"/>
                        </a:spcBef>
                        <a:spcAft>
                          <a:spcPts val="300"/>
                        </a:spcAft>
                      </a:pPr>
                      <a:r>
                        <a:rPr lang="el-GR" sz="1600">
                          <a:effectLst/>
                        </a:rPr>
                        <a:t>Ευαισθητοποίηση, ανοχή, ανοικτό πνεύμα, υπευθυνότητα, σεβασμός</a:t>
                      </a:r>
                      <a:br>
                        <a:rPr lang="el-GR" sz="1600">
                          <a:effectLst/>
                        </a:rPr>
                      </a:br>
                      <a:r>
                        <a:rPr lang="el-GR" sz="1600">
                          <a:effectLst/>
                        </a:rPr>
                        <a:t>για τη διαφορετικότητα, ηθική κατανόηση, διαπολιτισμική</a:t>
                      </a:r>
                      <a:br>
                        <a:rPr lang="el-GR" sz="1600">
                          <a:effectLst/>
                        </a:rPr>
                      </a:br>
                      <a:r>
                        <a:rPr lang="el-GR" sz="1600">
                          <a:effectLst/>
                        </a:rPr>
                        <a:t>κατανόηση, δημοκρατική συμμετοχή, σεβασμό για το περιβάλλον. </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52054" marR="52054" marT="0" marB="0"/>
                </a:tc>
                <a:extLst>
                  <a:ext uri="{0D108BD9-81ED-4DB2-BD59-A6C34878D82A}">
                    <a16:rowId xmlns:a16="http://schemas.microsoft.com/office/drawing/2014/main" val="2690863631"/>
                  </a:ext>
                </a:extLst>
              </a:tr>
              <a:tr h="1334799">
                <a:tc>
                  <a:txBody>
                    <a:bodyPr/>
                    <a:lstStyle/>
                    <a:p>
                      <a:pPr algn="just">
                        <a:lnSpc>
                          <a:spcPct val="107000"/>
                        </a:lnSpc>
                        <a:spcBef>
                          <a:spcPts val="1200"/>
                        </a:spcBef>
                        <a:spcAft>
                          <a:spcPts val="300"/>
                        </a:spcAft>
                      </a:pPr>
                      <a:r>
                        <a:rPr lang="el-GR" sz="1600" dirty="0">
                          <a:effectLst/>
                        </a:rPr>
                        <a:t>Μέσα ενημέρωσης και πληροφορίες</a:t>
                      </a:r>
                      <a:br>
                        <a:rPr lang="el-GR" sz="1600" dirty="0">
                          <a:effectLst/>
                        </a:rPr>
                      </a:br>
                      <a:r>
                        <a:rPr lang="el-GR" sz="1600" dirty="0">
                          <a:effectLst/>
                        </a:rPr>
                        <a:t>γνώσης γραφής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054" marR="52054" marT="0" marB="0"/>
                </a:tc>
                <a:tc>
                  <a:txBody>
                    <a:bodyPr/>
                    <a:lstStyle/>
                    <a:p>
                      <a:pPr algn="just">
                        <a:lnSpc>
                          <a:spcPct val="107000"/>
                        </a:lnSpc>
                        <a:spcBef>
                          <a:spcPts val="1200"/>
                        </a:spcBef>
                        <a:spcAft>
                          <a:spcPts val="300"/>
                        </a:spcAft>
                      </a:pPr>
                      <a:r>
                        <a:rPr lang="el-GR" sz="1600" dirty="0">
                          <a:effectLst/>
                        </a:rPr>
                        <a:t>Ικανότητα λήψης και ανάλυσης πληροφοριών μέσω</a:t>
                      </a:r>
                      <a:br>
                        <a:rPr lang="el-GR" sz="1600" dirty="0">
                          <a:effectLst/>
                        </a:rPr>
                      </a:br>
                      <a:r>
                        <a:rPr lang="el-GR" sz="1600" dirty="0">
                          <a:effectLst/>
                        </a:rPr>
                        <a:t>τεχνολογίας πληροφοριών και επικοινωνιών (ΤΠΕ),</a:t>
                      </a:r>
                      <a:br>
                        <a:rPr lang="el-GR" sz="1600" dirty="0">
                          <a:effectLst/>
                        </a:rPr>
                      </a:br>
                      <a:r>
                        <a:rPr lang="el-GR" sz="1600" dirty="0">
                          <a:effectLst/>
                        </a:rPr>
                        <a:t>ικανότητα να αξιολογεί κριτικά τις πληροφορίες και τα μέσα ενημέρωσης, ηθική χρήση των ΤΠΕ</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2054" marR="52054" marT="0" marB="0"/>
                </a:tc>
                <a:extLst>
                  <a:ext uri="{0D108BD9-81ED-4DB2-BD59-A6C34878D82A}">
                    <a16:rowId xmlns:a16="http://schemas.microsoft.com/office/drawing/2014/main" val="2135534004"/>
                  </a:ext>
                </a:extLst>
              </a:tr>
            </a:tbl>
          </a:graphicData>
        </a:graphic>
      </p:graphicFrame>
      <p:sp>
        <p:nvSpPr>
          <p:cNvPr id="4" name="Ορθογώνιο 3">
            <a:extLst>
              <a:ext uri="{FF2B5EF4-FFF2-40B4-BE49-F238E27FC236}">
                <a16:creationId xmlns:a16="http://schemas.microsoft.com/office/drawing/2014/main" id="{B94346BC-7174-0247-AABC-0CF7BBCE2783}"/>
              </a:ext>
            </a:extLst>
          </p:cNvPr>
          <p:cNvSpPr/>
          <p:nvPr/>
        </p:nvSpPr>
        <p:spPr>
          <a:xfrm>
            <a:off x="270076" y="4760802"/>
            <a:ext cx="4023360" cy="478849"/>
          </a:xfrm>
          <a:prstGeom prst="rect">
            <a:avLst/>
          </a:prstGeom>
        </p:spPr>
        <p:txBody>
          <a:bodyPr wrap="square">
            <a:spAutoFit/>
          </a:bodyPr>
          <a:lstStyle/>
          <a:p>
            <a:pPr algn="ctr">
              <a:lnSpc>
                <a:spcPct val="107000"/>
              </a:lnSpc>
              <a:spcBef>
                <a:spcPts val="1200"/>
              </a:spcBef>
              <a:spcAft>
                <a:spcPts val="300"/>
              </a:spcAft>
            </a:pPr>
            <a:r>
              <a:rPr lang="en-US" sz="1200" i="1" dirty="0">
                <a:latin typeface="Calibri Light" panose="020F0302020204030204" pitchFamily="34" charset="0"/>
                <a:ea typeface="Times New Roman" panose="02020603050405020304" pitchFamily="18" charset="0"/>
                <a:cs typeface="Times New Roman" panose="02020603050405020304" pitchFamily="18" charset="0"/>
              </a:rPr>
              <a:t>2015 ERI-Net Regional Study on Transversal Competencies in Education Policy and Practice (Phase III)</a:t>
            </a:r>
            <a:endParaRPr lang="el-GR"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2397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4E8EFF-190A-6540-8C8A-24286AA30F0A}"/>
              </a:ext>
            </a:extLst>
          </p:cNvPr>
          <p:cNvSpPr>
            <a:spLocks noGrp="1"/>
          </p:cNvSpPr>
          <p:nvPr>
            <p:ph type="title"/>
          </p:nvPr>
        </p:nvSpPr>
        <p:spPr/>
        <p:txBody>
          <a:bodyPr>
            <a:normAutofit/>
          </a:bodyPr>
          <a:lstStyle/>
          <a:p>
            <a:pPr algn="ctr"/>
            <a:r>
              <a:rPr lang="el-GR" sz="3200" b="1" dirty="0"/>
              <a:t>Ερευνητικές μελέτες για την Αξιολόγηση και διδασκαλία των δεξιοτήτων του 21</a:t>
            </a:r>
            <a:r>
              <a:rPr lang="el-GR" sz="3200" b="1" baseline="30000" dirty="0"/>
              <a:t>ου</a:t>
            </a:r>
            <a:r>
              <a:rPr lang="el-GR" sz="3200" b="1" dirty="0"/>
              <a:t>  αιώνα (</a:t>
            </a:r>
            <a:r>
              <a:rPr lang="en-US" sz="3200" b="1" dirty="0"/>
              <a:t>ATCS)</a:t>
            </a:r>
            <a:endParaRPr lang="el-GR" sz="3200" b="1" dirty="0"/>
          </a:p>
        </p:txBody>
      </p:sp>
      <p:sp>
        <p:nvSpPr>
          <p:cNvPr id="3" name="Θέση περιεχομένου 2">
            <a:extLst>
              <a:ext uri="{FF2B5EF4-FFF2-40B4-BE49-F238E27FC236}">
                <a16:creationId xmlns:a16="http://schemas.microsoft.com/office/drawing/2014/main" id="{9003009B-A959-B743-A2B0-49AE478CE582}"/>
              </a:ext>
            </a:extLst>
          </p:cNvPr>
          <p:cNvSpPr>
            <a:spLocks noGrp="1"/>
          </p:cNvSpPr>
          <p:nvPr>
            <p:ph idx="1"/>
          </p:nvPr>
        </p:nvSpPr>
        <p:spPr>
          <a:xfrm>
            <a:off x="1115568" y="2173992"/>
            <a:ext cx="10168128" cy="3694176"/>
          </a:xfrm>
        </p:spPr>
        <p:txBody>
          <a:bodyPr>
            <a:normAutofit fontScale="92500" lnSpcReduction="20000"/>
          </a:bodyPr>
          <a:lstStyle/>
          <a:p>
            <a:pPr marL="0" indent="0" algn="ctr">
              <a:buNone/>
            </a:pPr>
            <a:r>
              <a:rPr lang="el-GR" dirty="0"/>
              <a:t>Η σημασία ανάπτυξης των εγκάρσιων δεξιοτήτων προκύπτει και από ερευνητικές μελέτες που επιχειρούν την οριοθέτηση του πλαισίου.  </a:t>
            </a:r>
            <a:r>
              <a:rPr lang="el-GR" b="1" u="sng" dirty="0"/>
              <a:t>Αξιολόγηση και διδασκαλία δεξιοτήτων του 21ου αιώνα (ATCS),   </a:t>
            </a:r>
          </a:p>
          <a:p>
            <a:pPr lvl="0" algn="just"/>
            <a:r>
              <a:rPr lang="el-GR" b="1" dirty="0"/>
              <a:t>Τρόποι σκέψης</a:t>
            </a:r>
            <a:r>
              <a:rPr lang="el-GR" dirty="0"/>
              <a:t>: Δημιουργικότητα, καινοτομία, κριτική σκέψη, λήψη αποφάσεων, επίλυση προβλήματος. </a:t>
            </a:r>
          </a:p>
          <a:p>
            <a:pPr lvl="0" algn="just"/>
            <a:r>
              <a:rPr lang="el-GR" b="1" dirty="0"/>
              <a:t>Εργαλεία εργασίας</a:t>
            </a:r>
            <a:r>
              <a:rPr lang="el-GR" dirty="0"/>
              <a:t>: Ψηφιακός &amp; τεχνολογικό </a:t>
            </a:r>
            <a:r>
              <a:rPr lang="el-GR" dirty="0" err="1"/>
              <a:t>γραμματισμός</a:t>
            </a:r>
            <a:r>
              <a:rPr lang="el-GR" dirty="0"/>
              <a:t> </a:t>
            </a:r>
          </a:p>
          <a:p>
            <a:pPr lvl="0" algn="just"/>
            <a:r>
              <a:rPr lang="el-GR" b="1" dirty="0" err="1"/>
              <a:t>Tρόποι</a:t>
            </a:r>
            <a:r>
              <a:rPr lang="el-GR" b="1" dirty="0"/>
              <a:t> εργασίας</a:t>
            </a:r>
            <a:r>
              <a:rPr lang="el-GR" dirty="0"/>
              <a:t>: Συνεργασία, Επικοινωνία </a:t>
            </a:r>
          </a:p>
          <a:p>
            <a:pPr lvl="0" algn="just"/>
            <a:r>
              <a:rPr lang="el-GR" b="1" dirty="0"/>
              <a:t>Τρόπος ζωής</a:t>
            </a:r>
            <a:r>
              <a:rPr lang="el-GR" dirty="0"/>
              <a:t>: Ιθαγένεια Προσωπική &amp; κοινωνική ευθύνη </a:t>
            </a:r>
          </a:p>
        </p:txBody>
      </p:sp>
      <p:pic>
        <p:nvPicPr>
          <p:cNvPr id="2050" name="Picture 2" descr="Assessment and Teaching of 21st Century Skills (ATC21S) – ENTREASSESS.COM">
            <a:extLst>
              <a:ext uri="{FF2B5EF4-FFF2-40B4-BE49-F238E27FC236}">
                <a16:creationId xmlns:a16="http://schemas.microsoft.com/office/drawing/2014/main" id="{3B4F25AB-91DB-AB4E-B915-2D07FBC18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481" y="5283507"/>
            <a:ext cx="1939003" cy="116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2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2D295D-2EAC-7149-A354-8955DEF821C4}"/>
              </a:ext>
            </a:extLst>
          </p:cNvPr>
          <p:cNvSpPr>
            <a:spLocks noGrp="1"/>
          </p:cNvSpPr>
          <p:nvPr>
            <p:ph type="title"/>
          </p:nvPr>
        </p:nvSpPr>
        <p:spPr/>
        <p:txBody>
          <a:bodyPr>
            <a:normAutofit/>
          </a:bodyPr>
          <a:lstStyle/>
          <a:p>
            <a:pPr algn="ctr"/>
            <a:r>
              <a:rPr lang="en-US" sz="3600" b="1" dirty="0"/>
              <a:t>5 </a:t>
            </a:r>
            <a:r>
              <a:rPr lang="el-GR" sz="3600" b="1" dirty="0"/>
              <a:t>τομείς Δεξιοτήτων 21</a:t>
            </a:r>
            <a:r>
              <a:rPr lang="el-GR" sz="3600" b="1" baseline="30000" dirty="0"/>
              <a:t>ου</a:t>
            </a:r>
            <a:r>
              <a:rPr lang="el-GR" sz="3600" b="1" dirty="0"/>
              <a:t> αιώνα</a:t>
            </a:r>
          </a:p>
        </p:txBody>
      </p:sp>
      <p:sp>
        <p:nvSpPr>
          <p:cNvPr id="3" name="Θέση περιεχομένου 2">
            <a:extLst>
              <a:ext uri="{FF2B5EF4-FFF2-40B4-BE49-F238E27FC236}">
                <a16:creationId xmlns:a16="http://schemas.microsoft.com/office/drawing/2014/main" id="{884FF85F-FB68-7940-9A2C-85F7EA31BAB0}"/>
              </a:ext>
            </a:extLst>
          </p:cNvPr>
          <p:cNvSpPr>
            <a:spLocks noGrp="1"/>
          </p:cNvSpPr>
          <p:nvPr>
            <p:ph idx="1"/>
          </p:nvPr>
        </p:nvSpPr>
        <p:spPr>
          <a:xfrm>
            <a:off x="710454" y="2061336"/>
            <a:ext cx="10168128" cy="3694176"/>
          </a:xfrm>
        </p:spPr>
        <p:txBody>
          <a:bodyPr>
            <a:normAutofit fontScale="55000" lnSpcReduction="20000"/>
          </a:bodyPr>
          <a:lstStyle/>
          <a:p>
            <a:pPr marL="0" indent="0" algn="just">
              <a:buNone/>
            </a:pPr>
            <a:r>
              <a:rPr lang="el-GR" dirty="0"/>
              <a:t>Δεξιότητες 21ου αιώνα (Συνδυασμός γνώσεων, δεξιοτήτων και εμπειρίας) σε πέντε τομείς:</a:t>
            </a:r>
          </a:p>
          <a:p>
            <a:pPr marL="0" indent="0" algn="just">
              <a:buNone/>
            </a:pPr>
            <a:r>
              <a:rPr lang="el-GR" b="1" dirty="0"/>
              <a:t>1) Η γνώση σε εννέα βασικά ακαδημαϊκά μαθήματα, </a:t>
            </a:r>
          </a:p>
          <a:p>
            <a:pPr marL="0" indent="0" algn="just">
              <a:buNone/>
            </a:pPr>
            <a:r>
              <a:rPr lang="el-GR" b="1" dirty="0"/>
              <a:t>2) Διεπιστημονικές γνώσεις </a:t>
            </a:r>
            <a:r>
              <a:rPr lang="el-GR" dirty="0"/>
              <a:t>σε τομείς όπως η παγκόσμια συνείδηση, τον επιχειρηματικό γραμματισμό και της παιδείας των πολιτών, της υγείας και του περιβάλλοντος, </a:t>
            </a:r>
          </a:p>
          <a:p>
            <a:pPr marL="0" indent="0" algn="just">
              <a:buNone/>
            </a:pPr>
            <a:r>
              <a:rPr lang="el-GR" b="1" dirty="0"/>
              <a:t>3) Μάθηση και καινοτομία: </a:t>
            </a:r>
            <a:r>
              <a:rPr lang="el-GR" dirty="0"/>
              <a:t>δεξιότητες που περιλαμβάνουν τη δημιουργικότητα, την κριτική σκέψη και την επίλυση προβλημάτων και, τέλος, την αποτελεσματική επικοινωνία, </a:t>
            </a:r>
          </a:p>
          <a:p>
            <a:pPr marL="0" indent="0" algn="just">
              <a:buNone/>
            </a:pPr>
            <a:r>
              <a:rPr lang="el-GR" b="1" dirty="0"/>
              <a:t>4) Δεξιότητες πληροφόρησης</a:t>
            </a:r>
            <a:r>
              <a:rPr lang="el-GR" dirty="0"/>
              <a:t>, μέσων ενημέρωσης και τεχνολογίας και </a:t>
            </a:r>
          </a:p>
          <a:p>
            <a:pPr marL="0" indent="0" algn="just">
              <a:buNone/>
            </a:pPr>
            <a:r>
              <a:rPr lang="el-GR" b="1" dirty="0"/>
              <a:t>5) Δεξιότητες ζωής και σταδιοδρομίας</a:t>
            </a:r>
            <a:r>
              <a:rPr lang="el-GR" dirty="0"/>
              <a:t>: Έτσι, οι δεξιότητες ζωής και σταδιοδρομίας είναι μόνο μια διάσταση του συνόλου ικανοτήτων που εξασφαλίζουν την επιτυχία: α) η ευελιξία και η προσαρμοστικότητα στην αλλαγή, β) πρωτοβουλία και αυτοδιάθεση για τη διαχείριση των στόχων και του χρόνου της εργασίας γ) κοινωνικές και διαπολιτισμικές δεξιότητες για την αποτελεσματική αλληλεπίδραση με άλλους και κατανόηση της διαφορετικότητας, δ) παραγωγικότητα και λογοδοσία για τη διαχείριση των έργων και την παραγωγή αποτελεσμάτων και ε) ηγεσία και ευθύνη  </a:t>
            </a:r>
          </a:p>
          <a:p>
            <a:endParaRPr lang="el-GR" dirty="0"/>
          </a:p>
        </p:txBody>
      </p:sp>
      <p:pic>
        <p:nvPicPr>
          <p:cNvPr id="4" name="Picture 2" descr="Assessment and Teaching of 21st Century Skills (ATC21S) – ENTREASSESS.COM">
            <a:extLst>
              <a:ext uri="{FF2B5EF4-FFF2-40B4-BE49-F238E27FC236}">
                <a16:creationId xmlns:a16="http://schemas.microsoft.com/office/drawing/2014/main" id="{E24E6F6E-75ED-2F44-A252-B8F2715C8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2543" y="5503971"/>
            <a:ext cx="1939003" cy="116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725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A371E2-BCB5-C044-B3CF-E5BE5B0F9858}"/>
              </a:ext>
            </a:extLst>
          </p:cNvPr>
          <p:cNvSpPr>
            <a:spLocks noGrp="1"/>
          </p:cNvSpPr>
          <p:nvPr>
            <p:ph type="title"/>
          </p:nvPr>
        </p:nvSpPr>
        <p:spPr>
          <a:xfrm>
            <a:off x="930373" y="594939"/>
            <a:ext cx="10168128" cy="1179576"/>
          </a:xfrm>
        </p:spPr>
        <p:txBody>
          <a:bodyPr>
            <a:noAutofit/>
          </a:bodyPr>
          <a:lstStyle/>
          <a:p>
            <a:pPr algn="ctr"/>
            <a:r>
              <a:rPr lang="el-GR" sz="2800" b="1" dirty="0"/>
              <a:t>Κατάλογος των δεξιοτήτων που πρέπει να αποκτήσει ένας απόφοιτος γυμνασίου για επιτυχημένες επιδόσεις στην αγορά εργασίας </a:t>
            </a:r>
          </a:p>
        </p:txBody>
      </p:sp>
      <p:graphicFrame>
        <p:nvGraphicFramePr>
          <p:cNvPr id="4" name="Θέση περιεχομένου 3">
            <a:extLst>
              <a:ext uri="{FF2B5EF4-FFF2-40B4-BE49-F238E27FC236}">
                <a16:creationId xmlns:a16="http://schemas.microsoft.com/office/drawing/2014/main" id="{6F4E201E-4381-5E4D-B863-21758DE21B1F}"/>
              </a:ext>
            </a:extLst>
          </p:cNvPr>
          <p:cNvGraphicFramePr>
            <a:graphicFrameLocks noGrp="1"/>
          </p:cNvGraphicFramePr>
          <p:nvPr>
            <p:ph idx="1"/>
            <p:extLst>
              <p:ext uri="{D42A27DB-BD31-4B8C-83A1-F6EECF244321}">
                <p14:modId xmlns:p14="http://schemas.microsoft.com/office/powerpoint/2010/main" val="2385838427"/>
              </p:ext>
            </p:extLst>
          </p:nvPr>
        </p:nvGraphicFramePr>
        <p:xfrm>
          <a:off x="1116013" y="2478088"/>
          <a:ext cx="10167937" cy="4131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8516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School Reforms Around the World | Asia Society">
            <a:extLst>
              <a:ext uri="{FF2B5EF4-FFF2-40B4-BE49-F238E27FC236}">
                <a16:creationId xmlns:a16="http://schemas.microsoft.com/office/drawing/2014/main" id="{CD5E5AE3-DC1A-9341-8F10-EC4399FFC9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9" r="465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67C42F95-8D6B-0B41-BBE7-1F2F3CC4355C}"/>
              </a:ext>
            </a:extLst>
          </p:cNvPr>
          <p:cNvSpPr>
            <a:spLocks noGrp="1"/>
          </p:cNvSpPr>
          <p:nvPr>
            <p:ph type="title"/>
          </p:nvPr>
        </p:nvSpPr>
        <p:spPr>
          <a:xfrm>
            <a:off x="371094" y="1161288"/>
            <a:ext cx="3438144" cy="1124712"/>
          </a:xfrm>
        </p:spPr>
        <p:txBody>
          <a:bodyPr anchor="b">
            <a:normAutofit/>
          </a:bodyPr>
          <a:lstStyle/>
          <a:p>
            <a:r>
              <a:rPr lang="el-GR" sz="1800" b="1"/>
              <a:t>Πλαίσιο δεξιοτήτων</a:t>
            </a:r>
            <a:r>
              <a:rPr lang="en-US" sz="1800" b="1"/>
              <a:t> GCEN</a:t>
            </a:r>
            <a:r>
              <a:rPr lang="en-US" sz="1800" b="1" i="1"/>
              <a:t> </a:t>
            </a:r>
            <a:r>
              <a:rPr lang="en-US" sz="1800" b="1"/>
              <a:t>Global Cities Education Network </a:t>
            </a:r>
            <a:br>
              <a:rPr lang="el-GR" sz="1800"/>
            </a:br>
            <a:endParaRPr lang="el-GR" sz="1800"/>
          </a:p>
        </p:txBody>
      </p:sp>
      <p:sp>
        <p:nvSpPr>
          <p:cNvPr id="80" name="Rectangle 7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C5221604-A34F-7D40-A2CC-0ED9F1810E53}"/>
              </a:ext>
            </a:extLst>
          </p:cNvPr>
          <p:cNvSpPr>
            <a:spLocks noGrp="1"/>
          </p:cNvSpPr>
          <p:nvPr>
            <p:ph idx="1"/>
          </p:nvPr>
        </p:nvSpPr>
        <p:spPr>
          <a:xfrm>
            <a:off x="371094" y="2718054"/>
            <a:ext cx="3438906" cy="3207258"/>
          </a:xfrm>
        </p:spPr>
        <p:txBody>
          <a:bodyPr anchor="t">
            <a:noAutofit/>
          </a:bodyPr>
          <a:lstStyle/>
          <a:p>
            <a:pPr algn="just"/>
            <a:r>
              <a:rPr lang="el-GR" sz="2000" dirty="0"/>
              <a:t>Σύμφωνα με το Πλαίσιο Δεξιοτήτων </a:t>
            </a:r>
            <a:r>
              <a:rPr lang="el-GR" sz="2000" b="1" dirty="0"/>
              <a:t>’</a:t>
            </a:r>
            <a:r>
              <a:rPr lang="en-US" sz="2000" b="1" dirty="0"/>
              <a:t>GCEN</a:t>
            </a:r>
            <a:r>
              <a:rPr lang="en-US" sz="2000" b="1" i="1" dirty="0"/>
              <a:t> </a:t>
            </a:r>
            <a:r>
              <a:rPr lang="en-US" sz="2000" b="1" dirty="0"/>
              <a:t>Global Cities Education Network</a:t>
            </a:r>
            <a:r>
              <a:rPr lang="el-GR" sz="2000" b="1" dirty="0"/>
              <a:t>’</a:t>
            </a:r>
            <a:r>
              <a:rPr lang="en-US" sz="2000" b="1" dirty="0"/>
              <a:t> </a:t>
            </a:r>
            <a:r>
              <a:rPr lang="el-GR" sz="1600" i="1" dirty="0"/>
              <a:t>(</a:t>
            </a:r>
            <a:r>
              <a:rPr lang="en-US" sz="1600" i="1" dirty="0" err="1"/>
              <a:t>Soland</a:t>
            </a:r>
            <a:r>
              <a:rPr lang="en-US" sz="1600" i="1" dirty="0"/>
              <a:t>, J., Hamilton, L.S. and </a:t>
            </a:r>
            <a:r>
              <a:rPr lang="en-US" sz="1600" i="1" dirty="0" err="1"/>
              <a:t>Stecher</a:t>
            </a:r>
            <a:r>
              <a:rPr lang="en-US" sz="1600" i="1" dirty="0"/>
              <a:t>, B.M. </a:t>
            </a:r>
            <a:r>
              <a:rPr lang="el-GR" sz="1600" i="1" dirty="0"/>
              <a:t>,</a:t>
            </a:r>
            <a:r>
              <a:rPr lang="en-US" sz="1600" i="1" dirty="0"/>
              <a:t>2013)</a:t>
            </a:r>
            <a:r>
              <a:rPr lang="el-GR" sz="1600" i="1" dirty="0"/>
              <a:t>, </a:t>
            </a:r>
            <a:r>
              <a:rPr lang="el-GR" sz="1800" dirty="0"/>
              <a:t>οι</a:t>
            </a:r>
            <a:r>
              <a:rPr lang="el-GR" sz="2000" dirty="0"/>
              <a:t> δεξιότητες χωρίζονται στις επόμενες κατηγορίες: </a:t>
            </a:r>
            <a:endParaRPr lang="el-GR" sz="2000" b="1" dirty="0"/>
          </a:p>
        </p:txBody>
      </p:sp>
    </p:spTree>
    <p:extLst>
      <p:ext uri="{BB962C8B-B14F-4D97-AF65-F5344CB8AC3E}">
        <p14:creationId xmlns:p14="http://schemas.microsoft.com/office/powerpoint/2010/main" val="759754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Διάγραμμα 1">
            <a:extLst>
              <a:ext uri="{FF2B5EF4-FFF2-40B4-BE49-F238E27FC236}">
                <a16:creationId xmlns:a16="http://schemas.microsoft.com/office/drawing/2014/main" id="{7D974BA1-8E33-334C-A8F6-EF1AD84CAA1C}"/>
              </a:ext>
            </a:extLst>
          </p:cNvPr>
          <p:cNvGraphicFramePr/>
          <p:nvPr>
            <p:extLst>
              <p:ext uri="{D42A27DB-BD31-4B8C-83A1-F6EECF244321}">
                <p14:modId xmlns:p14="http://schemas.microsoft.com/office/powerpoint/2010/main" val="3249300227"/>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Ορθογώνιο 2">
            <a:extLst>
              <a:ext uri="{FF2B5EF4-FFF2-40B4-BE49-F238E27FC236}">
                <a16:creationId xmlns:a16="http://schemas.microsoft.com/office/drawing/2014/main" id="{04A0CBB3-5CEC-C04A-A1B1-D8AF51BF67E9}"/>
              </a:ext>
            </a:extLst>
          </p:cNvPr>
          <p:cNvSpPr/>
          <p:nvPr/>
        </p:nvSpPr>
        <p:spPr>
          <a:xfrm>
            <a:off x="5779626" y="6138333"/>
            <a:ext cx="6096000" cy="478785"/>
          </a:xfrm>
          <a:prstGeom prst="rect">
            <a:avLst/>
          </a:prstGeom>
        </p:spPr>
        <p:txBody>
          <a:bodyPr>
            <a:spAutoFit/>
          </a:bodyPr>
          <a:lstStyle/>
          <a:p>
            <a:pPr algn="just">
              <a:lnSpc>
                <a:spcPct val="107000"/>
              </a:lnSpc>
              <a:spcAft>
                <a:spcPts val="800"/>
              </a:spcAft>
            </a:pPr>
            <a:r>
              <a:rPr lang="en-US" sz="1200" dirty="0" err="1">
                <a:latin typeface="Calibri" panose="020F0502020204030204" pitchFamily="34" charset="0"/>
                <a:ea typeface="Calibri" panose="020F0502020204030204" pitchFamily="34" charset="0"/>
                <a:cs typeface="Times New Roman" panose="02020603050405020304" pitchFamily="18" charset="0"/>
              </a:rPr>
              <a:t>Soland</a:t>
            </a:r>
            <a:r>
              <a:rPr lang="en-US" sz="1200" dirty="0">
                <a:latin typeface="Calibri" panose="020F0502020204030204" pitchFamily="34" charset="0"/>
                <a:ea typeface="Calibri" panose="020F0502020204030204" pitchFamily="34" charset="0"/>
                <a:cs typeface="Times New Roman" panose="02020603050405020304" pitchFamily="18" charset="0"/>
              </a:rPr>
              <a:t>, J., Hamilton, L.S. and </a:t>
            </a:r>
            <a:r>
              <a:rPr lang="en-US" sz="1200" dirty="0" err="1">
                <a:latin typeface="Calibri" panose="020F0502020204030204" pitchFamily="34" charset="0"/>
                <a:ea typeface="Calibri" panose="020F0502020204030204" pitchFamily="34" charset="0"/>
                <a:cs typeface="Times New Roman" panose="02020603050405020304" pitchFamily="18" charset="0"/>
              </a:rPr>
              <a:t>Stecher</a:t>
            </a:r>
            <a:r>
              <a:rPr lang="en-US" sz="1200" dirty="0">
                <a:latin typeface="Calibri" panose="020F0502020204030204" pitchFamily="34" charset="0"/>
                <a:ea typeface="Calibri" panose="020F0502020204030204" pitchFamily="34" charset="0"/>
                <a:cs typeface="Times New Roman" panose="02020603050405020304" pitchFamily="18" charset="0"/>
              </a:rPr>
              <a:t>, B.M. (2013). Measuring 21st Century Competencies: Guidance for Educators, Rand Corporation/Asia Society, New York, NY.</a:t>
            </a:r>
            <a:endParaRPr lang="el-GR"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64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Επιστήμονας με διάλυμα σε γυάλινα σκεύη στο εργαστήριο με επικάλυψη ουράνιου τόξου">
            <a:extLst>
              <a:ext uri="{FF2B5EF4-FFF2-40B4-BE49-F238E27FC236}">
                <a16:creationId xmlns:a16="http://schemas.microsoft.com/office/drawing/2014/main" id="{C47F3EC5-CDFD-4A27-97AE-213F3DA56C6C}"/>
              </a:ext>
            </a:extLst>
          </p:cNvPr>
          <p:cNvPicPr>
            <a:picLocks noChangeAspect="1"/>
          </p:cNvPicPr>
          <p:nvPr/>
        </p:nvPicPr>
        <p:blipFill rotWithShape="1">
          <a:blip r:embed="rId2"/>
          <a:srcRect l="7991" r="21402"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2" name="Freeform: Shape 2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418BB2F8-C3B1-9D4F-90C6-CFF75489C48B}"/>
              </a:ext>
            </a:extLst>
          </p:cNvPr>
          <p:cNvSpPr>
            <a:spLocks noGrp="1"/>
          </p:cNvSpPr>
          <p:nvPr>
            <p:ph type="title"/>
          </p:nvPr>
        </p:nvSpPr>
        <p:spPr>
          <a:xfrm>
            <a:off x="374904" y="856488"/>
            <a:ext cx="4992624" cy="1243584"/>
          </a:xfrm>
        </p:spPr>
        <p:txBody>
          <a:bodyPr anchor="ctr">
            <a:normAutofit/>
          </a:bodyPr>
          <a:lstStyle/>
          <a:p>
            <a:pPr algn="ctr"/>
            <a:r>
              <a:rPr lang="el-GR" sz="3400" dirty="0"/>
              <a:t>Δεξιότητες </a:t>
            </a:r>
            <a:r>
              <a:rPr lang="en-US" sz="3400" dirty="0"/>
              <a:t>STEM</a:t>
            </a:r>
            <a:endParaRPr lang="el-GR" sz="3400" dirty="0"/>
          </a:p>
        </p:txBody>
      </p:sp>
      <p:sp>
        <p:nvSpPr>
          <p:cNvPr id="26" name="Rectangle 25">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0A5B5538-FBD2-B749-AF9F-9281816D1EDC}"/>
              </a:ext>
            </a:extLst>
          </p:cNvPr>
          <p:cNvSpPr>
            <a:spLocks noGrp="1"/>
          </p:cNvSpPr>
          <p:nvPr>
            <p:ph idx="1"/>
          </p:nvPr>
        </p:nvSpPr>
        <p:spPr>
          <a:xfrm>
            <a:off x="128016" y="2522949"/>
            <a:ext cx="5312664" cy="4664929"/>
          </a:xfrm>
        </p:spPr>
        <p:txBody>
          <a:bodyPr anchor="t">
            <a:normAutofit fontScale="62500" lnSpcReduction="20000"/>
          </a:bodyPr>
          <a:lstStyle/>
          <a:p>
            <a:pPr algn="just"/>
            <a:r>
              <a:rPr lang="el-GR" sz="2900" dirty="0"/>
              <a:t>Η </a:t>
            </a:r>
            <a:r>
              <a:rPr lang="el-GR" sz="2900" b="1" dirty="0"/>
              <a:t>εκπαίδευση STEM </a:t>
            </a:r>
            <a:r>
              <a:rPr lang="el-GR" sz="2900" dirty="0"/>
              <a:t>αντιπροσωπεύει τους τομείς της </a:t>
            </a:r>
            <a:r>
              <a:rPr lang="el-GR" sz="2900" dirty="0" err="1"/>
              <a:t>Eπιστήμης</a:t>
            </a:r>
            <a:r>
              <a:rPr lang="el-GR" sz="2900" dirty="0"/>
              <a:t> ( </a:t>
            </a:r>
            <a:r>
              <a:rPr lang="el-GR" sz="2900" dirty="0" err="1"/>
              <a:t>Science</a:t>
            </a:r>
            <a:r>
              <a:rPr lang="el-GR" sz="2900" dirty="0"/>
              <a:t>), της Τεχνολογίας (</a:t>
            </a:r>
            <a:r>
              <a:rPr lang="el-GR" sz="2900" dirty="0" err="1"/>
              <a:t>Technology</a:t>
            </a:r>
            <a:r>
              <a:rPr lang="el-GR" sz="2900" dirty="0"/>
              <a:t>), της Μηχανολογίας (</a:t>
            </a:r>
            <a:r>
              <a:rPr lang="el-GR" sz="2900" dirty="0" err="1"/>
              <a:t>Engineering</a:t>
            </a:r>
            <a:r>
              <a:rPr lang="el-GR" sz="2900" dirty="0"/>
              <a:t>) και των Μαθηματικών (</a:t>
            </a:r>
            <a:r>
              <a:rPr lang="el-GR" sz="2900" dirty="0" err="1"/>
              <a:t>Mathematics</a:t>
            </a:r>
            <a:r>
              <a:rPr lang="el-GR" sz="2900" dirty="0"/>
              <a:t>).   Οι τομείς αυτοί είναι ζωτικής σημασίας για την παραγωγικότητα και την οικονομία κάθε χώρας</a:t>
            </a:r>
            <a:r>
              <a:rPr lang="en-US" sz="2900" dirty="0"/>
              <a:t>. </a:t>
            </a:r>
          </a:p>
          <a:p>
            <a:pPr algn="just"/>
            <a:r>
              <a:rPr lang="el-GR" sz="2900" b="1" dirty="0"/>
              <a:t>Οι δεξιότητες </a:t>
            </a:r>
            <a:r>
              <a:rPr lang="en-US" sz="2900" b="1" dirty="0"/>
              <a:t>STEM</a:t>
            </a:r>
            <a:r>
              <a:rPr lang="el-GR" sz="2900" dirty="0"/>
              <a:t> επιτρέπουν την κατανόηση των επιστημονικών και μαθηματικών αρχών, την ικανότητα εφαρμογής συστηματικής και κριτικής εκτίμησης σύνθετων προβλημάτων με έμφαση στην επίλυση τους και εφαρμογή των θεωρητικών γνώσεων του θέματος σε πρακτικά προβλήματα, την ικανότητα επικοινωνίας επιστημονικών θεμάτων, την εφευρετικότητα, την συλλογιστική και παραγωγική ικανότητα. </a:t>
            </a:r>
          </a:p>
          <a:p>
            <a:pPr marL="0" indent="0" algn="just">
              <a:buNone/>
            </a:pPr>
            <a:endParaRPr lang="el-GR" dirty="0"/>
          </a:p>
        </p:txBody>
      </p:sp>
    </p:spTree>
    <p:extLst>
      <p:ext uri="{BB962C8B-B14F-4D97-AF65-F5344CB8AC3E}">
        <p14:creationId xmlns:p14="http://schemas.microsoft.com/office/powerpoint/2010/main" val="86843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Rectangle 7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urope - Wikipedia">
            <a:extLst>
              <a:ext uri="{FF2B5EF4-FFF2-40B4-BE49-F238E27FC236}">
                <a16:creationId xmlns:a16="http://schemas.microsoft.com/office/drawing/2014/main" id="{C7E55E5F-BCCF-EE45-B540-1C90B6D81C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11" r="-1" b="1117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C0F954D2-71F3-E247-BC8B-226EB439462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Ευρωπαϊκό Πλαίσιο Δεξιοτήτων</a:t>
            </a:r>
          </a:p>
        </p:txBody>
      </p:sp>
      <p:sp>
        <p:nvSpPr>
          <p:cNvPr id="3" name="Θέση περιεχομένου 2">
            <a:extLst>
              <a:ext uri="{FF2B5EF4-FFF2-40B4-BE49-F238E27FC236}">
                <a16:creationId xmlns:a16="http://schemas.microsoft.com/office/drawing/2014/main" id="{B1D7015A-57A8-2F41-8D98-2C5E00355437}"/>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lgn="ctr">
              <a:buNone/>
            </a:pPr>
            <a:r>
              <a:rPr lang="en-US" sz="2000" dirty="0"/>
              <a:t>European Competencies Framework</a:t>
            </a:r>
          </a:p>
        </p:txBody>
      </p:sp>
      <p:sp>
        <p:nvSpPr>
          <p:cNvPr id="79" name="Rectangle 7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32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0F165933-189D-554D-9D35-9B34BFC0D1E3}"/>
              </a:ext>
            </a:extLst>
          </p:cNvPr>
          <p:cNvSpPr/>
          <p:nvPr/>
        </p:nvSpPr>
        <p:spPr>
          <a:xfrm>
            <a:off x="763927" y="675583"/>
            <a:ext cx="11123271" cy="5288435"/>
          </a:xfrm>
          <a:prstGeom prst="rect">
            <a:avLst/>
          </a:prstGeom>
        </p:spPr>
        <p:txBody>
          <a:bodyPr wrap="square">
            <a:spAutoFit/>
          </a:bodyPr>
          <a:lstStyle/>
          <a:p>
            <a:pPr marL="182880" indent="-182880" algn="just">
              <a:lnSpc>
                <a:spcPct val="150000"/>
              </a:lnSpc>
              <a:buClr>
                <a:schemeClr val="accent1">
                  <a:lumMod val="75000"/>
                </a:schemeClr>
              </a:buClr>
              <a:defRPr/>
            </a:pPr>
            <a:r>
              <a:rPr lang="el-GR" b="1" i="1" dirty="0">
                <a:cs typeface="Arial" panose="020B0604020202020204" pitchFamily="34" charset="0"/>
              </a:rPr>
              <a:t>Ο </a:t>
            </a:r>
            <a:r>
              <a:rPr lang="el-GR" b="1" i="1" dirty="0">
                <a:solidFill>
                  <a:schemeClr val="accent1"/>
                </a:solidFill>
                <a:cs typeface="Arial" panose="020B0604020202020204" pitchFamily="34" charset="0"/>
              </a:rPr>
              <a:t>όρος «ικανότητα» </a:t>
            </a:r>
            <a:r>
              <a:rPr lang="el-GR" i="1" dirty="0">
                <a:cs typeface="Arial" panose="020B0604020202020204" pitchFamily="34" charset="0"/>
              </a:rPr>
              <a:t>αναφέρεται σε έναν πολύπλοκο συνδυασμό γνώσεων, δεξιοτήτων, κατανόησης, αξιών, στάσεων και θέλησης που οδηγούν σε αποτελεσματική, ενσωματωμένη ανθρώπινη δράση στον κόσμο σε έναν συγκεκριμένο τομέα. Τα επιτεύγματα ενός ατόμου στην εργασία, στις προσωπικές σχέσεις ή στην κοινωνία των πολιτών δεν βασίζεται απλώς στη συσσώρευση γνώσεων που αποθηκεύονται ως δεδομένα, αλλά ως συνδυασμός αυτής της γνώσης με δεξιότητες, αξίες, στάσεις, επιθυμίες και κίνητρα καθώς και με την εφαρμογή αυτής της γνώσης σε ένα συγκεκριμένο ανθρώπινο περιβάλλον σε ένα συγκεκριμένο χρονικό σημείο. Η ικανότητα συνεπάγεται μια αίσθηση εκπροσώπησης, δράσης και αξίας.</a:t>
            </a:r>
            <a:endParaRPr lang="en-US" i="1" dirty="0">
              <a:cs typeface="Arial" panose="020B0604020202020204" pitchFamily="34" charset="0"/>
            </a:endParaRPr>
          </a:p>
          <a:p>
            <a:pPr algn="just">
              <a:lnSpc>
                <a:spcPct val="150000"/>
              </a:lnSpc>
              <a:buClr>
                <a:schemeClr val="accent1">
                  <a:lumMod val="75000"/>
                </a:schemeClr>
              </a:buClr>
              <a:defRPr/>
            </a:pPr>
            <a:r>
              <a:rPr lang="en-US" sz="1100" dirty="0">
                <a:cs typeface="Arial" panose="020B0604020202020204" pitchFamily="34" charset="0"/>
              </a:rPr>
              <a:t>Hoskins, B &amp; Deakin Crick R., (2010) </a:t>
            </a:r>
          </a:p>
          <a:p>
            <a:pPr marL="182880" indent="-182880" algn="just">
              <a:lnSpc>
                <a:spcPct val="150000"/>
              </a:lnSpc>
              <a:buClr>
                <a:schemeClr val="accent1">
                  <a:lumMod val="75000"/>
                </a:schemeClr>
              </a:buClr>
              <a:defRPr/>
            </a:pPr>
            <a:r>
              <a:rPr lang="el-GR" dirty="0">
                <a:cs typeface="Arial" panose="020B0604020202020204" pitchFamily="34" charset="0"/>
              </a:rPr>
              <a:t>Οι </a:t>
            </a:r>
            <a:r>
              <a:rPr lang="en-US" b="1" dirty="0" err="1">
                <a:cs typeface="Arial" panose="020B0604020202020204" pitchFamily="34" charset="0"/>
              </a:rPr>
              <a:t>Rychen</a:t>
            </a:r>
            <a:r>
              <a:rPr lang="en-US" b="1" dirty="0">
                <a:cs typeface="Arial" panose="020B0604020202020204" pitchFamily="34" charset="0"/>
              </a:rPr>
              <a:t> </a:t>
            </a:r>
            <a:r>
              <a:rPr lang="el-GR" b="1" dirty="0">
                <a:cs typeface="Arial" panose="020B0604020202020204" pitchFamily="34" charset="0"/>
              </a:rPr>
              <a:t>και </a:t>
            </a:r>
            <a:r>
              <a:rPr lang="en-US" b="1" dirty="0" err="1">
                <a:cs typeface="Arial" panose="020B0604020202020204" pitchFamily="34" charset="0"/>
              </a:rPr>
              <a:t>Salagnick</a:t>
            </a:r>
            <a:r>
              <a:rPr lang="en-US" b="1" dirty="0">
                <a:cs typeface="Arial" panose="020B0604020202020204" pitchFamily="34" charset="0"/>
              </a:rPr>
              <a:t> </a:t>
            </a:r>
            <a:r>
              <a:rPr lang="en-US" dirty="0">
                <a:cs typeface="Arial" panose="020B0604020202020204" pitchFamily="34" charset="0"/>
              </a:rPr>
              <a:t>(2003, </a:t>
            </a:r>
            <a:r>
              <a:rPr lang="el-GR" dirty="0">
                <a:cs typeface="Arial" panose="020B0604020202020204" pitchFamily="34" charset="0"/>
              </a:rPr>
              <a:t>σ. 43) ορίζουν τις </a:t>
            </a:r>
            <a:r>
              <a:rPr lang="el-GR" b="1" dirty="0">
                <a:solidFill>
                  <a:schemeClr val="accent1"/>
                </a:solidFill>
                <a:cs typeface="Arial" panose="020B0604020202020204" pitchFamily="34" charset="0"/>
              </a:rPr>
              <a:t>δεξιότητες</a:t>
            </a:r>
            <a:r>
              <a:rPr lang="el-GR" dirty="0">
                <a:solidFill>
                  <a:schemeClr val="accent1"/>
                </a:solidFill>
                <a:cs typeface="Arial" panose="020B0604020202020204" pitchFamily="34" charset="0"/>
              </a:rPr>
              <a:t> </a:t>
            </a:r>
            <a:r>
              <a:rPr lang="el-GR" dirty="0">
                <a:cs typeface="Arial" panose="020B0604020202020204" pitchFamily="34" charset="0"/>
              </a:rPr>
              <a:t>ως εξής: όταν τα άτομα έχουν τη δυνατότητα να ανταποκρίνονται επιτυχώς σε σύνθετες απαιτήσεις σε ένα συγκεκριμένο πλαίσιο μέσω της κινητοποίησης ψυχοκοινωνικών προϋποθέσεων (συμπεριλαμβανομένων γνωστικών και μη γνωστικών πτυχών) και ως εσωτερικές διανοητικές δομές με την έννοια των ικανοτήτων, των διάθεσης ή των πόρων που ενσωματώνονται στο άτομο σε αλληλεπίδραση με  τις συνθήκες της ζωής του στον πραγματικό κόσμο. </a:t>
            </a:r>
            <a:endParaRPr lang="en-US" dirty="0">
              <a:cs typeface="Arial" panose="020B0604020202020204" pitchFamily="34" charset="0"/>
            </a:endParaRPr>
          </a:p>
        </p:txBody>
      </p:sp>
    </p:spTree>
    <p:extLst>
      <p:ext uri="{BB962C8B-B14F-4D97-AF65-F5344CB8AC3E}">
        <p14:creationId xmlns:p14="http://schemas.microsoft.com/office/powerpoint/2010/main" val="1985964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E2C9B5-7D53-F44E-A256-CD5E6D4577A5}"/>
              </a:ext>
            </a:extLst>
          </p:cNvPr>
          <p:cNvSpPr>
            <a:spLocks noGrp="1"/>
          </p:cNvSpPr>
          <p:nvPr>
            <p:ph type="title"/>
          </p:nvPr>
        </p:nvSpPr>
        <p:spPr>
          <a:xfrm>
            <a:off x="798653" y="548640"/>
            <a:ext cx="10485043" cy="1179576"/>
          </a:xfrm>
        </p:spPr>
        <p:txBody>
          <a:bodyPr>
            <a:noAutofit/>
          </a:bodyPr>
          <a:lstStyle/>
          <a:p>
            <a:pPr algn="ctr"/>
            <a:r>
              <a:rPr lang="el-GR" sz="2800" b="1" dirty="0">
                <a:cs typeface="Arial" panose="020B0604020202020204" pitchFamily="34" charset="0"/>
              </a:rPr>
              <a:t>Συγκριτική ανάλυση των διεθνών πλαισίων για τις δεξιότητες του 21</a:t>
            </a:r>
            <a:r>
              <a:rPr lang="el-GR" sz="2800" b="1" baseline="30000" dirty="0">
                <a:cs typeface="Arial" panose="020B0604020202020204" pitchFamily="34" charset="0"/>
              </a:rPr>
              <a:t>ου</a:t>
            </a:r>
            <a:r>
              <a:rPr lang="el-GR" sz="2800" b="1" dirty="0">
                <a:cs typeface="Arial" panose="020B0604020202020204" pitchFamily="34" charset="0"/>
              </a:rPr>
              <a:t>  αιώνα:
Συνέπειες στις εθνικές πολιτικές προγραμμάτων σπουδών.</a:t>
            </a:r>
            <a:endParaRPr lang="el-GR" sz="2800" dirty="0"/>
          </a:p>
        </p:txBody>
      </p:sp>
      <p:sp>
        <p:nvSpPr>
          <p:cNvPr id="3" name="Θέση περιεχομένου 2">
            <a:extLst>
              <a:ext uri="{FF2B5EF4-FFF2-40B4-BE49-F238E27FC236}">
                <a16:creationId xmlns:a16="http://schemas.microsoft.com/office/drawing/2014/main" id="{07188634-1B6D-6D4A-B058-EE5305FEBD96}"/>
              </a:ext>
            </a:extLst>
          </p:cNvPr>
          <p:cNvSpPr>
            <a:spLocks noGrp="1"/>
          </p:cNvSpPr>
          <p:nvPr>
            <p:ph idx="1"/>
          </p:nvPr>
        </p:nvSpPr>
        <p:spPr>
          <a:xfrm>
            <a:off x="648182" y="2512748"/>
            <a:ext cx="10635514" cy="4131120"/>
          </a:xfrm>
        </p:spPr>
        <p:txBody>
          <a:bodyPr>
            <a:normAutofit fontScale="55000" lnSpcReduction="20000"/>
          </a:bodyPr>
          <a:lstStyle/>
          <a:p>
            <a:pPr algn="just"/>
            <a:r>
              <a:rPr lang="el-GR" sz="3300" dirty="0">
                <a:effectLst>
                  <a:outerShdw blurRad="38100" dist="38100" dir="2700000" algn="tl">
                    <a:srgbClr val="000000">
                      <a:alpha val="43137"/>
                    </a:srgbClr>
                  </a:outerShdw>
                </a:effectLst>
                <a:cs typeface="Arial" panose="020B0604020202020204" pitchFamily="34" charset="0"/>
              </a:rPr>
              <a:t>Το πλαίσιο: </a:t>
            </a:r>
            <a:r>
              <a:rPr lang="el-GR" sz="3300" dirty="0">
                <a:solidFill>
                  <a:schemeClr val="accent1"/>
                </a:solidFill>
                <a:effectLst>
                  <a:outerShdw blurRad="38100" dist="38100" dir="2700000" algn="tl">
                    <a:srgbClr val="000000">
                      <a:alpha val="43137"/>
                    </a:srgbClr>
                  </a:outerShdw>
                </a:effectLst>
                <a:cs typeface="Arial" panose="020B0604020202020204" pitchFamily="34" charset="0"/>
              </a:rPr>
              <a:t>«Συνεργασία για τις δεξιότητες του 21</a:t>
            </a:r>
            <a:r>
              <a:rPr lang="el-GR" sz="3300" baseline="30000" dirty="0">
                <a:solidFill>
                  <a:schemeClr val="accent1"/>
                </a:solidFill>
                <a:effectLst>
                  <a:outerShdw blurRad="38100" dist="38100" dir="2700000" algn="tl">
                    <a:srgbClr val="000000">
                      <a:alpha val="43137"/>
                    </a:srgbClr>
                  </a:outerShdw>
                </a:effectLst>
                <a:cs typeface="Arial" panose="020B0604020202020204" pitchFamily="34" charset="0"/>
              </a:rPr>
              <a:t>ου</a:t>
            </a:r>
            <a:r>
              <a:rPr lang="el-GR" sz="3300" dirty="0">
                <a:solidFill>
                  <a:schemeClr val="accent1"/>
                </a:solidFill>
                <a:effectLst>
                  <a:outerShdw blurRad="38100" dist="38100" dir="2700000" algn="tl">
                    <a:srgbClr val="000000">
                      <a:alpha val="43137"/>
                    </a:srgbClr>
                  </a:outerShdw>
                </a:effectLst>
                <a:cs typeface="Arial" panose="020B0604020202020204" pitchFamily="34" charset="0"/>
              </a:rPr>
              <a:t> αιώνα </a:t>
            </a:r>
            <a:r>
              <a:rPr lang="el-GR" sz="3300" dirty="0">
                <a:effectLst>
                  <a:outerShdw blurRad="38100" dist="38100" dir="2700000" algn="tl">
                    <a:srgbClr val="000000">
                      <a:alpha val="43137"/>
                    </a:srgbClr>
                  </a:outerShdw>
                </a:effectLst>
                <a:cs typeface="Arial" panose="020B0604020202020204" pitchFamily="34" charset="0"/>
              </a:rPr>
              <a:t>(</a:t>
            </a:r>
            <a:r>
              <a:rPr lang="en-US" sz="3300" dirty="0">
                <a:effectLst>
                  <a:outerShdw blurRad="38100" dist="38100" dir="2700000" algn="tl">
                    <a:srgbClr val="000000">
                      <a:alpha val="43137"/>
                    </a:srgbClr>
                  </a:outerShdw>
                </a:effectLst>
                <a:cs typeface="Arial" panose="020B0604020202020204" pitchFamily="34" charset="0"/>
              </a:rPr>
              <a:t>Partnership for 21st century skills </a:t>
            </a:r>
            <a:r>
              <a:rPr lang="el-GR" sz="3300" dirty="0">
                <a:effectLst>
                  <a:outerShdw blurRad="38100" dist="38100" dir="2700000" algn="tl">
                    <a:srgbClr val="000000">
                      <a:alpha val="43137"/>
                    </a:srgbClr>
                  </a:outerShdw>
                </a:effectLst>
                <a:cs typeface="Arial" panose="020B0604020202020204" pitchFamily="34" charset="0"/>
              </a:rPr>
              <a:t>- </a:t>
            </a:r>
            <a:r>
              <a:rPr lang="en-US" sz="3300" dirty="0">
                <a:effectLst>
                  <a:outerShdw blurRad="38100" dist="38100" dir="2700000" algn="tl">
                    <a:srgbClr val="000000">
                      <a:alpha val="43137"/>
                    </a:srgbClr>
                  </a:outerShdw>
                </a:effectLst>
                <a:cs typeface="Arial" panose="020B0604020202020204" pitchFamily="34" charset="0"/>
              </a:rPr>
              <a:t>P21)</a:t>
            </a:r>
            <a:r>
              <a:rPr lang="el-GR" sz="3300" dirty="0">
                <a:effectLst>
                  <a:outerShdw blurRad="38100" dist="38100" dir="2700000" algn="tl">
                    <a:srgbClr val="000000">
                      <a:alpha val="43137"/>
                    </a:srgbClr>
                  </a:outerShdw>
                </a:effectLst>
                <a:cs typeface="Arial" panose="020B0604020202020204" pitchFamily="34" charset="0"/>
              </a:rPr>
              <a:t>»</a:t>
            </a:r>
            <a:r>
              <a:rPr lang="en-US" sz="3300" dirty="0">
                <a:effectLst>
                  <a:outerShdw blurRad="38100" dist="38100" dir="2700000" algn="tl">
                    <a:srgbClr val="000000">
                      <a:alpha val="43137"/>
                    </a:srgbClr>
                  </a:outerShdw>
                </a:effectLst>
                <a:cs typeface="Arial" panose="020B0604020202020204" pitchFamily="34" charset="0"/>
              </a:rPr>
              <a:t>, </a:t>
            </a:r>
            <a:r>
              <a:rPr lang="el-GR" sz="3300" dirty="0">
                <a:cs typeface="Arial" panose="020B0604020202020204" pitchFamily="34" charset="0"/>
              </a:rPr>
              <a:t>αναπτύχθηκε στις ΗΠΑ με στόχο την τοποθέτηση δεξιοτήτων του 21ου αιώνα στο κέντρο της πρωτοβάθμιας και δευτεροβάθμιας εκπαίδευσης (Κ12). Το </a:t>
            </a:r>
            <a:r>
              <a:rPr lang="en-US" sz="3300" dirty="0">
                <a:cs typeface="Arial" panose="020B0604020202020204" pitchFamily="34" charset="0"/>
              </a:rPr>
              <a:t>P21 </a:t>
            </a:r>
            <a:r>
              <a:rPr lang="el-GR" sz="3300" dirty="0">
                <a:cs typeface="Arial" panose="020B0604020202020204" pitchFamily="34" charset="0"/>
              </a:rPr>
              <a:t>είναι ένας εθνικός οργανισμός που ιδρύθηκε το 2001 με τη χορηγία της κυβέρνησης των ΗΠΑ και αρκετών οργανισμών από τον ιδιωτικό τομέα </a:t>
            </a:r>
            <a:r>
              <a:rPr lang="el-GR" sz="3300" i="1" dirty="0">
                <a:cs typeface="Arial" panose="020B0604020202020204" pitchFamily="34" charset="0"/>
              </a:rPr>
              <a:t>(π.χ. </a:t>
            </a:r>
            <a:r>
              <a:rPr lang="en-US" sz="3300" i="1" dirty="0">
                <a:cs typeface="Arial" panose="020B0604020202020204" pitchFamily="34" charset="0"/>
              </a:rPr>
              <a:t>Apple Computer Inc., Cisco Systems, Dell Computer Corporation, Microsoft Corporation, </a:t>
            </a:r>
            <a:r>
              <a:rPr lang="el-GR" sz="3300" i="1" dirty="0">
                <a:cs typeface="Arial" panose="020B0604020202020204" pitchFamily="34" charset="0"/>
              </a:rPr>
              <a:t>Εθνική Εκπαιδευτική Ένωση κ.λπ.) (</a:t>
            </a:r>
            <a:r>
              <a:rPr lang="en-US" sz="3300" i="1" dirty="0">
                <a:cs typeface="Arial" panose="020B0604020202020204" pitchFamily="34" charset="0"/>
              </a:rPr>
              <a:t>P21 2009</a:t>
            </a:r>
            <a:r>
              <a:rPr lang="el-GR" sz="3300" i="1" dirty="0">
                <a:cs typeface="Arial" panose="020B0604020202020204" pitchFamily="34" charset="0"/>
              </a:rPr>
              <a:t>α, β, γ, δ, ε, </a:t>
            </a:r>
            <a:r>
              <a:rPr lang="el-GR" sz="3300" i="1" dirty="0" err="1">
                <a:cs typeface="Arial" panose="020B0604020202020204" pitchFamily="34" charset="0"/>
              </a:rPr>
              <a:t>στ</a:t>
            </a:r>
            <a:r>
              <a:rPr lang="el-GR" sz="3300" i="1" dirty="0">
                <a:cs typeface="Arial" panose="020B0604020202020204" pitchFamily="34" charset="0"/>
              </a:rPr>
              <a:t>).</a:t>
            </a:r>
          </a:p>
          <a:p>
            <a:pPr algn="just"/>
            <a:endParaRPr lang="el-GR" sz="3300" dirty="0">
              <a:cs typeface="Arial" panose="020B0604020202020204" pitchFamily="34" charset="0"/>
            </a:endParaRPr>
          </a:p>
          <a:p>
            <a:pPr algn="just">
              <a:spcBef>
                <a:spcPts val="0"/>
              </a:spcBef>
              <a:defRPr/>
            </a:pPr>
            <a:r>
              <a:rPr lang="el-GR" sz="3300" dirty="0">
                <a:effectLst>
                  <a:outerShdw blurRad="38100" dist="38100" dir="2700000" algn="tl">
                    <a:srgbClr val="000000">
                      <a:alpha val="43137"/>
                    </a:srgbClr>
                  </a:outerShdw>
                </a:effectLst>
                <a:cs typeface="Arial" panose="020B0604020202020204" pitchFamily="34" charset="0"/>
              </a:rPr>
              <a:t>Το πλαίσιο ‘</a:t>
            </a:r>
            <a:r>
              <a:rPr lang="en-US" sz="3300" dirty="0" err="1">
                <a:solidFill>
                  <a:schemeClr val="accent1"/>
                </a:solidFill>
                <a:effectLst>
                  <a:outerShdw blurRad="38100" dist="38100" dir="2700000" algn="tl">
                    <a:srgbClr val="000000">
                      <a:alpha val="43137"/>
                    </a:srgbClr>
                  </a:outerShdw>
                </a:effectLst>
                <a:cs typeface="Arial" panose="020B0604020202020204" pitchFamily="34" charset="0"/>
              </a:rPr>
              <a:t>EnGauge</a:t>
            </a:r>
            <a:r>
              <a:rPr lang="el-GR" sz="3300" dirty="0">
                <a:solidFill>
                  <a:schemeClr val="accent1"/>
                </a:solidFill>
                <a:effectLst>
                  <a:outerShdw blurRad="38100" dist="38100" dir="2700000" algn="tl">
                    <a:srgbClr val="000000">
                      <a:alpha val="43137"/>
                    </a:srgbClr>
                  </a:outerShdw>
                </a:effectLst>
                <a:cs typeface="Arial" panose="020B0604020202020204" pitchFamily="34" charset="0"/>
              </a:rPr>
              <a:t>’</a:t>
            </a:r>
            <a:r>
              <a:rPr lang="en-US" sz="3300" dirty="0">
                <a:solidFill>
                  <a:schemeClr val="accent1"/>
                </a:solidFill>
                <a:effectLst>
                  <a:outerShdw blurRad="38100" dist="38100" dir="2700000" algn="tl">
                    <a:srgbClr val="000000">
                      <a:alpha val="43137"/>
                    </a:srgbClr>
                  </a:outerShdw>
                </a:effectLst>
                <a:cs typeface="Arial" panose="020B0604020202020204" pitchFamily="34" charset="0"/>
              </a:rPr>
              <a:t>,</a:t>
            </a:r>
            <a:r>
              <a:rPr lang="en-US" sz="3300" dirty="0">
                <a:effectLst>
                  <a:outerShdw blurRad="38100" dist="38100" dir="2700000" algn="tl">
                    <a:srgbClr val="000000">
                      <a:alpha val="43137"/>
                    </a:srgbClr>
                  </a:outerShdw>
                </a:effectLst>
                <a:cs typeface="Arial" panose="020B0604020202020204" pitchFamily="34" charset="0"/>
              </a:rPr>
              <a:t> </a:t>
            </a:r>
            <a:r>
              <a:rPr lang="el-GR" sz="3300" dirty="0">
                <a:cs typeface="Arial" panose="020B0604020202020204" pitchFamily="34" charset="0"/>
              </a:rPr>
              <a:t>που αναπτύχθηκε από την ομάδα </a:t>
            </a:r>
            <a:r>
              <a:rPr lang="en-US" sz="3300" dirty="0" err="1">
                <a:cs typeface="Arial" panose="020B0604020202020204" pitchFamily="34" charset="0"/>
              </a:rPr>
              <a:t>Metiri</a:t>
            </a:r>
            <a:r>
              <a:rPr lang="en-US" sz="3300" dirty="0">
                <a:cs typeface="Arial" panose="020B0604020202020204" pitchFamily="34" charset="0"/>
              </a:rPr>
              <a:t> </a:t>
            </a:r>
            <a:r>
              <a:rPr lang="el-GR" sz="3300" dirty="0">
                <a:cs typeface="Arial" panose="020B0604020202020204" pitchFamily="34" charset="0"/>
              </a:rPr>
              <a:t>και τους συνεργάτες του Σημείου Μάθησης με σκοπό την ενίσχυση των δεξιοτήτων του 21ου αιώνα σε μαθητές, εκπαιδευτικούς και διευθυντές </a:t>
            </a:r>
            <a:r>
              <a:rPr lang="el-GR" sz="3300" i="1" dirty="0">
                <a:cs typeface="Arial" panose="020B0604020202020204" pitchFamily="34" charset="0"/>
              </a:rPr>
              <a:t>(</a:t>
            </a:r>
            <a:r>
              <a:rPr lang="en-US" sz="3300" i="1" dirty="0">
                <a:cs typeface="Arial" panose="020B0604020202020204" pitchFamily="34" charset="0"/>
              </a:rPr>
              <a:t>Lemke et al. 2003, NCREL</a:t>
            </a:r>
            <a:r>
              <a:rPr lang="el-GR" sz="3300" i="1" dirty="0">
                <a:cs typeface="Arial" panose="020B0604020202020204" pitchFamily="34" charset="0"/>
              </a:rPr>
              <a:t> </a:t>
            </a:r>
            <a:r>
              <a:rPr lang="en-US" sz="3300" i="1" dirty="0" err="1">
                <a:cs typeface="Arial" panose="020B0604020202020204" pitchFamily="34" charset="0"/>
              </a:rPr>
              <a:t>Metiri</a:t>
            </a:r>
            <a:r>
              <a:rPr lang="en-US" sz="3300" i="1" dirty="0">
                <a:cs typeface="Arial" panose="020B0604020202020204" pitchFamily="34" charset="0"/>
              </a:rPr>
              <a:t>, 2003).</a:t>
            </a:r>
            <a:r>
              <a:rPr lang="el-GR" sz="3300" i="1" dirty="0">
                <a:cs typeface="Arial" panose="020B0604020202020204" pitchFamily="34" charset="0"/>
              </a:rPr>
              <a:t> </a:t>
            </a:r>
          </a:p>
          <a:p>
            <a:pPr algn="just">
              <a:spcBef>
                <a:spcPts val="0"/>
              </a:spcBef>
              <a:defRPr/>
            </a:pPr>
            <a:endParaRPr lang="el-GR" sz="3300" dirty="0">
              <a:cs typeface="Arial" panose="020B0604020202020204" pitchFamily="34" charset="0"/>
            </a:endParaRPr>
          </a:p>
          <a:p>
            <a:pPr algn="just">
              <a:spcBef>
                <a:spcPts val="0"/>
              </a:spcBef>
              <a:defRPr/>
            </a:pPr>
            <a:r>
              <a:rPr lang="el-GR" sz="3300" dirty="0">
                <a:effectLst>
                  <a:outerShdw blurRad="38100" dist="38100" dir="2700000" algn="tl">
                    <a:srgbClr val="000000">
                      <a:alpha val="43137"/>
                    </a:srgbClr>
                  </a:outerShdw>
                </a:effectLst>
                <a:cs typeface="Arial" panose="020B0604020202020204" pitchFamily="34" charset="0"/>
              </a:rPr>
              <a:t>Το πλαίσιο </a:t>
            </a:r>
            <a:r>
              <a:rPr lang="el-GR" sz="3300" dirty="0">
                <a:solidFill>
                  <a:schemeClr val="accent1"/>
                </a:solidFill>
                <a:effectLst>
                  <a:outerShdw blurRad="38100" dist="38100" dir="2700000" algn="tl">
                    <a:srgbClr val="000000">
                      <a:alpha val="43137"/>
                    </a:srgbClr>
                  </a:outerShdw>
                </a:effectLst>
                <a:cs typeface="Arial" panose="020B0604020202020204" pitchFamily="34" charset="0"/>
              </a:rPr>
              <a:t>«Εθνικά Πρότυπα Εκπαιδευτικής Τεχνολογίας»</a:t>
            </a:r>
            <a:r>
              <a:rPr lang="el-GR" sz="3300" dirty="0">
                <a:effectLst>
                  <a:outerShdw blurRad="38100" dist="38100" dir="2700000" algn="tl">
                    <a:srgbClr val="000000">
                      <a:alpha val="43137"/>
                    </a:srgbClr>
                  </a:outerShdw>
                </a:effectLst>
                <a:cs typeface="Arial" panose="020B0604020202020204" pitchFamily="34" charset="0"/>
              </a:rPr>
              <a:t> (</a:t>
            </a:r>
            <a:r>
              <a:rPr lang="en" sz="3300" dirty="0">
                <a:effectLst>
                  <a:outerShdw blurRad="38100" dist="38100" dir="2700000" algn="tl">
                    <a:srgbClr val="000000">
                      <a:alpha val="43137"/>
                    </a:srgbClr>
                  </a:outerShdw>
                </a:effectLst>
                <a:cs typeface="Arial" panose="020B0604020202020204" pitchFamily="34" charset="0"/>
              </a:rPr>
              <a:t>National Educational Technology Standard </a:t>
            </a:r>
            <a:r>
              <a:rPr lang="el-GR" sz="3300" dirty="0">
                <a:effectLst>
                  <a:outerShdw blurRad="38100" dist="38100" dir="2700000" algn="tl">
                    <a:srgbClr val="000000">
                      <a:alpha val="43137"/>
                    </a:srgbClr>
                  </a:outerShdw>
                </a:effectLst>
                <a:cs typeface="Arial" panose="020B0604020202020204" pitchFamily="34" charset="0"/>
              </a:rPr>
              <a:t>- </a:t>
            </a:r>
            <a:r>
              <a:rPr lang="en-US" sz="3300" dirty="0">
                <a:effectLst>
                  <a:outerShdw blurRad="38100" dist="38100" dir="2700000" algn="tl">
                    <a:srgbClr val="000000">
                      <a:alpha val="43137"/>
                    </a:srgbClr>
                  </a:outerShdw>
                </a:effectLst>
                <a:cs typeface="Arial" panose="020B0604020202020204" pitchFamily="34" charset="0"/>
              </a:rPr>
              <a:t>NETS), </a:t>
            </a:r>
            <a:r>
              <a:rPr lang="el-GR" sz="3300" dirty="0">
                <a:cs typeface="Arial" panose="020B0604020202020204" pitchFamily="34" charset="0"/>
              </a:rPr>
              <a:t>που αναπτύχθηκε από τη Διεθνή Εταιρεία Τεχνολογίας στην Εκπαίδευση (</a:t>
            </a:r>
            <a:r>
              <a:rPr lang="en-US" sz="3300" dirty="0">
                <a:cs typeface="Arial" panose="020B0604020202020204" pitchFamily="34" charset="0"/>
              </a:rPr>
              <a:t>ISTE) </a:t>
            </a:r>
            <a:r>
              <a:rPr lang="el-GR" sz="3300" dirty="0">
                <a:cs typeface="Arial" panose="020B0604020202020204" pitchFamily="34" charset="0"/>
              </a:rPr>
              <a:t>με σκοπό τον καθορισμό στόχων για αυτό που οι μαθητές, οι εκπαιδευτικοί και οι διευθυντές πρέπει να γνωρίζουν και να είναι σε θέση να κάνουν σε σχέση με την τεχνολογία στην εκπαίδευση </a:t>
            </a:r>
            <a:r>
              <a:rPr lang="el-GR" sz="3300" i="1" dirty="0">
                <a:cs typeface="Arial" panose="020B0604020202020204" pitchFamily="34" charset="0"/>
              </a:rPr>
              <a:t>(</a:t>
            </a:r>
            <a:r>
              <a:rPr lang="en-US" sz="3300" i="1" dirty="0">
                <a:cs typeface="Arial" panose="020B0604020202020204" pitchFamily="34" charset="0"/>
              </a:rPr>
              <a:t>ISTE 2007, 2008a, </a:t>
            </a:r>
            <a:r>
              <a:rPr lang="el-GR" sz="3300" i="1" dirty="0">
                <a:cs typeface="Arial" panose="020B0604020202020204" pitchFamily="34" charset="0"/>
              </a:rPr>
              <a:t>β, 2009)</a:t>
            </a:r>
            <a:r>
              <a:rPr lang="el-GR" sz="3300" i="1" dirty="0">
                <a:effectLst>
                  <a:outerShdw blurRad="38100" dist="38100" dir="2700000" algn="tl">
                    <a:srgbClr val="000000">
                      <a:alpha val="43137"/>
                    </a:srgbClr>
                  </a:outerShdw>
                </a:effectLst>
                <a:cs typeface="Arial" panose="020B0604020202020204" pitchFamily="34" charset="0"/>
              </a:rPr>
              <a:t>. </a:t>
            </a:r>
            <a:endParaRPr lang="el-GR" sz="3300" i="1" dirty="0">
              <a:cs typeface="Arial" panose="020B0604020202020204" pitchFamily="34" charset="0"/>
            </a:endParaRPr>
          </a:p>
        </p:txBody>
      </p:sp>
    </p:spTree>
    <p:extLst>
      <p:ext uri="{BB962C8B-B14F-4D97-AF65-F5344CB8AC3E}">
        <p14:creationId xmlns:p14="http://schemas.microsoft.com/office/powerpoint/2010/main" val="229722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10">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2">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Rectangle 14">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6">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BF41DA0A-3538-B343-B8E7-C8509AA51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00812" y="1302546"/>
            <a:ext cx="6168664" cy="4205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0" name="Rectangle 18">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BF480FE0-6CFB-3942-9B84-8D55AA94D390}"/>
              </a:ext>
            </a:extLst>
          </p:cNvPr>
          <p:cNvSpPr>
            <a:spLocks noGrp="1"/>
          </p:cNvSpPr>
          <p:nvPr>
            <p:ph idx="4294967295"/>
          </p:nvPr>
        </p:nvSpPr>
        <p:spPr>
          <a:xfrm>
            <a:off x="6999668" y="707347"/>
            <a:ext cx="4722939" cy="5906517"/>
          </a:xfrm>
        </p:spPr>
        <p:txBody>
          <a:bodyPr vert="horz" lIns="91440" tIns="45720" rIns="91440" bIns="45720" rtlCol="0" anchor="ctr">
            <a:normAutofit lnSpcReduction="10000"/>
          </a:bodyPr>
          <a:lstStyle/>
          <a:p>
            <a:pPr algn="just">
              <a:lnSpc>
                <a:spcPct val="100000"/>
              </a:lnSpc>
            </a:pPr>
            <a:r>
              <a:rPr lang="en-US" sz="1600" dirty="0" err="1"/>
              <a:t>Το</a:t>
            </a:r>
            <a:r>
              <a:rPr lang="en-US" sz="1600" dirty="0"/>
              <a:t> </a:t>
            </a:r>
            <a:r>
              <a:rPr lang="en-US" sz="1600" b="1" dirty="0"/>
              <a:t>π</a:t>
            </a:r>
            <a:r>
              <a:rPr lang="en-US" sz="1600" b="1" dirty="0" err="1"/>
              <a:t>ρόγρ</a:t>
            </a:r>
            <a:r>
              <a:rPr lang="en-US" sz="1600" b="1" dirty="0"/>
              <a:t>αμμα DeSeCo </a:t>
            </a:r>
            <a:r>
              <a:rPr lang="en-US" sz="1600" dirty="0"/>
              <a:t>προσδιόρισε τέσσερα αναλυτικά στοιχεία βασικών ικανοτήτων: </a:t>
            </a:r>
            <a:endParaRPr lang="el-GR" sz="1600" dirty="0"/>
          </a:p>
          <a:p>
            <a:pPr marL="342900" indent="-342900" algn="just">
              <a:lnSpc>
                <a:spcPct val="100000"/>
              </a:lnSpc>
              <a:buFont typeface="+mj-lt"/>
              <a:buAutoNum type="arabicPeriod"/>
            </a:pPr>
            <a:r>
              <a:rPr lang="en-US" sz="1600" dirty="0" err="1"/>
              <a:t>είν</a:t>
            </a:r>
            <a:r>
              <a:rPr lang="en-US" sz="1600" dirty="0"/>
              <a:t>αι πολυλειτουργικ</a:t>
            </a:r>
            <a:r>
              <a:rPr lang="el-GR" sz="1600" dirty="0" err="1"/>
              <a:t>ές</a:t>
            </a:r>
            <a:r>
              <a:rPr lang="en-US" sz="1600" dirty="0"/>
              <a:t>·</a:t>
            </a:r>
            <a:endParaRPr lang="el-GR" sz="1600" dirty="0"/>
          </a:p>
          <a:p>
            <a:pPr marL="342900" indent="-342900" algn="just">
              <a:lnSpc>
                <a:spcPct val="100000"/>
              </a:lnSpc>
              <a:buFont typeface="+mj-lt"/>
              <a:buAutoNum type="arabicPeriod"/>
            </a:pPr>
            <a:r>
              <a:rPr lang="en-US" sz="1600" dirty="0"/>
              <a:t> είναι εγκάρσιες μεταξύ των κοινωνικών τομέων· αναφέρονται σε μια ανώτερη τάξη διανοητικής πολυπλοκότητας, η οποία περιλαμβάνει μια ενεργή, στοχαστική και υπεύθυνη προσέγγιση της ζωής· </a:t>
            </a:r>
            <a:endParaRPr lang="el-GR" sz="1600" dirty="0"/>
          </a:p>
          <a:p>
            <a:pPr marL="342900" indent="-342900" algn="just">
              <a:lnSpc>
                <a:spcPct val="100000"/>
              </a:lnSpc>
              <a:buFont typeface="+mj-lt"/>
              <a:buAutoNum type="arabicPeriod"/>
            </a:pPr>
            <a:r>
              <a:rPr lang="en-US" sz="1600" dirty="0" err="1"/>
              <a:t>είν</a:t>
            </a:r>
            <a:r>
              <a:rPr lang="en-US" sz="1600" dirty="0"/>
              <a:t>αι πολυδιάστατες, ενσωματώνοντας τεχνογνωσία,</a:t>
            </a:r>
            <a:endParaRPr lang="el-GR" sz="1600" dirty="0"/>
          </a:p>
          <a:p>
            <a:pPr marL="342900" indent="-342900" algn="just">
              <a:lnSpc>
                <a:spcPct val="100000"/>
              </a:lnSpc>
              <a:buFont typeface="+mj-lt"/>
              <a:buAutoNum type="arabicPeriod"/>
            </a:pPr>
            <a:r>
              <a:rPr lang="en-US" sz="1600" dirty="0"/>
              <a:t> </a:t>
            </a:r>
            <a:r>
              <a:rPr lang="el-GR" sz="1600" dirty="0"/>
              <a:t>είναι </a:t>
            </a:r>
            <a:r>
              <a:rPr lang="en-US" sz="1600" dirty="0"/>
              <a:t>ανα</a:t>
            </a:r>
            <a:r>
              <a:rPr lang="en-US" sz="1600" dirty="0" err="1"/>
              <a:t>λυτικές</a:t>
            </a:r>
            <a:r>
              <a:rPr lang="en-US" sz="1600" dirty="0"/>
              <a:t>, κρίσιμες, δημιουργικές και επ</a:t>
            </a:r>
            <a:r>
              <a:rPr lang="en-US" sz="1600" dirty="0" err="1"/>
              <a:t>ικοινωνι</a:t>
            </a:r>
            <a:r>
              <a:rPr lang="en-US" sz="1600" dirty="0"/>
              <a:t>ακές δεξιότητεw
Στο πλαίσιο αυτού του σχεδίου, ζητήθηκε από ορισμένες χώρες του ΟΟΣΑ να απαριθμήσουν </a:t>
            </a:r>
            <a:r>
              <a:rPr lang="en-US" sz="1600" b="1" dirty="0"/>
              <a:t>ποιες ικανότητες θεωρούσαν ως βασικές</a:t>
            </a:r>
            <a:r>
              <a:rPr lang="en-US" sz="1600" dirty="0"/>
              <a:t>. </a:t>
            </a:r>
            <a:r>
              <a:rPr lang="en-US" sz="1600" dirty="0" err="1"/>
              <a:t>Τέσσερις</a:t>
            </a:r>
            <a:r>
              <a:rPr lang="en-US" sz="1600" dirty="0"/>
              <a:t> </a:t>
            </a:r>
            <a:r>
              <a:rPr lang="en-US" sz="1600" dirty="0" err="1"/>
              <a:t>ομάδες</a:t>
            </a:r>
            <a:r>
              <a:rPr lang="en-US" sz="1600" dirty="0"/>
              <a:t> ανα</a:t>
            </a:r>
            <a:r>
              <a:rPr lang="en-US" sz="1600" dirty="0" err="1"/>
              <a:t>φέρθηκ</a:t>
            </a:r>
            <a:r>
              <a:rPr lang="en-US" sz="1600" dirty="0"/>
              <a:t>αν συχνά στις εκθέσεις ανά χώρα: </a:t>
            </a:r>
          </a:p>
          <a:p>
            <a:pPr marL="0" indent="0" algn="just">
              <a:lnSpc>
                <a:spcPct val="100000"/>
              </a:lnSpc>
              <a:buNone/>
            </a:pPr>
            <a:r>
              <a:rPr lang="en-US" sz="1600" dirty="0"/>
              <a:t>(i) Κοινωνικές ικανότητες / Συνεργασία· </a:t>
            </a:r>
          </a:p>
          <a:p>
            <a:pPr marL="0" indent="0" algn="just">
              <a:lnSpc>
                <a:spcPct val="100000"/>
              </a:lnSpc>
              <a:buNone/>
            </a:pPr>
            <a:r>
              <a:rPr lang="en-US" sz="1600" dirty="0"/>
              <a:t>ii) Αλφαβητισμός /ευφυείς και εφαρμόσιμες γνώσεις: </a:t>
            </a:r>
            <a:endParaRPr lang="el-GR" sz="1600" dirty="0"/>
          </a:p>
          <a:p>
            <a:pPr marL="0" indent="0" algn="just">
              <a:lnSpc>
                <a:spcPct val="100000"/>
              </a:lnSpc>
              <a:buNone/>
            </a:pPr>
            <a:r>
              <a:rPr lang="en-US" sz="1600" dirty="0"/>
              <a:t>iii) μαθησιακές ικανότητες/διά βίου μάθηση· και</a:t>
            </a:r>
            <a:endParaRPr lang="el-GR" sz="1600" dirty="0"/>
          </a:p>
          <a:p>
            <a:pPr marL="0" indent="0" algn="just">
              <a:lnSpc>
                <a:spcPct val="100000"/>
              </a:lnSpc>
              <a:buNone/>
            </a:pPr>
            <a:r>
              <a:rPr lang="en-US" sz="1600" dirty="0"/>
              <a:t>iv) Επικοινωνιακές ικανότητες (Trier, 2002).</a:t>
            </a:r>
          </a:p>
        </p:txBody>
      </p:sp>
    </p:spTree>
    <p:extLst>
      <p:ext uri="{BB962C8B-B14F-4D97-AF65-F5344CB8AC3E}">
        <p14:creationId xmlns:p14="http://schemas.microsoft.com/office/powerpoint/2010/main" val="1979727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B5622EC-385B-1048-AF06-C01746114986}"/>
              </a:ext>
            </a:extLst>
          </p:cNvPr>
          <p:cNvSpPr/>
          <p:nvPr/>
        </p:nvSpPr>
        <p:spPr>
          <a:xfrm>
            <a:off x="922116" y="612844"/>
            <a:ext cx="10023676" cy="5632311"/>
          </a:xfrm>
          <a:prstGeom prst="rect">
            <a:avLst/>
          </a:prstGeom>
        </p:spPr>
        <p:txBody>
          <a:bodyPr wrap="square">
            <a:spAutoFit/>
          </a:bodyPr>
          <a:lstStyle/>
          <a:p>
            <a:pPr marL="285750" indent="-285750" algn="just">
              <a:buFont typeface="Arial" panose="020B0604020202020204" pitchFamily="34" charset="0"/>
              <a:buChar char="•"/>
              <a:defRPr/>
            </a:pPr>
            <a:r>
              <a:rPr lang="el-GR" dirty="0">
                <a:cs typeface="Arial" panose="020B0604020202020204" pitchFamily="34" charset="0"/>
              </a:rPr>
              <a:t>Το πλαίσιο </a:t>
            </a:r>
            <a:r>
              <a:rPr lang="el-GR" b="1" dirty="0">
                <a:solidFill>
                  <a:schemeClr val="accent1"/>
                </a:solidFill>
                <a:cs typeface="Arial" panose="020B0604020202020204" pitchFamily="34" charset="0"/>
              </a:rPr>
              <a:t>«Δεξιότητες και ικανότητες του 21ου αιώνα για τους μαθητές της νέας χιλιετίας»</a:t>
            </a:r>
            <a:r>
              <a:rPr lang="en" b="1" dirty="0">
                <a:solidFill>
                  <a:schemeClr val="accent1"/>
                </a:solidFill>
                <a:cs typeface="Arial" panose="020B0604020202020204" pitchFamily="34" charset="0"/>
              </a:rPr>
              <a:t> </a:t>
            </a:r>
            <a:r>
              <a:rPr lang="el-GR" i="1" dirty="0">
                <a:cs typeface="Arial" panose="020B0604020202020204" pitchFamily="34" charset="0"/>
              </a:rPr>
              <a:t>(</a:t>
            </a:r>
            <a:r>
              <a:rPr lang="en" i="1" dirty="0">
                <a:cs typeface="Arial" panose="020B0604020202020204" pitchFamily="34" charset="0"/>
              </a:rPr>
              <a:t>21st century skills and competences for new millennium learners</a:t>
            </a:r>
            <a:r>
              <a:rPr lang="el-GR" i="1" dirty="0">
                <a:cs typeface="Arial" panose="020B0604020202020204" pitchFamily="34" charset="0"/>
              </a:rPr>
              <a:t>), </a:t>
            </a:r>
            <a:r>
              <a:rPr lang="el-GR" dirty="0">
                <a:cs typeface="Arial" panose="020B0604020202020204" pitchFamily="34" charset="0"/>
              </a:rPr>
              <a:t>μια πρωτοβουλία που ανέλαβε ο Οργανισμός Οικονομικής Συνεργασίας και Ανάπτυξης (ΟΟΣΑ) με στόχο την παροχή προσανατολισμών στους υπεύθυνους χάραξης πολιτικής, τους ερευνητές και τους εκπαιδευτικούς για το σχεδιασμό εκπαιδευτικών πολιτικών και πρακτικών που αντιμετωπίζουν τις απαιτήσεις των εκπαιδευομένων στην κοινωνία της γνώσης. Κεντρικό στοιχείο του προγράμματος «Μαθητευόμενοι της Νέας Χιλιετίας» είναι το πρόγραμμα «Ορισμός και επιλογή ικανοτήτων» (</a:t>
            </a:r>
            <a:r>
              <a:rPr lang="en-US" dirty="0" err="1">
                <a:cs typeface="Arial" panose="020B0604020202020204" pitchFamily="34" charset="0"/>
              </a:rPr>
              <a:t>DeSeCo</a:t>
            </a:r>
            <a:r>
              <a:rPr lang="en-US" dirty="0">
                <a:cs typeface="Arial" panose="020B0604020202020204" pitchFamily="34" charset="0"/>
              </a:rPr>
              <a:t>), </a:t>
            </a:r>
            <a:r>
              <a:rPr lang="el-GR" dirty="0">
                <a:cs typeface="Arial" panose="020B0604020202020204" pitchFamily="34" charset="0"/>
              </a:rPr>
              <a:t>το οποίο δρομολογήθηκε ειδικά για την ανάπτυξη ενός εννοιολογικού πλαισίου για τον προσδιορισμό και τον καθορισμό βασικών ικανοτήτων και χρησιμεύει ως θεωρητικό θεμέλιο για την </a:t>
            </a:r>
            <a:r>
              <a:rPr lang="en-US" dirty="0">
                <a:cs typeface="Arial" panose="020B0604020202020204" pitchFamily="34" charset="0"/>
              </a:rPr>
              <a:t>PISA </a:t>
            </a:r>
            <a:r>
              <a:rPr lang="en-US" i="1" dirty="0">
                <a:cs typeface="Arial" panose="020B0604020202020204" pitchFamily="34" charset="0"/>
              </a:rPr>
              <a:t>(</a:t>
            </a:r>
            <a:r>
              <a:rPr lang="en-US" i="1" dirty="0" err="1">
                <a:cs typeface="Arial" panose="020B0604020202020204" pitchFamily="34" charset="0"/>
              </a:rPr>
              <a:t>Rychen</a:t>
            </a:r>
            <a:r>
              <a:rPr lang="en-US" i="1" dirty="0">
                <a:cs typeface="Arial" panose="020B0604020202020204" pitchFamily="34" charset="0"/>
              </a:rPr>
              <a:t> et al. 2003, OECD 2005)</a:t>
            </a:r>
            <a:r>
              <a:rPr lang="el-GR" i="1" dirty="0">
                <a:cs typeface="Arial" panose="020B0604020202020204" pitchFamily="34" charset="0"/>
              </a:rPr>
              <a:t>. </a:t>
            </a:r>
          </a:p>
          <a:p>
            <a:pPr algn="just">
              <a:defRPr/>
            </a:pPr>
            <a:endParaRPr lang="en-US" dirty="0">
              <a:cs typeface="Arial" panose="020B0604020202020204" pitchFamily="34" charset="0"/>
            </a:endParaRPr>
          </a:p>
          <a:p>
            <a:pPr marL="285750" indent="-285750" algn="just">
              <a:buFont typeface="Arial" panose="020B0604020202020204" pitchFamily="34" charset="0"/>
              <a:buChar char="•"/>
              <a:defRPr/>
            </a:pPr>
            <a:r>
              <a:rPr lang="el-GR" b="1" dirty="0">
                <a:solidFill>
                  <a:schemeClr val="accent1"/>
                </a:solidFill>
                <a:cs typeface="Arial" panose="020B0604020202020204" pitchFamily="34" charset="0"/>
              </a:rPr>
              <a:t>«Βασικές ικανότητες για τη διά βίου μάθηση» </a:t>
            </a:r>
            <a:r>
              <a:rPr lang="el-GR" i="1" dirty="0">
                <a:cs typeface="Arial" panose="020B0604020202020204" pitchFamily="34" charset="0"/>
              </a:rPr>
              <a:t>(</a:t>
            </a:r>
            <a:r>
              <a:rPr lang="en" i="1" dirty="0">
                <a:cs typeface="Arial" panose="020B0604020202020204" pitchFamily="34" charset="0"/>
              </a:rPr>
              <a:t>Key competences for lifelong learning</a:t>
            </a:r>
            <a:r>
              <a:rPr lang="el-GR" i="1" dirty="0">
                <a:cs typeface="Arial" panose="020B0604020202020204" pitchFamily="34" charset="0"/>
              </a:rPr>
              <a:t>), </a:t>
            </a:r>
            <a:r>
              <a:rPr lang="el-GR" dirty="0">
                <a:cs typeface="Arial" panose="020B0604020202020204" pitchFamily="34" charset="0"/>
              </a:rPr>
              <a:t>ένα ευρωπαϊκό πλαίσιο αναφοράς που αναπτύχθηκε στο πλαίσιο του προγράμματος εργασίας «Εκπαίδευση και κατάρτιση 2010» και εγκρίθηκε από το Συμβούλιο και το Ευρωπαϊκό Κοινοβούλιο το 2006. Το πλαίσιο αυτό βασίζεται στα αποτελέσματα του προγράμματος ΟΟΣΑ-</a:t>
            </a:r>
            <a:r>
              <a:rPr lang="en-US" dirty="0" err="1">
                <a:cs typeface="Arial" panose="020B0604020202020204" pitchFamily="34" charset="0"/>
              </a:rPr>
              <a:t>DeSeCo</a:t>
            </a:r>
            <a:r>
              <a:rPr lang="en-US" dirty="0">
                <a:cs typeface="Arial" panose="020B0604020202020204" pitchFamily="34" charset="0"/>
              </a:rPr>
              <a:t> </a:t>
            </a:r>
            <a:r>
              <a:rPr lang="el-GR" dirty="0">
                <a:cs typeface="Arial" panose="020B0604020202020204" pitchFamily="34" charset="0"/>
              </a:rPr>
              <a:t>και έχει δύο κύριους στόχους. Αφενός, αποσκοπεί στον εντοπισμό και τον καθορισμό των βασικών ικανοτήτων που είναι απαραίτητες στην κοινωνία της γνώσης. Από την άλλη, αποσκοπεί στην παροχή αναφοράς σε ευρωπαϊκό επίπεδο για την υποστήριξη των προσπαθειών των κρατών μελών για τη διασφάλιση της ανάπτυξης αυτών των βασικών ικανοτήτων σε όλες τις ηλικιακές ομάδες </a:t>
            </a:r>
            <a:r>
              <a:rPr lang="el-GR" i="1" dirty="0">
                <a:cs typeface="Arial" panose="020B0604020202020204" pitchFamily="34" charset="0"/>
              </a:rPr>
              <a:t>(Ευρωπαϊκό Κοινοβούλιο 2007, Επιτροπή για τις Ευρωπαϊκές Κοινότητες 2008).</a:t>
            </a:r>
          </a:p>
        </p:txBody>
      </p:sp>
    </p:spTree>
    <p:extLst>
      <p:ext uri="{BB962C8B-B14F-4D97-AF65-F5344CB8AC3E}">
        <p14:creationId xmlns:p14="http://schemas.microsoft.com/office/powerpoint/2010/main" val="431919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B5622EC-385B-1048-AF06-C01746114986}"/>
              </a:ext>
            </a:extLst>
          </p:cNvPr>
          <p:cNvSpPr/>
          <p:nvPr/>
        </p:nvSpPr>
        <p:spPr>
          <a:xfrm>
            <a:off x="864243" y="520246"/>
            <a:ext cx="10023676" cy="6186309"/>
          </a:xfrm>
          <a:prstGeom prst="rect">
            <a:avLst/>
          </a:prstGeom>
        </p:spPr>
        <p:txBody>
          <a:bodyPr wrap="square">
            <a:spAutoFit/>
          </a:bodyPr>
          <a:lstStyle/>
          <a:p>
            <a:pPr marL="285750" indent="-285750" algn="just">
              <a:buFont typeface="Arial" panose="020B0604020202020204" pitchFamily="34" charset="0"/>
              <a:buChar char="•"/>
              <a:defRPr/>
            </a:pPr>
            <a:r>
              <a:rPr lang="el-GR" dirty="0">
                <a:cs typeface="Arial" panose="020B0604020202020204" pitchFamily="34" charset="0"/>
              </a:rPr>
              <a:t>Το πλαίσιο </a:t>
            </a:r>
            <a:r>
              <a:rPr lang="el-GR" b="1" dirty="0">
                <a:solidFill>
                  <a:schemeClr val="accent1"/>
                </a:solidFill>
                <a:cs typeface="Arial" panose="020B0604020202020204" pitchFamily="34" charset="0"/>
              </a:rPr>
              <a:t>«Αξιολόγηση και διδασκαλία δεξιοτήτων του 21ου αιώνα» </a:t>
            </a:r>
            <a:r>
              <a:rPr lang="el-GR" dirty="0">
                <a:cs typeface="Arial" panose="020B0604020202020204" pitchFamily="34" charset="0"/>
              </a:rPr>
              <a:t>(</a:t>
            </a:r>
            <a:r>
              <a:rPr lang="en" dirty="0">
                <a:cs typeface="Arial" panose="020B0604020202020204" pitchFamily="34" charset="0"/>
              </a:rPr>
              <a:t>Assessment and Teaching of 21st Century Skills </a:t>
            </a:r>
            <a:r>
              <a:rPr lang="el-GR" dirty="0">
                <a:cs typeface="Arial" panose="020B0604020202020204" pitchFamily="34" charset="0"/>
              </a:rPr>
              <a:t>- </a:t>
            </a:r>
            <a:r>
              <a:rPr lang="en-US" dirty="0">
                <a:cs typeface="Arial" panose="020B0604020202020204" pitchFamily="34" charset="0"/>
              </a:rPr>
              <a:t>ATCS), </a:t>
            </a:r>
            <a:r>
              <a:rPr lang="el-GR" dirty="0">
                <a:cs typeface="Arial" panose="020B0604020202020204" pitchFamily="34" charset="0"/>
              </a:rPr>
              <a:t>αναπτύχθηκε στο πλαίσιο διεθνούς προγράμματος που χρηματοδοτήθηκε από τη </a:t>
            </a:r>
            <a:r>
              <a:rPr lang="en-US" dirty="0">
                <a:cs typeface="Arial" panose="020B0604020202020204" pitchFamily="34" charset="0"/>
              </a:rPr>
              <a:t>Cisco, </a:t>
            </a:r>
            <a:r>
              <a:rPr lang="el-GR" dirty="0">
                <a:cs typeface="Arial" panose="020B0604020202020204" pitchFamily="34" charset="0"/>
              </a:rPr>
              <a:t>την </a:t>
            </a:r>
            <a:r>
              <a:rPr lang="en-US" dirty="0">
                <a:cs typeface="Arial" panose="020B0604020202020204" pitchFamily="34" charset="0"/>
              </a:rPr>
              <a:t>Intel </a:t>
            </a:r>
            <a:r>
              <a:rPr lang="el-GR" dirty="0">
                <a:cs typeface="Arial" panose="020B0604020202020204" pitchFamily="34" charset="0"/>
              </a:rPr>
              <a:t>και τη </a:t>
            </a:r>
            <a:r>
              <a:rPr lang="en-US" dirty="0">
                <a:cs typeface="Arial" panose="020B0604020202020204" pitchFamily="34" charset="0"/>
              </a:rPr>
              <a:t>Microsoft. </a:t>
            </a:r>
            <a:r>
              <a:rPr lang="el-GR" dirty="0">
                <a:cs typeface="Arial" panose="020B0604020202020204" pitchFamily="34" charset="0"/>
              </a:rPr>
              <a:t>Το έργο αυτό αποσκοπεί στην παροχή σαφών επιχειρησιακών ορισμών των ικανοτήτων του 21ου αιώνα για το σχεδιασμό καινοτόμων εργασιών αξιολόγησης που θα χρησιμοποιηθούν στην τάξη </a:t>
            </a:r>
            <a:r>
              <a:rPr lang="el-GR" i="1" dirty="0">
                <a:cs typeface="Arial" panose="020B0604020202020204" pitchFamily="34" charset="0"/>
              </a:rPr>
              <a:t>(</a:t>
            </a:r>
            <a:r>
              <a:rPr lang="en-US" i="1" dirty="0">
                <a:cs typeface="Arial" panose="020B0604020202020204" pitchFamily="34" charset="0"/>
              </a:rPr>
              <a:t>Binkley et al. 2010, </a:t>
            </a:r>
            <a:r>
              <a:rPr lang="en-US" i="1" dirty="0" err="1">
                <a:cs typeface="Arial" panose="020B0604020202020204" pitchFamily="34" charset="0"/>
              </a:rPr>
              <a:t>Csapo</a:t>
            </a:r>
            <a:r>
              <a:rPr lang="en-US" i="1" dirty="0">
                <a:cs typeface="Arial" panose="020B0604020202020204" pitchFamily="34" charset="0"/>
              </a:rPr>
              <a:t> et al.302, 2010, Darling-Hammond 2010, </a:t>
            </a:r>
            <a:r>
              <a:rPr lang="en-US" i="1" dirty="0" err="1">
                <a:cs typeface="Arial" panose="020B0604020202020204" pitchFamily="34" charset="0"/>
              </a:rPr>
              <a:t>Scardamalia</a:t>
            </a:r>
            <a:r>
              <a:rPr lang="en-US" i="1" dirty="0">
                <a:cs typeface="Arial" panose="020B0604020202020204" pitchFamily="34" charset="0"/>
              </a:rPr>
              <a:t> </a:t>
            </a:r>
            <a:r>
              <a:rPr lang="el-GR" i="1" dirty="0">
                <a:cs typeface="Arial" panose="020B0604020202020204" pitchFamily="34" charset="0"/>
              </a:rPr>
              <a:t>κ.ά. 2010, </a:t>
            </a:r>
            <a:r>
              <a:rPr lang="en-US" i="1" dirty="0">
                <a:cs typeface="Arial" panose="020B0604020202020204" pitchFamily="34" charset="0"/>
              </a:rPr>
              <a:t>Wilson </a:t>
            </a:r>
            <a:r>
              <a:rPr lang="el-GR" i="1" dirty="0">
                <a:cs typeface="Arial" panose="020B0604020202020204" pitchFamily="34" charset="0"/>
              </a:rPr>
              <a:t>κ.ά. 2010).</a:t>
            </a:r>
          </a:p>
          <a:p>
            <a:pPr marL="285750" indent="-285750" algn="just">
              <a:buFont typeface="Arial" panose="020B0604020202020204" pitchFamily="34" charset="0"/>
              <a:buChar char="•"/>
              <a:defRPr/>
            </a:pPr>
            <a:endParaRPr lang="el-GR" dirty="0">
              <a:cs typeface="Arial" panose="020B0604020202020204" pitchFamily="34" charset="0"/>
            </a:endParaRPr>
          </a:p>
          <a:p>
            <a:pPr marL="285750" indent="-285750" algn="just">
              <a:buFont typeface="Arial" panose="020B0604020202020204" pitchFamily="34" charset="0"/>
              <a:buChar char="•"/>
              <a:defRPr/>
            </a:pPr>
            <a:r>
              <a:rPr lang="el-GR" dirty="0">
                <a:cs typeface="Arial" panose="020B0604020202020204" pitchFamily="34" charset="0"/>
              </a:rPr>
              <a:t>Το </a:t>
            </a:r>
            <a:r>
              <a:rPr lang="el-GR" b="1" dirty="0">
                <a:solidFill>
                  <a:schemeClr val="accent1"/>
                </a:solidFill>
                <a:cs typeface="Arial" panose="020B0604020202020204" pitchFamily="34" charset="0"/>
              </a:rPr>
              <a:t>«Τεχνολογικό Πλαίσιο Αλφαβητισμού για την Εθνική Αξιολόγηση της Εκπαιδευτικής Προόδου» </a:t>
            </a:r>
            <a:r>
              <a:rPr lang="el-GR" dirty="0">
                <a:cs typeface="Arial" panose="020B0604020202020204" pitchFamily="34" charset="0"/>
              </a:rPr>
              <a:t>(</a:t>
            </a:r>
            <a:r>
              <a:rPr lang="en" dirty="0">
                <a:cs typeface="Arial" panose="020B0604020202020204" pitchFamily="34" charset="0"/>
              </a:rPr>
              <a:t>Technological Literacy Framework for the 2012 National Assessment of Educational Progress </a:t>
            </a:r>
            <a:r>
              <a:rPr lang="el-GR" dirty="0">
                <a:cs typeface="Arial" panose="020B0604020202020204" pitchFamily="34" charset="0"/>
              </a:rPr>
              <a:t>- </a:t>
            </a:r>
            <a:r>
              <a:rPr lang="en-US" dirty="0">
                <a:cs typeface="Arial" panose="020B0604020202020204" pitchFamily="34" charset="0"/>
              </a:rPr>
              <a:t>NAEP) </a:t>
            </a:r>
            <a:r>
              <a:rPr lang="el-GR" dirty="0">
                <a:cs typeface="Arial" panose="020B0604020202020204" pitchFamily="34" charset="0"/>
              </a:rPr>
              <a:t>του 2012, που αναπτύχθηκε από τη </a:t>
            </a:r>
            <a:r>
              <a:rPr lang="en-US" dirty="0" err="1">
                <a:cs typeface="Arial" panose="020B0604020202020204" pitchFamily="34" charset="0"/>
              </a:rPr>
              <a:t>WestEd</a:t>
            </a:r>
            <a:r>
              <a:rPr lang="en-US" dirty="0">
                <a:cs typeface="Arial" panose="020B0604020202020204" pitchFamily="34" charset="0"/>
              </a:rPr>
              <a:t> </a:t>
            </a:r>
            <a:r>
              <a:rPr lang="el-GR" dirty="0">
                <a:cs typeface="Arial" panose="020B0604020202020204" pitchFamily="34" charset="0"/>
              </a:rPr>
              <a:t>κατόπιν αιτήματος του Εθνικού Διοικητικού Συμβουλίου Αξιολόγησης των ΗΠΑ. Ο στόχος </a:t>
            </a:r>
            <a:r>
              <a:rPr lang="el-GR" dirty="0" err="1">
                <a:cs typeface="Arial" panose="020B0604020202020204" pitchFamily="34" charset="0"/>
              </a:rPr>
              <a:t>αυτο</a:t>
            </a:r>
            <a:r>
              <a:rPr lang="en-US" dirty="0" err="1">
                <a:cs typeface="Arial" panose="020B0604020202020204" pitchFamily="34" charset="0"/>
              </a:rPr>
              <a:t>ύ</a:t>
            </a:r>
            <a:r>
              <a:rPr lang="el-GR" dirty="0">
                <a:cs typeface="Arial" panose="020B0604020202020204" pitchFamily="34" charset="0"/>
              </a:rPr>
              <a:t> του πλαισίου είναι να καθοριστεί τι πρέπει να γνωρίζουν και να μπορούν να κάνουν οι μαθητές —ιδίως στις τάξεις 4</a:t>
            </a:r>
            <a:r>
              <a:rPr lang="el-GR" baseline="30000" dirty="0">
                <a:cs typeface="Arial" panose="020B0604020202020204" pitchFamily="34" charset="0"/>
              </a:rPr>
              <a:t>η</a:t>
            </a:r>
            <a:r>
              <a:rPr lang="el-GR" dirty="0">
                <a:cs typeface="Arial" panose="020B0604020202020204" pitchFamily="34" charset="0"/>
              </a:rPr>
              <a:t> , 8</a:t>
            </a:r>
            <a:r>
              <a:rPr lang="el-GR" baseline="30000" dirty="0">
                <a:cs typeface="Arial" panose="020B0604020202020204" pitchFamily="34" charset="0"/>
              </a:rPr>
              <a:t>η</a:t>
            </a:r>
            <a:r>
              <a:rPr lang="el-GR" dirty="0">
                <a:cs typeface="Arial" panose="020B0604020202020204" pitchFamily="34" charset="0"/>
              </a:rPr>
              <a:t>  και 12</a:t>
            </a:r>
            <a:r>
              <a:rPr lang="el-GR" baseline="30000" dirty="0">
                <a:cs typeface="Arial" panose="020B0604020202020204" pitchFamily="34" charset="0"/>
              </a:rPr>
              <a:t>η</a:t>
            </a:r>
            <a:r>
              <a:rPr lang="el-GR" dirty="0">
                <a:cs typeface="Arial" panose="020B0604020202020204" pitchFamily="34" charset="0"/>
              </a:rPr>
              <a:t> . Το πλαίσιο αποσκοπεί επίσης στον καθορισμό κριτηρίων για τον σχεδιασμό μελλοντικών εθνικών αξιολογήσεων </a:t>
            </a:r>
            <a:r>
              <a:rPr lang="el-GR" i="1" dirty="0">
                <a:cs typeface="Arial" panose="020B0604020202020204" pitchFamily="34" charset="0"/>
              </a:rPr>
              <a:t>(</a:t>
            </a:r>
            <a:r>
              <a:rPr lang="en-US" i="1" dirty="0" err="1">
                <a:cs typeface="Arial" panose="020B0604020202020204" pitchFamily="34" charset="0"/>
              </a:rPr>
              <a:t>WestEd</a:t>
            </a:r>
            <a:r>
              <a:rPr lang="en-US" i="1" dirty="0">
                <a:cs typeface="Arial" panose="020B0604020202020204" pitchFamily="34" charset="0"/>
              </a:rPr>
              <a:t> 2010).</a:t>
            </a:r>
            <a:endParaRPr lang="el-GR" i="1" dirty="0">
              <a:cs typeface="Arial" panose="020B0604020202020204" pitchFamily="34" charset="0"/>
            </a:endParaRPr>
          </a:p>
          <a:p>
            <a:pPr marL="285750" indent="-285750" algn="just">
              <a:buFont typeface="Arial" panose="020B0604020202020204" pitchFamily="34" charset="0"/>
              <a:buChar char="•"/>
              <a:defRPr/>
            </a:pPr>
            <a:endParaRPr lang="el-GR" dirty="0">
              <a:cs typeface="Arial" panose="020B0604020202020204" pitchFamily="34" charset="0"/>
            </a:endParaRPr>
          </a:p>
          <a:p>
            <a:pPr marL="285750" indent="-285750" algn="just">
              <a:buFont typeface="Arial" panose="020B0604020202020204" pitchFamily="34" charset="0"/>
              <a:buChar char="•"/>
              <a:defRPr/>
            </a:pPr>
            <a:r>
              <a:rPr lang="el-GR" altLang="el-GR" dirty="0">
                <a:cs typeface="Arial" panose="020B0604020202020204" pitchFamily="34" charset="0"/>
              </a:rPr>
              <a:t>Το </a:t>
            </a:r>
            <a:r>
              <a:rPr lang="el-GR" altLang="el-GR" b="1" dirty="0">
                <a:solidFill>
                  <a:schemeClr val="accent1"/>
                </a:solidFill>
                <a:cs typeface="Arial" panose="020B0604020202020204" pitchFamily="34" charset="0"/>
              </a:rPr>
              <a:t>«Πλαίσιο ικανοτήτων ΤΠΕ για εκπαιδευτικούς»</a:t>
            </a:r>
            <a:r>
              <a:rPr lang="el-GR" altLang="el-GR" dirty="0">
                <a:cs typeface="Arial" panose="020B0604020202020204" pitchFamily="34" charset="0"/>
              </a:rPr>
              <a:t> (</a:t>
            </a:r>
            <a:r>
              <a:rPr lang="en" altLang="el-GR" dirty="0">
                <a:cs typeface="Arial" panose="020B0604020202020204" pitchFamily="34" charset="0"/>
              </a:rPr>
              <a:t>ICT competency framework for teachers</a:t>
            </a:r>
            <a:r>
              <a:rPr lang="el-GR" altLang="el-GR" dirty="0">
                <a:cs typeface="Arial" panose="020B0604020202020204" pitchFamily="34" charset="0"/>
              </a:rPr>
              <a:t>), μια πρωτοβουλία της </a:t>
            </a:r>
            <a:r>
              <a:rPr lang="en-US" altLang="el-GR" dirty="0">
                <a:cs typeface="Arial" panose="020B0604020202020204" pitchFamily="34" charset="0"/>
              </a:rPr>
              <a:t>UNESCO </a:t>
            </a:r>
            <a:r>
              <a:rPr lang="el-GR" altLang="el-GR" dirty="0">
                <a:cs typeface="Arial" panose="020B0604020202020204" pitchFamily="34" charset="0"/>
              </a:rPr>
              <a:t>που αποσκοπεί στον προσδιορισμό ενός κοινού συνόλου προσόντων που απαιτούνται για την ενσωμάτωση των ΤΠΕ στη διδασκαλία και τη μάθηση. Το πλαίσιο σχεδιάστηκε ειδικά για τη βελτίωση της πρακτικής των εκπαιδευτικών, παρέχοντας κατευθυντήριες γραμμές για την εκπαίδευση και την κατάρτιση των εκπαιδευτικών με έμφαση στις ικανότητες ΤΠΕ και στις αναδυόμενες απόψεις στην παιδαγωγική, το πρόγραμμα σπουδών και τη σχολική οργάνωση </a:t>
            </a:r>
            <a:r>
              <a:rPr lang="el-GR" altLang="el-GR" i="1" dirty="0">
                <a:cs typeface="Arial" panose="020B0604020202020204" pitchFamily="34" charset="0"/>
              </a:rPr>
              <a:t>(</a:t>
            </a:r>
            <a:r>
              <a:rPr lang="en-US" altLang="el-GR" i="1" dirty="0">
                <a:cs typeface="Arial" panose="020B0604020202020204" pitchFamily="34" charset="0"/>
              </a:rPr>
              <a:t>UNESCO 2008</a:t>
            </a:r>
            <a:r>
              <a:rPr lang="el-GR" altLang="el-GR" i="1" dirty="0">
                <a:cs typeface="Arial" panose="020B0604020202020204" pitchFamily="34" charset="0"/>
              </a:rPr>
              <a:t>α, β, γ).</a:t>
            </a:r>
            <a:endParaRPr lang="en-US" i="1" dirty="0">
              <a:cs typeface="Arial" panose="020B0604020202020204" pitchFamily="34" charset="0"/>
            </a:endParaRPr>
          </a:p>
        </p:txBody>
      </p:sp>
    </p:spTree>
    <p:extLst>
      <p:ext uri="{BB962C8B-B14F-4D97-AF65-F5344CB8AC3E}">
        <p14:creationId xmlns:p14="http://schemas.microsoft.com/office/powerpoint/2010/main" val="3575242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1DDF946C-C83C-9B42-A59D-0042DA63CED4}"/>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altLang="el-GR" sz="2600" b="1"/>
              <a:t>PISA: ΟΡΙΣΜΟΣ ΤΩΝ ΒΑΣΙΚΩΝ ΔΕΞΙΟΤΗΤΩΝ</a:t>
            </a:r>
            <a:br>
              <a:rPr lang="en-US" altLang="el-GR" sz="2600"/>
            </a:br>
            <a:endParaRPr lang="en-US" sz="2600"/>
          </a:p>
        </p:txBody>
      </p:sp>
      <p:sp>
        <p:nvSpPr>
          <p:cNvPr id="27" name="Rectangle 2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5">
            <a:extLst>
              <a:ext uri="{FF2B5EF4-FFF2-40B4-BE49-F238E27FC236}">
                <a16:creationId xmlns:a16="http://schemas.microsoft.com/office/drawing/2014/main" id="{5608E765-38AF-9B43-B915-24AB020F2D18}"/>
              </a:ext>
            </a:extLst>
          </p:cNvPr>
          <p:cNvSpPr>
            <a:spLocks noChangeArrowheads="1"/>
          </p:cNvSpPr>
          <p:nvPr/>
        </p:nvSpPr>
        <p:spPr bwMode="auto">
          <a:xfrm>
            <a:off x="371094" y="2718054"/>
            <a:ext cx="3438906" cy="32072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indent="-228600" defTabSz="914400">
              <a:spcAft>
                <a:spcPts val="600"/>
              </a:spcAft>
              <a:buFont typeface="Arial" panose="020B0604020202020204" pitchFamily="34" charset="0"/>
              <a:buChar char="•"/>
            </a:pPr>
            <a:r>
              <a:rPr lang="en-US" altLang="el-GR" sz="1700" dirty="0" err="1">
                <a:latin typeface="+mn-lt"/>
              </a:rPr>
              <a:t>Προσω</a:t>
            </a:r>
            <a:r>
              <a:rPr lang="en-US" altLang="el-GR" sz="1700" dirty="0">
                <a:latin typeface="+mn-lt"/>
              </a:rPr>
              <a:t>π</a:t>
            </a:r>
            <a:r>
              <a:rPr lang="en-US" altLang="el-GR" sz="1700" dirty="0" err="1">
                <a:latin typeface="+mn-lt"/>
              </a:rPr>
              <a:t>ικοί</a:t>
            </a:r>
            <a:r>
              <a:rPr lang="en-US" altLang="el-GR" sz="1700" dirty="0">
                <a:latin typeface="+mn-lt"/>
              </a:rPr>
              <a:t> </a:t>
            </a:r>
            <a:r>
              <a:rPr lang="en-US" altLang="el-GR" sz="1700" dirty="0" err="1">
                <a:latin typeface="+mn-lt"/>
              </a:rPr>
              <a:t>κ</a:t>
            </a:r>
            <a:r>
              <a:rPr lang="en-US" altLang="el-GR" sz="1700" dirty="0">
                <a:latin typeface="+mn-lt"/>
              </a:rPr>
              <a:t>α</a:t>
            </a:r>
            <a:r>
              <a:rPr lang="en-US" altLang="el-GR" sz="1700" dirty="0" err="1">
                <a:latin typeface="+mn-lt"/>
              </a:rPr>
              <a:t>ι</a:t>
            </a:r>
            <a:r>
              <a:rPr lang="en-US" altLang="el-GR" sz="1700" dirty="0">
                <a:latin typeface="+mn-lt"/>
              </a:rPr>
              <a:t> </a:t>
            </a:r>
            <a:r>
              <a:rPr lang="en-US" altLang="el-GR" sz="1700" dirty="0" err="1">
                <a:latin typeface="+mn-lt"/>
              </a:rPr>
              <a:t>συλλογικοί</a:t>
            </a:r>
            <a:r>
              <a:rPr lang="en-US" altLang="el-GR" sz="1700" dirty="0">
                <a:latin typeface="+mn-lt"/>
              </a:rPr>
              <a:t> </a:t>
            </a:r>
            <a:r>
              <a:rPr lang="en-US" altLang="el-GR" sz="1700" dirty="0" err="1">
                <a:latin typeface="+mn-lt"/>
              </a:rPr>
              <a:t>στόχοι</a:t>
            </a:r>
            <a:r>
              <a:rPr lang="en-US" altLang="el-GR" sz="1700" dirty="0">
                <a:latin typeface="+mn-lt"/>
              </a:rPr>
              <a:t> </a:t>
            </a:r>
            <a:r>
              <a:rPr lang="en-US" altLang="el-GR" sz="1700" dirty="0" err="1">
                <a:latin typeface="+mn-lt"/>
              </a:rPr>
              <a:t>κ</a:t>
            </a:r>
            <a:r>
              <a:rPr lang="en-US" altLang="el-GR" sz="1700" dirty="0">
                <a:latin typeface="+mn-lt"/>
              </a:rPr>
              <a:t>α</a:t>
            </a:r>
            <a:r>
              <a:rPr lang="en-US" altLang="el-GR" sz="1700" dirty="0" err="1">
                <a:latin typeface="+mn-lt"/>
              </a:rPr>
              <a:t>ι</a:t>
            </a:r>
            <a:r>
              <a:rPr lang="en-US" altLang="el-GR" sz="1700" dirty="0">
                <a:latin typeface="+mn-lt"/>
              </a:rPr>
              <a:t> </a:t>
            </a:r>
            <a:r>
              <a:rPr lang="en-US" altLang="el-GR" sz="1700" dirty="0" err="1">
                <a:latin typeface="+mn-lt"/>
              </a:rPr>
              <a:t>δεξιότητες</a:t>
            </a:r>
            <a:r>
              <a:rPr lang="en-US" altLang="el-GR" sz="1700" dirty="0">
                <a:latin typeface="+mn-lt"/>
              </a:rPr>
              <a:t>.</a:t>
            </a:r>
          </a:p>
          <a:p>
            <a:pPr marL="285750" indent="-228600" defTabSz="914400">
              <a:spcAft>
                <a:spcPts val="600"/>
              </a:spcAft>
              <a:buFont typeface="Arial" panose="020B0604020202020204" pitchFamily="34" charset="0"/>
              <a:buChar char="•"/>
            </a:pPr>
            <a:r>
              <a:rPr lang="en-US" altLang="el-GR" sz="1700" dirty="0" err="1">
                <a:latin typeface="+mn-lt"/>
              </a:rPr>
              <a:t>Ε</a:t>
            </a:r>
            <a:r>
              <a:rPr lang="en-US" altLang="el-GR" sz="1700" dirty="0">
                <a:latin typeface="+mn-lt"/>
              </a:rPr>
              <a:t>π</a:t>
            </a:r>
            <a:r>
              <a:rPr lang="en-US" altLang="el-GR" sz="1700" dirty="0" err="1">
                <a:latin typeface="+mn-lt"/>
              </a:rPr>
              <a:t>ιτυχί</a:t>
            </a:r>
            <a:r>
              <a:rPr lang="en-US" altLang="el-GR" sz="1700" dirty="0">
                <a:latin typeface="+mn-lt"/>
              </a:rPr>
              <a:t>α </a:t>
            </a:r>
            <a:r>
              <a:rPr lang="en-US" altLang="el-GR" sz="1700" dirty="0" err="1">
                <a:latin typeface="+mn-lt"/>
              </a:rPr>
              <a:t>γι</a:t>
            </a:r>
            <a:r>
              <a:rPr lang="en-US" altLang="el-GR" sz="1700" dirty="0">
                <a:latin typeface="+mn-lt"/>
              </a:rPr>
              <a:t>α </a:t>
            </a:r>
            <a:r>
              <a:rPr lang="en-US" altLang="el-GR" sz="1700" dirty="0" err="1">
                <a:latin typeface="+mn-lt"/>
              </a:rPr>
              <a:t>τ</a:t>
            </a:r>
            <a:r>
              <a:rPr lang="en-US" altLang="el-GR" sz="1700" dirty="0">
                <a:latin typeface="+mn-lt"/>
              </a:rPr>
              <a:t>α </a:t>
            </a:r>
            <a:r>
              <a:rPr lang="en-US" altLang="el-GR" sz="1700" dirty="0" err="1">
                <a:latin typeface="+mn-lt"/>
              </a:rPr>
              <a:t>άτομ</a:t>
            </a:r>
            <a:r>
              <a:rPr lang="en-US" altLang="el-GR" sz="1700" dirty="0">
                <a:latin typeface="+mn-lt"/>
              </a:rPr>
              <a:t>α</a:t>
            </a:r>
          </a:p>
          <a:p>
            <a:pPr marL="285750" indent="-228600" defTabSz="914400">
              <a:spcAft>
                <a:spcPts val="600"/>
              </a:spcAft>
              <a:buFont typeface="Arial" panose="020B0604020202020204" pitchFamily="34" charset="0"/>
              <a:buChar char="•"/>
            </a:pPr>
            <a:r>
              <a:rPr lang="en-US" altLang="el-GR" sz="1700" dirty="0" err="1">
                <a:latin typeface="+mn-lt"/>
              </a:rPr>
              <a:t>Ε</a:t>
            </a:r>
            <a:r>
              <a:rPr lang="en-US" altLang="el-GR" sz="1700" dirty="0">
                <a:latin typeface="+mn-lt"/>
              </a:rPr>
              <a:t>π</a:t>
            </a:r>
            <a:r>
              <a:rPr lang="en-US" altLang="el-GR" sz="1700" dirty="0" err="1">
                <a:latin typeface="+mn-lt"/>
              </a:rPr>
              <a:t>ιτυχί</a:t>
            </a:r>
            <a:r>
              <a:rPr lang="en-US" altLang="el-GR" sz="1700" dirty="0">
                <a:latin typeface="+mn-lt"/>
              </a:rPr>
              <a:t>α </a:t>
            </a:r>
            <a:r>
              <a:rPr lang="en-US" altLang="el-GR" sz="1700" dirty="0" err="1">
                <a:latin typeface="+mn-lt"/>
              </a:rPr>
              <a:t>γι</a:t>
            </a:r>
            <a:r>
              <a:rPr lang="en-US" altLang="el-GR" sz="1700" dirty="0">
                <a:latin typeface="+mn-lt"/>
              </a:rPr>
              <a:t>α </a:t>
            </a:r>
            <a:r>
              <a:rPr lang="en-US" altLang="el-GR" sz="1700" dirty="0" err="1">
                <a:latin typeface="+mn-lt"/>
              </a:rPr>
              <a:t>την</a:t>
            </a:r>
            <a:r>
              <a:rPr lang="en-US" altLang="el-GR" sz="1700" dirty="0">
                <a:latin typeface="+mn-lt"/>
              </a:rPr>
              <a:t> </a:t>
            </a:r>
            <a:r>
              <a:rPr lang="en-US" altLang="el-GR" sz="1700" dirty="0" err="1">
                <a:latin typeface="+mn-lt"/>
              </a:rPr>
              <a:t>κοινωνί</a:t>
            </a:r>
            <a:r>
              <a:rPr lang="en-US" altLang="el-GR" sz="1700" dirty="0">
                <a:latin typeface="+mn-lt"/>
              </a:rPr>
              <a:t>α</a:t>
            </a:r>
          </a:p>
          <a:p>
            <a:pPr defTabSz="914400">
              <a:spcAft>
                <a:spcPts val="600"/>
              </a:spcAft>
            </a:pPr>
            <a:r>
              <a:rPr lang="en-US" altLang="el-GR" sz="1700" dirty="0" err="1">
                <a:latin typeface="+mn-lt"/>
              </a:rPr>
              <a:t>Α</a:t>
            </a:r>
            <a:r>
              <a:rPr lang="en-US" altLang="el-GR" sz="1700" dirty="0">
                <a:latin typeface="+mn-lt"/>
              </a:rPr>
              <a:t>πα</a:t>
            </a:r>
            <a:r>
              <a:rPr lang="en-US" altLang="el-GR" sz="1700" dirty="0" err="1">
                <a:latin typeface="+mn-lt"/>
              </a:rPr>
              <a:t>ιτούν</a:t>
            </a:r>
            <a:r>
              <a:rPr lang="en-US" altLang="el-GR" sz="1700" dirty="0">
                <a:latin typeface="+mn-lt"/>
              </a:rPr>
              <a:t>:</a:t>
            </a:r>
          </a:p>
          <a:p>
            <a:pPr marL="285750" indent="-228600" defTabSz="914400">
              <a:spcAft>
                <a:spcPts val="600"/>
              </a:spcAft>
              <a:buFont typeface="Arial" panose="020B0604020202020204" pitchFamily="34" charset="0"/>
              <a:buChar char="•"/>
            </a:pPr>
            <a:r>
              <a:rPr lang="en-US" altLang="el-GR" sz="1700" dirty="0" err="1">
                <a:latin typeface="+mn-lt"/>
              </a:rPr>
              <a:t>Προσω</a:t>
            </a:r>
            <a:r>
              <a:rPr lang="en-US" altLang="el-GR" sz="1700" dirty="0">
                <a:latin typeface="+mn-lt"/>
              </a:rPr>
              <a:t>π</a:t>
            </a:r>
            <a:r>
              <a:rPr lang="en-US" altLang="el-GR" sz="1700" dirty="0" err="1">
                <a:latin typeface="+mn-lt"/>
              </a:rPr>
              <a:t>ικές</a:t>
            </a:r>
            <a:r>
              <a:rPr lang="en-US" altLang="el-GR" sz="1700" dirty="0">
                <a:latin typeface="+mn-lt"/>
              </a:rPr>
              <a:t> </a:t>
            </a:r>
            <a:r>
              <a:rPr lang="en-US" altLang="el-GR" sz="1700" dirty="0" err="1">
                <a:latin typeface="+mn-lt"/>
              </a:rPr>
              <a:t>Δεξιότητες</a:t>
            </a:r>
            <a:endParaRPr lang="en-US" altLang="el-GR" sz="1700" dirty="0">
              <a:latin typeface="+mn-lt"/>
            </a:endParaRPr>
          </a:p>
          <a:p>
            <a:pPr marL="285750" indent="-228600" defTabSz="914400">
              <a:spcAft>
                <a:spcPts val="600"/>
              </a:spcAft>
              <a:buFont typeface="Arial" panose="020B0604020202020204" pitchFamily="34" charset="0"/>
              <a:buChar char="•"/>
            </a:pPr>
            <a:r>
              <a:rPr lang="el-GR" altLang="el-GR" sz="1700" dirty="0">
                <a:latin typeface="+mn-lt"/>
              </a:rPr>
              <a:t>Επιχειρησιακές Δεξιότητες</a:t>
            </a:r>
            <a:endParaRPr lang="en-US" altLang="el-GR" sz="1700" dirty="0">
              <a:latin typeface="+mn-lt"/>
            </a:endParaRPr>
          </a:p>
          <a:p>
            <a:pPr marL="285750" indent="-228600" defTabSz="914400">
              <a:spcAft>
                <a:spcPts val="600"/>
              </a:spcAft>
              <a:buFont typeface="Arial" panose="020B0604020202020204" pitchFamily="34" charset="0"/>
              <a:buChar char="•"/>
            </a:pPr>
            <a:r>
              <a:rPr lang="en-US" altLang="el-GR" sz="1700" dirty="0" err="1">
                <a:latin typeface="+mn-lt"/>
              </a:rPr>
              <a:t>Εφ</a:t>
            </a:r>
            <a:r>
              <a:rPr lang="en-US" altLang="el-GR" sz="1700" dirty="0">
                <a:latin typeface="+mn-lt"/>
              </a:rPr>
              <a:t>α</a:t>
            </a:r>
            <a:r>
              <a:rPr lang="en-US" altLang="el-GR" sz="1700" dirty="0" err="1">
                <a:latin typeface="+mn-lt"/>
              </a:rPr>
              <a:t>ρμογή</a:t>
            </a:r>
            <a:r>
              <a:rPr lang="en-US" altLang="el-GR" sz="1700" dirty="0">
                <a:latin typeface="+mn-lt"/>
              </a:rPr>
              <a:t> </a:t>
            </a:r>
            <a:r>
              <a:rPr lang="en-US" altLang="el-GR" sz="1700" dirty="0" err="1">
                <a:latin typeface="+mn-lt"/>
              </a:rPr>
              <a:t>των</a:t>
            </a:r>
            <a:r>
              <a:rPr lang="en-US" altLang="el-GR" sz="1700" dirty="0">
                <a:latin typeface="+mn-lt"/>
              </a:rPr>
              <a:t> π</a:t>
            </a:r>
            <a:r>
              <a:rPr lang="en-US" altLang="el-GR" sz="1700" dirty="0" err="1">
                <a:latin typeface="+mn-lt"/>
              </a:rPr>
              <a:t>ροσω</a:t>
            </a:r>
            <a:r>
              <a:rPr lang="en-US" altLang="el-GR" sz="1700" dirty="0">
                <a:latin typeface="+mn-lt"/>
              </a:rPr>
              <a:t>π</a:t>
            </a:r>
            <a:r>
              <a:rPr lang="en-US" altLang="el-GR" sz="1700" dirty="0" err="1">
                <a:latin typeface="+mn-lt"/>
              </a:rPr>
              <a:t>ικών</a:t>
            </a:r>
            <a:r>
              <a:rPr lang="en-US" altLang="el-GR" sz="1700" dirty="0">
                <a:latin typeface="+mn-lt"/>
              </a:rPr>
              <a:t> </a:t>
            </a:r>
            <a:r>
              <a:rPr lang="en-US" altLang="el-GR" sz="1700" dirty="0" err="1">
                <a:latin typeface="+mn-lt"/>
              </a:rPr>
              <a:t>δεξιοτήτων</a:t>
            </a:r>
            <a:r>
              <a:rPr lang="en-US" altLang="el-GR" sz="1700" dirty="0">
                <a:latin typeface="+mn-lt"/>
              </a:rPr>
              <a:t> </a:t>
            </a:r>
            <a:r>
              <a:rPr lang="en-US" altLang="el-GR" sz="1700" dirty="0" err="1">
                <a:latin typeface="+mn-lt"/>
              </a:rPr>
              <a:t>στη</a:t>
            </a:r>
            <a:r>
              <a:rPr lang="en-US" altLang="el-GR" sz="1700" dirty="0">
                <a:latin typeface="+mn-lt"/>
              </a:rPr>
              <a:t> </a:t>
            </a:r>
            <a:r>
              <a:rPr lang="en-US" altLang="el-GR" sz="1700" dirty="0" err="1">
                <a:latin typeface="+mn-lt"/>
              </a:rPr>
              <a:t>συνεισφορά</a:t>
            </a:r>
            <a:r>
              <a:rPr lang="en-US" altLang="el-GR" sz="1700" dirty="0">
                <a:latin typeface="+mn-lt"/>
              </a:rPr>
              <a:t> </a:t>
            </a:r>
            <a:r>
              <a:rPr lang="en-US" altLang="el-GR" sz="1700" dirty="0" err="1">
                <a:latin typeface="+mn-lt"/>
              </a:rPr>
              <a:t>των</a:t>
            </a:r>
            <a:r>
              <a:rPr lang="en-US" altLang="el-GR" sz="1700" dirty="0">
                <a:latin typeface="+mn-lt"/>
              </a:rPr>
              <a:t> </a:t>
            </a:r>
            <a:r>
              <a:rPr lang="en-US" altLang="el-GR" sz="1700" dirty="0" err="1">
                <a:latin typeface="+mn-lt"/>
              </a:rPr>
              <a:t>συλλογικών</a:t>
            </a:r>
            <a:r>
              <a:rPr lang="en-US" altLang="el-GR" sz="1700" dirty="0">
                <a:latin typeface="+mn-lt"/>
              </a:rPr>
              <a:t> </a:t>
            </a:r>
            <a:r>
              <a:rPr lang="en-US" altLang="el-GR" sz="1700" dirty="0" err="1">
                <a:latin typeface="+mn-lt"/>
              </a:rPr>
              <a:t>στόχων</a:t>
            </a:r>
            <a:r>
              <a:rPr lang="en-US" altLang="el-GR" sz="1700" dirty="0">
                <a:latin typeface="+mn-lt"/>
              </a:rPr>
              <a:t>.</a:t>
            </a:r>
          </a:p>
        </p:txBody>
      </p:sp>
      <p:pic>
        <p:nvPicPr>
          <p:cNvPr id="4" name="Picture 4">
            <a:extLst>
              <a:ext uri="{FF2B5EF4-FFF2-40B4-BE49-F238E27FC236}">
                <a16:creationId xmlns:a16="http://schemas.microsoft.com/office/drawing/2014/main" id="{115DD551-CA7E-FE45-A954-8E90E0AA1E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901184" y="1134462"/>
            <a:ext cx="6922008" cy="4689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690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C2C31A-3FF4-5045-A081-159D09D47FFE}"/>
              </a:ext>
            </a:extLst>
          </p:cNvPr>
          <p:cNvSpPr>
            <a:spLocks noGrp="1"/>
          </p:cNvSpPr>
          <p:nvPr>
            <p:ph type="title"/>
          </p:nvPr>
        </p:nvSpPr>
        <p:spPr/>
        <p:txBody>
          <a:bodyPr>
            <a:normAutofit/>
          </a:bodyPr>
          <a:lstStyle/>
          <a:p>
            <a:pPr algn="ctr"/>
            <a:r>
              <a:rPr lang="el-GR" sz="3600" b="1" dirty="0"/>
              <a:t>Επιλογή Βασικών Δεξιοτήτων - Προϋποθέσεις</a:t>
            </a:r>
          </a:p>
        </p:txBody>
      </p:sp>
      <p:sp>
        <p:nvSpPr>
          <p:cNvPr id="3" name="Θέση περιεχομένου 2">
            <a:extLst>
              <a:ext uri="{FF2B5EF4-FFF2-40B4-BE49-F238E27FC236}">
                <a16:creationId xmlns:a16="http://schemas.microsoft.com/office/drawing/2014/main" id="{2684DE7E-3980-F749-B05F-037813AABBF8}"/>
              </a:ext>
            </a:extLst>
          </p:cNvPr>
          <p:cNvSpPr>
            <a:spLocks noGrp="1"/>
          </p:cNvSpPr>
          <p:nvPr>
            <p:ph idx="1"/>
          </p:nvPr>
        </p:nvSpPr>
        <p:spPr>
          <a:xfrm>
            <a:off x="779902" y="2148146"/>
            <a:ext cx="10168128" cy="4709854"/>
          </a:xfrm>
        </p:spPr>
        <p:txBody>
          <a:bodyPr>
            <a:normAutofit fontScale="62500" lnSpcReduction="20000"/>
          </a:bodyPr>
          <a:lstStyle/>
          <a:p>
            <a:pPr marL="0" indent="0" algn="just">
              <a:spcBef>
                <a:spcPts val="0"/>
              </a:spcBef>
              <a:buNone/>
              <a:defRPr/>
            </a:pPr>
            <a:endParaRPr lang="en-US" dirty="0">
              <a:cs typeface="Arial" panose="020B0604020202020204" pitchFamily="34" charset="0"/>
            </a:endParaRPr>
          </a:p>
          <a:p>
            <a:pPr marL="285750" indent="-285750" algn="just">
              <a:spcBef>
                <a:spcPts val="0"/>
              </a:spcBef>
              <a:defRPr/>
            </a:pPr>
            <a:r>
              <a:rPr lang="el-GR" dirty="0">
                <a:cs typeface="Arial" panose="020B0604020202020204" pitchFamily="34" charset="0"/>
              </a:rPr>
              <a:t>Η πρώτη από αυτές τις προϋποθέσεις, η οποία πρέπει να αποτιμάται, ισχύει σε σχέση με </a:t>
            </a:r>
            <a:r>
              <a:rPr lang="el-GR" b="1" dirty="0">
                <a:solidFill>
                  <a:schemeClr val="accent1"/>
                </a:solidFill>
                <a:cs typeface="Arial" panose="020B0604020202020204" pitchFamily="34" charset="0"/>
              </a:rPr>
              <a:t>μετρήσιμα οφέλη τόσο για οικονομικούς όσο και για κοινωνικούς σκοπούς</a:t>
            </a:r>
            <a:r>
              <a:rPr lang="el-GR" dirty="0">
                <a:solidFill>
                  <a:schemeClr val="accent1"/>
                </a:solidFill>
                <a:cs typeface="Arial" panose="020B0604020202020204" pitchFamily="34" charset="0"/>
              </a:rPr>
              <a:t>. </a:t>
            </a:r>
            <a:r>
              <a:rPr lang="el-GR" dirty="0">
                <a:cs typeface="Arial" panose="020B0604020202020204" pitchFamily="34" charset="0"/>
              </a:rPr>
              <a:t>Πρόσφατες έρευνες ενισχύουν την άποψη ότι το ανθρώπινο κεφάλαιο όχι μόνο διαδραματίζει κρίσιμο ρόλο στις οικονομικές επιδόσεις, αλλά αποφέρει επίσης βασικά ατομικά και κοινωνικά οφέλη, όπως η καλύτερη υγεία, η βελτίωση της ευημερίας, η καλύτερη ανατροφή των παιδιών και η αυξημένη κοινωνική και πολιτική δέσμευση.</a:t>
            </a:r>
          </a:p>
          <a:p>
            <a:pPr marL="0" indent="0" algn="just">
              <a:spcBef>
                <a:spcPts val="0"/>
              </a:spcBef>
              <a:buNone/>
              <a:defRPr/>
            </a:pPr>
            <a:endParaRPr lang="en-US" dirty="0">
              <a:cs typeface="Arial" panose="020B0604020202020204" pitchFamily="34" charset="0"/>
            </a:endParaRPr>
          </a:p>
          <a:p>
            <a:pPr marL="285750" indent="-285750" algn="just">
              <a:spcBef>
                <a:spcPts val="0"/>
              </a:spcBef>
              <a:defRPr/>
            </a:pPr>
            <a:r>
              <a:rPr lang="el-GR" dirty="0">
                <a:cs typeface="Arial" panose="020B0604020202020204" pitchFamily="34" charset="0"/>
              </a:rPr>
              <a:t>Η δεύτερη προϋπόθεση είναι ότι </a:t>
            </a:r>
            <a:r>
              <a:rPr lang="el-GR" dirty="0">
                <a:solidFill>
                  <a:schemeClr val="accent1"/>
                </a:solidFill>
                <a:cs typeface="Arial" panose="020B0604020202020204" pitchFamily="34" charset="0"/>
              </a:rPr>
              <a:t>οι </a:t>
            </a:r>
            <a:r>
              <a:rPr lang="el-GR" b="1" dirty="0">
                <a:solidFill>
                  <a:schemeClr val="accent1"/>
                </a:solidFill>
                <a:cs typeface="Arial" panose="020B0604020202020204" pitchFamily="34" charset="0"/>
              </a:rPr>
              <a:t>ικανότητες θα πρέπει να αποφέρουν οφέλη σε ένα ευρύ φάσμα πλαισίων</a:t>
            </a:r>
            <a:r>
              <a:rPr lang="el-GR" dirty="0">
                <a:solidFill>
                  <a:schemeClr val="accent1"/>
                </a:solidFill>
                <a:cs typeface="Arial" panose="020B0604020202020204" pitchFamily="34" charset="0"/>
              </a:rPr>
              <a:t>, </a:t>
            </a:r>
            <a:r>
              <a:rPr lang="el-GR" dirty="0">
                <a:cs typeface="Arial" panose="020B0604020202020204" pitchFamily="34" charset="0"/>
              </a:rPr>
              <a:t>που σημαίνει ότι θα πρέπει να εφαρμόζονται σε πολλούς τομείς της ζωής. Συνεπώς, ορισμένοι τομείς ικανοτήτων είναι απαραίτητοι όχι μόνο στην αγορά εργασίας αλλά και στις ιδιωτικές σχέσεις, στην πολιτική δέσμευση και ούτω καθεξής, και αυτές οι εγκάρσιες ικανότητες είναι αυτές που ορίζονται ως βασικές.</a:t>
            </a:r>
          </a:p>
          <a:p>
            <a:pPr algn="just">
              <a:spcBef>
                <a:spcPts val="0"/>
              </a:spcBef>
              <a:defRPr/>
            </a:pPr>
            <a:endParaRPr lang="en-US" dirty="0">
              <a:cs typeface="Arial" panose="020B0604020202020204" pitchFamily="34" charset="0"/>
            </a:endParaRPr>
          </a:p>
          <a:p>
            <a:pPr marL="285750" indent="-285750" algn="just">
              <a:spcBef>
                <a:spcPts val="0"/>
              </a:spcBef>
              <a:defRPr/>
            </a:pPr>
            <a:r>
              <a:rPr lang="el-GR" dirty="0">
                <a:cs typeface="Arial" panose="020B0604020202020204" pitchFamily="34" charset="0"/>
              </a:rPr>
              <a:t>Η τρίτη προϋπόθεση είναι ότι οι </a:t>
            </a:r>
            <a:r>
              <a:rPr lang="el-GR" b="1" dirty="0">
                <a:solidFill>
                  <a:schemeClr val="accent1"/>
                </a:solidFill>
                <a:cs typeface="Arial" panose="020B0604020202020204" pitchFamily="34" charset="0"/>
              </a:rPr>
              <a:t>βασικές ικανότητες που θα πρέπει να είναι σημαντικές για όλα τα άτομα</a:t>
            </a:r>
            <a:r>
              <a:rPr lang="el-GR" dirty="0">
                <a:solidFill>
                  <a:schemeClr val="accent1"/>
                </a:solidFill>
                <a:cs typeface="Arial" panose="020B0604020202020204" pitchFamily="34" charset="0"/>
              </a:rPr>
              <a:t>, </a:t>
            </a:r>
            <a:r>
              <a:rPr lang="el-GR" dirty="0">
                <a:cs typeface="Arial" panose="020B0604020202020204" pitchFamily="34" charset="0"/>
              </a:rPr>
              <a:t>είναι εκείνες οι ικανότητες που χρησιμοποιούνται μόνο σε ένα συγκεκριμένο επάγγελμα ή τομέα ζωής. Δίνεται έμφαση στις εγκάρσιες ικανότητες που όλοι πρέπει να φιλοδοξούν να αναπτύξουν και να διατηρήσουν.</a:t>
            </a:r>
          </a:p>
        </p:txBody>
      </p:sp>
    </p:spTree>
    <p:extLst>
      <p:ext uri="{BB962C8B-B14F-4D97-AF65-F5344CB8AC3E}">
        <p14:creationId xmlns:p14="http://schemas.microsoft.com/office/powerpoint/2010/main" val="694633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55974832-EC7E-2D48-B718-3CFD9B145E1A}"/>
              </a:ext>
            </a:extLst>
          </p:cNvPr>
          <p:cNvSpPr/>
          <p:nvPr/>
        </p:nvSpPr>
        <p:spPr>
          <a:xfrm>
            <a:off x="756212" y="397115"/>
            <a:ext cx="6096000" cy="3170099"/>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buClr>
                <a:schemeClr val="accent1">
                  <a:lumMod val="75000"/>
                </a:schemeClr>
              </a:buClr>
              <a:defRPr/>
            </a:pPr>
            <a:r>
              <a:rPr lang="el-GR" sz="1900" dirty="0">
                <a:solidFill>
                  <a:schemeClr val="accent1"/>
                </a:solidFill>
                <a:effectLst>
                  <a:outerShdw blurRad="38100" dist="38100" dir="2700000" algn="tl">
                    <a:srgbClr val="000000">
                      <a:alpha val="43137"/>
                    </a:srgbClr>
                  </a:outerShdw>
                </a:effectLst>
                <a:cs typeface="Arial" panose="020B0604020202020204" pitchFamily="34" charset="0"/>
              </a:rPr>
              <a:t>1</a:t>
            </a:r>
            <a:r>
              <a:rPr lang="el-GR" sz="1900" baseline="30000" dirty="0">
                <a:solidFill>
                  <a:schemeClr val="accent1"/>
                </a:solidFill>
                <a:effectLst>
                  <a:outerShdw blurRad="38100" dist="38100" dir="2700000" algn="tl">
                    <a:srgbClr val="000000">
                      <a:alpha val="43137"/>
                    </a:srgbClr>
                  </a:outerShdw>
                </a:effectLst>
                <a:cs typeface="Arial" panose="020B0604020202020204" pitchFamily="34" charset="0"/>
              </a:rPr>
              <a:t>η</a:t>
            </a:r>
            <a:r>
              <a:rPr lang="el-GR" sz="1900" dirty="0">
                <a:solidFill>
                  <a:schemeClr val="accent1"/>
                </a:solidFill>
                <a:effectLst>
                  <a:outerShdw blurRad="38100" dist="38100" dir="2700000" algn="tl">
                    <a:srgbClr val="000000">
                      <a:alpha val="43137"/>
                    </a:srgbClr>
                  </a:outerShdw>
                </a:effectLst>
                <a:cs typeface="Arial" panose="020B0604020202020204" pitchFamily="34" charset="0"/>
              </a:rPr>
              <a:t> Κατηγορία δεξιοτήτων : </a:t>
            </a:r>
            <a:r>
              <a:rPr lang="el-GR" sz="1900" dirty="0">
                <a:effectLst>
                  <a:outerShdw blurRad="38100" dist="38100" dir="2700000" algn="tl">
                    <a:srgbClr val="000000">
                      <a:alpha val="43137"/>
                    </a:srgbClr>
                  </a:outerShdw>
                </a:effectLst>
                <a:cs typeface="Arial" panose="020B0604020202020204" pitchFamily="34" charset="0"/>
              </a:rPr>
              <a:t>
Χρήση εργαλείων αλληλεπιδραστικά</a:t>
            </a:r>
          </a:p>
          <a:p>
            <a:pPr>
              <a:buClr>
                <a:schemeClr val="accent1">
                  <a:lumMod val="75000"/>
                </a:schemeClr>
              </a:buClr>
              <a:defRPr/>
            </a:pPr>
            <a:r>
              <a:rPr lang="el-GR" b="1" dirty="0">
                <a:cs typeface="Arial" panose="020B0604020202020204" pitchFamily="34" charset="0"/>
              </a:rPr>
              <a:t>Γιατί:</a:t>
            </a:r>
            <a:endParaRPr lang="en-GB" b="1" dirty="0">
              <a:cs typeface="Arial" panose="020B0604020202020204" pitchFamily="34" charset="0"/>
            </a:endParaRPr>
          </a:p>
          <a:p>
            <a:pPr>
              <a:buClr>
                <a:schemeClr val="accent1">
                  <a:lumMod val="75000"/>
                </a:schemeClr>
              </a:buClr>
              <a:defRPr/>
            </a:pPr>
            <a:r>
              <a:rPr lang="el-GR" dirty="0">
                <a:cs typeface="Arial" panose="020B0604020202020204" pitchFamily="34" charset="0"/>
              </a:rPr>
              <a:t>Η ανάγκη να ενημερώνονται για τις τεχνολογίες
Η ανάγκη προσαρμογής των εργαλείων για δικούς τους σκοπούς</a:t>
            </a:r>
          </a:p>
          <a:p>
            <a:pPr>
              <a:buClr>
                <a:schemeClr val="accent1">
                  <a:lumMod val="75000"/>
                </a:schemeClr>
              </a:buClr>
              <a:defRPr/>
            </a:pPr>
            <a:r>
              <a:rPr lang="el-GR" dirty="0">
                <a:cs typeface="Arial" panose="020B0604020202020204" pitchFamily="34" charset="0"/>
              </a:rPr>
              <a:t> Η ανάγκη διεξαγωγής ενεργού διαλόγου με τον κόσμο</a:t>
            </a:r>
          </a:p>
          <a:p>
            <a:pPr>
              <a:buClr>
                <a:schemeClr val="accent1">
                  <a:lumMod val="75000"/>
                </a:schemeClr>
              </a:buClr>
              <a:defRPr/>
            </a:pPr>
            <a:r>
              <a:rPr lang="el-GR" b="1" dirty="0">
                <a:cs typeface="Arial" panose="020B0604020202020204" pitchFamily="34" charset="0"/>
              </a:rPr>
              <a:t>Ποιες δεξιότητες: 
</a:t>
            </a:r>
            <a:r>
              <a:rPr lang="el-GR" dirty="0">
                <a:cs typeface="Arial" panose="020B0604020202020204" pitchFamily="34" charset="0"/>
              </a:rPr>
              <a:t>Αλληλεπιδραστική χρήση γλώσσας, συμβόλων και κειμένων
</a:t>
            </a:r>
            <a:r>
              <a:rPr lang="el-GR" dirty="0" err="1">
                <a:cs typeface="Arial" panose="020B0604020202020204" pitchFamily="34" charset="0"/>
              </a:rPr>
              <a:t>Διαδραστική</a:t>
            </a:r>
            <a:r>
              <a:rPr lang="el-GR" dirty="0">
                <a:cs typeface="Arial" panose="020B0604020202020204" pitchFamily="34" charset="0"/>
              </a:rPr>
              <a:t> χρήση γνώσεων και πληροφοριών
Χρήση τεχνολογίας αλληλεπιδραστικά</a:t>
            </a:r>
          </a:p>
        </p:txBody>
      </p:sp>
      <p:sp>
        <p:nvSpPr>
          <p:cNvPr id="3" name="Ορθογώνιο 2">
            <a:extLst>
              <a:ext uri="{FF2B5EF4-FFF2-40B4-BE49-F238E27FC236}">
                <a16:creationId xmlns:a16="http://schemas.microsoft.com/office/drawing/2014/main" id="{B49F9CBB-9A79-694A-8269-40E3D39DA04D}"/>
              </a:ext>
            </a:extLst>
          </p:cNvPr>
          <p:cNvSpPr/>
          <p:nvPr/>
        </p:nvSpPr>
        <p:spPr>
          <a:xfrm>
            <a:off x="7492180" y="397115"/>
            <a:ext cx="4232973" cy="3139321"/>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defRPr/>
            </a:pPr>
            <a:r>
              <a:rPr lang="el-GR" dirty="0">
                <a:solidFill>
                  <a:schemeClr val="accent1"/>
                </a:solidFill>
                <a:effectLst>
                  <a:outerShdw blurRad="38100" dist="38100" dir="2700000" algn="tl">
                    <a:srgbClr val="000000">
                      <a:alpha val="43137"/>
                    </a:srgbClr>
                  </a:outerShdw>
                </a:effectLst>
                <a:cs typeface="Arial" panose="020B0604020202020204" pitchFamily="34" charset="0"/>
              </a:rPr>
              <a:t>2</a:t>
            </a:r>
            <a:r>
              <a:rPr lang="el-GR" baseline="30000" dirty="0">
                <a:solidFill>
                  <a:schemeClr val="accent1"/>
                </a:solidFill>
                <a:effectLst>
                  <a:outerShdw blurRad="38100" dist="38100" dir="2700000" algn="tl">
                    <a:srgbClr val="000000">
                      <a:alpha val="43137"/>
                    </a:srgbClr>
                  </a:outerShdw>
                </a:effectLst>
                <a:cs typeface="Arial" panose="020B0604020202020204" pitchFamily="34" charset="0"/>
              </a:rPr>
              <a:t>η</a:t>
            </a:r>
            <a:r>
              <a:rPr lang="el-GR" dirty="0">
                <a:solidFill>
                  <a:schemeClr val="accent1"/>
                </a:solidFill>
                <a:effectLst>
                  <a:outerShdw blurRad="38100" dist="38100" dir="2700000" algn="tl">
                    <a:srgbClr val="000000">
                      <a:alpha val="43137"/>
                    </a:srgbClr>
                  </a:outerShdw>
                </a:effectLst>
                <a:cs typeface="Arial" panose="020B0604020202020204" pitchFamily="34" charset="0"/>
              </a:rPr>
              <a:t> Κατηγορία δεξιοτήτων : 
Αλληλεπίδραση σε ετερογενείς ομάδες</a:t>
            </a:r>
          </a:p>
          <a:p>
            <a:pPr>
              <a:defRPr/>
            </a:pPr>
            <a:r>
              <a:rPr lang="el-GR" b="1" dirty="0">
                <a:cs typeface="Arial" panose="020B0604020202020204" pitchFamily="34" charset="0"/>
              </a:rPr>
              <a:t>Γιατί:</a:t>
            </a:r>
            <a:endParaRPr lang="en-GB" b="1" dirty="0">
              <a:cs typeface="Arial" panose="020B0604020202020204" pitchFamily="34" charset="0"/>
            </a:endParaRPr>
          </a:p>
          <a:p>
            <a:pPr algn="just">
              <a:defRPr/>
            </a:pPr>
            <a:r>
              <a:rPr lang="el-GR" dirty="0">
                <a:cs typeface="Arial" panose="020B0604020202020204" pitchFamily="34" charset="0"/>
              </a:rPr>
              <a:t>Η ανάγκη αντιμετώπισης της πολυμορφίας στις πλουραλιστικές κοινωνίες
Η σημασία της </a:t>
            </a:r>
            <a:r>
              <a:rPr lang="el-GR" dirty="0" err="1">
                <a:cs typeface="Arial" panose="020B0604020202020204" pitchFamily="34" charset="0"/>
              </a:rPr>
              <a:t>ενσυναίσθησης</a:t>
            </a:r>
            <a:r>
              <a:rPr lang="el-GR" dirty="0">
                <a:cs typeface="Arial" panose="020B0604020202020204" pitchFamily="34" charset="0"/>
              </a:rPr>
              <a:t>
Η σημασία του κοινωνικού κεφαλαίου
</a:t>
            </a:r>
            <a:r>
              <a:rPr lang="el-GR" b="1" dirty="0">
                <a:cs typeface="Arial" panose="020B0604020202020204" pitchFamily="34" charset="0"/>
              </a:rPr>
              <a:t>Ποιες δεξιότητες:</a:t>
            </a:r>
            <a:endParaRPr lang="en-GB" b="1" dirty="0">
              <a:cs typeface="Arial" panose="020B0604020202020204" pitchFamily="34" charset="0"/>
            </a:endParaRPr>
          </a:p>
          <a:p>
            <a:pPr algn="just">
              <a:defRPr/>
            </a:pPr>
            <a:r>
              <a:rPr lang="el-GR" dirty="0">
                <a:cs typeface="Arial" panose="020B0604020202020204" pitchFamily="34" charset="0"/>
              </a:rPr>
              <a:t>Σχετίζονται καλά με τους άλλους
Συνεργασία, συνεργασία σε ομάδες
Διαχείριση και επίλυση διενέξεων</a:t>
            </a:r>
            <a:endParaRPr lang="el-GR" dirty="0">
              <a:effectLst>
                <a:outerShdw blurRad="38100" dist="38100" dir="2700000" algn="tl">
                  <a:srgbClr val="000000">
                    <a:alpha val="43137"/>
                  </a:srgbClr>
                </a:outerShdw>
              </a:effectLst>
              <a:cs typeface="Arial" panose="020B0604020202020204" pitchFamily="34" charset="0"/>
            </a:endParaRPr>
          </a:p>
        </p:txBody>
      </p:sp>
      <p:sp>
        <p:nvSpPr>
          <p:cNvPr id="4" name="Ορθογώνιο 3">
            <a:extLst>
              <a:ext uri="{FF2B5EF4-FFF2-40B4-BE49-F238E27FC236}">
                <a16:creationId xmlns:a16="http://schemas.microsoft.com/office/drawing/2014/main" id="{0143CE77-D9C9-CB45-8356-A39641AA7DDB}"/>
              </a:ext>
            </a:extLst>
          </p:cNvPr>
          <p:cNvSpPr/>
          <p:nvPr/>
        </p:nvSpPr>
        <p:spPr>
          <a:xfrm>
            <a:off x="2414940" y="3696556"/>
            <a:ext cx="8382000" cy="292387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defRPr/>
            </a:pPr>
            <a:r>
              <a:rPr lang="el-GR" sz="2000" dirty="0">
                <a:solidFill>
                  <a:schemeClr val="accent1"/>
                </a:solidFill>
                <a:effectLst>
                  <a:outerShdw blurRad="38100" dist="38100" dir="2700000" algn="tl">
                    <a:srgbClr val="000000">
                      <a:alpha val="43137"/>
                    </a:srgbClr>
                  </a:outerShdw>
                </a:effectLst>
                <a:cs typeface="Arial" panose="020B0604020202020204" pitchFamily="34" charset="0"/>
              </a:rPr>
              <a:t>                      3</a:t>
            </a:r>
            <a:r>
              <a:rPr lang="el-GR" sz="2000" baseline="30000" dirty="0">
                <a:solidFill>
                  <a:schemeClr val="accent1"/>
                </a:solidFill>
                <a:effectLst>
                  <a:outerShdw blurRad="38100" dist="38100" dir="2700000" algn="tl">
                    <a:srgbClr val="000000">
                      <a:alpha val="43137"/>
                    </a:srgbClr>
                  </a:outerShdw>
                </a:effectLst>
                <a:cs typeface="Arial" panose="020B0604020202020204" pitchFamily="34" charset="0"/>
              </a:rPr>
              <a:t>η</a:t>
            </a:r>
            <a:r>
              <a:rPr lang="el-GR" sz="2000" dirty="0">
                <a:solidFill>
                  <a:schemeClr val="accent1"/>
                </a:solidFill>
                <a:effectLst>
                  <a:outerShdw blurRad="38100" dist="38100" dir="2700000" algn="tl">
                    <a:srgbClr val="000000">
                      <a:alpha val="43137"/>
                    </a:srgbClr>
                  </a:outerShdw>
                </a:effectLst>
                <a:cs typeface="Arial" panose="020B0604020202020204" pitchFamily="34" charset="0"/>
              </a:rPr>
              <a:t> Κατηγορία δεξιοτήτων : Αυτόνομη δράση</a:t>
            </a:r>
            <a:r>
              <a:rPr lang="el-GR" sz="2000" dirty="0">
                <a:effectLst>
                  <a:outerShdw blurRad="38100" dist="38100" dir="2700000" algn="tl">
                    <a:srgbClr val="000000">
                      <a:alpha val="43137"/>
                    </a:srgbClr>
                  </a:outerShdw>
                </a:effectLst>
                <a:cs typeface="Arial" panose="020B0604020202020204" pitchFamily="34" charset="0"/>
              </a:rPr>
              <a:t>
Γιατί:
</a:t>
            </a:r>
            <a:r>
              <a:rPr lang="el-GR" dirty="0">
                <a:cs typeface="Arial" panose="020B0604020202020204" pitchFamily="34" charset="0"/>
              </a:rPr>
              <a:t>Η ανάγκη να συνειδητοποιήσουμε την ταυτότητά μας και να θέσουμε στόχους, σε πολύπλοκο κόσμο
Η ανάγκη άσκησης των δικαιωμάτων και ανάληψης ευθύνης
Η ανάγκη κατανόησης του περιβάλλοντος και της λειτουργίας του
</a:t>
            </a:r>
            <a:r>
              <a:rPr lang="el-GR" b="1" dirty="0">
                <a:cs typeface="Arial" panose="020B0604020202020204" pitchFamily="34" charset="0"/>
              </a:rPr>
              <a:t>Ποιες δεξιότητες: 
</a:t>
            </a:r>
            <a:r>
              <a:rPr lang="el-GR" dirty="0">
                <a:cs typeface="Arial" panose="020B0604020202020204" pitchFamily="34" charset="0"/>
              </a:rPr>
              <a:t>Πράξη μέσα στη μεγάλη εικόνα
Δημιουργία και διεξαγωγή σχεδίων ζωής και προσωπικών έργων
Υπεράσπιση και διεκδίκηση δικαιωμάτων, συμφερόντων, ορίων και αναγκών</a:t>
            </a:r>
            <a:endParaRPr lang="el-GR" dirty="0">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3307686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AF2903-EC71-DC4D-9235-F804901185FC}"/>
              </a:ext>
            </a:extLst>
          </p:cNvPr>
          <p:cNvSpPr>
            <a:spLocks noGrp="1"/>
          </p:cNvSpPr>
          <p:nvPr>
            <p:ph type="title"/>
          </p:nvPr>
        </p:nvSpPr>
        <p:spPr/>
        <p:txBody>
          <a:bodyPr>
            <a:normAutofit fontScale="90000"/>
          </a:bodyPr>
          <a:lstStyle/>
          <a:p>
            <a:pPr algn="ctr"/>
            <a:r>
              <a:rPr lang="el-GR" sz="3100" b="1" dirty="0">
                <a:cs typeface="Arial" panose="020B0604020202020204" pitchFamily="34" charset="0"/>
              </a:rPr>
              <a:t>Μελέτη σχετικά με τις </a:t>
            </a:r>
            <a:r>
              <a:rPr lang="el-GR" sz="3100" b="1" dirty="0" err="1">
                <a:cs typeface="Arial" panose="020B0604020202020204" pitchFamily="34" charset="0"/>
              </a:rPr>
              <a:t>διασχολικές</a:t>
            </a:r>
            <a:r>
              <a:rPr lang="el-GR" sz="3100" b="1" dirty="0">
                <a:cs typeface="Arial" panose="020B0604020202020204" pitchFamily="34" charset="0"/>
              </a:rPr>
              <a:t> βασικές ικανότητες στο σχολικό πρόγραμμα σπουδών και στην εκπαίδευση των εκπαιδευτικών στα 27 κράτη μέλη </a:t>
            </a:r>
            <a:endParaRPr lang="el-GR" dirty="0"/>
          </a:p>
        </p:txBody>
      </p:sp>
      <p:sp>
        <p:nvSpPr>
          <p:cNvPr id="3" name="Θέση περιεχομένου 2">
            <a:extLst>
              <a:ext uri="{FF2B5EF4-FFF2-40B4-BE49-F238E27FC236}">
                <a16:creationId xmlns:a16="http://schemas.microsoft.com/office/drawing/2014/main" id="{F868F0A1-EB75-3940-A05C-50ECEB1763BE}"/>
              </a:ext>
            </a:extLst>
          </p:cNvPr>
          <p:cNvSpPr>
            <a:spLocks noGrp="1"/>
          </p:cNvSpPr>
          <p:nvPr>
            <p:ph idx="1"/>
          </p:nvPr>
        </p:nvSpPr>
        <p:spPr/>
        <p:txBody>
          <a:bodyPr>
            <a:normAutofit fontScale="62500" lnSpcReduction="20000"/>
          </a:bodyPr>
          <a:lstStyle/>
          <a:p>
            <a:pPr algn="just"/>
            <a:r>
              <a:rPr lang="en-US" dirty="0">
                <a:cs typeface="Arial" panose="020B0604020202020204" pitchFamily="34" charset="0"/>
              </a:rPr>
              <a:t>A</a:t>
            </a:r>
            <a:r>
              <a:rPr lang="el-GR" dirty="0" err="1">
                <a:cs typeface="Arial" panose="020B0604020202020204" pitchFamily="34" charset="0"/>
              </a:rPr>
              <a:t>νατέθηκε</a:t>
            </a:r>
            <a:r>
              <a:rPr lang="el-GR" dirty="0">
                <a:cs typeface="Arial" panose="020B0604020202020204" pitchFamily="34" charset="0"/>
              </a:rPr>
              <a:t> από τη </a:t>
            </a:r>
            <a:r>
              <a:rPr lang="el-GR" b="1" dirty="0">
                <a:solidFill>
                  <a:schemeClr val="accent1"/>
                </a:solidFill>
                <a:cs typeface="Arial" panose="020B0604020202020204" pitchFamily="34" charset="0"/>
              </a:rPr>
              <a:t>Γενική Διεύθυνση Παιδείας και Πολιτισμού της Ευρωπαϊκής Επιτροπής</a:t>
            </a:r>
            <a:r>
              <a:rPr lang="el-GR" dirty="0">
                <a:solidFill>
                  <a:schemeClr val="accent1"/>
                </a:solidFill>
                <a:cs typeface="Arial" panose="020B0604020202020204" pitchFamily="34" charset="0"/>
              </a:rPr>
              <a:t>. </a:t>
            </a:r>
            <a:r>
              <a:rPr lang="el-GR" dirty="0">
                <a:cs typeface="Arial" panose="020B0604020202020204" pitchFamily="34" charset="0"/>
              </a:rPr>
              <a:t>Η μελέτη πραγματοποιήθηκε από κοινοπραξία αποτελούμενη από τον επικεφαλής του έργου </a:t>
            </a:r>
            <a:r>
              <a:rPr lang="en-US" dirty="0">
                <a:cs typeface="Arial" panose="020B0604020202020204" pitchFamily="34" charset="0"/>
              </a:rPr>
              <a:t>CASE (</a:t>
            </a:r>
            <a:r>
              <a:rPr lang="el-GR" dirty="0">
                <a:cs typeface="Arial" panose="020B0604020202020204" pitchFamily="34" charset="0"/>
              </a:rPr>
              <a:t>Κέντρο Κοινωνικών και Οικονομικών Ερευνών, Πολωνία), σε συνεργασία με: </a:t>
            </a:r>
            <a:r>
              <a:rPr lang="en-US" dirty="0">
                <a:cs typeface="Arial" panose="020B0604020202020204" pitchFamily="34" charset="0"/>
              </a:rPr>
              <a:t>QCA (</a:t>
            </a:r>
            <a:r>
              <a:rPr lang="el-GR" dirty="0">
                <a:cs typeface="Arial" panose="020B0604020202020204" pitchFamily="34" charset="0"/>
              </a:rPr>
              <a:t>Αρχή Προσόντων και Προγραμμάτων Σπουδών, Ηνωμένο Βασίλειο), </a:t>
            </a:r>
            <a:r>
              <a:rPr lang="en-US" dirty="0">
                <a:cs typeface="Arial" panose="020B0604020202020204" pitchFamily="34" charset="0"/>
              </a:rPr>
              <a:t>EIESP (</a:t>
            </a:r>
            <a:r>
              <a:rPr lang="el-GR" dirty="0">
                <a:cs typeface="Arial" panose="020B0604020202020204" pitchFamily="34" charset="0"/>
              </a:rPr>
              <a:t>Ευρωπαϊκό Ινστιτούτο Εκπαίδευσης και Κοινωνικής Πολιτικής, Γαλλία), </a:t>
            </a:r>
            <a:r>
              <a:rPr lang="en-US" dirty="0" err="1">
                <a:cs typeface="Arial" panose="020B0604020202020204" pitchFamily="34" charset="0"/>
              </a:rPr>
              <a:t>universitat</a:t>
            </a:r>
            <a:r>
              <a:rPr lang="en-US" dirty="0">
                <a:cs typeface="Arial" panose="020B0604020202020204" pitchFamily="34" charset="0"/>
              </a:rPr>
              <a:t> </a:t>
            </a:r>
            <a:r>
              <a:rPr lang="en-US" dirty="0" err="1">
                <a:cs typeface="Arial" panose="020B0604020202020204" pitchFamily="34" charset="0"/>
              </a:rPr>
              <a:t>Autònoma</a:t>
            </a:r>
            <a:r>
              <a:rPr lang="en-US" dirty="0">
                <a:cs typeface="Arial" panose="020B0604020202020204" pitchFamily="34" charset="0"/>
              </a:rPr>
              <a:t> de Barcelona (</a:t>
            </a:r>
            <a:r>
              <a:rPr lang="el-GR" dirty="0">
                <a:cs typeface="Arial" panose="020B0604020202020204" pitchFamily="34" charset="0"/>
              </a:rPr>
              <a:t>Ισπανία) και δύο Ούγγρους εμπειρογνώμονες από το Πανεπιστήμιο </a:t>
            </a:r>
            <a:r>
              <a:rPr lang="en-US" dirty="0" err="1">
                <a:cs typeface="Arial" panose="020B0604020202020204" pitchFamily="34" charset="0"/>
              </a:rPr>
              <a:t>Eötvös</a:t>
            </a:r>
            <a:r>
              <a:rPr lang="en-US" dirty="0">
                <a:cs typeface="Arial" panose="020B0604020202020204" pitchFamily="34" charset="0"/>
              </a:rPr>
              <a:t> </a:t>
            </a:r>
            <a:r>
              <a:rPr lang="en-US" dirty="0" err="1">
                <a:cs typeface="Arial" panose="020B0604020202020204" pitchFamily="34" charset="0"/>
              </a:rPr>
              <a:t>Loránd</a:t>
            </a:r>
            <a:r>
              <a:rPr lang="en-US" dirty="0">
                <a:cs typeface="Arial" panose="020B0604020202020204" pitchFamily="34" charset="0"/>
              </a:rPr>
              <a:t> </a:t>
            </a:r>
            <a:r>
              <a:rPr lang="el-GR" dirty="0">
                <a:cs typeface="Arial" panose="020B0604020202020204" pitchFamily="34" charset="0"/>
              </a:rPr>
              <a:t>και το Πανεπιστήμιο </a:t>
            </a:r>
            <a:r>
              <a:rPr lang="en-US" dirty="0">
                <a:cs typeface="Arial" panose="020B0604020202020204" pitchFamily="34" charset="0"/>
              </a:rPr>
              <a:t>Pannonia.
</a:t>
            </a:r>
            <a:r>
              <a:rPr lang="el-GR" b="1" dirty="0">
                <a:solidFill>
                  <a:schemeClr val="accent1"/>
                </a:solidFill>
                <a:cs typeface="Arial" panose="020B0604020202020204" pitchFamily="34" charset="0"/>
              </a:rPr>
              <a:t>Στόχος της μελέτης </a:t>
            </a:r>
            <a:r>
              <a:rPr lang="el-GR" dirty="0">
                <a:cs typeface="Arial" panose="020B0604020202020204" pitchFamily="34" charset="0"/>
              </a:rPr>
              <a:t>είναι να παράσχει μια συγκριτική επισκόπηση της πολιτικής και της πρακτικής σχετικά με την ανάπτυξη και την εφαρμογή βασικών ικανοτήτων στα εκπαιδευτικά συστήματα των 27 κρατών μελών της Ευρωπαϊκής Ένωσης. Ειδικότερα, η μελέτη αξιολογεί την εφαρμογή των 8 βασικών ικανοτήτων που περιέχονται στο ευρωπαϊκό πλαίσιο αναφοράς βασικών ικανοτήτων στα σχολεία πρωτοβάθμιας και δευτεροβάθμιας εκπαίδευσης σε ολόκληρη την ΕΕ, καθώς και τον βαθμό στον οποίο η αρχική και η εν υπηρεσία εκπαίδευση και κατάρτιση των εκπαιδευτικών τους εξοπλίζει με τις δεξιότητες και τις ικανότητες που απαιτούνται για την αποτελεσματική παροχή βασικών ικανοτήτων.</a:t>
            </a:r>
          </a:p>
          <a:p>
            <a:endParaRPr lang="el-GR" dirty="0"/>
          </a:p>
        </p:txBody>
      </p:sp>
    </p:spTree>
    <p:extLst>
      <p:ext uri="{BB962C8B-B14F-4D97-AF65-F5344CB8AC3E}">
        <p14:creationId xmlns:p14="http://schemas.microsoft.com/office/powerpoint/2010/main" val="3459062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0CEB9A-E344-9D4B-BAE7-3A988CF677E0}"/>
              </a:ext>
            </a:extLst>
          </p:cNvPr>
          <p:cNvSpPr>
            <a:spLocks noGrp="1"/>
          </p:cNvSpPr>
          <p:nvPr>
            <p:ph type="title"/>
          </p:nvPr>
        </p:nvSpPr>
        <p:spPr>
          <a:xfrm>
            <a:off x="740780" y="548640"/>
            <a:ext cx="10542916" cy="1179576"/>
          </a:xfrm>
        </p:spPr>
        <p:txBody>
          <a:bodyPr>
            <a:noAutofit/>
          </a:bodyPr>
          <a:lstStyle/>
          <a:p>
            <a:pPr algn="ctr"/>
            <a:r>
              <a:rPr lang="el-GR" altLang="el-GR" sz="2800" b="1" dirty="0">
                <a:latin typeface="Arial" panose="020B0604020202020204" pitchFamily="34" charset="0"/>
                <a:cs typeface="Arial" panose="020B0604020202020204" pitchFamily="34" charset="0"/>
              </a:rPr>
              <a:t>Πλαίσια Δεξιοτήτων: η ευρωπαϊκή προσέγγιση για τη διδασκαλία και την εκμάθηση δεξιοτήτων του 21</a:t>
            </a:r>
            <a:r>
              <a:rPr lang="el-GR" altLang="el-GR" sz="2800" b="1" baseline="30000" dirty="0">
                <a:latin typeface="Arial" panose="020B0604020202020204" pitchFamily="34" charset="0"/>
                <a:cs typeface="Arial" panose="020B0604020202020204" pitchFamily="34" charset="0"/>
              </a:rPr>
              <a:t>ου</a:t>
            </a:r>
            <a:r>
              <a:rPr lang="el-GR" altLang="el-GR" sz="2800" b="1" dirty="0">
                <a:latin typeface="Arial" panose="020B0604020202020204" pitchFamily="34" charset="0"/>
                <a:cs typeface="Arial" panose="020B0604020202020204" pitchFamily="34" charset="0"/>
              </a:rPr>
              <a:t>  αιώνα</a:t>
            </a:r>
            <a:endParaRPr lang="el-GR" sz="2800" dirty="0"/>
          </a:p>
        </p:txBody>
      </p:sp>
      <p:sp>
        <p:nvSpPr>
          <p:cNvPr id="3" name="Θέση περιεχομένου 2">
            <a:extLst>
              <a:ext uri="{FF2B5EF4-FFF2-40B4-BE49-F238E27FC236}">
                <a16:creationId xmlns:a16="http://schemas.microsoft.com/office/drawing/2014/main" id="{D2668722-6ECA-7441-83F5-4C15492006C5}"/>
              </a:ext>
            </a:extLst>
          </p:cNvPr>
          <p:cNvSpPr>
            <a:spLocks noGrp="1"/>
          </p:cNvSpPr>
          <p:nvPr>
            <p:ph idx="1"/>
          </p:nvPr>
        </p:nvSpPr>
        <p:spPr>
          <a:xfrm>
            <a:off x="625032" y="2025570"/>
            <a:ext cx="11123271" cy="4444678"/>
          </a:xfrm>
        </p:spPr>
        <p:txBody>
          <a:bodyPr>
            <a:normAutofit fontScale="55000" lnSpcReduction="20000"/>
          </a:bodyPr>
          <a:lstStyle/>
          <a:p>
            <a:pPr algn="just"/>
            <a:r>
              <a:rPr lang="el-GR" sz="3200" dirty="0">
                <a:cs typeface="Arial" panose="020B0604020202020204" pitchFamily="34" charset="0"/>
              </a:rPr>
              <a:t>Το πλαίσιο του </a:t>
            </a:r>
            <a:r>
              <a:rPr lang="en-US" sz="3200" b="1" dirty="0">
                <a:solidFill>
                  <a:schemeClr val="accent1"/>
                </a:solidFill>
                <a:cs typeface="Arial" panose="020B0604020202020204" pitchFamily="34" charset="0"/>
              </a:rPr>
              <a:t>JRC </a:t>
            </a:r>
            <a:r>
              <a:rPr lang="el-GR" sz="3200" dirty="0">
                <a:cs typeface="Arial" panose="020B0604020202020204" pitchFamily="34" charset="0"/>
              </a:rPr>
              <a:t>για την </a:t>
            </a:r>
            <a:r>
              <a:rPr lang="el-GR" sz="3200" b="1" dirty="0">
                <a:solidFill>
                  <a:schemeClr val="accent1"/>
                </a:solidFill>
                <a:cs typeface="Arial" panose="020B0604020202020204" pitchFamily="34" charset="0"/>
              </a:rPr>
              <a:t>αίσθηση της πρωτοβουλίας και της επιχειρηματικότητας </a:t>
            </a:r>
            <a:r>
              <a:rPr lang="el-GR" sz="3200" dirty="0">
                <a:cs typeface="Arial" panose="020B0604020202020204" pitchFamily="34" charset="0"/>
              </a:rPr>
              <a:t>(</a:t>
            </a:r>
            <a:r>
              <a:rPr lang="en-US" sz="3200" dirty="0" err="1">
                <a:cs typeface="Arial" panose="020B0604020202020204" pitchFamily="34" charset="0"/>
              </a:rPr>
              <a:t>EntreComp</a:t>
            </a:r>
            <a:r>
              <a:rPr lang="en-US" sz="3200" dirty="0">
                <a:cs typeface="Arial" panose="020B0604020202020204" pitchFamily="34" charset="0"/>
              </a:rPr>
              <a:t>), </a:t>
            </a:r>
            <a:r>
              <a:rPr lang="el-GR" sz="3200" dirty="0">
                <a:cs typeface="Arial" panose="020B0604020202020204" pitchFamily="34" charset="0"/>
              </a:rPr>
              <a:t>περιγράφει και αναλύει την επιχειρηματικότητα ως εγκάρσια ικανότητα χρήσιμη για όλους τους τομείς της ζωής: προσωπική ανάπτυξη, συμμετοχή στην κοινωνία, είσοδος στην αγορά εργασίας ως μισθωτός ή ως αυτοαπασχολούμενος, καθώς και για την έναρξη και την ανάπτυξη (πολιτιστικών, κοινωνικών ή εμπορικών) εγχειρημάτων.</a:t>
            </a:r>
          </a:p>
          <a:p>
            <a:pPr algn="just"/>
            <a:r>
              <a:rPr lang="en-US" sz="3200" dirty="0">
                <a:cs typeface="Arial" panose="020B0604020202020204" pitchFamily="34" charset="0"/>
              </a:rPr>
              <a:t>To </a:t>
            </a:r>
            <a:r>
              <a:rPr lang="el-GR" sz="3200" b="1" dirty="0">
                <a:solidFill>
                  <a:schemeClr val="accent1"/>
                </a:solidFill>
                <a:cs typeface="Arial" panose="020B0604020202020204" pitchFamily="34" charset="0"/>
              </a:rPr>
              <a:t>πλαίσιο ψηφιακών ικανοτήτων (</a:t>
            </a:r>
            <a:r>
              <a:rPr lang="en-US" sz="3200" b="1" dirty="0" err="1">
                <a:solidFill>
                  <a:schemeClr val="accent1"/>
                </a:solidFill>
                <a:cs typeface="Arial" panose="020B0604020202020204" pitchFamily="34" charset="0"/>
              </a:rPr>
              <a:t>DigComp</a:t>
            </a:r>
            <a:r>
              <a:rPr lang="en-US" sz="3200" b="1" dirty="0">
                <a:solidFill>
                  <a:schemeClr val="accent1"/>
                </a:solidFill>
                <a:cs typeface="Arial" panose="020B0604020202020204" pitchFamily="34" charset="0"/>
              </a:rPr>
              <a:t>) </a:t>
            </a:r>
            <a:r>
              <a:rPr lang="el-GR" sz="3200" dirty="0">
                <a:cs typeface="Arial" panose="020B0604020202020204" pitchFamily="34" charset="0"/>
              </a:rPr>
              <a:t>επιτρέπει την σίγουρη, κριτική και δημιουργική χρήση των ΤΠΕ για την επίτευξη στόχων που σχετίζονται με την εργασία, την </a:t>
            </a:r>
            <a:r>
              <a:rPr lang="el-GR" sz="3200" dirty="0" err="1">
                <a:cs typeface="Arial" panose="020B0604020202020204" pitchFamily="34" charset="0"/>
              </a:rPr>
              <a:t>απασχολησιμότητα</a:t>
            </a:r>
            <a:r>
              <a:rPr lang="el-GR" sz="3200" dirty="0">
                <a:cs typeface="Arial" panose="020B0604020202020204" pitchFamily="34" charset="0"/>
              </a:rPr>
              <a:t>, τη μάθηση, τον ελεύθερο χρόνο, την ένταξη και τη συμμετοχή στην κοινωνία. Δεκατρία κράτη μέλη της ΕΕ εφαρμόζουν ήδη αυτό το πλαίσιο και νέες εφαρμογές εμφανίζονται καθημερινά, προσαρμοσμένες σε συγκεκριμένα πλαίσια και σκοπούς. Η </a:t>
            </a:r>
            <a:r>
              <a:rPr lang="en-US" sz="3200" dirty="0" err="1">
                <a:cs typeface="Arial" panose="020B0604020202020204" pitchFamily="34" charset="0"/>
              </a:rPr>
              <a:t>EntreComp</a:t>
            </a:r>
            <a:r>
              <a:rPr lang="en-US" sz="3200" dirty="0">
                <a:cs typeface="Arial" panose="020B0604020202020204" pitchFamily="34" charset="0"/>
              </a:rPr>
              <a:t> </a:t>
            </a:r>
            <a:r>
              <a:rPr lang="el-GR" sz="3200" dirty="0">
                <a:cs typeface="Arial" panose="020B0604020202020204" pitchFamily="34" charset="0"/>
              </a:rPr>
              <a:t>θα ακολουθήσει τώρα την ίδια εξέλιξη, από ένα στέρεο θεωρητικό πλαίσιο, έως μια συλλογή τοπικά προσαρμοσμένων περιπτώσεων εφαρμογής από περιφερειακές και εθνικές αρχές της ΕΕ. </a:t>
            </a:r>
          </a:p>
          <a:p>
            <a:pPr algn="just"/>
            <a:r>
              <a:rPr lang="el-GR" altLang="el-GR" sz="3200" dirty="0">
                <a:cs typeface="Arial" panose="020B0604020202020204" pitchFamily="34" charset="0"/>
              </a:rPr>
              <a:t>Το </a:t>
            </a:r>
            <a:r>
              <a:rPr lang="el-GR" altLang="el-GR" sz="3200" b="1" dirty="0">
                <a:solidFill>
                  <a:schemeClr val="accent1"/>
                </a:solidFill>
                <a:cs typeface="Arial" panose="020B0604020202020204" pitchFamily="34" charset="0"/>
              </a:rPr>
              <a:t>Ευρωπαϊκό Πλαίσιο για ψηφιακά ικανούς εκπαιδευτικούς οργανισμούς </a:t>
            </a:r>
            <a:r>
              <a:rPr lang="el-GR" altLang="el-GR" sz="3200" dirty="0">
                <a:cs typeface="Arial" panose="020B0604020202020204" pitchFamily="34" charset="0"/>
              </a:rPr>
              <a:t>(</a:t>
            </a:r>
            <a:r>
              <a:rPr lang="en-US" altLang="el-GR" sz="3200" dirty="0" err="1">
                <a:cs typeface="Arial" panose="020B0604020202020204" pitchFamily="34" charset="0"/>
              </a:rPr>
              <a:t>DigCompOrg</a:t>
            </a:r>
            <a:r>
              <a:rPr lang="en-US" altLang="el-GR" sz="3200" dirty="0">
                <a:cs typeface="Arial" panose="020B0604020202020204" pitchFamily="34" charset="0"/>
              </a:rPr>
              <a:t>), </a:t>
            </a:r>
            <a:r>
              <a:rPr lang="el-GR" altLang="el-GR" sz="3200" dirty="0">
                <a:cs typeface="Arial" panose="020B0604020202020204" pitchFamily="34" charset="0"/>
              </a:rPr>
              <a:t>βοηθά τους εκπαιδευτικούς οργανισμούς να </a:t>
            </a:r>
            <a:r>
              <a:rPr lang="el-GR" altLang="el-GR" sz="3200" dirty="0" err="1">
                <a:cs typeface="Arial" panose="020B0604020202020204" pitchFamily="34" charset="0"/>
              </a:rPr>
              <a:t>αυτοαξιολογήσουν</a:t>
            </a:r>
            <a:r>
              <a:rPr lang="el-GR" altLang="el-GR" sz="3200" dirty="0">
                <a:cs typeface="Arial" panose="020B0604020202020204" pitchFamily="34" charset="0"/>
              </a:rPr>
              <a:t> τη χρήση και την ενσωμάτωση ψηφιακών τεχνολογιών και πόρων στη μαθησιακή διαδικασία. Μια ομάδα σχολείων πρωτοβάθμιας, δευτεροβάθμιας εκπαίδευσης και κέντρων επαγγελματικής εκπαίδευσης και κατάρτισης από διάφορα κράτη μέλη της ΕΕ</a:t>
            </a:r>
            <a:r>
              <a:rPr lang="en-US" altLang="el-GR" sz="3200" dirty="0">
                <a:cs typeface="Arial" panose="020B0604020202020204" pitchFamily="34" charset="0"/>
              </a:rPr>
              <a:t>.</a:t>
            </a:r>
            <a:endParaRPr lang="el-GR" sz="3200" dirty="0">
              <a:cs typeface="Arial" panose="020B0604020202020204" pitchFamily="34" charset="0"/>
            </a:endParaRPr>
          </a:p>
        </p:txBody>
      </p:sp>
    </p:spTree>
    <p:extLst>
      <p:ext uri="{BB962C8B-B14F-4D97-AF65-F5344CB8AC3E}">
        <p14:creationId xmlns:p14="http://schemas.microsoft.com/office/powerpoint/2010/main" val="2995594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5FC976-8182-3C4E-846C-39EAB1C05B03}"/>
              </a:ext>
            </a:extLst>
          </p:cNvPr>
          <p:cNvSpPr>
            <a:spLocks noGrp="1"/>
          </p:cNvSpPr>
          <p:nvPr>
            <p:ph type="title"/>
          </p:nvPr>
        </p:nvSpPr>
        <p:spPr/>
        <p:txBody>
          <a:bodyPr/>
          <a:lstStyle/>
          <a:p>
            <a:r>
              <a:rPr lang="el-GR" dirty="0"/>
              <a:t>Το πλαίσιο </a:t>
            </a:r>
            <a:r>
              <a:rPr lang="en-US" dirty="0" err="1"/>
              <a:t>LifeComp</a:t>
            </a:r>
            <a:endParaRPr lang="el-GR" dirty="0"/>
          </a:p>
        </p:txBody>
      </p:sp>
      <p:sp>
        <p:nvSpPr>
          <p:cNvPr id="3" name="Θέση περιεχομένου 2">
            <a:extLst>
              <a:ext uri="{FF2B5EF4-FFF2-40B4-BE49-F238E27FC236}">
                <a16:creationId xmlns:a16="http://schemas.microsoft.com/office/drawing/2014/main" id="{8B0AB7FF-4FC7-0A4D-94ED-32D3188F847C}"/>
              </a:ext>
            </a:extLst>
          </p:cNvPr>
          <p:cNvSpPr>
            <a:spLocks noGrp="1"/>
          </p:cNvSpPr>
          <p:nvPr>
            <p:ph idx="1"/>
          </p:nvPr>
        </p:nvSpPr>
        <p:spPr>
          <a:xfrm>
            <a:off x="1115568" y="2462569"/>
            <a:ext cx="10168128" cy="4321278"/>
          </a:xfrm>
        </p:spPr>
        <p:txBody>
          <a:bodyPr>
            <a:normAutofit fontScale="62500" lnSpcReduction="20000"/>
          </a:bodyPr>
          <a:lstStyle/>
          <a:p>
            <a:pPr algn="just"/>
            <a:r>
              <a:rPr lang="el-GR" dirty="0">
                <a:cs typeface="Arial" panose="020B0604020202020204" pitchFamily="34" charset="0"/>
              </a:rPr>
              <a:t>Το πλαίσιο </a:t>
            </a:r>
            <a:r>
              <a:rPr lang="en-US" b="1" dirty="0" err="1">
                <a:solidFill>
                  <a:schemeClr val="accent1"/>
                </a:solidFill>
                <a:cs typeface="Arial" panose="020B0604020202020204" pitchFamily="34" charset="0"/>
              </a:rPr>
              <a:t>LifeComp</a:t>
            </a:r>
            <a:r>
              <a:rPr lang="en-US" dirty="0">
                <a:cs typeface="Arial" panose="020B0604020202020204" pitchFamily="34" charset="0"/>
              </a:rPr>
              <a:t> </a:t>
            </a:r>
            <a:r>
              <a:rPr lang="el-GR" dirty="0">
                <a:cs typeface="Arial" panose="020B0604020202020204" pitchFamily="34" charset="0"/>
              </a:rPr>
              <a:t>θεωρεί τις «Προσωπικές, Κοινωνικές δεξιότητες και την δεξιότητα του να μαθαίνεις πώς να μαθαίνεις» ως ένα σύνολο ικανοτήτων που ισχύουν για όλους τους τομείς της ζωής που μπορούν να αποκτηθούν μέσω επίσημης άτυπης και μη τυπικής εκπαίδευσης και μπορούν να βοηθήσουν τους πολίτες να ευδοκιμήσουν στον 21ο αιώνα. </a:t>
            </a:r>
          </a:p>
          <a:p>
            <a:pPr algn="just"/>
            <a:r>
              <a:rPr lang="el-GR" dirty="0">
                <a:cs typeface="Arial" panose="020B0604020202020204" pitchFamily="34" charset="0"/>
              </a:rPr>
              <a:t>Οι ικανότητες αυτές έχουν καθοριστεί μετά από διεξοδική βιβλιογραφική έρευνα και αρκετές διαβουλεύσεις με εμπειρογνώμονες και ενδιαφερόμενα μέρη. Το </a:t>
            </a:r>
            <a:r>
              <a:rPr lang="en-US" dirty="0" err="1">
                <a:cs typeface="Arial" panose="020B0604020202020204" pitchFamily="34" charset="0"/>
              </a:rPr>
              <a:t>LifeComp</a:t>
            </a:r>
            <a:r>
              <a:rPr lang="en-US" dirty="0">
                <a:cs typeface="Arial" panose="020B0604020202020204" pitchFamily="34" charset="0"/>
              </a:rPr>
              <a:t> </a:t>
            </a:r>
            <a:r>
              <a:rPr lang="el-GR" dirty="0">
                <a:cs typeface="Arial" panose="020B0604020202020204" pitchFamily="34" charset="0"/>
              </a:rPr>
              <a:t>έχει εννέα αρμοδιότητες με τρεις περιγραφές ο καθένας. </a:t>
            </a:r>
          </a:p>
          <a:p>
            <a:pPr algn="just"/>
            <a:r>
              <a:rPr lang="el-GR" dirty="0">
                <a:cs typeface="Arial" panose="020B0604020202020204" pitchFamily="34" charset="0"/>
              </a:rPr>
              <a:t>Το πλαίσιο είναι εννοιολογικό και μη κανονιστικό. </a:t>
            </a:r>
            <a:endParaRPr lang="en-US" dirty="0">
              <a:cs typeface="Arial" panose="020B0604020202020204" pitchFamily="34" charset="0"/>
            </a:endParaRPr>
          </a:p>
          <a:p>
            <a:pPr algn="just"/>
            <a:r>
              <a:rPr lang="el-GR" dirty="0">
                <a:cs typeface="Arial" panose="020B0604020202020204" pitchFamily="34" charset="0"/>
              </a:rPr>
              <a:t>Το </a:t>
            </a:r>
            <a:r>
              <a:rPr lang="en-US" b="1" dirty="0" err="1">
                <a:solidFill>
                  <a:schemeClr val="accent1"/>
                </a:solidFill>
                <a:cs typeface="Arial" panose="020B0604020202020204" pitchFamily="34" charset="0"/>
              </a:rPr>
              <a:t>LifeComp</a:t>
            </a:r>
            <a:r>
              <a:rPr lang="en-US" dirty="0">
                <a:cs typeface="Arial" panose="020B0604020202020204" pitchFamily="34" charset="0"/>
              </a:rPr>
              <a:t> </a:t>
            </a:r>
            <a:r>
              <a:rPr lang="el-GR" dirty="0">
                <a:cs typeface="Arial" panose="020B0604020202020204" pitchFamily="34" charset="0"/>
              </a:rPr>
              <a:t>μπορεί να χρησιμοποιηθεί ως βάση για την ανάπτυξη προγραμμάτων σπουδών και μαθησιακών δραστηριοτήτων που προωθούν την προσωπική και κοινωνική ανάπτυξη και το να μαθαίνουν πώς να μαθαίνουν. </a:t>
            </a:r>
          </a:p>
          <a:p>
            <a:pPr algn="just"/>
            <a:r>
              <a:rPr lang="el-GR" dirty="0">
                <a:cs typeface="Arial" panose="020B0604020202020204" pitchFamily="34" charset="0"/>
              </a:rPr>
              <a:t>Η περιγραφή των ικανοτήτων μπορεί να συμβάλει στη διερεύνηση της εφαρμογής της και να θεωρηθεί ως η γέννηση μιας συνεχούς συζήτησης με τους εκπαιδευτικούς και τους υπεύθυνους χάραξης εκπαιδευτικής πολιτικής.</a:t>
            </a:r>
          </a:p>
        </p:txBody>
      </p:sp>
      <p:pic>
        <p:nvPicPr>
          <p:cNvPr id="8194" name="Picture 2" descr="LifeComp: The European framework for the personal, social and learning to  learn key competence | EU Science Hub">
            <a:extLst>
              <a:ext uri="{FF2B5EF4-FFF2-40B4-BE49-F238E27FC236}">
                <a16:creationId xmlns:a16="http://schemas.microsoft.com/office/drawing/2014/main" id="{FF6BAB24-4E0D-3648-8D0A-646BC482A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2107" y="-291642"/>
            <a:ext cx="5003288" cy="268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0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BE016B-0044-3649-AF62-6AA4DC2B30C8}"/>
              </a:ext>
            </a:extLst>
          </p:cNvPr>
          <p:cNvSpPr>
            <a:spLocks noGrp="1"/>
          </p:cNvSpPr>
          <p:nvPr>
            <p:ph type="title"/>
          </p:nvPr>
        </p:nvSpPr>
        <p:spPr/>
        <p:txBody>
          <a:bodyPr>
            <a:normAutofit/>
          </a:bodyPr>
          <a:lstStyle/>
          <a:p>
            <a:pPr algn="ctr"/>
            <a:r>
              <a:rPr lang="el-GR" sz="3600" b="1" dirty="0"/>
              <a:t>Προσωπικές Δεξιότητες</a:t>
            </a:r>
          </a:p>
        </p:txBody>
      </p:sp>
      <p:graphicFrame>
        <p:nvGraphicFramePr>
          <p:cNvPr id="4" name="Θέση περιεχομένου 9">
            <a:extLst>
              <a:ext uri="{FF2B5EF4-FFF2-40B4-BE49-F238E27FC236}">
                <a16:creationId xmlns:a16="http://schemas.microsoft.com/office/drawing/2014/main" id="{C96E9C4D-5FA0-094D-A3C5-BF3A95969564}"/>
              </a:ext>
            </a:extLst>
          </p:cNvPr>
          <p:cNvGraphicFramePr>
            <a:graphicFrameLocks noGrp="1"/>
          </p:cNvGraphicFramePr>
          <p:nvPr>
            <p:ph idx="1"/>
            <p:extLst>
              <p:ext uri="{D42A27DB-BD31-4B8C-83A1-F6EECF244321}">
                <p14:modId xmlns:p14="http://schemas.microsoft.com/office/powerpoint/2010/main" val="3803466575"/>
              </p:ext>
            </p:extLst>
          </p:nvPr>
        </p:nvGraphicFramePr>
        <p:xfrm>
          <a:off x="1116013" y="2478088"/>
          <a:ext cx="10167937" cy="3694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9529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1A9B29-E79E-6A4C-8925-D4C2D536D932}"/>
              </a:ext>
            </a:extLst>
          </p:cNvPr>
          <p:cNvSpPr>
            <a:spLocks noGrp="1"/>
          </p:cNvSpPr>
          <p:nvPr>
            <p:ph type="title"/>
          </p:nvPr>
        </p:nvSpPr>
        <p:spPr/>
        <p:txBody>
          <a:bodyPr>
            <a:normAutofit/>
          </a:bodyPr>
          <a:lstStyle/>
          <a:p>
            <a:pPr algn="ctr"/>
            <a:r>
              <a:rPr lang="el-GR" sz="3600" b="1" dirty="0"/>
              <a:t>Κοινωνικές Δεξιότητες</a:t>
            </a:r>
          </a:p>
        </p:txBody>
      </p:sp>
      <p:graphicFrame>
        <p:nvGraphicFramePr>
          <p:cNvPr id="4" name="Θέση περιεχομένου 9">
            <a:extLst>
              <a:ext uri="{FF2B5EF4-FFF2-40B4-BE49-F238E27FC236}">
                <a16:creationId xmlns:a16="http://schemas.microsoft.com/office/drawing/2014/main" id="{B1B8EC51-2E86-B94E-B538-024262E01986}"/>
              </a:ext>
            </a:extLst>
          </p:cNvPr>
          <p:cNvGraphicFramePr>
            <a:graphicFrameLocks noGrp="1"/>
          </p:cNvGraphicFramePr>
          <p:nvPr>
            <p:ph idx="1"/>
            <p:extLst>
              <p:ext uri="{D42A27DB-BD31-4B8C-83A1-F6EECF244321}">
                <p14:modId xmlns:p14="http://schemas.microsoft.com/office/powerpoint/2010/main" val="3637884561"/>
              </p:ext>
            </p:extLst>
          </p:nvPr>
        </p:nvGraphicFramePr>
        <p:xfrm>
          <a:off x="1116013" y="2478088"/>
          <a:ext cx="10167937" cy="3694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1105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F7451C-76B7-AE41-A1EA-DA5F9F6B1BB4}"/>
              </a:ext>
            </a:extLst>
          </p:cNvPr>
          <p:cNvSpPr>
            <a:spLocks noGrp="1"/>
          </p:cNvSpPr>
          <p:nvPr>
            <p:ph type="title"/>
          </p:nvPr>
        </p:nvSpPr>
        <p:spPr/>
        <p:txBody>
          <a:bodyPr>
            <a:normAutofit/>
          </a:bodyPr>
          <a:lstStyle/>
          <a:p>
            <a:pPr algn="ctr"/>
            <a:r>
              <a:rPr lang="el-GR" sz="3200" b="1" dirty="0"/>
              <a:t>Εκπαίδευση προσανατολισμένη στις Δεξιότητες</a:t>
            </a:r>
          </a:p>
        </p:txBody>
      </p:sp>
      <p:sp>
        <p:nvSpPr>
          <p:cNvPr id="3" name="Θέση περιεχομένου 2">
            <a:extLst>
              <a:ext uri="{FF2B5EF4-FFF2-40B4-BE49-F238E27FC236}">
                <a16:creationId xmlns:a16="http://schemas.microsoft.com/office/drawing/2014/main" id="{8F57FD51-19FE-6E4E-BC32-B3E68C49FABB}"/>
              </a:ext>
            </a:extLst>
          </p:cNvPr>
          <p:cNvSpPr>
            <a:spLocks noGrp="1"/>
          </p:cNvSpPr>
          <p:nvPr>
            <p:ph idx="1"/>
          </p:nvPr>
        </p:nvSpPr>
        <p:spPr>
          <a:xfrm>
            <a:off x="1011936" y="2211693"/>
            <a:ext cx="10168128" cy="3694176"/>
          </a:xfrm>
        </p:spPr>
        <p:txBody>
          <a:bodyPr>
            <a:normAutofit fontScale="62500" lnSpcReduction="20000"/>
          </a:bodyPr>
          <a:lstStyle/>
          <a:p>
            <a:pPr algn="just"/>
            <a:r>
              <a:rPr lang="el-GR" altLang="el-GR" dirty="0"/>
              <a:t>Η σύσταση του </a:t>
            </a:r>
            <a:r>
              <a:rPr lang="el-GR" altLang="el-GR" b="1" dirty="0">
                <a:solidFill>
                  <a:schemeClr val="accent1"/>
                </a:solidFill>
              </a:rPr>
              <a:t>Ευρωπαϊκού Κοινοβουλίου και του Συμβουλίου </a:t>
            </a:r>
            <a:r>
              <a:rPr lang="el-GR" altLang="el-GR" dirty="0"/>
              <a:t>του 2006 σχετικά με τις βασικές δεξιότητες για τη διά βίου μάθηση υποστήριξε </a:t>
            </a:r>
            <a:r>
              <a:rPr lang="el-GR" altLang="el-GR" b="1" dirty="0"/>
              <a:t>την ανάπτυξη διδασκαλίας και μάθησης προσανατολισμένης στις ικανότητες και την ανάγκη μεταρρύθμισης των προγραμμάτων σπουδών στην Ευρωπαϊκή Ένωση</a:t>
            </a:r>
            <a:r>
              <a:rPr lang="el-GR" altLang="el-GR" dirty="0"/>
              <a:t>. 
Η</a:t>
            </a:r>
            <a:r>
              <a:rPr lang="el-GR" altLang="el-GR" dirty="0">
                <a:solidFill>
                  <a:schemeClr val="accent1"/>
                </a:solidFill>
              </a:rPr>
              <a:t> </a:t>
            </a:r>
            <a:r>
              <a:rPr lang="el-GR" altLang="el-GR" b="1" dirty="0">
                <a:solidFill>
                  <a:schemeClr val="accent1"/>
                </a:solidFill>
              </a:rPr>
              <a:t>εκπαίδευση </a:t>
            </a:r>
            <a:r>
              <a:rPr lang="el-GR" altLang="el-GR" dirty="0"/>
              <a:t>προσανατολισμένη στις δεξιότητες επικεντρώνεται στα αποτελέσματα των μαθησιακών διαδικασιών, καθώς και στο γεγονός ότι </a:t>
            </a:r>
            <a:r>
              <a:rPr lang="el-GR" altLang="el-GR" b="1" dirty="0"/>
              <a:t>η μάθηση συμβαίνει σε ένα ευρύ φάσμα πλαισίων. </a:t>
            </a:r>
            <a:r>
              <a:rPr lang="el-GR" altLang="el-GR" dirty="0"/>
              <a:t>
Η εκπαίδευση προσανατολισμένη στις δεξιότητες θεωρείται επωφελής σε μια εποχή όπου η βάση γνώσεων των κοινωνιών μας αναπτύσσεται με τεράστια ταχύτητα και </a:t>
            </a:r>
            <a:r>
              <a:rPr lang="el-GR" altLang="el-GR" b="1" dirty="0"/>
              <a:t>οι απαιτούμενες δεξιότητες πρέπει να μεταφερθούν και να αναπτυχθούν σε πολλά διαφορετικά κοινωνικά πλαίσια.</a:t>
            </a:r>
            <a:r>
              <a:rPr lang="el-GR" altLang="el-GR" dirty="0"/>
              <a:t>
Οι βασικές ικανότητες και οι βασικές δεξιότητες απαιτούνται από όλους για την προσωπική ολοκλήρωση και ανάπτυξη, την κοινωνική ένταξη, τη συμμετοχή των πολιτών και τη δημοκρατία.</a:t>
            </a:r>
          </a:p>
        </p:txBody>
      </p:sp>
    </p:spTree>
    <p:extLst>
      <p:ext uri="{BB962C8B-B14F-4D97-AF65-F5344CB8AC3E}">
        <p14:creationId xmlns:p14="http://schemas.microsoft.com/office/powerpoint/2010/main" val="3032832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0D469-39E4-004A-BBAF-6BE4BBD31501}"/>
              </a:ext>
            </a:extLst>
          </p:cNvPr>
          <p:cNvSpPr>
            <a:spLocks noGrp="1"/>
          </p:cNvSpPr>
          <p:nvPr>
            <p:ph type="title"/>
          </p:nvPr>
        </p:nvSpPr>
        <p:spPr/>
        <p:txBody>
          <a:bodyPr>
            <a:normAutofit/>
          </a:bodyPr>
          <a:lstStyle/>
          <a:p>
            <a:pPr algn="ctr"/>
            <a:r>
              <a:rPr lang="el-GR" sz="3600" b="1" dirty="0"/>
              <a:t>«Μαθαίνοντας πώς να μαθαίνω»</a:t>
            </a:r>
          </a:p>
        </p:txBody>
      </p:sp>
      <p:graphicFrame>
        <p:nvGraphicFramePr>
          <p:cNvPr id="4" name="Θέση περιεχομένου 9">
            <a:extLst>
              <a:ext uri="{FF2B5EF4-FFF2-40B4-BE49-F238E27FC236}">
                <a16:creationId xmlns:a16="http://schemas.microsoft.com/office/drawing/2014/main" id="{9E993B35-FC24-1F4D-914F-8B2B7AB4E2B7}"/>
              </a:ext>
            </a:extLst>
          </p:cNvPr>
          <p:cNvGraphicFramePr>
            <a:graphicFrameLocks noGrp="1"/>
          </p:cNvGraphicFramePr>
          <p:nvPr>
            <p:ph idx="1"/>
            <p:extLst>
              <p:ext uri="{D42A27DB-BD31-4B8C-83A1-F6EECF244321}">
                <p14:modId xmlns:p14="http://schemas.microsoft.com/office/powerpoint/2010/main" val="3017039913"/>
              </p:ext>
            </p:extLst>
          </p:nvPr>
        </p:nvGraphicFramePr>
        <p:xfrm>
          <a:off x="1116013" y="2478088"/>
          <a:ext cx="10167937" cy="3694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4074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447372-CD4C-C143-AF1C-B34FE03C0B15}"/>
              </a:ext>
            </a:extLst>
          </p:cNvPr>
          <p:cNvSpPr>
            <a:spLocks noGrp="1"/>
          </p:cNvSpPr>
          <p:nvPr>
            <p:ph type="title"/>
          </p:nvPr>
        </p:nvSpPr>
        <p:spPr>
          <a:xfrm>
            <a:off x="1115822" y="388556"/>
            <a:ext cx="10168128" cy="1179576"/>
          </a:xfrm>
        </p:spPr>
        <p:txBody>
          <a:bodyPr>
            <a:normAutofit/>
          </a:bodyPr>
          <a:lstStyle/>
          <a:p>
            <a:pPr algn="ctr"/>
            <a:r>
              <a:rPr lang="el-GR" sz="3600" b="1" dirty="0"/>
              <a:t>Επιλογή Βασικών Δεξιοτήτων</a:t>
            </a:r>
          </a:p>
        </p:txBody>
      </p:sp>
      <p:graphicFrame>
        <p:nvGraphicFramePr>
          <p:cNvPr id="4" name="Θέση περιεχομένου 3">
            <a:extLst>
              <a:ext uri="{FF2B5EF4-FFF2-40B4-BE49-F238E27FC236}">
                <a16:creationId xmlns:a16="http://schemas.microsoft.com/office/drawing/2014/main" id="{15416B14-4F25-5943-B026-94C6E97DC584}"/>
              </a:ext>
            </a:extLst>
          </p:cNvPr>
          <p:cNvGraphicFramePr>
            <a:graphicFrameLocks noGrp="1"/>
          </p:cNvGraphicFramePr>
          <p:nvPr>
            <p:ph idx="1"/>
          </p:nvPr>
        </p:nvGraphicFramePr>
        <p:xfrm>
          <a:off x="1116013" y="2478088"/>
          <a:ext cx="10167937" cy="3694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a:extLst>
              <a:ext uri="{FF2B5EF4-FFF2-40B4-BE49-F238E27FC236}">
                <a16:creationId xmlns:a16="http://schemas.microsoft.com/office/drawing/2014/main" id="{F664C8A1-4BE0-A347-9E27-7769A468987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73336" y="1140197"/>
            <a:ext cx="22955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569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AC73AA-D7E8-7A4C-BA27-8A0BF50018A2}"/>
              </a:ext>
            </a:extLst>
          </p:cNvPr>
          <p:cNvSpPr>
            <a:spLocks noGrp="1"/>
          </p:cNvSpPr>
          <p:nvPr>
            <p:ph type="title"/>
          </p:nvPr>
        </p:nvSpPr>
        <p:spPr>
          <a:xfrm>
            <a:off x="1115568" y="916394"/>
            <a:ext cx="11038600" cy="811821"/>
          </a:xfrm>
        </p:spPr>
        <p:txBody>
          <a:bodyPr>
            <a:normAutofit fontScale="90000"/>
          </a:bodyPr>
          <a:lstStyle/>
          <a:p>
            <a:pPr algn="ctr"/>
            <a:r>
              <a:rPr lang="el-GR" altLang="el-GR" sz="3100" b="1" dirty="0">
                <a:latin typeface="News Gothic Std"/>
              </a:rPr>
              <a:t>Προώθηση των ικανοτήτων του 21</a:t>
            </a:r>
            <a:r>
              <a:rPr lang="el-GR" altLang="el-GR" sz="3100" b="1" baseline="30000" dirty="0">
                <a:latin typeface="News Gothic Std"/>
              </a:rPr>
              <a:t>ου</a:t>
            </a:r>
            <a:r>
              <a:rPr lang="el-GR" altLang="el-GR" sz="3100" b="1" dirty="0">
                <a:latin typeface="News Gothic Std"/>
              </a:rPr>
              <a:t>  αιώνα στην Ιαπωνία
</a:t>
            </a:r>
            <a:r>
              <a:rPr lang="en-GB" altLang="el-GR" sz="3100" b="1" i="1" dirty="0">
                <a:latin typeface="Calibri" panose="020F0502020204030204" pitchFamily="34" charset="0"/>
              </a:rPr>
              <a:t>Daisuke Kimura and </a:t>
            </a:r>
            <a:r>
              <a:rPr lang="en-GB" altLang="el-GR" sz="3100" b="1" i="1" dirty="0" err="1">
                <a:latin typeface="Calibri" panose="020F0502020204030204" pitchFamily="34" charset="0"/>
              </a:rPr>
              <a:t>Madoka</a:t>
            </a:r>
            <a:r>
              <a:rPr lang="en-GB" altLang="el-GR" sz="3100" b="1" i="1" dirty="0">
                <a:latin typeface="Calibri" panose="020F0502020204030204" pitchFamily="34" charset="0"/>
              </a:rPr>
              <a:t> </a:t>
            </a:r>
            <a:r>
              <a:rPr lang="en-GB" altLang="el-GR" sz="3100" b="1" i="1" dirty="0" err="1">
                <a:latin typeface="Calibri" panose="020F0502020204030204" pitchFamily="34" charset="0"/>
              </a:rPr>
              <a:t>Tatsuno</a:t>
            </a:r>
            <a:r>
              <a:rPr lang="en-GB" altLang="el-GR" sz="3100" b="1" i="1" dirty="0">
                <a:latin typeface="Calibri" panose="020F0502020204030204" pitchFamily="34" charset="0"/>
              </a:rPr>
              <a:t>, Global Incubation x Fostering Talents (</a:t>
            </a:r>
            <a:r>
              <a:rPr lang="en-GB" altLang="el-GR" sz="3100" b="1" i="1" dirty="0" err="1">
                <a:latin typeface="Calibri" panose="020F0502020204030204" pitchFamily="34" charset="0"/>
              </a:rPr>
              <a:t>GiFT</a:t>
            </a:r>
            <a:r>
              <a:rPr lang="en-GB" altLang="el-GR" sz="3100" b="1" i="1" dirty="0">
                <a:latin typeface="Calibri" panose="020F0502020204030204" pitchFamily="34" charset="0"/>
              </a:rPr>
              <a:t>)</a:t>
            </a:r>
            <a:br>
              <a:rPr lang="el-GR" altLang="el-GR" b="1" i="1" dirty="0">
                <a:solidFill>
                  <a:srgbClr val="7030A0"/>
                </a:solidFill>
                <a:latin typeface="Calibri" panose="020F0502020204030204" pitchFamily="34" charset="0"/>
              </a:rPr>
            </a:br>
            <a:endParaRPr lang="el-GR" dirty="0"/>
          </a:p>
        </p:txBody>
      </p:sp>
      <p:sp>
        <p:nvSpPr>
          <p:cNvPr id="3" name="Θέση περιεχομένου 2">
            <a:extLst>
              <a:ext uri="{FF2B5EF4-FFF2-40B4-BE49-F238E27FC236}">
                <a16:creationId xmlns:a16="http://schemas.microsoft.com/office/drawing/2014/main" id="{2B73F562-01BC-FC4F-942E-1B20C3ACD9F4}"/>
              </a:ext>
            </a:extLst>
          </p:cNvPr>
          <p:cNvSpPr>
            <a:spLocks noGrp="1"/>
          </p:cNvSpPr>
          <p:nvPr>
            <p:ph idx="1"/>
          </p:nvPr>
        </p:nvSpPr>
        <p:spPr/>
        <p:txBody>
          <a:bodyPr>
            <a:normAutofit fontScale="62500" lnSpcReduction="20000"/>
          </a:bodyPr>
          <a:lstStyle/>
          <a:p>
            <a:pPr algn="just">
              <a:lnSpc>
                <a:spcPct val="150000"/>
              </a:lnSpc>
              <a:spcBef>
                <a:spcPts val="0"/>
              </a:spcBef>
              <a:defRPr/>
            </a:pPr>
            <a:r>
              <a:rPr lang="el-GR" dirty="0">
                <a:solidFill>
                  <a:srgbClr val="000000"/>
                </a:solidFill>
                <a:cs typeface="Arial" panose="020B0604020202020204" pitchFamily="34" charset="0"/>
              </a:rPr>
              <a:t>Έρευνα του Εθνικού Ινστιτούτου Έρευνας Εκπαιδευτικής Πολιτικής (</a:t>
            </a:r>
            <a:r>
              <a:rPr lang="en-US" dirty="0">
                <a:solidFill>
                  <a:srgbClr val="000000"/>
                </a:solidFill>
                <a:cs typeface="Arial" panose="020B0604020202020204" pitchFamily="34" charset="0"/>
              </a:rPr>
              <a:t>NIER) </a:t>
            </a:r>
            <a:r>
              <a:rPr lang="el-GR" dirty="0">
                <a:solidFill>
                  <a:srgbClr val="000000"/>
                </a:solidFill>
                <a:cs typeface="Arial" panose="020B0604020202020204" pitchFamily="34" charset="0"/>
              </a:rPr>
              <a:t>εισήγαγε τις "ικανότητες" ως </a:t>
            </a:r>
            <a:r>
              <a:rPr lang="el-GR" b="1" dirty="0">
                <a:solidFill>
                  <a:schemeClr val="accent1"/>
                </a:solidFill>
                <a:cs typeface="Arial" panose="020B0604020202020204" pitchFamily="34" charset="0"/>
              </a:rPr>
              <a:t>"ολιστικές ιδιότητες και ικανότητες που περιλαμβάνουν όχι μόνο γνώσεις αλλά δεξιότητες και συμπεριφορές". </a:t>
            </a:r>
          </a:p>
          <a:p>
            <a:pPr marL="0" indent="0" algn="just">
              <a:lnSpc>
                <a:spcPct val="150000"/>
              </a:lnSpc>
              <a:spcBef>
                <a:spcPts val="0"/>
              </a:spcBef>
              <a:buNone/>
              <a:defRPr/>
            </a:pPr>
            <a:endParaRPr lang="en-US" dirty="0">
              <a:solidFill>
                <a:srgbClr val="000000"/>
              </a:solidFill>
              <a:effectLst>
                <a:outerShdw blurRad="38100" dist="38100" dir="2700000" algn="tl">
                  <a:srgbClr val="000000">
                    <a:alpha val="43137"/>
                  </a:srgbClr>
                </a:outerShdw>
              </a:effectLst>
              <a:cs typeface="Arial" panose="020B0604020202020204" pitchFamily="34" charset="0"/>
            </a:endParaRPr>
          </a:p>
          <a:p>
            <a:pPr algn="just">
              <a:lnSpc>
                <a:spcPct val="150000"/>
              </a:lnSpc>
              <a:spcBef>
                <a:spcPts val="0"/>
              </a:spcBef>
              <a:defRPr/>
            </a:pPr>
            <a:r>
              <a:rPr lang="el-GR" dirty="0">
                <a:solidFill>
                  <a:srgbClr val="000000"/>
                </a:solidFill>
                <a:cs typeface="Arial" panose="020B0604020202020204" pitchFamily="34" charset="0"/>
              </a:rPr>
              <a:t>Το άρθρο 5 δεύτερο εδάφιο της Βασικής Πράξης για την Εκπαίδευση (αναθεωρημένο) περιγράφει τους στόχους της υποχρεωτικής εκπαίδευσης ως </a:t>
            </a:r>
            <a:r>
              <a:rPr lang="el-GR" i="1" dirty="0">
                <a:solidFill>
                  <a:srgbClr val="000000"/>
                </a:solidFill>
                <a:cs typeface="Arial" panose="020B0604020202020204" pitchFamily="34" charset="0"/>
              </a:rPr>
              <a:t>"τη μορφή της υποχρεωτικής εκπαίδευσης, θα είναι η καλλιέργεια των θεμελίων για μια ανεξάρτητη ζωή εντός της κοινωνίας, αναπτύσσοντας παράλληλα τις ικανότητες κάθε ατόμου, και να καλλιεργηθούν οι βασικές ιδιότητες που απαιτούνται για όσους αποτελούν το κράτος και την κοινωνία μας". </a:t>
            </a:r>
            <a:r>
              <a:rPr lang="el-GR" dirty="0">
                <a:solidFill>
                  <a:srgbClr val="000000"/>
                </a:solidFill>
                <a:cs typeface="Arial" panose="020B0604020202020204" pitchFamily="34" charset="0"/>
              </a:rPr>
              <a:t>Ο όρος "ποιότητα" περιλαμβάνει την ικανότητα, τη στάση και τον προσωπικό χαρακτήρα. </a:t>
            </a:r>
            <a:endParaRPr lang="el-GR" dirty="0">
              <a:cs typeface="Arial" panose="020B0604020202020204" pitchFamily="34" charset="0"/>
            </a:endParaRPr>
          </a:p>
        </p:txBody>
      </p:sp>
      <p:pic>
        <p:nvPicPr>
          <p:cNvPr id="13314" name="Picture 2" descr="upload.wikimedia.org/wikipedia/commons/9/9e/Fla...">
            <a:extLst>
              <a:ext uri="{FF2B5EF4-FFF2-40B4-BE49-F238E27FC236}">
                <a16:creationId xmlns:a16="http://schemas.microsoft.com/office/drawing/2014/main" id="{965D00B2-F4A1-E64E-9EAE-E318F79D7E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719" y="1413213"/>
            <a:ext cx="1501696" cy="100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369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337B3E71-C5E7-0D4F-85A9-32FBBCEE3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749" y="0"/>
            <a:ext cx="6107113" cy="6858000"/>
          </a:xfrm>
          <a:prstGeom prst="rect">
            <a:avLst/>
          </a:prstGeom>
        </p:spPr>
      </p:pic>
      <p:sp>
        <p:nvSpPr>
          <p:cNvPr id="3" name="Rectangle 4">
            <a:extLst>
              <a:ext uri="{FF2B5EF4-FFF2-40B4-BE49-F238E27FC236}">
                <a16:creationId xmlns:a16="http://schemas.microsoft.com/office/drawing/2014/main" id="{70450CFC-6677-394B-88F4-E2FED7C32463}"/>
              </a:ext>
            </a:extLst>
          </p:cNvPr>
          <p:cNvSpPr>
            <a:spLocks noChangeArrowheads="1"/>
          </p:cNvSpPr>
          <p:nvPr/>
        </p:nvSpPr>
        <p:spPr bwMode="auto">
          <a:xfrm>
            <a:off x="5958349" y="336550"/>
            <a:ext cx="5692878"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just" eaLnBrk="1" hangingPunct="1"/>
            <a:r>
              <a:rPr lang="en-GB" altLang="el-GR" b="1" dirty="0">
                <a:solidFill>
                  <a:schemeClr val="accent1"/>
                </a:solidFill>
                <a:latin typeface="+mn-lt"/>
                <a:cs typeface="Arial" panose="020B0604020202020204" pitchFamily="34" charset="0"/>
              </a:rPr>
              <a:t>(</a:t>
            </a:r>
            <a:r>
              <a:rPr lang="en-GB" altLang="el-GR" b="1" dirty="0" err="1">
                <a:solidFill>
                  <a:schemeClr val="accent1"/>
                </a:solidFill>
                <a:latin typeface="+mn-lt"/>
                <a:cs typeface="Arial" panose="020B0604020202020204" pitchFamily="34" charset="0"/>
              </a:rPr>
              <a:t>i</a:t>
            </a:r>
            <a:r>
              <a:rPr lang="en-GB" altLang="el-GR" b="1" dirty="0">
                <a:solidFill>
                  <a:schemeClr val="accent1"/>
                </a:solidFill>
                <a:latin typeface="+mn-lt"/>
                <a:cs typeface="Arial" panose="020B0604020202020204" pitchFamily="34" charset="0"/>
              </a:rPr>
              <a:t>) </a:t>
            </a:r>
            <a:r>
              <a:rPr lang="el-GR" altLang="el-GR" b="1" dirty="0">
                <a:solidFill>
                  <a:schemeClr val="accent1"/>
                </a:solidFill>
                <a:latin typeface="+mn-lt"/>
                <a:cs typeface="Arial" panose="020B0604020202020204" pitchFamily="34" charset="0"/>
              </a:rPr>
              <a:t>Βασικός αλφαβητισμός: </a:t>
            </a:r>
            <a:endParaRPr lang="en-GB" altLang="el-GR" b="1" dirty="0">
              <a:solidFill>
                <a:schemeClr val="accent1"/>
              </a:solidFill>
              <a:latin typeface="+mn-lt"/>
              <a:cs typeface="Arial" panose="020B0604020202020204" pitchFamily="34" charset="0"/>
            </a:endParaRPr>
          </a:p>
          <a:p>
            <a:pPr algn="just" eaLnBrk="1" hangingPunct="1"/>
            <a:r>
              <a:rPr lang="en-US" altLang="el-GR" dirty="0">
                <a:solidFill>
                  <a:srgbClr val="000000"/>
                </a:solidFill>
                <a:latin typeface="+mn-lt"/>
                <a:cs typeface="Arial" panose="020B0604020202020204" pitchFamily="34" charset="0"/>
              </a:rPr>
              <a:t>- </a:t>
            </a:r>
            <a:r>
              <a:rPr lang="el-GR" altLang="el-GR" dirty="0">
                <a:solidFill>
                  <a:srgbClr val="000000"/>
                </a:solidFill>
                <a:latin typeface="+mn-lt"/>
                <a:cs typeface="Arial" panose="020B0604020202020204" pitchFamily="34" charset="0"/>
              </a:rPr>
              <a:t>Αλφαβητισμός, αριθμητική και αλφαβητισμός της τεχνολογίας πληροφοριών/επικοινωνιών (και τρόποι και ηθική για τις ΤΠΕ</a:t>
            </a:r>
            <a:r>
              <a:rPr lang="en-US" altLang="el-GR" dirty="0">
                <a:solidFill>
                  <a:srgbClr val="000000"/>
                </a:solidFill>
                <a:latin typeface="+mn-lt"/>
                <a:cs typeface="Arial" panose="020B0604020202020204" pitchFamily="34" charset="0"/>
              </a:rPr>
              <a:t>) </a:t>
            </a:r>
          </a:p>
          <a:p>
            <a:pPr algn="just" eaLnBrk="1" hangingPunct="1"/>
            <a:r>
              <a:rPr lang="en-GB" altLang="el-GR" b="1" dirty="0">
                <a:solidFill>
                  <a:schemeClr val="accent1"/>
                </a:solidFill>
                <a:latin typeface="+mn-lt"/>
                <a:cs typeface="Arial" panose="020B0604020202020204" pitchFamily="34" charset="0"/>
              </a:rPr>
              <a:t>(ii) </a:t>
            </a:r>
            <a:r>
              <a:rPr lang="el-GR" altLang="el-GR" b="1" dirty="0">
                <a:solidFill>
                  <a:schemeClr val="accent1"/>
                </a:solidFill>
                <a:latin typeface="+mn-lt"/>
                <a:cs typeface="Arial" panose="020B0604020202020204" pitchFamily="34" charset="0"/>
              </a:rPr>
              <a:t>Ικανότητα σκέψης: </a:t>
            </a:r>
            <a:endParaRPr lang="en-GB" altLang="el-GR" b="1" dirty="0">
              <a:solidFill>
                <a:schemeClr val="accent1"/>
              </a:solidFill>
              <a:latin typeface="+mn-lt"/>
              <a:cs typeface="Arial" panose="020B0604020202020204" pitchFamily="34" charset="0"/>
            </a:endParaRPr>
          </a:p>
          <a:p>
            <a:pPr algn="just" eaLnBrk="1" hangingPunct="1"/>
            <a:r>
              <a:rPr lang="en-US" altLang="el-GR" dirty="0">
                <a:solidFill>
                  <a:srgbClr val="000000"/>
                </a:solidFill>
                <a:latin typeface="+mn-lt"/>
                <a:cs typeface="Arial" panose="020B0604020202020204" pitchFamily="34" charset="0"/>
              </a:rPr>
              <a:t>- </a:t>
            </a:r>
            <a:r>
              <a:rPr lang="el-GR" altLang="el-GR" dirty="0">
                <a:solidFill>
                  <a:srgbClr val="000000"/>
                </a:solidFill>
                <a:latin typeface="+mn-lt"/>
                <a:cs typeface="Arial" panose="020B0604020202020204" pitchFamily="34" charset="0"/>
              </a:rPr>
              <a:t>Εύρεση και επίλυση προβλημάτων, δημιουργικότητα, κριτική σκέψη, λογική σκέψη, </a:t>
            </a:r>
            <a:r>
              <a:rPr lang="el-GR" altLang="el-GR" dirty="0" err="1">
                <a:solidFill>
                  <a:srgbClr val="000000"/>
                </a:solidFill>
                <a:latin typeface="+mn-lt"/>
                <a:cs typeface="Arial" panose="020B0604020202020204" pitchFamily="34" charset="0"/>
              </a:rPr>
              <a:t>μεταγνώση</a:t>
            </a:r>
            <a:r>
              <a:rPr lang="el-GR" altLang="el-GR" dirty="0">
                <a:solidFill>
                  <a:srgbClr val="000000"/>
                </a:solidFill>
                <a:latin typeface="+mn-lt"/>
                <a:cs typeface="Arial" panose="020B0604020202020204" pitchFamily="34" charset="0"/>
              </a:rPr>
              <a:t> και προσαρμοστικές δεξιότητες μάθησης </a:t>
            </a:r>
            <a:endParaRPr lang="en-US" altLang="el-GR" dirty="0">
              <a:solidFill>
                <a:srgbClr val="000000"/>
              </a:solidFill>
              <a:latin typeface="+mn-lt"/>
              <a:cs typeface="Arial" panose="020B0604020202020204" pitchFamily="34" charset="0"/>
            </a:endParaRPr>
          </a:p>
          <a:p>
            <a:pPr algn="just" eaLnBrk="1" hangingPunct="1"/>
            <a:r>
              <a:rPr lang="en-US" altLang="el-GR" b="1" dirty="0">
                <a:solidFill>
                  <a:schemeClr val="accent1"/>
                </a:solidFill>
                <a:latin typeface="+mn-lt"/>
                <a:cs typeface="Arial" panose="020B0604020202020204" pitchFamily="34" charset="0"/>
              </a:rPr>
              <a:t>(iii) </a:t>
            </a:r>
            <a:r>
              <a:rPr lang="el-GR" altLang="el-GR" b="1" dirty="0">
                <a:solidFill>
                  <a:schemeClr val="accent1"/>
                </a:solidFill>
                <a:latin typeface="+mn-lt"/>
                <a:cs typeface="Arial" panose="020B0604020202020204" pitchFamily="34" charset="0"/>
              </a:rPr>
              <a:t>Πρακτική ικανότητα δράσης για τον κόσμο: </a:t>
            </a:r>
            <a:endParaRPr lang="en-US" altLang="el-GR" b="1" dirty="0">
              <a:solidFill>
                <a:schemeClr val="accent1"/>
              </a:solidFill>
              <a:latin typeface="+mn-lt"/>
              <a:cs typeface="Arial" panose="020B0604020202020204" pitchFamily="34" charset="0"/>
            </a:endParaRPr>
          </a:p>
          <a:p>
            <a:pPr algn="just" eaLnBrk="1" hangingPunct="1"/>
            <a:r>
              <a:rPr lang="en-US" altLang="el-GR" dirty="0">
                <a:solidFill>
                  <a:srgbClr val="000000"/>
                </a:solidFill>
                <a:latin typeface="+mn-lt"/>
                <a:cs typeface="Arial" panose="020B0604020202020204" pitchFamily="34" charset="0"/>
              </a:rPr>
              <a:t>-</a:t>
            </a:r>
            <a:r>
              <a:rPr lang="el-GR" altLang="el-GR" dirty="0">
                <a:solidFill>
                  <a:srgbClr val="000000"/>
                </a:solidFill>
                <a:latin typeface="+mn-lt"/>
                <a:cs typeface="Arial" panose="020B0604020202020204" pitchFamily="34" charset="0"/>
              </a:rPr>
              <a:t>Ανεξαρτησία και αυτόνομη δράση (αυτονόητη και </a:t>
            </a:r>
            <a:r>
              <a:rPr lang="el-GR" altLang="el-GR" dirty="0" err="1">
                <a:solidFill>
                  <a:srgbClr val="000000"/>
                </a:solidFill>
                <a:latin typeface="+mn-lt"/>
                <a:cs typeface="Arial" panose="020B0604020202020204" pitchFamily="34" charset="0"/>
              </a:rPr>
              <a:t>αυτο</a:t>
            </a:r>
            <a:r>
              <a:rPr lang="el-GR" altLang="el-GR" dirty="0">
                <a:solidFill>
                  <a:srgbClr val="000000"/>
                </a:solidFill>
                <a:latin typeface="+mn-lt"/>
                <a:cs typeface="Arial" panose="020B0604020202020204" pitchFamily="34" charset="0"/>
              </a:rPr>
              <a:t>-ευθύνη, προαγωγή της υγείας, δεξιότητες λήψης αποφάσεων και δεξιότητες σχεδιασμού ζωής</a:t>
            </a:r>
            <a:r>
              <a:rPr lang="en-US" altLang="el-GR" dirty="0">
                <a:solidFill>
                  <a:srgbClr val="000000"/>
                </a:solidFill>
                <a:latin typeface="+mn-lt"/>
                <a:cs typeface="Arial" panose="020B0604020202020204" pitchFamily="34" charset="0"/>
              </a:rPr>
              <a:t>) </a:t>
            </a:r>
          </a:p>
          <a:p>
            <a:pPr algn="just" eaLnBrk="1" hangingPunct="1"/>
            <a:r>
              <a:rPr lang="en-US" altLang="el-GR" dirty="0">
                <a:solidFill>
                  <a:srgbClr val="000000"/>
                </a:solidFill>
                <a:latin typeface="+mn-lt"/>
                <a:cs typeface="Arial" panose="020B0604020202020204" pitchFamily="34" charset="0"/>
              </a:rPr>
              <a:t>-</a:t>
            </a:r>
            <a:r>
              <a:rPr lang="el-GR" altLang="el-GR" dirty="0">
                <a:solidFill>
                  <a:srgbClr val="000000"/>
                </a:solidFill>
                <a:latin typeface="+mn-lt"/>
                <a:cs typeface="Arial" panose="020B0604020202020204" pitchFamily="34" charset="0"/>
              </a:rPr>
              <a:t>Δημιουργία σχέσεων (συνεργασία και υπευθυνότητα, ευαισθησία/έκφραση, δημιουργία καλών σχέσεων με τους άλλους) 
</a:t>
            </a:r>
            <a:r>
              <a:rPr lang="en-US" altLang="el-GR" dirty="0">
                <a:solidFill>
                  <a:srgbClr val="000000"/>
                </a:solidFill>
                <a:latin typeface="+mn-lt"/>
                <a:cs typeface="Arial" panose="020B0604020202020204" pitchFamily="34" charset="0"/>
              </a:rPr>
              <a:t>-</a:t>
            </a:r>
            <a:r>
              <a:rPr lang="el-GR" altLang="el-GR" dirty="0">
                <a:solidFill>
                  <a:srgbClr val="000000"/>
                </a:solidFill>
                <a:latin typeface="+mn-lt"/>
                <a:cs typeface="Arial" panose="020B0604020202020204" pitchFamily="34" charset="0"/>
              </a:rPr>
              <a:t>Ευθύνη για την οικοδόμηση ενός βιώσιμου μέλλοντος </a:t>
            </a:r>
            <a:r>
              <a:rPr lang="en-US" altLang="el-GR" dirty="0">
                <a:solidFill>
                  <a:srgbClr val="000000"/>
                </a:solidFill>
                <a:latin typeface="+mn-lt"/>
                <a:cs typeface="Arial" panose="020B0604020202020204" pitchFamily="34" charset="0"/>
              </a:rPr>
              <a:t>(</a:t>
            </a:r>
            <a:r>
              <a:rPr lang="el-GR" altLang="el-GR" dirty="0">
                <a:solidFill>
                  <a:srgbClr val="000000"/>
                </a:solidFill>
                <a:latin typeface="+mn-lt"/>
                <a:cs typeface="Arial" panose="020B0604020202020204" pitchFamily="34" charset="0"/>
              </a:rPr>
              <a:t>ευθύνη, δικαιώματα και εργασία, κατανόηση της κοινωνίας, του πολιτισμού και του φυσικού περιβάλλοντος, εφαρμογή της γλώσσας και της πληροφορίας, εφαρμογή της γνώσης και της τεχνολογίας, και δεξιότητες εύρεσης προβλημάτων και επίλυσης προβλημάτων)</a:t>
            </a:r>
          </a:p>
        </p:txBody>
      </p:sp>
    </p:spTree>
    <p:extLst>
      <p:ext uri="{BB962C8B-B14F-4D97-AF65-F5344CB8AC3E}">
        <p14:creationId xmlns:p14="http://schemas.microsoft.com/office/powerpoint/2010/main" val="2108050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0F53400-84BC-43AA-A851-1B3C833F9CC9}"/>
              </a:ext>
            </a:extLst>
          </p:cNvPr>
          <p:cNvPicPr>
            <a:picLocks noChangeAspect="1"/>
          </p:cNvPicPr>
          <p:nvPr/>
        </p:nvPicPr>
        <p:blipFill rotWithShape="1">
          <a:blip r:embed="rId2"/>
          <a:srcRect t="11830" r="-1" b="24751"/>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Τίτλος 3">
            <a:extLst>
              <a:ext uri="{FF2B5EF4-FFF2-40B4-BE49-F238E27FC236}">
                <a16:creationId xmlns:a16="http://schemas.microsoft.com/office/drawing/2014/main" id="{CD2E6C13-EFCD-7A4B-A3AD-BAC9B80607D2}"/>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gn="ctr"/>
            <a:r>
              <a:rPr lang="el-GR" sz="4000" b="1" dirty="0"/>
              <a:t>Πλαίσια Δεξιοτήτων Ευρωπαϊκών Προγραμμάτων </a:t>
            </a:r>
            <a:endParaRPr lang="en-US" sz="4000" b="1" dirty="0"/>
          </a:p>
        </p:txBody>
      </p:sp>
      <p:sp>
        <p:nvSpPr>
          <p:cNvPr id="5" name="Θέση κειμένου 4">
            <a:extLst>
              <a:ext uri="{FF2B5EF4-FFF2-40B4-BE49-F238E27FC236}">
                <a16:creationId xmlns:a16="http://schemas.microsoft.com/office/drawing/2014/main" id="{B3B5901E-FB04-8849-BC78-FE0968556BDA}"/>
              </a:ext>
            </a:extLst>
          </p:cNvPr>
          <p:cNvSpPr>
            <a:spLocks noGrp="1"/>
          </p:cNvSpPr>
          <p:nvPr>
            <p:ph type="body" idx="1"/>
          </p:nvPr>
        </p:nvSpPr>
        <p:spPr>
          <a:xfrm>
            <a:off x="477980" y="4872922"/>
            <a:ext cx="5265872" cy="1208141"/>
          </a:xfrm>
        </p:spPr>
        <p:txBody>
          <a:bodyPr vert="horz" lIns="91440" tIns="45720" rIns="91440" bIns="45720" rtlCol="0">
            <a:normAutofit/>
          </a:bodyPr>
          <a:lstStyle/>
          <a:p>
            <a:pPr algn="ctr"/>
            <a:r>
              <a:rPr lang="en-US" sz="2400" b="1" dirty="0"/>
              <a:t>DESCI, P4G, Change Action, STEP21</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612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14839F9-AB1B-9040-9B05-C707B95ED3F4}"/>
              </a:ext>
            </a:extLst>
          </p:cNvPr>
          <p:cNvSpPr>
            <a:spLocks noGrp="1"/>
          </p:cNvSpPr>
          <p:nvPr>
            <p:ph type="title"/>
          </p:nvPr>
        </p:nvSpPr>
        <p:spPr>
          <a:xfrm>
            <a:off x="2049285" y="1028764"/>
            <a:ext cx="9916357" cy="945960"/>
          </a:xfrm>
        </p:spPr>
        <p:txBody>
          <a:bodyPr anchor="b">
            <a:normAutofit/>
          </a:bodyPr>
          <a:lstStyle/>
          <a:p>
            <a:pPr algn="ctr"/>
            <a:r>
              <a:rPr lang="el-GR" sz="2400" b="1" dirty="0"/>
              <a:t>Ερευνητικά Προγράμματα του Παιδαγωγικού Τμήματος Δευτεροβάθμιας Εκπαίδευσης, ΕΚΠΑ</a:t>
            </a:r>
          </a:p>
        </p:txBody>
      </p:sp>
      <p:sp>
        <p:nvSpPr>
          <p:cNvPr id="11" name="Rectangle 10">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oogle Shape;90;p1">
            <a:extLst>
              <a:ext uri="{FF2B5EF4-FFF2-40B4-BE49-F238E27FC236}">
                <a16:creationId xmlns:a16="http://schemas.microsoft.com/office/drawing/2014/main" id="{31A45D11-0D2C-4473-B74A-8B2BD31B23CE}"/>
              </a:ext>
            </a:extLst>
          </p:cNvPr>
          <p:cNvPicPr preferRelativeResize="0"/>
          <p:nvPr/>
        </p:nvPicPr>
        <p:blipFill rotWithShape="1">
          <a:blip r:embed="rId2">
            <a:alphaModFix/>
          </a:blip>
          <a:srcRect/>
          <a:stretch/>
        </p:blipFill>
        <p:spPr>
          <a:xfrm>
            <a:off x="9436963" y="18777"/>
            <a:ext cx="2719693" cy="1165002"/>
          </a:xfrm>
          <a:prstGeom prst="rect">
            <a:avLst/>
          </a:prstGeom>
          <a:noFill/>
          <a:ln>
            <a:noFill/>
          </a:ln>
        </p:spPr>
      </p:pic>
      <p:pic>
        <p:nvPicPr>
          <p:cNvPr id="10" name="Immagine 6" descr="Immagine_G.jpg">
            <a:extLst>
              <a:ext uri="{FF2B5EF4-FFF2-40B4-BE49-F238E27FC236}">
                <a16:creationId xmlns:a16="http://schemas.microsoft.com/office/drawing/2014/main" id="{24414315-5201-432D-9B8D-8B616EFD6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185627"/>
            <a:ext cx="368617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1" descr="social-scuola11">
            <a:extLst>
              <a:ext uri="{FF2B5EF4-FFF2-40B4-BE49-F238E27FC236}">
                <a16:creationId xmlns:a16="http://schemas.microsoft.com/office/drawing/2014/main" id="{0E62A3C4-D822-45FE-B4E8-A86315B5A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7" y="0"/>
            <a:ext cx="1927911" cy="161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073741849">
            <a:extLst>
              <a:ext uri="{FF2B5EF4-FFF2-40B4-BE49-F238E27FC236}">
                <a16:creationId xmlns:a16="http://schemas.microsoft.com/office/drawing/2014/main" id="{34B26AEE-2D34-4836-8D08-403371A953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187" y="6148135"/>
            <a:ext cx="2136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Θέση περιεχομένου 2">
            <a:extLst>
              <a:ext uri="{FF2B5EF4-FFF2-40B4-BE49-F238E27FC236}">
                <a16:creationId xmlns:a16="http://schemas.microsoft.com/office/drawing/2014/main" id="{87D36AB2-737A-4889-BB2F-144067F54C22}"/>
              </a:ext>
            </a:extLst>
          </p:cNvPr>
          <p:cNvSpPr>
            <a:spLocks noGrp="1"/>
          </p:cNvSpPr>
          <p:nvPr>
            <p:ph idx="1"/>
          </p:nvPr>
        </p:nvSpPr>
        <p:spPr>
          <a:xfrm>
            <a:off x="401149" y="2362407"/>
            <a:ext cx="4571999" cy="3776975"/>
          </a:xfrm>
        </p:spPr>
        <p:txBody>
          <a:bodyPr>
            <a:normAutofit/>
          </a:bodyPr>
          <a:lstStyle/>
          <a:p>
            <a:pPr marL="0" indent="0" algn="just">
              <a:buNone/>
            </a:pPr>
            <a:r>
              <a:rPr lang="el-GR" sz="1800" dirty="0"/>
              <a:t>Οι δεξιότητες που εξετάζονται στον </a:t>
            </a:r>
            <a:r>
              <a:rPr lang="en-GB" sz="1800" dirty="0"/>
              <a:t>DESCI </a:t>
            </a:r>
            <a:r>
              <a:rPr lang="el-GR" sz="1800" dirty="0"/>
              <a:t>μπορούν να ομαδοποιηθούν σε τέσσερις βασικούς τομείς που προσδιορίζονται από το ευρωπαϊκό πλαίσιο επαγγελματικών προσόντων: </a:t>
            </a:r>
            <a:r>
              <a:rPr lang="el-GR" sz="1800" b="1" dirty="0"/>
              <a:t>τεχνικές και επαγγελματικές δεξιότητες</a:t>
            </a:r>
            <a:r>
              <a:rPr lang="el-GR" sz="1800" dirty="0"/>
              <a:t>, </a:t>
            </a:r>
            <a:r>
              <a:rPr lang="el-GR" sz="1800" b="1" dirty="0"/>
              <a:t>εγκάρσιες μαλακές δεξιότητες</a:t>
            </a:r>
            <a:r>
              <a:rPr lang="el-GR" sz="1800" dirty="0"/>
              <a:t>, </a:t>
            </a:r>
            <a:r>
              <a:rPr lang="el-GR" sz="1800" b="1" dirty="0"/>
              <a:t>δεξιότητες ιθαγένειας </a:t>
            </a:r>
            <a:r>
              <a:rPr lang="el-GR" sz="1800" dirty="0"/>
              <a:t>και </a:t>
            </a:r>
            <a:r>
              <a:rPr lang="el-GR" sz="1800" b="1" dirty="0"/>
              <a:t>δεξιότητες δημιουργικότητας και καινοτομίας</a:t>
            </a:r>
            <a:r>
              <a:rPr lang="el-GR" sz="1800" dirty="0"/>
              <a:t>. Προσδιορίζει επίσης και συγκεκριμένες «τεχνικές και επαγγελματικές δεξιότητες</a:t>
            </a:r>
          </a:p>
        </p:txBody>
      </p:sp>
      <p:sp>
        <p:nvSpPr>
          <p:cNvPr id="16" name="TextBox 15">
            <a:extLst>
              <a:ext uri="{FF2B5EF4-FFF2-40B4-BE49-F238E27FC236}">
                <a16:creationId xmlns:a16="http://schemas.microsoft.com/office/drawing/2014/main" id="{25E29445-14C1-4388-B41B-0E3965F25488}"/>
              </a:ext>
            </a:extLst>
          </p:cNvPr>
          <p:cNvSpPr txBox="1"/>
          <p:nvPr/>
        </p:nvSpPr>
        <p:spPr>
          <a:xfrm>
            <a:off x="730188" y="1911390"/>
            <a:ext cx="6094520" cy="369332"/>
          </a:xfrm>
          <a:prstGeom prst="rect">
            <a:avLst/>
          </a:prstGeom>
          <a:noFill/>
        </p:spPr>
        <p:txBody>
          <a:bodyPr wrap="square">
            <a:spAutoFit/>
          </a:bodyPr>
          <a:lstStyle/>
          <a:p>
            <a:r>
              <a:rPr lang="el-GR" b="1" dirty="0"/>
              <a:t>Το πλαίσιο δεξιοτήτων του </a:t>
            </a:r>
            <a:r>
              <a:rPr lang="en-US" b="1" dirty="0"/>
              <a:t>DESCI</a:t>
            </a:r>
            <a:endParaRPr lang="en-US" dirty="0"/>
          </a:p>
        </p:txBody>
      </p:sp>
      <p:pic>
        <p:nvPicPr>
          <p:cNvPr id="17" name="Εικόνα 3">
            <a:extLst>
              <a:ext uri="{FF2B5EF4-FFF2-40B4-BE49-F238E27FC236}">
                <a16:creationId xmlns:a16="http://schemas.microsoft.com/office/drawing/2014/main" id="{0EEB6E65-A5A1-4800-8ADA-B56148945549}"/>
              </a:ext>
            </a:extLst>
          </p:cNvPr>
          <p:cNvPicPr/>
          <p:nvPr/>
        </p:nvPicPr>
        <p:blipFill rotWithShape="1">
          <a:blip r:embed="rId6">
            <a:extLst>
              <a:ext uri="{28A0092B-C50C-407E-A947-70E740481C1C}">
                <a14:useLocalDpi xmlns:a14="http://schemas.microsoft.com/office/drawing/2010/main" val="0"/>
              </a:ext>
            </a:extLst>
          </a:blip>
          <a:srcRect l="17014" r="23962" b="1"/>
          <a:stretch/>
        </p:blipFill>
        <p:spPr bwMode="auto">
          <a:xfrm>
            <a:off x="5903084" y="1902322"/>
            <a:ext cx="5444620" cy="4605459"/>
          </a:xfrm>
          <a:prstGeom prst="rect">
            <a:avLst/>
          </a:prstGeom>
          <a:noFill/>
        </p:spPr>
      </p:pic>
    </p:spTree>
    <p:extLst>
      <p:ext uri="{BB962C8B-B14F-4D97-AF65-F5344CB8AC3E}">
        <p14:creationId xmlns:p14="http://schemas.microsoft.com/office/powerpoint/2010/main" val="2581976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116D95D-7A5C-1D4C-BCD5-20D58CA8F0C4}"/>
              </a:ext>
            </a:extLst>
          </p:cNvPr>
          <p:cNvSpPr>
            <a:spLocks noGrp="1"/>
          </p:cNvSpPr>
          <p:nvPr>
            <p:ph type="title"/>
          </p:nvPr>
        </p:nvSpPr>
        <p:spPr>
          <a:xfrm>
            <a:off x="841248" y="256032"/>
            <a:ext cx="10506456" cy="1014984"/>
          </a:xfrm>
        </p:spPr>
        <p:txBody>
          <a:bodyPr anchor="b">
            <a:normAutofit/>
          </a:bodyPr>
          <a:lstStyle/>
          <a:p>
            <a:pPr algn="ctr"/>
            <a:r>
              <a:rPr lang="el-GR" sz="3600" b="1" dirty="0"/>
              <a:t>4 τομείς Δεξιοτήτων του </a:t>
            </a:r>
            <a:r>
              <a:rPr lang="en-US" sz="3600" b="1" dirty="0"/>
              <a:t>DESCI</a:t>
            </a:r>
            <a:endParaRPr lang="el-GR" sz="3600" b="1" dirty="0"/>
          </a:p>
        </p:txBody>
      </p:sp>
      <p:sp>
        <p:nvSpPr>
          <p:cNvPr id="16"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Θέση περιεχομένου 3">
            <a:extLst>
              <a:ext uri="{FF2B5EF4-FFF2-40B4-BE49-F238E27FC236}">
                <a16:creationId xmlns:a16="http://schemas.microsoft.com/office/drawing/2014/main" id="{E01FB286-A198-8543-8C54-04F3FF472D6A}"/>
              </a:ext>
            </a:extLst>
          </p:cNvPr>
          <p:cNvGraphicFramePr>
            <a:graphicFrameLocks noGrp="1"/>
          </p:cNvGraphicFramePr>
          <p:nvPr>
            <p:ph idx="1"/>
            <p:extLst>
              <p:ext uri="{D42A27DB-BD31-4B8C-83A1-F6EECF244321}">
                <p14:modId xmlns:p14="http://schemas.microsoft.com/office/powerpoint/2010/main" val="15040837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0013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Αποτέλεσμα εικόνας για basic skill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97902"/>
            <a:ext cx="41148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Αποτέλεσμα εικόνας για computer skill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479445"/>
            <a:ext cx="4229100" cy="28165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Σχετική εικόν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9597" y="1066800"/>
            <a:ext cx="3415470" cy="227365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rot="19755016">
            <a:off x="2819400" y="3223884"/>
            <a:ext cx="5791200" cy="1711998"/>
          </a:xfrm>
          <a:prstGeom prst="rect">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t>Υπάρχει στρατηγικό πλαίσιο καλλιέργειας &amp; αξιοποίησής τους</a:t>
            </a:r>
            <a:r>
              <a:rPr lang="el-GR" dirty="0"/>
              <a:t>;</a:t>
            </a:r>
          </a:p>
        </p:txBody>
      </p:sp>
      <p:sp>
        <p:nvSpPr>
          <p:cNvPr id="3" name="Τίτλος 2"/>
          <p:cNvSpPr>
            <a:spLocks noGrp="1"/>
          </p:cNvSpPr>
          <p:nvPr>
            <p:ph type="title"/>
          </p:nvPr>
        </p:nvSpPr>
        <p:spPr>
          <a:xfrm>
            <a:off x="3244332" y="334984"/>
            <a:ext cx="4953000" cy="762000"/>
          </a:xfrm>
          <a:solidFill>
            <a:schemeClr val="bg1">
              <a:lumMod val="65000"/>
              <a:alpha val="58000"/>
            </a:schemeClr>
          </a:solidFill>
        </p:spPr>
        <p:txBody>
          <a:bodyPr>
            <a:noAutofit/>
          </a:bodyPr>
          <a:lstStyle/>
          <a:p>
            <a:pPr algn="ctr"/>
            <a:r>
              <a:rPr lang="el-GR" sz="4400" b="1" dirty="0"/>
              <a:t>Βασικές Δεξιότητες</a:t>
            </a:r>
          </a:p>
        </p:txBody>
      </p:sp>
    </p:spTree>
    <p:extLst>
      <p:ext uri="{BB962C8B-B14F-4D97-AF65-F5344CB8AC3E}">
        <p14:creationId xmlns:p14="http://schemas.microsoft.com/office/powerpoint/2010/main" val="19551812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63047"/>
            <a:ext cx="4495800"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2971800" y="1347723"/>
            <a:ext cx="3124200" cy="924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a:t>εγκάρσιες</a:t>
            </a:r>
          </a:p>
        </p:txBody>
      </p:sp>
      <p:sp>
        <p:nvSpPr>
          <p:cNvPr id="9" name="Ορθογώνιο 8"/>
          <p:cNvSpPr/>
          <p:nvPr/>
        </p:nvSpPr>
        <p:spPr>
          <a:xfrm>
            <a:off x="2774346" y="5257800"/>
            <a:ext cx="3225800" cy="805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t>επαγγελματικές</a:t>
            </a:r>
          </a:p>
        </p:txBody>
      </p:sp>
      <p:pic>
        <p:nvPicPr>
          <p:cNvPr id="5125" name="Picture 5" descr="Σχετική 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222" y="609600"/>
            <a:ext cx="3978378" cy="305009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Αποτέλεσμα εικόνας για employability skills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491" y="3810000"/>
            <a:ext cx="3406775" cy="2559291"/>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588000" y="3048000"/>
            <a:ext cx="294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err="1"/>
              <a:t>εγγραματισμός</a:t>
            </a:r>
            <a:endParaRPr lang="el-GR" sz="2800" b="1" dirty="0"/>
          </a:p>
        </p:txBody>
      </p:sp>
      <p:pic>
        <p:nvPicPr>
          <p:cNvPr id="5129" name="Picture 9" descr="Αποτέλεσμα εικόνας για literacy skills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1" y="2379988"/>
            <a:ext cx="3305175"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692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981200" y="381000"/>
            <a:ext cx="7024744" cy="685800"/>
          </a:xfrm>
          <a:solidFill>
            <a:schemeClr val="bg1">
              <a:lumMod val="65000"/>
              <a:alpha val="58000"/>
            </a:schemeClr>
          </a:solidFill>
        </p:spPr>
        <p:txBody>
          <a:bodyPr>
            <a:noAutofit/>
          </a:bodyPr>
          <a:lstStyle/>
          <a:p>
            <a:pPr algn="ctr"/>
            <a:r>
              <a:rPr lang="el-GR" sz="3600" b="1" dirty="0" err="1">
                <a:latin typeface="Calibri"/>
                <a:ea typeface="Times New Roman"/>
              </a:rPr>
              <a:t>Εννοιολόγηση</a:t>
            </a:r>
            <a:r>
              <a:rPr lang="el-GR" sz="3600" b="1" dirty="0">
                <a:latin typeface="Calibri"/>
                <a:ea typeface="Times New Roman"/>
              </a:rPr>
              <a:t> και πολυσημία</a:t>
            </a:r>
            <a:endParaRPr lang="el-GR" sz="3600" b="1" dirty="0"/>
          </a:p>
        </p:txBody>
      </p:sp>
      <p:sp>
        <p:nvSpPr>
          <p:cNvPr id="4" name="Ορθογώνιο 3"/>
          <p:cNvSpPr/>
          <p:nvPr/>
        </p:nvSpPr>
        <p:spPr>
          <a:xfrm>
            <a:off x="2144424" y="1362670"/>
            <a:ext cx="6096000" cy="923330"/>
          </a:xfrm>
          <a:prstGeom prst="rect">
            <a:avLst/>
          </a:prstGeom>
          <a:solidFill>
            <a:schemeClr val="bg1">
              <a:lumMod val="75000"/>
            </a:schemeClr>
          </a:solidFill>
        </p:spPr>
        <p:txBody>
          <a:bodyPr wrap="square">
            <a:spAutoFit/>
          </a:bodyPr>
          <a:lstStyle/>
          <a:p>
            <a:r>
              <a:rPr lang="el-GR" b="1" dirty="0">
                <a:solidFill>
                  <a:schemeClr val="accent1">
                    <a:lumMod val="50000"/>
                  </a:schemeClr>
                </a:solidFill>
              </a:rPr>
              <a:t>Δεξιότητα</a:t>
            </a:r>
            <a:r>
              <a:rPr lang="en-US" b="1" dirty="0">
                <a:solidFill>
                  <a:schemeClr val="accent1">
                    <a:lumMod val="50000"/>
                  </a:schemeClr>
                </a:solidFill>
              </a:rPr>
              <a:t> (skills</a:t>
            </a:r>
            <a:r>
              <a:rPr lang="en-US" dirty="0"/>
              <a:t>) </a:t>
            </a:r>
            <a:r>
              <a:rPr lang="el-GR" dirty="0"/>
              <a:t>η ικανότητα εφαρμογής γνώσεων και αξιοποίησης τεχνογνωσίας για ολοκλήρωση εργασιών και επίλυση προβλημάτων </a:t>
            </a:r>
          </a:p>
        </p:txBody>
      </p:sp>
      <p:sp>
        <p:nvSpPr>
          <p:cNvPr id="5" name="Ορθογώνιο 4"/>
          <p:cNvSpPr/>
          <p:nvPr/>
        </p:nvSpPr>
        <p:spPr>
          <a:xfrm>
            <a:off x="4374846" y="2286000"/>
            <a:ext cx="5867400" cy="923330"/>
          </a:xfrm>
          <a:prstGeom prst="rect">
            <a:avLst/>
          </a:prstGeom>
          <a:solidFill>
            <a:schemeClr val="bg1">
              <a:lumMod val="65000"/>
            </a:schemeClr>
          </a:solidFill>
        </p:spPr>
        <p:txBody>
          <a:bodyPr wrap="square">
            <a:spAutoFit/>
          </a:bodyPr>
          <a:lstStyle/>
          <a:p>
            <a:r>
              <a:rPr lang="el-GR" b="1" dirty="0">
                <a:solidFill>
                  <a:schemeClr val="accent1">
                    <a:lumMod val="50000"/>
                  </a:schemeClr>
                </a:solidFill>
              </a:rPr>
              <a:t>Ικανότητα (competence</a:t>
            </a:r>
            <a:r>
              <a:rPr lang="el-GR" dirty="0">
                <a:solidFill>
                  <a:schemeClr val="accent1">
                    <a:lumMod val="50000"/>
                  </a:schemeClr>
                </a:solidFill>
              </a:rPr>
              <a:t>):  </a:t>
            </a:r>
            <a:r>
              <a:rPr lang="el-GR" dirty="0"/>
              <a:t>η επάρκεια σε γνώσεις, δεξιότητες, μεθοδολογίες η οποία συνεισφέρει στην επαγγελματική και προσωπική ανάπτυξη.</a:t>
            </a:r>
          </a:p>
        </p:txBody>
      </p:sp>
      <p:graphicFrame>
        <p:nvGraphicFramePr>
          <p:cNvPr id="6" name="Διάγραμμα 5"/>
          <p:cNvGraphicFramePr/>
          <p:nvPr/>
        </p:nvGraphicFramePr>
        <p:xfrm>
          <a:off x="1676400" y="3328381"/>
          <a:ext cx="6096000" cy="330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Ορθογώνιο 6"/>
          <p:cNvSpPr/>
          <p:nvPr/>
        </p:nvSpPr>
        <p:spPr>
          <a:xfrm>
            <a:off x="2971800" y="3700742"/>
            <a:ext cx="1167884" cy="369332"/>
          </a:xfrm>
          <a:prstGeom prst="rect">
            <a:avLst/>
          </a:prstGeom>
          <a:solidFill>
            <a:schemeClr val="bg2">
              <a:lumMod val="75000"/>
            </a:schemeClr>
          </a:solidFill>
        </p:spPr>
        <p:txBody>
          <a:bodyPr wrap="none">
            <a:spAutoFit/>
          </a:bodyPr>
          <a:lstStyle/>
          <a:p>
            <a:r>
              <a:rPr lang="el-GR" b="1" dirty="0"/>
              <a:t>Δεξιότητα</a:t>
            </a:r>
            <a:endParaRPr lang="el-GR" dirty="0"/>
          </a:p>
        </p:txBody>
      </p:sp>
      <p:sp>
        <p:nvSpPr>
          <p:cNvPr id="8" name="Ορθογώνιο 7"/>
          <p:cNvSpPr/>
          <p:nvPr/>
        </p:nvSpPr>
        <p:spPr>
          <a:xfrm>
            <a:off x="5029200" y="3652212"/>
            <a:ext cx="1157176" cy="369332"/>
          </a:xfrm>
          <a:prstGeom prst="rect">
            <a:avLst/>
          </a:prstGeom>
          <a:solidFill>
            <a:schemeClr val="bg2">
              <a:lumMod val="75000"/>
            </a:schemeClr>
          </a:solidFill>
        </p:spPr>
        <p:txBody>
          <a:bodyPr wrap="none">
            <a:spAutoFit/>
          </a:bodyPr>
          <a:lstStyle/>
          <a:p>
            <a:r>
              <a:rPr lang="el-GR" b="1" dirty="0"/>
              <a:t>Ικανότητα</a:t>
            </a:r>
            <a:endParaRPr lang="el-GR" dirty="0"/>
          </a:p>
        </p:txBody>
      </p:sp>
      <p:pic>
        <p:nvPicPr>
          <p:cNvPr id="9" name="Picture 2" descr="Σχετική εικόνα"/>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2800" y="3209330"/>
            <a:ext cx="3019352" cy="311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963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9F2D2BA7-C913-CE41-AB0B-3E341FA3D468}"/>
              </a:ext>
            </a:extLst>
          </p:cNvPr>
          <p:cNvSpPr/>
          <p:nvPr/>
        </p:nvSpPr>
        <p:spPr>
          <a:xfrm>
            <a:off x="-358814" y="288492"/>
            <a:ext cx="12176566" cy="6281015"/>
          </a:xfrm>
          <a:prstGeom prst="rect">
            <a:avLst/>
          </a:prstGeom>
        </p:spPr>
        <p:txBody>
          <a:bodyPr wrap="square">
            <a:spAutoFit/>
          </a:bodyPr>
          <a:lstStyle/>
          <a:p>
            <a:pPr marL="1200150" lvl="2" indent="-285750" algn="just">
              <a:lnSpc>
                <a:spcPct val="150000"/>
              </a:lnSpc>
              <a:buFont typeface="Wingdings" pitchFamily="2" charset="2"/>
              <a:buChar char="v"/>
              <a:defRPr/>
            </a:pPr>
            <a:r>
              <a:rPr lang="el-GR" dirty="0"/>
              <a:t>Τον Μάιο του 2018,</a:t>
            </a:r>
            <a:r>
              <a:rPr lang="el-GR" dirty="0">
                <a:solidFill>
                  <a:schemeClr val="accent1"/>
                </a:solidFill>
              </a:rPr>
              <a:t> </a:t>
            </a:r>
            <a:r>
              <a:rPr lang="el-GR" b="1" dirty="0">
                <a:solidFill>
                  <a:schemeClr val="accent1"/>
                </a:solidFill>
              </a:rPr>
              <a:t>το Ευρωπαϊκό Συμβούλιο</a:t>
            </a:r>
            <a:r>
              <a:rPr lang="el-GR" dirty="0">
                <a:solidFill>
                  <a:schemeClr val="accent1"/>
                </a:solidFill>
              </a:rPr>
              <a:t> </a:t>
            </a:r>
            <a:r>
              <a:rPr lang="el-GR" dirty="0"/>
              <a:t>εξέδωσε </a:t>
            </a:r>
            <a:r>
              <a:rPr lang="el-GR" dirty="0" err="1"/>
              <a:t>επικαιροποιημένη</a:t>
            </a:r>
            <a:r>
              <a:rPr lang="el-GR" dirty="0"/>
              <a:t> σύσταση σχετικά με τις βασικές ικανότητες για τη διά βίου μάθηση, προκειμένου να προωθηθεί περαιτέρω η ανάπτυξη </a:t>
            </a:r>
            <a:r>
              <a:rPr lang="el-GR" b="1" dirty="0">
                <a:solidFill>
                  <a:schemeClr val="accent1"/>
                </a:solidFill>
              </a:rPr>
              <a:t>βασικών δεξιοτήτων </a:t>
            </a:r>
            <a:r>
              <a:rPr lang="el-GR" dirty="0"/>
              <a:t>στην Ευρωπαϊκή Ένωση. 
Το αναθεωρημένο έγγραφο τόνισε το σκοπό των </a:t>
            </a:r>
            <a:r>
              <a:rPr lang="el-GR" b="1" dirty="0">
                <a:solidFill>
                  <a:schemeClr val="accent1"/>
                </a:solidFill>
              </a:rPr>
              <a:t>βασικών δεξιοτήτων </a:t>
            </a:r>
            <a:r>
              <a:rPr lang="el-GR" dirty="0"/>
              <a:t>δηλώνοντας ότι </a:t>
            </a:r>
            <a:r>
              <a:rPr lang="el-GR" i="1" dirty="0"/>
              <a:t>«σε έναν ταχέως μεταβαλλόμενο και άκρως διασυνδεδεμένο κόσμο, κάθε άτομο θα χρειαστεί ένα ευρύ φάσμα δεξιοτήτων και ικανοτήτων και θα τις αναπτύσσει συνεχώς καθ' όλη τη διάρκεια της ζωής του». </a:t>
            </a:r>
            <a:r>
              <a:rPr lang="el-GR" dirty="0"/>
              <a:t>
Με στόχο την επίτευξη αυτού του αποτελέσματος, τα </a:t>
            </a:r>
            <a:r>
              <a:rPr lang="el-GR" b="1" dirty="0">
                <a:solidFill>
                  <a:schemeClr val="accent1"/>
                </a:solidFill>
              </a:rPr>
              <a:t>εκπαιδευτικά συστήματα </a:t>
            </a:r>
            <a:r>
              <a:rPr lang="el-GR" dirty="0"/>
              <a:t>αναμένεται να παρέχουν υψηλής ποιότητας εκπαίδευση, κατάρτιση και διά βίου μάθηση για όλους, καθώς και να υποστηρίζουν το εκπαιδευτικό προσωπικό στην εφαρμογή προσεγγίσεων διδασκαλίας και μάθησης βάσει ικανοτήτων, να προωθούν μια σειρά μαθησιακών πλαισίων από την οπτική γωνία της διά βίου μάθησης και να διερευνούν προσεγγίσεις για την αξιολόγηση και την επικύρωση βασικών ικανοτήτων.
Η επικαιροποιημένη σύσταση καθορίζει </a:t>
            </a:r>
            <a:r>
              <a:rPr lang="el-GR" b="1" dirty="0">
                <a:solidFill>
                  <a:schemeClr val="accent1"/>
                </a:solidFill>
              </a:rPr>
              <a:t>οκτώ βασικές δεξιότητες για τη διά βίου μάθηση</a:t>
            </a:r>
            <a:r>
              <a:rPr lang="el-GR" dirty="0">
                <a:solidFill>
                  <a:schemeClr val="accent1"/>
                </a:solidFill>
              </a:rPr>
              <a:t>: </a:t>
            </a:r>
            <a:r>
              <a:rPr lang="el-GR" b="1" dirty="0"/>
              <a:t>Αλφαβητισμός, Πολύγλωσση ικανότητα, Μαθηματική ικανότητα, Ικανότητα στην επιστήμη, την τεχνολογία και τη μηχανική, Ικανότητα στην ψηφιακή, προσωπική, κοινωνική μάθηση, Μάθηση για την απόκτηση ιθαγένειας, την επιχειρηματικότητα και την πολιτιστική ευαισθητοποίηση και έκφραση.</a:t>
            </a:r>
            <a:endParaRPr lang="en-US" b="1" dirty="0"/>
          </a:p>
        </p:txBody>
      </p:sp>
    </p:spTree>
    <p:extLst>
      <p:ext uri="{BB962C8B-B14F-4D97-AF65-F5344CB8AC3E}">
        <p14:creationId xmlns:p14="http://schemas.microsoft.com/office/powerpoint/2010/main" val="655944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Σχετική εικόνα"/>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3000"/>
                    </a14:imgEffect>
                  </a14:imgLayer>
                </a14:imgProps>
              </a:ext>
              <a:ext uri="{28A0092B-C50C-407E-A947-70E740481C1C}">
                <a14:useLocalDpi xmlns:a14="http://schemas.microsoft.com/office/drawing/2010/main" val="0"/>
              </a:ext>
            </a:extLst>
          </a:blip>
          <a:srcRect/>
          <a:stretch>
            <a:fillRect/>
          </a:stretch>
        </p:blipFill>
        <p:spPr bwMode="auto">
          <a:xfrm>
            <a:off x="2286001" y="1589572"/>
            <a:ext cx="7760657" cy="4763516"/>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2767613" y="326958"/>
            <a:ext cx="7024744" cy="1143000"/>
          </a:xfrm>
        </p:spPr>
        <p:txBody>
          <a:bodyPr>
            <a:normAutofit/>
          </a:bodyPr>
          <a:lstStyle/>
          <a:p>
            <a:pPr algn="ctr"/>
            <a:r>
              <a:rPr lang="el-GR" sz="2800" b="1" dirty="0"/>
              <a:t>Επίπεδα και κατηγορίες βασικών δεξιοτήτων</a:t>
            </a:r>
            <a:endParaRPr lang="el-GR" sz="2800" dirty="0"/>
          </a:p>
        </p:txBody>
      </p:sp>
      <p:sp>
        <p:nvSpPr>
          <p:cNvPr id="3" name="Ορθογώνιο 2"/>
          <p:cNvSpPr/>
          <p:nvPr/>
        </p:nvSpPr>
        <p:spPr>
          <a:xfrm>
            <a:off x="2286000" y="1828801"/>
            <a:ext cx="3505200" cy="1015663"/>
          </a:xfrm>
          <a:prstGeom prst="rect">
            <a:avLst/>
          </a:prstGeom>
          <a:noFill/>
          <a:ln w="38100">
            <a:solidFill>
              <a:schemeClr val="accent1">
                <a:shade val="50000"/>
              </a:schemeClr>
            </a:solidFill>
          </a:ln>
        </p:spPr>
        <p:txBody>
          <a:bodyPr wrap="square">
            <a:spAutoFit/>
          </a:bodyPr>
          <a:lstStyle/>
          <a:p>
            <a:r>
              <a:rPr lang="el-GR" sz="2000" b="1" dirty="0">
                <a:solidFill>
                  <a:schemeClr val="bg1"/>
                </a:solidFill>
              </a:rPr>
              <a:t>κομβικές δεξιότητες (</a:t>
            </a:r>
            <a:r>
              <a:rPr lang="el-GR" sz="2000" b="1" dirty="0" err="1">
                <a:solidFill>
                  <a:schemeClr val="bg1"/>
                </a:solidFill>
              </a:rPr>
              <a:t>generic</a:t>
            </a:r>
            <a:r>
              <a:rPr lang="el-GR" sz="2000" b="1" dirty="0">
                <a:solidFill>
                  <a:schemeClr val="bg1"/>
                </a:solidFill>
              </a:rPr>
              <a:t> </a:t>
            </a:r>
            <a:r>
              <a:rPr lang="el-GR" sz="2000" b="1" dirty="0" err="1">
                <a:solidFill>
                  <a:schemeClr val="bg1"/>
                </a:solidFill>
              </a:rPr>
              <a:t>skills</a:t>
            </a:r>
            <a:r>
              <a:rPr lang="el-GR" sz="2000" dirty="0">
                <a:solidFill>
                  <a:schemeClr val="bg1"/>
                </a:solidFill>
              </a:rPr>
              <a:t>) χρησιμοποιούνται σε μια πληθώρα επαγγελμάτων </a:t>
            </a:r>
          </a:p>
        </p:txBody>
      </p:sp>
      <p:sp>
        <p:nvSpPr>
          <p:cNvPr id="5" name="Ορθογώνιο 4"/>
          <p:cNvSpPr/>
          <p:nvPr/>
        </p:nvSpPr>
        <p:spPr>
          <a:xfrm>
            <a:off x="2473890" y="4876801"/>
            <a:ext cx="3505200" cy="1323439"/>
          </a:xfrm>
          <a:prstGeom prst="rect">
            <a:avLst/>
          </a:prstGeom>
          <a:ln w="53975">
            <a:solidFill>
              <a:schemeClr val="accent1">
                <a:shade val="50000"/>
              </a:schemeClr>
            </a:solidFill>
          </a:ln>
        </p:spPr>
        <p:txBody>
          <a:bodyPr wrap="square">
            <a:spAutoFit/>
          </a:bodyPr>
          <a:lstStyle/>
          <a:p>
            <a:r>
              <a:rPr lang="el-GR" sz="2000" b="1" dirty="0">
                <a:solidFill>
                  <a:schemeClr val="bg1"/>
                </a:solidFill>
              </a:rPr>
              <a:t>επαγγελματικές δεξιότητες (</a:t>
            </a:r>
            <a:r>
              <a:rPr lang="el-GR" sz="2000" b="1" dirty="0" err="1">
                <a:solidFill>
                  <a:schemeClr val="bg1"/>
                </a:solidFill>
              </a:rPr>
              <a:t>vocational</a:t>
            </a:r>
            <a:r>
              <a:rPr lang="el-GR" sz="2000" b="1" dirty="0">
                <a:solidFill>
                  <a:schemeClr val="bg1"/>
                </a:solidFill>
              </a:rPr>
              <a:t> </a:t>
            </a:r>
            <a:r>
              <a:rPr lang="el-GR" sz="2000" b="1" dirty="0" err="1">
                <a:solidFill>
                  <a:schemeClr val="bg1"/>
                </a:solidFill>
              </a:rPr>
              <a:t>skills</a:t>
            </a:r>
            <a:r>
              <a:rPr lang="el-GR" sz="2000" b="1" dirty="0">
                <a:solidFill>
                  <a:schemeClr val="bg1"/>
                </a:solidFill>
              </a:rPr>
              <a:t>)</a:t>
            </a:r>
            <a:r>
              <a:rPr lang="el-GR" sz="2000" dirty="0">
                <a:solidFill>
                  <a:schemeClr val="bg1"/>
                </a:solidFill>
              </a:rPr>
              <a:t> σχετίζονται με ένα συγκεκριμένο επάγγελμα</a:t>
            </a:r>
          </a:p>
        </p:txBody>
      </p:sp>
      <p:sp>
        <p:nvSpPr>
          <p:cNvPr id="9" name="Ορθογώνιο 8"/>
          <p:cNvSpPr/>
          <p:nvPr/>
        </p:nvSpPr>
        <p:spPr>
          <a:xfrm>
            <a:off x="6858000" y="1828801"/>
            <a:ext cx="3048522" cy="2246769"/>
          </a:xfrm>
          <a:prstGeom prst="rect">
            <a:avLst/>
          </a:prstGeom>
          <a:noFill/>
          <a:ln w="41275">
            <a:solidFill>
              <a:schemeClr val="accent1">
                <a:shade val="50000"/>
              </a:schemeClr>
            </a:solidFill>
          </a:ln>
        </p:spPr>
        <p:txBody>
          <a:bodyPr wrap="square">
            <a:spAutoFit/>
          </a:bodyPr>
          <a:lstStyle/>
          <a:p>
            <a:r>
              <a:rPr lang="el-GR" sz="2000" b="1" dirty="0" err="1">
                <a:solidFill>
                  <a:schemeClr val="bg1"/>
                </a:solidFill>
              </a:rPr>
              <a:t>key</a:t>
            </a:r>
            <a:r>
              <a:rPr lang="el-GR" sz="2000" b="1" dirty="0">
                <a:solidFill>
                  <a:schemeClr val="bg1"/>
                </a:solidFill>
              </a:rPr>
              <a:t> </a:t>
            </a:r>
            <a:r>
              <a:rPr lang="el-GR" sz="2000" b="1" dirty="0" err="1">
                <a:solidFill>
                  <a:schemeClr val="bg1"/>
                </a:solidFill>
              </a:rPr>
              <a:t>skills</a:t>
            </a:r>
            <a:r>
              <a:rPr lang="en-US" sz="2000" b="1" dirty="0">
                <a:solidFill>
                  <a:schemeClr val="bg1"/>
                </a:solidFill>
              </a:rPr>
              <a:t>- </a:t>
            </a:r>
            <a:r>
              <a:rPr lang="el-GR" sz="2000" b="1" dirty="0">
                <a:solidFill>
                  <a:schemeClr val="bg1"/>
                </a:solidFill>
              </a:rPr>
              <a:t>βασικές δεξιότητες (</a:t>
            </a:r>
            <a:r>
              <a:rPr lang="en-US" sz="2000" b="1" dirty="0">
                <a:solidFill>
                  <a:schemeClr val="bg1"/>
                </a:solidFill>
              </a:rPr>
              <a:t>basic skills) </a:t>
            </a:r>
          </a:p>
          <a:p>
            <a:pPr marL="342900" indent="-342900">
              <a:buFont typeface="Wingdings" pitchFamily="2" charset="2"/>
              <a:buChar char="ü"/>
            </a:pPr>
            <a:r>
              <a:rPr lang="el-GR" sz="2000" dirty="0">
                <a:solidFill>
                  <a:schemeClr val="bg1"/>
                </a:solidFill>
              </a:rPr>
              <a:t>Αριθμητική ικανότητα</a:t>
            </a:r>
            <a:endParaRPr lang="en-US" sz="2000" dirty="0">
              <a:solidFill>
                <a:schemeClr val="bg1"/>
              </a:solidFill>
            </a:endParaRPr>
          </a:p>
          <a:p>
            <a:pPr marL="342900" indent="-342900">
              <a:buFont typeface="Wingdings" pitchFamily="2" charset="2"/>
              <a:buChar char="ü"/>
            </a:pPr>
            <a:r>
              <a:rPr lang="el-GR" sz="2000" dirty="0">
                <a:solidFill>
                  <a:schemeClr val="bg1"/>
                </a:solidFill>
              </a:rPr>
              <a:t>Γλωσσική ικανότητα </a:t>
            </a:r>
            <a:endParaRPr lang="en-US" sz="2000" dirty="0">
              <a:solidFill>
                <a:schemeClr val="bg1"/>
              </a:solidFill>
            </a:endParaRPr>
          </a:p>
          <a:p>
            <a:pPr marL="342900" indent="-342900">
              <a:buFont typeface="Wingdings" pitchFamily="2" charset="2"/>
              <a:buChar char="ü"/>
            </a:pPr>
            <a:r>
              <a:rPr lang="el-GR" sz="2000" dirty="0">
                <a:solidFill>
                  <a:schemeClr val="bg1"/>
                </a:solidFill>
              </a:rPr>
              <a:t>Ικανότητα συνεννόησης σε ξένες γλώσσες</a:t>
            </a:r>
            <a:endParaRPr lang="en-US" sz="2000" dirty="0">
              <a:solidFill>
                <a:schemeClr val="bg1"/>
              </a:solidFill>
            </a:endParaRPr>
          </a:p>
          <a:p>
            <a:pPr marL="342900" indent="-342900">
              <a:buFont typeface="Wingdings" pitchFamily="2" charset="2"/>
              <a:buChar char="ü"/>
            </a:pPr>
            <a:r>
              <a:rPr lang="el-GR" sz="2000" dirty="0">
                <a:solidFill>
                  <a:schemeClr val="bg1"/>
                </a:solidFill>
              </a:rPr>
              <a:t>ψηφιακή ικανότητα</a:t>
            </a:r>
          </a:p>
        </p:txBody>
      </p:sp>
    </p:spTree>
    <p:extLst>
      <p:ext uri="{BB962C8B-B14F-4D97-AF65-F5344CB8AC3E}">
        <p14:creationId xmlns:p14="http://schemas.microsoft.com/office/powerpoint/2010/main" val="3710615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5002" y="315157"/>
            <a:ext cx="4844248" cy="646664"/>
          </a:xfrm>
        </p:spPr>
        <p:txBody>
          <a:bodyPr>
            <a:noAutofit/>
          </a:bodyPr>
          <a:lstStyle/>
          <a:p>
            <a:pPr algn="ctr"/>
            <a:r>
              <a:rPr lang="el-GR" sz="2800" b="1" dirty="0"/>
              <a:t>Οριζόντιες Δεξιότητες </a:t>
            </a:r>
            <a:endParaRPr lang="el-GR" sz="2800" dirty="0"/>
          </a:p>
        </p:txBody>
      </p:sp>
      <p:graphicFrame>
        <p:nvGraphicFramePr>
          <p:cNvPr id="5" name="Διάγραμμα 4"/>
          <p:cNvGraphicFramePr/>
          <p:nvPr>
            <p:extLst>
              <p:ext uri="{D42A27DB-BD31-4B8C-83A1-F6EECF244321}">
                <p14:modId xmlns:p14="http://schemas.microsoft.com/office/powerpoint/2010/main" val="3154422573"/>
              </p:ext>
            </p:extLst>
          </p:nvPr>
        </p:nvGraphicFramePr>
        <p:xfrm>
          <a:off x="-469407" y="1956675"/>
          <a:ext cx="6529896"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Τίτλος 1">
            <a:extLst>
              <a:ext uri="{FF2B5EF4-FFF2-40B4-BE49-F238E27FC236}">
                <a16:creationId xmlns:a16="http://schemas.microsoft.com/office/drawing/2014/main" id="{B6E22686-4964-4F00-AE61-88D9DDB592F4}"/>
              </a:ext>
            </a:extLst>
          </p:cNvPr>
          <p:cNvSpPr txBox="1">
            <a:spLocks/>
          </p:cNvSpPr>
          <p:nvPr/>
        </p:nvSpPr>
        <p:spPr>
          <a:xfrm>
            <a:off x="6922363" y="390321"/>
            <a:ext cx="4553357"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l-GR" sz="2400" b="1" dirty="0"/>
              <a:t>Πολυεπίπεδες δεξιότητες</a:t>
            </a:r>
            <a:br>
              <a:rPr lang="en-US" sz="2400" b="1" dirty="0"/>
            </a:br>
            <a:r>
              <a:rPr lang="el-GR" sz="2400" b="1" dirty="0"/>
              <a:t> (</a:t>
            </a:r>
            <a:r>
              <a:rPr lang="el-GR" sz="2400" b="1" dirty="0" err="1"/>
              <a:t>transversal</a:t>
            </a:r>
            <a:r>
              <a:rPr lang="el-GR" sz="2400" b="1" dirty="0"/>
              <a:t> </a:t>
            </a:r>
            <a:r>
              <a:rPr lang="el-GR" sz="2400" b="1" dirty="0" err="1"/>
              <a:t>skills</a:t>
            </a:r>
            <a:r>
              <a:rPr lang="el-GR" sz="2400" b="1" dirty="0"/>
              <a:t>)</a:t>
            </a:r>
            <a:endParaRPr lang="el-GR" sz="2400" dirty="0"/>
          </a:p>
        </p:txBody>
      </p:sp>
      <p:sp>
        <p:nvSpPr>
          <p:cNvPr id="6" name="Ορθογώνιο 2">
            <a:extLst>
              <a:ext uri="{FF2B5EF4-FFF2-40B4-BE49-F238E27FC236}">
                <a16:creationId xmlns:a16="http://schemas.microsoft.com/office/drawing/2014/main" id="{B28A9000-AA0F-4B9F-986C-7F01F8433869}"/>
              </a:ext>
            </a:extLst>
          </p:cNvPr>
          <p:cNvSpPr/>
          <p:nvPr/>
        </p:nvSpPr>
        <p:spPr>
          <a:xfrm>
            <a:off x="6060489" y="1533321"/>
            <a:ext cx="6061022" cy="1200329"/>
          </a:xfrm>
          <a:prstGeom prst="rect">
            <a:avLst/>
          </a:prstGeom>
        </p:spPr>
        <p:txBody>
          <a:bodyPr wrap="square">
            <a:spAutoFit/>
          </a:bodyPr>
          <a:lstStyle/>
          <a:p>
            <a:pPr algn="just"/>
            <a:r>
              <a:rPr lang="el-GR" b="1" dirty="0" err="1">
                <a:solidFill>
                  <a:srgbClr val="C00000"/>
                </a:solidFill>
              </a:rPr>
              <a:t>πολυεπίπεδες</a:t>
            </a:r>
            <a:r>
              <a:rPr lang="el-GR" b="1" dirty="0">
                <a:solidFill>
                  <a:srgbClr val="C00000"/>
                </a:solidFill>
              </a:rPr>
              <a:t> δεξιότητες (</a:t>
            </a:r>
            <a:r>
              <a:rPr lang="el-GR" b="1" dirty="0" err="1">
                <a:solidFill>
                  <a:srgbClr val="C00000"/>
                </a:solidFill>
              </a:rPr>
              <a:t>transversal</a:t>
            </a:r>
            <a:r>
              <a:rPr lang="el-GR" b="1" dirty="0">
                <a:solidFill>
                  <a:srgbClr val="C00000"/>
                </a:solidFill>
              </a:rPr>
              <a:t> </a:t>
            </a:r>
            <a:r>
              <a:rPr lang="el-GR" b="1" dirty="0" err="1">
                <a:solidFill>
                  <a:srgbClr val="C00000"/>
                </a:solidFill>
              </a:rPr>
              <a:t>skills</a:t>
            </a:r>
            <a:r>
              <a:rPr lang="el-GR" b="1" dirty="0">
                <a:solidFill>
                  <a:srgbClr val="C00000"/>
                </a:solidFill>
              </a:rPr>
              <a:t>)</a:t>
            </a:r>
            <a:r>
              <a:rPr lang="el-GR" dirty="0">
                <a:solidFill>
                  <a:srgbClr val="C00000"/>
                </a:solidFill>
              </a:rPr>
              <a:t> </a:t>
            </a:r>
            <a:r>
              <a:rPr lang="el-GR" dirty="0"/>
              <a:t>αποκτώνται  κατά τη διάρκεια οποιασδήποτε δραστηριότητας </a:t>
            </a:r>
            <a:r>
              <a:rPr lang="en-US" dirty="0"/>
              <a:t>&amp; </a:t>
            </a:r>
            <a:r>
              <a:rPr lang="el-GR" dirty="0"/>
              <a:t>μπορούν να εφαρμοστούν σε μεταγενέστερο στάδιο σε νέες καταστάσεις, δηλαδή</a:t>
            </a:r>
            <a:r>
              <a:rPr lang="el-GR" b="1" dirty="0"/>
              <a:t> </a:t>
            </a:r>
            <a:r>
              <a:rPr lang="el-GR" b="1" dirty="0">
                <a:solidFill>
                  <a:srgbClr val="C00000"/>
                </a:solidFill>
              </a:rPr>
              <a:t>μπορούν να μεταφερθούν </a:t>
            </a:r>
          </a:p>
        </p:txBody>
      </p:sp>
      <p:graphicFrame>
        <p:nvGraphicFramePr>
          <p:cNvPr id="7" name="Διάγραμμα 4">
            <a:extLst>
              <a:ext uri="{FF2B5EF4-FFF2-40B4-BE49-F238E27FC236}">
                <a16:creationId xmlns:a16="http://schemas.microsoft.com/office/drawing/2014/main" id="{0B1E982F-BCF8-425A-B0C2-385A1C47E2F9}"/>
              </a:ext>
            </a:extLst>
          </p:cNvPr>
          <p:cNvGraphicFramePr/>
          <p:nvPr>
            <p:extLst>
              <p:ext uri="{D42A27DB-BD31-4B8C-83A1-F6EECF244321}">
                <p14:modId xmlns:p14="http://schemas.microsoft.com/office/powerpoint/2010/main" val="3716262569"/>
              </p:ext>
            </p:extLst>
          </p:nvPr>
        </p:nvGraphicFramePr>
        <p:xfrm>
          <a:off x="5986834" y="2404127"/>
          <a:ext cx="6205166" cy="48858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54919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212" y="76201"/>
            <a:ext cx="3914775" cy="163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814525" y="1609596"/>
            <a:ext cx="10504503" cy="4062651"/>
          </a:xfrm>
          <a:prstGeom prst="rect">
            <a:avLst/>
          </a:prstGeom>
        </p:spPr>
        <p:txBody>
          <a:bodyPr wrap="square">
            <a:spAutoFit/>
          </a:bodyPr>
          <a:lstStyle/>
          <a:p>
            <a:pPr marL="342900" lvl="0" indent="-342900" algn="just">
              <a:buFont typeface="Arial" panose="020B0604020202020204" pitchFamily="34" charset="0"/>
              <a:buChar char="•"/>
            </a:pPr>
            <a:r>
              <a:rPr lang="el-GR" sz="2000" b="1" dirty="0"/>
              <a:t>Αναλυτική Σκέψη</a:t>
            </a:r>
            <a:r>
              <a:rPr lang="el-GR" sz="2000" dirty="0"/>
              <a:t>: Η ικανότητα συστηματικής ανάλυσης των προβλημάτων.</a:t>
            </a:r>
          </a:p>
          <a:p>
            <a:pPr marL="342900" lvl="0" indent="-342900" algn="just">
              <a:buFont typeface="Arial" panose="020B0604020202020204" pitchFamily="34" charset="0"/>
              <a:buChar char="•"/>
            </a:pPr>
            <a:r>
              <a:rPr lang="el-GR" sz="2000" b="1" dirty="0"/>
              <a:t>Δέσμευση για Μάθηση</a:t>
            </a:r>
            <a:r>
              <a:rPr lang="el-GR" sz="2000" dirty="0"/>
              <a:t>: Η ικανότητα ενεργής επιδίωξης της μάθησης και ανάπτυξης ανταγωνιστικότητας. </a:t>
            </a:r>
          </a:p>
          <a:p>
            <a:pPr marL="342900" lvl="0" indent="-342900" algn="just">
              <a:buFont typeface="Arial" panose="020B0604020202020204" pitchFamily="34" charset="0"/>
              <a:buChar char="•"/>
            </a:pPr>
            <a:r>
              <a:rPr lang="el-GR" sz="2000" b="1" dirty="0"/>
              <a:t>Πραγματογνωσία</a:t>
            </a:r>
            <a:r>
              <a:rPr lang="el-GR" sz="2000" dirty="0"/>
              <a:t>: Η ικανότητα ανάληψης επαγγελματικών θέσεων εργασίας.</a:t>
            </a:r>
          </a:p>
          <a:p>
            <a:pPr marL="342900" lvl="0" indent="-342900" algn="just">
              <a:buFont typeface="Arial" panose="020B0604020202020204" pitchFamily="34" charset="0"/>
              <a:buChar char="•"/>
            </a:pPr>
            <a:r>
              <a:rPr lang="el-GR" sz="2000" b="1" dirty="0"/>
              <a:t>Ευελιξία</a:t>
            </a:r>
            <a:r>
              <a:rPr lang="el-GR" sz="2000" dirty="0"/>
              <a:t>: Η ικανότητα αποτελεσματικής προσαρμογής σε ποικίλες καταστάσεις.</a:t>
            </a:r>
          </a:p>
          <a:p>
            <a:pPr marL="342900" lvl="0" indent="-342900" algn="just">
              <a:buFont typeface="Arial" panose="020B0604020202020204" pitchFamily="34" charset="0"/>
              <a:buChar char="•"/>
            </a:pPr>
            <a:r>
              <a:rPr lang="el-GR" sz="2000" b="1" dirty="0"/>
              <a:t>Αναζήτηση Πληροφοριών</a:t>
            </a:r>
            <a:r>
              <a:rPr lang="el-GR" sz="2000" dirty="0"/>
              <a:t>: Ικανότητα εύρεσης και καταγραφής πληροφοριών για την αύξηση των γνώσεων ή την εξεύρεση λύσεων. </a:t>
            </a:r>
          </a:p>
          <a:p>
            <a:pPr marL="342900" lvl="0" indent="-342900" algn="just">
              <a:buFont typeface="Arial" panose="020B0604020202020204" pitchFamily="34" charset="0"/>
              <a:buChar char="•"/>
            </a:pPr>
            <a:r>
              <a:rPr lang="el-GR" sz="2000" b="1" dirty="0"/>
              <a:t>Καινοτομία &amp; Δημιουργικότητα</a:t>
            </a:r>
            <a:r>
              <a:rPr lang="el-GR" sz="2000" dirty="0"/>
              <a:t>:</a:t>
            </a:r>
            <a:r>
              <a:rPr lang="el-GR" sz="2000" b="1" dirty="0"/>
              <a:t> </a:t>
            </a:r>
            <a:r>
              <a:rPr lang="el-GR" sz="2000" dirty="0"/>
              <a:t>Η ικανότητα δημιουργίας κάτι νέου προκειμένου να ξεκινήσει μια καλή επιχείρηση. </a:t>
            </a:r>
          </a:p>
          <a:p>
            <a:pPr marL="342900" lvl="0" indent="-342900" algn="just">
              <a:buFont typeface="Arial" panose="020B0604020202020204" pitchFamily="34" charset="0"/>
              <a:buChar char="•"/>
            </a:pPr>
            <a:r>
              <a:rPr lang="el-GR" sz="2000" b="1" dirty="0"/>
              <a:t>Προσανατολισμός στα Αποτελέσματα</a:t>
            </a:r>
            <a:r>
              <a:rPr lang="el-GR" sz="2000" dirty="0"/>
              <a:t>: Η ικανότητα να θέτει κανείς στόχους απόδοσης, αποτελεσματικούς στόχους και μέτρα.</a:t>
            </a:r>
          </a:p>
          <a:p>
            <a:pPr marL="342900" lvl="0" indent="-342900" algn="just">
              <a:buFont typeface="Arial" panose="020B0604020202020204" pitchFamily="34" charset="0"/>
              <a:buChar char="•"/>
            </a:pPr>
            <a:r>
              <a:rPr lang="el-GR" sz="2000" b="1" dirty="0"/>
              <a:t>Λήψη Αποφάσεων: </a:t>
            </a:r>
            <a:r>
              <a:rPr lang="el-GR" sz="2000" dirty="0"/>
              <a:t>Η ικανότητα  λήψης αποφάσεων.</a:t>
            </a:r>
          </a:p>
          <a:p>
            <a:pPr lvl="0"/>
            <a:endParaRPr lang="el-GR" dirty="0"/>
          </a:p>
        </p:txBody>
      </p:sp>
      <p:sp>
        <p:nvSpPr>
          <p:cNvPr id="2" name="Τίτλος 1"/>
          <p:cNvSpPr>
            <a:spLocks noGrp="1"/>
          </p:cNvSpPr>
          <p:nvPr>
            <p:ph type="title"/>
          </p:nvPr>
        </p:nvSpPr>
        <p:spPr>
          <a:xfrm>
            <a:off x="814526" y="271399"/>
            <a:ext cx="7024744" cy="1143000"/>
          </a:xfrm>
        </p:spPr>
        <p:txBody>
          <a:bodyPr>
            <a:noAutofit/>
          </a:bodyPr>
          <a:lstStyle/>
          <a:p>
            <a:pPr algn="ctr"/>
            <a:r>
              <a:rPr lang="el-GR" sz="3600" b="1" dirty="0"/>
              <a:t>Παραδείγματα </a:t>
            </a:r>
            <a:r>
              <a:rPr lang="en-US" sz="3600" b="1" dirty="0"/>
              <a:t>soft &amp; transversal skills</a:t>
            </a:r>
            <a:endParaRPr lang="el-GR" sz="3600" b="1" dirty="0"/>
          </a:p>
        </p:txBody>
      </p:sp>
    </p:spTree>
    <p:extLst>
      <p:ext uri="{BB962C8B-B14F-4D97-AF65-F5344CB8AC3E}">
        <p14:creationId xmlns:p14="http://schemas.microsoft.com/office/powerpoint/2010/main" val="1408998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Σχετική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762001"/>
            <a:ext cx="5715000" cy="381952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4800600" y="1295400"/>
            <a:ext cx="4191000" cy="1600200"/>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What’s so hard about soft skills?</a:t>
            </a:r>
            <a:endParaRPr lang="el-GR" sz="3600" b="1"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3124201"/>
            <a:ext cx="4133850" cy="360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269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209800" y="685800"/>
            <a:ext cx="7024744" cy="722864"/>
          </a:xfrm>
        </p:spPr>
        <p:txBody>
          <a:bodyPr>
            <a:noAutofit/>
          </a:bodyPr>
          <a:lstStyle/>
          <a:p>
            <a:pPr algn="ctr"/>
            <a:r>
              <a:rPr lang="el-GR" sz="4000" b="1" dirty="0"/>
              <a:t>Η συνεισφορά του </a:t>
            </a:r>
            <a:r>
              <a:rPr lang="en-US" sz="4000" b="1" dirty="0"/>
              <a:t>DESCI </a:t>
            </a:r>
            <a:endParaRPr lang="el-GR" sz="4000" b="1" dirty="0"/>
          </a:p>
        </p:txBody>
      </p:sp>
      <p:sp>
        <p:nvSpPr>
          <p:cNvPr id="4" name="Ορθογώνιο 3"/>
          <p:cNvSpPr/>
          <p:nvPr/>
        </p:nvSpPr>
        <p:spPr>
          <a:xfrm>
            <a:off x="2057400" y="5715000"/>
            <a:ext cx="8001000" cy="729430"/>
          </a:xfrm>
          <a:prstGeom prst="rect">
            <a:avLst/>
          </a:prstGeom>
        </p:spPr>
        <p:txBody>
          <a:bodyPr wrap="square">
            <a:spAutoFit/>
          </a:bodyPr>
          <a:lstStyle/>
          <a:p>
            <a:pPr algn="just">
              <a:lnSpc>
                <a:spcPct val="115000"/>
              </a:lnSpc>
            </a:pPr>
            <a:r>
              <a:rPr lang="en-GB" b="1" dirty="0">
                <a:solidFill>
                  <a:srgbClr val="76923C"/>
                </a:solidFill>
                <a:latin typeface="Calibri"/>
                <a:ea typeface="Calibri"/>
                <a:cs typeface="Times New Roman"/>
              </a:rPr>
              <a:t>PREPARE</a:t>
            </a:r>
            <a:r>
              <a:rPr lang="en-GB" dirty="0">
                <a:latin typeface="Calibri"/>
                <a:ea typeface="Calibri"/>
                <a:cs typeface="Times New Roman"/>
              </a:rPr>
              <a:t> (the teachers), </a:t>
            </a:r>
            <a:r>
              <a:rPr lang="en-GB" b="1" dirty="0">
                <a:solidFill>
                  <a:srgbClr val="76923C"/>
                </a:solidFill>
                <a:latin typeface="Calibri"/>
                <a:ea typeface="Calibri"/>
                <a:cs typeface="Times New Roman"/>
              </a:rPr>
              <a:t>INSPIRE AND MOTIVATE</a:t>
            </a:r>
            <a:r>
              <a:rPr lang="en-GB" dirty="0">
                <a:latin typeface="Calibri"/>
                <a:ea typeface="Calibri"/>
                <a:cs typeface="Times New Roman"/>
              </a:rPr>
              <a:t> (the students), </a:t>
            </a:r>
            <a:r>
              <a:rPr lang="en-GB" b="1" dirty="0">
                <a:solidFill>
                  <a:srgbClr val="76923C"/>
                </a:solidFill>
                <a:latin typeface="Calibri"/>
                <a:ea typeface="Calibri"/>
                <a:cs typeface="Times New Roman"/>
              </a:rPr>
              <a:t>SUPPORT</a:t>
            </a:r>
            <a:r>
              <a:rPr lang="en-GB" b="1" dirty="0">
                <a:latin typeface="Calibri"/>
                <a:ea typeface="Calibri"/>
                <a:cs typeface="Times New Roman"/>
              </a:rPr>
              <a:t> </a:t>
            </a:r>
            <a:r>
              <a:rPr lang="en-GB" dirty="0">
                <a:latin typeface="Calibri"/>
                <a:ea typeface="Calibri"/>
                <a:cs typeface="Times New Roman"/>
              </a:rPr>
              <a:t> (all the actors in their operational work), </a:t>
            </a:r>
            <a:r>
              <a:rPr lang="en-GB" b="1" dirty="0">
                <a:solidFill>
                  <a:srgbClr val="76923C"/>
                </a:solidFill>
                <a:latin typeface="Calibri"/>
                <a:ea typeface="Calibri"/>
                <a:cs typeface="Times New Roman"/>
              </a:rPr>
              <a:t>EVALUATE</a:t>
            </a:r>
            <a:r>
              <a:rPr lang="en-GB" b="1" dirty="0">
                <a:latin typeface="Calibri"/>
                <a:ea typeface="Calibri"/>
                <a:cs typeface="Times New Roman"/>
              </a:rPr>
              <a:t> </a:t>
            </a:r>
            <a:r>
              <a:rPr lang="en-GB" dirty="0">
                <a:latin typeface="Calibri"/>
                <a:ea typeface="Calibri"/>
                <a:cs typeface="Times New Roman"/>
              </a:rPr>
              <a:t> (the activities carried out)</a:t>
            </a:r>
            <a:endParaRPr lang="el-GR" sz="1600" dirty="0">
              <a:latin typeface="Calibri"/>
              <a:ea typeface="Calibri"/>
              <a:cs typeface="Times New Roman"/>
            </a:endParaRPr>
          </a:p>
        </p:txBody>
      </p:sp>
      <p:pic>
        <p:nvPicPr>
          <p:cNvPr id="5" name="officeArt object" descr="logo desci tree"/>
          <p:cNvPicPr/>
          <p:nvPr/>
        </p:nvPicPr>
        <p:blipFill>
          <a:blip r:embed="rId2" cstate="print"/>
          <a:stretch>
            <a:fillRect/>
          </a:stretch>
        </p:blipFill>
        <p:spPr>
          <a:xfrm>
            <a:off x="2057401" y="1447801"/>
            <a:ext cx="4361815" cy="3185795"/>
          </a:xfrm>
          <a:prstGeom prst="rect">
            <a:avLst/>
          </a:prstGeom>
          <a:ln w="12700" cap="flat">
            <a:noFill/>
            <a:miter lim="400000"/>
          </a:ln>
          <a:effectLst/>
        </p:spPr>
      </p:pic>
      <p:sp>
        <p:nvSpPr>
          <p:cNvPr id="6" name="Ορθογώνιο 5"/>
          <p:cNvSpPr/>
          <p:nvPr/>
        </p:nvSpPr>
        <p:spPr>
          <a:xfrm>
            <a:off x="5486400" y="1572017"/>
            <a:ext cx="4572000" cy="646331"/>
          </a:xfrm>
          <a:prstGeom prst="rect">
            <a:avLst/>
          </a:prstGeom>
        </p:spPr>
        <p:txBody>
          <a:bodyPr>
            <a:spAutoFit/>
          </a:bodyPr>
          <a:lstStyle/>
          <a:p>
            <a:r>
              <a:rPr lang="it-IT" b="1" dirty="0"/>
              <a:t>Developing and Evaluating Skills for Creativity and Innovation</a:t>
            </a:r>
            <a:endParaRPr lang="el-GR" dirty="0"/>
          </a:p>
        </p:txBody>
      </p:sp>
      <p:graphicFrame>
        <p:nvGraphicFramePr>
          <p:cNvPr id="8" name="Διάγραμμα 7"/>
          <p:cNvGraphicFramePr/>
          <p:nvPr/>
        </p:nvGraphicFramePr>
        <p:xfrm>
          <a:off x="5943600" y="2438401"/>
          <a:ext cx="4114800" cy="2952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1904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56626" y="457200"/>
            <a:ext cx="7024744" cy="533400"/>
          </a:xfrm>
        </p:spPr>
        <p:txBody>
          <a:bodyPr>
            <a:normAutofit/>
          </a:bodyPr>
          <a:lstStyle/>
          <a:p>
            <a:pPr algn="ctr"/>
            <a:r>
              <a:rPr lang="el-GR" sz="2800" b="1" dirty="0"/>
              <a:t>Παρεξηγήσεις… για τις δεξιότητες</a:t>
            </a:r>
          </a:p>
        </p:txBody>
      </p:sp>
      <p:sp>
        <p:nvSpPr>
          <p:cNvPr id="4" name="Δεξιό βέλος 3"/>
          <p:cNvSpPr/>
          <p:nvPr/>
        </p:nvSpPr>
        <p:spPr>
          <a:xfrm>
            <a:off x="2971800" y="4343400"/>
            <a:ext cx="5882014" cy="2209800"/>
          </a:xfrm>
          <a:prstGeom prst="rightArrow">
            <a:avLst/>
          </a:prstGeom>
          <a:solidFill>
            <a:schemeClr val="bg2">
              <a:lumMod val="50000"/>
            </a:schemeClr>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Σημασία έχουν οι γνώσεις, τα άλλα βρίσκονται στην πορεία…</a:t>
            </a:r>
          </a:p>
        </p:txBody>
      </p:sp>
      <p:sp>
        <p:nvSpPr>
          <p:cNvPr id="5" name="Δεξιό βέλος 4"/>
          <p:cNvSpPr/>
          <p:nvPr/>
        </p:nvSpPr>
        <p:spPr>
          <a:xfrm>
            <a:off x="3048000" y="1143001"/>
            <a:ext cx="6033370" cy="2668271"/>
          </a:xfrm>
          <a:prstGeom prst="rightArrow">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t>Είναι έμφυτες και αποτελούν χαρίσματα…</a:t>
            </a:r>
          </a:p>
        </p:txBody>
      </p:sp>
      <p:sp>
        <p:nvSpPr>
          <p:cNvPr id="6" name="Δεξιό βέλος 5"/>
          <p:cNvSpPr/>
          <p:nvPr/>
        </p:nvSpPr>
        <p:spPr>
          <a:xfrm>
            <a:off x="4960398" y="1826210"/>
            <a:ext cx="5296422" cy="3205579"/>
          </a:xfrm>
          <a:prstGeom prst="rightArrow">
            <a:avLst/>
          </a:prstGeom>
          <a:solidFill>
            <a:schemeClr val="accent3">
              <a:lumMod val="75000"/>
            </a:schemeClr>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Γεννιέσαι επικοινωνιακός δεν γίνεσαι</a:t>
            </a:r>
          </a:p>
        </p:txBody>
      </p:sp>
    </p:spTree>
    <p:extLst>
      <p:ext uri="{BB962C8B-B14F-4D97-AF65-F5344CB8AC3E}">
        <p14:creationId xmlns:p14="http://schemas.microsoft.com/office/powerpoint/2010/main" val="31399472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70" y="157705"/>
            <a:ext cx="5350496" cy="398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2563548" y="762001"/>
            <a:ext cx="3664547" cy="1323439"/>
          </a:xfrm>
          <a:prstGeom prst="rect">
            <a:avLst/>
          </a:prstGeom>
        </p:spPr>
        <p:txBody>
          <a:bodyPr wrap="square">
            <a:spAutoFit/>
          </a:bodyPr>
          <a:lstStyle/>
          <a:p>
            <a:pPr algn="ctr" fontAlgn="base">
              <a:spcBef>
                <a:spcPct val="0"/>
              </a:spcBef>
              <a:spcAft>
                <a:spcPct val="0"/>
              </a:spcAft>
              <a:defRPr/>
            </a:pPr>
            <a:r>
              <a:rPr lang="en-US" sz="4000" dirty="0">
                <a:solidFill>
                  <a:schemeClr val="bg1"/>
                </a:solidFill>
                <a:latin typeface="Colonna MT" pitchFamily="82" charset="0"/>
                <a:cs typeface="Arial" charset="0"/>
              </a:rPr>
              <a:t>Skills = Possibilities</a:t>
            </a:r>
          </a:p>
        </p:txBody>
      </p:sp>
      <p:sp>
        <p:nvSpPr>
          <p:cNvPr id="5" name="TextBox 4">
            <a:extLst>
              <a:ext uri="{FF2B5EF4-FFF2-40B4-BE49-F238E27FC236}">
                <a16:creationId xmlns:a16="http://schemas.microsoft.com/office/drawing/2014/main" id="{19473F93-F8EC-4C90-A84C-4C6CD5253F47}"/>
              </a:ext>
            </a:extLst>
          </p:cNvPr>
          <p:cNvSpPr txBox="1"/>
          <p:nvPr/>
        </p:nvSpPr>
        <p:spPr>
          <a:xfrm>
            <a:off x="6021279" y="2864736"/>
            <a:ext cx="6094520" cy="3139321"/>
          </a:xfrm>
          <a:prstGeom prst="rect">
            <a:avLst/>
          </a:prstGeom>
          <a:noFill/>
        </p:spPr>
        <p:txBody>
          <a:bodyPr wrap="square">
            <a:spAutoFit/>
          </a:bodyPr>
          <a:lstStyle/>
          <a:p>
            <a:pPr marL="342900" indent="-342900" algn="just">
              <a:buFont typeface="+mj-lt"/>
              <a:buAutoNum type="arabicPeriod"/>
            </a:pPr>
            <a:r>
              <a:rPr lang="el-GR" i="1" dirty="0">
                <a:solidFill>
                  <a:srgbClr val="000000"/>
                </a:solidFill>
                <a:latin typeface="Calibri"/>
              </a:rPr>
              <a:t>Ευρωπαϊκό Δίκτυο Βασικών Δεξιοτήτων (</a:t>
            </a:r>
            <a:r>
              <a:rPr lang="en-US" i="1" dirty="0">
                <a:solidFill>
                  <a:srgbClr val="000000"/>
                </a:solidFill>
                <a:latin typeface="Calibri"/>
              </a:rPr>
              <a:t>European Basic Skills Network)</a:t>
            </a:r>
            <a:endParaRPr lang="el-GR" i="1" dirty="0">
              <a:solidFill>
                <a:srgbClr val="000000"/>
              </a:solidFill>
              <a:latin typeface="Calibri"/>
            </a:endParaRPr>
          </a:p>
          <a:p>
            <a:pPr marL="342900" indent="-342900" algn="just">
              <a:buFont typeface="+mj-lt"/>
              <a:buAutoNum type="arabicPeriod"/>
            </a:pPr>
            <a:r>
              <a:rPr lang="en-US" i="1" dirty="0">
                <a:solidFill>
                  <a:srgbClr val="000000"/>
                </a:solidFill>
                <a:latin typeface="Calibri"/>
                <a:hlinkClick r:id="rId4"/>
              </a:rPr>
              <a:t>http://www.basicskills.eu/</a:t>
            </a:r>
            <a:endParaRPr lang="el-GR" sz="2800" i="1" dirty="0">
              <a:solidFill>
                <a:srgbClr val="000000"/>
              </a:solidFill>
              <a:latin typeface="Calibri"/>
            </a:endParaRPr>
          </a:p>
          <a:p>
            <a:pPr marL="342900" indent="-342900" algn="just">
              <a:buFont typeface="+mj-lt"/>
              <a:buAutoNum type="arabicPeriod"/>
            </a:pPr>
            <a:r>
              <a:rPr lang="en-US" i="1" dirty="0">
                <a:solidFill>
                  <a:srgbClr val="000000"/>
                </a:solidFill>
                <a:latin typeface="Calibri"/>
              </a:rPr>
              <a:t>CEDEFOP (2008) The shift to learning outcomes, Conceptual, political and practical developments in Europe, </a:t>
            </a:r>
            <a:endParaRPr lang="el-GR" i="1" dirty="0">
              <a:solidFill>
                <a:srgbClr val="000000"/>
              </a:solidFill>
              <a:latin typeface="Calibri"/>
            </a:endParaRPr>
          </a:p>
          <a:p>
            <a:pPr marL="342900" indent="-342900" algn="just">
              <a:buFont typeface="+mj-lt"/>
              <a:buAutoNum type="arabicPeriod"/>
            </a:pPr>
            <a:r>
              <a:rPr lang="en-US" i="1" dirty="0">
                <a:solidFill>
                  <a:srgbClr val="000000"/>
                </a:solidFill>
                <a:latin typeface="Calibri"/>
                <a:hlinkClick r:id="rId5"/>
              </a:rPr>
              <a:t>http://www.anpcdefp.ro/userfiles/the_shift_towards_lo_en.pdf</a:t>
            </a:r>
            <a:endParaRPr lang="el-GR" i="1" dirty="0">
              <a:solidFill>
                <a:srgbClr val="000000"/>
              </a:solidFill>
              <a:latin typeface="Calibri"/>
            </a:endParaRPr>
          </a:p>
          <a:p>
            <a:pPr marL="342900" indent="-342900" algn="just">
              <a:buFont typeface="+mj-lt"/>
              <a:buAutoNum type="arabicPeriod"/>
            </a:pPr>
            <a:r>
              <a:rPr lang="el-GR" i="1" dirty="0">
                <a:solidFill>
                  <a:srgbClr val="000000"/>
                </a:solidFill>
                <a:latin typeface="Calibri"/>
              </a:rPr>
              <a:t>Commission Communication : </a:t>
            </a:r>
            <a:r>
              <a:rPr lang="el-GR" i="1" dirty="0" err="1">
                <a:solidFill>
                  <a:srgbClr val="000000"/>
                </a:solidFill>
                <a:latin typeface="Calibri"/>
              </a:rPr>
              <a:t>Rethinking</a:t>
            </a:r>
            <a:r>
              <a:rPr lang="el-GR" i="1" dirty="0">
                <a:solidFill>
                  <a:srgbClr val="000000"/>
                </a:solidFill>
                <a:latin typeface="Calibri"/>
              </a:rPr>
              <a:t> </a:t>
            </a:r>
            <a:r>
              <a:rPr lang="el-GR" i="1" dirty="0" err="1">
                <a:solidFill>
                  <a:srgbClr val="000000"/>
                </a:solidFill>
                <a:latin typeface="Calibri"/>
              </a:rPr>
              <a:t>Education</a:t>
            </a:r>
            <a:r>
              <a:rPr lang="el-GR" i="1" dirty="0">
                <a:solidFill>
                  <a:srgbClr val="000000"/>
                </a:solidFill>
                <a:latin typeface="Calibri"/>
              </a:rPr>
              <a:t>: </a:t>
            </a:r>
            <a:r>
              <a:rPr lang="el-GR" i="1" dirty="0" err="1">
                <a:solidFill>
                  <a:srgbClr val="000000"/>
                </a:solidFill>
                <a:latin typeface="Calibri"/>
              </a:rPr>
              <a:t>Investing</a:t>
            </a:r>
            <a:r>
              <a:rPr lang="el-GR" i="1" dirty="0">
                <a:solidFill>
                  <a:srgbClr val="000000"/>
                </a:solidFill>
                <a:latin typeface="Calibri"/>
              </a:rPr>
              <a:t> in </a:t>
            </a:r>
            <a:r>
              <a:rPr lang="el-GR" i="1" dirty="0" err="1">
                <a:solidFill>
                  <a:srgbClr val="000000"/>
                </a:solidFill>
                <a:latin typeface="Calibri"/>
              </a:rPr>
              <a:t>skills</a:t>
            </a:r>
            <a:r>
              <a:rPr lang="el-GR" i="1" dirty="0">
                <a:solidFill>
                  <a:srgbClr val="000000"/>
                </a:solidFill>
                <a:latin typeface="Calibri"/>
              </a:rPr>
              <a:t> for </a:t>
            </a:r>
            <a:r>
              <a:rPr lang="el-GR" i="1" dirty="0" err="1">
                <a:solidFill>
                  <a:srgbClr val="000000"/>
                </a:solidFill>
                <a:latin typeface="Calibri"/>
              </a:rPr>
              <a:t>better</a:t>
            </a:r>
            <a:r>
              <a:rPr lang="el-GR" i="1" dirty="0">
                <a:solidFill>
                  <a:srgbClr val="000000"/>
                </a:solidFill>
                <a:latin typeface="Calibri"/>
              </a:rPr>
              <a:t> socio-</a:t>
            </a:r>
            <a:r>
              <a:rPr lang="el-GR" i="1" dirty="0" err="1">
                <a:solidFill>
                  <a:srgbClr val="000000"/>
                </a:solidFill>
                <a:latin typeface="Calibri"/>
              </a:rPr>
              <a:t>economic</a:t>
            </a:r>
            <a:r>
              <a:rPr lang="el-GR" i="1" dirty="0">
                <a:solidFill>
                  <a:srgbClr val="000000"/>
                </a:solidFill>
                <a:latin typeface="Calibri"/>
              </a:rPr>
              <a:t> </a:t>
            </a:r>
            <a:r>
              <a:rPr lang="el-GR" i="1" dirty="0" err="1">
                <a:solidFill>
                  <a:srgbClr val="000000"/>
                </a:solidFill>
                <a:latin typeface="Calibri"/>
              </a:rPr>
              <a:t>outcomes</a:t>
            </a:r>
            <a:r>
              <a:rPr lang="en-US" i="1" dirty="0">
                <a:solidFill>
                  <a:srgbClr val="000000"/>
                </a:solidFill>
                <a:latin typeface="Calibri"/>
                <a:hlinkClick r:id="rId6"/>
              </a:rPr>
              <a:t>http://ec.europa.eu/education/policy/multilingualism/rethinking-education_en</a:t>
            </a:r>
            <a:endParaRPr lang="el-GR" i="1" dirty="0">
              <a:solidFill>
                <a:srgbClr val="000000"/>
              </a:solidFill>
              <a:latin typeface="Calibri"/>
            </a:endParaRPr>
          </a:p>
        </p:txBody>
      </p:sp>
    </p:spTree>
    <p:extLst>
      <p:ext uri="{BB962C8B-B14F-4D97-AF65-F5344CB8AC3E}">
        <p14:creationId xmlns:p14="http://schemas.microsoft.com/office/powerpoint/2010/main" val="982327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4839F9-AB1B-9040-9B05-C707B95ED3F4}"/>
              </a:ext>
            </a:extLst>
          </p:cNvPr>
          <p:cNvSpPr>
            <a:spLocks noGrp="1"/>
          </p:cNvSpPr>
          <p:nvPr>
            <p:ph type="title"/>
          </p:nvPr>
        </p:nvSpPr>
        <p:spPr>
          <a:xfrm>
            <a:off x="1978265" y="1183779"/>
            <a:ext cx="9038924" cy="1227219"/>
          </a:xfrm>
        </p:spPr>
        <p:txBody>
          <a:bodyPr anchor="b">
            <a:noAutofit/>
          </a:bodyPr>
          <a:lstStyle/>
          <a:p>
            <a:pPr algn="ctr"/>
            <a:r>
              <a:rPr lang="el-GR" sz="2000" b="1" dirty="0"/>
              <a:t>Ερευνητικά Προγράμματα του Παιδαγωγικού Τμήματος Δευτεροβάθμιας Εκπαίδευσης, ΕΚΠΑ</a:t>
            </a:r>
            <a:br>
              <a:rPr lang="el-GR" sz="2000" b="1" dirty="0"/>
            </a:br>
            <a:br>
              <a:rPr lang="el-GR" sz="2000" b="1" dirty="0"/>
            </a:br>
            <a:r>
              <a:rPr lang="en-US" sz="2000" b="1" dirty="0"/>
              <a:t>P4G</a:t>
            </a:r>
            <a:endParaRPr lang="el-GR" sz="2000" b="1" dirty="0"/>
          </a:p>
        </p:txBody>
      </p:sp>
      <p:pic>
        <p:nvPicPr>
          <p:cNvPr id="8" name="Google Shape;90;p1">
            <a:extLst>
              <a:ext uri="{FF2B5EF4-FFF2-40B4-BE49-F238E27FC236}">
                <a16:creationId xmlns:a16="http://schemas.microsoft.com/office/drawing/2014/main" id="{31A45D11-0D2C-4473-B74A-8B2BD31B23CE}"/>
              </a:ext>
            </a:extLst>
          </p:cNvPr>
          <p:cNvPicPr preferRelativeResize="0"/>
          <p:nvPr/>
        </p:nvPicPr>
        <p:blipFill rotWithShape="1">
          <a:blip r:embed="rId2">
            <a:alphaModFix/>
          </a:blip>
          <a:srcRect/>
          <a:stretch/>
        </p:blipFill>
        <p:spPr>
          <a:xfrm>
            <a:off x="9436963" y="18777"/>
            <a:ext cx="2719693" cy="1165002"/>
          </a:xfrm>
          <a:prstGeom prst="rect">
            <a:avLst/>
          </a:prstGeom>
          <a:noFill/>
          <a:ln>
            <a:noFill/>
          </a:ln>
        </p:spPr>
      </p:pic>
      <p:pic>
        <p:nvPicPr>
          <p:cNvPr id="18" name="Picture 17">
            <a:extLst>
              <a:ext uri="{FF2B5EF4-FFF2-40B4-BE49-F238E27FC236}">
                <a16:creationId xmlns:a16="http://schemas.microsoft.com/office/drawing/2014/main" id="{54B9EACD-9EBB-4C8C-AAA2-8ECE85A3C7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99" y="95159"/>
            <a:ext cx="2014538"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Θέση περιεχομένου 2">
            <a:extLst>
              <a:ext uri="{FF2B5EF4-FFF2-40B4-BE49-F238E27FC236}">
                <a16:creationId xmlns:a16="http://schemas.microsoft.com/office/drawing/2014/main" id="{5FF6DD95-29B4-488D-8C1D-61DF9D714AF1}"/>
              </a:ext>
            </a:extLst>
          </p:cNvPr>
          <p:cNvGraphicFramePr>
            <a:graphicFrameLocks noGrp="1"/>
          </p:cNvGraphicFramePr>
          <p:nvPr>
            <p:ph idx="1"/>
            <p:extLst>
              <p:ext uri="{D42A27DB-BD31-4B8C-83A1-F6EECF244321}">
                <p14:modId xmlns:p14="http://schemas.microsoft.com/office/powerpoint/2010/main" val="896842243"/>
              </p:ext>
            </p:extLst>
          </p:nvPr>
        </p:nvGraphicFramePr>
        <p:xfrm>
          <a:off x="821164" y="2599947"/>
          <a:ext cx="10710929" cy="36941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1875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B3985394-2AA0-5F4B-973A-802BA6F2F9A1}"/>
              </a:ext>
            </a:extLst>
          </p:cNvPr>
          <p:cNvSpPr>
            <a:spLocks noGrp="1"/>
          </p:cNvSpPr>
          <p:nvPr>
            <p:ph type="title"/>
          </p:nvPr>
        </p:nvSpPr>
        <p:spPr>
          <a:xfrm>
            <a:off x="1045029" y="507160"/>
            <a:ext cx="2993571" cy="5438730"/>
          </a:xfrm>
        </p:spPr>
        <p:txBody>
          <a:bodyPr>
            <a:normAutofit/>
          </a:bodyPr>
          <a:lstStyle/>
          <a:p>
            <a:pPr algn="ctr"/>
            <a:r>
              <a:rPr lang="en-US" altLang="el-GR" sz="2400" b="1" dirty="0">
                <a:ea typeface="Calibri" panose="020F0502020204030204" pitchFamily="34" charset="0"/>
                <a:cs typeface="Times New Roman" panose="02020603050405020304" pitchFamily="18" charset="0"/>
              </a:rPr>
              <a:t>To </a:t>
            </a:r>
            <a:r>
              <a:rPr lang="el-GR" altLang="el-GR" sz="2400" b="1" dirty="0">
                <a:ea typeface="Calibri" panose="020F0502020204030204" pitchFamily="34" charset="0"/>
                <a:cs typeface="Times New Roman" panose="02020603050405020304" pitchFamily="18" charset="0"/>
              </a:rPr>
              <a:t> </a:t>
            </a:r>
            <a:r>
              <a:rPr lang="en-US" altLang="el-GR" sz="2400" b="1" dirty="0">
                <a:ea typeface="Calibri" panose="020F0502020204030204" pitchFamily="34" charset="0"/>
                <a:cs typeface="Times New Roman" panose="02020603050405020304" pitchFamily="18" charset="0"/>
              </a:rPr>
              <a:t>P4G  </a:t>
            </a:r>
            <a:r>
              <a:rPr lang="el-GR" altLang="el-GR" sz="2400" b="1" dirty="0">
                <a:ea typeface="Calibri" panose="020F0502020204030204" pitchFamily="34" charset="0"/>
                <a:cs typeface="Times New Roman" panose="02020603050405020304" pitchFamily="18" charset="0"/>
              </a:rPr>
              <a:t>επιδιώκει να αναπτύξει επιχειρηματικές ικανότητες στους εκπαιδευόμενους μέσω της συμμετοχής τους στο παιχνίδι. Οι </a:t>
            </a:r>
            <a:r>
              <a:rPr lang="en-US" altLang="el-GR" sz="2400" b="1" dirty="0" err="1">
                <a:ea typeface="Calibri" panose="020F0502020204030204" pitchFamily="34" charset="0"/>
                <a:cs typeface="Times New Roman" panose="02020603050405020304" pitchFamily="18" charset="0"/>
              </a:rPr>
              <a:t>δ</a:t>
            </a:r>
            <a:r>
              <a:rPr lang="el-GR" altLang="el-GR" sz="2400" b="1" dirty="0" err="1">
                <a:ea typeface="Calibri" panose="020F0502020204030204" pitchFamily="34" charset="0"/>
                <a:cs typeface="Times New Roman" panose="02020603050405020304" pitchFamily="18" charset="0"/>
              </a:rPr>
              <a:t>εξι</a:t>
            </a:r>
            <a:r>
              <a:rPr lang="en-US" altLang="el-GR" sz="2400" b="1" dirty="0" err="1">
                <a:ea typeface="Calibri" panose="020F0502020204030204" pitchFamily="34" charset="0"/>
                <a:cs typeface="Times New Roman" panose="02020603050405020304" pitchFamily="18" charset="0"/>
              </a:rPr>
              <a:t>ό</a:t>
            </a:r>
            <a:r>
              <a:rPr lang="el-GR" altLang="el-GR" sz="2400" b="1" dirty="0" err="1">
                <a:ea typeface="Calibri" panose="020F0502020204030204" pitchFamily="34" charset="0"/>
                <a:cs typeface="Times New Roman" panose="02020603050405020304" pitchFamily="18" charset="0"/>
              </a:rPr>
              <a:t>τητες</a:t>
            </a:r>
            <a:r>
              <a:rPr lang="el-GR" altLang="el-GR" sz="2400" b="1" dirty="0">
                <a:ea typeface="Calibri" panose="020F0502020204030204" pitchFamily="34" charset="0"/>
                <a:cs typeface="Times New Roman" panose="02020603050405020304" pitchFamily="18" charset="0"/>
              </a:rPr>
              <a:t> αυτές περιλαμβάνουν:</a:t>
            </a:r>
            <a:br>
              <a:rPr lang="el-GR" altLang="el-GR" sz="2400" b="1" dirty="0">
                <a:ea typeface="Calibri" panose="020F0502020204030204" pitchFamily="34" charset="0"/>
                <a:cs typeface="Times New Roman" panose="02020603050405020304" pitchFamily="18" charset="0"/>
              </a:rPr>
            </a:br>
            <a:endParaRPr lang="el-GR" sz="2400" b="1" dirty="0"/>
          </a:p>
        </p:txBody>
      </p:sp>
      <p:sp>
        <p:nvSpPr>
          <p:cNvPr id="13" name="Rectangle 12">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874481"/>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4F7F118B-D0A1-4FB9-B8F4-2040BD25B917}"/>
              </a:ext>
            </a:extLst>
          </p:cNvPr>
          <p:cNvGraphicFramePr>
            <a:graphicFrameLocks noGrp="1"/>
          </p:cNvGraphicFramePr>
          <p:nvPr>
            <p:ph idx="1"/>
            <p:extLst>
              <p:ext uri="{D42A27DB-BD31-4B8C-83A1-F6EECF244321}">
                <p14:modId xmlns:p14="http://schemas.microsoft.com/office/powerpoint/2010/main" val="1724285919"/>
              </p:ext>
            </p:extLst>
          </p:nvPr>
        </p:nvGraphicFramePr>
        <p:xfrm>
          <a:off x="4526280" y="362857"/>
          <a:ext cx="6830568" cy="5718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0793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0357A36F-B540-40C9-BCD4-AA11FEBB0B13}"/>
              </a:ext>
            </a:extLst>
          </p:cNvPr>
          <p:cNvSpPr>
            <a:spLocks noGrp="1"/>
          </p:cNvSpPr>
          <p:nvPr>
            <p:ph idx="1"/>
          </p:nvPr>
        </p:nvSpPr>
        <p:spPr/>
        <p:txBody>
          <a:bodyPr/>
          <a:lstStyle/>
          <a:p>
            <a:pPr marL="0" indent="0" algn="ctr">
              <a:buFont typeface="Arial" panose="020B0604020202020204" pitchFamily="34" charset="0"/>
              <a:buNone/>
            </a:pPr>
            <a:r>
              <a:rPr lang="en-US" altLang="en-US" dirty="0">
                <a:hlinkClick r:id="rId2"/>
              </a:rPr>
              <a:t>Framework of skills -P4G- Glossary </a:t>
            </a:r>
            <a:endParaRPr lang="en-US" altLang="en-US" dirty="0"/>
          </a:p>
          <a:p>
            <a:pPr marL="0" indent="0" algn="ctr">
              <a:buFont typeface="Arial" panose="020B0604020202020204" pitchFamily="34" charset="0"/>
              <a:buNone/>
            </a:pPr>
            <a:endParaRPr lang="en-GB" altLang="en-US" dirty="0"/>
          </a:p>
          <a:p>
            <a:pPr marL="0" indent="0" algn="ctr">
              <a:buFont typeface="Arial" panose="020B0604020202020204" pitchFamily="34" charset="0"/>
              <a:buNone/>
            </a:pPr>
            <a:r>
              <a:rPr lang="en-US" altLang="en-US" sz="2200" dirty="0"/>
              <a:t>Author: Zacharoula Smyrnaiou, National and Kapodistrian University of Athens</a:t>
            </a:r>
            <a:endParaRPr lang="el-GR" altLang="en-US" sz="2200" dirty="0"/>
          </a:p>
          <a:p>
            <a:pPr marL="0" indent="0" algn="ctr">
              <a:buFont typeface="Arial" panose="020B0604020202020204" pitchFamily="34" charset="0"/>
              <a:buNone/>
            </a:pPr>
            <a:endParaRPr lang="el-GR" altLang="en-US" sz="2200" dirty="0"/>
          </a:p>
        </p:txBody>
      </p:sp>
      <p:pic>
        <p:nvPicPr>
          <p:cNvPr id="2" name="Picture 1">
            <a:extLst>
              <a:ext uri="{FF2B5EF4-FFF2-40B4-BE49-F238E27FC236}">
                <a16:creationId xmlns:a16="http://schemas.microsoft.com/office/drawing/2014/main" id="{9AFACDAD-6073-4A82-93F3-408CB16AD8B4}"/>
              </a:ext>
            </a:extLst>
          </p:cNvPr>
          <p:cNvPicPr>
            <a:picLocks noChangeAspect="1"/>
          </p:cNvPicPr>
          <p:nvPr/>
        </p:nvPicPr>
        <p:blipFill>
          <a:blip r:embed="rId3"/>
          <a:stretch>
            <a:fillRect/>
          </a:stretch>
        </p:blipFill>
        <p:spPr>
          <a:xfrm>
            <a:off x="2871224" y="4452667"/>
            <a:ext cx="6200169" cy="17253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8BDB346-D913-6D40-A1BB-A426ABF19503}"/>
              </a:ext>
            </a:extLst>
          </p:cNvPr>
          <p:cNvSpPr>
            <a:spLocks noGrp="1"/>
          </p:cNvSpPr>
          <p:nvPr>
            <p:ph type="title"/>
          </p:nvPr>
        </p:nvSpPr>
        <p:spPr>
          <a:xfrm>
            <a:off x="659234" y="957447"/>
            <a:ext cx="3383280" cy="4943105"/>
          </a:xfrm>
        </p:spPr>
        <p:txBody>
          <a:bodyPr anchor="ctr">
            <a:normAutofit/>
          </a:bodyPr>
          <a:lstStyle/>
          <a:p>
            <a:pPr algn="ctr"/>
            <a:r>
              <a:rPr lang="el-GR" sz="3600" b="1" dirty="0"/>
              <a:t>Δεξιότητες για το 2030</a:t>
            </a:r>
            <a:br>
              <a:rPr lang="el-GR" sz="3600" dirty="0"/>
            </a:br>
            <a:endParaRPr lang="el-GR" sz="3600" dirty="0"/>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E1CC6FA6-2708-4B00-B5DA-DFBF9E69E3C3}"/>
              </a:ext>
            </a:extLst>
          </p:cNvPr>
          <p:cNvGraphicFramePr>
            <a:graphicFrameLocks noGrp="1"/>
          </p:cNvGraphicFramePr>
          <p:nvPr>
            <p:ph idx="1"/>
            <p:extLst>
              <p:ext uri="{D42A27DB-BD31-4B8C-83A1-F6EECF244321}">
                <p14:modId xmlns:p14="http://schemas.microsoft.com/office/powerpoint/2010/main" val="1576159867"/>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073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ontent Placeholder 3">
            <a:extLst>
              <a:ext uri="{FF2B5EF4-FFF2-40B4-BE49-F238E27FC236}">
                <a16:creationId xmlns:a16="http://schemas.microsoft.com/office/drawing/2014/main" id="{11140459-C71D-48B8-9509-BFD8ECFD699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61975" y="492125"/>
            <a:ext cx="10791825" cy="620395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a:extLst>
              <a:ext uri="{FF2B5EF4-FFF2-40B4-BE49-F238E27FC236}">
                <a16:creationId xmlns:a16="http://schemas.microsoft.com/office/drawing/2014/main" id="{19470220-1523-43F5-A03A-D0E3291518D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3700" y="619125"/>
            <a:ext cx="10931525" cy="5668963"/>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3">
            <a:extLst>
              <a:ext uri="{FF2B5EF4-FFF2-40B4-BE49-F238E27FC236}">
                <a16:creationId xmlns:a16="http://schemas.microsoft.com/office/drawing/2014/main" id="{A9463D02-7774-474D-9B92-2EC038EFF24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2425" y="900113"/>
            <a:ext cx="11309350" cy="5430837"/>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3451C6D-460A-794A-A5BD-37F24D6DA61D}"/>
              </a:ext>
            </a:extLst>
          </p:cNvPr>
          <p:cNvSpPr>
            <a:spLocks noGrp="1"/>
          </p:cNvSpPr>
          <p:nvPr>
            <p:ph type="title"/>
          </p:nvPr>
        </p:nvSpPr>
        <p:spPr>
          <a:xfrm>
            <a:off x="5099266" y="738148"/>
            <a:ext cx="6272784" cy="1535051"/>
          </a:xfrm>
        </p:spPr>
        <p:txBody>
          <a:bodyPr anchor="b">
            <a:noAutofit/>
          </a:bodyPr>
          <a:lstStyle/>
          <a:p>
            <a:pPr algn="ctr"/>
            <a:r>
              <a:rPr lang="el-GR" sz="2800" b="1" dirty="0"/>
              <a:t>Πλαίσια Δεξιοτήτων άλλων Ευρωπαϊκών Προγραμμάτων </a:t>
            </a:r>
            <a:br>
              <a:rPr lang="el-GR" sz="2800" b="1" dirty="0"/>
            </a:br>
            <a:r>
              <a:rPr lang="el-GR" sz="2800" b="1" dirty="0"/>
              <a:t>Το πλαίσιο Δεξιοτήτων </a:t>
            </a:r>
            <a:r>
              <a:rPr lang="en-US" sz="2800" b="1" dirty="0"/>
              <a:t>‘Change Action’</a:t>
            </a:r>
            <a:endParaRPr lang="el-GR" sz="2800" b="1" dirty="0"/>
          </a:p>
        </p:txBody>
      </p:sp>
      <p:pic>
        <p:nvPicPr>
          <p:cNvPr id="19" name="Picture 4" descr="Arrows pointing towards light">
            <a:extLst>
              <a:ext uri="{FF2B5EF4-FFF2-40B4-BE49-F238E27FC236}">
                <a16:creationId xmlns:a16="http://schemas.microsoft.com/office/drawing/2014/main" id="{590D3F60-1F96-4C38-9B68-AFD0E57D92BB}"/>
              </a:ext>
            </a:extLst>
          </p:cNvPr>
          <p:cNvPicPr>
            <a:picLocks noChangeAspect="1"/>
          </p:cNvPicPr>
          <p:nvPr/>
        </p:nvPicPr>
        <p:blipFill rotWithShape="1">
          <a:blip r:embed="rId2"/>
          <a:srcRect l="7843" r="48306" b="-1"/>
          <a:stretch/>
        </p:blipFill>
        <p:spPr>
          <a:xfrm>
            <a:off x="20" y="10"/>
            <a:ext cx="4505305" cy="6857990"/>
          </a:xfrm>
          <a:prstGeom prst="rect">
            <a:avLst/>
          </a:prstGeom>
        </p:spPr>
      </p:pic>
      <p:sp>
        <p:nvSpPr>
          <p:cNvPr id="29"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Θέση περιεχομένου 2">
            <a:extLst>
              <a:ext uri="{FF2B5EF4-FFF2-40B4-BE49-F238E27FC236}">
                <a16:creationId xmlns:a16="http://schemas.microsoft.com/office/drawing/2014/main" id="{7F6FFBAF-1E5D-0A48-9839-A4AEE10E84C0}"/>
              </a:ext>
            </a:extLst>
          </p:cNvPr>
          <p:cNvSpPr>
            <a:spLocks noGrp="1"/>
          </p:cNvSpPr>
          <p:nvPr>
            <p:ph idx="1"/>
          </p:nvPr>
        </p:nvSpPr>
        <p:spPr>
          <a:xfrm>
            <a:off x="4818906" y="2935541"/>
            <a:ext cx="7373074" cy="3817361"/>
          </a:xfrm>
        </p:spPr>
        <p:txBody>
          <a:bodyPr>
            <a:noAutofit/>
          </a:bodyPr>
          <a:lstStyle/>
          <a:p>
            <a:pPr marL="0" indent="0" algn="just" fontAlgn="ctr">
              <a:lnSpc>
                <a:spcPct val="100000"/>
              </a:lnSpc>
              <a:buNone/>
            </a:pPr>
            <a:r>
              <a:rPr lang="el-GR" sz="1400" dirty="0"/>
              <a:t>1) </a:t>
            </a:r>
            <a:r>
              <a:rPr lang="el-GR" sz="1400" b="1" dirty="0"/>
              <a:t>Εμπλοκή και εξερεύνηση</a:t>
            </a:r>
            <a:r>
              <a:rPr lang="el-GR" sz="1400" dirty="0"/>
              <a:t>
 Εισαγωγή στη Βιώσιμη Ανάπτυξη και Διερεύνηση Προσωπικών Συνδέσεων
2) </a:t>
            </a:r>
            <a:r>
              <a:rPr lang="el-GR" sz="1400" b="1" dirty="0"/>
              <a:t>Πρόκληση τοπικής βιωσιμότητας</a:t>
            </a:r>
            <a:r>
              <a:rPr lang="el-GR" sz="1400" dirty="0"/>
              <a:t>
Προσδιορισμός και ιεράρχηση των τοπικών προκλήσεων για την επίτευξη βιώσιμης ανάπτυξης
Διερεύνηση πρόκλησης τοπικής βιωσιμότητας και εξέταση βασικών παραγόντων
3) </a:t>
            </a:r>
            <a:r>
              <a:rPr lang="el-GR" sz="1400" b="1" dirty="0"/>
              <a:t>Αλλαγή δράσης για το τοπικό, βιώσιμο μέλλον που θέλουμε</a:t>
            </a:r>
            <a:r>
              <a:rPr lang="el-GR" sz="1400" dirty="0"/>
              <a:t>
Σχεδιασμός και ανάπτυξη δράσης αλλαγής για την αντιμετώπιση της τοπικής πρόκλησης βιωσιμότητας/ Εφαρμογή (και τεκμηρίωση) της ενέργειας "Αλλαγή"
4) </a:t>
            </a:r>
            <a:r>
              <a:rPr lang="el-GR" sz="1400" b="1" dirty="0"/>
              <a:t>Διαμοιρασμός και Αξιολόγηση των αποτελεσμάτων της Δράσης Αλλαγής</a:t>
            </a:r>
            <a:r>
              <a:rPr lang="el-GR" sz="1400" dirty="0"/>
              <a:t>
Επικοινωνία και Κοινοποίηση των αποτελεσμάτων της Δράσης Αλλαγής/ Αναθεώρησης και Ανανέωσης Δράσης Αλλαγής
</a:t>
            </a:r>
          </a:p>
        </p:txBody>
      </p:sp>
    </p:spTree>
    <p:extLst>
      <p:ext uri="{BB962C8B-B14F-4D97-AF65-F5344CB8AC3E}">
        <p14:creationId xmlns:p14="http://schemas.microsoft.com/office/powerpoint/2010/main" val="11722678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lock Arc 15"/>
          <p:cNvSpPr/>
          <p:nvPr/>
        </p:nvSpPr>
        <p:spPr>
          <a:xfrm rot="6860691">
            <a:off x="3607656" y="1636139"/>
            <a:ext cx="5065768" cy="5061647"/>
          </a:xfrm>
          <a:prstGeom prst="blockArc">
            <a:avLst>
              <a:gd name="adj1" fmla="val 11154997"/>
              <a:gd name="adj2" fmla="val 14687699"/>
              <a:gd name="adj3" fmla="val 34360"/>
            </a:avLst>
          </a:prstGeom>
          <a:solidFill>
            <a:schemeClr val="accent4"/>
          </a:solidFill>
          <a:effectLst>
            <a:outerShdw blurRad="50800" dist="38100" dir="8100000" algn="t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7" name="Block Arc 16"/>
          <p:cNvSpPr/>
          <p:nvPr/>
        </p:nvSpPr>
        <p:spPr>
          <a:xfrm rot="10447015">
            <a:off x="3634952" y="1690731"/>
            <a:ext cx="5065768" cy="5061647"/>
          </a:xfrm>
          <a:prstGeom prst="blockArc">
            <a:avLst>
              <a:gd name="adj1" fmla="val 11154997"/>
              <a:gd name="adj2" fmla="val 14687699"/>
              <a:gd name="adj3" fmla="val 34360"/>
            </a:avLst>
          </a:prstGeom>
          <a:solidFill>
            <a:schemeClr val="accent4">
              <a:lumMod val="75000"/>
            </a:schemeClr>
          </a:solidFill>
          <a:effectLst>
            <a:outerShdw blurRad="50800" dist="38100" dir="8100000" algn="t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solidFill>
                <a:schemeClr val="tx1"/>
              </a:solidFill>
            </a:endParaRPr>
          </a:p>
        </p:txBody>
      </p:sp>
      <p:sp>
        <p:nvSpPr>
          <p:cNvPr id="18" name="Block Arc 17"/>
          <p:cNvSpPr/>
          <p:nvPr/>
        </p:nvSpPr>
        <p:spPr>
          <a:xfrm rot="13990773">
            <a:off x="3553064" y="1704379"/>
            <a:ext cx="5065768" cy="5061647"/>
          </a:xfrm>
          <a:prstGeom prst="blockArc">
            <a:avLst>
              <a:gd name="adj1" fmla="val 11154997"/>
              <a:gd name="adj2" fmla="val 14687699"/>
              <a:gd name="adj3" fmla="val 34360"/>
            </a:avLst>
          </a:prstGeom>
          <a:solidFill>
            <a:srgbClr val="9ECB7F"/>
          </a:solidFill>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solidFill>
                <a:schemeClr val="tx1"/>
              </a:solidFill>
            </a:endParaRPr>
          </a:p>
        </p:txBody>
      </p:sp>
      <p:sp>
        <p:nvSpPr>
          <p:cNvPr id="19" name="Block Arc 18"/>
          <p:cNvSpPr/>
          <p:nvPr/>
        </p:nvSpPr>
        <p:spPr>
          <a:xfrm rot="17541487">
            <a:off x="3500749" y="1679355"/>
            <a:ext cx="5065768" cy="5061647"/>
          </a:xfrm>
          <a:prstGeom prst="blockArc">
            <a:avLst>
              <a:gd name="adj1" fmla="val 11154997"/>
              <a:gd name="adj2" fmla="val 14687699"/>
              <a:gd name="adj3" fmla="val 34360"/>
            </a:avLst>
          </a:prstGeom>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solidFill>
                <a:schemeClr val="tx1"/>
              </a:solidFill>
            </a:endParaRPr>
          </a:p>
        </p:txBody>
      </p:sp>
      <p:sp>
        <p:nvSpPr>
          <p:cNvPr id="22" name="Block Arc 21"/>
          <p:cNvSpPr/>
          <p:nvPr/>
        </p:nvSpPr>
        <p:spPr>
          <a:xfrm rot="19752957">
            <a:off x="3031001" y="-2368148"/>
            <a:ext cx="15594641" cy="12592967"/>
          </a:xfrm>
          <a:prstGeom prst="blockArc">
            <a:avLst>
              <a:gd name="adj1" fmla="val 12492197"/>
              <a:gd name="adj2" fmla="val 13467259"/>
              <a:gd name="adj3" fmla="val 13822"/>
            </a:avLst>
          </a:prstGeom>
          <a:solidFill>
            <a:schemeClr val="accent1"/>
          </a:solidFill>
          <a:effectLst>
            <a:outerShdw blurRad="50800" dist="381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schemeClr val="tx1"/>
              </a:solidFill>
            </a:endParaRPr>
          </a:p>
        </p:txBody>
      </p:sp>
      <p:sp>
        <p:nvSpPr>
          <p:cNvPr id="23" name="Up Arrow 22"/>
          <p:cNvSpPr/>
          <p:nvPr/>
        </p:nvSpPr>
        <p:spPr>
          <a:xfrm rot="847284">
            <a:off x="3842179" y="40614"/>
            <a:ext cx="2803358" cy="2431275"/>
          </a:xfrm>
          <a:prstGeom prst="upArrow">
            <a:avLst>
              <a:gd name="adj1" fmla="val 62280"/>
              <a:gd name="adj2" fmla="val 50000"/>
            </a:avLst>
          </a:prstGeom>
          <a:solidFill>
            <a:schemeClr val="accent1">
              <a:lumMod val="75000"/>
            </a:schemeClr>
          </a:solidFill>
          <a:effectLst>
            <a:outerShdw blurRad="50800" dist="381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2" name="Block Arc 11"/>
          <p:cNvSpPr/>
          <p:nvPr/>
        </p:nvSpPr>
        <p:spPr>
          <a:xfrm rot="3308681">
            <a:off x="3553003" y="1618721"/>
            <a:ext cx="5065768" cy="5061647"/>
          </a:xfrm>
          <a:prstGeom prst="blockArc">
            <a:avLst>
              <a:gd name="adj1" fmla="val 11154997"/>
              <a:gd name="adj2" fmla="val 14687699"/>
              <a:gd name="adj3" fmla="val 34360"/>
            </a:avLst>
          </a:prstGeom>
          <a:solidFill>
            <a:schemeClr val="accent2"/>
          </a:solidFill>
          <a:effectLst>
            <a:outerShdw blurRad="50800" dist="38100" dir="8100000" algn="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solidFill>
                <a:schemeClr val="tx1"/>
              </a:solidFill>
            </a:endParaRPr>
          </a:p>
        </p:txBody>
      </p:sp>
      <p:sp>
        <p:nvSpPr>
          <p:cNvPr id="24" name="TextBox 23"/>
          <p:cNvSpPr txBox="1"/>
          <p:nvPr/>
        </p:nvSpPr>
        <p:spPr>
          <a:xfrm>
            <a:off x="5094307" y="1804960"/>
            <a:ext cx="2029096" cy="1169551"/>
          </a:xfrm>
          <a:prstGeom prst="rect">
            <a:avLst/>
          </a:prstGeom>
          <a:noFill/>
        </p:spPr>
        <p:txBody>
          <a:bodyPr wrap="square" rtlCol="0">
            <a:spAutoFit/>
          </a:bodyPr>
          <a:lstStyle/>
          <a:p>
            <a:pPr algn="ctr"/>
            <a:r>
              <a:rPr lang="el-GR" sz="1400" dirty="0">
                <a:latin typeface="Berlin Sans FB Demi" panose="020E0802020502020306" pitchFamily="34" charset="0"/>
              </a:rPr>
              <a:t>Εξερευνήστε 
Προσωπικές συνδέσεις με 
Βιώσιμη Ανάπτυξη
</a:t>
            </a:r>
            <a:endParaRPr lang="en-GB" sz="1400" dirty="0">
              <a:latin typeface="Berlin Sans FB Demi" panose="020E0802020502020306" pitchFamily="34" charset="0"/>
            </a:endParaRPr>
          </a:p>
        </p:txBody>
      </p:sp>
      <p:sp>
        <p:nvSpPr>
          <p:cNvPr id="25" name="TextBox 24"/>
          <p:cNvSpPr txBox="1"/>
          <p:nvPr/>
        </p:nvSpPr>
        <p:spPr>
          <a:xfrm>
            <a:off x="6696817" y="2643743"/>
            <a:ext cx="1862427" cy="1600438"/>
          </a:xfrm>
          <a:prstGeom prst="rect">
            <a:avLst/>
          </a:prstGeom>
          <a:noFill/>
        </p:spPr>
        <p:txBody>
          <a:bodyPr wrap="square" rtlCol="0">
            <a:spAutoFit/>
          </a:bodyPr>
          <a:lstStyle/>
          <a:p>
            <a:pPr algn="ctr"/>
            <a:r>
              <a:rPr lang="el-GR" sz="1400" dirty="0">
                <a:latin typeface="Berlin Sans FB Demi" panose="020E0802020502020306" pitchFamily="34" charset="0"/>
              </a:rPr>
              <a:t>Προσδιορισμός και ιεράρχηση προτεραιοτήτων 
Τοπικές προκλήσεις 
Για 
Βιώσιμη Ανάπτυξη
</a:t>
            </a:r>
            <a:endParaRPr lang="en-GB" sz="1400" dirty="0">
              <a:latin typeface="Berlin Sans FB Demi" panose="020E0802020502020306" pitchFamily="34" charset="0"/>
            </a:endParaRPr>
          </a:p>
        </p:txBody>
      </p:sp>
      <p:sp>
        <p:nvSpPr>
          <p:cNvPr id="26" name="TextBox 25"/>
          <p:cNvSpPr txBox="1"/>
          <p:nvPr/>
        </p:nvSpPr>
        <p:spPr>
          <a:xfrm>
            <a:off x="6715758" y="4494393"/>
            <a:ext cx="1862427" cy="1384995"/>
          </a:xfrm>
          <a:prstGeom prst="rect">
            <a:avLst/>
          </a:prstGeom>
          <a:noFill/>
        </p:spPr>
        <p:txBody>
          <a:bodyPr wrap="square" rtlCol="0">
            <a:spAutoFit/>
          </a:bodyPr>
          <a:lstStyle/>
          <a:p>
            <a:pPr algn="ctr"/>
            <a:r>
              <a:rPr lang="el-GR" sz="1400" dirty="0">
                <a:latin typeface="Berlin Sans FB Demi" panose="020E0802020502020306" pitchFamily="34" charset="0"/>
              </a:rPr>
              <a:t>Ερευνήστε ένα πρόβλημα σχετικό με 
Τοπική πρόκληση 
Για 
Βιώσιμη Ανάπτυξη
</a:t>
            </a:r>
            <a:endParaRPr lang="en-GB" sz="1400" dirty="0">
              <a:latin typeface="Berlin Sans FB Demi" panose="020E0802020502020306" pitchFamily="34" charset="0"/>
            </a:endParaRPr>
          </a:p>
        </p:txBody>
      </p:sp>
      <p:sp>
        <p:nvSpPr>
          <p:cNvPr id="27" name="TextBox 26"/>
          <p:cNvSpPr txBox="1"/>
          <p:nvPr/>
        </p:nvSpPr>
        <p:spPr>
          <a:xfrm>
            <a:off x="3646593" y="4535337"/>
            <a:ext cx="1862427" cy="1169551"/>
          </a:xfrm>
          <a:prstGeom prst="rect">
            <a:avLst/>
          </a:prstGeom>
          <a:noFill/>
        </p:spPr>
        <p:txBody>
          <a:bodyPr wrap="square" rtlCol="0">
            <a:spAutoFit/>
          </a:bodyPr>
          <a:lstStyle/>
          <a:p>
            <a:pPr algn="ctr"/>
            <a:r>
              <a:rPr lang="el-GR" sz="1400" dirty="0">
                <a:latin typeface="Berlin Sans FB Demi" panose="020E0802020502020306" pitchFamily="34" charset="0"/>
              </a:rPr>
              <a:t>Εφαρμόστε την
Αλλαγή δράσης για το τοπικό, βιώσιμο μέλλον που θέλουμε
</a:t>
            </a:r>
            <a:endParaRPr lang="en-GB" sz="1400" dirty="0">
              <a:latin typeface="Berlin Sans FB Demi" panose="020E0802020502020306" pitchFamily="34" charset="0"/>
            </a:endParaRPr>
          </a:p>
        </p:txBody>
      </p:sp>
      <p:sp>
        <p:nvSpPr>
          <p:cNvPr id="28" name="TextBox 27"/>
          <p:cNvSpPr txBox="1"/>
          <p:nvPr/>
        </p:nvSpPr>
        <p:spPr>
          <a:xfrm>
            <a:off x="5182030" y="5268154"/>
            <a:ext cx="1862427" cy="1600438"/>
          </a:xfrm>
          <a:prstGeom prst="rect">
            <a:avLst/>
          </a:prstGeom>
          <a:noFill/>
        </p:spPr>
        <p:txBody>
          <a:bodyPr wrap="square" rtlCol="0">
            <a:spAutoFit/>
          </a:bodyPr>
          <a:lstStyle/>
          <a:p>
            <a:pPr algn="ctr"/>
            <a:r>
              <a:rPr lang="el-GR" sz="1400" dirty="0">
                <a:latin typeface="Berlin Sans FB Demi" panose="020E0802020502020306" pitchFamily="34" charset="0"/>
              </a:rPr>
              <a:t>Σχεδιασμός για  
να αναπτύξουν μια 
αλλαγή δράσης για την αντιμετώπιση της τοπικής πρόκλησης βιωσιμότητας
</a:t>
            </a:r>
            <a:endParaRPr lang="en-GB" sz="1400" dirty="0">
              <a:latin typeface="Berlin Sans FB Demi" panose="020E0802020502020306" pitchFamily="34" charset="0"/>
            </a:endParaRPr>
          </a:p>
        </p:txBody>
      </p:sp>
      <p:sp>
        <p:nvSpPr>
          <p:cNvPr id="29" name="TextBox 28"/>
          <p:cNvSpPr txBox="1"/>
          <p:nvPr/>
        </p:nvSpPr>
        <p:spPr>
          <a:xfrm>
            <a:off x="3747720" y="2903282"/>
            <a:ext cx="1550988" cy="1169551"/>
          </a:xfrm>
          <a:prstGeom prst="rect">
            <a:avLst/>
          </a:prstGeom>
          <a:noFill/>
        </p:spPr>
        <p:txBody>
          <a:bodyPr wrap="square" rtlCol="0">
            <a:spAutoFit/>
          </a:bodyPr>
          <a:lstStyle/>
          <a:p>
            <a:pPr algn="ctr"/>
            <a:r>
              <a:rPr lang="el-GR" sz="1400" dirty="0">
                <a:latin typeface="Berlin Sans FB Demi" panose="020E0802020502020306" pitchFamily="34" charset="0"/>
              </a:rPr>
              <a:t>Επικοινωνήστε και μοιραστείτε τα αποτελέσματα της
Αλλαγή ενέργειας
</a:t>
            </a:r>
            <a:endParaRPr lang="en-GB" sz="1400" dirty="0">
              <a:latin typeface="Berlin Sans FB Demi" panose="020E0802020502020306" pitchFamily="34" charset="0"/>
            </a:endParaRPr>
          </a:p>
        </p:txBody>
      </p:sp>
      <p:sp>
        <p:nvSpPr>
          <p:cNvPr id="30" name="TextBox 29"/>
          <p:cNvSpPr txBox="1"/>
          <p:nvPr/>
        </p:nvSpPr>
        <p:spPr>
          <a:xfrm>
            <a:off x="4431605" y="568681"/>
            <a:ext cx="1550988" cy="954107"/>
          </a:xfrm>
          <a:prstGeom prst="rect">
            <a:avLst/>
          </a:prstGeom>
          <a:noFill/>
        </p:spPr>
        <p:txBody>
          <a:bodyPr wrap="square" rtlCol="0">
            <a:spAutoFit/>
          </a:bodyPr>
          <a:lstStyle/>
          <a:p>
            <a:pPr algn="ctr"/>
            <a:r>
              <a:rPr lang="el-GR" sz="1400" dirty="0">
                <a:latin typeface="Berlin Sans FB Demi" panose="020E0802020502020306" pitchFamily="34" charset="0"/>
              </a:rPr>
              <a:t>Αναθεώρηση και ανανέωση της Δράσης Αλλαγής
</a:t>
            </a:r>
            <a:endParaRPr lang="en-GB" sz="1400" dirty="0">
              <a:latin typeface="Berlin Sans FB Demi" panose="020E0802020502020306" pitchFamily="34" charset="0"/>
            </a:endParaRPr>
          </a:p>
        </p:txBody>
      </p:sp>
      <p:sp>
        <p:nvSpPr>
          <p:cNvPr id="20" name="Line Callout 1 19"/>
          <p:cNvSpPr/>
          <p:nvPr/>
        </p:nvSpPr>
        <p:spPr>
          <a:xfrm>
            <a:off x="997364" y="1094446"/>
            <a:ext cx="1902330" cy="1784529"/>
          </a:xfrm>
          <a:prstGeom prst="borderCallout1">
            <a:avLst>
              <a:gd name="adj1" fmla="val 21200"/>
              <a:gd name="adj2" fmla="val 103585"/>
              <a:gd name="adj3" fmla="val 54926"/>
              <a:gd name="adj4" fmla="val 166133"/>
            </a:avLst>
          </a:prstGeom>
          <a:solidFill>
            <a:schemeClr val="accent1">
              <a:lumMod val="60000"/>
              <a:lumOff val="40000"/>
              <a:alpha val="50196"/>
            </a:schemeClr>
          </a:solidFill>
          <a:ln w="12700">
            <a:solidFill>
              <a:schemeClr val="accent1">
                <a:lumMod val="50000"/>
              </a:schemeClr>
            </a:solidFill>
          </a:ln>
          <a:effectLst>
            <a:outerShdw blurRad="50800" dist="38100" dir="8100000" algn="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l-GR" b="1" dirty="0">
                <a:solidFill>
                  <a:schemeClr val="accent1">
                    <a:lumMod val="75000"/>
                  </a:schemeClr>
                </a:solidFill>
              </a:rPr>
              <a:t>Κοινοποίηση και προβληματισμός σχετικά με τα αποτελέσματα της δράσης αλλαγής</a:t>
            </a:r>
            <a:endParaRPr lang="en-GB" b="1" dirty="0">
              <a:solidFill>
                <a:schemeClr val="accent1">
                  <a:lumMod val="75000"/>
                </a:schemeClr>
              </a:solidFill>
            </a:endParaRPr>
          </a:p>
        </p:txBody>
      </p:sp>
      <p:sp>
        <p:nvSpPr>
          <p:cNvPr id="21" name="Line Callout 1 20"/>
          <p:cNvSpPr/>
          <p:nvPr/>
        </p:nvSpPr>
        <p:spPr>
          <a:xfrm>
            <a:off x="9382048" y="3879945"/>
            <a:ext cx="1902330" cy="1114122"/>
          </a:xfrm>
          <a:prstGeom prst="borderCallout1">
            <a:avLst>
              <a:gd name="adj1" fmla="val 27325"/>
              <a:gd name="adj2" fmla="val -3311"/>
              <a:gd name="adj3" fmla="val 26751"/>
              <a:gd name="adj4" fmla="val -59855"/>
            </a:avLst>
          </a:prstGeom>
          <a:solidFill>
            <a:schemeClr val="accent4">
              <a:lumMod val="40000"/>
              <a:lumOff val="60000"/>
              <a:alpha val="50196"/>
            </a:schemeClr>
          </a:solidFill>
          <a:ln w="12700">
            <a:solidFill>
              <a:schemeClr val="accent4">
                <a:lumMod val="50000"/>
              </a:schemeClr>
            </a:solidFill>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l-GR" b="1" dirty="0">
                <a:solidFill>
                  <a:schemeClr val="accent4">
                    <a:lumMod val="75000"/>
                  </a:schemeClr>
                </a:solidFill>
              </a:rPr>
              <a:t>Πρόκληση τοπικής βιωσιμότητας
</a:t>
            </a:r>
            <a:endParaRPr lang="en-GB" b="1" dirty="0">
              <a:solidFill>
                <a:schemeClr val="accent4">
                  <a:lumMod val="75000"/>
                </a:schemeClr>
              </a:solidFill>
            </a:endParaRPr>
          </a:p>
        </p:txBody>
      </p:sp>
      <p:sp>
        <p:nvSpPr>
          <p:cNvPr id="31" name="Line Callout 1 30"/>
          <p:cNvSpPr/>
          <p:nvPr/>
        </p:nvSpPr>
        <p:spPr>
          <a:xfrm>
            <a:off x="988231" y="5224499"/>
            <a:ext cx="1902330" cy="1409730"/>
          </a:xfrm>
          <a:prstGeom prst="borderCallout1">
            <a:avLst>
              <a:gd name="adj1" fmla="val 51468"/>
              <a:gd name="adj2" fmla="val 102868"/>
              <a:gd name="adj3" fmla="val 83278"/>
              <a:gd name="adj4" fmla="val 206309"/>
            </a:avLst>
          </a:prstGeom>
          <a:solidFill>
            <a:schemeClr val="accent6">
              <a:lumMod val="60000"/>
              <a:lumOff val="40000"/>
              <a:alpha val="50196"/>
            </a:schemeClr>
          </a:solidFill>
          <a:ln w="12700">
            <a:solidFill>
              <a:schemeClr val="accent6">
                <a:lumMod val="50000"/>
              </a:schemeClr>
            </a:solidFill>
          </a:ln>
          <a:effectLst>
            <a:outerShdw blurRad="50800" dist="38100" dir="8100000" algn="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a:solidFill>
                  <a:schemeClr val="accent6">
                    <a:lumMod val="75000"/>
                  </a:schemeClr>
                </a:solidFill>
              </a:rPr>
              <a:t>Αλλαγή Δράσης για το Τοπικό, Βιώσιμο Μέλλον που θέλουμε
</a:t>
            </a:r>
            <a:endParaRPr lang="en-GB" b="1" dirty="0">
              <a:solidFill>
                <a:schemeClr val="accent6">
                  <a:lumMod val="75000"/>
                </a:schemeClr>
              </a:solidFill>
            </a:endParaRPr>
          </a:p>
        </p:txBody>
      </p:sp>
      <p:sp>
        <p:nvSpPr>
          <p:cNvPr id="32" name="Line Callout 1 31"/>
          <p:cNvSpPr/>
          <p:nvPr/>
        </p:nvSpPr>
        <p:spPr>
          <a:xfrm>
            <a:off x="8707904" y="1094446"/>
            <a:ext cx="1902330" cy="1114122"/>
          </a:xfrm>
          <a:prstGeom prst="borderCallout1">
            <a:avLst>
              <a:gd name="adj1" fmla="val 26100"/>
              <a:gd name="adj2" fmla="val -2594"/>
              <a:gd name="adj3" fmla="val 68401"/>
              <a:gd name="adj4" fmla="val -91422"/>
            </a:avLst>
          </a:prstGeom>
          <a:solidFill>
            <a:schemeClr val="accent2">
              <a:lumMod val="40000"/>
              <a:lumOff val="60000"/>
              <a:alpha val="50196"/>
            </a:schemeClr>
          </a:solidFill>
          <a:ln w="12700">
            <a:solidFill>
              <a:schemeClr val="accent2">
                <a:lumMod val="50000"/>
              </a:schemeClr>
            </a:solidFill>
          </a:ln>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l-GR" b="1" dirty="0">
                <a:solidFill>
                  <a:schemeClr val="accent2">
                    <a:lumMod val="75000"/>
                  </a:schemeClr>
                </a:solidFill>
              </a:rPr>
              <a:t>Συμμετοχή και εξερεύνηση
</a:t>
            </a:r>
            <a:endParaRPr lang="en-GB" b="1" dirty="0">
              <a:solidFill>
                <a:schemeClr val="accent2">
                  <a:lumMod val="75000"/>
                </a:schemeClr>
              </a:solidFill>
            </a:endParaRPr>
          </a:p>
        </p:txBody>
      </p:sp>
    </p:spTree>
    <p:extLst>
      <p:ext uri="{BB962C8B-B14F-4D97-AF65-F5344CB8AC3E}">
        <p14:creationId xmlns:p14="http://schemas.microsoft.com/office/powerpoint/2010/main" val="3522974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1E08518C-366A-1140-A015-377A558A278E}"/>
              </a:ext>
            </a:extLst>
          </p:cNvPr>
          <p:cNvSpPr>
            <a:spLocks noGrp="1"/>
          </p:cNvSpPr>
          <p:nvPr>
            <p:ph type="title"/>
          </p:nvPr>
        </p:nvSpPr>
        <p:spPr>
          <a:xfrm>
            <a:off x="841247" y="978619"/>
            <a:ext cx="3410712" cy="1106424"/>
          </a:xfrm>
        </p:spPr>
        <p:txBody>
          <a:bodyPr>
            <a:normAutofit/>
          </a:bodyPr>
          <a:lstStyle/>
          <a:p>
            <a:pPr algn="ctr"/>
            <a:r>
              <a:rPr lang="el-GR" sz="2800" b="1" dirty="0"/>
              <a:t>Το πλαίσιο δεξιοτήτων </a:t>
            </a:r>
            <a:r>
              <a:rPr lang="en-US" sz="2800" b="1" dirty="0"/>
              <a:t>STEP21</a:t>
            </a:r>
            <a:r>
              <a:rPr lang="el-GR" sz="2800" b="1" dirty="0"/>
              <a:t> </a:t>
            </a:r>
          </a:p>
        </p:txBody>
      </p:sp>
      <p:sp>
        <p:nvSpPr>
          <p:cNvPr id="75" name="Rectangle 7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F78748ED-10D7-FB45-8E4D-7205440024CC}"/>
              </a:ext>
            </a:extLst>
          </p:cNvPr>
          <p:cNvSpPr>
            <a:spLocks noGrp="1"/>
          </p:cNvSpPr>
          <p:nvPr>
            <p:ph idx="1"/>
          </p:nvPr>
        </p:nvSpPr>
        <p:spPr>
          <a:xfrm>
            <a:off x="841248" y="2252870"/>
            <a:ext cx="3412219" cy="3560251"/>
          </a:xfrm>
        </p:spPr>
        <p:txBody>
          <a:bodyPr>
            <a:normAutofit/>
          </a:bodyPr>
          <a:lstStyle/>
          <a:p>
            <a:pPr marL="0" indent="0" algn="just">
              <a:lnSpc>
                <a:spcPct val="100000"/>
              </a:lnSpc>
              <a:buNone/>
            </a:pPr>
            <a:r>
              <a:rPr lang="el-GR" sz="1700" dirty="0"/>
              <a:t>Η ιδέα σχετικά με την προσέγγιση «Ικανότητες και δεξιότητες» για την εκπαίδευση βιώσιμης ανάπτυξης του 21ου αιώνα για τη βιώσιμη ανάπτυξη (</a:t>
            </a:r>
            <a:r>
              <a:rPr lang="en" sz="1700" dirty="0"/>
              <a:t>ESD) </a:t>
            </a:r>
            <a:r>
              <a:rPr lang="el-GR" sz="1700" dirty="0"/>
              <a:t>επικεντρώνεται πρωταρχικά στο να επιτρέψει στους εκπαιδευόμενους με τις ικανότητες και τις ικανότητες να συσχετίζουν τις γνώσεις, τις δεξιότητες και τις αξίες που έχουν μάθει για την αντιμετώπιση και την αντιμετώπιση των προκλήσεων του πραγματικού κόσμου. </a:t>
            </a:r>
          </a:p>
        </p:txBody>
      </p:sp>
      <p:pic>
        <p:nvPicPr>
          <p:cNvPr id="2050" name="Picture 2" descr="page2image32750832">
            <a:extLst>
              <a:ext uri="{FF2B5EF4-FFF2-40B4-BE49-F238E27FC236}">
                <a16:creationId xmlns:a16="http://schemas.microsoft.com/office/drawing/2014/main" id="{8A4295DC-7251-C540-8243-2973E02C3E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20640" y="1048817"/>
            <a:ext cx="6656832" cy="465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7474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puzzle with one red piece">
            <a:extLst>
              <a:ext uri="{FF2B5EF4-FFF2-40B4-BE49-F238E27FC236}">
                <a16:creationId xmlns:a16="http://schemas.microsoft.com/office/drawing/2014/main" id="{9E6DEAAA-7973-4A13-AB4D-298A853C3F46}"/>
              </a:ext>
            </a:extLst>
          </p:cNvPr>
          <p:cNvPicPr>
            <a:picLocks noChangeAspect="1"/>
          </p:cNvPicPr>
          <p:nvPr/>
        </p:nvPicPr>
        <p:blipFill rotWithShape="1">
          <a:blip r:embed="rId2"/>
          <a:srcRect l="15194" r="13706"/>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42C1FF29-24EE-4F4A-9EDB-FEBC359DD22A}"/>
              </a:ext>
            </a:extLst>
          </p:cNvPr>
          <p:cNvSpPr>
            <a:spLocks noGrp="1"/>
          </p:cNvSpPr>
          <p:nvPr>
            <p:ph type="title"/>
          </p:nvPr>
        </p:nvSpPr>
        <p:spPr>
          <a:xfrm>
            <a:off x="472081" y="859603"/>
            <a:ext cx="4570435" cy="1124712"/>
          </a:xfrm>
        </p:spPr>
        <p:txBody>
          <a:bodyPr anchor="b">
            <a:normAutofit fontScale="90000"/>
          </a:bodyPr>
          <a:lstStyle/>
          <a:p>
            <a:pPr algn="ctr"/>
            <a:r>
              <a:rPr lang="el-GR" sz="2800" b="1" dirty="0"/>
              <a:t>Δεξιότητες βιωσιμότητας (</a:t>
            </a:r>
            <a:r>
              <a:rPr lang="en-US" sz="2800" b="1" dirty="0"/>
              <a:t>STEP21)</a:t>
            </a:r>
            <a:r>
              <a:rPr lang="el-GR" sz="2400" dirty="0"/>
              <a:t>
</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81ED5603-1AB8-154A-A450-6B6C35A0404D}"/>
              </a:ext>
            </a:extLst>
          </p:cNvPr>
          <p:cNvSpPr>
            <a:spLocks noGrp="1"/>
          </p:cNvSpPr>
          <p:nvPr>
            <p:ph idx="1"/>
          </p:nvPr>
        </p:nvSpPr>
        <p:spPr>
          <a:xfrm>
            <a:off x="371093" y="2718054"/>
            <a:ext cx="4070277" cy="3702630"/>
          </a:xfrm>
        </p:spPr>
        <p:txBody>
          <a:bodyPr anchor="t">
            <a:noAutofit/>
          </a:bodyPr>
          <a:lstStyle/>
          <a:p>
            <a:pPr>
              <a:lnSpc>
                <a:spcPct val="100000"/>
              </a:lnSpc>
            </a:pPr>
            <a:r>
              <a:rPr lang="el-GR" sz="2000" b="1" dirty="0"/>
              <a:t>Ικανότητα σκέψης συστημάτων 
Προνοητική ικανότητα 
Κανονιστική ικανότητα 
Στρατηγική ικανότητα 
Ικανότητα συνεργασίας 
Ικανότητα κριτικής σκέψης 
Ικανότητα αυτογνωσίας 
Ολοκληρωμένη ικανότητα επίλυσης προβλημάτων </a:t>
            </a:r>
            <a:endParaRPr lang="el-GR" sz="2000" dirty="0"/>
          </a:p>
        </p:txBody>
      </p:sp>
    </p:spTree>
    <p:extLst>
      <p:ext uri="{BB962C8B-B14F-4D97-AF65-F5344CB8AC3E}">
        <p14:creationId xmlns:p14="http://schemas.microsoft.com/office/powerpoint/2010/main" val="2056529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184694" y="2132291"/>
            <a:ext cx="9144000" cy="1158875"/>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600"/>
              <a:buFont typeface="Calibri"/>
              <a:buNone/>
            </a:pPr>
            <a:r>
              <a:rPr lang="el-GR" sz="2000" b="1" dirty="0">
                <a:latin typeface="+mn-lt"/>
              </a:rPr>
              <a:t>Νέες εξελίξεις στις Θεωρίες Μάθησης: Από τη διερεύνηση στη Δημιουργικότητα, την Ενσώματη Μάθηση και την Κοινωνικοσυναισθηματική Νοημοσύνη</a:t>
            </a:r>
            <a:br>
              <a:rPr lang="el-GR" sz="2400" b="1" dirty="0"/>
            </a:br>
            <a:endParaRPr sz="2400" b="1" dirty="0"/>
          </a:p>
        </p:txBody>
      </p:sp>
      <p:pic>
        <p:nvPicPr>
          <p:cNvPr id="90" name="Google Shape;90;p1"/>
          <p:cNvPicPr preferRelativeResize="0"/>
          <p:nvPr/>
        </p:nvPicPr>
        <p:blipFill rotWithShape="1">
          <a:blip r:embed="rId3">
            <a:alphaModFix/>
          </a:blip>
          <a:srcRect/>
          <a:stretch/>
        </p:blipFill>
        <p:spPr>
          <a:xfrm>
            <a:off x="9973843" y="18777"/>
            <a:ext cx="2182813" cy="811021"/>
          </a:xfrm>
          <a:prstGeom prst="rect">
            <a:avLst/>
          </a:prstGeom>
          <a:noFill/>
          <a:ln>
            <a:noFill/>
          </a:ln>
        </p:spPr>
      </p:pic>
      <p:pic>
        <p:nvPicPr>
          <p:cNvPr id="2" name="Picture 6" descr="Ινστιτούτο Εκπαιδευτικής Πολιτικής">
            <a:extLst>
              <a:ext uri="{FF2B5EF4-FFF2-40B4-BE49-F238E27FC236}">
                <a16:creationId xmlns:a16="http://schemas.microsoft.com/office/drawing/2014/main" id="{E7D5FC48-8B32-4C4B-B758-22D268FD0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44" y="18777"/>
            <a:ext cx="22987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a:extLst>
              <a:ext uri="{FF2B5EF4-FFF2-40B4-BE49-F238E27FC236}">
                <a16:creationId xmlns:a16="http://schemas.microsoft.com/office/drawing/2014/main" id="{D8E6FF1F-C96A-43C2-95A5-A086DC46CA6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9724" y="5735637"/>
            <a:ext cx="1004887"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2F1E244-5A89-4F07-963C-80993EF9F827}"/>
              </a:ext>
            </a:extLst>
          </p:cNvPr>
          <p:cNvSpPr txBox="1"/>
          <p:nvPr/>
        </p:nvSpPr>
        <p:spPr>
          <a:xfrm>
            <a:off x="7545831" y="5886593"/>
            <a:ext cx="4542537" cy="369332"/>
          </a:xfrm>
          <a:prstGeom prst="rect">
            <a:avLst/>
          </a:prstGeom>
          <a:noFill/>
        </p:spPr>
        <p:txBody>
          <a:bodyPr wrap="square">
            <a:spAutoFit/>
          </a:bodyPr>
          <a:lstStyle/>
          <a:p>
            <a:pPr>
              <a:spcBef>
                <a:spcPct val="0"/>
              </a:spcBef>
            </a:pPr>
            <a:r>
              <a:rPr lang="el-GR" altLang="el-GR" b="1" dirty="0">
                <a:solidFill>
                  <a:srgbClr val="002060"/>
                </a:solidFill>
                <a:cs typeface="Calibri" pitchFamily="34" charset="0"/>
              </a:rPr>
              <a:t>ΠΛΑΤΦΟΡΜΑ</a:t>
            </a:r>
            <a:r>
              <a:rPr lang="el-GR" altLang="el-GR" b="1" dirty="0">
                <a:solidFill>
                  <a:srgbClr val="002060"/>
                </a:solidFill>
                <a:latin typeface="Ink Free" pitchFamily="66" charset="0"/>
                <a:ea typeface="Calibri" pitchFamily="34" charset="0"/>
                <a:cs typeface="Arial" pitchFamily="34" charset="0"/>
              </a:rPr>
              <a:t> 21+: </a:t>
            </a:r>
            <a:r>
              <a:rPr lang="el-GR" altLang="el-GR" b="1" dirty="0">
                <a:solidFill>
                  <a:srgbClr val="002060"/>
                </a:solidFill>
                <a:cs typeface="Calibri" pitchFamily="34" charset="0"/>
              </a:rPr>
              <a:t>ΕΡΓΑΣΤΗΡΙΑ</a:t>
            </a:r>
            <a:r>
              <a:rPr lang="el-GR" altLang="el-GR" b="1" dirty="0">
                <a:solidFill>
                  <a:srgbClr val="002060"/>
                </a:solidFill>
                <a:latin typeface="Ink Free" pitchFamily="66" charset="0"/>
                <a:cs typeface="Calibri" pitchFamily="34" charset="0"/>
              </a:rPr>
              <a:t> </a:t>
            </a:r>
            <a:r>
              <a:rPr lang="el-GR" altLang="el-GR" b="1" dirty="0">
                <a:solidFill>
                  <a:srgbClr val="002060"/>
                </a:solidFill>
                <a:cs typeface="Calibri" pitchFamily="34" charset="0"/>
              </a:rPr>
              <a:t>ΔΕΞΙΟΤΗΤΩΝ</a:t>
            </a:r>
            <a:endParaRPr lang="el-GR" altLang="el-GR" sz="1200" dirty="0">
              <a:solidFill>
                <a:srgbClr val="002060"/>
              </a:solidFill>
              <a:cs typeface="Calibri" pitchFamily="34" charset="0"/>
            </a:endParaRPr>
          </a:p>
        </p:txBody>
      </p:sp>
      <p:pic>
        <p:nvPicPr>
          <p:cNvPr id="4" name="Picture 4">
            <a:extLst>
              <a:ext uri="{FF2B5EF4-FFF2-40B4-BE49-F238E27FC236}">
                <a16:creationId xmlns:a16="http://schemas.microsoft.com/office/drawing/2014/main" id="{B5A2D8A0-ACFF-4ED9-BA53-B94F3D58B89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37753" y="594428"/>
            <a:ext cx="8426449" cy="140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5">
            <a:extLst>
              <a:ext uri="{FF2B5EF4-FFF2-40B4-BE49-F238E27FC236}">
                <a16:creationId xmlns:a16="http://schemas.microsoft.com/office/drawing/2014/main" id="{80A5316B-E855-4640-8080-0B647EAEEA9B}"/>
              </a:ext>
            </a:extLst>
          </p:cNvPr>
          <p:cNvSpPr/>
          <p:nvPr/>
        </p:nvSpPr>
        <p:spPr>
          <a:xfrm>
            <a:off x="4155713" y="3182463"/>
            <a:ext cx="6096000" cy="923330"/>
          </a:xfrm>
          <a:prstGeom prst="rect">
            <a:avLst/>
          </a:prstGeom>
        </p:spPr>
        <p:txBody>
          <a:bodyPr>
            <a:spAutoFit/>
          </a:bodyPr>
          <a:lstStyle/>
          <a:p>
            <a:r>
              <a:rPr lang="el-GR" b="1" dirty="0">
                <a:latin typeface="Calibri" panose="020F0502020204030204" pitchFamily="34" charset="0"/>
              </a:rPr>
              <a:t>«ΕΠΙΜΟΡΦΩΣΗ ΕΚΠΑΙΔΕΥΤΙΚΩΝ </a:t>
            </a:r>
          </a:p>
          <a:p>
            <a:r>
              <a:rPr lang="el-GR" b="1" dirty="0">
                <a:latin typeface="Calibri" panose="020F0502020204030204" pitchFamily="34" charset="0"/>
              </a:rPr>
              <a:t>ΓΙΑ ΤΑ «ΕΡΓΑΣΤΗΡΙΑ ΔΕΞΙΟΤΗΤΩΝ»</a:t>
            </a:r>
            <a:br>
              <a:rPr lang="el-GR" b="1" dirty="0">
                <a:latin typeface="Calibri" panose="020F0502020204030204" pitchFamily="34" charset="0"/>
              </a:rPr>
            </a:br>
            <a:endParaRPr lang="el-GR" b="1"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896645"/>
            <a:ext cx="10515600" cy="79404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2000"/>
              <a:buFont typeface="Calibri"/>
              <a:buNone/>
            </a:pPr>
            <a:r>
              <a:rPr lang="el-GR" sz="2000" b="1" dirty="0"/>
              <a:t>Νέες εξελίξεις στις Θεωρίες Μάθησης: Από τη διερεύνηση στη Δημιουργικότητα, την Ενσώματη Μάθηση και την Κοινωνικοσυναισθηματική Νοημοσύνη</a:t>
            </a:r>
            <a:br>
              <a:rPr lang="el-GR" sz="2000" b="1" dirty="0"/>
            </a:br>
            <a:r>
              <a:rPr lang="el-GR" sz="2000" b="1" dirty="0">
                <a:solidFill>
                  <a:srgbClr val="0070C0"/>
                </a:solidFill>
              </a:rPr>
              <a:t>Φιλοσοφία  των Εργαστηρίων Δεξιοτήτων</a:t>
            </a:r>
            <a:br>
              <a:rPr lang="el-GR" sz="2000" b="1" dirty="0">
                <a:solidFill>
                  <a:srgbClr val="0070C0"/>
                </a:solidFill>
              </a:rPr>
            </a:br>
            <a:endParaRPr dirty="0"/>
          </a:p>
        </p:txBody>
      </p:sp>
      <p:sp>
        <p:nvSpPr>
          <p:cNvPr id="98" name="Google Shape;98;p2"/>
          <p:cNvSpPr txBox="1">
            <a:spLocks noGrp="1"/>
          </p:cNvSpPr>
          <p:nvPr>
            <p:ph type="body" idx="1"/>
          </p:nvPr>
        </p:nvSpPr>
        <p:spPr>
          <a:xfrm>
            <a:off x="838200" y="1505113"/>
            <a:ext cx="10515600" cy="4648721"/>
          </a:xfrm>
          <a:prstGeom prst="rect">
            <a:avLst/>
          </a:prstGeom>
          <a:noFill/>
          <a:ln>
            <a:noFill/>
          </a:ln>
        </p:spPr>
        <p:txBody>
          <a:bodyPr spcFirstLastPara="1" wrap="square" lIns="91425" tIns="45700" rIns="91425" bIns="45700" anchor="t" anchorCtr="0">
            <a:normAutofit fontScale="92500" lnSpcReduction="10000"/>
          </a:bodyPr>
          <a:lstStyle/>
          <a:p>
            <a:pPr algn="just"/>
            <a:r>
              <a:rPr lang="el-GR" sz="1600" dirty="0">
                <a:latin typeface="Calibri" panose="020F0502020204030204" pitchFamily="34" charset="0"/>
              </a:rPr>
              <a:t>Τα «</a:t>
            </a:r>
            <a:r>
              <a:rPr lang="el-GR" sz="1600" dirty="0" err="1">
                <a:latin typeface="Calibri" panose="020F0502020204030204" pitchFamily="34" charset="0"/>
              </a:rPr>
              <a:t>Εργαστήρια</a:t>
            </a:r>
            <a:r>
              <a:rPr lang="el-GR" sz="1600" dirty="0">
                <a:latin typeface="Calibri" panose="020F0502020204030204" pitchFamily="34" charset="0"/>
              </a:rPr>
              <a:t> </a:t>
            </a:r>
            <a:r>
              <a:rPr lang="el-GR" sz="1600" dirty="0" err="1">
                <a:latin typeface="Calibri" panose="020F0502020204030204" pitchFamily="34" charset="0"/>
              </a:rPr>
              <a:t>Δεξιοτήτων</a:t>
            </a:r>
            <a:r>
              <a:rPr lang="el-GR" sz="1600" dirty="0">
                <a:latin typeface="Calibri" panose="020F0502020204030204" pitchFamily="34" charset="0"/>
              </a:rPr>
              <a:t>» </a:t>
            </a:r>
            <a:r>
              <a:rPr lang="el-GR" sz="1600" dirty="0" err="1">
                <a:latin typeface="Calibri" panose="020F0502020204030204" pitchFamily="34" charset="0"/>
              </a:rPr>
              <a:t>εισάγουν</a:t>
            </a:r>
            <a:r>
              <a:rPr lang="el-GR" sz="1600" dirty="0">
                <a:latin typeface="Calibri" panose="020F0502020204030204" pitchFamily="34" charset="0"/>
              </a:rPr>
              <a:t> </a:t>
            </a:r>
            <a:r>
              <a:rPr lang="el-GR" sz="1600" dirty="0" err="1">
                <a:latin typeface="Calibri" panose="020F0502020204030204" pitchFamily="34" charset="0"/>
              </a:rPr>
              <a:t>πλείστες</a:t>
            </a:r>
            <a:r>
              <a:rPr lang="el-GR" sz="1600" dirty="0">
                <a:latin typeface="Calibri" panose="020F0502020204030204" pitchFamily="34" charset="0"/>
              </a:rPr>
              <a:t> </a:t>
            </a:r>
            <a:r>
              <a:rPr lang="el-GR" sz="1600" dirty="0" err="1">
                <a:latin typeface="Calibri" panose="020F0502020204030204" pitchFamily="34" charset="0"/>
              </a:rPr>
              <a:t>καινοτομίες</a:t>
            </a:r>
            <a:r>
              <a:rPr lang="el-GR" sz="1600" dirty="0">
                <a:latin typeface="Calibri" panose="020F0502020204030204" pitchFamily="34" charset="0"/>
              </a:rPr>
              <a:t> στην </a:t>
            </a:r>
            <a:r>
              <a:rPr lang="el-GR" sz="1600" dirty="0" err="1">
                <a:latin typeface="Calibri" panose="020F0502020204030204" pitchFamily="34" charset="0"/>
              </a:rPr>
              <a:t>εκπαιδευτικη</a:t>
            </a:r>
            <a:r>
              <a:rPr lang="el-GR" sz="1600" dirty="0">
                <a:latin typeface="Calibri" panose="020F0502020204030204" pitchFamily="34" charset="0"/>
              </a:rPr>
              <a:t>́ </a:t>
            </a:r>
            <a:r>
              <a:rPr lang="el-GR" sz="1600" dirty="0" err="1">
                <a:latin typeface="Calibri" panose="020F0502020204030204" pitchFamily="34" charset="0"/>
              </a:rPr>
              <a:t>πρακτικη</a:t>
            </a:r>
            <a:r>
              <a:rPr lang="el-GR" sz="1600" dirty="0">
                <a:latin typeface="Calibri" panose="020F0502020204030204" pitchFamily="34" charset="0"/>
              </a:rPr>
              <a:t>́ με </a:t>
            </a:r>
            <a:r>
              <a:rPr lang="en-US" sz="1600" dirty="0">
                <a:latin typeface="Calibri" panose="020F0502020204030204" pitchFamily="34" charset="0"/>
              </a:rPr>
              <a:t>bottom-up </a:t>
            </a:r>
            <a:r>
              <a:rPr lang="el-GR" sz="1600" dirty="0" err="1">
                <a:latin typeface="Calibri" panose="020F0502020204030204" pitchFamily="34" charset="0"/>
              </a:rPr>
              <a:t>διαδικασίες</a:t>
            </a:r>
            <a:r>
              <a:rPr lang="el-GR" sz="1600" dirty="0">
                <a:latin typeface="Calibri" panose="020F0502020204030204" pitchFamily="34" charset="0"/>
              </a:rPr>
              <a:t> </a:t>
            </a:r>
            <a:r>
              <a:rPr lang="el-GR" sz="1600" dirty="0" err="1">
                <a:latin typeface="Calibri" panose="020F0502020204030204" pitchFamily="34" charset="0"/>
              </a:rPr>
              <a:t>μέσω</a:t>
            </a:r>
            <a:r>
              <a:rPr lang="el-GR" sz="1600" dirty="0">
                <a:latin typeface="Calibri" panose="020F0502020204030204" pitchFamily="34" charset="0"/>
              </a:rPr>
              <a:t> της </a:t>
            </a:r>
            <a:r>
              <a:rPr lang="el-GR" sz="1600" dirty="0" err="1">
                <a:latin typeface="Calibri" panose="020F0502020204030204" pitchFamily="34" charset="0"/>
              </a:rPr>
              <a:t>πιλοτικής</a:t>
            </a:r>
            <a:r>
              <a:rPr lang="el-GR" sz="1600" dirty="0">
                <a:latin typeface="Calibri" panose="020F0502020204030204" pitchFamily="34" charset="0"/>
              </a:rPr>
              <a:t> </a:t>
            </a:r>
            <a:r>
              <a:rPr lang="el-GR" sz="1600" dirty="0" err="1">
                <a:latin typeface="Calibri" panose="020F0502020204030204" pitchFamily="34" charset="0"/>
              </a:rPr>
              <a:t>εφαρμογής</a:t>
            </a:r>
            <a:r>
              <a:rPr lang="el-GR" sz="1600" dirty="0">
                <a:latin typeface="Calibri" panose="020F0502020204030204" pitchFamily="34" charset="0"/>
              </a:rPr>
              <a:t> του </a:t>
            </a:r>
            <a:r>
              <a:rPr lang="el-GR" sz="1600" dirty="0" err="1">
                <a:latin typeface="Calibri" panose="020F0502020204030204" pitchFamily="34" charset="0"/>
              </a:rPr>
              <a:t>πλαισίου</a:t>
            </a:r>
            <a:r>
              <a:rPr lang="el-GR" sz="1600" dirty="0">
                <a:latin typeface="Calibri" panose="020F0502020204030204" pitchFamily="34" charset="0"/>
              </a:rPr>
              <a:t> </a:t>
            </a:r>
            <a:r>
              <a:rPr lang="el-GR" sz="1600" dirty="0" err="1">
                <a:latin typeface="Calibri" panose="020F0502020204030204" pitchFamily="34" charset="0"/>
              </a:rPr>
              <a:t>προγραμμάτων</a:t>
            </a:r>
            <a:r>
              <a:rPr lang="el-GR" sz="1600" dirty="0">
                <a:latin typeface="Calibri" panose="020F0502020204030204" pitchFamily="34" charset="0"/>
              </a:rPr>
              <a:t> </a:t>
            </a:r>
            <a:r>
              <a:rPr lang="el-GR" sz="1600" dirty="0" err="1">
                <a:latin typeface="Calibri" panose="020F0502020204030204" pitchFamily="34" charset="0"/>
              </a:rPr>
              <a:t>σπουδών</a:t>
            </a:r>
            <a:r>
              <a:rPr lang="el-GR" sz="1600" dirty="0">
                <a:latin typeface="Calibri" panose="020F0502020204030204" pitchFamily="34" charset="0"/>
              </a:rPr>
              <a:t>. </a:t>
            </a:r>
          </a:p>
          <a:p>
            <a:pPr algn="just"/>
            <a:endParaRPr lang="el-GR" sz="1600" u="sng" dirty="0">
              <a:latin typeface="Calibri" panose="020F0502020204030204" pitchFamily="34" charset="0"/>
            </a:endParaRPr>
          </a:p>
          <a:p>
            <a:pPr marL="0" indent="0" algn="just">
              <a:buNone/>
            </a:pPr>
            <a:r>
              <a:rPr lang="el-GR" sz="1600" u="sng" dirty="0" err="1">
                <a:latin typeface="Calibri" panose="020F0502020204030204" pitchFamily="34" charset="0"/>
              </a:rPr>
              <a:t>Συγκεκριμένα</a:t>
            </a:r>
            <a:r>
              <a:rPr lang="el-GR" sz="1600" u="sng" dirty="0">
                <a:latin typeface="Calibri" panose="020F0502020204030204" pitchFamily="34" charset="0"/>
              </a:rPr>
              <a:t>: </a:t>
            </a:r>
            <a:endParaRPr lang="el-GR" sz="1600" u="sng" dirty="0"/>
          </a:p>
          <a:p>
            <a:pPr algn="just">
              <a:buFont typeface="Arial" panose="020B0604020202020204" pitchFamily="34" charset="0"/>
              <a:buChar char="•"/>
            </a:pPr>
            <a:r>
              <a:rPr lang="el-GR" sz="1600" dirty="0" err="1">
                <a:latin typeface="Calibri,Bold"/>
              </a:rPr>
              <a:t>Οικοδομείται</a:t>
            </a:r>
            <a:r>
              <a:rPr lang="el-GR" sz="1600" dirty="0">
                <a:latin typeface="Calibri,Bold"/>
              </a:rPr>
              <a:t> </a:t>
            </a:r>
            <a:r>
              <a:rPr lang="el-GR" sz="1600" dirty="0" err="1">
                <a:latin typeface="Calibri,Bold"/>
              </a:rPr>
              <a:t>Πρόγραμμα</a:t>
            </a:r>
            <a:r>
              <a:rPr lang="el-GR" sz="1600" dirty="0">
                <a:latin typeface="Calibri,Bold"/>
              </a:rPr>
              <a:t> </a:t>
            </a:r>
            <a:r>
              <a:rPr lang="el-GR" sz="1600" dirty="0" err="1">
                <a:latin typeface="Calibri,Bold"/>
              </a:rPr>
              <a:t>Σπουδών</a:t>
            </a:r>
            <a:r>
              <a:rPr lang="el-GR" sz="1600" dirty="0">
                <a:latin typeface="Calibri,Bold"/>
              </a:rPr>
              <a:t> </a:t>
            </a:r>
            <a:r>
              <a:rPr lang="el-GR" sz="1600" dirty="0" err="1">
                <a:latin typeface="Calibri,Bold"/>
              </a:rPr>
              <a:t>ανα</a:t>
            </a:r>
            <a:r>
              <a:rPr lang="el-GR" sz="1600" dirty="0">
                <a:latin typeface="Calibri,Bold"/>
              </a:rPr>
              <a:t>́ </a:t>
            </a:r>
            <a:r>
              <a:rPr lang="el-GR" sz="1600" dirty="0" err="1">
                <a:latin typeface="Calibri,Bold"/>
              </a:rPr>
              <a:t>σχολικη</a:t>
            </a:r>
            <a:r>
              <a:rPr lang="el-GR" sz="1600" dirty="0">
                <a:latin typeface="Calibri,Bold"/>
              </a:rPr>
              <a:t>́ </a:t>
            </a:r>
            <a:r>
              <a:rPr lang="el-GR" sz="1600" dirty="0" err="1">
                <a:latin typeface="Calibri,Bold"/>
              </a:rPr>
              <a:t>τάξη</a:t>
            </a:r>
            <a:r>
              <a:rPr lang="el-GR" sz="1600" dirty="0">
                <a:latin typeface="Calibri,Bold"/>
              </a:rPr>
              <a:t>, </a:t>
            </a:r>
            <a:r>
              <a:rPr lang="el-GR" sz="1600" dirty="0">
                <a:latin typeface="Calibri" panose="020F0502020204030204" pitchFamily="34" charset="0"/>
              </a:rPr>
              <a:t>σε </a:t>
            </a:r>
            <a:r>
              <a:rPr lang="el-GR" sz="1600" dirty="0" err="1">
                <a:latin typeface="Calibri" panose="020F0502020204030204" pitchFamily="34" charset="0"/>
              </a:rPr>
              <a:t>συνεργασία</a:t>
            </a:r>
            <a:r>
              <a:rPr lang="el-GR" sz="1600" dirty="0">
                <a:latin typeface="Calibri" panose="020F0502020204030204" pitchFamily="34" charset="0"/>
              </a:rPr>
              <a:t> με τους </a:t>
            </a:r>
            <a:r>
              <a:rPr lang="el-GR" sz="1600" dirty="0" err="1">
                <a:latin typeface="Calibri" panose="020F0502020204030204" pitchFamily="34" charset="0"/>
              </a:rPr>
              <a:t>εκπαιδευτικούς</a:t>
            </a:r>
            <a:r>
              <a:rPr lang="el-GR" sz="1600" dirty="0">
                <a:latin typeface="Calibri" panose="020F0502020204030204" pitchFamily="34" charset="0"/>
              </a:rPr>
              <a:t> των </a:t>
            </a:r>
            <a:r>
              <a:rPr lang="el-GR" sz="1600" dirty="0" err="1">
                <a:latin typeface="Calibri" panose="020F0502020204030204" pitchFamily="34" charset="0"/>
              </a:rPr>
              <a:t>πιλοτικών</a:t>
            </a:r>
            <a:r>
              <a:rPr lang="el-GR" sz="1600" dirty="0">
                <a:latin typeface="Calibri" panose="020F0502020204030204" pitchFamily="34" charset="0"/>
              </a:rPr>
              <a:t> </a:t>
            </a:r>
            <a:r>
              <a:rPr lang="el-GR" sz="1600" dirty="0" err="1">
                <a:latin typeface="Calibri" panose="020F0502020204030204" pitchFamily="34" charset="0"/>
              </a:rPr>
              <a:t>σχολείων</a:t>
            </a:r>
            <a:r>
              <a:rPr lang="el-GR" sz="1600" dirty="0">
                <a:latin typeface="Calibri" panose="020F0502020204030204" pitchFamily="34" charset="0"/>
              </a:rPr>
              <a:t> και σε </a:t>
            </a:r>
            <a:r>
              <a:rPr lang="el-GR" sz="1600" dirty="0" err="1">
                <a:latin typeface="Calibri" panose="020F0502020204030204" pitchFamily="34" charset="0"/>
              </a:rPr>
              <a:t>συνάφεια</a:t>
            </a:r>
            <a:r>
              <a:rPr lang="el-GR" sz="1600" dirty="0">
                <a:latin typeface="Calibri" panose="020F0502020204030204" pitchFamily="34" charset="0"/>
              </a:rPr>
              <a:t> με τη </a:t>
            </a:r>
            <a:r>
              <a:rPr lang="el-GR" sz="1600" dirty="0" err="1">
                <a:latin typeface="Calibri" panose="020F0502020204030204" pitchFamily="34" charset="0"/>
              </a:rPr>
              <a:t>σχολικη</a:t>
            </a:r>
            <a:r>
              <a:rPr lang="el-GR" sz="1600" dirty="0">
                <a:latin typeface="Calibri" panose="020F0502020204030204" pitchFamily="34" charset="0"/>
              </a:rPr>
              <a:t>́ </a:t>
            </a:r>
            <a:r>
              <a:rPr lang="el-GR" sz="1600" dirty="0" err="1">
                <a:latin typeface="Calibri" panose="020F0502020204030204" pitchFamily="34" charset="0"/>
              </a:rPr>
              <a:t>πρακτικη</a:t>
            </a:r>
            <a:r>
              <a:rPr lang="el-GR" sz="1600" dirty="0">
                <a:latin typeface="Calibri" panose="020F0502020204030204" pitchFamily="34" charset="0"/>
              </a:rPr>
              <a:t>́ και </a:t>
            </a:r>
            <a:r>
              <a:rPr lang="el-GR" sz="1600" dirty="0" err="1">
                <a:latin typeface="Calibri" panose="020F0502020204030204" pitchFamily="34" charset="0"/>
              </a:rPr>
              <a:t>πραγματικότητα</a:t>
            </a:r>
            <a:r>
              <a:rPr lang="el-GR" sz="1600" dirty="0">
                <a:latin typeface="Calibri" panose="020F0502020204030204" pitchFamily="34" charset="0"/>
              </a:rPr>
              <a:t>. </a:t>
            </a:r>
            <a:endParaRPr lang="el-GR" sz="1600" dirty="0"/>
          </a:p>
          <a:p>
            <a:pPr algn="just">
              <a:buFont typeface="Arial" panose="020B0604020202020204" pitchFamily="34" charset="0"/>
              <a:buChar char="•"/>
            </a:pPr>
            <a:r>
              <a:rPr lang="el-GR" sz="1600" dirty="0" err="1">
                <a:latin typeface="Calibri,Bold"/>
              </a:rPr>
              <a:t>Μετασχηματίζεται</a:t>
            </a:r>
            <a:r>
              <a:rPr lang="el-GR" sz="1600" dirty="0">
                <a:latin typeface="Calibri,Bold"/>
              </a:rPr>
              <a:t> </a:t>
            </a:r>
            <a:r>
              <a:rPr lang="el-GR" sz="1600" dirty="0">
                <a:latin typeface="Calibri" panose="020F0502020204030204" pitchFamily="34" charset="0"/>
              </a:rPr>
              <a:t>το </a:t>
            </a:r>
            <a:r>
              <a:rPr lang="el-GR" sz="1600" dirty="0" err="1">
                <a:latin typeface="Calibri" panose="020F0502020204030204" pitchFamily="34" charset="0"/>
              </a:rPr>
              <a:t>περιεχόμενο</a:t>
            </a:r>
            <a:r>
              <a:rPr lang="el-GR" sz="1600" dirty="0">
                <a:latin typeface="Calibri" panose="020F0502020204030204" pitchFamily="34" charset="0"/>
              </a:rPr>
              <a:t> </a:t>
            </a:r>
            <a:r>
              <a:rPr lang="el-GR" sz="1600" dirty="0" err="1">
                <a:latin typeface="Calibri" panose="020F0502020204030204" pitchFamily="34" charset="0"/>
              </a:rPr>
              <a:t>προγραμμάτων</a:t>
            </a:r>
            <a:r>
              <a:rPr lang="el-GR" sz="1600" dirty="0">
                <a:latin typeface="Calibri" panose="020F0502020204030204" pitchFamily="34" charset="0"/>
              </a:rPr>
              <a:t> και </a:t>
            </a:r>
            <a:r>
              <a:rPr lang="el-GR" sz="1600" dirty="0" err="1">
                <a:latin typeface="Calibri" panose="020F0502020204030204" pitchFamily="34" charset="0"/>
              </a:rPr>
              <a:t>προτάσεων</a:t>
            </a:r>
            <a:r>
              <a:rPr lang="el-GR" sz="1600" dirty="0">
                <a:latin typeface="Calibri" panose="020F0502020204030204" pitchFamily="34" charset="0"/>
              </a:rPr>
              <a:t> των </a:t>
            </a:r>
            <a:r>
              <a:rPr lang="el-GR" sz="1600" dirty="0" err="1">
                <a:latin typeface="Calibri" panose="020F0502020204030204" pitchFamily="34" charset="0"/>
              </a:rPr>
              <a:t>τεσσάρων</a:t>
            </a:r>
            <a:r>
              <a:rPr lang="el-GR" sz="1600" dirty="0">
                <a:latin typeface="Calibri" panose="020F0502020204030204" pitchFamily="34" charset="0"/>
              </a:rPr>
              <a:t> </a:t>
            </a:r>
            <a:r>
              <a:rPr lang="el-GR" sz="1600" dirty="0" err="1">
                <a:latin typeface="Calibri" panose="020F0502020204030204" pitchFamily="34" charset="0"/>
              </a:rPr>
              <a:t>θεματικών</a:t>
            </a:r>
            <a:r>
              <a:rPr lang="el-GR" sz="1600" dirty="0">
                <a:latin typeface="Calibri" panose="020F0502020204030204" pitchFamily="34" charset="0"/>
              </a:rPr>
              <a:t> </a:t>
            </a:r>
            <a:r>
              <a:rPr lang="el-GR" sz="1600" dirty="0" err="1">
                <a:latin typeface="Calibri" panose="020F0502020204030204" pitchFamily="34" charset="0"/>
              </a:rPr>
              <a:t>κύκλων</a:t>
            </a:r>
            <a:r>
              <a:rPr lang="el-GR" sz="1600" dirty="0">
                <a:latin typeface="Calibri" panose="020F0502020204030204" pitchFamily="34" charset="0"/>
              </a:rPr>
              <a:t> </a:t>
            </a:r>
            <a:r>
              <a:rPr lang="el-GR" sz="1600" dirty="0">
                <a:latin typeface="Calibri,Bold"/>
              </a:rPr>
              <a:t>σε </a:t>
            </a:r>
            <a:r>
              <a:rPr lang="el-GR" sz="1600" dirty="0" err="1">
                <a:latin typeface="Calibri,Bold"/>
              </a:rPr>
              <a:t>πλαίσιο</a:t>
            </a:r>
            <a:r>
              <a:rPr lang="el-GR" sz="1600" dirty="0">
                <a:latin typeface="Calibri,Bold"/>
              </a:rPr>
              <a:t> </a:t>
            </a:r>
            <a:r>
              <a:rPr lang="el-GR" sz="1600" dirty="0" err="1">
                <a:latin typeface="Calibri,Bold"/>
              </a:rPr>
              <a:t>σταθερου</a:t>
            </a:r>
            <a:r>
              <a:rPr lang="el-GR" sz="1600" dirty="0">
                <a:latin typeface="Calibri,Bold"/>
              </a:rPr>
              <a:t>́ </a:t>
            </a:r>
            <a:r>
              <a:rPr lang="el-GR" sz="1600" dirty="0" err="1">
                <a:latin typeface="Calibri,Bold"/>
              </a:rPr>
              <a:t>εκπαιδευτικου</a:t>
            </a:r>
            <a:r>
              <a:rPr lang="el-GR" sz="1600" dirty="0">
                <a:latin typeface="Calibri,Bold"/>
              </a:rPr>
              <a:t>́ </a:t>
            </a:r>
            <a:r>
              <a:rPr lang="el-GR" sz="1600" dirty="0" err="1">
                <a:latin typeface="Calibri,Bold"/>
              </a:rPr>
              <a:t>προγραμματισμου</a:t>
            </a:r>
            <a:r>
              <a:rPr lang="el-GR" sz="1600" dirty="0">
                <a:latin typeface="Calibri,Bold"/>
              </a:rPr>
              <a:t>́ </a:t>
            </a:r>
            <a:r>
              <a:rPr lang="el-GR" sz="1600" dirty="0" err="1">
                <a:latin typeface="Calibri,Bold"/>
              </a:rPr>
              <a:t>σπουδών</a:t>
            </a:r>
            <a:r>
              <a:rPr lang="el-GR" sz="1600" dirty="0">
                <a:latin typeface="Calibri,Bold"/>
              </a:rPr>
              <a:t> </a:t>
            </a:r>
            <a:r>
              <a:rPr lang="el-GR" sz="1600" dirty="0" err="1">
                <a:latin typeface="Calibri" panose="020F0502020204030204" pitchFamily="34" charset="0"/>
              </a:rPr>
              <a:t>βάσει</a:t>
            </a:r>
            <a:r>
              <a:rPr lang="el-GR" sz="1600" dirty="0">
                <a:latin typeface="Calibri" panose="020F0502020204030204" pitchFamily="34" charset="0"/>
              </a:rPr>
              <a:t> </a:t>
            </a:r>
            <a:r>
              <a:rPr lang="el-GR" sz="1600" dirty="0" err="1">
                <a:latin typeface="Calibri" panose="020F0502020204030204" pitchFamily="34" charset="0"/>
              </a:rPr>
              <a:t>ερευνητικου</a:t>
            </a:r>
            <a:r>
              <a:rPr lang="el-GR" sz="1600" dirty="0">
                <a:latin typeface="Calibri" panose="020F0502020204030204" pitchFamily="34" charset="0"/>
              </a:rPr>
              <a:t>́ </a:t>
            </a:r>
            <a:r>
              <a:rPr lang="el-GR" sz="1600" dirty="0" err="1">
                <a:latin typeface="Calibri" panose="020F0502020204030204" pitchFamily="34" charset="0"/>
              </a:rPr>
              <a:t>σχεδίου</a:t>
            </a:r>
            <a:r>
              <a:rPr lang="el-GR" sz="1600" dirty="0">
                <a:latin typeface="Calibri" panose="020F0502020204030204" pitchFamily="34" charset="0"/>
              </a:rPr>
              <a:t> και </a:t>
            </a:r>
            <a:r>
              <a:rPr lang="el-GR" sz="1600" dirty="0" err="1">
                <a:latin typeface="Calibri" panose="020F0502020204030204" pitchFamily="34" charset="0"/>
              </a:rPr>
              <a:t>προσομοιώσεων</a:t>
            </a:r>
            <a:r>
              <a:rPr lang="el-GR" sz="1600" dirty="0">
                <a:latin typeface="Calibri" panose="020F0502020204030204" pitchFamily="34" charset="0"/>
              </a:rPr>
              <a:t> και σε </a:t>
            </a:r>
            <a:r>
              <a:rPr lang="el-GR" sz="1600" dirty="0" err="1">
                <a:latin typeface="Calibri" panose="020F0502020204030204" pitchFamily="34" charset="0"/>
              </a:rPr>
              <a:t>συνέργεια</a:t>
            </a:r>
            <a:r>
              <a:rPr lang="el-GR" sz="1600" dirty="0">
                <a:latin typeface="Calibri" panose="020F0502020204030204" pitchFamily="34" charset="0"/>
              </a:rPr>
              <a:t> με την </a:t>
            </a:r>
            <a:r>
              <a:rPr lang="el-GR" sz="1600" dirty="0" err="1">
                <a:latin typeface="Calibri" panose="020F0502020204030204" pitchFamily="34" charset="0"/>
              </a:rPr>
              <a:t>κοινωνία</a:t>
            </a:r>
            <a:r>
              <a:rPr lang="el-GR" sz="1600" dirty="0">
                <a:latin typeface="Calibri" panose="020F0502020204030204" pitchFamily="34" charset="0"/>
              </a:rPr>
              <a:t> των </a:t>
            </a:r>
            <a:r>
              <a:rPr lang="el-GR" sz="1600" dirty="0" err="1">
                <a:latin typeface="Calibri" panose="020F0502020204030204" pitchFamily="34" charset="0"/>
              </a:rPr>
              <a:t>πολιτών</a:t>
            </a:r>
            <a:r>
              <a:rPr lang="el-GR" sz="1600" dirty="0">
                <a:latin typeface="Calibri" panose="020F0502020204030204" pitchFamily="34" charset="0"/>
              </a:rPr>
              <a:t> και τους </a:t>
            </a:r>
            <a:r>
              <a:rPr lang="el-GR" sz="1600" dirty="0" err="1">
                <a:latin typeface="Calibri" panose="020F0502020204030204" pitchFamily="34" charset="0"/>
              </a:rPr>
              <a:t>διεθνείς</a:t>
            </a:r>
            <a:r>
              <a:rPr lang="el-GR" sz="1600" dirty="0">
                <a:latin typeface="Calibri" panose="020F0502020204030204" pitchFamily="34" charset="0"/>
              </a:rPr>
              <a:t> </a:t>
            </a:r>
            <a:r>
              <a:rPr lang="el-GR" sz="1600" dirty="0" err="1">
                <a:latin typeface="Calibri" panose="020F0502020204030204" pitchFamily="34" charset="0"/>
              </a:rPr>
              <a:t>εκπαιδευτικούς</a:t>
            </a:r>
            <a:r>
              <a:rPr lang="el-GR" sz="1600" dirty="0">
                <a:latin typeface="Calibri" panose="020F0502020204030204" pitchFamily="34" charset="0"/>
              </a:rPr>
              <a:t> </a:t>
            </a:r>
            <a:r>
              <a:rPr lang="el-GR" sz="1600" dirty="0" err="1">
                <a:latin typeface="Calibri" panose="020F0502020204030204" pitchFamily="34" charset="0"/>
              </a:rPr>
              <a:t>φορείς</a:t>
            </a:r>
            <a:r>
              <a:rPr lang="el-GR" sz="1600" dirty="0">
                <a:latin typeface="Calibri" panose="020F0502020204030204" pitchFamily="34" charset="0"/>
              </a:rPr>
              <a:t>. </a:t>
            </a:r>
            <a:endParaRPr lang="el-GR" sz="1600" dirty="0"/>
          </a:p>
          <a:p>
            <a:pPr algn="just">
              <a:buFont typeface="Arial" panose="020B0604020202020204" pitchFamily="34" charset="0"/>
              <a:buChar char="•"/>
            </a:pPr>
            <a:r>
              <a:rPr lang="el-GR" sz="1600" dirty="0" err="1">
                <a:latin typeface="Calibri,Bold"/>
              </a:rPr>
              <a:t>Εισάγονται</a:t>
            </a:r>
            <a:r>
              <a:rPr lang="el-GR" sz="1600" dirty="0">
                <a:latin typeface="Calibri,Bold"/>
              </a:rPr>
              <a:t> </a:t>
            </a:r>
            <a:r>
              <a:rPr lang="el-GR" sz="1600" dirty="0" err="1">
                <a:latin typeface="Calibri,Bold"/>
              </a:rPr>
              <a:t>παιδαγωγικές</a:t>
            </a:r>
            <a:r>
              <a:rPr lang="el-GR" sz="1600" dirty="0">
                <a:latin typeface="Calibri,Bold"/>
              </a:rPr>
              <a:t> </a:t>
            </a:r>
            <a:r>
              <a:rPr lang="el-GR" sz="1600" dirty="0" err="1">
                <a:latin typeface="Calibri,Bold"/>
              </a:rPr>
              <a:t>μεθοδολογίες</a:t>
            </a:r>
            <a:r>
              <a:rPr lang="el-GR" sz="1600" dirty="0">
                <a:latin typeface="Calibri,Bold"/>
              </a:rPr>
              <a:t> </a:t>
            </a:r>
            <a:r>
              <a:rPr lang="el-GR" sz="1600" dirty="0" err="1">
                <a:latin typeface="Calibri" panose="020F0502020204030204" pitchFamily="34" charset="0"/>
              </a:rPr>
              <a:t>όπως</a:t>
            </a:r>
            <a:r>
              <a:rPr lang="el-GR" sz="1600" dirty="0">
                <a:latin typeface="Calibri" panose="020F0502020204030204" pitchFamily="34" charset="0"/>
              </a:rPr>
              <a:t> η </a:t>
            </a:r>
            <a:r>
              <a:rPr lang="el-GR" sz="1600" dirty="0" err="1">
                <a:latin typeface="Calibri" panose="020F0502020204030204" pitchFamily="34" charset="0"/>
              </a:rPr>
              <a:t>διερευνητικη</a:t>
            </a:r>
            <a:r>
              <a:rPr lang="el-GR" sz="1600" dirty="0">
                <a:latin typeface="Calibri" panose="020F0502020204030204" pitchFamily="34" charset="0"/>
              </a:rPr>
              <a:t>́ </a:t>
            </a:r>
            <a:r>
              <a:rPr lang="el-GR" sz="1600" dirty="0" err="1">
                <a:latin typeface="Calibri" panose="020F0502020204030204" pitchFamily="34" charset="0"/>
              </a:rPr>
              <a:t>μάθηση</a:t>
            </a:r>
            <a:r>
              <a:rPr lang="el-GR" sz="1600" dirty="0">
                <a:latin typeface="Calibri" panose="020F0502020204030204" pitchFamily="34" charset="0"/>
              </a:rPr>
              <a:t>, η </a:t>
            </a:r>
            <a:r>
              <a:rPr lang="el-GR" sz="1600" dirty="0" err="1">
                <a:latin typeface="Calibri" panose="020F0502020204030204" pitchFamily="34" charset="0"/>
              </a:rPr>
              <a:t>δημιουργικη</a:t>
            </a:r>
            <a:r>
              <a:rPr lang="el-GR" sz="1600" dirty="0">
                <a:latin typeface="Calibri" panose="020F0502020204030204" pitchFamily="34" charset="0"/>
              </a:rPr>
              <a:t>́-</a:t>
            </a:r>
            <a:r>
              <a:rPr lang="el-GR" sz="1600" dirty="0" err="1">
                <a:latin typeface="Calibri" panose="020F0502020204030204" pitchFamily="34" charset="0"/>
              </a:rPr>
              <a:t>συμμετοχικη</a:t>
            </a:r>
            <a:r>
              <a:rPr lang="el-GR" sz="1600" dirty="0">
                <a:latin typeface="Calibri" panose="020F0502020204030204" pitchFamily="34" charset="0"/>
              </a:rPr>
              <a:t>́ </a:t>
            </a:r>
            <a:r>
              <a:rPr lang="el-GR" sz="1600" dirty="0" err="1">
                <a:latin typeface="Calibri" panose="020F0502020204030204" pitchFamily="34" charset="0"/>
              </a:rPr>
              <a:t>ανακάλυψη</a:t>
            </a:r>
            <a:r>
              <a:rPr lang="el-GR" sz="1600" dirty="0">
                <a:latin typeface="Calibri" panose="020F0502020204030204" pitchFamily="34" charset="0"/>
              </a:rPr>
              <a:t>, οι </a:t>
            </a:r>
            <a:r>
              <a:rPr lang="el-GR" sz="1600" dirty="0" err="1">
                <a:latin typeface="Calibri" panose="020F0502020204030204" pitchFamily="34" charset="0"/>
              </a:rPr>
              <a:t>αναστοχαστικές</a:t>
            </a:r>
            <a:r>
              <a:rPr lang="el-GR" sz="1600" dirty="0">
                <a:latin typeface="Calibri" panose="020F0502020204030204" pitchFamily="34" charset="0"/>
              </a:rPr>
              <a:t> </a:t>
            </a:r>
            <a:r>
              <a:rPr lang="el-GR" sz="1600" dirty="0" err="1">
                <a:latin typeface="Calibri" panose="020F0502020204030204" pitchFamily="34" charset="0"/>
              </a:rPr>
              <a:t>πρακτικές</a:t>
            </a:r>
            <a:r>
              <a:rPr lang="el-GR" sz="1600" dirty="0">
                <a:latin typeface="Calibri" panose="020F0502020204030204" pitchFamily="34" charset="0"/>
              </a:rPr>
              <a:t>, το </a:t>
            </a:r>
            <a:r>
              <a:rPr lang="el-GR" sz="1600" dirty="0" err="1">
                <a:latin typeface="Calibri" panose="020F0502020204030204" pitchFamily="34" charset="0"/>
              </a:rPr>
              <a:t>σχέδιο</a:t>
            </a:r>
            <a:r>
              <a:rPr lang="el-GR" sz="1600" dirty="0">
                <a:latin typeface="Calibri" panose="020F0502020204030204" pitchFamily="34" charset="0"/>
              </a:rPr>
              <a:t> </a:t>
            </a:r>
            <a:r>
              <a:rPr lang="el-GR" sz="1600" dirty="0" err="1">
                <a:latin typeface="Calibri" panose="020F0502020204030204" pitchFamily="34" charset="0"/>
              </a:rPr>
              <a:t>δράσης</a:t>
            </a:r>
            <a:r>
              <a:rPr lang="el-GR" sz="1600" dirty="0">
                <a:latin typeface="Calibri" panose="020F0502020204030204" pitchFamily="34" charset="0"/>
              </a:rPr>
              <a:t> με </a:t>
            </a:r>
            <a:r>
              <a:rPr lang="el-GR" sz="1600" dirty="0" err="1">
                <a:latin typeface="Calibri" panose="020F0502020204030204" pitchFamily="34" charset="0"/>
              </a:rPr>
              <a:t>οπτικη</a:t>
            </a:r>
            <a:r>
              <a:rPr lang="el-GR" sz="1600" dirty="0">
                <a:latin typeface="Calibri" panose="020F0502020204030204" pitchFamily="34" charset="0"/>
              </a:rPr>
              <a:t>́ </a:t>
            </a:r>
            <a:r>
              <a:rPr lang="el-GR" sz="1600" dirty="0" err="1">
                <a:latin typeface="Calibri" panose="020F0502020204030204" pitchFamily="34" charset="0"/>
              </a:rPr>
              <a:t>ανάπτυξης</a:t>
            </a:r>
            <a:r>
              <a:rPr lang="el-GR" sz="1600" dirty="0">
                <a:latin typeface="Calibri" panose="020F0502020204030204" pitchFamily="34" charset="0"/>
              </a:rPr>
              <a:t> </a:t>
            </a:r>
            <a:r>
              <a:rPr lang="el-GR" sz="1600" dirty="0" err="1">
                <a:latin typeface="Calibri" panose="020F0502020204030204" pitchFamily="34" charset="0"/>
              </a:rPr>
              <a:t>στρατηγικής</a:t>
            </a:r>
            <a:r>
              <a:rPr lang="el-GR" sz="1600" dirty="0">
                <a:latin typeface="Calibri" panose="020F0502020204030204" pitchFamily="34" charset="0"/>
              </a:rPr>
              <a:t> και </a:t>
            </a:r>
            <a:r>
              <a:rPr lang="el-GR" sz="1600" dirty="0" err="1">
                <a:latin typeface="Calibri" panose="020F0502020204030204" pitchFamily="34" charset="0"/>
              </a:rPr>
              <a:t>δράσης</a:t>
            </a:r>
            <a:r>
              <a:rPr lang="el-GR" sz="1600" dirty="0">
                <a:latin typeface="Calibri" panose="020F0502020204030204" pitchFamily="34" charset="0"/>
              </a:rPr>
              <a:t> για την </a:t>
            </a:r>
            <a:r>
              <a:rPr lang="el-GR" sz="1600" dirty="0" err="1">
                <a:latin typeface="Calibri" panose="020F0502020204030204" pitchFamily="34" charset="0"/>
              </a:rPr>
              <a:t>ευημερία</a:t>
            </a:r>
            <a:r>
              <a:rPr lang="el-GR" sz="1600" dirty="0">
                <a:latin typeface="Calibri" panose="020F0502020204030204" pitchFamily="34" charset="0"/>
              </a:rPr>
              <a:t>, την </a:t>
            </a:r>
            <a:r>
              <a:rPr lang="el-GR" sz="1600" dirty="0" err="1">
                <a:latin typeface="Calibri" panose="020F0502020204030204" pitchFamily="34" charset="0"/>
              </a:rPr>
              <a:t>πρόοδο</a:t>
            </a:r>
            <a:r>
              <a:rPr lang="el-GR" sz="1600" dirty="0">
                <a:latin typeface="Calibri" panose="020F0502020204030204" pitchFamily="34" charset="0"/>
              </a:rPr>
              <a:t> και την </a:t>
            </a:r>
            <a:r>
              <a:rPr lang="el-GR" sz="1600" dirty="0" err="1">
                <a:latin typeface="Calibri" panose="020F0502020204030204" pitchFamily="34" charset="0"/>
              </a:rPr>
              <a:t>επίλυση</a:t>
            </a:r>
            <a:r>
              <a:rPr lang="el-GR" sz="1600" dirty="0">
                <a:latin typeface="Calibri" panose="020F0502020204030204" pitchFamily="34" charset="0"/>
              </a:rPr>
              <a:t> </a:t>
            </a:r>
            <a:r>
              <a:rPr lang="el-GR" sz="1600" dirty="0" err="1">
                <a:latin typeface="Calibri" panose="020F0502020204030204" pitchFamily="34" charset="0"/>
              </a:rPr>
              <a:t>προβλημάτων</a:t>
            </a:r>
            <a:r>
              <a:rPr lang="el-GR" sz="1600" dirty="0">
                <a:latin typeface="Calibri" panose="020F0502020204030204" pitchFamily="34" charset="0"/>
              </a:rPr>
              <a:t> της </a:t>
            </a:r>
            <a:r>
              <a:rPr lang="el-GR" sz="1600" dirty="0" err="1">
                <a:latin typeface="Calibri" panose="020F0502020204030204" pitchFamily="34" charset="0"/>
              </a:rPr>
              <a:t>σχολικής</a:t>
            </a:r>
            <a:r>
              <a:rPr lang="el-GR" sz="1600" dirty="0">
                <a:latin typeface="Calibri" panose="020F0502020204030204" pitchFamily="34" charset="0"/>
              </a:rPr>
              <a:t> και </a:t>
            </a:r>
            <a:r>
              <a:rPr lang="el-GR" sz="1600" dirty="0" err="1">
                <a:latin typeface="Calibri" panose="020F0502020204030204" pitchFamily="34" charset="0"/>
              </a:rPr>
              <a:t>ευρύτερης</a:t>
            </a:r>
            <a:r>
              <a:rPr lang="el-GR" sz="1600" dirty="0">
                <a:latin typeface="Calibri" panose="020F0502020204030204" pitchFamily="34" charset="0"/>
              </a:rPr>
              <a:t> </a:t>
            </a:r>
            <a:r>
              <a:rPr lang="el-GR" sz="1600" dirty="0" err="1">
                <a:latin typeface="Calibri" panose="020F0502020204030204" pitchFamily="34" charset="0"/>
              </a:rPr>
              <a:t>κοινότητας</a:t>
            </a:r>
            <a:r>
              <a:rPr lang="el-GR" sz="1600" dirty="0">
                <a:latin typeface="Calibri" panose="020F0502020204030204" pitchFamily="34" charset="0"/>
              </a:rPr>
              <a:t>, η </a:t>
            </a:r>
            <a:r>
              <a:rPr lang="el-GR" sz="1600" dirty="0" err="1">
                <a:latin typeface="Calibri" panose="020F0502020204030204" pitchFamily="34" charset="0"/>
              </a:rPr>
              <a:t>αξιολόγηση</a:t>
            </a:r>
            <a:r>
              <a:rPr lang="el-GR" sz="1600" dirty="0">
                <a:latin typeface="Calibri" panose="020F0502020204030204" pitchFamily="34" charset="0"/>
              </a:rPr>
              <a:t> </a:t>
            </a:r>
            <a:r>
              <a:rPr lang="el-GR" sz="1600" dirty="0" err="1">
                <a:latin typeface="Calibri" panose="020F0502020204030204" pitchFamily="34" charset="0"/>
              </a:rPr>
              <a:t>βάσει</a:t>
            </a:r>
            <a:r>
              <a:rPr lang="el-GR" sz="1600" dirty="0">
                <a:latin typeface="Calibri" panose="020F0502020204030204" pitchFamily="34" charset="0"/>
              </a:rPr>
              <a:t> </a:t>
            </a:r>
            <a:r>
              <a:rPr lang="el-GR" sz="1600" dirty="0" err="1">
                <a:latin typeface="Calibri" panose="020F0502020204030204" pitchFamily="34" charset="0"/>
              </a:rPr>
              <a:t>αυτο-παρατήρησης</a:t>
            </a:r>
            <a:r>
              <a:rPr lang="el-GR" sz="1600" dirty="0">
                <a:latin typeface="Calibri" panose="020F0502020204030204" pitchFamily="34" charset="0"/>
              </a:rPr>
              <a:t> και </a:t>
            </a:r>
            <a:r>
              <a:rPr lang="el-GR" sz="1600" dirty="0" err="1">
                <a:latin typeface="Calibri" panose="020F0502020204030204" pitchFamily="34" charset="0"/>
              </a:rPr>
              <a:t>στοχαστικών</a:t>
            </a:r>
            <a:r>
              <a:rPr lang="el-GR" sz="1600" dirty="0">
                <a:latin typeface="Calibri" panose="020F0502020204030204" pitchFamily="34" charset="0"/>
              </a:rPr>
              <a:t> </a:t>
            </a:r>
            <a:r>
              <a:rPr lang="el-GR" sz="1600" dirty="0" err="1">
                <a:latin typeface="Calibri" panose="020F0502020204030204" pitchFamily="34" charset="0"/>
              </a:rPr>
              <a:t>διεργασιών</a:t>
            </a:r>
            <a:r>
              <a:rPr lang="el-GR" sz="1600" dirty="0">
                <a:latin typeface="Calibri" panose="020F0502020204030204" pitchFamily="34" charset="0"/>
              </a:rPr>
              <a:t>. </a:t>
            </a:r>
            <a:endParaRPr lang="el-GR" sz="1600" dirty="0"/>
          </a:p>
          <a:p>
            <a:pPr algn="just">
              <a:buFont typeface="Arial" panose="020B0604020202020204" pitchFamily="34" charset="0"/>
              <a:buChar char="•"/>
            </a:pPr>
            <a:r>
              <a:rPr lang="el-GR" sz="1600" dirty="0" err="1">
                <a:latin typeface="Calibri,Bold"/>
              </a:rPr>
              <a:t>Σχηματίζεται</a:t>
            </a:r>
            <a:r>
              <a:rPr lang="el-GR" sz="1600" dirty="0">
                <a:latin typeface="Calibri,Bold"/>
              </a:rPr>
              <a:t> μια «</a:t>
            </a:r>
            <a:r>
              <a:rPr lang="el-GR" sz="1600" dirty="0" err="1">
                <a:latin typeface="Calibri,Bold"/>
              </a:rPr>
              <a:t>πλατφόρμα</a:t>
            </a:r>
            <a:r>
              <a:rPr lang="el-GR" sz="1600" dirty="0">
                <a:latin typeface="Calibri,Bold"/>
              </a:rPr>
              <a:t>» </a:t>
            </a:r>
            <a:r>
              <a:rPr lang="el-GR" sz="1600" dirty="0" err="1">
                <a:latin typeface="Calibri,Bold"/>
              </a:rPr>
              <a:t>ανοικτών</a:t>
            </a:r>
            <a:r>
              <a:rPr lang="el-GR" sz="1600" dirty="0">
                <a:latin typeface="Calibri,Bold"/>
              </a:rPr>
              <a:t> </a:t>
            </a:r>
            <a:r>
              <a:rPr lang="el-GR" sz="1600" dirty="0" err="1">
                <a:latin typeface="Calibri,Bold"/>
              </a:rPr>
              <a:t>διαδικασιών</a:t>
            </a:r>
            <a:r>
              <a:rPr lang="el-GR" sz="1600" dirty="0">
                <a:latin typeface="Calibri,Bold"/>
              </a:rPr>
              <a:t> </a:t>
            </a:r>
            <a:r>
              <a:rPr lang="el-GR" sz="1600" dirty="0" err="1">
                <a:latin typeface="Calibri,Bold"/>
              </a:rPr>
              <a:t>ικανη</a:t>
            </a:r>
            <a:r>
              <a:rPr lang="el-GR" sz="1600" dirty="0">
                <a:latin typeface="Calibri,Bold"/>
              </a:rPr>
              <a:t>́ να </a:t>
            </a:r>
            <a:r>
              <a:rPr lang="el-GR" sz="1600" dirty="0" err="1">
                <a:latin typeface="Calibri,Bold"/>
              </a:rPr>
              <a:t>υποστηρίζει</a:t>
            </a:r>
            <a:r>
              <a:rPr lang="el-GR" sz="1600" dirty="0">
                <a:latin typeface="Calibri,Bold"/>
              </a:rPr>
              <a:t> </a:t>
            </a:r>
            <a:r>
              <a:rPr lang="el-GR" sz="1600" dirty="0" err="1">
                <a:latin typeface="Calibri,Bold"/>
              </a:rPr>
              <a:t>κοινότητες</a:t>
            </a:r>
            <a:r>
              <a:rPr lang="el-GR" sz="1600" dirty="0">
                <a:latin typeface="Calibri,Bold"/>
              </a:rPr>
              <a:t> </a:t>
            </a:r>
            <a:r>
              <a:rPr lang="el-GR" sz="1600" dirty="0" err="1">
                <a:latin typeface="Calibri,Bold"/>
              </a:rPr>
              <a:t>μάθησης</a:t>
            </a:r>
            <a:r>
              <a:rPr lang="el-GR" sz="1600" dirty="0">
                <a:latin typeface="Calibri,Bold"/>
              </a:rPr>
              <a:t> </a:t>
            </a:r>
            <a:r>
              <a:rPr lang="el-GR" sz="1600" dirty="0">
                <a:latin typeface="Calibri" panose="020F0502020204030204" pitchFamily="34" charset="0"/>
              </a:rPr>
              <a:t>για την </a:t>
            </a:r>
            <a:r>
              <a:rPr lang="el-GR" sz="1600" dirty="0" err="1">
                <a:latin typeface="Calibri" panose="020F0502020204030204" pitchFamily="34" charset="0"/>
              </a:rPr>
              <a:t>καλλιέργεια</a:t>
            </a:r>
            <a:r>
              <a:rPr lang="el-GR" sz="1600" dirty="0">
                <a:latin typeface="Calibri" panose="020F0502020204030204" pitchFamily="34" charset="0"/>
              </a:rPr>
              <a:t> </a:t>
            </a:r>
            <a:r>
              <a:rPr lang="el-GR" sz="1600" dirty="0" err="1">
                <a:latin typeface="Calibri" panose="020F0502020204030204" pitchFamily="34" charset="0"/>
              </a:rPr>
              <a:t>σύγχρονων</a:t>
            </a:r>
            <a:r>
              <a:rPr lang="el-GR" sz="1600" dirty="0">
                <a:latin typeface="Calibri" panose="020F0502020204030204" pitchFamily="34" charset="0"/>
              </a:rPr>
              <a:t> </a:t>
            </a:r>
            <a:r>
              <a:rPr lang="el-GR" sz="1600" dirty="0" err="1">
                <a:latin typeface="Calibri" panose="020F0502020204030204" pitchFamily="34" charset="0"/>
              </a:rPr>
              <a:t>θεμάτων</a:t>
            </a:r>
            <a:r>
              <a:rPr lang="el-GR" sz="1600" dirty="0">
                <a:latin typeface="Calibri" panose="020F0502020204030204" pitchFamily="34" charset="0"/>
              </a:rPr>
              <a:t>, </a:t>
            </a:r>
            <a:r>
              <a:rPr lang="el-GR" sz="1600" dirty="0" err="1">
                <a:latin typeface="Calibri" panose="020F0502020204030204" pitchFamily="34" charset="0"/>
              </a:rPr>
              <a:t>δεξιοτήτων</a:t>
            </a:r>
            <a:r>
              <a:rPr lang="el-GR" sz="1600" dirty="0">
                <a:latin typeface="Calibri" panose="020F0502020204030204" pitchFamily="34" charset="0"/>
              </a:rPr>
              <a:t> και </a:t>
            </a:r>
            <a:r>
              <a:rPr lang="el-GR" sz="1600" dirty="0" err="1">
                <a:latin typeface="Calibri" panose="020F0502020204030204" pitchFamily="34" charset="0"/>
              </a:rPr>
              <a:t>ικανοτήτων</a:t>
            </a:r>
            <a:r>
              <a:rPr lang="el-GR" sz="1600" dirty="0">
                <a:latin typeface="Calibri" panose="020F0502020204030204" pitchFamily="34" charset="0"/>
              </a:rPr>
              <a:t> που </a:t>
            </a:r>
            <a:r>
              <a:rPr lang="el-GR" sz="1600" dirty="0" err="1">
                <a:latin typeface="Calibri" panose="020F0502020204030204" pitchFamily="34" charset="0"/>
              </a:rPr>
              <a:t>απευθύνεται</a:t>
            </a:r>
            <a:r>
              <a:rPr lang="el-GR" sz="1600" dirty="0">
                <a:latin typeface="Calibri" panose="020F0502020204030204" pitchFamily="34" charset="0"/>
              </a:rPr>
              <a:t> στην </a:t>
            </a:r>
            <a:r>
              <a:rPr lang="el-GR" sz="1600" dirty="0" err="1">
                <a:latin typeface="Calibri" panose="020F0502020204030204" pitchFamily="34" charset="0"/>
              </a:rPr>
              <a:t>σχολικη</a:t>
            </a:r>
            <a:r>
              <a:rPr lang="el-GR" sz="1600" dirty="0">
                <a:latin typeface="Calibri" panose="020F0502020204030204" pitchFamily="34" charset="0"/>
              </a:rPr>
              <a:t>́ και στην </a:t>
            </a:r>
            <a:r>
              <a:rPr lang="el-GR" sz="1600" dirty="0" err="1">
                <a:latin typeface="Calibri" panose="020F0502020204030204" pitchFamily="34" charset="0"/>
              </a:rPr>
              <a:t>εκπαιδευτικη</a:t>
            </a:r>
            <a:r>
              <a:rPr lang="el-GR" sz="1600" dirty="0">
                <a:latin typeface="Calibri" panose="020F0502020204030204" pitchFamily="34" charset="0"/>
              </a:rPr>
              <a:t>́ </a:t>
            </a:r>
            <a:r>
              <a:rPr lang="el-GR" sz="1600" dirty="0" err="1">
                <a:latin typeface="Calibri" panose="020F0502020204030204" pitchFamily="34" charset="0"/>
              </a:rPr>
              <a:t>κοινότητα</a:t>
            </a:r>
            <a:r>
              <a:rPr lang="el-GR" sz="1600" dirty="0">
                <a:latin typeface="Calibri" panose="020F0502020204030204" pitchFamily="34" charset="0"/>
              </a:rPr>
              <a:t>, μια </a:t>
            </a:r>
            <a:r>
              <a:rPr lang="el-GR" sz="1600" dirty="0" err="1">
                <a:latin typeface="Calibri" panose="020F0502020204030204" pitchFamily="34" charset="0"/>
              </a:rPr>
              <a:t>δεξαμενη</a:t>
            </a:r>
            <a:r>
              <a:rPr lang="el-GR" sz="1600" dirty="0">
                <a:latin typeface="Calibri" panose="020F0502020204030204" pitchFamily="34" charset="0"/>
              </a:rPr>
              <a:t>́ </a:t>
            </a:r>
            <a:r>
              <a:rPr lang="el-GR" sz="1600" dirty="0" err="1">
                <a:latin typeface="Calibri" panose="020F0502020204030204" pitchFamily="34" charset="0"/>
              </a:rPr>
              <a:t>καλών</a:t>
            </a:r>
            <a:r>
              <a:rPr lang="el-GR" sz="1600" dirty="0">
                <a:latin typeface="Calibri" panose="020F0502020204030204" pitchFamily="34" charset="0"/>
              </a:rPr>
              <a:t> </a:t>
            </a:r>
            <a:r>
              <a:rPr lang="el-GR" sz="1600" dirty="0" err="1">
                <a:latin typeface="Calibri" panose="020F0502020204030204" pitchFamily="34" charset="0"/>
              </a:rPr>
              <a:t>πρακτικών</a:t>
            </a:r>
            <a:r>
              <a:rPr lang="el-GR" sz="1600" dirty="0">
                <a:latin typeface="Calibri" panose="020F0502020204030204" pitchFamily="34" charset="0"/>
              </a:rPr>
              <a:t> και </a:t>
            </a:r>
            <a:r>
              <a:rPr lang="el-GR" sz="1600" dirty="0" err="1">
                <a:latin typeface="Calibri" panose="020F0502020204030204" pitchFamily="34" charset="0"/>
              </a:rPr>
              <a:t>δοκιμασμένων</a:t>
            </a:r>
            <a:r>
              <a:rPr lang="el-GR" sz="1600" dirty="0">
                <a:latin typeface="Calibri" panose="020F0502020204030204" pitchFamily="34" charset="0"/>
              </a:rPr>
              <a:t> </a:t>
            </a:r>
            <a:r>
              <a:rPr lang="el-GR" sz="1600" dirty="0" err="1">
                <a:latin typeface="Calibri" panose="020F0502020204030204" pitchFamily="34" charset="0"/>
              </a:rPr>
              <a:t>σχολικών</a:t>
            </a:r>
            <a:r>
              <a:rPr lang="el-GR" sz="1600" dirty="0">
                <a:latin typeface="Calibri" panose="020F0502020204030204" pitchFamily="34" charset="0"/>
              </a:rPr>
              <a:t> </a:t>
            </a:r>
            <a:r>
              <a:rPr lang="el-GR" sz="1600" dirty="0" err="1">
                <a:latin typeface="Calibri" panose="020F0502020204030204" pitchFamily="34" charset="0"/>
              </a:rPr>
              <a:t>δραστηριοτήτων</a:t>
            </a:r>
            <a:r>
              <a:rPr lang="el-GR" sz="1600" dirty="0">
                <a:latin typeface="Calibri" panose="020F0502020204030204" pitchFamily="34" charset="0"/>
              </a:rPr>
              <a:t> </a:t>
            </a:r>
            <a:endParaRPr lang="el-GR" sz="1600" dirty="0">
              <a:effectLst/>
            </a:endParaRPr>
          </a:p>
          <a:p>
            <a:pPr marL="228600" lvl="0" indent="0" algn="just" rtl="0">
              <a:lnSpc>
                <a:spcPct val="70000"/>
              </a:lnSpc>
              <a:spcBef>
                <a:spcPts val="1000"/>
              </a:spcBef>
              <a:spcAft>
                <a:spcPts val="0"/>
              </a:spcAft>
              <a:buNone/>
            </a:pPr>
            <a:endParaRPr sz="2380" dirty="0">
              <a:solidFill>
                <a:srgbClr val="0070C0"/>
              </a:solidFill>
            </a:endParaRPr>
          </a:p>
        </p:txBody>
      </p:sp>
      <p:pic>
        <p:nvPicPr>
          <p:cNvPr id="2" name="Google Shape;90;p1">
            <a:extLst>
              <a:ext uri="{FF2B5EF4-FFF2-40B4-BE49-F238E27FC236}">
                <a16:creationId xmlns:a16="http://schemas.microsoft.com/office/drawing/2014/main" id="{8FFF6EF8-C584-4649-B817-2657D1933CC6}"/>
              </a:ext>
            </a:extLst>
          </p:cNvPr>
          <p:cNvPicPr preferRelativeResize="0"/>
          <p:nvPr/>
        </p:nvPicPr>
        <p:blipFill rotWithShape="1">
          <a:blip r:embed="rId3">
            <a:alphaModFix/>
          </a:blip>
          <a:srcRect/>
          <a:stretch/>
        </p:blipFill>
        <p:spPr>
          <a:xfrm>
            <a:off x="9807390" y="106437"/>
            <a:ext cx="2182813" cy="572293"/>
          </a:xfrm>
          <a:prstGeom prst="rect">
            <a:avLst/>
          </a:prstGeom>
          <a:noFill/>
          <a:ln>
            <a:noFill/>
          </a:ln>
        </p:spPr>
      </p:pic>
      <p:pic>
        <p:nvPicPr>
          <p:cNvPr id="3" name="Picture 6" descr="Ινστιτούτο Εκπαιδευτικής Πολιτικής">
            <a:extLst>
              <a:ext uri="{FF2B5EF4-FFF2-40B4-BE49-F238E27FC236}">
                <a16:creationId xmlns:a16="http://schemas.microsoft.com/office/drawing/2014/main" id="{38235EF5-F739-43AE-95C3-27519EDC5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5" y="28848"/>
            <a:ext cx="22987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BF6262D-08B7-45B8-8635-56B22DA2AE75}"/>
              </a:ext>
            </a:extLst>
          </p:cNvPr>
          <p:cNvSpPr txBox="1"/>
          <p:nvPr/>
        </p:nvSpPr>
        <p:spPr>
          <a:xfrm>
            <a:off x="6988047" y="6211669"/>
            <a:ext cx="4789425" cy="369332"/>
          </a:xfrm>
          <a:prstGeom prst="rect">
            <a:avLst/>
          </a:prstGeom>
          <a:noFill/>
        </p:spPr>
        <p:txBody>
          <a:bodyPr wrap="square">
            <a:spAutoFit/>
          </a:bodyPr>
          <a:lstStyle/>
          <a:p>
            <a:pPr>
              <a:spcBef>
                <a:spcPct val="0"/>
              </a:spcBef>
            </a:pPr>
            <a:r>
              <a:rPr lang="el-GR" altLang="el-GR" b="1" dirty="0">
                <a:solidFill>
                  <a:srgbClr val="002060"/>
                </a:solidFill>
                <a:cs typeface="Calibri" pitchFamily="34" charset="0"/>
              </a:rPr>
              <a:t>ΠΛΑΤΦΟΡΜΑ</a:t>
            </a:r>
            <a:r>
              <a:rPr lang="el-GR" altLang="el-GR" b="1" dirty="0">
                <a:solidFill>
                  <a:srgbClr val="002060"/>
                </a:solidFill>
                <a:latin typeface="Ink Free" pitchFamily="66" charset="0"/>
                <a:ea typeface="Calibri" pitchFamily="34" charset="0"/>
                <a:cs typeface="Arial" pitchFamily="34" charset="0"/>
              </a:rPr>
              <a:t> 21+: </a:t>
            </a:r>
            <a:r>
              <a:rPr lang="el-GR" altLang="el-GR" b="1" dirty="0">
                <a:solidFill>
                  <a:srgbClr val="002060"/>
                </a:solidFill>
                <a:cs typeface="Calibri" pitchFamily="34" charset="0"/>
              </a:rPr>
              <a:t>ΕΡΓΑΣΤΗΡΙΑ</a:t>
            </a:r>
            <a:r>
              <a:rPr lang="el-GR" altLang="el-GR" b="1" dirty="0">
                <a:solidFill>
                  <a:srgbClr val="002060"/>
                </a:solidFill>
                <a:latin typeface="Ink Free" pitchFamily="66" charset="0"/>
                <a:cs typeface="Calibri" pitchFamily="34" charset="0"/>
              </a:rPr>
              <a:t> </a:t>
            </a:r>
            <a:r>
              <a:rPr lang="el-GR" altLang="el-GR" b="1" dirty="0">
                <a:solidFill>
                  <a:srgbClr val="002060"/>
                </a:solidFill>
                <a:cs typeface="Calibri" pitchFamily="34" charset="0"/>
              </a:rPr>
              <a:t>ΔΕΞΙΟΤΗΤΩΝ</a:t>
            </a:r>
            <a:endParaRPr lang="el-GR" altLang="el-GR" sz="1200" dirty="0">
              <a:solidFill>
                <a:srgbClr val="002060"/>
              </a:solidFill>
              <a:cs typeface="Calibri" pitchFamily="34" charset="0"/>
            </a:endParaRPr>
          </a:p>
        </p:txBody>
      </p:sp>
      <p:pic>
        <p:nvPicPr>
          <p:cNvPr id="7" name="Picture 9">
            <a:extLst>
              <a:ext uri="{FF2B5EF4-FFF2-40B4-BE49-F238E27FC236}">
                <a16:creationId xmlns:a16="http://schemas.microsoft.com/office/drawing/2014/main" id="{67857E67-6D69-4F9F-B6EB-F3245EC1D03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26119" y="6211669"/>
            <a:ext cx="1004887" cy="56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084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Calibri"/>
              <a:buNone/>
            </a:pPr>
            <a:r>
              <a:rPr lang="el-GR" sz="2000" b="1" dirty="0"/>
              <a:t>Νέες εξελίξεις στις Θεωρίες Μάθησης: Από τη διερεύνηση στη Δημιουργικότητα, την Ενσώματη Μάθηση και την Κοινωνικοσυναισθηματική Νοημοσύνη</a:t>
            </a:r>
            <a:br>
              <a:rPr lang="el-GR" sz="2000" b="1" dirty="0"/>
            </a:br>
            <a:r>
              <a:rPr lang="el-GR" sz="2000" b="1" dirty="0">
                <a:solidFill>
                  <a:srgbClr val="0070C0"/>
                </a:solidFill>
              </a:rPr>
              <a:t>Σύγχρονο Παιδαγωγικό Πλαίσιο</a:t>
            </a:r>
            <a:endParaRPr dirty="0"/>
          </a:p>
        </p:txBody>
      </p:sp>
      <p:sp>
        <p:nvSpPr>
          <p:cNvPr id="98" name="Google Shape;98;p2"/>
          <p:cNvSpPr txBox="1">
            <a:spLocks noGrp="1"/>
          </p:cNvSpPr>
          <p:nvPr>
            <p:ph type="body" idx="1"/>
          </p:nvPr>
        </p:nvSpPr>
        <p:spPr>
          <a:xfrm>
            <a:off x="838200" y="1505113"/>
            <a:ext cx="10515600" cy="4648721"/>
          </a:xfrm>
          <a:prstGeom prst="rect">
            <a:avLst/>
          </a:prstGeom>
          <a:noFill/>
          <a:ln>
            <a:noFill/>
          </a:ln>
        </p:spPr>
        <p:txBody>
          <a:bodyPr spcFirstLastPara="1" wrap="square" lIns="91425" tIns="45700" rIns="91425" bIns="45700" anchor="t" anchorCtr="0">
            <a:normAutofit fontScale="47500" lnSpcReduction="20000"/>
          </a:bodyPr>
          <a:lstStyle/>
          <a:p>
            <a:pPr marL="342900" algn="just">
              <a:lnSpc>
                <a:spcPct val="120000"/>
              </a:lnSpc>
              <a:spcBef>
                <a:spcPts val="0"/>
              </a:spcBef>
              <a:buClrTx/>
              <a:buSzPts val="2380"/>
            </a:pPr>
            <a:r>
              <a:rPr lang="el-GR" b="1" dirty="0">
                <a:solidFill>
                  <a:schemeClr val="tx2"/>
                </a:solidFill>
                <a:latin typeface="Calibri" panose="020F0502020204030204" pitchFamily="34" charset="0"/>
                <a:cs typeface="Calibri" panose="020F0502020204030204" pitchFamily="34" charset="0"/>
              </a:rPr>
              <a:t> Ο ρόλος της Διερευνητικής/ Ανακαλυπτικής Μάθησης</a:t>
            </a:r>
          </a:p>
          <a:p>
            <a:pPr marL="0" indent="0" algn="just">
              <a:lnSpc>
                <a:spcPct val="120000"/>
              </a:lnSpc>
              <a:spcBef>
                <a:spcPts val="0"/>
              </a:spcBef>
              <a:buClrTx/>
              <a:buSzPts val="2380"/>
              <a:buNone/>
            </a:pPr>
            <a:endParaRPr lang="el-GR" b="1" dirty="0">
              <a:solidFill>
                <a:schemeClr val="tx1"/>
              </a:solidFill>
              <a:latin typeface="Calibri" panose="020F0502020204030204" pitchFamily="34" charset="0"/>
              <a:cs typeface="Calibri" panose="020F0502020204030204" pitchFamily="34" charset="0"/>
            </a:endParaRPr>
          </a:p>
          <a:p>
            <a:pPr marL="0" indent="0" algn="just">
              <a:lnSpc>
                <a:spcPct val="120000"/>
              </a:lnSpc>
              <a:spcBef>
                <a:spcPts val="0"/>
              </a:spcBef>
              <a:buClrTx/>
              <a:buSzPts val="2380"/>
              <a:buNone/>
            </a:pPr>
            <a:r>
              <a:rPr lang="el-GR" b="1" dirty="0">
                <a:solidFill>
                  <a:schemeClr val="tx1"/>
                </a:solidFill>
                <a:latin typeface="Calibri" panose="020F0502020204030204" pitchFamily="34" charset="0"/>
                <a:cs typeface="Calibri" panose="020F0502020204030204" pitchFamily="34" charset="0"/>
              </a:rPr>
              <a:t> Ανακαλυπτική Μάθηση: εργαστήρια, επίλυση προβλήματος, μικρός επιστήμονας, Υπόθεση-Πειραματισμός- Συμπέρασμα, ενεργητική μάθηση, </a:t>
            </a:r>
            <a:r>
              <a:rPr lang="el-GR" b="1" dirty="0" err="1">
                <a:solidFill>
                  <a:schemeClr val="tx1"/>
                </a:solidFill>
                <a:latin typeface="Calibri" panose="020F0502020204030204" pitchFamily="34" charset="0"/>
                <a:cs typeface="Calibri" panose="020F0502020204030204" pitchFamily="34" charset="0"/>
              </a:rPr>
              <a:t>Μεταγνώση</a:t>
            </a:r>
            <a:r>
              <a:rPr lang="el-GR" b="1" dirty="0">
                <a:solidFill>
                  <a:schemeClr val="tx1"/>
                </a:solidFill>
                <a:latin typeface="Calibri" panose="020F0502020204030204" pitchFamily="34" charset="0"/>
                <a:cs typeface="Calibri" panose="020F0502020204030204" pitchFamily="34" charset="0"/>
              </a:rPr>
              <a:t>, Επιστημονικός Αλφαβητισμός: ο μικρός πολίτης, ο μελλοντικός πολίτης, οι κύκλοι της Διερεύνησης</a:t>
            </a:r>
            <a:endParaRPr dirty="0">
              <a:solidFill>
                <a:schemeClr val="tx1"/>
              </a:solidFill>
              <a:latin typeface="Calibri" panose="020F0502020204030204" pitchFamily="34" charset="0"/>
              <a:cs typeface="Calibri" panose="020F0502020204030204" pitchFamily="34" charset="0"/>
            </a:endParaRPr>
          </a:p>
          <a:p>
            <a:pPr marL="342900" algn="just">
              <a:lnSpc>
                <a:spcPct val="120000"/>
              </a:lnSpc>
              <a:buClrTx/>
              <a:buSzPts val="2380"/>
            </a:pPr>
            <a:r>
              <a:rPr lang="el-GR" b="1" dirty="0">
                <a:solidFill>
                  <a:schemeClr val="tx2"/>
                </a:solidFill>
                <a:latin typeface="Calibri" panose="020F0502020204030204" pitchFamily="34" charset="0"/>
                <a:cs typeface="Calibri" panose="020F0502020204030204" pitchFamily="34" charset="0"/>
              </a:rPr>
              <a:t>Σύγχρονα Θεωρητικά Πλαίσια</a:t>
            </a:r>
            <a:endParaRPr b="1" dirty="0">
              <a:solidFill>
                <a:schemeClr val="tx2"/>
              </a:solidFill>
              <a:latin typeface="Calibri" panose="020F0502020204030204" pitchFamily="34" charset="0"/>
              <a:cs typeface="Calibri" panose="020F0502020204030204" pitchFamily="34" charset="0"/>
            </a:endParaRPr>
          </a:p>
          <a:p>
            <a:pPr marL="228600" indent="0" algn="just">
              <a:lnSpc>
                <a:spcPct val="120000"/>
              </a:lnSpc>
              <a:buClrTx/>
              <a:buNone/>
            </a:pPr>
            <a:r>
              <a:rPr lang="el-GR" b="1" dirty="0">
                <a:solidFill>
                  <a:schemeClr val="tx1"/>
                </a:solidFill>
                <a:latin typeface="Calibri" panose="020F0502020204030204" pitchFamily="34" charset="0"/>
                <a:cs typeface="Calibri" panose="020F0502020204030204" pitchFamily="34" charset="0"/>
              </a:rPr>
              <a:t>-Δημιουργικότητα (</a:t>
            </a:r>
            <a:r>
              <a:rPr lang="el-GR" b="1" dirty="0" err="1">
                <a:solidFill>
                  <a:schemeClr val="tx1"/>
                </a:solidFill>
                <a:latin typeface="Calibri" panose="020F0502020204030204" pitchFamily="34" charset="0"/>
                <a:cs typeface="Calibri" panose="020F0502020204030204" pitchFamily="34" charset="0"/>
              </a:rPr>
              <a:t>Creativity</a:t>
            </a:r>
            <a:r>
              <a:rPr lang="el-GR" b="1" dirty="0">
                <a:solidFill>
                  <a:schemeClr val="tx1"/>
                </a:solidFill>
                <a:latin typeface="Calibri" panose="020F0502020204030204" pitchFamily="34" charset="0"/>
                <a:cs typeface="Calibri" panose="020F0502020204030204" pitchFamily="34" charset="0"/>
              </a:rPr>
              <a:t>)</a:t>
            </a:r>
            <a:endParaRPr b="1" dirty="0">
              <a:solidFill>
                <a:schemeClr val="tx1"/>
              </a:solidFill>
              <a:latin typeface="Calibri" panose="020F0502020204030204" pitchFamily="34" charset="0"/>
              <a:cs typeface="Calibri" panose="020F0502020204030204" pitchFamily="34" charset="0"/>
            </a:endParaRPr>
          </a:p>
          <a:p>
            <a:pPr marL="228600" indent="0" algn="just">
              <a:lnSpc>
                <a:spcPct val="120000"/>
              </a:lnSpc>
              <a:buClrTx/>
              <a:buNone/>
            </a:pPr>
            <a:r>
              <a:rPr lang="el-GR" b="1" dirty="0">
                <a:solidFill>
                  <a:schemeClr val="tx1"/>
                </a:solidFill>
                <a:latin typeface="Calibri" panose="020F0502020204030204" pitchFamily="34" charset="0"/>
                <a:cs typeface="Calibri" panose="020F0502020204030204" pitchFamily="34" charset="0"/>
              </a:rPr>
              <a:t>- Υπεύθυνη Έρευνα και Καινοτομία (Responsible Research and </a:t>
            </a:r>
            <a:r>
              <a:rPr lang="el-GR" b="1" dirty="0" err="1">
                <a:solidFill>
                  <a:schemeClr val="tx1"/>
                </a:solidFill>
                <a:latin typeface="Calibri" panose="020F0502020204030204" pitchFamily="34" charset="0"/>
                <a:cs typeface="Calibri" panose="020F0502020204030204" pitchFamily="34" charset="0"/>
              </a:rPr>
              <a:t>Innovation</a:t>
            </a:r>
            <a:r>
              <a:rPr lang="el-GR" b="1" dirty="0" err="1">
                <a:latin typeface="Calibri" panose="020F0502020204030204" pitchFamily="34" charset="0"/>
                <a:cs typeface="Calibri" panose="020F0502020204030204" pitchFamily="34" charset="0"/>
              </a:rPr>
              <a:t>_</a:t>
            </a:r>
            <a:r>
              <a:rPr lang="el-GR" b="1" dirty="0" err="1">
                <a:solidFill>
                  <a:schemeClr val="tx1"/>
                </a:solidFill>
                <a:latin typeface="Calibri" panose="020F0502020204030204" pitchFamily="34" charset="0"/>
                <a:cs typeface="Calibri" panose="020F0502020204030204" pitchFamily="34" charset="0"/>
              </a:rPr>
              <a:t>RRI</a:t>
            </a:r>
            <a:r>
              <a:rPr lang="el-GR" b="1" dirty="0">
                <a:solidFill>
                  <a:schemeClr val="tx1"/>
                </a:solidFill>
                <a:latin typeface="Calibri" panose="020F0502020204030204" pitchFamily="34" charset="0"/>
                <a:cs typeface="Calibri" panose="020F0502020204030204" pitchFamily="34" charset="0"/>
              </a:rPr>
              <a:t>)</a:t>
            </a:r>
            <a:endParaRPr b="1" dirty="0">
              <a:solidFill>
                <a:schemeClr val="tx1"/>
              </a:solidFill>
              <a:latin typeface="Calibri" panose="020F0502020204030204" pitchFamily="34" charset="0"/>
              <a:cs typeface="Calibri" panose="020F0502020204030204" pitchFamily="34" charset="0"/>
            </a:endParaRPr>
          </a:p>
          <a:p>
            <a:pPr marL="228600" indent="0" algn="just">
              <a:lnSpc>
                <a:spcPct val="120000"/>
              </a:lnSpc>
              <a:buClrTx/>
              <a:buNone/>
            </a:pPr>
            <a:r>
              <a:rPr lang="el-GR" b="1" dirty="0">
                <a:solidFill>
                  <a:schemeClr val="tx1"/>
                </a:solidFill>
                <a:latin typeface="Calibri" panose="020F0502020204030204" pitchFamily="34" charset="0"/>
                <a:cs typeface="Calibri" panose="020F0502020204030204" pitchFamily="34" charset="0"/>
              </a:rPr>
              <a:t>-Ενσώματη Μάθηση (Embodied Systems)</a:t>
            </a:r>
            <a:endParaRPr b="1" dirty="0">
              <a:solidFill>
                <a:schemeClr val="tx1"/>
              </a:solidFill>
              <a:latin typeface="Calibri" panose="020F0502020204030204" pitchFamily="34" charset="0"/>
              <a:cs typeface="Calibri" panose="020F0502020204030204" pitchFamily="34" charset="0"/>
            </a:endParaRPr>
          </a:p>
          <a:p>
            <a:pPr marL="228600" indent="0" algn="just">
              <a:lnSpc>
                <a:spcPct val="120000"/>
              </a:lnSpc>
              <a:buClrTx/>
              <a:buNone/>
            </a:pPr>
            <a:r>
              <a:rPr lang="el-GR" b="1" dirty="0">
                <a:solidFill>
                  <a:schemeClr val="tx1"/>
                </a:solidFill>
                <a:latin typeface="Calibri" panose="020F0502020204030204" pitchFamily="34" charset="0"/>
                <a:cs typeface="Calibri" panose="020F0502020204030204" pitchFamily="34" charset="0"/>
              </a:rPr>
              <a:t>-Σημειωτικά Συστήματα (</a:t>
            </a:r>
            <a:r>
              <a:rPr lang="el-GR" b="1" dirty="0" err="1">
                <a:solidFill>
                  <a:schemeClr val="tx1"/>
                </a:solidFill>
                <a:latin typeface="Calibri" panose="020F0502020204030204" pitchFamily="34" charset="0"/>
                <a:cs typeface="Calibri" panose="020F0502020204030204" pitchFamily="34" charset="0"/>
              </a:rPr>
              <a:t>Representational</a:t>
            </a:r>
            <a:r>
              <a:rPr lang="el-GR" b="1" dirty="0">
                <a:solidFill>
                  <a:schemeClr val="tx1"/>
                </a:solidFill>
                <a:latin typeface="Calibri" panose="020F0502020204030204" pitchFamily="34" charset="0"/>
                <a:cs typeface="Calibri" panose="020F0502020204030204" pitchFamily="34" charset="0"/>
              </a:rPr>
              <a:t>/</a:t>
            </a:r>
            <a:r>
              <a:rPr lang="el-GR" b="1" dirty="0" err="1">
                <a:solidFill>
                  <a:schemeClr val="tx1"/>
                </a:solidFill>
                <a:latin typeface="Calibri" panose="020F0502020204030204" pitchFamily="34" charset="0"/>
                <a:cs typeface="Calibri" panose="020F0502020204030204" pitchFamily="34" charset="0"/>
              </a:rPr>
              <a:t>Semiotic</a:t>
            </a:r>
            <a:r>
              <a:rPr lang="el-GR" b="1" dirty="0">
                <a:solidFill>
                  <a:schemeClr val="tx1"/>
                </a:solidFill>
                <a:latin typeface="Calibri" panose="020F0502020204030204" pitchFamily="34" charset="0"/>
                <a:cs typeface="Calibri" panose="020F0502020204030204" pitchFamily="34" charset="0"/>
              </a:rPr>
              <a:t> Systems), Ο ρόλος διαφορετικών αναπαραστασιακών συστημάτων (ψηφιακό, ενσώματο, λεκτικό…)</a:t>
            </a:r>
            <a:endParaRPr b="1" dirty="0">
              <a:solidFill>
                <a:schemeClr val="tx1"/>
              </a:solidFill>
              <a:latin typeface="Calibri" panose="020F0502020204030204" pitchFamily="34" charset="0"/>
              <a:cs typeface="Calibri" panose="020F0502020204030204" pitchFamily="34" charset="0"/>
            </a:endParaRPr>
          </a:p>
          <a:p>
            <a:pPr marL="228600" indent="0" algn="just">
              <a:lnSpc>
                <a:spcPct val="120000"/>
              </a:lnSpc>
              <a:buClrTx/>
              <a:buNone/>
            </a:pPr>
            <a:r>
              <a:rPr lang="el-GR" b="1" dirty="0">
                <a:solidFill>
                  <a:schemeClr val="tx1"/>
                </a:solidFill>
                <a:latin typeface="Calibri" panose="020F0502020204030204" pitchFamily="34" charset="0"/>
                <a:cs typeface="Calibri" panose="020F0502020204030204" pitchFamily="34" charset="0"/>
              </a:rPr>
              <a:t>-Αναλογικός Συγκερασμός (</a:t>
            </a:r>
            <a:r>
              <a:rPr lang="el-GR" b="1" dirty="0" err="1">
                <a:solidFill>
                  <a:schemeClr val="tx1"/>
                </a:solidFill>
                <a:latin typeface="Calibri" panose="020F0502020204030204" pitchFamily="34" charset="0"/>
                <a:cs typeface="Calibri" panose="020F0502020204030204" pitchFamily="34" charset="0"/>
              </a:rPr>
              <a:t>Analogical</a:t>
            </a:r>
            <a:r>
              <a:rPr lang="el-GR" b="1" dirty="0">
                <a:solidFill>
                  <a:schemeClr val="tx1"/>
                </a:solidFill>
                <a:latin typeface="Calibri" panose="020F0502020204030204" pitchFamily="34" charset="0"/>
                <a:cs typeface="Calibri" panose="020F0502020204030204" pitchFamily="34" charset="0"/>
              </a:rPr>
              <a:t> Reasoning) </a:t>
            </a:r>
          </a:p>
          <a:p>
            <a:pPr marL="228600" indent="0" algn="just">
              <a:lnSpc>
                <a:spcPct val="120000"/>
              </a:lnSpc>
              <a:buClrTx/>
              <a:buNone/>
            </a:pPr>
            <a:r>
              <a:rPr lang="el-GR" b="1" dirty="0">
                <a:solidFill>
                  <a:schemeClr val="tx1"/>
                </a:solidFill>
                <a:latin typeface="Calibri" panose="020F0502020204030204" pitchFamily="34" charset="0"/>
                <a:cs typeface="Calibri" panose="020F0502020204030204" pitchFamily="34" charset="0"/>
              </a:rPr>
              <a:t>-Επιστήμη με και για την Κοινωνία/ Επιστήμη για υπεύθυνους πολίτες, O ρόλος του </a:t>
            </a:r>
            <a:r>
              <a:rPr lang="el-GR" b="1" dirty="0" err="1">
                <a:solidFill>
                  <a:schemeClr val="tx1"/>
                </a:solidFill>
                <a:latin typeface="Calibri" panose="020F0502020204030204" pitchFamily="34" charset="0"/>
                <a:cs typeface="Calibri" panose="020F0502020204030204" pitchFamily="34" charset="0"/>
              </a:rPr>
              <a:t>κοινωνικο</a:t>
            </a:r>
            <a:r>
              <a:rPr lang="el-GR" b="1" dirty="0">
                <a:solidFill>
                  <a:schemeClr val="tx1"/>
                </a:solidFill>
                <a:latin typeface="Calibri" panose="020F0502020204030204" pitchFamily="34" charset="0"/>
                <a:cs typeface="Calibri" panose="020F0502020204030204" pitchFamily="34" charset="0"/>
              </a:rPr>
              <a:t>-πολιτισμικού πλαισίου (εποχή που έζησε ο επιστήμονας, σημερινή εποχή, θέματα που απασχολούν το σημερινό πολίτη, …)</a:t>
            </a:r>
          </a:p>
          <a:p>
            <a:pPr marL="228600" indent="0" algn="just">
              <a:lnSpc>
                <a:spcPct val="120000"/>
              </a:lnSpc>
              <a:buClrTx/>
              <a:buNone/>
            </a:pPr>
            <a:r>
              <a:rPr lang="el-GR" b="1" dirty="0">
                <a:solidFill>
                  <a:schemeClr val="tx1"/>
                </a:solidFill>
                <a:latin typeface="Calibri" panose="020F0502020204030204" pitchFamily="34" charset="0"/>
                <a:cs typeface="Calibri" panose="020F0502020204030204" pitchFamily="34" charset="0"/>
              </a:rPr>
              <a:t>-Συνεργασία σχολείου με εκπαιδευτικούς φορείς, ερευνητικά κέντρα, επιχειρήσεις, κοινωνικούς φορείς.</a:t>
            </a:r>
          </a:p>
          <a:p>
            <a:pPr marL="228600" indent="0" algn="just">
              <a:lnSpc>
                <a:spcPct val="120000"/>
              </a:lnSpc>
              <a:buClrTx/>
              <a:buNone/>
            </a:pPr>
            <a:r>
              <a:rPr lang="el-GR" b="1" dirty="0">
                <a:solidFill>
                  <a:schemeClr val="tx1"/>
                </a:solidFill>
                <a:latin typeface="Calibri" panose="020F0502020204030204" pitchFamily="34" charset="0"/>
                <a:cs typeface="Calibri" panose="020F0502020204030204" pitchFamily="34" charset="0"/>
              </a:rPr>
              <a:t>-Ο ρόλος διαφορετικών μαθησιακών  αντικειμένων</a:t>
            </a:r>
            <a:r>
              <a:rPr lang="el-GR" b="1" dirty="0">
                <a:latin typeface="Calibri" panose="020F0502020204030204" pitchFamily="34" charset="0"/>
                <a:cs typeface="Calibri" panose="020F0502020204030204" pitchFamily="34" charset="0"/>
              </a:rPr>
              <a:t> </a:t>
            </a:r>
            <a:r>
              <a:rPr lang="el-GR" b="1" dirty="0">
                <a:solidFill>
                  <a:schemeClr val="tx1"/>
                </a:solidFill>
                <a:latin typeface="Calibri" panose="020F0502020204030204" pitchFamily="34" charset="0"/>
                <a:cs typeface="Calibri" panose="020F0502020204030204" pitchFamily="34" charset="0"/>
              </a:rPr>
              <a:t>(Σύνδεση διαφορετικών γνωστικών αντικειμένων, π.χ Λογοτεχνία, Ιστορία, STEM, STEAM …)</a:t>
            </a:r>
          </a:p>
          <a:p>
            <a:pPr marL="228600" indent="0" algn="just">
              <a:lnSpc>
                <a:spcPct val="120000"/>
              </a:lnSpc>
              <a:buClrTx/>
              <a:buNone/>
            </a:pPr>
            <a:r>
              <a:rPr lang="el-GR" b="1" dirty="0">
                <a:solidFill>
                  <a:schemeClr val="tx1"/>
                </a:solidFill>
                <a:latin typeface="Calibri" panose="020F0502020204030204" pitchFamily="34" charset="0"/>
                <a:cs typeface="Calibri" panose="020F0502020204030204" pitchFamily="34" charset="0"/>
              </a:rPr>
              <a:t>-Κοινωνικοσυναισθηματική Νοημοσύνη (</a:t>
            </a:r>
            <a:r>
              <a:rPr lang="el-GR" b="1" dirty="0" err="1">
                <a:solidFill>
                  <a:schemeClr val="tx1"/>
                </a:solidFill>
                <a:latin typeface="Calibri" panose="020F0502020204030204" pitchFamily="34" charset="0"/>
                <a:cs typeface="Calibri" panose="020F0502020204030204" pitchFamily="34" charset="0"/>
              </a:rPr>
              <a:t>Socioemotional</a:t>
            </a:r>
            <a:r>
              <a:rPr lang="el-GR" b="1" dirty="0">
                <a:solidFill>
                  <a:schemeClr val="tx1"/>
                </a:solidFill>
                <a:latin typeface="Calibri" panose="020F0502020204030204" pitchFamily="34" charset="0"/>
                <a:cs typeface="Calibri" panose="020F0502020204030204" pitchFamily="34" charset="0"/>
              </a:rPr>
              <a:t> Learning</a:t>
            </a:r>
            <a:r>
              <a:rPr lang="el-GR" b="1" dirty="0">
                <a:latin typeface="Calibri" panose="020F0502020204030204" pitchFamily="34" charset="0"/>
                <a:cs typeface="Calibri" panose="020F0502020204030204" pitchFamily="34" charset="0"/>
              </a:rPr>
              <a:t>- </a:t>
            </a:r>
            <a:r>
              <a:rPr lang="el-GR" b="1" dirty="0">
                <a:solidFill>
                  <a:schemeClr val="tx1"/>
                </a:solidFill>
                <a:latin typeface="Calibri" panose="020F0502020204030204" pitchFamily="34" charset="0"/>
                <a:cs typeface="Calibri" panose="020F0502020204030204" pitchFamily="34" charset="0"/>
              </a:rPr>
              <a:t>SEL)</a:t>
            </a:r>
          </a:p>
          <a:p>
            <a:pPr marL="228600" lvl="0" indent="0" algn="just" rtl="0">
              <a:lnSpc>
                <a:spcPct val="70000"/>
              </a:lnSpc>
              <a:spcBef>
                <a:spcPts val="1000"/>
              </a:spcBef>
              <a:spcAft>
                <a:spcPts val="0"/>
              </a:spcAft>
              <a:buNone/>
            </a:pPr>
            <a:endParaRPr sz="2380" dirty="0">
              <a:solidFill>
                <a:srgbClr val="0070C0"/>
              </a:solidFill>
            </a:endParaRPr>
          </a:p>
        </p:txBody>
      </p:sp>
      <p:pic>
        <p:nvPicPr>
          <p:cNvPr id="2" name="Google Shape;90;p1">
            <a:extLst>
              <a:ext uri="{FF2B5EF4-FFF2-40B4-BE49-F238E27FC236}">
                <a16:creationId xmlns:a16="http://schemas.microsoft.com/office/drawing/2014/main" id="{8FFF6EF8-C584-4649-B817-2657D1933CC6}"/>
              </a:ext>
            </a:extLst>
          </p:cNvPr>
          <p:cNvPicPr preferRelativeResize="0"/>
          <p:nvPr/>
        </p:nvPicPr>
        <p:blipFill rotWithShape="1">
          <a:blip r:embed="rId3">
            <a:alphaModFix/>
          </a:blip>
          <a:srcRect/>
          <a:stretch/>
        </p:blipFill>
        <p:spPr>
          <a:xfrm>
            <a:off x="10111666" y="106438"/>
            <a:ext cx="1878537" cy="506122"/>
          </a:xfrm>
          <a:prstGeom prst="rect">
            <a:avLst/>
          </a:prstGeom>
          <a:noFill/>
          <a:ln>
            <a:noFill/>
          </a:ln>
        </p:spPr>
      </p:pic>
      <p:pic>
        <p:nvPicPr>
          <p:cNvPr id="3" name="Picture 6" descr="Ινστιτούτο Εκπαιδευτικής Πολιτικής">
            <a:extLst>
              <a:ext uri="{FF2B5EF4-FFF2-40B4-BE49-F238E27FC236}">
                <a16:creationId xmlns:a16="http://schemas.microsoft.com/office/drawing/2014/main" id="{38235EF5-F739-43AE-95C3-27519EDC5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95" y="48997"/>
            <a:ext cx="22987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BF6262D-08B7-45B8-8635-56B22DA2AE75}"/>
              </a:ext>
            </a:extLst>
          </p:cNvPr>
          <p:cNvSpPr txBox="1"/>
          <p:nvPr/>
        </p:nvSpPr>
        <p:spPr>
          <a:xfrm>
            <a:off x="7481823" y="6429268"/>
            <a:ext cx="4710177" cy="369332"/>
          </a:xfrm>
          <a:prstGeom prst="rect">
            <a:avLst/>
          </a:prstGeom>
          <a:noFill/>
        </p:spPr>
        <p:txBody>
          <a:bodyPr wrap="square">
            <a:spAutoFit/>
          </a:bodyPr>
          <a:lstStyle/>
          <a:p>
            <a:pPr>
              <a:spcBef>
                <a:spcPct val="0"/>
              </a:spcBef>
            </a:pPr>
            <a:r>
              <a:rPr lang="el-GR" altLang="el-GR" b="1" dirty="0">
                <a:solidFill>
                  <a:srgbClr val="002060"/>
                </a:solidFill>
                <a:cs typeface="Calibri" pitchFamily="34" charset="0"/>
              </a:rPr>
              <a:t>ΠΛΑΤΦΟΡΜΑ</a:t>
            </a:r>
            <a:r>
              <a:rPr lang="el-GR" altLang="el-GR" b="1" dirty="0">
                <a:solidFill>
                  <a:srgbClr val="002060"/>
                </a:solidFill>
                <a:latin typeface="Ink Free" pitchFamily="66" charset="0"/>
                <a:ea typeface="Calibri" pitchFamily="34" charset="0"/>
                <a:cs typeface="Arial" pitchFamily="34" charset="0"/>
              </a:rPr>
              <a:t> 21+: </a:t>
            </a:r>
            <a:r>
              <a:rPr lang="el-GR" altLang="el-GR" b="1" dirty="0">
                <a:solidFill>
                  <a:srgbClr val="002060"/>
                </a:solidFill>
                <a:cs typeface="Calibri" pitchFamily="34" charset="0"/>
              </a:rPr>
              <a:t>ΕΡΓΑΣΤΗΡΙΑ</a:t>
            </a:r>
            <a:r>
              <a:rPr lang="el-GR" altLang="el-GR" b="1" dirty="0">
                <a:solidFill>
                  <a:srgbClr val="002060"/>
                </a:solidFill>
                <a:latin typeface="Ink Free" pitchFamily="66" charset="0"/>
                <a:cs typeface="Calibri" pitchFamily="34" charset="0"/>
              </a:rPr>
              <a:t> </a:t>
            </a:r>
            <a:r>
              <a:rPr lang="el-GR" altLang="el-GR" b="1" dirty="0">
                <a:solidFill>
                  <a:srgbClr val="002060"/>
                </a:solidFill>
                <a:cs typeface="Calibri" pitchFamily="34" charset="0"/>
              </a:rPr>
              <a:t>ΔΕΞΙΟΤΗΤΩΝ</a:t>
            </a:r>
            <a:endParaRPr lang="el-GR" altLang="el-GR" sz="1200" dirty="0">
              <a:solidFill>
                <a:srgbClr val="002060"/>
              </a:solidFill>
              <a:cs typeface="Calibri" pitchFamily="34" charset="0"/>
            </a:endParaRPr>
          </a:p>
        </p:txBody>
      </p:sp>
      <p:pic>
        <p:nvPicPr>
          <p:cNvPr id="7" name="Picture 9">
            <a:extLst>
              <a:ext uri="{FF2B5EF4-FFF2-40B4-BE49-F238E27FC236}">
                <a16:creationId xmlns:a16="http://schemas.microsoft.com/office/drawing/2014/main" id="{67857E67-6D69-4F9F-B6EB-F3245EC1D03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18578" y="6153835"/>
            <a:ext cx="1004887" cy="56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8BDB346-D913-6D40-A1BB-A426ABF19503}"/>
              </a:ext>
            </a:extLst>
          </p:cNvPr>
          <p:cNvSpPr>
            <a:spLocks noGrp="1"/>
          </p:cNvSpPr>
          <p:nvPr>
            <p:ph type="title"/>
          </p:nvPr>
        </p:nvSpPr>
        <p:spPr>
          <a:xfrm>
            <a:off x="659234" y="957447"/>
            <a:ext cx="3383280" cy="4943105"/>
          </a:xfrm>
        </p:spPr>
        <p:txBody>
          <a:bodyPr anchor="ctr">
            <a:normAutofit/>
          </a:bodyPr>
          <a:lstStyle/>
          <a:p>
            <a:pPr algn="ctr"/>
            <a:r>
              <a:rPr lang="el-GR" sz="3600" b="1" dirty="0"/>
              <a:t>Δεξιότητες για το 2030</a:t>
            </a:r>
            <a:br>
              <a:rPr lang="el-GR" sz="3600" dirty="0"/>
            </a:br>
            <a:endParaRPr lang="el-GR" sz="3600" dirty="0"/>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E1CC6FA6-2708-4B00-B5DA-DFBF9E69E3C3}"/>
              </a:ext>
            </a:extLst>
          </p:cNvPr>
          <p:cNvGraphicFramePr>
            <a:graphicFrameLocks noGrp="1"/>
          </p:cNvGraphicFramePr>
          <p:nvPr>
            <p:ph idx="1"/>
            <p:extLst>
              <p:ext uri="{D42A27DB-BD31-4B8C-83A1-F6EECF244321}">
                <p14:modId xmlns:p14="http://schemas.microsoft.com/office/powerpoint/2010/main" val="3645281253"/>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450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365126"/>
            <a:ext cx="10515600" cy="5115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2000"/>
              <a:buFont typeface="Calibri"/>
              <a:buNone/>
            </a:pPr>
            <a:r>
              <a:rPr lang="el-GR" sz="2000" b="1" dirty="0"/>
              <a:t>Νέες εξελίξεις στις Θεωρίες Μάθησης: Από τη διερεύνηση στη Δημιουργικότητα, την Ενσώματη Μάθηση και την Κοινωνικοσυναισθηματική Νοημοσύνη</a:t>
            </a:r>
            <a:br>
              <a:rPr lang="el-GR" sz="2000" b="1" dirty="0"/>
            </a:br>
            <a:r>
              <a:rPr lang="el-GR" sz="2000" b="1" dirty="0">
                <a:solidFill>
                  <a:srgbClr val="0070C0"/>
                </a:solidFill>
              </a:rPr>
              <a:t>Δεξιότητες που καλλιεργούνται</a:t>
            </a:r>
            <a:endParaRPr dirty="0"/>
          </a:p>
        </p:txBody>
      </p:sp>
      <p:graphicFrame>
        <p:nvGraphicFramePr>
          <p:cNvPr id="110" name="Google Shape;110;p3"/>
          <p:cNvGraphicFramePr/>
          <p:nvPr>
            <p:extLst>
              <p:ext uri="{D42A27DB-BD31-4B8C-83A1-F6EECF244321}">
                <p14:modId xmlns:p14="http://schemas.microsoft.com/office/powerpoint/2010/main" val="554193395"/>
              </p:ext>
            </p:extLst>
          </p:nvPr>
        </p:nvGraphicFramePr>
        <p:xfrm>
          <a:off x="4328606" y="1612788"/>
          <a:ext cx="3875148" cy="697881"/>
        </p:xfrm>
        <a:graphic>
          <a:graphicData uri="http://schemas.openxmlformats.org/drawingml/2006/table">
            <a:tbl>
              <a:tblPr firstRow="1" bandRow="1">
                <a:tableStyleId>{3C2FFA5D-87B4-456A-9821-1D502468CF0F}</a:tableStyleId>
              </a:tblPr>
              <a:tblGrid>
                <a:gridCol w="1291716">
                  <a:extLst>
                    <a:ext uri="{9D8B030D-6E8A-4147-A177-3AD203B41FA5}">
                      <a16:colId xmlns:a16="http://schemas.microsoft.com/office/drawing/2014/main" val="20000"/>
                    </a:ext>
                  </a:extLst>
                </a:gridCol>
                <a:gridCol w="1291716">
                  <a:extLst>
                    <a:ext uri="{9D8B030D-6E8A-4147-A177-3AD203B41FA5}">
                      <a16:colId xmlns:a16="http://schemas.microsoft.com/office/drawing/2014/main" val="20001"/>
                    </a:ext>
                  </a:extLst>
                </a:gridCol>
                <a:gridCol w="1291716">
                  <a:extLst>
                    <a:ext uri="{9D8B030D-6E8A-4147-A177-3AD203B41FA5}">
                      <a16:colId xmlns:a16="http://schemas.microsoft.com/office/drawing/2014/main" val="20002"/>
                    </a:ext>
                  </a:extLst>
                </a:gridCol>
              </a:tblGrid>
              <a:tr h="332111">
                <a:tc>
                  <a:txBody>
                    <a:bodyPr/>
                    <a:lstStyle/>
                    <a:p>
                      <a:pPr marL="0" marR="0" lvl="0" indent="0" algn="ctr" rtl="0">
                        <a:spcBef>
                          <a:spcPts val="0"/>
                        </a:spcBef>
                        <a:spcAft>
                          <a:spcPts val="0"/>
                        </a:spcAft>
                        <a:buNone/>
                      </a:pPr>
                      <a:r>
                        <a:rPr lang="el-GR" sz="1200" u="none" strike="noStrike" cap="none" dirty="0"/>
                        <a:t>ΓΝΩΣΕΙΣ</a:t>
                      </a:r>
                      <a:endParaRPr sz="1200" dirty="0"/>
                    </a:p>
                  </a:txBody>
                  <a:tcPr marL="91450" marR="91450" marT="45725" marB="45725"/>
                </a:tc>
                <a:tc>
                  <a:txBody>
                    <a:bodyPr/>
                    <a:lstStyle/>
                    <a:p>
                      <a:pPr marL="0" marR="0" lvl="0" indent="0" algn="ctr" rtl="0">
                        <a:spcBef>
                          <a:spcPts val="0"/>
                        </a:spcBef>
                        <a:spcAft>
                          <a:spcPts val="0"/>
                        </a:spcAft>
                        <a:buNone/>
                      </a:pPr>
                      <a:r>
                        <a:rPr lang="el-GR" sz="1200" dirty="0"/>
                        <a:t>ΣΤΑΣΕΙΣ</a:t>
                      </a:r>
                      <a:endParaRPr sz="1200" dirty="0"/>
                    </a:p>
                  </a:txBody>
                  <a:tcPr marL="91450" marR="91450" marT="45725" marB="45725"/>
                </a:tc>
                <a:tc>
                  <a:txBody>
                    <a:bodyPr/>
                    <a:lstStyle/>
                    <a:p>
                      <a:pPr marL="0" marR="0" lvl="0" indent="0" algn="ctr" rtl="0">
                        <a:spcBef>
                          <a:spcPts val="0"/>
                        </a:spcBef>
                        <a:spcAft>
                          <a:spcPts val="0"/>
                        </a:spcAft>
                        <a:buNone/>
                      </a:pPr>
                      <a:r>
                        <a:rPr lang="el-GR" sz="1200" dirty="0"/>
                        <a:t>ΔΕΞΙΟΤΗΤΕΣ</a:t>
                      </a:r>
                      <a:endParaRPr sz="1200" dirty="0"/>
                    </a:p>
                  </a:txBody>
                  <a:tcPr marL="91450" marR="91450" marT="45725" marB="45725"/>
                </a:tc>
                <a:extLst>
                  <a:ext uri="{0D108BD9-81ED-4DB2-BD59-A6C34878D82A}">
                    <a16:rowId xmlns:a16="http://schemas.microsoft.com/office/drawing/2014/main" val="10000"/>
                  </a:ext>
                </a:extLst>
              </a:tr>
              <a:tr h="16751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1"/>
                  </a:ext>
                </a:extLst>
              </a:tr>
            </a:tbl>
          </a:graphicData>
        </a:graphic>
      </p:graphicFrame>
      <p:sp>
        <p:nvSpPr>
          <p:cNvPr id="111" name="Google Shape;111;p3"/>
          <p:cNvSpPr txBox="1"/>
          <p:nvPr/>
        </p:nvSpPr>
        <p:spPr>
          <a:xfrm>
            <a:off x="1976770" y="1120423"/>
            <a:ext cx="1051559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b="1" dirty="0">
                <a:solidFill>
                  <a:schemeClr val="dk1"/>
                </a:solidFill>
                <a:latin typeface="Calibri"/>
                <a:ea typeface="Calibri"/>
                <a:cs typeface="Calibri"/>
                <a:sym typeface="Calibri"/>
              </a:rPr>
              <a:t>Οι εφαρμογές των σύγχρονων παιδαγωγικών πλαισίων καλλιεργούν το τρίπτυχο: </a:t>
            </a:r>
            <a:endParaRPr sz="1800" dirty="0">
              <a:solidFill>
                <a:schemeClr val="dk1"/>
              </a:solidFill>
              <a:latin typeface="Calibri"/>
              <a:ea typeface="Calibri"/>
              <a:cs typeface="Calibri"/>
              <a:sym typeface="Calibri"/>
            </a:endParaRPr>
          </a:p>
        </p:txBody>
      </p:sp>
      <p:sp>
        <p:nvSpPr>
          <p:cNvPr id="112" name="Google Shape;112;p3"/>
          <p:cNvSpPr txBox="1"/>
          <p:nvPr/>
        </p:nvSpPr>
        <p:spPr>
          <a:xfrm>
            <a:off x="428346" y="2649477"/>
            <a:ext cx="11675669" cy="713268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l-GR" b="1" dirty="0">
                <a:solidFill>
                  <a:schemeClr val="dk1"/>
                </a:solidFill>
                <a:latin typeface="Calibri"/>
                <a:ea typeface="Calibri"/>
                <a:cs typeface="Calibri"/>
                <a:sym typeface="Calibri"/>
              </a:rPr>
              <a:t>Οι δεξιότητες του 21ου αιώνα: </a:t>
            </a:r>
          </a:p>
          <a:p>
            <a:pPr marL="171450" marR="0" lvl="0" indent="-171450" rtl="0">
              <a:spcBef>
                <a:spcPts val="0"/>
              </a:spcBef>
              <a:spcAft>
                <a:spcPts val="0"/>
              </a:spcAft>
              <a:buFont typeface="Arial" panose="020B0604020202020204" pitchFamily="34" charset="0"/>
              <a:buChar char="•"/>
            </a:pPr>
            <a:r>
              <a:rPr lang="el-GR" sz="1200" dirty="0">
                <a:solidFill>
                  <a:schemeClr val="dk1"/>
                </a:solidFill>
                <a:latin typeface="Calibri"/>
                <a:ea typeface="Calibri"/>
                <a:cs typeface="Calibri"/>
                <a:sym typeface="Calibri"/>
              </a:rPr>
              <a:t>κομβικές δεξιότητες (</a:t>
            </a:r>
            <a:r>
              <a:rPr lang="el-GR" sz="1200" dirty="0" err="1">
                <a:solidFill>
                  <a:schemeClr val="dk1"/>
                </a:solidFill>
                <a:latin typeface="Calibri"/>
                <a:ea typeface="Calibri"/>
                <a:cs typeface="Calibri"/>
                <a:sym typeface="Calibri"/>
              </a:rPr>
              <a:t>generic</a:t>
            </a:r>
            <a:r>
              <a:rPr lang="el-GR" sz="1200" dirty="0">
                <a:solidFill>
                  <a:schemeClr val="dk1"/>
                </a:solidFill>
                <a:latin typeface="Calibri"/>
                <a:ea typeface="Calibri"/>
                <a:cs typeface="Calibri"/>
                <a:sym typeface="Calibri"/>
              </a:rPr>
              <a:t> </a:t>
            </a:r>
            <a:r>
              <a:rPr lang="el-GR" sz="1200" dirty="0" err="1">
                <a:solidFill>
                  <a:schemeClr val="dk1"/>
                </a:solidFill>
                <a:latin typeface="Calibri"/>
                <a:ea typeface="Calibri"/>
                <a:cs typeface="Calibri"/>
                <a:sym typeface="Calibri"/>
              </a:rPr>
              <a:t>skills</a:t>
            </a:r>
            <a:r>
              <a:rPr lang="el-GR" sz="1200" dirty="0">
                <a:solidFill>
                  <a:schemeClr val="dk1"/>
                </a:solidFill>
                <a:latin typeface="Calibri"/>
                <a:ea typeface="Calibri"/>
                <a:cs typeface="Calibri"/>
                <a:sym typeface="Calibri"/>
              </a:rPr>
              <a:t>) χρησιμοποιούνται σε μια πληθώρα επαγγελμάτων </a:t>
            </a:r>
          </a:p>
          <a:p>
            <a:pPr marL="171450" marR="0" lvl="0" indent="-171450" rtl="0">
              <a:spcBef>
                <a:spcPts val="0"/>
              </a:spcBef>
              <a:spcAft>
                <a:spcPts val="0"/>
              </a:spcAft>
              <a:buFont typeface="Arial" panose="020B0604020202020204" pitchFamily="34" charset="0"/>
              <a:buChar char="•"/>
            </a:pPr>
            <a:r>
              <a:rPr lang="el-GR" sz="1200" dirty="0">
                <a:solidFill>
                  <a:schemeClr val="dk1"/>
                </a:solidFill>
                <a:latin typeface="Calibri"/>
                <a:ea typeface="Calibri"/>
                <a:cs typeface="Calibri"/>
                <a:sym typeface="Calibri"/>
              </a:rPr>
              <a:t>key </a:t>
            </a:r>
            <a:r>
              <a:rPr lang="el-GR" sz="1200" dirty="0" err="1">
                <a:solidFill>
                  <a:schemeClr val="dk1"/>
                </a:solidFill>
                <a:latin typeface="Calibri"/>
                <a:ea typeface="Calibri"/>
                <a:cs typeface="Calibri"/>
                <a:sym typeface="Calibri"/>
              </a:rPr>
              <a:t>skills</a:t>
            </a:r>
            <a:r>
              <a:rPr lang="el-GR" sz="1200" dirty="0">
                <a:solidFill>
                  <a:schemeClr val="dk1"/>
                </a:solidFill>
                <a:latin typeface="Calibri"/>
                <a:ea typeface="Calibri"/>
                <a:cs typeface="Calibri"/>
                <a:sym typeface="Calibri"/>
              </a:rPr>
              <a:t>- βασικές δεξιότητες (</a:t>
            </a:r>
            <a:r>
              <a:rPr lang="el-GR" sz="1200" dirty="0" err="1">
                <a:solidFill>
                  <a:schemeClr val="dk1"/>
                </a:solidFill>
                <a:latin typeface="Calibri"/>
                <a:ea typeface="Calibri"/>
                <a:cs typeface="Calibri"/>
                <a:sym typeface="Calibri"/>
              </a:rPr>
              <a:t>basic</a:t>
            </a:r>
            <a:r>
              <a:rPr lang="el-GR" sz="1200" dirty="0">
                <a:solidFill>
                  <a:schemeClr val="dk1"/>
                </a:solidFill>
                <a:latin typeface="Calibri"/>
                <a:ea typeface="Calibri"/>
                <a:cs typeface="Calibri"/>
                <a:sym typeface="Calibri"/>
              </a:rPr>
              <a:t> </a:t>
            </a:r>
            <a:r>
              <a:rPr lang="el-GR" sz="1200" dirty="0" err="1">
                <a:solidFill>
                  <a:schemeClr val="dk1"/>
                </a:solidFill>
                <a:latin typeface="Calibri"/>
                <a:ea typeface="Calibri"/>
                <a:cs typeface="Calibri"/>
                <a:sym typeface="Calibri"/>
              </a:rPr>
              <a:t>skills</a:t>
            </a:r>
            <a:r>
              <a:rPr lang="el-GR" sz="1200" dirty="0">
                <a:solidFill>
                  <a:schemeClr val="dk1"/>
                </a:solidFill>
                <a:latin typeface="Calibri"/>
                <a:ea typeface="Calibri"/>
                <a:cs typeface="Calibri"/>
                <a:sym typeface="Calibri"/>
              </a:rPr>
              <a:t>): Αριθμητική ικανότητα, Γλωσσική ικανότητα, Ικανότητα συνεννόησης σε ξένες γλώσσες, ψηφιακή ικανότητα</a:t>
            </a:r>
          </a:p>
          <a:p>
            <a:pPr marL="171450" marR="0" lvl="0" indent="-171450" rtl="0">
              <a:spcBef>
                <a:spcPts val="0"/>
              </a:spcBef>
              <a:spcAft>
                <a:spcPts val="0"/>
              </a:spcAft>
              <a:buFont typeface="Arial" panose="020B0604020202020204" pitchFamily="34" charset="0"/>
              <a:buChar char="•"/>
            </a:pPr>
            <a:r>
              <a:rPr lang="el-GR" sz="1200" dirty="0">
                <a:solidFill>
                  <a:schemeClr val="dk1"/>
                </a:solidFill>
                <a:latin typeface="Calibri"/>
                <a:ea typeface="Calibri"/>
                <a:cs typeface="Calibri"/>
                <a:sym typeface="Calibri"/>
              </a:rPr>
              <a:t>Επαγγελματικές δεξιότητες (</a:t>
            </a:r>
            <a:r>
              <a:rPr lang="el-GR" sz="1200" dirty="0" err="1">
                <a:solidFill>
                  <a:schemeClr val="dk1"/>
                </a:solidFill>
                <a:latin typeface="Calibri"/>
                <a:ea typeface="Calibri"/>
                <a:cs typeface="Calibri"/>
                <a:sym typeface="Calibri"/>
              </a:rPr>
              <a:t>vocational</a:t>
            </a:r>
            <a:r>
              <a:rPr lang="el-GR" sz="1200" dirty="0">
                <a:solidFill>
                  <a:schemeClr val="dk1"/>
                </a:solidFill>
                <a:latin typeface="Calibri"/>
                <a:ea typeface="Calibri"/>
                <a:cs typeface="Calibri"/>
                <a:sym typeface="Calibri"/>
              </a:rPr>
              <a:t> </a:t>
            </a:r>
            <a:r>
              <a:rPr lang="el-GR" sz="1200" dirty="0" err="1">
                <a:solidFill>
                  <a:schemeClr val="dk1"/>
                </a:solidFill>
                <a:latin typeface="Calibri"/>
                <a:ea typeface="Calibri"/>
                <a:cs typeface="Calibri"/>
                <a:sym typeface="Calibri"/>
              </a:rPr>
              <a:t>skills</a:t>
            </a:r>
            <a:r>
              <a:rPr lang="el-GR" sz="1200" dirty="0">
                <a:solidFill>
                  <a:schemeClr val="dk1"/>
                </a:solidFill>
                <a:latin typeface="Calibri"/>
                <a:ea typeface="Calibri"/>
                <a:cs typeface="Calibri"/>
                <a:sym typeface="Calibri"/>
              </a:rPr>
              <a:t>): σχετίζονται με ένα συγκεκριμένο επάγγελμα</a:t>
            </a:r>
          </a:p>
          <a:p>
            <a:pPr marL="171450" marR="0" lvl="0" indent="-171450" rtl="0">
              <a:spcBef>
                <a:spcPts val="0"/>
              </a:spcBef>
              <a:spcAft>
                <a:spcPts val="0"/>
              </a:spcAft>
              <a:buFont typeface="Arial" panose="020B0604020202020204" pitchFamily="34" charset="0"/>
              <a:buChar char="•"/>
            </a:pPr>
            <a:r>
              <a:rPr lang="el-GR" sz="1200" dirty="0">
                <a:solidFill>
                  <a:schemeClr val="dk1"/>
                </a:solidFill>
                <a:latin typeface="Calibri"/>
                <a:ea typeface="Calibri"/>
                <a:cs typeface="Calibri"/>
                <a:sym typeface="Calibri"/>
              </a:rPr>
              <a:t>Πολυεπίπεδες δεξιότητες (</a:t>
            </a:r>
            <a:r>
              <a:rPr lang="el-GR" sz="1200" dirty="0" err="1">
                <a:solidFill>
                  <a:schemeClr val="dk1"/>
                </a:solidFill>
                <a:latin typeface="Calibri"/>
                <a:ea typeface="Calibri"/>
                <a:cs typeface="Calibri"/>
                <a:sym typeface="Calibri"/>
              </a:rPr>
              <a:t>transversal</a:t>
            </a:r>
            <a:r>
              <a:rPr lang="el-GR" sz="1200" dirty="0">
                <a:solidFill>
                  <a:schemeClr val="dk1"/>
                </a:solidFill>
                <a:latin typeface="Calibri"/>
                <a:ea typeface="Calibri"/>
                <a:cs typeface="Calibri"/>
                <a:sym typeface="Calibri"/>
              </a:rPr>
              <a:t> </a:t>
            </a:r>
            <a:r>
              <a:rPr lang="el-GR" sz="1200" dirty="0" err="1">
                <a:solidFill>
                  <a:schemeClr val="dk1"/>
                </a:solidFill>
                <a:latin typeface="Calibri"/>
                <a:ea typeface="Calibri"/>
                <a:cs typeface="Calibri"/>
                <a:sym typeface="Calibri"/>
              </a:rPr>
              <a:t>skills</a:t>
            </a:r>
            <a:r>
              <a:rPr lang="el-GR" sz="1200" dirty="0">
                <a:solidFill>
                  <a:schemeClr val="dk1"/>
                </a:solidFill>
                <a:latin typeface="Calibri"/>
                <a:ea typeface="Calibri"/>
                <a:cs typeface="Calibri"/>
                <a:sym typeface="Calibri"/>
              </a:rPr>
              <a:t>): αποκτώνται  κατά τη διάρκεια οποιασδήποτε δραστηριότητας &amp; μπορούν να εφαρμοστούν σε μεταγενέστερο στάδιο σε νέες καταστάσεις, δηλαδή μπορούν να μεταφερθούν </a:t>
            </a:r>
          </a:p>
          <a:p>
            <a:pPr marR="0" lvl="0" rtl="0">
              <a:spcBef>
                <a:spcPts val="0"/>
              </a:spcBef>
              <a:spcAft>
                <a:spcPts val="0"/>
              </a:spcAft>
            </a:pPr>
            <a:r>
              <a:rPr lang="el-GR" sz="1200" b="1" dirty="0">
                <a:solidFill>
                  <a:schemeClr val="dk1"/>
                </a:solidFill>
                <a:latin typeface="Calibri"/>
                <a:ea typeface="Calibri"/>
                <a:cs typeface="Calibri"/>
                <a:sym typeface="Calibri"/>
              </a:rPr>
              <a:t>ΠΑΡΑΔΕΙΓΜΑΤΑ</a:t>
            </a:r>
          </a:p>
          <a:p>
            <a:pPr marL="171450" marR="0" lvl="0" indent="-171450" rtl="0">
              <a:spcBef>
                <a:spcPts val="0"/>
              </a:spcBef>
              <a:spcAft>
                <a:spcPts val="0"/>
              </a:spcAft>
              <a:buFont typeface="Arial" panose="020B0604020202020204" pitchFamily="34" charset="0"/>
              <a:buChar char="•"/>
            </a:pPr>
            <a:r>
              <a:rPr lang="el-GR" sz="1200" dirty="0">
                <a:solidFill>
                  <a:schemeClr val="dk1"/>
                </a:solidFill>
                <a:latin typeface="Calibri"/>
                <a:ea typeface="Calibri"/>
                <a:cs typeface="Calibri"/>
                <a:sym typeface="Calibri"/>
              </a:rPr>
              <a:t>Αναλυτική Σκέψη: Η ικανότητα συστηματικής ανάλυσης των προβλημάτων.</a:t>
            </a:r>
          </a:p>
          <a:p>
            <a:pPr marL="171450" marR="0" lvl="0" indent="-171450" rtl="0">
              <a:spcBef>
                <a:spcPts val="0"/>
              </a:spcBef>
              <a:spcAft>
                <a:spcPts val="0"/>
              </a:spcAft>
              <a:buFont typeface="Arial" panose="020B0604020202020204" pitchFamily="34" charset="0"/>
              <a:buChar char="•"/>
            </a:pPr>
            <a:r>
              <a:rPr lang="el-GR" sz="1200" dirty="0">
                <a:solidFill>
                  <a:schemeClr val="dk1"/>
                </a:solidFill>
                <a:latin typeface="Calibri"/>
                <a:ea typeface="Calibri"/>
                <a:cs typeface="Calibri"/>
                <a:sym typeface="Calibri"/>
              </a:rPr>
              <a:t>Δέσμευση για Μάθηση: Η ικανότητα ενεργής επιδίωξης της μάθησης και ανάπτυξης ανταγωνιστικότητας. </a:t>
            </a:r>
          </a:p>
          <a:p>
            <a:pPr marL="171450" marR="0" lvl="0" indent="-171450" rtl="0">
              <a:spcBef>
                <a:spcPts val="0"/>
              </a:spcBef>
              <a:spcAft>
                <a:spcPts val="0"/>
              </a:spcAft>
              <a:buFont typeface="Arial" panose="020B0604020202020204" pitchFamily="34" charset="0"/>
              <a:buChar char="•"/>
            </a:pPr>
            <a:r>
              <a:rPr lang="el-GR" sz="1200" dirty="0">
                <a:solidFill>
                  <a:schemeClr val="dk1"/>
                </a:solidFill>
                <a:latin typeface="Calibri"/>
                <a:ea typeface="Calibri"/>
                <a:cs typeface="Calibri"/>
                <a:sym typeface="Calibri"/>
              </a:rPr>
              <a:t>Πραγματογνωσία: Η ικανότητα ανάληψης επαγγελματικών θέσεων εργασίας.</a:t>
            </a:r>
          </a:p>
          <a:p>
            <a:pPr marL="171450" marR="0" lvl="0" indent="-171450" rtl="0">
              <a:spcBef>
                <a:spcPts val="0"/>
              </a:spcBef>
              <a:spcAft>
                <a:spcPts val="0"/>
              </a:spcAft>
              <a:buFont typeface="Arial" panose="020B0604020202020204" pitchFamily="34" charset="0"/>
              <a:buChar char="•"/>
            </a:pPr>
            <a:r>
              <a:rPr lang="el-GR" sz="1200" dirty="0">
                <a:solidFill>
                  <a:schemeClr val="dk1"/>
                </a:solidFill>
                <a:latin typeface="Calibri"/>
                <a:ea typeface="Calibri"/>
                <a:cs typeface="Calibri"/>
                <a:sym typeface="Calibri"/>
              </a:rPr>
              <a:t>Ευελιξία: Η ικανότητα αποτελεσματικής προσαρμογής σε ποικίλες καταστάσεις.</a:t>
            </a:r>
          </a:p>
          <a:p>
            <a:pPr marL="171450" marR="0" lvl="0" indent="-171450" rtl="0">
              <a:spcBef>
                <a:spcPts val="0"/>
              </a:spcBef>
              <a:spcAft>
                <a:spcPts val="0"/>
              </a:spcAft>
              <a:buFont typeface="Arial" panose="020B0604020202020204" pitchFamily="34" charset="0"/>
              <a:buChar char="•"/>
            </a:pPr>
            <a:r>
              <a:rPr lang="el-GR" sz="1200" dirty="0">
                <a:solidFill>
                  <a:schemeClr val="dk1"/>
                </a:solidFill>
                <a:latin typeface="Calibri"/>
                <a:ea typeface="Calibri"/>
                <a:cs typeface="Calibri"/>
                <a:sym typeface="Calibri"/>
              </a:rPr>
              <a:t>Αναζήτηση Πληροφοριών: Ικανότητα εύρεσης και καταγραφής πληροφοριών για την αύξηση των γνώσεων ή την εξεύρεση λύσεων. </a:t>
            </a:r>
          </a:p>
          <a:p>
            <a:pPr marL="171450" marR="0" lvl="0" indent="-171450" rtl="0">
              <a:spcBef>
                <a:spcPts val="0"/>
              </a:spcBef>
              <a:spcAft>
                <a:spcPts val="0"/>
              </a:spcAft>
              <a:buFont typeface="Arial" panose="020B0604020202020204" pitchFamily="34" charset="0"/>
              <a:buChar char="•"/>
            </a:pPr>
            <a:r>
              <a:rPr lang="el-GR" sz="1200" dirty="0">
                <a:solidFill>
                  <a:schemeClr val="dk1"/>
                </a:solidFill>
                <a:latin typeface="Calibri"/>
                <a:ea typeface="Calibri"/>
                <a:cs typeface="Calibri"/>
                <a:sym typeface="Calibri"/>
              </a:rPr>
              <a:t>Καινοτομία &amp; Δημιουργικότητα: Η ικανότητα δημιουργίας κάτι νέου προκειμένου να ξεκινήσει μια καλή επιχείρηση. </a:t>
            </a:r>
          </a:p>
          <a:p>
            <a:pPr marL="171450" marR="0" lvl="0" indent="-171450" rtl="0">
              <a:spcBef>
                <a:spcPts val="0"/>
              </a:spcBef>
              <a:spcAft>
                <a:spcPts val="0"/>
              </a:spcAft>
              <a:buFont typeface="Arial" panose="020B0604020202020204" pitchFamily="34" charset="0"/>
              <a:buChar char="•"/>
            </a:pPr>
            <a:r>
              <a:rPr lang="el-GR" sz="1200" dirty="0">
                <a:solidFill>
                  <a:schemeClr val="dk1"/>
                </a:solidFill>
                <a:latin typeface="Calibri"/>
                <a:ea typeface="Calibri"/>
                <a:cs typeface="Calibri"/>
                <a:sym typeface="Calibri"/>
              </a:rPr>
              <a:t>Προσανατολισμός στα Αποτελέσματα: Η ικανότητα να θέτει κανείς στόχους απόδοσης, αποτελεσματικούς στόχους και μέτρα.</a:t>
            </a:r>
          </a:p>
          <a:p>
            <a:pPr marL="171450" marR="0" lvl="0" indent="-171450" rtl="0">
              <a:spcBef>
                <a:spcPts val="0"/>
              </a:spcBef>
              <a:spcAft>
                <a:spcPts val="0"/>
              </a:spcAft>
              <a:buFont typeface="Arial" panose="020B0604020202020204" pitchFamily="34" charset="0"/>
              <a:buChar char="•"/>
            </a:pPr>
            <a:r>
              <a:rPr lang="el-GR" sz="1200" dirty="0">
                <a:solidFill>
                  <a:schemeClr val="dk1"/>
                </a:solidFill>
                <a:latin typeface="Calibri"/>
                <a:ea typeface="Calibri"/>
                <a:cs typeface="Calibri"/>
                <a:sym typeface="Calibri"/>
              </a:rPr>
              <a:t>Λήψη Αποφάσεων: Η ικανότητα  λήψης αποφάσεων.</a:t>
            </a:r>
          </a:p>
          <a:p>
            <a:pPr marR="0" lvl="0" rtl="0">
              <a:spcBef>
                <a:spcPts val="0"/>
              </a:spcBef>
              <a:spcAft>
                <a:spcPts val="0"/>
              </a:spcAft>
            </a:pPr>
            <a:endParaRPr lang="el-GR" sz="1200" dirty="0">
              <a:solidFill>
                <a:schemeClr val="dk1"/>
              </a:solidFill>
              <a:latin typeface="Calibri"/>
              <a:ea typeface="Calibri"/>
              <a:cs typeface="Calibri"/>
              <a:sym typeface="Calibri"/>
            </a:endParaRPr>
          </a:p>
          <a:p>
            <a:pPr marL="0" marR="0" lvl="0" indent="0" rtl="0">
              <a:spcBef>
                <a:spcPts val="0"/>
              </a:spcBef>
              <a:spcAft>
                <a:spcPts val="0"/>
              </a:spcAft>
              <a:buNone/>
            </a:pPr>
            <a:endParaRPr lang="el-GR" sz="12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l-GR" sz="1600" b="1" dirty="0">
                <a:solidFill>
                  <a:schemeClr val="dk1"/>
                </a:solidFill>
                <a:latin typeface="Calibri"/>
                <a:ea typeface="Calibri"/>
                <a:cs typeface="Calibri"/>
                <a:sym typeface="Calibri"/>
              </a:rPr>
              <a:t>Δεξιότητες της ζωής (</a:t>
            </a:r>
            <a:r>
              <a:rPr lang="el-GR" sz="1600" b="1" dirty="0" err="1">
                <a:solidFill>
                  <a:schemeClr val="dk1"/>
                </a:solidFill>
                <a:latin typeface="Calibri"/>
                <a:ea typeface="Calibri"/>
                <a:cs typeface="Calibri"/>
                <a:sym typeface="Calibri"/>
              </a:rPr>
              <a:t>life</a:t>
            </a:r>
            <a:r>
              <a:rPr lang="el-GR" sz="1600" b="1" dirty="0">
                <a:solidFill>
                  <a:schemeClr val="dk1"/>
                </a:solidFill>
                <a:latin typeface="Calibri"/>
                <a:ea typeface="Calibri"/>
                <a:cs typeface="Calibri"/>
                <a:sym typeface="Calibri"/>
              </a:rPr>
              <a:t> </a:t>
            </a:r>
            <a:r>
              <a:rPr lang="el-GR" sz="1600" b="1" dirty="0" err="1">
                <a:solidFill>
                  <a:schemeClr val="dk1"/>
                </a:solidFill>
                <a:latin typeface="Calibri"/>
                <a:ea typeface="Calibri"/>
                <a:cs typeface="Calibri"/>
                <a:sym typeface="Calibri"/>
              </a:rPr>
              <a:t>skills</a:t>
            </a:r>
            <a:r>
              <a:rPr lang="el-GR" sz="1600" b="1" dirty="0">
                <a:solidFill>
                  <a:schemeClr val="dk1"/>
                </a:solidFill>
                <a:latin typeface="Calibri"/>
                <a:ea typeface="Calibri"/>
                <a:cs typeface="Calibri"/>
                <a:sym typeface="Calibri"/>
              </a:rPr>
              <a:t>), ήπιες δεξιότητες (</a:t>
            </a:r>
            <a:r>
              <a:rPr lang="el-GR" sz="1600" b="1" dirty="0" err="1">
                <a:solidFill>
                  <a:schemeClr val="dk1"/>
                </a:solidFill>
                <a:latin typeface="Calibri"/>
                <a:ea typeface="Calibri"/>
                <a:cs typeface="Calibri"/>
                <a:sym typeface="Calibri"/>
              </a:rPr>
              <a:t>soft</a:t>
            </a:r>
            <a:r>
              <a:rPr lang="el-GR" sz="1600" b="1" dirty="0">
                <a:solidFill>
                  <a:schemeClr val="dk1"/>
                </a:solidFill>
                <a:latin typeface="Calibri"/>
                <a:ea typeface="Calibri"/>
                <a:cs typeface="Calibri"/>
                <a:sym typeface="Calibri"/>
              </a:rPr>
              <a:t> </a:t>
            </a:r>
            <a:r>
              <a:rPr lang="el-GR" sz="1600" b="1" dirty="0" err="1">
                <a:solidFill>
                  <a:schemeClr val="dk1"/>
                </a:solidFill>
                <a:latin typeface="Calibri"/>
                <a:ea typeface="Calibri"/>
                <a:cs typeface="Calibri"/>
                <a:sym typeface="Calibri"/>
              </a:rPr>
              <a:t>skills</a:t>
            </a:r>
            <a:r>
              <a:rPr lang="el-GR" sz="1600" b="1" dirty="0">
                <a:solidFill>
                  <a:schemeClr val="dk1"/>
                </a:solidFill>
                <a:latin typeface="Calibri"/>
                <a:ea typeface="Calibri"/>
                <a:cs typeface="Calibri"/>
                <a:sym typeface="Calibri"/>
              </a:rPr>
              <a:t>),  δεξιότητες τεχνολογίας και επιστήμης, π.χ κριτική σκέψη, δημιουργικότητα, συνεργασία, επικοινωνία, ευελιξία, προσαρμοστικότητα, πρωτοβουλία, οργανωτική ικανότητα, ενσυναίσθηση, κοινωνικές δεξιότητες, επίλυση προβλημάτων, ψηφιακός και τεχνολογικός γραμματισμός.</a:t>
            </a:r>
            <a:endParaRPr sz="1400" b="1" dirty="0"/>
          </a:p>
          <a:p>
            <a:pPr marL="0" marR="0" lvl="0" indent="0"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lnSpc>
                <a:spcPct val="134500"/>
              </a:lnSpc>
              <a:spcBef>
                <a:spcPts val="0"/>
              </a:spcBef>
              <a:spcAft>
                <a:spcPts val="0"/>
              </a:spcAft>
              <a:buNone/>
            </a:pPr>
            <a:r>
              <a:rPr lang="el-GR" sz="1000" dirty="0">
                <a:solidFill>
                  <a:schemeClr val="dk1"/>
                </a:solidFill>
                <a:latin typeface="Times New Roman"/>
                <a:ea typeface="Times New Roman"/>
                <a:cs typeface="Times New Roman"/>
                <a:sym typeface="Times New Roman"/>
              </a:rPr>
              <a:t> </a:t>
            </a:r>
            <a:endParaRPr sz="11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763221" y="916870"/>
            <a:ext cx="10515600" cy="5115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000"/>
              <a:buFont typeface="Calibri"/>
              <a:buNone/>
            </a:pPr>
            <a:r>
              <a:rPr lang="el-GR" sz="2000" b="1" dirty="0"/>
              <a:t>Νέες εξελίξεις στις Θεωρίες Μάθησης: Από τη διερεύνηση στη Δημιουργικότητα, την Ενσώματη Μάθηση και την Κοινωνικοσυναισθηματική Νοημοσύνη</a:t>
            </a:r>
            <a:br>
              <a:rPr lang="el-GR" sz="2000" b="1" dirty="0"/>
            </a:br>
            <a:r>
              <a:rPr lang="el-GR" sz="2000" b="1" dirty="0">
                <a:solidFill>
                  <a:srgbClr val="0070C0"/>
                </a:solidFill>
              </a:rPr>
              <a:t>Δεξιότητες που καλλιεργούνται</a:t>
            </a:r>
            <a:endParaRPr dirty="0"/>
          </a:p>
        </p:txBody>
      </p:sp>
      <p:sp>
        <p:nvSpPr>
          <p:cNvPr id="112" name="Google Shape;112;p3"/>
          <p:cNvSpPr txBox="1"/>
          <p:nvPr/>
        </p:nvSpPr>
        <p:spPr>
          <a:xfrm>
            <a:off x="428347" y="2969988"/>
            <a:ext cx="10722006" cy="30700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lnSpc>
                <a:spcPct val="134500"/>
              </a:lnSpc>
              <a:spcBef>
                <a:spcPts val="0"/>
              </a:spcBef>
              <a:spcAft>
                <a:spcPts val="0"/>
              </a:spcAft>
              <a:buNone/>
            </a:pPr>
            <a:r>
              <a:rPr lang="el-GR" sz="1000" dirty="0">
                <a:solidFill>
                  <a:schemeClr val="dk1"/>
                </a:solidFill>
                <a:latin typeface="Times New Roman"/>
                <a:ea typeface="Times New Roman"/>
                <a:cs typeface="Times New Roman"/>
                <a:sym typeface="Times New Roman"/>
              </a:rPr>
              <a:t> </a:t>
            </a:r>
            <a:endParaRPr sz="11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 name="TextBox 10">
            <a:extLst>
              <a:ext uri="{FF2B5EF4-FFF2-40B4-BE49-F238E27FC236}">
                <a16:creationId xmlns:a16="http://schemas.microsoft.com/office/drawing/2014/main" id="{D345871A-AD46-4723-A562-371C966E334A}"/>
              </a:ext>
            </a:extLst>
          </p:cNvPr>
          <p:cNvSpPr txBox="1"/>
          <p:nvPr/>
        </p:nvSpPr>
        <p:spPr>
          <a:xfrm>
            <a:off x="3048811" y="1598839"/>
            <a:ext cx="6094378" cy="307777"/>
          </a:xfrm>
          <a:prstGeom prst="rect">
            <a:avLst/>
          </a:prstGeom>
          <a:noFill/>
        </p:spPr>
        <p:txBody>
          <a:bodyPr wrap="square">
            <a:spAutoFit/>
          </a:bodyPr>
          <a:lstStyle/>
          <a:p>
            <a:pPr algn="ctr"/>
            <a:r>
              <a:rPr lang="el-GR" b="1" i="0" cap="all" dirty="0">
                <a:solidFill>
                  <a:srgbClr val="000000"/>
                </a:solidFill>
                <a:effectLst/>
                <a:latin typeface="Helvetica Neue"/>
              </a:rPr>
              <a:t>ΠΛΑΤΦΟΡΜΑ 21+: ΕΡΓΑΣΤΗΡΙΑ ΔΕΞΙΟΤΗΤΩΝ</a:t>
            </a:r>
          </a:p>
        </p:txBody>
      </p:sp>
      <p:pic>
        <p:nvPicPr>
          <p:cNvPr id="3" name="Google Shape;90;p1">
            <a:extLst>
              <a:ext uri="{FF2B5EF4-FFF2-40B4-BE49-F238E27FC236}">
                <a16:creationId xmlns:a16="http://schemas.microsoft.com/office/drawing/2014/main" id="{C01DCCE9-6FDC-41B3-9E72-0974080805C3}"/>
              </a:ext>
            </a:extLst>
          </p:cNvPr>
          <p:cNvPicPr preferRelativeResize="0"/>
          <p:nvPr/>
        </p:nvPicPr>
        <p:blipFill rotWithShape="1">
          <a:blip r:embed="rId3">
            <a:alphaModFix/>
          </a:blip>
          <a:srcRect/>
          <a:stretch/>
        </p:blipFill>
        <p:spPr>
          <a:xfrm>
            <a:off x="9826846" y="45397"/>
            <a:ext cx="2182813" cy="671214"/>
          </a:xfrm>
          <a:prstGeom prst="rect">
            <a:avLst/>
          </a:prstGeom>
          <a:noFill/>
          <a:ln>
            <a:noFill/>
          </a:ln>
        </p:spPr>
      </p:pic>
      <p:pic>
        <p:nvPicPr>
          <p:cNvPr id="4" name="Picture 6" descr="Ινστιτούτο Εκπαιδευτικής Πολιτικής">
            <a:extLst>
              <a:ext uri="{FF2B5EF4-FFF2-40B4-BE49-F238E27FC236}">
                <a16:creationId xmlns:a16="http://schemas.microsoft.com/office/drawing/2014/main" id="{FDBFE290-2B81-4610-8541-1C37A770CA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7" y="73012"/>
            <a:ext cx="22987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9FE7254-2F0F-4D76-8B1B-27234F7D93AD}"/>
              </a:ext>
            </a:extLst>
          </p:cNvPr>
          <p:cNvSpPr txBox="1"/>
          <p:nvPr/>
        </p:nvSpPr>
        <p:spPr>
          <a:xfrm>
            <a:off x="7510510" y="6310095"/>
            <a:ext cx="4681490" cy="369332"/>
          </a:xfrm>
          <a:prstGeom prst="rect">
            <a:avLst/>
          </a:prstGeom>
          <a:noFill/>
        </p:spPr>
        <p:txBody>
          <a:bodyPr wrap="square">
            <a:spAutoFit/>
          </a:bodyPr>
          <a:lstStyle/>
          <a:p>
            <a:pPr>
              <a:spcBef>
                <a:spcPct val="0"/>
              </a:spcBef>
            </a:pPr>
            <a:r>
              <a:rPr lang="el-GR" altLang="el-GR" b="1" dirty="0">
                <a:solidFill>
                  <a:srgbClr val="002060"/>
                </a:solidFill>
                <a:cs typeface="Calibri" pitchFamily="34" charset="0"/>
              </a:rPr>
              <a:t>ΠΛΑΤΦΟΡΜΑ</a:t>
            </a:r>
            <a:r>
              <a:rPr lang="el-GR" altLang="el-GR" b="1" dirty="0">
                <a:solidFill>
                  <a:srgbClr val="002060"/>
                </a:solidFill>
                <a:latin typeface="Ink Free" pitchFamily="66" charset="0"/>
                <a:ea typeface="Calibri" pitchFamily="34" charset="0"/>
                <a:cs typeface="Arial" pitchFamily="34" charset="0"/>
              </a:rPr>
              <a:t> 21+: </a:t>
            </a:r>
            <a:r>
              <a:rPr lang="el-GR" altLang="el-GR" b="1" dirty="0">
                <a:solidFill>
                  <a:srgbClr val="002060"/>
                </a:solidFill>
                <a:cs typeface="Calibri" pitchFamily="34" charset="0"/>
              </a:rPr>
              <a:t>ΕΡΓΑΣΤΗΡΙΑ</a:t>
            </a:r>
            <a:r>
              <a:rPr lang="el-GR" altLang="el-GR" b="1" dirty="0">
                <a:solidFill>
                  <a:srgbClr val="002060"/>
                </a:solidFill>
                <a:latin typeface="Ink Free" pitchFamily="66" charset="0"/>
                <a:cs typeface="Calibri" pitchFamily="34" charset="0"/>
              </a:rPr>
              <a:t> </a:t>
            </a:r>
            <a:r>
              <a:rPr lang="el-GR" altLang="el-GR" b="1" dirty="0">
                <a:solidFill>
                  <a:srgbClr val="002060"/>
                </a:solidFill>
                <a:cs typeface="Calibri" pitchFamily="34" charset="0"/>
              </a:rPr>
              <a:t>ΔΕΞΙΟΤΗΤΩΝ</a:t>
            </a:r>
            <a:endParaRPr lang="el-GR" altLang="el-GR" sz="1200" dirty="0">
              <a:solidFill>
                <a:srgbClr val="002060"/>
              </a:solidFill>
              <a:cs typeface="Calibri" pitchFamily="34" charset="0"/>
            </a:endParaRPr>
          </a:p>
        </p:txBody>
      </p:sp>
      <p:pic>
        <p:nvPicPr>
          <p:cNvPr id="6" name="Picture 9">
            <a:extLst>
              <a:ext uri="{FF2B5EF4-FFF2-40B4-BE49-F238E27FC236}">
                <a16:creationId xmlns:a16="http://schemas.microsoft.com/office/drawing/2014/main" id="{64A64BA8-58A3-4EA9-A021-467B37A9F7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18578" y="6153835"/>
            <a:ext cx="1004887" cy="563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6">
            <a:extLst>
              <a:ext uri="{FF2B5EF4-FFF2-40B4-BE49-F238E27FC236}">
                <a16:creationId xmlns:a16="http://schemas.microsoft.com/office/drawing/2014/main" id="{032C2D31-1B77-49EA-972E-5B31E88A45DC}"/>
              </a:ext>
            </a:extLst>
          </p:cNvPr>
          <p:cNvGraphicFramePr>
            <a:graphicFrameLocks noGrp="1"/>
          </p:cNvGraphicFramePr>
          <p:nvPr/>
        </p:nvGraphicFramePr>
        <p:xfrm>
          <a:off x="313814" y="2224361"/>
          <a:ext cx="10722008" cy="2971800"/>
        </p:xfrm>
        <a:graphic>
          <a:graphicData uri="http://schemas.openxmlformats.org/drawingml/2006/table">
            <a:tbl>
              <a:tblPr firstRow="1" bandRow="1">
                <a:tableStyleId>{5940675A-B579-460E-94D1-54222C63F5DA}</a:tableStyleId>
              </a:tblPr>
              <a:tblGrid>
                <a:gridCol w="2680502">
                  <a:extLst>
                    <a:ext uri="{9D8B030D-6E8A-4147-A177-3AD203B41FA5}">
                      <a16:colId xmlns:a16="http://schemas.microsoft.com/office/drawing/2014/main" val="1630988100"/>
                    </a:ext>
                  </a:extLst>
                </a:gridCol>
                <a:gridCol w="2680502">
                  <a:extLst>
                    <a:ext uri="{9D8B030D-6E8A-4147-A177-3AD203B41FA5}">
                      <a16:colId xmlns:a16="http://schemas.microsoft.com/office/drawing/2014/main" val="546982761"/>
                    </a:ext>
                  </a:extLst>
                </a:gridCol>
                <a:gridCol w="2680502">
                  <a:extLst>
                    <a:ext uri="{9D8B030D-6E8A-4147-A177-3AD203B41FA5}">
                      <a16:colId xmlns:a16="http://schemas.microsoft.com/office/drawing/2014/main" val="1722852946"/>
                    </a:ext>
                  </a:extLst>
                </a:gridCol>
                <a:gridCol w="2680502">
                  <a:extLst>
                    <a:ext uri="{9D8B030D-6E8A-4147-A177-3AD203B41FA5}">
                      <a16:colId xmlns:a16="http://schemas.microsoft.com/office/drawing/2014/main" val="174927793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100" b="1" i="0" u="none" strike="noStrike" cap="none" dirty="0">
                          <a:solidFill>
                            <a:srgbClr val="000000"/>
                          </a:solidFill>
                          <a:latin typeface="+mn-lt"/>
                          <a:ea typeface="Calibri"/>
                          <a:cs typeface="Calibri"/>
                          <a:sym typeface="Calibri"/>
                        </a:rPr>
                        <a:t>Δεξιότητες Μάθησης</a:t>
                      </a:r>
                      <a:endParaRPr lang="el-GR" sz="1100" b="1" i="0" u="none" strike="noStrike" cap="none" dirty="0">
                        <a:solidFill>
                          <a:srgbClr val="000000"/>
                        </a:solidFill>
                        <a:latin typeface="Times New Roman"/>
                        <a:ea typeface="Times New Roman"/>
                        <a:cs typeface="Times New Roman"/>
                        <a:sym typeface="Times New Roman"/>
                      </a:endParaRPr>
                    </a:p>
                    <a:p>
                      <a:pPr algn="ct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100" b="1" dirty="0">
                          <a:latin typeface="+mn-lt"/>
                          <a:ea typeface="Calibri"/>
                          <a:cs typeface="Calibri"/>
                          <a:sym typeface="Calibri"/>
                        </a:rPr>
                        <a:t>Δεξιότητες Ζωής</a:t>
                      </a:r>
                      <a:endParaRPr lang="el-GR" sz="1100" b="1" dirty="0">
                        <a:latin typeface="Times New Roman"/>
                        <a:ea typeface="Times New Roman"/>
                        <a:cs typeface="Times New Roman"/>
                        <a:sym typeface="Times New Roman"/>
                      </a:endParaRPr>
                    </a:p>
                    <a:p>
                      <a:pPr algn="ct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100" b="1" dirty="0">
                          <a:latin typeface="+mn-lt"/>
                          <a:ea typeface="Calibri"/>
                          <a:cs typeface="Calibri"/>
                          <a:sym typeface="Calibri"/>
                        </a:rPr>
                        <a:t>MIΤ: Δεξιότητες της τεχνολογίας και της επιστήμης</a:t>
                      </a:r>
                      <a:endParaRPr lang="el-GR" sz="1100" b="1" dirty="0"/>
                    </a:p>
                    <a:p>
                      <a:pPr algn="ctr"/>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100" b="1" dirty="0"/>
                        <a:t>Δεξιότητες του Νου</a:t>
                      </a:r>
                    </a:p>
                    <a:p>
                      <a:pPr algn="ctr"/>
                      <a:endParaRPr lang="en-US" sz="1100" dirty="0"/>
                    </a:p>
                  </a:txBody>
                  <a:tcPr/>
                </a:tc>
                <a:extLst>
                  <a:ext uri="{0D108BD9-81ED-4DB2-BD59-A6C34878D82A}">
                    <a16:rowId xmlns:a16="http://schemas.microsoft.com/office/drawing/2014/main" val="779951241"/>
                  </a:ext>
                </a:extLst>
              </a:tr>
              <a:tr h="370840">
                <a:tc>
                  <a:txBody>
                    <a:bodyPr/>
                    <a:lstStyle/>
                    <a:p>
                      <a:pPr marL="342900" marR="0" lvl="0" indent="-342900" algn="just" rtl="0">
                        <a:lnSpc>
                          <a:spcPct val="100000"/>
                        </a:lnSpc>
                        <a:spcBef>
                          <a:spcPts val="0"/>
                        </a:spcBef>
                        <a:spcAft>
                          <a:spcPts val="0"/>
                        </a:spcAft>
                        <a:buClr>
                          <a:srgbClr val="000000"/>
                        </a:buClr>
                        <a:buSzPts val="1100"/>
                        <a:buFont typeface="Noto Sans Symbols"/>
                        <a:buChar char="−"/>
                      </a:pPr>
                      <a:r>
                        <a:rPr lang="el-GR" sz="1000" b="0" i="0" u="none" strike="noStrike" cap="none" dirty="0">
                          <a:solidFill>
                            <a:srgbClr val="000000"/>
                          </a:solidFill>
                          <a:latin typeface="+mn-lt"/>
                          <a:ea typeface="Calibri"/>
                          <a:cs typeface="Calibri"/>
                          <a:sym typeface="Calibri"/>
                        </a:rPr>
                        <a:t>Κριτική σκέψη (</a:t>
                      </a:r>
                      <a:r>
                        <a:rPr lang="en-US" sz="1000" b="0" i="0" u="none" strike="noStrike" cap="none" dirty="0">
                          <a:solidFill>
                            <a:srgbClr val="000000"/>
                          </a:solidFill>
                          <a:latin typeface="+mn-lt"/>
                          <a:ea typeface="Calibri"/>
                          <a:cs typeface="Calibri"/>
                          <a:sym typeface="Calibri"/>
                        </a:rPr>
                        <a:t>Critical thinking)                     </a:t>
                      </a:r>
                      <a:endParaRPr lang="en-US" sz="1000" b="0" i="0" u="none" strike="noStrike" cap="none" dirty="0">
                        <a:solidFill>
                          <a:srgbClr val="000000"/>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1100"/>
                        <a:buFont typeface="Noto Sans Symbols"/>
                        <a:buChar char="−"/>
                      </a:pPr>
                      <a:r>
                        <a:rPr lang="el-GR" sz="1000" b="0" i="0" u="none" strike="noStrike" cap="none" dirty="0">
                          <a:solidFill>
                            <a:srgbClr val="000000"/>
                          </a:solidFill>
                          <a:latin typeface="+mn-lt"/>
                          <a:ea typeface="Calibri"/>
                          <a:cs typeface="Calibri"/>
                          <a:sym typeface="Calibri"/>
                        </a:rPr>
                        <a:t>Επικοινωνία (</a:t>
                      </a:r>
                      <a:r>
                        <a:rPr lang="en-US" sz="1000" b="0" i="0" u="none" strike="noStrike" cap="none" dirty="0">
                          <a:solidFill>
                            <a:srgbClr val="000000"/>
                          </a:solidFill>
                          <a:latin typeface="+mn-lt"/>
                          <a:ea typeface="Calibri"/>
                          <a:cs typeface="Calibri"/>
                          <a:sym typeface="Calibri"/>
                        </a:rPr>
                        <a:t>Communication)</a:t>
                      </a:r>
                      <a:endParaRPr lang="en-US" sz="1000" b="0" i="0" u="none" strike="noStrike" cap="none" dirty="0">
                        <a:solidFill>
                          <a:srgbClr val="000000"/>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1100"/>
                        <a:buFont typeface="Noto Sans Symbols"/>
                        <a:buChar char="−"/>
                      </a:pPr>
                      <a:r>
                        <a:rPr lang="el-GR" sz="1000" b="0" i="0" u="none" strike="noStrike" cap="none" dirty="0">
                          <a:solidFill>
                            <a:srgbClr val="000000"/>
                          </a:solidFill>
                          <a:latin typeface="+mn-lt"/>
                          <a:ea typeface="Calibri"/>
                          <a:cs typeface="Calibri"/>
                          <a:sym typeface="Calibri"/>
                        </a:rPr>
                        <a:t>Συνεργασία (</a:t>
                      </a:r>
                      <a:r>
                        <a:rPr lang="en-US" sz="1000" b="0" i="0" u="none" strike="noStrike" cap="none" dirty="0">
                          <a:solidFill>
                            <a:srgbClr val="000000"/>
                          </a:solidFill>
                          <a:latin typeface="+mn-lt"/>
                          <a:ea typeface="Calibri"/>
                          <a:cs typeface="Calibri"/>
                          <a:sym typeface="Calibri"/>
                        </a:rPr>
                        <a:t>Collaboration)</a:t>
                      </a:r>
                      <a:endParaRPr lang="en-US" sz="1000" b="0" i="0" u="none" strike="noStrike" cap="none" dirty="0">
                        <a:solidFill>
                          <a:srgbClr val="000000"/>
                        </a:solidFill>
                        <a:latin typeface="Times New Roman"/>
                        <a:ea typeface="Times New Roman"/>
                        <a:cs typeface="Times New Roman"/>
                        <a:sym typeface="Times New Roman"/>
                      </a:endParaRPr>
                    </a:p>
                    <a:p>
                      <a:pPr marL="342900" marR="0" lvl="0" indent="-342900" algn="just" rtl="0">
                        <a:lnSpc>
                          <a:spcPct val="100000"/>
                        </a:lnSpc>
                        <a:spcBef>
                          <a:spcPts val="0"/>
                        </a:spcBef>
                        <a:spcAft>
                          <a:spcPts val="0"/>
                        </a:spcAft>
                        <a:buClr>
                          <a:srgbClr val="000000"/>
                        </a:buClr>
                        <a:buSzPts val="1100"/>
                        <a:buFont typeface="Noto Sans Symbols"/>
                        <a:buChar char="−"/>
                      </a:pPr>
                      <a:r>
                        <a:rPr lang="el-GR" sz="1000" b="0" i="0" u="none" strike="noStrike" cap="none" dirty="0">
                          <a:solidFill>
                            <a:srgbClr val="000000"/>
                          </a:solidFill>
                          <a:latin typeface="+mn-lt"/>
                          <a:ea typeface="Calibri"/>
                          <a:cs typeface="Calibri"/>
                          <a:sym typeface="Calibri"/>
                        </a:rPr>
                        <a:t>Δημιουργικότητα (</a:t>
                      </a:r>
                      <a:r>
                        <a:rPr lang="en-US" sz="1000" b="0" i="0" u="none" strike="noStrike" cap="none" dirty="0">
                          <a:solidFill>
                            <a:srgbClr val="000000"/>
                          </a:solidFill>
                          <a:latin typeface="+mn-lt"/>
                          <a:ea typeface="Calibri"/>
                          <a:cs typeface="Calibri"/>
                          <a:sym typeface="Calibri"/>
                        </a:rPr>
                        <a:t>Creativity)</a:t>
                      </a:r>
                      <a:endParaRPr lang="en-US" sz="1000" b="0" i="0" u="none" strike="noStrike" cap="none" dirty="0">
                        <a:solidFill>
                          <a:srgbClr val="000000"/>
                        </a:solidFill>
                        <a:latin typeface="Times New Roman"/>
                        <a:ea typeface="Times New Roman"/>
                        <a:cs typeface="Times New Roman"/>
                        <a:sym typeface="Times New Roman"/>
                      </a:endParaRPr>
                    </a:p>
                    <a:p>
                      <a:pPr algn="just"/>
                      <a:endParaRPr lang="en-US" sz="1000" dirty="0"/>
                    </a:p>
                  </a:txBody>
                  <a:tcPr/>
                </a:tc>
                <a:tc>
                  <a:txBody>
                    <a:bodyPr/>
                    <a:lstStyle/>
                    <a:p>
                      <a:pPr marL="342900" marR="0" lvl="0" indent="-342900" algn="just" rtl="0">
                        <a:lnSpc>
                          <a:spcPct val="99000"/>
                        </a:lnSpc>
                        <a:spcBef>
                          <a:spcPts val="0"/>
                        </a:spcBef>
                        <a:spcAft>
                          <a:spcPts val="0"/>
                        </a:spcAft>
                        <a:buClr>
                          <a:schemeClr val="dk1"/>
                        </a:buClr>
                        <a:buSzPts val="1100"/>
                        <a:buFont typeface="Noto Sans Symbols"/>
                        <a:buChar char="−"/>
                      </a:pPr>
                      <a:r>
                        <a:rPr lang="el-GR" sz="1000" dirty="0" err="1">
                          <a:latin typeface="+mn-lt"/>
                          <a:ea typeface="Calibri"/>
                          <a:cs typeface="Calibri"/>
                          <a:sym typeface="Calibri"/>
                        </a:rPr>
                        <a:t>Αυτομέριμνα</a:t>
                      </a:r>
                      <a:endParaRPr lang="el-GR" sz="1000" dirty="0">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1100"/>
                        <a:buFont typeface="Noto Sans Symbols"/>
                        <a:buChar char="−"/>
                      </a:pPr>
                      <a:r>
                        <a:rPr lang="el-GR" sz="1000" dirty="0">
                          <a:latin typeface="+mn-lt"/>
                          <a:ea typeface="Calibri"/>
                          <a:cs typeface="Calibri"/>
                          <a:sym typeface="Calibri"/>
                        </a:rPr>
                        <a:t>Κοινωνικές Δεξιότητες</a:t>
                      </a:r>
                      <a:endParaRPr lang="el-GR" sz="1000" dirty="0">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1100"/>
                        <a:buFont typeface="Noto Sans Symbols"/>
                        <a:buChar char="−"/>
                      </a:pPr>
                      <a:r>
                        <a:rPr lang="el-GR" sz="1000" dirty="0" err="1">
                          <a:latin typeface="+mn-lt"/>
                          <a:ea typeface="Calibri"/>
                          <a:cs typeface="Calibri"/>
                          <a:sym typeface="Calibri"/>
                        </a:rPr>
                        <a:t>Πολιτειότητα</a:t>
                      </a:r>
                      <a:endParaRPr lang="el-GR" sz="1000" dirty="0">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1100"/>
                        <a:buFont typeface="Noto Sans Symbols"/>
                        <a:buChar char="−"/>
                      </a:pPr>
                      <a:r>
                        <a:rPr lang="el-GR" sz="1000" dirty="0">
                          <a:latin typeface="+mn-lt"/>
                          <a:ea typeface="Calibri"/>
                          <a:cs typeface="Calibri"/>
                          <a:sym typeface="Calibri"/>
                        </a:rPr>
                        <a:t>Ενσυναίσθηση και ευαισθησία</a:t>
                      </a:r>
                      <a:endParaRPr lang="el-GR" sz="1000" dirty="0">
                        <a:latin typeface="Times New Roman"/>
                        <a:ea typeface="Times New Roman"/>
                        <a:cs typeface="Times New Roman"/>
                        <a:sym typeface="Times New Roman"/>
                      </a:endParaRPr>
                    </a:p>
                    <a:p>
                      <a:pPr marL="342900" marR="0" lvl="0" indent="-342900" algn="just" rtl="0">
                        <a:lnSpc>
                          <a:spcPct val="99000"/>
                        </a:lnSpc>
                        <a:spcBef>
                          <a:spcPts val="0"/>
                        </a:spcBef>
                        <a:spcAft>
                          <a:spcPts val="0"/>
                        </a:spcAft>
                        <a:buClr>
                          <a:schemeClr val="dk1"/>
                        </a:buClr>
                        <a:buSzPts val="1100"/>
                        <a:buFont typeface="Noto Sans Symbols"/>
                        <a:buChar char="−"/>
                      </a:pPr>
                      <a:r>
                        <a:rPr lang="el-GR" sz="1000" dirty="0">
                          <a:latin typeface="+mn-lt"/>
                          <a:ea typeface="Calibri"/>
                          <a:cs typeface="Calibri"/>
                          <a:sym typeface="Calibri"/>
                        </a:rPr>
                        <a:t>Προσαρμοστικότητα</a:t>
                      </a:r>
                      <a:endParaRPr lang="el-GR" sz="1000" dirty="0">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1100"/>
                        <a:buFont typeface="Noto Sans Symbols"/>
                        <a:buChar char="−"/>
                      </a:pPr>
                      <a:r>
                        <a:rPr lang="el-GR" sz="1000" dirty="0">
                          <a:latin typeface="+mn-lt"/>
                          <a:ea typeface="Calibri"/>
                          <a:cs typeface="Calibri"/>
                          <a:sym typeface="Calibri"/>
                        </a:rPr>
                        <a:t>Ανθεκτικότητα</a:t>
                      </a:r>
                      <a:endParaRPr lang="el-GR" sz="1000" dirty="0">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1100"/>
                        <a:buFont typeface="Noto Sans Symbols"/>
                        <a:buChar char="−"/>
                      </a:pPr>
                      <a:r>
                        <a:rPr lang="el-GR" sz="1000" dirty="0">
                          <a:latin typeface="+mn-lt"/>
                          <a:ea typeface="Calibri"/>
                          <a:cs typeface="Calibri"/>
                          <a:sym typeface="Calibri"/>
                        </a:rPr>
                        <a:t>Υπευθυνότητα</a:t>
                      </a:r>
                      <a:endParaRPr lang="el-GR" sz="1000" dirty="0">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1100"/>
                        <a:buFont typeface="Noto Sans Symbols"/>
                        <a:buChar char="−"/>
                      </a:pPr>
                      <a:r>
                        <a:rPr lang="el-GR" sz="1000" dirty="0">
                          <a:latin typeface="+mn-lt"/>
                          <a:ea typeface="Calibri"/>
                          <a:cs typeface="Calibri"/>
                          <a:sym typeface="Calibri"/>
                        </a:rPr>
                        <a:t>Πρωτοβουλία</a:t>
                      </a:r>
                      <a:endParaRPr lang="el-GR" sz="1000" dirty="0">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1100"/>
                        <a:buFont typeface="Noto Sans Symbols"/>
                        <a:buChar char="−"/>
                      </a:pPr>
                      <a:r>
                        <a:rPr lang="el-GR" sz="1000" dirty="0">
                          <a:latin typeface="+mn-lt"/>
                          <a:ea typeface="Calibri"/>
                          <a:cs typeface="Calibri"/>
                          <a:sym typeface="Calibri"/>
                        </a:rPr>
                        <a:t>Οργανωτική ικανότητα</a:t>
                      </a:r>
                      <a:endParaRPr lang="el-GR" sz="1000" dirty="0">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1100"/>
                        <a:buFont typeface="Noto Sans Symbols"/>
                        <a:buChar char="−"/>
                      </a:pPr>
                      <a:r>
                        <a:rPr lang="el-GR" sz="1000" dirty="0">
                          <a:latin typeface="+mn-lt"/>
                          <a:ea typeface="Calibri"/>
                          <a:cs typeface="Calibri"/>
                          <a:sym typeface="Calibri"/>
                        </a:rPr>
                        <a:t>Προγραμματισμός, Παραγωγικότητα</a:t>
                      </a:r>
                      <a:endParaRPr lang="el-GR" sz="1000" dirty="0">
                        <a:latin typeface="Times New Roman"/>
                        <a:ea typeface="Times New Roman"/>
                        <a:cs typeface="Times New Roman"/>
                        <a:sym typeface="Times New Roman"/>
                      </a:endParaRPr>
                    </a:p>
                    <a:p>
                      <a:pPr algn="just"/>
                      <a:endParaRPr lang="en-US" sz="1000" dirty="0"/>
                    </a:p>
                  </a:txBody>
                  <a:tcPr/>
                </a:tc>
                <a:tc>
                  <a:txBody>
                    <a:bodyPr/>
                    <a:lstStyle/>
                    <a:p>
                      <a:pPr algn="just"/>
                      <a:r>
                        <a:rPr lang="el-GR" sz="1000" dirty="0"/>
                        <a:t>- Δεξιότητες Μοντελισμού και προσομοίωσης</a:t>
                      </a:r>
                    </a:p>
                    <a:p>
                      <a:pPr algn="just"/>
                      <a:r>
                        <a:rPr lang="el-GR" sz="1000" dirty="0"/>
                        <a:t>Τεχνολογικός Γραμματισμός, Ψηφιακός γραμματισμός </a:t>
                      </a:r>
                    </a:p>
                    <a:p>
                      <a:pPr algn="just"/>
                      <a:r>
                        <a:rPr lang="el-GR" sz="1000" dirty="0"/>
                        <a:t>- Ευχέρεια στην ηλεκτρονική διακυβέρνηση</a:t>
                      </a:r>
                    </a:p>
                    <a:p>
                      <a:pPr marL="0" indent="0" algn="just">
                        <a:buFontTx/>
                        <a:buNone/>
                      </a:pPr>
                      <a:r>
                        <a:rPr lang="el-GR" sz="1000" dirty="0"/>
                        <a:t>-Ασφαλή πλοήγηση στο διαδίκτυο (αντιμετώπιση </a:t>
                      </a:r>
                      <a:r>
                        <a:rPr lang="el-GR" sz="1000" dirty="0" err="1"/>
                        <a:t>phising</a:t>
                      </a:r>
                      <a:r>
                        <a:rPr lang="el-GR" sz="1000" dirty="0"/>
                        <a:t>, </a:t>
                      </a:r>
                      <a:r>
                        <a:rPr lang="el-GR" sz="1000" dirty="0" err="1"/>
                        <a:t>cyberbullying</a:t>
                      </a:r>
                      <a:r>
                        <a:rPr lang="el-GR" sz="1000" dirty="0"/>
                        <a:t>, κ.ά.)</a:t>
                      </a:r>
                    </a:p>
                    <a:p>
                      <a:pPr marL="0" indent="0" algn="just">
                        <a:buFontTx/>
                        <a:buNone/>
                      </a:pPr>
                      <a:r>
                        <a:rPr lang="el-GR" sz="1000" dirty="0"/>
                        <a:t>-Προστασία από </a:t>
                      </a:r>
                      <a:r>
                        <a:rPr lang="el-GR" sz="1000" dirty="0" err="1"/>
                        <a:t>εξαρτητικές</a:t>
                      </a:r>
                      <a:r>
                        <a:rPr lang="el-GR" sz="1000" dirty="0"/>
                        <a:t> συμπεριφορές στις τεχνολογίες - Δεξιότητες δημιουργίας και διαμοιρασμού ψηφιακών δημιουργημάτων,</a:t>
                      </a:r>
                    </a:p>
                    <a:p>
                      <a:pPr algn="just"/>
                      <a:r>
                        <a:rPr lang="el-GR" sz="1000" dirty="0"/>
                        <a:t>-Συνδυαστικές δεξιότητες ψηφιακής τεχνολογίας, επικοινωνίας και συνεργασίας,</a:t>
                      </a:r>
                    </a:p>
                    <a:p>
                      <a:pPr algn="just"/>
                      <a:r>
                        <a:rPr lang="el-GR" sz="1000" dirty="0"/>
                        <a:t>-Δεξιότητες ανάλυσης και παραγωγής περιεχομένου σε έντυπα και ηλεκτρονικά μέσα, -Δεξιότητες διεπιστημονικής και διαθεματικής χρήσης των</a:t>
                      </a:r>
                      <a:endParaRPr lang="en-US" sz="1000" dirty="0"/>
                    </a:p>
                  </a:txBody>
                  <a:tcPr/>
                </a:tc>
                <a:tc>
                  <a:txBody>
                    <a:bodyPr/>
                    <a:lstStyle/>
                    <a:p>
                      <a:pPr marL="342900" marR="0" lvl="0" indent="-342900" algn="just" rtl="0">
                        <a:lnSpc>
                          <a:spcPct val="99000"/>
                        </a:lnSpc>
                        <a:spcBef>
                          <a:spcPts val="0"/>
                        </a:spcBef>
                        <a:spcAft>
                          <a:spcPts val="0"/>
                        </a:spcAft>
                        <a:buClr>
                          <a:schemeClr val="dk1"/>
                        </a:buClr>
                        <a:buSzPts val="1100"/>
                        <a:buFont typeface="Noto Sans Symbols"/>
                        <a:buChar char="−"/>
                      </a:pPr>
                      <a:r>
                        <a:rPr lang="el-GR" sz="1000" dirty="0">
                          <a:latin typeface="+mn-lt"/>
                          <a:ea typeface="Calibri"/>
                          <a:cs typeface="Calibri"/>
                          <a:sym typeface="Calibri"/>
                        </a:rPr>
                        <a:t>Στρατηγική σκέψη</a:t>
                      </a:r>
                      <a:endParaRPr lang="el-GR" sz="1000" dirty="0">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1100"/>
                        <a:buFont typeface="Noto Sans Symbols"/>
                        <a:buChar char="−"/>
                      </a:pPr>
                      <a:r>
                        <a:rPr lang="el-GR" sz="1000" dirty="0">
                          <a:latin typeface="+mn-lt"/>
                          <a:ea typeface="Calibri"/>
                          <a:cs typeface="Calibri"/>
                          <a:sym typeface="Calibri"/>
                        </a:rPr>
                        <a:t>Επίλυση προβλημάτων</a:t>
                      </a:r>
                      <a:endParaRPr lang="el-GR" sz="1000" dirty="0">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1100"/>
                        <a:buFont typeface="Noto Sans Symbols"/>
                        <a:buChar char="−"/>
                      </a:pPr>
                      <a:r>
                        <a:rPr lang="el-GR" sz="1000" dirty="0">
                          <a:latin typeface="+mn-lt"/>
                          <a:ea typeface="Calibri"/>
                          <a:cs typeface="Calibri"/>
                          <a:sym typeface="Calibri"/>
                        </a:rPr>
                        <a:t>Μελέτη περιπτώσεων (</a:t>
                      </a:r>
                      <a:r>
                        <a:rPr lang="el-GR" sz="1000" dirty="0" err="1">
                          <a:latin typeface="+mn-lt"/>
                          <a:ea typeface="Calibri"/>
                          <a:cs typeface="Calibri"/>
                          <a:sym typeface="Calibri"/>
                        </a:rPr>
                        <a:t>case</a:t>
                      </a:r>
                      <a:r>
                        <a:rPr lang="el-GR" sz="1000" dirty="0">
                          <a:latin typeface="+mn-lt"/>
                          <a:ea typeface="Calibri"/>
                          <a:cs typeface="Calibri"/>
                          <a:sym typeface="Calibri"/>
                        </a:rPr>
                        <a:t> </a:t>
                      </a:r>
                      <a:r>
                        <a:rPr lang="el-GR" sz="1000" dirty="0" err="1">
                          <a:latin typeface="+mn-lt"/>
                          <a:ea typeface="Calibri"/>
                          <a:cs typeface="Calibri"/>
                          <a:sym typeface="Calibri"/>
                        </a:rPr>
                        <a:t>studies</a:t>
                      </a:r>
                      <a:r>
                        <a:rPr lang="el-GR" sz="1000" dirty="0">
                          <a:latin typeface="+mn-lt"/>
                          <a:ea typeface="Calibri"/>
                          <a:cs typeface="Calibri"/>
                          <a:sym typeface="Calibri"/>
                        </a:rPr>
                        <a:t>)</a:t>
                      </a:r>
                      <a:endParaRPr lang="el-GR" sz="1000" dirty="0">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1100"/>
                        <a:buFont typeface="Noto Sans Symbols"/>
                        <a:buChar char="−"/>
                      </a:pPr>
                      <a:r>
                        <a:rPr lang="el-GR" sz="1000" dirty="0">
                          <a:latin typeface="+mn-lt"/>
                          <a:ea typeface="Calibri"/>
                          <a:cs typeface="Calibri"/>
                          <a:sym typeface="Calibri"/>
                        </a:rPr>
                        <a:t>Κατασκευές</a:t>
                      </a:r>
                      <a:endParaRPr lang="el-GR" sz="1000" dirty="0">
                        <a:latin typeface="Times New Roman"/>
                        <a:ea typeface="Times New Roman"/>
                        <a:cs typeface="Times New Roman"/>
                        <a:sym typeface="Times New Roman"/>
                      </a:endParaRPr>
                    </a:p>
                    <a:p>
                      <a:pPr marL="342900" marR="0" lvl="0" indent="-342900" algn="just" rtl="0">
                        <a:spcBef>
                          <a:spcPts val="0"/>
                        </a:spcBef>
                        <a:spcAft>
                          <a:spcPts val="0"/>
                        </a:spcAft>
                        <a:buClr>
                          <a:schemeClr val="dk1"/>
                        </a:buClr>
                        <a:buSzPts val="1100"/>
                        <a:buFont typeface="Noto Sans Symbols"/>
                        <a:buChar char="−"/>
                      </a:pPr>
                      <a:r>
                        <a:rPr lang="el-GR" sz="1000" dirty="0">
                          <a:latin typeface="+mn-lt"/>
                          <a:ea typeface="Calibri"/>
                          <a:cs typeface="Calibri"/>
                          <a:sym typeface="Calibri"/>
                        </a:rPr>
                        <a:t>Πλάγια σκέψη</a:t>
                      </a:r>
                      <a:endParaRPr lang="el-GR" sz="1000" dirty="0">
                        <a:latin typeface="Times New Roman"/>
                        <a:ea typeface="Times New Roman"/>
                        <a:cs typeface="Times New Roman"/>
                        <a:sym typeface="Times New Roman"/>
                      </a:endParaRPr>
                    </a:p>
                    <a:p>
                      <a:pPr algn="just"/>
                      <a:endParaRPr lang="en-US" sz="1000" dirty="0"/>
                    </a:p>
                  </a:txBody>
                  <a:tcPr/>
                </a:tc>
                <a:extLst>
                  <a:ext uri="{0D108BD9-81ED-4DB2-BD59-A6C34878D82A}">
                    <a16:rowId xmlns:a16="http://schemas.microsoft.com/office/drawing/2014/main" val="274444001"/>
                  </a:ext>
                </a:extLst>
              </a:tr>
            </a:tbl>
          </a:graphicData>
        </a:graphic>
      </p:graphicFrame>
    </p:spTree>
    <p:extLst>
      <p:ext uri="{BB962C8B-B14F-4D97-AF65-F5344CB8AC3E}">
        <p14:creationId xmlns:p14="http://schemas.microsoft.com/office/powerpoint/2010/main" val="3070167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52650" y="114485"/>
            <a:ext cx="7886700" cy="813564"/>
          </a:xfrm>
        </p:spPr>
        <p:txBody>
          <a:bodyPr/>
          <a:lstStyle/>
          <a:p>
            <a:r>
              <a:rPr lang="en-US" dirty="0"/>
              <a:t>References </a:t>
            </a:r>
            <a:endParaRPr lang="el-GR" dirty="0"/>
          </a:p>
        </p:txBody>
      </p:sp>
      <p:sp>
        <p:nvSpPr>
          <p:cNvPr id="3" name="Θέση περιεχομένου 2"/>
          <p:cNvSpPr>
            <a:spLocks noGrp="1"/>
          </p:cNvSpPr>
          <p:nvPr>
            <p:ph idx="1"/>
          </p:nvPr>
        </p:nvSpPr>
        <p:spPr>
          <a:xfrm>
            <a:off x="614149" y="928048"/>
            <a:ext cx="10945505" cy="5827593"/>
          </a:xfrm>
        </p:spPr>
        <p:txBody>
          <a:bodyPr>
            <a:normAutofit fontScale="55000" lnSpcReduction="20000"/>
          </a:bodyPr>
          <a:lstStyle/>
          <a:p>
            <a:pPr lvl="0"/>
            <a:r>
              <a:rPr lang="en-US" dirty="0"/>
              <a:t> </a:t>
            </a:r>
            <a:r>
              <a:rPr lang="en-US" dirty="0" err="1"/>
              <a:t>Smyrnaiou</a:t>
            </a:r>
            <a:r>
              <a:rPr lang="en-US" dirty="0"/>
              <a:t>, Z. (2019). Case Study — Play4Guide Project (Best Practice). Higher Education in the World 7. Humanities and Higher Education: Synergies between Science, Technology and Humanities, pp.325-326. </a:t>
            </a:r>
            <a:r>
              <a:rPr lang="en-US" u="sng" dirty="0">
                <a:hlinkClick r:id="rId2"/>
              </a:rPr>
              <a:t>http://www.guninetwork.org/report/higher-education-world-7</a:t>
            </a:r>
            <a:endParaRPr lang="en-US" u="sng" dirty="0"/>
          </a:p>
          <a:p>
            <a:pPr lvl="0"/>
            <a:r>
              <a:rPr lang="en-US" dirty="0"/>
              <a:t>Valente, A., </a:t>
            </a:r>
            <a:r>
              <a:rPr lang="en-US" dirty="0" err="1"/>
              <a:t>Tudisca</a:t>
            </a:r>
            <a:r>
              <a:rPr lang="en-US" dirty="0"/>
              <a:t>, V., </a:t>
            </a:r>
            <a:r>
              <a:rPr lang="en-US" dirty="0" err="1"/>
              <a:t>Pennacchiotti</a:t>
            </a:r>
            <a:r>
              <a:rPr lang="en-US" dirty="0"/>
              <a:t>, C., </a:t>
            </a:r>
            <a:r>
              <a:rPr lang="en-US" dirty="0" err="1"/>
              <a:t>Smyrnaiou</a:t>
            </a:r>
            <a:r>
              <a:rPr lang="en-US" dirty="0"/>
              <a:t>, Z. </a:t>
            </a:r>
            <a:r>
              <a:rPr lang="en-US" dirty="0" err="1"/>
              <a:t>Kotsari</a:t>
            </a:r>
            <a:r>
              <a:rPr lang="en-US" dirty="0"/>
              <a:t>, K. </a:t>
            </a:r>
            <a:r>
              <a:rPr lang="en-US" dirty="0" err="1"/>
              <a:t>Monsonís-Payá</a:t>
            </a:r>
            <a:r>
              <a:rPr lang="en-US" dirty="0"/>
              <a:t>, I., </a:t>
            </a:r>
            <a:r>
              <a:rPr lang="en-US" dirty="0" err="1"/>
              <a:t>Garcés</a:t>
            </a:r>
            <a:r>
              <a:rPr lang="en-US" dirty="0"/>
              <a:t>, J., </a:t>
            </a:r>
            <a:r>
              <a:rPr lang="en-US" dirty="0" err="1"/>
              <a:t>Branchini</a:t>
            </a:r>
            <a:r>
              <a:rPr lang="en-US" dirty="0"/>
              <a:t>, B., Ricci, F. and The DESCI Consortium (2018). Actors and Practices in Living Lab for Alternating Training. In “Responsible Research and Innovation Actions in Science Education, Gender and Ethics</a:t>
            </a:r>
            <a:r>
              <a:rPr lang="en-US" b="1" dirty="0"/>
              <a:t> - </a:t>
            </a:r>
            <a:r>
              <a:rPr lang="en-US" dirty="0"/>
              <a:t>Cases and Experiences”,</a:t>
            </a:r>
            <a:r>
              <a:rPr lang="en-US" i="1" dirty="0"/>
              <a:t> </a:t>
            </a:r>
            <a:r>
              <a:rPr lang="en-US" i="1" dirty="0" err="1"/>
              <a:t>SpringerBriefs</a:t>
            </a:r>
            <a:r>
              <a:rPr lang="en-US" i="1" dirty="0"/>
              <a:t> in Research and Innovation Governance, </a:t>
            </a:r>
            <a:r>
              <a:rPr lang="en-US" dirty="0"/>
              <a:t>pp. 27-33.</a:t>
            </a:r>
            <a:endParaRPr lang="el-GR" dirty="0"/>
          </a:p>
          <a:p>
            <a:r>
              <a:rPr lang="fr-FR" dirty="0" err="1"/>
              <a:t>Pennacchiotti</a:t>
            </a:r>
            <a:r>
              <a:rPr lang="fr-FR" dirty="0"/>
              <a:t>, C., </a:t>
            </a:r>
            <a:r>
              <a:rPr lang="fr-FR" dirty="0" err="1"/>
              <a:t>Valente</a:t>
            </a:r>
            <a:r>
              <a:rPr lang="fr-FR" dirty="0"/>
              <a:t>, A., </a:t>
            </a:r>
            <a:r>
              <a:rPr lang="fr-FR" dirty="0" err="1"/>
              <a:t>Tudisca</a:t>
            </a:r>
            <a:r>
              <a:rPr lang="fr-FR" dirty="0"/>
              <a:t>, V.,  </a:t>
            </a:r>
            <a:r>
              <a:rPr lang="fr-FR" dirty="0" err="1"/>
              <a:t>Smyrnaiou</a:t>
            </a:r>
            <a:r>
              <a:rPr lang="fr-FR" dirty="0"/>
              <a:t>, Z., </a:t>
            </a:r>
            <a:r>
              <a:rPr lang="fr-FR" dirty="0" err="1"/>
              <a:t>Kotsari</a:t>
            </a:r>
            <a:r>
              <a:rPr lang="fr-FR" dirty="0"/>
              <a:t>, K., </a:t>
            </a:r>
            <a:r>
              <a:rPr lang="fr-FR" dirty="0" err="1"/>
              <a:t>Sabater</a:t>
            </a:r>
            <a:r>
              <a:rPr lang="fr-FR" dirty="0"/>
              <a:t>, P., </a:t>
            </a:r>
            <a:r>
              <a:rPr lang="fr-FR" dirty="0" err="1"/>
              <a:t>Garcés</a:t>
            </a:r>
            <a:r>
              <a:rPr lang="fr-FR" dirty="0"/>
              <a:t>, J. and the DESCI Consortium (2018). Building key </a:t>
            </a:r>
            <a:r>
              <a:rPr lang="fr-FR" dirty="0" err="1"/>
              <a:t>competences</a:t>
            </a:r>
            <a:r>
              <a:rPr lang="fr-FR" dirty="0"/>
              <a:t> in </a:t>
            </a:r>
            <a:r>
              <a:rPr lang="fr-FR" dirty="0" err="1"/>
              <a:t>Alternating</a:t>
            </a:r>
            <a:r>
              <a:rPr lang="fr-FR" dirty="0"/>
              <a:t> Training for </a:t>
            </a:r>
            <a:r>
              <a:rPr lang="fr-FR" dirty="0" err="1"/>
              <a:t>knowledgeable</a:t>
            </a:r>
            <a:r>
              <a:rPr lang="fr-FR" dirty="0"/>
              <a:t> and </a:t>
            </a:r>
            <a:r>
              <a:rPr lang="fr-FR" dirty="0" err="1"/>
              <a:t>reflexive</a:t>
            </a:r>
            <a:r>
              <a:rPr lang="fr-FR" dirty="0"/>
              <a:t> </a:t>
            </a:r>
            <a:r>
              <a:rPr lang="fr-FR" dirty="0" err="1"/>
              <a:t>citizens</a:t>
            </a:r>
            <a:r>
              <a:rPr lang="fr-FR" dirty="0"/>
              <a:t>. </a:t>
            </a:r>
            <a:r>
              <a:rPr lang="fr-FR" i="1" dirty="0"/>
              <a:t>Co-</a:t>
            </a:r>
            <a:r>
              <a:rPr lang="fr-FR" i="1" dirty="0" err="1"/>
              <a:t>Create</a:t>
            </a:r>
            <a:r>
              <a:rPr lang="fr-FR" i="1" dirty="0"/>
              <a:t> ! -  Co-</a:t>
            </a:r>
            <a:r>
              <a:rPr lang="fr-FR" i="1" dirty="0" err="1"/>
              <a:t>creation</a:t>
            </a:r>
            <a:r>
              <a:rPr lang="fr-FR" i="1" dirty="0"/>
              <a:t> of curricula, </a:t>
            </a:r>
            <a:r>
              <a:rPr lang="fr-FR" i="1" dirty="0" err="1"/>
              <a:t>tools</a:t>
            </a:r>
            <a:r>
              <a:rPr lang="fr-FR" i="1" dirty="0"/>
              <a:t> and </a:t>
            </a:r>
            <a:r>
              <a:rPr lang="fr-FR" i="1" dirty="0" err="1"/>
              <a:t>educational</a:t>
            </a:r>
            <a:r>
              <a:rPr lang="fr-FR" i="1" dirty="0"/>
              <a:t> scenarios for building </a:t>
            </a:r>
            <a:r>
              <a:rPr lang="fr-FR" i="1" dirty="0" err="1"/>
              <a:t>softcompetences</a:t>
            </a:r>
            <a:r>
              <a:rPr lang="fr-FR" i="1" dirty="0"/>
              <a:t> for </a:t>
            </a:r>
            <a:r>
              <a:rPr lang="fr-FR" i="1" dirty="0" err="1"/>
              <a:t>personal</a:t>
            </a:r>
            <a:r>
              <a:rPr lang="fr-FR" i="1" dirty="0"/>
              <a:t> </a:t>
            </a:r>
            <a:r>
              <a:rPr lang="fr-FR" i="1" dirty="0" err="1"/>
              <a:t>development</a:t>
            </a:r>
            <a:r>
              <a:rPr lang="fr-FR" i="1" dirty="0"/>
              <a:t> and </a:t>
            </a:r>
            <a:r>
              <a:rPr lang="fr-FR" i="1" dirty="0" err="1"/>
              <a:t>employability</a:t>
            </a:r>
            <a:r>
              <a:rPr lang="fr-FR" i="1" dirty="0"/>
              <a:t> (Multi-</a:t>
            </a:r>
            <a:r>
              <a:rPr lang="fr-FR" i="1" dirty="0" err="1"/>
              <a:t>conference</a:t>
            </a:r>
            <a:r>
              <a:rPr lang="fr-FR" i="1" dirty="0"/>
              <a:t> on </a:t>
            </a:r>
            <a:r>
              <a:rPr lang="fr-FR" i="1" dirty="0" err="1"/>
              <a:t>Responsible</a:t>
            </a:r>
            <a:r>
              <a:rPr lang="fr-FR" i="1" dirty="0"/>
              <a:t> </a:t>
            </a:r>
            <a:r>
              <a:rPr lang="fr-FR" i="1" dirty="0" err="1"/>
              <a:t>Research</a:t>
            </a:r>
            <a:r>
              <a:rPr lang="fr-FR" i="1" dirty="0"/>
              <a:t> and Innovation in Science, Innovation and Society m-</a:t>
            </a:r>
            <a:r>
              <a:rPr lang="fr-FR" i="1" dirty="0" err="1"/>
              <a:t>rrisis</a:t>
            </a:r>
            <a:r>
              <a:rPr lang="fr-FR" i="1" dirty="0"/>
              <a:t> 2018)</a:t>
            </a:r>
            <a:r>
              <a:rPr lang="fr-FR" dirty="0"/>
              <a:t>. Tartu, </a:t>
            </a:r>
            <a:r>
              <a:rPr lang="fr-FR" dirty="0" err="1"/>
              <a:t>Estonia</a:t>
            </a:r>
            <a:r>
              <a:rPr lang="fr-FR" dirty="0"/>
              <a:t>, 17-19 Septembre.</a:t>
            </a:r>
            <a:endParaRPr lang="el-GR" dirty="0"/>
          </a:p>
          <a:p>
            <a:pPr lvl="0"/>
            <a:r>
              <a:rPr lang="en-US" dirty="0" err="1"/>
              <a:t>Pawlowski</a:t>
            </a:r>
            <a:r>
              <a:rPr lang="en-US" dirty="0"/>
              <a:t>, J., de Fries, T., </a:t>
            </a:r>
            <a:r>
              <a:rPr lang="en-US" dirty="0" err="1"/>
              <a:t>Smyrnaiou</a:t>
            </a:r>
            <a:r>
              <a:rPr lang="en-US" dirty="0"/>
              <a:t>, Z. (2018). An Adaptable Innovation Competence Framework – The Play4Guidance Framework and its Application. </a:t>
            </a:r>
            <a:r>
              <a:rPr lang="en-US" i="1" dirty="0" err="1"/>
              <a:t>Multikonferenz</a:t>
            </a:r>
            <a:r>
              <a:rPr lang="en-US" i="1" dirty="0"/>
              <a:t> </a:t>
            </a:r>
            <a:r>
              <a:rPr lang="en-US" i="1" dirty="0" err="1"/>
              <a:t>Wirtschaftsinformatik</a:t>
            </a:r>
            <a:r>
              <a:rPr lang="en-US" i="1" dirty="0"/>
              <a:t> 2018</a:t>
            </a:r>
            <a:r>
              <a:rPr lang="en-US" dirty="0"/>
              <a:t>, March 06-09, pp. 1899-1910, </a:t>
            </a:r>
            <a:r>
              <a:rPr lang="en-US" dirty="0" err="1"/>
              <a:t>Lüneburg</a:t>
            </a:r>
            <a:r>
              <a:rPr lang="en-US" dirty="0"/>
              <a:t>, Germany.</a:t>
            </a:r>
            <a:endParaRPr lang="el-GR" dirty="0"/>
          </a:p>
          <a:p>
            <a:pPr lvl="0"/>
            <a:r>
              <a:rPr lang="en-US" dirty="0"/>
              <a:t>Valente, A., </a:t>
            </a:r>
            <a:r>
              <a:rPr lang="en-US" dirty="0" err="1"/>
              <a:t>Tudisca</a:t>
            </a:r>
            <a:r>
              <a:rPr lang="en-US" dirty="0"/>
              <a:t>, V., </a:t>
            </a:r>
            <a:r>
              <a:rPr lang="en-US" dirty="0" err="1"/>
              <a:t>Pennacchiotti</a:t>
            </a:r>
            <a:r>
              <a:rPr lang="en-US" dirty="0"/>
              <a:t>, C., </a:t>
            </a:r>
            <a:r>
              <a:rPr lang="en-US" dirty="0" err="1"/>
              <a:t>Smyrnaiou</a:t>
            </a:r>
            <a:r>
              <a:rPr lang="en-US" dirty="0"/>
              <a:t>,  Z., </a:t>
            </a:r>
            <a:r>
              <a:rPr lang="en-US" dirty="0" err="1"/>
              <a:t>Kotsaril</a:t>
            </a:r>
            <a:r>
              <a:rPr lang="en-US" dirty="0"/>
              <a:t>, K.,  </a:t>
            </a:r>
            <a:r>
              <a:rPr lang="en-US" dirty="0" err="1"/>
              <a:t>Monsonís-Payá</a:t>
            </a:r>
            <a:r>
              <a:rPr lang="en-US" dirty="0"/>
              <a:t>, </a:t>
            </a:r>
            <a:r>
              <a:rPr lang="en-US" dirty="0" err="1"/>
              <a:t>Garcés</a:t>
            </a:r>
            <a:r>
              <a:rPr lang="en-US" dirty="0"/>
              <a:t>, I., J., Ricci, F. and </a:t>
            </a:r>
            <a:r>
              <a:rPr lang="en-US" dirty="0" err="1"/>
              <a:t>Branchini</a:t>
            </a:r>
            <a:r>
              <a:rPr lang="en-US" dirty="0"/>
              <a:t>, B. (2017). Actors and Practices in Living Lab for Alternating Training. </a:t>
            </a:r>
            <a:r>
              <a:rPr lang="en-US" i="1" dirty="0"/>
              <a:t>RRI-SIS2017</a:t>
            </a:r>
            <a:r>
              <a:rPr lang="en-US" dirty="0"/>
              <a:t>, Rome. </a:t>
            </a:r>
            <a:endParaRPr lang="el-GR" dirty="0"/>
          </a:p>
          <a:p>
            <a:r>
              <a:rPr lang="en-US" dirty="0" err="1"/>
              <a:t>Smyrnaiou</a:t>
            </a:r>
            <a:r>
              <a:rPr lang="en-US" dirty="0"/>
              <a:t>, Z., </a:t>
            </a:r>
            <a:r>
              <a:rPr lang="en-US" dirty="0" err="1"/>
              <a:t>Petropoulou</a:t>
            </a:r>
            <a:r>
              <a:rPr lang="en-US" dirty="0"/>
              <a:t>, E., Menon, S., </a:t>
            </a:r>
            <a:r>
              <a:rPr lang="en-US" dirty="0" err="1"/>
              <a:t>Zini</a:t>
            </a:r>
            <a:r>
              <a:rPr lang="en-US" dirty="0"/>
              <a:t>, V. (2017). </a:t>
            </a:r>
            <a:r>
              <a:rPr lang="fr-FR" dirty="0" err="1"/>
              <a:t>From</a:t>
            </a:r>
            <a:r>
              <a:rPr lang="fr-FR" dirty="0"/>
              <a:t> Game to Guidance: The </a:t>
            </a:r>
            <a:r>
              <a:rPr lang="fr-FR" dirty="0" err="1"/>
              <a:t>Innovative</a:t>
            </a:r>
            <a:r>
              <a:rPr lang="fr-FR" dirty="0"/>
              <a:t> Evaluation </a:t>
            </a:r>
            <a:r>
              <a:rPr lang="fr-FR" dirty="0" err="1"/>
              <a:t>Approach</a:t>
            </a:r>
            <a:r>
              <a:rPr lang="fr-FR" dirty="0"/>
              <a:t> of the P4G Simulation Business Game. IEEE, pp. 148-154.</a:t>
            </a:r>
            <a:endParaRPr lang="el-GR" dirty="0"/>
          </a:p>
          <a:p>
            <a:endParaRPr lang="fr-FR" dirty="0"/>
          </a:p>
          <a:p>
            <a:pPr lvl="0"/>
            <a:endParaRPr lang="el-GR" dirty="0"/>
          </a:p>
          <a:p>
            <a:pPr lvl="0"/>
            <a:endParaRPr lang="el-GR" dirty="0"/>
          </a:p>
        </p:txBody>
      </p:sp>
    </p:spTree>
    <p:extLst>
      <p:ext uri="{BB962C8B-B14F-4D97-AF65-F5344CB8AC3E}">
        <p14:creationId xmlns:p14="http://schemas.microsoft.com/office/powerpoint/2010/main" val="28599338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52650" y="114485"/>
            <a:ext cx="7886700" cy="813564"/>
          </a:xfrm>
        </p:spPr>
        <p:txBody>
          <a:bodyPr/>
          <a:lstStyle/>
          <a:p>
            <a:r>
              <a:rPr lang="en-US" dirty="0"/>
              <a:t>References </a:t>
            </a:r>
            <a:endParaRPr lang="el-GR" dirty="0"/>
          </a:p>
        </p:txBody>
      </p:sp>
      <p:sp>
        <p:nvSpPr>
          <p:cNvPr id="3" name="Θέση περιεχομένου 2"/>
          <p:cNvSpPr>
            <a:spLocks noGrp="1"/>
          </p:cNvSpPr>
          <p:nvPr>
            <p:ph idx="1"/>
          </p:nvPr>
        </p:nvSpPr>
        <p:spPr>
          <a:xfrm>
            <a:off x="614149" y="928048"/>
            <a:ext cx="10945505" cy="5827593"/>
          </a:xfrm>
        </p:spPr>
        <p:txBody>
          <a:bodyPr>
            <a:normAutofit fontScale="85000" lnSpcReduction="20000"/>
          </a:bodyPr>
          <a:lstStyle/>
          <a:p>
            <a:pPr lvl="0"/>
            <a:r>
              <a:rPr lang="en-US" dirty="0"/>
              <a:t> </a:t>
            </a:r>
            <a:r>
              <a:rPr lang="el-GR" dirty="0"/>
              <a:t>Ζ</a:t>
            </a:r>
            <a:r>
              <a:rPr lang="en-US" dirty="0"/>
              <a:t>., </a:t>
            </a:r>
            <a:r>
              <a:rPr lang="el-GR" dirty="0"/>
              <a:t>Σμυρναίου</a:t>
            </a:r>
            <a:r>
              <a:rPr lang="en-US" dirty="0"/>
              <a:t> (2018). Improving knowledge and skills of young people in STEM  - Qualitative &amp;  Quantitative approach. </a:t>
            </a:r>
            <a:r>
              <a:rPr lang="el-GR" i="1" dirty="0"/>
              <a:t>Πανελλήνιο Συνέδριο </a:t>
            </a:r>
            <a:r>
              <a:rPr lang="el-GR" i="1" dirty="0" err="1"/>
              <a:t>Scien</a:t>
            </a:r>
            <a:r>
              <a:rPr lang="en-US" i="1" dirty="0" err="1"/>
              <a:t>ti</a:t>
            </a:r>
            <a:r>
              <a:rPr lang="el-GR" i="1" dirty="0"/>
              <a:t>x για την εκπαίδευση STEM</a:t>
            </a:r>
            <a:r>
              <a:rPr lang="el-GR" dirty="0"/>
              <a:t>. Ε.Μ.Π, 3 &amp; 4 Σεπτεμβρίου 2018.  </a:t>
            </a:r>
          </a:p>
          <a:p>
            <a:r>
              <a:rPr lang="el-GR" dirty="0"/>
              <a:t>Ζ</a:t>
            </a:r>
            <a:r>
              <a:rPr lang="en-US" dirty="0"/>
              <a:t>., </a:t>
            </a:r>
            <a:r>
              <a:rPr lang="el-GR" dirty="0"/>
              <a:t>Σμυρναίου</a:t>
            </a:r>
            <a:r>
              <a:rPr lang="en-US" dirty="0"/>
              <a:t> (2020). </a:t>
            </a:r>
            <a:r>
              <a:rPr lang="el-GR" dirty="0"/>
              <a:t>Νέες εξελίξεις στις Θεωρίες Μάθησης: Από τη διερεύνηση στη Δημιουργικότητα, την Ενσώματη Μάθηση και την </a:t>
            </a:r>
            <a:r>
              <a:rPr lang="el-GR" dirty="0" err="1"/>
              <a:t>Κοινωνικο</a:t>
            </a:r>
            <a:r>
              <a:rPr lang="el-GR" dirty="0"/>
              <a:t>-συναισθηματική Νοημοσύνη</a:t>
            </a:r>
            <a:r>
              <a:rPr lang="en-US" dirty="0"/>
              <a:t>. </a:t>
            </a:r>
            <a:r>
              <a:rPr lang="el-GR" dirty="0"/>
              <a:t>ΙΕΠ, ΠΛΑΤΦΟΡΜΑ 21+</a:t>
            </a:r>
            <a:r>
              <a:rPr lang="en-US" dirty="0"/>
              <a:t>Skills.</a:t>
            </a:r>
          </a:p>
          <a:p>
            <a:r>
              <a:rPr lang="el-GR" dirty="0"/>
              <a:t>Ζ</a:t>
            </a:r>
            <a:r>
              <a:rPr lang="en-US" dirty="0"/>
              <a:t>., </a:t>
            </a:r>
            <a:r>
              <a:rPr lang="el-GR" dirty="0"/>
              <a:t>Σμυρναίου</a:t>
            </a:r>
            <a:r>
              <a:rPr lang="en-US" dirty="0"/>
              <a:t>, </a:t>
            </a:r>
            <a:r>
              <a:rPr lang="el-GR" dirty="0"/>
              <a:t>Ε. Γεωργακοπούλου, Ε. </a:t>
            </a:r>
            <a:r>
              <a:rPr lang="el-GR" dirty="0" err="1"/>
              <a:t>Πανταζοπούλου</a:t>
            </a:r>
            <a:r>
              <a:rPr lang="en-US" dirty="0"/>
              <a:t> (2020). </a:t>
            </a:r>
            <a:r>
              <a:rPr lang="el-GR" dirty="0"/>
              <a:t>Εργαστήρια δεξιοτήτων </a:t>
            </a:r>
            <a:br>
              <a:rPr lang="el-GR" dirty="0"/>
            </a:br>
            <a:r>
              <a:rPr lang="el-GR" dirty="0"/>
              <a:t>Νέες εξελίξεις στις Θεωρίες Μάθησης: Από τη διερεύνηση στη Δημιουργικότητα, την Ενσώματη Μάθηση και την </a:t>
            </a:r>
            <a:r>
              <a:rPr lang="el-GR" dirty="0" err="1"/>
              <a:t>Κοινωνικο</a:t>
            </a:r>
            <a:r>
              <a:rPr lang="el-GR" dirty="0"/>
              <a:t>-συναισθηματική Νοημοσύνη</a:t>
            </a:r>
            <a:r>
              <a:rPr lang="en-US" dirty="0"/>
              <a:t>. </a:t>
            </a:r>
            <a:r>
              <a:rPr lang="el-GR" dirty="0"/>
              <a:t>ΙΕΠ, ΠΛΑΤΦΟΡΜΑ 21+</a:t>
            </a:r>
            <a:r>
              <a:rPr lang="en-US" dirty="0"/>
              <a:t>Skills.</a:t>
            </a:r>
          </a:p>
          <a:p>
            <a:r>
              <a:rPr lang="en-US" dirty="0" err="1"/>
              <a:t>Kotsari</a:t>
            </a:r>
            <a:r>
              <a:rPr lang="en-US" dirty="0"/>
              <a:t> K. and Smyrnaiou Z. (2021). Enhancing ‘Big Five’ Social Emotional Skills Through Improvisational Activities in Primary School Science Education. The European Conference on Education (ECE2021). The UCL Institute of Education, London, UK, 15-18 July 2021 (accepted). </a:t>
            </a:r>
          </a:p>
          <a:p>
            <a:endParaRPr lang="el-GR" dirty="0"/>
          </a:p>
          <a:p>
            <a:pPr lvl="0"/>
            <a:endParaRPr lang="el-GR" dirty="0"/>
          </a:p>
          <a:p>
            <a:pPr lvl="0"/>
            <a:endParaRPr lang="el-GR" dirty="0"/>
          </a:p>
        </p:txBody>
      </p:sp>
    </p:spTree>
    <p:extLst>
      <p:ext uri="{BB962C8B-B14F-4D97-AF65-F5344CB8AC3E}">
        <p14:creationId xmlns:p14="http://schemas.microsoft.com/office/powerpoint/2010/main" val="18688362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136">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Rectangle 13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ontent &amp; Competencies | Aalto University">
            <a:extLst>
              <a:ext uri="{FF2B5EF4-FFF2-40B4-BE49-F238E27FC236}">
                <a16:creationId xmlns:a16="http://schemas.microsoft.com/office/drawing/2014/main" id="{F14C3E41-0FC6-DC43-9CDD-8CDC7F6249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54" r="-1" b="1633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Ορθογώνιο 2">
            <a:extLst>
              <a:ext uri="{FF2B5EF4-FFF2-40B4-BE49-F238E27FC236}">
                <a16:creationId xmlns:a16="http://schemas.microsoft.com/office/drawing/2014/main" id="{2F0EBD94-91B2-BB4F-82F2-964C4CA9BB63}"/>
              </a:ext>
            </a:extLst>
          </p:cNvPr>
          <p:cNvSpPr/>
          <p:nvPr/>
        </p:nvSpPr>
        <p:spPr>
          <a:xfrm>
            <a:off x="-170089" y="145819"/>
            <a:ext cx="5478936" cy="3204134"/>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000" b="1" cap="none" spc="0" dirty="0" err="1">
                <a:ln w="22225">
                  <a:solidFill>
                    <a:schemeClr val="accent2"/>
                  </a:solidFill>
                  <a:prstDash val="solid"/>
                </a:ln>
                <a:effectLst/>
                <a:latin typeface="+mj-lt"/>
                <a:ea typeface="+mj-ea"/>
                <a:cs typeface="+mj-cs"/>
              </a:rPr>
              <a:t>Σ</a:t>
            </a:r>
            <a:r>
              <a:rPr lang="en-US" sz="4000" b="1" cap="none" spc="0" dirty="0">
                <a:ln w="22225">
                  <a:solidFill>
                    <a:schemeClr val="accent2"/>
                  </a:solidFill>
                  <a:prstDash val="solid"/>
                </a:ln>
                <a:effectLst/>
                <a:latin typeface="+mj-lt"/>
                <a:ea typeface="+mj-ea"/>
                <a:cs typeface="+mj-cs"/>
              </a:rPr>
              <a:t>α</a:t>
            </a:r>
            <a:r>
              <a:rPr lang="en-US" sz="4000" b="1" cap="none" spc="0" dirty="0" err="1">
                <a:ln w="22225">
                  <a:solidFill>
                    <a:schemeClr val="accent2"/>
                  </a:solidFill>
                  <a:prstDash val="solid"/>
                </a:ln>
                <a:effectLst/>
                <a:latin typeface="+mj-lt"/>
                <a:ea typeface="+mj-ea"/>
                <a:cs typeface="+mj-cs"/>
              </a:rPr>
              <a:t>ς</a:t>
            </a:r>
            <a:r>
              <a:rPr lang="en-US" sz="4000" b="1" cap="none" spc="0" dirty="0">
                <a:ln w="22225">
                  <a:solidFill>
                    <a:schemeClr val="accent2"/>
                  </a:solidFill>
                  <a:prstDash val="solid"/>
                </a:ln>
                <a:effectLst/>
                <a:latin typeface="+mj-lt"/>
                <a:ea typeface="+mj-ea"/>
                <a:cs typeface="+mj-cs"/>
              </a:rPr>
              <a:t> </a:t>
            </a:r>
            <a:r>
              <a:rPr lang="en-US" sz="4000" b="1" cap="none" spc="0" dirty="0" err="1">
                <a:ln w="22225">
                  <a:solidFill>
                    <a:schemeClr val="accent2"/>
                  </a:solidFill>
                  <a:prstDash val="solid"/>
                </a:ln>
                <a:effectLst/>
                <a:latin typeface="+mj-lt"/>
                <a:ea typeface="+mj-ea"/>
                <a:cs typeface="+mj-cs"/>
              </a:rPr>
              <a:t>ευχ</a:t>
            </a:r>
            <a:r>
              <a:rPr lang="en-US" sz="4000" b="1" cap="none" spc="0" dirty="0">
                <a:ln w="22225">
                  <a:solidFill>
                    <a:schemeClr val="accent2"/>
                  </a:solidFill>
                  <a:prstDash val="solid"/>
                </a:ln>
                <a:effectLst/>
                <a:latin typeface="+mj-lt"/>
                <a:ea typeface="+mj-ea"/>
                <a:cs typeface="+mj-cs"/>
              </a:rPr>
              <a:t>α</a:t>
            </a:r>
            <a:r>
              <a:rPr lang="en-US" sz="4000" b="1" cap="none" spc="0" dirty="0" err="1">
                <a:ln w="22225">
                  <a:solidFill>
                    <a:schemeClr val="accent2"/>
                  </a:solidFill>
                  <a:prstDash val="solid"/>
                </a:ln>
                <a:effectLst/>
                <a:latin typeface="+mj-lt"/>
                <a:ea typeface="+mj-ea"/>
                <a:cs typeface="+mj-cs"/>
              </a:rPr>
              <a:t>ριστώ</a:t>
            </a:r>
            <a:r>
              <a:rPr lang="en-US" sz="4000" b="1" cap="none" spc="0" dirty="0">
                <a:ln w="22225">
                  <a:solidFill>
                    <a:schemeClr val="accent2"/>
                  </a:solidFill>
                  <a:prstDash val="solid"/>
                </a:ln>
                <a:effectLst/>
                <a:latin typeface="+mj-lt"/>
                <a:ea typeface="+mj-ea"/>
                <a:cs typeface="+mj-cs"/>
              </a:rPr>
              <a:t> </a:t>
            </a:r>
          </a:p>
          <a:p>
            <a:pPr algn="ctr" defTabSz="914400">
              <a:lnSpc>
                <a:spcPct val="90000"/>
              </a:lnSpc>
              <a:spcBef>
                <a:spcPct val="0"/>
              </a:spcBef>
              <a:spcAft>
                <a:spcPts val="600"/>
              </a:spcAft>
            </a:pPr>
            <a:r>
              <a:rPr lang="en-US" sz="4000" b="1" cap="none" spc="0" dirty="0">
                <a:ln w="22225">
                  <a:solidFill>
                    <a:schemeClr val="accent2"/>
                  </a:solidFill>
                  <a:prstDash val="solid"/>
                </a:ln>
                <a:effectLst/>
                <a:latin typeface="+mj-lt"/>
                <a:ea typeface="+mj-ea"/>
                <a:cs typeface="+mj-cs"/>
              </a:rPr>
              <a:t>π</a:t>
            </a:r>
            <a:r>
              <a:rPr lang="en-US" sz="4000" b="1" cap="none" spc="0" dirty="0" err="1">
                <a:ln w="22225">
                  <a:solidFill>
                    <a:schemeClr val="accent2"/>
                  </a:solidFill>
                  <a:prstDash val="solid"/>
                </a:ln>
                <a:effectLst/>
                <a:latin typeface="+mj-lt"/>
                <a:ea typeface="+mj-ea"/>
                <a:cs typeface="+mj-cs"/>
              </a:rPr>
              <a:t>ολύ</a:t>
            </a:r>
            <a:r>
              <a:rPr lang="en-US" sz="4000" b="1" cap="none" spc="0" dirty="0">
                <a:ln w="22225">
                  <a:solidFill>
                    <a:schemeClr val="accent2"/>
                  </a:solidFill>
                  <a:prstDash val="solid"/>
                </a:ln>
                <a:effectLst/>
                <a:latin typeface="+mj-lt"/>
                <a:ea typeface="+mj-ea"/>
                <a:cs typeface="+mj-cs"/>
              </a:rPr>
              <a:t>!</a:t>
            </a:r>
          </a:p>
        </p:txBody>
      </p:sp>
      <p:sp>
        <p:nvSpPr>
          <p:cNvPr id="143" name="Rectangle 14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14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297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8BDB346-D913-6D40-A1BB-A426ABF19503}"/>
              </a:ext>
            </a:extLst>
          </p:cNvPr>
          <p:cNvSpPr>
            <a:spLocks noGrp="1"/>
          </p:cNvSpPr>
          <p:nvPr>
            <p:ph type="title"/>
          </p:nvPr>
        </p:nvSpPr>
        <p:spPr>
          <a:xfrm>
            <a:off x="659234" y="957447"/>
            <a:ext cx="3383280" cy="4943105"/>
          </a:xfrm>
        </p:spPr>
        <p:txBody>
          <a:bodyPr anchor="ctr">
            <a:normAutofit/>
          </a:bodyPr>
          <a:lstStyle/>
          <a:p>
            <a:pPr algn="ctr"/>
            <a:r>
              <a:rPr lang="el-GR" sz="3600" b="1" dirty="0"/>
              <a:t>Δεξιότητες για το 2030</a:t>
            </a:r>
            <a:br>
              <a:rPr lang="el-GR" sz="3600" dirty="0"/>
            </a:br>
            <a:endParaRPr lang="el-GR" sz="3600" dirty="0"/>
          </a:p>
        </p:txBody>
      </p:sp>
      <p:sp>
        <p:nvSpPr>
          <p:cNvPr id="1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Θέση περιεχομένου 2">
            <a:extLst>
              <a:ext uri="{FF2B5EF4-FFF2-40B4-BE49-F238E27FC236}">
                <a16:creationId xmlns:a16="http://schemas.microsoft.com/office/drawing/2014/main" id="{E1CC6FA6-2708-4B00-B5DA-DFBF9E69E3C3}"/>
              </a:ext>
            </a:extLst>
          </p:cNvPr>
          <p:cNvGraphicFramePr>
            <a:graphicFrameLocks noGrp="1"/>
          </p:cNvGraphicFramePr>
          <p:nvPr>
            <p:ph idx="1"/>
            <p:extLst>
              <p:ext uri="{D42A27DB-BD31-4B8C-83A1-F6EECF244321}">
                <p14:modId xmlns:p14="http://schemas.microsoft.com/office/powerpoint/2010/main" val="2130887270"/>
              </p:ext>
            </p:extLst>
          </p:nvPr>
        </p:nvGraphicFramePr>
        <p:xfrm>
          <a:off x="4553712" y="621792"/>
          <a:ext cx="6812280" cy="5541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71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3CF0106-7921-2745-A3AE-41EF48110BE6}"/>
              </a:ext>
            </a:extLst>
          </p:cNvPr>
          <p:cNvSpPr>
            <a:spLocks noGrp="1"/>
          </p:cNvSpPr>
          <p:nvPr>
            <p:ph type="title"/>
          </p:nvPr>
        </p:nvSpPr>
        <p:spPr>
          <a:xfrm>
            <a:off x="215351" y="957447"/>
            <a:ext cx="3383280" cy="4943105"/>
          </a:xfrm>
        </p:spPr>
        <p:txBody>
          <a:bodyPr anchor="ctr">
            <a:normAutofit/>
          </a:bodyPr>
          <a:lstStyle/>
          <a:p>
            <a:pPr algn="ctr"/>
            <a:r>
              <a:rPr lang="el-GR" sz="3600" b="1" dirty="0"/>
              <a:t>Παγκόσμιο Οικονομικό Φόρουμ 2020 </a:t>
            </a:r>
            <a:br>
              <a:rPr lang="el-GR" sz="3600" dirty="0"/>
            </a:br>
            <a:endParaRPr lang="el-GR" sz="3600" dirty="0"/>
          </a:p>
        </p:txBody>
      </p:sp>
      <p:sp>
        <p:nvSpPr>
          <p:cNvPr id="16"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Θέση περιεχομένου 2">
            <a:extLst>
              <a:ext uri="{FF2B5EF4-FFF2-40B4-BE49-F238E27FC236}">
                <a16:creationId xmlns:a16="http://schemas.microsoft.com/office/drawing/2014/main" id="{62CE5C7B-6DC4-4F48-A3A6-5DF269CF171E}"/>
              </a:ext>
            </a:extLst>
          </p:cNvPr>
          <p:cNvGraphicFramePr>
            <a:graphicFrameLocks noGrp="1"/>
          </p:cNvGraphicFramePr>
          <p:nvPr>
            <p:ph idx="1"/>
            <p:extLst>
              <p:ext uri="{D42A27DB-BD31-4B8C-83A1-F6EECF244321}">
                <p14:modId xmlns:p14="http://schemas.microsoft.com/office/powerpoint/2010/main" val="3577721131"/>
              </p:ext>
            </p:extLst>
          </p:nvPr>
        </p:nvGraphicFramePr>
        <p:xfrm>
          <a:off x="3671888" y="200025"/>
          <a:ext cx="7694104" cy="6036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636515"/>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243741"/>
      </a:dk2>
      <a:lt2>
        <a:srgbClr val="E2E4E8"/>
      </a:lt2>
      <a:accent1>
        <a:srgbClr val="B69F6A"/>
      </a:accent1>
      <a:accent2>
        <a:srgbClr val="9FA75B"/>
      </a:accent2>
      <a:accent3>
        <a:srgbClr val="8BAB6F"/>
      </a:accent3>
      <a:accent4>
        <a:srgbClr val="65B161"/>
      </a:accent4>
      <a:accent5>
        <a:srgbClr val="6CAF84"/>
      </a:accent5>
      <a:accent6>
        <a:srgbClr val="60B09E"/>
      </a:accent6>
      <a:hlink>
        <a:srgbClr val="697EAE"/>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Κύκλωμα</Template>
  <TotalTime>1269</TotalTime>
  <Words>7599</Words>
  <Application>Microsoft Office PowerPoint</Application>
  <PresentationFormat>Widescreen</PresentationFormat>
  <Paragraphs>481</Paragraphs>
  <Slides>74</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74</vt:i4>
      </vt:variant>
    </vt:vector>
  </HeadingPairs>
  <TitlesOfParts>
    <vt:vector size="88" baseType="lpstr">
      <vt:lpstr>Arial</vt:lpstr>
      <vt:lpstr>Avenir Next LT Pro</vt:lpstr>
      <vt:lpstr>Berlin Sans FB Demi</vt:lpstr>
      <vt:lpstr>Calibri</vt:lpstr>
      <vt:lpstr>Calibri Light</vt:lpstr>
      <vt:lpstr>Calibri,Bold</vt:lpstr>
      <vt:lpstr>Colonna MT</vt:lpstr>
      <vt:lpstr>Helvetica Neue</vt:lpstr>
      <vt:lpstr>Ink Free</vt:lpstr>
      <vt:lpstr>News Gothic Std</vt:lpstr>
      <vt:lpstr>Noto Sans Symbols</vt:lpstr>
      <vt:lpstr>Times New Roman</vt:lpstr>
      <vt:lpstr>Wingdings</vt:lpstr>
      <vt:lpstr>AccentBoxVTI</vt:lpstr>
      <vt:lpstr>Θεωρίες Δεξιοτήτων</vt:lpstr>
      <vt:lpstr>Θεωρία δεξιοτήτων DeSeCo  (www.deseco.ch)    </vt:lpstr>
      <vt:lpstr>PowerPoint Presentation</vt:lpstr>
      <vt:lpstr>Εκπαίδευση προσανατολισμένη στις Δεξιότητες</vt:lpstr>
      <vt:lpstr>PowerPoint Presentation</vt:lpstr>
      <vt:lpstr>Δεξιότητες για το 2030 </vt:lpstr>
      <vt:lpstr>Δεξιότητες για το 2030 </vt:lpstr>
      <vt:lpstr>Δεξιότητες για το 2030 </vt:lpstr>
      <vt:lpstr>Παγκόσμιο Οικονομικό Φόρουμ 2020  </vt:lpstr>
      <vt:lpstr>Οι δεξιότητες του 21ου (P21 Framework)   </vt:lpstr>
      <vt:lpstr>Δεξιότητες 21ου αιώνα</vt:lpstr>
      <vt:lpstr>Δεξιότητες 21ου αιώνα</vt:lpstr>
      <vt:lpstr>Αυστραλιανό Πλαίσιο Δεξιοτήτων (ACSF)</vt:lpstr>
      <vt:lpstr>Το CSfW περιγράφει την απόδοση σε δέκα περιοχές δεξιοτήτων, ομαδοποιημένες σε τρία συμπλέγματα δεξιοτήτων: </vt:lpstr>
      <vt:lpstr>Skills Development Scotland (Ανάπτυξη Δεξιοτήτων στη Σκωτία)</vt:lpstr>
      <vt:lpstr>1η Κατηγορία: Αυτοδιαχείριση</vt:lpstr>
      <vt:lpstr>2η Κατηγορία: Πρωτοβουλία</vt:lpstr>
      <vt:lpstr>3η Κατηγορία: Κοινωνική Νοημοσύνη</vt:lpstr>
      <vt:lpstr>Εγκάρσιες Δεξιότητες</vt:lpstr>
      <vt:lpstr>PowerPoint Presentation</vt:lpstr>
      <vt:lpstr>Ερευνητικές μελέτες για την Αξιολόγηση και διδασκαλία των δεξιοτήτων του 21ου  αιώνα (ATCS)</vt:lpstr>
      <vt:lpstr>5 τομείς Δεξιοτήτων 21ου αιώνα</vt:lpstr>
      <vt:lpstr>Κατάλογος των δεξιοτήτων που πρέπει να αποκτήσει ένας απόφοιτος γυμνασίου για επιτυχημένες επιδόσεις στην αγορά εργασίας </vt:lpstr>
      <vt:lpstr>Πλαίσιο δεξιοτήτων GCEN Global Cities Education Network  </vt:lpstr>
      <vt:lpstr>PowerPoint Presentation</vt:lpstr>
      <vt:lpstr>Δεξιότητες STEM</vt:lpstr>
      <vt:lpstr>Ευρωπαϊκό Πλαίσιο Δεξιοτήτων</vt:lpstr>
      <vt:lpstr>PowerPoint Presentation</vt:lpstr>
      <vt:lpstr>Συγκριτική ανάλυση των διεθνών πλαισίων για τις δεξιότητες του 21ου  αιώνα:
Συνέπειες στις εθνικές πολιτικές προγραμμάτων σπουδών.</vt:lpstr>
      <vt:lpstr>PowerPoint Presentation</vt:lpstr>
      <vt:lpstr>PowerPoint Presentation</vt:lpstr>
      <vt:lpstr>PISA: ΟΡΙΣΜΟΣ ΤΩΝ ΒΑΣΙΚΩΝ ΔΕΞΙΟΤΗΤΩΝ </vt:lpstr>
      <vt:lpstr>Επιλογή Βασικών Δεξιοτήτων - Προϋποθέσεις</vt:lpstr>
      <vt:lpstr>PowerPoint Presentation</vt:lpstr>
      <vt:lpstr>Μελέτη σχετικά με τις διασχολικές βασικές ικανότητες στο σχολικό πρόγραμμα σπουδών και στην εκπαίδευση των εκπαιδευτικών στα 27 κράτη μέλη </vt:lpstr>
      <vt:lpstr>Πλαίσια Δεξιοτήτων: η ευρωπαϊκή προσέγγιση για τη διδασκαλία και την εκμάθηση δεξιοτήτων του 21ου  αιώνα</vt:lpstr>
      <vt:lpstr>Το πλαίσιο LifeComp</vt:lpstr>
      <vt:lpstr>Προσωπικές Δεξιότητες</vt:lpstr>
      <vt:lpstr>Κοινωνικές Δεξιότητες</vt:lpstr>
      <vt:lpstr>«Μαθαίνοντας πώς να μαθαίνω»</vt:lpstr>
      <vt:lpstr>Επιλογή Βασικών Δεξιοτήτων</vt:lpstr>
      <vt:lpstr>Προώθηση των ικανοτήτων του 21ου  αιώνα στην Ιαπωνία
Daisuke Kimura and Madoka Tatsuno, Global Incubation x Fostering Talents (GiFT) </vt:lpstr>
      <vt:lpstr>PowerPoint Presentation</vt:lpstr>
      <vt:lpstr>Πλαίσια Δεξιοτήτων Ευρωπαϊκών Προγραμμάτων </vt:lpstr>
      <vt:lpstr>Ερευνητικά Προγράμματα του Παιδαγωγικού Τμήματος Δευτεροβάθμιας Εκπαίδευσης, ΕΚΠΑ</vt:lpstr>
      <vt:lpstr>4 τομείς Δεξιοτήτων του DESCI</vt:lpstr>
      <vt:lpstr>Βασικές Δεξιότητες</vt:lpstr>
      <vt:lpstr>PowerPoint Presentation</vt:lpstr>
      <vt:lpstr>Εννοιολόγηση και πολυσημία</vt:lpstr>
      <vt:lpstr>Επίπεδα και κατηγορίες βασικών δεξιοτήτων</vt:lpstr>
      <vt:lpstr>Οριζόντιες Δεξιότητες </vt:lpstr>
      <vt:lpstr>Παραδείγματα soft &amp; transversal skills</vt:lpstr>
      <vt:lpstr>PowerPoint Presentation</vt:lpstr>
      <vt:lpstr>Η συνεισφορά του DESCI </vt:lpstr>
      <vt:lpstr>Παρεξηγήσεις… για τις δεξιότητες</vt:lpstr>
      <vt:lpstr>PowerPoint Presentation</vt:lpstr>
      <vt:lpstr>Ερευνητικά Προγράμματα του Παιδαγωγικού Τμήματος Δευτεροβάθμιας Εκπαίδευσης, ΕΚΠΑ  P4G</vt:lpstr>
      <vt:lpstr>To  P4G  επιδιώκει να αναπτύξει επιχειρηματικές ικανότητες στους εκπαιδευόμενους μέσω της συμμετοχής τους στο παιχνίδι. Οι δεξιότητες αυτές περιλαμβάνουν: </vt:lpstr>
      <vt:lpstr>PowerPoint Presentation</vt:lpstr>
      <vt:lpstr>PowerPoint Presentation</vt:lpstr>
      <vt:lpstr>PowerPoint Presentation</vt:lpstr>
      <vt:lpstr>PowerPoint Presentation</vt:lpstr>
      <vt:lpstr>Πλαίσια Δεξιοτήτων άλλων Ευρωπαϊκών Προγραμμάτων  Το πλαίσιο Δεξιοτήτων ‘Change Action’</vt:lpstr>
      <vt:lpstr>PowerPoint Presentation</vt:lpstr>
      <vt:lpstr>Το πλαίσιο δεξιοτήτων STEP21 </vt:lpstr>
      <vt:lpstr>Δεξιότητες βιωσιμότητας (STEP21)
</vt:lpstr>
      <vt:lpstr>Νέες εξελίξεις στις Θεωρίες Μάθησης: Από τη διερεύνηση στη Δημιουργικότητα, την Ενσώματη Μάθηση και την Κοινωνικοσυναισθηματική Νοημοσύνη </vt:lpstr>
      <vt:lpstr>Νέες εξελίξεις στις Θεωρίες Μάθησης: Από τη διερεύνηση στη Δημιουργικότητα, την Ενσώματη Μάθηση και την Κοινωνικοσυναισθηματική Νοημοσύνη Φιλοσοφία  των Εργαστηρίων Δεξιοτήτων </vt:lpstr>
      <vt:lpstr>Νέες εξελίξεις στις Θεωρίες Μάθησης: Από τη διερεύνηση στη Δημιουργικότητα, την Ενσώματη Μάθηση και την Κοινωνικοσυναισθηματική Νοημοσύνη Σύγχρονο Παιδαγωγικό Πλαίσιο</vt:lpstr>
      <vt:lpstr>Νέες εξελίξεις στις Θεωρίες Μάθησης: Από τη διερεύνηση στη Δημιουργικότητα, την Ενσώματη Μάθηση και την Κοινωνικοσυναισθηματική Νοημοσύνη Δεξιότητες που καλλιεργούνται</vt:lpstr>
      <vt:lpstr>Νέες εξελίξεις στις Θεωρίες Μάθησης: Από τη διερεύνηση στη Δημιουργικότητα, την Ενσώματη Μάθηση και την Κοινωνικοσυναισθηματική Νοημοσύνη Δεξιότητες που καλλιεργούνται</vt:lpstr>
      <vt:lpstr>References </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Θεωρίες Δεξιοτήτων</dc:title>
  <dc:creator>Konstantina Kotsari</dc:creator>
  <cp:lastModifiedBy>Zacharoula Smyrnaiou</cp:lastModifiedBy>
  <cp:revision>93</cp:revision>
  <dcterms:created xsi:type="dcterms:W3CDTF">2021-03-13T21:00:28Z</dcterms:created>
  <dcterms:modified xsi:type="dcterms:W3CDTF">2021-03-27T18:27:40Z</dcterms:modified>
</cp:coreProperties>
</file>