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rgbClr val="FFFFFF"/>
        </a:solidFill>
        <a:effectLst/>
        <a:uFillTx/>
        <a:latin typeface="Graphik Light"/>
        <a:ea typeface="Graphik Light"/>
        <a:cs typeface="Graphik Light"/>
        <a:sym typeface="Graphik Light"/>
      </a:defRPr>
    </a:lvl1pPr>
    <a:lvl2pPr marL="0" marR="0" indent="457200" algn="l" defTabSz="2438338"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rgbClr val="FFFFFF"/>
        </a:solidFill>
        <a:effectLst/>
        <a:uFillTx/>
        <a:latin typeface="Graphik Light"/>
        <a:ea typeface="Graphik Light"/>
        <a:cs typeface="Graphik Light"/>
        <a:sym typeface="Graphik Light"/>
      </a:defRPr>
    </a:lvl2pPr>
    <a:lvl3pPr marL="0" marR="0" indent="914400" algn="l" defTabSz="2438338"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rgbClr val="FFFFFF"/>
        </a:solidFill>
        <a:effectLst/>
        <a:uFillTx/>
        <a:latin typeface="Graphik Light"/>
        <a:ea typeface="Graphik Light"/>
        <a:cs typeface="Graphik Light"/>
        <a:sym typeface="Graphik Light"/>
      </a:defRPr>
    </a:lvl3pPr>
    <a:lvl4pPr marL="0" marR="0" indent="1371600" algn="l" defTabSz="2438338"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rgbClr val="FFFFFF"/>
        </a:solidFill>
        <a:effectLst/>
        <a:uFillTx/>
        <a:latin typeface="Graphik Light"/>
        <a:ea typeface="Graphik Light"/>
        <a:cs typeface="Graphik Light"/>
        <a:sym typeface="Graphik Light"/>
      </a:defRPr>
    </a:lvl4pPr>
    <a:lvl5pPr marL="0" marR="0" indent="1828800" algn="l" defTabSz="2438338"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rgbClr val="FFFFFF"/>
        </a:solidFill>
        <a:effectLst/>
        <a:uFillTx/>
        <a:latin typeface="Graphik Light"/>
        <a:ea typeface="Graphik Light"/>
        <a:cs typeface="Graphik Light"/>
        <a:sym typeface="Graphik Light"/>
      </a:defRPr>
    </a:lvl5pPr>
    <a:lvl6pPr marL="0" marR="0" indent="2286000" algn="l" defTabSz="2438338"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rgbClr val="FFFFFF"/>
        </a:solidFill>
        <a:effectLst/>
        <a:uFillTx/>
        <a:latin typeface="Graphik Light"/>
        <a:ea typeface="Graphik Light"/>
        <a:cs typeface="Graphik Light"/>
        <a:sym typeface="Graphik Light"/>
      </a:defRPr>
    </a:lvl6pPr>
    <a:lvl7pPr marL="0" marR="0" indent="2743200" algn="l" defTabSz="2438338"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rgbClr val="FFFFFF"/>
        </a:solidFill>
        <a:effectLst/>
        <a:uFillTx/>
        <a:latin typeface="Graphik Light"/>
        <a:ea typeface="Graphik Light"/>
        <a:cs typeface="Graphik Light"/>
        <a:sym typeface="Graphik Light"/>
      </a:defRPr>
    </a:lvl7pPr>
    <a:lvl8pPr marL="0" marR="0" indent="3200400" algn="l" defTabSz="2438338"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rgbClr val="FFFFFF"/>
        </a:solidFill>
        <a:effectLst/>
        <a:uFillTx/>
        <a:latin typeface="Graphik Light"/>
        <a:ea typeface="Graphik Light"/>
        <a:cs typeface="Graphik Light"/>
        <a:sym typeface="Graphik Light"/>
      </a:defRPr>
    </a:lvl8pPr>
    <a:lvl9pPr marL="0" marR="0" indent="3657600" algn="l" defTabSz="2438338"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rgbClr val="FFFFFF"/>
        </a:solidFill>
        <a:effectLst/>
        <a:uFillTx/>
        <a:latin typeface="Graphik Light"/>
        <a:ea typeface="Graphik Light"/>
        <a:cs typeface="Graphik Light"/>
        <a:sym typeface="Graphik Light"/>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Graphik"/>
          <a:ea typeface="Graphik"/>
          <a:cs typeface="Graphik"/>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wholeTbl>
    <a:band2H>
      <a:tcTxStyle b="def" i="def"/>
      <a:tcStyle>
        <a:tcBdr/>
        <a:fill>
          <a:solidFill>
            <a:srgbClr val="929292"/>
          </a:solidFill>
        </a:fill>
      </a:tcStyle>
    </a:band2H>
    <a:firstCol>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381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firstCol>
    <a:lastRow>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381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lastRow>
    <a:firstRow>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381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firstRow>
  </a:tblStyle>
  <a:tblStyle styleId="{C7B018BB-80A7-4F77-B60F-C8B233D01FF8}" styleName="">
    <a:tblBg/>
    <a:wholeTbl>
      <a:tcTxStyle b="off" i="off">
        <a:font>
          <a:latin typeface="Graphik"/>
          <a:ea typeface="Graphik"/>
          <a:cs typeface="Graphik"/>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wholeTbl>
    <a:band2H>
      <a:tcTxStyle b="def" i="def"/>
      <a:tcStyle>
        <a:tcBdr/>
        <a:fill>
          <a:solidFill>
            <a:srgbClr val="929292"/>
          </a:solidFill>
        </a:fill>
      </a:tcStyle>
    </a:band2H>
    <a:firstCol>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381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firstCol>
    <a:lastRow>
      <a:tcTxStyle b="off" i="off">
        <a:font>
          <a:latin typeface="Graphik"/>
          <a:ea typeface="Graphik"/>
          <a:cs typeface="Graphik"/>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381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lastRow>
    <a:firstRow>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chemeClr val="accent1">
              <a:satOff val="-1029"/>
              <a:lumOff val="-15629"/>
            </a:schemeClr>
          </a:solidFill>
        </a:fill>
      </a:tcStyle>
    </a:firstRow>
  </a:tblStyle>
  <a:tblStyle styleId="{EEE7283C-3CF3-47DC-8721-378D4A62B228}" styleName="">
    <a:tblBg/>
    <a:wholeTbl>
      <a:tcTxStyle b="off" i="off">
        <a:font>
          <a:latin typeface="Graphik"/>
          <a:ea typeface="Graphik"/>
          <a:cs typeface="Graphik"/>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wholeTbl>
    <a:band2H>
      <a:tcTxStyle b="def" i="def"/>
      <a:tcStyle>
        <a:tcBdr/>
        <a:fill>
          <a:solidFill>
            <a:srgbClr val="929292"/>
          </a:solidFill>
        </a:fill>
      </a:tcStyle>
    </a:band2H>
    <a:firstCol>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chemeClr val="accent2">
              <a:hueOff val="-168224"/>
              <a:satOff val="18883"/>
              <a:lumOff val="-31844"/>
            </a:schemeClr>
          </a:solidFill>
        </a:fill>
      </a:tcStyle>
    </a:firstCol>
    <a:lastRow>
      <a:tcTxStyle b="off" i="off">
        <a:font>
          <a:latin typeface="Graphik"/>
          <a:ea typeface="Graphik"/>
          <a:cs typeface="Graphik"/>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38100" cap="flat">
              <a:solidFill>
                <a:schemeClr val="accent2">
                  <a:hueOff val="-168224"/>
                  <a:satOff val="18883"/>
                  <a:lumOff val="-31844"/>
                </a:schemeClr>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lastRow>
    <a:firstRow>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00DBBE"/>
          </a:solidFill>
        </a:fill>
      </a:tcStyle>
    </a:firstRow>
  </a:tblStyle>
  <a:tblStyle styleId="{CF821DB8-F4EB-4A41-A1BA-3FCAFE7338EE}" styleName="">
    <a:tblBg/>
    <a:wholeTbl>
      <a:tcTxStyle b="off" i="off">
        <a:font>
          <a:latin typeface="Graphik"/>
          <a:ea typeface="Graphik"/>
          <a:cs typeface="Graphik"/>
        </a:font>
        <a:srgbClr val="000000"/>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chemeClr val="accent4">
              <a:hueOff val="97492"/>
              <a:satOff val="-3125"/>
              <a:lumOff val="27021"/>
            </a:schemeClr>
          </a:solidFill>
        </a:fill>
      </a:tcStyle>
    </a:wholeTbl>
    <a:band2H>
      <a:tcTxStyle b="def" i="def"/>
      <a:tcStyle>
        <a:tcBdr/>
        <a:fill>
          <a:solidFill>
            <a:srgbClr val="FFFB00"/>
          </a:solidFill>
        </a:fill>
      </a:tcStyle>
    </a:band2H>
    <a:firstCol>
      <a:tcTxStyle b="on" i="off">
        <a:font>
          <a:latin typeface="Graphik Semibold"/>
          <a:ea typeface="Graphik Semibold"/>
          <a:cs typeface="Graphik Semibold"/>
        </a:font>
        <a:srgbClr val="000000"/>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chemeClr val="accent4">
              <a:hueOff val="-410732"/>
            </a:schemeClr>
          </a:solidFill>
        </a:fill>
      </a:tcStyle>
    </a:firstCol>
    <a:lastRow>
      <a:tcTxStyle b="on" i="off">
        <a:font>
          <a:latin typeface="Graphik Semibold"/>
          <a:ea typeface="Graphik Semibold"/>
          <a:cs typeface="Graphik Semibold"/>
        </a:font>
        <a:srgbClr val="000000"/>
      </a:tcTxStyle>
      <a:tcStyle>
        <a:tcBdr>
          <a:left>
            <a:ln w="12700" cap="flat">
              <a:solidFill>
                <a:srgbClr val="929292"/>
              </a:solidFill>
              <a:prstDash val="solid"/>
              <a:miter lim="400000"/>
            </a:ln>
          </a:left>
          <a:right>
            <a:ln w="12700" cap="flat">
              <a:solidFill>
                <a:srgbClr val="929292"/>
              </a:solidFill>
              <a:prstDash val="solid"/>
              <a:miter lim="400000"/>
            </a:ln>
          </a:right>
          <a:top>
            <a:ln w="38100" cap="flat">
              <a:solidFill>
                <a:schemeClr val="accent4">
                  <a:hueOff val="-410732"/>
                </a:schemeClr>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chemeClr val="accent4">
              <a:hueOff val="97492"/>
              <a:satOff val="-3125"/>
              <a:lumOff val="27021"/>
            </a:schemeClr>
          </a:solidFill>
        </a:fill>
      </a:tcStyle>
    </a:lastRow>
    <a:firstRow>
      <a:tcTxStyle b="on" i="off">
        <a:font>
          <a:latin typeface="Graphik Semibold"/>
          <a:ea typeface="Graphik Semibold"/>
          <a:cs typeface="Graphik Semibold"/>
        </a:font>
        <a:srgbClr val="000000"/>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chemeClr val="accent4">
              <a:hueOff val="-737021"/>
            </a:schemeClr>
          </a:solidFill>
        </a:fill>
      </a:tcStyle>
    </a:firstRow>
  </a:tblStyle>
  <a:tblStyle styleId="{33BA23B1-9221-436E-865A-0063620EA4FD}" styleName="">
    <a:tblBg/>
    <a:wholeTbl>
      <a:tcTxStyle b="off" i="off">
        <a:font>
          <a:latin typeface="Graphik"/>
          <a:ea typeface="Graphik"/>
          <a:cs typeface="Graphik"/>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wholeTbl>
    <a:band2H>
      <a:tcTxStyle b="def" i="def"/>
      <a:tcStyle>
        <a:tcBdr/>
        <a:fill>
          <a:solidFill>
            <a:srgbClr val="DF9DFE"/>
          </a:solidFill>
        </a:fill>
      </a:tcStyle>
    </a:band2H>
    <a:firstCol>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chemeClr val="accent6">
              <a:hueOff val="114748"/>
              <a:satOff val="1446"/>
              <a:lumOff val="-8963"/>
            </a:schemeClr>
          </a:solidFill>
        </a:fill>
      </a:tcStyle>
    </a:firstCol>
    <a:lastRow>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38100" cap="flat">
              <a:solidFill>
                <a:schemeClr val="accent6">
                  <a:hueOff val="114748"/>
                  <a:satOff val="1446"/>
                  <a:lumOff val="-8963"/>
                </a:schemeClr>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lastRow>
    <a:firstRow>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chemeClr val="accent6">
              <a:satOff val="-21357"/>
              <a:lumOff val="-20662"/>
            </a:schemeClr>
          </a:solidFill>
        </a:fill>
      </a:tcStyle>
    </a:firstRow>
  </a:tblStyle>
  <a:tblStyle styleId="{2708684C-4D16-4618-839F-0558EEFCDFE6}" styleName="">
    <a:tblBg/>
    <a:wholeTbl>
      <a:tcTxStyle b="off" i="off">
        <a:font>
          <a:latin typeface="Graphik"/>
          <a:ea typeface="Graphik"/>
          <a:cs typeface="Graphik"/>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wholeTbl>
    <a:band2H>
      <a:tcTxStyle b="def" i="def"/>
      <a:tcStyle>
        <a:tcBdr/>
        <a:fill>
          <a:solidFill>
            <a:srgbClr val="929292"/>
          </a:solidFill>
        </a:fill>
      </a:tcStyle>
    </a:band2H>
    <a:firstCol>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381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firstCol>
    <a:lastRow>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381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15161B"/>
          </a:solidFill>
        </a:fill>
      </a:tcStyle>
    </a:lastRow>
    <a:firstRow>
      <a:tcTxStyle b="on" i="off">
        <a:font>
          <a:latin typeface="Graphik Semibold"/>
          <a:ea typeface="Graphik Semibold"/>
          <a:cs typeface="Graphik Semibold"/>
        </a:font>
        <a:srgbClr val="FFFFFF"/>
      </a:tcTxStyle>
      <a:tcStyle>
        <a:tcBdr>
          <a:left>
            <a:ln w="12700" cap="flat">
              <a:solidFill>
                <a:srgbClr val="D5D5D5"/>
              </a:solidFill>
              <a:prstDash val="solid"/>
              <a:miter lim="400000"/>
            </a:ln>
          </a:left>
          <a:right>
            <a:ln w="12700" cap="flat">
              <a:solidFill>
                <a:srgbClr val="D5D5D5"/>
              </a:solidFill>
              <a:prstDash val="solid"/>
              <a:miter lim="400000"/>
            </a:ln>
          </a:right>
          <a:top>
            <a:ln w="12700" cap="flat">
              <a:solidFill>
                <a:srgbClr val="D5D5D5"/>
              </a:solidFill>
              <a:prstDash val="solid"/>
              <a:miter lim="400000"/>
            </a:ln>
          </a:top>
          <a:bottom>
            <a:ln w="12700" cap="flat">
              <a:solidFill>
                <a:srgbClr val="D5D5D5"/>
              </a:solidFill>
              <a:prstDash val="solid"/>
              <a:miter lim="400000"/>
            </a:ln>
          </a:bottom>
          <a:insideH>
            <a:ln w="12700" cap="flat">
              <a:solidFill>
                <a:srgbClr val="D5D5D5"/>
              </a:solidFill>
              <a:prstDash val="solid"/>
              <a:miter lim="400000"/>
            </a:ln>
          </a:insideH>
          <a:insideV>
            <a:ln w="12700" cap="flat">
              <a:solidFill>
                <a:srgbClr val="D5D5D5"/>
              </a:solidFill>
              <a:prstDash val="solid"/>
              <a:miter lim="400000"/>
            </a:ln>
          </a:insideV>
        </a:tcBdr>
        <a:fill>
          <a:solidFill>
            <a:srgbClr val="5E5E5E"/>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Τίτλος">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 name="Συγγραφέας και ημερομηνία"/>
          <p:cNvSpPr txBox="1"/>
          <p:nvPr>
            <p:ph type="body" sz="quarter" idx="21" hasCustomPrompt="1"/>
          </p:nvPr>
        </p:nvSpPr>
        <p:spPr>
          <a:xfrm>
            <a:off x="1206500" y="12268782"/>
            <a:ext cx="21971000" cy="660401"/>
          </a:xfrm>
          <a:prstGeom prst="rect">
            <a:avLst/>
          </a:prstGeom>
        </p:spPr>
        <p:txBody>
          <a:bodyPr lIns="45719" tIns="45719" rIns="45719" bIns="45719" anchor="b"/>
          <a:lstStyle>
            <a:lvl1pPr marL="0" indent="0" defTabSz="825500">
              <a:spcBef>
                <a:spcPts val="0"/>
              </a:spcBef>
              <a:buSzTx/>
              <a:buNone/>
              <a:defRPr sz="3300">
                <a:latin typeface="Produkt Light"/>
                <a:ea typeface="Produkt Light"/>
                <a:cs typeface="Produkt Light"/>
                <a:sym typeface="Produkt Light"/>
              </a:defRPr>
            </a:lvl1pPr>
          </a:lstStyle>
          <a:p>
            <a:pPr/>
            <a:r>
              <a:t>Συγγραφέας και ημερομηνία</a:t>
            </a:r>
          </a:p>
        </p:txBody>
      </p:sp>
      <p:sp>
        <p:nvSpPr>
          <p:cNvPr id="12" name="Επίπεδο κύριου τμήματος ένα…"/>
          <p:cNvSpPr txBox="1"/>
          <p:nvPr>
            <p:ph type="body" sz="quarter" idx="1" hasCustomPrompt="1"/>
          </p:nvPr>
        </p:nvSpPr>
        <p:spPr>
          <a:xfrm>
            <a:off x="1206500" y="7357839"/>
            <a:ext cx="21971000" cy="2006601"/>
          </a:xfrm>
          <a:prstGeom prst="rect">
            <a:avLst/>
          </a:prstGeom>
        </p:spPr>
        <p:txBody>
          <a:bodyPr/>
          <a:lstStyle>
            <a:lvl1pPr marL="0" indent="0" defTabSz="825500">
              <a:spcBef>
                <a:spcPts val="0"/>
              </a:spcBef>
              <a:buSzTx/>
              <a:buNone/>
              <a:defRPr sz="5500">
                <a:latin typeface="+mn-lt"/>
                <a:ea typeface="+mn-ea"/>
                <a:cs typeface="+mn-cs"/>
                <a:sym typeface="Produkt Extralight"/>
              </a:defRPr>
            </a:lvl1pPr>
            <a:lvl2pPr marL="0" indent="457200" defTabSz="825500">
              <a:spcBef>
                <a:spcPts val="0"/>
              </a:spcBef>
              <a:buSzTx/>
              <a:buNone/>
              <a:defRPr sz="5500">
                <a:latin typeface="+mn-lt"/>
                <a:ea typeface="+mn-ea"/>
                <a:cs typeface="+mn-cs"/>
                <a:sym typeface="Produkt Extralight"/>
              </a:defRPr>
            </a:lvl2pPr>
            <a:lvl3pPr marL="0" indent="914400" defTabSz="825500">
              <a:spcBef>
                <a:spcPts val="0"/>
              </a:spcBef>
              <a:buSzTx/>
              <a:buNone/>
              <a:defRPr sz="5500">
                <a:latin typeface="+mn-lt"/>
                <a:ea typeface="+mn-ea"/>
                <a:cs typeface="+mn-cs"/>
                <a:sym typeface="Produkt Extralight"/>
              </a:defRPr>
            </a:lvl3pPr>
            <a:lvl4pPr marL="0" indent="1371600" defTabSz="825500">
              <a:spcBef>
                <a:spcPts val="0"/>
              </a:spcBef>
              <a:buSzTx/>
              <a:buNone/>
              <a:defRPr sz="5500">
                <a:latin typeface="+mn-lt"/>
                <a:ea typeface="+mn-ea"/>
                <a:cs typeface="+mn-cs"/>
                <a:sym typeface="Produkt Extralight"/>
              </a:defRPr>
            </a:lvl4pPr>
            <a:lvl5pPr marL="0" indent="1828800" defTabSz="825500">
              <a:spcBef>
                <a:spcPts val="0"/>
              </a:spcBef>
              <a:buSzTx/>
              <a:buNone/>
              <a:defRPr sz="5500">
                <a:latin typeface="+mn-lt"/>
                <a:ea typeface="+mn-ea"/>
                <a:cs typeface="+mn-cs"/>
                <a:sym typeface="Produkt Extralight"/>
              </a:defRPr>
            </a:lvl5pPr>
          </a:lstStyle>
          <a:p>
            <a:pPr/>
            <a:r>
              <a:t>Υπότιτλος παρουσίασης</a:t>
            </a:r>
          </a:p>
          <a:p>
            <a:pPr lvl="1"/>
            <a:r>
              <a:t/>
            </a:r>
          </a:p>
          <a:p>
            <a:pPr lvl="2"/>
            <a:r>
              <a:t/>
            </a:r>
          </a:p>
          <a:p>
            <a:pPr lvl="3"/>
            <a:r>
              <a:t/>
            </a:r>
          </a:p>
          <a:p>
            <a:pPr lvl="4"/>
            <a:r>
              <a:t/>
            </a:r>
          </a:p>
        </p:txBody>
      </p:sp>
      <p:sp>
        <p:nvSpPr>
          <p:cNvPr id="13" name="Τίτλος παρουσίασης"/>
          <p:cNvSpPr txBox="1"/>
          <p:nvPr>
            <p:ph type="title" hasCustomPrompt="1"/>
          </p:nvPr>
        </p:nvSpPr>
        <p:spPr>
          <a:xfrm>
            <a:off x="1206500" y="2621719"/>
            <a:ext cx="21971000" cy="4648201"/>
          </a:xfrm>
          <a:prstGeom prst="rect">
            <a:avLst/>
          </a:prstGeom>
        </p:spPr>
        <p:txBody>
          <a:bodyPr anchor="b"/>
          <a:lstStyle>
            <a:lvl1pPr defTabSz="355600">
              <a:defRPr spc="-119" sz="12000"/>
            </a:lvl1pPr>
          </a:lstStyle>
          <a:p>
            <a:pPr/>
            <a:r>
              <a:t>Τίτλος παρουσίασης</a:t>
            </a:r>
          </a:p>
        </p:txBody>
      </p:sp>
      <p:sp>
        <p:nvSpPr>
          <p:cNvPr id="14"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Μόνο τίτλος">
    <p:spTree>
      <p:nvGrpSpPr>
        <p:cNvPr id="1" name=""/>
        <p:cNvGrpSpPr/>
        <p:nvPr/>
      </p:nvGrpSpPr>
      <p:grpSpPr>
        <a:xfrm>
          <a:off x="0" y="0"/>
          <a:ext cx="0" cy="0"/>
          <a:chOff x="0" y="0"/>
          <a:chExt cx="0" cy="0"/>
        </a:xfrm>
      </p:grpSpPr>
      <p:sp>
        <p:nvSpPr>
          <p:cNvPr id="99" name="Τίτλος σλάιντ"/>
          <p:cNvSpPr txBox="1"/>
          <p:nvPr>
            <p:ph type="title" hasCustomPrompt="1"/>
          </p:nvPr>
        </p:nvSpPr>
        <p:spPr>
          <a:prstGeom prst="rect">
            <a:avLst/>
          </a:prstGeom>
        </p:spPr>
        <p:txBody>
          <a:bodyPr/>
          <a:lstStyle/>
          <a:p>
            <a:pPr/>
            <a:r>
              <a:t>Τίτλος σλάιντ</a:t>
            </a:r>
          </a:p>
        </p:txBody>
      </p:sp>
      <p:sp>
        <p:nvSpPr>
          <p:cNvPr id="100" name="Υπότιτλος σλάιντ"/>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Υπότιτλος σλάιντ</a:t>
            </a:r>
          </a:p>
        </p:txBody>
      </p:sp>
      <p:sp>
        <p:nvSpPr>
          <p:cNvPr id="101"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Ατζέντα">
    <p:spTree>
      <p:nvGrpSpPr>
        <p:cNvPr id="1" name=""/>
        <p:cNvGrpSpPr/>
        <p:nvPr/>
      </p:nvGrpSpPr>
      <p:grpSpPr>
        <a:xfrm>
          <a:off x="0" y="0"/>
          <a:ext cx="0" cy="0"/>
          <a:chOff x="0" y="0"/>
          <a:chExt cx="0" cy="0"/>
        </a:xfrm>
      </p:grpSpPr>
      <p:sp>
        <p:nvSpPr>
          <p:cNvPr id="108" name="Υπότιτλος ατζέντας"/>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Υπότιτλος ατζέντας</a:t>
            </a:r>
          </a:p>
        </p:txBody>
      </p:sp>
      <p:sp>
        <p:nvSpPr>
          <p:cNvPr id="109" name="Επίπεδο κύριου τμήματος ένα…"/>
          <p:cNvSpPr txBox="1"/>
          <p:nvPr>
            <p:ph type="body" idx="1" hasCustomPrompt="1"/>
          </p:nvPr>
        </p:nvSpPr>
        <p:spPr>
          <a:xfrm>
            <a:off x="1206500" y="4248504"/>
            <a:ext cx="21971000" cy="8256012"/>
          </a:xfrm>
          <a:prstGeom prst="rect">
            <a:avLst/>
          </a:prstGeom>
        </p:spPr>
        <p:txBody>
          <a:bodyPr/>
          <a:lstStyle>
            <a:lvl1pPr marL="0" indent="0" defTabSz="825500">
              <a:spcBef>
                <a:spcPts val="6000"/>
              </a:spcBef>
              <a:buSzTx/>
              <a:buNone/>
              <a:defRPr sz="5000"/>
            </a:lvl1pPr>
            <a:lvl2pPr marL="0" indent="457200" defTabSz="825500">
              <a:spcBef>
                <a:spcPts val="6000"/>
              </a:spcBef>
              <a:buSzTx/>
              <a:buNone/>
              <a:defRPr sz="5000"/>
            </a:lvl2pPr>
            <a:lvl3pPr marL="0" indent="914400" defTabSz="825500">
              <a:spcBef>
                <a:spcPts val="6000"/>
              </a:spcBef>
              <a:buSzTx/>
              <a:buNone/>
              <a:defRPr sz="5000"/>
            </a:lvl3pPr>
            <a:lvl4pPr marL="0" indent="1371600" defTabSz="825500">
              <a:spcBef>
                <a:spcPts val="6000"/>
              </a:spcBef>
              <a:buSzTx/>
              <a:buNone/>
              <a:defRPr sz="5000"/>
            </a:lvl4pPr>
            <a:lvl5pPr marL="0" indent="1828800" defTabSz="825500">
              <a:spcBef>
                <a:spcPts val="6000"/>
              </a:spcBef>
              <a:buSzTx/>
              <a:buNone/>
              <a:defRPr sz="5000"/>
            </a:lvl5pPr>
          </a:lstStyle>
          <a:p>
            <a:pPr/>
            <a:r>
              <a:t>Θέματα ατζέντας</a:t>
            </a:r>
          </a:p>
          <a:p>
            <a:pPr lvl="1"/>
            <a:r>
              <a:t/>
            </a:r>
          </a:p>
          <a:p>
            <a:pPr lvl="2"/>
            <a:r>
              <a:t/>
            </a:r>
          </a:p>
          <a:p>
            <a:pPr lvl="3"/>
            <a:r>
              <a:t/>
            </a:r>
          </a:p>
          <a:p>
            <a:pPr lvl="4"/>
            <a:r>
              <a:t/>
            </a:r>
          </a:p>
        </p:txBody>
      </p:sp>
      <p:sp>
        <p:nvSpPr>
          <p:cNvPr id="110" name="Τίτλος ατζέντας"/>
          <p:cNvSpPr txBox="1"/>
          <p:nvPr>
            <p:ph type="title" hasCustomPrompt="1"/>
          </p:nvPr>
        </p:nvSpPr>
        <p:spPr>
          <a:prstGeom prst="rect">
            <a:avLst/>
          </a:prstGeom>
        </p:spPr>
        <p:txBody>
          <a:bodyPr/>
          <a:lstStyle/>
          <a:p>
            <a:pPr/>
            <a:r>
              <a:t>Τίτλος ατζέντας</a:t>
            </a:r>
          </a:p>
        </p:txBody>
      </p:sp>
      <p:sp>
        <p:nvSpPr>
          <p:cNvPr id="111"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Δήλωση">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18" name="Επίπεδο κύριου τμήματος ένα…"/>
          <p:cNvSpPr txBox="1"/>
          <p:nvPr>
            <p:ph type="body" sz="half" idx="1" hasCustomPrompt="1"/>
          </p:nvPr>
        </p:nvSpPr>
        <p:spPr>
          <a:xfrm>
            <a:off x="1206500" y="4191644"/>
            <a:ext cx="21971000" cy="4089401"/>
          </a:xfrm>
          <a:prstGeom prst="rect">
            <a:avLst/>
          </a:prstGeom>
        </p:spPr>
        <p:txBody>
          <a:bodyPr anchor="ctr"/>
          <a:lstStyle>
            <a:lvl1pPr marL="0" indent="0" algn="ctr">
              <a:lnSpc>
                <a:spcPct val="90000"/>
              </a:lnSpc>
              <a:spcBef>
                <a:spcPts val="0"/>
              </a:spcBef>
              <a:buSzTx/>
              <a:buNone/>
              <a:defRPr spc="-119" sz="12000">
                <a:latin typeface="+mn-lt"/>
                <a:ea typeface="+mn-ea"/>
                <a:cs typeface="+mn-cs"/>
                <a:sym typeface="Produkt Extralight"/>
              </a:defRPr>
            </a:lvl1pPr>
            <a:lvl2pPr marL="0" indent="457200" algn="ctr">
              <a:lnSpc>
                <a:spcPct val="90000"/>
              </a:lnSpc>
              <a:spcBef>
                <a:spcPts val="0"/>
              </a:spcBef>
              <a:buSzTx/>
              <a:buNone/>
              <a:defRPr spc="-119" sz="12000">
                <a:latin typeface="+mn-lt"/>
                <a:ea typeface="+mn-ea"/>
                <a:cs typeface="+mn-cs"/>
                <a:sym typeface="Produkt Extralight"/>
              </a:defRPr>
            </a:lvl2pPr>
            <a:lvl3pPr marL="0" indent="914400" algn="ctr">
              <a:lnSpc>
                <a:spcPct val="90000"/>
              </a:lnSpc>
              <a:spcBef>
                <a:spcPts val="0"/>
              </a:spcBef>
              <a:buSzTx/>
              <a:buNone/>
              <a:defRPr spc="-119" sz="12000">
                <a:latin typeface="+mn-lt"/>
                <a:ea typeface="+mn-ea"/>
                <a:cs typeface="+mn-cs"/>
                <a:sym typeface="Produkt Extralight"/>
              </a:defRPr>
            </a:lvl3pPr>
            <a:lvl4pPr marL="0" indent="1371600" algn="ctr">
              <a:lnSpc>
                <a:spcPct val="90000"/>
              </a:lnSpc>
              <a:spcBef>
                <a:spcPts val="0"/>
              </a:spcBef>
              <a:buSzTx/>
              <a:buNone/>
              <a:defRPr spc="-119" sz="12000">
                <a:latin typeface="+mn-lt"/>
                <a:ea typeface="+mn-ea"/>
                <a:cs typeface="+mn-cs"/>
                <a:sym typeface="Produkt Extralight"/>
              </a:defRPr>
            </a:lvl4pPr>
            <a:lvl5pPr marL="0" indent="1828800" algn="ctr">
              <a:lnSpc>
                <a:spcPct val="90000"/>
              </a:lnSpc>
              <a:spcBef>
                <a:spcPts val="0"/>
              </a:spcBef>
              <a:buSzTx/>
              <a:buNone/>
              <a:defRPr spc="-119" sz="12000">
                <a:latin typeface="+mn-lt"/>
                <a:ea typeface="+mn-ea"/>
                <a:cs typeface="+mn-cs"/>
                <a:sym typeface="Produkt Extralight"/>
              </a:defRPr>
            </a:lvl5pPr>
          </a:lstStyle>
          <a:p>
            <a:pPr/>
            <a:r>
              <a:t>Δήλωση</a:t>
            </a:r>
          </a:p>
          <a:p>
            <a:pPr lvl="1"/>
            <a:r>
              <a:t/>
            </a:r>
          </a:p>
          <a:p>
            <a:pPr lvl="2"/>
            <a:r>
              <a:t/>
            </a:r>
          </a:p>
          <a:p>
            <a:pPr lvl="3"/>
            <a:r>
              <a:t/>
            </a:r>
          </a:p>
          <a:p>
            <a:pPr lvl="4"/>
            <a:r>
              <a:t/>
            </a:r>
          </a:p>
        </p:txBody>
      </p:sp>
      <p:sp>
        <p:nvSpPr>
          <p:cNvPr id="119"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Σπουδαίο γεγονός">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6" name="Επίπεδο κύριου τμήματος ένα…"/>
          <p:cNvSpPr txBox="1"/>
          <p:nvPr>
            <p:ph type="body" idx="1" hasCustomPrompt="1"/>
          </p:nvPr>
        </p:nvSpPr>
        <p:spPr>
          <a:xfrm>
            <a:off x="1206500" y="1207360"/>
            <a:ext cx="21971000" cy="7351451"/>
          </a:xfrm>
          <a:prstGeom prst="rect">
            <a:avLst/>
          </a:prstGeom>
        </p:spPr>
        <p:txBody>
          <a:bodyPr anchor="b"/>
          <a:lstStyle>
            <a:lvl1pPr marL="0" indent="0" algn="ctr">
              <a:lnSpc>
                <a:spcPct val="90000"/>
              </a:lnSpc>
              <a:spcBef>
                <a:spcPts val="0"/>
              </a:spcBef>
              <a:buSzTx/>
              <a:buNone/>
              <a:defRPr spc="-1750" sz="35000">
                <a:latin typeface="+mn-lt"/>
                <a:ea typeface="+mn-ea"/>
                <a:cs typeface="+mn-cs"/>
                <a:sym typeface="Produkt Extralight"/>
              </a:defRPr>
            </a:lvl1pPr>
            <a:lvl2pPr marL="0" indent="457200" algn="ctr">
              <a:lnSpc>
                <a:spcPct val="90000"/>
              </a:lnSpc>
              <a:spcBef>
                <a:spcPts val="0"/>
              </a:spcBef>
              <a:buSzTx/>
              <a:buNone/>
              <a:defRPr spc="-1750" sz="35000">
                <a:latin typeface="+mn-lt"/>
                <a:ea typeface="+mn-ea"/>
                <a:cs typeface="+mn-cs"/>
                <a:sym typeface="Produkt Extralight"/>
              </a:defRPr>
            </a:lvl2pPr>
            <a:lvl3pPr marL="0" indent="914400" algn="ctr">
              <a:lnSpc>
                <a:spcPct val="90000"/>
              </a:lnSpc>
              <a:spcBef>
                <a:spcPts val="0"/>
              </a:spcBef>
              <a:buSzTx/>
              <a:buNone/>
              <a:defRPr spc="-1750" sz="35000">
                <a:latin typeface="+mn-lt"/>
                <a:ea typeface="+mn-ea"/>
                <a:cs typeface="+mn-cs"/>
                <a:sym typeface="Produkt Extralight"/>
              </a:defRPr>
            </a:lvl3pPr>
            <a:lvl4pPr marL="0" indent="1371600" algn="ctr">
              <a:lnSpc>
                <a:spcPct val="90000"/>
              </a:lnSpc>
              <a:spcBef>
                <a:spcPts val="0"/>
              </a:spcBef>
              <a:buSzTx/>
              <a:buNone/>
              <a:defRPr spc="-1750" sz="35000">
                <a:latin typeface="+mn-lt"/>
                <a:ea typeface="+mn-ea"/>
                <a:cs typeface="+mn-cs"/>
                <a:sym typeface="Produkt Extralight"/>
              </a:defRPr>
            </a:lvl4pPr>
            <a:lvl5pPr marL="0" indent="1828800" algn="ctr">
              <a:lnSpc>
                <a:spcPct val="90000"/>
              </a:lnSpc>
              <a:spcBef>
                <a:spcPts val="0"/>
              </a:spcBef>
              <a:buSzTx/>
              <a:buNone/>
              <a:defRPr spc="-1750" sz="35000">
                <a:latin typeface="+mn-lt"/>
                <a:ea typeface="+mn-ea"/>
                <a:cs typeface="+mn-cs"/>
                <a:sym typeface="Produkt Extralight"/>
              </a:defRPr>
            </a:lvl5pPr>
          </a:lstStyle>
          <a:p>
            <a:pPr/>
            <a:r>
              <a:t>100%</a:t>
            </a:r>
          </a:p>
          <a:p>
            <a:pPr lvl="1"/>
            <a:r>
              <a:t/>
            </a:r>
          </a:p>
          <a:p>
            <a:pPr lvl="2"/>
            <a:r>
              <a:t/>
            </a:r>
          </a:p>
          <a:p>
            <a:pPr lvl="3"/>
            <a:r>
              <a:t/>
            </a:r>
          </a:p>
          <a:p>
            <a:pPr lvl="4"/>
            <a:r>
              <a:t/>
            </a:r>
          </a:p>
        </p:txBody>
      </p:sp>
      <p:sp>
        <p:nvSpPr>
          <p:cNvPr id="127" name="Πληροφορίες γεγονότος"/>
          <p:cNvSpPr txBox="1"/>
          <p:nvPr>
            <p:ph type="body" sz="quarter" idx="21" hasCustomPrompt="1"/>
          </p:nvPr>
        </p:nvSpPr>
        <p:spPr>
          <a:xfrm>
            <a:off x="1206500" y="8128000"/>
            <a:ext cx="21971000" cy="1079500"/>
          </a:xfrm>
          <a:prstGeom prst="rect">
            <a:avLst/>
          </a:prstGeom>
        </p:spPr>
        <p:txBody>
          <a:bodyPr lIns="45719" tIns="45719" rIns="45719" bIns="45719"/>
          <a:lstStyle>
            <a:lvl1pPr marL="0" indent="0" algn="ctr" defTabSz="825500">
              <a:lnSpc>
                <a:spcPct val="90000"/>
              </a:lnSpc>
              <a:spcBef>
                <a:spcPts val="0"/>
              </a:spcBef>
              <a:buSzTx/>
              <a:buNone/>
              <a:defRPr spc="-55" sz="5500">
                <a:latin typeface="+mn-lt"/>
                <a:ea typeface="+mn-ea"/>
                <a:cs typeface="+mn-cs"/>
                <a:sym typeface="Produkt Extralight"/>
              </a:defRPr>
            </a:lvl1pPr>
          </a:lstStyle>
          <a:p>
            <a:pPr/>
            <a:r>
              <a:t>Πληροφορίες γεγονότος</a:t>
            </a:r>
          </a:p>
        </p:txBody>
      </p:sp>
      <p:sp>
        <p:nvSpPr>
          <p:cNvPr id="128"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Παράθεση">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35" name="Επίπεδο κύριου τμήματος ένα…"/>
          <p:cNvSpPr txBox="1"/>
          <p:nvPr>
            <p:ph type="body" sz="quarter" idx="1" hasCustomPrompt="1"/>
          </p:nvPr>
        </p:nvSpPr>
        <p:spPr>
          <a:xfrm>
            <a:off x="5194300" y="4165600"/>
            <a:ext cx="13995400" cy="4428667"/>
          </a:xfrm>
          <a:prstGeom prst="rect">
            <a:avLst/>
          </a:prstGeom>
        </p:spPr>
        <p:txBody>
          <a:bodyPr anchor="b"/>
          <a:lstStyle>
            <a:lvl1pPr marL="254000" indent="-254000">
              <a:lnSpc>
                <a:spcPct val="90000"/>
              </a:lnSpc>
              <a:spcBef>
                <a:spcPts val="0"/>
              </a:spcBef>
              <a:buSzTx/>
              <a:buNone/>
              <a:defRPr spc="-93" sz="9300">
                <a:latin typeface="+mn-lt"/>
                <a:ea typeface="+mn-ea"/>
                <a:cs typeface="+mn-cs"/>
                <a:sym typeface="Produkt Extralight"/>
              </a:defRPr>
            </a:lvl1pPr>
            <a:lvl2pPr marL="254000" indent="203200">
              <a:lnSpc>
                <a:spcPct val="90000"/>
              </a:lnSpc>
              <a:spcBef>
                <a:spcPts val="0"/>
              </a:spcBef>
              <a:buSzTx/>
              <a:buNone/>
              <a:defRPr spc="-93" sz="9300">
                <a:latin typeface="+mn-lt"/>
                <a:ea typeface="+mn-ea"/>
                <a:cs typeface="+mn-cs"/>
                <a:sym typeface="Produkt Extralight"/>
              </a:defRPr>
            </a:lvl2pPr>
            <a:lvl3pPr marL="254000" indent="660400">
              <a:lnSpc>
                <a:spcPct val="90000"/>
              </a:lnSpc>
              <a:spcBef>
                <a:spcPts val="0"/>
              </a:spcBef>
              <a:buSzTx/>
              <a:buNone/>
              <a:defRPr spc="-93" sz="9300">
                <a:latin typeface="+mn-lt"/>
                <a:ea typeface="+mn-ea"/>
                <a:cs typeface="+mn-cs"/>
                <a:sym typeface="Produkt Extralight"/>
              </a:defRPr>
            </a:lvl3pPr>
            <a:lvl4pPr marL="254000" indent="1117600">
              <a:lnSpc>
                <a:spcPct val="90000"/>
              </a:lnSpc>
              <a:spcBef>
                <a:spcPts val="0"/>
              </a:spcBef>
              <a:buSzTx/>
              <a:buNone/>
              <a:defRPr spc="-93" sz="9300">
                <a:latin typeface="+mn-lt"/>
                <a:ea typeface="+mn-ea"/>
                <a:cs typeface="+mn-cs"/>
                <a:sym typeface="Produkt Extralight"/>
              </a:defRPr>
            </a:lvl4pPr>
            <a:lvl5pPr marL="254000" indent="1574800">
              <a:lnSpc>
                <a:spcPct val="90000"/>
              </a:lnSpc>
              <a:spcBef>
                <a:spcPts val="0"/>
              </a:spcBef>
              <a:buSzTx/>
              <a:buNone/>
              <a:defRPr spc="-93" sz="9300">
                <a:latin typeface="+mn-lt"/>
                <a:ea typeface="+mn-ea"/>
                <a:cs typeface="+mn-cs"/>
                <a:sym typeface="Produkt Extralight"/>
              </a:defRPr>
            </a:lvl5pPr>
          </a:lstStyle>
          <a:p>
            <a:pPr/>
            <a:r>
              <a:t>«Αξιοσημείωτη παράθεση»</a:t>
            </a:r>
          </a:p>
          <a:p>
            <a:pPr lvl="1"/>
            <a:r>
              <a:t/>
            </a:r>
          </a:p>
          <a:p>
            <a:pPr lvl="2"/>
            <a:r>
              <a:t/>
            </a:r>
          </a:p>
          <a:p>
            <a:pPr lvl="3"/>
            <a:r>
              <a:t/>
            </a:r>
          </a:p>
          <a:p>
            <a:pPr lvl="4"/>
            <a:r>
              <a:t/>
            </a:r>
          </a:p>
        </p:txBody>
      </p:sp>
      <p:sp>
        <p:nvSpPr>
          <p:cNvPr id="136" name="Απόδοση"/>
          <p:cNvSpPr txBox="1"/>
          <p:nvPr>
            <p:ph type="body" sz="quarter" idx="21" hasCustomPrompt="1"/>
          </p:nvPr>
        </p:nvSpPr>
        <p:spPr>
          <a:xfrm>
            <a:off x="5456257" y="9559997"/>
            <a:ext cx="13471486" cy="698501"/>
          </a:xfrm>
          <a:prstGeom prst="rect">
            <a:avLst/>
          </a:prstGeom>
        </p:spPr>
        <p:txBody>
          <a:bodyPr lIns="45719" tIns="45719" rIns="45719" bIns="45719"/>
          <a:lstStyle>
            <a:lvl1pPr marL="0" indent="0" defTabSz="825500">
              <a:spcBef>
                <a:spcPts val="0"/>
              </a:spcBef>
              <a:buSzTx/>
              <a:buNone/>
              <a:defRPr sz="3600">
                <a:latin typeface="Produkt Light"/>
                <a:ea typeface="Produkt Light"/>
                <a:cs typeface="Produkt Light"/>
                <a:sym typeface="Produkt Light"/>
              </a:defRPr>
            </a:lvl1pPr>
          </a:lstStyle>
          <a:p>
            <a:pPr/>
            <a:r>
              <a:t>Απόδοση</a:t>
            </a:r>
          </a:p>
        </p:txBody>
      </p:sp>
      <p:sp>
        <p:nvSpPr>
          <p:cNvPr id="137"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Φωτογραφία - 3 εικόνες">
    <p:spTree>
      <p:nvGrpSpPr>
        <p:cNvPr id="1" name=""/>
        <p:cNvGrpSpPr/>
        <p:nvPr/>
      </p:nvGrpSpPr>
      <p:grpSpPr>
        <a:xfrm>
          <a:off x="0" y="0"/>
          <a:ext cx="0" cy="0"/>
          <a:chOff x="0" y="0"/>
          <a:chExt cx="0" cy="0"/>
        </a:xfrm>
      </p:grpSpPr>
      <p:sp>
        <p:nvSpPr>
          <p:cNvPr id="144" name="Ασπρόμαυρο κοντινό πλάνο καμπύλων κομματιών χαρτιού"/>
          <p:cNvSpPr/>
          <p:nvPr>
            <p:ph type="pic" sz="quarter" idx="21"/>
          </p:nvPr>
        </p:nvSpPr>
        <p:spPr>
          <a:xfrm>
            <a:off x="7353300" y="3632200"/>
            <a:ext cx="9677400" cy="6451600"/>
          </a:xfrm>
          <a:prstGeom prst="rect">
            <a:avLst/>
          </a:prstGeom>
        </p:spPr>
        <p:txBody>
          <a:bodyPr lIns="91439" tIns="45719" rIns="91439" bIns="45719">
            <a:noAutofit/>
          </a:bodyPr>
          <a:lstStyle/>
          <a:p>
            <a:pPr/>
          </a:p>
        </p:txBody>
      </p:sp>
      <p:sp>
        <p:nvSpPr>
          <p:cNvPr id="145" name="Γκρι δίσκος σε γκρι φόντο"/>
          <p:cNvSpPr/>
          <p:nvPr>
            <p:ph type="pic" sz="quarter" idx="22"/>
          </p:nvPr>
        </p:nvSpPr>
        <p:spPr>
          <a:xfrm>
            <a:off x="14897100" y="3632200"/>
            <a:ext cx="9131300" cy="6457073"/>
          </a:xfrm>
          <a:prstGeom prst="rect">
            <a:avLst/>
          </a:prstGeom>
        </p:spPr>
        <p:txBody>
          <a:bodyPr lIns="91439" tIns="45719" rIns="91439" bIns="45719">
            <a:noAutofit/>
          </a:bodyPr>
          <a:lstStyle/>
          <a:p>
            <a:pPr/>
          </a:p>
        </p:txBody>
      </p:sp>
      <p:sp>
        <p:nvSpPr>
          <p:cNvPr id="146" name="Αφηρημένη εικόνα δύο γκρι δίσκων που τέμνονται"/>
          <p:cNvSpPr/>
          <p:nvPr>
            <p:ph type="pic" sz="half" idx="23"/>
          </p:nvPr>
        </p:nvSpPr>
        <p:spPr>
          <a:xfrm>
            <a:off x="-749300" y="3632200"/>
            <a:ext cx="11303000" cy="6451600"/>
          </a:xfrm>
          <a:prstGeom prst="rect">
            <a:avLst/>
          </a:prstGeom>
        </p:spPr>
        <p:txBody>
          <a:bodyPr lIns="91439" tIns="45719" rIns="91439" bIns="45719">
            <a:noAutofit/>
          </a:bodyPr>
          <a:lstStyle/>
          <a:p>
            <a:pPr/>
          </a:p>
        </p:txBody>
      </p:sp>
      <p:sp>
        <p:nvSpPr>
          <p:cNvPr id="147"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Φωτογραφία">
    <p:bg>
      <p:bgPr>
        <a:solidFill>
          <a:srgbClr val="000000"/>
        </a:solidFill>
      </p:bgPr>
    </p:bg>
    <p:spTree>
      <p:nvGrpSpPr>
        <p:cNvPr id="1" name=""/>
        <p:cNvGrpSpPr/>
        <p:nvPr/>
      </p:nvGrpSpPr>
      <p:grpSpPr>
        <a:xfrm>
          <a:off x="0" y="0"/>
          <a:ext cx="0" cy="0"/>
          <a:chOff x="0" y="0"/>
          <a:chExt cx="0" cy="0"/>
        </a:xfrm>
      </p:grpSpPr>
      <p:sp>
        <p:nvSpPr>
          <p:cNvPr id="154" name="Ασπρόμαυρο κοντινό πλάνο πλεκτής υφής"/>
          <p:cNvSpPr/>
          <p:nvPr>
            <p:ph type="pic" idx="21"/>
          </p:nvPr>
        </p:nvSpPr>
        <p:spPr>
          <a:xfrm>
            <a:off x="-38100" y="-1293994"/>
            <a:ext cx="24447500" cy="16295514"/>
          </a:xfrm>
          <a:prstGeom prst="rect">
            <a:avLst/>
          </a:prstGeom>
        </p:spPr>
        <p:txBody>
          <a:bodyPr lIns="91439" tIns="45719" rIns="91439" bIns="45719">
            <a:noAutofit/>
          </a:bodyPr>
          <a:lstStyle/>
          <a:p>
            <a:pPr/>
          </a:p>
        </p:txBody>
      </p:sp>
      <p:sp>
        <p:nvSpPr>
          <p:cNvPr id="155"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Κενό">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62"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Τίτλος και φωτογραφία">
    <p:bg>
      <p:bgPr>
        <a:solidFill>
          <a:srgbClr val="000000"/>
        </a:solidFill>
      </p:bgPr>
    </p:bg>
    <p:spTree>
      <p:nvGrpSpPr>
        <p:cNvPr id="1" name=""/>
        <p:cNvGrpSpPr/>
        <p:nvPr/>
      </p:nvGrpSpPr>
      <p:grpSpPr>
        <a:xfrm>
          <a:off x="0" y="0"/>
          <a:ext cx="0" cy="0"/>
          <a:chOff x="0" y="0"/>
          <a:chExt cx="0" cy="0"/>
        </a:xfrm>
      </p:grpSpPr>
      <p:sp>
        <p:nvSpPr>
          <p:cNvPr id="21" name="Γκρι αφηρημένη καμπύλη και γραμμή"/>
          <p:cNvSpPr/>
          <p:nvPr>
            <p:ph type="pic" idx="21"/>
          </p:nvPr>
        </p:nvSpPr>
        <p:spPr>
          <a:xfrm>
            <a:off x="-50800" y="-1828800"/>
            <a:ext cx="24574500" cy="17373600"/>
          </a:xfrm>
          <a:prstGeom prst="rect">
            <a:avLst/>
          </a:prstGeom>
        </p:spPr>
        <p:txBody>
          <a:bodyPr lIns="91439" tIns="45719" rIns="91439" bIns="45719">
            <a:noAutofit/>
          </a:bodyPr>
          <a:lstStyle/>
          <a:p>
            <a:pPr/>
          </a:p>
        </p:txBody>
      </p:sp>
      <p:sp>
        <p:nvSpPr>
          <p:cNvPr id="22" name="Συγγραφέας και ημερομηνία"/>
          <p:cNvSpPr txBox="1"/>
          <p:nvPr>
            <p:ph type="body" sz="quarter" idx="22" hasCustomPrompt="1"/>
          </p:nvPr>
        </p:nvSpPr>
        <p:spPr>
          <a:xfrm>
            <a:off x="1206500" y="12268200"/>
            <a:ext cx="21971000" cy="660400"/>
          </a:xfrm>
          <a:prstGeom prst="rect">
            <a:avLst/>
          </a:prstGeom>
        </p:spPr>
        <p:txBody>
          <a:bodyPr lIns="45719" tIns="45719" rIns="45719" bIns="45719" anchor="b"/>
          <a:lstStyle>
            <a:lvl1pPr marL="0" indent="0" defTabSz="825500">
              <a:spcBef>
                <a:spcPts val="0"/>
              </a:spcBef>
              <a:buSzTx/>
              <a:buNone/>
              <a:defRPr sz="3300">
                <a:latin typeface="Produkt Light"/>
                <a:ea typeface="Produkt Light"/>
                <a:cs typeface="Produkt Light"/>
                <a:sym typeface="Produkt Light"/>
              </a:defRPr>
            </a:lvl1pPr>
          </a:lstStyle>
          <a:p>
            <a:pPr/>
            <a:r>
              <a:t>Συγγραφέας και ημερομηνία</a:t>
            </a:r>
          </a:p>
        </p:txBody>
      </p:sp>
      <p:sp>
        <p:nvSpPr>
          <p:cNvPr id="23" name="Επίπεδο κύριου τμήματος ένα…"/>
          <p:cNvSpPr txBox="1"/>
          <p:nvPr>
            <p:ph type="body" sz="quarter" idx="1" hasCustomPrompt="1"/>
          </p:nvPr>
        </p:nvSpPr>
        <p:spPr>
          <a:xfrm>
            <a:off x="1206500" y="7353300"/>
            <a:ext cx="21971000" cy="2006600"/>
          </a:xfrm>
          <a:prstGeom prst="rect">
            <a:avLst/>
          </a:prstGeom>
        </p:spPr>
        <p:txBody>
          <a:bodyPr/>
          <a:lstStyle>
            <a:lvl1pPr marL="0" indent="0" defTabSz="825500">
              <a:spcBef>
                <a:spcPts val="0"/>
              </a:spcBef>
              <a:buSzTx/>
              <a:buNone/>
              <a:defRPr sz="5500">
                <a:latin typeface="+mn-lt"/>
                <a:ea typeface="+mn-ea"/>
                <a:cs typeface="+mn-cs"/>
                <a:sym typeface="Produkt Extralight"/>
              </a:defRPr>
            </a:lvl1pPr>
            <a:lvl2pPr marL="0" indent="457200" defTabSz="825500">
              <a:spcBef>
                <a:spcPts val="0"/>
              </a:spcBef>
              <a:buSzTx/>
              <a:buNone/>
              <a:defRPr sz="5500">
                <a:latin typeface="+mn-lt"/>
                <a:ea typeface="+mn-ea"/>
                <a:cs typeface="+mn-cs"/>
                <a:sym typeface="Produkt Extralight"/>
              </a:defRPr>
            </a:lvl2pPr>
            <a:lvl3pPr marL="0" indent="914400" defTabSz="825500">
              <a:spcBef>
                <a:spcPts val="0"/>
              </a:spcBef>
              <a:buSzTx/>
              <a:buNone/>
              <a:defRPr sz="5500">
                <a:latin typeface="+mn-lt"/>
                <a:ea typeface="+mn-ea"/>
                <a:cs typeface="+mn-cs"/>
                <a:sym typeface="Produkt Extralight"/>
              </a:defRPr>
            </a:lvl3pPr>
            <a:lvl4pPr marL="0" indent="1371600" defTabSz="825500">
              <a:spcBef>
                <a:spcPts val="0"/>
              </a:spcBef>
              <a:buSzTx/>
              <a:buNone/>
              <a:defRPr sz="5500">
                <a:latin typeface="+mn-lt"/>
                <a:ea typeface="+mn-ea"/>
                <a:cs typeface="+mn-cs"/>
                <a:sym typeface="Produkt Extralight"/>
              </a:defRPr>
            </a:lvl4pPr>
            <a:lvl5pPr marL="0" indent="1828800" defTabSz="825500">
              <a:spcBef>
                <a:spcPts val="0"/>
              </a:spcBef>
              <a:buSzTx/>
              <a:buNone/>
              <a:defRPr sz="5500">
                <a:latin typeface="+mn-lt"/>
                <a:ea typeface="+mn-ea"/>
                <a:cs typeface="+mn-cs"/>
                <a:sym typeface="Produkt Extralight"/>
              </a:defRPr>
            </a:lvl5pPr>
          </a:lstStyle>
          <a:p>
            <a:pPr/>
            <a:r>
              <a:t>Υπότιτλος παρουσίασης</a:t>
            </a:r>
          </a:p>
          <a:p>
            <a:pPr lvl="1"/>
            <a:r>
              <a:t/>
            </a:r>
          </a:p>
          <a:p>
            <a:pPr lvl="2"/>
            <a:r>
              <a:t/>
            </a:r>
          </a:p>
          <a:p>
            <a:pPr lvl="3"/>
            <a:r>
              <a:t/>
            </a:r>
          </a:p>
          <a:p>
            <a:pPr lvl="4"/>
            <a:r>
              <a:t/>
            </a:r>
          </a:p>
        </p:txBody>
      </p:sp>
      <p:sp>
        <p:nvSpPr>
          <p:cNvPr id="24" name="Τίτλος παρουσίασης"/>
          <p:cNvSpPr txBox="1"/>
          <p:nvPr>
            <p:ph type="title" hasCustomPrompt="1"/>
          </p:nvPr>
        </p:nvSpPr>
        <p:spPr>
          <a:xfrm>
            <a:off x="1206500" y="2611945"/>
            <a:ext cx="21971000" cy="4648201"/>
          </a:xfrm>
          <a:prstGeom prst="rect">
            <a:avLst/>
          </a:prstGeom>
        </p:spPr>
        <p:txBody>
          <a:bodyPr anchor="b"/>
          <a:lstStyle>
            <a:lvl1pPr defTabSz="355600">
              <a:defRPr spc="-119" sz="12000"/>
            </a:lvl1pPr>
          </a:lstStyle>
          <a:p>
            <a:pPr/>
            <a:r>
              <a:t>Τίτλος παρουσίασης</a:t>
            </a:r>
          </a:p>
        </p:txBody>
      </p:sp>
      <p:sp>
        <p:nvSpPr>
          <p:cNvPr id="25"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Εναλλ. τίτλος και φωτογραφία">
    <p:spTree>
      <p:nvGrpSpPr>
        <p:cNvPr id="1" name=""/>
        <p:cNvGrpSpPr/>
        <p:nvPr/>
      </p:nvGrpSpPr>
      <p:grpSpPr>
        <a:xfrm>
          <a:off x="0" y="0"/>
          <a:ext cx="0" cy="0"/>
          <a:chOff x="0" y="0"/>
          <a:chExt cx="0" cy="0"/>
        </a:xfrm>
      </p:grpSpPr>
      <p:sp>
        <p:nvSpPr>
          <p:cNvPr id="32" name="Διάδρομος μιας υπαίθριας κατασκευής από σκυρόδεμα με έναν μερικώς συννεφιασμένο ουρανό"/>
          <p:cNvSpPr/>
          <p:nvPr>
            <p:ph type="pic" idx="21"/>
          </p:nvPr>
        </p:nvSpPr>
        <p:spPr>
          <a:xfrm>
            <a:off x="8140700" y="0"/>
            <a:ext cx="20574000" cy="13716000"/>
          </a:xfrm>
          <a:prstGeom prst="rect">
            <a:avLst/>
          </a:prstGeom>
        </p:spPr>
        <p:txBody>
          <a:bodyPr lIns="91439" tIns="45719" rIns="91439" bIns="45719">
            <a:noAutofit/>
          </a:bodyPr>
          <a:lstStyle/>
          <a:p>
            <a:pPr/>
          </a:p>
        </p:txBody>
      </p:sp>
      <p:sp>
        <p:nvSpPr>
          <p:cNvPr id="33" name="Τίτλος σλάιντ"/>
          <p:cNvSpPr txBox="1"/>
          <p:nvPr>
            <p:ph type="title" hasCustomPrompt="1"/>
          </p:nvPr>
        </p:nvSpPr>
        <p:spPr>
          <a:xfrm>
            <a:off x="1206500" y="1333500"/>
            <a:ext cx="9779000" cy="5882273"/>
          </a:xfrm>
          <a:prstGeom prst="rect">
            <a:avLst/>
          </a:prstGeom>
        </p:spPr>
        <p:txBody>
          <a:bodyPr anchor="b"/>
          <a:lstStyle/>
          <a:p>
            <a:pPr/>
            <a:r>
              <a:t>Τίτλος σλάιντ</a:t>
            </a:r>
          </a:p>
        </p:txBody>
      </p:sp>
      <p:sp>
        <p:nvSpPr>
          <p:cNvPr id="34" name="Επίπεδο κύριου τμήματος ένα…"/>
          <p:cNvSpPr txBox="1"/>
          <p:nvPr>
            <p:ph type="body" sz="quarter" idx="1" hasCustomPrompt="1"/>
          </p:nvPr>
        </p:nvSpPr>
        <p:spPr>
          <a:xfrm>
            <a:off x="1206500" y="7149476"/>
            <a:ext cx="9779000" cy="5385424"/>
          </a:xfrm>
          <a:prstGeom prst="rect">
            <a:avLst/>
          </a:prstGeom>
        </p:spPr>
        <p:txBody>
          <a:bodyPr/>
          <a:lstStyle>
            <a:lvl1pPr marL="0" indent="0" defTabSz="825500">
              <a:spcBef>
                <a:spcPts val="0"/>
              </a:spcBef>
              <a:buSzTx/>
              <a:buNone/>
              <a:defRPr sz="5500">
                <a:latin typeface="+mn-lt"/>
                <a:ea typeface="+mn-ea"/>
                <a:cs typeface="+mn-cs"/>
                <a:sym typeface="Produkt Extralight"/>
              </a:defRPr>
            </a:lvl1pPr>
            <a:lvl2pPr marL="0" indent="457200" defTabSz="825500">
              <a:spcBef>
                <a:spcPts val="0"/>
              </a:spcBef>
              <a:buSzTx/>
              <a:buNone/>
              <a:defRPr sz="5500">
                <a:latin typeface="+mn-lt"/>
                <a:ea typeface="+mn-ea"/>
                <a:cs typeface="+mn-cs"/>
                <a:sym typeface="Produkt Extralight"/>
              </a:defRPr>
            </a:lvl2pPr>
            <a:lvl3pPr marL="0" indent="914400" defTabSz="825500">
              <a:spcBef>
                <a:spcPts val="0"/>
              </a:spcBef>
              <a:buSzTx/>
              <a:buNone/>
              <a:defRPr sz="5500">
                <a:latin typeface="+mn-lt"/>
                <a:ea typeface="+mn-ea"/>
                <a:cs typeface="+mn-cs"/>
                <a:sym typeface="Produkt Extralight"/>
              </a:defRPr>
            </a:lvl3pPr>
            <a:lvl4pPr marL="0" indent="1371600" defTabSz="825500">
              <a:spcBef>
                <a:spcPts val="0"/>
              </a:spcBef>
              <a:buSzTx/>
              <a:buNone/>
              <a:defRPr sz="5500">
                <a:latin typeface="+mn-lt"/>
                <a:ea typeface="+mn-ea"/>
                <a:cs typeface="+mn-cs"/>
                <a:sym typeface="Produkt Extralight"/>
              </a:defRPr>
            </a:lvl4pPr>
            <a:lvl5pPr marL="0" indent="1828800" defTabSz="825500">
              <a:spcBef>
                <a:spcPts val="0"/>
              </a:spcBef>
              <a:buSzTx/>
              <a:buNone/>
              <a:defRPr sz="5500">
                <a:latin typeface="+mn-lt"/>
                <a:ea typeface="+mn-ea"/>
                <a:cs typeface="+mn-cs"/>
                <a:sym typeface="Produkt Extralight"/>
              </a:defRPr>
            </a:lvl5pPr>
          </a:lstStyle>
          <a:p>
            <a:pPr/>
            <a:r>
              <a:t>Υπότιτλος σλάιντ</a:t>
            </a:r>
          </a:p>
          <a:p>
            <a:pPr lvl="1"/>
            <a:r>
              <a:t/>
            </a:r>
          </a:p>
          <a:p>
            <a:pPr lvl="2"/>
            <a:r>
              <a:t/>
            </a:r>
          </a:p>
          <a:p>
            <a:pPr lvl="3"/>
            <a:r>
              <a:t/>
            </a:r>
          </a:p>
          <a:p>
            <a:pPr lvl="4"/>
            <a:r>
              <a:t/>
            </a:r>
          </a:p>
        </p:txBody>
      </p:sp>
      <p:sp>
        <p:nvSpPr>
          <p:cNvPr id="35"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Τίτλος και κουκκίδες">
    <p:spTree>
      <p:nvGrpSpPr>
        <p:cNvPr id="1" name=""/>
        <p:cNvGrpSpPr/>
        <p:nvPr/>
      </p:nvGrpSpPr>
      <p:grpSpPr>
        <a:xfrm>
          <a:off x="0" y="0"/>
          <a:ext cx="0" cy="0"/>
          <a:chOff x="0" y="0"/>
          <a:chExt cx="0" cy="0"/>
        </a:xfrm>
      </p:grpSpPr>
      <p:sp>
        <p:nvSpPr>
          <p:cNvPr id="42" name="Τίτλος σλάιντ"/>
          <p:cNvSpPr txBox="1"/>
          <p:nvPr>
            <p:ph type="title" hasCustomPrompt="1"/>
          </p:nvPr>
        </p:nvSpPr>
        <p:spPr>
          <a:prstGeom prst="rect">
            <a:avLst/>
          </a:prstGeom>
        </p:spPr>
        <p:txBody>
          <a:bodyPr/>
          <a:lstStyle/>
          <a:p>
            <a:pPr/>
            <a:r>
              <a:t>Τίτλος σλάιντ</a:t>
            </a:r>
          </a:p>
        </p:txBody>
      </p:sp>
      <p:sp>
        <p:nvSpPr>
          <p:cNvPr id="43" name="Υπότιτλος σλάιντ"/>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Υπότιτλος σλάιντ</a:t>
            </a:r>
          </a:p>
        </p:txBody>
      </p:sp>
      <p:sp>
        <p:nvSpPr>
          <p:cNvPr id="44" name="Επίπεδο κύριου τμήματος ένα…"/>
          <p:cNvSpPr txBox="1"/>
          <p:nvPr>
            <p:ph type="body" idx="1" hasCustomPrompt="1"/>
          </p:nvPr>
        </p:nvSpPr>
        <p:spPr>
          <a:prstGeom prst="rect">
            <a:avLst/>
          </a:prstGeom>
        </p:spPr>
        <p:txBody>
          <a:bodyPr/>
          <a:lstStyle/>
          <a:p>
            <a:pPr/>
            <a:r>
              <a:t>Κείμενο κουκκίδων σλάιντ</a:t>
            </a:r>
          </a:p>
          <a:p>
            <a:pPr lvl="1"/>
            <a:r>
              <a:t/>
            </a:r>
          </a:p>
          <a:p>
            <a:pPr lvl="2"/>
            <a:r>
              <a:t/>
            </a:r>
          </a:p>
          <a:p>
            <a:pPr lvl="3"/>
            <a:r>
              <a:t/>
            </a:r>
          </a:p>
          <a:p>
            <a:pPr lvl="4"/>
            <a:r>
              <a:t/>
            </a:r>
          </a:p>
        </p:txBody>
      </p:sp>
      <p:sp>
        <p:nvSpPr>
          <p:cNvPr id="45"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Κουκκίδες">
    <p:spTree>
      <p:nvGrpSpPr>
        <p:cNvPr id="1" name=""/>
        <p:cNvGrpSpPr/>
        <p:nvPr/>
      </p:nvGrpSpPr>
      <p:grpSpPr>
        <a:xfrm>
          <a:off x="0" y="0"/>
          <a:ext cx="0" cy="0"/>
          <a:chOff x="0" y="0"/>
          <a:chExt cx="0" cy="0"/>
        </a:xfrm>
      </p:grpSpPr>
      <p:sp>
        <p:nvSpPr>
          <p:cNvPr id="52" name="Επίπεδο κύριου τμήματος ένα…"/>
          <p:cNvSpPr txBox="1"/>
          <p:nvPr>
            <p:ph type="body" idx="1" hasCustomPrompt="1"/>
          </p:nvPr>
        </p:nvSpPr>
        <p:spPr>
          <a:prstGeom prst="rect">
            <a:avLst/>
          </a:prstGeom>
        </p:spPr>
        <p:txBody>
          <a:bodyPr/>
          <a:lstStyle/>
          <a:p>
            <a:pPr/>
            <a:r>
              <a:t>Κείμενο κουκκίδων σλάιντ</a:t>
            </a:r>
          </a:p>
          <a:p>
            <a:pPr lvl="1"/>
            <a:r>
              <a:t/>
            </a:r>
          </a:p>
          <a:p>
            <a:pPr lvl="2"/>
            <a:r>
              <a:t/>
            </a:r>
          </a:p>
          <a:p>
            <a:pPr lvl="3"/>
            <a:r>
              <a:t/>
            </a:r>
          </a:p>
          <a:p>
            <a:pPr lvl="4"/>
            <a:r>
              <a:t/>
            </a:r>
          </a:p>
        </p:txBody>
      </p:sp>
      <p:sp>
        <p:nvSpPr>
          <p:cNvPr id="53"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Τίτλος, κουκκίδες και φωτογραφίες">
    <p:spTree>
      <p:nvGrpSpPr>
        <p:cNvPr id="1" name=""/>
        <p:cNvGrpSpPr/>
        <p:nvPr/>
      </p:nvGrpSpPr>
      <p:grpSpPr>
        <a:xfrm>
          <a:off x="0" y="0"/>
          <a:ext cx="0" cy="0"/>
          <a:chOff x="0" y="0"/>
          <a:chExt cx="0" cy="0"/>
        </a:xfrm>
      </p:grpSpPr>
      <p:sp>
        <p:nvSpPr>
          <p:cNvPr id="60" name="Υπότιτλος σλάιντ"/>
          <p:cNvSpPr txBox="1"/>
          <p:nvPr>
            <p:ph type="body" sz="quarter" idx="21" hasCustomPrompt="1"/>
          </p:nvPr>
        </p:nvSpPr>
        <p:spPr>
          <a:xfrm>
            <a:off x="1206500" y="2324100"/>
            <a:ext cx="9779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Υπότιτλος σλάιντ</a:t>
            </a:r>
          </a:p>
        </p:txBody>
      </p:sp>
      <p:sp>
        <p:nvSpPr>
          <p:cNvPr id="61" name="Προβολή μέσα από μια πλεγματοειδή οροφή κάτω από τον γαλανό ουρανό"/>
          <p:cNvSpPr/>
          <p:nvPr>
            <p:ph type="pic" idx="22"/>
          </p:nvPr>
        </p:nvSpPr>
        <p:spPr>
          <a:xfrm>
            <a:off x="8140700" y="0"/>
            <a:ext cx="20574000" cy="13716000"/>
          </a:xfrm>
          <a:prstGeom prst="rect">
            <a:avLst/>
          </a:prstGeom>
        </p:spPr>
        <p:txBody>
          <a:bodyPr lIns="91439" tIns="45719" rIns="91439" bIns="45719">
            <a:noAutofit/>
          </a:bodyPr>
          <a:lstStyle/>
          <a:p>
            <a:pPr/>
          </a:p>
        </p:txBody>
      </p:sp>
      <p:sp>
        <p:nvSpPr>
          <p:cNvPr id="62" name="Τίτλος σλάιντ"/>
          <p:cNvSpPr txBox="1"/>
          <p:nvPr>
            <p:ph type="title" hasCustomPrompt="1"/>
          </p:nvPr>
        </p:nvSpPr>
        <p:spPr>
          <a:xfrm>
            <a:off x="1206500" y="635000"/>
            <a:ext cx="9779000" cy="1689100"/>
          </a:xfrm>
          <a:prstGeom prst="rect">
            <a:avLst/>
          </a:prstGeom>
        </p:spPr>
        <p:txBody>
          <a:bodyPr/>
          <a:lstStyle/>
          <a:p>
            <a:pPr/>
            <a:r>
              <a:t>Τίτλος σλάιντ</a:t>
            </a:r>
          </a:p>
        </p:txBody>
      </p:sp>
      <p:sp>
        <p:nvSpPr>
          <p:cNvPr id="63" name="Επίπεδο κύριου τμήματος ένα…"/>
          <p:cNvSpPr txBox="1"/>
          <p:nvPr>
            <p:ph type="body" sz="half" idx="1" hasCustomPrompt="1"/>
          </p:nvPr>
        </p:nvSpPr>
        <p:spPr>
          <a:xfrm>
            <a:off x="1206500" y="4248504"/>
            <a:ext cx="9779000" cy="8256630"/>
          </a:xfrm>
          <a:prstGeom prst="rect">
            <a:avLst/>
          </a:prstGeom>
        </p:spPr>
        <p:txBody>
          <a:bodyPr/>
          <a:lstStyle/>
          <a:p>
            <a:pPr/>
            <a:r>
              <a:t>Κείμενο κουκκίδων σλάιντ</a:t>
            </a:r>
          </a:p>
          <a:p>
            <a:pPr lvl="1"/>
            <a:r>
              <a:t/>
            </a:r>
          </a:p>
          <a:p>
            <a:pPr lvl="2"/>
            <a:r>
              <a:t/>
            </a:r>
          </a:p>
          <a:p>
            <a:pPr lvl="3"/>
            <a:r>
              <a:t/>
            </a:r>
          </a:p>
          <a:p>
            <a:pPr lvl="4"/>
            <a:r>
              <a:t/>
            </a:r>
          </a:p>
        </p:txBody>
      </p:sp>
      <p:sp>
        <p:nvSpPr>
          <p:cNvPr id="64"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Τίτλος, Κουκκίδες και βίντεο, Μικρό">
    <p:spTree>
      <p:nvGrpSpPr>
        <p:cNvPr id="1" name=""/>
        <p:cNvGrpSpPr/>
        <p:nvPr/>
      </p:nvGrpSpPr>
      <p:grpSpPr>
        <a:xfrm>
          <a:off x="0" y="0"/>
          <a:ext cx="0" cy="0"/>
          <a:chOff x="0" y="0"/>
          <a:chExt cx="0" cy="0"/>
        </a:xfrm>
      </p:grpSpPr>
      <p:sp>
        <p:nvSpPr>
          <p:cNvPr id="71" name="Υπότιτλος σλάιντ"/>
          <p:cNvSpPr txBox="1"/>
          <p:nvPr>
            <p:ph type="body" sz="quarter" idx="21" hasCustomPrompt="1"/>
          </p:nvPr>
        </p:nvSpPr>
        <p:spPr>
          <a:xfrm>
            <a:off x="1206500" y="2324100"/>
            <a:ext cx="21971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Υπότιτλος σλάιντ</a:t>
            </a:r>
          </a:p>
        </p:txBody>
      </p:sp>
      <p:sp>
        <p:nvSpPr>
          <p:cNvPr id="72" name="Τίτλος σλάιντ"/>
          <p:cNvSpPr txBox="1"/>
          <p:nvPr>
            <p:ph type="title" hasCustomPrompt="1"/>
          </p:nvPr>
        </p:nvSpPr>
        <p:spPr>
          <a:prstGeom prst="rect">
            <a:avLst/>
          </a:prstGeom>
        </p:spPr>
        <p:txBody>
          <a:bodyPr/>
          <a:lstStyle/>
          <a:p>
            <a:pPr/>
            <a:r>
              <a:t>Τίτλος σλάιντ</a:t>
            </a:r>
          </a:p>
        </p:txBody>
      </p:sp>
      <p:sp>
        <p:nvSpPr>
          <p:cNvPr id="73" name="Επίπεδο κύριου τμήματος ένα…"/>
          <p:cNvSpPr txBox="1"/>
          <p:nvPr>
            <p:ph type="body" sz="half" idx="1" hasCustomPrompt="1"/>
          </p:nvPr>
        </p:nvSpPr>
        <p:spPr>
          <a:xfrm>
            <a:off x="1206500" y="4248504"/>
            <a:ext cx="9779000" cy="8256630"/>
          </a:xfrm>
          <a:prstGeom prst="rect">
            <a:avLst/>
          </a:prstGeom>
        </p:spPr>
        <p:txBody>
          <a:bodyPr/>
          <a:lstStyle/>
          <a:p>
            <a:pPr/>
            <a:r>
              <a:t>Κείμενο κουκκίδων σλάιντ</a:t>
            </a:r>
          </a:p>
          <a:p>
            <a:pPr lvl="1"/>
            <a:r>
              <a:t/>
            </a:r>
          </a:p>
          <a:p>
            <a:pPr lvl="2"/>
            <a:r>
              <a:t/>
            </a:r>
          </a:p>
          <a:p>
            <a:pPr lvl="3"/>
            <a:r>
              <a:t/>
            </a:r>
          </a:p>
          <a:p>
            <a:pPr lvl="4"/>
            <a:r>
              <a:t/>
            </a:r>
          </a:p>
        </p:txBody>
      </p:sp>
      <p:sp>
        <p:nvSpPr>
          <p:cNvPr id="74"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Τίτλος, Κουκκίδες και βίντεο, Μεγάλο">
    <p:spTree>
      <p:nvGrpSpPr>
        <p:cNvPr id="1" name=""/>
        <p:cNvGrpSpPr/>
        <p:nvPr/>
      </p:nvGrpSpPr>
      <p:grpSpPr>
        <a:xfrm>
          <a:off x="0" y="0"/>
          <a:ext cx="0" cy="0"/>
          <a:chOff x="0" y="0"/>
          <a:chExt cx="0" cy="0"/>
        </a:xfrm>
      </p:grpSpPr>
      <p:sp>
        <p:nvSpPr>
          <p:cNvPr id="81" name="Υπότιτλος σλάιντ"/>
          <p:cNvSpPr txBox="1"/>
          <p:nvPr>
            <p:ph type="body" sz="quarter" idx="21" hasCustomPrompt="1"/>
          </p:nvPr>
        </p:nvSpPr>
        <p:spPr>
          <a:xfrm>
            <a:off x="1206500" y="2324100"/>
            <a:ext cx="9779000" cy="1003300"/>
          </a:xfrm>
          <a:prstGeom prst="rect">
            <a:avLst/>
          </a:prstGeom>
        </p:spPr>
        <p:txBody>
          <a:bodyPr lIns="45719" tIns="45719" rIns="45719" bIns="45719"/>
          <a:lstStyle>
            <a:lvl1pPr marL="0" indent="0" defTabSz="825500">
              <a:spcBef>
                <a:spcPts val="0"/>
              </a:spcBef>
              <a:buSzTx/>
              <a:buNone/>
              <a:defRPr sz="5500">
                <a:latin typeface="+mn-lt"/>
                <a:ea typeface="+mn-ea"/>
                <a:cs typeface="+mn-cs"/>
                <a:sym typeface="Produkt Extralight"/>
              </a:defRPr>
            </a:lvl1pPr>
          </a:lstStyle>
          <a:p>
            <a:pPr/>
            <a:r>
              <a:t>Υπότιτλος σλάιντ</a:t>
            </a:r>
          </a:p>
        </p:txBody>
      </p:sp>
      <p:sp>
        <p:nvSpPr>
          <p:cNvPr id="82" name="Τίτλος σλάιντ"/>
          <p:cNvSpPr txBox="1"/>
          <p:nvPr>
            <p:ph type="title" hasCustomPrompt="1"/>
          </p:nvPr>
        </p:nvSpPr>
        <p:spPr>
          <a:xfrm>
            <a:off x="1206500" y="635000"/>
            <a:ext cx="9779000" cy="1689100"/>
          </a:xfrm>
          <a:prstGeom prst="rect">
            <a:avLst/>
          </a:prstGeom>
        </p:spPr>
        <p:txBody>
          <a:bodyPr/>
          <a:lstStyle/>
          <a:p>
            <a:pPr/>
            <a:r>
              <a:t>Τίτλος σλάιντ</a:t>
            </a:r>
          </a:p>
        </p:txBody>
      </p:sp>
      <p:sp>
        <p:nvSpPr>
          <p:cNvPr id="83" name="Επίπεδο κύριου τμήματος ένα…"/>
          <p:cNvSpPr txBox="1"/>
          <p:nvPr>
            <p:ph type="body" sz="half" idx="1" hasCustomPrompt="1"/>
          </p:nvPr>
        </p:nvSpPr>
        <p:spPr>
          <a:xfrm>
            <a:off x="1206500" y="4248504"/>
            <a:ext cx="9779000" cy="8256630"/>
          </a:xfrm>
          <a:prstGeom prst="rect">
            <a:avLst/>
          </a:prstGeom>
        </p:spPr>
        <p:txBody>
          <a:bodyPr/>
          <a:lstStyle/>
          <a:p>
            <a:pPr/>
            <a:r>
              <a:t>Κείμενο κουκκίδων σλάιντ</a:t>
            </a:r>
          </a:p>
          <a:p>
            <a:pPr lvl="1"/>
            <a:r>
              <a:t/>
            </a:r>
          </a:p>
          <a:p>
            <a:pPr lvl="2"/>
            <a:r>
              <a:t/>
            </a:r>
          </a:p>
          <a:p>
            <a:pPr lvl="3"/>
            <a:r>
              <a:t/>
            </a:r>
          </a:p>
          <a:p>
            <a:pPr lvl="4"/>
            <a:r>
              <a:t/>
            </a:r>
          </a:p>
        </p:txBody>
      </p:sp>
      <p:sp>
        <p:nvSpPr>
          <p:cNvPr id="84"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Ενότητα">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91" name="Τίτλος ενότητας"/>
          <p:cNvSpPr txBox="1"/>
          <p:nvPr>
            <p:ph type="title" hasCustomPrompt="1"/>
          </p:nvPr>
        </p:nvSpPr>
        <p:spPr>
          <a:xfrm>
            <a:off x="1206500" y="3906899"/>
            <a:ext cx="21971004" cy="4648201"/>
          </a:xfrm>
          <a:prstGeom prst="rect">
            <a:avLst/>
          </a:prstGeom>
        </p:spPr>
        <p:txBody>
          <a:bodyPr anchor="ctr"/>
          <a:lstStyle>
            <a:lvl1pPr>
              <a:defRPr spc="-119" sz="12000"/>
            </a:lvl1pPr>
          </a:lstStyle>
          <a:p>
            <a:pPr/>
            <a:r>
              <a:t>Τίτλος ενότητας</a:t>
            </a:r>
          </a:p>
        </p:txBody>
      </p:sp>
      <p:sp>
        <p:nvSpPr>
          <p:cNvPr id="92" name="Αριθμός σλάιντ"/>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 Id="rId9" Type="http://schemas.openxmlformats.org/officeDocument/2006/relationships/slideLayout" Target="../slideLayouts/slideLayout7.xml"/><Relationship Id="rId10" Type="http://schemas.openxmlformats.org/officeDocument/2006/relationships/slideLayout" Target="../slideLayouts/slideLayout8.xml"/><Relationship Id="rId11" Type="http://schemas.openxmlformats.org/officeDocument/2006/relationships/slideLayout" Target="../slideLayouts/slideLayout9.xml"/><Relationship Id="rId12" Type="http://schemas.openxmlformats.org/officeDocument/2006/relationships/slideLayout" Target="../slideLayouts/slideLayout10.xml"/><Relationship Id="rId13" Type="http://schemas.openxmlformats.org/officeDocument/2006/relationships/slideLayout" Target="../slideLayouts/slideLayout11.xml"/><Relationship Id="rId14" Type="http://schemas.openxmlformats.org/officeDocument/2006/relationships/slideLayout" Target="../slideLayouts/slideLayout12.xml"/><Relationship Id="rId15" Type="http://schemas.openxmlformats.org/officeDocument/2006/relationships/slideLayout" Target="../slideLayouts/slideLayout13.xml"/><Relationship Id="rId16" Type="http://schemas.openxmlformats.org/officeDocument/2006/relationships/slideLayout" Target="../slideLayouts/slideLayout14.xml"/><Relationship Id="rId17" Type="http://schemas.openxmlformats.org/officeDocument/2006/relationships/slideLayout" Target="../slideLayouts/slideLayout15.xml"/><Relationship Id="rId18" Type="http://schemas.openxmlformats.org/officeDocument/2006/relationships/slideLayout" Target="../slideLayouts/slideLayout16.xml"/><Relationship Id="rId1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 name="Τίτλος σλάιντ"/>
          <p:cNvSpPr txBox="1"/>
          <p:nvPr>
            <p:ph type="title" hasCustomPrompt="1"/>
          </p:nvPr>
        </p:nvSpPr>
        <p:spPr>
          <a:xfrm>
            <a:off x="1206500" y="635000"/>
            <a:ext cx="21971000" cy="16891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Τίτλος σλάιντ</a:t>
            </a:r>
          </a:p>
        </p:txBody>
      </p:sp>
      <p:sp>
        <p:nvSpPr>
          <p:cNvPr id="3" name="Επίπεδο κύριου τμήματος ένα…"/>
          <p:cNvSpPr txBox="1"/>
          <p:nvPr>
            <p:ph type="body" idx="1" hasCustomPrompt="1"/>
          </p:nvPr>
        </p:nvSpPr>
        <p:spPr>
          <a:xfrm>
            <a:off x="1206500" y="4260642"/>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Κείμενο κουκκίδων σλάιντ</a:t>
            </a:r>
          </a:p>
          <a:p>
            <a:pPr lvl="1"/>
            <a:r>
              <a:t/>
            </a:r>
          </a:p>
          <a:p>
            <a:pPr lvl="2"/>
            <a:r>
              <a:t/>
            </a:r>
          </a:p>
          <a:p>
            <a:pPr lvl="3"/>
            <a:r>
              <a:t/>
            </a:r>
          </a:p>
          <a:p>
            <a:pPr lvl="4"/>
            <a:r>
              <a:t/>
            </a:r>
          </a:p>
        </p:txBody>
      </p:sp>
      <p:sp>
        <p:nvSpPr>
          <p:cNvPr id="4" name="Αριθμός σλάιντ"/>
          <p:cNvSpPr txBox="1"/>
          <p:nvPr>
            <p:ph type="sldNum" sz="quarter" idx="2"/>
          </p:nvPr>
        </p:nvSpPr>
        <p:spPr>
          <a:xfrm>
            <a:off x="23558499" y="12458699"/>
            <a:ext cx="388621" cy="429261"/>
          </a:xfrm>
          <a:prstGeom prst="rect">
            <a:avLst/>
          </a:prstGeom>
          <a:ln w="12700">
            <a:miter lim="400000"/>
          </a:ln>
        </p:spPr>
        <p:txBody>
          <a:bodyPr wrap="none" lIns="50800" tIns="50800" rIns="50800" bIns="50800" anchor="b">
            <a:spAutoFit/>
          </a:bodyPr>
          <a:lstStyle>
            <a:lvl1pPr algn="r" defTabSz="584200">
              <a:spcBef>
                <a:spcPts val="0"/>
              </a:spcBef>
              <a:defRPr sz="2000">
                <a:latin typeface="Graphik"/>
                <a:ea typeface="Graphik"/>
                <a:cs typeface="Graphik"/>
                <a:sym typeface="Graphik"/>
              </a:defRPr>
            </a:lvl1pPr>
          </a:lstStyle>
          <a:p>
            <a:pPr/>
            <a:fld id="{86CB4B4D-7CA3-9044-876B-883B54F8677D}" type="slidenum"/>
          </a:p>
        </p:txBody>
      </p:sp>
    </p:spTree>
  </p:cSld>
  <p:clrMap bg1="dk1" tx1="lt1" bg2="dk2" tx2="lt2" accent1="accent1" accent2="accent2" accent3="accent3" accent4="accent4" accent5="accent5" accent6="accent6" hlink="hlink" folHlink="fol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Lst>
  <p:transition xmlns:p14="http://schemas.microsoft.com/office/powerpoint/2010/main" spd="med" advClick="1"/>
  <p:txStyles>
    <p:titleStyle>
      <a:lvl1pPr marL="0" marR="0" indent="0" algn="l" defTabSz="2438338" rtl="0" latinLnBrk="0">
        <a:lnSpc>
          <a:spcPct val="90000"/>
        </a:lnSpc>
        <a:spcBef>
          <a:spcPts val="0"/>
        </a:spcBef>
        <a:spcAft>
          <a:spcPts val="0"/>
        </a:spcAft>
        <a:buClrTx/>
        <a:buSzTx/>
        <a:buFontTx/>
        <a:buNone/>
        <a:tabLst/>
        <a:defRPr b="0" baseline="0" cap="none" i="0" spc="-100" strike="noStrike" sz="10000" u="none">
          <a:solidFill>
            <a:srgbClr val="FFFFFF"/>
          </a:solidFill>
          <a:uFillTx/>
          <a:latin typeface="+mn-lt"/>
          <a:ea typeface="+mn-ea"/>
          <a:cs typeface="+mn-cs"/>
          <a:sym typeface="Produkt Extralight"/>
        </a:defRPr>
      </a:lvl1pPr>
      <a:lvl2pPr marL="0" marR="0" indent="457200" algn="l" defTabSz="2438338" rtl="0" latinLnBrk="0">
        <a:lnSpc>
          <a:spcPct val="90000"/>
        </a:lnSpc>
        <a:spcBef>
          <a:spcPts val="0"/>
        </a:spcBef>
        <a:spcAft>
          <a:spcPts val="0"/>
        </a:spcAft>
        <a:buClrTx/>
        <a:buSzTx/>
        <a:buFontTx/>
        <a:buNone/>
        <a:tabLst/>
        <a:defRPr b="0" baseline="0" cap="none" i="0" spc="-100" strike="noStrike" sz="10000" u="none">
          <a:solidFill>
            <a:srgbClr val="FFFFFF"/>
          </a:solidFill>
          <a:uFillTx/>
          <a:latin typeface="+mn-lt"/>
          <a:ea typeface="+mn-ea"/>
          <a:cs typeface="+mn-cs"/>
          <a:sym typeface="Produkt Extralight"/>
        </a:defRPr>
      </a:lvl2pPr>
      <a:lvl3pPr marL="0" marR="0" indent="914400" algn="l" defTabSz="2438338" rtl="0" latinLnBrk="0">
        <a:lnSpc>
          <a:spcPct val="90000"/>
        </a:lnSpc>
        <a:spcBef>
          <a:spcPts val="0"/>
        </a:spcBef>
        <a:spcAft>
          <a:spcPts val="0"/>
        </a:spcAft>
        <a:buClrTx/>
        <a:buSzTx/>
        <a:buFontTx/>
        <a:buNone/>
        <a:tabLst/>
        <a:defRPr b="0" baseline="0" cap="none" i="0" spc="-100" strike="noStrike" sz="10000" u="none">
          <a:solidFill>
            <a:srgbClr val="FFFFFF"/>
          </a:solidFill>
          <a:uFillTx/>
          <a:latin typeface="+mn-lt"/>
          <a:ea typeface="+mn-ea"/>
          <a:cs typeface="+mn-cs"/>
          <a:sym typeface="Produkt Extralight"/>
        </a:defRPr>
      </a:lvl3pPr>
      <a:lvl4pPr marL="0" marR="0" indent="1371600" algn="l" defTabSz="2438338" rtl="0" latinLnBrk="0">
        <a:lnSpc>
          <a:spcPct val="90000"/>
        </a:lnSpc>
        <a:spcBef>
          <a:spcPts val="0"/>
        </a:spcBef>
        <a:spcAft>
          <a:spcPts val="0"/>
        </a:spcAft>
        <a:buClrTx/>
        <a:buSzTx/>
        <a:buFontTx/>
        <a:buNone/>
        <a:tabLst/>
        <a:defRPr b="0" baseline="0" cap="none" i="0" spc="-100" strike="noStrike" sz="10000" u="none">
          <a:solidFill>
            <a:srgbClr val="FFFFFF"/>
          </a:solidFill>
          <a:uFillTx/>
          <a:latin typeface="+mn-lt"/>
          <a:ea typeface="+mn-ea"/>
          <a:cs typeface="+mn-cs"/>
          <a:sym typeface="Produkt Extralight"/>
        </a:defRPr>
      </a:lvl4pPr>
      <a:lvl5pPr marL="0" marR="0" indent="1828800" algn="l" defTabSz="2438338" rtl="0" latinLnBrk="0">
        <a:lnSpc>
          <a:spcPct val="90000"/>
        </a:lnSpc>
        <a:spcBef>
          <a:spcPts val="0"/>
        </a:spcBef>
        <a:spcAft>
          <a:spcPts val="0"/>
        </a:spcAft>
        <a:buClrTx/>
        <a:buSzTx/>
        <a:buFontTx/>
        <a:buNone/>
        <a:tabLst/>
        <a:defRPr b="0" baseline="0" cap="none" i="0" spc="-100" strike="noStrike" sz="10000" u="none">
          <a:solidFill>
            <a:srgbClr val="FFFFFF"/>
          </a:solidFill>
          <a:uFillTx/>
          <a:latin typeface="+mn-lt"/>
          <a:ea typeface="+mn-ea"/>
          <a:cs typeface="+mn-cs"/>
          <a:sym typeface="Produkt Extralight"/>
        </a:defRPr>
      </a:lvl5pPr>
      <a:lvl6pPr marL="0" marR="0" indent="2286000" algn="l" defTabSz="2438338" rtl="0" latinLnBrk="0">
        <a:lnSpc>
          <a:spcPct val="90000"/>
        </a:lnSpc>
        <a:spcBef>
          <a:spcPts val="0"/>
        </a:spcBef>
        <a:spcAft>
          <a:spcPts val="0"/>
        </a:spcAft>
        <a:buClrTx/>
        <a:buSzTx/>
        <a:buFontTx/>
        <a:buNone/>
        <a:tabLst/>
        <a:defRPr b="0" baseline="0" cap="none" i="0" spc="-100" strike="noStrike" sz="10000" u="none">
          <a:solidFill>
            <a:srgbClr val="FFFFFF"/>
          </a:solidFill>
          <a:uFillTx/>
          <a:latin typeface="+mn-lt"/>
          <a:ea typeface="+mn-ea"/>
          <a:cs typeface="+mn-cs"/>
          <a:sym typeface="Produkt Extralight"/>
        </a:defRPr>
      </a:lvl6pPr>
      <a:lvl7pPr marL="0" marR="0" indent="2743200" algn="l" defTabSz="2438338" rtl="0" latinLnBrk="0">
        <a:lnSpc>
          <a:spcPct val="90000"/>
        </a:lnSpc>
        <a:spcBef>
          <a:spcPts val="0"/>
        </a:spcBef>
        <a:spcAft>
          <a:spcPts val="0"/>
        </a:spcAft>
        <a:buClrTx/>
        <a:buSzTx/>
        <a:buFontTx/>
        <a:buNone/>
        <a:tabLst/>
        <a:defRPr b="0" baseline="0" cap="none" i="0" spc="-100" strike="noStrike" sz="10000" u="none">
          <a:solidFill>
            <a:srgbClr val="FFFFFF"/>
          </a:solidFill>
          <a:uFillTx/>
          <a:latin typeface="+mn-lt"/>
          <a:ea typeface="+mn-ea"/>
          <a:cs typeface="+mn-cs"/>
          <a:sym typeface="Produkt Extralight"/>
        </a:defRPr>
      </a:lvl7pPr>
      <a:lvl8pPr marL="0" marR="0" indent="3200400" algn="l" defTabSz="2438338" rtl="0" latinLnBrk="0">
        <a:lnSpc>
          <a:spcPct val="90000"/>
        </a:lnSpc>
        <a:spcBef>
          <a:spcPts val="0"/>
        </a:spcBef>
        <a:spcAft>
          <a:spcPts val="0"/>
        </a:spcAft>
        <a:buClrTx/>
        <a:buSzTx/>
        <a:buFontTx/>
        <a:buNone/>
        <a:tabLst/>
        <a:defRPr b="0" baseline="0" cap="none" i="0" spc="-100" strike="noStrike" sz="10000" u="none">
          <a:solidFill>
            <a:srgbClr val="FFFFFF"/>
          </a:solidFill>
          <a:uFillTx/>
          <a:latin typeface="+mn-lt"/>
          <a:ea typeface="+mn-ea"/>
          <a:cs typeface="+mn-cs"/>
          <a:sym typeface="Produkt Extralight"/>
        </a:defRPr>
      </a:lvl8pPr>
      <a:lvl9pPr marL="0" marR="0" indent="3657600" algn="l" defTabSz="2438338" rtl="0" latinLnBrk="0">
        <a:lnSpc>
          <a:spcPct val="90000"/>
        </a:lnSpc>
        <a:spcBef>
          <a:spcPts val="0"/>
        </a:spcBef>
        <a:spcAft>
          <a:spcPts val="0"/>
        </a:spcAft>
        <a:buClrTx/>
        <a:buSzTx/>
        <a:buFontTx/>
        <a:buNone/>
        <a:tabLst/>
        <a:defRPr b="0" baseline="0" cap="none" i="0" spc="-100" strike="noStrike" sz="10000" u="none">
          <a:solidFill>
            <a:srgbClr val="FFFFFF"/>
          </a:solidFill>
          <a:uFillTx/>
          <a:latin typeface="+mn-lt"/>
          <a:ea typeface="+mn-ea"/>
          <a:cs typeface="+mn-cs"/>
          <a:sym typeface="Produkt Extralight"/>
        </a:defRPr>
      </a:lvl9pPr>
    </p:titleStyle>
    <p:bodyStyle>
      <a:lvl1pPr marL="457200" marR="0" indent="-457200" algn="l" defTabSz="2438338" rtl="0" latinLnBrk="0">
        <a:lnSpc>
          <a:spcPct val="100000"/>
        </a:lnSpc>
        <a:spcBef>
          <a:spcPts val="4700"/>
        </a:spcBef>
        <a:spcAft>
          <a:spcPts val="0"/>
        </a:spcAft>
        <a:buClrTx/>
        <a:buSzPct val="100000"/>
        <a:buFontTx/>
        <a:buChar char="•"/>
        <a:tabLst/>
        <a:defRPr b="0" baseline="0" cap="none" i="0" spc="0" strike="noStrike" sz="4000" u="none">
          <a:solidFill>
            <a:srgbClr val="FFFFFF"/>
          </a:solidFill>
          <a:uFillTx/>
          <a:latin typeface="Graphik Light"/>
          <a:ea typeface="Graphik Light"/>
          <a:cs typeface="Graphik Light"/>
          <a:sym typeface="Graphik Light"/>
        </a:defRPr>
      </a:lvl1pPr>
      <a:lvl2pPr marL="914400" marR="0" indent="-457200" algn="l" defTabSz="2438338" rtl="0" latinLnBrk="0">
        <a:lnSpc>
          <a:spcPct val="100000"/>
        </a:lnSpc>
        <a:spcBef>
          <a:spcPts val="4700"/>
        </a:spcBef>
        <a:spcAft>
          <a:spcPts val="0"/>
        </a:spcAft>
        <a:buClrTx/>
        <a:buSzPct val="100000"/>
        <a:buFontTx/>
        <a:buChar char="•"/>
        <a:tabLst/>
        <a:defRPr b="0" baseline="0" cap="none" i="0" spc="0" strike="noStrike" sz="4000" u="none">
          <a:solidFill>
            <a:srgbClr val="FFFFFF"/>
          </a:solidFill>
          <a:uFillTx/>
          <a:latin typeface="Graphik Light"/>
          <a:ea typeface="Graphik Light"/>
          <a:cs typeface="Graphik Light"/>
          <a:sym typeface="Graphik Light"/>
        </a:defRPr>
      </a:lvl2pPr>
      <a:lvl3pPr marL="1371600" marR="0" indent="-457200" algn="l" defTabSz="2438338" rtl="0" latinLnBrk="0">
        <a:lnSpc>
          <a:spcPct val="100000"/>
        </a:lnSpc>
        <a:spcBef>
          <a:spcPts val="4700"/>
        </a:spcBef>
        <a:spcAft>
          <a:spcPts val="0"/>
        </a:spcAft>
        <a:buClrTx/>
        <a:buSzPct val="100000"/>
        <a:buFontTx/>
        <a:buChar char="•"/>
        <a:tabLst/>
        <a:defRPr b="0" baseline="0" cap="none" i="0" spc="0" strike="noStrike" sz="4000" u="none">
          <a:solidFill>
            <a:srgbClr val="FFFFFF"/>
          </a:solidFill>
          <a:uFillTx/>
          <a:latin typeface="Graphik Light"/>
          <a:ea typeface="Graphik Light"/>
          <a:cs typeface="Graphik Light"/>
          <a:sym typeface="Graphik Light"/>
        </a:defRPr>
      </a:lvl3pPr>
      <a:lvl4pPr marL="1828800" marR="0" indent="-457200" algn="l" defTabSz="2438338" rtl="0" latinLnBrk="0">
        <a:lnSpc>
          <a:spcPct val="100000"/>
        </a:lnSpc>
        <a:spcBef>
          <a:spcPts val="4700"/>
        </a:spcBef>
        <a:spcAft>
          <a:spcPts val="0"/>
        </a:spcAft>
        <a:buClrTx/>
        <a:buSzPct val="100000"/>
        <a:buFontTx/>
        <a:buChar char="•"/>
        <a:tabLst/>
        <a:defRPr b="0" baseline="0" cap="none" i="0" spc="0" strike="noStrike" sz="4000" u="none">
          <a:solidFill>
            <a:srgbClr val="FFFFFF"/>
          </a:solidFill>
          <a:uFillTx/>
          <a:latin typeface="Graphik Light"/>
          <a:ea typeface="Graphik Light"/>
          <a:cs typeface="Graphik Light"/>
          <a:sym typeface="Graphik Light"/>
        </a:defRPr>
      </a:lvl4pPr>
      <a:lvl5pPr marL="2286000" marR="0" indent="-457200" algn="l" defTabSz="2438338" rtl="0" latinLnBrk="0">
        <a:lnSpc>
          <a:spcPct val="100000"/>
        </a:lnSpc>
        <a:spcBef>
          <a:spcPts val="4700"/>
        </a:spcBef>
        <a:spcAft>
          <a:spcPts val="0"/>
        </a:spcAft>
        <a:buClrTx/>
        <a:buSzPct val="100000"/>
        <a:buFontTx/>
        <a:buChar char="•"/>
        <a:tabLst/>
        <a:defRPr b="0" baseline="0" cap="none" i="0" spc="0" strike="noStrike" sz="4000" u="none">
          <a:solidFill>
            <a:srgbClr val="FFFFFF"/>
          </a:solidFill>
          <a:uFillTx/>
          <a:latin typeface="Graphik Light"/>
          <a:ea typeface="Graphik Light"/>
          <a:cs typeface="Graphik Light"/>
          <a:sym typeface="Graphik Light"/>
        </a:defRPr>
      </a:lvl5pPr>
      <a:lvl6pPr marL="2743200" marR="0" indent="-457200" algn="l" defTabSz="2438338" rtl="0" latinLnBrk="0">
        <a:lnSpc>
          <a:spcPct val="100000"/>
        </a:lnSpc>
        <a:spcBef>
          <a:spcPts val="4700"/>
        </a:spcBef>
        <a:spcAft>
          <a:spcPts val="0"/>
        </a:spcAft>
        <a:buClrTx/>
        <a:buSzPct val="100000"/>
        <a:buFontTx/>
        <a:buChar char="•"/>
        <a:tabLst/>
        <a:defRPr b="0" baseline="0" cap="none" i="0" spc="0" strike="noStrike" sz="4000" u="none">
          <a:solidFill>
            <a:srgbClr val="FFFFFF"/>
          </a:solidFill>
          <a:uFillTx/>
          <a:latin typeface="Graphik Light"/>
          <a:ea typeface="Graphik Light"/>
          <a:cs typeface="Graphik Light"/>
          <a:sym typeface="Graphik Light"/>
        </a:defRPr>
      </a:lvl6pPr>
      <a:lvl7pPr marL="3200400" marR="0" indent="-457200" algn="l" defTabSz="2438338" rtl="0" latinLnBrk="0">
        <a:lnSpc>
          <a:spcPct val="100000"/>
        </a:lnSpc>
        <a:spcBef>
          <a:spcPts val="4700"/>
        </a:spcBef>
        <a:spcAft>
          <a:spcPts val="0"/>
        </a:spcAft>
        <a:buClrTx/>
        <a:buSzPct val="100000"/>
        <a:buFontTx/>
        <a:buChar char="•"/>
        <a:tabLst/>
        <a:defRPr b="0" baseline="0" cap="none" i="0" spc="0" strike="noStrike" sz="4000" u="none">
          <a:solidFill>
            <a:srgbClr val="FFFFFF"/>
          </a:solidFill>
          <a:uFillTx/>
          <a:latin typeface="Graphik Light"/>
          <a:ea typeface="Graphik Light"/>
          <a:cs typeface="Graphik Light"/>
          <a:sym typeface="Graphik Light"/>
        </a:defRPr>
      </a:lvl7pPr>
      <a:lvl8pPr marL="3657600" marR="0" indent="-457200" algn="l" defTabSz="2438338" rtl="0" latinLnBrk="0">
        <a:lnSpc>
          <a:spcPct val="100000"/>
        </a:lnSpc>
        <a:spcBef>
          <a:spcPts val="4700"/>
        </a:spcBef>
        <a:spcAft>
          <a:spcPts val="0"/>
        </a:spcAft>
        <a:buClrTx/>
        <a:buSzPct val="100000"/>
        <a:buFontTx/>
        <a:buChar char="•"/>
        <a:tabLst/>
        <a:defRPr b="0" baseline="0" cap="none" i="0" spc="0" strike="noStrike" sz="4000" u="none">
          <a:solidFill>
            <a:srgbClr val="FFFFFF"/>
          </a:solidFill>
          <a:uFillTx/>
          <a:latin typeface="Graphik Light"/>
          <a:ea typeface="Graphik Light"/>
          <a:cs typeface="Graphik Light"/>
          <a:sym typeface="Graphik Light"/>
        </a:defRPr>
      </a:lvl8pPr>
      <a:lvl9pPr marL="4114800" marR="0" indent="-457200" algn="l" defTabSz="2438338" rtl="0" latinLnBrk="0">
        <a:lnSpc>
          <a:spcPct val="100000"/>
        </a:lnSpc>
        <a:spcBef>
          <a:spcPts val="4700"/>
        </a:spcBef>
        <a:spcAft>
          <a:spcPts val="0"/>
        </a:spcAft>
        <a:buClrTx/>
        <a:buSzPct val="100000"/>
        <a:buFontTx/>
        <a:buChar char="•"/>
        <a:tabLst/>
        <a:defRPr b="0" baseline="0" cap="none" i="0" spc="0" strike="noStrike" sz="4000" u="none">
          <a:solidFill>
            <a:srgbClr val="FFFFFF"/>
          </a:solidFill>
          <a:uFillTx/>
          <a:latin typeface="Graphik Light"/>
          <a:ea typeface="Graphik Light"/>
          <a:cs typeface="Graphik Light"/>
          <a:sym typeface="Graphik Light"/>
        </a:defRPr>
      </a:lvl9pPr>
    </p:bodyStyle>
    <p:otherStyle>
      <a:lvl1pPr marL="0" marR="0" indent="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1pPr>
      <a:lvl2pPr marL="0" marR="0" indent="4572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2pPr>
      <a:lvl3pPr marL="0" marR="0" indent="9144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3pPr>
      <a:lvl4pPr marL="0" marR="0" indent="13716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4pPr>
      <a:lvl5pPr marL="0" marR="0" indent="18288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5pPr>
      <a:lvl6pPr marL="0" marR="0" indent="22860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6pPr>
      <a:lvl7pPr marL="0" marR="0" indent="27432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7pPr>
      <a:lvl8pPr marL="0" marR="0" indent="32004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8pPr>
      <a:lvl9pPr marL="0" marR="0" indent="3657600" algn="r" defTabSz="584200" rtl="0" latinLnBrk="0">
        <a:lnSpc>
          <a:spcPct val="100000"/>
        </a:lnSpc>
        <a:spcBef>
          <a:spcPts val="0"/>
        </a:spcBef>
        <a:spcAft>
          <a:spcPts val="0"/>
        </a:spcAft>
        <a:buClrTx/>
        <a:buSzTx/>
        <a:buFontTx/>
        <a:buNone/>
        <a:tabLst/>
        <a:defRPr b="0" baseline="0" cap="none" i="0" spc="0" strike="noStrike" sz="2000" u="none">
          <a:solidFill>
            <a:schemeClr val="tx1"/>
          </a:solidFill>
          <a:uFillTx/>
          <a:latin typeface="+mn-lt"/>
          <a:ea typeface="+mn-ea"/>
          <a:cs typeface="+mn-cs"/>
          <a:sym typeface="Graphik"/>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Καραγιαννάκη Σοφία Ευαγγελία, φοιτήτρια Ψυχολογίας Ε.Κ.Π.Α…"/>
          <p:cNvSpPr txBox="1"/>
          <p:nvPr>
            <p:ph type="body" idx="21"/>
          </p:nvPr>
        </p:nvSpPr>
        <p:spPr>
          <a:xfrm>
            <a:off x="677103" y="11745050"/>
            <a:ext cx="21971001" cy="1184133"/>
          </a:xfrm>
          <a:prstGeom prst="rect">
            <a:avLst/>
          </a:prstGeom>
          <a:extLst>
            <a:ext uri="{C572A759-6A51-4108-AA02-DFA0A04FC94B}">
              <ma14:wrappingTextBoxFlag xmlns:ma14="http://schemas.microsoft.com/office/mac/drawingml/2011/main" val="1"/>
            </a:ext>
          </a:extLst>
        </p:spPr>
        <p:txBody>
          <a:bodyPr/>
          <a:lstStyle/>
          <a:p>
            <a:pPr defTabSz="808990">
              <a:defRPr sz="3234"/>
            </a:pPr>
            <a:r>
              <a:t>Καραγιαννάκη Σοφία Ευαγγελία, φοιτήτρια Ψυχολογίας Ε.Κ.Π.Α</a:t>
            </a:r>
          </a:p>
          <a:p>
            <a:pPr defTabSz="808990">
              <a:defRPr sz="3234"/>
            </a:pPr>
            <a:r>
              <a:t>Καθηγητής: Πέτρος Ρούσσος</a:t>
            </a:r>
          </a:p>
        </p:txBody>
      </p:sp>
      <p:sp>
        <p:nvSpPr>
          <p:cNvPr id="172" name="Πλεονεκτήματα και μειονεκτήματα των AI Tutors σε σχέση με τους πραγματικούς δασκάλους"/>
          <p:cNvSpPr txBox="1"/>
          <p:nvPr>
            <p:ph type="ctrTitle"/>
          </p:nvPr>
        </p:nvSpPr>
        <p:spPr>
          <a:prstGeom prst="rect">
            <a:avLst/>
          </a:prstGeom>
        </p:spPr>
        <p:txBody>
          <a:bodyPr/>
          <a:lstStyle>
            <a:lvl1pPr defTabSz="280924">
              <a:defRPr spc="-94" sz="9480"/>
            </a:lvl1pPr>
          </a:lstStyle>
          <a:p>
            <a:pPr/>
            <a:r>
              <a:t>Πλεονεκτήματα και μειονεκτήματα των AI Tutors σε σχέση με τους πραγματικούς δασκάλους </a:t>
            </a:r>
          </a:p>
        </p:txBody>
      </p:sp>
      <p:sp>
        <p:nvSpPr>
          <p:cNvPr id="173" name="-Ψυχολογία του Διαδικτύου (67ΨΧ109)"/>
          <p:cNvSpPr txBox="1"/>
          <p:nvPr/>
        </p:nvSpPr>
        <p:spPr>
          <a:xfrm>
            <a:off x="1325150" y="7566833"/>
            <a:ext cx="8671561" cy="7747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r>
              <a:t>-Ψυχολογία του Διαδικτύου (67ΨΧ109)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ID="9" grpId="1" fill="hold">
                                  <p:stCondLst>
                                    <p:cond delay="0"/>
                                  </p:stCondLst>
                                  <p:iterate type="el" backwards="0">
                                    <p:tmAbs val="0"/>
                                  </p:iterate>
                                  <p:childTnLst>
                                    <p:set>
                                      <p:cBhvr>
                                        <p:cTn id="6" fill="hold"/>
                                        <p:tgtEl>
                                          <p:spTgt spid="172"/>
                                        </p:tgtEl>
                                        <p:attrNameLst>
                                          <p:attrName>style.visibility</p:attrName>
                                        </p:attrNameLst>
                                      </p:cBhvr>
                                      <p:to>
                                        <p:strVal val="visible"/>
                                      </p:to>
                                    </p:set>
                                    <p:animEffect filter="dissolve" transition="in">
                                      <p:cBhvr>
                                        <p:cTn id="7" dur="1500"/>
                                        <p:tgtEl>
                                          <p:spTgt spid="172"/>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ID="9" grpId="2" fill="hold">
                                  <p:stCondLst>
                                    <p:cond delay="0"/>
                                  </p:stCondLst>
                                  <p:iterate type="el" backwards="0">
                                    <p:tmAbs val="0"/>
                                  </p:iterate>
                                  <p:childTnLst>
                                    <p:set>
                                      <p:cBhvr>
                                        <p:cTn id="11" fill="hold"/>
                                        <p:tgtEl>
                                          <p:spTgt spid="173"/>
                                        </p:tgtEl>
                                        <p:attrNameLst>
                                          <p:attrName>style.visibility</p:attrName>
                                        </p:attrNameLst>
                                      </p:cBhvr>
                                      <p:to>
                                        <p:strVal val="visible"/>
                                      </p:to>
                                    </p:set>
                                    <p:animEffect filter="dissolve" transition="in">
                                      <p:cBhvr>
                                        <p:cTn id="12" dur="1500"/>
                                        <p:tgtEl>
                                          <p:spTgt spid="173"/>
                                        </p:tgtEl>
                                      </p:cBhvr>
                                    </p:animEffec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0" presetID="1" grpId="3" fill="hold">
                                  <p:stCondLst>
                                    <p:cond delay="0"/>
                                  </p:stCondLst>
                                  <p:iterate type="el" backwards="0">
                                    <p:tmAbs val="0"/>
                                  </p:iterate>
                                  <p:childTnLst>
                                    <p:set>
                                      <p:cBhvr>
                                        <p:cTn id="16" fill="hold"/>
                                        <p:tgtEl>
                                          <p:spTgt spid="17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Class="exit" nodeType="clickEffect" presetSubtype="2" presetID="2" grpId="4" fill="hold">
                                  <p:stCondLst>
                                    <p:cond delay="0"/>
                                  </p:stCondLst>
                                  <p:iterate type="lt" backwards="0">
                                    <p:tmAbs val="0"/>
                                  </p:iterate>
                                  <p:childTnLst>
                                    <p:anim calcmode="lin" valueType="num">
                                      <p:cBhvr>
                                        <p:cTn id="20" dur="1000" fill="hold"/>
                                        <p:tgtEl>
                                          <p:spTgt spid="172"/>
                                        </p:tgtEl>
                                        <p:attrNameLst>
                                          <p:attrName>ppt_x</p:attrName>
                                        </p:attrNameLst>
                                      </p:cBhvr>
                                      <p:tavLst>
                                        <p:tav tm="0">
                                          <p:val>
                                            <p:strVal val="ppt_x"/>
                                          </p:val>
                                        </p:tav>
                                        <p:tav tm="100000">
                                          <p:val>
                                            <p:strVal val="1+ppt_w/2"/>
                                          </p:val>
                                        </p:tav>
                                      </p:tavLst>
                                    </p:anim>
                                    <p:anim calcmode="lin" valueType="num">
                                      <p:cBhvr>
                                        <p:cTn id="21" dur="1000" fill="hold"/>
                                        <p:tgtEl>
                                          <p:spTgt spid="172"/>
                                        </p:tgtEl>
                                        <p:attrNameLst>
                                          <p:attrName>ppt_y</p:attrName>
                                        </p:attrNameLst>
                                      </p:cBhvr>
                                      <p:tavLst>
                                        <p:tav tm="0">
                                          <p:val>
                                            <p:strVal val="ppt_y"/>
                                          </p:val>
                                        </p:tav>
                                        <p:tav tm="100000">
                                          <p:val>
                                            <p:strVal val="ppt_y"/>
                                          </p:val>
                                        </p:tav>
                                      </p:tavLst>
                                    </p:anim>
                                    <p:set>
                                      <p:cBhvr>
                                        <p:cTn id="22" fill="hold">
                                          <p:stCondLst>
                                            <p:cond delay="999"/>
                                          </p:stCondLst>
                                        </p:cTn>
                                        <p:tgtEl>
                                          <p:spTgt spid="17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Class="exit" nodeType="clickEffect" presetSubtype="2" presetID="2" grpId="5" fill="hold">
                                  <p:stCondLst>
                                    <p:cond delay="0"/>
                                  </p:stCondLst>
                                  <p:iterate type="lt" backwards="0">
                                    <p:tmAbs val="0"/>
                                  </p:iterate>
                                  <p:childTnLst>
                                    <p:anim calcmode="lin" valueType="num">
                                      <p:cBhvr>
                                        <p:cTn id="26" dur="1000" fill="hold"/>
                                        <p:tgtEl>
                                          <p:spTgt spid="173"/>
                                        </p:tgtEl>
                                        <p:attrNameLst>
                                          <p:attrName>ppt_x</p:attrName>
                                        </p:attrNameLst>
                                      </p:cBhvr>
                                      <p:tavLst>
                                        <p:tav tm="0">
                                          <p:val>
                                            <p:strVal val="ppt_x"/>
                                          </p:val>
                                        </p:tav>
                                        <p:tav tm="100000">
                                          <p:val>
                                            <p:strVal val="1+ppt_w/2"/>
                                          </p:val>
                                        </p:tav>
                                      </p:tavLst>
                                    </p:anim>
                                    <p:anim calcmode="lin" valueType="num">
                                      <p:cBhvr>
                                        <p:cTn id="27" dur="1000" fill="hold"/>
                                        <p:tgtEl>
                                          <p:spTgt spid="173"/>
                                        </p:tgtEl>
                                        <p:attrNameLst>
                                          <p:attrName>ppt_y</p:attrName>
                                        </p:attrNameLst>
                                      </p:cBhvr>
                                      <p:tavLst>
                                        <p:tav tm="0">
                                          <p:val>
                                            <p:strVal val="ppt_y"/>
                                          </p:val>
                                        </p:tav>
                                        <p:tav tm="100000">
                                          <p:val>
                                            <p:strVal val="ppt_y"/>
                                          </p:val>
                                        </p:tav>
                                      </p:tavLst>
                                    </p:anim>
                                    <p:set>
                                      <p:cBhvr>
                                        <p:cTn id="28" fill="hold">
                                          <p:stCondLst>
                                            <p:cond delay="999"/>
                                          </p:stCondLst>
                                        </p:cTn>
                                        <p:tgtEl>
                                          <p:spTgt spid="173"/>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Class="exit" nodeType="clickEffect" presetSubtype="2" presetID="2" grpId="6" fill="hold">
                                  <p:stCondLst>
                                    <p:cond delay="0"/>
                                  </p:stCondLst>
                                  <p:iterate type="el" backwards="0">
                                    <p:tmAbs val="0"/>
                                  </p:iterate>
                                  <p:childTnLst>
                                    <p:anim calcmode="lin" valueType="num">
                                      <p:cBhvr>
                                        <p:cTn id="32" dur="1000" fill="hold"/>
                                        <p:tgtEl>
                                          <p:spTgt spid="171"/>
                                        </p:tgtEl>
                                        <p:attrNameLst>
                                          <p:attrName>ppt_x</p:attrName>
                                        </p:attrNameLst>
                                      </p:cBhvr>
                                      <p:tavLst>
                                        <p:tav tm="0">
                                          <p:val>
                                            <p:strVal val="ppt_x"/>
                                          </p:val>
                                        </p:tav>
                                        <p:tav tm="100000">
                                          <p:val>
                                            <p:strVal val="1+ppt_w/2"/>
                                          </p:val>
                                        </p:tav>
                                      </p:tavLst>
                                    </p:anim>
                                    <p:anim calcmode="lin" valueType="num">
                                      <p:cBhvr>
                                        <p:cTn id="33" dur="1000" fill="hold"/>
                                        <p:tgtEl>
                                          <p:spTgt spid="171"/>
                                        </p:tgtEl>
                                        <p:attrNameLst>
                                          <p:attrName>ppt_y</p:attrName>
                                        </p:attrNameLst>
                                      </p:cBhvr>
                                      <p:tavLst>
                                        <p:tav tm="0">
                                          <p:val>
                                            <p:strVal val="ppt_y"/>
                                          </p:val>
                                        </p:tav>
                                        <p:tav tm="100000">
                                          <p:val>
                                            <p:strVal val="ppt_y"/>
                                          </p:val>
                                        </p:tav>
                                      </p:tavLst>
                                    </p:anim>
                                    <p:set>
                                      <p:cBhvr>
                                        <p:cTn id="34" fill="hold">
                                          <p:stCondLst>
                                            <p:cond delay="999"/>
                                          </p:stCondLst>
                                        </p:cTn>
                                        <p:tgtEl>
                                          <p:spTgt spid="171"/>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73" grpId="5"/>
      <p:bldP build="whole" bldLvl="1" animBg="1" rev="0" advAuto="0" spid="173" grpId="2"/>
      <p:bldP build="whole" bldLvl="1" animBg="1" rev="0" advAuto="0" spid="172" grpId="1"/>
      <p:bldP build="whole" bldLvl="1" animBg="1" rev="0" advAuto="0" spid="171" grpId="6"/>
      <p:bldP build="whole" bldLvl="1" animBg="1" rev="0" advAuto="0" spid="172" grpId="4"/>
      <p:bldP build="whole" bldLvl="1" animBg="1" rev="0" advAuto="0" spid="171" grpId="3"/>
    </p:bldLst>
  </p:timing>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Πλεονεκτήματα των ανθρωπίνων δασκάλων"/>
          <p:cNvSpPr txBox="1"/>
          <p:nvPr>
            <p:ph type="title"/>
          </p:nvPr>
        </p:nvSpPr>
        <p:spPr>
          <a:prstGeom prst="rect">
            <a:avLst/>
          </a:prstGeom>
        </p:spPr>
        <p:txBody>
          <a:bodyPr/>
          <a:lstStyle>
            <a:lvl1pPr defTabSz="2316421">
              <a:defRPr spc="-95" sz="9500" u="sng"/>
            </a:lvl1pPr>
          </a:lstStyle>
          <a:p>
            <a:pPr/>
            <a:r>
              <a:t>Πλεονεκτήματα των ανθρωπίνων δασκάλων</a:t>
            </a:r>
          </a:p>
        </p:txBody>
      </p:sp>
      <p:sp>
        <p:nvSpPr>
          <p:cNvPr id="207" name="Όπως έχει πει και ο σπουδαίος Μέγας Αλέξανδρος: « στους γονείς οφείλουμε το Ζείν ενώ στους δασκάλους το Εύ Ζείν.»…"/>
          <p:cNvSpPr txBox="1"/>
          <p:nvPr>
            <p:ph type="body" sz="half" idx="1"/>
          </p:nvPr>
        </p:nvSpPr>
        <p:spPr>
          <a:xfrm>
            <a:off x="147675" y="3354514"/>
            <a:ext cx="10837825" cy="9759611"/>
          </a:xfrm>
          <a:prstGeom prst="rect">
            <a:avLst/>
          </a:prstGeom>
        </p:spPr>
        <p:txBody>
          <a:bodyPr/>
          <a:lstStyle/>
          <a:p>
            <a:pPr marL="333756" indent="-333756" defTabSz="1779987">
              <a:spcBef>
                <a:spcPts val="3400"/>
              </a:spcBef>
              <a:defRPr sz="2920"/>
            </a:pPr>
            <a:r>
              <a:t>Όπως έχει πει και ο σπουδαίος Μέγας Αλέξανδρος: « στους γονείς οφείλουμε το Ζείν ενώ στους δασκάλους το Εύ Ζείν.»</a:t>
            </a:r>
          </a:p>
          <a:p>
            <a:pPr marL="333756" indent="-333756" defTabSz="1779987">
              <a:spcBef>
                <a:spcPts val="3400"/>
              </a:spcBef>
              <a:defRPr sz="2920"/>
            </a:pPr>
            <a:r>
              <a:t>Αυτό συνοψίζει τα προαναφερθέντα καθώς τονίζει το ότι η σχέση που αναπτύσσει ένας δάσκαλος με τον μαθητή του είναι ένα είδος σχέσης που προσφέρει όχι απλά γνώση στον άνθρωπο αλλά σημαντικά εφόδια που χρησιμοποιεί ο ίδιος σε όλη του τη ζωή. Τα πρώτα χρόνια της ζωής μας τα περνάμε στο σχολείο. Εκεί διαμορφώνουμε όχι απλά την προσωπικότητά μας αλλά και συνήθειες που θα ακολουθήσουμε μία ζωή. Η κοινωνική αυτή  αλληλεπίδραση είναι αναγκαία για όλη μας την πορεία. Τα εφόδια αυτά δεν μπορεί να μας τα δώσει ένα άψυχο ρομπότ.</a:t>
            </a:r>
          </a:p>
          <a:p>
            <a:pPr marL="333756" indent="-333756" defTabSz="1779987">
              <a:spcBef>
                <a:spcPts val="3400"/>
              </a:spcBef>
              <a:defRPr sz="2920"/>
            </a:pPr>
            <a:r>
              <a:t>Οι δάσκαλοι ενθαρρύνουν τους μαθητές να αναπτύξουν κοινωνικές δεξιότητες, αφού άμεσα ενθαρρύνουν την υγιή επικοινωνία, τη συνεργασία και συζήτηση. Σήμερα, όπου οι οθόνες και η απομόνωση είναι πιο έντονες, η ανθρώπινη αλληλεπίδραση στην εκπαίδευση βοηθά στη διατήρηση των κοινωνικών σχέσεων.</a:t>
            </a:r>
          </a:p>
        </p:txBody>
      </p:sp>
      <p:pic>
        <p:nvPicPr>
          <p:cNvPr id="208" name="IMG_0563.jpeg" descr="IMG_0563.jpeg"/>
          <p:cNvPicPr>
            <a:picLocks noChangeAspect="1"/>
          </p:cNvPicPr>
          <p:nvPr/>
        </p:nvPicPr>
        <p:blipFill>
          <a:blip r:embed="rId2">
            <a:extLst/>
          </a:blip>
          <a:stretch>
            <a:fillRect/>
          </a:stretch>
        </p:blipFill>
        <p:spPr>
          <a:xfrm>
            <a:off x="14894938" y="5155664"/>
            <a:ext cx="7407294" cy="554832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lt" backwards="0">
                                    <p:tmAbs val="0"/>
                                  </p:iterate>
                                  <p:childTnLst>
                                    <p:set>
                                      <p:cBhvr>
                                        <p:cTn id="6" fill="hold"/>
                                        <p:tgtEl>
                                          <p:spTgt spid="206"/>
                                        </p:tgtEl>
                                        <p:attrNameLst>
                                          <p:attrName>style.visibility</p:attrName>
                                        </p:attrNameLst>
                                      </p:cBhvr>
                                      <p:to>
                                        <p:strVal val="visible"/>
                                      </p:to>
                                    </p:set>
                                    <p:anim calcmode="lin" valueType="num">
                                      <p:cBhvr>
                                        <p:cTn id="7" dur="1000" fill="hold"/>
                                        <p:tgtEl>
                                          <p:spTgt spid="206"/>
                                        </p:tgtEl>
                                        <p:attrNameLst>
                                          <p:attrName>ppt_x</p:attrName>
                                        </p:attrNameLst>
                                      </p:cBhvr>
                                      <p:tavLst>
                                        <p:tav tm="0">
                                          <p:val>
                                            <p:strVal val="0-#ppt_w/2"/>
                                          </p:val>
                                        </p:tav>
                                        <p:tav tm="100000">
                                          <p:val>
                                            <p:strVal val="#ppt_x"/>
                                          </p:val>
                                        </p:tav>
                                      </p:tavLst>
                                    </p:anim>
                                    <p:anim calcmode="lin" valueType="num">
                                      <p:cBhvr>
                                        <p:cTn id="8" dur="1000" fill="hold"/>
                                        <p:tgtEl>
                                          <p:spTgt spid="20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8" presetID="2" grpId="2" fill="hold">
                                  <p:stCondLst>
                                    <p:cond delay="0"/>
                                  </p:stCondLst>
                                  <p:iterate type="lt" backwards="0">
                                    <p:tmAbs val="0"/>
                                  </p:iterate>
                                  <p:childTnLst>
                                    <p:set>
                                      <p:cBhvr>
                                        <p:cTn id="12" fill="hold"/>
                                        <p:tgtEl>
                                          <p:spTgt spid="207"/>
                                        </p:tgtEl>
                                        <p:attrNameLst>
                                          <p:attrName>style.visibility</p:attrName>
                                        </p:attrNameLst>
                                      </p:cBhvr>
                                      <p:to>
                                        <p:strVal val="visible"/>
                                      </p:to>
                                    </p:set>
                                    <p:anim calcmode="lin" valueType="num">
                                      <p:cBhvr>
                                        <p:cTn id="13" dur="1000" fill="hold"/>
                                        <p:tgtEl>
                                          <p:spTgt spid="207"/>
                                        </p:tgtEl>
                                        <p:attrNameLst>
                                          <p:attrName>ppt_x</p:attrName>
                                        </p:attrNameLst>
                                      </p:cBhvr>
                                      <p:tavLst>
                                        <p:tav tm="0">
                                          <p:val>
                                            <p:strVal val="0-#ppt_w/2"/>
                                          </p:val>
                                        </p:tav>
                                        <p:tav tm="100000">
                                          <p:val>
                                            <p:strVal val="#ppt_x"/>
                                          </p:val>
                                        </p:tav>
                                      </p:tavLst>
                                    </p:anim>
                                    <p:anim calcmode="lin" valueType="num">
                                      <p:cBhvr>
                                        <p:cTn id="14" dur="1000" fill="hold"/>
                                        <p:tgtEl>
                                          <p:spTgt spid="20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8" presetID="2" grpId="3" fill="hold">
                                  <p:stCondLst>
                                    <p:cond delay="0"/>
                                  </p:stCondLst>
                                  <p:iterate type="el" backwards="0">
                                    <p:tmAbs val="0"/>
                                  </p:iterate>
                                  <p:childTnLst>
                                    <p:set>
                                      <p:cBhvr>
                                        <p:cTn id="18" fill="hold"/>
                                        <p:tgtEl>
                                          <p:spTgt spid="208"/>
                                        </p:tgtEl>
                                        <p:attrNameLst>
                                          <p:attrName>style.visibility</p:attrName>
                                        </p:attrNameLst>
                                      </p:cBhvr>
                                      <p:to>
                                        <p:strVal val="visible"/>
                                      </p:to>
                                    </p:set>
                                    <p:anim calcmode="lin" valueType="num">
                                      <p:cBhvr>
                                        <p:cTn id="19" dur="1000" fill="hold"/>
                                        <p:tgtEl>
                                          <p:spTgt spid="208"/>
                                        </p:tgtEl>
                                        <p:attrNameLst>
                                          <p:attrName>ppt_x</p:attrName>
                                        </p:attrNameLst>
                                      </p:cBhvr>
                                      <p:tavLst>
                                        <p:tav tm="0">
                                          <p:val>
                                            <p:strVal val="0-#ppt_w/2"/>
                                          </p:val>
                                        </p:tav>
                                        <p:tav tm="100000">
                                          <p:val>
                                            <p:strVal val="#ppt_x"/>
                                          </p:val>
                                        </p:tav>
                                      </p:tavLst>
                                    </p:anim>
                                    <p:anim calcmode="lin" valueType="num">
                                      <p:cBhvr>
                                        <p:cTn id="20" dur="1000" fill="hold"/>
                                        <p:tgtEl>
                                          <p:spTgt spid="2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6" grpId="1"/>
      <p:bldP build="whole" bldLvl="1" animBg="1" rev="0" advAuto="0" spid="208" grpId="3"/>
      <p:bldP build="whole" bldLvl="1" animBg="1" rev="0" advAuto="0" spid="207" grpId="2"/>
    </p:bld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 Στη καθημερινότητα μας, οι άνθρωποι που είχαν καλούς δασκάλους να στηριχτούν και να αποτελέσουν πρότυπο προς μίμηση έχει αποδειχθεί ότι έχουν καλύτερη επαγγελματική πορεία από αυτούς που στο σχολείο ήταν ιδιαίτερα εσωστρεφείς και είχαν μειωμένα κίνητρα"/>
          <p:cNvSpPr txBox="1"/>
          <p:nvPr>
            <p:ph type="body" idx="1"/>
          </p:nvPr>
        </p:nvSpPr>
        <p:spPr>
          <a:xfrm>
            <a:off x="920822" y="3083780"/>
            <a:ext cx="22542356" cy="8470710"/>
          </a:xfrm>
          <a:prstGeom prst="rect">
            <a:avLst/>
          </a:prstGeom>
        </p:spPr>
        <p:txBody>
          <a:bodyPr/>
          <a:lstStyle/>
          <a:p>
            <a:pPr defTabSz="511809">
              <a:spcBef>
                <a:spcPts val="3700"/>
              </a:spcBef>
              <a:defRPr sz="3100"/>
            </a:pPr>
            <a:r>
              <a:t>• Στη καθημερινότητα μας, οι άνθρωποι που είχαν καλούς δασκάλους να στηριχτούν και να αποτελέσουν πρότυπο προς μίμηση έχει αποδειχθεί ότι έχουν καλύτερη επαγγελματική πορεία από αυτούς που στο σχολείο ήταν ιδιαίτερα εσωστρεφείς και είχαν μειωμένα κίνητρα για μάθηση.</a:t>
            </a:r>
          </a:p>
          <a:p>
            <a:pPr defTabSz="511809">
              <a:spcBef>
                <a:spcPts val="3700"/>
              </a:spcBef>
              <a:defRPr sz="3100"/>
            </a:pPr>
            <a:r>
              <a:t>•Η ενσυναίσθηση αυτή και η ικανότητα να κατανοούμε και να συνδεόμαστε βαθύτερα με τον « αλλον» είναι δεξιότητες που οι δάσκαλοι μας, μας έχουν μάθει από πολύ μικρή ηλικία. Η ενσυναίσθηση αυτή που μαθαίνεται στις διαπροσωπικές σχέσεις είναι από τα σημαντικότερα εφόδια για την πορεία της ζωής μας, αφού μέσω αυτής δημιουργούμε δυνατά θεμέλια για διαπροσωπικές σχέσεις. Μέσω της ενσυναίσθησης και της υγιούς επικοινωνίας, οικοδομούνται οι διαπροσωπικές σχέσεις οι οποίες γίνονται πεδίο έκφρασης και κατανόησης αλλά και στήριξης, κάτι το οποίο ένα ρομπότ δεν μπορεί να προσφέρει.</a:t>
            </a:r>
          </a:p>
          <a:p>
            <a:pPr defTabSz="511809">
              <a:spcBef>
                <a:spcPts val="3700"/>
              </a:spcBef>
              <a:defRPr sz="3100"/>
            </a:pPr>
            <a:r>
              <a:t>•Οι καλοί δάσκαλοι δεν δίνουν μόνο γνώσεις, αλλά διδάσκουν τους μαθητές πώς να σκέφτονται, να αμφισβητούν και να αναζητούν απαντήσεις μόνοι τους. Αυτό είναι θεμελιώδες για την επιτυχία στη σύγχρονη κοινωνία. Όλα αυτά δεν θα μπορούσαν να διδαχθούν σε εμάς από τη τεχνητή νοημοσύνη. Οι δάσκαλοι δεν διδάσκουν μόνο μαθήματα αλλά και αξίες, όπως η υπευθυνότητα, ο σεβασμός και η ομαδικότητα, διαμορφώνοντας έτσι τις επόμενες γενιές πολιτών.</a:t>
            </a:r>
          </a:p>
        </p:txBody>
      </p:sp>
      <p:sp>
        <p:nvSpPr>
          <p:cNvPr id="211" name="Συνέχεια πλεονεκτημάτων των ανθρωπίνων δασκάλων"/>
          <p:cNvSpPr txBox="1"/>
          <p:nvPr>
            <p:ph type="title"/>
          </p:nvPr>
        </p:nvSpPr>
        <p:spPr>
          <a:prstGeom prst="rect">
            <a:avLst/>
          </a:prstGeom>
        </p:spPr>
        <p:txBody>
          <a:bodyPr/>
          <a:lstStyle>
            <a:lvl1pPr defTabSz="1950671">
              <a:defRPr spc="-79" sz="8000"/>
            </a:lvl1pPr>
          </a:lstStyle>
          <a:p>
            <a:pPr/>
            <a:r>
              <a:t>Συνέχεια πλεονεκτημάτων των ανθρωπίνων δασκάλων</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lt" backwards="0">
                                    <p:tmAbs val="0"/>
                                  </p:iterate>
                                  <p:childTnLst>
                                    <p:set>
                                      <p:cBhvr>
                                        <p:cTn id="6" fill="hold"/>
                                        <p:tgtEl>
                                          <p:spTgt spid="211"/>
                                        </p:tgtEl>
                                        <p:attrNameLst>
                                          <p:attrName>style.visibility</p:attrName>
                                        </p:attrNameLst>
                                      </p:cBhvr>
                                      <p:to>
                                        <p:strVal val="visible"/>
                                      </p:to>
                                    </p:set>
                                    <p:anim calcmode="lin" valueType="num">
                                      <p:cBhvr>
                                        <p:cTn id="7" dur="1000" fill="hold"/>
                                        <p:tgtEl>
                                          <p:spTgt spid="211"/>
                                        </p:tgtEl>
                                        <p:attrNameLst>
                                          <p:attrName>ppt_x</p:attrName>
                                        </p:attrNameLst>
                                      </p:cBhvr>
                                      <p:tavLst>
                                        <p:tav tm="0">
                                          <p:val>
                                            <p:strVal val="0-#ppt_w/2"/>
                                          </p:val>
                                        </p:tav>
                                        <p:tav tm="100000">
                                          <p:val>
                                            <p:strVal val="#ppt_x"/>
                                          </p:val>
                                        </p:tav>
                                      </p:tavLst>
                                    </p:anim>
                                    <p:anim calcmode="lin" valueType="num">
                                      <p:cBhvr>
                                        <p:cTn id="8" dur="1000" fill="hold"/>
                                        <p:tgtEl>
                                          <p:spTgt spid="2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8" presetID="2" grpId="2" fill="hold">
                                  <p:stCondLst>
                                    <p:cond delay="0"/>
                                  </p:stCondLst>
                                  <p:iterate type="lt" backwards="0">
                                    <p:tmAbs val="0"/>
                                  </p:iterate>
                                  <p:childTnLst>
                                    <p:set>
                                      <p:cBhvr>
                                        <p:cTn id="12" fill="hold"/>
                                        <p:tgtEl>
                                          <p:spTgt spid="210"/>
                                        </p:tgtEl>
                                        <p:attrNameLst>
                                          <p:attrName>style.visibility</p:attrName>
                                        </p:attrNameLst>
                                      </p:cBhvr>
                                      <p:to>
                                        <p:strVal val="visible"/>
                                      </p:to>
                                    </p:set>
                                    <p:anim calcmode="lin" valueType="num">
                                      <p:cBhvr>
                                        <p:cTn id="13" dur="1000" fill="hold"/>
                                        <p:tgtEl>
                                          <p:spTgt spid="210"/>
                                        </p:tgtEl>
                                        <p:attrNameLst>
                                          <p:attrName>ppt_x</p:attrName>
                                        </p:attrNameLst>
                                      </p:cBhvr>
                                      <p:tavLst>
                                        <p:tav tm="0">
                                          <p:val>
                                            <p:strVal val="0-#ppt_w/2"/>
                                          </p:val>
                                        </p:tav>
                                        <p:tav tm="100000">
                                          <p:val>
                                            <p:strVal val="#ppt_x"/>
                                          </p:val>
                                        </p:tav>
                                      </p:tavLst>
                                    </p:anim>
                                    <p:anim calcmode="lin" valueType="num">
                                      <p:cBhvr>
                                        <p:cTn id="14" dur="1000" fill="hold"/>
                                        <p:tgtEl>
                                          <p:spTgt spid="2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1" grpId="1"/>
      <p:bldP build="whole" bldLvl="1" animBg="1" rev="0" advAuto="0" spid="210" grpId="2"/>
    </p:bld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Οι πραγματικοί δάσκαλοι όσο σημαντικοί κι αν είναι έχουνε κι αυτοί κάποια μειονεκτήματα. Ένα από τα σημαντικότερα μειονεκτήματα των πραγματικών δασκάλων είναι υποκειμενικότητα, η οποία διακατέχει την ανθρώπινη φύση. Χαρακτηριστικό παράδειγμα αποτελεί ότ"/>
          <p:cNvSpPr txBox="1"/>
          <p:nvPr>
            <p:ph type="body" idx="1"/>
          </p:nvPr>
        </p:nvSpPr>
        <p:spPr>
          <a:xfrm>
            <a:off x="1017429" y="3000641"/>
            <a:ext cx="21971001" cy="8256012"/>
          </a:xfrm>
          <a:prstGeom prst="rect">
            <a:avLst/>
          </a:prstGeom>
        </p:spPr>
        <p:txBody>
          <a:bodyPr/>
          <a:lstStyle/>
          <a:p>
            <a:pPr defTabSz="561340">
              <a:spcBef>
                <a:spcPts val="4000"/>
              </a:spcBef>
              <a:defRPr sz="3400"/>
            </a:pPr>
            <a:r>
              <a:t> •Οι πραγματικοί δάσκαλοι όσο σημαντικοί κι αν είναι έχουνε κι αυτοί κάποια μειονεκτήματα. Ένα από τα σημαντικότερα μειονεκτήματα των πραγματικών δασκάλων είναι υποκειμενικότητα, η οποία διακατέχει την ανθρώπινη φύση. Χαρακτηριστικό παράδειγμα αποτελεί ότι μπορεί να έχουνε προσωπικές απόψεις οι οποίες επηρεάζουν το περιεχόμενο της μάθησης αλλά και τον τρόπο σύνδεσης με τα εκάστοτε παιδιά. Παραδείγματος χάριν ένας δάσκαλος ιστορίας ανάλογα με τις προσωπικές του απόψεις μπορεί να δώσει έμφαση σε συγκεκριμένα γεγονότα ή να τα παρουσιάσει με έναν τρόπο που αντικατοπτρίζει τις βαθύτερες πεποιθήσεις του. Με τη σειρά του αυτό επηρεάζει και την άποψη των μαθητών ιδιαίτερα σε νεανική ηλικία, όπου τα παιδιά επηρεάζονται πολύ από τους σημαντικούς άλλους, ενώ σε μεγαλύτερη ηλικία μπορεί να υπάρξει σύγκρουση απόψεων. Έτσι δημιουργείται ένα τυφλό σημείο στην σχέση δασκάλου- μαθητή.</a:t>
            </a:r>
          </a:p>
          <a:p>
            <a:pPr defTabSz="561340">
              <a:spcBef>
                <a:spcPts val="4000"/>
              </a:spcBef>
              <a:defRPr sz="3400"/>
            </a:pPr>
            <a:r>
              <a:t>• Ένα άλλο σημαντικό μειονέκτημα των πραγματικών δασκάλων, ανθρώπων είναι η ενεργειακή και συναισθηματική τους φθορά. Με άλλα λόγια το επάγγελμα του καθηγητή αποτελεί ένα από τα πιο απαιτητικά επαγγέλματα ιδιαίτερα όταν αφορά μικρά παιδιά και αυτό μπορεί να τους εξαντλήσει και με τη σειρά της να επηρεαστεί και η αποδοτικότητα τους και η μεταδοτικότητα τους.</a:t>
            </a:r>
          </a:p>
        </p:txBody>
      </p:sp>
      <p:sp>
        <p:nvSpPr>
          <p:cNvPr id="214" name="Ας δούμε όμως και κάποια από τα μειονεκτήματα των ανθρωπίνων δασκάλων"/>
          <p:cNvSpPr txBox="1"/>
          <p:nvPr>
            <p:ph type="title"/>
          </p:nvPr>
        </p:nvSpPr>
        <p:spPr>
          <a:prstGeom prst="rect">
            <a:avLst/>
          </a:prstGeom>
        </p:spPr>
        <p:txBody>
          <a:bodyPr/>
          <a:lstStyle>
            <a:lvl1pPr defTabSz="1365469">
              <a:defRPr spc="-56" sz="5600"/>
            </a:lvl1pPr>
          </a:lstStyle>
          <a:p>
            <a:pPr/>
            <a:r>
              <a:t>Ας δούμε όμως και κάποια από τα μειονεκτήματα των ανθρωπίνων δασκάλων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lt" backwards="0">
                                    <p:tmAbs val="100"/>
                                  </p:iterate>
                                  <p:childTnLst>
                                    <p:set>
                                      <p:cBhvr>
                                        <p:cTn id="10" fill="hold"/>
                                        <p:tgtEl>
                                          <p:spTgt spid="21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4" grpId="1"/>
      <p:bldP build="whole" bldLvl="1" animBg="1" rev="0" advAuto="0" spid="213" grpId="2"/>
    </p:bld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6" name="• Ένα άλλο σημαντικό πλέον μειονέκτημα των πραγματικών δασκάλων είναι η αντίσταση στην τεχνολογία. Ορισμένοι δάσκαλοι δυσκολεύονται να προσαρμοστούν στις νέες τεχνολογικές εξελίξεις και στους συγχρόνους μεθόδους διδασκαλίας, ιδιαίτερα αν είναι μεγάλης ηλ"/>
          <p:cNvSpPr txBox="1"/>
          <p:nvPr>
            <p:ph type="body" idx="1"/>
          </p:nvPr>
        </p:nvSpPr>
        <p:spPr>
          <a:xfrm>
            <a:off x="488033" y="2943920"/>
            <a:ext cx="23715061" cy="9945982"/>
          </a:xfrm>
          <a:prstGeom prst="rect">
            <a:avLst/>
          </a:prstGeom>
        </p:spPr>
        <p:txBody>
          <a:bodyPr/>
          <a:lstStyle/>
          <a:p>
            <a:pPr defTabSz="487044">
              <a:spcBef>
                <a:spcPts val="3500"/>
              </a:spcBef>
              <a:defRPr sz="2949"/>
            </a:pPr>
            <a:r>
              <a:t>• Ένα άλλο σημαντικό πλέον μειονέκτημα των πραγματικών δασκάλων είναι η αντίσταση στην τεχνολογία. Ορισμένοι δάσκαλοι δυσκολεύονται να προσαρμοστούν στις νέες τεχνολογικές εξελίξεις και στους συγχρόνους μεθόδους διδασκαλίας, ιδιαίτερα αν είναι μεγάλης ηλικίας. Οι φρενήρεις ρυθμοί εξέλιξης της τεχνολογίας καθιστούν δύσκολο τον συγχρονισμό των ανθρώπων με αυτή. Οι τεράστιες αλλαγές στον τρόπο τον οποίον ζουν και αλληλεπιδρούν αλλά έχει επίσης δημιουργήσει μία αίσθηση δυσκολίας συγχρονισμού για πολλούς ανθρώπους. Οι συνεχείς και ταχείες αλλαγές αυτής και κάθε νέα καινοτομία που ξεπερνά την προηγούμενη δυσκολεύει τους ανθρώπους σε καθημερινή βάση και ιδιαίτερα την εκπαιδευτική διαδικασία. Για παράδειγμα οι δάσκαλοι καλούνται συνεχώς να ενημερώνονται και να προσαρμόσουν τις μεθόδους διδασκαλίας τους στις νέες τεχνολογίες όπως για παράδειγμα το e-learning, μία πλατφόρμα εκπαίδευσης την οποία χρησιμοποιούμε κι εμείς. Υπάρχει επίσης μεγάλη έλλειψη υποστήριξης και εκπαίδευσης στην τεχνολογία από πλευράς των δασκάλων κάτι το οποίο μπορεί να τους απογοητεύσει.</a:t>
            </a:r>
          </a:p>
          <a:p>
            <a:pPr defTabSz="487044">
              <a:spcBef>
                <a:spcPts val="3500"/>
              </a:spcBef>
              <a:defRPr sz="2949"/>
            </a:pPr>
          </a:p>
          <a:p>
            <a:pPr defTabSz="487044">
              <a:spcBef>
                <a:spcPts val="3500"/>
              </a:spcBef>
              <a:defRPr sz="2949"/>
            </a:pPr>
            <a:r>
              <a:t>• Έπειτα πολλοί δάσκαλοι, όπως και όλοι οι άνθρωποι μπορεί να φέρουν μαζί τους προκαταλήψεις που επηρεάζουν τη συμπεριφορά τους και τον τρόπο με τον οποίο αλληλεπιδρούν με τους μαθητές τους. Οι προκαταλήψεις αυτές μπορεί να είναι συνειδητές ή και ασυνείδητες και να επηρεάζουν τις αποφάσεις των δάσκαλων αλλά και τις προσδοκίες τους από τους μαθητές. Μπορεί άθελα τους να αδικούν κάποιον μαθητή, ενώ να εξιδανικεύουν κάποιον άλλον. Αυτό με τη σειρά του επηρεάζει και την ψυχολογία των παιδιών – μαθητών. Πολλές φορές ασυνείδητα φέρουν μαζί τους προκαταλήψεις σχετικά με τις ικανότητες των μαθητών, βασισμένες σε προηγούμενες επιδόσεις και έτσι να ασκούν πίεση στους μαθητές τους. Έπειτα οι δάσκαλοι μπορεί να αντιμετωπίζουν διαφορετικά τους μαθητές με βάση την κοινωνική τους συμπεριφορά. Για παράδειγμα, μπορεί να θεωρούν ότι ήσυχοι ή απομονωμένοι μαθητές είναι λιγότερο ενδιαφέροντες και ικανοί για το μάθημα ενώ οι πιο κοινωνικοί μαθητές να κερδίζουν περισσότερο τη συμπάθεια τους και την θετική τους αξιολόγηση. Έτσι χάνονται κάπως τα όρια της αντικειμενικότητας στην αξιολόγηση των μαθητών, κάτι το οποίο μία τεχνητή νοημοσύνη δεν θα έκανε.</a:t>
            </a:r>
          </a:p>
        </p:txBody>
      </p:sp>
      <p:sp>
        <p:nvSpPr>
          <p:cNvPr id="217" name="Μειονεκτήματα των ανθρωπίνων δασκάλων"/>
          <p:cNvSpPr txBox="1"/>
          <p:nvPr>
            <p:ph type="title"/>
          </p:nvPr>
        </p:nvSpPr>
        <p:spPr>
          <a:prstGeom prst="rect">
            <a:avLst/>
          </a:prstGeom>
        </p:spPr>
        <p:txBody>
          <a:bodyPr/>
          <a:lstStyle>
            <a:lvl1pPr defTabSz="2316421">
              <a:defRPr spc="-95" sz="9500"/>
            </a:lvl1pPr>
          </a:lstStyle>
          <a:p>
            <a:pPr/>
            <a:r>
              <a:t>Μειονεκτήματα των ανθρωπίνων δασκάλων</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6" presetID="23" grpId="1" fill="hold">
                                  <p:stCondLst>
                                    <p:cond delay="0"/>
                                  </p:stCondLst>
                                  <p:iterate type="el" backwards="0">
                                    <p:tmAbs val="0"/>
                                  </p:iterate>
                                  <p:childTnLst>
                                    <p:set>
                                      <p:cBhvr>
                                        <p:cTn id="6" fill="hold"/>
                                        <p:tgtEl>
                                          <p:spTgt spid="217"/>
                                        </p:tgtEl>
                                        <p:attrNameLst>
                                          <p:attrName>style.visibility</p:attrName>
                                        </p:attrNameLst>
                                      </p:cBhvr>
                                      <p:to>
                                        <p:strVal val="visible"/>
                                      </p:to>
                                    </p:set>
                                    <p:anim calcmode="lin" valueType="num">
                                      <p:cBhvr>
                                        <p:cTn id="7" dur="750" fill="hold"/>
                                        <p:tgtEl>
                                          <p:spTgt spid="217"/>
                                        </p:tgtEl>
                                        <p:attrNameLst>
                                          <p:attrName>ppt_w</p:attrName>
                                        </p:attrNameLst>
                                      </p:cBhvr>
                                      <p:tavLst>
                                        <p:tav tm="0">
                                          <p:val>
                                            <p:fltVal val="0"/>
                                          </p:val>
                                        </p:tav>
                                        <p:tav tm="100000">
                                          <p:val>
                                            <p:strVal val="#ppt_w"/>
                                          </p:val>
                                        </p:tav>
                                      </p:tavLst>
                                    </p:anim>
                                    <p:anim calcmode="lin" valueType="num">
                                      <p:cBhvr>
                                        <p:cTn id="8" dur="750" fill="hold"/>
                                        <p:tgtEl>
                                          <p:spTgt spid="2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2" fill="hold">
                                  <p:stCondLst>
                                    <p:cond delay="0"/>
                                  </p:stCondLst>
                                  <p:iterate type="el" backwards="0">
                                    <p:tmAbs val="0"/>
                                  </p:iterate>
                                  <p:childTnLst>
                                    <p:set>
                                      <p:cBhvr>
                                        <p:cTn id="12" fill="hold"/>
                                        <p:tgtEl>
                                          <p:spTgt spid="21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7" grpId="1"/>
      <p:bldP build="whole" bldLvl="1" animBg="1" rev="0" advAuto="0" spid="216" grpId="2"/>
    </p:bldLst>
  </p:timing>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9" name="Ας δούμε τις επιδράσεις της τεχνητής νοημοσύνης"/>
          <p:cNvSpPr txBox="1"/>
          <p:nvPr>
            <p:ph type="body" sz="half" idx="1"/>
          </p:nvPr>
        </p:nvSpPr>
        <p:spPr>
          <a:prstGeom prst="rect">
            <a:avLst/>
          </a:prstGeom>
        </p:spPr>
        <p:txBody>
          <a:bodyPr/>
          <a:lstStyle/>
          <a:p>
            <a:pPr/>
            <a:r>
              <a:t> Ας δούμε τις επιδράσεις της τεχνητής νοημοσύνης</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5" grpId="1" fill="hold">
                                  <p:stCondLst>
                                    <p:cond delay="0"/>
                                  </p:stCondLst>
                                  <p:iterate type="el" backwards="0">
                                    <p:tmAbs val="0"/>
                                  </p:iterate>
                                  <p:childTnLst>
                                    <p:set>
                                      <p:cBhvr>
                                        <p:cTn id="6" fill="hold"/>
                                        <p:tgtEl>
                                          <p:spTgt spid="219"/>
                                        </p:tgtEl>
                                        <p:attrNameLst>
                                          <p:attrName>style.visibility</p:attrName>
                                        </p:attrNameLst>
                                      </p:cBhvr>
                                      <p:to>
                                        <p:strVal val="visible"/>
                                      </p:to>
                                    </p:set>
                                    <p:anim calcmode="lin" valueType="num">
                                      <p:cBhvr>
                                        <p:cTn id="7" dur="1000" fill="hold"/>
                                        <p:tgtEl>
                                          <p:spTgt spid="219"/>
                                        </p:tgtEl>
                                        <p:attrNameLst>
                                          <p:attrName>ppt_w</p:attrName>
                                        </p:attrNameLst>
                                      </p:cBhvr>
                                      <p:tavLst>
                                        <p:tav tm="0">
                                          <p:val>
                                            <p:fltVal val="0"/>
                                          </p:val>
                                        </p:tav>
                                        <p:tav tm="100000">
                                          <p:val>
                                            <p:strVal val="#ppt_w"/>
                                          </p:val>
                                        </p:tav>
                                      </p:tavLst>
                                    </p:anim>
                                    <p:anim calcmode="lin" valueType="num">
                                      <p:cBhvr>
                                        <p:cTn id="8" dur="1000" fill="hold"/>
                                        <p:tgtEl>
                                          <p:spTgt spid="219"/>
                                        </p:tgtEl>
                                        <p:attrNameLst>
                                          <p:attrName>ppt_h</p:attrName>
                                        </p:attrNameLst>
                                      </p:cBhvr>
                                      <p:tavLst>
                                        <p:tav tm="0">
                                          <p:val>
                                            <p:fltVal val="0"/>
                                          </p:val>
                                        </p:tav>
                                        <p:tav tm="100000">
                                          <p:val>
                                            <p:strVal val="#ppt_h"/>
                                          </p:val>
                                        </p:tav>
                                      </p:tavLst>
                                    </p:anim>
                                    <p:anim calcmode="lin" valueType="num">
                                      <p:cBhvr>
                                        <p:cTn id="9" dur="1000" fill="hold"/>
                                        <p:tgtEl>
                                          <p:spTgt spid="21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1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19" grpId="1"/>
    </p:bldLst>
  </p:timing>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1" name="AI Tutors"/>
          <p:cNvSpPr txBox="1"/>
          <p:nvPr>
            <p:ph type="title"/>
          </p:nvPr>
        </p:nvSpPr>
        <p:spPr>
          <a:prstGeom prst="rect">
            <a:avLst/>
          </a:prstGeom>
        </p:spPr>
        <p:txBody>
          <a:bodyPr/>
          <a:lstStyle>
            <a:lvl1pPr defTabSz="2316421">
              <a:defRPr spc="-95" sz="9500"/>
            </a:lvl1pPr>
          </a:lstStyle>
          <a:p>
            <a:pPr/>
            <a:r>
              <a:t>AI Tutors</a:t>
            </a:r>
          </a:p>
        </p:txBody>
      </p:sp>
      <p:sp>
        <p:nvSpPr>
          <p:cNvPr id="222" name="Επιδράσεις στο μαθησιακό τομέα."/>
          <p:cNvSpPr txBox="1"/>
          <p:nvPr>
            <p:ph type="body" idx="21"/>
          </p:nvPr>
        </p:nvSpPr>
        <p:spPr>
          <a:xfrm>
            <a:off x="1206500" y="2320652"/>
            <a:ext cx="21971000" cy="1003301"/>
          </a:xfrm>
          <a:prstGeom prst="rect">
            <a:avLst/>
          </a:prstGeom>
          <a:extLst>
            <a:ext uri="{C572A759-6A51-4108-AA02-DFA0A04FC94B}">
              <ma14:wrappingTextBoxFlag xmlns:ma14="http://schemas.microsoft.com/office/mac/drawingml/2011/main" val="1"/>
            </a:ext>
          </a:extLst>
        </p:spPr>
        <p:txBody>
          <a:bodyPr/>
          <a:lstStyle/>
          <a:p>
            <a:pPr/>
            <a:r>
              <a:t>Επιδράσεις στο μαθησιακό τομέα.</a:t>
            </a:r>
          </a:p>
        </p:txBody>
      </p:sp>
      <p:sp>
        <p:nvSpPr>
          <p:cNvPr id="223" name="•Η τεχνητή νοημοσύνη αλλάζει τον τρόπο που τα παιδιά μαθαίνουν αλλά η συζήτηση για το αν μπορεί να αντικαταστήσει τους πραγματικούς δασκάλους είναι περίπλοκη και αμφιλεγόμενη. Όπως προαναφέρθηκε η τεχνητή νοημοσύνη δύναται να προσαρμόσει την μάθηση ανάλο"/>
          <p:cNvSpPr txBox="1"/>
          <p:nvPr>
            <p:ph type="body" idx="1"/>
          </p:nvPr>
        </p:nvSpPr>
        <p:spPr>
          <a:xfrm>
            <a:off x="1153818" y="4138578"/>
            <a:ext cx="22553079" cy="8474739"/>
          </a:xfrm>
          <a:prstGeom prst="rect">
            <a:avLst/>
          </a:prstGeom>
        </p:spPr>
        <p:txBody>
          <a:bodyPr/>
          <a:lstStyle/>
          <a:p>
            <a:pPr marL="0" indent="0" defTabSz="2170121">
              <a:spcBef>
                <a:spcPts val="4100"/>
              </a:spcBef>
              <a:buSzTx/>
              <a:buNone/>
              <a:defRPr sz="3559"/>
            </a:pPr>
            <a:r>
              <a:t>•Η τεχνητή νοημοσύνη αλλάζει τον τρόπο που τα παιδιά μαθαίνουν αλλά η συζήτηση για το αν μπορεί να αντικαταστήσει τους πραγματικούς δασκάλους είναι περίπλοκη και αμφιλεγόμενη. Όπως προαναφέρθηκε η τεχνητή νοημοσύνη δύναται να προσαρμόσει την μάθηση ανάλογα με τις ανάγκες του κάθε μαθητή αλλά και να είναι ιδιαίτερα αντικειμενική. Οι μαθητές επίσης μπορούν να μάθουν οποιαδήποτε ώρα χωρίς να εξαρτώνται από το ωράριο ενός δασκάλου ενώ ταυτόχρονα είναι ιδιαίτερα υπομονετικοί και δεν κουράζονται ούτε εκνευρίζονται.</a:t>
            </a:r>
          </a:p>
          <a:p>
            <a:pPr marL="0" indent="0" defTabSz="2170121">
              <a:spcBef>
                <a:spcPts val="4100"/>
              </a:spcBef>
              <a:buSzTx/>
              <a:buNone/>
              <a:defRPr sz="3559"/>
            </a:pPr>
            <a:r>
              <a:t>• Από την άλλη πλευρά όμως, η έλλειψη της ανθρώπινης καθοδήγησης λείπει από την τεχνητή νοημοσύνη τα παιδιά έτσι δεν έχουν την ευκαιρία να εμπνευστούν από έναν δάσκαλο ή να λάβουν την συναισθηματική υποστήριξη την οποία χρειάζονται στην ευαίσθητη αυτή ηλικία. Η περιορισμένη δημιουργικότητα της τεχνητής νοημοσύνης η οποία βασίζεται σε δεδομένα δεν μπορεί να εμπνεύσει το παιδί με τον ίδιο τρόπο που μπορεί ένας πραγματικός δάσκαλος ούτε μπορεί να προσφέρει την αλληλεπίδραση και συζήτηση μέσω ερωτήσεων και μέσω της κριτικής σκέψης.</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32" presetID="23" grpId="1" fill="hold">
                                  <p:stCondLst>
                                    <p:cond delay="0"/>
                                  </p:stCondLst>
                                  <p:iterate type="el" backwards="0">
                                    <p:tmAbs val="0"/>
                                  </p:iterate>
                                  <p:childTnLst>
                                    <p:set>
                                      <p:cBhvr>
                                        <p:cTn id="6" fill="hold"/>
                                        <p:tgtEl>
                                          <p:spTgt spid="221"/>
                                        </p:tgtEl>
                                        <p:attrNameLst>
                                          <p:attrName>style.visibility</p:attrName>
                                        </p:attrNameLst>
                                      </p:cBhvr>
                                      <p:to>
                                        <p:strVal val="visible"/>
                                      </p:to>
                                    </p:set>
                                    <p:anim calcmode="lin" valueType="num">
                                      <p:cBhvr>
                                        <p:cTn id="7" dur="1000" fill="hold"/>
                                        <p:tgtEl>
                                          <p:spTgt spid="221"/>
                                        </p:tgtEl>
                                        <p:attrNameLst>
                                          <p:attrName>ppt_w</p:attrName>
                                        </p:attrNameLst>
                                      </p:cBhvr>
                                      <p:tavLst>
                                        <p:tav tm="0">
                                          <p:val>
                                            <p:strVal val="4*#ppt_w"/>
                                          </p:val>
                                        </p:tav>
                                        <p:tav tm="100000">
                                          <p:val>
                                            <p:strVal val="#ppt_w"/>
                                          </p:val>
                                        </p:tav>
                                      </p:tavLst>
                                    </p:anim>
                                    <p:anim calcmode="lin" valueType="num">
                                      <p:cBhvr>
                                        <p:cTn id="8" dur="1000" fill="hold"/>
                                        <p:tgtEl>
                                          <p:spTgt spid="221"/>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2" fill="hold">
                                  <p:stCondLst>
                                    <p:cond delay="0"/>
                                  </p:stCondLst>
                                  <p:iterate type="el" backwards="0">
                                    <p:tmAbs val="0"/>
                                  </p:iterate>
                                  <p:childTnLst>
                                    <p:set>
                                      <p:cBhvr>
                                        <p:cTn id="12" fill="hold"/>
                                        <p:tgtEl>
                                          <p:spTgt spid="2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Class="entr" nodeType="clickEffect" presetSubtype="8" presetID="2" grpId="3" fill="hold">
                                  <p:stCondLst>
                                    <p:cond delay="0"/>
                                  </p:stCondLst>
                                  <p:iterate type="el" backwards="0">
                                    <p:tmAbs val="0"/>
                                  </p:iterate>
                                  <p:childTnLst>
                                    <p:set>
                                      <p:cBhvr>
                                        <p:cTn id="16" fill="hold"/>
                                        <p:tgtEl>
                                          <p:spTgt spid="223"/>
                                        </p:tgtEl>
                                        <p:attrNameLst>
                                          <p:attrName>style.visibility</p:attrName>
                                        </p:attrNameLst>
                                      </p:cBhvr>
                                      <p:to>
                                        <p:strVal val="visible"/>
                                      </p:to>
                                    </p:set>
                                    <p:anim calcmode="lin" valueType="num">
                                      <p:cBhvr>
                                        <p:cTn id="17" dur="1000" fill="hold"/>
                                        <p:tgtEl>
                                          <p:spTgt spid="223"/>
                                        </p:tgtEl>
                                        <p:attrNameLst>
                                          <p:attrName>ppt_x</p:attrName>
                                        </p:attrNameLst>
                                      </p:cBhvr>
                                      <p:tavLst>
                                        <p:tav tm="0">
                                          <p:val>
                                            <p:strVal val="0-#ppt_w/2"/>
                                          </p:val>
                                        </p:tav>
                                        <p:tav tm="100000">
                                          <p:val>
                                            <p:strVal val="#ppt_x"/>
                                          </p:val>
                                        </p:tav>
                                      </p:tavLst>
                                    </p:anim>
                                    <p:anim calcmode="lin" valueType="num">
                                      <p:cBhvr>
                                        <p:cTn id="18" dur="1000" fill="hold"/>
                                        <p:tgtEl>
                                          <p:spTgt spid="2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2" grpId="2"/>
      <p:bldP build="whole" bldLvl="1" animBg="1" rev="0" advAuto="0" spid="221" grpId="1"/>
      <p:bldP build="whole" bldLvl="1" animBg="1" rev="0" advAuto="0" spid="223" grpId="3"/>
    </p:bld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5" name="Επιδράσεις στον κοινωνικό τομέα"/>
          <p:cNvSpPr txBox="1"/>
          <p:nvPr>
            <p:ph type="title"/>
          </p:nvPr>
        </p:nvSpPr>
        <p:spPr>
          <a:prstGeom prst="rect">
            <a:avLst/>
          </a:prstGeom>
        </p:spPr>
        <p:txBody>
          <a:bodyPr/>
          <a:lstStyle>
            <a:lvl1pPr defTabSz="2316421">
              <a:defRPr spc="-95" sz="9500"/>
            </a:lvl1pPr>
          </a:lstStyle>
          <a:p>
            <a:pPr/>
            <a:r>
              <a:t>Επιδράσεις στον κοινωνικό τομέα </a:t>
            </a:r>
          </a:p>
        </p:txBody>
      </p:sp>
      <p:sp>
        <p:nvSpPr>
          <p:cNvPr id="226" name="•Στις κοινωνικές επιπτώσεις η τεχνητή νοημοσύνη μειώνει το κοινωνικό άγχος της συμμετοχής μέσω συμμετοχής στη τάξη αφού τα παιδιά μπορούν να μάθουν χωρίς να φοβούνται ότι θα κριθούν από κάποιον συμμαθητή τους αλλά από την άλλη πλευρά αποξενώνονται και δε"/>
          <p:cNvSpPr txBox="1"/>
          <p:nvPr>
            <p:ph type="body" idx="1"/>
          </p:nvPr>
        </p:nvSpPr>
        <p:spPr>
          <a:prstGeom prst="rect">
            <a:avLst/>
          </a:prstGeom>
        </p:spPr>
        <p:txBody>
          <a:bodyPr/>
          <a:lstStyle/>
          <a:p>
            <a:pPr marL="0" indent="0" defTabSz="1950671">
              <a:spcBef>
                <a:spcPts val="3700"/>
              </a:spcBef>
              <a:buSzTx/>
              <a:buNone/>
              <a:defRPr sz="3200"/>
            </a:pPr>
            <a:r>
              <a:t>•Στις κοινωνικές επιπτώσεις η τεχνητή νοημοσύνη μειώνει το κοινωνικό άγχος της συμμετοχής μέσω συμμετοχής στη τάξη αφού τα παιδιά μπορούν να μάθουν χωρίς να φοβούνται ότι θα κριθούν από κάποιον συμμαθητή τους αλλά από την άλλη πλευρά αποξενώνονται και δεν εκπαιδεύονται στην εκμάθηση κοινωνικών δεξιοτήτων, μέσω της τριβής με τους συνομηλίκους και του διαλόγου. Η τεχνητή νοημοσύνη ιδιαίτερα στη περίπτωση των μαθητών που διδάσκονται στο σπίτι συμβάλλει αρνητικά στην μείωση της κοινωνικοποίησης και στην απουσία συναισθηματικής σύνδεσης καθώς ένας σύμβουλος τεχνητής νοημοσύνης δεν μπορεί να προσφέρει συναισθηματική υποστήριξη και να κατανοήσει το κοινωνικό πλαίσιο ή την διάθεση του παιδιού κάτι το οποίο είναι απαραίτητο ιδιαίτερα στην παιδική ηλικία, στην οποία τίθενται οι βάσεις για την εξέλιξη της κοινωνικής ταυτότητας.</a:t>
            </a:r>
          </a:p>
          <a:p>
            <a:pPr marL="0" indent="0" defTabSz="1950671">
              <a:spcBef>
                <a:spcPts val="3700"/>
              </a:spcBef>
              <a:buSzTx/>
              <a:buNone/>
              <a:defRPr sz="3200"/>
            </a:pPr>
            <a:r>
              <a:t>• Με όλα όσα έχουν προαναφερθεί, η απομόνωση αυτή και η κοινωνική αποστασιοποίηση την οποία μπορεί να φέρει η συνεχής χρήση της τεχνολογίας ενδέχεται να οδηγήσει στην αποφυγή από πλευράς των ανθρώπων διαπροσωπικής αλληλεπίδρασης με συνομήλικους. Έπειτα μέσω της τεχνητής νοημοσύνης έχουν περιοριστεί οι ευκαιρίες για ομαδική μάθηση και ομαδική εργασία, συνεργασία και αλληλεπίδραση, με άλλους μαθητές οι οποίες είναι πολύτιμες για την ανάπτυξη των κοινωνικών δεξιοτήτων, αφού όταν τα παιδιά μαθαίνουν από έναν AI tutor, αποφεύγουν την διαδικασία της συνεργασίας που είναι απαραίτητο εφόδιο για την προσωπική τους εξέλιξη</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2" grpId="1" fill="hold">
                                  <p:stCondLst>
                                    <p:cond delay="0"/>
                                  </p:stCondLst>
                                  <p:iterate type="el" backwards="0">
                                    <p:tmAbs val="0"/>
                                  </p:iterate>
                                  <p:childTnLst>
                                    <p:set>
                                      <p:cBhvr>
                                        <p:cTn id="6" fill="hold"/>
                                        <p:tgtEl>
                                          <p:spTgt spid="225"/>
                                        </p:tgtEl>
                                        <p:attrNameLst>
                                          <p:attrName>style.visibility</p:attrName>
                                        </p:attrNameLst>
                                      </p:cBhvr>
                                      <p:to>
                                        <p:strVal val="visible"/>
                                      </p:to>
                                    </p:set>
                                    <p:animEffect filter="wipe(left)" transition="in">
                                      <p:cBhvr>
                                        <p:cTn id="7" dur="1000"/>
                                        <p:tgtEl>
                                          <p:spTgt spid="225"/>
                                        </p:tgtEl>
                                      </p:cBhvr>
                                    </p:animEffect>
                                  </p:childTnLst>
                                </p:cTn>
                              </p:par>
                            </p:childTnLst>
                          </p:cTn>
                        </p:par>
                      </p:childTnLst>
                    </p:cTn>
                  </p:par>
                  <p:par>
                    <p:cTn id="8" fill="hold">
                      <p:stCondLst>
                        <p:cond delay="indefinite"/>
                      </p:stCondLst>
                      <p:childTnLst>
                        <p:par>
                          <p:cTn id="9" fill="hold">
                            <p:stCondLst>
                              <p:cond delay="0"/>
                            </p:stCondLst>
                            <p:childTnLst>
                              <p:par>
                                <p:cTn id="10" presetClass="entr" nodeType="clickEffect" presetSubtype="8" presetID="2" grpId="2" fill="hold">
                                  <p:stCondLst>
                                    <p:cond delay="0"/>
                                  </p:stCondLst>
                                  <p:iterate type="el" backwards="0">
                                    <p:tmAbs val="0"/>
                                  </p:iterate>
                                  <p:childTnLst>
                                    <p:set>
                                      <p:cBhvr>
                                        <p:cTn id="11" fill="hold"/>
                                        <p:tgtEl>
                                          <p:spTgt spid="226"/>
                                        </p:tgtEl>
                                        <p:attrNameLst>
                                          <p:attrName>style.visibility</p:attrName>
                                        </p:attrNameLst>
                                      </p:cBhvr>
                                      <p:to>
                                        <p:strVal val="visible"/>
                                      </p:to>
                                    </p:set>
                                    <p:anim calcmode="lin" valueType="num">
                                      <p:cBhvr>
                                        <p:cTn id="12" dur="1000" fill="hold"/>
                                        <p:tgtEl>
                                          <p:spTgt spid="226"/>
                                        </p:tgtEl>
                                        <p:attrNameLst>
                                          <p:attrName>ppt_x</p:attrName>
                                        </p:attrNameLst>
                                      </p:cBhvr>
                                      <p:tavLst>
                                        <p:tav tm="0">
                                          <p:val>
                                            <p:strVal val="0-#ppt_w/2"/>
                                          </p:val>
                                        </p:tav>
                                        <p:tav tm="100000">
                                          <p:val>
                                            <p:strVal val="#ppt_x"/>
                                          </p:val>
                                        </p:tav>
                                      </p:tavLst>
                                    </p:anim>
                                    <p:anim calcmode="lin" valueType="num">
                                      <p:cBhvr>
                                        <p:cTn id="13" dur="1000" fill="hold"/>
                                        <p:tgtEl>
                                          <p:spTgt spid="2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25" grpId="1"/>
      <p:bldP build="whole" bldLvl="1" animBg="1" rev="0" advAuto="0" spid="226" grpId="2"/>
    </p:bldLst>
  </p:timing>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8" name="Επιδράσεις στο ψυχολογικό τομέα"/>
          <p:cNvSpPr txBox="1"/>
          <p:nvPr>
            <p:ph type="title"/>
          </p:nvPr>
        </p:nvSpPr>
        <p:spPr>
          <a:prstGeom prst="rect">
            <a:avLst/>
          </a:prstGeom>
        </p:spPr>
        <p:txBody>
          <a:bodyPr/>
          <a:lstStyle>
            <a:lvl1pPr defTabSz="2316421">
              <a:defRPr spc="-95" sz="9500"/>
            </a:lvl1pPr>
          </a:lstStyle>
          <a:p>
            <a:pPr/>
            <a:r>
              <a:t>Επιδράσεις στο ψυχολογικό τομέα </a:t>
            </a:r>
          </a:p>
        </p:txBody>
      </p:sp>
      <p:sp>
        <p:nvSpPr>
          <p:cNvPr id="229" name="Αποτελεί η τεχνητή νοημοσύνη βοήθεια στην ψυχολογία;"/>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Αποτελεί η τεχνητή νοημοσύνη βοήθεια στην ψυχολογία;</a:t>
            </a:r>
          </a:p>
        </p:txBody>
      </p:sp>
      <p:sp>
        <p:nvSpPr>
          <p:cNvPr id="230" name="Εκτός από την αίσθηση αποξένωσης και ανεπάρκειας που βιώνει ένα παιδί που αλληλεπιδρά συνεχώς με έναν δάσκαλο τεχνητής νοημοσύνης, αισθάνεται λειψό όσον αφορά τις κοινωνικές του δεξιότητες, αφού δεν έχει μάθει να εξασκείται στην αλληλεπίδραση μεταξύ ανθρ"/>
          <p:cNvSpPr txBox="1"/>
          <p:nvPr>
            <p:ph type="body" idx="1"/>
          </p:nvPr>
        </p:nvSpPr>
        <p:spPr>
          <a:xfrm>
            <a:off x="866173" y="3655617"/>
            <a:ext cx="21971001" cy="8256012"/>
          </a:xfrm>
          <a:prstGeom prst="rect">
            <a:avLst/>
          </a:prstGeom>
        </p:spPr>
        <p:txBody>
          <a:bodyPr/>
          <a:lstStyle/>
          <a:p>
            <a:pPr/>
            <a:r>
              <a:t> Εκτός από την αίσθηση αποξένωσης και ανεπάρκειας που βιώνει ένα παιδί που αλληλεπιδρά συνεχώς με έναν δάσκαλο τεχνητής νοημοσύνης, αισθάνεται λειψό όσον αφορά τις κοινωνικές του δεξιότητες, αφού δεν έχει μάθει να εξασκείται στην αλληλεπίδραση μεταξύ ανθρώπων και στην ανθρώπινη ζεστασιά κι αναγνώριση. Αυτή η έλλειψη συναισθηματικής υποστήριξης μπορεί να επιδράσει ανασταλτικά στην ψυχολογία του παιδιού, αυξάνοντας το άγχος και τη κατάθλιψη, αφού το παιδί δεν αισθάνεται ασφαλές ή κατανοητό. </a:t>
            </a:r>
          </a:p>
          <a:p>
            <a:pPr/>
            <a:r>
              <a:t>Η αύξηση αυτή του άγχους και της πίεσης αποτελεί παράγοντας επικινδυνότητας για την ανάπτυξη ψυχολογικών δυσκολιών. Η τεχνητή νοημοσύνη δεν μπορεί να εντοπίσει τα συναισθηματα των ανθρώπων που έχουν απέναντι τους και δεν είναι ευαίσθητοι στις ψυχολογικές ανάγκες των παιδιών. Για παράδειγμα όταν τα παιδιά αισθάνονται πίεση για να αποδώσουν τέλεια, χωρίς την ανθρώπινη υποστήριξη το άγχος μπορεί να ενταθεί.</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5" grpId="1" fill="hold">
                                  <p:stCondLst>
                                    <p:cond delay="0"/>
                                  </p:stCondLst>
                                  <p:iterate type="el" backwards="0">
                                    <p:tmAbs val="0"/>
                                  </p:iterate>
                                  <p:childTnLst>
                                    <p:set>
                                      <p:cBhvr>
                                        <p:cTn id="6" fill="hold"/>
                                        <p:tgtEl>
                                          <p:spTgt spid="228"/>
                                        </p:tgtEl>
                                        <p:attrNameLst>
                                          <p:attrName>style.visibility</p:attrName>
                                        </p:attrNameLst>
                                      </p:cBhvr>
                                      <p:to>
                                        <p:strVal val="visible"/>
                                      </p:to>
                                    </p:set>
                                    <p:anim calcmode="lin" valueType="num">
                                      <p:cBhvr>
                                        <p:cTn id="7" dur="1000" fill="hold"/>
                                        <p:tgtEl>
                                          <p:spTgt spid="228"/>
                                        </p:tgtEl>
                                        <p:attrNameLst>
                                          <p:attrName>ppt_w</p:attrName>
                                        </p:attrNameLst>
                                      </p:cBhvr>
                                      <p:tavLst>
                                        <p:tav tm="0">
                                          <p:val>
                                            <p:fltVal val="0"/>
                                          </p:val>
                                        </p:tav>
                                        <p:tav tm="100000">
                                          <p:val>
                                            <p:strVal val="#ppt_w"/>
                                          </p:val>
                                        </p:tav>
                                      </p:tavLst>
                                    </p:anim>
                                    <p:anim calcmode="lin" valueType="num">
                                      <p:cBhvr>
                                        <p:cTn id="8" dur="1000" fill="hold"/>
                                        <p:tgtEl>
                                          <p:spTgt spid="228"/>
                                        </p:tgtEl>
                                        <p:attrNameLst>
                                          <p:attrName>ppt_h</p:attrName>
                                        </p:attrNameLst>
                                      </p:cBhvr>
                                      <p:tavLst>
                                        <p:tav tm="0">
                                          <p:val>
                                            <p:fltVal val="0"/>
                                          </p:val>
                                        </p:tav>
                                        <p:tav tm="100000">
                                          <p:val>
                                            <p:strVal val="#ppt_h"/>
                                          </p:val>
                                        </p:tav>
                                      </p:tavLst>
                                    </p:anim>
                                    <p:anim calcmode="lin" valueType="num">
                                      <p:cBhvr>
                                        <p:cTn id="9" dur="1000" fill="hold"/>
                                        <p:tgtEl>
                                          <p:spTgt spid="22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2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0" presetID="1" grpId="2" fill="hold">
                                  <p:stCondLst>
                                    <p:cond delay="0"/>
                                  </p:stCondLst>
                                  <p:iterate type="el" backwards="0">
                                    <p:tmAbs val="0"/>
                                  </p:iterate>
                                  <p:childTnLst>
                                    <p:set>
                                      <p:cBhvr>
                                        <p:cTn id="14" fill="hold"/>
                                        <p:tgtEl>
                                          <p:spTgt spid="2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Class="entr" nodeType="clickEffect" presetSubtype="0" presetID="1" grpId="3" fill="hold">
                                  <p:stCondLst>
                                    <p:cond delay="0"/>
                                  </p:stCondLst>
                                  <p:iterate type="el" backwards="0">
                                    <p:tmAbs val="0"/>
                                  </p:iterate>
                                  <p:childTnLst>
                                    <p:set>
                                      <p:cBhvr>
                                        <p:cTn id="18" fill="hold"/>
                                        <p:tgtEl>
                                          <p:spTgt spid="23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0" grpId="3"/>
      <p:bldP build="whole" bldLvl="1" animBg="1" rev="0" advAuto="0" spid="228" grpId="1"/>
      <p:bldP build="whole" bldLvl="1" animBg="1" rev="0" advAuto="0" spid="229" grpId="2"/>
    </p:bldLst>
  </p:timing>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2" name="Σας ευχαριστώ πολύ για την προσοχή σας"/>
          <p:cNvSpPr txBox="1"/>
          <p:nvPr>
            <p:ph type="body" sz="quarter" idx="1"/>
          </p:nvPr>
        </p:nvSpPr>
        <p:spPr>
          <a:prstGeom prst="rect">
            <a:avLst/>
          </a:prstGeom>
        </p:spPr>
        <p:txBody>
          <a:bodyPr/>
          <a:lstStyle/>
          <a:p>
            <a:pPr/>
            <a:r>
              <a:t>Σας ευχαριστώ πολύ για την προσοχή σας</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6" presetID="23" grpId="1" fill="hold">
                                  <p:stCondLst>
                                    <p:cond delay="0"/>
                                  </p:stCondLst>
                                  <p:iterate type="el" backwards="0">
                                    <p:tmAbs val="0"/>
                                  </p:iterate>
                                  <p:childTnLst>
                                    <p:set>
                                      <p:cBhvr>
                                        <p:cTn id="6" fill="hold"/>
                                        <p:tgtEl>
                                          <p:spTgt spid="232"/>
                                        </p:tgtEl>
                                        <p:attrNameLst>
                                          <p:attrName>style.visibility</p:attrName>
                                        </p:attrNameLst>
                                      </p:cBhvr>
                                      <p:to>
                                        <p:strVal val="visible"/>
                                      </p:to>
                                    </p:set>
                                    <p:anim calcmode="lin" valueType="num">
                                      <p:cBhvr>
                                        <p:cTn id="7" dur="750" fill="hold"/>
                                        <p:tgtEl>
                                          <p:spTgt spid="232"/>
                                        </p:tgtEl>
                                        <p:attrNameLst>
                                          <p:attrName>ppt_w</p:attrName>
                                        </p:attrNameLst>
                                      </p:cBhvr>
                                      <p:tavLst>
                                        <p:tav tm="0">
                                          <p:val>
                                            <p:fltVal val="0"/>
                                          </p:val>
                                        </p:tav>
                                        <p:tav tm="100000">
                                          <p:val>
                                            <p:strVal val="#ppt_w"/>
                                          </p:val>
                                        </p:tav>
                                      </p:tavLst>
                                    </p:anim>
                                    <p:anim calcmode="lin" valueType="num">
                                      <p:cBhvr>
                                        <p:cTn id="8" dur="750" fill="hold"/>
                                        <p:tgtEl>
                                          <p:spTgt spid="2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32" grpId="1"/>
    </p:bld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Τι είναι οι AI Tutors?"/>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Τι είναι οι AI Tutors?</a:t>
            </a:r>
          </a:p>
        </p:txBody>
      </p:sp>
      <p:sp>
        <p:nvSpPr>
          <p:cNvPr id="176" name="Ας ξεκινήσουμε…"/>
          <p:cNvSpPr txBox="1"/>
          <p:nvPr>
            <p:ph type="title"/>
          </p:nvPr>
        </p:nvSpPr>
        <p:spPr>
          <a:prstGeom prst="rect">
            <a:avLst/>
          </a:prstGeom>
        </p:spPr>
        <p:txBody>
          <a:bodyPr/>
          <a:lstStyle>
            <a:lvl1pPr defTabSz="2316421">
              <a:defRPr spc="-95" sz="9500"/>
            </a:lvl1pPr>
          </a:lstStyle>
          <a:p>
            <a:pPr/>
            <a:r>
              <a:t>Ας ξεκινήσουμε…</a:t>
            </a:r>
          </a:p>
        </p:txBody>
      </p:sp>
      <p:sp>
        <p:nvSpPr>
          <p:cNvPr id="177" name="Οι AI Tutors, ορίζονται ως δάσκαλοι τεχνητής νοημοσύνης, δηλαδή προγράμματα και εφαρμογές οι οποίες χρησιμοποιούν την τεχνητή νοημοσύνη για να διδάξουν, εξηγήσουν και βοηθήσουν τους μαθητές να προσλάβουν τη γνώση.…"/>
          <p:cNvSpPr txBox="1"/>
          <p:nvPr>
            <p:ph type="body" sz="half" idx="1"/>
          </p:nvPr>
        </p:nvSpPr>
        <p:spPr>
          <a:prstGeom prst="rect">
            <a:avLst/>
          </a:prstGeom>
        </p:spPr>
        <p:txBody>
          <a:bodyPr/>
          <a:lstStyle/>
          <a:p>
            <a:pPr marL="292607" indent="-292607" defTabSz="1560536">
              <a:spcBef>
                <a:spcPts val="3000"/>
              </a:spcBef>
              <a:defRPr sz="2559"/>
            </a:pPr>
            <a:r>
              <a:t>Οι AI Tutors, ορίζονται ως δάσκαλοι τεχνητής νοημοσύνης, δηλαδή προγράμματα και εφαρμογές οι οποίες χρησιμοποιούν την τεχνητή νοημοσύνη για να διδάξουν, εξηγήσουν και βοηθήσουν τους μαθητές να προσλάβουν τη γνώση.</a:t>
            </a:r>
          </a:p>
          <a:p>
            <a:pPr marL="292607" indent="-292607" defTabSz="1560536">
              <a:spcBef>
                <a:spcPts val="3000"/>
              </a:spcBef>
              <a:defRPr sz="2559"/>
            </a:pPr>
            <a:r>
              <a:t>Λειτουργούν αναλύοντας δεδομένα, τις δυσκολίες και τις ανάγκες του μαθητή και προσαρμόζονται ανάλογα με τα δοθέντα δεδομένα  σε αυτές. Χρησιμοποιούν εύκολα και κατανοητά παραδείγματα κοντά στον μαθητή καθώς και δημιουργικούς τρόπους ώστε να κεντρίζεται το ενδιαφέρον του μαθητή στη μάθηση. </a:t>
            </a:r>
          </a:p>
          <a:p>
            <a:pPr marL="292607" indent="-292607" defTabSz="1560536">
              <a:spcBef>
                <a:spcPts val="3000"/>
              </a:spcBef>
              <a:defRPr sz="2559"/>
            </a:pPr>
            <a:r>
              <a:t>Χαρακτηριστικό παράδειγμα των προαναφερθέντων είναι το Duolingo.</a:t>
            </a:r>
          </a:p>
          <a:p>
            <a:pPr marL="292607" indent="-292607" defTabSz="1560536">
              <a:spcBef>
                <a:spcPts val="3000"/>
              </a:spcBef>
              <a:defRPr sz="2559"/>
            </a:pPr>
            <a:r>
              <a:t>Το Duolingo, αποτελεί εφαρμογή μάθησης ξένων γλωσσών με έναν πιο δημιουργικό- εναλλακτικό τρόπο. Το συγκεκριμένο μέσα από το παιχνίδι, για παράδειγμα συμπλήρωση φράσεων, ιστοριών, βοηθά τους ανθρώπους να μάθουν ξένες γλώσσες. </a:t>
            </a:r>
          </a:p>
        </p:txBody>
      </p:sp>
      <p:pic>
        <p:nvPicPr>
          <p:cNvPr id="178" name="IMG_8206.jpeg" descr="IMG_8206.jpeg"/>
          <p:cNvPicPr>
            <a:picLocks noChangeAspect="1"/>
          </p:cNvPicPr>
          <p:nvPr/>
        </p:nvPicPr>
        <p:blipFill>
          <a:blip r:embed="rId2">
            <a:extLst/>
          </a:blip>
          <a:stretch>
            <a:fillRect/>
          </a:stretch>
        </p:blipFill>
        <p:spPr>
          <a:xfrm>
            <a:off x="12721290" y="2364321"/>
            <a:ext cx="11142226" cy="6366987"/>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1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ID="9" grpId="3" fill="hold">
                                  <p:stCondLst>
                                    <p:cond delay="0"/>
                                  </p:stCondLst>
                                  <p:iterate type="el" backwards="0">
                                    <p:tmAbs val="0"/>
                                  </p:iterate>
                                  <p:childTnLst>
                                    <p:set>
                                      <p:cBhvr>
                                        <p:cTn id="14" fill="hold"/>
                                        <p:tgtEl>
                                          <p:spTgt spid="177"/>
                                        </p:tgtEl>
                                        <p:attrNameLst>
                                          <p:attrName>style.visibility</p:attrName>
                                        </p:attrNameLst>
                                      </p:cBhvr>
                                      <p:to>
                                        <p:strVal val="visible"/>
                                      </p:to>
                                    </p:set>
                                    <p:animEffect filter="dissolve" transition="in">
                                      <p:cBhvr>
                                        <p:cTn id="15" dur="1500"/>
                                        <p:tgtEl>
                                          <p:spTgt spid="177"/>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Subtype="10" presetID="19" grpId="4" fill="hold">
                                  <p:stCondLst>
                                    <p:cond delay="0"/>
                                  </p:stCondLst>
                                  <p:iterate type="el" backwards="0">
                                    <p:tmAbs val="0"/>
                                  </p:iterate>
                                  <p:childTnLst>
                                    <p:set>
                                      <p:cBhvr>
                                        <p:cTn id="19" fill="hold"/>
                                        <p:tgtEl>
                                          <p:spTgt spid="178"/>
                                        </p:tgtEl>
                                        <p:attrNameLst>
                                          <p:attrName>style.visibility</p:attrName>
                                        </p:attrNameLst>
                                      </p:cBhvr>
                                      <p:to>
                                        <p:strVal val="visible"/>
                                      </p:to>
                                    </p:set>
                                    <p:anim calcmode="lin" valueType="num">
                                      <p:cBhvr>
                                        <p:cTn id="20" dur="1000" fill="hold"/>
                                        <p:tgtEl>
                                          <p:spTgt spid="178"/>
                                        </p:tgtEl>
                                        <p:attrNameLst>
                                          <p:attrName>ppt_w</p:attrName>
                                        </p:attrNameLst>
                                      </p:cBhvr>
                                      <p:tavLst>
                                        <p:tav tm="0" fmla="#ppt_w*sin(2.5*pi*$)">
                                          <p:val>
                                            <p:fltVal val="0"/>
                                          </p:val>
                                        </p:tav>
                                        <p:tav tm="100000">
                                          <p:val>
                                            <p:fltVal val="1"/>
                                          </p:val>
                                        </p:tav>
                                      </p:tavLst>
                                    </p:anim>
                                    <p:anim calcmode="lin" valueType="num">
                                      <p:cBhvr>
                                        <p:cTn id="21" dur="1000" fill="hold"/>
                                        <p:tgtEl>
                                          <p:spTgt spid="17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76" grpId="1"/>
      <p:bldP build="whole" bldLvl="1" animBg="1" rev="0" advAuto="0" spid="177" grpId="3"/>
      <p:bldP build="whole" bldLvl="1" animBg="1" rev="0" advAuto="0" spid="178" grpId="4"/>
      <p:bldP build="whole" bldLvl="1" animBg="1" rev="0" advAuto="0" spid="175" grpId="2"/>
    </p:bld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0" name="Δε θα μπορούσε να είναι κάτι άλλο παρά.. τους πραγματικούς ανθρώπους."/>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Δε θα μπορούσε να είναι κάτι άλλο παρά.. τους πραγματικούς ανθρώπους.</a:t>
            </a:r>
          </a:p>
        </p:txBody>
      </p:sp>
      <p:sp>
        <p:nvSpPr>
          <p:cNvPr id="181" name="Και τώρα.. Τι ορίζουμε «πραγματικούς δασκάλους»"/>
          <p:cNvSpPr txBox="1"/>
          <p:nvPr>
            <p:ph type="title"/>
          </p:nvPr>
        </p:nvSpPr>
        <p:spPr>
          <a:prstGeom prst="rect">
            <a:avLst/>
          </a:prstGeom>
        </p:spPr>
        <p:txBody>
          <a:bodyPr/>
          <a:lstStyle>
            <a:lvl1pPr defTabSz="2096971">
              <a:defRPr spc="-85" sz="8600"/>
            </a:lvl1pPr>
          </a:lstStyle>
          <a:p>
            <a:pPr/>
            <a:r>
              <a:t>Και τώρα.. Τι ορίζουμε «πραγματικούς δασκάλους»</a:t>
            </a:r>
          </a:p>
        </p:txBody>
      </p:sp>
      <p:sp>
        <p:nvSpPr>
          <p:cNvPr id="182" name="Ως πραγματικούς δασκάλους, ορίζουμε τους ανθρώπους που έχουν περάσει την κατάλληλη εκπαίδευση και επιστημονική κατάρτηση μέσω πανεπιστημιακών εξετάσεων και είναι έμπειροι ώστε να διδάσκουν τους ανθρώπους πράγματα. Αυτοί αποτελούν βιολογικά όντα εμπλουτισ"/>
          <p:cNvSpPr txBox="1"/>
          <p:nvPr>
            <p:ph type="body" sz="half" idx="1"/>
          </p:nvPr>
        </p:nvSpPr>
        <p:spPr>
          <a:xfrm>
            <a:off x="1203685" y="4246008"/>
            <a:ext cx="9779001" cy="8256630"/>
          </a:xfrm>
          <a:prstGeom prst="rect">
            <a:avLst/>
          </a:prstGeom>
        </p:spPr>
        <p:txBody>
          <a:bodyPr/>
          <a:lstStyle/>
          <a:p>
            <a:pPr marL="370331" indent="-370331" defTabSz="1975054">
              <a:spcBef>
                <a:spcPts val="3800"/>
              </a:spcBef>
              <a:defRPr sz="3240"/>
            </a:pPr>
            <a:r>
              <a:t>Ως πραγματικούς δασκάλους, ορίζουμε τους ανθρώπους που έχουν περάσει την κατάλληλη εκπαίδευση και επιστημονική κατάρτηση μέσω πανεπιστημιακών εξετάσεων και είναι έμπειροι ώστε να διδάσκουν τους ανθρώπους πράγματα. Αυτοί αποτελούν βιολογικά όντα εμπλουτισμένα με, συνείδηση, συναίσθημα, εμπειρίες, φυσική παρουσία και ελεύθερη βούληση. Διαθέτουν δημιουργικότητα και φαντασία και κοινωνικές σχέσεις.</a:t>
            </a:r>
          </a:p>
          <a:p>
            <a:pPr marL="370331" indent="-370331" defTabSz="1975054">
              <a:spcBef>
                <a:spcPts val="3800"/>
              </a:spcBef>
              <a:defRPr sz="3240"/>
            </a:pPr>
            <a:r>
              <a:t>Σε σύγκριση με την τεχνητή νοημοσύνη οι άνθρωποι έχουν βαθύτερη κατανοηση του κόσμου και επαγωγική σκέψη, ενώ οι AI Tutors, βασίζονται κυρίως σε δεδομένα και αλγόριθμους.</a:t>
            </a:r>
          </a:p>
        </p:txBody>
      </p:sp>
      <p:pic>
        <p:nvPicPr>
          <p:cNvPr id="183" name="IMG_8207.jpeg" descr="IMG_8207.jpeg"/>
          <p:cNvPicPr>
            <a:picLocks noChangeAspect="1"/>
          </p:cNvPicPr>
          <p:nvPr/>
        </p:nvPicPr>
        <p:blipFill>
          <a:blip r:embed="rId2">
            <a:extLst/>
          </a:blip>
          <a:stretch>
            <a:fillRect/>
          </a:stretch>
        </p:blipFill>
        <p:spPr>
          <a:xfrm>
            <a:off x="14542476" y="4750554"/>
            <a:ext cx="6553201" cy="62611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18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32" presetID="4" grpId="3" fill="hold">
                                  <p:stCondLst>
                                    <p:cond delay="0"/>
                                  </p:stCondLst>
                                  <p:iterate type="el" backwards="0">
                                    <p:tmAbs val="0"/>
                                  </p:iterate>
                                  <p:childTnLst>
                                    <p:set>
                                      <p:cBhvr>
                                        <p:cTn id="14" fill="hold"/>
                                        <p:tgtEl>
                                          <p:spTgt spid="182"/>
                                        </p:tgtEl>
                                        <p:attrNameLst>
                                          <p:attrName>style.visibility</p:attrName>
                                        </p:attrNameLst>
                                      </p:cBhvr>
                                      <p:to>
                                        <p:strVal val="visible"/>
                                      </p:to>
                                    </p:set>
                                    <p:animEffect filter="box(out)" transition="in">
                                      <p:cBhvr>
                                        <p:cTn id="15" dur="1000"/>
                                        <p:tgtEl>
                                          <p:spTgt spid="182"/>
                                        </p:tgtEl>
                                      </p:cBhvr>
                                    </p:animEffect>
                                  </p:childTnLst>
                                </p:cTn>
                              </p:par>
                            </p:childTnLst>
                          </p:cTn>
                        </p:par>
                      </p:childTnLst>
                    </p:cTn>
                  </p:par>
                  <p:par>
                    <p:cTn id="16" fill="hold">
                      <p:stCondLst>
                        <p:cond delay="indefinite"/>
                      </p:stCondLst>
                      <p:childTnLst>
                        <p:par>
                          <p:cTn id="17" fill="hold">
                            <p:stCondLst>
                              <p:cond delay="0"/>
                            </p:stCondLst>
                            <p:childTnLst>
                              <p:par>
                                <p:cTn id="18" presetClass="entr" nodeType="clickEffect" presetSubtype="5" presetID="3" grpId="4" fill="hold">
                                  <p:stCondLst>
                                    <p:cond delay="0"/>
                                  </p:stCondLst>
                                  <p:iterate type="el" backwards="0">
                                    <p:tmAbs val="0"/>
                                  </p:iterate>
                                  <p:childTnLst>
                                    <p:set>
                                      <p:cBhvr>
                                        <p:cTn id="19" fill="hold"/>
                                        <p:tgtEl>
                                          <p:spTgt spid="183"/>
                                        </p:tgtEl>
                                        <p:attrNameLst>
                                          <p:attrName>style.visibility</p:attrName>
                                        </p:attrNameLst>
                                      </p:cBhvr>
                                      <p:to>
                                        <p:strVal val="visible"/>
                                      </p:to>
                                    </p:set>
                                    <p:animEffect filter="blinds(vertical)" transition="in">
                                      <p:cBhvr>
                                        <p:cTn id="20" dur="1000"/>
                                        <p:tgtEl>
                                          <p:spTgt spid="1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1" grpId="1"/>
      <p:bldP build="whole" bldLvl="1" animBg="1" rev="0" advAuto="0" spid="180" grpId="2"/>
      <p:bldP build="whole" bldLvl="1" animBg="1" rev="0" advAuto="0" spid="182" grpId="3"/>
      <p:bldP build="whole" bldLvl="1" animBg="1" rev="0" advAuto="0" spid="183" grpId="4"/>
    </p:bld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Οι AI Tutors ή οι πραγματικοί δάσκαλοι;"/>
          <p:cNvSpPr txBox="1"/>
          <p:nvPr>
            <p:ph type="body" idx="21"/>
          </p:nvPr>
        </p:nvSpPr>
        <p:spPr>
          <a:xfrm>
            <a:off x="475710" y="4979300"/>
            <a:ext cx="21971001" cy="1003301"/>
          </a:xfrm>
          <a:prstGeom prst="rect">
            <a:avLst/>
          </a:prstGeom>
          <a:extLst>
            <a:ext uri="{C572A759-6A51-4108-AA02-DFA0A04FC94B}">
              <ma14:wrappingTextBoxFlag xmlns:ma14="http://schemas.microsoft.com/office/mac/drawingml/2011/main" val="1"/>
            </a:ext>
          </a:extLst>
        </p:spPr>
        <p:txBody>
          <a:bodyPr/>
          <a:lstStyle/>
          <a:p>
            <a:pPr/>
            <a:r>
              <a:t>Οι AI Tutors ή οι πραγματικοί δάσκαλοι;</a:t>
            </a:r>
          </a:p>
        </p:txBody>
      </p:sp>
      <p:sp>
        <p:nvSpPr>
          <p:cNvPr id="186" name="Τι είναι όμως καλύτερο για εμάς;"/>
          <p:cNvSpPr txBox="1"/>
          <p:nvPr>
            <p:ph type="title"/>
          </p:nvPr>
        </p:nvSpPr>
        <p:spPr>
          <a:xfrm>
            <a:off x="475710" y="3366524"/>
            <a:ext cx="21971001" cy="2115395"/>
          </a:xfrm>
          <a:prstGeom prst="rect">
            <a:avLst/>
          </a:prstGeom>
        </p:spPr>
        <p:txBody>
          <a:bodyPr/>
          <a:lstStyle/>
          <a:p>
            <a:pPr/>
            <a:r>
              <a:t>Τι είναι όμως καλύτερο για εμάς;</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lt" backwards="0">
                                    <p:tmAbs val="100"/>
                                  </p:iterate>
                                  <p:childTnLst>
                                    <p:set>
                                      <p:cBhvr>
                                        <p:cTn id="6" fill="hold"/>
                                        <p:tgtEl>
                                          <p:spTgt spid="1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ID="9" grpId="2" fill="hold">
                                  <p:stCondLst>
                                    <p:cond delay="0"/>
                                  </p:stCondLst>
                                  <p:iterate type="el" backwards="0">
                                    <p:tmAbs val="0"/>
                                  </p:iterate>
                                  <p:childTnLst>
                                    <p:set>
                                      <p:cBhvr>
                                        <p:cTn id="10" fill="hold"/>
                                        <p:tgtEl>
                                          <p:spTgt spid="185"/>
                                        </p:tgtEl>
                                        <p:attrNameLst>
                                          <p:attrName>style.visibility</p:attrName>
                                        </p:attrNameLst>
                                      </p:cBhvr>
                                      <p:to>
                                        <p:strVal val="visible"/>
                                      </p:to>
                                    </p:set>
                                    <p:animEffect filter="dissolve" transition="in">
                                      <p:cBhvr>
                                        <p:cTn id="11" dur="1500"/>
                                        <p:tgtEl>
                                          <p:spTgt spid="1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5" grpId="2"/>
      <p:bldP build="whole" bldLvl="1" animBg="1" rev="0" advAuto="0" spid="186" grpId="1"/>
    </p:bld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8" name="Ας αρχίσουμε από το πιο βασικό…"/>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Ας αρχίσουμε από το πιο βασικό…</a:t>
            </a:r>
          </a:p>
        </p:txBody>
      </p:sp>
      <p:sp>
        <p:nvSpPr>
          <p:cNvPr id="189" name="•Αποτελούν διασκεδαστικό τρόπο μάθησης καθώς και κάτι πολύ πρωτότυπο. Οι δάσκαλοι τεχνητής νοημοσύνης μπορούν εύκολα και γρήγορα να χρησιμοποιήσουν εικόνες, βίντεο, κουίζ και προσομοιώσεις ώστε να κάνουν τη μάθηση πιο ενδιαφέρουσα και ελκυστική στο κοινό"/>
          <p:cNvSpPr txBox="1"/>
          <p:nvPr>
            <p:ph type="body" idx="1"/>
          </p:nvPr>
        </p:nvSpPr>
        <p:spPr>
          <a:prstGeom prst="rect">
            <a:avLst/>
          </a:prstGeom>
        </p:spPr>
        <p:txBody>
          <a:bodyPr/>
          <a:lstStyle/>
          <a:p>
            <a:pPr defTabSz="577850">
              <a:spcBef>
                <a:spcPts val="4200"/>
              </a:spcBef>
              <a:defRPr sz="3500"/>
            </a:pPr>
            <a:r>
              <a:t>•Αποτελούν διασκεδαστικό τρόπο μάθησης καθώς και κάτι πολύ πρωτότυπο. Οι δάσκαλοι τεχνητής νοημοσύνης μπορούν εύκολα και γρήγορα να χρησιμοποιήσουν εικόνες, βίντεο, κουίζ και προσομοιώσεις ώστε να κάνουν τη μάθηση πιο ενδιαφέρουσα και ελκυστική στο κοινό που ίσως και να έχει βαρεθεί το συνηθισμένο τρόπο μάθησης.</a:t>
            </a:r>
          </a:p>
          <a:p>
            <a:pPr defTabSz="577850">
              <a:spcBef>
                <a:spcPts val="4200"/>
              </a:spcBef>
              <a:defRPr sz="3500"/>
            </a:pPr>
            <a:r>
              <a:t>• Παρέχουν επίσης αντικειμενική αξιολόγηση αμερόληπτα σχόλια χωρίς προκαταλήψεις και συναισθηματισμούς. Δεν μπορούν να ξεχωρίσουν δηλαδή τον «αγαπημένο» τους μάθηση και είναι ίσοι και δίκαιοι με όλους. </a:t>
            </a:r>
          </a:p>
          <a:p>
            <a:pPr defTabSz="577850">
              <a:spcBef>
                <a:spcPts val="4200"/>
              </a:spcBef>
              <a:defRPr sz="3500"/>
            </a:pPr>
            <a:r>
              <a:t>•Μπορούν να βοηθήσουν μαθητές που πάσχουν από κοινωνικό άγχος, αφού το μάθημα μπορεί να είναι εξατομικευμένο και ιδιαίτερο. Οι μαθητές αυτοί δεν θα χρειάζεται πλέον να κάνουν ερωτήσεις μπροστά σε όλους στη τάξη και να φοβούνται μήπως γίνουν αντικείμενο λογοκρισίας είτε από το δάσκαλο είτε από τον περίγυρό τους και έτσι θα βελτιωθούν και οι ίδιοι παρά πολύ καθώς ο φόβος αυτός μήπως γελοιοποιηθούν, τους κρατά πίσω από την επίλυση των αποριών τους και ταυτόχρονα από την εξέλιξη τους μέσα στη τάξη. Μέσω λοιπών της τεχνητής νοημοσύνης μπορούν να μάθουν ξέγνοιαστα χωρίς το φόβο του κοινωνικού άγχους.</a:t>
            </a:r>
          </a:p>
        </p:txBody>
      </p:sp>
      <p:sp>
        <p:nvSpPr>
          <p:cNvPr id="190" name="Πλεονεκτήματα των AI Tutors"/>
          <p:cNvSpPr txBox="1"/>
          <p:nvPr>
            <p:ph type="title"/>
          </p:nvPr>
        </p:nvSpPr>
        <p:spPr>
          <a:prstGeom prst="rect">
            <a:avLst/>
          </a:prstGeom>
        </p:spPr>
        <p:txBody>
          <a:bodyPr/>
          <a:lstStyle>
            <a:lvl1pPr defTabSz="2316421">
              <a:defRPr spc="-95" sz="9500"/>
            </a:lvl1pPr>
          </a:lstStyle>
          <a:p>
            <a:pPr/>
            <a:r>
              <a:t>Πλεονεκτήματα των AI Tutors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1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Class="entr" nodeType="clickEffect" presetSubtype="0" presetID="1" grpId="2" fill="hold">
                                  <p:stCondLst>
                                    <p:cond delay="0"/>
                                  </p:stCondLst>
                                  <p:iterate type="el" backwards="0">
                                    <p:tmAbs val="0"/>
                                  </p:iterate>
                                  <p:childTnLst>
                                    <p:set>
                                      <p:cBhvr>
                                        <p:cTn id="10" fill="hold"/>
                                        <p:tgtEl>
                                          <p:spTgt spid="18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Class="entr" nodeType="clickEffect" presetSubtype="5" presetID="3" grpId="3" fill="hold">
                                  <p:stCondLst>
                                    <p:cond delay="0"/>
                                  </p:stCondLst>
                                  <p:iterate type="el" backwards="0">
                                    <p:tmAbs val="0"/>
                                  </p:iterate>
                                  <p:childTnLst>
                                    <p:set>
                                      <p:cBhvr>
                                        <p:cTn id="14" fill="hold"/>
                                        <p:tgtEl>
                                          <p:spTgt spid="189"/>
                                        </p:tgtEl>
                                        <p:attrNameLst>
                                          <p:attrName>style.visibility</p:attrName>
                                        </p:attrNameLst>
                                      </p:cBhvr>
                                      <p:to>
                                        <p:strVal val="visible"/>
                                      </p:to>
                                    </p:set>
                                    <p:animEffect filter="blinds(vertical)" transition="in">
                                      <p:cBhvr>
                                        <p:cTn id="15" dur="1000"/>
                                        <p:tgtEl>
                                          <p:spTgt spid="1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88" grpId="2"/>
      <p:bldP build="whole" bldLvl="1" animBg="1" rev="0" advAuto="0" spid="189" grpId="3"/>
      <p:bldP build="whole" bldLvl="1" animBg="1" rev="0" advAuto="0" spid="190" grpId="1"/>
    </p:bld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Ας δούμε μερικά από τα πλεονεκτήματα των AI Tutors"/>
          <p:cNvSpPr txBox="1"/>
          <p:nvPr>
            <p:ph type="title"/>
          </p:nvPr>
        </p:nvSpPr>
        <p:spPr>
          <a:xfrm>
            <a:off x="694947" y="1097833"/>
            <a:ext cx="21971001" cy="1689101"/>
          </a:xfrm>
          <a:prstGeom prst="rect">
            <a:avLst/>
          </a:prstGeom>
        </p:spPr>
        <p:txBody>
          <a:bodyPr/>
          <a:lstStyle>
            <a:lvl1pPr defTabSz="1926287">
              <a:defRPr spc="-79" sz="7900"/>
            </a:lvl1pPr>
          </a:lstStyle>
          <a:p>
            <a:pPr/>
            <a:r>
              <a:t>Ας δούμε μερικά από τα πλεονεκτήματα των AI Tutors</a:t>
            </a:r>
          </a:p>
        </p:txBody>
      </p:sp>
      <p:sp>
        <p:nvSpPr>
          <p:cNvPr id="193" name="Υπότιτλος σλάιντ"/>
          <p:cNvSpPr txBox="1"/>
          <p:nvPr>
            <p:ph type="body" idx="21"/>
          </p:nvPr>
        </p:nvSpPr>
        <p:spPr>
          <a:xfrm>
            <a:off x="694947" y="1440733"/>
            <a:ext cx="21971001" cy="1003301"/>
          </a:xfrm>
          <a:prstGeom prst="rect">
            <a:avLst/>
          </a:prstGeom>
          <a:extLst>
            <a:ext uri="{C572A759-6A51-4108-AA02-DFA0A04FC94B}">
              <ma14:wrappingTextBoxFlag xmlns:ma14="http://schemas.microsoft.com/office/mac/drawingml/2011/main" val="1"/>
            </a:ext>
          </a:extLst>
        </p:spPr>
        <p:txBody>
          <a:bodyPr/>
          <a:lstStyle/>
          <a:p>
            <a:pPr/>
            <a:r>
              <a:t> </a:t>
            </a:r>
          </a:p>
        </p:txBody>
      </p:sp>
      <p:sp>
        <p:nvSpPr>
          <p:cNvPr id="194" name="Ένα από τα σημαντικότερα πλεονεκτήματα των AI Tutors είναι ότι είναι πάντοτε διαθέσιμοι. Εάν τους χρειαστείς δυο τα ξημερώματα, αυτοί θα είναι εκεί, δεν θα χρειάζεται να περιμένεις ή να εξαρτάσαι από το πρόγραμμα κάποιου. Αντιθέτως, οι πραγματικοί άνθρωπ"/>
          <p:cNvSpPr txBox="1"/>
          <p:nvPr>
            <p:ph type="body" idx="1"/>
          </p:nvPr>
        </p:nvSpPr>
        <p:spPr>
          <a:xfrm>
            <a:off x="1060341" y="3298436"/>
            <a:ext cx="22117159" cy="9218218"/>
          </a:xfrm>
          <a:prstGeom prst="rect">
            <a:avLst/>
          </a:prstGeom>
        </p:spPr>
        <p:txBody>
          <a:bodyPr/>
          <a:lstStyle/>
          <a:p>
            <a:pPr marL="388620" indent="-388620" defTabSz="2072588">
              <a:spcBef>
                <a:spcPts val="3900"/>
              </a:spcBef>
              <a:defRPr sz="3400"/>
            </a:pPr>
            <a:r>
              <a:t> Ένα από τα σημαντικότερα πλεονεκτήματα των AI Tutors είναι ότι είναι πάντοτε διαθέσιμοι. Εάν τους χρειαστείς δυο τα ξημερώματα, αυτοί θα είναι εκεί, δεν θα χρειάζεται να περιμένεις ή να εξαρτάσαι από το πρόγραμμα κάποιου. Αντιθέτως, οι πραγματικοί άνθρωποι σύμφωνα με τον Κιρκάρδιο ρυθμό θα βρίσκονται για ύπνο ή τουλάχιστον θα ξεκουράζονται. Εκτός από το ότι είναι πάντοτε διαθέσιμοι, βρίσκουν εύκολα και γρήγορα λύσεις για κάθε πρόβλημα, καθώς είναι προγραμματισμένοι και εξοπλισμένοι να δέχονται δεκάδες πληροφορίες και σύμφωνα με τον αλγόριθμο να βρίσκουν τις πιο κατάλληλες λύσεις.</a:t>
            </a:r>
          </a:p>
          <a:p>
            <a:pPr marL="388620" indent="-388620" defTabSz="2072588">
              <a:spcBef>
                <a:spcPts val="3900"/>
              </a:spcBef>
              <a:defRPr sz="3400"/>
            </a:pPr>
            <a:r>
              <a:t>Επιπλέον οι AI tutors, προσαρμόζονται ανάλογα με το επίπεδο του κάθε ανθρώπου κι ανάλογα με τις ανάγκες και τα ζητήματα αυτού διαμορφώνουν το επίπεδο βοήθειας που παρέχουν. Κάτι επιπλέον που διαθέτουν είναι απεριόριστη υπομονή και καλοσύνη και δεν κουράζονται ποτέ, βρίσκονται πάντα εκεί να σε εξυπηρετήσουν και να σε βοηθήσουν. Κατόπιν παρέχουν άμεση ανατροφοδότηση, απαντήσεις και εξηγήσεις την ίδια στιγμή που τα ρωτήσεις κάτι. Γενικότερα είναι πολύ οικονομικοί ή και δωρεάν σε σχέση με το ποσά χρήματα θα απαιτούσε ένας προσωπικός καθηγητής.</a:t>
            </a:r>
          </a:p>
          <a:p>
            <a:pPr marL="388620" indent="-388620" defTabSz="2072588">
              <a:spcBef>
                <a:spcPts val="3900"/>
              </a:spcBef>
              <a:defRPr sz="3400"/>
            </a:pPr>
            <a:r>
              <a:t>Ένα από τα πιο θετικά γνωρίσματα της τεχνητής νοημοσύνης είναι ότι είναι αρκετά διαδραστικοί, δηλαδή βρίσκουν διαφόρων ειδών τρόπους να προσελκύσουν το ενδιαφέρον των ανθρώπων για τη μάθηση.</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194"/>
                                        </p:tgtEl>
                                        <p:attrNameLst>
                                          <p:attrName>style.visibility</p:attrName>
                                        </p:attrNameLst>
                                      </p:cBhvr>
                                      <p:to>
                                        <p:strVal val="visible"/>
                                      </p:to>
                                    </p:set>
                                    <p:anim calcmode="lin" valueType="num">
                                      <p:cBhvr>
                                        <p:cTn id="7" dur="1000" fill="hold"/>
                                        <p:tgtEl>
                                          <p:spTgt spid="194"/>
                                        </p:tgtEl>
                                        <p:attrNameLst>
                                          <p:attrName>ppt_x</p:attrName>
                                        </p:attrNameLst>
                                      </p:cBhvr>
                                      <p:tavLst>
                                        <p:tav tm="0">
                                          <p:val>
                                            <p:strVal val="0-#ppt_w/2"/>
                                          </p:val>
                                        </p:tav>
                                        <p:tav tm="100000">
                                          <p:val>
                                            <p:strVal val="#ppt_x"/>
                                          </p:val>
                                        </p:tav>
                                      </p:tavLst>
                                    </p:anim>
                                    <p:anim calcmode="lin" valueType="num">
                                      <p:cBhvr>
                                        <p:cTn id="8" dur="1000" fill="hold"/>
                                        <p:tgtEl>
                                          <p:spTgt spid="19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32" presetID="4" grpId="2" fill="hold">
                                  <p:stCondLst>
                                    <p:cond delay="0"/>
                                  </p:stCondLst>
                                  <p:iterate type="el" backwards="0">
                                    <p:tmAbs val="0"/>
                                  </p:iterate>
                                  <p:childTnLst>
                                    <p:set>
                                      <p:cBhvr>
                                        <p:cTn id="12" fill="hold"/>
                                        <p:tgtEl>
                                          <p:spTgt spid="193"/>
                                        </p:tgtEl>
                                        <p:attrNameLst>
                                          <p:attrName>style.visibility</p:attrName>
                                        </p:attrNameLst>
                                      </p:cBhvr>
                                      <p:to>
                                        <p:strVal val="visible"/>
                                      </p:to>
                                    </p:set>
                                    <p:animEffect filter="box(out)" transition="in">
                                      <p:cBhvr>
                                        <p:cTn id="13" dur="1000"/>
                                        <p:tgtEl>
                                          <p:spTgt spid="193"/>
                                        </p:tgtEl>
                                      </p:cBhvr>
                                    </p:animEffect>
                                  </p:childTnLst>
                                </p:cTn>
                              </p:par>
                            </p:childTnLst>
                          </p:cTn>
                        </p:par>
                      </p:childTnLst>
                    </p:cTn>
                  </p:par>
                  <p:par>
                    <p:cTn id="14" fill="hold">
                      <p:stCondLst>
                        <p:cond delay="indefinite"/>
                      </p:stCondLst>
                      <p:childTnLst>
                        <p:par>
                          <p:cTn id="15" fill="hold">
                            <p:stCondLst>
                              <p:cond delay="0"/>
                            </p:stCondLst>
                            <p:childTnLst>
                              <p:par>
                                <p:cTn id="16" presetClass="emph" nodeType="clickEffect" presetID="9" grpId="3" fill="hold">
                                  <p:stCondLst>
                                    <p:cond delay="0"/>
                                  </p:stCondLst>
                                  <p:childTnLst>
                                    <p:set>
                                      <p:cBhvr>
                                        <p:cTn id="17" dur="indefinite" fill="hold"/>
                                        <p:tgtEl>
                                          <p:spTgt spid="193"/>
                                        </p:tgtEl>
                                        <p:attrNameLst>
                                          <p:attrName>style.opacity</p:attrName>
                                        </p:attrNameLst>
                                      </p:cBhvr>
                                      <p:to>
                                        <p:strVal val="0.50"/>
                                      </p:to>
                                    </p:set>
                                    <p:animEffect filter="image" prLst="opacity: 0.50; ">
                                      <p:cBhvr>
                                        <p:cTn id="18" dur="indefinite" fill="hold"/>
                                        <p:tgtEl>
                                          <p:spTgt spid="1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4" grpId="1"/>
      <p:bldP build="whole" bldLvl="1" animBg="1" rev="0" advAuto="0" spid="193" grpId="2"/>
      <p:bldP build="whole" bldLvl="1" animBg="1" rev="0" advAuto="0" spid="193" grpId="3"/>
    </p:bld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Μειονεκτήματα των AI tutors"/>
          <p:cNvSpPr txBox="1"/>
          <p:nvPr>
            <p:ph type="title"/>
          </p:nvPr>
        </p:nvSpPr>
        <p:spPr>
          <a:prstGeom prst="rect">
            <a:avLst/>
          </a:prstGeom>
        </p:spPr>
        <p:txBody>
          <a:bodyPr/>
          <a:lstStyle>
            <a:lvl1pPr defTabSz="2316421">
              <a:defRPr spc="-95" sz="9500"/>
            </a:lvl1pPr>
          </a:lstStyle>
          <a:p>
            <a:pPr/>
            <a:r>
              <a:t>Μειονεκτήματα των AI tutors</a:t>
            </a:r>
          </a:p>
        </p:txBody>
      </p:sp>
      <p:sp>
        <p:nvSpPr>
          <p:cNvPr id="197" name="Το σημείο που υστερούν οι AI Tutors, είναι στο οτι δεν έχουν συναισθήματα και συναισθηματική νοημοσύνη (emotional intelligence).  Αυτό επηρεάζει άμεσα την προσαρμοστικότητα τους, μιας και δεν μπορούν να ανιχνεύσουν, ακόμα τουλάχιστον, τα συναισθηματα των"/>
          <p:cNvSpPr txBox="1"/>
          <p:nvPr>
            <p:ph type="body" idx="1"/>
          </p:nvPr>
        </p:nvSpPr>
        <p:spPr>
          <a:xfrm>
            <a:off x="780206" y="2969581"/>
            <a:ext cx="22397294" cy="9547073"/>
          </a:xfrm>
          <a:prstGeom prst="rect">
            <a:avLst/>
          </a:prstGeom>
        </p:spPr>
        <p:txBody>
          <a:bodyPr/>
          <a:lstStyle/>
          <a:p>
            <a:pPr marL="365760" indent="-365760" defTabSz="1950671">
              <a:spcBef>
                <a:spcPts val="3700"/>
              </a:spcBef>
              <a:defRPr sz="3200"/>
            </a:pPr>
            <a:r>
              <a:t>Το σημείο που υστερούν οι AI Tutors, είναι στο οτι δεν έχουν συναισθήματα και συναισθηματική νοημοσύνη (emotional intelligence).  Αυτό επηρεάζει άμεσα την προσαρμοστικότητα τους, μιας και δεν μπορούν να ανιχνεύσουν, ακόμα τουλάχιστον, τα συναισθηματα των μαθητών τους και να προσαρμοστούν ανάλογα.  Δεν μπορούν να ανίχνευσουν την έλλειψη αυτοπεποίθησης, το άγχος και την απογοήτευση και να βοηθήσουν αναλόγως τον μαθητή. Αντίθετα ένας ανθρώπινος δάσκαλος μπορεί να τα εντοπίσει και να προσαρμοστεί ανάλογα έτσι ώστε να βοηθήσει τον μαθητή του να διαχειριστεί τις υποβόσκουσες αυτές δυσκολίες και να τον ενθαρρύνει και κατευθύνει αναλόγως. Επομένως οι δάσκαλοι τεχνητής νοημοσύνης έχουν δυσκολία στη κατανοηση των αναγκών του μαθητή εάν δεν έχουν προγραμματιστεί πολύ συγκεκριμένα για το δοθέν task. Εάν ο μαθητής δυσκολεύεται μπορεί να προτείνει εναλλακτικές εξηγήσεις η επαναλήψεις αλλά δεν μπορεί να κατανοήσει πλήρως το γιατί ο μαθητής έχει το συγκεκριμένο πρόβλημα και με βάση αυτό να προτείνει τις πιο κατάλληλες λύσεις, δηλαδή δεν μπορεί να καταλάβει εάν το πρόβλημα του πηγάζει από εσωτερικές διεργασίες όπως το άγχος, η έλλειψη αυτοεκτίμησης κτλπ.</a:t>
            </a:r>
          </a:p>
          <a:p>
            <a:pPr marL="365760" indent="-365760" defTabSz="1950671">
              <a:spcBef>
                <a:spcPts val="3700"/>
              </a:spcBef>
              <a:defRPr sz="3200"/>
            </a:pPr>
            <a:r>
              <a:t>Έπειτα, οι AI Tutors, διαθέτουν περιορισμένη ικανότητα διαχείρισης συγκρούσεων και προβλημάτων. Εάν ένας μαθητής είναι απογοητευμένες ή αποθαρρημένος, ένα AI δεν μπορεί να το εντοπίσει αυτό και να προσαρμοστεί κατάλληλα, ενώ ένας δάσκαλος μπορεί να αλλάξει τη μέθοδο διδασκαλίας ώστε να προσφέρει στο μαθητή την κατάλληλη υποστήριξη. Η έλλειψη αυτή ενσυναίσθησης των δασκάλων τεχνητής νοημοσύνης τα καθιστά λιγότερο αποτελεσματικά σε τομείς που απαιτούν την διαπροσωπική και ανθρώπινη επαφή, προσαρμογή και ενσυναίσθηση κάτι το οποίο απαιτείται στη διαδικασία της μάθησης.</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196"/>
                                        </p:tgtEl>
                                        <p:attrNameLst>
                                          <p:attrName>style.visibility</p:attrName>
                                        </p:attrNameLst>
                                      </p:cBhvr>
                                      <p:to>
                                        <p:strVal val="visible"/>
                                      </p:to>
                                    </p:set>
                                    <p:anim calcmode="lin" valueType="num">
                                      <p:cBhvr>
                                        <p:cTn id="7" dur="1000" fill="hold"/>
                                        <p:tgtEl>
                                          <p:spTgt spid="196"/>
                                        </p:tgtEl>
                                        <p:attrNameLst>
                                          <p:attrName>ppt_x</p:attrName>
                                        </p:attrNameLst>
                                      </p:cBhvr>
                                      <p:tavLst>
                                        <p:tav tm="0">
                                          <p:val>
                                            <p:strVal val="0-#ppt_w/2"/>
                                          </p:val>
                                        </p:tav>
                                        <p:tav tm="100000">
                                          <p:val>
                                            <p:strVal val="#ppt_x"/>
                                          </p:val>
                                        </p:tav>
                                      </p:tavLst>
                                    </p:anim>
                                    <p:anim calcmode="lin" valueType="num">
                                      <p:cBhvr>
                                        <p:cTn id="8" dur="1000" fill="hold"/>
                                        <p:tgtEl>
                                          <p:spTgt spid="19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8" presetID="2" grpId="2" fill="hold">
                                  <p:stCondLst>
                                    <p:cond delay="0"/>
                                  </p:stCondLst>
                                  <p:iterate type="lt" backwards="0">
                                    <p:tmAbs val="0"/>
                                  </p:iterate>
                                  <p:childTnLst>
                                    <p:set>
                                      <p:cBhvr>
                                        <p:cTn id="12" fill="hold"/>
                                        <p:tgtEl>
                                          <p:spTgt spid="197"/>
                                        </p:tgtEl>
                                        <p:attrNameLst>
                                          <p:attrName>style.visibility</p:attrName>
                                        </p:attrNameLst>
                                      </p:cBhvr>
                                      <p:to>
                                        <p:strVal val="visible"/>
                                      </p:to>
                                    </p:set>
                                    <p:anim calcmode="lin" valueType="num">
                                      <p:cBhvr>
                                        <p:cTn id="13" dur="1000" fill="hold"/>
                                        <p:tgtEl>
                                          <p:spTgt spid="197"/>
                                        </p:tgtEl>
                                        <p:attrNameLst>
                                          <p:attrName>ppt_x</p:attrName>
                                        </p:attrNameLst>
                                      </p:cBhvr>
                                      <p:tavLst>
                                        <p:tav tm="0">
                                          <p:val>
                                            <p:strVal val="0-#ppt_w/2"/>
                                          </p:val>
                                        </p:tav>
                                        <p:tav tm="100000">
                                          <p:val>
                                            <p:strVal val="#ppt_x"/>
                                          </p:val>
                                        </p:tav>
                                      </p:tavLst>
                                    </p:anim>
                                    <p:anim calcmode="lin" valueType="num">
                                      <p:cBhvr>
                                        <p:cTn id="14" dur="1000" fill="hold"/>
                                        <p:tgtEl>
                                          <p:spTgt spid="1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6" grpId="1"/>
      <p:bldP build="whole" bldLvl="1" animBg="1" rev="0" advAuto="0" spid="197" grpId="2"/>
    </p:bld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Ένα από τα βασικότερα μειονεκτήματα αυτών είναι η αδυναμία ανίχνευσης παρανοήσεων. Με αλλά λόγια ένας ανθρώπινος δάσκαλος μπορεί να καταλάβει εάν ένας μαθητής έχει παρανοήσει κάτι από τον τρόπο που απαντάει και από την έκφραση του, αντιθέτως ένα ρομπότ "/>
          <p:cNvSpPr txBox="1"/>
          <p:nvPr>
            <p:ph type="body" idx="1"/>
          </p:nvPr>
        </p:nvSpPr>
        <p:spPr>
          <a:xfrm>
            <a:off x="914184" y="2945264"/>
            <a:ext cx="22263316" cy="9559252"/>
          </a:xfrm>
          <a:prstGeom prst="rect">
            <a:avLst/>
          </a:prstGeom>
        </p:spPr>
        <p:txBody>
          <a:bodyPr/>
          <a:lstStyle/>
          <a:p>
            <a:pPr defTabSz="487044">
              <a:spcBef>
                <a:spcPts val="3500"/>
              </a:spcBef>
              <a:defRPr sz="2949"/>
            </a:pPr>
            <a:r>
              <a:t>•Ένα από τα βασικότερα μειονεκτήματα αυτών είναι η αδυναμία ανίχνευσης παρανοήσεων. Με αλλά λόγια ένας ανθρώπινος δάσκαλος μπορεί να καταλάβει εάν ένας μαθητής έχει παρανοήσει κάτι από τον τρόπο που απαντάει και από την έκφραση του, αντιθέτως ένα ρομπότ δεν μπορεί να το κάνει με τον ίδιο τρόπο, αφού θα πρέπει ο μαθητής ο ίδιος να έχει κατανοήσει ότι έχει καταλάβει κάτι λάθος και να το εκφράσει στο ρομπότ, έτσι ώστε να αλλάξει ή να εξηγήσει κάτι.</a:t>
            </a:r>
          </a:p>
          <a:p>
            <a:pPr defTabSz="487044">
              <a:spcBef>
                <a:spcPts val="3500"/>
              </a:spcBef>
              <a:defRPr sz="2949"/>
            </a:pPr>
            <a:r>
              <a:t>• Επίσης υπάρχει ο κίνδυνος της πιθανής παραπληροφόρησης, αφού η τεχνολογίαδεν είναι πάντοτε αξιόπιστη. Αν το ρομπότ δεν έχει πρόσβαση στις πιο ανανεωμένες πηγές πληροφορίας είναι πιθανό να παραπλανήσει το μαθητή. Επιπλέον, αν οι πηγές του δεν είναι αρκετά αξιόπιστες ο ίδιος κίνδυνος ελλοχεύει. Οι δάσκαλοι τεχνητής νοημοσύνης απαιτούν σταθερή σύνδεση στο διαδίκτυο και ενημέρωση των πηγών πληροφόρησης τους.</a:t>
            </a:r>
          </a:p>
          <a:p>
            <a:pPr defTabSz="487044">
              <a:spcBef>
                <a:spcPts val="3500"/>
              </a:spcBef>
              <a:defRPr sz="2949"/>
            </a:pPr>
            <a:r>
              <a:t>• Η έλλειψη της ανθρώπινης αλληλεπίδρασης ,η δημιουργικότητα και η κοινωνική αυτή αλληλεπίδραση μπορεί εύκολα να μειώσει τα κίνητρα του μαθητή για μάθηση αφού εύκολα δύναται και να ξεγελάσει το ρομπότ ότι τάχα έχει μάθει κάτι, ενώ απλά μπορεί να αντιγράφει σε μια πιθανή εξέταση εφόσον έχουν μειωθεί τα κίνητρα του και αφού δεν υπάρχει κάποια φυσική παρουσία να ελέγχει το μαθητή. Η υπερβολική αυτή εξάρτηση από την τεχνολογία κρύβει αρκετούς κινδύνους. Ένα παράδειγμα που επιβεβαιώνει τον άνωθεν ισχυρισμό είναι ότι η εξάρτηση από τη τεχνολογία επιδρά αρνητικά στους τομείς του ανθρώπου που απαιτούν διαπροσωπική επαφή. Οι άνθρωποι θα πάψουν να είναι τόσο κοινωνικοί και να εξασκούν το κοινωνικό τομέα αφού η αλληλεπίδραση με τα ρομπότ δεν απαιτεί κοινωνικούς χειρισμούς- social skills.</a:t>
            </a:r>
          </a:p>
        </p:txBody>
      </p:sp>
      <p:sp>
        <p:nvSpPr>
          <p:cNvPr id="200" name="Ας δούμε και αλλά μειονεκτήματα των AI Tutors"/>
          <p:cNvSpPr txBox="1"/>
          <p:nvPr>
            <p:ph type="title"/>
          </p:nvPr>
        </p:nvSpPr>
        <p:spPr>
          <a:prstGeom prst="rect">
            <a:avLst/>
          </a:prstGeom>
        </p:spPr>
        <p:txBody>
          <a:bodyPr/>
          <a:lstStyle>
            <a:lvl1pPr defTabSz="2145738">
              <a:defRPr spc="-88" sz="8800"/>
            </a:lvl1pPr>
          </a:lstStyle>
          <a:p>
            <a:pPr/>
            <a:r>
              <a:t>Ας δούμε και αλλά μειονεκτήματα των AI Tutors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8" presetID="2" grpId="1" fill="hold">
                                  <p:stCondLst>
                                    <p:cond delay="0"/>
                                  </p:stCondLst>
                                  <p:iterate type="el" backwards="0">
                                    <p:tmAbs val="0"/>
                                  </p:iterate>
                                  <p:childTnLst>
                                    <p:set>
                                      <p:cBhvr>
                                        <p:cTn id="6" fill="hold"/>
                                        <p:tgtEl>
                                          <p:spTgt spid="200"/>
                                        </p:tgtEl>
                                        <p:attrNameLst>
                                          <p:attrName>style.visibility</p:attrName>
                                        </p:attrNameLst>
                                      </p:cBhvr>
                                      <p:to>
                                        <p:strVal val="visible"/>
                                      </p:to>
                                    </p:set>
                                    <p:anim calcmode="lin" valueType="num">
                                      <p:cBhvr>
                                        <p:cTn id="7" dur="1000" fill="hold"/>
                                        <p:tgtEl>
                                          <p:spTgt spid="200"/>
                                        </p:tgtEl>
                                        <p:attrNameLst>
                                          <p:attrName>ppt_x</p:attrName>
                                        </p:attrNameLst>
                                      </p:cBhvr>
                                      <p:tavLst>
                                        <p:tav tm="0">
                                          <p:val>
                                            <p:strVal val="0-#ppt_w/2"/>
                                          </p:val>
                                        </p:tav>
                                        <p:tav tm="100000">
                                          <p:val>
                                            <p:strVal val="#ppt_x"/>
                                          </p:val>
                                        </p:tav>
                                      </p:tavLst>
                                    </p:anim>
                                    <p:anim calcmode="lin" valueType="num">
                                      <p:cBhvr>
                                        <p:cTn id="8" dur="1000" fill="hold"/>
                                        <p:tgtEl>
                                          <p:spTgt spid="20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0" presetID="1" grpId="2" fill="hold">
                                  <p:stCondLst>
                                    <p:cond delay="0"/>
                                  </p:stCondLst>
                                  <p:iterate type="lt" backwards="0">
                                    <p:tmAbs val="100"/>
                                  </p:iterate>
                                  <p:childTnLst>
                                    <p:set>
                                      <p:cBhvr>
                                        <p:cTn id="12" fill="hold"/>
                                        <p:tgtEl>
                                          <p:spTgt spid="19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199" grpId="2"/>
      <p:bldP build="whole" bldLvl="1" animBg="1" rev="0" advAuto="0" spid="200" grpId="1"/>
    </p:bld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2" name="Ας αρχίσουμε εξετάζοντας μερικά από τα πλεονεκτήματα αυτών"/>
          <p:cNvSpPr txBox="1"/>
          <p:nvPr>
            <p:ph type="body" idx="21"/>
          </p:nvPr>
        </p:nvSpPr>
        <p:spPr>
          <a:prstGeom prst="rect">
            <a:avLst/>
          </a:prstGeom>
          <a:extLst>
            <a:ext uri="{C572A759-6A51-4108-AA02-DFA0A04FC94B}">
              <ma14:wrappingTextBoxFlag xmlns:ma14="http://schemas.microsoft.com/office/mac/drawingml/2011/main" val="1"/>
            </a:ext>
          </a:extLst>
        </p:spPr>
        <p:txBody>
          <a:bodyPr/>
          <a:lstStyle/>
          <a:p>
            <a:pPr/>
            <a:r>
              <a:t>Ας αρχίσουμε εξετάζοντας μερικά από τα πλεονεκτήματα αυτών</a:t>
            </a:r>
          </a:p>
        </p:txBody>
      </p:sp>
      <p:sp>
        <p:nvSpPr>
          <p:cNvPr id="203" name="- Ένα από τα βασικότερα πλεονεκτήματα των πραγματικών δασκάλων είναι το ότι είναι άνθρωποι. Με τον όρο είναι άνθρωποι εννοούμε άμεσα, ότι διαθέτουν ενσυναίσθηση, κάτι στο οποίο τα ρομπότ υστερούν,. Η συναισθηματική νοημοσύνη και η ενσυναίσθηση κάνει τους"/>
          <p:cNvSpPr txBox="1"/>
          <p:nvPr>
            <p:ph type="body" idx="1"/>
          </p:nvPr>
        </p:nvSpPr>
        <p:spPr>
          <a:prstGeom prst="rect">
            <a:avLst/>
          </a:prstGeom>
        </p:spPr>
        <p:txBody>
          <a:bodyPr/>
          <a:lstStyle/>
          <a:p>
            <a:pPr defTabSz="511809">
              <a:spcBef>
                <a:spcPts val="3700"/>
              </a:spcBef>
              <a:defRPr sz="3100"/>
            </a:pPr>
            <a:r>
              <a:t>- Ένα από τα βασικότερα πλεονεκτήματα των πραγματικών δασκάλων είναι το ότι είναι άνθρωποι. Με τον όρο είναι άνθρωποι εννοούμε άμεσα, ότι διαθέτουν ενσυναίσθηση, κάτι στο οποίο τα ρομπότ υστερούν,. Η συναισθηματική νοημοσύνη και η ενσυναίσθηση κάνει τους ανθρώπους κατάλληλους ώστε να κατανοήσουν τα συναισθήματα, τις δυσκολίες και τις ανάγκες του μαθητή και να προσαρμόσουν την διδασκαλία τους ανάλογα με αυτές.  Η προσαρμογή αυτή στον μαθητή είναι αναγκαία καθώς ένας καλός δάσκαλος μπορεί να αντιληφθεί ποτέ ένας μαθητής δεν καταλαβαίνει κάτι και να αλλάξει τον τρόπο εξηγήσης και διδασκαλίας του ή να χρησιμοποιήσει απλά διαφορετικά παραδείγματα. Ο τρόπος που ο δάσκαλος συνδέεται με τον μαθητή δεν μπορεί να αντικατασταθεί από τη σχέση που αναπτύσσουμε με ένα ρομπότ, η οποία όπως προαναφέρθηκε είναι μηδενική. </a:t>
            </a:r>
          </a:p>
          <a:p>
            <a:pPr defTabSz="511809">
              <a:spcBef>
                <a:spcPts val="3700"/>
              </a:spcBef>
              <a:defRPr sz="3100"/>
            </a:pPr>
            <a:r>
              <a:t>•Η έλλειψη αυτή ανθρώπινης επαφής συνδράμει αρνητικά στην γενικότερη εξέλιξη του μαθητή και παρουσιάζεται ως σημαντικό πλεονέκτημα των δασκάλων οι οποίοι όπως και οι γονείς αναπτύσσουν μια ιδιαίτερη σχέση με τον μαθητή. Όλες οι ανθρώπινες σχέσεις είναι σημαντικές και έχουν κάτι να δώσουν στο κάθε άνθρωπο όπως έχουμε μάθει και από τις σπουδές μας στη ψυχολογία και όλες αυτές οι ανθρώπινες σχέσεις αποτελούν το κλειδί για τη διαμόρφωση της προσωπικοτητας του κάθε ανθρώπου και μαθητή. Ένα ρομπότ δεν μπορεί να προσφέρει το ίδιο ούτε να βοηθήσει άμεσα παρέχοντας τα κατάλληλα ερεθίσματα για τη διαμόρφωση της προσωπικοτητας του κάθε ανθρώπου.  Γι’ αυτό είναι πάρα πολύ σημαντικό ήδη από μικρή ηλικία οι άνθρωποι να δέχονται τα κατάλληλα ερεθίσματα μέσα από τις διαπροσωπικές σχέσεις.</a:t>
            </a:r>
          </a:p>
        </p:txBody>
      </p:sp>
      <p:sp>
        <p:nvSpPr>
          <p:cNvPr id="204" name="Από την άλλη πλευρά υπάρχουν οι πραγματικοί δάσκαλοι"/>
          <p:cNvSpPr txBox="1"/>
          <p:nvPr>
            <p:ph type="title"/>
          </p:nvPr>
        </p:nvSpPr>
        <p:spPr>
          <a:prstGeom prst="rect">
            <a:avLst/>
          </a:prstGeom>
        </p:spPr>
        <p:txBody>
          <a:bodyPr/>
          <a:lstStyle>
            <a:lvl1pPr defTabSz="1853137">
              <a:defRPr spc="-76" sz="7600"/>
            </a:lvl1pPr>
          </a:lstStyle>
          <a:p>
            <a:pPr/>
            <a:r>
              <a:t>Από την άλλη πλευρά υπάρχουν οι πραγματικοί δάσκαλοι </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16" presetID="23" grpId="1" fill="hold">
                                  <p:stCondLst>
                                    <p:cond delay="0"/>
                                  </p:stCondLst>
                                  <p:iterate type="el" backwards="0">
                                    <p:tmAbs val="0"/>
                                  </p:iterate>
                                  <p:childTnLst>
                                    <p:set>
                                      <p:cBhvr>
                                        <p:cTn id="6" fill="hold"/>
                                        <p:tgtEl>
                                          <p:spTgt spid="204"/>
                                        </p:tgtEl>
                                        <p:attrNameLst>
                                          <p:attrName>style.visibility</p:attrName>
                                        </p:attrNameLst>
                                      </p:cBhvr>
                                      <p:to>
                                        <p:strVal val="visible"/>
                                      </p:to>
                                    </p:set>
                                    <p:anim calcmode="lin" valueType="num">
                                      <p:cBhvr>
                                        <p:cTn id="7" dur="750" fill="hold"/>
                                        <p:tgtEl>
                                          <p:spTgt spid="204"/>
                                        </p:tgtEl>
                                        <p:attrNameLst>
                                          <p:attrName>ppt_w</p:attrName>
                                        </p:attrNameLst>
                                      </p:cBhvr>
                                      <p:tavLst>
                                        <p:tav tm="0">
                                          <p:val>
                                            <p:fltVal val="0"/>
                                          </p:val>
                                        </p:tav>
                                        <p:tav tm="100000">
                                          <p:val>
                                            <p:strVal val="#ppt_w"/>
                                          </p:val>
                                        </p:tav>
                                      </p:tavLst>
                                    </p:anim>
                                    <p:anim calcmode="lin" valueType="num">
                                      <p:cBhvr>
                                        <p:cTn id="8" dur="750" fill="hold"/>
                                        <p:tgtEl>
                                          <p:spTgt spid="20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Class="entr" nodeType="clickEffect" presetSubtype="32" presetID="4" grpId="2" fill="hold">
                                  <p:stCondLst>
                                    <p:cond delay="0"/>
                                  </p:stCondLst>
                                  <p:iterate type="el" backwards="0">
                                    <p:tmAbs val="0"/>
                                  </p:iterate>
                                  <p:childTnLst>
                                    <p:set>
                                      <p:cBhvr>
                                        <p:cTn id="12" fill="hold"/>
                                        <p:tgtEl>
                                          <p:spTgt spid="202"/>
                                        </p:tgtEl>
                                        <p:attrNameLst>
                                          <p:attrName>style.visibility</p:attrName>
                                        </p:attrNameLst>
                                      </p:cBhvr>
                                      <p:to>
                                        <p:strVal val="visible"/>
                                      </p:to>
                                    </p:set>
                                    <p:animEffect filter="box(out)" transition="in">
                                      <p:cBhvr>
                                        <p:cTn id="13" dur="1000"/>
                                        <p:tgtEl>
                                          <p:spTgt spid="202"/>
                                        </p:tgtEl>
                                      </p:cBhvr>
                                    </p:animEffect>
                                  </p:childTnLst>
                                </p:cTn>
                              </p:par>
                            </p:childTnLst>
                          </p:cTn>
                        </p:par>
                      </p:childTnLst>
                    </p:cTn>
                  </p:par>
                  <p:par>
                    <p:cTn id="14" fill="hold">
                      <p:stCondLst>
                        <p:cond delay="indefinite"/>
                      </p:stCondLst>
                      <p:childTnLst>
                        <p:par>
                          <p:cTn id="15" fill="hold">
                            <p:stCondLst>
                              <p:cond delay="0"/>
                            </p:stCondLst>
                            <p:childTnLst>
                              <p:par>
                                <p:cTn id="16" presetClass="entr" nodeType="clickEffect" presetSubtype="0" presetID="1" grpId="3" fill="hold">
                                  <p:stCondLst>
                                    <p:cond delay="0"/>
                                  </p:stCondLst>
                                  <p:iterate type="lt" backwards="0">
                                    <p:tmAbs val="100"/>
                                  </p:iterate>
                                  <p:childTnLst>
                                    <p:set>
                                      <p:cBhvr>
                                        <p:cTn id="17" fill="hold"/>
                                        <p:tgtEl>
                                          <p:spTgt spid="20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bldLst>
      <p:bldP build="whole" bldLvl="1" animBg="1" rev="0" advAuto="0" spid="204" grpId="1"/>
      <p:bldP build="whole" bldLvl="1" animBg="1" rev="0" advAuto="0" spid="203" grpId="3"/>
      <p:bldP build="whole" bldLvl="1" animBg="1" rev="0" advAuto="0" spid="202" grpId="2"/>
    </p:bldLst>
  </p:timing>
</p:sld>
</file>

<file path=ppt/theme/theme1.xml><?xml version="1.0" encoding="utf-8"?>
<a:theme xmlns:a="http://schemas.openxmlformats.org/drawingml/2006/main" xmlns:r="http://schemas.openxmlformats.org/officeDocument/2006/relationships" name="35_DynamicWavesDark">
  <a:themeElements>
    <a:clrScheme name="35_DynamicWavesDark">
      <a:dk1>
        <a:srgbClr val="FF0000"/>
      </a:dk1>
      <a:lt1>
        <a:srgbClr val="FFFFFF"/>
      </a:lt1>
      <a:dk2>
        <a:srgbClr val="53585F"/>
      </a:dk2>
      <a:lt2>
        <a:srgbClr val="D5D5D5"/>
      </a:lt2>
      <a:accent1>
        <a:srgbClr val="9BAABB"/>
      </a:accent1>
      <a:accent2>
        <a:srgbClr val="4CECD6"/>
      </a:accent2>
      <a:accent3>
        <a:srgbClr val="31FD29"/>
      </a:accent3>
      <a:accent4>
        <a:srgbClr val="FEFB00"/>
      </a:accent4>
      <a:accent5>
        <a:srgbClr val="F8ADB9"/>
      </a:accent5>
      <a:accent6>
        <a:srgbClr val="DE9DFE"/>
      </a:accent6>
      <a:hlink>
        <a:srgbClr val="0000FF"/>
      </a:hlink>
      <a:folHlink>
        <a:srgbClr val="FF00FF"/>
      </a:folHlink>
    </a:clrScheme>
    <a:fontScheme name="35_DynamicWavesDark">
      <a:majorFont>
        <a:latin typeface="Produkt Extralight"/>
        <a:ea typeface="Produkt Extralight"/>
        <a:cs typeface="Produkt Extralight"/>
      </a:majorFont>
      <a:minorFont>
        <a:latin typeface="Produkt Extralight"/>
        <a:ea typeface="Produkt Extralight"/>
        <a:cs typeface="Produkt Extralight"/>
      </a:minorFont>
    </a:fontScheme>
    <a:fmtScheme name="35_DynamicWavesDar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chemeClr val="accent1">
                <a:satOff val="5092"/>
                <a:lumOff val="-28652"/>
              </a:schemeClr>
            </a:solidFill>
            <a:effectLst/>
            <a:uFillTx/>
            <a:latin typeface="Graphik Light"/>
            <a:ea typeface="Graphik Light"/>
            <a:cs typeface="Graphik Light"/>
            <a:sym typeface="Graphik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rgbClr val="FFFFFF"/>
            </a:solidFill>
            <a:effectLst/>
            <a:uFillTx/>
            <a:latin typeface="Graphik Light"/>
            <a:ea typeface="Graphik Light"/>
            <a:cs typeface="Graphik Light"/>
            <a:sym typeface="Graphik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35_DynamicWavesDark">
  <a:themeElements>
    <a:clrScheme name="35_DynamicWavesDark">
      <a:dk1>
        <a:srgbClr val="000000"/>
      </a:dk1>
      <a:lt1>
        <a:srgbClr val="FFFFFF"/>
      </a:lt1>
      <a:dk2>
        <a:srgbClr val="53585F"/>
      </a:dk2>
      <a:lt2>
        <a:srgbClr val="D5D5D5"/>
      </a:lt2>
      <a:accent1>
        <a:srgbClr val="9BAABB"/>
      </a:accent1>
      <a:accent2>
        <a:srgbClr val="4CECD6"/>
      </a:accent2>
      <a:accent3>
        <a:srgbClr val="31FD29"/>
      </a:accent3>
      <a:accent4>
        <a:srgbClr val="FEFB00"/>
      </a:accent4>
      <a:accent5>
        <a:srgbClr val="F8ADB9"/>
      </a:accent5>
      <a:accent6>
        <a:srgbClr val="DE9DFE"/>
      </a:accent6>
      <a:hlink>
        <a:srgbClr val="0000FF"/>
      </a:hlink>
      <a:folHlink>
        <a:srgbClr val="FF00FF"/>
      </a:folHlink>
    </a:clrScheme>
    <a:fontScheme name="35_DynamicWavesDark">
      <a:majorFont>
        <a:latin typeface="Produkt Extralight"/>
        <a:ea typeface="Produkt Extralight"/>
        <a:cs typeface="Produkt Extralight"/>
      </a:majorFont>
      <a:minorFont>
        <a:latin typeface="Produkt Extralight"/>
        <a:ea typeface="Produkt Extralight"/>
        <a:cs typeface="Produkt Extralight"/>
      </a:minorFont>
    </a:fontScheme>
    <a:fmtScheme name="35_DynamicWavesDar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chemeClr val="accent1">
                <a:satOff val="5092"/>
                <a:lumOff val="-28652"/>
              </a:schemeClr>
            </a:solidFill>
            <a:effectLst/>
            <a:uFillTx/>
            <a:latin typeface="Graphik Light"/>
            <a:ea typeface="Graphik Light"/>
            <a:cs typeface="Graphik Light"/>
            <a:sym typeface="Graphik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100000"/>
          </a:lnSpc>
          <a:spcBef>
            <a:spcPts val="4700"/>
          </a:spcBef>
          <a:spcAft>
            <a:spcPts val="0"/>
          </a:spcAft>
          <a:buClrTx/>
          <a:buSzTx/>
          <a:buFontTx/>
          <a:buNone/>
          <a:tabLst/>
          <a:defRPr b="0" baseline="0" cap="none" i="0" spc="0" strike="noStrike" sz="4000" u="none" kumimoji="0" normalizeH="0">
            <a:ln>
              <a:noFill/>
            </a:ln>
            <a:solidFill>
              <a:srgbClr val="FFFFFF"/>
            </a:solidFill>
            <a:effectLst/>
            <a:uFillTx/>
            <a:latin typeface="Graphik Light"/>
            <a:ea typeface="Graphik Light"/>
            <a:cs typeface="Graphik Light"/>
            <a:sym typeface="Graphik Light"/>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