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256" r:id="rId5"/>
    <p:sldId id="278" r:id="rId6"/>
    <p:sldId id="279" r:id="rId7"/>
    <p:sldId id="280" r:id="rId8"/>
    <p:sldId id="281" r:id="rId9"/>
    <p:sldId id="296" r:id="rId10"/>
    <p:sldId id="295" r:id="rId11"/>
    <p:sldId id="282" r:id="rId12"/>
    <p:sldId id="283" r:id="rId13"/>
    <p:sldId id="284" r:id="rId14"/>
    <p:sldId id="285" r:id="rId15"/>
    <p:sldId id="302" r:id="rId16"/>
    <p:sldId id="301" r:id="rId17"/>
    <p:sldId id="304" r:id="rId18"/>
    <p:sldId id="305" r:id="rId19"/>
    <p:sldId id="306" r:id="rId20"/>
    <p:sldId id="290" r:id="rId21"/>
    <p:sldId id="291" r:id="rId22"/>
    <p:sldId id="311" r:id="rId23"/>
    <p:sldId id="312" r:id="rId24"/>
    <p:sldId id="287" r:id="rId25"/>
    <p:sldId id="300" r:id="rId26"/>
    <p:sldId id="289" r:id="rId27"/>
    <p:sldId id="303" r:id="rId28"/>
    <p:sldId id="308" r:id="rId29"/>
    <p:sldId id="309" r:id="rId30"/>
    <p:sldId id="310" r:id="rId31"/>
    <p:sldId id="307" r:id="rId32"/>
  </p:sldIdLst>
  <p:sldSz cx="12192000" cy="6858000"/>
  <p:notesSz cx="6858000" cy="9144000"/>
  <p:defaultTextStyle>
    <a:defPPr rtl="0">
      <a:defRPr lang="el-g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8D1"/>
    <a:srgbClr val="DCFCF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F1CA25-BF5A-4029-B03A-71ABCF0EF4BB}" v="192" dt="2025-03-30T21:06:56.5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Μεσαίο στυλ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Μεσαίο στυλ 4 - Έμφαση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66" autoAdjust="0"/>
    <p:restoredTop sz="96395" autoAdjust="0"/>
  </p:normalViewPr>
  <p:slideViewPr>
    <p:cSldViewPr snapToGrid="0">
      <p:cViewPr varScale="1">
        <p:scale>
          <a:sx n="82" d="100"/>
          <a:sy n="82" d="100"/>
        </p:scale>
        <p:origin x="7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0EC7D35-77BB-4867-BAC6-5C40C37B98F1}" type="datetime1">
              <a:rPr lang="el-GR" smtClean="0"/>
              <a:t>31/3/2025</a:t>
            </a:fld>
            <a:endParaRPr lang="el-GR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B53ADFC-ABB8-401A-BB24-33FDAFEDCEBD}" type="slidenum">
              <a:rPr lang="el-GR" smtClean="0"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733249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07ABAE7-72BE-4378-9C66-B300388DE536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l-GR" noProof="0" dirty="0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l-GR" noProof="0" dirty="0"/>
              <a:t>Κάντε κλικ για επεξεργασία των στυλ κειμένου του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B725628-3A68-42F4-BA86-981817953149}" type="slidenum">
              <a:rPr lang="el-GR" noProof="0" smtClean="0"/>
              <a:t>‹#›</a:t>
            </a:fld>
            <a:endParaRPr lang="el-GR" noProof="0" dirty="0"/>
          </a:p>
        </p:txBody>
      </p:sp>
    </p:spTree>
    <p:extLst>
      <p:ext uri="{BB962C8B-B14F-4D97-AF65-F5344CB8AC3E}">
        <p14:creationId xmlns:p14="http://schemas.microsoft.com/office/powerpoint/2010/main" val="6492586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4B725628-3A68-42F4-BA86-981817953149}" type="slidenum">
              <a:rPr lang="el-GR" smtClean="0"/>
              <a:t>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59257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Ορθογώνιο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Έλλειψη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pPr rtl="0"/>
            <a:r>
              <a:rPr lang="el-GR" noProof="0"/>
              <a:t>Κάντε κλικ για να επεξεργαστείτε τον υπότιτλο του υποδείγματος</a:t>
            </a:r>
            <a:endParaRPr lang="el-GR" noProof="0" dirty="0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fld id="{EABDBA74-E4DB-4313-95D3-B7F630EE7B7F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  <p:cxnSp>
        <p:nvCxnSpPr>
          <p:cNvPr id="8" name="Ευθεία γραμμή σύνδεσης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C97E28-F60A-427B-851A-BCC048F06BC7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EA33EDB-81C3-4DAA-87EA-DA21D6A7FC6C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  <p:cxnSp>
        <p:nvCxnSpPr>
          <p:cNvPr id="7" name="Ευθεία γραμμή σύνδεσης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FE5ACA5-56F5-4208-8101-108DA68822C6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Ορθογώνιο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Έλλειψη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b="0" spc="200" baseline="0"/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l-GR" noProof="0"/>
              <a:t>Στυλ κειμένου υποδείγματος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8AAE694-814A-4F58-A8E2-AA9B6575E0B5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  <p:cxnSp>
        <p:nvCxnSpPr>
          <p:cNvPr id="8" name="Ευθεία γραμμή σύνδεσης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8B30D4A-F623-45A5-BE49-543B4B609AF2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Τίτλος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l-GR" noProof="0"/>
              <a:t>Στυλ κειμένου υποδείγματος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rtlCol="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l-GR" noProof="0"/>
              <a:t>Στυλ κειμένου υποδείγματος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 rtlCol="0"/>
          <a:lstStyle/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6412F62-D18F-463A-9A7E-E4809AAD76E4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2009D47-CF8A-48CB-81B8-5988DBFADA28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B075A6-4B0E-489A-92E5-C2C81D969D11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Τίτλος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 rtlCol="0"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l-GR" noProof="0"/>
              <a:t>Στυλ κειμένου υποδείγματος</a:t>
            </a:r>
          </a:p>
          <a:p>
            <a:pPr lvl="1" rtl="0"/>
            <a:r>
              <a:rPr lang="el-GR" noProof="0"/>
              <a:t>Δεύτερο επίπεδο</a:t>
            </a:r>
          </a:p>
          <a:p>
            <a:pPr lvl="2" rtl="0"/>
            <a:r>
              <a:rPr lang="el-GR" noProof="0"/>
              <a:t>Τρίτο επίπεδο</a:t>
            </a:r>
          </a:p>
          <a:p>
            <a:pPr lvl="3" rtl="0"/>
            <a:r>
              <a:rPr lang="el-GR" noProof="0"/>
              <a:t>Τέταρτο επίπεδο</a:t>
            </a:r>
          </a:p>
          <a:p>
            <a:pPr lvl="4" rtl="0"/>
            <a:r>
              <a:rPr lang="el-GR" noProof="0"/>
              <a:t>Πέμπτο επίπεδο</a:t>
            </a:r>
            <a:endParaRPr lang="el-GR" noProof="0" dirty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 rtlCol="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l-GR" noProof="0"/>
              <a:t>Στυλ κειμένου υποδείγματος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C290451-C354-46E0-BBD8-0317D7A1384C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el-GR" noProof="0" smtClean="0"/>
              <a:t>‹#›</a:t>
            </a:fld>
            <a:endParaRPr lang="el-GR" noProof="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rtlCol="0" anchor="ctr">
            <a:normAutofit/>
          </a:bodyPr>
          <a:lstStyle>
            <a:lvl1pPr algn="r">
              <a:defRPr sz="5000" spc="200" baseline="0"/>
            </a:lvl1pPr>
          </a:lstStyle>
          <a:p>
            <a:pPr rtl="0"/>
            <a:r>
              <a:rPr lang="el-GR" noProof="0"/>
              <a:t>Κάντε κλικ για να επεξεργαστείτε τον τίτλο υποδείγματος</a:t>
            </a:r>
            <a:endParaRPr lang="el-GR" noProof="0" dirty="0"/>
          </a:p>
        </p:txBody>
      </p:sp>
      <p:sp>
        <p:nvSpPr>
          <p:cNvPr id="3" name="Θέση εικόνας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l-GR" noProof="0"/>
              <a:t>Κάντε κλικ στο εικονίδιο για να προσθέσετε εικόνα</a:t>
            </a:r>
            <a:endParaRPr lang="el-GR" noProof="0" dirty="0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rtlCol="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l-GR" noProof="0"/>
              <a:t>Στυλ κειμένου υποδείγματος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DAA40D-D363-46A0-9276-B6A4797DC9A5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l-GR" noProof="0" dirty="0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67E5644-1E61-4311-A31E-84CB9C7AA8A9}" type="slidenum">
              <a:rPr lang="el-GR" noProof="0" smtClean="0"/>
              <a:t>‹#›</a:t>
            </a:fld>
            <a:endParaRPr lang="el-GR" noProof="0" dirty="0"/>
          </a:p>
        </p:txBody>
      </p:sp>
      <p:cxnSp>
        <p:nvCxnSpPr>
          <p:cNvPr id="8" name="Ευθεία γραμμή σύνδεσης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l-GR" noProof="0" dirty="0"/>
              <a:t>Κάντε κλικ για να επεξεργαστείτε το Στυλ κύριου τίτλου</a:t>
            </a:r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 rtl="0"/>
            <a:r>
              <a:rPr lang="el-GR" noProof="0" dirty="0"/>
              <a:t>Κάντε κλικ για επεξεργασία των στυλ κειμένου του υποδείγματος</a:t>
            </a:r>
          </a:p>
          <a:p>
            <a:pPr lvl="1" rtl="0"/>
            <a:r>
              <a:rPr lang="el-GR" noProof="0" dirty="0"/>
              <a:t>Δεύτερου επιπέδου</a:t>
            </a:r>
          </a:p>
          <a:p>
            <a:pPr lvl="2" rtl="0"/>
            <a:r>
              <a:rPr lang="el-GR" noProof="0" dirty="0"/>
              <a:t>Τρίτου επιπέδου</a:t>
            </a:r>
          </a:p>
          <a:p>
            <a:pPr lvl="3" rtl="0"/>
            <a:r>
              <a:rPr lang="el-GR" noProof="0" dirty="0"/>
              <a:t>Τέταρτου επιπέδου</a:t>
            </a:r>
          </a:p>
          <a:p>
            <a:pPr lvl="4" rtl="0"/>
            <a:r>
              <a:rPr lang="el-GR" noProof="0" dirty="0"/>
              <a:t>Πέμπτου επιπέδου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F98FDC76-A1F5-4EE8-BDE3-5EFC56AAE7AD}" type="datetime1">
              <a:rPr lang="el-GR" noProof="0" smtClean="0"/>
              <a:t>31/3/2025</a:t>
            </a:fld>
            <a:endParaRPr lang="el-GR" noProof="0" dirty="0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l-GR" noProof="0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4FAB73BC-B049-4115-A692-8D63A059BFB8}" type="slidenum">
              <a:rPr lang="el-GR" noProof="0" smtClean="0"/>
              <a:pPr/>
              <a:t>‹#›</a:t>
            </a:fld>
            <a:endParaRPr lang="el-GR" noProof="0" dirty="0"/>
          </a:p>
        </p:txBody>
      </p:sp>
      <p:cxnSp>
        <p:nvCxnSpPr>
          <p:cNvPr id="7" name="Ευθεία γραμμή σύνδεσης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tsc.2025.101767" TargetMode="External"/><Relationship Id="rId2" Type="http://schemas.openxmlformats.org/officeDocument/2006/relationships/hyperlink" Target="https://doi.org/10.1016/j.yjoc.2023.100072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02/jocb.636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yjoc.2022.100021" TargetMode="External"/><Relationship Id="rId2" Type="http://schemas.openxmlformats.org/officeDocument/2006/relationships/hyperlink" Target="https://doi.org/10.1016/j.yjoc.2023.10006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16/j.tsc.2023.101380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E3D84FB-5D02-47D2-98FD-4F01A02E2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907" y="1223349"/>
            <a:ext cx="4611562" cy="1737360"/>
          </a:xfrm>
        </p:spPr>
        <p:txBody>
          <a:bodyPr rtlCol="0" anchor="ctr">
            <a:noAutofit/>
          </a:bodyPr>
          <a:lstStyle/>
          <a:p>
            <a:r>
              <a:rPr lang="el-GR" sz="3200" dirty="0" err="1">
                <a:latin typeface="Candara Light" panose="020E0502030303020204" pitchFamily="34" charset="0"/>
              </a:rPr>
              <a:t>Δημιουργικη</a:t>
            </a:r>
            <a:r>
              <a:rPr lang="el-GR" sz="3200" dirty="0">
                <a:latin typeface="Candara Light" panose="020E0502030303020204" pitchFamily="34" charset="0"/>
              </a:rPr>
              <a:t> </a:t>
            </a:r>
            <a:r>
              <a:rPr lang="el-GR" sz="3200" dirty="0" err="1">
                <a:latin typeface="Candara Light" panose="020E0502030303020204" pitchFamily="34" charset="0"/>
              </a:rPr>
              <a:t>σκεψη</a:t>
            </a:r>
            <a:r>
              <a:rPr lang="el-GR" sz="3200" dirty="0">
                <a:latin typeface="Candara Light" panose="020E0502030303020204" pitchFamily="34" charset="0"/>
              </a:rPr>
              <a:t> στην </a:t>
            </a:r>
            <a:r>
              <a:rPr lang="el-GR" sz="3200" dirty="0" err="1">
                <a:latin typeface="Candara Light" panose="020E0502030303020204" pitchFamily="34" charset="0"/>
              </a:rPr>
              <a:t>εκπαιδευση</a:t>
            </a:r>
            <a:r>
              <a:rPr lang="el-GR" sz="3200" dirty="0">
                <a:latin typeface="Candara Light" panose="020E0502030303020204" pitchFamily="34" charset="0"/>
              </a:rPr>
              <a:t> και </a:t>
            </a:r>
            <a:r>
              <a:rPr lang="el-GR" sz="3200" dirty="0" err="1">
                <a:latin typeface="Candara Light" panose="020E0502030303020204" pitchFamily="34" charset="0"/>
              </a:rPr>
              <a:t>τεχνητη</a:t>
            </a:r>
            <a:r>
              <a:rPr lang="el-GR" sz="3200" dirty="0">
                <a:latin typeface="Candara Light" panose="020E0502030303020204" pitchFamily="34" charset="0"/>
              </a:rPr>
              <a:t> </a:t>
            </a:r>
            <a:r>
              <a:rPr lang="el-GR" sz="3200" dirty="0" err="1">
                <a:latin typeface="Candara Light" panose="020E0502030303020204" pitchFamily="34" charset="0"/>
              </a:rPr>
              <a:t>νοημοσυνη</a:t>
            </a:r>
            <a:r>
              <a:rPr lang="el-GR" sz="3200" dirty="0">
                <a:latin typeface="Candara Light" panose="020E0502030303020204" pitchFamily="34" charset="0"/>
              </a:rPr>
              <a:t>: </a:t>
            </a:r>
            <a:r>
              <a:rPr lang="el-GR" sz="3200" dirty="0" err="1">
                <a:latin typeface="Candara Light" panose="020E0502030303020204" pitchFamily="34" charset="0"/>
              </a:rPr>
              <a:t>παρεμβαση</a:t>
            </a:r>
            <a:r>
              <a:rPr lang="el-GR" sz="3200" dirty="0">
                <a:latin typeface="Candara Light" panose="020E0502030303020204" pitchFamily="34" charset="0"/>
              </a:rPr>
              <a:t> ή </a:t>
            </a:r>
            <a:r>
              <a:rPr lang="el-GR" sz="3200" dirty="0" err="1">
                <a:latin typeface="Candara Light" panose="020E0502030303020204" pitchFamily="34" charset="0"/>
              </a:rPr>
              <a:t>συνεργασια</a:t>
            </a:r>
            <a:endParaRPr lang="el-GR" sz="3200" dirty="0">
              <a:latin typeface="Candara Light" panose="020E0502030303020204" pitchFamily="34" charset="0"/>
            </a:endParaRPr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702" r="13190" b="-1"/>
          <a:stretch/>
        </p:blipFill>
        <p:spPr>
          <a:xfrm>
            <a:off x="5715000" y="822960"/>
            <a:ext cx="5678424" cy="5184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E9F6641D-ADF3-40BD-9BA3-E740E77C88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4128" y="3593546"/>
            <a:ext cx="4389120" cy="3762294"/>
          </a:xfrm>
        </p:spPr>
        <p:txBody>
          <a:bodyPr rtlCol="0">
            <a:normAutofit/>
          </a:bodyPr>
          <a:lstStyle/>
          <a:p>
            <a:pPr rtl="0"/>
            <a:r>
              <a:rPr lang="el-GR" dirty="0">
                <a:latin typeface="Candara Light" panose="020E0502030303020204" pitchFamily="34" charset="0"/>
              </a:rPr>
              <a:t>Αικατερίνη </a:t>
            </a:r>
            <a:r>
              <a:rPr lang="el-GR" dirty="0" err="1">
                <a:latin typeface="Candara Light" panose="020E0502030303020204" pitchFamily="34" charset="0"/>
              </a:rPr>
              <a:t>Πεταυράκη</a:t>
            </a:r>
            <a:endParaRPr lang="el-GR" dirty="0">
              <a:latin typeface="Candara Light" panose="020E0502030303020204" pitchFamily="34" charset="0"/>
            </a:endParaRPr>
          </a:p>
          <a:p>
            <a:pPr rtl="0"/>
            <a:r>
              <a:rPr lang="el-GR" dirty="0">
                <a:latin typeface="Candara Light" panose="020E0502030303020204" pitchFamily="34" charset="0"/>
              </a:rPr>
              <a:t>Α.Μ 1567 2022 00128</a:t>
            </a:r>
          </a:p>
          <a:p>
            <a:pPr rtl="0"/>
            <a:r>
              <a:rPr lang="el-GR" dirty="0">
                <a:latin typeface="Candara Light" panose="020E0502030303020204" pitchFamily="34" charset="0"/>
              </a:rPr>
              <a:t>Μάθημα : Ψυχολογία του Διαδικτύου</a:t>
            </a:r>
          </a:p>
          <a:p>
            <a:pPr rtl="0"/>
            <a:r>
              <a:rPr lang="el-GR" dirty="0">
                <a:latin typeface="Candara Light" panose="020E0502030303020204" pitchFamily="34" charset="0"/>
              </a:rPr>
              <a:t>Καθηγητής: Πέτρος Ρούσσος</a:t>
            </a:r>
          </a:p>
          <a:p>
            <a:pPr rtl="0"/>
            <a:r>
              <a:rPr lang="el-GR" dirty="0">
                <a:latin typeface="Candara Light" panose="020E0502030303020204" pitchFamily="34" charset="0"/>
              </a:rPr>
              <a:t>Εαρινό εξάμηνο </a:t>
            </a:r>
            <a:r>
              <a:rPr lang="el-GR" dirty="0" err="1">
                <a:latin typeface="Candara Light" panose="020E0502030303020204" pitchFamily="34" charset="0"/>
              </a:rPr>
              <a:t>ακαδ</a:t>
            </a:r>
            <a:r>
              <a:rPr lang="el-GR" dirty="0">
                <a:latin typeface="Candara Light" panose="020E0502030303020204" pitchFamily="34" charset="0"/>
              </a:rPr>
              <a:t>. έτους 2024-2025</a:t>
            </a:r>
          </a:p>
        </p:txBody>
      </p:sp>
    </p:spTree>
    <p:extLst>
      <p:ext uri="{BB962C8B-B14F-4D97-AF65-F5344CB8AC3E}">
        <p14:creationId xmlns:p14="http://schemas.microsoft.com/office/powerpoint/2010/main" val="2806257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A8F2619-EB7A-5244-76C6-B21E93B29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δημιουργικη</a:t>
            </a:r>
            <a:r>
              <a:rPr lang="el-GR" dirty="0">
                <a:latin typeface="Candara Light" panose="020E0502030303020204" pitchFamily="34" charset="0"/>
              </a:rPr>
              <a:t>;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46D9F76-001F-96B2-2B5A-74CE1B061B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Ανακάλυψη </a:t>
            </a:r>
            <a:r>
              <a:rPr lang="en-US" dirty="0">
                <a:latin typeface="Candara Light" panose="020E0502030303020204" pitchFamily="34" charset="0"/>
              </a:rPr>
              <a:t>vs </a:t>
            </a:r>
            <a:r>
              <a:rPr lang="el-GR" dirty="0">
                <a:latin typeface="Candara Light" panose="020E0502030303020204" pitchFamily="34" charset="0"/>
              </a:rPr>
              <a:t>δημιουργία (</a:t>
            </a:r>
            <a:r>
              <a:rPr lang="en-US" dirty="0">
                <a:latin typeface="Candara Light" panose="020E0502030303020204" pitchFamily="34" charset="0"/>
              </a:rPr>
              <a:t>Runco,2023)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Τίθεται όμως ένα ερώτημα: πως θα υπάρξει δημιουργία αν δεν υπάρχουν πληροφορίες που </a:t>
            </a:r>
            <a:r>
              <a:rPr lang="el-GR" b="1" dirty="0">
                <a:latin typeface="Candara Light" panose="020E0502030303020204" pitchFamily="34" charset="0"/>
              </a:rPr>
              <a:t>θα ανακαλύψω  </a:t>
            </a:r>
            <a:r>
              <a:rPr lang="el-GR" dirty="0">
                <a:latin typeface="Candara Light" panose="020E0502030303020204" pitchFamily="34" charset="0"/>
              </a:rPr>
              <a:t>και θα βασιστώ σε αυτές;</a:t>
            </a:r>
            <a:r>
              <a:rPr lang="en-US" dirty="0">
                <a:latin typeface="Candara Light" panose="020E0502030303020204" pitchFamily="34" charset="0"/>
              </a:rPr>
              <a:t> (O’Toole &amp; Horvát, 2024)</a:t>
            </a:r>
            <a:endParaRPr lang="el-GR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Μη γραμμικός συλλογισμός (</a:t>
            </a:r>
            <a:r>
              <a:rPr lang="en-US" dirty="0">
                <a:latin typeface="Candara Light" panose="020E0502030303020204" pitchFamily="34" charset="0"/>
              </a:rPr>
              <a:t>nonlinear thinking)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Συνειρμική σκέψη και αναλογικός συλλογισμός</a:t>
            </a:r>
          </a:p>
          <a:p>
            <a:pPr>
              <a:buFont typeface="Arial" panose="020B0604020202020204" pitchFamily="34" charset="0"/>
              <a:buChar char="•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86541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57AA656-EA53-06F0-3ABB-513EAF39D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δημιουργικη</a:t>
            </a:r>
            <a:r>
              <a:rPr lang="el-GR" dirty="0">
                <a:latin typeface="Candara Light" panose="020E0502030303020204" pitchFamily="34" charset="0"/>
              </a:rPr>
              <a:t>;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050AB89-54C8-6480-B038-139641D49A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Σε αντίθεση με τον </a:t>
            </a:r>
            <a:r>
              <a:rPr lang="en-US" dirty="0">
                <a:latin typeface="Candara Light" panose="020E0502030303020204" pitchFamily="34" charset="0"/>
              </a:rPr>
              <a:t>Runco (2023)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n-US" dirty="0">
                <a:latin typeface="Candara Light" panose="020E0502030303020204" pitchFamily="34" charset="0"/>
              </a:rPr>
              <a:t>O’Toole &amp; Horvát (2024), </a:t>
            </a:r>
            <a:r>
              <a:rPr lang="el-GR" dirty="0">
                <a:latin typeface="Candara Light" panose="020E0502030303020204" pitchFamily="34" charset="0"/>
              </a:rPr>
              <a:t>ισχυρίζονται ότι αυτοί οι τρόποι σκέψης που χαρακτηρίζουν την ανθρώπινη δημιουργικότητα προσομοιάζουν στον τρόπο που λειτουργεί η ΤΝ. </a:t>
            </a:r>
            <a:r>
              <a:rPr lang="el-GR" b="1" dirty="0">
                <a:latin typeface="Candara Light" panose="020E0502030303020204" pitchFamily="34" charset="0"/>
              </a:rPr>
              <a:t>Ανακαλύπτει</a:t>
            </a:r>
            <a:r>
              <a:rPr lang="el-GR" dirty="0">
                <a:latin typeface="Candara Light" panose="020E0502030303020204" pitchFamily="34" charset="0"/>
              </a:rPr>
              <a:t> αναλογίες και τις τοποθετεί σε πλαίσιο σχέσεων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Η άποψη του </a:t>
            </a:r>
            <a:r>
              <a:rPr lang="en-US" dirty="0">
                <a:latin typeface="Candara Light" panose="020E0502030303020204" pitchFamily="34" charset="0"/>
              </a:rPr>
              <a:t>creative partner</a:t>
            </a:r>
            <a:endParaRPr lang="el-GR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02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86CFD2E-8984-3082-56A3-B0E67F483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Δημιουργικοτητα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E6ADB06-35BA-8143-E54C-DFEDE448E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l-GR" sz="3200" dirty="0">
              <a:latin typeface="Candara Light" panose="020E0502030303020204" pitchFamily="34" charset="0"/>
            </a:endParaRPr>
          </a:p>
          <a:p>
            <a:pPr marL="0" indent="0" algn="ctr">
              <a:buNone/>
            </a:pPr>
            <a:endParaRPr lang="el-GR" sz="3200" dirty="0">
              <a:latin typeface="Candara Light" panose="020E0502030303020204" pitchFamily="34" charset="0"/>
            </a:endParaRPr>
          </a:p>
          <a:p>
            <a:pPr algn="ctr"/>
            <a:r>
              <a:rPr lang="el-GR" sz="3200" dirty="0">
                <a:latin typeface="Candara Light" panose="020E0502030303020204" pitchFamily="34" charset="0"/>
              </a:rPr>
              <a:t>Σκεφτείτε τώρα την εικόνα με το παγωτό </a:t>
            </a:r>
          </a:p>
        </p:txBody>
      </p:sp>
    </p:spTree>
    <p:extLst>
      <p:ext uri="{BB962C8B-B14F-4D97-AF65-F5344CB8AC3E}">
        <p14:creationId xmlns:p14="http://schemas.microsoft.com/office/powerpoint/2010/main" val="69027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A90D22C-37FC-38AF-5EB5-427EE610D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andara Light" panose="020E0502030303020204" pitchFamily="34" charset="0"/>
              </a:rPr>
              <a:t>khanmigo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96A810C-C587-A832-3476-4958C6F01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Παραγωγή γραπτού λόγου, συν -διαμόρφωση ιδέας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Ενθάρρυνση του μαθητή</a:t>
            </a:r>
            <a:r>
              <a:rPr lang="en-US" dirty="0">
                <a:latin typeface="Candara Light" panose="020E0502030303020204" pitchFamily="34" charset="0"/>
              </a:rPr>
              <a:t> </a:t>
            </a:r>
            <a:r>
              <a:rPr lang="el-GR" dirty="0">
                <a:latin typeface="Candara Light" panose="020E0502030303020204" pitchFamily="34" charset="0"/>
              </a:rPr>
              <a:t>καθώς λαμβάνει </a:t>
            </a:r>
            <a:r>
              <a:rPr lang="en-US" dirty="0">
                <a:latin typeface="Candara Light" panose="020E0502030303020204" pitchFamily="34" charset="0"/>
              </a:rPr>
              <a:t>feedback </a:t>
            </a:r>
            <a:r>
              <a:rPr lang="el-GR" dirty="0">
                <a:latin typeface="Candara Light" panose="020E0502030303020204" pitchFamily="34" charset="0"/>
              </a:rPr>
              <a:t>για τις ιδέες του σε ένα ασφαλές περιβάλλον- πέρα από τον φόβο της κριτικής </a:t>
            </a:r>
          </a:p>
        </p:txBody>
      </p:sp>
      <p:pic>
        <p:nvPicPr>
          <p:cNvPr id="5" name="Εικόνα 4" descr="Εικόνα που περιέχει κείμενο, στιγμιότυπο οθόνης, γραμματοσειρά, έγγραφο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3853C413-DDF4-0EF5-4722-1C787F7DE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4680" y="3518574"/>
            <a:ext cx="3790176" cy="333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73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698CE7C-AB29-98D0-E1A7-833785F76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μαθητεσ</a:t>
            </a:r>
            <a:r>
              <a:rPr lang="en-US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1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F67F4801-E631-8EAB-7CB5-A886FDB84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</a:t>
            </a:r>
            <a:r>
              <a:rPr lang="en-US" dirty="0">
                <a:latin typeface="Candara Light" panose="020E0502030303020204" pitchFamily="34" charset="0"/>
              </a:rPr>
              <a:t>Kewalramani et al.</a:t>
            </a:r>
            <a:r>
              <a:rPr lang="el-GR" dirty="0">
                <a:latin typeface="Candara Light" panose="020E0502030303020204" pitchFamily="34" charset="0"/>
              </a:rPr>
              <a:t> (2021),</a:t>
            </a:r>
            <a:r>
              <a:rPr lang="en-US" dirty="0">
                <a:latin typeface="Candara Light" panose="020E0502030303020204" pitchFamily="34" charset="0"/>
              </a:rPr>
              <a:t> </a:t>
            </a:r>
            <a:r>
              <a:rPr lang="el-GR" dirty="0">
                <a:latin typeface="Candara Light" panose="020E0502030303020204" pitchFamily="34" charset="0"/>
              </a:rPr>
              <a:t>σχεδίασαν μια ποιοτική έρευνα σε νηπιαγωγείο θέλοντας να εξετάσουν πως τα </a:t>
            </a:r>
            <a:r>
              <a:rPr lang="en-US" dirty="0">
                <a:latin typeface="Candara Light" panose="020E0502030303020204" pitchFamily="34" charset="0"/>
              </a:rPr>
              <a:t>AI-robots/ toys</a:t>
            </a:r>
            <a:r>
              <a:rPr lang="el-GR" dirty="0">
                <a:latin typeface="Candara Light" panose="020E0502030303020204" pitchFamily="34" charset="0"/>
              </a:rPr>
              <a:t> επιδρούν στην κριτική ικανότητα, τη δημιουργικότητα και την αναζήτηση νέας γνώσης.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Φυσικό περιβάλλον τάξης, βίντεο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Αλληλεπιδράσεις: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Παιδιών με παιδιά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Παιδιών με εκπαιδευτικούς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Παιδιών με ρομπότ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Ανάλυση σε 3 θεματικούς άξονες</a:t>
            </a:r>
          </a:p>
        </p:txBody>
      </p:sp>
    </p:spTree>
    <p:extLst>
      <p:ext uri="{BB962C8B-B14F-4D97-AF65-F5344CB8AC3E}">
        <p14:creationId xmlns:p14="http://schemas.microsoft.com/office/powerpoint/2010/main" val="100273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2F6A4CC-CEA3-C1AF-1230-D5A5B3AD3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μαθητεσ-ερευνα</a:t>
            </a:r>
            <a:r>
              <a:rPr lang="el-GR" dirty="0">
                <a:latin typeface="Candara Light" panose="020E0502030303020204" pitchFamily="34" charset="0"/>
              </a:rPr>
              <a:t> 1  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B6F9798-864E-0D17-2DE5-2B7AB5710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Τα αποτελέσματα έδειξαν ότι τα παιδιά: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Απέδιδαν ανθρώπινη υπόσταση στα ρομπότ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Έθεταν προβληματισμούς (</a:t>
            </a:r>
            <a:r>
              <a:rPr lang="el-GR" dirty="0" err="1">
                <a:latin typeface="Candara Light" panose="020E0502030303020204" pitchFamily="34" charset="0"/>
              </a:rPr>
              <a:t>π.χ</a:t>
            </a:r>
            <a:r>
              <a:rPr lang="el-GR" dirty="0">
                <a:latin typeface="Candara Light" panose="020E0502030303020204" pitchFamily="34" charset="0"/>
              </a:rPr>
              <a:t> «αν βάλω τις μπαταρίες του σε νερό θα πεθάνει;»)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«Θέλω το δικό μου ρομπότ να είναι αδιάβροχο για να μπορεί να ζει στο νερό»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b="1" dirty="0">
                <a:latin typeface="Candara Light" panose="020E0502030303020204" pitchFamily="34" charset="0"/>
              </a:rPr>
              <a:t>Από τις ερωτήσεις που έκαναν ανακάλυπταν νέες ιδέες για περαιτέρω συλλογισμό </a:t>
            </a:r>
          </a:p>
          <a:p>
            <a:pPr marL="0" indent="0">
              <a:buNone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80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DD190B5-158C-6971-6C84-1B3D39DAB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μαθητεσ</a:t>
            </a:r>
            <a:r>
              <a:rPr lang="el-GR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1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6171599-F37D-64CE-61DF-57062D96A9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Σε μια άλλη συνάντηση τα παιδιά φαντάστηκαν ότι ήταν ρομπότ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Έδωσαν έμφαση στο ζήτημα της «ενέργειας» και προσποιούνταν ότι καθόντουσαν στον ήλιο (</a:t>
            </a:r>
            <a:r>
              <a:rPr lang="en-US" dirty="0">
                <a:latin typeface="Candara Light" panose="020E0502030303020204" pitchFamily="34" charset="0"/>
              </a:rPr>
              <a:t>abstract reasoning)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Επομένως: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>
                <a:latin typeface="Candara Light" panose="020E0502030303020204" pitchFamily="34" charset="0"/>
              </a:rPr>
              <a:t>Problem-solving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Δημιουργική έκφραση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Περιέργεια για τα πράγματα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Ένταξη στο πρόγραμμα</a:t>
            </a:r>
          </a:p>
        </p:txBody>
      </p:sp>
    </p:spTree>
    <p:extLst>
      <p:ext uri="{BB962C8B-B14F-4D97-AF65-F5344CB8AC3E}">
        <p14:creationId xmlns:p14="http://schemas.microsoft.com/office/powerpoint/2010/main" val="46181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F872FD2-A8E2-D084-C3A1-C3650D006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μαθητεσ</a:t>
            </a:r>
            <a:r>
              <a:rPr lang="el-GR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2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3665581-4746-C4F9-40EB-27EE7B290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</a:t>
            </a:r>
            <a:r>
              <a:rPr lang="en-US" dirty="0">
                <a:latin typeface="Candara Light" panose="020E0502030303020204" pitchFamily="34" charset="0"/>
              </a:rPr>
              <a:t>Marrone at al.(2022) </a:t>
            </a:r>
            <a:r>
              <a:rPr lang="el-GR" dirty="0">
                <a:latin typeface="Candara Light" panose="020E0502030303020204" pitchFamily="34" charset="0"/>
              </a:rPr>
              <a:t>ζήτησαν από τους συμμετέχοντες να σχεδιάσουν ένα «</a:t>
            </a:r>
            <a:r>
              <a:rPr lang="en-US" dirty="0">
                <a:latin typeface="Candara Light" panose="020E0502030303020204" pitchFamily="34" charset="0"/>
              </a:rPr>
              <a:t>mars rover</a:t>
            </a:r>
            <a:r>
              <a:rPr lang="el-GR" dirty="0">
                <a:latin typeface="Candara Light" panose="020E0502030303020204" pitchFamily="34" charset="0"/>
              </a:rPr>
              <a:t>», κάποιες ομάδες με την βοήθεια της ΤΝ (κάνοντας και ειδικά μαθήματα) άλλες χρησιμοποιώντας απλώς πραγματικό εξοπλισμό(χωρίς μαθήματα) αλλά λαμβάνοντας </a:t>
            </a:r>
            <a:r>
              <a:rPr lang="en-US" dirty="0">
                <a:latin typeface="Candara Light" panose="020E0502030303020204" pitchFamily="34" charset="0"/>
              </a:rPr>
              <a:t>feedback </a:t>
            </a:r>
            <a:r>
              <a:rPr lang="el-GR" dirty="0">
                <a:latin typeface="Candara Light" panose="020E0502030303020204" pitchFamily="34" charset="0"/>
              </a:rPr>
              <a:t>από την ΤΝ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l-GR" dirty="0"/>
          </a:p>
        </p:txBody>
      </p:sp>
      <p:pic>
        <p:nvPicPr>
          <p:cNvPr id="5" name="Εικόνα 4" descr="Εικόνα που περιέχει τροχός, ουρανός, εξωτερικός χώρος/ύπαιθρος, ελαστικό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70476AE9-246D-6A9F-9D51-190AFFAEC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6786" y="3531990"/>
            <a:ext cx="3997756" cy="319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6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6B411D8-42C0-1D47-9137-5057000D5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μαθητεσ</a:t>
            </a:r>
            <a:r>
              <a:rPr lang="el-GR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2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8A3CDF7-AF37-B341-DEBF-4C5088C04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Τα αποτελέσματα από τις συνεντεύξεις παιδιών σχετικά με την δημιουργικότητα έδειξαν τα εξής: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Αναφέρθηκε ότι το σχολείο δεν προωθεί τη δημιουργική σκέψη γιατί είναι έτσι δομημένο που ακόμα και ενδιαφέροντα πράγματα να κάνουν δεν θεωρούν ότι δημιουργούν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Επομένως ορισμένοι δήλωσαν πως  η ΤΝ θα δώσει ευκαιρίες στην δημιουργικότητα και ότι βοηθά στην εμβάθυνση, τονίζοντας η ΤΝ δεν είναι εξίσου δημιουργική με τον άνθρωπο</a:t>
            </a:r>
          </a:p>
          <a:p>
            <a:pPr>
              <a:buFont typeface="Wingdings" panose="05000000000000000000" pitchFamily="2" charset="2"/>
              <a:buChar char="ü"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819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E4ECC7C-4CB0-FDB3-AF6B-2AA841D8C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48640"/>
            <a:ext cx="9720072" cy="1499616"/>
          </a:xfrm>
        </p:spPr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μαθητες</a:t>
            </a:r>
            <a:r>
              <a:rPr lang="el-GR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3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E96285B-013C-AD30-0176-30E37C3648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</a:t>
            </a:r>
            <a:r>
              <a:rPr lang="en-US" dirty="0">
                <a:latin typeface="Candara Light" panose="020E0502030303020204" pitchFamily="34" charset="0"/>
              </a:rPr>
              <a:t>Vázquez et al. (2023), </a:t>
            </a:r>
            <a:r>
              <a:rPr lang="el-GR" dirty="0">
                <a:latin typeface="Candara Light" panose="020E0502030303020204" pitchFamily="34" charset="0"/>
              </a:rPr>
              <a:t>ζήτησαν από</a:t>
            </a:r>
            <a:r>
              <a:rPr lang="en-US" dirty="0">
                <a:latin typeface="Candara Light" panose="020E0502030303020204" pitchFamily="34" charset="0"/>
              </a:rPr>
              <a:t> 30</a:t>
            </a:r>
            <a:r>
              <a:rPr lang="el-GR" dirty="0">
                <a:latin typeface="Candara Light" panose="020E0502030303020204" pitchFamily="34" charset="0"/>
              </a:rPr>
              <a:t> καθηγητές να αξιολογήσουν</a:t>
            </a:r>
            <a:r>
              <a:rPr lang="en-US" dirty="0">
                <a:latin typeface="Candara Light" panose="020E0502030303020204" pitchFamily="34" charset="0"/>
              </a:rPr>
              <a:t>(</a:t>
            </a:r>
            <a:r>
              <a:rPr lang="el-GR" dirty="0">
                <a:latin typeface="Candara Light" panose="020E0502030303020204" pitchFamily="34" charset="0"/>
              </a:rPr>
              <a:t>περιεχόμενο/ύφος) 30  περιλήψεις μαθητών από ένα κείμενο που δόθηκε το 2009 σε διαγωνισμό </a:t>
            </a:r>
            <a:r>
              <a:rPr lang="en-US" dirty="0">
                <a:latin typeface="Candara Light" panose="020E0502030303020204" pitchFamily="34" charset="0"/>
              </a:rPr>
              <a:t>PISA, </a:t>
            </a:r>
            <a:r>
              <a:rPr lang="el-GR" dirty="0">
                <a:latin typeface="Candara Light" panose="020E0502030303020204" pitchFamily="34" charset="0"/>
              </a:rPr>
              <a:t>η μια εκ των οποίων ήταν γραμμένη από το </a:t>
            </a:r>
            <a:r>
              <a:rPr lang="en-US" dirty="0">
                <a:latin typeface="Candara Light" panose="020E0502030303020204" pitchFamily="34" charset="0"/>
              </a:rPr>
              <a:t>ChatGPT-3.</a:t>
            </a:r>
            <a:endParaRPr lang="el-GR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Η τελευταία βαθμολογήθηκε και στους 2 τομείς υψηλότερα από ότι αυτή των μαθητών</a:t>
            </a:r>
          </a:p>
        </p:txBody>
      </p:sp>
    </p:spTree>
    <p:extLst>
      <p:ext uri="{BB962C8B-B14F-4D97-AF65-F5344CB8AC3E}">
        <p14:creationId xmlns:p14="http://schemas.microsoft.com/office/powerpoint/2010/main" val="139679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E2C2B84-A7EA-7B9C-EE52-C2FA1AABA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Το </a:t>
            </a:r>
            <a:r>
              <a:rPr lang="el-GR" dirty="0" err="1">
                <a:latin typeface="Candara Light" panose="020E0502030303020204" pitchFamily="34" charset="0"/>
              </a:rPr>
              <a:t>συμποσιο</a:t>
            </a:r>
            <a:r>
              <a:rPr lang="el-GR" dirty="0">
                <a:latin typeface="Candara Light" panose="020E0502030303020204" pitchFamily="34" charset="0"/>
              </a:rPr>
              <a:t> στο </a:t>
            </a:r>
            <a:r>
              <a:rPr lang="en-US" dirty="0" err="1">
                <a:latin typeface="Candara Light" panose="020E0502030303020204" pitchFamily="34" charset="0"/>
              </a:rPr>
              <a:t>mit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BB9EE08-0ABC-4B1D-9F98-396CB416D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Ανάμεσα σε ανακοινώσεις που αφορούσαν την ψυχολογία, την γλωσσολογία και την επιστήμη υπολογιστών, ο </a:t>
            </a:r>
            <a:r>
              <a:rPr lang="en-US" dirty="0">
                <a:latin typeface="Candara Light" panose="020E0502030303020204" pitchFamily="34" charset="0"/>
              </a:rPr>
              <a:t>John McCarthy </a:t>
            </a:r>
            <a:r>
              <a:rPr lang="el-GR" dirty="0">
                <a:latin typeface="Candara Light" panose="020E0502030303020204" pitchFamily="34" charset="0"/>
              </a:rPr>
              <a:t>μιλούσε για ένα άγνωστο πεδίο που ονόμασε «τεχνητή νοημοσύνη» (</a:t>
            </a:r>
            <a:r>
              <a:rPr lang="en-US" dirty="0">
                <a:latin typeface="Candara Light" panose="020E0502030303020204" pitchFamily="34" charset="0"/>
              </a:rPr>
              <a:t>Root-Bernstein, 2025)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</a:t>
            </a:r>
            <a:r>
              <a:rPr lang="en-US" dirty="0">
                <a:latin typeface="Candara Light" panose="020E0502030303020204" pitchFamily="34" charset="0"/>
              </a:rPr>
              <a:t>McCarthy et al</a:t>
            </a:r>
            <a:r>
              <a:rPr lang="el-GR" dirty="0">
                <a:latin typeface="Candara Light" panose="020E0502030303020204" pitchFamily="34" charset="0"/>
              </a:rPr>
              <a:t>. </a:t>
            </a:r>
            <a:r>
              <a:rPr lang="en-US" dirty="0">
                <a:latin typeface="Candara Light" panose="020E0502030303020204" pitchFamily="34" charset="0"/>
              </a:rPr>
              <a:t>(1955)</a:t>
            </a:r>
            <a:r>
              <a:rPr lang="el-GR" dirty="0">
                <a:latin typeface="Candara Light" panose="020E0502030303020204" pitchFamily="34" charset="0"/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Παραδοχή ότι οι αλγόριθμοι δεν λειτουργούν όπως ο ανθρώπινος εγκέφαλος π. χ τα σφάλματα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Πως θα λειτουργήσουν παράγοντας </a:t>
            </a:r>
            <a:r>
              <a:rPr lang="el-GR" b="1" dirty="0">
                <a:latin typeface="Candara Light" panose="020E0502030303020204" pitchFamily="34" charset="0"/>
              </a:rPr>
              <a:t>πρωτότυπες</a:t>
            </a:r>
            <a:r>
              <a:rPr lang="el-GR" dirty="0">
                <a:latin typeface="Candara Light" panose="020E0502030303020204" pitchFamily="34" charset="0"/>
              </a:rPr>
              <a:t> λύσεις;</a:t>
            </a:r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9F7D9BEF-23FE-1CAD-96B0-501D789F2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0158" y="4222100"/>
            <a:ext cx="3647001" cy="243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AAD2AE1-CA64-A2AC-2829-A11574914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λενε</a:t>
            </a:r>
            <a:r>
              <a:rPr lang="el-GR" dirty="0">
                <a:latin typeface="Candara Light" panose="020E0502030303020204" pitchFamily="34" charset="0"/>
              </a:rPr>
              <a:t> οι </a:t>
            </a:r>
            <a:r>
              <a:rPr lang="el-GR" dirty="0" err="1">
                <a:latin typeface="Candara Light" panose="020E0502030303020204" pitchFamily="34" charset="0"/>
              </a:rPr>
              <a:t>μαθητες</a:t>
            </a:r>
            <a:r>
              <a:rPr lang="el-GR" dirty="0">
                <a:latin typeface="Candara Light" panose="020E0502030303020204" pitchFamily="34" charset="0"/>
              </a:rPr>
              <a:t>- </a:t>
            </a:r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3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5C348A7-3285-1E35-8872-916E3D2039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Συμπεράσματα για χρήση </a:t>
            </a:r>
            <a:r>
              <a:rPr lang="en-US" dirty="0">
                <a:latin typeface="Candara Light" panose="020E0502030303020204" pitchFamily="34" charset="0"/>
              </a:rPr>
              <a:t>ChatGPT</a:t>
            </a:r>
            <a:r>
              <a:rPr lang="el-GR" dirty="0">
                <a:latin typeface="Candara Light" panose="020E0502030303020204" pitchFamily="34" charset="0"/>
              </a:rPr>
              <a:t>:</a:t>
            </a:r>
            <a:endParaRPr lang="en-US" dirty="0">
              <a:latin typeface="Candara Light" panose="020E0502030303020204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Οι ερευνητές είναι επιφυλακτικοί αναφορικά με το πόσο δημιουργική είναι η ΤΝ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Μόνο η εκπαίδευση στη χρήση θα έχει ωφέλιμα αποτελέσματα</a:t>
            </a:r>
            <a:endParaRPr lang="en-US" dirty="0">
              <a:latin typeface="Candara Light" panose="020E0502030303020204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Είναι βοηθητικό στην επίλυση προβλημάτων, τον εντοπισμό σφαλμάτων και παραλείψεων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Έτσι μόνο θα ενισχύσει την δημιουργικότητα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l-GR" dirty="0">
                <a:latin typeface="Candara Light" panose="020E0502030303020204" pitchFamily="34" charset="0"/>
              </a:rPr>
              <a:t>Περιεχόμενο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l-GR" dirty="0">
                <a:latin typeface="Candara Light" panose="020E0502030303020204" pitchFamily="34" charset="0"/>
              </a:rPr>
              <a:t>Γραμματική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l-GR" dirty="0">
                <a:latin typeface="Candara Light" panose="020E0502030303020204" pitchFamily="34" charset="0"/>
              </a:rPr>
              <a:t>Λεξιλόγιο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l-GR" dirty="0">
                <a:latin typeface="Candara Light" panose="020E0502030303020204" pitchFamily="34" charset="0"/>
              </a:rPr>
              <a:t>Σύγκριση διαφορετικών τύπων κειμένων</a:t>
            </a:r>
            <a:endParaRPr lang="en-US" dirty="0">
              <a:latin typeface="Candara Light" panose="020E0502030303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l-GR" b="1" dirty="0">
                <a:latin typeface="Candara Light" panose="020E0502030303020204" pitchFamily="34" charset="0"/>
              </a:rPr>
              <a:t>Παραγωγή περίληψης στο </a:t>
            </a:r>
            <a:r>
              <a:rPr lang="en-US" b="1" dirty="0">
                <a:latin typeface="Candara Light" panose="020E0502030303020204" pitchFamily="34" charset="0"/>
              </a:rPr>
              <a:t>format </a:t>
            </a:r>
            <a:r>
              <a:rPr lang="el-GR" b="1" dirty="0">
                <a:latin typeface="Candara Light" panose="020E0502030303020204" pitchFamily="34" charset="0"/>
              </a:rPr>
              <a:t>των </a:t>
            </a:r>
            <a:r>
              <a:rPr lang="en-US" b="1" dirty="0">
                <a:latin typeface="Candara Light" panose="020E0502030303020204" pitchFamily="34" charset="0"/>
              </a:rPr>
              <a:t>social media</a:t>
            </a:r>
            <a:endParaRPr lang="el-GR" b="1" dirty="0">
              <a:latin typeface="Candara Light" panose="020E0502030303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l-GR" dirty="0">
              <a:latin typeface="Candara Light" panose="020E0502030303020204" pitchFamily="34" charset="0"/>
            </a:endParaRPr>
          </a:p>
          <a:p>
            <a:pPr marL="128016" lvl="1" indent="0">
              <a:buNone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9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184F068-8BDC-7C2B-E9F6-BFD280828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4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49F2A25-A08B-C6FA-9A47-86A5CA81E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</a:t>
            </a:r>
            <a:r>
              <a:rPr lang="en-US" dirty="0">
                <a:latin typeface="Candara Light" panose="020E0502030303020204" pitchFamily="34" charset="0"/>
              </a:rPr>
              <a:t>Habib et al. (2024) </a:t>
            </a:r>
            <a:r>
              <a:rPr lang="el-GR" dirty="0">
                <a:latin typeface="Candara Light" panose="020E0502030303020204" pitchFamily="34" charset="0"/>
              </a:rPr>
              <a:t>εξέτασαν την αποκλίνουσα σκέψη με την βοήθεια του </a:t>
            </a:r>
            <a:r>
              <a:rPr lang="en-US" dirty="0">
                <a:latin typeface="Candara Light" panose="020E0502030303020204" pitchFamily="34" charset="0"/>
              </a:rPr>
              <a:t>ChatGPT-3 </a:t>
            </a:r>
            <a:r>
              <a:rPr lang="el-GR" dirty="0">
                <a:latin typeface="Candara Light" panose="020E0502030303020204" pitchFamily="34" charset="0"/>
              </a:rPr>
              <a:t>και χωρίς αυτήν, με διαφορά 4 εβδομάδων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None/>
            </a:pPr>
            <a:endParaRPr lang="el-GR" dirty="0"/>
          </a:p>
          <a:p>
            <a:pPr>
              <a:buFont typeface="Arial" panose="020B0604020202020204" pitchFamily="34" charset="0"/>
              <a:buChar char="•"/>
            </a:pPr>
            <a:endParaRPr lang="el-GR" dirty="0"/>
          </a:p>
        </p:txBody>
      </p:sp>
      <p:pic>
        <p:nvPicPr>
          <p:cNvPr id="7" name="Εικόνα 6" descr="Εικόνα που περιέχει συνδετήρας, στατικό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B73FB43F-49A2-4925-99AF-EB832EA28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4254" y="3349015"/>
            <a:ext cx="3898096" cy="260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3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E346A74-29EF-4B33-A925-A68F5F4EA4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075633"/>
          </a:xfrm>
        </p:spPr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4</a:t>
            </a:r>
          </a:p>
        </p:txBody>
      </p:sp>
      <p:graphicFrame>
        <p:nvGraphicFramePr>
          <p:cNvPr id="4" name="Θέση περιεχομένου 3">
            <a:extLst>
              <a:ext uri="{FF2B5EF4-FFF2-40B4-BE49-F238E27FC236}">
                <a16:creationId xmlns:a16="http://schemas.microsoft.com/office/drawing/2014/main" id="{94ABF19F-8B0F-C28B-6B12-91616839562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3432523"/>
              </p:ext>
            </p:extLst>
          </p:nvPr>
        </p:nvGraphicFramePr>
        <p:xfrm>
          <a:off x="852973" y="1660849"/>
          <a:ext cx="10486053" cy="467934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60849">
                  <a:extLst>
                    <a:ext uri="{9D8B030D-6E8A-4147-A177-3AD203B41FA5}">
                      <a16:colId xmlns:a16="http://schemas.microsoft.com/office/drawing/2014/main" val="3539584611"/>
                    </a:ext>
                  </a:extLst>
                </a:gridCol>
                <a:gridCol w="5736771">
                  <a:extLst>
                    <a:ext uri="{9D8B030D-6E8A-4147-A177-3AD203B41FA5}">
                      <a16:colId xmlns:a16="http://schemas.microsoft.com/office/drawing/2014/main" val="2711735535"/>
                    </a:ext>
                  </a:extLst>
                </a:gridCol>
                <a:gridCol w="3088433">
                  <a:extLst>
                    <a:ext uri="{9D8B030D-6E8A-4147-A177-3AD203B41FA5}">
                      <a16:colId xmlns:a16="http://schemas.microsoft.com/office/drawing/2014/main" val="4110734721"/>
                    </a:ext>
                  </a:extLst>
                </a:gridCol>
              </a:tblGrid>
              <a:tr h="331171"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Τομείς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416770"/>
                  </a:ext>
                </a:extLst>
              </a:tr>
              <a:tr h="1076306"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«ευχέρεια» (</a:t>
                      </a:r>
                      <a:r>
                        <a:rPr lang="en-US" dirty="0">
                          <a:latin typeface="Candara Light" panose="020E0502030303020204" pitchFamily="34" charset="0"/>
                        </a:rPr>
                        <a:t>fluency)</a:t>
                      </a:r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είναι βοηθητικό, «σαν να έχω και άλλον εγκέφαλο»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«ήταν τόσο εύκολο που δεν ένιωσα καλά με τον εαυτό μου»</a:t>
                      </a:r>
                    </a:p>
                    <a:p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04313"/>
                  </a:ext>
                </a:extLst>
              </a:tr>
              <a:tr h="972251"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«ευελιξία» (</a:t>
                      </a:r>
                      <a:r>
                        <a:rPr lang="en-US" dirty="0">
                          <a:latin typeface="Candara Light" panose="020E0502030303020204" pitchFamily="34" charset="0"/>
                        </a:rPr>
                        <a:t>flexibility)</a:t>
                      </a:r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να προώθηση δημιουργικής διαδικασίας, «διαβάζοντας τις απαντήσεις μου έδωσε επιπρόσθετες ιδέες που μπορούσα να επεξεργαστώ παραπάνω»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229484"/>
                  </a:ext>
                </a:extLst>
              </a:tr>
              <a:tr h="1076306"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«ανάπτυξη» (</a:t>
                      </a:r>
                      <a:r>
                        <a:rPr lang="en-US" dirty="0">
                          <a:latin typeface="Candara Light" panose="020E0502030303020204" pitchFamily="34" charset="0"/>
                        </a:rPr>
                        <a:t>elaboration)</a:t>
                      </a:r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«ανέπτυξε τις ιδέες μου»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«έδωσε περιγραφικές λύσεις, όχι ευφάνταστες»</a:t>
                      </a:r>
                    </a:p>
                    <a:p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63725"/>
                  </a:ext>
                </a:extLst>
              </a:tr>
              <a:tr h="1076306"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«πρωτοτυπία» (</a:t>
                      </a:r>
                      <a:r>
                        <a:rPr lang="en-US" dirty="0">
                          <a:latin typeface="Candara Light" panose="020E0502030303020204" pitchFamily="34" charset="0"/>
                        </a:rPr>
                        <a:t>originality) </a:t>
                      </a:r>
                      <a:endParaRPr lang="el-GR" dirty="0">
                        <a:latin typeface="Candara Light" panose="020E05020303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latin typeface="Candara Light" panose="020E0502030303020204" pitchFamily="34" charset="0"/>
                        </a:rPr>
                        <a:t>«σε τρία λεπτά δεν θα είχα ποτέ αυτές τις ιδέες»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l-GR" dirty="0">
                          <a:solidFill>
                            <a:srgbClr val="FF0000"/>
                          </a:solidFill>
                          <a:latin typeface="Candara Light" panose="020E0502030303020204" pitchFamily="34" charset="0"/>
                        </a:rPr>
                        <a:t>«κατά πόσο μπορούμε να πούμε ότι δεν βασίζεται σε ήδη υπάρχουσες ιδέες»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345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2576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A6C45BA-579E-1476-86A9-B9F15666C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ερευνα</a:t>
            </a:r>
            <a:r>
              <a:rPr lang="el-GR" dirty="0">
                <a:latin typeface="Candara Light" panose="020E0502030303020204" pitchFamily="34" charset="0"/>
              </a:rPr>
              <a:t> 4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E2CE9EB-E34D-9B29-DA91-33875DE917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Η στατιστική ανάλυση (</a:t>
            </a:r>
            <a:r>
              <a:rPr lang="en-US" dirty="0">
                <a:latin typeface="Candara Light" panose="020E0502030303020204" pitchFamily="34" charset="0"/>
              </a:rPr>
              <a:t>t-test</a:t>
            </a:r>
            <a:r>
              <a:rPr lang="el-GR" dirty="0">
                <a:latin typeface="Candara Light" panose="020E0502030303020204" pitchFamily="34" charset="0"/>
              </a:rPr>
              <a:t>, σύγκριση του έργου με/χωρίς ΤΝ) έδειξε ότι το </a:t>
            </a:r>
            <a:r>
              <a:rPr lang="en-US" dirty="0">
                <a:latin typeface="Candara Light" panose="020E0502030303020204" pitchFamily="34" charset="0"/>
              </a:rPr>
              <a:t>ChatGPT-3  </a:t>
            </a:r>
            <a:r>
              <a:rPr lang="el-GR" dirty="0">
                <a:latin typeface="Candara Light" panose="020E0502030303020204" pitchFamily="34" charset="0"/>
              </a:rPr>
              <a:t>σημαντικά αυξάνει την δημιουργικότητα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Οι ερευνητές ισχυρίζονται ότι πράγματι  η ΤΝ είναι βοηθητική σε μια δημιουργική διαδικασία αλλά ο άνθρωπος είναι αυτός που θα δώσει τις πιο </a:t>
            </a:r>
            <a:r>
              <a:rPr lang="el-GR" b="1" dirty="0">
                <a:latin typeface="Candara Light" panose="020E0502030303020204" pitchFamily="34" charset="0"/>
              </a:rPr>
              <a:t>ευρηματικές</a:t>
            </a:r>
            <a:r>
              <a:rPr lang="el-GR" dirty="0">
                <a:latin typeface="Candara Light" panose="020E0502030303020204" pitchFamily="34" charset="0"/>
              </a:rPr>
              <a:t> λύσεις </a:t>
            </a:r>
          </a:p>
        </p:txBody>
      </p:sp>
    </p:spTree>
    <p:extLst>
      <p:ext uri="{BB962C8B-B14F-4D97-AF65-F5344CB8AC3E}">
        <p14:creationId xmlns:p14="http://schemas.microsoft.com/office/powerpoint/2010/main" val="2297219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AE26F34-457A-56F9-4E7E-545F74FAD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Καποια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συμπερασματα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01B7B6B-1257-F752-C221-E8A977DA53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Η ΤΝ ως εργαλείο στην εκπαίδευση για την προώθηση της δημιουργικής σκέψης: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Φαίνεται να είναι βοηθητική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 Αναπτύσσει τις προ υπάρχουσες ιδέες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Αναπτύσσει τη συνεργασία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Δεν φαίνεται να υποκαθιστά την ανθρώπινη δημιουργικότητα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Αμφιβολίες σχετικά με τον αφαιρετικό συλλογισμό/ αποκλίνουσα σκέψη</a:t>
            </a:r>
          </a:p>
        </p:txBody>
      </p:sp>
    </p:spTree>
    <p:extLst>
      <p:ext uri="{BB962C8B-B14F-4D97-AF65-F5344CB8AC3E}">
        <p14:creationId xmlns:p14="http://schemas.microsoft.com/office/powerpoint/2010/main" val="3493926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E40FB65-5766-24F2-F800-ACD7BE7AC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βιβλιογραφια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1AD1049-D3D7-9A39-344D-DB31DAE78B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Habib, S</a:t>
            </a:r>
            <a:r>
              <a:rPr lang="el-GR" dirty="0">
                <a:latin typeface="Candara Light" panose="020E0502030303020204" pitchFamily="34" charset="0"/>
              </a:rPr>
              <a:t>., </a:t>
            </a:r>
            <a:r>
              <a:rPr lang="en-US" dirty="0">
                <a:latin typeface="Candara Light" panose="020E0502030303020204" pitchFamily="34" charset="0"/>
              </a:rPr>
              <a:t>Vogel, T</a:t>
            </a:r>
            <a:r>
              <a:rPr lang="el-GR" dirty="0">
                <a:latin typeface="Candara Light" panose="020E0502030303020204" pitchFamily="34" charset="0"/>
              </a:rPr>
              <a:t>., </a:t>
            </a:r>
            <a:r>
              <a:rPr lang="en-US" dirty="0">
                <a:latin typeface="Candara Light" panose="020E0502030303020204" pitchFamily="34" charset="0"/>
              </a:rPr>
              <a:t>Anli, X</a:t>
            </a:r>
            <a:r>
              <a:rPr lang="el-GR" dirty="0">
                <a:latin typeface="Candara Light" panose="020E0502030303020204" pitchFamily="34" charset="0"/>
              </a:rPr>
              <a:t> &amp; </a:t>
            </a:r>
            <a:r>
              <a:rPr lang="en-US" dirty="0">
                <a:latin typeface="Candara Light" panose="020E0502030303020204" pitchFamily="34" charset="0"/>
              </a:rPr>
              <a:t>Thorne, E</a:t>
            </a:r>
            <a:r>
              <a:rPr lang="el-GR" dirty="0">
                <a:latin typeface="Candara Light" panose="020E0502030303020204" pitchFamily="34" charset="0"/>
              </a:rPr>
              <a:t>. (2024). </a:t>
            </a:r>
            <a:r>
              <a:rPr lang="en-US" dirty="0">
                <a:latin typeface="Candara Light" panose="020E0502030303020204" pitchFamily="34" charset="0"/>
              </a:rPr>
              <a:t>How does generative artificial </a:t>
            </a:r>
            <a:r>
              <a:rPr lang="el-GR" dirty="0">
                <a:latin typeface="Candara Light" panose="020E0502030303020204" pitchFamily="34" charset="0"/>
              </a:rPr>
              <a:t>	</a:t>
            </a:r>
            <a:r>
              <a:rPr lang="en-US" dirty="0">
                <a:latin typeface="Candara Light" panose="020E0502030303020204" pitchFamily="34" charset="0"/>
              </a:rPr>
              <a:t>intelligence 	impact student creativity? 𝘑𝘰𝘶𝘳𝘯𝘢𝘭 𝘰𝘧 𝘊𝘳𝘦𝘢𝘵𝘪𝘷𝘪𝘵𝘺, 34. 	</a:t>
            </a:r>
            <a:r>
              <a:rPr lang="en-US" dirty="0">
                <a:latin typeface="Candara Light" panose="020E0502030303020204" pitchFamily="34" charset="0"/>
                <a:hlinkClick r:id="rId2"/>
              </a:rPr>
              <a:t>https://doi.org/10.1016/j.yjoc.2023.100072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Habib, S., Vogel, T., &amp; Thorne, E. (2025). Student perspectives on creative pedagogy: 	Considerations for the Age of AI. 𝘛𝘩𝘪𝘯𝘬𝘪𝘯𝘨 𝘚𝘬𝘪𝘭𝘭𝘴 𝘢𝘯𝘥 𝘊𝘳𝘦𝘢𝘵𝘪𝘷𝘪𝘵𝘺, 56. 	</a:t>
            </a:r>
            <a:r>
              <a:rPr lang="en-US" dirty="0">
                <a:latin typeface="Candara Light" panose="020E0502030303020204" pitchFamily="34" charset="0"/>
                <a:hlinkClick r:id="rId3"/>
              </a:rPr>
              <a:t>https://doi.org/10.1016/j.tsc.2025.101767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Kewalramani, S., Kidman, G., &amp; Palaiologou, I. (2021). Using Artificial Intelligence (AI)-	interfaced robotic toys in early childhood settings: a case for children’s inquiry 	literacy. 𝘌𝘶𝘳𝘰𝘱𝘦𝘢𝘯 𝘌𝘢𝘳𝘭𝘺 𝘊𝘩𝘪𝘭𝘥𝘩𝘰𝘰𝘥 𝘌𝘥𝘶𝘤𝘢𝘵𝘪𝘰𝘯 𝘙𝘦𝘴𝘦𝘢𝘳𝘤𝘩 𝘑𝘰𝘶𝘳𝘯𝘢𝘭, 29 (5), 652-	668. https://doi.org/10.1080/1350293X.2021.1968458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Khan, S. (2024). 𝘉𝘳𝘢𝘷𝘦 𝘕𝘦𝘸 𝘞𝘰𝘳𝘥𝘴: 𝘏𝘰𝘸 𝘈𝘐 𝘙𝘦𝘷𝘰𝘭𝘶𝘵𝘪𝘰𝘯𝘪𝘻𝘦 𝘌𝘥𝘶𝘤𝘢𝘵𝘪𝘰𝘯(𝘢𝘯𝘥 𝘞𝘩𝘺 𝘛𝘩𝘢𝘵'𝘴 𝘢 	𝘎𝘰𝘰𝘥 𝘛𝘩𝘪𝘯𝘨). Penguin Random House.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ndara Light" panose="020E0502030303020204" pitchFamily="34" charset="0"/>
              </a:rPr>
              <a:t>	</a:t>
            </a:r>
          </a:p>
          <a:p>
            <a:pPr>
              <a:buFont typeface="Arial" panose="020B0604020202020204" pitchFamily="34" charset="0"/>
              <a:buChar char="•"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01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8CB143E-6D01-95F3-89B0-241FD1CDB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βιβλιογραφια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7B9A1EF-5092-A6F3-DBC1-C13785A13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Lin, H &amp; Chen Q. (2024). Artificial intelligence (AI) -integrated educational  applications 	and  college students’ creativity and academic emotions: students and 	teachers’ perceptions and attitudes. 𝘉𝘔𝘊 𝘗𝘴𝘺𝘤𝘩𝘰𝘭𝘰𝘨𝘺,12.  	https://doi.org/10.1186/s40359-024-01979-0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Marrone, R., Taddeo, V., &amp; Hill, G. (2022). Creativity and Artificial Intelligence- A 	Student Perspective. 𝘑𝘰𝘶𝘳𝘯𝘢𝘭 𝘰𝘧 𝘐𝘯𝘵𝘦𝘭𝘭𝘪𝘨𝘦𝘯𝘤𝘦, 10(3). 	https://doi.org/10.3390/jintelligence10030065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McCarthy, J., Minsky, M. L., Rochester, N.,&amp; Shannon, C.E. (1955). A proposal for the 	Dartmouth summer research project on artificial intelligence.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err="1">
                <a:latin typeface="Candara Light" panose="020E0502030303020204" pitchFamily="34" charset="0"/>
              </a:rPr>
              <a:t>Orwing</a:t>
            </a:r>
            <a:r>
              <a:rPr lang="en-US" dirty="0">
                <a:latin typeface="Candara Light" panose="020E0502030303020204" pitchFamily="34" charset="0"/>
              </a:rPr>
              <a:t>, W., </a:t>
            </a:r>
            <a:r>
              <a:rPr lang="en-US" dirty="0" err="1">
                <a:latin typeface="Candara Light" panose="020E0502030303020204" pitchFamily="34" charset="0"/>
              </a:rPr>
              <a:t>Edenbaum</a:t>
            </a:r>
            <a:r>
              <a:rPr lang="en-US" dirty="0">
                <a:latin typeface="Candara Light" panose="020E0502030303020204" pitchFamily="34" charset="0"/>
              </a:rPr>
              <a:t>, E. R., Greene, J. D., &amp; Schacter D. L. (2024). The Language    	of 	Creativity: Evidence from Humans and Large Language Models. 	𝘑𝘰𝘶𝘳𝘯𝘢𝘭 𝘰𝘧 	𝘊𝘳𝘦𝘢𝘵𝘪𝘷𝘦 𝘉𝘦𝘩𝘢𝘷𝘪𝘰𝘳, 58(1), 128-136. </a:t>
            </a:r>
            <a:r>
              <a:rPr lang="en-US" dirty="0">
                <a:latin typeface="Candara Light" panose="020E0502030303020204" pitchFamily="34" charset="0"/>
                <a:hlinkClick r:id="rId2"/>
              </a:rPr>
              <a:t>https://doi.org/10.1002/jocb.636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6628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E6FABDD-0032-C9EA-CD72-9289FF95A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Βιβλιογραφια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AD89BD9D-25D3-FC31-2DC7-1345B5ADF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5000" dirty="0">
                <a:latin typeface="Candara Light" panose="020E0502030303020204" pitchFamily="34" charset="0"/>
              </a:rPr>
              <a:t>O'Toole, K &amp; Horvát, E. A. (2024). Extending human creativity with AI. 𝘑𝘰𝘶𝘳𝘯𝘢𝘭 𝘰𝘧 𝘊𝘳𝘦𝘢𝘵𝘪𝘷𝘪𝘵𝘺, 34(2). 	https://doi.org/10.1016/j.yjoc.2024.100080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5000" dirty="0">
                <a:latin typeface="Candara Light" panose="020E0502030303020204" pitchFamily="34" charset="0"/>
              </a:rPr>
              <a:t>Root-Bernstein, R. (2025). An art-science perspective on artificial intelligence creativity: From problem finding to 	materiality and embodied cognition. 𝘑𝘰𝘶𝘳𝘯𝘢𝘭 𝘰𝘧 𝘊𝘳𝘦𝘢𝘵𝘪𝘷𝘪𝘵𝘺, 35(2). https://doi.org/10.1016/j.yjoc.2025.100097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5000" dirty="0">
                <a:latin typeface="Candara Light" panose="020E0502030303020204" pitchFamily="34" charset="0"/>
              </a:rPr>
              <a:t>Runco, M.A (2023). AI can only produce artificial creativity. 𝘑𝘰𝘶𝘳𝘯𝘢𝘭 𝘰𝘧 𝘊𝘳𝘦𝘢𝘵𝘪𝘷𝘪𝘵𝘺, 33(3). 	</a:t>
            </a:r>
            <a:r>
              <a:rPr lang="en-US" sz="5000" dirty="0">
                <a:latin typeface="Candara Light" panose="020E0502030303020204" pitchFamily="34" charset="0"/>
                <a:hlinkClick r:id="rId2"/>
              </a:rPr>
              <a:t>https://doi.org/10.1016/j.yjoc.2023.100063</a:t>
            </a:r>
            <a:endParaRPr lang="en-US" sz="5000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5000" dirty="0">
                <a:latin typeface="Candara Light" panose="020E0502030303020204" pitchFamily="34" charset="0"/>
              </a:rPr>
              <a:t>Sternberg, R. J. (2022). Missing links</a:t>
            </a:r>
            <a:r>
              <a:rPr lang="el-GR" sz="5000" dirty="0">
                <a:latin typeface="Candara Light" panose="020E0502030303020204" pitchFamily="34" charset="0"/>
              </a:rPr>
              <a:t>:</a:t>
            </a:r>
            <a:r>
              <a:rPr lang="en-US" sz="5000" dirty="0">
                <a:latin typeface="Candara Light" panose="020E0502030303020204" pitchFamily="34" charset="0"/>
              </a:rPr>
              <a:t> What is missing grom definitions of creativity? . 𝘑𝘰𝘶𝘳𝘯𝘢𝘭 𝘰𝘧 𝘊𝘳𝘦𝘢𝘵𝘪𝘷𝘪𝘵𝘺, 32(1). 	</a:t>
            </a:r>
            <a:r>
              <a:rPr lang="en-US" sz="5000" dirty="0">
                <a:latin typeface="Candara Light" panose="020E0502030303020204" pitchFamily="34" charset="0"/>
                <a:hlinkClick r:id="rId3"/>
              </a:rPr>
              <a:t>https://doi.org/10.1016/j.yjoc.2022.100021</a:t>
            </a:r>
            <a:endParaRPr lang="el-GR" sz="5000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5000" dirty="0">
                <a:latin typeface="Candara Light" panose="020E0502030303020204" pitchFamily="34" charset="0"/>
              </a:rPr>
              <a:t>Vázquez</a:t>
            </a:r>
            <a:r>
              <a:rPr lang="el-GR" sz="5000" dirty="0">
                <a:latin typeface="Candara Light" panose="020E0502030303020204" pitchFamily="34" charset="0"/>
              </a:rPr>
              <a:t>-</a:t>
            </a:r>
            <a:r>
              <a:rPr lang="en-US" sz="5000" dirty="0">
                <a:latin typeface="Candara Light" panose="020E0502030303020204" pitchFamily="34" charset="0"/>
              </a:rPr>
              <a:t> </a:t>
            </a:r>
            <a:r>
              <a:rPr lang="en-US" sz="5000" dirty="0" err="1">
                <a:latin typeface="Candara Light" panose="020E0502030303020204" pitchFamily="34" charset="0"/>
              </a:rPr>
              <a:t>Cano</a:t>
            </a:r>
            <a:r>
              <a:rPr lang="en-US" sz="5000" dirty="0">
                <a:latin typeface="Candara Light" panose="020E0502030303020204" pitchFamily="34" charset="0"/>
              </a:rPr>
              <a:t>, E., Ramírez-Hurtado, E., Sáez-López, J. M., López-Meneses, E. (2023). ChatGPT: The brightest 	student in 	the 	class. 𝘛𝘩𝘪𝘯𝘬𝘪𝘯𝘨 𝘚𝘬𝘪𝘭𝘭𝘴 𝘢𝘯𝘥 𝘊𝘳𝘦𝘢𝘵𝘪𝘷𝘪𝘵𝘺, 49. 	</a:t>
            </a:r>
            <a:r>
              <a:rPr lang="en-US" sz="5000" dirty="0">
                <a:latin typeface="Candara Light" panose="020E0502030303020204" pitchFamily="34" charset="0"/>
                <a:hlinkClick r:id="rId4"/>
              </a:rPr>
              <a:t>https://doi.org/10.1016/j.tsc.2023.101380</a:t>
            </a:r>
            <a:endParaRPr lang="en-US" sz="5000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l-GR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>
              <a:latin typeface="Candara Light" panose="020E0502030303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ndara Light" panose="020E0502030303020204" pitchFamily="34" charset="0"/>
              </a:rPr>
              <a:t>	</a:t>
            </a:r>
          </a:p>
          <a:p>
            <a:pPr>
              <a:buFont typeface="Arial" panose="020B0604020202020204" pitchFamily="34" charset="0"/>
              <a:buChar char="•"/>
            </a:pPr>
            <a:endParaRPr lang="el-GR" sz="4000" dirty="0"/>
          </a:p>
        </p:txBody>
      </p:sp>
    </p:spTree>
    <p:extLst>
      <p:ext uri="{BB962C8B-B14F-4D97-AF65-F5344CB8AC3E}">
        <p14:creationId xmlns:p14="http://schemas.microsoft.com/office/powerpoint/2010/main" val="40163735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68CD8E3-AC0F-20A6-8817-1C395CE94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208" y="1081109"/>
            <a:ext cx="4389120" cy="1737360"/>
          </a:xfrm>
        </p:spPr>
        <p:txBody>
          <a:bodyPr/>
          <a:lstStyle/>
          <a:p>
            <a:r>
              <a:rPr lang="el-GR" sz="3200" dirty="0" err="1">
                <a:latin typeface="Candara Light" panose="020E0502030303020204" pitchFamily="34" charset="0"/>
              </a:rPr>
              <a:t>Δημιουργικη</a:t>
            </a:r>
            <a:r>
              <a:rPr lang="el-GR" sz="3200" dirty="0">
                <a:latin typeface="Candara Light" panose="020E0502030303020204" pitchFamily="34" charset="0"/>
              </a:rPr>
              <a:t> </a:t>
            </a:r>
            <a:r>
              <a:rPr lang="el-GR" sz="3200" dirty="0" err="1">
                <a:latin typeface="Candara Light" panose="020E0502030303020204" pitchFamily="34" charset="0"/>
              </a:rPr>
              <a:t>σκεψη</a:t>
            </a:r>
            <a:r>
              <a:rPr lang="el-GR" sz="3200" dirty="0">
                <a:latin typeface="Candara Light" panose="020E0502030303020204" pitchFamily="34" charset="0"/>
              </a:rPr>
              <a:t> στην </a:t>
            </a:r>
            <a:r>
              <a:rPr lang="el-GR" sz="3200" dirty="0" err="1">
                <a:latin typeface="Candara Light" panose="020E0502030303020204" pitchFamily="34" charset="0"/>
              </a:rPr>
              <a:t>εκπαιδευση</a:t>
            </a:r>
            <a:r>
              <a:rPr lang="el-GR" sz="3200" dirty="0">
                <a:latin typeface="Candara Light" panose="020E0502030303020204" pitchFamily="34" charset="0"/>
              </a:rPr>
              <a:t> και </a:t>
            </a:r>
            <a:r>
              <a:rPr lang="el-GR" sz="3200" dirty="0" err="1">
                <a:latin typeface="Candara Light" panose="020E0502030303020204" pitchFamily="34" charset="0"/>
              </a:rPr>
              <a:t>τεχνητη</a:t>
            </a:r>
            <a:r>
              <a:rPr lang="el-GR" sz="3200" dirty="0">
                <a:latin typeface="Candara Light" panose="020E0502030303020204" pitchFamily="34" charset="0"/>
              </a:rPr>
              <a:t> </a:t>
            </a:r>
            <a:r>
              <a:rPr lang="el-GR" sz="3200" dirty="0" err="1">
                <a:latin typeface="Candara Light" panose="020E0502030303020204" pitchFamily="34" charset="0"/>
              </a:rPr>
              <a:t>νοημοσυνη</a:t>
            </a:r>
            <a:r>
              <a:rPr lang="el-GR" sz="3200" dirty="0">
                <a:latin typeface="Candara Light" panose="020E0502030303020204" pitchFamily="34" charset="0"/>
              </a:rPr>
              <a:t>: </a:t>
            </a:r>
            <a:r>
              <a:rPr lang="el-GR" sz="3200" dirty="0" err="1">
                <a:latin typeface="Candara Light" panose="020E0502030303020204" pitchFamily="34" charset="0"/>
              </a:rPr>
              <a:t>παρεμβαση</a:t>
            </a:r>
            <a:r>
              <a:rPr lang="el-GR" sz="3200" dirty="0">
                <a:latin typeface="Candara Light" panose="020E0502030303020204" pitchFamily="34" charset="0"/>
              </a:rPr>
              <a:t> ή </a:t>
            </a:r>
            <a:r>
              <a:rPr lang="el-GR" sz="3200" dirty="0" err="1">
                <a:latin typeface="Candara Light" panose="020E0502030303020204" pitchFamily="34" charset="0"/>
              </a:rPr>
              <a:t>συνεργασια</a:t>
            </a:r>
            <a:endParaRPr lang="en-US" sz="3200" dirty="0"/>
          </a:p>
        </p:txBody>
      </p:sp>
      <p:pic>
        <p:nvPicPr>
          <p:cNvPr id="5" name="Θέση περιεχομένου 4" descr="Εικόνα που περιέχει φρούτο, μούρο, σμέουρο, σχεδίαση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F9177063-E5DB-6559-5137-D76E1DD86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23900" y="822325"/>
            <a:ext cx="3460687" cy="518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FF22AFB-A704-F4C4-F80B-BA9652712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02208" y="3211553"/>
            <a:ext cx="4389120" cy="3762294"/>
          </a:xfrm>
        </p:spPr>
        <p:txBody>
          <a:bodyPr/>
          <a:lstStyle/>
          <a:p>
            <a:endParaRPr lang="en-US" dirty="0"/>
          </a:p>
          <a:p>
            <a:pPr algn="ctr"/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“Logic will get you from A to B. Imagination will take you everywhere.” – Albert Einstein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l-GR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Ευχαριστώ πολύ για την προσοχή σας!</a:t>
            </a:r>
            <a:endParaRPr lang="en-US" sz="2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274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2CE1777-7F2D-2482-8BE3-C755B1A8C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Το </a:t>
            </a:r>
            <a:r>
              <a:rPr lang="el-GR" dirty="0" err="1">
                <a:latin typeface="Candara Light" panose="020E0502030303020204" pitchFamily="34" charset="0"/>
              </a:rPr>
              <a:t>πρωτο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προγραμμα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525373B-A48B-5874-C440-70ABE6B88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Αναπτύχθηκε από τον χημικό και μουσικό </a:t>
            </a:r>
            <a:r>
              <a:rPr lang="en-US" dirty="0" err="1">
                <a:latin typeface="Candara Light" panose="020E0502030303020204" pitchFamily="34" charset="0"/>
              </a:rPr>
              <a:t>Lejaren</a:t>
            </a:r>
            <a:r>
              <a:rPr lang="en-US" dirty="0">
                <a:latin typeface="Candara Light" panose="020E0502030303020204" pitchFamily="34" charset="0"/>
              </a:rPr>
              <a:t> Hiller </a:t>
            </a:r>
            <a:r>
              <a:rPr lang="el-GR" dirty="0">
                <a:latin typeface="Candara Light" panose="020E0502030303020204" pitchFamily="34" charset="0"/>
              </a:rPr>
              <a:t>στην προσπάθεια του να μελετήσει το συνθετικό καουτσούκ </a:t>
            </a:r>
            <a:r>
              <a:rPr lang="el-GR" dirty="0" err="1">
                <a:latin typeface="Candara Light" panose="020E0502030303020204" pitchFamily="34" charset="0"/>
              </a:rPr>
              <a:t>μοντελοποιώντας</a:t>
            </a:r>
            <a:r>
              <a:rPr lang="el-GR" dirty="0">
                <a:latin typeface="Candara Light" panose="020E0502030303020204" pitchFamily="34" charset="0"/>
              </a:rPr>
              <a:t> το στον υπολογιστή, </a:t>
            </a:r>
            <a:r>
              <a:rPr lang="el-GR" b="1" dirty="0">
                <a:latin typeface="Candara Light" panose="020E0502030303020204" pitchFamily="34" charset="0"/>
              </a:rPr>
              <a:t>έξι μήνες πριν το συμπόσιο</a:t>
            </a:r>
            <a:r>
              <a:rPr lang="el-GR" dirty="0">
                <a:latin typeface="Candara Light" panose="020E050203030302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Ταυτόχρονα συνέθετε μουσική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Με τον χρόνο κατάλαβε ότι αυτά τα δύο εγχειρήματα ήταν μεταξύ τους ανάλογα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Έτσι οι νότες βασίστηκαν σε αλγόριθμο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latin typeface="Candara Light" panose="020E0502030303020204" pitchFamily="34" charset="0"/>
              </a:rPr>
              <a:t>The </a:t>
            </a:r>
            <a:r>
              <a:rPr lang="en-US" dirty="0" err="1">
                <a:latin typeface="Candara Light" panose="020E0502030303020204" pitchFamily="34" charset="0"/>
              </a:rPr>
              <a:t>Illiac</a:t>
            </a:r>
            <a:r>
              <a:rPr lang="en-US" dirty="0">
                <a:latin typeface="Candara Light" panose="020E0502030303020204" pitchFamily="34" charset="0"/>
              </a:rPr>
              <a:t> Suite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4866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31E77A8-858E-D8E4-A643-0415DDE36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Λειτουργια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προγραμματων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DC622F7-3C00-D83A-8316-3875BF90C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Εισαγωγή δεδομένων και </a:t>
            </a:r>
            <a:r>
              <a:rPr lang="el-GR" dirty="0" err="1">
                <a:latin typeface="Candara Light" panose="020E0502030303020204" pitchFamily="34" charset="0"/>
              </a:rPr>
              <a:t>νευρωνικά</a:t>
            </a:r>
            <a:r>
              <a:rPr lang="el-GR" dirty="0">
                <a:latin typeface="Candara Light" panose="020E0502030303020204" pitchFamily="34" charset="0"/>
              </a:rPr>
              <a:t> δίκτυα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Ισχυροποίηση/αποδυνάμωση των συνδέσεων ανάλογα με την χρήση 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 Οι διαδικασίες έχουν προσαρμοστικό ρόλο και μεταβάλλονται </a:t>
            </a:r>
          </a:p>
        </p:txBody>
      </p:sp>
    </p:spTree>
    <p:extLst>
      <p:ext uri="{BB962C8B-B14F-4D97-AF65-F5344CB8AC3E}">
        <p14:creationId xmlns:p14="http://schemas.microsoft.com/office/powerpoint/2010/main" val="3840472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011D383-9B96-3533-1F11-A9A665DA5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ndara Light" panose="020E0502030303020204" pitchFamily="34" charset="0"/>
              </a:rPr>
              <a:t>Root-Bernstain,2025</a:t>
            </a:r>
            <a:endParaRPr lang="el-GR" dirty="0">
              <a:latin typeface="Candara Light" panose="020E0502030303020204" pitchFamily="34" charset="0"/>
            </a:endParaRPr>
          </a:p>
        </p:txBody>
      </p:sp>
      <p:pic>
        <p:nvPicPr>
          <p:cNvPr id="5" name="Θέση περιεχομένου 4" descr="Εικόνα που περιέχει διάγραμμα, κύκλος, γραμμή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2A04775B-F3E4-7AE8-20AC-F01E127556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6201" y="1948485"/>
            <a:ext cx="6923877" cy="4324299"/>
          </a:xfrm>
        </p:spPr>
      </p:pic>
    </p:spTree>
    <p:extLst>
      <p:ext uri="{BB962C8B-B14F-4D97-AF65-F5344CB8AC3E}">
        <p14:creationId xmlns:p14="http://schemas.microsoft.com/office/powerpoint/2010/main" val="1124964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C652225-08A4-EAAB-A451-D51787429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δημιουργικοτητα</a:t>
            </a:r>
            <a:endParaRPr lang="el-GR" dirty="0">
              <a:latin typeface="Candara Light" panose="020E050203030302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Θέση περιεχομένου 4" descr="Εικόνα που περιέχει παγωτό, παγωτό χωνάκι, γαλακτοκομικά&#10;&#10;Το περιεχόμενο που δημιουργείται από τεχνολογία AI ενδέχεται να είναι εσφαλμένο.">
            <a:extLst>
              <a:ext uri="{FF2B5EF4-FFF2-40B4-BE49-F238E27FC236}">
                <a16:creationId xmlns:a16="http://schemas.microsoft.com/office/drawing/2014/main" id="{91813E09-158A-C782-7453-29E6E7E6FE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7916" y="2084832"/>
            <a:ext cx="4636168" cy="4636168"/>
          </a:xfrm>
        </p:spPr>
      </p:pic>
    </p:spTree>
    <p:extLst>
      <p:ext uri="{BB962C8B-B14F-4D97-AF65-F5344CB8AC3E}">
        <p14:creationId xmlns:p14="http://schemas.microsoft.com/office/powerpoint/2010/main" val="207491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78B5620-CC37-5528-21CE-4C1B9BB9F5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Πρωτοτυπία και αποτελεσματικότητα (</a:t>
            </a:r>
            <a:r>
              <a:rPr lang="en-US" dirty="0">
                <a:latin typeface="Candara Light" panose="020E0502030303020204" pitchFamily="34" charset="0"/>
              </a:rPr>
              <a:t>Root-Bernstein, 2025·Marrone et al., 2022·Runco, 202</a:t>
            </a:r>
            <a:r>
              <a:rPr lang="el-GR" dirty="0">
                <a:latin typeface="Candara Light" panose="020E0502030303020204" pitchFamily="34" charset="0"/>
              </a:rPr>
              <a:t>3</a:t>
            </a:r>
            <a:r>
              <a:rPr lang="en-US" dirty="0">
                <a:latin typeface="Candara Light" panose="020E0502030303020204" pitchFamily="34" charset="0"/>
              </a:rPr>
              <a:t>· Sternberg, 2022)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Εμπεριέχει την κριτική αξιολόγηση (</a:t>
            </a:r>
            <a:r>
              <a:rPr lang="en-US" dirty="0">
                <a:latin typeface="Candara Light" panose="020E0502030303020204" pitchFamily="34" charset="0"/>
              </a:rPr>
              <a:t>Habib et al., 2025)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Το στοιχείο της έκπληξης, εξάρτηση από το πλαίσιο(</a:t>
            </a:r>
            <a:r>
              <a:rPr lang="en-US" dirty="0">
                <a:latin typeface="Candara Light" panose="020E0502030303020204" pitchFamily="34" charset="0"/>
              </a:rPr>
              <a:t>Sternberg, 2022)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Αποκλίνουσα σκέψη (</a:t>
            </a:r>
            <a:r>
              <a:rPr lang="en-US" dirty="0">
                <a:latin typeface="Candara Light" panose="020E0502030303020204" pitchFamily="34" charset="0"/>
              </a:rPr>
              <a:t>divergent thinking) (Habib et al., 2024·Lin &amp; Chen, 2024· Orwig et al., 2024)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Πρωτοτυπία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Ευχέρεια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Ευελιξία</a:t>
            </a:r>
            <a:endParaRPr lang="en-US" dirty="0">
              <a:latin typeface="Candara Light" panose="020E0502030303020204" pitchFamily="34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l-GR" dirty="0">
                <a:latin typeface="Candara Light" panose="020E0502030303020204" pitchFamily="34" charset="0"/>
              </a:rPr>
              <a:t>Ανάπτυξη</a:t>
            </a:r>
          </a:p>
          <a:p>
            <a:pPr marL="0" indent="0">
              <a:buNone/>
            </a:pPr>
            <a:endParaRPr lang="el-GR" dirty="0">
              <a:latin typeface="Candara Light" panose="020E0502030303020204" pitchFamily="34" charset="0"/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4C38724A-C691-A6ED-4B5C-1229F1504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>
                <a:latin typeface="Candara Light" panose="020E0502030303020204" pitchFamily="34" charset="0"/>
              </a:rPr>
              <a:t>Τι </a:t>
            </a:r>
            <a:r>
              <a:rPr lang="el-GR" dirty="0" err="1">
                <a:latin typeface="Candara Light" panose="020E050203030302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</a:rPr>
              <a:t>δημιουργικοτητα</a:t>
            </a: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37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7E769A2-B7F9-14D8-D544-A4A148D3E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δημιουργικη</a:t>
            </a:r>
            <a:r>
              <a:rPr lang="el-GR" dirty="0">
                <a:latin typeface="Candara Light" panose="020E0502030303020204" pitchFamily="34" charset="0"/>
              </a:rPr>
              <a:t>;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2BFF3F1-870A-C5DB-1FA7-84CF1EAE3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Ο </a:t>
            </a:r>
            <a:r>
              <a:rPr lang="en-US" dirty="0">
                <a:latin typeface="Candara Light" panose="020E0502030303020204" pitchFamily="34" charset="0"/>
              </a:rPr>
              <a:t>Runco (2023), </a:t>
            </a:r>
            <a:r>
              <a:rPr lang="el-GR" dirty="0">
                <a:latin typeface="Candara Light" panose="020E0502030303020204" pitchFamily="34" charset="0"/>
              </a:rPr>
              <a:t>εισάγει τους όρους </a:t>
            </a:r>
            <a:r>
              <a:rPr lang="en-US" dirty="0">
                <a:latin typeface="Candara Light" panose="020E0502030303020204" pitchFamily="34" charset="0"/>
              </a:rPr>
              <a:t>artificial creativity </a:t>
            </a:r>
            <a:r>
              <a:rPr lang="el-GR" dirty="0">
                <a:latin typeface="Candara Light" panose="020E0502030303020204" pitchFamily="34" charset="0"/>
              </a:rPr>
              <a:t>και </a:t>
            </a:r>
            <a:r>
              <a:rPr lang="en-US" dirty="0">
                <a:latin typeface="Candara Light" panose="020E0502030303020204" pitchFamily="34" charset="0"/>
              </a:rPr>
              <a:t>pseudo-creativity </a:t>
            </a:r>
            <a:r>
              <a:rPr lang="el-GR" dirty="0">
                <a:latin typeface="Candara Light" panose="020E0502030303020204" pitchFamily="34" charset="0"/>
              </a:rPr>
              <a:t>τους οποίους και διαχωρίζει από το </a:t>
            </a:r>
            <a:r>
              <a:rPr lang="en-US" dirty="0">
                <a:latin typeface="Candara Light" panose="020E0502030303020204" pitchFamily="34" charset="0"/>
              </a:rPr>
              <a:t>authentic creativity</a:t>
            </a:r>
            <a:r>
              <a:rPr lang="el-GR" dirty="0">
                <a:latin typeface="Candara Light" panose="020E0502030303020204" pitchFamily="34" charset="0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Ισχυρίζεται ότι η ΤΝ χαρακτηρίζεται από πρωτοτυπία</a:t>
            </a:r>
            <a:r>
              <a:rPr lang="en-US" dirty="0">
                <a:latin typeface="Candara Light" panose="020E0502030303020204" pitchFamily="34" charset="0"/>
              </a:rPr>
              <a:t> </a:t>
            </a:r>
            <a:r>
              <a:rPr lang="el-GR" dirty="0">
                <a:latin typeface="Candara Light" panose="020E0502030303020204" pitchFamily="34" charset="0"/>
              </a:rPr>
              <a:t>(</a:t>
            </a:r>
            <a:r>
              <a:rPr lang="en-US" dirty="0">
                <a:latin typeface="Candara Light" panose="020E0502030303020204" pitchFamily="34" charset="0"/>
              </a:rPr>
              <a:t>originality) </a:t>
            </a:r>
            <a:r>
              <a:rPr lang="el-GR" dirty="0">
                <a:latin typeface="Candara Light" panose="020E0502030303020204" pitchFamily="34" charset="0"/>
              </a:rPr>
              <a:t>και αποτελεσματικότητα (</a:t>
            </a:r>
            <a:r>
              <a:rPr lang="en-US" dirty="0">
                <a:latin typeface="Candara Light" panose="020E0502030303020204" pitchFamily="34" charset="0"/>
              </a:rPr>
              <a:t>effectiveness) </a:t>
            </a:r>
            <a:r>
              <a:rPr lang="el-GR" dirty="0">
                <a:latin typeface="Candara Light" panose="020E0502030303020204" pitchFamily="34" charset="0"/>
              </a:rPr>
              <a:t>αλλά η διαδικασία που ακολουθεί για την δημιουργία των «προϊόντων» </a:t>
            </a:r>
            <a:r>
              <a:rPr lang="en-US" dirty="0">
                <a:latin typeface="Candara Light" panose="020E0502030303020204" pitchFamily="34" charset="0"/>
              </a:rPr>
              <a:t>(output) </a:t>
            </a:r>
            <a:r>
              <a:rPr lang="el-GR" dirty="0">
                <a:latin typeface="Candara Light" panose="020E0502030303020204" pitchFamily="34" charset="0"/>
              </a:rPr>
              <a:t>δεν είναι σκόπιμη </a:t>
            </a:r>
            <a:endParaRPr lang="en-US" dirty="0">
              <a:latin typeface="Candara Light" panose="020E0502030303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l-GR" b="1" dirty="0">
                <a:latin typeface="Candara Light" panose="020E0502030303020204" pitchFamily="34" charset="0"/>
              </a:rPr>
              <a:t>Δεν επιλέγει </a:t>
            </a:r>
            <a:r>
              <a:rPr lang="el-GR" dirty="0">
                <a:latin typeface="Candara Light" panose="020E0502030303020204" pitchFamily="34" charset="0"/>
              </a:rPr>
              <a:t>να δημιουργήσει</a:t>
            </a:r>
            <a:r>
              <a:rPr lang="en-US" dirty="0">
                <a:latin typeface="Candara Light" panose="020E0502030303020204" pitchFamily="34" charset="0"/>
              </a:rPr>
              <a:t>, </a:t>
            </a:r>
            <a:r>
              <a:rPr lang="el-GR" b="1" dirty="0">
                <a:latin typeface="Candara Light" panose="020E0502030303020204" pitchFamily="34" charset="0"/>
              </a:rPr>
              <a:t>δεν είναι εγγενές </a:t>
            </a:r>
            <a:r>
              <a:rPr lang="el-GR" dirty="0">
                <a:latin typeface="Candara Light" panose="020E0502030303020204" pitchFamily="34" charset="0"/>
              </a:rPr>
              <a:t>χαρακτηριστικό της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Καταλήγει λέγοντας ότι </a:t>
            </a:r>
            <a:r>
              <a:rPr lang="el-GR" b="1" dirty="0">
                <a:latin typeface="Candara Light" panose="020E0502030303020204" pitchFamily="34" charset="0"/>
              </a:rPr>
              <a:t>έχει μάθει </a:t>
            </a:r>
            <a:r>
              <a:rPr lang="el-GR" dirty="0">
                <a:latin typeface="Candara Light" panose="020E0502030303020204" pitchFamily="34" charset="0"/>
              </a:rPr>
              <a:t>να παράγει και αυτό δεν είναι δημιουργία  </a:t>
            </a:r>
          </a:p>
        </p:txBody>
      </p:sp>
    </p:spTree>
    <p:extLst>
      <p:ext uri="{BB962C8B-B14F-4D97-AF65-F5344CB8AC3E}">
        <p14:creationId xmlns:p14="http://schemas.microsoft.com/office/powerpoint/2010/main" val="364118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CB22062-894B-5008-82A6-D12EE8092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>
                <a:latin typeface="Candara Light" panose="020E0502030303020204" pitchFamily="34" charset="0"/>
              </a:rPr>
              <a:t>Ειναι</a:t>
            </a:r>
            <a:r>
              <a:rPr lang="el-GR" dirty="0">
                <a:latin typeface="Candara Light" panose="020E0502030303020204" pitchFamily="34" charset="0"/>
              </a:rPr>
              <a:t> η </a:t>
            </a:r>
            <a:r>
              <a:rPr lang="el-GR" dirty="0" err="1">
                <a:latin typeface="Candara Light" panose="020E0502030303020204" pitchFamily="34" charset="0"/>
              </a:rPr>
              <a:t>τν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l-GR" dirty="0" err="1">
                <a:latin typeface="Candara Light" panose="020E0502030303020204" pitchFamily="34" charset="0"/>
              </a:rPr>
              <a:t>δημιουργικη</a:t>
            </a:r>
            <a:r>
              <a:rPr lang="el-GR" dirty="0">
                <a:latin typeface="Candara Light" panose="020E0502030303020204" pitchFamily="34" charset="0"/>
              </a:rPr>
              <a:t>;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14DBB09-B4FE-F7B5-DFA5-613F6134A5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Τα συστήματα ΤΝ βρίσκουν πιθανόν καλά προβλήματα προς επίλυση αλλά μόνο μετά από δική μας εντολή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Απουσία κινήτρου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dirty="0">
                <a:latin typeface="Candara Light" panose="020E0502030303020204" pitchFamily="34" charset="0"/>
              </a:rPr>
              <a:t> Έμφαση στη διαδικασία η οποία είναι ένα από τα βασικά χαρακτηριστικά της δημιουργίας</a:t>
            </a:r>
            <a:r>
              <a:rPr lang="en-US" dirty="0">
                <a:latin typeface="Candara Light" panose="020E0502030303020204" pitchFamily="34" charset="0"/>
              </a:rPr>
              <a:t>. </a:t>
            </a:r>
            <a:r>
              <a:rPr lang="el-GR" dirty="0">
                <a:latin typeface="Candara Light" panose="020E0502030303020204" pitchFamily="34" charset="0"/>
              </a:rPr>
              <a:t>Είναι ένας γνωστικός μηχανισμός τον οποίο αν γνωρίζουμε θα μπορούμε να καταλάβουμε πως η ΤΝ παράγει πρωτότυπα προϊόντα. (</a:t>
            </a:r>
            <a:r>
              <a:rPr lang="en-US" dirty="0">
                <a:latin typeface="Candara Light" panose="020E0502030303020204" pitchFamily="34" charset="0"/>
              </a:rPr>
              <a:t>Marrone et al.,2022·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n-US" dirty="0">
                <a:latin typeface="Candara Light" panose="020E0502030303020204" pitchFamily="34" charset="0"/>
              </a:rPr>
              <a:t>O’Toole &amp; Horvát, 2024·Runco, 2023)</a:t>
            </a:r>
            <a:r>
              <a:rPr lang="el-GR" dirty="0">
                <a:latin typeface="Candara Light" panose="020E0502030303020204" pitchFamily="34" charset="0"/>
              </a:rPr>
              <a:t>- Ο </a:t>
            </a:r>
            <a:r>
              <a:rPr lang="en-US" dirty="0">
                <a:latin typeface="Candara Light" panose="020E0502030303020204" pitchFamily="34" charset="0"/>
              </a:rPr>
              <a:t>Khan (2024)</a:t>
            </a:r>
            <a:r>
              <a:rPr lang="el-GR" dirty="0">
                <a:latin typeface="Candara Light" panose="020E0502030303020204" pitchFamily="34" charset="0"/>
              </a:rPr>
              <a:t> μίλησε για</a:t>
            </a:r>
            <a:r>
              <a:rPr lang="en-US" dirty="0">
                <a:latin typeface="Candara Light" panose="020E0502030303020204" pitchFamily="34" charset="0"/>
              </a:rPr>
              <a:t> flash of</a:t>
            </a:r>
            <a:r>
              <a:rPr lang="el-GR" dirty="0">
                <a:latin typeface="Candara Light" panose="020E0502030303020204" pitchFamily="34" charset="0"/>
              </a:rPr>
              <a:t> </a:t>
            </a:r>
            <a:r>
              <a:rPr lang="en-US" dirty="0">
                <a:latin typeface="Candara Light" panose="020E0502030303020204" pitchFamily="34" charset="0"/>
              </a:rPr>
              <a:t>insight</a:t>
            </a:r>
          </a:p>
          <a:p>
            <a:pPr>
              <a:buFont typeface="Arial" panose="020B0604020202020204" pitchFamily="34" charset="0"/>
              <a:buChar char="•"/>
            </a:pPr>
            <a:endParaRPr lang="el-GR" dirty="0">
              <a:latin typeface="Candara Light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35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Ολοκλήρωμα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5159_TF22378848.potx" id="{51E92035-72BC-4B07-89CE-59A925E51368}" vid="{AC9007D9-22C0-4E44-B232-42ADFD1A740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F44C90D-2A62-4985-9618-3460247437B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1EAB5F-88FC-4FAE-AE3C-037A3C365E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8A2F88-55C5-4ED1-9541-807C65424763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Ολοκληρωμένος σχεδιασμός</Template>
  <TotalTime>5401</TotalTime>
  <Words>1877</Words>
  <Application>Microsoft Office PowerPoint</Application>
  <PresentationFormat>Ευρεία οθόνη</PresentationFormat>
  <Paragraphs>157</Paragraphs>
  <Slides>28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28</vt:i4>
      </vt:variant>
    </vt:vector>
  </HeadingPairs>
  <TitlesOfParts>
    <vt:vector size="36" baseType="lpstr">
      <vt:lpstr>Arial</vt:lpstr>
      <vt:lpstr>Calibri</vt:lpstr>
      <vt:lpstr>Calibri Light</vt:lpstr>
      <vt:lpstr>Candara Light</vt:lpstr>
      <vt:lpstr>Tw Cen MT</vt:lpstr>
      <vt:lpstr>Wingdings</vt:lpstr>
      <vt:lpstr>Wingdings 3</vt:lpstr>
      <vt:lpstr>Ολοκλήρωμα</vt:lpstr>
      <vt:lpstr>Δημιουργικη σκεψη στην εκπαιδευση και τεχνητη νοημοσυνη: παρεμβαση ή συνεργασια</vt:lpstr>
      <vt:lpstr>Το συμποσιο στο mit</vt:lpstr>
      <vt:lpstr>Το πρωτο προγραμμα τν</vt:lpstr>
      <vt:lpstr>Λειτουργια προγραμματων τν</vt:lpstr>
      <vt:lpstr>Root-Bernstain,2025</vt:lpstr>
      <vt:lpstr>Τι ειναι η δημιουργικοτητα</vt:lpstr>
      <vt:lpstr>Τι ειναι η δημιουργικοτητα</vt:lpstr>
      <vt:lpstr>Ειναι η τν δημιουργικη;</vt:lpstr>
      <vt:lpstr>Ειναι η τν δημιουργικη;</vt:lpstr>
      <vt:lpstr>Ειναι η τν δημιουργικη;</vt:lpstr>
      <vt:lpstr>Ειναι η τν δημιουργικη;</vt:lpstr>
      <vt:lpstr>Δημιουργικοτητα</vt:lpstr>
      <vt:lpstr>khanmigo</vt:lpstr>
      <vt:lpstr>Τι λενε οι μαθητεσ- ερευνα 1</vt:lpstr>
      <vt:lpstr>Τι λενε οι μαθητεσ-ερευνα 1  </vt:lpstr>
      <vt:lpstr>Τι λενε οι μαθητεσ- ερευνα 1</vt:lpstr>
      <vt:lpstr>Τι λενε οι μαθητεσ- ερευνα 2</vt:lpstr>
      <vt:lpstr>Τι λενε οι μαθητεσ- ερευνα 2</vt:lpstr>
      <vt:lpstr>Τι λενε οι μαθητες- ερευνα 3</vt:lpstr>
      <vt:lpstr>Τι λενε οι μαθητες- ερευνα 3</vt:lpstr>
      <vt:lpstr>ερευνα 4</vt:lpstr>
      <vt:lpstr>ερευνα 4</vt:lpstr>
      <vt:lpstr>ερευνα 4</vt:lpstr>
      <vt:lpstr>Καποια συμπερασματα</vt:lpstr>
      <vt:lpstr>βιβλιογραφια</vt:lpstr>
      <vt:lpstr>βιβλιογραφια</vt:lpstr>
      <vt:lpstr>Βιβλιογραφια</vt:lpstr>
      <vt:lpstr>Δημιουργικη σκεψη στην εκπαιδευση και τεχνητη νοημοσυνη: παρεμβαση ή συνεργασια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Aikaterini Petavraki</dc:creator>
  <cp:lastModifiedBy>Aikaterini Petavraki</cp:lastModifiedBy>
  <cp:revision>4</cp:revision>
  <dcterms:created xsi:type="dcterms:W3CDTF">2025-03-20T19:08:14Z</dcterms:created>
  <dcterms:modified xsi:type="dcterms:W3CDTF">2025-03-31T06:59:10Z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