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85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2/4/2012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2/4/2012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2/4/2012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2/4/2012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2/4/2012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2/4/2012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2/4/2012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2/4/2012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2/4/2012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2/4/2012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2/4/2012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2/4/2012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Προσδοκίες και στόχοι για το μέλλον στην εφηβεία¹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0" y="5733256"/>
            <a:ext cx="4572000" cy="600472"/>
          </a:xfrm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Ξένια Αντωνοπούλου</a:t>
            </a:r>
            <a:endParaRPr lang="el-G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Τυπικοί συλλογισμοί (εναλλακτικοί τρόποι δράσης, σκέψη για τη σκέψη-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μεταγνώση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, σκέψη για τους άλλους-κοινωνική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επιρροή).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Κοινωνικό πλαίσιο → σχήματα → προσανατολισμός στο μέλλον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Γνωστική ανάπτυξη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Περιεχόμενο: απασχόληση και εκπαίδευση (σε όλα τα πολιτισμικά πλαίσια), οικογένεια, γάμος, ελεύθερος χρόνος, υλικά αγαθά (ανάλογα με ηλικία, φύλο, κουλτούρα).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Περιεχόμενο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φόβων κατά προτεραιότητα: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α) ανεργία, σχολική αποτυχία, διαζύγιο, β) υγεία, διαζύγιο γονέων, γ) κοινωνικά γεγονότα (πυρηνικός πόλεμος).  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Χρονική προέκταση: τέλη 2</a:t>
            </a:r>
            <a:r>
              <a:rPr lang="el-GR" baseline="30000" dirty="0" smtClean="0">
                <a:latin typeface="Arial" pitchFamily="34" charset="0"/>
                <a:cs typeface="Arial" pitchFamily="34" charset="0"/>
              </a:rPr>
              <a:t>ης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δεκαετίας- αρχές 3</a:t>
            </a:r>
            <a:r>
              <a:rPr lang="el-GR" baseline="30000" dirty="0" smtClean="0">
                <a:latin typeface="Arial" pitchFamily="34" charset="0"/>
                <a:cs typeface="Arial" pitchFamily="34" charset="0"/>
              </a:rPr>
              <a:t>ης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. 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Συνειδητή ενασχόληση με αναπτυξιακά επιτεύγματα.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Περιεχόμενο και χρονική έκταση προσδοκιών-στόχων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Ακόμα και σε καταστάσεις εκτός ελέγχου (απειλή πολέμου) οι νέοι σχεδιάζουν το μέλλον τους (οικογένεια, απασχόληση). 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Σειρά στόχων: εκπαίδευση, ελεύθερος χρόνος, απασχόληση, οικογένεια, περιουσία (ανάλογα με κοινωνικά πρότυπα).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την ηλικία αυξάνεται το ενδιαφέρον για απασχόληση, εκπαίδευση και οικογένεια και μειώνεται για δραστηριότητες ελεύθερου χρόνου.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την ηλικία μειώνεται και η χρονική έκταση των στόχων.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την αύξηση της ηλικίας αυξάνονται οι βασικές ικανότητες σχεδιασμού, η πολυπλοκότητα στη σκέψη και οι γνώσεις.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Οι έφηβοι παρακινούνται περισσότερο από καθηγητές και γονείς να σχεδιάζουν για το μέλλον τους (εκπαίδευση) και διαφορετικοί στόχοι αποκτούν περισσότερο νόημα σε διαφορετικές ηλικίες (απασχόληση, οικογένεια).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Σχεδιασμός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Πιο εσωτερική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απόδοση αιτίων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με την αύξηση της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ηλικίας- μάλλον λόγω μεγαλύτερη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αίσθηση ελέγχου.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Αύξηση αισιοδοξίας στα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αγόρια με την αύξηση της ηλικίας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αύξηση καταθλιπτικού- απαισιόδοξου συναισθήματος στα κορίτσια (ίσως αντανακλά σύγκρουση στόχων).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Αιτιακές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αποδόσεις- συναίσθημα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Πολιτισμική διαφορά προσδοκιών και ρόλων και συμπεριφορών.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Κοινωνικός ρόλος φύλου: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αγόρια: εκπαίδευση, απασχόληση, υλικά αγαθά.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Κορίτσια: οικογένεια, μελλοντική οικογένεια, απασχόληση.</a:t>
            </a:r>
          </a:p>
          <a:p>
            <a:pPr>
              <a:buFont typeface="Wingdings" pitchFamily="2" charset="2"/>
              <a:buChar char="Ø"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 Στόχοι κοριτσιών πιο άμεσοι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(η οικογένεια πραγματοποιείται πιο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σύντομα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από την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υλική ευημερία).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Επίδραση κοινωνικού πλαισίου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Άτομα υψηλού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κοινωνικο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-οικονομικού επιπέδου εκτείνουν τους εκπαιδευτικούς στόχους μακρύτερα στο μέλλον. (όλες οι μεταβάσεις γίνονται αργότερα).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Άτομα χαμηλού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κοινωνικοοικονομικού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επιπέδου δίνουν προτεραιότητα στην εργασία, ενώ άτομα μέσου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κοινωνικοοικονομικού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επιπέδου ενδιαφέρονται περισσότερο για εκπαίδευση, καριέρα και ελεύθερο χρόνο.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Επίδραση κοινωνικού πλαισίου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Χαμηλός γονικός έλεγχος ενθαρρύνει ενδιαφέροντα για αναπτυξιακές απαιτήσεις (εκπαίδευση) –μεγαλύτερη ανεξαρτησία.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Εκπαιδευτικού στόχοι γονέων για εφήβους επηρεάζουν τους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στόχους των εφήβων.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Τα σχέδια των νέων για οικογένεια και γάμο επηρεάζονται από τις οικογενειακές σχέσεις (λειτουργούν ως μοντέλο).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Γονική υποστήριξη συνδέεται με αυξημένη τάση σχεδιασμού σε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εκπαιδευτικούς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και επαγγελματικούς τομείς και αισιοδοξία.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Παιδιά με στόχους στα αναπτυξιακά επιτεύγματα ίσως δέχονται λιγότερο έλεγχο και δημιουργούν διαφορετικές προσδοκίες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στους γονείς τους.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Οικογένεια 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Μεγαλύτερη έμφαση στα αγαθά, στην εκπαίδευση (ευκαιρία για κοινωνική ανέλιξη) και στην καριέρα σε ταχύτατα αναπτυσσόμενες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χώρες ,όπως το Μεξικό,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παρά σε παραδοσιακές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όπως η Ινδία (οικογένεια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, υγεία γονέων, κοινωνικά θέματα).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Διαφορές φύλου πιο έντονες σε παραδοσιακές κοινωνίες (βασίζονται στο πολιτισμικό πλαίσιο).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Σε παραδοσιακές κοινωνίες οι έφηβοι δεν θέτουν μόνοι τους στόχους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 Συνήθως οι στόχοι τίθενται από τους γονείς.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Κοινωνικά γεγονότα και κοινωνικά προβλήματα σε κάθε κοινωνία επηρεάζουν στόχους και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ανησυχίες των νέων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(ανεργία Αγγλίας, αντιπυρηνική στάση Φινλανδίας κτλ).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Πολιτιστικές διαφορές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Καλύτερα </a:t>
            </a:r>
            <a:r>
              <a:rPr lang="el-GR" dirty="0" err="1" smtClean="0"/>
              <a:t>ενσωμετωμένα</a:t>
            </a:r>
            <a:r>
              <a:rPr lang="el-GR" dirty="0" smtClean="0"/>
              <a:t> </a:t>
            </a:r>
            <a:r>
              <a:rPr lang="el-GR" dirty="0" smtClean="0"/>
              <a:t>σχήματα και στόχοι απασχόλησης </a:t>
            </a:r>
            <a:r>
              <a:rPr lang="el-GR" dirty="0" smtClean="0"/>
              <a:t>σχετίζονταν με πιο αποτελεσματική λήψη επαγγελματικών αποφάσεων.</a:t>
            </a:r>
          </a:p>
          <a:p>
            <a:endParaRPr lang="el-GR" dirty="0" smtClean="0"/>
          </a:p>
          <a:p>
            <a:r>
              <a:rPr lang="el-GR" dirty="0" smtClean="0"/>
              <a:t>Συνειδητοποίηση- σχεδιασμός- δέσμευση- </a:t>
            </a:r>
            <a:r>
              <a:rPr lang="el-GR" dirty="0" smtClean="0"/>
              <a:t>εφαρμογή (τα στάδια παραλληλίζονται με τις διαδικασίες στοχοθέτησης).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Μεγαλύτεροι έφηβοι δείχνουν μεγαλύτερο ενδιαφέρον για επαγγελματικές πληροφορίες και ευκαιρίες.</a:t>
            </a:r>
          </a:p>
          <a:p>
            <a:endParaRPr lang="el-GR" dirty="0" smtClean="0"/>
          </a:p>
          <a:p>
            <a:r>
              <a:rPr lang="el-GR" dirty="0" smtClean="0"/>
              <a:t>Καμία διαφορά φύλου στις γνώσεις για τα επαγγέλματα.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Λήψη επαγγελματικής απόφασης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 προσανατολισμός στο μέλλον ως διαδικασία κινητοποίησης, σχεδιασμού και αξιολόγησης των στόχων που θέτει το άτομο.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Αναπτυξιακοί στόχοι και επιτεύγματα ως βάση του προσανατολισμού στο μέλλον. Περιεχόμενο και χρονική έκταση των στόχων.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Παράγοντες που επηρεάζουν τον προσανατολισμό στο μέλλον: γνωστική ανάπτυξη, οικογένεια, κοινωνικό και πολιτισμικό πλαίσιο.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Διαδικασίες που σχετίζονται με τον προσανατολισμό στο μέλλον και τους στόχους: διαμόρφωση ταυτότητας, λήψη επαγγελματικών αποφάσεων, προβληματική συμπεριφορά και ιδιαιτερότητες στον προσανατολισμό στο μέλλον.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Κατασκευή του εαυτού και οι έννοιες που ενσωματώνει.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Θετικοί και αρνητικοί δυνητικοί εαυτοί. Προσδοκίες και ελπίδες, φόβοι και ανησυχίες για το μέλλον.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Γενικοί άξονες του μαθήματος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Μη υπολογισμός συνεπειών και παρορμητική αντίδραση.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Λιγότερο αισιόδοξοι, δομημένοι και μακροπρόθεσμοι προσανατολισμοί στο μέλλον.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Προσανατολισμοί σχετικοί με προσωπικά συμφέροντα και όχι αναπτυξιακούς στόχους.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Αμφίδρομη σχέση στιγματισμού και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ιδρυματοποίησης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με προσανατολισμούς στο μέλλον.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Ανησυχίες για οικογένεια, προσωπική ανάπτυξη, ελπίδες για απασχόληση.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Λόγω εγκλεισμού χάνονται ευκαιρίες για αναπτυξιακά επιτεύγματα (εκπαίδευση, απασχόληση, οικογένεια) και δυσκολεύονται περισσότερο μετά.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Όσο πλησιάζει το τέλος της ποινής, τόσο πιο βραχυπρόθεσμοι στόχοι.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Προβλήματα συμπεριφοράς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Χρήστες ναρκωτικών πιο απαισιόδοξοι.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Αναβολή σεξουαλικής δραστηριότητας στην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εφηβεία σχετίζεται με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καλύτερες ικανότητες επίλυσης προβλημάτων και λήψης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αποφάσεων και υψηλότερο προσανατολισμό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στο μέλλον.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Προβλήματα με το άλλο φύλο (ανεπιθύμητη εγκυμοσύνη)- αίσθηση περιορισμένων επιλογών, φτωχή κατανόηση εαυτού και άρνηση πιθανότητας εγκυμοσύνης που επηρεάζουν τους στόχους για το μέλλον.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Προβλήματα συμπεριφοράς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Περιεχόμενο δέσμευσης (επαγγελματικό, ιδεολογικό,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περιεχόμενο σχετικό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με σεξουαλικό προσανατολισμό) // στόχοι- κίνητρα για το μέλλον.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Διερεύνηση// διερεύνηση προαπαιτείται για αποτελεσματικό σχεδιασμό (γνώση εναλλακτικών).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Ισχύς  δέσμευσης// κίνητρο για πραγματοποίηση του στόχου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Οικογένεια επηρεάζει στόχους και ταυτότητα εφήβων: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Στενές οικογενειακές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σχέσεις σχετίζεται με δοτή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ταυτότητα και επίτευξη ταυτότητας- περισσότεροι προσανατολισμοί στο μέλλον- δέσμευση σε αποφάσεις για αναπτυξιακά έργα νωρίτερα.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Δοτή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ταυτότητα σχετίζεται με πίεση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για συμμόρφωση με προσανατολισμό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γονέων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Διάχυτη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ταυτότητα σχετίζεται με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αδιαφορία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γονέων, μη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ενθάρρυνση εμπλοκής 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Διαμόρφωση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ταυτότητας</a:t>
            </a: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(παραλληλισμός με στόχους)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Εαυτός ως προσαρμογή σε ένα κοινωνικό πλαίσιο. 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Ταυτότητα ως μέρος του εαυτού.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Αλλαγή, τροποποίηση ταυτότητας για καλύτερη προσαρμογή.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Κοινωνικές αλλαγές επηρεάζουν τη διαμόρφωση της ταυτότητας.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Ύφεση κατευθυντηρίων και πιέσεων για ενήλικη ταυτότητα- ελευθερία επιλογής.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Έλλειψη αντικειμενικών αξιών αντισταθμίζεται από προσωπικές αξίες και πεποιθήσεις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Οι έφηβοι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επιβαρύνονται με την εύρεση του σωστού- αβεβαιότητα, αναποφασιστικότητα.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Διαχωρισμός ορατού-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επιφανειακού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και εσωτερικού εαυτού. Εσωτερικός εαυτός ως βάση για επιλογές.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Ταυτότητα 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Εργασία: απέτυχε να λειτουργήσει ως ιδανικό και ως ανώτερο κίνητρο. Αποκτά νόημα ως μέσο αυτοπραγμάτωσης, ανάπτυξης και καταξίωσης εαυτού.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Οικογένεια: ο εαυτός πιο σημαντικός από το γάμο,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όμως λιγότερο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σημαντικός από το μεγάλωμα των παιδιών!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Εαυτός: λόγοι εστίασης α)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εξορθολογισμός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του ατομικού συμφέροντος, β) λύση κενού αξιών- βάση αναζήτησης απαντήσεων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 βασικές πολιτιστικές αξίες 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Έφηβοι: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ανάγκη να δουν τον εαυτό ως κάτι πολύτιμο.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Ευαίσθητοι στην ανατροφοδότηση- αντιδρούν στην κριτική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Δεν έχουν ακόμα σταθερή αίσθηση εαυτού και ταυτότητας.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Θάνατος: μειώνει την αξία όσων έκανε το άτομο;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Εαυτός στην εφηβεία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Ενσταλάζεται στην ανατροφή (στενοί συναισθηματικοί δεσμοί, λίγα παιδιά, μείωση θνησιμότητας).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err="1" smtClean="0">
                <a:latin typeface="Arial" pitchFamily="34" charset="0"/>
                <a:cs typeface="Arial" pitchFamily="34" charset="0"/>
              </a:rPr>
              <a:t>Ομοιογενοποίηση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μέσω Μ.Μ.Ε., παγκοσμιοποίηση, επαφή με πολλούς ανθρώπους με παρόμοια χαρακτηριστικά → </a:t>
            </a:r>
            <a:r>
              <a:rPr lang="el-GR" u="sng" dirty="0" smtClean="0">
                <a:latin typeface="Arial" pitchFamily="34" charset="0"/>
                <a:cs typeface="Arial" pitchFamily="34" charset="0"/>
              </a:rPr>
              <a:t>ανάγκη για μοναδικότητα.</a:t>
            </a:r>
          </a:p>
          <a:p>
            <a:endParaRPr lang="el-GR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Όμως δεν είναι σαφή τα μέσα επίτευξης της μοναδικότητας → κρίση ταυτότητας στην εφηβεία.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Ατομικότητα ως μέσο προσωπικής ανάπτυξης και διαφοροποίησης. Αυταπάτη μοναδικότητας- ανωτερότητας.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Μοναδικότητα 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Οι κοινωνίες αλλάζουν και οι ταυτότητες προσαρμόζονται σταδιακά στις νέες συνθήκες. Αποκτούν περιεχόμενο που επιτρέπει την προσαρμογή του ατόμου στο πολιτιστικό πλαίσιο. Οι διαδικασίες προσαρμογής είναι πολύ σημαντικές στην εφηβεία.</a:t>
            </a:r>
          </a:p>
          <a:p>
            <a:pPr>
              <a:buNone/>
            </a:pPr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Baumeister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Muraven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1996)</a:t>
            </a:r>
            <a:endParaRPr lang="el-G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Ταυτότητα- εαυτός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Οι έφηβοι αντιμετωπίζουν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έργα/ επιτεύγματα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που τους ανατίθενται και συνεπάγονται αρκετή σκέψη για το μέλλον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Οι αποφάσεις τους για το μέλλον επηρεάζουν την ενήλικη ζωή τους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 τρόπος που βλέπουν το μέλλον επηρεάζει τη διαμόρφωση της ταυτότητάς τους (δέσμευση σε ενδιαφέροντα για το μέλλον)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επαγγελματική επιλογή, η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παραβατική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συμπεριφορά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(και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άλλα είδη αποκλίνουσας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συμπεριφοράς)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σχετίζονται με τον τρόπο που βλέπουν τον εαυτό τους στο μέλλον.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Προσανατολισμός στο μέλλον-Σημασία των στόχων στην εφηβεία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Κινητοποίηση: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Τίθενται στόχοι που αφορούν κύριους αναπτυξιακούς τομείς της εφηβείας και την προσδοκώμενη εξέλιξη της ανάπτυξης.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Οι ρεαλιστικοί στόχοι προϋποθέτουν σύγκριση των αξιών και των κινήτρων με τις γνώσεις σχετικά με το μέλλον (διάρκεια ζωής).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Ιεραρχικό σύστημα κινήτρων- στόχων. Υψηλότερα κίνητρα και αξίες πραγματώνονται μέσω κατώτερων στόχων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subgoals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None/>
            </a:pP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Προσανατολισμός στο μέλλον-</a:t>
            </a:r>
            <a:b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κινητοποίηση, σχεδιασμός, αξιολόγηση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Σχεδιασμός: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Προϋποθέτει αναπαράσταση του στόχου, γνώση στρατηγικών και διαδικασιών πραγματοποίησης στόχων και γνώση του πλαισίου στο οποίο αναμένεται να πραγματοποιηθεί 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Κατασκευή σχεδίου επίτευξης στο συγκεκριμένο πλαίσιο και εναλλακτικών λύσεων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Αξιολόγηση σχεδίου και πιθανών εναλλακτικών (μοιάζει με διαδικασία επίλυσης προβλήματος) στο συγκεκριμένο πλαίσιο μέσω σκέψης ή δράσης (μέσω σκέψης για μακροπρόθεσμους στόχους)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Προσανατολισμός στο μέλλον-</a:t>
            </a:r>
            <a:b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κινητοποίηση, σχεδιασμός, αξιολόγηση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Αξιολόγηση: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Επιλογή του κατάλληλου σχεδίου και έλεγχος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επιτευξιμότητάς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του στο πραγματικό πλαίσιο- επαναπροσδιορισμός- αλλαγή σχεδίου.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err="1" smtClean="0">
                <a:latin typeface="Arial" pitchFamily="34" charset="0"/>
                <a:cs typeface="Arial" pitchFamily="34" charset="0"/>
              </a:rPr>
              <a:t>Αιτιακές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αποδόσεις και συναισθήματα: (συνειδητή και ασυνείδητη αξιολόγηση του στόχου).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Εσωτερική απόδοση επιτυχίας οδηγεί σε θετική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αυτοαξιολόγηση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και θέση υψηλότερων στόχων.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Εξωτερική απόδοση αποτυχιών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«προστατεύει»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την αυτοεκτίμηση (ναρκωτικά ως προστασία εκ των προτέρων για «σίγουρες»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αποτυχίες).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Προσανατολισμός στο μέλλον-</a:t>
            </a:r>
            <a:b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κινητοποίηση, σχεδιασμός, αξιολόγηση</a:t>
            </a:r>
            <a:endParaRPr lang="el-GR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Περιέχει τα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αναπτυξιακά επιτεύγματα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(αναπτυξιακές διαφορές σε κοινωνικές νόρμες, προσδοκίες, κανόνες, πρότυπα συμπεριφοράς) και το ηλικιακό οργανόγραμμά τους.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Τα αναπτυξιακά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επιτεύγματ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παρέχουν γνώση για τους αναπτυξιακούς στόχους, τα μοντέλα επίτευξης, τα κανονιστικά επίπεδα και τα περιθώρια κατάλληλων συμπεριφορών.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Αναπτυξιακά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επιτεύγματα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στην εφηβεία: ταυτότητα ρόλου του φύλου, επαγγελματική επιλογή, αυτονομία.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Αναπτυξιακά επιτεύγματα στην πρώιμη ενήλικη ζωή: γάμος, παιδιά, εργασία, τρόπος ζωής .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Πολιτιστικό πλαίσιο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608511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ανατροφή επηρεάζει την απόκτηση βασικών ικανοτήτων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στοχοθέτησης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, επίλυσης προβλημάτων και στρατηγικών αντιμετώπισης (τα πρότυπα ρόλων).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ενθάρρυνση και η υποστήριξη επηρεάζουν τους στόχους, τα σχέδια και τις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αιτιακές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αποδόσεις των εφήβων.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Οι απαιτήσεις των γονέων επηρεάζουν τους στόχους, το επίπεδο κινήτρων και την επιμονή στην επίτευξη των στόχων (αυταρχικοί και επιεικείς γονείς- αίσθημα ανικανότητας και έλλειψη κινήτρου).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Τα περιθώρια ανεξαρτησίας του εφήβου, η ευελιξία και αποτελεσματικότητα της διαπαιδαγώγησης επιδρούν στις ενέργειες σχεδιασμού.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Οικογένεια 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ανατροφοδότηση των γονέων επηρεάζει την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αυτοαξιολόγηση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των εφήβων, την αυτοαντίληψη και τις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αιτιακές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αποδόσεις (θετική- εσωτερικά αίτια, αισιοδοξία, επίλυση προβλημάτων).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Γονείς επηρεάζουν αξίες και στόχους εφήβων θέτοντας κανονιστικά επίπεδα, λειτουργώντας ως μοντέλα για επίλυση προβλημάτων και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αιτιακές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αποδόσεις.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Οι έφηβοι αναζητούν τη συμβουλή τους σε θέματα σχετικά με μακροπρόθεσμες, σημαντικές και δύσκολες αποφάσεις (συνομήλικοι για τρέχοντα θέματα, κοινωνική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σύγκριση).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Οικογένεια 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631</TotalTime>
  <Words>1688</Words>
  <Application>Microsoft Office PowerPoint</Application>
  <PresentationFormat>Προβολή στην οθόνη (4:3)</PresentationFormat>
  <Paragraphs>211</Paragraphs>
  <Slides>27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Συγκέντρωση</vt:lpstr>
      <vt:lpstr>Προσδοκίες και στόχοι για το μέλλον στην εφηβεία¹</vt:lpstr>
      <vt:lpstr>Γενικοί άξονες του μαθήματος</vt:lpstr>
      <vt:lpstr>Προσανατολισμός στο μέλλον-Σημασία των στόχων στην εφηβεία</vt:lpstr>
      <vt:lpstr>Προσανατολισμός στο μέλλον- κινητοποίηση, σχεδιασμός, αξιολόγηση</vt:lpstr>
      <vt:lpstr>Προσανατολισμός στο μέλλον- κινητοποίηση, σχεδιασμός, αξιολόγηση</vt:lpstr>
      <vt:lpstr>Προσανατολισμός στο μέλλον- κινητοποίηση, σχεδιασμός, αξιολόγηση</vt:lpstr>
      <vt:lpstr>Πολιτιστικό πλαίσιο</vt:lpstr>
      <vt:lpstr>Οικογένεια </vt:lpstr>
      <vt:lpstr>Οικογένεια </vt:lpstr>
      <vt:lpstr>Γνωστική ανάπτυξη</vt:lpstr>
      <vt:lpstr>Περιεχόμενο και χρονική έκταση προσδοκιών-στόχων</vt:lpstr>
      <vt:lpstr>Διαφάνεια 12</vt:lpstr>
      <vt:lpstr>Σχεδιασμός</vt:lpstr>
      <vt:lpstr>Αιτιακές αποδόσεις- συναίσθημα</vt:lpstr>
      <vt:lpstr>Επίδραση κοινωνικού πλαισίου</vt:lpstr>
      <vt:lpstr>Επίδραση κοινωνικού πλαισίου</vt:lpstr>
      <vt:lpstr>Οικογένεια </vt:lpstr>
      <vt:lpstr>Πολιτιστικές διαφορές</vt:lpstr>
      <vt:lpstr>Λήψη επαγγελματικής απόφασης</vt:lpstr>
      <vt:lpstr>Προβλήματα συμπεριφοράς</vt:lpstr>
      <vt:lpstr>Προβλήματα συμπεριφοράς</vt:lpstr>
      <vt:lpstr>Διαμόρφωση ταυτότητας (παραλληλισμός με στόχους)</vt:lpstr>
      <vt:lpstr>Ταυτότητα </vt:lpstr>
      <vt:lpstr>3 βασικές πολιτιστικές αξίες </vt:lpstr>
      <vt:lpstr>Εαυτός στην εφηβεία</vt:lpstr>
      <vt:lpstr>Μοναδικότητα </vt:lpstr>
      <vt:lpstr>Ταυτότητα- εαυτός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Προσδοκίες και στόχοι για το μέλλον στην εφηβεία</dc:title>
  <cp:lastModifiedBy>ΞΕΝΙΑ</cp:lastModifiedBy>
  <cp:revision>69</cp:revision>
  <dcterms:modified xsi:type="dcterms:W3CDTF">2012-04-02T13:41:56Z</dcterms:modified>
</cp:coreProperties>
</file>