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58" r:id="rId7"/>
    <p:sldId id="281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10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10.wmf"/><Relationship Id="rId6" Type="http://schemas.openxmlformats.org/officeDocument/2006/relationships/image" Target="../media/image13.wmf"/><Relationship Id="rId5" Type="http://schemas.openxmlformats.org/officeDocument/2006/relationships/image" Target="../media/image14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CA23-262D-4C29-83C2-3A98D7020BF3}" type="datetimeFigureOut">
              <a:rPr lang="el-GR" smtClean="0"/>
              <a:t>11/6/2022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D429-AF1E-4737-9516-43503412F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5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CA23-262D-4C29-83C2-3A98D7020BF3}" type="datetimeFigureOut">
              <a:rPr lang="el-GR" smtClean="0"/>
              <a:t>11/6/2022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D429-AF1E-4737-9516-43503412F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856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CA23-262D-4C29-83C2-3A98D7020BF3}" type="datetimeFigureOut">
              <a:rPr lang="el-GR" smtClean="0"/>
              <a:t>11/6/2022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D429-AF1E-4737-9516-43503412F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83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CA23-262D-4C29-83C2-3A98D7020BF3}" type="datetimeFigureOut">
              <a:rPr lang="el-GR" smtClean="0"/>
              <a:t>11/6/2022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D429-AF1E-4737-9516-43503412F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86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CA23-262D-4C29-83C2-3A98D7020BF3}" type="datetimeFigureOut">
              <a:rPr lang="el-GR" smtClean="0"/>
              <a:t>11/6/2022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D429-AF1E-4737-9516-43503412F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49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CA23-262D-4C29-83C2-3A98D7020BF3}" type="datetimeFigureOut">
              <a:rPr lang="el-GR" smtClean="0"/>
              <a:t>11/6/2022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D429-AF1E-4737-9516-43503412F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843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CA23-262D-4C29-83C2-3A98D7020BF3}" type="datetimeFigureOut">
              <a:rPr lang="el-GR" smtClean="0"/>
              <a:t>11/6/2022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D429-AF1E-4737-9516-43503412F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821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CA23-262D-4C29-83C2-3A98D7020BF3}" type="datetimeFigureOut">
              <a:rPr lang="el-GR" smtClean="0"/>
              <a:t>11/6/2022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D429-AF1E-4737-9516-43503412F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88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CA23-262D-4C29-83C2-3A98D7020BF3}" type="datetimeFigureOut">
              <a:rPr lang="el-GR" smtClean="0"/>
              <a:t>11/6/2022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D429-AF1E-4737-9516-43503412F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39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CA23-262D-4C29-83C2-3A98D7020BF3}" type="datetimeFigureOut">
              <a:rPr lang="el-GR" smtClean="0"/>
              <a:t>11/6/2022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D429-AF1E-4737-9516-43503412F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06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CA23-262D-4C29-83C2-3A98D7020BF3}" type="datetimeFigureOut">
              <a:rPr lang="el-GR" smtClean="0"/>
              <a:t>11/6/2022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D429-AF1E-4737-9516-43503412F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30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7CA23-262D-4C29-83C2-3A98D7020BF3}" type="datetimeFigureOut">
              <a:rPr lang="el-GR" smtClean="0"/>
              <a:t>11/6/2022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1D429-AF1E-4737-9516-43503412F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Απλή ανάλυση διακύμανσης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8044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05000" y="441326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2000" dirty="0" smtClean="0"/>
              <a:t>Υπολογίζουμε το άθροισμα των τετραγώνων των αποκλίσεων</a:t>
            </a:r>
            <a:endParaRPr lang="en-US" altLang="el-GR" sz="2000" dirty="0"/>
          </a:p>
        </p:txBody>
      </p:sp>
      <p:graphicFrame>
        <p:nvGraphicFramePr>
          <p:cNvPr id="299011" name="Group 3"/>
          <p:cNvGraphicFramePr>
            <a:graphicFrameLocks noGrp="1"/>
          </p:cNvGraphicFramePr>
          <p:nvPr/>
        </p:nvGraphicFramePr>
        <p:xfrm>
          <a:off x="2489200" y="982526"/>
          <a:ext cx="7010400" cy="5265874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4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Τμήμα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Τμήμα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Τμήμα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0,1111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5,76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7,1111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5,29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5,4444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12,96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7,29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0,4444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5,76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0,4444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10,89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1,7778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2,89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30,10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15,33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11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0347" name="Object 116"/>
          <p:cNvGraphicFramePr>
            <a:graphicFrameLocks noChangeAspect="1"/>
          </p:cNvGraphicFramePr>
          <p:nvPr/>
        </p:nvGraphicFramePr>
        <p:xfrm>
          <a:off x="3824288" y="1290782"/>
          <a:ext cx="95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3" imgW="634725" imgH="253890" progId="Equation.3">
                  <p:embed/>
                </p:oleObj>
              </mc:Choice>
              <mc:Fallback>
                <p:oleObj name="Equation" r:id="rId3" imgW="634725" imgH="253890" progId="Equation.3">
                  <p:embed/>
                  <p:pic>
                    <p:nvPicPr>
                      <p:cNvPr id="10347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1290782"/>
                        <a:ext cx="952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8" name="Object 117"/>
          <p:cNvGraphicFramePr>
            <a:graphicFrameLocks noChangeAspect="1"/>
          </p:cNvGraphicFramePr>
          <p:nvPr/>
        </p:nvGraphicFramePr>
        <p:xfrm>
          <a:off x="6111876" y="1282700"/>
          <a:ext cx="1009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5" imgW="672808" imgH="253890" progId="Equation.3">
                  <p:embed/>
                </p:oleObj>
              </mc:Choice>
              <mc:Fallback>
                <p:oleObj name="Equation" r:id="rId5" imgW="672808" imgH="253890" progId="Equation.3">
                  <p:embed/>
                  <p:pic>
                    <p:nvPicPr>
                      <p:cNvPr id="10348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6" y="1282700"/>
                        <a:ext cx="1009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9" name="Object 118"/>
          <p:cNvGraphicFramePr>
            <a:graphicFrameLocks noChangeAspect="1"/>
          </p:cNvGraphicFramePr>
          <p:nvPr/>
        </p:nvGraphicFramePr>
        <p:xfrm>
          <a:off x="8509000" y="1390650"/>
          <a:ext cx="9906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7" imgW="660113" imgH="266584" progId="Equation.3">
                  <p:embed/>
                </p:oleObj>
              </mc:Choice>
              <mc:Fallback>
                <p:oleObj name="Equation" r:id="rId7" imgW="660113" imgH="266584" progId="Equation.3">
                  <p:embed/>
                  <p:pic>
                    <p:nvPicPr>
                      <p:cNvPr id="10349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0" y="1390650"/>
                        <a:ext cx="9906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0" name="Object 119"/>
          <p:cNvGraphicFramePr>
            <a:graphicFrameLocks noChangeAspect="1"/>
          </p:cNvGraphicFramePr>
          <p:nvPr/>
        </p:nvGraphicFramePr>
        <p:xfrm>
          <a:off x="2489200" y="5770708"/>
          <a:ext cx="10668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9" imgW="901309" imgH="393529" progId="Equation.3">
                  <p:embed/>
                </p:oleObj>
              </mc:Choice>
              <mc:Fallback>
                <p:oleObj name="Equation" r:id="rId9" imgW="901309" imgH="393529" progId="Equation.3">
                  <p:embed/>
                  <p:pic>
                    <p:nvPicPr>
                      <p:cNvPr id="1035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5770708"/>
                        <a:ext cx="10668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1" name="Object 120"/>
          <p:cNvGraphicFramePr>
            <a:graphicFrameLocks noChangeAspect="1"/>
          </p:cNvGraphicFramePr>
          <p:nvPr/>
        </p:nvGraphicFramePr>
        <p:xfrm>
          <a:off x="5016501" y="5783263"/>
          <a:ext cx="1095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11" imgW="926698" imgH="393529" progId="Equation.3">
                  <p:embed/>
                </p:oleObj>
              </mc:Choice>
              <mc:Fallback>
                <p:oleObj name="Equation" r:id="rId11" imgW="926698" imgH="393529" progId="Equation.3">
                  <p:embed/>
                  <p:pic>
                    <p:nvPicPr>
                      <p:cNvPr id="10351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1" y="5783263"/>
                        <a:ext cx="10953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" name="Object 121"/>
          <p:cNvGraphicFramePr>
            <a:graphicFrameLocks noChangeAspect="1"/>
          </p:cNvGraphicFramePr>
          <p:nvPr/>
        </p:nvGraphicFramePr>
        <p:xfrm>
          <a:off x="7121526" y="5783263"/>
          <a:ext cx="12620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13" imgW="1066337" imgH="393529" progId="Equation.3">
                  <p:embed/>
                </p:oleObj>
              </mc:Choice>
              <mc:Fallback>
                <p:oleObj name="Equation" r:id="rId13" imgW="1066337" imgH="393529" progId="Equation.3">
                  <p:embed/>
                  <p:pic>
                    <p:nvPicPr>
                      <p:cNvPr id="10352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6" y="5783263"/>
                        <a:ext cx="12620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45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63418" y="107951"/>
            <a:ext cx="114346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dirty="0" smtClean="0"/>
              <a:t>Το άθροισμα των τετραγώνων (των αποκλίσεων) εντός των τριών τμημάτων </a:t>
            </a:r>
            <a:r>
              <a:rPr lang="en-US" altLang="el-GR" b="1" i="1" dirty="0" smtClean="0"/>
              <a:t>SS within</a:t>
            </a:r>
            <a:r>
              <a:rPr lang="el-GR" altLang="el-GR" b="1" i="1" dirty="0" smtClean="0"/>
              <a:t> </a:t>
            </a:r>
            <a:r>
              <a:rPr lang="el-GR" altLang="el-GR" dirty="0" smtClean="0"/>
              <a:t>είναι το άθροισμα </a:t>
            </a:r>
            <a:r>
              <a:rPr lang="en-US" altLang="el-GR" dirty="0" smtClean="0"/>
              <a:t>= 27,2 </a:t>
            </a:r>
            <a:r>
              <a:rPr lang="en-US" altLang="el-GR" dirty="0"/>
              <a:t>+ </a:t>
            </a:r>
            <a:r>
              <a:rPr lang="en-US" altLang="el-GR" dirty="0" smtClean="0"/>
              <a:t>30,10 </a:t>
            </a:r>
            <a:r>
              <a:rPr lang="en-US" altLang="el-GR" dirty="0"/>
              <a:t>+ </a:t>
            </a:r>
            <a:r>
              <a:rPr lang="en-US" altLang="el-GR" dirty="0" smtClean="0"/>
              <a:t>15,33 </a:t>
            </a:r>
            <a:r>
              <a:rPr lang="en-US" altLang="el-GR" dirty="0"/>
              <a:t>= </a:t>
            </a:r>
            <a:r>
              <a:rPr lang="en-US" altLang="el-GR" dirty="0" smtClean="0"/>
              <a:t>72,63</a:t>
            </a:r>
            <a:r>
              <a:rPr lang="el-GR" altLang="el-GR" dirty="0" smtClean="0"/>
              <a:t>.</a:t>
            </a:r>
            <a:endParaRPr lang="en-US" altLang="el-GR" dirty="0"/>
          </a:p>
        </p:txBody>
      </p:sp>
      <p:graphicFrame>
        <p:nvGraphicFramePr>
          <p:cNvPr id="11374" name="Object 119"/>
          <p:cNvGraphicFramePr>
            <a:graphicFrameLocks noChangeAspect="1"/>
          </p:cNvGraphicFramePr>
          <p:nvPr/>
        </p:nvGraphicFramePr>
        <p:xfrm>
          <a:off x="1955800" y="5775326"/>
          <a:ext cx="10668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3" imgW="901309" imgH="393529" progId="Equation.3">
                  <p:embed/>
                </p:oleObj>
              </mc:Choice>
              <mc:Fallback>
                <p:oleObj name="Equation" r:id="rId3" imgW="901309" imgH="393529" progId="Equation.3">
                  <p:embed/>
                  <p:pic>
                    <p:nvPicPr>
                      <p:cNvPr id="11374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5775326"/>
                        <a:ext cx="10668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5" name="Object 120"/>
          <p:cNvGraphicFramePr>
            <a:graphicFrameLocks noChangeAspect="1"/>
          </p:cNvGraphicFramePr>
          <p:nvPr/>
        </p:nvGraphicFramePr>
        <p:xfrm>
          <a:off x="4290146" y="5770708"/>
          <a:ext cx="1095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11375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146" y="5770708"/>
                        <a:ext cx="10953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6" name="Object 121"/>
          <p:cNvGraphicFramePr>
            <a:graphicFrameLocks noChangeAspect="1"/>
          </p:cNvGraphicFramePr>
          <p:nvPr/>
        </p:nvGraphicFramePr>
        <p:xfrm>
          <a:off x="6785120" y="5793798"/>
          <a:ext cx="12620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7" imgW="1066337" imgH="393529" progId="Equation.3">
                  <p:embed/>
                </p:oleObj>
              </mc:Choice>
              <mc:Fallback>
                <p:oleObj name="Equation" r:id="rId7" imgW="1066337" imgH="393529" progId="Equation.3">
                  <p:embed/>
                  <p:pic>
                    <p:nvPicPr>
                      <p:cNvPr id="11376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5120" y="5793798"/>
                        <a:ext cx="12620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Group 3"/>
          <p:cNvGraphicFramePr>
            <a:graphicFrameLocks noGrp="1"/>
          </p:cNvGraphicFramePr>
          <p:nvPr/>
        </p:nvGraphicFramePr>
        <p:xfrm>
          <a:off x="1833418" y="982526"/>
          <a:ext cx="7010400" cy="5265874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4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Τμήμα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Τμήμα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Τμήμα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0.1111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5.76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7.1111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5.29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5.4444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12.96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7.29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0.4444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5.76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0.4444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10.89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1.7778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2.89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27.2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30.10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15.33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11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3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1828800" y="1752601"/>
            <a:ext cx="86106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altLang="el-GR" sz="3200" dirty="0" smtClean="0"/>
              <a:t>Ο μέσος όρος των τετραγώνων των αποκλίσεων μεταξύ των τμημάτων είναι</a:t>
            </a:r>
            <a:r>
              <a:rPr lang="en-US" altLang="el-GR" sz="3200" dirty="0"/>
              <a:t/>
            </a:r>
            <a:br>
              <a:rPr lang="en-US" altLang="el-GR" sz="3200" dirty="0"/>
            </a:br>
            <a:r>
              <a:rPr lang="en-US" altLang="el-GR" sz="3200" b="1" i="1" dirty="0"/>
              <a:t>MS within</a:t>
            </a:r>
            <a:r>
              <a:rPr lang="en-US" altLang="el-GR" sz="3200" dirty="0"/>
              <a:t> = (SS Within) / (n – c</a:t>
            </a:r>
            <a:r>
              <a:rPr lang="en-US" altLang="el-GR" sz="3200" dirty="0" smtClean="0"/>
              <a:t>),</a:t>
            </a:r>
            <a:endParaRPr lang="en-US" altLang="el-GR" sz="3200" dirty="0"/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l-GR" sz="3200" dirty="0"/>
              <a:t>= </a:t>
            </a:r>
            <a:r>
              <a:rPr lang="en-US" altLang="el-GR" sz="3200" dirty="0" smtClean="0"/>
              <a:t>72,63</a:t>
            </a:r>
            <a:r>
              <a:rPr lang="en-US" altLang="el-GR" sz="3200" dirty="0"/>
              <a:t>/(21 – 3) = </a:t>
            </a:r>
            <a:r>
              <a:rPr lang="en-US" altLang="el-GR" sz="3200" dirty="0" smtClean="0"/>
              <a:t>72,63/18 </a:t>
            </a:r>
            <a:r>
              <a:rPr lang="en-US" altLang="el-GR" sz="3200" dirty="0"/>
              <a:t>= </a:t>
            </a:r>
            <a:r>
              <a:rPr lang="en-US" altLang="el-GR" sz="3200" dirty="0" smtClean="0"/>
              <a:t>4,035</a:t>
            </a:r>
            <a:endParaRPr lang="en-US" altLang="el-GR" sz="3200" dirty="0"/>
          </a:p>
        </p:txBody>
      </p:sp>
    </p:spTree>
    <p:extLst>
      <p:ext uri="{BB962C8B-B14F-4D97-AF65-F5344CB8AC3E}">
        <p14:creationId xmlns:p14="http://schemas.microsoft.com/office/powerpoint/2010/main" val="356737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2193636" y="1724380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"/>
              </a:spcBef>
            </a:pPr>
            <a:r>
              <a:rPr lang="el-GR" altLang="el-GR" dirty="0" smtClean="0"/>
              <a:t>Το μέσο άθροισμα μεταξύ των τμημάτων είναι </a:t>
            </a:r>
            <a:r>
              <a:rPr lang="en-US" altLang="el-GR" b="1" i="1" dirty="0" smtClean="0"/>
              <a:t>MS Between</a:t>
            </a:r>
            <a:endParaRPr lang="en-US" altLang="el-GR" b="1" i="1" dirty="0"/>
          </a:p>
        </p:txBody>
      </p:sp>
      <p:graphicFrame>
        <p:nvGraphicFramePr>
          <p:cNvPr id="301175" name="Object 119"/>
          <p:cNvGraphicFramePr>
            <a:graphicFrameLocks noChangeAspect="1"/>
          </p:cNvGraphicFramePr>
          <p:nvPr/>
        </p:nvGraphicFramePr>
        <p:xfrm>
          <a:off x="3962400" y="3609976"/>
          <a:ext cx="1143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Equation" r:id="rId3" imgW="558800" imgH="228600" progId="Equation.3">
                  <p:embed/>
                </p:oleObj>
              </mc:Choice>
              <mc:Fallback>
                <p:oleObj name="Equation" r:id="rId3" imgW="558800" imgH="228600" progId="Equation.3">
                  <p:embed/>
                  <p:pic>
                    <p:nvPicPr>
                      <p:cNvPr id="301175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609976"/>
                        <a:ext cx="11430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176" name="Object 120"/>
          <p:cNvGraphicFramePr>
            <a:graphicFrameLocks noChangeAspect="1"/>
          </p:cNvGraphicFramePr>
          <p:nvPr/>
        </p:nvGraphicFramePr>
        <p:xfrm>
          <a:off x="5410200" y="3597275"/>
          <a:ext cx="11430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Equation" r:id="rId5" imgW="583947" imgH="228501" progId="Equation.3">
                  <p:embed/>
                </p:oleObj>
              </mc:Choice>
              <mc:Fallback>
                <p:oleObj name="Equation" r:id="rId5" imgW="583947" imgH="228501" progId="Equation.3">
                  <p:embed/>
                  <p:pic>
                    <p:nvPicPr>
                      <p:cNvPr id="301176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597275"/>
                        <a:ext cx="11430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177" name="Object 121"/>
          <p:cNvGraphicFramePr>
            <a:graphicFrameLocks noChangeAspect="1"/>
          </p:cNvGraphicFramePr>
          <p:nvPr/>
        </p:nvGraphicFramePr>
        <p:xfrm>
          <a:off x="6858000" y="3609976"/>
          <a:ext cx="1371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Equation" r:id="rId7" imgW="710891" imgH="241195" progId="Equation.3">
                  <p:embed/>
                </p:oleObj>
              </mc:Choice>
              <mc:Fallback>
                <p:oleObj name="Equation" r:id="rId7" imgW="710891" imgH="241195" progId="Equation.3">
                  <p:embed/>
                  <p:pic>
                    <p:nvPicPr>
                      <p:cNvPr id="301177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609976"/>
                        <a:ext cx="13716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180" name="Object 124"/>
          <p:cNvGraphicFramePr>
            <a:graphicFrameLocks noChangeAspect="1"/>
          </p:cNvGraphicFramePr>
          <p:nvPr/>
        </p:nvGraphicFramePr>
        <p:xfrm>
          <a:off x="2552700" y="4313238"/>
          <a:ext cx="7340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Equation" r:id="rId9" imgW="4203360" imgH="215640" progId="Equation.DSMT4">
                  <p:embed/>
                </p:oleObj>
              </mc:Choice>
              <mc:Fallback>
                <p:oleObj name="Equation" r:id="rId9" imgW="4203360" imgH="215640" progId="Equation.DSMT4">
                  <p:embed/>
                  <p:pic>
                    <p:nvPicPr>
                      <p:cNvPr id="30118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4313238"/>
                        <a:ext cx="73406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181" name="Object 125"/>
          <p:cNvGraphicFramePr>
            <a:graphicFrameLocks noChangeAspect="1"/>
          </p:cNvGraphicFramePr>
          <p:nvPr/>
        </p:nvGraphicFramePr>
        <p:xfrm>
          <a:off x="8477250" y="3581401"/>
          <a:ext cx="13525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Equation" r:id="rId11" imgW="672808" imgH="203112" progId="Equation.3">
                  <p:embed/>
                </p:oleObj>
              </mc:Choice>
              <mc:Fallback>
                <p:oleObj name="Equation" r:id="rId11" imgW="672808" imgH="203112" progId="Equation.3">
                  <p:embed/>
                  <p:pic>
                    <p:nvPicPr>
                      <p:cNvPr id="301181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0" y="3581401"/>
                        <a:ext cx="13525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182" name="Text Box 126"/>
          <p:cNvSpPr txBox="1">
            <a:spLocks noChangeArrowheads="1"/>
          </p:cNvSpPr>
          <p:nvPr/>
        </p:nvSpPr>
        <p:spPr bwMode="auto">
          <a:xfrm>
            <a:off x="1981200" y="3200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dirty="0" smtClean="0"/>
              <a:t>Δηλαδή</a:t>
            </a:r>
            <a:r>
              <a:rPr lang="en-US" altLang="el-GR" dirty="0" smtClean="0"/>
              <a:t>,    </a:t>
            </a:r>
            <a:r>
              <a:rPr lang="el-GR" altLang="el-GR" dirty="0" smtClean="0"/>
              <a:t>           </a:t>
            </a:r>
            <a:r>
              <a:rPr lang="en-US" altLang="el-GR" dirty="0" smtClean="0"/>
              <a:t>n</a:t>
            </a:r>
            <a:r>
              <a:rPr lang="en-US" altLang="el-GR" baseline="-25000" dirty="0" smtClean="0"/>
              <a:t>1</a:t>
            </a:r>
            <a:r>
              <a:rPr lang="en-US" altLang="el-GR" dirty="0" smtClean="0"/>
              <a:t>=5           </a:t>
            </a:r>
            <a:r>
              <a:rPr lang="en-US" altLang="el-GR" dirty="0"/>
              <a:t>n</a:t>
            </a:r>
            <a:r>
              <a:rPr lang="en-US" altLang="el-GR" baseline="-25000" dirty="0"/>
              <a:t>2</a:t>
            </a:r>
            <a:r>
              <a:rPr lang="en-US" altLang="el-GR" dirty="0"/>
              <a:t>=10           n</a:t>
            </a:r>
            <a:r>
              <a:rPr lang="en-US" altLang="el-GR" baseline="-25000" dirty="0"/>
              <a:t>3</a:t>
            </a:r>
            <a:r>
              <a:rPr lang="en-US" altLang="el-GR" dirty="0"/>
              <a:t>=6              c = 3</a:t>
            </a:r>
          </a:p>
        </p:txBody>
      </p:sp>
      <p:graphicFrame>
        <p:nvGraphicFramePr>
          <p:cNvPr id="301183" name="Object 127"/>
          <p:cNvGraphicFramePr>
            <a:graphicFrameLocks noChangeAspect="1"/>
          </p:cNvGraphicFramePr>
          <p:nvPr/>
        </p:nvGraphicFramePr>
        <p:xfrm>
          <a:off x="4194175" y="4964114"/>
          <a:ext cx="30162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Equation" r:id="rId13" imgW="1727200" imgH="190500" progId="Equation.DSMT4">
                  <p:embed/>
                </p:oleObj>
              </mc:Choice>
              <mc:Fallback>
                <p:oleObj name="Equation" r:id="rId13" imgW="1727200" imgH="190500" progId="Equation.DSMT4">
                  <p:embed/>
                  <p:pic>
                    <p:nvPicPr>
                      <p:cNvPr id="301183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4964114"/>
                        <a:ext cx="30162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184" name="Object 128"/>
          <p:cNvGraphicFramePr>
            <a:graphicFrameLocks noChangeAspect="1"/>
          </p:cNvGraphicFramePr>
          <p:nvPr/>
        </p:nvGraphicFramePr>
        <p:xfrm>
          <a:off x="7620001" y="4953000"/>
          <a:ext cx="8858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Equation" r:id="rId15" imgW="507780" imgH="177723" progId="Equation.DSMT4">
                  <p:embed/>
                </p:oleObj>
              </mc:Choice>
              <mc:Fallback>
                <p:oleObj name="Equation" r:id="rId15" imgW="507780" imgH="177723" progId="Equation.DSMT4">
                  <p:embed/>
                  <p:pic>
                    <p:nvPicPr>
                      <p:cNvPr id="301184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1" y="4953000"/>
                        <a:ext cx="8858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29"/>
          <p:cNvGraphicFramePr>
            <a:graphicFrameLocks noChangeAspect="1"/>
          </p:cNvGraphicFramePr>
          <p:nvPr/>
        </p:nvGraphicFramePr>
        <p:xfrm>
          <a:off x="3048001" y="1143000"/>
          <a:ext cx="61880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Equation" r:id="rId17" imgW="3543300" imgH="266700" progId="Equation.3">
                  <p:embed/>
                </p:oleObj>
              </mc:Choice>
              <mc:Fallback>
                <p:oleObj name="Equation" r:id="rId17" imgW="3543300" imgH="266700" progId="Equation.3">
                  <p:embed/>
                  <p:pic>
                    <p:nvPicPr>
                      <p:cNvPr id="13323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1143000"/>
                        <a:ext cx="61880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Text Box 130"/>
          <p:cNvSpPr txBox="1">
            <a:spLocks noChangeArrowheads="1"/>
          </p:cNvSpPr>
          <p:nvPr/>
        </p:nvSpPr>
        <p:spPr bwMode="auto">
          <a:xfrm>
            <a:off x="2103438" y="273903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"/>
              </a:spcBef>
            </a:pPr>
            <a:r>
              <a:rPr lang="el-GR" altLang="el-GR" dirty="0" smtClean="0"/>
              <a:t>Το άθροισμα των τετραγώνων των αποκλίσεων μεταξύ των τμημάτων είναι </a:t>
            </a:r>
            <a:r>
              <a:rPr lang="en-US" altLang="el-GR" b="1" i="1" dirty="0" smtClean="0"/>
              <a:t>SS Between</a:t>
            </a:r>
            <a:endParaRPr lang="en-US" altLang="el-GR" b="1" i="1" dirty="0"/>
          </a:p>
        </p:txBody>
      </p:sp>
      <p:graphicFrame>
        <p:nvGraphicFramePr>
          <p:cNvPr id="301187" name="Object 131"/>
          <p:cNvGraphicFramePr>
            <a:graphicFrameLocks noChangeAspect="1"/>
          </p:cNvGraphicFramePr>
          <p:nvPr/>
        </p:nvGraphicFramePr>
        <p:xfrm>
          <a:off x="2514600" y="5562600"/>
          <a:ext cx="48768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19" imgW="2794000" imgH="393700" progId="Equation.DSMT4">
                  <p:embed/>
                </p:oleObj>
              </mc:Choice>
              <mc:Fallback>
                <p:oleObj name="Equation" r:id="rId19" imgW="2794000" imgH="393700" progId="Equation.DSMT4">
                  <p:embed/>
                  <p:pic>
                    <p:nvPicPr>
                      <p:cNvPr id="301187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8768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188" name="Object 132"/>
          <p:cNvGraphicFramePr>
            <a:graphicFrameLocks noChangeAspect="1"/>
          </p:cNvGraphicFramePr>
          <p:nvPr/>
        </p:nvGraphicFramePr>
        <p:xfrm>
          <a:off x="4114801" y="2362200"/>
          <a:ext cx="305911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21" imgW="1752600" imgH="393700" progId="Equation.3">
                  <p:embed/>
                </p:oleObj>
              </mc:Choice>
              <mc:Fallback>
                <p:oleObj name="Equation" r:id="rId21" imgW="1752600" imgH="393700" progId="Equation.3">
                  <p:embed/>
                  <p:pic>
                    <p:nvPicPr>
                      <p:cNvPr id="301188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1" y="2362200"/>
                        <a:ext cx="3059113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4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  <p:bldP spid="3011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265381" y="1447800"/>
            <a:ext cx="93194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3200" b="1" i="1" dirty="0" smtClean="0"/>
              <a:t>Το συνολικό άθροισμα των τετραγώνων των αποκλίσεων είναι </a:t>
            </a:r>
            <a:r>
              <a:rPr lang="en-US" altLang="el-GR" sz="3200" b="1" i="1" dirty="0" smtClean="0"/>
              <a:t>SS </a:t>
            </a:r>
            <a:r>
              <a:rPr lang="en-US" altLang="el-GR" sz="3200" b="1" i="1" dirty="0"/>
              <a:t>Total</a:t>
            </a:r>
            <a:r>
              <a:rPr lang="en-US" altLang="el-GR" sz="3200" dirty="0"/>
              <a:t> </a:t>
            </a:r>
            <a:r>
              <a:rPr lang="en-US" altLang="el-GR" sz="3200" dirty="0" smtClean="0"/>
              <a:t>= </a:t>
            </a:r>
            <a:r>
              <a:rPr lang="en-US" altLang="el-GR" sz="3200" dirty="0"/>
              <a:t>SS Between + SS Within</a:t>
            </a:r>
            <a:endParaRPr lang="en-US" altLang="el-GR" sz="3200" b="1" i="1" dirty="0"/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2743200" y="3124200"/>
            <a:ext cx="678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3200" dirty="0" smtClean="0"/>
              <a:t>Ο μέσος όρος για τις συνολικές αποκλίσεις είναι </a:t>
            </a:r>
            <a:r>
              <a:rPr lang="en-US" altLang="el-GR" sz="3200" b="1" i="1" dirty="0" smtClean="0"/>
              <a:t>MS </a:t>
            </a:r>
            <a:r>
              <a:rPr lang="en-US" altLang="el-GR" sz="3200" b="1" i="1" dirty="0"/>
              <a:t>Total</a:t>
            </a:r>
            <a:r>
              <a:rPr lang="en-US" altLang="el-GR" sz="3200" dirty="0"/>
              <a:t> </a:t>
            </a:r>
            <a:br>
              <a:rPr lang="en-US" altLang="el-GR" sz="3200" dirty="0"/>
            </a:br>
            <a:r>
              <a:rPr lang="en-US" altLang="el-GR" sz="3200" dirty="0"/>
              <a:t>= SS Total /( n – 1)</a:t>
            </a:r>
            <a:endParaRPr lang="en-US" altLang="el-GR" sz="3200" b="1" i="1" dirty="0"/>
          </a:p>
        </p:txBody>
      </p:sp>
    </p:spTree>
    <p:extLst>
      <p:ext uri="{BB962C8B-B14F-4D97-AF65-F5344CB8AC3E}">
        <p14:creationId xmlns:p14="http://schemas.microsoft.com/office/powerpoint/2010/main" val="32578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905000" y="5334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dirty="0" smtClean="0"/>
              <a:t>Φτιάχνουμε τον πίνακα της </a:t>
            </a:r>
            <a:r>
              <a:rPr lang="en-US" altLang="el-GR" dirty="0" smtClean="0"/>
              <a:t>ANOVA</a:t>
            </a:r>
            <a:endParaRPr lang="en-US" altLang="el-GR" dirty="0"/>
          </a:p>
        </p:txBody>
      </p:sp>
      <p:graphicFrame>
        <p:nvGraphicFramePr>
          <p:cNvPr id="303172" name="Group 68"/>
          <p:cNvGraphicFramePr>
            <a:graphicFrameLocks noGrp="1"/>
          </p:cNvGraphicFramePr>
          <p:nvPr/>
        </p:nvGraphicFramePr>
        <p:xfrm>
          <a:off x="3200400" y="1219200"/>
          <a:ext cx="5410200" cy="3646170"/>
        </p:xfrm>
        <a:graphic>
          <a:graphicData uri="http://schemas.openxmlformats.org/drawingml/2006/table">
            <a:tbl>
              <a:tblPr/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Βαθμοί ελευθερίας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(degrees of freedom)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Άθροισμα τετραγώνων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Μέσο άθροισμα τετραγώνων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Between Groups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 – 1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– 1 =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59,18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29,59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Within Groups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– c 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 – 3  =  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72,63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– 1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 – 1 = 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131,81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6,591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8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2133600" y="1422400"/>
            <a:ext cx="7924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l-GR" sz="4400" dirty="0"/>
              <a:t/>
            </a:r>
            <a:br>
              <a:rPr lang="en-US" altLang="el-GR" sz="4400" dirty="0"/>
            </a:br>
            <a:r>
              <a:rPr lang="en-US" altLang="el-GR" sz="4400" dirty="0"/>
              <a:t>H</a:t>
            </a:r>
            <a:r>
              <a:rPr lang="en-US" altLang="el-GR" sz="4400" baseline="-25000" dirty="0"/>
              <a:t>0</a:t>
            </a:r>
            <a:r>
              <a:rPr lang="en-US" altLang="el-GR" sz="4400" dirty="0"/>
              <a:t>:  </a:t>
            </a:r>
            <a:r>
              <a:rPr lang="el-GR" altLang="el-GR" sz="4400" dirty="0" smtClean="0"/>
              <a:t>Δεν υπάρχει διαφορά</a:t>
            </a:r>
            <a:r>
              <a:rPr lang="en-US" altLang="el-GR" sz="4400" dirty="0"/>
              <a:t/>
            </a:r>
            <a:br>
              <a:rPr lang="en-US" altLang="el-GR" sz="4400" dirty="0"/>
            </a:br>
            <a:r>
              <a:rPr lang="en-US" altLang="el-GR" sz="4400" dirty="0"/>
              <a:t>H</a:t>
            </a:r>
            <a:r>
              <a:rPr lang="en-US" altLang="el-GR" sz="4400" baseline="-25000" dirty="0"/>
              <a:t>1</a:t>
            </a:r>
            <a:r>
              <a:rPr lang="en-US" altLang="el-GR" sz="4400" dirty="0"/>
              <a:t>:  </a:t>
            </a:r>
            <a:r>
              <a:rPr lang="el-GR" altLang="el-GR" sz="4400" dirty="0" smtClean="0"/>
              <a:t>Υπάρχει διαφορά</a:t>
            </a:r>
            <a:endParaRPr lang="en-US" altLang="el-GR" sz="4400" dirty="0"/>
          </a:p>
        </p:txBody>
      </p:sp>
    </p:spTree>
    <p:extLst>
      <p:ext uri="{BB962C8B-B14F-4D97-AF65-F5344CB8AC3E}">
        <p14:creationId xmlns:p14="http://schemas.microsoft.com/office/powerpoint/2010/main" val="33904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057400" y="12954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b="1" i="1" dirty="0" smtClean="0"/>
              <a:t>Το </a:t>
            </a:r>
            <a:r>
              <a:rPr lang="en-US" altLang="el-GR" b="1" i="1" dirty="0" smtClean="0"/>
              <a:t>F-statistic</a:t>
            </a:r>
            <a:r>
              <a:rPr lang="en-US" altLang="el-GR" dirty="0"/>
              <a:t>: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657600" y="2203450"/>
          <a:ext cx="42926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3" imgW="1574800" imgH="393700" progId="Equation.3">
                  <p:embed/>
                </p:oleObj>
              </mc:Choice>
              <mc:Fallback>
                <p:oleObj name="Equation" r:id="rId3" imgW="1574800" imgH="393700" progId="Equation.3">
                  <p:embed/>
                  <p:pic>
                    <p:nvPicPr>
                      <p:cNvPr id="17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03450"/>
                        <a:ext cx="42926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62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733800" y="2376488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V="1">
            <a:off x="3733800" y="5576888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3736976" y="3090863"/>
            <a:ext cx="3654425" cy="2487612"/>
            <a:chOff x="1010" y="1842"/>
            <a:chExt cx="2302" cy="1567"/>
          </a:xfrm>
        </p:grpSpPr>
        <p:sp>
          <p:nvSpPr>
            <p:cNvPr id="18444" name="Freeform 5"/>
            <p:cNvSpPr>
              <a:spLocks/>
            </p:cNvSpPr>
            <p:nvPr/>
          </p:nvSpPr>
          <p:spPr bwMode="auto">
            <a:xfrm>
              <a:off x="1824" y="1842"/>
              <a:ext cx="1488" cy="1392"/>
            </a:xfrm>
            <a:custGeom>
              <a:avLst/>
              <a:gdLst>
                <a:gd name="T0" fmla="*/ 0 w 2544"/>
                <a:gd name="T1" fmla="*/ 0 h 2880"/>
                <a:gd name="T2" fmla="*/ 225 w 2544"/>
                <a:gd name="T3" fmla="*/ 116 h 2880"/>
                <a:gd name="T4" fmla="*/ 533 w 2544"/>
                <a:gd name="T5" fmla="*/ 487 h 2880"/>
                <a:gd name="T6" fmla="*/ 786 w 2544"/>
                <a:gd name="T7" fmla="*/ 951 h 2880"/>
                <a:gd name="T8" fmla="*/ 1123 w 2544"/>
                <a:gd name="T9" fmla="*/ 1276 h 2880"/>
                <a:gd name="T10" fmla="*/ 1488 w 2544"/>
                <a:gd name="T11" fmla="*/ 1392 h 28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4"/>
                <a:gd name="T19" fmla="*/ 0 h 2880"/>
                <a:gd name="T20" fmla="*/ 2544 w 2544"/>
                <a:gd name="T21" fmla="*/ 2880 h 28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4" h="2880">
                  <a:moveTo>
                    <a:pt x="0" y="0"/>
                  </a:moveTo>
                  <a:cubicBezTo>
                    <a:pt x="116" y="36"/>
                    <a:pt x="232" y="72"/>
                    <a:pt x="384" y="240"/>
                  </a:cubicBezTo>
                  <a:cubicBezTo>
                    <a:pt x="536" y="408"/>
                    <a:pt x="752" y="720"/>
                    <a:pt x="912" y="1008"/>
                  </a:cubicBezTo>
                  <a:cubicBezTo>
                    <a:pt x="1072" y="1296"/>
                    <a:pt x="1176" y="1696"/>
                    <a:pt x="1344" y="1968"/>
                  </a:cubicBezTo>
                  <a:cubicBezTo>
                    <a:pt x="1512" y="2240"/>
                    <a:pt x="1720" y="2488"/>
                    <a:pt x="1920" y="2640"/>
                  </a:cubicBezTo>
                  <a:cubicBezTo>
                    <a:pt x="2120" y="2792"/>
                    <a:pt x="2440" y="2840"/>
                    <a:pt x="2544" y="2880"/>
                  </a:cubicBezTo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445" name="Arc 6"/>
            <p:cNvSpPr>
              <a:spLocks/>
            </p:cNvSpPr>
            <p:nvPr/>
          </p:nvSpPr>
          <p:spPr bwMode="auto">
            <a:xfrm rot="-5400000">
              <a:off x="635" y="2220"/>
              <a:ext cx="1564" cy="814"/>
            </a:xfrm>
            <a:custGeom>
              <a:avLst/>
              <a:gdLst>
                <a:gd name="T0" fmla="*/ 0 w 21600"/>
                <a:gd name="T1" fmla="*/ 0 h 22399"/>
                <a:gd name="T2" fmla="*/ 113 w 21600"/>
                <a:gd name="T3" fmla="*/ 30 h 22399"/>
                <a:gd name="T4" fmla="*/ 0 w 21600"/>
                <a:gd name="T5" fmla="*/ 29 h 223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99"/>
                <a:gd name="T11" fmla="*/ 21600 w 21600"/>
                <a:gd name="T12" fmla="*/ 22399 h 223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66"/>
                    <a:pt x="21595" y="22132"/>
                    <a:pt x="21585" y="22399"/>
                  </a:cubicBezTo>
                </a:path>
                <a:path w="21600" h="223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66"/>
                    <a:pt x="21595" y="22132"/>
                    <a:pt x="21585" y="2239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59B6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7543800" y="55768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2800">
                <a:solidFill>
                  <a:schemeClr val="tx2"/>
                </a:solidFill>
                <a:sym typeface="Symbol" panose="05050102010706020507" pitchFamily="18" charset="2"/>
              </a:rPr>
              <a:t>F</a:t>
            </a:r>
            <a:r>
              <a:rPr lang="en-US" altLang="el-GR" sz="2800" baseline="-25000">
                <a:solidFill>
                  <a:schemeClr val="tx2"/>
                </a:solidFill>
                <a:sym typeface="Symbol" panose="05050102010706020507" pitchFamily="18" charset="2"/>
              </a:rPr>
              <a:t>c-1, n-c</a:t>
            </a:r>
            <a:endParaRPr lang="en-US" altLang="el-GR" sz="2800" baseline="30000">
              <a:solidFill>
                <a:schemeClr val="tx2"/>
              </a:solidFill>
            </a:endParaRP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286000" y="22240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2800">
                <a:solidFill>
                  <a:schemeClr val="tx2"/>
                </a:solidFill>
                <a:sym typeface="Symbol" panose="05050102010706020507" pitchFamily="18" charset="2"/>
              </a:rPr>
              <a:t>f(</a:t>
            </a:r>
            <a:r>
              <a:rPr lang="en-US" altLang="el-GR">
                <a:solidFill>
                  <a:schemeClr val="tx2"/>
                </a:solidFill>
                <a:sym typeface="Symbol" panose="05050102010706020507" pitchFamily="18" charset="2"/>
              </a:rPr>
              <a:t>F</a:t>
            </a:r>
            <a:r>
              <a:rPr lang="en-US" altLang="el-GR" baseline="-25000">
                <a:solidFill>
                  <a:schemeClr val="tx2"/>
                </a:solidFill>
                <a:sym typeface="Symbol" panose="05050102010706020507" pitchFamily="18" charset="2"/>
              </a:rPr>
              <a:t>c-1,</a:t>
            </a:r>
            <a:r>
              <a:rPr lang="en-US" altLang="el-GR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en-US" altLang="el-GR" baseline="-25000">
                <a:solidFill>
                  <a:schemeClr val="tx2"/>
                </a:solidFill>
                <a:sym typeface="Symbol" panose="05050102010706020507" pitchFamily="18" charset="2"/>
              </a:rPr>
              <a:t>n-c</a:t>
            </a:r>
            <a:r>
              <a:rPr lang="en-US" altLang="el-GR" sz="28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6324600" y="47244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4267200" y="4343401"/>
            <a:ext cx="16764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dirty="0" smtClean="0"/>
              <a:t>Δεχόμαστε τη μηδενική υπόθεση</a:t>
            </a:r>
            <a:endParaRPr lang="en-US" altLang="el-GR" dirty="0"/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6354619" y="5174398"/>
            <a:ext cx="19627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800" dirty="0" err="1" smtClean="0"/>
              <a:t>crit</a:t>
            </a:r>
            <a:r>
              <a:rPr lang="en-US" altLang="el-GR" sz="1800" dirty="0" smtClean="0"/>
              <a:t>, </a:t>
            </a:r>
            <a:r>
              <a:rPr lang="el-GR" altLang="el-GR" sz="1800" dirty="0" err="1" smtClean="0"/>
              <a:t>απρρίπτουμε</a:t>
            </a:r>
            <a:r>
              <a:rPr lang="el-GR" altLang="el-GR" sz="1800" dirty="0" smtClean="0"/>
              <a:t> </a:t>
            </a:r>
            <a:endParaRPr lang="en-US" altLang="el-GR" sz="1800" dirty="0"/>
          </a:p>
        </p:txBody>
      </p:sp>
      <p:sp>
        <p:nvSpPr>
          <p:cNvPr id="18442" name="Oval 12"/>
          <p:cNvSpPr>
            <a:spLocks noChangeArrowheads="1"/>
          </p:cNvSpPr>
          <p:nvPr/>
        </p:nvSpPr>
        <p:spPr bwMode="auto">
          <a:xfrm>
            <a:off x="62484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095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057400" y="304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dirty="0" smtClean="0"/>
              <a:t>Έχουμε:</a:t>
            </a:r>
            <a:endParaRPr lang="en-US" altLang="el-GR" dirty="0"/>
          </a:p>
        </p:txBody>
      </p:sp>
      <p:graphicFrame>
        <p:nvGraphicFramePr>
          <p:cNvPr id="309251" name="Object 3"/>
          <p:cNvGraphicFramePr>
            <a:graphicFrameLocks noChangeAspect="1"/>
          </p:cNvGraphicFramePr>
          <p:nvPr/>
        </p:nvGraphicFramePr>
        <p:xfrm>
          <a:off x="1828800" y="990601"/>
          <a:ext cx="39624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3" imgW="1701800" imgH="241300" progId="Equation.3">
                  <p:embed/>
                </p:oleObj>
              </mc:Choice>
              <mc:Fallback>
                <p:oleObj name="Equation" r:id="rId3" imgW="1701800" imgH="241300" progId="Equation.3">
                  <p:embed/>
                  <p:pic>
                    <p:nvPicPr>
                      <p:cNvPr id="309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90601"/>
                        <a:ext cx="39624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3" name="Object 5"/>
          <p:cNvGraphicFramePr>
            <a:graphicFrameLocks noChangeAspect="1"/>
          </p:cNvGraphicFramePr>
          <p:nvPr/>
        </p:nvGraphicFramePr>
        <p:xfrm>
          <a:off x="5791201" y="838200"/>
          <a:ext cx="33940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5" imgW="1524000" imgH="393700" progId="Equation.DSMT4">
                  <p:embed/>
                </p:oleObj>
              </mc:Choice>
              <mc:Fallback>
                <p:oleObj name="Equation" r:id="rId5" imgW="1524000" imgH="393700" progId="Equation.DSMT4">
                  <p:embed/>
                  <p:pic>
                    <p:nvPicPr>
                      <p:cNvPr id="309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1" y="838200"/>
                        <a:ext cx="33940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4" name="Object 6"/>
          <p:cNvGraphicFramePr>
            <a:graphicFrameLocks noChangeAspect="1"/>
          </p:cNvGraphicFramePr>
          <p:nvPr/>
        </p:nvGraphicFramePr>
        <p:xfrm>
          <a:off x="9220200" y="1008064"/>
          <a:ext cx="10668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7" imgW="431425" imgH="177646" progId="Equation.3">
                  <p:embed/>
                </p:oleObj>
              </mc:Choice>
              <mc:Fallback>
                <p:oleObj name="Equation" r:id="rId7" imgW="431425" imgH="177646" progId="Equation.3">
                  <p:embed/>
                  <p:pic>
                    <p:nvPicPr>
                      <p:cNvPr id="309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1008064"/>
                        <a:ext cx="10668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66" name="Text Box 18"/>
          <p:cNvSpPr txBox="1">
            <a:spLocks noChangeArrowheads="1"/>
          </p:cNvSpPr>
          <p:nvPr/>
        </p:nvSpPr>
        <p:spPr bwMode="auto">
          <a:xfrm>
            <a:off x="6172199" y="1981200"/>
            <a:ext cx="5382491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dirty="0" smtClean="0">
                <a:solidFill>
                  <a:srgbClr val="0070C0"/>
                </a:solidFill>
              </a:rPr>
              <a:t>Ο πίνακας της κατανομής </a:t>
            </a:r>
            <a:r>
              <a:rPr lang="en-US" altLang="el-GR" dirty="0" smtClean="0">
                <a:solidFill>
                  <a:srgbClr val="0070C0"/>
                </a:solidFill>
              </a:rPr>
              <a:t> </a:t>
            </a:r>
            <a:r>
              <a:rPr lang="en-US" altLang="el-GR" dirty="0">
                <a:solidFill>
                  <a:srgbClr val="0070C0"/>
                </a:solidFill>
              </a:rPr>
              <a:t>F </a:t>
            </a:r>
            <a:r>
              <a:rPr lang="el-GR" altLang="el-GR" dirty="0" smtClean="0">
                <a:solidFill>
                  <a:srgbClr val="0070C0"/>
                </a:solidFill>
              </a:rPr>
              <a:t>δείχνει ότι για </a:t>
            </a:r>
            <a:r>
              <a:rPr lang="en-US" altLang="el-GR" dirty="0" smtClean="0">
                <a:solidFill>
                  <a:srgbClr val="0070C0"/>
                </a:solidFill>
              </a:rPr>
              <a:t>2 </a:t>
            </a:r>
            <a:r>
              <a:rPr lang="el-GR" altLang="el-GR" dirty="0" smtClean="0">
                <a:solidFill>
                  <a:srgbClr val="0070C0"/>
                </a:solidFill>
              </a:rPr>
              <a:t>και</a:t>
            </a:r>
            <a:r>
              <a:rPr lang="en-US" altLang="el-GR" dirty="0" smtClean="0">
                <a:solidFill>
                  <a:srgbClr val="0070C0"/>
                </a:solidFill>
              </a:rPr>
              <a:t> </a:t>
            </a:r>
            <a:r>
              <a:rPr lang="en-US" altLang="el-GR" dirty="0">
                <a:solidFill>
                  <a:srgbClr val="0070C0"/>
                </a:solidFill>
              </a:rPr>
              <a:t>18 </a:t>
            </a:r>
            <a:r>
              <a:rPr lang="el-GR" altLang="el-GR" dirty="0" smtClean="0">
                <a:solidFill>
                  <a:srgbClr val="0070C0"/>
                </a:solidFill>
              </a:rPr>
              <a:t>βαθμούς ελευθερίας</a:t>
            </a:r>
            <a:r>
              <a:rPr lang="en-US" altLang="el-GR" dirty="0" smtClean="0">
                <a:solidFill>
                  <a:srgbClr val="0070C0"/>
                </a:solidFill>
              </a:rPr>
              <a:t>, </a:t>
            </a:r>
            <a:r>
              <a:rPr lang="en-US" altLang="el-GR" dirty="0">
                <a:solidFill>
                  <a:srgbClr val="0070C0"/>
                </a:solidFill>
              </a:rPr>
              <a:t/>
            </a:r>
            <a:br>
              <a:rPr lang="en-US" altLang="el-GR" dirty="0">
                <a:solidFill>
                  <a:srgbClr val="0070C0"/>
                </a:solidFill>
              </a:rPr>
            </a:br>
            <a:r>
              <a:rPr lang="el-GR" altLang="el-GR" dirty="0" smtClean="0">
                <a:solidFill>
                  <a:srgbClr val="0070C0"/>
                </a:solidFill>
              </a:rPr>
              <a:t>η κρίσιμη τιμή για </a:t>
            </a:r>
            <a:r>
              <a:rPr lang="en-US" altLang="el-GR" dirty="0">
                <a:solidFill>
                  <a:srgbClr val="0070C0"/>
                </a:solidFill>
              </a:rPr>
              <a:t>3,55</a:t>
            </a:r>
            <a:r>
              <a:rPr lang="en-US" altLang="el-GR" dirty="0" smtClean="0">
                <a:solidFill>
                  <a:srgbClr val="0070C0"/>
                </a:solidFill>
              </a:rPr>
              <a:t> </a:t>
            </a:r>
            <a:r>
              <a:rPr lang="el-GR" altLang="el-GR" dirty="0" smtClean="0">
                <a:solidFill>
                  <a:srgbClr val="0070C0"/>
                </a:solidFill>
              </a:rPr>
              <a:t>πιθανότητα σφάλματος τύπου Α ίση με </a:t>
            </a:r>
            <a:r>
              <a:rPr lang="en-US" altLang="el-GR" dirty="0" smtClean="0">
                <a:solidFill>
                  <a:srgbClr val="0070C0"/>
                </a:solidFill>
              </a:rPr>
              <a:t>5%</a:t>
            </a:r>
            <a:r>
              <a:rPr lang="el-GR" altLang="el-GR" dirty="0" smtClean="0">
                <a:solidFill>
                  <a:srgbClr val="0070C0"/>
                </a:solidFill>
              </a:rPr>
              <a:t> είναι 3,55.</a:t>
            </a:r>
            <a:endParaRPr lang="en-US" altLang="el-GR" dirty="0">
              <a:solidFill>
                <a:srgbClr val="0070C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l-GR" altLang="el-GR" dirty="0" smtClean="0">
                <a:solidFill>
                  <a:srgbClr val="0070C0"/>
                </a:solidFill>
              </a:rPr>
              <a:t>Αφού έχουμε βρει  </a:t>
            </a:r>
            <a:r>
              <a:rPr lang="en-US" altLang="el-GR" dirty="0" smtClean="0">
                <a:solidFill>
                  <a:srgbClr val="0070C0"/>
                </a:solidFill>
              </a:rPr>
              <a:t>F=7,33 </a:t>
            </a:r>
            <a:r>
              <a:rPr lang="el-GR" altLang="el-GR" dirty="0" smtClean="0">
                <a:solidFill>
                  <a:srgbClr val="0070C0"/>
                </a:solidFill>
              </a:rPr>
              <a:t>απορρίπτουμε τη μηδενική υπόθεση</a:t>
            </a:r>
            <a:endParaRPr lang="en-US" altLang="el-GR" dirty="0">
              <a:solidFill>
                <a:srgbClr val="0070C0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153400" y="5943600"/>
            <a:ext cx="228600" cy="304800"/>
            <a:chOff x="4992" y="1824"/>
            <a:chExt cx="144" cy="192"/>
          </a:xfrm>
        </p:grpSpPr>
        <p:sp>
          <p:nvSpPr>
            <p:cNvPr id="19480" name="AutoShape 22"/>
            <p:cNvSpPr>
              <a:spLocks noChangeArrowheads="1"/>
            </p:cNvSpPr>
            <p:nvPr/>
          </p:nvSpPr>
          <p:spPr bwMode="auto">
            <a:xfrm>
              <a:off x="4992" y="182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19481" name="AutoShape 23"/>
            <p:cNvSpPr>
              <a:spLocks noChangeArrowheads="1"/>
            </p:cNvSpPr>
            <p:nvPr/>
          </p:nvSpPr>
          <p:spPr bwMode="auto">
            <a:xfrm flipV="1">
              <a:off x="4992" y="187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676400" y="2757488"/>
            <a:ext cx="8305800" cy="3871912"/>
            <a:chOff x="96" y="1737"/>
            <a:chExt cx="5232" cy="2439"/>
          </a:xfrm>
        </p:grpSpPr>
        <p:sp>
          <p:nvSpPr>
            <p:cNvPr id="19466" name="Text Box 13"/>
            <p:cNvSpPr txBox="1">
              <a:spLocks noChangeArrowheads="1"/>
            </p:cNvSpPr>
            <p:nvPr/>
          </p:nvSpPr>
          <p:spPr bwMode="auto">
            <a:xfrm>
              <a:off x="96" y="1737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l-GR" sz="2800">
                  <a:solidFill>
                    <a:schemeClr val="tx2"/>
                  </a:solidFill>
                  <a:sym typeface="Symbol" panose="05050102010706020507" pitchFamily="18" charset="2"/>
                </a:rPr>
                <a:t>f(</a:t>
              </a:r>
              <a:r>
                <a:rPr lang="en-US" altLang="el-GR">
                  <a:solidFill>
                    <a:schemeClr val="tx2"/>
                  </a:solidFill>
                  <a:sym typeface="Symbol" panose="05050102010706020507" pitchFamily="18" charset="2"/>
                </a:rPr>
                <a:t>F</a:t>
              </a:r>
              <a:r>
                <a:rPr lang="en-US" altLang="el-GR" baseline="-25000">
                  <a:solidFill>
                    <a:schemeClr val="tx2"/>
                  </a:solidFill>
                  <a:sym typeface="Symbol" panose="05050102010706020507" pitchFamily="18" charset="2"/>
                </a:rPr>
                <a:t>2,</a:t>
              </a:r>
              <a:r>
                <a:rPr lang="en-US" altLang="el-GR">
                  <a:solidFill>
                    <a:schemeClr val="tx2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el-GR" baseline="-25000">
                  <a:solidFill>
                    <a:schemeClr val="tx2"/>
                  </a:solidFill>
                  <a:sym typeface="Symbol" panose="05050102010706020507" pitchFamily="18" charset="2"/>
                </a:rPr>
                <a:t>18</a:t>
              </a:r>
              <a:r>
                <a:rPr lang="en-US" altLang="el-GR" sz="280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19467" name="Line 7"/>
            <p:cNvSpPr>
              <a:spLocks noChangeShapeType="1"/>
            </p:cNvSpPr>
            <p:nvPr/>
          </p:nvSpPr>
          <p:spPr bwMode="auto">
            <a:xfrm>
              <a:off x="1008" y="1833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468" name="Line 8"/>
            <p:cNvSpPr>
              <a:spLocks noChangeShapeType="1"/>
            </p:cNvSpPr>
            <p:nvPr/>
          </p:nvSpPr>
          <p:spPr bwMode="auto">
            <a:xfrm flipV="1">
              <a:off x="1008" y="3840"/>
              <a:ext cx="422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469" name="Group 9"/>
            <p:cNvGrpSpPr>
              <a:grpSpLocks/>
            </p:cNvGrpSpPr>
            <p:nvPr/>
          </p:nvGrpSpPr>
          <p:grpSpPr bwMode="auto">
            <a:xfrm>
              <a:off x="1010" y="2283"/>
              <a:ext cx="2302" cy="1567"/>
              <a:chOff x="1010" y="1842"/>
              <a:chExt cx="2302" cy="1567"/>
            </a:xfrm>
          </p:grpSpPr>
          <p:sp>
            <p:nvSpPr>
              <p:cNvPr id="19478" name="Freeform 10"/>
              <p:cNvSpPr>
                <a:spLocks/>
              </p:cNvSpPr>
              <p:nvPr/>
            </p:nvSpPr>
            <p:spPr bwMode="auto">
              <a:xfrm>
                <a:off x="1824" y="1842"/>
                <a:ext cx="1488" cy="1392"/>
              </a:xfrm>
              <a:custGeom>
                <a:avLst/>
                <a:gdLst>
                  <a:gd name="T0" fmla="*/ 0 w 2544"/>
                  <a:gd name="T1" fmla="*/ 0 h 2880"/>
                  <a:gd name="T2" fmla="*/ 225 w 2544"/>
                  <a:gd name="T3" fmla="*/ 116 h 2880"/>
                  <a:gd name="T4" fmla="*/ 533 w 2544"/>
                  <a:gd name="T5" fmla="*/ 487 h 2880"/>
                  <a:gd name="T6" fmla="*/ 786 w 2544"/>
                  <a:gd name="T7" fmla="*/ 951 h 2880"/>
                  <a:gd name="T8" fmla="*/ 1123 w 2544"/>
                  <a:gd name="T9" fmla="*/ 1276 h 2880"/>
                  <a:gd name="T10" fmla="*/ 1488 w 2544"/>
                  <a:gd name="T11" fmla="*/ 1392 h 28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44"/>
                  <a:gd name="T19" fmla="*/ 0 h 2880"/>
                  <a:gd name="T20" fmla="*/ 2544 w 2544"/>
                  <a:gd name="T21" fmla="*/ 2880 h 28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44" h="2880">
                    <a:moveTo>
                      <a:pt x="0" y="0"/>
                    </a:moveTo>
                    <a:cubicBezTo>
                      <a:pt x="116" y="36"/>
                      <a:pt x="232" y="72"/>
                      <a:pt x="384" y="240"/>
                    </a:cubicBezTo>
                    <a:cubicBezTo>
                      <a:pt x="536" y="408"/>
                      <a:pt x="752" y="720"/>
                      <a:pt x="912" y="1008"/>
                    </a:cubicBezTo>
                    <a:cubicBezTo>
                      <a:pt x="1072" y="1296"/>
                      <a:pt x="1176" y="1696"/>
                      <a:pt x="1344" y="1968"/>
                    </a:cubicBezTo>
                    <a:cubicBezTo>
                      <a:pt x="1512" y="2240"/>
                      <a:pt x="1720" y="2488"/>
                      <a:pt x="1920" y="2640"/>
                    </a:cubicBezTo>
                    <a:cubicBezTo>
                      <a:pt x="2120" y="2792"/>
                      <a:pt x="2440" y="2840"/>
                      <a:pt x="2544" y="2880"/>
                    </a:cubicBezTo>
                  </a:path>
                </a:pathLst>
              </a:custGeom>
              <a:noFill/>
              <a:ln w="381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479" name="Arc 11"/>
              <p:cNvSpPr>
                <a:spLocks/>
              </p:cNvSpPr>
              <p:nvPr/>
            </p:nvSpPr>
            <p:spPr bwMode="auto">
              <a:xfrm rot="-5400000">
                <a:off x="635" y="2220"/>
                <a:ext cx="1564" cy="814"/>
              </a:xfrm>
              <a:custGeom>
                <a:avLst/>
                <a:gdLst>
                  <a:gd name="T0" fmla="*/ 0 w 21600"/>
                  <a:gd name="T1" fmla="*/ 0 h 22399"/>
                  <a:gd name="T2" fmla="*/ 113 w 21600"/>
                  <a:gd name="T3" fmla="*/ 30 h 22399"/>
                  <a:gd name="T4" fmla="*/ 0 w 21600"/>
                  <a:gd name="T5" fmla="*/ 29 h 223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399"/>
                  <a:gd name="T11" fmla="*/ 21600 w 21600"/>
                  <a:gd name="T12" fmla="*/ 22399 h 223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3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66"/>
                      <a:pt x="21595" y="22132"/>
                      <a:pt x="21585" y="22399"/>
                    </a:cubicBezTo>
                  </a:path>
                  <a:path w="21600" h="223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66"/>
                      <a:pt x="21595" y="22132"/>
                      <a:pt x="21585" y="2239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059B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9470" name="Text Box 12"/>
            <p:cNvSpPr txBox="1">
              <a:spLocks noChangeArrowheads="1"/>
            </p:cNvSpPr>
            <p:nvPr/>
          </p:nvSpPr>
          <p:spPr bwMode="auto">
            <a:xfrm>
              <a:off x="4512" y="3849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l-GR" sz="2800">
                  <a:solidFill>
                    <a:schemeClr val="tx2"/>
                  </a:solidFill>
                  <a:sym typeface="Symbol" panose="05050102010706020507" pitchFamily="18" charset="2"/>
                </a:rPr>
                <a:t>F</a:t>
              </a:r>
              <a:r>
                <a:rPr lang="en-US" altLang="el-GR" sz="2800" baseline="-25000">
                  <a:solidFill>
                    <a:schemeClr val="tx2"/>
                  </a:solidFill>
                  <a:sym typeface="Symbol" panose="05050102010706020507" pitchFamily="18" charset="2"/>
                </a:rPr>
                <a:t>2, 18</a:t>
              </a:r>
              <a:endParaRPr lang="en-US" altLang="el-GR" sz="2800" baseline="30000">
                <a:solidFill>
                  <a:schemeClr val="tx2"/>
                </a:solidFill>
              </a:endParaRPr>
            </a:p>
          </p:txBody>
        </p:sp>
        <p:sp>
          <p:nvSpPr>
            <p:cNvPr id="19471" name="Line 14"/>
            <p:cNvSpPr>
              <a:spLocks noChangeShapeType="1"/>
            </p:cNvSpPr>
            <p:nvPr/>
          </p:nvSpPr>
          <p:spPr bwMode="auto">
            <a:xfrm>
              <a:off x="2640" y="3312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472" name="Text Box 15"/>
            <p:cNvSpPr txBox="1">
              <a:spLocks noChangeArrowheads="1"/>
            </p:cNvSpPr>
            <p:nvPr/>
          </p:nvSpPr>
          <p:spPr bwMode="auto">
            <a:xfrm>
              <a:off x="1296" y="2736"/>
              <a:ext cx="1056" cy="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l-GR"/>
                <a:t>acceptance region</a:t>
              </a:r>
            </a:p>
          </p:txBody>
        </p:sp>
        <p:sp>
          <p:nvSpPr>
            <p:cNvPr id="19473" name="Text Box 16"/>
            <p:cNvSpPr txBox="1">
              <a:spLocks noChangeArrowheads="1"/>
            </p:cNvSpPr>
            <p:nvPr/>
          </p:nvSpPr>
          <p:spPr bwMode="auto">
            <a:xfrm>
              <a:off x="2592" y="3600"/>
              <a:ext cx="6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l-GR" sz="1800" smtClean="0"/>
                <a:t>crit, reg,</a:t>
              </a:r>
              <a:endParaRPr lang="en-US" altLang="el-GR" sz="1800" dirty="0"/>
            </a:p>
          </p:txBody>
        </p:sp>
        <p:sp>
          <p:nvSpPr>
            <p:cNvPr id="19474" name="Oval 17"/>
            <p:cNvSpPr>
              <a:spLocks noChangeArrowheads="1"/>
            </p:cNvSpPr>
            <p:nvPr/>
          </p:nvSpPr>
          <p:spPr bwMode="auto">
            <a:xfrm>
              <a:off x="2592" y="37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1968" y="3408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l-GR" sz="2000" smtClean="0"/>
                <a:t>0,05</a:t>
              </a:r>
              <a:endParaRPr lang="en-US" altLang="el-GR" sz="2000" dirty="0"/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2400" y="3552"/>
              <a:ext cx="38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477" name="Text Box 24"/>
            <p:cNvSpPr txBox="1">
              <a:spLocks noChangeArrowheads="1"/>
            </p:cNvSpPr>
            <p:nvPr/>
          </p:nvSpPr>
          <p:spPr bwMode="auto">
            <a:xfrm>
              <a:off x="2448" y="3897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l-GR" sz="1800" smtClean="0"/>
                <a:t>3,55</a:t>
              </a:r>
              <a:endParaRPr lang="en-US" altLang="el-GR" sz="1800" dirty="0"/>
            </a:p>
          </p:txBody>
        </p:sp>
      </p:grpSp>
      <p:sp>
        <p:nvSpPr>
          <p:cNvPr id="309273" name="Text Box 25"/>
          <p:cNvSpPr txBox="1">
            <a:spLocks noChangeArrowheads="1"/>
          </p:cNvSpPr>
          <p:nvPr/>
        </p:nvSpPr>
        <p:spPr bwMode="auto">
          <a:xfrm>
            <a:off x="8001000" y="61864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l-GR" sz="1800" smtClean="0"/>
              <a:t>7,33</a:t>
            </a:r>
            <a:endParaRPr lang="en-US" altLang="el-GR" sz="1800" dirty="0"/>
          </a:p>
        </p:txBody>
      </p:sp>
    </p:spTree>
    <p:extLst>
      <p:ext uri="{BB962C8B-B14F-4D97-AF65-F5344CB8AC3E}">
        <p14:creationId xmlns:p14="http://schemas.microsoft.com/office/powerpoint/2010/main" val="23697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66" grpId="0" build="p"/>
      <p:bldP spid="3092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iro.medium.com/max/1400/1*Kswu83OuyrC-6NiH646D-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811" y="932329"/>
            <a:ext cx="5530520" cy="486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01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04800"/>
            <a:ext cx="7772400" cy="1447800"/>
          </a:xfrm>
        </p:spPr>
        <p:txBody>
          <a:bodyPr>
            <a:normAutofit/>
          </a:bodyPr>
          <a:lstStyle/>
          <a:p>
            <a:pPr algn="l"/>
            <a:r>
              <a:rPr lang="el-GR" altLang="el-GR" sz="2600" dirty="0" smtClean="0"/>
              <a:t>Έχουμε τρεις ομάδες με 6 μαθητές στην καθεμία. Συμπληρώστε τον πίνακα</a:t>
            </a:r>
            <a:endParaRPr lang="en-US" altLang="el-GR" sz="2600" dirty="0"/>
          </a:p>
        </p:txBody>
      </p:sp>
      <p:graphicFrame>
        <p:nvGraphicFramePr>
          <p:cNvPr id="314413" name="Group 4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20614997"/>
              </p:ext>
            </p:extLst>
          </p:nvPr>
        </p:nvGraphicFramePr>
        <p:xfrm>
          <a:off x="3810000" y="3352800"/>
          <a:ext cx="4495800" cy="2667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Sum of squares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Degrees of freedom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Mean square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Between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224,78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Within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118,83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6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38200"/>
            <a:ext cx="7772400" cy="1447800"/>
          </a:xfrm>
        </p:spPr>
        <p:txBody>
          <a:bodyPr/>
          <a:lstStyle/>
          <a:p>
            <a:pPr algn="l"/>
            <a:r>
              <a:rPr lang="el-GR" altLang="el-GR" sz="2600" dirty="0" smtClean="0"/>
              <a:t>Πρώτα υπολογίζουμε το </a:t>
            </a:r>
            <a:r>
              <a:rPr lang="en-US" altLang="el-GR" sz="2600" i="1" dirty="0" smtClean="0"/>
              <a:t>SS Total</a:t>
            </a:r>
            <a:endParaRPr lang="en-US" altLang="el-GR" sz="2600" i="1" dirty="0"/>
          </a:p>
        </p:txBody>
      </p:sp>
      <p:graphicFrame>
        <p:nvGraphicFramePr>
          <p:cNvPr id="316420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3810000" y="3352800"/>
          <a:ext cx="4495800" cy="2667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of variation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Sum of squares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Degrees of freedom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Mean square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Between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224,78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Within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118,83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343,61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9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38200"/>
            <a:ext cx="7772400" cy="1447800"/>
          </a:xfrm>
        </p:spPr>
        <p:txBody>
          <a:bodyPr/>
          <a:lstStyle/>
          <a:p>
            <a:r>
              <a:rPr lang="el-GR" altLang="el-GR" sz="2600" dirty="0" smtClean="0"/>
              <a:t>Βαθμοί ελευθερία μεταξύ των ομάδων</a:t>
            </a:r>
            <a:r>
              <a:rPr lang="en-US" altLang="el-GR" sz="2600" dirty="0" smtClean="0"/>
              <a:t>SS </a:t>
            </a:r>
            <a:r>
              <a:rPr lang="en-US" altLang="el-GR" sz="2600" dirty="0"/>
              <a:t>Between is </a:t>
            </a:r>
            <a:br>
              <a:rPr lang="en-US" altLang="el-GR" sz="2600" dirty="0"/>
            </a:br>
            <a:r>
              <a:rPr lang="en-US" altLang="el-GR" sz="2600" dirty="0"/>
              <a:t>c – 1 = 3 – 1 = 2,  </a:t>
            </a:r>
            <a:r>
              <a:rPr lang="el-GR" altLang="el-GR" sz="2600" dirty="0" smtClean="0"/>
              <a:t>(έχουμε 3 ομάδες)</a:t>
            </a:r>
            <a:r>
              <a:rPr lang="en-US" altLang="el-GR" sz="2600" dirty="0"/>
              <a:t/>
            </a:r>
            <a:br>
              <a:rPr lang="en-US" altLang="el-GR" sz="2600" dirty="0"/>
            </a:br>
            <a:endParaRPr lang="en-US" altLang="el-GR" sz="2600" dirty="0"/>
          </a:p>
        </p:txBody>
      </p:sp>
      <p:graphicFrame>
        <p:nvGraphicFramePr>
          <p:cNvPr id="317443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3810000" y="3352800"/>
          <a:ext cx="4495800" cy="2667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of variation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Sum of squares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Degrees of freedom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Mean square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Between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224,78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Within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118,83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343,61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6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38200"/>
            <a:ext cx="7924800" cy="1447800"/>
          </a:xfrm>
        </p:spPr>
        <p:txBody>
          <a:bodyPr>
            <a:normAutofit/>
          </a:bodyPr>
          <a:lstStyle/>
          <a:p>
            <a:r>
              <a:rPr lang="el-GR" altLang="el-GR" sz="2600" dirty="0" smtClean="0"/>
              <a:t>Το άθροισμα των τετραγώνων των αποκλίσεων εντός των ομάδων είναι </a:t>
            </a:r>
            <a:r>
              <a:rPr lang="en-US" altLang="el-GR" sz="2600" dirty="0" smtClean="0"/>
              <a:t>SS n </a:t>
            </a:r>
            <a:r>
              <a:rPr lang="en-US" altLang="el-GR" sz="2600" dirty="0"/>
              <a:t>– c = 18 – 3 = 15,  </a:t>
            </a:r>
            <a:br>
              <a:rPr lang="en-US" altLang="el-GR" sz="2600" dirty="0"/>
            </a:br>
            <a:r>
              <a:rPr lang="el-GR" altLang="el-GR" sz="2600" dirty="0" smtClean="0"/>
              <a:t>Έχουμε </a:t>
            </a:r>
            <a:r>
              <a:rPr lang="en-US" altLang="el-GR" sz="2600" dirty="0" smtClean="0"/>
              <a:t>18 </a:t>
            </a:r>
            <a:r>
              <a:rPr lang="el-GR" altLang="el-GR" sz="2600" dirty="0" smtClean="0"/>
              <a:t>παρατηρήσεις (6 σε κάθε γκρουπ)</a:t>
            </a:r>
            <a:r>
              <a:rPr lang="en-US" altLang="el-GR" sz="2600" dirty="0" smtClean="0"/>
              <a:t>,</a:t>
            </a:r>
            <a:endParaRPr lang="en-US" altLang="el-GR" sz="2600" dirty="0"/>
          </a:p>
        </p:txBody>
      </p:sp>
      <p:graphicFrame>
        <p:nvGraphicFramePr>
          <p:cNvPr id="318467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3810000" y="3352800"/>
          <a:ext cx="4495800" cy="2667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of variation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Sum of squares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Degrees of freedom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Mean square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Between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224,78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Within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118,83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343,61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4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38200"/>
            <a:ext cx="7924800" cy="1447800"/>
          </a:xfrm>
        </p:spPr>
        <p:txBody>
          <a:bodyPr/>
          <a:lstStyle/>
          <a:p>
            <a:r>
              <a:rPr lang="el-GR" altLang="el-GR" sz="2600" dirty="0" smtClean="0"/>
              <a:t>Οι βαθμοί ελευθερίας για το </a:t>
            </a:r>
            <a:r>
              <a:rPr lang="en-US" altLang="el-GR" sz="2600" dirty="0" smtClean="0"/>
              <a:t>SS </a:t>
            </a:r>
            <a:r>
              <a:rPr lang="en-US" altLang="el-GR" sz="2600" dirty="0"/>
              <a:t>total </a:t>
            </a:r>
            <a:r>
              <a:rPr lang="el-GR" altLang="el-GR" sz="2600" dirty="0" smtClean="0"/>
              <a:t>είναι </a:t>
            </a:r>
            <a:br>
              <a:rPr lang="el-GR" altLang="el-GR" sz="2600" dirty="0" smtClean="0"/>
            </a:br>
            <a:r>
              <a:rPr lang="en-US" altLang="el-GR" sz="2600" dirty="0" smtClean="0"/>
              <a:t>n </a:t>
            </a:r>
            <a:r>
              <a:rPr lang="en-US" altLang="el-GR" sz="2600" dirty="0"/>
              <a:t>– 1 = 18 – 1 = </a:t>
            </a:r>
            <a:r>
              <a:rPr lang="en-US" altLang="el-GR" sz="2600" dirty="0" smtClean="0"/>
              <a:t>17,</a:t>
            </a:r>
            <a:endParaRPr lang="en-US" altLang="el-GR" sz="2600" dirty="0"/>
          </a:p>
        </p:txBody>
      </p:sp>
      <p:graphicFrame>
        <p:nvGraphicFramePr>
          <p:cNvPr id="319491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3810000" y="3352800"/>
          <a:ext cx="4495800" cy="2667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of variation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Sum of squares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Degrees of freedom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Mean square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Between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224,78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Within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118,83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343,61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0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38200"/>
            <a:ext cx="7924800" cy="1447800"/>
          </a:xfrm>
        </p:spPr>
        <p:txBody>
          <a:bodyPr>
            <a:normAutofit/>
          </a:bodyPr>
          <a:lstStyle/>
          <a:p>
            <a:r>
              <a:rPr lang="el-GR" altLang="el-GR" sz="2600" dirty="0" smtClean="0"/>
              <a:t>Το μέσο άθροισμα τετραγώνων μεταξύ των γκρουπ είναι</a:t>
            </a:r>
            <a:r>
              <a:rPr lang="en-US" altLang="el-GR" sz="2600" dirty="0" smtClean="0"/>
              <a:t> </a:t>
            </a:r>
            <a:r>
              <a:rPr lang="en-US" altLang="el-GR" sz="2600" dirty="0"/>
              <a:t>MS </a:t>
            </a:r>
            <a:r>
              <a:rPr lang="en-US" altLang="el-GR" sz="2600" dirty="0" smtClean="0"/>
              <a:t>(</a:t>
            </a:r>
            <a:r>
              <a:rPr lang="en-US" altLang="el-GR" sz="2600" dirty="0"/>
              <a:t>SS Between) / </a:t>
            </a:r>
            <a:r>
              <a:rPr lang="en-US" altLang="el-GR" sz="2600" dirty="0" smtClean="0"/>
              <a:t>(</a:t>
            </a:r>
            <a:r>
              <a:rPr lang="el-GR" altLang="el-GR" sz="2600" dirty="0" err="1" smtClean="0"/>
              <a:t>β.ε</a:t>
            </a:r>
            <a:r>
              <a:rPr lang="el-GR" altLang="el-GR" sz="2600" dirty="0" smtClean="0"/>
              <a:t>. </a:t>
            </a:r>
            <a:r>
              <a:rPr lang="en-US" altLang="el-GR" sz="2600" dirty="0" smtClean="0"/>
              <a:t>Between</a:t>
            </a:r>
            <a:r>
              <a:rPr lang="en-US" altLang="el-GR" sz="2600" dirty="0"/>
              <a:t>) </a:t>
            </a:r>
            <a:br>
              <a:rPr lang="en-US" altLang="el-GR" sz="2600" dirty="0"/>
            </a:br>
            <a:r>
              <a:rPr lang="en-US" altLang="el-GR" sz="2600" dirty="0"/>
              <a:t>= </a:t>
            </a:r>
            <a:r>
              <a:rPr lang="en-US" altLang="el-GR" sz="2600" dirty="0" smtClean="0"/>
              <a:t>224,78 </a:t>
            </a:r>
            <a:r>
              <a:rPr lang="en-US" altLang="el-GR" sz="2600" dirty="0"/>
              <a:t>/ 2 = </a:t>
            </a:r>
            <a:r>
              <a:rPr lang="en-US" altLang="el-GR" sz="2600" dirty="0" smtClean="0"/>
              <a:t>112,39 </a:t>
            </a:r>
            <a:endParaRPr lang="en-US" altLang="el-GR" sz="2600" dirty="0"/>
          </a:p>
        </p:txBody>
      </p:sp>
      <p:graphicFrame>
        <p:nvGraphicFramePr>
          <p:cNvPr id="320515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3810000" y="3352800"/>
          <a:ext cx="4495800" cy="2667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of variation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Sum of squares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Degrees of freedom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Mean square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Between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224,78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112,39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Within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118,83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343,61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6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38200"/>
            <a:ext cx="7924800" cy="1447800"/>
          </a:xfrm>
        </p:spPr>
        <p:txBody>
          <a:bodyPr>
            <a:normAutofit/>
          </a:bodyPr>
          <a:lstStyle/>
          <a:p>
            <a:r>
              <a:rPr lang="el-GR" altLang="el-GR" sz="2600" dirty="0" smtClean="0"/>
              <a:t>Το μέσο άθροισμα τετραγώνων εντός των ομάδων είναι</a:t>
            </a:r>
            <a:r>
              <a:rPr lang="en-US" altLang="el-GR" sz="2600" dirty="0" smtClean="0"/>
              <a:t> </a:t>
            </a:r>
            <a:r>
              <a:rPr lang="en-US" altLang="el-GR" sz="2600" dirty="0"/>
              <a:t>MS </a:t>
            </a:r>
            <a:r>
              <a:rPr lang="en-US" altLang="el-GR" sz="2600" dirty="0" smtClean="0"/>
              <a:t>Within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(</a:t>
            </a:r>
            <a:r>
              <a:rPr lang="en-US" altLang="el-GR" sz="2600" dirty="0"/>
              <a:t>SS Within) / </a:t>
            </a:r>
            <a:r>
              <a:rPr lang="en-US" altLang="el-GR" sz="2600" dirty="0" smtClean="0"/>
              <a:t>(</a:t>
            </a:r>
            <a:r>
              <a:rPr lang="el-GR" altLang="el-GR" sz="2600" dirty="0" err="1" smtClean="0"/>
              <a:t>β.ε</a:t>
            </a:r>
            <a:r>
              <a:rPr lang="el-GR" altLang="el-GR" sz="2600" dirty="0" smtClean="0"/>
              <a:t>.</a:t>
            </a:r>
            <a:r>
              <a:rPr lang="en-US" altLang="el-GR" sz="2600" dirty="0" smtClean="0"/>
              <a:t> </a:t>
            </a:r>
            <a:r>
              <a:rPr lang="en-US" altLang="el-GR" sz="2600" dirty="0"/>
              <a:t>Within) </a:t>
            </a:r>
            <a:br>
              <a:rPr lang="en-US" altLang="el-GR" sz="2600" dirty="0"/>
            </a:br>
            <a:r>
              <a:rPr lang="en-US" altLang="el-GR" sz="2600" dirty="0"/>
              <a:t>= </a:t>
            </a:r>
            <a:r>
              <a:rPr lang="en-US" altLang="el-GR" sz="2600" dirty="0" smtClean="0"/>
              <a:t>118,83 </a:t>
            </a:r>
            <a:r>
              <a:rPr lang="en-US" altLang="el-GR" sz="2600" dirty="0"/>
              <a:t>/ 15 = </a:t>
            </a:r>
            <a:r>
              <a:rPr lang="en-US" altLang="el-GR" sz="2600" dirty="0" smtClean="0"/>
              <a:t>7,922 </a:t>
            </a:r>
            <a:endParaRPr lang="en-US" altLang="el-GR" sz="2600" dirty="0"/>
          </a:p>
        </p:txBody>
      </p:sp>
      <p:graphicFrame>
        <p:nvGraphicFramePr>
          <p:cNvPr id="321539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3810000" y="3352800"/>
          <a:ext cx="4495800" cy="2667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of variation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Sum of squares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Degrees of freedom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Mean square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Between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224,78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112,39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Within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118,83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7,922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343,61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1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38200"/>
            <a:ext cx="7924800" cy="1447800"/>
          </a:xfrm>
        </p:spPr>
        <p:txBody>
          <a:bodyPr>
            <a:normAutofit/>
          </a:bodyPr>
          <a:lstStyle/>
          <a:p>
            <a:r>
              <a:rPr lang="el-GR" altLang="el-GR" sz="2600" dirty="0" smtClean="0"/>
              <a:t>Το συνολικό μέσο άθροισμα των τετραγώνων των αποκλίσεων είναι</a:t>
            </a:r>
            <a:r>
              <a:rPr lang="en-US" altLang="el-GR" sz="2600" dirty="0" smtClean="0"/>
              <a:t> </a:t>
            </a:r>
            <a:r>
              <a:rPr lang="en-US" altLang="el-GR" sz="2600" dirty="0"/>
              <a:t>MS </a:t>
            </a:r>
            <a:r>
              <a:rPr lang="en-US" altLang="el-GR" sz="2600" dirty="0" smtClean="0"/>
              <a:t>Total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(SS </a:t>
            </a:r>
            <a:r>
              <a:rPr lang="en-US" altLang="el-GR" sz="2600" dirty="0"/>
              <a:t>Total ) / </a:t>
            </a:r>
            <a:r>
              <a:rPr lang="en-US" altLang="el-GR" sz="2600" dirty="0" smtClean="0"/>
              <a:t>(</a:t>
            </a:r>
            <a:r>
              <a:rPr lang="el-GR" altLang="el-GR" sz="2600" dirty="0" err="1" smtClean="0"/>
              <a:t>β.ε</a:t>
            </a:r>
            <a:r>
              <a:rPr lang="el-GR" altLang="el-GR" sz="2600" dirty="0" smtClean="0"/>
              <a:t>.</a:t>
            </a:r>
            <a:r>
              <a:rPr lang="en-US" altLang="el-GR" sz="2600" dirty="0" smtClean="0"/>
              <a:t> </a:t>
            </a:r>
            <a:r>
              <a:rPr lang="en-US" altLang="el-GR" sz="2600" dirty="0"/>
              <a:t>Total ) </a:t>
            </a:r>
            <a:br>
              <a:rPr lang="en-US" altLang="el-GR" sz="2600" dirty="0"/>
            </a:br>
            <a:r>
              <a:rPr lang="en-US" altLang="el-GR" sz="2600" dirty="0"/>
              <a:t>= </a:t>
            </a:r>
            <a:r>
              <a:rPr lang="en-US" altLang="el-GR" sz="2600" dirty="0" smtClean="0"/>
              <a:t>343,61 </a:t>
            </a:r>
            <a:r>
              <a:rPr lang="en-US" altLang="el-GR" sz="2600" dirty="0"/>
              <a:t>/ 17 = </a:t>
            </a:r>
            <a:r>
              <a:rPr lang="en-US" altLang="el-GR" sz="2600" dirty="0" smtClean="0"/>
              <a:t>20,212 </a:t>
            </a:r>
            <a:endParaRPr lang="en-US" altLang="el-GR" sz="2600" dirty="0"/>
          </a:p>
        </p:txBody>
      </p:sp>
      <p:graphicFrame>
        <p:nvGraphicFramePr>
          <p:cNvPr id="322563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3810000" y="3352800"/>
          <a:ext cx="4495800" cy="2667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of variation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Sum of squares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Degrees of freedom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Mean square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Between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224,78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112,39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Within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118,83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7,922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343,61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20,212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8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057400" y="304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dirty="0" smtClean="0"/>
              <a:t>Έτσι,</a:t>
            </a:r>
            <a:endParaRPr lang="en-US" altLang="el-GR" dirty="0"/>
          </a:p>
        </p:txBody>
      </p:sp>
      <p:graphicFrame>
        <p:nvGraphicFramePr>
          <p:cNvPr id="323587" name="Object 3"/>
          <p:cNvGraphicFramePr>
            <a:graphicFrameLocks noChangeAspect="1"/>
          </p:cNvGraphicFramePr>
          <p:nvPr/>
        </p:nvGraphicFramePr>
        <p:xfrm>
          <a:off x="2655889" y="990601"/>
          <a:ext cx="230663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3" imgW="990170" imgH="241195" progId="Equation.3">
                  <p:embed/>
                </p:oleObj>
              </mc:Choice>
              <mc:Fallback>
                <p:oleObj name="Equation" r:id="rId3" imgW="990170" imgH="241195" progId="Equation.3">
                  <p:embed/>
                  <p:pic>
                    <p:nvPicPr>
                      <p:cNvPr id="3235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9" y="990601"/>
                        <a:ext cx="230663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588" name="Object 4"/>
          <p:cNvGraphicFramePr>
            <a:graphicFrameLocks noChangeAspect="1"/>
          </p:cNvGraphicFramePr>
          <p:nvPr/>
        </p:nvGraphicFramePr>
        <p:xfrm>
          <a:off x="4959351" y="838200"/>
          <a:ext cx="353536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5" imgW="1586811" imgH="393529" progId="Equation.3">
                  <p:embed/>
                </p:oleObj>
              </mc:Choice>
              <mc:Fallback>
                <p:oleObj name="Equation" r:id="rId5" imgW="1586811" imgH="393529" progId="Equation.3">
                  <p:embed/>
                  <p:pic>
                    <p:nvPicPr>
                      <p:cNvPr id="3235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1" y="838200"/>
                        <a:ext cx="353536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8610601" y="1008064"/>
          <a:ext cx="12541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7" imgW="507780" imgH="177723" progId="Equation.3">
                  <p:embed/>
                </p:oleObj>
              </mc:Choice>
              <mc:Fallback>
                <p:oleObj name="Equation" r:id="rId7" imgW="507780" imgH="177723" progId="Equation.3">
                  <p:embed/>
                  <p:pic>
                    <p:nvPicPr>
                      <p:cNvPr id="323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1" y="1008064"/>
                        <a:ext cx="12541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6172200" y="1981200"/>
            <a:ext cx="4191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dirty="0" smtClean="0"/>
              <a:t>Ο πίνακας της </a:t>
            </a:r>
            <a:r>
              <a:rPr lang="en-US" altLang="el-GR" dirty="0" smtClean="0"/>
              <a:t> </a:t>
            </a:r>
            <a:r>
              <a:rPr lang="en-US" altLang="el-GR" dirty="0"/>
              <a:t>F </a:t>
            </a:r>
            <a:r>
              <a:rPr lang="el-GR" altLang="el-GR" dirty="0" smtClean="0"/>
              <a:t>για 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/>
              <a:t>2 </a:t>
            </a:r>
            <a:r>
              <a:rPr lang="en-US" altLang="el-GR" dirty="0" smtClean="0"/>
              <a:t>15 </a:t>
            </a:r>
            <a:r>
              <a:rPr lang="el-GR" altLang="el-GR" dirty="0" smtClean="0"/>
              <a:t>βαθμούς ελευθέριας για</a:t>
            </a:r>
            <a:r>
              <a:rPr lang="en-US" altLang="el-GR" dirty="0" smtClean="0"/>
              <a:t> 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/>
              <a:t>the </a:t>
            </a:r>
            <a:r>
              <a:rPr lang="el-GR" altLang="el-GR" dirty="0" smtClean="0"/>
              <a:t>α=</a:t>
            </a:r>
            <a:r>
              <a:rPr lang="en-US" altLang="el-GR" dirty="0" smtClean="0"/>
              <a:t>1%</a:t>
            </a:r>
            <a:r>
              <a:rPr lang="el-GR" altLang="el-GR" dirty="0" smtClean="0"/>
              <a:t> πιθανότητα σφάλματος τύπου Α είναι</a:t>
            </a:r>
            <a:r>
              <a:rPr lang="en-US" altLang="el-GR" dirty="0" smtClean="0"/>
              <a:t> 6,36,</a:t>
            </a:r>
            <a:endParaRPr lang="en-US" altLang="el-GR" dirty="0"/>
          </a:p>
          <a:p>
            <a:pPr algn="l">
              <a:spcBef>
                <a:spcPct val="50000"/>
              </a:spcBef>
            </a:pPr>
            <a:r>
              <a:rPr lang="el-GR" altLang="el-GR" dirty="0" smtClean="0"/>
              <a:t>Αφού βρήκαμε ότι </a:t>
            </a:r>
            <a:r>
              <a:rPr lang="en-US" altLang="el-GR" dirty="0" smtClean="0"/>
              <a:t>F=14,19 </a:t>
            </a:r>
            <a:r>
              <a:rPr lang="el-GR" altLang="el-GR" dirty="0" smtClean="0"/>
              <a:t>απορρίπτουμε την μηδενική υπόθεση και συμπεραίνουμε ότι υπάρχει διαφορά μεταξύ των τριών ομάδων</a:t>
            </a:r>
            <a:endParaRPr lang="en-US" altLang="el-GR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153400" y="5943600"/>
            <a:ext cx="228600" cy="304800"/>
            <a:chOff x="4992" y="1824"/>
            <a:chExt cx="144" cy="192"/>
          </a:xfrm>
        </p:grpSpPr>
        <p:sp>
          <p:nvSpPr>
            <p:cNvPr id="28696" name="AutoShape 8"/>
            <p:cNvSpPr>
              <a:spLocks noChangeArrowheads="1"/>
            </p:cNvSpPr>
            <p:nvPr/>
          </p:nvSpPr>
          <p:spPr bwMode="auto">
            <a:xfrm>
              <a:off x="4992" y="182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8697" name="AutoShape 9"/>
            <p:cNvSpPr>
              <a:spLocks noChangeArrowheads="1"/>
            </p:cNvSpPr>
            <p:nvPr/>
          </p:nvSpPr>
          <p:spPr bwMode="auto">
            <a:xfrm flipV="1">
              <a:off x="4992" y="187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676400" y="2757488"/>
            <a:ext cx="8305800" cy="3871912"/>
            <a:chOff x="96" y="1737"/>
            <a:chExt cx="5232" cy="2439"/>
          </a:xfrm>
        </p:grpSpPr>
        <p:sp>
          <p:nvSpPr>
            <p:cNvPr id="28682" name="Text Box 11"/>
            <p:cNvSpPr txBox="1">
              <a:spLocks noChangeArrowheads="1"/>
            </p:cNvSpPr>
            <p:nvPr/>
          </p:nvSpPr>
          <p:spPr bwMode="auto">
            <a:xfrm>
              <a:off x="96" y="1737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l-GR" sz="2800">
                  <a:solidFill>
                    <a:schemeClr val="tx2"/>
                  </a:solidFill>
                  <a:sym typeface="Symbol" panose="05050102010706020507" pitchFamily="18" charset="2"/>
                </a:rPr>
                <a:t>f(</a:t>
              </a:r>
              <a:r>
                <a:rPr lang="en-US" altLang="el-GR">
                  <a:solidFill>
                    <a:schemeClr val="tx2"/>
                  </a:solidFill>
                  <a:sym typeface="Symbol" panose="05050102010706020507" pitchFamily="18" charset="2"/>
                </a:rPr>
                <a:t>F</a:t>
              </a:r>
              <a:r>
                <a:rPr lang="en-US" altLang="el-GR" baseline="-25000">
                  <a:solidFill>
                    <a:schemeClr val="tx2"/>
                  </a:solidFill>
                  <a:sym typeface="Symbol" panose="05050102010706020507" pitchFamily="18" charset="2"/>
                </a:rPr>
                <a:t>2,</a:t>
              </a:r>
              <a:r>
                <a:rPr lang="en-US" altLang="el-GR">
                  <a:solidFill>
                    <a:schemeClr val="tx2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el-GR" baseline="-25000">
                  <a:solidFill>
                    <a:schemeClr val="tx2"/>
                  </a:solidFill>
                  <a:sym typeface="Symbol" panose="05050102010706020507" pitchFamily="18" charset="2"/>
                </a:rPr>
                <a:t>15</a:t>
              </a:r>
              <a:r>
                <a:rPr lang="en-US" altLang="el-GR" sz="280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28683" name="Line 12"/>
            <p:cNvSpPr>
              <a:spLocks noChangeShapeType="1"/>
            </p:cNvSpPr>
            <p:nvPr/>
          </p:nvSpPr>
          <p:spPr bwMode="auto">
            <a:xfrm>
              <a:off x="1008" y="1833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8684" name="Line 13"/>
            <p:cNvSpPr>
              <a:spLocks noChangeShapeType="1"/>
            </p:cNvSpPr>
            <p:nvPr/>
          </p:nvSpPr>
          <p:spPr bwMode="auto">
            <a:xfrm flipV="1">
              <a:off x="1008" y="3840"/>
              <a:ext cx="422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8685" name="Group 14"/>
            <p:cNvGrpSpPr>
              <a:grpSpLocks/>
            </p:cNvGrpSpPr>
            <p:nvPr/>
          </p:nvGrpSpPr>
          <p:grpSpPr bwMode="auto">
            <a:xfrm>
              <a:off x="1010" y="2283"/>
              <a:ext cx="2302" cy="1567"/>
              <a:chOff x="1010" y="1842"/>
              <a:chExt cx="2302" cy="1567"/>
            </a:xfrm>
          </p:grpSpPr>
          <p:sp>
            <p:nvSpPr>
              <p:cNvPr id="28694" name="Freeform 15"/>
              <p:cNvSpPr>
                <a:spLocks/>
              </p:cNvSpPr>
              <p:nvPr/>
            </p:nvSpPr>
            <p:spPr bwMode="auto">
              <a:xfrm>
                <a:off x="1824" y="1842"/>
                <a:ext cx="1488" cy="1392"/>
              </a:xfrm>
              <a:custGeom>
                <a:avLst/>
                <a:gdLst>
                  <a:gd name="T0" fmla="*/ 0 w 2544"/>
                  <a:gd name="T1" fmla="*/ 0 h 2880"/>
                  <a:gd name="T2" fmla="*/ 225 w 2544"/>
                  <a:gd name="T3" fmla="*/ 116 h 2880"/>
                  <a:gd name="T4" fmla="*/ 533 w 2544"/>
                  <a:gd name="T5" fmla="*/ 487 h 2880"/>
                  <a:gd name="T6" fmla="*/ 786 w 2544"/>
                  <a:gd name="T7" fmla="*/ 951 h 2880"/>
                  <a:gd name="T8" fmla="*/ 1123 w 2544"/>
                  <a:gd name="T9" fmla="*/ 1276 h 2880"/>
                  <a:gd name="T10" fmla="*/ 1488 w 2544"/>
                  <a:gd name="T11" fmla="*/ 1392 h 28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44"/>
                  <a:gd name="T19" fmla="*/ 0 h 2880"/>
                  <a:gd name="T20" fmla="*/ 2544 w 2544"/>
                  <a:gd name="T21" fmla="*/ 2880 h 28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44" h="2880">
                    <a:moveTo>
                      <a:pt x="0" y="0"/>
                    </a:moveTo>
                    <a:cubicBezTo>
                      <a:pt x="116" y="36"/>
                      <a:pt x="232" y="72"/>
                      <a:pt x="384" y="240"/>
                    </a:cubicBezTo>
                    <a:cubicBezTo>
                      <a:pt x="536" y="408"/>
                      <a:pt x="752" y="720"/>
                      <a:pt x="912" y="1008"/>
                    </a:cubicBezTo>
                    <a:cubicBezTo>
                      <a:pt x="1072" y="1296"/>
                      <a:pt x="1176" y="1696"/>
                      <a:pt x="1344" y="1968"/>
                    </a:cubicBezTo>
                    <a:cubicBezTo>
                      <a:pt x="1512" y="2240"/>
                      <a:pt x="1720" y="2488"/>
                      <a:pt x="1920" y="2640"/>
                    </a:cubicBezTo>
                    <a:cubicBezTo>
                      <a:pt x="2120" y="2792"/>
                      <a:pt x="2440" y="2840"/>
                      <a:pt x="2544" y="2880"/>
                    </a:cubicBezTo>
                  </a:path>
                </a:pathLst>
              </a:custGeom>
              <a:noFill/>
              <a:ln w="381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8695" name="Arc 16"/>
              <p:cNvSpPr>
                <a:spLocks/>
              </p:cNvSpPr>
              <p:nvPr/>
            </p:nvSpPr>
            <p:spPr bwMode="auto">
              <a:xfrm rot="-5400000">
                <a:off x="635" y="2220"/>
                <a:ext cx="1564" cy="814"/>
              </a:xfrm>
              <a:custGeom>
                <a:avLst/>
                <a:gdLst>
                  <a:gd name="T0" fmla="*/ 0 w 21600"/>
                  <a:gd name="T1" fmla="*/ 0 h 22399"/>
                  <a:gd name="T2" fmla="*/ 113 w 21600"/>
                  <a:gd name="T3" fmla="*/ 30 h 22399"/>
                  <a:gd name="T4" fmla="*/ 0 w 21600"/>
                  <a:gd name="T5" fmla="*/ 29 h 223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399"/>
                  <a:gd name="T11" fmla="*/ 21600 w 21600"/>
                  <a:gd name="T12" fmla="*/ 22399 h 223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3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66"/>
                      <a:pt x="21595" y="22132"/>
                      <a:pt x="21585" y="22399"/>
                    </a:cubicBezTo>
                  </a:path>
                  <a:path w="21600" h="223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66"/>
                      <a:pt x="21595" y="22132"/>
                      <a:pt x="21585" y="2239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059B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8686" name="Text Box 17"/>
            <p:cNvSpPr txBox="1">
              <a:spLocks noChangeArrowheads="1"/>
            </p:cNvSpPr>
            <p:nvPr/>
          </p:nvSpPr>
          <p:spPr bwMode="auto">
            <a:xfrm>
              <a:off x="4512" y="3849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l-GR" sz="2800">
                  <a:solidFill>
                    <a:schemeClr val="tx2"/>
                  </a:solidFill>
                  <a:sym typeface="Symbol" panose="05050102010706020507" pitchFamily="18" charset="2"/>
                </a:rPr>
                <a:t>F</a:t>
              </a:r>
              <a:r>
                <a:rPr lang="en-US" altLang="el-GR" sz="2800" baseline="-25000">
                  <a:solidFill>
                    <a:schemeClr val="tx2"/>
                  </a:solidFill>
                  <a:sym typeface="Symbol" panose="05050102010706020507" pitchFamily="18" charset="2"/>
                </a:rPr>
                <a:t>2, 15</a:t>
              </a:r>
              <a:endParaRPr lang="en-US" altLang="el-GR" sz="2800" baseline="30000">
                <a:solidFill>
                  <a:schemeClr val="tx2"/>
                </a:solidFill>
              </a:endParaRPr>
            </a:p>
          </p:txBody>
        </p:sp>
        <p:sp>
          <p:nvSpPr>
            <p:cNvPr id="28687" name="Line 18"/>
            <p:cNvSpPr>
              <a:spLocks noChangeShapeType="1"/>
            </p:cNvSpPr>
            <p:nvPr/>
          </p:nvSpPr>
          <p:spPr bwMode="auto">
            <a:xfrm>
              <a:off x="2640" y="3312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8688" name="Text Box 19"/>
            <p:cNvSpPr txBox="1">
              <a:spLocks noChangeArrowheads="1"/>
            </p:cNvSpPr>
            <p:nvPr/>
          </p:nvSpPr>
          <p:spPr bwMode="auto">
            <a:xfrm>
              <a:off x="1296" y="2736"/>
              <a:ext cx="1296" cy="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l-GR" dirty="0" smtClean="0"/>
                <a:t>Δεχόμαστε την μηδενική</a:t>
              </a:r>
              <a:endParaRPr lang="en-US" altLang="el-GR" dirty="0"/>
            </a:p>
          </p:txBody>
        </p:sp>
        <p:sp>
          <p:nvSpPr>
            <p:cNvPr id="28689" name="Text Box 20"/>
            <p:cNvSpPr txBox="1">
              <a:spLocks noChangeArrowheads="1"/>
            </p:cNvSpPr>
            <p:nvPr/>
          </p:nvSpPr>
          <p:spPr bwMode="auto">
            <a:xfrm>
              <a:off x="2592" y="3600"/>
              <a:ext cx="8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l-GR" sz="1800" dirty="0" err="1" smtClean="0"/>
                <a:t>crit</a:t>
              </a:r>
              <a:r>
                <a:rPr lang="en-US" altLang="el-GR" sz="1800" dirty="0" smtClean="0"/>
                <a:t>,</a:t>
              </a:r>
              <a:r>
                <a:rPr lang="el-GR" altLang="el-GR" sz="1800" dirty="0" smtClean="0"/>
                <a:t> </a:t>
              </a:r>
              <a:r>
                <a:rPr lang="el-GR" altLang="el-GR" sz="1800" dirty="0" err="1" smtClean="0"/>
                <a:t>απορρ</a:t>
              </a:r>
              <a:r>
                <a:rPr lang="el-GR" altLang="el-GR" sz="1800" dirty="0" smtClean="0"/>
                <a:t>.</a:t>
              </a:r>
              <a:endParaRPr lang="en-US" altLang="el-GR" sz="1800" dirty="0"/>
            </a:p>
          </p:txBody>
        </p:sp>
        <p:sp>
          <p:nvSpPr>
            <p:cNvPr id="28690" name="Oval 21"/>
            <p:cNvSpPr>
              <a:spLocks noChangeArrowheads="1"/>
            </p:cNvSpPr>
            <p:nvPr/>
          </p:nvSpPr>
          <p:spPr bwMode="auto">
            <a:xfrm>
              <a:off x="2592" y="37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8691" name="Text Box 22"/>
            <p:cNvSpPr txBox="1">
              <a:spLocks noChangeArrowheads="1"/>
            </p:cNvSpPr>
            <p:nvPr/>
          </p:nvSpPr>
          <p:spPr bwMode="auto">
            <a:xfrm>
              <a:off x="1968" y="3408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l-GR" sz="2000" smtClean="0"/>
                <a:t>0,01</a:t>
              </a:r>
              <a:endParaRPr lang="en-US" altLang="el-GR" sz="2000" dirty="0"/>
            </a:p>
          </p:txBody>
        </p:sp>
        <p:sp>
          <p:nvSpPr>
            <p:cNvPr id="28692" name="Line 23"/>
            <p:cNvSpPr>
              <a:spLocks noChangeShapeType="1"/>
            </p:cNvSpPr>
            <p:nvPr/>
          </p:nvSpPr>
          <p:spPr bwMode="auto">
            <a:xfrm>
              <a:off x="2400" y="3552"/>
              <a:ext cx="38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8693" name="Text Box 24"/>
            <p:cNvSpPr txBox="1">
              <a:spLocks noChangeArrowheads="1"/>
            </p:cNvSpPr>
            <p:nvPr/>
          </p:nvSpPr>
          <p:spPr bwMode="auto">
            <a:xfrm>
              <a:off x="2448" y="3897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l-GR" sz="1800" smtClean="0"/>
                <a:t>6,36</a:t>
              </a:r>
              <a:endParaRPr lang="en-US" altLang="el-GR" sz="1800" dirty="0"/>
            </a:p>
          </p:txBody>
        </p:sp>
      </p:grpSp>
      <p:sp>
        <p:nvSpPr>
          <p:cNvPr id="323609" name="Text Box 25"/>
          <p:cNvSpPr txBox="1">
            <a:spLocks noChangeArrowheads="1"/>
          </p:cNvSpPr>
          <p:nvPr/>
        </p:nvSpPr>
        <p:spPr bwMode="auto">
          <a:xfrm>
            <a:off x="8001000" y="61864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l-GR" sz="1800" smtClean="0"/>
              <a:t>14,19</a:t>
            </a:r>
            <a:endParaRPr lang="en-US" altLang="el-GR" sz="1800" dirty="0"/>
          </a:p>
        </p:txBody>
      </p:sp>
    </p:spTree>
    <p:extLst>
      <p:ext uri="{BB962C8B-B14F-4D97-AF65-F5344CB8AC3E}">
        <p14:creationId xmlns:p14="http://schemas.microsoft.com/office/powerpoint/2010/main" val="179012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0" grpId="0" build="p"/>
      <p:bldP spid="32360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057400" y="304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dirty="0" smtClean="0"/>
              <a:t>Έτσι,</a:t>
            </a:r>
            <a:endParaRPr lang="en-US" altLang="el-GR" dirty="0"/>
          </a:p>
        </p:txBody>
      </p:sp>
      <p:graphicFrame>
        <p:nvGraphicFramePr>
          <p:cNvPr id="323587" name="Object 3"/>
          <p:cNvGraphicFramePr>
            <a:graphicFrameLocks noChangeAspect="1"/>
          </p:cNvGraphicFramePr>
          <p:nvPr/>
        </p:nvGraphicFramePr>
        <p:xfrm>
          <a:off x="2655889" y="990601"/>
          <a:ext cx="230663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3" imgW="990170" imgH="241195" progId="Equation.3">
                  <p:embed/>
                </p:oleObj>
              </mc:Choice>
              <mc:Fallback>
                <p:oleObj name="Equation" r:id="rId3" imgW="990170" imgH="241195" progId="Equation.3">
                  <p:embed/>
                  <p:pic>
                    <p:nvPicPr>
                      <p:cNvPr id="3235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9" y="990601"/>
                        <a:ext cx="230663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588" name="Object 4"/>
          <p:cNvGraphicFramePr>
            <a:graphicFrameLocks noChangeAspect="1"/>
          </p:cNvGraphicFramePr>
          <p:nvPr/>
        </p:nvGraphicFramePr>
        <p:xfrm>
          <a:off x="4959351" y="838200"/>
          <a:ext cx="353536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5" imgW="1586811" imgH="393529" progId="Equation.3">
                  <p:embed/>
                </p:oleObj>
              </mc:Choice>
              <mc:Fallback>
                <p:oleObj name="Equation" r:id="rId5" imgW="1586811" imgH="393529" progId="Equation.3">
                  <p:embed/>
                  <p:pic>
                    <p:nvPicPr>
                      <p:cNvPr id="3235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1" y="838200"/>
                        <a:ext cx="353536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8610601" y="1008064"/>
          <a:ext cx="12541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7" imgW="507780" imgH="177723" progId="Equation.3">
                  <p:embed/>
                </p:oleObj>
              </mc:Choice>
              <mc:Fallback>
                <p:oleObj name="Equation" r:id="rId7" imgW="507780" imgH="177723" progId="Equation.3">
                  <p:embed/>
                  <p:pic>
                    <p:nvPicPr>
                      <p:cNvPr id="323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1" y="1008064"/>
                        <a:ext cx="12541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6172200" y="1981200"/>
            <a:ext cx="4191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dirty="0" smtClean="0"/>
              <a:t>Ο πίνακας της </a:t>
            </a:r>
            <a:r>
              <a:rPr lang="en-US" altLang="el-GR" dirty="0" smtClean="0"/>
              <a:t> </a:t>
            </a:r>
            <a:r>
              <a:rPr lang="en-US" altLang="el-GR" dirty="0"/>
              <a:t>F </a:t>
            </a:r>
            <a:r>
              <a:rPr lang="el-GR" altLang="el-GR" dirty="0" smtClean="0"/>
              <a:t>για 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/>
              <a:t>2 </a:t>
            </a:r>
            <a:r>
              <a:rPr lang="en-US" altLang="el-GR" dirty="0" smtClean="0"/>
              <a:t>15 </a:t>
            </a:r>
            <a:r>
              <a:rPr lang="el-GR" altLang="el-GR" dirty="0" smtClean="0"/>
              <a:t>βαθμούς ελευθέριας για</a:t>
            </a:r>
            <a:r>
              <a:rPr lang="en-US" altLang="el-GR" dirty="0" smtClean="0"/>
              <a:t> 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/>
              <a:t>the </a:t>
            </a:r>
            <a:r>
              <a:rPr lang="el-GR" altLang="el-GR" dirty="0" smtClean="0"/>
              <a:t>α=</a:t>
            </a:r>
            <a:r>
              <a:rPr lang="en-US" altLang="el-GR" dirty="0" smtClean="0"/>
              <a:t>1%</a:t>
            </a:r>
            <a:r>
              <a:rPr lang="el-GR" altLang="el-GR" dirty="0" smtClean="0"/>
              <a:t> πιθανότητα σφάλματος τύπου Α είναι</a:t>
            </a:r>
            <a:r>
              <a:rPr lang="en-US" altLang="el-GR" dirty="0" smtClean="0"/>
              <a:t> 6,36,</a:t>
            </a:r>
            <a:endParaRPr lang="en-US" altLang="el-GR" dirty="0"/>
          </a:p>
          <a:p>
            <a:pPr algn="l">
              <a:spcBef>
                <a:spcPct val="50000"/>
              </a:spcBef>
            </a:pPr>
            <a:r>
              <a:rPr lang="el-GR" altLang="el-GR" dirty="0" smtClean="0"/>
              <a:t>Αφού βρήκαμε ότι </a:t>
            </a:r>
            <a:r>
              <a:rPr lang="en-US" altLang="el-GR" dirty="0" smtClean="0"/>
              <a:t>F=14,19 </a:t>
            </a:r>
            <a:r>
              <a:rPr lang="el-GR" altLang="el-GR" dirty="0" smtClean="0"/>
              <a:t>απορρίπτουμε την μηδενική υπόθεση και συμπεραίνουμε ότι υπάρχει διαφορά μεταξύ των τριών ομάδων</a:t>
            </a:r>
            <a:endParaRPr lang="en-US" altLang="el-GR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153400" y="5943600"/>
            <a:ext cx="228600" cy="304800"/>
            <a:chOff x="4992" y="1824"/>
            <a:chExt cx="144" cy="192"/>
          </a:xfrm>
        </p:grpSpPr>
        <p:sp>
          <p:nvSpPr>
            <p:cNvPr id="28696" name="AutoShape 8"/>
            <p:cNvSpPr>
              <a:spLocks noChangeArrowheads="1"/>
            </p:cNvSpPr>
            <p:nvPr/>
          </p:nvSpPr>
          <p:spPr bwMode="auto">
            <a:xfrm>
              <a:off x="4992" y="182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8697" name="AutoShape 9"/>
            <p:cNvSpPr>
              <a:spLocks noChangeArrowheads="1"/>
            </p:cNvSpPr>
            <p:nvPr/>
          </p:nvSpPr>
          <p:spPr bwMode="auto">
            <a:xfrm flipV="1">
              <a:off x="4992" y="187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676400" y="2757488"/>
            <a:ext cx="8305800" cy="3871912"/>
            <a:chOff x="96" y="1737"/>
            <a:chExt cx="5232" cy="2439"/>
          </a:xfrm>
        </p:grpSpPr>
        <p:sp>
          <p:nvSpPr>
            <p:cNvPr id="28682" name="Text Box 11"/>
            <p:cNvSpPr txBox="1">
              <a:spLocks noChangeArrowheads="1"/>
            </p:cNvSpPr>
            <p:nvPr/>
          </p:nvSpPr>
          <p:spPr bwMode="auto">
            <a:xfrm>
              <a:off x="96" y="1737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l-GR" sz="2800">
                  <a:solidFill>
                    <a:schemeClr val="tx2"/>
                  </a:solidFill>
                  <a:sym typeface="Symbol" panose="05050102010706020507" pitchFamily="18" charset="2"/>
                </a:rPr>
                <a:t>f(</a:t>
              </a:r>
              <a:r>
                <a:rPr lang="en-US" altLang="el-GR">
                  <a:solidFill>
                    <a:schemeClr val="tx2"/>
                  </a:solidFill>
                  <a:sym typeface="Symbol" panose="05050102010706020507" pitchFamily="18" charset="2"/>
                </a:rPr>
                <a:t>F</a:t>
              </a:r>
              <a:r>
                <a:rPr lang="en-US" altLang="el-GR" baseline="-25000">
                  <a:solidFill>
                    <a:schemeClr val="tx2"/>
                  </a:solidFill>
                  <a:sym typeface="Symbol" panose="05050102010706020507" pitchFamily="18" charset="2"/>
                </a:rPr>
                <a:t>2,</a:t>
              </a:r>
              <a:r>
                <a:rPr lang="en-US" altLang="el-GR">
                  <a:solidFill>
                    <a:schemeClr val="tx2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el-GR" baseline="-25000">
                  <a:solidFill>
                    <a:schemeClr val="tx2"/>
                  </a:solidFill>
                  <a:sym typeface="Symbol" panose="05050102010706020507" pitchFamily="18" charset="2"/>
                </a:rPr>
                <a:t>15</a:t>
              </a:r>
              <a:r>
                <a:rPr lang="en-US" altLang="el-GR" sz="280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28683" name="Line 12"/>
            <p:cNvSpPr>
              <a:spLocks noChangeShapeType="1"/>
            </p:cNvSpPr>
            <p:nvPr/>
          </p:nvSpPr>
          <p:spPr bwMode="auto">
            <a:xfrm>
              <a:off x="1008" y="1833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8684" name="Line 13"/>
            <p:cNvSpPr>
              <a:spLocks noChangeShapeType="1"/>
            </p:cNvSpPr>
            <p:nvPr/>
          </p:nvSpPr>
          <p:spPr bwMode="auto">
            <a:xfrm flipV="1">
              <a:off x="1008" y="3840"/>
              <a:ext cx="422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8685" name="Group 14"/>
            <p:cNvGrpSpPr>
              <a:grpSpLocks/>
            </p:cNvGrpSpPr>
            <p:nvPr/>
          </p:nvGrpSpPr>
          <p:grpSpPr bwMode="auto">
            <a:xfrm>
              <a:off x="1010" y="2283"/>
              <a:ext cx="2302" cy="1567"/>
              <a:chOff x="1010" y="1842"/>
              <a:chExt cx="2302" cy="1567"/>
            </a:xfrm>
          </p:grpSpPr>
          <p:sp>
            <p:nvSpPr>
              <p:cNvPr id="28694" name="Freeform 15"/>
              <p:cNvSpPr>
                <a:spLocks/>
              </p:cNvSpPr>
              <p:nvPr/>
            </p:nvSpPr>
            <p:spPr bwMode="auto">
              <a:xfrm>
                <a:off x="1824" y="1842"/>
                <a:ext cx="1488" cy="1392"/>
              </a:xfrm>
              <a:custGeom>
                <a:avLst/>
                <a:gdLst>
                  <a:gd name="T0" fmla="*/ 0 w 2544"/>
                  <a:gd name="T1" fmla="*/ 0 h 2880"/>
                  <a:gd name="T2" fmla="*/ 225 w 2544"/>
                  <a:gd name="T3" fmla="*/ 116 h 2880"/>
                  <a:gd name="T4" fmla="*/ 533 w 2544"/>
                  <a:gd name="T5" fmla="*/ 487 h 2880"/>
                  <a:gd name="T6" fmla="*/ 786 w 2544"/>
                  <a:gd name="T7" fmla="*/ 951 h 2880"/>
                  <a:gd name="T8" fmla="*/ 1123 w 2544"/>
                  <a:gd name="T9" fmla="*/ 1276 h 2880"/>
                  <a:gd name="T10" fmla="*/ 1488 w 2544"/>
                  <a:gd name="T11" fmla="*/ 1392 h 28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44"/>
                  <a:gd name="T19" fmla="*/ 0 h 2880"/>
                  <a:gd name="T20" fmla="*/ 2544 w 2544"/>
                  <a:gd name="T21" fmla="*/ 2880 h 28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44" h="2880">
                    <a:moveTo>
                      <a:pt x="0" y="0"/>
                    </a:moveTo>
                    <a:cubicBezTo>
                      <a:pt x="116" y="36"/>
                      <a:pt x="232" y="72"/>
                      <a:pt x="384" y="240"/>
                    </a:cubicBezTo>
                    <a:cubicBezTo>
                      <a:pt x="536" y="408"/>
                      <a:pt x="752" y="720"/>
                      <a:pt x="912" y="1008"/>
                    </a:cubicBezTo>
                    <a:cubicBezTo>
                      <a:pt x="1072" y="1296"/>
                      <a:pt x="1176" y="1696"/>
                      <a:pt x="1344" y="1968"/>
                    </a:cubicBezTo>
                    <a:cubicBezTo>
                      <a:pt x="1512" y="2240"/>
                      <a:pt x="1720" y="2488"/>
                      <a:pt x="1920" y="2640"/>
                    </a:cubicBezTo>
                    <a:cubicBezTo>
                      <a:pt x="2120" y="2792"/>
                      <a:pt x="2440" y="2840"/>
                      <a:pt x="2544" y="2880"/>
                    </a:cubicBezTo>
                  </a:path>
                </a:pathLst>
              </a:custGeom>
              <a:noFill/>
              <a:ln w="381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8695" name="Arc 16"/>
              <p:cNvSpPr>
                <a:spLocks/>
              </p:cNvSpPr>
              <p:nvPr/>
            </p:nvSpPr>
            <p:spPr bwMode="auto">
              <a:xfrm rot="-5400000">
                <a:off x="635" y="2220"/>
                <a:ext cx="1564" cy="814"/>
              </a:xfrm>
              <a:custGeom>
                <a:avLst/>
                <a:gdLst>
                  <a:gd name="T0" fmla="*/ 0 w 21600"/>
                  <a:gd name="T1" fmla="*/ 0 h 22399"/>
                  <a:gd name="T2" fmla="*/ 113 w 21600"/>
                  <a:gd name="T3" fmla="*/ 30 h 22399"/>
                  <a:gd name="T4" fmla="*/ 0 w 21600"/>
                  <a:gd name="T5" fmla="*/ 29 h 223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399"/>
                  <a:gd name="T11" fmla="*/ 21600 w 21600"/>
                  <a:gd name="T12" fmla="*/ 22399 h 223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3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66"/>
                      <a:pt x="21595" y="22132"/>
                      <a:pt x="21585" y="22399"/>
                    </a:cubicBezTo>
                  </a:path>
                  <a:path w="21600" h="223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66"/>
                      <a:pt x="21595" y="22132"/>
                      <a:pt x="21585" y="2239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059B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8686" name="Text Box 17"/>
            <p:cNvSpPr txBox="1">
              <a:spLocks noChangeArrowheads="1"/>
            </p:cNvSpPr>
            <p:nvPr/>
          </p:nvSpPr>
          <p:spPr bwMode="auto">
            <a:xfrm>
              <a:off x="4512" y="3849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l-GR" sz="2800">
                  <a:solidFill>
                    <a:schemeClr val="tx2"/>
                  </a:solidFill>
                  <a:sym typeface="Symbol" panose="05050102010706020507" pitchFamily="18" charset="2"/>
                </a:rPr>
                <a:t>F</a:t>
              </a:r>
              <a:r>
                <a:rPr lang="en-US" altLang="el-GR" sz="2800" baseline="-25000">
                  <a:solidFill>
                    <a:schemeClr val="tx2"/>
                  </a:solidFill>
                  <a:sym typeface="Symbol" panose="05050102010706020507" pitchFamily="18" charset="2"/>
                </a:rPr>
                <a:t>2, 15</a:t>
              </a:r>
              <a:endParaRPr lang="en-US" altLang="el-GR" sz="2800" baseline="30000">
                <a:solidFill>
                  <a:schemeClr val="tx2"/>
                </a:solidFill>
              </a:endParaRPr>
            </a:p>
          </p:txBody>
        </p:sp>
        <p:sp>
          <p:nvSpPr>
            <p:cNvPr id="28687" name="Line 18"/>
            <p:cNvSpPr>
              <a:spLocks noChangeShapeType="1"/>
            </p:cNvSpPr>
            <p:nvPr/>
          </p:nvSpPr>
          <p:spPr bwMode="auto">
            <a:xfrm>
              <a:off x="2640" y="3312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8688" name="Text Box 19"/>
            <p:cNvSpPr txBox="1">
              <a:spLocks noChangeArrowheads="1"/>
            </p:cNvSpPr>
            <p:nvPr/>
          </p:nvSpPr>
          <p:spPr bwMode="auto">
            <a:xfrm>
              <a:off x="1296" y="2736"/>
              <a:ext cx="1296" cy="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l-GR" dirty="0" smtClean="0"/>
                <a:t>Δεχόμαστε την μηδενική</a:t>
              </a:r>
              <a:endParaRPr lang="en-US" altLang="el-GR" dirty="0"/>
            </a:p>
          </p:txBody>
        </p:sp>
        <p:sp>
          <p:nvSpPr>
            <p:cNvPr id="28689" name="Text Box 20"/>
            <p:cNvSpPr txBox="1">
              <a:spLocks noChangeArrowheads="1"/>
            </p:cNvSpPr>
            <p:nvPr/>
          </p:nvSpPr>
          <p:spPr bwMode="auto">
            <a:xfrm>
              <a:off x="2592" y="3600"/>
              <a:ext cx="8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l-GR" sz="1800" dirty="0" err="1" smtClean="0"/>
                <a:t>crit</a:t>
              </a:r>
              <a:r>
                <a:rPr lang="en-US" altLang="el-GR" sz="1800" dirty="0" smtClean="0"/>
                <a:t>,</a:t>
              </a:r>
              <a:r>
                <a:rPr lang="el-GR" altLang="el-GR" sz="1800" dirty="0" smtClean="0"/>
                <a:t> </a:t>
              </a:r>
              <a:r>
                <a:rPr lang="el-GR" altLang="el-GR" sz="1800" dirty="0" err="1" smtClean="0"/>
                <a:t>απορρ</a:t>
              </a:r>
              <a:r>
                <a:rPr lang="el-GR" altLang="el-GR" sz="1800" dirty="0" smtClean="0"/>
                <a:t>.</a:t>
              </a:r>
              <a:endParaRPr lang="en-US" altLang="el-GR" sz="1800" dirty="0"/>
            </a:p>
          </p:txBody>
        </p:sp>
        <p:sp>
          <p:nvSpPr>
            <p:cNvPr id="28690" name="Oval 21"/>
            <p:cNvSpPr>
              <a:spLocks noChangeArrowheads="1"/>
            </p:cNvSpPr>
            <p:nvPr/>
          </p:nvSpPr>
          <p:spPr bwMode="auto">
            <a:xfrm>
              <a:off x="2592" y="37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8691" name="Text Box 22"/>
            <p:cNvSpPr txBox="1">
              <a:spLocks noChangeArrowheads="1"/>
            </p:cNvSpPr>
            <p:nvPr/>
          </p:nvSpPr>
          <p:spPr bwMode="auto">
            <a:xfrm>
              <a:off x="1968" y="3408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l-GR" sz="2000" smtClean="0"/>
                <a:t>0,01</a:t>
              </a:r>
              <a:endParaRPr lang="en-US" altLang="el-GR" sz="2000" dirty="0"/>
            </a:p>
          </p:txBody>
        </p:sp>
        <p:sp>
          <p:nvSpPr>
            <p:cNvPr id="28692" name="Line 23"/>
            <p:cNvSpPr>
              <a:spLocks noChangeShapeType="1"/>
            </p:cNvSpPr>
            <p:nvPr/>
          </p:nvSpPr>
          <p:spPr bwMode="auto">
            <a:xfrm>
              <a:off x="2400" y="3552"/>
              <a:ext cx="38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8693" name="Text Box 24"/>
            <p:cNvSpPr txBox="1">
              <a:spLocks noChangeArrowheads="1"/>
            </p:cNvSpPr>
            <p:nvPr/>
          </p:nvSpPr>
          <p:spPr bwMode="auto">
            <a:xfrm>
              <a:off x="2448" y="3897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l-GR" sz="1800" smtClean="0"/>
                <a:t>6,36</a:t>
              </a:r>
              <a:endParaRPr lang="en-US" altLang="el-GR" sz="1800" dirty="0"/>
            </a:p>
          </p:txBody>
        </p:sp>
      </p:grpSp>
      <p:sp>
        <p:nvSpPr>
          <p:cNvPr id="323609" name="Text Box 25"/>
          <p:cNvSpPr txBox="1">
            <a:spLocks noChangeArrowheads="1"/>
          </p:cNvSpPr>
          <p:nvPr/>
        </p:nvSpPr>
        <p:spPr bwMode="auto">
          <a:xfrm>
            <a:off x="8001000" y="61864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l-GR" sz="1800" smtClean="0"/>
              <a:t>14,19</a:t>
            </a:r>
            <a:endParaRPr lang="en-US" altLang="el-GR" sz="1800" dirty="0"/>
          </a:p>
        </p:txBody>
      </p:sp>
    </p:spTree>
    <p:extLst>
      <p:ext uri="{BB962C8B-B14F-4D97-AF65-F5344CB8AC3E}">
        <p14:creationId xmlns:p14="http://schemas.microsoft.com/office/powerpoint/2010/main" val="45344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0" grpId="0" build="p"/>
      <p:bldP spid="3236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iro.medium.com/max/1400/1*UwmH4VV1bNBbvgYd9vLgq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87" y="1489355"/>
            <a:ext cx="700087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3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at is Hypothesis Testing? definition and meaning - Business Jarg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47" y="1828800"/>
            <a:ext cx="7150051" cy="413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9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png;base64,iVBORw0KGgoAAAANSUhEUgAAB4AAAAPPCAYAAAAl49ZsAAAAAXNSR0IArs4c6QAAIABJREFUeF7snQeYZFWZv79KnScwDLCoKEpUBFFRCQqIARQwLOpiwrhJxbCu/l11dc2YI2JcFBVRVkUxIEFFUEQQUASGIUqQNMPM9HSurqr/8zu3v+47RVXXre7qrvRennm6u+reE95z6t7ivvf7TsrYIAABCEAAAhCAAAQgAAEIQAACEIAABCAAAQhAAAIQgAAEIAABCECgIwikOqIXdAICEIAABCAAAQhAAAIQgAAEIAABCEAAAhCAAAQgAAEIQAACEIAABAwBzCSAAAQgAAEIQAACEIAABCAAAQhAAAIQgAAEIAABCEAAAhCAAAQg0CEEEMAdMpB0AwIQgAAEIAABCEAAAhCAAAQgAAEIQAACEIAABCAAAQhAAAIQgAACmDkAAQhAAAIQgAAEIAABCEAAAhCAAAQgAAEIQAACEIAABCAAAQhAoEMIIIA7ZCDpBgQgAAEIQAACEIAABCAAAQhAAAIQgAAEIAABCEAAAhCAAAQgAAEEMHMAAhCAAAQgAAEIQAACEIAABCAAAQhAAAIQgAAEIAABCEAAAhCAQIcQQAB3yEDSDQhAAAIQgAAEIAABCEAAAhCAAAQgAAEIQAACEIAABCAAAQhAAAIIYOYABCAAAQhAAAIQgAAEIAABCEAAAhCAAAQgAAEIQAACEIAABCAAgQ4hgADukIGkGxCAAAQgAAEIQAACEIAABCAAAQhAAAIQgAAEIAABCEAAAhCAAAQQwMwBCEAAAhCAAAQgAAEIQAACEIAABCAAAQhAAAIQgAAEIAABCEAAAh1CAAHcIQNJNyAAAQhAAAIQgAAEIAABCEAAAhCAAAQgAAEIQAACEIAABCAAAQgggJkDEIAABCAAAQhAAAIQgAAEIAABCEAAAhCAAAQgAAEIQAACEIAABDqEAAK4QwaSbkAAAhCAAAQgAAEIQAACEIAABCAAAQhAAAIQgAAEIAABCEAAAhBAADMHIAABCEAAAhCAAAQgAAEIQAACEIAABCAAAQhAAAIQgAAEIAABCHQIAQRwhwwk3YAABCAAAQhAAAIQgAAEIAABCEAAAhCAAAQgAAEIQAACEIAABCCAAGYOQAACEIAABCAAAQhAAAIQgAAEIAABCEAAAhCAAAQgAAEIQAACEOgQAgjgDhlIugEBCEAAAhCAAAQgAAEIQAACEIAABCAAAQhAAAIQgAAEIAABCEAAAcwcgAAEIAABCEAAAhCAAAQgAAEIQAACEIAABCAAAQhAAAIQgAAEINAhBBDAHTKQdAMCEIAABCAAAQhAAAIQgAAEIAABCEAAAhCAAAQgAAEIQAACEIAAApg5AAEIQAACEIAABCAAAQhAAAIQgAAEIAABCEAAAhCAAAQgAAEIQKBDCCCAO2Qg6QYEIAABCEAAAhCAAAQgAAEIQAACEIAABCAAAQhAAAIQgAAEIAABBDBzAAIQgAAEIAABCEAAAhCAAAQgAAEIQAACEIAABCAAAQhAAAIQgECHEEAAd8hA0g0IQAACEIAABCAAAQhAAAIQgAAEIAABCEAAAhCAAAQgAAEIQAACCGDmAAQgAAEIQAACEIAABCAAAQhAAAIQgAAEIAABCEAAAhCAAAQgAIEOIYAA7pCBpBsQgAAEIAABCEAAAhCAAAQgAAEIQAACEIAABCAAAQhAAAIQgAAEEMDMAQhAAAIQgAAEIAABCEAAAhCAAAQgAAEIQAACEIAABCAAAQhAAAIdQgAB3CEDSTcgAAEIQAACEIAABCAAAQhAAAIQgAAEIAABCEAAAhCAAAQgAAEIIICZAxCAAAQgAAEIQAACEIAABCAAAQhAAAIQgAAEIAABCEAAAhCAAAQ6hAACuEMGkm5AAAIQgAAEIAABCEAAAhCAAAQgAAEIQAACEIAABCAAAQhAAAIQQAAzByAAAQhAAAIQgAAEIAABCEAAAhCAAAQgAAEIQAACEIAABCAAAQh0CAEEcIcMJN2AAAQgAAEIQAACEIAABCAAAQhAAAIQgAAEIAABCEAAAhCAAAQggABmDkAAAhCAAAQgAAEIQAACEIAABCAAAQhAAAIQgAAEIAABCEAAAhDoEAII4A4ZSLoBAQhAAAIQgAAEIAABCEAAAhCAAAQgAAEIQAACEIAABCAAAQhAAAHMHIAABCAAAQhAAAIQgAAEIAABCEAAAhCAAAQgAAEIQAACEIAABCDQIQQQwB0ykHQDAhCAAAQgAAEIQAACEIAABCAAAQhAAAIQgAAEIAABCEAAAhCAAAKYOQABCEAAAhCAAAQgAAEIQAACEIAABCAAAQhAAAIQgAAEIAABCECgQwgggDtkIOkGBCAAAQhAAAIQgAAEIAABCEAAAhCAAAQgAAEIQAACEIAABCAAAQQwcwACEIAABCAAAQg0mMD69etLXmQqlTL901br98XuN1+dScuOt7PWMV5fqTTb3cQkvWwdm/R3r8f3T1xZg3ZcaD/j7U76e6U+1mJVqeyFdr3ZjFX/fKySzJkkfW9WP5O0jX2Wl0C1zzdzZHnHgdog0MkE4tfxeD/LX4+fj+LnoGr7lZ+n6ikv/t2xGvtq37+S1lMsFrf5rqfjpqenwz9tmUzGcrmcZbNZ7lF28geAvkEAAhCAAAQgsOwE+HK17MipEAIQgAAEIACBTiewbt26WSOaTqdnxW+nCuBOH0/6BwEIdD4BBHDnjzE9hAAEmkMgfn51GVwoFCyfz4eHvbLZrP/jHmVzhohaIQABCEAAAhDoUAJ8uerQgaVbEIAABCAAAQg0j8A111xTctmrny6B/adaVkkG14q4jZdZqQzv8WLKjpdbqz3NI0zNEIAABBpLAAHcWJ6UBgEIQMAJVBPAigCOC+BMJsM9SqYNBCAAAQhAAAIQaCABvlw1ECZFQQACEIAABCAAARG4+uqrZwWwpG/833xStZZwbVUBXCs1cqV0vpVS+MZnT7U0ic2cYfP1c76UxEnSPi+mX84qST3lfYi3O96GVkt7myT9ZNIU2a3cz8XMA45dHAEE8OL4cTQEIFCbQL0poGtdi5NcG9Wqaimla7c42mOx9ZQLYJWpSGBFAWtTCuiZf9yjTDoo7AcBCEAAAhCAAAQSEODLVQJI7AIBCEAAAhCAAATqIdBtArgeNuwLAQhAoBUJIIBbcVRoEwQg0AkEKkUAq18eASz5q4cliQDuhNGmDxCAAAQgAAEItBIBBHArjQZtgQAEIAABCECgIwiQArojhpFOQAACXUQAAdxFg01XIQCBZSVQLoAle/WaRwD7EikI4GUdFiqDAAQgAAEIQKALCCCAu2CQ6SIEIAABCEAAAstLYN26dSWv0W9q1UrfXGndXpVRz3q+Xmc9xywmJbXXV08K6Hgb9XuttL3l+yzvSG5bW61+VmpbpfTXPq7zpWyulPaxFqtK5S2UV620kwstt9ZxSdNYz5dy2+dMrbp8HJLsxz6dTwAB3PljTA8h0GwC9aaArnWdamRq5vmu+4utR+mevfz47ypX//y7cjqd5h5lsycp9UMAAhCAAAQg0FEE+HLVUcNJZyAAAQhAAAIQaAUC69evnxXAjRC75ZK2mrT1vi+3AG4F5rQBAhCAwGIIIIAXQ49jIQABCFQnUB4BrJTP2iSD9Q8BzOyBAAQgAAEIQAACS0MAAbw0XCkVAhCAAAQgAIEuJoAA7uLBp+sQgAAEIAABCEAAAnUTSDUr/UjdLeUACEAAAhCAAAQg0B4EEMDtMU60EgIQgAAEIACBNiLQbQI4adpeDaGnRK6UwrfVh7i8n0nSEJengI73sVpKxUZwSJJeujyldLzedrkHWysttvrk+1SK8GyXfjZiTlAGBCAAAQg0l0C9KaBrXaMWm5o5KY1661louxHASUeE/SAAAQhAAAIQgEAyAgjgZJzYCwIQgAAEIAABCCQm0G0CODEYdoQABCAAAQhAAAIQgEAFAghgpgUEIAABCEAAAhBoLAEEcGN5UhoEIAABCEAAAhAwBDCTAAIQgAAEIAABCEAAAskJIICTs2JPCEAAAhCAAAQgkIQAAjgJJfaBAAQgAAEIQAACdRDoNgFcKbVuLVxJ0yernPIUvrVSC9aqe6HvL7Sfi0mRHW9rrXTHlepZaF+bzbg8dfZC0m8n6Xuz+pmkbewDAQhAAAKdRaDeFNDqffw6VX58vamZK5XnhOe7HjainvJ+lLdl5m/uUXbWlKc3EIAABCAAAQg0mQBfrpo8AFQPAQhAAAIQgEDnEeg2Adx5I0iPIAABCEAAAhCAAASWkwARwMtJm7ogAAEIQAACEOgGAgjgbhhl+ggBCEAAAhCAwLIS6DYBXCsytlI0Z6UI4PggVYuSWdaBLKtsvn7OF9GcJAJ4Mf2qFCFdq06vL97ueBtaLTI2SfRR0gjpVu7nYuYBx0IAAhCAQGsTqDcCuNa1OMm1UUTi319qlVmJYKPrqVYeAri15y+tgwAEIAABCECg/QgggNtvzGgxBCAAAQhAAAItTgABvO0AIYBLAch8aY0XM6URwNH/0iCAFzOLOBYCEIAABJaaAAI4IowAXuqZRvkQgAAEIAABCEAgIoAAZiZAAAIQgAAEIACBBhPoNgHcYHwUBwEIQAACEIAABCDQZQSIAO6yAae7EIAABCAAAQgsOQEE8JIjpgIIQAACEIAABLqNQLcJ4HpSQPtcmC9lsvapFs3ZzLlUq5+V2jZf1O98aZorpWhMGuEar3OhvBaSInKhdcWPq5W62vuWZP4kaU+z+pmkbewDAQhAAAKdRaDeCGD1fr7r1GJTMydNDd2IeuL9IAK4s+Y1vYEABCAAAQhAoHUJIIBbd2xoGQQgAAEIQAACbUoAAbztwFUSkkkEXq11gpd7eiCAl544AnjpGVMDBCAAAQg0hwACOOKOAG7O/KNWCEAAAhCAAAS6jwACuPvGnB5DAAIQgAAEILDEBLpNAC8xToqHAAQgAAEIQAACEOhwAqSA7vABpnsQgAAEIAABCCw7AQTwsiOnQghAAAIQgAAEOp1AtwngpFGbGvf5Uvi2+rwo72fSKOb5Uic6k0b3PUl66fKU0vE2tEtq5FppsdUn36dSBHe79LPR84PyIAABCEBg+QnUGwFc6xq12NTMSQnUW89C240ATjoi7AcBCEAAAhCAAASSEUAAJ+PEXhCAAAQgAAEIQCAxAQTwnOh1wZlEniYG3KQdk/ShkpBEAC/dgCGAl44tJUMAAhCAQGMJIIAjnqSAbuy8ojQIQAACEIAABCBQjQACmLkBAQhAAAIQgAAEGkyg2wRwg/FRHAQgAAEIQAACEIBAlxEgArjLBpzuQgACEIAABCCw5AQQwEuOmAogAAEIQAACEOg2At0mgCul1q015knTJ6uc8hS+tVIL1qp7oe8vtJ+LSZEdb2utaNdK9Sy0r81m7KnC1f5KvyeZP0n63qx+Jmkb+0AAAhCAQGcRqDcC2K+BTqH8+HpTM1cqz8ue73rYiHri5RMB3Fnzmt5AAAIQgAAEINC6BBDArTs2tAwCEIAABCAAgTYl0G0CuE2HiWZDAAIQgAAEIAABCLQIASKAW2QgaAYEIAABCEAAAh1DAAHcMUNJRyAAAQhAAAIQaBUCCOBWGQnaAQEIQAACEIAABCDQDgQQwO0wSrQRAhCAAAQgAIF2IoAAbqfRoq0QgAAEIAABCLQFgW4TwLVSIydN4Rsf3GppEps5Aebr53wpiZOkgF5MvyqlyK5Vp9cXb3e8Da2WGjlJ+smkKbJbuZ+LmQccCwEIQAACrU2g3hTQta7FSa6NIhL//lKrzEoEG10PKaBbe57SOghAAAIQgAAEOocAArhzxpKeQAACEIAABCDQIgS6TQC3CHaaAQEIQAACEIAABCDQpgSIAG7TgaPZEIAABCAAAQi0LAEEcMsODQ2DAAQgAAEIQKBdCSCA23XkaDcEIAABCEAAAhCAQDMIIICbQZ06IQABCEAAAhDoZAII4E4eXfoGAQhAAAIQgEBTCHSbAK4nBbQPyHwpk7VPtXS+TRnQmUpr9bNS2yqlv9Z+tV6vlKIxaYrjeNkL5bWQFJELrSt+XK3U1d63JPMnSXua1c8kbWMfCEAAAhDoLAL1poD27wvVKCw2NXPS1NCNqCd+vSUFdGfNa3oDAQhAAAIQgEDrEkAAt+7Y0DIIQAACEIAABNqUQLcJ4DYdJpoNAQhAAAIQgAAEINAiBIgAbpGBoBkQgAAEIAABCHQMAQRwxwwlHYEABCAAAQhAoFUIIIBbZSRoBwQgAAEIQAACEIBAOxBAALfDKNFGCEAAAhCAAATaiQACuJ1Gi7ZCAAIQgAAEINAWBLpNACdN26vBmy+Fb6sPbnk/k6QhLk/1HO9jtRSIjeAw35hUa3e83nZJjVwrLbb65PtUSuHdLv1sxJygDAhAAAIQaC6BelNA17pGLTY1c1Ia9daz0HYjgJOOCPtBAAIQgAAEIACBZAQQwMk4sRcEIAABCEAAAhBITKDbBHBiMOwIAQhAAAIQgAAEIACBCgQQwEwLCEAAAhCAAAQg0FgCCODG8qQ0CEAAAhCAAAQgYAhgJgEEIAABCEAAAhCAAASSE0AAJ2fFnhCAAAQgAAEIQCAJAQRwEkrsAwEIQAACEIAABOog0G0CuFJq3Vq4kqZPVjnlKXxrpRasVfdC319oPxeTIjve1lrpjivVs9C+NptxeershaTfTtL3ZvUzSdvYBwIQgAAEOotAvSmg1fv4dar8+HpTM1cqzwnPdz1sRD3l/Shvy8zf3KPsrClPbyAAAQhAAAIQaDIBvlw1eQCoHgIQgAAEIACBziPQbQK480aQHkEAAhCAAAQgAAEILCcBIoCXkzZ1QQACEIAABCDQDQQQwN0wyvQRAhCAAAQgAIFlJdBtArhWZGylaM5KEcDxQaoWJbOsA1lW2Xz9nC+iOUkE8GL6VSlCuladXl+83fE2tFpkbJLoo6QR0q3cz8XMA46FAAQgAIHWJlBvBHCta3GSa6OIxL+/1CqzEsFG11OtPARwa89fWgcBCEAAAhCAQPsRQAC335jRYghAAAIQgAAEWpwAAnjbAUIAlwKQ+dIaL2ZKI4Cj/6VBAC9mFnEsBCAAAQgsNQEEcEQYAbzUM43yIQABCEAAAhCAQEQAAcxMgAAEIAABCEAAAg0m0G0CuMH4KA4CEIAABCAAAQhAoMsIEAHcZQNOdyEAAQhAAAIQWHICCOAlR0wFEIAABCAAAQh0G4FWF8A+HopI9VSAlX6f7734mNaTAjpet36vFbVZvk+SuVSe3lB1eBvj9cX7V6sP3o4k9cf3mS/qd740zZVSNNZiVam8ettbPj4LPX6hx9VKXe0850u5Xc9YLSQVZvn4JulrkvlVqZyk7atW/nIdn4QB+0AAAhBoVwILPYeX9zdJBHD8e4OOn+88vtjUzElTQzeinng/iABu108C7YYABCAAAQhAoN0IIIDbbcRoLwQgAAEIQAACLU8AAbztEJXfzIzf0KwlNV3mJRVZ1W6WxiVwPWXFe7KQG8AI4Po+rgjgB352khBEACehxD4QgAAEFkZgIdf/SjUhgCMqCOCFzUOOggAEIAABCEAAAvUSQADXS4z9IQABCEAAAhCAQA0C3SaAW3FCVIugVVsrRaHEX2/Ujd5W5EKbGk+g1gMFi51Piy1/McfXOrbxNCkRAhCAQOsRWOx5vJ4edfN5lxTQ9cwU9oUABCAAAQhAAAK1CSCAazNiDwhAAAIQgAAEIFAXgW4TwEmjNl2yVov6rQvyPDvXc/O0UvrDajd6y/uZJA1xeQRwvNnVImAawSFJeunycYjXWw/DRrR3oWXUE0FeaVzbpZ8L5bPY4+CzWIIcDwEIdAKBRgngeiOAa52DF5uaOenY1FvPQtuNAE46IuwHAQhAAAIQgAAEkhFAACfjxF4QgAAEIAABCEAgMQEEcBRlW6+ETAy4xo7VbjxWuoE532vl1SCAGzVCjSsHAdw4lpVKqnUTf2lrp3QIQAACrUEAAVwKA1F+TSgX2kkfbCMFdGvMa1oBAQhAAAIQgEDnE0AAd/4Y00MIQAACEIAABJaZQLcJ4GXGW7O6SjcodbOxPNpX+1VLB12zEnaAwAyBWmJgsRJ1seUv5vjFtp1JAgEIQKATCNQ6jzayj9183iUCuJEzibIgAAEIQAACEICAGQKYWQABCEAAAhCAAAQaTKDbBPBCbowmTZ+sofEIk6SRJeVSV8cVi8Uwyi6C0+m0+T8ffn+vVgRxPdOlViS0yqq0T7U1jOfjViniup62xvdt1g3o+aLG46ySzJ8kfV9sP+Nzv/xzEC97ofUstvzFHr/Qdidhzz4QgAAE2oXAQr7nVOpbvSmg/boX/55S6cG1pJG5lcrzsuc739ebAnqh7UYAt8sngnZCAAIQgAAEINAuBBDA7TJStBMCEIAABCAAgbYh0G0CuNUGpvzmqOSvy12XwZK/mUwm/PPN99N7bBBIQsBvileTAz4XFypSF1v+Yo9faLuTsGOfbiegh3J0rk36s9t50f9mEmiUAE7Sh24+7yKAk8wQ9oEABCAAAQhAAALJCSCAk7NiTwhAAAIQgAAEIJCIQLsL4MnJScvlctbT02NvectbbM2aNSFKdXx83AYGBsLvw8PD9upXv9oe9ahH2ejoaHhdN0gLhUKItl2/fr294x3vsH/6p3+yl7zkJeGYkZER6+/vt0suucTe/va321e+8hV7zGMeY/l83rLZ7Gykr9/8VDn655G6U1NToQ3ad3Bw0H74wx/aYYcdFspU/Wp3b2/v7BipvqGhIfvDH/5gu+++e9hn8+bNdvfdd9vee+9tfX19oWxtardk8PT09KwUrhRJrH11jPZXe1S3jpmYmLA77rjDvvrVr9ojHvEIO/jgg23jxo2Bk14XK7VF7VcbVYaOU5uvuuoq+/nPf25HHnlk2GfTpk325z//2Y477jh72MMeFspW28455xw78MADbfvttw/HanyctzhpzO666y6777777JGPfGTgKVb+nvpz//33h37r+Isuusie/exnh/q++MUv2p577hn+1qZ2jI2NzfJUe3W82qIy9U91X3fddbbbbruFMlX2li1bQn8f+9jHhn3ER5z0u3PTT+2rfojPypUrwxzQpj6oDm1nnHGG3XLLLfYP//APoS/bbbedHX300WHs9beYqGy1Q2Or49QO9VevqSy1Z9WqVaGdGoO3ve1t9rznPS/sq2N87LW/2qCyNSY+19/5znfaX//618Be80nl61jx+dSnPhXGWWOi9z/4wQ/apz/9adt///1t3bp19vvf/z7MfZXp80zHatx8/FW/2Dhr9cnn4tatW8N++iz94Ac/CGOm+tWnBz/4wWF+6efrX//6MDZ+nNou7mL05S9/ObTpj3/8YxhLH3v18eMf/3iYZz/60Y/M61LbxE1/i4/ao8+3ylKfxVvv+9bNoiLRxaBNd9JnSGNb7WGaePYEzTtt/jBNlG0heuhGm8qo/FCN9kmZpYpmpXT4WSpGf6css83r4f3YFpdxlR+y4CGeNp16Ldvs8jmnc+j5559v3/jGN8Jc13lR17Pjjz/eXvrSl4bXdN4+88wzw7VF17uTTjopnEd1LfLvEpq/OjfrXK39/Nw9H4hOPu8igFv2I0DDIAABCEAAAhBoUwII4DYdOJoNAQhAAAIQgEDrEmh3Aayb9ZJdN954o5133nn2z//8z3b77bfbAQccYDfddJM9/OEPDyJO0vLee++1HXbYYVZEalQkqlTGLrvsYldccUW48ambmhJJuvm5YcMGe9rTnhZEsITSihUrZuWxjtONVAkxCai4IFSbJAEl0SRyJfI++clPBgHnAkJ1SLj5T4kvtfFZz3pWEBSSv5dffnkQnapL5axevTrceFW74zdfK8kP1eNSWr97Okft+/e//91e+9rX2gc+8AHbddddbe3atUEkXnbZZfbkJz851O8RyC5wVa9E4d/+9rcgyyUDdWP51ltvDTeP/+M//mNWvEmG7rzzzoGP2ikRqJ/6W/Vo0w1p9VHiUTJP/1SnypQwfNCDHhR+F0Nx2WmnnUK7JDMloDXG2l/cJf61lbPRmImd+nvqqafa6173ujCGaoteU7n77bdfqENtU/lipp9xpmqzXtNPSVqPwNZrqv+aa66xY489NvBTv//lX/4lsDj55JNnyxNHMdM4qgyNu453UaqxdeZ6CODXv/51kOraJK40z5yhRLjmlzaxlZh+wxveEGS6bujrPZ+PmosSry9+8YvtqU99aihnr732CsJa5emz8X//939BDmjTcf7AgepVO8VXwl5jIJ4aF5fZfnbTmEngHnrooUE266GKv/zlL/bb3/42/Dz99NPt3e9+9yw7iQT9U58lcf/0pz+FY/Q50N8ub7WPxvy2226z973vfeEzoE390Pg99KEPnf0Mett0jMZK/fCtk0VE615hlr5lldLU+udIP10AxzMr+EMi0TlyuoYAnknJb5Ek9q1amtm5HSKxiwBe+jlADdsSiM85nSf1PUMiV9+FdA3SNUEPLema8IIXvCB8n3jVq14Vztu6duj7jF7/2te+Fh660jVN1wpd63/1q1/ZT3/609nrkn9X0AuVzrGNTAGddJwXmwK6vJ5q5SGAk44I+0EAAhCAAAQgAIFkBBDAyTixFwQgAAEIQAACEEhMoN0FsOSU5Jek0eMf//hws//DH/5wEJKScZJUEsH77rvvbKSgR8Dopqc2SUjJO0leCaO4mJWklDj83ve+Nxu5qBuoLqd8vV6JR0kn1edRZB7R+fnPfz6IwLe+9a1BUHv0p0cT62/VqajMD33oQ0GE/uxnP7N99tknyELJOvXRN49sVD2Vbky66HD5oDapTG3qs24IK6r1TW96U4gClhSXQFf0qiSeBKn2Fwvd3BVTj9T8r//6ryBfn/SkJ4Ubwmq7biZL0EmuPuQhDwk3jF3oqk6Vob56BKxuRqsdiuSVrJR0V5vFSwzVVwlAbdpXEn7HHXcM0lFtf+Mb32h9yNaRAAAgAElEQVSKdtVrkqwelaqf2jyy1ueGjlG/1Nf3v//9sxGsij5WGWqXNrVZ+2pMVa+4OUu95wJX7FyYi43a/D//8z9B1vuN8dNOOy3ITM09j5qSWPV6VJ5HIfoDBKpPdVx//fX2spe9LEhTF9wSxtrUNrVXfdRxYq8+6FjNF81TRaqLmdroEtjnnMrQPorg0o18r1tlaozULo3l85///DCWzlbS1SW05odvKt+ltF4799xz7RnPeEbosx4sUD/e9a53zUbTP/GJT5z9fIijRIP6ovGWPBYT7R//HKlcRZjrQQE9HOGR7P4ZVDkaL42D+qDXPcK4knxLfHJkx7Yj4OMd/+nnSY8Sjp8z9ZoEsJ8rq0cAx0SuooBjYjdEAM+zIYDbbhq1fYPL55yu33qARw+6+RzXNVzfm3Tu13Xrd7/7nf3bv/1bOO/7A0C6fukhJB2jc/P//u//hmuGHjbS5t9h5gPWyQ/eIIDb/qNCByAAAQhAAAIQaDECCOAWGxCaAwEIQAACEIBA+xNodwGsG5ueAlgSSKLrmGOOCWl93/Oe9wShpdc91a5SOUsO6ThFfkpWfeYzn7Gbb745yCVJwuc+97khwlXlvvnNbw7y+IQTTphNm/ib3/wmCFSV+YpXvCLcGPUUzp7aWe/pd0UtXnDBBSEqWTdCFcHoUlWzx6Xiv/7rv4bonCOOOCK8f/XVVwchrBS9aovSQKsOCUePQnYpq3LmSwGtG7wugPW7buAqlfP3v//9IC4lSq+88srAzffTjV2PghUv1StJ9+///u9BHD/hCU8Ik1+vq6+6IayyJKwlHyUOJfu0XXzxxSGCVO2XyJTgVSSxUvoedNBBYazE6tprrw1jo7TUulktsanjfvGLX4SoZDFQ+f/5n/8ZblRLlIqPRKMiQRXRqpvXOk5cL7300nCc+qboUkXpqu2qX/trDHVDXFHiEpFKX6zX1Xb1X0JV5ahdYu3pnfVgger36GqVI0GpsVMUtDZFW4n1d77zHfv2t78d2ipxrYcTNC+VDlnSXWwkNFWH5ob6rzmq93SD/pe//GVIXa6HBzS3JTm/9KUvhSgt7auHF175yleG9mlMFG0rOS75K5GrfTTOutEv4a7x+n//7/8FRhpLMTr77LPthS98YeCgNijNstKp68EDpQTVuKq9H/3oR8McUfpttVn9j8t2iVePuFXKbkUbqz2KKlP7JCXEWSmoxUMR3j/+8Y9DlJmOk7iWoFeb7rnnnsBYD3WoDxozRZ6r3SpHnys9nKEoaTHVQwza1C7NU31GPDWwn6U7WUS0/5WoMT2IP/ziJfpDOvFIYJ8beq1UmnvQo1wAx6OL41JtNgV0lajHeG8QwI0ZW0pJTiA+5zwrhs69ehBKD1zp2quHzXR90vvvfe977ayzzgrXHWUc0UNCOmf7w1m6lqlMPRgkCazruH9W4lkWKrWwk8+7CODkc5I9IQABCEAAAhCAQBICCOAklNgHAhCAAAQgAAEI1EGg3QWwbuArklOpaXVzU9Jyjz32sK9//euzQlPvSyIp3aHS0ErkKW2sohUlAJUKWYJJclDCUaJRYkliUoJRUljphiUltS6r9tPN0FNOOSWkzfV1JT3q0NeNlYST0JLcVb0Sx4pMlmCUWPQ0wop8lbyTBPSIVx0r4SfZKOEnGa16JQPjMq1aBLBLD/30NYt1nCSd/kkGSrL94z/+YxCs6t9TnvKUUKdYqH3az3+qHkk7yTal8RVjj9KUWFUb//u//zusX6s2fve73w1SWOJbkk9rDao+RQdLDCpaVmJcUcO+1rJe0/gpKlgsNJ6SkBL0ek3joZvUSkOpMVP0qaKWJF9141oiVmLwNa95TbixrfbrhrVuXivaVaJYAlEiWmMpSfm4xz3OnvnMZwZRqfWXFQmuuaF+KpWx5o4eAJCMV1pnreMsgSpZ//SnPz2ULaGulM0SvPqpNXXVbx2j+jT2kpoSumIoYSvhrbmkeSq5+qIXvSjceNd7eihBc1ASWZG34imB++hHPzqI2hNPPNEOP/xwe/nLXx5SPkv4KoWzBK2kro5T2nKNp+TtRz7ykVC/2Km9mtOau+qLZL0+D/op9hor7Sd+Gnt9ZvRghMr9whe+EFKBas7opr4/WOCR9C4JNOfUHolurUks8aCx0OuS2xK0EsyS21rbV58LyV09MKA5pAceVL+iqDX/NU80HtpP81MPL0he/OQnPwliXHNX46F5qznpqclVZ1w+dLKIqOOU39G7VhLAvla6P6zi5y1/EMcFsIOJrwEcCeAowncbARzWDdbtiWj94fk2BHBHT7mW7FylFNCeYUPCVpk89HCUrsU6P+vaqe8+uk7qYbdDDjkkSGBdp3S9lAjWNVPX8QsvvHA204J/LubLtNDIFNBJMzosNgV0/MGP+Ge//LOOAG7J6U+jIAABCEAAAhBoYwII4DYePJoOAQhAAAIQgEBrEmh3ASyqEkoe6avUyVpvVzf5dfMySvFZDNGZEmSKOJXUk1TTDVHtI0mnKMTnPOc5Qa5Kbko8STAq3bFufGqTyJVElKSTvFO0p6SkryOseiSd/GbqD3/4wxBpI3mpm6nf/OY3g6j0NLUe/avXFRWpyBpPL+3tV70qU9GpaqMkqtZz1Q1aX0tW+1SLANaNTBcfLnMl0STQJBwlnhWNK9np4kOS0tM0K9JH0aa6CSzZqn+KwJW01aa+qv2KTFV6a4lEiTrJSsl1rbOr9NeqSyJVYlv7Sr7rPa07KCmscVAaSo2Lbkprk7TUjWfJZUldRZ5KBmttQklLiUDJQb2nBwAkppVyWDeyJQYlIDWWYieBqPHXfpovipyV0FSbVa5SIqufko/ioHTDkp8aX7XvYx/7WChD468b5IquVV+0qd2Sv+qTeEvWi4/Yaazf/va3B06f/exnZyN3FdmqaFtFm6s9mlOao5orkqyKvBUzHa++KoJZUlRiWRJVY6n3VYa4am5qPqstmjuSwCpHTBS1q/kqrprfksaKdFYZkv8qQ/Jddek4CWhxFAfNW9Ur2ar+aXzEUKJ9t912C58RCQRPEerpyRUZL4Gvz6NveqhCXCV7NQf1kMAdd9wR5pPGUe9pnukzoAcrvvWtb4XXNVfVXslszRPNLUV1a/wl10866aTQJr0n5v4ghq+Z7PXXEnWteYamVfUQqJQC2tcw1/lZ2Q58/XSdh7Sl05Hc9WP9POivpdNRavltBfDc39G8itJCV9oQwPWMIPs2gkB8zumcr3O7LyOg86Ie/tHDaHrYSe/pn87j2rQUht7Xdw09JKHvAvqph5VUlq7Zur7pd819/y5Qrd2dfN5FADditlIGBCAAAQhAAAIQmCOAAGY2QAACEIAABCAAgQYTaHcBHKXwLIVoRP2U8JJgkriSCNLNS8kkpeGVwNJNS4klRSZKLEmsKc2z1ltVGbr5KXmo1LyKhFRkqKSjolwl6D73uc+F/STqtKl+yed4mmUX0ipf8k1SS/UqalViWcLZUy2rDAlOtUdCUqLQ197VPjpOQkwyWVJQUTuSa5KM8VTS1QSwyvd0p9pfTCR4dTP3k5/85Oz6t6rD01hL2kmSSJRLUOrGsGSJIknVHwlHtU3lSjpqzVZFxUpU6m9F9YqTSznJQkUNKarX03JLCh911FEh0lX9lcz+xCc+EWSpxlE3q3WjWhJYIlERr4rwVOSShKFS/GpMJcclK9V+cZEk17qFErm+BrTkpqSpZKFEovqi8dXrao8Ev9brlWBU+mn1W8JUY6woWqVEVn/1gID4aT/NEdUp7or0lWRW1KvGXtJam/OUNBYPRRfrRrsijSWxVa8Y6hgxlexU+9Q/9VtCU32Q8Jc8VYpmzVdJbU8RLTaae0qBrLkrKSvJpchmlae/Nd8U7axoan0W1E71Se3X2GkOqz8S4BpDzXlJccldjYt+Vz0S+4q09XWFPZ2o+qo+6LOmsnzdao2nZLKvLa2IcD1Qob5r/ipaWpHoGlulexYD/ZRQUHSz+qnx0X6SxXpYQRHCktH6qXmp8lWn5rafAzS+5emf1cZOFhENviy0VXHl0XpqvF7zDAv6zGpO6PMkqaXPoD6jOp9oP82d+QVwOvAolbbF4n9HAcBlb8Z2nZNxc9HC287FqHw2CDSKQPlDB3rgRtcwnSt1fdT1Td8pfBkJP3/7T2WluPPOO8M1QpsemNL3Fz2kpmuvztH+uSt/MKK8D5183kUAN2rGUg4EIAABCEAAAhCICCCAmQkQgAAEIAABCECgwQTaXQDr5qJEoW5KSnwpklXpdJUu2dcnlRSW1JNolSTSmqSK2JQklNyVRNQNUZWjKET9LtkkGSVhJQkoWacboBKZijCV5FLdukGqG6sqQ5GikmjaFCGqepRuV+3QDVhFXir1rsSn5KDEgzat0aobr55+WOVqf72m6EuJPIk3Rbr6zVRPc+siuVwAewpoj37T+xIfulmr9YUlyCX/xE2bJIneU7kuTnx/iT21RRwlSiV2deNYvBW5LJmiPqnNEqES55J9KlPSXRJZDM4444zQD42BhKx4KgpYglDHSnoq6tbrFx9JcUVt64az+H3+858PclCcJXwlYyUKVY4iQSVjdYNbolgphHWcpKminSSpf/7znweOEoqSo4pS1lq0kqyS0hoXCXLJdq2LqBvmkpB6XyJV/ZUAVWSw1qzVpohUva80yeqbb2q/pLdSVCsSXGWJiSKmJVPVPo92VYpnRQgr0tgls/iKl1I8S1Ypsl3zUOWIr9at1vzw1JyqQ2OoOSa5rZv1SumpBxwknVWX5vSBBx4YytV6yRLeYiG2mheKiFbb1FeNiTb/vOizJTEgmRYXCi4R/OcVV1wR1u6V+BdfMdUxqk99V3SZIskl1PWZUVlqk6KXtb/aoTGS/NZnUm1U5LOExAc+8IEgwjUmmtN6TW3yyGMx9wj7cjHRySKiwZeFtirOZX+lc6CLYJ0n9XnSw0GaK5ozOm/FU+THRbLKmosAriKAFfSb0oMFcVwPFMEI4LaaTh3R2Pi5z8+N/rCcHuTSNU/XWn1v0XcZfafRuVYP1SiLh64TLnt1vK7/uo7p+48epNBxKs/LrpZyOdzEi31AFpuaOeng1FtPrWtDtfIQwElHhP0gAAEIQAACEIBAMgII4GSc2AsCEIAABCAAAQgkJtDqAthvzOlnpd9dcOrmvtaflaxSFKjSFPqat6eeemqIwJQA1A1O3QBVFKJuaEoUSygqslVySeJKAlk3N/fbb78gzySDJTAlwLRmqdImSjz5uqO+Jq9ko2SXomUUlaqoTU+RqFS3StmrNVwlC3XDVeXpNclERSCrLu+nBKnknaJpJeckSXUT0sWbR/PG16usNOji46Jax6tMCU79k0SUcFNZ8WjieDScbvZKSEogSuwqUlQ3ihVJJ/GotknQSSSrLZJ3GgfJVf1TNLEErm4ySwhKBityVFHYWntXN5bFXOvBqi5JQY+oVru1/rLkoNItSzxLCIu71gGWmNa6sdp0jNboVfSsxKEkpsZYEdMSwGq75oREpFIjn3322aHvmg8Pe9jDQipklS8pdMMNN4QU25LM6pfEruS39lV0rMZZfVTaZUlr1SOZq/5IKOmfmOkmuSKtJXd1M93fEyONq8S+xl3r7mpuqi7NSUW1ao7oJryizjUfJUAlPlWOBLQkt15TG8RCUb2S04qKlghW9K14fvrTnw6RwZLlYqvPhx5y0E8JbM1rtVHr+komqxxFYeuhB0XpalOblD5a/Dw1uMba5576qt9dvEreioc+k76pLZrrWgdZ/VBUtMqT0NcYaSx8jWh9xiR4NU7io3Z7pLDmg+aOPquahypH5WnsNG+9Df7Ag8aArfsIuPh1OeyRvjoH6bOrB3M0vzRf/PwoSv7wSXStSYe/R0fGbdWqQZuaKs7Kr76+rN111wbbeee1VijoAZqi9fSkbWJyyvr6eiyf11rUGZuYmLT+/t4wV3t7c+E8q9/9uhCtRxw9CKQtfo3rvlGjx40iEBfA/jCYL1Gha4oecNK1UOd4Xe/0HUdLJOg7ia4hOucri4TO4Trn6/yrMiWN9d1F30M8+0mj2tyO5SCA23HUaDMEIAABCEAAAq1MAAHcyqND2yAAAQhAAAIQaEsC7S6APVpWqYfXrVs3m4pZYlI3+P2mvgSgRJHSySo6UhEwWs9UkcGKalGEpUSkBKCkgCSlRJ0koI5ZvXp1KF/r5erGqKI+FVHpUTOq39cf1XE6Xil3FfWoKBkJO0+pqJS3EmKSiRIR+l2SWpGeqls3atUutUWCwNM9u9TwyGHJXf+92uTTMS7qVI8i4FSHokcl49Qvl3nla1+qTE/pqxTYigyS1HXhLREugej9Fg+lMJbsVkpiMfX1fV0cSmRL1kpAa39JT70mtmqrmLkI0d8SgCpDdalusVW/1Zd99tknHK/fVabktsZK/bvllltCZLDEosZCKZP1u9qqel0gi5/GSPVLUou1ypLU1jjofc0P3SCX+FW5mnOqU+VLAGuTaFT71G+951GyGnf1Tywku8Vbm6S0eCrSViJWc8RllB4ckOTVgwn+mpirzeq/IsUlS8VQ0tkjrVWuIhs1j/3hB9WheaYHD7RJtKsNkuralAb0gAMOCO0QI81RRb2Lsea2HyNhrLJ9U53Ox/uh/TVeGjefIxLpmiPqhx4YkGiX0BUvSXrJbo2JJISix7Xv0572tNnPlY5RtLD4i6PqVDS3PpcaIx0rIeHR/i7e2/JkTKMbRmA+AayofH3mNJ81z/2hAU8F7cKsVEqF93PZ3nBei1LhR3NZ5a9cOWD33LPRdthhe9uyZTi8pnmtz/74RCTOcrlMeChI29BQtMaqzg86B6m+KJoyWovYz3vxnw0DQkFdRaA8BbRfk3R+VPYPPQSkTX9rfup7jbJoKN2/P/Cm7zSaw5qrWnNd10W9r7/1GYgvY9FVcGOdRQB368jTbwhAAAIQgAAElooAAnipyFIuBCAAAQhAAAJdS6ATBLBHXEqiSbRJROkGqOSgbnD6+rYSd7qJH48K83VD9Z4kUjyNs25yqiwJM0XC6Ma+hIA2/e6yVn+75AoRY6OjQVBJPCpyVTdY9brapt+1r8tWFxCKWlY0skffempSla3fVZdLA73m6UrL09z6RC5PWah6PAJV9UtGSmhqU1s88tjlRzwSTa+Jk47z/utvsdSmfdVnl3CSf/673tfNZ18zUHVJkmgfbf66Ior0uvdVr/s4qWwfS++fi28fe49glsQVe09prbbpPe2nPmsMPKrZ147VjWwfazH2qFH99HSXHj2lcvXPj5GolaiXIJI81jGqU2XrGB2vm+guqf019U/90jEeQau+RRGBqXCsGOlYl5q+PqP6o9/FxB8C8HJ9TNQeSV1tephAYlpj5vJJ9et3Ha86fPP5r7kruSpJK1GmtZq1fzxS3AWWy261W7/7Z8olnFh4GnTt43V6Xz2K39cW9s+QGPta0y6cVY64KMpe7fLITmfm410rpWfXnvC7pOPzCWA9zKLsDnrwQ/PKsyr4576o1M76LE5HEeVTU9G5V5/X1avXhGP0AIbWa7/qqqusWJwOD54oGn277VaH9/U5SKWj9YWz2ShaPpOJ5r6fD9NpndvDGXh2VIgA7pIJusTdjH8v0O9+jvXvGzr/+zlVTdHc15zWNUNzMH4u1t/+PUr76vzr35d0rvbU0t6l+LnXv6dU+14Sf738uGrlVXq9HGe9KaD9e0yt9pRfVxDASzyRKR4CEIAABCAAga4jgADuuiGnwxCAAAQgAAEILDWBdhfAunmvm+0exaqbmB756zf2JXF1w1M3OSWnXHjq5r7LK1+f1VPH6nWXjL62qaSb5KLK8zIkqPS+xJte1zE6ViJS4tiFpl6TQPD9JN0kg1WOXlMEjiJvPB2pjlMZknAeBaq6/GasS8ZqAjh+k1Q3fV1KlM8nl6x6vbwsl3U63m8Y63f1RZsihNR2cRVr9V3HeCSc6hQbSU71QeJDv2sM9M9TDHsUtcr0qFOvQ2VqX/30tWQlY7w+8dPf2jwtto+b3+D29sXTAbuEUXslciRT/X2PfpUs9hTazsnr0us+5yRLNS/0t4tXtdX7J6mqsvS+zxW/ca42umT29Wu9785JdUp8ehSXjhWnOEvfR8doXCR8fZ1qzSFvo7hpzPxBBB2nvvg4iYeibn0dYaVjltxyhv6gg3irnS6ioxS30WfG57nPVR9D7esR9vE5pbmhY/SeNu2n+ny+632VobarHt9PPMXEo9zVF5cR/iBDrQj5pT6/Un5zCFQSwJofSgGtKHplD1BWAW36zGiu+VwplXQuNCsWbOazMWHbbTdk994bRUQqI4AyBlzz1+vCeW27NatsdHRrOPcpdfoTn/gE23vv3W1sbMpGxzTnt5tJLR1FzWuL5na0XnCxiABuzizp3Frj13KdI/3BGX/oyx980Hz2+e/fAfxBMX/wKP5dYy46Ppq7fj3sXJLz9wwB3K0jT78hAAEIQAACEFgqAgjgpSJLuRCAAAQgAAEIdC2BdhfAHpEhOaSb8ZJiHg0oiSSxJPmm9yS5JPriUja6AV8Mx3gqW795KjGo9LKKoFRkjF6XnJJAc8npkbkeOenS1GWxl+8iUX+7aPSoUD/GBabK1A1bl9G6yRqPPPGbsCqrWqRj/AZwfB1gHStWHlnqIrv8xq7K9bJdVnpfPTJV9atsvwnskUZ+YzgenRoX9XrfZahHhnoksKdj9cghZ+MRuC74XMrHRZ9Ht6p8l4Zqm8pyYeof9PhNb38owNvv7HUD3IWmhI3GTX3yKG2PxJVgjT9Y4BHH/lNt1vvaPG2mynBRKjYeFa7fPdrcI3PVDmfqgtnbqjapr9o058RLMtojrNUGX1PZBanq8Ghyj0KOfw5UhrfJxz7OyyOW9Z6LebVfv4uz/+6fH2+/3peUjlLjRmvzxiPEVKdEtaeadtYedez9dPHrDyV4FHB5CnP/u2tP7l3c8fkEsNbIVvp/rf3t51w/x8rPzp47S4p81HreisafDEJYAvlLX/pSOH/tvPODbd9997EVKwdD6vTLL/9jmP9KNX/ssceEFOX9A3pYpjhTZnH2IYlw7ixMRZkXbG6daiKAu3jSNrDr5dd/z2bhD7z5tcgzVfj1Ug8G+TIF+k6j3/066OdfXU/88zX30EQkhKt9H/GuLTYyNymiRtdTrTwEcNIRYT8IQAACEIAABCCQjAACOBkn9oIABCAAAQhAAAKJCXSCAPabji4mPfJQN/U94tJTFLvccuHosjgui7SvR1TGJaBe8+hMl6EuLL0egffoT99HosxTMPpNUpfOkpbaPL2yR2S6ZIyvs+fizfvrArnSYPsNS4+O1D5+09YjV+MC2vd3oeoCWP3yNniEr/riQlD7VbsJ7FGycRnr0cw6xiWu2qZ6vUy1z4/1ffRaecpkl5TeD+3jkdfOKi6Sfaycl4txb7/e13EaC20urdVHb5unUdaDBHpf5Xs6ZR2j+eGpjdUeT6Xp/FVWPIWmS3L1QeVJJmsf/S0maouPm/qv93W8i11P6enSWvWofkXxKsWtNrVZZWkc1SaP1tVrLr68vjgvl/MemawHH5y5l+ty2YWuz01fE9vnio71sfS1Jf1z6im1fRxcIru0j9fpY+fR0OVz36PXfK4mPhGyY0cRiAtgl1yaoxK4Ws9Ua41rTXjN37mHWJSiOYrS1dwsFZWKXetZa53enN1+2532uc99Lvx+xBFH2AEHPNEe8pA1dv/9Y7b92gG7//6tYR3yc845J3yunvKUJ5vWe9/pH3YIaaDz+cnZdO6hfaVp68n1EAHcUTOvNToTF8B+zdH53B/G8Ywgfm715QX0WdHvOl4PzvnSAh457A866fzqdcRTQCOAW2P8aQUEIAABCEAAAhBoVwII4HYdOdoNAQhAAAIQgEDLEmh3ASwppohCj2RVBKHS33qEpIScInt1M9Nv9kv0efSg38h0aefRsRowF21xEadjPcWuR5zqpqivWeuiz6M/XUR6JKmnXPRo0njaYS/PJbP65jde4/I2nuI4SZRjPJLXoyVdFLroje+j9+IRwPrb5ajEhkf8umyLS+Z4yl297qIuXr4fF5fbHu3pEbt+c9kj9HycXOD72rDaPx5dG0+97H1UWf4wgG6Ca38xdt4uIP1D6je9fU1iX+/X2+AR2n7zXNLZUzy7KK4kKCWDVabGVHNL+0oke8SvR1bF5brapHrUb19fV7/PrVcarcHobfB0n9pHN/IVEe/9kYT1sl2Gu3hX3+IpslWvR//GT14ucX0+uNxX2RpDX4PZBb+nZ49La5Wnz5D67sJBv7s09nHzuaQyNW7iE4/kjkdl+eddx/oDDvF52bInYBq2JATmE8BXXHGF7bnnnkEA+8MbUXR8Jghgrf0bHV8KwmxqajrMv9O/c4Z99atftXe845126KGHzmQEiM79W4ajaMlsNmOXXvoH+/73v2+FwrQ97nGPs8OfeqjtssuDgwTWZ1LzOkTJZ1OWTmmtcFJAL8kk6OJCywWwp+rX+d+va56xwdeN13lWc1nn7HhGEJ3XdYzOq/o8+Hca/7v8utFN2IkA7qbRpq8QgAAEIAABCCwHAQTwclCmDghAAAIQgAAEuopAuwtgjyLUoOlGpP+tG6AufD2FrCSUC0z9rv19PVndkPebnr42cLnEc7mmulw0evSpiy/Vq+NdGvtkclHm0Wi+vp6/75GrutmqzSWrjtMxLsNUblwqx2/0xidu/PV4pI5HNHv7PdrNhW88AljluaxVezzlb3nksIs2/fQIUr9prDLEWjeV41LX++HlxnlUkqcuLMtTN6vdLmi1j0eaamw9ClTl6Xdn6gy8PXEh7Pv5gwXxqOF4JKr4SebrNZdIHg3rItelt1hIbmrtWr3mqTUrCVYfQ+fj81ivqwxJJl8zWeV6ZK8LL4/W9QcQdJxziM/BOGMfM5Xl0cni6HND9fiavbsl3RUAACAASURBVM7fhYK3V20Sc09J7e1yYe/RZz4XtJ/K0LwQr/g6yp5OXWOguR9/uMLXbvb6Pcpe7SgXvuUR3111Yu/yzs4ngP/0pz/ZHnvsYbvttluYW/oM+/miUCgFAaxzhGRwNId67fLLL7evf/3r4UGP97znPbZmzXY2Oam1g7OWy6VtYiJKw67zguaz1gi++OKLQkTwMcccY0894jDbddddbWIiSpHuD/b4OvVKE22Wnl0XuHIk5Zwo7vLhpfs1CJQLYL/m6TA/L/r1zM/v8QhhXTNcFmsual7rXOyyOP69wc+93qT5ooDjD+2Uf1+JH1feft+32uvlOBpRT6X2lPcNAcxHEQIQgAAEIAABCDSWAAK4sTwpDQIQgAAEIAABCFgnCOB4tGq13yvdQKw0/CH1Zylaz678hqaLMr/h6TcDq73ezOlVTQzP16Z43+v5vdIN31qsyqM3F8OqVtrJxZQ937GV+lCJW615knSsmtXPpeJHuRBYCgL+IEr8PO0PCtxzzz120UUXBQG8//77z2Q20IMjQyb5qwcUhgYHTMtub948YitWDNmGDRvtC1/4gl111RX2wQ9+wPbdbx8bHt5s2223aial+lRYH3hgoM/SaT00o7Tr03bTTTfbpZdear///e+DOHv1q18dUk+rjjVrVoSuT0xMW65HafSVLSFvJStYX2+Ugn4qPxmliJ65HqUsEyRxtGmN9qWgR5kQmCMQv47HuZS/vpxitvx7WaXxQgAziyEAAQhAAAIQgEB7EuB/cdpz3Gg1BCAAAQhAAAItTKDbBHALDwVNgwAEIACBRRIoF8AqzjMSaG3sCy+80HbfffeQnjnKcDA9EyWfCw//ZDMZm5ws2NjYRIjyv/rqq+11r/s3e8Mb3mDPPvpIGxjosYGB3tDKLcNbbNXKtTYxMRXKyGW1tnm0lngqpcjgCTv33PPtxz/+se200072ghe8wA54/BODeF6xIiePa+MTY5bOROvE6yGPaD3vKKI9k05ZceZ5JJVnJQlg/Uvp0HA8GwQg0BwCRAA3hzu1QgACEIAABCDQuQT435vOHVt6BgEIQAACEIBAkwh0mwBOGrUZ7q3PRANXiuBs0nAlrra8n0miUMujV+OVVYuoSdygeXacb0yqtTteXLtExtaKilaffJ9KUcHt0s9GzAnKgMBCCVQSwL7O95133mkXXHBBEMAHHHBAOMcr/XIkiPvDOr2FaaWtnwwRwTpO6/l+6lOfsIsvvth6+7JWKuVt9eoognd0bNQGB1aGiF9fgkCRvDqut6fPMhmzTZvG7Oyzz7Yf/fDHYd3h173uDfbQh+5s99232R78kNU2OZW36elone90JjoHaC1hpaxXuzz9/7YCOLo+sUFgKQnUGwFca04uNjI3aV/rrWeh7UYAJx0R9oMABCAAAQhAAALJCPB/OMk4sRcEIAABCEAAAhBITAABPCd6BS1pCt/EgJu0IwK4SeDnqRYB3HpjQos6j0AlAaxIXwnaO+64w84999wggJ/0pCfNyNVIAGezfUEA56eitc+jNM432bvf/W7bffdH2EknnWT3b7rP1q6VtB2zFUORBB4fnwprWafTksOl2bXSx0anwnrfa9fuENI7f/tbp9t5551n++yzb4gm1rrZO+20g6XS0zaVHwtrB2cyKQtrzff3hPTPSgPta5cHAaxtJgq4lrTqvJGlR8tNAAE885HzNOxlD10ggJd7RlIfBCAAAQhAAAKdTgAB3OkjTP8gAAEIQAACEFh2At0mgJcdMBVCAAIQgMCyEagkgKOo2qzdfvvtQQDvtttuduCBBwYpXCoVwlq+xWLaMhkJ4JLlcinbsGHYfvazn9n73vc+O/XUr9vjH/94KxSnbPXqIZuYHA39kbSVG8qkMzY9XQypnXtC5G8mCOTRkfGQCjqX67XhLSMhEvinP/25HXHEEfaKV7zShoZytnnLZisWC9bf32/ZXNry+UkbHIyikacL05ZOR7dBZgWw/iilZyKAfU3gZcNLRRCAwAwBBDBTAQIQgAAEIAABCDSWAAK4sTwpDQIQgAAEIAABCFi3CeBKqXVrTYOk6ZPDfflS6QFRxLXKX4r3F9rPxaTIjvejVrRrpXoWyqFZkXBJWSWZP0n63qx+Jmkb+0CgVQjMJ4A9AlgCWBHAksKFQj5E8E5NFUMXUpa1dNrs+utvslNOOcX+9re/2cknf97Wrl1r2VzKCoVJ6+vL2VRe6/6mLJPOmZbpjaKIs5ayjI2OjodI4BUrVtjoyKSNjo7Z9ttvZxs3bLXvfOe79t3vftfe9a5320EHHRjqyuYsrP1rVrJiadr6+nrC6/npyZkoZV1XtpW9qifakMCtMvc6rR31RgCHz08sSrb8+HpTM1cqzxnPdz1sRD3l/Shvy8zf3KPstElPfyAAAQhAAAIQaCoBvlw1FT+VQwACEIAABCDQiQQQwLVHNYnAK99nKdfMrd3iSETXu1VKf+03PZOs0xuvDwE8/xrS5XySjBUCOAkl9ul2ArVSQJ9//vkhBfQTnvCEIFcnJ8dtcHDQRkcnQ0RwNpO1kZFxu+SSS+3jH/+4veY1r7FnP/uoEKFbsmmbUvrnFQMBc8kKUcrndM6KpaKlU5GUHR4esYmJKVuzZq1NTU7b+PhEiALOZXvtllv+Zu9///ttamrKjjnmGDvqqKNs5cqhsO5voai1hNMhErhYnA7RyZmsRwBvO7KpIH79X7ePOv1fCgII4Ihqte9zRAAvxayjTAhAAAIQgAAEupkAAribR5++QwACEIAABCCwJAS6TQAvCUQKhQAEIACBliBQLoD14EShUJhdA/iCCy6wPfbYww444IAQrTg+PmorV660LVtGbWBgwHLZjN111wY7//xf2Sc+8Qk788wz7eEPf1iI8LWUUjXnbHRs2AYHBm1iciz0ua+3zwrFUpC6/X0DQQaPbJ0I5Q8NrbDhLaO2atWg5fNmw1vG7L77Ntpb3vIW23nnne2Nb3yj7bDDDqF9ZkVbuWrAenslg4shDbREsKWKM5GVcw/2RAJYW7YluNMICHQbAQRwt404/YUABCAAAQhAYKkJIICXmjDlQwACEIAABCDQdQS6TQDXioytFAVbKQI4PlGqRck0czLN18/5IpqTpDVeTL8qpciuVafXF293vA2tFhmbJP1k0gjpVu7nYuYBx0JgKQj4Zy9+/pOUVaSvBKvWAFYEsATwvvvua0NDQzY9PRWaUiplQurlka2TNjw8bB/4wIdsZGTEvvKVr1gqFaX2T6UlZc3S6UjETuUV2Stxq+P9dkX0s1SMooE3btxkO+6w1jZuHLZ8vmCrVq2yYsHs2muvtf/932/Yhg0b7W1ve5vts8+j7M47b7c99tzFikWVPWn9/b1BCisVtPrUk+sJZRaKhfC3opW1dnH5ObLVzolLMdaUufQE6o0ArjXvklwbo89S7EGHWErppD1udD1EACclz34QgAAEIAABCEBgcQQQwIvjx9EQgAAEIAABCEDgAQS6TQAzBSAAAQhAoHMJeASwSxulaNaWTqftlltusYsuusge+chH2v777289PT1hDWBJ3OHhsbAOby6btYsuusQ+9KGP2DOe8Qw78cQTw3q82oqlvKUlgXMp03+Fov52ARv9nHVXpSg989RUtKbv1mGlmu4PZUkGj49P2o033Gzf/Oa3QwrpE17xMtt330fbxMSY7fyg1bZ167il0qUoAtiKQWIrNbRLNq03nE5JAM+Npb9XS8R17ujTMwgsHwEigJePNTVBAAIQgAAEINAdBBDA3THO9BICEIAABCAAgWUkgABeRthUBQEIQAACS0ogLoD1uwStUkArhbME8GWXXWaPetSjwhrA0b6FsM/IyEw0byljp59+up111k/sgx/8oO21156zAljCt1TKW64nbZm0InxlX10Az0T+2kz0YhDAUWRwKpW2sbFxGxzoD6/dffcGW7VqteVyWfv1ry6xL3z+i7bX3nvYCSe83B72sF1sxcpsWJN4cKjXtmzZYj092SCA1Yew5nAmE+S1fiKAl3Q6UTgEqhJAADM5IAABCEAAAhCAQGMJIIAby5PSIAABCEAAAhCAgHWbAK4nBbRPj/lSJkc3+KP0oOW/N3N61epnpbZVSn+t/Wq9XinaLGmK43jZC+XVrGi3WqmrvW9J5k+Svjern0naxj4QaBUC+lxKkroIltzV35LAEsBXXnmlPfzhD7eDDjpo5txdCimfe3sHQxduveV2O+2002xsbMI+/OEPh2NzuYyl01HErwRwJmumCNxUkL0SvQ+8VeEpoSVoJWrHxqIIY/09Ojoa/V5QHHHWzvz+j+37Z55he++9l73pTSfa9mtXhWNKpSj9c5QK2sJ6xWpPiFTO9YY+zUUgR+dqP2e3ynjQjvYlUG8K6Fpzb7GpmZOmhm5EPfHrLSmg23cO03IIQAACEIAABNqLAAK4vcaL1kIAAhCAAAQg0AYEuk0At8GQ0EQIQAACEFggARfAEqX6J5EjSaqft912m/3pT3+yNWvW2BFHHBEEqqJ4FWXb378i7H/NX9fZxz72Mdtjj73sne98Z9hHEbhKE12y6VkBLEEbhFcQwHPr8Hqzy2VVPp8PUlf7eiTv6MikZdIDZqWMfeWrX7Jrr73GHv/4x9rznn+M7bLLP9jmzSOmQOPe3lyQ1RMTE6EMrV2s/qgcBPACJwqHQWCRBIgAXiRADocABCAAAQhAAAJlBBDATAkIQAACEIAABCDQYAII4AYDpTgIQAACEFg2AuVRii6AJW7jAlgC9+677w4CWNuRRx4ZJGo+PxmieScnC+HvO26/y97whjfY0572DHvTm94UpKsEsPaxlPYphAhg7RvSMaez2wjg8uwL2k9tiUS0ak7b+MSolYopy2b7rDidDesGb9y4ya688k926qmn2nEveK4dfvjh9uAH72gTk1Ohbq0FPDU1ZZlMbjYiWOsLZ7Nz8pkI4GWbdlQEAX2muUfJPIAABCAAAQhAAAINJMCXqwbCpCgIQAACEIAABCAgAt0mgJOm7RWb+VL4tvrsKe9nkjTE5ame432slgKxERzmG5Nq7Y7X2y73YGulxVaffJ9KKbzbpZ+NmBOUAYGkBCoJYAlXF8ASv/pdPzdv3hxSQCvl89FHHx2iaaemJqy/vz8IYEXUrr/+JnvHO95h//Vf77KDDz7ICoViELfh/GjTlsmULJuNbk1MF6Ytk+4pE8CKKp7bUulSKDdKGa1jCpbPT1mxWLK+3iHLpDJ2333jtmJFv23ZMmwnn3yy3XHnrXbIIYfYc55zrK3ebuVMOuioHCulw99STyojE9qitYhJAZ10zrBfMgL1poCudY1abGrmZK2OrqPxz4MfV+lcUWm/8npIAZ2UPPtBAAIQgAAEIACBxRFAAC+OH0dDAAIQgAAEIACBBxDoNgHMFIAABCAAgc4hUFkA52cFsOTu+Ph4ELAjI2P2l7/8xTZs2GDHHntskML5fCGKsC2Ybdq0yX7xi3Ps61//uv3kJz+xkZERe9CDdgwRuoVCyYolF8BR1G2hWLB0KooAnntoI5Kx/neUfjoSUlP5qfCzJ9djk1OTNj6Wt0y6z1YM9dmWLVO2dWSL9fb22lvf+hbbeeed7RnPeLo99rGPDe3UPy9XZeZyWVNG6WJJ9ZULYF+buNI4PzBddXS8XvefnTM/6AkElooAEcBLRZZyIQABCEAAAhDoVgII4G4defoNAQhAAAIQgMCSEUAALxlaCoYABCAAgSUmUCwq8jX6p61UKgRRq6hfSdiQunkmOva+ezfaunXrQ1rnQw89PKRhltzt6+sJP9etu97OOussO//88+wHP/hBSPG8avWK2QhcpWFW9K2v/6s6/Pdq3fR1hqO2RSJ4bkvbxMSU9fT02OTkpK0YGgzt+MtfrrXf/va3du6554dU1ccdd5ytXr0y9Kmvr9fUpeHhMVu5asCKJUlllVuci3xMlyxtUb8jQRytgawVixVBPPd32CMmfucTwJXE8RIPLsVDoIUJIIBbeHBoGgQgAAEIQAACbUkAAdyWw0ajIQABCEAAAhBoZQLdJoArpdatNT5J0yernPIUvrVSItaqe6HvL7Sfi0mRHW9rrXTHlepZaF+bzbg8dfZC0m8n6Xuz+pmkbewDgWYR2FYARxJUArhYjNYAdkGbTmdC5O+6627cRgCPjkzZwMCADQyk7Jpr19spp5ximzbdb6d86eSQGrpQyIfoW0XdqjxtXqZkba1VQP18UH5Onns9ikBWJHKI8g3rAW+xm2661X73u9/ZD/7vR/bq17zSnv/859vgoKKZx0Jkcm9fztasWW0Tk1tDimq1L52JRkERx2HNYUvPxAZL/SqCeD4BXD6C5cIXAdysOd6seutNAR3NvbnbdklTLlfbr1J5zmK+62G9KaAX2m4EcLNmJvVCAAIQgAAEINCpBBDAnTqy9AsCEIAABCAAgaYR6DYB3DTQVAwBCEAAAg0nMJ8Ajj+Qk8lk7f7777fr190UUkJ7BPDYaD4I2JUrc3b9+pvtve99rz35yYfYa177Kuvv77WxsbEQoat9glwuFiO5Kuu6iC0ugCO5HBU2nTfr6VFkcMmuvvpqO/PMM+3WW28NkcBHH/0s22mn7W3TpmFbs/1Ky+fzNjY+bJlMOrQvk0mZ1hzW5oJs9icCeBGjxaEQeCABBDCzAgIQgAAEIAABCDSWAAK4sTwpDQIQgAAEIAABCFi3CeBakbGVojkrRQDHp061KJlmTq/5+jlfRHOSCODF9KtShHStOr2+eLvjbWi1yNgk0UdJI6RbuZ+LmQccC4FGEZjLqhylQdZWMkX/RimgtUnaZrM527x5s62//mYbHR21pzzlMEtZxtKptE1OFm1gIG3XXHt9EMD/8z/vtT332j2kXJbn9bTP255rotsTtSKAa/VTEcaqJ5frDe1VSujenr5Q79//vsHuvfdeO+200+zee++2I444wp797GfZihUrQgSwIn0nJsYsk02FNqbTalMkqKN/JdN/SvucSs2EB89EAc/1ZcY8P6ChRADXGrtOf7/eCOBa1+Ik18bw+Y2lSq9VZqUxaHQ91cpDAHf6J4D+QQACEIAABCCw3AQQwMtNnPogAAEIQAACEOh4AgjgbYcYATwXPVZNzC7mQ4EAjv6XBgG8mFnEsRCYI1BNAJfC2rcW5KoEcC7XY8PDw0EAb926NQjgdCpruWzKpqbM8vmiXfKHi+xzn/ucffvb37Ke3uzMmrs926wnHF/zt1Aohajberbyh3MiiTthfX0DoZipqenZtYmnp6fD2sCSwF/72tfszjvvtBe/+Hh71rOeFSKTcz0Zy2Yld6OUz5aKUmDr1yCEU74GsER1TACHZNC12o0ArmdcO3FfBHA0qgjgTpzd9AkCEIAABCAAgVYkUOv/UFqxzbQJAhCAAAQgAAEItDSBbhPALT0YNA4CEIAABOomEEngKAI4yJqU5G/0MIsEsP719PSGtXMlgLds2WJPfvKhQQBP51OmpXfvvnuj/eTsH9q5555r3/zmN0KEbW9vT5CpkrBRlG4uWqd3ZksqgKut/6tiFOkrAawIYKWCLpUkpKdsciJvq1YNhtTQ2uc3v/md/frXv7atW4fthS98oe2zzz5B8koCz0Y+l6KoZ60F7BHBD5RXM5HLCOC65xkHQCBOgAhg5gMEIAABCEAAAhBoLAEEcGN5UhoEIAABCEAAAhAgBXTZHIhHAPtb86VMDtohRFw9MLKzmdOrVqrrSm2rFP2s/Wq9XilFY9II10q86+W2kBSR9dZRaf9aqau9b0nmT5L2NKufSdrGPhBoJoFyARytgzsngBVJKwGsqFmtAaxU0Icc8pQggEdHpmz16j67+uob7DunfzPI4ZNO+ogNDvVbNpsJAlhCVgJY6+zGBXC9fa4kgkulwkwxSkU9af39A5bPT9t9991nO6zdKVxfFLm8/fbb2fXX32Cf/exnQ1uOP/5422+//WxoaGgu5fPs+r+lII0lgqM6565Rs9e1WQFc7TYLEcD1jm+n7V9vBLB/X6jGYbGpmZOmhm5EPfHrLRHAnTaz6Q8EIAABCEAAAq1KAAHcqiNDuyAAAQhAAAIQaFsC3RYBXEuMIoBrp4AuF58I4NQ2KSKr8ZlPiic5gSCAk1Bin24loM+Xy1QXwEpzPF2YNgng3t6+WQG8adMmO/jgJ1smnQsCeLvt+uySS66yb337VHvoQx9qb3nLm0NkrSJzBwb6ggBW+Yqq9c9hOh3J4YVs8evQ1NSE9fb2KhY4pKbW+r6KLL7lllts9erVtv32a2zL5hFbtWrIRkbG7dJLL7UzzjjD1q5dG9YEPvjgQ2bXKPZ01Km0HtzZNiI6and0fg+iDgG8kKHrqmMQwNFwI4C7atrTWQhAAAIQgAAEmkhggf971cQWUzUEIAABCEAAAhBocQLdJoBbfDhoHgQgAAEI1EHA1wCW35QA9hTQYUlcS1mxVAwCt6+337YMb7G/3Xqn3XHHHfb0pz8zrLVrpYyNjIzZrbfeah/92IdCeuXnPvc5lutJ2/i45GwulKl1hF0EKVVzOp21dDq1YAnsXVS5vlWKEM7n86EutUPb5k0jdtlll9lFF11k69ats6OPPsaOOeY5IRJ448b7bMcdd7Bs1mx4eMxWrhoI8lvrBOtnyQqWy2atZFp3eMx6e/stPbM2sF6LbynzNYP91fKI4DoGiV0h0IEESAHdgYNKlyAAAQhAAAIQaCoBBHBT8VM5BCAAAQhAAAKdSKDbBHDStL0a6/lS+Lb6XFhIFGp5qud4H6tFwDSCw3xjUi198jaiYqFheI1ofB1l1EqLraJ8n0qR6kQA1wGbXbuGQBIBLIna29MXBPCtt9xht99+uz3zmUeZldJWKqZtbGzC/vznP9snP/VRe/3rX2/PfObTTFG0k5NT1tfXEz6X/k9gJYAb9XmMl+uDFv/8qy7J26mp6RDp29fbY/l8yS6//HK79NI/2rnnnm/HHnusHXXUUbbddttZsThtK1euCBJ4y5ZRy2RT1t+vCGOth5w3RUdLXIc+hCjgmeULEMBd85lJ2tF6I4BrfSYWm5q5nnb7d7jy7zFJUjuX10MEcFLy7AcBCEAAAhCAAAQWRwABvDh+HA0BCEAAAhCAAAQeQAABnHyN22o3Q1txWiGAW29UEMCtNya0qP0J1BLAimyNomBzIcXyzTfdFqJ9jz762CCAi4WUjY9P2i9+8Qv78ldOto9+9KP2pCc9zoolCdOC5XLlkbCNZ7btAx9RRLC/pjTU/f39lkplQmpoSVut77t164Rt3LjRvvzlr9qFF15oj3nMY+zEE0+0XXfdNfR3cLDXnI3WFrZUMRynNNE9PdlQR346b7lsFFlMBHDjx7XdS0QARyOIAG73mUz7IQABCEAAAhBoFwII4HYZKdoJAQhAAAIQgEDbEOg2Adw2A0NDIQABCECgJoEkAlhpllOptI2OjtpNN/7NbrzxRnve8/5RKtWm80qXPGJf/epX7Sdn/9C+8Y1v2N5772bTBQlTpT3WsUr1/MDbEaq78QkI5lJNq/OqVwJX8ldrBWfSGZuaKlqhUAwRwbfeeluIXv7e975n2Ww2RDAfcMABoa9KC93Tk7L7798Son4HBvtChLBSQmvfickxG+gfiCQXEcA15xo7QCBOgBTQzAcIQAACEIAABCDQWAII4MbypDQIQAACEIAABCBg3SaAK6XWrTUNqqUhnu/1pUyZXKu94Wa+W5EkO8/sU54COmm67MpipDQrTCpFvlYqu46mbrNrrbSTCy231nH18pkvArhWXXq/Wf1M0jb2gUCzCNQSwFoDWJ+dYrEUROoN62+xa6+91l70ouPNSimbmjS755577MMf/rCtv+FaO+200+whD9nZpgvTlstlrVCYDseXp31WvfoXHHFDN0UAz0QBz0jZyYm8Ek9bX1+flYpKTT0d6u7t1TrE+rto5513gX33u9+1YsHsuOOOs8MOO8wGBgasry9tW4ZHQyRzX1+vjY5tDWslr1w5FARyeV3eFdYAbuigtmVh9UYAl1+nyo9fbAro+Pea+a6HjagnSapoBHBbTmsaDQEIQAACEIBACxNAALfw4NA0CEAAAhCAAATakwACuPa4IYBT26RArJZeOk6yVrpjBPC2grz2LEQAJ2HEPt1HoJYAlsjNZrJWKBZDauTr190UImZf8pKXBQE8Plawm2++2d7znvfY0Io++8xnPmOrV6+ykkXpn6Po4eWKAI7Er6SsR+SOjY3Z4MBgEMClkqKB81YqRmv3qm2Dgz1288232/bb7xBE9kkf+Zhdd911dvzxx4e1gR/xiJ1tYsKsWCpYKqW1jIvW05sNUcCKBnaBTQRw9312avUYARwRIgV0rZnC+xCAAAQgAAEIQKAxBBDAjeFIKRCAAAQgAAEIQGCWQLcJYIYeAhCAAAQ6h0AtATyVn7KeXI9NFwqh0+uuu9Euv/xye/nLXxFE6ujIlF1zzTX23ve+1w497GB761vfaj09OUulSyFtspIja1uOCHxF5kaVSQTP1CvxayUbH5sMArivb8Ay6ZSNjEzapk2bbOXKFbZq1aAVi2ZjY3m7ft0N9oUvfMHWrVtvz3zmM+2oo46yRzxiV1u5asgmJ8dDVPPgUG+oRnJ5YKBvG+HsM4MI4M75jNCTpSFABPDScKVUCEAAAhCAAAS6lwACuHvHnp5DAAIQgAAEILBEBLpNANdKjVwpDXKlCOD4cFSLklmiIUtU7Hz9TJq6ulqK40QNqLKTs0qaPjleTLzdlV5fTLsaeWyS9JNJI6RbuZ+NZEZZEFgogW0FsCJcC0GghqhdM5ucmrTenr6Q0llSU2L0j3+83E444YQggEe2TtqVV15pH/jg++xlL3uJveIVLw/r+qYzFiJsfXugAFZU8EJbve1xUR8i4RtF/86I4Jnow8J0yXK5nKVSGRsfn7Qtm7daT0+PAs/KjQAAIABJREFUrVmz0u7bsDGs9Zuf0jEpW7my32668e/2rW99y37yk5/avvvua6997WvtkEMeZ5u3jNro6NYgjVesGAx9rFSnXovoxbeZXNeltN6Mmtug/jeGIqU0mkC9EcC1HpJIcm0Mn4TYEha1yqzU50bXQwRwo2cW5UEAAhCAAAQgAIHKBPjfC2YGBCAAAQhAAAIQaDCBbhPADcZHcRCAAAQg0AIE5mRVtIauomb1mtb97esdmIngTdt1111vl/7hMnvJS15imUzatg5P2q9//Wv74ilfsPe97732uMc9LkT+ZnPpkDI52iIRvK2MavjivzGKc+I5enGuLqWxzucLNjU1ZYVC3oaGBuzuu++2FStWhejgTfdvsf5+RQn32vr16+2LX/yS3XHHHfaoRz0qyO19993bpgtRCvreKBDYJsbHZ1Je50Jfs9lskLulYjHUo78zmVwkfAsR3bRlogWQZxDNObtIvluInmaDQOcSIAK4c8eWnkEAAhCAAAQg0BwC/B9Ec7hTKwQgAAEIQAACHUwAAdzBg0vXIAABCHQJgW0FsLxkIYokLKUtnU6HtXMV0asU0FdccYW99KUvs0wmY/fec79973vfs3N++XP76Ec/Yo9+9KMtm1MUosBJZroEXk4BPDdoldYg1muFQiGs4dvb22sTk2PW1zsUDhobnbLe3h7LZMzuu3fE1q4dsh/96Jd2+umn28aNG+3II58Rop8f9ODtbMOGLTY40B+igteuXWOWLtnU5GT4e2ho0HI92SCfi/l8EOnpVMZ6+wcFwqxQsomJCesL6xPP8dLvtQWwBPdSCvQumfR0s6kEEMBNxU/lEIAABCAAAQh0IAEEcAcOKl2CAAQgAAEIQKC5BLpNANeTAtpHZr6UydGN7yiaqvz3Zo5srX5Walul9Nd+M3++lM2VUjQmTXEcr3OhvBaSInKhdcWPS5rGOsn8SdKeZvUzSdvYBwLNJlBNAKdTkpha73YiCOD1198cBPBLXvLScN6+4/a77aSTTrL7Ntxjn/nMp2zXXXeZSf+so1pTAM+xLoY+FYp5y2X7w7VofCxvmUzWenrSNjVlNrxlJETxXnfddXbxxRfbnXfeaTvttJMdeNATbf/997eVQ4O2cvWAbbhvk9155+2288472Q47bh+ii7O5rI2PjYd005ls1vJTUzY5sxZxf9+gZXsVMRwJcj8fllISwHPXxMrzopIAlhBGDDf7c1R+jat1fY+PvX9fqNaHxaZmTpoauhH1xPtNCuhWmpW0BQIQgAAEIACBTiaAAO7k0aVvEIAABCAAAQg0hUC3CeCmQKZSCEAAAhBYUgLVBLDW/ZXMUdpk7XP9upvssssus3/6p+NDe26/7S5785vfbA/Z5UEhAnjVqpUhAljL/0bRv9XWAV7eCNZqD/UEUauUzZYOUcH6qbWN9UySooBHR4o2OJgOEc033HC7/fKXv7QLfnWerVixwp7+9KfbwQceFCKJJYVXrxmywnTRxsZGLNeTCdHFEsz5fD78E8dctjesR6xo4LAM8EyEdGhfSsmhowjgbcWhi93y1NbxKVFJAC8v4yWdoBTecQSIAO64IaVDEIAABCAAAQg0mQACuMkDQPUQgAAEIAABCHQeAQRw540pPYIABCDQbQSqCeDCdCkISwldycxr/np9EMCKAFYK6BtvuDUI4MOfeqj9x3+8OYjLvv5M2D8scVuSVI225VsD+IGjp/6VS2C1xwWw908yuFgwy+eLlsspClj9T9n0dNSf6eli6P9ZZ51lV155pe20w4728pe/3B75yEcGEbzjjjtaJpsOaaBXrVphqUzatO6w2CmVdk9Pn2Wz0dq/RTnfGUm+TXRmumSpsGCwb0ELz0YLV56b/n78uLgARgZ322e61fuLAG71EaJ9EIAABCAAAQi0GwEEcLuNGO2FAAQgAAEIQKDlCXSbAE6attdv9rdieuckk6q8n0nSEJengI7XUy0FYpK21NonSXrp8nGIl9kuqZFrpcVWn3yfStF+7dLPWuPN+xBYCgLVBLCiYSV6JT4VxfrXq9fZ5Zdfbiec8IqwVu4fLvmTffKTn7TjX/wiO+6451k+P219/dkQMdtKAjh+fojzy+cnw5+FQpR2uaenN/RhciJKBS1xOzjYaxMTRRsdHbWVK1dYT4/ZunU3hVTY555zgd122222Zs0aO+ywp9hBBx1ku+32cOvr77Utw8PWP9Br/f391tMTMZkYz4eU0709/ZbrSc1I6eKcnE4pbbb078yyCLEI6rl2l0cCV5K70fGK4I42BPBSfG7mKzN+zSr/PpAkRXJ52YtNzZy0//XWU+vaSgropOTZDwIQgAAEIAABCCyOAAJ4cfw4GgIQgAAEIAABCDyAQLcJYKYABCAAAQh0HoFqAthK6RC5OjU1HSJZFQEsAfzSl74spE4+60c/tXPOOcf+9d/+2Q466ACbni5ZNhelUNa/VokArj5i0TrAEqTqpzaPBlbflR1a4lb/1DdJcEVEZzKpwOTuuzbYr371GzvjjDPs73+/ww499FA77gXPD+sDr169IpQ3PjkZ1hHOZjM2ODgQUksronhyctIGBnvCPuWcUjNrA8+l0K6U/tlfqxTpiwDuvE9pZ/WICODOGk96AwEIQAACEIBA8wkggJs/BrQAAhCAAAQgAIEOI4AA7rABpTsQgAAEupBALQGsNYC1XXftDXbppZfaC17wwrBm7je/8R1bt26dvenNJ9o+++wRrf2bjqJ/K4nNObTNi0iNp4NWOyVnMxlJ3UxY61j9ktxWZGM6nbJN9w9bT0+PDQ31WT5fCiI8pIouliybSdvwcN62bNlsf/jDH+zMM79n999/fxDBBx1yoD3hCU8KslhlRzxKpqDcvlyPZXrMQgbo1LbpqZUWOooAluDVDvqnrVwC+9rA8QnrXBHAXfgxbqsuI4DbarhoLAQgAAEIQAACbUAAAdwGg0QTIQABCEAAAhBoLwLdJoArpdatNWJJ0yf7zfH5UinXqqtR7y+0n4tJkR1ve610x5XqWWjfa6VvXGi5tY5LyirJ/KlVl95vVj+TtI19INBsAnPnvEgylmxm7d6ZCODx8ckgRm+5+Xa75JJL7FWverVdddVV9sWTv2IjIyP2wQ+93/baa1fL581yPWbav7+/t4K09J42TwCXn2v9/CAGigbWP/XV1+1NpTJRWmb/Z+kQ3axtOq/00VozuBBSRN9zzz22fv16u/qav9ptt91qO+20sz1894fbkUceadtvv30os38wZ9NTZn39URkSyX7Oz6Rd3CraeDKIZr3kCaFLFrUxaouO8zTS0TkunfKUz+WcPbo5Gl/vy0KudY2cq518Xq43BXT5dar8+HpTM1cqz8duPu6NqCdJimsEcCM/SZQFAQhAAAIQgAAE/P8ZIAEBCEAAAhCAAAQg0DAC3SaAGwaOgiAAAQhAoGUIVBPAvgbw5GQ+RL7eeMOtswL4sssusw998KO233772bv/+53W19djw8PDtmb7lTPpn7Wurkevlne1NQTwnEydUaylSMZGIng6RAa7SEsptDnI07mgXKVy1p+KJNbrksGbhyft3nvvtY2bNtmFF15oZ599tu2yy0Ntr0fuZStWrLDDDz/c9t1377BvKl2yvl6XvmbjExHnnkw6RB1PTo0HiZ5JpS2TVURyOrRPglr/BvoHTFJYqal1nLc1ncqGfZWuOtqitpfLPQRwy3wEu64hCOCuG3I6DAEIQAACEIDAEhMgAniJAVM8BCAAAQhAAALdR6DbBHCtm8Xl0bvVIlnjM6ValEwzZ9N8/ZwvIjVJVOti+uWsktRT3od4u+NtaLUIrCTRR0kjpFu5n4uZBxwLgUYTqCaAiwULUaiKcFWq5HXX3RhSQL/yla+yiy++OAjgV77ylfaqVx9vExNRFOx2a1YGISpBqfTHlbdWEcCRuPWI3niaZUVBp5SveXYra3NJkb/RmsHaclkzD8CdnDQbmyiEaOAzvv89y2V7bcXqFXbXXXfZ0NCQ7bnnnrb7HrvZIx7xiBCN29OTtaH+fuvri8oSdzEf6MtYoVCy6Xw+rBOsVNJiGhx0qWQTk5PhNY2Rfvr53NcxriZ8JYd9zeNGz6V6ymu16089ba+1b70RwLVYJLk2qk3xa3+tMiv1odH1VCsPAVxrBvE+BCAAAQhAAAIQqI8AArg+XuwNAQhAAAIQgAAEahJAAG+LCAEcRbtV4uCv15xU8+yAAJ6L0ksi4uMoF3IjfDFjxbEQaCcCtSKAp6eLNj4+btf89Xq7/PLL7YQTXmHnnXeefeu079rrX/96O+TJB1k2m7ZsNspX3N4CuHytXY2kR9D6bZW5qF0t66vgW/1UkLDk62Reawvn7Zfnnm+/uei3/5+98wCTrKja8Jk8sznBspKDqAQBFUWJBlREkgFBUBETJkBFMetvVlTMERERkSAqYABJioiAIogEyTksbI6T53/euvPNni1uz+3ZnXXTaZ61u2/XrfDVqbpjvXVO2U477WS77rqrPfTQI3bzrf+xhx9+OEHb9tY222KLLWy77Z5um266qY3t6LCmpkYbO6bdxo5ttK4l/clLuCmdR9xojU0F4OvvLUJUN7U0J9CO9y9ewPwGCMZ7mP7gusI90wo9QwSAV/e8uLrLX5VjNABwoW4A4FVpZZF3KBAKhAKhQCgQCoQCyxQIABzWEAqEAqFAKBAKhAKhwCgrsL4B4FGWL7ILBUKBUCAUWAMUqAWAbfAMYAAw3r3/vvGWdPbv619/hJ133nl27TXX2wknnGCbbb6JtbW1GBGH+wGhDYCf/gSCy19rhgdwgrbLrZQAf/tTWGVOQn7ScspAEYJZQBiQmsJFDwBo5Zlr1t1beAf/9vzf28/O+IUdfPDBdtjhh9q99z5k8+fPtc7OTrv9zjvs1ptvS+cG93R127ZP28b23HNP22mH7W3C+LHW29tjG06bWISX5rzhXsBvT6pSa1uLNbc0WHf3QCq3KTv6N7WpAQjdm8CxD8WdzgoelJ8zhFfna10GwKtT17Wh7PAAXht6KeoYCoQCoUAoEAqEAmuTAqv3L/u1SamoaygQCoQCoUAoEAqEAnUqsL4B4JGEgJaEw3lqkqaeMNF1dseoJatqZ1lBw3n9DheyuWwBvN4Qx77MFW386lqArzeMdT32U0/bV1c766lbpAkFVrcCtQAwIZAZOwDgRYsW2Q3/+o/dcMMN9qpXvdpOOeUUmztnoX3uc5+zyVPaE4yUB/CysMpl3rS0ds0AwNK9aH9/AXcbqHMBfxsHz/0tEGxRbw+Ae3q6Bi83GefuJq36zXq6gcD99qdLL7dzzvmVPf8Fe9i+++5rTzzxREozcfKk5Ln78IMPW3vbmBTi+d5777abbrrJ5s+fZ1ttsZltv93T7WnbbG1Tpk626RtsaOPHt6RadHUV4bi5v6W13Vpamq211ZJ3MOcKEzqa3wDweALjQVwGgIvnx+pdJlqX5+WRegBjSMPpsbKhmesNDT0a5fh2hAfw6p7do/xQIBQIBUKBUCAUWF8UWL1/2a8vKkc7Q4FQIBQIBUKBUGC9UiAA8PLdXQYk6wF4ZWlWpyEFAF716gcAXvUaRwmhQL0KDBcCmvmZsMZ4AP/zHzemENAve9nL7atf/aptsfk29slPfsxa2wCT/cV5tm0N6dza4vzftQsAJ72GAHC/FT69vADWfBa45r3wFgYWD1iDDViT9Q00WF/y/h2w7p5+O/e839ill15u222/o73ylQfYhtOnJ3g7d+7cBGfHj51kc+bMSXAdT93eni57+OEH7a7b77BHH3nYFs6fm7x1W1uabPz4cfaUjWbY057+VHvGM55hm2yyibVAfgdfQN8UFrq5OFMYb+zOzt7lADDnCBcewMUZwA06tLheQxnldAGA6z+zdzTArLpvVYPmAMCjPFAiu1AgFAgFQoFQIBQIBepQIABwHSJFklAgFAgFQoFQIBQIBUaiwPoGgEeizepPy8K8FulreJspwueTQoCq9muWl9rq1zRqsOoVqMNuSytRC7Tlif/XNp23R99XvZJRQv0KPAkAJ49YzrMt7ApQCAD+xz+ut2v+fp3tvffe9pnPfNb2339/e/vbj7G2tkbr6cHjtDGdg0uI4/b29rUCABdN1cMAiL0s/HP/gNqvmMnLADDp+vp7rJ//+vCybbEBgOpAo/X1m/WZ2V+vvM5+etrptssuz7aX7/cKmzdvXgLAaAMk7+3us+bmVhs7dqx1dHRYd+dSmzd/jnV1dVlLY4MtXbLElixZbPPmzLLHH3/cnnhips2fP986lyy1nr5e23LLLW3jjWckILz11lvbBhtOs5aWFuvr60lewBMmjE39oTDXhVcq/wDA9dtHsoHlQmIXV6QckuFMPPyikw+pXZS9LgPgkam7/qWOENDrX59Hi0OBUCAUCAVCgVBg1SoQAHjV6hu5hwKhQCgQCoQCocB6qMC6DoBZQGaBtqmpKYWunDZtmvX09KQF7DFjxqRQmHxubm5O/8rCIHMNcED63t7etCit9JhMWuhuaUn3FqFGe9Pv5IuHVP5aLqxiyRGNRfrCK6urq9va2loHvdE4q3HAenq41mGLFy+19raOlDqdn9hA+Mwea2oqQnz2cNbiQFNRt8FlbRbsOVOxo6MlpenrLxbT8aSiXejES21Eq2IxHhRAOU1JP9rH/dyndkqbtra25dqOZ9i4ceOedB/5kAf5oy9p+A6wIa8U+jOF+CyuFd5exXf9k/70zZD3WFNTSku/UBfupQ4TJkxIbZD+S5YsSX1K2dSB8tRe3Ut6QBC/qR6kVbnq31oQIPfE9p7i5KH25Nd1HzpQ3tKlSxNwoV288j6gDQAYXuoPtWHhwoUpD+5fsGCBjR8//knlehv1dV4GzwqPuyelayg8JYFIlFF45+FL2GQ9vV3W0txmCxYusAnjC+05WzX1bUur9fX32UAfIWv7Cn2tL9k2v2H/3YOfeQfeYXu9vX0pTK3sr/DSbBqyh8ZGwv0OjqB+GwJEnUt7rbml0ZqbGpNHYXs747M/hZzFy5M6p/GQws4WeWpMkEbtmT9voU2bNsWWLOkcnA/Mmpsb7fGZc2zD6VMSg+vs6rb2tlbrpW39DdbSymGyBZ7r7zNrai5YHVogKfBO57h6yKUxR1uXzQllD6kRUrCyLNaBa/lY896GjGHgJM+A22+/3S655DJ7/vOfbx/5yEfs7W9/e4LAm222iS1atCSNjbFji3nVj6tcIuXPGNHcvyIw0I8xzQn1dEctb8rcVp6sy/LLKgMN/YNhohutJz1f+qyvlzOEm82aGu2Ky6+y03/+C9tttxfYQQcfYrNnz7Yn5sxNY6Wvu8+svyHNs4wZ3ov5ZSDNm4zvNO7TGcPFs5PxzxzV09llhJ+ePedxW7hgXuob5irG3aRJk2zq1Klpzp4xY3p6bk+fPj197+hot7a2YuykrRiD7zziEggvHlVU3Z0TbAloN1lx3vCycVYA33RL0RRLj1JAsBtWvb3F5JXGcvZiTKc69BflMye1tnK2cbGZwBNlwWtlUXzPDj+up/P/R2mW+1vFlZlfH94Wl924sh7A9TZ7pOVUeRPXyq8RY4pXKBAKhAKhQCgQCoQCocCoKRB/XI2alJFRKBAKhAKhQCgQCoQChQLrOgDWwr8Aol+sB6Kx8Adg0cI0v7OIzW8e7gELBQgBCUrPwmDhJWYJ0vFiAVtAmO9+8dAvxidooNXhJ3nwLiPDXd1dCerSljEd462npzctqHe0dwyBpEFft0GYW8AsVp7htv19vANBl9i0aRNSmxcv7kxArKWldRBCDaSFeQ9Z9Zk20F4W51mY18uDC2CjoLgAOOmBAbwDd9EH4MoLfQXZgJK6rtCevFMmdRDsFWTxmnr4TB0oj5e897iWQrq2tib4Sb/Qf3iibbjhhstBbyAxfUn9qZvK47PguPL1YFyLx/kisgC5Fsv9orm3A39d9qnf0W7ixImpTVwTCMYLDxiCPoL2pC3g1dghQOzv5x76j/alMKuDkFP9mdeJ675NHgCrT3rxAOxlQ0FbCiIL0AHg9vb1Jti6tLOrsFMzmzV7Vtq4QF+0tbYlWMLyeW9vd/IInDJ1knV2Lk1AtoDAMJdlcCppkP6n2AhQvJb3kF/WBkL+FkC30KjRFi9ekkBuezuwavD2hgJOsXFCG0UE5bUJAszE+bGE1W1uarU5c2fZlMnTBsd8T8qP6nR2Fmeakh99gC6aD1Jb+ovzWaUj31tbW1I9ZQNFyOGir9WWZbqvHaGIhyaI//GHWgAYnQXRH3vsMbvtttvssssusx133NFOO+00O/nkk1MoYvqM+YT+1zjkWSAQn4/zMmikflNf810bRmrJ4fNRG/y76qL783rkzxSN23phNKi3GFsNaVMCQJPnRf9AYwKif77iKvv5L8605z33+fbKAw+ymY89bg88/EjaYAPsfPSBh2zbbbe16dNnWH9/bzqTt9hUwSYKS2OeTR7FWb3AcgZf/yAw7bFF8+ZaYxPjojndv3Rpl82bN8fmzJlnixYtsJkzn0hzBNe7u9l4Mc422eQptvnmW9rUqZNtw42eYm0drWk+nDBxnHW0MT+Y9fcWm01aWoq5XEC4hQ0dg9MHc1A3+6TcRiw2fCQN+xmzA9beUTxHB5KHND7ExfnEvNKmMWu0ObMX2dSp41J7Zz4+Lz3vOjqa07zR2sbmKjZzLR3c8NSU7tNGp/b24pm4Jr4CAC8/F+djKgDwmmi1UadQIBQIBUKBUCAUWJsVCAC8Nvde1D0UCAVCgVAgFAgF1kgF1nUAzIId8Bawx4J1EbayL4E0Fmm12C9QBiRkIVnAD9CXFoMHvYgFhVhY5hrAQECYzyz2s7grUOihalpkH1xpfjI0FNxZHvLgJdnUWHgALly4yMaPn1h49/b0WWsLXrjFYjbADa8rAaQCnHFfoy1dUngRy4FzwYLF1tbekq55OMlntc9DV4X7pA7oIY9ZAUTBVXSj3VyXN7VAiAeO5IEu9AU6cH7klClThhbEtbDuvXA1eHLdBJv5XX3GO2UAb0iv8visa6SnrrQFwEpZgqm0XeCHe6knNlQAO7yxCy9ReSjXAsCym1oDPwdWSuevC4DrfE3KxMYAptJfXsJ8V/24Rhvk5Uyd+Qwgl00XHrvLQONw5Xv4Trrk0deP3Q1Yc3MBerq62EBg6exOvM+XLFmUYE1Lc0vy9k1atgHY+5P94oVO2NnOziWDNlOAXWy4sPvGIS9g+ExvTwHyAEkafynUbUPhaavxVUDW5qH+lAc6v3d1FRsP5K2Op6fsXmNcOiwDb/3J25620Z7HHnvEpk3bcMgeZs2alcA6Gstu8s0TGmeCy8u+Nw2FKKbc4lzTWhYTAHi4h2gtAOznLzZ+3HnnnfaHP/whbTq55ZZb7Ic//OGQR7w2fjAv0J/aUKKxrHEgKM/3ZR7ay9dO9dFGmVp11/yhsejfNdb8/Ed62ZfOwR2JLj4tefVCfNPgKQyPU4OLsW3WO2D296uvTQD42c/a1fY/4EB79JHH7K677rL5i9hw0mT33Xl38qbeaqtt0lhmjDEHMAYBv4x1wG7hIcuGjOY0xnmntIljx9iA9Sev4/6Bwvu4p7fberp7rbevx9pa29P3RQsX2+w5s2z2rDk2f8E8W7hgkS3tXGJLOrts6dIlaT5nTsNzeONNZtiMDafbuHFjbMrkiWlcjhnTYWPGttu4jjEJ9tP/XF/axeYPxl3Rl2wWSSGn08aMvnT+cNrUlTYFFXC8t687XWNDCON1zuzFNnnK2PQ8XrhwyeBmKKJjdCXP52IuKTYDtLUV0SaWvcKDfzj7Xd2/1XpOD87XsUa5ujsoyg8FQoFQIBQIBUKBdUqB+ONqnerOaEwoEAqEAqFAKBAKrAkKrA8AmNCSG2ywQQoDrDC5aK/w0FrMxztso402GgrpDAQA/gEQFJ44LZj34qW0NMEBfhNAYjGZvPgdoDx58uShcNB+kX+ZF0nhEWjuvMbcJnp7e1IYXRbPCW+Ll2FvT18KUZqOtmzAkxNPSRbxB5JHJZ5chI5uaW63rk68M1utq6sIq9zejncmQLjZFiwg3GYBDakHbVVoYcFtFqxZWJd3r0Ki0m7BLg8spBWAkjwE0wVS5SEpcEEaPFOBsMpH/SIvKTTxnje5F45CNANv+MxLoF+AHkhHGFEW4uXNTTnAe8rlGrbhYSF9TPvJl/uwI+zDh4n2nt6qp4f88jxPfCWF+1wWwlowabgFZvqM31UOdaJ8hbOWvcjbFM2kp3RCA9oFZJc3Nnl6z8hadVB9VY6+CwADf5cswTN5sY0bPyZBFLz00LWAwj3J3vC85V40b2lps7a2ws2up6vwkCOkMrCFPliwoPBu9n2BBx0veTsT3bw5ReLGf7EA8o0pZmvhMa6+oJ4F3G9OGspTnc9oAQRSnpoTuF8gcPD42NQWQqfzAm4xDgE5eDwDeNrbgFh9tmRxp7W0NqUx29VNiPYxxRmrfdS3MelAOnkxA7OLf8vqHAB4xZ6MtQCwwskzbrCpu+++O3n+Pvzww6n/Tz311KE5UJtIFP7bbzDReM3nH409f91vrMhDp+et8/UuG4cCzN5GfFnaZKM5Jo2KQW9zP2byeg89k1Lo5IG0iSJtOCGccZ9Zd+9A2nRx9bXX2c9PP8OeufMu9sr9D7S5c+fbPffdawvmL0zPhTmzZ6fze3nG+ogLaMl8zLOz8LIvxulyABv/WUL7D3rB53M96bWJyh9PQL6M37SRa+KE9M6zievpvOF582z2E08kT+KmhiJKAiA3wfi+IsIDzwj+TdlgWur/8ePHpWc2AJn3cWPalwHbtmYb2zFmMHpAAciXgf3G5F28ZGm3zZ071zbeeHp6Js+bt6iYWxr6B48YKI6YYH7EFmk35XJ+8pr6Un+V2Wxu7/4Zoc/5/d6GfZ610pXZQ1k5tcZUbvMjKSffmJGtQshHAAAgAElEQVTXhe/hAbymWm7UKxQIBUKBUCAUCAXWVgUCAK+tPRf1DgVCgVAgFAgFQoE1VoF1HQDj0csCtBaPH3300QQC+Q70YxEWWOUX+ukshS/mM4vKAr/cl0NDFoJ9+GfBUvLnPp2PSF4eCOIVxaJ0cZJh/iq8gggvSehLTiacN3e+XXPNdbb9DjvYZptuYUSe7utnMZv7+xMKI30CSskjstkWLexMnlIsTPOaMnWiTZw03voHivNx77rz7sJLs6UlhUGVF7MAcPJyGgyRLW9UAQ8t5gqWyeuUcvgNGKA08qLVWbvoAHAHShZeV01p0R5PSu5hMV9nSgq8KN+ky1AI4OIzZbOoTt8I9PNOG1lkp/3YgcKxCv7pbGD6uAhl3LGcB7f3nKVc7In8pEUeRjkPWS3PZ9Xdw3JB8FrginsETQSA6R+dX/3QQw8l/ag3AB3IXYQeLUIu02b6gN+45kG+wEot70VZYxkALuBvv/X3NdrFf7rCfn76mbbTzs+0XXd9dgqlfO99d6eyDz/8MNtyy01TVosWddo111xjZ511lu2663Nt++23t/vvv98WzJufQnEfcMABKfwzbQEYX3755XbIIQcNneFchJUFoOKFXoQ35yhm4CrhY/1Bm4LbabNBn9n111+f+m3vvfe2++57wH784x/bQQcdlL7LlpaB7cJ2U1mEke2jPDx7CQNOmHfCsQ+GlE2egj32j39eY/fdd78deuhrk7c+mzHwKExniybwBTgGdPGP84rTzo0iFPQAXpDFmaQ+DK0zbzcxhAfwcA/SWuNIAJb5mLGD1+9JJ52UwsDvu+++dtxxxw15ZGoDCZt7GOfM637+0bzj5x/vzenHdx7yu1bdyyCVT6uz0r0nsd9Ak29C0VxT5nmcl5Xsf/DMeJ4ZaRw0JkZq3b39CQBf9fdr7Mxf/DKN2QMPPiSNCTbD4BWfPGiXLrUJ48ancSEveOpHvX0o7Bz+qp7pXO9Bj309C5bfaELEgCJqBNcVBYG0lDNx4vg05y+YO29oA5DmYZ6P/bgyE0Ggtzc9V5gL0jO9f8CamhvskZmPpHmLMvjHeE1zR2/34PMab+judJ4xWjOfbrDBtDT3soGgt3cgbVghf+qx9dZbpvDihIYfO7atOAs8zSmFvqTDDnlmF8/D4giJNfEVADhCQK+Jdhl1CgVCgVAgFAgFQoF1V4EAwOtu30bLQoFQIBQIBUKBUGA1KbCuA2CBTIX6FQx4wQteYDvssEPy4r3pppvsKU95SvL6ueOOOxKMesMb3jDk6VmEbWxLPcQCMd6tf/nLX+yTn/ykXXXVVWlB2Ht5sTgOdDr22GPtuuuuS4vE5CFwprR4PDY1ewDsQ0HymROCB70NW1vtpz89w37zmwvtQx860XZ9zrOsudmsubXP+g0Py4YULrOvB0/esQkYL1rUbbfecoddfNFFNuMpT7HmpiabO2+Wvfo1B9niJfNszpzZNnsWYHRC0uHZz372EAjXAj7v1Jv6yxv10ksvTe3G44treG3ec8899vnPfz6lYxGcF9CXRXo87Q477DC74IIL0ncgpdcLGPuSl7zEzj33XJs+fXpaHFfoVe+l7eGK98aj7J/+9Kc2c+bMBHZ0Zq68+agLfUbffve737XZs2fbxz72scFF+vYEK/EIvO++++xDH/qQbbbZZmlzAH3Ob2wY4B7a/dnPftbOP/9823rrrVOegNUyKOSHs4Ah9RfQ5XeFcR0OAMsLGpDrPX/RH12p95Zbbmnf+ta3hkC9vF7RmRfA4x//+Edq23e+8x177nOfm2ANbctD3Pp65+Dde0QJAN/47//ay176Cvvc5z5jr3ntqxPUuPPO2+1nP/uZfe3rJw3C8gJ+3nDDv+2d73ynvf71r7fDDzsibbK48/a77MxfnmFbbLGFffjDH0rFn3vuOfbhD3/Yrr32Wtt4443TtdbWYmx0dRUhz2GoCxbOs77+Tps4aax1tI8d0lZQG63xQMYm6NsvfOELNnHiZHvd616X7PGIIw4faq7CPQ8BsoECyFLWkiVsLGgpPi8esL/97W+27757WGdXn81f8Lid9+tz7J//vN4+//nP2bRpeEHihc5ZzGNSuFjGHd8Jc6s8+Z7gWD/hswFZy5RfliZ/KAQAHu4xOdw4YqwxhviHXX3xi19M4/r444+3XXbZJfUF8xXjwodI93NIrbJ1brD3bPVp6wkB7ec2/1nzKO++fR7kLguHPripwKXVZgjVp1SjxkEPdIWAbijmfEIx9/YP2J8uvtTO++35ycv3Ffvtn870XdK5NM3TaMbBweSraBiMP9VJ5yrndZdHcIps0cB5uIUHvLxiBXk1TxUAtYhWodD1iiaBx2/D4O4Jbb4irXQEALe2FhuBVE/6GACcQjo3AJe7k23Qhp6e7uKc9EEAPGvW46lsvHx5CSTPnTvH5s9fMBjZYCB5Dqdw0HPm2AEHvDLNs+jDmcI8T4gWwPOCf8WGNI3nCAG9mv78ravYfMz4m8IDuC4JI1EoEAqEAqFAKBAKhAJ1KxAAuG6pImEoEAqEAqFAKBAKhAL1KbCuA2At2LJozOJucYbogL3xjW9M8IzvwN+PfvSjdvTRRyco9pOf/CTBXYWeJI/CM6gvpSevG2+8MYFiIBzXyZt3QTe8W5/5zGfarbfemq75s2MFP/EAJizskxeCIVwFAB7ox6PXbMH8pfbNb37LLvnT5Xb4YUfaG9/4BmttM2sf129dPYustYXFbTwUu23smAnW1dVnd9x+r/3g+6fYc3d9XvJ4vPGmf9mpp/7YPvLRE2z69Mn2n5tvsnvvvs/GjRufPG/xhvOhhH04aGAnXk4nnHBCWsz+/ve/P+RVe/vtt9unP/3pBHC5R55z8jrlGp7XM2bMGDp3+ZJLLkkemILL5IFHFQCYF1oCCAEIAqXynhKs4zqeXJTzy1/+0v75z3/aN7/5zcEwoAXAZaFd8J13wr1+7Wtfsz/+8Y8J9NLfgP8zzjgjlY0G1FehoykDDzfB25133jmBYOA3/Vp4chWvPGSkvid4MOgdJ2hBeh/aVWnVNi06J++6CRNS/lzjO3m99a1vtaOOOsp22203u+GGG2y77bZL16kT+QIz/vrXv6ZNDrSLcp/+9KcnUI4nH22Wzn6mqILZy3nm9TXajTfebm95yzvs5z//uT3jGZvbwoVdNnlKm/3oRz+zo456ozU3N6TzNIEn8+Yttf3339/e9KY32etff6SNHdtkixcP2L333mv77beffeITH7N3vOON9sgjs+3BBx+0pz39qTZx4ljr7OxNkAitAUYTJ7ba448vtosu+oNtt/1TbcutNrWpU6ZaV3dX6vvk9d1SnPWNnmwQaG8fk7yR8UQ++OCDUx0OPPBAa2zgLOfmFIY1jeOu4rzOlpZWa20lZHR3Ck+9wbQJaXzdfPM99uc//9ne8Y6jk9Px0s75NnfeE7Zg/iJ75jN3sNmz59qUqZNSqGcANe+ExuadkNDkz5jH27IYX0UIWGxTEDgAcH3PrjxVLQCsENDy5mfzBAAYL81jjjkmzQOMFzbq8I/5TREhZEN+XAj0asyThpefpzygVdSBWq1SvQUsNdb17s+h9xtf8igI+fyjDUeKWKH88nL6Bjifli1ERVh2vO37jB0QDTbQ0GjM1Zf86bI0f+yx9z5pnulcWmxIAXC2tTSnscPYI28BYPJi/tb8+aRy0/gcsAWLiMRRPFd9NAlteuH5LI2HQsADaNO5ug02pq01nRfO57Tpo7OYvwXeuU7YeZ1Lv6xPCy9/vPjxyvceysnDOm3YGEjnCKcw+gsXps00eAvzjFMkCHQgekURYaI5RS/g2cazYvyEsSldoU1xRjj1kHc05SSIvoa+RuoBXOZh7psmWy/zevfXam12qFem0SzH221e7wDA9fZIpAsFQoFQIBQIBUKBUKA+BQIA16dTpAoFQoFQIBQIBUKBUKBuBdZ1ACygyWIwi68sxLKIC9Ak5DGLsSzWvvCFL0werCwO//3vf7c99tgjfWbBmYVo7gMOaJGfcyT32WefFMZWEBPRFQ6aRV0WrgWA+S4PWgFgFpKbW1h0dyFsB/iTtzjLlMvJo2j2Urv5P7fZrbfdYTfdeLM99tgs+8IXvmhbbz3ZmtrNFi+dY+PGAAkbbClAtH1suueqq66xX//qAvvQB0+0sePGWVfXYrvjzltt731eYDMff8huv/1We3zmE6ldwNeXvvSlyW7UbnlpaeH897//vX31q19NsJSwvQIbeFcDf/GaZrFU4Ul1hjIaKiwzC9/yxP36178+BNR9mQAYLYorZDYLr8u8xoqFf8qhT9EVAAzw/MEPfjB4zmzL0IK+4DwL8dRp9913t3e/+90JAgJHuIZ36IknnrgccMZOyJ/6AEwpnz4FVuNlzKI/2vHygMgvXnOPQpXyOXmWDYKLPHx0AV8KTzi9yBfNgCg6U5o8OIv4X//6V4K73suO+tIe4DlwGPip85rx4MNTGHsnHe3Tmdg5TFL5+eK30hXhlRvthz883f7xjxvsG9/4ht1xx3/txhv/ZYe+7rX22GOP2DbbbGG9vf3W0UE4WLNZs+bYK1/5yuTde8ABBxa6Gdfn26tf/WrbYMNpCeDPnz83tXnzzTdN9SRUL+Fmi3O3J9rWW29l1137T/vUpz9p73zXW2zHHXdI/QLMJww2ere3F2Hdt9pqqxR6esL4Sclrm/6mLDZvHHDg/rZg/hybNm1K8gwm/8dnzkpjfdKkyQny33LLbdbT3Wc77rhTCnt7zjnnJt1e+9rX2oYbTrWNZky1P//l0jQWnv/856cysRfCc2PzeDDTb/zOfZQh8M/n6dNnDIaBBQQXAK6wp7IpPDyAh3uw1QLAGoO8My6YJz71qU8loMmcxzhWCH/6T5suGOPy7qVczf0+/DLjQd6mjAn+pTDmg//8+KlVdz0PvMe9/6z5V+V60OznHnn7+jpo/pQ2eUhm7u8ZPBO3qbGYMwHA6dVYbFzBlq+86m/2tKc9zZ79rF3T83DB4kXW01kA4JaWphQiGbvnfgFnnQcsz2DN2T7Mc3EWdpOlEwsGNVY7pRfzGfXWZh7KEEBtbmi0lqbmtKmCTSLozvgFLFNO4fU7+OzgTOPeIrwzZRRQuNFaWvGAHhxbDXjl463fZ/09xVzd0dFWRLNoakr2wHnnvFMO70UY/iJENWOdqB877bSTTZ7CXLV18jBHk8mTJw6FGtfxE2sy/B1urK1Pv4UH8PrU29HWUCAUCAVCgVAgFFjdCgQAXt09EOWHAqFAKBAKhAKhwDqnwLoOgOkwLcL7RXW/MP+c5zwnAaHPfOYzQ2cN6gzBd7zjHSlkLV5QeE4SOpaFbaDB8573vOT5CnTkGl6QLPwqnCiQ9K677koenPx+22232ZVXXpmgMSACr+NNNnlKSo8XYBFumZCYgGSzpUv60uI6fwR/7Ws/tB122Mn+e9ud9ptf/9aOO+79dsCBu1tT+4C1tPQThdO6u4oF+UULu6xz6YB98QtfsQfuf9QOPuRVBfieP8e2fdpW9qzn7GgDA1322MxHbc7sJ4Y8owS9BQept85eZAH7Pe95TwpvCQCmroIjWpAnzUUXXWSAYvL6xS9+kUL+AisJvfyBD3wgQQR0Jgwrnph4YeJFjWcqHq0slrNwj3c2IVoJz80Lz2M0BGACcAmxze94cgMGqBNg59vf/nZaZJcHH/ey4A9E0DmN5EHd8NQC8gDzAdjvf//7k61Qn5NPPtkOPfRQ+9WvfpVsgxDV/IYXMwAYD+/3ve999prXvCYBxR/96EfJu5g+pj8B0mh1xRVXJC3Im37n/Nm99trLzjmnCHMMoPQeitSV+tNW9MY2CTmMh/aXvvSllBatCF37kY98xLbZZpukAZpRJ7QGLlB/vNj/7//+L9Uf2911111TXQkHffPNN6f6v+td70p5ojO2+d///jfVE5vedNNNC2+/Qa/aZZ7rBUjj/Np3v/uE5FVLeOnvfvfbtvvuz7c3vPHI5O02bhxAxoxop2xkuO++R+2II95gb3nLW+zNbz7cli4tbB0P3ze/+c32t6uvSvW6/vp/2Cc+8YnUJ2jxwQ9+0L75zW+nevzklFPtve99r91zz3124okftOPf917beOMZtu22T09ew4T2RhO8O+nX4457n33ve99L/UL467FjWu3QQ49M8O91h73GOpcusF+dd47ts/eL0j0PPPBgqt8FF/wuwdtPfuLTduedd9opp5yawjl/+1vfTXq97W1vs/ETxtj4CR32zW+ebA888EAqBztjHiB/bB1NuYadoC3e50QGOOSQQ+zee++x3/3+ghR5gHCxjPW+vuKsUF6Ckssg0coD4CoPPT3ghoMea9pDsMxzMPcgVBogPuODkOB4bLIBgvDu2qQhCClPU20c0nOE9xyiykO3li7yosy9d0fSF3pe5e+qr3/Oqe1eA/+88yCZzwKiff3Fs1IevJx9rcgFj8+anZ4tEyZMKubTpUusa2l3stmyM+zzTTAK38yzpfB2Lzx2Yc3S2tueb6euy6NZG4GUphlQ3cAcU5zNzfW+QdibNme1F2H68XBevg+KOnDetzVobPFeROVoHNyLI0/ivl7CQ/cMbT7iM3PShAnjk3c/5frz4dGRZ+I222w1VK7fPODB/6ocU2V29r8c3/Xa+arUYGXyDgC8MurFvaFAKBAKhAKhQCgQCoxMgQDAI9MrUocCoUAoEAqEAqFAKFCpwPoGgPNFZiAm4XOBj3iF4RmsM2SvvvrqBJ8IF4wnJWF3//SnP6Wz/gBVe+65p5EGLx9gG5AYqMi5qgC8zTffPIFKPI2BRsDQU045JVUBIARw4j7AEovXOCGxoEzM3DEdrQn88vVvf7vebvnPbXb44UfaA/c/bJ///Bdtxkab2LHHH2ObbDHexowF0nWlheu2thbr7sJreJG97/gP2sIFnfaBD5xgu79gO7vksmvttNN+bG866gh74Yv2tMbGfrvrrjtszJj2BEKAmyxqsyDvoSQL2Y888kjSAihInQVGWMQmPbBK3rSE+cW7F2hJvnhFEVqZc2G5H02+/OUvJ7iqBXvu+fjHP568KM8666ykEbCdc33R/bzzzksgjVDWQDXgHtCQz3hW/uEPf0j54skrz2TlzTv1UxhuoDxQH1j48pe/PJUHzAfM0a7TTz89AUNANSCXEMvAV7QByP72t79NNoPHM/UFopKeNlCvyy67LIUIB/pSf2AgUBytgLdoQ0hsFpaBhJQJlKKeeBQDVwG8tJX68QIi46X+la98JXm64s178cUXpw0HpNe5knwGdAN08QDmO/1D/wGCafdxxx2XADQwEu9YaY3GvF72spelfiLMt85+xp51Pqe84h+4/xF79WuOsH1f8nJ71asOTvb99ZO/Zvvss5stWNCZQitzH9oD6+m/173u8HQG71FHHZGg8JLFBSA+4og32n9vvy0B80mTxtnznlfYAbqg75e/fJI961nPsjmz5ya7mjnzCfvqV79ib33bW+ypT32qjR/favPnd6bxxRiinY89OtOe97xd7Kyzfp367Kc//VnS+BWveEXafPCOd7zN+voW2/3335c2Y2CPjEPG5YUX/j7B9NtuvT1tXPj97/9o48a12u8uvCzZA/0zcRJnl5qddfY5dvZZ59oZvzjd/vLnv9ofL/q9ffpTn7FpG0y0e+5+0D716U/YG458k+370hfaW99yjO28yzPt7W87Jnkt7rTTDnb8+461I444IoE3RRNAOz9XFZ8DAFc90Mrgp86jlYesznD1Hr45AJbXrWCv5hLKzyFsvYDLw0fy0X1VME51yMvWdx9i2oNe/S7Q6DdCeQgsqDlgHDdQnOdbRFywoU0+jN3kudvaklhp32C6FLI5HWFbgFM2fgig+u+M9aYmQjwTuaHZGhoKT2PSpw0PjQ3WMEAuA0Pv7GriexNnErvrA339Q98TsB6EydIXD94CEhdtaWxuSWaDp/HyXtZl1qRoHAPWCJ1uGLB+moRnMOUOeiILjHd3d9nYcR1DIafl3a/jIwDehSbFK7eBKnsejd9XBgDLFvJ65NfzDRc+fdkGjbxO9eY3XDm+TKVbmXL8+KyVX4SAHg0LjTxCgVAgFAgFQoFQIBRYpkAA4LCGUCAUCAVCgVAgFAgFRlmB9QUA+wVYPgsGsGDLOalHHnlk8siUt6iAGgCLs2WBPnhVcl4pQIt3gBrAj1CvgGRAFOGjt9122+SNCBzE64/FdoAcgBNvTYU7ph58X7yoK4WgbO/oMEWBXbK4z+bOXWAbTZ9s3/ve6Qnw7rzzc6xzSY9dcsllduedd9t73nuMvfAlz7HWDrPOrh7r6Gix+fOXmg00WXdXv5389W/bI4/MtA9/+GO26SaT7aGH59qHPnS87frcZ9lb33aUPWUjwhjPt/b21gQQaYPOSmbhmnrSVnltAa3RCq9nIBtAlUVSPOiAvLQTvYBrePDiAc01oDpADu9cvCrx1MVLEgBJ+EzKJTQw4aU5NxHvSuAroJ0ygIDyiqUuaIwHNt6tnMeKJx+A7ze/+U3yNNbZvCzCK0QzkIO6cI083v72tydPX8AsnrSAY52vi03QdmD+hRdemMAHoYmBIMBc+hKd8HqV7WAHtJt3PFSBsHj3SpMXvehFSbNXvepVCbASbnqLLbZIv5OvQjHTLgAnbTj77LMTVOaF5zCey3jv4onHuaXnn39+8pim3lzTgjWQAiBN3dCWPiE/YDFnn+LNrDOs8RpmEwMbIKi3vAHpFwA32ktD6kEbBICvvPIqO+64E+3cc8+z7bbbxi688I+2zz572ew5T6SxhF0A2fDyPvzww23pki7bd9+XJVD8trcdaXPmdNmkKW3JE3ivvV5oHR3tCeQvXDQ/pf/BD76XNk8QXvqmm24uxtRuu9tJJ33W5sxZmsIwE7Z9t912sscfX2gbbDDefvazs9PY/MxnPjx0pu7ll/8z2cp5v/qNTZrUbK95zVFpA8YB+7/MJkwg7K0Z/cMGDuyDjQDnnfcb22WX7WzunM4UJvi3v73AZsyYZKef/qsE4I877m3p/GJCNV9xxWX2jW98yy666AL75S/Ps1tu+Y99+cuftgceeMJmzNjAjj/+BHv+83e3l7/8pfaGN7zJjjnm7faKV7zUFi1eYrvs8kx757vekbyZ/Qt7pd94yTYCANd++OXg14MizWHYMhsiGKPYMHMR9iWop/GThyAe7pFbC5CN8mN6lWfn28GcUWyWGUhRBRgTzB/MMeDRpoZma+toqRGmfEWqCtDtH/S7XYaPi0DMA9acTuP1WFm4udZCUSLSloB2qjGh5htqbp+oVeMiF/5WGAzJrijRblUq/aaELqP8zGJfRhXwXxEFh7tnZQDwaNSl3g0So1HWqsgjPIBXhaqRZygQCoQCoUAoEAqEAuUKBAAOywgFQoFQIBQIBUKBUGCUFVgfAHCxiFt4NcmTS+EkgQN4VwJiCcUKbAEOAP0APcBI4CCfOTOW0MWk4axRYCVQChgIrOEcUgAd4I8XABRYiCchcAmAh5el0rOg3tXVY40NnLVIKE7ONuxNIDedATpgds89j9n5519oW2y+dfLIamvtsAULltgvzjjTttvxafbhjxxnrWPwqLIEWh+4/37bYYdnWm/vgP3yzHPs71f/wz73uc/bpElj7NZb77Ivfulz9qIX7W1HHfUG6xjTbDga9vcXoT6BI3gvC1DLqzd5JZslz1hCLeMFjY4CqsBjXgAWPgNz8XLFuxXvXGAoGv/kJz9J1/7yl78kb2BCJsv7DK9QvILREGCIpyuwlToAgqkb5REaGDDJ2bfAUTxYAbo//OEPE6gHlPqQz9QLoMELqEF56M85jXgY46VLmUA+nV0JPKWuAN7f/e53yaMXGMuLvvzPf/6TzofFaxOPYEIpcx4vcJd7gan77bdf8nRV2QAUbBA4CXBGg6uuuirZirxsBZ4ph7qw6QDvcl7ojuc1nrz0B2GOgd5AZLxrFY5U/YfHOqGyOT8X20QjNigAUzm7GjslvDn2eemllyaozzW9KIP6kC91kRcl/aG2nH32ufaVk75uf/zDxcUZmS2NtnTpEps6daL94Q8XJbjP+Nhkk83SWFm8eIkdfNCr7E1venMCwLx6+rDxR4o+P+lLCU4vXrwwvV988R/TGcKMNbzTb7zxpjR+8KbFQxmvXcYnWlB32oVN0f/ve9+7E7jp6hpIGwa+9KWvpA0Czc0NduCBhyRY/9a3vsnws501e2baoICnPzbCuL3jjruGwsYCi7l30qQ2+9GPfpH6ENsg33333dtOO+0M+8c/rk+hoE899TS7//577T3vOdY22wy77bf3v/9422efF9nBBx+YPKCPPvooe8Ur9rP2DrOnP30He91hr02bQ3ROdktLMZ71WgYgwgN4uMdfLQisEObMRZw/zrgqzoYdSP2uuYy8dT63whQP53FY5m080sdz7rFbdn8eIjlPoxDFHrSVeV36svS72q5zwslL0RLmz1+Y5jrm3u22e7ptsMH0tKkCT14iTTA/dPV0LxfCOYdl1YC8v/CQbQDXFiGh8fzVO56/uo6HMNf993K4WAyedGdDQ5oPUt8mxMxreWL75DwUArp4x3M4IWcOKm7oT89reQb3D/QmD2bKIB/1lQfAulZmL8lDGVFX4SsA8MqJGwB45fSLu0OBUCAUCAVCgVAgFBiJAgGAR6JWpA0FQoFQIBQIBUKBUKAOBdYXAIwUgr/y/tV5q3hTKgQ0i9r8jlcmsIyzIoGKgN9jjz02QR8WdFkYJzwv3mTAL0L6AhMIYQs0YxEdMEWoaIAS6YCgeJwSYpZyyP/d735vCpXLa8ni7gRjx4zpSGCYPP/97//YIw8/aocc8hqbNnVSCpd76y0P2he/9GXr6e22Y497l23ztK2tta3FTj31R8m7llDNO++0i91774P2rW9+x/ba60Up7C3A8e0fC5sAACAASURBVJxzzrI3H/0me/azd7Gm5gGbOK4tAUVBBMFctAIK0NbijOJm4/xMICfQDRhOO9EQvQCfQDr+4U1JOF2go85+xFsaD2q8o/GqBWhyDi95oB/wDo9gQCGQF09YzlSlHoBdwmkD0TkPl7NcATkAWPqFMgDAQM/PfvazKU8gvQA23xWymvoC2vBM1bmshJEGVqIDdaEf8d7GIxbgSH0545d2Ug88ZgGQhFIG0B5zzDGpXpwdC/AEXnN+LZAXDWgL4ZoB4cBxQDnhxnnHBtBWoZt1viXercBmwjBji4BoygV6ch3QS5nYkuANbZOe2A5gm/zIGz1Ii5c1toCWnHHMxgbO/AUkA7rRHy3wpCbEtrx/0Uy2gQ6ciwuwv+/+B1NY6y222My6u3utqXnwDM5B73HuJ4RqS0trOrf3Pe8+NnnOA0IBHw89+kiCq5yr/KlPfSKBdYAQZ+Ke8YufW3tbR9IA+D1jxoZ29tm/tkmTpqSQ3Wix774vti233NKWLu1KYblPOumkpDljddy49hRG/cwzz0tAn00HkyZNTuCbzQXHHvtemzqx3c6/4PcJILMZgHspm/57+tO3tcsv/3OCs8BhzhDF7siHtgObyev8C35jP/rhKXbxn/5g/7np1gSyP/HxT9kWW25mDz7wcAoB/Zaj32YvevFe9rpDj7CDDj7A3viGw2zW7AW2116722GHH5razotNHgV8b0yQklcA4OEfZLVgp7RDPzZBMN6wW2yZfsbDH091PuvM9xzkef1XlydjVdjbasi6vH5l4Wz9menMJ+jBudY8M5if9tjjBTZ9g42sEfbJWbqNnFXdat093dYyaKe+FHnepuduGoXFy3vkFlf6a/vmEmYa5uruH9YS2PHhwK/SApGLkgbrkOjysldjmQvvkzAx9ch1ZGwCiItQ1svCSy8PdPVsrVX3VW1XKwOAa9lWfr3MptTe0QwBPfxMsOzXWvUZSb2HbHYw3HmyZb8zBxtp5BT7eIUCoUAoEAqEAqFAKBAKjJYC8cfVaCkZ+YQCoUAoEAqEAqFAKDCowPoGgGk2i4As9PMPoEu4WTxACRNLWFABQwABMJAzSPE45Xe8gYE+QL0Xv/jFKawx+QGxAIB4uAIUgH94qhLSFrgGWMQDmFDCwE7K5gxaznJl8V2eogJuDz30UIKbnEU6ccLkFDp2u2dsbz09/XbFn/9sZ/3ybJs7b55tudXmtudee9rzdnuOXX4FZ89eb0e/5c0p7YA12F+vvNr+/rdrrbunL3mabr/9MxK47ujAy9msv5ezEnuSNVBvXjpzUp5LWsAGoADEAbno8epXvzpBFWAj9QZucr4uZ/aiFWck0zZ+B7DjNck1gCTwEY9rzgaeM2dOgm+AVKAssJw8AI5AdMA56QW399prrwSSgb7vfve7Uyhg+gEvXKAxHrEKY0rd5amsBXr6l7YCZTk3GJAo8Eoa+okQ1occckiqGzZCvxPmGgB+5plnpvN1SQPAxZMYuAsUxEuaUMtcw1t3++23T2DyhBNOSOGqBXEBlbQdL115XKM35QFgqRcQE1BMKGc81CmPkLVsKgDmckYufQDoBgjzEuwl/DJn5uIlTchlwDyhjbFddMZegV+0jTqiAeGhgbMAH/oD3VU3eU6jE56Ut9xySwrjPdDQnzYDsImCvt58s01t1uxZCbC3NLdZZ1entbS02ZzZ8+yKK/5i3/3u9+x5z32+7b77nqmP/nvnHQl2Uq9Jk/A0Nrvk0kvs17/+tR100AG24447pXaj6ZiOsQmG77bbC2zGjCl25ZXX2kMPPWAbzZhu22+3Q9IBT23SAK+pA96KbLpgYwbjcbvtdkgwlzR4RDf09SY9GRPAfWyFPsX2sDPayoYKNgPQ9+iBHbMJAk9l7JPzlLFxeabTx4wLADzAmDwJMU8avL8J202/0Ucf/OAJtvc+e6b8qS+bQYgEgFPgk8PIhgdw2YM7hzK5V63CrAPW2WiAfTMXAvnZWMC4kxdmDoA9vFsG+IpaCDJVeXAO50FYD7ytAsDyWpY2tTyB9XteH+qvs9/5jXHMd2A5ERa22WarNN+1t7UNeUszdjmyoK+31xqbWtKZvP7ly2jifHv+cyBtqK6EUE5otgjyzNnA+VnCQx64Lkj0srOGn3yWcjrFN4G6Ir++VLX+5MBbdNxgiOhBYAzMXr7yjYWn72A69TWex/kzsdg4UGyCWhZhpNgEk7+813UtrVbFH6YrA4BHoz6rGnCPRh2HyyM8gFe1wpF/KBAKhAKhQCgQCoQCyxQIABzWEAqEAqFAKBAKhAKhwCgrsL4A4NwLhUVuFvsBmnhBAgTxPuT8VTzv+I6nGBBPZ66yGA7gBQRyLwCHUMKEKMZjVB6neJuRrzyB8aoEOACFgE3cC4wj3/7+XmtoaLTm5ibr7e2zvn7OX2xLXk+LFi+09rYxyRsYD04iWQ70my1evNTGjumwphZC3Fpa4CacbE9vn81fMNumTZmavJWWdC41sxYb0845q/3W0tqYzhheuhRP0S5ra2+zlsbCewkoIo3QRudg0gbqDZzSIjcgBY9ftAGU4TFJ+7gfLYED5IHnM/UGFgIp0I1/3IM+6Ix2hK6mDF6EF+Y+eesBQ0mTPEn7+5N+9BNAkzoA7NGdMMHUmfT0If2nUKYs2lMf6k89eZE/6TkHGC9efqfu5M1v//73vxO4pd2EjCVUM+2VVyYAHM0445l8AYGC+NQX2wHgUxc8VKkX52nSVvLhfvL35/8K5Cj8Mr/hfUz9dt111xTOmfbifU6bKAMQjsbUnxdtEsgHRAKGAbyAefqS9gCR8XqmfPLBHoHmpKcNlMU1+kKekR4MoQHX582bY20drTZ2zFjr7F5q7a3tqQ5dPV3J43LCuIkJwixestQaG5qto6PNenrMurvY8NCb0kycMtHYdzB//hJrbmlKWmKbRcjpAWtr60hlFedTtyX9W1sa7dFHZyXo3tSMPS+2iRMnJz3UtxtN39A6uwj93ZjshrKwobbWJluypCdpQVkTxoxNoaI5Yxv7HT++1WbPLjxEC0/yjqHQ5m1tjele6jZhQofNmbMg2TL9RV6M5zFjODuV9iwYslnqTB3oT/LlzO0iZPui5DHNbxMnFgC/p6cvtZewsqTntewM5gDAZY8/zVsCNfm7IC7zAWdfs8kCjRm7bLLgxThQhAiF8lX4YNLWglgjBbgr8viuAmjDwcZ6ylMbtAmGe9DqvnvvThsYmNuYK5YsWZTG35ixY62Tc8dT6H9g6pNDGNeC1v760Of+AWsE/CrUskBvEQe6yH8QDC87/VfXG4pDekteA4PnKLARKoVsriEGJw0vf762DwFdgP50TnQD45Jw0MUmKc23ebbL2ggcXgaGa/XFcICxnv6rShMAuEqh4X8PALxy+sXdoUAoEAqEAqFAKBAKjESBAMAjUSvShgKhQCgQCoQCoUAoUIcC6xsAlheSADCL+yxq6/xbJFMoYL0DDIAwAB4gIRANSCivSy3y8s7CuTzMtEjMojEAijKBdToXl/w577N/oMeam4BCA9bV3WX9/QOpTnhO8SK8bWMj5wQXZxMvXIDHZ4ct7ey1trZm6+416+3ptI6x7bj02qKli2xcxxjrGei31sYWe3zWXJswbkIKE71g/iKbOGlcAsRdXd3W2oLHYeEd7L1mKUsgl7bTXhaSAV7+TF15zMmjWnCQ9qIt9eVe2s2rAHkFhOUefi90KK4J9glMkh+aAuMEwhTqmHvk4VvA9P6UP58F43XWs8JY+/y1mA9oS3oPthmQCKgW2KNfKduDEj5Td/qU+2QXArP8Rj1kZ4A/QVQ+61xl6oNWBeAvQjhLY8FmvM35TBrslM/kT1mC3LRbIZrJW/2gs3t5p1xsj/vIa+bMmQlMo6M8AGUL6h/Zrg9HjB2QHm9VsMq8+fNszNiOlC9jZYOpG6TAr1xvbx+TNjH0D/TbksWdNm7cmARIe3E6b+gvwou3NVtLo9mc+QtsysQJtrS7x1qaOOyz0Xo5v7mx0dpbWm3W3Hk2bfIke3x28Q4X6ly6xNo72q2rsysBnrHtHdbd15vua2ppseaG5vS9rbnFlnZ32dj2Npu/aLFNHDdoj539yT4nTx5nnZ19qV8mTBibAC1MnRCvra1AZLyrAc3Adks6Tp4ywRYtWmzjx9Mvi5Om3Mf4FTSib/kdsMurpYWztpelJX1nZ3fqe2Azn4s5qTh/mRd9XbwCAA/3SKsFgOkDxgZjhU0jbD7RhheiFmjO1nxQAPhloC/3qPXl8LnqjN5aMFRtqQcAlqXRtarytbGkFkiWlz/5KfxziuzwyEMp7D/zBlEs2PA0adIEmz59RoLBY8cWmxYaGgv7zOuo77783Is63ddX2HWq3/KHXxf59vUly28i1HJDwzIYr7Se//JgG/w+FPJZQjPfDOJq8ikwb9oikv5rHPzE+zLQXMDe9JyxhmQ3msc1Nv0mALW58ApfHozX0qcK8NfxZ9ywSVYGAPu2+ULy68MBf+8hr3RlXvtloaKH7GKw8KqxlI+plSnHbyypVe8IAb2y1hn3hwKhQCgQCoQCoUAosLwCAYDDIkKBUCAUCAVCgVAgFBhlBdZ0AKwFwLLwmyzKyfNUi3UsZvsFfH9/voApSDOcpLW8y/KFSf/dLzoKkHItXwgVjGbFGi/goZXrVKFiFbu7uyf95ttfhMQsFtzTMnYjHlSFlxO3JV+nwfMT+3tTjM3BcxsbrQlvtsGigFu5PsvqVBJasySEp+qhfHJvOSCW2p4v8Kosed+Rh8JP1+pvX78hDRqK0Jx52cMtSuvesvx0jXfAp/8uW1H9FKbX21Bed7WJNHkdBUfkcS2NBB28fkoju81ty+ftIVXeR2VjKtdB9ZBXZB4Kd5kmTx5v+q3woCwAmfIZGGAcFGfdytMc6IP99ltfgkEpnGz/gFljQ2HSyREQqx5IEAZPwWTvhG7tH7CGpsbkncfv3N+HXQ+mb2YTRSOjhPQ+vyJMax6+1/e1IIeHOnxeFia48N71dpj3wbJ2l4fAFbxTWbIdP1byMvL+0zncsq+ykMS+T8rGYSmYGxzvZfnJ3mWLut+POd2XzwEeppTNr7ntelusNc9q7vBa+DpRF+yNzR3yFGcjD17kAODcA1iAWBtM1Mdl3sB+bJQ9F3IAmj9vBPrzfpV+VXrI+7+sD2UTeZn+e95GvlMngC+RFdgUQeQCNNl0041txoyN00aGxsYilHYtOKYyNEeWzX3qr7RZaHCsFs+wAevvBfwOWEtzS/rOXKA5YOhs4OQAXO4BrPKX6x83B/i5JT1DjQOOiwmHqBgMbc0RZXOrn6v9HOufhX5uyPug7FmbQ0fSYJsaZ3nefPfPgTLgqf7Nf/P6+LHi5zvSaHNQ/veLPMa1eauWjdUqdzibXJN+G86+AgCvST0VdQkFQoFQIBQIBUKBdUGBAMDrQi9GG0KBUCAUCAVCgVBgjVJgbQfA8jxlEVILkd7DVJ/9IrqAnIcXWljNF9G1+MnitxZAtUDOe774mS8Wck8ZZJQRyLNSC8Wqm96956XSeEilOpUtsmrx2gPIsvbJU7cK9Pi25VDGQyrqqe/y0hXQ9Dr78jwokzY5HFL7fVu9p14Oj5VnPuB8/8u7sgzs0F68B8knBwDYHfnIM9j3ierJuwCHdPew2y/qk9ZDYOWn9mGHWuj36fy1WhBP7S+roweQvt7S2P/u71d/egAk+xCM9/0lcCqgQf4CCNLW24DKl7e5t4k8vR8X0jEf92UaCLp6m/S2ot894FKdSZdr4/ORVvn4zm1R8E99p77N61EGIfIx6O1J/cO7QoL7PL2tyIbyuqlMAcayOpFG+at8jS/1k9cgn+ekWT7m/XUBxFogGIBLWfRHbnuaA33/M6apoyIqyAPW22sO5tU2PwY0B+Bd7OekWsDLP4N8Pv4ZUjbH+nGZ58FvyzzE8x4c3CTkvWoHNw75cqQF7dGmDPJk7AHL8erHIxhNCJFP1AA91zQ31hpfXNccIZtUn5Q9O/Xc8Pl6qJ+P1XzO87qqjcM916Stzj3W/ETdtAkAHXw5Pl8PTv1zxeubP+fyNvg+9eMgh7Kaj2RfKq8WgNXv6lNvlz4vlePz9fUg6oQfW/p7wff5ky1v2ZUAwMOpE7+FAqFAKBAKhAKhQCgQCiz3/1NDjlAgFAgFQoFQIBQIBUKB0VVgbQfALH7ioSTPX9TRgrgW+rXI6wGJV9EDJQ9UdT33UGVBWCGdec8XQrUIzXWdNeoXh/2Cq+AFdVZoX4X3JZ3a4heJPdD1cMaDKg9vBCq06OtDhnpw4kGCFm3lYa2Fea+PgB2/UY98AdzDbL+wr4V16uFhkdrNu0Jt5uDLQ10+0/cqX3XwwJbf/Pcc9KouHqrSb6qX+r7M+4m60f85dMghhi8fPeXRJY1zwKH+4XfO+8WGPACWPgrP7O0pX+TX4j9pVbb3lpb9epul/R7AlsFHD3P8+OKztynOQOZFPRg35KXNFHz2cMUDRI0phfYWnFJI7Vrwg3r7tgrQeyCaj08/fvWbH2PehvhdY452eACPvoxh3mVnvm/9+FSZwFNBZbXNj1fSeYDrQZT6SBBZYEbwys9r3tZUJ9kB9QLw4eVJaGv6hN/SecuD5xer3LI8pY9P4/tAodQ1rvK+8IA3z9+Pd2+X3s6L0NvLb9KQprTNe0hKd80Zy7y5n3y2K3mqL2RXmqfzPlZ9yvpH80E+T8ge1P6yuY76qp/8/Og3Cih/Pw59WdJQ/Z7boaCntKI8xh1lCIxyL+WjNf/0G2X7uVpj2D9rdUY5ofYJlc8/7E3l+ueA5g8/x3G/f/7V+gvIt9lr7u2rbK4U7NZcTt8y5vTsywG9n9+lbV522d8AXnf1n8Zs/psHrtpA4W1LfUXbNIeWzWOqh79X6XRNtuyfCz49c6ieg7RdY1v9ruMN/Pj0fZQ/k8rSUc+ydLXyrPoruGyu1fgYaTm+L/29g7YaTipVnRG/hwKhQCgQCoQCoUAoMAIF4o+rEYgVSUOBUCAUCAVCgVAgFKhHgbUdAN96661DHkoCKFrIBIyw0JwvRgoy8O4Xd8sWST2M8wusftHdX/eLjCwcylNKC5k5SPEhrLW46BeTFT7V3+/bIxiVwwMPavPFZdWB64Jx3uPNw73ce8oDVPJRWg8X8nYIznjIqjSCaAIt0k/5lnkfKo0WjX3byyCKLz8Hunk/amFdZaC/YJIPV+oX8PO+9YvE2gDg+8DrwwYAwVEPGmXDOtdXbfCbAyhX9pvbrsrIvTs9OPCQxi9yy74EwJR3mYeldPCAILcf8vZt9OARfWRT3u5VB7Xfb8bwkJCyBJw9jNH9gs6yr7y/c/vO66AQ4Gq79PNAULDY3ytt1f/5XCxNfX3yucGPkbLfdC3fZOLHh4CN2klaNJHXqzYRYFeKokBa2Tzvfo7y2vs2SRfy9xsxqCN96Mel7yfZhtoiO/ff8/lb403X/VyRb3bxOmu+8HOY+kz6CBb67wJcOVTSvQBu9VVeb42hWs9iaeHHXN7X3oPat1U6q87+OeRt0Y9HtcGPGc0jArGyba4LlPu5W2OBcrU5RWk1FjyA1YYEP0f48eP7xc+r0kGwWGPKjzfKzdufa51v8tH84/8OUDsoUxtl/CYB6UlZflMH6T0Q9v2oz7Kl/Bmg9uXnq+fPE81hvl3+uZuHAPe26Ovgnzu5jcke9PeKr6vGNP1AuWzqeepTn2pbbbWVjRs3rjIEt8qtNQbW9Ov53xS+vhECek3vvahfKBAKhAKhQCgQCqxtCgQAXtt6LOobCoQCoUAoEAqEAmu8Ams7AL7//vuT55pCxQoIKewki6M5fPCQQen8QrwWmOk8hb6UR5K8dLVQrfz9wqlf8BQ88eDEl+UXfwVdyFOL+4KCHiz4/P3icg4oqL8Wv7XgrnvVRu/BKFihBW4tMpOPBwf5AjXflZ+05ZoWlfXZ56P01M+3Vwvtan/ZAPIAIAegOaCqBfDVHq9D7iEn/TwAVltUjuxN+vryuIYnnbxXPQwW9BCQw35lSx5QbLzxxkkCyvNhSQVDPMAsg08aF37xX+0hjxxO5DbkYYKHBOpL327BEA/h8PqTvQtU5LA4z9ePzxwOeW2ogzycfTv8+JX3aQ6NZMNl8Ek6qo3SSR5vvh2CZt52BEM9BMvt2I9D1cXDL31WG2uNf9mGt1HprzEkoKW8sAnZrbw9aRugk39ck33J89PPofpNY1WAVHDMj13a4edgPw8pH29jZTbsPTillX/Hxnz/yn48tJT++Twl2D0cAEY/6esBp3Suqp+f98ogYNkY9vOYxrDvE+8trvv9c0F9o3b7PpM+GkukkReoh8X6zBwmO9eGGD3vdESCyvNjT2XzDJV94U3KhgBsRs+msueW16xsDOftG+4PLc03ZXahZ5705LueKR5u6xnn504/T+XPRG/H/hns5xTfBj/neLir53/ZBhbdr2dOrTr4vyHyeZt+xL5kQ/5vEJUpW9RzGo/sGTNmpHDg+vsp/xvL90dul37sevssS5enHa4cX+ZwNlVvOf6ZWSu/AMDDjbz4LRQIBUKBUCAUCAVCgZErEAB45JrFHaFAKBAKhAKhQCgQCgyrwNoOgFmABADw8p5SglHes1WL4GWLk34x1i8ysiAqr0stRgro8Zs8BP1ioYAX6bX4qkVULcCqPBa3BcDkjesXKD0c0L213nNIo8Vtv1CtugnWCJJ4r0y10y96ln0WPFFbPFBUHmVpPCQtAzJeP78wnmtHeYJLWjQXYPJAIx8AXieBjBxcqA/I3wMq1cGX58Gd4Jnany/m51Ac+2EBXl6ZOZAEnnjvaOWrNvkQ5FyTnemd3/msDQyyZb+oLz28Lsrfg4fcvkgjD/Xc/mVPOfDz3wVNZZ8eUuU26OGX98JTeGQPrshP7VQIaD9mvD1IPz/mfFrBN/Ux9fAQzMM32iydvR61yhZsUtt8G/w9mkO8Jh5EajzJtgR8/dyh/qasXHe80PnHRhrO+1RIWW04kE16qJXrpbL9fCJPUQFhzQ9+A0Duoe7He66ht31fvsIVe5vzcxLlew9ueTRqvKClNBS0z4GY0pLOb8SgHvkmi3y+qZpjaj171Eb1h+zLt7OWJn5M61non3+1+jL3biWdj0IhW/TPC/T3euf2wu/kwbOOtgisKqy9wrwrD41fjWHl78eE7389L/I6SAN/znbZs5/+VJ24xz/vaS/AM3/2aB7z48o/Q7y+ZXOkxrrukV15O1V7mOM058k+fTt0zdtR/szK51M/Xn1/+blI+VE2dZCt867vzJ+5F3A+N/jv/u8I3wbVQdf8s6bs/vw5WOsZXzav15Ofr0+ZriovAHCufHwPBUKBUCAUCAVCgVBg5RQIALxy+sXdoUAoEAqEAqFAKBAKPEmBtR0A33HHHTZ79uy0sCxvW0EOeSfli4plXkp+wdbDWhaftfjLfQplK6iRA7gcpvm8yEcwQHUSvMjhrxZ1BSDLFre55sM/+kVT1Vnlq30qXwu98vjTgnAOBsoWl/0irvcW9ovOqm/ugSvY58vRYm7ufUQe+eI5aT38AqDm3lFanBf4UL3yvhhuoVr65R7SKt97WapNHrip/TmEy0M4qw8FFQXJpI/3qvR18aBXtqR7cviqunjo4DVUW/2710z94j3Jck1VtvpSdVCIZ41J3r2HqZ+QNL488FY7BUZy+OXPH5UtCnjzLu9MX44fS2qHv+ZBrDaVCOyqv9QOf0ax11RtyPPPJ+AcMAvyCaSSXv3uNdb4zUGFH19l/akx4UFPmS154OR/9/qrPh5Q1+pDaePnGdmVn0/8HFILYsnG9O4hvB+f6gPVWXantqkvBID9fOEhtbxf/TiTtn4Ozm3Mp/dj0Ndb/ZU/N/zc5ENQ+37X3FwGuXJ79vXN2+GfCf45obrpXr77DQ6aZxWiWH0sm1Re8jj3Gzf8nKkx7HVROdSNDV5lzz/ff7Wej6Qhr7zNXjM8kn0UCtmo7Ebty8ech+B+jlRf+jGs8n0/67PyUQh2zXWqI+dye23zdpNO7fc26J8H+bzj2yhb988q9YWfL9gkwt87EydOTCGgN9tsMxs/fnye9ZO+5/ZZecMaliD/u8pXLwDwGtZZUZ1QIBQIBUKBUCAUWOsVCAC81ndhNCAUCAVCgVAgFAgF1jQF1nYAfO+999pDDz2UvNe0IK0FbcEnv5jJ53wRVgugHr5oUZYFTy2wcq/3AOOzvIvyBWjvSeYXELUorHcWxcugjxab8zNw/UKwYKHa5xeZPRzwgEMLv6TNgV4OK/3Ccg7N/SK319QDL+5RO7WoTVqBAN4Fl7RIL+886ek9BL2XnvQhPw+51S69e69w1dP3lQCz+lv3CR6pXrU2DagP1M4c+OVQWAvq2kDA7wo/6oGAPvsQ1wKbvq5+cV1QRb+T3kNfD/W8Bl4XPz8pP+XhAZA2LFB3nR+rcefBntpBOsaSgCzXc6Cdz42UB/zKbci32duY+s73lT+fVe30Y0jhTzV3qM0qQ2OEfsCWpKnSK0/BZw9WudfDozJII5tW2wVt/Jj285Pve5WtELkepPo+9ecQqw70h8YaEIf2AbOBYQpzLw1kwzlUlI7apKL5oiyku9Jq/vS2qXK89tKBd9mMT+f1kS2VeUn6OUz19/CReqCDwvTKnvx3AUqNA29Hvo/zZ0s+rvyc6ceo36Tg2615zYeALrMh/Z7XK5+zfN7ezmSD/tmmsUR5ilDANW2ykveuB4Qa97kta37wocgpi7GNrcl+vJ2hieZI7pf2/tkhLfSsq/W3leZwP4/4Z4afD/xzUxr5OVRztexPz1Nf3/yZ4O3Hj1HVQfqXwWHZdj4ve+CcP39z+y7TxQNgb6fkmx+/oE1wgHj+MV9w/u8mm2xiirCQzz15ffW9Vjqu+3nd/83kr9fq4/z6SMsZrgw/5vJ0AYDr7ZFIFwqEAqFAKBAKhAKhQH0KgRnskQAAIABJREFUBACuT6dIFQqEAqFAKBAKhAKhQN0KrA0AWIutHgDoMyFL84VgLdxqQTkHB+QnWKW0fnHeLx4q/KYWKFnMFSDJYUyZ6CrbLyLmn9U+1csvzld1ZK3Fb98Gv7iaf84XavV77g1Ua0G1avG9nvrndZUeXNfifa16+4XiqrLKfq+qf9XvCkFcq2wPzQR6PEjy3q7kQXrvZVkG5f0i9Iosjvu6VrUvt4O8nVW/5xsYRtpHVe3z3n1leWuDxkjLVXqBXoFED8P127x589J8MmHCBOPzpEmThiIFqH4evuV18TbsIZBPJ/A2Z84cmzJlSop6MHXq1FQeIVhpJ/PSokWLkoce37lHG1gE6tRfePPRFgAO9+FlqDOABcS0gUZtADQLBjEvKjSv38CgjR7ytgUYEUL3iSeeSOAIwMy9SifA7vUeaV9VzQFVv1fZWNXvVfmPtD15+jzKRP571RjWJpJa9ahqnwfMVXOon++UFjspg88qVzbgn5U+qoNgvICp5kkPbofTON9ksbL9MdL7q/St6r+qOXZl89fc5vvO/02l57D+ZhIg1hjWOcD+75j87wp9HymYrZVnVR+MtJx6ATDlqr8GIXqsUVZ1RvweCoQCoUAoEAqEAqHACBSIP65GIFYkDQVCgVAgFAgFQoFQoB4F1nYA7BcW/UKyvGD0exk81kLycDp58KPFSHnP1Hu/r2MtwFOrflV9uLLwIb9/JPC5nvavbP2rFrdXNv+q+6sW36vu930vvbwN5N6VsjH1g/eA9n3jYUm9dShLV2U/q1v/qrZV9U9ZCGifZ9X98gj184A2I3ANcArwBdIJNAE9+QyY9eGb1be+/Fz/svmBOspLEhhGnpTH+dDTpk1L2XlvaspX2GB5Pcorlzrr/E7uE8zgnbx9On4XPPQ6yWua9EBh5ce9Ko97H3vssQSpgc3Acd4pHyDIxh2AsKIA5PN0Vb8Pp+FI7q0nbdUYqBpD9ZRR9Qwa7vcqgLiq6+/nsLI5zvdt2XOuDACjqbzqa4UoFgCuAryrun9Wdf+u6vrnz5Ic4qOzNiX5fvF/B62M/a6sfqv6/nyDTgDgVa145B8KhAKhQCgQCoQC67MCAYDX596PtocCoUAoEAqEAqHAKlFgbQfAPpQjApVBMr8AviKLqX6BNP+sxdKy69Snliet6lEFoFa00+ttZx7y0i/Wey+a4T6XAQZBMgGBWvoIrNVqZ1U7RgqsV1TPsvtGqs9wmvj8ZVOy59yuR7MNK5tXPf2zsmWszP0rW7+8j/3iv2waEItnK+AVuAkYnTlzpk2fPn2Fq+7rTTmAVl7kD4AFtuK9e+GFF9puu+1mkydPTnMfXrukkVeuPNTzMMqad+TdqVDpfFd4b1Ve4X7l/Svoy+8CzwBpnWEKFL/nnnvs6quvtv3228822GCDIS9l0gHG8VSm/t7G88/1ijdafVyrvFUNUKvaWVV+1f2r+/fclvP6+HmxbB4cbo6vde/qbvP/svyVtf/h6urnO6VTFASBef+8yscwv/m/cfx8mvd1rb/T6rleZlNl80luL7VsM39W+3QBgP+X1h1lhQKhQCgQCoQCocD6pkAA4PWtx6O9oUAoEAqEAqFAKLDKFVjTAXCZx9BwkJfffOhn70FZJmbV4nq+EKgwiLruQ0mTv67XWuhc5R06WEDVonAtLeqFmlpcHW7xvgqcqw7D1bWqf8oWeUdT4+HqprZ7iJ1/9h6gfjHc24kvQ4vpetciu9pZjx4jaX+VnaxseVX5V9V1Zcuvyr/e39UOvWuO0Vmct99+u91www127bXX2uGHH2677rprArK1wu/m80PVGBBgpb4qE8h62mmn2Yknnpi8aSlLIZf92FI4XUFewWCdYU49gb7es9eXQ746q1zv/K4w096WfUj+iy++2O6//3478sgjU/3k8UtbgL+8y1NZ9V1T+rteu/hfpFvdY6iq/FqALh8rtbSq9QypV9sqD+hVtcmq3vqt6elq9a+eZf65pb9xfGQEXSsbw7WAaz7Oa6XLn+++rsPNFbX+/hpJOf7vF19uAOA13aKjfqFAKBAKhAKhQCiwNisQAHht7r2oeygQCoQCoUAoEAqskQqs7QBYC4RarPPnBOYwrqwDqoCDB3hVadfIDl7DKzUSuLCGN6W0elXtyxe4lYkHjsPZ3craZFX9VnX+VX26suVX5V9v+4dLR2jjQw891PbZZx/761//ajvvvLP93//931CY47I61Fsu9yq8tM7ipbz58+fbBz7wATv66KNTuVyT9zHnAvMZuCrvZHn2Kg88hLW5QDCHNALW3AcwVmho+oHPgsR8xxOY+ZZ0lMXvColNvTmn+JRTTklnAL/pTW9KAJiXwj8HAK6yztH5fSS2NjolFrkMB+FqlbOqx/totm+08lpd/aP6e4Ce61/2N1S9EHa09Fnd+fj28jkA8OrukSg/FAgFQoFQIBQIBdZlBQIAr8u9G20LBUKBUCAUCAVCgdWiwNoOgOWdIq/g3Du4zNNkOKHLvDlrebKSj9KP1sJ1vhi8ovlWeRRqgT5vm1+0r/V5ZQzVewt6/Yb7rPJ8XX0d6vEE+l8Ch3q8j/y5l94rKden3nauTJ+syfeuLBxZ2fs1TrwNCgIoFOpdd91lL37xi+28885L8wEhjp/5zGfWJWstW8lvlrct4BZwesYZZ9jNN99sX/3qV4fmIODuE088YRtttFECxISlltcv+QFsqZ/CQitPoC7p5N3Ld8oA2JIGr2J+46xjoDFgl7YT2pn6k55/QGcBZM7/JQT2pZdeah/72Mfsj3/8o02ZMiU1S7avs0XXdxuvy1BWYaLRGCPDVa9W/vU+68o8jFf0ubgKZVwns849ZtXI/Hq981g9z8ayOXek4o5mOeTlbTUA8Eh7I9KHAqFAKBAKhAKhQChQvwIBgOvXKlKGAqFAKBAKhAKhQChQlwJrOwD2oQg9BFbjARa1XlUL39xXtvjsF0EjvGRdZrbaElX1cRVIWNXhRVU/LTKX2fBqE28NKHhl+280mpDDBL4DYvn3u9/9zh588EH7+te/bp/73OcSXH35y1+eQioz9/A935Ti65SfzVtmj1wjHTBW8PlVr3qVnXzyybb55psneEtZjz76qD388MM2YcIE22abbdI5u7feeqvNmDHDttxyy3QvMBdAzQsvX6At+VJPD4R1DvC//vWvBHyvu+66BLUB3eeee64BeN/5znemdpKHQuHj3Uv+mhevueaalO6jH/2oHXLIIameOVDxc2jVeByN/lzb8qiag6raU/WMqhpjVb/Xsln/nByujn7TVVm6KgC8IvWr0ix+DwXK7FfzL78xrpqammKNMkwlFAgFQoFQIBQIBUKBUVQg/rgaRTEjq1AgFAgFQoFQIBQIBVBgbQfAtIEFYn/ur18wFpio1durGjj4xelVXdZoWfTaWOcVbfuqhgf1agnk8aBxOGhTb54rqsn6dF9V/3stNH7pK2ApABjv35/97Gfp31lnnZVA7XOe8xybNm1a+uwBrwfBync4AKzydGYuYZ4BtYRZ3mOPPZJ3LV64QFUg9JVXXmlPe9rT7L3vfa9dcsklyUP4Xe96VwoV/cpXvtImTpyYoDAhmcmb/PAS1gs4zHfaBVTGi/g73/mO7bDDDnbSSSfZC1/4Qvvwhz9sH/nIR+zvf/+7nXnmmbb11lvbrFmzEgQWCMZ25RXM5xNOOMHmzJljv/zlL1NddU4xaaiHwlJrLl+f7O9/0dYqG1/Vz6WRzFcjSfu/0G59LSPvB79pQ/OYrlVtMFjbNfRaBABe23sz6h8KhAKhQCgQCoQCa7oCAYDX9B6K+oUCoUAoEAqEAqHAWqfA2g6Ac4/J3NsuX9yuZzE8T5OHSaaTSVN1fXUaQ1U7VTefzsNy75VV9bkMIFTp42FnvXWtpeeqBhi1yi1rQ5lWVXYyXPt9qOjcE4778sX3PC9fxzLAVo/2o6VvWVm595/S6H04D37aUwVQq7wnq+AFMNSfvStgSr78xgvIeuedd9pvf/vbBFkBtP/973/tvvvuGwLCeOTSFupLmXjKAnP/9Kc/2W233WZbbLGFPfe5z7VNN93UHnnkEcPzlpDNvCiH8MuveMUrktfu3Llzbd9997XLL788efcCUoG5f/nLX2yTTTax448/PnnpAlo/9alPpXyPOuqoVC73Aot32WWXofN7gcJ47QJ8qRP/gM608Z///Gcq4+CDD06evK973etSmGna/MMf/tDuuecee/zxx5NGXKccNCIP2ggUPu200+zTn/603XvvvSkdfYsWtMtv3imbk7hW1Ud+fNaysVp5l42h4ebtesZLfn+t8ZOPzdX5vCgre7TrV0u7qvllReuRzyW+jSqzquzR6JMVsZmyuo5GXUaaR626++d7PocPp2mtvvT56e8r1TV/7pVdz9s1GuWUPW8pR5u1+L2lpSXWKEdqVJE+FAgFQoFQIBQIBUKBYRSIP67CPEKBUCAUCAVCgVAgFBhlBdY3ADzK8o1KdrWgHZlXwY8qwFVVQb/IuSKL4dR9ZWBuVfvqWTwvS6Nr9eS/KmFAVf1rAUzVSb/Tjx4kq1/L2ufLzPs0b2tV/XL7qbWhIs+nHghQq03D1b/Mnoez4arxMZztUBagkvyBo8BdPFl5cZ6tws9vt912dsABByTYOmbMmAR03/KWt9iPfvSjBEPf//73J09a4C4vwCjn6+I1DDgmLcD2+uuvt29961sp5PKRRx6ZPIl5AWcPP/xwe8YznjFUl3322ceuvfbaIa9bADBeyR/60IcS5D3nnHPSebwXXXRRSkMIaLx2AbqA4W9+85sJ0gKUaR9gls/+3GBsD0hLWkJc/+pXv7IXvOAFqc7f/e537ctf/nKqI+cQo8cXvvAFe+pTn5rCPUsj6oLn749//GO74YYbElimXpRJeXgj+znE92+94C+HUd6ucnspg4JV815VPbyNlc0ltTbIVM3N9f5eVf+qfPwYGO5ZVFYO18rmBN+nIw3xnffRij6jyuwqt5VacHE4G6plU1U6r6rfR6v/RzKH+7asbPmrSpfRyjcfHz5aR2tra6xRjpbQkU8oEAqEAqFAKBAKhAKseYQKoUAoEAqEAqFAKBAKhAKjq0AA4NHVc6S5DbfgTl5VALMKcFXVpxYgrLpPv5eVPxKAV7V4XA+gHC5NVf7y4hTIyN+ryq/Kv6p/fPmCDh6qCADXWpyvKn9l+7fMDnyeal+99auVrgrE1rLHfHzUAtS17vf9UwbC+F0ewPQF0JQXwFXn2b761a+2t771rfaSl7wkwVZCI3/jG9+wyy67LMHc17/+9QkCv+xlL7PJkyen+wHKhFLeeOONk2ct3rOc63vqqacmSHr77bcPAWDatP3229u8efPS/YRc3n333e3CCy804LNCKgNm99prr5Tvm9/85lQGnref/OQnbbPNNktgmDOLf//73ycoS9sEZL///e8n0HzEEUckkEzbaCOacLYx8PaUU05J3sAAXzyB+YwX8rOf/eyU9nvf+x5HCiT4DODGsxi9CB8NRCYkNSGrSUub0KqW/uqvqvFHOg9osYcyKOnzqwWca9mIh4Yao/691hzi0wzXnnraONx8XPWMqJrLa4HSsjqXzScqX+0QIFPfahPFcP3i+9HXh89lUQBycFsLQtfSPa9LLehMupXtn6o5uqp//CagsrRV/V/1+0jn8LwOK9u+qvav7t/zOcp7AAcAXt29E+WHAqFAKBAKhAKhwLqmQADgda1Hoz2hQCgQCoQCoUAosNoVWN8AsIcF9X7WAmcOAlZl563sonPetrI2lKVRG316vzhfz2LvSACwX+z3i+36PFy9BVhGCv18vykMrfLwAJh0VQC3anE9h4p5e5S/b0MVYPXwoqx+ZX1UT7/VY8/DgRZvT+qbsjyHs4/c7qvGQVW7RvJ7DoFkm/JYBcDiBcwLKAPIfPjhhxM0vfjii5NnK/9++tOfpn8AYDyCCZ9MGGY8hPEgxluWe/fcc88EhYG0AF8AMvB0o402St69O+20Uyrruuuus7/+9a928sknp3sBucBivIUBwzpz9+6777YDDzwwhYAGSHMfgPZ973tf8rQF7HJuMKGbgcd44FJfwlVzD/kAcSkfgCv7B2ifeOKJKVw17eW+/fffP+WncQog/va3v53OCMbbmN84B/mBBx5InsKA8B/84AcplDVtx24BwKSjDv41UhvQvX7s1vKMz+FiPTZfZtd+vsAWysZvLdursul66uTTVNl4VX45TM3T1zuf+/Ejnf3zJJ9b/XNluP7P21dPe/OxXPYMK2v3cH1dS8fR7s+8nJV9BtWjV1lf5M/gvI/8GMh1q9Kq7DlSyw7rrX+ZDdVbznBleI9fb9eU19bWFmuUVRNM/B4KhAKhQCgQCoQCocAIFIg/rkYgViQNBUKBUCAUCAVCgVCgHgXWNwBcjyarO81oLihXLZ6WhS9V+7UAPJweZQusI9Gvqq1V9V/Z8n1by+pdVb+RtLUsrepfBizyBW2/yK778hDS3FOm2cq0owoo53UvAwPUq546rGx/5mVU2Y+8C3NQ77UnDZ6yeLPi1UpaQWGA7Wc+8xm74oor0vm7bCgA1AJZb7rppnSe72GHHZY8Zj/4wQ+me/HgBbACfzmLF29hIOzee++dQkGTN2Gk3/jGN6ZqAFzxtp05c2a6nz4/9thjE0AmDSGlga28CDuNF+4OO+xg06dPTxAZr1tAK69rrrnGTj/99HQuL9cE6Dg/+Morr0xgedttt7XW1tZUrkAqoaQ52/gpT3lKgs6Es77//vsT0P3b3/6WdHnhC1+Y6k+duJ97r776anv7299uZ599dqoL6egTNOUz9c49HOuxE98/Vfbpx9hwYLCesSyI6ceZh81l+deaR5W2ahNJPfVamTT5HKS8akG9XO8cgOf3+002fm7I03lNy2BgrX7O65n3QZk95XNULZsjXVX/VM0xVQC3qu+qyq/Kv6p+fm4uA+BV9asn/6o81uTfvYc0+ngP4ADAa3LPRd1CgVAgFAgFQoFQYG1UIADw2thrUedQIBQIBUKBUCAUWKMVCAC8ersnX7zNF6JXdPF3RRdlV/Q+gaSRwpsq9avaXwucrghcqQVvhqvjiuqlPGvBqVpQo+y+/FoZPCmDLR64VPWD/70ewFwFlaryW1Fdc/ursseqcvQ7MBQALG9VPGz3228/O//881MIZs7HJU1nZ2cCo695zWuSVzAvQjJ/4hOfSCGWAbQA2WOOOSZBWGDtu971LnvooYfss5/9bLp23nnn2b333msf//jH0/141/IbZwYDmfEqxruYa3jVAmyZR/DO5Xc8hIFuePJ6eAHAxYuXun7xi19M8JUzf0lLeZxBDMQF8gpy65xjYG13d3fyQOaFFy/34jH885//PIWBVlpCPgvw/vnPf05pCDvNWEYjfkNH8gOE1wpBSznUo2oOyG07h/n5/VU2kY8FzW21xllZ/txTBlDLyq63fSMZoyNJ6+taNk+UQVs/d9B/HozneQCI83YrvYfjeTn6XhXlIO8f2U1uB/mcUzZPlgHQshDUI9G3CtCOJK+ytFVzWFX+VSGgq+xzZcuvqt/q/t33nw9vTrsDAK/u3onyQ4FQIBQIBUKBUGBdUyAA8LrWo9GeUCAUCAVCgVAgFFjtCqxvAHiki/9+odsvNFd9ruU9lXd4FQCuWlxdkfbUMjotxmtxXmAgX6T3bRtu8d3n44Ggz4/F5eHaUNX+qsX1qvvL4IcHGMMtfqvt9epTZjP+3jIA7bWuF1jUanMZEKnSR1qUpSur+3Dpy+Csz7fW53onyTL9RmIfOcTKxwGeuxtuuGHynMULFg9eYC/hkXfddddkx3i+4qmLxytpAat4yx500EHJU/eCCy5I30lPWOYf//jHCdzyGWi84447pvvxnOWd11133WWHHnpogqyUDXzlLGDO9t1jjz3spS99aQqxPHXq1JQe4IbdAoKBxYBr6kFYaTyACcvMGcHUAaAL3OU67SUMNcCLcgjRjOezdOU7eeL1yzWAMu1UKGcAMl7MeBFzH1ocffTRKQT1zjvvnECz0vIZgEzZtL1sDtC1KgBVdo5wWX65DdcCm7m9Vc2xuRd5mR0Ol2dV++q1/xVNVzYuh3tG+N/KwC+/a17lXXO8D6XLfVwv857W/X4eHm5eyevj9R9uzsnrnqet1z6q5tAq+6nqt6o5rApQ11N+brO+TbXCqXt9fBn5c6rsuZVrlv8dMVx+9diCf256fUdSjupYKwQ0v8cZwFXWG7+HAqFAKBAKhAKhQCgwMgUCAI9Mr0gdCoQCoUAoEAqEAqFApQLrGwCuFGQ1JRjJIvyqrmLZgm09ZXogWE960lQtnlfls7K6lYUAzoHCcHWoWpyvWnyvgj8Kr+phhYcr/gxhvyCfw4tacLmq/LzteX9VeY+VLfSX6VkGW+qxp+GgOeVU6Z9rlkMhvFSxEXTiN9oLyAWEPvroowmgcuYtHq1AWLxqAbQAVEHU5ubmIW/XJ554IoFQQjqTh84NBoQCavESxqOY60BUXpStOpAX3zlLmDSEmwYcb7311ikt9gL0zUODk5fCWOOFS1soi3fyoS0AWTxyBezQTuODOgvY6exg7qMN3MdLgJfPwOvf/e53Kewz5x+jI/mhH23gMzBY3qPeJmqBuFrjMA8hnafzY0RzThXgGq4+9diVn9uq5qiVnQNH8/7hQLw0ycvTHOLHoqAZ19gIoL5XX8mmy+YHP7/lwK7eZ8Zw80I+1+j7SO2ulh65/VXNQVXPuCrAW/UMqso/77+8XVX1X1n7q6rf6v4932DiQ0AHAF7dvRPlhwKhQCgQCoQCocC6pkAA4HWtR6M9oUAoEAqEAqFAKLDaFVjbAXC+oO8BTg5zVkTs/8XiJp50wCKAiveKkhfdcPWmfoAXwRpBKr5rYZd8gC2Ep+WlzwAngR0BJl8WeXkYVOaVk3va5Iv35Ktr5J0v6KuP1G591z1VgAigQBq0oy20FQAGdADUkc/EiROTtyJ502YAnSAU9eO63gUdVb7qr7r7xXEPGRTmVO0TMKROZTaqa+on327ao/zmz5+/3P2+TN3LO+kpS2F4BRbpc/pbEIF6aUGbND6kZZ43v3l4k3vweU28Hchu8vHnr0sfnU3r7cZDZcrnu9fE21M+PlWG8tf4oK30uQejGnPSL2+fxpIfE2Uwz9eHtCqbd9lZnkZ51uM9mo8p2ZjarrDUGkO0kX/YOmOB9JpL5s2bl65zDQDMGOE+oDNgFw34nXphT4BbtUc267X1tq3+9v3M7xpDHgr6cZTboG+f8irrA/UF+eufxq8fj6RDByC7tKJteB7TfmzMl5Pblz/j1rdR+ns9/DjW+PBzoGy5TIta87z6VXN07jWrPCkbe5Pdqk0665m201bao77mGt+5j5eeB1xHB+71Niz79gA3B2Tcpzrx2W8iwJ74x+/qM80B3ib8GKJ+vo9zYOn7gTw0V/hnA591bjflqx2MCz0XtIFBXukaQ3q++ueXn9vKvJj9PKEzkPWM0Xyj+kkLdNYGD7/pRHrm87PqQFo/d0lHjaMqQOznbl+utMztyesgu6llu5ofhvt9Tf8NfehDaePtNwDwmt57Ub9QIBQIBUKBUCAUWNsUCAC8tvVY1DcUCAVCgVAgFAgF1ngF1jcAnAOcvIMEEPzCpRaYtaCa31Prej2dz8Li448/boAZeel5OAa8q/US3OI+LdRrkdkv+lIGAEQLlwJhXFN6laHFc+ngYZxfKCa94LC00oK0ByICbh5i5QvKvk88uMkXtX0/6B4W9YGctAmtBIEF39QOADCeigAQ9AJ+AbrQPYdMtRbc8+vSDA21eK+2qR0CTjksEqhVnuSVgz6u4emZw0PlpXorDwFg6kM7pQnAm7ZKH/KlfNpOOF8BQ/W18iedhxT63cP6fJzkgEwA2bfN23MONbwOfP5/9u4z2NatKhP/6ra7v7VWIyDRSw6XS77knKPkKEFykmREBQQl56CiZAHJGUXgSpSckZyjyMW21aru/v6v3/z3s2sw6117rZ2O59wzVtWpvdZ65zvnHM8Yc7zrjGeOMUOg557af+a3dC3tsn7MXV8hw6KvfJ5Jv0rw7LaOqy6W2rG5dbJHD/k7E2cVm91kDFkXXUSfsYMQkAhP8poTwpcerQV+AR7auTffwWyWb8bf5yUSe8Yzel2SIzrItUp46j8+pBLFlUCl42qzmVN0nIxlcoYAdT88bLAw10pozs+I+Pest8wvfm4mQGdCOz6gyl7XzWzjsx1Fvro5qNoUObP2Qy7G15tzstL5SddhEF2HDA25lblX35JNIyF1Zx0ukYB1fplbfMlsC+azZB8Zh++a/ePsQ+p6zTrKeOyZ7MZh+9EXXHMWdfy271JCnV36Phtlsq5iD5Wk3u13Rfqrm4zqRoBsQKjPjrpRJbqq41ZfEQI5/tC8ouNZZ0s+KvhH5/U5m7kbL3r8+Z//+VHeXhn6bFqbfxvUceraXNcusuW+ime9fzdfvPRcme/dzzjuYQvZhNAE8LZa6HaNQCPQCDQCjUAj0AjsHYEmgPeOWd/RCDQCjUAj0Ag0Ao3ArgicbATwXs1hP8HHvYyBnEMAKx+LlPE5BIbgK5JuXTBVO8F3Ae5kSSWYHCI3BJ/vk8kkQJzspkpe1MypBGBThjYB+JkQquRGgvAhkxJQzr0zoeV6JeAyfs0eS4bWHNxNXwmOkymEdrLblLNFHpA15XjzPhnDMM/LfGYSNqVrE3CfZUj2XDJMQ5aELAg5NxOK1a4qAVuD/Po63/nOt1M+tRKwIRNyfmrFLOR3sgHZFv2bi+y2BLKVI3ZurPHZRjIdK4E/Z29Gp+kj5X9nYjA6DxFeCY9KDtZNBNFDDf5Hzkq6JeOuYrpExOrnzDPPHHYRIrESGSEDM1d/KwliHPhW+5jfhyQNZpEtRBq8Z/vPOP7W7MGZxMxYIVgdf229AAAgAElEQVTreqptkVuVMAoJmP7ZfvTAnq0Jdq/fZPvCyHoJYR/iy2c+qc55fp/rMykVPVYfU0nU+r7iGv8Xndc1uWRHSNx8H9IvvpGMIfC08T4lsMmbygBZM0vZpZn/vPbr5yXZc71WAaikYXS4KYsy6zK4zzZGp/Eh2mQ9x5dYo/nOmD7Tu/vYAR+Q9RyfHL9nviG8qn+u/pj+lwjQyJc1TE7ryeab+OrZr9e1Ejn1nw0cISFj2/HZ1f/kvnkTTgjf6ueyccp3lQi1buszMM+NjL9ku0t+wnew3s2mQ76HaLSeYzPwj/yZT2zU3FOiPs/hkNZZ13DbbRNZ7KU+34Np1lKywvVFh+c5z3lWp5566uq85z3vTnZ41eP8vvqq3dodr9fyzOgM4ONVQz2vRqARaAQagUagETgrIdAE8FlJmy1LI9AINAKNQCPQCBwXCJxsBPBSoLoqIsHPGsxNALNmj2zzflsFJ2s1wdhkowm4VoJoXX8JaIeE1E5gOCVuc1/KGIb4qkFvbSq5EplTNjNB9YpPyIEZs8zZ35DO6S+EWfQgUF2z+RKIzpxrhnLVQ9oJjiNyQnolEB5CHNmTTEhtkvlobs4vRZBXIjHjRt6QArM9ZC6C9d6HJJpJvMib+c6EX8j4BNuNW8nOWn61khwhkkL8pf9q3yHBQoS4Zr4wSvnvmt0Wm14K2NdrdR6xvaqbkGH+1gzgWbc+byIHQmhUUrqug5RXrTqshGGy3/NdJU+q3mb9pt1MvmXOmfc6cm4eb/Y7dT3UPiu2aZNNEBWrYJx7YweVNK0EDtIv65FO2EHIo5oVW7PHd/NfVZ6s37p2qq6jw8iWOebzTLBWuwjRNq/L+rkSqHUzQ3SAcIys5OMD3GMNmFsIrmyYWPJB8/hV5mCf8db5itneZ3+2Du/Zdqp9e58yzvEd1TZSnSCYL+GYTUfkT1/ZVJANGvOYVZaawZu51vWYEs/6Smn6TaR3HS/rNCR3fFG1dfOpvrXeH+I/ZGrKf+tXhQUZrdogpZPp6XtrJpjMm6OqLc8+d9bzkg+rz8zYX9an9sbL5oUQyNWvGsN9lRCf10p+R+y2juc1m7nneQpzz1fzYSf+6RepHL+RkvLV7uuYs99a8vvR6br5bPp+lrHaYb22l3Hq+uwM4G2sqNs0Ao1AI9AINAKNQCNwcASaAD44ht1DI9AINAKNQCPQCDQCP4NAE8A/axAzmTkTSzUouOn9NqYmoIrgSTZegrjJbK3Zc0v91fMFEwCPDAlah2StJS21mUuvVkIsfSU4XQOq9X0liM2vBt59DoFZCa8aEA45OQeM06Zmz82B3ASSBaNDbobEcV9KwKb0q/YI4ZRHTlbXEumWsZbOp0z7SnDWQHzmFR3W9jXDcBsCLPrVZ0jQ9J/v8rkSJcnorVlL2snA0y6bASppVW09BNecFRwd53r0P6+T9LuO3FtHflXbWJIvekn/ddxqH3VTgTZsgMwhoEKezAT/vMZmwj7zm+e5RP7pq67fmZSodlHxmgnVZFnPc8s9leDXJhnDkVE7feSzNj5Xu8/a8LeWCJ43kUT/dS5zieN5nnWTwIzbOpmqnnfzoyGq6tqotuHekN1s31z529hBfEAlpSuBWuWteFVfGx81k5/zpoVKFM62upuM1QaXfKDvauZzsmWzgSjEZsgv8w2h5Vq108y5kqzr5l19+kxOVh9V7SMEfTbGzD6t+oXoMZtIZturz4glP5D7k/UdH6AfmwI8N7IBIJnxbMU1f1O+3bW67pfWfpV3fh+yu95X38cXz8/IikVtXzeGeW+uIfHNHaa+yzqPfa6zsZD81b6jz7rBqG4wS/9zCehZ9vnzYRCzkWM3X3IY41T8mwDezUP1tUagEWgEGoFGoBFoBA4PgSaADw/L7qkRaAQagUagEWgEGoGBwMlGAO9V7ZsIi732N7cXYEVICMIKFNfAeMiN3cYwv5TpTbZtMq1CfNVzDkMCJWsnhOkceE8wuAbol+axlAGpXSUQc98SkVAzwZbItXUEnz71l+B2SDDzDRmCOCCnErEpgVyznAX4a3ZlDYDP5FjGm2XIGZrVTjYRJhXH3QLV2gX/WQ+5r5borpiE2HD+ZzLM2UEIH/MOEZZxKvkTnEIgky9EQcUwBHUlu6rOot+ZIF2yiaW1VkuAL9lCLY889xn7CFGftcYm2IPNALU8ajCt+lvagDATOZX8qsRZxazqvMqR+QefilPmMWc5zziFYIu/qMRYSp9H367JgP2FX/iFQYLGH2SuKQVcM0aXSPx1PqliN6+DWX+5vk02aGx7XofBOz4nc40PJI9Mf6/YfmTNecgV3/QT+bStm0CW/MImW1663z3RU2xgHaYzgTfrv2ZgulYJYJ/rRgBt66adKo/1Uc+JD7k3E9xVF/EdVS+z3pPNaqzYt/dz/9U+6vMoPnb2m3XNLPmOzAMpyga0ke1LHymBHpI3G3iMpX02LiVb3L3VFy758Fl/mdNuGeLVzmZcgwcfyF/l2aZd1kxs93//7/899G6Tg7bBLEdCrLMt3+d3Q8aLn49fS0Yy20k58ZTINt6m9bukm93mc7xdy3OkS0Afb5rp+TQCjUAj0Ag0Ao3AWRGBJoDPilptmRqBRqARaAQagUbgPxSBk40AroTbNu8ppwajjyKYGdI3ZEMC5v5uCq6GAPE3Gb018Ox+Z8AK2J7rXOca5Rxl79SAcs0AqgF6stcMxhqgXyI5M27FqAaT1xl6+qptQxbU4Hky4SohVcmPEJMJ3pPTGZ/JVjLO2c52tlH22XdzZt1MQIRMmcmNKnsl0HP/OmIiuopstf/ZxjLGnAE+219krVmgyfwOdj/5yU+GrALY7MCZn85xlDVWM2AriZvg/6yzmSTdlP25jtis8u7mAHOG8kyU5PMSOTWvWXiwE0TKd7/73UEE5mzl6gOi5/p3U4bwjEfVj/c1g67KkHZ1A8E6Er0SgJWwSx/WfdZOJXPI7Rqy95/+6Z/GXM5xjnOsfvrTnw7iOwSw9RDit9p6cFwicqvOYs9L+FVd1PVVxwlG8/V1Op/nU0n0lAl273y2Knt37nU2zCD3nGOK8Fuyx5Dg1QfHnqsPWiJw0y7yz76l4jev8Xk9RLcV32pndfNLzf7O5pyUvya/Z4F1YD3o13vPBH4RmaetfznHPWsnc6r2Pq+d2TfV67GR2R9U25ltKtitw3edfdR+jEeelL73mf2zA/hYA56LfGJKGlszbCIbRmpp8L08/yN/3aAxY1JxnfHMRqb8Dgh2WavkQvza4JQNP/RqPWeDh/6XfFDFqNpXfSbmOZLnVDap5bcGXObn+xI+9btZxir/UrvqP3Z7Tqx7Ti3Z5DbzmW2oM4D3gn63bQQagUagEWgEGoFGYP8INAG8f+z6zkagEWgEGoFGoBFoBBYRaAL4/yd415HBNQAZAu+wTSnBRcHUlO71fhsC2Fxq5maCxDmvT8D/a1/72gj8X/nKV16deuqpI1ic4K3g8Ez8zXJWwjIB4kpwhCxMuxAnleA0z0rczISLz3MwOUR48K73pC+yCHp7/fu///sI9AuAk+v73//+6gtf+MJOqU8YXOpSl1pd85rXHDqHUTLAqk4rWVPlnfUegq+SGnWuS4RXlSHXKy7ez0H44FttNDqjRzaTzL3Ya+b0uc99bvXVr351ZL757utf//rq0pe+9OrWt771TsZ51V+1hdpXMrrzXc0Qzf1pU+WZCdy6ntaRP/X+2MTcd3Cc7TGY5i+yhJ69vvWtb60+8pGPDPu4xjWuMUgSRE/mtEQCzuRJnVtsOphVvQX/JXKvznHehLDkWyq5n35nQrESf/EJ/mZ9n3HGGavvfe97O2TwL//yL69OO+20sREAIR58Q/LMZ08v2X6+W8qCX1pPS+thna8JtrPPqFhHX8nmDAbZCBLc+AdEGfmtBX26JgP8kpe85OrqV7/6z4iXNRgfmdL5sx+K3dQNPDO5NNtLtf+9PEeWfEydT3AMuV3LHYcwZP/vfe97V9/4xjeG32P/cDj99NNXF7/4xVcXuMAFhk/wXUjPlD+OXEuEWvUJVceRPZsSYpfRU0jLlPCvz5S6RuYM9HmNZ5z5b2yIDMZAdvN/5Cej71xDfF/hCldYnfvc5x6+F0H8P/7H/9ghyYNz7Kr64XV4ZOzcGx9ZdVZ9aCXx6zEGsIuPSJtk9XreIbL5tJDMbN3avsQlLjFkIN+mTTrz75/MPQRwNlkZP9nssSlyxebW2fY2hOvsB5Z+K+x1vSzNZ904sx7rWO5pAngv6HfbRqARaAQagUagEWgE9o9AE8D7x67vbAQagUagEWgEGoFGYBGBszoBnCynnIOb8/ZytmWIR+CkJKx7kiWbIOIcxNwtYHiYprZEIMz91wzBBNERHoLDP/7xj1ef+cxnxvs73elOgwA1d0FvrwTXl8ivmbDZj1ybstu26XMm02bCWh+C0HRGblmOMn9f+cpXDvL7wQ9+8CCD3/nOdw6y61GPetTqnOc852iTTLgE4yuJsI2ON7XZdN3cq3yVBHFtUwaqNsnoS8YnLEKufOxjHxs43P/+9x/ExjOe8YzVTW9609VjHvOYQQwke5T87tuGwKo622Sfm8rbbqP/itHS+0oI5XrWbcifM888c/WVr3xl9aIXvWiQfne7291WF73oRcfwybSL/CFatrH/TfJvIni3sY9NGXwhYfRFn2T2XUqgWxcveclLhh0gvC9ykYusrna1q61ucIMbDALYSxYh/2c9IAZD+lQCap2ulgietA2ZupueQ6DWNtvgkvaVgK3jpvQxvf7Lv/zL6uUvf/mQ8SY3uclY+5/85CcH+XnLW97yZ0oTJ3O49rXb/DfNdZONbFoDm/pfWo91w0bKG3/wgx9cveY1rxm6pl8YsJVb3OIWwx6QhmRHQHo+eJ+1sEl/s/8IyZ55VMKwfre0aWJe45vWUN28UAnw2F591pP/n//5n8cGGBtD+ASE8F3vetdBgCOF2Yq1IzO6nh+/jf0vtdlW/5Xkr++jv2wIy4aEH/3oR+OZ9u1vf3t14xvfeJD6X/rSl8ZGqPve976D0CbDpvE3Xd+L/S3Jf9D7N62Po75ef8PMRP5/+2//rWOUR62A7r8RaAQagUagEWgETioE+sfVSaXuFrYRaAQagUagEWgEjgUCZ3UCWJBXsFsQMsSIQGleCQ4LCjsvNefxait4KvhXM2zXZctUAnWpzX51uSk4m+BkAt85EzbyIn/e/e53j+zH29/+9iP7MzKFDDe3BNnTXw26z/LUDKg5oyZy5vsEsnfDZ5OMlZTVf/oKQVezc+hbe4TvW97ylqHz+93vfqtf+qVfGkHxf/3Xf1099alPHWTHTETslaycccjc6vd1vhWr+r5mt85YLJ2RXG0pRIu5J9MOeQETGc8IDkSBLEfZwC94wQtWN7zhDVf3ute9RunT2MI6AniT3c7nk87tN2Wfbep/lnW2hcgfAp88IS2te/ag7LUSyGwCCXq5y11udfe7332QnyF/2ZK5xgayMWTTBoZNtruJvNpG/k1zqOs3WXrmxXZS5hn5KfvRJpDIKOtR3wgjbdlNyM+srW3mX/1DXf95v4kAqhjObTfda4xaQtrn2ETKQfv8gQ98YPXCF75wdaMb3Wh1xzvecWyMQZbZEAOHuolgHnMbDLbR47FqE59bM2f5gy9/+curf/zHfxy+0EYZfkGW6AUveMHVhS984UH8J1seEQqHJXJ+liO+LM/J6CB+zd91BPCMdeaePqpt74ZfbKBWDIhPs/nJpiBtnvOc5wwS/OEPf/jYCMFHfuc73xl2oUpCsqI9+62H+oxcN/4mG93kI+Y1U8lf16zNZOPm/GYbGdj0s5/97JHxS57zn//8gxB+05vetLrPfe4zSG7P//p7Z682uOn5vmm9u38m+eszcf69sE1/2/iV+Rm8n3Gi17qOsiaCy3/9r/+1Y5R7Napu3wg0Ao1AI9AINAKNwC4I9I+rNo9GoBFoBBqBRqARaAQOGYGzOgGc4KOAvwzIj370o6tPfOITgwxF+MqIRIrIghIMFzANYYwsFBBOZmAlNWsQc4nYWxeA3Kv6NgWPXU9mkL5z3q1AMdkFvV/3uteN4D+ZL3OZy/xMtlsCyiFAKgG8DcG5TYB4Ez6bZCRXJQYy12CZc34F8MkT0jRnndKhIP9DH/rQcfYrnSsDnDKpIScq+beNnjKn3QjyTXbieg0wz+PORPzSvGqJ2hB/+kTyIDLYvg0AsoGRoMjPq171qqOrEJ3rCOCDkhub7t8G59pmJoBj49rkfbKarWNrmMzJDn/1q1+9uuIVr7i65z3vOda2tsE/BHD0ug3xt8l2N/Wx6f7Y/m44ZYz4AvLUrFgYvPnNbx4lkG9zm9sMTLyX+XqhC11okOOwkPXpvuA3Z4Svm8MSAVznvckGdvOVm+5dmlPIspD7NveQX/a3THilr/lDct72trcdGwFCgFcs6/rYDf9NOtyPDEs2v+1aqQRi/AFZkb+x8c9+9rOD/FQOH3GYMvoIYHqvGzc2yVd9XN3oExuom0yqv1u3NpbW+CbZaxZw1kF8gnFkPbNxmyDufe97j0oQZJYl6/l/3eted/gPdgADf/Ne291em/S7DX676Ts4xc/n+fb+979/9ZSnPGVs5PHX8++tb33reN7b5MPWU/p/v/NfN/f5uV/bVTzOCgTwbI/1uf9f/st/6RjlpsXZ1xuBRqARaAQagUagEdgDAv3jag9gddNGoBFoBBqBRqARaAS2QeCsTgAnM+i5z33uKH96sYtdbPXEJz5xlAVGBMkIOu95z7t65CMfOYLESEOBcYFhpWLrGbkJaAfXTYHfbfA/jDbIrWQwpuxpSBnBYwFhZS5vd7vbjQzgBGVTFnsmVA9jTkfRx25EET2l9LGMT1lPPiOHZUu98Y1vHPq9znWuM/6FKA/xWTMfj2Lum/qcA+17sS3EQM60lAFONqQF2RAjCD9lQj/84Q8PIvj617/+2AyQ84OTPbtUAnov89gk41FfTzayOedcZOv5u9/97uoXf/EXR3b/i1/84pH5hwC2CaCuAXjAIITwibIugutM/IUIlsn4qU99amRC2/RiQ8ArXvGK1bWvfe3VPe5xj2EHMj69UgEhn7Ou9qq7vZJeh+1TrYmQVAhu8sr8fOxjHzuy4ZV/VhnhSle60sgIZgd8RiU+TxTbnzfYzHZAjvgFz0DkN3uw4Uk5eJtE2H3OEc8GqBC3e9H9ko+umxHqM/Sw8E3GfyWU6Z/M9RrZZX0/61nPGrpGiCsNbyMEUjgbATwn4BEfuhf599N2t+ea/uqmNJ9TEposKhr827/92+oRj3jEyFh+1ateNc555t/IZB1vOkbgsPSwH9lPtHvq2oLbz/3cz3WM8kRTYs+3EWgEGoFGoBFoBI5rBPrH1XGtnp5cI9AINAKNQCPQCJyICJzVCeCUhPzBD34wzn19wxvesJIF+MxnPnOUTnzHO94xAqqygD7+8Y8PMtgZgN4rHYwkCkFWM0EqOTRnwxxrO5gJ4JAfAu+Cv2SWASvLWcnTlIUVHM7cI08NRq97fxD5Mt4242xDIiHr6aie35qzTH2H9FIG+UMf+tDq8pe//MiAlumYM5BDcEXHlaDwfj/B8XUB/Zmoqdly8/sl2Zfmkj6TtYbEIRMSBzHAjpEdzvhUAvqlL33puP64xz1ukKLIn4MQwJt0tB/89mJfKeFuHv/3//7fYQfkhYfMz69+9atjPZ966qnjOwSwjEfZcaeccsrYFOBe98EsGfF7mcPx0JYMlbiuWbDkQn4ifJX/5QuViHUG8uMf//iBR0qII828DwEcfPcr4yb7SL8HsZN6ZnM2PcQHIrdtfqH3M844Y/WEJzxhdYc73GGci440Uwpe9iR5KwH8H+3T94t3/Fe1h/jBnAktS9TaQH6zgRCd2SyVDNP96H7J9x01lvMmLRj4znpnz+SRCWsjiHVgPvwhu3jb2942fMCTnvSkgQcs8vzYlPl7EB3t915zJxd75es//elPr973vveNz8p4y+x+17vetXrAAx6wetCDHrRT2ny38XZbe+t0N3+/icTO+Ns8G4/VM3gv41Q/FhK4CeD9WnHf1wg0Ao1AI9AINAKNwHoEmgBu62gEGoFGoBFoBBqBRuCQETirE8AJDiNJBU4RABe4wAVG1peMIAFhZ0AifmVICgwLlD/96U8fQWGB1ZxtmKzaGvw8CHFxWKqsWXoC3rUktM8p/3q9611vddnLXnaUwgxpnPLHm0rVHtZc99rPJgIp+MMg2Yspfy3z9Ytf/OLI6L7KVa4yAuayH91z5Stfeeh5qdxtDfAeD/rdDTMy56xb8iE7EFk2NSAHnP1K38guZ346AxgGT3va08aGCJnuByGA96rPw25P5mS4IYDJDw/2LfsXGSIL3Dmn5H/9618/ZJYhxwZkQYYAzhm4IQaOd91XLGOzWS8hAFMaF+n5kIc8ZHWDG9xgEGHOwya/jQAhP8kb4rhuqKjnUO9FfwclhbYdyzjx8ykDbl2Qh06dAcvP2wzB78uAlwHLxyuJDYvdSkCfSHYQ2632QDbrARbIzSc/+cnDR9z1rncdGeGeg/Sdktn8Z+xmr7rfVufb6nYv7arfdh8fyL/zB+R29MPb3/721Z3vfOfVNa5xjXH2NR/5vOc9b2yEsDkK6Zszi3P/Qc7Q3cv8d2tLNrKkakPOJ0b4xufZ1KQstGeeM439ljnb2c62cQonmn1vFOgIG9R11QTwEQLdXTcCjUAj0Ag0Ao3ASYtAE8Anrepb8EagEWgEGoFGoBE4KgTO6gQwQkCgV1AbEaTUsxLAgsDOwUQSOQcxJTBlRAqqChQ/+tGP/hkCOMH16OJ4KBEboifn1yaLy19Bb+SHzDdlUBE+SkDLfHQfbAS5l8of/0cG8mdia12AOtlQdIvw8UoWp6yuL3zhC6vPf/7z4wxYxLfzHxF+N7nJTVaXu9zlBuGxlAF8VGttU7/7wRyxg8CT6QynepYv+Z///OePDGlnnf7whz8cmxzg9bCHPWzYAfLgRCaAa5latvz/gvKD7LfhA/ltDWiHAFIeVTagMz9PP/30cT0larOG6Klm0+6mt+ONPIk/qBsn2IZzn291q1uNjRDKgb/sZS9bXeta1xrZsDYCWDc5BzaEauxpk91WDJY2bGzCaD/37DYnuqN7L2vDWdj0jgBW/ttmACS48+AR4rCJrJlrNvvo43jdHLMOg0pSRZexac9AG5ucG/vABz5wVAGAFUKxEsCpnLGN7Ntu0pn9W+a5zRibbDDP5roRIGXg2bW1bf3zh+xe5jey12YY2eDKJfOTyPAQvnyI16YSytvM7SBtMo9ancCzXWWLN73pTeM570gLJa0d9+BoC+saIRxy+ETyYQfB6qjvzcaIbALsM4CPGvHuvxFoBBqBRqARaARONgSaAD7ZNN7yNgKNQCPQCDQCjcCRI3BWJ4BlgcpyEgxGBMuAFAhGiAmGI0RkygjoCbT+5Cc/GWVjlYdGFgj+ziWgE2xOZnDNCK7vj1x5/28AmUFeIXK9JyvSV+ln513CQYaTkp8Xv/jFd8ogV/IvQf/MO7JUMmTp/W6liYPVuhLHtb/94qWPnPeYAC3ZP/KRj6w+9rGPjcwpbej7Zje72epe97rXDgGebK8Qp3uZQyU0dns/y76ESb7L+EuYLn3HrgX5Ed7ITDas9LPML/LKdEQQsGMbHpACyPDTTjttEH7Jmq7E8az/3TDZlvzZC661be1/SX76C/ELBwQQDMiT830RI8pAs4VvfvObg/SyEUI58POd73w/kwG8zk7XzX8TublfuQ9yX9ZA3aDibNBkAzr3lD+QJagsOgIwJDg7mbM+t9Hx3KZ+3kTwhWwn84zntvimD2PRP5v3QgCTh+1bC7LEUybdZhCbYvj5un7ns7APoov/iHtnAjjrwjMBns5D9ky8+c1vvnNWurUSsjj6z2aiujFiSZ7YztK1bDTKnGYdz8/LbfVdx6qbQNKfvzbH0Ld/zvdVCeK1r33t8As2RSB7Ux7apiB2gfz1fTYHpRT6sdbjkt9LWXPXyGBDj+oeSGzl3Z0JbC3b0KCsOxlsdtlm/a6Tb93vmfn7TX66PlOW1vm2/R3LceqzoD6fY8uuNwF8rFdGj9cINAKNQCPQCDQCZ3UEmgA+q2u45WsEGoFGoBFoBBqBY47A8U4AJ1hYyYwamBOcTkBOMNc1gc//F5zbwXNdYDklZJWHRRI5I9MLqYQcEjwWFE5QPMFu/dXA934C1wkqVvIh/YTE2RR8T5B+NpzgRaaSrbJDaPvOGP7JLBJQDgE8kzdzAHk3WWug35w2kT913hWHOWC8bmGYi8B4MoBTxjflO2X/uZbymQjQkB2+85n8/i29Ykvr5Fg353y/F/lnLIy9bQnWZO/V4DRs2DeyD0FsLkhi/9h0yr7GPrKhYRsnlHFm+aqthPxZ6i/taqZtXeO5Z76+bm7a0WfIoGwsSMlUNoAQSslvdpIzUTPu/Dd+IN/vJmtdEzVLLP5p3fpcsp9t8K/rI7LWvrwnq3VA1/TPF9gUYE5s4BznOMcguyqxFJ2lNPxe5lLnFJuKn8y1ilPe00v189mUEryXSKh1xFR8atUBG0CM2RhhLRgPJuS3GWDJBmdbXPJ569bAbphtS2BFjvp3aX3M16v88e9w5N/4CCRongkyv2GwGwEfvcy+qfr5+oxaJ5/v40vn9vV5nn5rP9UHblovea6FwI09I3KtBbJaC3BgA2zfZq/6PCSrOWbz125jVhyWbHudLVQ5Nz3jK8Gd/sybPftnQ4fnnLV8oQtdaNh0zm/OWfexiypLnW/kn/WnTX4XBD/zjU5SQWQ3m9/vb6P9+J6jvCfYVIx+7ud+rmOURwl6990INAKNQCPQCDQCJx0C/ePqpFN5C9wINAKNQCPQCDQCR43AiU4AI2gFalMeUbAywcltSVqkgHKgSioqC50E+2MAACAASURBVCko7pxgGYLJiMvZkoJ/NUMsBGyCnDWYvY3udiMIQ2KknxAANRAZgqkSHjUoncB/JTlcTzCXvJX42xRgn2WaS+XOwd46lyU89kuQpq9KyPsugf/ggez1XS0PnDFDGsIw5wan390Ipm30utSmBo7r9WCUYHudQ+Zdycmle5eICPeQDRmAAItMIWP8TYZYxp5todr3bgTxOtn2E/yvssz2EVKrZrmGoIgt1FKpyY6vBEfInd30uLQOKkmU8efysOtIuv3ajPuWCLpNuNY1XrP86zxg41/d5MB3Br+sm02bEGJXM2GbOW7yEevWSnSw5CPq+px9sP6qDYXsQ/jlfFvrKn0s2Xhdb5t8VNXPkiwz0VbXd+bq79IGhHq93lcJxKX7Yp/+2gSSTGhyy44mM9/I//MNdf3HXjKee+Zn0CZM1um02kQ2reg/z+1s4pp9XB1/7nv21cEmGCBHyZnNXjkeASa+yzng2mdOxkhFjaWM8GpfM4Fbr81z2+QflkjGdVibr40t7LoegRCbyWaXui7rfPL9Jl+SDRohxIN//Mam+zddP4hvPJb3LummCeBjqYEeqxFoBBqBRqARaAROBgSaAD4ZtNwyNgKNQCPQCDQCjcAxReBEJYBrAFxgsgYZBTYTHBXknYOulQgTABbAlRknUJyX4LgzAZMJF/Knfs75se7Zb5AzwfVKONW+dstAdU+Cz+sIuBDXFYNKUteAsO/Xlf2shNuSgc4E+FKQfknGSnLrI/NZIpKXyHX3zwH62Ma6YHuVWXA7Ol0KtAePTQTnElkPg9pnHbfKuXRvZKiEyJKN1XnVNZH3KfGM+Fp3lmXVS/RWSZRq37Oel8ivOs+U304fM5G9Cd+aNVhLnC/ZYMjh2FHInBBas4/weSa35rUcAjnk9zyHeeNFJdL0ZQ4zIZS5z/qsn+v7+WziqnPtKtET2euYdO9zyN7YZWSKj4g/q9nw1ce5r9pYPs8ZmjUbPXgsyRwZQ0CmbdZjrs+bICL/vF4zt4wf7GVBxn/HXt0bXNN/tdFqBzVDOt/HDqrPXPfgrptUqk+a5djGhyyNsalKwWH9oAhBWklSMiAgq73Ofsgz1vVgVrGf52YM+qgbeZLFOm9AWfJbS88dfbHRZMXWNuZWN4xUG4+u4gPWPeM2keFL2GScbXRDzrrJxT31uZDfMNplvbqe30BLGziqH5592PxM8RvKRjt9ZwMFTHxP99XXLD2jZvmXfi/VZ+OMzVKfm3BbZxvrxtk0Rv1NUfFpAniTJvp6I9AINAKNQCPQCDQCe0OgCeC94dWtG4FGoBFoBBqBRqAR2IjAiUAAE2Ip+1AgLgRXyINazlfAsma5LAUitQkxkr+IMkFngVPEcCUmEkwVdE3gtQb1M0aChEsEU1VKMtEio/4rybSU/VfvD4FWg6rBKmRQAveZU/2bwHwyYHOtEiU1wLsucD33nTlWQirfVeKpZgdWHNO2BluXjBlW9BCikRy+i8zRUQ2YJ6CuXcifmvW2JO/8XfQc+5r1FJvZjWCMvCE7QlhV2Wu/lVjJ9wlozyRn2mZ+5A8pEJvLPSHHotsQCcawFtJXCNaKxVIWWV1nIRODR2TOffQz67raUt3gkHnOhEUl4/RbS7fWM47r2qwB/XXjVzzqGqryh1ysuqkkA4Ik/cw6y5qta672U9dQZF5aLzarBIPormbnpUrATIpUvdoIgYhNNmZKZCeDfJavkpXxHbMe8jkZhNV31HXNLpdsO/Jn7Ub/lYDUpmZq1s0csbG0r/YbffobG61zqu9nArleY1PrysfP/qr6wjonWM9rqxJ08yaSqjfv6b+2n+3Z/PhHay2+rxKK2SBQ7b3aeDbYhLidN9xYY5UcrXryXmliL+OzMe0rUZm5VF9mjDwLZSzP8mUMf5fOrK54BveMmQ0PMGGb8Y312Vv91RKBX5+x1W/P66Q+l6tfqzYUH5cxa9++y++YJSJZPzkH3vt6/rnPsJ7xmX+vrLP72FHsJ2stxLK/5h79rvuxuYlcXXff8fb9Ek5NAB9vWur5NAKNQCPQCDQCjcCJjkATwCe6Bnv+jUAj0Ag0Ao1AI3DcIXC8E8A1KDwHEl0TUHamn7/JckxwPUTgUsAzfeVc0JSRDpEoCCt4evazn32HIA5R557/83/+zxgzBNa6APwmAncOtFcCQ5+C+16V9KhjVQJ5ziDLfXWMBKQjP3IjwfYQDTWIPQedZwNOdlS+Xwpyz4RJJVsjX72/BvfnfufxzT1n/CYgnaB5MpZCctdx04/SoF5zcLcSbkvzyf0hVWKnNYi/lKFYx3KPObI9RGGwQHjYeCDr6qc//enO3OY5uV+b6K+WK5+JaWtDxlbNljfXSqbGNiKva1W+2Y60r+RCJYGCzxI5NttD+g1pU8mbOUN+CYOsGWN6XzczzAR03UgSMizj1azDfBf583m2P/3DgO7g61++MxY9RudL+OXa0hwqThk39jX7iWx8MRfjppSzv3xV2kdfZM3Gif/5P//nIJH4M23ZX/yg+5IlX2Vkrzlvu25CiU1Xojpj1nVUsZg3PlQ78r7aeCUGQ9jxYbPtVT9k/iEvg0+Vf/ZBWQd1jbs/GEe/IUKX9FTtJARfdJzzyeuZqtV/VF0ZNxne0WnmkfHrJpNqa3k/bxIK4ZoNT3VzzEw+po/YVMj26pcRgLsRwPCPfXlW//u///vQKfuDScascmcjj2vZRJHnXvVP9ZmXOdTrsUd/Y4dplzPDM1Ydsz5jlwjMrMN16zfP69j5LGPdsDNjXsln/XtGpb+6qSFnfGdjT11ztc/6G2W2bZ/rBoLMq/rJEPDawkjJbOdHJzN7k/2fFQng2P9//s//uWOU80OxPzcCjUAj0Ag0Ao1AI3AABPrH1QHA61sbgUagEWgEGoFGoBFYQuBEIYBrwLUGud/61reufvKTn4ygcgLtSjkjBQUrE9yfCdoE3H/xF3/xZ0jcBIoFVQVdEThpKxAt2I3kCRGRfivZ57sERc92trPtwL4ukFyDxBrXvgRfKzGWAO6SPMGlBnlDeCSwG9IkgXyB+BpEj6yZQzJk6xwjW+SMXCEW6vcz6RU9hnyrWNWsvAS8NxHQyX4K0RcSrwbcM4c6dvpPudEZg3wOuZLgerLBYOy94HyVN+MG75RdrrLlfQLqSDd2hoDzEliPnTmPuup8XsNsMeRWzcCsQfkQTdoZ2zghYKrOKikRWwr5kjlkrLlttbk6x5B7M2mztFlhJvF8TjZv1tucpRd7TSZ/9JM1g3zK2PMcq21WwrCuoxDmIacq+RdSLP3DGdlizGwsqdmldbxKVi2t6axv12qGbLCt6z8bXZLRSL8ZHw5kyHm/c/a3fs53vvMNe1Pynu2FQA/WwcO99V/daBOiLZUR/I3uQ0BG/vp3tqtKsmYebJwcxubXyZZNH1VvWfshxjI/MmXe2meTQAi/rPH4h5mQ8wzJmk0mrTmQcSZfl56x1V9Wvdfvqw1UEs57+ot9kzsYBOO6SSK2OPvd+nn2F/MmjnkdhkCMjmNLGT/nz86yZY3zIf79wi/8wiAP//t//+/DzuCasSMzHELO6zdkecU1sqR/7WfCttqYa9qYQ/w4G0j55/os0nb2TSkBHhuovrX6lHU+JAR7ta+Q95lb9Tm1f++ND4tK5FZ9xhb1lWoArmdjSi3RvWR/ngVL+MaW+Ab48Sv0xF+cdtppq1NOOWWMl2dI9U15H2zr56VnRfz43G7JZy+NM6+7eW3Vftf9ppi/X2o3/4b7T0s/6pacQH/XCDQCjUAj0Ag0Ao1AI7AVAk0AbwVTN2oEGoFGoBFoBBqBRmB7BE4EApg0CRDPwdGUJxQkTUZaMnuSMVXJlEo46hf5lnY1o6uSGyEUavZTgrk1w3AJ9QTH12kk5TdrwLIGrysZvNTHTDzP8channMmB7RNBmwIswRi008C5sau2Od6SPcEauf7N1liJV+0rUH9OXi81Jf7U642c1wKOs+ESMap2VN17sFqk35DkM8ExBxoT38hxTJ+SlQnez0kbQiu6Cf2FpyDRcbP54xTSQzv6SnkQEiVikklJxLQr/aS/rXLOpgD/1U/sZVqH7P9aR/9z6RX8KtnCFcZq67TNkRQzQAOniEhq13XjLnIX//W+c34Rr660WBeq9ogTWZiaIFE2PFvlcTPmJln9BXdpt/YVOYe4jbjzCV6s86SAYpAQrKytfijkHzGCoFVdVT1avNCvZa1UL/b5Aeqz6t+Jj563nhQP+cM4WqXFeOUxY2uqu3MPm1+VmiLIIss2QhQ+7dJZ7dX7LL2UQnP6itmP+uzDU0z9tXf1DOKl9ZsJZDpMxsX8rysulySY0m+Kv/S2eIVVxnmbEi7uQqBdrXqRnwKzLI5J5mm67i2mTyc/ZD7rAH+L/7GfHwXbOpaq8+84Jzn41K2en1u1I0x8QdLVRDqHOsmmdlH+kz+4FFtNxsZ8psm8whR7XtjR38Vv+pDahWM3JvNFD6zv/gMMiGEf/7nf37oFJ6b7Ged3jb5hOPlemx5SY4mgI8XLfU8GoFGoBFoBBqBRuCsgkATwGcVTbYcjUAj0Ag0Ao1AI3DcIHCiE8CC8wKRyXStgdyQVb6rgf0aZA/5m6yjBDoFNQWrEwhNMLUGYAVD5xLQGT9Bw5pdtaT0ZOTN80vAuRJzNdCaAG6Cv3VeM4FSg9JV9nrv0vj6mQm8OQi6RBDPhFeVeyavKoEWWescNy0U9yQ7MPOtJF/NtFrqK0R/CMK60SDBePdV8mieX8abMcx9sz7q55q9mQB+zbxkXzPmFd9KPlRSKLLqP+RaCIkq62wDs64qIROs0mbdvCo+Ff86v6X1WDchxK78jV1Ugm/WZdYvWaOr3BuMatb+fP9MQC4Rg5XgnXVa+5v1u9R2CbvgW3GovmsdSa5N1U1wiv3GBmbCO7qv62WJ7NiN6F+yhbr5QN8I5ln3dT1VAmv2Tz7PPjT4BJv4qKrDimGqQASP2EXd0LOk/2BRCc46dsafif/ZtoJvHT/jRXdVz9WfaLeuTH7mtyR/cKw6rpizl2wyqRmq9XkTnUX/FdNqi7v5+/QRYtG8qn0Gh0o8xm9mjKUSxvVZMeOdecYO4YcElQlLZuMjPW3+yhnncx91g0EwrM/cpfFnG6rP5Fm/S756bh9c598IyWbPb5TIVHVdfw/F/0XG2GHmm2fMkk/WJiWova9rcTcfWPGcfd2mZ/rxdn3JJxa/1zHK401hPZ9GoBFoBBqBRqAROKER6B9XJ7T6evKNQCPQCDQCjUAjcDwicCIQwDUQXQJvO5l1NXA5v09wvgbhE2j1VyBcIFWAOOcAy2hTrrJmp9agfL1/JlGWgtG76V1Q2bj+CuSGkE6w2dxSCrMSFvoMeSiAK0sI0ZKypt6ndCkM9CdTLtmysnoEdkMOOZsxJTm1Dx5LgeoaEK3kRyUT18mcYHT6cD8S3/xzLTjUz+ZqzjnvM3ozZs4o1OZf//VfVym7nTYpHRsiBTaupa9gDZuUlK7B8ujePZEX5jWjrMpb8ankyByI128yqIxNP8bQb0iPlJxlj8bWHpFBX7HRnBEKN+VV2S+ZlFuNDSfLjn2Rv54XDH+bHfxNlnDmtil7bZNP20QSVJuNLSJmyEGvdPq//tf/WinV/m//9m9DrmCRMu8wM099aZ/SvHkfkgdmdK5/2CQzLoRIypmGINTnUonfSmjUDOWZ5ITNbmvCNXPNRpOsT9+bQ+xVm5B0Z5555urc5z73ztnMsZdsgjBmbDNyaCNrj7xsKFUTvA+5aWx4KgNtnVVbrQRolTHrZslGKkYzBjMhlLFgqS/6yeYaGPjO3OrmEXiwc3ZRyW/6JWdKSZOFLQUL2JCnnivMbrRxlABsU8KbXswNNvEp8VXG8L3xQ6yvWwtLBHFdF9W/WAOxA/LRh+vJYM34//zP/zzso57D6pr2mTP7T3Z3CNBqH+nT/M0xWab6NQf/rBM+NevPeCFrcxTCfA78jMO8iWj2lSGY8zwLoRm7ix8PaU2ulLWn5zwDqrxZ0/ryvc/em3Ne5Mj5xDJaq4/UJnogv1L8sSX2mazcWp593vgQwr3qevaHS/5x/i5Z+fwX/Xqlykk2taScdWR0JEbKucdmYgvuD8bmz6/S8/zMg7d79KM/PsTn+BprQt/BN/5u1n9d7+vI1CWSuv7W2/Scma8f5jghypfk6zOA96qZbt8INAKNQCPQCDQCjcDuCDQB3BbSCDQCjUAj0Ag0Ao3AISNwohPACRxWgra+T3B6iXRIQK+W+dU+hIz3NTuqBgB3ywqpKtqU/VIzylJSMefyhsQICVVJUveFzAhZEiLMmAm6J2gdcmUpUCywm8yeBDtTWjnlS2cCfV2wd10gdp3ZZu6C/eaWwH09e/Zf/uVfRhCaXlLqOwFw8wvxG0IkWdvG9D6lTpEg+k+55RC6ZBNcN37OO4SHz/oOQaJdzaJN+ejdluQmAjC4InvoHQGlZCr5yRNS0xxC8CAmkBBImczH/MmGyPCX/hEX+okOQxa5V9+RP0SL78mbsx7ZADwO8tpEAFdyjJ4jNwxgEaIb4XXOc55zTCWEaDYP5Bxm8898taFvZDFb+cd//MfVhS50oXE/MoPsSA99ZG2ECMmZmuae/uZ1nM+V/As5GrxC5Obzks/Imq3EInnInTXpszl7mbN5mlctf0/fIYNCnNNj1hH7SvldeiWjPmDm5ZrxjIsMjW3o0/s69+gsvmKdj6t+eInwDC7mEvIvpHc2YriPLslP//oki7/mGf+WTQLsJuR+zj4lk3URMis+N2cjx08Ymx6i82RemkPeZ5NM1tRes6NnW/A5Gx7o1Zys09hiNmeQwbxCdrJrr5B68VFZA9aSvsgdLEOksne4ZcODz9p5Bb/4P+2y0SSbB6q+swljrz6w2oO5s2X2WjdAIeTpENEYn5RNTfEBbD0+LwRs1g07cS32G7LWZ69svvLeWMaJDWQe5DOHbFTRNs/WbKSpGdLzOon/3434XSJIK55swBzMKb7fZ/afzT/82y//8i/vrJVf+qVfGl389Kc/HXbDh6RUeEhz48ZessEi/ZlvxszvDDZ19rOffceezKUS6utsYNNvoIM8X47Fvbs9w5oAPhYa6DEagUagEWgEGoFG4GRCoAngk0nbLWsj0Ag0Ao1AI9AIHBMEjncCOCDMJUMrOJV4md/X7CP3zME8wWBBZMFUrwREBY8r+ZNAbsiPZJTl+0qQ7jXgKcAa4rnOV4DVKyROyJBKOn35y19enXbaaSMQa9yQx+YeUiSlPpNNFyIAQZiMIvcJlgv4u9dYSDeZT+uyfGfZq05CzM8kUf0+7UPqVmLPNfP3QnTmlWxeehKwD3lfCQHkiWB4XgmakyWyIzpgRu8//OEPR3t96zcZ1cl2q+f0Rp5kzM1ZXpXw3c02goO50WfOYUQqmD87QGQlEzQ6931sNMQWWUKOkhlZpg3iBj7Jdk5W91JZcliTdybBDuqENhHAISOz2YF87OEHP/jBIIDpCP7WANskl+v0FdK0kufm695TTjllJ6M+69t9yfbUzmdY65seyf/tb3976OI85znPEH3bjR674ZQ+5r7iJ5KtT290Tp6UrdVvCK4QtLD67ne/O9aFNYDo0wc56ppB/rCLnHPueuxOvyHIQhhrn/WO7DHOF7/4xdU1r3nNxWoLwWeTjmeSdCa8fM6mjWTwh5yV8cyOg0GyUc3dunWNnVSbhkHaJXM35GI2bfjMz33rW99anf/8598hsthjMsizISO2wo+6J9n5wX0bEmy2j5kA9dnc2ECyUUPY8cMXvvCFd55PyYC1/n/84x+PjQ0h7YOtdUQW8rGl853vfDvljn0fvxlSLyRf/v7oRz8auIQ8rhnIeR4lg3abTSJLNpLvstnI55oFH0zogZwXu9jFhg9gK3lu0bM1fMELXnDcm7VMLjiyH6RlNvLkuZ3nLLn0AbdznetcP1ONIhuG/umf/mmMPW+siP+p66Cu8fpbZDf56/N13VrKZjTr/iIXuciwhTy/6/155pub+VrPbMo6gV3dEJBNBqkwYuxk+Zq7MbOByrVU4WBrfEo2nIRYj42v2yyzmz+tfmn+nbaOIN/td9Y6v72XcepvunX9NQF80F8IfX8j0Ag0Ao1AI9AINAI/i0ATwG0RjUAj0Ag0Ao1AI9AIHDICJzoBHAKuZpvV9+BaF0CsQT0B5j/5kz9ZCXy//OUv3ymNWrM/a/Bwm/fbqCr9C4In4C8Ibx4vetGLVpe//OVXd7zjHXfKLAq2ylZ6/vOfP4jfm970poMIEvhFiLz61a8e39/znvcccocYNRdY5dxD1+5whzusnve8543ANxLjS1/60uoBD3jAIMIE0//8z/98dalLXWqHAK4B0fQ3B1Qj87YEcDKABZNDPgg6IzX//u//fvX+979/9Rd/8ReDiPBPptNb3vKW1TWucY3Vu9/97tW1rnWt1c1udrMx7NOf/vRBlOjzAx/4wOpJT3rSkCUB8hBeX/3qVwc+5ohE+cu//MvVla985dXHPvax1Tvf+c7R31//9V+vHvrQh47+Qr7WTK/MN9lU1Zbm9zULrNqi9ynNah7ku//977/63ve+t/r6178+dPG0pz1t6IY+kDk+I7ye8Yxn7Mjlvt/+7d8eukR2CNBrm3KyKSHKvn/rt35rkCSxt6c85SmrRzziEeO7z33uc6tnPetZq6td7Wqre93rXgfO/t2L/WuLqPjGN74x5EZ6weT1r3/96gY3uMEgx+j9D//wDwdxSca/+7u/G/KGgGIz1vGv/dqvrd7znvcMu/aK3kPk3/CGN1x98IMfHGucrt/2treNdr/zO78zyE7YvOIVrxhYX/KSl9xGjJ02lcDxfoncqTaAuNUm5cf5AHb32te+dvgDr1//9V9fPfe5zx2E9je/+c1h54itf/iHf1j91V/91epyl7vcIHq9/8IXvrC6ylWuMtYGXdaSsSmVzC7e8Y53rJ7whCes3vjGN64ucIELDJlTAv+zn/3s8IWwsE7YT7IrQ2otbXhZR15VIow82lW/4Tp5oi/EFrLq3ve+9+prX/vaILr+7M/+bHWrW91qyPm+971v6Ieu2cub3vSmQdAhe/kKurXG6Z1Pgy/7SUa9sdnHJz/5ydVlLnOZ1Zvf/ObVYx/72NWlL33p0fYP/uAPxlzYFkxf8IIX7GCkn5QOT7Z8rVawrbFUrOIHUn499vqGN7xh2HuyO9/+9rcPItd4f/RHfzRko++LX/ziK21T/pp+3/Wud63OOOOM8ezgK+k2/VpX5L/zne88ZPTsIMt1r3vdlTEe9rCHrV7zmtfsZIPD5IlPfOLQR6oI1OoYmzYALBF16+T3PTs3jnmaD9unZ36P7tm0Nc93feYznxmbFOifz84ap0Pr3GaQj3/84+OZHsI2Wf8wsbY8Q2DGpjxz6cEcfvd3f3d1u9vdbuBmHjCJLVsT+kkGeuy66n8bgnL+fVKfn3lvLsbmj9g8XVn7qQJgHHZpHWjzkY98ZLRBXPP3d7nLXYa+6fdOd7rTDpGdkt/Wvt8bfF02ifGJ/G7WKZtnL7e4xS1WD3rQg3aqYtT1nPme1QjgqtsF2TpGua3T63aNQCPQCDQCjUAj0AhsgUD/uNoCpG7SCDQCjUAj0Ag0Ao3AXhA4EQjgmXTI5xAslWCY34e8mwN3CUAL/CJhBHmRBwLNgv4It01n222D86bgeEqO5lzFZGYhRB784AePgO1d73rXnYCrgLfANLIPYVFfCDTXkJn3ve99d4jvBL6TOWos5BASCMEm21E20Ctf+crV3e52tyE7YiCB5Yr/nOG0CYNN8ruecrMpBapP8pufYLbAfM42vOUtb7l68YtfvFLiEhEuuC1YjexA4CKutPVXYPv3fu/3ds4UpU9jIU/vc5/7DL0jE3LGoYA3ggGh/qEPfWj0gThIdrh5hURL+d1tzsgNBnMWUQh6RATdkPNXf/VXB1mDnKJ7pEaIKaQLchPBj5BBjOWcUjIJzHv5LqWPa3nnJz/5ySv/yIAoedSjHjU2AVz72tceOkeWGB8BhOyZz4bcpOuDXKdL2a+Pf/zjBwEnU+03f/M3B/7mYXMDou43fuM3BiFmfvBEdCVL2hp++MMfPsgS8vmcbMFsICAj4tiaSgYbIuXzn//8IJ4/8YlPjHuQTu4xl/rahtSp+p4rECxhhESiM3b7qle9anWjG91oZPlZ615XutKVhh3Y7GHdk5Hd/fEf//Hqwx/+8JCH3SL7vv/97w/sEKaf+tSnhk3Vc7GRfeRFJBkDac7eU2L7JS95yVgfNl9YYzCoGx9mX2x+mzbY1OoN2s9kcu0jJb9///d/f5Cy7PdlL3vZWMc2KJz3vOddvfSlL13d/va3H9mNj3zkI4ce+TPENR94+umnjzV99atffWyMsI5yhmmyOmXNwoKu+Y7HPe5xgzhGoiHf2RW7e85znjNsyXpDsqWcMB1vs/bXrYnqF1PiX3/x1TI92QIMrHvkHX289a1vHXO84hWvuHPGK/9gvgg8fSCsbQR673vfu+MfshEomdLIf88Xfp4NwFhWPZL9hS984fCPfKO58bnmwq7oMusNltZYyg2vk3XTmoFpSpLrI2WtbYTxfLIpBjGJgPSySYfd69cmBb6TPpG0Nq/YIGFuj3nMYwaJbDMLWW9+85uP+5MFjBRlS5575LLm2dtDHvKQlXVA//owP3gY/8Y3vvEY15iI+Ho+9n78X90oVe+v9sFn2dBhfGOzfXo2f6+cZ+3ZbR3Dhj+1ZvwWuPvd7z6eB6oiIMPNmy6rb+JT2BpsPAtsNPA+VSNsFOEXbDy49a1vvZOtbp0tVZTY1mfuB7Pj6Z7/tJtxH08T7bk0Ao1AI9AINAKNQCNwgiDQBPAJoqieZiPQCDQCjUAj0AicOAgc7wRw4mu7kbybri0FVt0jyJqyiIKdgr0yxwTZE1jN+aJpf1TxvlqGUWDWp9mNSwAAIABJREFU3B74wAeOwD9STgBcsN17QWjEh3sS0NbeXGU0CfoiuJL5lpKlyV5DLMn6ExgW2BXAV/o2AWNBdFlRIX+SxVhlPywcQn7kDNCqS0Fv5C5i3gsJKPiM6DEn98rQgpMsMC8ZT/pSGhuRKRgeIhMOyDAkqsw/AXOkiWA+ovlP//RPB5mWUqKC4CFWahnbENXG30TwzeRYPifwH/Ib6SFrF8GFcBbgl32MpJWFmRLfCNtLXOISI1if81KRV3/zN3+zusc97jEI3ZyVijhK2Vr9pbx37EamqEyylFVGwF7nOtcZmCJdUpb6KL2ZOWajAZIOMYmIIpvsT9mt5kef5Ea4IDDYrQxvGZApoY64YvvwQqDlFYIVBohj+kUOwiqlnhGs97vf/UaGLYJUNrCxrZG8dstsmzGayX7Xl77zvfmwJWQKmWU6It+y7q53vesNnbBn7diMe5IlTFfsBBEEA+ucLcmKZO/06m9KfLs/WZbWhrFSRhsusgitM3Zez2StmfB1E058YzBIhm/FrWZCh0R1X/1e/+bl/q985Suj+oA50585IufZgHY5lxZBT4c2vLALcrIR7WV3I/VcZ8vxq0hFa8Ymi2RIm4tNAKoekFl2qXWIZNO350I2VYT4TfWG/ayPSvCl9Hf8tHmaC/0h6ti/ZxI/yB/5Lj7NHE499dSxWYCMSFPEvgoCMoNzvnXmmDnDOXqz1jxnEMtkTMlw8isLjnBUUSHrNH7koM+AYJDNVuaY86BhkTN2swEHCW+d8tUpY00O+raJxYYhGNj8YOMI30A2JLFNXfy5V0oWI0PdJ1OWz0QSW/OeJ8hOzx54s9frX//6YwOKZ2XOVWcHdBcb2qsdzJujljZL+c7z7gpXuMKYN+xVrLBpwV+2YB42TPATNjzYCEXvSnjbNMGOYHmb29xmPNcf/ehH7zzjrHs+9yY3ucnAyQYbY2WtkN11mwlUYOAP+Yb5fO11vg0mSxtEZtvJ87D6kHV+dxuc181n3TibbHldf00Ab6ONbtMINAKNQCPQCDQCjcD2CDQBvD1W3bIRaAQagUagEWgEGoGtEDjRCeAEGNcRxcn2SbuQE9qH4EhZZAQgokmgXeAzGaMzwVyDlJsCh5uUINCdDLmQoIK3AtcIPdmACC3kzkc/+tGRISlYiwAwR9dkCCbQL4sRsSfrKQSL8xCVRzUOgkBgXLBYRpSgP4JIG2THpz/96YEBwklWUCVpKg6b5NrL9egk5/uap3+C76973etGllbO60Te+l7gX9Bedhoiz5wFuQX/EQoIQDIInrs3Z1kqdSmQL6D9ne98Z2RVwRT5jwRXWlu/5iTTVsYsvFOiN2eTJgN4L9lPNfic9+ZFt4gXtuB7uvf3ohe96JAVoZNzYpF9vkf059xa2XtkQQiELEJYpKS2/pNVlxKuiHEBfWSfa4gE9pTyz8Zhj5Wg24tOlwL5S/ezqZDANQvQ2kSC2fAgK18mn+sIGPJYo0guhJ0+kB6+lwmIxHRNdiOCBoFEFmSHDFp6ltF42ctedpA8ZLcG2BG7kB3JvmDg3r0Qv+swmsmd9En/ySZNOdmcU01mL/KwWXaZM22tYdl4sj19j9hGyiCAzZ3uyUXPdJqzPGFtHP3wbzZOIJzZBdILoarsMF+DQLIpJGXQazWFOavXPGvmc5V3Jnojs+9TgSFllOOLtTG/ZCAiccnsL516IfDYgcxPunePOVrvz3zmM4dPkxkMCz4hGyasF+tcCWXzhIl7bP6Ap/eyQr1sQkEk57ztlD6OfCmdvde1MeOTzORsOIJDyG/zIScfx37pMnaN+EuWp7nYAGNdWzeywdm1Sgb8VfwBWZK9Sh7PBJUjVFZg73xcSvPbZABHxKA5mkvOA062aHzKNhgskZx5NpsXm2C3+g65ai5IWiQ4MpJPzlohs80PNo0oZe8+/Xi26cvakS1tQ1T1r8YklzVEx6onwIK9e/Gnv/IrvzL6RYwi2W28YkN0A9fYTjYELJGakW1bf1jXUe7JM8KY5si2bYbi+8hL3zYOkdv69cxzdIKKATBM+XO/DcilWgAZ4MreVApA8FtHCGM42gDBzoxnswTfAAf9wzZlw3OueBPA21h/t2kEGoFGoBFoBBqBRqAR2IRAE8CbEOrrjUAj0Ag0Ao1AI9AI7BGBE50ADim5jgDeRNDm3F1Bb0FPQXZlUxETNcOz9l+DtJv631YdIcEE1wVmBVaVdJW1458gu2C17CdEBcIDGYDgkdEmkCvQq3wlQjiZjiE99Ik0dlYkElVGKRLYvSn16X7zUP5VthXSQcZdyJ4q62HJDZ96NmklHGV70QWSWnDb/Mhl3gL2SpciyZG4MpqVDJYFJmiPzBAgJwvSwhiV9IefMs9IbpggmekcMRSyFJEuaI5MoY8QKCGBfA6+m/S8jgAM2acv/0KmKHOKjEdIaEN2OlPOFiGXAH2ykVNCmc0I8rNj80yGdc7URDRn44AscrYSosVfWCJL4Lopu3mTzEtkxnxPSnubU86kJJP5pnwvGzRv3/tHPzY4OK/THF1D4vuHwFDGVpno6DG6Z1spg07/MuNkPCsZ7eUe+Mk0TanlmajbRua5TSVGXau+JBsT/KV/OjZP9q70q5fsReWeXUNi28RgzlmffIAMTrpE1IS4QQxrh7DRp++9kkWM7DNGsqBtpuAHrQf2JkMe0YMUzxrN/CsBHHmWCGDfZUNHcAlR63v6c7/+EYzJ9jRuMiuVYXYm721ve9vRBV+HDKZ/2Ngkw0fQqfGsHcQ+Qsu9MjuNSff6RIzaKKCdc2JtFlEJgL+xBpCdyGXEOCLYZ/OJD0gJZPOfM2y3tY/ZH0Qn0fG88cAmFGWJkfLxQzZ8+Jez0p31e8ELXnD4LCQ+O/HsYBdsBT5wRrAany0Zj5/0mZzWI91rS16baHK2ekj5ZA+zlTmjcp38s7z1c559Kaes/5Rn1x+7oHMY2LgBG3Ozvulf9QO6+9u//duR0esaQlNGvwxmzwQkuedASFsyZkOUrFYbSODguZKzkvXBH9C3kto2AthIEP8U/zJvMqt+L/a/m/x55q1rk984xqMD85XhDC9+n9yeY4hdBK3MdjLL1M3mKjhYC9a7TSJ8pldkTQl4a8oZ5Ehh2dDu4Wu92BVS3DModspPb9okdJi/FbZdX8eqXWcAHyuke5xGoBFoBBqBRqAROFkQaAL4ZNF0y9kINAKNQCPQCDQCxwyBszoBXAPUApEJiCZImwC+wCryD3EmC0zAOVmXleCY36fP+fvdMmKqcnMeZuaTgLEAuOCzoLdAtpcsVYF5GVCC3Agr1xEdCBIBbmSHgL+grWC1lwAtohKZgRxF+BhHv/qSIeUlkymZrbIgZUgq/1llzHvtZ9mrXME9eK/DJ+RmzqhMdpnvEU9K/QpYhygS8JapLfgtExbhJWiNrEUWC+QrfSrgjbRBmoQwSfC/ZlwjPRCqSAbEKd1rhyBQChPmSCKkSUpDkzOZiZlX1ff8vtpdcAhp4K8+yIugEpinV3LJXjSm+TunVb/Kk9IlDHxOKVS2qi8lcOlTdiOyC04prZssSzYvKxTBbD7610ZQH4Gi5C0COLZz2M6oEh1kTnnenH8quw/5ggQ1j2T7mSN5n/3sZ4/MbyWCc5axjQEwsMlB5q7MadnCIRFTwpteZRNaAzZSJCtOv4hSNsTuZEQi2fWb12ERGTOpHAzYPh2lJLRSrV7I6BBy5I0elXmmR7LK8mQXbCYlgmWO8w2yIEPS6IdNWOfkYWsyC/WJDJc5jkiHJXyQ6cZct8Emfms3G9kGNzJrZ15ZE+ZKVwhpWZ7kM69k89KZ7FWZiSmd7V54IgnhpoIAgtyLfYdsRHDRLx+CKOfvrB33uwdxjlRXIt09CMAQlGwo/moT+bUOl6WNBb7jV5Bq7Jgv0D8CVjYn8peuyK0dPSPw+AR27vnlOcAfWh/w4kcQm0hu2PEz+s9zTz/6zlEAIQTZIvyR6/xE1fO8GWob/c44zD6AvszFuGT0ik9jE4hI5Ysvf/nLDz2mlHU2uCC8lem2oQl2Nu3IglUqP2daI4GNQX906RmBzLRGbCCwIcbGIc88VQfgbl2xI89JtmCjkXv5puhiUxWIJRuYyd7d1k+eO2zOfPhoz2b6dTax0vB8KALYXMmD/KfXEPrJbrZe6LrqML85kn1Pfvbj+WeTxF3ucpdhCzYj+b2BWGaLWVP1N1V+F0Se9F0/z21iW9WOltbH7Gt2s7t1v7/mDQu7jbM0n3nMJoAP+9dB99cINAKNQCPQCDQCJzsCTQCf7BbQ8jcCjUAj0Ag0Ao3AoSNwshPAOY9SkNmZokrHyq5JNmyIkjlImUDiQQngKDTZmsZLQFmmLkJGMNv3ysAKVCMnkGICwALBAt3ILkQiwgrhE9JY/wLI5ivwK7tRUFh5XAFjBJKgrsyeBHKRDk996lNXV73qVQcpdKwIYHMNEUkviC2kNQIo10JiIAzoCbnjbzI7k5WFtFXKkmzJsgwZGtIG5ohU2YAwQZwg/5AE2lz60pcemWWINDqpGV/JXE0we78EMGyTaY58Ma450SMZU74TqeGzLGdEP/IqNljLoWpPt7Kj9Z2zpZE+IcIRezKeEV1sI9l2xrZ5AKFk/BDhh+10loLudJEzUBEziAfERshHGCEpfU+PN7jBDXb0qh3yJ5mNdIbMtZ5tBoiOsqYRSIhF6wfB+cEPfnCUgYUJe0O8IXzgZG3ltR+iawm7JfKL/F4pL2t8mzm8EE0Ip2RBp1wwe2CbSsDK+EP62CwBMzbBDvSbM1brhoFsXICDTFftlZa1acKmBxsOvHduKrsPhkt/N5FZm3Bz3TxD0tO1OZMbCS4THMFpjq6lDLb37jNHNkO/ORPWnJS3lhkpQzZtjZFM1sxL1qe+kbw1u5Uu+EAlcG3GgWueB1l7h5EBbG2zXa/oJXYTYhbp55VMTeOTmd+3juMrZfxaG9awvjwvZI/LjGfv8YVsyIvPcY81kPUOIzqHm40YngV5VQINfpt0u853VJvxPmc/59zxbAZxv3VIP7KRvZRuhlfK8pPJ+kV8ehbwBwhKZfLJzGf6i+QPvuatpLRnqjLX+s+zVV/ITvOyJmwMiA0mwz6bAVyLPe7FT25aM7WvbJKyxtkfUp6t8wk2sLDLlEC38QdxazPA6aefPsroWx90KnNYlrgqITnj1zyy+cJzhS3KIlbu2jV4pty4rHj+FLFsTcCsnq295CebAN6LVXTbRqARaAQagUagEWgEGoEmgNsGGoFGoBFoBBqBRqAROGQETjYCGHwJviY4KdgtoCrjR6aUc2R9TpB0N8j3GwBPnzlXM9mNCaojHxCYgq0IYMFegW5lKJUuFniVAShTEWmV0qnOgHReoVK+XgLDgsYyf3yf8pWIC4Fk9wqWK6kquyrZRogXmYA1u2k/sm4KdCe4bV7mlLOX6QQZK0D/3Oc+d+fMyhAQiHoZW8hSJBgCIWd5Kl8tU5geQ9AI9stq+spXvjKyuBBKxpRBpYwqUgHWCA9YIpZlzik5mgzdECT6TBnYbZfjjEM+60fQ/RznOMcI5JMH0YGwRXjSDzKfHugfqSFjUTlwuoKXsp5IbO0RoYL2MkFDlsiKRvKwIbIhNxD7t7jFLXYy6fSjP4S5DGC4HNWrYoFAQfSF/IWHdciOzcecZXciapFhPsOD7bNt2MkAhU3OCUaAyeZO6Vjn2cr4RdQgxtmLF/vwHWxkhBrzM5/5zCA8/JUNiFzLaz/2v4ThTICT0z9zoQdrjw5SXpxtO9fTpgYyyeJHviB1zFl5X0QP0kY719kN4oz9esni1F52OJxyXrJ1ZFy4I5D5DX15WTMpw15lPwjxt4QH3ekzZ0DTKXtHMvFB/Je5IbeSnWm9mDcCW9Yjst99ZERek8e6RppbTzCEgbNSs+ED1sg+BCn/F3uxvv1DlPGzsk/popaAz7mv2RSy17Uy20D8VD2fF/a+t6EHmU+35FCu2nxsZEBEIuwR1L6nc4Qt/2VuISyReuS1WcBmn5yzy3bYkkoIldw2rkxPZ4Q7C31+zVnAB5U/lR/0Yz4pt+0ZQJc24xgT6U3Hl7nMZYbfUx7eCwbWMdJT1i9b4EutK5sp6NF5yV5nnHHG8AFsHz4w4+MRrDZQKKnsHnPSF1tkh2wHiZqS5nt9BlSMNj0Xa1t644s8p1W6MC/PN/bKNnJ0AJ+lfL/sZeubD2f7nnv8fqoeqJxg7sqky3K3qSAZvZ47fm/YDFN9Enw8M2yo4IvZBxs0t6yFdTZwWH5zrzZ2LNp3BvCxQLnHaAQagUagEWgEGoGTCYEmgE8mbbesjUAj0Ag0Ao1AI3BMEDjZCOBkuQI3QVhBzJCpZ5555igDiywN2ZgAZs1+inLmDOD9KE2wVkC2lsJFwiCCzANBgdQQeA5BHbLynve85wiCI61kvMlYQnAK/soO9lIyFwnovESkQTL6ZEnKehMYRqYiGBBPSAXBXkRjLXF8GMRPMAz2+gz5KOif7FxEJrLCeYaC8c5rNfcf//jHgxhGaMv0QgIJiMOP7mQLI8AEsQW2Bb4RTDJbkaKC//qUXY0EQRZqI/AtSw5xhmhDFsmuEvR3v/km0J2scXNfOie3yhZ7iN3FllICmrwhnpB5OddWv9rIPPO9YLsMLJsCZP3RM72zB+SIc5ERILI2lcsNkY/AlOGILMm5j7BU6rxmRiNdyO/8R1mPsk9le+VM4v3Y9bp7ZvIr80DaICj9RTDQK93IVEfCKNdqrSADQ+J9+9vfHgRIMijJhdhG6NGX+dvYAB96RYYgMJBgiGeEopcNF0h19yCHkCmwQKrVtX4YOFT5c7ZuMgqRVMqWk7OWwmWLSCi6ZpPs2zoOIQUnti1DGkmkXK1148W+lISX4advvsJZ4kpl6/MOd7jD8AH6s+aQ4TaH2HyhD2Sr10wCHwYW+mB70V/sFnFlM0bswNwRevTGJyIlnQmcLG5+QBYr3fONcIGpzxUDPgZhzL9Y40pgI/lyTjTd+E4peGegyqT1qtm/yVb2fT0LeS94VBuwzhF61nXORbYWyZEzZ60FNs8ukdb8F9KTjPw88p9erXGEtTWlP+sBIcyf8J1KXr/nPe8ZBKq2CFM+R9aozRgygj0/2IJ1Y/NFfWbWtXAQYm/JB6ScM53qG4ltwwtC0/OPDmSre86xY1UQyG1tWyvek8GLbatuEQwQ3Ow4m21gaLML3+o55xgAGc8+p1qCtWgtwdizERlubsmkNpZ79/PaCwHMxyt/zbfTo7XOBo2fjQP+2ujCh1k3Xq7z49YJzODhma8PlUA8+5Dgyux7PvjLD7AF5bK9jEkX7BKmykHzmTmvHRbVPpZson639Gw0zvzbaraPvWJ82OOs668J4L1qpts3Ao1AI9AINAKNQCOwOwJNALeFNAKNQCPQCDQCjUAjcMgInOwEsMAeggTBIFCZjNyUEq0B/qMggAW9a0YRIsoLIWJeSE/jIkm8ZK4KhMsUE9DO2bHmn0zVkIfJqkRqyXzUnoy+T78hN8kt6B+SMBlZlbA9CgJY4Bq5l74RX94jw10zJwF584ANOQTrfa+dAHQwc00AOwRCXSq1RHQyppArcEg5TZjDQ5aZspleCXTDkJ5y9qRryQicl+ReCGB6pFPjxNZih7XMdD0XVVtzhZUXfMjub0qo5ixU7RBD5EwgHzGORDTPEFuxQ7giyWJD+z3jdDc3tUT+JPvTfSHEox+6o6PgE7LU3GPzMPE55Iz14JVSssaMbFkLcIF9SnBnzsg4dpTx8/1BCK+KxxK5UfVH7+TJi06zHmHBFvVBpyHPY98w8J7eYZbv2TS9+v773//+INLggUzyN+fmZoNIyERjxyceNg61P3rKejJeNlvkzGOfU80ANohK5J7vUiY95HHsJ+e9xr8gs1I6WCWAU045ZdhPzlQ2H6SZrGIkKBuKn6F7dlf9Ykpr7+eRvGQDkd+YtVSx9yH64o+18Y/9wsL86DL6/uEPf7jjy4Ol+XuOZGNB/Kv78qzQJln5bEbmcd3kUp+BB1kPVf66ASDPOnOml9h7qnFk/sZmo/SZs7NtAOIDI497YJNS+vomc/piF2zEGHQJyzz/4JHy6cbwmT34GwxgdRglwDfZDxvn16LH+DRz5hN9X38rVL9OVtdSOh1+1rh7kk1Nx/EJrnlZg/7pS9s8H3w2fiqOxP+sI0j11QTwJg339UagEWgEGoFGoBFoBBqBnf8bNhSNQCPQCDQCjUAj0Ag0AoeLwMlGAEMvwcpkrgiSCiLXvwKhIeV2Q/wgQfD0m+C7YK6gdMYVXM45hynFLDgvSJ3gtuB0zgcVEE7pauSAe+tZxnU810KohFBzXR+CuiHED5qJs421VjI3+gk5gYBKoD6kcPpcKj1ZM/VC1qb0cchMpED6zdmTCXyn7wS2Q8SFNPB9xq1k8CY554yvfM65p+wopaXJ4HtkRkobC7ibS8iqOnb0bw50msxZ88z5onOm8lI525BbIYxnTDbJuO31dTalDDcyAiFjfrI6K8GSTHG2GRIkJXjNmZ2E+K1lhZPFjAjRByxzv+9gE4JfPzCuZN/Of0b/0+HsR67yI37J7BX7jG7SzufoO+ubHPSOzNPOvfXc1EoS6RuBRNaQ+5FJO2uB/bmuT+RwbCobNA7iA2fbn/uid5tTQuC6Tma65d/8NTf2UG2dnZBH/3Cpm0dk8drEwf5DeMIwZGHO+Y6NI4eDpXmwIxhrzzZCurOP9Ffnu63tp90SAUq2EJ/ZBMJXZUOLuYaATHnwnAls04LnQkrF02m1h2xmyDMiRKj2+iRrngPxefqYN0cc1lqo8meMEPds2fy84mtzzrm5VVKTTuMTY+PZKBLfkO/d532ejfHx8yYXtsBHBI/qY/gSc6rPlpDGe7GBTWui9sUW2Ho2gpA3FST04z1dmwd8giN5fZ/KGmzE2s75z/oLmc0G4jNDbGeTWPWReQ5mzWaj3EH8w15wO97adgbw8aaRnk8j0Ag0Ao1AI9AInOgIHM7/uE90FHr+jUAj0Ag0Ao1AI9AIHCICJxsBHNIXhMkIEgQXyAwRElJE4Ldmk9bsp7yfS0DXNtuoKeVEk+WVbOBkMwroCn6HsEWUmJf5JvCcgH0I45CKxk+gOqVEBbCRCoiVSq6FBEgwPeRG5Jnl1fdu5a+XsArmuS99hPBMFnAl1UNihBQja8gKsuV9iAFBbAFr8i0RNMn6DAkAq5pdifgJMRDSIXqsmZAV41memg1V8auYJIAfDEJ+1rMwZbTRd8hbJEAlK91rrjmL0ZzgwJ6NZbOAID6dh/CK3cA1wXz3ZzOA9uwiOqhnQG9jz9u0mQng4Ew+du4f/STjmkxIlxAy2oW4ywaHnMcZQizER4i0mlUachAWXuSHFZxCrGVOR7EBovYZ8pZ9p+wzW0jWovlF/9XGoxe68j08zDm6ZschjYKfsbImgo++EV6xE22SlR47mDcPzDretAlmE9nFH/FlIVtDVhpXNi6CnO6zdmP35sdfhaCrPsK99Tzd+Jj4xNhYNkukBPRcjSGlqd2nDdxSKSDrZz9Z8hWTmukf8s5YSjYrZ++VLNCs7RDkcKubQfSVbE0yhjDPcy9EdnQWn8T+EeyR01/4Zp3NOtyk801+oPaX6gbmrt+Qvt4nsz/PpRmXjAO3nGGctZHnXGRMZr2+kr2dZ33WXzZX6df6qZm3voutGS8brDbJunR905qo9yRD2phkSMWIyJkNY9ZH/AZ5shmArLDx+yZ61tZ9SmvvJkt8CBvXp2cSmzR/99FRNmFkzrNtHGYG8Lb+uD6DK5bz77N1/a1rtyBbxyj3swD6nkagEWgEGoFGoBFoBNYg0D+u2jQagUagEWgEGoFGoBE4ZARONgIYfAn6hXyZib0aUN8UqD1oIDxko3kJ1AoqJ8MpZNScfRoiyNxCHiTTLWUbXUt2VzKLExA3Vs2Mq0RpCNeQypXcOKisS6ab+UZGbYxTM3Ojj5rNFKJE+xBDldAOgefeZLuF3Al+Fe9K9iJNBMtDRMAyxKrxQjwvZSCvW56zHeWzOc1Es3nBIOV4/aUvgf8lsjlyp4wvnHynvVcN4vscEqBmN8cGXHNfyORN5N9+3NFMgFoD/sE82WlIhZC3yW4NCZyMwWAR3YQ0DokU/Yb8MteQpTUDmozGCLGca9pX+Q/L/mf5k8lrvJm0Cr5w4Q+iF3/ZfUg77WIHyQhM1nj8Sci8ZMG6p8qaDOGsv5zvWcnCJX1vwmUbH5qy3LWkrPkkezvZi5FTnyFxyQVDbbOZJ74z67WWb88mi/iQ+Lz4GeuR/YVAi/34rE1Kxs/k617Wwkw8zX43GzvgIuM4Y8/Zse7zSpn8lDn31xjkCPmdkuDwsjZiHymzH+zrM6n61G3Jt21wmNdAnsGpgBH5sybZMDtTtljpb/6QHCFzQxCHoM3fbJ4yp2T/6idZwXxO1kA25YSQjuyxk7oBIWsnz9ZtZK5tNq2Jub+QwHUTSAhybbNBLFUj4Dhv9MoGC9/z8bHrkLv6YBfZZBS/Shex+/gf15Khv0mWTf5hr9gdT+07A/h40kbPpRFoBBqBRqARaATOCgg0AXxW0GLL0Ag0Ao1AI9AINALHFQJndQJ4E9ghOwQ2EUyCoymTWrM81/Vz0ODmpuBpgrCCz7L6BHaTvZqxBWgFyhES5pwzJJMhlIy+GtivZ/pVUjGZyCHFDjPov4ThJvnNrRLUNSu7ZvHqG1Y10zMkQK6RqZ51mXMTa5ZoCEL3BCPX96vnbeTbzUZDPiQjKeQVOStpUkmMmr2U98iMkGIhE0MgsPv0W8+9rCR6LZ2bc4b3e/7lNnZQCfKaFZ1ypOTNOZQVk4pDLaeeMsrWdiX4Y1vJAA3RUjeHHET/m/xPJacjc2xt/huCkl1qS29zhmQlit1fCd4Q/u5N9mzdXIE8QrTKcE1WX80+Jks2P6Q8bNZO5Jzn7PuDroGsw6xjY8Qt19ZtAAAgAElEQVS3Zf4pdR5/QZZaRlg7uq7Z8LXMvzmGPM2mmmQQZ3OC8astug6r/fqGTbaR6+aW0vN1c1IlebXNeswcs/bdE9IvJXtnUn+2lfi/4Bw7qhmwrtXjA7aVZ5t2SxtmIs9SxnVkT2WDlMsOcR7CGxbJFuYPg2fVf91clDHz7Kybf7LWDrpJZtP6qP682kT1F/FRc9v4t7qxJNVF8izMRoeUfvZ91g+syUfv/E3KSrseW9g0/6NeH9vY01G1aQL4qJDtfhuBRqARaAQagUbgZEWgCeCTVfMtdyPQCDQCjUAj0AgcGQInGwFcg6beJ7MlZ10mIBwyIFlBITLmYOZBg5ubgqfJRqpZvzVrNqRnsuFyfq9+Q2R4jyAWtM1ZfznjshKDIcP15X09/zOB5YPKOxtyJcAqEZ33AtA14zMZvdFbLYmact2V6CavssDOA13KdM58atA/ZyFWMmu/clf9LhGzkbMSMhWH2B17DOFCplomNTIkIB9bif6MG7JCH3WsEDvKACebFOZKfZ7rXOfaCfLXkuAhS0IEH4ZzWiJ89FszkZGz5E4m65yhh/xJSWj2XbNCk71XCZ9aWpUskTHkekiVoyaAo+OKY7W3EPWRN4RTJSPJTu85MzdZnohc96U8fC3pXe1xLgEfcjHk41wyHnbmAbdsRDD/oyCAawZrsErZ22x4qaWKs35i2yE9kz1Lz+SRTarEOllSTj/+Pn4ymbWzL80Z6dVvHMY6WOojz6nofT4fN5ikrHFKHdNNrfqQ93UDQWygljxPuXi2k+cLPHIGe86lT1buUci9DQGcZ4eqBcqE1w0pnncpg+6v+cdvek6kAkayW5PJm/Lw+pZ9fc5znnPHB5Iz+q6biw4q/6bfAJsIYOPTRS3vHjvOmej5zZDMar7RtVTeiO1ErpoN7zvrBL7kt1Yy5/q7pK7/db6s/v6qbWYZKyb7efbudZxNY6zrrwngg1p/398INAKNQCPQCDQCjcDPItAEcFtEI9AINAKNQCPQCDQCh4zAyUYAz/DlHNCPfexjI6PwSle60iCOvD8eMoBDZghAOhv0W9/61urSl770CN6an4CswOw//MM/jED1ec973lEiU0DcS9A/pI9A+Xe+853x2X2Cupe4xCV2soYFvBF/l7nMZUb/lUhdF9w9qDluG/zOuccpa5zsuxDdsEDofPe7311d97rXHaROSga7pn1KQH/lK18Z5xg6/zCBc3+/9rWvjSD61a9+9Z1y3JUE3I+sm+TbFHhGWmhDFiQmYuOzn/3s6sIXvvDqQhe60E5G4ve///3VZz7zmVHaE7lBvmtd61o7maIh0ULewupLX/rS6hrXuMbQdUqhuhc+7AzmV77ylVdXu9rVfoaEr2eh7geTpXvWEcAhP+knWZDa5tzYmuGGsILTfIazNlkD/pIdsRPd5mzlbCpIeVjzRCweDwRwSD96hAW/9aY3vWms9Rvd6EY7Z2GT/e///u+HfNa79X2e85xnkLQhWVIS/Mtf/vIgxVIa9tRTTx2qsRngfe973/CF3ttAcf3rX39goQ++sZaRPmoC2JzIFdnpIxtDct53yoizZXb7t3/7t8NPnnLKKSNLNRscQuTyc+ZtzdvocNGLXnS0Y9vshR9x/vClLnWp1fnPf/4hr3GTJel9MicrqX5Y62Hup5axDx5kjvzx6eQ033rm+9xXNkOk3C+Zsv78TUlgfcffejbwl65Ze7DLtaOQed44kzGyFkOKh6jMBoeQ1yGr+QO+35phG2Sm4xCjdVMQGd2XLPG6wSUZ5imnDjNjH0YG9KZnxCYC2Jys6VQuCSmbsuLZCFGrAcRH+k2B0PVZe78b3O8fPPye8EqfeR+fGp+wmw1sesYdhf0cqz6bAD5WSPc4jUAj0Ag0Ao1AI3CyINAE8Mmi6ZazEWgEGoFGoBFoBI4ZAic7ASywe6tb3WoQJoi1K17xiqvXv/71O5kxBy3vuEmRm4K/iIeUnUTsvPe971097GEPW5373Oce3wtuI+yQHYLfX/ziF1eXvOQlBznoVc+p/eu//utB7CBwkL83velNVxe4wAVG8FcgWD8Ikbvc5S6j//l1FIHcTfLXwL/35veyl71sfP20pz1t50zcxz72savrXOc647zMF7zgBaunPOUpI7ANHyQZUujTn/706u1vf/vqkY985Oq5z33u6o53vOPqqle96iDKfuu3fmv1kIc8ZIUUQw79zu/8zs65m0dJAG6yD8SGuXt94QtfWP3whz8cxN8d7nCH1e1vf/udc4Jf+9rXjvdIux/84AdD1gc84AGDFMj5mPrQF3k/9alPjX4e/ehHD7IY6YEA+OhHPzra6Md6+NGPfrS6xz3usUOYhIyYNwdskmPT9XUEcN2EQQ/WAxxe9apXrR74wAcOgg5Baf0+73nPG3J8+9vfXl3sYhdb3e9+99sZNvOW4fe7v/u7q4985CPDVl784hevrnCFK+wQxDe84Q0H8YfsspHgj/7oj44JAWyi67LMkp2bsrY5G/q3f/u3x1q/+93vvnPW6xlnnDH8wumnnz5ITD7hmte85s5ZuvyB/uj6Ax/4wMCPTX384x9f3fzmNx9+4+tf//rqE5/4xPAD7kem2kxw+ctffhBoKZfvr8/1vN2lDOBNut90nT2yN7pN/zYovOY1r1m98pWvHBsZcn40//Anf/Inq8c85jHjGnth49kwkw0QbPslL3nJsAH9/N7v/d6wJ/3QOfILmfqOd7xj9eEPf3hsislmhBDFOTt30/wPer0SdylhzAZC+r7oRS9a3f/+9x/4JGP3zW9+8yBqrY373Oc+g+Smr2SNe+7RG6z4fRtB6DuZ0PT6xje+cax/PshasDGG7OYDR/cn0/agMs7370YAZ61EVv76cY973OrXf/3Xx7qX3W2Of/AHfzAITIQ3//DQhz50+Db/kNeeDeS8733vOza8WBtws2nik5/85OrhD3/4eC56XsL7cpe73HjmpOx3Paf+sOWv/dUqJPkePsGIftim3wY2e5x22mlDZ/Rt/m9729uGLdz61rce19l8/HcI8K9+9avjuak9uf0Ool/XX/3qV4973v/+968e9KAHDYyz5pOJv5v8R/G74Sjx3kvfTQDvBa1u2wg0Ao1AI9AINAKNwGYEmgDejFG3aAQagUagEWgEGoFGYE8InGwE8Ew0PfGJTxzkn0CmYLfA59/8zd+sbnCDG+yUe5zL8yYAvdv368ic3QLdS4qrwVNBaaTGk5/85BGoN2eEpbFkfQnOI3K8rn3ta4/PgtTJ2kIGIAkEs3NesLbGQAjJIPUPEaIccM5FTRZyzb7KfUvZSXvBJ23XGW3kDwlmnogJJJ2gv0A3DJ7//OcPbMiKECGHv145y/MqV7nK6j3vec8gg3784x8PgpSu//AP/3B12ctedhCq8LnTne40guBIUKTAOgK46ni399vYzzr5yZczGZEtCDn6R3bL/CQv0v+lL33pCiGIvGDHSC/ykaEG63NmLFtCfuoL6YdEQRL8+Z//+ep2t7vdwANZilCzUYDN5AzlYFKJqT05nYXG6whg32dc9kyX9I2Q+tCHPjRIKW0Q+uZLbiQespJNXO961xv3h7wjL6KTDTznOc8Z5IZscYQYog8BcsELXnBggRhGIB31BoB1myDq2k+2JvIKAeWFjLnFLW6xQloj+a1vROav/dqvDVzg9K53vWt1z3vec2yCQCSFtOMn/u7v/m7YCBmRZ8jgBz/4wau//Mu/HCSPzRFwQhK6l19gB8gjr5STrfM/CgLYWOROpnGIcBsYnv70p4/qB8l2lBlvTSebWQYwf0GXXiGs4GLjj/XEb7zuda9bffCDH1whwvhM9oMAJvNNbnKTgWGwCxEdYu5YEFywZqdsO+uZ3H/xF38xNnMg/+DCDqwBRB/dusZPup5Xsnn5vVve8pZDTptfnvrUp67uete7DjuCrfXlOQGPxz/+8WNdVMI3JeaPQv5tCeA8A1UqYM+e2/zSs5/97IHXH//xH4/53/jGNx5rg7zu0T8CHaH7qEc9arR9xCMeMfBjUy984QuHzXgOIpA///nPDx+pP/6Pn0CKHvUGMTrbRACzYbLbCELPNn+4xxz5bhsk2I/35m+zGDtKuXwbANj/r/7qr67e/e53j81TKoWQHY5eNk3BVTUIm4tqxn0lo/O7ILaWjPL6eW4z/16YfxNU+1ryNUvPnnW/v+bfK+v6W9dutvUmgA/65O/7G4FGoBFoBBqBRqAR+FkEmgBui2gEGoFGoBFoBBqBRuCQETjZCOAZPtlusuhCZiHVZDwiwZJldciQ/0x3mzJgQ9gJ2JorMkYQN+UpZbLJ7JW9RQ4kluxFBI7551xEwV6EQc5Q9VkAG5mQMpayPwV3K9FTy5sedaB/CeeQ0wLOyU5Deghaw4J8SD1BeoFrsshovM1tbjPIL2QNEktgW2AfVjK6BM1lNcocRm68/OUvHxlesmORAuSGM4L1qAnATfaFjKQnf83HfNkpAgsx9s53vnNkrsEFIYHM/I3f+I2RJSzrK2c6x9b0gRiC35Oe9KSRHYgAQSKwEZly+gjBx65C/KQ8aDIBD6ME6hzwr5+tS3aMxAmRSw52TM82PvzkJz8ZpO697nWvQeJ4yQCVCS1TmBzJVJXZigBh+7L+rBO2oz/rHgmKVLVZwNg5M/kobL/qffYD83hwJ0cyOOEug53MKQENDwTus571rOELkJl0bDMDQjPEF1nhYROA7GDlw5/5zGcODJFHMJRR6r15INKVzbYurJ1qC3OZ/KMggOtGFPbODsgvsxG5KSMcLv4hKZFgF7/4xccaR5KzbxsEso6zoQBJxrbe8pa3DPlkgsKGfK4h2u985zsPPJ0hnnLsZPZiGyGeN63hg1yv52/DAgY5w92Glrvd7W5jQwtMzF05a2uZP2PbbJlvtCmATJ4dvk91BBjQt2oQyGMvhPcznvGMsXGgnrWd5wEsa3WJg8i3dO/Sc7GSct7nrG7zo28+HAFMP8hbMvlnzvy8jTIqJZCfrSSDOudHu1/1AM+J733ve8OWcjYyctRz0cabet52PXf4sDFIf5sI4JRDtzY938zRdzLZ2YrnheegNeCZyGbI4OV7ZK8qEPF1NoTwk6qA8DE2BfAN2sLVhgkbLKwvY276DXPUvvOocN+m3yaAt0Gp2zQCjUAj0Ag0Ao1AI7A9Ak0Ab49Vt2wEGoFGoBFoBBqBRmArBE52AlhwFbGSsx0RSrIeZb8cdpnbbQPdtZ3gaUo8ynAUlEfaCWKbswCvwG7OBpbxKYtZUDvkRILYzjkW5EWIIE0Qqtrrx/fKQyMABc3zXcgOczqKQO6m4LG5J+ORPhAgb3jDG0ZWExyQELKUZDTK9EOSklvmp0C3DECfZQMrYSlAHiJHNphguWuIc7pnD8gw/b31rW/dyb46Ctm3WaCIipS/hZW5y8YybxnL5FfOGLGh5DEiBLFDh+xAuePokgzJokT+kVO2p++RYohCdoMARBCxKUTTr/zKrww70w97COlxmOtjXQZwSLucgQuzZCDLcEVSWKtICxl+9773vQcJhvhVKtxazpmn5psNBWwKycNOlEJGgCB4bKiwNpDA7OyozwCODexGAIe41dY6DRGG4EdwOp/XxgUbRKwFVQ0QNMis3/zN3xyflTD2qpmLMj1lg7IF5DG7ct1fWCKH2Rs7MWbIQcRPNqBYW7XE+FEQwDm/muwh/by3Ps0J0W1+iGwEvrLNyV6mRyQmIjxn2/J7sl7ZgPLWv//7vz9Kn/tcMweVEEYM869KBvMtSDBrxXrIxoRaAnubNb3XNvMZrnUt8mkIYJsgvOic7lUBsE6sDRjYAMAOgqW21gMZ+FhkITKdXmX+2jhiHcn4VBWAb9ReKWU6sB5zVnY9K3evsq1rP2dm1izTWlEhxyDQt/UeO7e5RyUH9gEvmf5PeMITxqaQ4EmffBoM+AIbiZRBzkYTdk7fNsPoj7/xYjs2WXnl2XpYci/1s4kA5h/IoZKDZxmdmbfKAMpB28jEtm0U8syjRzLmaAn3Z7PYN77xjeH3rAnr2qaPP/uzPxtZ9WwqG6ncawx+x2aa3V7/Uc/Oo9RJ+m4C+Fig3GM0Ao1AI9AINAKNwMmEQBPAJ5O2W9ZGoBFoBBqBRqAROCYInGwE8BLR4jtBUVmUAqOIlWTa1ezPuSxgFLTu+20UuIkAFWg1JwF3BLAynUgeAVvXBP5l8AjEKnuMGBH4FgxGePgnOCyLLMQNYkAgF8HnfEjXBXsRpkgkWYWC+8aIbPl70GBu7a/i572+KwFTcU0Q3HcC/QhgZ74KXpNDhpZMRRlKAtiIcoS3IDV5kcXaKXucrEXBcNlxiCTZhIgi7fXjO1l0+8kArjJUG5gz2HYrDZ0+kgFOr8n0QtAp8Y0Adp19kEsbmVrKY8uAZccy+dwXUgOO9I3kRGxpl/LAgv5IH4QPUucVr3jFIIOUQ0058Up2Zext7HxTm3UEMLsPbsYOaYGYlsWsVLW1i/BGXiL/4Ir4Qe4p3cruQ1IGcySODQOwUSpXv96TSR/O2VYaHhl+rDLA19lNiGtzZMsILXNNqXI2zG6RlbLArQGEH99ApzJYEeRnP/vZhxr4AmPpg63I9kMEOwcWxkriyoJEinslsx4WyNMQoP6aTzYVZA3Xv5v0vs11/fPHyTiNX+OvyceWXYvvY8NKGH/zm98cZXGVC0diebEFfk0f7rNBgL0jkWXR0j/bZzs2AyCObSoIORofepTlj5cwMS9kOyKvljB2LrwsTbqmV7aCrLW2+XbzVA0BESxzM3YencmWdt65vmEmOz748olsh6/1XLBxyHNGX16I0U3k3zb6XWozE8DaZM5ZjyGFzZfOkJQ2dCB4lcO39pX1ZhfIfD7dM9JayfNdW7IhwG0OsgmEzPxdNtwg2Z2tbSME27IGKgm+Xxm3vW8TAUwW8p/jHOcYRLcsaHZAr2w457pb56oFWOsyd0MCw89vC/K7B4aeofolq4oQNtQoIe2v+3Kvv0vkfJVtqYTz/Dti/g21pP9t8dJum2dwbbfJZ63rrwngvWil2zYCjUAj0Ag0Ao1AI7AZgSaAN2PULRqBRqARaAQagUagEdgTAicbATyDI8iJEEjmC0IsWYKCqodFfK5TyiYC2FySaWmOiE2khDkjvGQvynpC8MjoE+RGEiD+EmRN6djPfe5zo6yre5GhiA+BcoF938l6RZoqhSpAHHLnWBBg6whAwekabNcO2QkLgXovhIjynggABJZ7XIdTskURYwLhAuTJjEYMIdGQXWSX1SWgjWQXOFca9li91smfbGWERM4ARU7e7GY3G8QWXctwRWrAQD9KucoMVboTSey+ZAG7jhChZwR6shuNQ27YWQNeCFYZpLBI6V33anuUWY8VC++TbehvJbMRN8rd+k42nxLOSDCZq0qdIkLJpw/y59xKti4T8E//9E9HViD7DrmcjHdkj7XFpvI66OaH3Wxp1n8dC+nILnMGLTLbZxl+CBvnnyLiYIDYRtLJWEUI06mzXq17egt5o53+jIP8QXr7Tha5jEGlpGWSZvOENZjzT/WTdZXyxEe9Tthf/FEyHulGprLMTN+5jtBGDKtkoLqBrE5r33oxV/YLJ2sdEYbM9L1MyZe85CVjTdWy9/xpNhfkfroKGX1UNrFEgNXS2zl7FlFNZzJY6ZNubGCRyWrTi6xoflImp2MCyKYdn2AdkENmJxk9PzwjstZdQ4ojBNmZccwrWdipmnEUpaCX5K8kXEhHf2Fhc8Pb3/728SwkF1n4LmvAOklZcM+8rHH6zOYoG0pUgSCre/jTnHftWao6gpLavgsJnqoEx1r+rLXgkQomnuNsGAFsnrLBnV9929vedvgI5/x6Rvje3MluLcCPvF5wsuEBdjZ88D3Ic+vFmelsgM/Mhho2mXvX+YCjWiNH7XO26b8J4G1Q6jaNQCPQCDQCjUAj0Ahsj0ATwNtj1S0bgUagEWgEGoFGoBHYCoGTjQBeIlpk0MoGlPnmuuC4zBfBTSRwskBrlso277dRwCYCOKSXOSDikBlIHcQFIlOWpoBtMuBkPAnyyhJFcLhPsFZgVyYXclegWDsBc0TPRS5ykdFOtqcxZM0JqIconctAz4H4pQDvJnyWgvkVr1xHRtBBsqD8VbZYdh9Sg44EspEaOSdVppLMQGROsuUQGche8pFHYNuZmPQuwI8wkTXphVRSWtj3u2W4zTK4d7cs5t0w2Y0AT7lZbcxbYF7ZX1nPgv+uy1Azf+dWyuSW4Y20sDFAwB9RLENMe3jKhEN8syef2RkyCanGphBF7APZLjMsGyXImMzfwywBvaT74ImkMH/jsWn2y6YR+kpeZ4NCStHmbFMENkKIbO61RpAdZ5555iDJZLZ62UihDyRHSho7CxvRQfa8jpLI2I0ANn6yH0N0+k7ZW+QeojOZwdb4JS5xibEekPx/9Vd/NeS0npV5JiMsZPi5R/aozR5IHhjLhkYYK3nrHHR2wI6cKfyQhzxkQFEzknNu6Da+br9tkJohfekg/oh9Wueyd22CoFuyZL1Y23zl/8fefXjJVlXrAt/vb7heI6IiYlZUDJgjIGZFRVExK2JExJwVc84BwYQ5B8QcEBNiwIwgIuq4ev+IN37rva/HuvtWdVV3V3XVOT33GGdUd9Xeu9b85lxr95nf/OaCA/zEjPOQY+6HuMqe1lqq87V1HzEolthGIWyNNKeMw/1z9K2pt2vbtOv6eEjsZr71+86KU+S2GO7fRwgjf6mBqeQVS/jZfRH9nh9wTLEA4pyP3Ufs+K4Q3fYTv/KVrzyceOKJG/vn5px0Flim/bl31s/MwxDRfGiPZv5D5CNzHSFq+dNWAGeeeWYrCmF7YqTf3xge17zmNdv+8gooHM6jmlUg4b3sC87uEPKLtt39NiPAezyyHrODetu65vlnHROrsKESZ7OiFsVBWoE7ooLm8xQDiHkksu0gPAesBdZb3RD8XeGZqbgGoZz5EDJ+2jq5SAXwJFwm4d8/m8fPlknjybNmHGtjrMfPgCKAlxH9dc9CoBAoBAqBQqAQ2MsIFAG8l71fthcChUAhUAgUAoXAUhDY6wSwZDhlGzJNoljilCIupCrQV0kAJ+EokasVJdJDS0bJfMlabTqRlSEvEZxIMklgxAclLGUkUoxdEuHuRe3k3ve+971bohjJhhSmDLZnJDIgisFVEsBRAPdEMLL24osvbgQwEiv7BDvnhS98YVMuIraQFAgfpCY8qJcQZtpjI3Yky0877bRG/mqhKtnNZq2hEWQI082O3SaA2YKooWo95JBDmrpX+2YHtR9yw/uUqxL92kHDRutXpIh9PRGBiAuKZ62dEWhIY8SgQggKc4QfIkyiXyxRiTt6pdtuqd/4VLyKdSSFw/gRGshOBLCjb5GLuOdjsRDSSLxQC5sHfG4OiS33NRcQnogQ+CC/kKaUxIoIcqyKADYecelVTLOJvdSKila8RuV/+umnN8UjAlORhOvMZ+san8PFP2pAsaHlrbmPKKVwFFM+Q3CZBw7xQ1WI9AkJaQzuGbJtKQ+n/3/T+JDNKUQQF5/4xCdaO3x7GLPXZ9ZwRJ3iAMSlAgdFAD5TBILIE88+F/PIckSpQgdtgGFhDXQNgtH6Ku4Vj/R7H7ufeFB8soyjJ7oS/ymC4bfsh4zcU9RjbWc7f+RzhDffs0U8K3wQP1GLZ291tpgXCn90SLDuwdfBPsVEPvNM6Alwn6el9KIx6O0ft37un4k+E+PWfLFP6c7uFAyw7fjjj2/rBFUr28Wt9QBhGiIYZu6rAELMpDjAWir+4ZJW5Lm/a2epX7eLy1YIYOuYsSCvM1ez7zl1t78VFAjZ2kEhADuN22uencZpbrsXHJHnVN/ay3tmmid8Dx8kuzkU4tc1mxGzRQBvNwrqukKgECgECoFCoBAoBPYeAkUA7z2fl8WFQCFQCBQChUAhsGQE9hoBPIYT+Uv5KLkrKSq5izC1f6rE/1h1tGh3zFIAS2A7JLSRu9qd2v8VURUVFuUTwi+EDGUgO7TzRGxS7UjSSvJrfRtVMWVYFG/aXlKNSfwiia9//etvqIpX2QJaYhtGiAjjQNxSJiEBERPGGnKLcguJhexNYh8BTrmI9EMSITiRWchDCXE42suSWtD9EazIDsrZqKoX7fNJ95umAOarECAUnAgqdhobsheZBxu+dkTlihBxLaLUXsbIHsl87yF6EQOUwchfyf3s70k1i1wSPwhR3wFTB3yQLcts/ep7JpEJyK20LaVUNz+1cEZYhhgVw1TNYhqZl308qTeR38iy7O+MCBIj5oRW3/CztzT1NzWh913TE16rIoDTiYCdOdjGVqQ/god/xTdSFFHrQN4jhfiYv5GZl7/85Rt2yEDrCVLdeeLKumFNYLt5ww9wd28kokNspP1w5tiy50diLrFhXAg8RRp8h4wypxGX1gfqd5gpAhHbinyQvUhfbZDZZo6LF8QudWva5sLC+qp1LmW16+2NnP2hQ75HSb+smOjnQPY/zh7Qwdv7inY8r5DW5mxUu8arDbz4Re5n/2AtkOGDKPS5vbKRo9rlKxhhLzz52WdUnwqPFFMk/ticObfbBHCKkdhpDJ6LCht0RDAfEJRIcO9bL+39bC33DDA/xDl163HHHdfWemub56OCEHvkig/x4BB31gOFEApB4A3jbEmQNujLiIGtEMDGY06yzz7OCkCyZYC5e84557RnJWLb/GaXv3UUuCiSQAIroqAQzlYAiquMQezAyatr7Cft+ZuuHHkuL3sNWNf7lwJ4XT1T4yoECoFCoBAoBAqBfRWBIoD3Vc/VuAuBQqAQKAQKgUJgbRHYawTwWLUZZakEuaSmBChCkLIyifdJCuBFOXQWARzyT4LXWP2LcisqvPwuIe68JKiNMe1OnZv9W70fMsH5bPZ7COWQPgi3cYvPZSW7Q7T3ePjZ9xuPI/u0woCtEtJRwh+HS2MAACAASURBVEnsh9Rjc79fbHyLFEhiv28XjDB0pGUo8ij7rC7Kz+4TGyf9nO/JOWPVm8+NCwaS7iHFQpAbr/cSz3ChWEybVDGc/XP7pH2wyf64IX6dg+AYk+DZ83VZxE+wCR7xGXtCAhuzwgbkPbUnXyKrtcM9/PDD2/tszz7FYkgLdMQIpaTP2AUPdroHuxHL7EKIhQTaTNm26Njo7zdpnvFv/G7c4gEmbEH0sRPpdeCBB7ZbWcfMkZCV3kP2ODeK4awXmQ99u/G0Qk6b3LSETwvwxGjfIWCRmIzvxV5HVMfGagzGHlvNYcUMmf9Z59jiekQwDK0R1vd+Ljg386dvOy72+na/UUqyu2+7vEjbJ8Ud3H2fcfs5JD5lM5I6RLU41v1BvFO5sjEFQOaIYgdt5Ck7kf1IUG2Os24iVBHL5oViAkUGWXfEWrBIC+FF2t2vg5Pu26t/QwCngEFc+1yRg3luLrDN+zDIFgFs9plCD/Mhbd/N+xQL8L+4QozC1e/uASPrR4hgY0xBxCJx2AoBzB/GqYBLDCvw8EyzJiL62YnwZqfDmmC+aAVtP3nvK5KB4xFHHNGIYVhlvqRbAH/rlKCTgnjo50X/d9VmOEw7r382jp8B2/mbY6vfM+s7pt2vCOBFRn3dqxAoBAqBQqAQKAQKgWEoAriioBAoBAqBQqAQKAQKgQUjsNcJYIk/iXSkQfa2lNBFJIRUWSUBbEwhGULgSc5K9CahjRCRuJaUlZh29EopNkpgIjec07dsDPnL5rSXTQI2hE+fHJ2VKN1OeBrbNAI4xKRkvHMktSXiJbglpGHDBsROSD+2+MyrJHVa6IbkMkbX+Zf9b0N6Z/yS32mTuR2bJl2zHQKYD9gQO9ju55BwIWHEQ8hZ70XRnnGwFdmB1OH/+D1q3rTWTaz3pIZrs9drT3iNk/aLxCn3ip3iTvwaBzuQ/ew1XnHbq0T7+ex6nyNHKGF7WxBB7sfPaSWbNtO+PwRhxrKM2M+9x4Ug4+8SjznHHPc7X4aodB/vhejv7Uj7aD7tWxbnO4JdYqkvLnBOWn9HAckPUZovyueb3Sf7eEfdGt9kX9/saRuFuM/TrjlzInGUuZ+1NCQye5zjd2uL76IQ9lzwvvv1hTbiJuNIocEisejjIXjnO/vvsT7wK39r+5s1KwUg6WLBp54T8Mhcyp62iYkQm+YXLKN+T8GJWMvewTBJy+lF2j1pPkyad3xvXU+xUwje+NE1sMl+v/BkU3zoZ/bydYpZ8rxjv/jIuuDnzA2+cG8+71uCLxqDrRDAWc/5RBwEr7SB5jf+VxhjzXN+fJu29ynmYBMsExN8LJbg2q817u3IXslFAC86Aup+hUAhUAgUAoVAIVAI7E0EigDem34vqwuBQqAQKAQKgUJgiQjsNQJ4DKVkaRKlIQtyThTAy2yBPEsBnGSuhLVzJWaNU6LX75K51DwIMYdEryPqHJ9HMdcTdhK+Udh6Dans/Z488vsy7Z+U8PdecDF+9oa88r7Ef0ipKBqjikPoSmKzR5JbwjvKMMl75Fnwc05UdTByX+f4rjFZtsQp2G49joPe/vF3hwjl4/ie/bCCS8hMv4fI7kkq+DhghfQIieoVmRaSJISCmEq7055I60nXReLTY5EYz37U/MJm42GTV2OOj/2eeYyw4O+ewAwOVJNaw2ZOiBN45PqoZnt16yoJ4D5mM7fZkniN0j/jDyHGL352XpSgITQTA1HZp2igV7s6J4pp9sMDNu6V/YAX6ftp9+KnkFQpColKvb/GWMW0dtCxI0ULKYzo91KGVxS9cEWIif+0D+99nrgUi4mj3SiCiIo/cZxCpRRrsD9EXkg6/o7CPXsnR9EfXKydOdjLpv5ZknuloMIcESvWyqxB8NkNBeyYEE085P2eHE9hSNqVx0d5xqWwg83aG1P7s8fn7EmhUIpFooSHVdTCPSm8jPjfKgFsrHku8hNill/iO2Pk76i8s/b3JHfv+/g3z6YUV+QZGp/3z4Nl4LDu9ywF8Lp7qMZXCBQChUAhUAgUAvsaAkUA72seq/EWAoVAIVAIFAKFwNojsNcI4DHRFmWPxG9agCKNJL97dVBUtCEENlNz5lzOn0UazSKAe7IhwTQm3iR2jTkqNb+H9E3SOontPoHtu5NI7xWefu6VpWMSrFf7TCNAtoJPxtFPlp5skbQOCRL1a+7PrpCDfWtk9+rbFUe96Fz29PfxM1wQJO4RdZnv2EzdN8Yh/p6Gz2aYTCOAQ76mFXLIPP7uW/NGBRgVm7EkTkKcRTEelTiiQJyk1Te8EALwiRowavHMD/fo1ZN9scCiFrsx+ZH4jqqxV3KnbXf2SoZDT1IaE9+nnWnG6Dsyt1JEACc/m/chvyYRMYuyc1K8571+3QhxJT57kob/0r488zhFK85NfIQMTMxnrocIy9xyj8yhtFaP36Mk9f1Rke/WHsCILWPLuHvSyRj4DOErZsVjCh8S2ylgGROV7hliy89Z893H7+ZCrzIfr4nLJL/GcZeOBn1L/vivJyjFz7g9e9adfm2AaZ4XIfKjaO1bfYdktoe0vaZh7X79NgSznnHbmS/T1kP36p9HOW/8HE+RQmwSJ46sV5nz3ptW1JLCMN+RYqFsQ9Cr4XdjDTTOaZj08d4XymR9cJ32zlpjjztHxPfBL3Hm/RSZ9f7NupiClP7voUlr1/jvg/7ZOF7/JhVbjP+Gmnc9XsT3TBrPONaLAN7O7K5rCoFCoBAoBAqBQqAQmI5AEcAVHYVAIVAIFAKFQCFQCCwYgb1OAEsUSnhTEEr4IsckSZFM2VN3M9J3GjE8LQE5dt84qTvp8yS8Q3JJQic5HZIvqj7jzn7BIS/H+1SOCYKofZA89lbV9jR2jc8dk9vjBG/GvxnZOekeSXCP8ZhFLhhfT1iHKA1xkXH0pHmS3fnM71GLpeV2SNLNEs69jzf7ebP4cd1mMdDjOCH53OCObdnzF/GV67KnJVwQAlqihvDLtVFNe78vHEjL8EmJ/QUvQ1NvF/K6JwImxUTG6rMxORFSJGRm1II9AdiTmUiO7HG5WwrgreAZTEJsujYq1sSSNSAxkPlvzbDOhdQfq+vdJ4RZrkkHgHnHN2u+znuf8Xl9zPqOsV/S0SDfn3jolYriACbiPe2eo4DMOpLvzf1SJNBj3a9V7rcMBexWceJ/h3GnfW9iOq8h+6IWzT62sPQMTMz3hGEKQXLvYJ/nwrT1f6vj3+n5KZRJK/vcLx0e0iLb+ta30I8dife0G+/3t82zNuRpsO7J+J2Of7PrZ/2NwCch7RXE6AbivRSL9IUgbOD3vnNIPs+zyGdpO+7nFES5Z98JwpgT+9Oek0UALzMy6t6FQCFQCBQChUAhUAjsfwgUAbz/+bQsKgQKgUKgECgECoEVI7DXCOAx3FFPUcjYRzbqQclTqrJ5kq87ceGs+6dtafbnDRHREyB9y9ae1JSs7RXEru3btvYtVdNaWnJY8td9QhCMyY+d2DtPontelY97OTdY9Koun/XJf+elRWYS3v2ez9kb03tpB+2avrXoMsitWf6fhbUxhfzgTwn58Z7H9jKlFEWCXHbZZcMBBxzwv/ZzzF6OUU2HNNqKL2aNdTufzyKAE+/9nqQhakLihaQImZmWuMg/B8JXDPG7dcC8d+zmHsBbwWZMAPs9StbEaIhcsRHipv+OcRcB54fci8oxyuN+3+BZ41zGHPGd8WXme/89fs4a2BespL151rJcgyTj+2n7uFr7KVynkVuZE3nt1+JZ+Czj877AxxqY9draFV8qBBHX//rXv5oS1BFluFf2witzxFywblzhCldo6wtbPU9SPJC1Zhn2bPWeISuNqW+Tzf6sY3/961+Hq13tau3WWR9SJBD7+N3fAI4QnSkW0mLb+plW62m/vgz179j+eZ4ReQake0MUvNZza39aXbt3rxJORwzX+Zd1Ietqv+9vOiRk3/Qey636bH85vxTA+4sny45CoBAoBAqBQqAQWBcEigBeF0/UOAqBQqAQKAQKgUJgv0FgrxHA42RqlJFIDkof5FiIghBAkxScCYCoWbdLfMxK7rrvuH1l9ntEVlH0SVZnX1fERhLiPXkZctT3Zb/YtHuVzLYnqmQ2okCi3D2TIF+kCjKJ5dgd/OAZhWZ/zpjocV6PWWzJfo1sSRtL71H72QcRTiH8ohIe75EY8ojd8KSW3Q4B2tvWLxS9Gqq3cdr740VmUox5L77nO6T95S53uRbLEv9IDXb0SnEkMB8nuQ+PEGhiC+mDDBI/Pfm33RjfyWLZk539ffqxsF+MfvGLX2xYPOABD2j+TrtqtokJ74kPBCBC5AY3uEHzb4pAvvCFLwy//e1vh4c//OENu+yL2s/1ndiyqGvHBHAIQP4UA5m7Bx988IZfx/v6sp99aZ8c5XeUsb/73e8aRve5z31mFsFM88ui7M2cn6R85r/4OXu4wiFEXsaQGODXKP779u7u419IwF4BbE6NSd/E3yrmxCRcL7300kbsmufI3HF7bvZb383pFHn0LaHdM90C2BrynO0pMvFqzYxaejf3gN4slhLbKVzif2uYI2t6WqOnzX3uN6mNdwqH3AemfWERXGBMZZvn8CLjfNK95vkbIddZ2zzzQkzzUcj6qLn5GT7eT4GI9TNt4/Os6Nu+iwPzJX8LpGAq3zPtmTe2Z55n4/gZv505tujvmXa/IoCXHf11/0KgECgECoFCoBDYawgUAbzXPF72FgKFQCFQCBQChcDSEdjrBLDE3oknnjhcfPHFw89//vPh6U9/+vCMZzyjJVHT/nCVBDDFlmQzsoYi6+yzzx6+//3vD6997Ws3CEqtfV/1qlcNd7rTnZoN97rXvYZDDjmkxc6YTL3wwguHz3/+88N1rnOd4cgjj9zYD/eHP/xhu/dFF13U9vjM/XtFnfttJxnbB/E8BHC+Z5z47v2Qe4ZAfuUrXznc7GY3G37yk58MV7/61YeHPOQhLQneKzpdc8EFFwzHHHNMw5N/P/ShDw3Xuta12u8vf/nLh8985jPN98jir3/969tSAM+TfJ5E+o79NU8iHCHxnve8pyXz7dH55S9/eXjXu9610eYzalfJ+09/+tPDc57znA2SSxwgQZE6/O0eN7nJTdrPp512WsNxOwT4IhetWeQHcoav+P5b3/pWIzyPO+644c1vfvNw/etfv+GQwzw555xzhne+852NDP74xz/ePkKgPu1pT2tEItIThv7d4x73WLn9k7CcRIQ6z/xFgpn7l1xyyXC9612vEaHIXXFiPpgvbPzFL34xHHTQQa04Ai6HH354w1FxAALoHe94R1tnzjvvvP/RFnyWb3e6Pky7fwja8RqU90MCIzjNW3vWWsfufOc7t/Uz8y1KSeMU48iwY489thVNmPeILWuBOfGnP/2prRGI9P77M4Zl2ToL4/Hn4iGkrM/Ed1TRbFcQ4dU5SE3xIAasfeLDM+GRj3zkcKMb3ajd+n3ve1/rIgDDBz7wgW1NcIitkMBpuw+nvtBoq2NfxPlRu4eQjW1sVtDx7Gc/e7jKVa7S4lwBgPORm2LbPOBz68ZTn/rUNkesGZ4TngewEiNvetOb2tYI7E3hgFhi+6oV4IntEPvIbusiW7761a82u831u9zlLhtktnONPcUip59+erP7Nre5zXClK12pvc9OuCgmSuts74UYTtv5tJuf5++DeZ6N8zz3ZsXNor+nCOBZiNfnhUAhUAgUAoVAIVAILAaBIoAXg2PdpRAoBAqBQqAQKAQKgQ0E9hoBPHb9Zz/72eHWt751S3r+8Y9/bD9L+EYdNYuA2ikJMM/9nSP5LsH9zW9+czjrrLOGj33sYxtqrAc96EHDE5/4xOGud71ra/Hp90996lOt5SdiRKI2LaQRPBLiRxxxREv6O7THRAIgkJEE3kca3POe92xJ4rQUXcW0mYUP8k5ynn0S+JLxCMDHPe5xw2GHHdbGLxFO2SfB/Za3vGV41KMe1RLhEtdITjZLiCO9jj/++IaHa/v22fMkt5eNz1iF6Pu+/e1vD2984xtbop+NH/jABwZkvrgWx2xPW9RTTz21EcAIAuQmZTDVrJjg+9/85jeN/ProRz/a4uxtb3vb/yD/dhrr28Fnlv+NSawjsxHf1I/GryCAitU8TjtUMcKnr3jFK1rBx4c//OEW2/ASN0hk9j/pSU8afv3rXw/f+973/tdes9uxYdHXTCKAEXsnn3xyi3vE99e+9rXh97///fCUpzylzQ3/shaIlT/84Q8t1mHjd6QxAjDqP4T4mWee+b+Iz1m2LDNGxiRMVLrGlHbNiCzz4KSTTho++clPNpKXHcjdKKX5+Ba3uEV7H6lnrRMTMIhaHp7IY2uFoiDHuBhimbbOwnnS58bn2fCVr3xlePvb395OoeB+1rOeNdzqVrf6H+pdtpkv1772tdtz7/GPf3xbS9797ne3IhrksGfJzW9+87aWmBtpFxwS2DMphTTbGe+irknbavfj+/vf//7DJz7xiaZytTbAA6ltHbTue0WK8vvnPve59py0XrjP8573vIbTk5/85FYY5FBIYK44opoVS4pI1uEwFj7xrAvJbV7f7373a8U8173uddszXZEHbLK1BSKcT48++ujhS1/6Upsj/i5QGIMw9xz0TNAR4Q1veMPw6Ec/upkbBf067H29avxLAbxqD9T3FwKFQCFQCBQChcD+hkARwPubR8ueQqAQKAQKgUKgEFg5AnuNAB4TShKmErwSwxLeSERJY4QQ8myWUjMK1M1Uwps5eRbBhZg0Fon2JPjPOOOMRgBLwFPwUfz+9Kc/3UhI3/ve924kr+Q+QiyKJ0lhv7ORGggJKHksqY0clUD2HYgkpAEyRJJ33AK6J2J6fHo7Z+E2vsc0jGbhA/ejjjpqeOYzn9mS15LTkv0ILmSv8UcZhRBjG7LTNde85jVbApwqDPHxjW98oynebn/72zfyYKzsGhM+k2xIPLBns9gY47OVhaDHhC8VBiBsHOKA+pnyja/5Vpz8+Mc/Hm5605u2WHc94uP5z39+IznFBfLrl7/8ZVM7Ur5Rzz3hCU/YlgJ6K7bMe+44DvI7+x7zmMc0sptq14HQonCHC4Wjc0KSwALR7xzzyEEtm5aoyCHEoBj6wQ9+8D8U7+tC+I0J4Khab3vb2zayTttacfDSl760EaDiIK3h2UAhKrYR3Q4FFIhysQQvGD32sY9tJJr5tBW7t3LuvL6fdl6Ur+Y3Ms7r7W53u0Z6ISzN67Q85td0M3j961/fyPH3vve9zTYFAxTjuid4HiDL+Z8CGnGqI0R/rLIgZhIWaWOcAhCqVj411xG7iE4kX/Z4Nd8RfGIEGcj31kTz36tnB7JQUZTuGJ4NCNIoX809WPrerewPvVN/bxYH5jf7qFXFv7kv7vnQc0ChS/Y/di6i/AUveEEr9HAojPG8O+WUU9p7L3vZyxqJnr2gs29uVOKeK+YGHMTZqg9j8Zy3bmsDbQ4rYtLRw98xYtu8SOFYlO7WwPPPP7+tiQ6x7hlwwgknNDydZw7Aw98VsTmtwRN74+KIWc/zSc/S/r1p99vN75k0nvG4iwBedeTX9xcChUAhUAgUAoXA/oZAEcD7m0fLnkKgECgECoFCoBBYOQJ7jQAeAy6BiSTQ6pDqBymCKAtxkD3upjlqp4THLILT9/bfgeCh8rRfqSQ05aMEN8WmhC0Cg4pJgh/BF0Wf+yRZizDT/pk6DDESYkBinFpKotw5+WyVhMcsfIwN6UPpSPEEE0luJBdlpwMpIHFP5YwIQHpKjCONKaf5ngqS2kmbZL5///vf31SC8yacd2MijxXAfkfSss+4JecpW7X+pX498MADW/J/rNTi54985CNNJYrks/8zMgRJcN/73rfdT0txpOE62w9zBAzC+rvf/W5TMDqi5EdoUXiK42DA18i+X/3qV400F/vZN9orbF74whe2dtpI0FXvgTwprsYEML8bu6IOpCbiThxQrlJxK3To9wlHDOt0oGCCfxU/mBvWEfdB+pj/igTgtZUWtztdD7cyj/rWx/yG2KTYpd7lW0pWayUlsPeQVuYDUlQ7fWuoNVGr42tc4xptTdAq11rKDuS5tcX5WYdXuRZOw4a/+NEaJ/Y9v8wJim7zPC2hE+dwgJOiEMpP80HXCK2eFQ2JA4UwCEXKT+dEJZ95FEJ0XVSgafUPC4VNYhaB++IXv7jNZ2pe9vO1uS2uKWN1zaB210UByX3AAQe0+YAsVRiCCFcgkE4Raamv4GBa8dNWYngR54p9Y8laZT3gH/73fEBue86JC7HsM+fD40c/+lFbC84999x2vmfo6173uuHGN75xmxsOxRQvetGLmnrY4Vr38L3ZO3wRduyL9ygCeF/0Wo25ECgECoFCoBAoBNYZgSKA19k7NbZCoBAoBAqBQqAQ2CcR2OsEsIQ+tSRSEGmACKEeRRQkybuZY3dKeMxDcCI20saWylGbU6SG5DsCD8ljb1MkB8US4koiW+I7Kq1+b0tJYWSRpL8krs+QB9/5zncaEUoZRilLWSyRvkrSYxY+xo7gMGYtfZ2P/Lj00ksbGQYjifF+708EJ5KH2gvhjQhwRCUKP/tIIoujegsBtMpJ3hPA+RnpSc2M8EXeiA2tOqkBkX5p18oOSj94iG3XfPCDH2y/2/8UgULhhRRCflCAi7me4NlprO8UuzEBHjLC2JGeVJtUbwoA3vrWtw7//Oc/mwoyCvjsd0kBigCm9HcgEpEmUTYiSdxr3Qjw4DepBTTFn9bniPxDDz20EeJI/Fe/+tXt96hfxb75j+DV3pfi1x7SFLEIMFhRQjpHfOwLCmBz2/olXqkftTcWt5SLlLA+0+HBHLCeUbhShlJ4mwsKBRB9yFPrJ+LQOQqCKMkVl2QN3AoZvtN438r12QeXnYhvhRyUsAg+c4DtzmFvCoXEi/WeutN8d84d7nCHdp25IabED0W8/ZBdDwcEctaGcZv8rYx5UefmuWe8/rFXEYyYVuRyt7vdrY07qmU/w+Avf/lLIz9dY74gSBHDMFIE9LOf/awRp56hcGR3vitzEA7roIKGZQq8PMcc4ts2Dp4LSG5toM1n66BzvXp+Jt4VO3iWaiHvCMlvn3hrSRTAeaZmvVyXIoBFxdNW7lME8FbQqnMLgUKgECgECoFCoBCYjUARwLMxqjMKgUKgECgECoFCoBDYEgJ7jQAet+1Nm16JXMlzrTLt94cAkdjs9xecpPjZKSk2i+CUsJWQTutFbYq1baQEdlAAS9JT8GSPSwQg4gKJ4f7ez/6nrtHm8Ta3uU1rFZwW0FH+SQq7N/UfIm1s807tnRScY584Z9w+eeyHvgWwBD6l3wUXXDDc8pa3bGo1qkcEuCPER5LeSYJTwd397ncfjj322HYOosg5VNTIMaTqIhWgPZazft4sLnyWz5G6igLYj8xAfCMuFDX4LMpArykGoG7W5hPpFZIY2Z82uJSjSC9K8nVSACd2xmPiT2SveEVWmCN8h+SPUo1vxRTCg6oRSUbZ6ED6ULIhR1/zmte0wgBkz5jYSewvYw7Ms2iPYyLjSHGDIhZzQTtvZKZ9bRE6CCBrSAocEEFIUusEPBS+UL9T/rHZXBAD8BRDPe79XN0tHKJEHBeiZCxpVWvsCDoKVm1tkXoKInQ74H/nWef//Oc/N2UvG6331lP74SqaQKDDAQH4iEc8onUB8DxQDCROPBPEhqPvrjCP/xZ5Th8LIbfhY9zG+7CHPWx47nOf23yJ7EbqOsQAGxSOfOtb3xqufOUrt9bf5j6SUPtjzwXPB2uoQiPrCgLQHIEfHMVFMFmFCnS8BhiPZxj7EZpihu3WMCQwtbu5kfXQ5/zMfs87cwcmVNB5jlpXtJZXSIAopxJXFBLFfT8XFunb7dyLPX2REx8rclHEwS7zAiEsDsSxVtEO1/GxZ4ZCEGS5vyk8b2HKt9TAaQEd4lsM5HnqPvNiMe288d8ZO33ubPV7Zq1l0+5XBPB2orWuKQQKgUKgECgECoFCYDoCRQBXdBQChUAhUAgUAoVAIbBgBPYaATyGT2IvyWyfaXUoKYwclAiW8N3smJU4nOWuWQRwlHshgpFWSA1JawltCWoqH0n+7IMpkU8BZk9QSXH/JIB9brxaH1MF2hsSMRL1o6Sx85BCEv5IAe+tUgEc/MY49eRPWl6y769//etwzDHHNPUuQsg/70tWh0SOKhZBbL9f/6L0RXDAFabUwfDJsVNfz4qFWZ/H5v6VfxDW9qFEYFJpUXYj+bLvK/Ivrc4VCogZBKDPkQaIc4QvEgQhTDlNOYlE7Y9V2z8pFvgqikTjsye22NbeF8Hdjzn7u2r3iiineKWATZGEVq+U8VpnhwDp5/+6EsAhrCgajdfYKTbZaa0wB2DEThhQeCOJxQgix/6fCHTENwWsg0I4rZMnrVG7uSZMIl/6OcAmhBZiS7tbhOVDH/rQRgRbz5Hh/Oxz+MBDC2gqV2u91ufaP8NDcQTCnH3sh5PWt4hi7cRDgHmN8nEV82JMkIl746NcN8f5nU/hQBWvsCE4WeO0NGa3dUMxBJLc+uGwXsDDZwoqkIg+t4aItRQTWCs8O2c9I2eta9v5vLc/HSzcRyEDmz0P+Yh62VqmKMh+x3wmDs4777zhJS95SSsWgYeiqMsuu6yRn2wUI871MzWx56420t5jc5TUq/D9GC/j59usZdZE5DdFs/2gPcM8F8x1hV3WAvFPKY0khgOCmxJe62/Kd10QnAdb9zn11FNbe+j+8L3wSUHEdvy4r19TBPC+7sEafyFQCBQChUAhUAisGwJFAK+bR2o8hUAhUAgUAoVAIbDPI7DXCWCtfiVCJXSRn8hRajBKIsneWQTtThPA89y/J0A+/vGPN+IiLaB9hvA86aSTmlJJEl8S1+da+2qJisij6EobzBNPPHG4053u1IhCyeIo7CSIJXORZ+4raezYTbJn2oSaRgAbewhdiX1qNuQtm/Ym8QAAIABJREFUcjsKPfZ4D0EGE/52rranIbkRgog/fqcQRAZS0CE5cuzU1ztdLMYEsPvxX0hqiXzKR+S3Q/JeO3NEiH0cEbwIEgpBtrAT6YE4Qn4hA3yH9+BHQTmJAN2pHTu9fkx+jQlw+3hTdYeoYa+YRwgjLSjjEWb2R038axmNFKGc1wIZGfLgBz+47Ys59v+q4mA8B/pxmOdimWqVz5B75v3DH/7w1h5bMQPVN3KT4pX9ilyscfY8FQOIM4SOuWEd1PZWTLhf1oBJa8Eq8YBJ2vlSaLKD4hFpxxZrIqJfkUcU3SlqsT4ohkAY2+9X23xEoRhxID7tpa5VsoIJakjXOKKcD/m+05je6vV9LPRFEJ4DV7jCFdrzwFqO3KfqpXYNue85hyxku/f4G0lsfVAsk/XE+mgOiau00TdOP0exuQ72m/+e33xiDnvWWesd9rO/2tWu1tbCvgW+NVKBhDXOgeBFkttKAZ7u50CkPu5xj2skclTU8IJt/j5YVfwnZlIkZk4rZFIM4TlgKwOvnpHWdAQ2lTscYotnht/Fh9jWDUBxGULYQV0OT3sp3+c+99noGLIK0n+rc2Q3zi8CeDdQru8oBAqBQqAQKAQKgb2EQBHAe8nbZWshUAgUAoVAIVAI7AoCe40AHpMoFGL20aV4uepVr9pIIoRJr2xJgrdvU5iffTbp/WktA8dOnUUAS+5GdXbxxRe3Vr/2aZW8tnetpDfVK8XXHe94x0bwUTHe8IY3bPvYUgBpgykRLGF99tlnN8IH0SWxfdBBBzWCwM8IYQQRklTbR0nwECwZd+z1+9j23rZJmPg87/f4zMIg143vn98l6RF2VF9aQN/1rnfdILURoJRL7KaMRhZQOHnV/hnBQwGLREfy2ANT0hsWFHBjsnHSGCZhMgmfzTDZymTvx4SsMn5FAYhtpA1FNJIGmU25h9hGeoptn2XfSqQIskPRgFbBf/vb3xoGYgZm2t9uZv9WxrzIc/sxIWP4n/3s0L4WAZZWvUgNBRGUoWIbEWK+//3vf28EKGLcXqGIMuQJ37uWWpBCXAz0sR+/LtKeee81jQC2PsDAmkD5Lx4RYFSe9vNU3MC/yGyEsLVAy1fxIEa0hjXfYeFcGJx11lnDf//3fzdVMEIpxG/2BO/HvAoCDBb5FyWu36l1Eff+WReR2lqkI/W1uLUmvvSlL21rKrLQWqA4RCxkj1hrqrhRNAA/r97r2+WHdMvrvD5c1Hl9LPRrNOU3og4JzmY4PP/5z28Er0IYhR2KBTwTkORIQs8Mz0E4OawL9pVXQKAwwhzo2wuzOd+/qv1fx+tS38ad/QqBPAfFMUzYiwg1BxRJnHDCCW2N1ybdM0Oxj2ei+aENtJjQItzzVkcBzwoYJNZTGGQtNYdWeYSwzv7ExsmH1NsKP9js+ai9eXwMA7GRZ4b1U/EEIhi5K+atKX6Gh3VAUU32wBYD2WvYujntOdE/8/rn+HjNmHbeeL2d93k07e+vrXxPP8Zp9ysCeJWRX99dCBQChUAhUAgUAvsjAkUA749eLZsKgUKgECgECoFCYKUI7DUCeAw2skNSU0JXIrNXCfUJy2lO2in5MYv8dH+JXYoj40wLS2o0SV7J5+ztmb0JkX/soO6KQtb4s/+j99gqiStZjOiFAwz8k/ilBPOZ+6+zAlgC/t///ndLQEtgG28UoWwO4ckWeMDS5851sBeOzoMLXCngYJO22/H9Tn29nYk+Kz4QWnyHvECCJI6RPAggCjhqLzj5nN/FUgiTYMRe2PG9OIGDn7NX5DgRvx1bFnXNNBKAug1Zlb1e2ZG9KtPONC3P+5bf/My3UT6KJ0UQUcyP/b+KOJi0FmUc7OQ7PhcL7OF75E1i2WfeV/DgQBAjeMWLNsjmRrogWD9CdoqDrCG+b9UEcHzfE8BsFqfmuHhX4ELNywZ7/WrjDAdkpvmC/FMsotDBXrla3EZFikyDJVx0W1BMgEhkd6+2t2aIoRBii4rtee/Tz4G0tvee5wO/an3sZySfWHbOhRdeuKFsh5V2wJnjCgccFLDOUwyAOHRe1sIUQ+S5kO+bd8yLPK+3n/+zXmWvZ+p+/ud7BG4Uq1o+i3V7vPsc8UkJbbsENntu2jPYWmLNUFCQ54I10xwRH4k/Nq0qBno8s8UBf8ZP5riiB3s5aweOFEf4WgcQwDolKAKBiT3j0zHk5JNPbrfmd8posXTUUUc1Fb3iuLSTX6X/FxlLO7lXEcA7Qa+uLQQKgUKgECgECoFC4H8jUARwRUUhUAgUAoVAIVAIFAILRmCvE8AhUSTNtcXs22lKLEuYbnbslAyaRfD57nxHWtpK7CMgJKN9FuI3pJ/Erc8laiWGkxwOGZS9+5AcyJ5cz3bXOs85IYfXmQCWfM/4YzPM2OKAUQgS77ELuZ29K3sFV1q/RtEFz1UToLPig2/4KftVe/U7wuOSSy5pKlDkFpsQVl4pZcWGa8UAsgMpEmJjkvKpj8MFL0Fbvt1Y/YiwNf4Qcuwzb/nbuWxF/IfAFPNigr/NDdfCzLzynvt4X4wglnIEl53O+S0b/P8vmKYA7uPdHEAAhbxmg/lB0eyzKFZhErVzCkBck9jPHqdpE5w1YNJasGw8Mn+D25gENma2mNf9gQxjuzlM+Y3otl70xQ/87Fr2+gevzJN8T8he56aNtJ+zR2zfJn67vt3qdX0siFlj8GpM2e/bPdljPad2zh7G1oPshWy9cI75ooWwueB8fncvmMLM/Mi84I9VK2DHRSBRdmYv5BQ0Zf9ztrDJM97heR8i0xy3Vohj/k08W//hkXUjitjMN3G3avWvsWSrg6i0vZe/D8aK3dgY1bD5EdI4nSFgmZgyV0Kqez97X/vcz5kPW43f/eX8IoD3F0+WHYVAIVAIFAKFQCGwLggUAbwunqhxFAKFQCFQCBQChcB+g8BeI4AnkSghA3tFLMIIkdKTD+P2gYJAQnXS+/MGyCyCL+SD7+n3uw2RE5WqhHe/V6f79gnv7HXqHAnfEIAhh50fVbDkbtTG4xanOyV7glXfUnHWz7DsMe7VVwgMSf60PZaw9rnEfRLW2bMx6sWQfEiAkGVJ5MMmRCCsxkTDPH7t7enPH9sQLCe935Ncucck7EPmwiAEeEgQ10X5m0KGFAlk3+eQG84NMYYQdv54f8+d+n4e7OY5p/dJT8rk2j7WvdcrwjPXc07iHJEREjGK4BDFY/xXhcM0AjhrlFhIwQLCD+kbAqj3pbUN6dUrF/t5HjU84idqz7FfdrMoZEwAZyw9QZtiFsUA1jHjGxPCPWmV4o5e5Q8XmMBGnKQ4IN8XRXk/ZxJP88TtIs8Zr0vGnvXfZ8bF/thn7P7xqXWP2rNXuqd9sDGa/+IohTUZdwpksody1pdVkKBj+7P2pZAjSmh2WteCjZ/ZhQiOnbHDa5T0KYhJ2+dsw5DOAdaPxNki/bqdexmbuU/1b61L548URrCZcjfFHOl64RVOKXqLCj5/B4iXcbFMuoTk2ZpigGnPvLE98zwb87zf7Lk3C6dFf8+0+xUBPMsT9XkhUAgUAoVAIVAIFAJbQ6AI4K3hVWcXAoVAIVAIFAKFQCEwE4G9RgCPAZHMl+iU3EaKOiSIJTqRAbMI2p2SQfPeH9EleR/CNklcY46SMcnpvj1pkvghGaOOlNhmX1pIe3Vd2uBGPZkk907tnBmIM04Y45Tf07rY5VE1+bnHS5K7T/aH4ApePo+62rV+d47Xfo/LVWAwjfwyzl79DY+ezAohnjGnGKBXxUb9PKmdbQih7RDgO/X1rOv7MYWICKmJsBir372H8BPbIcrFfvauTGGF96Jw64tCMp51VQD35G5a2iO80hq3J/t7FWtUgombvqgkSsHeF33hxW4SwPOQS1F0R5Eotl2X/XzTFh8uwSuvKXgJIS5WnCc+8myIvd5LdwTx1BdvzIrbRX7ezwFrG/IPBlkvrFvjoiBzn68VvWTuiwf3sv73ZHbWT/PKnIFfvw9wVKeLtGkr9+rtz9YGWbuzdvXzuh9vfoZFOkhE6d8Xi/QdJfo5lLVXTKwah/y9Ii4V/mj3zyaYwIjfvCL9FYSIAZ8pDkjcp4gtCuB+HUg7ePMoRWhRv69q/+etxMmyzy0CeNkI1/0LgUKgECgECoFCYK8hUATwXvN42VsIFAKFQCFQCBQCS0dgrxHAk1R0FDKSmcjUXgUs0dnveTlJqTlWAG+VEJhFAPeq3wRDT8R4L6RVEtJsyd6nSYqHHE3iP4nrKJvS7jn3y3eF+IhdsTdJ8Gn2TsLKNXm/J3VmYZDr+smQa9iFrOmT9SG5o/ztE9WxO2rXnvzxM/ucn/M2I0An2bAZPpthMmuij3HOdyMxxG3Uidn7OQTOWMXnPDGF1GGjn1P4MCYzeoKgVyv3sTBr3Mv4fEz+pJCB7SF2E/+Jj4wjuPi9J07ZnsKPtAIWV5kfiff+dRm2beeeIe56X/d2Zr1IfCNz+mIJ35nCkhTCpC2yc3daBLDT6/t1b9Ia0LeB72M4a0KvbvYzW9kVwtQ1UTun6KNf+4Of7+lxyTqzHZ9t55pJa4D3jIutxh5/Zay9Cjrj7e/DzsyREKfj/cHdK3vDp0AoxQVRiW7HnkVfMyar2dnHb7+lQ2LDPEGeRgmbbhIpDjFG8yvK1xQJpN128F+0LVu5X//sS+GD9Rqpn3mec/oW576jLwRwTpTSiQXvZU/sjClFBn3B0bxzvH9mjudyX2A17X67+T2TxjMuAisCeCuRWucWAoVAIVAIFAKFQCEwG4EigGdjVGcUAoVAIVAIFAKFQCGwJQT2OgGc/RJDmIRAkDiV+OzbXa6CAE6ytd/LL0nncTIyypzs+5v2tknoh8xKordXdPUJ7RDKY9K3J4MF2Zj8npbQnYTbogjgqLSzT6X7St6Pycz8Pm5rnPf7fWRjRzDJ72O814EATsI/6u20MqZoy3gl6kPy+BmJ47O0PHZtYkXswC/zYayOnDcBv6VFaIsnj8dA3axlrfdD5ITIYxdFZ/aChov4ppoMRsidnswwHHHh6NvbrloBvBlMYxI4xE72ck2rc3HO7nQOcF4UgbE7RQFiADaTMNiKyxYVM/19fH//e1oehwhNHPeEXfyZPbNjWxSTfu87LKT9NXzMH+dl3/VgMi6w2AouWz13GgEcEhfZy7+Unhl7b1u+z5jhlPg3V/71r3819WgKoNgndq5whSu0e2VddQ9YpH1wnjlbtWWR5xtD4j3tufsCmOzry0btkUPyugbhCQ92U//aJ5nd1kCfOSf7HfddM/JczrNykfZs516Jjb5zwfnnnz8cdthh7XbjYgU+hIv46LeE8HPiPNshwAJ24iR7R3t2WFPyDJl3jhcBvB3v1jWFQCFQCBQChUAhUAjsHQSKAN47vi5LC4FCoBAoBAqBQmCXENhrBPAY1l7BNFaMZe/AzVyx07bAY1Jj/F1Rr+V7Ju3dSq0jSStpn4R/T+Ik4e3eIX6cxz73jUqsJ8Fzr3kTu8sO12nkT5Sb7A8pISktWY3ojAKKbbBEemS/TNfCo9//Eibu435RAca2nfp6JxhtRn6F5HJ/NoppR8bP//mdDWmZysdpjR3ioG8DiwgRG+NW2DuxYxHX9liEoOFDvkZ+ZR9ovo3akw0Inqj9omg0Hu/1+x8jOVybFrpj/68yDibhl30/0woY2RNiLns/93tBI7zEQMhw8WPPYDYjyBzu5ffMqf57x7E4C49FrSHT5gBbMl+jgM9cEBch8MRA5kLsSQFI1v4UiOT3FAKZK+nG4NV14mQ3CdBpBHDfuloraL5Oe+Os+YogEHYw6BW+2Rs4RR9phZx9YfOdeTb43fXj/ZUXMa93eo+e/ExnhPgvKu+Qvd5XNNKT2bBwXlp/p7MCe52bLgvZIz7dInY67kVdn/3d++0O/vnPfzZS29jH3S38niKPFBKJ6cRHyN0UFeRvkbTJNkfEQ1Thi7JjX7pPKYD3JW/VWAuBQqAQKAQKgUJgX0CgCOB9wUs1xkKgECgECoFCoBDYpxDYawTwWLUZQkyC9OUvf/lwxzvecTjyyCMbKShhPkm9upsOznjH404r0ze/+c3D73//+40WyOx52tOeNlz3utdtyf4QF6985SuHv/71r40EC8nzspe9bDjggAOa4unXv/718Itf/GJ43OMet6EMi0KYvb0aeNH2b6akDbnU74Xr/Fzj/bT5/PjHPz785S9/GW51q1sNd7rTnRoR0rf2/NjHPtYS/FG2PfzhD99oAyx5LvH/whe+cPD+TW5yk4UTwNNiadL7k8iuSS0pQ0qxCYn3jW98Y7jpTW863Pa2t224SOJTegWnr3zlK22vyD//+c/DIYcc0vztMzH04x//uKll73nPe7bP+r2QexXoov2/1fv12CBw4ILYu+yyy4bXv/71ww1ucIPhLne5S5u/CDEHHGBkbvzyl79sBNYXvvCFFv/i5Iwzzmiv5gfi51nPelYjR3rCcJ0VwImhv/3tb8MnPvGJNscPPvjg4cY3vvHwH//xHy3O+RleL3rRiwZzgbrTGnC/+91vwwXI409/+tNtnsDvgQ98YIufHD3209R8m/lzFlm82bWzCGBjR4ay/Zxzzhm+/vWvD9e61rWGo446qtniMxi4T3z9kY98ZLjSla403OMe92hEVpT01oL3vve9jQg/8MADhyOOOGJjX2A29F0WdmtuTCOA08rafBe/If2tBRdffHGbD7e5zW02lK7OEw/nnXfe8Ic//KHZfdxxx23sAXzppZcOZ599dts31rXWUsRw9hU3jknK4q3O40Wd3+/J3BO6f/rTn4ZvfvObjbzl33Tz4C8xbT047bTThstd7nLDzW52szZX+s4R1knKVxhZE0N0Oifr6Trsg2s8ad0uNsUwX2VdFMu//e1vh7///e/NRvM+a0Fs+s1vfjNccsklLc7TFSXbX3z7299uGJoHzk/hQ7pK9M/jSfN7nlbKk2I78bGdNWPa2jTte2Z9x7T7FQG8qFlc9ykECoFCoBAoBAqBQuD/IVAEcEVCIVAIFAKFQCFQCBQCC0ZgrxPA1C4Ig+9973vDscceO7zpTW8a7nOf+7QEd/YWTXJwnDxcsCum3k5CNt+dhLPkq8QvAgNZJ6nrvZe+9KXDhz70oZawTVtbiV1kyA1veMNGBrH5Fa94RUt+I0Ykhr/1rW81Uuhzn/tcI8CS1I26bF0JYKBJeD/72c8ern3taw8nnnhiS/RTgyHv/GzsiE8+Zjc8jz/++OGxj31sIzdCcCGQ4ffBD35wuMUtbtHu0aubZiWJZ8XDMgjg7P+pEODCCy9sBPY1rnGNZqMjWEjaIzwe8IAHNJXsla985UZ6IPj+8Y9/DA95yEMaPmxGniIRr3a1q220ht4tkmsWhj7vicC0qP7qV7/ayN0f/vCHG4o3fnUu8tccRw4/4xnPaF9hjiuSeN3rXteIvu9///vN7+53zDHHNJwe+chH7hN7AIe0Mo8VLxj3gx70oOY7GETNKibe8Y53DDe/+c2b7ebCe97znkaWmjtIQXFwhzvcYXjqU5+6oarNmjOJ/G3/Sf8/8/83fSvnjmNhGgGc87JWKeQx37/2ta81MhQpivCPIp49CnwUQTzxiU9sBT+u6ZWTCD/z47nPfW6LoX6f7BDJbIm6eJ643ek50wjgvs21WDeHFXaIAf/M/ahDkboIz/e9733Dd7/73eGjH/3o8OUvf7k995ClSHSEufl/9atfvcWSgho4KYgQT9aCFBQgF9fhyF61WQ8S19ZFa11Uq8YKH/6///3v356fYsSz/yUveUkr/LHmp0gAFgpqXvCCF2wUhPmudBJYB9uNIYUNaVMdvyB+2fX4xz9+uPWtb91iIQcb4fL0pz99OPTQQ4fb3/72rTjEeggzBLrCAH9PfOc732lkOBz4Py23Myc3KwYpAnhdoqTGUQgUAoVAIVAIFAKFwPojMP//LNfflhphIVAIFAKFQCFQCBQCa4HAXiOAJ4GOOEMAUbrc6173aiSIo2+VuUpnZV/K7NNqLMjetPkMuYHge/GLXzy8613vagla50hmX3TRRS2Zj6yQKP7jH/84fPjDHx5OPfXUlghHlFL/vupVrxo+//nPN6Ik7ZF70mUn5M1O8ZtG/rDn/e9/fyOxEHzaXUrwG39afPoZgXG7291uOOGEE9pQ3v3udzeyEA4+1+bS76effvrw2te+drjOda7Tztvp/qc7tbtP1vf3Ch6IGHYjdCjV+JJP09pbgp96j42vec1rhrvf/e7DLW95y3artPREDlDCIrvEDJKQGlgsuG7dW0CbB0gtPkVYpS1v1LxIK61QgwkShCKerZS+CgFudKMbNXLD8YY3vGH44he/OJx11ln7jAIY8Se2EX0KGRCWCDsFHiHr+JFNd7vb3ZpdCE/FAvyM9D3llFNaocjPfvazRvRZQ2DZK4DhM56LW1kXtnLueO5MWwN6AlQByxOe8IRWDKHYJaRuyC7rYV8YIF4Q4uaAOKIGRph96lOfGi644IIW+w7kl2vNpb7tc9rkLmqeb3afaQSw8Rg7fyEz+df69da3vnVjb1tKePHuHuLhete7XiP2rIneoxB+29ve1p4Vnh/iBE6KCtzP8yF74vbt8Xfiz0VhlvbU7sc2BCZC35j5M/t982XahfOxTgBi3+EZInYUDlg/natASpEAfKyxaQ0N73QGCBG6KFu2c59scxD1cwoUEPwKABT2IHT9nSBO+JHf2KVIQpwoBBAj73znO4df/epXw9vf/vbhYQ972PDQhz60/U2ks8CDH/zg4cwzz2xrirkVlfGsIoh1iJHt4DrPNaUAngelOqcQKAQKgUKgECgECoH5ESgCeH6s6sxCoBAoBAqBQqAQKATmQmCvEcCTyAvEz3Oe85xGjlGSSopLcuaYpACepebcTBEzl2O6k6Lu8VbIjrQglZT2OaIOaeH3e9/73u3qqICi+kKMGhd1F9UwlWvO+dGPftTawWqLK/Ef4i9tIHsFcG/bmJTIsLeCz9gnk/DZTP2HoDjssMNaUt54EUAS/5RaDmSYRDglG7UTkuzcc89taickgPMQqMgg6k8qWjHg2IwAH+Pg/CTW+5/niZ9ZMTGJ/HEN31JzUrwhLZDe7IRFCF6FAeJZO1eqrstf/vKN5KYWDfmj9Sf1M0KLmvbRj350UwMae9Tws/CYZcOiPh/7BHGJwHje857XyA6qZq3cKZ2RIuKZDdnLEpknRhA+MIrK7/nPf37DkBJSHKTV63gdWDdCw1qgqINilfITPhTP1HuIvuwJzY60wYWBrgHmCdL3Kle5SjvX9RTh3jdnEOMwGh+TVH3T/NufuxPspq0BUTjzMSWjts9XvepVm+L9MY95zMY6J7ajioYJIkyxD7JU4Uzm00EHHdTe539EFyLMfR2wyH6p1s6Qb4uK7c3uM40ADqkJB4QeZasCDu3wrY1scAQnax/Ct8eT6h9uCoXMi5/85CftGt0jFAloEQ+nFAXkudPvP74bGEz7DsUe/GXOX/Oa12yFHeLZoR1+xmlNQ5Ij/am8Fb247ne/+10rjBEziFDkMZttm6C1PoV0uiq4Z1TQfVHWKu0Xh3ySeY0U1+WA6te6HgV0CgCyLYC17/rXv36zz98H/C5++N2zRGtoawFMrIlePWuyd3DuM+056f2+Tfa0v4umPd/yHA22mz2Pe/wX8T3zKJeLAF5l1Nd3FwKFQCFQCBQChcD+iEARwPujV8umQqAQKAQKgUKgEFgpAnudAP7ABz7QCDPtbinoJEQl/9NaF3k4D4E3PmdRBPC0vW+TVM3+f9Rp9vLUxhn55/spn5AckrQSw1SS7GIfwpOajdqJgscewG984xtbcjd7SArMJGbXlQCm3H7yk5/c2vdq32n81FyUXBLXxi2xrdUvZRNyg68ofWGADKH00goa8XP00Uc3chSJAJc+eT0mr9aBAKbW066X+tX42Emx5RUpgLCh/PIqluwJ6lwKL0pRSX0JfyTSl770pUYoKyRAhtoDE9Hhvn1897GwisWrJwHYiOxF+FGyUaXx5aMe9ahG7oh95yBvzAWqOP79wQ9+0MhOPyOQtUBXDOA8KjgKQoRxT34Gg52QmMvAi2/FgeIGpJ95rdW1PV5/+tOfbig3kTaIYfNBbFO8iwH2agN83/ved1AIYj20FiKG4YQozjEJg1kFHMsmgK1pbENcK3LQ2QAW9sC1nrMTgZt27tk/HQaKfrS+feYzn9nugTi1X6wiAHF00kkntTbBCEEkOYIweyrPUj4u2tfTCGD4inFzVStjxKXYR/opiqDo19I8+8GLdcUfngnZ5137dPiFFEV6Ioytf54b8ECQwjqkd6+8XbStW7mftYsvzIPPfOYz7fmmvTkyG7HpOeC5mGc5u+yFK8b5F672PdYGnZ+RnFTECoEUBsApauoQ39l32Fxbh6NXIvOLZx3y17NR4YN1wJxQzGAehMy2LYRiGB0y2Eb1ruiDvxUFIczhZs7Aw/rgmQszfzsoLOoL1CYRtkUAr0OE1BgKgUKgECgECoFCoBDYNxAoAnjf8FONshAoBAqBQqAQKAT2IQT2dwK4Jx8kSbV1RnBKYFL9SGhKijrPK0JMq0NE0jrsbziLXJHsRWwh65A+Et1pGS0MJezZIunrVaIbQards3s7l+0IYKQfBZn3JNWjIu0JwN0O7Vn2I/SMG9mD4OAzymaERoh8PpfElvCXDKfuRY45V+Ib8YHs8ftd73rX1irZvo9jEn+dcMjYkJdIC6QOYgOhTfWnZSfCytHv18gGGCBIkF32dqQepZITP8g+alpJe/ecV3G1m3HRjwn5QAGN3HjSk57UhoG8ZYP5nXaoUQCaA0gvtimYoAYXN1qdIpGoBq0JiNIohGPbOhHAY79Q+SFtkLZsRHxbF7RGR+hGyW0uhJB5ylOe0ggyBQLWBLgpEPC5e1gnkZ+I4THpvRUSfCvnzhtHvf38ae5SayL9vB4xm1i1AAAgAElEQVR44IFtHUNoUrYi8JyHvOTbtG5W/EANiyiDmYIg7cG1U8+ewRSw5pkYs946QqIZxyr2x+7tN7/5CxnJFqT3ySef3NY8XR0+/elPD+eff35bB+D02c9+tj3n3CPPOS2wEcbiQDtwal9+t0aIESSoeDBHrDPmnfiKqnhevy3qvEn+R1Zqay1mPReMVet3xTzmhTVe8YNxe4/P+VRcOI+fFVAoJuJv+OkS4TOEcNTfWUvcfzcV4NOwS2FAlOnGpyDE/sc6PjisA/yqpbd20A7P+KilFcOwRwtwRRSKorTGVwgAL3PBGmPdRCa7VoGZbhKzntHLmP+LiqOd3qcUwDtFsK4vBAqBQqAQKAQKgULgfyJQBHBFRCFQCBQChUAhUAgUAgtGYC8QwCE9JL+TjJQIRX5Jakr0IoIksyXRKQopREP4TVIA924YK7MW6aJZyVXfJYmP8DJO7W8ROmkJ6XOJWklhah1EiPaXhx9++Ab5K7FN+SPZnT0RXSehLCnct/ncaTK3VxT7DvfbTEk7iYDs30PUUHtSJfEvP2pfLKEt4Z09O5EDlHt8jLChjqKSRRSIA+OQ1KaAdZ6WqAixEOQZ6zz2j4njxEMfJ7N+Hvt9kvrPfe1Nab9a//iK7/kre736GenhX/aDhQl/w8l+rwgQuCGCJfQR5cgS5AiyLMc8ti8y9qfdq8eGfyie+QuhyU7qN7bZB9YRgg7Bhczwu58PPvjgRp6z2XvUnfDTEhWu1OC9ynNdCWDzF2Hjnxau/IngRIwj+8x374lv/mQrYvARj3hE63zgM+SxQgoqaLHgPEUBYoFadHxsJRa2cu688TNeF6xxcFC4oYiFmh+RrRCE3W95y1uaL13nffPC+obkhA/CDw6eC1SRUUh6z1qBIKWuhUtaaq+SAJy0LiKntf/3/LKtAfJOfFM553zrIIJcUUC6P7BHLGj5Sw3OZiSf9VRLdQURtg2AL5IcNiGTnTveI3peH+7kvDEBzgakPD8jcBHe2RoB4akw6s53vnPDQfyLbeS/FuHsVixCJY7gFPPiSLEU+6wp8HJvRVGxOc+GdWiDnTGxz8+KGBD/2cdaNwPrnfWAkhsGbIGDVvHHH3988yO/U8QrqIKXvyMcYsH2GOLp7LPPbu+Z17CB+7RnXs7rn4Hj9/w+7fk26dx54maeZ3C+d57n27T7FQE8jzfqnEKgECgECoFCoBAoBOZHoAjg+bGqMwuBQqAQKAQKgUKgEJgLgf2dAJYMlaBN8h9RgPDtE7lJntozTyJUYljyWHITIbTOBLCxIbjtYUy5ityIbYgciXpK0CifkBhUXs6T1A2ZgfjRApqCKkS5pGf2kZ0nSTpPwC2aAOY7BKBWvlpXsgsJLlmtJTQShA0HHHDARktT6ihEr30iEToI9OzpiECRPLenMEIFlj3xNw+ZNU/yeVEEMMUv5bo9Gx3ssg8mmxyITr87olYTL9riIv3gpMWrOEEaInuQZvYBppycRDTN4+dlntOPSfxqaY2o0v7VgQjVAhzZwSbn8BuiJxiYDxTDyCJH9gbV8pUiHAGc9qbj2J8nBpZpv3uPCTAxrnUtEl+sx+9ezWdtgalirWcUneKc+g8OVILIYuuinykhHdTgOgNoodsfW7V/q+fPg93Y/uzFirRnG2U/X1vvqLu9Zy4jP8UB0sq4kNsI3+wFC0e4KIRBCDrHWoBAhF/WV/PLM8X5q1YAh/TzSqmKpKNkhgkiT0xbJ/o2wWJC8Ys10vtwUvCB6Myz0jywtnouHHnkkW097Ntosz17Ss/js0We0/vfzyGlFfiIV6pdY2WLeLYeIEBhwl+egd/+9rcbse1vAkVAtgSwHrCbbeylJnYv+8PrGJC22L7PfFmHw1jYYB13IHsVMiC3tXBnL3JXXCt68veNZ4BCIMQ/O2ydYL44Xzt0RTRwVFiko4bnrKIq5LF107ri+sR/EcDrEAk1hkKgECgECoFCoBAoBPZ9BIoA3vd9WBYUAoVAIVAIFAKFwJohsL8TwOCOklWSMnslRtnXE73IA/vhIYKzr+Cq3TVWgo7HwzY2UfFQ/Ej0hsyS5PaeVraSvJdddlkjN7WGRABk/0dJ7TPOOKMlwyW87acaJWyIymWQOPNgO8t+yW/tju1pq+Uz1ad22CeeeGLDgsKPEphK2L1gAi9kBzLM9exnH4LIXpnIdESI88TJVgngeeza6jmTFMHugdAwZgQXItj+vUhcajXkHlWstsaS//Z5tY8jooCNiKHs98xOSX/3sBewogGxBZMcq4qBMVY9FnyH6KH4pdqj1rQHLAIMQYHAUBCgtSsCyJ6oVG8IIYpXJC+S2D0VUFgPKOHND9j2Nq+rAjhKPMo86lexb84jNq1lCCAYiX0tnrV/p4oU3+xFCL3tbW9rqknrg5+tA+6rlfBmRQCrionxmKzX/IUIQ1TZ29UaRgmPFEVYnXnmmY28EjPimsLTmi9uXv3qVzdM3Mc8UAijGEir+D//+c+NOIOVa6nIrZ3GsKptAnr7sw1A9ovXvlnxgwIO8x+JS82pGEaLe2Tnb3/721Yo4fkAB+vjF77whfacQOoqKEGim1f2RGYz0tCr74b1qtS/1oOx//2OlOdX8W1OWwe0PvZs4HtjZg9C3zqH2PS+lscIXoUCWoZbN9mqAEIhiDlDGe3+/ikasjbCKX9bbHU9X/T5xqXg64pXvGKbt+a2Zxjb2etzcYHMdrAHmcvf5r8CEdeZH3DxLNUdRXx7ZsDXHsmeLZ6r1lbnw3TWM3pVa8SiMZ50v1IA7wbK9R2FQCFQCBQChUAhsJcQKAJ4L3m7bC0ECoFCoBAoBAqBXUFgfyeAJR8lqr1G2QRY70nyUs05JM9DBOXcqJ0mKYBnKTgX5bx5kqvIDaofbU8leiV1JYARwd6X4EaKRtVEEZXkLRyc53f3kdSWRM6ewcijcQvoXu3T49DbPAuf8T2m4TXLfp8bM19qd0n9aPx8rcVpFI3sROwg/9IW2nUII4pAhxbAMNAS2Gchf6cRwJNscO40fDbDZFa8jHHOd8TfyBwEwCGHHNIIG0SWOEDmIYARvUhB6jYkEDVb2rhK/iOE7POpAMJ1rvcdk1ogzxrrsj/vY0Ls8h8c7F8p3hH+fI+o8crv9kblXzGiwAE5lj1eFRBQTcIF+YMgF/MwyH65bFpXAljMhsg376k9Ef7sNC+MG6FHwYoAMqdDZrEVCR47rRHU4cjyKMAnzfFVkzp9DPCxOR0b+JByWYGHtS/nIkD5FC7OURDjEAfUjuKI/TD0LBA3lNEwQiy6xvd4NS9W0fo4c2sSKQ+HKHIR2MZsPaDyNac9A3Q/MMfZSh2sMMK9FA14hQVSVJxoI21N8Yz0WQqGnMP+VRZJ9faniIe/Hew0nxUD8af23Z5nCgIQ454RiH+fKYbymS0RxDz80ubavRDI1hhttZHfITzZn722Vz0Xsg8zHNjkmWYbA+sdAhhxaz5Qu5sP/KZgzPxW8EEJjvzXKUKc2AveobBAZw2xIuaPOOKIpqZ2b98jRhQK8cWkeEys9vj0z8Zpfy94f9r9Nvue8f36NbufN5PGMz532vN27OsigJf9tK/7FwKFQCFQCBQChcBeQ6AI4L3m8bK3ECgECoFCoBAoBJaOwP5OAKflaxJ3kp8SpVE2SppLHGef4JC+zkOUrDq5Ow8BKikt2YsEksBO22YJ6uxrzJa+nXOIjtgrwUvt4xqJ7iT3oypbFQ6z7DdBkoiPIo3NEvQIztiXPZHZwf9RDEr2s93niLDgFGJ1O3sAL2PSjnHI7/wTAjAEWBTg3mcT4ouaLYdrxDuCNDERwtQ5SB9EF2zmTbgvw+Zp9xyPCbGDpOP/kJshwjLXE89ZD9jtPdeIEfZbE9LWFYbmwb5AAEfxl24AsBC/fmcDDHo74mPEXlrDpz2wdQTBIz7MoV4BH3+sai2YRPCEuBETaX/OJmsiXyLDzIEUsSCtopLsSZ7MCdewObhkDiHD3EOMhHDz3eMW+bs1D/o5EN+J55DSflbYoCjI4fy0bPZ7YiJzJ3b6LC3TU0TS73Ubktg8SwHFKuJh0rokdo1JAU+eAcbZ+y5Y9YU/eU56frouRSDBBiZZU93LkbbKu+Xvzb4nrbkzd52bGGWDeR7lus9gkHUvMQzPrBHmvlhPLPGv7/B3UuIoMeU+s1phryI+dssvRQDvFtL1PYVAIVAIFAKFQCGwVxAoAniveLrsLAQKgUKgECgECoFdQ2B/J4CT8I1KRZIziiGfIQfGCUpKSEnk7JO3a86Y8EWzCNC+/aekbchNdobAlhhGcknUIgGSBJbgDfEVogcmSe6mBS58VpXEnWW/cfVkfRL7ITgk99nBLvZLhEuKUwEGBxhGLeo194sCdJoCeDfjYhoBHGILsRnlWpL0yKqe/EVi8DNSMLiwTZyIddf3SvkxubWqGBjjPCZ/jDOEfU90Zfz8y25kRQjR7A2efbCzhyzy2znepwL1c451VQCL6Z6Q6gnKxHhi2rxguzgPYZT1MO1/XRPCPMUVYwx2M/Ynfdc4Bsxv/g5pFQI311rT2WxOsJuqkc/52Nrofml5jgzN/rHspyqndOT//r4pIhmT67uBzdj+PKuM12fs5FdHxud9tvnMv36P87RPjn391gi90rcnfccqyd2wO98xJsDZ4lnu6G3oiU/KYDFgbsOE75Ga/Jt90jN3UiiSPbThlaIR14d0HcfZbmIwxiIEf+zpCeH8HeS1b+3f25nCr37f+76YjN3ZA5nd6ZwxzzN6FbjsxncWAbwbKNd3FAKFQCFQCBQChcBeQqAI4L3k7bK1ECgECoFCoBAoBHYFgf2dAA5pE+JDEjOEpsRlEt8SoQ6kALKIUsyekH2SexUJ73mSq0nSRgGZNpUhNUJ+sT0KriiFvcLAkbaWXhFKIRV74m8ZJGBsnNQ+uU9y57t7THrlUpLZ4yR+fkfuUXllr1CEV1q7Sn5HQUn9mmORCuBpsTTp/UmE76TWlYgI43V+VM4hhdnN57GBT6OSzn6e7pn3Mg7xFFzHRNOuLEozvqQfU09ysZ/tISpC7npNYQDiAqElDkJssd/B7hBnfjYPUjDh83UlgI1LIQfyM/EstuPb7FPbrxOZa67JvIFDVPMhjPYFArj3TU9+K3gwN+JLNgeDPsZdH0Kv73jQF0DAwVopvvzrCddV7APcz4GMs+9yAQdkZ/a851uxkdbmru/VwnkeWCPMizwPkKSuS0eFkOyrUj73z4P8zG7+yfw116le2cwu/3qSty8Scg+fmz+wyVqavX37zhHxedaZdEhYxjNxq+tsrwJP2/4Uc0WtnXmS5wO8spdxtlFgf4pF4JciAetJyP88L6IM9ln/DB+PfdJza4zZ+G+rnT53po1n2vfM8uG0+xUBvNVIrfMLgUKgECgECoFCoBDYHIEigCtCCoFCoBAoBAqBQqAQWDAC+zsBvBlpm6Rfn+QNvFEHLRjuLd9uFgGcRHUUjZK9xi6Rm8R4lMBJ/idB3Cfxx6Rqv+/vlge9hAsmEaI9GdCr8Hq7kqx2bkie/rrg571eJZmk+VjdF0Jwt1XR0+znp97G7HcdRaukfdS+iBz2Gnv8myR+VHE9aTD+zllJ8iW4feIt+3FlX9Ke9M7+pFG8m99pBd63Qw4BHFUbQgdW7kkZuK7kJ1DGBEl8zPYQuggrdidGXBfSLy2/UxCS1ud+T1vXtMDdKRmzjLgYjylxn/hNW9rM1xRKGEvW9nyWgpAoGrNO+A7nwFOBSOZZP9+C9TJs3Oye0+aAmA75G1IwNofIzfrYzwXxk8KJYJfYEEcKJnKO+4UMXRURPCkm+wKo2B5f9ft5+5mtUe8mdthl/sDPAQfnwM01XtMe2bxKh4B1eFYitRH+/boe2xOjvZI7xK81PUUTfVtsn8MYHlkrooxP8YjPvOd7NzvW5bmxjDlaBPAyUK17FgKFQCFQCBQChcBeRqAI4L3s/bK9ECgECoFCoBAoBJaCwP5OAM8CLQpgyfCQHyGLtIy0X+Qqj1kEcNR/UbBm389xe1K/pw2ye4b4jAooyj+2SnqnLeo6JLeNaTMC1OfUvVRf/JhWmCFyYKQFrL1N09Y6rbKT5I66L20zkV9ID8RYfzg/RQW7mdieZr/3ERFRtPb7W2cf2xD+PUHCJrYiOh2IwZ4wSrvTEIbO2U17N5tzY/InLZBDZrCJrc7r1ZkhOsx5/jW32ZxzXAO/EGBRvGUs62L/eD5k71fxzra+Nasxpwgg61pIO+f7PKrnfp/wkGMwy37p6xoDxtqr9o0zXQ3YZG6n9a2fxUW6G/C9eQIzr47sBQvXkFt9O92QXoixtB3e7WfEeA6ErO8V61H/wsKc8FkIzBRJBLde1WqtdH5ig23WGFiaG/2euj0pvJsY9PYn/vMs87vnIUz4NV0ufJ6iEM+B7OfrvbTAzzl///vf27XmTGy0PuTe4zbru2n7+Lvyd0s6Hpjv1u2ovo0/BSL8zdcwEQMpAojq273zvBDz4jvPvGnt1ef5G2WV+Czzu4sAXia6de9CoBAoBAqBQqAQ2IsIFAG8F71eNhcChUAhUAgUAoXAUhHYawTwJCJNEjTkaE8cjYm+/B4CJoTQpPfzPTsljWYlV32OiEBa+FmiN6SHpG7f3lVSXIK73xeRLdk/M3sbpn1syJ8ofkIA9bb1tveBOgur8T1mBfk0AjSEr4R+WnKGvAxx1Ss8JbVh1St7ETpsTAtdRFAI1ainM75J454Xn80wmcf+Sa002RriLnHwj3/8o5GbPgs57FpEWQhBvmavGDGuJPfTNjWkSv+dO43lWTbO+3kfC+Kdf0NwZV/r+DKFHfztvJCgfB7yTrv3K13pSq2IgI3ZK9q560iAZ/0JXuKVv+xbHiInhRshg5ybecB2eIkb/8yJtHH1mr3EXRPCNN+1jjEgZkPkGru4N39zWAPFCX97RfYpBnFEJWlupF06nDL/o5pMgUhaDUcd2u8RPW/8LuK8fg7wMT9m3eo7HcAia2SU7b4/qk4xj+jMPtk+62Pe+3/729+Ggw46qBGDcHI/xHi/H/AibNrKPcb2G4vx9e25c7+xShm5K45t8QAHNpn/fO3ckMAhStMlwfMk+6yLg6wlWxn3Ms5N54p0/BCraeUdnyVO+TMFLv111oDLXe5yrVU+38LXPVJYZc1ge98Kuif/xwUJ/fOyLyKb9nfR+O+Ize43z1q0iO+Z9Lwdr39FAC8jouuehUAhUAgUAoVAIbCXESgCeC97v2wvBAqBQqAQKAQKgaUgsNcI4DGIUYKde+65w6c+9amNPTRf9rKXNUXpqgmPWQSw8UnkSu5TPH3jG99o5MWtb33r9pokda9iQnidf/757bpb3epW7TzJXYnxc845Z3jgAx+4QQ7F/nXDIbhkv2Mk9re+9a3h+9//fiOtjPd5z3te82dInm9+85vDT37ykw0lnPOufvWrD49//OMHam/+DxEGA7ggA9xrnAzebTymEeBR/Bn/K1/5ykZoiNtjjz12uOUtb9n8GDVklK5f+9rXGgkmRv7zP/9zQ/HF/2efffZw1FFHNUKkJ7bNm922edqCN40cOPnkk4f3v//9LeaRWj/+8Y+bEjAtkI0fIf7Wt751OO+884YvfOELjfBAfHzyk58cfv/73w/Xv/71h89//vPDi170ouGQQw75X62Wl7IIb+OmYwyi5hbf733ve1sMmBMvfelLmzrWPIhqUcyceuqpG+rGU045ZaMgAj7PetazWkxYG8XQYx7zmI0RrmsMiGfzWYzzt/lgrG9+85uHV73qVf9D3c4YcwJOzvnLX/4yPOEJTxgOPPDAhhMMPvGJT7S1BHbWj9e85jUbpLHro4pcVYeE3v99YcN//dd/DVe4whWav6zzv/nNb4Y73vGODRP4IPRCZIoZa4HnwD3vec/2vjWP3//4xz8OnokKBR72sIc1DKKOdz7cxt0RthHG275kHP/WvdiV4g7x/5nPfKbZZl3Pc6DfA5eP+Z/d97jHPdpzMOT4Rz/60YbNkUce2dbDKIYNOs/VddgqIgR3VO4pfOrbwpsPbPMv+2KnLXquD9kLW5+ZS35O7LBVDMDKfPOZ+Jjnb5RtO3rNLywCeM0dVMMrBAqBQqAQKAQKgX0OgSKA9zmX1YALgUKgECgECoFCYN0R2N8J4EkqjnHyHEmE8Lvd7W7XSNRrX/vaw9FHH73RSnWVPpyVXE1S+6yzzmrJbsQOAiBkT9qAOk/S+oMf/GAjfxHcUUAiDS666KLhpz/96fCd73ynEWNpB7yqPW/HmE8jQKneEBtseeITnzjc/va3b6QeHyK3JcGp/djzzne+sxGeaYf929/+drje9a43POQhDxnud7/7NfLwqle96vCWt7ylkQCIMSRH2kavUxz0BLiYRXSJ4yjTnva0p7Xhps0nOyTtkaIvfvGLGz6nn376RntTquHvfve7w8Mf/vDhS1/6Uov/EF2xex3Jv/iSz1/96lcPT3/605v/b3zjG7dhIzLYHgUckhexw/ef/vSnW+xccsklw01ucpPhz3/+cyM3EMBiQMFA2qG617rYP/aLWBUPxn6ve91ruNvd7tZITMUND33oQ9u4U8hgPXjAAx4wPOlJT2rE2Dve8Y62Hrz97W9vOCkgQYrBC1nk3Gte85obob8uGPTrAZsQfCHAjNucvdOd7tQIqg984AON5Dc3qD29Zw445xWveEUjRRHdCkjYLaZOPPHEdr173/SmNx3ufOc7tzUVAYYYS1z0SvLdXB/GBGjW+348z3zmM4dLL720FbaIB8RgYsHz4L73ve/wuc99rhGj1kAkt3lgjTBH3va2tw2/+93vGgHsuWCNDTk6qZPEKu333T0Bym+//OUvmw+jXk0rZDiY9/Hxgx/84FYMcPHFFw8veMELGkF6/PHHtzllTfjRj37UCmOOOOKIjfb/yHXPklWS4GO8083B+1Fnp5DjpJNOGu5whzsMbHWkPbS48d5XvvKVjZg2B/ydcJvb3GY47LDDWgx5L51BFM9QT2d9jaJ4mv/XZc1YRnwWAbwMVOuehUAhUAgUAoVAIbCXESgCeC97v2wvBAqBQqAQKAQKgaUgsNcI4Ci3AqbfkaeSvFSTN7rRjTb2iJTkRpomgTluU9jfY1lJzlkEsO+l1qLSQwJe61rXaol6yeAoYWMzRdcLX/jC4bOf/WxLcvscQRaVj4T561//+kYKpE1sPmPrIpSwwbBv0TjrZ9/dY9/7MOQs0vKyyy5rpAa1VvY2zCtfUsNReDrYjjB+yUteMvzwhz8c3vWudzXCDx72wLzLXe7SFKHun3/zTsDenv6asQ2T4mqMz7QYy3ckkY/oe+5znzvc4AY32Njf+d///vfGvsiIAN/nfApPP/N1WoSnjTQVJP/f/OY3b4TZOrZA7ueEOEV8suWLX/xiI24UczjMXXZFHR9FvEKAd7/73cOvf/3rZuN73vOe4eMf/3hTPEbdCC/+R5TnWNYcnzeuxrHU/25s1jEK/uOOO64RNGyIUtHn4uGvf/1rI4kvuOCCjb1REbw+gwUl7AknnNDmiZbS2e923TAYE6BpzZx9YCl4kVswoXL1OQwyDw499NC2FiK4HQjQq13taq2IABluzsOp31fcmimeQqZmzvTt5Lfjy+1cM34uWOei/oeBtezMM89s7ZuRl2mTnvVQsQu1uHnAVoVDDkQhYhTp/ehHP7qR3Qpp4IlET3vgtIhPAdJ2bNjJNb39KW7wHl8oaNIBgC8R/WlrnG4RaZmtrbWiJ3NEcQzyWxcEhLlnyG1ve9tWOCFGzCdxkfXGcwKRvCoFeI9dfJpnR1r9Z+5/+MMfHl7+8pe3df+xj31suzQYKPxB/nrfc4+/rR8f+chH2t8J5glcxA8yXEcB90O252+I/nk8aY2cVIQ3Pm/8t9V4fm81VuZ5BufvinnWtmn3KwJ4q56p8wuBQqAQKAQKgUKgENgcgSKAK0IKgUKgECgECoFCoBBYMAJ7jQDuk35J6lENfvWrX20JUInvD33oQ40MSGJ1wZBv6XazCGCfP/vZz27KZSSgRDbVjgS4BC11G/WOxC6CW9I7KlktLyX0HRK6kuGIAApI90Vw9Ps8zkrabsmwLZ48xiG/Iz0kurU/puhEWGrZSQErie+ADTx6JS9S4JGPfGRr/fu+972vqV+RgBTFSB/+9ztl4FYJ4C2aNtfp0+w3NuQ34o4q7Ra3uEVTsyFyKR0RNYgKRAYSjD8Rxe73ute9boP84GsxgvT72Mc+1kgf8bPTRPxcxm3xpPGYzFtkBSUr5RpfI3Eo+tPiPUQNAgcpiOCAm5hGaDz1qU9te+GaBzATO85BAuZYVwIY4cN/SPDXvva1zc8KId74xjc24orvzRO4ULWb50jRxIV4t+YherQL1hKXeliXgPvc5z4tDtYNg83i8nvf+15rAc3n5vbXv/71ti6yAzb8jPQWM3e9610bKUwtixTX/UA3AMUwiMQnP/nJTQnrCNmZ1zFptcUw3tHpYwJU3Fr7EHXWNkUcCoHEuvhGjMJAnKS4gb/FAaUnFajY8DMl8GmnnTZ8+9vfbjHiM/fzHMn3uo+fxdaqCXDxz7f9/sQKexCeYp7djrQyNo/hheC9znWuM5xxxhkt/n/1q1+1tRGGOkFYV6yHSE+fiRdHimZWRX6PA8d6lWeb14zPeb/4xS/auigGxLhnozjhN+chshXGpEDA3KB0/vnPf97inW+zP7aCAsejHvWo9pqtJ2bthbxO6+aOJt2Ei4sAXjSidb9CoBAoBAqBQqAQ2OsIFAG81yOg7C8ECoFCoBAoBAqBhSOwVwngJLIRYhKikp2Igqc85SktAUpNO6u14cKdMeGGswhghAay7t73vndTsVF1ISwkfCW3JYSdo72lzxEaSB6EN7JD8lsrSxho7YgU9J5kPzJUYl0Cd1Ib5N0kQDYjQJF6USMhr5HYSBxtbhHcISn4mvsXVowAACAASURBVJ/5le1a/yKKtX6loEYCI74o/LSGDhG6zgSwkDFeZA8CS/yyiy+1vs7+oAiPEED2RubTN73pTY0AgIdEv/vY9/bLX/5yU4DCrZ8D65LI72OBT40ze3f6+f73v3+zixqWXYnTtL9F7GYfYJj4hxDU9hZxqj20IgqEj/2Qc6yL/cYzJkCRNHwsDsTtM57xjKZiN5cRfj4T+/ZJVihA0ekeSP+DDz64rQtIcPhRBSKPtcGmkqYqXzcMevsRUQ6+ZiMinP3aWSuGMNejZBcXCCtroxbYznVYBxBlP/jBDxpWFNF+1hKdElaHgBRQuN688n29Qn43ngf5jrH/zYPEOcIS+Ymwg4FiCLGL8BMLxq0oRmtse10rlLBPsph3pDgGCe7ZYq7YVgA5aE0JwZgOAauYF5OKQJC1YgFZfcUrXnE4/PDDm388x/gs7fBDWOucoV06AtS8RxpHJRyb2Oi5SRWvcMp84fu0015VC/BxrPG/f2yMOhuBrdsBuxSysOOYY45pmFgv0t3Edexll5jwzNRJwTwIDjDTTtt6orjI9TBIIcBmsb+K+NituVgE8G4hXd9TCBQChUAhUAgUAnsFgSKA94qny85CoBAoBAqBQqAQ2DUE9hoBnHaFSSBLbCI9JH69UsdRyWh3iBh1bNaq1+c9EbpoUnQWAUzZR6Vqj0YtOo2V0gcRpMWpBK1kLXIQwWN/T4lbyV0KYO0e7fEoqf+HP/yhqYmRBq5BAgebBKT7Z0z5eVKCdxomeX98j1kBvxkBbIz+OUdy2/jZbi9LR9q/huiX8NYalAJYy2xJ8+c85zlN5YVIp/yjgEMEZt/DSSTwJBs2w2czTOaxf1IrzcQtElPint+ucY1rNPJHG2eERfZERYQYA5Wo8yn9ooajFnaIeeSgPU+Raeu4B+44FkJgZC4jMCn4zA0H25DbigTECVUospfCMXtkUo0qHEDyuF+UtH2L13UiMsYkONJHrLLZnKf8U+iBzGM33yO6zHVED/vFhXmP/EYSUZGLfWQfovRBD3pQI0oVhfTzf1as7sbnY/uzx7l5r40xm6lbEdnWRvhYB7JPNmJbkYhiAbGCKNPq9w1veEObG7DUPcF6qZAELmk1LA5SOLGqmOjtD6mNjORXhK6tDLQ21wqaKj4qzWwNwEfUwchxBLFY0Q0BRrCzPmoXThmr9TFCECbmgzUmP4sla8w4PpaNy9h+fjUuxDabPOs844zTHPDKf+a716haEeWIYM8Ka4BiCPPCHIKVvwPsk+2fI3st+3kdOoQYR5TI/djEBDJXjCPttcVHAj/+8Y9vdrgmhTOuyx7pOkjATwcE88D7fGn9uPvd7962S+hVxn377WlrxCJbQI+J/2lrTf9s7s8Z/3027X7TzhvHdRHAu7Ha13cUAoVAIVAIFAKFwF5CoAjgveTtsrUQKAQKgUKgECgEdgWBvUYAAzVJP6+IIcRZ1Ezes+/nhRdeuBb7+80igI2b0onq74ADDmiJa3sfuk4SHyGE+Pnd737XWkRTdUmIS+wifbSEfsQjHtGSvBSTyDEKyT657bNlJ/RnBfs0AliSX0I6e3MaN3sRV/ZwhQ/Cm6IPsRGSDBaUro6QIpL9yAx7yWqDC58QJ6tWAU+zn31s8nna3NrDU3vXxz3ucRvkgDhnGz9SRyIAqCMl8P0MA/8Q4tThigrS/ntaYn+Wz5b1+ThpP27JatyIDPHMb+yOelOcIMnYbt/v+N8rcggWyCMFFNSyiirWzf5+DfOzMbMR+WW85jxbKHepWLV4NgfgZJ2gZoVNVNN8rmMAElA8wM/6oAhCRwFE4rph0MeANcC4rdkUjo7s60oNT83O13yf9cA5CgZcg/C+ylWu0joBXPe6190gvcwVxC8cL7rooo1uAq5NYcCqSMDxHGCXw7p2wxvesM1lXR8UsehugPhHBDrEgbXxBS94Qdv/VXEQIhzJ6z2dAahHqYKp4CmgP/OZzzRFeV8YhGTs20K7d54Ty35ejO0PCWqsCmDg4XlIuWt7AHGB1DQuzwHnH3300c1Gz0AqZySvPYDNi/hekYyOCeaV56a4Mtd8f/ab7gnwZa15m903f7vEH9mv1/NNC3djtc0FH2t5Doe0dU9hCL/yuSIQMRGiPEVA/i5wjuKyPDPMp1IA/5/KUa4i6Os7C4FCoBAoBAqBQmC/RaD+uNpvXVuGFQKFQCFQCBQChcCqENhrBLBkaK9ClciX+JQcRwggTyTMTz/99JbkT5tE/hmrQnbDZ7MIYIl+SVmtLCl0JG4RwJK89m6UzHYPSWLqVglt5CDSxHVUfvY9dh0FMAJAG2W2Iw2jAFomAbSZkjZEQpRG8UOPiyS13/kKIaPFLYKPGpBPs68vDNyH8vM3v/lNI/iiaEtCHCGkVSb1lHbIEtwhwHs16HZ838fPrJ8nEb7TFMBRAOYVsYG4Ya/xwyVJe+Om8uZbMS72kZ1wEkvIEGQgFaH3+v09l03qzItpj40xs82er5Sc4hqhheSl4hXXSEwEDqWrA7HJdgrRzO+o55DfVKA+tw/0vIqzece+qPPG4/rb3/7WSExzgc8d1H+KGWDkfEQVIhPRS/Fof1T+R5YjvtI+1quCCUSQdVGr5GXO/+1g0tuPmENyO6hWE8/28EZ486UiHyR4lL1pbc/WJz7xia1oxLpprXD4HflrDlkzkaLW0qwhq94eoLcfoSvurX1sTbtjilZdDRSCUIDChb3WMevjz372szZHxIGiH3MGaYhEtgbaCsG9EIfa/+qY4Hdrgu/LHvH9urAKAljhA98am33g+U2sGyfbbeegSEqcO0Ji+xx2sQdhbF5YA80H6mfPCJiZX3ASN3AWc35fxf7H0+aLNV23A/adffbZrZgrRLWOAFpkWxMUhkXpnTjiT888a6m/fzxL3CtbPyD/3/3ud7ctElyTdtr5vH+Gj8e3SAXwvGvFtPGM/4bbbNz9d007rxTA83qkzisECoFCoBAoBAqBQmA+BIoAng+nOqsQKAQKgUKgECgECoG5EdjrBLDEKEWk5DYC1f65EuD2uZMwn0bUzQ3wDk+cRQBLrlKuUjJJ5kvKUzBq2ylZrb0nwktCmKpVO1ftTv/0pz+1xLifL7vsspbspRZEdLjG9yJ/euKVKcsgAXdCAEtAa+f6spe9rCX7JfrZxJ/Gb7z8edvb3rapwZA4/P2oRz2qKQMdIQCQY9Re9tCkIIZl9kF0n3UlgNl26KGHNsIbAYLIQAJL0v/85z9ve3sid+AAa4pvNiMIQvpRDyM0QqIgf8bqrmX4fjvTo58TyJjs2YvkMocRQpSA5i+7FEcg8xEcYp1C2n6v9gpVDMEu7X61wEX0iB17QCMD3SPHuthvPD0GiB9jRe7YA5ra8fnPf37b19c6xtfIG+Tgueee29YJhR1aJdsD1jxQLILsuvTSS9vn2mgrBKAWXkcSfNKY7FErhvlJXGiDLu6tZwhg85tfEZ/iIa3gkf9ReZov1s9XvOIVTUmrLbj1QmvgtJJ3f/Omb7m7nTjeyTWT7I8aOZ0ArINUzdaEtK2mBDU3rGXa/yt4cVB5KwbQEvnlL395m/sKRawH2gZbL62tIRldk+/zjBjPkWXPlbH9Ua5HxZ/25iH8xQVS0xxXEKEdsvXQHFDgoPBL+3ctv31uXvA/ghhW2mtbW8SBe0YlvCoFeB87xpt13PtR73p2GadX21rY5xqRa+6b3/72scez56Rzbn3rW7eCEfsn5xDzfG59EEtRWsO/3399p0TqNGJ2u39zFAG8k9Wlri0ECoFCoBAoBAqBQmB1CBQBvDrs65sLgUKgECgECoFCYD9FYH8ngGe5TeJTe0uKNwq6o446akM9RElKSbvKYxYB7HOKHwlwe11KvCP/sv8hG5AaFJ0Sv0iLL33pS22vV6ouCW5EsZagCAAJXuo3+8emNfI6t4CWnKfGQl4juKmZEaJp9eqVqosCFNGFJKKM0xrTZ5Ll7LNXJhIAdvBAIsIhpO9uKdumxdokRbBzvS+Rr8Ut/yJuKb0k/sU04gPxRyGLILbHtba4rqN0gwkMkCP2TnZQz3mfojZq0u0m4pcxdyaRX4hLdlCC8pmfo1IMIWYscAjBkf1uvc92RDnbXRuCj7Iwx7JJra1gNSbBzVtFHtTPigGsY2Igh707kdvHHntsm+PWCvNdoYO5bv0wfxBkCGOEDwX0bhSAbMXunDueD3wTIozf/bP2ITiRXAhg88Faj8jzuTlDFWq+mOsORJ89c80Hn1FLu7fvg1sfD9lHtp8j27FlO9f09rM76731PASguU4BrLVzSHFFEop8+N2apxW4LQ8op53nGcjnp5xySmuHnbbi4iFdEuDg+2CRPcjHc2TZc6W3P2s9otK/K1/5yhv7FFOzIsKj2Fb0ZP3zquiD6hsBKgZufOMbt+eHIgnEv+IP17HXZwoq0u45LbfZ2c+z7fhyp9dE0ew+2Q9d/BqrV36jckf+WhfEOvvtj21+KB4RQ7CiAA+e8bOOIIqskOJsdd/MtWX7eafYLPv6UgAvG+G6fyFQCBQChUAhUAjsNQSKAN5rHi97C4FCoBAoBAqBQmDpCOw1AngScYAUldhMC2hkQZ9UTZJzmhp40vvzKmJmOXgWAZxkrYRsDgSA60KA9bZkzz/nOoftksaSuhL/kvohUEKO9srXkCGuz8+TksCzsJqk+t0Mi2kEqLEmKQ8DBAASENEr0Z0WnRLh2Q8242U3+2NnWh67NvtlRt02tnESDj0mk/DZDJN54mBSK0028SkMJOyRFohsMezwMwWkvR8Rev1naRkNt7S67seBTOr3t1yXZH8fC9n30rgzB7wHB3HPLhghganc+djnfJ6Wvt6L2jnnZV/hdVS/Zu72vopvrAfigK0IT4UebGFz2iTH71GwenV9yE04uoeCAoRoYikxPStWd+Pz3i/maOxmA1/yKZusBw54RL2YdujZF9m5ikjSOtr17HaNe6SttvOsGVlzFrXGbwevcVxmbYlvo0zlSzakXXO/XqaddeIgJGn2lB2vNwh15Ko54kAsunbSGrHstaK3P3M2a0CeZ4nXEJmwsBbwq8O6KcatBXkuZk9556VAKNshZM9s11BG5/m6Hf8t+ho2pphr3KlCbLMZZmLY5zBSNGO/ZD+71nqhxbPDHHGea1IE0PvU+Q6Y5LzYNI6bSc+tcXz0z8bx+jbp+llr0bS5uZXvmWfcRQAvOpLrfoVAIVAIFAKFQCGw1xEoAnivR0DZXwgUAoVAIVAIFAILR2CvE8CSuBLAyCLJTD8nASoBLCm+zgRwlG8SmyEy2ZQ9/KJ+lLB1rmS9c/2T+HWNcyRxe8InCeC89sndMXm7SgLYWNgmIZ/Ed5K8yIkc/Oj3tHv22hMXIUFgERJJ4jzKwCSlJ9k6iwyeJ35mTexpiWs+DFnnHiFvQogh77JfpfdCYiG4qN7ECh/7hyRK2+uoGteRAB2PqSdrYc2W4MVOKmhH3641RJn3++KJkCTZW7jf63XZpNasGOg/HxdEpOAhyswUgITwcS3yP/MfRuaMI8RoiE7zyLk+3xfagI/9kniOX9ljfpvL1J+U7SF9Exs9Dmx3T6QZYtAcytoCI/ftnxVb8duizu3933c7SMFD1njjzh7QKXBhm3XOOSFDMw+yDjjXOezULhgxCEPPybTWN5+CRf988POy58p4DUi3jr4td9aBfp/ePjZg1beMzloIs+yJnp/HNvl+a4j1YadbA+w0JsYFPCn4MMYUMtnTmLo7hK7CEIf1UeFDXq0jiH3rBCxTAGItcA+vYiJrR/9sG8fApGfmIojZSd8zxnAR31ME8E4js64vBAqBQqAQKAQKgUJg6wgUAbx1zOqKQqAQKAQKgUKgECgENkVgfyeAx8RZD0bIU4ngKAklPaOkHJOfqwilMdEzHkPIxyjVJGeNW1I4ql4J6qiVotjqiYEohhEJrsn5kuDBb9kJ/VnYjnHI7yHpkRX8iLxluyR4yI2QpJL1roMP26gDk8juSYKxsivfNU4q7yYm0+w3Bv8k7tkSwrJXO0YFmP0g2e9n9vN3lLBpnRxiJ0rKeRLus/y3yM97LFLA4f6IO0UM8WXiOQp4MRGSO61ynQO3ECAhLVyDCFlHAjxjDKZ8nbke0gsWyB+fZQ7H55kXvf9dB8v+3KwVfZzvZsxvFjO9X8Rrxp25y899Z4cQt+IjmMAMBnkvasYUB/Stw6OWzfxK/PTrxiJjfNa9evuNxbjSucEayHavY3/BSqxTg6fYxbx3XvY7hx17+/mfIpKMKzhHMTteI5YdJ739fo4KNXYYj/GnVXE6H6QIJGsD/5vnUXzHn9qjK5DpOyaEXO73QZ7lp934nA9S2MM+Rwhc71vLFDr0RWC9P8WBOcBWZHAUv+6V2Ahe7p311KsYW9Uc2A1sZ31HKYBnIVSfFwKFQCFQCBQChUAhsDUEigDeGl51diFQCBQChUAhUAgUAjMR2N8J4DEAk4g0hIAkZhS0OSeJ1UkKzj7hvRnJPNMBM06YRQD37UndStI2+3YmKZzkeFpgZs9C946CK/v9ujYtNCV9o4AKBmO161btC1Y9mTrrZ9/RY+znXBOiM0noKLxCjPbqrFwXG/zu+hDDUY+GPB9jPy+pMSaKg9HYhs2UwZPidDNF0jxjnTZ+cR41ePb0dL8UAPSxvlV/L+P8WXNinu8cYxnf9O+vy/63sXf82s/JzWzebH2aFBP9POnnu++Ydw7M44OdnNPHwCQVYtaMfszja6Zdt9m41tH+neC4G9cuA7Npa0Af62P/bnfdmDX+WZ8vCuPxPM48HT/j+tjf6Zztn7V5pk56Hkx75k37+2uM2STbdvLcmecZvBWcpt2vCOBFRXfdpxAoBAqBQqAQKAQKgf+HQBHAFQmFQCFQCBQChUAhUAgsGIG9TgCPiaC0y4warCeBJhEpIUiWlQSelbTO90YFJxnc78k3Sc3ak125Pmo/n0UV6ecxCb5uBHAUSlE+Gd+khPg0/7Axe4L27X4zzSYRTbOm4DzJ51lk8G4SwCka6NsF78T+Wfjs9PNZc2Kn9592/f9l7z6jpKuqdu/v8+mEcfJjREQRBRUUUTErCuasGAADKgbMWTFnMaGiGDCDWTGhoigSFBVzDphzek5O43x8x2+dcfW72E9VV3V3VXd599xj3KOrq/betea15lq77/lfc65ljfF52tuDmPE8NKtd0+atad/b73u9JwDgab4coLURf5ql9Tx9uYhzNtLmRXzfVu6xDM3mAcAtgPTP/tklsviXMa8tw75Jek8DwMv8/n4xSPRM28Z/O40/n2bDpPMKAG9lhNW1pUApUAqUAqVAKVAK7DkKFADec/qyLCkFSoFSoBQoBUqBFVFgtwHgsex95qvPZAEHCKYk7npdtczgq++dFejPvoXOHZfsBfa0L3thsq3P8PRZAHH2EQz0da+UwA5UHgfPl217r/skIOrzSfYn6N/v+bpecNo9ZAIrBRw9UvJyMwB4GUN7mv3Tshjz/qRMq2mB+b6/J/nedvb3ehrOGhMb0T8LPMY6ToKDO2l/bJ5k+6x2bQQY96B51TSYNh9MGwOTNOu1iH0b8ZdZWm/kXls5d5FjYCvtmOfaZWi2SvYvw75pc/QYuk5a3DFPn2zknEnPwO2yeSPt3IlzKwN4J1Sv7ywFSoFSoBQoBUqBPVmBAsB7cu+WbaVAKVAKlAKlQCmwIwrsNgA8DhxnD9G835dLlhHZQ4JJWZuBjT2EWGRwdFagOwC734dv0jXJkE3GbJyt3+c4e4CmFDYoypbo4Bq/J0Ow33dx7LyTtHJO3k8bp2VoTbpf/16uD7CN/X3GUvqhz2h0j/HvPSzt9ze0L+J6AHiSDb096/nGWJ9Zg39ahtRGAHBvS/86/UhLR7Ts99dN389q53Z8PmtMrNeGSdf2/Tge7/29FjmuN6NTD2dz/WbaNGlRQO9H4wzgVdIgbZk0Lsd9u97vvQYb0XAj526mj+e9ZitjYN7vmPe8ndBklv3rzdsbnctmfdd22T/pGTBuW/8smzRW5u3TaddOGzez9B7fb705KH8nTJrjtvN7xrB9kt8UAN6oR9X5pUApUAqUAqVAKVAKrK9AAeDykFKgFCgFSoFSoBQoBRaswG4DwGP5wI4eeAGqYKkM2H/xL/7FzAzcZQd/5w0+p4xvgsSBtj3E8zolnbO/q580cF2Ab79HsPdXOQM48JINAdjZt3hcHjr9HBju93GJ7GT+5l78YFIgesHDcObtpsGseQHwNPib/nWfvoy2BvVjY1Lwe2ajl3TCrDEx7WsnaRAfyEKIvr/p0ZcTX/ZYnyVX2j8GQbOum/X5eDFCQDN7e/tX1QemjYEe7K/nExvp142cO0v3rXy+2TGwle+cdu1OaDJpLI+BXfw4PrxZ6D9L6+2yfycA8Dz+sl32z9OW7T6nAPB2K17fVwqUAqVAKVAKlAJ7ugIFgPf0Hi77SoFSoBQoBUqBUmDbFdjtAJjg9r8FfoDPPiPW+yDweseyg5+zgs/am/1/J5WATlZn4E3grt8BX8Hx//t//+/wz//5P2/lrx3u+X/+z/9pmvi3ygCYPuvZD/D1wDf2JdMz/Q38e68HgOP+X3Zfr+dnmwXA43tOus8Y8vdlkefNuNrOiWvWmJjWlgChfB67+/2z+2z3VQPA2r1Z23ube5Ds/fGe2T047TOiM4dsZ1+v15f5bB4APCnjcB5APP7+nZwD+rZs1Q8W2Yc7ock8ADgLmyYt4ugzZbeq5XbZPw0Ab9f3T/OZnf7+RfryRu9VAHijitX5pUApUAqUAqVAKVAKrK9AAeDykFKgFCgFSoFSoBQoBRaswG4DwH3QPwFVoO9f/st/2ZQFQ0FSQWOANOWQfTYp827Zwc9ZwekAzGRw9uWZkwHLDvdhl5+BnbENJHY92/2kRd5jd1822uebASfrue24T5yb74m+gZLph16Xvvx1D/MS+B8DYHo4AnsDwQO8//SnPw177bVX02mRGcC9/8x6PQnUjjPcolM06TWeBsX6a3I+O2kQW40Hx3jxw7J9fd6pbdaYmHSfMfTM77E9PpTx4/dVzH4d296Px2n65ZwA8PFP/d77S18CelwyfhV9YBYAjs/35/Ua9PPHLB9cRftntXnZn++EJv046BesxNe9FwDcL2Lowe+i2r2o+8zqp50AwJP+5hn/LbSRvwmm/e0wybbosRl9N/o9s75j2v0KAM/y2vq8FCgFSoFSoBQoBUqBjSlQAHhjetXZpUApUAqUAqVAKVAKzFRgtwHgSYLIdrXf63/7b/9tuOiiixr0ve51rzv8u3/379bAyHpwZabIWzhhFuwKAAbt/vrXvw5/+9vf2rdd9rKXbf9S6hn8BT5/85vfDH/84x+HS13qUsNBBx3UIJd7/Nf/+l+HH/zgB+38gw8+ePjX//pft8xZgdFVzgBmawDuP/7jPzb72XPpS1+62Q9m95lgbAK6/dTP+ZdS0M796le/Ohx66KFrwHwrgegtdP0lLp0EhJ0wDX714Hzc/j7Y7bWy137yEbr89//+35tmfEBm+CrY34sxa0xM0rwHwP1rY5+Nyf43Rtju9yyYWCX7e9vXg/y9Bj0AzljIzywMmQaAM/5XSQNtmUeHvp97CDgJgM87TmeBonnvs9XzNjMGtvqdO/UMXG88+2w9ANx/lvmyh8DzaDKrz2d9Ps93zHPONAA8zuCfNj7m+Y5J56y3yESbxgtlNvs9f4/XFQD+e+y1anMpUAqUAqVAKVAKrLICBYBXuXeqbaVAKVAKlAKlQCnwd6nAbgfAAWBf+9rXhle96lXDc5/73OH6179+A2GBp+t17HYGf/t2BAAIcMvg+9WvfjU87nGPa8Fwx1Of+tThJje5SQN7yfR973vf20o73/ve9x7e//73t+uOOuqolun6rGc9q9kOBL/uda8bXvnKVzb7ZYH28GSnnHwaAAUvQV5Zu8cee2yz3++Pf/zjh8MOO6xBPHCXjd7/4he/OLz0pS8dbnOb27RzvO/e/+pf/avhf/7P/zlceOGFw9Oe9rThG9/4xiUyYCcBp+3UYpr9/+N//I/h3//7f9/gPltvf/vbD0960pOafdkXWj+7/u53v/vwla98pZ3H3v/1v/7XcO655w4HHnhgM+UPf/hD6/v/+B//Y9Pycpe73CVM3C5fn6XrWIuMVRp84AMfGL785S83/7WAI7pEC/5xgxvcYPjLX/7SxsVDH/rQ4TnPeU7z8Re84AWDMQKAP+Yxj2njoT9WxX5tGvtj7DQe9O8973nP4ZGPfORw4xvfuC1uCaTx+cc+9rHhQx/6UFvocJWrXGX4/Oc/38zkSy972cuaP3zhC18YjjzyyDZX7LTvT/KHvk1eZ0GHc81x+oq/P/vZzx5ueMMbrs2BFn+Y0374wx82237+858Pe++99/Dud7+7+YXFAB/+8IcHzwPa8Sd+cLWrXa1pSNtUjLBgyNjbrmO9DNDsW68tfIEG3/ve99pcd/bZZw//+3//7+YH2eP8O9/5zvCgBz2o6cA2du6///5tXvgv/+W/DJ/4xCeGj3zkI8OnPvWptf4f+8GqjIeUatcec3j8/T//5/88PP/5zx9e85rXrM0DmQsDhv087bTTms/zE/fI9gcveclL2qIwz8HLXOYywwknnND08+/f/tt/u/Y3wnb1/6zv8Swzp+k/c592ayubP/7xjw//5t/8m+bTftLJz8ydnvuf/OQn298+BxxwwNrCL8/DCy64YPgP/+E/tGsPOeSQtWYYB8bDRjLoZ9nw9/Z5AeC/tx6r9pYCpUApUAqUAqXAqitQAHjVe6jaVwqUAqVAKVAKlAJ/dwrsNgA8hkeCprJ+73//+zf4t88++6yVehY0FxDvs+PGr5MdM35/WsnAzTrINACY7Ne3vOUtw9FHH90yXx0gliC1QxBYUBscPPPMM1tmLNhzj3vcY/joRz86vPa1rx3222+/5isPygAAIABJREFU4X73u187X+Ab/APH+j2RfdZnA41t723rYcWk170+82SzrWe/drD/jne8Y4M57AV9gYDAIVAE3PE7QOo8oBcElemqrx2veMUrmkYASbKCvb9exuEkTXqt1vOf8b2n+cck+OPcZHAL+gM9xx9/fPsJ/qf9bAODfvrTnw6HH3548xGwF+Q955xzGjSQFX67291ueNOb3jTc+ta3btfSLKXRY89m/XeR1437Im3V3pvd7GbD9a53vQZ1AuhSAp2dH/zgBxuwAL3chx+AO/zntre97XDlK1+5QbFrXetaDfStYgb02GfYAeiAPo43vOENw4knnth+3u1ud2sZ7ynnzQd+97vfDTe60Y2abaAnn9fn/OGWt7xlG/cOfgIE0yLHqkC/3gf6st0p337qqae2BR7f+ta31hY4GCMWN5gfwH7jH8Blt4URYDBoCIqbP/U/EOxeFszwM/9oyaeyP/oifXu9e62XAZpS5uYzfqASAn++xjWu0dqeveKNAf5gDuQjzrVY4OKLLx5+9KMfta//5S9/ObztbW8bPve5zzX9ovWqA2B9wz7j3rPvHe94x/CIRzxi+E//6T81O82V9DGnmQN+//vfN/+2UMI8eM1rXrO975lvjJx00kkNfLrupje9aZsf8zz0/ARQV2E86Hs+rd1ZEEYL87428mtw+9WvfvXwkIc8pC3yYpcjiwXOO++85gd0OOKII9p9wH/XWCBiPFgQ4vlgoUCqJExaKNdrMu25NdZt2nnj5868i1Gm/f21ke8Z2zHpGVgAeLtmv/qeUqAUKAVKgVKgFNgtChQA3i09XXaWAqVAKVAKlAKlwLYpsNsA8FhYAUwZLw972MOGRz3qUS1gKkAuUAiQzCpvuF0B4GkAVAAXqBCcvvzlL9/AlmxeAXB2CGjL0hHIBwf9TDYYAHzMMce07DfQ5653vWsLDsv4kSH4zne+cy1zbrvsnOb40+wX/NaHAJYgvwwmtlzpSldqkJvtgV/gzj/8wz8MT3nKU1oJbD9BHMFz4ECw+w53uMMaEMke0H2bdkqHafZrm/4EOb773e+2LPYXvehFDYIC4Ml8BgjpBHjxC+e+8Y1vbOCTj8iWBoye/vSnNyiQ7Fm6rDr8SwaaTF42/+xnP2vwJ6WtkwUPismM9g/kAIuNd+OHvskOpA9gAgT32W071feTxkTvD8mANFd9/etfbyDvjDPOaGDzPve5T7ucFg7XgTdgEVBm0QgYep3rXKfBUVmA4LAxI0PUe8bFKvtAn/2qnRZA6GuAE8hU0p69DmDMWFEun81e//nPfx6ufe1rN238bvGL8eG5AJ66n8xwugWqJQt4DJSW+eCeBoDTpoB+/QrUmeNAPNm8rtVmPgxuusY2B8DeL37xizZv9j5lAcV73vOeBv9WHQBnDsxiFePAHPDpT3+6Ze3qU/6cuYxOAabe4+PGi8UxbPW5Z6isYOMj2wT0/d/vk71K84J53t8txgQ9+DuQ/aUvfWm4173u1bLejQXPRnOlQ/v97m8HQNzWEHzFgjCLqh7+8Ie3c/zOZ5785Ce38y2coldlAC9z1Ne9S4FSoBQoBUqBUqAU2F0KFADeXf1d1pYCpUApUAqUAqXANiiw2wGw4L4sOaUiZUUq/wmiPfCBD1wDJut1w3YFf9fLgJXdK2tLSdf3ve99Ldh9+umnt8xGBwgoCwjsBQPAUfeT8QOECZbvtddeLVjucA7wAXqk/PN22TlN62n2axeYAWIo/avtgtf6EcjpM5gF9p0vgC3bCygO6H/729/eAKhrBf2B8mSSJUje/9yGoXmJr5hmf8pby9pW9hu8e/Ob3zzc6la3Wgvygzwp1ZmfQC/gYeGAMSA7/MUvfnHzIzopoWxBQd/vO+0DEaTXAqz2D6y6053uNLzrXe9q/Sb7k58bG4F/3n/961/fMry/+c1vthLBb33rW9ey/NhnrDz4wQ9uIHzfffddgyQ72feTfK3XIGV9jQPlblP2+JnPfGbL6DUf+NePBZoZKz/5yU9aiWP3A3RUBOATdHvGM57RMsdlB+ZYRR/Ivt58W7tBX/1vLJxyyimtdK1D2W9zQkApiGWhjOxfGbHmDzBLKX2Z4nT89a9/vZYpDKwly9T9aDaGz8ucF9bLAE4mJvvN22wGsfm68s7e17/xFYthkgWqPLAFExb9pDSyRUHGlBLxAaermgEcm8DPLOR44Qtf2Pyajfrd4g6+66exENBLN37y8pe/vC0ISXawzGkZ42y3UEiWcD+PuAdf6RfILLPv17t3SjGbu4yBLFoz7xsL5rknPvGJ7blmy4eMYZ9b6JN5wVgAzS1+cR/nmSMsmHGA5M973vPadhMOY2Ee+Lsqc8Yy+qcygJehat2zFCgFSoFSoBQoBXazAgWAd3Pvl+2lQClQCpQCpUApsBQFdhsAHoM0eyQKkp9//vkt+CtjSpDUHrAyYgQ4J5Xw7YHIdmSBTQOA3k/QW5sEwWX9ye5V1lqAW+Af8HnCE57QAuJghxLH9vsEugCRk08+uQXBZUMpCQsYyAKbVAJ6K44YrWLPrPLJ+a5e49jsM8HulOr2WlAbvFcCmZ3eYztdAsQf+9jHNgAM9Pn8xz/+cSsHKvtXtpifMqFoIcjdQ/B5gtm9bb1WYxvWKw09qb8nlaTUfvv2WsQAeMr8lfHlpyA+aJUy19qSrGilf/m432UL2u/T3rDK3yqNC/4opzuGPlvp+0VdO24TXwau73znOzeQpWwv303J34B8Pu1aWb8y4gBjY0DmP/8wTgAOAM214F/KKmv7PH2/KBtn3WfsH8a5ks8y9pSxtpgBwLTAw8F2cxl/4OPf/va320IXGZ4guMUQN7/5zdtCEJn/YJesesAUDOznu1lt247Pxz6QjFwLecx7V73qVdsCBgALzNPnmR9BO+PGPYwRoFuJX/6jj2mpGsJZZ53VIKIM6b5sbmCrucEBKm7HsR4ATh/LZgZtlfo1BizuMCZSDt9cyXb9SzOvLYgBB2mQUtEWUgDH/KOfp3o/WJXxkP7IeAd/PQOMA20MqGQbSJqy7l7ruytc4QptwZMqCI7MF+YEY8giAvOjsRXAmjk1++5uR/9P+46U+gfC8/eKvjUv0oRf+5sACPaccH7gPxtdwz9Uh7Awhh7mC+PHc9C84LC4TKUUPsQXA5z75/Ekn5j03BqfN8m3tzLnzPMMdv95n2/T7lcAeCc9v767FCgFSoFSoBQoBfZEBQoA74m9WjaVAqVAKVAKlAKlwI4qsNsA8FhsAEjZU1lgKY0M/MmKusUtbnGJAOGkjtquIPg0ACyYKygtCJ5gtOC9EqcyAGOTz4FQgWw/AdDHPOYxDZCAPjJeZQKzHTRQNjVZ0AGgO+mo0+wHMBIATzbsZz/72QZBZHtGEwHxgBrAA+i0PyQYBH4BZb7jN7/5TQOAwLj+BxEcvmdcDnw7wH80n2a/BQtKugruC9rrM5nAYIYSsPqaBrTRfplrYCnoJcuR7wC+Av80c8gK5R+yqum0lUD8Mnym1wKkVupXyVZ+Cl7yZWWwgT/HeBFDsoZlxxn3ACcdwBBZcMaKBQSyogHFVbNfe3oNjHGLGH7wgx+0NvsdALRnJxgKeGU/cHDL7xa78AuLPWT9ffGLXxx++9vftnLPwLcMUlUEZMOaJ1ZNg97+jHGACrA3dxkLILg+TmYnP8h8mWoAsmSVzQa2HMaHkrfK5doD2Th69KMf3eZSEDm+tBPgbxoAzv7P+t1YBvbBQCXejWvzoMUvrncO+GcM8HMLAewLzV/Y5jq+oe+NC1nBgYVjWLZdz7555hCAHtQ2nvWxrFV97D2LezzXzH/abKyzJfvCW+TATmXAwdBkSntmsN186tlovtTvvR8k+3ieNi7znPgjm9jnmaD/LILSnyoBHHfcca2Mc7Y24Degr4MdXgP+yoEbP/4uoKd51JyhqoZ51vOBfikzPX42je1cJT9ZdB8UAF60onW/UqAUKAVKgVKgFNjtChQA3u0eUPaXAqVAKVAKlAKlwMIV2O0AWOavoCZoCAYKloII55xzTgMJs0o8bldwcxoAFMwFLQRj/RP8/cxnPtMgn8xGQW+BbAHiQCBOBIJe8YpXbKVS2SDg66fSoMAoAJDA/6oD4AyKBMEFrWUu6Vf2Z+9fWoEDYA6wCezIgAU+Bcz1vcwumXMC5zLilAFm/6oC4FNPPbVlcMrg0kZlwIEMQFgfZ1/MaMR+WY2HHnpoy3T2uww3ZX6V/xXoB8qBEGDMno+rDP9Aywc84AEN3rIVEDYOZIB+7nOfa+PBfrAAUPZ7ZpvXYDG92O88RyAb6HPZy162abhq9qedfbtkgQM+xgCgJcMZwAGAZTXza7oko1lmYDL+jHfZgo5kNioZz/9B5WTO+3y75rtZD7p+PgSvzIEy32VymrP5sb2Q9aGKDhY8yHy2B7hD//OLQDJ2sV0GrbHDbr9ffPHFDSa61jWZY1JGelY7F/n5rAxgpXll8gK55jX9zcZDDjmkPd+yH3yqAFjsYowYP+b6VFJwPXAuA9i8EK1XFQBrl2cc2CtL15xgLjTmjQNzne0N7nKXu6w9J7MvvP7xHFTxQNn8f/zHf2zzSEpFey6qlKAMtJ8Ocw0f85nvWIUjmbz807MArLUYwD7GfNV+5nzc3wTmNuMjYzllzT3rgHAlsY2pffbZp/0doCQ8nzFfuq8FYtk/2PfNKgM9Xji1Cnotqg0FgBelZN2nFCgFSoFSoBQoBUqB/6dAAeDyhFKgFCgFSoFSoBQoBRaswG4DwGOQKggKdIAHAp8CpYCI/SAFeAWD1yvVmxLG65WJXkSXTQPA3gexBGxlsQr2gh2ywATyZUYJ3MriY4vPZfy5BhiS7eQegrjKJ8sSAgjBb8DU+30Ad1LJ5klQqIcVk173JRVnZRDRb5r9PrvooouaXbKcHMCvDNBk/IFjMvqU9HYAv8olKwVNk+wNCoDInFYaWJYT+wO//RwHurNf5iRN2n9e/tk/WwOKsWGaL83ykUnwxzXJ/ktWq7K9SnnbxxHkYBsoeq1rXav1o2C/7FaQPG10D9rI/AQG+L0sMIsI+mMV4R8AQZuUdbUXsmw9WfAOuuhLwJ/t/oEXYJFSsYARQGT/bxnTwI9+BU/smwmC5FgV+8fjgU1gX6CW/gQ9ZbLyZTYBmWzOnqgAOWhmsYi54973vnf7XXYjaGguoaVSyGPwN8tXt+Pzvk3GvnFs/qJB9uqVxW7uM7/7zDUWemQPdD6iLH7guNLh17nOdYarX/3qbdxYFAAIeu+Pf/xjMysAOJnA4+zyZdq+HgDWd+xOaWu+CuJaCAOKs1//m/v5vD5W4pqPOMx7sqFlSxsfdLO4xNy66gA4MF52uzmcD+hTYx8AtbjBONaf+ouvGC8B3nvvvXer+mDOs0AiVTNoCvRmD2VjykGfLJqi6U4DTuM9Jc5TDjv7HtOBzcCvflchwkIwfZrKGfTLAiI+YNz4zPynAoZFYjQ1J9LK3xLuaV5JZYn15ohen/6534+Vac+3PKNy7rxz0SK+Z57S1QWAlznj1b1LgVKgFCgFSoFSYDcqUAB4N/Z62VwKlAKlQClQCpQCS1VgTwfA48BiL2YCfIL8At6CqDJdgMGAolnB3e2CQtMAqHYK6gtgC3aDWfbsY4u2AT9K5ALcSn2CYzIElTbNvpCy3gBBAW9wcL/99lsDHfMGXJflpLPgMBuV8JbJB/KxHwiWmeUzmY7Ku4JZIKcsLgF9WY32SQb9QPBkygqc08u+nzIkBdT7IPROZUNP6//4Jz8APGT1AuDK33rPHpay+PQvW/gDLQJIXS+Y73PZX8ccc0zbC1j5YDBop/t/kl/1bTJeQRu26Rv74PLzF7/4xQ12gkJ+6nOZgbK/9a3sWP1uT0xgH9ywF7hSuMYRXeyduYr202Tcrh4CgX36Txa77FX9yy6Qj28ffvjhw/HHH9/GOkBkHJgL+AsNLrjggpb1Bx77PNl+84zxnZoP870WL4By9DnggAPavCiL3e8WtvBtVR9okFK2gXoy4I0b48O8wf9BYZmhsurtierIfsPph+2yeQzM8nsgdBasAJ10UB7+jDPOaOPa7xdeeGHrV+XC7QkrQ5ouAXnKRds7XAl148j5ILDFJJn3jIssCtoJuyeBQHZrF1gbIJn5wHueb555bPUsAPGVx+bXqkNYDKHvZUrTTgUI4Fz2P+B58sknt7Fkzui3G8h+u/OMi+04pwf1/Wv9a4wbz7Y7YAMfZ6NnA+1omBLQfEDfynoHvW2HwefNkfaTTplpz8zsr7yefTvpJ8vWvQDwshWu+5cCpUApUAqUAqXAblOgAPBu6/GytxQoBUqBUqAUKAWWrsCeDoDHAo4zT7MnpJ8J7gNDDoHLZHlOC/ZvV3BzGgD0vkB0Srdqr/fyvvYB3EqfCooLBnvPa4Ff2U7sBQhcA544ZAUJnifrNSB9GfaO+yTa9zb3IL9/P5lIAWB+98/BVucK8gO9yY6KVuChbCi20yKlj/0eINYD39i+WQ3GNkzLBu4ziuO/0zKkAj9Swth+l8re+l0fOpSGlQGnn/W3rHBgAwihlcxB73kNfPEBMCALBNKGzdq96ElsDD/ZoS/5OFDBFwD++ITMZhAYKKaPfgZzHAE6oClYDBTRg3Y07G1eFfszF/W6skMf6mP9Z8zbwzZw0MIG7ecbdHE+O41vP51Pw5S+tYDC+KdnXy53Vl9ul0ZjH8he14HVfk82aOY1i19AKyV/zQFsl/3sc/6RPcSdA37RiZ8kQzLZ4ZlbabETewGP+18b0javzWXJdjWX6T9t9plFEDI82eacwD9zo7kw459PGBN9mePsoZty+NvV15N8btz/qdaRTGj9rx+Vx7fvLXt8Bv57bZEQn+cT5kfz3UEHHTTsv//+7T0LIRyyvy0gMB6yb3IyiPM8nbVIbNaYWdTnkwCwe2unRR0y282LdFD+m90WufBvMNh4YQtt+L3f/QOALSizOCILq/gSH/J7/t7Ic3tszzyZtNOeb9PuOUuz/m+K/txp3zPLl6fdrwDwrJ6oz0uBUqAUKAVKgVKgFNiYAgWAN6ZXnV0KlAKlQClQCpQCpcBMBXY7AE6ZYEHhBHQFvrMPYB+AHAcPNxucnNkpE06YBoCzB3AC/2mjQC64IbAp0A9uCXKzF/hwnaC5oH/KhuY73MtBkz6ovKzs160AYMFr7dRmoCMAXPsDOAPEBLGdQ5f0Nx0c+tv5wBAYFKAwBg2zAsXr9e0yAHAADrsDa7Kfc2zKPtb8OlAz+0X72UMe4Assd0Tb2LQV2zfj89Ou6fsEoMjept4HwhzgBBgI8oCe8X+fjcE/H8j+2D7LXuBj+Lkq9rOh10D7M1az/ysf1n+0YQf7AE6ADwTqgSmbs+AhiyDS/4GH8/bfdmk0HpcZ01nM4fPs6Z2SvWxgN3v5uPFOE+fxI9f05/rdfGDeoCs96ZPFFn0J+Hn1WdR5vf1sd/QLdpIN3O9hn8UAxkIWd7hPsmdpF/vMFRZM+DyLozL/9z8XZc9G7zPu/yzqSXa2vtJO48Jc4BkQWN+X8jceQMzMCfzAQR+fGUcO2tGNr7gXzbOX+Ebbvqzz+2d1P0dksZe+pQsd6MKm+EzKaEcjOmSxmP5nLy3Mp+zPQrEsVpoGSLWjAPCyerzuWwqUAqVAKVAKlAKlwJ6nQAHgPa9Py6JSoBQoBUqBUqAU2GEFdhsAHsstOCnwLcAp0J+yjgnwjvd9nXT9dnThNADcZx8liBvQGECRLF/tDBjr94p0XTJpE/SdlIW6XXCn13Ns9zT9Bamdm/7r26ovBbrZzH7Bb78nE9o1rs2ej85Pdty4/3dCgz6YH/ujS9//2Q83MExfAkH6F/wPJImfpFwu+JG9X5MhmgUQY9CyHb4+6zvGPpE+CaBJ9iKA5eiz49mcDP9k/7pfIMk4m28V7R/7A/uzbymb/B5g2ZdvZiO/z+IG5/o91wZygcUBxz4PVJ/VLz7frvHR9wu72AJWB25qt8zvfffdt42BLJSxwEGWtyOwMPukpmw+HaKV87zOQpHss5sSwzuV/Tn2y2Sn9u3LQh7n0oa9+j4LPAL7vMee7CPL5lQPcF1s7ft3u/p5ms/19qdaBT/N3OfzVH7oy4Jrt/MzJ7o/7fgLPTKH+j37igcg51mQRUbJIM9584yPZZ7TazKeI1MZI4sX6JTFHuz3OvvJR6+Uek7lDPtGWzyS39lioUAWz0yzbad9ZZmaVwbwMtWte5cCpUApUAqUAqXAblSgAPBu7PWyuRQoBUqBUqAUKAWWqsCeDoDH2ScCo+PgaLIos3diMnwSLM09AlZ1SF4HlI7PWS8jZjMdOg0AAx+CuwnUC0oneJ99jAPAehAWYJp9EwNIow9NBMMDVMf2Bgb0mvR2TdKq163XZz3IOwsAB9b0QXjB7exNSBcgICWwaRAwGPClXeCI79L3yQabZlvsnGRDD86n+UavQ17P8olxW3oA3AfkA3fdL697mNN/nnKpAeMgAPBLUxp6vYoAdJJPBHDQPMAygCuAdxLIZGey5Y33jPmUCO7LH68SyOg1yFjW9mRuxp8Ct5IlHEDG97MIws8ekkanlBeftQim993t0mjsl/qab2cf92Q897ZknjQf6NeUfU+WrHHkHpn/kxmeebCHvZkn/dyIPrPG+byfj2Ff2saGLPyJ7c5N9q/+Yb85MCXyvcfGLIbqM+CTRbsTfbyeFmP/1+YsBNBmYyH7t/f7pPdVMWiijy2ScE7Ap+8N9HV+9pSOTu6beSHP1Hn7bZnnrfesTHWTPms9+yWz3bOAZsmA9jra5PmYzO8sjsrv47+pxn9zjcdN/naY9vfC+Jk4KYN40j3G99vq90z63vH8VgB4mR5d9y4FSoFSoBQoBUqB3ahAAeDd2OtlcylQCpQCpUApUAosVYHdDoBTElkwNMFPMDFAMUHOBCXHoHenAbDgKmApKCuInyyuBIMT+GcboOf8ZHQ5x+99UDj7SaZMdDKCVxUAJ6MrcCcwJlA0UCAgO3YFfvVlT/lAgJn75pppA3AVAHD6Lm2X3Qpi6Vc+HMgdCJqyzin/mf2OgY5+EQGbXZtSn7MC7kudpEY370GHNgZI8FX20AIATIbnuByu6/l5nw2Xcq7O9dq/aJuv3y64OY+WvQaxJaV6k8kYX9CHgT1KuCp5m9LHxod7Zc9UNqbka+aLWYsw+vZul0aTFiZkXktZcHYr45vKDvwB7JMFDIBmj2Njxbhgb3wiNvVQkD/086Nz+s/n6bdFndPbnzZE+/gBPVLZIuPb92evaPanZDhdAvy8l7GTShGrNgYm9X8WN/R79ea5BdTqX8f4GZHFQtHC531Wq3ukNHzmwX5xzHb5/FZ8J8/DfjFQ7Aa72Zs9033PuKR2qiX0Gdbuaay5dtpCofyNkbb3z8zenmkLnMbPnXkXJC3iewoAb8Xj6tpSoBQoBUqBUqAUKAU2p0AB4M3pVleVAqVAKVAKlAKlQCkwVYHdBoAJkeBgn7kCHvWZlM5LsH8999mu4O8YwvQ2CM5mT1uvkxEIAAVoCej7PXtd5rNkTLpfgrzJ2FmFPWBnwadkeaYfZEACPuz0E/C69KUv3bpQeVh2R6/Af3Zmb1w6BZjRrgegOzmNTOv/2Nm3Lfs8Zu9SnyXLC7hIac8E3ZM1mmxY7ycDrN9DdLt8fZbOYwjg95Q17rPNAr+zz2cyPAO7smiiz+jrAXBKgac9q2J/P4cFkLABpMqepWlzYLefyfLvoWWfBc9vYnNg2XgOmNU326VR7wNZtNH7uHZmPou/+8neXiPvuZf5M3Nn9j1O1rTPU2kgpaHHWeazdFn059MAaBZ2TCvbnbGQUuEpeZz9ktmeKgHuMV4EsipjYTwfxp7YDWCau7O1QV/uPXvD68vshZx5P/Y5x3spC97/bZBqA/l80X270ftNg539fVLC3BgxRrPwo6+cYV4wJ6ZKRqB3FtRkrkgGfcrLz3pGb9ecsFHdFnF+ZQAvQsW6RylQCpQCpUApUAqUAv+/AgWAyxtKgVKgFCgFSoFSoBRYsAK7DQAH+iZomawxwdxkEAYGZq/QcdZv3wXjDOAFd8/a7aYBwJSvTtuT+SmYK5NJQD+gM3v9JQAuE26vvfZqdgM/ArvOFfRme79PcGDhVoO5uU8ftF7v9STQMX5Pm7SfXYLWbMq+kDTwfnTyWtA7GXHZE5VOzhX8Bkn22WeftTLfG+3TebKPooN7T3o9qb+nZSR5P1ngf/rTn4arXOUqrcmB4zL+Ar1++9vfNijOPpmg+l6/e02TgIE//vGPwwEHHLDyJaD1MxsCfmjBh7OfJehv/+MAkJSGDcjLPrh+utek/YHT/1v1/Y360Xrn9/6Rvav5crK/acDP+/kp5eJpoK+d0y8I8DmfSXZjsmJnAZ7xfLhIO6fda9K8kL5mmyN7nAYOptqBazMfpJRvXw63rwKQ0sjOz+IC1/Of/r3tsLn/jt7+8dysX7MISP+n1HU/9wYCBgiy2dxnHsiRbE/3c0wof7vdZk98HmpXFm4EXgbaZ/5Piejehr5sdn+eLwnwDSCnQeAon8kYyt8KOyZEt6Bt2vyUBRCB4Nqa1xnz7OhLmcf++Ez+PsqCIO/3Y2Y9CD1PJm3/DMwzcSvz7jzP4I18z7T7FQDeSc+v7y4FSoFSoBQoBUqBPVGBAsB7Yq+WTaVAKVAKlAKlQCmwowrsdgAs6PmSl7xkeNGLXtTKgqak8HHHHTe8+tWvvkQZ2HGQMkHxSe8vqlNnwZfAv6985SvDM57xjNZ+gfuLLrpoDe4E8vjshBNOGM4///zWvCOOOKLZLWh+0kknDfe85z2H3/zmN8PPf/7z4alPfepaQLiHSFuFYBsFwH0Z3h7E90AiJXB/+MMfDk95ylOGM888swXoBa0d7D/vvPOGhz3sYU0f+wH/7W9/G2584xsP73jHO9bKfQtoP/3pTx/222/x8BDgAAAgAElEQVS/du64BPS8ts8TfF4UAAYxAngvvvji4SY3uUkDuo5+v0sB/c985jPDpz/96ZYt+/73v3+44IILmgYBZ4ceeujwzW9+s2XO8YXTTz/9Em48r/2L8v1p9xnDP5lpYCfg94UvfGH43Oc+1/y6L/Gc13zlE5/4RPPxZz7zmWulTn/9618PJ5544vDBD35wuOUtbzm87W1vazA4ELX3t0nwcdk2j+8/bgMfMFbMAZ///OfbIoD3vve9Dfwnu5U+xsRXv/rV4Tvf+U67JV9wDV3e+c53Nh9J+V/3fOxjHzvc5z73mdu8ZfrIJEgUmJs9W7XZHHfuuec2Dd797nc3qEmDgFHG8AfnWeRgUcSBBx443P3ud29Z0kcffXQbQ9lPnU1vfvObhytc4QotYzTflTLhfdb53EIt8MTAuizw+cEPftD6kv8ee+yxw9WudrW1DGZt1t4f//jHbZxYHJHM/+tc5zrDwQcf3FpmfvC+hSK3v/3tGxDlF+AnPwpUXKAZm75VQLU2qmagbx/1qEcN3/ve99pc9p73vGfYd999m6/ry1QAeMELXjB8/etfb33uOv37kIc8ZLjd7W7X5kHPwD/84Q9tLnSu54iFNuzv94rfdMMXeGHmcOPBWKaF9nrO/eQnP2lj4JrXvGbzaQu/aOBz2qUygHmUb5g/rn/96w+Xvexl2334u3t4LrLb30m+J9sHeF0AeIGdWbcqBUqBUqAUKAVKgVJgFytQAHgXd36ZXgqUAqVAKVAKlALLUWC3AWAqJliZYCkIKGCcspHPfe5zh5vd7GYtEDzrWCbw6Ns6rR3aLGP3+c9/foOXgr/25BP4vcxlLtMuE8AV5PXeF7/4xeH+979/ez9B/Oc85znDQQcdNNz3vvdt4AMQesADHjDc9KY3vUTW17JtnWTjLAAeKCR4/bznPa+BrXPOOWdtr+NoeNpppw2gvoNm4Ofvf//7NdAL/rru7W9/+3Dta197oEmy/NKunbA/3z3WIb8nC0u/H3/88Q1uggF9tldK/oI6IJfPwE7+YJEDu375y18O3/3ud4cHPehBDYbwqXFZ1J20v/eNXgu2pISzdoPYd77znZtddAD+Us6YPRYJvP71r282fuxjH2t+4vWTnvSk9g8Yud/97tdK39Kjz34cL0DQpp3SpNcgc4Bx++IXv7jpca973atlwgOXyQRnp+tueMMbNsDFdmCLLjR5/OMf3+B3YPopp5wyPPGJT2zvzXssU4/1AHB83GIeizcs8qAB8PWKV7yi/R5Ixha20uGYY45pfXyNa1xjOPvssxvw+9KXvjRc/epXX9tP3UIBCyeUkneu70qm+HjbgHl1WvR5yeQ0pwH/Rx55ZPMF/v7973+/tTslz/n24x73uAbzAEA+/8lPfnJ44xvfONz2trcd7nKXuwzPetazBkDYsxAkNrcGtGr7OPN+0fZs5H5pV/awfdnLXjY89KEPbe3Wv6D1m970pmYnnfQfX2LjXe9612YXLR74wAcOKh+A43zgEY94RAPE/B8U5S/ZFgAI9pyl604vAOj37u37xUKvl7/85Q1sey5YFHDHO95xrb1AsHHBBhq85jWvaXMFu0FempgX2Hrve997OPnkk4fDDz+83SPVEujYbxMwqd+WOSdsxE+WcW5lAC9D1bpnKVAKlAKlQClQCuxmBQoA7+beL9tLgVKgFCgFSoFSYCkK7DYA3GerEDT7ggpoCvALjl/vetcbfvrTn64BwB78jF/32bHut+hs4FkA1PcLVoNXd7rTnRrgAy+yJ7DPAyxkNAnmApx3u9vdGiByf8FdAPxWt7pVyxACAtj/2te+tgGucQZwn+0zzd55M1xz72nOPY/97qHNN7jBDRqw+PjHP94C2dmjMBmN+poWMrgE/wFT2XHeE9iXLQiSAQa0AtZyD+0bB7LHOuScafqsp8mswT0JfrkGfAA1wB6w40Y3utHwu9/9rvW/z/i1QD7b2QOKOMBC2cJgj+PWt751C+Tf4ha3aBmffCOlgNO2VQnkj7Nfow3Yoa9ldAI+Ke/LFwJB9fOrXvWq4Uc/+tHwoQ99qGmnJPZf//rXYf/9928aAGYy4PhCXwa+t3+9jLdZfbmIz3sNvNbXSpeDfPxb9jaYBdwBPAE2IA6YBX6z1YIJ0E+GH230e/QyH5hbZgGe3p5l+sg0AOw79aEFL35avBDoB4i+9KUvHX71q1+1jGBa6Gv+b5407/Fzry2OMT4CCunovVNPPXWwgMTvdDRH0iQ+tYj+3Mo9smevewD7wK0DGNx7770b+NbelMLWz1/+8pfbmHeAf6CeeVPmtCoKMuQdxsnNb37z5h+ej7ROpnFfMngr7d/qtfwic7X+N2b1oWxwGe383UII59HA556DxkzG91/+8pfhkY985PC+972vNYdezrGAwLNStjgAHNibxVN5tmzVhq1ez1a2BMiCuxY0yWb3N435AACW/R+/Tf+5Rpbz5S9/+VY5IVDY+yoIuDe7v/3tbw9PfvKTm57GQipvjP+mGs8B88yb055v4+fueO6f9XfDpGf2pPZM+p552l0AeKueW9eXAqVAKVAKlAKlQClwSQUKAJdHlAKlQClQCpQCpUApsGAFdjsATkA3mTwyQ5XGBAgSUF1lAKzdyjYL/H/2s58dvva1rw2PecxjGtx0xC42gBmAjxLJgrdvectbhqte9aoNGoPAMoMFhQXLnSsYnsBsfvbAdgy/e9fcTgDMHiBX22X5Xnjhha0p2QdTH/sMBBW4B3xkd8v4S/AaJHr2s5+9VuoTAB5n960iANaPgvogjnK2ALB9gNks8A+EABnZ09nrs846q/WxrLDsfUwLWY7AoMy2D3/4w8MVr3jFNWA8DpAveBra0O16CMBGtgF0AC6wJYNPVj+AyxZHYIXXr3zlK5uPnHHGGQ3oAYZ9xvw3vvGNBsGVhc4e4en7MRRYJvBcT5ReA32qn0GZvG8OUBXgUpe6VIN2Kfsqsx3UNU/wGe+DhDJFzQUWDjiMf/4Aqs9ahNG3c5l6TAPAIBz79TcNvAY9wSrZvynlnfHgPkrmq/LAb0Bi0MucmQUiQLrzlcYHVGWK+h0Y9Jl7mEui14YceAkng3TaxXYQFLgDvUE/fqC9xnqvIWjKB4Bi0NfzQPawf7YQcMiIvvKVr9zgsMx6vsbm2L0KGdDJ/tbeAHrjnb1Pe9rTmv0WwXgWpqx/ssH5DptkQCczOnOd54cxkK0FYnP8KPPKRhZILKHr124ZsJtnvt/ZZlGDyhY0SPWP7JOt7crdy5xnp7kwh78rLBIyX6qKQAtVJPgU3Txj+vGQ6woAL7OX696lQClQCpQCpUApUArs2QoUAN6z+7esKwVKgVKgFCgFSoEdUGBPB8DzSJqAqYC+YLFsKFlP84CPZQIPbZ/VhgS1YwMYCl4DYcCH9gl6C3iDA4LCAsHgiGD5G97whhYctneq1+AoSCT4rSTkvBk38+i81XPSlr5NshwBe+D3Zz/72fDwhz+8ZbEJcKf0r+9lTwL2wOef//znBsrp85GPfKRlRcsCVD4URAKAs+fltMD2Vu3ZyPVjP8jvshntcQnggHlgjUxQsCL7YQJDgvVs5RcAsL1uZbrLDBPEj17gBohMDyBolfo/eo3bBNRqK4DPZ5VuBvZAMb6ePXADc2VLWzDxqU996hKgXH87FzSSCX3YYYf9kwzgZY/3eX1irEGAliy9JzzhCQ3yKoOtFK6+BYJlRn/rW99qJV7BQbDH77KdQXN7fpozADULIu5whzs0DTZi80bOndfWvt/HAJ4O/B3s48f6zx649i5WvtdcZj5MqXDXZ39wIEspaDbKBgdNfW4MmDuMGeMJGMuer2CauTYLCpZp77z6ALls8i979bKN7TJX/UuWMNhtYQfdkjWtr2X3Kv/uOnOfkvBs9o8WH/3oR5s/9Psf+y5arAIA5bPaqT+Me3OCbFbg2rPOa+1lj+c8f+nL5JvzsuglENn8oJy4Pme/PXSz6Mm9VgX+81ftYpvnmnHs0L9em+8968yLFsSkfLXng1LPFkLQz989bLb1g78F2OjvCfDXAjH3sqCiLwU+z98oqzBG5h1LGz2vMoA3qlidXwqUAqVAKVAKlAKlwPoKFAAuDykFSoFSoBQoBUqBUmDBCuw2ABxwkkBuwKAgtsCvspiCoIK+2QN2UgbwdkHBWQBYMBaoEPx3ZC/YY489drjuda/boK9zUg7X/ZyjxKeg8HnnndfgMCgqc1QJWNmB4KA9EcHQBHnpsIxg7rhPfN84u7jXIfuyOk+JW4Fr8E4gXHlf2Uwylxzgt4C/vgQI2P7CF76wZULJfFT6EyyU3QYcyITlC/e4xz0aCF0kAJ2VFd3rPAn4juGX8/WhEqVsFND3u9Kf9n0UsOcboA0dgCJlctkJHNv3VN+DAN4DwHwvgCbgLxO2zwhbRt9vZjrrtQH/ZKkCExYDyOoFM0He7NlKA7Zrv/GgDLIMR9lsyZpLFq1xASbbGzflteP3y/L/rWpg3uLbycYEcyzokMWckri+I2ATIAZ2lP82vmUA8pEsInH9wQcf3OYI8+NGSv0u00emZQD32e4WQZi7tdk8LnMXzFT+OfOj8Q2G2d/UHGfMGAPGPv+wD7rSv6olKC1Pn1QTcC192EnzHiJuph8XcU2AnDlAH9NDv771rW9t+8LzZ/shO9KfgbeeG0qAm/8DtVVHAIn5D4huPrV4gCZ0zfYCWUy0CBu2co/Y35fnzlxqHNzmNrdpfeYZqM36Lm03Pjz36GQhkIN2bHRfY8KzgE994AMfWNMv91gF+J1+zWIvv5sX9ZdMd//Mi/qcHvo8fw/wdYtDVH6w6M05Sl1bDODZ6j7Gh4oAKizQwLWeC/wtvtY/w8d9Oem5NZ4nJo3trfyNNa09075n1rw17X4FgLcycuvaUqAUKAVKgVKgFCgF/qkCBYDLK0qBUqAUKAVKgVKgFFiwArsNAI/lE9gTxAQQZZDKAH3Xu961ljU4C37MChxutbtmAWDfD94IyrJBhs/jHve4BjZk9jkCuQBCWUKC1kCBbFlwQHDce/6BZwCRjCdB8ABg91m2rbO0mpQBLEidEs+yvi6++OLhxje+ccsIlrHlCBijgwMQAHvYZ29Lex3b/9B5559/fsuC3G+//YZTTjlloQB4ln3rfT4tA1gGI4gB3LNfxpt+fchDHtL2RNa3/Z6myfryPp1kh4HFDjBAKVzZoQ94wANatvAiAfhW7O+v7dv0i1/8omVwspH/AoBsA7rt5ct/AzviC8kABkXciyZgOSiu3KlFBAFp7rnqAFj7AiKT3WcuADXZxM/ZCdgANzTJmACBlQ7nR6CfBRH2kLYftmzqvqz0PP23zDliGgAGqUCslPFOeVp204AfXOlKV2qLHdivjQ9+8IPbvqcWT1j8IAtSpqxy+Cn9L4MWCHdefMBck3mEb6xCCWT9op9BypTl9Z5xwAb+D+J6TrA/iz2cQxulr5VEt0jC88FPC4PcL3tlW1QSXZ2jL8DRLDyaxzeWdY625DneZzYDwnxANQMQH9jMOEl5ZPOdrGewl0943qekuHPZZ89bfxeAp+6vz7MHrt9XQYOUpdbn2sMO/ZzxLvP7wAMPbIsalHrPWHC+vxnM9Vk0pWqAZ4q/Afj+s571rDY/WkxhqwXzps8tsHHM8zfKsvp+p+9bAHine6C+vxQoBUqBUqAUKAX2NAUKAO9pPVr2lAKlQClQCpQCpcCOK7CnA+AxNOgFF9RPlo9gviCvrNlb3epWa9ldqw6ABbJB24MOOqhBCpDnxBNPbOVwBejBLeVuQTLBfFDQeYK4Ar8gsUwhgWBaAEHgqfP93ge3lwl35hkIkwBwgIygPHil7QL2ztV39kVW2lkpV4egtjKZIGmgjvPAAvdQNhf4UEKWtqsCwKcBYDbRQLBf+0Fvwf6UJxXYd4Ag9nQE+9jlfGU++Qr/AT1kfTtOPfXUYd99921QrC+jvdP9Hx8ZQ2l9p21slg0sc9Uex8kizxgH9hxsVipZ2V9auA78ljGp/G18SiY0ALjqALjf81Pb+YHj6KOPbjbyb+M7oAwUco2sPyXvwT4ANWAQIOcnssAdswDPeE6dZyxv5pz1MoDNe+ZwABz0da5x/qQnPallLTr0tX6+3OUu1yo9AJ9HHnnkmlbg71FHHbW2T66Mx+9973ttDNDLGMmepy5ahexf7Qj09zrlqbXNogil4dnqn7kspaCzl++b3vSmNsebD30OEmfrAFDR3GkhjCoLbOcj5sfMBasAwPV1yvVn3vd7St8ffvjhzceBbTbyAYtesjDKQhjZvyCn6/s5n06y5c0hFsU43DdjZVXsD5TW/9n3N36R+YE/X3DBBW18gPjxl0MOOaQtfFHxwjhSEUPmtwUg9r+2sCh7S1toZF9oWtGEVuac9Y5VeW5sZs6ZdU0B4FkK1eelQClQCpQCpUApUApsTIECwBvTq84uBUqBUqAUKAVKgVJgpgJ7OgAeCzCGGQKeAJCfAJjyx4Kj2eswe6e6Tw8g8jqQKUHOvJ/v2WrwcxZ8Edy1T6FMVvATyAF5ZbT6DPBUxlTZW8BDsNv+prLClP50CGYLkAOHsoAOPfTQFuBP2czexrx23dj2XutJWvUa9vrMsjH3nQSA0w7AQwngZz7zma20bwLz9jNU3vOII45o7bUXpKyma13rWg1ogGMJkCfY715Kpgp698ekspW9DtNej31jki/NGqiT4JdrUuIZ1NN+PswXBOb5tFLgXgM9+hbckekmgG9PTxqAhPaF5RfKnSoFLTMye+LGrnlKec6yYxGfjwGwewbWA8BAN3gB3IHBwIc9cQFtGcLPfe5zm0af/vSn1zL+7HPp3GRQgkQyA+M3PQRehA1bvcd4zMh+5eugrz78zGc+0/b/1ZdsMkfIlqaDfpURCW4CwGBYFsOAW6C3srHmQdfOOz7nsWmr8+F4Lohv6lfj1QIeGpjbLH4AdWXzG+PGgIoBForIaD3ppJOaDsCgOcJ+2BbDOGhFM/NigHp8IN85j73LOmfSGAB37WOrf41xPmHul/3rfKWwzQfmx3322afNFyC/iheeG+aJVIlgq4VQnhnHHHPM2uKB2N4/F5dl43r37e03z/ndM81z2xwI5FvEZEx7HvILwFKpeFUvLHpho0UCyv9bEEI3zwPz4ete97rhiU98YvMHutEA+AbFUxnD+f0CmZ3Qof9O9mm/ftVuvnvLW96ytdmz3FjnDw5QFww2Vix8AXz5v3HiPQsC6CbjV5a4+5ljzQ0//elP1xZEZFHNJH/Mc64HxNP+Lpr2fBuPtWnfM9Z+Ed8zz/OuAPBOe319fylQCpQCpUApUArsaQoUAN7TerTsKQVKgVKgFCgFSoEdV2C3AeBJggMAAFr2SgU+sq/gLPixKKAxzRFmfb/rBGYFwQVjk+ElkKttYGYfrM/+lWCJwLBDEDt7pGbP10n2L9vWWYNhGgBmsz5jM5vYEB2y/2/KYrI/2U/JEotOzuEDbAdE/h4ygFO+XB+yhwb6NgsYaEYDNqdMKJ1BLRo51zVeg8FeZ8/ocfbzPAHxWX24iM/HEECfZm9S5avZDlToP//AUNCfzfb7lMFGK1BD5rzXAFAWgtCSrRZCGD+rngFMD34gY9lerbLdZfDqz2Q/s9lr2X9sVQ5Wyefs+5pMfxqBo/aBTcngeeageft1UXPI2Acy3u3ta0ELvwaw+H72DNe/Sr+DYmChBS8009/ZLz3Z38CgtroPiJ52j3/Oa/eizxvbn2xWvu6fvpXRaaGLPlXtgU3Km6vyAIobNxbEyPh2jnvSSAUAuvEB+6SnmoDPA+roNCvzc9E29/cb22+carN+tbjDYiC+ruxzFgO5Bvz/1re+1aCv8WBOBPtlwbpef3sWnnvuuW0RlQxo9+YDfMw5tHT0z5Jl2jrPvePnKXdvHtDPFsOA+DJ3s+DLOTKeZTSzwQEMK6XuMC/a/9lz1N6/wLCFMCqI0M1ewen78TNyUlsXNebn0WG7zykAvN2K1/eVAqVAKVAKlAKlwJ6uQAHgPb2Hy75SoBQoBUqBUqAU2HYFdjsAFpwUIBb0FTCW+QeWCXrPk/227ODmLPgCXmkvG7xORk7KlYJ4gcA9LORogSZe9xk4rnW/7IUZp1y2rbOcfxoAThasnwL42s7mgAuvHdnv0P6HgFcyvQW6Zb65NnuesjVlZVfB/rEf5PeU/BWIZ5/gPVv0HSgKcgCBbPaZ313rM+/3UCOLAwAx8I9GznH02Y/xl7w/q98W/fk0+Nd/Dx/Iwge2xDfo5Hq2JZvPT2Pf4XPaZKz8PewBHN/OXs/ZwzTjIHtkZ9/SZPZnfCQD3n2yR7TX5sTxHLDVvlzUHNL7gNdZ3MBWIMtPGZsB+Po0+zrzb+/r65TODTjrszr7xTTjOWBRdmxWz/EY6Mv9phwy+/r9r/v+5QP6X9/zcfeTMWyO8LsxExjqZ+BvPxfQYKcgcG9/bNeelGZONm9KFNPC3Bd/1u/OZ2cyezP308zn/hawl3iObInguiwuyWKizfbjIq+LzQH5xoF5LfsB5++E7AnOXnv5Oid7hvft6RcMed8CAlDc/WXc2wM48+x6duz0WFmkxuN7FQBeprp171KgFCgFSoFSoBTYjQoUAN6NvV42lwKlQClQCpQCpcBSFdhtAHgM0pL962cyP5M9CwACRQlg9pC075Rp7y+i42YBYG0TAAc1BHT7Uq6+P3tXCuKzRzA4GaFpt3OSJRcYlCB37M+5Ww3m5j6xy/1mvR7rmLZ6P5Aj4KaHnz3Idi6gE/CZ/TuTORcwyl7n+RkgkO+f1/benml+0vvMpNeTgO+kDFx2aGvuIUgv0C+or5/Z59D//MQ9AO9kePtMEN+5gSX0jS9F61UGwLEdzPHaWNCH7AzoCfTuAR/tvB9bAY9k/7LXnJASr30W8CLG9Vbv0ftH5qlkbvvpPfaDQNnjmxbgHsDlHP/YF8jPV2iiz40T582afzZqx7xjaNZ9xwA04xnQkq2pT2VBymBNHyejmTb6WiZn9nh3TrIhU/qdPoHn4zlgUXbMsnPa5739WcigH732GdCZuc3v+t4/c0W/X2x8IrAb9EzZ8CwASAlsbemfAzuZDT32y2zloI3mOfZnYVB8no38wr/MA+6TcePa8TPD76kwkQUTdDVG+r8NNtuPi7gui3wyR2XBEzu1M3/j+LzPWs54iN3mAvdiMyievx1oREvPFdd7TQuw3dzi82nPPPee9Nwaj5/x31Dj8b1RneZ5Bsef53m+T7tfAeCN9kydXwqUAqVAKVAKlAKlwPoKFAAuDykFSoFSoBQoBUqBUmDBCuw2ADyWT8BTMFKwNHA05VDHQckFSz/X7WYBGG3vs/YEaAXDBXC9D+II1iabJ2WCvZcgbCCIBgUmeR0QPk+AdC5jNnHSPPYnA8zt+4zWQA0B8WR6peQtHfQ9nQJI+pLH7jXObtpJ6DMJCGtjn4HXl732WcBmIHtslw0c/wAJ3SOwx3WyuwAU/Z8MwlUFwPFTPkyjgEDtpYejz+5kK11S8tZ1yYz1Xs5N2dgA5Emwayfnh0njInMB4JWS6PGRwEC/g6T/8A//0PrdvOB8c17GPggIjqaEdObDTQzff3LJosZQb3+AdcZ/gG/A9nhe6+fFgHD2xnecH1DmvX5+nKTBomzaiL5jQEaDgLq0h536LhnPgZbxbd+X51/mes+FzHveS+WAVbE77ZgECDOHZaFTqnrkmj7Tnd3GRJ/hHv0yp2R8pKpEFkW5TxaG9M/LjfTfMs7tF7ukAkYWgJgLjXXjnp3GuLlff6eEfoBx5scsFIuNnrNZbMT+ZFvP84xehr2rcM8CwKvQC9WGUqAUKAVKgVKgFNiTFCgAvCf1ZtlSCpQCpUApUAqUAiuhwG4HwIK64GAypryWPbnTexxOCnRPC8InUy17GCbQHUAl+Bt7gE+B3x74uc5BiwT/ewie791p0DHN/mQyAR4C0ylrymav+1KofRZYgGGyxwICk/WXUqo7af80P0jQvc9MYn+yGgPFA4UF+QGxZPtmH0v3zz7JAb498Fr1DOAe0KW/kxWdPZ7ZmGxefh1wEW2TKZ0safA02bDJBl0lAK7dY+jS28qP2QT+XO5yl1sb03QJ1M1+x1lA4JrxHtEZN7MAz0YeZIuaQ/o2ZZ/jlOP1WUrUZi7MHrF0AsFcww/o4wgo623JQolZ9i/Kpo3o2Lcpc7afsTeQV3+zPVsFGNvmhFRKSGUI48I5yXJlU59Vu5G2bce5vf3mf/OZPg30HS/qSCWE/vmmf9lPowD/fjEQPehgUUj22O31YWcP07fD7knfkedU/HBcnlp/Z//v/E2Qn/2Y77cA8D2uc172lw/09lkyqI0hi4nWO3ZifGxXXxQA3i6l63tKgVKgFCgFSoFSYLcoUAB4t/R02VkKlAKlQClQCpQC26bAbgPA42B+nz0mIKz8ZYLAgqagQgKYfcbfPK8X0Ymz4EPAXp+llzKggtsp9dvviZpyvwEcKRmZvQET2A5ISwZpIFgPHadlQc7SZ3yPaVrNY3/2Pe7vEajd65JsNxDEvz7onz7uy76O94CeVLbSd0afaa/n8Z9ZvjLWOboEbCbbMQF9nydzKyDHz2TAus7vKQGccteC/u4FIgR2xK55SnnOsmMRn4/hVzLW2JaMzuznHEDDntir3/lMQHAWSKT8d79v6iQA3n//TsGNvg0p8TrOcNR//V7gxjtbL3WpS7Ws534RSPbD9dMCkSwK4B+zxuBG+nRReo37IL7eZzoHcma+yxjJWKJXyn7Tw6IJ5/iXagDAsGfCqgGu3n6v+7kqGpu/80zLog6wlF9kXszimewF22eC0y2l1DMHRId8f757Iz6wiHPH/a8fjdvYmXE/Xgw1tr8Hvv1zL/sjZy9wn9Em9w9Q7rPMF2HXZu/BXm1K1YeAfr7AliwEcn9zAr+w+MHnWTzimtI3rJMAACAASURBVIwJ8yfbM56yJzS9jAlziGuzAGe9OXGe58a059s0vxu/P9at//ui/2wj3zNPuwsAb9Zj67pSoBQoBUqBUqAUKAUmK1AAuDyjFCgFSoFSoBQoBUqBBSuw2wDwWL7Au+xnBw4l+L/I0qeb7bZZ8CVBWPcXjPUvQBQM83tAsIBu7E3gus9gCgjLXrDuudOwa1yGutexh7Z9CW92g1iOXB9IluvH8DfaBf4FnO+0/Wnv2A/ye6Cn39P3gvuy2KNPsrXS17SgVw86+0ywfu/QPpA+T0B8s36+kesm9cl4786ALZoEZifblU9k/9to4z3Aiyau8XmAT+zuQX7auyiguRH7J43L7GGd9msXoJOsztib7xkDsvR/dDA/uD5QaaPtm3b+ovSatAhAW7WZrfybDez3nr4MEE553H4/aHpkwY97J6s0Ok2bh1cBgAZipnKB35Pxqx9SGjgLevSxuZ5e5onMdX2fmSP4UsoC+2zS+Pdds0pkL8p3+vv0/cGWVH4Yl23Wtr5vcw8lkLN/beaHLIhyTuaPlNYOHM2eyRmDi/LnrWqUhSo9tE0ViIztlMbW5oDtlAfXz/ygL4nvnikJ7v1+z2Cvs7fyPH+jbNW+Vb2+APCq9ky1qxQoBUqBUqAUKAX+XhUoAPz32nPV7lKgFCgFSoFSoBRYWQV2GwDugZbXgqK//e1vh/PPP78FPwU2H/OYx6xlPvUZI+Pske3o1FnBVQFpwdu//e1vwzvf+c4WpAc7bnjDGw43uMEN1vaI9b6g9ytf+cqW9Xb9619/eOADH7hW5vPd73738P3vf3+40pWuNNzrXve6ROnYPti9jID3uE8CG3rbx/0Q7ZOV7HfQ43vf+177edhhhzUt/Ov3cw2sePOb3zzc+ta3Hq585Ss3/ZLx+IMf/GD46le/Ohx66KHDTW5yk4UC8Gm+NOn9ScB3EoBJ38SuJz7xicNrXvOatVKwyYwEN5xz2mmnNemucIUrDHe/+92bPrL/XvWqVzUdQAMLCGS+P/vZz2729xpvh8/P8x29z7Dx4x//+PDe97632c3Hr371q18C/qV/Tz/99Gbbz372s+EBD3jAsP/++18CgBkbT37ykwf+kezBQKCAk7Svz7idp82LPGfsH+ANG1//+tcPn/3sZ4eDDz649SnQk/K+YI9z2AHenHXWWcNPfvKTNV8H/T74wQ+2z/nLk570pOYTs+agRdo17/zStymZ7WzS7lNOOWU455xzhgMPPHB4xSte0eAgHbJXunP4+Le+9a3hox/9aOtnEPHpT396Kw/tGcCXLnvZyw4XX3xx06EHpf147fcNXqQOk+41fv74PbA3pcqT6RkI7j4p5c1uC2PMAymJbSxkjkh2bCokeL9fKERD9+dP4/3Sl237+P7jRSBpV8rA//SnPx2+8Y1vtH671a1u1X72iwHGJfLN+eYM2d50CPym0wUXXNCeFXmfJumLnfibYJIWxk326NX22JcKEfSJj/CHwF2vXRvQTyPnxa/5gNfZU5y+dHC+cWUhVV8lYNL4nWfh0CTf7p/xG/Wv/vnQXzvte2bNO9PuVwB4oz1T55cCpUApUAqUAqVAKbC+AgWAy0NKgVKgFCgFSoFSoBRYsAK7HQAL/IGhX/ziF1sgXOBf0BQMSInUPvNvVqBwwd0zE74EAL/2ta9tIOvyl798K9F43HHHNcjR72P7spe9bHjkIx85/PGPfxwe/vCHD69+9auHG93oRsOpp57a9lDce++9GzwBAMDkgAA2LRMEbgUAC2ALbgvw/+Uvfxnufe97D8cff/xwn/vcZy0DUIDaecmS/PnPfz487GEPG974xjcOhxxySPtM0JsmgOBTnvKUBo37bC8abLXvlwGA3RPYks32vOc9b3jxi1/c2k0TBxiQzDaLAt7whjcMV7va1RocvPSlLz087nGPG97ylrc00HWZy1ymBfotiPjVr341vOc972nXryIA7scZiAdK3OY2txlOOumk4VOf+lSDP9nnONmML3nJSxrkue9979v2iDXuLRhgM83Y+qIXvajB31/+8pcNdKW0bjLJk0Xcj4lFj/l57tcDsMwBJ598clv0oR+PPPLI4eY3v3kDwimHbgFI5gfzgEUSxkpsOvzww4eXv/zlw0EHHTR87GMfGz7xiU8M73rXuy6RKT5P27ZyzrxjrLc/Zfz5AHvvdre7tfnKGD/iiCOG5zznOZcog2u8+xzY5SP0A8yPOuqopsW1rnWt4Qtf+ELrf5D8m9/8ZpsrHT3w7bPmt2LzvNdOA8CBcu4D8L7vfe9rY9f75rJb3vKWE7/CmH/pS1/a5nnz32Mf+9g2//3hD38Y3va2t7XFQOYI8NPYoJMjmeHa0z8j5rVjEeeNAXD6hg+ce+65w0UXXdT2pn37298+nHDCCcM973nPBnf5ij7sM1+//e1vD3e9612Hj3zkI23hlMNYsRjAtT/60Y+G97///e15mv2UU2GiL628CLs2e49+X/Nf/OIXw1WvetU271sM85WvfKUt+NGn+jEVHgL+zYUveMEL2gIwc6I5lL6ep3wETHd/88J1r3vddi+fp6pGFiJMe0YWAN5sr9Z1pUApUAqUAqVAKVAK7D4FCgDvvj4vi0uBUqAUKAVKgVJgyQrsNgA8lvM73/lOgyUCnQL+n/nMZ1rwHAhehWNW9p2AtgxOWZ8yFwW2s39fArwCtUAw2JG9DYGBO97xjsPNbnaztQwnwXzB4Dvd6U7DJz/5yRb874954cwidZtlf9ok8C/YD37vt99+w/3ud78GfGnRl7n2mlYXXnhhgyPsdwBigvtvfetb2+/ukxKhsWcn7M93j3XI7ylbfPbZZzdQ8cIXvrAF6x3am/Ku/PlZz3rW8Jvf/KZ99vnPf3449thj22IAmZCgMN8ACCwU0PcWEQR87pTtY7vH7ZDp9rvf/a7BCQd7rnKVqzS76QAC5Rpg8B73uMfwoAc9qPWvDG+Zf8AQv/jSl77UwPdDH/rQtbK50b8vsbpI/97svXpd2GqMg1EWcRjrIPjnPve55s/OzT7Q7LA4gr2Alww+/f7DH/5wuPOd7zz8+te/bvOg8wGwr3/96w2ab9cxr5+NASD7tZs/2J+UJuYDGf3Gu/N97v70kQEObj/zmc9si0diM/tBdH5kvqSR58EZZ5yxBj7H+21vlzbTAHBKX8vKlP2tb8F/i0HOPPPMNi/od+2mCz+x6OG5z31ug5qu87txYQ60KMaCKONCRQELKzwjM6dk//QskOgXRWynFvku9vJXNjjOO++84cY3vnHrUwuZPvzhD6/pEnidLFi2g/sWh8TXPU/ZDoiaC2lmPDlSUj5bDuyE7WONU5rZGDCeLQDRxxY43fSmN23AFtzn5xa3JOM3VSNUerAoxucA8POf//zhUY961PDlL3+5LRSyoIC9/OBNb3pTuz8Azh99TxbaTOv7ecf0dvnOIr+nMoAXqWbdqxQoBUqBUqAUKAVKgWEoAFxeUAqUAqVAKVAKlAKlwIIV2G0AeAyUwIDb3/72DXjJkFEWWRYciAiMJOjt52YyOLca/JwHgAJXslcFdGVwKXu67777tqC/oLAAbQLV7vfXv/51+NCHPtSy/wTJkyEKngjsChoDCQHJbOgzgMcZu5NsnKXVpKzfSa49y/5kN8pYlM2slDUIph8FrfWvgzY0AMSOPvroBj9leQOHoLdMQdmxoKHSr7Lexvufju2cZEO0it/M0iF+NWtYT4I/rmGT8t9AlUw/5U4B0exfnSA9AOA9Gd7aKHAP/gSWgEP8BUxxH9mfFhP4t5MZwJP2gB73gz4Df+gAbMt+u+Y1r9lAoAMUYbtsONltX/va1wbA/E9/+lPLDuVDfIU2IDE/omH20k6GW753q2N6Vl/P8/kYgNIp+5d7feKJJ7YMWPOaPswiEHaBgxZ4yHJWJtl4t/AFAKYhu819l7vc5dqiASXxt+uYV9ve/mQi8l1g33wnO1dVBFm+FgH0+/06hz7veMc72vkPfvCD28IJ8wbtrnOd67QFEUAYn6EjjZJpTYtkHW9nGfBpAFgb+C84qaS3DOaUAKZn5si+dLHszkc/+tHtWWe85HxZ5DJowXEQVHa9c4Bk86LvcJgbU/p33j5bpA+N/T+Z2ebyjPss9vFM1H/8Wls9C/i5bHiLA2QHA8YWg/D57Htrrthrr73as/IDH/hA86l+UVQqhCzSrs3eK3saJ0PZc8FiBr4AEIO4MtllfLOBzxgT2SPcc99rfW38qAxhAZAxAY6716c//em2MIAWdPRd8alxf8QO74+rJvR/U/XnTcoUHp877XvGuvXP5v6zac/RSd8zT+ZyAeDNemxdVwqUAqVAKVAKlAKlwGQFCgCXZ5QCpUApUAqUAqVAKbBgBXY7ABbUBUVk/f34xz9uwd7b3va2TeUElRMInBfmjSHgVrpsFgDNXo5grQA2iPn73/++AR0B+hwJ+LJRmVsBfMDrile8YgvQAgje++53v9syfwJ9BMtXGQBrG+gBaCR7CfzTn31ZTDDAvqAgABig5KcM4Fvc4hYt6C2zSbaYgLZSyoCw7MD1As6rAIAF7WWpCdgDgOClEs4pX539jWVEC/wDWnxBwB80BXoAkJQFlQkqk1wJ3MCBnQTAs/wf3PLPOJbJB2ABejLdQG6+DfTa69lYeepTn9rAoHMAQAc/0fey4ABBfQ8QgUnJII4GOwG7Js0fvS76Tl/xbX0P7MlwlwFon+NUAmA/n7dYQMlXsOsJT3hCA/6yQffZZ582/q997Wu3r5T5616rDoD1iX4zdvm18r9Al6xN4Ev2qnmMj9AtGYs0A8If//jHt+xGPuMcYwYklzkLeqmUEPBp7FhMkGfDGChtZa6fde00AKz/tUe7aJDS1GyXxX27292uje/s4evn6173urYYRsa7Kgj2fqadcWGe8BzxfZ4lxo7FAjLrHSmj7Pv66gqz2r/Iz3v/14b0i58ydj37+DiAzd8t6EpbLXgCt5VGVt44NlsMA5g6ZMV6Xwa5hWHJAM5ikew1vAoZwNqbSg+gNF9nP3v5An/3TLPoSR96ToDCgL7DOZ4FMp/Nn+YElSBUArnDHe7Qfnc/zwqLpmTPOz97SQcCp3/H4LQA8CI9v+5VCpQCpUApUAqUAqXAnq1AAeA9u3/LulKgFCgFSoFSoBTYAQV2GwAeSyxYKfAvICozUDatbFLlYbczu2ta188CYAn+CtgCXgL99sEFBEENwV2f+ecAPbwHegJcwJf3EsyVPSzgC3yBCikT6dqdgF+z7BfwBu3vf//7t8wtcFv2ngxemWDJgBW416+yf51397vfvcEtMJhWgAA4ymaZUjS0P6z3JwW2t3uojnXI7wCWkpwy2ATm7dFIE0cymNkky10mHNCdjG/9KdMX7Iqd+l/J0Hvd614NhO00+Jxmd/S3/7G2+wl0pI+VvL7LXe7S2g9UgRsgCfsALUBEyVswmAbKfQOhtKOnLHlADCwxBlLydbv7fZ55gY1s00btV8oV6LYfLpBt7NPAfGac0Avgk/V5/vnnt+oBfB4wBLtSCphGYKqSyNt1zDvHjAG4OY1dYD+Aqb+Vr+UHxgVNzAH8xDyZTE7w6oILLmjjAzyXFWrxjEUwngkgOoAIopo3XO9eKQXcL7JZtkbTAHAP2FIK3DgH9ZX7VhUhFQECCt3LufbKBvgBPVUfZIED3ha/8CcaGFcWBsgUdp4+Ahf93CkAOu7/QPlk+Cprb2GHMtgWCFnkxd/1u7Yb3/rW5w5jnhY+lwHNZouD/G2glLp90j1PaOY79PtO2T7JzwL94yN8nL8qZW5hi/Ft7kulEHrFF9zPPKDctwVAqiiYC2W+2xpD1i/N7IOsakieL2nHrGf0vGN62eNnGfevDOBlqFr3LAVKgVKgFCgFSoHdrEAB4N3c+2V7KVAKlAKlQClQCixFgd0GgMfBSnuiCu5/+9vfbhl0MlxkigogJ6g6KQO474xlZoHNCq5qh3MSzNXWpz3taa0U8GGHHdYC9sBPwEWC1j//+c9bpieAmDK7ssBkP2dfyGSFjjOAt+KI0Wre7NlJGbj9e4LTMj9lQGuvUpg+B/BlgAlcA2CAF5Ajy5EGoM8BBxzQQK/sQfBHOdBoRQelLsHkHPMGsnvbpvlJ7zOTXk8Cn5NKUmavy4Baeuh3YAMM1v+y+IAMZTztZ5qsWFlxILesMLBHFjVgBARaAMAPdnoP4DFkoEv++Sx7enrPQgbtVv77Gte4xvCMZzyjgTowULYr22T1AVyAFrAJ9CmPDeiAve4DBJkTlIdWIhwkBExotCpH7x/s1s/eY0MgHS0AnGT6Oc9e1+wAeo0NgOhKV7rSWoancaDPQVNgUMWA7bR7o2NMf6QEtIUNDnaDvewA9n/xi1+sZSyC+uNyweZO1QPM+67x+g9/+EM7L+WPZVTzgZSSdn9tzX7A2+EX0wCwNpn/+DmAmYxv0E92r7nvqKOOaj7OJnrRxVwpQxg0l+3N7x/ykIc0YGgPWO8Do+YBCwGck7LPKTm9nb4xnkvzO9ipb/i+/s2euD7/85//3OY3mbwAdp7pSpt7JponXO+57z3zvkVEAChNAVFAWOa8THK6mT8zByXbeDv6f9p3ZEGPz/mC9mW/69irnDlfBsX5rHmz92Hn0cGcqfoDXwDMLYzwPFEK2lzpHLDY+Q4a9fPxpPE7TynlSb690efuJP8Yt2ez3zPtmV4AeCc9v767FCgFSoFSoBQoBfZEBQoA74m9WjaVAqVAKVAKlAKlwI4qsNsBsECnTJfvfOc7LagpY04WFACc4OYqA+Bk/4GfAvUCtDL37H0peN+X6xQgF/x1DfCjpKPAMCigxKXSr9k7GAy0/2EPbBdRCnjRAFiQWsCfneCEcsiC1TKdUhI19rLduYLfyr4qjwuS6nfAQwlQQAM0AABBjz7Db6Nwar3g86IAMLir/4AIQAe8AbLADrakFLTgPXuVPHXIiJMlrcwtP6cBeKBMqCxa2tE2+2bOa/syJ7OABn3t8DvYwXbQ0wFaAThAJ8CffbzZB+rIClUm2/vghvP4gMM5xojMeRBEeXQHLSwi6GHfNCCwTPsnAQ7vGfv6B9DJQgi6KOF6xhlntD4MFOMbYJeFAs4FOg855JAGD/mKe/B5sM/coDz4dkLOef1svDDEGPBeSiDzB3OhUu8WuRjzWSzAxvRnIKhFAcoFWxhjDAHffCHl0mmTMsvGBf/xr99beNl9Pw0A6+tUceCr/IEvA+EywdlqTLg++xjzh96nVUJQFto/84YMYvfKnsJAKJ9wZO/bnayQMan/+Y428QFzAlv5AQh+6qmntv2uvUcfpb3NgZk/QHKLgWT98oFk01sIoTIIMK5iRJ4Hge47qUHvb3zdkUogfqafAohVdpDlbYuEAOCM7ZTFNh489+nH/93HIjnZ9eZF1TJU0XB9SoobB+vNhwWAlz0z1P1LgVKgFCgFSoFSoBTYcxQoALzn9GVZUgqUAqVAKVAKlAIrosBuA8Bj2WUBKXdrzz+ASMlQ4E/51J3a33Aa6JnkMoKrgrKC88q7artgsL37BGlBDSWSX/KSl7RMMFm/yluedtppLagNDskOBcIB4wTIlQUGT3a6BHRsnpQR6zNBaG12aCvQocSvbE+BaVm/9rpU5jfZaq4R7Jf5ecMb3rAFuWVNX+9612vwB/xwroUBkzKQd2LoTrM/MMtP2ZsygkHQZCcqg3yd61ynZUODecr7Kn/Ndv0L/IAkrgdHwXPZgtE1pWPZPC+cW6Q+Y7vH99buwC2ly2U0AzgyfcEZWZD2PwZx+IBMf3tfg0AWenhPSV8H6KEsOngOkAF+7hF42Gc7BkbvVBnYXhf+r+18HuS/293u1srbytyzqEMbfaYEOD9wziMe8YjmK8qeK3ts7mCne/EP9wC85gFcs/poI/6wGR9LlqNMfnO5zG126+d73OMeLYvbOeYC1QLOPvvsdp4MZ5/b9/TQQw9tVQPMBX7aQxg4BMwsBjA/0Cll1bP4YAxlN2LrVs6dlAEemJ0MZ2NDu/U9mxyBgl73e6RbDHLWWWe1qgeeB/bHdQCl9LGQwHMj3xuQPI9/bMXOea/l/8l61V7zO5Ap81cfmgP8zh5zAB+hk7FBJ2PeogiVApJN7znqfHuFe4amIkK//2+qZMzbzmWcF//vFyNYpKC/8hPMtSDEIifn8fP4sDZluwcLQZR5Pv3005u9dKWDMSCDmEaeq30J9FnjfzNjehk6LeOelQG8DFXrnqVAKVAKlAKlQCmwmxUoALybe79sLwVKgVKgFCgFSoGlKLDbAPA4WCk4CfqAAw4ATKA0JUQFSidlAM/K4FxUZ80Krvoc9LV3sfKUwK9Mn2TvyPRVslHWDtjF1oMPPrgBD3bJ/JHtDJ4IGAvosxkskgE5KQO4z/aZBkBm6TO+xyy9pgFQ1yWbCQCgg70alfZ0jQwuWa8yelPO2HkyIWWEKYGa8r90AA/BI2VgA3vStkkZvT5Liexpr+fxn3nsn5ZJpZ0pgfrhD394DeYBAwL+fBn8pYdsSNndAL9FAwE4fgaA6PtJpU13IpA/y//ZyB4ljfWl8s/JWgZyAA2lvYFP4Ab8+9WvftXOUSZdSXD68SEagCM0PO6449b2/2V3IHD6aZUAcPrFXqUWcgD+xjcbkxn98Y9/vPkpsMtGUEy1A3AUCKYN0AUQAoZAmDnEkXtM89FZfTTLt/vPN+tj9nQ17pUvZ5fxz8eVBHboW4sAzAfsy17YMhsBcT+z2MWceOaZZzbfMRZoSQ8gzFgyT/KZLDzJ/uobsXOr544XprDZAp4XvvCFbX9b+//yc/5ggZD3zPEWfJgTLG4B/YFRmsmC5wsWQ9BDJQC/A6WeHYcffnizn61sBwBTDnqzfbZVDXK9uSoVIPSZ/Yst7DKHW9Tjn2xozz5gky4WfPEXizpoecIJJ7QFAUpoxx5jwoISMJyGqaYha1bf+3ynFoBM0i77E6dyiT6lxRFHHNHgvr8PzHmplOFvHoDbeFARQ0l8+lgY5NnooI1zwF97Y5tTjAEa0MN39gsD8gycNqanZQqP/46YtvBq2vtjPRbxPfNkLhcAXtQorvuUAqVAKVAKlAKlQCnw/xQoAFyeUAqUAqVAKVAKlAKlwIIV2O0AWFBY0Dd7ZyZDqs+UmgfgTTpnEV01D1wJwHKuIL2gdkrfZm9gbcl5KQucfYGT6cwGOmS/U++n7HMCtJNg5yQAsF0AmL0pYZzyt+zXJu33OYDF9rQpMC97vno/5bMDc/iFQHkPv1YRAAMQbOvhdnxZ37ONTQFk2feRf4xLucoWSzZsssrmDbgvwtcn3WOW/4OZgd99//KF3vfdOyWtaRbfTyZbMuL87nBP/tP7fcbCsmzdyH17XfSpw3vaz2fZmNLggTVs5BvJegRuUuo1oNR4MRaANMCorwAwrX2z+mgjdm0GJva+6rX2823jt4dV6X++73v6vWJBX9c52EyHvvx7/Celn3c687XXXCavvvKejNeUsreQyQKH+K2FEjJ8wT6gDzR2ncoXSv9nXPAFiyBSSSJbCfCdAEDnmmcDhTfSx8s4N+M2WfrGrn/GccY4HYyBPO/4it/1t4VS7DYmkg2b56G5kz6ZZ1M2OSXBl2HPRu7ZZ/ka++zyU9auUub62P7FtDDv+R3UNsbteew8UNyCIAsEHOZP1/pMyWjgOPNhtgfgA/whi2HS5vEYngekFgDeSI/XuaVAKVAKlAKlQClQCuy5ChQA3nP7tiwrBUqBUqAUKAVKgR1SYLcB4LHMPbgFkwRO/RTcDETdoa5pXzsLrmi/ALCgdDKyAv4EbAM1BHtlQWWPzHyWvQNd6149KPV6M3vgLkOvsQ75XbBb4J4d2p8+yz6x2tKXiU7GlnMDLwTyA00BBP3viJ7TAtvLsHPaPafZHwiRvY21uYdXsSvQIz9lAwIBKWHaAxTfRT8/V6UE+Hpas4VfB2Jm3NBEfxrTXqeEq/5lH9gDEKb0MZ/IPtH9vfpxuBlAuQw/6f3Ba35tjFvM4nfQStZqgL826OssaGB/yoeP2xef8LO/ZrN2zJrD+vtuVt8AWX1rDqBHAK/vZ2vmBvseX/ayl22gL+dqQ+aDXkf2Z7/XHi5mXpkEijer00auG/c/3dLn7pPyzmykgwznlPf3Xp4LWQjRg1zvGRMB6WBgygZnv+E8F+jal4nfiA2LOjdzmfspg+05l2zdPMf9nmdEgGX6Pv2bvXI9P/uM/yx66udE740XmCzKns3cxzyf51Xv+3zdPG/c94vaaMG3zXPsCMzPYir298/T/vnBt1Rb8Hn8Yr02b3ZMb0aH7b6mMoC3W/H6vlKgFCgFSoFSoBTY0xUoALyn93DZVwqUAqVAKVAKlALbrsBuA8B9aUCvZXrKcBLIFhgHgARQQVWBZMeysnvn6exZ8CTlf/s9+dw35YvZlSxQ7/clf5MZJgDsEBAP/Av4y/f3mZDztHsj54z7JJr3WUHJcPVZn3EUiJPsR4HsaJI2JEs0trMtYBTsAALTx2CJ1+AHIJCM2N4PNmJbf25vz6zXk4DvpEyqZOVl388+q9v5fNk5/IA/C/ynzLe2JRucRnTJ/pbJgO1LnK5iIB/wATf4biC41z24TBbouP0BPnSwkMDnPSgZ7wHe++lmfWBR1/X+QQP+qq8CrvRxxjXblLv1e/rbPCcD1DUAUfyEH7k3v++B0VbaPWsO6++9GR/TTn2pfL8j4DcLAJINrW/H93ctX+mhIf/hM8YNQOYaeppb+q0BfFeyL7eiz2au7TXNswu803/ayw96QJm5r5/3AEM20YCd9g63fUCuy2Ig52QeSFlw12Z/7M20fxnXZDFTspN9R79fb/+dsdF4MPcFdvuZvYGziCiLgtjc7zefChmrUAY61T0C6LVZVvOVr3zlZvaf//zntiAELDcOAvD7TOlei8x9v/vd79Zgb8plGx9ZYMD/g1PcLgAAIABJREFU+c56c+MiM4Dn9Ztp7emfu/lbYp5n+7T7FQCet0fqvFKgFCgFSoFSoBQoBeZToADwfDrVWaVAKVAKlAKlQClQCsytwG4DwGNhBCeBAsFe0CMBcuftdJnPPkA5rUOTiSQ4m31MnSsgDAYCP8kIYpvMt0nZnQlsB3Yk+J1yl/MESed2uk2cOAmIuk2yewOs+6B8+i+25Wt7KJDsroDR7J8ICoxLwG4GTm3C1ImXrGd/X8o27U7WowC9rFAHSMa+vk/jYymdmzKn9EzAPw3aSfvX07Efs8lI1Of8H5xgt3GQTFnAC8SgQ5/52O9t6v2UCs53ryoAzphlc/Zm1eYe4Hqt3K0+1ddsT+am62gkq8+RbPDsrb3VSgjLBsDpH+PA0WdvZ69WGoFWNAjIY1+AUH4Gpjov4Jhm7p3FQckUX9TY3sx9ek21R7tBzWT2pr2Zw/h2+jjAss/ezRzy61//uu39Pq28c8aLa/3L923GhkVdo02Bvn76Xd8GivqeZP0D/YGk+jNZ3ZPGe+ZGWrtXFpZkHsm1i7Jjs/fJIoRk7gfOamfm9dw7z8TsGd37gPeyB7Lz+kVw0WJS5vOs8b2qz43N6t1fVwB4ESrWPUqBUqAUKAVKgVKgFPj/FSgAXN5QCpQCpUApUAqUAqXAghXY7QA4mTGCwgmcJmsWCAHMdvKYFVxN1nIPPpOlJdMnILCHOH3A2OcJZHs93vNzDBp2SotpAFRwWeA7ACCZS4HcCdyPs5ByXbK7Uho3JS0DhkfB3p0y/5+UAo8eyVYHvZIFHECRzFelYS1uGAPtnN9ngQXwBCasSv9PEz4LFVIGPeVqvT8euyCo99K3fme7DPBAsb4MrDHTZ55rw6rAjL5fAnn0Z0o+82uAK3tZR4tkPgZ0sjv7XutzevR7BeezrTj+rDlsq2OsX7ySTGZ2KntsLtSHQGWqIgSYJhPeua7LgpnALqWgVYdw9Nm0KaXs3gGKW9FnM9f2mrIrMNZPv2cP7Njc9yPYm36mQb/tAW0sDEgp7TxX+n1x+VY0046dLgEd/VK6vx/74yx2tmuzMe9n9j3PvrnsdH32DnZO9tDOgojYn5LLOz0naGOedzJ847OBvN5jr3OyB7jfM9fze/5hvuufCT7X/6kM4pwsFAhIjl+s58M7rc9mxte81xQAnlepOq8UKAVKgVKgFCgFSoH5FCgAPJ9OdVYpUAqUAqVAKVAKlAJzK7DbAPAYRiR7LntEJsNF4DNQMAHMZIkFEKz3/qKyBWfBE23oS9Um4O+6lPZMu1MKOZA3wd6xs7hfwPA4Q64Ho3k9KcA7S6ten1k2Ru++nbkmpVlTjjQ2JbjtvL4kdIBeXzo7WZF0EeQetz3fO7Zzkg3r6bOeJrMGbH9tr0cWAPRtiwYgDb8Gh1Maun/PfXrf6TNBAxVWvQR0dOuBdQB4Ml19pl8DcFImObY7ny6gD3sDjTJeoq2fqwIzxmAe6E0p53Gfjsd7n92e8QFyZQ/07JfM1kmZ8LN8dfz5PON72hib57sC7VLanb+PS9tGg4BcbXJOv/gli0Kck2xp46cvK5/PtGsn978d938gMPBrjsvClz7D3WvlwpV5DjRPBYWAztjEzmQ89/NEsmud57t2UoP4Rv8cSwnsAOpk8RvTfCClqwN/LRIYz62Bm73G0Ss6mVvYn3lnHj9d9jk97O7nexr4TNuTHT8G436nDY36subRot9nGUQ2VrKgyH3H/hhbMxf3v3s96Vk6XqQ1aU6Y9j3T5pytfM+k9ozvVwB42V5d9y8FSoFSoBQoBUqB3aZAAeDd1uNlbylQCpQCpUApUAosXYHdBoDHggpwCpaeffbZbQ/EO9/5zsNVrnKVFvzuQcrSO2LKF4wzEPvT+kw2QdnzzjuvfSwoz46+FGoCuQLX3/jGN4Zb3vKWa9lAbP3BD34wfOlLXxr22Wef4S53uUsL0I6zYFcBfo2DzSnx6ieA9/3vf78Bm2te85qt/9idbLf0s70RjzjiiOHqV796A1zZ55eGv/rVr5oWV73qVYdDDz10amB7u/xhVv+nHYDHueeeO1z72tde28cz0MJChgCLX/7yl81m/SyAn3LQoB/9wIILLrigwY3rX//6O27/JJ3HYCag8oc//GErYcq22EUD0Mv7gX7O5yOf/exnh/3226/tjWms2O9S/9OQNv6lHHLGw6pA4DEIMeYdfFcbr3vd614im8/5WeiQvXDBPHOe+S5glAZg8pWudKWmCf3GmeMb9f1lA2Dt8R2ytwG9iy++uM1tSlqDnSn1bCylDDK9ZMb//ve/b+fwgWR8qwRhLLAbDHOdEuKpEBF41ldd2Kgmizy/L3ueRQ7JYA28znjo9zXnJ4GnfuafbOnMm7kuIDnl1lcB/PYaBvinbH0WfSTjFdD3XhZ80Sdzq/cAzh4G62sLKgKSo2Oyq2WHm1N6wL7IPt3Ivfi+drApdrvevGcM6Kt+3/vMBf2imTzb2eteMoS9F/uirwUD3k+Jbd8zqxT2KvzdsBE9N3JuAeCNqFXnlgKlQClQCpQCpUApMFuBAsCzNaozSoFSoBQoBUqBUqAU2JACux0AC3De8Y53HM4444wW9Lzvfe87POABDxjucY97/JPMoA0Ju6CTZ8ETwVWQ4qUvfWkL9IKbN77xjYcnPOEJLaAvYCuo6wA8Pv3pTw8f/OAH288A4ne9610NjAAgZ511VgNgT3ziE9f2BI0pqxDIHQPg7PkowA9c3e9+9xse+MAHDkcffXSDVwEY4O/LXvayFrT3+t3vfvfwqle9arjnPe/ZgKj3XvCCFww3utGN2j0S2J4342hB3f1PbjNP/5955pnD+9///gYAPvKRj7TXIL5DkB/csPfzySef3ErhXuMa1xhe8YpXDM94xjOGa13rWi2A79r3vve9bRHAgx70oAa/A85Wqf+1pdfEa2Xc2QPMGcePeMQjhhe96EWt75MJCWwCw8b76aefPnzve98bHv/4xw/77rtvM+8zn/nM8LnPfW74xS9+MXz7298ezj///Ob/2Rd3lQEwyMX/H/7whzdt2HKve91rePnLX96qGBgH5oaA3ICh5z73uU0z44IPvP3tbx+Arbve9a7Dm9/85uGQQw4ZjjvuuC279iwf7r9gM3OMxQ0p88z3P//5zzd7AX7+cKtb3arNfcaAw7z4iU98Yrjwwgsb8NfXX/7yl4f9999/+OIXv7g297sv/zBnuBdA2Gu5iOzoLYvb3cAcZj7Uj+94xzuGv/zlL8Nb3/rWthiIPv2e1+Z7/U4vPv76179+uOlNb9ru9oUvfKFps9deew0/+clPhmc961nt2ZiFNCkfntLRW10gsFUNsrjFfWignc973vPagii2ve9972u+7/mW0theGzdPe9rTBvOnxUDmR3OjxTD0MT/wh8MOO6xpqtx3X2Z/M766VVsnXZ/xnLkxW0CwNaC6L23t7wVt9/z3t4Hxaf7o7+P9lLpO1rNnRBZcJdN6vE/8pPatik7L0L4A8DJUrXuWAqVAKVAKlAKlwG5WoADwbu79sr0UKAVKgVKgFCgFlqLAbgPAYxghsAsSfPjDH24B4u985zvDU5/61Bb4TYA/Acxxqch0yLT3F9Fhs+CJoK2Ar6xNMDN7oAroZl/DPgD7s5/9bDj++ONbxnMyh1x729vetgWBv/a1r7XAt2zSfo/D2LjVYG7uE7v6LONpr6NjPs++r94XiGY/OPPGN76x9RtodZOb3KQFuVMCGdCQ0QV4OgDCX//61w18sPvud7970wBEy37JKYXbf/88fdrb1p/f+8ms17nHLAANaH70ox8djjnmmBacP+GEE1pQ/zWveU3rf+DGAQSAGzKAgQx9DuzQxfmvfvWrh4997GNtAYBsxwCAVSwBPdbEAoYjjzyywU7+feCBBzbgZfzmXH3KppNOOqmNcddEGwsHLIowLkDvo446ajj44IMbIA/ooGEPgefxg2WeM9YA5Lrb3e7W2ih78YpXvGIbF9n7lW+whQ7GhCoA5rkDDjhgeOc739neo5v+v9rVrtbA6O1ud7vhW9/61ppOm7Vn1hzW33ez8wtgZ74C825961s3EPq4xz1u2HvvvdvCjkAsOgBg5j9g1Hz5mMc8ps0fj3rUo9p4uMMd7rC2OIZffOUrX2lw0Fjzz/hxJLNyvG/6ZnXa7HXs4ftg3Fe/+tXWLgtZgO073elOrd9TzcJPfmG83+xmN2uVDp75zGe2BUGqJxgTFhBddNFFrTKCRTLG1Fve8pY2ptyr3/M3lSU22/ZFXZcMdu3zHDAf6hcLmYBwAL8vXQwUg+N83VgHgvW97HFg1OII44NPyaa3qOgpT3lKg8N09r7vZP9OA3Aass1il+ztq03mf4tdXvva1zag7VnX+/Y4e9ncaO6/z33u0/rYmOFD/iYwjiysMJaufOUrt/Hl/s6zsGDaMy/zZv+30vg9v4//hpr13JvlN/M8g/O98zzfp92vAPCsnqjPS4FSoBQoBUqBUqAU2JgCBYA3pledXQqUAqVAKVAKlAKlwEwFdhsAHgvy9Kc/vWUNnXrqqS2ICgbJBgI+ALOdPmbBE8Dk+c9/fgNYypjK3hTAzd6HCXIKXAvaCoYLjgMFKd2Y/f0AMwHtww8/fDjnnHNaIHyrgdhF66c9fZu8FvSXtQZ6nXbaaS2TD8jNEZDPNv3LLrBTxicQKGNSsF/263e/+91W+tixCvbP0/8C8cCO4P+jH/3o4QY3uMFw7LHHNhtoA1SARN4HcgCy97znPcNvfvOb5juy/MA/9oNCjuwhuWr9H39O34IYYEd8GMCxgAHw6eEUKCaz18IAWb4gBtuMiwA99zJugHEZ0MqEA4SOgMlVLQHNfsAO9AL5QU0wV3tT6pV9Ke174oknNjgMDD372c9uGlgc8djHPraBcPoBw+aVeXxwvXE+6/r+2s0AYGMauLLIgS/IcvedFkModQ96xT/0t3OMF33Nz2WL6uvb3/72TS/nAML0AoVpAhIaZ5kTsn/wKmwTkDLl2gf+04IGbPMs4+/x40A/C57AYQd47NlgHgB+s0jCZ+7Jr1SWkBHc7x27CrbHd4xvINJPi6K01WFxl8Uu4Cdfp0sWtZgL+XrAPt3M/2Cn8zwf/U0gU1om8SMf+cgGPHu7+/2HF/2sm/d+/DV+qc+NZc88i7j0uzHgWWfBw9/+9rf2uXkgCxjoZuGEhQAPfehDh4c85CHtWcJ2c4IFAGyWNQ8Cn3LKKe25wm+yd/p6bd3MmP7/2LsPLumqamv89f8G3uH1imJEREERFRUUFROYFUTMgArmLCZUMIIRUYJZMOeIoIKYxYARAUWMCGL6Ev/x2+87+92cW9VV3V3dVXSvM8YzuurUOaf2mnvtvetZc821Z7V90dcVAbzoHqjvLwQKgUKgECgECoHthkARwNutR8ueQqAQKAQKgUKgEFg4AjudABbcRRpSeVGICnRHASdQGgXdwjuqK33bEyqCv4K5gtiC+kobUzAee+yxK00WFM6efgLcgt4C/VFNuVdQXHCbCkrAHCHqXK9uW4ZA7pAAZiTiBwFMAf3GN76xlbBG5ghwC+TrQwFr7wWtHUg+RC9yiLrLZxTAsPryl7/ciFJEct//i7Z/kipYm5FaFG3IbGo+RxSwbEbcsAnxd/jhhzdcqNwQBEguRB/F6znnnNMwQhAbD/2xaPvTlt7/s++rz37+8583so7i7Y53vGO7HMnHdnaym8pRefCLLrpo9D//8z+jM844o5F++hnhoSTuV7/61aacQwJGbd7bvgw49Bgg6fSn4/LLL28YGP/GAOI/VQFyzfHHH9/6HvHL76nFjQ9JEU960pPa/KHv3/a2t12rdPSkOXAaHptNAGtXiMkkLug/ZawlNTjHnnxmXIQ0o5ymBkZ2w8l5c17mjP3226/Nh/DJeMh+sexeBgKQ/WlHyiF7jwDXlxSsIT3N9cg8tiYxAGlszZP0BAvzhLHE9z1PYhGclAZPVQUY9fsNL3J9zBhlY/Yo1h4qdj5sznNN+q/fz9h11j3ziH2vr7zyyjb/GTfslkxhfJx66qnNxGypENI9iTeLtF8/6qcksvDhrHfKnrPNIYkByc++4OSvtUO/Khuv7PuLX/ziRn77LcR3zJlIcVsESLCxXsDGkSojq9k/bX5YJHYb/e4igDeKYN1fCBQChUAhUAgUAoXAtREoArg8ohAoBAqBQqAQKAQKgTkjsNMI4CEZITiq5CXy0F7AlDCf/exnR5dccklTFCECxpWAnlbCd87d1B43jgAUkI6aR1sReK9//eubgo9yq98D2DN++9vftv2BKXkcSGDqIUFkgXDEKFU0sigll/u/48o0jwvwTsOnL6m4FoJoSAAL5n/wgx9sqk/EDhKTylM5XORf344EvREdyC5kMVIIUeZ+ZYTZYj9l/c8P+mNo5zgbVsNnNUzW4i89XmzSVwhNxC8C076l9gIW2IdJFJH2QVUSlY8fdNBBjeh27LrrrqOnPOUpDQ/76cKC33z6059eOgV4Pw68hjeFI1JD+W9kDWWz/kPwhhhE1NjLlX9T8vH7e9/73o3Ucs79MKSUs3culbzytyFN0z/LQmYMldn61jxA9ScJhC3KPN/qVrdqTQ/xRxUsGUR5Z0S5ctj2i3Ug9CRD2A+XQhqWkinWMj7X4sfjrl0PviHjPA9xZe9XpJVxTNkrmSH71pojkwgi2QVecLBPMBI4yRLINHOoEriShKIOd2/K/i7LHsAhcq1l2s0XEJYSQhCAkn30LZ+3JrDBPdpP2WrNgIPxjyCkfkd6Gx/IbuPGXGFfcbZHWW+OWBYVMB9F2vJtdinvz36lu60JJ5544so6rv3ZGzyEOR9B/poLcpj/jQFJU3zEnOA+GLO9n8836vfzuJ+6F7HvX/ooPmrLA2XBVX9wLolQ6U/j5tBDD22KXwkifvvwFypxuCoZrvwznPgUH/OMKI9XqxTRj+l+zextHmI56XmzVqSYx/fM0u4igOfhufWMQqAQKAQKgUKgECgE/h8CRQCXNxQChUAhUAgUAoVAITBnBHYaATyET5BPCVGEKMUf4kDQH1GybMeQAPZe0F8Qv1fxUq0hwwTnBbgF8B0CuoLElJDIjeFelkhDpYD9c3g2wiDHesiZeWM4JIDZSZl0oxvdqOGg3/xF5iP3Uu4Vua39gt/2fUZ4OhB8SmRSRVPL+RyBRDkGo36/y0XbP67/9WmC+exBbiNuqN8E6rOXr8+OOOKIto+lPoUPBTTyXNln+6U+9rGPbQkPlJNUc0p/LpP98aWeBAiZESIHIU7Vzcef8YxnNCIDIUzdR8WmXxE5DjayFfGjNDpVm2crFQ2b3tcW3ffDcTROAewcgsqBzKGCRnw5kKTIfSW/n/jEJzZcEL/mDWp/ClCKUQTRve51r6aShiVlfe8D48bzPLHZyLMQm+kzxJYxQPVofje3hyg1JrI3uOskxehvpYN9PzKMzdTQkgXsk+xc5ksY8DfPGark5z3fzfq8KJpD/Gmb/taXSM2nPe1p16rm4DNz5lVXXdUSHiQ7GPvGkxK/VMASY9jtvTGirHLGmXYFz1nbuFnXsdVaF+WuOT2JH5IgJHghhPWfua/f+9a93iuZbhsIz/As6teb3exmrcmU8hJrqIGjIoez7+Ani64SwufZwXdT1ly72cpuanjjHrFPES8ZQD+6L+WirZOS4Pbdd9/mLwhe6wdsEMcSalSXsLaYO5JQ4PPspT6pfzcypjfLZ+b13CKA54VkPacQKAQKgUKgECgECoH/g0ARwOUJhUAhUAgUAoVAIVAIzBmBnUYAD1WbiABqHkFNhCfCAPFn/99e+Qr2RSt+egJwaIeAbJTA9vFD7GUf4JSIZqfALqWrEp/ZE1TQGwGOzFDy0bMFjqkH+++Ex2YEc1dT0g7V165NyU99cs0117TAvKC9a5G7+g4JKJjtiAoKoaWUKaIzyiX3C5DDz/651FNKaX/xi19saqeUTm3/Gfn/NvbfkdUUwOPsnDTUe2JSu/tynsgIpav1r+A+XJB/+hMmyC7Bfp/b65nCD8ll/2TKbz7D/+2hjPTpj43aP6+pa6gCi/3pZ2QXUh+hH6WevxICYIAA5vMSHpSARopkL8vsKbzbbrs1AnFZjx4DfRyfCFl79NFHN5KfvQ79ygeoPHPvZZdd1sqnw4VC0HhHgsIRphJBqGRhsdoxT79Yz7NCfvpr/OrrkMGIf2Qne4wNasZ+z2d4wYONytt6zTcQZHzIXunGWL8W9Mk2IQQX6Sc9sa0d2pv93ZF5xjuS3xrnWr6OtIML0lNSiGtCjKbsv7mBgvbSSy9tYyX7KHtGMDG3eO4yHOmLkL/aZmwgPs3pkhyyd7M1hA1soRRXGQEm/R7HkqXsC+waZKqxYt3oVc+L/k0A974/jIEQsklqcU4fGd/2+bXOZc5Mn/KJJz/5yaPdd9+9KaZTJlo1kQMPPLCtGxJEUgocBvzFb4ZpiTKzKGmHOA7n+LX6V/+bor930vdMm3cmPa8I4LX2TF1fCBQChUAhUAgUAoXA6ghsLOJS6BYChUAhUAgUAoVAIVAI/C8EdjoBLOCbYLiywQgS5XFTThJgQ3JuUW40jgBGWlNvUezd/va3b2WLBa0POOCARnjY31iw+6lPfWr7K5Ar0KtELLsEcpX/pPQTIE5QXGD3MY95TLunD45OC5SuB5uNEMC+D9kTpS+ig2KJek2/CvxTLwlk2xcV+UPZhODRx0rewokClhqUepgamPqPcmzZCWC2I66oPREeyHClbJWt1bfK+fJxpXypAS+++OJmk36kbLz66qubWty+j0hhmCBF3YsYQhzm2Iy+34i/uJd/Uu0jd6JMs0clVWNUnxSMyp7b59hrpCYy5z3veU+7BiFC9Qsj/k9F7RqYbJSIWI99s9wzJICptSk6+bz+RQDrR+OCX1B0Ur0jd9mMAIIFElB5Wz5i/pAIAkt+RRWLHJ+m8Julvatdsx6/GtqP8HSOel9iA0KL+pNvh/xkG9IKMc7XVUpgJ4JT+XSlb+2HCx+VBOwFDaMkl8A1Yyf2LIoA7O2PCp7SOUkfGbfZD1o5dKQewg9Jzs/ZdtRRR63sdW2uMEdkb3hrhXnU2HBvX2kAJkMsNuoH670fAWoeYLO2Zw3LmkDZqpx9SG7EqBLniFEJQxTxfFwygLEvgQhG1laEr7nC/KHSBNzZnooSy6KC5tdpU5IV+DZMYKPdyF/rukQfOJkX2BlC23pvDrA/uOutm/YFNrd4b32UEOB8Eo+yvcAkgrT//eT1WonZ4f2z+shav2faHFQE8KzI13WFQCFQCBQChUAhUAhsDIEigDeGX91dCBQChUAhUAgUAoXA/0JgpxHAQwAE9gTCKXwQh0gx5xAigr/LdPQEcIKpiMyTTz65BXHt3yd4jchyCADb39E1gtzKWiLLEB5UPa4V1LfPYZRzVFReI4wFlKP0mhYg3SqcerVRvpOdSFwY2MOV6g+JhaBA5CE9lbal6nUu6jiEodKf/iKE7HuJPKeCQn4NS98uGoNx/S+Ij8xAACvxjAjQd1H6CfpTflJuIbR+9KMfje52t7s1e5GEfMAzst8pAgDhARdjYhkJ0L5NiAz+i5xA2ms/Eks5Z8QH8sr+rvZBpe5HYFA28w/lb+HDH1xvTCBBHIgP37OMBHjGfu//yF77dCJ5KXeRm/aC5g8Ir9ve9rYtGYAqPuo/uCEEX/Oa17RxQe2KKDYPIobvdKc7tX1fowjdrDG+nnHV+4B28Vk2SN4xp1G1K32vZK32myPe/e53N2KXsp9d/NsY0P8Pe9jDGkHotSoJEoFUCrCfeJJgUgFhqGhcT/s3imVvv7GO/FWimZKVz9uvVd+azyUHaaP9ffX/5Zdf3vaJtkcu4hM+2T9dcpDDXHHaaac1rCTFmCMzb5png0nWh43as9H7Q3LCgq+bv8yJkgCMadjwD3ZZC/UxpesFF1zQ/MX95hJEr0Qw40fpZ78HbAmBNI0yPKSpNm/22FgrLkht83nIb33mn3MSmyQ5mOsc7OEffMD4UBlBBZCXvexlbS2VTOScZDHvzSMHH3xw23M9+yh7bp8YMK69ixgfa8VtvdeXAni9yNV9hUAhUAgUAoVAIVAIjEegCODyjEKgECgECoFCoBAoBOaMwE4jgIfEgQCmAKnAMcJPSWBqKeeiBhunAO6VX+Ner6aIWW8XDglAzxHUjoLHX4dgvn/ITOfYhiBNkFtwOOUyUyIY0RU7BINT1tO5oQp2qNgdF+BdCz7DPlkNn3EEcHBIyU/t0Zcp85kgt899FmVUgvdKferzHL5jnLJraOcQB/dHfdW/nsV/1uITPV4Ivp6YiAqQ/+rblEVma3y938czr2EVUifXhfBK25YlkD8kpdnM13MgclLW3TnJHFH/IW/YhxzT5yn52isaYWK8wGwZCXA2Dds1LEXMLjbos+wTjvQyzqlEkd/Kfjv68d6XV/fZEIO1+Oms167Hr8b1C1/X72zMHrd9G2BEsRjCk09knKf8sRLYVJLalCoQwWQ4Hma1bzOu6+3PHK3t7EDcGQOSXvJZVL2IX8kNlP98hP15lgQi2KgiIZFCAkDmj9iQeSLz2zKogNmQMsj63p7fEp0Q1yphOLTbuIeDJBjlvSXGGBOuk0CgMsRee+3V+p3q1ecSCBCkfCUllc0dxpY1JqrwzejjWZ9p/LKv34uYL9jjWwUMyQx+y8DmkEMOaX1KxYvklhSAMGerz/iM/YLNk7BSIUNCjSoJ9hNXKp2iuieYh2vyMEGi//0w6XdR/3th3PzWr82zrEfz+J6hHfH5vl+KAJ7VS+u6QqAQKAQKgUKgECgEZkOgCODZcKqrCoFCoBAoBAqBQqAQmBmBnU4AI0eU/BQ4F0gV7B2Sf7MQeMNrtooATnnS7MUYUtP3s8lfwdp+f0yvo3YLASYonD0yKeMEjEOWLDMBzL4o09Jv2RPV+X4LLwEXAAAgAElEQVR/3KFSCT4OgXGkn8/ZzX73+nw1BegyEMAC/ZSO7OSD+tU5pIa+ZUfU0SkVq93sTWlfr2Gmv9PXgv9DUmE9RN3ME9EaLhySX2zXdkS+vjMGQswY04gaRA+CJ6Qe+2Dj2uAVElBTXAc/ZZVnIRzW0Py5XDpMmkjfshMGUbqnP2O3eSIEN9/O+HDOeyQp3+kTYzK+JjV8EX7R25/9ftkQ8ra3K/s7G98hCkNswy3EruuMlSTVhORaBpJziP1wDPBVdqRqRZIg9J3XsNGvDmPd9fqbvenr7AfrGvdIAgo2vq8nwvs1YS4OPaeH6E/tjk3sdKQ0dtZH48F4lwSSOSJjwL0hU+NHSQaDgevgnPvm1PQNPSYkrLVd2/WtJA/VDuBhH+T0n75F8J599tlt/2+YmQONfbhQS6ui4TBekOmIYmp482FUxXwjiTOTEmWSgBDj5kHMzjIfz+N7igDekEvWzYVAIVAIFAKFQCFQCKwLgSKA1wVb3VQIFAKFQCFQCBQChcBkBHYaATxEIkHMnghyjWApNfBNbnKThbrPkOgZ137nBKOj+hSUDemXUo3Ij6jABIkFiBFjnp8gd7DwV4A/QeVlU74NMcl7fchGh9fwYD9bBPVDFnvtczhF6RwVdUhkxAHM+iDwoomucY6oTdSOyFxBfX0Ztau/7OcbAvvIDkQGMsR9cIhKGh6uYbPr+/KgswTct3KQ9P2f9ofYS58id+IPyGEHkoPdxkaSAeIf6e+Uku0V8Mtmv/aMwyAKdzZof/YF5f8UjlEspty757gGZs5l3uv3UXV+1jloUT4QX07VBn0ZdXPaZC5HbIW0C6GXz6MS70v6hkTcSrtm/a5xhFuUoCGs4wMh7EISp6+H35UKEtnjFjGYBJisBcugeB22O+ua8W1uyzwf9bJ+5OfwYJvXEgUy53teqgjkHu9dYyxR/iI+M5/0SUHL4CMhrrMPdkhwdmUeSxWMrPGp9hC/Z1PuS9UQ82YSzMyvsdu5+MgwSWrSGjWrX1/XrisF8HWtx6q9hUAhUAgUAoVAIbDsCBQBvOw9VO0rBAqBQqAQKAQKgescAtd1AhjgPUE56XU6ZkhmRNETNWTID89JQHWcArjv6GH5wnk6wTTyBeGXPQlD3CICBGwRgM5FAZdSryE5onj013U+F/SNQjgquaECeCP2BatZ1bP9d2ljr0TzmbZFAYjYi6LZZyHzQowJWsMkamfPSwDb65BCrvevLyMcP5vF9lnUR73PjHudZ0xSVqUdISd6tbfPKEH1ZUoe8+UQvBkj3iNMogqlHPVa/1O4xf/zXYsgwMfh3WMS5bu+5Qf6t1f5Ii1Cersm5d5D/IbIiI+H0AkBtOgEgEn+1mMQ4s54zXwQIivzG18YzmPwypjnLyoheEb2zEUYJ1liNb9fhF8MfSAJPNTwjoxl5Ji+5RcO96XqA8Iwil9EWfazhaHr3DNOwbgMCTHDBADznvEbG7UxiT3pu14Nb71LmXw+YpzAxfkk/4RYz9gY2p25eNH74CbZI2Rnr8xNafQkeMSWVATgA+ZIfpBrQxb3dllDzYtKzfMp80gqR0wi1GdZK+Z1jb5O0lPanWQoYzglnfUZWzPH97+LhuM4KnCYBRvYxteSRBV/mbRGzqKkHf6GmrbuTcNtljU4Y2WW9W3S84oAntYT9XkhUAgUAoVAIVAIFAJrQ6AI4LXhVVcXAoVAIVAIFAKFQCEwFYGdTgALhIb8DZkk2IdEQqwgRZaZAE7bBGsT6NXpIXsT6A2xJZAreI0Qck1PECME+r1QfZ5yurMESac62/8lYELkJmA8jQzuv3tIAIek8BcB0Af/+5LQfTBfsDzkh7/ugY/XIUrjE+sJRM8SfJ4XAczuEJ793rXBIeS/z9jnn3PKvaa8cQgU9yAKcu+Q/FsE0TfOp8b1SVSAPRnq3pz3GtGFvIiN/R6wvSI0fRPs5uX7s4yPWa8ZYpC9Wfl59jPvFY5ep6w7Asg1iBvXRwmesRDiMKWz+/2xx7VvEX7R299XMEjFg5CafUnzITZJCHFt/MZY6BXSSQQZ4r1oErhvT++fmcuicI/CMz6d0u8pfc0X3ANDySAO12RehcU4W/vvX4Zy0P3Y7vc1tyb0pa3NleyR4NIn/6QMPp+Hic/Y5X32/oVN9hGGC8I8mM06bjfrur4CiO/QdmM8paz5ASxCksOAD6QcNDtVkpBEwHcypvq5wfMcnqH/kei77LLLSqWQrOdDG4sA3qxer+cWAoVAIVAIFAKFQCGw/RAoAnj79WlZVAgUAoVAIVAIFAILRmCnEcDjgpPZLzGEyFA5tcguSqnGcW0QWEVcCOSmzG1KAIfYpVIKKYLcTHnQft/DEGKeEzVTygDn+xdB8oyzWeB5qH5LWdIofWNj3kep1JfIFRhPP/dqqJCp2SOz3/90ERhM6/+Q3L2aO2rGqEBTHjmlsGNTSoHDGQGABEGK9tethwDf7PEy7P+QdiG5QnzmfV8KOYQeG9P/wS7K+YyB6woBDG/krpK1PUnTk9/xBdeGBIdPiK5+PEQdnXExjmzs+3gR42Lol/FdbY4SNiWMXduXNTY+QlpKiGG7MeF8kiiyR7RzqSQQm9m76H2Bh/b3FQD4ANslsWQM9KWK+/XNawfSzzVRemY7gSTr9ElQeeailb/pj57ITQWIfs5Le5MkkSoAzifpIckAsd+zMw5yn3PZViCl5vski82e9yY9Xxv0Xdb6EPbp8z6pq9/nPG1nn/MhfqOK74lv3517U1Lbbw4k8DImiGxVX5QCeKuQru8pBAqBQqAQKAQKgZ2CQBHAO6Wny85CoBAoBAqBQqAQ2DIEtjsBLLiZQ8D6d7/73WjPPfdc2f/P5wKav/rVr1rw/053ulMjBHp14DgF8DQF5zw7UKDW96VEadRqUWkJYjtcc9lll41ue9vbrhAcrgmJiNz82c9+1mw74IADGgGWfUERGkgPpW9/85vfjPbee++2/3GC4LFnnHp3HAE0DZ9eJTuNYOqxHBLA2p02IvD04/7779/6MqWxo3LUTq//+te/tj1C0/fwsEfqRRddNLr97W8/uvnNb96wCGHe2z5si/fTFM2z+M80f+nxTF/7y/6+/LEgvSPlsLOnr372We/Xed8/uycKrwsKYLYO7QoJFIKjJ/r1P0xC6kX92ZeA7VXkMEgfh1hZBOE59I/hmNFv7PrmN785uvLKK0cPeMADRje72c2af4QIzl8k17e//e1WBvbBD37wSNlk5/gGteRXv/rVtl/uQQcdtKISnjQGpvntpM8njflZse3vj+JZX7LRPHfOOeeMbnjDG44e9rCHrRBXmRNc7/4//vGPbb64y13u0uaDzKdwPP/889sc8sAHPrDNI9kDtVdE9sTaenGYx309wal9ITNTGp9dUf6nZL5rqGD5jXkuZb/5QEhQz00ViCSNGEueF7KxT5CZhy3reUbGd5IAom6P2tUzk8zQ91n8IfNcSv+zrR83KaMOryRT9fsAr6fN874nCUupghEf6L9Hv/LtJDrw6+Hex67vlc36PyWeg6fxxU+iBO7Xo8yV/ffOUwE8a0JS//tiuGaPa8+w3ZPW2+H8VATwvD25nlcIFAKFQCFQCBQCOx2BIoB3ugeU/YVAIVAIFAKFQCEwdwS2OwEcZctf/vKX0Zlnntn+/eIXv2jkgMCxAPZxxx03uutd7zraZ599Ri9/+ctHp556atvrL6raWQi8cdfMq7NCVkVxNSxzm6D0Kaec0gict771rddSyQpsIz1PP/30Zt/VV189OuOMM0Yf+MAHGrEhKIwAfdOb3jQ6+OCD2z/f5RxV4XAP4CF5u0gCuFezIbePPfbYRoKxSTsT1Pf373//++gjH/lISwL48Ic/vFK+88tf/vLoe9/73ujkk08evepVrxrttddeoyOOOOJaGI4LbI8jsVcjyFcjxaf5yqSAtGA9W9/4xjeOvv71r4/ud7/7jU488cTRv//970bg9+rmT3/606NLLrlkRTWu7w8//PDRHe5wh9H1r3/9dv4Tn/hESw5Q2hNBMGvAfVr75/l536aUIX3Ri140+uEPfzj69a9/PXrb2942euELX7hS5pidKXVqvPMF/f3Od76zkZ0OuHzoQx9qhOhnP/vZ0d3vfvfRkUceea1EimUlgDP+nvvc54722GOP0eWXX95sgIU5jBKUzdn7+oQTTmik7y9/+cvReeed1/5KevjTn/40Ov7445vtsLjFLW4xMjY2wwc2gwBGZiF1P/7xj7fy5p/61KcagWtcRylvPJjb+PmXvvSldp7fvOQlLxm94Q1vaO/ds+uuu45++tOfNhKYr+y+++4NB+RXFMa9ynSe/r3WZ6V8ubbp75NOOqn1P5+2lh1zzDHNj60T2QvZ3rc/+MEP2lqBLJcAYR5BJHrNV9xnDEgEYKuxg0iOv+XcrKT9Wu1ay/X6Xr+EyIbBj3/846ZOfd/73rdS8j/lnRG45oTTTjut/RZw/7Of/exmowQKuPntYP1zzrNf8IIXNNIzKvuorNfSzs24Ngkr5u+sh3DQlzCw7ut7/n2rW92qEf+uNRaUsEYMf+1rX2vXOPfMZz5zZe/vn//85w0LffzEJz5xdI973GPld1HKSsNytTmiCODN6PV6ZiFQCBQChUAhUAgUAtsTgSKAt2e/llWFQCFQCBQChUAhsEAEtjsBnFKvgrg/+clPGrEnwBs1nOA38uxHP/pRO/fRj350dPHFF4/e/e53twBqSOAFdtFKcDXkYhS9KdXrvDZ/8IMfbAHd17zmNS2A67yAv78vfelLG8n9mMc8ppkimH3Pe95zdNhhhzXS+Oijj27nBHijHmX7speA7ku5IvS+8Y1vNELHkbKYfZlOBDDiB7GFOIEPHD7/+c830kcwHQbwXKYSwEPCLO/Zj7TWjxSf97///UdPecpTGpmh7/QlYsh1j3vc40b3vve9V8r+UoEiBRC+iFSE0GMf+9hGBiDBHJtB/m10LA3bpN/5L2Lj+9//flN9snlYyt19yprqc/ZRub7//e9vZChsjA1kl+cgha644opGgofAWFYCmJ8jPrXbmPX3jne84+h1r3vd6FGPelSDO2pHyS/s5SvmN3MCgui+971v63fYwc1c+fznP7+Rw72Scl5k3zwJYM8yh0naOfvss9sYQFSa29/85jePvvvd7zZiMPvc8g0E6aMf/eg2X7rmXe96V0uMQRbyDUSZ6+H4jGc8Y/Sc5zynjaX4FBIwyTMb9ed53B/lvnlN4se+++7b+tBcBp9+n2NrobnP5w996EPb5ymTzj4+ZB00r0gKetKTnrSyXzwcU3EhytB5+cR6cYhiWbu81rf8mh0SgiS3SPhxmOeMbceDHvSglijir+Qp/WkNtI5KGDNG+JEEAHMFsrwve53tAtbb7nndl+Sg9GPIX/OXpA7rm4QORK6EIdclIcLr5z3veS1x5FnPetboC1/4QvtnPZQw5beRhDC+AqPvfOc7bb3gL9bVYZLQOJsW7R/zwnmCbRWj3EyA69mFQCFQCBQChUAhsOMQqB9XO67Ly+BCoBAoBAqBQqAQ2GwEdgoBLChKzUIhKXgZchdxRumGLBEwpvqiAlQG+b/+67+aKmo1de9mBzeHys+ogfu9fKl2qDsRO9R/gt7a7QgR/IhHPKIFegW7tZkCGLlDAYUEQ3giPxIchkX20Oxt3Ax7V1PSDrEPmZFxgbBw7otf/GIj75S+pfB19HsjpnQpgpid/sKGWvjFL37xyj3uEzA/6qijRk972tPmSoCupgAeZ2c/9icpgPnBn//85+bDgvvvfe97G5ElgYHNyDv//va3vzU1HBIrquDddtutqQRT4hb5Tf0s+I9A4ms94bEZfb+e+a0nD7N/ZZR/VOtPeMITWkJHxgiyK2XdEaFvf/vbR2w3Zs4999xGjj796U9vpdNf8YpXNPL4zne+c1PNp4T8kAReT7vnec+QBE9fO6+/Eb+f+cxnWv+xjwq4J6ziA+aFr3zlK9cqow43avoLLrhg9LKXvayV+80xLx+YJwHMb7WRTforCt2Pfexjjeh66lOfujLfuwa5J9kDMQi3Sy+9tCnhEWaSg/iGMYQANAe4lkIYhiHOUj5/GUogW8sQlZnrU8LYfLDffvu1MQ5v56Ne9ZeN1P+qBcDQnG+cuF4yCAKdGhQhHh9wX6pqZG/1ZdgLOPvVsoW62TYP2on4ZQtfCLkNJ9USJI3EdmSneyRS+Nx8GmW1dRNRbu3sk4n6dWueY3utz0o7tC3+SNHML/i4hJDMATBI0pR5gs/b9oL9/NszkN3Gv/kRIS5hhi+xX3IFUpi/ZH9s/b8aFvNUAM+KzaT2TFpHp81rk55XJaBn7ZG6rhAoBAqBQqAQKAQKgdkQKAJ4NpzqqkKgECgECoFCoBAoBGZGYLsTwIKgApsOBPChhx46uuqqq1oAU6AXAYLwVUJWcBvpKQD6+9//vu0LOYmomDchMqnDxgUs0yZ//UPgUnz6q91Kngp+I0NCBAviUzkq6Slg+8lPfrKRptRS97rXvVpgF+GBGL3d7W7XiDCB32VXAGsfxS8S89a3vnUjgamVooij4g0GuRY+yDFkhzLYiA6qJ8FzeCJ/ESNInyHRNvPAmvOFQz/MezZptwA/EkgJX6Sd0qUwEOxH3iD/YOR6gXtKSWrZt7zlLSvlPj0HSayELkVov8cjc6YFyeds8sTH9Vhk/18XI/eoVl/96lc3AscY18fabayzj232ebb3K+IT2e1zKj/JA9Tz5gekDxVofGezkyDWit04DPiAfpYAwheUwTWX5TC/IXiQOUgy/m3M8BnJIz5zDSWwigHmE/PCZoyBeRLA2fc26lQqUP0qucU8h+BiW8ZK+jKqaIpPKmG+0Vd9QJZJEIIjJXA/nkK2DVXma+3HeV+fPcD9NYcjOalhHT2Jpf3XXHNNm/PZYK5nu/6XHKT/73Of+7TxoGqAOSSlhoOfuaXfM3zetsz6PHO8uYof8HuHc9pJ2W3NM459xg72sksigDLh7OA7ficgjJG9/XYLD3/4w9t15lTPhB27UyGj3yJh1jbP87oosvUPuxG+w+Nzn/tcm//8/ukPyVD8W+IYH6CQljziOvMIeyVFKBFPCS6Bzu+IlAM31vL7apJNy7JuzBPz7vdfxSg3A9h6ZiFQCBQChUAhUAjsWATqx9WO7foyvBAoBAqBQqAQKAQ2C4HtTgCnTCXC47e//e3oyU9+ctsbU8BYwBMBorwnBaAgsYAmxRdyDFHUlz8d1webHdycpBoNWWMPU8rF29zmNk3NqqyvPWARX4LBAvraqDQoUkS5Uwo5AXBBXMS3gC6ihN2CydRwVLGCvVFRbrads/p3SO9cT+nEbvsTIjQQ3VG8uUa7Q4q49/zzz29BfmWgYWi/WAQyMtyBJHj84x/fSmIiQZCmXbB31mbO/bpJBHDKEivtS61Fua7MtX1clcRFZMAIwedAkvAJKi6EJ6Urv+fn8LB3KlUs0gghtCz294D2WCBztNHYNhaUg0aAIHiN7+yX7R4qd2pPJbIpAv3jB+6HC9X0K1/5ykb2SYxAng5xX6ZxEEwQmfqZvUhtKkbEFxIbyetQItm4j0JQpQNzwllnndXKgFO6OvgPIl25W3MJXJUUnvcYmCcBHFLOfGfeQ+AbD9Twl112Wet32OhncwEMkhii3yXPwMvcZ/xbA1zvGTB47Wtf2+aRfq/VJFIswzYB+p/dxjV7+IJyv8g9ZL8+1YfaH5Ic/tZEPm4MhRyHg/kfMYwANqcole1wPbLPXBHS1XMWrQCOKlebrFfwoAi2371EF4kM/JuNPjM/SBT5wx/+0JJ/3KdygLXjuOOOa2uJ64wXvwMkDBlX6Ws2+xwBHJ+Y+4S/hgeGAI59+ocfI6m1mS8geVVGOPPMM1cqY+hLCUDIYaWd+Tib9t9//1YFw9r4j3/8o/kIsvyQQw5pa6Wxwdf8jRJ4teYuy5y5BkhnvrQUwDNDVRcWAoVAIVAIFAKFQCEwEwJFAM8EU11UCBQChUAhUAgUAoXA7AhsdwK4VyhdeOGFLbiNKBSURHQIblONCnQjBpTKRQAhikKIDsvzQjfE7HAfxJxfrSTi7L3z/75n+Lyolal0KHYod5BeAv4USxQ8fdsEuH1OzSOgiwwW8I7aFxFkb0Tfk30TkWEJLvcEUN+WoUI5100irsfhM4kMGofTkABGYN/lLndpe3kq5ylYT/lGuYjM1P8IiihBKX0RAuedd14LYisF6h4KUOSJg08gP+wPuZr6cYiDe/nKJHxWw2SaTwxxzneE4I9P2rfTfo9I3xAzCB7KN1jAgZ9LblDmM+U9o4675S1v2YhRmA73d1yWQP6wT/i8/ocFW/m0Ms/2s2U3QiSkppK2iB0qR/ZTfTp+/OMfNzLYPGDPV8+ULKAMfPp1Wh9t5efj/FKbkVv6nY/7h8DyHg6IrpTDRv4gsdiv1KvxwDccUUvzEWMJIdaP/3nYOU8CmB3s458p2R0lqOQGY16VhyQ0GAcpja70v72fd9lll9bXKZPtmfa/pY7OkTLIviNq074k8DxwWc8z+rlBuxDYSv+yRdle+3pLfGIzPJB2bEDuKXctOYDtKicg/B/ykIe0zyVFWVsogHffffeGXxINMqcsmvwNXsa3Pg+xr138wTygIoI+h4sKByH9rZnWwZQytv6pHiBxIr8P+ABC9JGPfGR7hmuTRKHvYb/oMuDsyX73maPNhVE2629rPxskgPEFR8rhI4B9nmQ3yU+SZKytGVfWBNhJGkrJ56yXqZwxbo6AT6+QnvS7aNL6Npx7V1uP+7Ezj++ZpXR1EcDrmbHqnkKgECgECoFCoBAoBCYjUARweUchUAgUAoVAIVAIFAJzRmC7E8CCj1HuUHQJYCJBHAK6VC7KH37iE59oQV9qUqSHa0MmrAb5Zpd/TGA0bcn3CXQL4CpNqd3IG3v6IkEpdwVwBWpdjwhAkOUZ9shFbgr8Om+fSCQQYtizqEOpiilh8/3LRP71QWDKXUQGshIeSjo/97nPbQSuEr5R6oUcU96WMpDyS//DS7ljmMBQUJuPIIWVjl2W0r9Dwizv9S8CR3lStiJ+tZv/puxp1IEC9exB9vH3j370o9cqa+uZfACmSmBfVwjglABGelCwUa8r347AYFOIT+Xek9BgDpAMwc/tF4zokvCA7PIcCkgYSQ5ZxqP3h6g+MzcYBxJYVAKggHRkDowi2l+EGRWw5AfX8peQSQg+yQTmACXix5E7G8FlngQwn86evPqa36YEsGSO97znPc0v2GycwIetVN5Khe+zzz5t7Bs7VPPmBCp6RFmU8yFN+Y9rYR2ifCM4zONebUqJa+1KwgPy7vWvf32znRqW+lmfpzS6ZCcEsHupe5GhkgbMi/DhQ5TDRxxxRFPMIonh2peDXgYFbPohf7Up+7/zBTaqDiChIXvgSpJhL4V37EUA2xrAeuCAq3nwoosuaq/hGAzhnMSTefThRp8R9bM5PkrvKN2T/OF3jeQXSQ18XIKU5AjnqaHNiRJDzIGSPiQAeBbVr7FBQeyAYUpAez8tgWtZfjtsFONx9xcBvBmo1jMLgUKgECgECoFCYCcjUATwTu79sr0QKAQKgUKgECgENgWB7U4AI3MEQAUpBXuVglQiWGBYIBM5ivBDAjlH8SNISgUk2BvV1yTwtzK42atfE3TtFVhIC8Sfko/Zp/D0009vNlOECXQLWisLq9TlXnvt1a6j7hH8RZyxh2JMaUjkyKyKm01xzsFD05a+TQLz3iM9EMHIb2SufndOSVPqP2Swc8hP5a4R3vrfvYhCAe+73e1uDQd9TxmJBFkW+1cjgHuVttfIb76OpEgCRJR77FP+m0qcShom7qEERgrsu+++zR88I4rhdMNW+vpq/tRjESW89rPRv6c+9amtrDGCw+f2/lbqOuo9hDlSAzFIAY4QpJg3LswFSA/7XfIDZMiy2T8kXcxTbLKPLT/2/pRTThkdfPDBjcBi9zve8Y7RAQcc0BI+/vSnPzWVJ9WkBBjjnWpacoRS8tSwfAIxZC7pk1yW0QdCQvILyQvKl6veoNKDst7mdO1GdP/gBz9oilBqb6pHYz7lj+FGJWm+VB1BEsDVV1/dEoQQqAjAjIngsKgS0P0YSOlrJJ01LPt+a6tEH/aa/8z9bJEcAR8EMMV/VOHIYWPBs9kKR4kB5on+SNn5RfrCcF7OOpC5MOui8W8cSIQwn+e8stgSQuBhjacORhBfccUVK0lP1hNkqUSQ1Y5F4pB2xQ+T+JC+7Ev4S4yS0CHhK+XOjZG99967kf1JdkCEKxFP9W27DJhQyfutYDyoMmAekTTgniKAt+LXT31HIVAIFAKFQCFQCBQCOwOBIoB3Rj+XlYVAIVAIFAKFQCGwhQhsdwJYMBzRIXBJBUThS9mGDKFiEfQXDLbHHzWg9wiA7C0qUDquBHRPCg3LF25W9w0JUO8FuBPUpgC2/6c9famh2KDkrTKngre///3vGwmAJEXu+lxQnM3f+MY3Gk6IJCUvBYl9ntLJ81IC5zl9icZpr4d49spsrxP8R+YrcemfcwL7Rx99dNu7EAnw97//vSkekeT2fb7HPe7RrmO/PU8FvGFwzDHHNN+AbUrJasOsgf7enr7tvZ9Mez2O8B1XkhJ5c+SRR7Y2H3jggY3URO4h8pCiSh2nxG+IHSTvt771rWYjokc/8xfqL9+BFKWCS+LEshGgQ2woNRG6yBrkBDsod5EhSIrs6U3JGpWnJADqN/9cJwGEDyCOzRX2iaYQ7fcAn7X/N2v8D32p7xf2IzqR3shLvkwJnrGC4JYIIenjhBNOaOXeqTphhQBy2D9ZVQAkEYIHCR518TL7gH5JKWZkJ1JPAgPy217Y5jB+gORCiNoT2Jj561//2lStCGTEJwLcOmCOMJcom48gNXfALwkhxkxI42GJ/K3oe98xJIARgNTLz3rWsxb4FKcAACAASURBVNp+rkqZUzvzB0kM5jj9a24MEWw9hJfxbtsDY8ecp+/hAaPDDjusJQj0x7IRwPqPfRK3HAhrc4LxrgS6tc5cb76T2KR/lXznCxTOxoHz7E/ZfzbCUGJE9see1LfLMC9kqwtzmd8D+liSg98EElv4vxLfbHVY7/WvZCnbP/hLFU0BLkEEHn/+85/bOmC9QJDf/OY3b5UEzIshnD2Xn01a84br5ixr49C/14PvvL9n0vNKAbxVM159TyFQCBQChUAhUAjsFASKAN4pPV12FgKFQCFQCBQChcCWIbDdCWABSurXvmQnwit7nwrqI7pChvZkWPaMXK0z1hOc3EjnCkQOCTC2pbSrQK2ArCOlQZFYCQwLFAt0C/D36qCo6EJoIEJdtywK2D4oPFSAZr9HfymalDFGZDjYDhv2uU9/O/RtkgOQYQgE12Z/Qzjkdfprq/u695PVFMDnnntuC/Qj/Ox7mzKtCO9//vOfLfCPGGKv8YAQRoAHB1ghApVEdbDbsygg+/0tF2n/JCzST+zUboSeNiPw+C8CE6GBHGO/sQGflI1mtyPnkIeIJARqn/zhmmWxvx8LXrOF7/LhlHZOe9nlvDnQkXHttbkipL/xADPX9VUPrgsq8NhvjJjXzOH2KzXm9Vmw4R9eswlO7ExZ9PiA9z5PyWhjI+Rq74MZY6k0sJE5fT33jpuXtUnCiiQHfUnp631KI8PFnJC93vk5otC4sB7CKglF7ouvJImgT1oJCbyets/jnnH2s0W/SfIy5s31lKv+plS+BCljnFJeP1944YUjewGb7yRCeC7f0OeI8cMPP3wlwWpSuxc9L+iflPWOX2qrpBB7OutLCV3WRT6f30ISAl760pe299TwEiTMk9YQWCLPzRFZA2DDpySIZRzxm1IAz8Oj6xmFQCFQCBQChUAhUAgUAu3/sAVDIVAIFAKFQCFQCBQChcB8EdjuBDC0EvwVrPRPcFdQNOpOgW7nUxYRiSDAKbA5rQT0fHtj+tOGwdaQVEiekJuCwNrPboFhAVyvQ+4mSCwA7lyIYDhk/0z3BIO0atGB7qECOn3LnhA6SJ6QGP3+z/o8JEf28/Q5dSC72YY8QJAiDn0Gg2UhwFcjgCkVleIM4cUe5E5fHhxWSQLI3pCIofQ9PxDsR6A6oihbFvv7kdG3KXvW6lslbSn6jIXsURnyKwpRzwle/CTns1923vsOz+Efy+L/kzDQVnY6Mta97vdnRQiyBzHq6IlL9/ucz3hO5kF7JFP9LbsP8HdEdpJ42GD8anfGAPtC9rvOeOczcOD3iC9q+vj/uJm494fMocugAE7yCnKX/0cBSskLi+yLzLfhwvao45GC7HeOr1sTPc8/9ysLP67M7zIRwOZ267S2p2qFc/pb/xoTbGRP/L4nSr3OuMl+wPo/c8u03wCLXhdTAUO/++2iPX4LJCnMOIgPxK/5esZ7kiTMi9Y+17rf+g8v84h1ot9jOUkVMO9LxI8bN4vGZ/qvqvVfUQrg9WNXdxYChUAhUAgUAoVAITD2t2PBUggUAoVAIVAIFAKFQCEwXwS2OwEc4jPkV0q6JhAsECroKQDcB8j7vR3HlYDu1VCTXs+3p8Y/LcFf9mgHUiNq16hf2RbFr7+woIQM2SWwy17kh3M5HxKF/bExr7WmPz9s3TR8+pKKqymIZlEXsQl5EbLbPSHA+70RE8gPGeS6kP+uT3ngtH1a+dtxNqyGz2qYTPOV/l7X5rv1pT5HcKQEqs8ROCFp4COg732IDn0c5aTAP1WgA4ESYpwKrH/msgTyh4Sk9iN3erU3THKE8INJSv7yiyjlQ3SaCzyHncuogO99pMdA/0pecGT89kkgbIkCOL7hrzEDkyhj+YN9T6n8+iSRZSTBhz4QNXOSQRBWyEv9zS7+QCXufMhC5e7h1qtd+Tx7XYMM9DcKy8yvSbpJgsgixkVvf1+qXl/7DPmZOV97s19r+jXzib/+GfMw9NoYMGbcB5/+u/p5aBF2Zwz0bQppm3VAu9iThAD38AXJD7AyzyuNzd7YF5Vr5lHP5B/Kx8+yBk2bvzf78yQ99f1jbGcfePbBw+HaJDqkOob5MHsA57dS8DM/ZEuMJEnke7K2DMdjb2/vJ/2aOZzPxl2X3xnj+n01/5vH98zS7iKAN9uz6/mFQCFQCBQChUAhsNMQKAXwTuvxsrcQKAQKgUKgECgENh2BnUAAhwQUEO0VK1F0CZoLBAv+Rs0igI4w2GWXXTa9D+b1Bb3iL8+Maid75cJCgD+BYKSZ+wR5/QtWAqjLoICcFnxPKd+QVL2yK3iECElZaEFv1wtq8wfYRP2c5wj+JzEgWC4L4aE9wYW/Rq3L3vhvT/qzN6RIfD2kT5/o4P6ovmF1XdgDOMSE/oKD8cqPk8TQ2wc3Ph0izz3sjPrTX0efGNGrqBfZ/8M5oh8XbEplA33W71schWrUzvHvYTUAfY8kRIw54lPXhRLQSXZgW8Z4ysLrs+zznQoJSCzjJArIVAdI0siwPP4Q+z5RaNycO6/5fLXnDAk3bWYHm4KDa/o9zOGgP5233sEt60DmQwR5yNDh2BnOxYscD+MIx6x1UfizLf3j+qjcnTf2s3ct7FxnvucDfSJIXq/WF4vEQbv0awjg9B0fdb6fC2Kza+ML/CNqYXOp+QOO/CFK8STHJXnIGpIEOuf6ZJtxOC0an80cj0UAbya69exCoBAoBAqBQqAQ2IkIFAG8E3u9bC4ECoFCoBAoBAqBTUVgJxDAIQWzRyJABSUFSQWFqWF6tZBgsABnv0fupnbCBh7el7jN3n5R/UThyUYBf0HfBIhT5lqAuFcQagqcBMyHpS8XEcidRgBHces6/aYfkfexEwY51xPdQ8iDY8ig4f6/8ZkNdNWGbh3ikPds07chrULahMSkaIQHn/Aa+R+iOGXD/c3ekH0f9+Nl0fb34PVYsKUvZe06pE329vYeIWQsp/xtVJ196VJ4eW6/5/Gy2s+mcQRYr/7T1/qyV3AnqYPdIQbT3/EbSTCwMC9kD+VlJMF7+7MPdPwbPklesb8r5afrUxo65HBfvjml3xGkfID/hFjLdc73r3u8NzS413HzsP/7Pdwzz7NFP6edKRFsLPQl0TPnuzakX8bUaiTwItaDQDW0P8k8Pu/HsPd9uXNl4u1tTgVsbIQgzW+EHpfsJz/LGrSOLpz7LakG0s+JSRBC6CaZI78T4JTEJ78RrA1RQA8TRvL7KL7UJ1pdV/CZO+D/53dkxSg3A9h6ZiFQCBQChUAhUAjsWATqx9WO7foyvBAoBAqBQqAQKAQ2C4HtTgAnGJ5AtvcOgd4EihM4TVBToFxgFAkQsiCky7LF+xLc7ok/AWAB35T5japHsDvlHaMOSvlQBIgysSFKsidqgrsJ/G6G/fmOceWT87092dJfz56Ufw6pFYVeVM/ZyzA2OZ/yzsGhL2UZYjCK2Iy9jdo+tCHPG3d+HOE7riRlT/Zk32btZQ9lVmxJ2WsB/uxx3M8p8R8kQVTASSSYl/3zmsOG5E9Ibv2l7/v9KkNchLjrlXGu5z/w6MuCw7lXCC6b/ZmL0q7MX1F9Gw/ZCzsEV5/gEpIre4TGr4aEuM9DIC4bBuMI8Mzt2f+1J6mGhGfGP9vj+33J5MyhPUkMgySKeN0Ti/Py7Vmf09ufRJ9+f1u2S/wYVncwNtgc9S8/SYls3x0shsRv2jUO91nbPM/rxiUAeH6/d3m/xvssYyBk+bBCRBKfjJ/4znANGGfDRteFjeISn+zXRc/ku+nHjG3XZH1MWfB+e4isoVkrzYt+B5lbghccs3+25/bJUuOwmKWU8jCZYqN+NsSi999Z2jPsk0nPKwJ4o95b9xcChUAhUAgUAoVAIXBtBIoALo8oBAqBQqAQKAQKgUJgzghsdwJY4C77AKc0bIJ5UbaF7AWtQKeAqqMnf+cM+9wex5YEddmhrGWIgJRHRgAPg955H2LEe4cAcILfntOrqRYR6J5FXUTNlT0No3ITtGZTbE+J66jisq+hQHaI55QT7su6bjQQPa+OntQOfZQgfEo990pv35/9oZ1PCeB+z+Bh6eieLFsW+3sch23ir/xUnyaRISRHvz9qlM76e0gGhRAMmRY16TLaP46cQPQgstmN0EH+RfHKP3oy1PmUeXW+J/ozLuIn2Qd8Vj/eqjliHAGqf/1LiXuvM39FvRtil/2egSDvy11nP2345TBuxpFGvTJ6Vnw247q+n/vy1dnjFg6I336uGKqlowrvCeM++SftDg5b1c+z4hXFdwj7HockBrDR+Age/T7pvVI6c2a2R+jLaGcu5U8wiPp81nbO67ohAZ6KJr2i2XclmSckbeZDtnttzujnhmHCQ/YS99si1QSydgTzWdboedm9bM8pAnjZeqTaUwgUAoVAIVAIFALXdQSKAL6u92C1vxAoBAqBQqAQKASWDoHtTgALjCZYnUB+ryrVIb0SM8Hifh/R1ZSa7l9NwbkVgfI+2I3YEuRWFjhEHpt6MkRQWLtCdCIQBHpzD3tCmASf2DhOpTvOxnGY9Fj1iprVAsjTgsspgRxbewKw39N4kvLV86Og7Mu7auu0EsDjbFgNn9UwmTYx9PeOI6N8rh9DViAEsx9sEgIE8UNaIcizH6jXITaiiA0pvOzlf5V3VuI3ymV+e9VVV41uetObNkj1aUitkIHBDx4IkJRMhUM/lpYhAWKaX/g8dmi7/pME0ishQ1RFGds/s0/8cD7K8cybQ/JzWnu2Yr7LPJK2pO99N3/1PgkgxkOv2g1WIb2Gyu+QW0kQ6H2gXwd6HLbK5knYZ94KwZt5KwlMverdOqDPEdzuy17fnp0y2OaSvvx/1sR+rVy0zT0W6V/9zp6Q9/qynwO9TruzTvTP0efZPzlJNVknk2Ayzf+36vNhYkr82F9t5/9R/can9XuqBJj3HCFxYcfWJH7kt0G/7vCrVMwIoZwEkUmJMknACy79mtlj1X/PcHyPW+96XxyH+Ty+ZxalcBHAW+Xx9T2FQCFQCBQChUAhsFMQKAJ4p/R02VkIFAKFQCFQCBQCW4bAdieABSgFMxMQRAggORLoTKnUBM1dl70QEwRdZgI4hEb27IuSy3mEblROfUA/ZGlIP/Z6HSzYGyKxJ8tDCg2Jz0USwAZKyMoQ21F6+kvR1yt6Q+z4q88ph3vSz/P60q6rKUAXRQAPg9+9fZk4ck5gn0+wiT/0R3xe//WqcSRBTyDmnmUhfYZ9ou1Jchiq1GJHv1e28s43uMENWoJESBAY8ZWhAm61/t+ySXqGL+Lr2soGB3v5ACLIeYpPvt4rvxHCfal4r/VxTxxRjq5F6bpVPjLsl748bRIaooaMMj57XvOJJMnAqt8zGiZszryXfVPTBX2Z7CSPrAWfGbpyzZeEpGZf5kBt6pXxsSsJKn0/ZR/YJJBEIa4hed5wDtiqfp4VjH7PWr6Q6g/a3xPkxoGxn2uCUypBZC3MtgFJhsrax2/yXa7p1cGztnUe1/X+n1LXmeut9eY41xjT/Llf45xPaWh29ckzsS+/j1zHXnMHHLM/eO/7XhcBPI9erWcUAoVAIVAIFAKFQCFQCBQBXD5QCBQChUAhUAgUAoXAnBHYCQSwALcAbxSAUbtEIRUiFHEQ8sTf4R6oc4Z+Lo+LusvfXuEUVWsC3CmBnCBu7ISJILaAuGeEBEMeeL1oAqz//nGApQSn9obIFPDOEQLQ+74EcAjPqNtSEtP7lJMeqh8XSXoEh6FSKsH/3raUd+3VncaAfg5RCg92Rv0q4B/VMD9yPd8IEeD6Rdrf933vEyl97HNYIPa1X9tdx+///e9/NxKELyCIETeUw4igPiEg18MkCrn+e5fF/uE46NV/1I9Komt/iCDj2L+Q4PHrkMJ5nvv++7//u5HEru+TQGadrLYKo+G8EPWmPpbo0CdAsCWKT2Qvv+crKX/Nx2HBN7Sf/fwn80jm2KwJPeE7HI+z4rRZ16XEcdaulDb2vvd1NiMFUzY8JGnm/RCo2rnsCmDjWxUAtie5Q7vZkBLG+neXXXZpc4Lxoq+HyR59YlTGSpIIrBch2nvSd1H93/u/fuyTe/i4eaD3U+OCTfw7qmgY9XuDZ9/zjJXMkT1OrudLeY5nTFujt2pO2KwxtdpzSwG8CNTrOwuBQqAQKAQKgUJgOyNQBPB27t2yrRAoBAqBQqAQKAQWgsB2J4BDCmZv2z/+8Y+jvfbaqwUtQ34l0C8w7HyIVEHyPsA7Kdi7qCBwHCZkR1Re/qYMZK7py33CRHAX2eO1oK7gsKCxQHlI4N7+2LjRYG6ek6BxFGnaOe71OAJ6qH7S9igfPSfBeu2Pqi2kaMogI3hglJK36ffhIFwPAd7b1j9vki+NOz8Mqo8Lsqc8adTdCdSHyEB+wMJ1fLwnOBAbIcBgEVIkhA9sQorFho32/bwmuGGfDMt7h9xnr8+URHb0e10iSRySPpI8kfKmaWf2EV42+yfhCJfs+6pPg0uUr4gy5+ERkof/O+eaqKdhgxhM+ew+oWJaH26Vj/Q+4HXGcva65d/6L9UfktzDXm30vleFZ2/w7P+eEtKZJ5JQk3mqVwJPw2SzP2djX76+x8J3R/3JNvMfAjxzTtTzKXEMB/OJ5zkXAnU4Braqn2fFrl8DrfV833qWygfWxD6hxZrHhqwRkh9udKMbXWuOdI0x4d6+pDLsQqYuKklsOAemqok5+/rXv36D7ZprrmnEsH/amWSo+EOqhyB+9XmU80kaSLKEZ7mG36SaxHBP7UlrXsZL+nGWtdG161l3h2vt8Lvz3N53Z/2eSe0uAnjWEVrXFQKFQCFQCBQChUAhMBsCRQDPhlNdVQgUAoVAIVAIFAKFwMwIbHcCOIE7gezvfve7o89//vOjd7/73S3g2e9pJ1j6iU98opHDD3rQg9rnQ9JzEQTwOOKv79yQplFCHnnkkaO3vOUtTe0k+C3Ye73rXa+RvF/84hdb0BvZI+D95Cc/uakgExAV1D7ppJNGj370oxsOIRX6sqEbDfzPmwCGBbv0HXL/RS96UbNL30b1HGXTm9/85tGd7nSn0c9//vPR7rvvPnrUox7VCIDLL798dM455zTC4M9//vPowQ9+8Oie97xnw6xXVs1q+yxB7mlk8GoEcH+vNvHdE044oQX4H/jAB44OPfTQZksC/fqaDwjav+Md72glbx36/vnPf34jei+55JKGwz/+8Y/RQx/60NG+++7brpk1QD7zhDOHC/s2ZQ9L4/qrX/1qs/HFL37x6GY3u9nKXqCIzyj+zjjjjNHZZ589esQjHjE69thjV1TjKRV77rnnjn70ox81HA844ICVqgHjyIQ5mDKXRxi3UW+/973vHX3rW98a3frWtx694Q1vaP5rHF999dUNE4d58AMf+EBLAHne857XxoIxwpc+/OEPN+XvAx7wgDaHwG3aHDScj+Zi1JSHDP3yX//6V/Pn73//+6OPf/zjzfcf85jHtLHgYP9NbnKT9pq/X3nlle1aY+FZz3pWu9fh/cc+9rFGHCPKzYXZUzZNiiIWXrPOCVuBScp769/f/va3oyc+8Ymt7xF38LnhDW/YmoH8N06+973vjW5+85s3X8me4Cn//s9//nO02267NSI1FRH6MbBMdmsX/5cEhPTnv33lh7/+9a/NzhC3xrp+1r89yWnNiAI6yt987l5zTcrm9wkFa0mQmJcf9P6fKhD6Oqpu/Wf89hUf+tLoIcz77Q60DW4+M+4lBVkf+QR8HVlXkhgBJ20pAnhePVvPKQQKgUKgECgECoFCYGcjUATwzu7/sr4QKAQKgUKgECgENgGBnUAAC3IKZiIKX/nKV44EhAUwE7xEoAiYI8MOOeSQaxFD/d65mwD/1EdOI18EpAVpqXkuuOCC0dve9rbRu971rtFd73rXlZLHgsKXXXbZ6HOf+9zo7W9/e/vO0047bbTrrrs2sjv7hP7kJz8ZvepVrxq94hWvGB188MErJS/TyEUE/afZ/81vfrOV/0RYUzUjrhA7CB3EJzJA0BrpL4iN8HLuSU960uhpT3vaaP/99x89+9nPbqThnnvu2Xzibne72+g73/nOyl6gi7Q/350g+xAPgX59+pSnPKUR4EcffXQjchG+gv9R8+m73/zmN6MTTzyx2YUMetzjHjfae++9R5/+9KdHF154YSOHEYFPeMITRu95z3tGt7vd7ZaeAGbXeeed14h7xDX/vfTSS0e/+tWvWn/3Sng43f3ud2/2I8f8Mx+kxC+ykB+99a1vXdkTeRkJ8EmTxute97rRXe5yl0boSgSBx0te8pI2vh3mAeSg8XHHO95xdOaZZ7Z57wc/+EEj+e51r3uNvvSlL7Wx417ziOvWssftVs0Rfb+kBC6///rXv97mAOQmPH72s5+1seBfyC7JHuZJ1yCC9ftFF13UiFHjxxjZZ599RqeeempLjDBXmheCg3GV5JhlUAJLALnxjW/c/JjN1jPtkwgkoSNEYAhOY1yiDD8///zz27xhHJgT/v73v7dEile/+tUjc6uEmWUvAd1XPNBPfFhCDN+WzPOFL3yhzflRvKYqwLe//e02FvQhDK0Dd7jDHdpYQYTyI2sIPJ/61KeOjjnmmBUSfUicTl3I53xB7//6R3ujcEbg8lXjwW+aH/7why2h5zWvec3o/ve/f5vT+YLkEFiYOyVN+D1g7oSDecQhIcQY2GOPPdr6etRRR41uetObts98D+ymzQ9bNSfMGeKZHlcK4JlgqosKgUKgECgECoFCoBCYGYEigGeGqi4sBAqBQqAQKAQKgUJgNgS2OwGcvQ8FgAVCH//4x7dgL0JYmVOBUwQJEgEh9vCHP7yRANSfiKLsdwfNaarN4TWz9cDqV00jQLMH7i9+8YsWvKdw/NCHPtQInRA/rvn1r3/diN2vfOUrTSmFHLjNbW7TlJCC2QLdguHUj4997GOb+rFX/vZq6F7tM4sqehxuw2dMQmGa/YL67BT8FqhHXCOBkH8UjimB/LCHPawRvgh+eJx++umjv/zlL43kovZ8znOeM3rkIx/Z9otFfiGOUiY7bRsGssfZMK6Mde5bzX+m+Uq+a4jH73//+6bgo07jzwgM5Bab+HBKuwr4I3WQnkjOlH4VvL/vfe/blN8IQL6BEEOUvuxlL1t6Apgd+vEWt7hFIyIoHZGWFJ8pz5ryvX/605/adc4juL0/+eSTGxaHHXZYI3c+8pGPrOx/3JN++mdZiQwEmHFgDCN/qRY/9alPNVLzrLPOanMbsoc/mBv4evZLhsdHP/rR0e9+97tG9Lz//e9vPkBR7zUSMGrIaT66lRgNxwEi629/+1tL4mCbpBhzoMQXpX2zR7a+PvDAAxsBapzD5YgjjmjJDioC7Lfffo00tV4Y/xIkkGLmmJQB5k8pDz6N/JoFs3lcoz0IT3bf8pa3bHMhe6xp5rWU97beSX4x71NI62tk3ymnnNLGP5wQxMhAhLjnjdsHfNnGAh/XP9Z2hL1EEGu8vvaP34e05TtsQ25ffPHFTQmMNH7Tm97U1j9zJv93UM17D1OllbOeZMuBqK7n0YdrecaQAOaHUfvqL3OcJBAkv3WQDyCEzXlRNSdxwO8AyXHGgPFyv/vdb3TVVVe1+cNc4bcFf3r605/e1gbEOEyyVUZ+90xaJ8eVXB63ls5SmnnWhJxJiuTh75VJz5t03bDdRQCvxWvr2kKgECgECoFCoBAoBKYjUATwdIzqikKgECgECoFCoBAoBNaEwHYngAW8EbkCehRfgqIII+oVQXPnE+AWEKeQQRQiAJCICIJZCLxx16ypIyZcPI0A9b2C2Z/5zGdagFag953vfGdThPXKPwFrgX9BW4SHQPdxxx3XSDNB/w9+8IOj5z73ue0Z1KQUcO6P0q0P7i4TAZz9Tf0V+BfsF8jW5ykPLEiP1PZPSVfB66997WsNJyowhDEFsGA5ElwCAOKH7X3AdxEE8DBA7X0IzbQPucteAX0lgF//+tdfa39jfozEQ+oI/iuFi/hGliMKkBzUjpS/SBMqQsTyZz/72WvtrbwspM848sMYQOToVyV+EV/ai7CJit9cADNYUYJTxCHGEGdIY6WTKaoRQwgfc8Bq/T+P8b2WZwzngrQtexvrZyQvRTz7XvCCF7S+jgpc32avz+ztijCVDPHGN75xdNBBB7UkET6BEL797W/f/IV6dtmO4biI6lX/ms8pwI1rc1z8wBiQGKBvJcSYJ2AiYYIKGtlF6cnmJJQoHWw8UH86MqdYPzxvGcZE3yY+Cwv4WM+McwRg1gJzhIQR1R7YpjoCm91nPnQYS/wGNnDo91dfFj/o+19f8Gt2m7/vc5/7NB92UP1/4xvfaNUxXBflK5Wztc54j4KWzXxGVQgk5z3ucY82R0oK0Ndw9r3BI8rjRWDS22+O0xbtSmlnfWerAzY4zOeSevh2EkL0uUQnCUCSHdiovyVO+D0hMYTvwJCfqyBibVFJwu+GVB/RltWI2SKAF+Eh9Z2FQCFQCBQChUAhUAhcNxEoAvi62W/V6kKgECgECoFCoBBYYgS2OwEsECwwLEAq2Hn44Yc3EsC57PMbQg05iARBEvfE7yK7bxoBzK5PfvKTTdGFzKLmEqi1fyPCi40wEBAWHGajv9R9lKA+E+xVIpJ60P65iGIBcIFlgd5F7nU5zX5to/wT7H7f+97XbFO2EgkGG0FtGFD8UYfCynH88cc3hRNywDMQX1RgVHPUY3ARIO8Vfosge4b2J9gen0VKIHEQv8r9Iu5D3CJEEYLsT9lTxB6iW5/7hyC4853v3JIeKIQ9/7WvfW3bJxeJNqviaivHSN8mqneEBRyQmHCwp6ty1jkoGpG+cOAnSpxSwvETin/qXypPZXD1MRyUTn3hC1+48P7vcZ1EAPN5B39FZiPyKfjs8/uQhzykEaJIH3/5s/GC9L/iiiuaIty8SAlM8f3MZz6zEYD+8Y2f/vSnjTBctqPHQt8jU6iHawAAIABJREFUv0J8KuEsGUQp98wFlP3mBOWOlbOFD8LPcyg/jQUqUffwe+PIGEN+I1Elj8AvCQW+C1k2VAouAid9a54LIW2LA2PBHIbcTzITjPTnve9974aDPrdGsE8JYGMAlhIo9DlSXGIEW7MGLHItmDQWtMk858g+wDCxHhrDcEDyOzKf62+Ev98C8EmlD+XwEaXwsw2AsWKOQIYi0ZMU5lnmVOfWopCfl38M52VkrL60FmRt0K6ons0LktvM/3za+KZopvBHcut398OCEty8ASPrpGQaPmC+MCeYO90bJfy0BIFFrJvzwnnac0oBPA2h+rwQKAQKgUKgECgECoG1IVAE8NrwqqsLgUKgECgECoFCoBCYisB2J4AFNQV9Be8Rfva8FfwU0BQkFkgVKBakFOhVKpgC1nvECuJos9S9Uzvn/5adXu06qmYH1ROblGgU9BeYpt4JOYT8Egw/9thjG7kn0K3sJ6LbHoD2SlRG9g1veEMjie0bSSE2TQU7iw3Trhkqil0P8z7I3RMtQyJM8DtKbkS40q5IwOxR6FlIQMQme6ijlbq87W1v2wLcP/7xj5siWv8jzxDjSoDCc54E8NCG1ZTlsXGcAjgksL8pbYvsRmppPwUbNV/KoqYUcso+GwuC/MgdRBmih99nv1jlg6lgKb8QCjmWJZA/jpRGALFXmXeErnEhqUF/83GH0r7ID/ez9ctf/nLbDxxmzlPBOyQSIEMRPMtEgE8igLVZ/8dfkVRvfvObG6mnrLM5zFgIeWlucC1lq7nOPEHlSDHqnAMJigxVNvZWt7rVtCG85Z/3WOh3/cxXQ9AZ05J5kJsU/alkAA8EKEWkkulwQBJLijB+JIqoCiARxtjnB4hAe6pnLjAOQgDn75YDMPhC8wDCj89StUps0ZcIfeXdtR1mEiAoPuFgfocd29lo7FgDrI8IYCXFkXshR3sSeNH29v2PsJYEknUgpduNCQlf1jm+YR7gH679wx/+0PxbshR/8Awl4L03f7gXwW+OkCRhPqUCj+p1mew39yFuQ0TDxljP/K/NMLjnPe/ZtnZgmznBbyP9KzHCbwbbI5gnJAQhx80hxgOFuOutmXwHEQzDVE7JepR1e4jNPBXAs+Le/6bo7xkmbEy6bvg9k64rAnjWHqnrCoFCoBAoBAqBQqAQmA2BIoBnw6muKgQKgUKgECgECoFCYGYEtjsBLHgtKC7QKYCJ6KJgSRAUMSDoKUhpf2AEogCw9yGOZgZzEy4ckj7DrxDYPe+881bUrldeeWXb85KKWaln9rPR3r/Knip7y14klyA4spDyFYEgyOt+6h6BXiWhs8/fosi/afYn6BwiBnmJ3EH2CnwL4guEIwCyV6q/SkVTOCGB7XnoPgFtdlJKIY6oqcftf7kJ3TzxkUP7+2C714L4gv18FQmAwEBonXPOOc1u9uhXNqdkKTLI5/a7RXpKgEAaUdMix5G/559/ftsj2jNzLMoHJgXjndfHSCsELgIEGcJvlfeV7BByJHt36k8EF7sQPuYCpZKR/q6HDSyQ4+YLKtFlsX81Aph9fF0fpdS1vvzlL3/ZfP8GN7hBG/cSIbzn75SwCCFzBMUf1b9S6MoEw43az/09Blvp+6t9V49F9kHP3qY+c84+z5IbKHuNDySfw/xGCWvsO0/xb85AmLsPwWXM2PtUCWlkab8WuMZ8w4eGJfIXgU/2s9f35nFts95ZF/i0kr38wzm2sRsW2ReY/yP8kcD833jymcQgKuEhadbbuNpnm4lF3/9DUjYlsal4kbv+8X33WM+SGPT5z3++JcCY5/k45T/f5x8O86FEKESo5DHrpLFiHs2akvLrm2nruGcPE1Oifjf2JTYk6UkVCP6r7SeccMJKGWv3SwRRFUM5cKWdrXt8moJeVQDKX5hIhnBIHqCONmd6bvYBnmb7sqwb09q5ns+LAF4PanVPIVAIFAKFQCFQCBQCkxEoAri8oxAoBAqBQqAQKAQKgTkjsN0JYAHalCi0PyhFFOJTIFiwVDBXcN91iF+qMeVfQ6RMK2845+74X4+bhQDVdoF7BNgDH/jARgAigQX9BbQFa5EZCI6oHAX77Xf4lre8ZaXUs+sRp56BAEaUUfossuznNPsRVVGpCcore0sBjPBCCgriw8JnAuOeh/BwDrmDwJEUIOiN+OQTFKGUwZRQy6IA7YnfIQGTcubIve9+97uN5FHSut/zlvItanbkD2IM6UUJizCJyk/pZOpJJcIpw5bF/qHN/Xv+mf28kRLKWT/jGc9o/emz7AcaxRt7XW+8U0ryGSVeYYL8Mj9Qwyn/ukz2TyKAjYGoerMfNHyoVinbHfF/8wSlJ79HjDkQfcqGIwrNHUggyRESBOyV2qvgN3u+m/X5w37pCc1UD+DLxjlls4NvOBDdyC2KTuQptaM5w7xnvnMgk+GDGFNVwfchDnss8rxZ27xZ12XfVxhYA6LuVO7XPCDZg52U3uYKpCZlK/9gF9Lffs/Z+sC871rkYErpa/s4BfAyEMBZq+P7MDAPSmY66qijWl+mX41v60WuTSlkSQBIcIlSUdKmbLi10topoSCkv/lUIsUyEMD6ny+a3/JbJklBSn1b56ng2ZWqJvozRHn83b3mQskh5kLzoyoK1klzjHlRpRCVFBwwyNq7mm8XAbxZI7+eWwgUAoVAIVAIFAKFwPZDoAjg7denZVEhUAgUAoVAIVAILBiB7U4Ap+yp8p5Ur9Rg1I1UUEgQ/6gCL7744kYO3+EOd2gBT8qnBEhXK9Wr+/ogeF7PWlpwWvdPI0ATmE9A9pGPfGTb/3Tvvfdu7aICpmZ8+tOf3sgAJbDZjghm701vetMW1I6KCgmgLCz1XwiOEGj5rt62SQTAOEx6rIbPmITDNPvPOOOMFuxXphNpgehA6Dr+85//NIUjlRdyxz6ICK6QHUhABzIkajmkCdJMWVQlUKMG63FOW8fZ0JeuzutZ/Gc9fuC53//+91vQHpFP0aqPqbb0nYA+8ortAv/sR2h5bU9MfpK26eNTTz21Bf49D3me/krbliWQP1R/st0YRmTxBYo3BDC/1pf2b6VkNQZe+tKXNt/+2Mc+1sgtpbCRp4gNewB7jxTfc889217Yy6SAnkQAp59UMEBs8n97ISvrbB6AjYQO9tjnW4IDcgcx5rAfsAQIhKcS8O4zNyBGqSOXpd/7MdJj4TX/RVjzcQke5m5l7s3l2q/UN5LXNca9MUItjxhHjiH+Mt9TgFPOwpH60fOjsDSuMh9aOxz9/DhtHG/G59qRfYCVr7anq3Yq6yuJhb9rv+Qe84FrJIuoBsE3JEooeb/rrrs25a/EEOfsj8u2KMuR397n7yL9ou9/pG5K1etDRO5f/vKX5udIcfOd/kd4S+owp5sbrRXuQ/CaGyRGmEMlDcHBNdYAOBo/SkZHObsZ/biWZ/b2Z+3mB4hafarPJAJdcMEFjdhP8o++t10E4hthjBjnO5ICJIDwD3OoBCr3Wge/9a1vNfLYHAFPawictUFy2TA5aVjyuR8fk34XDX9HTEq8mTUhZx7fM0vp6lIAr8Vr69pCoBAoBAqBQqAQKASmI1AE8HSM6opCoBAoBAqBQqAQKATWhMB2J4AFHwV6ETkCwQLDCA9HVEECoAKn2Uswarp+/9M1gTrHi6cRoPkqpAZb2ULdHOKKvQLZAroO5JjAphK5bBYYzt6hUVJ5jgCvIHj2AF5UsH+a/dqFsBCgVvJW8BsW1EkUvwL+yHzlr/lBVI9RTcKErXBDHu22226NCMkxa8B5jl0+9lHjguxsR9IgMJTxtIex0tb6HknDn88666xms3NIQcSua/wzHmCEHLVnrsQARKgDVnxjSP5vtp2zPL/vE31NsXzhhRc2e5AdxjVlGp/gG8h9iRDnnntuK2OKBLVHdE8SGAOIHjgpjSxRwrEs/T9si/cZkyH/KBSVu0de63NEV66h6FbSm9qXrXxe37se6a0EtnmDv3geIihE2Sx9stXXDH0A4XXppZc2xbLP2KS8fcrAmxeQwQhdJB//pox0LQLYdeZJVSL4TNSw8MtcmjGYMQFDny2aAIY9Mp9NiH3+rf+Vtjf3mesc+pTSFZmpwoG9nZXzZSufhyHyE/EnQULiBCW8cRTi17wSEnyRdg/HJTJTH1vf9Ls5INUv9CslLDuUOreunXnmmQ0X/mJOUPUDBuYQGFH8wsgYkURmH1xHVOD8IpU3+iSRrRoHQ/tTilzSk7WeL0gGMfcZ1+ZyZDZyVxlnJK4kMMkOjpNPPrnNDaonSBgLnsaM9VBi3Nlnn92SBvwuyrYZs6jgF/XbYSv6ogjgrUC5vqMQKAQKgUKgECgEdhICRQDvpN4uWwuBQqAQKAQKgUJgSxDY7gQwgkgAUqCyL9coqJtDYDj7o2YvWX+dEzxd5DELAUoBJcDr0OaUsAz50Zdw9jkson5ip8M5hIa//mVvZMHtZS4Bnf0/YzuCIv3c78+pv+ECz2AQBXDKug6VpT2Wnr/IQPaQAO7Jl5SA7TFA4sUnQlrEzn4P02AVv2czrLL38TIRoBmHwzHBHuf4rfZ7r6+Rm8ie/O0x8VqiR9SjSQhAklCSO9zXJ4Essv+1Z2h33570IwIPYaPPU91gOO/BJorWqDn1uaQJxFlfKpufLYLgmjbnDglg7fSPDQg//WnuZl/GfubJfl/4rAsSBvqS6f33J0HGX8/iN46+hO609m7m5xI9JHakJG/UlBnLbOML5nzXsd81/IIvsMl71yRRytzheeYBuPC1ngROyfhFjYm+//m6vk7fG9vGbrZ5QOJ6ra+dR5ZL9FH+fZ999mmVAPhJ8PFsCTVwkxQDExiF/A75mfVkERgM5+Ws9fqQndrITnZrJ8Uve9jqWv1HFQ0HFVFUxVAuPfdmzLtWyWe+L5nAffyN8tfhe/J7Y5KPLwKfzRxv/bOLAN4qpOt7CoFCoBAoBAqBQmCnIFAE8E7p6bKzECgECoFCoBAoBLYMge1OACc4LAgpiBlyqFeACu6mzGXIIh0QUnhcCd++gxJw34xOm4UADsHRE33Z81WbQhB4LZiPwEipyARxBYpDAjoXHHoS1fmNBnODVa++XO11FMj9d/fXp4x3SH7XIWbY07cVHoLa2cNRIBshhOAQwI6aK0QSEsFn69n/tG/fJD/pfWbc62G/D30snycgj7BhR/o6n8e3XdcTgSGNYYAgiUqQb6S0bU+uz6Pv5zU+huRHiDj+yy4HO3qCP+RvfDxjJgkQsc/9iBLfMST4Nur7G7V/EgGcPmRTCMph22N3xkv8Ov7RVxBAehsv5kRjYDOSACbNa7NiPGyT/s1+pCG42BgfTgKFc2wzVswR/J6d5gWvfZ6kn8x94/Z57fec3mi/ruf+cUkQWa/yWUh+9iShx2chRhHlmVf4C+yzDoTsDa7aOJzX0lez9tl67Jx0z7D/9am+4wNeh/xnR8Z6iO6Utc7ewCG/M5dKgsj8CFP9bz4JwdxjlkSZedo2y7OG9lvXtX/ou3kWG/qS5bkOJmxkB/9PQkCSHGJrPwb67+4TqyatEbOUUp60vq133ZllDe59etr3THpeEcCzeGtdUwgUAoVAIVAIFAKFwOwIFAE8O1Z1ZSFQCBQChUAhUAgUAjMhsN0JYEFRwdEQQxSBjijEvBbcFDjug4C9MnYmIDfpoklESb4uBEcCsSG9otAKEeQ8HAT9E/jMvSF/oozNs1LidJkVwPDRtwLYPZFvj0sqJUF77UeQhhgS5E6A3z36OsFzz3MOIdQT4pvUvTM/dhwh7OYovrxGBOrfkCEJ4sfH9T8FoH7V1z6HTZIh2Ou9Z4YU2Azyb2ajJ1zYtynEgYQFPhDCMv2bMucexX59HwU8rJIIgATPof+RQ9Ryy2T/JAI4/ZtyxdofxSafiIo/SRHBpseoJ4/c24+lzcBgngRwkjWiAOe7bE71h75Ub58goY+jZPSaD3hGCHWKUIdxglyEl2daK2AU4nA9SSLzHANZt6LUhUfmeTiYC5XzNq71a8i/K6+8cnTzm998JdHBfWwxD3gWJXzmg7S3J+qWZV0IwajN5gG2pqpHqhn06v/eFn3sNwHlv79JovE6ftA/P4pofhIyfaN9uZ77hySsfuuTOvL7RduT4JSKB879+9//bv4edTjc4v/a437/2Puvf/2rlU3P2IkCOklX036jLCJBYD2YrueeIoDXg1rdUwgUAoVAIVAIFAKFwGQEigAu7ygECoFCoBAoBAqBQmDOCGx3AjilXvtSoD0RCM6oXaOg8nlIkznDvebHTQuueqD2RsHjfYg/AX9knwCwfwloC+jaJ7AvIxwSsA+URzG0LIH+ceCFiOkVeVF7C1TDIna7H0mAAAkhTu2YAHd8wbmh+nXNHTfnGyYRwCG5EBls6/cvjiIWBsp4KvHZq2JDcKfkr+8IeeT1silgA2mPRQgcn/VlzVPSnF8j+Yxx/o7kyDiPPyT5I4rAPplimfZAnkQAO8/2lG4312UOSBnfEFb6lH3Zx9N9iL7sC2xseF5KwGYv0GA/LzJnngRwn7SQkrQhsXslIx+QAJG5Lgrffg/0qDyVzEUkOkJ6DsujD9/Peciv+rgeP30UFXPmurQ59qQf4aLdyDz2Zf/olH5Ov8c268a4Pl+k+jd9EoC0NckvKUfcJ++wlb/HT/JbwP0hR7Pe9+tf5pOoZP3tE0Wsu86FbF9U/6fKSZKh+MK4pASY8AdjIL6fv72/mPOGZc6jAE6p6Tw/v5VWs31ec8ZW4jvrdxUBPCtSdV0hUAgUAoVAIVAIFAKzIVAE8Gw41VWFQCFQCBQChUAhUAjMjMB2J4CjAE7wF1GaIDiQcj57QQoIR/kqKJrS0D0R0L8OAZkgZ6+QmrkTVrlwGgHse/vyj325S0FanwuA+0vV1AdyBYSzH2iUkb36NeTXkARLm4a292b0OIx7PXzGJAim2R9lt35F8Og7aqWQlwniU3i5RrA+pHhKxMZHsjcunPoS4dPaFhziT5PwWQ2Tab4y9Kt8R/omn4eUoHgOAZy9gGHAfjj8/ve/H+2xxx7ta5NAEDIg2MEg5Ghsm9bOrfi89wnYD/u6LwesPSH9U+KVTbDp9wVNZYAQQFSTcOv3v100kTGJAB76asg+/S3RQ/8mUYDtxox72Mymfr/c9F/uybyQ8/PCYJ4EcNoWIqz3wWDTK/75CyLviiuuaPuahuQ0VyC+zPkO9ySBKKrZjDN/Qxz38+NW+H/Wn75PzNuxK0Sg9vHh3j/6ShCSQswHsJD8kP2uU/LYc3qCsLdtkUlBQ/uj5GYbDPSHPg3Z6XoY+CfZQT+zmQ1ep3R4KmBE4arP83nUrp7FJ/hIvmer+ny4vuZ9kpX6fb99lgQu66Ky1sM1JGsn33GY6/L7J3uDs5GfwCvkd79FAFxcM5yTh76S9/3aOOn3wjj/Ht4/bT2ax/f0c92k5xUBvAjvr+8sBAqBQqAQKAQKge2MQBHA27l3y7ZCoBAoBAqBQqAQWAgCO4EAFgAV2BfcjNoXSSLgmXK5AuHOOVIWcVqQcZbPN9qp0wjQPtCb7xKgFswPEcDu7AEbQtv7fn9D9/7nP/9phFGUkMtQAnoYJB4Gh0O+pOSzz6nBBLDZH+LGebZH6cgfBL5d5/w///nP0S677NK+7uqrrx7d5CY32WjXzfX+oR/kfQiPKHv5dMqehqSJaovv8wufhwR1P98PUT6uVHgMmRf5t1FgeiyQOvydylc/Zv9PfhEFPPui/uzVv1F5sh1uKSPOR4JPr6RbtP2TCGB2GrN8Peq9kEHanDGQ/W5dk37PmHd99glFDHum78s4mrcPzJMATiKL+Vt7/dV+pFcI/fS183zEPSn/zLa///3vTT3f7/2a/aCNl+ydHEKcHzkXxelGfXqt9/f4me/0cfY05rt9Ik/KIrvHteaAnhTu971ncz9vphR42teTiIscD0PCMVU9nDeW+/lRO7P3M59w9HbFjj55Sr9mbGRNQYBmX2WfZ1/lRewDPG78OJf1MONZ21P1IEkgIXl95nXmOGuo+6yDSSqDZapCGCPK4jt8T5Jopv1GWaSfrHVcrfX6IoDXilhdXwgUAoVAIVAIFAKFwOoIFAFcHlIIFAKFQCFQCBQChcCcEdjuBHAC3oKQl1122ehzn/vc6LjjjmtBz5Abf/rTn0bHH398C/g+/OEPHz3qUY9qQdA+kDwJ9s0Obk4LrmaPU9d9/etfb3v7PfnJT14hcdPuj370o81+wf/sd/iIRzxidIc73KEFy08//fRWChmJsNtuuzUMoghatNqrJx+8HpIfCLx3vvOdo5/+9KejAw44YPSyl72slTdNQD8lUr/zne+M/va3v60kAxx66KFNBcbuL3zhC4304wP8g9/4bBHlPcf52iQCWCAeoYXQu+aaa0a3vvWtmx2uj7JXoB4BRhkdUlSw33sEQMpD/+53v2uKyKh+h+U9N9vXZ53aeiyifjv55JNHH/vYxxqp99rXvnZ073vfe6X/k9DA71/+8pePvv/97zc/OfXUUxvpG5IDTh//+McbCWJvVGNgNWXbrO2d13WTCOCUu9Vf2m6c3/KWt2z92xN2Q3Iv5YGH7evJwShgc828fGCeBLBnGeshLo2Fq666qs3vt7rVrVrTM0YoQOFgfLuOreZEWKU6guvtj+t+80jGg2udC6Ge+WVe/buW5wz9Mkpdz2CH8W5uMB74d5JitJ0NxoTDenGb29ym4RCVa5SwEiqGBPC8/WAtNvfXjiOA2RYiPwktwSN9lnL3fWIAjLJPMtyops0LUf+aIzOHBKf4xKJ8YFL/O58KF1Gya7N2SuxgkzXNOX+zL7QqIcZA7EkSVBJm/vznP7ffBZ7fE83DKhHj+nNec8Z6fWUz7ysCeDPRrWcXAoVAIVAIFAKFwE5EoAjgndjrZXMhUAgUAoVAIVAIbCoC250AjiIGyfuJT3xi9Ja3vKUFxwV4BYGRQsijJzzhCaOf/exno7e//e2jV7ziFaMjjjiiBYIFSFcr77zZ5T+nEcDInygYjzzyyEZsPec5z2lB/wTyBf9POeWU0d3udrcWHEaCvOMd7xi97W1va4ThH/7wh9GXvvSlRpb4/Ha3u93o9re//cqeon0AdzOCubFxXCnlHvsMhJSg9N7n73//+0dPecpTGpnxkpe8ZPTYxz62EYDsDMn1jW98Y/TNb36z2SzI/exnP3v0jGc8Y7TPPvuM7nOf+4zOOeecRoaeffbZowsvvHD0nve853+VzNzoQOzJuGmvxxG+40pSInve9773jc4///xGAAvyI0JvdrObtdLfbOLHfCHJAgjC+973vs33QwIdffTRDZMf/ehHjUB605ve1LDd7L5fD6Y9Nuz68Ic/3AjbAw88cPSGN7xh9JGPfGT029/+thEcIXr8ffGLXzxC+lMBHn744S354ctf/nKbD9h52GGHtbH/0Ic+tDWL76R8dnxtPe2d1z2TCGD9pa3muJNOOqkRlPydXzzucY9rX9+XiecnH/rQh1rSww9/+MNmu3s8h2+85jWvaRiYE5Fjm0GCz5MADjnHjk996lNtnLOLzV/84hdHe+2110o/hhg877zzRl/5ylcayW9dkADEVusC+40fvuXZL3jBC1bKZfd7yy5SBdzjZ85GSJr/9KOx/Mtf/rKNb+vY61//+pVy5imDjuB+17veNXrSk540eu973zs6+OCDR8ccc8xKOXDrhblScoxjku/Ny7fX+pyhT/YkJ4LfOmAM7Lvvvm3NN+atifBhEyWrMXPGGWeMbnzjG48QnPzkMY95TMPAGmFN+OQnP9nGxZ3udKeWWKRChu/mB7Act9fuWm1Zz/VD+3vlOn8wb7nm4osvHkl8ogK+173u1ch+66exoQpGyNwf//jHo7/85S/tt4Sxf9Ob3nSFALcmOv/ABz6wJcaxO6p4be8T5cb9PpillHK/Hg79bT2/OfrfFD2+k75n2ndMel4RwOvx3rqnECgECoFCoBAoBAqByQgUAVzeUQgUAoVAIVAIFAKFwJwR2O4EcJQuArbILQFvKlDnBS6/9a1vje5617u2AL9griCvoCmCQIBYkHS1Y9EEcPa9pHpMQJfKMfuiajuFJyIwZaEFgJHEH/jAB1ogWxB89913b0Fugd+UE86zl1kBzE79xDbkDQIQ8fusZz1rhfRiO8JLv1I6O5CBBx10UAuGI0A+//nPN3IAaQKHiy66aHSjG91ozqNt/Y8bRwh72qWXXtqC8YgOWFDwIsEQvD1B5TP9CAuk0AUXXNCIEM99/OMfP3rkIx/Z/jokCiCNBPz7Y1qQfP3Wre3OHgvkDHIipUmRm9pPwdaPAQSPcSBBQkIEguxBD3rQivJR0gMy8Nhjj21zgaO/3/tF2z+JhAv5QwUvqcF1ElkouvlCSHA2wIq/mAv5gSSBPNd5Ckq+8KpXvaolUlwXFMD6xXxuHkDqsstcoD/vcpe7NFLfASfztfmfjyD+nUMS+6c6BAwlApkbzafGkfnU+Ar5l/LKnjkklNbmyeu/uveFzNP66qyzzhodcsghrYT9d7/73TaGv/3tb4/ufve7t7amPLw5ToIAu4wH/i+JRBIQH4GBJAm45tiMRID1IjAcCyHBYfDqV7+6YeCaE044oc1z9jxH5mffaz6jr/21Fvpr7jQv6GfPed7zntd+G/AD64vkEQcMXZ+1f7N/A4zDaBwBnt8qUfHqQ1UO2CXZgyL4a1/7Wkt0cG0qP6gOYn40TiSRPP3pT2+kseslBpgT+RH7X/rSl7YxZXwl8WJSMkfaveh5c70+Nst9RQDPglJdUwgUAoVAIVAIFAKFwOwIFAE8O1Z1ZSFQCBQChUAhUAgUAjMhsN0JYMFxh4Dl9773vdHDHvawFuBGHAkaC5YiDAV8kWOUn1RwiEKEsODuOAVwAv9RrQ6vmaQYmalTuou0b6g0SinX7F8rWCuoS7kapSMbr3e96zUS0L8EyBGeP/lQVM4hAAAgAElEQVTJT0aXXHJJC/T6TACcIsxrJbAFfBHDIX77APdqKt3etp4YGfe6x2daADnPzXX99ezRlwLayCykBhKf/dnv0eeIQQHsZz7zmU3dTNWk1DMFqH+UXlRTSKQ999yzqQLvec97rgT5VwvCj8PE9ZN8w2dDTKb5xSTlUhIconQWsEdeIfJhE8ViyrlSfiNBkXzKXWfPWGq3/fffv+FIPYcIoApfJtJn6Afes884iB9QP1O5Ie6yb2tKoQYLfylE+f3Pf/7zRoY+4AEPGH31q19tBNDee+/dCA9zxjIpoCcRwElUyZ7WcKHeTBlrOOjXlDj2HHMFkgw5Bj9+ZP7zDzmI6KEA7isgxKen+erw81nH97TnT0qCcF+SHbQ31Q8QWvrxHve4R1NAIjpdZ46I0t/1CGHlbWGBKH3d617XyG8HAg05zF/g64CRtmTv4bXiMY/rh+My+3tLcpHMQ/1unaD6lOyCzPWeT6v4YA684oor2r7HxgefP+qoo9rYR4zbE918YB7t17Z+Hloksdfbn7XN/G/9U/6bmpcq2mukNv9mPz9wr3nvaU97WpsnKb49AxkugQB+fgfAwbwAByWiraf8JfPJIn2gt9/4Z1cSQVLmmopbIlT2M1btwvz/xCc+sV2bhCC+YS5wnn2w85tC4oDqGn43ORDFiGQYZa7JNgOT1olgPZy7h74zaX0bzgmzrkeTfn+t5XtmUS4XATyP2ayeUQgUAoVAIVAIFAKFwP9DoAjg8oZCoBAoBAqBQqAQKATmjMB2J4AFekP0KguL1BAkF7ynBhLIFBwWQHUtgvjNb35zC5ALkgqeLpIA1t0JNGe/0wSgfYa4tfetAK6gNXue+9znNjVrSMGe3BGwpZK1TzDSg83Z65UKVtD4la98ZVPHeka/t2SCsUPydhwRsFUEcAh6aifEDVUSYvchD3lI6zd9Dy/9KKitzDHSgzKS0utXv/pVI4aVwESis1n518985jNNJbhaic9xJPZqBPlqmEwb1pMC1ynnidhB2unTBP37sqCuE9B3DhFw5zvfuRFe8IMDxS9sjAtqcgShUrq9/YskfHp8ehIgBAM1m6SNt771rSN7W1O1K1eaPUwRf2zLnuBsVAKa6hnZ95vf/KapxNn4whe+sJE+5gG45li0/ZMI4PRz9ic1FpS9Rdj0e2HzgSSEUIdSC5s/+r2APQsR9vznP78RQvwj+6cOyZhpPjskfWa5fjWMJxHASVTRt66h1rSXM6JKOXDkNwLP+HYghY0TPu8cH/cMCQ/mAkpY8x9CUVIAApV/uSaE+KLHxXAMsEtfJckh6kzJLJTNSFBzoLnwj3/8Yyv9nz2/EYaSZtyP8GajBKH99ttvZW3IOtT34SLHQ28/nzaXmdcd/f6/lK13vOMd27qQ9rITUazKg3421/MPCTHWPuPBPGJrCHghRK0PDteYL1WK4GeSDRZxjCNCtdt8ld8H2iq5LSQtHE488cRGams3PNj97ne/u20bQB0sUco6agyYGynJzYOu9Rk/+utf/9rKZvdlpIsAXoQX1HcWAoVAIVAIFAKFQCGw/RAoAnj79WlZVAgUAoVAIVAIFAILRmC7E8ACv0gQ5Ai1H7WLYDGiwz9KqQS3EQaCmq6hgEIgTdvjb7OD4Ams9mpG36ntAr5nnnlmIygE/hFYiArEBvKCAsoh8B/1n8A34ueDH/xgCxa7zyEonv1UKcSUzgw2IVgW7KoratQ+2IzgE/BH4At827v2Bz/4QQtgRwml3V4jvpWFFQSHAwzchySigKWKpaSzp6wSyUpnLssxifxKgoP2IzKQ+BSLD37wgxuRw39T+hYpiuiRCOFzKl9+gfhFaFB38Yn73e9+LTnCs4bq72XAo8cianjtNsYvv/zyVrZUWW9JEXyXDcYK/6bis9el8q/2QOU7SgYjg40b17vXnrAIlFkVZ1uByyQCmF32f1WyHKl17rnnNpWrsr5K3DuQo3DInsbIHvtmU0gig5JIwB/4hrLHxkrmxti3nvlu2O7VsFoPARwC2xhnn7Fr/9fTTjutEdn6Nf4BA/u8IvHMnY74BeW8xBjjyFzgsCbwo14Jzc/MrZmHF0ECDudAbeAD1rqsWZ/97GcbkSvZISp5tloP7JGOMJUkwB4JT8aB5AekuCQpiRRKgg99wPv1+ME8x8i4cZl9aSUsWPcR/5JC+IQ1j29HxW1tY4O5X5+bMxDlzrk/fWqcvOhFL2qq4JRRDsEKy2m/D+Zpc/+s3v6hEt1nvTI3RK/SzX4DqYxh3kT+mjPMgfaNpvQ1NiSB8RFJArAxF7CZf/EZiQPwMN6C13rH9Gbhs1XPLQXwViFd31MIFAKFQCFQCBQCOwWBIoB3Sk+XnYVAIVAIFAKFQCGwZQhsdwKYAlTwXsAXKSjArZynIKggaRSEyoAqC6r8sXM53wf+hyrMBMLHnZ9XB0adG2VpAu+ISiUqjzzyyBUlc8pdC9JSwDmihopKULlbCkEqUUHuBI+z3ynCgCKImphd4xTAG7EtWM2qnh33XdqUIwpg7U+/UbciMAStBegFqpV0Rvzb2xQZhvQUEH/BC17QMBLw9ix7pyJIXe86BPFaj962YdB+NTW5a4f45P5JCmBEdlSa7EXcI8CpnREU/Md59h5zzDGNFKGKE/A3HvbYY49GZiHHqaGpgxFgkgqUCO+JnkWTPj0WeZ02Zd9L59O31P6wSUlgYwCJoTwyYogfwVXpW6rvJAZQulHB2je03wd60fZPIoD7OSLkpPK+yhn/+te/bqRNiKqMHYpn5d6R4Y6QWXxFiXBVBKjokWHLrgDWx5nnkMHmAspH4wDR2SfR8AH7wFM26m/jnn+wEQGI7DVHGgcSABDqyEMJEpnvh4rpRRPA/NJ6IGmDfcYCm811khxC7mu/tiJHnTMOrCEUrhSvkgYOO+ywhqW54P73v3+bA8f1/zKNhVS4YJO2apsxwTaJHieddFLzb7anXLS+hZlED/OFctCSAviMI0pq9vu9QA1v/eAvDv7gNwQS1X1bfQwJcO/hwP4Q1OYx8xd/oOy2n/GBBx644ivanHVf9QiYSZrwT3l8FTAkQthT2UH5e9vb3rapoSnLJVUYCwj2SWtexsxw7h76z6T1bXj/rDjPsgZnvR2uJeO+Y9LzigCetUfqukKgECgECoFCoBAoBGZDoAjg2XCqqwqBQqAQKAQKgUKgEJgZge1OACMHQmIqgSugKWjrvH8C5oK59oFFiglqCpBTxglypjxogoXDwOWQmJ0Z+BkvDDEjABklpyA0mxL4dl7Ql6JN2wVsXe/elAXNX2Ut7W0rEBzSzHWegQhU9hdJRgXtyD7IswRJZzFprQTwOKXXUP2GBKVaiypaCUvER/YxZoO9D2EksO38WWed1fwA0ZUS0dTTj370o9tn1JPrVXjNEnzuA97jXg/JvkkB8uwBDHuv7e+MwLenMbtD/FFysdd7xAiC3P6gFNNUg0gMfoXsUBKZOthYGIf/LP28mdf0bdLnSI8eHyo2dinzi9SISlrJVmSQEuHZMxYRlPLh9v/1HOQXItAcsEz2TyKAYc1OiQ5IwIx9Pqw/9S0iy/jm6+YI/U/piwByGBNeS5Qx71GNUgD35eZdtx7ib9ju1XxjPQpgbc9cl9K25jbnzQtwSXJIqhxI9jHnZ/9jJJbxQ/0u8YE62rVUweedd14jh7NVQNSV7BgmyGym3/fPnjQvarPDfGeuc50+9df4N9Zz6G/YSATR3+aOjHlJItkDOM/sK0Gsxw/mic24saC/kdf6/P9n7z6DpbuqM/H3fPFU2TX2VBkjshA5iZyDyMkiiZyTCEJkECAQ0SILEBkkcs6ILEDkLEBkECLLJOOyZ6o84/DxX79tP3e2zr/7nu57u2+37rtO1Vv33u5zTu/1rLX36Xc961mb/xXD6HiQveBDdqZYgLIXoYngR+4i/anFrZXiqO8goRDI8wE+waMnxpdp2zz36u0PWZ2CFn8bZ+ylYvaM9EzPMx85zCb/YGSNeOQjH9mKH7TF/vGPf9zaYVP6PvvZz95STysm0WXB3snprFAE8Dweq3MKgUKgECgECoFCoBAoBOZBoAjgeVCqcwqBQqAQKAQKgUKgEFgAgf1OAEuGSuZKgJ566qktKU71FmJYkjR74iGIkGCSwVqnhkzZKWGxgBtmntoTpsguifeh4ixk1sknn9wUOcccc0xLUkviSmbbzzXtnCV3kbwOiXDJf/v/SfJKGlN/SvwGH+etswX0GHnEBoQfdetVrnKVlsDWuhTZJUHPtxLfiH9KT/t8ek/yH+F/6KGHNiwQZVTPcDjooIO2iK91qPumBcM0Qth5KWA473nP28gsxA+bo9DSBhYR6O+0c9bC80Y3ulFr7ypOQqAifakjESc3vvGNG+GVfVMTB8uI6d3eY0h+Ie0RGNT7lK3mNPWvA8nH/8icww8/vO1jSRWnRTrbxTrVIyU90hfpiQixF6w9UCmmc2wi6ZWxIXjNd/GMkOFjLeER3mIYyc3PWl1bC7WCpWqkcNUWO3ZSRVJ+IoXgIqZ2S4KPzeE+HnZCALu/cfI7uxP7bKZWVOSB+BLf4sA6Zz0444wzmt32+bUOan1rvvhda2CY6pSgIEI8mA/Oz5ocNXXfJn23sT3v9T2mISTT5YGy2V72SDoEvpb2MBAHikOoXV0DB0SvuEdwX/rSl94qBPCMpCAXD/msdFtY9zyA0ZAADelpbHytbTFS2zMdLl/60pfauij2FXxR/HtOIH9hJS4UDnmG8Le/873BdhCUwp6NjijAvW59XMczordfQYLvLSn2MXZzAfGtHbrxsjFFHsab+e4+FP86ImgD7r273/3u7XfrpOIH3US8rmiCOjjfH1KANiwSGcbwJsTLvPNq0fNKAbwoYnV+IVAIFAKFQCFQCBQC2yNQBHBFSCFQCBQChUAhUAgUAktGYL8TwJLWiC7KJ8lQiVHJXyQBIlACXLIbCeI8SVTnSoo6Ny0lk3QetvAdKoCHSs3duqtvd9x/dhRtxigBbMxnn312G7NEvvcplk4//fRGfMGB2tFrbHcgACTHkST2/UUKZm8/nxuyY7gPbJLP26mfexym/T68xyycxsgjSW2kDx/as/fKV77ylvIJyYH8pvKSwHYvRADb7G8oyQ07BJCY0Do67XSHyudp45tmQzBx/naxMcRkLE6GcZXPtt8vEuOBD3xga2ktjsUuwh/ZieRA5GnxyY+uEweIQEpvh7ihEjMXEKdwQZS4127JvzG7dvJ+P6bEOTJPLCAvERJIUH5GBlFDU7siBNmEIFE4gOingmar8xF/WsEjgbSADlmYMa6byJimeszYqLoR1lofU68ixJE+xsxWe+Fay17wghe0+aFQANmJ6BT3il0oRO0DqgDAnqhiSpzsNgbG5nAfAzshgKPUt7bxmzEjNRGgFL3Z99get0g7BJZ/iFFzw/qX/Z/NEfaLE79f4AIXaGQxpeRwDoq3dJLYSRzv5pohAZoiHa2c/fNsg4d4oHhX1MDmXtmu8McacdRRR00OOeSQNm/EvPmgHTQVvfXFnMr9QwLvZuzLuHZWTIptRV4U7tZ867nXYOI5aF9zBLhCEYVetgCwZ7ZzEJ+KJswlBUXe0y3DXvGKS853vvNtbQsg5tJWehn2LHqPof38FmW657rjRz/6UYtrrZ/Tqhlpq6hBF4Bjjz222aY9tOu1BFf0IEbsF6+Dguep703WB2uHduEKbsS+ZyTiOd9FZq2T/Zzun5m9zbOeb3mO5tx516JlfM484y4CeNHIrfMLgUKgECgECoFCoBDYHoEigCtCCoFCoBAoBAqBQqAQWDIC+50ApmCihEmr06gdEUPZG1QiMySQpB/iyD8JXgnOIenLBUlYrpoA9llR+Eq+R+WTMJD0ZRNFI5Iie94mOeu8tH3MfsbGLAEMFwQwW9zDeWkDG7Jw2h7Ae0kA93swD0M/fpG8RlZHCWXs2RPTNWnlmf1wjR/ZIdnNvxLm/O8e2SMSFo7s+Tht2m0CAcxWdmQf04wzbU7FBTIrMcvf4omtrkMU/+IXv2gEOEzSCtz5MKSgy7FuAjTjGJIAUWZmnvAZMpM6z7mZ637v1XKZF4hwGMEwuGX/53kJhyUvy1NvN4sAzt6fyDxETeKYb6MKZSNfinUkqPlu/udaWITc63+6vp8DO4mBVRPAKVAJYZ8xZm3s57/f+VqsmPPOjXoydiLLvI44DrlsLsDV3+aJf0PSai9iYNocyJoVks+aaf2P72ODv/mb/YpmLn7xizfb86xL/IubtE3PcwEeIbuHxNhOYmK3WA2LQNjAJ9S9in7MfX/Hb4oc+M+6kC4R/K8YRlEQX2t5rcWxcyhf2eVvRSKJJfPEfdNu2Ti2e0bs1s5Z1/f2878xRImbIiaqXn5OLMNCEQRSW7GbTiGIXvHgXKSuwgFYKSZxvphRDKDDhAIrhSF5Jmdv6b4FtPEO42EeIrUI4FVFSt23ECgECoFCoBAoBAqBcxcCRQCfu/xVoy0ECoFCoBAoBAqBcwEC+50ATmI4yfEkIyU7HRLlSe56TSI1e8fm2u3cuOrk9xgBGhIrhKdEqiS/pGz2BmSfQzI/r/lbctch8T8kPEOm9ET3usK5VxhFiZYEuJ+ICTZLXoewdp7XkqxHfIkBJIDzk8iPr52XOIidPVbrsn3M//FjihnYxdYQoCG/kEB5D2YhiWIXrIKt64PFJhGgGeuQUFTMgPAxZjGNwJpWtMH+kP9iACYhz+DkmpBE5soYsbGumPC5KVLx05qFuA6pjwTuCUDni2XYhMSElX9I4MwB84Pvh3ubjhG409bAsWtmYTfvetrfPwUgKQTw0/tRgfN1Cnz6gogUwcDO2iE+4JO91o0lBTchSXsidJ3+H87LFCykqCOEfkhBNsIj42eP2E/hDJ/72zqSbRP8TGxE6ZnnpZ/unXbIe43FrHWJ3SG+jdnvwSDPhqz/edan6CXFXGmp3T8n0mIcPtkeIWvIsChrL7AYEuApgjD2tK82VjbzkeKP3udZQ9wn9vckN2wSQ+xzrVjI+dYJ5yTe1vkdaS/w3ma9qhzlOh1Qn10IFAKFQCFQCBQC+w6B+nK171xaBhUChUAhUAgUAoXAuhHY7wRwlKySu2npHNJHsjSEkLaPSCTkgWskOLdrAR2/zUtY7NTPY0SKBKzkLiWTBD8iw5ii3kwy3M+QYyFNk/CNyk/CN2roKD+HBOQq7I2NScDDKr/nZ69e9n5PABu380Jc8VvaYObc4BQSOH/3RGj2WF6VoqtXOY393tu3XayJYX5Mm1vnhgjrVbAhSRFgsInqOSRg/JqW4yl+2HQC2PgQE8EgRIj5gAg2H1LsESLI33DzM7gNCyngSE2otfpezfVF1ogQwOzPfq7xe5TtsEgb3Cg5UyiRluhpG0shTOXnCFHunJ0SPGPr1jaEylwwDOMy5F4U3G4i5q1jbKByDD5spoI++OCDtz4rZDDyzPxPPGX97AeVgpR17P2bcQzxzfzNWu5vmKQzBJusfXyaPWtTBOA9r4UITCGAZ0EKabzfE+JwYv+wWGAu5y3hpN7+PKejzg4WfWcAtoiNdHxwjvP7ltYpDlAsYH0Mses+sBJLOT/tv9MlZAkmLXSLYfwbH39b74axOiyGca5xe70/P2tgign8nVbP1s4+3r0OJ8UmmQ95bg8NWaYCeF6Q+u8Us/Dov0eMfa+Zdb9qAT2vR+q8QqAQKAQKgUKgECgE5kOgCOD5cKqzCoFCoBAoBAqBQqAQmBuBA4EATnvfJPkk+yV4k/xMC8UoYvN6VMPbgTmWOJzbETNOHCNS+pa2IRVDDiVh3ytZQ/pqAam9Za/8dT2btZJ2IJH9HmXobm3Z6fXDBPOQKE4yO8QVUiJEJtv9HTLAGJLoTxLf/eFCDedAbngtf+903Mu4bsz/PiMxyF9sFe8hLqP+TgI/5/ZKSPaKfb6W5BcD7hPVX+xYdazPi1ePCVsRvQ6kHkKCzWl7HX/2LVL7zxEnyE/7e6bIAFHkPo5NJMCNKy1oU8Ag9vmML0ME8WUUkF73fkjwqFzdK2r4KIkRXV6DI2zHYnBaXIxdM8vX88ZYf//M/6hbFT4YN5vZ0heT+NyQ3a5LIUjIrb5bQtStaaGcMWc9Wue62NufTgfG17fy9xxLBwTPOHEBF4UNCN2+vbv7pTAqz5G+a4B7e99rKZro19R55+6yzptVAGCMKQLwjE9hVx9X7GcDgje+zNyHi9fZFhVslPXWxzwzoo5dVbHQGE5D+/2dAqZ0s+ArMZBtAtjI52zLmpnvPnlepvghxH6+E0TxmwKJ7Bft/mNzfd45PWbzJr5fBPAmeqXGVAgUAoVAIVAIFALnZgSKAD43e6/GXggUAoVAIVAIFAIbicB+J4AlLNPKNcSevyX6k8AP0ZGWl5KdiAE/Q5jslrDYqfPnSa72hKXktiRvv3dxVGxRyYUQ7lumRvVsnFH9REW2TqLDeLYjgKNE69sex4b4Lnb2KmjXxc4QvchEBECS+mmfvFPfLeO6Mf9H2dvvW+pzQ15F8cmHUQSzM6pRMSHZ7/1hC2yE6kEHHbRlxqYk8ofkR9o3R7Uf9fdQ4cffCI+0rw0GMRBW/B9yw/khSpyzKfYbSwhgWKQFunUtKkcxnQIO50TNiLhid1rZ9kUuUQMnTtgPkxSE7GQNDJm43VzYCck+vIat7M+cz+eyJXvAZ69ffrTv9SUucYk2LDY6kFkhhHN92t5G+ZnXQxjPY98y1oHhPaZhJibiwxQGwEUMpxCmbwXuXPZmP2NFD+wKyZc9f90rhGfu75oQ7+tQQvf2pz13CM/Mj7S4ZrN5IebNi3Q3yBwyN/JMHO4j7XMUyzgnLcX754PXo6hehZ9n3bO3Pz4ZPvdyLRyyb3V8yd6Qw4lhz8cQ4Wl/zb4UVKX1tc9LkVy2nthL2zfps4oA3iRv1FgKgUKgECgECoFCYD8gUATwfvBi2VAIFAKFQCFQCBQCG4XAfieAo4KTtJTMjBKwb/kZFUsSqX1Ss0/wT/t9qC7LOUnQLpM0yj2Hyf+o1gRWyC/n9InxvB4yODb2bUGzTyZSIK2ko6pL0A7Vt7MIkDHcenzGSM7tCOAk840vaiZ+pvyKChYxENLLeb361d8hfqPucn0In+38N82G7fDZDpNFFoUer35/U1ikBazX2RMVm/t7DUb+wSatTnv1M987L8RGb/8yY3kRe4fnDuMle8Dya4o9Mtae5GUnIqTfs7MngXoCJeRx/9mbZn9wyJ6taVWL8EyMZ+4oDPE7ki/kndgI4We+wxFRhvTvix/G5ieMdoPNbgngEJFpX5/4/vu///vJhS50oa29bhPvQyLL2K2DXk8xSDokZD6xMeupz0kMDdXBu4nrRa7tMeN348j+xX6G2A/5x9fOgYECoSERHMVnyH9j0Ub9b/7mb9o1COCo6ntCse8uscj4d3vuMGZS2OG+UbtnX+P+mRh1v7UARtbBKKjTBpu95lCKKdwnhGi/v/CwYGa3Ni1yfW9/fg/pn7kIkxSxRPHPZn60PrDLvE9hmPhIG3D3zFYK8BA/cE0MZH3IObPm8PD7wazvRbPOG64t864Vy/icfk2bdb8igBeJ2jq3ECgECoFCoBAoBAqBcQSKAB7HqM4oBAqBQqAQKAQKgUJgIQT2OwEscYfsPc95ztNwkeCWII/6UxLU+5J93/72t5uC6ra3vW1LeodM2g7Q3RAfCzlqsO9trjXetK302ne+853JVa5ylS1FZ0ieKEST5P71r3/dEuDXvva1W3L/t7/9bSOIegVs3xZ3L+0c4rIdAWxc/CcR/ctf/rK18tXaWmJbq1dkBwJAMp8Sjt2/+93vWuKfAhAZ5j37Pzt64sff61B3zYqLaQUAEvnG/olPfKIl729605u2n+wLOdWTOknYf/rTn57c/OY3b3GSPR/FA6Lwohe9aIuJc0ML6JC6aVcbtSMMzPPMY+87EHfs9HrUzQgQr4mVtFRPK+x+b+V1zgFjHxKx+TvEDZ9961vfav4//PDDmwIYHiEr42f3+uEPfzhBkB522GFbLX1Dcn3mM59pZM81rnGNyQUucIFz7P05tmbtBKN5SZ3+s/trhoU7X/nKV9r4xfeQWEqXB7H9ta99rfn7kpe85NZ+wNkD/owzzmhzHwb9kSKRqF43iQBN5woxO+zaIDb431ohPqwJ1sp0CkhbbO9F4SluQir25KDfUzQSxehePyN7/0ednD2LU9SROcNXCoKQ2SE2PR/6wqDgkDnSr5n9vulppZ3vEGMdQsbmy07fn0aAR+FubeNHcz/ErdgQEymMStxG9et+vgv5CUevwyfxHvVzWu73SuGd2rAfrisCeD94sWwoBAqBQqAQKAQKgU1CoAjgTfJGjaUQKAQKgUKgECgE9gUC+50AjgJYEvdjH/vY5OlPf/rkTW96UyMH0urSe09+8pMbaXbqqadOrnSlK03e+ta3Nv+Oqd92QnjsNHCGBGD+lrCVsKbYusc97jH55je/2Qi8JLl9XpRfP//5zyevfOUrJw95yEMm5z//+Rsh8OpXv3rykY98pP0uwe3cG97whpNjjz22DXWTW0BLVP/gBz9ovpWUf8973jN56lOfOrnFLW7REuC9kpONf/zjHye3u93tJm9/+9ubGvLII49sJDBi+N3vfvfkwx/+cLuXgoEhebRTvy3rumn+5/uHPexhTel4+umnT7773e82EhC5E7Va3w7aPX70ox9Nbn/7209++tOfNvIvLXGf85znTP7whz80+8UOArHfJ3QvY307zIbkBzLquOOOm3zpS19qNh1//PGTRz/60Vt726a9NT8jut7//ve3OH/AAx7Q5rz3zzzzzMnJJ588ufKVrzxBjj/84Q+fXPe6192YPYCHir/eF+xHyBx99NHN7/yH1PzgBz+41SpaO28xYp145CMfObnVrW7VCiCe//znT97whje0OPjNb1oPvG0AACAASURBVH4zed7znjc55JBDJqeccsrkUpe61OS9733vQurencTIbgngqO7N9SOOOKKN15pgXedXczmFACHE7nvf+04e+9jHNiKTzW9+85vbeYpD7n//+zc8TjvttBYjL37xi8+xZ2xIUTG6CQpg9p599tmTi1zkIs1265znmPn/xCc+sb1uPof0CxZf//rXG07mwsUvfvG2ZiK9/c3/H/rQhxoZ6Nl46KGHbilioxaPenTM52Pv72R9HBLAxp1ODj7P+s5/YpyfPRtSzJP18H3ve18rhHAvWHkeeDbAwrygdvW8sEYgTp/5zGeeY194vodVXySyE1t2ck1vf8jaqNdjn/tazz0TtHG/3OUu12Lc+673WmwXByF5rfu+C1z2spfd2hbAumr9SJt9z1bfMRzr2gd5J7gt+5oigJeNaN2vECgECoFCoBAoBA50BIoAPtAjoOwvBAqBQqAQKAQKgaUjsN8J4JA/2edUUvfjH/94I3ckb72OELrLXe7SsKUAleyWOJXs7EnAaYRgyIdVJLmHzu4JwF79h5CQhEXgIUB//OMft3FHHZkkNYUzYgupE7IACU4JB4+0yH7FK17RlMFXvepVm/qv3+Nxt3YGw4w/+LF11u/OzXX5/B4LhN2tb33rBhdffvWrX20kYFo58zHyg9qR7RLZyAJFAJ///OdbDFARS5RL/Ltf9g3eyYTrbeuvnxVL017frvAgeLj3N77xjUZyaFnq4LcXvvCFTQnsPEl69rE3ilik0Ote97r2XghypAC/IwIQ4WkLuhNybieYLXJNPyZ+ReRc5zrXaQo/6lUE51lnnbXVEhfxGxy+//3vNyIH+aHIw/VsvdjFLtauMeeRHUcddVQjkNIaN/G5yDiXee6Q/M88yE+EnXi2DiB5kbjUjIkB5M6f/vSnyWc/+9nJRz/60cmrXvWqRvI84xnPaMTeiSee2IofFAakCARZ5PdFVPA7WR92EmPD+cFWKniKXSQ4P1760peeIHoRmHBhi3h/5zvf2YpkxLvzXvCCF7SiCPHw7Gc/e/KYxzym+d0+wZe//OVbcQgSMHsh94rTZfp4kXv19iO6zX/rvbXLmmYdeP3rX9+KQcT8hS984VbwZC3nT90SHvGIR7RnoXvd6U53akUT1g1kOILPnICHdVSRgGKQFJVEKbsJCmAxl84NYl9sI6fFvGInc8FzgU/TuljMP/CBD2wkp3XR6+94xztaDHn2+138+wffT33qUxOEuTjqW0Yv4rNlnjucM1mvxTgf8ZXnvecgu62L5sbb3va2Fst8mrXfM+8tb3nL1jxn7x3veMd2rUNh0YMf/ODJ4x//+BYzsDMXssWAc2Y982Z9hxmuE8PvVjtZE4bP2mlr9k4/Z5Z9RQAvM6rrXoVAIVAIFAKFQCFQCEwmRQBXFBQChUAhUAgUAoVAIbBkBPY7AZxWrhLakqOUcZK7EuRph+ynZKbEPgXYy172ssmLXvSiLQJ4O8h3Qnjs1IXTCOAkfl/zmtc0EpsC7nOf+1wjU9nlZxRf1E3+UbixF/nRtzSV2JYslhiXEIZH2mrupZ3TksaxPWR0SNCM0TWIvih7tfGW1E97bLbd5z73mVzvetebPO5xj2tqUQrJl770pVttUJElEt3aaGdf1d0monfq62nXTfN/2rRK+vMnFR8CF7kHG9fAIOTPS17yksmd73znyTWvec3W9hv5IaGPMEAEIDkQhP3epxnLOmNgWnI/r2XvX/5H3tz4xjeeULpnH9S0exc78KDqRJhRdmY/WPZTPCoSUEAhRhBpm+j/2J2xIb1C1vI53z3qUY+avPa1r90ialzjdfMCUYzkhBdC2HxHcro2rWJ1E3jQgx7UyFJr57zHXsXI0C/mtzEr7kBOskMnAOujmA/xg/RCCvO3NVOMILhuectbNvvN/atd7WrNXLgiCD/5yU+2n2wz31JQ4PyoLufFZ1nn9fazN+QsopbfHMhKZJ9nmZhP+3dEsUIYz0G2OZ72tKc1kvhe97pXU8krEHIoDnrSk540+eIXv9gIQ5+LXA0RDHd/b8Iz0lgcSNzb3OY2bd2zpnvWU/Cm/bVzKOL5LkSx4oh73/verejjy1/+8uQGN7jBlkmeE5TkCHJzAQYhP/P8XZZf573PNAKYcjeFQO7z3Oc+t3X6YPfPfvazydWvfvXJu971rsnf/u3ftjh2D7Fg3fNMENdeUyCkEMSzMmrim9zkJq1IAAHM9jxv16WAnxenVZ9XBPCqEa77FwKFQCFQCBQChcCBhkARwAeax8veQqAQKAQKgUKgEFg5AvudAJa0l6SU3KTy1OJVwtM+uZKfDqSn5DHiR/KcaijtX7N/5ixH7BXh4fOHKkB/G5+ENwJAi8frX//6k5/85Cdb7T6j0ELsIYXudre7NSKA4u2e97xnI4SigkSa2PsSASjpD7NNJ4AReAhuY0VSvPzlL2+kLtVX9jfkX+9r94kghxGSByni9ag8KYepBREAjr59tL/30tfT4m2a/8U0VTsSlD2UsMccc0wjP8Q32/KTCo6qD7mT/TB7RdQJJ5zQbNdC1oE0FhM51m1/xtGTH31hAH9TuPvHzr7FKT/7x6da/ir0QACaC0igpzzlKU35KH6QJNYAuG6S/UPVa287u/jL3FfoYA5QxSOF4OB9hKC2zlqGa4vrekrYniBTDGANQAJR/N397ncfbYPfx+pexUiPRXxorUNeUgDDwlzXFlvRi3OiflUAY94gt6lEkeAILyQfEpSa1N7H9sNWKEFJiUh1iLF+//hNIQBDcMI/RT0IagUNOkMg/9IFw/v2f7ZWKIJQNEI1jyi2LQCSEwZwNA+uda1rNRxSQIEUNC/S+ncYl8O1a9Ux4fOzN63PthY6zF9q/itc4QoNE6pna1/agFsP/B7ltGfks571rHZu1MJ+3u9+99tqCQ9T1wXnTdgDON9vspaLfXEpJkLke42627xH5JoPDiQ4f3pe+Mc+ZK9nxXnPe96Ghfvf4Q53aKS670cpLNu058LKvyxP+YAigNeBen1mIVAIFAKFQCFQCOxnBIoA3s/eLdsKgUKgECgECoFCYC0I7HcCOCQWIlMyU0JUchMBKJkfNZMk51e+8pXWQtkemhSiF73oRbcUcZzTk2X5fdgCuj9n2Q4dEoDuj8iiVJSklgRH+mj3KAEcwkuSG6l10kknNZLUgeST7Eb2Ijtg4f4UZEhypFDUkcMW0BnHdu2vp2HVYzi8x3ZYObcnu3IfryV5jbhiNzKcIo4dSE525XzJfCQHkpNakFIWsYMEkvjm/7/7u79r93HvtNaeleieZsO0NtZ92+pZvy8SKz3hwjfiGnmhTSmyRwtUxBfbo/qjjKVkQ45SNmptiwRyIHyQIPaC/sIXvtBaATvSNnqW/YuMeZnnDtVv7EToIW/t760YAhGaOeCzve+gkEMAmu/aoWZfVD8Ro9rmUvohUEOub4r92xHACljgIAb8s8bpBKANshgwF5DB1jRK74c+9KGtJTSiz1wXC2Lgghe8YFsjtEP2T1EEonDeY9VkX8YxjAF/swdp6Xd22e/9jW98Y4uDKOQ9D7RJRpJrf3zFK16xtUxX/BCS2GdYD7ymbS7FtCNqR+dZUz1T0l1hXnyWdV5vP78hZBF+1jPj5AfxS9lsP2D+T6wbA0zMdaSgPW89DxQQsZttiHQKaq3itchWDBDVr8/OHvMhw7eza69iIuNDACN/xbu5gOCnArfOR9GaohgkP/W8NQEJbr5YD/O9wdgR4NZXa23fVYHNPabL8u089+n936uR86zzU3yyUzz4eaUrXamtCbYMcHjNs5L9fiKDFYZpC69IzmFdEQ8KxxQKmDdw9PmxvX/muWY7f/fPzN7O4fem4fyeNe9nYbWMz+ntmHW/IoDnidY6pxAoBAqBQqAQKAQKgfkRKAJ4fqzqzEKgECgECoFCoBAoBOZCYL8TwJK2IQEpVyR3Ebw3utGNGj5JCKddsIQnhYyE55FHHjmqftur5Haf2O2To0hcqj6Jf8SePRuRYBSQErqStWz7wAc+0IgP7xkzXBAbrqd2ltiWEEZ+IQK9H/Wz8/fSzmHgbkcAZ2/XEJ1IIKpm7W8pv/gc2eGfNqeS2IgORClFMHIEeSJGkF2Uz37G/lmJ6Lkm15JPmlYAEJJe3IptZJb2rtmv0hAk6ik5qbicjyBBdjhPq1MtQkMAK3xQFJCE/CbZP40E4FcEBz8b69lnn90U3vavvMc97tEuEf+IX+cixagekRpILWRxbFcgoDMANag9MMXQJtk/iwBG3vzVX/1VI2vYwlZqPTgce+yxDQO2myuUoFSA1LHOU/SgZbZ24MhThQIHHXRQm/ti5jKXuUwjhOY99mqdGPol8988RvxZ1xDAiM+snWJfwYw20ezWAlmnAO2vXY/oNBcUzigC+eMf/zi5613v2tSg5hBsrae5H1vzufPis6zzhvZnD1xjNCbxcNxxxzX1MwIzis8olq15WgSLAc8EsaPdM4zMpzw3bAXwhCc8oa2VCoVgky0T/J69gJdl107uw2Z+5w9roDg3LoduCIoAUtAjrnsi2+uKhzwD+84ZITcR454HYiP7B8PKZykey/eHnYx7N9f0/k9hQtr2p2DLXKbiNVbFP2IAgetamEUR73sDwpzNnpE3vOENWyGZ6+AoFg4//PC2pmgpnVbRxt8Xh+3GnnPrtUUAn1s9V+MuBAqBQqAQKAQKgU1FoAjgTfVMjasQKAQKgUKgECgEzrUI7HcCWDJY4lMyE9kj4U35JeHbJ28ldbOfI8IDSWCvSMnu7Y5VEx5D0mc4FspeyX/jkNyWsLbHn2StfStdzzbEmLauEsESuBK32npS+SFBkBzIMaTJK17xioaZ10IErtrO7TDejgB2Xcj7tCS1F7J2vnzntSTIDz300JbMFwcO+IgF5DnCRDtcxKg9QdP6svf/OjAY8z/bxS0bqdl+8YtftH2Q+ZCfkb3igiL6V7/6VYt/11A3Iru1AVcsgDihkkMCUY+aG8gi7YNzrMP+aXExJL9C+BgvNZvCDcrNo446aqsdLjKPupXt9vdFajzzmc9sdlNxHnzwwQ0f9tovE/HpGmToptg/iwA2l7PvrXiHg0KQKBvT4pxPtThHXCHBxQZ/a4lNOR9fi32+RiDCzL6f8x57FSPTiHl28+XJJ5/cClnSAaHfs9R1SGD+FjfiQQHN+973vlYMAUfvwwVZBjvkuNbQ7pO9013bF8nMi8+yzuvtT1ti/jVeaxZ7/FT04bC2Z39YhJ+9jsUApafrFD15HlCH8yEsUwBk3aSuVyhgncle0bDzeZtCAnpmhbxmszWO/eYB22FgrYQLmxPvOmh4LlozEaNsz77GrvdM1BUjbabzTI1SeGwP5GX5vL9P7//4Ks9qNlgH4MFeLcz9s88vojf7//IbHByxRdGI5yBSHGYhwu0H7Llq7/BsGTH23WgVdm/aPYsA3jSP1HgKgUKgECgECoFC4NyOQBHA53YP1vgLgUKgECgECoFCYOMQ2O8EMMCToKYMo/5EEFC0JKH/ve99rym/LnnJSzbCU3vUE088sSVFs4eu+yTB2jtx1YTHGAEYBVr2/ZPEp2TK/rVUvwhOSXzqHfsAa3/9D//wD40ApP5KG2F7oiK+KICiqBzavAp7Y+Os9slRb0W5HELYT2OX3Kbc9D6yhuJLK2eHlpbIDmpGCWyvIzwl7W91q1tNTjnllEYGug81MOWolqFJ6i9TAdpjOfZ7Pnfs8/kR6Yu8ciheoF7lRz5UIMBebX4dyAEFAeLdvfsiCOQgpR8yJMn9sc9fx4I2JD+0vqV0Q0yZ4/bzNX+zV6X5oNVv2r5SBlMzIsCiiBQDiiTMeepIxO9vfvObc8UewPD47ne/2wgb7Xz5VCGDNtYKG6wRCGFqYAp5pNa3vvWtNl+ogcWGmPnBD37QWkS7xnywPiD+xtagvVwP81n9mELMKYBA4ml1a/76p+UtBSuyz9yn6DU3UvBzs5vdrK0NCiGQZeaTNRLpjdy0bywsqMLdLy1xsxati/ycNS9h4XkmBrR/RuT5p6BJ/HtOIAERvfxtH2SvKYTROl77dwUyWZ+oSj0PkaDu4fV0VfAZKaZZxzqQz8wcjrLXuDzX2I/cdyjq8HvONSfSItlz0ZohLlIskPe0yD7ttNOana6NzdYaz9h+j/C9xGDo/xQ5GYNx8rV4Nc+tfxT/bMj3hRR5OD9Ev3jQ9lsRmZhIm3Oxbl9gBLKtBXw2+8VBvmf0z/AhDvO0Uh5+z9jtc2fWeGZ9ztj3mln3KwJ4L6O+PqsQKAQKgUKgECgEDgQEigA+ELxcNhYChUAhUAgUAoXAniKw3wngtIZEEiECqRy1d9YmWHtQSU7tQiU9EYQIFElfBBkyUdJ7u2MscbhbZ46RL3k/KsAHPehBbR9jCV7vUTtSO7MZeYEcDSmEAKWEcyAOtASVCHcgxJwvwb3JLaCNzb62xqqltTa2/If0YL/9TO31ShGHzOF/dv/0pz+dUDXBxrV8jfjVApnKSftotic5DpNV+3parIz5337G9q9U0IDYN25tfh2S81p5St5Tf4c4Zy+VuDa3aX+N+KWaRoBpm2qPYGTobhPxu43/MUzEOcIOAYqwtHepfTyRmmw766yzGrGjEMDc5mckBmzs90vham1AlPtJ9W8toB4VV+tWgPf2D2Ohn/vatiNrKTkVe2h1bg3LvrAIbeQoApR95oVYsW7YPxzhoxiC6pfyFRFsjbQOLKJw3Ks5MsTC5yIz2Wgt4zeErsIQbdERX+yxPiIGEZ4KRxBjhx12WCN7rRnmPuKf+pvq1/NDq3AFFohTn5s9dq0N2TN3FXG+3T2H81LhAxvE+wMe8IAW/9kL1xjt5SsWKDy1M1YIJVYQ5AqEPCcUSVhL/EOMW1OoQc8888yGC3zEgmfmpjwbYBR1szHxu8IHivaLXOQibc2237u4R/Rrb0/5/41vfKPFtvVD0ZS1P4UP7glP3xfEFGI86wAMQnqnJfRe+97nDf0fQtd8joJbYZAiF2t92jaLD8UhYvhFL3pRw8Vcd731w+++K6QozHUU49ZF88ZPODl6knid35HWgX8+swjgdaJfn10IFAKFQCFQCBQC+xGBIoD3o1fLpkKgECgECoFCoBBYKwL7nQCWyEySniomJJhkOaVM1CwS22mlKYEaZWSvGJn2e1SrIT5yznaKmEUc3iuQh9flM7O/YxQ7Sc5nLGkRyf6odiR2JX2RGJLB/naftIcOuQG/XuU2S6U7HNsYbj0+YyRnfOYzMpa8lnakkvwIfS1ckTZIjSSp+RYpxOfsi/oPHuz0Wo5p6qYu2XsOM6fZsB0+22EyKyZ6/w/JtXxW9jhOu+uoExMXiNCQQYmNzIvgJxYSGyG9YZa26Ma3V+Te2PwYxgsbEFVUwFR+/BqfwkBLX23O2YXYER/uwV5kTtqlaqUujpDfzh0Sn+u2fxYBzJ6sZ8YdlV9UgSGtopDMfsCZ61FGJ9b6FsBR+I35ZNYcmfe6Rc/rscha3a/FWdvd15qAvGU/e/g1e9emxW1+5nyK4eyTmrba7gkzr7tPWq/3RSKL2rHT84exwOfsonz1O1vT6lcxgPiHDxU0AlBbZHsfawFtDngf6Wt+KKZQIEAlr6gGKdjvdazIwvXWkMTUTu1Y1nV9jJ900kmt+CNxwVcU3Oc///lb4Y8W+RTx1kLXKYRBhKY1tLnE50hkGGj/7F7whWHUtcbex82ybJnnPr3/8/x2XR+bbNTeOvOCDxW16ICANFckoNsD3yPDxQlsrKP99xhFRkhzhRKKBhSOONJGu38+D58T3uu/P8z6XtQ/G91jSHD3z+d51pplfM48yuUigOeJ1jqnECgECoFCoBAoBAqB+REoAnh+rOrMQqAQKAQKgUKgECgE5kJgvxPAknjZJ1WyWgLfa0gjh6S+hK9EruSpRGiOnhBJUnJI9K6aAB4jR/tkaK9I8rskeMidnCdZnGR+CGHvwaUnSEIOJ6GbBO1eE8Bj9huPsUrYh/RAfEQRFXKG3f0RkrR/LWrJnjjvk8BDAnAvCOCMb1aCXHK9J2ec7294RA3W7+cMo7Qtzd7Y4p/yF4EOr5Bj/XxZN/nZ+6mPiZCZUTJnH+jMedf1xGfIiH5eBNuQSK41H/rCgMyDuRbVPThpOC/4JwrIFG1Q7lEBx5+uMQ/8hFO/N27a27pP9kYNRmNzcDivVmX+LAI8RKTPjVITFlExUrKHyGYfklOcez1zp/e9WMqakpbBwQ4m6QyQ91Zl73b3HRJk/s6Y47e+LbA5AI/EtLHn+ec1z0OYZH4M900eEmr982AT7M96b1zs6J/LeS70xWBZz/IMDIHuPpk//byBj38pIsq6kzbz68Agn8k+4xGXfO5vZHVeT2GYc1Lo49qhej1kduInXURSJJYCo2DsPDhmu4j+u0j/3CoCeJ3RUZ9dCBQChUAhUAgUAoXAuQuBIoDPXf6q0RYChUAhUAgUAoXAuQCB/U4ASz5m30YJTKpGCU2J3BDBEp1DtV9Pjm7nxlUTY2PkSxL/bPJPklcS2L+QgM6RDJbkpoRzhBQbJn3796KInpbY3avQHrM/6uYks7O3I9sl8B1+5yc+D6k5VHGFNIj9IUtmKZH2yv4+kd5/ZsbVqxJTwNArEkNc9Eper8Ehbb6RX1pnI8aQYrBK/AyLIPba7mmfN438MuaonHON/W7Z3bdxjlI2/u+JsZBaPdm+Kf4f4tCPK/uR9vtWU/hln+eQnrAIQe79YIMoRh6l+EUxgHhwwDQtX+fx/SrXw1kEcOI16n4xK477A6nP18jtvotA9jJ1rvXCZ6TFr79TRONnyFPXhBD22evYB3YYl+ar8bLN+LPfb/axNwcSJ34PuWc+pIUy3Pie6jXPh6jlfV7WxOA3JBTniY9lndPb7/metUxMZ9uHFACw0dGrdf3uWdHHSYoGxIr9tH2G18yr4V7P8M7aOCwUWZaNi9yHGjdzO8/9FACwI909cg6MHOzyncgcT3xknqSgwHnpmhEM0x2iLwibNd5VrgmLYLSKc0sBvApU656FQCFQCBQChUAhcCAjUATwgez9sr0QKAQKgUKgECgEVoLAfieAJR9D+iHGJHclRNPyOaRwyI8QiX1b1aHqt3fEUAG8bCeNEaA+P+1Oo3yVpJX0jqoryiVjQxKwOWRJyB2EQRShsEgL6KGaarfJ3J5kM55piuL+9WkEXP9aFHxRNiVR3fvB+f5JkiNrQghGMd2rA6MMlxhPC9Xca17bh2q5XD8kFqfF1RCfadd6LZ8RZXOKGOJDOETJGYKCwjkEkevzumS+182JfH7mwaYTwJnPYjp+/ad/+qdGfkbNF3U7/3vd4T3EF9WzuZ79LNmftcD5fUeAef2/7DVg2v36OZBWrHzFdi1cQ/4g9UP8pjVwVIzmfF8YEFzgFRU0XMfWoOF6uCr7ZxHAYne4HyssYrvxhAREaGdu82cIw75IAE7+dl5Uvq7zO2Iwa+6QFFyV3WP+F8vpZOGnNR4JbJxwYYu1jL9D7rlnukQ4b9gGPAVQ/bMj8eG1FNSsa05MKwIJMQ+P7O/bz33+UgCVtc092OlvWFgL8n0BZikoCdGd50hsh8e69oDuY6Jv9Z/XjUscILij4A3xz9YU+uT5yTbrobjJc8H1ngnsd23fSSF+z7yb9czLs7x/jg1fy/Osj6XdFt7M8wzun6PTxjT8DjHtnCKA93LVq88qBAqBQqAQKAQKgQMBgSKADwQvl42FQCFQCBQChUAhsKcI7HcCuFd49aomCc2oWJLYzbkSkfkXAmxakjIJwZ7YW7bzxsiXJE17RVOUu31bTypPZE5IPsnwjDsqLySJ16IOSyK4J7l3m/BfNgEc8iJtW6PszJ6NUQhnz2P+QY6xNeRpEuRpIxoyaIj9vLbPk3weI4OnkV3TEuRRuWUPZ/b3pH4KAcRCyL6ouGAT4idkl89FIiK6ev/Pa/uy43/a/Xps/G7sfGk+IzCGrW+NvVf5mwspchD7UYjns6LuO7e0gGZfT+Ij+s2HKILZmLgIYZO1L7iJmRDhiR/nwKAnR8f8u8o4mUUAp1gn7e2zh2vGyo6oOPvYyPt90UieEfaCjioaERZM0io7hSRU5gcddNAYLEt/v8ciCtj4Nu2bxbmCh56461sAI//gkTU0qtcQyGmBjBgUA1GWprW8MaRTwNINHLlhb7/YdqQNfOLV2EJ2Zt13Xa/8je+DUdrnp4vCsL2++/Sk77T39xqLvp293+OnFC/0rcq9nxjgx4w/56SLSBTC5pL5gzDOc6PvIJHvRUUA77XX6/MKgUKgECgECoFCoBDYnwgUAbw//VpWFQKFQCFQCBQChcAaEdjvBHCITglKyd7s+xiyMwnsqF2ifpNMnmePx1USHkmubhce7ApJHUVfr96UyPUvhEVaRKf1o58wkSjv2+MiyKIQy+ev2tZpdo4R4ElOs1kym+rVNciPkDYS12lzGbyCVdThUXmlnWtw6knAddgfTGaRX4npkNchMBDgaffNx1FDwsm5iFI/0zY6xH9aQ8MrSvEUQ6xxmTrHR/dYaF/813/911sKUHaLZwReSGx2Bp+Q/4gO51D9wcw/93UN3zuydqwz/mdhPiTBo350Phszf8UvP4oT85tNv/vd7xox2LfN7dWhcIFpyPVF/L7KObIdAWzepuiDbzOvs76nvXnWveyPep7znKeZh+Q0dpjAqyf58rnmRPb/dU1fGLMIRss4t8ciBG5UwH17e3ZlzCFGsw1C1roUo6R9vvGZLxSw5z//+dtwQ5z6vW81HvX5Mmxa5B69/XkGpLDDcwsGYtiRee73kOT8z8f8nTUje8CLGfeyFvheAF8xFbuznmRv3UXGvcpz+U988zMb2JfCH6/3xXDxJ5vY0z9H2OzZweaooGGUDiOesYqEnAObMSX8KteEVeI5z71LATwPSnVOIVAIFAKFQCFQjF7WsQAAIABJREFUCBQC8yNQBPD8WNWZhUAhUAgUAoVAIVAIzIXAgUAAR92TBHBaJkv+huSNEkgSWGKXWjIqoCQwp6k2hyRAf85cDhg5aYwAjfqvb1ubhHXf9lSyth9bkt4hOtksaZz20VH75Jr8jL2GvR0BMg0r1/T36+8xC4Yx+/vWzyHtQ372qmf3z96mIfh69VOIXteyK2RZn7weJrJ71dN2v28XP8FkLFaGcZXPC0nHNmrEK1/5yu1WYj5tvEPsZ4/H7BWqVXAORCpSEHHy29/+dnKxi11sS/G1yQQwHyIxjPvv//7vG6GDAEZwZ25H5Rs1ePBBlHjNv74ddoieIbm1SUTGkACGgzUrRI25bD5E5ZeW92x2TvbDdk3Ib+fkvez3an71e0qPxekqMZpFAIfwRASym/+jbE3sIv7ERq/wDCmeVuHWQGsGDOyD63BP94BT32Y6+yYvqpAew2/e94dYRAWdNS3Ps6wb/b7w8ZHXUgjjfPfwnGAn0vQiF7nIOeaUmIFVOksMlfPzjn0Z5w0J8LQ353ukpbUshQwpgDH+4X7Nvfo72OXZmL2R01HD+343T/i9X0+WYdNO72Ec2fc4PhK3+X4TP6U9eL+XtbmN0M36n7VRXMDS6ykoSQeJKMOz9vLF0B+9Lf2a0D8n+3NmPd/yHSHnbvc5w/sNr+2/f4zdb9Z4hutbEcA7jdq6rhAoBAqBQqAQKAQKgekIFAFckVEIFAKFQCFQCBQChcCSEdjvBLCEXZLj//iP/zh561vfOrnLXe4yofySyE1CT3JU4vjFL37x5DGPeUx7fztyd0iITiP5luGqMQLUZ0jYS84a/zvf+c7JbW5zm6bcipqZnRLCDknh73znO5Mf//jHzcYb3ehGDYczzjhjctZZZ7VE7mUuc5nJ1a9+9S1VcI/DphHAxvOTn/xk8tKXvnTCv7e61a0mRx55ZEvO9y1Bf/CDH0xe85rXNPsl9hEEFMJPfepTW4IbSSDpLT6ucY1rTK5ylas0vLZLOG8CAWzs3/ve95odbPjMZz4z+drXvja5whWu0JRgIbz8/qEPfai9f+qppzaS67TTTptc/OIXb1ghAcTRt771rclDH/rQyZlnnvn/I9GWEc/LuMfQJ3/84x+b/fz/2c9+ts1ff7PZHOBvvobPb37zm8mJJ544cc1b3vKWLZWzNeKnP/3p5JnPfGaLobvf/e6NRJ6XcFiGXYvcox8XEkusI8Df+MY3Tj72sY9NrnrVqzY72W9tCMHD77/61a8mX/nKV5q/FbzAypH1EF7vf//7W+xc//rX3yoqmGd86yCAfWYU/+x597vfPXnb297W/Gc9v+xlL9tIbD5GXln3qKDNB6/D5uCDD57c8573bO+LFdd/6lOfas8A93nGM57R9laOUhreKZpZhCCfB8N5zun9HyLO+s/X1npz+5e//OXkdre73eSQQw7ZIrCj6j/77LPbmo/QDOFJMXvTm960FcpEGf2lL32pYXvpS196cqlLXWqL+ExhwDpsH67LbODD853vfFtrtnlu7Px5r3vdq6l509EiLe6tcXBAFMMN4XnBC16wxTtMPv3pT7c55Xl6iUtcot075KffxYL4WKRF+jy+3ck5aVvPH/xlPc/v7BMvihqGe36nYMS57LAuWk/8u/CFL9zmAhvTOl2MweBCF7pQ+76RtuFFAO/Ea3VNIVAIFAKFQCFQCBQChcAQgSKAKyYKgUKgECgECoFCoBBYMgL7nQBOsljy95Of/GRLBiPBEBuOkH+SnJ/73Odashc5SgGZ97aDfJWExzDRPW0c/V59p59+eiPvXve61zUSU4JaUpftkuSSua94xSsaMfCSl7xkq8WtRPjzn//8ycknn9xeO/rooyfHHHNMS3r3Cf5V2zrNvjECXMKa35D6SJ373e9+jfS51rWutbW/LdsRu5Lf8JC0FgMS4g972MPaxyJRfv3rX7fr2X6Pe9yjqd3WbX8wmaV+FKOITONG7vCd49WvfvVWG9u0x37f+97XiE043PGOd5xc6UpXasSWQzKfrfe9730bQfjd7353a3/ITVYAIzAQ2je/+c2bqvVnP/tZK2oQC31rc3EdNdtJJ500+eY3vzn58Ic/3MiNtHRFIN/hDneYPPGJT5zc7W53a0QK8i/HOuJ/1tozJFzM8ac97WnNdkTegx/84NbeGiEe9SsfIy4VN3zxi19shKbCCQUh5ofjq1/9arPfHDr00ENbwcTYHOzHuEqMZs2BKDT5kW/FNxKPDewXywo+2B4lLJJYwctzn/vcNk+sl0hvax4F/KMf/ejJjW9840YaI9PhihQTR1GcZ16Yd3t9DLFIy3Zz4Igjjphc9KIXbXPgIx/5yOTjH//45LDDDmtrX/b95m/rgbXQETX0O97xjmbfL37xi1ZI8/jHP35yy1vess0tn9k/b/ba5v7zevtT0IOYTPtm6xif8r95rLDF+sZX7HPu/e9//2aTGEeSslk8eJYcfvjhrZBEDNz+9rdvzwTfGfq9xEO8rxMHn913OIl/2WgttL6zXSw85CEPmTznOc9p5HCKYsRwWkMjzE855ZTJda973baeUoPDDhFuPXSu7xDWCPGVAqux+F/lmrBu7EsBvG4P1OcXAoVAIVAIFAKFwH5DoAjg/ebRsqcQKAQKgUKgECgE1o7AfieA0941yh1EACIYQSBx6XUkD4UoAvVlL3vZ5D3veU9TRkbZs526d9XJzTHyJeo3CV/qP0lcpCYFb9/6F1GG6KX2++AHP9hIoqh6JIUlxyW5fR58EERI4RCgveJ52UE7pqT1eX1Lxh6T3//+902pJBnP3gc84AGTJzzhCc1/2aPRe8ivKMTc77GPfWwjOC5/+cs38sMBP8lyye5b3OIWW3s/xt7d+npow7S4yjnTyK5prTT5MPv2uua4445rikckRtr4RiGatqVeR+zc4AY3aOSG+yoWeMELXjC59rWvPXnSk540+fa3v73VQjmfuylE8JD8TKtWPvZP/CN3zd+Qg8aelrAnnHBCKxqg8Eyb6LRRvdnNbjY56qijJve+9723rl2W/5c5b4YYUC9TKyJu2Erhy7/OS+tvNlofHv7wh7ciEGuC2NEtQPGDgghzSWwgv7KvcE/w7HYOLAMDNvX/jMk6xR7E7oMe9KD2vrhAcsNCXDuy1zkyjNoTae7g91e+8pVN2Uj9+4c//KHhYF31L/uo9+P3GQjBMQJsGTbPew8ktg4OOgA4FHwY59vf/vZztC3+whe+MLniFa+41fbd3KfwdT4VtQIoJDHiOEQg8i/7LCcOxvZ/nXfcuzkvWzqk7bcCKGu79Q4xfslLXnLy7Gc/uxVFZN6YK9YDz8nE0tWudrW27iFB4eH7gHtTiusegUxOm+i+Nfhuxr6sa63f5gCbs3+1eNbNQFGDgifPBLF9wxvesJHAOeBmvfTctC7yc/aPN4d8P/Ce1xXJaA0OM/tqZ2uJ/hk+tGnac2u4jvTPxjzvd7PuzhrPrM8ZW9dm3a8I4GVFcN2nECgECoFCoBAoBAqB/0SgCOCKhEKgECgECoFCoBAoBJaMwH4ngMElSS3xL3kt6U35ROUSBY+EN1II4YkMRqYgQ3p1cJKSw0ThWOJwt+6ahwCW8KXsfcQjHtHIy6c85SktsS0pTKUTgkw7UMlfCXGtL+9617s2Bdid73znRprd+ta3btcgw5HBCLLsI7ypBHAIcMlppNYnPvGJRgAhbUIM8AGMxAFSUPKeYpbajX0S2W9+85vbdTB58pOf3NRjUb3tJhHd+38VBDBiCsEroS95T8WtDbjPQkylAAJO2QOSIlCbYASP180D5AZs4PaoRz2qtZV2b4TCJhPA/Gqc1L5IO3GMwDa/U+DgJ59HzUv9TgGM8HekLarYRwSaQ9SBXu/n96rn+iJrRb8upM238YlxpCSV3rHHHtv8Ko750TWU4a961aua6tfakD2/xc6PfvSjRpS9/OUvb6pZZDIF5JBsXmScqzi3J38zt9kY/2SvVnNCPLMLaeUZIE7EiwKXO93pTm2+mD+KY5B+cOJ7+FGE6qjwwhe+cKsdeGIq3QE2gQCNf8wF40pMe/34449vSlAEsPiGE1UnXLI+sIG69fOf/3zDQpGQLgCuhReST+EUbFJM4hpY+IzsKbsKX89zz+x3m1jwd9Z/P69zneu0Z6PuH3wvDjwv0iHDaxSy7LUmaAXOZgQqO20xcM1rXrMVEuiawGbXUg5vwhH7U+TGL2LBc1whgPEaq8IAZK6450fPgxQ3aPH9vOc9rz3/xIXCKvPH3KEoR6hTgvv+4LrsOZ791YsA3oRIqDEUAoVAIVAIFAKFQCFw7kegCOBzvw/LgkKgECgECoFCoBDYMAT2OwEcVVCS1FSgFD0UYRLBSAPJca2ftUylgtLykEJW8ntsj8NVk0JjBLBkPrKGYuuggw5qidooYI0tyV97Ikrkeo8y8AMf+EDbJ1L7YLZLDN/kJjdpCW9JX2Tol7/85XMk91dt67SpMWa/MSG4KRuptCTBX/va17bEtyS1QwzwpXtJXlN5sR3R4VotvyW7qYHhhwBEfjl6cmMd9geTIQ75OwQU8gapi+BD9FOxh6iQ0Ncqm7oRsatYwBy4z33u09rkUn8iAKkiEV+Uj1//+tcbVo5NJoCNjX/5EaHNboQXAisETXzoHKQum+2TrFggh7hBnlHJKQ5AFsF208jPafEQJV6IIKQMIheJRcmb9tfwQHwjceCjjWv28UQU2/+YveaR16lBEaDZI7iPhXU/xnoS2BqtiIefs2YjwKhcEXoKPTJPUoTB35SefK29s/XAQeFoHYUlklgrYWpwMSM+UiyQueF+Y8+IVWMVFXtaAYcINF5kpvUM6efwWgqbrAtUsOb/05/+9Ml73/veRnTDUCEEUhhG2TrAMyZFRX3b4VXbN3Z/PmBzOnbwnee3A5HJjh/+8IfNbut85gNSO9hp/UwJz9eKHqz/2ieLI3sGK5pCAHtG9MR51LZjY1zl+/F3T4Sz1fPPnE9bbEVN1khkttdS3KUgBEHuOwDS2Dwy5xHG1gvzQNGcopEXvehFkwc+8IHtvik8GVPAr/O5uUrc/2s9rBzlqkGu+xcChUAhUAgUAoXAAYVAfbk6oNxdxhYChUAhUAgUAoXAXiCw3wlgyV5Ja4lvSUuKV4luCW4H4uwf/uEf2p6vEqgUPpLe9r/s28c6d5qCMyRrkpw5ZztFzCJ+HSNAqV61qpTgp+izt6s9PLW4luBlt3s453GPe1wjvhAWxmu/UwQIxR/SDwEsiW5vzEc+8pFt/0iY9Tbm9/9Kfp4Dk96uMbVrj892No7Zz2eS+hLaEvVUfPwtqZ0jijfnIsUofPlbght5pv0lFTTiw+tUpPZJFSvbEYDTbNgOn+0wGYuJ/trEop+IGPYiaRwS+FqZUrQhOBzmQFrkslFMfPSjH23EkOu1BEZ8IEBggexC/sPVfTeZAI6KP2Q3ZZu21vyI4GZDT4ywndLt+9//fiM1QmTFRuQoggMRnMKB+GaTiIxhXFrDFLcgMMUD9aK54BDjiQ/XUQZTgSMHzZnXv/71LW7EgJhABln7EMHUr2Jp0zAIAZz4TmviqFLFu7hW7GBNQ3Se5zznabGA9LOuaY+L9BYryHDPgpC54oK/dUHQVt71jqyn3kOU+XvdCth0OoCJ+Efi+p2qWXGTYgD4ZP9bdrBHTMCGIt66KO5do3jG/EcYukZhlJb5ioeCjxijHt2Eo3/mptOBggDjZrtuGHxtrfC+fyGLsxeuoiiFX56ZCGBqV/tAWz+0iz744IMbNooDsm/yJpC/wZ/fFSf0zyQFbr4TsFexi2c/UjuELeKfMl7RE7U7gtv1Cj90QbFG6qrgmeE+b3rTm9r3AopoWyz0a++s56TXe5X8rO9Fs55v+Z4RO+ctyFnG5/Tr/az7VQvoTVgBagyFQCFQCBQChUAhsJ8QKAJ4P3mzbCkECoFCoBAoBAqBjUBgvxPAUWilVe71rne9phC91rWu1RKh9gWkipQI1vaZOhQZgDzwb+xYNSk0RoCeeOKJbc/etPSUyJWwRX6xTfIVAfS//tf/aqQW+9xT8hYRKgH829/+dgIXJKhDopiSFAHkXjlWbes0rMfsN6YooFxPufrSl750Yh9IJE8IYiRJyAutrrVJlsjXAlb7Z4l/Se4//elPTRlOAYrwCFEwTESPxcWy3x/ikL/T3pz/+RkJgKxQGMAeCXx7nSKA2Jg2sCF2EIcKARCBCGBEgmIBLZS1RL/c5S630QQwAo5vxUEUmogbBRxU7NmzU/yLB7iddNJJTdnG93DzGjKHrxWAIEj5P/ddZ/zPiqM+HqxdIfvFuxbwz3rWsxqpZ26wGzZpD8xmRRHuQRGI5EQIUz1Sw7oenghRJLEY2mQMQkSJcT4T54hrRTFU79YwczqEJbvFiNbA1PLmgn2zqWAVD3g/e6SbU7pCIEwTYyGrNoUA5pu0f07rYx0fdHdgZ2Ij3TDEC/tcYz2gCD3jjDNaMQQMPf8UAVH8OkcsIQTtL+wIlllLlr3WLXo/c5uNaU9tfGKeqputfJxCj6yB1sYc1PCU7s43X6i+rX9e88ywxlpXYWqNtE5sAvHf45QiF/FvbCn68Tf7Xvayl7WiEBj55/0ooBVAeGZonS8udACxfvpeYP6Id/d33PSmN21zSwcVr7lPiktm+W0d3xsWjaGdnl8E8E6Rq+sKgUKgECgECoFCoBCYjkARwBUZhUAhUAgUAoVAIVAILBmB/U4AD5VKyABKHwleyW5/U/hE7XjIIYc0daS9gsfIR65YdXJzbAxJ4rNDshvppX2jBK6DjVEsUT1r4YjQkNA++uijJ0cddVRT+sCA8s993v3ud7e2oO4zr+JmyWG5dbsx+/u9OGGhTSVCX/Ie4cH+JKjFghbH2t1qdxlVnCQ/gsBnUUMhvZDE7ter3Fbt6+0w3I4AZi/i0vi0A9fem/JNop+N/Ivc+/nPf97IHYSXttcUsBRhsQv5Td2lbbBrECnIjk1WABub/awRGDkUOlC1IoGQdNoAUzem3au4Zp95ntdcKwao4KnizaNezb0Xc32ROTScl+lyQL2NyHRYDygh+Tx7ALMxrV/FAMJXi1dEPzJYTFCBO8SRQgoEcY51zoFZ+IhzsYq8QuC9613van68xCUu0S4R0+JDPCC+zWtKZ50SbnGLWzS/64Bw1atete3/67B2wAwJRjFOJZsuElGZ5ue6W0BH4R1CVmwogrGWUQNbA9hjHYxSlC2Ic+85z1yIUlP3A+sHFazztIb3PLQu+Bt52qtLF4nbVZ4bUtbYrGVagFO1m+Ps9j4VeJ77cBML1grFEtZ9MfKGN7yhtQ03Lxza43te+N4AR2uie4qbnkhepW3b3TvkdnxrbOwyz7VyZ98xxxzTisBC+mbsMKCS9wwJwW899f2B8t95Yig2H3744Q0LcyX3G3tGb+KasSxfFQG8LCTrPoVAIVAIFAKFQCFQCPwnAkUAVyQUAoVAIVAIFAKFQCGwZAT2OwEsqS0xGqUoogMhdNvb3rYh2SdNnXvhC1+4JXzt+UfhgihNAnPYprB9Qf2vfXZXleQcS66G0EFsSNQiMLQw1vaSPVSOFMLIHAomyV4EkSQvwkcy16HFpwQ/kgDpQ/0sgRz7Y/tu7cx9+paK2/0+jYDuX7O3I7ICmYOIkbRH9iEBtMRFfCIBKDoROs6V3Kb0Q5ikHWjIA+ci/xAekuU7IcB7e/rp2sfP2O/TCN9pLSkl4RE24lr7b2S/dqfOVdRw3HHHTT74wQ9OvvGNb7TYRoxRekv8I3bgJG4UAFCDIwURqAgBSf+oBhPru/X/MpavHht+e9SjHtXatrOHb+GB/EOCiHNzmTKcak2BwNOe9rTmezGjKCJrg3Oo4JDpCEGY9uTeJtge/HoMrGGIK0o+fuNHRKh/iEtzQLEH9T/ls9f9RHRRudvXlK+RRYgixQ9U4dYRawJ1bI51YDBt3R3GEQwUa7AXCa4FPuWyNcxcZ4fiD2pQqncqR2se1adzxIEYEi9w1BoayUU5iQA2r9L+WUxkvejb2y4jtnd6j2BEqWzttu8tTLyuCID/FQKYKzBA/PP58ccf39YJzw0kqPXg1FNPbc8LJCg7keSeCdSg5pQiIR0DkKmbcCB02eJZaB7Y7xypze+e4dkD19yGjzVRnGgR7ZmA6DYXdEoQ356T2iArJKD4tV5YUxQNmCMKDeCa/ZDXjUG+wwwV2bpA2MaBahc+nuWKn3QHMX6EL996hngmKPTwzLQOWhe0hNYNRLcU5ygY0FZeZwifed7znrc9R9JyPM+IIR7ztFIezvGdPHeHz9pp49np58x6phcBvO7or88vBAqBQqAQKAQKgf2GQBHA+82jZU8hUAgUAoVAIVAIrB2B/U4ASz6mRSgFjwS3ZL79XxF8EsDIU0ltyXxJT4l/SWOJ8TECdtWEyDyfnza3fiI2EDYS4RLiv//97xvhIYnrkMCn9kIS2SsWmREljwQwDA477LBGigw/e9W2TpsMY/YjKJC+EtJIH3blYL+ENzsl7dmq1S0VU98Slq/ZDT/tMp0rEY4oW3cL7NgySwFs7BS9iA72UaT1JDs7Jf7hxH9IAn/DRuyzGymCDOkx8bnwcO9NVgBHqZnWp8ZqzPbCRVA4QgIhKkLc9fsC93t5up+/4ZgCkPhgHfE/6wHRx4PfEXLIbfPefFbI4XVtjtmCDELyI7IQfNrdI8Sd4/200kYUKRixbigEYPO658AYARz/IQKt3+JafIsD19rL1prPt4p/kJ3e0y7f2mGdP+KII9r74oj9iD77nNoT2r18RvZYDenr3om/dT7IE8vWQAUxFJ9RJ7PNWob8ZAciHNmtWISt2jsrdkCeRyXOPkVQ9gH2jPQ8UETBfvaGBLVeODeK8nVhYEw9KX/CCSe0eOcfNsFCEQTim6Lbns7vec97GoGtSEBLY9ewhWre6+IfKYwARnwrisjaEWLdXMuzd12253ODQdo7m9O6O+j4wbd8xP+KHrS4N25zgtpfwZDvBOaC/Z8VCykMEzu+N/h+pDuItQGpDo/+GHtGb9K6uWw/FQG8bETrfoVAIVAIFAKFQCFwoCNQBPCBHgFlfyFQCBQChUAhUAgsHYEDgQBGDEhmRiWb/TCRABLHaWfZtxNOsleSfLtj1QqwseRq9i7tFSohRKbt0Zh2kd6T0I16MHb6KWmee+xWibPbgB2z3/t8IAEeoohP+ZrPh+Qd+5Isj63Z67Unc4JT3lt3EnsWAZz4C4nLXmMPEZoY6OM5+yJPe2/o/936bxXX91j0+132RGHIueCD8EBgsY/djrT3hkeIopDi8f8s5Zfrx4jJVdiee/YYZH/rrGveY1uUgf042B7S1+s5J+R/9tOO/Vkbh/NozLaxedtfv9u5lbXKmGERvyDB+D14eC9x4POzDsRW98neqXlWpF1wyGFjdY6fux33GIbbvT+cA9Y8asy0++dX67t4zppg3CF5UwzS7wvuvH4/9eDaPwP7YpDdjH+31/b2T1Pi5nnQFwNM69aRwgfjyX7viSGYpgOCn841r+Di853fF4/s1qZFrp/1XDbOFPcYf7bA8JP/UxSRoqfEsWtSLBQltc9Iq3B2Bwt2Z44N14dpNqxzniyC6U7OLQJ4J6jVNYVAIVAIFAKFQCFQCMxGoAjgio5CoBAoBAqBQqAQKASWjMB+J4B7gjYEQRRLUQ0m8Qtar0XZlPbASWAOCaaQAdNeX5abxogUYzDekNkSvRK/SfyzJ6RnsEgSOHbBxRHSsCeVY1t+Jome82eRYLMw6e/X32MWXmP2J/kvUR278nvuGRIImUPRBp+o5kKM5qdropaFV2/3cIw9Objd79vFj3uO2ZhzprXS1O5U69J+L9uMMwQXjNLumpqTff72u5+wgEsO46GEQ6DDdNOOIfnBHr7VwtYRUrMnZ1wjznsSRFyYO73tIYhTHBH16zQSY1MIYHbFn5njiW+4ZB3jy8SE972OFB8eFMSIxKhIe9vnJXPmiel87rz3nBWH/AiDdHGIjc4fFsP0c6JXrlJ8mkeOFEaEBB762d+xb9UFQPOsiykAmLYvLRusd9Sqeb7BO10xomA1ZxxR+Tqn7xIw9NVufbbbNWW4BmQOeO6xN4U7fJy10TV9oVB8l595Vhqb14ZzKWMOIZ75sY49oHv7U9iQQofheMRzClyslY4UurgmHVBcl9hOIVDanls7gmOeJc7vr5k1n6c9t4bxM22OTbvfLOJ7u2dz/94inzPPuIsA3u1MrusLgUKgECgECoFCoBA4JwJFAFdEFAKFQCFQCBQChUAhsGQE9jsBnKS3xK9ksIS3xG72N02yFOFFMUbpkiRhVDLbQb7qRPgYkeLzQ1QYZxL6Q+Vq/3eIMD/TDrhXh/UJ852QP8sM0Xnsl5AOaZ3P5t+o9/o2nYiv+Dikr8+QENc2mO1apvbqt6iklmnXovca4tATUAg7CXqErTjmSy2AtWo1dr/nCNkPH2o/Me/akATuy3YYTSOVFx33Ks7vsaB8Tntv9pjP7OHzKMCjbg3B4/oQpsbndwQYnKImz7qQeeO8Vc/1RbDqMWC39tbsTEeDtPTtixj4Vavo7H3arxfmCszYq3W2ezkyVzK2eTEYm7e9rfPecx58Muedq/W9uUwZKxYyj9Pynq3iRwGA99L5wM90jdA2W7tsuPaFHH3BxzLHP4+NzhkSYf5OIRCfZ40X27Hd8ywt4DMn+lbo+Wy2w8Da0O8B3s+BddjcY9Pbz9YUPfV+cX4fD7k+au5e7W09THFIbAtZ7J6eFfk+kKKJadjN67/dnjeLCE3xkrE6sjdyX+SWz+4V784XE87zL90EQqCHGM7aKjYSQ2Nzfd2xslust7u+COBVolv3LgQKgUKgECgECoEDEYEigA9Er5fNhUAhUAgUAoVAIbBSBPY7ARwVj0SwpKXEdq8QG7ZJRgpmewPDAAAgAElEQVSETOzPm+WEVSc3x5KrUfemHWWUPlE7pa1xVGIhB5IQ7tufSu4mqZvkcK9wW7Wt0zAes1+iGtGJ1HIMFT69mg8GkvdRLuXzegI9ryW5PyTSVzoZt7n5LAIYmWXPSkcIoKi/g4XX/QsRFHIb4Uc1+c///M9N8RlfwxRphljdxGNIfohhY0ZWhLgN6R+yxzXOQ2hGtcbHrnGOtcH7OQepmlgJcbiO+J+F/xADZCcCmx3GmXkctV5U8eY431KEBgfnu1/8Lx4Qys61bkY9aizzYjA2b3u75r3ndrHY7+M+bV9WBH8+h8/NgV4BDK+0R/Y7LEMepqtCrvezV42uQwU8jQCM8n24Jy7cEgf9nt49nmmFbE5YC4IhDHqVeI/BOteG7QhQNpgHaW+dOA/ha9xDEji29EVBfSeJvkNE/4yAzTLid1Ese/vN5777gThOm+bMWef3xW8pBOpbgCd+QqjzfYqH8hzsC48yp2C93bEOfBbFc6fnFwG8U+TqukKgECgECoFCoBAoBKYjUARwRUYhUAgUAoVAIVAIFAJLRmC/E8ASt5KhaXWbPRJDkEqWhkSV+JQgDzkqcdkrAIfkYpKrS3bJOW43RqSEuJHQ9i/KZq9HtRZSO4nwtHfMB2WvQD+zv2WI43x+bF9FMrdXbU373Th77HtM4l/Jaj6Omg+Bh7hiT0/yR+nqnhLi/C0GoqJkd4jRkErLUgAPbegVhcPfpxG+PfZ9Ij77uqYNePaB5E9El5+S9IjyEAVIPgRvT2z0+2bCZ5oCfhX+X3T+TCN/QtgjJeBhnlN3IjDMiRCiPqvf5zSqSK+HOOnjLUq6TSOBewzYg8jxj4/T8tecQOQ6rG0hurPvd17PGidW0hpWLPXtX+Ojef0/tm71Pp/3nrlmeO8QViFm0+rf3I/fQ3SF5PUTVlG5ihE2hwSzBmStCKkeBXlfQDJPkdCi8T3P+T0GWauzpkXdzp/+Gb+xh/BmI1sVj5gfzrFWZn2Cm5jy0+tpedw/7xb12Tw2LXLOcA1gE7/Exn7P26h380xMi+he4ZvCKWPo2xr7HRbez57h/lY4A4NpxQaL2LHTc3v7s99z7pW2/fyaZ1nWtBQrhBDO3E8nkDxLsm44zxzKd4sURaTVtvOHZPPQpmnPrWH8DL9bzSL458Wr/x7RXzPrc8biedb9igCe1yN1XiFQCBQChUAhUAgUAvMhUATwfDjVWYVAIVAIFAKFQCFQCMyNwIFAAEty9ioVyTyqGUnctIaeBthQHTw3qEs8cYxIibI3Hxk1axLT/Z5/zklb3xAdXhu2yexb5vaJ0bEk6RLN3rrVmP3ZAzikXpLhEtTaISM4EIHa2mY/VH5PG1gfFCVoWsBGKRbydFkE8G7wmUYIx58pYujbFw9JTn5HDLAVQYYgTbI/cyMqQPb2rYQz7k3AwVh6LMSqcSFnepJXO28+D8Gd8zLvXQMHP8WIuIn/zR3kOAxD+qQwYh1zYFrczCJI+nlt/M5D7mTep7139nyNWjwdBNI6GzZRwu6EjBmbt71Ni2Lq3v39ewVuCP2QtOzjc37M54ToNQbY9PuAZ1zWjPOf//xtvpgfIQVTFNGr5YPhbub3otcOfZJ1P/43t9nZE37sjxI4pF3mQfa8dl94mBMhiKc9Axb12aL2jZ3f259noHFHwW98WesUvTg/RVLZ7sBnxJ/p+uG9vvV9CEO4mQ/ZQz3dJMbGuar3h/7v9zs3h0Pqs0f8i1HxkOKIELwwynYJKY4zZvGUNTV7awcvmME6yvCxub7uWFmVD9y3COBVolv3LgQKgUKgECgECoEDEYEigA9Er5fNhUAhUAgUAoVAIbBSBPY7ASwBGnWgJO4pp5wyudGNbtQSudRNSf5/6lOfmvzyl7+c/Pa3v22JzyOPPHJywQtesGG/nVLT+72qJL/PUows6syx5KpEr/FF0fWe97xn8rCHPawpf6J2g4F/2sR+8YtfbONFkF3ucpeb3OxmN9sigCW1P/e5zzXi4wpXuEJLFvctpUMA9rYNFTWxbxomPVbDe8zCZcx+Y7Kv6dve9rZGWFzzmtec3OY2t2nkHRIjRKjkPf8jA3784x9PzjjjjNY2+sY3vnHDxms/+tGPWuL7qle96uQ617lOwyUtPqclsafZ4LxZ+GyHyVhcDHHOZyS+X/e6101OP/30yZWvfOXJk570pK3bRcVpXGz78Ic/PPnsZz87uf71rz954AMfuKXeEvsf/ehHGyFy61vfenLxi1+84dLvfRoM1p3Qn0Z+sP3EE09s/nrKU54yuexlL9uIHPab/wgPtpx66qkt9r1+3/vet732pz/9qRHiiD4x8OUvf7mRx3e6050akZK473+O+WvV7/cYRLXOh0cfffTk5z//eYtttlrDooIP0f/GN76xtf1mm/nxd3/3d1t7xj7iEY9oa8L3vve9yYMe9KDJwQcf3NaWHPP6fmze9vjMe8+sH8OffJg25q997WsnL33pS1scs+OEE05ovofJJS95yTYH7Ov7kIc8pK0H/tZC/WIXu9jkNa95TZsP8IDbr371q8m1r33tdh/PipCmfdHNuvbJHs6BFCtYr9lnrWffVa5ylfasiwI8HQ++/vWvtyIHhLGfrrF2RvktNlwDu2kFAIv4bBVzoR9T9mvOPMhznW3G77mg/T3b2NWrofP8Fz/eN0eikE+7dOP3LOn3/E2LeONYdwEAG/o9z1PwIF5T6NSP3ftss1amUMz71gnffTxPrYcpenA+HMXIRS960ebOfL9IYdG0GMk87Qs0Zn0vmvV8679/9fN++PowxpbxOX2Mz7pfEcCrmN11z0KgECgECoFCoBA4kBEoAvhA9n7ZXggUAoVAIVAIFAIrQWC/E8BJ+Epmf+ADH5g8+tGPnnz84x9vBFhah0p+Pv3pT99KeCMEnvCEJ2wlRzeZABYUUaqedtppk8c97nGNvJHglbTs9zH8/ve/P3nLW97SkrkS3Xe7290mF7nIRbYSvX/84x8bgXSf+9xncsc73nEr3kJqbiIBjORAaB122GGT3/3ud5NnP/vZk+c973mTG9zgBlt7OSN/HZLbL3rRi1oiG1kY8uY73/lOuwcCCBEAg2c+85mTy1zmMlvk/qYSwGw46aSTWmIeuY3Uvd/97tdI4LRy5W8x8qhHPWpyqUtdqhFCigTY+bKXvWxy5plnNkIMYRjizD0VCPTt0JN03yTyx1iQ2r/+9a8b8f+c5zxn8t3vfnfyzW9+sxEz5jbyB9H3kpe8pKnBX/WqV03e+973tuve+ta3brU9tzYgk1784he3a+F0biCAo4J/5CMf2dYtPnz4wx/eCEy+jbpRbHvNewo92OcaZM8znvGMyRFHHNFi53a3u12bIze84Q3bz2kK0LGH0SoJ4Nw7PxFUWr8r6lDEcMwxx0y+9a1vTW51q1u1OX2Xu9ylkV1p12zuK/JAfMIGGYo85/fHPvaxLe6tgYjAa13rWhPrqmcCEjBratrlj+Gwqvd7fK1v7BPbiEnPAN0PrGuec2Ldeh8i/6yzzmrrpUIfNnpGiHuxApPPfOYzk+OOO25yhzvcocXTtH3gN2kNCDHIv2z84Q9/OHnqU586+cQnPjG59KUvPXnHO94xudCFLtRsi3o1WCAyX/3qV7fXr371q7d/aadu7fAsffnLXz55wxve0OZL9tv13WHYWn5Vvp523yHhmvF4PevBb37zmxb/r3jFK9r8MO89AxDkUQynC0R8nk4JCuI8N6yjKYhxv2OPPbbZHVV1/90o4xwSp0UA72Vk1GcVAoVAIVAIFAKFQCFw7kagCOBzt/9q9IVAIVAIFAKFQCGwgQjsdwI4JJ9EJwKQsgsRfLWrXa15w/tUv69//eubclBys28XvW6X9XsQD8ci0Zo9Sv/whz+0hPfJJ588+cIXvrC1f2O/R+GznvWsRvxRNzqy5zFsHBLlP/vZz5r69fa3v/05lM3eX0fSf4xIQlonsY8EQVgceuihk7ve9a7NjxLdEvkS1hL573vf+xqh472ov6gEEYTHH398a/OJ/EAmXu9619siQNdlf3w+xKH/G9klnpGWSCwEyJvf/OYt9RcMkDvi/PDDD2+3RAohfe2Dyl7EBnzYDx8FEciPnZB/q54zQ/JDYQN1J/+zEfmPrEBq8XP2eKby/OpXvzq5xCUu0ebHBS5wgclHPvKRyRWveMVWNCA2PvnJTzayKHtIm1+brgDmX6pmMYy8tGYgbRCfv/jFLxqRkz1Sn//85zc1LELLdT/96U8nt7jFLRpprogAZiGI4Ig0uve9773l0nnXgLF5OytG5rm/e/ckcPa5VdhDxYrsQtCKb75H+PJ3FKDIUQrp7J37xCc+sc0LpLCCmHe/+92Tm9/85u0zEMGeGVkjFBNkawBjHbbPX3Xsz7o/mxD5L3zhCyf3v//92xpPzX7d61538q53vavZF/L6Yx/7WCOArZvmO5L/aU97WlsTsl+u2LnJTW4yOeqoo7aeh0PifZM6AljH0sIYSamYg78R+shNBL+/zQ12WBdgds973rOt82LAs9/zkl1IYOpZ6m+xghDNnsp92/B1KcD7OMg2D37mucYGXSEQ4FTgxn/3u9+9PRsuf/nLbxWGZb4rGlAQ5lnpe5K4UVSjCEQcWUMQ5dZHa2a/b3jfIWBafM4zp9c1b3b7uaUA3i2CdX0hUAgUAoVAIVAIFALnRKAI4IqIQqAQKAQKgUKgECgElozAfieAJXvTypACjqILOUYZJdkr0UstSRUoIU4BR0VJHSUR2rcmHLYp7Mm5VSU5x4gUpA9lGmWrJK4WwD/4wQ/auCV3ESDsR5QiBiT8Jcq1OaV2ch5yRGIXAfTOd76zJYypAUOCDRXAuwnBYNi3VNzu9yHZ57OHr/Fj9iuEA39K5muDKnlv/AhyLX0l+hFc7oH4ci0CFXbIE+SgQgCEoPa30z5/zP7env7cWbE07fVphO+0lpR8HIWvayg5qbyo1RAV2bs26kdEr3hRLMBOrZPTClkBgM8QC8gASsGDDjpoYfJvDJ/dvt9jg7Bgq8Pv7ELUULHmdTGv9TlVuzhQDOAcMS7WH//4xzeiBHZIYWpP6wOir9/7d1NbQLPdXDW+tLGl/mQvIjxtsOFhbvzkJz9pOCFxxL42x5TgL3jBCxo5bL2AD9IQCawwIse869zYujUrBua5/5AAZof4Nhf4zsHPugFQ8ZsPUXIrejEv/M2/sFE8oUDCmmG9/OAHP9jiR2twmJgHXsta6rPyXJlnvLuN97HrrWFZ1xVDXOlKV9pSO1vPFHOYz+xNMYDxw8FP5PaFL3zhRoamKMj52qjrhJD1fziOTbC9H5MiB8/43//+943M52PtjBV++N3zwPx2sJNK+POf/3xTgLPF9XwbdatiIgUFvi+YL9ljPOrZrKlj/ln1+/0e1tarPA8VgfCh573XkP4Ifa3dnZfrvva1r00e85jHtG4AtscQC2ykHFYsoCDImuDZYX4pElNg4Dma5/GsZ573pz23hrEz/G61k+fu8Fk7/OyMddp4pp07z/2KAF51dNf9C4FCoBAoBAqBQuBAQ6AI4APN42VvIVAIFAKFQCFQCKwcgf1OAEvS9nv+SYa+//3vb+omSeDsAXn22We39qGIUUSh5GfaKPdtDqclvWcRw8tw3hiRYjzUy/ayRVojdRE8SeRnDHBgK1UTZRBCjNLtfOc7X0uMSxZTu7EfaUABlj2EN5kAZh//SuTb+5PPqBwlsSWokR7sYJ/ENzIECSKpb59bilnEEZWc9sHIIO+lbbCfOeYlPPaSADY2yXwqNwS2Nrhvf/vb2z6+OZAgIX6QGw7tkMUEkoP6z97RSDCkAMWXeLIvMjXsovYvI+63u0c/J/zOxxSA4lr8Uv0h8KOIo/SjDn3wgx/cSJwURzzgAQ9oJBiSk1pU3GiRrUhAIQVFcNR1PRG8avvmuf9wXehJOn7VBjkqdsURDraIDapePj7kkEMa2U/hSzGpXSwFNbLHQQVrL3CxsmgMjK1bs2ycZ44NCWDjtbaZq2wPyUvZibhVxOD1+JCN2Rv5K1/5yuRNb3pT65zgfQQYckshjLUEEere9o6nrozi0/2iPJ7HX6s+x1iyD2yKPPytGwLykkLe2L3nGSgW/I30RgzqipF9X72uEEpRhLVhmi/n8dOqbc79+Sf7/vKLOR2yVhcDZD4Sn//YolhCjMCEnf5W/KVAijrW39rDWwO+9KUvtY4ani3I4yi+03J5r2zc7nNiK9v4lW8883QFEMtRrFvbPPPNe2sCPMSDYhHfd7SFd65172//9m9bRwh7ansOuLf7KYr6xje+0eJKwY2Y6efjtLgoAngToqTGUAgUAoVAIVAIFAKFwLkDgSKAzx1+qlEWAoVAIVAIFAKFwLkIgf1OAEtOSo5LiPqH0Hrb297WSB8Jf//6No5axN7ylrdsCrLsBbhOd44RKRRf9r5F9khOIz285mB3krNscUhcSxI/4hGP2FLHfehDH2oJXyShNtFIUOq/JJYXJX+WideY/dmT0XnUixTA7LOnbxTQfPzKV76ykaN8z9/8i+xBgEn+e137V4o37S8lxBFLffJ6naTHNEUwnNkWJRpyn4oVeUUFJ94dIUL9jhRCliJ2tPREdkjk2++TchAmCA8keNqlrtP/02Kpx0I8i+20OkfmUfAj/Kn9HYg85CaVK3V85sa97nWvpoZWNIEYMffNGa1PkV+KQhCFjk1S/xpPj4ExUy86EPwIHbawTztkpI5zKIDNCTgoGKCSDNmlEEJM2CPYOcjU2972to1AUmCyaAyMzdtZa8Q8c2xIALPddeYBUou91oEjjzyyzemseeIge1o7R3wrGNDm15rnWq2CdQOwJigisT4oFKCQHJK+2UM+hPky171F72Us/oXkZKtCJwpwCmj28imFrHXe++a9ddD7lJ6uRwzyv6IAa4EtA8yv+HNY3DKPvxa1ZSfns48frHn2QjavrY1Uvte4xjVaLPdzmOoV8e0n3yN4qeOtm2LEGqooRFEYQlThhHiBb9aatN3eyXiXeU2e08aXZ0LiASbiVqt3zwaFMA6v8b9Y8NywTphHCkHEDfW7NdT3AD9hCBtdQrSTVkDnOQKrFJjsZk4vE4+9vFcpgPcS7fqsQqAQKAQKgUKgEDgQECgC+EDwctlYCBQChUAhUAgUAnuKwH4ngJP0lbSVJEaQUntJ+kqOIsdCBHtfQpPyB0FCHeuYpgDuVb+zfl+2I4dJePfXvlYCWPJXgv/UU09tiXtqR/uBSoiH4KaUkvBlr8Q2oosK9i1veUs7VwJYe0cKKnv/PfShD91qgR0be6Vhrwwe2jqGT08kbEcWjRFJad3JJsl55DcFJ9Ubf6ZNJULzs5/9bFOJ8jsCBNFLKUoBzW7tMZEd8NMOkyK6J3emta1MfEyzZ4jPdpiMxUp/rXPzeexG4oljaiw2a9Np71c/k+SX0GebZP2Tn/zkRpBlbrhf2gF7Xzt0ZCFFsfvn2BSyp48J85qPYGAeKPBA/CEqEJoOtlO8IrmRQ65n501vetP2GgKE4o8qPopvrcPNC8Ugm0b+9v5P/EXlh7QW42znb5hkL+yQnzCLGlYbdCpXrbCtjYgjMQMHJA/yc9P3ABa75rMYsHaZ+36ax7Eza1+v4BQ3WvxaF6KMD7Ywsi4oilA0IJ5CMjonxRXBfWz+rvJ9ZJ5xsDm+pdak4DSHHeLeeiCWnSMWFAVkrpsz1pAUvSgIMj+OPvroqa1+++div0as0s5Z9xav1nk/HVED29cawWs/eN0xEJbihI32O9b9wNYI7IYHwh9hrAhCYYC5ozhKMRElsPjyjDQ3zKl12x08UgDkZ/ySvX29xj62WvP7+LcGiofMHeeJCb7XKYNyWpGQrQEUyZgjYkrRgDXUWpF22f2aPHxOLFMBvN3n9PExLFTIe7Oeo308Zw2YZ9xFAK9jxtdnFgKFQCFQCBQChcB+RqAI4P3s3bKtECgECoFCoBAoBNaCwH4ngCX8QvRmD0fqOOrAJEcRJRLkVDDOQQxSuWQP0U0mgKn9JGEpYSVkKba080X0Uu/1JF9IEOcigNmH6JUEd0gAI4+0gNYGmwpOonvYAnpIdk4jBveKAI7qLUlwqizJe8SHxLYD4SF5T82kzWXIAipwLWKpP/ke4e0+J510Ujsfub7pBHDsz+IhwX/729++kVoIDLEtqR8FOGUzYhs2cNAe2u8Uc3DSHhfx8+lPf7opxOdNuO/l4tWPCfnX+4jNxx57bFO/alPKNnNaXGj5iuj3Gj8j98wDce5cRHC6BSB3kGjeS3xvCgEegiKYG5e5LRYo2Sk62cdufkTe8D/1JyITiYUs1N6V0pH60/tXvOIVGxFuz1T3VByi3SvyrP+seXw9Vrgx6x7zYDxUACP++I2vqNf9roU5+7UAthayG7Gn/a11jr3f/OY3JyeeeGLDwHz3mtgIIUgZTDlKFemeYiL7I/vZq+/nwWRV54TUy960/EwJrxU6X3u2ZR9cdlrTo+rV5luhA6W0mDF/PBeQptohU43CY7gO9EUR8/hsVbbnucXX4t+BDEduPve5z23tzsVFVMGIXnaKa/5lb+aTeWLdQHLCyPqoSMq9rDPU1FlHYe2febTuI89aP9mWuS9GYWIvbM+2tPh2XpTi1nw2hcxGktsT3jNUy+jcG762hfBMEBMhj8WTeCkCeN1RUJ9fCBQChUAhUAgUAoXA/kCgCOD94ceyohAoBAqBQqAQKAQ2CIEDgQCOAlaSUqKbGlTyV9IT+Sk5iji1b2pagiKB0+pxU9w1VACH3Da+KCGNm1opZLd2pto3SuJLdt/5znduydq3vvWtjSgKqYEgQwJqBSvxiyzNHsCxfx2J/jEiif9OOOGE1qIV4Y3Q4c+oXSWrEQDIEIlwJCDFI2WXltDHH3/85PTTT29KYK1unSsWKOLgtikE6BCH/I3ssHflcccd14h77X2vf/3rt70axToinIJRC1N7IEcVjRgyLyT1kVziwHnOUQSAHB3uI70O/0+be0Of2O+WrfbzVNyABOVDpP7Xv/71puym7kV4aoVq/isEQHxq+Y0gpPxD+FCPI4coBM2FkMtjRQ57vUYMSXDzm5qXDykUjRthhQDlS0QfO2GDtHnDG97QCG/2mjdiAUGqfTbykOpPDMF0J3NgbN7OwmueGBsSwPGRogfrunGz0WEtEwPWN/sZi29qSKSVAg+dIO55z3s2dahCGjja85Tvr33tazcFrM/zevaEz9jz2l77fvh5KWQyh81Z8c5vSDo+/uEPf9j2hNYinzqa/Q57xSO3FTtlKwQ2WSMQpzpgWB97ZWm6ZYQAX7ftPt+YPav6fY0p4J/ylKc0DKwJ5oUCB6StjgAIcUUCtjzw07XXuc51WkGIPaPFIbLYc9JcUChkfUgRVfYA3oS9gMVnCmH6ojb+Pu200yZHHHHEREcDNmkBregLXuaF3+Ghc4I5Yo3wfFQoRDEePyuas6YqKPF6vhv022fsZk5vQhztZAylAN4JanVNIVAIFAKFQCFQCBQCsxEoAriioxAoBAqBQqAQKAQKgSUjsN8JYAlrSV8JXslPpIhWjxL/FG4OSiEEgKQwVSjlU/YWnaVkXbIb5rpdTwDnd7ZR80QBi+SiYkJwSM5SAyM9EaLaQ/uJ2JTsziHhH6UvgoD9MHIM1c/zEDRzGdOdNFQU53N7Emnoh1xO/Yesk5hH8CSZzx6EN3IDsY0UlbTW2htpLMmvRSw83IPSiyLQdZRgiCPHTsivWfbPiqVpr08jfKe1pOS7U045pZHYbLQXtKQ98gIJduaZZzZVpJgQC1GJITPEOGKc0vUjH/lImyP2vYyCbtn2LxoX2+GY98S4tt/vete7GgmslbHYhgHyC2mn5TUinFpPS9hvf/vbzf+w8hpcnasgAGniGq2PvR5l3CYTwCHtrGFZ64wXURNFK1+LB0TQ5z//+UZumhfiP61/FQWIGzjA8gIXuEArLInqsV8Pxny5lwRwVI9sZyNbvSY2kLp8CAuEl1b37PYeotea7/0QhfY51eLWOpLOEWxJN4G0G2a/z0rL8DE8Vvl+SLjsaYz0c/AnQk8xi0IPBLm5gBC2NpozDqQ/zOBgjRQfCknMEWRyFOEpFnKOf6t4FuwUJ50M+FgM2Nv3rLPOaj5ml7F+4AMfaOs9Yljhh1jwHEASI8EVhiBCFdKwK2pqBRNU8fbFNU/EVfYcDw47HfMyr8vzX6xmb+qXvOQlzR7jzfuKo57//Oe3whDrpFbP2oB7duqcYG3UAUJrdPeCqw4Zno0KqBRXZG/4zA8/+2f40K55Win3z8BlPHdmjWfW54zF8qz7FQG8zCiuexUChUAhUAgUAoVAITCZFAFcUVAIFAKFQCFQCBQChcCSEdjvBPAwsTdGNqbdcU92TGsBvWQ3zHW7aQRw3562t1WSNjbshHichlvafs412AVOGvNJEsK9H/rbbzeuMSKqx2Z4/2GyeCxJPGbyTvyQe+40cT02pkXe3639i3zWdudOI+X7uTGNcJh1v0VsWuTcZdk66z5jcb2qz58Xg52Obyf3nxYPswj7HpftSKtlxMuqfJD1cFn3nzZfekwRySmGCAkcJfCyxrDofab5PG2ZEaD+hbBFUCp8MGaEZvZLT5GQIhlkN8VziP4UFeQ56h5D0nsn8bOonYucn/GE+EbyK+ZhC9vZBiPFYQoDPvnJTzZltC0B7B2uRbRW6TlXK3HKX3uDI5HhFbLXPfPcdX4RwIt4qs4tBAqBQqAQKAQKgUKgEJj5/62CphAoBAqBQqAQKAQKgUJguQgcaATwoujNS0gset+dnN+TXCEBZhHAOyVgthvXOrCY145ZY5v3+nn8sQ77M66hHesgH9Zpf++fWQTwNEzG/L+ITYucO0887eacMbt2c+9lrAE7Hd+8GPf3LwJ4d94eI4Cnzav+mnl9trtRnvPqWf6f9joyOCJfdmEAACAASURBVHvWUrQjLynde1V3yE2fEtI3v0dhjfwcFgmtw/ZpOLK7LxIyZkR3/rEve1uzGxFOBU3pi/zW/lk3hKib/WSb9tl+usY/v/fx0Kt/Zybx/tv+1XGUAniZs7ruVQgUAoVAIVAIFAKFQCmAKwYKgUKgECgECoFCoBBYOgIHGgG8KDHRq0v7BOvY76sg6IYEcB8MQxVsn8SeN2iGyd3ehtg77ZxZars+WT78fXjvWWMc89fQ7uF9xq6fFxvnDe2cZsN2+GwXM2Pj6K917iria2wMm0R2jPl5FWNdxT3HMN/pvNjpfceumxeDnc67ndy/COAxr23//pDUzNnBNW3Q+7tMw3x3o1js6lnxNSt+kJ/ey37RlLBRM+eTQ5qG8Mw6GwXtNPJ33nhdzLrFz4ZH3/Ujz8U8NyiBQ+CGBNf2Xqt377kWSez4v//3/zasEMKuhx2shvZHER3yOaMeFhT08TPruTXr+TZ87s4bd8v4nKEd074DFAG8eKzWFYVAIVAIFAKFQCFQCGyHwP4tHSy/FwKFQCFQCBQChUAhsCYEDjQCeFGYNyXBm2R0/7O3ZUiE7pSA2fbL+BqUPGN2zCIvFvXz8HOm+X2dsTAcXxHA/8/D02KkJ0AWjYVZ56/T/8Mxjc2LZdk8vM+8GMxL1AzXs53cvwjgVXn7P+87XGvm9dEqRzX0ef7uyci8hqhE+Pqb8teB1PQ3UjT7RYdAdX6UrVH/xubsf+sePSm6SlvnuXcI4N5XGbOfVNBUvchdWGj37PiXf/mX1trav9jDdnY6z9G3vg6+PZk+z/j26zlFAO9Xz5ZdhUAhUAgUAoVAIbAuBIoAXhfy9bmFQCFQCBQChUAhsG8RKAJ4e9euO9k9RvRMS/j2SftlBu46sBizfxoBvAj51GM1RnSsw/74rwjg/xfJPRY98eOMnvTw+1j8LDI/1un/4TiXadcqMFhkDi5y7rT5UATwIh5c/Nzs95r5NSw2WvyOu79i2hrQz/1pn+CaoapzmmrWtSGF/Z5W0X7fRALYmPrnYE+CGzOF71/8xV80SBDA9gB2aO/8V3/1V1tQRQmsXXZsRQr39x+uqZu0Ju4+qha/QxHAi2NWVxQChUAhUAgUAoVAIbAdAkUAV3wUAoVAIVAIFAKFQCGwZAQONAJ4jDjpE5zDhPIwgRxXzHp9Ga4aG+8sAni7FtB9snj4e3+/4e/LSPwHq+0+B27xwzRyZ/ha77MhITitfenQL0mYD7EcJrfnTXYPieRpcdLHzLTfpxG+Q/IiOC0jzua5x7z2z3Ov3ZzTYzMtzhOn84x3bH7145znfruxa5FrFxn3IvcdO3deDBYhdRc5t59L037fjgScNqcWnUPz2j+G427fX6b/Z61Xm2LrNKwWiRlkblo/h8zOc4EyNgRv/yxM2+fh86MnV5fxPNxtHLg+LZqntVr2frDyvnMpev/93/+9YeJ3tvrpPeup32Nnfh/a2j9n3XdWDE171k6bc8PvUIv4d7v4GMbwTj9nmzlSOcplBHHdoxAoBAqBQqAQKAQKgf9CoL5cVSgUAoVAIVAIFAKFQCGwZAQONAJ4UfjWnQQfS/QPSctppMiiNs86fx1YjNnfJ+2T7O6vWQcBvCy8+/ssg7za7bjW4f/tkvveQ17k6Mm/ecmZsfjqP39T7E+c79afO7l+XgwWIXAWOXfa+jbt+mnjXMYcmtf+nWC7yDWLxO3YfefFb+w+e/n+rJgJcdkTtX5HZGa98Dfyky9DCKeQJESxv3POLNJwU2JhSADH9v7Z93/+z/+Z/I//8T+avchfeNjz95//+Z+bIhgJPotAHvp1WIi0KTjsZfx1z5zKUa4D+PrMQqAQKAQKgUKgENi3CNSXq33r2jKsECgECoFCoBAoBNaFQBHA2yO/7uRm335xWiJ22MJyGkGyrNhaBxZjREcRwHv3X6R1+H9a7PYx0RPAzu3Vv/OMdyy++s+f537Lmmtj91lk3GP3WuT9eTFYhNRd5Nxp69u8BGYRwNM9PYbf8Bk0bwwsEleLntuPeWz8IUSzNvh7uLdv1pFeKdyfM40c3QQc4NYT1MacNtVsMe6omUN4e1375z//8z/fUj/b79e5/flp/xyFb75rbNLex4vGzbLPrxbQy0a07lcIFAKFQCFQCBQCBzoCe5fdONCRLvsLgUKgECgECoFC4IBBYL8TwFH7/Ou//mvbB8/ffRtEKpioff7lX/6l7YknOercJIN7knGR35cRRGMEsMQt9c6//du/tYQupU/2+LOnn/ec89//+39vw2Fj3oeDf66jCvqzP/uzZrO2mH76l+RyfrI/Cff8Pktttx1Ww3vMwmoe+41bkpu9bHHE3337T6/n7+DVv89u93L0eyXOGts0G7bDp0/UD38fi5VZKrSemOBnsXue85yn+ZAtrvM6HMX6f/zHf7SfDr/zceLHveL3tAXtx7VJhEfGZUxUbH/913/dfJ75zKYQOP/7f//vrbjIPAgOmT/sdf1f/uVftluLJefuhJwc8+Uy3h+O6x//8R8n5z3vedut4/vMaWvC//yf/7O9l/PYaw5Y5/wOr1wHE/b/f+zdibf+5bg/8M+/cBwOTkVFKMlQSYSkjKVClCFTiMhYZpmnpJAMDZIpSigRUmTIFCEUUYZKzlnW+RN+63Wv33uv+3zOs/d+vnt6nvb3+qy11zN9hvt639d933td7+t93eYJ/hRMXD+PPmCsUjc6onRku71MU+I37eYL+jXzRNaC7IfKbgc8snasRX+t9T36/tdfGeu+59sUnr7Tx8YEu+DhXOfkfGMk/f+vf/1rYRzBC0auc657uh5eUcaO95BdaxuXut84CaQva6y92s0G33v1GQ5pc/odPu6VPXJ7v3EdP4hiFnYw4VOuyfwwizExyf6M7b592qy/8j9A5jtzXfoYzplDvc//SK5LSeh8H1s9w3oRZfW082S/Zvb9u9j6Np5zNvI5Y6XzpPmvCOCNHPX1rEKgECgECoFCoBDYGhAoAnhr6OWysRAoBAqBQqAQKAQ2FIHNTgD3KpYEMQWDfZ/AtsBwgrzZD9C5CZZuaIeMHtYHPBdrR4LaCViyRYAWKcJOpEiCtSn1GILUPW+66aZhm222WSB+BccFtwXHBf1zzDrQPcn+XtXk9wTwQ1z4XT+GDPC73xBiIQjZKdgdcvC///u/G4k6T8fYD/JZP6a0Jzu8910IX/2dvo4/I8Gcl/0fb7nllmHbbbddIABzPmItxMik4Pes8Omx4OchYvStsRzST59KeEBg9oQPwivJDpkfstelscQ3ct20hMNGY9G3i90hNBF1jiROZPzeeuutzadhwv/9nt/goa8lv7hvyP//+Z//aVjMIwbjNmm/7/h1P2+zJZ8zr7Hd+fzGX4jvJM+YKzI3xKfmyf+zjo3n5X5OZytfQOKHXOvJNz7AXj6R39msz293u9stqEazDsbHklAUEnlWa+Qkn2Szw1iGhTGhffoXDj153SfCuAb5zXf6+bL/HyD+gGS9wx3u0NaTWdk+7v/MVdpkbjdmvYeBwziHl8/eJ7kDLikfbd50H+fc+c53XrDNd/CEpbkRjiGU+ySbjZ7/5uV5RQDPS09UOwqBQqAQKAQKgUJgsyBQBPBm6cmyoxAoBAqBQqAQKATmBoHNTgALcjoEOBF7AqECuALAgqQh/VI68cILLxx23nnnRohFVTbLzlqOAGZDgtmC9//1X/81bLfddgtKyPEeuPBwDjwEcxMM/tOf/tQIgQc84AHN3AS8Z03+LGd/VM5I7D/+8Y/DrrvuOtzxjndsNrg2Kkefe7Xvn//85+EXv/jF8IQnPKGRge5z2WWXDXe9612HXXbZpSmi+EbU0rP0gXHAv/8cgv/8888fLr/88uEe97jH8MY3vrE1F0GB6Pq3f/u39spPPv3pTw/XX3/9cNhhhw377LNPC+7rdxg4/69//etw3XXXNVyiDIzts0gAmIR77xMpd/rLX/5yOOOMM5odb37zm5uSUfsRHCF72anPb7755vbd4x73uEZmwEVfIz9+9KMfDQceeODCd/3z58X+sT9EnfmrX/2q9S2bdtxxx2G33XZbUDK7JokO5okf//jHra/Ndc6LEvjMM88czIEIH3PEs571rOGggw5agGFeMOh9IEQcHP7yl78MH/7whxsJ9oIXvKDNhcYI273qY2MAEabP//GPfzQfMWaQZxkr/AROve3zNA56+7XfOMhaZn63xuUIwe01vp4EAK+uj4o4CVBw8gw+EJUnMtAzfE4Z4CiuN3p+7O1PJQNt6lXs+rgn8pMUwbdDeruWzX1ihLmBn6f0MRtdK0EiyQFZI4PNLO3v/wfQDnO9/3W233771qyse/1ewalw4PcQyKmKkWSZnuBOP/sNWZ5qA+MKGxuNw6yfVwTwrHugnl8IFAKFQCFQCBQCmw2BIoA3W4+WPYVAIVAIFAKFQCEwcwQ2OwEsiCuQ/7e//W1473vf24iOt771rY0gilJIMBhpIGiKCEACREknAD6plPFGddxyBGjKNQvEfuITn2jE5Vve8paFUtC5PkSYzy972cuGPffcc3jGM57RbPvABz4w7LDDDsO97nWv4SMf+chw7LHHts8pg8rWBMzXgwDqlWmT3vfPz/vgrz2f+tSnWmlbStarrrpq+MxnPtP6NyVPkRYpcYnoft/73tfIv4MPPrgRH8iOd73rXe38b3zjG8O+++7bSMS1Jn+D4SR7xj427vf+2h4D359yyimN8KHce8UrXjE8+9nPHl796lc3UiMEheD+UUcd1Qh+fm4snHPOOcNTnvKURnSE+Nl///0befixj31sgQDpsd4ov1/qOT02/P9nP/vZ8MMf/nB42MMeNpxwwgnNPgReSAsEh2SON7zhDY3A0rf62xg/7rjjmkL42muvbXPA6aef3uYLJNG8KqAnjQGELrsRupIbfvrTn7Yxvt9++zVVvD42l/EJZDkM+bfffvvb3w4HHHBA+x056nrKUH7w0Ic+dLjTne600B3rMf5X4lO9D2RsfO9732t++/CHP3w477zzBmPdH99PGWv9/MIXvnB40IMe1OYE/fz1r3+9EeeOlAu/z33u08YSAjwl03vbZ43DODGHjyMpEd/6/qKLLmr++5KXvKT1I5+2rvXbHxg7rvn2t7/d1J177bVXSwZw+A0mP/jBD9oaYa4M6ef3lJYeJxitpC9Xcs14ftTGkL/a9pWvfKWtBfA4+uij23rQtzWk5yWXXDL8/Oc/b02AxWte85o2R/zhD38Yvva1r7U54ogjjmjrIeLTHBsMXTMrFfDYfm2KIhcW/sx/n/vc55p9d7vb3Ybjjz++9VtUzmwJQZ411Hzwn//5n8PTnva09pvxATdYSpYwp/CDjLlg0q/b08zd4/Gz2PrmXisZa4u1Z7HnLPeMxe5XBPBKRm9dUwgUAoVAIVAIFAKFwOIIFAFc3lEIFAKFQCFQCBQChcAaI7DZCWDEqECmQK5gONLjox/9aEMxijhkEDXchz70oUaQjPeHXGPIV3y7BCH74K+ALVIbAYQIpF5FXKQssMC/4HcC1V/84heH73znO8ODH/zgFtimmn3Tm940XHDBBS2o6zeBbyRpXw57pYHYFRs74cJJ9iN9KTp33333RuQKciMxKVjT/gT7r7766kaCCopTyup/wX7KX+ShIDp/oSKmJMy+kWtpw0rvNYkQdi/fI0ARWuw59dRTGxF+8sknN59HAiC22egcvuIP8UkxivDm866loKX+pXR729ve1pRhSKMcywXJV2rbll43Jr+uvPLKYe+99263kQiArOELUUZS9LHrfve733DDDTe08cA32HPjjTc2QsP5iFHJD9dcc03zA8/JntDz4P89TmMCFHGtzc9//vPbq/53jrlAEkDGwt///vfW5/e+973bHOCzfkfwSQDhJ1SzMDE2zCPZC32eMJhEACOvjzzyyObLiFykl/nOXIDsZcsVV1zR5ockhFx66aVt7jP3w41PSKSRUHCXu9ylJUr4vrc9BNuW+u1anj8eA+6NjEPmS+xA+vLnr371q83HlfU1TyL3QtrB6LGPfWyb/x//+Mc3O0Psnn322Y1ERajzB0f2jDcmQqbOSgE67n9+zEZ+/s53vnNBqfvJT36ykdpf/vKXm93Z+sGcaH6UBMUe1/L51772tQ1DxD/iFImOGJccIpnCc1NKOuX317Jfp73X+H+AJHggaZOw4f8ah4oY1sVHPvKRzTeS0JAxYL57+ctf3raBQJibCx7ykIe08W8N0MfWV1hZFxDt/CT7ik/b5s14XhHAm7FXy6ZCoBAoBAqBQqAQmCUCRQDPEv16diFQCBQChUAhUAhsSgQ2OwGcsodIEOSOwKlgP0LUgQB46lOf2hSDd7/73dt3ArtIj7Hyq1ePLPd+WkXMljjVJAJU4Bd5TcUl+E3xRuHs3ATnBb6RfkqDUvIgzB74wAcOT3ziExsZjgSmAkZsUBFSxyKCEeEhO2Kvz71tY0VN7NkSfMbk5mKYTLJfMDrBfP1F3fzSl7609SUVl8A+0l8gWwAbUfj6179+IZCfPS2jnvr9738/vP/97x8QByGOl2vPJExck+8nKcjH+CznB4spl7LHqWcI2B9zzDFNxaa/+zKw7Nppp50WSj6fddZZzRfYydd/8pOfNNIbQep7xFm//2nsWa6dG/F77y98G6GLzDDGkRmI7Wc+85kND/2KBP/mN7/ZcKFuTTIEleeLXvSilhSABKJ2PPTQQ9s4cUQ5HJvmhQDXnh4DZIwEEMQ/xS4iS/+yA9HPFxDjUe5J7tC3MGI3spNvIEy/8IUvtPOUQneO71JSfV59IOWLjXfj3pxgXkRanXbaaS3xgR+kVD7szPHmBWpgpaKdC0fznvkEDhIG+EdKB8f+eSOAe4X3SSedNLzqVa9qLkvVe9/73nd4+9vf3hSd1kJt1+fGyCGHHNJU8fzfkRLY1oR3v/vdbU00tlzDlxB+cISTw/rQq2E3Yuz360vepy99VunDWHjMYx7TCH/r4qMf/ejWfp9T7p8dyHG+Yx00d2Re8P+A9RGOfOmDH/zg8Jvf/KaRp+YS52Zf3eyXvZG2j8e//uEDqXjBz63jfFmSF39X2j6JEGxAEkf9i/zlAxKfEN7WUeMn/zupigI/RDisqOnZ7XlRXU9KSEg7+3lzsf+LFlvfxnPOYs8Z478Wz5mm3UUAb7Tn1/MKgUKgECgECoFCYLMjUATwZu/hsq8QKAQKgUKgECgENhyBzU4AC2SGCBXQFdRE8HnNHpdIYGWTKcgEvJVDFOQMYTANgbdYCd+1JI3GBKjPgtZIDgFcAWptZqeAcILaAvXILKouJDgiTClHAWHlkpVA/fznP99IEVg9+clPbio4iiBB3p7InDcCWBBbMF/gmv2UnlR7+jclnNmE5GYvZRcsqIFf+cpXNjUgHN0HgeY7AXFEWoLbiw3KMRGeYPViBPlSpPhyA3+xAHmUeMgaKi9EqL7TvwgdtivnG1/Oc570pCc1n0GUwE5SBNspiCUUIIaQBNMG3Jdr/1r+Pk4YoNRGYr/nPe9p5Z2RYJSvGXvGiO8oXZW1DRYUsJTfr3vd69q5FJN85NZbb13YH3we7Z9EAOlDOJi/EKFIPCpQyRCqACDv/M4fKBthYV5AdCFIqTxhIDnEvGjsU5abE57znOcsdN9azmer8YlxvyD+2BBCkuoVkYcEQ4CnpL/5DAHGdt/pf8R/1PJIQZghht2Pb/TjOeTvrHHo7Q+Rp00SIrxmL2MJLxSx/NqROc13xjrbf/e73w33v//92773rpcYwW57yFJBe7Ue8p/efutLiMfV9OVKrh33v7lOe1K6HdGrr9mG3Ocf5kFEpjnTOLHX98UXX9xU0crmI8r9Zm9086J1wBpCIW5NhHMwZLdKCfOggM66k319s/d59oT2O7sldjgHNlnrjRfVACiHJQsg/q0dsHIOfIwD/2NYEyWNhPw2T0oO6f8nSFvSp4utW+PxUwTwSkZBXVMIFAKFQCFQCBQChcDmQ6AI4M3Xp2VRIVAIFAKFQCFQCMwYga2BAE4pWAFdZCFFj2CuoCNiRHATWSAoiRBEDCl16Pe+BOyMu2qBiNCuBMApG5E1grfKVCI3EIFsQYqlXOW5557bbBP4Fvyn7KMKo/o87LDDGkEmwKv8s98RwlSA/TEvpEcf/PeejcgqKlckvmA9clMfh8DWx1StAtqUYIhvhCG1mHOQZPYQvfDCCxf2EYbpvBxj0jOfBeljI5IDiWsPUEpwvp7ytXwBaeFAjtnrGSYOCi/KaUF/YwNJihyi9HPvHLPu/55UyPuUag45o9Qrpfe3vvWtplhDCMFKOVR9S+0aFaPytwjQE088sWGDRDcPKCeLNHbP20oJaO1FYrJN6V6KX8StzykPqz/hhSy7/PLLh5tuuqkpv5W2RYBFzeheiC8Ymg+UAZ5nHwjpm31QkZwSep7+9Kc3citjgF0IMMSdg21sVP0AeYj0VAKYz0uikQAhEcJ9HT35OeuxMCZAQ/5JBNB35jPtRmR+97vfbWp4OCD3+QGS9573vGdLiOH35k1rBALYvuDKQiudDBPbCthTmc2pimC8GBt9efCNnCvH9lM769cQ0vBwmO8leJnrYKNvtTk4GQN+82ffdIkjFOF+pwKH25lnntkSS8yLfCgKWHjO6v+DSeuBcZ59z60LxoH/b/Tbxz/+8ZYcxdf9xi73iDLe2mlNYGv2D0eeKwlv6wzzg/3jJZB5Btvde1Z7IG+kry31rFIAz0tPVDsKgUKgECgECoFCYLMgUATwZunJsqMQKAQKgUKgECgE5gaBrYEATlBYOU+HYG++o5Q6//zzF/ZHVR4VKaB0pIDqYqrNvgPH6pW17Nyou7z6E7xOyUdBb8StIL9ArnYr/UjdiexFCCE2BH6/9KUvDfvuu2+7h8A2ckMJUCVTqYOonpHDyAN7hCKA++fFxtUSH7nPtOrZHssojUL2+U0fpZ0C05S9SAvKtpDDMENiUQMiMqIKt+cpuymeEggXGLePKEUcMnUlCtDetsX8ZCk18FhR5R6LKaQE85EQ2k3FReWF9FTKWR8jexBBfkf+IDzsFc3P4SbIb1wolY0Yp4JFnlCFIgPG+K+lb6/0XuM+yV6WUb6xRzlTZAX/dyD83/GOdzSFa/auTIlfhA/CjHL28MMPbwR5lHLzaP8k3LQfucX/qd35NIIv5CgyyHtzgj2w7flqvEt6QIQq7YrgMRcixqk+EYfGjbkgx2rH/0r7fHxd7wPZuzsl+yUBUP0+6lGPapchqYKDsR8iV5KIZAH7nSLEJT/wDefYB9a4khQjGch3fGlMeM4Kj/EYYF8IPeuCOUBig/LHFLC9H2QfXP2u3L/rKISthRTD1keksPFkTqEk9xkhnHLb2S95VgTwJD8KCWxes75rI0KXD1sbbne72/2vfcHdI4SpcyQEKREveQZukkHsFW9MSAoxtvR38M2+2mvl01tyn3ESlHax13qACDfekxTgO0k+J5xwwsJ+5/zD2mCc5H8hpLc9xN3LuugamPAdc6lkCsp4dicJzT38z7DYmrfYuF2pAnhajKZZg7OuTjO3LXa/IoCn7ZE6rxAoBAqBQqAQKAQKgekQKAJ4OpzqrEKgECgECoFCoBAoBKZGYLMTwAJ3KXtJ1eQQ0M93Bx10UCM/kAHORY5QyyA/xuU+FyN6N4IA9oy+1KfgroAt1Y7fKLeos3yHvKP+E9B32L9QaVPBeoFfiij7wwpyI7xcI6jrdwFghLLgd4K8ISSDx9TONeHEtSaABb0TyGYDwkIJV4q2EEKwQugofY3YR5JTuyI07JUqsC1I7jvnUkn5DjGENJgmQNybOk3wea0IYIQMcjdEhlfKZUQGXNjDD/iGz0hdqsYot5CeCA/kFgIYHq6leFMedyUE+Gr8Y5pr+zYhY5B2GR982Fjmx4gvdsEAQYrwp37l70gNykYEKAW9cZH9QpNgwLdSYlu7ZkX2LYeJftV+Kj7KX+rOlH2nVoyiV/uRw0h/BHBUgt///vcbBnxEkgQCnfpfooj5kKJ4S8fAcm1e7e+9DyC1kd/s0Z/sUNUg/W6uy17Q/MG18JEAQAGd5AlVBFLqWEl0yRQIxB122KHNjZkj5wGL3v6QscaC9rMRoc3nrW8+j/czR/xJGJLo4l7WEZ/tGUs9rZqAwz35k5LiSiMjF1MKOvvp9qWGV9uvK7neeLWem++1zXgw5+lD9ithDINUC/A+ZLHnGR/WT0S37/1uTrQlgDWBApY/SRaIHxhL5oZxaf2VtH8l14wTIPgmDJIopl3WLlhI9vH/QPb1zlzmHsaNudCcaB6VFGALgec973ntOvbD0tyo3DNVPR+RMGSt4W+OIoBX0ot1TSFQCBQChUAhUAgUAoXAGIEigMsnCoFCoBAoBAqBQqAQWGMEtgYCOCUflfcUuLXPHdWKgDCiV8lj5WGdd9xxxw177LFHK3kYYmWNId+i24X0dZH3IWG1PQofAVzBeOQdpRLSQmBWEN/+vhStgtWCxILdlGHIMSVyo4b0u8CvADi1j6A+ZVBI1ASNt6jx63BySOncWh8pY42wFQCnXkZuUEALaivxzDZlbhHe9gdGaAjuU37a3/Hmm29udrIZHhIFlIClkJwXArRvRx9wF+hXshXZIUBP6W0vT/byC/taIj2pXwXvKdoQHPwI+XvyySc3YgCOfAj5jQBG+Iz3t5wXAnTcJ1Tw+vzoo49uPs8Gdjmuuuqq5s8XXXRR61ekCEwuueSS9h3VpzFh7CNCJURIIuBLUUrG1+bF/vGw0nfsVK4VYYPwRP5RABvn5gQJEQgsJD9FL8WnMvCIL2XkKV31v/KviHF+5T2bn/vc5y48cl4w6H3APKi/+K0xfeihh7Y+TJlb8zvlvz/KRhhQgiO4JMaY55zLDzK/GP/2hrVmwNeYMX9m7KzD1LZFtxwrQF3MX1MOcsfcqgAAIABJREFU3ziggDafSXhJKeAohc0FD3/4w9vYcMBIpQhrA79AgBpT7rnTTju1JADrouem1DZfWG6f9C0yaoUnh/g0hyex5fTTT29+bDsH7TQ+jIUcrkl1gFT6oHy3Xjo/SQX8w/8L/MZ4cpgX+/lhFmNiTABrg36BQeZtlREQt8rcI3H9qW5A3Q8nCRP8In3o1bxoXZAUZ96Iz5tjzSsSayROOfqS2ivsutv8ZaUAvs13YRlQCBQChUAhUAgUAnOGQBHAc9Yh1ZxCoBAoBAqBQqAQuO0jsNkJ4OyBq4RlSCEEKeVT9vD77Gc/O9x6662NBHAoc5jShikZ6vvlVJvjc9bCO3oSLsrEBKyzZ2eI4HPOOaeRfYgwpIYgPkIb8YH4SqAXDohA5T/ZiQwJ8eM7mAn+53ljBXCv9plGFT0Jt/E9psVqTABfe+21jawVnEf8OJS6jjILwSHgfcwxxzSiVzlPpZGRHfqZOgxxbv9kuPm88847NxIVvr26bVLZSs/rSzZPep/rlvKf5ewf4xz8tJF6DwmOqKFapgBmv+fqe+o/5Aflt/6OTWxMckASCygo+ckBBxzQXvsyp7MgOibh0pMfbKN8NYbZZV9rBL92GwNIEIp/hLZxoxR0SiFL8oh6mnJW8gBCFGmEEKWOm5cEgOX8g18r+0216hXBYzwo6wwfyj59jcThB7CQ7MEfqPnMh8gjCuGU0OVDVLJI5Rzz6ANpk3mNPfFxfYfoVg78iiuuaOQeIotfRNGIJExlBDYixcx9iD+EmVLaIQsR5PNIAJv/9Z25H2nHr1VxiFLXGDDHmf8Qe8YAW/iHpAHnUXUqg2wOkSxCIa0EvrLH5kaJEpKm+EQSI8YJIsv56Hr+nj19zQdnn312S4RBcBvrSE8VLaiBJTlJljnjjDPa/wOSQdhM9f7iF7+4+XvWDipqCQBsN3+aU4wNz5JgldLJ62nXYvcez0v6nr/qE+3Xv9ptTmMTHCQCWBuf/OQnt0SoX//61w0X+6Kr+MCHVMngB5n3U14dPpKsrLWeQf2b5LH83zPNHLGYUnix9S3ra+497Xy8Fs/p57rF7lcE8Cy8v55ZCBQChUAhUAgUApsZgSKAN3Pvlm2FQCFQCBQChUAhMBMENjsBLGAbpU8UXn1wU2BPwJQqLMSQQHd/TEPgTTpnLTo05T1DLGpvSOm0nX1sE7TvA6UhhpFaCGB2Ijv8uUd+R34hjjxDAB0WCagnMJvXpQjO3t7lyPK1IoDZoa1sd09Y9Ko0hA4MU9q138dTEDtBfXalHKb7xEeWCjhPsmGjCWCYs1Fb+nKcUcLpc4fgPsICTmPV3rgcavZDjmp8msD+Wvj6tPfo+4QtIWx6sj4lb2HDZnggBpEW8W3Ps/81UtQrxTebnecVZtMSDtO2fT3OM44d41K87OTvvo+i0XfGP4KIncZ6P2dkv9yMhez3Oc8+YBxrL4ILme1IAkQ/3n3HnpDfxqqSxub9HDAxjuI32Us2CuDswb4e/bgl9xz7ZfxdyW7qZ3ZkLkeCSwq5/vrrGwGK5OPrkmCQ4tY7FQNgl71hVUaAq+cgDJ1vrME5img+NA9HkoLSr5I92GFMI/P9fvzxx7f2q/ghWYRNVMHOkeyhOoREB+cgUxHIPqskYe3MfBr1b0qOu/8sjr7/PV+7M87NB/7vofS39vPZ/C7JyXmUvvZ6RuhK+uHvto6QQJP5xD3MgcYJ3IwVZHIU0vm/KmXVp5kj1oKY3ajnFAE8C8+uZxYChUAhUAgUAoXA1o5AEcBbuweU/YVAIVAIFAKFQCGw5ghsDQRwiN8QpALYgnspb5j9U6P+EvjM3qprDvgW3lDA2TFW4Y6DoIgKwdUEgaPS6hXM7BO49l1sDsEs6IsgoSIKoRYSZJqA6xaateLTE+zPDRBagvCC3JNIz5yXct79/pWIH8HrvLIXfu6VIDq85sH+ccA/n7NHbcpx+j77OUah5zsEQOxkY4gMfpUAPvzY6zv+lP0u58H+3mHG5FcIbX0GD21HavFxpEW/T2d8mioSweNe7EZmZfy7j889mZ8xuGLHXccLk8jhEUr/IrkRuxnj+j1qxeyJHHIH2ZXSuTALWRSla+4x7z7QJ6ywKXt3Rw0Mo8wdSfChiFXmGRZRTepz52YcJBmAX8Gk3xN6Hbt02VtPSkwwpvU1G/hv5kOvbFXqPfOAflUynt3++Ay7Uw7d/a2XmTM0qPeneSHCtWusRObrMODXqWKhJLo2mw8of1V/YF+fIKQKCL/xfwHy3D2MI9UVYAXT9H+SbsbJYst23Bqd0Pd/9uLVJjZnDOtXc70/tqUMeIhNym4qbxjF5/vmBdeUDc/nPoEuJPAamXWbu00pgG9zXVYNLgQKgUKgECgECoE5R6AI4DnvoGpeIVAIFAKFQCFQCNz2ENjsBHACtgn+R5maMsrUr4K7Smdus802LeiLHBII7klXPdurWjeqpye127MFbfObwK/Adn+EGE0AP2owNqUsdsiR7B3oN9cJ8GZPzAR4Y/t6lIBdSkk7VlY7N0F99kaxKTiv3fouajWBcEcUrq5LaeAQHH5Hijiidkw55PR5cF2t7b3/LPd+EuE7SZEUZWf/WwL17A0hJMCPrEipUJggN6KQR/w4XOu7KKp7n1qt/Ws1ZnpssnexvgvJ3+/djRxhC5uy52Wf4OFeUUZrHxUpYth1xsA8lsAe45g9cNnJ5/V5VK1RwOpXakDnZH9vOKSMa8i/JAT06u9JZONa9eVK79O3ie+a3/QbO/V/lJ9J5mBz9lPv57iQ/j2JmDHQk71w6dcS7Z7leBjPD1kPeoIfiY34o3DXdr4twSfzorVP/5s77Z+84447/p9972F70003tTL6IQKTHNAnHqy0H9fquqxvcMn2DSH1+yog1nn9CwdK78zDmRdda8z7S4UIpKrDM2AX1W/m1uC5VrZMc5++/7MVhPYZ3/onCRFZ//tEDqpnCQFU4b2iOfNikl+yN3b2ltauJEyl7HhfjWSaMdGv9b2d4/+tVjvnbOlzlhvLi92vCOBpvLXOKQQKgUKgECgECoFCYHoEigCeHqs6sxAoBAqBQqAQKAQKgakQ2OwEMBCiAE5J1+xjGEVXlFJIMcHdBNFz/piEnArYNTwppGev5k3AP2qflHZOyV+ER8o+xr7s6ZrXEJ0+RwkZBVECvAl8zisBjMBJeeeQViE3fY7tIQL7YD27BcARJVGR9teGRE9XLhckXq7LlyN9XZ9zpiWA2cgXouR2ne/YGdWnvkRohLDwPcyQHfo7JV29d5/sjb3W9i+Hz7S/99gkCULf6OuoH5EhxnJsiR/0pEawDglIJQiXlAqe1/LHk3BiS0gw/R9/9h1CJyRWkgJ8l3EfzNx3Ekm6WjJm2n7dkvP6NvFrfWXssst41s/mcfaYC3vy0nP0uYSI+ENIwl5JnPuO27UYGbQl7V/tuZPsj4+7d/ZuZXvUz72in487BwZJmulJQnjEn1wHF4fze6XpPOwDnIQP7XIY93yBz6csesoaZ3975yHAkeNszTrqdyRqr35NYhS/4l/ZUmFcSn+1fbol14/HZPw24zvrWq/wjto/5d3NE84zdlIaPhUvkjQVVXnGkPvDIPNE2jztmNhSYtb9V7LubulzlntGEcBb4p11biFQCBQChUAhUAgUAitHoAjglWNXVxYChUAhUAgUAoVAITARgds6ARzCKwG8Xr0pwBmFZNQtIUqdl9Kw7pFgbu7TB9Nn6TravVhwMt9re8hswfCUL00p2yhm2Z73KZUblXMCv31gN/eK/csFSTcCpxB+eZaAfZR5MAjp2fdfgthRQ4YwyDkUURTffVDdffr9UTfCtknPmKb/YwcssodpT/Sxq9//1+eUgeYTwYMf8Rl2B8dZ2b3Uc/t+Yrt2I6a8hgjuSZwQvH3iA59IQkXUf3lmT3rMI/k5xiZkVb/fc+azEKF9AoA+7wmu7JsdvwgRCBe+MFbCrpSUWUtfGicB9Er4kFd8I+rF7JOOFMxe6FGN85k+CUQ7Myb6xArnhTDLnrt9Usda2rfcvcZ+GaWn9jkQeil/rr+j2s1vxkePWU/+ws1nc+I8ELyTsOjtT9v1T5Jd+iSOrPP8gt1JkHHfzHNes9+t73N9X0XCtSFLkzzQX7Ncn63X75nf3L/f2oH6W4lzx6Rkp/g5G2DS742etqZygnmg3we5TzBaL7tuC/ctBfBtoZeqjYVAIVAIFAKFQCFwW0KgCODbUm9VWwuBQqAQKAQKgULgNoHAbZ0ABnJP+o7fZ79bAX5BcIHdKCD9JpCfkpAhPxMwHpPCK1FwrpY0HStBx04VQlRAloIxezmGEI4tPeHVl+7M+wS84YE4SBnNXpEabHs1zGIEyHJYje8x7WAZE8BReAp86z+B6pAWbEsAn2pJv3tNQNy9+nKfrs1+qd73gfVJ7ZtkQwj1+OVyODhvqT6ehoD0TGq2//iP/1go7x1yx/1jNyxS4hgZwv/hgQzuVX0htyYRAtP203qeN8YkPszO7OuN/FDmNXuhGg8h9UISa2MUolR91L98x/2RIlFAxpbVjuX1xCS+mpLYbNDfUYh7jY+E7Mp+yEkOiH1RimtvnzQSn+5f19Ompe49aVyE4O/bl/lv7NN82/nZKzgJQjAwRu585zu3dSXEasbxeI2YVaJQb3/Gevw7pOZ4/2b2Jlkidkl+oYLNWOj3gqUMNjfMap/bLel/eChVfac73amNaeM+FQysi1TBmfvhExI41T6iFFYietttt22PTnKJOSXXhmCPYtg5KQk9q7GQ9S6JTH2Ch1LP+jel7M2LtrzQzzfeeONwz3vec2G9lPBhDuyTgnq/z3wRtbzxkfGw2Do1/v+gXzN7vBY7bzzXTLMe9mvqeM7ekuf01y7W7iKAZ+X19dxCoBAoBAqBQqAQ2KwIFAG8WXu27CoECoFCoBAoBAqBmSGw2QngKIJChGRP21tuuaUFOwVvkQMCfCnxmIDqPKifliOAOU5IK0HeBLsT8HV9yjmnvG+C2+wVwBb87omA2J29kOOc80CAjQngENXBIXt+Ru0bMoR9MMmepyFL4h8pBRv/iHpwFvs7jgPjS00O+iTljv/xj3800lP/IbCRPQL0Ke2M9NHXSA5kcV8G2Pf627V+m1fytw/uex8ij40hYvRp+t85KfUa/+33CNbvcOkTB0KORUE/T/4/yRe0lw/o+4z1nIfYNmb8ln3P+6SRfo4zd/AJSseoaGFnb90xBrOeC8YEaMr1R63ML7KHc2xJ6X/X+g3hlcSgnjQM4RmiHEZw5V/GVKpI9HPORi/gYyLM2GWLvuv9O1UBMjYyn7EJLghwPiLpB8HnHlkz9PE8kr/jOSDlvZPskf17Mwf6nm+zzW8hMLMeJlkqlQD0tb63VsAifpCy2SkT35fU3uj+Hz8v6zfb+Kjx0JdxZgcMjOW+ukOfAJZ1wu99RQXX8hHkeo4QqeMkg1njsNHPLwJ4oxGv5xUChUAhUAgUAoXAZkegCODN3sNlXyFQCBQChUAhUAhsOAKbnQDu94G99NJLBwqYxz72sQvKr7/97W/Dhz70oRYsRZJQf2233XbDW97ylv+zz92Gd84y6lDtyf6Fgv6/+c1vmn1PeMITWlMTGBf0FhQOAfjNb36zBcMf8YhHtAC3788555xGAAj07rDDDsOznvWsdo9pFTcbhc2YANa/v/jFL4ZPfOITzcaHPexhw1Oe8pQWAO9LwLJXAPzMM88c9DlMDj744GHvvfdu5Pf555/fyBMB7ec+97kNn5BCG2XbpOcslwDAxt/+9rfDu971rmbXDTfcMFx22WXD9ttv3+xHVoTQ/MhHPjK89rWvbbb5/ctf/nLzdcdRRx017LfffsPVV1897LPPPs2HQiDM0v7lMAkRqd0nnnhiw+CQQw4ZXvnKV7ZLx3tVfu1rXxuuv/76RpLtuuuuw0Mf+tA27uGs743/L3zhC40QfvKTn9zUcjlmTXou1Q9/+MMfWvsdCP5f//rXrQ/ve9/7tu8Qoogwdv7+979v8wTyj+8bN/oeoXXttdcOV1111fD9739/ePOb3zzstNNOC2Xj3ScYzBqL8bzUV2244oorhr/85S/DQx7ykObnKX+c/cLZ8alPfWrYcccdF+Y/tt/vfvdrROivfvWrNqcYG/vvv387J+rHzClJsJnV2FjMfu2h+rzkkktauw8//PA2rzlCXus79vqdPXzD/PeoRz1quMtd7rJQ5poPIQxTRnhWti43B+T37OuccZ+Sz+xG+PfVH7JH7rjig3MRvyknnWuSWNETnn1y1Syx6UvAh5TWryGvzXXI24xZ36e0OcziS0hfJLg+N28mucpYuutd7/q/Kgi4F6ysL1vzUQTw1tz7ZXshUAgUAoVAIVAIrAcCRQCvB6p1z0KgECgECoFCoBDYqhG4rRPAKUuc0rs9MZFAN0XLD37wg+Gtb33r8IAHPGD4wAc+0AKcVHNIMMpJAVKBUMFzqreTTz55YV/dPnA6ifgYlxVcL4dKoHYc/PeZLc985jOHgw46qJF5ArxRs/aljP/4xz8Oxx577PDyl798gQBG+iJQEUJwuP/9799eEYXZJzU2rpb4yX1iw6SSySGaxuRnzs0+xs7785//PHzrW98ajj766EZePuc5zxkQ3IicEB/612fkr4A/NRxMXvrSl7auQoR//vOfH7bZZpvhlFNOGf761782H1np0dvW36P3k+XeL0X89r/pH76KtGbji170oqbeQoY6UqL2uuuuG773ve81fBCAL3jBCxoBeuqppzaiD9Hx9re/vfkNwgdR+sAHPnClEKzrdb39SApk5kknnTQ88YlPHJB/H//4x5tNMAkh4pqvfvWrw2c/+9lG8JoTjJX3v//9bU7w+XOf+1z77Ytf/GIjgcb7L6/W99cLFEQXf0XSPO1pT2vE/Zve9KZh5513Hl72spe1svcIMN97/djHPtZsR4AiiyV/HHnkkY38M49cc801wxlnnNHuoRSyZIoc80oAhwR7yUte0pTsjnPPPXe48MILh8c//vFtHss5/EDChNK4MDEnmCsuvvji4bvf/W4jh80H/EiywPve974F8qxPKOhL6a9X3y52334MICURcYhcBJ4+N3dLBvHblVde2eYE9ofU049+Z5t+f+ELX7iw5y/8+ASMvv3tbw+77777Rpu37PPGa2DmOa+Ia+ubNd86dtpppw2HHnpowyLEL3+wBpx++unDBz/4wVY+Gg58P2Txfe5zn/a/AP+QVGROhaPrzJdRU/d7ZC/b8HU4IYpetiFl9b3jK1/5SsNB4pOkru985zsLa3pKXvfNOeuss4bzzjtv+NKXvtQwuPzyy9sYOvDAAxtOb3zjG4c99tijYeh3PpRtJxZb88bmTrM2umbcv1sK21o/Z7H7FQG8pT1T5xcChUAhUAgUAoVAIbA0AkUAl4cUAoVAIVAIFAKFQCGwxghsdgJY4C5KTupHBIeALwWXwK6AL+WXoKbPgrxUc5RfCaSuMeQrvt0kAljQX/D/ve99b7OBra9+9asXFLAe1u/Vh+hFBlLHUTg6Hx6UsIK7gtkhjueRAINBHxwW/Bb0R9h5j+BE/t397ndv5wmIU3NSOkoAQBD5LXs/Cop/9KMfbYkArhfch8Xvfve75iu9AnTFHbdGF07qf2Q1lWMUXUgb/oDkl8yA7EYMf+Mb3xge/OAHNyz0MT+/6KKLGsEDO8Qp4h8uCCRj4T3veU87f96OMTmOtEDiazPCkl8jZ5C5KYfLRyhiH/nIRzb7kHewMhbOPvvsRoofcMABw09+8pNGjEYt29s+rwQwv5UAgdBH5FLwIfP5PgLIoay3A+mnusHDH/7w4TGPeUwb/wifww47rBGicIGFxIB3vvOdbT/UPuFiHglgdkYJzweMX6+vec1rhh/96EfDD3/4w+bXyCoEHnv5gXFhHfjkJz/ZKh9ICDEGkJ/Ic2Nqt912a0SaNSF7I2df5JTPn8X4GBNk+kj7ELrHHXdcI+iQmne7291aYoO+7pXAzlXlAUFqnJsn3MN6gvAPwfnTn/70NkEAm6vNa/r3hBNOGF7/+tc3e97xjnc0Ip/fZy4Lic8f3v3udw/HHHNMs1m//vu//3ubM77+9a+363fZZZeFMtjmWUfIZhj66xMkZuEL8Uv+mvUbeWtO5wvWtL322qtVO5DckMogyG3rm8/WCkkAxkTmTfsDqyzgvl6f97znDfzBweZxdYVZ2D7rZxYBPOseqOcXAoVAIVAIFAKFwGZDoAjgzdajZU8hUAgUAoVAIVAIzByBzUwAA7cv4yvQK7AtSJ597nKOVyQB1SNiTGBUgDTEycw7qlPF9ESggK8AP7WSsq0Odob4EtAX+Hcehc+jH/3o4dOf/nRTCx5xxBENh+c///kDZbD7Io+V0I1SarVKnLXGbUwAC/wjMKkckbzUv5TQCJDs8eg3JBBCi7oNSUgxidSBnT8lUBH+zkX+KAtOJTlPx5gA9hlpkfK31IsI/s985jONvM5+x5RviK6Qmq5RIhnpo+/5AuIvZU6Rhz/+8Y8baTzrPZAn4T/2SbYid5CTxiwVt3GPCNKnfkcMIfOo40OKUrVRuSKHqIfhRS1qTDz1qU9t9+v3QJ1XAhhGyjabq8xbfNwcx4+R4ZT9mcuQQVSx5jjKZ8kvyE/zQpIDzAWU0cgjY6VPhJlHAjh++6c//akRmtnv1hiX4MCPVQFIMgcCL6V99TXyG+F94403tkQCxCAizKGkvC0DzIvxO9cm4WJW6s9+DLDHfM9/s297kn7Y8+IXv7glP1jfzANUwog8yQJekXnsUArdOe6VvaB/9rOfLZQRn8e5UJtgof3arT+NZ0Q+XPSpxAhzoLnMOSnfbQyonmDMP+MZz2iVD1IxwHiAh7VQsoDkCPdzeJakg14FPGtsrAFs12aqfqXsjW0Hglf5f8lOkhvYwZ7YwJfN+fxHf1tDjBt+gxh2ONf/ERJkogh3HeyTMDZrDGbx/CKAZ4F6PbMQKAQKgUKgECgENjMCRQBv5t4t2wqBQqAQKAQKgUJgJghsVgI4JXa9Co4KXlJ/CowLhoYcFPCNosvejxRBSsAKkgumOiaVgM79E4Berkz0WnRuTwDmvf35BGWRuQgPtlCy9apfBI+9URFhVEAIYsTQnnvu2YhSAXG/KY2KCKGMpIAW9M3+mbF3Usnm5cpiT8KqL6k4VnQuhdWYABaMR/YpWUzZiARDdCPu/MEjJTLd1z7JH/7whxthpiSystGC/753L+SRvT/5gAD6UirwSTYshc9SPrMl/tFjILiv//gAJSxCg1JLCV9kn98RezBgm7EAr2c/+9kNB2QfkgtBmLLHyAB7iCKH5pH07P0l+3tKdNDfSvoqWUq1icRL6V8YIbspuyUD8HdlfhHAfED5b+MGLmxHHiOP+v1P5xELfpO9mo1z6m9l0ZVrfcUrXtFIXoc+98cHzAUSHsx38EP0UAhmrqMARqK/7nWva2r5eVcAZx/0lLrnC74zz+t3/ZqSt1G4euXvMLP37c9//vNWIl5yALLQn/6mrOZvkip8ThnpqB+jBt2S8bsW5y6WmJO9irXVGqZfzXOI/JTr1ebHPe5xzU+sBRJH+DrlZ5TPIQlTGWAt2ryW9xjbLwkgRGSSu8x9fBmJKznAZ4fzXG/8WweUhecPl156aUsAMxfCwjyhMoR1gCI484nr0+/mkVnvg2sMR/nLRu/9sUlb+aq10VhQBcN3fMN86Xyk8L777tvGADU8HKjkrSNU5NZA9t7rXvdqSSHmC/j120xMmyjWr5m9P/RrY/6nyu/9vLuRz5n03PEaUATwWo7qulchUAgUAoVAIVAIFALDUARweUEhUAgUAoVAIVAIFAJrjMBmJ4ATsOuJUerOkBpRcoFVKWRqOWWEQ5rMSuGVbk5ZZ+1IkDSqTCSFko72/dRuxC2iOwrHkD7ugQzxvfsgdiik7GvoSNDYq3K4yADEmEBxr+6ZNQE2VsAmUKzdCB7qLkFrZU+V/hScjxowBKh7IEkoPBFDyB+lwRGhyHHBdAqoyy67rO0J2ff/PNk/DoSn/Kd9L5E7lFsUav7gEjUrUkCiwJOe9KTh3ve+d9svk91IUPtEOqgdKYDdax6Pse3si4rR/rb6DQZIIWOFD0uUgAFF5D777NOI0ez1SxluPCBSU0ZWiXQlsylpJxERs8alx8B7futV/yJvELcUz8gpvpFxwEaED9Lf98hu5Jg9oUMCI8UkEBgXkiF6cgaGsx4HGffpA/McgooPRJWI7ESAs4MPsCHJIogwxC8CGAmIJDRfOBfhmxK55ldzhLmDr+Twe0jE3Hej/aHvf0kdSLqsaVH/G+f3uMc9Wvln+DjHdWxX/UCSg6QIWCH1+JBqCM5xL8kPSgk7dxoybKMxyPOSABGC2/cwsCYgPPm68u78IGWbs7bpWz5jv/Bf/OIXzRf4SXyGmpgCWDUI/zfAhspamXVHn1w0K/t7v4SFMtb6Uj9TxFvvDj744EZq8/kkKXmVBGINsB6aNyTOIIHhpP9tj6BUuDnCfOIe5lDziWcYS/MwH8wK+yKAZ4V8PbcQKAQKgUKgECgENisCRQBv1p4tuwqBQqAQKAQKgUJgZghsVgI4gArkCvAKVtoTUrDSfrkp3xjyRLAY6UMFK4DalwmdWef8/wdPUs1Q8FDyIXWV8LUXrANpQcWEuAophuSgZAqJLJhL6YUksldiAt6INEpYajfkgeDutIqbjcBoEgGs7YLw+peiiXpJkFr7sy9wX6oz5ZLtA0v1hBzQ37fccktTysIq9xAE70sgzzrQPba//4zQgIH2SgZAeLI/ZT6RoexRJpySjZqLwt099POVV17ZAvzGgfLQCKCTTjpp7ktAI3rYwzYkvtKl9rLkFyn1GnVwsMi+puzl/8q9Kol66623LpR8R/gYI+aKHLPu/36M9eMyc5V9OpFTbN9pp50WygIwfwrkAAAgAElEQVTzf/0PD+pGRKc+Nj+wWdl0GCqF6ztzCVIcKYrocr++9PM84NDbHyViyDi++7a3va3NjcZACGznwcd4T9IIcpSfmwslQfAF86pxADeVEiSUuJ8jinI4jVWLGzEH5hnjeRnxp7362FyglC+1++GHH95s0f/6zVgwP/izN64+lzSkcoC5zzzgXN+ZDxGC5sneBxZTcW6k/eNnKXmszanmgew2F9jjW+WPkMOZ/12f+dI11k1VAK699to2FhCcIZap5SUFXXDBBQsVM1wPpyjLZ2k7v+ePIXb9b+BI6XfjXT/z4yRCabfzKHole7EX2Uv1bDyYP/wvwO/tBWweMCdcc801bY7MftI96T5LDGb17CKAZ4V8PbcQKAQKgUKgECgENisCRQBv1p4tuwqBQqAQKAQKgUJgZghsZgJYQFRgN3uhIgR8hxz0KngpkClo/stf/nI49thjm+pRgFtwVAC1D/LPIuCfwH2UNik96lUwnw2Cs86jfhTUZgebUwJYMJw9AvoC4CeeeGJTdSE/QpKmzKNSwkgie0YKFrvGEdvXg/zpCYXx+zyvJzz6krTaqrypI3v9InkQN+zX/gTyU64TEfSGN7yhJQQgQZFgsZ/dFFCUc1HVZnCu1vbFfGnS972948mh/02/2/uYWkv72MK/BfX5NjIPObLHHnu0Uq8womiD4fXXX99IQoQ5cgBRYq9UJZQpAbfffvuFvVJnNkFNeHBvf95T7lEtU/LBgX2+o3LW71GyJynCGLA37Le+9a32G1Wb+QEBiBCyP6q9X+0nvVb9v5YYjglQY1X/6vNtt9229aukBnYhiKkb7RNubNgDnPLT/OZ8anf34xf8SQUACSTKA/ObvkrCPCqAtSl7nhvzxq+yv2wzvxkTbI0aPPvA+rz33nu38umwch/YeS8hAKbwQ3zBBmnsnKiNvfo8iz1Q+/5PGfgQkog7BPDTn/70RlDaE5Zd+tGBzFXq3Ng4/vjj25qh9L/xgDSNohp2xhBiNGWFx/PxaufEtRgTSfBwL2Pdwc/5tYoQjpTuTp9FEe23fLfLLru0BJnsoy1RwP8Pxs5pp53W5skkkbiuf78WdqzmHnxaH6Xig2Qo/xso/43QNvaNAf2VJAj+TRnsM6WwpCHrheoJyqFbE/P/hzWFT0kkC87GTyoLTJsUsNh54/+tVpt4tqXPWc6PF7tfEcCr8dq6thAoBAqBQqAQKAQKgf+LQBHA5RWFQCFQCBQChUAhUAisMQKbnQAWFEWQCejb69VnBEi+y15+9kMV8BUQFdQUHI2aao0hX/HtBCG1C+Eg0JvANtJDqVcqJWQnVY9zBbPt54rME8xnj+C+Er/K27L1oosuGi6++OJWLhU5ptSp33P/1QZiV2zshAvTlr5NSpRSbSPsBLrZo5yp9gvqUkNTMlI1U3wivpB+cFTaMoQ6okNJVCVg99tvvwX/mHf72aFMr1LWVF4IC/anTK3SvoheGCj5bU9H/YwIpnpUAhRpQjWLMEKWwRGBHpXXWvbhWtyr7xOJDfwfca/0M8KLglO/Subg88Y1VRvSy7lKINvv0n7f1GywohSEm70+lc/23r7SGQfavRxJsBa2TXuPsV9mHGsvn2ATf9f/ytimBLyEB0pGPkPhbB5E+O6+++4LikHn/+hHP2pJAYhUSRTzrABmL19FgulnrzvuuGMj8iQFpCy8pAiJHfZLtw4guZC99ktOqXeEKB8yb5oTMl/0YyFEqzE0LpM/bf+t9rxxEogx7dCX2mwsp50ITPZY6yRI2A/W+DjqqKOa6tn3sHnQgx7UqmBYKxGmfAl+/ChVIoLTtITfau2c5npjOnvVa7M57PTTT2+JUMYBglhZ80MPPbSR4Wwyv1G7steheoB9r40Tc2hIUfdFfhorqgKkhDS8Z7X/8yRMomzu94A2zpG+kr2015yn/apeqIJgDjDXG9/8QeKEkvCw8z3c/GaNVTFDgon+Nz6iOM46M00/bcZzigDejL1aNhUChUAhUAgUAoXALBEoAniW6NezC4FCoBAoBAqBQmBTInBbJ4BDzEwiKHwnQCkoTOWF2PEdRdOee+65QJIJlCv7ay/UED4hyRJYn2XnR4GXEo/ZyzIK1wSlkRmCtogwgVvkGHLX/n6CthRBAtpUPkgxBAkCSNlPAW/2IwWj+hmr22ZBgC2lhNUnAtf6jhL4fve7X1M6OZBAcDnvvPMaMcp25B61NFILYe53hLnANsWUvWGR/3250L7E5zzar038A4nLd3tFlu/0tT51JKGBIhgO/MP5rkNmKBmr9GfOm4W904yzMfl5xRVXNPsp8vgxYsMY5wv62N6W9vxFFCJ9JD8gN5F67uVaxKjxpCyu35AkKZGdNs0THmMMEFv2/OSvfNq8ZYwj84wFv8NFPzsHDnyDel6fKwkOPxhEIWscRAk/zwRw5kXK1/e85z0Lex7rb/bbG934pviHAWVzKkGY8/gKBaR5z2EfdPMkX5IYwQ96sjdk2ywJwLECXJ+Z0yjbJXw4rAf62p72VJ1KhCNFlfRFasJLMhT79L99cuGEAKX0pB6VGCCJYJ4J4H7OUMGAch95rz/ZY35kCzW7RJg3v/nNLSlKso95QWKMsaMqhIP63Xl+R/zyDQpw9zGurDnUr/Oy/2/2veazUTojbVVy4BdIYPaZ1+Ib1L3KfmfPa9daK88999w2X5oT/S9x1llntVcJMapMOC9JU9YRRHFK7U8zd2+2c4oA3mw9WvYUAoVAIVAIFAKFwKwRKAJ41j1Qzy8ECoFCoBAoBAqBTYfAZieAE9QXCBc09yeYHZLT9wL5/hBCfdnf7K3Zl72c9v1aKaQEmd1LOwWd+1KJ2orEQ+Y5+oC0gK/Afr6PIjYKLmRPiOSUl0b4IAQ9x5/AL0xCsKT8a2/buHRjBkj//aT343ssNrCWI4DZkSC39oawjSLMfRMUR9zAgd1IMoRJyse6zvcIsJAgSPSlFMCTbAhWntvj5vNSmExj/yQCUjCeXQL6ISaQ4fpU4D8He12f/kXysI+9vguplTby/RAe8zbpjX0ifRZigi0pi5uyv37jK0ns4Afukz2ekwyANO19Zp4U4H0/9O2K/X7PvtX6ms2xMWWwjWfnZP4zdpA4IYbzjODieveZZwLYvMUG4zdlednofZS7KRPMp7P/LwLLGDD24ZOx0a8HwQPG2WM3z1hs7tuI8dL3v/bEhhCUbGBb1jO2IsN//etfN+Jf+X/3yD7v/MG1sMy8mD53r3kuAZ1qHtY/9vbzdxSqKXtsbpDww7+Rv3yb7+hbtjtUy1ApwWdlskP0Zx0Zv25Efy/1jMzdbM2RpLEktPk/wf8D5n22pxoIv+cX1gxriO8zN1IMI8D5Qb5LZZT8PxHyd7F5cjxGFvu/aLHzso72/1fk/VIJOWvxnP7+i92vCOBZe389vxAoBAqBQqAQKAQ2GwJFAG+2Hi17CoFCoBAoBAqBQmDmCGx2AjjB25ADgnoJWmbvvwS3dUbKZgqM9qVPZ95R/78BIYSzl6mvEQAIDoSf370X1BXAdl5IgQRZBb0RpNnTMnaHLEF2OFcgfdYE2HIEsEA3W0L061v9KSieMqYhdqP6Zb8AtqA4fxDwT4A8wf0QhvOuAM5e1fqy92O+rR/hof8F/WMbf0lyg9+VTEUOwASOIU3nxefH7eh9IsRW+huJFyI4ez575dv8xPhIMoi+pxikbMs1noUshwVCZNb+v1gf9O1KCeTs3apPUwYaueXwW8gbWIXsjN0hUUMYprpAyL95JoDTtpC8IfvYnXGROY8vZO7M3r1R/CeBJvOk+zkn82cSYNwr9+v9ZiPHy3heDAmqPcYw39XenrjWPtUS9t9//zYXwEb/mufNCb5LIkz8oJ9X+uQn95onRXx8mz3822FOS6IPvPwGG1sGZG/vft5wTaojSIxwvnGS9SVrQfabztrbl4nfSB/Is/S5Q58Z+17hoV8Ru9Y3bYzvZ5/gcXJE7pEtJXLf+Hqel/8bss7yta31KAJ4a+35srsQKAQKgUKgECgE1guBIoDXC9m6byFQCBQChUAhUAhstQjc1glggV2ByEkERb4XEE1wNIFgQd2oYRMwzr52ArwJoC+m2uwdZr2VYILzjhAWvYo3at0xARg7BYRDcLhHVEK+Fwzvg8F5TtQ9AsaCyGMF8GoGS7DqFTVLvR+rDz17rMZJGeSoFkNaRTEdNahrQ/BHARsCJ0F95/KHlA4N1q6dlvCYRn20mF+N8Zlkf/BPe3o1c/q0b2u/byW7o+pmWxRyee3JrRBqq+nv9bh2TMry26jYUw4VCajEedSa4z29x8Qdn4kaNm3OfppjvNfDpi295xgDbefvfcJCxrt+zvwXtWDwcE2U43wnhKDfHebBqAkzBqYdB1tq05ac39uf8c6HszdrKjrEr81l3kcVHxKLzSkFHrv6fVRDqsO1n2N7pXHm5S1p/2rP7e2PArgnJvVzkmGiBs88DguJAf28nnkndsV32DatinO1Nq30en2d8sd55fNJcolNfankVD6IfyRRTH/DB2maI7+FZIdzKnLMKgGgx0obrAEI79jDVkcSf/K/ULAYJ/r47NpsIZD1MX3vszUxc8VYBb3Ymjfu02nWxn6N35J1t3/WWj9nsfsVAbzSUVvXFQKFQCFQCBQChUAhMBmBIoDLMwqBQqAQKAQKgUKgEFhjBG7rBHAChJMIYN/1JFcfWOyD5QK+AqUJfiaomyBnr3yaRH6sJwHs3vmLAi12+D4B37hFAr6xoSfI+/LWPeGXa9w/6rEEy3tV6UqDsePAbIiH3G8pAnhMdE0KDutLfdcrk5wXYqRX9bInhHiPHbIT8R0VbEjwSc9fbghOE3xeKwI4pERKerOJvfAYKxp7MosNPaHV72cawq8nv50fMnq58bAcPqv9ve+TEBLuGXVv3+4QPSE0YndPFroHQieK6ZDJq23nel4/yS/1YfopRHDfl0jBlAbm73ykL/PL7iQImBMyTlYyBtbT9vEckASPELfaq8zx9ttvv5DwkbHunCjie/Uzwi/jpZ8XevIw5/flsUMyrre9y90/+3lrY79vfU9Qsstnc1uvFIZXkp4ydqwDvnevMRnYq2b7dXS5Nq7X75m70mbtlrgQNW8SRLLesD1rRta8jBfX9sSxzyHS0/74Scqoz0IB3I9J/Zr/EVK9QQKMihf9/rx9IljmRTaYIyRBJBEOie7PZ7ikwkCfLJTy6llbiwBeL++u+xYChUAhUAgUAoVAIbB1IVAE8NbV32VtIVAIFAKFQCFQCGwAApudAM6+ryl5nDKIAp4JHFPPUEQphfsf//EfjRSJUnQDumDJR0wigEOghtxNOc9+v9Mo/gRt2YLsEbSFh8BwiKIopbJnbkhB58FoTPptNB59oHvSs2GhzQlIjwnx7O3pWv3tfgL22ePYd/CIErDfJzgB8Dx3FsrHaewXzGcHEitkTvZy1PaQgCFL2eH87ImbID7sQnz7LvuChhQa+8Ks1G9jAhgJfqc73al1E2JTe6Pg913I9n4fWP3fk8LsZQ/cenVnX13AvWbhA5P8fuwX/T7Amdd64i5975V97IiqNYkyuSebQ+zNwxhYzn7tZ6tXKsUkRaQsPHtSDcBrEgXgBA++EuLbs8wZ1JQ333xzKw+eo5+LfTf2jY2eG/O8rF/53O+F25OVITlTIrtPQondSX5IokAU436Hp3UChn6PynpWdue5ITN7sj4kfcZ8tk5Im0OM5ndrP3W475Hptn+I+jnzZ4hhr7Ds1dIbjcE4KSPkLnv8pv1Z89J+be77sCfvg2H+Lwjpm+oSKffMZuslDBDs9kyfBQG+0Xgv9rxSAM9LT1Q7CoFCoBAoBAqBQmCzIFAE8GbpybKjECgECoFCoBAoBOYGgc1OAEfR6lUQM+U6BTh99r2AZoKhIVcFgQWR/TZJ8bicgnMtOzjEg3uOVcBRufqtV2b1Za8nlfcV2BUkRoBk70f3SFA7gf8xyTdJvbucKnoSVr1iaCmSczkCNCWLQ1wI5Cv9yyZB6qjh+jLfITNCiIyJwH6/3KXUj5NsWAqfpXxmMX9Z6vnpr5Ay4/KtPXmT0qixLXtEuke/T2iIgFzrnq4xVtL+9HeI47X09WnuNcZEG/mBNqd0axIZcr+Q2UkYMN6TCBESyJhwZN9cGIXcmFRhYJq2rtc5YxK8T1jJHr8hOLU9peL79oQgNQ5SRjnXpm+jDM1180iAj1Xg2e9dAkvm+KgaewKMTa7lK+yHUeaLv//978O22247/Otf/2rf8YOsHUkWyLhYrz6e9r7pO2NX/0li4svam6oWIfL1X+Z048Y52fOdjXzBOSkBHqJTW+DQl1Hu55dp27oe56XqAV/Nvr/6RjJA2tiXRoZN9gFns893uMMdFhJlkvwE1yTFuF/GWPCbZZJYP/5jY8Zm9rPnu0htfeY9Gx0pF5+EMfdKSWj9nnkx5K9rJA3c/va3b/dKieysdf2al/9RllvPxvPIOBlhsXVvufUwz+3X5r4tW/Kcvo2L3a8I4PUY0XXPQqAQKAQKgUKgENiaESgCeGvu/bK9ECgECoFCoBAoBNYFgc1OAAvihuS94YYbmsp35513bkFOgVzHH//4x+HKK69sKrB999132GabbRb2iuwDmtOQvuMA41p02mIEsHsn+IvE+v73v99s2H///VsgPNeFBPFZEP/aa68dfvKTnwwHHnhgU/AICAvw/uY3v2mEwAEHHNCIE/i4ZrwP7pj4nCUBnODzySefPPzjH/8YDj744GGfffZZKI1NGaW98GDPpz/96YUyqIjie9/73o0wVjL2Rz/6UcPBuY95zGMaEZI9QycFtueBANbGb33rW434pFhEXPHtI444orW/359UQJ991113XSN9+IkjAX/X8wulc2+88cZ2z7333rup4vr7zBsBzPeN7bPPPrv581Oe8pTh7ne/+wK5x0ZEj/4y1n/wgx80EuOggw4a7nKXuyzs/fuNb3xj+MIXvjDc5z73GZ773Oc2+7OXZhIveiJ4Lcb2Su8xiQhBVrHPHMAGBM9YnWc+5CO+RwDyb/jd+c53btc53CeK4iTBpJ3zSACnTSHmrrnmmmY79W7IfHiFKGZbiEy/f/e7323k2I477rhQOhgu8OETD33oQ1s1BH85+j1WV9qHa3ldVN+9qtPcJ8knRG9Ur3AIiWdOQBJnfPMB/Z/1IwkTwRiurs2cMQ8loHsckwCkXZdccklby9hnDQsxGrI/6xolK/tvuummtj7e7W53WygfDatbbrml/U8Q/8oa7z6pnLGWfTnNvcaJUUkEi/rdPUJgU7g7ssc3PPivtqcUfMqo93uJw4UfpFoGQt0RRbH/PWAIs40kZqeZi4oAnsaL6pxCoBAoBAqBQqAQKATmD4EigOevT6pFhUAhUAgUAoVAIXAbR2CzE8AClAL+P/zhD4fjjjtu2GOPPYYzzzyzBXMFTa+66qrhwx/+8HDaaac1MgR5+KlPfaoFgfuyiLPu5pDVIaJ6UthvyLuLLrqoBeef97znNUIj57gmakDBXAQY0vDFL37xsN1227XAsCC365EERx11VHsdP3MWGIwD3eM2UCx97GMfGx72sIc1Evdd73pX69/73ve+C3sCR73161//evjiF7/YMKIAe9aznjXc6173agTB8ccf3/wh5YPf8pa3NAymDWxvBDZpS98m7X3BC17QiO9HP/rRw5e+9KXhq1/9avNnhFVKnztPsB9JjhhBFLzkJS9pKjn2Iz98j0Ddfffdh5///OcDIu1Vr3pVIwv7vSTniQBm0+9+97vhM5/5TCMxL7jggqZ2u/rqq/8XScWX//a3vzVi93vf+15LBHniE5/YfF4CAB/S//vtt99w+OGHD/e///3bPREjjnkmgNmiBPYxxxzTCGBkOCLnm9/85rDDDjs0UtMYR/aZ757+9Ke37/whxXbdddeGyZOf/ORGeIb0QRR/5StfGZ7whCcsuPc8EsBRwOqrl770pc0fJLlQ8MKA71PFplpAyE7+/pGPfKSNffOFI8TmCSec0ObMV7ziFQ0n1xgHIQ3naV4I+ct/zW3Pec5zWjKQtezVr351S2oyJsx5UQSz9XOf+1yzP9sAmBvhZC35+Mc/3hKlJEa96EUvGu53v/stEL9RjCL+ZlkGOU6ZPX2TDGXsv+ENb2hEpXX/fe97X+tHv5vvtD/kqIQPcwJs4MDnkebmuwsvvHDgB+94xzuGRzziEQvq6KiCPX8eyuAbk/pXm7WdnfzVWGefNdKc9vCHP3xhn+skdyUxgm8bN5dffnmbR/oy4daKr3/96w23Qw45pM0PURdvxLo3z88oBfA89061rRAoBAqBQqAQKARuiwgUAXxb7LVqcyFQCBQChUAhUAjMNQKbnQBGEAl2UvO97GUvG6iiKAUFTamdEGV/+ctfWiAc4YsUe8YzntGC59kfMqTHeqh7p3WOnnAIsZs9S9kk8I/YZYOAdkqbhvwR4PabwC57qV0RQQi/lAcW8BbQ932IL+RpT/qsBwG0nJIWRmP1dXALseGz4PeRRx45PPWpT23q1uz96TcB/5NOOqmRvkiOXrlF7YrsQ4hLAgihALux+nna/pp03pYoyJcivvvf2CXIv8suuwz3vOc9m5rxy1/+8vDmN7+5KXmzB3T2Pfb5/PPPbwTZG9/4xkZqwTDk+Ote97qGge/++c9/tnvynRDAvQ3zQn68853vHF7zmte0PtUmJM+55547PP7xj18g9dlw2GGHDXvttVcjCX1GCiFKTz311KZ+f8ADHtBI0p/+9KfDKaec0sjhsZIsRPBq/GAtrh0TkMhMYxWBjeR/2tOe1lTQkiH646yzzmrzQ/bvZDs/f9zjHtfIX9f5DBekFyJxEvm/Fjas5h6TCFiJD5IA9CPyb7fddmsk/7vf/e6FUveeiSBDeJsrJD70CnfkJ/9Q7vb973//gnrUdVEN84F52f9Xu0LCWgOMe/O3hIDnP//5LdGDrVFvGv8peW7MqHSQUr8IQuPC/Gh+sGZKBHnTm97UiPR+398kFKWM/mr6crXXhgBPHyEwJXRIerDWv/a1r204mB98x37rnkNS2IknntjGubURqQ0r/xsYB3e9610bAYxA9dn8kj2As67042O1tkx7fe//KYGftV77/vSnPw0f+MAHhj333LP1ncQQ6wJSn584N/shezUm4jeSn6jn+bs5ED5wjDKaf+R/kHFCxHL/H6xWmbul+Exbanql7S4CeNoeqfMKgUKgECgECoFCoBCYDoEigKfDqc4qBAqBQqAQKAQKgUJgagQ2OwHcBygpmQSBKYIEPClZLr744uHoo48ePvvZz7agv+Cn4DESrN/jDqCzIoDHBKkgdPb4ZQ8CWBBYoF+g+4UvfGHrf8H57I3qPMSQ4K9zEYUIMaUt3d/9KMCQxM9+9rPbdRSkXueZAE450uz5Kuj9zGc+sxFBCEzBavjAgoqNnVTgFGJKvvr80Y9+dPjEJz7RSJMHPvCBLeBPKQentSS/1poAdj/9RbUIh1/+8pfD73//+0aEP/KRj2zKVn0Xojb7uupnCQCIHYQHUuSyyy5rxDD/p6R2KI+NBIJdVJPxh/HYmHrCWYMTx+QfBazxqq/0OTJTHyK3sk+n8Y7MRnpTyOtbSR8IUso3CnikEEIcYah0LFXoRiRArASSHgP9qqw3skp/6ivJLg6EIP+AA2JL/0l44PsOyvG3vvWtjRgKmYcIcz716BlnnNHIohzLESUrsWUl14x9wNzGD/SZ3xDY1OvmeP1pXLDRYcwgsyT/SBRJ4gD7EekIcnia/7IncNTDGcMhgOcFD/3FZokMqiEgMKm7+UQIXkrQKF2pZI899tiW8GQrALbChb3G0fXXX9/WBgpgPnTppZe2sdGXCO6J15X04VpdYyz7498IfDYayzAxH6TMO9syb1kvzHnKxUv2kjSEAHW4Tj9bAx70oAc1jPyWvu5LSGdv4bWyZdr7jP1f32ofG7XJ+vbe97639T08rIfWRkS2fva/jnuYF43vD33oQ63PrZWf/OQn23pCDS2JJsRxSqC7LntpZ11YjNgd21ME8LQ9XOcVAoVAIVAIFAKFQCGwdSJQBPDW2e9ldSFQCBQChUAhUAisIwKbnQBO0FZQlNrHQd3nSMlIZJE/6jmEkGBpyij2e5+uYzcseutxwNTnqJAQP5SaAtWIDuQF4oKSld0p45zyv4iflIg877zzWqlngfJgZH9cwW0lhQXUfR8CbFZEx1JKWKBpl76iVKRUQnp+8IMfbMSuMtj6vd+vE6FBBZky2Ahi+P35z39uyQCf//znG/FJGSlwPklpOAs/8My0JeqrtIP9Av1ILipIpB7iQvvZHxILeeM7AX04IP74iO+Uzr7iiita6Vf3VyIcqUBF6PokUvQE8Kxx8HxqPj4dkovf2v+WgtHRk99KHCOKlXxHZiD+JYNQOfIVRDACXHKE/kcOzevR+2XKuZqrsierJBB+jOQLBvwEPiGEkaaqHWTvcNeHBEaaUgFKBumPWc0D437o7c9+xezksylz/NjHPraRd/ax1u8p+0vNaI40X1B7U0vyBckf2T/cvr8IQiXiJQoYJwjQnvBKG8yRsz7S78Z7Sh0jgxF4EjpglPL23iuVruqBRBB4KfUtMYZ9fEZVAVshKBONTJQ8kT10k1QBT8csFLBjvNmsH7RF+7zy1R//+MctkUEpaHanEgJfkfRhzTTvf+1rX2uJU/o6JD8SVCLNy1/+8jYXuMYz0u+ztLv3f7aH2O/7CEbshYc1QQKcbQKS0GHOtAe2fd+RvxIo4KR6AttUA/D/hQoLkkIo6xHHkgvMn/Pg97Med6UAnnUP1PMLgUKgECgECoFCYLMhUATwZuvRsqcQKAQKgUKgECgEZo7AZieAQ1wJVtvr0UEZk+CtgPnb3/72FgQ//fTTh3vc4x5t77/sGyuAOkkBu5yac1pFzMWx/4kAACAASURBVLQOEOI3AWiBWWVcKX7tV8o++/cJ9iN1kGI5V4DYufZApYITzBX8Vw4ZYSqYK0hMGeoQ7PYdMiUB896eaVSgW4LPUiTvcgRwCB/2I7j1sb0/KZpci/Bim0C3AxZ84ogjjmjEkKC4voenc6hoDz300IalErpLEcA9Jku9n1RCfIzPtH7gvJ4ARm7rI2QetS4VODUzn0ZeIUgRflHu8QllPZF+b3vb25rt8FHuFn5UYjBDjNj3ESmiNGzKhDo/ZZBTSnZL2r4W5477BJEjaQPBwyYK35122mmh7C98jPOf/exnjQBB/CFMKN0cMEvJV6/IcEkCymK7b4704zyQoD0G+i/70xqbSCBljI3xzH8pE5xkCH0nCQQJ9MpXvrLZb85gm/tRxtpPGuGz3hUApvWJfsz04yAleaNI1dfUi+YCc1q+D+ElEYD9fNz8YZ9XBKCxL9mBXyC+zZmIYHsgR01pjhiTjbMug5y+TUJTKkQg7swBiHDt1q/Z1sBY0a/stw4gi20N4B58CfmHBDYW+Ifv+hLQ8IfzLEnQ+E3moezh3ie9SACQ0GTdM/dNKlkMF0kx1oQ//OEPLfEBSQofSQGSBeyrHJ9LVYVZloPvx78+9DmJD9YC67pDG+Hz4Ac/uJG7zrMeeEVwU03zf+XAzznnnOE73/lOGzN8QfloVRSoo5HCkoYkDMDHM1TMCPaLrZOTxmza1Y/7xc4bn7vUejy+32qf0897i/0/VwTwtLN3nVcIFAKFQCFQCBQChcB0CBQBPB1OdVYhUAgUAoVAIVAIFAJTI7DZCWBAhCCw56egHpIrKiFkL0KM8tc+eQKegt6HHHLIXChAExiNyi+qG8FbRA/VDhUrIhhpichRAln5zihY2XrDDTc0UsT1AsZKegp4K5ka8kgA2IH8SJA7QdRxMHSjSLDlCOC0Aw7UzFScyvwKYrMrZCkMEAQpZ0zlaW9ESkekWPZPpIBDgCNPUlI3g2mjbF5s8AaL/hWxS/GMoKBiRXIq/6tsqzLG7EL2hOg1Fije7Pf6nve8pynH2YUAQfhRQCNJqMGRYsopI8RDoHt2FJfjoP3Uk84qT+x9QslSNiAi2IX4QNqFGPco7U2/IzaoApWFpfbV1xImUgbY+DDWkBwUoPZWHvf/rP1Ae8ZESMgv84JqBlSPbOD3qQbgPYLT+OcXiE1z4Xbbbbeg9HcfCSKU33xiTG7O0vbFCOCQ1sjIzI9R+GaeZ68+hg/Ci53GPjJM4sMOO+ywkCBjPdh9991bEszJJ5/cEiH8mU8cfCvE57yUQe5Vr95by5B5EjjYLsFFgghyVP9KbIiS17qA6DQn8HfbIZhXJFFQEFMAwyx+x35Y9qWQVzmkV3259rIzJY35CgLb56jYtTf7wqdyhs/O9aoCCPWzBIGst0hQewibJ4wb+BkT8YV5mAMzJtmqb8z1SejQXmuZ/2soePltEgX0v0QpZaHNARLgzHnWAKpgVSTMr+YMNvMNyQLI4vjCLOeDVTvNGtygCOA1ALFuUQgUAoVAIVAIFAKFQIdAEcDlDoVAIVAIFAKFQCFQCKwxApudAA6RiRig9vTZ3o8CpYK+iA57w1IKCZZSB1LKnnTSSS2gPK3iZI27ZeF22qnNaUf2nhTEFfRGfAnmI4CV/3WuADZigxpYacdHPepR7bzs24cEQ+4deeSRTeEXBaHAv+t978gewmOl00YGvZcjgAXls1cxbKg2EdlIMIHrBMJD3PADuFFHIoyf9KQnNV+gDlQmFk7Ub7Ac7+8462D3mABmE/sReXwaYX3VVVc1YhNpoaQrRRuyg/LVgQRR3ln/U8tSgDkouyiHkclwsQ+2ktKSCRAHsA15EuJovXx+ufv2PmEcwOCaa65pRC87Q2JKgog6MmWQJU0gSJBjSEIlgBHnKaGb8x/ykIe0JILbggKYX/JfpBTfR/qFEAtZ1+/l7VwYsvEXv/hFI01DgPMPZXDdk/LTMes5MP6wGAHsd2M15erN4TDg230Jf3OkvkZ6SxbgA/qbmpFSViloRB8S0P7oDmOE8hEZbj4J4astSShZzl/X+/cQenkO5bI+tMe3MZvf+/kMsWd9Yw+czBX2e1YBw+eohY2rvfbaqxHn1oMkELl2HsrBsxmhLUElyl9zPkUzGyWwsNF4cI65AiZJbPCbfjQnULoiuiVOOKwru+22W0so8hvytPdB75NUsd59PL5/Pya1Xx9HnZ6qJb6n+oULBbB+ZW/+n/BeooP/f+AiEcAY4QMSgOwTftNNN7UEG/OILSP0v2oRkgnY7jrvt9ajCOCttefL7kKgECgECoFCoBBYLwSKAF4vZOu+hUAhUAgUAoVAIbDVIrDZCeCotQRIswewfT8TzLcXrHK5lMACpEghikAB00ll/yaRgOtJiIaojpKVowrC+l5gN0F45IWSrgLbyrcKYv/zn/9sezvaw1CQ1rkCvPZ6FRg+8MADW/logW7Ep9Kn7BPoFfQV3HW/SaUuV0qGBqse26XeTyKf+u/s9YqsVe5V4F+pSsH6lDz1vb5kC6KAbdqOIBbIFsR+1ate1UhvgW/lgBEEFFMJ+GdymNbmSX7jHmPyIPeb9P1SxHf/m7YqT2u/V+SW/Wz1MbU7IgCJifxA5Eb9hwBGalHGIQCMBYpB31OESwqgkN5+++2bj4Q0DykSPMYE+UZNomOfQHpL4KDgQ3ooZcyfKfkRV5TQ9jOFEcyNdb/Z3xTJ4RpkJxW1/YOVBmabfTP7Ps/7af1gPfEYk+AIOf6sGoCxDwNzAmKPklOFA6W8vecP559/fksMQHbyoSSBsE1pdGpQc8bYD2dp+2IEsLaz33xnf3eEJfLfnG88I4ONZaQv0ps/82vzoDlfOXQJP/zCHMh2r+5LPQlD1RL4lDHlj8/4SwLFevb1NPdOCXuVEPg1BTiinx9I7rC3McJPUlDKA6ftcLPu8RFEKP+RBBVyz3c333xz+w2hHgX5eq5709g86Rw2a6tkFsk92qjvJT1ZFyTEGN9Ur+Y7CmdrHdxgoAoC+4wRiTBUrxJqVEFwn+yxzN9muQfueA5McoM1ni+Yw/k1LNjNHr8ZE/pR+xG+EsSslchyuEigsp4gvu37TCFs3oCJhALrg6Q5/38YH/53yNrmdbn5YZq1sb/fNPec5Adr/ZzF7lcE8EpHal1XCBQChUAhUAgUAoXAZASKAC7PKAQKgUKgECgECoFCYI0R2OwEsKCnPwSX4K4ApcCw/V0RHwLaF1xwQSMHnYf0oiIURBUg7/c4XC64ucZdsxBYjWJH+xxRAUfVKKirnYLfArKClewSpEXuOagjfTcu6YrEQGw4L+cK7CILqIijQA4JvFggdD1sHweCJz0DBtRuVG9IDqVM2ZhSmJSxSD3EWBTOiEKkcNSeyB5KN2Sokp+IQnjBdB76fylsERJsV8aWvyr1jeSz5yVC3Gf+IXCPBODXv/rVr9orXPgE9SNSgOKXItT5SBEkuP72W0/2pJQqn8iemuvV/0sF9/2GmLBfLzuRXdrpO/t+IneNCQSOMrZIEiWy2Uwlz99DiiDNJIMoe8pu/rJYBYBZzANjHMYEEPJSaVbjn18jp+yFrZyx/jI2JDkgyuEgMQLprfQrojfVBGDnPMRp9sydlISxkf2dZy1GAKfEN0WvKg+U/MYF36QARfabD4xr5dGdw9ep3XfddddGhFHMuz8szj777LZe2OPUvSXQ8AUkGR9zX5g6Ugp4FnjkmVTtxqu2IqqReNkb3RwgCYTKE8FLHS1hwmfrnKQHn7MmwolvsEsSiUoJxohEgXHZ4yQnzXo8ROGsPbCQ5EO5GlW/vpIAYk789re/3ch/BLHEIUrho48+uvU7DIx7B9+XPMUXzAkIYP8z8K0c/Z7KG93/4zEZBXxeJfhQryNyswUGTPQnjKx1kqWsl3xFHyr9rDIEf4mK+tRTT21+Y21xL6SyZ/jfwNpoHekx2WgcZv28IoBn3QP1/EKgECgECoFCoBDYbAgUAbzZerTsKQQKgUKgECgECoGZI7DZCWDBYYFrweGQnwK3CJIQJQhQap8+kBzVo8B/jlkGunsFcK/IZZd2I37SvtiMqBDcdfR2JDDuFRkmkAuLXJ89cb16bgjn3lk3CoullLDakxKeAtTOFZwOaUv9KVDtnJBE2euXL8AJuZF9EZE7/RFV5Cz7fzn7+a52s1FfpixtSryysy+Py5YkDKRf08/Oy77J/B9R4NU9MnbglfvNSgHXYxJ7+zK43oeYZk8IDv3MJ5BlVI/GjO+yVzafZlvwCEE87v+N8v2lFoceA+9vueWWpnp16Lckr7CFb7AFLvyFOtDY9x2cxiSOZBjz4bwkQQSHxQjg9Ju+6+c5mLBVH7M3xFXKY/Mdv8EA4ZV9gift65vSuRljIUOTRDLLhTxKfGOTcp+Cl8+zXV8iPjN+EaAU8Qju6667riVJSAKAAxyTPOP33/72t237gP63YDMv5Z+zBpjvVEDIPJ8xnLXeeAhOV199dVMEU/9mL2M2ssl9YCDpxT2MF79F6eoeMOArs+z7fvxrI/u0x6H9qoGo8sEHkqxwyCGHtIof5gelru1v7b2xru8lwJgfJU043E/CjD3TPQNRHvW4589LCfRZjr0igGeJfj27ECgECoFCoBAoBDYjAkUAb8ZeLZsKgUKgECgECoFCYKYIbHYCWHA/ZRtDEkbxKvgb4iiBXoFzpKFAchSFk8rA9mTEYu/XsmMXU95GBex3wW5t9V1Ib5+zv2dUYQK3zoniV4DY9dnzNwRhguMh+noV8Pj92Nbl8OntWYrkXI4ATTtCYulrfef7kDTsZHtIfWqvqOb6IH4Ir5CHrulLvI6Jv0k2RK0Nj7zPdUthspivLKe+zL3Z7S+qXIQWZVaIYbaFxIh9wck1MAqR5jVYuSb3jQI9BHt8by39fJp7jTGJjSE7Y492IzTgkP52/378uwZJxif4S/Y3jvo1Nqc/+9dp2rpe5/QYGK8IKcpec1fIvn6c62t9qp+R35SOcAs5zCdg5DzKYeQp3EKOx45Zkt+LEcDazibEvv4KIabtSWzpk0JSxrlX8up3Y52a3rnewyJ7X5sLM6fCApaepU2zSoRIn+jDjEVtN29pq3aF9GRfCEJjOglQfu/3UA927t3vj5sxk4QZr7O2ezy2Qvbqq4zfnMN2uPBxpKY9nr1PwkB8xWswMDdkz+MkEbh3kmImJQqs13iftL5OGpOpzmD+z7YPme9DBLsufhL7sw4iwFP6PYkgIXq9GhNKRpsH4Bf173LrVNq62P8xk8b2JPs28jn9XLdYu4sA3iiPr+cUAoVAIVAIFAKFwNaCQBHAW0tPl52FQCFQCBQChUAhsGEIbHYCOORVFD6ATeBfUK8nS30vuJvAriDqUgTgRnVS2jlJiasN2Q84xE/Kn6Z9fmdn1KBRsfk9CskEgqPsCqnUl/udRISvNwbLEcDaG6K2D8j3xO54r1rnhbyISjpK6BClPWk7KRC93nbn/umPSc8L2e81/cVWB3ui8NbHIYhi35jAiVqaz0t8CKEOf3iFTO+xnAcCGOnDVn+OqN+DTT9m/Kb9xoH5IGRH7zfGCt8xHrIH9rj/Z0mCpi39uMj4zt60PZHt/J7Ug5cjhFd8g03sTQlp32cemcW4n+TvixHA+ivJLK7LHrUh830X0jv3SBWEnOOV71NMxseNlShBM1/k3u45Jhk3ak4YPydEJZv4MoKuV8T3ql3jIQpo/Rr7s9b5zrhwD/c1rpJYlDkg6tpePTsr2/NcfaZvkrTVtz3bIfSqbZjo234+cw3bKWKzfmQOgFufbBWcJFzMugx+b4N2pe3x36yRqRIS34ddP4+E6GVzEoIklRgTWR/cH04OYyLPmHX/z+r5RQDPCvl6biFQCBQChUAhUAhsVgSKAN6sPVt2FQKFQCFQCBQChcDMENjsBPCkwC2wEyBPYNN3CaT6TWB0sT1AZ9ZZEx6coHTUaLFXcLYP1PZkiHP7ALdAeE8KBJvcM6rSPmC8USTYcgRwVKuC/ALXzhfojoq5hyxqLsHtkJpRDCP6/e66EIopkxuV8Sz7fYxDPqfkdYL3PSkVcjRqxV7ZzLfjO1F69eRxSj3Peg/kSZhPUoHFp9katV4Uz/HnjAHnhjDXt0gMh3HQzweeM+lZG+X7S/lb3y5tRtg5ooJG8MY2/a6/J1U+6OcIuLhXFIAhhOdRBd3bnwQZfWoch/DU33whBGkSf9iI5EuyA9xS4rlXtab/o6RN6d+cn9LxPfk8izki/szfY5O5Kz6QNQEO/XjuEwNuvfXW/1XeNwkiSaBi13hNcb9+bdhI2/v+19bYlvd+7/e758twSIlrvmK861PvEcd9eWe2BJ8kDbh3Sib3/y9spN2LzYeZk7KuWwey/QHiO8kuWR9S6j4K/54wD24333xzKyfunv6MrZTFNt/0ZeRnjcGsnl8E8KyQr+cWAoVAIVAIFAKFwGZFoAjgzdqzZVchUAgUAoVAIVAIzAyBzU4AZ2/HqH8E/wXBESJRQwqGCvYmYC6gn5Kp+S4dNA/kT+8sgtPaGuJDgFb7o94T9M5elwmOR/U7JkvZljKR2fcxCtSx3WuJQ19ecdJ79vbqvz74n/LVzmH3uORryB+vAtbjfX6DJbyi/HR/hMid73znRpKuFQE8tqFXGY/fTyJ8J5WkDKkbxS47EV9RckbB61qEhyOKsJDAfSl0OIQIn9cEiLH6Vfv7fWyj0gwZZmyzParglHf3O/yCS4jwkGFRE4/H/lr6/kon/jEx3Sc/pI/1c9SPbFP2uVc5JumDnRkn+hxJZCxln+zMne4b22eNwXgOSBvZ4jCWEWCxa9zXPfmZPghx3JNjUY1nP+iQoPwGtuPqAivtz9VclwSHkNhJBoFRiFG/6U8lrik681ts8NmcDxfnmif9ljkr60KqZGjvLG3v+59N9v8dz/FIT+tilMFjIlP7jRE+TyEuKcA9kiiQfX7ZnjkjlQHym3HQk+qr6ceVXjtWMbuPfkxSiM98RFv5gLHAn1MFISrm4NWvB0mI6ZXQsPBM9+9LRvfzw2K29Ov7+P+YSevbNPec9Kwtfc5y89li9ysCeKVeW9cVAoVAIVAIFAKFQCEwGYEigMszCoFCoBAoBAqBQqAQWGMENjsB3O93GiXcWP0i+NeXwPU5pZ8nKQDXuAtWdbu+ZG1uJPiLAIztvRJUINc1sU9QXMA3KrHsE+xeffnn3GuxQOiqjFji4jEROj7V79oWxS/bouLVjwLdCC14pERu1ExReofkdS9kYE8ghjhcLkC8XvbnvpMIYb/15W+9DzE1qT3sYmtshEfIo4yJlA92Dr+ZRP6tt63L3X88Jvk7Yi7kpdf0V0gOhBZ74MMn7HEbgj8YwgYpamxEQTdp/M/aF+DTtyv9hJhB8IS4g0kImqi7kxzABna7j9/0d08O+r1XTKdP5pEAjlKZ/fo26k62G/eZ3/Rt1Mz6uP89vhEyz9yXZAg4phRySo2HMO2TOpbz2/X6PcS1NYzv96rnPLMv8RyVaAjjzKG5T1TQIc/dIxUB/BYS3HezIj8nJUCEzGWHtpu79FfGALv9FsV2ysH3ySN9f/ZrZUod863+fwr7Ts/DoX1R+SN0YfGXv/ylJX3AgV3Z4z4l8NnnyPYPWQv4SsZM1MB+S8KI82FqTp23faA3ui+KAN5oxOt5hUAhUAgUAoVAIbDZESgCeLP3cNlXCBQChUAhUAgUAhuOwGYngFPiV6BW+Ubqvrvc5S6NGEhQ23eXXnrpsM022wx77733gkpUCUQk0Zj82PBOWuKBCeYL/v/jH/9opM6uu+66QGhH6Sao+7e//a39ITsOPPDA9ioYLlj+3e9+txGfO+6443CPe9xjgUQVPO7LfM4bAZwylF/60pdagPuRj3xk619Hr4yLEvqnP/1pU3rBxet2223XMPj5z38+XH/99cOee+7Zyl7yGwHutVQAr8ZvFiOAERr6/g9/+MPwm9/8Zth+++2HxzzmMY3ARHLBpycsfccH2Kxv078+X3jhhcPf//73YZ999hl22223pqrtCY55ID5hOFZ/Zj9P41V7Q2hE/dyT2L6j9nNevg8xGGLLq/NSTno8/ucBhx6DENf8NUkN+jMlkENeLbaHuHuZG293u9stlAU3J4QA7O2dRwI4beqVkMbCfe5znwWVqt9C2iK69X/IK5hdddVVw+67797GBbU0LPmV+TRjoFeS96XiVzOu1/LaqJ/1c+zNHs+IvBDkKQmfagn62XqYvdH7PW2jfk1Z8JSG7kuHr6UN096r9/8oUrUxx3gfZ2MhiQ7Wuez5Hh+31y3/h02SotwLFplL2c4HEKzxHXOpNWTWR7+lQ+zsxyr7qKQzFzjHPGity5yaSiKxhT/FJ1JO332MEeMjz5y17bN8fhHAs0S/nl0IFAKFQCFQCBQCmxGBIoA3Y6+WTYVAIVAIFAKFQCEwUwQ2OwEsgIsgQ/C99a1vbUH+k046qQU2BXR/9atfDaeccspw5plnDj/4wQ/a66c//elGnClxOFZ4LVW2N4FU56wXUTomAj1LMFeQ+pWvfOVw0EEHDQcffPCColegmi3svPLKKxvp+ZWvfKURwM961rNaIPt973vf8NjHPna45z3vObz73e8e7nWvew1Pe9rT2nUIhDFxFExi5yRCrMdt0vsen6VUvsspgGF+4oknDjvssMNwzTXXDOeff34js/Ud0uPGG29spKhg9je/+c3WvyGDP/e5z7VA9jvf+c6WGMAnfvKTn7T7PepRj2oEGNvyNx6ok2wY9/1yOMRnlpsExn6YZ7PlE5/4RLNT37761a8ezjnnnOHpT396a7/zQnQivn72s58Nz33uc4fjjjuu+YsDqXHCCScM97///Ycf//jHwyc/+cnhkksuGR760IdO3AN3ubau9++9T3jv7/GPf/yA3Ef0vPa1rx1e8pKXNOLO2EBuIoeM96OPPnp4xCMe0caD35/xjGc0/zD24WbseOUnvZKYTfNCfo59JiV/3//+9w/veMc7WolXeLAhpFbUvOa2F7zgBU0ZaM4wxvnC29/+9jYuYOV7fY9EDW7p03nBYKwAZQeSiu/ybyTVvvvu28YGgm5M2BobcDL3myse+MAHDnvttVfzl29/+9vDGWec0dYMSUHmiW233baRhubLqKejklxvf5/m/n/+859b8o7ja1/72vChD32oEX5HHXVUS+ig1NWv2o7APP7445uKk+0777zzcOihh7bx0KtCzQuSQqwL1k0HPwoGfcLENG1cy3PG/e/eElbM53zYGL744ouHu9/97sOrXvWq9qrtlO7ZEsE9opr+4x//OHz1q18d3vCGNzSSFFaf/exnGybXXXfd8KIXvaj5kT6HISIUpj3pvJb2bcm94vshZKN4dg/j4VOf+lRbG4455phhv/32a/0uEYgtxoD1wVp57rnnNt943OMet1BS35xqbmCrOeV5z3teWy+yrkQhPKk/+v+HYs9i/xcttr718+543lsqEWctntPff7H7FQG8JZ5a5xYChUAhUAgUAoVAIbA8AkUAL49RnVEIFAKFQCFQCBQChcAWIbDZCWCBOwFdgU0BUAFfJEiCiY9+9KOHZz/72Y3wRJAhRb0//PDDW6B7scDmFoG8hieH8Opv6bvPf/7zw/e///0WzH/5y1++sAdw9oBEbCI4HF//+tdbsPtjH/tYC/QivVwrsPvXv/613es1r3lNCxDPuwL42muvbW1EACOwnvCEJwyve93rhnvf+97te0QQchcZIriP4A6GXql+BfMpf9kLOwpABILP864Apvpmw8Me9rBG3uhTKl4kdpSA2f8znx/0oAcNL3vZy5qPGw/IMa9ILgSJQD/iiJq630dyHpSvYxIA6SGhQ+IDxecFF1wwHHHEEU3RifTRh/5ggBRHgCCBHRId+DoylGoeKcxPEIAf//jHhy9/+cvt2hzzQn6OMfAZgf3LX/6yEVXGNNLvkEMOackd/DyK3je96U1tfGT/UwToAQccsKB+NV6QyDA1tu54xzsulE32nJVgsFwSx0r8qr+nMap/KRolgLzwhS9s/rz//vu3ig6nnXbaQhlcZBkftyaYD4wJrwgy9zT/XX311c1PkInmTGQpjKwh2XM8e6Sv4dS+4lul0oGSv5JgzOXmM1UtrHWSPpDDKWUtQea8885rhCai05yZ+U8j4MmH4GDMfPSjH21zArLPGpGkoOwvPYsywOMkEP0dMtYcru/5vKQIZCdSPHubh8h3j2x9gOA2B5x66qltznv961/fEmIOO+ywVjHB/CohIH4Sn4VfP0euuBNXcSE7Uv6fL2Sfe+Sv9UEixNlnnz2cfvrpLanD2mj8sz3bJ6igIXEGXvoaZuYT88CLX/ziNq6sLV/84hdb8hgfcW3KQi/V/JWM71XAsaGXFgG8oXDXwwqBQqAQKAQKgUJgK0CgCOCtoJPLxEKgECgECoFCoBDYWAS2BgI4CtaXvvSljdBBAlK+UMchPBA+iAKBbeoxQV0BUYQCQmhSCdS+l8bqlfXqwQS9+1eBXwqlBP+RXghdwfoxec2e29/+9s02gWwkkaA4xY8gLzL8rLPOaqonJHj2FJ1UOnalQd1g1Stqlno/iYDvvwu5CXOB+g9/+MNN8YW4cgiIC1YL3lM+3ulOdxqOPPLIZrP3UQinzxCIgtyf+cxnGoEQomdL7J1GfdT7zKT3Y9JsMYVUyrVmv2bEhQD+HnvssVAKOSQ2LNiBLOXnMECaZO/X7AH6nOc8Z3jjG9843O1ud5u7BAj9NPYJxO1973vf5q9UoMiuk08+uY0DfZgypggvRAa/p4JD/CHNkUWIHwp5WLkP/0GAGU85VkJ+rvdc4P7aTKkXEg8pQ7XHtyUywMA8l72tQ1oh8yQDSA6JshExuNNOOzXiE0ZIz0ljcCXjYTEstuReucekNn3ve99rfhAiUBIE1T8iNH7jWfrX5P2kKwAAIABJREFUPIEYRpiyMWXAEV8pm+88c4ZkiIc85CFtfche47MgPZfypZDAiD4JEFFmmss/+MEPtvlcHyP+JDk95SlPafNA5g/rSFTSKfdLSYs8NKcYS+bCPCf7//Zlt9fL1yfdt+//7AGtD/XZZZdd1hTNbDOmkbfZJ9s5wYYvsEf1A0kgN9xwQ0uYMF9YC1/xilcMT3rSk1q/8ynjIQroJJXMag/kMSaZu7PGw0FyC/8NSWteNCYk9rCH/foRlvx5l112GY499tjm7z4jkK0F5g/2qgpgrlRlArYqJMCv/19j0lieRkm72PrGztXMD+NrV/qcxdb0IoA3ctTXswqBQqAQKAQKgUJga0CgCOCtoZfLxkKgECgECoFCoBDYUAQ2OwEMTMFKQUwBXYeAuEPwEtkhACzoKZCMOKEeRBxMUn8uV+54PTsvytWQGV6jaBa4FZilYqJoDhnmnBA53iMIvvCFLzTCC7kFm8svv3xB8UQ1SP0GL4Fvr/NMAGuffvp/7P13lERVtTV8n+/JOXp9FBUVFQOCKEYMiJhFMaCYMxgx5ywoigkTJsAsYlZQQcV4BSNmMIE5Xu99cv7nfcdvv3f2tz23qqu6u7qraNYZo0dXnTrn1F5zr713jTXXXFsJVMF7SuDnPe95TcEW8kqQHlGhX5FdlEwHHnhgK5OKGIsSTN8qB430R5BuVgG8kwSwNiMlBPnZ/+lPf3o444wzWuna9B0/F6zXLuSWPkYAUUomgO8ZkgiUSYedJIFpJZC308fneXZP/uhX/SuhI3s2X/GKV2wK9+td73qNzAlxRfnp/EEHHdSuNWZ++MMfNkUcZRyiMKQQNTQVMCIpx6oSwNqXvvYaJi94wQsaGY7IT/ln4wROFIvOXXDBBW0eMB8iPr03F6iUgBCjAPaMfg/lzWAwTmYY9/FWCB7Pcj+/1taoIZFSlLt82PxuLPssZCG1uCQY5CBF7JFHHjk84AEPWNv/FYZK5yoNbEx4jnt9V/ZNT/LJZto/j5/Pe01IWZUL2OTIvtBK2Ut4QvQ7rAv2CDcXwoTCE0kIG5h5VvYN9jlS8KUvfWlLKomf+Tw+tQoEMPxD7EUJG4L297//fUuM8F//abv5wPXmzGwXgDRWOeHEE09sPiBxQol8ynq/BYwPvxH4WBIE4JHyy/P21XZcl/2YrfP6P6Rur/KFERyo+233kHUzZbzdQ+XORuMg+wGnf12vXL5nwCX7TWf9nLbmZXzG7nnWxv73zfj+efFb9PcUATwv8nVdIVAIFAKFQCFQCBQCW0OgCOCt4Vd3FwKFQCFQCBQChUAh8HcQ2O0EcFScApkClwKhgt4JEFOCKXFJ9SkYivxQGtb5BDcD2jIC/QnuJlDLjiiYBGGRVPblE9hGXiO/qHZcnyB9gtSUfwgvpW0poz772c+265SJRAoLdguOKxXpO0IEsHsZto8DwZOGr3YJ7sMCuUv5SelNBYegyT6drgtZqLSl0qbIcErZlLMU2FciVxlMpPcqlQCfpAiGR4geiQBIzOOPP74F76khQ+CyC/kZchMBpOxr9gDOnpF843vf+14r/40M4Ft9vy/LB8b9PlZ/InaMVe2j8NW/SLskLhgHPucTfAXpAxOJEj5Dmhgj5oDso+l6anj3LHP8T1uyxhiElDIO2K2P7fWt3713fdSrSYiQKGHvW6o+2CEKEcZsd43S6ZSCvWpu3rlgFuk7za55fWxSEkD2c9V2c5pS30hcc0DKPhsTFOMqPkiWoAb3XrKAORFRat5ACPJ/CQPmVSrYEK2Zl0ImL+NnxaT+Z5s5y5zAH/g0BasKFyEuYWNuN+bNFRSh9spFhLtfgkB8xnP233//5hNJhIjvsHmZJaB7zK2RmaujVk0fSfKhZJYQ4egJ69/+9ret0oPEKYk/rpNEkzLK1hGEsPVU0hA8svZKklFBZKwoXYYvxH7fnYoXWb+iUFYlRMKPuY9K2JyX3whRAEsWoBRHAJsD+Ig+5hf8CXGMDPdZykfPUwI6KvNlYLPd31kK4O1GuJ5fCBQChUAhUAgUApc0BIoAvqT1eNlbCBQChUAhUAgUAtuOwG4ngAUfQ+qE8EIA5xyAKSa/9KUvtbKPygcL9h9xxBHrKoD7wO+014voPEHnqPv6sqMC0ALYypgq1+oa+xwqc6tcp5KlCfSnJGoIIHveUvocd9xxTQWMKEH+IHwFwtkTkjzkaGyJ2sr7Xnk1tnUWPr2iZj2yaBaRhNCjdtWfgt3KXurP97znPS3Yr42IGmpg1ySIT/1pj0dKX4fPjjnmmNb32Tc2Nva293ZOsmE9fNbDZJavjImGfDd7tBe5L1CPBFPamnKRGtp7aleEmPPah/Sy/69kB/ezPQpHrxGo9r7kJ2OiaVY7d+LzMfkXIg7xbX9bYyJ+m9LYxo6SyBIE7PNqfCB1EP5nnnlma/bJJ5/c7kOW7b333k05qlz4tP7fCVunfUePgTazT98h8Niob5X/NQeEADdfGCvBBAaITvYiyFQP4Bs+33PPPddKYIdcz3iYh6SdNW6n2TXPs93bPz+v/YcFnz/ttNMayaskdF/NAE7Ghv7lL2yl7pQQwX6kuOc454AlkvDcc89dUxGH0NqMGnpRPjMeA54bZSubzOWITclB9oU3F/KPlHfOfGL+SwIQXKwVtglwwErZX/OifV/dk78kV/Tk46Js2+hztImPa0uIfvYiJ6nbrXNRvqfMtTlD3z71qU9tfiAp6pxzzmnJP+w///zzWwIAH0KcWlPtp9z/bvC9PeG80XYv6nq2+tNfIXz7tcn32PP9sY99bLPNvIDs9j/zP7tU/nCNtSHJDpk/JFKolsIfkgQAw1RdWG+d6AngcbuCwbT1bbwGz7seLeJ7+rlo2vOKAF6UF9dzCoFCoBAoBAqBQqAQ+P8QKAK4PKEQKAQKgUKgECgECoEFI7DbCWBBPMFNgcwnPOEJDT2B3+wJ+Lvf/a6RIg7KV0FeZDASISWEJ6kgZxGci+wmQeYE2kMCU+QgP7/61a+ulbim5BLgpdY6+OCDW1AYESBQ60DyCXYLkiO24EANhASjnGQnkogK6Kyzzlor/doHcFeNANYegX52aqfSplHt6SN4Zc/T7I/oOoFuBIlSv56BMD788MOb0kn5W+onxFcUX+NAtPerQAD3/q1NsFCmE4ERVWjIUD7tsPcvUsMeoHwCHu5TGthBBUz1aD/YeQPui/T3Wc/q25Ty1kgvJd4lLoS0YFfKQ/MD5JdxZOwrGW5/U6QPrJBE9onO+ECOUMQrgZtjXnJyVvsX8fmYAGUrUsd8gMSLsj3+mxLZ/utz44Q6kt9LJnnVq17VFPR8xrwRktQYoSLtyc55cNhJAtj8lr26JUPYx3uPPfZo4yDzJZv0O9spm1VKkBDgOj5BDW7fZwSgIwSiZyPFlcf2rMypKS0+Jq4W0bfzPGM8LlPSN+pViTD8gGozyTHsT0KUseA1FTRyj5/bR1rfUv9LIHAg/ajpzY0hGs2L5ttl2T7GJ5Uu2G78Uuay41GPelRLaPI+/p85kg9QfUuSMUYuuuiitubra2ufOVIyiQQC4wMOlOL2Rbd+rgLx3eOQ7Srit/xcH7FbpQvqXj6fddK9PuMH/Nr87xqJUbYHyJqayhJ+J6WqBrzdN4kgnbROzkOkFgE8z6ivawqBQqAQKAQKgUKgENj9CBQBvPv7uCwsBAqBQqAQKAQKgR1GYLcTwCkBLTCstK1gpD0NBXETxBfcRKYiO0455ZQWFBbkFJQU7M4xD/GxHd3HhhCvAr1R+aScJeJHwPfVr351C3Yjd7Xbnq6Cv5SMFE4C3oLA9vZUylGJSwSHko9KXiO9qMEonxCAF4cS0Moesz/KRXuaClQrcQkDCi9kr9KXhxxySMOHAvTUU09txLfgN9v9lwigz2GABNlrr70aSbLs/vf9Y0It75Hb9uulXqf+VtYboYngRWxQLtrPkiqWLfzaHsAU7kgvBz9RJpYfuAeG1JDK4a5HgG+Hr8/zzDEWCC7+irAxrv/6r/+67edLycZeJJeSyBk3SA1KNsQWLIx/RA8CzNhXChh5RAndH8sa/5MwGRPAMFD2W38hthG5xgVfRgZT+lK8w4evmwOvdKUrtVLoyB62mU/yOfIQ4WW+yPyjHatYAjoqf+QvNbf2UmxK4kD0scuevz//+c8bLl7zfaSeqhDmVISfrQAue9nLNsJU8o85VWKM+cJ1vZrcNXDsqzLM47uLumZMAEfR6fkqQWjf3e9+99Zmpd3322+/v0PYuuZtb3tbUztL+oGjscEHkKm+I/vGSgJwZI9gc0n2D1/2uLCGITMl7uQwtpGZ/BgGqYiAuHS9vjU29L3XKQFtDlEpAV4SYA444ICGg3nCugoH44X9/W+DRfXrZp7DPn6oTV5rr7Vb/1oPJDkYx7AwpyH7oxJ3nfHhsIba59fY0Kf8wPphDKUEuH2mfWZ8GG8hntdr97L9YzOYzntPKYDnRaquKwQKgUKgECgECoFCYD4EigCeD6e6qhAoBAqBQqAQKAQKgbkR2O0EcPa/RGYgQx0CnAgfx09+8pOm+KUOVf4ZgTLe63GSAnhugLd4oSAuGwRbHSlr7FwI4OxtS/WFwEAAUS1ROVL5UTYjOamclLREgLA/diEITj/99BbsR3ZQAiFDkQpUodtt/ywlLbvHiuvASsWnbOs+++zTbLv61a/eiABt1qdPe9rThqOOOqqpG5HASJG/+Iu/aCVNHfZGRPzoc8QAMsR3IUzzvfmurQay51GN55pJhO8kJZW+V8JbAoN+Q/Lpf4QIwtM+sPoW4S0JAslJ7YngUP4V4anPPUMCgDKg7keORSW/KPu3OBTWbu+xQfYh+JXpZV8OJY31PaUrMt8YVwr385//fCsPTOF44IEHNnW4Pqf2VQIa0UEV7JmwWUUF9CS/5NvUnvzYYX6QEHDhhRc2v5YQgdhX+l2/HnTQQWuEsWtdE1UnHJFFmWt6v11FAhgpZd6WDEKpatzzCzYg98yD5k+2S35B8Ot3PoLgQwqzkfLx17/+ddsTWUIF0s9xpzvd6c9Un1HUR3m6KL/eyHPGCQDpI9UPkJjGr3ayk9+/5S1vaf7AXv1qDoCb5Ag4wExyTNYZbUGQSpSwB7D5EiGYBCRzS4jUjbR7O6+FAd9F/CI6jV/zIFIbwSuh5Tvf+U7rT0kySEx/7KCEN4bMI0rfSySQNKGigGfwDXOHAw7WZWMBkZqy2ttp26xna4f28Hs4sMlWCEkKc46/2i6CTRLAJMVYG1SCsNbbB/rII49s+Lnf2mg+tKbyC78p+JD10lqR6hvGWL+Gj9u6SAXwLBzy+bT2TFMaz1rbpz2vCOB5e6SuKwQKgUKgECgECoFCYD4EigCeD6e6qhAoBAqBQqAQKAQKgbkR2O0EsICwfepSvlIgTzBTAFtgWPCSosc1CQJ6n31jXbvdBOh6nTXeA7hX4wnoskMbnad8FMTPXpDZ+7NXh+V+eIToyecJ6Lsv++COFT6zAqVzO1534VYI4BBSKd2bPo3aM2TNWLEXmwXOXYP8cg5+DuQHoniRCuDtIIARfj0B4Tt6O9iSUtD82uF6/Z++hVXU8D53nv2SCfpjO/p+K/7iXgQXEqfvJ+fhkP05EYCIC8kervWa/bDLXq8pjQw7ZGnUdD0htir2x75gl+SFkDI534+r3/zmN82f+bm+pnqmADYu4GQeRAiyPYf3nrnqBHDKgGtnkndCho33qjUWotql4KRu5P9eI/YcMIkqEi6elTLyPjeOMoZg16vkN+PPm7mnJ4C1J21HYsYf2MQOCnD9aHsDSTKSIfg7lTSfMAZgwteRn+zhJ6oCOPiLZxg7KSHs2cskwHvMQnrmvxLOKdGsL9ku4UWJbwkAkj0kA7ArBK4EMfOexCjYwsOWCohxiQSSa1L6Ofuth/hchXnB+seP9U/6TGKXhB+KZn5vewivlbGGiy0g9L1qEZJeYMY21R/gxX7+w9c9n52wRBRT1/vNlLG0HgHc99VGiVn3bgbfjX7PrO8oAngzs1TdUwgUAoVAIVAIFAKFwMYRKAJ445jVHYVAIVAIFAKFQCFQCKyLwG4ngAX2BO+yd2MC/CF2o55NYF/wuy/ruQoKwJB12hUCW3u9TinH7FnsfK/MEtSObQLE/oJFiA4BXq89LwqvYAaPeVV/2zHUevwnPT/kj8965baAN1v8CeAjPNii32N/r6YOiYLUYG9f/jrfOytIvB3255ljHPI+6k22COZrIxUjkpNPwIQiOmRNSpvDRb+HBIFL9lKNn8THVsH+HtvxmGQDm5XsRmAhKeDCRv2KuHJ4z8+T3OBc9oY1tnpSK3uGrsL4n+RXfbv6OYyNPqPWQ+5FEZxytZTiIfZ7UtMzQpqHTE8ZWdjE9+edC2aN22ljZd4xNn5+SLmU9EVm6Wt2u5ZNSCz/EXf612dJFEl/Gx98hg95VuaI7K0bHwqeviOk23aO//Gzx35prBvPSWTQvjGhzxZ9mTUjz8y82V8fAhXR5x5kX45UnjBfJJlqJ22f9l36zp/xrt0IW/2bua9fI+MffKFfL1PWOutBlL6eo1S+UsqZSzL3esYqHBn72pykptjvf/w5vqtiiOoIcEoSWda9VMNI8oO1pa+QAUvVQeILq2D/MtpQCuBloF7fWQgUAoVAIVAIFAK7GYEigHdz75ZthUAhUAgUAoVAIbAUBHY7ASxQHtI0++OFBA3ZEOUQgjAB/QTDe/WbDso9/flJr+dVxMzq9JCYUSJqq0NQPurWtN81ITKcy7XsjWoNMcpO52Jrf0/I7xBC2Vsw7QyhHizG+OS6jeCzHlk0i0jSHsROlJzj9nifYLW2hdhIEN//lNMOpvEXAe/19oDu+3i91/P4zCw/mGSXe5IEoJ1sgwUCpCf3ehKw3yMyqukxFt7ziWDa9/2sdu7E571P8Gt+z6eTwKAfe9v4PH8fl3fn4/reXz8GkgSxE+r3zeLVY5B5IGPTuB6rUvlG/LwnxVI6NokRmWdClkU5v8oEcJJAUrlA//f+D2M+gKjzGVVn9os1xtmW8eMZIVKRnv3c2vtXr5jfbB9u5b6+/0PoZo6Iuh2ZF3K6Xzf6tmddiP+nJDq8eoIPLp4Bp1QdmDb3b8WuzdzbE7vGQuzTr96HuNT+jPkQ/1kPehK4PxfCPApreGVs+Z5V2Ac4pHWqhfQJCb3PZr13fYhdyVGuR5gnUYrNUbjrD3NC5tP+d1EqjGQdmrROTFu3xoke067rf3Ot9z1jv5n2+2sj39O3cdrzigDezIitewqBQqAQKAQKgUKgEJiOQBHA5R2FQCFQCBQChUAhUAgsGIHdTgAjPRLkDnQJdnof8iT/e0JAwDSB4nEgcsHdsOnH9QqcBLF70sKDE9AOoRXFYK9moxhM+eNeDcf+eVV/mzZijhvHRHDesy0ljPX1mPwLGeD6BKxzzv/c0xPDUYUK+vffO686cQ5z5r5kTEL2N/bt6dXPSRrI/te9ot39vWoxr0OijAPk+f5l2D4NpL5PehIi1yOvEDOIi77/kVtIjtg4LgfMxuAYXJbd//Ng0CuA+TGbo9zv+1uJeCWeQxSHIIuf6Gu+YvwjgJIQMcnntuoP0xI75n3uuF/0mz5D2rI/5b/NDWPCt1dsZtxH6ctmfsH+fm5JxYjx+FhWGeSx/Rm/sSft7Al+6yB82a/dUUunf10bsk/yh/HSb42wSmvgpP7vfb7fvzzjOp/35ZL73wY9CZzXwc/zQgL3eI0TpOae2Ld44dj+/H5Jgk/vrxnf8Y3MmZ6RBI/MlSGMe4W7c7CDiWd57Vme41iFPZC3COemby8CeNPQ1Y2FQCFQCBQChUAhUAhMRKAI4HKMQqAQKAQKgUKgECgEFozAJYEADpmTgLYgpgCmoLlSnw6B4Oz3KNApkCrgu8g9YBfcde1xAr/ID0SHtsbWlIsWvE2pyuzzGJsS/A5JhvhwPyI4JPCqEIDTCOAEtwX5+zazDYkR5WNKeQYz78dKWZ/1hE58Iv02Lzm1yH6eRpTlOxLMT1JDyrxGGZ1AfgiRKDxhFaVX1JL62pHEhxCCq5AA0GM6Vj9qH/83bvW3fu9Vge7tyR3+zkbjO+ezPzJ8ogqWFNHvibuM/p/mS5MIoPi8ezKmkyBiD+DLX/7ya+Rm1MAhjKkAJyW7ZM4cj4GtYrFoAjj2ZrxrrzZmXPjf71/remMiKvfg5P4Q5JlDe1ujpM3ewosc6xt5Vo+f8ud77rnnWmLDJHI32wjAIGMDEZpkAWtfPw+E/B5XAthqv2/ExvWu7e2P8jXK9ux9nLmuT3jpx0Xmd+Pc/sCOkKS5zp7g5gm4mSv4RP5cswoEMCwy9vt+TlJDFNA9geueqHr1aX4LUPhaF9mVJIqsi8E1vymWPQYW5UtbeU4RwFtBr+4tBAqBQqAQKAQKgULg7yJQBHB5RSFQCBQChUAhUAgUAgtGYLcTwIK/gpqXu9zlWpBT0FaAM6UMEQNRu3l9qUtdam3PYFD3+1+GVBh3wVgVtuAumvm4P/7xj2sB7JB4vcqXXWwWEBfkp+BxXUqdCuyGFBfoTknlnlhOI7ZKAASrvqTirNe+u8fY69yTPh2rl/uSryE2UvoyJTzH6lcBb+f8KX+62RLAvT19541tWK80dJ4xS4GaZ2QPUP0u0K9v2TneozElUt3XlwrlI86x2/3ws4fsqiQAjHHMe/gY09pM3ev47W9/2/a59VmwcH7c/yG5KERhgQw0RqKKCwG4KN+fOZA3cEHvF16nzLVxzIaod0P6JFHCWE+ixLgyQlSEfCZzwFgFHH9bxDwwydx5nzsmkNniXPqM/0cJnxLJUfcaF84hPd2TPcH5gfk/c2GSKcZJQJ6b75q3vRvo2rkuHfe/NvJv/SZpgdqbvcZz9kLOXMBXskd2CPC+BDRs4BBFcN+gZdk7ac3NuSj7+UD6ip+b09gX9S7MQmqyDQ59Apg5AEbu9Sz3+Tzra79Pdq5dxv7PWQ9jf8at/tfn2pRS3iFyXav9WfuSEBGlu3v98R3PQ4rzAeuKcZLkkIwJz/MM52E8bc2b1m9jPxr/hpq17s0aJPOswWMc1/Ptac8rAnhWT9TnhUAhUAgUAoVAIVAIbAyBIoA3hlddXQgUAoVAIVAIFAKFwEwELgkEsIDuz372s+FXv/rVcMtb3rIFNQUuUwpUIPOnP/3psM8++6wRjQKlq0wApWMTuP/Tn/7UArjIH+RXv+eja72nZnId2/baa68/K42KEI+yBz6eEaJ4FRSgY8KnJ0j103e/+90WsL/KVa7SFFvZ0zMBcNg4jwzxWlCfItLrBPmzV7D9QUOk90HhZZAfY7snBdQRV6973esa2fnABz5w2H///Rt548h+10lk0M+wOvjgg5s/OJDn55133vCd73ynESh3v/vdG3HEt2C2Cv3f2z3GJP2C/DKmQ+Cl9HWIG1ikxLPxAC/v2e8ZzoVMCQncEzzL6P9pE/iYIOn3dXVPvwey91FJwiIlgNmDBDNnSBBxj3GD/EH+O4yJfi/oVSSAtSn9ps1s1H/Irb6kt/POReWfUsDsj2qWj+jzvgx2yuqGXA+e/vfk8MzFdoEXjPs/ytVe7Tou626dSxlj90cNnH19vQ9Zzq4opLdKxi3Q7LVHjdukL/mAktXaHT/N+E0FCP3L5/l0kmFck+elWkbGCAyNhfhMj2+vtt0OG9d7Zm9/kr3Ypf+sZ/ldYI733n/rub/s7+z5GR+ZLxDHng1H+GR7BfZnbs06mXGwrDGw05hP+r4igFehF6oNhUAhUAgUAoVAIbCbECgCeDf1ZtlSCBQChUAhUAgUAiuBwG4ngCl5Tj/99OEtb3nL8Ic//GG48MILhzPPPHO4zW1u04Kln//854dTTjllePGLXzy84hWvGO5yl7sMd7zjHVvfjBVQq0AATSK/BG0FZ+95z3sOz372s4cb3vCGjcxJwJYtn/nMZ4YvfvGLjew566yzhle96lXDgQce2IK8iIEHP/jBjRAWzL33ve89PO5xj/szEnTZtk8jgLX3uOOOa2T9t7/97dbm17/+9QMSt9/XF/GJ6PP5G9/4xqaQesYzntH6+Iwzzmi+Abf3vve9wz3ucY/hJje5ScNqlciPnvTO5KHP2HOHO9xh+PSnPz0ce+yxLdmBrcie7GGp/374wx8O73znO4c3v/nNTSUbYu/d73738JGPfGT40Ic+NHzgAx9of+973/v+TP277P7vJ8txn+jT5z//+c0upVxhcOtb37qRfSE2+Ani44QTTlg77/MnPOEJrZ8R53zg97//fUsMcO5Zz3rWcOMb33jtq1cVA75NrfeJT3xieOITn9hsftCDHtTaz252RgWvX1/0ohe1ksGII5i49qijjmp2fu973xte+tKXDieeeGIjhaMcDgirSAAjt/g71evznve84bOf/Wwjrthx6KGHtjGc5BY4OMyNX//614cvf/nLLdnhZje72bDvvvsOP/rRj4aXv/zlwwEHHNBI5Hvd617DHnvs8XcSajxjXtXjdiz0/RiIyh1Jp+8f+tCHDuecc85wi1vcYnjqU586XPe6122EaAhs/W5uNBe84x3vaL6OJDSPUNEjBfnUMccc0+ZW9o/7fzts2sgze/tDWrMJ8clv2SahxVi2nvmfJImQua639lG9uvaXv/zlcNhhh7WxAq8f//jHw/e///2WEOH7HvWoR63tLZ7fBzAd77G+ETs2e+14Dsz4NhYQ2ub+kLtf/epXhytc4QptjkAAx/7c41lI3W9+85ttLFz/+tdf+/1jDPgNZVzc4AY3aPY7QoT3e89v1paL831FAF+ce6/aXggUAoVAIVAIFAKriEARwKvYK9WmQqAQKAQKgUKgELhYI7DbCWCd89znPrf9CV4++clPbkTZV77ylRYMpfpFnFz1qldtQW/KWCSQ4DAVzLg04Xple33X+PpFO0fIjDw35Uvf/va3Dx/zxonVAAAgAElEQVT84AeHRz/60cPtbne7NeIme1qeffbZ7bzAreC4fSOf9rSntcdQfyLO/KWMru/JXrDjEqg98THN3v78pNfjZ8zCaRoBLHCP7KXScs0RRxzRSPBrXOMaLZjtXPZqFKhHjLz1rW9t5CcyEIEKF/jobwQY0gRZjhzwjByTylb6zPlJ9uT8PD4zy/7+8x4LpIVDiXOB//32268lOyB9+AYiIKVf4SD54SEPeUjzdSpoxA+1N/uNBc+AHUUxtXyUw6tKfiIz3vSmNw177733cJ3rXGd429ve1khAJDiSM74Lg5NPPrkRRPrX//vf//6NMHUdIgwJmPKvCFHPGPv+RvppO6/tfQABLvkBiY/IRlhJYnnSk57U5r0QX0ieF7zgBcNd73rXtb3Dkf9HHnlks12FhHPPPbfh4tqovyclQWzVH8bjedoYm4Zhfz8SCqH76le/ulUAQN56jcj93e9+1/zb0e/ZighHECOLUz7etZJALrroojYO3G/v5Ne+9rVrzejLP29n/856dm9/yG0+/ZznPGe4733v2+byhz3sYW1+M7+zx1jJfUhf878xbmyY50Lw8QPE+CMf+cjhJz/5SSMPN9o/s9q/1c/HPtnv+X388ce3cazaxfvf//6WzCPJy1wW4lI/Zm9cuPD/gw46qCVNxB9ue9vbNt+xJjonYchvBs/w/Sm1vlVbNnN/b3/W6ah0jX/9qe+NdZ/rRwkB5oiUvo/S/ec//3lbC41pyXKSYvgRv5AswmZJUY95zGOGl7zkJcP1rne9Nj+kvHivoM562NvUzxXTkibGvyMmzTn5fTWPLy7ie+ZpdxHAm/HeuqcQKAQKgUKgECgECoHpCBQBXN5RCBQChUAhUAgUAoXAghHY7QSw0s4hggQyP/7xjze1m2A/0ov6TYD8Mpe5TAuUHnLIIY04oQSifEnJzEmBzQV3xczHJag5/v+Nb3yjEXof/ehHmz1IjJS+FOhGkPSlT5HFCAKqUZ8jfARzkQECxgLEvsM9CcxulfCZadyMC6YRwBSM2ikYj+B5+MMf3tTNVF0pg5wSr94jBPSzoLdg9nve857htNNOGz75yU+2gLcgOhIVSU4hPS2QvVV7NnP/pP5PaWtqLm2nYkdUICzYm9KnCDJ9iODT765HGFEFI8CRPnwBVsYHv0ckr/oewGxCat/+9rdvalYk/hWveMWmAkfgwAzxQxEq+YPymf8jiPj7y172spb04YARu3/xi180EoQSGh7zEA6b6c+t3DMmSD71qU81e8xxiC1E7/nnn9/mu5QwTolr17CLv0sU4BMpicsPrn71qze/8RyYpBx6PwdudT5YJAGsLQgpSRt3vvOdW3v5AjtOPfXUVu48JBkMrAnXuta1mu9LnOAz5npVEqhekZ/mT9dRgFM/SpSAm3an5C48xsTVVvp0I/f2+LHJPKC/KFZvdatbtbEtgcXal+oH7glZrvKFqhcSINhovnRE0WkuMUbcm31yV2ENDEaTCHD2O4z9xz72sc13jQtzA2WsNY5dIcPhZryrGEDtKwnshS98YcNAlQxqahVB+FMSgbxO0pXvipp2I323iGvH459/G9PGAcJa260FkmGMD+pe40CyzP3ud79mk0Q3/q/yg7L/rpMQIXHAHEg5LJlAQoRDotxTnvKUNh4c2Rt52lhexXlzEdiPfhNUjHLRoNbzCoFCoBAoBAqBQuASjUD9uLpEd38ZXwgUAoVAIVAIFALbgcBuJ4Ap+BLUFuT/2Mc+1sg+JNAb3vCGFiwW/BVAFRBGIFADCZxOK3+6Hf0wzzMFWsckoAC00p1Ia+SnMtAC3gK8/rIXZkrhCuJS+VBJCRR7nhLICNHPfe5zLaCN/EwJZUHh/M3Txu26ZhoBrI8ovRB8CF1BfOWsvQ+BFduVtT388MMbUaT8K3XThz/84UYYOxdijOKNSliZ8GlKpO2yc73n9n2f19n7lF8r223/X6rOJC4gP7Mnrn4U1KcOpQBHfCG7bn7zm68pQpEm/AjxA5tVSQDocRn3if5lZwgrhBYfRwBmL1N9S91NBaeUK9KXupPSLWVcg6Vy0tTEkiF6onOrpOcifabHIPv7ah+/d1A5S4yIkk+/Zo6Dk3uo55XNRvRnz1CJMUghz3cuuI7JnK1isUgC2JyF/PIXhac5gSqcjeyJktv/o48+us111NJ8QLlwCT/GBcUntag1A1HIfmPmyle+cpsTHX1p+fHey4vs43nmAtfoi5T8TxKLsY0MZhMyL8RvEiKoms0ZcDAWJDtQ/sdmOF5cCGA2wyBJQGyMKpUKlirc/8yFrnM9G7/2ta817L70pS81e5/+9Ke3dQBJKnlA6WiJI494xCPamDGv+h3h2p4I3ql+z/dMWpfyOyf7V0sAUdacfRI8vFbSGxEMg+z3LVkoSV9+H1gbJQe88pWvbAlTMHJIKJA45vNrXvOaDeNxlYxJOGx1rthpbDfyfaUA3ghadW0hUAgUAoVAIVAIFAKzESgCeDZGdUUhUAgUAoVAIVAIFAIbQmC3E8DAiCrG67vd7W6t3OGVrnSlRhgqmyzALyAqCIr0EQhXHtSRErheL0vtpV2IC4FUpGbUuQLYCBwKXiot+1VSPiG5EhTv9+ykaKPwof4SEFbm13ORQ0gUgW3knxKqVKSOcfni7QjmJpg9qZRyvi9K1PRD7tF+7aaCVtabohfphQjvn0sJxmbYIILtF4okQxRRP1F8PuABD2jYIAhPOumkRowukgDu/WfW6/VUVX0iQDDjFzBAainXqQRuyDCYRf2JBEUAGBMORKnrEVmIA0F9uFBHKpXeH9vR9xuarP724h4bfu7gB2xgH3ILCa6PjYveh/mIfuXjEh8Qfq5DgniG50kASULAIvt/M7ZOu2fsHxTdUf4hqSQvmBuQe9SwUfimGoDnPvOZzxxuetObDne6050aRsYYogwmIUCdTxn5zAfL8oPx/JtxkNK3+s58zQ+QVsp6I7eNDZi43lxh7lcq/jWveU1LgDD+vab6dF1KCCPI+ITn2Ec2BKMxEuI3SQOL7NuNPittYRvS3+GcBBdEHRWr8301CK+VCoadpBhj4IILLlgj0UOo8wfqVzhkDUr7luUHY3wQnLE76uyUvVfq29wvocd1KXdt/vPaeaWNrfcws+7ZQ9i1kmSQ5MpCSxJyXdbiJFosq//H85J2xA8yj2krMju/gZTCRvTziV7JrB/N/d/97ncb0Z1rlNO3nQKlsDnEdSqlWDOUgeYX7svY6n8v9H3Ul9Hv1+T+mkljeyt+ttHvmeXL055XBPBGZ6u6vhAoBAqBQqAQKAQKgfURKAK4PKQQKAQKgUKgECgECoEFI7DbCeCUtUWGCfIqC2uvQ+cpgKlnU9JQwBQ5RkEr6NsrvRYM+4YeJ/jYk8AJ2CIvBKkpHWMPQkcJUGWMowqLgjdKWPcgOymhHYLn+UwZVKQ48khAeVVK4I4Jr7zXxgS5kRmC1vZD1a8JiCM6lMRF+sCC6s2eiMhuZXO/9a1vNUW44Db1LwWo/V+RIimNOi24vaGO3OLFsbn/j/Sh9ov6i2pXWWOlf1MGm28gLJBj+lfCAFUg3CgkkaGeIxFAqVT7SAvuKxe6igRo3ybkHv/1X38r4YrYRN6F9ERA+JyNSBx7u1L46WMJEcYPxTP7jQ1j/13veld7xsVBAZw2RsVrnlPmmxre+NXPPTma8vDsRvo4+IY/iljzo/KufCrq6D6RZBZZskU3n3r7NALY3BhVp5v5sP1tJXGE/HZOMoBnuNb4kAjARyg8lciF0x577NHmguyjigynBLU1gCPfleSKZSUFjUHi2+wyzrXNmsa3EXoIupSD91qyQEoa62N/5j77ifvcPOo5EqEkQkgi0Och8qaRYdvV7/M8V39pe0qg83ftlcwj4UtyRJIDYMV+al9j3WulsO0jL/kFHuZUz6BwNRdIKpIslLUmfpR5d542LvKafg7st6rQZm3STn2o3/WdMs8ShJSFNhfCwjyQ9lvrkN0Ic+uniiCqAUiGoRq2ViZZyHp5tatdbU0F3RO8k2yc9fkicdnpZxUBvNOI1/cVAoVAIVAIFAKFwG5HoAjg3d7DZV8hUAgUAoVAIVAI7DgCu50AjhKImhEBcKMb3ahhLIBKLYjsVQJasBQBhDShHkSKOaL02fGO+dsvDAkdxY7TAreCuJTLyMwErAX8la61BzCyU9t7hZJgMKJXMBxJLNgr6I04Qna5ngqM4g2JFFI4ti+L+El/9X3QE8DZ4xfxgdSjAkbiJojPDgRwVHCusdcplSSyEJ6egSyioEb2UIojh1aJAB0TwPDIvrcUbYgMfq5EJ2IjgfeQYIgCpU4RwAL+ngczpXLto6tUKuKAUkwJUD6ySvan/8dtCulB7UnBj7RLyWM+HVUgdZ854PGPf3zzd8kgSMDnPve5a+XCkcMUgMqIZ8/XVfD/8fzTY6APEToO84H3+i6qyOyTnXL45gQEoRKvxor3UdMa/+aQlFXuE088P8kky5gPpxHAUTxqk3Fsn1J7+ep3fWnfZ2WgUxLf3t6Ivvvc5z6NLFbyGTlm7lc22V7qURWz1x6oSNB+P+zs/boKBLBxnXXKf8kMqjsgLeFhreDv/CIEJmIzhCj1O9spZc0B1gP38Z/snTue+1eJBNZGa5o2pq/5gjlQZQelu9mU/dJhcc455zQfuP71r9/w4vfmUGpw42Ks7IWbPs96bEx53ycI7eSYGM+BbItquy9Lrs8vvPDCluxlXGQ/8KjBUzWA37DHmKHulRwniUQlCAkRSaSjDpY8ZcwF63Fy1hiHZf5u2O4+KQJ4uxGu5xcChUAhUAgUAoXAJQ2BIoAvaT1e9hYChUAhUAgUAoXAtiOw2wlggUqB7XPPPXe4733v28hegW0BU6VPKWYFfO0bKvhP6YIkcyAGe8KjD/bPer3oAHmIGEFabRKQjtIne4BSeyl9jNgS3FfuVnAbGcTu6173uu2e7O+K7KTyQZAK/Asgw0JJUHsfZg/klBkOFr1t0wiQjeAzK4CsL8bX5L0SpZRZFM8OpToRuEgswW9kPjzYI2gv0E3RpRw2UhiO7ISB4La+j/o5KqkMwvVIkDEmIctm4TDJtlmDvsdCgJ49CHvKPgpYr12DGFIS+sgjj2xKLkSP0riHHnpowyxEAdITIchuys+HPOQhTQVunIRYjD2z2rYTn/f2s8E41XZ+TpnmHEJPEof+Re5c61rXakpPCQ8pb44AQoBQCcLGgRy07yV/6cuOr5L9Y5/h52zm0/qVDZIXEGPGN6Uvwl9fsp9fGCfXvva1WwKM8yEQKcPtdxtFuHHRK6FXkQBGWvEJGCCrHvnIR65VLjj77LNb2Xc+Ap8999yz2U7tqlS488cee2ybG/i9uQ85KJmC4hERRhnJj8bJOO5dVgng8TjTv8huc/tpp53WFK3mA+eom6m6HTCg9pUck7ZLiKGSVTKanfrbPMAPXC+hYtzvi17ftjJvpF+02R61DiW9VfOwLvAP698+++zTPrMGIsXPO++8NYW4pCdjxlxgvMABISyRBKYqZlCCmy98H4wcxpsxtdPHmAD2uyD+qN+1LxUdJAM873nPa2scm6jcc3hOEmSCjd9AKiWkUkr2kPfbwnYB1hT+xu6U356WKOT8IktAz5uQNM0/JyWRTFrfp103/g1QBPBOe359XyFQCBQChUAhUAjsdgSKAN7tPVz2FQKFQCFQCBQChcCOI7DbCWBKTwSYfewEvAW+BYrPP//8FsilDKKMufWtb90CvYKbAuSOqLx2vFNGX6idyI0Enfu9XXuVLtWrAK2gt0Av8gORJ7it5K0At/0gBYaphKkhKT/thYw0RRAjvvbff/9Gnvq+eQOu243RNAJYP+pfRJb2K1uqjLO261tKaJ/f+c53Xit5+YUvfKH1/9FHH90C2EhU5/Q7dSwyrN83dlKAeLvt7QP0630XdaL9fgXZKZoF7ZE+3sOAkpfKjX8jvex7ixTU/3yBrXyFahgRhDyAAdLHsSr932Mw9gWEN5LDgczQdskdSpfqW6p/dlM6s9m1yG1+L+EBIWJ8IT+f9KQnNQUoUjSkyjL7f1rfj/uFncqZm98kcvzhD39oODiPzOUTyoPf7na3a7Yhw5T/1v/Z/1wyhT2wYQAvY8nzVn0P4BBM9iulaObDbEfyIbPYo/T5YYcd1uZ+48I5hJbrzJsSRZQQpppF/tlPHSlKLW7PVBjAHFbWkSgiV2GbgJS3Nt8Zuz/4wQ/WiDnnEMKU7hI9lMZHCEuUkBAFA8kS9jhGjvMNpKaEkIMOOqiVkZY8khLQq1oSPeOEDyPuP/KRjzQlq75UHtpr/W+eVylAf6cMtn5FmPML/e83AwW5+cF+0V6bT8yjmRNhjnC1pi7j6Me/5AVrer9dgzbpQ7bqZ79/+Lpz1kRzvgQICmmJb/vuu2+bE815qh9IpDBn5DBGrJlwM95SRj6JIuthUArgZXhIfWchUAgUAoVAIVAIFAIXTwSKAL549lu1uhAoBAqBQqAQKARWGIHdTgCndDJCU4A/ZIHAZUqk9kSvve8QiAghn09TcPZdOk0Fu4huj0qzJxqyn2dPBAuyxiblPQW3U9o117O938sx5DFFlO8RRI7i0z1wgcFYAbwVu4LVeopZz8935rvG/dAHwLU5ZaydT6lXAezsd8keh88c7vHa/wSxvQ4mrs/euWnDvIHsedRHs5TBecYsAlab9DdlWl/6U5uRw5e61KWaL6RMcMrlZm/X3Ot7ED/KpTrg6dnGzEbt34p/zHNvjwm7kJwUvIgeJVntY2sMS2bQn9T/PYmF5OTXEgZC4MAOMY4oQY4iPldpD+wxLj0G/JciTwILEig2uQYO/JjakeKXXQ7VASiF+3mDzyN5zAeILz5C5XdxIIDZmv2MkdowkeDCn2OzPdMlSMCI30h6YLPkiOx3jNhCoPIhSRLmRH98IWMm84j3q6AAzjYHbGKjctdIQWOBTyjvbA5wnRLxd7zjHRtW1jqVH5B/2T/afOmQLJIy4NTz472gM0fPM163+5qUuM/cj7DN/rfZI/yoo45qvozsPPnkkxu5CxN2w4XS2WuJUOZNZcGzBy4lMfIUQZzfD+l3484cu9PHeF3w3jjN7wQENeKfElq7sw84wl/lD36B4Kd2t2e8/xTwxozkB/dYG+yVzU/YjxgOyQwrWBgbqRQyj0/MszZ6zqx1bxbei/6eac8rBfCsnqjPC4FCoBAoBAqBQqAQ2BgCRQBvDK+6uhAoBAqBQqAQKAQKgZkI7HYCOKUrBXmjog3pBZx+L0ekQb/va4K7vRp0Egm4nQSwALYga4Lb+R8FDht6hXA+F5RFCCA2EKGek3LHfalMgVyf94Rv9pMN8bPKBHD2dexJ/D4ILqDNRueQpI4o5twbQhghmPtglfLPmwlEzxN8XiQBzCbKN2QXHKL4DDGeRIacZzf/8T9JECGPnRP8n7S/47wE+MxJZ4sXjMlPJLU+doTs678i5JZzSQgwNpBExji/yF7B2QsaBn35a/euiv3aMvbLEFLsM87Z0c9b3vfzHtLMmO8TB/gOrBBaPnePZ/WlsFexBLS5LskvwSHv+75PqewkNYQwy1zqXnNf5onMvb3it/erVVD/ak/WNn3DbzN/pXSvPsycxz/Ym/LAxovregzZ5ZnZAzvrQBKIps1vWxzWW7pd37LbWtaP0/R/7wdJ8smcmTnP+ICNOdF8aPxT0isr7b3nhljPtgspnb6lxm/i5n78658o0kNQwyNrTBKbfOb3TdbKfjwkaSyEuSb5nQCLJNHxFfaGcE8CVT8fzZoj51kbJ81vG4Vo0d9TBPBGe6CuLwQKgUKgECgECoFCYHMIFAG8OdzqrkKgECgECoFCoBAoBKYicEkggAV8BT4FSqNqTfBfUDQlUFP2FVghQpbtOj2hISCvjdkPWFDSX2wKuaXNPSGagK3zUQ2HBGR//zrf1xPPwWBWcHc7seoD3n2AuN9fUJtT0pbCiQKuV3qHKImiD5a5H0aIIfZ7Dn9ZBQXoeB/aHmP9oY36elyKVJ9mb1f+4vA+ZEevFs5e0nkezKjjxuU9l9n/vd1j8hO5hbTTPv7tQOTE1+P/cHLwEf2eMRJCiL2wQnT4DF6ruAdy7/9es5sNcOEH+tNrfp7+TtIHLKLs5lshukJ8u7+/xpziXPp+FQng+EZKdqfPMgf4XN9m/oQVO0Ju6XM+Eawyr6Zygvee6Z5e8TtW3G/n/DfPs3v/NYcZA9qN1EaMxj5rG5ucg4VrQhznHp+zf1w1Iu1YJRI4dvXJXJkL2KOfss9tP3ek/D0cEKApna+SgIoCGTP8w+fWE0e/F7Rn86udPiYlJvXjXnuS3JRksMyLfEN/53dRyG1zgNfx8cwJ/MNYgWGSiPq1cVXWhZ3ug7+deytGuQzg6zsLgUKgECgECoFCYNciUD+udm3XlmGFQCFQCBQChUAhsCwEdjsB3BOEUXLBOoHtHvdpSt5JCuBZCs6d7M8QFr2tvRJYW3JNH7hP6cb+XF8iOfeNFcD99dMwm4XP+Bmz8JpGAOd70sZcF8KmV+n1AfHetnz3JFJjUqB90vWT7OlxG3/fGJ957O8D7fm+vvzm+Bnjtk+6v/ftWW1YlUD/tD5BSjiiyguRkVLoIQazn2tfBtx94+vSZ8FlVewft2tWvy3y81XBYL1xud44WA+L8Rwz6dqeCF8krht91tj+vB/PYZmDJvnMJHsn2TcJ62X7wbT+3wwxPcYua+V4zk7ywzKTIMZrzzx+M49fj587yZ96+/v1q/cxz1nPN6b1z/h3xKz+3YnvWW+97NaEilHO44R1TSFQCBQChUAhUAgUAnMiUD+u5gSqLisECoFCoBAoBAqBQmBeBHY7ARz145jwDRk8LuE4Dmb2gcZZpOY4YDxvH2z1Ou2KUjQkcM55NuWO9xQ9IcFS1jGlYhPc7QOveeYqE8BdIPbPSt7G/l7lOyaAo6SeF/9xYHs90jd+M6/PzGrDtAD5LCJmHKjP92yEFOgxntXOnfi8b3sUrGMi3DW9Uh5OfcJD3vdlTMcE8BijWVjvhO1b6b9FtG9VMNgOArjHZ9r4uDgTwPP6zrR5rl8Ll+0Hk/p/K+O1JzwnkZ+xfRX7fxHjOr9dxj7Sr3HTCODxvUUAL6pH6jmFQCFQCBQChUAhUAhc8hAoAviS1+dlcSFQCBQChUAhUAhsMwK7nQCOmieET6947NWh65F729wFW358T/aOg7Sx3//s9ZiA7Zg0HhMgY9JxmUH/cXA/73vir29fCP4ogdkWgm9MBPbExjgA3j9zFe2f1aZZn2+ECJ71rC078pwPGCcppP+S/JB+Tp8nyWFSokT2N82Y6BNFxgkCq2L/mHCZE7aFXLYqGGw3ATyeC/N+FQnAPmmpJ+wmzWuTfGc9wnd8/araP49d8wyAMfnb37Mqa8FGx/88Y3bSOjCJUJ/nWfPgvFuu+f8VILulK8uOQqAQKAQKgUKgEFgRBIoAXpGOqGYUAoVAIVAIFAKFwO5BYLcTwGNSqCdCQwj1pZMTTB8rXxJ0XdV43zjwH+I3JEDsogb2Okrg2BOldI9Pv/9syODtsL9v+/h1vm/cljEBPEmpNO6zaSTymNToSYBFBv17Qn3W60lt7dsy7u9pM9Kke/prJwX553nWMmfAMfmXks4hb0Pchujvfci98f3scdpjOS4Zv8j+XyRmGyHuF/m92zH+N9O+7bZ/nEySNq4qATomLudp53pzSI/vJLJ92X4wbtM0f9hsOyfZPG3e3Ox3bMbvc89G/H8r7ZuGQ79+ZZ3Nb4317Jrmc9OeN88zJ33fRr9nFkbTnlcE8Fa8uO4tBAqBQqAQKAQKgULg7yJQBHB5RSFQCBQChUAhUAgUAgtGYLcTwODqyyKnHHKUoSE8J5GQCT4mODgOUi64Kzb1uGltcj5/fRC1L4PckwS9anJMpCXA6/pZgdLNGDEJ+xDWswjgfF+u778/doyDt9O+r793UoB9q7b3fTXr9fj71wuQ9xhMC5j3vtBfH3+Yh+jcqv2b8Y1J94zJqXGZ9yQLGOO5tld/hxg2F1AH55qe/M33ziKCFmXTRp+zEQJoo89e7/pV9IGt2jeJ3CkC+P9Zg3XVCeBJ8/Y889l2+M1Wnznv/RsZ/1sZs+v9vthMQtJGidlp69ksnDb6PbMwKgJ4FuL1eSFQCBQChUAhUAgUAotBoAjgxeBYTykECoFCoBAoBAqBQmANgd1OAAvcRfEXoycRo+OA6jwKqp1wo1mB3hDY04LgiK8oJJFdYzKcncFn/Cz7q7onx6wg6XbiMYkQTXB4UrtSAlr7J+39696eIJ7U/2NSeRXt7zGf5rN9MkAfyHZ9r6xeD8/NBuK3wyf6vvq///f/DvbxnkTehuDt/X9Se8aEMkxSLr0I4D9HbJljYNIctwj/yvzQ+/g4OWY8By4bh7Ff5v2YqJrUzmlrXb8+TsN6ldfFVV3DF+Gj42fM+l0waV2Y1o5p5Oa87Z7VlmWPlXnt2Mx1pQDeDGp1TyFQCBQChUAhUAgUAtMRKAK4vKMQKAQKgUKgECgECoEFI7DbCWBEDgIopY+zHygYo27xv1fAClj2e4FOUgD3yphJr7caVJ0WjF+v+2NDlLoh+GLrJBtD+sIopXP/0T/6R03piwDuldJ5bm/bPAqhWfjMCiCn/ZNIifSvtnqdtrs2ezz36s+eEGdbVKLr9X++dxzIHuPgup40zut5/GfWsB7j3BM+Y1JmUjtDiOc542tmPSO2zWrnTnw+JoD/8T/+x20s/+///b/b1//Tf/pP2/+eAO7H8//8n/+z+co/+Sf/ZE0ln77iR/zGPMGXigD+8x5dFTJnTNqv53ez2py1offxzHXjuWcVCdB+zplEAI/n11nz7bR5bozPToz1ad8xyYbNEsCTnjXLZ5Zp+6T1cCv+P64C0ds+a30fJx6M14n8vhj/npnkY91QLZIAACAASURBVOPvnbTuzjsfT/v9NW0dndTuSe2ZsG5WjHLZg6G+vxAoBAqBQqAQKAR2FQL142pXdWcZUwgUAoVAIVAIFAKrgMAlgQD+H//jfwz/7b/9t0by/rN/9s+Gf/7P//la6dcEz0OQ6ZOo/8bB/lmkbwKzYxJwK/08T7A+BHbKW/v+qH0RWhSSDhj8l//yXxoO//pf/+v2F7uRZ//n//yfRojCJ+RXbO6Jw1UigGPXf//v/72Rr//qX/2r1n59GCVnT4x7TTWagC/yMBj0SuGxD4wDxOnrnF+PDN5uAjhtmEROaVf8Y1KCQO/TPek1iQBZFVKkHxN8ln/z3//0n/5T84F/9+/+XSOBs8ev/yH7kb//8T/+x/bede7tfdzzjBn+7xnzEg5bGeObuXfWvLCZZ85zzyr6wCwsZrVZf/djZz2S9+JMAM9DBE+bQ+Ibq2h/PxdPIsBn9f+kMvj9WJh1/zzjZtHXzPL5jbR/PQX8ekTqpN8743WyCOBF93w9rxAoBAqBQqAQKAQKgd2NQBHAu7t/y7pCoBAoBAqBQqAQWAIClwQC+LGPfezw6U9/evirv/qrYb/99hs++tGPNvIH2SO4+41vfGN4+tOfPjz+8Y8f7nnPe/6ZcnRSadmd7KZZgV7tR37+i3/xL4Zf/epXw73vfe/h3HPPbU0M+fvXf/3Xjex9wxveMPz85z8ffvvb3w577LHH8MpXvrKRnz/72c+GV73qVcPf/M3fDL///e+HZz3rWcOd7nSnNfKrJwZ30vb+u9YjL1772tc2u379618Pl73sZYfXvOY1jQAPARwlMCLQn/4+4YQThg9+8IPtK4466qjhL//yLxuGf/rTn5oy9EUvetFw2GGHDQjiVTvGWBx77LHNp7X7+c9//nC7291ukPSA5ISDPz7Cxm9/+9stCeCOd7zjcOCBB7bP3v72tw/vfe97G3mOSP2X//JfDne7292Ge93rXitJgI4JYIkN973vfdv4/t73vjc84xnPGGASBTsylw/85Cc/GV796lc3u+BgXLz0pS9teBgfDucPPfTQ4Re/+MVa4sSk/p9GjOyUr/QY6Gu++8UvfnF45jOf2RI9jjjiiMG892/+zb9pTUJ8wyFKaGP6fe9733DRRRcN17zmNVt/S4yADyzMEde61rXac/pjmWTYJPWec/o541SfPuEJTxi+//3vD3vvvffw8pe/fLjSla7UTPhf/+t/tfEPK3Z85StfGV74whc2XGB2yimnDHvttdfwmMc8ptlvPCUxxhxjbnGvdSOVBjK37FS/T/qeKN3Nd+yQ4GA8S254wAMe0PozCREp6c8fJEPBS+IEe80HbDP+3/3ud7dxcaMb3Wi4/vWv3+aTzCXZMiDJF8teI2ECg2xZwLZvfvObw9e+9rW2zj3wgQ9s/cjeJMRoc9ZHffj1r3+9JQ7xeXb+1//6X4eTTjqp4XHDG95wuPWtb92gh4PrfIfP/u2//bdL6fpxYkr60xx46UtfurXNmPDfXKb//8N/+A9r45+Nmfc8y9i/4IILmu8ccsghzSYYsNUzrB/wMybc5/cTf+MLPYE8CYxV8I/t6qQqAb1dyNZzC4FCoBAoBAqBQuCSikARwJfUni+7C4FCoBAoBAqBQmDbENjtBDCSDwly29vedvjjH/847L///o0YefKTn7y2dyhi6EEPetDwpCc9qZFDgqECpFGvTFJw9h0yJiYW2VnzEMBRLR5//PHD2WefPXz5y19uZIfgbYLczl/jGtcYLn/5yzei9/a3v30jQAWLTz755EaCCu4iA9/0pjcNX/3qV1uQWxC5D+BulQDq1ZZwGqulJylpXddjnCC+85/61KeGAw44oNkh+C14/ZnPfKaRNdof0kKQ2mvnnvjEJzbC48Mf/nDDAiF88MEHNxJBQP/BD37w8JKXvGRNTbzR/lxPNTWPGrjHpP/u/t6c/8AHPjDsu+++wxWveMVB/5922mmNBNUG/ekI6c3vkV7Iq3322aeRxle96lUbYXab29ymYYP8kQzwuMc9brjzne+88gQw/0bcIbT/4i/+YjjvvPOGW9ziFsPnP//54Za3vGUjJ5AXyG0+D4MkN1z5yldufR/CBE6wOPXUUxsxFgXwJJ9fJQJY+84///zhxBNPbP324x//uJFeSHBkJpImRCUCS9v5+0Me8pDh0Y9+9JqLPfvZzx6ucIUrDI985COHP/zhD40URhI7l2Or43+jY2m9ebYn80JmGdv81txnjjfmjXOEVTDwH9GF/L3JTW6ytkWAud8aAceDDjqokYawkyRwxhlntDnFdxonnj+el7Zi21bv5ef8VwKLPr361a/exjqC/8ILL2w4WNeQeNqPyObjl7rUpdq1EigkD5jrrZWSgyQGmAsRwE95ylPa/eYOYy5rY79H/FZt2Oz9bDb2Hdr2kY98pK2DiG9rm3FvjkiSgD5FbibhxbohaeapT33qcL/73a/5g/EjgcA6cdZZZ7X7PYfd5hPrhOuMh2UQnP3vAqQ/W/w3f+tfh98FRx555PCDH/xg+OlPf9rGOzyc5yt8WJ8aC5JmJAyYN40f7xHGCHHJVZ7PVtfCw/hI4kW/Hk+aH3p85lkbM662Mucs+numPa8I4M2O2rqvECgECoFCoBAoBAqByQgUAVyeUQgUAoVAIVAIFAKFwIIR2O0EMCXYda5znYaaoK8gtwAwpRsyRMBU4BRZRAV8+OGHr+0BOi5fuGDo53rcLALYQwRd3/a2tzUFFxLjW9/6VrMRCSzoLVAr0CvgG5sF9gWDXSNgLMAb0hApcuaZZ7ZgP8JglRXAgstROwnI3+c+92nBev3qQOIgQtmv/9/61rc2ghBZiijwOfsRRLDgCwgwCji2r+LR+4Tkhatc5SqN4EHa3fjGN26KL4QQe5CY8LnHPe4x3OpWtxqOPvrodu1zn/vc4Te/+U0j+ynHJUlc5jKXaf5x85vfvPmQ1z0GyyT/+n4YK4B/97vfNQIo+/ZS7CE/JXtQAEbhxucRN5TwlO6SBb7zne+slYd+wQte0MYPcgOphFQ0LjLGJrVhWZj0GPDtL33pS81eOCB3EL/8/S1veUvDBbnjvLGAyIKLvneOzyN7JIEY86973evamFctQZLI1a52tTXTl2WvBqynADYPIOuQ38g8h0oIN73pTdsYNw/+5//8n9fmOVUPVHxAbCI49bN5AFkqoYKdxtB3v/vdlgzyzne+s2FnLDmirlyFCgHsMn6N93e84x0tmUk/Oozpl73sZY3YdC7zISy9NldSykoEMTcYD5Ig/IeBueEGN7hBwxVG1pUQwJ6XKgvLnidhkISX4447bjjmmGNak5D/5nMkqLERJXMSgowLc6HqCA972MMa8Us9LSEGOc5WFQFc9/GPf7zZywfMq1EcL2NM9OPfa2ufNiJorWUOiTx3v/vdmwJedQC/cRC8xkS2hWCLdZDSHza//OUvh2tf+9rNTskQkgion62niHIVRj73uc+150ue+vf//t//WZLQJD9YBj475Y9FAO8U0vU9hUAhUAgUAoVAIXBJQaAI4EtKT5edhUAhUAgUAoVAIbBjCOx2AliQ1hHFC4LwDne4Qwv0OqJqonShCBMwXZaqZ1KnzyKABXCpHtmJCBSgFeQVnI+SOSWikSSCvMoECwYjBBF8iAOBffdQEj7nOc9pQWGHQPAqE8Bpu/9KP1/vetcb7nKXuzQyR9sp3ZQ4Rfx99rOfbQFreCB1KD2R4mx3jcC5czBCmLBboH/Vjt4nQlQhLLWdspMfsCslr0PiK4MepS+lMD9AIIfMQAqcfvrpTT2n5C0Me/tXJZA/th9pQQHt0I+IS4QO4gMJyq+RQ4guZA7f5weILqp4/e0z48VzUvLW+xAlq2J7fHFMACHAksSADDIWEHyI8OBiDHzhC19oammkIKyoWh/+8Ic3EgcGyB738h3EujlxjPeyxsM0Ati8ltK3USNqP5IXscUu/Z9SyfwaMSgJBOFL4Swx5GY3u1kzDSFu/JhTzBMSCswp8OQPUVTzj1WZH0IC61Nt107tu+51rzu8+MUvbmruYGT+gxmCnK0qRvAdimkE8hvf+MZWQlniAJUw4lSlBcrglL+GkzGRtWVZPuF7Q/B7nf2c0zdIzCSBJCGmb6tEMOug8WBeoJKFITuNDWMJHipiSApywM55z7O+LOMYj8msg84nKUElDPN9CGKJcOYDv3+i5DYukgzAl/W3RJmUEGdbSqFTAtsaQbKZvodB7l8Pg1WbOxfZX0UALxLNelYhUAgUAoVAIVAIFALDUARweUEhUAgUAoVAIVAIFAILRmC3E8CCtQmOUkg+6lGPakoegWsB7uwJqQwm5RCl5PiYt2yv+8YkxVa7axYBLIAvWPvQhz60Ba2pGhHAgrnZmy/7HXoWYpe6yzVvfvObWylggVxBY2QZRZgSuUjElJYcl4DuyyFOs7c/P+n1+BmzcBrjkPf+p8wrUueHP/xhI3MQ+kgQ/cw2RI99HqnjEKGUkdkDmH+ELKecpARFHqZ89rS2TbJhUknrefxnlv0+n1QCGqmj7VStyAzqLqWdkb7pN0otSkClO5Ed7IWVsUDlijymAIWVMqjGAOJorO5alUB+7wvxUb7vPNvZo/Sp98YB//YacUf1rgpA9sxF+Lqez7CdKhqGkiooAHvcV8X+zDPxGe1KueKo+fUzH+fHIbERW4iu97///Y3EYR91JD8/55xzmr+YS5QDRqIj/fjNqhPA5vCoW9mCANVm/WwesA+uMQKnqERDXCI6KUDNG1SifMS9Ub7DwbyRvU+zV3TmhkXP9/PMA+Nr0oasaeb9EHNU4ZIhjAHjOXvFIvPM/8pbq3zhvLLPzikFbi2AK58wVj75yU82gjRVATwv6+cqlIEOBlGlwsicYK633rOLTdqqj9kmcYRy3hhA8tsCQgJVTxSzE4lKTWss6X/3xk+yH/Jm+m0r9/RjMuW/+TilrjY7Z9wr/SzBQTv5spLuxoT3xkOqZ/AdWwdY+8yDbDa36nv2eqbPJBhJEuEXvRp6vTminzf7NbO3f1JyRz+/5fW8c9EivmeedhcBvBUvrnsLgUKgECgECoFCoBD4uwgUAVxeUQgUAoVAIVAIFAKFwIIR2O0EsKBoFCzUL0gvQdyUCE6wV1A0SinBQ8HNkIsLhnxDj5tFAAvgC8giJKjA2IjcQdykLKhAsMB3lG2Ct8961rMaBkgSQWB/SAFBcWq37JG46gpgwWltRWYJUiMvnHvFK16xFtwGOGKX6hueSFM4IU3tAwsfPoH8s4eofXVXgdiZ5ihjn0igmtLx/ve/f8OAigsuIbyQ4Mp5UkgjApFa8PAaXgiA7JX9rne9qxHC6ftJgfgNOfGCL+7t57dsNI7133ve855GaCF+o+6POhLxSQWODHrEIx7RiFClbamdqeMud7nLtbKnVKPIcqVvs9frKqjgx4RJ3ofUix8o7axss1Ln+hDJb3wY9/YIhpMEADhSgCv5qmw4P/A5Zbi9kvkElWgw8H3LJMEnkUTxhajV2cDXEV/mQXO6NvMFB+KLz6RcuHO//vWvhxvd6EYtCUB5bOXB+b8xohw2nzK/wtKzke3ZWzw+tmAX39DjUoa5n9/1OULXfq5IYHNcX+5e/yK+qcLNjfb7RYCyhwIeHlTDEiGe97zntfLarjXW4Aln35tS0xtq8IIvTqITXzCf8XV2aKPEqJNOOqkR3JTM2f9YqWQJEva65Q/WPL4v8cV1UVBT/iKRKV+jAI8fLdiMDT1uTISO5zoPS5IDfNjgD5HtoPS1/qeUublBmXNzv0QIVSBURzBekP7WhgMOOKD5g/fBQP8vYw/kDYG1jRcXAbyN4NajC4FCoBAoBAqBQuASiUARwJfIbi+jC4FCoBAoBAqBQmA7EdjtBDBS0B/SRzB8r732anA6l5Kg3gtuUrjc9a53bYHtkF/LUvikz2cRwBR9Sp1mf0NBXqU6qThT0jQKoQTrkRmUwEgCaj8EDxIE2YP8iloORu5ZBfJrjEPeJ/jMJu1lF+KT6i+lOtmH5EBeCF4Lfitvixh52tOe1ogNBDBF8EUXXdQIRGQKEnEV1G3j8d9jgZRIOU52UrMh9BCc7E8AHyGI8EAK2ssTKUINizR2IEbsd3rCCSc0YtR3jMmtZZJ/PQa9/dmPVPsRn8rY8lkEj/5mf8YwtTs14J577rmmlqd2sz8m4ijqbSpYRDos7akc/18V+2ExJoCMcYQP8sa+50qYU+/Bh/0p/66k8QUXXNB83WfuQZjpewkR/MPcAU8qQOWh+VKOZWIwjQBmW1+K2PhG3OpbuBgjCKzM6/zDuJYIQhXLz5GdSkJf/vKXb+dc+/KXv3y49KUv3fYVd33mGvNMMJ1VJWA71+48OwRwfML8J9kDJsp9m8fYqp+1WxlwfiAZxDhRHcH8jwQ1fmAlAQJOzr/97W9v+74iRTOn+O5VKP+sHVGxJhECDuxCZqpmoQR0khj0XUqAK+mM+M42CuyVOKO/vTYnmCcR5dYN8wn7MwZWZQ/gfkxKdtHfKQNtD2dEr4Sv17/+9Wvq5lS8gBVbEfwSYCTS8Bn7aCPHkyBnXpEsdsYZZ6zMvs87MbZmfUcRwLMQqs8LgUKgECgECoFCoBDYGAJFAG8Mr7q6ECgECoFCoBAoBAqBmQjsdgJYkBahQ9G19957tyBuSFJ7/AmeCgjf/OY3b4FeREBfOrknHZahCp1FALNPAFcwXiBbwFvJT4QFO+zvqMwtuwXwBffZbF9DQV6EOEWg/QKVj/Z9guSUwEp+jsnf7SCA+nKN49f5vl6N6ppcp+3IW3+uRWAiMpSwdihdiviDQUqBUzEh+33mkAjgsCcs0ggJBNMQPTMH0ZwXTPOlSecn9fukEtDO6XsEh9f3ute9msqLDQ5lz6nBETuIbupg1ymRvO+++zZiHCnEj4455pim/Mve0O4fE41zmrqtl43bhKRC+FH3Z99jfs9GZCDSl9rZ3pePfvSjh8MOO6z5gmQPSnHzQvYIR4YhxtznSKnUVUiC6EEdY6D9VLzIPaQtn9Bm2Fz1qldtBBafZhf7XMs248pYQRQhfu95z3sOhx9+eJsvKCKVxucjObZj/M/rLNMIYL6L8IIBslciwFFHHdXmO+eNdwk+rqPutd8tUowt/MA1fILyn90pG28sSJAwl/YqYjjCzfyQ8trz2rBd12Wfc2uAJJZvfetbzSZ26lvzAXxcJzFAqfTsGU0pLSlE31s/PCPziWQJa4U5IUSyZ3od7JatANUPUSVnzNrjXMljiS/6S5l3bWYn8pNC3BiIqte+9+YH9lMBO2yHgBDWx/wCqSzRKtUx+uSK7erXac/tx38SAJLAkv8p103BTdUfX037Q5iHQE/CD7LY7wJzpnv4jUoj8PSbARbjEuj9ur0eFtOumzS2tzLnbPR7Zs1r055XBPBOe359XyFQCBQChUAhUAjsdgSKAN7tPVz2FQKFQCFQCBQChcCOI7DbCeCPfexjrQykoLVAp6C1Mp9UjgKegsef+MQnmiKKYpb6kwIspRGjpNnxjvnbL5xFAIfEENymWhX0Z4/37lUe+vGPf3yz/TWveU1T+CJDETuC44K7Rx99dCMKKYJT2hQZqARuf8wKkm4nRmMc8v7UU08dKLns24rYst+hQLXgtr6ztyNin6opZb2RI0gPCj9kiCC34D5sJAe4ToA75ZO30655nz3N/oc85CHNTsF65Yv5MxIYsSHQDw+qaH4AA0QAQlh5WD6PFEYU6HfqzzPPPLOdm0Y2z9ve7byux4KdCI53vOMdzXZ28H24sNUenxTxCB9jX4lv/ay/3YvcNDckqcB5xB8SLcTSmIhY5jhIW8YEkPLtCCw+K8kjZB+1L4JOEgS7qfiQOfyen6iMQAVJ9ag8NkLcOfc87GEPa+WPzYdbIWMW5QvTCGD9ESW8igb2803lAnMi5SNs2EXVjRD2nv2SBk4//fRGbMEoZK/S4BSQ9kztSd70/Sr4QHANkWc947cU29Y4/q7tSF9j3fzAZuV9Ebz62L3GjzGvBDQFqcQoFRL0P1LY+ulYxWSQfjzoE2OWYpkvS+wwN5rfJEFIcJAcRRnMrxH99nq2Ntr71/jwZ97kF8YF/Lx3jfnEd0g2gkUSZ5aRBND3ReYu7eED2mpOMydIiNKPcNC33/jGN9p675qUwpcgYM5M0pDr3cdHkiRibVUhxHN8h+tDPC9qfF8cn1ME8MWx16rNhUAhUAgUAoVAIbDKCBQBvMq9U20rBAqBQqAQKAQKgYslArudABYcTflGwVvB2pRuFMAUABcsRX4KaiIOBHwRJMtWNo2D7pMcjE1R8CBBBMAFbhPczv6nbKGComByjSOEqPsoo/xHIEUJFJxWhfzp7U8AnF2IDQpvR9qe4DQiLEoo5A5c9Hdw8Rx9jzTT765BCqT05aoM6mkEMOIeqWEvY/tYaztM2MIPEB2SApAWfB355R7EDr8JqSawL1nCtcFxTGysCunVY8FH9TGiIskaUQHDIeru/nP+wE+QXg59nb1N4eYwHviI/2P/XwUcxmQc4g/ho//5uM+VL1bmHAZKPPuMj7AfMcxu5+z5SimMAKKQpZiWJJK9xfskmGXaPo0A1s8ZzxI4sr9vlJDKePN1fY4YRApTBCuV7aAEN1biB+ZBOPzN3/xNS4JJRQjXriIBrF3mMGuWhBhjnA/wXXZTdB988MFN8SrpRRIEUt/nxoVKCNYEFR+sgSeeeGJbCySVZN/f8fyzTD+YNifrPwkc/Nf+zUpem/P4B1Kc70tw8WffbwecjH1JAMYL0phfBBO4wAC2iNPME1lfFl0lYt71Zjz+2Wm+5vvaZDxIXjjuuOOa31NyS4yQBKYyAl+QKKWkszHxoQ99aDj00EPbfCERyBrJPyQPuNZ9fMfvhxwpv78K+0DPi9uirysCeNGI1vMKgUKgECgECoFC4JKOQBHAl3QPKPsLgUKgECgECoFCYOEI7HYCGPmRkp2Cpnmf/QsFzkOOCZQiOwTFBVIFlFMKE/A9ATHr9bwlEWd16DwK4OxzHOVP9q/NfoXeswnZw8bsiyqAK5CfctGuE/SNok6wO3bmf0iVkCFjUib2bASfWTYG+x6r3MNmdjnYFtLPf0H62JBynfqdPyA64gOe4dD3yGREgHOzFMB9H6/3ulfTTns9jx/0pEtPgOt/7WVTf43+jNIvJYCT1KAUMNLcfSF685lr3ee5fRLEqpA+k5SIIfK1EVkTNZzxzj/0K5Jf3yNLkiThOve6xv+MgSRH9DavEvnXY8CP2YmoyrgLMZXkF3MZXHK4JyWSk+wAl/hQysQaU5MUsLP8dTs+X48A7lWwme/5tn5MNQdzgH2wqb71f0hjbXUdrGCkn40PBGL2zo09q+QDaZM+gg07tdf8xVaHvuPTCD3nJH8g+tnhvr6McRKAgjMcYTiJ4FuVuYCN8dWQsnzBeLCW9SrVJHSkZHj6FskJn8wVWRf6PdCDITzY7lrrZu7ZDn9f75njOTB2+p8+y/7vxjR/5hdsMheqDJHEBucyBrJfepS+8St7BFOGO7IuuD9zw6Q5efybqV/Hx/4zaWyPx9z4d8B6Pjjt99dGvmfSejv+ziKAd9rz6/sKgUKgECgECoFCYLcjUATwbu/hsq8QKAQKgUKgECgEdhyB3U4AC+YisUJ2JEAO6AS8E9QNMZpOWIUSh7PI0ZS9TWCTAgpxmdKWPQmaoH+v6GO7ILbPQoKlBLIAdwLCMFlm0H+MQ94LXrNXcF/7Q/6EuOzJgVybfkUE+HOf/5IBkD4Jhoco2PFBOeELp9mP7EBahcz3H6GH7HSP/kP6IEPYGdKL3/B/RFhPdvIHz3B99haeFIhfJiY9FiH5ou4PORPlb84b/65NckdUw/FpmPF31yl/u8cee6z5wdj+ZY6DtKXHQD8iefQbH09CREgr1xoPKYEfpaBneY347JMAQviljPqqJAFMI4CTrNEnV0Sd6LOouFVAQJLrZ89KmewkvfQEagh0eLp+FX0gbdL/IeyyhsEC0WduiLpZP7qu3zOXfZkD3Ivo40v2B85a2fta3werMA5gkL7Sn+ayrFn+Z31jI1tT8cNnxnzWBzY7skdyMOqrCqRUvmct+5j0u6Dvj2BhLPevzQl8ItVCrJ1wQICzOVVRzAdZR9wfHPrfRPnd0P9GWDYuO/39RQDvNOL1fYVAIVAIFAKFQCGw2xEoAni393DZVwgUAoVAIVAIFAI7jsBuJ4BDXoQQSoA45J7zgsIhCQQ9o57KuUmqzb6jxsTEIjtxFgHcB31DaLPRn89if94755kpGRl1XPbMzHkB4ATBc4//Ww36B6teoTPrNTx7jL3OPeyLik0gOv3pvKC+c4hMr/Ute0P6IgTgkrKZPgt2Pemz0f6cR300tmfsY5MI30mKpNgff2YvP/C+L3XtXPasZE9IQq9dG4IUBmkbQnxSCeSN4rHo68fYxD+TyBGywnUp+R1yg518hM18olf56Xs4pYwyoqf/rlVSf47bpe2pWBAFY4ixvn9D6oTsghUcQqKGGEq5dKWCJ2Gw6D6d53nTCOA+CSL9y9cnzdsIPvb21Q16UkvZZxUh2N8nj6R9q+QDPWZRpGoz+8wLMOiV4NrOrpDa+t59fRJRr+h0fVThk8bcVteCefp8nmvi33zXkW0evGZvSGD9mqOvhOF1SE4kb5Jfsn4kkSJYwsJ1WVPNszt9jMdk2qRPQlCnIoZzfEFZc1UfUgVF37LB9SmRblz4LRBMfe4+iROekWS6jMVsPzFtzRvjMs/amPV+POY2gvGiv2fSbxTt+Xt/7+9VjHIjHVPXFgKFQCFQCBQChUAhMAOB+nFVLlIIFAKFQCFQCBQChcCCEdjtBHDUbSH6BIe9zh65AsQCx1GEeR81UE98Jig5Kei9bAJYYFobUr42pR9D8rE15GaC4wK9IcXdG+KwJ0qdTxnp2LjVoP+i1pgkQwAAIABJREFUCWD90pe3TSnYDBPYIEWy36vAdsiukLzu0S54wZCNWwnqzxN8XhQBHFJCP/F1/RySJ+rXqFuzL2j8o98zMoRRcEsJ3FUh//ppr29Typg61yc9eA8beFDFIzm81r/+pxQ0kgQxBCvXu9Y+l4hCPpPn+/5VIv/GGKSMc1SPSeiI6plv8OmUSI/v9wShc0kAiL3wyNjpMVjwMjTX46YRwCn3ntLe+qlP+IFFv1crmyhcjQfnzXlRBUfNmDk1pdXHZNRW58G5DJ7zIm3NHJg9rDOH9XvDBpc+uSXEH9+Q8MF+ClH+zxfMif0YWGUcev/oy/prc8ZzVLxJBFIRwXgPKd6r3d0XEjVEss9zzTKVr/34zxhNu1LZwjVZ98f+3c+DSYJJVQQVEBDFSYxKOf2UBIdL5pf4wyWNAI69f//v//2KUc45T9VlhUAhUAgUAoVAIVAIzINA/biaB6W6phAoBAqBQqAQKAQKgQ0gsNsJYEHRKD0RXgLigpchOgTOezVkH9AMobABOBd+6Vh5Nf6CkH5RbvUEqIBulE5RRQYLBLAgMCzGQe3+mlUhAMc49O+zT2nKIPdlOwWxnQ8WUYFFuRSlE1yj+PO6J1UW3qmbeOA0+9kV1WoC9um/lD0dE2C9zbHVOT4RNTUsUkY6zV0V0mvsk1H+pnQxG5BW8YP0NZuMdThl7+/Y5rOo3/o9UyeVQF8FHHoMouBkS9S/Xo/V7N7zl8yJnpHywFEB9xUSoiRcpTlgrIJPkop5L+WPQ3COS/iHBITNOFHEOePIPAqfPNf/Sfavgg/Ed8fjubc7r0OO8u0k/yTRyXP65JGeSEUumgf6dbFPhFgFHPi/P32nPfF7//v9oHt7+4SAjAl2J4Eivw9SXt3/VMDo5xl+1CuLNzG1b+qWsU96HzU3/+33bY46PGXR+YAECOtEKgIkgaT3Ka+DSX4neXYqjfg8z96UERfDm4J7EcAXw86rJhcChUAhUAgUAoXAxQKBIoAvFt1UjSwECoFCoBAoBAqBixMCu50ATmAzZQ+zX2JK4vpP/ZQguiBvSgWPFX99YHye14vwg1kEsDam9KWgNtIGmTVWsPYkWfYKDUGIMAnpkYC350YV1Suh85ptY4V0b+8sfHrF0CwbE4geP997Ngt29yU92ZpSlX3ZzpA5CVrn3gSy/Rccp3gcB8Qn9eUkG9bDZz1MZvlKf2+PR1RfsTNqvez52pe1dg7xyb7xHri9LSGNUv41bVsFsmeaL6TEc/o9be4J0fRziCH3RP0WpTtcYIFMWmXybxIpOU5q6PfoNOaj8h77ba8MTRJFXzq3T5BZpg9MGgPORa1rHjBu9R0iL3b2Zd6dS1JIyoDzEaSo+5SAVvbaYazk/HgMLBOHaXMFXzZ/p4Sxtkf5maoHubcvfZ6Eh8z38EyZfPf1ZaEz70/6P2sO287PexK8n/ONATZQNbPPa2tj1oDxPB9yc0xsIsitl5k3e/u3065pzx6vmf3vF5+lGkKIcXZFwYsI9xvBGMn+z1lHsqd6yuOnpHqqSqSKAjzHyRjzrBP93DPt98J4jl/W90z73h77UgAvw/vrOwuBQqAQKAQKgUJgNyNQBPBu7t2yrRAoBAqBQqAQKASWgsBuJ4CBSvn1hje8YfjJT34y7LvvvsNTn/rUhrVgrkDpqaeeOnz6058e9t577+HpT396C2wKdK4CASyAm2B09nTU9pRy9Zlgreu++93vNgLzJje5ydp+fQlWCnR/5StfGT70oQ8Nl7vc5YbHPOYxzT7qJUTHpz71qRbov/zlLz9c73rXWyMOQrrk/6oRwLD44x//OBx//PENg3vd617DTW9607V9bAW0EVhwgoHg/xe+8IX2/pa3vOXaPskpn/285z1veO5zn7uG33qDcqcJ4L48achJ5z74wQ8O73rXu4ZLXepSw5Of/OThSle6UrM5hCAbEBhsfPvb394IokMOOWS4ylWu0syLquslL3nJGnFw/etff7j97W+/VupzlQivPgCvH/ntJz/5yeGd73znsMceezQfuPGNb9xIrKhB2W+cnHXWWcMf/vCH4ec///lwt7vdbbjuda/bMKB0fO973zt87nOfG9j+2Mc+to2Ni0MJ6FQqYNvb3va24bKXvexwxBFHtHkgqr+oI0P88Y2//Mu/HL73ve8N++23X/MHfRzC75RTTml+Ap+rXe1qa8NgVfyg94Ek7JgfzQUnnHDC8NOf/nS4+93v3v5CDLMNuau8OVXrBRdcMLz73e9ufmGNeMELXtBew+qMM85o2GS7gJe97GVrSSZ5nmuXpYAcJwCkHQhstumnlP1O5/VJQFlXUg6er8POofyv409/+lMrj2xduc51rrO27605NH4yLpm8jB8xITyj/Df3/dVf/dVw6Utfus35/ihe7WV7mctcZq3PjAXrfMhdbe+rQCgPHfWz77BO5n1I814Nu5O29/2fCgD+9/1uXnD4b23I9gdsTjUUWIUE19+SgzJn6mPfk/3k+6oJUV1HaTwpIWUSHhdnArj/LcS2v00mqRjlTjp+fVchUAgUAoVAIVAI7HoE6sfVru/iMrAQKAQKgUKgECgEdhqB3U4AC4g+/vGPb4SQIP+TnvSk4cgjjxye//znt+D2cccd1wiCK1zhCo1EFAD97Gc/27qhDwbvdL9M+z5BazZl30vXCeIL3j7wgQ8c7nKXuzRyF3GRILVrEWTOIYWOPfbYZttb3/rWFtT2/rDDDmufvfKVr2wk+R3ucIc1hW/askzyZ6x4ynuB/ve///2N9PvmN785PO1pT2tktv6MKkqA24GwYe/973//RnLzAdikHOzrX//64VWvetXws5/9rF2/rOD+tMD5WJEEA74KAwTNa1/72uFrX/taI2z4OnUX+/iBoL4x4HokxsEHHzy84x3vaOSe55500knD97///fYZ3B7wgAcM17rWtdYI4WX2/RiPMdnwkY98ZPjyl7883PCGN2w+fd5557U/PoDEQf44Pv7xjzeCVx/ziRvc4AYtIeLqV796myP8d63XyGH+0BNc44SQZc4JYwzY9qUvfanZpF/5wVe/+tVG8rOVGpSfIIL4g7kCwX/UUUetET7s+cEPftDGB3/gU+bGecmdncRj3CbzIiWv8X/zm998sI8pQtd8hsx3pPyx1+bCxz3ucY3kR2Zd+cpXbliw17g3h/oOZNntbne7hhUMYZmS6uPS6suyX/tTueDHP/5xs8N4MH7Zf+tb37o1TZKD/jcmomy2dtz73vduRLk1IHvjIkslAXh/3/vetyVWpNKCcRBV8Lj89E5ikO8K+a2/kLmSYD784Q83ov/FL37x8KxnPWv49a9/3eaDqINDYLMFHuZGCRFIY3Pnm970pnYtn3Lfgx/84IaZ50uMiOq83095J23v/T/ENJu0C6n7y1/+ss2Fft/4TXO/+92vYdGrgF2v/eY5iRASYx70oAe1dTElnzP+n/3sZ7cEiFe84hV/tq72ZbV30v5lfFcw7///g3/wDypGuYzOqO8sBAqBQqAQKAQKgV2LQP242rVdW4YVAoVAIVAIFAKFwLIQ2O0E8Le+9a2m+LnmNa/Zgv3ve9/7hic+8YmNIPjtb3/blL/IEEQPAvEWt7hFCwgLfPZlFfVPFCA72VdR8Qg+h/QVtO7LtgoAf+xjH2vEpQD2ox/96EZiCN5HtUP9jOAS2HUdspAqmioYUfKZz3ym3UMF9tCHPnQ4++yz/06Jx3zvou1fT0kb0i0lLdMPuUfQGmnnvcC3QP6JJ5447L///o0YF7TW/7BAep922mnNRuQoJXhI/nPPPXe48MILm/r3hz/8YXtWrwxbhM29/8x6PYnwnqQARvSxVSD+Rz/6USPuqR8RAdkDlx8jQfg1Yo/N/OXkk08evvjFLzYyDOmHLICLZynxCVv+tF39vllMe2z4LMLzkY98ZHscf5fAwDaEMEKbvQirZzzjGW0MvfzlL2/Ex13vetc2Vij/EZ9IPuclFCB8jL2LgwJY/7KXLcGGipPaGwYIqxA5+vI2t7lNI7WMf/MKv+ArSD+JAUgehGD2hb44EMBsMG4l9Vzxilds/Ui1a16j5g15qT+Nbdci+VzDPj6PILVGIM6M/Yc97GGtYkDmEPclKaTfQ3azfryV+yb1CeJSBQsJDtqq/RIDJAdl/2P3absDuYkoNTe8+c1vHm5729u2sf6rX/1quMc97tHGiSoJsDQWzAnZG51POZalgO6x01fazWbVPCjgJQHo+zve8Y4t+QmJbx7gB/7YhCC2dkgKe81rXrNW8t0zJJWoKOCZxoL5BT58JAkli14fNuIP4/6XAOCcfuHj7JHkdNBBB7Ukl8MPP7xVvrjZzW4W5Wrz669//ettzqf0v+iii4arXvWqbd6PCpyP/OY3v2k4PupRj2prZpTB5o78vpim7B3btFUF8LwYbfR7ZiU4eV7W7CKA5+2Fuq4QKAQKgUKgECgECoGNI1AE8MYxqzsKgUKgECgECoFCoBBYF4HdTgALhqbMpWCuMq8vfelLm9pR8FJQO9cgEfbaa68WAFVKU6nkaUTdTrmVtmkDGxJw91/AUgAXoUXVueeeew5nnnlmO0etIyDM3pSNDgkqgC/AjSSj/kQEw+FFL3rRWmD4Rje6USNRDzjggDUSODjMCpRuBpetEMCC0QnoU30iNAX0o35mb/Z3pYpLuWAkAVUUjAT1EaL3vOc9Gy4IEMeiSZ5ZpK/vHAeZg6fz00pAu0agnroVwa/8L8KHbUg8Pk4NiBB6whOe0Hzi9NNPb8o/ZPh3vvOdpv6DpRLg73nPe5pyFHm6nf2+GV8JRrk3e9v6H1sRukohI4GSCOEzdioPTumnz5GmyF5kUIg9fiMR5JnPfGYjTFLiNGOu/7/Z9i/ivp4AShlsfYkAZauxi9BXEcCRpAeJDve5z30awYXwofJFFPF186K5AfElYQRZJAFgEgaLsGErz+jt9zp7vSJss4e1kub6XNJHP370sUSPt7zlLW2+NA8gTRF75jdkl7HE/5F/iFDzRsZfXyI3SRZbsWUz9/b2s5f/sgspibyDBx+X9GNd035zA3v5iGutcQhicwGVNLvZJonENa973esaIZ650ByDLMze6duxFmwGi9xj3ZbIYf3SNvMeAluCl6SmrJ+wi5IbOUrdfOihh7Y51CFpQkUJZKfrjjnmmDYeXOvoS+sveo2Y1/6+//vS1FT++kz5cklv+gsWxjkCF5HNJr5sXCN34y/Wi3322aetoZTibONDVORZQ6mD+VK+M0lyRQDP23N1XSFQCBQChUAhUAgUAoXAeggUAVz+UQgUAoVAIVAIFAKFwIIR2O0EsMBl9vIT4BXURnIhRgRKE8AUEFc6GPmDOMhet6sQ5I76JPvu9fsTU60q+Uux9epXv7rZhNjLvpaCugK9FFxIQddQjQoEI4KovwT9EcBIBAe1lHKRBx544J+pgJeJxSRFbIgJAWkErkA19R/ii8KRzXDQ/14jvdiN+KP+QvJ5LhUgEggRQAGlfGbK5i7T5n6o9+Sx8/EJRA+/tncx0h75LUhPCdb7DcIbLiG9v/3tbzeSEGEAP2QX0gsJaH/cz3/+822/1PjaquAQ24MNGxFgfNh/JJDyzch+Yx/ZHeIqpa6VyLXPLzI0e+QidRCA/iN8EJ9KQV8cFMDsChHFH/j6rW51q0Z0h6zUx2xV2hjpR+ULGySXct/GvzHD//mQuYIK2nyIIM6xKn7QzwdIKr6qzfrcHAgH5WyVA6aQ9z57pcJCPyNDzQkSZpS/pySnavQZDCmofYYsph7v1a6+pycCF7wsz3zcmABOtYPM9eY9Y9w6h+RzpL3ZH5efswv5iSCVBKKENDWo+V/1DEQwEpxqvFe8wi77Ss9s7DZfgMjWb8hO/aZd/J6vSnzh68pgmwfgou+MBRVAlE233kl4yb3uk/whgYTPSKyCQRKurJO+A+bLKoE97v8kgVi34KCtjlQy4d9U3vaHzzyn/ezI2mJeRP6bP62Zkin8XqAelizhuX4vRPWb3wuwvyQcvfI361CVgL4k9HzZWAgUAoVAIVAIFAI7iUARwDuJdn1XIVAIFAKFQCFQCFwiENjtBLDAaAK1yj7b746iK3u/ppSy4B6CTIAT6SWALIgqYBzSYzMKzq0SJgmy9sF2bdcWpLWS1oLTCBBEhb0slfMVzEaEILAEqR2e4XnIUoFdaj94IE2Vj2U3vKimkOApF9mT4XnteeuR5LOwmqT6XW/ATSOABbwpvdiFuLUH6LWvfe1GYPRqWuVeKWDhccIJJ7T+fcpTntL2SYWP0t/8g83UXlFOr7fH43rK5Un4rIfJrMlmPQUw0hOBq5w3ooNSjZrPPfqUL1CD6VP7eTqUwEWO2BtTQkQUsPDkQwhBeK26Alh/Irb85wcPf/jDW0lziQ+IjhC8iBAlYJ/znOe0MsdHH3108xMlcF3rQPZIqDAPIAON/77/M5a3OqZn9fU8n/fjQXuQc+Yq55G6xrM5AYnjQH7xEaSWUrbmCuc++MEPNkwkkUgSUBJ2v/32a/6AAEcWfvSjH11r0irYrjFj+0Nq6m99JslF6V+K95Ts5dvmN0Qxnw8RqBqEvZMRgpe5zGWarSEDP/CBD6xtGZA5IXNOEix6Zf48fbeIa8b2q1qgCgQyXPKHfuLHSgBTtKaChH5F5JkDEb7G+iGHHNKI8jvf+c5t/lQlA3ns8P6CCy5oWyXwL89hb8jwZSlgJ2HYl2fWf8aydcAamX3eXWOs2BdXmWT2mRckObieUl4ihAQS1QLYedZZZzVsYJ45IWvfMvp+kv/zSX4fIjgJMdppPTOfI3H1fyo7sIft7rEHsMoPlMMSBqwbSHC/GVL+2fx67LHHrpWN95wcY3/sz/dzRr9m9n04KcEpn0+6P+vrtLG0iO8Zf2//eyJ9UATwImazekYhUAgUAoVAIVAIFAL/fwSKAC5vKAQKgUKgECgECoFCYMEI7HYCOAFaxABiiKJLIDt7vwZOhAjFm7LPFC292muZBPC4uwUhBd2pcASrqVgFYgVqEYECwQL+gv8paZky18FCMNw+yOylEoQNQgxZxFYlNKnfqAGjpOqJwDHxOYkU2ikCOCQOGxAb1FoIbiVdBbF9rqQl8hPZIQCO9IShEtjwQqTD0DmKMPghBpACq04A62OEjz7ltwhQaq8jjzyyuQ5y1IH0ROhSezqH1KF8o/Ti61G6IkqpiWGJAPRe/64K8ZfAe08OhNxB8iO1KZu1n218Xx8aL4gtRFlKu9ov2pyACOP7fAEpxH6vzRMXBwUw39dP/BhZq91Uew7zHCwQd/Cg8kN+Gh8OfoDwpaJU/lxiCEJQ8ghlvPLA5oge7wUvQZt6XE84pf/5KHLXwY4XvvCF7XUSYNzTl7NmM5LcuL/GNa7R5g6lb7O/rb6HXxIlzLEZK5kXPX8ZY6O3n69KYrDXL8Wu95S8klso/pMEkH2AJYpQ92YuoAB+xCMe0RKJqEQ/8YlPNPLPYdwg0BHCcEjCVMbGsgjQ3mnMZ/owezT7TD9TNVvHfM4HjA9JDo7jjz++qZqNBeumEskSgCj/2atsuKQgY0dJdL8PJBj1KuhlqX/Hc2BfGcRn1gR+agwbG+Zx44Ff8A9+wH/5RX7n8Cdro6ogSkIjevmCdUSfJ7kse61bL2FhXkniyaQ5YhqxOx4zRQBvahqsmwqBQqAQKAQKgUKgENh1CBQBvOu6tAwqBAqBQqAQKAQKgWUjsNsJYIFGAVHk0OMe97g1QkuA3F6hSBEBb+WO7f/roIJBhiwjsD/JH0I6CJIKuIaUFMj9/e9/3wgLQW6ljQWv7WUrsO1aNmQ/3OyTKlAuOK5kMNXT05/+9FYWVjDfHooUgYikqOkmBXZ32m+nKYAFuJF8KUmqjPFPf/rTVuoZJrBixy9+8YvWZMFqdsPUvpdInuwZyhfsF4n0giOV2Kr4wKQAec5FvautCGBBeyQ+8gopjAwR0Ef2IUFdT+GK7Bbkh198BEmg/5XPpZB1rDIBHEIG6a+/KB5DgCE2YaT/4WBfT6SvEsfuQ4L6TClc11HDI8zS78hi42js/6vgE/140HfmAGW7vVb2V99TtNoD1rhmLz8w19n3W+ljBBHl7+1vf/s2jyB/zImIU2MCSeY8UnwV5oB+zpmkgI5C1zxorjfG9a95krLX5845/OcTPtefSFCK4RCaUbaaNyQNIRIzDjzHGMo+qjs9F/q+sf1JaNL//B9pSf2szfF/c6TX1J7sofTk3+Z8VSAQosbMKaec0kh/95pDkabIcYkVbOdL5owQ78uwf/yd8GC7dukXvovgRuiyOyp/c3xU8gjykKBKnVP8mvsk/5gvjSN4qZRhT3HjK2twvn88L+8UFpMUt+x0PvtS84M3vOENw0Me8pCGi/GfJAC/ifi/9TFzP5+nDKeSvtOd7tT2DE6JaIkAzistr8KE7/K8rJ07ZfcyvyeY9/9LAbzMHqnvLgQKgUKgECgECoHdiEARwLuxV8umQqAQKAQKgUKgEFgqArudABasQ4gJXgoCC2ALggryKodK2YIEofRBDgp4IwOOOOKItWDvJAXwmIzYblJoGgEqECuQKxivxCMbqfwQFOeff34raa2MKRKHgks5R+VRBYDt9+dAgNn3UcAbMYD8vOtd79qIhOwB2yuAt+Kw4zKKKaXpmZNeTwp09+fOPvvsVvoYmWtfX0F6SjaBf/1M3YnwUgLZoX/f9a53taA3IpCNiLCoxCjBJAeEIJr0/bPs7xXS0/xkXoV0f3/vhznPj+3rSM0NB/v3KvOs35AXSFyEmL53HjGC5EMOUYF77T/lI/IDCeYZzs3aB3kVyA/9hvTn5/vss08jJVIi/a1vfevwox/9qPm5axBdyH/jwTVKpVPKI7iofvU79ZtnIE/tpUwN7oitq6B4THviA0gYY9oYoHI3fs0LiDolnpVHluBibEsMsMenpA8JL2984xub+hUWEl+oBfmLcsIIQRh6Zo7tnudmja18PmlcqohgHFD1Gr+uMQcY70h9/Wm+YB/7lT2mlkd6UcPbK9gYQoDbNxYuruMb5lV/maOQZXxhWf4wXg9CyFnnYp/xa737zGc+0wg9JLGEH+NEu5F7fMdnEkfM+QhSc4UkGuSoOdXa8LOf/ayNiyjjQ5BbR5CLO32M+z9qXOvgSSedNNz73vdu8zqCU/lqe35bEyiZJQMY80ke4SPGTJ6p/6mCjQ0qcT7lN4Tx4DdCjr5KyLLtt575HaA/+HqSAPyWYZt2I/6tAfrefIH0N1aQu+b/bJEhCcY86FwSHfxO4v/m2SRS8IdJ6/l6WMyzNo7nt83MOYv8nnEViDzb+X/4D/9hxSh32vnr+wqBQqAQKAQKgUJgVyNQP652dfeWcYVAIVAIFAKFQCGwDAR2OwFM5UQdiBCLOkZQGCmE9EWQCHoLkAqgCm5S/wqSr9IxjQBOcFQw8rzzzmtBekQGYkxgl33KeyI2EGCCusoBCwqnnKeA8LnnntuIIkSpvwTUN0OALhK3sd3jZwves1EwXslOZauj7BMMV8pTOdyUddX3iC72Ifc8P/s66ntKL2RYyr1m70zfu5lA9CKxmER+6VMKNYF86iy+m72e2YrgRGAgPOBByadUrHMOJIlysIg+asB73OMejSiBF5Indkf9uAoYjH0Soct3tdl/5UkRe4ge9tn/0hiAEWUjghsZhtBJWXB+wodSLt34oSIPwbfKBDD/peylWEbSaDsskF4IfnODfc9VBkD6stP1yD0kkEQY98CHj1CF8x1kURJj4nur0P9jgkibjWeEXpTN2ftcf7LDNUhNvvCMZzyj+QF1s+QJPs9PkgCk9LU1wTyKHHXemErlBeMiykf+sQxM+jGg7/gAwtbcfs4557Q+/n/Zu+8naatqffj395xTnnN+PVUYUBEwoQhiBHMEsxIUxYSKiqhgxpwxB8wJBQUTRswBUBEwoYiiqAgqinDCP/HWZ5fXvNu7umd6npme7meedVdNdU/3Hfa61tprd61rrbXtZavdvf1skbi6YEjyQJKmfa/7qJp/85vf3CpgrZOqYVXDqwg/99xz2/7IbMc9s8cs+cm9Wov8efi+ST7QOMgPh8997nNt3oaopzdyqGqmU1s8qIrl45MMBg+Vz+aP+7AFBDJc+BLf863mDt1H5mUhgFPBGzuUBMCf2x7CeGMrfCAb4CMRvNaCJMXofCFJxDzSESAy5ncA4pe82V8dMew782sR9j9P2xrfe0wm+z9/VQG8lZqoZxUChUAhUAgUAoXAroBAEcC7gpZLxkKgECgECoFCoBDYUgS2OwEsQJ/2mNkbD0mKKBEoTWtEoKfl8VoVv1uqoH88bDUCONVfaW8qeCsYnvaN3iNyHKl6Imvf7jSBXq99lVMf3F1EoHctApjsSAvBfTKSuW9NmpaX5BIM932q18gDA9VSMPOdI1VtgtxppxkidBG6nxaQzpiyz2/GSubsfYuoQXSYAz4LgaNaEkFK9sgNAzLDnA2wFd+F/A3ZtQg76DEYE8CIGxWrZKVbNsEWVO8hxfxP9rQEdz0dO4ddwI2sSRLwrJAqqf5aZgKYPpC5kjvIyL+ZA+SL/ccHpiqW/5MokXlDTgkjyC/Xe++cVPkF/0XrPuMY20D0Q4/GaNxkluhCx77n77W21xKXztPhwJxIe9wkAvU2MLa92ET8xyJ8wqQKWJ+lPTOb96caNHplC2RmJ9kLOfvnJtGFD+AbJIxokaxi3Lx3nvuzmWC9qOpfeI/XBbpmu2QNwcl39dsfkPHyyy9vbdFzD3OE/s0f/rDHUGKMezrHd4602/c+VeCLmBO9/FnPyECvxmxe+5z+2YT32eecDlX7IrfZsiS5tIqn57TLzm8F59C1e6fbiNdFVb9v9XyLvfe+pwjgrdZCPa8QKAQKgUKgECgEdhUEigDeVTRdchYChUAhUAgUAoXAliGw3QngkGOTv/MGAAAgAElEQVQhsgR7BS4FNQU4BTJDeIYc8xoirK9w6QOBs7zfTCVOI4AzjpB0CVL7P60akR1kQggIBPs/BInzU+3p+2AhgCxAnPv3z+krYsbB0T5IOolI7+/n3L7t8yS81iKAXR9Chmx9hRodCoYnWJ+9lCNjquDYQL+nZ8jBBNYzrnGgf4zDWJ7IthoOrllLxvHz+/Oz/6sxh8T+R2vKlSpuxA9d9kQhUsxhXiBPUs2X+ZH9o3vSd1HVjmO76OU3v+kvczZEbxIDjBlGDgSIa8mO5PB5qvjYBAzoPOSYORBSeJkJYKQeeVIFS9fkQgIbP3uABwJ09913b+1tYQE7BGlfQcoWEF703/uAaXNgM33ceu41tgHXsgNH2hQnsQMW9IvYNM9VPYcUdU72iM1+4e5tXvjcvEKYhvDxugzzoJefnsmXZA72S84kPoSoU/m/2267NTsJqWstoOskzYTUTYWz+8RH8KVpr26ujBNn1qO/jZ7by2+sxs+mk8gUv0oenzsy1yWGqHZn6zCiX3MDWZrEGPdJIknGmiSi2Fk6JPRdIjYq16zXjxMAXGc9cyTxw9zP/s+piA+J71zYqATOkYSnrFf+9z6Vvs5LwkDsgOzrSRLp18xe1kkk6ySfM0nuSZhtxnP6dXs8Fnh6RlUAz2qxdV4hUAgUAoVAIVAIFAKzIVAE8Gw41VmFQCFQCBQChUAhUAjMjMB2J4ABkeBnX9kack9wMxVggpr+DwE0M4hbcOI0AtijQ2h7DQkqsE9uQXoB4ZA5zhf89X3aPDrPn+CugG5PpOS96xZd6TQJ5p7U9H1foeX/VK4lAWCMY8jS2Ej2/k1136wB5y0wgZVHjMmPEBCpSIs+yRxCBwlM3/TOTrwnKyIs7cBTSe5BIcHz0Em6n0b+zxuLsU6MmyxIUO+zN2s/L4wpxFeIXp+F6AvhZe6nUhiuO0sFcCqf+ThYRF9kCCGauZ9uAEizEDjO93+Ic/aRa1MRuCgfMMmeehuIz+Or6Cv+PPOfHCF5cy86dl6wQADCLmvEuNIzz1vkvr89Dr38PcmJ1AyRjbAlt8/YeZJhyJ1EoPiHVMp6hvfsga8Yd1QIydxXPy96XQixG7IyJDAZs34lCSKtskNg0zcMvLITevcKQ+ckIQLe8a/pmDBOEJq335umf+Nkz/QVH56xhagMYZsuJ6n01Q5fG/S0tk6SmGeN9zv2u4F/zOe9X9lK2bf6WZPI6SSEFAG81dqo5xUChUAhUAgUAoXAdkegCODtruGSrxAoBAqBQqAQKAS2HIFdgQAOMRoCQ7AzLZLTClSgWCAVISbAi/RYZIvLsSFMI4AT2E3lq+vGexOGxEqVa4KXgrmC3Wn1mEA+shguAr2LJkDHco9x6QPXqQZNm2dypOqzb2XsnqmadL/oOdWvME077WXfAxhpRx7jJIeqr1R803sIzbQ5Ztf03JO9mQvIAe8T4HfvkEaTHNMyEMBs17hVvWZ+pw2y78ibKs+0CCd/dJ7WpqmSTFIE2eEX8jOyLkvb035esFUyq37OQXayIPNUOCJ67AkLq1TNRzY+j51kn1u24TpVkiGMct8dIfvWmsMbvWeIulRBs3X6y37OqXYlI3/BHkIM9m2CyQjHzP8kDPREWF/9m0SLReyDO/bLdEgurYqTzEDWvrW5c+LTgxHMQhbSOd3TewjFXkbfwcQ8WjT5N2ldMpeTBND7PXpNhXPmcQj+nugnnyMt1NlGtlHIGpqkEv+HJN7yH22jrhHsv9/awXiS2ELekPjxD/F9Wj/b9z2Vvv12B9EvO/A+/tWamgS5/Pbo58cisJj3M+m691GxvX8kj1WMct4KqPsXAoVAIVAIFAKFwC6FQP242qXUXcIWAoVAIVAIFAKFwFYgsN0J4JBBCLJU8IQoSiCvJ8MSPO+xn9TCdyt00z9jGgEcMi8Ve64hZwLUrhPY71sh95WNqXoOSZLqJq89+ZPA+Y6QNWthFdnce9J71/dk47j6z1hDWCTYL0gdYiYVYX0QHyGQ9qf9PpHuFfLXc3pyZ6Oyj2WYZFc5ZxJpNq0lZfYyDTlJHjYgaO81pFeqt1IlixCCAWKgHxtsHMihYObZG5V/LTuY9ftpSQnZB5d8Ify9p8O+DS5CNEeSBvwPR/cOMcpukgCwzAQw/UY/KlnJ1yeBhOAbE/bshE2E+EnbeyRakgGSQBG8dsQGtoIATqVjKlPH/iDV4b7v/UWIM/KxH99rBdwT/WMCKP4omCwiKWA8B6Jvc5cM/Z7m9EqGVP/7nu59Zl3oMUAOkid2H9n6dRF+IU57nGedv5txXi9/2uBnjOa875MUZawSY9K+uF8bjCXy84fsPTL3LZF7+bM+LIL4D3Zj/fd+bpwA5hqVzHSaZCHyIPLTCj1zP/qM/cRn8I1wS8eMcfVzv26vpt9p54190zQfP6vtrPc5q/m1+Jb8bsz8/0eCVcUoZ1VKnVcIFAKFQCFQCBQChcAMCNSPqxlAqlMKgUKgECgECoFCoBBYDwLbnQAOwRlC02uCmQmITgr+TQqirgfXzT53GgHsOSF7E6gkV78XonMS2O0D9mmX6hXpkyBsT4hvNBC7URxmIY8EtwX4nSuQPW7jmuqvHofgBqe0y07r2FTEpsIpMuwI+bVR+Sdd32OSdr894Z8qxcjR20fwGctC50kMSBIAMjH7Z+aey0AEj20ihEzGPQkz+58iu1K9hjRCgJCLP3CwG7biPiHBQoAvMwGcJBD6i0/LuKNXcvftYUPkkCsthPuqzviJPmkGRjsyB2aZw+udJ/09Y9Op4AwO8W+xC2PvCa8Q3z7v93NlA6kkdc90hzBGz10GW+jlT6JOT1T3eziHvHRNkkHM674VtLnOhyL+gkVf5Rof65r4nHTPWEQF6KR1aZzAQV9ZB+37S77YQpJ++tbXscHe//dbRcA0FcDxg+N1dr12vKPn9/J7b1xZ59LCPp9r/6+qm47Zcrqb0HWSPZI4EfI7bdX937cBj1/J1hL9b4UdlWXZr0uCTT/O/Na6znWuUzHKZVdgja8QKAQKgUKgECgEdioE6sfVTqWuGmwhUAgUAoVAIVAI7AwI7AoEcPY6vfbaa4fb3OY2K0HhVP4gh/72t7+1IOkee+yxUkG7DHsB95VH/fu+qi/EjAo2QXkB3ux7mepH1wrW/u///m8jwgTDQxgI8iJGEEGuT4VkWujGjneE/NmsOZCA97hSyJgEvgW5yXCrW92qkVQ9oeOaBK7hQt8IkGCDQBI0FyC/6U1vulIB7PtFE+DBb7UEAPJedtllTR4tPdPmGWmjujfVYWkJ/Ne//rXJ2e/v7Jw//vGPjUC//e1v3zDU7pOdxL4Wqf/ejnos0gLc97/61a/aHIZBjgTvYwPIjCuvvLL5gJvd7GYrhCbZ+Im///3vKz5gTCgvi/xkG2OQRBd2rrUrP2YuOy/tzvuq9xBXF154YZsL+++/f6sKDeHPFm54wxs2W9qRObAW6TvNL8yKcX//+PHs3+r1mmuuGXbbbbcmT2Tlz+M/+AuVvg7fs5N0SkjrZPeAI4ITliFa3SPEcJ9cslm+bkfuk715+72O0/0CpiFw3ZucaQfMXlLtG/1bB1wjQcJn/EZI3j4xCh6wjs3syLg345q+/XFaNkcvxktfdO/9P6o2m6+n/9hbkh9C/mdNtFb21dWpHu67Y8xqs5sh66T1IF0MjLPXf9q9G18SF5LgYl7THd1m328YwIfP77dFcE4qvoMrQt09+uSIzZRvme4VsjckOSxjV//+7/9eMcplUlaNpRAoBAqBQqAQKAR2egTqx9VOr8ISoBAoBAqBQqAQKASWDYHtTgAL3r3oRS8aPv3pT7cqmT333HP47ne/24LbAnq/+93vhve85z0toPfZz352OOmkk4bnPOc5TU0J/CbA25OPa70PQbHR4HCeE7I290tlXoK4ArZvetObhrve9a7DoYceuhLgFtwNAf7yl7+8EaVXXXXV8LSnPW047rjjWsD3l7/85fCTn/xkOOigg4ZLLrmkBXUf8YhH/FNr4IwjwWT45P0kGdeDzyxkUQLY/fwJ+Xv66ac3wue3v/1tC16/853vbESgo2+NicxgAy95yUuG+973vsP973//Fuh++9vf3uT3PSLsYx/72Mrej31717GcvY5Xez+L/azlF8bEd55Hf+9973uHiy++ePjFL37RSK+PfOQjwy1vect2y5A6SIIPfvCDgySIe9/73sNnPvOZ4Y1vfONw3etet5Hfr3/96xsxikjed9992/cIhJDEy1D5O4n8QEgY/+Mf//gBKfGzn/1sePGLXzw8//nPb8QU4uq///u/296obOQZz3jG8LznPW/4n//5n+E73/nOcNppp7XbnnXWWcMnPvGJ4cQTTxze+ta3Du9///uH//qv/1ppjxx7X0tPW/V9P2fYOH9g7r7whS8cLr/88kb6fv7znx/uec97ruyFm6o9mH37298evvrVrw7Pfvazh1vf+tYr7dCRaYj0I444otlKv1/uejCYZU5PwmpWfzmJlGavfPsrX/nKRoKbu3T6gAc8YOVRiD8yIbePP/744X3ve1/7DtH7+9//vtm7deAb3/jGcMUVV7RkkbPPPrt9nz3C0wo3SQOrVZ5vhT2EAOULJHe87GUvGy699NJh9913b76MHZsHqZTmE8hiDSSLdYFPOPjgg1fWPFjC6phjjhm+/vWvNzHig30X37DINsg9tmRzILP5MWu4fa8PO+yw5tuSzJUKaAQ4fT/lKU9p5Pjd73734UMf+lBrB/2b3/xmOPnkk1tSGJIY0SmpxLqSI4Rxn5S1Fbqe5APZoeQveu63AWC71nivfhdY5+LPM3648fl8pvl+r3vda3jLW97SfAZcrANve9vbhv3222948pOfPDz84Q9vdiQhwnNTUT8tSWTaujVpLe0/W+1+wWA1XzHt99e08Yx9W38eHffJcr7LNhv/8R//UTHKrTT8elYhUAgUAoVAIVAIbHsE6sfVtldxCVgIFAKFQCFQCBQCW43AdieAzz///EZ6IkWRvV6PPPLI4QUveEELhn7rW98a7nOf+7T9Ur/whS80Mu28885rgU3BbUHyRR99Naux9K2e0+b0xz/+8fCOd7yjEbePfexjW8C/b+OK0HrqU5/aZPr5z3/eiJ+vfe1rLcD9xCc+cXj3u9/dAsiIgSc96UnDhz/84RUSdZaA67wwSiB3GqH005/+dNhrr72aHKqbEYEI4Rvc4AYrQf8EcJG93/ve9xpOsBDQRgLSsQA58gR+CJSHPvShzT5WI4DnJfOk+47lz/8XXHBBk12AXsD+dre7XQvae0XSIC/YPzLjMY95TAv2swvEENKYnr/yla8Md7vb3YbrXe96jTxEgiNHJEukcnpZCWBkBOKG3vbee+9GVnkvqYEcSeKAwRve8IaGCx+AEEL6IADhh/xCGCGAfv3rXzf/8KMf/WiHql+3wi4m2cOrXvWqRgDzZeY0n6CSly9Li3R4vOtd72rkL7KUfbNz1d6uczzucY9rCRHsA4neEy07QtCuB48duT+iklzkoE/ELnmf+9znNjKX7adjQvavdc2pp57akgHYkHnCJpDff/jDH4ajjjqq2f4DH/jA4dhjjx0OOeSQhgUfwrciGj3T66xjXg8O6znX+CUBGJ8Ehkc+8pFNry996UubTzz33HNbYoij3+/XezbyqEc9qiWNePUZHMkmiUISAfyylqRtdtYkdrhoEpieUu2M2ETqvvrVr27jNtclgPmfjYcklRTCB/L1fJ1ECbYDA4QxX+gzvuAHP/hB84VI0rSOT9X0oirA+/kfYj8V8MYEE2s8G2DPfhO8+c1vbvYOBwQvrPxZL3zvnnym9ZEP+OQnP9kSKfgSSTHwQa6zDzpPktV6bHVnPLcI4J1RazXmQqAQKAQKgUKgENhZESgCeGfVXI27ECgECoFCoBAoBJYWge1OAAvo3+IWt2gkn6C1yleVUYK8guYC5YLeWj2q+kIgqZRMa9lplay9QsdVJZutbERe9iT1rL5tp2f95S9/GRCBgtUILuSFYHD2O0ZYqGaDg+vdC+GpOu7mN795O//BD37w8IQnPKERZ6oiVUWnHWZf6btRsiNYzVo921f+9tXHwTh7MiIskBMIYGMX6Dd+3yN2BO7/9Kc/tequ73//+60yDPEvOH6HO9yh3U4F6QknnNCq4dhJv6em72eVfZbqo2l2NcYnck6rXIr8Xtks4hrZr+IVqYXo0NJbRZwqsTPPPLORO5IAHvSgB7UAPxLAOV4F9uEiCaLfA3lZCWD40Kkq1pAy2lsjOekxJL7vEDhIXUkhDqS3yl/dAZAbKsjZSua+OYNUzjGr/jd7/k+6X08AIXjN9Yyb3vm9Aw444J8IfPeRMKHS3/daYDs3pCC7UP2HNLvHPe7RKkBT7bdeDLa6ApiPROTRPZnMd/+zAXLwDSE32cLrXve6Nhf4PXNdEkla4ZoDSRyQLIRU1xY97XJhwU76/dS3QuerPSPtf5GV5i97sC7w79EFO0lL+LT7tQacc845zT/c8Y53bH7AvZB/ZEQo8xH90e972+8bvSgMoivjktBFp3RsbJJDVHBb132Wzhl8oYSHrKsIUOvgwx72sOYHdEFI22yEOp+qW0KqvnOfRVV/9/Mre3izR+Ni/xI84EC+JAOwDX49e72zZwkCEgcyZ1R865Cxzz77DJ/73OeGo48+eqWLBvtAICOEPV9STTCctuaNbWKWtdE10yqAZ7WxzXyO3wHZSiB7rPvf33/+539WjHJWpdR5hUAhUAgUAoVAIVAIzIBA/biaAaQ6pRAoBAqBQqAQKAQKgfUgsN0JYFikVTASWHUrUkBgU4BX0F/QWzUs4lDQU0Wg71zXV8BNI3q3ggBOoDn7+vVVVyr/EBqICmQm0kLQN9VJxue9gCV5kCMI0G9+85uNIFMV+4pXvKJdByNVbwK72Ut2mQngkJbk06JT62NEtiPEOflVg6lmUx32zGc+s/3ByneqBe39qi0sEuBZz3rWcOc737nZRl8BPisBOEvwebMIYMFpgXh6VemGpFD11ZNYsNDaUwBfFRjbgJtrJA4gQpEoMEKAk197bIRZ9vdcZgI4BIhXNgsDRCcy0IHYV62mwltrYzavpSvSi54Rw2RXOZ5WsSoAkaH8RI5Z9b8e/7uj544JEjKyVZ/TpRbAKjhV8joQPZIiVDbzcaoDtQxHjKr4kxQjAYZtIL1VR2sd2+91Gl86y5i3kgCOT0zCi3kroUeFs44OSP4QN7Bxnsp/2Kh+lATyxS9+cTj88MObzHwf4hsu5gDfmhbKbCdJKakcngWPeZ6D+KO3kJPGaGwSgh796Ec3W+APxpXe1g22jyhULW1NgB1/IiniIQ95yHDggQc2Ati9zY2QqORZdOVvMO2rcFW3mgd0zDeq+mf72t0bOz1qBc/X5zr4mPtaHbOPVJO7XvLA/e53v5YwkfOto2zO0e+jPk8dj+/dz6/Yf+zS+LN2Gz+Z/bZh22SMvdBnqobhRUYEOr/oGnbgPtlLnM/0vcQR5yfpJHNrFv8wy9roPjsDAcw+qgX0Vlp9PasQKAQKgUKgECgEdgUEigDeFbRcMhYChUAhUAgUAoXAliKw3QlggcQEKFWAqm5R3eRIO0t74iI/tMFEItlLU6XUMhwhdEIAC956L+CPpEZcI+sEvREVyG3Ve/34Ba57IlPlm5agiL9UQGkBbV9QxImqKWTRZgRiN4phAsHTCKW0aFbhpbIXqa2CGw4J2MNMu1dVfKqgEWP2MgzhIYAOH4QJQkh1eMiNjQaiNyp/rh/Ln/+REezhy1/+8vClL31p+NSnPtVamSNvyE02ulQNitxm/0gegX+kqKqwW93qVu0z1WEf//jH26u9dG9zm9ssfQtoyQwI/Ohay19kqESP3uZTzYfAQHA7R2WgJACksMO1CB2knwpAhLpEgRzLSgAjvSStpBLSeFXCG/9tb3vbf2pVrCJUm1uEGNJb5SM92zeX7bgGIYoYd99x1f2sGGwlAWxMqdZHeKU1bfZ/JV9aQLPz7IuO6DXOpz/96W3u2Bca6QVL5LB5xC8izyQCsDOHNSL+1b2SNLBZc32994ntR//G5DO+kDxaWKd62VjNBb7+Jje5SfOJ9kOXGMAnuo6PUBFvXZQIwE7gJGnE9fGNfMiiCNAxRip6rV18YfalJQu9me/WA3oLCex8iV+SguyBTEat8JG9zoERHfMJCGSJMWwoXUMQpI6+Gnq9etvI+eN1iTzs3lywl6/1PUk+xmgfbL9v7GWdxAUyplMGHKx72uD/8Ic/XEkKcj942BrgpJNOakS56+gdHkkK2Igsy35tttyARbpimGt08O///u8Vo1x2Bdb4CoFCoBAoBAqBQmCnQqB+XO1U6qrBFgKFQCFQCBQChcDOgMB2J4AF7wSsBYMRpCpdUyknQBpiNUSHVrIIRG0001I2pMdaVZv0PY9qYEHnvgJY0FUAUrBW4FZ1p2A2+QT0VbIhN/ylvWuqILVFvfDCC9s+kQLmDgQHYkhb6Ne85jXtGpVCqn9gN64A7qt4ZqmKnoTb+B5rzZVUN/XnGZegPn0KciP0tepE9Nuz0Nh9bp9LpD5sBMZVu9kn9k53ulNrHewQFEf2aHlKbuQp/ccGnDMmvybJ0BNmPW5j2xhjMov8/fPz7LSnFJhmI4g8pG7aHPved+wZqYnYQZoK4qvogguS0EHvbEsluD2UP/CBDyw9AQwTxB0bMH7JC/Z3VuHXV4CzBZioCLXvMftWMa59tP8RQF4zJ2584xu3ClBkaY5Zyc+1dLkZ348JoBCgxqiFOz3axzPV4eRXAXiXu9xleO1rX7tSCY3wRwYjAVX+qwS2V7oqcm1kEUbZP3bSHJgmy1YSwGl3n3a38WmIX3L1c5nPN78dCO6Qt/yfeePV+fwrm0IA2if2oosuagSbz7NlgHssAwEc4tdrWsGb36p7P/rRj66QlOaD8SI0kcPHHXdcOx9Gz3jGM9q8ty+uNsgIPnMCcaolsqp6B9+BGGVny9ICO+S+NZ6M5rBEAFXe7D5zOPp2Hl2mEtYcsV5IAJJIlDbKXrMnMH8gASAVwu7rL8/ejDm9nnv084tOU6HtHj0pjQw3j62N9NuT4+7RJ8nAwfpn33DXkJet8y2qxa2bPpMg4VrPyfyZNVFqoxXAW/mc/ncfDBz5PRAC+DrXuU7FKNdjuHVuIVAIFAKFQCFQCBQCayBQP67KRAqBQqAQKAQKgUKgENhkBLY7ASzAjSRE6qoKTAtkhGlfXRtCTsBXNRRyMG01l4EAFnhMpZvAMyJDy0YBa4FbAV6Beq9aeqr6SptKBAm5BX+1f4UDsjABcFVPKqBT2WUPUHjZF9OxLASwsYwJ57QmTtBb4FoFI0Ij7Yu1uFbxJvAvkIv0o3974CILYYkI0x66r/yF0WoB52UggNPO2ViNXRU0EtTenmzG5wiCV7/61Y3w0tZYEB/xqyrMHsE+D/HpftpEI3nsjdonSCwLAdrrBEFhrKreTjnllEZcGrMAfarXyA8be1eSWYtwc0L1qwpH10scMJ/cz3faR9sPe88991zxuMsif+ZBBhZS07i1s7X3Kz9Gr5JAHKlalfghGcD8MB/YC3+ni4CDPSD/EJ+qJ5GEqoFzzIrBVhLAIaJCbqneJYeK1lTIR37z3/mwYvOwI68qeO3Q+QUHopP/uPLKKxtZbr7wlw4+1n39HzJ5k5fldd9u3AZZcgOivydqc46KV/rN+gArlaAIQqRpyC3YSBowFyRD2F8cbkg/fqLfm37dA97kC6L72Lp27xI+rIPkQQgjLvmGVPc6Nwli5oG1gL7JzXfyBYccckjrhuA8+IX8jk9JB4pNFmfN201KAOnXxujJWih5wZpv/CqXI38Sy5xLLjatLTzf4BoYwM56IjlE6+cQv/FB6aKylcTsLL5oM4jm3tdlD+Do2/9sogjgNU21TigECoFCoBAoBAqBQmBdCBQBvC646uRCoBAoBAqBQqAQKATWRmC7E8CCeMgdZKb9YQWABTdVwqlquuKKK1q1IFJMkNg+utoFJ5C86FbQaxEp5EsFnApgQVrEluCttpCqX7UDRgZp34jcdU+BYK0eEUI+QwwiQQR8tY9VFQyfvrJwbWua3xljHPJ/SIoQdTDQ8lOFlwC+lr/kp/cQRcccc8zwmMc8ptkAMuPtb397C3Dvs88+bZ9YxB8M+wonks1Kfs0DhWnyC+areFbdLKDP1tmAKj6VfsgwekVokUkFuPfanZoHiCIEEHxS6Yks8DnysCc4Fil/j2mPBf3TE4IK4UfvxqwyHrGJ9LC/KxJPFRtST5U7rI4//vjhnve8ZyNLVboigO39e+655zabYDuzEhvz0Plq9xzbAxzYAQKPniWF+Mz+rUisiy++uMlur2sEvzbfDtW/8NLiNmSmCkD2xE5CGs1CumwlBr38SMr4KgQWMk/1Mzx87lWVqwQZcxuxjRxEhPNvSDL+TtKLe/Eb/Am7UinLv0qqgV86KpC1J123UnbP6uX3PvOU/z755JNb8gZi2x/yWgv47OmabgnZw/Xggw9u6x4Z0zHAPflCdgCTsf4X7QvG85KvS5Wyzhi2RmDT/COZ2L0OCNZB16add5KbzHm+Uvvr7B/MR7INldSuCcGaxLDoYRFYjOX3P1LS2NLi2dit/xJe6NyfRBk+EuGfeUOOtD6XUMZerJF8oe0iVNJbQyTR/OhHP2qdQlL5Pk7I2up5sNXPix1E9//2b/9WMcqtVkI9rxAoBAqBQqAQKAS2NQL142pbq7eEKwQKgUKgECgECoFFILDdCeAzzjijtS7U6hDpKQCs2s3nSFJkiYAnwgABiBRUGeb81Vr4bpWu1iKA08Za4Fd7W0SW9sbIiZ/+9Kcre3sif7V+dh6iB9ltTz/7BatwsocsXOz1Z29In6c9ZB/gnkewe7VK2jwvRHQCr7lGgJ6Q/4IAACAASURBVFq164EHHjgcdNBBraWzKj5BfC1MkXsqmHzvHioBtfu84x3v2IhvVaOq4RAFyB3BcUSIvVAFvDeTAOyD5Wu9n0T4TmoBjfBTsaWaWTUr/SM1tUUWwEf+7b///o3QlNgggH+7292uBf8R5YgQbWK1uVXtaY9k99EKd9zedB6635F5NNYJ+VV+G1/2tEbuPvvZzx4uu+yyRmLZz9R1KqHt+2vuI77JjTRDlmidrPLfPEGMsv9+j9NlkX8SAYiQ0a6XHOw81a1ILRWckgLsAW2fT23AVQnvvffezQ8gylPtDiNkkDnAttIpYUwA7ojeNvOasQ1ocW/+SgJAXKsIldiDGJTowp4Ro/b/5jO0uqVfNi/RQcIEzBDIiGEJA/ZIR5RpsZ99ha0f5gw7W2T75zEBrBqZ3PwW+80aJuHDWse3k1+bcwS/I/tiI8fNFxi4j6QYc58tqfo1d8b6X/Rc6OWnazqka+shObIuhrRnA3RJtwhN59gOwh7f1gyJAdbN61//+iskuOSo5z3vee03wTITwOZ7WhObz+TUzloiV0h+v33YKxy81/UDIe4V6W1NVCEtUUQnDDYOH/uC2w4gBDHyV5KVe/SJB/0avto8n3bemEje6Lq73uesZc/j+VYE8GZ687pXIVAIFAKFQCFQCBQC/z8CRQCXNRQChUAhUAgUAoVAIbDJCGx3ArivYOz3i01gNK2VE+BLhZfguEA4AmhSC+hNVsPU261FABubwD8yw6vArc9U+6RVtGBtZPdd2hemaih73goQp+LZeYLoWjwuMwFMv3QVwousIS77tp2qopAbzkP4+c5n9AurtAvO/o8UglQSTN8s8mst0jdB5SQe9EYxLUCeCnC6SxtneoNDCG/3gRPdIksiI9ldxzboOYR/7Ml5aYntHmsFyRcxJ4wp5ITnkx1WbDp2gAxH4GU+0D95s8czDPIewQcn52a/083S/2biMyZIUt1Jrti15/VzgQ3oChBSV5IIOdPGNTi63pxAnm32HNgsDHr56Ywth+RKhWv0at7zi5IetH9X6Y4EdA+24Hz2kope8vtDKvb7qbIt9pakgGUhgPt5efbZZ7d1K22ayYjgZNOqYFW5I3WzzpFZhbS9n/m67CccPammRoCP58CifUGvfzZODjqW9IO4RmaShb/T+UN1MPtA9DpfApCW32xe0gv52Xv8LJ8Iy8MOO6z50WUmgNlhWnKnip/P0+FBEhAMfG/eq+SlO3bgkAyDFDY3zAlYkJWfgCW/aP6YD/yEuSOhJL8hskVAEcCb5dnqPoVAIVAIFAKFQCFQCOzaCBQBvGvrv6QvBAqBQqAQKAQKgTkgsN0J4OxzJ2ApSJn9GwU0U+EpoI9EQIBlX8fsDTgHyNd1y7UIYONNBVBkEwwX8BXwFugX2HZOjrSInDSQkL4C4ALqy94CmgwhgZEeDvrMPo4C2NnP0/vsBeo855AvJHeqqGDKbkIIjMmPdSlwk06eVBHs1iFi6Nw5iB6v2e84+yDTOaIcEQIDMrKPVDIiDpBd8BDUh2WqAZdB/h7GHgtymrfZB9v4YYAAQWiZ4zAiC7l62/c+xK/rInvOh80yEuCwGFekJdElBG/Iyvg8svGBbJ1PoO/Yjs/NEYRnv3ey5/g/86K3t00y6x2+zaQKwX6fXzIZOxt3wIWdIPVUyDvIG8Iv+9m6h0QKpBl7CTGcpIGQ5f6P71nEPrC9/MZuPP7S2tjYVLiraA2xnYpf31nv6FyVtPGzCXM++0nzf7BjI/3aEZtZJgLYWFL52vv3GFdI/CS2kBcZTvas+yEy8zuhn/fLTgAnWcuYyXHNNdc0vancTZJC9rrObwWvSF8EMbuwZtJ/v94nkaRPKIHvP/a+XfGtvX/Y4Qm9xBdO+g2Wz/71X/+1YpRLrLsaWiFQCBQChUAhUAjsfAjUj6udT2c14kKgECgECoFCoBBYcgS2OwHcB7cFRxMETpVlKigFMRMEDgnqXGTApArgtao5Z62IWcs81iKAU6XZV/UK5LpOYBdhITDse58jNlIpijRDivg+1XIwUPWnWghp5rvxPrC9bOPK1MizHnzWktE9pxGggvuOXn+C+ojPPjAtiE2P5Ilc/idbyD8ECoxy3vi5Y9JjjIPz++rd3sZyr2m2NIsd9M/Ps40/+1/CwudksNcjAgCxQ/eIId/TP92GFM9zQ5ykCjSE4TISoGPyj4xJeCBPyD+2T44QQIgw5LD/7Y1rX/B+T1fXsg04wzDJI8Fo0aRXbyNjAjBzgM37Lv6AHL38CM34t54Ujj24FgawciDRJ5Gta9nrvL/vx5T57jOyIrO8h0VITwQhedm+Ix0AnBM80j0g5GcqpPnEVMaGbGNv7Gua/9tK+TMm4++7GiTBKWtgEhz8n2SZJAo4N+tAvguek3zAoudCr//MWbokm//zyu+ZC/H1aeHtf3+ZG/Y71j7fAZOQqbnW86LrZdsD2BiN2ZrHv2dNz/7dfBy/l+4IWfP4gti169hPkgDS+ST4kL1vNR088ttgmo8Yz49pv4umnZc1tf9dMYs/3ozn9Gv1+H75vwjgeXu6un8hUAgUAoVAIVAI7GoIFAG8q2m85C0ECoFCoBAoBAqBuSOw3QlghJb2r2kHnDa3SE5BTgFQhGgCkIghxJlgctqnLjMBjKxIa9u0b067xhgPORLYDgGG1ICJoDBM4OCztENOxZtzlpkA7oPxAt1pz0p/qYodk7rBJZVxCXJH1ug9lZLTAs7LQACn3W32vDRW46JLtsz2BfbZu/cIMQdiBOnnPH+pkPU+pOiyEqBj8jOVumSDR/buZcPBwnfem+shO5EeIUbIn+tiF6mGm4VwmLujHj1gTLikmlnlM5IzLYD7qs9UiYb8CtGHFOvbHfcVf65PFfmYjNlqmfvn9fJnXNFbklxSuelzMnglc9r+uy5zPm3T2QFiNxWl42fmniFFe6y2Eo9J+uf7Qn4mEcT48j5rWqpcM9dhE5/XJ8rEt+4MFcDBPnM7xGZeszb0hL+qcB0RsvZn7aPbzAnXw2GZCeDYf1pe8/P0SGatsI1fgo91IElR7D2t0bPO+Y6u4/fT/jlrivtk64wkXpkrwWeSn9wOBPAk+y8CeCu9XT2rECgECoFCoBAoBHYlBIoA3pW0XbIWAoVAIVAIFAKFwJYgsN0JYMHJBIHH+9YF4FT8pPIz1S6pGtoSRUx5yJjoGJ8m0Js2p6l2FMBFZqWlr2tCfCSQnWpX36XSLS1iYaZ9KCIpJMAyVXwlIO01rZ77PS+DQ8jgkBvOVy0LL6RHiM7o3/chCNIeeVpl01bbxNgO8n9a0aaVcTARqO8r99gCPSNAvYdJ9j92bsizYJWWob2ci7aBjKXHgq0jIfpKNeMMCYjIocu07nUPxEdIwLQ+dh/XITxDlLtuGSuge/vP+46QaDD5Hyap+lftlwSPPvmDjM6DR/Y95jtURGqR69xlmQO9LfZjYrNpdZ9kFfabKt3YRtpZ03OqRt2Tzvm6tMvNXPAd4iwJJH1nAN/1leaL9Af8HdmMh57T0SC+Pq19yZekJ7ruyesQv5knMMg+2ctOAJvrEhgcxkqfSWrqK1npEiHa793MP8AiyVN9RwDn+T8JYiEzl60COL8B+v2b0+I6Ojb2+MLgxFYik9dUwockZk/pHBK/CUNdAbIWJGFiq+1/K58X+5/UgaMqgLdSE/WsQqAQKAQKgUKgENgVECgCeFfQcslYCBQChUAhUAgUAluKwK5AAKt+TNBSQDP72wpeOvp9HUN4CJYKFvcVLONqlihq2ueboci1CGBBSYHqVCtmH+C0efSa6rbs72lcgt75P22k0zYzRELaQo8rgDciVx9wdp9JLZPHn/t/rIfgkqCsMfZVe2QI+U+nqZAN8Zf9MRMgD2kcWyB7v4doxjSL7OOxTbKTaXY1xmeajeUZXkNaG2+qNXOfVHPBCZnh85B+IchTBZmqLnilJfSyk3/kokMHffuLjiNX9vsOWcH2e6KH3cAt1W2phBvrfFkI8MyH2EaI3lT1hQzrq397e0sL9JDfuU/2D87/PXmUz5YFg7FdRr7sURrbTjv8ftypEg1xGr27RxIjyJskgiRF9HMzlbapop7FL2zmOZPmZdY2hGXGTMasc+Z95kDfLn5StSy5khgSLPv5sGg7GMufNS7rYN8WO98Zv31vd9ttt4YDDPquGa4NgZ7fCK5J1feyEsBk7bsaWMOSEOVz7/k7v4EcIffhQv4Q4n0yUZ8sAQuEOt+a5Aj35UeTfDZtzRvb/Cxr49i/7YitbeZzov90TujHVwTwZnq1ulchUAgUAoVAIVAIFALDUARwWUEhUAgUAoVAIVAIFAKbjMB2J4AFN/s9DwU2sxdiHzgVMEw1YYKkgsGLPsbVV30wdFyZEiJIsLevYA0JmEqhMemaoG5fzZM20gl670gQdh7YGc84+I+4EtTPEeIvge0EsMmUdsFphxrSk10IhqdVsnuFBJ2HHBu551j+K6+8cnjNa17TZHvAAx4wHHXUUW3sIYPTAvw3v/nN8JOf/KSRAY9//OObvGw8FbFf+tKXhgMOOGC4xS1u0YbX29ey6H8SOWC/Y+QG4qMnvENg5rO0OXePvloOVq5FePVVkbGb6GpZMYh+ETLsOYkLCJ5U/muFr+132ro6N5XS8YnmUNrFInySXLIoknO1OdLPgb6VfZJZ0uY4+58jwyX0pNU5OYNb2ujHL7o3mbO3dsaxjMkQGRv5yGo+Z9/azN9U+2af39h+SMP4OTjAh9/o18NUgmaP3fhg//fzaCM+baPXZt7ybfQIhyQwJaHD59a6bAPRV3qbK+QMIWw8+e0AN2uMxIpx8kh/j43KsJ7rp9liWn6HmCVT9rQmo8N39CbJrd8P3rkhhZ03/j0QUjnYZG9sr9v56LEey/kv//IvFaPczsov2QqBQqAQKAQKgUJgyxGoH1dbDnk9sBAoBAqBQqAQKAS2OwLbnQBO1cpZZ501fP3rXx+uf/3rDy9/+ctbgDjtIQV3BXYFeF/96lcPL3rRixoRsgwE8Jh8CAmVIHwqQBEAAvlf+9rXhmOPPbYFfRO4RG55/7Of/Wz47Gc/21rcPuEJTxj22GOPFiwX6PW96qhf/epXjQi7733v275blhbQPQ59QDakxbvf/e4W3L/VrW41HH300U3+kEAC1wncw0KQ+wMf+MDwrGc9q8mIEPj0pz+9UkX9iEc84p/2S1w2H9DLr5L5LW95S5PlO9/5zvD6179++PGPfzzsvfferSKa/tj1N7/5zeHtb3/78NWvfrWR3Pe73/2G3//+943wRHRdeOGFw7Of/ezhC1/4wnDve9+7kcTsP0ThspKf9rw1p+nzJS95SSM2HvzgBw9nnHHGSjUwGZBh2qLe4Q53aGQxXMh+k5vcZPj+97/fMHnrW9867LnnnsOf//znRpa+4hWvWMr2x+xxTACZ/7/+9a+b/6LLW97ylsPHP/7xYZ999llJekhVHyzo/E1vetNwm9vcZrjb3e423PrWt25z/4lPfOJwxRVXDDe72c2ardz0pjddNvNv4+nlN5/ZKj8uEeL9739/I/Le8IY3DCeccMLK+PlHh/n+qle9avjwhz/czttrr73a2sB/0PvJJ588/OIXvxjOPPPMle4JYxJomeZDv78rUo/f+9GPftSSGu5+97u3V7JlvUtySAhcRPAvf/nL5vPJ6dxLL720zQOf8R/xm7lHyOW+O8SiDMWYJTiY1yGkzQGJMQ972MOaL7cGkFN1NL/IJ9C13wV8CDlvfvObtwQKf+zJK78gMebggw8ebnCDGzQMyc53uD4JUlst+zgBIt0u0sKeHbBRY7TmX+961xv233//Rvi61vz3WSrFzX3JQXe84x2bL/CbgN7h+e1vf7vJ/PCHP3yQbAPDEOzLmByy2booAnizEa37FQKFQCFQCBQChUAhMB2BIoDLOgqBQqAQKAQKgUKgENhkBLY7ASwIigi56qqrWqBf0D9Ep8BwSAFEgKpIQW/B4/7oSdf1vN9MVY1bGoYAFvBNy1fjF5xFgAheZ/9S55x33nmN8DvooIOGz3/+88Mf/vCHFth2juC+IDG5ESghw6e1gO7HMi0A3n8+6f34HrNiFblzPqLyQx/6UAtOI65e+9rXDm9729uanGldmvbP2esU8SXY/a1vfasFthGHN77xjYenP/3p7bPf/va3wzOf+cyVislpY5skw7i6ei0cxmTWajj0tpfzLr/88kb2ITfoEXn7yle+crj//e/fqj2zn/NTnvKU4fDDD2/Ev/Me+tCHNhIY6YvwR4ogP+HifnBFHvQtVWfV0bzPG5OfP/jBD4aLLrqokeD2riXXk570pEYAOpAZ5DjllFMa2YngQnB+4xvfGC677LJm8+95z3saOeI6doM4/eEPf/hPleXLRPr1GKTyny4lAPABiD9yXnzxxSt7woasQQ6S0/wPQQwnhDe7Zw+SSP7yl780DNjBsh1jG0DU8WF3uctdmp8/55xzhiOPPLKR4uw6+98if51L58cff/xw9dVXN1uQDAMvSQInnXRSa//8xS9+sRFgk0iuZbIFurGmqXA2fvOADukZgQ+LVPrz7dnjNfvE6hqAAE3iExtAcMLukksuGb7yla8MD3nIQ1ZI5JC+6bSwaNtIi2f6M7bnPe95Ta/s15+EGPtZwydtvY3ZWhH/+IlPfKIlQMDL/eidT0CUShi77nWv+097p4doXtQeuGNS0v/RSzpf+M3jN4FkIMlBXtkEcthvBrJ5/e53v9tsBIEuCUYyjUSQv/3tb8NjHvOY9nuCPbz5zW9uPiNbRbClJIiN5+Msa2Z/zvh3xLT7beVzxsl2xjue91UBvOjZX88vBAqBQqAQKAQKge2GQBHA202jJU8hUAgUAoVAIVAILByB7U4ACwqranzsYx+7shcegkRgW6vbBPc/9alPDYjSj3zkI41MGrd6XLSixgRwPx4ktgpPpJ0qX8SXwK4AfUjgL3/5y8Nhhx3WPlPFAw+BXVVPiLBPfvKTLbibvVEFfINNv/fdMuDQB4GRvmlZbGxPfvKTG5GLAEaKCoYj9hyIMjj97ne/a8SAyllVgw984AMb8akyWmAfASogjhQOfouWexwsz//kY+PIjT/+8Y/D+973vkE1tIOuVcZJbkBq/ulPf2rkGNLiHe94R8MCwUfn2r5KiCC3KlkEUlqiL5P+yTUmP773ve+tVDr6/gUveEEjwsxlZHf2db7mmmvae3qGATtxLgLwuc99btO1OeH+CEEts/mKHMtE+o2JEPPemBGcdMm/3fWud23VjfSadvfIXJWAyFFVsHAwzxHFCKDYvOpfhDJCfRmPXn7zHKlpDt/rXvdqejQnVDMi+R71qEetiGA+ILnYNjtX7e9IVSyi9J3vfGdLhkEKmjv9s3qiapnsgQxkNmZ+PnvZIzQ/9rGPtfmhUh7pxx7ICbPTTjutrY++lyQiAQoW/CfZdVPw/+mnn75iR9lKwDNDNi7SRvg540BssncErvGrbj300EObPUh6Yif8pM8lQMFABwA6tQaQH+HpkARgDphX7ucZ8OJHk1zVt5Peavl7m8wez3SehDB4qGR/znOe08bO9+23335tnX/kIx/ZZPA5f2gduM997tNks3bwBfygNcK9JUxJEJJYIFkAqezaXaH6d9J60+u6COCttvx6XiFQCBQChUAhUAhsdwSKAN7uGi75CoFCoBAoBAqBQmDLEdjuBLAKFUHv7P+IIEEInn/++a3VoUNlrP8RQS972ctaxVC/F+iWK2X0wFS9TiLiBLONH/lHVmSYwG32uBX0RvoI+Ar2puWjKkmVswhg1bMqQpEFnpFWkf3emMtCdowrgMmMwCQvWcmkkjEBe1AmQI4cOPvss1ub6De+8Y0DUhz5ISgu2J/9EpFjCHJkwLITwKn+/OhHP9rkRoaTib3nUOV65zvfuRFkbJ6cyFFBfnaDBEeKuka1HxLNsYz6Hwfk2SUM2EUIDcQlohu56/PIlzmRPUEPPPDAVv1GbiSIqliVb+YJ8tQcCXnsucsyB8YYIL7IgKgLQYW8PuaYY1oVZ6oUYYEgfMYzntGSHyS68IUSRiQ+ILud672kkFNPPbVV1abDwKL9YP/8MQFGbu3Qkd/Z4xXhyR/y6w4EGR2SXdW41rb3vOc9B3OHH1Qdar7rEqEtuHb6IfvGSQfLlBRh3NmyQGJL2nYjKFX2Iu5U/md/c/o1t1UNk5GtIP5Vuro+FdNk1z2DT/jc5z63Ygf9vrfLsAdwPwY2ra05ktu6gLhmAwhg/sFn5jTyMmQ+/3Dcccc1wvRGN7pRW//Nf78b+EqJEc4nd3yH+yd5YhF+YVIlbMaTfbB1h6DLELX77rtvk5HfM9fhEb+ZfcN1w9A9wh/f8N73vrftKQ83a+dLX/rSlkCV6u9l0P+8/dJ47vfPKwJ43ujX/QuBQqAQKAQKgUJgV0OgCOBdTeMlbyFQCBQChUAhUAjMHYHtTgCrfBHUzb592hpqESmoLZgruIcAEdi0D6JAsDaJCGBB0mktfOeumH88IHsthoAatyUUlEZgInUE6X/605+2Vo0hKMgo0L/bbrs1Ysf/qpq0N0WEIL7tG4rw1A7WXpjOVwWXKuI+wD2PYHdf3Tx+P265nYB18IcPYoccyHtEmL1uEYDIHMFwBAmCU3WTCmGkmEpZZBiCQBXcBRdcsNLuFSGugoydCPRv1jHNliZ9PinoPKkFtM/YKgIo9ou80L40LUFVcap08/0BBxzQzn/Xu97V9jglN4IAhuYJG1IZya5UALKXZSK7xuSnsaVVebCwB7BKZvaeNuDIEbYAE69aoiKLzH0VfkhD+warBJYggBQ0H2ZtObpZNjLrfcbjQv7SV4gZlX8PetCDWstrnycRRJWj6layswM2zieqBIeDg83zBy984QuH29/+9rMOaUvP6+Wnf3JnrvqOP2DfCKx0QqD3EFbsGtmptTGimN3zESod+QZzhW9AKPc+OEJmLs7DH64XyLQ1zp7n9AgT/ls3A4QmORC6xssezG9tsFVDa4Xt3BNPPHElccj57vfiF7+43YPfhCs/4fP4hGWQ33j8kVuyU/wB/8/etX/WGr1P6kqbZ0lBkoH4QIlT/MXTnva05h9UyEumMXecg0x3sCH3cv/4l/XqbKPn9/bPPpHY9vQ1Lno2rmwBkC0QJAchw5HCkgHoMu3ddUyQ+CAhRmKUe/GJcLCekFVylSQB16ZTyDhBYpI99J/163uPQb8GTvLx68Vrvc9ZzY77pLNqAb1eTdT5hUAhUAgUAoVAIVAIrA+BIoDXh1edXQgUAoVAIVAIFAKFwJoIbHcCWLBWcFigUrDzcY973PDBD36wvdcOVJD/0Y9+dGsHqRrS/ocC5iFLs1/imkDO6YSQDz0JFxKUXEjMI444ogVzjVvlniofRFdI77SARRQI7CN3VYQhhQV4Eabnnntuw8mfNo8+UxWHLFgmAnBSBXDILxVbCAtkBgzoVyCc/PY1fNjDHtYIYpVRCAHBfUFt+/4ii8iJCFDxpIoMMb6MxyRSMrqWvIDYZxe77777SnWsqjdtT1VDsgN4qAgW7GfjPnO+ykjVwqkUX/Y9gDO/6RmpZf9nc5ycIXzSzrxviY74RJAecsghDSNJAUgedoMA4guQIammZAfLQHbFHnsbyLxNtTIfwMbJmCNVm1rdInXJqnIYEQwDc4dvgONnPvOZJiu/iDziG5ftGM+BEF9kQNipZOTDUumZNsEw4hfs6SrRxd897nGPldbBrrc+wFB1rKN/Vk9ULYtfDKlNbvoim9dUvapsz5EqYPMf+W3O6xzAz8MM0ec+fKaKavsCSybJHrjpiNB3WFgG26BTujO+VPpaE1X0I/clgCBJkcHIS3PeOiEZQvKD9cDe6RLBEKQIb/+7l3VDNayuCSGZ6T4JZIvwC5Mq4Hs90J3EBjIbuyQxc1urZ4kOvT3E1yOHkd5wy/7nOgBIqGEPfiN4z2+EXIb3ahWyy+Y3d8RWqwJ4R1CrawqBQqAQKAQKgUKgENgxBIoA3jHc6qpCoBAoBAqBQqAQKASmIrDdCeBU/AniqepTzaKyT+BS4FZL3L333rsFegU2L7300uHggw9uJKlA8CKCu72yJlWypJLNmAVkVbsiNlTxqGojowrP8R59sFDlKAgsEO7eAuCqILVAdr7qKdXE2gDb/3HZCMAxAZzW1kgLRBUiTxCfPGn5qqrv8MMPb3p2qApX9ajSla6RIeedd16TX4DfHonILy2gl3Gfwz4gbbxsGQ4qtuzjLBEAEaq6TSUX8o/8iCD2IvlBZZw9Uuk6lcLIIJXhd7rTnVaIIPdcFqIr82Jc/YbcIQMiH1Gl6hUhaE4gx9iBgy1nj0zz/le/+tXKd6q+Ecf0jkxiF6qBfZZj0b5gkl/wGfmRO17ZtlatIf1C2IUkVPV59dVXN5ITPqrDJXrwGxJC+D9zSFIJUnBZj94Gsn9vPiOjtsdsASbRf3wFmdIVwTUhg92HD5EEgOwyFxBfScIZ++JlqgJG7GpVbIx8OH3yBRJifBYfAQsdIPg83QBcg+TjI3S/0P7eHGFP9k9GACNKI2v2juUXfZZK0EXaSZIb6Mk6YOxs+4QTThhe97rXNb8YG5DoQsf+dx1cyCLpQcIP27cfMgL42GOPbdhJkrIWsI+QpeRNRfUitgkY+8DomO7IlhbVcKBvySxswXfkgElaQBt/CGOJINaMa6+9tv3+kQihFb5r4KCtvhbQabGd5LLV9L9MfnNH7LQI4B1Bra4pBAqBQqAQKAQKgUJgxxAoAnjHcKurCoFCoBAoBAqBQqAQmIrAdieABTkFagUvEb/a3Ap+In9ue9vbtko/BCHyS9tPbU+1QXZeKt/GbYiB2VeCTXo/rQXhjpriOAiZ/5G+CcJreypgq5UlGY0fMRYSREXb7W53u2GPPfZoJAG5nYccVCGECHFfgofD2AAAIABJREFU5JF2ylpGhvyLjP7vZetlHxNUq+E2vsc0XMbYhgDuyRcyIkIFo3/+8583Uts+sM6hf39XXXVVw8E5dK/Nq+pv35Ff9ZOqJnjYAxmBLADe4z4OZE+SYTV8VrOZtexijHOejagyVpVbgvdam6vutqcnTNi4NrhIHGQO2/Y5QsMeqJEJDsgglV+I4eAZcjUJE7F9r4sK7I91Yqwqn1W20RlZ7WuKrCH/n/70p6Z38iFE6FpVIBI0MqiGVPmLIHd/WNkrUyvkHIuSd5JtjP0BWSWwILLIkda0SHGVzldeeWWTHZGjohGJQ6daxmsBjCRC+qgIT1IA//Db3/62EWKzHrNiNI1U2ZHrs+epVxX9hx56aNM1navyP+ywwxrZp9pZYouqSO39zXeEH5+JLIQZMhBpiAjXFQChCCf38pp2087jd6b5v1nx2tHzxvhJWiAzDCR+GLsK8KwNdHuDG9ygJUTYM54fCLHNf5g7iD4kMB3oICApwpoAJ7ZFZu9TaQ4bVbeLOHr5U6VunacfPlzVsk4OOj44t28PbQ5E//CSLMJHIICR5uzfdQhT8umKYD2xl7pn0HsqjfuuAluJw9gHmqv8nrEhgWFAV5I9VIJLZiGr79iJI3sGmxvOj63woea9NYI/ZBMwgim/YW9w98kWGf2aMF4XjDMJRqutHdPWt0n3m8UfT/v9tZ7n9L5o2v3+36wOayuNo55VCBQChUAhUAgUAoXAToxAEcA7sfJq6IVAIVAIFAKFQCGwnAhsdwJY8PHjH/94+xMgFbQUs7OvoQofFTGCvALHiENVT4gxZEC/Z+CitTeNADZuAXmBaOQfEvhNb3pTG7+g/UMf+tBGCmkJ++lPf7p9ngCw9raqfJE+f/7znxsJglC2V66qYATyagToVmCyFgGMwFfZrXW3oD3Z7VOoypX+kNkC2fe///1bRaPgv2pfgX4tYl2j4g8pRGbECILYPbK/4SwB53ljMU3/iB1EJmIHkb3ffvs1sipV4mRT0ay6U5UXEoyO6RqhgwRAZqgQQ3qp/kL8hOjxmr+e0B8H5uctf3//sU0a++Mf//hW1WmOIyfgcMkllzTiz/unPvWpjRBj/6rY7nKXuzRcHM5XCYvkOemkk9pcUkGNROv3gF6mWH+PASKOD9C6G6HJpo0VKSQhAolHZnrkCyQ+IMztE6z1raQXGDnP/OATnes9XCTDzHrMitFmEsD8HJm1MjaHEVhsnAzkRugihpFg2hzbIx25xwbMB22CdVEwZ7RJl0yBEER4wcXnfGGqaGERMnRWXDb7vB6/kHEIPESwDghIcP+b9zoCwAAxDKNTTjmlDQdu5gNfZ96zA7bP/7un5An6ZEMSIfbdd9+V9QAmjkVUv3rupHUp6zW/zh/ay9v4JcZI6vG/NdJvALJIEpH4wU4kPPEhfhfwG94jO/kP7dK1UeYfkgRA/9aHVBZvtn7Xul8vf9bIVGQbk/Ehcfkxbd+TxECXWltb7+EkWUwChDboWkafddZZLVmKb0B8sw2v7qlVvD2jVY5nH2iV57BZ7ZjVJ6wl8zJ+XwTwMmqlxlQIFAKFQCFQCBQCOzMCRQDvzNqrsRcChUAhUAgUAoXAUiKw3QlgBKnKV61RBbuRgIK6qhxVw/YHguycc85pwV9B1VSWLYPiphGAfXWNKj/B2/ve975tyIgh7T0RHOTq2wX7XqtfZAmigOwqwwTOBXrT+rQP3i4ikLsWAWzsgvrILhWb/rT5RADTvQpAAWtVz4LiAtkIAdXeWmGnekx1F/IHEeLzvvI1+l+E/Hn2NP2nAq2vAMt+mKmMVt3l6NufwiZto72n91S8I4ZCpJoz7oMkWUYCGC7Gj6xEApLR2NkFmXyGCFERndaoCB4toIMdcgR55F5IcAkhyCLHohMgpvme8biMn97pkFzZwzzJHsgsbd/J6hxzgL9AGiP76Nc1zkd+wsAfHHOPWfzgrHNkMwlgz+Srkb5snV2Tx9xW9RofItFFpSvdIsJUA5ORfSOyXJPEGe99F0IcwQ47GDlSATwLJvM4Z6x/CSxkkwBzwQUXtPEZu/Hy/1q+S2zxqtuDdvip5PU/f6ftt4Qa1e90DkeHzhknnnhiI5PTGSCY9i2R5yHnrPZPf+yA7SL3oy+fm/v277UmwMK6b5sERCj7UCFv3YAfnbuPynlV8eyB3JJF3DNJM6mwN9f6NXirMBgTwBlDOl7w4dbF0047rclPrxI8jjnmmJYcoAuCZAlJLj4jl3XP3JAsxZfAS+cUcwUufMVBBx3U5gmfy+c4Z9pcXoZ1c976KAJ43gjX/QuBQqAQKAQKgUJgV0OgCOBdTeMlbyFQCBQChUAhUAjMHYHtTgALiCKFBHdT0ZlWh4Legpm+TztDgVAEcSogxwTkJIJj3FZwHkqbRgB6lvEat78EpCNbiJ3sfylQTAYBXIRYKogFc10joOtwjmC/oHfaGnudleBZLXCf++U5fXvF8ftJLRuzL7HrERz+R1gjvMmU4Dxyopc3e4UictL20j0Ey13vWrYBMyRZSLT1BrKntYucZkuTPp+k70ktKY2RDlORCItUpWXf175STWA/bVE9g45hRP7saZk2t8HV98FxmmzzsPlZyB/jQX6zXQQnmemdDCEwkYIhrti5IzaC/HQeWUMawoJNmAuLToCYBYOQ/8YfXcOAzA7yRH/+Vwmadu/+9x3c0t7WnPfe37gLwFp6ntU/bCYBHFnTjpgthNyMr0cOa2+uut0RgjDzIfbBh3gviYCthOjNfuKeZex9QsRamMzj+x6/7OUKe++TDBFb6NtYZ63LOiERIHZORrYAE4lSrkMEqwKXQJN7Z40gV3zPPGRc7Z69/Gw3Mmf++z5zPPeJrzB+sibRhZz0zCbonm79z3ayt3aSY/rv3XdRXULGCQB0zTazXoe8J2d0brxkSnKXdZA8fTV7kkfS5jprSNp9uz7fubfP2cpq68IsrZQnrfPrXXd7e5llDXb+rAk+0+5XBPBWz/x6XiFQCBQChUAhUAhsdwSKAN7uGi75CoFCoBAoBAqBQmDLEdjuBLBgZdoVek3QUlBSADTEiPeIFEQxUkhQczMIz81S6DQCOGREAreCuQnaktfn2RdRkDz7Agt+I8aCg/u4TkAbkZJ7zBog3Sw5x/cZk6P+H38mYJ89Ll1v7Ahegf4E8Z3jCCbsADYqw7W4dV4qhEMg+SyBf9fOSm7NA4tp+me/7DZVmuSObMiAEBQIMDbtO3/uR94cIfzSNjbEWOZOKsyWjQBOxS852DfCxlxm3+w4CRA+o1d4SPZw2B+zb28crGAAu9hMMFqk/ifNi3zW74FrzNFdf03IrhB/qWR1DhIo/i4JMwjQJExMI2sn2fmsGG0mAZzEBXZtzGRREWvusof4CzLH5lMlnCp5r3Qevxc/kjVgvI/prHLOwxe4Z4+f9xlfbDiENrJfVwNrWirgU/GdzgC5BnYO+Dn6xBF+JcRhkomSNDEvGVe77yT5Q/bnuiRGeNWmuP8+yWDpANGvKdZL+oWT3wOO8fwJvstQAR25eptMQgf7TzIX/WXcSRwiG5+RNuc9Ds5Nkpi5BA9rqmuTVMd2kmwxTV+LnivztM8igOeJbt27ECgECoFCoBAoBHZFBIoA3hW1XjIXAoVAIVAIFAKFwFwR2O4EcEhfQV0kUIKRCW6ngiltcAVMU+UVsqBvfbue95upuLUIYM9KkD4yJTgtUO87gdqQf+RPtbPPUz3k3BACrhH4HVcA9yTguHInMo9J2jFu43tMw2otAhipZ+x9u1ayITES7HbvVPP2wejsfyuYjUDVLlTAP8FzAfPVCPBJMkyqbp7FZtaylWkVUoLyiBw6M27vY7c+S8IDQs+RSq6QZsYGB9dkP8+QhHBJS9ReBvdZZFB/rBNVjOZt9n1O5Z/xe28+sGMy57sQhc5J9XdPlOT7RSdArDYv8l2vG8SnlrU5kF9kTiWvOe1/xODuu+++cl50Ht/BdpCK7GLZCeDYsHGOqz77ClXfs3/nZ4/3VA0DInOMncCNXYTwChG8LElBvU6M1/9J/EgXgBDD8X3+T3JL1jifpbW1dSAVoq5JchSZzTF7xDpCBK7ls+b5fS8/W6WrvrNHqpmzzvdVsOa28xGf5kP2dk4FfWwCRpIpsnVEnyS0KOK3X1/H85+tx97zWye+Id9ZF+PbxoQ527Bm9olhkdP+6vxKEgrgH9y9X81PbmYF8Kz+uF+bezucto6O17Rp543XvSKA5znL696FQCFQCBQChUAhsCsiUATwrqj1krkQKAQKgUKgECgE5orAdieAgZfqKIFPQd6070xg3Pchh0LghfzsA4NrkZo9ibDZSptGAPctST0zQWxyeC9wi8QQEE7AO2RfKgX7ite0D0YG+DytTyP7agTntEDrJNw2iwDuW9t6ft+SM+06U8mZSqe+mo88qfgia6q/jc/5y04AZ5x9tR6SK/tVwsR3PusJUvbQ6z97vYYQYSOpkpslgL/Z9r7a/XqdhKDIGM3pEF8+Sxvw2IC9rkOQOrevXmM78Q3wWaYK8DEeY7tM69tUsWYPa0RXjp4E81kIoJDCXtMxISQYG0nywCw6njUxYBqpvCPXS9xQ4eme0bexsnnyw8are/d+vW9vG9xS8Z/kkPi7jDft0GfBYp7njPUfXfqcP0tVeJJB+mSg3v/FX45tIwkBua5vLd7Pm97vzFPetew/xGfanhsXf8efJ8GDTulfBwAY+A65G4yCod8J7CHnxk5UAfMLIUi3Ut7V5CcrffX7UqcldNq7J0kqxL55Ldkp+4anA4TtAdI1hO27Hm6I4/jWJNT07fSLAF6kNdSzC4FCoBAoBAqBQqAQ2D4IFAG8fXRZkhQChUAhUAgUAoXAkiCw3QlgAcxUPQbyBHrHVW9pdzuJVFu0uqYRwPkccSUgK0DtL1U55I+cCfZn/9+QJSFK+vbR2RtwTJZuNQ5j8jhyhShK9R/yFgZkdZBRcD/B+3ye9qWpiM7/sIBP2p8Gs1krjuaNyzT99y2gncO2IwMZE/g3vrTrdB7yA7HX7xXZV72mNeo04mFWom4euIx1EgIEFuwgJEds1/9IDAfyJqSWV3aCIOpl9z57gi6L/lcjgKLbVKzDI/t0jvd8pde0vs8cgU06H4QoDwY7SwUwEhhpHTKvr/4PdsGC7SP4Qv73JKb5w7ZDBMdn9n5nEik8Dztf7Z69XUZ/IbezdzsbgIt5Ht/os/G+teNEoD6ZwL1SMR2f6V7pGuDcJA1tJQbjeZkkHp8nacln8QFsPvO+bwXvMzKke0L2gE/rcKQvwjgV0D3ZmkSTrZQ7z+rlzxrplWxe+z2LkwSRhBhrG/n6Su7ednyubThs/JlTva80hknr4zQcFrlWzFs3VQE8b4Tr/oVAIVAIFAKFQCGwqyFQBPCupvGStxAoBAqBQqAQKATmjsCuQACnOkhgFAmgMkhg2PtUxiID+v0AAR9ioG+xuohgJoI2e3TGINLeN5XLArSp5BWgJ0sCwgiABOx7YtQ1DliEQM4+gXBJpU8v8zzkTzB7teringgOmWvsIev7fSxTzRdCrK9m8z4B8FQ0uUdfBRYCaFwVt9HJOCazJ9lVH8xPoN3rtNazKryve93rNgKDjtOyO8SF68ZVemnniRxCiCJMEuiPjLm+l3keut8RTCeRsogbctBjiA36Ix9b7gnNJIR4RYSEwOor4V3X76Xb22jG3OtzR+TYyDU9BuZp2vemHTi5YuvkT7VeqgSzV3R06pyQQLGX4DhOPlht3PO0kTHeIWWzt6/21/xk2n6TOS2cg4Hx9Xtj91Xu0T/5khCQqvAQ4+aFdvFZU+JbNqLLjV7b68292PO4jX8vW08AZ//wfo1JggjiE7bmlvfZN979YyPLIL8xRC/eW/uMz7oXgpfd9/52EnENl76Ktrc357u3+6Wqvm8vvlEdrvf6ST5wUjV2nxQWGyAHLJIow7ZDoPvO/EgVdFpJ59rYWm9DmYdZp8ayzNJBYtLczn12xKdM8tf5vTDLeMYyTLtfEcDrtdw6vxAoBAqBQqAQKAQKgdURKAK4LKQQKAQKgUKgECgECoFNRmC7E8ACtgLWL3nJS4bvfOc7wx3ucIfh0Y9+9LDvvvsON7jBDRqagp5PfepTW6DbuQcddNBwzDHHrOybuUgCWOBRYDdVOGntGdLH2LKn4WmnnTbc+ta3Hm5729uutDzN9wK4H/3oR4c//OEP7bsXv/jFjThM1a+9/eDzsIc9rJFmfSXsMhPAcPje9743nHnmmcO1117b9EgGMiZYjdxAjL7iFa8YfvnLXza9v/KVr1zZA/VnP/vZ8POf/7wFxffaa692fYLiIYY3Y9rtCAE8KdA/Dohfc801A90b8yMe8YjhVre61YpdJ9EBgYMg++IXv9iwuMlNbjLc8573bOfRPTk/+9nPNlsyP/bYY49W9dbvJ7sjgfjNwG1aMN7nSF5Ez49//OPhVa96VZPlGc94xvCQhzykyZC549yTTz55+MEPftAIDljB5qijjhoe9KAHNblhbQ5cddVVwwEHHDAccsgh7dGTdJDPF4VJPyZzG5nzu9/9ruksbd/vda97tXlM3p6wQ/xfdNFFzf6R3P7ud7/7NRv4xje+0QhUeve54wEPeMDMapwnHtMIYHr829/+Ntz4xjdu+nvNa17TSP8jjjhiePrTn97snZ9w9K3N+Qf3fNKTnjR87GMfaySnz97xjnc038hXPPvZzx5uc5vbrOwPnO4JWTe8hhyeGaQ5nJikDsQcAtT/9Kgq2l/a2fOF3rMLds4PmEPs5uY3v/nKyODg+xvd6Ebt+lSVuzat0eep6/VAFD9vDpsH/IHP+IS73vWubS1IBwDre5KgYEXuv//9722++47dpHo8+91aM295y1u2IbmWzYQY7TtkrGfMGz23n/9kNi7rNllueMMbtjEi97V57vf19lvHfMj+7sYfm6ZPc55twML12TudDSShLNXRfWeVaQQpOWchXIsA3qhF1PWFQCFQCBQChUAhUAhsDwSKAN4eeiwpCoFCoBAoBAqBQmCJENjuBLBgLnJQEHj//fdv5ADC8IorrhjsdyfIe/HFFw+///3vGyF0/etff7j73e/evksbxUWqq69QE6jNHsb93owCrJdccsnw/Oc/v8l33/ved6X1sbEL1H7qU59q5LfA7hlnnDH89re/Hb75zW+28xBC5EeSf+5zn2sBZPdXASiAPK36dBG4jKsRkV7+kD2I3KOPPno4//zzG+mVFtB0/5GPfGR46EMf2j4/6aSTmnzvfve7h3PPPXf4xCc+MXzoQx9q2D7zmc8cDjvssEYgLiq4vx5ckRhI33vf+97Dr371q2brXiUCwCr7nyJHjjzyyOFNb3pTI7mf8pSnNGLvcY97XKsWhM0Pf/jDRqI/8IEPHL797W+3uYDoyLEshM+YkP3Nb34zfOADH2hJG3/84x8bqfuZz3xmeMxjHtOIqxA+J5xwQpsb5PX5O9/5zuELX/jCcItb3KL5gUc96lHDYx/72OHJT35ysxP7BcMgFW7jebAsFcDGxZaRdfSIuDPHEfyI3ex1nvF+//vfb/Le+c53bkQZrJ7whCe0atlTTjml4bDnnnsOF1544XD22WcPb3/722c2yXnayFoVwAhbSS5IX+Qff3j66acPj3zkI9v4Q1ilspsNmO/nnXfe8Otf/7r5i+OOO64lByF+kcoHH3zw8JWvfKVhm/Ug1aN9Ve3MAM3hxJCbyD0Ysf+//OUvzccff/zxw1vf+tbm91PRzReQ3RpnfaRfySFsyFogGeZrX/ta84FeJYTc5S53WemSAEdko2ctA/ndV+J6/9rXvnb4+te/3khwpP4nP/nJNsdhQMcO5OanP/3ptvZbP8j03e9+t+0lLUkg93zpS1/akkNe/vKXt7XQPfqq50VVAU9KSoldW9tSwUv//LqksNe97nUNB7KTkxz07VVy1Le+9a22jrAXtmHdlBACH/PadW94wxtaAgAfCo9UE69m1vP0CXOYTuu6ZVUArwuuOrkQKAQKgUKgECgECoE1ESgCeE2I6oRCoBAoBAqBQqAQKATWh8B2J4CReMhPZJBgtSA4UgfBJSiK9EAaHn744cM97nGP9r/gadomI4JWa9UL7UmVnatVxKxHQ/1+pYKtaVebiiz38v5973tfq+5FdiB9Iit5tMe87LLLWjWUQPdf//rX4WlPe1oLkqcdtnMe/OAHtyCw4G9aB8NvvA9wL9s0EmytatfxPWbBZEz++p88dIQEoTNk6Lve9a5GYPne2JFc/tIeVhUswvwFL3hBC3wjd5Df8FUFi/T64Ac/2DBcbX/LSTLAbRo+q2Eyi/yTAukqF1V63uxmN2tkDgKT/j784Q+v7IdLji996UuN/P3JT37S5EIOIYAvvfTSRvyohEOiegZiVKXsWWed9U/VW8sSyB+TH3TG7s0VtvC85z2vkT/mRPY5Rlj4QwilqvtOd7pTwwOJY86o/Cd75hTdh/yNfvq5sCwEMLmQnfe5z31aIgRbR4KpdFfdmjbf5gqZEDxs5na3u12bHwj0ffbZpyVQ0Dk70eYYAfzmN795+OpXvzqLebZz5mkj0whgcx9Zhag1/0P0IkIRfu9///ubHrPPcdqEI//5P9jxia5TNY70hI17WjdUh7Kp7K/ed2HYzA4BM4M8OrEnIdkvua1xP/rRj1oyk6por6n8NAcc/IU1g/z0DQ/r401vetOWRKJC/Jxzzhle//rXt3uQn4/sq6jnqe9Z8Ugrd35NEgB75gcRldZ08/zUU09ttzM3EPjWOwke++23X/MZXt/ylrc00hsubAUhrKsA0pSfzR7jaZ++iL2Pg8l4LUyngyStOI9edbNQvYvI5uN/+tOfrpDgqZyW9CABhL3roIHYNZeQw/wqHwkvGMIaGT7ukDGJkM5vo7HPnOQnZq0Anvacsa1M+/21nufMUrlcBPCss7TOKwQKgUKgECgECoFCYDYEigCeDac6qxAoBAqBQqAQKAQKgZkR2O4EsGB99roV1FXFIqArUCxIrspL8FOVi0C6KhnBfkeIhEUSwFEkGTIOwV5HqoEROqofBXkRFqq1sv8tcigBWMF7n6vyFBhW6ZWqYvdDEKsAvt71rteC/blu0QTwJOK3D4TDBRYqu7XApM8E8cmfPRvhRqdIEkFsMh577LGNPH3Zy17WAt5a4yLH2cVaFX6LIoB7PMiDxEqigKA/PSPBU/FH7re97W2N2FIZiRiBjza/yBItk+92t7s1Ehw5pDLOfVSJzhpwn9nhbMKJ/ZjInSrfEFuIfSQVIrPf75cdZC9YhLiqd0Qpuzn00EPb+eyHf1AFi+AJCRzSYlmqwsd6oVf6ROTBg/5VgZsL2QfVNeTj37SAd66qQQkQiE8kFz/oO6Sx5IATTzyxJQPMesyTEFyNADb/Q8aax0gssvOFCC7jyp7QbB+hpfpf22Pz3bwPUY74Qxya/8jPX/ziFy0pZIw5XH3WV8nPitNmntcnCbEDLauT2HPggQe2+S0RIOMnFzvmB1R8WxeRfCplkcDmBPI4raPTYUIbZO8RpnnmMuwBDMvs2cxm2bMkGDqW/CWBQcKX/9kIPZsj/pDi7AHx+epXv7qtffyIdYPuJZBcfvnlDaesB16zlm6mHtdzr94Ws9c33bBFdk42Ve06HtDVlVde2RLe/P6Jzqz9/IHr0upbcpT54HNJAH5PmBt8hU4ZsPAbKftAw3OcJDMmTosAXo9m69xCoBAoBAqBQqAQKAR2bQSKAN619V/SFwKFQCFQCBQChcAcENjuBHDatgr+CuZq96kdsMBwgsYCugKmH//4xxuJqo2otpeLrPCLqhNoz/+CtgK4gvZeVezax1HQX5Bfa1+tXxE7gtuC9c4LUSYYKyBOXjLCRyWQ1/vf//7Dl7/85ZW9kT0rex3Ok9hZzaxXI39dRzYVXaqZtaeEhXbOdJ12n5HjT3/6U6t+1AL3Oc95TiOGkB0qH1U8CWr7DmGiNSgCZJmOYDEmgNPaFA7aN2txnQrGyG6PYKQ3MkuLb+SPfU61//385z/f9KwCOJWUCNHVAvuLxKWX33s2zQ6SGAEDNh7CN/vD9ntWIjme9axntepOtsAfIAQRGtoC208W6RNyL75gGVrewn48L8x3Y1flzoYROeRTCQ+HJAP4DoGj7a85ggRH+iJ6kOKIL3iY78geiSXIwVmPefqJaQRw9jFN9X2IYO1s6RUZiPhSEU1/ZOQrEHwSgdj6n//85yazatHb3/72Kx0A7A/tfLiZX8YQG/Bcny2aAKab7FsbjKxp3iNtkZ/ZFzzkuPny3ve+t7UMl/SjBTSbeO5zn9v0rvUv+VTSw0RyiNba7smnsKkkJS06KYIv4+vpJW2Qs7ZLYGDnEnxSKQ0reuPfJUOlQpxNZE2xlYK1VDKMKmnn0HO/pngeDBZRBT4tMYde4x+M7+qrr27+3hqnywliN7biPH6BXH4rsHMJBBJAVAqTje6tExKI+IXsER7bn8UfztMnzOqX5nVeVQDPC9m6byFQCBQChUAhUAjsqggUAbyrar7kLgQKgUKgECgECoG5IbDdCWBBX8FexIigOHIPwSvwqdJHwFh1iwC4ffHsEyq4Kjie4P6kCuBeIfMkihNkD5Hdt/tE3tjfD5lFHq/2/FPNKciboK5gONkc11xzTQtqqwJE/JIfNoLhqoWQgWmTG7nHFcAbMcZgNWv17JjoSnA7YzC2kNsIPhW9qv7s4Sk4LSAusI0ECnZIblWiqtxc77172BNVgoDzBLp7wnA9MveyTbOT3mYmvR+TnLnPmAQWvM/1yF1VfCeffHJLbkDSwCAJDkhhLXIRXvZ/VvGqZaj2tyoeEUCqxHxuH1ltoqcRDevBY7PPHY8p5Ca9aX2t8pU8iHGyh7QxjuyPaY7AyzkSIZCD73nPe5qtqAjWChZZZi70+mQvy0BoTCIfL/p/AAAgAElEQVTB+SuEHd2qgKVn8xsBZq6rfERya3UrSQLJrUrQ/xIhJJPQO4JY4ojqcGQ4MmjWY57YTCOAU4lLRrKyfYSdjgbsIH6cL2Aj/J/P+QQ61god6WmusAk+FHEumYQtaIObrhDOcb9sDbAMFbDpcpFKUD6B/1fBqXpbG2N2jQTX1tkhYYYM9jjW7h5JLAmGnEhx15lX1gVVxDpGvPKVr2yyhwBOgsgsJOCs9rOR85LkRdZUwtrPW8IXEpM/N5+zZ7KEEcQ+2SW/sBn2rlOCuWId0UYeSSypxnqarRc8wzmLOib5wJDy/F2wyPiM39ywLmoFDY9UNKcVtFdErwQILfEd5od1UVUxElmnANXlbMMY/HbgE6etee4xSyvlSXM7Y98RnzLLGjz+LbHac6bdrwjgRc2Aem4hUAgUAoVAIVAIbFcEigDerpotuQqBQqAQKAQKgUJgYQhsdwI4lSoAfuMb39haPSYIHmIggW4BUa0+kX/IoEVU9kwyhFQ3CmqHfBCQPfPMM1sFp4Bv2voK6quAtLctIgTB5TPBXUFrFXGIYrK5LwJQINu9BX3t+SjQnao654V8XoSRTiNCMxYypAU0IkTw/vzzzx/e8Y53NLIv+yYjRGCRimrkmFbQ2v3CxvdkRhg8/vGPb0TpIvd4jHxjwjekS4LX5EPAqGCkW21MET0IQEQNeRED2SdTtV/agHtP3+TU7lnVrHbY7uN6pEFf3bgjgfh52MzYJuiODWvd6/3DH/7wZuvsPvPf/8gKBA6ZEVz2t3Uv5Ocf//jH4YwzzmjzK3vBIsCRpD0RsYwEsDHToeo+hC6CBsEt2QPhxT74CNggOl/4whe2ds9IIOer7kSSSYiw7y/SyzUIH9gglGc95mkj0whgOk2nA3o2bvaM2E9yAEIMFua6bglJDiAXQkz77NNPP31QNQwna4Fz+QdthW0XkFbyfC176wnXWfGZx3lJVDFe8x1pi8i3hiH3zWEYkdmYYWNua3PufAkxkkBUftrrV1IR4jvEHjKczSDGe7IwhOii/STZQkKzkbxHWB999NFtT+P4S3rN1gn9NYhP674W2C960YvadewlbdGtJ/vvv//K+ptkorW2CZiHviNL7t1vc9B3DIn/Zwt+J8ADVrFj36camK5tCeH3j2pph89UUEuQsK4iyNmFDiPkpvee/J0m6zx9wrzwnfW+RQDPilSdVwgUAoVAIVAIFAKFwGwIFAE8G051ViFQCBQChUAhUAgUAjMjsN0J4JCXKnwQnFpiCoIjCQ466KCGkwBqqoS1gdx3331b9VwC/TODuQUnjglAQWxksGC1oPXjHve4VrmEBCCXgLBALRIAwUEulUACwQgilY+R8+53v3sLgqsWdm1fOUm0RQRy09JyErQJ9iM8VXELaCPFyaulLdnJQVYyp/pTANz+oM51D997RYiqjFMh2BPgefYi5O/lju57G4AP/an81aKVLIhOlZ9IMSRN2qEiitgB+ZE6qmUF9/s9LbUARZwh0VVA7gwVwHSMwPWncpf+zQlV/XvttVeT33ygP3o96qijWiUcktSBOEZ0aPuNEEGGaY2rwj7V79H9IpMhxrbQ/28OIHAQ9/RG5uxpy0aQQKq7VfVqb6tKnA0gfJC/yHDEIDvSGpndIMS1z1YRvAxzYBoBzH7ZNb1fdtllzbdrhw8DNmAeIHDZf/Z/5dv4AzpW3ao9PHLTOkB230mUQR6qoF0G+actL3ChOzI6yIy4tI83efgESQFeyehPO1/+0rzQJljVLxzgpgqWnWT/a5hdcskljQz3rFRch0SH71YfvV9KEowxJKlLy3vru9bX2e+X3zO/HXSclt7kkBSiEhoRDDfrqevYR5IGrBfmf9ZU13v2IhLFJvnl7HtPPold1nYdAWx7YE6z+d7XS46AST7z24cfcFg/VD5LmNMVg5ySBlSVI8mzzrChtRIAFr1uztM2iwCeJ7p170KgECgECoFCoBDYFREoAnhX1HrJXAgUAoVAIVAIFAJzRWC7E8ACpQKg/uz3mb0RVXiqahLsRRoIfiLStAD1ueCnAKpjUgvonoyY9n4eiptEAOc52lsfeeSRrZUzWVR0CoTbDxTpI9Av4Os7Mql2RYIJDAsYa3X6iU98Ythnn33a94LAAuHZWzPkV98OcUzKZCxr4TO+xzSsenknnXPWWWe11rUIPQFtRBdyF/njPUIcqaWqyR7H2sLa0xE5cL3rXa8RQmzCfq+qIwXKYRRSYzUCdJIMwSp2sxYOzuufsZbN9CSwc5EQ9jJG+kpu8L2WvRIekD5s4sEPfnAjd4wNMarC+YgjjmhVztrgJgFApSNylL24VyrjM6ZlCeT3eJH/iiuuaK1sb3SjGzWCRwIDEgyhS14kHvJGAgi70NKWrIiL7IlqzsNC9Z99UO2XqU1w9sDu/cAy4NBjgIw59dRTG0mH1OW74PLEJz6xtXP97Gc/2+RF7LF3VZ7sZe+9926V4+aD6k5k0QUXXNC+4/vMh5vf/OZtH9BlsIFpBHCqvC+66KLhsMMOazLDAFGnglv1IgKLfSD6+fwkuKiA5gtCjCIGJRJYL/gH/qA/lkH3Yx8RWdg8+1f5qxV+qt5VbUrqcEh2kOij4tmh+tnckAxkj3BkJvz4TOulivB3vetdrVuCinFY93NiLX81r+/Hfjlt7iVE0Tdikt0aryQGPkEFLyzI6Dv2vd9++7V2yT7n98159p/7q/zVCcA66uBPrJfpqsFeFnH08qcCmMzReeSGhX28jdd80PmAH3Re1hLX0a9Ej7TP5lMllFgXEcB8jMQK+4rzM641p0KGr7ZObmYL6FkTkvq1udfPJB8yybdNO288/4sAXoT11zMLgUKgECgECoFCYDsjUATwdtZuyVYIFAKFQCFQCBQCC0FguxPAAsMIDhVyqp0EyQX3EIHZM8/ehwhQFbQqSbOvY9ojLkQxUx46JoCdhtRC1KriQuoISpPb+BHaWkIjBRF9KmGRXsgQ7X6RYIL/5E9bS6RP9jfsA56LIj8mEaT5DHFjX1O6VPmcCr8QuHSrmlMQn5wIIZVyKiUd2uaqdlUJm4pZ5FlaCC9TC+Qx+ev/L33pS01+xEf2stbiVjWwsWsJraIdCSwh4Morr2zEr2o+dqIqEgZpn/yUpzylEaFpFTprwH0r58h4TGRSwYmgYsfmLxlC7KnoJjPSy/cSPiRJ5OAT2A/SQ4WbPS8R4Oy9r0Bflupf4x5jYO9uONApGZD/EgPMZVWM5j9y1OfIYLYAIz6C7ds3md0j/ZGiCDP+wOc9ybUoHxCZx2QSHBB4bJ9e+Xoyks18NxeQ4s5DfEtu4fvMDVWzSF5+ExHoM5Wg1opDDjmk+cpJWG+lrc/yLIk6DjJr4yyJJwQff4jcf+lLX9rwuOENb9h8IQz4fnYvWYTcfIm1xFx673vf2/zp7373u5Ywonq8P/gHawwyddEVsH0LZLpk50leoncV8dpcI259h+RFbkv2QApLhCILH+FIa2ifIccRoQhSdmZe5Ohb7M+ip808Z0wAm7t+38Re+Tk6Z/NswNrGrhG61kPbYUhyQI5rmU82vw9gyY5UQsNJxxCJJHBTASx5gF04h/zmY79GTpJxkT5jMzGfIlvFKOcNct2/ECgECoFCoBAoBHYpBOrH1S6l7hK2ECgECoFCoBAoBLYCge1OAGd/yLRDThtIQVFB1LSHhTXyAyGCHBS09F410DIdYwJYsBoJKrgdgiqklSogFToCtc6DAXLEoZIprU6zrylCwLnZZ9g1y04Akp0uvZKbfo1ZUDr7+iZALcCd/VAT5HcNXGDn2uyV6RUuaQEMs0UHsieR/5GDDKn+Im9fwZQWqEiAnJ/WsNknN/uIJunB9eMW6IuWP/NwnBAQm6Wr6D/6SlKD/7MPNrKQvNE9EtCBBEnr9OzxOqHiayncwaQKwOi8b3lLZpggxBCa9M8n+D9EPxsgu/8dbCBtdZ277ARwWvmmLa0EF7LAI/onH79Onrx3fvbLzlzvMfTZsvrAsRHSGdlit8YdXwYfZGaSY/zPJuBkLrguPpIPQeiSfZwA5TxHT5Auov2zMYzXpeztGx9JBv4rNmHM5rI13me+95qEL59nawS4pJ122ufDLDbiXM9LFfUiHMJYfus5HZLLOk53kj6Mkd4kuZjHkmJU+psXyF8JHkj+7KPuHuRzHt26TkKIOSN5Apme5LAkUExK0OoxWZZ1Yx56qgrgeaBa9ywECoFCoBAoBAqBXRmBIoB3Ze2X7IVAIVAIFAKFQCEwFwS2OwGcFoWCmgKXIUUFdpGhAt4CpoLBgsSCngKaCYr3RNq4LeBcFLLGTScRwCFtBH/JExJAUBiBLagbIkjgOoSPV7JnD798536CtqnwSsB9XhWQCSCvp31yPyZtTEPi5V7Gnj2MQ/QhPTwDRghAhJBX1dOp+hboT6WX+/ZB/o0GsqfZ0qTP1wqq53uBfDIYJx0L8gvms2X24H2qwwTzVbClDXrwUS2WpAf3ZQ9JIliGCvDxlOixYeOIGzikPa3zVTvuvvvu7VJzPXae+R8Sy/dIQP+zgxCjPu/nwyLm+mrP7DEgu7nMDug65GcqI0MEpvU73SaxJXumZh/xJAL086HHaqNzYCM4jv1vfGGfpBFZezno0dzvKzbzvfHkvfnOltIaPFXQ/R6ni5R/GnbkCzmZ5B3kHJ9Aj1nPzHffJyGIzcCLTD635nmfDhL8R6rgkzCUik/PW+R6OC0xKT4OViEo6TeJX6mSJSu7jt3zEVkPe5xjM9YEbdFDCOecRXUJ6eU3hiRpZDz0GqI/Y+UPHOyAXdAlMljnBIf1w3X8IF/hd4PzYiOe6TeT31JwSTV0/5tk0vzYzBbQs/qP/jdFf80kH5LfO7P422oBPasG6rxCoBAoBAqBQqAQKAR2DIEigHcMt7qqECgECoFCoBAoBAqBqQhsdwI4FcCp6BTwTdWTz/pgqCAv8lTgExHkvGUL+I8JYDIYr2AvWQRm/d+TIgneJ+gboiyEYVrgkj0Vc3mdFmhf9JTKuEJUwaEnLfu2lAL9fTVrgv8JBiNQ6BlOIXwT6F82+cfEcF+9R/60w/V5KrvpKvoUvEfssBd/SRDoKyURISFMQhLPEiTfKpvoMWDD9Geu0ll0Sy76JAd5yY28QJCE2IpvMO6eMImtZG/VrZJrPc8ZY4CkZOc9WZvKWOeSGTbemxshzNlIj0O/x+myVcFPI4AzV1PZGSIzxCcZ4UM2th2b/utf/9qSBPp20HSQ+7Er1y1jEkRvK311Kgyi7/4cfoF/ME8ckj4QeGQfJzqERHdenzgEt6w/qQZmR6kIXY/9bvTc3v5jp+n6QE5j6ucvGR2pBO47J7CJdPxIshRMUzHfjzVraGxto3Ls6PW9/N5nvU8CS/w5/aWrydVXX91af7PvVIOnfXc6hfCX6SiSJLncC56pJIdD5sZayUob/Q017/vvqA7+sSZWjHIjANa1hUAhUAgUAoVAIVAIjBCoH1dlEoVAIVAIFAKFQCFQCGwyAtudABYYzX6uqXTqW/sKjqaNZU+a9mTJJkO+oduNCeAQOsabKuZUrIX4TStTgVznk1egGCGG7Epb6GuvvbZVOfUVostEgE4KBPctvHsio6/wC6EHH58L7MNEoBtWIcFCcFCQ8+CyTPL3hpNxISrS3jsV7HDwF72G0DEPBO5TLcZm0hrduTnPvZdZ/rFOyETHqe6L/lLxH/LX5z029G9OZK/X2Exa5qal9IYm7JwuHmPQJzPQKSxi12nt3u/VmqSHJAMgvthDWj+7Fh7jqsiNkjkbgWMaAWysmeN05yCLsfufHKqi4x/SLjfEZfTu/tr/prIRaco2ltUH9Fj2vo/M9JjqX6SeI6R/yMu0Aw8ZmuSQJBA5n09MhXE6A8A7leNJwNmIXnfk2l4nSfyJHNaEbG8QgjpksOtSMe+5sPDn/Og7fjDfhRQls+pY9zcPFkF8B6tJPjBypWq7nxfOzxYI7hGbIDPfT7Z0EEmyCH2rolYhPGneSyKQMNX/bpqky436jCKAd2SG1DWFQCFQCBQChUAhUAjsnAgUAbxz6q1GXQgUAoVAIVAIFAJLjMB2J4BTEUgFAqACnwLFqeRJ0HQSOZAgdwKYPQGx1vsELTca/BybzpgATtvkPphPJvKF2CZH2jcL1qaiBzb+BHxDpCJDBMNzv1wXeVdr09yPdT34rBXgHX/f/x+CX7A+FZ7kE6hH8Blv2r86R9C+lzHEiGC3+yYQ7v24vedYl72OV3s/i/3M4iIm2VJPbpPB/15D9oWgSatTzyFjSFFY0bfzsg9k5kyqiDO2zbblWWSedE6v/+wBbfxjAsR4s7ctWfo9vftWsbBhO86PzH0L8R0d5zyv6zHwPhWZadHr2T3plbGE3Dc/4MUW6D9tgeMPkhyQvdKXwQamEcCp+CU7vxW/3RP/2nxnj9cQw7Fn1/g+reDNn6wHSbBYBvlXsyfYkDfte8lGr+mMQOaerIUZGaN752crhPhCz4svCFbBJaR5Xy08T3uftA72OmHr8d+SH1Lp3++FbI3L+j/udBGbSZJU5I0fjZz9PZJA1LcI3yoM+vnfd4HwfEkMWvo7ovOQ2/34YtvuZR3tE7/y24BsSQxJskha6ocA73+TuH+/TuTevf8Zn+P/SXN7Ld+f50xal6b9/lrtOeNxj/+fNO7aA3irLL6eUwgUAoVAIVAIFAK7CgJFAO8qmi45C4FCoBAoBAqBQmDLENgVCOAEaNMqUlBYQFSwXJDP5wLGSKC+dW7fNnjLFDLlQdNI0Oxpmso954UESbtL3yVgn2qdvsVzrk2bzFTF9i2VF0X+rUUOG1fIzRAAqXgOlAneR74Q4+PkgL6iq98zOvdZFAYJkPemMSbBfReSK5Wfqers27ymve3YtlNBnoq/BPtjQ4uUfTwlxjaRyvee0AqZ5VqypN157D5EVkj+VA2GCGH7sJgm97wSPGb1M2MCiJ560pqcZOPjQm65JiR53w3AM9PumPzsSKvgfh/d8RxYtD308hsLezavY6/GS4fsOokR7KAn68bVqyGHYBNC1H2RpP53fpJp3L+viJ1Vb5t13lj++LhUQKfNd9/iN/vd57PYhTH1ZHlaBI91nPN7v9l3Wtgs2Wa5Ty9/1i8YpNsHGUNMppWx+wanJEmZ4/EB8Q39Huo+Iy/i2P3c371TbdxjMcu4N+ucXv50a8j+zsYHk77i33N7vcb2kziT7SOCmw4h1sOslekU4bNUl2d92aoK4Gm/BdZ6/mZhPuk+RQDPE926dyFQCBQChUAhUAjsiggUAbwrar1kLgQKgUKgECgECoG5IrDdCeBUiGbfxwR7UxHTt84U9HSewP44gD5XJcxw82kEcKoW+yB4SGDBXPKRWfVbT/ogxBLcFcz2f/YQJXvI1EUTgGsRwAnyJxDvf+MPWZN2lmRPEB8eSJ3sbxmiA9mTisiQOz0JskjSa7UEAIF9h31v++B8zKon8vpguXumgta5Ifz7JILsI7xI2cfTo8ciugx515N6PcGVtrgh9tiDIySJeZI5zwc4P5WQ66kwm2Eqb8opPQbeR6995Wr2wc5nY5/XV4GGGAtR3hOKvc2sVnW3KYLNeJNJBLhLM76+nX1ILXKMSdzeV/CH8SPWAvOJDcAkVZZpnetZIQT7z2Yc/oZP6+VHzmUM/dYFqXqPb8hDx8R3dJ49o8mMEIZNKoRDnAdf3zs8d9EVsMbED3gNkTker7EmQSaV8WllnYSZtH7PPsl9B4hUmffzzPPGJOuGFTvjDcbrAZmij9im8TmP//deZXS/ny/99j4iaz6dR07JVbBMckV8aojwfs5NG/pG145pvwHyeRHAMxpNnVYIFAKFQCFQCBQChcBOgEARwDuBkmqIhUAhUAgUAoVAIbBzIbArEMAh+lL1mCrI7G0oQCmgLfCboKkWsfa3C7HUB1XHGu7PmZf2pxGA2acxz81YQu4J9iMy/u///q/J4/xU+KYldvaKDNnbt9XtyaVZgr1ryd+PL/eLbMG+/7yXO4HkMRZp25xn9+SVa8iVwLdz+mB+Wh87B3kQcsB5sZvcd9ZAdi9Pj8c0W5r0+SR998/vn+FzGCAsBPlTzRdZQvj4XsA/FZHZCziJAeTvq+h68n9W2dfS/2Z8P4n8DFnT4+BZ5vp4H9tJ8zUkeU+g+czcmWT303S8GfLNco/xvMi4vZI3Pi6EprmeCljfIU1C6mRusJskEaQ1uNeQRD0Oi7aHXv5UPhs/+0+17ritrfGn7W3O8Zqq6BDiwcX8J3tP8rk++6b3z5lFZ5t5zlj/432/+7keX+Y1c948d4Q8I1eSpbKXNhLc3slpL55WwONkqs2Ua9Z79fL3SSypXuf76A4O8W/Z2znt39POWWKElsl9O+uQ5/Gp/x97d+KubTn2jf983z/hsb3oIRGJZGyQokwhNJGZ0oAGJcpchKTMRciQlIyRMUIzSmhQSIVkfp/n/R9+2+f4/b7rd3S+17WG+15rXVer/dy2e1vXuq7zPK9j/x77sZ/r3r/7dz/4AHx8b/zFWPvnynLHvhrnjee/7+ggbjmiVE4HCPE8vpuCMedFNZ11xBeyb3ZfJOLcxEl2wyPFYovFw2nPrWnPRu9PI337axaLQct5Bo+/Z1PuVwrg1fDmukchUAgUAoVAIVAIFAL/PwJFAJc3FAKFQCFQCBQChUAhsMoIbHQCOPua9ionSUtJT0lQCqbsf+s9SU0EmWTgrNo7TpriaQRwSA7J6yjYkqxOcjqkhwRv2kOzu1eL9q1wcw4iwDmwmBXhs1QiOJ/7adwUS9pUmm8tvdMS1edsiepZItx7CC/zDhvnx09CfE8ioFd5CS7rdtPmH3mhcMH4o85Ky2M4hAiML/BpNobk8eVRhsb/Xe91FOGznP/lrAXFDfe+970XyHtjZ6+5TYv0JPujBM4aT0FEFINRgYdIzPfPyv+nOcfYH/71r38NW2yxxV1ON/cpbLAudAGI0t86sOb7fcLNe9pphxhMa+wxDrPGo7c/BQ4p5LGOQwZH8cvOFPxkrq2FxMaQ3H3r7BDAvsu5aQke1Xl8ZxZYTCuCYIc5Tzz0M4U+3odHYlyUr5nbtM6HHaLvP//zP+/SVtx5iQswHKvolxXIVumkcVxmk/Hn2de3NM9X9u2qEyP4iuMvf/nLsNVWWzX7+k4A7tmT6WxOlwjXBctVMmvZt+ntt2b9nn2exwVR/bM9BS0hv/lDul3AbNwlI8VSWSe5V3ysL9qaNvjNXR/jWLe591s2yMs4sQjgZYBUpxQChUAhUAgUAoVAIbACBIoAXgFYdWohUAgUAoVAIVAIFALLQWCjE8AwSOvPEABpCZrkZa/kQpRIkkqau87rXnm6ktfLwX+55yxGAPftOiVoQ+T4yQ5jluT1e4jA7IecFr/GIUGeFtgSv1E6jVvA9uqaSWpK9+rfn/R6fI9pOCxFALONLWyDgyS4f96TtJbQjhI2RE4S95L/UYx5rydLJcZDpmRs48TzJBv6hHjvX0thspQfjHHucfnHP/4x3P/+97/LLXxOwYcchouEPXtgkz2TQwaZZ+cluZ/9VFM8Mc8EsLGG1Pg//+f/ND8PqeOzqNt7vwgBGMI8BHgUj4CMGjAFEN6bJ+JhTAAmzpkzdiDvHH0bbOvAGrcvcNrDxy+sd58rGuAvfWvftAbvMZg1Fr39aVNr7N5P++6oIlPIk9ho7Ii7KFmti3//+99tDcQ3+k4A7HaPqCez0LKOllq7a/H5mAA1RykCynhT4JMiiL7lb3zcMzGqb+9lzXvdd8xgP7/J+9bTLLdJGNsfZbYx/v3vfx/ud7/7LcwZHzd+ccGcmfeQpXwh5GYKAvxMTPnf//t/t+KS8Z7ZfbHMWszvUvccF0Cky0X2K3a9uMafs7d9v0cwu7NvuLVA6e0QQxWK+MyaYLtz+3bY2Rd7/Fyf9pxcTQXwpIKsSbGofzb3WC72HB2PcznjLgJ4KU+tzwuBQqAQKAQKgUKgEFgZAkUArwyvOrsQKAQKgUKgECgECoElEdjoBLDk9x//+MeW9L3kkksa8fGiF71ogRiRAA9higy8+uqrm5Lu8Y9//ALhsxLSdxohuuRELHHCNAK4T9hLVv/ud78bnvzkJ7eEdwiBkAMIzosvvrhhsccee7SEfq7/9a9/Pdx8883Dgx/84OGxj31sI858Pt4vcjGCc1qidS0JYON3/xtvvHG46aabhm222WbYeeedW8JeW09H9keUDP/hD3843HbbbcNTn/rURpJJfEuU/+xnP2tJ7+x3yM7dd9/9Lq0o55EA5t/G/8tf/nK44YYbht1222149KMf3Qg8n0nWRwUKiy984QuNIHze857XztEW3EEB973vfa8RIw9/+MMbhv0+yLMm/Ma+ld9D/rPpsssuGyhh99lnn0bgIDJ6AtTa8M/aMO/WA9Xfox71qLYOEET8/Ytf/OJw4IEHLignfdc8k+DGxt/FMhhQRO+6667Dfe9732anz0IQZa/Yz3zmM8OWW27ZfABWO+ywQ4P0y1/+csPsSU96Uru2L4AJDv3PzY1rm3r9JCLIOvfv29/+9iAWvvzlL29zmuKXkPrO8TodDi688MLhGc94RvvdZ9/4xjcW2mWna8BznvOcNlS/W1PO7VsGb6odm3rd+HnAf0PoeZ6J8ePYnaKevqW1axx9t4i0AvYd8OAD2R8XmRjFaV9Ital2bOp1vf0pVDJWxQtIS6RmiMp0QkgreON3jfcVRPAVvq4AoJ9TZHGIf38TRCUeotjYo6DfVDs29bpJ/i+e8XX/jN3YtPxO4YdYj9S9z33us+DL7pMCubTC5kuw0zLba74EJ2spHST4hNcpIJs0nti2HCJ1MWK2x6gvRsn78eFJz4hJz+xJ4xnHtGnjGd+vCOBN9eC6rhAoBAqBQqAQKAQKgckIFAFcnlEIFAKFQCFQCBQChcAqI7DRCcys258AACAASURBVGCJa4Tf8ccfPzzgAQ8YfvzjHzd10JVXXrmgFAPpRz/60eEXv/jF8KEPfaglOqOK6tWvqwz9im43jQBO20bKHeTNtddeO3z2s59tBIZkqYQ4Ikzi933ve1/DgJ0SxMhAyWDE+J///OdGCH3gAx8YXvziFw+HHXbYQovYWZJfy1EAIy7/+te/tnl997vfPbz61a9u/yTEjV0CW5L4E5/4RCP32X7yyScPSDBE+AUXXDB89atfbQSAa5AHj3jEI4aTTjppQRE4ThCvaPJW4eRp8y8xb74R4OaZjW9605uGU045ZUHpGyLnpS996fCa17xmeOITnzgcc8wxrcgBSYYg8PMrX/lK8xkFEu985zuHHXfccaEd+rwSwFFzvupVr2pkPfWfYoaf/vSnw2Me85iGPFIHMXzaaacNd9xxRyN/kCFXXHFFw+qoo45q5/GRb37zm8MLXvCC5gPul1bRs1wDk9xnTLjw29e97nXNVv6t0AEGiN0QPIll5lmcc7jPl770pRYH3vzmN7fCgCc84QnDa1/72kaKvuxlL2s+kSN+MGt/6O03Vw6E3nOf+9xh++23b0T/j370o+Gqq65qBREp8jGfaYWP0PvVr37VCj2uv/76pqL3fPAssJZc889//rP9FFsRi45eDTkPLYDNRfZ4h4u4du655zbffeMb3zjstNNOzd/5hudB9rv99Kc/3c5j37ve9a6GGxvvvPPO4Vvf+lbzG+vmJS95SYuHIT6dz9+iFofVeh9jBWza2ptb8cxa+P73v9+KYzzPzjvvvAWMjJVPe+a97W1va689Ay699NJWOMEvxIXPfe5zzVc8S4488shh2223bXHBgVjt1eaztJ+9Cjn6fdCNhx389zvf+U4br+IuhT3eVzBjfqPqhtP555/fPnvmM5/Z/k4w39ddd13rkpGW+nxD8ZTCmXRXWOpvpM2NFZnraT/7PcrXex6KAF5vxOv7CoFCoBAoBAqBQmCjI1AE8Eaf4bKvECgECoFCoBAoBNYdgY1OAEtOIrNOOOGElhCnEkUMSfw/8pGPbAnej33sYy0BTEUpQY4A7pP8kxTA6z1R0whA45Cc/dOf/tSUaxK2FG29OkeyHiH07Gc/uyX7kcXHHnvs8KxnPWt44QtfONx6661N9ekzxDgsEES9AjT2bm4ydxJufbvGSa9dM1YR5z5sR/ZQLSP7f/KTn7TEvzlFeEhSI4ARGci/XXbZpSXxP/nJT7Z7HnHEEY0wRHY6j78gh5FGe++996IK4JX6wCQl9CTbepV1vmOaIol6jc3IXb589tlnN6KfP8Ajyfnbb7992GuvvRpR7n1EKeWr9tEXXXRRI7i+9rWvNRIUeWwMIUfmnfxEgD/96U8fHvjAB7Y533PPPdvaZkeIEYpNRIjPvIfwOPTQQ4czzjijqTmteYSQoghkGB9xXvbAnHcMFDAgex/ykIc0DKigEZoKOhAkCloQOVSBiN6Pf/zjC7GOj4mHruEPbLZe4EkJ2BMs80gAR8WI2EbgITvFLqpdyk7vOzKnUYwiTcWJs846a7j88stbDFQAIE6yE1YKKviKtRBFqc9g5F+vpl1pPNic8/vnQWK9Zxb1upjHF/jy5z//+eG3v/1tI/gT39iBGBcH2IoIRniyU7ywRt761rc2ok9sUFQDFx0T0ho77fLHcWlzbFrJteMCCL6NiDa3SO2nPe1pjfA0r55zfGC//fZr2LABIaogxFrw3vvf//52ruekc82rYojf//737e+FM888sxXJpEuEsY7bhK9k/Jt7bm//uOW5+TXXCkEU/CBrPQ/8XaDThWedZ0X2gXc+P6D6h4HnofP5jPcTB8WB3/zmN63AQJGI74jv9c/tsW2rpQD2HT0JnN8nrcFp41musndsw7T7FQG8uZ5c1xcChUAhUAgUAoVAIXBXBIoALo8oBAqBQqAQKAQKgUJglRG4JxDASA3qTglLSVuJTYnQhz3sYa39I3UT8gtpJMmZPfDSDnIeCOCeCOyToBLeEtiS3saP0EAGeU9i2LkSpH/729+auit7flI0PeUpTxn23Xff9nkSo4hASloqUcfY9nkjgKMAzT6HiC3EJgKXuoldaYPc7weM5DvggAOGhz70oc1GeGUf4Ve+8pWN8OArfYvPzbV9LQhgxAeSS+GCnxTg+++/f2vp7PsQYYgvKs8Pf/jDrUDA+7DgC4oGtt5666YM+8EPftB+Svojjh70oAfdJdpsrv2rFbrG5BdS21itV/9OPfXUpmI855xzFlR6IcJ9zm5rAyH+3e9+t827eUZ6Ibv8jjxJy9Oe9JxHDIxJlwMYZF9WGCBrkFnxOxgo8LDuzTk/YTNFKN9A7CimYDuCzPuKQSiBl3usFz5jAtDvfB5pneIdhT9w4ftpcZzP/C5WIPXE/2uuuaZ1QOAbzkGYIzmpwRGp8BBjYl8KA5ZSPy4Xt9U4zzpH8lG8prU/EvTtb397U/VnX1u26wihRTh7EeFUwgogbJeAPLamQqjylU996lNNXe3IlgLjPdJXw4bNuUdaXouBj3vc4xo5aYw6Hbz+9a9vSmbviYkwCIEPg9NPP709J6wHxRBsNt/+ZuAjCit8Jm54vy8G2Jwxb+q1vf+nDb7nVQhqBK+/cYyV/c5XJAQjfq9IIsVu4qQCGgUjOkogiD0DdQGhIPZ3Esx85u8FBUf5Tv7fE7OT1v9qEMBj8rfHbZICuAjgTfWsuq4QKAQKgUKgECgECoHZIlAE8Gzxr28vBAqBQqAQKAQKgQ2IwEYngCUfk6xEbEjqU7pJjiJ9EB/IQKpJBIJWkdRAkujZ/3Gepn2cCJXw1aoSUUG5I5krmY28kqxGZkkMex0CgAJYy1zqNu/5J+Gv/Sn1LBJMu0uJ1THRst5Y9N8/6bszt4geZKZ5NX6KYIo2CXwYRMHJTspQn33wgx9sZHev9kaCUADDEC6ztj82j3HI7xLw/BrZHVJLUcN73vOelrRH9CByKNso4LT+zJ6o3v/IRz7SWpxSwmqbiuRB9vAXhRKrSYCvlu+MCWAYILH4PGKb+o/91KBR6cEmymr+QNEnFlAAmn8FIAhACnF28w8EkfU17wRwWsCKX9R+DvFAG2fkjzgGF4QPIpOqEYmTNt+KPqwfuFH+IYIc1g7yU5eA5R6zIIDNveIW8yW2ec3mQw45pJFe9sVGhCHF+LOYwX4HctvaYb89T+Nb/IV/HHzwwc03UiTgGueEbFwvexfDPyrtxDnj49PmmqpZLGMnfEJuixl8wjUUwAhOil/kJzLYPa0r11DQKgjyjHQd5WiI736P7eX6yFqcZ7zmVUwLsel7vK8gyDPyyU9+cvtqfpAiD+dTOVOBm2f2xX/YyA+sJcVCCOQ8E4NvfGotbFrsnpOeS/1YjE/R1zbbbNP8OCpnhK6/edL6GT6usz7MNZ9hp2IyzwPvJ4YqDtEZhL+Ii8awnBboq7FG8nfPpL8HJu0BvF7zUQrg9UK6vqcQKAQKgUKgECgE7ikIFAF8T5npsrMQKAQKgUKgECgE1g2BjU4AS3xSrkj8S25qBW2POwltyU/KoP/+7/9u+6hKilIEaguMKAz5M0kBvJSac5oCZXMndkwAX3bZZS1JqyWjPT8ld6n+kHyOkFheI7Wca69DtlPzJHlKJY1IsfcjslCL0CikQpyFRO1t63HobVsJPouRvEsRwD5nAyWstsbIDspHSseQl3xAIt+BHKByQ/praUrpGnKQfdRRCDDtPx198nqcyB7jkPOn4bMYJkv5xRjnfAcCxvij/OTPbEDu5Jqowanisv8vsl/bV/6jxSmfMOcU5FqBXnzxxW1I80KAj30rv4/nhF3Gjtzn4/GBtCpF6vAX7YGtFXtdIg2//vWvt1gQMpXdrul9IP6/1Fytx+fjeQkRY64VgvBrBR7Whe4HaQubvVLFRMQPJaA9tMUPLc/5CPXfz3/+87ZPtHsppljusRpkz3K+a1wEkH1NqeDNYQo9EP3ifk/+wkSXhMMPP7zFSYSf1reUwFG38htxFFn+jne8Y4HwzJqYN19IoRPfjjpVy3uFTLY2QAKm0wPb2AkHhJ61giS1N7wYigy2HviD+1EEI4Hf+973tviJAM48z4oA7X0E2ckmazt2Zs9nBUHf/va3W6GLdS4uIorT/tj2B4oczLW477nBpsyza97ylrc0dbxrPSMVBnntmJX9k/xfvMp4zBsyGy4KORyKe6xpxQDpHGEe+78RrJ099tijqeYVR7neOeKFrgL2y/bP/WEcX5v2nPB+r5Kf9nfRtOdbH39TeJG5yX0nqfA353v6NR4/m3a/IoCXE63rnEKgECgECoFCoBAoBJaPQBHAy8eqziwECoFCoBAoBAqBQmBZCNwTCOC0CJTo1faS0k1SU4JUW0eqSIQAMo16UgJcYhiZ0Lf9XIrU7BOH60UAU7hp6YrYkdSV8Nbuk9pTkluiNm2fjQ8pcMUVVwwHHXRQ8w8JcyRIEr0wsTfqiSee2FRAScDG9pDB4/fHzrYUVpPI00kOuxQB3Ks0jU0CHMEvYa8dbPYx9r6kfdSyEvmUgfbH5B9REmt/jAygJl2qBfQ8EMDmHSGBqFDEwB+22GKL5g/mNK1q2c7P7YMbdR/fp/jk81TAyFPkuNbI9o5UCBGlWOZ7WUFljU/qfYL/Rr1mTj/60Y82BX/sToGA+ffanDoQwOxFHlC8UcoqkLBWEGKIElgixuZdARyihw8bK6UmlXtI4fxElMUWpBBMjjvuuKb2P/rooxu5peUzUhhOVNR/+MMf7lIEsNTUzoIA9p3Zk9a44WHvYxikA0L81+/28zXX2r87V9GINr9ippjgHH6hWCLEIN/p1/t62bkU3j7PVgXjTg/WL1+gcu0PccCzzSFu2O/ZelAAQfVpH2HKeOsCec4PFBdRBodEToGE9TIPbbD5uEIYtiK3jY9/U8EjLtkrziOwxTTnezaEAOX7Wh0rfNhuu+3auc6hkocFdXiKKeAWojVK8OXM02qe08fAqJG957U5Mv6sBb+bZ50dkPghf8UAmHkeeIbAQ/HMzTff3OIC+x18wGtrQ6t0h+tCovdrY/ycWE0C2L3hnaOPy5P+/pj0zFoO0ey6aeeN130RwKvp1XWvQqAQKAQKgUKgECgEhqEI4PKCQqAQKAQKgUKgECgEVhmBjU4AZy9EpCel7/Of//yWGEUQIY4oXbRNpoKTSJccp3ChhkKEzNvRJ1u9RthE0aSNKUXngQce2PZxlaBNO0yEB7spnCT70xJWElgCPyS5c5BBiDTXT1P2rBcuSxHAGUeS4OaVshnRidCPIo59krfslsyW9Ebwmfe0TtUy036ZyGPnjvcWnCXpM8Yhv7OXOouCV7tPLV/Z0ytC2crXo6CSRN9zzz0b6YX4RYAhgrXORo4ohtDmE0G6mAJ6vXxgWnI/77PLXCOq/ENoI7/5BHUnki+twBEX1J72O9b22mHfVHsGhzzSOhgGiCB4zjsBHN9nm3V77LHHtjVt3n2GvBIHYMIP4IHsgQmim+KXypNfRDmo5a04gRBcybFea6RfD8btH5vEL6pfGHiP3Wlnzg6/2yNWoUP2hEd2KXhB+Cp6UfyBJKOYRAiGUHQ9XHsbZ0UAjudEq3fPq8y79Uu1a19oWIXUNvf83LMQLgqiHObZ6+OPP75hZP9n60hLaETy7bff3kh217ou7aHdd9ZHPwd5tlsLCmIUM1HAUzaLbYhO5C0/TzGI9zxDdYS45ZZbWty3VrSNVgyjJXz2mIcbbPjALNtfj5/L7A2h7bPEfOP0LEBii++Jcewf++7111/fCGCdIcy1deC+zmP3kUce2bZZSHeR/G2x1DN6vWLCLPywCOBZoF7fWQgUAoVAIVAIFAIbGYEigDfy7JZthUAhUAgUAoVAITATBDY6ASxRjRiVANXaEAEooWkvvLT23H777VvLS2QPMujqq69uyikJ4mkK4H6yxmqRtZzIMQHc73+H2ELmsSFqR0lfimDtHL3W6hUhJKGLNKD6Ovvssxs2W2+99aAVtCQwUqjf5zI2bm4yN/dZrnp2EgE9fs/4kVUIDEnsG2+8sbU+RfDY69N7hx12WCP12Gme7ftobqmaYIhI1ToZYbj//vsvtPjcFAK8t22an/Q+M+n1JMK3xz6f82+El1a1FGzIDGTHjjvu2Eg9hQ/w0PocWSOxf9RRR7XWx8ge6q4bbrihzbfzECFwogKjhN0U+9fS/917PCZ+quiBkhU5g8Cx5t/4xjc2EgNxoY2rPX6tf3uAU4Ha75cyzjVR9yE8EEXWR5TF804AR2VH1a8IQOEG36fetb4RWEg8nQLscS0GPP3pT2+fUwQiylIEYh3Y91a8EAPHeC81t5sbH5a6fz6f5Jfi2UknndRa+VoHVJ/IXnMvNlAFI0StbwSfohiEGHxuuummRqCy3xpAdHlGUMKn3S+MegI4BRWz3IMUHv0e5sZvL1vK9bS0Nufs58/8HDZigcIRYxcDXvGKVzTiTwwJwYcAjjJYsYzvCQY5Zz2ffdN8A6GbNtBZv/zA3tW6IVA455ng9XXXXdfa3Fvj/CHKeH8jeH46tIxWEGAdsFkctYew2JCOGrMkgcf+DwNxL/7Jh/O3jyInMd/Bl5Hcupw4P/4OF8UO5jkxkSraGmKvNeTvJEVDOVII4HumPfOcO+m5NY4TYz/a3OfOcp7Bk54l03xs2v2KAF5uxK7zCoFCoBAoBAqBQqAQWB4CRQAvD6c6qxAoBAqBQqAQKAQKgWUjsNEJYElK6qYoJdO2UHtLZKDEqX8UUxLjkqJUwkihtNZcNpjrcOKYAI4KyVip2uz3iAxzHuWPvW6p+SibtfF0uAYB8tSnPrW19Tz33HMb8Wv/Tyoo7XDTKnlzE7GbC8lS6iLJe/udam1NsYn4QHw6KJQktameKfyQoJLV9jRlK6JIQjwqYYov5BCi0AHTXgW8XuTWJMwmEcLOQ9JI7kfZlblF9iOz2aTNNTIP6Q0n844YMdeKHJCFPkNySPIjRhCH1kWv8Jul/T0mPRbWNTUvkiNtvs27+aVkp4RTAMF+LcEROAhORQOwciCQYcDnEcbwpA5mu8/mnQA2RkUbbDKniBsEHT9GhCH9keGIQKSW7gaIPq/Fhhw6IfAPqkf7QrtH2sMudx2vl4/0PoD0M1fa02rzj9i1zs0vP0Be8Q3qcOPzM63DxQ/Ep39igbjvfohAnSCQ5e7jupBr/XeHfF8uPmt1njHzX/FOcYMjreCt6U9+8pPtGYDkRoqfd955LT7yC4So56LOCVGMeh684Q1vaHuhKw5Jq/1g4f7i5ixVsMEySlT2GROinxLefHkGWtMKgE477bTWKcEWEPaINr/UwfaCZgcSnP1aYPubgU8lRngunHXWWQtKYN/dE+hrNa/T7jv2/6h/0wqdHUhdOIgPYh/y3/qGj8+1xt55551bMYi/efw9JA7yBc8MhDgC3HcplFJY4JlpLbl+HB+njXU1Y8JiRPN6z4HvKwJ4FqjXdxYChUAhUAgUAoXARkagCOCNPLtlWyFQCBQChUAhUAjMBIGNTgBLXEuOSvSnDbCEqOQlciP7pPrZJ7OTVJ7JpCzypWMCWMI7+716Lckr4c3W7JcnAZv2riG109Y06rUoqKLEkTz3noRwjtVM5C4X16UIYGNCYppjtkjKS2CHFPI9UUN5L4Su96IGD7GTfR19J1/wM0q3/y/Zu9xhr/p50whg9oeESrtO9vDvKAN7fJAkSNC0is3ez65Ne2zXwnKsyprF/E8CclyUEHIqhLW5Yzs/MOaesIAF28xrrkOapBDAtc5RDBKya94J4PiAn9R72d81+yBb60hh5BeSK+1hrZXMNYwoRPlB8EWkUscutQb7OVovHxn7QHy9b2vLJvNMEY8MR5CaZzYnPvTxMIQhRWxiQWJg7Er87ePkqi/2Fd7Qs8qYxTaFADAwl+bXe/Y6Zj+/Viyx6667tueegiDnPuMZz1home7Zcckll7SCIGpQmOQ5AivPA+sCfr5zHg5+npbFeR6wO89A7ylqQX4bu7WAHI/6lY8kHlr3KYphN5th5RrXe9aa+7SEnpX9k9Zkr0jmt7feemsjec1p/FWBiGIovyPFFYCIB4qkEgfZrQhMK3z34Ufu8+EPf3hBHczu/nm5GA6rFRNmXYw2ycYigGe1Aup7C4FCoBAoBAqBQmCjIlAE8Ead2bKrECgECoFCoBAoBGaGwEYngCV2HVHGJImYPVJDBPQkkoSwJGjIwj75v5LXqzmp0whA9iH1kD6xwfdm/9u8Dg5J6Cdh7vOQICE3ck5PfCWBHLLJdT3xNLa1Jw8nve6VPMshmBaz3/iROvmekPfBw1xKYkvuh9iMAjB2sCXnxzf8HtxyXm/nJBsWw2cxTJbylTEZm+/O+EJ8e5+9xs5/vY/wZa9zkTYIDv4RssN5roNN5jzq5z55v1qJ/KVsXerzaeSHMbOBnda1f14jcDLvaVva4wkjCurEiZDBS83/UuNcy8/HZEhIXRj4Z577Fq3UsdR+5p59lOPIXbb73bkp9ghu/MJa4ifmfl7mH669/WwytknjT3wPWRW/YFPm17XZK5gitO/8kKKRkKBpgbyWc7vSe4f0znPA9X1RUAqb+qKYkJz5rCd5rZd+3/DEVxh6n7+kLfZKx7pa50/yf88Az242mVt2OLx2floVJxZkLfR/H8CNP7CvxyDn9jFBTE1HkdWya7n3Gdsf/+7JefPtgItx91gEGwRvikDyed/SvPcZ2IgJedamO0LfAnrSc3LaM3P8fh9fppG9yyWB+2fzpn7PpPGMY2ARwMv12DqvECgECoFCoBAoBAqB5SFQBPDycKqzCoFCoBAoBAqBQqAQWDYC9wQCOGRPFL9RAI9VohKcyLIcIdWWDeYanjiNAA1xxxb2SdBKgiNDovKVtExL1JDarkMCaROcpHbOTxvhJM1j1iwJoKXsN3ZJ+qjSogaN+jMKb3MMmyTFexIo/pAEuHN7omMe7Q9ZbX6T5Pc65ITP/c7mniA1pyHKx+rJkAk+7wmOWdo/iUTwXubX3Fu7IW18FmIsql92UsPFvnzO373Hx/iJ9eN1X1DhfvNiv7H064HN5rcnvcyd3xWGUAXDJms/fh7VP/9gfxSeIdB9T+LIPBPAxsbfzRvbzKH1TfFr/H73udjQF3R4z1rPGodjlOPxJ8pRe6bHn8Y49IrjNQz/i946hLWfaYPuArZRcZv7KGMTB1IkID7Ajb9ofx2/Co59fOwH4XP37DskrKf9vf+z2bymkMVn8fV+KwPjZbcj57ouBQQhRcd2wMC/nviEbUj09bQ739XbL36lkMO40ra/L+zKsz1xrCd5x8+FFBDl7yY+QvEMM69zzIsCfBb4d38TVY5ylhNQ310IFAKFQCFQCBQCGw6B+uNqw01pGVQIFAKFQCFQCBQCs0ZgoxPAkrRpb5sEb69wC2nWJ41d4/dZq5x635hGgKZFpUR/VIxp/er6EL+9AlKyWLK/J7ii5pEkD6nY73+axPGs/HWa/X2rauNFBkhMsy3kzDhZ7zPEDrz4hPlO2+S0/fTT/C9XcbTWuCxmP4LPfDr61uVRvactcAogQpY4/84772z7xqYNdtqI9i1Vu2T3Wpu5rPuPyU9qzig7zW3a4YYY7Im/qOKikA/R54v79RCSdF7mfwzMeFwha8wbAij7l/Z7WDvH2rYe+Dd/0NZ2XOjis7QTj6p2ngngEFQ9Rmxjp/H38T7zzp7Mca9s7O8RRW3aweezqMyX5azreFLf6j2kXgjh7GXLH6KI9XpMYva+kFjCHxDjUdPnWdB3TVhHM9tXTVuXaetsbNZAijayPlzbb/XQr/kUgTjXv/g++1M05vqeWE2nhXmxP8R8/DvPwp7wNda+vXViX9ZGHzNiV9ZK3x475Hm/TcR64zDr7ysF8KxnoL6/ECgECoFCoBAoBDYaAkUAb7QZLXsKgUKgECgECoFCYOYIbHQCeKz4ksikZkmbSwnStADt1Y4hz5LsTtJ5VirAxRSwEteSsAgLpGbIu7yffT3Z7D6SvxLCEtlJdkv6SgBn71i49HsAJ4G+FvbHNvcev8739WR0xpw5iZrL+LO3a4hg54TIkLwOAQKLkGDe6/cDDknQ36P3g01dtD0JsdTrSfM9qSUlAiIqvCh5jS/7n3qdNRBC3LxHEQmHkKfxjyjI5rUF8hgbpJX3qHuDUa/uz3x6j9+nECRzkPa3iij4ffY5DSme+V4L398cX+rH9c9//rOpfY09ikjjDQFob/AoWeMfveIxvhEylI9kn9O+OGRTx7va140VkNYAtSefFceNn/3Z1zpqxXRJ6G3v16LCENewHRZiSp4RbOiLSmb9TAimUbAaLx8QB+CRfc7ZF9V7fIJvRzEdEpRtaQUexeikteKzkISz6pIxLgJhS/byhUtUuylccD6bUwiVZ2A6CLjG9dPWuNiRzgB5TiauTCJMV9vfx/fr7TcHYp/D3EcF3Me3kLUpGAsuxt53Agh2KQDxu5iSIot0mnBNX1jTP7cXs33aef0azLranLi70u9ZKrZPu18RwGvt6XX/QqAQKAQKgUKgELinIVAE8D1txsveQqAQKAQKgUKgEFhzBDY6AYwUldCXuJTcv//9798SnhLAEpgIgT6R2beQ7Qm1NZ+IJb5gGgHMrj4Jn8StJLCEdb/Xo2S3hK+kfkiCEIhp+xrlYL6vT24vlSRdS4ym2R9FZxLVfoa8D8Edm6KMlsDP/LPbnIcYl0iPAnr8nfNoP2IP6ZP2vezvfbjfHzrquBB7OZed3kvbaEQaH5H47zGYpf29b43nBXELA3P6j3/8Y7CPqznnu3w+quDgQhFtntMGt1/nIcO8x96eKJwX+8cESfYnzb7W1kTIwJ5Yyb7OfCaK8bTIFRthEhIs5+ae86wANjYE+BZbbNHcJDZ5nT18rfM+HvjMXKclfFS9wetvf/tbe1aM24CnGbNpCQAAIABJREFU+CT7ns5KAdqvh74Ndb8HrLGlnT8fsSai5vW6LwhyPzgmHjoPkZ51kOeJ8/q9pcf4rOUzYFoMMO6Q11HnpojFs1FsS6eIFP6EHA92sSP7o6cwpi+C6G3lB1HS90Vms7C/n1tY5JltvGOiduwrrtVBId0z8hwJfv35wTYK6vF6Wi/b5+l7igCep9mosRQChUAhUAgUAoXARkCgCOCNMItlQyFQCBQChUAhUAjMFQIbnQCWnO3bHf773/8e7nOf+9xlDsb7PGYv2SQ852HCFiOAQ1r07X/7ltDGH1LT67S07MldpImEdpLBUTnNCwG4mP0hc4y/J3zgwZ6Q29njOUpjP8dJbffK3sjZRzjzP0sCcCn7Q3r37U1j21j1GBIIyTFWr7mP90KQ9K1DZ2n/NPInKvcQllGqZe/TtL6N8n9MWLku/pGW71H79Yp03z8v9htL7w/ZrzXEb1rB/9d//Vdr8RziO/ufInn7lr49AR41aXBDgM27Ajhqzn7P39gU5WvaOKdDgM/FhsQOc5uOB4omqKUTQ/mUtRL1o2uybnqCbFbPCfOO6DTv5jpFLMY4VvNnnWRrgBRJsE+8hE/WQR9L2BYyOPtNZ1/cWdg9fi5lv3bzCAOYpLAra9/PFDz52e8N7bMQ295P3HNesO3XQboJjLsErBcWY/v7Z7o1bK4UxeTZH7vhE5V3uoBEGZ24kqKqFEWw3z7SrktBWfx/rNxdL/vn5XuKAJ6XmahxFAKFQCFQCBQChcBGQaAI4I0yk2VHIVAIFAKFQCFQCMwNAvcEAvhXv/rVcOSRRw6333778LjHPW74+Mc/PjzgAQ9oie5TTz11uOqqqwaKL79LkL70pS8dXvSiFw33vve92zyF+OmTnUu9Xm5LxOU6wmIKWAn5P/7xj8P73ve+ZpvxSvz3e1ied955w9lnn92S3vvuu+9w9NFHDwgiiV2k3ze/+c3h0Y9+9LDDDjsstE91j9iZnz0p1hOpYztWgs/YtkmYTLPf2H/xi18Mn/3sZwfKxic/+cnDCSec0GxCXhmjBDYy4P3vf3+ba2rBU045ZXjKU57SEv2S47C7+uqr23XPfvazh2OPPbYRRIsR4P0cL/Z6Of6zlB+ME+35PoTO5z73ueEjH/lIs3O//fZb8AG2IUaihv3MZz7Tfv/rX//abHvnO9/Z8EGSOX77298OX/7yl4dHPvKRw957790UgPNOACMrzJl1DAekx/HHHz8cccQRjayI0hs5+MUvfnE455xz2vnZB3n//fcfTjrppOHKK69sePzmN78Zdtppp+GTn/zksNVWW92F9J1XAjgE6E033TR84hOfaD77mte8ZnjsYx/byLAQPPyAv/zlL38Zvv71r7fPxI6XvOQlTTX91a9+tWHj/RA+4kRUwfNqP7LLwZZ//etfw5lnntnWuJgvpoX07RWuzhcf7IF9/vnnD295y1sW5loBCDx++MMfts9f+MIXtviRFsDuk7brS63b9fq8J/HZ7p91/ZjHPKbhkrnrC174uvVjbXgePvzhD2/D/fOf/9zWPRzsD+7ZyJfY3JPC49bB62Wr7xnH5RQ5IO3FeD7u9W233TYceOCBw9Oe9rQWC1LcBRvFYL/73e8WtgVg984779xs9bl4eumll7Yiiic96Ul3sb9XQa+n3fmucQFIYoA1jsg3f/zbM5Evm2PxXCzwOT+wxvNcgYvP0io9beRTDJRCghSVKJrznnsuVigz7bk1jiXTzuv//po079Own/b310q+px/jtPsVATwL76/vLAQKgUKgECgECoGNjEARwBt5dsu2QqAQKAQKgUKgEJgJAhudAJYYfsc73jEcd9xxLQH8qle9qiU/JXZ99t73vnd45jOf2ZK8knxIwte+9rWNCJ1Fa8elEprjBLAxIm2QV5LZ3/ve91ryFxFy3/vetymBfvaznzXb2IQMR3YgDPfYY4+WEJf4fvOb3zy8+MUvbuR3VG1RPOU7Z0kATSOAETQIzV122aURFYceeuhw8sknNxIv+/3C6Ctf+crwnOc8pxGfCJ+vfe1rjfR2DiIA4fesZz2rJfmds+2227b5X4wAXs8FO83+3//+98M3vvGN4aijjhruuOOOYccddxxOP/304ZhjjmkkRvZ0vuGGG4Y3vvGNwyWXXNIIIQQpJTzy03nf+ta3mu9ffPHFjThQDIHkmHcCmE9++MMfbkSX4g7zaE1fe+21w3bbbdf8P8QBWxU/sM+8n3jiicNb3/rW4YEPfGAjj8UI87/77rsPe+21V/usP2bp/2NfG/vD5ZdfPnzhC18YnvjEJza//uUvf9nWOhI7RxSy73nPe1rxR/ZMhZfW2Xxi1113bdgg/6655prhJz/5SVOWsn1e7c/e3wp8rH0EnrXw0Y9+dLjiiivafIpl/T6ubFQg4xxFD7feemsrBLHmkYf77LNPW0eKRPruCfGlYDFWya5nTMh3ZXxamyMt3/CGNzTi79e//vWw2267Dd/5znfusk84kg9WYqDnhMIXqmGxwbPRNUjCqIP5zac+9anhec97XnteOKIC7uPDeto+9v90c/j5z3/efFkhkLlUGBRMFIdEDcw+/v39739/+MAHPtDm33y7znPC3wbiIv/Yeuuth1e+8pVtHYRon7XyddJzKc/tkPyea2w644wzWjGbZ8Thhx/e4l+U8ewxv29729uGz3/+861gQlxUGAM/n4mLsPK7OHvuuefepRBgPed93r6rCOB5m5EaTyFQCBQChUAhUAjc3REoAvjuPoM1/kKgECgECoFCoBCYOwQ2OgF88803t8TlIx7xiEZgILoogiSA/ZP0z/6hXj/1qU9tpIdkalphzsOkReEUQiuKHAl4yl77X37wgx9sSfzsCRgCGwmC7GWfg6oPURSyF4mB9EaASvI70jJ1HvYA7pPd48R/2pKm3am5pQB+6EMf2mwIiZn2z2xDeiBDzzrrrGYrAsBcP+MZz2gqONf0SfJ5mP9+DD0GVIrIyux7KsEPE2QgIoAfU30fcsghjdD59Kc/3cgNhCGV6B/+8IdGoG+//faNLEOi9n4/LwT4NPsVPyDBqZaNm+32bkVmIPGM378USphbRA5sqP2QX1GORvH/pje9qeFwwAEH3EXpOa8EqHFRvZr7tINGaiPG2ZDW8NYAvBDblMJpAYsMQppRgUY1f9lllw0XXnhhu0dP/s4LEdz7ZdSPyD5q3agSrQt+bX2HJO33hFY4QSHqOs8JfkDZqFBGsQASjK+Im77P+vGTj0VVPy974Kbbw4c+9KHh4IMPbqpPNimMUdygo0W/Vzzbn/70pzcVqLm/3/3u12y7/vrrmw8hAtNGWFEJhXzUoSEY56H9tbgQMtN4FDIpaFLMogDK+tbdgR8jctPemT8oirnlllta1wS26SLAvz0/3EtMVVDis9e//vULbb/h4/NZkuDjuOz3rP0UMoj1noP+9hHbrQ3dMsxtCGz2wgcGW2655aA4RLEUdbg26GKrzgDWkqIR14oTfMD3ibnzVCi33s/qIoDXG/H6vkKgECgECoFCoBDY6AgUAbzRZ7jsKwQKgUKgECgECoF1R2CjE8DZ+w6w2mJSxmkDS9EkSZ6WkBKhP/3pTxsZ4HPJX8nivn3mNNXPWqqBktw2fuSNhCvixrgp+CR0vdaqkwpY0heJ45yQXxL5Sd6zU8tXLY4p5UJ2vuxlL2utj5HCMAvZEdv6hPHmOGl/P/eZ1FJ6/H7ffjE2ZQxR6fqJ3KeCY0v2eIwKOEo1yjgJ78MOO6ypfB0IMepphABSUHtchwR3iPaV2DytXWTvJ0u9HhPdwcTP/jNkbvYyRWwjuxCg5he2sQERyAcowhQ8KBRAAEnqv+td72pECb+gGkSEIwscPRk8LwTomPxAbKVVKSUjMosC2Po2/uzhav0gvKyp6667rpE74gBcQmqxH5kqDoRQydzPi/1jH+DrKXbgC8a9zTbbtCIA6le/ixHITIpGZJb1gPTRFpw/WDc+R2zBUoGEYhgxwf1j+zwSwL2fZy9sc87Oe93rXq0DRNoXi+kOJCEFrDXw8pe/vBFd/AJxCDcqaipovgRLmPRK4BSWzMon+jVgfoyN74thVJohZx/2sIe1jg8KY8RIa0XMoP5ng/FTA8PoS1/6UrNTJwUxxOH5onU6Ytln/d7BmxofVxJLl3MuLKxfsVobe7FcgRMCUyxHaCJ1H/zgBy8Ue6WwCeEPA8S3ObcmxL8UTbjOmqKedU3iYf9s9bxd72M8/8ZmPrKfuZimFbaCJjiwk7r5da97XeuC4rDmrQ8qaKpnB98QBzwfHv/4x7eiEtdbJzqlpJU0zMSUHo/+GTUNj+U8G8fxbVPW2Gp/z7T7FQG83p5f31cIFAKFQCFQCBQCGx2BIoA3+gyXfYVAIVAIFAKFQCGw7ghsdAJYQlRyHOEh+Y/4085RglgCPIljn2uFSuGC+Ahhuu4TMuELQ/ayJYlXZIV/lFwIT0lv6h3J3By9Msp1VGIS29R/Ev5stE8iosx+mVQ+CJ8kt10zDy2A+2T3mBiVkEZgUXxedNFFw9///vfhYx/7WFPxOVdCG0Eiie9c7SsRHZLa3/72txf2R4WVa5///OcPe+655/Dud7+7fbYpBPBa+8yYAEX28GVjtdellrZUkEnO+wwmiG9El/Op3JFC1gYyiEKQ6tFnj3rUo1qLcMUAffJ9UxLxa4HF2H5rOPvc8gEtbxG7/R6lzjF+BFj2CUZ6aPFrfSn0oKZGAGp3KhYgEMfftRb2bMo9+3GFvGYfX1cI8IpXvKLhkOIAPsDOrANxgo+be5ghsdwnqnGxwDlIxbsDAWyM5hZ5lbhHFY7IouwOeQsHr5H/iiS0yYbVn/70p3Ydwtd+rwcddFArihBXkIg6KPQKWt9nrcxqL+BJCtAUg6QbAFutZWp/85422OK9gz8gPvm5Ihg2RvHsXg4xAfHnX79/MMIxXSk2xX9X+xpzKgaE+LaeEduedQ95yENaLDNXYqSfxg4fMVL7Z2tFFw3P/rRN10JZ3KSM1S0B5rk/7DwbZ/V86Oef7Vm/UcObnxC8aVOODPb80x2AD2SriKwZ+CmQ8rn7iyOU0zfeeGN7XlgXfAnR7B+f0i69bzO/2vM67/crAnjeZ6jGVwgUAoVAIVAIFAJ3NwSKAL67zViNtxAoBAqBQqAQKATmHoGNTgCHIJTctz/gTTfd1JK5yJIkgCU9JUz33nvvRhhETRU1WYivpVSbJrs/ZzUmP0n33BdhK+mMvKVUROIh+xAZyCuqNkdIMXaz0zkOak+qHsRPktnsRwA897nPbSqhtFDtieB8/yTF7iRicCmsekXNJLVrj91iBLCkNRsl/CWl7X+J6KdYM4/eT4tKSXv3QoRTu2p7jfB1IHTcB/kn6Y0UW+qYZMNi+CyGyVLf5fPeD3O+95AZiAykvn2cqf68z35zGUJM8YPWntRc2j57jeTS0vO8885ryjdjtB+khD+V7DwSoP2YrFHkBwzYTLmqFTqfp/blE173BR3WEDKDupF/8AtYKQrgGwh060RBwDwUQEzyjfG8pO2rc9/+9rc3BbfWr3yffTBiGxyytyulJxW8ds/WPSytHWuAClaLdPbfHQhgdofw4gva1iKvxXSEn8/s8w6LH//4x609MKUsxbc44D2FAUittEz27Hj1q1/dMNEVIgQjn+I3qx3rlxMDcs6kIggx3/xmXIqDENvWhMM6SMyn/E8nAApZBKiCGIpx18dnnvCEJ7RCAIRh2l1H+Zvn40rGvRbnJv6ZHz6eIgctzBWBaOWNxI2PiAvWQMbvp7Ug5sMPWZznhmequEI567kLv/xM0c1a2LTUPfv5T4ePKLrT/cM8ee1zJLdnouKnfh59njUOv/PPP78VSimASDcA93W9LSIUz+ky4ZikAO6fU4vFrfHfDOO1NO25s9znUf9sHv8t0X/3Yt8z6bzxuIsAXspT6/NCoBAoBAqBQqAQKARWhkARwCvDq84uBAqBQqAQKAQKgUJgSQQ2OgEcBbAEL1LriCOOWEheJokvwXnHHXc0EhSBGlLRT+TBLAngJFolubVrzEGdo3WpBGYIUHs5InYl9CXBQ3olYS9xSy2sXXTUYOxzvTah1L+IsdjbkwnzSgAbu3GG5LTXoZalWmGzI608+3al5hvJqd0zcgC2yCKHPXGPO+644YILLmiKP6TRtGNeCGCkh9av7EDuhgxHVCA2/Yz6ky0IAWo/SX6tTRHGlH7IYweVGBIcOdbv7zivCuAoHk888cSm6sw6GZMAMOAPWvtqhayAwjnwcvT7bPMpfjKP9htrT1zwbXNqzVOr+gyJ5UBuWeNITP5s3SPAQuoqgDjmmGMa8Zd7KBBBICP/FBbMOwGM3EXes43t2gBrAa44Jq1+zaM2uOZajLM3qpgBux/96Edt73MFFIogkGDOQYyJmYhEhUF8wndk24DMwyzWRT//UW5HBcpWzwc+bvwpcOADzvEZAtx1afev+IcaPqp3NikOEQcQwznY7zr3cl8/Z2F/H5P7vc75u3nlA9p8i4fWBTWvFtDO5QNiwKWXXtqehbp+WBMKR3RI0P2A37Dr5JNPbuSx4hn+IJ5m31tYhCRd8g+tVT5hXBRlzs2lI+NMDGPLoYceutDW3rnWurjgMz/Z4W8gMVEnETbmmZpW+Fpkn3LKKW0/aJ+nG0n+joqJi/nDahCz6/U9RQCvstPW7QqBQqAQKAQKgUKgEFgGAkUALwOkOqUQKAQKgUKgECgECoGVIHBPIICRv1RMkrgSkJKdP/vZzxoBKMlJ3fTmN7+5kSBa6Epqj/f/XAmmq31uyMuMPUnsEBDsofSi/ENgRw1I7az9pUTwd7/73WHHHXdsiX+JzZtvvrntD+i1hPAhhxzSWkC/4AUvaLZnv8flKm5W2+b+fospgM2fZLRzEHjmlU1an2r9Kqn9oAc9qGESIgshqhCAuotCNnvIug/VnPsghNI+dy1t25R793iw397VyBgkjkNbV/PMNkUByC5kJuWr9yjBEOV8AlbapCKQtU1GkFJAui9/mkcF7Fj9ZowIf4QfIt/6oPbX5p0fUzvDA3mD6Dn66KPb/td8Pq2B+YDDveAEo9NOO20u7c+6j+8gNhUq2ANbLIuKU+tWKldH1LHs5CvO5+d8BmksRkThau9Pe6Vn7tN63n34y6wJv7H9xmOda12L3FQAoxAg5/lMUQDftrct29LC+JZbbmmt0WG39dZbNx9CAntWIMnskUwJjhRDdKXFrnunte6mrOHNvWaSAtSaTetfimWFLCH6PNO89o+PpMVz9q9VECNO2h+WvVphs3n77bcf9t1334V571tfs98Rkn1zbdrc69nPV5G/5lzcUxig8Gu33XZrZK99ca0JawY5zma2I4QVDlkzngsKqawVrcLzfISb+Y/i1hz0BSKbO/6VXD/puZxnXFTK2Q+YPTpesD/PypC36aDgWu2ubQUhfsLN/Ka4zE/FUW9605uaWh4Gzkvh1ErGvpHOLQXwRprNsqUQKAQKgUKgECgE5gGBIoDnYRZqDIVAIVAIFAKFQCGwoRDY6AQw4gOpK+Er6Y3UkBhFgCIFQq7a45Dyyz6AzkOIuEYidJICeL2cICoc3ychjYSg2EFm+OlfVG/vfOc7W+tTh4Q/ElSSGwann356S/wjfyRvkb0Uz2wLebzTTjs1AsB53k9y2P16BfBq276YkjYtlfP9fvbJb3sSSuBTrpk7iX/KVnMIGwSGVrZITXNK2YgQtEcwfLT7pWqierSXoWIB6kmJ7V41vBo2920ul3rd25jvntQC2t7P5o2tyEw+7R8SxD2o3hA4VG2UslobI4EpvrOHJb9i/3777dcwQZ7Bxd6Q81AAMMa+HxOy49RTTx2of9mN3Lc2TjjhhKZsRfZRO2trrACCzVojI3qQHtYJsljhA99Hnmp9zYfY35Nb80B8BotxUYRiD/s4I2/5rjWOxLI2EDf77LNPwwnR6TxzLVbAzx64aRcrLooVZ5999oLCr++CMI8EcIg4a59t9v5VvCHW2aMUscc3KFx1TaCGTBtcc2+uYQQLqlFtnxXSiIMIcnEVrggv38VnHKsdH1YSY8bxIWPzvLCWDz744IW237YHsB6M177P4j7iW1EEG70vLiB83QdWYoXnJvWv89Im2Bi9hlVi86xI0OCVIg7rnv+a7z/+8Y+N0Kf8tQ7YbU2I9eZ0l112aQrgFAuxV/HPNtts03zEveCiCARGYqi4Ye4RozDIz1nYP57/FH2Zl8Q1eyAja9nr2SiWsdE68AxAhtvzmM+IDbZPyFYR9kNXQONe6RigfbQ1pXAmNo+fSUvFyM1VAC93jaz0ezZ13EUAL3dG6rxCoBAoBAqBQqAQKASWh0ARwMvDqc4qBAqBQqAQKAQKgUJg2QhsdAIYuSXB+c9//rMlQSV1kYP2vkzLRIlcpA9FcNojUspE4TVLAjhEYZLcktjGk7a1Jlqy2u+Ui1Sv7HI+ohOp6Rq2pH2l5DWSCLHjNZWoa9Ly2d6Q46T2vBLA5hZRz/bttttuoW2vZDcy484772x2ITHMMULfnrcO18IAGeI1BSHiCJZroe5bivQ1pp7oHi/iSQQwwtr8IiuzxytVn9/ZxH5zLXGP9EQW8xH2sdM5/ALJoW0uwsS+qfCEG3xyLJUkX3bQ2cwTx+QnP4+i02chLKgYHdT/z3nOc9ra989+ltTv1njWFeJIXECYwwuRzH/uDgSweaHeM5fWrjk0b4o82GmPb+1t+bZ2tlq4WivaP1sXfMN1DoQfApCfILsSIzP380gAG5O5Q3RSsptjtrJbG2skl7WB2Gaz2J89YF2LFKeQjNKZP1FFI8N23XXXphK1ppBrvse9XRcCcBbrYlwEEbU2Ehfp5/PscYvgR3KLk1oiUzVb61q9Iza1gN9zzz3bumEju+wRTO2JCE9MEmesC981S/J7HD6ML0rV7OWe9schqY3Xe2yw7v3usxC57HJt7hV8netwnrnnN/CJcjqFBJsZ0lZ8+bgwJ+Pwfp5din4UgMRe8V5xg7bWCh9s+XDxxRcPZ5xxRiPDxULXiwcU5O5jiwDFAZ6ZVNKKC2ABu7Rch8k0wnXSXHlvvGb6Z2Oeg5vz3CkCeMUuVRcUAoVAIVAIFAKFQCEwFwgUATwX01CDKAQKgUKgECgECoGNhMBGJ4Al/rMnqIRm2iNKdqalJ6JHktRPiUkJTUlQP2fd3nKSEnTsf8acBHDaYPbEXYgstofkSPtOydwkfZM0lyRHfswDARb7x6RfksSS8ogL85W9CI2fXSGwst+xpH0U1WmJm99jKyx7cmNeFLBjP+gT3EmmU7GxMf4Lj+DCTuchOqJwZ7PfY28KCaIic695sb/3+X5MsSG+bR30LdLjJ97j+z15ARv2p1gge39n72x49i1OZ0H0TXvWjOfF733b+pBAIVYQPIofEMIpcmGPOc4+2b4r+6nCxef8xuvNIWPW4nk5Xg+Jexlr/CHfHXIre5f2xRSxud/L1Ofed8Rnck3/bBgTV2th61L3DNGb87K3b55v5ts40yLYed7LPrf9vHsvZHL2uI0v9c/CFAb07cGXGudqfj72fzbH/0NIpl23z9L5IziYy4w9vpI9v71vjt0vanrXwbMvonLf/jm7mvYtda9Jz4O+aEuMN9b4sPtlv2ZjjgJYK/y0A2e/2Md2xXLiAlW9IjqdIRQ+hGDPftO9Dy015o34eSmAN+Kslk2FQCFQCBQChUAhMEsEigCeJfr13YVAIVAIFAKFQCGwIRHY6ASwpKgEpoSvxCeCYFrS3nkhRCVCe9Wbye+vW+r1chUxSznVUgSwpG3aQCNBktz3nsS2BHBalmbMCAM4+BdFVNSwkr9IkpAGuSY/o6jyPXk9iRhbCT6L2TiJ+O0xM860v8zexT6XmB6rs2CRNtrmN4n/kAIIP0luPtCrmvJ9k1RLPQ7TXvdk07TXy/GD/vuDSwgJtoSMiF0S+1GqwcYRpRsfQJxn/+OoJuP/vgsBkJagsW2pca7H52PyB5lvPqPWMwZ+DQe+3/uCgpDsg+lnfCfYpjCk31t62vyvh63TvmO8LqyDqJldw5fNL58XI7TE1Q49hQ9Z9/Cg/s1cBwe4uEeUwfOGwaTChBD2fDmqeHaZ/7TLjx1ReyZW+Ok9a8ZPccA17hVyHcbxp9xnTL7OyifEbXPHB8xZyMnsC5z165xxHGFvyN3EE3aztyc4EyfT/nlW5Geexf0ciHPZw5q/x8bEgKyDxAi29Ps5By/+Yo7hhvzNmhp3hMhewImv6z3v0wjwENWZT+PM3wQpdkqBj3lP0UPvE54J4qlnQX9NfCffHQzHz8qxf016bk16lk46b/zcmbTuJ2E/7e+v8d9+0+437bzxuIsAXm/Pr+8rBAqBQqAQKAQKgY2OQBHAG32Gy75CoBAoBAqBQqAQWHcENjoBHIJDQk9CUytoLXAliyV1s/elxL+Er2Sm9rda6Cb5uxwCb3zOehHA+R529G2h064zqiA2SVb7+b/+1/9qfhb7kuTN70l+wg4OPdE7SwJ40uIwHglrxGYUWlExheyU3JfY1+425IHrJMARJ30SP4QO/KKYyvfOIwEc0kNSn++aw179jBTzGfVnfCDETfy8x3VMmC034b6egasfE0KTbY74gXkLoRP1n7lOoYR55PM+Q/R57Z78JesFDmn1O23+19Pm8Xf1GPR7kfJf8y2W9eSPc7I3aEhgvgITayBEv2u8n3tkvcwbBpN8gD+bW8S3I3EtZLf3epVnbMq9UkzTx8Yx8RfSK8+TScUv6+0XxjJWwkfdHn/ux92PL3ak4CHkbsjRtJV3nyhmxyTyets79skxkevzcQcMYw4pymb25jrvp2tEv/WD+wRH8SCqePfqn7Wztl/c8wxL8U4KgNL5gn0h9EOAjwtA8nnmOTalIKAngtNuO8+eFItNihHLJVJXQswuJxYVATzRjXFtAAAgAElEQVQLr6zvLAQKgUKgECgECoFCYPMRKAJ48zGsOxQChUAhUAgUAoVAIXAXBDY6ARyFqKRtkuE9yRc1YBL59j5EkNrvDlE866MnOiaNxbjTwtd+sMiPqHeQ2pLWErYSxLEx70sYp/0p0iwtcJ2XVqqzJgCXItL7lr9R/PYJ8BCjsEur2xBfSIK0RvY5PHIO4gcms7Y/cz72g/zOPiRNSP2ofvuEOlyiEJb4D+GBJHR+Wr6mZXSI0BCLy0m4r+c66bEI8RVltzntCb9e4Wtus891FPJpGwuf2Bt1aN8SmH3zQPZN8ocUQRhvWrLCKPvVuibtf81tSM2eJOxJxJwPG+sjhOo8YdD7QIiuMbmVrgaJ+31rZLakSAAeIcj5B6yyZ6zz7CXs/b4gxLUpGlhP35/0XdnP1hpIy/K0rc7a7wncSffwTOQ/fgYDeFpLjmyHMF4Ds2qDPI7LUbWmQCnPgOzZG0JY7HekzXuwgCGssvd3YkGIXt8Hw/556dq+y8J6+sG4ACT2eT8xr28JHQK3f546j51sMNfukSKiPANyj+DpmmCcvx9mqQRfT8yn/P1VOcpZT0J9fyFQCBQChUAhUAhsKATqj6sNNZ1lTCFQCBQChUAhUAjMAwIbnQBOC+QktpPYlQim8MseqRLAUQQmSRoycJICuJ+7sXplNed1JQSw742Kl11pYSqJzb68J/k9bvkq0e9zit8QR0n2jhXAm2NfsOoT0Uu9zvf185D3Mta075awZm+IiV7hTeXITva7znmS2Gn7yzdCmKcN6Kbsf7oc9VHvM5NeTyJ8J7XIjHIvKtYQNQoYkMLI4f/4j/9oeMDIa5hkv8f4S6/+DpHEH9I+HN7zQoCOyY+eiOtVwBShCLGo2/hzFH5p4Rpys2+LHrIkRMrY/zbH/1fr2h6DkNjjlt981/ynnbE55//iQoitEDtpn+z87BE6Jo3m1Qei6E6xj3Fm3UadGDV0ih3YltjQk4F9XEjMjLrSenCfnD9uH75ac7up98k+yHzDfFr//Noazh647p1ih2Di/EnkOX8Ztzj2nvNnTfr1/p/ijz5WT3om94UwcICX5yBs2AmnFIeJHebZPfuWyK7L/seu6/eL39R525TrxgR4ihgS/1PEkD17U8CQwoW+W0a+PwVU+bsnfy/EZ1JYY+4TS9I5YNozb2zbcp6Nrhnbt1KMVvt7pt2vWkCvdGbq/EKgECgECoFCoBAoBBZHoAjg8pBCoBAoBAqBQqAQKARWGYGNTgCDS1I/RGH29s0emYHzH//4R1P8IhPSDjrkyDwTwEmWhtSTyJeYpmROa9wQOZK/CB7J35yH+JPETUvc4BOlU9peJqG+uSTgahPA7Je0N2f2voxqt28NHKIHLnfccUdL7JvrPjkeP/jTn/40bL311i3BbaxpG+rz5dq+nOTzahHA7DZ/aevLr5EZxp3ihrQzTjvPngSL6hkx/K9//WuhPbr7wGlT7F/lEPV/3a4nB3r1Z78fa5T8Y3IjvhC1n2tCCvOdcWFAv6/wcud/re0fEySxKa1eQ3QnfiFuYJbW4FH9iQPOscZ79XvWFOJYHJh3HzAvxsnOKGBT0JA2571S1bpwhARH8FlDUcNHCQtHBQIUwNaHw33TLaFvGb0ecz7tO6x9Y7buQ0j++9//Hu5zn/vcZQ9X43WEDO79me0O5F6w4xdeu2cUoiGNe5+Yhe3TCMKQ4Gn3nud+9gVO7Ot/T+GEWBA/SWv4FIXxhTw7UzjmXrMiwnv7+0KtzGk/tyFu+84f7DeX/d7IfSt4tmUbCetDYRhsHX56NrhHr5BezjNyOc/GcXzblLi72t9TBPAsVnl9ZyFQCBQChUAhUAjcExEoAvieOOtlcyFQCBQChUAhUAisKQIbnQCW4HzRi140XHnllY0Qe//73z+84hWvaIl9ifNf/OIXw89//vPhqU996vDlL395eN7znjfstddeLckZ8nNNJ2CJm4+VoOPT084VeXf44YcPZ511VkvOIkLS4tXP3/72t8O73/3ulrRFYHzwgx8cHvKQh7Tbsdv122677fC73/2u3cc5SaLnOzclEbva2AWP/ERUfuhDHxq0v77llluGgw46qM2vJH0Iz9gPG/PKxs985jPD9ttv38gNxAlfuPrqq4crrrhiOPnkk/8vNfhykturbWt/v0mKYJ9TOF577bXDO97xjrbH76GHHjq86lWvaqq1tHB1DhuR3+eff/4C4f+GN7yhkUGIAfP9tre9bfjLX/7SsHvc4x43HHXUUZutxFoLTMbkjzn8yle+Mnzuc59rth1zzDHDM57xjIV9Pa1j83v22WcPt99+e1P9ZU9k5+64446N3P/jH//Y1gL/h1faw8+T/2csPQb821jFsY997GNtn/MXvvCFw8te9rKF9s0peBEPb7755oYFm5GbfOZRj3rUcK973av5/SWXXDJcc801ww477DA8/vGPX2gvPus1sNh6QN6Z+6uuumo49dRTW1HIS17ykmZbWr3zcaQXLLK3Ob8QF9/85jc3khehBT8x5e9//3v7yv3333/Yddddh/vf//53ceeoqWdNhhpUSMzYx36x/kEPelD7mYIW9pl35/33f/93WxfWO9sS36MATctsOCiugVnfVtj3jvdIXov1Pumevf+HxDTP/iFEzbGDbWl/7by0BU/RhzjpfHPIf8RD8+8+UZbDjG+4NqroEKiuG2OyHhiMnwfp0hGfNH726gThp3hmfafwKHuih+xHbqegwTzzAeekewA/4VNbbbVVKy6jLndftodUXw+75+07SgE8bzNS4ykECoFCoBAoBAqBuzsCRQDf3Wewxl8IFAKFQCFQCBQCc4fARieA3/ve9w6vfOUrW/L6W9/61vCa17ymESXIT0nRLbbYYvjzn//cEqMSv0gTRGCS4D3psZRq07mTWk9uzqQvRQBL/Er6fu1rXxtOO+204ac//WlLVkvYRrUmsYsYOvLII1uy9k1velOz9Utf+tJw0003DSeddNLwjW98oyVznSfhjUT03b1i13cl0Rxcptm7FFa9omYpG4PfmPz1/ne/+91h5513Hv7zP/9z+OEPfzh84AMfaARW1K9pY/zFL36xEcN+f+tb3zrc7373G44//vh2a0SI47jjjmv2ff7zn28/kQMS4DnGBPgkGxbDZzFMlvKRMc75bsS3eX/BC17QiL1jjz12+NSnPtVs7ds3S/Dvvvvuw+WXX96KA1yD/DvllFPafPMf6wIpLsF/yCGHNJK0JzfmoQAga6z3iS984QutgOGZz3zm8M53vnO44YYb2hpGasEJkWGNwAYGwRJpjjB8wAMe0NaB+/jHfkeKQKbN/1Jztpafj0lwJB0i07xdf/31wxFHHNFI3gMOOKCRfQpe2CUOfvjDH14g9sVAMRGJzte9htdnP/vZBSXoNLXlWtq31L0nEWC33XZb8/1nPetZrZCBLeIZLBBdaWccpbgYf9FFFzWiWDy8733v29b8L3/5y7YerAVY7LnnnsN2223XhmQdIQ+jnp4F+TfGplf2mvsDDzywEcJi3emnn958AF4h6tjPRrHTmr/xxhvbennwgx/c1jucfvOb3wxnnnnmsNNOOw377bdf8xtkp/sg/txrlsTf2CfT5cI6t4YVev31r39t8/ad73ynzW0KAcwffxDnEf3ioFjxox/9qHVA8LsiIEUwCFTr5vWvf317xlgncAhpPKuY2Nsf4jakdNpWn3POOcMnP/nJVvjzyEc+svk04ta89UULngFihS4oCj7OO++8Zmv2U3e/973vfY1UV1yRvwMSH9NmfTlxsn9m9n487fnW//01jv2LYb8a3zNpy4XxdxYBvFSkrs8LgUKgECgECoFCoBBYGQJFAK8Mrzq7ECgECoFCoBAoBAqBJRHY6ATwz372s2GXXXZp6haJX0qmb3/7240IksSVEKX6Qx45V0LY72klPKsEbz9xUel4T2I/bZpDcrJHAhvRgcjdcsstF8gb19x5550LCiA2Uz2/613vGr7//e+3xK77UUJK5FLRIoiR5WNl2zxgEVI6+CAzEJrIHIn6j3zkI430cPTtPv3uHKS4JDayg7KPTXBEiiEL+AByNPsc9iTHLO0fE175Hdlx8MEHN/UvksY8sgcR5qe59dmPf/zjNtfXXXddIzEQpgguxQ+UYRSzCHA/0zq43+N0lraPg1iPhfVw4YUXNsLbeH3G/9m/7777LhQCIEGsfTEAoYEoovpXLAAjNiPBXv7yl7c1YP3Pa/vjSUSImPWc5zxnYc9jBRzWM6U7W6kbkZteIwgVQeyxxx4LLW8VjCgIQXxRQiODET5RUGYO5sUPeh/IntWIqxe/+MVtTYtd1oI1jwhLrOxj6e9///um+IcFQlTrd5jxG8UyT3rSkxb2+01rcDg4J4Ue/GaWRGjmJfu3it0nnnhii/cKXBD5MHBEBQ4D60MHALiccMIJjdhG+CK2dUhAonsGiIlp8yuOuK91kX2Q+9baS/6xsYYnsMM8WLtIbeS/54Hn+iMe8YhmWxT95kw8QPjyEcTn3nvvPTzhCU9onTEUjZljhVH+bnj+85/f7qMjApzZDJNZ7f87af1bD2nZzPfNoWeZghDz7u+dJz/5ycN73vOe9mxLhwzFMoolrBvzS/WvIAIG+XvjD3/4Q/ubYJtttmmEsiNFFFlXazi1c33rIoDnenpqcIVAIVAIFAKFQCFwN0SgCOC74aTVkAuBQqAQKAQKgUJgvhHY6ASwRG6S/ohQZDDFE0WchOlXv/rVlgRGAtg3UYI0rRIleHsV5SxmMiQctU32HPReks/USt/73vcaCUjlI+nLZgneXsHa71eJDLzsssuaYlB7bKSfhLnEOEIQeaRdsoTvvKn/xgRw5pd9CA+tXJG7kt7ZvzUtf80flTDVH6IYnoiPSy+9tKm9fvWrXw0XXHBB84nsCzov9k8jgNkEA/4h8f/a1762qdoVAyhucMCGX/MThBcSJyquH/zgB22ekYcIE2tCO2VkiOv5RM6dhf9P+s7xnBgjQiJ+b+/Tiy++uK0Hc4zQ5BPZC9P6+cQnPtHsgleIMVjoAED1B8vYnjHMC/lpPD0GbDen7BfDkL0UfRTh7My+qGIZUk/xB+KH8hnpi/RBCmkXLI4okkCSa4cPy3lZA70vTFOAZi7ZrOCBClRBiHjYtyuGmaIPKnDdABRG8HfPiJe+9KWtGMAzwrWKAvhRWupH9TtLArDHIjYbOxJPO28kJZITgZsWzsZr7OJivz84Zag4+MY3vrFdb97dAxmaIiAFI3zBGnCuYop52SYhz3c/b7311oV1DyNEpmfdT37yk7usf/OrrTcb4KFzgPivmIQK1jNQEYDD3waKBXzWP0dnSX5PUsAn1rPJ3zgKGrIPNAIcDp4Bxp228QhzhUDecygK8Lz8+Mc/3mKCmCFeiAdU8pTVzlV0lX3n5+W5MItxFAE8C9TrOwuBQqAQKAQKgUJgIyNQBPBGnt2yrRAoBAqBQqAQKARmgsA9gQCW7JfYRohIeErsSmhKiEtyvvrVrx7OPffc4bDDDmukKHUThU/aSob4GbcpXI8JS6IeaeWQfEVMRYGF4EHaGJuENuJLG8skp/tEMbJY4p6yieIH8cd2SkBtsp0r0a/lJ3UUDEKAx/a1IMH6do3j12Psfc7+HMgPtiJ2qSB9jsA17hDAzkX+SfB//etfb2QA4htZjDSh/kP8IT6px84444x2+/hHvmtzbe/9Z6nXkwjfSS0p+QXiA1nl2G233ZoKPO1s09LVe9pEwwGZheylGkeEPOYxj2m4UTkifRBn9oxGHs07ARyiHzbWtNa1FI3avlo7CCz/Qlplj0z+jhRHeloXMLE/MFU44kwBAEznkfw0z+NxBQfv830kFsLKes9+oFkP5l48VDBhTSA/EVxPecpTWvtXbX+p5H/961+3ggHK8tVaA6sVM3v7rdMcbA/Rby0gvI3fOhHPEHjiuva/z372sxtJZu6pIJFafMh5iHQEcVrKwybtf/sWuLMuEIrd1mnUyOlqgAT0rDOPIb+zD65x83G+rghC4ZDPbCFADetZaF1oMW9vcG2w+ZjvUGAQYnhWewD3fpS1ndbUfNvaNa9iATuRuGKidv8pgDHPWTee+2zTDpliWKx0rZho33Sfw4IfwY7d2Vt4tXx6JfcZr//Ynr19UxSQIjD2u4bCXzzwvjnk0/B74AMf2Gw7+uijW7GMbhApknjd617XCqbYT1HuyP35iIKR/rm9mB3Tzhv/bbW5cXel37PUs33a/YoAXonX1rmFQCFQCBQChUAhUAgsjUARwEtjVGcUAoVAIVAIFAKFQCGwIgQ2OgEMDMk7CUvJXQl9r5ECiAAJ0W233bYRJlp/UsNQRCWxuSIw1+hkyWaJWqRviF3kFpXfwx72sLafsWT2Pvvs0/a8pGizh59zQhZnT2Ntn+Hx3Oc+t43WNVo+sl1iWPLce0hUCsHNTcSuNiTG048p+w+yTwIbsY30QGIkKS7ZLUkdQv+aa65pKr8//elPg+S2ZDfiGwmiQMB+j4jBtAGPDUsliVfb1v5+kwhhn/d7kCoGeOhDH9pIYGPlE66Lao3Km9qZ7YgNbWC1P0V8OeDEB2C44447Dm9/+9sX9sudpe1jXMfkn3lKC+xDDz20qf6QPTmcH/UmUojCl+LZfCPPxQLX8wsFEcjAYDZv/t/bNMkvrXeFDPzCPEbJbi2wEXkXItSaEfeo+hBjiH9rwrlwoYjVXl474HlYA9PWw9g3jV9rdCQgIs8Rwiot8BG8yH4xwZqh/s4+v5SO9r92X+2yxQ4EmLXRtwBOUc6sW0B7NsRfjTGx/i1veUsjuR/96Ee3YhjjdF7imiIPMUOsp/rVLpzaU/cHccGa0fLXeuIXrg8BnBbAaxnzVnpvY2IbDMRzPxVHsY/9FKt8AvHJv9lnbv1UEEL1am1YB/yBWtZz1PNB1wyFEmn9HSJ4pWNcrfOnxSVzHzI1c2XenvjEJ7aiLn9DwEZ87Ns3K5qwFqjdFYEoHLFHNKy0Qkf8KhKxRYYjJPqYuF0t++4u9ykC+O4yUzXOQqAQKAQKgUKgELi7IFAE8N1lpmqchUAhUAgUAoVAIXC3QWCjE8DIAElKxC9iUHtnh6S59xEiXkt+apVJRattKJJI8nceiK/FCGD7+UpuU/VJ0Nrnz36FSFxJXQlcqjYJa2pPxJ+9T70PG4ldiXN7/CGLkF/UThTRIRDnifwZE8BszL6UEv5UvdnP0dwhwrI3rKR/SBAYffGLXxw++tGPtrlOYtxrymgE0ljdN0tfmEYAS/Ij9ihfkTZIP3NrTuHB3qwB84kgYBcVOALom9/8ZvN/LXJzIH1uuumm1v7W9fPcAtqYFWtY18irKNvNu7mkhocdH4AL4o/KkdqXr0QRbY0gSLTBtaaiHL47EMDmX/xC6tj78/LLL2+xDuGVwofMPbxCZJpzhDnFL58/6KCDWgwRE/mVWIgA1U58nmKAsfTzYv6j8jWfyGyxDvlrXuMfUQaz86qrrmokL/UjX1D4AzOfJWZaQzoL2CdanEgctZ7EXD6VGDPLB35IOONho3lV6MEXqHvTqtpzJOtALDTPrhU3dAOAE9Wz9uCKoNjLt+DkflTQjhTW9MUns7Sfr7LNeHtiWjzgAwq8jDnFQjDiLwhQ7yM1KZwVzogZyE/vKRBRYCUuKJDSLpxv5LlqHc3q6P2fzfwxbeszLykWE+f4tq0BYBXlMzJcsUP2O1cQZC91qng+IRYi//3N8OlPf7pde/jhhzeFtIIK1/k3y+firPDv4mHlKGc9CfX9hUAhUAgUAoVAIbChEKg/rjbUdJYxhUAhUAgUAoVAITAPCGx0Alii+7TTTmskBqIQUUIFqwWwxCWVq0Q5FaTkuL0PkQPIlLS3nNQCule+THq93JaIS/nAUi2gXS9Byzb7tiI1tXD0/VRbDiQQMkgLbMSwhDHCGOEtiS3xe8455zQ8/JT0P/bYY9t5iNGonkIE9rZNUwCtBJ8xubkYJmMCOIlo40R0aNupZSlyw/jZTP1kb0gkFxvggvimCM/+qIhOpAcVKLLHkf2Xu2TvXYY2xsGHwap/vRz/WcoPxjj33420p06j4uPvEvVpf8wv2BZSgE1aw2p5TdWG+HEgPpCoSAPtf7UBR5wkwT9PSf7eX0Jofe5zn2tKNWpOB/IGoeOIIjJzShWpIMRadyj42HLLLRsxjOixVvhVlNHT5n+pOVvLzycR0+ZVu18kjnXNB7L/sfnjF4iiqILFAHFRzICjNrBiIR9AkD32sY9tBQJRxsan19Ku5d57bH/m0B7m1JvU7lGs+gz5BY8o45GdsECGIfyQnhTP7BZP4edcsYCC1j7p1haSMa1/52UPYOMwt8Ys5hk/X6ZyZ1/2Oo+9Y4wRmpTgnnta5FMAa4uf5wpc3E+nCd8lJiSepKvCcudtLc7r58EcmTd7W4v3u++++8L6TwxlL3+HB/9++MMf3goAEif6ttaIUOSw56J94mGZ71utZ/ymYDL2/7SktnbND3+wzq+88sr2Nw4fZp/iAHPH/xHGiXHUztaINe9zz8ujjjqq+Y/fFQvB1XYBfGTa82gcIxZ7bvV2r+R+y4nH0+ZmJd/TP7en3e9//s//WTnKTXHguqYQKAQKgUKgECgECoEpCNQfV+UahUAhUAgUAoVAIVAIrDICG50A1gJSG1OEDjUgckc7T3vdOSQz7Req9SHVGPUL1ZuEqqTfLFU+xhcSUqJd8jnqvSShvSfpL1kp4S+hjQyV3KWAksDW0hLhh9hNq1BJYkSJcxFAlHCIHmq4Qw45pN1vbPs8kIBjAphCiULLmCm2kViICriYd0pXye0DDjig2aedLezggSxgf5SBF1xwQSM64JUWn9nrctbk15gkz+/mC0HBb6P41eITgWPsT3va01rS3n63bKUO1fKXmg3B6xxKL2QB8tw+j9S/lF7On/c9gM2LlqXa3SI5zCUfR/x4DynqNcKDPdbKXnvtNVx77bXNZgQ5gsP79kmmloPBpLa+8+D/Cf+9PyDvjV8rdwQlUodvW+/sdGgLT9mvyAEx9oY3vKEVDfAZKknKaD5jv1N7aV900UVtP3Gxsrd7XjAYKyAVfCjsoP5nH7ILeUXRLK4r6BEDqFnPPPPMhfnlL9aBYgg/tYRHIlOA2h8XKXriiSc2nJwL3/jGvBDAYlU6G5hHzzT7uosJSFw2iAP8XHxTBITg0+betXxHDLAvstfiJNWz6/kWclhhADwd/Z7a0wqAVvnPlCVvF0Ifqct/rXWxXiz0Dz6IXnte+zuAstdasFaQv56v1os5FS/dB5nqHvCyJ/K47bHPYTGLNdH7f16n2wWwrH+xjz/ssMMOzU7+7DCv1gUcFAD5m8G1ihwUSSiasl5STMNGyvA777yzFdNF/Z524rOwf0mHWMUTFitQKwJ4FYGuWxUChUAhUAgUAoVAIaCgvlAoBAqBQqAQKAQKgUKgEFhdBDY6ASxJGTJTMhzxKaGZ1wguyU+tECVEsz9ilIWri/am3S1EpauNO6pcyVqHxHxa/qZtsUR2yGP2JlkblZPPe5JX8luS3L1c52e+K6Oeh0TvmACO0jXtSin4HN5nDxuQQzBkc1Rw5tw58GKv87TERPIge9LqM6SHe87S/mkE8G233dZI++BinhE4IcEReVtttVUjey688MKmcEToIMJySPhr8YrgoJZGEGSfTHjNcwtodlO5RdWH1EVqWMsIPero66+/vu2Fal4RWgjuXXbZpanhUlhh/VO5pR02DJEgk5S2m7aKV/eq8bjsXe0fG6PSpPxnJ6IKKUbd/Ic//KGRYHxdS184wcDc8x0FI4gxbV4R5SkAmKcYYCxjAiwqReQtf4WB9U/9iNBDhLHdet55550XJgM2/EfxALz4h4IYvqGwQjcFxySyFzb+9UUiqzvLy7ubMcBD62skt/kV18REBU8KZBDACj8Q+gockKHWCbU47J7//Oc3O+CjMMBe8uYfeaxNOAxh5bvgOm43vLyRrs1ZaXXs7ohrxVx8WswXv9jJJucpCPP81OrbP10w+L51Q+ksNlgHMLMHLvJXUUGOqOfh7X4wnsUxXv9+Z3Oe3wh7+7iz1WGs1gJS2NxZ+3xA1wh7YUfxbn51RlAQwYc8F52vOEB8oYh3TpTG81IEsZZzUATwWqJb9y4ECoFCoBAoBAqBQuCuCBQBXB5RCBQChUAhUAgUAoXAKiOw0QngtKpMO0vJvOypKzksgel3SeDsFZmEX9ovT2rh20/DWqqgFks+GoOxR5GWPQ7T7tW1/X6AUSuxi+0Zt0S5ZK/7ZD9N13lfQnncAnpzXDDf2bdUXOq17+sx7kngjC1qLDaOk9KZRyQ3e5wTzFyflp8pBghx0LdzNoblEsC9PdP8ZGzP2McmEb79npvBIHOMAE2yH6HtX8iJ2BelYPBUNAAPyX/zTiUW4pt/wCN2L9f2zfGN5V47jZRlj3mNQg0hEhUz23v1PCz5fHyjJ5GiCJ8X8nOaPwWvfl7Zk1bP4znr90ft13zuA6/4PGx0TUAUzysJPvaXrImelA1hx960/c2+1rk+a5H9YoeCEeemaCbroI8B87Qesr8tuybNVeadbc71rOv3C86zMXg4TxwQExSK9P6Vc+JniTnLXburdV5vZwoe3Jt9iX3myO/mMeNkq/n0O7yc68jzAFa6YaQ9craNcC/xtFeB9zFjtexa7n16+1PU1T+ng0VsE+/6dt3sEPtTBJVni/sm/vXPxj7WJJb6PPFzqRjVr7VJz9Lx31CbG3OW8wzOczBjm7amx39v9HNUCuDlemydVwgUAoVAIVAIFAKFwPIQKAJ4eTjVWYVAIVAIFAKFQCFQCCwbgY1OAEv+hggLwQecJC697ts9S/YluS35O+tjKQI4yVS2Ze/KtAL2maRviI/Y7XMJXwnsqDujYvO7832v9zY3Ebta+E0iRBv3MRsAACAASURBVN27J0VD1HhPUjwtO80nkiDq4L5lauwOeRj1L59w9K2AZ0n6TEqQe49dUSn35/T+LaGf8xB7sS1kLzwoHnNkDWS/0/jYeC7HY1qtuV7qPmNfYCs/N7/9Gs99QpBln9S8H+KrJ4FC/vvJf+bB/5dDrjgH2Zk9Pfl/uhmE1Iz/pjNA7pvigRSO9PtF9+trmh8sNV9r/bn5N07+GuW/dZz5jco7a53dUc0aWx/rEjuCIxIcIZwjGM4yFkzCk93m1biQm9nbnD19y+r+WcDHfS5+wIDPIPz7ApqQhvDKOkkhUXCc1C59red8vC7Fb+tcHMvWBX53Hr8w9qjCe9Vu7IJbnnf93KYLRq/2Dcls3fCNWSjAx/azI/OZrg2JhYh8+1y7Js99zwDn5Uixy7jzSQqr8n19LBrHhrWe81ndf7G/wYoAntWs1PcWAoVAIVAIFAKFwEZFoAjgjTqzZVchUAgUAoVAIVAIzAyBjU4AS1LaA1A7V8nNqJoALmksaXqve93rLorQJPyS/J6kAO7Jr2mvV2NSlyKAo9ZCAPSEtWQ+IoD9vUKqbyfdk2XII3b2pFfafY4VwH0SeBoJuBQ+43sshdU0AtgYjR1xgYig8g3R65okvc29z8x1CP7sqdyTqBL+CAIkgvag9hUekz/5fZINvWp4rMhaDJPl2D9JAew9bWu1L5XU59OS/Q64ICeS6NcilqIvyjXXaXtrnLDwuXP9c99JZOok25ca+2p/3vuC+UL6hMBPMYfxR+XutX9RgLs+mPTkoHv110U5PW3+V9uuzblfihqQUuYzrWB7ci7znuIA9gUb322+Q3gmnkQFPO8YGHtf7JPYDQ8YhPSDgd/H5FWv+u+Vsr36FwbzSAD3Ct0oO0Pk+T0qz3R5GPtZFKTxj3TICJHqZ2JXH1Pdp1eVbo7/rvTaPgaEpBzHx77gwf3HayGFMPENn2cLAJj1RTHii/PyvdlqYaXjXq3ze/v7dRybo3x2Hrv68aaFc/4GYmcUzn2MSKHYpO0wQoK7b//M69fIJFv7Z2b/+fjviDHBPX7urMf39H/3TRt3EcCr5dF1n0KgECgECoFCoBAoBP5fBIoALk8oBAqBQqAQKAQKgUJglRHY6ARwFK5gk9hPUnuccEyr0LT+jCJIUnmeCeAkJo3zv/7rvxqh5/B7Wn9K0rM7SsgkyiWG7RGJPI1SDOFD/Zb2j7E/eC1GcE5L6E4iPleLADaekNxep81v9v41prT2hoPv7ff19bn3tP0MdvzE9VFNxa6x6m8eCOD4t7H0baB7Mif7+SoIGBN6bItKvG+Tmn2mp4WbMRG0ymFp0duNyYGMH0ETNd5S5DXSxHXID2RPcHSPEOV9e/X2n9H/Mdv/jo6LIAJSSFvredyal41sQnCyJ/Yq9Eh86LHKWu3b204jY9Zzzhf7LnaJ29kP3PoO2dfbMV7/md8UifR7mzo3rbTvDi2gQ9IhcxPHYNZ3AvA7PHrlL58W76x3BRIwyf7gUVC7BgYhEXvF/LhIYr18YuyTeW57FkShnJbeaXMf+3tbvNergP2eGMI2+MEmROo4VubvhvWyO9/T258tHXzWty4fP4/Nc4p9Jqm2QxqnOMbzJO2znR88Q5jDuv97atpzcjyOSbG0COD19qD6vkKgECgECoFCoBAoBOYTgdn+j3s+MalRFQKFQCFQCBQChUAhsFkIbHQCOCpHCUYJbMnefs+8ngjK+/2eiX27yM0CehMvnkb6jJOtadsZsjdquCRW/Z7kb9/y2n36cySBJYCT9O/tnyUBNsYhv4fUZnf29zV/CK4omJPI1q4TTiHH2Sa5HxIDUYw8CVa9WnxS0noTp3STLpuUIPfev//974V9OkNsIwQRfUny9yq9vqWt98112se6HlZRvqUt6KR5n6aI2iTjVnjRmPyJqt28UW3f7373WyBx2BMfN9f5nQ+kRTL7sieq992f/0RNOV5rKxzuqp3e292/TkFHT+4nlvny8R6uWQMht0J+9+2vc828tMHuQRzHAvMeIgp5r3AjinZkZt++OOeF3Ms+sFGRsxeOugjAx7+0g+5jwCxj4SSHSnzw09zBQbxLV4iQ3eNxZxsA18EmPu888c/1If+iJM13TFJSr5qzL3Gj3gcyl9ZB7O23A8iWBnn+uXWuYX86JuQZOt5DHskrToYYzv3Y33fXWC/bE8/6uNS3dU+hG3vFAb7N3qh1XWetZ+w+S5vzFFKkGMg9phXTeD/PkPW0fb2/a7G/wUoBvN6zUd9XCBQChUAhUAgUAhsdgSKAN/oMl32FQCFQCBQChUAhsO4IbHQCOOSGJO5YyROFV1Stkp9UT4iw7CfYE29jEm49JmspAjjKL0peSWo2ssvvIT+i4mWT97XDToKc7d7TGjnEN7uiJs33x/a1ID56MnH8Ot8XMjLJ7x4XiXifZ4wwCdGTOTKv7EfshOhF7kQxjAwOEdy3yR6TjZsz59N8adL7kwjvaS2gjalXe0v0Z89LPsHekLrZAzRkod/ZGwIg9+nVkb2KfnPsX61re2zip36yNWQ3NTyfntYWlr+w1U8K+Oz5G/ujnFzN+d9c+/u12JNAiVuxgy/7x+eRVmlxnnbXIYKi8oeBdTAmsxQXKIjo9zhdi/W/UlzgMPaB4MHP+7X+j3/8o8W77OEaxavz++IWhClb0/qcP/SFEBlj7J8HHDImazmqZ7GwH5s5T2eEzLd5znMDBq5JIUmIUWspe+emkMSagHsUoj3RuNI53Nzzp63Lft9ffp0ih3Hrb/PLr9kIoxzec12vCo69FNJep5Bslnvgju2PWpsd5iXK3diVfbLZl3H3xG5w81mKwPJccQ1/yZ7wWUsplsnfT85fal30z/feB8Z/W21u3F3p9yw27j7ejM8rAnhzV3JdXwgUAoVAIVAIFAKFwF0RKAK4PKIQKAQKgUKgECgECoFVRmCjE8ASoV/72teGd7/73a3F5WGHHTa8973vXSCKbrjhhuEHP/hBI4Fuvvnm4bjjjhvuf//7tyRvSLIk/eaRAA5p87e//W044YQThnPOOWdhz0dkVt+i8fbbbx++/e1vD29729sWCEKJ3W9961stuZsk8AEHHLBAlsfd5pUANr+XXnrpcMEFF7S9nnfYYYfh+OOPb3Zn78qQIN/4xjea/XfcccdwyCGHDK961asaoYEgPemkk4bf//73jUg5++yzh3vf+94LLYLH5M+mLsG1IID5pvF+5CMfaWqv/fbbbzjjjDMWhpg9kSX7f/GLXwyXX355Iz5uvfXW5gdbbbVV84ULL7xweP/739/2E37yk588nHXWWQsEWQjgpZL7m4rLSq/ryYHsW3vaaacNX/jCF5qa79hjjx1e85rXNBIkZAZl8Hve857h+uuvb2Tvlltu2dp+uwYG5513XiuEgOGjH/3o4YUvfOFdWsYvh9xYqR0rPb8ngMcFAuYGISOGIYMe8pCHNF/u9wXv2yGLewjPxIgHPvCBbb1YG8h08YDvWE+bS8as1M7Fzp9EgiMovZ9W3jAQu3fZZZcF+1MYwF+yZ7jvUSjwl7/8ZXjoQx/alL6wQwZfd911rVjEPfr9U+eRAA5exo6gTPv7EP4hhfsW1yE4zXnU4mmhLT7k2cc/fJ690PuWx/wENrMgQscxoG9LDQ+fj8lwz8oU/YTUDXEalS+fVzjVF0OlQMq5Yoq/FbIHbvaRX00fX869xmsydpmLdMNwH882tmYf7L4VfPZO9tk///nPYYsttvi/nhuJGT0e7uE7opwO3suJkSslZpdzz0l4rfR7igBejtfVOYVAIVAIFAKFQCFQCKw9AkUArz3G9Q2FQCFQCBQChUAhcA9DYKMTwL/5zW+GH/3oR8MLXvCC4bbbbhte9KIXNaLrFa94RVOrPOpRj2qfI4H8PPXUU4dLLrmkJdGjAJulS4yJnkljkfz+5Cc/OXz2s59txIWEbhTPXidxjShFhP/yl79sJGCIP0QYYhwehx9++PD617++ESJjwnuWBOAkRSwskDVXXnnl8PznP7+Rl/vuu+9w8sknD09/+tMbiYHgoIpGfEpYb7/99sONN97YCD5kIILsE5/4xPDqV7+6ERlvetObGkngveyfGsxnbX///VEl/eEPfxi++tWvNsITebfrrrs2MhgJKmmfFtcIn4c97GHDz3/+80bmIMw/9alPDT/5yU+Gm266abBOYIII2G233YZzzz13ePzjH9+IwBDAsyB6Fkvu57OPf/zjbV632WabNm+nn3768Otf/3rYeuut2/gRVZSgiPJnPetZTRH6pz/9qWFkLcDg85///PCVr3ylkSU777zz8IEPfGDYY4895pb8HJPB/Pzoo48e+MMtt9zS5uw73/lOi2/8OSQpP/jxj388vPzlL2/vue6nP/1pw06ceNnLXjZcdNFFjeTae++9hzPPPHNB8bmpZMxqxs9ejRcMxLHsfWpOf/e737U5R+4q6kDs9qr+kH7Ivu9973sD/7nmmmtaLPnzn/88nH/++W3t//CHPxyOOeaY4XWve92CCfNIAMceBCclr/FefPHFw0477dRiwSMf+cgW72GQfbKvuuqqZrdn3XbbbTd8/etfb0UvCE6E+KGHHtrWDDIUBnvttVcjxGGmW0D2mx7vp76ac73YvcYEaAhK8279v+9972sFDp5nYqOx832fpyjCmve3ADv5PTzEODiJI9lbns0wRZCmPfS0tsizsB8WUXR7HRW7gifPwj/+8Y+t4OmNb3xjK3wJqZs279///vebfewW8zwXrH/k8cc+9rHhwx/+8HCf+9xneO1rX9uwRPqnW8a4vfx62b+e37PY32ClAF7PmajvKgQKgUKgECgECoF7AgJFAN8TZrlsLAQKgUKgECgECoF1RWCjE8DInSc+8YktYS1xiQCWyJUYp4jcf//9276h2fcROfTd73532HHHHReUNJMUwEupOacpUDZlcnt1EzWWBHZaMkpEIzEk6pG4yA+f9S1Po9SS2H/e857XiM+0gP7Qhz7UkvpRRUv2v+Md72j3S7vItHgMEdjbNk0VvRJ8lkNyB7eeAPIewpJiG4mN4D3wwAObEpoCMgRuSHA/0957zz33bMrnviW0pDYFNV+AQ9/6dhL5NcYh50zDZzFMluMXmYee/LviiiuGpz71qU39zHcR2eYeuZG22exC+CB4kVwOBQKIYO8jT9MGlW9RPSIBHvGIR7RzEQppA+v31fTt5dg9Pqf3F+QmDJDWiCm2IiuQuXAxbnggyRzm2zkIYiQ3suhJT3pSI0SPOuqoRnooArGGkCc9wTXLAoAegzEJivxC+lrHbEbqPuUpT2n+8OUvf7n5gc8QoeaS8vuUU05pOCAEs3YQQeLLS17ykgWSqJ/vSWtgU+ZvU68Zx5rgwCZr9rLLLmtkprVvHhH5Bx98cLOX3yM4Q5Cxk7JTwYfCIIpon1HC77PPPm3tU9LDBCHOj+CVdtn57n5dbKpdq3Fd9u5lj+Im8TsFDkjtdAKAkzWO2D/iiCOanXxGPHzLW97S7FT8kOIJa0pRCT9xLR8KhtZIlOerYcOm3qMnYxVCiWsKgJDaiGwFDk94whMaeZuYKF6KcW9+85vbM/PZz3728IY3vKF1APnVr341fPrTn25dAdgnplpPL33pS5vt7hF/GKuMN9WGlV43JsBDyGaNsMnz7ZWvfGVb3+Kj+bYW0vbefFoHn/nMZ1rxCKJY9w/2+hvA+/ZTRwojxN/61rcOv/3tb9vzNttp5PkwHk//vB4XLk17lk46b3zutO+Z9owYx+xJMSTXjr+//7tv2jOvCOCVem6dXwgUAoVAIVAIFAKFwOIIFAFcHlIIFAKFQCFQCBQChcAqI7DRCWBJTsRg9vyU2KRuRZZ+85vfbKoWKkAtUCVRKYGdgxCKUmjWBLAp7/cf9HtamlK9UvZq24u4uPbaa5vyDQFA0WPsUewgSyllJbiTCHeu6/yjApQQRiCkBTYCYJ4JYFiEhIGDJLbxI+5CnPfnIAEksx/zmMc0zHpyHcZaCSPHxi1FpyWt8/5iZPBy/Gc5y3oSAZzWnTBABErSS9ojsLMfNFsUNSBDKASzD7BrEKV8IntlfulLX2qEgfXBB5Cn80wAm0/jQ/hZr/49+MEPbupXRCDMrOusZUQZ3+cDCEEFEUitq6++urU7hoO4oCBCm+zlEg7Lmb/VOmdMAJtHKm5Kz+xvjcQW18yneUy8QIbtvvvuTSn/tKc9rcU/eMARwUVBjBDURl2hDIKwJ0ZmSYIvRgDDltr34Q9/+ELngoMOOqipQK3ntEaGFf/nD0ceeWSLe9SiOgSIfb4jRSEUwPC0bqJ+jyLeeTBFts8DCWydKurQ/tr8OviEOIfoZlOUwshwcZ0t5h7pSS1MBeszhSKIQ+th2223bT7AVuf2+2xnr9xxocxq+flK7sN29uju8LjH/T/s3feXfFWVPv76/DprzaxZ45jDmMUsmMUcQEBQTBhRMaBizlnMWQwYMCNgQEUxIKBizgkxIIqigGmcmTV/wne9zneensOdqq7b767uKrr3Xeu9qvrWubfOfs4+59Z7P/vZZ5/ms8bFnLCWUQJn7Iy/sfXZ1a52tTbnJXuoCmC+2CaATyD/KWGpXvnJve51r7aW9PNpI31cZNt+XfLe+OsXH9ZHaxei1j/PBWSuZ4BnZMp/82nVACTAZH30/HAt8ttagUiHpfvvvffejSQ3HzwrXdNvMRH7ZhGpPp9FpG6EmJ32PUNsF/E9RQAv0mPrXoVAIVAIFAKFQCFQCIxDoAjgcThVq0KgECgECoFCoBAoBEYjsNMJYMFOAersd0cVpgyu4DCCFPGLBHPeOUFOe4UK+AqkCpQv88j+jPrAFoF4AWsBfUFvJRpf+MIXtvdK9lI1C9KzGakTFa/g/0UXXdRKQQoC9yVhKYKpvygGKSK9+g4k6qoRYD35BRN4GCflu5VCpuZ7//vf31StITiiWEP+Ke+a/YKRAEguuCLFldB2ToD7pS99aRv2VbZf30JoCchf5jKXacF8e1oLzCMEMo5KPNvb1lgjdXyG+FQWGeEnYcA8QJYh0viIuZA9PldVAdyTDYgd/m/8/ev3vEVsIQNDdFP4IzjMG0Sw0unUo3CjnkaESK5YtfGPT6ZfXvm/tUyiCwycQ25S7lH0mfvmAlv9M77KwyJ5kP9ILwfC2DxSUYCimA9YU1YFg1kEsHUuSm3vU+qYkhlhhcjMPr7G13y3xzVyS0IEAlSlCIQWf/K5dUC5/BNPPLElxoRkQ5qlfH6qMCzz+eC7jW+SPfQvPmCuI8GNNyLbfNd3c4A/aEsJLxki80U1DGpQxKD7SIRQOjjYwyeK8WXbne83t61fnpXBwRjyCQQ4JbeqBlG784Fs72DdRPJSiiODjblnyP7779/WUspff1MKZ49ovhSCOSWhtxuL4ZzM/s/GjH1RfGf/YlUxXEMVnhLeIW+j5HYP5Z6tEW984xvX1s+so8rJq5CBOHcNfPvS6tuNwXZ9X4/18DtLAbxdo1DfUwgUAoVAIVAIFAK7BYEigHfLSJedhUAhUAgUAoVAIbBtCOx0AligVjAUOfKyl72sKd8QYYLFgsAnn3xyC3YiAwSCkb9UcEhQAeOedBgSEBmkWecXNYgCswL3SDgkZkhpZKYAtZKXgraUX4L+DuSVoHgC3IL9ykJSdiHABX8RR4K7St/CAJGMKEAKskkw3TFUAG/GrmC1nmK2/87+u9KPlK/2GbtCAiI2EBYXXnhhI/GiekyJWOMNQ4QBRRjsBP4FskMiUX35zH66gtv9PtBj1Y9j1Eez/GqIzzT7e/KPuiv7HPNdKjWkh7H1Gb+3x2X2/YUPu5FdVG/IIXsDO0KkPPaxj20lpSnGVl0BbIwyfuYrwov/hqgzd7yXFBFs7fdKIavcL8KLYlgpbEkgDuVxKQDNlz4BZOz4b2Z+jLm2T4IIMZn9fF2P1JTowZe9VxI7iQDmhDE1/ghfBC/VJLU0P0riiLK/ruMD/d7Py8RgFgEcAitl72FB0av8tZLA+s8PtEPiSRKgclQpQJlcvoDwTbUDZW4lB0goMT/OP//8tbUwpXb7dWfMmG11m1R0MB+MrX7a31Y1AGXxYWeNC3mpHRyUBDYfkKSeDfF3WCKG7Qf/7W9/uymEk3DCl9wnSUTL9IngansD1TtCyBprCmhrnFLQ+ph10DV5pobIPeigg1q7JE+Z+xJgrC3myTWucY1mr3EPAe43RHxmq8d3eP+elIxyPVtDmMPZ79hvGlhY880H/sB2cz3JEO6NKJYIIxlIQogEM5+roCJx5hvf+EYriy0hIlsrxNdcP+uZN6vfe1qaeSzOY57Bfb/zm2Pa/fv1dtjvIoDHjki1KwQKgUKgECgECoFCYBwCRQCPw6laFQKFQCFQCBQChUAhMBqBnU4AC9gKWCsJKxiK6HUOkYowEsQUxBUkVSaRAg6xKhDsXL/H37II4GH5Z/1C0FEpIqsRtQLVguACvFQ+97znPdeIG0FcwVxBXmU+kV2CwEgCCmKEOFzcV+lgpZGRBlEQrzIBnCB0lG8C94gPYxlV4LBUqQA2ghiGlL7sy77JrhH4lxgQ5V8m01iiY0zweVEEcMgtJAXCF4mJuAv57RwSO/uX8nnnED72TKX0S9vYecYZZ7RS2AhSvrXKJaCNSUjOlG5X4t3BTkfsR5QgM9gmwQNZ7PCe+pniD07HH398WwPsLbwq6td+QR8SwNY35I/kDf6L5KdqNeetbcq8h9iK8lPpcHYrdU8NjTBOgoTvMjco/hDkfYnfsXNg9ANoAw1nEcCp8hDVIxwQ+NTsMMg6nlcljh/wgAe0seY7qh6YD8Yf8ZUDRs5ZCxCAUVj3avhlKUB72NifRICUazZ+CGwEr/Xfs09fQ3jGh7Tn70996lNbspADJpe97GXb84KCmu32FvY9/Kzf/zak+waGceFNM8/5uPchPZPYxK/NfaR1lODBhA/Y85jiVwUAuHim2C+XGlZygIQQz1lJNGz3PRKssqf0MubErHUpyVHWbFhYD9h3wAEHtMQga4ExzB6+eTaaJ1TOcJD84TpJZbBzH37kucp2R1TkSZIqAnjhbl03LAQKgUKgECgECoFCYFciUATwrhz2MroQKAQKgUKgECgEthKBnU4AZ19Egc/73Oc+Tf2mpKPSv9RgApeC4Pb/Qwwce+yxrVykwKhrBZOXeeiHYK5+h8DQnyh49V0Qlh377bdfK9sqyC3YTwmr/4L5/r7gggsmD3rQg1rZz5AmAtxXvepVWylYQV9lkOGiBPaloQQ0Il9AGwbstgey8rXUbEhuqlaEaBTUgvX+vfvd757c9ra3beWQYQnjqCMFwvlBFHMZ/2UE+oe+NyT/EBIIfaSNcr8IDb6MrDJ+8GE74jOlPJEZ97jHPVrZY9cjvfqyrpSjCCQldEMYrmoJaPYZd4Q/m6h5zVuqRop4tsPG2CKyHNooic0m80D5c3ghkI25cqnIIOvBnijAt3q9GPqA72MzUkdp4wMPPLDt/cmvs4YlESAkaXzBPOE3lONst05aL7SXREL9ueoEsHnJTusWP4YBQtP59N3a6T3sKNwRWZ4B5o7nAVtViOAH1g1zAsklGUayiK0CXAO33Ne9+FUSTbZ63Gfd3xzQt6iTzV0YIG31N7jwD3MlzxFEuXPWTskAXlPeOvMdke4aRDCfsE66pt9eYFl253uTwBKVOx+nVkXyZ873Cnjjaz30PKQEZzOFM5xgiPCVTCVRBA6ShLT98Ic/3LCDQQjPZe1/PCSAjQcbHezIwb+Nm7XQemA9dxhrtsbmr3zlK+16FVIc5pHPzCvlwSWIZO/4kMD5DbHs8d/q7++xHn5XKYC3Gv26fyFQCBQChUAhUAjsNgSKAN5tI172FgKFQCFQCBQChcCWI7DTCWB7uwriX/Oa12yqHQeFIOVjymEqjWhfWCqXffbZp5FCAucJ7If4m6fadO9ZKuE9HcgozBLcdx8Bf8Fa5K7XlCO11+UvfvGLNeXOYYcd1kq82tNR8Ne+n1Rx7IUBO5GFlD3aID+Ugn7Ws57VSOGU1x0qgHu1zxhV9DTchvcYi09PfrkGialksyA94krpZsSlwxgiBSk9kR3KYyO6tGMb1TPblP9UIpNKCoEsUQA5BPvsk+h+08pW5vw0e3rchr4xxGSM/blfvsurUrX6jdDQV22QlnCJbcYSoa09ZStylNKbwpmPK+tJ7cYHXAsrpKA9hVe9BHT2c6X2o36PEvLII49s5dzZptSv85IB7ION4D311FPXyEGlYe39GfKDAvqYY45ZK32esVmFBID4Ue8DCDCknGQOpZyVfue7F198cVOEK/FtfNknKQS5ifAy912DLDz77LOb4pPi1bpoHXCd+bIqKuhZCmBrI2LLOCr/LakDYcs3zGd7evNjviBJht87EGOeDyopUMO7x3e/+92WIGCNQKSaN4jhEGewdoQgXRYB2K8XcPFsk+hCtWydf9KTnrS2DyzbrG/sgYN13hhbL+InSmUjPD1b+Dl/QqRaEzwXr3/96zcCMPYjAYcJMmPWsK1q0+95K2lBFQdJEGyR0GKN59+ITefZb+3kI/bK9hz1OZtOO+20Vhb9TW96U1PQmzvmzVve8paWHGDNTPJIfG+r7Jp1335O6kOeU5kj+inRR/lyiSwO64FkGHv4+txY8hnPRWuBNR8G7mEuqQAAA78j/NaAhd9NnpsOKmokcU+IT3tODn111rO0X19nrTlj16L+eTz8/rHf0//um3W/IoC32/Pr+wqBQqAQKAQKgUJgpyNQBPBOH+GyrxAoBAqBQqAQKAS2HYGdTgAjfJB9UYABGMklCCwAat8/il/ESYLIKaM43AN22wfnf76wJ+Gi9urVwJpR6ui/gGxUywLAArwUskpgauNegvsIw5TydD0VnHsjhpyPYmpswHW7sBkSwPqM2PPPHpDsikqLHUpCw4DN9vY0bogMKwAAIABJREFU9tohbrIHouB39kCkGOvJ9lW2P6QmwpatUeUhbpF8zv3ud79r55F5p5xySgvqI7ezd6Vx5hMSB7wiTmCT4Hf2vVxVBbC5alwRdmxBbCB3zAElWs1xJJ9ECHYhyIwvjLK3LUIHmQEDxBYM2K9db/eqEsD8gIIPUQePlKm1xtnPE9F5+9vfvimc7XlrD3Cl4JGkSGFYUEQffPDBzU8QPhJmJM5kD/HM72ViMIsA5rfGXKlm5W4dcLAOIKskAhhXeITQshaaA8jRE044oRHHcEIWmzMSCODieu3cL+sCfN3bvxDD27X+zfoefm5s9Ne6r68wQfghNO92t7s1Iluik20OJDqxVblfaldKcGuk5BfXKIHsnuYQH8lWCb4/zyDPlJSEXqb9UbNb55D8yG/jnX1wqVclOng2So4wT6wHqlwkwSrqaNUjkOlKo0uEooxWIpxqfN99910jvflKSPRl2N4/l0LER+WvP5TN5q8xjG8YS895h988/pnrhx566CUS3jwX+ZDtIY4++uiWMGD8rZeSaajCowJ2HnY7+eixHtpZBPBOHvmyrRAoBAqBQqAQKASWgUARwMtAvb6zECgECoFCoBAoBHY0AjudAM5eeCnlKjAugC2oL3Dq6IP4fYnPIcm6TEcYBiHzN9JLIBop0Zd3ZWeCtCEuBIKRYALjbBe8T/BcG/cM4ReyZdkE6HrBV+OR4LexYldKY7suBG8U3SmT6jo4ZB9Dn/d7Y8IpZaH7MV9F8iskpn4iPwXj9dN74+sIYZNSqX0ZU+3MjdimrQNWKaudstnLsH9I+g3nYOZolPDmsnOuizI+PpKkhtife6WMb79XdDBbtv/39s5aA0KA9oki5nP8nC1IbuOXkvIhbvo9bLN+TJv76ccyfGDauttjEdI767k+mr8SIySEICqRfyGFfZZ1r793znlNokySKob2LxuHoV9m7JXw9lnIWf1E4KUcuPOU8khffqE6gGSJJD2x8/vf/35bGyUNIBUlkyTxJmtB1p1583Ornpm9/Znr+oy8jSLWPPfe+obIZS9lK3tdwz88O/Os0FZShPskscTacNOb3rS1SwlxGMT+aX60VTbPWguSrMKOPN+t65Ic+K/z5r8+S4bSZ4kwng/xC3ZaO9kt8cFnFMOwCJmePcX9Hf/vnz/bYfeqfcf/W/ZCsGqAVH8KgUKgECgECoFCoBDYJAJFAG8SwLq8ECgECoFCoBAoBAqBIQK7gQBOkFZANESw91E6CmwiPimfBIoT7A5x1JcCXFa8bxb5IwCLzAnZE/Ij7b2GINKuD96GMAw+rtU+AfRhkD3B/0XPonxPvt/9+/f+7omGIfkREjN7IAp2syH2htRGZiBIYaZtSN4QCD1pGjXVIgnAoQ3T/GoW+ZY+Bvv4KBtT+jmvITq1DUGaVySIdny/V7wjALTJ/FAqtd//eqvGfp4vzSOYgoMxZVv2PM19Q3jmPj3hGUK830M18yi+sMjxn2frvM/XWwOS5KHfsBgmf7h3SL6UbI3/hRDP372ys18zMy/n9XM7Pu+xGJYiNp5sRNqF/HXONVEr8pMkwkgG6ud+T+pdWghg9rGHjebwLILbeKZKQkqHZ46ogsAHEL4hBFPqeJUJYGNnPcuWDvwvyU76D5tUu2Bf5kYSRVxrHXUfiQLaOpdkML4UotM11lf3QZguqwT4cF1KApS+hxB2zuF5qH1U787lWZi2zrGHza7LNXmGZO3IM2a4LvfP8PXm/6x2s+63p2vORr9n3u+6WfcrAng7Vvv6jkKgECgECoFCoBDYTQgUAbybRrtsLQQKgUKgECgECoFtQWCnE8ACl71yJ2QpIiCkSUgCgAsChyxBDKzKMYv8cT4lSfMahVIC+9m3kS2wSHnQkIJRA0YJG2J4SDrOC5JuBVZDu6d9h371hIeAPzIgQXvjG5WrtlG2wgs2CfgnMO5V+ygn853LsD/fPS1AnvFJPxOkF9xH3hrflG6ldnMgf5Ba7ObfPucTgv8hCdgOO5iG4Jhm+zxydiv8Ydo9+Ss7lIGODYickFhJBgihjdxGcrEJ6UXx1qv9815CiLKpqzD++rAeAcx+fsAWR9a0EJhee+VilPIZXzZHQRuCLPdYJRK8nw95bzxDavJZ5BVb+HDsyxrg3FDhr3y80sDuYy3gO1GBek706tjMg2WuBUNfUL7cnO1Jy1RDSAlgNulzXw2gV7yb/71N8DNvtIHBKhPASRbKa9TQcEq1j76sf58k0avC409ZN80DmGrv3lkn0y5JBJ41231MI4D1IVUP+v7w5RDgmdv5bRBckhCVygFs8j7zif3Bqv9d4H32H95uDFbh+4oAXoVRqD4UAoVAIVAIFAKFwE5CoAjgnTSaZUshUAgUAoVAIVAIrAQCO50ADkGKABDMRJAIbPqHKHCE/BA87dU/UcKswkDNIn8EuFPqN6rVEBz6HfVv1I7O9UHvkBvunz0tYSPgC4tlkz/zCGD9jHo1qiXXhPhBjiD+tGGrAHhfNjg+ADv3CpZRVPUKr2WSPrMIYH268MIL277GPcnB1uxh/de//rUp2xP096ptbGQzghghLJiP8DD2wWaa/49VfG3V3Mn3ezW2KVltDut3XxI8490Tmuz/05/+1Eq+sh0Gmf8hkVP6NjYsc/z1YdYakPLtSBvzPeXd4w/sD/nrHinrmkSJ7JucErDwQIhmTVjVfZD7cUHW67O+9up9dkcJmQSZJMAk4SX+ESVxj2HKxA99YJV8If0fJsJk/c9a7pWN7DbWffleYx71K6Uo0jfJQlGMZw3qEwmWlQQynAvZrztEZXw2zzfnM2b8nv3aGGtHiM+UjO7b9mr6qIF7Nf1WrXHr3be3P37cj2fUzRn73Cu/ffzdK6anJcDkt1E/3lGZ92vCMuxfle8sAnhVRqL6UQgUAoVAIVAIFAI7BYEigHfKSJYdhUAhUAgUAoVAIbAyCOx0AlhQ1L6AlHzZL1cQ3PsovRBGAsGIA/slUoQhw6LsSTC4D3bPe79ogmwW+eN8Spmm9GsI3AT82SHoLcjrPZIPBl6dF+z3t6BuArtRDaVMdh/8722bRQBsBJ/1SN55BDCbUtZUW2Ntn8MQg+yKGjRBb6/IQIF9GEQBGOUXMjCk4noE+BAH940KrX8/xn/mLQi+qw/w+ztjb4zYqaQzPzem+o/A5NexBUmmbVStIfj4T0qHRh3HJ7I37rS+Ldq/59nffx7bnaPalNTRkzpIf34eAjvJD/zEWETtnHkRUqdXsiVJYlUSANg6aw0I0W/9YrM+e5+yuP3cTZn0KID5vHb+5j/mSlSEUZb2frds4jN+MI0A47vZ290Ym+NZE5PM0vs03/G5BJF+T2Q2wgOGXnu/iP3LxmG4LoW0ThJAVLAp6d7vDx1/sGZEGc0Hel/nF+aU60P6rSoBzDZ9y/M6iv+MY0r9a9c/44yv66L0DQnav0YFncSwVEbIvFmFEtB9AoD5kfEKSZ1KDnBIMkjmQ+zgCymPb+7kiJJ+GuEbsj0JArmmnxvD3weznhuz2uU5Om3erzcHF/E9QzuGffmfvytGuZGHd7UtBAqBQqAQKAQKgUJgDgL146pcpBAoBAqBQqAQKAQKgQUjsNMJ4Ch/kBkClQiC7IUXpWzIHgHklIQFc18aesGwb/h2s8gfNvX7VwpYJyCboG0UflF++fIQvv3ehn2AMwqiPhi8DNJjHgGc/X///ve/N/LL+BpX14UA9JnywA6qzyte8YprZGqC3iGAtImCMKqyaYHtDQ/gJi+YFiB3Tl+RdrGjJ39zDQKAX2d/a36QsuCI3iiEe9Vs7rce0Tvs0yZNHH15CGCv+mmczWm+HMIrKueUPmUbW7M/srkd347SsSf38tl6CQCjO7yghrPWALZFue2romLvyasoP6Psjr/3hDAfSdKAtTDk1iphECj7PkngML9T3tjY6rvx7sv0sjVEZ8qDG/NgkXUUVvxJYkGfbNCvj8tYC3s36u3PepX+9WrOzPU8B41rXwI/90yiCHwyZ3xmTvGt4JD75LmxzDWgxyNkJCz4f68ATl/7fYG1g421MzaEHOUHUUgPk0KCiVfXRU2/oCk++jb9+HufZ/40NbCb9r91Mq+NeX4v8Iv8TkgpcfMAJp6pqTIAV9/lfH4jrFcpYrRBl9KGpQC+lA5cdbsQKAQKgUKgECgEVhaBIoBXdmiqY4VAIVAIFAKFQCFwaUVgpxPAUbq+733vawTB3e9+98mNbnSjtbLP1D+f/OQnm3po3333baSBgGZPBK/C2K5HACfg/5WvfGVy85vfvAW1BYIFcr1GJcmOn//855Mb3OAG7XzKQf70pz9dU84JCgt+3+pWt2pmL5v8mUcAR8V22mmntTE86KCDmi0p+ypYHZXbT37yk8lvfvObRuzc8573bCRPyt5+5jOfaWTRve51r7afaMjFZRPg8b1ZBDD7fvCDH0xe97rXNQXnox71qMlDH/rQ9p4v6z87+cQPf/jDyde+9rX22U1ucpPJoYceurYX8Ic+9KHJe97znsm1r33tyZFHHtnGP6Vy9aEvobrM+dCTv/qBkEDqs/Ozn/1s8+sjjjiikRTIGf1OafD4NpU4DL761a9OHvKQhzR/UQL3C1/4QvObAw44oKnIvV8l9et6a4AkB8TXpz71qYlkl8MPP7wpG1PWui/rDiPtlEw2fyjCjTsczI9TTz21+c5RRx3VyMKUwI0fLHP8+/mQ98aYut2YXXDBBZNvfvObze573OMeba4bdzaE/O8TRMydK1/5yg2LkMFf+tKXmj8ccsghDYd+L/hVVABHwd/vaZ8y6AjMEH6xO1UR+JNrQnL2RHJK4sMuJGnWoL4k8CoQwCFh+73NU83B2KXMc+xMKXxtPBusIc5JHkklhJDFbM39vU/iTNTGudd2z4khAZzKE301B31ieyp+WCP9BkoimLE3L/rEB9do51wqCOQ+aR9bl2X7dmO93vcVAbxKo1F9KQQKgUKgECgECoGdgEARwDthFMuGQqAQKAQKgUKgEFgpBHY6AYz8etWrXjW51rWuNTn77LMbSfTtb3+77ZnqePCDH9wIM+Tvwx/+8Nb2pje96VrgtCc9ZgW7tyMIPov8ifrn3HPPbXaccsopk2tc4xqNwEzwV6AbofGtb32r2XfCCSc0Etj5M888s/1NHZoy0dR0z3/+8xuhFNv64P9mHLi/X7CNbdPKJ08joPtz55133uSLX/zi5KpXveoECYz4eOtb39qC2FGxshPBiyikcHzb2942efaznz057LDDGjn+jGc8Y3KVq1ylEaQC/O9///sn17zmNVugvFf6jVX99fb0WPV+Mu/9tPGeVgL6z3/+8+RlL3vZ5D73uc/k/PPPnzz3uc+dSHbg1yE2XPerX/2qEb6//vWvm02Izzvc4Q6Txz72sc1eKsr99ttv8qIXvWgCU1hkT+CQv2Pt34x/zLu2J4BDYP3iF7+YvPzlL29kn2QG57/3ve+t7ffMDxAd5gO8HvnIRzb/vutd79oIMApoOBx//PFt/GFz4oknNh/oj2XbP2sN0K+f/exnk6OPPrqVsJfooO13v/vdNofZ7+APyCwYPfrRj27EnuPd73735GY3u1lbC77+9a+3tfHtb397S4Z4zWtes1IkeMajxyIl/ZGWj3vc4xoR/OMf/7itZz/60Y8asWcO9HukI/AuuuiiNiee8IQntLXfOuF6855PeE4glN0vxyoSwPoUNSZC8x3veEcbS8+x5z3veW3Ng0EIcLZIGDjuuONa8pOEl/e+973tGcn23/3ud20+SRa6zW1uM3nnO9+50gpg9vdK71/+8pfNb62H1kUY5FmQUsfw8HvgLW95S/MDiUNPfOITm53nnHNOW0OjiPXqc/+SNBHV/SqUgE6liqiA8xyVvMHnPd89H+94xzu26hcO/feZ8ueOP/zhDy3xAy7mBJ+AVcrL+/0AY+0lRSShJKT6rGfecD0f82x0zbTn/rxnw/BZ2/9269eNaaWdp7Udc78igDcyKtW2ECgECoFCoBAoBAqB+QgUATwfo2pRCBQChUAhUAgUAoXAhhDY6QQwIuCGN7xhI4AENCkfP/axjzUV8BlnnDF505veNPnc5z7X1KMnn3xyU0gKoAsS9uUfNwTqghunrGUf6PcVIfi8HnPMMZOPfvSjzRaEhWA/ElTQNvtCuv7Od75zC+jDAR6Istvd7nYt4Mrek046qZVTpZTO/oAxZxkE2JD0GkL7/e9/v5FXiN/f//73k/vd736N4IrqV58lAVA23uIWt2hBfTYigxGnfOEud7lLwwzO7H784x/fSMKox5dp/3qBa9h85CMfaWQvRSsCNIpW5I5zxp7vP+c5z2kqSWQv0oKfvPCFL2wkIb+hmo3CzX2Q6re//e33iABfsPv/n9sNfeL1r3/95OlPf3qbDwhexC0CjK9nz1fzALGF9P34xz8+ue1tb9vu6xrEKawkDvAbrwhAc2ra/q9bbd969x8S4Noazze+8Y1NsWusKZyReXyAP7iGL/N9xM5Tn/rUySte8YpGAKdsMpwkiEgKMO8lAEiSQIL2+38uYw2YNwfYlzUQkY/E4uuqISACkbuIzVRFYCuy7Nhjj22JIcjwBzzgAZNPfOITk3vf+95rFQSQn/vvv//kla985SUU8BmDPiFjmT4RcpNdxtXzDun72te+tq1pSPCQpCnfS+1P4WzdNM7WSGSww3xAhkqOgQtS/ClPeUprYz6kPHISjJZpe747GEhkYc/DHvawNoeR+5I9/Atp6RpzwTww9ohic+fJT35yw8xaKQnC/ICbtWSfffZplRH4UPaI975Xxy8LB7ZbA5KoE0WvRB7r4i1vecuW3KKvZ511ViOBsz8wX/bclASlCsCXv/zl9pvB7wI+ZH34xje+0Wx/0pOeNHnWs57VzMwanAS0Zdm+7O8tAnjZI1DfXwgUAoVAIVAIFAI7DYEigHfaiJY9hUAhUAgUAoVAIbB0BHY6ASwojgQTqESKCvRSvAmAKpcrAK78rYOKDjH0xz/+sZGg2QM4pMc81WYCo4skSULQuLf+C+CnbLHPBKMRVtSs97///VsQ3/cr65r+aBf1jmCwNgLc1D1sco+UjkSgvOQlL2mKoQSJoyhKgHmo2J1m7zyshveYNRHmEcAhf5ATAvkIYUpo6tXsfynwLfjPF9iKLKN2pYL+y1/+0tS/KRn9mMc8ppFgiIE+0O390M5pNkxTMY/xn3kLwTDQ3pNQCfh7FfCnAn3pS1/aAv6+2/grCUy5hQhAClEC8wXXpB0iQfsoKK92tautvPpTfxE9xjuKdf1X4ph92Z9SG+QOtR/Vn7l0netcp/kE0s+YIzesFUh1hBcyabNKtHnjutHPpxHA5rYxhUHsZRsV753udKdG2iGIjC9Vp0SIq1/96m2t0yZlkmGZErjIb+f5zapg0K8pmZvOZZ1C4iPtkvhy8MEHt4QQNhjX7HfqNaXQkb7WAuselTwSzPVIdOug54C5BJsh4bvIdX6jfjBsz/ZUdJAQ4kDmKYNtbczez/rMNv5vfM0ZzwPrgsQIfgQfdsMV+Us5ighHHCYZIPuFZ0/YzfZ/M9fza35gjJVxV76eH/jbnJYEpqy3dTDlvK0P/F9ChDmD5Fc6nPKf2lUVDX7gvohypLiEgpCtfCFbKKzKHrjWMuNKpasMvEQvzwN2SH6BiwohlOHsdrDHekftT93MjyTQWCsf+MAHtnv5HXTf+963zSXzJOtBvz3C2DWif2b2Yz5tbufzRSp2N/I90753OOeLAN7MzK1rC4FCoBAoBAqBQqAQ+L8IFAFcXlEIFAKFQCFQCBQChcCCEdjpBLAgrWC1co+C2dSeyA0BXPvAUgk+7WlPa4FtiifEiYAxgkQb/8YQeNPaLGKoeoVegu0CvVEeUe2xkR2IHWUc7Wkp0BlisCeRb33rWzcVKPIz94FPSkIql0kdFqKpJ31XkQCOKvrzn/98I8KVMIZFFLHZH1mgm+qX4k+paMTXXnvttaYM1M69kCdUdAh0AfH1AturQAAjaYwv1aP+Iz1hgQRF/Divn0p/G1cEIGXXd77znUZ6Un8hA7JfLOUnghwxBsOUCOXLq0J4DZMC4t+ICkQnYodqje2SHJxDfiO7kH3UfOxDdCC9JE4oga4MLsxUBqAAtx70JV5Xwf5pBDD7rQ1spIBG3lFv83PjF6IKHghw7X32ghe8YHK9612vKX9hAyv2w+GDH/xgIwWpYFddARxitl/n4GQO2ONXMgtijI0OBJ8Sv5Se5jufoHRNYo225ojng7Vg7733XnsO9AkeqzQnsv8vDEJWG2u+Lvkhe9ZmPbRuhDD3PJQ0w2+0Ux6aL3n9wAc+0NbUkH2wyR6yyyp/PO25aq5KfNFndiTh613velfzAZUenJMsEQxik3VDOwlgyFD+gdSFwcUXX9wSxaypSSKAdUjfvqz2Ip73e3KPJDol0cMcRnQbf37s8DdfeOYzn9l83m+DJEkp/5xy9/CxdlCAP+IRj1jbWxtBrAQ2Aji/iZZFzE4jhoe4LYJoLgJ4T7yxrikECoFCoBAoBAqBQmBzCBQBvDn86upCoBAoBAqBQqAQKAT+DwI7nQDOvngUjwK8SkIqEYn8UDpYUFMpXMFeBCFilHKKSqZXuCzLdRKsjhpZPwSdBXuRdxSvyl0K6FJqCVT3JR4T6A0ZTMVE/YT0o5JK6UzEgWuRJAceeGALlEcROCbgulX4zFMA6z+MBLEp2ZTxTonvlCiN7YL59vQU7EcYIIMF81PWFPGHQBPwd88orJdpf757lvpR//kp8g6xj+wyfvwFgR0MKPskP1D9UYUqC2s+UE07QpwI8FPIuidcxiq7tmr8p913Wp/ix8p6I+yo9hAjUepJAEFmmjOUzRRyVH5veMMbGjGCNLZXps/4x1e/+tVWCWDV7J9GAIeIS8nyN7/5zS2BhQI2axh74YH04RNRzkp0QPhbF81384gSVglwCkJ+1a+DyyTBZ82BqJ/N2aj8VXlQ5QCJ6zp+EKKMKlSZf+uoEtnIX0kj2R+Vz1kj7S2tTDDMholAfXWEZZeCzv6/mSvGly9IcjDuEp+s64hBCQFZD81/BDdbX/3qVze1LEwQnaeffnp7TloPfa40PhzdI6Si7+tJ9+1cA/rv+s///M+2rnlFAjsy76lY7WdsPpgniFs+4r3EBqXCJQpIAoHBda973TV8YEg5bF9sZeZdlySBzINljz1bU+Wk3+eYyltlC5hI7mEvDIw5G6LstcZnf/SUSVcm3/xno3bWAASw/ZSVge5tXqUy4Mvwv1IALwP1+s5CoBAoBAqBQqAQ2MkIFAG8k0e3bCsECoFCoBAoBAqBpSCw0wlgQVFBX6oepKcSj/Z+tMedsob2wlXeEZEmWC5oiiymohUQFSDdKnXvmAEP6SHIqy/ZxxLpgfATnGUfIud1r3tdC/bb0xeRJSgexRocHNRuVF3IkZCHAroCucreKv0YNeFQARMF8Jh+b6TNPCWte/XkT0/KZXwT/LZXoXKlCAt4RRVlbBP0hpd9MhE8UcYJjCOAsx8mchxRIjEgx2bJr6EN6ynLh8R3SKz0pScC+cAvf/nLFtxnv8M5trEBBsY0pW35ErKHr9sDm0KQAlap2wc96EFNFaqNoy9vuln7N+IT67XtsUFI6SMb7WdMwYy0c7CdXyCFfvvb3zZyxzqQvS0R/TBQJtV9PvvZz7Yyr4jgK13pSm3/2EsDAZw9beFgz95zzz237elszOMH3pvj2rIppXCtGdYUfsPnQyYj9hDpCELk2KLmwGZ8YBYBTMlqbU8lA8kNqjgo587n47fGmI/Y/5q/IHwli0j6USqZChYB6n7U8mx38CFrZMpjD+fmsudFkoT0NYlCCEBJTiodwCAqbvalZDj7EYQUsgg+1QE8F5DF2sDBHDAvfIYo7LdU4FtRVW9mXDd7rWdhKh1kz2/3lAxkbfNcy+HzJIaEBJYIxBZksSNzwDn7R1NAmwuuyzMwFSNWgQDunwl83DyW0KOP1nX+KiFCwovnIvskQ0Xx7fqQ6JJBrImeA46slxIpJJRIFOFL2TKi/27v582FzSpzx/rKRr9nT/tdBPDYEal2hUAhUAgUAoVAIVAIjEOgCOBxOFWrQqAQKAQKgUKgECgERiOw0wngBGhDHij5igxS6pjSESFA4YQM9V6JRKpaR4LdyySAE6zOgEZxpb9nnnlm66NAveA8BRMiR7BWSUfBfn0PAegeyjtS9iG+Q4pqJ4gu0K0cKCIppZWH+M0LlI52vK7hZghg/WEHAkDAG2nDfnbmQIYgyAX04SZAfre73a0RBIgj+yP+9Kc/bUpAeApwC6BThvX2btb2rSCAkZz6isQ54IADGlHFBuNpHBEASR5IqU8kIXJM6V8EN/+gnkaE8QuHBAmK2VUjQPVt2Ce2Inrs68ouc8TfCI+UxkVoUfmm/DmbEZsI3+c///mN5PPP2rDvvvtOzjvvvEvseep7Nzv+ezI3htfMUgAbY2pNSQyPf/zjG6HtHyIbBnykV7ja+1qCiPlu31vqPn4fRb3kAXMEOWa+5FgmBrMIYD5v3NhB0WkfWCW89RUG1saomK3x55xzzlrpd/7AT2wDoHw6X5Ik5G/rScpnwyaE4TIxmOZDUbFaC/i5BAcl35/85Cc3gtb6nkoQWduzL3zG1vYBb3vb29p8YDfcrH9U8Ne//vXb2ulwL1i63rEKBLBnJKJSX8xrc0Fyj7E2jkl+0t8oePkMstx1H/rQh1oSGIxS+YAfuJ810O+BrCNwyJ7p7rcKClj263u2AUhf8/zXfwkR/IFdxs5aYD5ZJ2GmWoQ21r3DDjtsTfGe9cYz1V7pCOAkjJkP/W+jMWvkRonZMfecNic2+j3z5vSs+xUBvIinWt2jECgECoFCoBAoBAqB/0WgCODyhkKgECgECoFCoBAoBBaMwE4ngL/5zW+2YDaFk4BK1DkrAAAgAElEQVSvIPehhx7a9voVvKX8Oumkk5riV+lUAfKjjjpqLZAcheiCYR99u5RqTQnSkBJRtvX7/LLlox/9aAtcIzaRNwKbbFfyGOFj31fqNvYnWC5gLkj8H//xH40IEuBOWdFl7/85VNsNgUPoIyiU7KZisg+wkp/6r9yv/UypHCmbkIPUoMpbCoQjfOHy4he/uAX6+UP2wESieb8qBOgs8gt5TclubI05fxD4V7qUjyhvjMhT6tiB/OcjKXfMr5BglH5KhCIREOruSRGHOM8xL0g+2qk32XA4JhSvxlzpUvOXTVT8z33uc5tPSGxgLxsRnxI/kELILjghzMwFZJAS2OY/FTl/uDTsAYwAouiT1ELhDx84XHjhha1kq3GjglQWW7KI6gCUgNZDe30ed9xxbc1Q5lZJfOp4ik8JEuYGbFbBB2bNgagykdxKOlPyIuqQm3wDuWctsL6z0Zj6536U0mzm785RhUsUsH6w27YAEgSsg30izSZdeOGXG1d+bF2zv7G1zZpgLsDA+uiw1ht36k8HstBcsC+stcFzMHvIWgd8RiGvLDo/C5lubsAEhv0zYuGGbeCGUcIjxG3jYA9buOgjf6BsjVpaUhC/8ewPSWx8YeV5Yg2VTCFZhs/EXuRpqkLAtldfb6CrC22aRDVrf57dnmvsMYZ+A5kTfMN467dqGL1aWtl3vwEQvchhGPIfY85G2wr43dSrqVMGfZVU0AsFdsTNigAeAVI1KQQKgUKgECgECoFCYAMIFAG8AbCqaSFQCBQChUAhUAgUAmMQ2OkE8G9+85vJox/96KbuQo7c6EY3agFOwX7BXHugChYjQJAmhx9+eAuUOpBhjvVK9fp8mrJzlmJkzJj0bRJgFoAWxBa4dUT1KvjODn1HciIwqHm0RfQJ8lLDITORXVSSt7rVrdp+wa4RMBbARRAiAQTJ9V3gPwRoykiHaBkqdqcRg/PUrtNUv9OwmUcAK09qv1bqVfvfIu5CllM0IYQRnNTRF110UdsHV1slPQXMqb+RXSmdaeyphxFJKfmZfg3tnKdc7nGb5Sc5P88vfFcfaI8yi5qR+hHZywZjRv3NxqjEqXqNM0Jjr732aqSwv33Ovz796U+3ksBR+XlFBFAArgoB3uPT9wlRY4yNNXzMaz6P2LTXsbLYiGDJEOa4hAFKWcSQMqfwsC/0WWed1eYUYhRZ5jvce9VKYE9TABtDpX7ZYG3jB3xbNQP+jgyyBvIN897esNZBpeKROmy0higHbi4ggK2XFOVZW2bNgXl+u8jPZxHAvsOYH3/88W1va/Zau61hyF3kl0QJ5P4HP/jBVubY3ISRZBjzga/ABemdvdHhaq3kS8MS0EnM8d19ksAi7R17L/PY88GcNs7mgnU8BO5znvOclgT0kY98pCk4+bV1km0IcGp/5LE5L5GAAjSKaJhqI2kge0zDLmWXozYd29etaJdS/dZrCR58Ghb82hjqq2ehdVEyzLWuda2WFCTpx3zJOs/XJQd5xhrT+93vfq1UvvUA6etzc4gv+E7P3n592Arbxt4za1VKgLtO8oItIaxpDn33rKD618588FxkA78x35MAhCCXMJNSz+5hLlERJ3mifx7Oek5Mm7P9b6rYN6vdsO3Y59FGFcDTvmeafcPfAEUAj/XQalcIFAKFQCFQCBQChcA4BIoAHodTtSoECoFCoBAoBAqBQmA0Apd2AjikZAJz+XtakNG5eYTiELj+fvNIzdw/xN+sPowenD3obx9QHfM9wxLHQ1IzNud1aNswcDstoDuPIB8zJsM2fT/XU6bOU62O+e7YtGwCeExAesyY72mbeVju6X03et1Gxmyj916v/arYv9F1TL8RoxSyCGGkGDIcaZqyxuvZHaVfv54tG4tZPpDz/edDMmgKiTPaTZZt97T1PWsy8lNCU9SfziMGqTeRf1TQ/EDpc6/+RmzyCZ9LIkEMKoevXDyiVDn0aaTbsnEYjr/+SFyR3IH4lASRfXopWdmBCJYQQhnLVvMhJf/5OPJTIgCi1+f2h1YRI1VA+t8aq2S/vqSkt3mNmFb5wF7Xp59+ekv0UR2CrchxlQDYLlmMKv60005rpZ/dw734hGQ5SQKwoiC2RYDqGRLk7KUOW2tHtqgoAnj0ElINC4FCoBAoBAqBQqAQKATWQaAI4HKPQqAQKAQKgUKgECgEFozAbiOANwrfKgV6N9r3Me3n2TdWcTPmuzbTZj0CeDOk3UbIxHlYbca+edfuqf3z7ruRz5dpf9/PjYzZRuyb13ZV7NfPjWCA+KFyRoRRNyK0UuZ3jIJz1QngPillGjaz1rA9Gc89uWaeX+3J571NxhBRZ5yQoCHxvCLqHNkHHMlH4exvJGcqPaTkf/Z3TXtK2lUf//SVvalqkDLfziHEkZcwy165FNPZ5zdlkWEAE69UsdSytkrwuWNVCWB2GTev7EolBONmvJHCXp0391Mu3JYPqoU4fG6sHXwoZa6VxecvURbDVVKB+8CjVxzviR9f2q8pBfClfQSr/4VAIVAIFAKFQCGwaggUAbxqI1L9KQQKgUKgECgECoFLPQK7jQCeR5z0ZEKC/Xkdo3ZdtEPM6++s71vvut6elBXulb4JdjvXn08AfDM2zvqe/juH7/09VBGvggJ4HvZDsmhowzS/GuKT7xj63lDVuJkxGXvtKpJfY/u+iHarYn/mw1ibEDbILvu+hvBF7FAFIgCRXusdq04ATptnvT2LTGJZFR8YKpyn7cNq3LKveU/qUX9KBDDuPs/+tlnf+z2fXTetDPqycRirOI2/I3XZyeZglc+iYuUzymYjN9kcdXCeR3ldxHNw7Nyd94zxuTHKVg7+7u1ht2QP9vjnMzZmH+AQuP1zp7dbW+R5tlVw/75yQDAc+zya1W7W863HfiOYLfp7Zt2vCOCNjEq1LQQKgUKgECgECoFCYD4CRQDPx6haFAKFQCFQCBQChUAhsCEEigC+JFy7jQAekpB9oHP4fhGB7+0mgDc0GeY0Hkt6jAk+zyODhwR+EcD/Ozh7mhSxWV8YO/6b/Z4x128Eg14JqjwsFWQIIwSOc+sd08i2ZWOxEVJ3I1jNw37Zdqd/vU1IvZD0UYIa1+xtG+UnIlCZ46hgvSI7JQFE8em6+ITrUuo33ztMipqH11Z9Phx/tg7XXYQvWyhgfeZf1LwhuVP2mF3IYW3MB9dqE7KTHb3ty/aDoU+zn23OR/3MBvb52/gie9mICM5+8f6OGjz4sD9rgnN8gK8ES9fHv5I8UgTwVnl63bcQKAQKgUKgECgECoHdhUARwLtrvMvaQqAQKAQKgUKgENgGBHYbAbxRSFct0LvR/i+y/TKxmEaI9kH5Rdo5615l/2r8d2yRhN5G/GaZ4z/s50YwSL9TCjeqv6F6bxYWRQD/LzKr4gPDMUkJZ8TdsI8hMynBHVH09qrgEH0+R/z2iuJVV4Cnf0lQGtrflzlnZ8pesxUmUcY6H3LTNXkfLPr7LtsPhgkAIWxDzPYkLjtDkLMlNicxJKSxdiH/ox5Hgqc0dj6Pf2jrHvMSSDayxl7a2pYC+NI2YtXfQqAQKAQKgUKgEFh1BFYj4rDqKFX/CoFCoBAoBAqBQqAQ2AACu40Ankec9ApgMPaq13mqTe2HSs0NDMXUpvP6O+v+e3LdUP3cq3pi17Q204Lh87Aa3nseTusRwNsVjB9+zzQb1sNnPUzG2N9//1jF1bz7buTz7cJ5Xp/2xLfn3XPM56tif9aZMX1OmxCEUT6GEELezMNz1QngIQ6z5mnfbppNY/BcFR9Yr//G1nhHARxla9YmRKfP4wvZ95f92dsVaezI3sLBZlUVwMEjRDb72KX/bIFFbIsKmO9HPR21rzbKpWfvY+pYCuL+WAUf6McfoWuMQ8RGDZw5H9JbKWcH+yjB4UIdHII8imlYsDFln5WBVjLcuSii+5LQw/VoPXxmPbeGv5tm+ffYebuI7xnzvC0CeMyqWW0KgUKgECgECoFCoBAYj0ARwOOxqpaFQCFQCBQChUAhUAiMQmC3EcCjQOkaLTvYO4+c2ag9w/bz7r8qqqf1COD1MNiIffOwXKYv7Kn982zayOfLtL/v57wx3YhNG2m7KvYPCZd5NoToCdGH4EECIn+c6xWe8+61igTg0B+Ga1ZPDsa+/ppp++fOwmFVfKDvf/bwnaZU1S77/KbsN8IwZGh8aWhXSFI+cmlQAIdA7EsXDwm8/u+Qo+xTJhkeQz+Am/uGKF+VsR/Of/0yXua09z0Z3Psxm9OWXRTgSGHXsR0W/RFCmN8gfvkBVXRwCMm+SrjMW78W/XkRwItGtO5XCBQChUAhUAgUArsdgSKAd7sHlP2FQCFQCBQChUAhsHAEigBeH9JlBze3muyad/8igP/XP5bpC0UA/+84zPPZhS+S/3PDZY7/0KaNYJB9XF2D/EP0pLQrUmcjJVxXkQCeR1DOmjs5vyf2b5WPjb1vb1O/T29P3PZEoXGz72uUrUhC+7ryBeSne0T125PDiL8QoO63iuOvTz2hq5+9Ajokbsoas304l4OFtuxnt3+Ur6t49OMf8js2+Tt4OMfuqMD5Rz+efOIf//Ef1/YPTvskh8SH3C/zBGHs/ZAwXkWctrpPRQBvNcJ1/0KgECgECoFCoBDYbQgUAbzbRrzsLQQKgUKgECgECoEtR+DSTgAnKN0Hpvv3UfVcfPHFk6tc5Sqt/KEAb0o+CoxmL0TB0H/6p39qqp//+I//mFz2spe9REnnBFq3fFAGXzBLoRMVn34J8vaBXQHtf/iHf2iBbu+j/krAN0FcgVyYaJv9A+FDFeVcyoimS+7n+4ZB581gkmB27p0x7fEOyZPvzjVRqLEDuaUdW91LAN85QfzYjeTwmetgkIA/jBzKfXpP6bQRYmiM/b09895PI616hVpwUJ7zn//5n9fsTdnT9CffEx+HT/a6jDLQOEdFmM9gxw8y/qtKfobYQmJkj1t97ve65MtRsZnvbPSaMsjukX1x4WDsUyZ1zLguo03vHyFt2Pyf//mfTdWXsrfs1jZ+wub//u//bqSPMVYKNuQOv+f/7nGZy1zmEvuGjrVxGX7CHnMg65i+Gk/ncsSfQ4JnHlgb4JZ7mCfmPd93XBoIUP3Ub+t3CEvvrX3G12EOsN1cN97w4ScZc+3dw/PPe23yHOBDmTN5dU9rqvstep0c42u9/7MhJY35fZ5beY70ewQb66yFIUpdw1738FnWCutAT5JnjXBfvw/MkWX4u++fNv/NcWOaNT9runHqiex+3Ph3/Cdq4CQHwMQ6kd9F/nYY7+G+yv0zfDh+PUaz2g1/Ww3tG+MTfZuNfs+8cZx1vyKANzoy1b4QKAQKgUKgECgECoH1ESgCuDykECgECoFCoBAoBAqBBSOw0wlgcAkAI/xCdIT4c05wE1GQfe56eBMoXjDkG7qdQKvgZPYrzB58UfD1wfeUshT4japL4DJKHYRACE+B8JSN9F6w2xEcYOZ+Kfk4JB9jxLzA6YaMXafxkPhNQDZlLY1VCB9EYEgA+GS/wgSwBbjjC17/8pe/tOQAwX7YuY9X91wVBdi0ALlzGUdjjKBAYmRcvc9+nyFG+j0fQ2j89a9/nVzhCldohFHIT7hFLWiMt2ucx/hLTw7os36GyHK9Mf2v//qvlsARmxB88GB/yF3n4Od879/GPSVhV8nuaQRH7GVTT3gGD/azjc+bz87/67/+a7sVn/AZH4Ghv0MK+7zHYcy4aLMsvNhvzUJgJgEg4/zv//7vk8td7nLNTkfIf7bDxJrH//kMEowNKac7JDdXVQGb55z+/fnPf55c/vKXb77OdkQlO9jKH9iYeeH5x/9jV4hy9+uTIKypkgNgh/y0Trhu2nNzrK9spt2QIEyZc2PPNoc53KtUs4aGxE6ij/WCXdYDz41+z2T3CUka5XDIz2UmiQwThJLg0WOahBjn2JrkIJiwSf/5RmyEizHtCXVtk0yVtcLfcEpi2rwEgGWtCZvxr7HXFgE8FqlqVwgUAoVAIVAIFAKFwDgEigAeh1O1KgQKgUKgECgECoFCYDQCO50AjhJQIBOh8YY3vGHyvOc9b03pKaj9jne8oxGAf/rTnyYPf/jDW6DU+WUGeDOAKdmq/4K+gq7I3+zd6fXCCy+cXO1qV5u86U1vmjz+8Y9vfXcg+FwnWHvBBRdMvvGNbzRFz1577dX+CWQLap922mnNVu1vfvObT252s5utBX0TAF5VAlj/EDfvfOc7J7/85S8nd7vb3SYPechDms3IDVjo+9///vf2eswxx0wuuuiiyf777z+5973v3T6HAwy++MUvNowf/ehHT25605s2bFblWI8AfvOb3zx56Utf2oiPQw45ZPLJT36yjV9Ibn595StfefLWt761YYIAZO9HP/rR1kbbkECvfOUrGwYvfvGLm+mrrgCOn+vz5z73uebf97nPfS7Rb8RXFN/G299w+OpXvzrZd99922fG2rXm0r/8y7+sEYm9qn5VfEE/hgSY+cue4447ro3l85///MlVr3rVZksIq5B+UX6bN+95z3smL3/5y9vaiNT7wx/+MOFPIXWe9KQnTa597WuPNn0ZZA8yix+b82ecccbkQx/6UBvTRzziEZPb3/72za4oZEMQH3/88W2e8IfXv/71jTBFgiPSkhTwwhe+cPLc5z63+UWOVSSAM0/hAIPf/e53kx/+8IctAeLOd77zWhWI3g7+4t9Pf/rTRnw++MEPbhg5zAU+4x7w8fktb3nLdi7VBpIc1ZcGHu0kC2g49P8Q3cHAVyAyzV/9hou/sz+udQ1BKsEnpLY2SRxKwlGU0OkyLGCy7HVhmkLWupZkD3jwabZHARyVt777x26fuZd5kXUlPg6j/EawZlg/+FDG3Pe5x7w9tJexJizAxUbdogjgUTBVo0KgECgECoFCoBAoBEYjUATwaKiqYSFQCBQChUAhUAgUAuMQ2OkEsGClYKfg5ete97rJCSecMPntb3/bCEEB8sc85jGTW9ziFo00PPPMMydf+tKXJm95y1uaGi5B0QQwexJu3vv1SiKOG5n/v1WCsAgZ//rvFeyOovcDH/jAxL9vf/vb7TpEhmCtvit//axnPauR3wL4Rx111OQ5z3nO5EY3ulEjASlAn/zkJ7fArs+Qf4LHiBPnoqB135Sb9d75ITEZ2zaCz1DNNA2fWQpgQehjjz12ct/73rfZjNzX/zve8Y4teB1Fo+C/83e/+91biVuk/zOf+cxGAsMMGYLkeO9739t84Fvf+lbzGaTQrKMf4/Xej/GfeT4RtW+Pr3PnnHNOI3Nf8IIXTH7xi19M7nSnO7X3bIsfIDm+//3vTxBaH//4x5vq613velfD4UUvetFa+eNvfvObbT4gg5zv/W2VgvhD8gNR9exnP3vyb//2b5Pvfve7kytd6UqTz3zmM2slXUNa8Ac+K0kCJq94xSsaRghTawL74fad73xncv3rX39p6sZ5vuDzHgNk3M9//vPJySef3Pz+lFNOaWuZMZcY0pd2d22UjxIdzj333MlXvvKVtVLB7A9Jau7wgySUjOnXMvwka82Pf/zjtgYiPSW7fPjDH26kOL9AhIcEdo4fWP9e/epXT370ox81v3Fkf2Tz5EEPelB7Trg2xyoSwFFs6uPb3va2ZjuV7/ve9772LHvqU5/afNlzMASnJJgnPOEJ7Rlx1llnTW5yk5s0P/Dc0864S4ih9tUGZp6XvWK4Lwc9xjcW2ab3f4lL5rNzbLCWU3TzB59JCDGf9d2aljLYf/vb39p7dkqE8OzYe++923yxRqYMuHWVX0mEMM9uc5vbTA477LDmK8vaB7e3P3s7h5SOituz8cgjj5x8+tOfbnZb/5/ylKes2aXyxRWveMW1LR0kRVg7JEaYH67hN4cffvjka1/7WnsWShDyfEiSXNaiaYR0PpuWPDZcJ6YlOA3n3HDdW2+tmfX7ayPfM6Z0dRHAi5zVda9CoBAoBAqBQqAQKAQmkyKAywsKgUKgECgECoFCoBBYMAI7nQBO8PHLX/5yC94ifSjfBAKRH9SuKW8pkH6d61xn8pOf/KQFkPs9/xYM+4Zu1+9bi5BN6VYBSkFfBAYSDLmNvEr5ZsSN9xR9yI+XvOQl7XsFs6llEcLUf4L/hx56aFNGPu5xj5u87GUvm1zrWtdq3+M7YDgM4m430TOLADaWCDyBfAciEAmKCAuBL0COFKHqpfRGXCBJBbdDhAr4w1bwnIoYIbSs4P4055gWuHYOecNWY2W8KT8R/ojsvvQvkluSA2WYA+GPHIQX3/APYYQUQHhRFGeP6VUuAW2OIvoQ1wgbfo3IR3occMABbUwdyAy+ctBBBzW8JIOE7EL4+Jfy38hg8z8+taHJuk2Ne8KFjeb0Ix/5yKbIk7jAF4KBNQLZZVxTEv3EE09sfoI05uvGGCl49NFHtzWSb2TOj0nQiNnbvS7ke5F+p5566uTggw9eU+xe73rXmzzqUY9qxF76BRtzAJkpwYVa9n73u1+bR0hTWFLMf+QjH5m8+93vbsTX1a9+9bVRXUUCOGp/r9TM7EXcIjbZn33vfW6e8wfJMJ4Hng/mkAoBbJZI4zmoWoCkoV41nKQp12gDq77s+Da5fvuaIeGYfe7vf//7Nxvucpe7tPFFfpvvSEvzOc8z810CDCyo3p/4xCdOjjjiiFYBhH3Z+sD3SJRAIvvHZokDkkU8Mzwzl7FOzCJcs5c1m4wnPPiveY7w5xNU8SkRn+eKNYBNJ510UkuIYr/nn98CsEN+v//975+oCPD73/+++Yt7uH5egsiy1oTt8McigLcD5fqOQqAQKAQKgUKgENhNCBQBvJtGu2wtBAqBQqAQKAQKgW1BYDcQwAL6n/rUp1ogmOLzj3/8Ywtefv7zn2/BcuWREwi98Y1v3JRf1DKrciCmQtxkT9coU5WsZccDH/jARm4J3vZ7/grkClz7XGBcwJtqlDLoe9/7Xmv/9Kc/vSmBEeGIcupgAXLXRjW5bBJwFgHM1pQ4RnIhwpCa+pt9DxHEGd+Uw0V+I4OMs4B/9lD92Mc+1gLaCASB/XnlLbfLR2YRwCnHyV72I3YQ3QL1OZBByj4re43cROwgc5C8IXXe+MY3Th772Mc2YhxJ/rSnPe1SsQcwuyn0rnvd667t7Sp5AeFxgxvcYK2ELZwQHBTukiQQpQg/8yEkjnnG5/kTFXF8ZbvGeCPfMySAUyJeUoPEhzvc4Q6NvKGGZVfKG5sLEl/MewSpuSJ5xCGBxFqAGOMrSEC+sBGCaxlkj/4i48xnSQDpg6QW694DHvCAdk6lg+yNy17zXtIDGw888MA23tYBawPslNDmKxTEOVaVAEbs8omUeOcP5roxzt7g8OELSF37BPMFvsJnJM1YA1RIkBRjjbBNANLQcwVh7v7mC7wlE8Ci3zN4I/672bZD/w+x61mIzMw2D7ZFkBRC0WxdsJ4nicp4swc+1kLzngoWqe3+nrX8iQ9JiPCs0P4a17hG+w1hXvT77G7Wpo1cPySAjaHnVsbIvX72s5+1NVCfjTsbjK257RwfyX7J1j1VEyQQWR9gI2HGb4Vb3/rWa1sl+A54ep5EGT8vQWQZa8JGsNxM2yKAN4NeXVsIFAKFQCFQCBQChcD/RaAI4PKKQqAQKAQKgUKgECgEFozATieAwaXMp7KvAr3UO4hBwV3lMZX6RISmfKLgKIVMiMHsges+QxIuQzHr/CKGSiBWADXleJEW3nsV7Kd6Q/AK1no9++yz29dmfz7tBPApPvfbb79GfP36179uSiflMpEBlIKvec1rJre73e0a+aGN74wyOoTyIkjgYNWXaJz3PtjnNWRw7ERiKIOsrDNCApFB1Zz9CwW5XYMEC2EBD4RnSoOyjWrWXsL3vOc9m/oPdntCAI8pP9n7zLT3w6C6v4cqbOcQP4gchA7Sku9+/etfb/Zmz9couKl77XmLEEaMSHQw/pRiiDFkIeJEcB8B1JNdqxTE77Gh5kTY8FHzAsl3j3vco2HAL+ATJTgiw9/2hjW+CC62I3LMF1goJav8N7JoI8TnIub6Ru4xJICM/+Uud7mGA2UvVSsMrGsp5co25BfSV1UAeybb4/YHP/jBWgloc16lBKpH5Jf1JPsBj+nfsvyEr/Nz9mb/U/uZS2hB9GftSLlkiTOvetWr2n7BD3vYw5o/wM4agAzN/skUwsrk5lhFAljiB8V65jsf914lC+NsbXTOeBpLvh6Fq/niWvPffsB86Pzzz29qcHMDIerZYD2wdlpDg8GqlIDWH89CNjnYYf031hJBEOFKH7MRBshQB19xreeE9dBz8PTTT2/+ok3IVPPBNhH8BV4SCzwrQ4RvZH6MmUNj2gwJcM+qVIFwPSWw8TGecGD3DW94w1beWZJbEn+sB34XsfkTn/hEW//5vCPJX+ZVFNOqY1ARS5qAne9J+W3XTJv//bkxz8b+eT/rnvMwWvT3zLpfEcDzRqI+LwQKgUKgECgECoFCYGMIFAG8MbyqdSFQCBQChUAhUAgUAnMR2OkEMEUnkk+pZ6odBJkShoK/iELKV4ohAVKBceUOKWXspbhKCkAByJSsFVAVfKZ8RFog9QTtH/rQh7Z9P6nYkIIOgWGfK/WM2EDuUvUoF6u8qb+VDb3VrW41OeaYY1qgmwpI0BcBlnLT/T7Ac51qCxqE9E0gNq8haWEiqK20LzIAuR/lryB3SHRjTPGIDBXIZz9iQxAflva6pIK01yE1XEiFLTBpQ7ccJhkEj5DybLR/q1Km1LAp8Rm1m/b2rbTXpTlBKSzgr+S5JAi+gyChHEYGUECmhPQiiP8NGTun8ZD81DxlbhFe7D/kkEPWiEtkGBuM5Re+8IWm7jbflYo2J/gMPwpZ+qtf/aqtGas0/4eQ9BiwT9+j2lf2loKbUtFnfNxnfJwCUGlsBA6CmPLR+ud+yBxj7xqkor1O+Yj1Y+yxDAI4+9QaU3MfkY+sQ6aVv2AAACAASURBVNIZ6942dqS0vzliv2++jwxHZEmO8QxwmA/W00tDCWhrmHE2bvptHChX3/72t68p3ZNEwn5KzhCXyE/+bi6knG+UrcbffaKeNk8Qi65N0tRY31hku97/9affs5YPez4iMo0rNbzkJ36dRCqv/iVxgELY2FsLPQfMF2S3V2uoxCDJEtYW6nnPliRi7UmS0GaxGK6BIf/7RBDPulQK8cxD6EvwSqWDbPGQtcNcsHZQ+MKU7ZJnkmh0xhlntN9OnjNRUgfP9exZxpqwWXzHXl8E8Fikql0hUAgUAoVAIVAIFALjECgCeBxO1aoQKAQKgUKgECgECoHRCOx0ApgSSHlQ5A/STwBTKWgKX6pZ5Y4pfKL2oRJEolHTCn4uO3gZ0jeEXkgpAW4qVgFYAWrB/x//+MeTffbZp9l2zWteswVptbevL9JHKVRtlYZE8n72s5+dHHfccY0wQHrYN9A9qaVg5HDfHMvCoid/h8rY2I+Y0FfKNerH7IXsPJvhgOBR7psqEOmTwDf7BMqRiDBDBlCH2ld2GcH9aZN3miJYO/2j7jOWFF5UwBSxgv9IiiieESFIDOot7SU4COgjeqm+2A4rcwSBJgmCQjwE+1AJ77uX6Q89RlHxSWxICXMkV8h7fsEOeMDprne9ayM4lDiGATtT7hWJSDGovGkSCJbt//P8IaVstfvgBz/YfBe5bW6E+DW+xtXenXvvvXc7LyEGeepvSk82hwSHh/1jzRNrx9hjGT6ROW6eGz/7+Vof7X9qfoQUzvyW2BJSC+FpWwAVEWwTgEBNyWxEn4oR1K8qQ3ge9PvCZ9/ZZa8RmaN9pQPJPHxAwlOUuvBB8nseOmCAGKQAT8n4lMHO3r7WEQkA/MP64l7mlXUlz8xlKGB7f4z92bOcDdTPCGC2SgJQIhkxHHLXNXwFZt5LGOA3SYYIlnxFRQBEunLhqmkgwyWJOJa1T3z/PPA+tg/7w5eNoWeaNT/JYdkrONjBR4l8+0JLDEvVhBDLfitJIpNY5fuMf7aImDf+y1gTxq5Xm21XBPBmEazrC4FCoBAoBAqBQqAQuCQCRQCXRxQChUAhUAgUAoVAIbBgBHY6AUwVKgAqEKo0qH1wBTgpHwVDlfpECgr0Cp7a71FAnEIuKqgEMHsV5pj3ixiqBO9D5PVBfqUulesV2EdcUOacdNJJjehJGUvB2WOPPbaRfohddioDKdBN+YUAp44S5PcZQpDKCSEc5Sz7Y2/es60/P7R1Hj59ScUhuTntXr3yt29vbBOsdp3AP5Unhav+R9nps/POO2/yox/9qJU+jpKNf1D4IXPYz6bXvva1E6UuJQ8gCWYd02xYD5/1MJnnK9MUwK4xrshu/n3b2962kXjZo1HflQNW4pWSkfqTAhhJTOmMAKUKQ/plL1wqN3hSQCMJEONRy/XzIOM/r99b8fk09R/lGzL3IQ95SBvHEBd8ICroe93rXo3UVPLXXOf/CHElclM+lY3KA2ev2J68WCUio8cAiYuwYwvbKdcdxjxlr51HjJkDUbufeeaZLSmAD/B1hwQA+71qe/DBB7e5tBGl5zIwyh7A5oI10XpujP3tM9iwAWEVMti6YQ1AAFsPzPkQmj7jP4hDZYHNFyXBHVFVulabVSkTHn/XR/ugI2uR1w52mcdZC9ngnDXP2NsewXxA8mWvX++tA3CDg7VDYoFr4Nivq1sxxzdyz6hVrXfsMn+RtJ6DynfzB89JCUD6n0SHJIbwddsHSJ6wlkb9m71zPRutlV5hZ491ZKrnpmMZCQBDBbDxyLMnimhjal0zx5XFlxTGX5PE4BprvPHkH9Te1n94OVzrHtqokoAcjj+5j99PXtk/7E8/fossAb3e9/Tf2T+bh+en9Wf4PJv1vB2ub0UAb2SmVttCoBAoBAqBQqAQKATmI1AE8HyMqkUhUAgUAoVAIVAIFAIbQmCnE8BRSCJQEQLKmlKJZh9AZaC9F9y0H+Sf/vSnpoiMgnJDYG5B4xDAAvyCsf71ey+mrCWiQ0ljxK5DkBchTL1nb9dnPOMZk1e84hVNEYXk9bdAONXPZz7zmVYOm82UUPb/RJDPC+xugblTbxkFcILPfSPEN3vYKhiNBDvwwAPb3of6z05EgLLO/iEBHEgw1yLHTzzxxEbmUErzDYQgH1ilY5YC2P7V7EVyOgTlET9U7c4hMikYjzzyyGYfIkCSA0XfC17wgtY2+0eaIxRegtyIgBwpr7qKBLA+UbIaL8pvZIa5QMV79NFHt72RESBshRUC/MMf/nDDBvFlzlCKWgOQQ0gSCSIhRMcSDtvtK8N+UTEbZwpfymX23OAGN2jVDJBg5gAyFyEcQpeyUbUAa4D1QqlfpeH5k7bWGUTqRgiuZRDAsKdgTFl3CSwpcWzNtw+suY4UtdbZ51cbaz7SCynMzr7agblg7phH8LNe5JmRktqpOrDdYz/8PrYbI2OsrDf/plj2twQXh7lhbaMMNseRehKC+H/wM9584IQTTmj7o0sioqiXUHL44Ye3v5GjjlWxPVjkmWi+S3Ay/xH//FFfKZzNC0Qun/es8yyFG9+wBzSFL9Vwyia7t+eCPeEpaO2dyydUELCeKJkdJfF2+0A//41/FNvWMP5pjiPCP//5z7ffAMrBGzvY2AogiUOSRdjAv0899dSWECaJgv8nuYH6WTUM/qTdKaec0vwGttYN59c7lrUmbMeYFAG8HSjXdxQChUAhUAgUAoXAbkKgCODdNNplayFQCBQChUAhUAhsCwI7nQAW9BQQRfgIVlJ0PeIRj1jbC1AgVcBT4PzmN795U1FG+RMl0DQF8LYMzmSyVsJX/wW5E5wWwBa8pnpCTPhH0Sfwrw27BLSVAaVYYvvpp5/ebEMCUXp5L/irdK7Aub+vd73rtfK/2ecx5R17BfCibV9PSRvs9TNHH/xGZCC9kRvstO+nI5hQdMGJ0vvss89eK4kbwkSpa2ox2DinxCf1t6Mv97oIm+epon1H2kwjfKcpl5AX/Dt7GSP1U+5UEJ/qHRnmvEOZbwQpX9cuar74lXF3IAiQCsM9oGcpqxaBz9h7DBXg9v2l/pXcwDbKRQQNxZ4xl9CA0HQeoYXUgxdft1cwkgdhZE9tJdGRoNTCCJCeDFolIqPHAIGJAEaEI7BhQMGJ2Eb2mzsIfUkA1772tdfWFL6jBDCCCxkmKcBagERWKYEy3rqz6gQwW5FQ9jBVtYHvWhf5PyLf/u/Z6/zZz352K5VvzYDbEUcc0ZJFrHNR/iI6HZIFPCtc657Gnz/0Kn/tVsUvrIHITXPemJm7+k4RzEZ+bxsAVRAoXiXLUMampDOS13yg/JYIRU0PP/vCp6JESPLsLc32ZduP9OS/xpzqXaKTCgfscp5/2/LA2NkDNxUxfMYehLekD9Uj/D5I8lASoFQEkUzivraQMGcQyebGvPLHY9e0jbbr57/3SXQzLtZ6Y4/sN+/jt3zY3uDOp8y5ddMz8Pzzz2828Xm/heybLJlICXjPRvfwe8ir64866qhLzIP1nguLVACPxWmjCuB5PjzrfkUAjx2RalcIFAKFQCFQCBQChcA4BIoAHodTtSoECoFCoBAoBAqBQmA0AruFAAZIyvwivihBBTQFcQWKEYmCfALdgqgO52eRdqMB3mRD/dOHKH/9LZAdxWf2/00JUIFdxEdUQAKbaStY7V4CwT5H9iEHHcgPbbMvos/T3uerSgALfGc/Qq8h773mMzb1BE4C9ymrHfVYykL3pWI3OXyXuHwrCOCQc9nL0Reyi7+EnEjZ8ATw4RHyP+SBa4y/a/KKIEtZ7HzPqhHAxpUPe9X3lOzu57A5kTkUOxCFUQi6ti/lm7+zXmQQ55EEi/SVefcaKoDj0ylRnD0+3QchiNRKqeTsCwwjePjXl3l2rb/ham6segno7JPOPipPPpBSz1nvUrKW7SF4s596Xyacra5JmezcO6/DcelLL88bs6363HgZK33vFaCxK+OdZKGshSmdny0StEMe9hUm4k/OsRXRbh7MwmOrbJx336xxeVaxNaS+vrIVHvBJyfuUs047fyuX35c2zrzyKlHMfajHYeU7UyJ/Xv8W/Xk//3tluu/pn/f+lshk/JD9XrPmS3qRGGVM82zgG/5WVl57v5UcMEq5Z39TlntOaut+RQAveoTrfoVAIVAIFAKFQCFQCOxOBIoA3p3jXlYXAoVAIVAIFAKFwBYisNMJ4F45iyRDjOWIqrRXuIUU0CZE8RbCP+rWAtMCzSE0e3KvV6n2fXfjEFmCtRS/SD7/EvjPvoHa9uRWiFHXr4oCMgHmnkRNv0N+RvUbMg95gQjoSVLnsqctIiDEhvdsDbHhe2CbktGjBmoLG01TBPs650PSGbeQoYLz7O59oid2EKD8ABbwM09C9IX0CRHSq/xWjQDWN/5tzENYOhdb2IYMNI7sgQccEKJes89lEiXi7/3+1xnWVSWAM07GEhloXI2981FBKm2L3IpSMkkisYm9KSfvGofrEapD31vPzZeFkT7yW4krMIjivd+nN2Stda0neqPo7RMmUm4//hHSzCsfin+tEhEa8jdrpD5m/icJIHPbGGrP5ox3niXD50aqAkT9268py1TBxg/7Z0Ke6frofBJC2MoO5D+/tlak9LHzSaySROBAbPIB9wmB7rz7+Tvq4FVQAPNfvp0ErjzT4sMpdd2PVf++TxZho8/yTM1vpviEV/bnuWhttUas4pqwhY/jtVuXAng7UK7vKAQKgUKgECgECoHdhEARwLtptMvWQqAQKAQKgUKgENgWBHY6ARzyL0HcBDL9nX0MEb2CpAkKI8eUkx2qXvdEwbkIQgRZo68hp7wPESEgHaImZZv9jQSKwjmkt2C1eyEtBG0FjaP4de8EkREHIf1ic49FTwIOCdlpQflpuA3vMcbZh6pH14SY6VWcITrzvfBIWexg0RM3UQkiQmDAfmTHLNt6G73vS8JOex8fWM9/5tk/7Euw6JMXkrAwJGWQHyFGoh53PXuj/OIbSggjRtMm9x5TwnNe/xf5ee8HUeEFnyQvZL7rOzUbQoevp93FF188udKVrtS6lXK5SbDoEwH6fi9iLi8KhyEpa8zj2+y1fuVcEj16shdOKWfcr4kpDZs5YU1cdQKYD/iXfVBDZGaOR+0N+5wLNrE9aywfsX6YG5lHUVjGd6KaXhV/GKp0rf3OWcfYYC4YR6XuJQH42+fmRPb/tkbymaydUVDDLOWe+2dpfG2YdLQo/97IfYxdfDSkp78zpu6VpKAeA21DdKZiAMxC6vZrY5IH3DN7ovuOVSCAk7iRZ1a/FgyTe/zd+wtbXOd8fg/EppC7w2dsysLHx+A47dncP5+nPTP7MZ71fMvzdXj98PzQX/rfF3v6PWOee0UAb2SmVttCoBAoBAqBQqAQKATmI1AE8HyMqkUhUAgUAoVAIVAIFAIbQmCnE8AhQwUzHYjPYXA7xJ/AZkre9oTiGAJv2GZWAHJDg/M/Ki3B+6hyBFv7AG/KfKakb4K3Ufjl+1IWWKA3bRPQj636nGCv15ABITV7UjgB2GUQwH1gNlh4FZDuxzcEThRb7EWGwjPERQLiKYUdsgPpE/XYrDGbRmIvgwCm4OK32es6CQIhBLIXaFStw3HPfAheCfxPI7gW5dcbnQfDIH5PCOhnytqm1C8/4POZ09qHGLUmIL968i8lf/l8FHND4nNVCD+2DAmXnvAO2Z9SvdnDFjZ8ga18oC95niQS5xCoyNQkyax6CWh4hNQyptZzr3wg5+0TTBXMJ8xxCsZe+ThMmsi6lvXC373y19+ZV5vx5UVd2/fH/E2yUIjaJIewXb/5f4hDdmmf6gj+5ivuw3dSQj/Ep3vyrVUgf4NfVN2p6pAqAJknGbvMk4yd12yFkOcdX+gTJHyHc8EYVv0cW8a6MJz/+ps1rE/8St+MHR8wJ7SLX7MNBinv3a8Jw9L5fdJUX/o8vxsyFkPitE9SWgQxO+17hvNoEd9TBPCiVqe6TyFQCBQChUAhUAgUAuMRKAJ4PFbVshAoBAqBQqAQKAQKgVEI7HQCGAg9oZG9dAW7UxZWUFRAVKA7hKLg37Bk9ChAt7hRH2xNkFNANyReyE7dSAAzpGSC4D3xEeVPFFLDv2cpe7bYzNG3jxrJBSGvvR+Wf3YuQWs4CIZnL9CMc0rm5l4pEzsm4Dy6w3vYcEhG5u8Q1X1555B5/f6lIYL4Qk9y6s6QyHHvzINVHP++T/ruiIo35WyNqc9StrYnNqJcSzJE5kr8ghIy/tInASyD6OndZZYPJDHDuIa809aalhLO6XtfMh4pSi0aoth3RUHpfZSvfdn8ZWMQPHos2G2c+jHOuhDbQmKH2A0O2uV6PpS9T4OfxBD3sGbCEhZRmetLFKR7OK33+LLefn3I3q25YeznD9qaB73y09+9Ha5LCWnPk+ytnedgn0QCgxCIy9oDube/J/vin31VDONr7OLP2Ss52yrEdmOd56jX7Hubc/1YB8v40x4P5B5e2NufsXIrJazZ1SfCsD8lq9lOEW+d1C5rRqojxL+1G1ZPMQc8M7OPctbW4bo0NGlV1ow9hHrdy0oBvBWo1j0LgUKgECgECoFCYDcjUATwbh79sr0QKAQKgUKgECgEtgSBnU4Ah/y94IILJle5ylVawD4ljhO4TGATwAnsCo4LkvYB3lnB3u0MAk8jgAVqBVkT0I+Cs9/PNvvEpi1b0++ohZEGAvop+5qA91ABvBlHzHf2Qft57/N9vco61xgv/dVvZEf2IwypyaaoHgW3tfMacjeEKMxC/Lkm+PQlPscGsseoj2b51RCf2D70sXyH8TS2cPCess+BABGg139YCPD3yve0ibrctSkBmnsa/xCq2o+1fzP+MebaISndK9tcj6DIXrf9PrYhhWFF4Zo9rtmV/WP7ZIqUTh7635g+bkWbWQRw9rkNqYnYRe6E4OEHfAAukl7MB0TnFa94xTbmSYDoFeNJkMk8WBUM+vnQ9wnxxZf7Ndu5lMJOeXxrnfG2TvQlfv/2t7+1OcIvtOmVpMN906Oe9tpXitiKMZ91z+Ec6Mte8/2eFHQPn0cVnLUkSnBt+z1t+YF5Yx0McQpXxGGSZvhH1tHttHvW+BvfqNcpvfXN3uCXvexl2yXZxzjqfnMgCQPGmn3awEYb2AwVr1HSwyTPxmWpoKeNv75k7+sQu2xHBsdP//KXv7R57+j3DU7iQ78vdJIHovx2D/c1R0L8Z42c9cwbPjfGPBsXseYs+ntm3a8I4GXM/vrOQqAQKAQKgUKgENjJCBQBvJNHt2wrBAqBQqAQKAQKgaUgsNMJYMHLXvH6hz/8YfLTn/50coc73KGRZYK6iDEE8fWud721vXYFzJElq04AC1QL1vdlOtkl+P2v//qvlwhi2/9QwFZQPOWSQ4ifc845k6te9aotuOszQeMQIatEAPcEeILLiB4koIC9fV1T3lS/4eIVeYEgMt4hMgTD7XkbAo0fCIDDJ4T5nqgfxwSfF0UAGyOE3yc/+cnW9wc/+MGt/yEpUsqUf/N7OPlu4wubQw45pK07IYp/8IMfTH72s59NjjjiiLU9c7MwrSIBHOL761//+uSss86a3OpWt5rc7373a75r7iN3ktSRxIgTTjhhrYTrDW5wg3aNefCFL3xh8u1vf7v50JOf/OT/swf0su2fRQAbnyQ6sI2d++yzz+Sud71rG2/rGB/Pfp/WwJNPPrmti4ceeujk5je/eZsjZ5xxRiOGoxC3rlgnb3SjG609m5aNwTQCEC79vr0f+MAHJgjdW9/61pPb3OY2a/u/8vEQd2znM9/4xjdam4MPPriRgNZNeH36059u4++cf/vtt18j0ZyzviTZZlg6erse4r0vWP+s9X1fLrzwwjaWe+21V5vH+mvOZ91J21S+QPZlT3DPCclSfCZ7xnsuWAvNJUe/H31f4ncZ9qdUcdT6xtgaf9FFF02uec1rti5ZD5PYkmSXJAv5PIkiKZ/MV1yfv+HYt/M+1Qf6Z8Sy7E+Sh76Y/16NkflvjP1D3vMTh2eG/nv+hShnr/G+9rWv3drkN0T2WXdNSuerHBBSPYkjeR4PMRhTSnlWgtOse87Decwz2D2GRPqs+xYBPA/x+rwQKAQKgUKgECgECoHFIFAE8GJwrLsUAoVAIVAIFAKFQCGwhsBuIICRub/4xS8mb37zmyf3uc99Jg972MOa/QKY73jHO1rAdN99923vP/KRj6ypHoclMlfBbXoC1HuB/JDYD3nIQyZvfetbW5BXgDZlOgXEEUOC3Iih0047rRFcgr+IkJe85CWTRzziEY0gFDR+6EMfumbq2ADpdmDT96VXwL7iFa9ogdzvf//7jbg49thj1xS+IQLh9Kc//Wly4oknNl8wznBL6eTXve51k3e+851t7BEKZ599diOMe3JjmeTXLPLP+Yc//OGTm93sZpPf/va3k/e9732t7ze84Q0b2cVG9rzoRS+aXHzxxS3oj+A6//zzJ8hPWCEJkIKPfOQjm//c9ra3be169e+eBuK3wi+GPmn8zeHLX/7yk2c961mTZz7zmZM3vvGNl9jvNf143vOe14id3/zmN5OrXe1qk0984hNtDn3wgx9spOEtbnGLyWMf+9jJox71qEn8Ktcuc/yHZEX/Nzz46eGHHz657nWvOznvvPMmZ555ZiN5b3/72zfSLsrwf//3f5+8/vWvn9zudrebfOlLX2pEJ3+BHRI0Kni+/7WvfW3y9re/vRHJq4JB+jH0gajbn/Oc56wlufB5a9uLX/zidi4lwRFZz3/+89s6aU380Ic+NHnta187eeADH9js5xsSKawl2vrM86E/YGp+LMsnhvYjPBGgSF4YILb1nX0/+clPJle4whUaoavfiEDX//nPf5589atfnTz3uc9tPkA9aj08/vjjJ094whPWSgmbH/e85z3b+WwjkH2At2J+j7lnb3+SHzy7PM+sc/pvvUeCWxONbZTOUYlLADr33HMnT3nKUyZHH310szHq8Je+9KVt7UT8/vCHP2xrCnx8nmdCv4/umD4vsk1vf9TeznnepYy7de5Tn/rU5GMf+1hLcDPu3/zmN9v6n/LNEgX8DjBPrn/967dnxc9//vPm83ypLx1/r3vda3LUUUdN7n//+7eEoWlzcZqNy5oji8R71r1KAbwdKNd3FAKFQCFQCBQChcBuQqAI4N002mVrIVAIFAKFQCFQCGwLAruBAEaGHHnkkY0gjOpX0FSg/3GPe9zkW9/6VsMaGfK9732vBYOjDkq5aJ/PU20O22zFAA4J4ARi3/Oe90xOOumkyVve8pbJNa5xjUZqCVgL2LPzZS97WSM6ECHwQAA+4xnPaOTIjW9840Z4CNQiE5FoiKQoKIcK4F4NM1Tu9EHhvmTz8P3wHmOw6m1Peyo+JBeyQ2D/AQ94wORd73pXUzEhhQS6ESOID0o56lYKQViE4NQ3uD396U9vgW2kieB3yqLmu4aB7Gk2BCvX9LjN85959s9SSCG0b3nLW7bgPRIIeS+g//73v7/ZwmaB/6985SutHf93nt8jOq9+9as3e30mMSBq2OypuycK6Hm2bPbznvxA2iJxJTAgLal4KYARGSl7GoW811e+8pWTV73qVWvKcPMERrBTAUCyyKmnntqw+PCHP9zIlFnjv1k7Nnr9ekkAyFylXf0z/vvvv38jepDADv5v3Cmckdz8wDkE13e/+91GnJkn1gzYuQeCHEG0Skkg/fqS94g+ZK21+/e//31by8x9CT18AxlqPTfWbGbPF7/4xaZ+twbwCeSmBAqkHkJUQghCMeSidaT3Beuoz7K38EbHcrPt+zHRl6ibPePggaTj1wcccEAbRwlA7NE2ewaz/Y9//GNb690vJLpEKWth9v2Fxz3ucY/J3e9+97WkouydbJ3o98nerF1jrx/OBWttyhJ7fun/la985ckLXvCClvCQChD6m4oAcIDRXe5yl7YmSHQwLz73uc9NjjnmmPacZKdkKdUxnv3sZ6+Rq74/e0eP7fMi2w3npL6EnOYL/jbXkfyeiYhwa4K5/+53v7s925DF5sVrXvOalgDgWcKfrZ/IcM8H94Gr5+V73/ve1hYRnMoL2SZgvTVikQrgsWtR/2zucZ/1HM3zetrvlzy7h23+5++KUS7SsetehUAhUAgUAoVAIbDrEagfV7veBQqAQqAQKAQKgUKgEFg0AruBABYAF7x9/OMf3+AT5BTcFiimiEOcCoj+6le/aso4QWFEgGDwqqlXhgSwfn/5y19uJJ9At2C9kq6OlH9F8jooGh2C/kq/IgWp/qgfBbgFdaOCpXjqA5/Tgp+L9sV59xsSwP42joLUFM8IDOSPcsi9ejV7xMIKsfe2t72tlbs1xnwBSSTgDwuBb6Vjg5/75limL8wi//iqks+ICm0ouYwje/o9f6NmF7B3nq2wQAAI9FPD8Q9EFzI5JXXHBtznjd0iP+/7hNhJogOCDsGPrDKvJT9kn0vkMDUrdSQi7N73vndTCSNJHQhQ7/kDQtD8uM51rnMJgm+Z4z+ci/3fxh4OSFuHsaPgM88lAji06cvbIu2sd8gg80FbuLiHOYUUph7kR73dy8YgfjT0S3+nbH/aIIRVfKAIDXkLJ+uAsQ5uSFOKT+XPEWbWQgkgVL8IL+upOZOEEDilZPoyyv8OfQG5Zw0wbtSqFPzwsA5Q+JsTKh5MK1dNLS4JIPixy1yRPJHy+aoLwCikIfutnTCKknSR83vMvfrxt7Zlj2fz3Xqf0s/sU+mA78MnBHC/V7o1n2IYQQqjJz7xiU0xbb2AIT9SXQOx7h4pf62fq7AHcPph7coY81dr4LWuda21sucvf/nLm7rX8w5OqRwi+UeyxJ3udKd23rxH9iKQ4SqBDEEscUrSmPmgTL7DfFIefL1jVdaMMX610TalAN4oYtW+ECgECoFCoBAoBAqB9REoArg8pBAoBAqBQqAQKAQKgQUjk/9BMAAAIABJREFUsNMJYKpe5R8pgaheEWavfvWrmxLG/pZUP9SxCCBBZYFNZTHtC7mKx5AA1m8BW8pd6k8EsD07BXcF8wWEqaEEgr1SQQruC3ojBxC9rlcO1TUIYCSCYC9CZVUI0JAeCfznNaQEEoQK2nhSBLMRCexzJA0cHIhfZY4///nPr5F7gtvKQlM5UTxSgN/3vvdt168KATqLAGZX/iFuqBqVt0V6hNyEBeIiJa2/853vTD7+8Y83ggNJoPyv8sHmw0c/+tHmN3yC/aukgM187LHIftVsRDRQOiLy+HafBBAFrDLnFKHGGmnGH9jLT375y182///sZz/bysZST67K+Mf/+zWpnwOIffYjw5BzT3va0xqxf5Ob3GRtX28+ELUm+5C7SB9kT+aRe7gXopwSEDnUE16rQuYMxyX7lRtnNvJb67o5QMGpQoBkB7a41pyxdlr3zHfXSAgKEUoFbi78+Mc/bmR49oCNytQ4IP+0X4YKeGg/Jbx5nJL2Ub/zA9UQlDRPeXvYZO9316kYYQ94CQ/Bzzj7x/Y3vOENk1NOOWXNXr6SyhN9ksl2Pi+H9mdv556Q5RPWdeTu6aef3hJFHMbQ+Ee9LOlLwodnp0MZcArwxzzmMe3v7LHsech/gl+vJt5O24drgXFiDwwc8UdEeJKjMqclikkSMn6ui4qZ2lnijEQg6yO/kQxhfJVSlyQiMcq1Bx54YPsdYc70+//OwmBV1oytGKMigLcC1bpnIVAIFAKFQCFQCOxmBIoA3s2jX7YXAoVAIVAIFAKFwJYgsNMJYEF95T6p3QQiKb3e9KY3re37e8c73rGp5ZAjgp1K4lLGKossyNzv8zgsH7glAzLnpkMCGNH11Kc+tQV/kbrKdyKABa0FvLVHZirbeMQRRzQM2HrnO9+5ESOwUEZZUFtQmBqY2gsR1gd3Y/tWBHMTzJ9XPjmB7x6DBOEFsJF5bFHOVSljdron20JmUz8hP6mEfQ43gWykmbEW6PZPOVhHv9fhZm3v/Wfe+2mE77RSmj3xYX9HhBXCg8INAcJGxJfXEBfmAB950IMe1AgSvk7dJvnBNeYApRfV/CoRoJkawz5F6Y78QdooAY4EyR7IyArEDQyMp8+o5qlDqaAR30gh96WEtR6cddZZDZtVS4Dol4eeAObf7GInkpviE3HHLjhQa2bfWjhZ65CcyB1rpH1QneMj5j1iWJIEMmzVfYCNUaV6tSb89a9/bcktiG5jzqbYbUxDgBpv5X+VgHdtCFS+4r4SSpQINmfMI77kNe2W8QyYRgDqq3XMWKV6hfGkXLXWpZx/9q3VDgYIPxUyEIhRUDuPHPf8UD0iyVLIQ2tQf4/Nrol7il/vkxmLkL8hNs0HRKbkKDY4QlhHEWzNl+QgWcCrJBlJE8hg1/GbH/3oR40clRilTHzKgidBaBkYDOdkSnLzYWu4v835jJWxtd4rkc/2lDDn55IgPDc9Bzw3JP8cdthhzR8og22fwbckhDzsYQ9r9/H9qb7QP4+nYbHIEtBj/aX/TTFcM8f0Z/g9s+5XBPDYEal2hUAhUAgUAoVAIVAIjEOgCOBxOFWrQqAQKAQKgUKgECgERiOw0wlgRBYygOJPENN7JT6pPhFcyB/KWIFTpKm9JJFoSkj2CsLRgC64YZRKgrr6kyC3oDciU2Dyhje8YQv4Pu95z2tlrlOiMcFg6mdBXljAgOqTigdZ7ByCnBrSvREmyE+EB6Jk2eTPkAgdwhtFXvaAVMYYTogLnyEBQrbCCElMKWyfx+wFGUKFak5byk/lgVMKesFDuke3GyYfJOjORoF+e58i79mfcs9RRfrCKL3gtPfee7eyppkP9o019mmD+EAECP4jjnIsg+iYBlbvE9mn1NgpgW4vYCVJkVUIjCRwIDaTYIAw1ma//fZr88Vryvq6D5utA9SPVJGrdgyTQPRXv5FXyh0bN6WL2Z8y9in5qq1xzr6x1PA/+clPGmGsPXKTEtr1KRu8Kj4waw44n2oHfN44K+MtMYYfGHsK4JSq5evxffZ7DmjHl7Lne0og2x5AQpBEG/MsCSFJvMg1q+IjsEDesgepbz3QZ/ZmrsAja5+xVuJZBQX+E2Uoe/iDfX+/9a1vtTmRf6tga78GIDmzxzM7KKHZp/qHsbYHbvZz7vc2T0lo1T48LyRQwcnzVLKUxIioiD0LrBs+Dw7982M7MJnl//qYBAj9MI4huJ03983nRz/60W1d81lKd2cfa6pfBDjfkCR11FFHre2fbX00HySLeDbaXxpGOeY9o1flubEVY1QE8FagWvcsBAqBQqAQKAQKgd2MQBHAu3n0y/ZCoBAoBAqBQqAQ2BIEdjoBjOyj8lPWNWQhUgjJq6yl/REppKhZkGiPfOQj2z55AskUUD35sSUDMPKmCTYjbxwICKV8kRNRwCE1qXjYoAyy4K6ArhKvCBDlGwX1EQRIPqofRDCy076vMDj55JMbQYQ8iGIwXVxGIHdMcJmdguCC2khxttrHsVfvZuz5AqKQ+hFpQBGGGOoD5vbHVf4Vxr0CdORQbUmzWcF//slfkZVKgPtb0N++jde97nXbWLoWcWE8+TsyS4nvlP21Z+hxxx3XiGGYKR1M6SahoD+WMf7TwBwmJShja79K9lI2OyQxKHvekyOIkb6sOSLD+uAw1zO3+NFNb3rTpoRfhSSQIQZDAtjnxo2t5jr1noQPBBfSCgmc8r9RxLvGfajlzR9YpGT4k570pKZ4tE+yebFIFfxmJsesOcDOkIDGji9L7FEG3TV/+MMfWpljhzkQwlg7WCEMrQPGn+LZWuGecNOG31A++jyJBCHQN2PPoq7N2oW8Tkl0zzYkHbthgsBjT2zgK67Tnv0pIc5fEN18gjpa8tDHPvaxRqqvKgGcdSnJUXxB+WLPeGpVx0UXXdQSvyi4HdZ+h7GmDkb2GmO+4dkhIUoCAWy+9KUvtfe2hghWIU63MwFglv/HF/OaLQGMu/eeZX4XWNMy77NnMn+217U13+8GvwEkfnhOOJ99gN1bIoD1VXUA6nq+4jvmrZGr8txY1HwbPBMrRrkVwNY9C4FCoBAoBAqBQmDXIlA/rnbt0JfhhUAhUAgUAoVAIbBVCOx0AliAG7ElqCnQq5yj/RAFOC+44IJGclC/UExRzp133nmtBLAj+ygmgNkHYOe9n1UycE/HMQSwQGz28kRSC+qntC9b9F1QVrBb2euUf1UKE7nLFmUgKaGVdtQe8SNQjuiwF+LLX/7yFjDu94OMveuVae5t2wg+65G88whge/ayl4pV35TutH+p8XQtcl8Z1+z/KBHAOSWuYYfUQArvv//+jej63e9+10hB+0T3xNe0cevHeL33Y/xnnl+4f5+MEBJQwB5xIbh/uctdrqm7KdntYYkQUgKWwl1CAJwou5S0RXJnP1gqR3MAJg4qL2WUEahDsnVeP7fj82GfqDiRMxRsiC3z1niy2RyQ+MD3X/jCF7bzyoMjiCVPOIckkfCABJEIoQQqrCkH5/nAdtg7/I4hAcy//v73v08QtxR+Svoiw9hIAYq0Qu5QOCI47YVOKW3dQPJT9rmHOQM7BA9sEIEh/tKHZZI56yVBSGqRyKF8tzl8hStcofUfiSkxQlUEiQ/WTAkgCCzkn0oP5oxxtvYhDZGESonDFDauQwjCxpxKVYFVIYGjRo7yX7ULBGe2Mfj1r3/dEjrYap7Ahuo3e8T6jBKYXfwjanKqWL7Ed8yHoS8sw/fznf0aYBz5ewhu5K81gbqfLT6njLfmKXktOcbakLH0+8BWCNYFfqD0++Me97j2W8EcQYLDzP1gkPLyMOn3HN5qPGb5fxK99I0PSGaQAMKPre1woXKGhf3RzQXPC0lAFN7K3SO5teVLksNsGfHgBz+4JYv5XRCi2P7yPkvSGZv79cjfwxLLw+fWsE3uMa0087T7jVmLZv3+mobhtPvNajdc/0oBvNVeX/cvBAqBQqAQKAQKgd2GQBHAu23Ey95CoBAoBAqBQqAQ2HIEdjoBTOmC1KUMFcQXHEUAey+oSSmlHLT9TxFkgt2Cmyl/vEzCw+AL7gpK93tO9qqjBKCdU7YSobXXXns1RRziS/DV/obUwvYGReohNhAcgpwwsFcoghQ2AsJUPtlXddkE4DwC+PTTT28kl32OERnGUf+RmwLe9nhW/pJdyGLkLhzgJAguYC7QDWdqQOONCHSEWNnySTjiC2YF/5XvRtZF0UWNRfkID4F/RIZ///Zv/9bIHQQ5PIx7SqAaa6QHwoOvIUKogvlDlHLTgvYjur0lTXqfQPYhvJzL3pe+FGljjit1jfBD+it5zsZ99tmn+YPyznCAmc9ggChBgJpDUY1viRGbuOmQALYGILUQOj5D2CA1kdlKvPNt5JX1gU9TtfIH40zpy/7sCcoXlBJHkJo/xn/Za0CgmjUHkhBz7rnntrG+8pWv3JTeCGC2sQUmlJDWAESvUvfmDGxCeiobrSrC29/+9kb4SZRAHjt6lS2fcbg+JaM3MZybvhTRFz9G8Opz1j8YIHGtE9rwbcpOVR/4u/PWA39H8e3Zp4oA/zFf3Mu6uKoEsHUq+zrD4qCDDmqKX/byYT7gOY/0Nu7UvqpE8HX7pkuCgIlXimn3UCHinHPOac9F1yNFkapJCjNo26n+9X3rJUBI1spvBGPnsM+5JC+/Afwe4KuSAuzt7eAXsJA4IskBOc5Wa5/9frOHer6XMvqQQw5piST5beJ1XpWUZf+G2vQEW+cGRQBvJbp170KgECgECoFCoBDYjQgUAbwbR71sLgQKgUKgECgECoEtRWCnE8DZ81KAVJA45YIRAiFXKSYRHdpQw2Yv1FUggBJkFowNIYmM6BVZVKDUez7//9i7D27bqiJ9+Ps79OhhY8IEmNE2oyIGVMwJFQPmnDOKOecMmEXFnBNgRjHnnEBBkVbH6P4M/3f85utzRvXqtc/e595z7zmXW2uMO/bea80116ynatY6t55ZNRPwznXB8ZR21ZdDIFgA3D0JniegrQ3SQNA3/cYAdyKQu4oANiZ4pCRngtEpg+kzweqQJM4lW8o5xCH9C5KzCwSA3/szu2vVJN8s+E/vDoRGsjiRNshcNgwTcpIH+Y8kj/xsIftixu6zD6h7kyWs/53Q/xwuU0Iyekq5Y+OMrfukU5lsdAoH+lc2Gg6xD7Ini3B/EzurdD+9PiWAQ/47T1/xW8kIdX/8R0o60zs5EaUWvlgs4P74j5SU1t9uJ4Dj41IlgU7jE0KIVz9qDqTsM7kdmfva+57y794NCGLnso8s7Bzxw6sIsK3qd0/a07mxGxsbDxkYv4H4Rvg56Nx574W8A1NGmy3w//pz6CeLQDL/d4MfmNqk8eb9mJLE2QOeLV988cVjYUAlcIOzvrQ1X2SRp0w2nbMPes57JsR6/OvUL++J7ta9Z9k7wPjqQgTjJ0vGXvd8Jqd5kj2vYyuwC3Fcx5N95ONT2Im/CyyQcGTrhc1k2A32si7GW23XBPBWEev2jUAj0Ag0Ao1AI9AIbI5AE8BtIY1AI9AINAKNQCPQCGwzAgcDAQwyJIGAaAKagpLZwy6BzxCDAvopq1iDrsuCvfsyCFwzf42pEpwpQZoytSEutUvwmuwp4xgSPCU+M26f7g0JlH0kQzSl7HOywPbGBOsz9TNXUrqenyOf6jljRfDBIuRWshlDBIQgDEEAU/LK7grJjRQS/BdI31viP+ObBr6X2dLc+Snx7fdcCWiyGC/dsQPEJgInumQHyIqQVrBF/rP52L054d4QSOwDZsmCj753SyB/qv+QHbAge+a778meDwFKhjrfXa+Ef37DOiWQ98be98W9UwLYmNkxfbEF40bUaJdMb+NgA9qaM3yEdlkg43zFQvuQg7udACYDmzaf6TmLHpCZmTNIz8joPJ+ovUxpRKh28acwUyoantXfZh/t9Ltb5kPsty7+SUYo2chKFuP1nW+g2ywWyD7Z8SUpH4z4zTsxPrna807KX20y72o2nwVMslmRlFnoQtYslHEvmbWlyxD77MPfCc6F5Mw7wzOSaZ73ib73Z5WIZQQwnbBT+ieLcfnOjsmShTy1bDP7pueM33tCe5/egzkfzNhG+nYOvgj1vHOXvfOmdrPOu9E9e+tztvs5y/prAnhfvOG6z0agEWgEGoFGoBE4mBFoAvhg1n7L3gg0Ao1AI9AINAL7BIFLOgEskCsILrgZIlTQMiRQgrkJCiMNk9kl0Jlyn/sE/DU6FXjOOOYC7gLZrgtwh8QIga19AtfIHnIJAgvsC+g6BIhrFhgcnEs23d4GYtcQcdMmUyJ02piMIXHJYdy1bLHfdJis0Er+6TvkGVIkezsmYL6b9n9dFvyPbSAuyGofYAcCIMF/eCDIQoizhZSvZRMOste5UBcEBPOdJHyq3qc2WcuVZ89PWZvamfOy3WLjfpPVogEYmCvJdg0plgzo3LO3Nrzd908JYPKThw+YjjllvmPLbMRhHtgHnN27N/aFKIUJ2/GPfVW976QNLJsDyX4lU4gwNo7cZQdkh0MWsPidRSLOhSTP4g+fiDB9hQTNAgnn4z/hs1uOzF0LWRB78Xf1XWesWVDEDsiXCgCuWTwiMzr+L33Ud+BUBztlD1MfYN9fGf3k4wvpnYzJ3M07oS6oInOt8hDS1Lm8L1MtoGZPI9O1yftjf2WAL7N/Y2GLbDz+3Jjm/IF3JZ17F6T6hX7dC6PoExbOpXoIrODJ1yT71+8sKtlsHuyUjeyPudkE8P5AuZ/RCDQCjUAj0Ag0AgcTAk0AH0zablkbgUagEWgEGoFGYL8gcEkngAVCkaQJdgfUZMCkXKgAqkAlAkTg1L/dUgpWQD5ZZ8YbAijEZjJWK5ErMJuAsaAwDJIpG4I4pJCgeErlJpM2AeUa/N+JQO4qAniuXDdZ6z6dyfBKRiQdJ4gf8ieypU0y33YLCbws+J8yv3Sa4H8t87vMicRWUhI12WPJ/JrLeNoJ/c+Nv9oEXSIpUqo3cyPEJf0hLZAbziUTOriFAAoeIQb9DmG+XxzxFh4yJYBDQDkff+e78ScT2HwORpUEJicsQniF/K7lo3d6EUigWTYHUsI8JG1Kn5M/5FbI7JohHR+ZDNJkx2ZRiIUD2Us4ZFmIsvjc6Zi2oMZtbZoM55SwD4HPPxpjSvyaC8n8Np9h53rNDoVDskBDmscGpn5hp3xCtclk8mbcgK1273clNFO22CKXbHegDR2nUgi8kvHrWspAx4ck43xKKG+rUiedLbP/EPU+2XSd09nn2t8zWdiWd+PUhrWN/8tiCnaVMunRdfBL6elV7+idspF9qYv03QTw/kC5n9EINAKNQCPQCDQCBxMCTQAfTNpuWRuBRqARaAQagUZgvyCw2wngEmjbyE5JUNq1lCYUuBTcVtYzmTkp+5rgfzJkE/BP3yGBkvWIINFHskUrObiV7/tCgVPyJ9ls0/KUCcqG6DaWZMMKEifDNxjCEXmQdr4nYEzmBJ/zXbt6fiprDVbPfa9EwmYB5FXB5VxPqV9BbeSuI4Fq51xnB3Sc7Kda6rl+T5nwkCPVBqucczJshs9mmKyylZB7aRc7CAGarD1jrrrN3qbZEzcZgQgRdpC9YEOMyiD893//943hzBHBdQw7EdyvNsFujSFlfZHBfmfPzyziCKFZ9wDNXp8Vs2oH+5PcWaV/16dzIb/r+CNvcMkiET6P7Mic2EcI4fi/yKttMsTdv1sI4Lm5F1xS8j7EX/xA5GAT2dc2xH4l/SMjLLLvtXPsJu+CLAoJ3rCppdXX0eG+amOcxp5s7pTxr/u+x2fk/WgssfcQn3kfeHfCSb/6Qggnazj47GSGfLXJlO72mXLYqYyQRTHZA32azZzFYcjjVE/Iey94ZVGE39lruL4r5/bO3Vd6nvr/6p+zEITs9V2TxUFZBEZv5IgMkdMcCbHte7V3fWYuIM3jQ7LQZjMfUd8Ry94ndbxTXzd3f/7+WIbzdjxnnXE3AbyvLb37bwQagUagEWgEGoGDDYEmgA82jbe8jUAj0Ag0Ao1AI7DPETjQCWDBTcSvAHXKPQpcOpLFEkJDQLsG9QQvk/mUQHAli3dLBvCU+EhwM4FbAeuarUjeYAIfwW1YZB/EEOiC5cmCm+6Xe6CUgA6Zj+gWqJe1h9jKQoDsb+mc4H/2RSQ3XEJwIcZq6dPsBVnLvO4E2VkD/tOAdEhhn/SVLHE6r0R3JXf0p/RvyniGEK3Er/bmBkzyzDnZp0H7fe6s/vWASjb4ntLfIf5DYkQ2soS8Mg+S5ZwyrnMk3pQI31+ybfacZQQwktP8Vd6VnvjCKlsWQoTUycKGlEvmFxCo8Auhk7ZsoZaB3ck5MPWD+U0+8tfFLuyfXRj7lKhkC/65x79kTSdLkt3wn0opsxfvATjwKY4sqtgNNpHxRI74LXrMftgZZ8jRkMLTRT98YfYTd0/mlvPKaSNIqy2lzU7YRJ0L2f86RC3bzzuxviOzVzhs3KNMdBZK8AHeEWwhe0KTTz9ZSFbfsbGh2MT+toXIlefmne688dbzIcjz91ElwetWEDXr31wiGzxi7/rRPiWnXZsuEJnDYSfsY3/powng/YV0P6cRaAQagUagEWgEDhYEmgA+WDTdcjYCjUAj0Ag0Ao3AfkPgkkAAy4JEegjgfvazn13c4x73GERgiAFB7fe85z2Ln//85yOIfdJJJ23smSto/JWvfGXx97//fdz/yEc+cmTGhCAQ5JzL+t1vCpo8qAZ+Q/yR7Yc//OHi5je/+eIBD3jAGH/ITJ/ZF/H73//+COQfddRRi+tc5zobWTwf+9jHFr/5zW8GZieeeOIgDhLsrmRzzbzeTvlrts7c9ynRUIP/9HTBBRcs3ve+9w0C9J73vOeQjS5lsqYEpmvf+ta3hp4FtO9whzssLnOZywwxTjvttNEeAYYUtpfk3e9+90EQbJbZtFUMKmG66vsc2Vf3mowdZN/Kn/70pwv7YB533HEj0zNZvLU0Mv0ly/Mb3/jGkPn2t7/9RnnkT3ziE+O6PsgeImEzEnirGGxH+6lOjNkc/tCHPjRs+PGPf/zi8MMP39g7uxJ2yEAE2C9/+cvF7373u8X97ne/8dvx4x//eHH22WcP20dy6CdZgdsx7r3tYxkBzC4uuuiixeUud7nFG97whsU3v/nNxU1ucpPFE57whEHgkCeZi+b2X/7yl8VLX/rSMRce+MAHLu5zn/sMX4nMede73jVsnp946EMfurjsZS+7rXNgbzHI/VMbCNlv/r73ve9d/OxnP1tc+cpXXjzlKU8Z85qOkxXKnjOX2IC25rs+4YP8/fjHPz5IQv099rGPHb6CTegHkYocS+ns7ZJpT/vJe8DY6zYA3m3J9NcmiwTgUfdFDulP/1kUlXeIe0L66R/B7DOl8XdqkdScX07Z5ixs+NGPfjR06Z2QfeIrxiHEvTu8M650pSsN2aLX7373uyMj9oY3vOHwA3Dwz1yyOMCR/cf3VHfr3LdsoU19V6afkNV+530dW8/YlcMnQ3yDtjVTPAuG/F1lAUSqRMDFfX6zobxPsogsz5zKtE4m7VTGvX3vzmEz/Tsiv5eNu8qxrL8mgNex4G7TCDQCjUAj0Ag0Ao3A+gg0Abw+Vt2yEWgEGoFGoBFoBBqBtRC4JBDAApMyVr7zne8MQuMHP/jB4vrXv/4IZrv2kpe8ZHH5y19+EByveMUrFte73vUWyC4BYMHfX/3qV4s3vvGNi/POO2/xqEc9anHOOeeMIKfA5TKibi1w90GjKQH89re/fXHjG994jBWx/YhHPGKQmwK3CXr/+c9/Xrz4xS9enHLKKYPEeP7zn784/vjjFze72c0W73znO0fQW9aTvq5ylassXve6140AP3xqmcjdSACff/75g/C63e1uNwhACwC+973vDeSTxUxmxB6S8EUvetEI6j/xiU9cIL7/9Kc/Ld797ncPsijHqaeeOhYLwDrlTtcJEq9S9yrStwao1yWAyfiwhz1sEBP0/M9//nPIlMxnBM7f/va3QeQ5kOCvfOUrF8961rMWt7jFLQZhxE7uda97Ld761rcO4tcCCvPjkEMO+V+lv3dLJtd0AcBXv/rVIde1r33txec///nFt7/97UHmIvLJh+jIvtcp73rMMccMP/DmN795+Al9PuYxjxl2r+0NbnCDxYMf/OBVKt2v15cRwAZB/y94wQuGns3lpz71qYs73vGOY+FLbIH+ZH+TE6lpQcjrX//68e8hD3nI8BHIIffyiXe7290Wf/jDHzbIvu2YA9sF2JQgChH37Gc/e/gz/p48SL0vfvGLQ6f8P3vIPzbytKc9bfg8viN7pb/tbW8bfdz73vcexNgtb3nLgZV3Qs2qXUbMbZeMW+mHXumOnGR5+ctfvrjwwgvHu8BvhF0IT/bAFswVJCmMtH3Oc54z+kDyuV+VgN///vcDH/aSueRec8aimp0qAz23CCQZvmTxHrQIhi8g029/+9uN/W3hqi0/+eQnP3ngwA+Qi1+E4aMf/ejhTxHoiOAvf/nLi9vc5jb/SyW1XPxWdLXVtsvIx7l+6CMLd+L3tLNA7IwzzhiLe9iEg22nRDzfYZGDdwFcvCctqmPzFpf4OwGed73rXYe9eIe6F7b5O2mZf2gCeKsa7/aNQCPQCDQCjUAj0AgcvAg0AXzw6r4lbwQagUagEWgEGoF9hMCBTgDXfTwFPwUpBa19pjy0QL/Ap0CkQD7iU4abLC5Zc2edddbiiCOOGIFTpIfMP+TJ/grwbkW1UwJYFh85EBOIPXggeH1qC4P3v//9i7/+9a8jqEvGM888c/HJT35yEMLIs7vc5S6jrcAvMvEzn/nMyKR07G0mzlZkm2s7Jb2mbYwZQeGg/5ve9KaD7BW8lsHkfoTY0UcfvXjta187srkEuQX473//+497kUVwQZIgROAjIL4b5I+8cxlSziG3DjvssMWlLnWpoTPB+WOPPXaQ+Rk/O0bWWNjETo05AAAgAElEQVSAxECQIHcE8BGez3ve88Z1n0gwJMjVr371YQsppx7yfzeQwFObRGAiLR1ILnMfLre61a3GORnAyYqGhSxXpIa5wybMHzZvAYh+QvrL/mRHu+VYRgAnA1gmPN8mg+8Xv/jFsIOUvnYvG0d2Xeta1xoLHmCl4gHdw4T9/+QnPxnZ0zCzSMQ/dpBjN+h/Oi+zDza/b/5aBOTg62VCs+lk/aa8eUpDP/OZzxxklqxh18wHPoQPvdOd7jTeAUh1tqAPvgNxZmGFEun63ul9gJPlT2akJdJfhrfvyGvvNO8Gi4KMl96VOLdoRiY823j1q1895HjSk560eMtb3jLawMB7xWIJOLEnbdhRskT31aKgVXOuzgVz25w1Fvozpy1ooB9z3AIpsjzoQQ8a7bRxv78JLASyEMZCJ38DfPrTnx6LySyaSXUAfZHZIjFzJOWl+c+5zOJVY9/q9b0lgI3d30Ds4DWvec3ihBNOGBikFP7nPve5sQjKgijnTz755PFpEcCvf/3r8feBaxbVWWjAX/IZsYFV7+jd4jO2ivs67TsDeB2Uuk0j0Ag0Ao1AI9AINALrI9AE8PpYdctGoBFoBBqBRqARaATWQuBAJ4CzByyiQzaKALWynrJZ/JYZlixWQU2ZnQL7F1988cgIlfmoBCjiTDBXyVCBXQHx7O83VwJ6VTbnVoK2aynqX42mBHDICCSAzNVnPOMZg6BAisiAlOkkoEsWGV7wUAJWeVeZsinliURSQlgpVBnUCCCB7pR6jLzTbJ9lWXBbwWezAPKq4DJZ/aNrmVqIPRmsyeQEm/LWgt+yoPQHi6c//emDHJclmBK5+lEO+rrXve4gThzBx/dpILvqeLPv69jPKhsImZ92sQMEjvKlKeFLx0irN73pTSPAn/1h6RMRgsyT9Zbgv34++tGPjvPKSLMZ+MEB8ZX9IlMKfTcE86tNWMiB8HUuZYDpT0afjOBK2GjLN7BrGX1kUhHAgRT5yEc+MuxIyViEqKPul7lKR/v6+jICmL75P7YawtrcRgaHwDc2cx8BhryJXSC83W8eWAghY9KnErcyoNkN8ifHbtC/sUwXAWRfa/Mg/o8vuO1tbzuy4umcbuv8gY2FHkhCiwi8J7w/Xvaylw1fykbML+8KWLClncx63cy+6BZZ+7WvfW2UdadTh+oX/L1FQNkqge75P4d54lASXinwzCcLSPhMGMmSdv6DH/zg8BvszPmUBt4JAnyqf/rNHsZZuEFX7JUfsLhFRreDnyDPFa94xaFbPo8NhPhMJr1+yBZyVKWJ7JWtn7pn7r6c+5u9Y6fvpbkS0O6nM+8J1T28B5zz3oOZ9wHbsHDAYVGYxVFIYwvhvA8sANAWptkeI9jVvwmm45l7by17l85lCs/1t44vWvb31xTLqR1V/7BO5nITwPvS8rvvRqARaAQagUagETgYEWgC+GDUesvcCDQCjUAj0Ag0AvsUgQOdAM5+fSGCBWz/+Mc/DkI35CgAk6kjII4EQZR+6lOfWtz3vvcd2VAhOu2h67qgb0iFdQi8aZv9RQCTDWErO0kQ26fStp4vqEsumb6C18pdywIT4BXs/vrXvz6CwLAzfmV0ZdQiw9wXkrGWwt5tBHAy0BCWSBtZanScUq2IAVmNCE7kP9JPdhv9IslOP/30IafgNiwQ4Mg/2WOC3csCxHDfDQRw9rtMZp7FDQL69oOmQ7aNIJXVLJj/3Oc+d+hYhiy7uPOd7zwypM0DWbCy5JBdMqUF+pNZVzOAd5oEnOok2e7GKrsZgUvnjpDC2sjsUw4X+SUbXpafcr/IM4sCEIVKiKsAoIQsfHbTsYwANkZ2QEY+D5H5qle9apA+D3/4wwfxGRIo9mLOwwvph/C86lWvOsguhODjHve4IbbMP5nl73jHOzZg2GndV4Im3y1+QVintLN56zC3U/4eIRr8yO29oR3i2/viwx/+8MhozGIQc8g58+kDH/jAwAr5x0/AMGXDs1f6TtpJ9rhm6zAgl/Gya/pMNi+7CGmJFEXyyQD3TlAhQgYsLJQINgdkA3uHmDMIYdnVfIJ+6r6ywXt/YlDnggxuPoxuzGH79bLT7OuunLtFDM6nLLJFX4hN/jFbBZAZqak6RohL/fAV2siipneYkNk7pu4vvr/ln/rBvJtTAtp4nMtiD9UuyOAdl4VN7MFe4WzfIgFywkAFCPbPD5JfRQE+0t9N/Ak7U3Ei+0dvRqRO967PuCpeWyFmc99mvqgJ4P1pjf2sRqARaAQagUagEWgEtg+BJoC3D8vuqRFoBBqBRqARaAQagYHAgU4AkyGkngCwIK+9gAW4Q3IgAQU8BXvtESnTRcDz3HPPHWUeZQMhPwRKBTtlviCHa8bYbjGXkLLG43tIbmQWogYZbOyC9K7BAAGA1DvqqKNGdp8gv0w/BLBDEFfgFxGEEIEjskzAtwZZd4L8mZJeUz3QWQ77lSK8ZHshOyMbfSoLi/BFisLFfrdIAFmfAvp07X6Z38jh2FSyx/W1E/JHtrkAefTPtgXyLXJQ+hXpk0wtRJB2Ml2V+pQhiNz2qRw0Mlimb/aDRYAiiZHosJ0SvztV8rXqvdpEsv1CRCCtjD3EnM/sZa0MrPlvTiD56duiAfbgfkQYAkmmOHuROYlY2i3HMgKYnpB/5qs2SkGzY7L5neoI2viHLCWvRQCyZO3v6vfHP/7xke0pK5j96wMRivTJsZNzYJkNZEyIQBiYz3w+WRCX9Gse8GuwSuaqOWIhjIUzMiNDaPntPaC0uvmEIFMW3bxxf+YWe9lfWaCrbDBloOmbLvNeUAL7S1/60vB7xs72YXPrW996lIA2VxxsRllw1RJkQyOEEYIWADzqUY8aCyr40fhUz0gp5FVj2xfXp4Qju6Z3pe0dwSP6R+6aB3TPDhDCFj+kH2Q5v6eMuMxvNgVD/ZgP/mbQlj+hc5+porAv5FvVZ/4OqERniNYsTqiL0rwjjjzyyOH/yO1aSmdb+BN/Z7EQPyBbmt79jeA9SdcWhlhg428HdpR5tWqsu8VnrBrnnlzvDOA9Qa3vaQQagUagEWgEGoFGYDkCTQC3dTQCjUAj0Ag0Ao1AI7DNCBzoBLCgpyycZD0JzApSCowitmR+CdQjf+1tKPtPEFg7gc0b3ehGgwx2Tl8yolxDomUP4LkM4KqGKTm3zSoa3dVs3BpQTbA3mdAyd2TrJCM6mUyCtbLhlLsU9LfPJ7JUYNg12cEyvwT8k0WWzOBpBvDeyBes1s2encssqucSjI+c2cvS3o4hK88///yRzYgcR4SQCwaC2ghvGCIFkD3KB9f9n5dlNm2GwTrZR9Vm5r7PEd/RQw3+kx9JbQ4gqZSApmNHMtt8t58jcleZ7GCF8JIlKfsTCYj4QH6S/w1veMPYR3M3HnP6N1dlrLH/a1zjGgOTkMOIcVltyp6b2zL3LJhADNvv1f6vmf/uQfT553stAT0lMnaK2Ij+4xfM4ZTAReogshCYxof4JBtSU3nokJcWeCj9zR/CAdHtXt9h82//9m/DRyiZrZrCbjiWLYIwtpBfITj5b4t7+LPo0LWQ4SFylfw3d1ROYBeun3jiiQuVIO5617uOyglKKps3fMN0z1d91jLxO4FTyuCn6kGy/vk2cxnxZ4zxH+RFAMv2989csdjhCle4wih5DTPEuMUQ9n39whe+MN6TiGG2hGhnSzWzc3/LPfXL7Da2nnnxq1/9aux5zS9mkQeM6MwiMWX+2UFKR9sX3jx65zvfOf5m8HcBv8kerna1qw2CGVZV3/vj3T+H7dz7YZkOzHXErvnMJlR7IGcIXBjYN9mCECXTLRBDhMuc9n7xtwH/qh9ls11nK7UayLJ3njFVP7nOuzH6izx74me3+znL+msCeH/P/H5eI9AINAKNQCPQCFzSEWgC+JKu4ZavEWgEGoFGoBFoBPY7Agc6ASwwKZgpIC1YKZNTEBupJXAoWCuLR3njo48+ehAb2stmsheespdnnHHG4lrXutZoL9gvS+ZWt7rV6E/Ad7cQwHUcIX7JIvCd7C5ZOjKBBbWRFQgvwey0//Wvfz0y+pBlsBDkltGDNLNvMrwQQJe73OU2guO7mQA2tuxJSEZEzjHHHDOIC9g4YIHwoFdZr4K5MpwQnMcdd9wIbiM2lHuVEZy9QJM5vtVA9DrB5+0igFPS9IUvfOEo2YrUFdgnk7mQ+ZH9nRG8IYoQxbKCP/3pTw8C0D6P7AEprFw2O9qJ/T1XOcFKfiCzyEkGcslqdBi/PS9TBh2Zi8wkM6JTlhsfoFQyUgMxqo0MUvPG3uCypDcjNlaNc19dnxLAnpOMPL5MWW9ysl8ZvhY9mOvsgj7Jh9SR3ZtFLgjAQw89dPg8/VtAoZqCzMmU1N3qPNhu+ZcRwOSMD+ALZfOa34cccsiY+7JZyZ9sfmS433wHQsz17H/KNiwKYB+Ib3h5TyA/kYAOc8w8MfdqhYDtlner/dGdf/StzL/vqYSQLPi8Q5TEJ5sS6PymuZHFUMkONZ9UCICHueAdkUUVsbedKoFdfYDvKXPMDshqAQf/ZdEH/xDCP/4AtmzFYinz33eLhLS39zH9qqQBE39L8DP07V1qHnlmyq1vVU/b0X4rBDB9ksee4Oa19x5Z4g+MJ9+14/uUx4aV7HG2xE/42wCWfApCGSb6ZidNAG+HVruPRqARaAQagUagEWgEGoEmgNsGGoFGoBFoBBqBRqAR2GYEDnQCOKV6BWYFKQX9BSyVO/YbAYD4E+hFcgnYC3jLDpPxKutFqUuE6E9/+tNR9lR5yAS6txnuLXc3F1g1/ux3KbvJPn3KdwrmIz7ISfY3velNI1CrhKn2yvwqfeu8ALm+ZQGeffbZI8hNZngKFCPAa2DXwPckE2fLAk9uWBXoFuQ3ZllNAtNf+cpXhrzG6rf9YJG6SnzKAFf6WblTWV5wgAuiRIao/RGVf3aEPK7ZXjsh/xS/mv0bbGStI6+RVynfrfSrvaCVQJX5dYtb3GIQOTKfkeCwQRQiQe1xetZZZw1M2I4sYlmAFhPUDNi91eV23T/N/kNSKO9s0QLyi+58V8KUbi0IYBeyg2Uv8gEyRNkB4twCEeQ5AlxWIAIR6Wcf5J0iuDbDakoAk5dPeM1rXjOyuFU+QNTYw1wmqz0/TzrppCG7UuAILvggMtm0ygD2PY1P0Fa2H0yRoOZInf/JrN8ufa7bzzIC2PxH/JmrCH0+3RYACCpkoPK2Fnp4B/D7MkPJ6lr2gv7gBz84hgFH88BCGTaCLJcBigDmI40hlRF2OvN3iltIPAt6jNucNx9kc5LVohiLo5DfsjiVytfWHOH3yJyS6PGBqkQgvmWVp9w+4jiLY3bSFiJ/CF/yZy/s7GVurEhNGb90TQYLoFQ48C7InHAvfGwLQSaLYNyLHGZHqSLhPUvvCONKoK5rw9vVbtV7sT7H3wLkthhAxjtyFyZsQ4ln7wWyInzZvL+DlIX2TrRwSqUU8rIZW0nICPf3VsqqrxrLbnhvbhfu0346A3hfIdv9NgKNQCPQCDQCjcDBikATwAer5lvuRqARaAQagUagEdhnCBzoBHD2KRW4R34IfNsHUDAXmSW4jeRE+ghapyS0IKhArsCnwLfAuN+C/QkkC/S7PpcBvCqDc7sUNiW79Oscef1DXCBuZTIL1ma8xo70kr2HFP/Rj340CF1lHVPGUsAXWYLk0mcC+7KgtUUoujbNAK6k9JSUidyr8Jn2sQyvVcFlJN6ZZ545xonQl8UsuI3gkfUqWI0MoHtZjspAI0DYR0olC/ALbsNTgF82uT6me0BPA9lzMtSymBW36G2ZLa1jL+mvksBkR1ixWfaO2JW1hgxE3loQgNREkMtyRZCRT5lYe6TaD9bhPIySGYko220ZjtW28p3cMvVkrbN1c4EcyG17uNItchfZn1LZPs15peLNGW2Q4EremkcWP8iGXWbb6+hqX7aZEsD8ln3M+Tnf4xvIKdPT4Zr5DRNkGFtK5jv/gCRGpFskYtGEeYDkQa6FBA/ZFxve38TOMgKYLVuwgMi3eMe8hUGIQYsjZHbLZrXAB8mlL8ToOeecM+wcuav8rQMu/Ab/Z86oDgEP8ppTwdhvz9lpIpj90rV3Hf/GprM/rbmAxCc7svPYY48d9m3hgwUx7uXvP/GJTwzCXz9khot5ZfGILHD+kD2QP/4VVju1D+70vWje0wcfiOhV6cBBh4hOCwCUeJbpfPzxx48FD5e//OUXp5xyyrgeQpzt2AcZ4Q0vWPgbA4ZIY/4x+42nfPRO6H/Ve7H6H7goYQ4D2b/Ke3u/q5JgsResLBqxCMBCCgtAyAhLRLhFAmzAYiv3+xsiJeeTWT73d0rGUP3Eskzhubm92f2ubeZ/tuM564y7CeB9+abrvhuBRqARaAQagUbgYESgCeCDUestcyPQCDQCjUAj0AjsUwQOdAJYkE4AX8BSUDIkheyUfE+2rHbZ8zbfk+kpmJs9IAWNa8nUnSSAKb8SPnP7LgriI2lSzpUs5BfM1T5BbMF7/7KHY0gggf1k+SWwCqc8dzcTwMYWslYwWjC/BpPZRd3rEBY5Ql7ATxvEaLIpQ6RvFtjeDQRwCJmMJRmwztNpMuQR4mRLyeiQNz7JzwZCJOnLd3jsxmOO/DHW7Hls7MnURGjBAjlGdnMbseGQFQ4Xh+uZJz61cy1kT8VhfxOfUx3MEcDa1IxE8iRLkV+InNqRLWXAs4DG3JER7AiOiFW4VsK3ZnzubxyWEcBkjf3SHbunN98z3hCYzgWbEJnBTdYze4Gb+1P2Vt8OGLnfv2kJ/p2cJ3Ahg3GRie+mX4uh2D5y1OII5+nWb4tf/CazkthXucpVBoZsw+IIfdrzOP4yex+7bh553wTHnZC9+gDfYwPGkvLU9OiahU7smNwIXuf4d5iF1OczYOUemFgYU+XLu1UfyX6N79yJMuBbIYCzl3nkpb/4QIsgVANA8tI3O8k8y3sVHnwl/wAHi6y8S+AcjJsA3olZ0M9sBBqBRqARaAQagUbgkodAE8CXPJ22RI1AI9AINAKNQCOwwwgc6ASwwLRgrUCukqey2UL2CPKG8PU9xIdAfgiyafA2JJjgpmD5NAt0J9QluBoiakoAh9gI0ScwT2ZBbwHbEBXOJYgdGfK77ouY8tI+E9xN+/1N+HjuqkC34HYC08lUpDvEFp2HCApJ7hMZRhb6ZQdZDBA8YgN7ugfwvrSRkH/5JEMl99i+g04tYtCO7skEDzLSq3/awAc5Um0jBOBOljjdDMNlZAMiiywImpqliMiEEfsw91PCld6TBRvCOLgkSx4+m9n/Ts2JYODTgg6l3tk92ULWGXv2Rj3vvPNG9q9zmQPkQuwgg6JzmcTByneZtQdCCWg6hkGO7Pmaz2RF03f2ciWX+Q8Dfh52yfp1PvavcgDCNPthp8/4p52wgTo/6kId42e7sqHzLvDJRmRBO48cNkfi95PNOd32wHxSTYO9wKYuEom/mJLy+9L3TWWezkuykwVpTeYQudpFxix48DuLfNhGfKPzeeezj5Dr+stiIm1hEj+6v2ReJv+q57PParPsPX8bZQ6E6CcjGzGX4huzGMxz9BX/4rc5smqbgJ2eH6vw2ZvrnQG8N+j1vY1AI9AINAKNQCPQCPxfBJoAbqtoBBqBRqARaAQagUZgmxE40AlgwXwBxgQylf0VrHc+JZwT9BX0FNwUCE9Q1DUBX8SQoC7CQxAU+SH4XQPcOxHsrtl+Nfsu5EMtQRoCyDXBW/cmCzBZbYgeBIEgsGxRfZJdcF+gN5mQ7oVhJZqmz98uU8wzkmmcQPM0y6tmYtfgf7KRUsKarJUQqkSARQJ0DIeUuc5exwgE94Zkj03VZ+2NzMtsae78HPEdfCoJLPgeIocts+FkciaLkUyOlCpNZluuB4dk0usz2YSVXN4b2bfz3jm7iG3ULOYQl8l6ZufmehaC+EwZePc5yFszYFMie7tsYDtwqD4hBD8ixj9jR/w7kvEdX5YqCTX7sZKariO64kfcn/4ribNThM7U/waH6DnkXwi9mukcf5gs12RAx174Q/OkZrbyG+ZSFs+YX+4Pfp6X7ODt0Ove9AEDMvLt/EEWucS3mwPGmzEHm+zrm3dk2tGxuZK5wGdok6z4vEcqsbg349/qvXOLQEJKx35jL+whCx1yrS6kyrxwju+r2NQtFYKvsWaRUX1fbFWGvWm/amHUtG/6rO/EOje0rdnwfsfGgweM4hs92zyJrUwJ4rln51x919d2c3N7b3zuVp+zyqct668J4L2x4r63EWgEGoFGoBFoBBqB/4tAE8BtFY1AI9AINAKNQCPQCGwzAgc6ARw4BCqRuwib7OFb9++tGY6C4Cn5nAB2SLEQAgLngrshSLYZ9rW7SwbilHxNmVPB1wSzawlcBEeCmiG+8tDInBKP2lUyUHtyHwgZwJElGV1kDCEKD/ggM0OQpcw34ib3RufurWWSU0J5bwLRayt6zYaV/A05l3MheMlNdyHEdB37DhGCFEy5T9dChE7nwZrD2q/NpuRHFjHUssYIipAcmRfuS1ZrMgINHDGSKgIhQmoG8X4Vbo2HTQlgdkoe8qesOX9XsxlD8Lk386GWec93voQNZK/bitMaQ9unTZYRwPGNmffaZa932LhOLj6APFkQ4Vzm/pTIzKIR95szMsvTR8oGJ0N0VQbkPgXlX/vwpgR0PmGQPZA9P3Mh+mQn0XN9x9WMaX3kvYD8C3kaH6Etu9npPXBj2+y6Zr+Tm67ybki2ahaMxTYifzDxbghOyQKv2bDJlN7JubEVAjgLh8iS/auT8VwXfNQS0akoEp/qd7aUMH/Y07qLH1aRq/t6fuzL/psA3pfodt+NQCPQCDQCjUAjcDAi0ATwwaj1lrkRaAQagUagEWgE9ikCu50ATvCwEqBTMnTZtQT+BYgFTENopgxofmsnuCkYmszglAbep+DvQedT8kcwPqSmgLRAfbJ7Q2AGw5rRGgxCZuhHADwkkqF5Vs2U2ulA7rIsnEpYhQzTNnsey/qVzU3m7AEqAJ4y4MkYrORIJVejpp2Qfy7TzXhS0jb727Lluu+r+7IAInv8Jis+hE3dA7OWAta/4P5O7vE5nRpzpK82IXdT/jV7QBu7+RyCL8QoYk+GbEiREIWII6WQQ/LBLn3vwTTd57dUPFLKPMRuSp8ngz8ZjtXfuT9l0kOSsQvnYidsICXDd3IO5NnLCGBjJEP2Mg+ZHYLP72Qzzy3oCdmvjX7S3tyq1SPq/rcZ07Ss/j5X/L8eUPU/rVQQ/5AS52Si+1q2OaWip/OjEuEhP+fKoO+EL6zYLpM/cyFzIHbONuID9EPX8JDlPD2fihKyqVMRI3NE25RLTub5ThPgq2wu8yYLvfKbfcTvZ9sM8rGVujisbgUQEtm9IdtXkdE7bSur8Nmb600A7w16fW8j0Ag0Ao1AI9AINAL/F4EmgNsqGoFGoBFoBBqBRqAR2GYELukEcAgNQVvBTYFNJJEjxEGCxbVEbjIitUsAsxIQq74vIyv3Vn1TAjikDfkEv0MC5/l+C9oKgPuEh8B2yK2QAiklHdI4WcORswaRq2xTUibybQWfVQHk2me+Rych8BLUh0clvFO2te5bmAyuBP6THRcsEhSHXQ3uTwPZUxxiK8vw2QyTzewiOk+584pHLeua81nMEHuXvVgz41zXZzLcQ3xH7mCJAFum3721463ev4wATjY/u7X4wW+2S+ZK7Mzt7V33r0yJ2+wPm3Kv+qh63y1kxnRhgPHybUoWR/4pxvaBhY/Mb3MAQe5fSDL3ORDkNRN+2SKErepwb9svI4CTyWse27v04osvHjLWUtfu9TvZ7tn7F+kfgqsuiNCOTVkQEzvhS5I9XLNJ91auPbl/qpP49uxzjdisJYsjYwje6vdD+PMRMuHrO2Y6troga0/GvV33VPmzGCaLmTyDLWjjvUjv//znP0fpf/LnnZEtA2CTigH8RCoj+A7HYJaqG1lEULPLt0uudftZ952pP21TDSMlzs1vfwfk7yCY8JnOs/2Q3+YJXFNRwPvQtVSQyDtymY9wvi4iW/Z30dzcnr7rI8vc+Slu2/Gc6uuX9dcE8LoW2+0agUagEWgEGoFGoBFYD4EmgNfDqVs1Ao1AI9AINAKNQCOwNgKXdAI4+wALEgvkCoAKWiJLBDyT8Ztg324I7m6mvCkBLHiNuPvSl740grS3vvWtRwDbIXhNrmRy/uQnP1lceOGFA4fb3OY2Yy/klETVL6w+85nPLO5yl7uMwHmIxHUCrmsb3B42TAB2Gigm329/+9vF2WefPciZhz/84UPmBPUFrENsfvWrXx0ZoYcddtjiCle4wkbW4N///vfFOeecM2zj9re//UZpy+wXvdPyR+c10z3BcOc+/vGPL/70pz8tjjjiiMVd73rXjQzOkNfZ55NOlcm1T/ZPf/rTxfWud71BmLGDH//4x4vf/OY3i8tf/vKLm9/85hslUBO8nz57D9W4x7ctI4B1yL7PP//8YQN0+LjHPW7D5mu5Wrr/4x//uPjABz4wiK7nP//5G3t5/uAHP1hcdNFFg0D1LP7iqKOOGu0clfjaDSRwxcM85bfoGzGDtMwiF2PnF5Ldn9/KXmuPADVvUsY4iwb0zz/CLGVgKw57rMi9uHEZAZw9jrOQgb3zCVe72tWGH0vmo0erBsDe2UmqIDifxTPIb2QhPFyHY/bBrhnxtarEXoi0x7dW/ZvTSDljni7mCPHHt/vnneCo2c51EPxmXQyUveOnPnCn58AcAZ493FO+PMRl5sY0ox8e7AEWhx566AZ2f/vb38Y7lO1ccMEFY0EEfEOUZ65MK2zssTL34MatEMCZt5k/lczMHtF8AXzInDLRIW/rIiuLSCwmqxUiVo1lp21lD+Bd+5YmgNeGqhs2Ao1AI9AINAKNQCOwFgJNAK8FUzdqBBqBRqARaAQagUZgfQQu6QSw4CSy16dAfiKEahUAACAASURBVMp61owwgd1kdgmIJosUSbDbjikBTLbTTjttcZOb3GTxox/9aPHhD3948b3vfW+j5GeIn2984xvj+jOf+cxBFj7vec9bvOtd7xrtkkXs+otf/OLFpz71qRHwhkWyhBJE3ik8lmWlIfTOPPPMxXWve93FJz7xiaFnMtS9oMn36le/epA59773vRevfOUrB8l55zvfeRCCz33ucxfve9/7Bjn+ghe8YPGe97xniIksWZbZtL9wmHt+CEq6fdGLXjT2sGWrZ5xxxuJRj3rUIMGvdKUrbegPqeOQ4ffYxz52kNyIYvNBIB9e+kScvvWtbx04PfnJTx4kaspIhwDeqWD+MgIYQclu3//+948Mv8997nODyHHOgbw052F11llnLb71rW8tjj766MULX/jCxTWucY3F29/+9sXvf//7xYMe9KCxKMBzyP/5z39+ZMnqK7ZfSfCdwiF2N7ULNkD3iM8//OEPiwc/+MGLt7zlLYO0Yv8p64okI+tf/vKXIbd2p5566rhO3p///OeLl770pYt73etew1ZSAjfP3Um5lxHAZJT1i7znu17+8pePhQ7+WRhzrWtda8yPulcvIovfIOuXv/zlsRDCXFAi/OSTT17c+MY3HsTxr3/96+ETzJW6Dyw8drJE+hwBipBE4L3uda9bfPKTnxzysokHPvCBG36MTGRHgls48sMf/nAQf+zAfKj7ur7tbW8b7djCVP87aQfGUuXPe6pmmpLRIhe64+dPOumkQYDTmbGT8xWveMX4NO/f+973jgUhFsWEBDcnkL+/+93vhm3xhSF944NrxYn99U6Yyr/quSH/LXIhq0U+xg8j8lnMYAGNuULGY489dpyne22++MUvjsUx5oSFY+aV+ZAy+00Ar9JAX28EGoFGoBFoBBqBRqARWBeBJoDXRarbNQKNQCPQCDQCjUAjsCYCBwMBLEgreI/8SNZvSoEmAzj7Y4ItmZPJpkqwe0pAVDJmfwXEpwTwr371q41MN9fucIc7DALgMpe5zMjucyC/nv3sZy9ueMMbLo455phBjiIFBMevcpWrDKIQHh/72McWp59++uK73/3uIAWQvzVraDuyQOeykGpG0tz3acC7BpwRfQLTiECZvA996EMHyZcSoAjA8847b5AYAuBIEcHse97znuP3M57xjEGWPuIRjxhkANILCYBEzR6pU/Jj1dSqMtS21X5WfU8fKUFcsXcOScE+BeeR2uwbiYHEdT3kbZ6DHLnZzW429P+UpzxlBPjdI8Av+0327+GHHz5wRIAiFOk/BMduJYDhi9x/9KMfPchOemfTn/70p0c2fMpAkxWZd/WrX31khPuO/PvmN785iGELKPgGh9/nnnvu4lnPetbGAoip/Ptrvi+ztToH2Omb3vSmxQknnLC43OUuN+bv7W53u8VHPvKRxR3veMcNotKcfuc73znmPltn/3e7290WH/rQhxa3uMUtBllO77e85S0Xj3nMY4YtwbOSgjsp9zICmM0ipODw2te+dixyMc/vc5/7DPLul7/85YCRn8tWAK7LhEcOf+c73xlVAVx7yUteMubEG9/4xjEXHvawhy3ucY97DP8R3wsD82K37AFLLvLQE1LXQg8+8YMf/OBYzILgPvLII4e/YPvIbot/+HvXHHwAwjS6Vi2B/ZP/qU996oYZ1kz4VX5wX16fWxBC/6la4X3ufXD88ccvnva0py3udKc7bWyFQG+/+MUvFve73/0W3p/0buEI2+EPsj+yxTV8hIVB3pn6TNnnvJN2Yv/f6ftwFc5kYtch/eHEFsx3Cx4sIrPgh880/70bLYi64hWvuLjRjW40/KG/JcyDJz3pSYMEDgHu2dlr3Pc5/1DPrfNunMq3Jz5nu5+zrL/OAF5lfX29EWgEGoFGoBFoBBqBrSHQBPDW8OrWjUAj0Ag0Ao1AI9AIrETgkk4AJ+tHsFOgEiEksC9gLqCbrKHsZZeSma5ln7uVIO7HBlMCOESET8FcGZyynZLxh8wT8JUZp/StDGHEx+tf//qFDC/Bbpmuvgv8ypZCiOhv1R64+0vsqcz1uXUPZKSFzEYEF5mTwfuOd7xjlHgme7L2lPdFcCBDv/CFLwwSXaAZiSoQjhBItleetyeB6L3FaC7wXAng6IisZHzIQx4yCO+UwI69ywh84hOfOAgxNo4EYhsyYGWQI8lkdjkHC22RgO5PYH8n5A9+c4SPa/SpjGsyOI3xyle+8iBuEKIZP3vQlnzavOENbxjZcLe61a02ziGMZBGzC+QxErXKvxtwmMODPIi82972tuMy/V7nOtdZPOc5z1k84AEPGGQNf+e87GAkMXvhI5A8sELuZI9pct/3vvcd92YRyE7OgSrzlEwiG7mcl8V4zWtec+iZvIhwBCaZ+YnsA83OkxnuPu0sAHBc9apXHYRhSsm/6lWvWnz9618fGbW1fDKsasbp3s7zrd4/zQB2P1/w0Y9+dHH3u999Y+9i8sh0tUjEkb1/VQCwOAAJivRlK3DhCxz8h60AtHvkIx+5MbzdSADz03lfZc9a8xYxzpaR93SaxSDsg5+3GMK2CM57d5r73h8yZC2EMk/YgQVFSkKHAAZGSM/tWBS1Vd1rvyrrtvZpjBZ7IfjZB9uHARlk/FocxnYQ3q7RtwoZ2siS93cDP2Au6Mu7IZVF2FOqpyyTYyffG3uC7VbuaQJ4K2h120agEWgEGoFGoBFoBFYj0ATwaoy6RSPQCDQCjUAj0Ag0AltC4JJOACMzZUkK7srwU9pV8FSQ/NKXvvQg/5CBiBBZZPb8E7BUBnGnsns2U+CUDM2+hoK7gvhKIcuITKBfYFeAXJBWtqtS0MgtwdyUhkR4IkAQAQiBr3zlKyPA63otm7pTgdypzDX4TT4kNh3LZET+kiEkhjHLjlTuFhEi81XGE+Lv8Y9//Ah6y3CSAZh+tJcBSvY5omVLE2wfNE72FR0J4AvUO8iP7JLtpU1IEbpnF37f//73X/z5z38eJZPNDaQx8l8pWIQAbJCBbERp7J0qcTqFbRkBrF2IayTvX//610FcyezLgo9gwRYQPMhf5cKRXRY8OLLXrTZIxG9/+9sj622adbpTc2AzPJBXCHDZnQ7jZs9IYT6O/rMPNmIvCxvYN7LcYgeZsDBgTwgzZDLylE/YLXNgWQYwPVusA4P4CnZLv/Qo25UcIQpr6Wb3WhShCgD5lfp1j2oJfIv3heoA9gVWRjpYsLVVxNc+mPobXVadmLMWNti79rKXvexo4xxbldkts1VWN0I0ex9716V6BD/CHyAJzY8sBDA3EIFPf/rTN567GwnglLg37ryvnPPb+E888cRRIcA8kclLXj5Ahrw5Qud515kLN7jBDQbhLwMeIWqbgOwJXPdOXpYVui/1nr63QgCzVRnttoaQ2Uv3WbxAbhnCFgh477NpWCGKYaiagveKyiKyqC0c4x+n+yBvJvNu8Zn7Qi9NAO8LVLvPRqARaAQagUagETiYEWgC+GDWfsveCDQCjUAj0Ag0AvsEgUs6Afya17xmEFqHHHLIIEUF8hECsr6UN1QCVbacwKfguD00lQAVOBYwFyxNALMSEOt83xcKm8sARmiQS1lb5Z9l8iItBLqVt3QIAiP6EDwyn7JXrIC/8r+ywZAGMqYQgwK8KXdJ/sib7/qs56eyrsKnBs9XBbMjc5U9zzNOe5ciwpU/JSPSBvEleA8D+72SU/A7mU8WACA5tf/MZz4zsr5kOckMYzPsYFUG8JwMm+GzGSarbKXiX9sK0tMpDGRy2f8UoZFsN23JbPEDkge5x66Re8gMtm8RBHIgCx4sBkD+KAsKw91wLCOAQ+YhgZF8dE2317/+9TcWQUTnPhGh9ouFhfK4yHD4OSwOkClvkYT9c4PtbpB/bn7Vc/BJ2Xbktn2+le6NbK7zAeyTT6B72X3mvoxn59mM88geBLDz8EIu5thJMmcZAUz3Kd/NtpP5byGA7EWEeOQjBzn5jZQ7t3gGAe79wAcgBS0AgtfZZ589sqEtDnHdERLV507ZyHQ+kIXcKevO//F53gPkyQIA4/eukN3Kx2XfazjJklU+2qEfhJ8y2nzFVP87aQfGMl2UkLL3eW/xZWwfmSuLFw5Z4OKdjvRXDh7pqaQxjLz77IHt74PMfwvHEOUIYP3Rt75DoE5tcn/5ilXvzDoO7zEEsEU+iN3Mc22ywMdCKO+Om970povPfvazw8b9Yxe2VTjiiCPGvfaJdmTRTXSx2SKRadZ+/naY+q+5dtO26y5GWUbOz/mQOd+2rN3U7psA3l8W389pBBqBRqARaAQagYMFgSaADxZNt5yNQCPQCDQCjUAjsN8Q+MMf/vD/agCsZvikvGEtc1jPJTg3vaeeX3Zt1TM367sGBZOtNPcc7WQ1yfQUvLUHHnIX6fOyl71s7Hcn8GnP15rNZW9ERFndA1dfAqf+CQ4mCIwk2OxYN1Bexx+Z9IuQmQtQTuXNfpRIUASuTJ2UryW7QK5xy5BFeDzhCU9YnHrqqYMEEwjX9n/+538G+RVyVNC3PnuKda7VoOxcYLrazxSrVYHsKWnq/noOPuTzDMF52Uv2ulUKORl/5ET4I3e1dZ7OZUrb09Bemf/5n/85iFH4KSWtLR0vywLPuJeNfyZQvCF6JbJTSjS6qphqVzOwY/fOxxbJg7hHWCD+ZXTCBIETUgzxifBBbCDF/BbMf+UrXzlIPhnDCJGKjaw5BGId15wtT0tET9usG7Bf5fDqIgBtQ8B4nnmM1JEFTvbjjjtukJbILKQYuZxHWvAB9G/c1772tUd2pMUPCD5kN3twv8zJuvdtHd9WZFq3bbWJ+r36umUY1fLGyG22wO+lTKt5gfSl9xDAMqWVRteOjfGLMISVbFGZ4kizEF6b6cdz6hzfm9LIc/NqlQ9N9qZ76RjhCwMLfBCA5gL5+eqaCcwmkFwWP2jnXhmiskBvf/vbD5vhDxCICNbsCZ7FFT5hv66O47vq5xTX6tc3w7w+k17JwYZ9Bn/6M7f/4z/+Y/g2cwER7F6LRMhtoQQ5Zbwqh89+Ut6ar2AL5kSeV0tfz1WJWDWPV+ly3XdKfU58fxY7WQiR7R3IZ1935cxznSywQvZaAGRxmHe9+WBhlLLZ/Kh29lJmAz61Mx+cT198b0qDL5N9TuZV771VOE790ZzfzTPYqOoX3//+90fWszkQf0f35r+FYxYMWBij7LcMab7yjDPOGBnQPtmRxSUWFziy+GaVLOvqfCsy75a2TQDvFk30OBqBRqARaAQagUbgkoJAE8CXFE22HI1AI9AINAKNQCOwaxA4EAngaabIlGCsQXQBT+U8L3OZy2wE8JU8/tKXvjSC+g4lg2W9Ce7K9kmJ4GS/Jeg9fY7AZzLs9lShleCd62NKAIb8S1tj1sY/AXlEp30Nla+s5KUsHplsMvu0Qwwoey3z7aKLLhptBbWV/VVKWhYokqBi7ftm5M40EDzV0xxRUsku7dMm34N52oWAj/wp84ucQfoZO1kRninXeeGFF45FAGwBKaoUKHLja1/72tjvEC70jzR43vOeNz6VPU2Qf0rKLCN8KjGd8c3JMyWAQ6BV/YekzLPJOSWj3cdWlbBGWti719hl9iH1EfruF8iX6Y4Qk+UHFwF9mb9vfvObx30IIufdLxP2Bz/4wSA8EEr1WBbMnxJ39ffUhtJf1fey+VMJ8uAWm/CJ7KF7MtvbGgkOFxnR5DY/yJQs0WRs+o3kRIpnX2Dt4Gj+IHViP1Xfc9/reOp3MlX9b9VHbHZvHQdZzVWkjj3ALYJI1q7SyHAIyYscZUfKnLN9+g2BCEc2j/RDAiHOki1cdeb7nE63g+iZI5OmfmSKo+swQOLxx7I5kfnmQCo4xD+6l17JnGt8vlK3sJAN+uAHP3gsCoAVgtCCEJnhlWA1P411q2XiV5FlU5yX2Uztx3sKya0ENt36bWGPjFYYmNspj0yf5gx5ycT/u8dCCISofdLJxBZUzvC+sBd49bdZCLSuLOv4j83mxvQ5c8+N782ClLw3LQZChPPxzmVrhPjS/CanrSDYhDL6iHC2ZP9n70I2wYciT93jOSHbV+Gw0wSw8dEvwh+Bm79n/P0DB+S/agBKPfOjsPAePOaYY8ZCKvOJrN4fbOrkk08e88s8Mu8smtjMV83N3znCetk83xO/smw803f0uv55WbsmgLf6Vuv2jUAj0Ag0Ao1AI9AIbI5AE8BtIY1AI9AINAKNQCPQCGwzArudAE7grWbF1u9TwmVKTJx//vmjpOHhhx8+SCBkoD4RRTJelP9FlB155JGD+LJXrOzfo48+epBHyfZKxm/6T/bTNHNzjpzYTGWCzMsC2iErNrv/l7/85eLvf//7GC9y8/nPf/7ipJNO2sh+RXwK2P74xz8eZWGROsghn/4h/xIURYrYG9cemIiCZM5VUiLyzwVEp3JUXUxxWhYUniNMQxS6FtwzJtna9jtF8svsFshGWMD1Zz/72cJ1eChn7B89K+t63nnnDQJM5qvsKBmxyFSZ0bKh2EIIQM+KneX7dJxzOnJPzZCtweeaNTkNSusr+zOHcJ8jgLVB2FjQgOhI+VfZqzIYLQZ497vfPbK5BOplfyOLkRwnnHDCyOxT0jOEP5IE4YEYtl+0/UTnxrYOWbMZKbKVgH7VfcU8+kBmIWsQFci7LGQwpy1mkAWshC3yX1ao0tYy25U+/ta3vjXkTKlzpDeiBCHiWId4WuWO52Tdivxz/ddx+c42ZEHL6JbFSXZkl3mMuNJGBQBEGF8BB+QewlRpWzZkwYh2If4QwOzFWJNhPzcPnJsuYNiqfFWede+t95i3IXNlgdsLV+Yn4tu1f/zjHyPjX9Yze0BwpzoA2fh8pZDZzimnnDLmAL8BQ6Wg+VB46AvxpZ13g7HOVQiYI7eqD11lM1Pb26y/6ITezH++XcaqPY3J7By/z+bJk0zg448/fvhMC130z04QoDJlyWiRDBvxnuQn6rGqKsAq+dbV8Wa2X/XPT2exThZEGaM5wc+pZkAuukaOq3LBBrLwI/vjyn7lT7QzN2BqkRRiHLnucM6zazbxVjPeVxHGq/CbXp/z0c7lOdkD2MIWBHCyf80LWb3K5mvrbwdtLYqR9SsLGiH89re/fTzS1gqqZsAvR/5+2YxIbQJ4qxrt9o1AI9AINAKNQCPQCBy8CDQBfPDqviVvBBqBRqARaAQagX2EwG4ngBNsruWHBRRrCdgpOZeAo0+kpkCnLC7EgAwWgU0BXISpIPG55567OOeccwYZIvtFYFxJ1GTR1WdPM1BXBbNXBYdTujnq3ay/KmfaC9Qi+Mgk4G/sZNOvYDYyE5GDABD8lfUjuG3PW20Fg40xmZ7IUGWBkR3arRp/MjQznimZMxcYXpbpM2fi07YhgbV1LYSlEp1kggFZEB0ym2XwyXZE/iN5EUX0iiCib4fSmL/4xS8G4YtIVRo4tpNMsmA/1U/sYS6oX9tW3c1hNHeuEmv1+c4bKx3b95eNZ/9P/cjulr2I3EaCyvRDjJAR6QkDhBeyP6SIoL97EEYyY2WUIkvYQJ1Pwb3qe4rJMv2umiububhlJCEs2L+FHmSRxUvvMLAwIHvhIoCVeEXmyGRD7CE/2G9KovIBstksEpgSn3Vs6xI46xCby/qawyptp59IG8QMsj/XzGuEDvJSFrAKCIgb2XxITnaN1JI1bQEA4pju7RPqOz+o9LEM0vioqT0HkyyUqDa6lTk+JbDWsZMpbsaI1Eda8n/mf8rzZw/XJz7xicNOLBIxH5C8iO9nPvOZI0P00EMPHYRuymcbhwUyqgMgRT0jZHhKz6/zWt6qfFOCfxUe3lXmK1s+/fTTR5Y/vdG7Oc0nnnbaaWOBjPcEG3DOognzxGHLANnj5hNfwl96V6qUoD/2kv1i4/PyHl53PqzCapWc03dMnpsqEGye7v3z3QII5LXFUeYB2dkErCyEodNvfvOb432BKLbgJUfek2xCP/5W4FvqtgBsyL9V+6RvFz7L8FtFABuzrS4sAkNyk8W4+QH7QcsClzGuIgbc6NsCIjYi+9nfGHTzvve9b9jQq171qjGUCy64YGDJxjY71tXrKvvYjdc7A3g3aqXH1Ag0Ao1AI9AINAIHMgJNAB/I2uuxNwKNQCPQCDQCjcCuRGC3E8CVQKxE1DIyIiREgqKIAJlgDgQHsgwBKBCsrUA+AijtBX7Tt8Cu9iEBtQ0hnUzDlALNPekn4162h+w0mL3KOJLR4/kZg3PGJuCdjDTX/HbN2J3P3o8CtSmZiwREfl/qUpcaZDeMUg4TNuSCS/qNXCF887viTYYp6RUSc1o2tJIImwXIp8RpcPCsEBCy1VKuOnsaGj85BO09yydZUv4yeoMRvOAIG7j41DdiINmhdRxVd8FhTp45e53aib6S1VwxTruabRcyXrsQwMbKno0zpD27FcjXJosYfNeWPcqCZAv06zkhO5JJxy6Qg+xhs3kWfU/brBPwr/N6le1Xu5o+i5zsu2ZA0nPkp1eykhmZHRuAlQUAfrMB44F1CL6Ueq0LAObGWe2jLhRZR6bpfKn3bEagTueLhS3IbAccyBmC0mdsxfm0SQYjHZsb8YX6li0e/afU7VSe6TxfNvZ1cJjra5UNTe+p8776pvgr/cUfus7mYRZ/ol32x0WQua5PtlX3WIYHjJ1jK9Ps5zl5tyJf2m6G7/QZ1VeoepDs5izukcWqooHzSECEnzlBz8hwvt/CF74vNqkfcwQO9kdmL/xhzQav/mgdPS9rMyUwN9N9xaVilfcsH2dOk9U7ISXf826LT3Pee4+u6dCn7HjvQ88ne/Wd8QPJAM67d1oCfG9w2NN7p/hFh8HHwh9VUPhAVQDYA32qdIDQVSFEdq8KCBZRWQSjmgL5VZGwXYYtFdgCQt37wbzgI/P+XGavztdFZMv8/lSGzfoLTuvYybTNVp4z54On/TUBvKdW2/c1Ao1AI9AINAKNQCMwj0ATwG0ZjUAj0Ag0Ao1AI9AIbDMCu50AnhILNYDo+7J9Wt0nWCcwnMygKRkryCvIL1Ccff2QZ4LDDsHuBNNDkNSM5AR/a1Ax3zPOVRm0m6kzpFQN6IawSP8hPkJWKv8qcIvUSbBamxDWAuSIIJk/gt0yvfx2HSEgEJ6gbQjFKek21UElNTfTV+TQPgSs59Zg7xwe00BsJXj0k/09YU2eBO71FXIz52GS/T9TClMf2StWe7YgCD5XArrKWscRvbheyzvX77HJikO+14UEtcT5FM/6u9paiI4QuuZF9qcW+NdnFgBkwYPFEb7HxlPynD0Yt/sQR9NjHXJqWaB/O9zX9Pkpa0tv7Nt8doT0CREGE3KFzMl1xF+y2FJCFo7ZE3c7xrw/+iBniGufFkbQH1nMbeeyv2vki/7NdaRvlTk2tdWxZy5M7XxZP6vsaRUZ7LqxZjEEH8iPky3zPos6QtwaS4jxLI4IVmwkfjJl8PPbtZDm+pojgKf+bJV8c7hsds8MCTW6ICuZUy7e2HyPn9PGFgiy/+sexvH72ptLsCMj+fTnHLvhT/IOre+hrb7jtuLvY0Ob2aDn511njMkIzmKpvLO9I6NPbbwHvCcdIfadz98UwSWLPLJ4JH61PnMrc2SVPW+lr2VzrM5B4ydX/B5bptd6xEby94RrKqdkX+lg5TP61i+syNME8Fa11u0bgUagEWgEGoFGoBFoBOYQaAK47aIRaAQagUagEWgEGoFtRmC3E8DTYGkyLRP4XEUAu56MrQSEBTsFfpMBiTAQ1EQcIQBTFrbugWscGYsgqT4FhKeB1Kl6lgV7c17QPn37nGYRpv8pCZvnJHBrf0uZXDJzamZTMoIFfQXys5dhyJ0paaQNbEKuhwyfypWA7/RzlXlWWbVdlSE97a/qP0Ry9iEMkVmzwQT96UobGCA36C+lO313BCdB/9hGzbae02OI8kqGzJE/VeY58qaSx2mbcyFqKqGagLtzZE02O9myH6prkTfnZG4hd+kcwY34rERxCALX3Z9M0sy1uc/Is4yUmssSXEUAbWZDU3KRXkMAJ9szc9NcmGYA0nf0pl3mGxxSSte8z7irfc7NwSpftYNgNV3gUGWv9hOZp9fTz/TZ9Tc7zTxOn9kPNqR+iC6+zpxINjAbScUA+uf/2Jw22es2GEztOGMIwbZMr6sIrzmZl/nROXtjxxauOCqp53d06rt7/fY87at89Bhilz3JhoUVUjikV/wzu4GPfkKybqa/Ksu6tj+H2bJ3gPOZA9nD1jnyZZGD54bUTcUIMvN3ZM3CF1nx0bd3E7uJ7Ux1wk7qgopVvr/6j/o9ci3DZo5crHYQPx1iNuPI3K/bLPCFsRVzRj98AhnztwQMHXQcYjjv4ZC+0bv78g5ZJv+cza6aE+tgWW1u2l/1k/Se+R5/EKxcy0K2ZHfrSxl9Wb/TZwSPVA1gd+l7lfxbkelAadsZwAeKpnqcjUAj0Ag0Ao1AI3CgINAE8IGiqR5nI9AINAKNQCPQCBwwCBwoBHBIr0qIJagdYiKg14Cr4H2ygAV0BbpTujDZcIjT9OtTBqnAJkI4hJG+s/+foKnAOeLBZ0iXOaUvC/TmfDJo9G082WvRbwH6BJdDNnhGJUETxLfHp+B2COHI5j6B3ZQzTQA42ZDJeDaelMIUAPe9lvusJOUywnMaqK9jNu4QKJExWUmV3AyZFH1PMXW9BvRz3Xl6pQ8BafoT6A8JivhB5kSfldRIqWS2EUIUlskWXDYW485YKiaRoWby1lK06a/2G33nXMqNk6PKPCXLtNPG/pXs0eFZeV5sKAscyI3YISuCNPbkM4Qo2Q855JBRErWWhZ0jOGPHkTXPrmShvjPu6ecqImRKCk1tz/zOQo4Q2HQYPbPvlL6GTy3pa96zC2S4Msoy4vWXvV5D9sR25z6TARrfUD/JVhdQTGWvuOT7Zm2qX6s+z3hD/vukYzKnKoAxkd1n9Bk/6HnGmGzYlAbmuuRUbAAAIABJREFU41ICPyR3dDvVcTIkl13PfNjspbiMBHZ+mdxTEjDZy86njH38W/p3ng3YH5ef8M81+MAm5Z6zUCTZk9lXONnzbK2WlI9sc/qb0/O0/WbkbsVtjkyMj0u2c7KUs29xCN0QoiHJa7Z3iGJ2wIeaE47I7zN6jo1P5Vrnj55l+NR7N/MVU7+S31n8Uyt5ZHGD8bruN92HtJy+t+GSd2Xe986ZR2w7paVDfsY/rFrENKfbVX5vHSyrDW1GAKeSBfvwN00WBiTbOX8zZA5kvmtvTriehUPxtXCGX+ZDfYdPx17HtqxdnedTu9oTrLb7Ocv6awJ4K5babRuBRqARaAQagUagEViNQBPAqzHqFo1AI9AINAKNQCPQCGwJgd1OACewW7N8BDBlZyFtzj333BHczT/C13KV2greC2ImOyoECdLUeQdCxL+Qv4LEyJBk+wqKKpvserJ/rna1q22UG66lMWuQPsRegqo1q9S5SjzXkqQ5L+hs/MFB39mndpqZNRconSMMpu0Esskewgcete8QaGQJmROCOGU1fQqWh2gWSFdCOMHzEITJGgvB6VnBpBLGIUKTZU0frtOt4DNyV4A65FdKlQZv99FfSBrPg5sgd4gqRKfvIQhiC+5JJnUypeaISGP33ATQUyYWljLp4EEOfbEdfSSrzPdk7oaI8Gmc0+xTMkfnKeNr7MYmMK9U55WudKWBdwgsz4RrCM0QOdGlMSPEYZhMSM9OCdWMI4H5KbkXfQZvn7GrENZ5fuwmiw9CTnsGPELWklMfWeCQOZUMVzrPwobopZKLUx2FSEjJb8RWyB9j0X/0kH2EY/vJqK3tPMu+sUorZx9xstCjuZPn5566eCO2HfsPkR0sKpkzJUBqifMsSghZGdszhvgxYwvhG9uOTuIn8/z4S3MKIc6uUg7btbrAgR/SLx15Ruw749Vn9cWZ13m2vhGLbJB/SQlyeOnLwSYzJzNfs0gmRFZIOs9yjQ2rbIDUNXbPC2FrrBlTfI5zWWwTInf60qw+km6zWGX6bqkkf+YSHGrJXHNW9j1bzwKMVBmwAEHfhx122OL3v//9wjsl54xbu/jQjLkuLPEseGaxC9np8S9/+ctGWeTYeWyw+lvnMufNgTqv6YLOjCELlOrcDckeG8v7K/4sviG2GV/vtzH7l+oc6X/qR+J/6tinc4gO2CVykw2QP+Ww8+6sCyaqveadkv2C2RF82GTevXmHRJ56PTLXOetZc4sk8k7PHM5io/hf+o3dxr/B3vsk8zS+hnxZ3BL/mb9L9OP5+mBL6Stz1vPYpL7Im7+LYEHWYOKZfkdHxu83e5QdfMQRRwysqy/Z7G+QKUZ1zjUBvKU/27txI9AINAKNQCPQCDQCl1gEmgC+xKq2BWsEGoFGoBFoBBqBnUJgtxPANasrpFTK+SJ0srdjAtc1QJ/Shj4FL2U0CvRqK1jqe8o9Bv8EPwWSUwZVcN2zBMgFmt2LPE5gO88OaVmDmTUYnAB4zXJN8DYB7gRTa1A1AeJKJidLcZXd1GfNtU2wPjjqV3A4pWBDBAfDBJmTPaRPQWvkI3wSnEfuIBBSTjekZg3kB48qs3NTAh0Joa9kcRmLwLYsVURLCMOMMWQebENqZx/Y2FCIxuCY7F/nfQ9Ruyz7KGSfdgmUs0vPCfkcbLLfMhtKRmLKUlcSLXj4DIGQLE7jRp5lP98E3vUTEsI5CyMQZwgCuGQ/T+NFAPhkR/StLcIsRE4yaEMW0/3UfqZESi0bGkwrATwlQUOkVXvIHAj5k2dqQ44QUyE1QjiFzIZXtaHcn3MwRpSHyMkCEHarD3ZE52xWWziY8+a6PpIt77nOR8fJNNafc8ZJP8EoJGd+xxfU33WskWM6T0O6wVqf9GNekacSkCl3H/2HkE1J9+pTMs/cn+vJJj/00EOHjcAi5cLZCF24xm70pX2yTyNT9YXVp2ZOxn+4N3qZ+r5kF5LHd8d0cUCwgkX8vD5TzroS6yG1Mmfr/JoS8BlznfdzPjo+R5/sJgRmyu2at7Axv6oPrHYaQg025nbeT/CNjvWbkuyVUJ+SbslUtRWAPX7je0KAbvae8Az69Y/vzx6xWcCj76qjajvTOZ8FA87nfVXt3TljSmnpWg0ixH+wj4zJ6q3Eb+0zz+Lr2CjsYy/J+t+MAA5BTo+ekQUCnp93fmwmdldJ9PjN2Nd0bNVHBscsSsh88I5Llm1I/P/6r//aKE3NBmILxpAs5IzHGLLoIIuisuAgC7PoN+20yd8yeQdlbFNZ844kVxYlWAij6oS/oVJSe5mNLXuHrvrb5UC43hnAB4KWeoyNQCPQCDQCjUAjcCAh0ATwgaStHmsj0Ag0Ao1AI9AIHBAI7HYCWPA3ZQdTqlQAWTA0ZF4CxzXrJuA7h8wVYPc9QeQEbbULARYCD1GmXUgQZOOlL33pEVx2zSFIXgPWNVuxBsgr4eh8iIO0qaRENZgETQVnBbYdyYDLszbbfy/9Lus/z6rB9hBr5EpJUNiEIAom9d5kB2X/zGTowjI6CvEV+UMa+F2z0ypuFYs8N/tc5lrGKDgOJwRosmprttY0+K+/ECaIP4RZLYeq/wToQ1TOTWa6DHkSAlC7kJwJuCN+EdjaJ8OSLDAK4ZAxhvTI72RzZbx1j1N9wIBte0YygqudGk8li7LHNbIhxE4yC7VNmVjfg++eOLJK4k7H4FolQ6vM1UYqSZzxVDIh5Hv6nz4n9pUy8CGKMn/5FfLCzvcQR3lWxcV8z1wyLrqt2e/0msUlU58Su56b33Xs9Xqdt+Z9soC1yUKHZGyHcK86c38I/JBydX5VkgoGyCBkZTDl88wnR+adz1qy3n3ZA7X2l+dEBtikckIyF+Fn3O5P9m/tK0R3fFLmQbANqZZS18kqjs0ke3NKak3JqCkpPmfr00VC9T2TdwC5Qj4n49yYnTcW8pt7riXDOtUS2F8WLnm+8/Gd0XX8Ud5f08UEsQ+4pMw13KvNR/apP4zvNgfIY5yen2zaZO6H9My8io8NxvV6nuszGahTH1fn02b2E9nSf2T3fP+cZ7/kRkzKpIax+VhLOle5K6ENU5gjMi+88MJRvcE7l/yplDCdp1NSe+565kHeXxWvZBiH6Ic7/JNxXYl4bbOndxb7kC/zxjXjMVYykC22Zz7755qFBewwpbDjaz2rZsfrSx+xl9h2bDKLYvQ1fX+v6+vm5mE9V/3fOuen87aS8VO/uk5/Vf6q2+m4mwDek78O+p5GoBFoBBqBRqARaASWI9AEcFtHI9AINAKNQCPQCDQC24zAbieAQ0AKvCVLSXAzZSmT1ZegZYKalYAKyZZrsnoEuRNYzmfKCIc8CcGm3GEycCoR4ZkJwk7JqgRCp4HIKSE7DSjOBTJDGiebMpmdIYbmTKIG11eZTAL86T/B7WRKh+jST0r2hohIED6EuiCzvVThpZ9k51WCvBIR6WcucOyc+42PLpKRLTCPUHUtpT8TsE1mbbIy9REyyLPoOAQwEjTZTUiYZKeFFJrLnqv68z0EQ9o6F+LXs0OoZK/RZCxmX8VgnszJSkj5nmwufQnE64fcF1100Qj2w0S516tc5SqDJPAv5YFTrjfYhmTIgge2ay4ky1K7il8WHFTdTMmjmvGXdpUcif5dI0+ID99DlFf7rPInA9g4ETvRcUiQEEFzz825EGie66Av/YWk04dr7ALpSf6Q47BJZp57sy9syC3XtIk9y5gMiUkvbCJyh3CqWYzOZV5MMZj+TiZ7yJvMN/0FsxBt9d7Y4tTvpE3FMKWYQyilzHpsPL+zIAVe2XM4/VdiLX4LFvHPWTQRzLIYgD6SaZ2SxHx0FkmkrHb05XwWm+gjJehDUNcFLJlb+YzswW0VCZxy6pXgrDbnWdrEH9NRSN+6aCfvIeNwPvYS/xpyLjYRX5E5FDwruRr/lpL7KWUc3zv3PolN5tPzjDlkJHIxxDbZQrZPF8PMvdvquei4yp3xkCWk41wWdn1H5HrtOyR8ZNA+VQ1kprJ77bNgZuq3Yqfu5/v5l/PPP3/40ZSmTvntOofjg6b9bTZ/p+/Vem/FKJnX9CH71wKM6bs3WMY28veRZ9BV3mHwyTsmGb7xR/FbWYSUBS3VH8XWYgdZ0OW5eX9EB1kgVn1KxWOOcG0CeDoz+3cj0Ag0Ao1AI9AINAKNwPg/VsPQCDQCjUAj0Ag0Ao1AI7C9COx2Arhm0NaszJAE44/Ef+25V78nyJosNeTZN77xjcWRRx65QR4ifepejQLtAqgCwsiOZJP6FDQN4XbBBRdsZPtlf8g8L2RCDWAvI32nZN+cZo0nZSxDDIQAqyV6l1nFZhmsNRgv4CsAjTxMwDsB5ZSNDObJlk0QPZlBIWLcR1chWCs2NUjsfIj6ZePXJgH0lP5OiWrYh0BKwD+ZUyGMUlZT8DtkYLLGksXJBuCU7LmUBhZ8X0acVTmSLRlcjDkZjukj2b8pLQxnz5zLzoxdBBttUgpa3+zB72q/COFkGSOjHCGsQpTpN/cYX3SNKNAmBEGwhMcy24380+tzJFsl+1LytGZqhkiopEzmcp2PyaTLsxFo9FsJ5/o9GFScQ0RmLrF5srMx2DhiD/Ed2oZAds04kGT0ELI4e3UmuzNEybIs5WrvUzJkOhcyDudDKLonZHLsFX6xYeOZI4Qzt+snf4dsmuKLgCWfAyEFJ9nm5ndI4CzAib6mY49Os7DAWN0TAjtzJnoIOZr7yJDS1tPx0Uv8gzbsOPvl0lPI4818YCXjqi3PzfvMx9wTWw9xl0zSlM1PxnTGlnmcrGZYwSGkdvxt9pPOXAkZVwnrirf+QtSSO3McFt57SOHq66f9VII87ZSt50/YQN6vlXTNu9jYosuKWX3/xVazWCG+Nou4puOZviOmBGq1MffGr6daRrYvoH9YTInq2H6emyzWZPkbVzJotYmfXPaOmrP5PDNzsvrjtA/udJeFCxZQ2Zc3tm7vaDJkYQkZvUOyrYC+4q/TJv4s7zdjyH7bKXOv7H3sNngsI2rdkwz1kPGZC3MLWKZ4rPJv6+K6G9t1BvBu1EqPqRFoBBqBRqARaAQOZASaAD6QtddjbwQagUagEWgEGoFdicBuJ4CnZSenZM80uJuMlQStBY+/9a1vDYLja1/72uK6173uIMaOPfbYEdx2CJQLcoYEQvDKBkoAGQlyzWtec6PkdErFenb2d9RPAp3JEnKuZvz5XQmyucB0DZwnuOtToFVpS2TjLW5xiw3SYBXJMw3u1rEleJ4SoAmEIxN/8YtfLG5zm9tsBH5D4CBvaibtxRdfvPjmN785iKFb3epWg4QJCZY9WjeTOc8MfpVECLnrk5wJlJ9zzjkjSI6UT/nKEBKyvwS3QzKEoArpwhaizzw7xAZ8f/KTnywe9KAHDbsgS83irDrOZBYYZzsOxKsAvd+C8X4na9ez7PFJPuXE6VHGXyXBq+5DlsRmkpkKU3iQ4cc//vG4/7DDDhv2EbLuv//7vwdpQS7P9/mpT31qEEGerS+2bpzXu971xn7Wxs3uyXP5y19+yD3NMK9ETfQ0R/4Emxr411eyUUMCRn8p6T4lgP1GgLDHww8/fMj6la98ZfHzn/98ccIJJyyucY1rzBL01YZCntYs+pAtf/vb30bmn3Flb2bPIFNd5KC/6CN2hHyW6a7flKYP/v/4xz/GtZpBva7znyNLPJ/es3dqfBX7Cv4h6sjheiXdY8NTcr7aMJtx3f36YpshvemJPFnoYF6Yj5WYXDbuKjc59JkFCiEGU/I41QSyHzk/W32059FDnh1C1TMQYvxOna+VnJojTyv5Gz9ZP/M9Y4ifgHmtBKEdnbMlY0oJ9uwHHH2kxHKIxvhucw8ufJP3jPmYjMvpeIJn5Mk7xv2xvzwfmZhFIZvZn/G4l807YKiP7NObMdRnzvnC6TMyD6OHOo9yf/V/VdbqC2O3UxvL3wbGSh9slgwp61/fr9P3avU1ruVd4HxdaJX5NYdf8Fhm+7k+10fFMpVNsr0E38JXkyOZ/+ZC/Aw7+vOf/7zxnjHezNmUWL/Sla40fGP1G2Q4++yzx98R+vPOvvrVrz7mdkjm2FN0Ef8WjLJgIThV3JbZxDJieeob5tqtY2fLdDN3b/37Z87els2Tub/V/tV/xyjXfbl1u0agEWgEGoFGoBFoBNZAoP+4WgOkbtIINAKNQCPQCDQCjcBWENjtBDBZavnWKWE4zeCqv/P93e9+9yAFf/nLX47gusD2/e53v1GCU7Dbv2Q7CngKkD784Q8fJOOjHvWoxXnnnbd429vetnjGM56xuOc97zmC5UgRB9IhZHMCigkyOm/sCTanXQ10zmWn1espmYoIO/XUUxd//etfF29605sGiZIMsa3oe9oWYZESySkbiWA7+eSTF2ecccbYDzEZRTCqhOqvf/3rxZlnnrl46EMfunjBC16weP3rXz+6J6++jC9kWyXHMwbnakbjdGzpJ2Uu9YdUude97rV48IMfPALXz3nOcxa3v/3tF9e+9rUXf/rTn4ZenvWsZ40ANwIETsmQRGC97GUvWxx66KGLxz72sRskF7lc++xnP7t4zWteM4jVEILTrL86dt8F3PMM4/zpT3+6eN3rXjfs5sY3vvGwDf0//elPH8Q90vE3v/nN4h3veMdGSeNKRsQeQhCE/E62Vkrbfuc731nAnz0gxP1GJGkXm0wWNNnIe//7339xs5vdbOjFOB7/+McvXvKSlwzinn3RJbmPOeaYYfs5EvzejACO3uun75VMqeVYERhw8CzkQ/ZPrRnhbBOxIXP/ile84iB8yWnBwSMf+chBuE0z0OpYM5ZKUmQvZbbxmc98ZpTPZkdsJ6VvYfCABzxggxxOCVx9s1dE+ROe8ITFiSeeuLjPfe6zUUoeMfqDH/xg2Bj9Kidb5ZkbmzHW+T5HJhm/vpMxWTP3EI+eZYzIQ4s2Uh45440/msv0jE6T1RuSlj4sGvjDH/4wZLZw4DrXuc4CsZQFHskcn2Y5h5irBJlnw/hHP/rRsENy5rr+syjA2M3hLOT5xCc+MUgqsmmDTKUf98PBd+35xic+8YnDHnJv/Ecl26KDivucXuq5ZPS6J7JV8tuYP/CBDyy++MUvLq561asO2zniiCPGuH71q1+Nsd3tbndb3PSmNx3Zm8k0z7shenruc5+7uPe97z3u1aZWXsi7rH5mfpJXX+YwPZ577rljzvDdfKVFHlO/NSVE+TG+67TTThu+HOaRMb48suc9lgzsVDGoPr76irzDQh5mLFkcFZ+3bB5kIVB0Vvt2Lgs4yM/+zWv+i1/O1gFzZH/6gZ2FTHe84x0X3/ve94YNhfyu2ffL3rMZ35TATP+1BPZ0EYY2Kef84Q9/eCx24Ydf+cpXLv7zP/9zg5RnY9mz3T3+lnnve987dHz3u999vL/YGwz8XfOQhzxk+K+Qz+7lOy1su8ENbjBkdI93nb9pghcZ68KfLM7wmfmUeUDezQjyqc3tzd8pu/XezgDerZrpcTUCjUAj0Ag0Ao3AgYpAE8AHquZ63I1AI9AINAKNQCOwaxHY7QRwJVFDxCTgnAB0MrPmMoUELZE9P/vZzxaf/vSnB4l0/etff3wm4yaZNiFCKUvQHGH3qle9agTC3/72ty9e/OIXjwxR2TnZrzGB5Urc1cBnguchFGoZzSnx4L65cwn+ImSR06997Ws3sjhXBWDnCKVqjEgUspAxhIp7kJdIhJQwTmnRkEkw+/jHPz7IFqSFcYSgTSaWcyGM5wjgBPSn5EYdXzIxkyWlPwQH0hJJcstb3nKQwUhobRAxfoc001fdu/WZz3zmILEe97jHDbLEs2NHyK773ve+I7iuvG8yUytZMkfAJHNOKV2kGLtBniGt6A7JagGCzGJ43uUud1kge5QjTxnv2HRsOKRwMk79jh0Ixj/sYQ8b/25729sOEhOpHYI1WWAhR+AkYxaxQ3bPgsmNbnSjQWKSWaYg8gBpkjLa1Vajq/pZiYA5XFzPnArZQwbj//a3vz2yeZ/ylKeMsdRS2ZkHyepGciaj7fTTTx/E8atf/er/lf071VG1IdeyWCIEsEUd+nj5y1+++OMf/zgqAiBDrnCFKwx7/uhHPzpsOraRRSjGScf8x1lnnTXIusjIDmCPBEQSJxt1at+VBKoE8TICTL8Zd76raID8f8973jPsDfmD8LnhDW+4sRcom8m8nPqpYKyNMSMmk1ns+/vf//6xAORzn/vcmCOINT4wxCAM2EqyuqcvuKkfIyeClP4+9rGPDbsP8Qk/NmDOIZdDQPmN1L3DHe4wyDnPcy6Z87F3ukR0IrjoKwS4sfm9iqCrGaoVl/q94lfJRN9T+tk7A+lvIUlKhZML4f3sZz97+IOMWd8psQ1LY+QXLF7xfqLfvPvocEp61nkYci5l4vkhixre/OY3j4USc4uMqr5C/huPrFA4IvvdN81in5vn0fWUAA6BHB2EQPbs+s6u78u591Ul26fPiv9WXYFdsNk73elOG5nPfNkq/cPXvvKf//znF/e4xz1G9YRgrv/pAoIpBpUAnyPBa5WE6aIIsrsf8fuIRzxi+BQEsIoHfF72xTZHyBF5kLzeYWzOYjV/k+jnwgsvXHzwgx8c7xp4OJ93qPe1+cPnsznz3TyHl8oZbM4zsiAj/juL4/QfWwqpHZw2+wN31d8gu/aP4zUG1gTwGiB1k0agEWgEGoFGoBFoBLaAQBPAWwCrmzYCjUAj0Ag0Ao1AI7AOAgcCAZxg9zKSZxqQr+0ELAXCBbaVCRXoRCgJtoaMEmTNnpEJfgrW3/nOd1686EUvGoF45LFAK5IQmecQTP3kJz85AqnHH3/8IGAEUL/73e+OLGEEjQww/Sg9jWD93e9+N8gPJCOiBYEnuCtrSaD2yle+8iAAkm1rXMo2ute4ZSq94Q1vGASafTmRBs7rT5aee5PdI9sO+Y0cPOqoo8ZzBH4RqO49+uijN4g1Y5L5i1yTJS2zFkFHjhA1GROMlIj+0Ic+NEiZm9/85oN4kuF3uctdbsgvgH21q11tZKcKVsPMGGCJsJSBqu2XvvSlQYS6H9kEP8Sk9iFXkkHmNzx8pnwqGWRjysRMiUxYwfKrX/3qaKt/xAyC5IUvfOEIogucy6A97rjjxjX3+q0v40/WsbKs3//+90cbWNfys4Lg2ftVn57F3tiYYLtnwArJyA6cY2vI9WSphegNtilrG+IcOSNbVqYXcsxzEDwIyHe+853jGbUUccroGktKzXqmLDHkCHJDn2wD+WpMAv/Zp5RdywZLSWALJxARDnIhC5EMyk7rB07IF7p0IFLoHtb0nuxJ+naPMck8e9/73jdIGsQ0m9QvrMioLbvSJ2IENp7tQG64HzGoHZw8j9zmQUqVw4mstXR4Fi+YE9rqk9wWVCBC2K/76Vy2ZrB0Tn8pzWoOXuta1xrjcKQ0svGz4Y985COD5IQh+VNlIIQeHfMdxmD8+gq5ArcsKIgfq5m7WaihT/fL6Ga3ZM2+oclKD5kT0hoZCevs3xtSPBnFrsEoGdDIo7e+9a3j3Lve9a5BHMFTpig/IatV2yz0MKYspjF2diGj1MKZPNczU6I4e5RWYpAs+regQ1/ZwzWZmM55HsKbndbyynSRDGHt2FItm0s/2ec8/j5ZjcZnzPQVkpb+azZkJQKn7yQyWDSgsgT7ci8Cjs2cdNJJo4KEI2XsyeCZ3kl8HR3xYf7xSSFNkxkf36IPMsX/hdxzPossjN9CBu8JxDgM4ZUS4sZkbCkdzMenT/r0fuBXsujBWC0O4YNgoH/yxo7qXtEhjPVNF+Zx+vZJDm3q/VUvmUvkMWZ2HTutuqgLgzLHs09trrkvzzaH2J3+MkZzkA+KXrSBUZ6bdzyskqkbP+13KkuwGfeyLXrMQqr8/ZXxxK5C5ro/c9271kIh754sSOBnvIsdmT90DFfPf9rTnjYqX6jk4Jz3hL8zZDHzbezf2LNAQSa6sSGO6c6z+Tzf4cBOqq/w3Ok2AJEpvrT+zvdK+C5rNyWFt9Lf3HOmf+tOFwrsq3E3ATxFvn83Ao1AI9AINAKNQCOwdwg0Abx3+PXdjUAj0Ag0Ao1AI9AI/B8ELukEsGCuALUgLWJHEBuxZJ9TQW3BbwHQBCATMFaaFnGIvEPk3vWud13c7na3G0H1BO+RpM9//vMHSSUjVdYfAkwGKtIMuYVAQ0ArDSsQq9wiYvQmN7nJaIuEQywrPYzIQ0AK3goGCxi7ZgzGLNAroK7ErHEaH7KEDPoR7EVYCxb7fN7znjeC2cbxlre8ZZCYb3zjGxePecxjxrOf/OQnj/MCxbBBLCJe9IlgQ3oLDCfrJwQyLLWVfWg85FVaUpYbsls7WZDIMKWPEeMIJAFqmJ1yyimDSJcZB3tj9R0JLAtL0Jk8xiUYniB5MqlCDAtme55sJ+RU9twU6JfRqS9BdpgjOuH00pe+dJCxiBFEpvLgiGzEOcJKpiOSnq6U2ERayrCUJSvYTp6UcDWZjC1EcPYulT2nT+09n/0g+j3DQgQZVzKXtSeToHtIMX2GOFHqmA48G0kp2xTGCEYlQm9961uP8tdKeoYgdT97R1TQm/7JmLKiSElZ5GxWtpuMTuMjs+x2mcmIRWNgE8hqRIQ2CHDkEMIYsW9cZFAaHRnBpi1WYKuIiCx0+OEPfzjsAanEpuHP3hER2hkv4k+GqIUZSCDPMzbjNB6ZjIgrOqEP8sKHrSl3iuxH6FhkYFGBw/joPCRGSMSQkBZgOOjCmJHS9JnsROMgD9LImJF7SFFEikUMbIguPNMcMxfMV33BMUSOeUAGuLmHncGULSALfedb4BX/UzNFo1O61IbfsuCDzOzaXFFynJwyz/k44+WT+AhZ8RYxIGJlPcNPVi1Z+b36XM+CD/vid+ybbl6GsHGOzyDHK17xiiGzxSRkTLUDi2HMb7ZKt3yOPrVhc/AiH79orEhQmfnIZvfwBbLVYc8mjcXMVDlLAAAgAElEQVRz+DILT2DPf/GVviPvkej0aC7RuXPG7PkW89CJzFZ4s2OZyMbLRxoL+/OP72SnbK+Sl3DZjABme+YCQt5iC/atvfeFxQQWtWSvWj6Ins1FJDp9wIfv5V/M87yX4mOSxZoxhHR0PYti6sIY38nIN4bgp2/9pGR3zvPl5gJ8+Sy+X7Y3W/euMXZbAsCa7SOsUx7cOyQEszFluwCLM5D/MDSXv/zlL4+x0LP3lAUEFnPQo/kFJ/7YmPUhq9v8g5V27JhNI0rzzC984QuDwGTfCO+vf/3rY1xszKIkc47fI5t3Ad/BL3oG2TyDH/F+4Nf4Sc/T3lzSzvgtjPIe4OMc7J7u+DTvQPOYvZnfOSphmyoO3hNsPfeosAFXz4KV8ZvHfCK/7gipzF6yWIEM7Nq9xmcekJVf925hZ/6WYN/a+XQvHSgzbZEZv+4T9tnmgQ0nwzj7dGdRSf/pPI9AE8BtGY1AI9AINAKNQCPQCGwvAk0Aby+e3Vsj0Ag0Ao1AI9AINAIC9f8vMMxl0k7LHS77rY9l989dW/XMZf1Nz6/TLpl3grLJAArxkXEImgqsJrAukC9w6hxiAKGHcEtQFvGDgNJOQB1xIdMLgSXILRiMHHYI7COckULIMhm5SFiBblljskFlDDoQXoLXgs6C14LnAs+C/MYgCG4PYONNmWbBbBlm2ighKkgvgIuUMn7EB4IEEYdks7egMQs626/ygQ984CAt7LeZDCDkkSzjZMGlFG4yLGEjaO/ZCBvPEXxGfAjGGyfS11hgLWDuWYhM1wT7kS/Z0xexJKsV+YwwImuOZIAJRpMRbimvi+hVClnQ3xgFzJEnSAHjcQ8CRrBdUNw+xeyBHjz7qU996hg7TBFqzhuD+2QXP/rRjx4BeqU59Y9ECOFhHL7X/VmNmRyC/DCHF0IBwRACEdGY8tCwSWZc9j+NjSIWEOspSepZ7IWuBO8F8z3Debg49JE9JVNeGPns2XAS5A+5jdhBdCF2kC36tp8skgKRieRTetf4LD6gW+Slf+RB3Bu/ccKMXZsX8EW+6vNJT3rSmBtIS4sq2A3Sh13oExmEQERgkAfxpw37gLdP180BiyiQhHQkMw5xlcUYKWUKD3ZFNtmUxhfbRYZkv+9k5SFfYYk4om/zxj3mvPmLMEX+WAhh7phz+nWOXVlUgdg3X80FZDyi0yIPOCKnyURHsEDCIGosFtEX+chgTma/UnpM5qrvxhQCNoQMso7tsml+x4EQMiakIvKUTzBm+kIyWnyBmENw8mUpBR6yyidMVRKgLws7ELlIN+eMU1/IODZjnnkO4oxN810WUJjfrmWvbvZHBnq1CIR/oEd9IRjhY2yumc/IQc9CbtMLPM1VWPKlFhoYv7222Rz/A1uLdBC8bJdvsm+0eWbBCfnZq+vuZz9wMh9gzV7MbfZo4QMdO4yjlrmdK0EcclZ7JLt5kqx9ZDh8smUA0hCe7Il9sAF2jfQ1fvcjAPkcPh6OdQ/i+idLMn6NL/aRhST8OB+E3EyFi+yPrG3IRLK77nn+0Y35hWQlB8zomk4Q5+SSeQ1fOkAYO5IdH1+tX7Jb4KNSAduwMEYVAvOML0LKam+xFOIT8WzOWVxC5+YKnXsOkpLNsEeLJbwbvSf5Z9iap+nLe4cdeteQmSx8Cx/IJ5mviGPzzXPomm9g49558EeA//a3vx3vBYdz7mdb9Ieo974wdhUIkNHsDYb8dY6aoW18FkOZH+atUuHk42uMI7ZOd8Zm7PxG5rxzWTAEb0Q0+zUm/se7wrjoJ3vFG4c28WveqxZV0AcboFPvevMoRxbDTbNyq+319/8fgSaA2xIagUagEWgEGoFGoBHYXgSaAN5ePLu3RqARaAQagUagEWgELvEEcPauTUndZMMI+E4zvJhDMvCU4UTyIFSRi0iTZKIJzDov8Gu/0BA0KbUoIw+xhgz2PCSHwDzyUcAaaSwwL7iL+DBGpYkTOEYSCDwjbgXnETuC9ggK5JF9iQV1ERmINwFj40FqyKpELsvwQyikJKpx6DNZioLRgtPkRb7JzkKSptSoMSK4PV8wOXtrao9k1Q/SVrAZ0SxbV1AfQYOEQrogm5A72d9Vli68yCuIjgQ0BkSW+xCn7kH2IRJTYjT7DSbDkJ4E2hFWAv1kl/1nLA79I5dkVCFYEM+C7bIAkWWIOuQjckUWooA4Aku2tnH4RMrAWfYZ2QXePb/uZetZIYRqBrngvmcjDRyId6Q2/GWYIfsRDYjH2kfIG3gr44lAEajPnrxIEmQHYobtIXiQa45krhprysymxCtbeOxjHztKy9IFHRsL4kEf2uuTDrVD6tFNSkbLlJNlhlhB9tIp8oUNIx2Qb7nGVhGHFjzoH96wRXYhSBzOy2zWDyIMwQtzz2GHIbyRkGweKYWItlACrmzT3KRbOtGXf4hfOkb4IPeS5ZrFAsl4hUsy6pB95gkiNsR7FjMgwvTB3tkm8st9SBwZ+rAyRmOxQIA+kVzkgSk7lmFoPspgRtSkUoAMXoQ7WdyHFGPPiK4Q+NlbNAtX/DZX2YCxkh9hZox8iyxf9soW6RAe9jVGLGmH/OHHQviShc3RQWzPp+eYI3wM0h7ZTD+eSZeILwsskNjIOHOF7TjPbuhJH86Zh+6DD1vQD50ZH/uBaTL9jR35x5b4J/5T9jG7l43JH5JT++xbrB3Msn+z+aAqgPnNztmh7HZznQ0husxFz0K6wUQffJhrfFp8Xcr8Zo7P/bmQksb8A1+LYEaKmud8ExLT/PC+QfyRGW7ZO1k2tGxP7wjyetcgFb0DcvBnyfzN/sZ+pzR+/DgZk/HJF7JR76Jallufxvj/tXffwdYsBbnGh3S51+IKSME5GDAhYAARFHO2UDCgYlbMOeecFXPOscw554gJxYA5e1QUA6aiyv9BuPXMd97v9jfMTPesvGaeXXVq72/tWT3dv+6Ztc+80z2cvwmW6dssvU6fcfzQB+yf9nCDA+dBjkturiBg5GfGMzeLUBbjp5y5Tt04z2DKMY9plixmO252IDDlc4KxSP1oM+3nZhFuFiI0znmNzw2OD4439sc5iHI4xvhMpg2cz9gH+2OGOmOAGwj4vOU8w3k9S7FzUwCBO+ORGzb4oq3MbGYccTwzFgju6UOcGSeMKcYddSe45dxMOzk38DlOe7P0foLbzIimjZy7OA4ZB+kTzuOcr6g3ZfBZlJUDaBflpd6Z6c3xw+9oOw68j0CYY4nzcvqYQDurYmS1Cf7Nz2zP5ztBOn8z4Ev/Ux7HVz6X8iiE4dhvXdp57H28tusS0K1/su+7BHRrvQ2AW3vE7RRQQAEFFFBAgTYBA+A2J7dSQAEFFFBAAQWaBdY+AzjPkcxMQS4MEixyATIX4bmgykVwLoBmhisXUglruPjNhVJmsxGoEOZwAZUQgZlRXCQmlMmyq8yO44IqIRHb88WF4wTChJ0EtVx8pi7MXCJEY3ZTZuQRujDDilmNXLBlpi4z87igTXjABW0uBnPxmiCRC+K8n4vjBHDM2uKiNSFEQlOCGJbG5eI+s5u4QE1bCea44M6FckJZwiX2SSjBxeE8k5SL0AlA80xULrpjyYV7/JhJxawkLqATJhMC84xkfsdFbUI52s9FdMIqfAg0uMDP/gkEmGlG+witEjxn5hqWtDuBLP8mBCc0IARjP9QXTwJLgtbMriSIoY+YYcfFfcJqyufCPkEX4QJGhIGEVFkOlYv1hGFZqpdAj9nduaEgF+uz/DP7J0Qh4GJ/hDK0k0AFJ74IdgkKCVMyu4+xgAsX3ykLH7ajf7IMKIEiQQVjjgCDAIbZbOwTlwTm1C0X2blhgP1SH/bBbOTMkiTgJBBkTBHoEdxiQ7BAgETIw5hkrBKOZOlw+oqQhXCNuhB440awSzmEWXmWLsEq/csXQSDHHeUx05N9Z3YuQTyzMHmdUIj3MxYIZOhb2khox8xa+o0+I0xjO8JF2k/IQ98TrBLQEKpkvGQ/ZXDGeCGc45hgPxwTzBBkv4wH+h57Zg8yW5HjkfKZgc13xhaBDR6UwXaMM45X+p3yOAbZN+ORviYcTnhCMMkMXfo9N2dQp/I5tMMTOcc1Phw3uHMO4mdCR/qTsBQTziuMHc4j9Ctjg/GSZ92Wy5izD8Z+nm1OnxG6Uw6ztfNcb441biJgZj3nOOwYa9w8QHuZqUk7CYXxYMUDfNiGenBzB9/5os0Y05f0F+cXbg7hvEM/cvwRPnLu5djhnMJxxFgivGIc4cpMdFZcoP9YHpqQNzdNcPwzrjhH0j7GNjeCcLMIxx7HIGEmftSTsI9zHq/Hh/7iXJ7jKf0xDLBoB+VQJ44Tjl886BP6iS9uamGscL5lDLC6A8cafU7fMGYJLgmBKYvPFd6bfdEfeUZ9ZvBmifws985xQV/Tl1gzOzpjHlPGFn3FF+cSfmZM8J2xjhGfA3yOsS9uMsCKGf2Mb34mAOUGBuwS/ObxAJy/8jma2dr0M3UgjKZueDJjlZsJGM/UK+cwjh3KzgoQ1AkzzjWcuzOjPwEfxxc3juT4yYxv7Jndz7jgmGD88FnEOZnxwU1BnOf53GQWLOdFnDkmCaM5/3G8M3OcOvN5xvmGz2GCXMYcbeCLzy3GPUZ8MRZwLp/9S/v4W4L2EdSmHZzbOO/hzo0PnMvYX/kM5fLZwZxzsgoGn3t8XnNc4MjNKIwXxmyWqM7sdBypO8c13tkHZfD5Rh9xU0AeP+Ds37Y/oQ2A25zcSgEFFFBAAQUUaBUwAG6VcjsFFFBAAQUUUKBRYO0BMBfGCQy4wE3IwAXRLBMcIv7NxVoCqswQ5sIvAQQXlnmdmW3MPmNmEgEtF38JiAkruYBMUEGgRbjLRXLCJ2b7cJGfsJEL2lxUJjQpw0AuyjILjJmI7IeLw8zcYn9cyOWiM2EzwQYXnbmoTfhGCEkISKjAPpkFSxDMRWZmynFBl5lFXMDngj0X67nATXhFIMRFa5a45AIygQgX2QkNCCyyXDMXpNlHnmGITQJPLkIT/HDhnPcSIhA2ZAnoBHKEQJn5ycVmAhkuxOPFxXCCA96HGbP9CGKYMcY2mQGZWcn0XRno8TOBFOEjdeCL0IJQjOU6mRVKWygbFwIsQhEugGPDRXBCCoIFgl0u/jNLk/CKfWJI0EcQwExrAkHC9SzJSX242J9ZgPQf44gwjtmzhLO0j74huMSd4IvQgf0xLvjKM44Zn5mJyT7oT8ohFMMdH3wJDAg0GIt5VmS5PCgGGceE/YzBtDfPayUQIxhhLBJ64cRMNvbD8qgEofQLbebGAcIpxgcOhLwELxw3eOJEgEFAyw0XhC+Mq6c//ek3TQkV2YYghKVeCS3YB4ERxwAzfTlemE1I/WkPxwwOBHPsi9nK9DP9R6hH0Mj7CV15HzdtUFfqzzhnBhzhBl+Uk+OfnwnY2C9lEzwy7hnDBB+0jeCT447+41ihvswu5bhk/xyjhIS8RlBPyM4MQM4N3CzC7FLGFeE64zTLT9NmxhkWeFIebcCX0ChhHe+hjuU5ivGa5XwTRLMkLuOHYItjh3IzY5kQktcJfThP0I4EiAkTKTM3vfA72ssY53ihzpw3Gc8st8x3AnpCa/qRcwp2fGfGes6DHO8sv8txQTDGccGsTzw4Vjk/URcCasJAznm8h/Mjxx6v4cQ2jFO+qAfnSMY9IRj1ZoxzbBFc8Z0bCwgDOd8R8nHDCa7UkRshCK0Zz3wRKBLkMUa4cYHzHGEsfcP4ps5Z1jgrECSIHYa/CUFzLFMGITLnFpbhzjPoCWfpc37Pcce/uWkmqyZwfscQI/o+5z22y6zMLLHMOMkyv2V9MkuUscTxSMDIOZrt6V/KpTyOzyypn/CXPsWSMcVxQ7kcU4TmnIsok/HEeYgwmLHIe/KMbY6LrGJB2Zzv8OW8Tx04Vjjn8D5+x40WvE4ZnIMyk50AmHMbN6owFngfTvQloTifd7SH/XGjA+Od8YYzM1k5Nvn85tgjzOW4zucetpwDGcscE1l6nH3RNxwzjFWOYz47GRMcH3zecwMOs9wZh3xOUH/s6EvOs+ybOtFXCVATbuN+xx139OOMscn5nzHO5xfnPdrA5wLjn3Mx3pTBNpzbMjuXPsCbtjJe+B1/g+TxAYwJzg24sY88QoDzAjdVcTMHM7mzWgk3XzCmCMQxYH9Zgjw3zTT+KbnJzQyAN9ntNloBBRRQQAEFjihgAHxEXItWQAEFFFBAgW0KrD0AznKq9G4ummd2Fxddy5lwXFjlIigX6Jm9ysVsgkQuJvM7wkyCBy4iE+5xYZwQkwulBFOEcVyIJQziojHbsA8u8nLRlYvILGXKBWLK5cIx9SO4yfKsbM/FasIQfn7a057WXwznojcX3rmgTBjM+5jxxv6ZNcaFdi4KUwcuqnORmn1xQZ/wigv+XAgnCMkzgglGuNBN2MZ7CXxpP+1ldhQBCkFGlrXEkPZxkZmL6ARB/Jsgjno95SlP6etNfagDoR8hLBe9CdsIzLmAzUxmAjZCAAIL2sc2zHzjAnjCJJbH5Yv9EbIQFCQUI9QkwCY4YNYTQTnLabId7eHiPhfzuUhOmMz7CB7pWwJD+oC65PmHhBJ4EUzzTGReZ1vqhhmhK+8ndOK9tDcz6Xgty+kSKhE0EbgyI4wL77SV2W/0K+OIEJWwCiveR6CVUAbrBCnMbuSGAWZ1Ewwzw4ugkpCTcJYAmVm6XNSnLeWzrhmntJkZuox76pHlVqk3YThhDiEXoQphBsEHwQMWhGi0k3pxYwPhSJbWJsDg/dSTmbF40a48r5dxn6XDCdx4L3UgdKNOzEbm98zWI2hiG4zp/8yCp6+xpH70K9sxm4+bFRgPhHb4EW5SR/qK/VAPQkP6hHGZmZIJVCmf/zi2CJoIgLmhguAtS7kzDgiWCHEJmjk2CaHYhhCTEJRZ/YRZhD70BXXg+Mxs/yyBS8BEiEboSYhFwMK45HzAGE6wz3eCmIR1w5Bx+OlEAEc5zLam3szY5JxFHxIoMdYI9DnucCDUy/mOfuOrfFZp+ZxR6sZNDxx/HF/M6if44tzA7wiHOcdx4wpjg2OFMUz/EYQRiPNeZgpzDPAexhphGscRdceSgIpzDM4EtwR83CDC2GIZafoBT/qI45hjhXMZbSHg4qYKbjagHuyLwI/wmiCNEI1nmjM+8jxbzpGcw7mJhvpxXPE+wi9meNJOzh2Y5nmyHH+E2PRHAtlhX2RJ7SzVTN8zXjjmCbHpn9x0wHjgvM05mD5n7PA5wrHO+ZO2cpwQUDKmaCfnK4LvzKDPTP+MaeqaoJAyORZYcSJLQHOsMSuZcwjns4TJmVmaGaEcM3wm0WZCfQJkzl2YJYRmpjJ1JSTPssL5XEgAznfKou85Hrm5g1nFnPcZV3zmsp9sww0AnFt5jTCT8zqfLXwxfjHiGKIfObY5b3BzCZ8Z9BXnLm4OYQzixLmV9lIW44PPM8YRn0scC3zn84FxxLFCW+hbzn0s109oTJmMcerO+Sc3VDF+CfWx5fjFnpsXuDGHz9NhaJ/jCnvGASEyfUVgzWco5xNCWI5djg+Og7FHUySwxYT+pJ70BXVmzGTJdlw4P3NuYixQLl70J8cU51POWVhxvs4y7/QJxy5jgRumch7K7PDhmJ9aAprt5s5d+y7NnPefYj9lO6bqbQC8zf9vstUKKKCAAgoocDwBA+Dj2VqyAgoooIACCmxUYO0BcC7cJ1TLBdlyVhUX/blYmuWhuTDORVYuXhM2JSjhZ95PgJbyhhdCuSjOBVQu4jMrjdCCOnDBtZwplmWR2Z4L+vybL7YjjKU+WQqWQIELsVxsTpiQmbi8p1wWuQy1s79yedK0m99lxl+ChSxdyfc8d5bALks/8zPtpS74ZBnWhJixziy1cllkXuMrMxBTD+rOV8pmO37GmX1lqcyErHkmIU4J8ygzxgmI82zKhP54ZfZkZnxzkZv94cz2OGRJ5szC4vdZ3hR79pu2UO/Ypg3UI8FKOduc19gH5TNrK2ER/86Y5LUEoOWNC4SdzPgmRKPMPFcypyzaNba0L+OIccrvCR0onxsJEhbHGFuCHsIEXkvf8x7aQ4iWsZFlZLNcdWZJ4owTbWQ8E85mphqhDTcgEFKwbwKKtIX+ileWsc4M5sxmzJjO+GIMEGJRZ8qlDPbBPtl/ljGnf7MseMZoZtiyPcutYkO9mPWGMfvkeCPYZr+EmQTuhOyEncwuJpimbIJgxkRWDyCE4nm+hHf8nqCMkJkAiRstMmOTsUXZbMtrGDImMrayXD3fM8ZoU8YdbSDgIvjkJgr+TbtZ8pgyCVBx5j/CQPqMsJTxnXNCxlyWF8eJtvOdG1W4KYDvmBJcE9ayD24oICDMctaEhNx0wrgiyMxyuoRNrKBAEEm5eBJOE9oR+NJn9B9tILTL855Z4pnQE2fCdwJi9kUQSFBG/agPHvzHjS6MC8rBkmWFqTM33RCS0Q8E4dxIQ33oR44LwjNmbGNC3XiNMUlwm9CLGwPoFwLiuQCYPipnC1NHQl5uCMgXx0sCfoJeAkZuXGFcUEf2z2vcxIB1PmeoJ3XiGOSLzyo88tiCnK/Sn9xIwUxTtqNtHNOMB24WYMY1/cO5l32mrNzUw7HAsUlYS59Rfx4zkPM5vvQrvgSybF9+nrK//Ju6EjpiSgBJWwkqs1oCZTJeCOO5GYr3YkSfc/6gn+g3QkrOf7SX+uBK/elL6sHzp/k8ZtxzXOVxDNwQwZjhphH2RbjMcUj9sKAMjlvqxDHMscr5jmM/N46wZDl9xfmQ9tIvWZ6fMcINBZyH8KYsbiagPzjG8jlGvfmibM4vtJGQlpsVeC+rBWDATWB80S8cJ3mGMF4457OQPsCHY4FyqAPb5NnauPFeAmC2o61Y4Uv/s39mBRNeUybt5/dsS9iND2E3X+XfKxv987jabAPgKpEbKKCAAgoooIACiwQMgBdxubECCiiggAIKKFAXuOOOO56frXKRm3/Xfi6Xw5z7eep3c/tsLbul3mkLF2650E2ows9cSCX4SUBbzvAYzvZIfcaei0ewSDDChXa+KJdwhllvzDrKBeCpniiD3HpvtW8xbEPCxSzZmaUkueCbi9b4EF7wWpbLzYXsLBNbLkEa27lalSFuLoyzv8weY5+EJ4Q5WWqafbA/LkrHvJz5U7YtzzicqkP5vrFt6Fv6LLN5U15CIN5PUMJF9YTOw+f+ZmnsvJ42Z/Zp9luOn/ycZXbz3F72kcCdurDvhDWZAZ1nSyYobRkVlIMxX8ObIXgtdS6PqbzeUv7UNmVYPrZNbrwojcr9lmbDc1JL/WozaRnr+3zte/yWPuV5b1inLCPMrEUCNQIpglTOYbUxvk/7LuG9tTFUO8fW2lDetJFjg4CMWdvMpM5xnON8ODOwNsb27Z+W8stjIzc55AYPglHOsxz/OdezPa/lfI4R2/PvHHO0N+ciwnrew6xpbgLg52xPOXkudQJezlWsysCNFbwnbShvOmGf7G/fY6jWv1PntOFnZGs5w+1q/TNW7pIxUSs/N49N1b/mO1f+2N88Oe8Oj4PWvwfGthvup/SptX/Od/jeqf3U9jE1VgyAdz1qfJ8CCiiggAIKKDAuYADsyFBAAQUUUEABBQ4ssPYAmLCMi9F8ZQYvwSIX/BKq8PNUADwW2pVdkMAwwTIzqFhKkZk5zIxj5tHc177hxVTZaU+eUZulrtMeLhoTwjL7qbyAnJAzsxGpH23M8yNz8ZcL+bjVLi6nHgklytCB1zIzKkFAZl8nSBiWXwaVqdu+hwT7zIwryqLtmfGai9W0n5CDEIU6ZAZsue+0MaHKWLg5vJmAfxPQ5PmbzFqjPuwn4zYzYKlTZt1lNnP5nNgxh/KZrzHlvfmaq2P6el/fufeXx95wf2MhwDAkrQUprRf2d21jrfxauQk3y3KGZWY2OG3NEr3MTGUm7Cn6qNaGY/9+3z6u1Y+bL9gH4SjHOMcd5xZCYFZyyDmUY4XXryUAZmzxHzcocU7LCge0l3YMz8U5f8UroTLnEG5wYjYvS2yztDPbZlULto9N3svMXVbC4DzGs7SxzUzWfGYe67Nvqr+H/baWALh2g0TtHGUAPL9sdXmOHVoZANfOrv5eAQUUUEABBRRYJmAAvMzLrRVQQAEFFFBAgarA2gNgLjIzw5SL+oR8BMJcME24VgsXaoC5IFguvcw++MoF71oZx/w99WO5yzwTNjOwMsOWfZdL8HKhfmxWLeVkdlhm6iYgmKt/gmOcE2QRchIMJJDMMsBsQ78QrlLfLHdc7qcMzFKnffyylGqWVc6st4S4zJylTlmOl32lDlmWOmOIdpROLQEHbY1FGX5TJmMqZTNDOc8aTf9Mzc4qPbKcd/qOfuc4SJ/vO/5r9rXwYSy8KOs0bGPLmKvVqfx9rX61svb1G75/rD68lue0slQyS8lybimXoa/V09/PCxCKYsp3jpGsCJAl6umDnBv2HTOH7oscI+XNJQl/+R3nW+rOzT5pYwLg4bFG3YZjkm2zlDJLevNvfHDivJibOPg3fvyO8JzlqPmZmxbYd25Cyqz7Qx/Lc67DPitvJNq3P3d5/5Lzxi7llxa1fe1b/qHH8zWVZwB8Tb1lXRVQQAEFFFDgGgQMgK+hl6yjAgoooIACClyVwNoD4FxkTgDGxesyjGzprPLC+vDn8tmilJVn9LE/Zhjn+cFT+6ldnG2p39g2KTfPzE3dCADKWb1cwGfbhLpsx88JGQmZuIjPa+USzmyXsHPsAnJCiQSp/Dv2ZaiXJZDzfNTyd8OwdxhOJHiYu4Bdu7g9XAI1QQ/7yu8IgcpllwnJcSNYp38TtmAUu5iWYXrZtjK04efMQszs3ITBeUZ0ZiRnSdYEubXxw/4zWzvPWc57yrbXnHYdh7Vya7PXUteynFqZS+q6b1k1/yV1mdq2DCdzswQ3DvAMVL7XzjGHqMM5y6j10b59QPnlTTsca3xx40eek5vPkaQV21sAACAASURBVFOGlvuYY5LPPM4hfGUZ+zz2IDOAcy4v95f38xrnOs5HlMNnAQZZmaG8waec2Ysh7+O/4U006a+EsC03yuxjMfX5lM+T2viq7XuX9y8Zs7uUP+zLuTbMlT+8ASflDF8v21OWN7XdWCA/fF/21fL6sH1jnxtj/b1vvQ2Aa0eHv1dAAQUUUEABBZYJGAAv83JrBRRQQAEFFFCgKrD2ADgzXstnq+aCcxmAtVwgHQvwmJVJOcxwStiWoI0yaxdvl1wIrnZmscHwwmaWv87MLVwIBAgDymWEE3RSFNtkiWCWambZ2YSuCUwy63XsAmzCEralPgSnKb98jRCYGb+ZRU2oRfiS5Y7LUDYXcWM7dYF67OLxmF8C/JSbUCLhNnVihm7CjeHF6DLYThCc+iZoz3vGxg/vSXtp87//+7/3y60yXhOOE6AwvlJOOYu9Nn4SbvE9z3gmzGEcEGCn3GGwVSu3dSzWxv9YADx1wb/leGqtV+v4qJV3KKe5/WSM0W94ZblyVjZgrJyiDjWHY/6+Nob2bT/nOY7V3LxDWzjuOf+Uqx0cY/wdyy3nMcrPeYnjn3Zy/uB7lvlPu0rnhMd8J+Tl3JRzIkvWMwa58YAbhDiHZHn6ePGd8Zqloac+cym79hiBfY2mxs++42afc8iSfdfGf82nti8D4BuCuwTXBsC10efvFVBAAQUUUECBZQIGwMu83FoBBRRQQAEFFKgKrD0AJqDlAjUX+bnYTAjJ19jSvmNYLRdPM0uWMJHy2Q8XzsulRKsdcaQNEh6l+ISJWQI4IXiW82R7rBIWEkj+zd/8TfcXf/EX3ROf+MTugQ984M2lm1uWuKa8PIeW73/0R3/U/ed//mf3Yi/2Yv1Stpnpeu9737uvYr7/27/9W3ef+9ynrwcBQQLKMqBtIatdPM/s2PQdZSYUTwCOTcYL9aVMwo9nPvOZvcvLvuzLdi/90i/dhyLlTQVluDxVV8piP3/6p3/aj1PKZ2bnP/zDP/QhLWX83M/9XPce7/EeNz0yhjNres4hoTPfCbUIYng/+80svQTWtVlZLd7DbWrHz9QMrNZ91fq3tv/W/RxruzHz4b4YEwRwjEOOB4J7jo2cd2oGx6r7qcqttW/fPs7zvDkOOX7LmfJZtWCfttbqXyu71r7clJNyhttnmfucR4cBcOo3DMASAqd8gt/bb7+93w374AYVzll88TPbsQ/OldwsVC4zn88VvudmLN5nAFzr/ePfRLbv+Ky3YL1bGACvt29tmQIKKKCAAgqcR8AA+Dzu7lUBBRRQQAEFViyw9gD4aU97WvfZn/3Z3X3ve9/ulV/5lbs//uM/7h7xiEd0H/mRH9kHbMMZiOXF9Mx4ygXSsdmmeU4rgSABAv8R2nEhnNAmzzucGkLHWv4yIUDCIy7e/8Iv/EL3Mz/zM903f/M33zJri/ZxIT5h5J//+Z93D3nIQ/pAk3Zg9mM/9mPdh3zIh/ThZGaFEQDXLh6Xy42yjx/90R/tfvqnf7p793d/9+7lXu7l+vIJO3/xF3+x+/iP//j+33/3d3/XfdM3fVP3Lu/yLt2jH/3om8/eLGeRxTPB8K6HKO/HiDCN8JnwZzgrmnoTWnAzwbd/+7f3u3qHd3iHfrtP+IRP6N7szd6se9M3fdM+9CjDl2E5YzOA2T+zqz/rsz6re/jDH969xEu8RPebv/mb3Q/90A91X/VVX9X3y2//9m93j3zkI7s3eZM36cdsnkecgGWu7WUIw88Y0m+//Mu/3L3e671e339TzzYdG+9LnWvh1VgAPAyi5vZZG3+1/S9tz6G3H6v/sM4ZI9wwka9nPOMZ3cu8zMvcDIUPXa8tlZfnZNPmzFrlGCtXj4jHWN/UxlhtjNasW8ovtxket+X5nZ8JgDnPZgno4WdQbrKhXvkZi9x4wvmKc2WC5XIFCd6TG2ewzPvyuZqVFHIOy+zrmsE+v5/zr9m27HeX/l2y31r5S8oaa0/NZ+ocNXaebq3rcLvhmN33xqC8/1D7mSrPALjlCHEbBRRQQAEFFFCgXcAAuN3KLRVQQAEFFFBAgSaBtQfAhHDMnmSWF6EaSw0/7nGP6/77v/+7+7Vf+7WbYVqwlgbAXMgmpONieJYN5YI4s6ASts11xLGWvywvWBJuEkYT7H7GZ3xG91M/9VM3Q4DMWM3FfNrwIz/yI91jH/vY7kVf9EX7sJew6du+7du6D/3QD+2XQ8YwoUHt4jOeWR6U9/z8z/9893Vf93Xdl3/5l/cBFu+nfl/6pV/a//xJn/RJffD813/9192Lv/iL92FlZpaVzxAuTWsXnWsHAjMqn/3sZ/fL6RLkE1xkNm8CkLTzr/7qr/q2E9ZS7yc96UndO73TO3VPeMIT+vfkeZtZMnUqmMkFb0JlPH/gB36ge8u3fMu+jO/6ru/qvbHKTHJeI4CPQZ4NXGtbwuvyGcaM/Y/92I/tPv/zP79v8zED4Fr9yhsw0o8toWh5vM7to2V81uq4T/m1slvamkAtN1PQX5w38lzo2j78/bwAfZCVEdiyXAZ/Lphi2/LzYmov+56fWsdwGdyWxxKvZ9Yvdcw5ITOdx4K8cp+Mt9zMwuconwF8xSarOOQGkzwvnnNglp9O4Mt7ytCXfx/rJqiWc0TNtuXY2aV/l+x3l/LLetf2ZQB8Q6vmMLaNAXDLEeI2CiiggAIKKKBAu4ABcLuVWyqggAIKKKCAAk0Caw+ACdje//3fv78A/sM//MN9EPzUpz61e9u3fdt+ZiszXfnK0p+ZoZQL07yfr3JpZ0I6lrxkW8K7XNDmPVzo5kJiZl5y4Txf/I5/59m2CfNycZ4L8pkxnAvmvDevUX6CP95DPcqAIs/SzXbMFk3deF7of/zHf/QB6w/+4A/eXOa0vLjP+/7wD/+w+87v/M7u/d7v/boHPOAB/VKzLANNIPk+7/M+fVPYN6+z/CfvIVD4p3/6p36G7G233dYHBPyO1/k9dqkns5C/8iu/sg+ACZgJC2jrJ3/yJ/dLQn/0R390Xz4zlikLE7yoP6ZZipmlqCmf7egD/uN3vJffEehSH4wIOXGnvyiD91B/ZrHhg8sXfuEXdp/+6Z/ev0YZBMEsVc3MccqhDln+mfdQV7b7qI/6qH75Z+rN7+kf3sM2BMuEdLSBmdPUl/+oE18J9Ph+xx139IE4+yH4/bzP+7x+JnDGD33yqq/6qv14ZQYeHq/wCq/Q/eM//mN/MwOBNOOOcnB47dd+7b5+jPcs1cp21I1wnRnMv/Ebv3GzrhjhwrZ5tudLvuRL9vV/1rOe1deLtjHLmTJYopsv9pljhv5MUJTXypPQvkFG0wnNjRRQQAEFFDiBgAHwCZDdhQIKKKCAAgpsSsAAeFPdbWMVUEABBRRQ4BQCaw+ACTjf+I3fuH9O61d/9Vf3QeR3f/d39zMgWWqY3xNuEnwxQ5hZkY9//OP7UPBLvuRL+mVyWYL3VV7lVfrQjNCY977hG75hx/LShHbMqmVb3ke4+omf+In9M24JEL/3e7+33wdB3YMe9KDuwz7sw/qAjmWpCegIOQldCWu/53u+pw/ZCAjzfE/eSwBJvT/3cz+3b8tP/uRPdu/1Xu/VPexhD+sDP4JLliEmGGT2Lm1guWDKp40sr0xIyX54Bi9LMJfPXszzfwnt+D31eLd3e7c+6GNJ4n/+53/ul2R+x3d8x35W7p/92Z/1ge/bv/3b9/X62Z/92e6lXuql+nCSUJHwk4A9zxLOktiU/+u//uvd13/913ef+qmf2gfM/I7n6OLKsty85+///u/75Y+Zuf06r/M6/fNx+T0hJ8Et7q//+q/fh7DMnOUZxe/6ru/aB73f8i3f0r3Wa71Wv3Q0ISn1JvSmLfTHd3zHd3Rv/dZv3dtQznu/93t3P/7jP94H0vQr4fVrvMZrdL//+7/f1/FjPuZjOmb9sj3l0NeYfOAHfmAfvFJH6v2ar/ma/SxmAtO3equ36vuMQPjBD35wb8I4yZLLCaMJRBPA0++ZNcwzfzGi3xKwJ7xnpvFjHvOYfr/MCv6TP/mTPnz+vd/7vb4sxtuTn/zkflzgyPsYMwTv3//939//jpnvH/RBH9QvB07oy1hhfP7ET/xEb8OxwFLdlEtYzPLfH/zBH9y3jb7GjPIe9ahH9X3wK7/yK337Xu3VXq0P9BNuZ4ZhzmMGwKc4o7sPBRRQ4DACwxnwKXVuZvwuM2lbyytnMx97Py1LXBsAH2acWYoCCiiggAIKKHDzmoEUCiiggAIKKKCAAocVWHsATEjH82YJ8AhpmV1JSEiwx9K9hLU8f5UAliDwcz7nc/rAj8CRZ9ASThKuMUOV4JSZkG/+5m/evcEbvEH/fi4SEoj+0i/9Uj+zldmSBI+EoQTGlMF3ZoMSxLHfd37nd+6DS0JOwjjKIEDjuayZkUwvEyIye5ZQjboRVBPSsd23fuu39kEtYSKzUAlgeYYuYR3BIEHwf/3Xf/VhHc+tZebmH/zBH/Rt5XcEwAkcsww09eB5vATkzPYlDGUbQkTKoP7MQsWHEJrgk4CZ+tAmtiXgZbYqYWNmQxMcMkOXuhKGEm7iTihNaEkZv/qrv9oHyllimoD8jd7ojbpXfMVX7PdFKEvgjT+hLmUTtDITlW1pE+ExvyNMJWin7/Em3KX9PK+XZ/USKnMh+Qu+4Au6933f9+3D7I/7uI/r+zAzWhkvBLoPfehD+9m0z3zmM/s+5/nJBOKUT+D84R/+4f2zpfkdY4Ztb7/99u7LvuzL+n5j9jnBOzN6aQflYs8sW77YHy60h+CVetHXtIO+ZFwSpBLuf83XfE0fuL7d273dzdnLjD3CaL7zfvr4Az7gA/q6EGIzfukzZmTTTkJogmGeg00gnuVcGbuMN8YS9WF80abf+Z3f6evwNm/zNr0vJjy7meXEX/d1X7f/j30R/mZGesZTZn4bAB/2nG1pCiigwCkEDIBvKCd4HobOBsCnGIXuQwEFFFBAAQW2JOAM4C31tm1VQAEFFFBAgZMIrD0AJmAkKCSEZAbrq7/6q/ezgbMML7NQP+VTPqUPFtmG7QkFCbEI6QiMCfwI8JhpynY8q5X/CPf44vcEa4R/BMUszUvg+0qv9Erd05/+9D4QJPj7iq/4in5ZX2ZXshw1szUJcbmoyHsJ/li+mKCN17K8dGZVEhwS6hEaEyoy25htCU7f8z3fs28ngR0zgnnOL2EsgfHXfu3X9vtPAEyb+MrzV9kXZRM0stzzF3/xF/ezYTFiSWRmh1JfQkCCambkEjIzI5bgkToRdGP3L//yL/2/MaS87CfLXRP0EsgS2uKDOeEns1GZzfoRH/ERfbvZhpm8BIw4ExrzRZlPecpT+jCcZwkTThMmEzrTN8yeZfY0/UMAye+YyUuZT3ziE/ty6VfaTJsIUwm9CYd5L2UQZCdwZSYxgT9fBMrcDED7mRGb8J1tcM+MZS4WM8ub2bMEtiylTNhN4Ipz2pElpTEgZOXf1DMzkukn6kP/01f0CTN0GWs4s+QyfUMwT51oF/3ODQ8E49wAQOCfJa1Z1psbDDDjOCDEZWlqxvWnfdqn9Rb0CctGcxMDxwbGzBAm9KUOhL2MUQJlbhTAjoCZ50PTTr5oR5b2bp2xdZKTnTtRQAEFFFDgQAIGwAeCtBgFFFBAAQUUUOBOAQNgh4ICCiiggAIKKHBggbUHwMwGJZgjvCJ4JZBi2VtmPhICErwRlhHUEXyxxDDhLV/M3P3Gb/zGPuRiJikBKmEdQShLJLPMMQEdMyf5j1CQgIzZsszIJRj7rd/6rX4ZYEJJwl7CW4Kz7/u+7+uX0eU1vgjYmCH68i//8n0d8+zYBKeEdgSZPKuWEJKQkLrx+yc96Un9EtAsg0zAylLXzIgl4GQWKfsgeCSQJBxm9jEuGOSZxFl6muCPoJEgGx+CPkJmynqLt3iLPsxmeWHKZ4lgfsb1Mz/zM/vgFDvqT3BMGyiDgJef+T31YyYry1mzpHOeUUygzexrlmimXszIfexjH9sv5UydM0ub8tiWNvEaoSplYU7wyGxkvhNmsk9mKRNo40SfESQTIuc5vQSVLHvN0s74E5oSHDMO2C8BNEE04Sp1pd8YD2xPsMpM4Ec+8pF9KEvAjz19zXjJbGPG2OMe97h+yWn2nWcRl+Eur+GEHUuR0ybGCv55li83DBDyM7bYHk/qzngkCCZ0JtQlsCWs5t+0mzYRmuNG8E79CY3/9V//9eazrZn5yzLnzB5mLPN+6s1y4oTCHEO8xj4ZSwmgufnhd3/3d/u6E5TTP/jx3ixrnVOWS0Af+ORtcQoooMARBZbOAK6d46dm0rYuAd3a1KX72bXeBsCtPeJ2CiiggAIKKKBAm4ABcJuTWymggAIKKKCAAs0Caw+ACQNZIpcLfIR/Cd0SSBJuMauSGaCEbSxdzDNWCThZ9pdQj2cAM8P2Gc94Ru/K7FL+TfBGwEawRjDKMsMsM03wRnBGeEhwxmxYwkOWBSa4Y1/MoCWIZVlpAjoCOf7Ns4OzLC9BG+XzH6Ess29Z0plnwxJWspQ17aN86kRgzTLG1JmZvwSIzNIltOS9BMDMdqaNhHSEvwlo+ZlwkvCSkJAZvXmGLYEg4SN1ZOlgQkbqTViII7NOWS6Y0JS6ErAzC5o280VomC/qTdtZOpmyCIoJIqn3X/7lX/bBM+0ntGWWKtsQMFM3lpnG5Bu+4Rv6mau0lwAST9pImEswnICWMJtgmjKpF8+q5f28j3CStqbNuDDLmwvHz372s/uQlSW6mZlNuE4IixWzcpnVTRiPCwYE44TwX/RFX9QbUD7vY7YxITBezD7m5gDqgQszfdkX5dIXvEb9GTvMRGYJZmY10072y+tZkpqAl+Wn6Z+//du/7YNtZlAztphhTv8x+5ufubGBAJvloQnYGYO8h2Wr8caApbUZe4wrlp6mv1g6mmOFmcWE/8wipywCdr4wpp34saw3beC4oc58sYQ473cGcPOp2A0VUEABBa5IwAD4ijrLqiqggAIKKKDAVQgYAF9FN1lJBRRQQAEFFLgmgbUHwMycZXYtIRfB54Me9KA+mCJ44zvhLoEaYSNL3jKTk9CWMIxgjWVzWb6XUJVZqQSjzOYk8CRcJDhldiUhGKEl2xHiMhuS4I9wkjCP4JEwljCNsI+w8alPfWo/Q5e6POpRj+pnjz7hCU/olx9mBiWhWr4I7pgZyqxjtmcmLTOOH//4x/fhL8/LZRYnYSxhHUErZVBHllYmsCaAZNYxITWhIMFiZhgTJjKLk/CW9rCcL/shyCXwZNYxz3klkCVYZpln6oIbYSBtYXnhzJ5l1nNmBBPoEk4SNhJu8l7Kuu222/oQMjOEWcqaZY3ZP4FklucmZOZ9WBMYUxbtJjjmddpMGE8ASViMLzNlCSdTDkEtISjBOGOB4J/Qmec4ExTTLxjwrGFmbhMW817aQNmE+TxDl4CTWd30NfV48pOf3LebmwyYjYstM7EJPrFlFjOzlAmhCU9pS57rTH3oI9pFnQmemVlLOQS4BMvMgKbNbEP/0ybGFoE+22dJbMY1s5rpC8J5QmtCXsYlfc0yz8zgZawTmnODAzc+MIObOtJH3FDADHTGBWE0457vzFxmBjTHC3XhdQxoP0E55dJvWb6aOrHcehn8M45rs6yu6bxpXRVQQAEFti1gALzt/rf1CiiggAIKKHB4AQPgw5taogIKKKCAAgpsXGDtATABF4EU4RMBJAEmX8wAzTNqn/WsZ/UhJ6EayxITSBLO8ToBGM8M5hmvhIaEeczGJOwiNCOkZDvCPoI7AjRCMQJA9kc5LJHLtoS0vEbQSBkErDxnl38TEPOezAAm8OOLkC0zRqkjoSlhHzMzqS9LLvN7gkVmhVKXBHWZJcoS1wS71IvwkRCPdlB3vth3OROYtrBfvvNF/agnwTSznKlnnmWbbXBiCW3K5z/qQ70ScMaa/VIW2zODFh/CRTx5jbJpO6EiZoSIlMXsbMLRPFuWcvMM4zjxPmbgUibbU1/6knqwD+qFPzcFEPom7KQNvI4T2xBwUjbPQ6au/B5LyqXPGDv8m+/44512U3/Kpn5ZDptn5hLMPvShD+3rnxm91JEv9p2lntkXdWZ8xJH3ZJywPf/GBJ8s3Z0bGvIca8rJEsyUz/tTBuVin9nl1B+7zAKPGQb8ji/azhftYsY62xA4Uw5f9F9m1ec7rzsDeOMfMDZfAQWuVmDpEtA0tLzRZ2pp5+HNQK1LQLd+nixdAnrXehsAX+3QtuIKKKCAAgoocKECBsAX2jFWSwEFFFBAAQWuV+DaA2AuJOa/XMTLxcWWGYdZpniqBwnb9vkqQ8qxchKg7rMP3zstUPPnneVF5WFJ+/b/vn2ToD3lDMd0yxjftw5jRtlvOX5PVZdDtMcyFFBAAQUU2EfAAHgfPd+rgAIKKKCAAgq8oIABsKNCAQUUUEABBRQ4sMDWA+C58A/qfUOtY5d/4OGwuuJq/rXfnzugn5rJlHFZq/8hOjT7GNblXGH0IdpkGQoooIACCuwjYAC8j57vVUABBRRQQAEFDIAdAwoooIACCiigwNEFthYADwOzsRCrDLqYQVqGbWOB8NQyiUfvvJkdzAWDY+1JG8q2T/28T7uW7Geqr2p9WNavFuAfI0BtWX6yHDNjP4+VUWvLPv3S8t6xOrUuydlSvtsooIACClyOwNIloGufUS2fjbR+38+VQ+9n5kYsJ6lcznC1JgoooIACCiiwAgH/uFpBJ9oEBRRQQAEFFLgsga0FwEP91guWu/bascvftV5beV/Nv+ZwjIC4ts+53+/bnn32PfbefS/UH7o+lqeAAgoooMApBJwBfApl96GAAgoooIACWxIwAN5Sb9tWBRRQQAEFFDiJgAHw/J+Y+waAtcBu3/JPMkiueCfX7l8LWGvtO1TXtczGPlVdDtUmy1FAAQUUUGBXAQPgXeV8nwIKKKCAAgooMC5gAOzIUEABBRRQQAEFDiywtQC4FrgSYs2FXXPLJ9M1wyUTa6FYrT67dvcu5ZZtX/JzbVns2hLHu9S1dKkZzxnW9j1Xdsty2bWlnjNmWvr5HM8jLn2mlsFM3ffph5b2u40CCiigwOkEli4BTc1aPzPLVgz3M3XjU+2GqJS57xLQU/UZeWSI1yhPNxzdkwIKKKCAAgpsQMA/rjbQyTZRAQUUUEABBU4rsLUA+LS67u3SBfYJgE/ZtnOGqzEaXlQf3ixxzjqesi/clwIKKKCAAs4AdgwooIACCiiggAKHFTAAPqynpSmggAIKKKCAAt3WA+BaaFULCB1Cly1w7f07N+u21rZD98xYXVpnZB26LpangAIKKKDAOQUMgM+p774VUEABBRRQYI0CBsBr7FXbpIACCiiggAJnFVh7ADwMyVqX7aVTMsNxbNnns3Zaw86H7Wxdunpu6cSYNOx+0SZzfTJV73IHpw5CFzWu2Lh1OeixZciPZb9rW3yfAgoooMC6BZYuAV37LN53aeZW7aX72bXeBsCtPeJ2CiiggAIKKKBAm4ABcJuTWymggAIKKKCAAs0CWwuAm2HcUAEFFFBAAQUUUECBEQEDYIeFAgoooIACCihwWAED4MN6WpoCCiiggAIKKLD6JaCnZgAv6frW2bOUmRkzc0v3Ltn3rtvusnR1OfN0yc9js2dqs13HZv3u2tba7J1dy629r3U2ecv4qe2L35+rnS11cxsFFFBAgXUJLJ0BPPycGr5/6czcsfIiPPd5eIj9lOVPlWcAvK7xbmsUUEABBRRQ4PwCBsDn7wNroIACCiiggAIrE9jaDOBdg1G6vRZqltsYAD//ZmA55mYAfKtPy2nFALhFyW0UUEABBQ4hYAB8Q9EA+BCjyTIUUEABBRRQQIG6gAFw3cgtFFBAAQUUUECBRQJbC4AX4bixAgoooIACCiiggAIDAWcAOyQUUEABBRRQQIHDChgAH9bT0hRQQAEFFFBAAZeAfsELerfM9pia9Vu+bWqWzDmH19xM57kliVuWNd6nXWNLZNf2mf2V9S7rcGkzY1uWn6zNJh/rv0tr5z7jwPcqoIACCly2wNIZwLXPqJbPRkTKz79amWOCh96PM4Ave5xaOwUUUEABBRRYj4AB8Hr60pYooIACCiigwIUIbG0GcG0J6LFn344FpgbAuw1gA+Ab/0tjALzb+PFdCiiggAKnETAAvuFsAHya8eZeFFBAAQUUUEABA2DHgAIKKKCAAgoocGCBrQXAB+azOAUUUEABBRRQQIGNCbgE9MY63OYqoIACCiigwNEFDICPTuwOFFBAAQUUUGBrAlsLgJfMAM5YmFsymW1alok+9biqtXOsPmOzn9mu9vrYEo2tM1zLsnc12mWJyF33Vb6vtnR12tYyflrqc652ttTNbRRQQAEF1iWwdAZw/l6YUth3aebWpaEPsZ/y89YZwOsa17ZGAQUUUEABBS5XwAD4cvvGmimggAIKKKDAlQoYAN/acWOBZEuAV1sm+tTDwwD4+OIGwMc3dg8KKKCAAucRMAC+4W4AfJ7x514VUEABBRRQYHsCBsDb63NbrIACCiiggAJHFthaAHxkTotXQAEFFFBAAQUUWLmAS0CvvINtngIKKKCAAgqcXMAA+OTk7lABBRRQQAEF1i6wtQC4ddYm/T63hO+lj4thO1tnMc8tnRiTQ7d9rk+m6l3W4VqWRq4ti02bss3YDO5raeehx4flKaCAAgqcXmDpDODaZ9S+SzO3Cizdz671NgBu7RG3U0ABBRRQQAEF2gQMgNuc3EoBBRRQQAEFFGgW2FoA3AzjhgoooIACCiiggAIKjAgYADssFFBAAQUUUECBwwoYAB/W09IUUEABBRRQQIHOANhBoIACCiiggAIKKKBAu4ABcLuVWyqggAIKKKCAAi0CBsAtSm6jgAIKKKCAAgosENhaADy2tG6Nq3X5ZMoZLuFbW1qwtu9df79rO/dZIrusa22547H97NrWcxtn+H1wHQAAIABJREFUqXDqP/Zzy/hpafu52tlSN7dRQAEFFFiXwNIloPMZGIXh+5cuzTxWXsqe+zw8xH7K8qfKMwBe13i3NQoooIACCihwfgED4PP3gTVQQAEFFFBAgZUJbC0AXln32RwFFFBAAQUUUECBEwsYAJ8Y3N0poIACCiigwOoFDIBX38U2UAEFFFBAAQVOLWAAfGpx96eAAgoooIACCihwzQIGwNfce9ZdAQUUUEABBS5RwAD4EnvFOimggAIKKKDAVQtsLQCuLY3cuoRv2elTyySec2DMtXNuSeKWJaD3adfYEtm1fWZ/Zb3LOlza0sgty0+2LpF9ye3cZxz4XgUUUECByxZYugR07bO45bMRkfLvl1qZY4KH3o9LQF/2OLV2CiiggAIKKLAeAQPg9fSlLVFAAQUUUECBCxHYWgB8IexWQwEFFFBAAQUUUOBKBZwBfKUdZ7UVUEABBRRQ4GIFDIAvtmusmAIKKKCAAgpcq4AB8LX2nPVWQAEFFFBAAQUUOIeAAfA51N2nAgoooIACCqxZwAB4zb1r2xRQQAEFFFDgLAJbC4CXLAGdDplbMpltppbzPUuH3rnTWjvH6ja2/DXb1V4fW6KxdYnjsuxdvXZZInLXfZXvqy1dnba1jJ+W+pyrnS11cxsFFFBAgXUJLF0COn8vTCnsuzRz69LQh9hP+XnrEtDrGte2RgEFFFBAAQUuV8AA+HL7xpopoIACCiigwJUKbC0AvtJustoKKKCAAgoooIACFyLgDOAL6QiroYACCiiggAKrETAAXk1X2hAFFFBAAQUUuBQBA+BL6QnroYACCiiggAIKKHANAgbA19BL1lEBBRRQQAEFrknAAPiaesu6KqCAAgoooMBVCGwtAG5dtpfOm1vC99I7d9jOlmWIh0s9l22cWgLxEA5zfTJV73K/17I0cm1ZbNqUbcaW8L6Wdh5iTFiGAgoooMB5BZYuAV37jNp3aeZWjaX72bXeBsCtPeJ2CiiggAIKKKBAm4ABcJuTWymggAIKKKCAAs0CWwuAm2HcUAEFFFBAAQUUUECBEQEDYIeFAgoooIACCihwWAED4MN6WpoCCiiggAIKKNBtLQAem1lZGwats2cpZziDszazpLbvXX+/azv3mSFd1rU223VsP7u29dzGw5nTu8y+bmn7udrZUje3UUABBRRYl8DSGcC0vvycGr5/6czcsfIiPPd5eIj9DNsxrMud//Ya5bqGvK1RQAEFFFBAgTML+MfVmTvA3SuggAIKKKDA+gQMgOt9agB8lz7YzgXQqYCzlDQAnl9CfOhTH4W3Xlhv2d5tFFBAAQUU2FXAAPiG3FSg7AzgXUeW71NAAQUUUEABBcYFDIAdGQoooIACCiigwIEFthYAH5jP4hRQQAEFFFBAAQU2JmAAvLEOt7kKKKCAAgoocHQBA+CjE7sDBRRQQAEFFNiawNYC4NrSyGPL+Y7NAC7HydQsmXOOpbl2zs1oblkCep92jS2RXdtn9lfWu6zDpS2N3LL8ZOsM6Utu5z7jwPcqoIACCly2wNIZwLXP4pbPRkTKv19qZY4JHno/zgC+7HFq7RRQQAEFFFBgPQIGwOvpS1uigAIKKKCAAhciYAB8a0cYAE8v9YzULhdjS2ED4Bv/S2MAfCEnQKuhgAIKKDAqYAB8g8UA2ANEAQUUUEABBRQ4jYAB8Gmc3YsCCiiggAIKbEhgawHwhrrWpiqggAIKKKCAAgocQcAloI+AapEKKKCAAgoosGkBA+BNd7+NV0ABBRRQQIFjCGwtAF6yBHS855ZMZpup2ZzH6K/WMmvtHCtnbPYz29VeH5sV3DrDtSy7tW3D7fadlbzrfmtLV6dtLeOnpQ7namdL3dxGAQUUUGBdAktnAOfvhSmFfZdmbl0a+hD7KT9vnQG8rnFtaxRQQAEFFFDgcgUMgC+3b6yZAgoooIACClypgAHwrR03Fki2BHi15wSfengYAB9f3AD4+MbuQQEFFFDgPAIGwDfcDYDPM/7cqwIKKKCAAgpsT8AAeHt9bosVUEABBRRQ4MgCWwuAj8xp8QoooIACCiiggAIrF3AJ6JV3sM1TQAEFFFBAgZMLGACfnNwdKqCAAgoooMDaBbYWALfO2qTf55bwvfRxMWxn6yzmuaUTY3Lots/1yVS9yzpcy9LItWWxaVO2GZvBfS3tPPT4sDwFFFBAgdMLLJ0BXPuM2ndp5laBpfvZtd4GwK094nYKKKCAAgoooECbgAFwm5NbKaCAAgoooIACzQJbC4CbYdxQAQUUUEABBRRQQIERAQNgh4UCCiiggAIKKHBYAQPgw3pamgIKKKCAAgoo0BkAOwgUUEABBRRQQAEFFGgXMABut3JLBRRQQAEFFFCgRcAAuEXJbRRQQAEFFFBAgQUCWwuAx5bWrXG1Lp9MOcMlfGtLC9b2vevvd23nPktkl3WtLXc8tp9d23pu4ywVTv3Hfm4ZPy1tP1c7W+rmNgoooIAC6xJYugR0PgOjMHz/0qWZx8pL2XOfh4fYT1n+VHkGwOsa77ZGAQUUUEABBc4vYAB8/j6wBgoooIACCiiwMoGtBcAr6z6bo4ACCiiggAIKKHBiAQPgE4O7OwUUUEABBRRYvYAB8Oq72AYqoIACCiigwKkFDIBPLe7+FFBAAQUUUEABBa5ZwAD4mnvPuiuggAIKKKDAJQoYAF9ir1gnBRRQQAEFFLhqga0FwLWlkVuX8C07fWqZxHMOjLl2zi1J3LIE9D7tGlsiu7bP7K+sd1mHS1sauWX5ydYlsi+5nfuMA9+rgAIKKHDZAkuXgK59Frd8NiJS/v1SK3NM8ND7cQnoyx6n1k4BBRRQQAEF1iNgALyevrQlCiiggAIKKHAhAlsLgC+E3WoooIACCiiggAIKXKmAM4CvtOOstgIKKKCAAgpcrIAB8MV2jRVTQAEFFFBAgWsVMAC+1p6z3goooIACCiiggALnEDAAPoe6+1RAAQUUUECBNQsYAK+5d22bAgoooIACCpxFYGsB8JIloNMhc0sms83Ucr5n6dA7d1pr51jdxpa/Zrva62NLNLYucVyWvavXLktE7rqv8n21pavTtpbx01Kfc7WzpW5uo4ACCiiwLoGlS0Dn74UphX2XZm5dGvoQ+yk/b10Cel3j2tYooIACCiigwOUKGABfbt9YMwUUUEABBRS4UoGtBcBX2k1WWwEFFFBAAQUUUOBCBJwBfCEdYTUUUEABBRRQYDUCBsCr6UobooACCiiggAKXImAAfCk9YT0UUEABBRRQQAEFrkHAAPgaesk6KqCAAgoooMA1CRgAX1NvWVcFFFBAAQUUuAqBrQXArcv20nlzS/heeucO29myDPFwqeeyjVNLIB7CYa5Ppupd7vdalkauLYtNm7LN2BLe19LOQ4wJy1BAAQUUOK/A0iWga59R+y7N3KqxdD+71tsAuLVH3E4BBRRQQAEFFGgTMABuc3IrBRRQQAEFFFCgWWBrAXAzjBsqoIACCiiggAIKKDAiYADssFBAAQUUUEABBQ4rYAB8WE9LU0ABBRRQQAEFuq0FwGMzK2vDoHX2LOUMZ3DWZpbU9r3r73dt5z4zpMu61ma7ju1n17ae23g4c3qX2dctbT9XO1vq5jYKKKCAAusSWDoDmNaXn1PD9y+dmTtWXoTnPg8PsZ9hO4Z1ufPfXqNc15C3NQoooIACCihwZgH/uDpzB7h7BRRQQAEFFFifgAFwvU8NgO/SB9u5ADoVcJaSBsDzS4gPfeqj8NYL6y3bu40CCiiggAK7ChgA35CbCpSdAbzryPJ9CiiggAIKKKDAuIABsCNDAQUUUEABBRQ4sMDWAuAD81mcAgoooIACCiigwMYEDIA31uE2VwEFFFBAAQWOLmAAfHRid6CAAgoooIACWxPYWgBcWxp5bDnfsRnA5TiZmiVzzrE01865Gc0tS0Dv066xJbJr+8z+ynqXdbi0pZFblp9snSF9ye3cZxz4XgUUUECByxZYOgO49lnc8tmISPn3S63MMcFD78cZwJc9Tq2dAgoooIACCqxHwAB4PX1pSxRQQAEFFFDgQgQMgG/tCAPg6aWekdrlYmwpbAB8439pDIAv5ARoNRRQQAEFRgUMgG+wGAB7gCiggAIKKKCAAqcRMAA+jbN7UUABBRRQQIENCWwtAN5Q19pUBRRQQAEFFFBAgSMIuAT0EVAtUgEFFFBAAQU2LWAAvOnut/EKKKCAAgoocAyBrQXAS5aAjvfckslsMzWb8xj91VpmrZ1j5YzNfma72utjs4JbZ7iWZbe2bbjdvrOSd91vbenqtK1l/LTU4VztbKmb2yiggAIKrEtg6Qzg/L0wpbDv0sytS0MfYj/l560zgNc1rm2NAgoooIACClyugAHw5faNNVNAAQUUUECBKxUwAL6148YCyZYAr/ac4FMPDwPg44sbAB/f2D0ooIACCpxHwAD4hrsB8HnGn3tVQAEFFFBAge0JGABvr89tsQIKKKCAAgocWWBrAfCROS1eAQUUUEABBRRQYOUCLgG98g62eQoooIACCihwcgED4JOTu0MFFFBAAQUUWLvA1gLg1lmb9PvcEr6XPi6G7WydxTy3dGJMDt32uT6ZqndZh2tZGrm2LDZtyjZjM7ivpZ2HHh+Wp4ACCihweoGlM4Brn1H7Ls3cKrB0P7vW2wC4tUfcTgEFFFBAAQUUaBMwAG5zcisFFFBAAQUUUKBZwAC4/Rm3UxdDm7FPuKEB8AmxG3dlANwI5WYKKKCAAmcXMAC+0QUuAX32oWgFFFBAAQUUUGAjAgbAG+lom6mAAgoooIACpxPYWgB8Oln3pIACCiiggAIKKLBGAWcAr7FXbZMCCiiggAIKnFPAAPic+u5bAQUUUEABBVYpsLUAeGxp3VrHti6fTDnDJXxrSwvW9r3r73dt5z5LZJd1rc12HdvPrm09t3GWCqf+Yz+3jJ+Wtp+rnS11cxsFFFBAgXUJLJ0BnM/AKAzfv3Rp5rHyUvbc5+Eh9lOW7wzgdY1rW6OAAgoooIAClytgAHy5fWPNFFBAAQUUUOBKBbYWAF9pN1ltBRRQQAEFFFBAgQsRcAbwhXSE1VBAAQUUUECB1QgYAK+mK22IAgoooIACClyKgAHwpfSE9VBAAQUUUEABBRS4BgED4GvoJeuogAIKKKCAAtckYAB8Tb1lXRVQQAEFFFDgKgS2FgDXlkZuXcK37NypZRLPOQDm2jm3JHHLEtD7tGtsiezaPrO/st5lHS5taeSW5Sdbl8i+5HbuMw58rwIKKKDAZQssXQK69lnc8tmISPn3S63MMcFD78cloC97nFo7BRRQQAEFFFiPgAHwevrSliiggAIKKKDAhQhsLQC+EHaroYACCiiggAIKKHClAs4AvtKOs9oKKKCAAgoocLECBsAX2zVWTAEFFFBAAQWuVcAA+Fp7znoroIACCiiggAIKnEPAAPgc6u5TAQUUUEABBdYsYAC85t61bQoooIACCihwFoGtBcBLloBOh8wtmcw2U8v5nqVD79xprZ1jdRtb/prtaq+PLdHYusRxWfauXrssEbnrvsr31ZauTttaxk9Lfc7Vzpa6uY0CCiigwLoEli4Bnb8XphT2XZq5dWnoQ+yn/Lx1Ceh1jWtbo4ACCiiggAKXK2AAfLl9Y80UUEABBRRQ4EoFthYAX2k3WW0FFFBAAQUUUECBCxFwBvCFdITVUEABBRRQQIHVCBgAr6YrbYgCCiiggAIKXIqAAfCl9IT1UEABBRRQQAEFFLgGAQPga+gl66iAAgoooIAC1yRgAHxNvWVdFVBAAQUUUOAqBLYWALcu20vnzS3he+mdO2xnyzLEw6WeyzZOLYF4CIe5Ppmqd7nfa1kaubYsNm3KNmNLeF9LOw8xJixDAQUUUOC8AkuXgK59Ru27NHOrxtL97FpvA+DWHnE7BRRQQAEFFFCgTcAAuM3JrRRQQAEFFFBAgWaBrQXAzTBuqIACCiiggAIKKKDAiIABsMNCAQUUUEABBRQ4rIAB8GE9LU0BBRRQQAEFFOi2FgCPzaysDYPW2bOUM5zBWZtZUtv3rr/ftZ37zJAu61qb7Tq2n13bem7j4czpXWZft7T9XO1sqZvbKKCAAgqsS2DpDGBaX35ODd+/dGbuWHkRnvs8PMR+hu0Y1uXOf3uNcl1D3tYooIACCiigwJkF/OPqzB3g7hVQQAEFFFBgfQIGwPU+NQC+Sx9s5wLoVMBZShoAzy8hPvSpj8JbL6y3bO82CiiggAIK7CpgAHxDbipQdgbwriPL9ymggAIKKKCAAuMCBsCODAUUUEABBRRQ4MACWwuAD8xncQoooIACCiiggAIbEzAA3liH21wFFFBAAQUUOLqAAfDRid2BAgoooIACCmxNYGsBcG1p5LHlfMdmAJfjZGqWzDnH0lw752Y0tywBvU+7xpbIru0z+yvrXdbh0pZGbll+snWG9CW3c59x4HsVUEABBS5bYOkM4NpncctnIyLl3y+1MscED70fZwBf9ji1dgoooIACCiiwHgED4PX0pS1RQAEFFFBAgQsRMAC+tSMMgKeXekZql4uxpbAB8I3/pTEAvpAToNVQQAEFFBgVMAC+wWIA7AGigAIKKKCAAgqcRsAA+DTO7kUBBRRQQAEFNiSwtQB4Q11rUxVQQAEFFFBAAQWOIOAS0EdAtUgFFFBAAQUU2LSAAfCmu9/GK6CAAgoooMAxBLYWAC9ZAjrec0sms83UbM5j9FdrmbV2jpUzNvuZ7Wqvj80Kbp3hWpbd2rbhdvvOSt51v7Wlq9O2lvHTUodztbOlbm6jgAIKKLAugaUzgPP3wpTCvkszty4NfYj9lJ+3zgBe17i2NQoooIACCihwuQIGwJfbN9ZMAQUUUEABBa5UwAD41o4bCyRbArzac4JPPTwMgI8vbgB8fGP3oIACCihwHgED4BvuBsDnGX/uVQEFFFBAAQW2J2AAvL0+t8UKKKCAAgoocGSBrQXAR+a0eAUUUEABBRRQQIGVC7gE9Mo72OYpoIACCiigwMkFDIBPTu4OFVBAAQUUUGDtAlsLgFtnbdLvc0v4Xvq4GLazdRbz3NKJMTl02+f6ZKreZR2uZWnk2rLYtCnbjM3gvpZ2Hnp8WJ4CCiigwOkFls4Arn1G7bs0c6vA0v3M1Xtu2WkD4NYecTsFFFBAAQUUUKBNwAC4zcmtFFBAAQUUUECBZgED4PZn3E5dDG3GPuGGBsAnxG7clQFwI5SbKaCAAgqcXcAA+MZNWXEYBsUGwGcfolZAAQUUUEABBVYmYAC8sg61OQoooIACCihwfoGtBcDnF7cGCiiggAIKKKCAApcu8LznPa+v4jD8JRS+293u5jXKS+9A66eAAgoooIACVyXgH1dX1V1WVgEFFFBAAQWuQWBrAfDY0rq1fmpdPplyhkv41pZErO1719/v2s59lsgu61qb7Tq2n13bem7jLBWei8S7zL5uafu52tlSN7dRQAEFFFiXwNIZwPkMjMLw/UuXZh4rL2W3LNs8FtqWr00t71zWmwB4WO/MCr7HPe7hNcp1DXlbo4ACCiiggAJnFvCPqzN3gLtXQAEFFFBAgfUJbC0AXl8P2iIFFFBAAQUUUECBQwtkBjDlJvjN93ve855eozw0uOUpoIACCiigwKYF/ONq091v4xVQQAEFFFDgGAIGwMdQtUwFFFBAAQUUUECBaxZI2EsbMhuY7/z3Qi/0Ql6jvObOte4KKKCAAgoocHEC/nF1cV1ihRRQQAEFFFDg2gW2FgDXlkYeW853bAnost+nlkk859iYa+fcktYtS0Dv066xJbJr+8z+ynqXdbi0pZFblrlsXSL7ktu5zzjwvQoooIACly2wdAno2mdxy2cjIlNLM7dqHXo/CX4p93/+53/68Jf/7nWve3mNsrVT3E4BBRRQQAEFFGgQ8I+rBiQ3UUABBRRQQAEFlghsLQBeYuO2CiiggAIKKKCAAtsVyCxgwt8EwHx/4Rd+Ya9RbndY2HIFFFBAAQUUOIKAf1wdAdUiFVBAAQUUUGDbAgbA2+5/W6+AAgoooIACCmxRoGW2cUJffPj5uc99bv/9Pve5j9cotzhobLMCCiiggAIKHE3AP66ORmvBCiiggAIKKLBVga0FwEuWgM6YmFsymW2mlvM955iqtXOsbmPLX7Nd7fWxZR9blzguy97Vq7bs5K7l1t5XW7o6bWsZP7V9pR9atnMbBRRQQAEF9hVYugR07XNq36WZW8La/E02VpdhezKzl8/o8u+I4XbPec5z+iWf73rXuxoA7zuofL8CCiiggAIKKDAjYADs8FBAAQUUUEABBQ4ssLUA+MB8FqeAAgoooIACCiiwQgGC38wAJiTm384AXmFH2yQFFFBAAQUUuAgBA+CL6AYroYACCiiggAJrEjAAXlNv2hYFFFBAAQUUUECBfQWYCZzn/mZWMN8NgPeV9f0KKKCAAgoooMC4gAGwI0MBBRRQQAEFFDiwwNYC4NZle2GeW8L3wN1w8OKG7WxZhni41HNZqamlGw9R8bk+map3ud9zLQG9tO21ZbEpr7zIPCz/Wtq51MXtFVBAAQUuT2DpEtC1z6h9l4BuFVq6n+Hyz/ks5nue+cvPLAGdAJgQ+L73va/XKFs7xe0UUEABBRRQQIEGAf+4akByEwUUUEABBRRQYInA1gLgJTZuq4ACCiiggAIKKLB+gTwTmJYmRCboZdlnvhIU80xgXn+RF3kRr1Guf1jYQgUUUEABBRQ4oYB/XJ0Q210poIACCiigwDYEthYA56Lekt5tnT2bi4ZzM2mX7HefbXdt5z4zpMv61ma7ju1n1/bWZh3tWm7tfa1WLeOntq/y4nPLtm6jgAIKKKDAPgJLZwAPP6eG7186M3esvLRn7nN/l/3k7zfem8CX1/IMYH7ODOAEwPe73/28RrnPAPO9CiiggAIKKKDAQMA/rhwSCiiggAIKKKDAgQUMgOugLQHecJtjLplcr/H/n73Ssm15QbU11MyF2ZYLxGNhsAHw82/OJmoN688VdC8ZQ26rgAIKKLAOgZbPd1pafoYNl1MeW155+Fk2FRTn74xoTu1nqL00AC7L5WeWfU4dDYDXMZZthQIKKKCAAgpch4AB8HX0k7VUQAEFFFBAgSsS2FoAfEVdY1VPKDAMYfNvZvwc86sW/pY3FqQeS4Lg1vLLNrZeZB9e+K85Lal3raxr/v1Un1yST23c7Oq/pI2HqsNYAFXWv1anJcdDzWUYNLF9bf/7ngPK2Ywpq7bPWjv8vQJrEuC4nPqP46c8XgiH+Y/XfQbwmkaBbVFAAQUUUECBSxAwAL6EXrAOCiiggAIKKLAqga0FwLVQYbh889js1eEAmJolc86BMtfOuRnNLTOA92lXrFr2M2zDWBDSEqC01HfXAHjMuWX20dS4GvMZ1n9JeNMy3ud8au9vsc02S+q9pNxr29YAuN5jtXE3NZbG3jd13pg6Tvc53uotu7FFrX1lOeVn0i7HkgFwa6+4XevfNsO/eVqPpZbPxuHxscvnxpL9JPhlPxwr/MdrOW4Ie8uvMgC+//3v7zVKDxsFFFBAAQUUUOCAAv5xdUBMi1JAAQUUUEABBRAwAL51HBgAP78HGXPI6/scOQbAN/6XJg5xnlpCfMy6NqNxSf/ULq4vCapq+63tq/b+tfx+ywFw7RzSckNFbRyljLEQaK78ufE13Gf571p9psod1nNqu+HxvnQWrwHwWs4cp2/HMOhNDdYUAOfzmO9jAXCOnwTFmf3L6wbApx+T7lEBBRRQQAEF1i1gALzu/rV1CiiggAIKKHAGga0FwGcgdpdXIDA1A7gW7tR+f8iml3XMfstwZ2xftfrVfl+r/5KAeN991epyLb/fegBc66e5MVULP2uh6lQAPLfPuVnFtOVud7vbaJPmxvvS42a4felQK2vsvOGxWBuF/n5rAuXM34S95Uxgfi5n//JvA+CtjRLbq4ACCiiggALHFjAAPraw5SuggAIKKKDA5gS2FgDXLpbPLbdZznpp+fmcg6nWzqmwsJw11/rzWJhQ8xkre1evQ4QZuwTAaePcbOmaA21u6aupbWrvrdnMzWxs6Y/a/ssyanVp2d8atjEAfsFenApmh1vOzbwty9jleJl6//Ami7FjZumM4CXHQrk6QDx4rbUMA+A1nDXO04by86uswfD1sTE2VuPyc3+X8o6xn/L4TvBbvvac5zzn5pLQvJ4ZwNT/tttu8xrleYame1VAAQUUUECBlQr4x9VKO9ZmKaCAAgoooMD5BAyAb7U3AK4vAT0Mbw2A73IzxB0Lg8sAZ/hzLjjXzgAxXxK41srk98MZlbUZlsMyl9SnNbBqqfc1b7P1AHhuzNTGU+33ZUCan2vB8DBgbTnWyrE8XGJ5GAZPhV5LjzXaUwZvrSGwAfA1ny3OW/ctBMDPfe5ze+QcJ1kGOp/l+XdmCBMAx8UZwOcdn+5dAQUUUEABBdYnYAC8vj61RQoooIACCihwZoGtBcBn5nb3FyowDJZag6ZTNCch8TCYOlSgOhYCj806HGvrkjos2fYUrufax5YD4FoYOxbalv00PAaG4epYqFo7tstxWd6QMdZPY7N/CYT4KgPZsh5jAfCSY2HqpqQlZcRwl9D5XMeJ+1XgFAIJdMsloPNzgt4y/M3PHEsGwKfoIfehgAIKKKCAAlsSMADeUm/bVgUUUEABBRQ4icDWAuDh7NVcuJ97fWwG50k6Z4+dTM3SLWf0jP08NVtt6vU9qnjzrUvth8HMLkHIsN61kGiqnbVn8JbvG/NOuDM2M7h873CZyvzurne962wXtATZZSg0DIhq7Zt6/ulYpQ7RT4cYb+cuwwB4ftnzKZ+pGyHSn8NxPHYTw9hxzjFUBsu1kHm4v/K4HguBy/E2nB3M71qO0eGY3TXI3fV95z5m3P95BMqxPfVZVo7h2jl+7u+L4Y0Yw+NsicDS/eTckmf8Zpnn8vUyIM7nWkVIAAAI00lEQVTfjbfffrvXKJd0jNsqoIACCiiggAIVAf+4cogooIACCiiggAIHFjAAvjFza2kIeeBuOHhxBsDLSKcC4HJszAU1uVA8d9G6Fr6XYfBUfcrXpy62D0Omsm7DC/pT4dVQrxaQE6KV4deYfi0cWNZj17v11gLg4QzW4bEy1pOl0S4BaVnmVLCUbcbqUwalhEHDMsr3jN0EkWNh6phY0qaxY37sWBo7ltluuER1wqvrPYKs+akEthAAc3yUN4vk2M734XN/y7+t7n3ve3uN8lSD0f0ooIACCiigwCYE/ONqE91sIxVQQAEFFFDglAJbC4BPaeu+rkfgFAFwTWMuIC0vSqccA+Ca6GX+3gD4+dVZr5cQAM/Nlh07HoehcxkCD0eiAfBlHpvWansCORbLYzKzfdG4+93v3p+vylnBObbvec97eo1ye0PGFiuggAIKKKDAEQX84+qIuBatgAIKKKCAApsVuEfXdY/uuu4xXde91GYVbLgCCiiggAIKKKDAJQjwcO3n3vnfc4qfee1U/77xgG+/FFBAAQUUUEABBU4iYAB8EmZ3ooACCiiggAIbFnhw13UP77ruERs2sOkKKKCAAgoooMBWBZ43CFwTxPK9DGbzestrLduU5Ru+bnX02W4FFFBAAQUU2KyAAfBmu96GK6CAAgoooMCJBe7Xdd3Duq57SNd19z7xvt2dAgoooIACCiiwRQHC14Sl5ffaa0t+P1VuXqcOfimggAIKKKCAAgoocFIBA+CTcrszBRRQQAEFFFCgu2vXdQ8q/ru7JgoooIACCiigwAoFnn9n+EoQyn8JY/Pv1u+t7xvbzvB1hQPLJimggAIKKKCAAgrUBQyA60ZuoYACCiiggAIKHEvg/3Rd98A7/3vAsXZiuQoooIACCiiwOQHCV8LPhKK7fN/3PYavmxt2NlgBBRRQQAEFFFDgUgQMgC+lJ6yHAgoooIACCmxd4F5d192/67r73Pmff6dtfUTYfgUUUECBNQkkjC1D1V1+bn2P4euaRo9tUUABBRRQQAEFFFBgoYAXFheCubkCCiiggAIKKHACgf/VdR2B8P+98/s9T7BPd6GAAgoooMCWBAhIy1myY/8+5DZbsrWtCiiggAIKKKCAAgoocGYBA+Azd4C7V0ABBRRQQAEFGgT+d9d1LBfNd/7jOcJ+KaCAAgoosBYBgtjyvwSvc68Nt1n677XY2Q4FFFBAAQUUUEABBRRQ4AUEDIAdFAoooIACCiigwHUJ8Pfb3buuu8ed3/nZQPi6+tDaKqCAApcukOCVetZ+5veH2O7STayfAgoooIACCiiggAIKKHA1AgbAV9NVVlQBBRRQQAEFFJgU4G+64X9yKaCAAgqsQyAB67A1U68njB1r/S5lrUPRViiggAIKKKCAAgoooIACGxIwAN5QZ9tUBRRQQAEFFFBAAQUUUEABBRRQQAEFFFBAAQUUUEABBRRYt4AB8Lr719YpoIACCiiggAIKKKCAAgoooIACCiiggAIKKKCAAgoooMCGBAyAN9TZNlUBBRRQQAEFFFBAAQUUUEABBRRQQAEFFFBAAQUUUEABBdYtYAC87v61dQoooIACCiiggAIKKKCAAgoooIACCiiggAIKKKCAAgoosCEBA+ANdbZNVUABBRRQQAEFFFBAAQUUUEABBRRQQAEFFFBAAQUUUECBdQsYAK+7f22dAgoooIACCiiggAIKKKCAAgoooIACCiiggAIKKKCAAgpsSMAAeEOdbVMVUEABBRRQQAEFFFBAAQUUUEABBRRQQAEFFFBAAQUUUGDdAgbA6+5fW6eAAgoooIACCiiggAIKKKCAAgoooIACCiiggAIKKKCAAhsSMADeUGfbVAUUUEABBRRQQAEFFFBAAQUUUEABBRRQQAEFFFBAAQUUWLeAAfC6+9fWKaCAAgoooIACCiiggAIKKKCAAgoooIACCiiggAIKKKDAhgQMgDfU2TZVAQUUUEABBRRQQAEFFFBAAQUUUEABBRRQQAEFFFBAAQXWLWAAvO7+tXUKKKCAAgoooIACCiiggAIKKKCAAgoooIACCiiggAIKKLAhAQPgDXW2TVVAAQUUUEABBRRQQAEFFFBAAQUUUEABBRRQQAEFFFBAgXULGACvu39tnQIKKKCAAgoooIACCiiggAIKKKCAAgoooIACCiiggAIKbEjAAHhDnW1TFVBAAQUUUEABBRRQQAEFFFBAAQUUUEABBRRQQAEFFFBg3QIGwOvuX1ungAIKKKCAAgoooIACCiiggAIKKKCAAgoooIACCiiggAIbEjAA3lBn21QFFFBAAQUUUEABBRRQQAEFFFBAAQUUUEABBRRQQAEFFFi3gAHwuvvX1imggAIKKKCAAgoooIACCiiggAIKKKCAAgoooIACCiigwIYEDIA31Nk2VQEFFFBAAQUUUEABBRRQQAEFFFBAAQUUUEABBRRQQAEF1i1gALzu/rV1CiiggAIKKKCAAgoooIACCiiggAIKKKCAAgoooIACCiiwIQED4A11tk1VQAEFFFBAAQUUUEABBRRQQAEFFFBAAQUUUEABBRRQQIF1CxgAr7t/bZ0CCiiggAIKKKCAAgoooIACCiiggAIKKKCAAgoooIACCmxIwAB4Q51tUxVQQAEFFFBAAQUUUEABBRRQQAEFFFBAAQUUUEABBRRQYN0CBsDr7l9bp4ACCiiggAIKKKCAAgoooIACCiiggAIKKKCAAgoooIACGxIwAN5QZ9tUBRRQQAEFFFBAAQUUUEABBRRQQAEFFFBAAQUUUEABBRRYt4AB8Lr719YpoIACCiiggAIKKKCAAgoooIACCiiggAIKKKCAAgoooMCGBAyAN9TZNlUBBRRQQAEFFFBAAQUUUEABBRRQQAEFFFBAAQUUUEABBdYtYAC87v61dQoooIACCiiggAIKKKCAAgoooIACCiiggAIKKKCAAgoosCEBA+ANdbZNVUABBRRQQAEFFFBAAQUUUEABBRRQQAEFFFBAAQUUUECBdQv8Py6f8s+2vF5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5824" y="0"/>
            <a:ext cx="13737336" cy="697599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63" y="2129790"/>
            <a:ext cx="24574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1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204" name="Group 244"/>
          <p:cNvGraphicFramePr>
            <a:graphicFrameLocks noGrp="1"/>
          </p:cNvGraphicFramePr>
          <p:nvPr/>
        </p:nvGraphicFramePr>
        <p:xfrm>
          <a:off x="3200400" y="1447800"/>
          <a:ext cx="6172200" cy="512127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80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Τμήμα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Τμήμα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Τμήμα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275" name="Object 127"/>
          <p:cNvGraphicFramePr>
            <a:graphicFrameLocks noChangeAspect="1"/>
          </p:cNvGraphicFramePr>
          <p:nvPr/>
        </p:nvGraphicFramePr>
        <p:xfrm>
          <a:off x="4305300" y="1790700"/>
          <a:ext cx="95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634725" imgH="253890" progId="Equation.3">
                  <p:embed/>
                </p:oleObj>
              </mc:Choice>
              <mc:Fallback>
                <p:oleObj name="Equation" r:id="rId3" imgW="634725" imgH="253890" progId="Equation.3">
                  <p:embed/>
                  <p:pic>
                    <p:nvPicPr>
                      <p:cNvPr id="7275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790700"/>
                        <a:ext cx="952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6" name="Object 128"/>
          <p:cNvGraphicFramePr>
            <a:graphicFrameLocks noChangeAspect="1"/>
          </p:cNvGraphicFramePr>
          <p:nvPr/>
        </p:nvGraphicFramePr>
        <p:xfrm>
          <a:off x="6296025" y="1790700"/>
          <a:ext cx="1009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672808" imgH="253890" progId="Equation.3">
                  <p:embed/>
                </p:oleObj>
              </mc:Choice>
              <mc:Fallback>
                <p:oleObj name="Equation" r:id="rId5" imgW="672808" imgH="253890" progId="Equation.3">
                  <p:embed/>
                  <p:pic>
                    <p:nvPicPr>
                      <p:cNvPr id="7276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25" y="1790700"/>
                        <a:ext cx="1009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7" name="Object 129"/>
          <p:cNvGraphicFramePr>
            <a:graphicFrameLocks noChangeAspect="1"/>
          </p:cNvGraphicFramePr>
          <p:nvPr/>
        </p:nvGraphicFramePr>
        <p:xfrm>
          <a:off x="8324850" y="1781175"/>
          <a:ext cx="9906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7" imgW="660113" imgH="266584" progId="Equation.3">
                  <p:embed/>
                </p:oleObj>
              </mc:Choice>
              <mc:Fallback>
                <p:oleObj name="Equation" r:id="rId7" imgW="660113" imgH="266584" progId="Equation.3">
                  <p:embed/>
                  <p:pic>
                    <p:nvPicPr>
                      <p:cNvPr id="7277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4850" y="1781175"/>
                        <a:ext cx="9906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1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863" y="2137675"/>
            <a:ext cx="8601426" cy="31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7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05000" y="228601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2000" dirty="0" smtClean="0"/>
              <a:t>n </a:t>
            </a:r>
            <a:r>
              <a:rPr lang="en-US" altLang="el-GR" sz="2000" dirty="0"/>
              <a:t>= </a:t>
            </a:r>
            <a:r>
              <a:rPr lang="el-GR" altLang="el-GR" sz="2000" dirty="0" smtClean="0"/>
              <a:t>πλήθος όλων των παρατηρήσεων</a:t>
            </a:r>
            <a:r>
              <a:rPr lang="en-US" altLang="el-GR" sz="2000" dirty="0" smtClean="0"/>
              <a:t>= </a:t>
            </a:r>
            <a:r>
              <a:rPr lang="en-US" altLang="el-GR" sz="2000" dirty="0"/>
              <a:t>21 </a:t>
            </a:r>
            <a:br>
              <a:rPr lang="en-US" altLang="el-GR" sz="2000" dirty="0"/>
            </a:br>
            <a:r>
              <a:rPr lang="en-US" altLang="el-GR" sz="2000" dirty="0" smtClean="0"/>
              <a:t>c </a:t>
            </a:r>
            <a:r>
              <a:rPr lang="en-US" altLang="el-GR" sz="2000" dirty="0"/>
              <a:t>= # </a:t>
            </a:r>
            <a:r>
              <a:rPr lang="el-GR" altLang="el-GR" sz="2000" dirty="0" smtClean="0"/>
              <a:t>πλήθος των τμημάτων</a:t>
            </a:r>
            <a:r>
              <a:rPr lang="en-US" altLang="el-GR" sz="2000" dirty="0" smtClean="0"/>
              <a:t>= </a:t>
            </a:r>
            <a:r>
              <a:rPr lang="en-US" altLang="el-GR" sz="2000" dirty="0"/>
              <a:t>3</a:t>
            </a:r>
          </a:p>
        </p:txBody>
      </p:sp>
      <p:graphicFrame>
        <p:nvGraphicFramePr>
          <p:cNvPr id="305155" name="Group 3"/>
          <p:cNvGraphicFramePr>
            <a:graphicFrameLocks noGrp="1"/>
          </p:cNvGraphicFramePr>
          <p:nvPr/>
        </p:nvGraphicFramePr>
        <p:xfrm>
          <a:off x="3200400" y="1447800"/>
          <a:ext cx="6172200" cy="512127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80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Τμήμα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Τμήμα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Τμήμα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8299" name="Object 116"/>
          <p:cNvGraphicFramePr>
            <a:graphicFrameLocks noChangeAspect="1"/>
          </p:cNvGraphicFramePr>
          <p:nvPr/>
        </p:nvGraphicFramePr>
        <p:xfrm>
          <a:off x="4305300" y="1790700"/>
          <a:ext cx="95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3" imgW="634725" imgH="253890" progId="Equation.3">
                  <p:embed/>
                </p:oleObj>
              </mc:Choice>
              <mc:Fallback>
                <p:oleObj name="Equation" r:id="rId3" imgW="634725" imgH="253890" progId="Equation.3">
                  <p:embed/>
                  <p:pic>
                    <p:nvPicPr>
                      <p:cNvPr id="8299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790700"/>
                        <a:ext cx="952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0" name="Object 117"/>
          <p:cNvGraphicFramePr>
            <a:graphicFrameLocks noChangeAspect="1"/>
          </p:cNvGraphicFramePr>
          <p:nvPr/>
        </p:nvGraphicFramePr>
        <p:xfrm>
          <a:off x="6296025" y="1790700"/>
          <a:ext cx="1009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5" imgW="672808" imgH="253890" progId="Equation.3">
                  <p:embed/>
                </p:oleObj>
              </mc:Choice>
              <mc:Fallback>
                <p:oleObj name="Equation" r:id="rId5" imgW="672808" imgH="253890" progId="Equation.3">
                  <p:embed/>
                  <p:pic>
                    <p:nvPicPr>
                      <p:cNvPr id="830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25" y="1790700"/>
                        <a:ext cx="1009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1" name="Object 118"/>
          <p:cNvGraphicFramePr>
            <a:graphicFrameLocks noChangeAspect="1"/>
          </p:cNvGraphicFramePr>
          <p:nvPr/>
        </p:nvGraphicFramePr>
        <p:xfrm>
          <a:off x="8324850" y="1781175"/>
          <a:ext cx="9906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7" imgW="660113" imgH="266584" progId="Equation.3">
                  <p:embed/>
                </p:oleObj>
              </mc:Choice>
              <mc:Fallback>
                <p:oleObj name="Equation" r:id="rId7" imgW="660113" imgH="266584" progId="Equation.3">
                  <p:embed/>
                  <p:pic>
                    <p:nvPicPr>
                      <p:cNvPr id="8301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4850" y="1781175"/>
                        <a:ext cx="9906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90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1905000" y="228601"/>
            <a:ext cx="838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2000" dirty="0" smtClean="0"/>
              <a:t>Υπολογίζουμε τον μέσο όρο για κάθε ομάδα</a:t>
            </a:r>
            <a:r>
              <a:rPr lang="en-US" altLang="el-GR" sz="2000" dirty="0" smtClean="0"/>
              <a:t>,</a:t>
            </a:r>
            <a:endParaRPr lang="en-US" altLang="el-GR" sz="2000" dirty="0"/>
          </a:p>
          <a:p>
            <a:pPr algn="l">
              <a:spcBef>
                <a:spcPct val="50000"/>
              </a:spcBef>
            </a:pPr>
            <a:r>
              <a:rPr lang="el-GR" altLang="el-GR" sz="2000" dirty="0" smtClean="0"/>
              <a:t>Ο γενικός μέσος όρος όλων των τμημάτων είναι </a:t>
            </a:r>
            <a:r>
              <a:rPr lang="en-US" altLang="el-GR" sz="2000" dirty="0" smtClean="0"/>
              <a:t>(42+67+64</a:t>
            </a:r>
            <a:r>
              <a:rPr lang="en-US" altLang="el-GR" sz="2000" dirty="0"/>
              <a:t>)/21 = </a:t>
            </a:r>
            <a:r>
              <a:rPr lang="en-US" altLang="el-GR" sz="2000" dirty="0" smtClean="0"/>
              <a:t>8</a:t>
            </a:r>
            <a:r>
              <a:rPr lang="el-GR" altLang="el-GR" sz="2000" dirty="0" smtClean="0"/>
              <a:t>,</a:t>
            </a:r>
            <a:r>
              <a:rPr lang="en-US" altLang="el-GR" sz="2000" dirty="0" smtClean="0"/>
              <a:t>238,</a:t>
            </a:r>
            <a:endParaRPr lang="en-US" altLang="el-GR" sz="2000" dirty="0"/>
          </a:p>
        </p:txBody>
      </p:sp>
      <p:graphicFrame>
        <p:nvGraphicFramePr>
          <p:cNvPr id="298113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92391"/>
              </p:ext>
            </p:extLst>
          </p:nvPr>
        </p:nvGraphicFramePr>
        <p:xfrm>
          <a:off x="2590800" y="1447800"/>
          <a:ext cx="7010400" cy="5265874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4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Τμήμα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Τμήμα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Τμήμα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64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11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9323" name="Object 116"/>
          <p:cNvGraphicFramePr>
            <a:graphicFrameLocks noChangeAspect="1"/>
          </p:cNvGraphicFramePr>
          <p:nvPr/>
        </p:nvGraphicFramePr>
        <p:xfrm>
          <a:off x="3962400" y="1790700"/>
          <a:ext cx="95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3" imgW="634725" imgH="253890" progId="Equation.3">
                  <p:embed/>
                </p:oleObj>
              </mc:Choice>
              <mc:Fallback>
                <p:oleObj name="Equation" r:id="rId3" imgW="634725" imgH="253890" progId="Equation.3">
                  <p:embed/>
                  <p:pic>
                    <p:nvPicPr>
                      <p:cNvPr id="9323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790700"/>
                        <a:ext cx="952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4" name="Object 117"/>
          <p:cNvGraphicFramePr>
            <a:graphicFrameLocks noChangeAspect="1"/>
          </p:cNvGraphicFramePr>
          <p:nvPr/>
        </p:nvGraphicFramePr>
        <p:xfrm>
          <a:off x="6267450" y="1790700"/>
          <a:ext cx="1009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5" imgW="672808" imgH="253890" progId="Equation.3">
                  <p:embed/>
                </p:oleObj>
              </mc:Choice>
              <mc:Fallback>
                <p:oleObj name="Equation" r:id="rId5" imgW="672808" imgH="253890" progId="Equation.3">
                  <p:embed/>
                  <p:pic>
                    <p:nvPicPr>
                      <p:cNvPr id="9324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1790700"/>
                        <a:ext cx="1009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5" name="Object 118"/>
          <p:cNvGraphicFramePr>
            <a:graphicFrameLocks noChangeAspect="1"/>
          </p:cNvGraphicFramePr>
          <p:nvPr/>
        </p:nvGraphicFramePr>
        <p:xfrm>
          <a:off x="8648700" y="1781175"/>
          <a:ext cx="9906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7" imgW="660113" imgH="266584" progId="Equation.3">
                  <p:embed/>
                </p:oleObj>
              </mc:Choice>
              <mc:Fallback>
                <p:oleObj name="Equation" r:id="rId7" imgW="660113" imgH="266584" progId="Equation.3">
                  <p:embed/>
                  <p:pic>
                    <p:nvPicPr>
                      <p:cNvPr id="9325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8700" y="1781175"/>
                        <a:ext cx="9906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6" name="Object 119"/>
          <p:cNvGraphicFramePr>
            <a:graphicFrameLocks noChangeAspect="1"/>
          </p:cNvGraphicFramePr>
          <p:nvPr/>
        </p:nvGraphicFramePr>
        <p:xfrm>
          <a:off x="2667000" y="6235700"/>
          <a:ext cx="10668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9" imgW="901309" imgH="393529" progId="Equation.3">
                  <p:embed/>
                </p:oleObj>
              </mc:Choice>
              <mc:Fallback>
                <p:oleObj name="Equation" r:id="rId9" imgW="901309" imgH="393529" progId="Equation.3">
                  <p:embed/>
                  <p:pic>
                    <p:nvPicPr>
                      <p:cNvPr id="9326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235700"/>
                        <a:ext cx="10668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7" name="Object 130"/>
          <p:cNvGraphicFramePr>
            <a:graphicFrameLocks noChangeAspect="1"/>
          </p:cNvGraphicFramePr>
          <p:nvPr/>
        </p:nvGraphicFramePr>
        <p:xfrm>
          <a:off x="5016501" y="6240464"/>
          <a:ext cx="1095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11" imgW="926698" imgH="393529" progId="Equation.3">
                  <p:embed/>
                </p:oleObj>
              </mc:Choice>
              <mc:Fallback>
                <p:oleObj name="Equation" r:id="rId11" imgW="926698" imgH="393529" progId="Equation.3">
                  <p:embed/>
                  <p:pic>
                    <p:nvPicPr>
                      <p:cNvPr id="9327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1" y="6240464"/>
                        <a:ext cx="10953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8" name="Object 131"/>
          <p:cNvGraphicFramePr>
            <a:graphicFrameLocks noChangeAspect="1"/>
          </p:cNvGraphicFramePr>
          <p:nvPr/>
        </p:nvGraphicFramePr>
        <p:xfrm>
          <a:off x="7348538" y="6248400"/>
          <a:ext cx="12620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13" imgW="1066337" imgH="393529" progId="Equation.3">
                  <p:embed/>
                </p:oleObj>
              </mc:Choice>
              <mc:Fallback>
                <p:oleObj name="Equation" r:id="rId13" imgW="1066337" imgH="393529" progId="Equation.3">
                  <p:embed/>
                  <p:pic>
                    <p:nvPicPr>
                      <p:cNvPr id="9328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538" y="6248400"/>
                        <a:ext cx="12620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0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970</Words>
  <Application>Microsoft Office PowerPoint</Application>
  <PresentationFormat>Ευρεία οθόνη</PresentationFormat>
  <Paragraphs>364</Paragraphs>
  <Slides>29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Θέμα του Office</vt:lpstr>
      <vt:lpstr>Equation</vt:lpstr>
      <vt:lpstr>Απλή ανάλυση διακύμανσης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Έχουμε τρεις ομάδες με 6 μαθητές στην καθεμία. Συμπληρώστε τον πίνακα</vt:lpstr>
      <vt:lpstr>Πρώτα υπολογίζουμε το SS Total</vt:lpstr>
      <vt:lpstr>Βαθμοί ελευθερία μεταξύ των ομάδωνSS Between is  c – 1 = 3 – 1 = 2,  (έχουμε 3 ομάδες) </vt:lpstr>
      <vt:lpstr>Το άθροισμα των τετραγώνων των αποκλίσεων εντός των ομάδων είναι SS n – c = 18 – 3 = 15,   Έχουμε 18 παρατηρήσεις (6 σε κάθε γκρουπ),</vt:lpstr>
      <vt:lpstr>Οι βαθμοί ελευθερίας για το SS total είναι  n – 1 = 18 – 1 = 17,</vt:lpstr>
      <vt:lpstr>Το μέσο άθροισμα τετραγώνων μεταξύ των γκρουπ είναι MS (SS Between) / (β.ε. Between)  = 224,78 / 2 = 112,39 </vt:lpstr>
      <vt:lpstr>Το μέσο άθροισμα τετραγώνων εντός των ομάδων είναι MS Within (SS Within) / (β.ε. Within)  = 118,83 / 15 = 7,922 </vt:lpstr>
      <vt:lpstr>Το συνολικό μέσο άθροισμα των τετραγώνων των αποκλίσεων είναι MS Total (SS Total ) / (β.ε. Total )  = 343,61 / 17 = 20,212 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Απλή ανάλυση διακύμανασης</dc:title>
  <dc:creator>Athanasios Verdis</dc:creator>
  <cp:lastModifiedBy>Διόρθωση</cp:lastModifiedBy>
  <cp:revision>9</cp:revision>
  <dcterms:created xsi:type="dcterms:W3CDTF">2020-12-16T10:23:19Z</dcterms:created>
  <dcterms:modified xsi:type="dcterms:W3CDTF">2022-06-11T14:47:53Z</dcterms:modified>
</cp:coreProperties>
</file>