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8" r:id="rId3"/>
    <p:sldId id="257" r:id="rId4"/>
    <p:sldId id="279" r:id="rId5"/>
    <p:sldId id="258" r:id="rId6"/>
    <p:sldId id="274"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5" r:id="rId23"/>
    <p:sldId id="276" r:id="rId24"/>
    <p:sldId id="280" r:id="rId25"/>
    <p:sldId id="281" r:id="rId26"/>
    <p:sldId id="282" r:id="rId27"/>
    <p:sldId id="283" r:id="rId28"/>
    <p:sldId id="277" r:id="rId29"/>
  </p:sldIdLst>
  <p:sldSz cx="9144000" cy="6858000" type="screen4x3"/>
  <p:notesSz cx="6743700" cy="9875838"/>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7D1"/>
    <a:srgbClr val="FF9900"/>
    <a:srgbClr val="69C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5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l-GR"/>
          </a:p>
        </p:txBody>
      </p:sp>
      <p:sp>
        <p:nvSpPr>
          <p:cNvPr id="36867" name="Rectangle 3"/>
          <p:cNvSpPr>
            <a:spLocks noGrp="1" noChangeArrowheads="1"/>
          </p:cNvSpPr>
          <p:nvPr>
            <p:ph type="dt" sz="quarter" idx="1"/>
          </p:nvPr>
        </p:nvSpPr>
        <p:spPr bwMode="auto">
          <a:xfrm>
            <a:off x="3819525"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167A2A2-DC54-4312-8BC2-6B12527F4BAF}" type="datetime1">
              <a:rPr lang="en-US"/>
              <a:pPr/>
              <a:t>12/11/2023</a:t>
            </a:fld>
            <a:endParaRPr lang="en-US"/>
          </a:p>
        </p:txBody>
      </p:sp>
      <p:sp>
        <p:nvSpPr>
          <p:cNvPr id="36868" name="Rectangle 4"/>
          <p:cNvSpPr>
            <a:spLocks noGrp="1" noChangeArrowheads="1"/>
          </p:cNvSpPr>
          <p:nvPr>
            <p:ph type="ftr" sz="quarter" idx="2"/>
          </p:nvPr>
        </p:nvSpPr>
        <p:spPr bwMode="auto">
          <a:xfrm>
            <a:off x="0" y="9380538"/>
            <a:ext cx="292258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l-GR"/>
          </a:p>
        </p:txBody>
      </p:sp>
      <p:sp>
        <p:nvSpPr>
          <p:cNvPr id="36869" name="Rectangle 5"/>
          <p:cNvSpPr>
            <a:spLocks noGrp="1" noChangeArrowheads="1"/>
          </p:cNvSpPr>
          <p:nvPr>
            <p:ph type="sldNum" sz="quarter" idx="3"/>
          </p:nvPr>
        </p:nvSpPr>
        <p:spPr bwMode="auto">
          <a:xfrm>
            <a:off x="3819525" y="9380538"/>
            <a:ext cx="292258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B44D326-2DAD-43ED-B40D-104164EC155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vl1pPr>
          </a:lstStyle>
          <a:p>
            <a:fld id="{C4667704-F917-4782-B3BF-FA197C4CF643}" type="datetimeFigureOut">
              <a:rPr lang="el-GR" smtClean="0"/>
              <a:t>11/12/2023</a:t>
            </a:fld>
            <a:endParaRPr lang="el-GR"/>
          </a:p>
        </p:txBody>
      </p:sp>
      <p:sp>
        <p:nvSpPr>
          <p:cNvPr id="4" name="3 - Θέση εικόνας διαφάνειας"/>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vl1pPr>
          </a:lstStyle>
          <a:p>
            <a:fld id="{E897995A-6161-4770-87E8-2600F34B44A3}"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897995A-6161-4770-87E8-2600F34B44A3}" type="slidenum">
              <a:rPr lang="el-GR" smtClean="0"/>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4DDB2C-108B-433D-BFD8-1A212F8DFFA1}" type="datetime1">
              <a:rPr lang="en-US"/>
              <a:pPr/>
              <a:t>12/11/2023</a:t>
            </a:fld>
            <a:endParaRPr lang="en-US"/>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0B472D02-58D7-4F4E-90E3-F455883568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D42D93-7529-4260-A0EE-07CB7630B7FE}" type="datetime1">
              <a:rPr lang="en-US"/>
              <a:pPr/>
              <a:t>12/11/2023</a:t>
            </a:fld>
            <a:endParaRPr lang="en-US"/>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662AB2FE-A889-4964-BA9B-0DAA135E29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2C08B6-E865-4D41-9DA3-5FEE2611ABA1}" type="datetime1">
              <a:rPr lang="en-US"/>
              <a:pPr/>
              <a:t>12/11/2023</a:t>
            </a:fld>
            <a:endParaRPr lang="en-US"/>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E1A45761-F42B-426C-A948-E8C361FDC8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20"/>
          <p:cNvSpPr/>
          <p:nvPr userDrawn="1"/>
        </p:nvSpPr>
        <p:spPr>
          <a:xfrm>
            <a:off x="0" y="0"/>
            <a:ext cx="9144000" cy="6858000"/>
          </a:xfrm>
          <a:prstGeom prst="rect">
            <a:avLst/>
          </a:prstGeom>
          <a:gradFill>
            <a:gsLst>
              <a:gs pos="0">
                <a:schemeClr val="accent4">
                  <a:lumMod val="50000"/>
                </a:schemeClr>
              </a:gs>
              <a:gs pos="100000">
                <a:schemeClr val="tx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rgbClr val="FFFFFF"/>
              </a:solidFill>
              <a:ea typeface="ＭＳ Ｐゴシック" charset="-128"/>
            </a:endParaRPr>
          </a:p>
        </p:txBody>
      </p:sp>
      <p:pic>
        <p:nvPicPr>
          <p:cNvPr id="3" name="Picture 22" descr="Large1.png"/>
          <p:cNvPicPr>
            <a:picLocks noChangeAspect="1"/>
          </p:cNvPicPr>
          <p:nvPr userDrawn="1"/>
        </p:nvPicPr>
        <p:blipFill>
          <a:blip r:embed="rId2" cstate="print">
            <a:duotone>
              <a:prstClr val="black"/>
              <a:schemeClr val="accent6">
                <a:tint val="45000"/>
                <a:satMod val="400000"/>
              </a:schemeClr>
            </a:duotone>
            <a:lum bright="13000" contrast="71000"/>
          </a:blip>
          <a:stretch>
            <a:fillRect/>
          </a:stretch>
        </p:blipFill>
        <p:spPr>
          <a:xfrm rot="5865030">
            <a:off x="-2499573" y="2748615"/>
            <a:ext cx="6858001" cy="1411304"/>
          </a:xfrm>
          <a:prstGeom prst="rect">
            <a:avLst/>
          </a:prstGeom>
        </p:spPr>
      </p:pic>
      <p:pic>
        <p:nvPicPr>
          <p:cNvPr id="4" name="Picture 23" descr="Large2.png"/>
          <p:cNvPicPr>
            <a:picLocks noChangeAspect="1"/>
          </p:cNvPicPr>
          <p:nvPr userDrawn="1"/>
        </p:nvPicPr>
        <p:blipFill>
          <a:blip r:embed="rId3" cstate="print">
            <a:duotone>
              <a:prstClr val="black"/>
              <a:schemeClr val="accent6">
                <a:tint val="45000"/>
                <a:satMod val="400000"/>
              </a:schemeClr>
            </a:duotone>
            <a:lum bright="-5000" contrast="55000"/>
          </a:blip>
          <a:stretch>
            <a:fillRect/>
          </a:stretch>
        </p:blipFill>
        <p:spPr>
          <a:xfrm rot="5865030">
            <a:off x="-2576304" y="2963242"/>
            <a:ext cx="6858001" cy="961164"/>
          </a:xfrm>
          <a:prstGeom prst="rect">
            <a:avLst/>
          </a:prstGeom>
        </p:spPr>
      </p:pic>
      <p:pic>
        <p:nvPicPr>
          <p:cNvPr id="5" name="Picture 24" descr="Tendril1.png"/>
          <p:cNvPicPr>
            <a:picLocks noChangeAspect="1"/>
          </p:cNvPicPr>
          <p:nvPr userDrawn="1"/>
        </p:nvPicPr>
        <p:blipFill>
          <a:blip r:embed="rId4" cstate="print">
            <a:duotone>
              <a:schemeClr val="accent6">
                <a:shade val="45000"/>
                <a:satMod val="135000"/>
              </a:schemeClr>
              <a:prstClr val="white"/>
            </a:duotone>
            <a:lum bright="-16000" contrast="73000"/>
          </a:blip>
          <a:stretch>
            <a:fillRect/>
          </a:stretch>
        </p:blipFill>
        <p:spPr>
          <a:xfrm rot="5865030">
            <a:off x="-566185" y="4340086"/>
            <a:ext cx="3256549" cy="1263674"/>
          </a:xfrm>
          <a:prstGeom prst="rect">
            <a:avLst/>
          </a:prstGeom>
        </p:spPr>
      </p:pic>
      <p:pic>
        <p:nvPicPr>
          <p:cNvPr id="6" name="Picture 25" descr="Tendril2.png"/>
          <p:cNvPicPr>
            <a:picLocks noChangeAspect="1"/>
          </p:cNvPicPr>
          <p:nvPr userDrawn="1"/>
        </p:nvPicPr>
        <p:blipFill>
          <a:blip r:embed="rId5" cstate="print">
            <a:duotone>
              <a:prstClr val="black"/>
              <a:schemeClr val="accent6">
                <a:tint val="45000"/>
                <a:satMod val="400000"/>
              </a:schemeClr>
            </a:duotone>
            <a:lum contrast="71000"/>
          </a:blip>
          <a:stretch>
            <a:fillRect/>
          </a:stretch>
        </p:blipFill>
        <p:spPr>
          <a:xfrm rot="5865030">
            <a:off x="-264930" y="1394044"/>
            <a:ext cx="2834052" cy="1284555"/>
          </a:xfrm>
          <a:prstGeom prst="rect">
            <a:avLst/>
          </a:prstGeom>
        </p:spPr>
      </p:pic>
      <p:pic>
        <p:nvPicPr>
          <p:cNvPr id="7" name="Picture 26" descr="Tendril3.png"/>
          <p:cNvPicPr>
            <a:picLocks noChangeAspect="1"/>
          </p:cNvPicPr>
          <p:nvPr userDrawn="1"/>
        </p:nvPicPr>
        <p:blipFill>
          <a:blip r:embed="rId6" cstate="print">
            <a:duotone>
              <a:prstClr val="black"/>
              <a:schemeClr val="accent6">
                <a:tint val="45000"/>
                <a:satMod val="400000"/>
              </a:schemeClr>
            </a:duotone>
            <a:lum bright="23000" contrast="79000"/>
          </a:blip>
          <a:stretch>
            <a:fillRect/>
          </a:stretch>
        </p:blipFill>
        <p:spPr>
          <a:xfrm rot="5865030">
            <a:off x="-394509" y="3080505"/>
            <a:ext cx="1631783" cy="789002"/>
          </a:xfrm>
          <a:prstGeom prst="rect">
            <a:avLst/>
          </a:prstGeom>
        </p:spPr>
      </p:pic>
      <p:pic>
        <p:nvPicPr>
          <p:cNvPr id="8" name="Picture 28" descr="Tendril5.png"/>
          <p:cNvPicPr>
            <a:picLocks noChangeAspect="1"/>
          </p:cNvPicPr>
          <p:nvPr userDrawn="1"/>
        </p:nvPicPr>
        <p:blipFill>
          <a:blip r:embed="rId7" cstate="print">
            <a:duotone>
              <a:prstClr val="black"/>
              <a:schemeClr val="accent6">
                <a:tint val="45000"/>
                <a:satMod val="400000"/>
              </a:schemeClr>
            </a:duotone>
            <a:lum bright="10000" contrast="77000"/>
          </a:blip>
          <a:stretch>
            <a:fillRect/>
          </a:stretch>
        </p:blipFill>
        <p:spPr>
          <a:xfrm rot="5865030">
            <a:off x="158397" y="683335"/>
            <a:ext cx="1125784" cy="524119"/>
          </a:xfrm>
          <a:prstGeom prst="rect">
            <a:avLst/>
          </a:prstGeom>
        </p:spPr>
      </p:pic>
      <p:pic>
        <p:nvPicPr>
          <p:cNvPr id="9" name="Picture 29" descr="Tendril6.png"/>
          <p:cNvPicPr>
            <a:picLocks noChangeAspect="1"/>
          </p:cNvPicPr>
          <p:nvPr userDrawn="1"/>
        </p:nvPicPr>
        <p:blipFill>
          <a:blip r:embed="rId8" cstate="print">
            <a:duotone>
              <a:prstClr val="black"/>
              <a:schemeClr val="accent6">
                <a:tint val="45000"/>
                <a:satMod val="400000"/>
              </a:schemeClr>
            </a:duotone>
            <a:lum bright="15000" contrast="72000"/>
          </a:blip>
          <a:stretch>
            <a:fillRect/>
          </a:stretch>
        </p:blipFill>
        <p:spPr>
          <a:xfrm rot="5865030">
            <a:off x="338393" y="2358983"/>
            <a:ext cx="320041" cy="283200"/>
          </a:xfrm>
          <a:prstGeom prst="rect">
            <a:avLst/>
          </a:prstGeom>
        </p:spPr>
      </p:pic>
      <p:pic>
        <p:nvPicPr>
          <p:cNvPr id="10" name="Picture 30" descr="Tendril8.png"/>
          <p:cNvPicPr>
            <a:picLocks noChangeAspect="1"/>
          </p:cNvPicPr>
          <p:nvPr userDrawn="1"/>
        </p:nvPicPr>
        <p:blipFill>
          <a:blip r:embed="rId9" cstate="print">
            <a:duotone>
              <a:prstClr val="black"/>
              <a:schemeClr val="accent6">
                <a:tint val="45000"/>
                <a:satMod val="400000"/>
              </a:schemeClr>
            </a:duotone>
            <a:lum contrast="43000"/>
          </a:blip>
          <a:stretch>
            <a:fillRect/>
          </a:stretch>
        </p:blipFill>
        <p:spPr>
          <a:xfrm rot="5865030">
            <a:off x="873591" y="3909903"/>
            <a:ext cx="499919" cy="263199"/>
          </a:xfrm>
          <a:prstGeom prst="rect">
            <a:avLst/>
          </a:prstGeom>
        </p:spPr>
      </p:pic>
      <p:pic>
        <p:nvPicPr>
          <p:cNvPr id="11" name="Picture 31" descr="Tendril9.png"/>
          <p:cNvPicPr>
            <a:picLocks noChangeAspect="1"/>
          </p:cNvPicPr>
          <p:nvPr userDrawn="1"/>
        </p:nvPicPr>
        <p:blipFill>
          <a:blip r:embed="rId10" cstate="print">
            <a:duotone>
              <a:prstClr val="black"/>
              <a:schemeClr val="accent6">
                <a:tint val="45000"/>
                <a:satMod val="400000"/>
              </a:schemeClr>
            </a:duotone>
            <a:lum bright="-11000" contrast="61000"/>
          </a:blip>
          <a:stretch>
            <a:fillRect/>
          </a:stretch>
        </p:blipFill>
        <p:spPr>
          <a:xfrm rot="5865030">
            <a:off x="214797" y="4566417"/>
            <a:ext cx="1197866" cy="579272"/>
          </a:xfrm>
          <a:prstGeom prst="rect">
            <a:avLst/>
          </a:prstGeom>
        </p:spPr>
      </p:pic>
      <p:pic>
        <p:nvPicPr>
          <p:cNvPr id="12" name="Picture 32" descr="Tendril10.png"/>
          <p:cNvPicPr>
            <a:picLocks noChangeAspect="1"/>
          </p:cNvPicPr>
          <p:nvPr userDrawn="1"/>
        </p:nvPicPr>
        <p:blipFill>
          <a:blip r:embed="rId11" cstate="print">
            <a:duotone>
              <a:prstClr val="black"/>
              <a:schemeClr val="accent6">
                <a:tint val="45000"/>
                <a:satMod val="400000"/>
              </a:schemeClr>
            </a:duotone>
            <a:lum contrast="80000"/>
          </a:blip>
          <a:stretch>
            <a:fillRect/>
          </a:stretch>
        </p:blipFill>
        <p:spPr>
          <a:xfrm rot="5865030">
            <a:off x="978840" y="4549296"/>
            <a:ext cx="700660" cy="817601"/>
          </a:xfrm>
          <a:prstGeom prst="rect">
            <a:avLst/>
          </a:prstGeom>
        </p:spPr>
      </p:pic>
      <p:pic>
        <p:nvPicPr>
          <p:cNvPr id="13" name="Picture 33" descr="Tendril14.png"/>
          <p:cNvPicPr>
            <a:picLocks noChangeAspect="1"/>
          </p:cNvPicPr>
          <p:nvPr userDrawn="1"/>
        </p:nvPicPr>
        <p:blipFill>
          <a:blip r:embed="rId12" cstate="print">
            <a:duotone>
              <a:prstClr val="black"/>
              <a:schemeClr val="accent6">
                <a:tint val="45000"/>
                <a:satMod val="400000"/>
              </a:schemeClr>
            </a:duotone>
            <a:lum contrast="64000"/>
          </a:blip>
          <a:stretch>
            <a:fillRect/>
          </a:stretch>
        </p:blipFill>
        <p:spPr>
          <a:xfrm rot="5865030">
            <a:off x="612529" y="2201548"/>
            <a:ext cx="524639" cy="2090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62B46C3-D018-41B9-B1A0-8A435509F712}" type="datetime1">
              <a:rPr lang="en-US"/>
              <a:pPr/>
              <a:t>12/11/2023</a:t>
            </a:fld>
            <a:endParaRPr lang="en-US"/>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EF250E10-12C8-4A58-971B-EC9370F5A7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328BFC8-0DEA-4422-9FDA-A3E5A99076C5}" type="datetime1">
              <a:rPr lang="en-US"/>
              <a:pPr/>
              <a:t>12/11/2023</a:t>
            </a:fld>
            <a:endParaRPr lang="en-US"/>
          </a:p>
        </p:txBody>
      </p:sp>
      <p:sp>
        <p:nvSpPr>
          <p:cNvPr id="6" name="Footer Placeholder 4"/>
          <p:cNvSpPr>
            <a:spLocks noGrp="1"/>
          </p:cNvSpPr>
          <p:nvPr>
            <p:ph type="ftr" sz="quarter" idx="11"/>
          </p:nvPr>
        </p:nvSpPr>
        <p:spPr/>
        <p:txBody>
          <a:bodyPr/>
          <a:lstStyle>
            <a:lvl1pPr>
              <a:defRPr/>
            </a:lvl1pPr>
          </a:lstStyle>
          <a:p>
            <a:endParaRPr lang="el-GR"/>
          </a:p>
        </p:txBody>
      </p:sp>
      <p:sp>
        <p:nvSpPr>
          <p:cNvPr id="7" name="Slide Number Placeholder 5"/>
          <p:cNvSpPr>
            <a:spLocks noGrp="1"/>
          </p:cNvSpPr>
          <p:nvPr>
            <p:ph type="sldNum" sz="quarter" idx="12"/>
          </p:nvPr>
        </p:nvSpPr>
        <p:spPr/>
        <p:txBody>
          <a:bodyPr/>
          <a:lstStyle>
            <a:lvl1pPr>
              <a:defRPr/>
            </a:lvl1pPr>
          </a:lstStyle>
          <a:p>
            <a:fld id="{A4CD86FC-201E-48F5-80EC-B62992199D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51A39C4-AC79-4680-A9F7-849576DEE13A}" type="datetime1">
              <a:rPr lang="en-US"/>
              <a:pPr/>
              <a:t>12/11/2023</a:t>
            </a:fld>
            <a:endParaRPr lang="en-US"/>
          </a:p>
        </p:txBody>
      </p:sp>
      <p:sp>
        <p:nvSpPr>
          <p:cNvPr id="8" name="Footer Placeholder 4"/>
          <p:cNvSpPr>
            <a:spLocks noGrp="1"/>
          </p:cNvSpPr>
          <p:nvPr>
            <p:ph type="ftr" sz="quarter" idx="11"/>
          </p:nvPr>
        </p:nvSpPr>
        <p:spPr/>
        <p:txBody>
          <a:bodyPr/>
          <a:lstStyle>
            <a:lvl1pPr>
              <a:defRPr/>
            </a:lvl1pPr>
          </a:lstStyle>
          <a:p>
            <a:endParaRPr lang="el-GR"/>
          </a:p>
        </p:txBody>
      </p:sp>
      <p:sp>
        <p:nvSpPr>
          <p:cNvPr id="9" name="Slide Number Placeholder 5"/>
          <p:cNvSpPr>
            <a:spLocks noGrp="1"/>
          </p:cNvSpPr>
          <p:nvPr>
            <p:ph type="sldNum" sz="quarter" idx="12"/>
          </p:nvPr>
        </p:nvSpPr>
        <p:spPr/>
        <p:txBody>
          <a:bodyPr/>
          <a:lstStyle>
            <a:lvl1pPr>
              <a:defRPr/>
            </a:lvl1pPr>
          </a:lstStyle>
          <a:p>
            <a:fld id="{59B58D5D-DEE0-4A1E-ABAE-792F7CB3A64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15B4E23-2F21-4DD6-8643-E59F8AFDAFB7}" type="datetime1">
              <a:rPr lang="en-US"/>
              <a:pPr/>
              <a:t>12/11/2023</a:t>
            </a:fld>
            <a:endParaRPr lang="en-US"/>
          </a:p>
        </p:txBody>
      </p:sp>
      <p:sp>
        <p:nvSpPr>
          <p:cNvPr id="4" name="Footer Placeholder 4"/>
          <p:cNvSpPr>
            <a:spLocks noGrp="1"/>
          </p:cNvSpPr>
          <p:nvPr>
            <p:ph type="ftr" sz="quarter" idx="11"/>
          </p:nvPr>
        </p:nvSpPr>
        <p:spPr/>
        <p:txBody>
          <a:bodyPr/>
          <a:lstStyle>
            <a:lvl1pPr>
              <a:defRPr/>
            </a:lvl1pPr>
          </a:lstStyle>
          <a:p>
            <a:endParaRPr lang="el-GR"/>
          </a:p>
        </p:txBody>
      </p:sp>
      <p:sp>
        <p:nvSpPr>
          <p:cNvPr id="5" name="Slide Number Placeholder 5"/>
          <p:cNvSpPr>
            <a:spLocks noGrp="1"/>
          </p:cNvSpPr>
          <p:nvPr>
            <p:ph type="sldNum" sz="quarter" idx="12"/>
          </p:nvPr>
        </p:nvSpPr>
        <p:spPr/>
        <p:txBody>
          <a:bodyPr/>
          <a:lstStyle>
            <a:lvl1pPr>
              <a:defRPr/>
            </a:lvl1pPr>
          </a:lstStyle>
          <a:p>
            <a:fld id="{4231BAE8-6F5B-4731-AD7D-04C119DC7D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4CE04A-5C95-48F2-B51D-3DF91885109F}" type="datetime1">
              <a:rPr lang="en-US"/>
              <a:pPr/>
              <a:t>12/11/2023</a:t>
            </a:fld>
            <a:endParaRPr lang="en-US"/>
          </a:p>
        </p:txBody>
      </p:sp>
      <p:sp>
        <p:nvSpPr>
          <p:cNvPr id="3" name="Footer Placeholder 4"/>
          <p:cNvSpPr>
            <a:spLocks noGrp="1"/>
          </p:cNvSpPr>
          <p:nvPr>
            <p:ph type="ftr" sz="quarter" idx="11"/>
          </p:nvPr>
        </p:nvSpPr>
        <p:spPr/>
        <p:txBody>
          <a:bodyPr/>
          <a:lstStyle>
            <a:lvl1pPr>
              <a:defRPr/>
            </a:lvl1pPr>
          </a:lstStyle>
          <a:p>
            <a:endParaRPr lang="el-GR"/>
          </a:p>
        </p:txBody>
      </p:sp>
      <p:sp>
        <p:nvSpPr>
          <p:cNvPr id="4" name="Slide Number Placeholder 5"/>
          <p:cNvSpPr>
            <a:spLocks noGrp="1"/>
          </p:cNvSpPr>
          <p:nvPr>
            <p:ph type="sldNum" sz="quarter" idx="12"/>
          </p:nvPr>
        </p:nvSpPr>
        <p:spPr/>
        <p:txBody>
          <a:bodyPr/>
          <a:lstStyle>
            <a:lvl1pPr>
              <a:defRPr/>
            </a:lvl1pPr>
          </a:lstStyle>
          <a:p>
            <a:fld id="{A8B3B9F5-F65A-4CDF-956F-C933050CD4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4B3315-F908-4386-A0DD-609A504DD613}" type="datetime1">
              <a:rPr lang="en-US"/>
              <a:pPr/>
              <a:t>12/11/2023</a:t>
            </a:fld>
            <a:endParaRPr lang="en-US"/>
          </a:p>
        </p:txBody>
      </p:sp>
      <p:sp>
        <p:nvSpPr>
          <p:cNvPr id="6" name="Footer Placeholder 4"/>
          <p:cNvSpPr>
            <a:spLocks noGrp="1"/>
          </p:cNvSpPr>
          <p:nvPr>
            <p:ph type="ftr" sz="quarter" idx="11"/>
          </p:nvPr>
        </p:nvSpPr>
        <p:spPr/>
        <p:txBody>
          <a:bodyPr/>
          <a:lstStyle>
            <a:lvl1pPr>
              <a:defRPr/>
            </a:lvl1pPr>
          </a:lstStyle>
          <a:p>
            <a:endParaRPr lang="el-GR"/>
          </a:p>
        </p:txBody>
      </p:sp>
      <p:sp>
        <p:nvSpPr>
          <p:cNvPr id="7" name="Slide Number Placeholder 5"/>
          <p:cNvSpPr>
            <a:spLocks noGrp="1"/>
          </p:cNvSpPr>
          <p:nvPr>
            <p:ph type="sldNum" sz="quarter" idx="12"/>
          </p:nvPr>
        </p:nvSpPr>
        <p:spPr/>
        <p:txBody>
          <a:bodyPr/>
          <a:lstStyle>
            <a:lvl1pPr>
              <a:defRPr/>
            </a:lvl1pPr>
          </a:lstStyle>
          <a:p>
            <a:fld id="{506ACC04-6429-4284-8B21-89A5B17BAB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9784924-D7A6-45AE-9268-F50D443B7C8C}" type="datetime1">
              <a:rPr lang="en-US"/>
              <a:pPr/>
              <a:t>12/11/2023</a:t>
            </a:fld>
            <a:endParaRPr lang="en-US"/>
          </a:p>
        </p:txBody>
      </p:sp>
      <p:sp>
        <p:nvSpPr>
          <p:cNvPr id="6" name="Footer Placeholder 4"/>
          <p:cNvSpPr>
            <a:spLocks noGrp="1"/>
          </p:cNvSpPr>
          <p:nvPr>
            <p:ph type="ftr" sz="quarter" idx="11"/>
          </p:nvPr>
        </p:nvSpPr>
        <p:spPr/>
        <p:txBody>
          <a:bodyPr/>
          <a:lstStyle>
            <a:lvl1pPr>
              <a:defRPr/>
            </a:lvl1pPr>
          </a:lstStyle>
          <a:p>
            <a:endParaRPr lang="el-GR"/>
          </a:p>
        </p:txBody>
      </p:sp>
      <p:sp>
        <p:nvSpPr>
          <p:cNvPr id="7" name="Slide Number Placeholder 5"/>
          <p:cNvSpPr>
            <a:spLocks noGrp="1"/>
          </p:cNvSpPr>
          <p:nvPr>
            <p:ph type="sldNum" sz="quarter" idx="12"/>
          </p:nvPr>
        </p:nvSpPr>
        <p:spPr/>
        <p:txBody>
          <a:bodyPr/>
          <a:lstStyle>
            <a:lvl1pPr>
              <a:defRPr/>
            </a:lvl1pPr>
          </a:lstStyle>
          <a:p>
            <a:fld id="{44C121F7-5F1D-48BF-B733-34BB9EE1FB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Large3.png"/>
          <p:cNvPicPr>
            <a:picLocks noChangeAspect="1"/>
          </p:cNvPicPr>
          <p:nvPr userDrawn="1"/>
        </p:nvPicPr>
        <p:blipFill>
          <a:blip r:embed="rId13" cstate="print">
            <a:duotone>
              <a:prstClr val="black"/>
              <a:schemeClr val="accent6">
                <a:tint val="45000"/>
                <a:satMod val="400000"/>
              </a:schemeClr>
            </a:duotone>
            <a:lum contrast="73000"/>
          </a:blip>
          <a:stretch>
            <a:fillRect/>
          </a:stretch>
        </p:blipFill>
        <p:spPr>
          <a:xfrm>
            <a:off x="4690753" y="904449"/>
            <a:ext cx="4453247" cy="2496317"/>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1E6025B-9D88-43FA-A1F1-FD4FCB1C1E28}" type="datetime1">
              <a:rPr lang="en-US"/>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A6AC8DB-6112-40AE-9070-EEEA95BCF3EC}" type="slidenum">
              <a:rPr lang="en-US"/>
              <a:pPr/>
              <a:t>‹#›</a:t>
            </a:fld>
            <a:endParaRPr lang="en-US"/>
          </a:p>
        </p:txBody>
      </p:sp>
      <p:pic>
        <p:nvPicPr>
          <p:cNvPr id="7" name="Picture 6" descr="Large1.png"/>
          <p:cNvPicPr>
            <a:picLocks noChangeAspect="1"/>
          </p:cNvPicPr>
          <p:nvPr userDrawn="1"/>
        </p:nvPicPr>
        <p:blipFill>
          <a:blip r:embed="rId14" cstate="print">
            <a:duotone>
              <a:prstClr val="black"/>
              <a:schemeClr val="accent6">
                <a:tint val="45000"/>
                <a:satMod val="400000"/>
              </a:schemeClr>
            </a:duotone>
            <a:lum bright="13000" contrast="71000"/>
          </a:blip>
          <a:stretch>
            <a:fillRect/>
          </a:stretch>
        </p:blipFill>
        <p:spPr>
          <a:xfrm>
            <a:off x="0" y="904449"/>
            <a:ext cx="9144001" cy="2005012"/>
          </a:xfrm>
          <a:prstGeom prst="rect">
            <a:avLst/>
          </a:prstGeom>
        </p:spPr>
      </p:pic>
      <p:pic>
        <p:nvPicPr>
          <p:cNvPr id="8" name="Picture 7" descr="Large2.png"/>
          <p:cNvPicPr>
            <a:picLocks noChangeAspect="1"/>
          </p:cNvPicPr>
          <p:nvPr userDrawn="1"/>
        </p:nvPicPr>
        <p:blipFill>
          <a:blip r:embed="rId15" cstate="print">
            <a:duotone>
              <a:prstClr val="black"/>
              <a:schemeClr val="accent6">
                <a:tint val="45000"/>
                <a:satMod val="400000"/>
              </a:schemeClr>
            </a:duotone>
            <a:lum bright="-5000" contrast="55000"/>
          </a:blip>
          <a:stretch>
            <a:fillRect/>
          </a:stretch>
        </p:blipFill>
        <p:spPr>
          <a:xfrm>
            <a:off x="0" y="1334218"/>
            <a:ext cx="9144001" cy="1365507"/>
          </a:xfrm>
          <a:prstGeom prst="rect">
            <a:avLst/>
          </a:prstGeom>
        </p:spPr>
      </p:pic>
      <p:pic>
        <p:nvPicPr>
          <p:cNvPr id="10" name="Picture 9" descr="Tendril1.png"/>
          <p:cNvPicPr>
            <a:picLocks noChangeAspect="1"/>
          </p:cNvPicPr>
          <p:nvPr userDrawn="1"/>
        </p:nvPicPr>
        <p:blipFill>
          <a:blip r:embed="rId16" cstate="print">
            <a:duotone>
              <a:schemeClr val="accent6">
                <a:shade val="45000"/>
                <a:satMod val="135000"/>
              </a:schemeClr>
              <a:prstClr val="white"/>
            </a:duotone>
            <a:lum bright="-16000" contrast="73000"/>
          </a:blip>
          <a:stretch>
            <a:fillRect/>
          </a:stretch>
        </p:blipFill>
        <p:spPr>
          <a:xfrm>
            <a:off x="4382167" y="531798"/>
            <a:ext cx="4342065" cy="1795276"/>
          </a:xfrm>
          <a:prstGeom prst="rect">
            <a:avLst/>
          </a:prstGeom>
        </p:spPr>
      </p:pic>
      <p:pic>
        <p:nvPicPr>
          <p:cNvPr id="11" name="Picture 10" descr="Tendril2.png"/>
          <p:cNvPicPr>
            <a:picLocks noChangeAspect="1"/>
          </p:cNvPicPr>
          <p:nvPr userDrawn="1"/>
        </p:nvPicPr>
        <p:blipFill>
          <a:blip r:embed="rId17" cstate="print">
            <a:duotone>
              <a:prstClr val="black"/>
              <a:schemeClr val="accent6">
                <a:tint val="45000"/>
                <a:satMod val="400000"/>
              </a:schemeClr>
            </a:duotone>
            <a:lum contrast="71000"/>
          </a:blip>
          <a:stretch>
            <a:fillRect/>
          </a:stretch>
        </p:blipFill>
        <p:spPr>
          <a:xfrm>
            <a:off x="1797332" y="1389773"/>
            <a:ext cx="3122933" cy="1299833"/>
          </a:xfrm>
          <a:prstGeom prst="rect">
            <a:avLst/>
          </a:prstGeom>
        </p:spPr>
      </p:pic>
      <p:pic>
        <p:nvPicPr>
          <p:cNvPr id="12" name="Picture 11" descr="Tendril3.png"/>
          <p:cNvPicPr>
            <a:picLocks noChangeAspect="1"/>
          </p:cNvPicPr>
          <p:nvPr userDrawn="1"/>
        </p:nvPicPr>
        <p:blipFill>
          <a:blip r:embed="rId18" cstate="print">
            <a:duotone>
              <a:prstClr val="black"/>
              <a:schemeClr val="accent6">
                <a:tint val="45000"/>
                <a:satMod val="400000"/>
              </a:schemeClr>
            </a:duotone>
            <a:lum bright="23000" contrast="79000"/>
          </a:blip>
          <a:stretch>
            <a:fillRect/>
          </a:stretch>
        </p:blipFill>
        <p:spPr>
          <a:xfrm>
            <a:off x="3602898" y="2057698"/>
            <a:ext cx="2175710" cy="1120920"/>
          </a:xfrm>
          <a:prstGeom prst="rect">
            <a:avLst/>
          </a:prstGeom>
        </p:spPr>
      </p:pic>
      <p:pic>
        <p:nvPicPr>
          <p:cNvPr id="13" name="Picture 12" descr="Tendril4.png"/>
          <p:cNvPicPr>
            <a:picLocks noChangeAspect="1"/>
          </p:cNvPicPr>
          <p:nvPr userDrawn="1"/>
        </p:nvPicPr>
        <p:blipFill>
          <a:blip r:embed="rId19" cstate="print">
            <a:duotone>
              <a:prstClr val="black"/>
              <a:schemeClr val="accent6">
                <a:tint val="45000"/>
                <a:satMod val="400000"/>
              </a:schemeClr>
            </a:duotone>
            <a:lum bright="9000" contrast="74000"/>
          </a:blip>
          <a:stretch>
            <a:fillRect/>
          </a:stretch>
        </p:blipFill>
        <p:spPr>
          <a:xfrm>
            <a:off x="2300253" y="2618158"/>
            <a:ext cx="1005842" cy="1252731"/>
          </a:xfrm>
          <a:prstGeom prst="rect">
            <a:avLst/>
          </a:prstGeom>
        </p:spPr>
      </p:pic>
      <p:pic>
        <p:nvPicPr>
          <p:cNvPr id="14" name="Picture 13" descr="Tendril5.png"/>
          <p:cNvPicPr>
            <a:picLocks noChangeAspect="1"/>
          </p:cNvPicPr>
          <p:nvPr userDrawn="1"/>
        </p:nvPicPr>
        <p:blipFill>
          <a:blip r:embed="rId20" cstate="print">
            <a:duotone>
              <a:prstClr val="black"/>
              <a:schemeClr val="accent6">
                <a:tint val="45000"/>
                <a:satMod val="400000"/>
              </a:schemeClr>
            </a:duotone>
            <a:lum bright="10000" contrast="77000"/>
          </a:blip>
          <a:stretch>
            <a:fillRect/>
          </a:stretch>
        </p:blipFill>
        <p:spPr>
          <a:xfrm>
            <a:off x="1177062" y="2434548"/>
            <a:ext cx="1240539" cy="530353"/>
          </a:xfrm>
          <a:prstGeom prst="rect">
            <a:avLst/>
          </a:prstGeom>
        </p:spPr>
      </p:pic>
      <p:pic>
        <p:nvPicPr>
          <p:cNvPr id="15" name="Picture 14" descr="Tendril6.png"/>
          <p:cNvPicPr>
            <a:picLocks noChangeAspect="1"/>
          </p:cNvPicPr>
          <p:nvPr userDrawn="1"/>
        </p:nvPicPr>
        <p:blipFill>
          <a:blip r:embed="rId21" cstate="print">
            <a:duotone>
              <a:prstClr val="black"/>
              <a:schemeClr val="accent6">
                <a:tint val="45000"/>
                <a:satMod val="400000"/>
              </a:schemeClr>
            </a:duotone>
            <a:lum bright="15000" contrast="72000"/>
          </a:blip>
          <a:stretch>
            <a:fillRect/>
          </a:stretch>
        </p:blipFill>
        <p:spPr>
          <a:xfrm>
            <a:off x="3176177" y="2495249"/>
            <a:ext cx="426721" cy="402337"/>
          </a:xfrm>
          <a:prstGeom prst="rect">
            <a:avLst/>
          </a:prstGeom>
        </p:spPr>
      </p:pic>
      <p:pic>
        <p:nvPicPr>
          <p:cNvPr id="16" name="Picture 15" descr="Tendril8.png"/>
          <p:cNvPicPr>
            <a:picLocks noChangeAspect="1"/>
          </p:cNvPicPr>
          <p:nvPr userDrawn="1"/>
        </p:nvPicPr>
        <p:blipFill>
          <a:blip r:embed="rId22" cstate="print">
            <a:duotone>
              <a:prstClr val="black"/>
              <a:schemeClr val="accent6">
                <a:tint val="45000"/>
                <a:satMod val="400000"/>
              </a:schemeClr>
            </a:duotone>
            <a:lum contrast="43000"/>
          </a:blip>
          <a:stretch>
            <a:fillRect/>
          </a:stretch>
        </p:blipFill>
        <p:spPr>
          <a:xfrm>
            <a:off x="4979640" y="1334218"/>
            <a:ext cx="666559" cy="373922"/>
          </a:xfrm>
          <a:prstGeom prst="rect">
            <a:avLst/>
          </a:prstGeom>
        </p:spPr>
      </p:pic>
      <p:pic>
        <p:nvPicPr>
          <p:cNvPr id="19" name="Picture 18" descr="Tendril9.png"/>
          <p:cNvPicPr>
            <a:picLocks noChangeAspect="1"/>
          </p:cNvPicPr>
          <p:nvPr userDrawn="1"/>
        </p:nvPicPr>
        <p:blipFill>
          <a:blip r:embed="rId23" cstate="print">
            <a:duotone>
              <a:prstClr val="black"/>
              <a:schemeClr val="accent6">
                <a:tint val="45000"/>
                <a:satMod val="400000"/>
              </a:schemeClr>
            </a:duotone>
            <a:lum bright="-11000" contrast="61000"/>
          </a:blip>
          <a:stretch>
            <a:fillRect/>
          </a:stretch>
        </p:blipFill>
        <p:spPr>
          <a:xfrm>
            <a:off x="5646199" y="1389773"/>
            <a:ext cx="1597155" cy="822962"/>
          </a:xfrm>
          <a:prstGeom prst="rect">
            <a:avLst/>
          </a:prstGeom>
        </p:spPr>
      </p:pic>
      <p:pic>
        <p:nvPicPr>
          <p:cNvPr id="21" name="Picture 20" descr="Tendril10.png"/>
          <p:cNvPicPr>
            <a:picLocks noChangeAspect="1"/>
          </p:cNvPicPr>
          <p:nvPr userDrawn="1"/>
        </p:nvPicPr>
        <p:blipFill>
          <a:blip r:embed="rId24" cstate="print">
            <a:duotone>
              <a:prstClr val="black"/>
              <a:schemeClr val="accent6">
                <a:tint val="45000"/>
                <a:satMod val="400000"/>
              </a:schemeClr>
            </a:duotone>
            <a:lum contrast="80000"/>
          </a:blip>
          <a:stretch>
            <a:fillRect/>
          </a:stretch>
        </p:blipFill>
        <p:spPr>
          <a:xfrm>
            <a:off x="6019800" y="475341"/>
            <a:ext cx="934213" cy="1161549"/>
          </a:xfrm>
          <a:prstGeom prst="rect">
            <a:avLst/>
          </a:prstGeom>
        </p:spPr>
      </p:pic>
      <p:pic>
        <p:nvPicPr>
          <p:cNvPr id="22" name="Picture 21" descr="Tendril14.png"/>
          <p:cNvPicPr>
            <a:picLocks noChangeAspect="1"/>
          </p:cNvPicPr>
          <p:nvPr userDrawn="1"/>
        </p:nvPicPr>
        <p:blipFill>
          <a:blip r:embed="rId25" cstate="print">
            <a:duotone>
              <a:prstClr val="black"/>
              <a:schemeClr val="accent6">
                <a:tint val="45000"/>
                <a:satMod val="400000"/>
              </a:schemeClr>
            </a:duotone>
            <a:lum contrast="64000"/>
          </a:blip>
          <a:stretch>
            <a:fillRect/>
          </a:stretch>
        </p:blipFill>
        <p:spPr>
          <a:xfrm>
            <a:off x="2903380" y="2027969"/>
            <a:ext cx="699518" cy="297002"/>
          </a:xfrm>
          <a:prstGeom prst="rect">
            <a:avLst/>
          </a:prstGeom>
        </p:spPr>
      </p:pic>
      <p:pic>
        <p:nvPicPr>
          <p:cNvPr id="26" name="Picture 25" descr="Tendril2.png"/>
          <p:cNvPicPr>
            <a:picLocks noChangeAspect="1"/>
          </p:cNvPicPr>
          <p:nvPr userDrawn="1"/>
        </p:nvPicPr>
        <p:blipFill>
          <a:blip r:embed="rId17" cstate="print">
            <a:duotone>
              <a:prstClr val="black"/>
              <a:schemeClr val="accent6">
                <a:tint val="45000"/>
                <a:satMod val="400000"/>
              </a:schemeClr>
            </a:duotone>
            <a:lum contrast="65000"/>
          </a:blip>
          <a:stretch>
            <a:fillRect/>
          </a:stretch>
        </p:blipFill>
        <p:spPr>
          <a:xfrm>
            <a:off x="5573521" y="1543311"/>
            <a:ext cx="3368597" cy="1338465"/>
          </a:xfrm>
          <a:prstGeom prst="rect">
            <a:avLst/>
          </a:prstGeom>
        </p:spPr>
      </p:pic>
      <p:sp>
        <p:nvSpPr>
          <p:cNvPr id="1043" name="Title Placeholder 19"/>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9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7S1kJ0k3yH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youtube.com/watch?v=r6RpQelvS1k" TargetMode="External"/><Relationship Id="rId5" Type="http://schemas.openxmlformats.org/officeDocument/2006/relationships/hyperlink" Target="http://www.youtube.com/watch?v=WwR9K17kul0" TargetMode="External"/><Relationship Id="rId4" Type="http://schemas.openxmlformats.org/officeDocument/2006/relationships/hyperlink" Target="http://www.youtube.com/watch?v=OcpxaLQDnL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nalytictech.com/mb870/introtoGT.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952625" y="4308475"/>
            <a:ext cx="6878638" cy="1311275"/>
          </a:xfrm>
          <a:prstGeom prst="rect">
            <a:avLst/>
          </a:prstGeom>
          <a:noFill/>
          <a:ln w="9525">
            <a:noFill/>
            <a:miter lim="800000"/>
            <a:headEnd/>
            <a:tailEnd/>
          </a:ln>
          <a:effectLst/>
        </p:spPr>
        <p:txBody>
          <a:bodyPr>
            <a:spAutoFit/>
          </a:bodyPr>
          <a:lstStyle/>
          <a:p>
            <a:pPr>
              <a:spcBef>
                <a:spcPct val="50000"/>
              </a:spcBef>
              <a:defRPr/>
            </a:pPr>
            <a:r>
              <a:rPr lang="el-GR" sz="3200" b="1" dirty="0" smtClean="0">
                <a:solidFill>
                  <a:srgbClr val="FF9900"/>
                </a:solidFill>
                <a:effectLst>
                  <a:outerShdw blurRad="38100" dist="38100" dir="2700000" algn="tl">
                    <a:srgbClr val="000000"/>
                  </a:outerShdw>
                </a:effectLst>
                <a:latin typeface="Comic Sans MS" charset="0"/>
                <a:ea typeface="+mn-ea"/>
              </a:rPr>
              <a:t>Ποιοτικές μέθοδοι έρευνας</a:t>
            </a:r>
            <a:endParaRPr lang="en-US" sz="3200" b="1" dirty="0">
              <a:solidFill>
                <a:srgbClr val="FF9900"/>
              </a:solidFill>
              <a:effectLst>
                <a:outerShdw blurRad="38100" dist="38100" dir="2700000" algn="tl">
                  <a:srgbClr val="000000"/>
                </a:outerShdw>
              </a:effectLst>
              <a:latin typeface="Comic Sans MS" charset="0"/>
              <a:ea typeface="+mn-ea"/>
            </a:endParaRPr>
          </a:p>
          <a:p>
            <a:pPr>
              <a:spcBef>
                <a:spcPct val="50000"/>
              </a:spcBef>
              <a:defRPr/>
            </a:pPr>
            <a:r>
              <a:rPr lang="el-GR" sz="3200" b="1" dirty="0" smtClean="0">
                <a:solidFill>
                  <a:srgbClr val="FF9900"/>
                </a:solidFill>
                <a:effectLst>
                  <a:outerShdw blurRad="38100" dist="38100" dir="2700000" algn="tl">
                    <a:srgbClr val="000000"/>
                  </a:outerShdw>
                </a:effectLst>
                <a:latin typeface="Comic Sans MS" charset="0"/>
                <a:ea typeface="+mn-ea"/>
              </a:rPr>
              <a:t>Θεμελιωμένη θεωρία</a:t>
            </a:r>
            <a:endParaRPr lang="en-US" sz="3200" b="1" dirty="0">
              <a:solidFill>
                <a:srgbClr val="FF9900"/>
              </a:solidFill>
              <a:effectLst>
                <a:outerShdw blurRad="38100" dist="38100" dir="2700000" algn="tl">
                  <a:srgbClr val="000000"/>
                </a:outerShdw>
              </a:effectLst>
              <a:latin typeface="Comic Sans MS" charset="0"/>
              <a:ea typeface="+mn-ea"/>
            </a:endParaRPr>
          </a:p>
        </p:txBody>
      </p:sp>
      <p:pic>
        <p:nvPicPr>
          <p:cNvPr id="2" name="Εικόνα 1"/>
          <p:cNvPicPr>
            <a:picLocks noChangeAspect="1"/>
          </p:cNvPicPr>
          <p:nvPr/>
        </p:nvPicPr>
        <p:blipFill>
          <a:blip r:embed="rId2"/>
          <a:stretch>
            <a:fillRect/>
          </a:stretch>
        </p:blipFill>
        <p:spPr>
          <a:xfrm>
            <a:off x="2359940" y="2441558"/>
            <a:ext cx="5505943" cy="122791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0243" name="Content Placeholder 2"/>
          <p:cNvSpPr>
            <a:spLocks noGrp="1"/>
          </p:cNvSpPr>
          <p:nvPr>
            <p:ph idx="4294967295"/>
          </p:nvPr>
        </p:nvSpPr>
        <p:spPr bwMode="auto">
          <a:xfrm>
            <a:off x="1619250" y="1238250"/>
            <a:ext cx="7067550"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Χαρακτηριστικά</a:t>
            </a:r>
            <a:endParaRPr lang="en-US" dirty="0" smtClean="0">
              <a:solidFill>
                <a:srgbClr val="F2F2F2"/>
              </a:solidFill>
            </a:endParaRPr>
          </a:p>
          <a:p>
            <a:pPr eaLnBrk="1" hangingPunct="1">
              <a:buClr>
                <a:srgbClr val="E46C0A"/>
              </a:buClr>
              <a:buSzPct val="75000"/>
              <a:buFont typeface="Courier New" charset="0"/>
              <a:buNone/>
            </a:pPr>
            <a:endParaRPr lang="en-US" dirty="0" smtClean="0">
              <a:solidFill>
                <a:srgbClr val="F2F2F2"/>
              </a:solidFill>
            </a:endParaRPr>
          </a:p>
          <a:p>
            <a:pPr eaLnBrk="1" hangingPunct="1">
              <a:buClr>
                <a:srgbClr val="E46C0A"/>
              </a:buClr>
              <a:buSzPct val="75000"/>
              <a:buFont typeface="Courier New" charset="0"/>
              <a:buNone/>
            </a:pPr>
            <a:r>
              <a:rPr lang="en-US" dirty="0" smtClean="0">
                <a:solidFill>
                  <a:srgbClr val="F2F2F2"/>
                </a:solidFill>
              </a:rPr>
              <a:t>3. </a:t>
            </a:r>
            <a:r>
              <a:rPr lang="el-GR" dirty="0" err="1" smtClean="0">
                <a:solidFill>
                  <a:srgbClr val="F2F2F2"/>
                </a:solidFill>
              </a:rPr>
              <a:t>Επαναλειπτικότητα</a:t>
            </a:r>
            <a:r>
              <a:rPr lang="el-GR" dirty="0" smtClean="0">
                <a:solidFill>
                  <a:srgbClr val="F2F2F2"/>
                </a:solidFill>
              </a:rPr>
              <a:t> </a:t>
            </a:r>
            <a:r>
              <a:rPr lang="en-US" dirty="0" smtClean="0">
                <a:solidFill>
                  <a:srgbClr val="F2F2F2"/>
                </a:solidFill>
              </a:rPr>
              <a:t>(repetitive)</a:t>
            </a:r>
          </a:p>
          <a:p>
            <a:pPr eaLnBrk="1" hangingPunct="1">
              <a:buClr>
                <a:srgbClr val="E46C0A"/>
              </a:buClr>
              <a:buSzPct val="75000"/>
              <a:buFont typeface="Courier New" charset="0"/>
              <a:buNone/>
            </a:pPr>
            <a:endParaRPr lang="en-US" dirty="0" smtClean="0">
              <a:solidFill>
                <a:srgbClr val="F2F2F2"/>
              </a:solidFill>
            </a:endParaRPr>
          </a:p>
          <a:p>
            <a:pPr eaLnBrk="1" hangingPunct="1">
              <a:buClr>
                <a:srgbClr val="E46C0A"/>
              </a:buClr>
              <a:buSzPct val="75000"/>
              <a:buFont typeface="Courier New" charset="0"/>
              <a:buNone/>
            </a:pPr>
            <a:r>
              <a:rPr lang="en-US" dirty="0" smtClean="0">
                <a:solidFill>
                  <a:srgbClr val="F2F2F2"/>
                </a:solidFill>
              </a:rPr>
              <a:t>4. </a:t>
            </a:r>
            <a:r>
              <a:rPr lang="el-GR" dirty="0" smtClean="0">
                <a:solidFill>
                  <a:srgbClr val="F2F2F2"/>
                </a:solidFill>
              </a:rPr>
              <a:t>Πυκνή περιγραφή </a:t>
            </a:r>
            <a:r>
              <a:rPr lang="en-US" dirty="0" smtClean="0">
                <a:solidFill>
                  <a:srgbClr val="F2F2F2"/>
                </a:solidFill>
              </a:rPr>
              <a:t>(rich description)  </a:t>
            </a:r>
            <a:r>
              <a:rPr lang="el-GR" dirty="0" smtClean="0">
                <a:solidFill>
                  <a:srgbClr val="F2F2F2"/>
                </a:solidFill>
              </a:rPr>
              <a:t>είναι σημαντική, αλλά όχι και πρωταρχικό στοιχείο</a:t>
            </a:r>
            <a:r>
              <a:rPr lang="en-US" i="1" dirty="0" smtClean="0">
                <a:solidFill>
                  <a:srgbClr val="F2F2F2"/>
                </a:solidFill>
              </a:rPr>
              <a:t>	</a:t>
            </a:r>
          </a:p>
          <a:p>
            <a:pPr eaLnBrk="1" hangingPunct="1">
              <a:buClr>
                <a:srgbClr val="E46C0A"/>
              </a:buClr>
              <a:buSzPct val="75000"/>
              <a:buFont typeface="Courier New" charset="0"/>
              <a:buNone/>
            </a:pPr>
            <a:endParaRPr lang="en-US" i="1" dirty="0" smtClean="0">
              <a:solidFill>
                <a:srgbClr val="F2F2F2"/>
              </a:solidFill>
            </a:endParaRPr>
          </a:p>
          <a:p>
            <a:pPr eaLnBrk="1" hangingPunct="1">
              <a:buClr>
                <a:srgbClr val="E46C0A"/>
              </a:buClr>
              <a:buSzPct val="75000"/>
              <a:buFont typeface="Courier New" charset="0"/>
              <a:buNone/>
            </a:pPr>
            <a:r>
              <a:rPr lang="en-US" dirty="0" smtClean="0">
                <a:solidFill>
                  <a:srgbClr val="F2F2F2"/>
                </a:solidFill>
              </a:rPr>
              <a:t>5. </a:t>
            </a:r>
            <a:r>
              <a:rPr lang="el-GR" dirty="0" smtClean="0">
                <a:solidFill>
                  <a:srgbClr val="F2F2F2"/>
                </a:solidFill>
              </a:rPr>
              <a:t>Σκόπιμη δειγματοληψία</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1267"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Σύμφωνα με τον </a:t>
            </a:r>
            <a:r>
              <a:rPr lang="en-US" dirty="0" smtClean="0">
                <a:solidFill>
                  <a:srgbClr val="F2F2F2"/>
                </a:solidFill>
              </a:rPr>
              <a:t>Glaser</a:t>
            </a: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1.	</a:t>
            </a:r>
            <a:r>
              <a:rPr lang="el-GR" dirty="0" smtClean="0">
                <a:solidFill>
                  <a:srgbClr val="F2F2F2"/>
                </a:solidFill>
              </a:rPr>
              <a:t>Οι ερευνητές </a:t>
            </a:r>
            <a:r>
              <a:rPr lang="el-GR" dirty="0" smtClean="0">
                <a:solidFill>
                  <a:srgbClr val="F2F2F2"/>
                </a:solidFill>
              </a:rPr>
              <a:t>και οι ερευνήτριες </a:t>
            </a:r>
            <a:r>
              <a:rPr lang="el-GR" dirty="0" smtClean="0">
                <a:solidFill>
                  <a:srgbClr val="F2F2F2"/>
                </a:solidFill>
              </a:rPr>
              <a:t>οφείλουν </a:t>
            </a:r>
            <a:r>
              <a:rPr lang="el-GR" dirty="0" smtClean="0">
                <a:solidFill>
                  <a:srgbClr val="F2F2F2"/>
                </a:solidFill>
              </a:rPr>
              <a:t>να βρουν την σημαντικότερη μεταβλητή στα αρχικά στάδια της έρευνας και κατόπιν να περιορίζουν την οπτική γωνία και να επικεντρώνονται. </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2291" name="Content Placeholder 2"/>
          <p:cNvSpPr>
            <a:spLocks noGrp="1"/>
          </p:cNvSpPr>
          <p:nvPr>
            <p:ph idx="4294967295"/>
          </p:nvPr>
        </p:nvSpPr>
        <p:spPr bwMode="auto">
          <a:xfrm>
            <a:off x="1931988" y="1733550"/>
            <a:ext cx="6754812" cy="4362450"/>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Σύμφωνα με τον </a:t>
            </a:r>
            <a:r>
              <a:rPr lang="en-US" dirty="0" smtClean="0">
                <a:solidFill>
                  <a:srgbClr val="F2F2F2"/>
                </a:solidFill>
              </a:rPr>
              <a:t>Glaser</a:t>
            </a: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2.</a:t>
            </a:r>
            <a:r>
              <a:rPr lang="el-GR" dirty="0" smtClean="0">
                <a:solidFill>
                  <a:srgbClr val="F2F2F2"/>
                </a:solidFill>
              </a:rPr>
              <a:t> </a:t>
            </a:r>
            <a:r>
              <a:rPr lang="el-GR" dirty="0" smtClean="0">
                <a:solidFill>
                  <a:srgbClr val="F2F2F2"/>
                </a:solidFill>
              </a:rPr>
              <a:t>Η ερευνήτρια πρέπει </a:t>
            </a:r>
            <a:r>
              <a:rPr lang="el-GR" dirty="0" smtClean="0">
                <a:solidFill>
                  <a:srgbClr val="F2F2F2"/>
                </a:solidFill>
              </a:rPr>
              <a:t>να απομονώνει τις υπάρχουσες αντιλήψεις και εξηγήσεις·  να παραμένει ανοιχτός και να εμπιστεύεται τα δεδομένα. </a:t>
            </a:r>
            <a:r>
              <a:rPr lang="en-US" dirty="0" smtClean="0">
                <a:solidFill>
                  <a:srgbClr val="F2F2F2"/>
                </a:solidFill>
              </a:rPr>
              <a:t>	</a:t>
            </a:r>
            <a:endParaRPr lang="en-US" i="1" dirty="0" smtClean="0">
              <a:solidFill>
                <a:srgbClr val="F2F2F2"/>
              </a:solidFill>
            </a:endParaRPr>
          </a:p>
          <a:p>
            <a:pPr marL="990600" lvl="1" indent="-533400" eaLnBrk="1" hangingPunct="1">
              <a:buClr>
                <a:srgbClr val="E46C0A"/>
              </a:buClr>
              <a:buFont typeface="Arial" charset="0"/>
              <a:buNone/>
            </a:pPr>
            <a:r>
              <a:rPr lang="en-US" i="1"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3315" name="Content Placeholder 2"/>
          <p:cNvSpPr>
            <a:spLocks noGrp="1"/>
          </p:cNvSpPr>
          <p:nvPr>
            <p:ph idx="4294967295"/>
          </p:nvPr>
        </p:nvSpPr>
        <p:spPr bwMode="auto">
          <a:xfrm>
            <a:off x="1931988" y="1417638"/>
            <a:ext cx="6754812" cy="4962525"/>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Σύμφωνα με τον </a:t>
            </a:r>
            <a:r>
              <a:rPr lang="en-US" dirty="0" smtClean="0">
                <a:solidFill>
                  <a:srgbClr val="F2F2F2"/>
                </a:solidFill>
              </a:rPr>
              <a:t>Glaser</a:t>
            </a:r>
          </a:p>
          <a:p>
            <a:pPr marL="609600" indent="-609600" eaLnBrk="1" hangingPunct="1">
              <a:buClr>
                <a:srgbClr val="E46C0A"/>
              </a:buClr>
              <a:buSzPct val="75000"/>
              <a:buFont typeface="Courier New" charset="0"/>
              <a:buNone/>
            </a:pPr>
            <a:r>
              <a:rPr lang="el-GR" dirty="0" smtClean="0">
                <a:solidFill>
                  <a:srgbClr val="F2F2F2"/>
                </a:solidFill>
              </a:rPr>
              <a:t>Να κάνει συνεχώς </a:t>
            </a:r>
            <a:r>
              <a:rPr lang="el-GR" i="1" dirty="0" smtClean="0">
                <a:solidFill>
                  <a:srgbClr val="FF9900"/>
                </a:solidFill>
              </a:rPr>
              <a:t>συγκρίσεις </a:t>
            </a:r>
            <a:r>
              <a:rPr lang="en-US" dirty="0" smtClean="0">
                <a:solidFill>
                  <a:srgbClr val="F2F2F2"/>
                </a:solidFill>
              </a:rPr>
              <a:t>to </a:t>
            </a:r>
            <a:r>
              <a:rPr lang="el-GR" dirty="0" smtClean="0">
                <a:solidFill>
                  <a:srgbClr val="F2F2F2"/>
                </a:solidFill>
              </a:rPr>
              <a:t>για να πετύχει τη θεωρητική σύλληψη και όχι να κάνει απλώς περιγραφές και ερμηνείες</a:t>
            </a:r>
            <a:r>
              <a:rPr lang="en-US" i="1" dirty="0" smtClean="0">
                <a:solidFill>
                  <a:srgbClr val="F2F2F2"/>
                </a:solidFill>
              </a:rPr>
              <a:t>	</a:t>
            </a:r>
          </a:p>
          <a:p>
            <a:pPr marL="609600" indent="-609600" eaLnBrk="1" hangingPunct="1">
              <a:buClr>
                <a:srgbClr val="E46C0A"/>
              </a:buClr>
              <a:buSzPct val="75000"/>
              <a:buFont typeface="Courier New" charset="0"/>
              <a:buNone/>
            </a:pPr>
            <a:r>
              <a:rPr lang="en-US" i="1" dirty="0" smtClean="0">
                <a:solidFill>
                  <a:srgbClr val="F2F2F2"/>
                </a:solidFill>
              </a:rPr>
              <a:t>		- </a:t>
            </a:r>
            <a:r>
              <a:rPr lang="el-GR" dirty="0" smtClean="0">
                <a:solidFill>
                  <a:srgbClr val="F2F2F2"/>
                </a:solidFill>
              </a:rPr>
              <a:t>Αυτό είναι το νόημα της Θεμελιωμένης Θεωρίας</a:t>
            </a:r>
            <a:endParaRPr lang="en-US" i="1" dirty="0" smtClean="0">
              <a:solidFill>
                <a:srgbClr val="F2F2F2"/>
              </a:solidFill>
            </a:endParaRPr>
          </a:p>
          <a:p>
            <a:pPr marL="609600" indent="-609600" eaLnBrk="1" hangingPunct="1">
              <a:buClr>
                <a:srgbClr val="E46C0A"/>
              </a:buClr>
              <a:buSzPct val="75000"/>
              <a:buFont typeface="Courier New" charset="0"/>
              <a:buNone/>
            </a:pPr>
            <a:r>
              <a:rPr lang="en-US" i="1" dirty="0" smtClean="0">
                <a:solidFill>
                  <a:srgbClr val="F2F2F2"/>
                </a:solidFill>
              </a:rPr>
              <a:t>		</a:t>
            </a:r>
            <a:r>
              <a:rPr lang="en-US" dirty="0" smtClean="0">
                <a:solidFill>
                  <a:srgbClr val="F2F2F2"/>
                </a:solidFill>
              </a:rPr>
              <a:t>- </a:t>
            </a:r>
            <a:r>
              <a:rPr lang="el-GR" dirty="0" smtClean="0">
                <a:solidFill>
                  <a:srgbClr val="F2F2F2"/>
                </a:solidFill>
              </a:rPr>
              <a:t>Να </a:t>
            </a:r>
            <a:r>
              <a:rPr lang="el-GR" dirty="0" smtClean="0">
                <a:solidFill>
                  <a:srgbClr val="F2F2F2"/>
                </a:solidFill>
              </a:rPr>
              <a:t>ανακαλυφθούν </a:t>
            </a:r>
            <a:r>
              <a:rPr lang="el-GR" dirty="0" smtClean="0">
                <a:solidFill>
                  <a:srgbClr val="F2F2F2"/>
                </a:solidFill>
              </a:rPr>
              <a:t>δομές στα δεδομένα</a:t>
            </a:r>
            <a:endParaRPr lang="en-US" i="1"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4339"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Βήματα</a:t>
            </a:r>
            <a:endParaRPr lang="en-US" dirty="0" smtClean="0">
              <a:solidFill>
                <a:srgbClr val="F2F2F2"/>
              </a:solidFill>
            </a:endParaRPr>
          </a:p>
          <a:p>
            <a:pPr marL="609600" indent="-609600" eaLnBrk="1" hangingPunct="1">
              <a:buClr>
                <a:srgbClr val="E46C0A"/>
              </a:buClr>
              <a:buSzPct val="75000"/>
              <a:buFont typeface="Courier New" charset="0"/>
              <a:buAutoNum type="arabicPeriod"/>
            </a:pPr>
            <a:r>
              <a:rPr lang="el-GR" dirty="0" smtClean="0">
                <a:solidFill>
                  <a:srgbClr val="F2F2F2"/>
                </a:solidFill>
              </a:rPr>
              <a:t>Επιλογή θέματος και προετοιμασία </a:t>
            </a:r>
            <a:r>
              <a:rPr lang="el-GR" dirty="0" smtClean="0">
                <a:solidFill>
                  <a:srgbClr val="F2F2F2"/>
                </a:solidFill>
              </a:rPr>
              <a:t>της ερευνήτριας</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 </a:t>
            </a:r>
            <a:r>
              <a:rPr lang="el-GR" dirty="0" smtClean="0">
                <a:solidFill>
                  <a:srgbClr val="F2F2F2"/>
                </a:solidFill>
              </a:rPr>
              <a:t>Ελαχιστοποίηση των </a:t>
            </a:r>
            <a:r>
              <a:rPr lang="el-GR" dirty="0" err="1" smtClean="0">
                <a:solidFill>
                  <a:srgbClr val="F2F2F2"/>
                </a:solidFill>
              </a:rPr>
              <a:t>προϋπάρχουσων</a:t>
            </a:r>
            <a:r>
              <a:rPr lang="el-GR" dirty="0" smtClean="0">
                <a:solidFill>
                  <a:srgbClr val="F2F2F2"/>
                </a:solidFill>
              </a:rPr>
              <a:t> αντιλήψεων</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 </a:t>
            </a:r>
            <a:r>
              <a:rPr lang="el-GR" dirty="0" smtClean="0">
                <a:solidFill>
                  <a:srgbClr val="F2F2F2"/>
                </a:solidFill>
              </a:rPr>
              <a:t>Όχι επισκόπηση βιβλιογραφίας ακόμα!</a:t>
            </a:r>
            <a:endParaRPr lang="en-US" dirty="0" smtClean="0">
              <a:solidFill>
                <a:srgbClr val="F2F2F2"/>
              </a:solidFill>
            </a:endParaRPr>
          </a:p>
          <a:p>
            <a:pPr marL="609600" indent="-609600" eaLnBrk="1" hangingPunct="1">
              <a:buClr>
                <a:srgbClr val="E46C0A"/>
              </a:buClr>
              <a:buSzPct val="75000"/>
              <a:buFont typeface="Courier New" charset="0"/>
              <a:buAutoNum type="arabicPeriod" startAt="2"/>
            </a:pPr>
            <a:r>
              <a:rPr lang="el-GR" dirty="0" smtClean="0">
                <a:solidFill>
                  <a:srgbClr val="F2F2F2"/>
                </a:solidFill>
              </a:rPr>
              <a:t>Συλλογή δεδομένων</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 </a:t>
            </a:r>
            <a:r>
              <a:rPr lang="el-GR" dirty="0" smtClean="0">
                <a:solidFill>
                  <a:srgbClr val="F2F2F2"/>
                </a:solidFill>
              </a:rPr>
              <a:t>Μέσω πολλών μεθόδων</a:t>
            </a:r>
            <a:r>
              <a:rPr lang="en-US"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5363"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Βήματα</a:t>
            </a:r>
            <a:endParaRPr lang="en-US" dirty="0" smtClean="0">
              <a:solidFill>
                <a:srgbClr val="F2F2F2"/>
              </a:solidFill>
            </a:endParaRPr>
          </a:p>
          <a:p>
            <a:pPr marL="609600" indent="-609600" eaLnBrk="1" hangingPunct="1">
              <a:buClr>
                <a:srgbClr val="E46C0A"/>
              </a:buClr>
              <a:buSzPct val="75000"/>
              <a:buFont typeface="Courier New" charset="0"/>
              <a:buAutoNum type="arabicPeriod" startAt="3"/>
            </a:pPr>
            <a:r>
              <a:rPr lang="el-GR" dirty="0" smtClean="0">
                <a:solidFill>
                  <a:srgbClr val="F2F2F2"/>
                </a:solidFill>
              </a:rPr>
              <a:t>Ανάλυση</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r>
              <a:rPr lang="el-GR" i="1" dirty="0" smtClean="0">
                <a:solidFill>
                  <a:srgbClr val="FF9900"/>
                </a:solidFill>
              </a:rPr>
              <a:t>Συγκριτική μέθοδος</a:t>
            </a:r>
            <a:r>
              <a:rPr lang="en-US" i="1" dirty="0" smtClean="0">
                <a:solidFill>
                  <a:srgbClr val="F2F2F2"/>
                </a:solidFill>
              </a:rPr>
              <a:t>:</a:t>
            </a:r>
            <a:r>
              <a:rPr lang="en-US" dirty="0" smtClean="0">
                <a:solidFill>
                  <a:srgbClr val="F2F2F2"/>
                </a:solidFill>
              </a:rPr>
              <a:t> </a:t>
            </a:r>
            <a:r>
              <a:rPr lang="el-GR" dirty="0" smtClean="0">
                <a:solidFill>
                  <a:srgbClr val="F2F2F2"/>
                </a:solidFill>
              </a:rPr>
              <a:t>Συγκρίνει ένα τμήμα δεδομένων με ένα άλλο για να αποκαλύψει ομοιότητες και διαφορές</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p>
          <a:p>
            <a:pPr marL="609600" indent="-609600" eaLnBrk="1" hangingPunct="1">
              <a:buClr>
                <a:srgbClr val="E46C0A"/>
              </a:buClr>
              <a:buSzPct val="75000"/>
              <a:buFont typeface="Courier New" charset="0"/>
              <a:buNone/>
            </a:pPr>
            <a:r>
              <a:rPr lang="en-US" dirty="0" smtClean="0">
                <a:solidFill>
                  <a:srgbClr val="F2F2F2"/>
                </a:solidFill>
              </a:rPr>
              <a:t>	</a:t>
            </a:r>
            <a:r>
              <a:rPr lang="el-GR" dirty="0" smtClean="0">
                <a:solidFill>
                  <a:srgbClr val="F2F2F2"/>
                </a:solidFill>
              </a:rPr>
              <a:t>Σκοπός είναι να ανακαλυφθούν δομές στα δεδομένα</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6387"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Στάδια</a:t>
            </a:r>
            <a:endParaRPr lang="en-US" dirty="0" smtClean="0">
              <a:solidFill>
                <a:srgbClr val="F2F2F2"/>
              </a:solidFill>
            </a:endParaRPr>
          </a:p>
          <a:p>
            <a:pPr marL="609600" indent="-609600" eaLnBrk="1" hangingPunct="1">
              <a:buClr>
                <a:srgbClr val="E46C0A"/>
              </a:buClr>
              <a:buSzPct val="75000"/>
              <a:buFont typeface="Courier New" charset="0"/>
              <a:buAutoNum type="arabicPeriod" startAt="3"/>
            </a:pPr>
            <a:r>
              <a:rPr lang="el-GR" dirty="0" smtClean="0">
                <a:solidFill>
                  <a:srgbClr val="F2F2F2"/>
                </a:solidFill>
              </a:rPr>
              <a:t>Ανάλυση</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r>
              <a:rPr lang="en-US" dirty="0" smtClean="0">
                <a:solidFill>
                  <a:srgbClr val="F2F2F2"/>
                </a:solidFill>
              </a:rPr>
              <a:t> </a:t>
            </a:r>
            <a:r>
              <a:rPr lang="el-GR" dirty="0" smtClean="0">
                <a:solidFill>
                  <a:srgbClr val="F2F2F2"/>
                </a:solidFill>
              </a:rPr>
              <a:t>Όσο συγκρίνετε τόσο κάνετε κωδικοποίηση</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r>
              <a:rPr lang="el-GR" i="1" dirty="0" smtClean="0">
                <a:solidFill>
                  <a:srgbClr val="FF9900"/>
                </a:solidFill>
              </a:rPr>
              <a:t>Κωδικοποίηση</a:t>
            </a:r>
            <a:r>
              <a:rPr lang="en-US" dirty="0" smtClean="0">
                <a:solidFill>
                  <a:srgbClr val="F2F2F2"/>
                </a:solidFill>
              </a:rPr>
              <a:t>: </a:t>
            </a:r>
            <a:r>
              <a:rPr lang="el-GR" dirty="0" smtClean="0">
                <a:solidFill>
                  <a:srgbClr val="F2F2F2"/>
                </a:solidFill>
              </a:rPr>
              <a:t>Κατηγορίες και ιδιότητες</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p>
          <a:p>
            <a:pPr marL="609600" indent="-609600" eaLnBrk="1" hangingPunct="1">
              <a:buClr>
                <a:srgbClr val="E46C0A"/>
              </a:buClr>
              <a:buSzPct val="75000"/>
              <a:buFont typeface="Courier New" charset="0"/>
              <a:buNone/>
            </a:pPr>
            <a:r>
              <a:rPr lang="en-US" dirty="0" smtClean="0">
                <a:solidFill>
                  <a:srgbClr val="F2F2F2"/>
                </a:solidFill>
              </a:rPr>
              <a:t>		- </a:t>
            </a:r>
            <a:r>
              <a:rPr lang="el-GR" dirty="0" smtClean="0">
                <a:solidFill>
                  <a:srgbClr val="F2F2F2"/>
                </a:solidFill>
              </a:rPr>
              <a:t>Με ευθύ ή πλάγιο τρόπο</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7411"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Στάδια</a:t>
            </a:r>
            <a:endParaRPr lang="en-US" dirty="0" smtClean="0">
              <a:solidFill>
                <a:srgbClr val="F2F2F2"/>
              </a:solidFill>
            </a:endParaRPr>
          </a:p>
          <a:p>
            <a:pPr marL="609600" indent="-609600" eaLnBrk="1" hangingPunct="1">
              <a:buClr>
                <a:srgbClr val="E46C0A"/>
              </a:buClr>
              <a:buSzPct val="75000"/>
              <a:buFont typeface="Courier New" charset="0"/>
              <a:buAutoNum type="arabicPeriod" startAt="3"/>
            </a:pPr>
            <a:r>
              <a:rPr lang="el-GR" dirty="0" smtClean="0">
                <a:solidFill>
                  <a:srgbClr val="F2F2F2"/>
                </a:solidFill>
              </a:rPr>
              <a:t>Ανάλυση</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r>
              <a:rPr lang="el-GR" dirty="0" smtClean="0">
                <a:solidFill>
                  <a:srgbClr val="F2F2F2"/>
                </a:solidFill>
              </a:rPr>
              <a:t>Κάνει τρεις ερωτήσεις στα δεδομένα</a:t>
            </a:r>
            <a:r>
              <a:rPr lang="en-US" dirty="0" smtClean="0">
                <a:solidFill>
                  <a:srgbClr val="F2F2F2"/>
                </a:solidFill>
              </a:rPr>
              <a:t>:</a:t>
            </a:r>
          </a:p>
          <a:p>
            <a:pPr marL="609600" indent="-609600" eaLnBrk="1" hangingPunct="1">
              <a:buClr>
                <a:srgbClr val="E46C0A"/>
              </a:buClr>
              <a:buSzPct val="75000"/>
              <a:buFont typeface="Courier New" charset="0"/>
              <a:buNone/>
            </a:pPr>
            <a:r>
              <a:rPr lang="en-US" dirty="0" smtClean="0">
                <a:solidFill>
                  <a:srgbClr val="F2F2F2"/>
                </a:solidFill>
              </a:rPr>
              <a:t>		1. </a:t>
            </a:r>
            <a:r>
              <a:rPr lang="el-GR" dirty="0" smtClean="0">
                <a:solidFill>
                  <a:srgbClr val="F2F2F2"/>
                </a:solidFill>
              </a:rPr>
              <a:t>Τι είναι τα δεδομένα αυτά;</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2. </a:t>
            </a:r>
            <a:r>
              <a:rPr lang="el-GR" dirty="0" smtClean="0">
                <a:solidFill>
                  <a:srgbClr val="F2F2F2"/>
                </a:solidFill>
              </a:rPr>
              <a:t>Ποια κατηγορία βάζουμε εδώ;</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3. </a:t>
            </a:r>
            <a:r>
              <a:rPr lang="el-GR" dirty="0" smtClean="0">
                <a:solidFill>
                  <a:srgbClr val="F2F2F2"/>
                </a:solidFill>
              </a:rPr>
              <a:t>Τι μας λένε τα δεδομένα;</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8435"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Στάδια</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4. </a:t>
            </a:r>
            <a:r>
              <a:rPr lang="el-GR" dirty="0" smtClean="0">
                <a:solidFill>
                  <a:srgbClr val="F2F2F2"/>
                </a:solidFill>
              </a:rPr>
              <a:t>Καταγραφές</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r>
              <a:rPr lang="en-US" i="1" dirty="0" smtClean="0">
                <a:solidFill>
                  <a:srgbClr val="FF9900"/>
                </a:solidFill>
              </a:rPr>
              <a:t>memos</a:t>
            </a:r>
            <a:r>
              <a:rPr lang="en-US" dirty="0" smtClean="0">
                <a:solidFill>
                  <a:srgbClr val="F2F2F2"/>
                </a:solidFill>
              </a:rPr>
              <a:t>: </a:t>
            </a:r>
            <a:r>
              <a:rPr lang="el-GR" dirty="0" smtClean="0">
                <a:solidFill>
                  <a:srgbClr val="F2F2F2"/>
                </a:solidFill>
              </a:rPr>
              <a:t>Θεωρητική καταγραφή των ιδεών σε σχέση με κώδικες και τη σχέση μεταξύ τους. Σημειώσεις προς τον εαυτό μας. </a:t>
            </a:r>
          </a:p>
          <a:p>
            <a:pPr marL="609600" indent="-609600" eaLnBrk="1" hangingPunct="1">
              <a:buClr>
                <a:srgbClr val="E46C0A"/>
              </a:buClr>
              <a:buSzPct val="75000"/>
              <a:buFont typeface="Courier New" charset="0"/>
              <a:buNone/>
            </a:pPr>
            <a:r>
              <a:rPr lang="en-US" dirty="0" smtClean="0">
                <a:solidFill>
                  <a:srgbClr val="F2F2F2"/>
                </a:solidFill>
              </a:rPr>
              <a:t>	* </a:t>
            </a:r>
            <a:r>
              <a:rPr lang="el-GR" dirty="0" smtClean="0">
                <a:solidFill>
                  <a:srgbClr val="F2F2F2"/>
                </a:solidFill>
              </a:rPr>
              <a:t>Συλλογή δεδομένων</a:t>
            </a:r>
            <a:r>
              <a:rPr lang="en-US" dirty="0" smtClean="0">
                <a:solidFill>
                  <a:srgbClr val="F2F2F2"/>
                </a:solidFill>
              </a:rPr>
              <a:t>, </a:t>
            </a:r>
            <a:r>
              <a:rPr lang="el-GR" dirty="0" smtClean="0">
                <a:solidFill>
                  <a:srgbClr val="F2F2F2"/>
                </a:solidFill>
              </a:rPr>
              <a:t>ανάλυση και καταγραφές γίνονται ταυτοχρόνως</a:t>
            </a:r>
            <a:endParaRPr lang="en-US" dirty="0" smtClean="0">
              <a:solidFill>
                <a:srgbClr val="F2F2F2"/>
              </a:solidFill>
            </a:endParaRPr>
          </a:p>
          <a:p>
            <a:pPr marL="609600" indent="-609600" eaLnBrk="1" hangingPunct="1">
              <a:buClr>
                <a:srgbClr val="E46C0A"/>
              </a:buClr>
              <a:buSzPct val="75000"/>
              <a:buFont typeface="Courier New" charset="0"/>
              <a:buNone/>
            </a:pP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19459"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Στάδια</a:t>
            </a:r>
            <a:endParaRPr lang="en-US" dirty="0" smtClean="0">
              <a:solidFill>
                <a:srgbClr val="F2F2F2"/>
              </a:solidFill>
            </a:endParaRPr>
          </a:p>
          <a:p>
            <a:pPr marL="609600" indent="-609600" eaLnBrk="1" hangingPunct="1">
              <a:buClr>
                <a:srgbClr val="E46C0A"/>
              </a:buClr>
              <a:buSzPct val="75000"/>
              <a:buFont typeface="Courier New" charset="0"/>
              <a:buNone/>
            </a:pPr>
            <a:endParaRPr lang="en-US" sz="2400" dirty="0" smtClean="0">
              <a:solidFill>
                <a:srgbClr val="F2F2F2"/>
              </a:solidFill>
            </a:endParaRPr>
          </a:p>
        </p:txBody>
      </p:sp>
      <p:sp>
        <p:nvSpPr>
          <p:cNvPr id="19460" name="Rectangle 4"/>
          <p:cNvSpPr>
            <a:spLocks noChangeArrowheads="1"/>
          </p:cNvSpPr>
          <p:nvPr/>
        </p:nvSpPr>
        <p:spPr bwMode="auto">
          <a:xfrm>
            <a:off x="1377950" y="2266950"/>
            <a:ext cx="2179638"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rgbClr val="F2F2F2"/>
                </a:solidFill>
              </a:rPr>
              <a:t>Συλλογή δεδομένων</a:t>
            </a:r>
            <a:endParaRPr lang="en-US" dirty="0">
              <a:solidFill>
                <a:srgbClr val="F2F2F2"/>
              </a:solidFill>
            </a:endParaRPr>
          </a:p>
        </p:txBody>
      </p:sp>
      <p:sp>
        <p:nvSpPr>
          <p:cNvPr id="19461" name="Rectangle 5"/>
          <p:cNvSpPr>
            <a:spLocks noChangeArrowheads="1"/>
          </p:cNvSpPr>
          <p:nvPr/>
        </p:nvSpPr>
        <p:spPr bwMode="auto">
          <a:xfrm>
            <a:off x="1377950" y="2705100"/>
            <a:ext cx="2179638"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chemeClr val="bg1"/>
                </a:solidFill>
              </a:rPr>
              <a:t>Σημειώσεις</a:t>
            </a:r>
            <a:endParaRPr lang="en-US" dirty="0">
              <a:solidFill>
                <a:schemeClr val="bg1"/>
              </a:solidFill>
            </a:endParaRPr>
          </a:p>
        </p:txBody>
      </p:sp>
      <p:sp>
        <p:nvSpPr>
          <p:cNvPr id="19462" name="Rectangle 6"/>
          <p:cNvSpPr>
            <a:spLocks noChangeArrowheads="1"/>
          </p:cNvSpPr>
          <p:nvPr/>
        </p:nvSpPr>
        <p:spPr bwMode="auto">
          <a:xfrm>
            <a:off x="1766888" y="3143250"/>
            <a:ext cx="2179637"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chemeClr val="bg1"/>
                </a:solidFill>
              </a:rPr>
              <a:t>Κωδικοποίηση</a:t>
            </a:r>
            <a:endParaRPr lang="en-US" dirty="0">
              <a:solidFill>
                <a:schemeClr val="bg1"/>
              </a:solidFill>
            </a:endParaRPr>
          </a:p>
        </p:txBody>
      </p:sp>
      <p:sp>
        <p:nvSpPr>
          <p:cNvPr id="19463" name="Rectangle 7"/>
          <p:cNvSpPr>
            <a:spLocks noChangeArrowheads="1"/>
          </p:cNvSpPr>
          <p:nvPr/>
        </p:nvSpPr>
        <p:spPr bwMode="auto">
          <a:xfrm>
            <a:off x="2089150" y="3581400"/>
            <a:ext cx="2179638"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chemeClr val="bg1"/>
                </a:solidFill>
              </a:rPr>
              <a:t>Καταγραφές</a:t>
            </a:r>
            <a:endParaRPr lang="en-US" dirty="0">
              <a:solidFill>
                <a:schemeClr val="bg1"/>
              </a:solidFill>
            </a:endParaRPr>
          </a:p>
        </p:txBody>
      </p:sp>
      <p:sp>
        <p:nvSpPr>
          <p:cNvPr id="19464" name="Rectangle 8"/>
          <p:cNvSpPr>
            <a:spLocks noChangeArrowheads="1"/>
          </p:cNvSpPr>
          <p:nvPr/>
        </p:nvSpPr>
        <p:spPr bwMode="auto">
          <a:xfrm>
            <a:off x="4268788" y="4019550"/>
            <a:ext cx="2179637"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chemeClr val="bg1"/>
                </a:solidFill>
              </a:rPr>
              <a:t>Τακτοποίηση</a:t>
            </a:r>
            <a:endParaRPr lang="en-US" dirty="0">
              <a:solidFill>
                <a:schemeClr val="bg1"/>
              </a:solidFill>
            </a:endParaRPr>
          </a:p>
        </p:txBody>
      </p:sp>
      <p:sp>
        <p:nvSpPr>
          <p:cNvPr id="19465" name="Rectangle 9"/>
          <p:cNvSpPr>
            <a:spLocks noChangeArrowheads="1"/>
          </p:cNvSpPr>
          <p:nvPr/>
        </p:nvSpPr>
        <p:spPr bwMode="auto">
          <a:xfrm>
            <a:off x="6448425" y="4457700"/>
            <a:ext cx="2179638" cy="438150"/>
          </a:xfrm>
          <a:prstGeom prst="rect">
            <a:avLst/>
          </a:prstGeom>
          <a:solidFill>
            <a:schemeClr val="accent1">
              <a:alpha val="39999"/>
            </a:schemeClr>
          </a:solidFill>
          <a:ln w="9525">
            <a:solidFill>
              <a:schemeClr val="tx1"/>
            </a:solidFill>
            <a:miter lim="800000"/>
            <a:headEnd/>
            <a:tailEnd/>
          </a:ln>
        </p:spPr>
        <p:txBody>
          <a:bodyPr wrap="none" anchor="ctr"/>
          <a:lstStyle/>
          <a:p>
            <a:pPr algn="ctr"/>
            <a:r>
              <a:rPr lang="el-GR" dirty="0" smtClean="0">
                <a:solidFill>
                  <a:schemeClr val="bg1"/>
                </a:solidFill>
              </a:rPr>
              <a:t>Συγγραφή</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ctually is Grounded Theory? A brief int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251" y="2333258"/>
            <a:ext cx="7079271" cy="176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0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20483"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Βήματα</a:t>
            </a:r>
            <a:endParaRPr lang="en-US" dirty="0" smtClean="0">
              <a:solidFill>
                <a:srgbClr val="F2F2F2"/>
              </a:solidFill>
            </a:endParaRP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None/>
            </a:pPr>
            <a:r>
              <a:rPr lang="en-US" sz="2400" dirty="0" smtClean="0">
                <a:solidFill>
                  <a:srgbClr val="F2F2F2"/>
                </a:solidFill>
              </a:rPr>
              <a:t>                             </a:t>
            </a:r>
            <a:r>
              <a:rPr lang="el-GR" sz="2400" dirty="0" smtClean="0">
                <a:solidFill>
                  <a:srgbClr val="F2F2F2"/>
                </a:solidFill>
              </a:rPr>
              <a:t>Σημειώσεις    </a:t>
            </a:r>
            <a:r>
              <a:rPr lang="el-GR" sz="2400" dirty="0" err="1" smtClean="0">
                <a:solidFill>
                  <a:srgbClr val="F2F2F2"/>
                </a:solidFill>
              </a:rPr>
              <a:t>Κωδικο</a:t>
            </a:r>
            <a:r>
              <a:rPr lang="el-GR" sz="2400" dirty="0" smtClean="0">
                <a:solidFill>
                  <a:srgbClr val="F2F2F2"/>
                </a:solidFill>
              </a:rPr>
              <a:t>-</a:t>
            </a:r>
            <a:br>
              <a:rPr lang="el-GR" sz="2400" dirty="0" smtClean="0">
                <a:solidFill>
                  <a:srgbClr val="F2F2F2"/>
                </a:solidFill>
              </a:rPr>
            </a:br>
            <a:r>
              <a:rPr lang="el-GR" sz="2400" dirty="0" smtClean="0">
                <a:solidFill>
                  <a:srgbClr val="F2F2F2"/>
                </a:solidFill>
              </a:rPr>
              <a:t>                                              ποίηση</a:t>
            </a:r>
            <a:endParaRPr lang="en-US" sz="2400" dirty="0" smtClean="0">
              <a:solidFill>
                <a:srgbClr val="F2F2F2"/>
              </a:solidFill>
            </a:endParaRPr>
          </a:p>
        </p:txBody>
      </p:sp>
      <p:sp>
        <p:nvSpPr>
          <p:cNvPr id="20484" name="Rectangle 4"/>
          <p:cNvSpPr>
            <a:spLocks noChangeArrowheads="1"/>
          </p:cNvSpPr>
          <p:nvPr/>
        </p:nvSpPr>
        <p:spPr bwMode="auto">
          <a:xfrm>
            <a:off x="3386138" y="2016125"/>
            <a:ext cx="2154238" cy="3244850"/>
          </a:xfrm>
          <a:prstGeom prst="rect">
            <a:avLst/>
          </a:prstGeom>
          <a:solidFill>
            <a:schemeClr val="accent3">
              <a:lumMod val="40000"/>
              <a:lumOff val="60000"/>
              <a:alpha val="39999"/>
            </a:schemeClr>
          </a:solidFill>
          <a:ln w="9525">
            <a:solidFill>
              <a:schemeClr val="tx1"/>
            </a:solidFill>
            <a:miter lim="800000"/>
            <a:headEnd/>
            <a:tailEnd/>
          </a:ln>
        </p:spPr>
        <p:txBody>
          <a:bodyPr wrap="none" anchor="ctr"/>
          <a:lstStyle/>
          <a:p>
            <a:pPr algn="ctr"/>
            <a:endParaRPr lang="el-GR"/>
          </a:p>
        </p:txBody>
      </p:sp>
      <p:sp>
        <p:nvSpPr>
          <p:cNvPr id="20485" name="Rectangle 5"/>
          <p:cNvSpPr>
            <a:spLocks noChangeArrowheads="1"/>
          </p:cNvSpPr>
          <p:nvPr/>
        </p:nvSpPr>
        <p:spPr bwMode="auto">
          <a:xfrm>
            <a:off x="5540376" y="2016125"/>
            <a:ext cx="1152525" cy="3244850"/>
          </a:xfrm>
          <a:prstGeom prst="rect">
            <a:avLst/>
          </a:prstGeom>
          <a:solidFill>
            <a:schemeClr val="accent2">
              <a:lumMod val="40000"/>
              <a:lumOff val="60000"/>
              <a:alpha val="39999"/>
            </a:schemeClr>
          </a:solidFill>
          <a:ln w="9525">
            <a:solidFill>
              <a:schemeClr val="tx1"/>
            </a:solidFill>
            <a:miter lim="800000"/>
            <a:headEnd/>
            <a:tailEnd/>
          </a:ln>
        </p:spPr>
        <p:txBody>
          <a:bodyPr wrap="none" anchor="ctr"/>
          <a:lstStyle/>
          <a:p>
            <a:endParaRPr lang="el-GR"/>
          </a:p>
        </p:txBody>
      </p:sp>
      <p:sp>
        <p:nvSpPr>
          <p:cNvPr id="20486" name="Rectangle 6"/>
          <p:cNvSpPr>
            <a:spLocks noChangeArrowheads="1"/>
          </p:cNvSpPr>
          <p:nvPr/>
        </p:nvSpPr>
        <p:spPr bwMode="auto">
          <a:xfrm>
            <a:off x="4243388" y="5260975"/>
            <a:ext cx="2003425" cy="1042988"/>
          </a:xfrm>
          <a:prstGeom prst="rect">
            <a:avLst/>
          </a:prstGeom>
          <a:solidFill>
            <a:schemeClr val="accent1">
              <a:lumMod val="40000"/>
              <a:lumOff val="60000"/>
              <a:alpha val="39999"/>
            </a:schemeClr>
          </a:solidFill>
          <a:ln w="9525">
            <a:solidFill>
              <a:schemeClr val="tx1"/>
            </a:solidFill>
            <a:miter lim="800000"/>
            <a:headEnd/>
            <a:tailEnd/>
          </a:ln>
        </p:spPr>
        <p:txBody>
          <a:bodyPr wrap="none" anchor="ctr"/>
          <a:lstStyle/>
          <a:p>
            <a:pPr algn="ctr"/>
            <a:r>
              <a:rPr lang="el-GR" dirty="0" smtClean="0">
                <a:solidFill>
                  <a:srgbClr val="85A7D1"/>
                </a:solidFill>
              </a:rPr>
              <a:t>Καταγραφές</a:t>
            </a:r>
            <a:endParaRPr lang="en-US" dirty="0">
              <a:solidFill>
                <a:srgbClr val="85A7D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21507"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Βήματα</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5. </a:t>
            </a:r>
            <a:r>
              <a:rPr lang="el-GR" dirty="0" smtClean="0">
                <a:solidFill>
                  <a:srgbClr val="F2F2F2"/>
                </a:solidFill>
              </a:rPr>
              <a:t>Τακτοποίηση και </a:t>
            </a:r>
            <a:r>
              <a:rPr lang="el-GR" dirty="0" err="1" smtClean="0">
                <a:solidFill>
                  <a:srgbClr val="F2F2F2"/>
                </a:solidFill>
              </a:rPr>
              <a:t>θερητικοποίηση</a:t>
            </a:r>
            <a:r>
              <a:rPr lang="en-US" dirty="0" smtClean="0">
                <a:solidFill>
                  <a:srgbClr val="F2F2F2"/>
                </a:solidFill>
              </a:rPr>
              <a:t>:</a:t>
            </a:r>
          </a:p>
          <a:p>
            <a:pPr marL="609600" indent="-609600" eaLnBrk="1" hangingPunct="1">
              <a:buClr>
                <a:srgbClr val="E46C0A"/>
              </a:buClr>
              <a:buSzPct val="75000"/>
              <a:buFont typeface="Courier New" charset="0"/>
              <a:buNone/>
            </a:pPr>
            <a:r>
              <a:rPr lang="en-US" dirty="0" smtClean="0">
                <a:solidFill>
                  <a:srgbClr val="F2F2F2"/>
                </a:solidFill>
              </a:rPr>
              <a:t>	</a:t>
            </a:r>
            <a:r>
              <a:rPr lang="el-GR" dirty="0" smtClean="0">
                <a:solidFill>
                  <a:srgbClr val="F2F2F2"/>
                </a:solidFill>
              </a:rPr>
              <a:t>Αναφέρεται στη τακτοποίηση των καταγραφών σε μια θεωρία που θα δείχνει έννοιες και σχέσεις μεταξύ τους. </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6. </a:t>
            </a:r>
            <a:r>
              <a:rPr lang="el-GR" dirty="0" smtClean="0">
                <a:solidFill>
                  <a:srgbClr val="F2F2F2"/>
                </a:solidFill>
              </a:rPr>
              <a:t>Συγγραφή της εργασίας</a:t>
            </a: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22531"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Βιβλιογραφία</a:t>
            </a:r>
            <a:endParaRPr lang="en-US" dirty="0" smtClean="0">
              <a:solidFill>
                <a:srgbClr val="F2F2F2"/>
              </a:solidFill>
            </a:endParaRP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AutoNum type="arabicPeriod"/>
            </a:pPr>
            <a:r>
              <a:rPr lang="el-GR" dirty="0" smtClean="0">
                <a:solidFill>
                  <a:srgbClr val="F2F2F2"/>
                </a:solidFill>
              </a:rPr>
              <a:t>Μη διαβάζετε βιβλιογραφία πριν την έναρξη της μελέτης ή μάλλον διαβάστε γενικά</a:t>
            </a:r>
            <a:endParaRPr lang="en-US" dirty="0" smtClean="0">
              <a:solidFill>
                <a:srgbClr val="F2F2F2"/>
              </a:solidFill>
            </a:endParaRPr>
          </a:p>
          <a:p>
            <a:pPr marL="609600" indent="-609600" eaLnBrk="1" hangingPunct="1">
              <a:buClr>
                <a:srgbClr val="E46C0A"/>
              </a:buClr>
              <a:buSzPct val="75000"/>
              <a:buFont typeface="Courier New" charset="0"/>
              <a:buAutoNum type="arabicPeriod"/>
            </a:pPr>
            <a:r>
              <a:rPr lang="el-GR" dirty="0" smtClean="0">
                <a:solidFill>
                  <a:srgbClr val="F2F2F2"/>
                </a:solidFill>
              </a:rPr>
              <a:t>Πηγαίνετε στη βιβλιογραφία όσο αυτή γίνεται ποιο σχετική με το θέμα που σας απασχολεί</a:t>
            </a:r>
          </a:p>
          <a:p>
            <a:pPr marL="609600" indent="-609600" eaLnBrk="1" hangingPunct="1">
              <a:buClr>
                <a:srgbClr val="E46C0A"/>
              </a:buClr>
              <a:buSzPct val="75000"/>
              <a:buFont typeface="Courier New" charset="0"/>
              <a:buAutoNum type="arabicPeriod"/>
            </a:pPr>
            <a:r>
              <a:rPr lang="el-GR" i="1" dirty="0" smtClean="0">
                <a:solidFill>
                  <a:srgbClr val="F2F2F2"/>
                </a:solidFill>
              </a:rPr>
              <a:t>Η βιβλιογραφία μπορεί να θεωρηθεί «δεδομένα»</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23555"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l-GR" dirty="0" smtClean="0">
                <a:solidFill>
                  <a:srgbClr val="F2F2F2"/>
                </a:solidFill>
              </a:rPr>
              <a:t>Επάρκεια της θεωρίας</a:t>
            </a:r>
            <a:endParaRPr lang="en-US" dirty="0" smtClean="0">
              <a:solidFill>
                <a:srgbClr val="F2F2F2"/>
              </a:solidFill>
            </a:endParaRP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None/>
            </a:pPr>
            <a:r>
              <a:rPr lang="en-US" u="sng" dirty="0" smtClean="0">
                <a:solidFill>
                  <a:srgbClr val="F2F2F2"/>
                </a:solidFill>
              </a:rPr>
              <a:t>2 </a:t>
            </a:r>
            <a:r>
              <a:rPr lang="el-GR" u="sng" dirty="0" smtClean="0">
                <a:solidFill>
                  <a:srgbClr val="F2F2F2"/>
                </a:solidFill>
              </a:rPr>
              <a:t>Κριτήρια</a:t>
            </a:r>
            <a:r>
              <a:rPr lang="en-US" u="sng" dirty="0" smtClean="0">
                <a:solidFill>
                  <a:srgbClr val="F2F2F2"/>
                </a:solidFill>
              </a:rPr>
              <a:t>:</a:t>
            </a:r>
          </a:p>
          <a:p>
            <a:pPr marL="609600" indent="-609600" eaLnBrk="1" hangingPunct="1">
              <a:buClr>
                <a:srgbClr val="E46C0A"/>
              </a:buClr>
              <a:buSzPct val="75000"/>
              <a:buFont typeface="Courier New" charset="0"/>
              <a:buNone/>
            </a:pPr>
            <a:r>
              <a:rPr lang="en-US" dirty="0" smtClean="0">
                <a:solidFill>
                  <a:srgbClr val="F2F2F2"/>
                </a:solidFill>
              </a:rPr>
              <a:t>1.	</a:t>
            </a:r>
            <a:r>
              <a:rPr lang="el-GR" dirty="0" smtClean="0">
                <a:solidFill>
                  <a:srgbClr val="F2F2F2"/>
                </a:solidFill>
              </a:rPr>
              <a:t>Η θεωρία πρέπει να ταιριάζει στην κατάσταση</a:t>
            </a:r>
            <a:endParaRPr lang="en-US" dirty="0" smtClean="0">
              <a:solidFill>
                <a:srgbClr val="F2F2F2"/>
              </a:solidFill>
            </a:endParaRP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buClr>
                <a:srgbClr val="E46C0A"/>
              </a:buClr>
              <a:buSzPct val="75000"/>
              <a:buFont typeface="Courier New" charset="0"/>
              <a:buNone/>
            </a:pPr>
            <a:r>
              <a:rPr lang="en-US" dirty="0" smtClean="0">
                <a:solidFill>
                  <a:srgbClr val="F2F2F2"/>
                </a:solidFill>
              </a:rPr>
              <a:t>2.	</a:t>
            </a:r>
            <a:r>
              <a:rPr lang="el-GR" dirty="0" smtClean="0">
                <a:solidFill>
                  <a:srgbClr val="F2F2F2"/>
                </a:solidFill>
              </a:rPr>
              <a:t>Η  θεωρία πρέπει να εξηγεί τα δεδομένα</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enCo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421" y="1979490"/>
            <a:ext cx="69437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5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xialCoding_Delve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44" y="2069489"/>
            <a:ext cx="69532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9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lectiveCoding_Delve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68" y="1799858"/>
            <a:ext cx="69532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59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TLAS.ti Mac Video Tutorials - ATLAS.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06" y="638742"/>
            <a:ext cx="8883883" cy="554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7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a:t>
            </a:r>
            <a:r>
              <a:rPr lang="el-GR" dirty="0" err="1" smtClean="0">
                <a:solidFill>
                  <a:srgbClr val="E46C0A"/>
                </a:solidFill>
              </a:rPr>
              <a:t>Θεωρια</a:t>
            </a:r>
            <a:endParaRPr lang="en-US" dirty="0" smtClean="0">
              <a:solidFill>
                <a:srgbClr val="E46C0A"/>
              </a:solidFill>
            </a:endParaRPr>
          </a:p>
        </p:txBody>
      </p:sp>
      <p:sp>
        <p:nvSpPr>
          <p:cNvPr id="24579"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marL="609600" indent="-609600" eaLnBrk="1" hangingPunct="1">
              <a:buClr>
                <a:srgbClr val="E46C0A"/>
              </a:buClr>
              <a:buSzPct val="75000"/>
              <a:buFont typeface="Courier New" charset="0"/>
              <a:buChar char="o"/>
            </a:pPr>
            <a:r>
              <a:rPr lang="en-US" dirty="0" smtClean="0">
                <a:solidFill>
                  <a:srgbClr val="F2F2F2"/>
                </a:solidFill>
              </a:rPr>
              <a:t>YouTube Videos</a:t>
            </a:r>
          </a:p>
          <a:p>
            <a:pPr marL="609600" indent="-609600" eaLnBrk="1" hangingPunct="1">
              <a:buClr>
                <a:srgbClr val="E46C0A"/>
              </a:buClr>
              <a:buSzPct val="75000"/>
              <a:buFont typeface="Courier New" charset="0"/>
              <a:buNone/>
            </a:pPr>
            <a:endParaRPr lang="en-US" dirty="0" smtClean="0">
              <a:solidFill>
                <a:srgbClr val="F2F2F2"/>
              </a:solidFill>
            </a:endParaRPr>
          </a:p>
          <a:p>
            <a:pPr marL="609600" indent="-609600" eaLnBrk="1" hangingPunct="1"/>
            <a:r>
              <a:rPr lang="en-US" sz="2000" b="1" dirty="0" smtClean="0">
                <a:hlinkClick r:id="rId3" tooltip="blocked::http://www.youtube.com/watch?v=7S1kJ0k3yHk"/>
              </a:rPr>
              <a:t>http://www.youtube.com/watch?v=7S1kJ0k3yHk</a:t>
            </a:r>
            <a:r>
              <a:rPr lang="en-US" sz="2000" b="1" dirty="0" smtClean="0"/>
              <a:t> </a:t>
            </a:r>
          </a:p>
          <a:p>
            <a:pPr marL="609600" indent="-609600" eaLnBrk="1" hangingPunct="1">
              <a:buFont typeface="Arial" charset="0"/>
              <a:buNone/>
            </a:pPr>
            <a:endParaRPr lang="en-US" sz="2000" b="1" dirty="0" smtClean="0">
              <a:hlinkClick r:id="rId4" tooltip="blocked::http://www.youtube.com/watch?v=OcpxaLQDnLk"/>
            </a:endParaRPr>
          </a:p>
          <a:p>
            <a:pPr marL="609600" indent="-609600" eaLnBrk="1" hangingPunct="1"/>
            <a:r>
              <a:rPr lang="en-US" sz="2000" b="1" dirty="0" smtClean="0">
                <a:hlinkClick r:id="rId4" tooltip="blocked::http://www.youtube.com/watch?v=OcpxaLQDnLk"/>
              </a:rPr>
              <a:t>http://www.youtube.com/watch?v=OcpxaLQDnLk</a:t>
            </a:r>
            <a:r>
              <a:rPr lang="en-US" sz="2000" b="1" dirty="0" smtClean="0"/>
              <a:t> </a:t>
            </a:r>
          </a:p>
          <a:p>
            <a:pPr marL="609600" indent="-609600" eaLnBrk="1" hangingPunct="1">
              <a:buFont typeface="Arial" charset="0"/>
              <a:buNone/>
            </a:pPr>
            <a:endParaRPr lang="en-US" sz="2000" b="1" dirty="0" smtClean="0">
              <a:hlinkClick r:id="rId5" tooltip="blocked::http://www.youtube.com/watch?v=WwR9K17kul0"/>
            </a:endParaRPr>
          </a:p>
          <a:p>
            <a:pPr marL="609600" indent="-609600" eaLnBrk="1" hangingPunct="1"/>
            <a:r>
              <a:rPr lang="en-US" sz="2000" b="1" dirty="0" smtClean="0">
                <a:hlinkClick r:id="rId5" tooltip="blocked::http://www.youtube.com/watch?v=WwR9K17kul0"/>
              </a:rPr>
              <a:t>http://www.youtube.com/watch?v=WwR9K17kul0</a:t>
            </a:r>
            <a:r>
              <a:rPr lang="en-US" sz="2000" b="1" dirty="0" smtClean="0"/>
              <a:t> </a:t>
            </a:r>
          </a:p>
          <a:p>
            <a:pPr marL="609600" indent="-609600" eaLnBrk="1" hangingPunct="1">
              <a:buFont typeface="Arial" charset="0"/>
              <a:buNone/>
            </a:pPr>
            <a:endParaRPr lang="en-US" sz="2000" b="1" dirty="0" smtClean="0">
              <a:hlinkClick r:id="rId6" tooltip="blocked::http://www.youtube.com/watch?v=r6RpQelvS1k"/>
            </a:endParaRPr>
          </a:p>
          <a:p>
            <a:pPr marL="609600" indent="-609600" eaLnBrk="1" hangingPunct="1"/>
            <a:r>
              <a:rPr lang="en-US" sz="2000" b="1" dirty="0" smtClean="0">
                <a:hlinkClick r:id="rId6" tooltip="blocked::http://www.youtube.com/watch?v=r6RpQelvS1k"/>
              </a:rPr>
              <a:t>http://www.youtube.com/watch?v=r6RpQelvS1k</a:t>
            </a:r>
            <a:r>
              <a:rPr lang="en-US" dirty="0" smtClean="0"/>
              <a:t> </a:t>
            </a:r>
            <a:r>
              <a:rPr lang="en-US"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4099" name="Content Placeholder 2"/>
          <p:cNvSpPr>
            <a:spLocks noGrp="1"/>
          </p:cNvSpPr>
          <p:nvPr>
            <p:ph idx="4294967295"/>
          </p:nvPr>
        </p:nvSpPr>
        <p:spPr bwMode="auto">
          <a:xfrm>
            <a:off x="1931988" y="1417638"/>
            <a:ext cx="6754812" cy="5202237"/>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Ιστορικά στοιχεία</a:t>
            </a:r>
            <a:endParaRPr lang="en-US" dirty="0" smtClean="0">
              <a:solidFill>
                <a:srgbClr val="F2F2F2"/>
              </a:solidFill>
            </a:endParaRPr>
          </a:p>
          <a:p>
            <a:pPr eaLnBrk="1" hangingPunct="1">
              <a:buClr>
                <a:srgbClr val="E46C0A"/>
              </a:buClr>
              <a:buSzPct val="75000"/>
              <a:buFont typeface="Wingdings" pitchFamily="2" charset="2"/>
              <a:buChar char="ü"/>
            </a:pPr>
            <a:r>
              <a:rPr lang="el-GR" dirty="0" smtClean="0">
                <a:solidFill>
                  <a:srgbClr val="F2F2F2"/>
                </a:solidFill>
              </a:rPr>
              <a:t>Από το </a:t>
            </a:r>
            <a:r>
              <a:rPr lang="en-US" dirty="0" smtClean="0">
                <a:solidFill>
                  <a:srgbClr val="F2F2F2"/>
                </a:solidFill>
              </a:rPr>
              <a:t>1967 </a:t>
            </a:r>
            <a:r>
              <a:rPr lang="el-GR" dirty="0" smtClean="0">
                <a:solidFill>
                  <a:srgbClr val="F2F2F2"/>
                </a:solidFill>
              </a:rPr>
              <a:t>από τους </a:t>
            </a:r>
            <a:r>
              <a:rPr lang="en-US" dirty="0" smtClean="0">
                <a:solidFill>
                  <a:srgbClr val="F2F2F2"/>
                </a:solidFill>
              </a:rPr>
              <a:t>Glaser </a:t>
            </a:r>
            <a:r>
              <a:rPr lang="el-GR" dirty="0" smtClean="0">
                <a:solidFill>
                  <a:srgbClr val="F2F2F2"/>
                </a:solidFill>
              </a:rPr>
              <a:t>και </a:t>
            </a:r>
            <a:r>
              <a:rPr lang="en-US" dirty="0" smtClean="0">
                <a:solidFill>
                  <a:srgbClr val="F2F2F2"/>
                </a:solidFill>
              </a:rPr>
              <a:t>Strauss </a:t>
            </a:r>
            <a:r>
              <a:rPr lang="el-GR" dirty="0" smtClean="0">
                <a:solidFill>
                  <a:srgbClr val="F2F2F2"/>
                </a:solidFill>
              </a:rPr>
              <a:t>στο βιβλίο </a:t>
            </a:r>
            <a:r>
              <a:rPr lang="en-US" i="1" dirty="0" smtClean="0">
                <a:solidFill>
                  <a:srgbClr val="F2F2F2"/>
                </a:solidFill>
              </a:rPr>
              <a:t>The Discovery of Grounded Theory</a:t>
            </a:r>
          </a:p>
          <a:p>
            <a:pPr lvl="1" eaLnBrk="1" hangingPunct="1">
              <a:buClr>
                <a:srgbClr val="E46C0A"/>
              </a:buClr>
              <a:buFont typeface="Arial" charset="0"/>
              <a:buNone/>
            </a:pPr>
            <a:r>
              <a:rPr lang="en-US" i="1" dirty="0" smtClean="0">
                <a:solidFill>
                  <a:srgbClr val="F2F2F2"/>
                </a:solidFill>
              </a:rPr>
              <a:t>	</a:t>
            </a:r>
            <a:r>
              <a:rPr lang="en-US" dirty="0" smtClean="0">
                <a:solidFill>
                  <a:srgbClr val="F2F2F2"/>
                </a:solidFill>
              </a:rPr>
              <a:t>- </a:t>
            </a:r>
            <a:r>
              <a:rPr lang="el-GR" dirty="0" smtClean="0">
                <a:solidFill>
                  <a:srgbClr val="F2F2F2"/>
                </a:solidFill>
              </a:rPr>
              <a:t>Αμφισβήτησε</a:t>
            </a:r>
            <a:r>
              <a:rPr lang="en-US" dirty="0" smtClean="0">
                <a:solidFill>
                  <a:srgbClr val="F2F2F2"/>
                </a:solidFill>
              </a:rPr>
              <a:t>:</a:t>
            </a:r>
          </a:p>
          <a:p>
            <a:pPr lvl="1" eaLnBrk="1" hangingPunct="1">
              <a:buClr>
                <a:srgbClr val="E46C0A"/>
              </a:buClr>
              <a:buFont typeface="Arial" charset="0"/>
              <a:buNone/>
            </a:pPr>
            <a:r>
              <a:rPr lang="en-US" dirty="0" smtClean="0">
                <a:solidFill>
                  <a:srgbClr val="F2F2F2"/>
                </a:solidFill>
              </a:rPr>
              <a:t>		1. </a:t>
            </a:r>
            <a:r>
              <a:rPr lang="el-GR" dirty="0" smtClean="0">
                <a:solidFill>
                  <a:srgbClr val="F2F2F2"/>
                </a:solidFill>
              </a:rPr>
              <a:t>Τον διαχωρισμό μεταξύ θεωρίας και έρευνας</a:t>
            </a:r>
            <a:endParaRPr lang="en-US" i="1" dirty="0" smtClean="0">
              <a:solidFill>
                <a:srgbClr val="F2F2F2"/>
              </a:solidFill>
            </a:endParaRPr>
          </a:p>
          <a:p>
            <a:pPr lvl="1" eaLnBrk="1" hangingPunct="1">
              <a:buClr>
                <a:srgbClr val="E46C0A"/>
              </a:buClr>
              <a:buFont typeface="Arial" charset="0"/>
              <a:buNone/>
            </a:pPr>
            <a:r>
              <a:rPr lang="en-US" dirty="0" smtClean="0">
                <a:solidFill>
                  <a:srgbClr val="F2F2F2"/>
                </a:solidFill>
              </a:rPr>
              <a:t>		2. </a:t>
            </a:r>
            <a:r>
              <a:rPr lang="el-GR" dirty="0" smtClean="0">
                <a:solidFill>
                  <a:srgbClr val="F2F2F2"/>
                </a:solidFill>
              </a:rPr>
              <a:t>Την αντίληψη ότι η ποιοτική έρευνα είναι πρόδρομος της ποσοτικής, η οποία θεωρείται πιο καλή. </a:t>
            </a:r>
            <a:r>
              <a:rPr lang="en-US"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Discovery of Grounded Theor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143" y="1058373"/>
            <a:ext cx="3249001" cy="487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3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5123" name="Content Placeholder 2"/>
          <p:cNvSpPr>
            <a:spLocks noGrp="1"/>
          </p:cNvSpPr>
          <p:nvPr>
            <p:ph idx="4294967295"/>
          </p:nvPr>
        </p:nvSpPr>
        <p:spPr bwMode="auto">
          <a:xfrm>
            <a:off x="1543050" y="1095375"/>
            <a:ext cx="7143750"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Ιστορικά στοιχεία</a:t>
            </a:r>
            <a:r>
              <a:rPr lang="en-US" i="1" dirty="0" smtClean="0">
                <a:solidFill>
                  <a:srgbClr val="F2F2F2"/>
                </a:solidFill>
              </a:rPr>
              <a:t>	</a:t>
            </a:r>
          </a:p>
          <a:p>
            <a:pPr lvl="1" eaLnBrk="1" hangingPunct="1">
              <a:buClr>
                <a:srgbClr val="E46C0A"/>
              </a:buClr>
              <a:buFont typeface="Arial" charset="0"/>
              <a:buNone/>
            </a:pPr>
            <a:r>
              <a:rPr lang="en-US" i="1" dirty="0" smtClean="0">
                <a:solidFill>
                  <a:srgbClr val="F2F2F2"/>
                </a:solidFill>
              </a:rPr>
              <a:t>	</a:t>
            </a:r>
            <a:r>
              <a:rPr lang="en-US" dirty="0" smtClean="0">
                <a:solidFill>
                  <a:srgbClr val="F2F2F2"/>
                </a:solidFill>
              </a:rPr>
              <a:t>- </a:t>
            </a:r>
            <a:r>
              <a:rPr lang="el-GR" dirty="0" smtClean="0">
                <a:solidFill>
                  <a:srgbClr val="F2F2F2"/>
                </a:solidFill>
              </a:rPr>
              <a:t>Αμφισβήτησε</a:t>
            </a:r>
            <a:r>
              <a:rPr lang="en-US" dirty="0" smtClean="0">
                <a:solidFill>
                  <a:srgbClr val="F2F2F2"/>
                </a:solidFill>
              </a:rPr>
              <a:t>:</a:t>
            </a:r>
          </a:p>
          <a:p>
            <a:pPr lvl="1" eaLnBrk="1" hangingPunct="1">
              <a:buClr>
                <a:srgbClr val="E46C0A"/>
              </a:buClr>
              <a:buNone/>
            </a:pPr>
            <a:r>
              <a:rPr lang="en-US" dirty="0" smtClean="0">
                <a:solidFill>
                  <a:srgbClr val="F2F2F2"/>
                </a:solidFill>
              </a:rPr>
              <a:t>		3. </a:t>
            </a:r>
            <a:r>
              <a:rPr lang="el-GR" dirty="0" smtClean="0">
                <a:solidFill>
                  <a:srgbClr val="F2F2F2"/>
                </a:solidFill>
              </a:rPr>
              <a:t>Την άποψη ότι η ποιοτική έρευνα είναι ιμπρεσιονιστική (</a:t>
            </a:r>
            <a:r>
              <a:rPr lang="en-US" dirty="0" smtClean="0">
                <a:solidFill>
                  <a:srgbClr val="F2F2F2"/>
                </a:solidFill>
              </a:rPr>
              <a:t>impressionistic</a:t>
            </a:r>
            <a:r>
              <a:rPr lang="el-GR" dirty="0" smtClean="0">
                <a:solidFill>
                  <a:srgbClr val="F2F2F2"/>
                </a:solidFill>
              </a:rPr>
              <a:t>) και μη συστηματική (</a:t>
            </a:r>
            <a:r>
              <a:rPr lang="en-US" dirty="0" smtClean="0">
                <a:solidFill>
                  <a:srgbClr val="F2F2F2"/>
                </a:solidFill>
              </a:rPr>
              <a:t>unsystematic</a:t>
            </a:r>
            <a:r>
              <a:rPr lang="el-GR" dirty="0" smtClean="0">
                <a:solidFill>
                  <a:srgbClr val="F2F2F2"/>
                </a:solidFill>
              </a:rPr>
              <a:t>)</a:t>
            </a:r>
            <a:endParaRPr lang="en-US" dirty="0" smtClean="0">
              <a:solidFill>
                <a:srgbClr val="F2F2F2"/>
              </a:solidFill>
            </a:endParaRPr>
          </a:p>
          <a:p>
            <a:pPr lvl="1" eaLnBrk="1" hangingPunct="1">
              <a:buClr>
                <a:srgbClr val="E46C0A"/>
              </a:buClr>
              <a:buFont typeface="Arial" charset="0"/>
              <a:buNone/>
            </a:pPr>
            <a:r>
              <a:rPr lang="en-US" dirty="0" smtClean="0">
                <a:solidFill>
                  <a:srgbClr val="F2F2F2"/>
                </a:solidFill>
              </a:rPr>
              <a:t>		4.  </a:t>
            </a:r>
            <a:r>
              <a:rPr lang="el-GR" dirty="0" smtClean="0">
                <a:solidFill>
                  <a:srgbClr val="F2F2F2"/>
                </a:solidFill>
              </a:rPr>
              <a:t>Τον διαχωρισμό μεταξύ συλλογής δεδομένων και ανάλυσής τους</a:t>
            </a:r>
            <a:endParaRPr lang="en-US" dirty="0" smtClean="0">
              <a:solidFill>
                <a:srgbClr val="F2F2F2"/>
              </a:solidFill>
            </a:endParaRPr>
          </a:p>
          <a:p>
            <a:pPr lvl="1" eaLnBrk="1" hangingPunct="1">
              <a:buClr>
                <a:srgbClr val="E46C0A"/>
              </a:buClr>
              <a:buFont typeface="Arial" charset="0"/>
              <a:buNone/>
            </a:pPr>
            <a:r>
              <a:rPr lang="en-US" dirty="0" smtClean="0">
                <a:solidFill>
                  <a:srgbClr val="F2F2F2"/>
                </a:solidFill>
              </a:rPr>
              <a:t>	 	5. </a:t>
            </a:r>
            <a:r>
              <a:rPr lang="el-GR" dirty="0" smtClean="0">
                <a:solidFill>
                  <a:srgbClr val="F2F2F2"/>
                </a:solidFill>
              </a:rPr>
              <a:t>Την άποψη ότι η ποιοτική έρευνα δεν μπορεί να παραγάγει θεωρία, παρά μόνο προσωπικές περιγραφές</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6147"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Ιστορικά στοιχεία</a:t>
            </a:r>
            <a:r>
              <a:rPr lang="en-US" i="1" dirty="0" smtClean="0">
                <a:solidFill>
                  <a:srgbClr val="F2F2F2"/>
                </a:solidFill>
              </a:rPr>
              <a:t>	</a:t>
            </a:r>
          </a:p>
          <a:p>
            <a:pPr eaLnBrk="1" hangingPunct="1">
              <a:buClr>
                <a:srgbClr val="E46C0A"/>
              </a:buClr>
              <a:buSzPct val="75000"/>
              <a:buFont typeface="Courier New" charset="0"/>
              <a:buNone/>
            </a:pPr>
            <a:endParaRPr lang="en-US" dirty="0" smtClean="0">
              <a:solidFill>
                <a:srgbClr val="F2F2F2"/>
              </a:solidFill>
            </a:endParaRPr>
          </a:p>
          <a:p>
            <a:pPr eaLnBrk="1" hangingPunct="1">
              <a:buClr>
                <a:srgbClr val="E46C0A"/>
              </a:buClr>
              <a:buSzPct val="75000"/>
              <a:buFont typeface="Wingdings" pitchFamily="2" charset="2"/>
              <a:buChar char="ü"/>
            </a:pPr>
            <a:r>
              <a:rPr lang="el-GR" dirty="0" smtClean="0">
                <a:solidFill>
                  <a:srgbClr val="F2F2F2"/>
                </a:solidFill>
              </a:rPr>
              <a:t>Ο </a:t>
            </a:r>
            <a:r>
              <a:rPr lang="en-US" dirty="0" smtClean="0">
                <a:solidFill>
                  <a:srgbClr val="F2F2F2"/>
                </a:solidFill>
              </a:rPr>
              <a:t>Strauss </a:t>
            </a:r>
            <a:r>
              <a:rPr lang="el-GR" dirty="0" smtClean="0">
                <a:solidFill>
                  <a:srgbClr val="F2F2F2"/>
                </a:solidFill>
              </a:rPr>
              <a:t>πίστευε ότι η ποιότητα μιας θεωρίας αξιολογείται από τη διαδικασία με την οποία αυτή κατασκευάζεται, σε αντίθεση με την επικρατούσα «επιστημονική» άποψη που θέλει μια θεωρία να είναι καλή όταν μπορεί να εξηγήσει νέα δεδομένα. </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7171"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Ορισμοί</a:t>
            </a:r>
            <a:endParaRPr lang="en-US" dirty="0" smtClean="0">
              <a:solidFill>
                <a:srgbClr val="F2F2F2"/>
              </a:solidFill>
            </a:endParaRPr>
          </a:p>
          <a:p>
            <a:pPr eaLnBrk="1" hangingPunct="1">
              <a:buClr>
                <a:srgbClr val="E46C0A"/>
              </a:buClr>
              <a:buSzPct val="75000"/>
              <a:buFont typeface="Courier New" charset="0"/>
              <a:buNone/>
            </a:pPr>
            <a:r>
              <a:rPr lang="en-US" i="1" dirty="0" smtClean="0">
                <a:solidFill>
                  <a:srgbClr val="F2F2F2"/>
                </a:solidFill>
              </a:rPr>
              <a:t>	</a:t>
            </a:r>
          </a:p>
          <a:p>
            <a:pPr eaLnBrk="1" hangingPunct="1">
              <a:buClr>
                <a:srgbClr val="E46C0A"/>
              </a:buClr>
              <a:buSzPct val="75000"/>
              <a:buFont typeface="Courier New" charset="0"/>
              <a:buNone/>
            </a:pPr>
            <a:r>
              <a:rPr lang="en-US" i="1" dirty="0" smtClean="0">
                <a:solidFill>
                  <a:srgbClr val="F2F2F2"/>
                </a:solidFill>
              </a:rPr>
              <a:t>	</a:t>
            </a:r>
            <a:r>
              <a:rPr lang="en-US" i="1" dirty="0" smtClean="0">
                <a:solidFill>
                  <a:srgbClr val="FF9900"/>
                </a:solidFill>
              </a:rPr>
              <a:t>Grounded Theory</a:t>
            </a:r>
            <a:r>
              <a:rPr lang="en-US" dirty="0" smtClean="0">
                <a:solidFill>
                  <a:srgbClr val="F2F2F2"/>
                </a:solidFill>
              </a:rPr>
              <a:t>: </a:t>
            </a:r>
            <a:r>
              <a:rPr lang="el-GR" dirty="0" smtClean="0">
                <a:solidFill>
                  <a:srgbClr val="F2F2F2"/>
                </a:solidFill>
              </a:rPr>
              <a:t>Η θεωρία που αναπτύσσεται επαγωγικά μέσα από ένα σώμα δεδομένων</a:t>
            </a:r>
            <a:endParaRPr lang="en-US" dirty="0" smtClean="0">
              <a:solidFill>
                <a:srgbClr val="F2F2F2"/>
              </a:solidFill>
            </a:endParaRPr>
          </a:p>
          <a:p>
            <a:pPr eaLnBrk="1" hangingPunct="1">
              <a:buClr>
                <a:srgbClr val="E46C0A"/>
              </a:buClr>
              <a:buSzPct val="75000"/>
              <a:buFont typeface="Courier New" charset="0"/>
              <a:buNone/>
            </a:pPr>
            <a:endParaRPr lang="en-US" dirty="0" smtClean="0">
              <a:solidFill>
                <a:srgbClr val="F2F2F2"/>
              </a:solidFill>
            </a:endParaRPr>
          </a:p>
          <a:p>
            <a:pPr eaLnBrk="1" hangingPunct="1">
              <a:buClr>
                <a:srgbClr val="E46C0A"/>
              </a:buClr>
              <a:buSzPct val="75000"/>
              <a:buNone/>
            </a:pPr>
            <a:r>
              <a:rPr lang="en-US" sz="2200" dirty="0" smtClean="0">
                <a:solidFill>
                  <a:srgbClr val="F2F2F2"/>
                </a:solidFill>
              </a:rPr>
              <a:t>(Steve </a:t>
            </a:r>
            <a:r>
              <a:rPr lang="en-US" sz="2200" dirty="0" err="1" smtClean="0">
                <a:solidFill>
                  <a:srgbClr val="F2F2F2"/>
                </a:solidFill>
              </a:rPr>
              <a:t>Borgatti</a:t>
            </a:r>
            <a:r>
              <a:rPr lang="en-US" sz="2200" dirty="0" smtClean="0">
                <a:solidFill>
                  <a:srgbClr val="F2F2F2"/>
                </a:solidFill>
              </a:rPr>
              <a:t>:</a:t>
            </a:r>
            <a:r>
              <a:rPr lang="en-US" sz="2400" b="1" dirty="0" smtClean="0"/>
              <a:t> </a:t>
            </a:r>
            <a:r>
              <a:rPr lang="en-US" sz="2400" b="1" dirty="0" smtClean="0">
                <a:solidFill>
                  <a:schemeClr val="bg1"/>
                </a:solidFill>
              </a:rPr>
              <a:t>Introduction to Grounded Theory</a:t>
            </a:r>
          </a:p>
          <a:p>
            <a:pPr eaLnBrk="1" hangingPunct="1">
              <a:buClr>
                <a:srgbClr val="E46C0A"/>
              </a:buClr>
              <a:buSzPct val="75000"/>
              <a:buFont typeface="Courier New" charset="0"/>
              <a:buNone/>
            </a:pPr>
            <a:r>
              <a:rPr lang="en-US" sz="2400" dirty="0" smtClean="0">
                <a:solidFill>
                  <a:schemeClr val="bg1">
                    <a:lumMod val="95000"/>
                  </a:schemeClr>
                </a:solidFill>
                <a:hlinkClick r:id="rId2"/>
              </a:rPr>
              <a:t>http://www.analytictech.com/mb870/introtoGT.htm</a:t>
            </a:r>
            <a:endParaRPr lang="en-US" sz="2200" dirty="0" smtClean="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8195" name="Content Placeholder 2"/>
          <p:cNvSpPr>
            <a:spLocks noGrp="1"/>
          </p:cNvSpPr>
          <p:nvPr>
            <p:ph idx="4294967295"/>
          </p:nvPr>
        </p:nvSpPr>
        <p:spPr bwMode="auto">
          <a:xfrm>
            <a:off x="1931988" y="1095375"/>
            <a:ext cx="6754812"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Ορισμοί</a:t>
            </a:r>
            <a:endParaRPr lang="en-US" dirty="0" smtClean="0">
              <a:solidFill>
                <a:srgbClr val="F2F2F2"/>
              </a:solidFill>
            </a:endParaRPr>
          </a:p>
          <a:p>
            <a:pPr eaLnBrk="1" hangingPunct="1">
              <a:buClr>
                <a:srgbClr val="E46C0A"/>
              </a:buClr>
              <a:buSzPct val="75000"/>
              <a:buFont typeface="Courier New" charset="0"/>
              <a:buNone/>
            </a:pPr>
            <a:r>
              <a:rPr lang="en-US" i="1" dirty="0" smtClean="0">
                <a:solidFill>
                  <a:srgbClr val="F2F2F2"/>
                </a:solidFill>
              </a:rPr>
              <a:t>	</a:t>
            </a:r>
          </a:p>
          <a:p>
            <a:pPr eaLnBrk="1" hangingPunct="1">
              <a:buClr>
                <a:srgbClr val="E46C0A"/>
              </a:buClr>
              <a:buSzPct val="75000"/>
              <a:buFont typeface="Courier New" charset="0"/>
              <a:buNone/>
            </a:pPr>
            <a:r>
              <a:rPr lang="en-US" i="1" dirty="0" smtClean="0">
                <a:solidFill>
                  <a:srgbClr val="F2F2F2"/>
                </a:solidFill>
              </a:rPr>
              <a:t>	</a:t>
            </a:r>
            <a:r>
              <a:rPr lang="en-US" i="1" dirty="0" smtClean="0">
                <a:solidFill>
                  <a:srgbClr val="FF9900"/>
                </a:solidFill>
              </a:rPr>
              <a:t>Grounded Theory</a:t>
            </a:r>
            <a:r>
              <a:rPr lang="en-US" dirty="0" smtClean="0">
                <a:solidFill>
                  <a:srgbClr val="F2F2F2"/>
                </a:solidFill>
              </a:rPr>
              <a:t>: </a:t>
            </a:r>
            <a:r>
              <a:rPr lang="el-GR" dirty="0" smtClean="0">
                <a:solidFill>
                  <a:srgbClr val="F2F2F2"/>
                </a:solidFill>
              </a:rPr>
              <a:t>Η συστηματική γέννηση θεωρίας μέσω συστηματικής έρευνας. Ένα σύνολο ερευνητικών διαδικασιών που οδηγούν συνολικά σε κατηγοριοποιήσεις στοιχείων. </a:t>
            </a:r>
            <a:endParaRPr lang="en-US" dirty="0" smtClean="0">
              <a:solidFill>
                <a:srgbClr val="F2F2F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931988" y="274638"/>
            <a:ext cx="6754812" cy="1143000"/>
          </a:xfrm>
        </p:spPr>
        <p:txBody>
          <a:bodyPr/>
          <a:lstStyle/>
          <a:p>
            <a:pPr eaLnBrk="1" hangingPunct="1"/>
            <a:r>
              <a:rPr lang="el-GR" dirty="0" smtClean="0">
                <a:solidFill>
                  <a:srgbClr val="E46C0A"/>
                </a:solidFill>
              </a:rPr>
              <a:t>Θεμελιωμένη Θεωρία</a:t>
            </a:r>
            <a:endParaRPr lang="en-US" dirty="0" smtClean="0">
              <a:solidFill>
                <a:srgbClr val="E46C0A"/>
              </a:solidFill>
            </a:endParaRPr>
          </a:p>
        </p:txBody>
      </p:sp>
      <p:sp>
        <p:nvSpPr>
          <p:cNvPr id="9219" name="Content Placeholder 2"/>
          <p:cNvSpPr>
            <a:spLocks noGrp="1"/>
          </p:cNvSpPr>
          <p:nvPr>
            <p:ph idx="4294967295"/>
          </p:nvPr>
        </p:nvSpPr>
        <p:spPr bwMode="auto">
          <a:xfrm>
            <a:off x="937846" y="1095375"/>
            <a:ext cx="7748954" cy="5434013"/>
          </a:xfrm>
          <a:prstGeom prst="rect">
            <a:avLst/>
          </a:prstGeom>
          <a:noFill/>
          <a:ln>
            <a:miter lim="800000"/>
            <a:headEnd/>
            <a:tailEnd/>
          </a:ln>
        </p:spPr>
        <p:txBody>
          <a:bodyPr/>
          <a:lstStyle/>
          <a:p>
            <a:pPr eaLnBrk="1" hangingPunct="1">
              <a:buClr>
                <a:srgbClr val="E46C0A"/>
              </a:buClr>
              <a:buSzPct val="75000"/>
              <a:buFont typeface="Courier New" charset="0"/>
              <a:buChar char="o"/>
            </a:pPr>
            <a:r>
              <a:rPr lang="el-GR" dirty="0" smtClean="0">
                <a:solidFill>
                  <a:srgbClr val="F2F2F2"/>
                </a:solidFill>
              </a:rPr>
              <a:t>Χαρακτηριστικά</a:t>
            </a:r>
            <a:endParaRPr lang="en-US" dirty="0" smtClean="0">
              <a:solidFill>
                <a:srgbClr val="F2F2F2"/>
              </a:solidFill>
            </a:endParaRPr>
          </a:p>
          <a:p>
            <a:pPr eaLnBrk="1" hangingPunct="1">
              <a:buClr>
                <a:srgbClr val="E46C0A"/>
              </a:buClr>
              <a:buSzPct val="75000"/>
              <a:buFont typeface="Courier New" charset="0"/>
              <a:buNone/>
            </a:pPr>
            <a:r>
              <a:rPr lang="en-US" dirty="0" smtClean="0">
                <a:solidFill>
                  <a:srgbClr val="F2F2F2"/>
                </a:solidFill>
              </a:rPr>
              <a:t>1. </a:t>
            </a:r>
            <a:r>
              <a:rPr lang="el-GR" dirty="0" smtClean="0">
                <a:solidFill>
                  <a:srgbClr val="F2F2F2"/>
                </a:solidFill>
              </a:rPr>
              <a:t>Σκοπός είναι η ανάπτυξη θεωρίας σε σχέση με το προς παρατήρηση θέμα ή φαινόμενο. Η θεωρία θα πρέπει να «θεμελιώνεται» σε δεδομένα. </a:t>
            </a:r>
            <a:endParaRPr lang="en-US" dirty="0" smtClean="0">
              <a:solidFill>
                <a:srgbClr val="F2F2F2"/>
              </a:solidFill>
            </a:endParaRPr>
          </a:p>
          <a:p>
            <a:pPr eaLnBrk="1" hangingPunct="1">
              <a:buClr>
                <a:srgbClr val="E46C0A"/>
              </a:buClr>
              <a:buSzPct val="75000"/>
              <a:buFont typeface="Courier New" charset="0"/>
              <a:buNone/>
            </a:pPr>
            <a:r>
              <a:rPr lang="en-US" dirty="0" smtClean="0">
                <a:solidFill>
                  <a:srgbClr val="F2F2F2"/>
                </a:solidFill>
              </a:rPr>
              <a:t>2. </a:t>
            </a:r>
            <a:r>
              <a:rPr lang="el-GR" dirty="0" smtClean="0">
                <a:solidFill>
                  <a:srgbClr val="F2F2F2"/>
                </a:solidFill>
              </a:rPr>
              <a:t>Επιτρέπει στον ερευνητή </a:t>
            </a:r>
            <a:r>
              <a:rPr lang="el-GR" dirty="0" smtClean="0">
                <a:solidFill>
                  <a:srgbClr val="F2F2F2"/>
                </a:solidFill>
              </a:rPr>
              <a:t>ή την ερευνήτρια </a:t>
            </a:r>
            <a:r>
              <a:rPr lang="el-GR" dirty="0" smtClean="0">
                <a:solidFill>
                  <a:srgbClr val="F2F2F2"/>
                </a:solidFill>
              </a:rPr>
              <a:t>να </a:t>
            </a:r>
            <a:r>
              <a:rPr lang="el-GR" dirty="0" smtClean="0">
                <a:solidFill>
                  <a:srgbClr val="F2F2F2"/>
                </a:solidFill>
              </a:rPr>
              <a:t>αναζητήσει και να θεωρητικοποιήσει άδηλες κοινωνικές δομές και κανονικότητες μέσω συστηματικής παρατήρησης, σύγκρισης και συσχέτισης. </a:t>
            </a:r>
            <a:r>
              <a:rPr lang="en-US" i="1" dirty="0" smtClean="0">
                <a:solidFill>
                  <a:srgbClr val="F2F2F2"/>
                </a:solidFill>
              </a:rPr>
              <a:t>	</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Grounded Theory&amp;quot;&quot;/&gt;&lt;property id=&quot;20307&quot; value=&quot;257&quot;/&gt;&lt;/object&gt;&lt;object type=&quot;3&quot; unique_id=&quot;10006&quot;&gt;&lt;property id=&quot;20148&quot; value=&quot;5&quot;/&gt;&lt;property id=&quot;20300&quot; value=&quot;Slide 3 - &amp;quot;Grounded Theory&amp;quot;&quot;/&gt;&lt;property id=&quot;20307&quot; value=&quot;258&quot;/&gt;&lt;/object&gt;&lt;object type=&quot;3&quot; unique_id=&quot;10007&quot;&gt;&lt;property id=&quot;20148&quot; value=&quot;5&quot;/&gt;&lt;property id=&quot;20300&quot; value=&quot;Slide 4 - &amp;quot;Grounded Theory&amp;quot;&quot;/&gt;&lt;property id=&quot;20307&quot; value=&quot;274&quot;/&gt;&lt;/object&gt;&lt;object type=&quot;3&quot; unique_id=&quot;10008&quot;&gt;&lt;property id=&quot;20148&quot; value=&quot;5&quot;/&gt;&lt;property id=&quot;20300&quot; value=&quot;Slide 5 - &amp;quot;Grounded Theory&amp;quot;&quot;/&gt;&lt;property id=&quot;20307&quot; value=&quot;259&quot;/&gt;&lt;/object&gt;&lt;object type=&quot;3&quot; unique_id=&quot;10009&quot;&gt;&lt;property id=&quot;20148&quot; value=&quot;5&quot;/&gt;&lt;property id=&quot;20300&quot; value=&quot;Slide 6 - &amp;quot;Grounded Theory&amp;quot;&quot;/&gt;&lt;property id=&quot;20307&quot; value=&quot;260&quot;/&gt;&lt;/object&gt;&lt;object type=&quot;3&quot; unique_id=&quot;10010&quot;&gt;&lt;property id=&quot;20148&quot; value=&quot;5&quot;/&gt;&lt;property id=&quot;20300&quot; value=&quot;Slide 7 - &amp;quot;Grounded Theory&amp;quot;&quot;/&gt;&lt;property id=&quot;20307&quot; value=&quot;261&quot;/&gt;&lt;/object&gt;&lt;object type=&quot;3&quot; unique_id=&quot;10011&quot;&gt;&lt;property id=&quot;20148&quot; value=&quot;5&quot;/&gt;&lt;property id=&quot;20300&quot; value=&quot;Slide 8 - &amp;quot;Grounded Theory&amp;quot;&quot;/&gt;&lt;property id=&quot;20307&quot; value=&quot;262&quot;/&gt;&lt;/object&gt;&lt;object type=&quot;3&quot; unique_id=&quot;10012&quot;&gt;&lt;property id=&quot;20148&quot; value=&quot;5&quot;/&gt;&lt;property id=&quot;20300&quot; value=&quot;Slide 9 - &amp;quot;Grounded Theory&amp;quot;&quot;/&gt;&lt;property id=&quot;20307&quot; value=&quot;263&quot;/&gt;&lt;/object&gt;&lt;object type=&quot;3&quot; unique_id=&quot;10013&quot;&gt;&lt;property id=&quot;20148&quot; value=&quot;5&quot;/&gt;&lt;property id=&quot;20300&quot; value=&quot;Slide 10 - &amp;quot;Grounded Theory&amp;quot;&quot;/&gt;&lt;property id=&quot;20307&quot; value=&quot;264&quot;/&gt;&lt;/object&gt;&lt;object type=&quot;3&quot; unique_id=&quot;10014&quot;&gt;&lt;property id=&quot;20148&quot; value=&quot;5&quot;/&gt;&lt;property id=&quot;20300&quot; value=&quot;Slide 11 - &amp;quot;Grounded Theory&amp;quot;&quot;/&gt;&lt;property id=&quot;20307&quot; value=&quot;265&quot;/&gt;&lt;/object&gt;&lt;object type=&quot;3&quot; unique_id=&quot;10015&quot;&gt;&lt;property id=&quot;20148&quot; value=&quot;5&quot;/&gt;&lt;property id=&quot;20300&quot; value=&quot;Slide 12 - &amp;quot;Grounded Theory&amp;quot;&quot;/&gt;&lt;property id=&quot;20307&quot; value=&quot;267&quot;/&gt;&lt;/object&gt;&lt;object type=&quot;3&quot; unique_id=&quot;10016&quot;&gt;&lt;property id=&quot;20148&quot; value=&quot;5&quot;/&gt;&lt;property id=&quot;20300&quot; value=&quot;Slide 13 - &amp;quot;Grounded Theory&amp;quot;&quot;/&gt;&lt;property id=&quot;20307&quot; value=&quot;266&quot;/&gt;&lt;/object&gt;&lt;object type=&quot;3&quot; unique_id=&quot;10017&quot;&gt;&lt;property id=&quot;20148&quot; value=&quot;5&quot;/&gt;&lt;property id=&quot;20300&quot; value=&quot;Slide 14 - &amp;quot;Grounded Theory&amp;quot;&quot;/&gt;&lt;property id=&quot;20307&quot; value=&quot;268&quot;/&gt;&lt;/object&gt;&lt;object type=&quot;3&quot; unique_id=&quot;10018&quot;&gt;&lt;property id=&quot;20148&quot; value=&quot;5&quot;/&gt;&lt;property id=&quot;20300&quot; value=&quot;Slide 15 - &amp;quot;Grounded Theory&amp;quot;&quot;/&gt;&lt;property id=&quot;20307&quot; value=&quot;269&quot;/&gt;&lt;/object&gt;&lt;object type=&quot;3&quot; unique_id=&quot;10019&quot;&gt;&lt;property id=&quot;20148&quot; value=&quot;5&quot;/&gt;&lt;property id=&quot;20300&quot; value=&quot;Slide 16 - &amp;quot;Grounded Theory&amp;quot;&quot;/&gt;&lt;property id=&quot;20307&quot; value=&quot;270&quot;/&gt;&lt;/object&gt;&lt;object type=&quot;3&quot; unique_id=&quot;10020&quot;&gt;&lt;property id=&quot;20148&quot; value=&quot;5&quot;/&gt;&lt;property id=&quot;20300&quot; value=&quot;Slide 17 - &amp;quot;Grounded Theory&amp;quot;&quot;/&gt;&lt;property id=&quot;20307&quot; value=&quot;271&quot;/&gt;&lt;/object&gt;&lt;object type=&quot;3&quot; unique_id=&quot;10021&quot;&gt;&lt;property id=&quot;20148&quot; value=&quot;5&quot;/&gt;&lt;property id=&quot;20300&quot; value=&quot;Slide 18 - &amp;quot;Grounded Theory&amp;quot;&quot;/&gt;&lt;property id=&quot;20307&quot; value=&quot;272&quot;/&gt;&lt;/object&gt;&lt;object type=&quot;3&quot; unique_id=&quot;10022&quot;&gt;&lt;property id=&quot;20148&quot; value=&quot;5&quot;/&gt;&lt;property id=&quot;20300&quot; value=&quot;Slide 19 - &amp;quot;Grounded Theory&amp;quot;&quot;/&gt;&lt;property id=&quot;20307&quot; value=&quot;273&quot;/&gt;&lt;/object&gt;&lt;object type=&quot;3&quot; unique_id=&quot;10023&quot;&gt;&lt;property id=&quot;20148&quot; value=&quot;5&quot;/&gt;&lt;property id=&quot;20300&quot; value=&quot;Slide 20 - &amp;quot;Grounded Theory&amp;quot;&quot;/&gt;&lt;property id=&quot;20307&quot; value=&quot;275&quot;/&gt;&lt;/object&gt;&lt;object type=&quot;3&quot; unique_id=&quot;10024&quot;&gt;&lt;property id=&quot;20148&quot; value=&quot;5&quot;/&gt;&lt;property id=&quot;20300&quot; value=&quot;Slide 21 - &amp;quot;Grounded Theory&amp;quot;&quot;/&gt;&lt;property id=&quot;20307&quot; value=&quot;276&quot;/&gt;&lt;/object&gt;&lt;object type=&quot;3&quot; unique_id=&quot;10025&quot;&gt;&lt;property id=&quot;20148&quot; value=&quot;5&quot;/&gt;&lt;property id=&quot;20300&quot; value=&quot;Slide 22 - &amp;quot;Grounded Theory&amp;quot;&quot;/&gt;&lt;property id=&quot;20307&quot; value=&quot;27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767</TotalTime>
  <Words>728</Words>
  <Application>Microsoft Office PowerPoint</Application>
  <PresentationFormat>Προβολή στην οθόνη (4:3)</PresentationFormat>
  <Paragraphs>131</Paragraphs>
  <Slides>28</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ＭＳ Ｐゴシック</vt:lpstr>
      <vt:lpstr>Arial</vt:lpstr>
      <vt:lpstr>Calibri</vt:lpstr>
      <vt:lpstr>Comic Sans MS</vt:lpstr>
      <vt:lpstr>Courier New</vt:lpstr>
      <vt:lpstr>Wingdings</vt:lpstr>
      <vt:lpstr>Office Theme</vt:lpstr>
      <vt:lpstr>Παρουσίαση του PowerPoint</vt:lpstr>
      <vt:lpstr>Παρουσίαση του PowerPoint</vt:lpstr>
      <vt:lpstr>Θεμελιωμένη θεωρία</vt:lpstr>
      <vt:lpstr>Παρουσίαση του PowerPoint</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Θεμελιωμένη Θεωρία</vt:lpstr>
      <vt:lpstr>Παρουσίαση του PowerPoint</vt:lpstr>
      <vt:lpstr>Παρουσίαση του PowerPoint</vt:lpstr>
      <vt:lpstr>Παρουσίαση του PowerPoint</vt:lpstr>
      <vt:lpstr>Παρουσίαση του PowerPoint</vt:lpstr>
      <vt:lpstr>Θεμελιωμένη Θεωρια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Baker</dc:creator>
  <cp:lastModifiedBy>Διόρθωση</cp:lastModifiedBy>
  <cp:revision>48</cp:revision>
  <dcterms:modified xsi:type="dcterms:W3CDTF">2023-12-11T07:49:38Z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TC300041729990</vt:lpwstr>
  </property>
</Properties>
</file>