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7" r:id="rId2"/>
    <p:sldId id="258" r:id="rId3"/>
    <p:sldId id="259" r:id="rId4"/>
    <p:sldId id="260" r:id="rId5"/>
    <p:sldId id="261" r:id="rId6"/>
    <p:sldId id="264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78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Temp\corr.table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Sheet1!$E$5</c:f>
              <c:strCache>
                <c:ptCount val="1"/>
                <c:pt idx="0">
                  <c:v>Lung Capacity (Y)</c:v>
                </c:pt>
              </c:strCache>
            </c:strRef>
          </c:tx>
          <c:spPr>
            <a:ln w="28575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circle"/>
            <c:size val="12"/>
            <c:spPr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xVal>
            <c:numRef>
              <c:f>Sheet1!$D$6:$D$11</c:f>
              <c:numCache>
                <c:formatCode>General</c:formatCode>
                <c:ptCount val="6"/>
                <c:pt idx="1">
                  <c:v>0</c:v>
                </c:pt>
                <c:pt idx="2">
                  <c:v>5</c:v>
                </c:pt>
                <c:pt idx="3">
                  <c:v>10</c:v>
                </c:pt>
                <c:pt idx="4">
                  <c:v>15</c:v>
                </c:pt>
                <c:pt idx="5">
                  <c:v>20</c:v>
                </c:pt>
              </c:numCache>
            </c:numRef>
          </c:xVal>
          <c:yVal>
            <c:numRef>
              <c:f>Sheet1!$E$6:$E$11</c:f>
              <c:numCache>
                <c:formatCode>General</c:formatCode>
                <c:ptCount val="6"/>
                <c:pt idx="1">
                  <c:v>45</c:v>
                </c:pt>
                <c:pt idx="2">
                  <c:v>42</c:v>
                </c:pt>
                <c:pt idx="3">
                  <c:v>33</c:v>
                </c:pt>
                <c:pt idx="4">
                  <c:v>31</c:v>
                </c:pt>
                <c:pt idx="5">
                  <c:v>29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D99-42E4-9006-3CB28FE944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62049344"/>
        <c:axId val="262049904"/>
      </c:scatterChart>
      <c:valAx>
        <c:axId val="262049344"/>
        <c:scaling>
          <c:orientation val="minMax"/>
          <c:min val="-5"/>
        </c:scaling>
        <c:delete val="0"/>
        <c:axPos val="b"/>
        <c:majorGridlines>
          <c:spPr>
            <a:ln w="12700">
              <a:solidFill>
                <a:srgbClr val="212844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l-GR" sz="1800" dirty="0" smtClean="0">
                    <a:latin typeface="Calibri" pitchFamily="34" charset="0"/>
                  </a:rPr>
                  <a:t>Κάπνισμα</a:t>
                </a:r>
                <a:r>
                  <a:rPr lang="en-US" sz="1800" dirty="0" smtClean="0">
                    <a:latin typeface="Calibri" pitchFamily="34" charset="0"/>
                  </a:rPr>
                  <a:t>  (</a:t>
                </a:r>
                <a:r>
                  <a:rPr lang="el-GR" sz="1800" dirty="0" smtClean="0">
                    <a:latin typeface="Calibri" pitchFamily="34" charset="0"/>
                  </a:rPr>
                  <a:t>έτη</a:t>
                </a:r>
                <a:r>
                  <a:rPr lang="en-US" sz="1800" dirty="0" smtClean="0">
                    <a:latin typeface="Calibri" pitchFamily="34" charset="0"/>
                  </a:rPr>
                  <a:t>)</a:t>
                </a:r>
                <a:endParaRPr lang="en-US" sz="1800" dirty="0">
                  <a:latin typeface="Calibri" pitchFamily="34" charset="0"/>
                </a:endParaRPr>
              </a:p>
            </c:rich>
          </c:tx>
          <c:layout>
            <c:manualLayout>
              <c:xMode val="edge"/>
              <c:yMode val="edge"/>
              <c:x val="0.43571412133917348"/>
              <c:y val="0.89394897618022062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spPr>
          <a:ln w="28575">
            <a:solidFill>
              <a:srgbClr val="21284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txPr>
          <a:bodyPr/>
          <a:lstStyle/>
          <a:p>
            <a:pPr>
              <a:defRPr sz="2000" b="1" baseline="0">
                <a:latin typeface="Calibri" pitchFamily="34" charset="0"/>
              </a:defRPr>
            </a:pPr>
            <a:endParaRPr lang="el-GR"/>
          </a:p>
        </c:txPr>
        <c:crossAx val="262049904"/>
        <c:crosses val="autoZero"/>
        <c:crossBetween val="midCat"/>
      </c:valAx>
      <c:valAx>
        <c:axId val="262049904"/>
        <c:scaling>
          <c:orientation val="minMax"/>
          <c:min val="20"/>
        </c:scaling>
        <c:delete val="0"/>
        <c:axPos val="l"/>
        <c:majorGridlines>
          <c:spPr>
            <a:ln w="12700">
              <a:solidFill>
                <a:srgbClr val="212844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l-GR" sz="1800" dirty="0" smtClean="0">
                    <a:latin typeface="Calibri" pitchFamily="34" charset="0"/>
                  </a:rPr>
                  <a:t>Όγκος πνευμόνων</a:t>
                </a:r>
                <a:endParaRPr lang="en-US" sz="1800" dirty="0">
                  <a:latin typeface="Calibri" pitchFamily="34" charset="0"/>
                </a:endParaRPr>
              </a:p>
            </c:rich>
          </c:tx>
          <c:layout>
            <c:manualLayout>
              <c:xMode val="edge"/>
              <c:yMode val="edge"/>
              <c:x val="1.7606243368515106E-3"/>
              <c:y val="0.33393458274019555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spPr>
          <a:ln w="28575">
            <a:solidFill>
              <a:srgbClr val="21284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txPr>
          <a:bodyPr/>
          <a:lstStyle/>
          <a:p>
            <a:pPr>
              <a:defRPr sz="2000" b="1" i="0" baseline="0">
                <a:latin typeface="Calibri" pitchFamily="34" charset="0"/>
              </a:defRPr>
            </a:pPr>
            <a:endParaRPr lang="el-GR"/>
          </a:p>
        </c:txPr>
        <c:crossAx val="262049344"/>
        <c:crossesAt val="-5"/>
        <c:crossBetween val="midCat"/>
      </c:valAx>
      <c:spPr>
        <a:solidFill>
          <a:srgbClr val="FFFFE9">
            <a:lumMod val="90000"/>
          </a:srgbClr>
        </a:solidFill>
      </c:spPr>
    </c:plotArea>
    <c:plotVisOnly val="1"/>
    <c:dispBlanksAs val="gap"/>
    <c:showDLblsOverMax val="0"/>
  </c:chart>
  <c:spPr>
    <a:solidFill>
      <a:srgbClr val="001F40">
        <a:lumMod val="10000"/>
        <a:lumOff val="90000"/>
      </a:srgbClr>
    </a:solidFill>
    <a:ln>
      <a:solidFill>
        <a:srgbClr val="212844">
          <a:lumMod val="50000"/>
          <a:lumOff val="50000"/>
        </a:srgbClr>
      </a:solidFill>
    </a:ln>
    <a:effectLst>
      <a:outerShdw blurRad="50800" dist="38100" dir="2700000" algn="tl" rotWithShape="0">
        <a:prstClr val="black">
          <a:alpha val="40000"/>
        </a:prstClr>
      </a:outerShdw>
    </a:effectLst>
  </c:sp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10AF1A-FE84-432D-8247-7E06B3E0546E}" type="datetimeFigureOut">
              <a:rPr lang="el-GR" smtClean="0"/>
              <a:t>24/10/2023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CC783B-8CBB-4237-A587-AC9906784CD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18202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9FC6F9-E809-42E3-B4EF-8926888D60C5}" type="slidenum">
              <a:rPr lang="en-US" altLang="el-GR" smtClean="0"/>
              <a:pPr/>
              <a:t>14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038397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565A0-DF25-4F5A-8E1E-26B0B01D2247}" type="datetimeFigureOut">
              <a:rPr lang="el-GR" smtClean="0"/>
              <a:t>24/10/2023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2620-1961-4E5D-ACF6-63B2137016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9655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565A0-DF25-4F5A-8E1E-26B0B01D2247}" type="datetimeFigureOut">
              <a:rPr lang="el-GR" smtClean="0"/>
              <a:t>24/10/2023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2620-1961-4E5D-ACF6-63B2137016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6948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565A0-DF25-4F5A-8E1E-26B0B01D2247}" type="datetimeFigureOut">
              <a:rPr lang="el-GR" smtClean="0"/>
              <a:t>24/10/2023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2620-1961-4E5D-ACF6-63B2137016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3405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565A0-DF25-4F5A-8E1E-26B0B01D2247}" type="datetimeFigureOut">
              <a:rPr lang="el-GR" smtClean="0"/>
              <a:t>24/10/2023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2620-1961-4E5D-ACF6-63B2137016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676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565A0-DF25-4F5A-8E1E-26B0B01D2247}" type="datetimeFigureOut">
              <a:rPr lang="el-GR" smtClean="0"/>
              <a:t>24/10/2023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2620-1961-4E5D-ACF6-63B2137016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9859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565A0-DF25-4F5A-8E1E-26B0B01D2247}" type="datetimeFigureOut">
              <a:rPr lang="el-GR" smtClean="0"/>
              <a:t>24/10/2023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2620-1961-4E5D-ACF6-63B2137016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6812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565A0-DF25-4F5A-8E1E-26B0B01D2247}" type="datetimeFigureOut">
              <a:rPr lang="el-GR" smtClean="0"/>
              <a:t>24/10/2023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2620-1961-4E5D-ACF6-63B2137016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2128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565A0-DF25-4F5A-8E1E-26B0B01D2247}" type="datetimeFigureOut">
              <a:rPr lang="el-GR" smtClean="0"/>
              <a:t>24/10/2023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2620-1961-4E5D-ACF6-63B2137016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20269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565A0-DF25-4F5A-8E1E-26B0B01D2247}" type="datetimeFigureOut">
              <a:rPr lang="el-GR" smtClean="0"/>
              <a:t>24/10/2023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2620-1961-4E5D-ACF6-63B2137016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9723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565A0-DF25-4F5A-8E1E-26B0B01D2247}" type="datetimeFigureOut">
              <a:rPr lang="el-GR" smtClean="0"/>
              <a:t>24/10/2023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2620-1961-4E5D-ACF6-63B2137016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84077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565A0-DF25-4F5A-8E1E-26B0B01D2247}" type="datetimeFigureOut">
              <a:rPr lang="el-GR" smtClean="0"/>
              <a:t>24/10/2023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2620-1961-4E5D-ACF6-63B2137016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1054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565A0-DF25-4F5A-8E1E-26B0B01D2247}" type="datetimeFigureOut">
              <a:rPr lang="el-GR" smtClean="0"/>
              <a:t>24/10/2023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82620-1961-4E5D-ACF6-63B2137016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8314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0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1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2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2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5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6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7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58190" y="2887580"/>
            <a:ext cx="85279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dirty="0" smtClean="0"/>
              <a:t>Η δυσκολία και η </a:t>
            </a:r>
            <a:r>
              <a:rPr lang="el-GR" sz="3600" dirty="0" err="1" smtClean="0"/>
              <a:t>διακριτότητα</a:t>
            </a:r>
            <a:r>
              <a:rPr lang="el-GR" sz="3600" dirty="0" smtClean="0"/>
              <a:t> ενός τεστ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3562940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C185B-355D-4686-906E-EFC0D9CC15CC}" type="slidenum">
              <a:rPr lang="en-US" altLang="el-GR" smtClean="0"/>
              <a:pPr/>
              <a:t>10</a:t>
            </a:fld>
            <a:endParaRPr lang="en-US" altLang="el-GR"/>
          </a:p>
        </p:txBody>
      </p:sp>
      <p:pic>
        <p:nvPicPr>
          <p:cNvPr id="14338" name="Picture 2" descr="ÎÎµÎ½ Î´Î¹Î±ÏÎ¯Î¸ÎµÏÎ±Î¹ Î±ÏÏÏÎ¼Î±ÏÎ¿ ÎµÎ½Î±Î»Î»Î±ÎºÏÎ¹ÎºÏ ÎºÎµÎ¯Î¼ÎµÎ½Î¿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3963" y="531435"/>
            <a:ext cx="5276169" cy="5523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7431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Σκοπός</a:t>
            </a:r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Να μελετήσουμε τις έννοιες της</a:t>
            </a:r>
            <a:endParaRPr lang="en-US" dirty="0" smtClean="0"/>
          </a:p>
          <a:p>
            <a:pPr lvl="1" eaLnBrk="1" hangingPunct="1">
              <a:defRPr/>
            </a:pPr>
            <a:r>
              <a:rPr lang="el-GR" dirty="0" smtClean="0"/>
              <a:t>Συνδιακύμανσης</a:t>
            </a:r>
            <a:endParaRPr lang="en-US" dirty="0" smtClean="0"/>
          </a:p>
          <a:p>
            <a:pPr lvl="1" eaLnBrk="1" hangingPunct="1">
              <a:defRPr/>
            </a:pPr>
            <a:r>
              <a:rPr lang="el-GR" dirty="0" smtClean="0"/>
              <a:t>Συνάφειας</a:t>
            </a:r>
            <a:endParaRPr lang="en-US" dirty="0" smtClean="0"/>
          </a:p>
          <a:p>
            <a:pPr lvl="1" eaLnBrk="1" hangingPunct="1">
              <a:defRPr/>
            </a:pPr>
            <a:endParaRPr lang="en-US" sz="1000" dirty="0"/>
          </a:p>
          <a:p>
            <a:pPr eaLnBrk="1" hangingPunct="1">
              <a:defRPr/>
            </a:pPr>
            <a:r>
              <a:rPr lang="el-GR" dirty="0" smtClean="0"/>
              <a:t>Και να τις υπολογίσουμε</a:t>
            </a:r>
            <a:endParaRPr lang="en-US" dirty="0"/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DDA5681-9869-4BD7-B33B-988DBC61408C}" type="slidenum">
              <a:rPr lang="en-US" altLang="el-GR" sz="1400">
                <a:latin typeface="Calibri" panose="020F0502020204030204" pitchFamily="34" charset="0"/>
              </a:rPr>
              <a:pPr eaLnBrk="1" hangingPunct="1"/>
              <a:t>11</a:t>
            </a:fld>
            <a:endParaRPr lang="en-US" altLang="el-GR" sz="1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74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26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Συνδιακύμανση</a:t>
            </a:r>
            <a:endParaRPr lang="en-US" dirty="0"/>
          </a:p>
        </p:txBody>
      </p:sp>
      <p:sp>
        <p:nvSpPr>
          <p:cNvPr id="2560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Οι μεταβλητές αλληλομεταβάλλονται</a:t>
            </a:r>
            <a:endParaRPr lang="en-US" dirty="0" smtClean="0"/>
          </a:p>
          <a:p>
            <a:pPr eaLnBrk="1" hangingPunct="1">
              <a:defRPr/>
            </a:pPr>
            <a:endParaRPr lang="en-US" sz="1400" dirty="0"/>
          </a:p>
          <a:p>
            <a:pPr eaLnBrk="1" hangingPunct="1">
              <a:defRPr/>
            </a:pPr>
            <a:r>
              <a:rPr lang="el-GR" dirty="0"/>
              <a:t>Η</a:t>
            </a:r>
            <a:r>
              <a:rPr lang="el-GR" i="1" dirty="0" smtClean="0">
                <a:effectLst/>
              </a:rPr>
              <a:t> συνδιακύμανση </a:t>
            </a:r>
            <a:r>
              <a:rPr lang="el-GR" dirty="0" smtClean="0"/>
              <a:t>μετράει το πόσο η μεταβολή μιας μεταβλητής «προβλέπει» την μεταβολή στην άλλη μεταβλητή</a:t>
            </a:r>
            <a:endParaRPr lang="en-US" dirty="0"/>
          </a:p>
          <a:p>
            <a:pPr eaLnBrk="1" hangingPunct="1">
              <a:buFontTx/>
              <a:buNone/>
              <a:defRPr/>
            </a:pPr>
            <a:endParaRPr lang="en-US" dirty="0"/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967AAB1-D81A-486B-BA9E-938F580A44E7}" type="slidenum">
              <a:rPr lang="en-US" altLang="el-GR" sz="1400">
                <a:latin typeface="Calibri" panose="020F0502020204030204" pitchFamily="34" charset="0"/>
              </a:rPr>
              <a:pPr eaLnBrk="1" hangingPunct="1"/>
              <a:t>12</a:t>
            </a:fld>
            <a:endParaRPr lang="en-US" altLang="el-GR" sz="1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39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/>
              <a:t>Κάπνισμα και όγκος πνευμόνων</a:t>
            </a:r>
            <a:endParaRPr lang="en-US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2209800" y="2214562"/>
            <a:ext cx="7772400" cy="4191000"/>
          </a:xfrm>
        </p:spPr>
        <p:txBody>
          <a:bodyPr/>
          <a:lstStyle/>
          <a:p>
            <a:pPr eaLnBrk="1" hangingPunct="1">
              <a:defRPr/>
            </a:pPr>
            <a:r>
              <a:rPr lang="el-GR" dirty="0" smtClean="0"/>
              <a:t>Παραδειγμα: Η σχέση μεταξύ </a:t>
            </a:r>
            <a:r>
              <a:rPr lang="el-GR" i="1" dirty="0">
                <a:effectLst/>
              </a:rPr>
              <a:t>αριθμού τσιγάρων </a:t>
            </a:r>
            <a:r>
              <a:rPr lang="el-GR" dirty="0" smtClean="0"/>
              <a:t>και </a:t>
            </a:r>
            <a:r>
              <a:rPr lang="el-GR" i="1" dirty="0">
                <a:effectLst/>
              </a:rPr>
              <a:t>όγκου </a:t>
            </a:r>
            <a:r>
              <a:rPr lang="el-GR" i="1" dirty="0" smtClean="0">
                <a:effectLst/>
              </a:rPr>
              <a:t>πνευμόνων</a:t>
            </a:r>
            <a:endParaRPr lang="en-US" sz="1400" i="1" dirty="0"/>
          </a:p>
          <a:p>
            <a:pPr eaLnBrk="1" hangingPunct="1">
              <a:defRPr/>
            </a:pPr>
            <a:r>
              <a:rPr lang="el-GR" dirty="0" smtClean="0"/>
              <a:t>Δεδομένα</a:t>
            </a:r>
            <a:r>
              <a:rPr lang="en-US" dirty="0" smtClean="0"/>
              <a:t>: </a:t>
            </a:r>
            <a:r>
              <a:rPr lang="el-GR" dirty="0" smtClean="0"/>
              <a:t>μια ομάδα αναφέρει τον αριθμό των τσιγάρων και μετράμε τον όγκο των πνευμόνων στα ίδια άτομα</a:t>
            </a:r>
            <a:endParaRPr lang="en-US" dirty="0"/>
          </a:p>
        </p:txBody>
      </p:sp>
      <p:sp>
        <p:nvSpPr>
          <p:cNvPr id="3072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A0C183A-292D-470C-A7E7-1D347B3CFB04}" type="slidenum">
              <a:rPr lang="en-US" altLang="el-GR" sz="1400">
                <a:latin typeface="Calibri" panose="020F0502020204030204" pitchFamily="34" charset="0"/>
              </a:rPr>
              <a:pPr eaLnBrk="1" hangingPunct="1"/>
              <a:t>13</a:t>
            </a:fld>
            <a:endParaRPr lang="en-US" altLang="el-GR" sz="1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7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/>
              <a:t>Κάπνισμα και όγκος πνευμόνων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2165350" y="1892800"/>
            <a:ext cx="7772400" cy="4191000"/>
          </a:xfrm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31748" name="Slide Number Placeholder 29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C49DA92-BB70-4377-ACF9-4B9179E211E1}" type="slidenum">
              <a:rPr lang="en-US" altLang="el-GR" sz="1400">
                <a:latin typeface="Calibri" panose="020F0502020204030204" pitchFamily="34" charset="0"/>
              </a:rPr>
              <a:pPr eaLnBrk="1" hangingPunct="1"/>
              <a:t>14</a:t>
            </a:fld>
            <a:endParaRPr lang="en-US" altLang="el-GR" sz="1400">
              <a:latin typeface="Calibri" panose="020F0502020204030204" pitchFamily="34" charset="0"/>
            </a:endParaRPr>
          </a:p>
        </p:txBody>
      </p:sp>
      <p:graphicFrame>
        <p:nvGraphicFramePr>
          <p:cNvPr id="27681" name="Group 33"/>
          <p:cNvGraphicFramePr>
            <a:graphicFrameLocks noGrp="1"/>
          </p:cNvGraphicFramePr>
          <p:nvPr>
            <p:extLst/>
          </p:nvPr>
        </p:nvGraphicFramePr>
        <p:xfrm>
          <a:off x="2165349" y="1936750"/>
          <a:ext cx="7772402" cy="3840162"/>
        </p:xfrm>
        <a:graphic>
          <a:graphicData uri="http://schemas.openxmlformats.org/drawingml/2006/table">
            <a:tbl>
              <a:tblPr/>
              <a:tblGrid>
                <a:gridCol w="1372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0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492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841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 pitchFamily="18" charset="0"/>
                          <a:ea typeface="Cambria Math" pitchFamily="18" charset="0"/>
                          <a:cs typeface="+mn-cs"/>
                        </a:rPr>
                        <a:t>N</a:t>
                      </a: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l-GR" sz="2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Τσιγάρα </a:t>
                      </a:r>
                      <a:r>
                        <a:rPr kumimoji="0" lang="en-US" sz="2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US" sz="28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 pitchFamily="18" charset="0"/>
                          <a:ea typeface="Cambria Math" pitchFamily="18" charset="0"/>
                          <a:cs typeface="+mn-cs"/>
                        </a:rPr>
                        <a:t>X</a:t>
                      </a:r>
                      <a:r>
                        <a:rPr kumimoji="0" lang="en-US" sz="14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 pitchFamily="18" charset="0"/>
                          <a:ea typeface="Cambria Math" pitchFamily="18" charset="0"/>
                          <a:cs typeface="+mn-cs"/>
                        </a:rPr>
                        <a:t>  </a:t>
                      </a:r>
                      <a:r>
                        <a:rPr kumimoji="0" lang="en-US" sz="2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l-GR" sz="2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Όγκος πνευμόνων</a:t>
                      </a:r>
                      <a:r>
                        <a:rPr kumimoji="0" lang="en-US" sz="2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en-US" sz="28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 pitchFamily="18" charset="0"/>
                          <a:ea typeface="Cambria Math" pitchFamily="18" charset="0"/>
                          <a:cs typeface="+mn-cs"/>
                        </a:rPr>
                        <a:t>Y </a:t>
                      </a:r>
                      <a:r>
                        <a:rPr kumimoji="0" lang="en-US" sz="11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 pitchFamily="18" charset="0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2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65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R="91440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45</a:t>
                      </a:r>
                    </a:p>
                  </a:txBody>
                  <a:tcPr marR="91440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44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R="91440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42</a:t>
                      </a:r>
                    </a:p>
                  </a:txBody>
                  <a:tcPr marR="91440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20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R="91440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marR="91440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08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R="91440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R="91440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20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R="91440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R="91440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083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BA04350-672B-4924-ACD0-C4FD02158981}" type="slidenum">
              <a:rPr lang="en-US" altLang="el-GR" sz="1400">
                <a:latin typeface="Calibri" panose="020F0502020204030204" pitchFamily="34" charset="0"/>
              </a:rPr>
              <a:pPr eaLnBrk="1" hangingPunct="1"/>
              <a:t>15</a:t>
            </a:fld>
            <a:endParaRPr lang="en-US" altLang="el-GR" sz="1400">
              <a:latin typeface="Calibri" panose="020F0502020204030204" pitchFamily="34" charset="0"/>
            </a:endParaRPr>
          </a:p>
        </p:txBody>
      </p:sp>
      <p:graphicFrame>
        <p:nvGraphicFramePr>
          <p:cNvPr id="13" name="Chart 12"/>
          <p:cNvGraphicFramePr/>
          <p:nvPr>
            <p:extLst/>
          </p:nvPr>
        </p:nvGraphicFramePr>
        <p:xfrm>
          <a:off x="2133600" y="1600200"/>
          <a:ext cx="7162800" cy="5033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2617788" y="284163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dirty="0"/>
              <a:t>Κάπνισμα και όγκος πνευμόνων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60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Παρατηρούμε ότι όσο αυξάνονται τα έτη καπνίσματος, μειώνεται ο όγκος των πνευμόνων</a:t>
            </a:r>
            <a:endParaRPr lang="en-US" dirty="0" smtClean="0"/>
          </a:p>
          <a:p>
            <a:pPr eaLnBrk="1" hangingPunct="1">
              <a:defRPr/>
            </a:pPr>
            <a:endParaRPr lang="en-US" sz="1000" dirty="0"/>
          </a:p>
          <a:p>
            <a:pPr eaLnBrk="1" hangingPunct="1">
              <a:defRPr/>
            </a:pPr>
            <a:r>
              <a:rPr lang="el-GR" dirty="0" smtClean="0"/>
              <a:t>Οι μεαβλητές </a:t>
            </a:r>
            <a:r>
              <a:rPr lang="el-GR" i="1" dirty="0" smtClean="0">
                <a:effectLst/>
              </a:rPr>
              <a:t>συμμεταβάλονται </a:t>
            </a:r>
            <a:r>
              <a:rPr lang="el-GR" dirty="0" smtClean="0"/>
              <a:t>αντιστρόφως</a:t>
            </a:r>
            <a:endParaRPr lang="en-US" dirty="0" smtClean="0"/>
          </a:p>
          <a:p>
            <a:pPr eaLnBrk="1" hangingPunct="1">
              <a:defRPr/>
            </a:pPr>
            <a:endParaRPr lang="en-US" sz="1000" dirty="0"/>
          </a:p>
          <a:p>
            <a:pPr eaLnBrk="1" hangingPunct="1">
              <a:defRPr/>
            </a:pPr>
            <a:r>
              <a:rPr lang="el-GR" i="1" dirty="0" smtClean="0">
                <a:effectLst/>
              </a:rPr>
              <a:t>Η συνδιακύμανση </a:t>
            </a:r>
            <a:r>
              <a:rPr lang="en-US" i="1" dirty="0" smtClean="0">
                <a:effectLst/>
              </a:rPr>
              <a:t>(covariance) </a:t>
            </a:r>
            <a:r>
              <a:rPr lang="el-GR" dirty="0" smtClean="0"/>
              <a:t>και η συνάφεια </a:t>
            </a:r>
            <a:r>
              <a:rPr lang="en-US" dirty="0" smtClean="0"/>
              <a:t>(</a:t>
            </a:r>
            <a:r>
              <a:rPr lang="en-US" dirty="0"/>
              <a:t>c</a:t>
            </a:r>
            <a:r>
              <a:rPr lang="en-US" i="1" dirty="0" smtClean="0">
                <a:effectLst/>
              </a:rPr>
              <a:t>orrelation</a:t>
            </a:r>
            <a:r>
              <a:rPr lang="en-US" dirty="0" smtClean="0"/>
              <a:t> </a:t>
            </a:r>
            <a:r>
              <a:rPr lang="el-GR" dirty="0" smtClean="0"/>
              <a:t>ποσοτικοποιούν αυτή την σχέση</a:t>
            </a: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EF6EBEB-A53B-4D8C-A3F0-75D4F9AC7DBE}" type="slidenum">
              <a:rPr lang="en-US" altLang="el-GR" sz="1400">
                <a:latin typeface="Calibri" panose="020F0502020204030204" pitchFamily="34" charset="0"/>
              </a:rPr>
              <a:pPr eaLnBrk="1" hangingPunct="1"/>
              <a:t>16</a:t>
            </a:fld>
            <a:endParaRPr lang="en-US" altLang="el-GR" sz="1400">
              <a:latin typeface="Calibri" panose="020F0502020204030204" pitchFamily="34" charset="0"/>
            </a:endParaRPr>
          </a:p>
        </p:txBody>
      </p:sp>
      <p:sp>
        <p:nvSpPr>
          <p:cNvPr id="8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2617788" y="284163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dirty="0"/>
              <a:t>Κάπνισμα και όγκος πνευμόνων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30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Συνδιακύμανση</a:t>
            </a:r>
            <a:endParaRPr lang="en-US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752600"/>
            <a:ext cx="7772400" cy="41910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l-GR" sz="2400" dirty="0"/>
              <a:t>Οι μεταβλητές που </a:t>
            </a:r>
            <a:r>
              <a:rPr lang="el-GR" sz="2400" i="1" dirty="0"/>
              <a:t>συμμεταβάλλονται</a:t>
            </a:r>
            <a:r>
              <a:rPr lang="el-GR" sz="2400" dirty="0"/>
              <a:t> </a:t>
            </a:r>
            <a:r>
              <a:rPr lang="el-GR" sz="2400" i="1" dirty="0"/>
              <a:t>αντιστρόφως</a:t>
            </a:r>
            <a:r>
              <a:rPr lang="en-US" sz="2400" dirty="0"/>
              <a:t>, </a:t>
            </a:r>
            <a:r>
              <a:rPr lang="el-GR" sz="2400" dirty="0"/>
              <a:t>εμφανίζονται σε αντίθετες πλευρές των μέσων όρων της καθεμιάς</a:t>
            </a:r>
          </a:p>
          <a:p>
            <a:pPr marL="0" indent="0">
              <a:buNone/>
              <a:defRPr/>
            </a:pPr>
            <a:r>
              <a:rPr lang="el-GR" sz="2400" dirty="0"/>
              <a:t>Όταν το κάπνισμα είναι πάνω από τον μέσο όρο καπνίσματος, ο όγκος των πνευμόνων είναι μικρότερος από τον μέσο όρο του όγκου</a:t>
            </a:r>
            <a:endParaRPr lang="en-US" sz="2400" dirty="0"/>
          </a:p>
          <a:p>
            <a:pPr marL="0" indent="0">
              <a:buNone/>
              <a:defRPr/>
            </a:pPr>
            <a:r>
              <a:rPr lang="el-GR" sz="2400" dirty="0"/>
              <a:t>Ο μέσος όρος των γινομένων των αποκλίσεων από τους μέσους όρους του καπνίσματος και του όγκου είναι μια σχέση που συνδέει τις δύο αυτές μεταβλητές</a:t>
            </a:r>
            <a:endParaRPr lang="en-US" sz="2400" dirty="0"/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0EE1090-5FA4-4146-B2EC-048724D079CA}" type="slidenum">
              <a:rPr lang="en-US" altLang="el-GR" sz="1400">
                <a:latin typeface="Calibri" panose="020F0502020204030204" pitchFamily="34" charset="0"/>
              </a:rPr>
              <a:pPr eaLnBrk="1" hangingPunct="1"/>
              <a:t>17</a:t>
            </a:fld>
            <a:endParaRPr lang="en-US" altLang="el-GR" sz="1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19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25908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dirty="0" smtClean="0"/>
              <a:t>Η συνδιακύμανση στο δείγμα</a:t>
            </a:r>
            <a:endParaRPr lang="en-US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Όπως και με την διακύμανση</a:t>
            </a:r>
            <a:r>
              <a:rPr lang="en-US" cap="all" dirty="0" smtClean="0"/>
              <a:t>, </a:t>
            </a:r>
            <a:r>
              <a:rPr lang="el-GR" dirty="0" smtClean="0"/>
              <a:t>για θεωρητικούς λόγους</a:t>
            </a:r>
            <a:r>
              <a:rPr lang="en-US" dirty="0" smtClean="0"/>
              <a:t>, </a:t>
            </a:r>
            <a:r>
              <a:rPr lang="el-GR" dirty="0" smtClean="0"/>
              <a:t>χρησιμοποιούμε το</a:t>
            </a:r>
            <a:r>
              <a:rPr lang="en-US" dirty="0" smtClean="0"/>
              <a:t> (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N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-1</a:t>
            </a:r>
            <a:r>
              <a:rPr lang="en-US" dirty="0" smtClean="0">
                <a:ea typeface="Cambria Math" pitchFamily="18" charset="0"/>
              </a:rPr>
              <a:t>)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l-GR" dirty="0" smtClean="0"/>
              <a:t>όχι το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dirty="0" smtClean="0"/>
              <a:t> .  </a:t>
            </a:r>
            <a:r>
              <a:rPr lang="el-GR" dirty="0" smtClean="0"/>
              <a:t>Έτσι</a:t>
            </a:r>
            <a:r>
              <a:rPr lang="en-US" dirty="0" smtClean="0"/>
              <a:t>,</a:t>
            </a:r>
            <a:endParaRPr lang="en-US" dirty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2895600" y="3810000"/>
          <a:ext cx="6096000" cy="1258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3" imgW="5168880" imgH="1066680" progId="Equation.DSMT4">
                  <p:embed/>
                </p:oleObj>
              </mc:Choice>
              <mc:Fallback>
                <p:oleObj name="Equation" r:id="rId3" imgW="5168880" imgH="1066680" progId="Equation.DSMT4">
                  <p:embed/>
                  <p:pic>
                    <p:nvPicPr>
                      <p:cNvPr id="102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810000"/>
                        <a:ext cx="6096000" cy="1258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751E959-560E-4D2A-B94C-AC5487A9063C}" type="slidenum">
              <a:rPr lang="en-US" altLang="el-GR" sz="1400">
                <a:latin typeface="Calibri" panose="020F0502020204030204" pitchFamily="34" charset="0"/>
              </a:rPr>
              <a:pPr eaLnBrk="1" hangingPunct="1"/>
              <a:t>18</a:t>
            </a:fld>
            <a:endParaRPr lang="en-US" altLang="el-GR" sz="1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06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3733800" y="2159001"/>
          <a:ext cx="4724400" cy="3632479"/>
        </p:xfrm>
        <a:graphic>
          <a:graphicData uri="http://schemas.openxmlformats.org/drawingml/2006/table">
            <a:tbl>
              <a:tblPr/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3879">
                <a:tc>
                  <a:txBody>
                    <a:bodyPr/>
                    <a:lstStyle/>
                    <a:p>
                      <a:pPr algn="ctr" rtl="0" fontAlgn="b"/>
                      <a:r>
                        <a:rPr kumimoji="0" lang="el-GR" sz="2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Τσιγάρα </a:t>
                      </a: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US" sz="28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 pitchFamily="18" charset="0"/>
                          <a:ea typeface="Cambria Math" pitchFamily="18" charset="0"/>
                          <a:cs typeface="+mn-cs"/>
                        </a:rPr>
                        <a:t>X </a:t>
                      </a:r>
                      <a:r>
                        <a:rPr kumimoji="0" lang="en-US" sz="14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 pitchFamily="18" charset="0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0" marR="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kumimoji="0" lang="el-GR" sz="2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Πνεύμονες </a:t>
                      </a: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US" sz="28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 pitchFamily="18" charset="0"/>
                          <a:ea typeface="Cambria Math" pitchFamily="18" charset="0"/>
                          <a:cs typeface="+mn-cs"/>
                        </a:rPr>
                        <a:t>Y </a:t>
                      </a:r>
                      <a:r>
                        <a:rPr kumimoji="0" lang="en-US" sz="16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 pitchFamily="18" charset="0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02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264C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264C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664"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77724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45</a:t>
                      </a:r>
                    </a:p>
                  </a:txBody>
                  <a:tcPr marL="0" marR="77724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664"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0" marR="77724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42</a:t>
                      </a:r>
                    </a:p>
                  </a:txBody>
                  <a:tcPr marL="0" marR="77724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664"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0" marR="77724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marL="0" marR="77724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6664"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0" marR="77724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0" marR="77724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6664"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0" marR="77724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0" marR="77724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8427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77724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777240" marT="0" marB="0" anchor="ctr">
                    <a:lnL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8552"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0" marR="77724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36</a:t>
                      </a:r>
                    </a:p>
                  </a:txBody>
                  <a:tcPr marL="0" marR="77724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2770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679425" y="284163"/>
            <a:ext cx="890996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dirty="0" smtClean="0"/>
              <a:t>Υπολογισμός της συνδιακύμανσης</a:t>
            </a:r>
            <a:endParaRPr lang="en-US" dirty="0"/>
          </a:p>
        </p:txBody>
      </p:sp>
      <p:sp>
        <p:nvSpPr>
          <p:cNvPr id="2089" name="Slide Number Placeholder 1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309995F-9F16-43F0-BAEC-373799A45DF4}" type="slidenum">
              <a:rPr lang="en-US" altLang="el-GR" sz="1400">
                <a:latin typeface="Calibri" panose="020F0502020204030204" pitchFamily="34" charset="0"/>
              </a:rPr>
              <a:pPr eaLnBrk="1" hangingPunct="1"/>
              <a:t>19</a:t>
            </a:fld>
            <a:endParaRPr lang="en-US" altLang="el-GR" sz="1400">
              <a:latin typeface="Calibri" panose="020F0502020204030204" pitchFamily="34" charset="0"/>
            </a:endParaRPr>
          </a:p>
        </p:txBody>
      </p:sp>
      <p:graphicFrame>
        <p:nvGraphicFramePr>
          <p:cNvPr id="2050" name="Object 127"/>
          <p:cNvGraphicFramePr>
            <a:graphicFrameLocks noChangeAspect="1"/>
          </p:cNvGraphicFramePr>
          <p:nvPr/>
        </p:nvGraphicFramePr>
        <p:xfrm>
          <a:off x="4419600" y="5295900"/>
          <a:ext cx="534988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3" imgW="291960" imgH="190440" progId="Equation.DSMT4">
                  <p:embed/>
                </p:oleObj>
              </mc:Choice>
              <mc:Fallback>
                <p:oleObj name="Equation" r:id="rId3" imgW="291960" imgH="190440" progId="Equation.DSMT4">
                  <p:embed/>
                  <p:pic>
                    <p:nvPicPr>
                      <p:cNvPr id="2050" name="Object 1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5295900"/>
                        <a:ext cx="534988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128"/>
          <p:cNvGraphicFramePr>
            <a:graphicFrameLocks noChangeAspect="1"/>
          </p:cNvGraphicFramePr>
          <p:nvPr/>
        </p:nvGraphicFramePr>
        <p:xfrm>
          <a:off x="6705600" y="5257800"/>
          <a:ext cx="6096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5" imgW="266400" imgH="190440" progId="Equation.DSMT4">
                  <p:embed/>
                </p:oleObj>
              </mc:Choice>
              <mc:Fallback>
                <p:oleObj name="Equation" r:id="rId5" imgW="266400" imgH="190440" progId="Equation.DSMT4">
                  <p:embed/>
                  <p:pic>
                    <p:nvPicPr>
                      <p:cNvPr id="2051" name="Object 1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5257800"/>
                        <a:ext cx="6096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493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47528" y="332656"/>
            <a:ext cx="49685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chemeClr val="accent4">
                    <a:lumMod val="75000"/>
                  </a:schemeClr>
                </a:solidFill>
              </a:rPr>
              <a:t>Ιδιότητες της κανονικής κατανομής</a:t>
            </a:r>
            <a:r>
              <a:rPr lang="en-GB" sz="2000" dirty="0" smtClean="0">
                <a:solidFill>
                  <a:schemeClr val="accent4">
                    <a:lumMod val="75000"/>
                  </a:schemeClr>
                </a:solidFill>
              </a:rPr>
              <a:t>:</a:t>
            </a:r>
            <a:endParaRPr lang="en-GB" sz="2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7989" y="692697"/>
            <a:ext cx="1075623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buFont typeface="Arial" pitchFamily="34" charset="0"/>
              <a:buChar char="•"/>
            </a:pPr>
            <a:r>
              <a:rPr lang="el-GR" sz="2000" dirty="0" smtClean="0">
                <a:solidFill>
                  <a:schemeClr val="accent4">
                    <a:lumMod val="75000"/>
                  </a:schemeClr>
                </a:solidFill>
              </a:rPr>
              <a:t>Είναι «κωδωνοειδής»</a:t>
            </a:r>
            <a:r>
              <a:rPr lang="en-GB" sz="2000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  <a:endParaRPr lang="en-GB" sz="2000" dirty="0">
              <a:solidFill>
                <a:schemeClr val="accent4">
                  <a:lumMod val="75000"/>
                </a:schemeClr>
              </a:solidFill>
            </a:endParaRPr>
          </a:p>
          <a:p>
            <a:pPr marL="180975" indent="-180975">
              <a:buFont typeface="Arial" pitchFamily="34" charset="0"/>
              <a:buChar char="•"/>
            </a:pPr>
            <a:r>
              <a:rPr lang="el-GR" sz="2000" dirty="0" smtClean="0">
                <a:solidFill>
                  <a:schemeClr val="accent4">
                    <a:lumMod val="75000"/>
                  </a:schemeClr>
                </a:solidFill>
              </a:rPr>
              <a:t>Είναι συμμετρική ως προς τον μέσο όρο</a:t>
            </a:r>
            <a:r>
              <a:rPr lang="en-GB" sz="2000" dirty="0" smtClean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l-GR" sz="2000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GB" sz="2000" dirty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.  </a:t>
            </a:r>
            <a:r>
              <a:rPr lang="el-GR" sz="2000" dirty="0" smtClean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Ο μέσος όρος, η διάμεσος και η συχνότερη (δεσπόζουσα) τιμή ταυτίζονται.</a:t>
            </a:r>
            <a:endParaRPr lang="en-GB" sz="2000" dirty="0">
              <a:solidFill>
                <a:schemeClr val="accent4">
                  <a:lumMod val="75000"/>
                </a:schemeClr>
              </a:solidFill>
              <a:cs typeface="Times New Roman" pitchFamily="18" charset="0"/>
            </a:endParaRPr>
          </a:p>
          <a:p>
            <a:pPr marL="180975" indent="-180975">
              <a:buFont typeface="Arial" pitchFamily="34" charset="0"/>
              <a:buChar char="•"/>
            </a:pPr>
            <a:r>
              <a:rPr lang="el-GR" sz="2000" dirty="0" smtClean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Η συνολική περιοχή κάτω από την κατανομή είναι </a:t>
            </a:r>
            <a:r>
              <a:rPr lang="en-GB" sz="2000" dirty="0" smtClean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1 (</a:t>
            </a:r>
            <a:r>
              <a:rPr lang="el-GR" sz="2000" dirty="0" smtClean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η</a:t>
            </a:r>
            <a:r>
              <a:rPr lang="en-GB" sz="2000" dirty="0" smtClean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n-GB" sz="2000" dirty="0">
                <a:solidFill>
                  <a:schemeClr val="accent4">
                    <a:lumMod val="75000"/>
                  </a:schemeClr>
                </a:solidFill>
              </a:rPr>
              <a:t>100%).</a:t>
            </a:r>
          </a:p>
          <a:p>
            <a:pPr marL="180975" indent="-180975">
              <a:buFont typeface="Arial" pitchFamily="34" charset="0"/>
              <a:buChar char="•"/>
            </a:pPr>
            <a:r>
              <a:rPr lang="en-GB" sz="2000" dirty="0">
                <a:solidFill>
                  <a:schemeClr val="accent4">
                    <a:lumMod val="75000"/>
                  </a:schemeClr>
                </a:solidFill>
              </a:rPr>
              <a:t>50% </a:t>
            </a:r>
            <a:r>
              <a:rPr lang="el-GR" sz="2000" dirty="0" smtClean="0">
                <a:solidFill>
                  <a:schemeClr val="accent4">
                    <a:lumMod val="75000"/>
                  </a:schemeClr>
                </a:solidFill>
              </a:rPr>
              <a:t>της περιοχής βρίσκεται αριστερά από τον μέσο όρο και </a:t>
            </a:r>
            <a:r>
              <a:rPr lang="en-GB" sz="2000" dirty="0" smtClean="0">
                <a:solidFill>
                  <a:schemeClr val="accent4">
                    <a:lumMod val="75000"/>
                  </a:schemeClr>
                </a:solidFill>
              </a:rPr>
              <a:t>50</a:t>
            </a:r>
            <a:r>
              <a:rPr lang="en-GB" sz="2000" dirty="0">
                <a:solidFill>
                  <a:schemeClr val="accent4">
                    <a:lumMod val="75000"/>
                  </a:schemeClr>
                </a:solidFill>
              </a:rPr>
              <a:t>% </a:t>
            </a:r>
            <a:r>
              <a:rPr lang="el-GR" sz="2000" dirty="0" smtClean="0">
                <a:solidFill>
                  <a:schemeClr val="accent4">
                    <a:lumMod val="75000"/>
                  </a:schemeClr>
                </a:solidFill>
              </a:rPr>
              <a:t>βρίσκεται δεξιά από τον μέσο όρο</a:t>
            </a:r>
            <a:r>
              <a:rPr lang="en-GB" sz="2000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  <a:endParaRPr lang="en-GB" sz="2000" dirty="0">
              <a:solidFill>
                <a:schemeClr val="accent4">
                  <a:lumMod val="75000"/>
                </a:schemeClr>
              </a:solidFill>
            </a:endParaRPr>
          </a:p>
        </p:txBody>
      </p:sp>
      <p:grpSp>
        <p:nvGrpSpPr>
          <p:cNvPr id="2" name="Group 5"/>
          <p:cNvGrpSpPr/>
          <p:nvPr/>
        </p:nvGrpSpPr>
        <p:grpSpPr>
          <a:xfrm>
            <a:off x="2783632" y="2924944"/>
            <a:ext cx="6624736" cy="3240360"/>
            <a:chOff x="1259632" y="2348880"/>
            <a:chExt cx="6408712" cy="4104456"/>
          </a:xfrm>
        </p:grpSpPr>
        <p:cxnSp>
          <p:nvCxnSpPr>
            <p:cNvPr id="7" name="Straight Arrow Connector 6"/>
            <p:cNvCxnSpPr/>
            <p:nvPr/>
          </p:nvCxnSpPr>
          <p:spPr>
            <a:xfrm flipV="1">
              <a:off x="1403648" y="2348880"/>
              <a:ext cx="0" cy="410445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1259632" y="6237312"/>
              <a:ext cx="6408712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1388533" y="2708919"/>
              <a:ext cx="5991779" cy="3684410"/>
            </a:xfrm>
            <a:custGeom>
              <a:avLst/>
              <a:gdLst>
                <a:gd name="connsiteX0" fmla="*/ 0 w 6028267"/>
                <a:gd name="connsiteY0" fmla="*/ 1821275 h 1843852"/>
                <a:gd name="connsiteX1" fmla="*/ 2133600 w 6028267"/>
                <a:gd name="connsiteY1" fmla="*/ 3763 h 1843852"/>
                <a:gd name="connsiteX2" fmla="*/ 6028267 w 6028267"/>
                <a:gd name="connsiteY2" fmla="*/ 1843852 h 1843852"/>
                <a:gd name="connsiteX3" fmla="*/ 6028267 w 6028267"/>
                <a:gd name="connsiteY3" fmla="*/ 1843852 h 1843852"/>
                <a:gd name="connsiteX0" fmla="*/ 0 w 6028267"/>
                <a:gd name="connsiteY0" fmla="*/ 1881415 h 1903992"/>
                <a:gd name="connsiteX1" fmla="*/ 3327483 w 6028267"/>
                <a:gd name="connsiteY1" fmla="*/ 3763 h 1903992"/>
                <a:gd name="connsiteX2" fmla="*/ 6028267 w 6028267"/>
                <a:gd name="connsiteY2" fmla="*/ 1903992 h 1903992"/>
                <a:gd name="connsiteX3" fmla="*/ 6028267 w 6028267"/>
                <a:gd name="connsiteY3" fmla="*/ 1903992 h 1903992"/>
                <a:gd name="connsiteX0" fmla="*/ 0 w 6028267"/>
                <a:gd name="connsiteY0" fmla="*/ 1809407 h 1831984"/>
                <a:gd name="connsiteX1" fmla="*/ 3039451 w 6028267"/>
                <a:gd name="connsiteY1" fmla="*/ 3763 h 1831984"/>
                <a:gd name="connsiteX2" fmla="*/ 6028267 w 6028267"/>
                <a:gd name="connsiteY2" fmla="*/ 1831984 h 1831984"/>
                <a:gd name="connsiteX3" fmla="*/ 6028267 w 6028267"/>
                <a:gd name="connsiteY3" fmla="*/ 1831984 h 1831984"/>
                <a:gd name="connsiteX0" fmla="*/ 0 w 6028267"/>
                <a:gd name="connsiteY0" fmla="*/ 1809407 h 1831984"/>
                <a:gd name="connsiteX1" fmla="*/ 2967443 w 6028267"/>
                <a:gd name="connsiteY1" fmla="*/ 3763 h 1831984"/>
                <a:gd name="connsiteX2" fmla="*/ 6028267 w 6028267"/>
                <a:gd name="connsiteY2" fmla="*/ 1831984 h 1831984"/>
                <a:gd name="connsiteX3" fmla="*/ 6028267 w 6028267"/>
                <a:gd name="connsiteY3" fmla="*/ 1831984 h 1831984"/>
                <a:gd name="connsiteX0" fmla="*/ 0 w 6028267"/>
                <a:gd name="connsiteY0" fmla="*/ 3537599 h 3560176"/>
                <a:gd name="connsiteX1" fmla="*/ 3039451 w 6028267"/>
                <a:gd name="connsiteY1" fmla="*/ 3763 h 3560176"/>
                <a:gd name="connsiteX2" fmla="*/ 6028267 w 6028267"/>
                <a:gd name="connsiteY2" fmla="*/ 3560176 h 3560176"/>
                <a:gd name="connsiteX3" fmla="*/ 6028267 w 6028267"/>
                <a:gd name="connsiteY3" fmla="*/ 3560176 h 3560176"/>
                <a:gd name="connsiteX0" fmla="*/ 0 w 6028267"/>
                <a:gd name="connsiteY0" fmla="*/ 3610514 h 3761995"/>
                <a:gd name="connsiteX1" fmla="*/ 1743307 w 6028267"/>
                <a:gd name="connsiteY1" fmla="*/ 3173022 h 3761995"/>
                <a:gd name="connsiteX2" fmla="*/ 3039451 w 6028267"/>
                <a:gd name="connsiteY2" fmla="*/ 76678 h 3761995"/>
                <a:gd name="connsiteX3" fmla="*/ 6028267 w 6028267"/>
                <a:gd name="connsiteY3" fmla="*/ 3633091 h 3761995"/>
                <a:gd name="connsiteX4" fmla="*/ 6028267 w 6028267"/>
                <a:gd name="connsiteY4" fmla="*/ 3633091 h 3761995"/>
                <a:gd name="connsiteX0" fmla="*/ 0 w 6028267"/>
                <a:gd name="connsiteY0" fmla="*/ 3533836 h 3689081"/>
                <a:gd name="connsiteX1" fmla="*/ 1743307 w 6028267"/>
                <a:gd name="connsiteY1" fmla="*/ 3096344 h 3689081"/>
                <a:gd name="connsiteX2" fmla="*/ 3039451 w 6028267"/>
                <a:gd name="connsiteY2" fmla="*/ 0 h 3689081"/>
                <a:gd name="connsiteX3" fmla="*/ 4263587 w 6028267"/>
                <a:gd name="connsiteY3" fmla="*/ 3096345 h 3689081"/>
                <a:gd name="connsiteX4" fmla="*/ 6028267 w 6028267"/>
                <a:gd name="connsiteY4" fmla="*/ 3556413 h 3689081"/>
                <a:gd name="connsiteX5" fmla="*/ 6028267 w 6028267"/>
                <a:gd name="connsiteY5" fmla="*/ 3556413 h 3689081"/>
                <a:gd name="connsiteX0" fmla="*/ 59412 w 6087679"/>
                <a:gd name="connsiteY0" fmla="*/ 3533836 h 3689081"/>
                <a:gd name="connsiteX1" fmla="*/ 290551 w 6087679"/>
                <a:gd name="connsiteY1" fmla="*/ 3528393 h 3689081"/>
                <a:gd name="connsiteX2" fmla="*/ 1802719 w 6087679"/>
                <a:gd name="connsiteY2" fmla="*/ 3096344 h 3689081"/>
                <a:gd name="connsiteX3" fmla="*/ 3098863 w 6087679"/>
                <a:gd name="connsiteY3" fmla="*/ 0 h 3689081"/>
                <a:gd name="connsiteX4" fmla="*/ 4322999 w 6087679"/>
                <a:gd name="connsiteY4" fmla="*/ 3096345 h 3689081"/>
                <a:gd name="connsiteX5" fmla="*/ 6087679 w 6087679"/>
                <a:gd name="connsiteY5" fmla="*/ 3556413 h 3689081"/>
                <a:gd name="connsiteX6" fmla="*/ 6087679 w 6087679"/>
                <a:gd name="connsiteY6" fmla="*/ 3556413 h 3689081"/>
                <a:gd name="connsiteX0" fmla="*/ 59412 w 6087679"/>
                <a:gd name="connsiteY0" fmla="*/ 3533836 h 3684410"/>
                <a:gd name="connsiteX1" fmla="*/ 290551 w 6087679"/>
                <a:gd name="connsiteY1" fmla="*/ 3528393 h 3684410"/>
                <a:gd name="connsiteX2" fmla="*/ 1802719 w 6087679"/>
                <a:gd name="connsiteY2" fmla="*/ 3096344 h 3684410"/>
                <a:gd name="connsiteX3" fmla="*/ 3098863 w 6087679"/>
                <a:gd name="connsiteY3" fmla="*/ 0 h 3684410"/>
                <a:gd name="connsiteX4" fmla="*/ 4322999 w 6087679"/>
                <a:gd name="connsiteY4" fmla="*/ 3096345 h 3684410"/>
                <a:gd name="connsiteX5" fmla="*/ 5691151 w 6087679"/>
                <a:gd name="connsiteY5" fmla="*/ 3528393 h 3684410"/>
                <a:gd name="connsiteX6" fmla="*/ 6087679 w 6087679"/>
                <a:gd name="connsiteY6" fmla="*/ 3556413 h 3684410"/>
                <a:gd name="connsiteX7" fmla="*/ 6087679 w 6087679"/>
                <a:gd name="connsiteY7" fmla="*/ 3556413 h 3684410"/>
                <a:gd name="connsiteX0" fmla="*/ 59412 w 6087679"/>
                <a:gd name="connsiteY0" fmla="*/ 3533836 h 3684410"/>
                <a:gd name="connsiteX1" fmla="*/ 290551 w 6087679"/>
                <a:gd name="connsiteY1" fmla="*/ 3528393 h 3684410"/>
                <a:gd name="connsiteX2" fmla="*/ 1802719 w 6087679"/>
                <a:gd name="connsiteY2" fmla="*/ 3096344 h 3684410"/>
                <a:gd name="connsiteX3" fmla="*/ 3098863 w 6087679"/>
                <a:gd name="connsiteY3" fmla="*/ 0 h 3684410"/>
                <a:gd name="connsiteX4" fmla="*/ 4322999 w 6087679"/>
                <a:gd name="connsiteY4" fmla="*/ 3096345 h 3684410"/>
                <a:gd name="connsiteX5" fmla="*/ 5691151 w 6087679"/>
                <a:gd name="connsiteY5" fmla="*/ 3528393 h 3684410"/>
                <a:gd name="connsiteX6" fmla="*/ 5907175 w 6087679"/>
                <a:gd name="connsiteY6" fmla="*/ 3528393 h 3684410"/>
                <a:gd name="connsiteX7" fmla="*/ 6087679 w 6087679"/>
                <a:gd name="connsiteY7" fmla="*/ 3556413 h 3684410"/>
                <a:gd name="connsiteX8" fmla="*/ 6087679 w 6087679"/>
                <a:gd name="connsiteY8" fmla="*/ 3556413 h 3684410"/>
                <a:gd name="connsiteX0" fmla="*/ 0 w 6028267"/>
                <a:gd name="connsiteY0" fmla="*/ 3533836 h 3684410"/>
                <a:gd name="connsiteX1" fmla="*/ 375155 w 6028267"/>
                <a:gd name="connsiteY1" fmla="*/ 3528393 h 3684410"/>
                <a:gd name="connsiteX2" fmla="*/ 1743307 w 6028267"/>
                <a:gd name="connsiteY2" fmla="*/ 3096344 h 3684410"/>
                <a:gd name="connsiteX3" fmla="*/ 3039451 w 6028267"/>
                <a:gd name="connsiteY3" fmla="*/ 0 h 3684410"/>
                <a:gd name="connsiteX4" fmla="*/ 4263587 w 6028267"/>
                <a:gd name="connsiteY4" fmla="*/ 3096345 h 3684410"/>
                <a:gd name="connsiteX5" fmla="*/ 5631739 w 6028267"/>
                <a:gd name="connsiteY5" fmla="*/ 3528393 h 3684410"/>
                <a:gd name="connsiteX6" fmla="*/ 5847763 w 6028267"/>
                <a:gd name="connsiteY6" fmla="*/ 3528393 h 3684410"/>
                <a:gd name="connsiteX7" fmla="*/ 6028267 w 6028267"/>
                <a:gd name="connsiteY7" fmla="*/ 3556413 h 3684410"/>
                <a:gd name="connsiteX8" fmla="*/ 6028267 w 6028267"/>
                <a:gd name="connsiteY8" fmla="*/ 3556413 h 3684410"/>
                <a:gd name="connsiteX0" fmla="*/ 0 w 6028267"/>
                <a:gd name="connsiteY0" fmla="*/ 3533836 h 3684410"/>
                <a:gd name="connsiteX1" fmla="*/ 231139 w 6028267"/>
                <a:gd name="connsiteY1" fmla="*/ 3528393 h 3684410"/>
                <a:gd name="connsiteX2" fmla="*/ 375155 w 6028267"/>
                <a:gd name="connsiteY2" fmla="*/ 3528393 h 3684410"/>
                <a:gd name="connsiteX3" fmla="*/ 1743307 w 6028267"/>
                <a:gd name="connsiteY3" fmla="*/ 3096344 h 3684410"/>
                <a:gd name="connsiteX4" fmla="*/ 3039451 w 6028267"/>
                <a:gd name="connsiteY4" fmla="*/ 0 h 3684410"/>
                <a:gd name="connsiteX5" fmla="*/ 4263587 w 6028267"/>
                <a:gd name="connsiteY5" fmla="*/ 3096345 h 3684410"/>
                <a:gd name="connsiteX6" fmla="*/ 5631739 w 6028267"/>
                <a:gd name="connsiteY6" fmla="*/ 3528393 h 3684410"/>
                <a:gd name="connsiteX7" fmla="*/ 5847763 w 6028267"/>
                <a:gd name="connsiteY7" fmla="*/ 3528393 h 3684410"/>
                <a:gd name="connsiteX8" fmla="*/ 6028267 w 6028267"/>
                <a:gd name="connsiteY8" fmla="*/ 3556413 h 3684410"/>
                <a:gd name="connsiteX9" fmla="*/ 6028267 w 6028267"/>
                <a:gd name="connsiteY9" fmla="*/ 3556413 h 3684410"/>
                <a:gd name="connsiteX0" fmla="*/ 0 w 6028267"/>
                <a:gd name="connsiteY0" fmla="*/ 3533836 h 3684410"/>
                <a:gd name="connsiteX1" fmla="*/ 375155 w 6028267"/>
                <a:gd name="connsiteY1" fmla="*/ 3528393 h 3684410"/>
                <a:gd name="connsiteX2" fmla="*/ 375155 w 6028267"/>
                <a:gd name="connsiteY2" fmla="*/ 3528393 h 3684410"/>
                <a:gd name="connsiteX3" fmla="*/ 1743307 w 6028267"/>
                <a:gd name="connsiteY3" fmla="*/ 3096344 h 3684410"/>
                <a:gd name="connsiteX4" fmla="*/ 3039451 w 6028267"/>
                <a:gd name="connsiteY4" fmla="*/ 0 h 3684410"/>
                <a:gd name="connsiteX5" fmla="*/ 4263587 w 6028267"/>
                <a:gd name="connsiteY5" fmla="*/ 3096345 h 3684410"/>
                <a:gd name="connsiteX6" fmla="*/ 5631739 w 6028267"/>
                <a:gd name="connsiteY6" fmla="*/ 3528393 h 3684410"/>
                <a:gd name="connsiteX7" fmla="*/ 5847763 w 6028267"/>
                <a:gd name="connsiteY7" fmla="*/ 3528393 h 3684410"/>
                <a:gd name="connsiteX8" fmla="*/ 6028267 w 6028267"/>
                <a:gd name="connsiteY8" fmla="*/ 3556413 h 3684410"/>
                <a:gd name="connsiteX9" fmla="*/ 6028267 w 6028267"/>
                <a:gd name="connsiteY9" fmla="*/ 3556413 h 3684410"/>
                <a:gd name="connsiteX0" fmla="*/ 0 w 6028267"/>
                <a:gd name="connsiteY0" fmla="*/ 3533836 h 3684410"/>
                <a:gd name="connsiteX1" fmla="*/ 375155 w 6028267"/>
                <a:gd name="connsiteY1" fmla="*/ 3528393 h 3684410"/>
                <a:gd name="connsiteX2" fmla="*/ 375155 w 6028267"/>
                <a:gd name="connsiteY2" fmla="*/ 3528393 h 3684410"/>
                <a:gd name="connsiteX3" fmla="*/ 1743307 w 6028267"/>
                <a:gd name="connsiteY3" fmla="*/ 3096344 h 3684410"/>
                <a:gd name="connsiteX4" fmla="*/ 3039451 w 6028267"/>
                <a:gd name="connsiteY4" fmla="*/ 0 h 3684410"/>
                <a:gd name="connsiteX5" fmla="*/ 4263587 w 6028267"/>
                <a:gd name="connsiteY5" fmla="*/ 3096345 h 3684410"/>
                <a:gd name="connsiteX6" fmla="*/ 5631739 w 6028267"/>
                <a:gd name="connsiteY6" fmla="*/ 3528393 h 3684410"/>
                <a:gd name="connsiteX7" fmla="*/ 5847763 w 6028267"/>
                <a:gd name="connsiteY7" fmla="*/ 3528393 h 3684410"/>
                <a:gd name="connsiteX8" fmla="*/ 6028267 w 6028267"/>
                <a:gd name="connsiteY8" fmla="*/ 3556413 h 3684410"/>
                <a:gd name="connsiteX9" fmla="*/ 5991779 w 6028267"/>
                <a:gd name="connsiteY9" fmla="*/ 3528393 h 3684410"/>
                <a:gd name="connsiteX0" fmla="*/ 0 w 6028267"/>
                <a:gd name="connsiteY0" fmla="*/ 3533836 h 3684410"/>
                <a:gd name="connsiteX1" fmla="*/ 375155 w 6028267"/>
                <a:gd name="connsiteY1" fmla="*/ 3528393 h 3684410"/>
                <a:gd name="connsiteX2" fmla="*/ 375155 w 6028267"/>
                <a:gd name="connsiteY2" fmla="*/ 3528393 h 3684410"/>
                <a:gd name="connsiteX3" fmla="*/ 1743307 w 6028267"/>
                <a:gd name="connsiteY3" fmla="*/ 3096344 h 3684410"/>
                <a:gd name="connsiteX4" fmla="*/ 3039451 w 6028267"/>
                <a:gd name="connsiteY4" fmla="*/ 0 h 3684410"/>
                <a:gd name="connsiteX5" fmla="*/ 4263587 w 6028267"/>
                <a:gd name="connsiteY5" fmla="*/ 3096345 h 3684410"/>
                <a:gd name="connsiteX6" fmla="*/ 5631739 w 6028267"/>
                <a:gd name="connsiteY6" fmla="*/ 3528393 h 3684410"/>
                <a:gd name="connsiteX7" fmla="*/ 5631739 w 6028267"/>
                <a:gd name="connsiteY7" fmla="*/ 3528393 h 3684410"/>
                <a:gd name="connsiteX8" fmla="*/ 6028267 w 6028267"/>
                <a:gd name="connsiteY8" fmla="*/ 3556413 h 3684410"/>
                <a:gd name="connsiteX9" fmla="*/ 5991779 w 6028267"/>
                <a:gd name="connsiteY9" fmla="*/ 3528393 h 3684410"/>
                <a:gd name="connsiteX0" fmla="*/ 0 w 5991779"/>
                <a:gd name="connsiteY0" fmla="*/ 3533836 h 3684410"/>
                <a:gd name="connsiteX1" fmla="*/ 375155 w 5991779"/>
                <a:gd name="connsiteY1" fmla="*/ 3528393 h 3684410"/>
                <a:gd name="connsiteX2" fmla="*/ 375155 w 5991779"/>
                <a:gd name="connsiteY2" fmla="*/ 3528393 h 3684410"/>
                <a:gd name="connsiteX3" fmla="*/ 1743307 w 5991779"/>
                <a:gd name="connsiteY3" fmla="*/ 3096344 h 3684410"/>
                <a:gd name="connsiteX4" fmla="*/ 3039451 w 5991779"/>
                <a:gd name="connsiteY4" fmla="*/ 0 h 3684410"/>
                <a:gd name="connsiteX5" fmla="*/ 4263587 w 5991779"/>
                <a:gd name="connsiteY5" fmla="*/ 3096345 h 3684410"/>
                <a:gd name="connsiteX6" fmla="*/ 5631739 w 5991779"/>
                <a:gd name="connsiteY6" fmla="*/ 3528393 h 3684410"/>
                <a:gd name="connsiteX7" fmla="*/ 5631739 w 5991779"/>
                <a:gd name="connsiteY7" fmla="*/ 3528393 h 3684410"/>
                <a:gd name="connsiteX8" fmla="*/ 5991779 w 5991779"/>
                <a:gd name="connsiteY8" fmla="*/ 3528393 h 3684410"/>
                <a:gd name="connsiteX9" fmla="*/ 5991779 w 5991779"/>
                <a:gd name="connsiteY9" fmla="*/ 3528393 h 36844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991779" h="3684410">
                  <a:moveTo>
                    <a:pt x="0" y="3533836"/>
                  </a:moveTo>
                  <a:cubicBezTo>
                    <a:pt x="31985" y="3539480"/>
                    <a:pt x="312629" y="3529300"/>
                    <a:pt x="375155" y="3528393"/>
                  </a:cubicBezTo>
                  <a:lnTo>
                    <a:pt x="375155" y="3528393"/>
                  </a:lnTo>
                  <a:cubicBezTo>
                    <a:pt x="603180" y="3456385"/>
                    <a:pt x="1299258" y="3684409"/>
                    <a:pt x="1743307" y="3096344"/>
                  </a:cubicBezTo>
                  <a:cubicBezTo>
                    <a:pt x="2187356" y="2508279"/>
                    <a:pt x="2619404" y="0"/>
                    <a:pt x="3039451" y="0"/>
                  </a:cubicBezTo>
                  <a:cubicBezTo>
                    <a:pt x="3459498" y="0"/>
                    <a:pt x="3831539" y="2508280"/>
                    <a:pt x="4263587" y="3096345"/>
                  </a:cubicBezTo>
                  <a:cubicBezTo>
                    <a:pt x="4695635" y="3684410"/>
                    <a:pt x="5403714" y="3456385"/>
                    <a:pt x="5631739" y="3528393"/>
                  </a:cubicBezTo>
                  <a:lnTo>
                    <a:pt x="5631739" y="3528393"/>
                  </a:lnTo>
                  <a:lnTo>
                    <a:pt x="5991779" y="3528393"/>
                  </a:lnTo>
                  <a:lnTo>
                    <a:pt x="5991779" y="3528393"/>
                  </a:lnTo>
                </a:path>
              </a:pathLst>
            </a:cu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11" name="Straight Connector 10"/>
          <p:cNvCxnSpPr>
            <a:stCxn id="9" idx="4"/>
          </p:cNvCxnSpPr>
          <p:nvPr/>
        </p:nvCxnSpPr>
        <p:spPr>
          <a:xfrm>
            <a:off x="6058784" y="3209186"/>
            <a:ext cx="1217" cy="2956119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5879976" y="6093296"/>
            <a:ext cx="3600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μ</a:t>
            </a:r>
            <a:endParaRPr lang="en-GB" sz="2000" b="1" dirty="0">
              <a:solidFill>
                <a:srgbClr val="FF0000"/>
              </a:solidFill>
            </a:endParaRPr>
          </a:p>
        </p:txBody>
      </p:sp>
      <p:grpSp>
        <p:nvGrpSpPr>
          <p:cNvPr id="3" name="Group 165"/>
          <p:cNvGrpSpPr/>
          <p:nvPr/>
        </p:nvGrpSpPr>
        <p:grpSpPr>
          <a:xfrm>
            <a:off x="4367808" y="3284984"/>
            <a:ext cx="1656184" cy="2664296"/>
            <a:chOff x="2843808" y="3284984"/>
            <a:chExt cx="1656184" cy="2664296"/>
          </a:xfrm>
        </p:grpSpPr>
        <p:cxnSp>
          <p:nvCxnSpPr>
            <p:cNvPr id="27" name="Straight Connector 26"/>
            <p:cNvCxnSpPr/>
            <p:nvPr/>
          </p:nvCxnSpPr>
          <p:spPr>
            <a:xfrm>
              <a:off x="3995936" y="4005064"/>
              <a:ext cx="504056" cy="50405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4067944" y="3933056"/>
              <a:ext cx="432048" cy="43204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4355976" y="3356992"/>
              <a:ext cx="144016" cy="14401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4067944" y="3789040"/>
              <a:ext cx="432048" cy="43204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4283968" y="3429000"/>
              <a:ext cx="216024" cy="21602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4211960" y="3501008"/>
              <a:ext cx="288032" cy="2880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4427984" y="3284984"/>
              <a:ext cx="72008" cy="7200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3995936" y="4149080"/>
              <a:ext cx="504056" cy="50405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4211960" y="3645024"/>
              <a:ext cx="288032" cy="2880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4139952" y="3717032"/>
              <a:ext cx="360040" cy="36004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3779912" y="4653136"/>
              <a:ext cx="720080" cy="72008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3779912" y="4509120"/>
              <a:ext cx="720080" cy="72008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3851920" y="4437112"/>
              <a:ext cx="648072" cy="64807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3707904" y="4725144"/>
              <a:ext cx="792088" cy="7920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3923928" y="4221088"/>
              <a:ext cx="576064" cy="57606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3851920" y="4293096"/>
              <a:ext cx="648072" cy="64807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3491880" y="5229200"/>
              <a:ext cx="720080" cy="72008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3563888" y="5157192"/>
              <a:ext cx="792088" cy="7920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3563888" y="5013176"/>
              <a:ext cx="936104" cy="93610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>
              <a:off x="3419872" y="5301208"/>
              <a:ext cx="648072" cy="64807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>
              <a:off x="3707904" y="4869160"/>
              <a:ext cx="792088" cy="7920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>
              <a:off x="3635896" y="4941168"/>
              <a:ext cx="864096" cy="86409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/>
            <p:nvPr/>
          </p:nvCxnSpPr>
          <p:spPr>
            <a:xfrm>
              <a:off x="3419872" y="5445224"/>
              <a:ext cx="504056" cy="50405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>
              <a:off x="3347864" y="5517232"/>
              <a:ext cx="432048" cy="43204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>
              <a:off x="3275856" y="5589240"/>
              <a:ext cx="360040" cy="36004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>
              <a:stCxn id="9" idx="3"/>
            </p:cNvCxnSpPr>
            <p:nvPr/>
          </p:nvCxnSpPr>
          <p:spPr>
            <a:xfrm>
              <a:off x="3194949" y="5653667"/>
              <a:ext cx="296931" cy="295613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/>
            <p:nvPr/>
          </p:nvCxnSpPr>
          <p:spPr>
            <a:xfrm>
              <a:off x="3131840" y="5733256"/>
              <a:ext cx="216024" cy="21602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/>
            <p:nvPr/>
          </p:nvCxnSpPr>
          <p:spPr>
            <a:xfrm>
              <a:off x="3059832" y="5805264"/>
              <a:ext cx="144016" cy="14401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>
            <a:xfrm>
              <a:off x="2987824" y="5877272"/>
              <a:ext cx="72008" cy="7200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>
              <a:off x="2843808" y="5877272"/>
              <a:ext cx="72008" cy="7200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168"/>
          <p:cNvGrpSpPr/>
          <p:nvPr/>
        </p:nvGrpSpPr>
        <p:grpSpPr>
          <a:xfrm flipH="1">
            <a:off x="6096000" y="3284984"/>
            <a:ext cx="1584176" cy="2664296"/>
            <a:chOff x="2843808" y="3284984"/>
            <a:chExt cx="1656184" cy="2664296"/>
          </a:xfrm>
        </p:grpSpPr>
        <p:cxnSp>
          <p:nvCxnSpPr>
            <p:cNvPr id="170" name="Straight Connector 169"/>
            <p:cNvCxnSpPr/>
            <p:nvPr/>
          </p:nvCxnSpPr>
          <p:spPr>
            <a:xfrm>
              <a:off x="3995936" y="4005064"/>
              <a:ext cx="504056" cy="504056"/>
            </a:xfrm>
            <a:prstGeom prst="line">
              <a:avLst/>
            </a:prstGeom>
            <a:ln w="190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>
            <a:xfrm>
              <a:off x="4067944" y="3933056"/>
              <a:ext cx="432048" cy="432048"/>
            </a:xfrm>
            <a:prstGeom prst="line">
              <a:avLst/>
            </a:prstGeom>
            <a:ln w="190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>
            <a:xfrm>
              <a:off x="4355976" y="3356992"/>
              <a:ext cx="144016" cy="144016"/>
            </a:xfrm>
            <a:prstGeom prst="line">
              <a:avLst/>
            </a:prstGeom>
            <a:ln w="190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>
              <a:off x="4067944" y="3789040"/>
              <a:ext cx="432048" cy="432048"/>
            </a:xfrm>
            <a:prstGeom prst="line">
              <a:avLst/>
            </a:prstGeom>
            <a:ln w="190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>
            <a:xfrm>
              <a:off x="4283968" y="3429000"/>
              <a:ext cx="216024" cy="216024"/>
            </a:xfrm>
            <a:prstGeom prst="line">
              <a:avLst/>
            </a:prstGeom>
            <a:ln w="190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>
            <a:xfrm>
              <a:off x="4211960" y="3501008"/>
              <a:ext cx="288032" cy="288032"/>
            </a:xfrm>
            <a:prstGeom prst="line">
              <a:avLst/>
            </a:prstGeom>
            <a:ln w="190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>
            <a:xfrm>
              <a:off x="4427984" y="3284984"/>
              <a:ext cx="72008" cy="72008"/>
            </a:xfrm>
            <a:prstGeom prst="line">
              <a:avLst/>
            </a:prstGeom>
            <a:ln w="190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>
              <a:off x="3995936" y="4149080"/>
              <a:ext cx="504056" cy="504056"/>
            </a:xfrm>
            <a:prstGeom prst="line">
              <a:avLst/>
            </a:prstGeom>
            <a:ln w="190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>
              <a:off x="4211960" y="3645024"/>
              <a:ext cx="288032" cy="288032"/>
            </a:xfrm>
            <a:prstGeom prst="line">
              <a:avLst/>
            </a:prstGeom>
            <a:ln w="190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/>
            <p:cNvCxnSpPr/>
            <p:nvPr/>
          </p:nvCxnSpPr>
          <p:spPr>
            <a:xfrm>
              <a:off x="4139952" y="3717032"/>
              <a:ext cx="360040" cy="360040"/>
            </a:xfrm>
            <a:prstGeom prst="line">
              <a:avLst/>
            </a:prstGeom>
            <a:ln w="190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/>
            <p:nvPr/>
          </p:nvCxnSpPr>
          <p:spPr>
            <a:xfrm>
              <a:off x="3779912" y="4653136"/>
              <a:ext cx="720080" cy="720080"/>
            </a:xfrm>
            <a:prstGeom prst="line">
              <a:avLst/>
            </a:prstGeom>
            <a:ln w="190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>
              <a:off x="3779912" y="4509120"/>
              <a:ext cx="720080" cy="720080"/>
            </a:xfrm>
            <a:prstGeom prst="line">
              <a:avLst/>
            </a:prstGeom>
            <a:ln w="190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>
              <a:off x="3851920" y="4437112"/>
              <a:ext cx="648072" cy="648072"/>
            </a:xfrm>
            <a:prstGeom prst="line">
              <a:avLst/>
            </a:prstGeom>
            <a:ln w="190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>
              <a:off x="3707904" y="4725144"/>
              <a:ext cx="792088" cy="792088"/>
            </a:xfrm>
            <a:prstGeom prst="line">
              <a:avLst/>
            </a:prstGeom>
            <a:ln w="190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>
              <a:off x="3923928" y="4221088"/>
              <a:ext cx="576064" cy="576064"/>
            </a:xfrm>
            <a:prstGeom prst="line">
              <a:avLst/>
            </a:prstGeom>
            <a:ln w="190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>
              <a:off x="3851920" y="4293096"/>
              <a:ext cx="648072" cy="648072"/>
            </a:xfrm>
            <a:prstGeom prst="line">
              <a:avLst/>
            </a:prstGeom>
            <a:ln w="190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>
              <a:off x="3491880" y="5229200"/>
              <a:ext cx="720080" cy="720080"/>
            </a:xfrm>
            <a:prstGeom prst="line">
              <a:avLst/>
            </a:prstGeom>
            <a:ln w="190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>
              <a:off x="3563888" y="5157192"/>
              <a:ext cx="792088" cy="792088"/>
            </a:xfrm>
            <a:prstGeom prst="line">
              <a:avLst/>
            </a:prstGeom>
            <a:ln w="190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>
              <a:off x="3563888" y="5013176"/>
              <a:ext cx="936104" cy="936104"/>
            </a:xfrm>
            <a:prstGeom prst="line">
              <a:avLst/>
            </a:prstGeom>
            <a:ln w="190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>
              <a:off x="3419872" y="5301208"/>
              <a:ext cx="648072" cy="648072"/>
            </a:xfrm>
            <a:prstGeom prst="line">
              <a:avLst/>
            </a:prstGeom>
            <a:ln w="190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>
              <a:off x="3707904" y="4869160"/>
              <a:ext cx="792088" cy="792088"/>
            </a:xfrm>
            <a:prstGeom prst="line">
              <a:avLst/>
            </a:prstGeom>
            <a:ln w="190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/>
            <p:nvPr/>
          </p:nvCxnSpPr>
          <p:spPr>
            <a:xfrm>
              <a:off x="3635896" y="4941168"/>
              <a:ext cx="864096" cy="864096"/>
            </a:xfrm>
            <a:prstGeom prst="line">
              <a:avLst/>
            </a:prstGeom>
            <a:ln w="190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/>
            <p:nvPr/>
          </p:nvCxnSpPr>
          <p:spPr>
            <a:xfrm>
              <a:off x="3419872" y="5445224"/>
              <a:ext cx="504056" cy="504056"/>
            </a:xfrm>
            <a:prstGeom prst="line">
              <a:avLst/>
            </a:prstGeom>
            <a:ln w="190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/>
            <p:nvPr/>
          </p:nvCxnSpPr>
          <p:spPr>
            <a:xfrm>
              <a:off x="3347864" y="5517232"/>
              <a:ext cx="432048" cy="432048"/>
            </a:xfrm>
            <a:prstGeom prst="line">
              <a:avLst/>
            </a:prstGeom>
            <a:ln w="190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>
              <a:off x="3275856" y="5589240"/>
              <a:ext cx="360040" cy="360040"/>
            </a:xfrm>
            <a:prstGeom prst="line">
              <a:avLst/>
            </a:prstGeom>
            <a:ln w="190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/>
            <p:nvPr/>
          </p:nvCxnSpPr>
          <p:spPr>
            <a:xfrm>
              <a:off x="3194949" y="5653667"/>
              <a:ext cx="296931" cy="295613"/>
            </a:xfrm>
            <a:prstGeom prst="line">
              <a:avLst/>
            </a:prstGeom>
            <a:ln w="190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/>
            <p:nvPr/>
          </p:nvCxnSpPr>
          <p:spPr>
            <a:xfrm>
              <a:off x="3131840" y="5733256"/>
              <a:ext cx="216024" cy="216024"/>
            </a:xfrm>
            <a:prstGeom prst="line">
              <a:avLst/>
            </a:prstGeom>
            <a:ln w="190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/>
            <p:nvPr/>
          </p:nvCxnSpPr>
          <p:spPr>
            <a:xfrm>
              <a:off x="3059832" y="5805264"/>
              <a:ext cx="144016" cy="144016"/>
            </a:xfrm>
            <a:prstGeom prst="line">
              <a:avLst/>
            </a:prstGeom>
            <a:ln w="190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Connector 197"/>
            <p:cNvCxnSpPr/>
            <p:nvPr/>
          </p:nvCxnSpPr>
          <p:spPr>
            <a:xfrm>
              <a:off x="2987824" y="5877272"/>
              <a:ext cx="72008" cy="72008"/>
            </a:xfrm>
            <a:prstGeom prst="line">
              <a:avLst/>
            </a:prstGeom>
            <a:ln w="190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Connector 198"/>
            <p:cNvCxnSpPr/>
            <p:nvPr/>
          </p:nvCxnSpPr>
          <p:spPr>
            <a:xfrm>
              <a:off x="2843808" y="5877272"/>
              <a:ext cx="72008" cy="72008"/>
            </a:xfrm>
            <a:prstGeom prst="line">
              <a:avLst/>
            </a:prstGeom>
            <a:ln w="190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TextBox 71"/>
          <p:cNvSpPr txBox="1"/>
          <p:nvPr/>
        </p:nvSpPr>
        <p:spPr>
          <a:xfrm>
            <a:off x="5087888" y="342900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50%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6456040" y="342900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8000"/>
                </a:solidFill>
              </a:rPr>
              <a:t>50%</a:t>
            </a:r>
          </a:p>
        </p:txBody>
      </p:sp>
    </p:spTree>
    <p:extLst>
      <p:ext uri="{BB962C8B-B14F-4D97-AF65-F5344CB8AC3E}">
        <p14:creationId xmlns:p14="http://schemas.microsoft.com/office/powerpoint/2010/main" val="4030081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z="4000" dirty="0"/>
              <a:t>Υπολογισμός της </a:t>
            </a:r>
            <a:r>
              <a:rPr lang="el-GR" sz="4000" dirty="0" err="1"/>
              <a:t>συνδιακύμανσης</a:t>
            </a:r>
            <a:endParaRPr lang="en-US" sz="4000" dirty="0"/>
          </a:p>
        </p:txBody>
      </p:sp>
      <p:graphicFrame>
        <p:nvGraphicFramePr>
          <p:cNvPr id="32892" name="Group 124"/>
          <p:cNvGraphicFramePr>
            <a:graphicFrameLocks noGrp="1"/>
          </p:cNvGraphicFramePr>
          <p:nvPr>
            <p:ph idx="1"/>
            <p:extLst/>
          </p:nvPr>
        </p:nvGraphicFramePr>
        <p:xfrm>
          <a:off x="2209801" y="1752600"/>
          <a:ext cx="7772401" cy="4419600"/>
        </p:xfrm>
        <a:graphic>
          <a:graphicData uri="http://schemas.openxmlformats.org/drawingml/2006/table">
            <a:tbl>
              <a:tblPr/>
              <a:tblGrid>
                <a:gridCol w="1491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46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97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46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16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04900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el-GR" sz="2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Τσιγ</a:t>
                      </a:r>
                      <a:r>
                        <a:rPr kumimoji="0" lang="el-GR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2800" b="0" i="0" u="none" strike="noStrike" dirty="0" smtClean="0">
                          <a:solidFill>
                            <a:srgbClr val="00264C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2800" b="0" i="0" u="none" strike="noStrike" dirty="0">
                          <a:solidFill>
                            <a:srgbClr val="00264C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(</a:t>
                      </a:r>
                      <a:r>
                        <a:rPr lang="en-US" sz="2800" b="0" i="1" u="none" strike="noStrike" kern="1200" dirty="0" smtClean="0">
                          <a:solidFill>
                            <a:srgbClr val="00264C"/>
                          </a:solidFill>
                          <a:latin typeface="Cambria Math" pitchFamily="18" charset="0"/>
                          <a:ea typeface="Cambria Math" pitchFamily="18" charset="0"/>
                          <a:cs typeface="+mn-cs"/>
                        </a:rPr>
                        <a:t>X </a:t>
                      </a:r>
                      <a:r>
                        <a:rPr lang="en-US" sz="2800" b="0" i="0" u="none" strike="noStrike" dirty="0" smtClean="0">
                          <a:solidFill>
                            <a:srgbClr val="00264C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0" i="1" u="none" strike="noStrike" dirty="0">
                          <a:solidFill>
                            <a:srgbClr val="00264C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0" i="1" u="none" strike="noStrike" dirty="0">
                          <a:solidFill>
                            <a:srgbClr val="00264C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1" u="none" strike="noStrike" dirty="0">
                          <a:solidFill>
                            <a:srgbClr val="00264C"/>
                          </a:solidFill>
                          <a:latin typeface="Times New Roman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kumimoji="0" lang="el-GR" sz="2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Χωρ</a:t>
                      </a:r>
                      <a:r>
                        <a:rPr kumimoji="0" lang="el-GR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.</a:t>
                      </a: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0" i="0" u="none" strike="noStrike" kern="1200" dirty="0" smtClean="0">
                          <a:solidFill>
                            <a:srgbClr val="00264C"/>
                          </a:solidFill>
                          <a:latin typeface="Cambria Math" pitchFamily="18" charset="0"/>
                          <a:ea typeface="Cambria Math" pitchFamily="18" charset="0"/>
                          <a:cs typeface="+mn-cs"/>
                        </a:rPr>
                        <a:t>(</a:t>
                      </a:r>
                      <a:r>
                        <a:rPr lang="en-US" sz="2800" b="0" i="1" u="none" strike="noStrike" kern="1200" dirty="0" smtClean="0">
                          <a:solidFill>
                            <a:srgbClr val="00264C"/>
                          </a:solidFill>
                          <a:latin typeface="Cambria Math" pitchFamily="18" charset="0"/>
                          <a:ea typeface="Cambria Math" pitchFamily="18" charset="0"/>
                          <a:cs typeface="+mn-cs"/>
                        </a:rPr>
                        <a:t>Y </a:t>
                      </a:r>
                      <a:r>
                        <a:rPr lang="en-US" sz="2800" b="0" i="0" u="none" strike="noStrike" kern="1200" dirty="0" smtClean="0">
                          <a:solidFill>
                            <a:srgbClr val="00264C"/>
                          </a:solidFill>
                          <a:latin typeface="Cambria Math" pitchFamily="18" charset="0"/>
                          <a:ea typeface="Cambria Math" pitchFamily="18" charset="0"/>
                          <a:cs typeface="+mn-cs"/>
                        </a:rPr>
                        <a:t>)</a:t>
                      </a:r>
                      <a:endParaRPr lang="en-US" sz="2800" b="0" i="0" u="none" strike="noStrike" kern="1200" dirty="0">
                        <a:solidFill>
                          <a:srgbClr val="00264C"/>
                        </a:solidFill>
                        <a:latin typeface="Cambria Math" pitchFamily="18" charset="0"/>
                        <a:ea typeface="Cambria Math" pitchFamily="18" charset="0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6740"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353291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-10</a:t>
                      </a:r>
                    </a:p>
                  </a:txBody>
                  <a:tcPr marL="0" marR="3532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-90</a:t>
                      </a:r>
                    </a:p>
                  </a:txBody>
                  <a:tcPr marL="0" marR="5652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0" marR="3532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45</a:t>
                      </a:r>
                    </a:p>
                  </a:txBody>
                  <a:tcPr marL="0" marR="3532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0" marR="353291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-5</a:t>
                      </a:r>
                    </a:p>
                  </a:txBody>
                  <a:tcPr marL="0" marR="3532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-30</a:t>
                      </a:r>
                    </a:p>
                  </a:txBody>
                  <a:tcPr marL="0" marR="5652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0" marR="3532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42</a:t>
                      </a:r>
                    </a:p>
                  </a:txBody>
                  <a:tcPr marL="0" marR="3532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0" marR="353291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3532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5652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-3</a:t>
                      </a:r>
                    </a:p>
                  </a:txBody>
                  <a:tcPr marL="0" marR="3532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marL="0" marR="3532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0" marR="353291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0" marR="3532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-25</a:t>
                      </a:r>
                    </a:p>
                  </a:txBody>
                  <a:tcPr marL="0" marR="5652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-5</a:t>
                      </a:r>
                    </a:p>
                  </a:txBody>
                  <a:tcPr marL="0" marR="3532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0" marR="3532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0" marR="353291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0" marR="3532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-70</a:t>
                      </a:r>
                    </a:p>
                  </a:txBody>
                  <a:tcPr marL="0" marR="5652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-7</a:t>
                      </a:r>
                    </a:p>
                  </a:txBody>
                  <a:tcPr marL="0" marR="3532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0" marR="3532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4360">
                <a:tc gridSpan="2">
                  <a:txBody>
                    <a:bodyPr/>
                    <a:lstStyle/>
                    <a:p>
                      <a:pPr algn="r" rtl="0" fontAlgn="ctr"/>
                      <a:endParaRPr kumimoji="0" lang="en-US" sz="2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0" marR="353291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rtl="0" fontAlgn="ctr"/>
                      <a:endParaRPr kumimoji="0" lang="en-US" sz="2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0" marR="3429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kumimoji="0" lang="en-US" sz="3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/>
                          <a:ea typeface="+mn-ea"/>
                          <a:cs typeface="+mn-cs"/>
                        </a:rPr>
                        <a:t>∑= </a:t>
                      </a:r>
                      <a:r>
                        <a:rPr kumimoji="0" lang="en-US" sz="3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mbria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en-US" sz="3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215</a:t>
                      </a:r>
                    </a:p>
                  </a:txBody>
                  <a:tcPr marL="0" marR="565265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rtl="0" fontAlgn="ctr"/>
                      <a:endParaRPr kumimoji="0" lang="en-US" sz="2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0" marR="353291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rtl="0" fontAlgn="ctr"/>
                      <a:endParaRPr kumimoji="0" lang="en-US" sz="2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0" marR="3429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130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06B6856-1F7E-4350-B720-10A7AB40D0D9}" type="slidenum">
              <a:rPr lang="en-US" altLang="el-GR" sz="1400">
                <a:latin typeface="Calibri" panose="020F0502020204030204" pitchFamily="34" charset="0"/>
              </a:rPr>
              <a:pPr eaLnBrk="1" hangingPunct="1"/>
              <a:t>20</a:t>
            </a:fld>
            <a:endParaRPr lang="en-US" altLang="el-GR" sz="1400">
              <a:latin typeface="Calibri" panose="020F0502020204030204" pitchFamily="34" charset="0"/>
            </a:endParaRPr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5095876" y="2095500"/>
          <a:ext cx="202882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Equation" r:id="rId3" imgW="1002960" imgH="228600" progId="Equation.DSMT4">
                  <p:embed/>
                </p:oleObj>
              </mc:Choice>
              <mc:Fallback>
                <p:oleObj name="Equation" r:id="rId3" imgW="1002960" imgH="228600" progId="Equation.DSMT4">
                  <p:embed/>
                  <p:pic>
                    <p:nvPicPr>
                      <p:cNvPr id="307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76" y="2095500"/>
                        <a:ext cx="2028825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4"/>
          <p:cNvGraphicFramePr>
            <a:graphicFrameLocks noChangeAspect="1"/>
          </p:cNvGraphicFramePr>
          <p:nvPr/>
        </p:nvGraphicFramePr>
        <p:xfrm>
          <a:off x="7315200" y="2095500"/>
          <a:ext cx="10287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Equation" r:id="rId5" imgW="482400" imgH="228600" progId="Equation.DSMT4">
                  <p:embed/>
                </p:oleObj>
              </mc:Choice>
              <mc:Fallback>
                <p:oleObj name="Equation" r:id="rId5" imgW="482400" imgH="228600" progId="Equation.DSMT4">
                  <p:embed/>
                  <p:pic>
                    <p:nvPicPr>
                      <p:cNvPr id="307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2095500"/>
                        <a:ext cx="10287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5"/>
          <p:cNvGraphicFramePr>
            <a:graphicFrameLocks noChangeAspect="1"/>
          </p:cNvGraphicFramePr>
          <p:nvPr/>
        </p:nvGraphicFramePr>
        <p:xfrm>
          <a:off x="3790950" y="2095500"/>
          <a:ext cx="120015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Equation" r:id="rId7" imgW="571320" imgH="228600" progId="Equation.DSMT4">
                  <p:embed/>
                </p:oleObj>
              </mc:Choice>
              <mc:Fallback>
                <p:oleObj name="Equation" r:id="rId7" imgW="571320" imgH="228600" progId="Equation.DSMT4">
                  <p:embed/>
                  <p:pic>
                    <p:nvPicPr>
                      <p:cNvPr id="307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0950" y="2095500"/>
                        <a:ext cx="120015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4200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z="3600"/>
              <a:t>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2209800"/>
            <a:ext cx="7772400" cy="838200"/>
          </a:xfrm>
        </p:spPr>
        <p:txBody>
          <a:bodyPr/>
          <a:lstStyle/>
          <a:p>
            <a:pPr eaLnBrk="1" hangingPunct="1">
              <a:buFont typeface="Cambria Math" panose="02040503050406030204" pitchFamily="18" charset="0"/>
              <a:buNone/>
              <a:defRPr/>
            </a:pPr>
            <a:r>
              <a:rPr lang="en-US" dirty="0" smtClean="0"/>
              <a:t> </a:t>
            </a:r>
            <a:r>
              <a:rPr lang="el-GR" dirty="0" smtClean="0"/>
              <a:t>Το αποτέλεσμα είναι: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3200401" y="3025776"/>
          <a:ext cx="5821363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3" imgW="3924000" imgH="939600" progId="Equation.DSMT4">
                  <p:embed/>
                </p:oleObj>
              </mc:Choice>
              <mc:Fallback>
                <p:oleObj name="Equation" r:id="rId3" imgW="3924000" imgH="939600" progId="Equation.DSMT4">
                  <p:embed/>
                  <p:pic>
                    <p:nvPicPr>
                      <p:cNvPr id="409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1" y="3025776"/>
                        <a:ext cx="5821363" cy="1393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1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5F46C26-EAAF-4EBD-AA60-0BAB4417A748}" type="slidenum">
              <a:rPr lang="en-US" altLang="el-GR" sz="1400">
                <a:latin typeface="Calibri" panose="020F0502020204030204" pitchFamily="34" charset="0"/>
              </a:rPr>
              <a:pPr eaLnBrk="1" hangingPunct="1"/>
              <a:t>21</a:t>
            </a:fld>
            <a:endParaRPr lang="en-US" altLang="el-GR" sz="1400">
              <a:latin typeface="Calibri" panose="020F050202020403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2590800" y="609601"/>
          <a:ext cx="7315200" cy="822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23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3600" b="0" dirty="0" smtClean="0">
                          <a:solidFill>
                            <a:schemeClr val="accent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Υπολογισμός συνδιακύμανσης</a:t>
                      </a:r>
                      <a:r>
                        <a:rPr lang="el-GR" sz="3600" b="0" baseline="0" dirty="0" smtClean="0">
                          <a:solidFill>
                            <a:schemeClr val="accent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 </a:t>
                      </a:r>
                      <a:endParaRPr lang="en-US" sz="3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685" marB="4568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0" dirty="0" smtClean="0">
                          <a:solidFill>
                            <a:schemeClr val="accent6"/>
                          </a:solidFill>
                          <a:effectLst/>
                          <a:latin typeface="Calibri" pitchFamily="34" charset="0"/>
                        </a:rPr>
                        <a:t>(2)</a:t>
                      </a:r>
                      <a:endParaRPr lang="en-US" sz="3600" b="0" kern="1200" dirty="0" smtClean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T="45685" marB="4568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833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2133600" y="284163"/>
            <a:ext cx="8256588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/>
              <a:t>(Pearson) </a:t>
            </a:r>
            <a:r>
              <a:rPr lang="el-GR" sz="4000" dirty="0"/>
              <a:t>Συντελεσής Συνάφειας </a:t>
            </a:r>
            <a:r>
              <a:rPr lang="en-US" sz="5400" i="1" dirty="0" err="1">
                <a:ea typeface="Cambria Math" pitchFamily="18" charset="0"/>
              </a:rPr>
              <a:t>r</a:t>
            </a:r>
            <a:r>
              <a:rPr lang="en-US" sz="5400" i="1" baseline="-25000" dirty="0" err="1">
                <a:latin typeface="+mn-lt"/>
                <a:ea typeface="Cambria Math" pitchFamily="18" charset="0"/>
              </a:rPr>
              <a:t>xy</a:t>
            </a:r>
            <a:endParaRPr lang="en-US" sz="5400" i="1" baseline="-25000" dirty="0">
              <a:latin typeface="+mn-lt"/>
              <a:ea typeface="Cambria Math" pitchFamily="18" charset="0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05000"/>
            <a:ext cx="7772400" cy="2133600"/>
          </a:xfrm>
        </p:spPr>
        <p:txBody>
          <a:bodyPr/>
          <a:lstStyle/>
          <a:p>
            <a:pPr eaLnBrk="1" hangingPunct="1">
              <a:defRPr/>
            </a:pPr>
            <a:r>
              <a:rPr lang="el-GR" dirty="0" smtClean="0"/>
              <a:t>Σαν την συνδιακύμανση</a:t>
            </a:r>
            <a:r>
              <a:rPr lang="en-US" dirty="0" smtClean="0"/>
              <a:t>, </a:t>
            </a:r>
            <a:r>
              <a:rPr lang="el-GR" dirty="0" smtClean="0"/>
              <a:t>αλλά χρησιμοποιεί τιμές </a:t>
            </a:r>
            <a:r>
              <a:rPr lang="en-US" i="1" dirty="0" smtClean="0"/>
              <a:t>Z</a:t>
            </a:r>
            <a:r>
              <a:rPr lang="el-GR" i="1" dirty="0" smtClean="0"/>
              <a:t> </a:t>
            </a:r>
            <a:r>
              <a:rPr lang="el-GR" dirty="0" smtClean="0"/>
              <a:t>αντί για αποκλίσεις</a:t>
            </a:r>
            <a:r>
              <a:rPr lang="en-US" dirty="0" smtClean="0"/>
              <a:t>.  </a:t>
            </a:r>
            <a:r>
              <a:rPr lang="el-GR" dirty="0" smtClean="0"/>
              <a:t>Έτσι</a:t>
            </a:r>
            <a:r>
              <a:rPr lang="en-US" dirty="0" smtClean="0"/>
              <a:t>, </a:t>
            </a:r>
            <a:r>
              <a:rPr lang="el-GR" dirty="0" smtClean="0"/>
              <a:t>δεν επηρεάζεται από γραμμικούς μετασχηματισμους των τιμών</a:t>
            </a:r>
            <a:endParaRPr lang="en-US" dirty="0"/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3238500" y="3848101"/>
          <a:ext cx="4191000" cy="138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Equation" r:id="rId3" imgW="3162240" imgH="1041120" progId="Equation.DSMT4">
                  <p:embed/>
                </p:oleObj>
              </mc:Choice>
              <mc:Fallback>
                <p:oleObj name="Equation" r:id="rId3" imgW="3162240" imgH="1041120" progId="Equation.DSMT4">
                  <p:embed/>
                  <p:pic>
                    <p:nvPicPr>
                      <p:cNvPr id="717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0" y="3848101"/>
                        <a:ext cx="4191000" cy="1381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3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4AB9F01-743C-4FC5-BC4E-ED2ABB21A6D9}" type="slidenum">
              <a:rPr lang="en-US" altLang="el-GR" sz="1400">
                <a:latin typeface="Calibri" panose="020F0502020204030204" pitchFamily="34" charset="0"/>
              </a:rPr>
              <a:pPr eaLnBrk="1" hangingPunct="1"/>
              <a:t>22</a:t>
            </a:fld>
            <a:endParaRPr lang="en-US" altLang="el-GR" sz="1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33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Large confetti"/>
          <p:cNvSpPr>
            <a:spLocks noGrp="1"/>
          </p:cNvSpPr>
          <p:nvPr>
            <p:ph type="title"/>
          </p:nvPr>
        </p:nvSpPr>
        <p:spPr>
          <a:xfrm>
            <a:off x="1905000" y="284163"/>
            <a:ext cx="8485188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dirty="0" smtClean="0"/>
              <a:t>Εναλλακτική έκφραση</a:t>
            </a:r>
            <a:endParaRPr lang="en-US" dirty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044C295-B796-45CF-A580-8C3CBB829ED1}" type="slidenum">
              <a:rPr lang="en-US" altLang="el-GR" sz="1400">
                <a:latin typeface="Calibri" panose="020F0502020204030204" pitchFamily="34" charset="0"/>
              </a:rPr>
              <a:pPr eaLnBrk="1" hangingPunct="1"/>
              <a:t>23</a:t>
            </a:fld>
            <a:endParaRPr lang="en-US" altLang="el-GR" sz="1400">
              <a:latin typeface="Calibri" panose="020F0502020204030204" pitchFamily="34" charset="0"/>
            </a:endParaRP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3886200" y="2286000"/>
          <a:ext cx="2895600" cy="216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Equation" r:id="rId3" imgW="1549080" imgH="1155600" progId="Equation.DSMT4">
                  <p:embed/>
                </p:oleObj>
              </mc:Choice>
              <mc:Fallback>
                <p:oleObj name="Equation" r:id="rId3" imgW="1549080" imgH="1155600" progId="Equation.DSMT4">
                  <p:embed/>
                  <p:pic>
                    <p:nvPicPr>
                      <p:cNvPr id="819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286000"/>
                        <a:ext cx="2895600" cy="2160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915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Τύπος υπολογισμού </a:t>
            </a:r>
            <a:r>
              <a:rPr lang="en-US" dirty="0" smtClean="0"/>
              <a:t>1</a:t>
            </a:r>
            <a:endParaRPr lang="en-US" dirty="0"/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/>
        </p:nvGraphicFramePr>
        <p:xfrm>
          <a:off x="1873250" y="1588"/>
          <a:ext cx="2159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Equation" r:id="rId3" imgW="215640" imgH="368280" progId="Equation.DSMT4">
                  <p:embed/>
                </p:oleObj>
              </mc:Choice>
              <mc:Fallback>
                <p:oleObj name="Equation" r:id="rId3" imgW="215640" imgH="368280" progId="Equation.DSMT4">
                  <p:embed/>
                  <p:pic>
                    <p:nvPicPr>
                      <p:cNvPr id="921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3250" y="1588"/>
                        <a:ext cx="21590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5"/>
          <p:cNvGraphicFramePr>
            <a:graphicFrameLocks noChangeAspect="1"/>
          </p:cNvGraphicFramePr>
          <p:nvPr/>
        </p:nvGraphicFramePr>
        <p:xfrm>
          <a:off x="2328864" y="2144714"/>
          <a:ext cx="6313487" cy="2568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Equation" r:id="rId5" imgW="5435280" imgH="2209680" progId="Equation.DSMT4">
                  <p:embed/>
                </p:oleObj>
              </mc:Choice>
              <mc:Fallback>
                <p:oleObj name="Equation" r:id="rId5" imgW="5435280" imgH="2209680" progId="Equation.DSMT4">
                  <p:embed/>
                  <p:pic>
                    <p:nvPicPr>
                      <p:cNvPr id="921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8864" y="2144714"/>
                        <a:ext cx="6313487" cy="2568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D17A48C-6750-4459-A0FF-DDDDAD2B0C47}" type="slidenum">
              <a:rPr lang="en-US" altLang="el-GR" sz="1400">
                <a:latin typeface="Calibri" panose="020F0502020204030204" pitchFamily="34" charset="0"/>
              </a:rPr>
              <a:pPr eaLnBrk="1" hangingPunct="1"/>
              <a:t>24</a:t>
            </a:fld>
            <a:endParaRPr lang="en-US" altLang="el-GR" sz="1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11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Τύπος υπολογισμού 2</a:t>
            </a:r>
            <a:endParaRPr lang="en-US" dirty="0"/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1873250" y="1588"/>
          <a:ext cx="2159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4" name="Equation" r:id="rId3" imgW="215640" imgH="368280" progId="Equation.DSMT4">
                  <p:embed/>
                </p:oleObj>
              </mc:Choice>
              <mc:Fallback>
                <p:oleObj name="Equation" r:id="rId3" imgW="215640" imgH="368280" progId="Equation.DSMT4">
                  <p:embed/>
                  <p:pic>
                    <p:nvPicPr>
                      <p:cNvPr id="1024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3250" y="1588"/>
                        <a:ext cx="21590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5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98D84B4-69DB-4895-8CF4-A5B607B19B15}" type="slidenum">
              <a:rPr lang="en-US" altLang="el-GR" sz="1400">
                <a:latin typeface="Calibri" panose="020F0502020204030204" pitchFamily="34" charset="0"/>
              </a:rPr>
              <a:pPr eaLnBrk="1" hangingPunct="1"/>
              <a:t>25</a:t>
            </a:fld>
            <a:endParaRPr lang="en-US" altLang="el-GR" sz="1400">
              <a:latin typeface="Calibri" panose="020F0502020204030204" pitchFamily="34" charset="0"/>
            </a:endParaRPr>
          </a:p>
        </p:txBody>
      </p:sp>
      <p:graphicFrame>
        <p:nvGraphicFramePr>
          <p:cNvPr id="10243" name="Object 4"/>
          <p:cNvGraphicFramePr>
            <a:graphicFrameLocks noChangeAspect="1"/>
          </p:cNvGraphicFramePr>
          <p:nvPr/>
        </p:nvGraphicFramePr>
        <p:xfrm>
          <a:off x="1905001" y="2438400"/>
          <a:ext cx="8634413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5" name="Equation" r:id="rId5" imgW="8038800" imgH="1562040" progId="Equation.DSMT4">
                  <p:embed/>
                </p:oleObj>
              </mc:Choice>
              <mc:Fallback>
                <p:oleObj name="Equation" r:id="rId5" imgW="8038800" imgH="1562040" progId="Equation.DSMT4">
                  <p:embed/>
                  <p:pic>
                    <p:nvPicPr>
                      <p:cNvPr id="1024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1" y="2438400"/>
                        <a:ext cx="8634413" cy="167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767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2590800" y="284163"/>
            <a:ext cx="7799388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dirty="0" smtClean="0"/>
              <a:t>Πίνακας υπολογισμού </a:t>
            </a:r>
            <a:r>
              <a:rPr lang="en-US" sz="5400" i="1" dirty="0" err="1">
                <a:ea typeface="Cambria Math" pitchFamily="18" charset="0"/>
              </a:rPr>
              <a:t>r</a:t>
            </a:r>
            <a:r>
              <a:rPr lang="en-US" sz="5400" i="1" baseline="-25000" dirty="0" err="1">
                <a:latin typeface="+mn-lt"/>
                <a:ea typeface="Cambria Math" pitchFamily="18" charset="0"/>
              </a:rPr>
              <a:t>xy</a:t>
            </a:r>
            <a:endParaRPr lang="en-US" sz="5400" i="1" baseline="-25000" dirty="0">
              <a:latin typeface="+mn-lt"/>
              <a:ea typeface="Cambria Math" pitchFamily="18" charset="0"/>
            </a:endParaRPr>
          </a:p>
        </p:txBody>
      </p:sp>
      <p:sp>
        <p:nvSpPr>
          <p:cNvPr id="35843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7B59336-A3A3-44F4-8D9F-5DADF1F452D4}" type="slidenum">
              <a:rPr lang="en-US" altLang="el-GR" sz="1400">
                <a:latin typeface="Calibri" panose="020F0502020204030204" pitchFamily="34" charset="0"/>
              </a:rPr>
              <a:pPr eaLnBrk="1" hangingPunct="1"/>
              <a:t>26</a:t>
            </a:fld>
            <a:endParaRPr lang="en-US" altLang="el-GR" sz="1400">
              <a:latin typeface="Calibri" panose="020F0502020204030204" pitchFamily="34" charset="0"/>
            </a:endParaRPr>
          </a:p>
        </p:txBody>
      </p:sp>
      <p:graphicFrame>
        <p:nvGraphicFramePr>
          <p:cNvPr id="15" name="Group 124"/>
          <p:cNvGraphicFramePr>
            <a:graphicFrameLocks noGrp="1"/>
          </p:cNvGraphicFramePr>
          <p:nvPr>
            <p:ph idx="1"/>
            <p:extLst/>
          </p:nvPr>
        </p:nvGraphicFramePr>
        <p:xfrm>
          <a:off x="1905000" y="1752600"/>
          <a:ext cx="7467600" cy="4183078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7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96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85748"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l-GR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Τσγρ.</a:t>
                      </a: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2800" b="0" i="1" u="none" strike="noStrike" kern="1200" dirty="0" smtClean="0">
                          <a:solidFill>
                            <a:srgbClr val="00264C"/>
                          </a:solidFill>
                          <a:latin typeface="Cambria Math" pitchFamily="18" charset="0"/>
                          <a:ea typeface="Cambria Math" pitchFamily="18" charset="0"/>
                          <a:cs typeface="+mn-cs"/>
                        </a:rPr>
                        <a:t>X</a:t>
                      </a: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)</a:t>
                      </a:r>
                      <a:endParaRPr kumimoji="0" lang="en-US" sz="2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0" i="1" u="none" strike="noStrike" kern="1200" dirty="0" smtClean="0">
                          <a:solidFill>
                            <a:srgbClr val="00264C"/>
                          </a:solidFill>
                          <a:latin typeface="Cambria Math" pitchFamily="18" charset="0"/>
                          <a:ea typeface="Cambria Math" pitchFamily="18" charset="0"/>
                          <a:cs typeface="+mn-cs"/>
                        </a:rPr>
                        <a:t>X</a:t>
                      </a:r>
                      <a:r>
                        <a:rPr lang="en-US" sz="2800" b="0" i="0" u="none" strike="noStrike" baseline="30000" dirty="0" smtClean="0">
                          <a:solidFill>
                            <a:srgbClr val="00264C"/>
                          </a:solidFill>
                          <a:latin typeface="Times New Roman"/>
                        </a:rPr>
                        <a:t>  2</a:t>
                      </a:r>
                      <a:endParaRPr lang="en-US" sz="2800" b="0" i="0" u="none" strike="noStrike" baseline="30000" dirty="0">
                        <a:solidFill>
                          <a:srgbClr val="00264C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0" i="1" u="none" strike="noStrike" kern="1200" dirty="0" err="1" smtClean="0">
                          <a:solidFill>
                            <a:srgbClr val="00264C"/>
                          </a:solidFill>
                          <a:latin typeface="Cambria Math" pitchFamily="18" charset="0"/>
                          <a:ea typeface="Cambria Math" pitchFamily="18" charset="0"/>
                          <a:cs typeface="+mn-cs"/>
                        </a:rPr>
                        <a:t>XY</a:t>
                      </a:r>
                      <a:endParaRPr lang="en-US" sz="2800" b="0" i="0" u="none" strike="noStrike" baseline="30000" dirty="0">
                        <a:solidFill>
                          <a:srgbClr val="00264C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1" u="none" strike="noStrike" kern="1200" dirty="0" smtClean="0">
                          <a:solidFill>
                            <a:srgbClr val="00264C"/>
                          </a:solidFill>
                          <a:latin typeface="Cambria Math" pitchFamily="18" charset="0"/>
                          <a:ea typeface="Cambria Math" pitchFamily="18" charset="0"/>
                          <a:cs typeface="+mn-cs"/>
                        </a:rPr>
                        <a:t>Y</a:t>
                      </a:r>
                      <a:r>
                        <a:rPr lang="en-US" sz="2800" b="0" i="0" u="none" strike="noStrike" baseline="30000" dirty="0" smtClean="0">
                          <a:solidFill>
                            <a:srgbClr val="00264C"/>
                          </a:solidFill>
                          <a:latin typeface="+mn-lt"/>
                        </a:rPr>
                        <a:t>  2</a:t>
                      </a:r>
                      <a:endParaRPr lang="en-US" sz="2800" b="0" i="1" u="none" strike="noStrike" dirty="0" smtClean="0">
                        <a:solidFill>
                          <a:srgbClr val="00264C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kumimoji="0" lang="el-GR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Πνμν.</a:t>
                      </a: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0" i="0" u="none" strike="noStrike" kern="1200" dirty="0" smtClean="0">
                          <a:solidFill>
                            <a:srgbClr val="00264C"/>
                          </a:solidFill>
                          <a:latin typeface="Cambria Math" pitchFamily="18" charset="0"/>
                          <a:ea typeface="Cambria Math" pitchFamily="18" charset="0"/>
                          <a:cs typeface="+mn-cs"/>
                        </a:rPr>
                        <a:t>(</a:t>
                      </a:r>
                      <a:r>
                        <a:rPr lang="en-US" sz="2800" b="0" i="1" u="none" strike="noStrike" kern="1200" dirty="0" smtClean="0">
                          <a:solidFill>
                            <a:srgbClr val="00264C"/>
                          </a:solidFill>
                          <a:latin typeface="Cambria Math" pitchFamily="18" charset="0"/>
                          <a:ea typeface="Cambria Math" pitchFamily="18" charset="0"/>
                          <a:cs typeface="+mn-cs"/>
                        </a:rPr>
                        <a:t>Y </a:t>
                      </a:r>
                      <a:r>
                        <a:rPr lang="en-US" sz="2800" b="0" i="0" u="none" strike="noStrike" kern="1200" dirty="0" smtClean="0">
                          <a:solidFill>
                            <a:srgbClr val="00264C"/>
                          </a:solidFill>
                          <a:latin typeface="Cambria Math" pitchFamily="18" charset="0"/>
                          <a:ea typeface="Cambria Math" pitchFamily="18" charset="0"/>
                          <a:cs typeface="+mn-cs"/>
                        </a:rPr>
                        <a:t>)</a:t>
                      </a:r>
                      <a:endParaRPr lang="en-US" sz="2800" b="0" i="0" u="none" strike="noStrike" kern="1200" dirty="0">
                        <a:solidFill>
                          <a:srgbClr val="00264C"/>
                        </a:solidFill>
                        <a:latin typeface="Cambria Math" pitchFamily="18" charset="0"/>
                        <a:ea typeface="Cambria Math" pitchFamily="18" charset="0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669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sz="2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R="320040" marT="45717" marB="45717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R="320040" marT="45717" marB="4571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  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  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2025</a:t>
                      </a:r>
                    </a:p>
                  </a:txBody>
                  <a:tcPr marR="274320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45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36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sz="2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R="320040" marT="45717" marB="45717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R="320040" marT="45717" marB="4571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 25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210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1764</a:t>
                      </a:r>
                    </a:p>
                  </a:txBody>
                  <a:tcPr marR="274320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42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36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sz="2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R="320040" marT="45717" marB="45717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R="320040" marT="45717" marB="4571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330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1089</a:t>
                      </a:r>
                    </a:p>
                  </a:txBody>
                  <a:tcPr marR="274320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36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sz="2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R="320040" marT="45717" marB="45717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R="320040" marT="45717" marB="4571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225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465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961</a:t>
                      </a:r>
                    </a:p>
                  </a:txBody>
                  <a:tcPr marR="274320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336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sz="2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R="320040" marT="45717" marB="45717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R="320040" marT="45717" marB="4571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400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580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841</a:t>
                      </a:r>
                    </a:p>
                  </a:txBody>
                  <a:tcPr marR="274320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822">
                <a:tc gridSpan="6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R="320040" marT="45717" marB="45717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R="3200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R="2743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336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/>
                          <a:ea typeface="+mn-ea"/>
                          <a:cs typeface="+mn-cs"/>
                        </a:rPr>
                        <a:t>∑=</a:t>
                      </a:r>
                      <a:endParaRPr kumimoji="0" lang="en-US" sz="2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R="137160"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marR="320040" marT="45717" marB="4571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750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1585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6680</a:t>
                      </a:r>
                    </a:p>
                  </a:txBody>
                  <a:tcPr marR="274320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180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707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/>
              <a:t>Υπολογισμός </a:t>
            </a:r>
            <a:r>
              <a:rPr lang="en-US" i="1" dirty="0" err="1" smtClean="0">
                <a:effectLst/>
                <a:latin typeface="+mj-lt"/>
                <a:ea typeface="Cambria Math" pitchFamily="18" charset="0"/>
              </a:rPr>
              <a:t>r</a:t>
            </a:r>
            <a:r>
              <a:rPr lang="en-US" i="1" baseline="-25000" dirty="0" err="1" smtClean="0">
                <a:effectLst/>
                <a:latin typeface="+mj-lt"/>
                <a:ea typeface="Cambria Math" pitchFamily="18" charset="0"/>
              </a:rPr>
              <a:t>xy</a:t>
            </a:r>
            <a:r>
              <a:rPr lang="en-US" i="1" baseline="-25000" dirty="0">
                <a:ea typeface="Cambria Math" pitchFamily="18" charset="0"/>
              </a:rPr>
              <a:t> </a:t>
            </a:r>
            <a:r>
              <a:rPr lang="en-US" i="1" baseline="-250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l-GR" dirty="0"/>
              <a:t>από τον πίνακα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/>
        </p:nvGraphicFramePr>
        <p:xfrm>
          <a:off x="2101850" y="2089150"/>
          <a:ext cx="8102600" cy="349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Equation" r:id="rId3" imgW="8102520" imgH="3492360" progId="Equation.DSMT4">
                  <p:embed/>
                </p:oleObj>
              </mc:Choice>
              <mc:Fallback>
                <p:oleObj name="Equation" r:id="rId3" imgW="8102520" imgH="3492360" progId="Equation.DSMT4">
                  <p:embed/>
                  <p:pic>
                    <p:nvPicPr>
                      <p:cNvPr id="1126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1850" y="2089150"/>
                        <a:ext cx="8102600" cy="349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E194B1C-709D-40BB-84F7-3EABE35690FC}" type="slidenum">
              <a:rPr lang="en-US" altLang="el-GR" sz="1400">
                <a:latin typeface="Calibri" panose="020F0502020204030204" pitchFamily="34" charset="0"/>
              </a:rPr>
              <a:pPr eaLnBrk="1" hangingPunct="1"/>
              <a:t>27</a:t>
            </a:fld>
            <a:endParaRPr lang="en-US" altLang="el-GR" sz="1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82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Υπολογισμός συνάφειας</a:t>
            </a:r>
            <a:endParaRPr lang="en-US" dirty="0"/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/>
        </p:nvGraphicFramePr>
        <p:xfrm>
          <a:off x="3270250" y="2489200"/>
          <a:ext cx="5105400" cy="285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Equation" r:id="rId3" imgW="5105160" imgH="2857320" progId="Equation.DSMT4">
                  <p:embed/>
                </p:oleObj>
              </mc:Choice>
              <mc:Fallback>
                <p:oleObj name="Equation" r:id="rId3" imgW="5105160" imgH="2857320" progId="Equation.DSMT4">
                  <p:embed/>
                  <p:pic>
                    <p:nvPicPr>
                      <p:cNvPr id="1229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50" y="2489200"/>
                        <a:ext cx="5105400" cy="285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C5EE742-953E-41C9-9C50-21805B3D8124}" type="slidenum">
              <a:rPr lang="en-US" altLang="el-GR" sz="1400">
                <a:latin typeface="Calibri" panose="020F0502020204030204" pitchFamily="34" charset="0"/>
              </a:rPr>
              <a:pPr eaLnBrk="1" hangingPunct="1"/>
              <a:t>28</a:t>
            </a:fld>
            <a:endParaRPr lang="en-US" altLang="el-GR" sz="1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8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5257800" y="284163"/>
            <a:ext cx="5132388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dirty="0" smtClean="0"/>
              <a:t>Συμπέρασμα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4400" i="1" dirty="0" err="1">
                <a:latin typeface="+mj-lt"/>
              </a:rPr>
              <a:t>r</a:t>
            </a:r>
            <a:r>
              <a:rPr lang="en-US" sz="4400" i="1" baseline="-25000" dirty="0" err="1">
                <a:latin typeface="+mj-lt"/>
              </a:rPr>
              <a:t>xy</a:t>
            </a:r>
            <a:r>
              <a:rPr lang="en-US" sz="4400" i="1" dirty="0">
                <a:latin typeface="+mj-lt"/>
              </a:rPr>
              <a:t> </a:t>
            </a:r>
            <a:r>
              <a:rPr lang="en-US" dirty="0" smtClean="0"/>
              <a:t>= -0.96 </a:t>
            </a:r>
            <a:r>
              <a:rPr lang="el-GR" dirty="0" smtClean="0"/>
              <a:t>λέει ότι ο καπνιστής θα έχει οπωσδήποτε μικρότερο όγκο πνευμόνων</a:t>
            </a: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marL="0" indent="0" eaLnBrk="1" hangingPunct="1">
              <a:buNone/>
              <a:defRPr/>
            </a:pPr>
            <a:r>
              <a:rPr lang="el-GR" dirty="0" smtClean="0"/>
              <a:t>Μεγαλύτερη έκθεση στο κάπνισμα αυξάνει την πιθανότητα βλάβης στους πνεύμονες</a:t>
            </a:r>
            <a:endParaRPr lang="en-US" dirty="0"/>
          </a:p>
        </p:txBody>
      </p:sp>
      <p:sp>
        <p:nvSpPr>
          <p:cNvPr id="1331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1ACB590-B28D-491D-B797-FA36BED13A0C}" type="slidenum">
              <a:rPr lang="en-US" altLang="el-GR" sz="1400">
                <a:latin typeface="Calibri" panose="020F0502020204030204" pitchFamily="34" charset="0"/>
              </a:rPr>
              <a:pPr eaLnBrk="1" hangingPunct="1"/>
              <a:t>29</a:t>
            </a:fld>
            <a:endParaRPr lang="en-US" altLang="el-GR" sz="1400">
              <a:latin typeface="Calibri" panose="020F0502020204030204" pitchFamily="34" charset="0"/>
            </a:endParaRP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/>
        </p:nvGraphicFramePr>
        <p:xfrm>
          <a:off x="2565401" y="790576"/>
          <a:ext cx="2379663" cy="72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Equation" r:id="rId3" imgW="1993680" imgH="609480" progId="Equation.DSMT4">
                  <p:embed/>
                </p:oleObj>
              </mc:Choice>
              <mc:Fallback>
                <p:oleObj name="Equation" r:id="rId3" imgW="1993680" imgH="609480" progId="Equation.DSMT4">
                  <p:embed/>
                  <p:pic>
                    <p:nvPicPr>
                      <p:cNvPr id="1331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5401" y="790576"/>
                        <a:ext cx="2379663" cy="728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9366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47528" y="332656"/>
            <a:ext cx="49685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chemeClr val="accent4">
                    <a:lumMod val="75000"/>
                  </a:schemeClr>
                </a:solidFill>
              </a:rPr>
              <a:t>Ιδιότητες της κανονικής κατανομής</a:t>
            </a:r>
            <a:r>
              <a:rPr lang="en-GB" sz="2000" dirty="0" smtClean="0">
                <a:solidFill>
                  <a:schemeClr val="accent4">
                    <a:lumMod val="75000"/>
                  </a:schemeClr>
                </a:solidFill>
              </a:rPr>
              <a:t>:</a:t>
            </a:r>
            <a:endParaRPr lang="en-GB" sz="2000" dirty="0">
              <a:solidFill>
                <a:schemeClr val="accent4">
                  <a:lumMod val="75000"/>
                </a:schemeClr>
              </a:solidFill>
            </a:endParaRPr>
          </a:p>
        </p:txBody>
      </p:sp>
      <p:grpSp>
        <p:nvGrpSpPr>
          <p:cNvPr id="2" name="Group 5"/>
          <p:cNvGrpSpPr/>
          <p:nvPr/>
        </p:nvGrpSpPr>
        <p:grpSpPr>
          <a:xfrm>
            <a:off x="2783632" y="2924944"/>
            <a:ext cx="6624736" cy="3240360"/>
            <a:chOff x="1259632" y="2348880"/>
            <a:chExt cx="6408712" cy="4104456"/>
          </a:xfrm>
        </p:grpSpPr>
        <p:cxnSp>
          <p:nvCxnSpPr>
            <p:cNvPr id="7" name="Straight Arrow Connector 6"/>
            <p:cNvCxnSpPr/>
            <p:nvPr/>
          </p:nvCxnSpPr>
          <p:spPr>
            <a:xfrm flipV="1">
              <a:off x="1403648" y="2348880"/>
              <a:ext cx="0" cy="410445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1259632" y="6237312"/>
              <a:ext cx="6408712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1388533" y="2708919"/>
              <a:ext cx="5991779" cy="3684410"/>
            </a:xfrm>
            <a:custGeom>
              <a:avLst/>
              <a:gdLst>
                <a:gd name="connsiteX0" fmla="*/ 0 w 6028267"/>
                <a:gd name="connsiteY0" fmla="*/ 1821275 h 1843852"/>
                <a:gd name="connsiteX1" fmla="*/ 2133600 w 6028267"/>
                <a:gd name="connsiteY1" fmla="*/ 3763 h 1843852"/>
                <a:gd name="connsiteX2" fmla="*/ 6028267 w 6028267"/>
                <a:gd name="connsiteY2" fmla="*/ 1843852 h 1843852"/>
                <a:gd name="connsiteX3" fmla="*/ 6028267 w 6028267"/>
                <a:gd name="connsiteY3" fmla="*/ 1843852 h 1843852"/>
                <a:gd name="connsiteX0" fmla="*/ 0 w 6028267"/>
                <a:gd name="connsiteY0" fmla="*/ 1881415 h 1903992"/>
                <a:gd name="connsiteX1" fmla="*/ 3327483 w 6028267"/>
                <a:gd name="connsiteY1" fmla="*/ 3763 h 1903992"/>
                <a:gd name="connsiteX2" fmla="*/ 6028267 w 6028267"/>
                <a:gd name="connsiteY2" fmla="*/ 1903992 h 1903992"/>
                <a:gd name="connsiteX3" fmla="*/ 6028267 w 6028267"/>
                <a:gd name="connsiteY3" fmla="*/ 1903992 h 1903992"/>
                <a:gd name="connsiteX0" fmla="*/ 0 w 6028267"/>
                <a:gd name="connsiteY0" fmla="*/ 1809407 h 1831984"/>
                <a:gd name="connsiteX1" fmla="*/ 3039451 w 6028267"/>
                <a:gd name="connsiteY1" fmla="*/ 3763 h 1831984"/>
                <a:gd name="connsiteX2" fmla="*/ 6028267 w 6028267"/>
                <a:gd name="connsiteY2" fmla="*/ 1831984 h 1831984"/>
                <a:gd name="connsiteX3" fmla="*/ 6028267 w 6028267"/>
                <a:gd name="connsiteY3" fmla="*/ 1831984 h 1831984"/>
                <a:gd name="connsiteX0" fmla="*/ 0 w 6028267"/>
                <a:gd name="connsiteY0" fmla="*/ 1809407 h 1831984"/>
                <a:gd name="connsiteX1" fmla="*/ 2967443 w 6028267"/>
                <a:gd name="connsiteY1" fmla="*/ 3763 h 1831984"/>
                <a:gd name="connsiteX2" fmla="*/ 6028267 w 6028267"/>
                <a:gd name="connsiteY2" fmla="*/ 1831984 h 1831984"/>
                <a:gd name="connsiteX3" fmla="*/ 6028267 w 6028267"/>
                <a:gd name="connsiteY3" fmla="*/ 1831984 h 1831984"/>
                <a:gd name="connsiteX0" fmla="*/ 0 w 6028267"/>
                <a:gd name="connsiteY0" fmla="*/ 3537599 h 3560176"/>
                <a:gd name="connsiteX1" fmla="*/ 3039451 w 6028267"/>
                <a:gd name="connsiteY1" fmla="*/ 3763 h 3560176"/>
                <a:gd name="connsiteX2" fmla="*/ 6028267 w 6028267"/>
                <a:gd name="connsiteY2" fmla="*/ 3560176 h 3560176"/>
                <a:gd name="connsiteX3" fmla="*/ 6028267 w 6028267"/>
                <a:gd name="connsiteY3" fmla="*/ 3560176 h 3560176"/>
                <a:gd name="connsiteX0" fmla="*/ 0 w 6028267"/>
                <a:gd name="connsiteY0" fmla="*/ 3610514 h 3761995"/>
                <a:gd name="connsiteX1" fmla="*/ 1743307 w 6028267"/>
                <a:gd name="connsiteY1" fmla="*/ 3173022 h 3761995"/>
                <a:gd name="connsiteX2" fmla="*/ 3039451 w 6028267"/>
                <a:gd name="connsiteY2" fmla="*/ 76678 h 3761995"/>
                <a:gd name="connsiteX3" fmla="*/ 6028267 w 6028267"/>
                <a:gd name="connsiteY3" fmla="*/ 3633091 h 3761995"/>
                <a:gd name="connsiteX4" fmla="*/ 6028267 w 6028267"/>
                <a:gd name="connsiteY4" fmla="*/ 3633091 h 3761995"/>
                <a:gd name="connsiteX0" fmla="*/ 0 w 6028267"/>
                <a:gd name="connsiteY0" fmla="*/ 3533836 h 3689081"/>
                <a:gd name="connsiteX1" fmla="*/ 1743307 w 6028267"/>
                <a:gd name="connsiteY1" fmla="*/ 3096344 h 3689081"/>
                <a:gd name="connsiteX2" fmla="*/ 3039451 w 6028267"/>
                <a:gd name="connsiteY2" fmla="*/ 0 h 3689081"/>
                <a:gd name="connsiteX3" fmla="*/ 4263587 w 6028267"/>
                <a:gd name="connsiteY3" fmla="*/ 3096345 h 3689081"/>
                <a:gd name="connsiteX4" fmla="*/ 6028267 w 6028267"/>
                <a:gd name="connsiteY4" fmla="*/ 3556413 h 3689081"/>
                <a:gd name="connsiteX5" fmla="*/ 6028267 w 6028267"/>
                <a:gd name="connsiteY5" fmla="*/ 3556413 h 3689081"/>
                <a:gd name="connsiteX0" fmla="*/ 59412 w 6087679"/>
                <a:gd name="connsiteY0" fmla="*/ 3533836 h 3689081"/>
                <a:gd name="connsiteX1" fmla="*/ 290551 w 6087679"/>
                <a:gd name="connsiteY1" fmla="*/ 3528393 h 3689081"/>
                <a:gd name="connsiteX2" fmla="*/ 1802719 w 6087679"/>
                <a:gd name="connsiteY2" fmla="*/ 3096344 h 3689081"/>
                <a:gd name="connsiteX3" fmla="*/ 3098863 w 6087679"/>
                <a:gd name="connsiteY3" fmla="*/ 0 h 3689081"/>
                <a:gd name="connsiteX4" fmla="*/ 4322999 w 6087679"/>
                <a:gd name="connsiteY4" fmla="*/ 3096345 h 3689081"/>
                <a:gd name="connsiteX5" fmla="*/ 6087679 w 6087679"/>
                <a:gd name="connsiteY5" fmla="*/ 3556413 h 3689081"/>
                <a:gd name="connsiteX6" fmla="*/ 6087679 w 6087679"/>
                <a:gd name="connsiteY6" fmla="*/ 3556413 h 3689081"/>
                <a:gd name="connsiteX0" fmla="*/ 59412 w 6087679"/>
                <a:gd name="connsiteY0" fmla="*/ 3533836 h 3684410"/>
                <a:gd name="connsiteX1" fmla="*/ 290551 w 6087679"/>
                <a:gd name="connsiteY1" fmla="*/ 3528393 h 3684410"/>
                <a:gd name="connsiteX2" fmla="*/ 1802719 w 6087679"/>
                <a:gd name="connsiteY2" fmla="*/ 3096344 h 3684410"/>
                <a:gd name="connsiteX3" fmla="*/ 3098863 w 6087679"/>
                <a:gd name="connsiteY3" fmla="*/ 0 h 3684410"/>
                <a:gd name="connsiteX4" fmla="*/ 4322999 w 6087679"/>
                <a:gd name="connsiteY4" fmla="*/ 3096345 h 3684410"/>
                <a:gd name="connsiteX5" fmla="*/ 5691151 w 6087679"/>
                <a:gd name="connsiteY5" fmla="*/ 3528393 h 3684410"/>
                <a:gd name="connsiteX6" fmla="*/ 6087679 w 6087679"/>
                <a:gd name="connsiteY6" fmla="*/ 3556413 h 3684410"/>
                <a:gd name="connsiteX7" fmla="*/ 6087679 w 6087679"/>
                <a:gd name="connsiteY7" fmla="*/ 3556413 h 3684410"/>
                <a:gd name="connsiteX0" fmla="*/ 59412 w 6087679"/>
                <a:gd name="connsiteY0" fmla="*/ 3533836 h 3684410"/>
                <a:gd name="connsiteX1" fmla="*/ 290551 w 6087679"/>
                <a:gd name="connsiteY1" fmla="*/ 3528393 h 3684410"/>
                <a:gd name="connsiteX2" fmla="*/ 1802719 w 6087679"/>
                <a:gd name="connsiteY2" fmla="*/ 3096344 h 3684410"/>
                <a:gd name="connsiteX3" fmla="*/ 3098863 w 6087679"/>
                <a:gd name="connsiteY3" fmla="*/ 0 h 3684410"/>
                <a:gd name="connsiteX4" fmla="*/ 4322999 w 6087679"/>
                <a:gd name="connsiteY4" fmla="*/ 3096345 h 3684410"/>
                <a:gd name="connsiteX5" fmla="*/ 5691151 w 6087679"/>
                <a:gd name="connsiteY5" fmla="*/ 3528393 h 3684410"/>
                <a:gd name="connsiteX6" fmla="*/ 5907175 w 6087679"/>
                <a:gd name="connsiteY6" fmla="*/ 3528393 h 3684410"/>
                <a:gd name="connsiteX7" fmla="*/ 6087679 w 6087679"/>
                <a:gd name="connsiteY7" fmla="*/ 3556413 h 3684410"/>
                <a:gd name="connsiteX8" fmla="*/ 6087679 w 6087679"/>
                <a:gd name="connsiteY8" fmla="*/ 3556413 h 3684410"/>
                <a:gd name="connsiteX0" fmla="*/ 0 w 6028267"/>
                <a:gd name="connsiteY0" fmla="*/ 3533836 h 3684410"/>
                <a:gd name="connsiteX1" fmla="*/ 375155 w 6028267"/>
                <a:gd name="connsiteY1" fmla="*/ 3528393 h 3684410"/>
                <a:gd name="connsiteX2" fmla="*/ 1743307 w 6028267"/>
                <a:gd name="connsiteY2" fmla="*/ 3096344 h 3684410"/>
                <a:gd name="connsiteX3" fmla="*/ 3039451 w 6028267"/>
                <a:gd name="connsiteY3" fmla="*/ 0 h 3684410"/>
                <a:gd name="connsiteX4" fmla="*/ 4263587 w 6028267"/>
                <a:gd name="connsiteY4" fmla="*/ 3096345 h 3684410"/>
                <a:gd name="connsiteX5" fmla="*/ 5631739 w 6028267"/>
                <a:gd name="connsiteY5" fmla="*/ 3528393 h 3684410"/>
                <a:gd name="connsiteX6" fmla="*/ 5847763 w 6028267"/>
                <a:gd name="connsiteY6" fmla="*/ 3528393 h 3684410"/>
                <a:gd name="connsiteX7" fmla="*/ 6028267 w 6028267"/>
                <a:gd name="connsiteY7" fmla="*/ 3556413 h 3684410"/>
                <a:gd name="connsiteX8" fmla="*/ 6028267 w 6028267"/>
                <a:gd name="connsiteY8" fmla="*/ 3556413 h 3684410"/>
                <a:gd name="connsiteX0" fmla="*/ 0 w 6028267"/>
                <a:gd name="connsiteY0" fmla="*/ 3533836 h 3684410"/>
                <a:gd name="connsiteX1" fmla="*/ 231139 w 6028267"/>
                <a:gd name="connsiteY1" fmla="*/ 3528393 h 3684410"/>
                <a:gd name="connsiteX2" fmla="*/ 375155 w 6028267"/>
                <a:gd name="connsiteY2" fmla="*/ 3528393 h 3684410"/>
                <a:gd name="connsiteX3" fmla="*/ 1743307 w 6028267"/>
                <a:gd name="connsiteY3" fmla="*/ 3096344 h 3684410"/>
                <a:gd name="connsiteX4" fmla="*/ 3039451 w 6028267"/>
                <a:gd name="connsiteY4" fmla="*/ 0 h 3684410"/>
                <a:gd name="connsiteX5" fmla="*/ 4263587 w 6028267"/>
                <a:gd name="connsiteY5" fmla="*/ 3096345 h 3684410"/>
                <a:gd name="connsiteX6" fmla="*/ 5631739 w 6028267"/>
                <a:gd name="connsiteY6" fmla="*/ 3528393 h 3684410"/>
                <a:gd name="connsiteX7" fmla="*/ 5847763 w 6028267"/>
                <a:gd name="connsiteY7" fmla="*/ 3528393 h 3684410"/>
                <a:gd name="connsiteX8" fmla="*/ 6028267 w 6028267"/>
                <a:gd name="connsiteY8" fmla="*/ 3556413 h 3684410"/>
                <a:gd name="connsiteX9" fmla="*/ 6028267 w 6028267"/>
                <a:gd name="connsiteY9" fmla="*/ 3556413 h 3684410"/>
                <a:gd name="connsiteX0" fmla="*/ 0 w 6028267"/>
                <a:gd name="connsiteY0" fmla="*/ 3533836 h 3684410"/>
                <a:gd name="connsiteX1" fmla="*/ 375155 w 6028267"/>
                <a:gd name="connsiteY1" fmla="*/ 3528393 h 3684410"/>
                <a:gd name="connsiteX2" fmla="*/ 375155 w 6028267"/>
                <a:gd name="connsiteY2" fmla="*/ 3528393 h 3684410"/>
                <a:gd name="connsiteX3" fmla="*/ 1743307 w 6028267"/>
                <a:gd name="connsiteY3" fmla="*/ 3096344 h 3684410"/>
                <a:gd name="connsiteX4" fmla="*/ 3039451 w 6028267"/>
                <a:gd name="connsiteY4" fmla="*/ 0 h 3684410"/>
                <a:gd name="connsiteX5" fmla="*/ 4263587 w 6028267"/>
                <a:gd name="connsiteY5" fmla="*/ 3096345 h 3684410"/>
                <a:gd name="connsiteX6" fmla="*/ 5631739 w 6028267"/>
                <a:gd name="connsiteY6" fmla="*/ 3528393 h 3684410"/>
                <a:gd name="connsiteX7" fmla="*/ 5847763 w 6028267"/>
                <a:gd name="connsiteY7" fmla="*/ 3528393 h 3684410"/>
                <a:gd name="connsiteX8" fmla="*/ 6028267 w 6028267"/>
                <a:gd name="connsiteY8" fmla="*/ 3556413 h 3684410"/>
                <a:gd name="connsiteX9" fmla="*/ 6028267 w 6028267"/>
                <a:gd name="connsiteY9" fmla="*/ 3556413 h 3684410"/>
                <a:gd name="connsiteX0" fmla="*/ 0 w 6028267"/>
                <a:gd name="connsiteY0" fmla="*/ 3533836 h 3684410"/>
                <a:gd name="connsiteX1" fmla="*/ 375155 w 6028267"/>
                <a:gd name="connsiteY1" fmla="*/ 3528393 h 3684410"/>
                <a:gd name="connsiteX2" fmla="*/ 375155 w 6028267"/>
                <a:gd name="connsiteY2" fmla="*/ 3528393 h 3684410"/>
                <a:gd name="connsiteX3" fmla="*/ 1743307 w 6028267"/>
                <a:gd name="connsiteY3" fmla="*/ 3096344 h 3684410"/>
                <a:gd name="connsiteX4" fmla="*/ 3039451 w 6028267"/>
                <a:gd name="connsiteY4" fmla="*/ 0 h 3684410"/>
                <a:gd name="connsiteX5" fmla="*/ 4263587 w 6028267"/>
                <a:gd name="connsiteY5" fmla="*/ 3096345 h 3684410"/>
                <a:gd name="connsiteX6" fmla="*/ 5631739 w 6028267"/>
                <a:gd name="connsiteY6" fmla="*/ 3528393 h 3684410"/>
                <a:gd name="connsiteX7" fmla="*/ 5847763 w 6028267"/>
                <a:gd name="connsiteY7" fmla="*/ 3528393 h 3684410"/>
                <a:gd name="connsiteX8" fmla="*/ 6028267 w 6028267"/>
                <a:gd name="connsiteY8" fmla="*/ 3556413 h 3684410"/>
                <a:gd name="connsiteX9" fmla="*/ 5991779 w 6028267"/>
                <a:gd name="connsiteY9" fmla="*/ 3528393 h 3684410"/>
                <a:gd name="connsiteX0" fmla="*/ 0 w 6028267"/>
                <a:gd name="connsiteY0" fmla="*/ 3533836 h 3684410"/>
                <a:gd name="connsiteX1" fmla="*/ 375155 w 6028267"/>
                <a:gd name="connsiteY1" fmla="*/ 3528393 h 3684410"/>
                <a:gd name="connsiteX2" fmla="*/ 375155 w 6028267"/>
                <a:gd name="connsiteY2" fmla="*/ 3528393 h 3684410"/>
                <a:gd name="connsiteX3" fmla="*/ 1743307 w 6028267"/>
                <a:gd name="connsiteY3" fmla="*/ 3096344 h 3684410"/>
                <a:gd name="connsiteX4" fmla="*/ 3039451 w 6028267"/>
                <a:gd name="connsiteY4" fmla="*/ 0 h 3684410"/>
                <a:gd name="connsiteX5" fmla="*/ 4263587 w 6028267"/>
                <a:gd name="connsiteY5" fmla="*/ 3096345 h 3684410"/>
                <a:gd name="connsiteX6" fmla="*/ 5631739 w 6028267"/>
                <a:gd name="connsiteY6" fmla="*/ 3528393 h 3684410"/>
                <a:gd name="connsiteX7" fmla="*/ 5631739 w 6028267"/>
                <a:gd name="connsiteY7" fmla="*/ 3528393 h 3684410"/>
                <a:gd name="connsiteX8" fmla="*/ 6028267 w 6028267"/>
                <a:gd name="connsiteY8" fmla="*/ 3556413 h 3684410"/>
                <a:gd name="connsiteX9" fmla="*/ 5991779 w 6028267"/>
                <a:gd name="connsiteY9" fmla="*/ 3528393 h 3684410"/>
                <a:gd name="connsiteX0" fmla="*/ 0 w 5991779"/>
                <a:gd name="connsiteY0" fmla="*/ 3533836 h 3684410"/>
                <a:gd name="connsiteX1" fmla="*/ 375155 w 5991779"/>
                <a:gd name="connsiteY1" fmla="*/ 3528393 h 3684410"/>
                <a:gd name="connsiteX2" fmla="*/ 375155 w 5991779"/>
                <a:gd name="connsiteY2" fmla="*/ 3528393 h 3684410"/>
                <a:gd name="connsiteX3" fmla="*/ 1743307 w 5991779"/>
                <a:gd name="connsiteY3" fmla="*/ 3096344 h 3684410"/>
                <a:gd name="connsiteX4" fmla="*/ 3039451 w 5991779"/>
                <a:gd name="connsiteY4" fmla="*/ 0 h 3684410"/>
                <a:gd name="connsiteX5" fmla="*/ 4263587 w 5991779"/>
                <a:gd name="connsiteY5" fmla="*/ 3096345 h 3684410"/>
                <a:gd name="connsiteX6" fmla="*/ 5631739 w 5991779"/>
                <a:gd name="connsiteY6" fmla="*/ 3528393 h 3684410"/>
                <a:gd name="connsiteX7" fmla="*/ 5631739 w 5991779"/>
                <a:gd name="connsiteY7" fmla="*/ 3528393 h 3684410"/>
                <a:gd name="connsiteX8" fmla="*/ 5991779 w 5991779"/>
                <a:gd name="connsiteY8" fmla="*/ 3528393 h 3684410"/>
                <a:gd name="connsiteX9" fmla="*/ 5991779 w 5991779"/>
                <a:gd name="connsiteY9" fmla="*/ 3528393 h 36844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991779" h="3684410">
                  <a:moveTo>
                    <a:pt x="0" y="3533836"/>
                  </a:moveTo>
                  <a:cubicBezTo>
                    <a:pt x="31985" y="3539480"/>
                    <a:pt x="312629" y="3529300"/>
                    <a:pt x="375155" y="3528393"/>
                  </a:cubicBezTo>
                  <a:lnTo>
                    <a:pt x="375155" y="3528393"/>
                  </a:lnTo>
                  <a:cubicBezTo>
                    <a:pt x="603180" y="3456385"/>
                    <a:pt x="1299258" y="3684409"/>
                    <a:pt x="1743307" y="3096344"/>
                  </a:cubicBezTo>
                  <a:cubicBezTo>
                    <a:pt x="2187356" y="2508279"/>
                    <a:pt x="2619404" y="0"/>
                    <a:pt x="3039451" y="0"/>
                  </a:cubicBezTo>
                  <a:cubicBezTo>
                    <a:pt x="3459498" y="0"/>
                    <a:pt x="3831539" y="2508280"/>
                    <a:pt x="4263587" y="3096345"/>
                  </a:cubicBezTo>
                  <a:cubicBezTo>
                    <a:pt x="4695635" y="3684410"/>
                    <a:pt x="5403714" y="3456385"/>
                    <a:pt x="5631739" y="3528393"/>
                  </a:cubicBezTo>
                  <a:lnTo>
                    <a:pt x="5631739" y="3528393"/>
                  </a:lnTo>
                  <a:lnTo>
                    <a:pt x="5991779" y="3528393"/>
                  </a:lnTo>
                  <a:lnTo>
                    <a:pt x="5991779" y="3528393"/>
                  </a:lnTo>
                </a:path>
              </a:pathLst>
            </a:cu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11" name="Straight Connector 10"/>
          <p:cNvCxnSpPr>
            <a:stCxn id="9" idx="4"/>
          </p:cNvCxnSpPr>
          <p:nvPr/>
        </p:nvCxnSpPr>
        <p:spPr>
          <a:xfrm>
            <a:off x="6058784" y="3209186"/>
            <a:ext cx="1217" cy="2956119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5879976" y="6093296"/>
            <a:ext cx="3600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μ</a:t>
            </a:r>
            <a:endParaRPr lang="en-GB" sz="2000" b="1" dirty="0">
              <a:solidFill>
                <a:srgbClr val="FF0000"/>
              </a:solidFill>
            </a:endParaRPr>
          </a:p>
        </p:txBody>
      </p:sp>
      <p:cxnSp>
        <p:nvCxnSpPr>
          <p:cNvPr id="72" name="Straight Connector 71"/>
          <p:cNvCxnSpPr/>
          <p:nvPr/>
        </p:nvCxnSpPr>
        <p:spPr>
          <a:xfrm>
            <a:off x="5430000" y="4221088"/>
            <a:ext cx="0" cy="1944216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6690000" y="4221088"/>
            <a:ext cx="0" cy="1944216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5159896" y="6093296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GB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312024" y="6093296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GB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305" name="Group 304"/>
          <p:cNvGrpSpPr/>
          <p:nvPr/>
        </p:nvGrpSpPr>
        <p:grpSpPr>
          <a:xfrm>
            <a:off x="5444245" y="3276001"/>
            <a:ext cx="1227821" cy="2708639"/>
            <a:chOff x="3992683" y="3276000"/>
            <a:chExt cx="1083946" cy="2708639"/>
          </a:xfrm>
        </p:grpSpPr>
        <p:cxnSp>
          <p:nvCxnSpPr>
            <p:cNvPr id="117" name="Straight Connector 116"/>
            <p:cNvCxnSpPr/>
            <p:nvPr/>
          </p:nvCxnSpPr>
          <p:spPr>
            <a:xfrm flipV="1">
              <a:off x="4246769" y="3356992"/>
              <a:ext cx="448439" cy="206142"/>
            </a:xfrm>
            <a:prstGeom prst="line">
              <a:avLst/>
            </a:prstGeom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/>
          </p:nvCxnSpPr>
          <p:spPr>
            <a:xfrm rot="120000" flipV="1">
              <a:off x="4123076" y="3455799"/>
              <a:ext cx="676339" cy="333241"/>
            </a:xfrm>
            <a:prstGeom prst="line">
              <a:avLst/>
            </a:prstGeom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60000" flipV="1">
              <a:off x="3995936" y="3717032"/>
              <a:ext cx="936104" cy="432048"/>
            </a:xfrm>
            <a:prstGeom prst="line">
              <a:avLst/>
            </a:prstGeom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21420000" flipV="1">
              <a:off x="4283968" y="3276000"/>
              <a:ext cx="396000" cy="144016"/>
            </a:xfrm>
            <a:prstGeom prst="line">
              <a:avLst/>
            </a:prstGeom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Straight Connector 273"/>
            <p:cNvCxnSpPr/>
            <p:nvPr/>
          </p:nvCxnSpPr>
          <p:spPr>
            <a:xfrm flipV="1">
              <a:off x="4059506" y="3590227"/>
              <a:ext cx="806919" cy="342829"/>
            </a:xfrm>
            <a:prstGeom prst="line">
              <a:avLst/>
            </a:prstGeom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Straight Connector 274"/>
            <p:cNvCxnSpPr/>
            <p:nvPr/>
          </p:nvCxnSpPr>
          <p:spPr>
            <a:xfrm rot="60000" flipV="1">
              <a:off x="3992683" y="3861048"/>
              <a:ext cx="956804" cy="422050"/>
            </a:xfrm>
            <a:prstGeom prst="line">
              <a:avLst/>
            </a:prstGeom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flipV="1">
              <a:off x="3995936" y="4005064"/>
              <a:ext cx="1017123" cy="432048"/>
            </a:xfrm>
            <a:prstGeom prst="line">
              <a:avLst/>
            </a:prstGeom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Straight Connector 280"/>
            <p:cNvCxnSpPr/>
            <p:nvPr/>
          </p:nvCxnSpPr>
          <p:spPr>
            <a:xfrm flipV="1">
              <a:off x="3995936" y="4149080"/>
              <a:ext cx="1080120" cy="432048"/>
            </a:xfrm>
            <a:prstGeom prst="line">
              <a:avLst/>
            </a:prstGeom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Straight Connector 284"/>
            <p:cNvCxnSpPr/>
            <p:nvPr/>
          </p:nvCxnSpPr>
          <p:spPr>
            <a:xfrm flipV="1">
              <a:off x="3995936" y="4293096"/>
              <a:ext cx="1080120" cy="432048"/>
            </a:xfrm>
            <a:prstGeom prst="line">
              <a:avLst/>
            </a:prstGeom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Straight Connector 285"/>
            <p:cNvCxnSpPr/>
            <p:nvPr/>
          </p:nvCxnSpPr>
          <p:spPr>
            <a:xfrm flipV="1">
              <a:off x="3995936" y="4437112"/>
              <a:ext cx="1080120" cy="432048"/>
            </a:xfrm>
            <a:prstGeom prst="line">
              <a:avLst/>
            </a:prstGeom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Straight Connector 286"/>
            <p:cNvCxnSpPr/>
            <p:nvPr/>
          </p:nvCxnSpPr>
          <p:spPr>
            <a:xfrm flipV="1">
              <a:off x="3995936" y="4581128"/>
              <a:ext cx="1080120" cy="432048"/>
            </a:xfrm>
            <a:prstGeom prst="line">
              <a:avLst/>
            </a:prstGeom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Straight Connector 287"/>
            <p:cNvCxnSpPr/>
            <p:nvPr/>
          </p:nvCxnSpPr>
          <p:spPr>
            <a:xfrm flipV="1">
              <a:off x="3995936" y="4725144"/>
              <a:ext cx="1080120" cy="432048"/>
            </a:xfrm>
            <a:prstGeom prst="line">
              <a:avLst/>
            </a:prstGeom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flipV="1">
              <a:off x="3995936" y="4869160"/>
              <a:ext cx="1080120" cy="432048"/>
            </a:xfrm>
            <a:prstGeom prst="line">
              <a:avLst/>
            </a:prstGeom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Straight Connector 289"/>
            <p:cNvCxnSpPr/>
            <p:nvPr/>
          </p:nvCxnSpPr>
          <p:spPr>
            <a:xfrm flipV="1">
              <a:off x="3995936" y="5013176"/>
              <a:ext cx="1080120" cy="432048"/>
            </a:xfrm>
            <a:prstGeom prst="line">
              <a:avLst/>
            </a:prstGeom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Straight Connector 290"/>
            <p:cNvCxnSpPr/>
            <p:nvPr/>
          </p:nvCxnSpPr>
          <p:spPr>
            <a:xfrm flipV="1">
              <a:off x="3995936" y="5157192"/>
              <a:ext cx="1080120" cy="432048"/>
            </a:xfrm>
            <a:prstGeom prst="line">
              <a:avLst/>
            </a:prstGeom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flipV="1">
              <a:off x="3995936" y="5301208"/>
              <a:ext cx="1080120" cy="432048"/>
            </a:xfrm>
            <a:prstGeom prst="line">
              <a:avLst/>
            </a:prstGeom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3" name="Straight Connector 292"/>
            <p:cNvCxnSpPr/>
            <p:nvPr/>
          </p:nvCxnSpPr>
          <p:spPr>
            <a:xfrm flipV="1">
              <a:off x="3995936" y="5445224"/>
              <a:ext cx="1080120" cy="432048"/>
            </a:xfrm>
            <a:prstGeom prst="line">
              <a:avLst/>
            </a:prstGeom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-120000" flipV="1">
              <a:off x="4068000" y="5616000"/>
              <a:ext cx="1008000" cy="360040"/>
            </a:xfrm>
            <a:prstGeom prst="line">
              <a:avLst/>
            </a:prstGeom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Straight Connector 299"/>
            <p:cNvCxnSpPr/>
            <p:nvPr/>
          </p:nvCxnSpPr>
          <p:spPr>
            <a:xfrm flipV="1">
              <a:off x="4464629" y="5732639"/>
              <a:ext cx="612000" cy="252000"/>
            </a:xfrm>
            <a:prstGeom prst="line">
              <a:avLst/>
            </a:prstGeom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Straight Connector 300"/>
            <p:cNvCxnSpPr/>
            <p:nvPr/>
          </p:nvCxnSpPr>
          <p:spPr>
            <a:xfrm flipV="1">
              <a:off x="4800589" y="5877272"/>
              <a:ext cx="275467" cy="106968"/>
            </a:xfrm>
            <a:prstGeom prst="line">
              <a:avLst/>
            </a:prstGeom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/>
        </p:nvSpPr>
        <p:spPr>
          <a:xfrm>
            <a:off x="5807968" y="285293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68%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5447928" y="5877272"/>
            <a:ext cx="612000" cy="369332"/>
            <a:chOff x="6588224" y="3645024"/>
            <a:chExt cx="648072" cy="369332"/>
          </a:xfrm>
        </p:grpSpPr>
        <p:sp>
          <p:nvSpPr>
            <p:cNvPr id="36" name="Rectangle 35"/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8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b="1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>
              <a:off x="7020272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flipH="1">
              <a:off x="6588224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6060000" y="5877272"/>
            <a:ext cx="612000" cy="369332"/>
            <a:chOff x="6588224" y="3645024"/>
            <a:chExt cx="648072" cy="369332"/>
          </a:xfrm>
        </p:grpSpPr>
        <p:sp>
          <p:nvSpPr>
            <p:cNvPr id="44" name="Rectangle 43"/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8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b="1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>
              <a:off x="7020272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 flipH="1">
              <a:off x="6588224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TextBox 46"/>
          <p:cNvSpPr txBox="1"/>
          <p:nvPr/>
        </p:nvSpPr>
        <p:spPr>
          <a:xfrm>
            <a:off x="885884" y="933971"/>
            <a:ext cx="107562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buFont typeface="Arial" pitchFamily="34" charset="0"/>
              <a:buChar char="•"/>
            </a:pP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Είναι «κωδωνοειδής»</a:t>
            </a:r>
            <a:r>
              <a:rPr lang="en-GB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  <a:p>
            <a:pPr marL="180975" indent="-180975">
              <a:buFont typeface="Arial" pitchFamily="34" charset="0"/>
              <a:buChar char="•"/>
            </a:pP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Είναι συμμετρική ως προς τον μέσο όρο</a:t>
            </a:r>
            <a:r>
              <a:rPr lang="en-GB" dirty="0" smtClean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l-GR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GB" dirty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.  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Ο μέσος όρος, η διάμεσος και η συχνότερη (δεσπόζουσα) τιμή ταυτίζονται.</a:t>
            </a:r>
            <a:endParaRPr lang="en-GB" dirty="0">
              <a:solidFill>
                <a:schemeClr val="accent4">
                  <a:lumMod val="75000"/>
                </a:schemeClr>
              </a:solidFill>
              <a:cs typeface="Times New Roman" pitchFamily="18" charset="0"/>
            </a:endParaRPr>
          </a:p>
          <a:p>
            <a:pPr marL="180975" indent="-180975">
              <a:buFont typeface="Arial" pitchFamily="34" charset="0"/>
              <a:buChar char="•"/>
            </a:pPr>
            <a:r>
              <a:rPr lang="el-GR" dirty="0" smtClean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Η συνολική περιοχή κάτω από την κατανομή είναι </a:t>
            </a:r>
            <a:r>
              <a:rPr lang="en-GB" dirty="0" smtClean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1 (</a:t>
            </a:r>
            <a:r>
              <a:rPr lang="el-GR" dirty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ή</a:t>
            </a:r>
            <a:r>
              <a:rPr lang="en-GB" dirty="0" smtClean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n-GB" dirty="0">
                <a:solidFill>
                  <a:schemeClr val="accent4">
                    <a:lumMod val="75000"/>
                  </a:schemeClr>
                </a:solidFill>
              </a:rPr>
              <a:t>100</a:t>
            </a:r>
            <a:r>
              <a:rPr lang="en-GB" dirty="0" smtClean="0">
                <a:solidFill>
                  <a:schemeClr val="accent4">
                    <a:lumMod val="75000"/>
                  </a:schemeClr>
                </a:solidFill>
              </a:rPr>
              <a:t>%)</a:t>
            </a: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  <a:p>
            <a:pPr marL="180975" indent="-180975">
              <a:buFont typeface="Arial" pitchFamily="34" charset="0"/>
              <a:buChar char="•"/>
            </a:pPr>
            <a:r>
              <a:rPr lang="en-GB" dirty="0">
                <a:solidFill>
                  <a:schemeClr val="accent4">
                    <a:lumMod val="75000"/>
                  </a:schemeClr>
                </a:solidFill>
              </a:rPr>
              <a:t>50% 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της περιοχής βρίσκεται αριστερά από τον μέσο όρο και </a:t>
            </a:r>
            <a:r>
              <a:rPr lang="en-GB" dirty="0" smtClean="0">
                <a:solidFill>
                  <a:schemeClr val="accent4">
                    <a:lumMod val="75000"/>
                  </a:schemeClr>
                </a:solidFill>
              </a:rPr>
              <a:t>50</a:t>
            </a:r>
            <a:r>
              <a:rPr lang="en-GB" dirty="0">
                <a:solidFill>
                  <a:schemeClr val="accent4">
                    <a:lumMod val="75000"/>
                  </a:schemeClr>
                </a:solidFill>
              </a:rPr>
              <a:t>% 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βρίσκεται δεξιά από τον μέσο όρο</a:t>
            </a:r>
            <a:r>
              <a:rPr lang="en-GB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  <a:endParaRPr lang="el-GR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180975" indent="-180975">
              <a:buFont typeface="Arial" pitchFamily="34" charset="0"/>
              <a:buChar char="•"/>
            </a:pP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Περίπου</a:t>
            </a:r>
            <a:r>
              <a:rPr lang="en-GB" dirty="0" smtClean="0">
                <a:solidFill>
                  <a:schemeClr val="accent4">
                    <a:lumMod val="75000"/>
                  </a:schemeClr>
                </a:solidFill>
              </a:rPr>
              <a:t> 68% 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της περιοχής βρίσκεται μεταξύ </a:t>
            </a:r>
            <a:r>
              <a:rPr lang="en-GB" dirty="0" smtClean="0">
                <a:solidFill>
                  <a:schemeClr val="accent4">
                    <a:lumMod val="75000"/>
                  </a:schemeClr>
                </a:solidFill>
              </a:rPr>
              <a:t>1 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τυπικής απόκλισης</a:t>
            </a:r>
            <a:r>
              <a:rPr lang="en-GB" dirty="0" smtClean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, </a:t>
            </a:r>
            <a:r>
              <a:rPr lang="el-GR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dirty="0" smtClean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, 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δεξιά και αριστερά από τον μέσο όρο</a:t>
            </a:r>
            <a:r>
              <a:rPr lang="en-GB" dirty="0" smtClean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.</a:t>
            </a:r>
            <a:endParaRPr lang="en-GB" sz="20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284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  <p:bldP spid="78" grpId="0"/>
      <p:bldP spid="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/>
          <p:nvPr/>
        </p:nvGrpSpPr>
        <p:grpSpPr>
          <a:xfrm>
            <a:off x="2783632" y="2924944"/>
            <a:ext cx="6624736" cy="3240360"/>
            <a:chOff x="1259632" y="2348880"/>
            <a:chExt cx="6408712" cy="4104456"/>
          </a:xfrm>
        </p:grpSpPr>
        <p:cxnSp>
          <p:nvCxnSpPr>
            <p:cNvPr id="7" name="Straight Arrow Connector 6"/>
            <p:cNvCxnSpPr/>
            <p:nvPr/>
          </p:nvCxnSpPr>
          <p:spPr>
            <a:xfrm flipV="1">
              <a:off x="1403648" y="2348880"/>
              <a:ext cx="0" cy="410445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1259632" y="6237312"/>
              <a:ext cx="6408712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1388533" y="2708919"/>
              <a:ext cx="5991779" cy="3684410"/>
            </a:xfrm>
            <a:custGeom>
              <a:avLst/>
              <a:gdLst>
                <a:gd name="connsiteX0" fmla="*/ 0 w 6028267"/>
                <a:gd name="connsiteY0" fmla="*/ 1821275 h 1843852"/>
                <a:gd name="connsiteX1" fmla="*/ 2133600 w 6028267"/>
                <a:gd name="connsiteY1" fmla="*/ 3763 h 1843852"/>
                <a:gd name="connsiteX2" fmla="*/ 6028267 w 6028267"/>
                <a:gd name="connsiteY2" fmla="*/ 1843852 h 1843852"/>
                <a:gd name="connsiteX3" fmla="*/ 6028267 w 6028267"/>
                <a:gd name="connsiteY3" fmla="*/ 1843852 h 1843852"/>
                <a:gd name="connsiteX0" fmla="*/ 0 w 6028267"/>
                <a:gd name="connsiteY0" fmla="*/ 1881415 h 1903992"/>
                <a:gd name="connsiteX1" fmla="*/ 3327483 w 6028267"/>
                <a:gd name="connsiteY1" fmla="*/ 3763 h 1903992"/>
                <a:gd name="connsiteX2" fmla="*/ 6028267 w 6028267"/>
                <a:gd name="connsiteY2" fmla="*/ 1903992 h 1903992"/>
                <a:gd name="connsiteX3" fmla="*/ 6028267 w 6028267"/>
                <a:gd name="connsiteY3" fmla="*/ 1903992 h 1903992"/>
                <a:gd name="connsiteX0" fmla="*/ 0 w 6028267"/>
                <a:gd name="connsiteY0" fmla="*/ 1809407 h 1831984"/>
                <a:gd name="connsiteX1" fmla="*/ 3039451 w 6028267"/>
                <a:gd name="connsiteY1" fmla="*/ 3763 h 1831984"/>
                <a:gd name="connsiteX2" fmla="*/ 6028267 w 6028267"/>
                <a:gd name="connsiteY2" fmla="*/ 1831984 h 1831984"/>
                <a:gd name="connsiteX3" fmla="*/ 6028267 w 6028267"/>
                <a:gd name="connsiteY3" fmla="*/ 1831984 h 1831984"/>
                <a:gd name="connsiteX0" fmla="*/ 0 w 6028267"/>
                <a:gd name="connsiteY0" fmla="*/ 1809407 h 1831984"/>
                <a:gd name="connsiteX1" fmla="*/ 2967443 w 6028267"/>
                <a:gd name="connsiteY1" fmla="*/ 3763 h 1831984"/>
                <a:gd name="connsiteX2" fmla="*/ 6028267 w 6028267"/>
                <a:gd name="connsiteY2" fmla="*/ 1831984 h 1831984"/>
                <a:gd name="connsiteX3" fmla="*/ 6028267 w 6028267"/>
                <a:gd name="connsiteY3" fmla="*/ 1831984 h 1831984"/>
                <a:gd name="connsiteX0" fmla="*/ 0 w 6028267"/>
                <a:gd name="connsiteY0" fmla="*/ 3537599 h 3560176"/>
                <a:gd name="connsiteX1" fmla="*/ 3039451 w 6028267"/>
                <a:gd name="connsiteY1" fmla="*/ 3763 h 3560176"/>
                <a:gd name="connsiteX2" fmla="*/ 6028267 w 6028267"/>
                <a:gd name="connsiteY2" fmla="*/ 3560176 h 3560176"/>
                <a:gd name="connsiteX3" fmla="*/ 6028267 w 6028267"/>
                <a:gd name="connsiteY3" fmla="*/ 3560176 h 3560176"/>
                <a:gd name="connsiteX0" fmla="*/ 0 w 6028267"/>
                <a:gd name="connsiteY0" fmla="*/ 3610514 h 3761995"/>
                <a:gd name="connsiteX1" fmla="*/ 1743307 w 6028267"/>
                <a:gd name="connsiteY1" fmla="*/ 3173022 h 3761995"/>
                <a:gd name="connsiteX2" fmla="*/ 3039451 w 6028267"/>
                <a:gd name="connsiteY2" fmla="*/ 76678 h 3761995"/>
                <a:gd name="connsiteX3" fmla="*/ 6028267 w 6028267"/>
                <a:gd name="connsiteY3" fmla="*/ 3633091 h 3761995"/>
                <a:gd name="connsiteX4" fmla="*/ 6028267 w 6028267"/>
                <a:gd name="connsiteY4" fmla="*/ 3633091 h 3761995"/>
                <a:gd name="connsiteX0" fmla="*/ 0 w 6028267"/>
                <a:gd name="connsiteY0" fmla="*/ 3533836 h 3689081"/>
                <a:gd name="connsiteX1" fmla="*/ 1743307 w 6028267"/>
                <a:gd name="connsiteY1" fmla="*/ 3096344 h 3689081"/>
                <a:gd name="connsiteX2" fmla="*/ 3039451 w 6028267"/>
                <a:gd name="connsiteY2" fmla="*/ 0 h 3689081"/>
                <a:gd name="connsiteX3" fmla="*/ 4263587 w 6028267"/>
                <a:gd name="connsiteY3" fmla="*/ 3096345 h 3689081"/>
                <a:gd name="connsiteX4" fmla="*/ 6028267 w 6028267"/>
                <a:gd name="connsiteY4" fmla="*/ 3556413 h 3689081"/>
                <a:gd name="connsiteX5" fmla="*/ 6028267 w 6028267"/>
                <a:gd name="connsiteY5" fmla="*/ 3556413 h 3689081"/>
                <a:gd name="connsiteX0" fmla="*/ 59412 w 6087679"/>
                <a:gd name="connsiteY0" fmla="*/ 3533836 h 3689081"/>
                <a:gd name="connsiteX1" fmla="*/ 290551 w 6087679"/>
                <a:gd name="connsiteY1" fmla="*/ 3528393 h 3689081"/>
                <a:gd name="connsiteX2" fmla="*/ 1802719 w 6087679"/>
                <a:gd name="connsiteY2" fmla="*/ 3096344 h 3689081"/>
                <a:gd name="connsiteX3" fmla="*/ 3098863 w 6087679"/>
                <a:gd name="connsiteY3" fmla="*/ 0 h 3689081"/>
                <a:gd name="connsiteX4" fmla="*/ 4322999 w 6087679"/>
                <a:gd name="connsiteY4" fmla="*/ 3096345 h 3689081"/>
                <a:gd name="connsiteX5" fmla="*/ 6087679 w 6087679"/>
                <a:gd name="connsiteY5" fmla="*/ 3556413 h 3689081"/>
                <a:gd name="connsiteX6" fmla="*/ 6087679 w 6087679"/>
                <a:gd name="connsiteY6" fmla="*/ 3556413 h 3689081"/>
                <a:gd name="connsiteX0" fmla="*/ 59412 w 6087679"/>
                <a:gd name="connsiteY0" fmla="*/ 3533836 h 3684410"/>
                <a:gd name="connsiteX1" fmla="*/ 290551 w 6087679"/>
                <a:gd name="connsiteY1" fmla="*/ 3528393 h 3684410"/>
                <a:gd name="connsiteX2" fmla="*/ 1802719 w 6087679"/>
                <a:gd name="connsiteY2" fmla="*/ 3096344 h 3684410"/>
                <a:gd name="connsiteX3" fmla="*/ 3098863 w 6087679"/>
                <a:gd name="connsiteY3" fmla="*/ 0 h 3684410"/>
                <a:gd name="connsiteX4" fmla="*/ 4322999 w 6087679"/>
                <a:gd name="connsiteY4" fmla="*/ 3096345 h 3684410"/>
                <a:gd name="connsiteX5" fmla="*/ 5691151 w 6087679"/>
                <a:gd name="connsiteY5" fmla="*/ 3528393 h 3684410"/>
                <a:gd name="connsiteX6" fmla="*/ 6087679 w 6087679"/>
                <a:gd name="connsiteY6" fmla="*/ 3556413 h 3684410"/>
                <a:gd name="connsiteX7" fmla="*/ 6087679 w 6087679"/>
                <a:gd name="connsiteY7" fmla="*/ 3556413 h 3684410"/>
                <a:gd name="connsiteX0" fmla="*/ 59412 w 6087679"/>
                <a:gd name="connsiteY0" fmla="*/ 3533836 h 3684410"/>
                <a:gd name="connsiteX1" fmla="*/ 290551 w 6087679"/>
                <a:gd name="connsiteY1" fmla="*/ 3528393 h 3684410"/>
                <a:gd name="connsiteX2" fmla="*/ 1802719 w 6087679"/>
                <a:gd name="connsiteY2" fmla="*/ 3096344 h 3684410"/>
                <a:gd name="connsiteX3" fmla="*/ 3098863 w 6087679"/>
                <a:gd name="connsiteY3" fmla="*/ 0 h 3684410"/>
                <a:gd name="connsiteX4" fmla="*/ 4322999 w 6087679"/>
                <a:gd name="connsiteY4" fmla="*/ 3096345 h 3684410"/>
                <a:gd name="connsiteX5" fmla="*/ 5691151 w 6087679"/>
                <a:gd name="connsiteY5" fmla="*/ 3528393 h 3684410"/>
                <a:gd name="connsiteX6" fmla="*/ 5907175 w 6087679"/>
                <a:gd name="connsiteY6" fmla="*/ 3528393 h 3684410"/>
                <a:gd name="connsiteX7" fmla="*/ 6087679 w 6087679"/>
                <a:gd name="connsiteY7" fmla="*/ 3556413 h 3684410"/>
                <a:gd name="connsiteX8" fmla="*/ 6087679 w 6087679"/>
                <a:gd name="connsiteY8" fmla="*/ 3556413 h 3684410"/>
                <a:gd name="connsiteX0" fmla="*/ 0 w 6028267"/>
                <a:gd name="connsiteY0" fmla="*/ 3533836 h 3684410"/>
                <a:gd name="connsiteX1" fmla="*/ 375155 w 6028267"/>
                <a:gd name="connsiteY1" fmla="*/ 3528393 h 3684410"/>
                <a:gd name="connsiteX2" fmla="*/ 1743307 w 6028267"/>
                <a:gd name="connsiteY2" fmla="*/ 3096344 h 3684410"/>
                <a:gd name="connsiteX3" fmla="*/ 3039451 w 6028267"/>
                <a:gd name="connsiteY3" fmla="*/ 0 h 3684410"/>
                <a:gd name="connsiteX4" fmla="*/ 4263587 w 6028267"/>
                <a:gd name="connsiteY4" fmla="*/ 3096345 h 3684410"/>
                <a:gd name="connsiteX5" fmla="*/ 5631739 w 6028267"/>
                <a:gd name="connsiteY5" fmla="*/ 3528393 h 3684410"/>
                <a:gd name="connsiteX6" fmla="*/ 5847763 w 6028267"/>
                <a:gd name="connsiteY6" fmla="*/ 3528393 h 3684410"/>
                <a:gd name="connsiteX7" fmla="*/ 6028267 w 6028267"/>
                <a:gd name="connsiteY7" fmla="*/ 3556413 h 3684410"/>
                <a:gd name="connsiteX8" fmla="*/ 6028267 w 6028267"/>
                <a:gd name="connsiteY8" fmla="*/ 3556413 h 3684410"/>
                <a:gd name="connsiteX0" fmla="*/ 0 w 6028267"/>
                <a:gd name="connsiteY0" fmla="*/ 3533836 h 3684410"/>
                <a:gd name="connsiteX1" fmla="*/ 231139 w 6028267"/>
                <a:gd name="connsiteY1" fmla="*/ 3528393 h 3684410"/>
                <a:gd name="connsiteX2" fmla="*/ 375155 w 6028267"/>
                <a:gd name="connsiteY2" fmla="*/ 3528393 h 3684410"/>
                <a:gd name="connsiteX3" fmla="*/ 1743307 w 6028267"/>
                <a:gd name="connsiteY3" fmla="*/ 3096344 h 3684410"/>
                <a:gd name="connsiteX4" fmla="*/ 3039451 w 6028267"/>
                <a:gd name="connsiteY4" fmla="*/ 0 h 3684410"/>
                <a:gd name="connsiteX5" fmla="*/ 4263587 w 6028267"/>
                <a:gd name="connsiteY5" fmla="*/ 3096345 h 3684410"/>
                <a:gd name="connsiteX6" fmla="*/ 5631739 w 6028267"/>
                <a:gd name="connsiteY6" fmla="*/ 3528393 h 3684410"/>
                <a:gd name="connsiteX7" fmla="*/ 5847763 w 6028267"/>
                <a:gd name="connsiteY7" fmla="*/ 3528393 h 3684410"/>
                <a:gd name="connsiteX8" fmla="*/ 6028267 w 6028267"/>
                <a:gd name="connsiteY8" fmla="*/ 3556413 h 3684410"/>
                <a:gd name="connsiteX9" fmla="*/ 6028267 w 6028267"/>
                <a:gd name="connsiteY9" fmla="*/ 3556413 h 3684410"/>
                <a:gd name="connsiteX0" fmla="*/ 0 w 6028267"/>
                <a:gd name="connsiteY0" fmla="*/ 3533836 h 3684410"/>
                <a:gd name="connsiteX1" fmla="*/ 375155 w 6028267"/>
                <a:gd name="connsiteY1" fmla="*/ 3528393 h 3684410"/>
                <a:gd name="connsiteX2" fmla="*/ 375155 w 6028267"/>
                <a:gd name="connsiteY2" fmla="*/ 3528393 h 3684410"/>
                <a:gd name="connsiteX3" fmla="*/ 1743307 w 6028267"/>
                <a:gd name="connsiteY3" fmla="*/ 3096344 h 3684410"/>
                <a:gd name="connsiteX4" fmla="*/ 3039451 w 6028267"/>
                <a:gd name="connsiteY4" fmla="*/ 0 h 3684410"/>
                <a:gd name="connsiteX5" fmla="*/ 4263587 w 6028267"/>
                <a:gd name="connsiteY5" fmla="*/ 3096345 h 3684410"/>
                <a:gd name="connsiteX6" fmla="*/ 5631739 w 6028267"/>
                <a:gd name="connsiteY6" fmla="*/ 3528393 h 3684410"/>
                <a:gd name="connsiteX7" fmla="*/ 5847763 w 6028267"/>
                <a:gd name="connsiteY7" fmla="*/ 3528393 h 3684410"/>
                <a:gd name="connsiteX8" fmla="*/ 6028267 w 6028267"/>
                <a:gd name="connsiteY8" fmla="*/ 3556413 h 3684410"/>
                <a:gd name="connsiteX9" fmla="*/ 6028267 w 6028267"/>
                <a:gd name="connsiteY9" fmla="*/ 3556413 h 3684410"/>
                <a:gd name="connsiteX0" fmla="*/ 0 w 6028267"/>
                <a:gd name="connsiteY0" fmla="*/ 3533836 h 3684410"/>
                <a:gd name="connsiteX1" fmla="*/ 375155 w 6028267"/>
                <a:gd name="connsiteY1" fmla="*/ 3528393 h 3684410"/>
                <a:gd name="connsiteX2" fmla="*/ 375155 w 6028267"/>
                <a:gd name="connsiteY2" fmla="*/ 3528393 h 3684410"/>
                <a:gd name="connsiteX3" fmla="*/ 1743307 w 6028267"/>
                <a:gd name="connsiteY3" fmla="*/ 3096344 h 3684410"/>
                <a:gd name="connsiteX4" fmla="*/ 3039451 w 6028267"/>
                <a:gd name="connsiteY4" fmla="*/ 0 h 3684410"/>
                <a:gd name="connsiteX5" fmla="*/ 4263587 w 6028267"/>
                <a:gd name="connsiteY5" fmla="*/ 3096345 h 3684410"/>
                <a:gd name="connsiteX6" fmla="*/ 5631739 w 6028267"/>
                <a:gd name="connsiteY6" fmla="*/ 3528393 h 3684410"/>
                <a:gd name="connsiteX7" fmla="*/ 5847763 w 6028267"/>
                <a:gd name="connsiteY7" fmla="*/ 3528393 h 3684410"/>
                <a:gd name="connsiteX8" fmla="*/ 6028267 w 6028267"/>
                <a:gd name="connsiteY8" fmla="*/ 3556413 h 3684410"/>
                <a:gd name="connsiteX9" fmla="*/ 5991779 w 6028267"/>
                <a:gd name="connsiteY9" fmla="*/ 3528393 h 3684410"/>
                <a:gd name="connsiteX0" fmla="*/ 0 w 6028267"/>
                <a:gd name="connsiteY0" fmla="*/ 3533836 h 3684410"/>
                <a:gd name="connsiteX1" fmla="*/ 375155 w 6028267"/>
                <a:gd name="connsiteY1" fmla="*/ 3528393 h 3684410"/>
                <a:gd name="connsiteX2" fmla="*/ 375155 w 6028267"/>
                <a:gd name="connsiteY2" fmla="*/ 3528393 h 3684410"/>
                <a:gd name="connsiteX3" fmla="*/ 1743307 w 6028267"/>
                <a:gd name="connsiteY3" fmla="*/ 3096344 h 3684410"/>
                <a:gd name="connsiteX4" fmla="*/ 3039451 w 6028267"/>
                <a:gd name="connsiteY4" fmla="*/ 0 h 3684410"/>
                <a:gd name="connsiteX5" fmla="*/ 4263587 w 6028267"/>
                <a:gd name="connsiteY5" fmla="*/ 3096345 h 3684410"/>
                <a:gd name="connsiteX6" fmla="*/ 5631739 w 6028267"/>
                <a:gd name="connsiteY6" fmla="*/ 3528393 h 3684410"/>
                <a:gd name="connsiteX7" fmla="*/ 5631739 w 6028267"/>
                <a:gd name="connsiteY7" fmla="*/ 3528393 h 3684410"/>
                <a:gd name="connsiteX8" fmla="*/ 6028267 w 6028267"/>
                <a:gd name="connsiteY8" fmla="*/ 3556413 h 3684410"/>
                <a:gd name="connsiteX9" fmla="*/ 5991779 w 6028267"/>
                <a:gd name="connsiteY9" fmla="*/ 3528393 h 3684410"/>
                <a:gd name="connsiteX0" fmla="*/ 0 w 5991779"/>
                <a:gd name="connsiteY0" fmla="*/ 3533836 h 3684410"/>
                <a:gd name="connsiteX1" fmla="*/ 375155 w 5991779"/>
                <a:gd name="connsiteY1" fmla="*/ 3528393 h 3684410"/>
                <a:gd name="connsiteX2" fmla="*/ 375155 w 5991779"/>
                <a:gd name="connsiteY2" fmla="*/ 3528393 h 3684410"/>
                <a:gd name="connsiteX3" fmla="*/ 1743307 w 5991779"/>
                <a:gd name="connsiteY3" fmla="*/ 3096344 h 3684410"/>
                <a:gd name="connsiteX4" fmla="*/ 3039451 w 5991779"/>
                <a:gd name="connsiteY4" fmla="*/ 0 h 3684410"/>
                <a:gd name="connsiteX5" fmla="*/ 4263587 w 5991779"/>
                <a:gd name="connsiteY5" fmla="*/ 3096345 h 3684410"/>
                <a:gd name="connsiteX6" fmla="*/ 5631739 w 5991779"/>
                <a:gd name="connsiteY6" fmla="*/ 3528393 h 3684410"/>
                <a:gd name="connsiteX7" fmla="*/ 5631739 w 5991779"/>
                <a:gd name="connsiteY7" fmla="*/ 3528393 h 3684410"/>
                <a:gd name="connsiteX8" fmla="*/ 5991779 w 5991779"/>
                <a:gd name="connsiteY8" fmla="*/ 3528393 h 3684410"/>
                <a:gd name="connsiteX9" fmla="*/ 5991779 w 5991779"/>
                <a:gd name="connsiteY9" fmla="*/ 3528393 h 36844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991779" h="3684410">
                  <a:moveTo>
                    <a:pt x="0" y="3533836"/>
                  </a:moveTo>
                  <a:cubicBezTo>
                    <a:pt x="31985" y="3539480"/>
                    <a:pt x="312629" y="3529300"/>
                    <a:pt x="375155" y="3528393"/>
                  </a:cubicBezTo>
                  <a:lnTo>
                    <a:pt x="375155" y="3528393"/>
                  </a:lnTo>
                  <a:cubicBezTo>
                    <a:pt x="603180" y="3456385"/>
                    <a:pt x="1299258" y="3684409"/>
                    <a:pt x="1743307" y="3096344"/>
                  </a:cubicBezTo>
                  <a:cubicBezTo>
                    <a:pt x="2187356" y="2508279"/>
                    <a:pt x="2619404" y="0"/>
                    <a:pt x="3039451" y="0"/>
                  </a:cubicBezTo>
                  <a:cubicBezTo>
                    <a:pt x="3459498" y="0"/>
                    <a:pt x="3831539" y="2508280"/>
                    <a:pt x="4263587" y="3096345"/>
                  </a:cubicBezTo>
                  <a:cubicBezTo>
                    <a:pt x="4695635" y="3684410"/>
                    <a:pt x="5403714" y="3456385"/>
                    <a:pt x="5631739" y="3528393"/>
                  </a:cubicBezTo>
                  <a:lnTo>
                    <a:pt x="5631739" y="3528393"/>
                  </a:lnTo>
                  <a:lnTo>
                    <a:pt x="5991779" y="3528393"/>
                  </a:lnTo>
                  <a:lnTo>
                    <a:pt x="5991779" y="3528393"/>
                  </a:lnTo>
                </a:path>
              </a:pathLst>
            </a:cu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11" name="Straight Connector 10"/>
          <p:cNvCxnSpPr>
            <a:stCxn id="9" idx="4"/>
          </p:cNvCxnSpPr>
          <p:nvPr/>
        </p:nvCxnSpPr>
        <p:spPr>
          <a:xfrm>
            <a:off x="6058784" y="3209186"/>
            <a:ext cx="1217" cy="2956119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5430000" y="4149080"/>
            <a:ext cx="0" cy="2016224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6672064" y="4221088"/>
            <a:ext cx="17936" cy="1944216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5159896" y="6093296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GB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312024" y="6093296"/>
            <a:ext cx="7920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GB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511824" y="6093296"/>
            <a:ext cx="7920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GB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en-GB" sz="800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>
                <a:solidFill>
                  <a:srgbClr val="008000"/>
                </a:solidFill>
                <a:cs typeface="Times New Roman" pitchFamily="18" charset="0"/>
              </a:rPr>
              <a:t>2</a:t>
            </a:r>
            <a:r>
              <a:rPr lang="el-GR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endParaRPr lang="en-GB" dirty="0">
              <a:solidFill>
                <a:srgbClr val="00800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960096" y="6093296"/>
            <a:ext cx="9361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GB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en-GB" sz="800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>
                <a:solidFill>
                  <a:srgbClr val="008000"/>
                </a:solidFill>
                <a:cs typeface="Times New Roman" pitchFamily="18" charset="0"/>
              </a:rPr>
              <a:t>2</a:t>
            </a:r>
            <a:r>
              <a:rPr lang="el-GR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endParaRPr lang="en-GB" dirty="0">
              <a:solidFill>
                <a:srgbClr val="008000"/>
              </a:solidFill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4782000" y="5589240"/>
            <a:ext cx="0" cy="576064"/>
          </a:xfrm>
          <a:prstGeom prst="line">
            <a:avLst/>
          </a:prstGeom>
          <a:ln w="19050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266000" y="5589240"/>
            <a:ext cx="0" cy="504056"/>
          </a:xfrm>
          <a:prstGeom prst="line">
            <a:avLst/>
          </a:prstGeom>
          <a:ln w="19050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2" name="Group 131"/>
          <p:cNvGrpSpPr/>
          <p:nvPr/>
        </p:nvGrpSpPr>
        <p:grpSpPr>
          <a:xfrm>
            <a:off x="4799857" y="3284985"/>
            <a:ext cx="2448275" cy="2758745"/>
            <a:chOff x="3275854" y="3284984"/>
            <a:chExt cx="2448275" cy="2758745"/>
          </a:xfrm>
        </p:grpSpPr>
        <p:grpSp>
          <p:nvGrpSpPr>
            <p:cNvPr id="46" name="Group 45"/>
            <p:cNvGrpSpPr/>
            <p:nvPr/>
          </p:nvGrpSpPr>
          <p:grpSpPr>
            <a:xfrm>
              <a:off x="3275854" y="3284984"/>
              <a:ext cx="2448275" cy="2736304"/>
              <a:chOff x="3423806" y="3276000"/>
              <a:chExt cx="2161390" cy="2736304"/>
            </a:xfrm>
          </p:grpSpPr>
          <p:cxnSp>
            <p:nvCxnSpPr>
              <p:cNvPr id="47" name="Straight Connector 46"/>
              <p:cNvCxnSpPr/>
              <p:nvPr/>
            </p:nvCxnSpPr>
            <p:spPr>
              <a:xfrm flipV="1">
                <a:off x="4246768" y="3356992"/>
                <a:ext cx="476724" cy="206142"/>
              </a:xfrm>
              <a:prstGeom prst="line">
                <a:avLst/>
              </a:prstGeom>
              <a:ln w="127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120000" flipV="1">
                <a:off x="4128007" y="3433283"/>
                <a:ext cx="676339" cy="333241"/>
              </a:xfrm>
              <a:prstGeom prst="line">
                <a:avLst/>
              </a:prstGeom>
              <a:ln w="127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21480000" flipV="1">
                <a:off x="4000929" y="3725105"/>
                <a:ext cx="889884" cy="341534"/>
              </a:xfrm>
              <a:prstGeom prst="line">
                <a:avLst/>
              </a:prstGeom>
              <a:ln w="127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rot="21420000" flipV="1">
                <a:off x="4283968" y="3276000"/>
                <a:ext cx="396000" cy="144016"/>
              </a:xfrm>
              <a:prstGeom prst="line">
                <a:avLst/>
              </a:prstGeom>
              <a:ln w="127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flipV="1">
                <a:off x="4059508" y="3564032"/>
                <a:ext cx="806919" cy="342829"/>
              </a:xfrm>
              <a:prstGeom prst="line">
                <a:avLst/>
              </a:prstGeom>
              <a:ln w="127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21540000" flipV="1">
                <a:off x="3900657" y="3915016"/>
                <a:ext cx="1074934" cy="494058"/>
              </a:xfrm>
              <a:prstGeom prst="line">
                <a:avLst/>
              </a:prstGeom>
              <a:ln w="127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120000" flipV="1">
                <a:off x="3773531" y="4131016"/>
                <a:ext cx="1239481" cy="687516"/>
              </a:xfrm>
              <a:prstGeom prst="line">
                <a:avLst/>
              </a:prstGeom>
              <a:ln w="127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60000" flipV="1">
                <a:off x="3709968" y="4239329"/>
                <a:ext cx="1366607" cy="720080"/>
              </a:xfrm>
              <a:prstGeom prst="line">
                <a:avLst/>
              </a:prstGeom>
              <a:ln w="127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21540000" flipV="1">
                <a:off x="3646405" y="4383016"/>
                <a:ext cx="1493734" cy="710976"/>
              </a:xfrm>
              <a:prstGeom prst="line">
                <a:avLst/>
              </a:prstGeom>
              <a:ln w="127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flipV="1">
                <a:off x="3582841" y="4491016"/>
                <a:ext cx="1589078" cy="792088"/>
              </a:xfrm>
              <a:prstGeom prst="line">
                <a:avLst/>
              </a:prstGeom>
              <a:ln w="127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21540000" flipV="1">
                <a:off x="3487497" y="4671016"/>
                <a:ext cx="1716205" cy="792088"/>
              </a:xfrm>
              <a:prstGeom prst="line">
                <a:avLst/>
              </a:prstGeom>
              <a:ln w="127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flipV="1">
                <a:off x="3614516" y="5175016"/>
                <a:ext cx="1779873" cy="837288"/>
              </a:xfrm>
              <a:prstGeom prst="line">
                <a:avLst/>
              </a:prstGeom>
              <a:ln w="127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60000" flipV="1">
                <a:off x="3423806" y="4788168"/>
                <a:ext cx="1843535" cy="936104"/>
              </a:xfrm>
              <a:prstGeom prst="line">
                <a:avLst/>
              </a:prstGeom>
              <a:ln w="127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60000" flipV="1">
                <a:off x="3423806" y="4932184"/>
                <a:ext cx="1875119" cy="936104"/>
              </a:xfrm>
              <a:prstGeom prst="line">
                <a:avLst/>
              </a:prstGeom>
              <a:ln w="127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rot="60000" flipV="1">
                <a:off x="3423806" y="5067016"/>
                <a:ext cx="1907020" cy="945288"/>
              </a:xfrm>
              <a:prstGeom prst="line">
                <a:avLst/>
              </a:prstGeom>
              <a:ln w="127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flipV="1">
                <a:off x="3868797" y="5292224"/>
                <a:ext cx="1589254" cy="720080"/>
              </a:xfrm>
              <a:prstGeom prst="line">
                <a:avLst/>
              </a:prstGeom>
              <a:ln w="127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60000" flipV="1">
                <a:off x="4186651" y="5364232"/>
                <a:ext cx="1303045" cy="622638"/>
              </a:xfrm>
              <a:prstGeom prst="line">
                <a:avLst/>
              </a:prstGeom>
              <a:ln w="127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120000" flipV="1">
                <a:off x="4663415" y="5580258"/>
                <a:ext cx="858102" cy="432046"/>
              </a:xfrm>
              <a:prstGeom prst="line">
                <a:avLst/>
              </a:prstGeom>
              <a:ln w="127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60000" flipV="1">
                <a:off x="4889997" y="5652264"/>
                <a:ext cx="695199" cy="336496"/>
              </a:xfrm>
              <a:prstGeom prst="line">
                <a:avLst/>
              </a:prstGeom>
              <a:ln w="127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9" name="Straight Connector 98"/>
            <p:cNvCxnSpPr/>
            <p:nvPr/>
          </p:nvCxnSpPr>
          <p:spPr>
            <a:xfrm rot="120000" flipV="1">
              <a:off x="3744000" y="4004433"/>
              <a:ext cx="1332000" cy="648072"/>
            </a:xfrm>
            <a:prstGeom prst="line">
              <a:avLst/>
            </a:prstGeom>
            <a:ln w="127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21540000" flipV="1">
              <a:off x="3855601" y="3797806"/>
              <a:ext cx="1152000" cy="432048"/>
            </a:xfrm>
            <a:prstGeom prst="line">
              <a:avLst/>
            </a:prstGeom>
            <a:ln w="127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flipV="1">
              <a:off x="5220072" y="5796000"/>
              <a:ext cx="504056" cy="196644"/>
            </a:xfrm>
            <a:prstGeom prst="line">
              <a:avLst/>
            </a:prstGeom>
            <a:ln w="127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 rot="300000" flipV="1">
              <a:off x="5472009" y="5876642"/>
              <a:ext cx="252000" cy="134728"/>
            </a:xfrm>
            <a:prstGeom prst="line">
              <a:avLst/>
            </a:prstGeom>
            <a:ln w="127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120000" flipV="1">
              <a:off x="4365634" y="5467665"/>
              <a:ext cx="1296144" cy="576064"/>
            </a:xfrm>
            <a:prstGeom prst="line">
              <a:avLst/>
            </a:prstGeom>
            <a:ln w="127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TextBox 43"/>
          <p:cNvSpPr txBox="1"/>
          <p:nvPr/>
        </p:nvSpPr>
        <p:spPr>
          <a:xfrm>
            <a:off x="5807968" y="285293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8000"/>
                </a:solidFill>
              </a:rPr>
              <a:t>95%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5447928" y="5877272"/>
            <a:ext cx="612000" cy="369332"/>
            <a:chOff x="6588224" y="3645024"/>
            <a:chExt cx="648072" cy="369332"/>
          </a:xfrm>
        </p:grpSpPr>
        <p:sp>
          <p:nvSpPr>
            <p:cNvPr id="56" name="Rectangle 55"/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8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b="1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67" name="Straight Arrow Connector 66"/>
            <p:cNvCxnSpPr/>
            <p:nvPr/>
          </p:nvCxnSpPr>
          <p:spPr>
            <a:xfrm>
              <a:off x="7020272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 flipH="1">
              <a:off x="6588224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68"/>
          <p:cNvGrpSpPr/>
          <p:nvPr/>
        </p:nvGrpSpPr>
        <p:grpSpPr>
          <a:xfrm>
            <a:off x="6060000" y="5877272"/>
            <a:ext cx="612000" cy="369332"/>
            <a:chOff x="6588224" y="3645024"/>
            <a:chExt cx="648072" cy="369332"/>
          </a:xfrm>
        </p:grpSpPr>
        <p:sp>
          <p:nvSpPr>
            <p:cNvPr id="70" name="Rectangle 69"/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8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b="1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71" name="Straight Arrow Connector 70"/>
            <p:cNvCxnSpPr/>
            <p:nvPr/>
          </p:nvCxnSpPr>
          <p:spPr>
            <a:xfrm>
              <a:off x="7020272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 flipH="1">
              <a:off x="6588224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4799856" y="5877272"/>
            <a:ext cx="648072" cy="369332"/>
            <a:chOff x="6626045" y="3645024"/>
            <a:chExt cx="584831" cy="369332"/>
          </a:xfrm>
        </p:grpSpPr>
        <p:sp>
          <p:nvSpPr>
            <p:cNvPr id="76" name="Rectangle 75"/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8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b="1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79" name="Straight Arrow Connector 78"/>
            <p:cNvCxnSpPr/>
            <p:nvPr/>
          </p:nvCxnSpPr>
          <p:spPr>
            <a:xfrm>
              <a:off x="7020267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Group 90"/>
          <p:cNvGrpSpPr/>
          <p:nvPr/>
        </p:nvGrpSpPr>
        <p:grpSpPr>
          <a:xfrm>
            <a:off x="6672064" y="5877272"/>
            <a:ext cx="576064" cy="369332"/>
            <a:chOff x="6626045" y="3645024"/>
            <a:chExt cx="584831" cy="369332"/>
          </a:xfrm>
        </p:grpSpPr>
        <p:sp>
          <p:nvSpPr>
            <p:cNvPr id="92" name="Rectangle 91"/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8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b="1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93" name="Straight Arrow Connector 92"/>
            <p:cNvCxnSpPr/>
            <p:nvPr/>
          </p:nvCxnSpPr>
          <p:spPr>
            <a:xfrm>
              <a:off x="7020267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Rectangle 80"/>
          <p:cNvSpPr/>
          <p:nvPr/>
        </p:nvSpPr>
        <p:spPr>
          <a:xfrm>
            <a:off x="5879976" y="6093296"/>
            <a:ext cx="3600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μ</a:t>
            </a:r>
            <a:endParaRPr lang="en-GB" sz="2000" b="1" dirty="0">
              <a:solidFill>
                <a:srgbClr val="FF000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1055844" y="862980"/>
            <a:ext cx="1075623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buFont typeface="Arial" pitchFamily="34" charset="0"/>
              <a:buChar char="•"/>
            </a:pPr>
            <a:r>
              <a:rPr lang="el-GR" sz="1600" dirty="0" smtClean="0">
                <a:solidFill>
                  <a:schemeClr val="accent4">
                    <a:lumMod val="75000"/>
                  </a:schemeClr>
                </a:solidFill>
              </a:rPr>
              <a:t>Είναι «κωδωνοειδής»</a:t>
            </a: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  <a:endParaRPr lang="en-GB" sz="1600" dirty="0">
              <a:solidFill>
                <a:schemeClr val="accent4">
                  <a:lumMod val="75000"/>
                </a:schemeClr>
              </a:solidFill>
            </a:endParaRPr>
          </a:p>
          <a:p>
            <a:pPr marL="180975" indent="-180975">
              <a:buFont typeface="Arial" pitchFamily="34" charset="0"/>
              <a:buChar char="•"/>
            </a:pPr>
            <a:r>
              <a:rPr lang="el-GR" sz="1600" dirty="0" smtClean="0">
                <a:solidFill>
                  <a:schemeClr val="accent4">
                    <a:lumMod val="75000"/>
                  </a:schemeClr>
                </a:solidFill>
              </a:rPr>
              <a:t>Είναι συμμετρική ως προς τον μέσο όρο</a:t>
            </a: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l-GR" sz="1600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GB" sz="1600" dirty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.  </a:t>
            </a:r>
            <a:r>
              <a:rPr lang="el-GR" sz="1600" dirty="0" smtClean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Ο μέσος όρος, η διάμεσος και η συχνότερη (δεσπόζουσα) τιμή ταυτίζονται.</a:t>
            </a:r>
            <a:endParaRPr lang="en-GB" sz="1600" dirty="0">
              <a:solidFill>
                <a:schemeClr val="accent4">
                  <a:lumMod val="75000"/>
                </a:schemeClr>
              </a:solidFill>
              <a:cs typeface="Times New Roman" pitchFamily="18" charset="0"/>
            </a:endParaRPr>
          </a:p>
          <a:p>
            <a:pPr marL="180975" indent="-180975">
              <a:buFont typeface="Arial" pitchFamily="34" charset="0"/>
              <a:buChar char="•"/>
            </a:pPr>
            <a:r>
              <a:rPr lang="el-GR" sz="1600" dirty="0" smtClean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Η συνολική περιοχή κάτω από την κατανομή είναι </a:t>
            </a: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1 (</a:t>
            </a:r>
            <a:r>
              <a:rPr lang="el-GR" sz="1600" dirty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ή</a:t>
            </a: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n-GB" sz="1600" dirty="0">
                <a:solidFill>
                  <a:schemeClr val="accent4">
                    <a:lumMod val="75000"/>
                  </a:schemeClr>
                </a:solidFill>
              </a:rPr>
              <a:t>100</a:t>
            </a: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</a:rPr>
              <a:t>%)</a:t>
            </a:r>
            <a:endParaRPr lang="en-GB" sz="1600" dirty="0">
              <a:solidFill>
                <a:schemeClr val="accent4">
                  <a:lumMod val="75000"/>
                </a:schemeClr>
              </a:solidFill>
            </a:endParaRPr>
          </a:p>
          <a:p>
            <a:pPr marL="180975" indent="-180975">
              <a:buFont typeface="Arial" pitchFamily="34" charset="0"/>
              <a:buChar char="•"/>
            </a:pPr>
            <a:r>
              <a:rPr lang="en-GB" sz="1600" dirty="0">
                <a:solidFill>
                  <a:schemeClr val="accent4">
                    <a:lumMod val="75000"/>
                  </a:schemeClr>
                </a:solidFill>
              </a:rPr>
              <a:t>50% </a:t>
            </a:r>
            <a:r>
              <a:rPr lang="el-GR" sz="1600" dirty="0" smtClean="0">
                <a:solidFill>
                  <a:schemeClr val="accent4">
                    <a:lumMod val="75000"/>
                  </a:schemeClr>
                </a:solidFill>
              </a:rPr>
              <a:t>της περιοχής βρίσκεται αριστερά από τον μέσο όρο και </a:t>
            </a: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</a:rPr>
              <a:t>50</a:t>
            </a:r>
            <a:r>
              <a:rPr lang="en-GB" sz="1600" dirty="0">
                <a:solidFill>
                  <a:schemeClr val="accent4">
                    <a:lumMod val="75000"/>
                  </a:schemeClr>
                </a:solidFill>
              </a:rPr>
              <a:t>% </a:t>
            </a:r>
            <a:r>
              <a:rPr lang="el-GR" sz="1600" dirty="0" smtClean="0">
                <a:solidFill>
                  <a:schemeClr val="accent4">
                    <a:lumMod val="75000"/>
                  </a:schemeClr>
                </a:solidFill>
              </a:rPr>
              <a:t>βρίσκεται δεξιά από τον μέσο όρο</a:t>
            </a: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  <a:endParaRPr lang="el-GR" sz="16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180975" indent="-180975">
              <a:buFont typeface="Arial" pitchFamily="34" charset="0"/>
              <a:buChar char="•"/>
            </a:pPr>
            <a:r>
              <a:rPr lang="el-GR" sz="1600" dirty="0" smtClean="0">
                <a:solidFill>
                  <a:schemeClr val="accent4">
                    <a:lumMod val="75000"/>
                  </a:schemeClr>
                </a:solidFill>
              </a:rPr>
              <a:t>Περίπου</a:t>
            </a: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</a:rPr>
              <a:t> 68% </a:t>
            </a:r>
            <a:r>
              <a:rPr lang="el-GR" sz="1600" dirty="0" smtClean="0">
                <a:solidFill>
                  <a:schemeClr val="accent4">
                    <a:lumMod val="75000"/>
                  </a:schemeClr>
                </a:solidFill>
              </a:rPr>
              <a:t>της περιοχής βρίσκεται μεταξύ </a:t>
            </a: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</a:rPr>
              <a:t>1 </a:t>
            </a:r>
            <a:r>
              <a:rPr lang="el-GR" sz="1600" dirty="0" smtClean="0">
                <a:solidFill>
                  <a:schemeClr val="accent4">
                    <a:lumMod val="75000"/>
                  </a:schemeClr>
                </a:solidFill>
              </a:rPr>
              <a:t>τυπικής απόκλισης</a:t>
            </a: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, </a:t>
            </a:r>
            <a:r>
              <a:rPr lang="el-GR" sz="1600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, </a:t>
            </a:r>
            <a:r>
              <a:rPr lang="el-GR" sz="1600" dirty="0" smtClean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δεξιά και αριστερά από τον μέσο όρο</a:t>
            </a: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.</a:t>
            </a:r>
            <a:endParaRPr lang="el-GR" sz="1600" dirty="0" smtClean="0">
              <a:solidFill>
                <a:schemeClr val="accent4">
                  <a:lumMod val="75000"/>
                </a:schemeClr>
              </a:solidFill>
              <a:cs typeface="Times New Roman" pitchFamily="18" charset="0"/>
            </a:endParaRPr>
          </a:p>
          <a:p>
            <a:pPr marL="180975" lvl="0" indent="-180975">
              <a:buFont typeface="Arial" pitchFamily="34" charset="0"/>
              <a:buChar char="•"/>
            </a:pPr>
            <a:r>
              <a:rPr lang="el-GR" sz="1600" dirty="0" smtClean="0">
                <a:solidFill>
                  <a:srgbClr val="FFC000">
                    <a:lumMod val="75000"/>
                  </a:srgbClr>
                </a:solidFill>
              </a:rPr>
              <a:t>Περίπου</a:t>
            </a:r>
            <a:r>
              <a:rPr lang="en-GB" sz="1600" dirty="0" smtClean="0">
                <a:solidFill>
                  <a:srgbClr val="FFC000">
                    <a:lumMod val="75000"/>
                  </a:srgbClr>
                </a:solidFill>
              </a:rPr>
              <a:t> </a:t>
            </a:r>
            <a:r>
              <a:rPr lang="en-GB" sz="1600" dirty="0">
                <a:solidFill>
                  <a:srgbClr val="FFC000">
                    <a:lumMod val="75000"/>
                  </a:srgbClr>
                </a:solidFill>
              </a:rPr>
              <a:t>95% </a:t>
            </a:r>
            <a:r>
              <a:rPr lang="el-GR" sz="1600" dirty="0" smtClean="0">
                <a:solidFill>
                  <a:srgbClr val="FFC000">
                    <a:lumMod val="75000"/>
                  </a:srgbClr>
                </a:solidFill>
              </a:rPr>
              <a:t>της περιοχής βρίσκεται μεταξύ </a:t>
            </a:r>
            <a:r>
              <a:rPr lang="en-GB" sz="1600" dirty="0" smtClean="0">
                <a:solidFill>
                  <a:srgbClr val="FFC000">
                    <a:lumMod val="75000"/>
                  </a:srgbClr>
                </a:solidFill>
              </a:rPr>
              <a:t>2 </a:t>
            </a:r>
            <a:r>
              <a:rPr lang="el-GR" sz="1600" dirty="0" smtClean="0">
                <a:solidFill>
                  <a:srgbClr val="FFC000">
                    <a:lumMod val="75000"/>
                  </a:srgbClr>
                </a:solidFill>
              </a:rPr>
              <a:t>τυπικών αποκλίσεων από τον μέσο όρο</a:t>
            </a:r>
            <a:r>
              <a:rPr lang="en-GB" sz="1600" dirty="0" smtClean="0">
                <a:solidFill>
                  <a:srgbClr val="FFC000">
                    <a:lumMod val="75000"/>
                  </a:srgbClr>
                </a:solidFill>
                <a:cs typeface="Times New Roman" pitchFamily="18" charset="0"/>
              </a:rPr>
              <a:t>.</a:t>
            </a:r>
            <a:endParaRPr lang="en-GB" sz="1600" dirty="0">
              <a:solidFill>
                <a:srgbClr val="FFC000">
                  <a:lumMod val="75000"/>
                </a:srgbClr>
              </a:solidFill>
              <a:cs typeface="Times New Roman" pitchFamily="18" charset="0"/>
            </a:endParaRPr>
          </a:p>
          <a:p>
            <a:pPr marL="180975" indent="-180975">
              <a:buFont typeface="Arial" pitchFamily="34" charset="0"/>
              <a:buChar char="•"/>
            </a:pPr>
            <a:endParaRPr lang="en-GB" sz="2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847528" y="332656"/>
            <a:ext cx="49685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chemeClr val="accent4">
                    <a:lumMod val="75000"/>
                  </a:schemeClr>
                </a:solidFill>
              </a:rPr>
              <a:t>Ιδιότητες της κανονικής κατανομής</a:t>
            </a:r>
            <a:r>
              <a:rPr lang="en-GB" sz="2000" dirty="0" smtClean="0">
                <a:solidFill>
                  <a:schemeClr val="accent4">
                    <a:lumMod val="75000"/>
                  </a:schemeClr>
                </a:solidFill>
              </a:rPr>
              <a:t>:</a:t>
            </a:r>
            <a:endParaRPr lang="en-GB" sz="20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767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4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/>
          <p:nvPr/>
        </p:nvGrpSpPr>
        <p:grpSpPr>
          <a:xfrm>
            <a:off x="2783632" y="2924944"/>
            <a:ext cx="6624736" cy="3240360"/>
            <a:chOff x="1259632" y="2348880"/>
            <a:chExt cx="6408712" cy="4104456"/>
          </a:xfrm>
        </p:grpSpPr>
        <p:cxnSp>
          <p:nvCxnSpPr>
            <p:cNvPr id="7" name="Straight Arrow Connector 6"/>
            <p:cNvCxnSpPr/>
            <p:nvPr/>
          </p:nvCxnSpPr>
          <p:spPr>
            <a:xfrm flipV="1">
              <a:off x="1403648" y="2348880"/>
              <a:ext cx="0" cy="410445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1259632" y="6237312"/>
              <a:ext cx="6408712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1388533" y="2708919"/>
              <a:ext cx="5991779" cy="3684410"/>
            </a:xfrm>
            <a:custGeom>
              <a:avLst/>
              <a:gdLst>
                <a:gd name="connsiteX0" fmla="*/ 0 w 6028267"/>
                <a:gd name="connsiteY0" fmla="*/ 1821275 h 1843852"/>
                <a:gd name="connsiteX1" fmla="*/ 2133600 w 6028267"/>
                <a:gd name="connsiteY1" fmla="*/ 3763 h 1843852"/>
                <a:gd name="connsiteX2" fmla="*/ 6028267 w 6028267"/>
                <a:gd name="connsiteY2" fmla="*/ 1843852 h 1843852"/>
                <a:gd name="connsiteX3" fmla="*/ 6028267 w 6028267"/>
                <a:gd name="connsiteY3" fmla="*/ 1843852 h 1843852"/>
                <a:gd name="connsiteX0" fmla="*/ 0 w 6028267"/>
                <a:gd name="connsiteY0" fmla="*/ 1881415 h 1903992"/>
                <a:gd name="connsiteX1" fmla="*/ 3327483 w 6028267"/>
                <a:gd name="connsiteY1" fmla="*/ 3763 h 1903992"/>
                <a:gd name="connsiteX2" fmla="*/ 6028267 w 6028267"/>
                <a:gd name="connsiteY2" fmla="*/ 1903992 h 1903992"/>
                <a:gd name="connsiteX3" fmla="*/ 6028267 w 6028267"/>
                <a:gd name="connsiteY3" fmla="*/ 1903992 h 1903992"/>
                <a:gd name="connsiteX0" fmla="*/ 0 w 6028267"/>
                <a:gd name="connsiteY0" fmla="*/ 1809407 h 1831984"/>
                <a:gd name="connsiteX1" fmla="*/ 3039451 w 6028267"/>
                <a:gd name="connsiteY1" fmla="*/ 3763 h 1831984"/>
                <a:gd name="connsiteX2" fmla="*/ 6028267 w 6028267"/>
                <a:gd name="connsiteY2" fmla="*/ 1831984 h 1831984"/>
                <a:gd name="connsiteX3" fmla="*/ 6028267 w 6028267"/>
                <a:gd name="connsiteY3" fmla="*/ 1831984 h 1831984"/>
                <a:gd name="connsiteX0" fmla="*/ 0 w 6028267"/>
                <a:gd name="connsiteY0" fmla="*/ 1809407 h 1831984"/>
                <a:gd name="connsiteX1" fmla="*/ 2967443 w 6028267"/>
                <a:gd name="connsiteY1" fmla="*/ 3763 h 1831984"/>
                <a:gd name="connsiteX2" fmla="*/ 6028267 w 6028267"/>
                <a:gd name="connsiteY2" fmla="*/ 1831984 h 1831984"/>
                <a:gd name="connsiteX3" fmla="*/ 6028267 w 6028267"/>
                <a:gd name="connsiteY3" fmla="*/ 1831984 h 1831984"/>
                <a:gd name="connsiteX0" fmla="*/ 0 w 6028267"/>
                <a:gd name="connsiteY0" fmla="*/ 3537599 h 3560176"/>
                <a:gd name="connsiteX1" fmla="*/ 3039451 w 6028267"/>
                <a:gd name="connsiteY1" fmla="*/ 3763 h 3560176"/>
                <a:gd name="connsiteX2" fmla="*/ 6028267 w 6028267"/>
                <a:gd name="connsiteY2" fmla="*/ 3560176 h 3560176"/>
                <a:gd name="connsiteX3" fmla="*/ 6028267 w 6028267"/>
                <a:gd name="connsiteY3" fmla="*/ 3560176 h 3560176"/>
                <a:gd name="connsiteX0" fmla="*/ 0 w 6028267"/>
                <a:gd name="connsiteY0" fmla="*/ 3610514 h 3761995"/>
                <a:gd name="connsiteX1" fmla="*/ 1743307 w 6028267"/>
                <a:gd name="connsiteY1" fmla="*/ 3173022 h 3761995"/>
                <a:gd name="connsiteX2" fmla="*/ 3039451 w 6028267"/>
                <a:gd name="connsiteY2" fmla="*/ 76678 h 3761995"/>
                <a:gd name="connsiteX3" fmla="*/ 6028267 w 6028267"/>
                <a:gd name="connsiteY3" fmla="*/ 3633091 h 3761995"/>
                <a:gd name="connsiteX4" fmla="*/ 6028267 w 6028267"/>
                <a:gd name="connsiteY4" fmla="*/ 3633091 h 3761995"/>
                <a:gd name="connsiteX0" fmla="*/ 0 w 6028267"/>
                <a:gd name="connsiteY0" fmla="*/ 3533836 h 3689081"/>
                <a:gd name="connsiteX1" fmla="*/ 1743307 w 6028267"/>
                <a:gd name="connsiteY1" fmla="*/ 3096344 h 3689081"/>
                <a:gd name="connsiteX2" fmla="*/ 3039451 w 6028267"/>
                <a:gd name="connsiteY2" fmla="*/ 0 h 3689081"/>
                <a:gd name="connsiteX3" fmla="*/ 4263587 w 6028267"/>
                <a:gd name="connsiteY3" fmla="*/ 3096345 h 3689081"/>
                <a:gd name="connsiteX4" fmla="*/ 6028267 w 6028267"/>
                <a:gd name="connsiteY4" fmla="*/ 3556413 h 3689081"/>
                <a:gd name="connsiteX5" fmla="*/ 6028267 w 6028267"/>
                <a:gd name="connsiteY5" fmla="*/ 3556413 h 3689081"/>
                <a:gd name="connsiteX0" fmla="*/ 59412 w 6087679"/>
                <a:gd name="connsiteY0" fmla="*/ 3533836 h 3689081"/>
                <a:gd name="connsiteX1" fmla="*/ 290551 w 6087679"/>
                <a:gd name="connsiteY1" fmla="*/ 3528393 h 3689081"/>
                <a:gd name="connsiteX2" fmla="*/ 1802719 w 6087679"/>
                <a:gd name="connsiteY2" fmla="*/ 3096344 h 3689081"/>
                <a:gd name="connsiteX3" fmla="*/ 3098863 w 6087679"/>
                <a:gd name="connsiteY3" fmla="*/ 0 h 3689081"/>
                <a:gd name="connsiteX4" fmla="*/ 4322999 w 6087679"/>
                <a:gd name="connsiteY4" fmla="*/ 3096345 h 3689081"/>
                <a:gd name="connsiteX5" fmla="*/ 6087679 w 6087679"/>
                <a:gd name="connsiteY5" fmla="*/ 3556413 h 3689081"/>
                <a:gd name="connsiteX6" fmla="*/ 6087679 w 6087679"/>
                <a:gd name="connsiteY6" fmla="*/ 3556413 h 3689081"/>
                <a:gd name="connsiteX0" fmla="*/ 59412 w 6087679"/>
                <a:gd name="connsiteY0" fmla="*/ 3533836 h 3684410"/>
                <a:gd name="connsiteX1" fmla="*/ 290551 w 6087679"/>
                <a:gd name="connsiteY1" fmla="*/ 3528393 h 3684410"/>
                <a:gd name="connsiteX2" fmla="*/ 1802719 w 6087679"/>
                <a:gd name="connsiteY2" fmla="*/ 3096344 h 3684410"/>
                <a:gd name="connsiteX3" fmla="*/ 3098863 w 6087679"/>
                <a:gd name="connsiteY3" fmla="*/ 0 h 3684410"/>
                <a:gd name="connsiteX4" fmla="*/ 4322999 w 6087679"/>
                <a:gd name="connsiteY4" fmla="*/ 3096345 h 3684410"/>
                <a:gd name="connsiteX5" fmla="*/ 5691151 w 6087679"/>
                <a:gd name="connsiteY5" fmla="*/ 3528393 h 3684410"/>
                <a:gd name="connsiteX6" fmla="*/ 6087679 w 6087679"/>
                <a:gd name="connsiteY6" fmla="*/ 3556413 h 3684410"/>
                <a:gd name="connsiteX7" fmla="*/ 6087679 w 6087679"/>
                <a:gd name="connsiteY7" fmla="*/ 3556413 h 3684410"/>
                <a:gd name="connsiteX0" fmla="*/ 59412 w 6087679"/>
                <a:gd name="connsiteY0" fmla="*/ 3533836 h 3684410"/>
                <a:gd name="connsiteX1" fmla="*/ 290551 w 6087679"/>
                <a:gd name="connsiteY1" fmla="*/ 3528393 h 3684410"/>
                <a:gd name="connsiteX2" fmla="*/ 1802719 w 6087679"/>
                <a:gd name="connsiteY2" fmla="*/ 3096344 h 3684410"/>
                <a:gd name="connsiteX3" fmla="*/ 3098863 w 6087679"/>
                <a:gd name="connsiteY3" fmla="*/ 0 h 3684410"/>
                <a:gd name="connsiteX4" fmla="*/ 4322999 w 6087679"/>
                <a:gd name="connsiteY4" fmla="*/ 3096345 h 3684410"/>
                <a:gd name="connsiteX5" fmla="*/ 5691151 w 6087679"/>
                <a:gd name="connsiteY5" fmla="*/ 3528393 h 3684410"/>
                <a:gd name="connsiteX6" fmla="*/ 5907175 w 6087679"/>
                <a:gd name="connsiteY6" fmla="*/ 3528393 h 3684410"/>
                <a:gd name="connsiteX7" fmla="*/ 6087679 w 6087679"/>
                <a:gd name="connsiteY7" fmla="*/ 3556413 h 3684410"/>
                <a:gd name="connsiteX8" fmla="*/ 6087679 w 6087679"/>
                <a:gd name="connsiteY8" fmla="*/ 3556413 h 3684410"/>
                <a:gd name="connsiteX0" fmla="*/ 0 w 6028267"/>
                <a:gd name="connsiteY0" fmla="*/ 3533836 h 3684410"/>
                <a:gd name="connsiteX1" fmla="*/ 375155 w 6028267"/>
                <a:gd name="connsiteY1" fmla="*/ 3528393 h 3684410"/>
                <a:gd name="connsiteX2" fmla="*/ 1743307 w 6028267"/>
                <a:gd name="connsiteY2" fmla="*/ 3096344 h 3684410"/>
                <a:gd name="connsiteX3" fmla="*/ 3039451 w 6028267"/>
                <a:gd name="connsiteY3" fmla="*/ 0 h 3684410"/>
                <a:gd name="connsiteX4" fmla="*/ 4263587 w 6028267"/>
                <a:gd name="connsiteY4" fmla="*/ 3096345 h 3684410"/>
                <a:gd name="connsiteX5" fmla="*/ 5631739 w 6028267"/>
                <a:gd name="connsiteY5" fmla="*/ 3528393 h 3684410"/>
                <a:gd name="connsiteX6" fmla="*/ 5847763 w 6028267"/>
                <a:gd name="connsiteY6" fmla="*/ 3528393 h 3684410"/>
                <a:gd name="connsiteX7" fmla="*/ 6028267 w 6028267"/>
                <a:gd name="connsiteY7" fmla="*/ 3556413 h 3684410"/>
                <a:gd name="connsiteX8" fmla="*/ 6028267 w 6028267"/>
                <a:gd name="connsiteY8" fmla="*/ 3556413 h 3684410"/>
                <a:gd name="connsiteX0" fmla="*/ 0 w 6028267"/>
                <a:gd name="connsiteY0" fmla="*/ 3533836 h 3684410"/>
                <a:gd name="connsiteX1" fmla="*/ 231139 w 6028267"/>
                <a:gd name="connsiteY1" fmla="*/ 3528393 h 3684410"/>
                <a:gd name="connsiteX2" fmla="*/ 375155 w 6028267"/>
                <a:gd name="connsiteY2" fmla="*/ 3528393 h 3684410"/>
                <a:gd name="connsiteX3" fmla="*/ 1743307 w 6028267"/>
                <a:gd name="connsiteY3" fmla="*/ 3096344 h 3684410"/>
                <a:gd name="connsiteX4" fmla="*/ 3039451 w 6028267"/>
                <a:gd name="connsiteY4" fmla="*/ 0 h 3684410"/>
                <a:gd name="connsiteX5" fmla="*/ 4263587 w 6028267"/>
                <a:gd name="connsiteY5" fmla="*/ 3096345 h 3684410"/>
                <a:gd name="connsiteX6" fmla="*/ 5631739 w 6028267"/>
                <a:gd name="connsiteY6" fmla="*/ 3528393 h 3684410"/>
                <a:gd name="connsiteX7" fmla="*/ 5847763 w 6028267"/>
                <a:gd name="connsiteY7" fmla="*/ 3528393 h 3684410"/>
                <a:gd name="connsiteX8" fmla="*/ 6028267 w 6028267"/>
                <a:gd name="connsiteY8" fmla="*/ 3556413 h 3684410"/>
                <a:gd name="connsiteX9" fmla="*/ 6028267 w 6028267"/>
                <a:gd name="connsiteY9" fmla="*/ 3556413 h 3684410"/>
                <a:gd name="connsiteX0" fmla="*/ 0 w 6028267"/>
                <a:gd name="connsiteY0" fmla="*/ 3533836 h 3684410"/>
                <a:gd name="connsiteX1" fmla="*/ 375155 w 6028267"/>
                <a:gd name="connsiteY1" fmla="*/ 3528393 h 3684410"/>
                <a:gd name="connsiteX2" fmla="*/ 375155 w 6028267"/>
                <a:gd name="connsiteY2" fmla="*/ 3528393 h 3684410"/>
                <a:gd name="connsiteX3" fmla="*/ 1743307 w 6028267"/>
                <a:gd name="connsiteY3" fmla="*/ 3096344 h 3684410"/>
                <a:gd name="connsiteX4" fmla="*/ 3039451 w 6028267"/>
                <a:gd name="connsiteY4" fmla="*/ 0 h 3684410"/>
                <a:gd name="connsiteX5" fmla="*/ 4263587 w 6028267"/>
                <a:gd name="connsiteY5" fmla="*/ 3096345 h 3684410"/>
                <a:gd name="connsiteX6" fmla="*/ 5631739 w 6028267"/>
                <a:gd name="connsiteY6" fmla="*/ 3528393 h 3684410"/>
                <a:gd name="connsiteX7" fmla="*/ 5847763 w 6028267"/>
                <a:gd name="connsiteY7" fmla="*/ 3528393 h 3684410"/>
                <a:gd name="connsiteX8" fmla="*/ 6028267 w 6028267"/>
                <a:gd name="connsiteY8" fmla="*/ 3556413 h 3684410"/>
                <a:gd name="connsiteX9" fmla="*/ 6028267 w 6028267"/>
                <a:gd name="connsiteY9" fmla="*/ 3556413 h 3684410"/>
                <a:gd name="connsiteX0" fmla="*/ 0 w 6028267"/>
                <a:gd name="connsiteY0" fmla="*/ 3533836 h 3684410"/>
                <a:gd name="connsiteX1" fmla="*/ 375155 w 6028267"/>
                <a:gd name="connsiteY1" fmla="*/ 3528393 h 3684410"/>
                <a:gd name="connsiteX2" fmla="*/ 375155 w 6028267"/>
                <a:gd name="connsiteY2" fmla="*/ 3528393 h 3684410"/>
                <a:gd name="connsiteX3" fmla="*/ 1743307 w 6028267"/>
                <a:gd name="connsiteY3" fmla="*/ 3096344 h 3684410"/>
                <a:gd name="connsiteX4" fmla="*/ 3039451 w 6028267"/>
                <a:gd name="connsiteY4" fmla="*/ 0 h 3684410"/>
                <a:gd name="connsiteX5" fmla="*/ 4263587 w 6028267"/>
                <a:gd name="connsiteY5" fmla="*/ 3096345 h 3684410"/>
                <a:gd name="connsiteX6" fmla="*/ 5631739 w 6028267"/>
                <a:gd name="connsiteY6" fmla="*/ 3528393 h 3684410"/>
                <a:gd name="connsiteX7" fmla="*/ 5847763 w 6028267"/>
                <a:gd name="connsiteY7" fmla="*/ 3528393 h 3684410"/>
                <a:gd name="connsiteX8" fmla="*/ 6028267 w 6028267"/>
                <a:gd name="connsiteY8" fmla="*/ 3556413 h 3684410"/>
                <a:gd name="connsiteX9" fmla="*/ 5991779 w 6028267"/>
                <a:gd name="connsiteY9" fmla="*/ 3528393 h 3684410"/>
                <a:gd name="connsiteX0" fmla="*/ 0 w 6028267"/>
                <a:gd name="connsiteY0" fmla="*/ 3533836 h 3684410"/>
                <a:gd name="connsiteX1" fmla="*/ 375155 w 6028267"/>
                <a:gd name="connsiteY1" fmla="*/ 3528393 h 3684410"/>
                <a:gd name="connsiteX2" fmla="*/ 375155 w 6028267"/>
                <a:gd name="connsiteY2" fmla="*/ 3528393 h 3684410"/>
                <a:gd name="connsiteX3" fmla="*/ 1743307 w 6028267"/>
                <a:gd name="connsiteY3" fmla="*/ 3096344 h 3684410"/>
                <a:gd name="connsiteX4" fmla="*/ 3039451 w 6028267"/>
                <a:gd name="connsiteY4" fmla="*/ 0 h 3684410"/>
                <a:gd name="connsiteX5" fmla="*/ 4263587 w 6028267"/>
                <a:gd name="connsiteY5" fmla="*/ 3096345 h 3684410"/>
                <a:gd name="connsiteX6" fmla="*/ 5631739 w 6028267"/>
                <a:gd name="connsiteY6" fmla="*/ 3528393 h 3684410"/>
                <a:gd name="connsiteX7" fmla="*/ 5631739 w 6028267"/>
                <a:gd name="connsiteY7" fmla="*/ 3528393 h 3684410"/>
                <a:gd name="connsiteX8" fmla="*/ 6028267 w 6028267"/>
                <a:gd name="connsiteY8" fmla="*/ 3556413 h 3684410"/>
                <a:gd name="connsiteX9" fmla="*/ 5991779 w 6028267"/>
                <a:gd name="connsiteY9" fmla="*/ 3528393 h 3684410"/>
                <a:gd name="connsiteX0" fmla="*/ 0 w 5991779"/>
                <a:gd name="connsiteY0" fmla="*/ 3533836 h 3684410"/>
                <a:gd name="connsiteX1" fmla="*/ 375155 w 5991779"/>
                <a:gd name="connsiteY1" fmla="*/ 3528393 h 3684410"/>
                <a:gd name="connsiteX2" fmla="*/ 375155 w 5991779"/>
                <a:gd name="connsiteY2" fmla="*/ 3528393 h 3684410"/>
                <a:gd name="connsiteX3" fmla="*/ 1743307 w 5991779"/>
                <a:gd name="connsiteY3" fmla="*/ 3096344 h 3684410"/>
                <a:gd name="connsiteX4" fmla="*/ 3039451 w 5991779"/>
                <a:gd name="connsiteY4" fmla="*/ 0 h 3684410"/>
                <a:gd name="connsiteX5" fmla="*/ 4263587 w 5991779"/>
                <a:gd name="connsiteY5" fmla="*/ 3096345 h 3684410"/>
                <a:gd name="connsiteX6" fmla="*/ 5631739 w 5991779"/>
                <a:gd name="connsiteY6" fmla="*/ 3528393 h 3684410"/>
                <a:gd name="connsiteX7" fmla="*/ 5631739 w 5991779"/>
                <a:gd name="connsiteY7" fmla="*/ 3528393 h 3684410"/>
                <a:gd name="connsiteX8" fmla="*/ 5991779 w 5991779"/>
                <a:gd name="connsiteY8" fmla="*/ 3528393 h 3684410"/>
                <a:gd name="connsiteX9" fmla="*/ 5991779 w 5991779"/>
                <a:gd name="connsiteY9" fmla="*/ 3528393 h 36844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991779" h="3684410">
                  <a:moveTo>
                    <a:pt x="0" y="3533836"/>
                  </a:moveTo>
                  <a:cubicBezTo>
                    <a:pt x="31985" y="3539480"/>
                    <a:pt x="312629" y="3529300"/>
                    <a:pt x="375155" y="3528393"/>
                  </a:cubicBezTo>
                  <a:lnTo>
                    <a:pt x="375155" y="3528393"/>
                  </a:lnTo>
                  <a:cubicBezTo>
                    <a:pt x="603180" y="3456385"/>
                    <a:pt x="1299258" y="3684409"/>
                    <a:pt x="1743307" y="3096344"/>
                  </a:cubicBezTo>
                  <a:cubicBezTo>
                    <a:pt x="2187356" y="2508279"/>
                    <a:pt x="2619404" y="0"/>
                    <a:pt x="3039451" y="0"/>
                  </a:cubicBezTo>
                  <a:cubicBezTo>
                    <a:pt x="3459498" y="0"/>
                    <a:pt x="3831539" y="2508280"/>
                    <a:pt x="4263587" y="3096345"/>
                  </a:cubicBezTo>
                  <a:cubicBezTo>
                    <a:pt x="4695635" y="3684410"/>
                    <a:pt x="5403714" y="3456385"/>
                    <a:pt x="5631739" y="3528393"/>
                  </a:cubicBezTo>
                  <a:lnTo>
                    <a:pt x="5631739" y="3528393"/>
                  </a:lnTo>
                  <a:lnTo>
                    <a:pt x="5991779" y="3528393"/>
                  </a:lnTo>
                  <a:lnTo>
                    <a:pt x="5991779" y="3528393"/>
                  </a:lnTo>
                </a:path>
              </a:pathLst>
            </a:cu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11" name="Straight Connector 10"/>
          <p:cNvCxnSpPr>
            <a:stCxn id="9" idx="4"/>
          </p:cNvCxnSpPr>
          <p:nvPr/>
        </p:nvCxnSpPr>
        <p:spPr>
          <a:xfrm>
            <a:off x="6058784" y="3209186"/>
            <a:ext cx="1217" cy="2956119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5430000" y="4077072"/>
            <a:ext cx="0" cy="2016224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6672064" y="4149080"/>
            <a:ext cx="0" cy="2016224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5159896" y="6093296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GB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240016" y="6093296"/>
            <a:ext cx="7920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GB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511824" y="6093296"/>
            <a:ext cx="7920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GB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en-GB" sz="800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>
                <a:solidFill>
                  <a:srgbClr val="008000"/>
                </a:solidFill>
                <a:cs typeface="Times New Roman" pitchFamily="18" charset="0"/>
              </a:rPr>
              <a:t>2</a:t>
            </a:r>
            <a:r>
              <a:rPr lang="el-GR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endParaRPr lang="en-GB" dirty="0">
              <a:solidFill>
                <a:srgbClr val="00800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888088" y="6093296"/>
            <a:ext cx="9361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GB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en-GB" sz="800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>
                <a:solidFill>
                  <a:srgbClr val="008000"/>
                </a:solidFill>
                <a:cs typeface="Times New Roman" pitchFamily="18" charset="0"/>
              </a:rPr>
              <a:t>2</a:t>
            </a:r>
            <a:r>
              <a:rPr lang="el-GR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endParaRPr lang="en-GB" dirty="0">
              <a:solidFill>
                <a:srgbClr val="008000"/>
              </a:solidFill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4782000" y="5517232"/>
            <a:ext cx="0" cy="648072"/>
          </a:xfrm>
          <a:prstGeom prst="line">
            <a:avLst/>
          </a:prstGeom>
          <a:ln w="19050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266000" y="5517232"/>
            <a:ext cx="0" cy="648072"/>
          </a:xfrm>
          <a:prstGeom prst="line">
            <a:avLst/>
          </a:prstGeom>
          <a:ln w="19050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3863752" y="6093296"/>
            <a:ext cx="7920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GB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en-GB" sz="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>
                <a:solidFill>
                  <a:srgbClr val="0000FF"/>
                </a:solidFill>
                <a:cs typeface="Times New Roman" pitchFamily="18" charset="0"/>
              </a:rPr>
              <a:t>3</a:t>
            </a:r>
            <a:r>
              <a:rPr lang="el-GR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536160" y="6093296"/>
            <a:ext cx="7920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GB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en-GB" sz="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>
                <a:solidFill>
                  <a:srgbClr val="0000FF"/>
                </a:solidFill>
                <a:cs typeface="Times New Roman" pitchFamily="18" charset="0"/>
              </a:rPr>
              <a:t>3</a:t>
            </a:r>
            <a:r>
              <a:rPr lang="el-GR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endParaRPr lang="en-GB" dirty="0">
              <a:solidFill>
                <a:srgbClr val="0000FF"/>
              </a:solidFill>
            </a:endParaRPr>
          </a:p>
        </p:txBody>
      </p:sp>
      <p:cxnSp>
        <p:nvCxnSpPr>
          <p:cNvPr id="68" name="Straight Connector 67"/>
          <p:cNvCxnSpPr/>
          <p:nvPr/>
        </p:nvCxnSpPr>
        <p:spPr>
          <a:xfrm>
            <a:off x="4079776" y="5949280"/>
            <a:ext cx="0" cy="216024"/>
          </a:xfrm>
          <a:prstGeom prst="line">
            <a:avLst/>
          </a:prstGeom>
          <a:ln w="1905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7968208" y="5949280"/>
            <a:ext cx="0" cy="216024"/>
          </a:xfrm>
          <a:prstGeom prst="line">
            <a:avLst/>
          </a:prstGeom>
          <a:ln w="1905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807968" y="285293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00FF"/>
                </a:solidFill>
              </a:rPr>
              <a:t>99%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4260001" y="3212976"/>
            <a:ext cx="3453511" cy="2808312"/>
            <a:chOff x="2736000" y="3212976"/>
            <a:chExt cx="3453511" cy="2808312"/>
          </a:xfrm>
        </p:grpSpPr>
        <p:cxnSp>
          <p:nvCxnSpPr>
            <p:cNvPr id="53" name="Straight Connector 52"/>
            <p:cNvCxnSpPr/>
            <p:nvPr/>
          </p:nvCxnSpPr>
          <p:spPr>
            <a:xfrm flipV="1">
              <a:off x="4932040" y="5624608"/>
              <a:ext cx="851213" cy="396680"/>
            </a:xfrm>
            <a:prstGeom prst="lin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flipV="1">
              <a:off x="3491880" y="5073601"/>
              <a:ext cx="1997018" cy="947687"/>
            </a:xfrm>
            <a:prstGeom prst="lin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flipV="1">
              <a:off x="4139952" y="3356991"/>
              <a:ext cx="576064" cy="288032"/>
            </a:xfrm>
            <a:prstGeom prst="lin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V="1">
              <a:off x="4067944" y="3428999"/>
              <a:ext cx="720080" cy="360040"/>
            </a:xfrm>
            <a:prstGeom prst="lin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flipV="1">
              <a:off x="4211960" y="3284983"/>
              <a:ext cx="432048" cy="216024"/>
            </a:xfrm>
            <a:prstGeom prst="lin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120000" flipV="1">
              <a:off x="4320000" y="3212976"/>
              <a:ext cx="252000" cy="144015"/>
            </a:xfrm>
            <a:prstGeom prst="lin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flipV="1">
              <a:off x="3995936" y="3501007"/>
              <a:ext cx="864096" cy="432048"/>
            </a:xfrm>
            <a:prstGeom prst="lin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21480000" flipV="1">
              <a:off x="3923925" y="3644710"/>
              <a:ext cx="972000" cy="432048"/>
            </a:xfrm>
            <a:prstGeom prst="lin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120000" flipV="1">
              <a:off x="3851920" y="3717031"/>
              <a:ext cx="1080120" cy="576064"/>
            </a:xfrm>
            <a:prstGeom prst="lin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flipV="1">
              <a:off x="3779912" y="3810597"/>
              <a:ext cx="1235072" cy="626514"/>
            </a:xfrm>
            <a:prstGeom prst="lin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flipV="1">
              <a:off x="3744000" y="3933055"/>
              <a:ext cx="1296000" cy="648072"/>
            </a:xfrm>
            <a:prstGeom prst="lin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flipV="1">
              <a:off x="3635896" y="4077071"/>
              <a:ext cx="1440160" cy="720080"/>
            </a:xfrm>
            <a:prstGeom prst="lin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flipV="1">
              <a:off x="3600000" y="4176000"/>
              <a:ext cx="1548000" cy="792088"/>
            </a:xfrm>
            <a:prstGeom prst="lin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flipV="1">
              <a:off x="3491881" y="4365103"/>
              <a:ext cx="1656183" cy="791694"/>
            </a:xfrm>
            <a:prstGeom prst="lin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flipV="1">
              <a:off x="3419872" y="4500000"/>
              <a:ext cx="1800200" cy="863701"/>
            </a:xfrm>
            <a:prstGeom prst="lin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 flipV="1">
              <a:off x="3203848" y="4608000"/>
              <a:ext cx="2088232" cy="1007718"/>
            </a:xfrm>
            <a:prstGeom prst="lin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 rot="21480000" flipV="1">
              <a:off x="2736000" y="4788000"/>
              <a:ext cx="2628000" cy="1148830"/>
            </a:xfrm>
            <a:prstGeom prst="lin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 rot="60000" flipV="1">
              <a:off x="3275856" y="4932000"/>
              <a:ext cx="2160000" cy="1079726"/>
            </a:xfrm>
            <a:prstGeom prst="lin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 flipV="1">
              <a:off x="3779912" y="5199145"/>
              <a:ext cx="1735409" cy="822143"/>
            </a:xfrm>
            <a:prstGeom prst="lin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 flipV="1">
              <a:off x="4067944" y="5301207"/>
              <a:ext cx="1512168" cy="720080"/>
            </a:xfrm>
            <a:prstGeom prst="lin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 rot="21540000" flipV="1">
              <a:off x="4355976" y="5436000"/>
              <a:ext cx="1296144" cy="576064"/>
            </a:xfrm>
            <a:prstGeom prst="lin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 rot="21480000" flipV="1">
              <a:off x="4644008" y="5544000"/>
              <a:ext cx="1080120" cy="432048"/>
            </a:xfrm>
            <a:prstGeom prst="lin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 flipV="1">
              <a:off x="5220072" y="5711020"/>
              <a:ext cx="664956" cy="310268"/>
            </a:xfrm>
            <a:prstGeom prst="lin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 rot="21300000" flipV="1">
              <a:off x="5442911" y="5799138"/>
              <a:ext cx="540000" cy="180000"/>
            </a:xfrm>
            <a:prstGeom prst="lin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 rot="21540000" flipV="1">
              <a:off x="5724128" y="5868000"/>
              <a:ext cx="360040" cy="144016"/>
            </a:xfrm>
            <a:prstGeom prst="lin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V="1">
              <a:off x="2987824" y="4852800"/>
              <a:ext cx="2376264" cy="1151734"/>
            </a:xfrm>
            <a:prstGeom prst="lin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-120000" flipV="1">
              <a:off x="5976000" y="5904000"/>
              <a:ext cx="213511" cy="78269"/>
            </a:xfrm>
            <a:prstGeom prst="lin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Rectangle 51"/>
          <p:cNvSpPr/>
          <p:nvPr/>
        </p:nvSpPr>
        <p:spPr>
          <a:xfrm>
            <a:off x="5879976" y="6093296"/>
            <a:ext cx="3600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μ</a:t>
            </a:r>
            <a:endParaRPr lang="en-GB" sz="2000" b="1" dirty="0">
              <a:solidFill>
                <a:srgbClr val="FF0000"/>
              </a:solidFill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5447928" y="5877272"/>
            <a:ext cx="612000" cy="369332"/>
            <a:chOff x="6588224" y="3645024"/>
            <a:chExt cx="648072" cy="369332"/>
          </a:xfrm>
        </p:grpSpPr>
        <p:sp>
          <p:nvSpPr>
            <p:cNvPr id="55" name="Rectangle 54"/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8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b="1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58" name="Straight Arrow Connector 57"/>
            <p:cNvCxnSpPr/>
            <p:nvPr/>
          </p:nvCxnSpPr>
          <p:spPr>
            <a:xfrm>
              <a:off x="7020272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 flipH="1">
              <a:off x="6588224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 59"/>
          <p:cNvGrpSpPr/>
          <p:nvPr/>
        </p:nvGrpSpPr>
        <p:grpSpPr>
          <a:xfrm>
            <a:off x="6060000" y="5877272"/>
            <a:ext cx="612000" cy="369332"/>
            <a:chOff x="6588224" y="3645024"/>
            <a:chExt cx="648072" cy="369332"/>
          </a:xfrm>
        </p:grpSpPr>
        <p:sp>
          <p:nvSpPr>
            <p:cNvPr id="61" name="Rectangle 60"/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8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b="1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62" name="Straight Arrow Connector 61"/>
            <p:cNvCxnSpPr/>
            <p:nvPr/>
          </p:nvCxnSpPr>
          <p:spPr>
            <a:xfrm>
              <a:off x="7020272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/>
            <p:nvPr/>
          </p:nvCxnSpPr>
          <p:spPr>
            <a:xfrm flipH="1">
              <a:off x="6588224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up 64"/>
          <p:cNvGrpSpPr/>
          <p:nvPr/>
        </p:nvGrpSpPr>
        <p:grpSpPr>
          <a:xfrm>
            <a:off x="4799857" y="5877272"/>
            <a:ext cx="624287" cy="369332"/>
            <a:chOff x="6626045" y="3645024"/>
            <a:chExt cx="584831" cy="369332"/>
          </a:xfrm>
        </p:grpSpPr>
        <p:sp>
          <p:nvSpPr>
            <p:cNvPr id="66" name="Rectangle 65"/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8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b="1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69" name="Straight Arrow Connector 68"/>
            <p:cNvCxnSpPr/>
            <p:nvPr/>
          </p:nvCxnSpPr>
          <p:spPr>
            <a:xfrm>
              <a:off x="6963330" y="3861048"/>
              <a:ext cx="247546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6672064" y="5877272"/>
            <a:ext cx="576064" cy="369332"/>
            <a:chOff x="6626045" y="3645024"/>
            <a:chExt cx="584831" cy="369332"/>
          </a:xfrm>
        </p:grpSpPr>
        <p:sp>
          <p:nvSpPr>
            <p:cNvPr id="79" name="Rectangle 78"/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8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b="1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80" name="Straight Arrow Connector 79"/>
            <p:cNvCxnSpPr/>
            <p:nvPr/>
          </p:nvCxnSpPr>
          <p:spPr>
            <a:xfrm>
              <a:off x="7020267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80"/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Group 81"/>
          <p:cNvGrpSpPr/>
          <p:nvPr/>
        </p:nvGrpSpPr>
        <p:grpSpPr>
          <a:xfrm>
            <a:off x="4079776" y="5877272"/>
            <a:ext cx="648072" cy="369332"/>
            <a:chOff x="6626045" y="3645024"/>
            <a:chExt cx="584831" cy="369332"/>
          </a:xfrm>
        </p:grpSpPr>
        <p:sp>
          <p:nvSpPr>
            <p:cNvPr id="83" name="Rectangle 82"/>
            <p:cNvSpPr/>
            <p:nvPr/>
          </p:nvSpPr>
          <p:spPr>
            <a:xfrm>
              <a:off x="6732241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8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b="1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84" name="Straight Arrow Connector 83"/>
            <p:cNvCxnSpPr/>
            <p:nvPr/>
          </p:nvCxnSpPr>
          <p:spPr>
            <a:xfrm>
              <a:off x="6950951" y="3861048"/>
              <a:ext cx="259925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Group 91"/>
          <p:cNvGrpSpPr/>
          <p:nvPr/>
        </p:nvGrpSpPr>
        <p:grpSpPr>
          <a:xfrm>
            <a:off x="7320137" y="5877272"/>
            <a:ext cx="624287" cy="369332"/>
            <a:chOff x="6626045" y="3645024"/>
            <a:chExt cx="584831" cy="369332"/>
          </a:xfrm>
        </p:grpSpPr>
        <p:sp>
          <p:nvSpPr>
            <p:cNvPr id="93" name="Rectangle 92"/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8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b="1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94" name="Straight Arrow Connector 93"/>
            <p:cNvCxnSpPr/>
            <p:nvPr/>
          </p:nvCxnSpPr>
          <p:spPr>
            <a:xfrm>
              <a:off x="7020267" y="3861048"/>
              <a:ext cx="190609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6" name="TextBox 95"/>
          <p:cNvSpPr txBox="1"/>
          <p:nvPr/>
        </p:nvSpPr>
        <p:spPr>
          <a:xfrm>
            <a:off x="885884" y="933971"/>
            <a:ext cx="10756232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buFont typeface="Arial" pitchFamily="34" charset="0"/>
              <a:buChar char="•"/>
            </a:pPr>
            <a:r>
              <a:rPr lang="el-GR" sz="1600" dirty="0" smtClean="0">
                <a:solidFill>
                  <a:schemeClr val="accent4">
                    <a:lumMod val="75000"/>
                  </a:schemeClr>
                </a:solidFill>
              </a:rPr>
              <a:t>Είναι «κωδωνοειδής»</a:t>
            </a: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  <a:endParaRPr lang="en-GB" sz="1600" dirty="0">
              <a:solidFill>
                <a:schemeClr val="accent4">
                  <a:lumMod val="75000"/>
                </a:schemeClr>
              </a:solidFill>
            </a:endParaRPr>
          </a:p>
          <a:p>
            <a:pPr marL="180975" indent="-180975">
              <a:buFont typeface="Arial" pitchFamily="34" charset="0"/>
              <a:buChar char="•"/>
            </a:pPr>
            <a:r>
              <a:rPr lang="el-GR" sz="1600" dirty="0" smtClean="0">
                <a:solidFill>
                  <a:schemeClr val="accent4">
                    <a:lumMod val="75000"/>
                  </a:schemeClr>
                </a:solidFill>
              </a:rPr>
              <a:t>Είναι συμμετρική ως προς τον μέσο όρο</a:t>
            </a: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l-GR" sz="1600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GB" sz="1600" dirty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.  </a:t>
            </a:r>
            <a:r>
              <a:rPr lang="el-GR" sz="1600" dirty="0" smtClean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Ο μέσος όρος, η διάμεσος και η συχνότερη (δεσπόζουσα) τιμή ταυτίζονται.</a:t>
            </a:r>
            <a:endParaRPr lang="en-GB" sz="1600" dirty="0">
              <a:solidFill>
                <a:schemeClr val="accent4">
                  <a:lumMod val="75000"/>
                </a:schemeClr>
              </a:solidFill>
              <a:cs typeface="Times New Roman" pitchFamily="18" charset="0"/>
            </a:endParaRPr>
          </a:p>
          <a:p>
            <a:pPr marL="180975" indent="-180975">
              <a:buFont typeface="Arial" pitchFamily="34" charset="0"/>
              <a:buChar char="•"/>
            </a:pPr>
            <a:r>
              <a:rPr lang="el-GR" sz="1600" dirty="0" smtClean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Η συνολική περιοχή κάτω από την κατανομή είναι </a:t>
            </a: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1 (</a:t>
            </a:r>
            <a:r>
              <a:rPr lang="el-GR" sz="1600" dirty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ή</a:t>
            </a: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n-GB" sz="1600" dirty="0">
                <a:solidFill>
                  <a:schemeClr val="accent4">
                    <a:lumMod val="75000"/>
                  </a:schemeClr>
                </a:solidFill>
              </a:rPr>
              <a:t>100</a:t>
            </a: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</a:rPr>
              <a:t>%)</a:t>
            </a:r>
            <a:endParaRPr lang="en-GB" sz="1600" dirty="0">
              <a:solidFill>
                <a:schemeClr val="accent4">
                  <a:lumMod val="75000"/>
                </a:schemeClr>
              </a:solidFill>
            </a:endParaRPr>
          </a:p>
          <a:p>
            <a:pPr marL="180975" indent="-180975">
              <a:buFont typeface="Arial" pitchFamily="34" charset="0"/>
              <a:buChar char="•"/>
            </a:pPr>
            <a:r>
              <a:rPr lang="el-GR" sz="1600" dirty="0" smtClean="0">
                <a:solidFill>
                  <a:schemeClr val="accent4">
                    <a:lumMod val="75000"/>
                  </a:schemeClr>
                </a:solidFill>
              </a:rPr>
              <a:t>Το </a:t>
            </a: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</a:rPr>
              <a:t>50</a:t>
            </a:r>
            <a:r>
              <a:rPr lang="en-GB" sz="1600" dirty="0">
                <a:solidFill>
                  <a:schemeClr val="accent4">
                    <a:lumMod val="75000"/>
                  </a:schemeClr>
                </a:solidFill>
              </a:rPr>
              <a:t>% </a:t>
            </a:r>
            <a:r>
              <a:rPr lang="el-GR" sz="1600" dirty="0" smtClean="0">
                <a:solidFill>
                  <a:schemeClr val="accent4">
                    <a:lumMod val="75000"/>
                  </a:schemeClr>
                </a:solidFill>
              </a:rPr>
              <a:t>της περιοχής βρίσκεται αριστερά από τον μέσο όρο και </a:t>
            </a: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</a:rPr>
              <a:t>50</a:t>
            </a:r>
            <a:r>
              <a:rPr lang="en-GB" sz="1600" dirty="0">
                <a:solidFill>
                  <a:schemeClr val="accent4">
                    <a:lumMod val="75000"/>
                  </a:schemeClr>
                </a:solidFill>
              </a:rPr>
              <a:t>% </a:t>
            </a:r>
            <a:r>
              <a:rPr lang="el-GR" sz="1600" dirty="0" smtClean="0">
                <a:solidFill>
                  <a:schemeClr val="accent4">
                    <a:lumMod val="75000"/>
                  </a:schemeClr>
                </a:solidFill>
              </a:rPr>
              <a:t>βρίσκεται δεξιά από τον μέσο όρο</a:t>
            </a: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  <a:endParaRPr lang="el-GR" sz="16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180975" indent="-180975">
              <a:buFont typeface="Arial" pitchFamily="34" charset="0"/>
              <a:buChar char="•"/>
            </a:pPr>
            <a:r>
              <a:rPr lang="el-GR" sz="1600" dirty="0" smtClean="0">
                <a:solidFill>
                  <a:schemeClr val="accent4">
                    <a:lumMod val="75000"/>
                  </a:schemeClr>
                </a:solidFill>
              </a:rPr>
              <a:t>Περίπου</a:t>
            </a: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l-GR" sz="1600" dirty="0" smtClean="0">
                <a:solidFill>
                  <a:schemeClr val="accent4">
                    <a:lumMod val="75000"/>
                  </a:schemeClr>
                </a:solidFill>
              </a:rPr>
              <a:t>το</a:t>
            </a: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</a:rPr>
              <a:t>68% </a:t>
            </a:r>
            <a:r>
              <a:rPr lang="el-GR" sz="1600" dirty="0" smtClean="0">
                <a:solidFill>
                  <a:schemeClr val="accent4">
                    <a:lumMod val="75000"/>
                  </a:schemeClr>
                </a:solidFill>
              </a:rPr>
              <a:t>της περιοχής βρίσκεται μεταξύ </a:t>
            </a: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</a:rPr>
              <a:t>1 </a:t>
            </a:r>
            <a:r>
              <a:rPr lang="el-GR" sz="1600" dirty="0" smtClean="0">
                <a:solidFill>
                  <a:schemeClr val="accent4">
                    <a:lumMod val="75000"/>
                  </a:schemeClr>
                </a:solidFill>
              </a:rPr>
              <a:t>τυπικής απόκλισης</a:t>
            </a: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, </a:t>
            </a:r>
            <a:r>
              <a:rPr lang="el-GR" sz="1600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 </a:t>
            </a:r>
            <a:endParaRPr lang="el-GR" sz="1600" dirty="0">
              <a:solidFill>
                <a:schemeClr val="accent4">
                  <a:lumMod val="75000"/>
                </a:schemeClr>
              </a:solidFill>
              <a:cs typeface="Times New Roman" pitchFamily="18" charset="0"/>
            </a:endParaRPr>
          </a:p>
          <a:p>
            <a:pPr marL="180975" indent="-180975">
              <a:buFont typeface="Arial" pitchFamily="34" charset="0"/>
              <a:buChar char="•"/>
            </a:pPr>
            <a:r>
              <a:rPr lang="el-GR" sz="1600" dirty="0" smtClean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Περίπου το </a:t>
            </a:r>
            <a:r>
              <a:rPr lang="en-GB" sz="1600" dirty="0" smtClean="0">
                <a:solidFill>
                  <a:srgbClr val="FFC000">
                    <a:lumMod val="75000"/>
                  </a:srgbClr>
                </a:solidFill>
              </a:rPr>
              <a:t>95</a:t>
            </a:r>
            <a:r>
              <a:rPr lang="en-GB" sz="1600" dirty="0">
                <a:solidFill>
                  <a:srgbClr val="FFC000">
                    <a:lumMod val="75000"/>
                  </a:srgbClr>
                </a:solidFill>
              </a:rPr>
              <a:t>% </a:t>
            </a:r>
            <a:r>
              <a:rPr lang="el-GR" sz="1600" dirty="0" smtClean="0">
                <a:solidFill>
                  <a:srgbClr val="FFC000">
                    <a:lumMod val="75000"/>
                  </a:srgbClr>
                </a:solidFill>
              </a:rPr>
              <a:t>της περιοχής βρίσκεται μεταξύ </a:t>
            </a:r>
            <a:r>
              <a:rPr lang="en-GB" sz="1600" dirty="0" smtClean="0">
                <a:solidFill>
                  <a:srgbClr val="FFC000">
                    <a:lumMod val="75000"/>
                  </a:srgbClr>
                </a:solidFill>
              </a:rPr>
              <a:t>2</a:t>
            </a:r>
            <a:r>
              <a:rPr lang="el-GR" sz="1600" dirty="0">
                <a:solidFill>
                  <a:srgbClr val="FFC000">
                    <a:lumMod val="75000"/>
                  </a:srgbClr>
                </a:solidFill>
                <a:cs typeface="Times New Roman" pitchFamily="18" charset="0"/>
              </a:rPr>
              <a:t> </a:t>
            </a:r>
            <a:r>
              <a:rPr lang="el-GR" sz="1600" dirty="0" smtClean="0">
                <a:solidFill>
                  <a:srgbClr val="FFC000">
                    <a:lumMod val="75000"/>
                  </a:srgbClr>
                </a:solidFill>
                <a:cs typeface="Times New Roman" pitchFamily="18" charset="0"/>
              </a:rPr>
              <a:t>τυπικών αποκλίσεων από τον μέσο όρο</a:t>
            </a:r>
          </a:p>
          <a:p>
            <a:pPr marL="180975" lvl="0" indent="-180975">
              <a:buFont typeface="Arial" pitchFamily="34" charset="0"/>
              <a:buChar char="•"/>
            </a:pPr>
            <a:r>
              <a:rPr lang="el-GR" sz="1600" dirty="0" smtClean="0">
                <a:solidFill>
                  <a:srgbClr val="FFC000">
                    <a:lumMod val="75000"/>
                  </a:srgbClr>
                </a:solidFill>
              </a:rPr>
              <a:t>Περίπου το</a:t>
            </a:r>
            <a:r>
              <a:rPr lang="en-GB" sz="1600" dirty="0" smtClean="0">
                <a:solidFill>
                  <a:srgbClr val="FFC000">
                    <a:lumMod val="75000"/>
                  </a:srgbClr>
                </a:solidFill>
              </a:rPr>
              <a:t> </a:t>
            </a:r>
            <a:r>
              <a:rPr lang="en-GB" sz="1600" dirty="0">
                <a:solidFill>
                  <a:srgbClr val="FFC000">
                    <a:lumMod val="75000"/>
                  </a:srgbClr>
                </a:solidFill>
              </a:rPr>
              <a:t>99% </a:t>
            </a:r>
            <a:r>
              <a:rPr lang="el-GR" sz="1600" dirty="0" smtClean="0">
                <a:solidFill>
                  <a:srgbClr val="FFC000">
                    <a:lumMod val="75000"/>
                  </a:srgbClr>
                </a:solidFill>
              </a:rPr>
              <a:t>της περιοχής βρίσκεται μεταξύ </a:t>
            </a:r>
            <a:r>
              <a:rPr lang="en-GB" sz="1600" dirty="0" smtClean="0">
                <a:solidFill>
                  <a:srgbClr val="FFC000">
                    <a:lumMod val="75000"/>
                  </a:srgbClr>
                </a:solidFill>
              </a:rPr>
              <a:t>3 </a:t>
            </a:r>
            <a:r>
              <a:rPr lang="el-GR" sz="1600" dirty="0" smtClean="0">
                <a:solidFill>
                  <a:srgbClr val="FFC000">
                    <a:lumMod val="75000"/>
                  </a:srgbClr>
                </a:solidFill>
              </a:rPr>
              <a:t>τυπικών αποκλίσεων από τον μέσο όρο</a:t>
            </a:r>
            <a:r>
              <a:rPr lang="en-GB" sz="1600" dirty="0" smtClean="0">
                <a:solidFill>
                  <a:srgbClr val="FFC000">
                    <a:lumMod val="75000"/>
                  </a:srgbClr>
                </a:solidFill>
                <a:cs typeface="Times New Roman" pitchFamily="18" charset="0"/>
              </a:rPr>
              <a:t>.</a:t>
            </a:r>
            <a:endParaRPr lang="en-GB" sz="1600" dirty="0">
              <a:solidFill>
                <a:srgbClr val="FFC000">
                  <a:lumMod val="75000"/>
                </a:srgbClr>
              </a:solidFill>
              <a:cs typeface="Times New Roman" pitchFamily="18" charset="0"/>
            </a:endParaRPr>
          </a:p>
          <a:p>
            <a:pPr marL="180975" lvl="0" indent="-180975">
              <a:buFont typeface="Arial" pitchFamily="34" charset="0"/>
              <a:buChar char="•"/>
            </a:pPr>
            <a:endParaRPr lang="en-GB" sz="1700" dirty="0">
              <a:solidFill>
                <a:srgbClr val="FFC000">
                  <a:lumMod val="75000"/>
                </a:srgbClr>
              </a:solidFill>
              <a:cs typeface="Times New Roman" pitchFamily="18" charset="0"/>
            </a:endParaRPr>
          </a:p>
          <a:p>
            <a:pPr marL="180975" indent="-180975">
              <a:buFont typeface="Arial" pitchFamily="34" charset="0"/>
              <a:buChar char="•"/>
            </a:pPr>
            <a:endParaRPr lang="en-GB" sz="2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1847528" y="332656"/>
            <a:ext cx="49685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chemeClr val="accent4">
                    <a:lumMod val="75000"/>
                  </a:schemeClr>
                </a:solidFill>
              </a:rPr>
              <a:t>Ιδιότητες της κανονικής κατανομής</a:t>
            </a:r>
            <a:r>
              <a:rPr lang="en-GB" sz="2000" dirty="0" smtClean="0">
                <a:solidFill>
                  <a:schemeClr val="accent4">
                    <a:lumMod val="75000"/>
                  </a:schemeClr>
                </a:solidFill>
              </a:rPr>
              <a:t>:</a:t>
            </a:r>
            <a:endParaRPr lang="en-GB" sz="20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745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67" grpId="0"/>
      <p:bldP spid="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Το </a:t>
            </a:r>
            <a:r>
              <a:rPr lang="en-US" dirty="0" smtClean="0"/>
              <a:t>95 % </a:t>
            </a:r>
            <a:r>
              <a:rPr lang="el-GR" dirty="0" smtClean="0"/>
              <a:t>των μαθητών είναι μεταξύ </a:t>
            </a:r>
            <a:r>
              <a:rPr lang="en-US" dirty="0" smtClean="0"/>
              <a:t>1</a:t>
            </a:r>
            <a:r>
              <a:rPr lang="el-GR" dirty="0" smtClean="0"/>
              <a:t>,</a:t>
            </a:r>
            <a:r>
              <a:rPr lang="en-US" dirty="0" smtClean="0"/>
              <a:t>1</a:t>
            </a:r>
            <a:r>
              <a:rPr lang="el-GR" dirty="0"/>
              <a:t>0</a:t>
            </a:r>
            <a:r>
              <a:rPr lang="en-US" dirty="0" smtClean="0"/>
              <a:t> </a:t>
            </a:r>
            <a:r>
              <a:rPr lang="el-GR" dirty="0" smtClean="0"/>
              <a:t>μ.</a:t>
            </a:r>
            <a:r>
              <a:rPr lang="en-US" dirty="0" smtClean="0"/>
              <a:t> </a:t>
            </a:r>
            <a:r>
              <a:rPr lang="el-GR" dirty="0" smtClean="0"/>
              <a:t>και</a:t>
            </a:r>
            <a:r>
              <a:rPr lang="en-US" dirty="0" smtClean="0"/>
              <a:t> 1</a:t>
            </a:r>
            <a:r>
              <a:rPr lang="el-GR" dirty="0" smtClean="0"/>
              <a:t>,</a:t>
            </a:r>
            <a:r>
              <a:rPr lang="en-US" dirty="0" smtClean="0"/>
              <a:t>7</a:t>
            </a:r>
            <a:r>
              <a:rPr lang="el-GR" dirty="0" smtClean="0"/>
              <a:t>0 μ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Ποιος είναι ο μέσος όρος και η τυπική απόκλιση;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5" name="Picture 4" descr="normal0.gi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3" b="6678"/>
          <a:stretch/>
        </p:blipFill>
        <p:spPr>
          <a:xfrm>
            <a:off x="4739036" y="2682743"/>
            <a:ext cx="5928965" cy="2218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48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l-GR" sz="2200" b="1" dirty="0" smtClean="0">
                <a:solidFill>
                  <a:schemeClr val="accent5">
                    <a:lumMod val="75000"/>
                  </a:schemeClr>
                </a:solidFill>
              </a:rPr>
              <a:t>Κάναμε ένα τεστ</a:t>
            </a:r>
            <a:r>
              <a:rPr lang="en-US" sz="2200" b="1" dirty="0" smtClean="0">
                <a:solidFill>
                  <a:schemeClr val="accent5">
                    <a:lumMod val="75000"/>
                  </a:schemeClr>
                </a:solidFill>
              </a:rPr>
              <a:t>. </a:t>
            </a:r>
            <a:r>
              <a:rPr lang="el-GR" sz="2200" b="1" dirty="0" smtClean="0">
                <a:solidFill>
                  <a:schemeClr val="accent5">
                    <a:lumMod val="75000"/>
                  </a:schemeClr>
                </a:solidFill>
              </a:rPr>
              <a:t>Η βαθμολογία έχει μέσο όρο </a:t>
            </a:r>
            <a:r>
              <a:rPr lang="en-US" sz="2200" b="1" dirty="0" smtClean="0">
                <a:solidFill>
                  <a:schemeClr val="accent5">
                    <a:lumMod val="75000"/>
                  </a:schemeClr>
                </a:solidFill>
              </a:rPr>
              <a:t>85 </a:t>
            </a:r>
            <a:r>
              <a:rPr lang="el-GR" sz="2200" b="1" dirty="0" smtClean="0">
                <a:solidFill>
                  <a:schemeClr val="accent5">
                    <a:lumMod val="75000"/>
                  </a:schemeClr>
                </a:solidFill>
              </a:rPr>
              <a:t>και τυπική απόκλιση </a:t>
            </a:r>
            <a:r>
              <a:rPr lang="en-US" sz="2200" b="1" dirty="0" smtClean="0">
                <a:solidFill>
                  <a:schemeClr val="accent5">
                    <a:lumMod val="75000"/>
                  </a:schemeClr>
                </a:solidFill>
              </a:rPr>
              <a:t>3</a:t>
            </a: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69908"/>
            <a:ext cx="8229600" cy="55880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/>
              <a:t>Παρουσιάστε το στην κανονική κατανομή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l-GR" dirty="0" smtClean="0"/>
              <a:t>Τι ποσοστό αναμένουμε μεταξύ </a:t>
            </a:r>
            <a:r>
              <a:rPr lang="en-US" dirty="0" smtClean="0"/>
              <a:t>82 </a:t>
            </a:r>
            <a:r>
              <a:rPr lang="el-GR" dirty="0" smtClean="0"/>
              <a:t>και</a:t>
            </a:r>
            <a:r>
              <a:rPr lang="en-US" dirty="0" smtClean="0"/>
              <a:t> 88</a:t>
            </a:r>
            <a:r>
              <a:rPr lang="el-GR" dirty="0" smtClean="0"/>
              <a:t>;</a:t>
            </a:r>
            <a:endParaRPr lang="en-US" dirty="0"/>
          </a:p>
          <a:p>
            <a:endParaRPr lang="en-US" dirty="0" smtClean="0"/>
          </a:p>
        </p:txBody>
      </p:sp>
      <p:pic>
        <p:nvPicPr>
          <p:cNvPr id="4" name="Picture 3" descr="normal0.gi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3" b="6678"/>
          <a:stretch/>
        </p:blipFill>
        <p:spPr>
          <a:xfrm>
            <a:off x="3230748" y="2127158"/>
            <a:ext cx="5412971" cy="2025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1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923872" cy="1325563"/>
          </a:xfrm>
        </p:spPr>
        <p:txBody>
          <a:bodyPr>
            <a:normAutofit/>
          </a:bodyPr>
          <a:lstStyle/>
          <a:p>
            <a:pPr algn="l"/>
            <a:r>
              <a:rPr lang="el-GR" sz="2800" b="1" dirty="0" smtClean="0">
                <a:solidFill>
                  <a:schemeClr val="accent5">
                    <a:lumMod val="75000"/>
                  </a:schemeClr>
                </a:solidFill>
              </a:rPr>
              <a:t>Το ύψος 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</a:rPr>
              <a:t>250 </a:t>
            </a:r>
            <a:r>
              <a:rPr lang="el-GR" sz="2800" b="1" dirty="0" smtClean="0">
                <a:solidFill>
                  <a:schemeClr val="accent5">
                    <a:lumMod val="75000"/>
                  </a:schemeClr>
                </a:solidFill>
              </a:rPr>
              <a:t>φοιτητριών έχει μέσο όρο 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</a:rPr>
              <a:t>1</a:t>
            </a:r>
            <a:r>
              <a:rPr lang="el-GR" sz="2800" b="1" dirty="0" smtClean="0">
                <a:solidFill>
                  <a:schemeClr val="accent5">
                    <a:lumMod val="75000"/>
                  </a:schemeClr>
                </a:solidFill>
              </a:rPr>
              <a:t>,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</a:rPr>
              <a:t>68 </a:t>
            </a:r>
            <a:r>
              <a:rPr lang="el-GR" sz="2800" b="1" dirty="0" smtClean="0">
                <a:solidFill>
                  <a:schemeClr val="accent5">
                    <a:lumMod val="75000"/>
                  </a:schemeClr>
                </a:solidFill>
              </a:rPr>
              <a:t>μ. και τυπική απόκλιση 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</a:rPr>
              <a:t>0</a:t>
            </a:r>
            <a:r>
              <a:rPr lang="el-GR" sz="2800" b="1" dirty="0" smtClean="0">
                <a:solidFill>
                  <a:schemeClr val="accent5">
                    <a:lumMod val="75000"/>
                  </a:schemeClr>
                </a:solidFill>
              </a:rPr>
              <a:t>,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</a:rPr>
              <a:t>06 </a:t>
            </a:r>
            <a:r>
              <a:rPr lang="el-GR" sz="2800" b="1" dirty="0" smtClean="0">
                <a:solidFill>
                  <a:schemeClr val="accent5">
                    <a:lumMod val="75000"/>
                  </a:schemeClr>
                </a:solidFill>
              </a:rPr>
              <a:t>μ.</a:t>
            </a:r>
            <a:endParaRPr lang="en-US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Παρουσιάστε το σε μια κανονική κατανομή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Βρείτε την πιθανότητα μια γυναίκα να έχει ύψος μεταξύ</a:t>
            </a:r>
            <a:r>
              <a:rPr lang="en-US" dirty="0" smtClean="0"/>
              <a:t> 1</a:t>
            </a:r>
            <a:r>
              <a:rPr lang="el-GR" dirty="0" smtClean="0"/>
              <a:t>,</a:t>
            </a:r>
            <a:r>
              <a:rPr lang="en-US" dirty="0" smtClean="0"/>
              <a:t>56 </a:t>
            </a:r>
            <a:r>
              <a:rPr lang="el-GR" dirty="0" smtClean="0"/>
              <a:t>μ.</a:t>
            </a:r>
            <a:r>
              <a:rPr lang="en-US" dirty="0" smtClean="0"/>
              <a:t> and 1</a:t>
            </a:r>
            <a:r>
              <a:rPr lang="el-GR" dirty="0" smtClean="0"/>
              <a:t>,</a:t>
            </a:r>
            <a:r>
              <a:rPr lang="en-US" dirty="0" smtClean="0"/>
              <a:t>74 </a:t>
            </a:r>
            <a:r>
              <a:rPr lang="el-GR" dirty="0" smtClean="0"/>
              <a:t>μ.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 descr="normal0.gi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3" b="6678"/>
          <a:stretch/>
        </p:blipFill>
        <p:spPr>
          <a:xfrm>
            <a:off x="2845738" y="2548263"/>
            <a:ext cx="5412971" cy="2025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510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 descr="Large confetti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Συνδιακύμανση και συνάφεια</a:t>
            </a:r>
            <a:endParaRPr lang="en-US" dirty="0"/>
          </a:p>
        </p:txBody>
      </p:sp>
      <p:sp>
        <p:nvSpPr>
          <p:cNvPr id="2" name="Υπότιτλος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6626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Ricepaper 2">
    <a:dk1>
      <a:srgbClr val="00264C"/>
    </a:dk1>
    <a:lt1>
      <a:srgbClr val="FFFFE9"/>
    </a:lt1>
    <a:dk2>
      <a:srgbClr val="333333"/>
    </a:dk2>
    <a:lt2>
      <a:srgbClr val="333333"/>
    </a:lt2>
    <a:accent1>
      <a:srgbClr val="78C0B2"/>
    </a:accent1>
    <a:accent2>
      <a:srgbClr val="262D4C"/>
    </a:accent2>
    <a:accent3>
      <a:srgbClr val="FFFFF2"/>
    </a:accent3>
    <a:accent4>
      <a:srgbClr val="001F40"/>
    </a:accent4>
    <a:accent5>
      <a:srgbClr val="BEDCD5"/>
    </a:accent5>
    <a:accent6>
      <a:srgbClr val="212844"/>
    </a:accent6>
    <a:hlink>
      <a:srgbClr val="598BBD"/>
    </a:hlink>
    <a:folHlink>
      <a:srgbClr val="4D4D4D"/>
    </a:folHlink>
  </a:clrScheme>
  <a:fontScheme name="Ricepaper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1044</Words>
  <Application>Microsoft Office PowerPoint</Application>
  <PresentationFormat>Ευρεία οθόνη</PresentationFormat>
  <Paragraphs>250</Paragraphs>
  <Slides>29</Slides>
  <Notes>1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29</vt:i4>
      </vt:variant>
    </vt:vector>
  </HeadingPairs>
  <TitlesOfParts>
    <vt:vector size="37" baseType="lpstr">
      <vt:lpstr>Arial</vt:lpstr>
      <vt:lpstr>Calibri</vt:lpstr>
      <vt:lpstr>Calibri Light</vt:lpstr>
      <vt:lpstr>Cambria</vt:lpstr>
      <vt:lpstr>Cambria Math</vt:lpstr>
      <vt:lpstr>Times New Roman</vt:lpstr>
      <vt:lpstr>Θέμα του Office</vt:lpstr>
      <vt:lpstr>Equation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Το 95 % των μαθητών είναι μεταξύ 1,10 μ. και 1,70 μ.</vt:lpstr>
      <vt:lpstr>Κάναμε ένα τεστ. Η βαθμολογία έχει μέσο όρο 85 και τυπική απόκλιση 3.</vt:lpstr>
      <vt:lpstr>Το ύψος 250 φοιτητριών έχει μέσο όρο 1,68 μ. και τυπική απόκλιση 0,06 μ.</vt:lpstr>
      <vt:lpstr>Συνδιακύμανση και συνάφεια</vt:lpstr>
      <vt:lpstr>Παρουσίαση του PowerPoint</vt:lpstr>
      <vt:lpstr>Σκοπός</vt:lpstr>
      <vt:lpstr>Συνδιακύμανση</vt:lpstr>
      <vt:lpstr>Κάπνισμα και όγκος πνευμόνων</vt:lpstr>
      <vt:lpstr>Κάπνισμα και όγκος πνευμόνων</vt:lpstr>
      <vt:lpstr>Κάπνισμα και όγκος πνευμόνων</vt:lpstr>
      <vt:lpstr>Κάπνισμα και όγκος πνευμόνων</vt:lpstr>
      <vt:lpstr>Συνδιακύμανση</vt:lpstr>
      <vt:lpstr>Η συνδιακύμανση στο δείγμα</vt:lpstr>
      <vt:lpstr>Υπολογισμός της συνδιακύμανσης</vt:lpstr>
      <vt:lpstr>Υπολογισμός της συνδιακύμανσης</vt:lpstr>
      <vt:lpstr> </vt:lpstr>
      <vt:lpstr>(Pearson) Συντελεσής Συνάφειας rxy</vt:lpstr>
      <vt:lpstr>Εναλλακτική έκφραση</vt:lpstr>
      <vt:lpstr>Τύπος υπολογισμού 1</vt:lpstr>
      <vt:lpstr>Τύπος υπολογισμού 2</vt:lpstr>
      <vt:lpstr>Πίνακας υπολογισμού rxy</vt:lpstr>
      <vt:lpstr>Υπολογισμός rxy  από τον πίνακα</vt:lpstr>
      <vt:lpstr>Υπολογισμός συνάφειας</vt:lpstr>
      <vt:lpstr>Συμπέρασμα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Athanasios Verdis</dc:creator>
  <cp:lastModifiedBy>Διόρθωση</cp:lastModifiedBy>
  <cp:revision>11</cp:revision>
  <dcterms:created xsi:type="dcterms:W3CDTF">2019-03-25T06:12:09Z</dcterms:created>
  <dcterms:modified xsi:type="dcterms:W3CDTF">2023-10-24T07:34:41Z</dcterms:modified>
</cp:coreProperties>
</file>