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70"/>
  </p:notesMasterIdLst>
  <p:sldIdLst>
    <p:sldId id="256" r:id="rId2"/>
    <p:sldId id="291" r:id="rId3"/>
    <p:sldId id="301" r:id="rId4"/>
    <p:sldId id="302" r:id="rId5"/>
    <p:sldId id="303" r:id="rId6"/>
    <p:sldId id="304" r:id="rId7"/>
    <p:sldId id="306" r:id="rId8"/>
    <p:sldId id="305" r:id="rId9"/>
    <p:sldId id="307" r:id="rId10"/>
    <p:sldId id="308" r:id="rId11"/>
    <p:sldId id="311" r:id="rId12"/>
    <p:sldId id="309" r:id="rId13"/>
    <p:sldId id="310" r:id="rId14"/>
    <p:sldId id="313" r:id="rId15"/>
    <p:sldId id="312" r:id="rId16"/>
    <p:sldId id="314" r:id="rId17"/>
    <p:sldId id="315" r:id="rId18"/>
    <p:sldId id="317" r:id="rId19"/>
    <p:sldId id="318" r:id="rId20"/>
    <p:sldId id="319" r:id="rId21"/>
    <p:sldId id="316" r:id="rId22"/>
    <p:sldId id="320" r:id="rId23"/>
    <p:sldId id="321" r:id="rId24"/>
    <p:sldId id="322" r:id="rId25"/>
    <p:sldId id="323" r:id="rId26"/>
    <p:sldId id="324" r:id="rId27"/>
    <p:sldId id="293" r:id="rId28"/>
    <p:sldId id="295" r:id="rId29"/>
    <p:sldId id="296" r:id="rId30"/>
    <p:sldId id="297" r:id="rId31"/>
    <p:sldId id="298" r:id="rId32"/>
    <p:sldId id="299" r:id="rId33"/>
    <p:sldId id="294" r:id="rId34"/>
    <p:sldId id="300" r:id="rId35"/>
    <p:sldId id="292" r:id="rId36"/>
    <p:sldId id="285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57" r:id="rId49"/>
    <p:sldId id="290" r:id="rId50"/>
    <p:sldId id="258" r:id="rId51"/>
    <p:sldId id="259" r:id="rId52"/>
    <p:sldId id="260" r:id="rId53"/>
    <p:sldId id="261" r:id="rId54"/>
    <p:sldId id="262" r:id="rId55"/>
    <p:sldId id="263" r:id="rId56"/>
    <p:sldId id="264" r:id="rId57"/>
    <p:sldId id="265" r:id="rId58"/>
    <p:sldId id="266" r:id="rId59"/>
    <p:sldId id="267" r:id="rId60"/>
    <p:sldId id="286" r:id="rId61"/>
    <p:sldId id="287" r:id="rId62"/>
    <p:sldId id="288" r:id="rId63"/>
    <p:sldId id="289" r:id="rId64"/>
    <p:sldId id="268" r:id="rId65"/>
    <p:sldId id="269" r:id="rId66"/>
    <p:sldId id="270" r:id="rId67"/>
    <p:sldId id="272" r:id="rId68"/>
    <p:sldId id="271" r:id="rId6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8" autoAdjust="0"/>
    <p:restoredTop sz="94423" autoAdjust="0"/>
  </p:normalViewPr>
  <p:slideViewPr>
    <p:cSldViewPr>
      <p:cViewPr varScale="1">
        <p:scale>
          <a:sx n="100" d="100"/>
          <a:sy n="100" d="100"/>
        </p:scale>
        <p:origin x="50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51FECDB0-F2DB-4BCB-8993-E362DA5EC4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4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86FFD-A46C-4D04-B458-431AEE2344D8}" type="slidenum">
              <a:rPr lang="en-US"/>
              <a:pPr/>
              <a:t>57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If people want proof that the solutions for a and b are correct I can go through it now or later, but its NOT essential in terms of understanding what regression is doing.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CDB0-F2DB-4BCB-8993-E362DA5EC407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58A0-CB7C-417E-8D49-190CF448C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E07A-D26B-4125-A2F5-C8D8CC7D4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828B-182A-46D6-96EF-C0E9AFAC9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4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7F01E67-DC62-4781-B52E-4E063F0A07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E651E2E-2A32-4FAB-8779-F9DE9E38D0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38C9F10-B525-4B2C-89A8-300B714778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4D16-2268-4016-9AFD-E1431D3E1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6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F0B7-F240-41A8-861F-793ACBC7B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80BE-EEE7-4BCC-BFA7-24BF0AF2D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8757-6970-4A5C-BA24-13D981DCB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1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D563-721D-407F-AF21-6043F37BAB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3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97B0-58DD-4288-B38E-3BAAE7F2D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1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39BF-71A9-463C-985C-D1B37146A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DF9B-3C9F-405C-B66E-B748FF05B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5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64D16-2268-4016-9AFD-E1431D3E1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3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2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Times New Roman" pitchFamily="18" charset="0"/>
              </a:rPr>
              <a:t>Συνάφεια και παλινδρόμηση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28" y="1484784"/>
            <a:ext cx="943829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4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995738"/>
            <a:ext cx="9802584" cy="50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119308"/>
            <a:ext cx="11293607" cy="48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0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9" y="1116053"/>
            <a:ext cx="11463515" cy="49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1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6" y="1052736"/>
            <a:ext cx="1190417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2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620688"/>
            <a:ext cx="10202050" cy="573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28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32" y="2060848"/>
            <a:ext cx="10789517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90838"/>
            <a:ext cx="11119580" cy="45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85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25" y="1124744"/>
            <a:ext cx="1062415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6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85" y="1196752"/>
            <a:ext cx="1104832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3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huck Mangione on Amazon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18" y="1196752"/>
            <a:ext cx="7548781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4720" y="5229200"/>
            <a:ext cx="10363200" cy="1470025"/>
          </a:xfrm>
        </p:spPr>
        <p:txBody>
          <a:bodyPr/>
          <a:lstStyle/>
          <a:p>
            <a:r>
              <a:rPr lang="el-GR" dirty="0">
                <a:latin typeface="Times New Roman" pitchFamily="18" charset="0"/>
              </a:rPr>
              <a:t>Συνάφεια και </a:t>
            </a:r>
            <a:r>
              <a:rPr lang="el-GR" dirty="0">
                <a:solidFill>
                  <a:schemeClr val="bg1"/>
                </a:solidFill>
                <a:latin typeface="Times New Roman" pitchFamily="18" charset="0"/>
              </a:rPr>
              <a:t>παλινδρόμηση</a:t>
            </a:r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12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63" y="1628800"/>
            <a:ext cx="1126320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9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1" y="1052736"/>
            <a:ext cx="1099018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53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77" y="764704"/>
            <a:ext cx="9970099" cy="54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6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68535"/>
            <a:ext cx="10873207" cy="60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28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332656"/>
            <a:ext cx="7920879" cy="62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15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2420888"/>
            <a:ext cx="10209047" cy="22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4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09" y="2276872"/>
            <a:ext cx="1073450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14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madhureshkumar.files.wordpress.com/2015/07/cartoon_guide_regre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836712"/>
            <a:ext cx="857405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73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madhureshkumar.files.wordpress.com/2015/07/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2852936"/>
            <a:ext cx="49053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52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madhureshkumar.files.wordpress.com/2015/07/regressioncur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124744"/>
            <a:ext cx="865352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0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2708920"/>
            <a:ext cx="3355960" cy="30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0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564904"/>
            <a:ext cx="35433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90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madhureshkumar.files.wordpress.com/2015/07/bm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484784"/>
            <a:ext cx="6984776" cy="48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22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se_cons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5" y="1268760"/>
            <a:ext cx="36096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47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gm_reg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196751"/>
            <a:ext cx="4968552" cy="56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30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www.statology.org/wp-content/uploads/2020/11/multbyHan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340768"/>
            <a:ext cx="523357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78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n Vanhove :: Before worrying about model assumptions, think about model  relev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59" y="764704"/>
            <a:ext cx="853294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61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~AUT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614" y="1052514"/>
            <a:ext cx="58769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~AUT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613" y="1050986"/>
            <a:ext cx="58769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3503612" y="50131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https://www.bc.edu/research/intasc/library/correlation.shtml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Times New Roman" pitchFamily="18" charset="0"/>
              </a:rPr>
              <a:t>Σήμερα</a:t>
            </a:r>
            <a:r>
              <a:rPr lang="en-GB">
                <a:latin typeface="Times New Roman" pitchFamily="18" charset="0"/>
              </a:rPr>
              <a:t>: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800">
                <a:latin typeface="Times New Roman" pitchFamily="18" charset="0"/>
              </a:rPr>
              <a:t>Υπάρχει σχέση μεταξύ</a:t>
            </a:r>
            <a:r>
              <a:rPr lang="en-GB" sz="2800">
                <a:latin typeface="Times New Roman" pitchFamily="18" charset="0"/>
              </a:rPr>
              <a:t> </a:t>
            </a:r>
            <a:r>
              <a:rPr lang="el-GR" sz="2800">
                <a:latin typeface="Times New Roman" pitchFamily="18" charset="0"/>
              </a:rPr>
              <a:t>των </a:t>
            </a:r>
            <a:r>
              <a:rPr lang="en-GB" sz="2800" i="1">
                <a:latin typeface="Times New Roman" pitchFamily="18" charset="0"/>
              </a:rPr>
              <a:t>x</a:t>
            </a:r>
            <a:r>
              <a:rPr lang="en-GB" sz="2800">
                <a:latin typeface="Times New Roman" pitchFamily="18" charset="0"/>
              </a:rPr>
              <a:t> </a:t>
            </a:r>
            <a:r>
              <a:rPr lang="el-GR" sz="2800">
                <a:latin typeface="Times New Roman" pitchFamily="18" charset="0"/>
              </a:rPr>
              <a:t>και</a:t>
            </a:r>
            <a:r>
              <a:rPr lang="en-GB" sz="2800">
                <a:latin typeface="Times New Roman" pitchFamily="18" charset="0"/>
              </a:rPr>
              <a:t> </a:t>
            </a:r>
            <a:r>
              <a:rPr lang="en-GB" sz="2800" i="1">
                <a:latin typeface="Times New Roman" pitchFamily="18" charset="0"/>
              </a:rPr>
              <a:t>y</a:t>
            </a:r>
            <a:r>
              <a:rPr lang="el-GR" sz="2800" i="1">
                <a:latin typeface="Times New Roman" pitchFamily="18" charset="0"/>
              </a:rPr>
              <a:t>;</a:t>
            </a:r>
            <a:endParaRPr lang="en-GB" sz="2800">
              <a:latin typeface="Times New Roman" pitchFamily="18" charset="0"/>
            </a:endParaRPr>
          </a:p>
          <a:p>
            <a:r>
              <a:rPr lang="el-GR" sz="2800">
                <a:latin typeface="Times New Roman" pitchFamily="18" charset="0"/>
              </a:rPr>
              <a:t>Πόσο ισχυρή είναι αυτή η σχέση;</a:t>
            </a:r>
            <a:endParaRPr lang="en-GB" sz="2800">
              <a:latin typeface="Times New Roman" pitchFamily="18" charset="0"/>
            </a:endParaRPr>
          </a:p>
          <a:p>
            <a:pPr lvl="1"/>
            <a:r>
              <a:rPr lang="en-GB" sz="2400">
                <a:latin typeface="Times New Roman" pitchFamily="18" charset="0"/>
              </a:rPr>
              <a:t>Pearson’s r</a:t>
            </a:r>
          </a:p>
          <a:p>
            <a:r>
              <a:rPr lang="el-GR" sz="2800">
                <a:latin typeface="Times New Roman" pitchFamily="18" charset="0"/>
              </a:rPr>
              <a:t>Μπορούμε να περιγράψουμε αυτή τη σχέση και να προβλέψουμε τα </a:t>
            </a:r>
            <a:r>
              <a:rPr lang="en-GB" sz="2800">
                <a:latin typeface="Times New Roman" pitchFamily="18" charset="0"/>
              </a:rPr>
              <a:t> </a:t>
            </a:r>
            <a:r>
              <a:rPr lang="en-GB" sz="2800" i="1">
                <a:latin typeface="Times New Roman" pitchFamily="18" charset="0"/>
              </a:rPr>
              <a:t>y</a:t>
            </a:r>
            <a:r>
              <a:rPr lang="en-GB" sz="2800">
                <a:latin typeface="Times New Roman" pitchFamily="18" charset="0"/>
              </a:rPr>
              <a:t> </a:t>
            </a:r>
            <a:r>
              <a:rPr lang="el-GR" sz="2800">
                <a:latin typeface="Times New Roman" pitchFamily="18" charset="0"/>
              </a:rPr>
              <a:t>από τα</a:t>
            </a:r>
            <a:r>
              <a:rPr lang="en-GB" sz="2800">
                <a:latin typeface="Times New Roman" pitchFamily="18" charset="0"/>
              </a:rPr>
              <a:t> </a:t>
            </a:r>
            <a:r>
              <a:rPr lang="en-GB" sz="2800" i="1">
                <a:latin typeface="Times New Roman" pitchFamily="18" charset="0"/>
              </a:rPr>
              <a:t>x</a:t>
            </a:r>
            <a:endParaRPr lang="en-GB" sz="2800">
              <a:latin typeface="Times New Roman" pitchFamily="18" charset="0"/>
            </a:endParaRPr>
          </a:p>
          <a:p>
            <a:pPr lvl="1"/>
            <a:r>
              <a:rPr lang="en-GB" sz="2400">
                <a:latin typeface="Times New Roman" pitchFamily="18" charset="0"/>
              </a:rPr>
              <a:t> Regression</a:t>
            </a:r>
          </a:p>
          <a:p>
            <a:r>
              <a:rPr lang="el-GR" sz="2800">
                <a:latin typeface="Times New Roman" pitchFamily="18" charset="0"/>
              </a:rPr>
              <a:t>Είναι στατιστικώς σημαντική αυτή η σχέση;</a:t>
            </a:r>
            <a:r>
              <a:rPr lang="en-GB" sz="2800">
                <a:latin typeface="Times New Roman" pitchFamily="18" charset="0"/>
              </a:rPr>
              <a:t> </a:t>
            </a:r>
          </a:p>
          <a:p>
            <a:pPr lvl="1"/>
            <a:r>
              <a:rPr lang="en-GB" sz="2400">
                <a:latin typeface="Times New Roman" pitchFamily="18" charset="0"/>
              </a:rPr>
              <a:t>t</a:t>
            </a:r>
            <a:r>
              <a:rPr lang="en-GB" sz="2400" b="1">
                <a:latin typeface="Times New Roman" pitchFamily="18" charset="0"/>
              </a:rPr>
              <a:t> </a:t>
            </a:r>
            <a:r>
              <a:rPr lang="en-GB" sz="2400">
                <a:latin typeface="Times New Roman" pitchFamily="18" charset="0"/>
              </a:rPr>
              <a:t>test</a:t>
            </a:r>
            <a:r>
              <a:rPr lang="en-GB" sz="2400" b="1">
                <a:latin typeface="Times New Roman" pitchFamily="18" charset="0"/>
              </a:rPr>
              <a:t> </a:t>
            </a:r>
            <a:r>
              <a:rPr lang="en-GB" sz="240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GB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Times New Roman" pitchFamily="18" charset="0"/>
              </a:rPr>
              <a:t>Σχέση μεταξύ</a:t>
            </a:r>
            <a:r>
              <a:rPr lang="en-GB">
                <a:latin typeface="Times New Roman" pitchFamily="18" charset="0"/>
              </a:rPr>
              <a:t> </a:t>
            </a:r>
            <a:r>
              <a:rPr lang="en-GB" i="1">
                <a:latin typeface="Times New Roman" pitchFamily="18" charset="0"/>
              </a:rPr>
              <a:t>x</a:t>
            </a:r>
            <a:r>
              <a:rPr lang="en-GB">
                <a:latin typeface="Times New Roman" pitchFamily="18" charset="0"/>
              </a:rPr>
              <a:t> </a:t>
            </a:r>
            <a:r>
              <a:rPr lang="el-GR">
                <a:latin typeface="Times New Roman" pitchFamily="18" charset="0"/>
              </a:rPr>
              <a:t>και</a:t>
            </a:r>
            <a:r>
              <a:rPr lang="en-GB">
                <a:latin typeface="Times New Roman" pitchFamily="18" charset="0"/>
              </a:rPr>
              <a:t> </a:t>
            </a:r>
            <a:r>
              <a:rPr lang="en-GB" i="1">
                <a:latin typeface="Times New Roman" pitchFamily="18" charset="0"/>
              </a:rPr>
              <a:t>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800">
                <a:latin typeface="Times New Roman" pitchFamily="18" charset="0"/>
              </a:rPr>
              <a:t>Συνάφεια</a:t>
            </a:r>
            <a:r>
              <a:rPr lang="en-GB" sz="2800">
                <a:latin typeface="Times New Roman" pitchFamily="18" charset="0"/>
              </a:rPr>
              <a:t>: </a:t>
            </a:r>
            <a:r>
              <a:rPr lang="el-GR" sz="2800">
                <a:latin typeface="Times New Roman" pitchFamily="18" charset="0"/>
              </a:rPr>
              <a:t>υπάρχει σχέση μεταξύ δύο μεταβλητών;</a:t>
            </a:r>
            <a:endParaRPr lang="en-GB" sz="2800">
              <a:latin typeface="Times New Roman" pitchFamily="18" charset="0"/>
            </a:endParaRPr>
          </a:p>
          <a:p>
            <a:r>
              <a:rPr lang="el-GR" sz="2800">
                <a:latin typeface="Times New Roman" pitchFamily="18" charset="0"/>
              </a:rPr>
              <a:t>Παλινδρόμηση</a:t>
            </a:r>
            <a:r>
              <a:rPr lang="en-GB" sz="2800">
                <a:latin typeface="Times New Roman" pitchFamily="18" charset="0"/>
              </a:rPr>
              <a:t>: </a:t>
            </a:r>
            <a:r>
              <a:rPr lang="el-GR" sz="2800">
                <a:latin typeface="Times New Roman" pitchFamily="18" charset="0"/>
              </a:rPr>
              <a:t>Πώς μια μεταβλητή μπορεί να προβλέψει μια άλλη;	</a:t>
            </a:r>
            <a:endParaRPr lang="en-GB" sz="2800">
              <a:latin typeface="Times New Roman" pitchFamily="18" charset="0"/>
            </a:endParaRPr>
          </a:p>
          <a:p>
            <a:r>
              <a:rPr lang="el-GR" sz="2800">
                <a:latin typeface="Times New Roman" pitchFamily="18" charset="0"/>
              </a:rPr>
              <a:t>Συνάφεια</a:t>
            </a:r>
            <a:r>
              <a:rPr lang="en-GB" sz="2800">
                <a:latin typeface="Times New Roman" pitchFamily="18" charset="0"/>
              </a:rPr>
              <a:t> </a:t>
            </a:r>
            <a:r>
              <a:rPr lang="en-GB" sz="4000" b="1">
                <a:latin typeface="Times New Roman" pitchFamily="18" charset="0"/>
                <a:sym typeface="Symbol" pitchFamily="18" charset="2"/>
              </a:rPr>
              <a:t></a:t>
            </a:r>
            <a:r>
              <a:rPr lang="en-GB" sz="2800">
                <a:latin typeface="Times New Roman" pitchFamily="18" charset="0"/>
              </a:rPr>
              <a:t> </a:t>
            </a:r>
            <a:r>
              <a:rPr lang="el-GR" sz="2800">
                <a:latin typeface="Times New Roman" pitchFamily="18" charset="0"/>
              </a:rPr>
              <a:t>Αιτιότητα</a:t>
            </a:r>
            <a:endParaRPr lang="en-GB" sz="2800">
              <a:latin typeface="Times New Roman" pitchFamily="18" charset="0"/>
            </a:endParaRPr>
          </a:p>
          <a:p>
            <a:pPr lvl="1"/>
            <a:r>
              <a:rPr lang="el-GR" sz="2400">
                <a:latin typeface="Times New Roman" pitchFamily="18" charset="0"/>
              </a:rPr>
              <a:t>Προκειμένου να μιλήσουμε για αιτιότητα είναι ανάγκη να λάβουμε υπόψη μας πολλές ανεξάρτητες μεταβλητές και να παρατηρήσουμε την επίδρασή τους στην εξαρτημένη μεταβλητή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>
                <a:latin typeface="Times New Roman" pitchFamily="18" charset="0"/>
              </a:rPr>
              <a:t>Διαγράμματα διασποράς </a:t>
            </a:r>
            <a:r>
              <a:rPr lang="en-GB" sz="4000">
                <a:latin typeface="Times New Roman" pitchFamily="18" charset="0"/>
              </a:rPr>
              <a:t>Scatter grams</a:t>
            </a:r>
            <a:endParaRPr lang="en-US" sz="4000">
              <a:latin typeface="Times New Roman" pitchFamily="18" charset="0"/>
            </a:endParaRP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1943100" y="2708276"/>
            <a:ext cx="8305800" cy="3178175"/>
            <a:chOff x="528" y="1704"/>
            <a:chExt cx="5232" cy="2002"/>
          </a:xfrm>
        </p:grpSpPr>
        <p:grpSp>
          <p:nvGrpSpPr>
            <p:cNvPr id="47108" name="Group 4"/>
            <p:cNvGrpSpPr>
              <a:grpSpLocks/>
            </p:cNvGrpSpPr>
            <p:nvPr/>
          </p:nvGrpSpPr>
          <p:grpSpPr bwMode="auto">
            <a:xfrm>
              <a:off x="2178" y="1776"/>
              <a:ext cx="1758" cy="1248"/>
              <a:chOff x="1650" y="1680"/>
              <a:chExt cx="2382" cy="1681"/>
            </a:xfrm>
          </p:grpSpPr>
          <p:sp>
            <p:nvSpPr>
              <p:cNvPr id="47109" name="Line 5"/>
              <p:cNvSpPr>
                <a:spLocks noChangeShapeType="1"/>
              </p:cNvSpPr>
              <p:nvPr/>
            </p:nvSpPr>
            <p:spPr bwMode="auto">
              <a:xfrm>
                <a:off x="1650" y="2552"/>
                <a:ext cx="216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0" name="Line 6"/>
              <p:cNvSpPr>
                <a:spLocks noChangeShapeType="1"/>
              </p:cNvSpPr>
              <p:nvPr/>
            </p:nvSpPr>
            <p:spPr bwMode="auto">
              <a:xfrm flipH="1" flipV="1">
                <a:off x="2688" y="1728"/>
                <a:ext cx="7" cy="16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1" name="Oval 7"/>
              <p:cNvSpPr>
                <a:spLocks noChangeArrowheads="1"/>
              </p:cNvSpPr>
              <p:nvPr/>
            </p:nvSpPr>
            <p:spPr bwMode="auto">
              <a:xfrm>
                <a:off x="2160" y="1893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2" name="Oval 8"/>
              <p:cNvSpPr>
                <a:spLocks noChangeArrowheads="1"/>
              </p:cNvSpPr>
              <p:nvPr/>
            </p:nvSpPr>
            <p:spPr bwMode="auto">
              <a:xfrm>
                <a:off x="2952" y="2209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3" name="Oval 9"/>
              <p:cNvSpPr>
                <a:spLocks noChangeArrowheads="1"/>
              </p:cNvSpPr>
              <p:nvPr/>
            </p:nvSpPr>
            <p:spPr bwMode="auto">
              <a:xfrm>
                <a:off x="2977" y="2882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4" name="Oval 10"/>
              <p:cNvSpPr>
                <a:spLocks noChangeArrowheads="1"/>
              </p:cNvSpPr>
              <p:nvPr/>
            </p:nvSpPr>
            <p:spPr bwMode="auto">
              <a:xfrm>
                <a:off x="2460" y="2741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5" name="Oval 11"/>
              <p:cNvSpPr>
                <a:spLocks noChangeArrowheads="1"/>
              </p:cNvSpPr>
              <p:nvPr/>
            </p:nvSpPr>
            <p:spPr bwMode="auto">
              <a:xfrm>
                <a:off x="2952" y="2472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6" name="Oval 12"/>
              <p:cNvSpPr>
                <a:spLocks noChangeArrowheads="1"/>
              </p:cNvSpPr>
              <p:nvPr/>
            </p:nvSpPr>
            <p:spPr bwMode="auto">
              <a:xfrm>
                <a:off x="2366" y="2207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7" name="Oval 13"/>
              <p:cNvSpPr>
                <a:spLocks noChangeArrowheads="1"/>
              </p:cNvSpPr>
              <p:nvPr/>
            </p:nvSpPr>
            <p:spPr bwMode="auto">
              <a:xfrm>
                <a:off x="3553" y="3217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8" name="Oval 14"/>
              <p:cNvSpPr>
                <a:spLocks noChangeArrowheads="1"/>
              </p:cNvSpPr>
              <p:nvPr/>
            </p:nvSpPr>
            <p:spPr bwMode="auto">
              <a:xfrm>
                <a:off x="3119" y="2333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9" name="Oval 15"/>
              <p:cNvSpPr>
                <a:spLocks noChangeArrowheads="1"/>
              </p:cNvSpPr>
              <p:nvPr/>
            </p:nvSpPr>
            <p:spPr bwMode="auto">
              <a:xfrm>
                <a:off x="2413" y="2395"/>
                <a:ext cx="47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0" name="Oval 16"/>
              <p:cNvSpPr>
                <a:spLocks noChangeArrowheads="1"/>
              </p:cNvSpPr>
              <p:nvPr/>
            </p:nvSpPr>
            <p:spPr bwMode="auto">
              <a:xfrm>
                <a:off x="2836" y="2270"/>
                <a:ext cx="48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1" name="Oval 17"/>
              <p:cNvSpPr>
                <a:spLocks noChangeArrowheads="1"/>
              </p:cNvSpPr>
              <p:nvPr/>
            </p:nvSpPr>
            <p:spPr bwMode="auto">
              <a:xfrm>
                <a:off x="2899" y="2741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2" name="Oval 18"/>
              <p:cNvSpPr>
                <a:spLocks noChangeArrowheads="1"/>
              </p:cNvSpPr>
              <p:nvPr/>
            </p:nvSpPr>
            <p:spPr bwMode="auto">
              <a:xfrm>
                <a:off x="2272" y="2647"/>
                <a:ext cx="47" cy="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3" name="Oval 19"/>
              <p:cNvSpPr>
                <a:spLocks noChangeArrowheads="1"/>
              </p:cNvSpPr>
              <p:nvPr/>
            </p:nvSpPr>
            <p:spPr bwMode="auto">
              <a:xfrm>
                <a:off x="2742" y="2552"/>
                <a:ext cx="48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4" name="Oval 20"/>
              <p:cNvSpPr>
                <a:spLocks noChangeArrowheads="1"/>
              </p:cNvSpPr>
              <p:nvPr/>
            </p:nvSpPr>
            <p:spPr bwMode="auto">
              <a:xfrm>
                <a:off x="3121" y="2772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5" name="Oval 21"/>
              <p:cNvSpPr>
                <a:spLocks noChangeArrowheads="1"/>
              </p:cNvSpPr>
              <p:nvPr/>
            </p:nvSpPr>
            <p:spPr bwMode="auto">
              <a:xfrm>
                <a:off x="3265" y="2616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6" name="Oval 22"/>
              <p:cNvSpPr>
                <a:spLocks noChangeArrowheads="1"/>
              </p:cNvSpPr>
              <p:nvPr/>
            </p:nvSpPr>
            <p:spPr bwMode="auto">
              <a:xfrm>
                <a:off x="2088" y="2040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7" name="Oval 23"/>
              <p:cNvSpPr>
                <a:spLocks noChangeArrowheads="1"/>
              </p:cNvSpPr>
              <p:nvPr/>
            </p:nvSpPr>
            <p:spPr bwMode="auto">
              <a:xfrm>
                <a:off x="2232" y="2081"/>
                <a:ext cx="47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8" name="Oval 24"/>
              <p:cNvSpPr>
                <a:spLocks noChangeArrowheads="1"/>
              </p:cNvSpPr>
              <p:nvPr/>
            </p:nvSpPr>
            <p:spPr bwMode="auto">
              <a:xfrm>
                <a:off x="3265" y="3145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9" name="Oval 25"/>
              <p:cNvSpPr>
                <a:spLocks noChangeArrowheads="1"/>
              </p:cNvSpPr>
              <p:nvPr/>
            </p:nvSpPr>
            <p:spPr bwMode="auto">
              <a:xfrm>
                <a:off x="3312" y="2929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0" name="Oval 26"/>
              <p:cNvSpPr>
                <a:spLocks noChangeArrowheads="1"/>
              </p:cNvSpPr>
              <p:nvPr/>
            </p:nvSpPr>
            <p:spPr bwMode="auto">
              <a:xfrm>
                <a:off x="2601" y="2364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1" name="Oval 27"/>
              <p:cNvSpPr>
                <a:spLocks noChangeArrowheads="1"/>
              </p:cNvSpPr>
              <p:nvPr/>
            </p:nvSpPr>
            <p:spPr bwMode="auto">
              <a:xfrm>
                <a:off x="1872" y="1968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2" name="Oval 28"/>
              <p:cNvSpPr>
                <a:spLocks noChangeArrowheads="1"/>
              </p:cNvSpPr>
              <p:nvPr/>
            </p:nvSpPr>
            <p:spPr bwMode="auto">
              <a:xfrm>
                <a:off x="2272" y="2458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3" name="Oval 29"/>
              <p:cNvSpPr>
                <a:spLocks noChangeArrowheads="1"/>
              </p:cNvSpPr>
              <p:nvPr/>
            </p:nvSpPr>
            <p:spPr bwMode="auto">
              <a:xfrm>
                <a:off x="2413" y="1987"/>
                <a:ext cx="47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4" name="Oval 30"/>
              <p:cNvSpPr>
                <a:spLocks noChangeArrowheads="1"/>
              </p:cNvSpPr>
              <p:nvPr/>
            </p:nvSpPr>
            <p:spPr bwMode="auto">
              <a:xfrm>
                <a:off x="2592" y="2209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5" name="Oval 31"/>
              <p:cNvSpPr>
                <a:spLocks noChangeArrowheads="1"/>
              </p:cNvSpPr>
              <p:nvPr/>
            </p:nvSpPr>
            <p:spPr bwMode="auto">
              <a:xfrm>
                <a:off x="2016" y="2137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6" name="Text Box 32"/>
              <p:cNvSpPr txBox="1">
                <a:spLocks noChangeArrowheads="1"/>
              </p:cNvSpPr>
              <p:nvPr/>
            </p:nvSpPr>
            <p:spPr bwMode="auto">
              <a:xfrm>
                <a:off x="2520" y="1680"/>
                <a:ext cx="144" cy="2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/>
                  <a:t>Y</a:t>
                </a:r>
              </a:p>
            </p:txBody>
          </p:sp>
          <p:sp>
            <p:nvSpPr>
              <p:cNvPr id="47137" name="Text Box 33"/>
              <p:cNvSpPr txBox="1">
                <a:spLocks noChangeArrowheads="1"/>
              </p:cNvSpPr>
              <p:nvPr/>
            </p:nvSpPr>
            <p:spPr bwMode="auto">
              <a:xfrm>
                <a:off x="3816" y="2544"/>
                <a:ext cx="216" cy="1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/>
                  <a:t>X</a:t>
                </a:r>
              </a:p>
            </p:txBody>
          </p:sp>
        </p:grp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>
              <a:off x="4002" y="2423"/>
              <a:ext cx="15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 flipH="1" flipV="1">
              <a:off x="4768" y="1812"/>
              <a:ext cx="5" cy="1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40" name="Oval 36"/>
            <p:cNvSpPr>
              <a:spLocks noChangeArrowheads="1"/>
            </p:cNvSpPr>
            <p:nvPr/>
          </p:nvSpPr>
          <p:spPr bwMode="auto">
            <a:xfrm>
              <a:off x="4378" y="1934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41" name="Oval 37"/>
            <p:cNvSpPr>
              <a:spLocks noChangeArrowheads="1"/>
            </p:cNvSpPr>
            <p:nvPr/>
          </p:nvSpPr>
          <p:spPr bwMode="auto">
            <a:xfrm>
              <a:off x="4963" y="2016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42" name="Oval 38"/>
            <p:cNvSpPr>
              <a:spLocks noChangeArrowheads="1"/>
            </p:cNvSpPr>
            <p:nvPr/>
          </p:nvSpPr>
          <p:spPr bwMode="auto">
            <a:xfrm>
              <a:off x="4981" y="2668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43" name="Oval 39"/>
            <p:cNvSpPr>
              <a:spLocks noChangeArrowheads="1"/>
            </p:cNvSpPr>
            <p:nvPr/>
          </p:nvSpPr>
          <p:spPr bwMode="auto">
            <a:xfrm>
              <a:off x="4272" y="2605"/>
              <a:ext cx="34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44" name="Oval 40"/>
            <p:cNvSpPr>
              <a:spLocks noChangeArrowheads="1"/>
            </p:cNvSpPr>
            <p:nvPr/>
          </p:nvSpPr>
          <p:spPr bwMode="auto">
            <a:xfrm>
              <a:off x="4963" y="2364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45" name="Oval 41"/>
            <p:cNvSpPr>
              <a:spLocks noChangeArrowheads="1"/>
            </p:cNvSpPr>
            <p:nvPr/>
          </p:nvSpPr>
          <p:spPr bwMode="auto">
            <a:xfrm>
              <a:off x="4530" y="2167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46" name="Oval 42"/>
            <p:cNvSpPr>
              <a:spLocks noChangeArrowheads="1"/>
            </p:cNvSpPr>
            <p:nvPr/>
          </p:nvSpPr>
          <p:spPr bwMode="auto">
            <a:xfrm>
              <a:off x="5406" y="2544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47" name="Oval 43"/>
            <p:cNvSpPr>
              <a:spLocks noChangeArrowheads="1"/>
            </p:cNvSpPr>
            <p:nvPr/>
          </p:nvSpPr>
          <p:spPr bwMode="auto">
            <a:xfrm>
              <a:off x="5245" y="2261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48" name="Oval 44"/>
            <p:cNvSpPr>
              <a:spLocks noChangeArrowheads="1"/>
            </p:cNvSpPr>
            <p:nvPr/>
          </p:nvSpPr>
          <p:spPr bwMode="auto">
            <a:xfrm>
              <a:off x="4565" y="2365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49" name="Oval 45"/>
            <p:cNvSpPr>
              <a:spLocks noChangeArrowheads="1"/>
            </p:cNvSpPr>
            <p:nvPr/>
          </p:nvSpPr>
          <p:spPr bwMode="auto">
            <a:xfrm>
              <a:off x="5004" y="2214"/>
              <a:ext cx="36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0" name="Oval 46"/>
            <p:cNvSpPr>
              <a:spLocks noChangeArrowheads="1"/>
            </p:cNvSpPr>
            <p:nvPr/>
          </p:nvSpPr>
          <p:spPr bwMode="auto">
            <a:xfrm>
              <a:off x="4924" y="2564"/>
              <a:ext cx="34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1" name="Oval 47"/>
            <p:cNvSpPr>
              <a:spLocks noChangeArrowheads="1"/>
            </p:cNvSpPr>
            <p:nvPr/>
          </p:nvSpPr>
          <p:spPr bwMode="auto">
            <a:xfrm>
              <a:off x="4461" y="2606"/>
              <a:ext cx="35" cy="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2" name="Oval 48"/>
            <p:cNvSpPr>
              <a:spLocks noChangeArrowheads="1"/>
            </p:cNvSpPr>
            <p:nvPr/>
          </p:nvSpPr>
          <p:spPr bwMode="auto">
            <a:xfrm>
              <a:off x="4808" y="2423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3" name="Oval 49"/>
            <p:cNvSpPr>
              <a:spLocks noChangeArrowheads="1"/>
            </p:cNvSpPr>
            <p:nvPr/>
          </p:nvSpPr>
          <p:spPr bwMode="auto">
            <a:xfrm>
              <a:off x="5088" y="2587"/>
              <a:ext cx="34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auto">
            <a:xfrm>
              <a:off x="5194" y="2471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5" name="Oval 51"/>
            <p:cNvSpPr>
              <a:spLocks noChangeArrowheads="1"/>
            </p:cNvSpPr>
            <p:nvPr/>
          </p:nvSpPr>
          <p:spPr bwMode="auto">
            <a:xfrm>
              <a:off x="4621" y="2749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6" name="Oval 52"/>
            <p:cNvSpPr>
              <a:spLocks noChangeArrowheads="1"/>
            </p:cNvSpPr>
            <p:nvPr/>
          </p:nvSpPr>
          <p:spPr bwMode="auto">
            <a:xfrm>
              <a:off x="4416" y="2736"/>
              <a:ext cx="34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7" name="Oval 53"/>
            <p:cNvSpPr>
              <a:spLocks noChangeArrowheads="1"/>
            </p:cNvSpPr>
            <p:nvPr/>
          </p:nvSpPr>
          <p:spPr bwMode="auto">
            <a:xfrm>
              <a:off x="4944" y="2864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8" name="Oval 54"/>
            <p:cNvSpPr>
              <a:spLocks noChangeArrowheads="1"/>
            </p:cNvSpPr>
            <p:nvPr/>
          </p:nvSpPr>
          <p:spPr bwMode="auto">
            <a:xfrm>
              <a:off x="5229" y="2703"/>
              <a:ext cx="34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9" name="Oval 55"/>
            <p:cNvSpPr>
              <a:spLocks noChangeArrowheads="1"/>
            </p:cNvSpPr>
            <p:nvPr/>
          </p:nvSpPr>
          <p:spPr bwMode="auto">
            <a:xfrm>
              <a:off x="5149" y="1920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60" name="Oval 56"/>
            <p:cNvSpPr>
              <a:spLocks noChangeArrowheads="1"/>
            </p:cNvSpPr>
            <p:nvPr/>
          </p:nvSpPr>
          <p:spPr bwMode="auto">
            <a:xfrm>
              <a:off x="4166" y="1990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61" name="Oval 57"/>
            <p:cNvSpPr>
              <a:spLocks noChangeArrowheads="1"/>
            </p:cNvSpPr>
            <p:nvPr/>
          </p:nvSpPr>
          <p:spPr bwMode="auto">
            <a:xfrm>
              <a:off x="4461" y="2414"/>
              <a:ext cx="35" cy="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62" name="Oval 58"/>
            <p:cNvSpPr>
              <a:spLocks noChangeArrowheads="1"/>
            </p:cNvSpPr>
            <p:nvPr/>
          </p:nvSpPr>
          <p:spPr bwMode="auto">
            <a:xfrm>
              <a:off x="4565" y="2004"/>
              <a:ext cx="35" cy="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63" name="Oval 59"/>
            <p:cNvSpPr>
              <a:spLocks noChangeArrowheads="1"/>
            </p:cNvSpPr>
            <p:nvPr/>
          </p:nvSpPr>
          <p:spPr bwMode="auto">
            <a:xfrm>
              <a:off x="4697" y="2169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64" name="Oval 60"/>
            <p:cNvSpPr>
              <a:spLocks noChangeArrowheads="1"/>
            </p:cNvSpPr>
            <p:nvPr/>
          </p:nvSpPr>
          <p:spPr bwMode="auto">
            <a:xfrm>
              <a:off x="4272" y="2221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65" name="Text Box 61"/>
            <p:cNvSpPr txBox="1">
              <a:spLocks noChangeArrowheads="1"/>
            </p:cNvSpPr>
            <p:nvPr/>
          </p:nvSpPr>
          <p:spPr bwMode="auto">
            <a:xfrm>
              <a:off x="4644" y="1776"/>
              <a:ext cx="106" cy="1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900"/>
                <a:t>Y</a:t>
              </a:r>
            </a:p>
          </p:txBody>
        </p:sp>
        <p:sp>
          <p:nvSpPr>
            <p:cNvPr id="47166" name="Text Box 62"/>
            <p:cNvSpPr txBox="1">
              <a:spLocks noChangeArrowheads="1"/>
            </p:cNvSpPr>
            <p:nvPr/>
          </p:nvSpPr>
          <p:spPr bwMode="auto">
            <a:xfrm>
              <a:off x="5601" y="2417"/>
              <a:ext cx="159" cy="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900"/>
                <a:t>X</a:t>
              </a:r>
            </a:p>
          </p:txBody>
        </p:sp>
        <p:sp>
          <p:nvSpPr>
            <p:cNvPr id="47167" name="Line 63"/>
            <p:cNvSpPr>
              <a:spLocks noChangeShapeType="1"/>
            </p:cNvSpPr>
            <p:nvPr/>
          </p:nvSpPr>
          <p:spPr bwMode="auto">
            <a:xfrm>
              <a:off x="528" y="2423"/>
              <a:ext cx="15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68" name="Line 64"/>
            <p:cNvSpPr>
              <a:spLocks noChangeShapeType="1"/>
            </p:cNvSpPr>
            <p:nvPr/>
          </p:nvSpPr>
          <p:spPr bwMode="auto">
            <a:xfrm flipH="1" flipV="1">
              <a:off x="1294" y="1812"/>
              <a:ext cx="5" cy="1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69" name="Oval 65"/>
            <p:cNvSpPr>
              <a:spLocks noChangeArrowheads="1"/>
            </p:cNvSpPr>
            <p:nvPr/>
          </p:nvSpPr>
          <p:spPr bwMode="auto">
            <a:xfrm>
              <a:off x="1607" y="1934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70" name="Oval 66"/>
            <p:cNvSpPr>
              <a:spLocks noChangeArrowheads="1"/>
            </p:cNvSpPr>
            <p:nvPr/>
          </p:nvSpPr>
          <p:spPr bwMode="auto">
            <a:xfrm>
              <a:off x="1489" y="2173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71" name="Oval 67"/>
            <p:cNvSpPr>
              <a:spLocks noChangeArrowheads="1"/>
            </p:cNvSpPr>
            <p:nvPr/>
          </p:nvSpPr>
          <p:spPr bwMode="auto">
            <a:xfrm>
              <a:off x="692" y="2625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72" name="Oval 68"/>
            <p:cNvSpPr>
              <a:spLocks noChangeArrowheads="1"/>
            </p:cNvSpPr>
            <p:nvPr/>
          </p:nvSpPr>
          <p:spPr bwMode="auto">
            <a:xfrm>
              <a:off x="1126" y="2564"/>
              <a:ext cx="34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73" name="Oval 69"/>
            <p:cNvSpPr>
              <a:spLocks noChangeArrowheads="1"/>
            </p:cNvSpPr>
            <p:nvPr/>
          </p:nvSpPr>
          <p:spPr bwMode="auto">
            <a:xfrm>
              <a:off x="1489" y="2364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74" name="Oval 70"/>
            <p:cNvSpPr>
              <a:spLocks noChangeArrowheads="1"/>
            </p:cNvSpPr>
            <p:nvPr/>
          </p:nvSpPr>
          <p:spPr bwMode="auto">
            <a:xfrm>
              <a:off x="1759" y="2167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75" name="Oval 71"/>
            <p:cNvSpPr>
              <a:spLocks noChangeArrowheads="1"/>
            </p:cNvSpPr>
            <p:nvPr/>
          </p:nvSpPr>
          <p:spPr bwMode="auto">
            <a:xfrm>
              <a:off x="884" y="2736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76" name="Oval 72"/>
            <p:cNvSpPr>
              <a:spLocks noChangeArrowheads="1"/>
            </p:cNvSpPr>
            <p:nvPr/>
          </p:nvSpPr>
          <p:spPr bwMode="auto">
            <a:xfrm>
              <a:off x="1612" y="2261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77" name="Oval 73"/>
            <p:cNvSpPr>
              <a:spLocks noChangeArrowheads="1"/>
            </p:cNvSpPr>
            <p:nvPr/>
          </p:nvSpPr>
          <p:spPr bwMode="auto">
            <a:xfrm>
              <a:off x="1091" y="2160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78" name="Oval 74"/>
            <p:cNvSpPr>
              <a:spLocks noChangeArrowheads="1"/>
            </p:cNvSpPr>
            <p:nvPr/>
          </p:nvSpPr>
          <p:spPr bwMode="auto">
            <a:xfrm>
              <a:off x="1403" y="2214"/>
              <a:ext cx="36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79" name="Oval 75"/>
            <p:cNvSpPr>
              <a:spLocks noChangeArrowheads="1"/>
            </p:cNvSpPr>
            <p:nvPr/>
          </p:nvSpPr>
          <p:spPr bwMode="auto">
            <a:xfrm>
              <a:off x="1450" y="2564"/>
              <a:ext cx="34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80" name="Oval 76"/>
            <p:cNvSpPr>
              <a:spLocks noChangeArrowheads="1"/>
            </p:cNvSpPr>
            <p:nvPr/>
          </p:nvSpPr>
          <p:spPr bwMode="auto">
            <a:xfrm>
              <a:off x="987" y="2750"/>
              <a:ext cx="35" cy="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81" name="Oval 77"/>
            <p:cNvSpPr>
              <a:spLocks noChangeArrowheads="1"/>
            </p:cNvSpPr>
            <p:nvPr/>
          </p:nvSpPr>
          <p:spPr bwMode="auto">
            <a:xfrm>
              <a:off x="1334" y="2423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82" name="Oval 78"/>
            <p:cNvSpPr>
              <a:spLocks noChangeArrowheads="1"/>
            </p:cNvSpPr>
            <p:nvPr/>
          </p:nvSpPr>
          <p:spPr bwMode="auto">
            <a:xfrm>
              <a:off x="799" y="2400"/>
              <a:ext cx="34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83" name="Oval 79"/>
            <p:cNvSpPr>
              <a:spLocks noChangeArrowheads="1"/>
            </p:cNvSpPr>
            <p:nvPr/>
          </p:nvSpPr>
          <p:spPr bwMode="auto">
            <a:xfrm>
              <a:off x="1248" y="2112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84" name="Oval 80"/>
            <p:cNvSpPr>
              <a:spLocks noChangeArrowheads="1"/>
            </p:cNvSpPr>
            <p:nvPr/>
          </p:nvSpPr>
          <p:spPr bwMode="auto">
            <a:xfrm>
              <a:off x="1554" y="2043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85" name="Oval 81"/>
            <p:cNvSpPr>
              <a:spLocks noChangeArrowheads="1"/>
            </p:cNvSpPr>
            <p:nvPr/>
          </p:nvSpPr>
          <p:spPr bwMode="auto">
            <a:xfrm>
              <a:off x="1661" y="2074"/>
              <a:ext cx="34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86" name="Oval 82"/>
            <p:cNvSpPr>
              <a:spLocks noChangeArrowheads="1"/>
            </p:cNvSpPr>
            <p:nvPr/>
          </p:nvSpPr>
          <p:spPr bwMode="auto">
            <a:xfrm>
              <a:off x="672" y="2784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87" name="Oval 83"/>
            <p:cNvSpPr>
              <a:spLocks noChangeArrowheads="1"/>
            </p:cNvSpPr>
            <p:nvPr/>
          </p:nvSpPr>
          <p:spPr bwMode="auto">
            <a:xfrm>
              <a:off x="940" y="2592"/>
              <a:ext cx="34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88" name="Oval 84"/>
            <p:cNvSpPr>
              <a:spLocks noChangeArrowheads="1"/>
            </p:cNvSpPr>
            <p:nvPr/>
          </p:nvSpPr>
          <p:spPr bwMode="auto">
            <a:xfrm>
              <a:off x="960" y="2077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89" name="Oval 85"/>
            <p:cNvSpPr>
              <a:spLocks noChangeArrowheads="1"/>
            </p:cNvSpPr>
            <p:nvPr/>
          </p:nvSpPr>
          <p:spPr bwMode="auto">
            <a:xfrm>
              <a:off x="1395" y="1990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90" name="Oval 86"/>
            <p:cNvSpPr>
              <a:spLocks noChangeArrowheads="1"/>
            </p:cNvSpPr>
            <p:nvPr/>
          </p:nvSpPr>
          <p:spPr bwMode="auto">
            <a:xfrm>
              <a:off x="987" y="2354"/>
              <a:ext cx="35" cy="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91" name="Oval 87"/>
            <p:cNvSpPr>
              <a:spLocks noChangeArrowheads="1"/>
            </p:cNvSpPr>
            <p:nvPr/>
          </p:nvSpPr>
          <p:spPr bwMode="auto">
            <a:xfrm>
              <a:off x="1794" y="2004"/>
              <a:ext cx="35" cy="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92" name="Oval 88"/>
            <p:cNvSpPr>
              <a:spLocks noChangeArrowheads="1"/>
            </p:cNvSpPr>
            <p:nvPr/>
          </p:nvSpPr>
          <p:spPr bwMode="auto">
            <a:xfrm>
              <a:off x="1200" y="2317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93" name="Oval 89"/>
            <p:cNvSpPr>
              <a:spLocks noChangeArrowheads="1"/>
            </p:cNvSpPr>
            <p:nvPr/>
          </p:nvSpPr>
          <p:spPr bwMode="auto">
            <a:xfrm>
              <a:off x="1501" y="2115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94" name="Text Box 90"/>
            <p:cNvSpPr txBox="1">
              <a:spLocks noChangeArrowheads="1"/>
            </p:cNvSpPr>
            <p:nvPr/>
          </p:nvSpPr>
          <p:spPr bwMode="auto">
            <a:xfrm>
              <a:off x="1170" y="1776"/>
              <a:ext cx="106" cy="1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900"/>
                <a:t>Y</a:t>
              </a:r>
            </a:p>
          </p:txBody>
        </p:sp>
        <p:sp>
          <p:nvSpPr>
            <p:cNvPr id="47195" name="Text Box 91"/>
            <p:cNvSpPr txBox="1">
              <a:spLocks noChangeArrowheads="1"/>
            </p:cNvSpPr>
            <p:nvPr/>
          </p:nvSpPr>
          <p:spPr bwMode="auto">
            <a:xfrm>
              <a:off x="2127" y="2417"/>
              <a:ext cx="159" cy="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900"/>
                <a:t>X</a:t>
              </a:r>
            </a:p>
          </p:txBody>
        </p:sp>
        <p:sp>
          <p:nvSpPr>
            <p:cNvPr id="47196" name="Text Box 92"/>
            <p:cNvSpPr txBox="1">
              <a:spLocks noChangeArrowheads="1"/>
            </p:cNvSpPr>
            <p:nvPr/>
          </p:nvSpPr>
          <p:spPr bwMode="auto">
            <a:xfrm>
              <a:off x="2736" y="1704"/>
              <a:ext cx="144" cy="2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900"/>
                <a:t>Y</a:t>
              </a:r>
            </a:p>
          </p:txBody>
        </p:sp>
        <p:sp>
          <p:nvSpPr>
            <p:cNvPr id="47197" name="Text Box 93"/>
            <p:cNvSpPr txBox="1">
              <a:spLocks noChangeArrowheads="1"/>
            </p:cNvSpPr>
            <p:nvPr/>
          </p:nvSpPr>
          <p:spPr bwMode="auto">
            <a:xfrm>
              <a:off x="1104" y="1728"/>
              <a:ext cx="144" cy="2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900"/>
                <a:t>Y</a:t>
              </a:r>
            </a:p>
          </p:txBody>
        </p:sp>
        <p:sp>
          <p:nvSpPr>
            <p:cNvPr id="47198" name="Text Box 94"/>
            <p:cNvSpPr txBox="1">
              <a:spLocks noChangeArrowheads="1"/>
            </p:cNvSpPr>
            <p:nvPr/>
          </p:nvSpPr>
          <p:spPr bwMode="auto">
            <a:xfrm>
              <a:off x="4560" y="1728"/>
              <a:ext cx="144" cy="2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900"/>
                <a:t>Y</a:t>
              </a:r>
            </a:p>
          </p:txBody>
        </p:sp>
        <p:sp>
          <p:nvSpPr>
            <p:cNvPr id="47199" name="Text Box 95"/>
            <p:cNvSpPr txBox="1">
              <a:spLocks noChangeArrowheads="1"/>
            </p:cNvSpPr>
            <p:nvPr/>
          </p:nvSpPr>
          <p:spPr bwMode="auto">
            <a:xfrm>
              <a:off x="624" y="3264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2000"/>
                <a:t>Θετική συνάφεια</a:t>
              </a:r>
              <a:endParaRPr lang="en-GB" sz="2000"/>
            </a:p>
          </p:txBody>
        </p:sp>
        <p:sp>
          <p:nvSpPr>
            <p:cNvPr id="47200" name="Text Box 96"/>
            <p:cNvSpPr txBox="1">
              <a:spLocks noChangeArrowheads="1"/>
            </p:cNvSpPr>
            <p:nvPr/>
          </p:nvSpPr>
          <p:spPr bwMode="auto">
            <a:xfrm>
              <a:off x="2352" y="3264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2000"/>
                <a:t>Αρνητική συνάφεια</a:t>
              </a:r>
              <a:endParaRPr lang="en-GB" sz="2000"/>
            </a:p>
          </p:txBody>
        </p:sp>
        <p:sp>
          <p:nvSpPr>
            <p:cNvPr id="47201" name="Text Box 97"/>
            <p:cNvSpPr txBox="1">
              <a:spLocks noChangeArrowheads="1"/>
            </p:cNvSpPr>
            <p:nvPr/>
          </p:nvSpPr>
          <p:spPr bwMode="auto">
            <a:xfrm>
              <a:off x="4272" y="3264"/>
              <a:ext cx="110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2000"/>
                <a:t>Καθόλου συνάφεια</a:t>
              </a:r>
              <a:endParaRPr lang="en-GB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686" y="692696"/>
            <a:ext cx="12332257" cy="583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83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>
                <a:latin typeface="Times New Roman" pitchFamily="18" charset="0"/>
              </a:rPr>
              <a:t>Διακύμανση και Συνδιακύμανση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700809"/>
            <a:ext cx="8229600" cy="4525963"/>
          </a:xfrm>
        </p:spPr>
        <p:txBody>
          <a:bodyPr/>
          <a:lstStyle/>
          <a:p>
            <a:pPr lvl="2"/>
            <a:r>
              <a:rPr lang="el-GR" dirty="0" smtClean="0">
                <a:latin typeface="Times New Roman" pitchFamily="18" charset="0"/>
              </a:rPr>
              <a:t>Αν </a:t>
            </a:r>
            <a:r>
              <a:rPr lang="el-GR" dirty="0">
                <a:latin typeface="Times New Roman" pitchFamily="18" charset="0"/>
              </a:rPr>
              <a:t>υποθέτουμε ότι το δείγμα μας είναι αντιπροσωπευτικό ενός ευρύτερου πληθυσμού χρησιμοποιούμε </a:t>
            </a:r>
            <a:r>
              <a:rPr lang="en-GB" dirty="0">
                <a:latin typeface="Times New Roman" pitchFamily="18" charset="0"/>
              </a:rPr>
              <a:t>(n – 1) </a:t>
            </a:r>
            <a:r>
              <a:rPr lang="el-GR" dirty="0">
                <a:latin typeface="Times New Roman" pitchFamily="18" charset="0"/>
              </a:rPr>
              <a:t>στον υπολογισμό της διακύμανσης και της </a:t>
            </a:r>
            <a:r>
              <a:rPr lang="el-GR" dirty="0" err="1">
                <a:latin typeface="Times New Roman" pitchFamily="18" charset="0"/>
              </a:rPr>
              <a:t>συνδιακύμανσης</a:t>
            </a:r>
            <a:endParaRPr lang="en-GB" dirty="0">
              <a:latin typeface="Times New Roman" pitchFamily="18" charset="0"/>
            </a:endParaRPr>
          </a:p>
          <a:p>
            <a:pPr lvl="2"/>
            <a:r>
              <a:rPr lang="el-GR" dirty="0">
                <a:latin typeface="Times New Roman" pitchFamily="18" charset="0"/>
              </a:rPr>
              <a:t>Αλλά αν μας ενδιαφέρει μόνο και μόνο το δείγμα μας, τότε χρησιμοποιούμε το </a:t>
            </a:r>
            <a:r>
              <a:rPr lang="en-GB" dirty="0">
                <a:latin typeface="Times New Roman" pitchFamily="18" charset="0"/>
              </a:rPr>
              <a:t> n </a:t>
            </a:r>
            <a:r>
              <a:rPr lang="el-GR" dirty="0">
                <a:latin typeface="Times New Roman" pitchFamily="18" charset="0"/>
              </a:rPr>
              <a:t>στον παρονομαστή</a:t>
            </a:r>
            <a:r>
              <a:rPr lang="en-GB" dirty="0">
                <a:latin typeface="Times New Roman" pitchFamily="18" charset="0"/>
              </a:rPr>
              <a:t>.</a:t>
            </a:r>
          </a:p>
          <a:p>
            <a:pPr lvl="2">
              <a:buFont typeface="Wingdings" pitchFamily="2" charset="2"/>
              <a:buNone/>
            </a:pPr>
            <a:endParaRPr lang="en-US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Times New Roman" pitchFamily="18" charset="0"/>
              </a:rPr>
              <a:t>Διακύμανση και </a:t>
            </a:r>
            <a:r>
              <a:rPr lang="el-GR" dirty="0" err="1">
                <a:latin typeface="Times New Roman" pitchFamily="18" charset="0"/>
              </a:rPr>
              <a:t>συνδιακύμανση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>
                <a:latin typeface="Times New Roman" pitchFamily="18" charset="0"/>
              </a:rPr>
              <a:t>Πώς σχετίζονται δύο μεταβλητές;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992313" y="260351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GB" sz="440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981200" y="1600200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endParaRPr lang="en-GB" sz="3200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567113" y="25955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5519739" y="4941888"/>
          <a:ext cx="486092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Equation" r:id="rId3" imgW="1841400" imgH="609480" progId="Equation.3">
                  <p:embed/>
                </p:oleObj>
              </mc:Choice>
              <mc:Fallback>
                <p:oleObj name="Equation" r:id="rId3" imgW="1841400" imgH="609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9" y="4941888"/>
                        <a:ext cx="4860925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919288" y="4365626"/>
            <a:ext cx="3852862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000" b="1" dirty="0" err="1"/>
              <a:t>Συνδιακύμανση</a:t>
            </a:r>
            <a:r>
              <a:rPr lang="en-GB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</a:t>
            </a:r>
            <a:r>
              <a:rPr lang="el-GR" dirty="0"/>
              <a:t>Μας πληροφορεί πώς δύο μεταβλητές </a:t>
            </a:r>
            <a:r>
              <a:rPr lang="el-GR" dirty="0" err="1"/>
              <a:t>συμμεταβάλλονται</a:t>
            </a:r>
            <a:endParaRPr lang="en-GB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</a:t>
            </a:r>
            <a:r>
              <a:rPr lang="el-GR" dirty="0"/>
              <a:t>Προσέξτε τη διαφορά στους τύπους</a:t>
            </a:r>
            <a:endParaRPr lang="en-GB" dirty="0"/>
          </a:p>
          <a:p>
            <a:pPr eaLnBrk="1" hangingPunct="1">
              <a:spcBef>
                <a:spcPct val="50000"/>
              </a:spcBef>
            </a:pPr>
            <a:endParaRPr lang="en-GB" dirty="0"/>
          </a:p>
        </p:txBody>
      </p:sp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6672264" y="2924176"/>
          <a:ext cx="319087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3" name="Equation" r:id="rId5" imgW="1066680" imgH="609480" progId="Equation.3">
                  <p:embed/>
                </p:oleObj>
              </mc:Choice>
              <mc:Fallback>
                <p:oleObj name="Equation" r:id="rId5" imgW="1066680" imgH="609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2924176"/>
                        <a:ext cx="3190875" cy="176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063751" y="2708275"/>
            <a:ext cx="374491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000" b="1" dirty="0"/>
              <a:t>Διακύμανση</a:t>
            </a:r>
            <a:r>
              <a:rPr lang="en-GB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/>
              <a:t> </a:t>
            </a:r>
            <a:r>
              <a:rPr lang="el-GR" dirty="0"/>
              <a:t>Μας πληροφορεί για τη διαφορά των τιμών σε μία μεταβλητή</a:t>
            </a:r>
            <a:endParaRPr lang="en-GB" b="1" dirty="0"/>
          </a:p>
          <a:p>
            <a:pPr algn="ctr" eaLnBrk="1" hangingPunct="1">
              <a:spcBef>
                <a:spcPct val="50000"/>
              </a:spcBef>
            </a:pP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>
                <a:latin typeface="Times New Roman" pitchFamily="18" charset="0"/>
              </a:rPr>
              <a:t>Συνδιακύμανση</a:t>
            </a:r>
            <a:r>
              <a:rPr lang="en-GB">
                <a:latin typeface="Times New Roman" pitchFamily="18" charset="0"/>
              </a:rPr>
              <a:t> </a:t>
            </a:r>
            <a:r>
              <a:rPr lang="el-GR">
                <a:latin typeface="Times New Roman" pitchFamily="18" charset="0"/>
              </a:rPr>
              <a:t>(</a:t>
            </a:r>
            <a:r>
              <a:rPr lang="en-GB">
                <a:latin typeface="Times New Roman" pitchFamily="18" charset="0"/>
              </a:rPr>
              <a:t>Covariance</a:t>
            </a:r>
            <a:r>
              <a:rPr lang="el-GR">
                <a:latin typeface="Times New Roman" pitchFamily="18" charset="0"/>
              </a:rPr>
              <a:t>)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50186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2422525" y="1484314"/>
          <a:ext cx="7202488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Equation" r:id="rId3" imgW="1841400" imgH="609480" progId="Equation.3">
                  <p:embed/>
                </p:oleObj>
              </mc:Choice>
              <mc:Fallback>
                <p:oleObj name="Equation" r:id="rId3" imgW="1841400" imgH="609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1484314"/>
                        <a:ext cx="7202488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367213" y="692151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GB" sz="440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095500" y="4221163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l-GR" sz="3200"/>
              <a:t>Όταν</a:t>
            </a:r>
            <a:r>
              <a:rPr lang="en-GB" sz="3200"/>
              <a:t> X   </a:t>
            </a:r>
            <a:r>
              <a:rPr lang="el-GR" sz="3200"/>
              <a:t>και</a:t>
            </a:r>
            <a:r>
              <a:rPr lang="en-GB" sz="3200"/>
              <a:t> Y   : cov (x,y)</a:t>
            </a:r>
            <a:r>
              <a:rPr lang="el-GR" sz="3200"/>
              <a:t> θετική</a:t>
            </a:r>
            <a:endParaRPr lang="en-GB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l-GR" sz="3200"/>
              <a:t>Όταν</a:t>
            </a:r>
            <a:r>
              <a:rPr lang="en-GB" sz="3200"/>
              <a:t> X   </a:t>
            </a:r>
            <a:r>
              <a:rPr lang="el-GR" sz="3200"/>
              <a:t>και </a:t>
            </a:r>
            <a:r>
              <a:rPr lang="en-GB" sz="3200"/>
              <a:t> Y   : cov (x,y) </a:t>
            </a:r>
            <a:r>
              <a:rPr lang="el-GR" sz="3200"/>
              <a:t>αρνητική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l-GR" sz="3200"/>
              <a:t>Όταν δεν υπάρχει σχέση</a:t>
            </a:r>
            <a:r>
              <a:rPr lang="en-GB" sz="3200"/>
              <a:t>: cov (x,y) = 0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567113" y="25955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3935413" y="42211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V="1">
            <a:off x="3935413" y="48688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5159375" y="42211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5232400" y="48688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latin typeface="Times New Roman" pitchFamily="18" charset="0"/>
              </a:rPr>
              <a:t>Παράδειγμα </a:t>
            </a:r>
            <a:r>
              <a:rPr lang="el-GR" sz="4000" dirty="0" err="1">
                <a:latin typeface="Times New Roman" pitchFamily="18" charset="0"/>
              </a:rPr>
              <a:t>συνδιακύμανσης</a:t>
            </a:r>
            <a:r>
              <a:rPr lang="en-GB" sz="4000" dirty="0">
                <a:latin typeface="Times New Roman" pitchFamily="18" charset="0"/>
              </a:rPr>
              <a:t/>
            </a:r>
            <a:br>
              <a:rPr lang="en-GB" sz="4000" dirty="0">
                <a:latin typeface="Times New Roman" pitchFamily="18" charset="0"/>
              </a:rPr>
            </a:br>
            <a:endParaRPr lang="en-US" sz="4000" dirty="0">
              <a:latin typeface="Times New Roman" pitchFamily="18" charset="0"/>
            </a:endParaRPr>
          </a:p>
        </p:txBody>
      </p:sp>
      <p:graphicFrame>
        <p:nvGraphicFramePr>
          <p:cNvPr id="51462" name="Object 26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495551" y="2349500"/>
          <a:ext cx="3190875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3" r:id="rId3" imgW="3191256" imgH="2729789" progId="MSGraph.Chart.8">
                  <p:embed/>
                </p:oleObj>
              </mc:Choice>
              <mc:Fallback>
                <p:oleObj r:id="rId3" imgW="3191256" imgH="2729789" progId="MSGraph.Chart.8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349500"/>
                        <a:ext cx="3190875" cy="273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GB" sz="4400">
              <a:latin typeface="Arial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210050" y="181451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096001" y="2641601"/>
            <a:ext cx="47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6096001" y="2641601"/>
            <a:ext cx="47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100764" y="2641601"/>
            <a:ext cx="6000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700838" y="2641601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705601" y="2641601"/>
            <a:ext cx="54451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7250113" y="2641601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7254875" y="2641601"/>
            <a:ext cx="6365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7891463" y="2641601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7896225" y="2641601"/>
            <a:ext cx="6365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8532813" y="2641601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8537576" y="2641601"/>
            <a:ext cx="15541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10091738" y="2641601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0091738" y="2641601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6096001" y="2646364"/>
            <a:ext cx="4763" cy="414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7250113" y="2646364"/>
            <a:ext cx="4762" cy="414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532813" y="2646364"/>
            <a:ext cx="4762" cy="414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0091738" y="2646364"/>
            <a:ext cx="4762" cy="414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6096001" y="3060701"/>
            <a:ext cx="4763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6700838" y="3081339"/>
            <a:ext cx="4762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7250113" y="3081339"/>
            <a:ext cx="4762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7891463" y="3081339"/>
            <a:ext cx="4762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8532813" y="3081339"/>
            <a:ext cx="4762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10091738" y="3060701"/>
            <a:ext cx="4762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6096001" y="3082926"/>
            <a:ext cx="4763" cy="315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7250113" y="3082926"/>
            <a:ext cx="4762" cy="315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8532813" y="3082926"/>
            <a:ext cx="4762" cy="315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10091738" y="3082926"/>
            <a:ext cx="4762" cy="315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6096001" y="3398838"/>
            <a:ext cx="47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6100764" y="3398838"/>
            <a:ext cx="6000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6700838" y="3398838"/>
            <a:ext cx="476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35" name="Rectangle 35"/>
          <p:cNvSpPr>
            <a:spLocks noChangeArrowheads="1"/>
          </p:cNvSpPr>
          <p:nvPr/>
        </p:nvSpPr>
        <p:spPr bwMode="auto">
          <a:xfrm>
            <a:off x="6705601" y="3398838"/>
            <a:ext cx="54451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36" name="Rectangle 36"/>
          <p:cNvSpPr>
            <a:spLocks noChangeArrowheads="1"/>
          </p:cNvSpPr>
          <p:nvPr/>
        </p:nvSpPr>
        <p:spPr bwMode="auto">
          <a:xfrm>
            <a:off x="7250113" y="3398838"/>
            <a:ext cx="476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37" name="Rectangle 37"/>
          <p:cNvSpPr>
            <a:spLocks noChangeArrowheads="1"/>
          </p:cNvSpPr>
          <p:nvPr/>
        </p:nvSpPr>
        <p:spPr bwMode="auto">
          <a:xfrm>
            <a:off x="7254875" y="3398838"/>
            <a:ext cx="6365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7891463" y="3398838"/>
            <a:ext cx="476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39" name="Rectangle 39"/>
          <p:cNvSpPr>
            <a:spLocks noChangeArrowheads="1"/>
          </p:cNvSpPr>
          <p:nvPr/>
        </p:nvSpPr>
        <p:spPr bwMode="auto">
          <a:xfrm>
            <a:off x="7896225" y="3398838"/>
            <a:ext cx="6365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40" name="Rectangle 40"/>
          <p:cNvSpPr>
            <a:spLocks noChangeArrowheads="1"/>
          </p:cNvSpPr>
          <p:nvPr/>
        </p:nvSpPr>
        <p:spPr bwMode="auto">
          <a:xfrm>
            <a:off x="8532813" y="3398838"/>
            <a:ext cx="476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41" name="Rectangle 41"/>
          <p:cNvSpPr>
            <a:spLocks noChangeArrowheads="1"/>
          </p:cNvSpPr>
          <p:nvPr/>
        </p:nvSpPr>
        <p:spPr bwMode="auto">
          <a:xfrm>
            <a:off x="8537576" y="3398838"/>
            <a:ext cx="15541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42" name="Rectangle 42"/>
          <p:cNvSpPr>
            <a:spLocks noChangeArrowheads="1"/>
          </p:cNvSpPr>
          <p:nvPr/>
        </p:nvSpPr>
        <p:spPr bwMode="auto">
          <a:xfrm>
            <a:off x="10091738" y="3398838"/>
            <a:ext cx="476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6096001" y="3403600"/>
            <a:ext cx="4763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44" name="Rectangle 44"/>
          <p:cNvSpPr>
            <a:spLocks noChangeArrowheads="1"/>
          </p:cNvSpPr>
          <p:nvPr/>
        </p:nvSpPr>
        <p:spPr bwMode="auto">
          <a:xfrm>
            <a:off x="7250113" y="3403600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45" name="Rectangle 45"/>
          <p:cNvSpPr>
            <a:spLocks noChangeArrowheads="1"/>
          </p:cNvSpPr>
          <p:nvPr/>
        </p:nvSpPr>
        <p:spPr bwMode="auto">
          <a:xfrm>
            <a:off x="8532813" y="3403600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46" name="Rectangle 46"/>
          <p:cNvSpPr>
            <a:spLocks noChangeArrowheads="1"/>
          </p:cNvSpPr>
          <p:nvPr/>
        </p:nvSpPr>
        <p:spPr bwMode="auto">
          <a:xfrm>
            <a:off x="10091738" y="3403600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47" name="Rectangle 47"/>
          <p:cNvSpPr>
            <a:spLocks noChangeArrowheads="1"/>
          </p:cNvSpPr>
          <p:nvPr/>
        </p:nvSpPr>
        <p:spPr bwMode="auto">
          <a:xfrm>
            <a:off x="6096001" y="3721101"/>
            <a:ext cx="47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48" name="Rectangle 48"/>
          <p:cNvSpPr>
            <a:spLocks noChangeArrowheads="1"/>
          </p:cNvSpPr>
          <p:nvPr/>
        </p:nvSpPr>
        <p:spPr bwMode="auto">
          <a:xfrm>
            <a:off x="7250113" y="3721101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49" name="Rectangle 49"/>
          <p:cNvSpPr>
            <a:spLocks noChangeArrowheads="1"/>
          </p:cNvSpPr>
          <p:nvPr/>
        </p:nvSpPr>
        <p:spPr bwMode="auto">
          <a:xfrm>
            <a:off x="7891463" y="3721101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8532813" y="3721101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51" name="Rectangle 51"/>
          <p:cNvSpPr>
            <a:spLocks noChangeArrowheads="1"/>
          </p:cNvSpPr>
          <p:nvPr/>
        </p:nvSpPr>
        <p:spPr bwMode="auto">
          <a:xfrm>
            <a:off x="10091738" y="3721101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6096001" y="3725863"/>
            <a:ext cx="4763" cy="3159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53" name="Rectangle 53"/>
          <p:cNvSpPr>
            <a:spLocks noChangeArrowheads="1"/>
          </p:cNvSpPr>
          <p:nvPr/>
        </p:nvSpPr>
        <p:spPr bwMode="auto">
          <a:xfrm>
            <a:off x="7250113" y="3725863"/>
            <a:ext cx="4762" cy="3159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54" name="Rectangle 54"/>
          <p:cNvSpPr>
            <a:spLocks noChangeArrowheads="1"/>
          </p:cNvSpPr>
          <p:nvPr/>
        </p:nvSpPr>
        <p:spPr bwMode="auto">
          <a:xfrm>
            <a:off x="8532813" y="3725863"/>
            <a:ext cx="4762" cy="3159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55" name="Rectangle 55"/>
          <p:cNvSpPr>
            <a:spLocks noChangeArrowheads="1"/>
          </p:cNvSpPr>
          <p:nvPr/>
        </p:nvSpPr>
        <p:spPr bwMode="auto">
          <a:xfrm>
            <a:off x="10091738" y="3725863"/>
            <a:ext cx="4762" cy="3159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56" name="Rectangle 56"/>
          <p:cNvSpPr>
            <a:spLocks noChangeArrowheads="1"/>
          </p:cNvSpPr>
          <p:nvPr/>
        </p:nvSpPr>
        <p:spPr bwMode="auto">
          <a:xfrm>
            <a:off x="6096001" y="4041776"/>
            <a:ext cx="47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57" name="Rectangle 57"/>
          <p:cNvSpPr>
            <a:spLocks noChangeArrowheads="1"/>
          </p:cNvSpPr>
          <p:nvPr/>
        </p:nvSpPr>
        <p:spPr bwMode="auto">
          <a:xfrm>
            <a:off x="6700838" y="4041776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58" name="Rectangle 58"/>
          <p:cNvSpPr>
            <a:spLocks noChangeArrowheads="1"/>
          </p:cNvSpPr>
          <p:nvPr/>
        </p:nvSpPr>
        <p:spPr bwMode="auto">
          <a:xfrm>
            <a:off x="7250113" y="4041776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59" name="Rectangle 59"/>
          <p:cNvSpPr>
            <a:spLocks noChangeArrowheads="1"/>
          </p:cNvSpPr>
          <p:nvPr/>
        </p:nvSpPr>
        <p:spPr bwMode="auto">
          <a:xfrm>
            <a:off x="8532813" y="4041776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60" name="Rectangle 60"/>
          <p:cNvSpPr>
            <a:spLocks noChangeArrowheads="1"/>
          </p:cNvSpPr>
          <p:nvPr/>
        </p:nvSpPr>
        <p:spPr bwMode="auto">
          <a:xfrm>
            <a:off x="10091738" y="4041776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61" name="Rectangle 61"/>
          <p:cNvSpPr>
            <a:spLocks noChangeArrowheads="1"/>
          </p:cNvSpPr>
          <p:nvPr/>
        </p:nvSpPr>
        <p:spPr bwMode="auto">
          <a:xfrm>
            <a:off x="6096001" y="4046538"/>
            <a:ext cx="4763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62" name="Rectangle 62"/>
          <p:cNvSpPr>
            <a:spLocks noChangeArrowheads="1"/>
          </p:cNvSpPr>
          <p:nvPr/>
        </p:nvSpPr>
        <p:spPr bwMode="auto">
          <a:xfrm>
            <a:off x="7250113" y="4046538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63" name="Rectangle 63"/>
          <p:cNvSpPr>
            <a:spLocks noChangeArrowheads="1"/>
          </p:cNvSpPr>
          <p:nvPr/>
        </p:nvSpPr>
        <p:spPr bwMode="auto">
          <a:xfrm>
            <a:off x="8532813" y="4046538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64" name="Rectangle 64"/>
          <p:cNvSpPr>
            <a:spLocks noChangeArrowheads="1"/>
          </p:cNvSpPr>
          <p:nvPr/>
        </p:nvSpPr>
        <p:spPr bwMode="auto">
          <a:xfrm>
            <a:off x="10091738" y="4046538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65" name="Rectangle 65"/>
          <p:cNvSpPr>
            <a:spLocks noChangeArrowheads="1"/>
          </p:cNvSpPr>
          <p:nvPr/>
        </p:nvSpPr>
        <p:spPr bwMode="auto">
          <a:xfrm>
            <a:off x="6096001" y="4364038"/>
            <a:ext cx="47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66" name="Rectangle 66"/>
          <p:cNvSpPr>
            <a:spLocks noChangeArrowheads="1"/>
          </p:cNvSpPr>
          <p:nvPr/>
        </p:nvSpPr>
        <p:spPr bwMode="auto">
          <a:xfrm>
            <a:off x="7250113" y="4364038"/>
            <a:ext cx="476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67" name="Rectangle 67"/>
          <p:cNvSpPr>
            <a:spLocks noChangeArrowheads="1"/>
          </p:cNvSpPr>
          <p:nvPr/>
        </p:nvSpPr>
        <p:spPr bwMode="auto">
          <a:xfrm>
            <a:off x="7891463" y="4364038"/>
            <a:ext cx="476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68" name="Rectangle 68"/>
          <p:cNvSpPr>
            <a:spLocks noChangeArrowheads="1"/>
          </p:cNvSpPr>
          <p:nvPr/>
        </p:nvSpPr>
        <p:spPr bwMode="auto">
          <a:xfrm>
            <a:off x="8532813" y="4364038"/>
            <a:ext cx="476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69" name="Rectangle 69"/>
          <p:cNvSpPr>
            <a:spLocks noChangeArrowheads="1"/>
          </p:cNvSpPr>
          <p:nvPr/>
        </p:nvSpPr>
        <p:spPr bwMode="auto">
          <a:xfrm>
            <a:off x="10091738" y="4364038"/>
            <a:ext cx="476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70" name="Rectangle 70"/>
          <p:cNvSpPr>
            <a:spLocks noChangeArrowheads="1"/>
          </p:cNvSpPr>
          <p:nvPr/>
        </p:nvSpPr>
        <p:spPr bwMode="auto">
          <a:xfrm>
            <a:off x="6096001" y="4368801"/>
            <a:ext cx="4763" cy="315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71" name="Rectangle 71"/>
          <p:cNvSpPr>
            <a:spLocks noChangeArrowheads="1"/>
          </p:cNvSpPr>
          <p:nvPr/>
        </p:nvSpPr>
        <p:spPr bwMode="auto">
          <a:xfrm>
            <a:off x="7250113" y="4368801"/>
            <a:ext cx="4762" cy="315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72" name="Rectangle 72"/>
          <p:cNvSpPr>
            <a:spLocks noChangeArrowheads="1"/>
          </p:cNvSpPr>
          <p:nvPr/>
        </p:nvSpPr>
        <p:spPr bwMode="auto">
          <a:xfrm>
            <a:off x="8532813" y="4368801"/>
            <a:ext cx="4762" cy="315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73" name="Rectangle 73"/>
          <p:cNvSpPr>
            <a:spLocks noChangeArrowheads="1"/>
          </p:cNvSpPr>
          <p:nvPr/>
        </p:nvSpPr>
        <p:spPr bwMode="auto">
          <a:xfrm>
            <a:off x="10091738" y="4368801"/>
            <a:ext cx="4762" cy="315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74" name="Rectangle 74"/>
          <p:cNvSpPr>
            <a:spLocks noChangeArrowheads="1"/>
          </p:cNvSpPr>
          <p:nvPr/>
        </p:nvSpPr>
        <p:spPr bwMode="auto">
          <a:xfrm>
            <a:off x="6096001" y="4684713"/>
            <a:ext cx="4763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75" name="Rectangle 75"/>
          <p:cNvSpPr>
            <a:spLocks noChangeArrowheads="1"/>
          </p:cNvSpPr>
          <p:nvPr/>
        </p:nvSpPr>
        <p:spPr bwMode="auto">
          <a:xfrm>
            <a:off x="10091738" y="4684713"/>
            <a:ext cx="4762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76" name="Rectangle 76"/>
          <p:cNvSpPr>
            <a:spLocks noChangeArrowheads="1"/>
          </p:cNvSpPr>
          <p:nvPr/>
        </p:nvSpPr>
        <p:spPr bwMode="auto">
          <a:xfrm>
            <a:off x="6096001" y="4714875"/>
            <a:ext cx="4763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77" name="Rectangle 77"/>
          <p:cNvSpPr>
            <a:spLocks noChangeArrowheads="1"/>
          </p:cNvSpPr>
          <p:nvPr/>
        </p:nvSpPr>
        <p:spPr bwMode="auto">
          <a:xfrm>
            <a:off x="6096001" y="5032376"/>
            <a:ext cx="47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78" name="Rectangle 78"/>
          <p:cNvSpPr>
            <a:spLocks noChangeArrowheads="1"/>
          </p:cNvSpPr>
          <p:nvPr/>
        </p:nvSpPr>
        <p:spPr bwMode="auto">
          <a:xfrm>
            <a:off x="6096001" y="5032376"/>
            <a:ext cx="47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79" name="Rectangle 79"/>
          <p:cNvSpPr>
            <a:spLocks noChangeArrowheads="1"/>
          </p:cNvSpPr>
          <p:nvPr/>
        </p:nvSpPr>
        <p:spPr bwMode="auto">
          <a:xfrm>
            <a:off x="7250113" y="4714875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80" name="Rectangle 80"/>
          <p:cNvSpPr>
            <a:spLocks noChangeArrowheads="1"/>
          </p:cNvSpPr>
          <p:nvPr/>
        </p:nvSpPr>
        <p:spPr bwMode="auto">
          <a:xfrm>
            <a:off x="7250113" y="5032376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81" name="Rectangle 81"/>
          <p:cNvSpPr>
            <a:spLocks noChangeArrowheads="1"/>
          </p:cNvSpPr>
          <p:nvPr/>
        </p:nvSpPr>
        <p:spPr bwMode="auto">
          <a:xfrm>
            <a:off x="8532813" y="4714875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82" name="Rectangle 82"/>
          <p:cNvSpPr>
            <a:spLocks noChangeArrowheads="1"/>
          </p:cNvSpPr>
          <p:nvPr/>
        </p:nvSpPr>
        <p:spPr bwMode="auto">
          <a:xfrm>
            <a:off x="8532813" y="5032376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83" name="Rectangle 83"/>
          <p:cNvSpPr>
            <a:spLocks noChangeArrowheads="1"/>
          </p:cNvSpPr>
          <p:nvPr/>
        </p:nvSpPr>
        <p:spPr bwMode="auto">
          <a:xfrm>
            <a:off x="10091738" y="4714875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84" name="Rectangle 84"/>
          <p:cNvSpPr>
            <a:spLocks noChangeArrowheads="1"/>
          </p:cNvSpPr>
          <p:nvPr/>
        </p:nvSpPr>
        <p:spPr bwMode="auto">
          <a:xfrm>
            <a:off x="10091738" y="5032376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85" name="Rectangle 85"/>
          <p:cNvSpPr>
            <a:spLocks noChangeArrowheads="1"/>
          </p:cNvSpPr>
          <p:nvPr/>
        </p:nvSpPr>
        <p:spPr bwMode="auto">
          <a:xfrm>
            <a:off x="10091738" y="5032376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6700838" y="2646364"/>
            <a:ext cx="4762" cy="414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87" name="Rectangle 87"/>
          <p:cNvSpPr>
            <a:spLocks noChangeArrowheads="1"/>
          </p:cNvSpPr>
          <p:nvPr/>
        </p:nvSpPr>
        <p:spPr bwMode="auto">
          <a:xfrm>
            <a:off x="6700838" y="3082926"/>
            <a:ext cx="4762" cy="315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88" name="Rectangle 88"/>
          <p:cNvSpPr>
            <a:spLocks noChangeArrowheads="1"/>
          </p:cNvSpPr>
          <p:nvPr/>
        </p:nvSpPr>
        <p:spPr bwMode="auto">
          <a:xfrm>
            <a:off x="6700838" y="3403600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89" name="Rectangle 89"/>
          <p:cNvSpPr>
            <a:spLocks noChangeArrowheads="1"/>
          </p:cNvSpPr>
          <p:nvPr/>
        </p:nvSpPr>
        <p:spPr bwMode="auto">
          <a:xfrm>
            <a:off x="6100764" y="3721101"/>
            <a:ext cx="6000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90" name="Rectangle 90"/>
          <p:cNvSpPr>
            <a:spLocks noChangeArrowheads="1"/>
          </p:cNvSpPr>
          <p:nvPr/>
        </p:nvSpPr>
        <p:spPr bwMode="auto">
          <a:xfrm>
            <a:off x="6700838" y="3721101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91" name="Rectangle 91"/>
          <p:cNvSpPr>
            <a:spLocks noChangeArrowheads="1"/>
          </p:cNvSpPr>
          <p:nvPr/>
        </p:nvSpPr>
        <p:spPr bwMode="auto">
          <a:xfrm>
            <a:off x="6705601" y="3721101"/>
            <a:ext cx="54451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92" name="Rectangle 92"/>
          <p:cNvSpPr>
            <a:spLocks noChangeArrowheads="1"/>
          </p:cNvSpPr>
          <p:nvPr/>
        </p:nvSpPr>
        <p:spPr bwMode="auto">
          <a:xfrm>
            <a:off x="7254875" y="3721101"/>
            <a:ext cx="6365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93" name="Rectangle 93"/>
          <p:cNvSpPr>
            <a:spLocks noChangeArrowheads="1"/>
          </p:cNvSpPr>
          <p:nvPr/>
        </p:nvSpPr>
        <p:spPr bwMode="auto">
          <a:xfrm>
            <a:off x="7896225" y="3721101"/>
            <a:ext cx="6365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94" name="Rectangle 94"/>
          <p:cNvSpPr>
            <a:spLocks noChangeArrowheads="1"/>
          </p:cNvSpPr>
          <p:nvPr/>
        </p:nvSpPr>
        <p:spPr bwMode="auto">
          <a:xfrm>
            <a:off x="8537576" y="3721101"/>
            <a:ext cx="15541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95" name="Rectangle 95"/>
          <p:cNvSpPr>
            <a:spLocks noChangeArrowheads="1"/>
          </p:cNvSpPr>
          <p:nvPr/>
        </p:nvSpPr>
        <p:spPr bwMode="auto">
          <a:xfrm>
            <a:off x="6700838" y="3725863"/>
            <a:ext cx="4762" cy="3159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96" name="Rectangle 96"/>
          <p:cNvSpPr>
            <a:spLocks noChangeArrowheads="1"/>
          </p:cNvSpPr>
          <p:nvPr/>
        </p:nvSpPr>
        <p:spPr bwMode="auto">
          <a:xfrm>
            <a:off x="6700838" y="4046538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97" name="Rectangle 97"/>
          <p:cNvSpPr>
            <a:spLocks noChangeArrowheads="1"/>
          </p:cNvSpPr>
          <p:nvPr/>
        </p:nvSpPr>
        <p:spPr bwMode="auto">
          <a:xfrm>
            <a:off x="6100764" y="4364038"/>
            <a:ext cx="6000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98" name="Rectangle 98"/>
          <p:cNvSpPr>
            <a:spLocks noChangeArrowheads="1"/>
          </p:cNvSpPr>
          <p:nvPr/>
        </p:nvSpPr>
        <p:spPr bwMode="auto">
          <a:xfrm>
            <a:off x="6700838" y="4364038"/>
            <a:ext cx="476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99" name="Rectangle 99"/>
          <p:cNvSpPr>
            <a:spLocks noChangeArrowheads="1"/>
          </p:cNvSpPr>
          <p:nvPr/>
        </p:nvSpPr>
        <p:spPr bwMode="auto">
          <a:xfrm>
            <a:off x="6705601" y="4364038"/>
            <a:ext cx="54451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00" name="Rectangle 100"/>
          <p:cNvSpPr>
            <a:spLocks noChangeArrowheads="1"/>
          </p:cNvSpPr>
          <p:nvPr/>
        </p:nvSpPr>
        <p:spPr bwMode="auto">
          <a:xfrm>
            <a:off x="7254875" y="4364038"/>
            <a:ext cx="6365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01" name="Rectangle 101"/>
          <p:cNvSpPr>
            <a:spLocks noChangeArrowheads="1"/>
          </p:cNvSpPr>
          <p:nvPr/>
        </p:nvSpPr>
        <p:spPr bwMode="auto">
          <a:xfrm>
            <a:off x="7896225" y="4364038"/>
            <a:ext cx="6365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02" name="Rectangle 102"/>
          <p:cNvSpPr>
            <a:spLocks noChangeArrowheads="1"/>
          </p:cNvSpPr>
          <p:nvPr/>
        </p:nvSpPr>
        <p:spPr bwMode="auto">
          <a:xfrm>
            <a:off x="8537576" y="4364038"/>
            <a:ext cx="15541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03" name="Rectangle 103"/>
          <p:cNvSpPr>
            <a:spLocks noChangeArrowheads="1"/>
          </p:cNvSpPr>
          <p:nvPr/>
        </p:nvSpPr>
        <p:spPr bwMode="auto">
          <a:xfrm>
            <a:off x="6700838" y="4368801"/>
            <a:ext cx="4762" cy="315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6700838" y="4714875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05" name="Rectangle 105"/>
          <p:cNvSpPr>
            <a:spLocks noChangeArrowheads="1"/>
          </p:cNvSpPr>
          <p:nvPr/>
        </p:nvSpPr>
        <p:spPr bwMode="auto">
          <a:xfrm>
            <a:off x="6700838" y="5032376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06" name="Rectangle 106"/>
          <p:cNvSpPr>
            <a:spLocks noChangeArrowheads="1"/>
          </p:cNvSpPr>
          <p:nvPr/>
        </p:nvSpPr>
        <p:spPr bwMode="auto">
          <a:xfrm>
            <a:off x="7891463" y="2646364"/>
            <a:ext cx="4762" cy="414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07" name="Rectangle 107"/>
          <p:cNvSpPr>
            <a:spLocks noChangeArrowheads="1"/>
          </p:cNvSpPr>
          <p:nvPr/>
        </p:nvSpPr>
        <p:spPr bwMode="auto">
          <a:xfrm>
            <a:off x="7891463" y="3082926"/>
            <a:ext cx="4762" cy="315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08" name="Rectangle 108"/>
          <p:cNvSpPr>
            <a:spLocks noChangeArrowheads="1"/>
          </p:cNvSpPr>
          <p:nvPr/>
        </p:nvSpPr>
        <p:spPr bwMode="auto">
          <a:xfrm>
            <a:off x="7891463" y="3403600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09" name="Rectangle 109"/>
          <p:cNvSpPr>
            <a:spLocks noChangeArrowheads="1"/>
          </p:cNvSpPr>
          <p:nvPr/>
        </p:nvSpPr>
        <p:spPr bwMode="auto">
          <a:xfrm>
            <a:off x="7891463" y="3725863"/>
            <a:ext cx="4762" cy="3159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10" name="Rectangle 110"/>
          <p:cNvSpPr>
            <a:spLocks noChangeArrowheads="1"/>
          </p:cNvSpPr>
          <p:nvPr/>
        </p:nvSpPr>
        <p:spPr bwMode="auto">
          <a:xfrm>
            <a:off x="6100764" y="4041776"/>
            <a:ext cx="6000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11" name="Rectangle 111"/>
          <p:cNvSpPr>
            <a:spLocks noChangeArrowheads="1"/>
          </p:cNvSpPr>
          <p:nvPr/>
        </p:nvSpPr>
        <p:spPr bwMode="auto">
          <a:xfrm>
            <a:off x="6705601" y="4041776"/>
            <a:ext cx="54451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12" name="Rectangle 112"/>
          <p:cNvSpPr>
            <a:spLocks noChangeArrowheads="1"/>
          </p:cNvSpPr>
          <p:nvPr/>
        </p:nvSpPr>
        <p:spPr bwMode="auto">
          <a:xfrm>
            <a:off x="7254875" y="4041776"/>
            <a:ext cx="6365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13" name="Rectangle 113"/>
          <p:cNvSpPr>
            <a:spLocks noChangeArrowheads="1"/>
          </p:cNvSpPr>
          <p:nvPr/>
        </p:nvSpPr>
        <p:spPr bwMode="auto">
          <a:xfrm>
            <a:off x="7891463" y="4041776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14" name="Rectangle 114"/>
          <p:cNvSpPr>
            <a:spLocks noChangeArrowheads="1"/>
          </p:cNvSpPr>
          <p:nvPr/>
        </p:nvSpPr>
        <p:spPr bwMode="auto">
          <a:xfrm>
            <a:off x="7896225" y="4041776"/>
            <a:ext cx="6365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15" name="Rectangle 115"/>
          <p:cNvSpPr>
            <a:spLocks noChangeArrowheads="1"/>
          </p:cNvSpPr>
          <p:nvPr/>
        </p:nvSpPr>
        <p:spPr bwMode="auto">
          <a:xfrm>
            <a:off x="8537576" y="4041776"/>
            <a:ext cx="15541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16" name="Rectangle 116"/>
          <p:cNvSpPr>
            <a:spLocks noChangeArrowheads="1"/>
          </p:cNvSpPr>
          <p:nvPr/>
        </p:nvSpPr>
        <p:spPr bwMode="auto">
          <a:xfrm>
            <a:off x="7891463" y="4046538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17" name="Rectangle 117"/>
          <p:cNvSpPr>
            <a:spLocks noChangeArrowheads="1"/>
          </p:cNvSpPr>
          <p:nvPr/>
        </p:nvSpPr>
        <p:spPr bwMode="auto">
          <a:xfrm>
            <a:off x="7891463" y="4368801"/>
            <a:ext cx="4762" cy="315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18" name="Rectangle 118"/>
          <p:cNvSpPr>
            <a:spLocks noChangeArrowheads="1"/>
          </p:cNvSpPr>
          <p:nvPr/>
        </p:nvSpPr>
        <p:spPr bwMode="auto">
          <a:xfrm>
            <a:off x="7891463" y="4714875"/>
            <a:ext cx="4762" cy="317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19" name="Rectangle 119"/>
          <p:cNvSpPr>
            <a:spLocks noChangeArrowheads="1"/>
          </p:cNvSpPr>
          <p:nvPr/>
        </p:nvSpPr>
        <p:spPr bwMode="auto">
          <a:xfrm>
            <a:off x="7891463" y="5032376"/>
            <a:ext cx="4762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20" name="Rectangle 120"/>
          <p:cNvSpPr>
            <a:spLocks noChangeArrowheads="1"/>
          </p:cNvSpPr>
          <p:nvPr/>
        </p:nvSpPr>
        <p:spPr bwMode="auto">
          <a:xfrm>
            <a:off x="6200775" y="2651125"/>
            <a:ext cx="1250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 i="1">
                <a:solidFill>
                  <a:srgbClr val="000000"/>
                </a:solidFill>
              </a:rPr>
              <a:t>x</a:t>
            </a:r>
            <a:endParaRPr lang="en-GB" sz="2400"/>
          </a:p>
        </p:txBody>
      </p:sp>
      <p:sp>
        <p:nvSpPr>
          <p:cNvPr id="51321" name="Rectangle 121"/>
          <p:cNvSpPr>
            <a:spLocks noChangeArrowheads="1"/>
          </p:cNvSpPr>
          <p:nvPr/>
        </p:nvSpPr>
        <p:spPr bwMode="auto">
          <a:xfrm>
            <a:off x="6353175" y="2686050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22" name="Rectangle 122"/>
          <p:cNvSpPr>
            <a:spLocks noChangeArrowheads="1"/>
          </p:cNvSpPr>
          <p:nvPr/>
        </p:nvSpPr>
        <p:spPr bwMode="auto">
          <a:xfrm>
            <a:off x="6816725" y="2668588"/>
            <a:ext cx="10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i="1">
                <a:solidFill>
                  <a:srgbClr val="000000"/>
                </a:solidFill>
              </a:rPr>
              <a:t>y</a:t>
            </a:r>
            <a:endParaRPr lang="en-GB" sz="2400"/>
          </a:p>
        </p:txBody>
      </p:sp>
      <p:sp>
        <p:nvSpPr>
          <p:cNvPr id="51323" name="Rectangle 123"/>
          <p:cNvSpPr>
            <a:spLocks noChangeArrowheads="1"/>
          </p:cNvSpPr>
          <p:nvPr/>
        </p:nvSpPr>
        <p:spPr bwMode="auto">
          <a:xfrm>
            <a:off x="6980238" y="2662238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 b="1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grpSp>
        <p:nvGrpSpPr>
          <p:cNvPr id="51324" name="Group 124"/>
          <p:cNvGrpSpPr>
            <a:grpSpLocks/>
          </p:cNvGrpSpPr>
          <p:nvPr/>
        </p:nvGrpSpPr>
        <p:grpSpPr bwMode="auto">
          <a:xfrm>
            <a:off x="7346950" y="2679705"/>
            <a:ext cx="420688" cy="282576"/>
            <a:chOff x="3668" y="1688"/>
            <a:chExt cx="265" cy="178"/>
          </a:xfrm>
        </p:grpSpPr>
        <p:sp>
          <p:nvSpPr>
            <p:cNvPr id="51325" name="Line 125"/>
            <p:cNvSpPr>
              <a:spLocks noChangeShapeType="1"/>
            </p:cNvSpPr>
            <p:nvPr/>
          </p:nvSpPr>
          <p:spPr bwMode="auto">
            <a:xfrm>
              <a:off x="3872" y="1694"/>
              <a:ext cx="5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26" name="Rectangle 126"/>
            <p:cNvSpPr>
              <a:spLocks noChangeArrowheads="1"/>
            </p:cNvSpPr>
            <p:nvPr/>
          </p:nvSpPr>
          <p:spPr bwMode="auto">
            <a:xfrm>
              <a:off x="3876" y="170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600" i="1">
                  <a:solidFill>
                    <a:srgbClr val="000000"/>
                  </a:solidFill>
                </a:rPr>
                <a:t>x</a:t>
              </a:r>
              <a:endParaRPr lang="en-GB" sz="2400"/>
            </a:p>
          </p:txBody>
        </p:sp>
        <p:sp>
          <p:nvSpPr>
            <p:cNvPr id="51327" name="Rectangle 127"/>
            <p:cNvSpPr>
              <a:spLocks noChangeArrowheads="1"/>
            </p:cNvSpPr>
            <p:nvPr/>
          </p:nvSpPr>
          <p:spPr bwMode="auto">
            <a:xfrm>
              <a:off x="3668" y="170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600" i="1">
                  <a:solidFill>
                    <a:srgbClr val="000000"/>
                  </a:solidFill>
                </a:rPr>
                <a:t>x</a:t>
              </a:r>
              <a:endParaRPr lang="en-GB" sz="2400"/>
            </a:p>
          </p:txBody>
        </p:sp>
        <p:sp>
          <p:nvSpPr>
            <p:cNvPr id="51328" name="Rectangle 128"/>
            <p:cNvSpPr>
              <a:spLocks noChangeArrowheads="1"/>
            </p:cNvSpPr>
            <p:nvPr/>
          </p:nvSpPr>
          <p:spPr bwMode="auto">
            <a:xfrm>
              <a:off x="3720" y="1779"/>
              <a:ext cx="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i="1">
                  <a:solidFill>
                    <a:srgbClr val="000000"/>
                  </a:solidFill>
                </a:rPr>
                <a:t>i</a:t>
              </a:r>
              <a:endParaRPr lang="en-GB" sz="2400"/>
            </a:p>
          </p:txBody>
        </p:sp>
        <p:sp>
          <p:nvSpPr>
            <p:cNvPr id="51329" name="Rectangle 129"/>
            <p:cNvSpPr>
              <a:spLocks noChangeArrowheads="1"/>
            </p:cNvSpPr>
            <p:nvPr/>
          </p:nvSpPr>
          <p:spPr bwMode="auto">
            <a:xfrm>
              <a:off x="3777" y="1688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GB" sz="2400"/>
            </a:p>
          </p:txBody>
        </p:sp>
      </p:grpSp>
      <p:sp>
        <p:nvSpPr>
          <p:cNvPr id="51330" name="Rectangle 130"/>
          <p:cNvSpPr>
            <a:spLocks noChangeArrowheads="1"/>
          </p:cNvSpPr>
          <p:nvPr/>
        </p:nvSpPr>
        <p:spPr bwMode="auto">
          <a:xfrm>
            <a:off x="7810500" y="2667000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 b="1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grpSp>
        <p:nvGrpSpPr>
          <p:cNvPr id="51331" name="Group 131"/>
          <p:cNvGrpSpPr>
            <a:grpSpLocks/>
          </p:cNvGrpSpPr>
          <p:nvPr/>
        </p:nvGrpSpPr>
        <p:grpSpPr bwMode="auto">
          <a:xfrm>
            <a:off x="7997825" y="2679705"/>
            <a:ext cx="433388" cy="282576"/>
            <a:chOff x="4078" y="1688"/>
            <a:chExt cx="273" cy="178"/>
          </a:xfrm>
        </p:grpSpPr>
        <p:sp>
          <p:nvSpPr>
            <p:cNvPr id="51332" name="Line 132"/>
            <p:cNvSpPr>
              <a:spLocks noChangeShapeType="1"/>
            </p:cNvSpPr>
            <p:nvPr/>
          </p:nvSpPr>
          <p:spPr bwMode="auto">
            <a:xfrm>
              <a:off x="4285" y="1694"/>
              <a:ext cx="6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33" name="Rectangle 133"/>
            <p:cNvSpPr>
              <a:spLocks noChangeArrowheads="1"/>
            </p:cNvSpPr>
            <p:nvPr/>
          </p:nvSpPr>
          <p:spPr bwMode="auto">
            <a:xfrm>
              <a:off x="4294" y="170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600" i="1">
                  <a:solidFill>
                    <a:srgbClr val="000000"/>
                  </a:solidFill>
                </a:rPr>
                <a:t>y</a:t>
              </a:r>
              <a:endParaRPr lang="en-GB" sz="2400"/>
            </a:p>
          </p:txBody>
        </p:sp>
        <p:sp>
          <p:nvSpPr>
            <p:cNvPr id="51334" name="Rectangle 134"/>
            <p:cNvSpPr>
              <a:spLocks noChangeArrowheads="1"/>
            </p:cNvSpPr>
            <p:nvPr/>
          </p:nvSpPr>
          <p:spPr bwMode="auto">
            <a:xfrm>
              <a:off x="4078" y="170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600" i="1">
                  <a:solidFill>
                    <a:srgbClr val="000000"/>
                  </a:solidFill>
                </a:rPr>
                <a:t>y</a:t>
              </a:r>
              <a:endParaRPr lang="en-GB" sz="2400"/>
            </a:p>
          </p:txBody>
        </p:sp>
        <p:sp>
          <p:nvSpPr>
            <p:cNvPr id="51335" name="Rectangle 135"/>
            <p:cNvSpPr>
              <a:spLocks noChangeArrowheads="1"/>
            </p:cNvSpPr>
            <p:nvPr/>
          </p:nvSpPr>
          <p:spPr bwMode="auto">
            <a:xfrm>
              <a:off x="4133" y="1779"/>
              <a:ext cx="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i="1">
                  <a:solidFill>
                    <a:srgbClr val="000000"/>
                  </a:solidFill>
                </a:rPr>
                <a:t>i</a:t>
              </a:r>
              <a:endParaRPr lang="en-GB" sz="2400"/>
            </a:p>
          </p:txBody>
        </p:sp>
        <p:sp>
          <p:nvSpPr>
            <p:cNvPr id="51336" name="Rectangle 136"/>
            <p:cNvSpPr>
              <a:spLocks noChangeArrowheads="1"/>
            </p:cNvSpPr>
            <p:nvPr/>
          </p:nvSpPr>
          <p:spPr bwMode="auto">
            <a:xfrm>
              <a:off x="4190" y="1688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GB" sz="2400"/>
            </a:p>
          </p:txBody>
        </p:sp>
      </p:grpSp>
      <p:sp>
        <p:nvSpPr>
          <p:cNvPr id="51337" name="Rectangle 137"/>
          <p:cNvSpPr>
            <a:spLocks noChangeArrowheads="1"/>
          </p:cNvSpPr>
          <p:nvPr/>
        </p:nvSpPr>
        <p:spPr bwMode="auto">
          <a:xfrm>
            <a:off x="8469313" y="2667000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 b="1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38" name="Rectangle 138"/>
          <p:cNvSpPr>
            <a:spLocks noChangeArrowheads="1"/>
          </p:cNvSpPr>
          <p:nvPr/>
        </p:nvSpPr>
        <p:spPr bwMode="auto">
          <a:xfrm>
            <a:off x="8591550" y="2657475"/>
            <a:ext cx="94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(</a:t>
            </a:r>
            <a:endParaRPr lang="en-GB" sz="2400"/>
          </a:p>
        </p:txBody>
      </p:sp>
      <p:grpSp>
        <p:nvGrpSpPr>
          <p:cNvPr id="51339" name="Group 139"/>
          <p:cNvGrpSpPr>
            <a:grpSpLocks/>
          </p:cNvGrpSpPr>
          <p:nvPr/>
        </p:nvGrpSpPr>
        <p:grpSpPr bwMode="auto">
          <a:xfrm>
            <a:off x="8713796" y="2667001"/>
            <a:ext cx="471488" cy="442913"/>
            <a:chOff x="4529" y="1680"/>
            <a:chExt cx="297" cy="279"/>
          </a:xfrm>
        </p:grpSpPr>
        <p:sp>
          <p:nvSpPr>
            <p:cNvPr id="51340" name="Line 140"/>
            <p:cNvSpPr>
              <a:spLocks noChangeShapeType="1"/>
            </p:cNvSpPr>
            <p:nvPr/>
          </p:nvSpPr>
          <p:spPr bwMode="auto">
            <a:xfrm>
              <a:off x="4753" y="1737"/>
              <a:ext cx="7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41" name="Rectangle 141"/>
            <p:cNvSpPr>
              <a:spLocks noChangeArrowheads="1"/>
            </p:cNvSpPr>
            <p:nvPr/>
          </p:nvSpPr>
          <p:spPr bwMode="auto">
            <a:xfrm>
              <a:off x="4758" y="1697"/>
              <a:ext cx="6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900" i="1">
                  <a:solidFill>
                    <a:srgbClr val="000000"/>
                  </a:solidFill>
                </a:rPr>
                <a:t>x</a:t>
              </a:r>
              <a:endParaRPr lang="en-GB" sz="2400"/>
            </a:p>
          </p:txBody>
        </p:sp>
        <p:sp>
          <p:nvSpPr>
            <p:cNvPr id="51342" name="Rectangle 142"/>
            <p:cNvSpPr>
              <a:spLocks noChangeArrowheads="1"/>
            </p:cNvSpPr>
            <p:nvPr/>
          </p:nvSpPr>
          <p:spPr bwMode="auto">
            <a:xfrm>
              <a:off x="4587" y="1775"/>
              <a:ext cx="4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900" i="1">
                  <a:solidFill>
                    <a:srgbClr val="000000"/>
                  </a:solidFill>
                </a:rPr>
                <a:t>i</a:t>
              </a:r>
              <a:endParaRPr lang="en-GB" sz="2400"/>
            </a:p>
          </p:txBody>
        </p:sp>
        <p:sp>
          <p:nvSpPr>
            <p:cNvPr id="51343" name="Rectangle 143"/>
            <p:cNvSpPr>
              <a:spLocks noChangeArrowheads="1"/>
            </p:cNvSpPr>
            <p:nvPr/>
          </p:nvSpPr>
          <p:spPr bwMode="auto">
            <a:xfrm>
              <a:off x="4529" y="1697"/>
              <a:ext cx="6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900" i="1">
                  <a:solidFill>
                    <a:srgbClr val="000000"/>
                  </a:solidFill>
                </a:rPr>
                <a:t>x</a:t>
              </a:r>
              <a:endParaRPr lang="en-GB" sz="2400"/>
            </a:p>
          </p:txBody>
        </p:sp>
        <p:sp>
          <p:nvSpPr>
            <p:cNvPr id="51344" name="Rectangle 144"/>
            <p:cNvSpPr>
              <a:spLocks noChangeArrowheads="1"/>
            </p:cNvSpPr>
            <p:nvPr/>
          </p:nvSpPr>
          <p:spPr bwMode="auto">
            <a:xfrm>
              <a:off x="4655" y="1680"/>
              <a:ext cx="8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9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GB" sz="2400"/>
            </a:p>
          </p:txBody>
        </p:sp>
      </p:grpSp>
      <p:sp>
        <p:nvSpPr>
          <p:cNvPr id="51345" name="Rectangle 145"/>
          <p:cNvSpPr>
            <a:spLocks noChangeArrowheads="1"/>
          </p:cNvSpPr>
          <p:nvPr/>
        </p:nvSpPr>
        <p:spPr bwMode="auto">
          <a:xfrm>
            <a:off x="9205913" y="2657475"/>
            <a:ext cx="189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)(</a:t>
            </a:r>
            <a:endParaRPr lang="en-GB" sz="2400"/>
          </a:p>
        </p:txBody>
      </p:sp>
      <p:grpSp>
        <p:nvGrpSpPr>
          <p:cNvPr id="51346" name="Group 146"/>
          <p:cNvGrpSpPr>
            <a:grpSpLocks/>
          </p:cNvGrpSpPr>
          <p:nvPr/>
        </p:nvGrpSpPr>
        <p:grpSpPr bwMode="auto">
          <a:xfrm>
            <a:off x="9432926" y="2667001"/>
            <a:ext cx="485775" cy="442913"/>
            <a:chOff x="4982" y="1680"/>
            <a:chExt cx="306" cy="279"/>
          </a:xfrm>
        </p:grpSpPr>
        <p:sp>
          <p:nvSpPr>
            <p:cNvPr id="51347" name="Line 147"/>
            <p:cNvSpPr>
              <a:spLocks noChangeShapeType="1"/>
            </p:cNvSpPr>
            <p:nvPr/>
          </p:nvSpPr>
          <p:spPr bwMode="auto">
            <a:xfrm>
              <a:off x="5208" y="1737"/>
              <a:ext cx="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48" name="Rectangle 148"/>
            <p:cNvSpPr>
              <a:spLocks noChangeArrowheads="1"/>
            </p:cNvSpPr>
            <p:nvPr/>
          </p:nvSpPr>
          <p:spPr bwMode="auto">
            <a:xfrm>
              <a:off x="5220" y="1697"/>
              <a:ext cx="6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900" i="1">
                  <a:solidFill>
                    <a:srgbClr val="000000"/>
                  </a:solidFill>
                </a:rPr>
                <a:t>y</a:t>
              </a:r>
              <a:endParaRPr lang="en-GB" sz="2400"/>
            </a:p>
          </p:txBody>
        </p:sp>
        <p:sp>
          <p:nvSpPr>
            <p:cNvPr id="51349" name="Rectangle 149"/>
            <p:cNvSpPr>
              <a:spLocks noChangeArrowheads="1"/>
            </p:cNvSpPr>
            <p:nvPr/>
          </p:nvSpPr>
          <p:spPr bwMode="auto">
            <a:xfrm>
              <a:off x="5043" y="1775"/>
              <a:ext cx="4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900" i="1">
                  <a:solidFill>
                    <a:srgbClr val="000000"/>
                  </a:solidFill>
                </a:rPr>
                <a:t>i</a:t>
              </a:r>
              <a:endParaRPr lang="en-GB" sz="2400"/>
            </a:p>
          </p:txBody>
        </p:sp>
        <p:sp>
          <p:nvSpPr>
            <p:cNvPr id="51350" name="Rectangle 150"/>
            <p:cNvSpPr>
              <a:spLocks noChangeArrowheads="1"/>
            </p:cNvSpPr>
            <p:nvPr/>
          </p:nvSpPr>
          <p:spPr bwMode="auto">
            <a:xfrm>
              <a:off x="4982" y="1697"/>
              <a:ext cx="6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900" i="1">
                  <a:solidFill>
                    <a:srgbClr val="000000"/>
                  </a:solidFill>
                </a:rPr>
                <a:t>y</a:t>
              </a:r>
              <a:endParaRPr lang="en-GB" sz="2400"/>
            </a:p>
          </p:txBody>
        </p:sp>
        <p:sp>
          <p:nvSpPr>
            <p:cNvPr id="51351" name="Rectangle 151"/>
            <p:cNvSpPr>
              <a:spLocks noChangeArrowheads="1"/>
            </p:cNvSpPr>
            <p:nvPr/>
          </p:nvSpPr>
          <p:spPr bwMode="auto">
            <a:xfrm>
              <a:off x="5110" y="1680"/>
              <a:ext cx="8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9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GB" sz="2400"/>
            </a:p>
          </p:txBody>
        </p:sp>
      </p:grpSp>
      <p:sp>
        <p:nvSpPr>
          <p:cNvPr id="51352" name="Rectangle 152"/>
          <p:cNvSpPr>
            <a:spLocks noChangeArrowheads="1"/>
          </p:cNvSpPr>
          <p:nvPr/>
        </p:nvSpPr>
        <p:spPr bwMode="auto">
          <a:xfrm>
            <a:off x="9945688" y="2657475"/>
            <a:ext cx="94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)</a:t>
            </a:r>
            <a:endParaRPr lang="en-GB" sz="2400"/>
          </a:p>
        </p:txBody>
      </p:sp>
      <p:sp>
        <p:nvSpPr>
          <p:cNvPr id="51353" name="Rectangle 153"/>
          <p:cNvSpPr>
            <a:spLocks noChangeArrowheads="1"/>
          </p:cNvSpPr>
          <p:nvPr/>
        </p:nvSpPr>
        <p:spPr bwMode="auto">
          <a:xfrm>
            <a:off x="10040938" y="265747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54" name="Rectangle 154"/>
          <p:cNvSpPr>
            <a:spLocks noChangeArrowheads="1"/>
          </p:cNvSpPr>
          <p:nvPr/>
        </p:nvSpPr>
        <p:spPr bwMode="auto">
          <a:xfrm>
            <a:off x="6153150" y="3089275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0</a:t>
            </a:r>
            <a:endParaRPr lang="en-GB" sz="2400"/>
          </a:p>
        </p:txBody>
      </p:sp>
      <p:sp>
        <p:nvSpPr>
          <p:cNvPr id="51355" name="Rectangle 155"/>
          <p:cNvSpPr>
            <a:spLocks noChangeArrowheads="1"/>
          </p:cNvSpPr>
          <p:nvPr/>
        </p:nvSpPr>
        <p:spPr bwMode="auto">
          <a:xfrm>
            <a:off x="6296025" y="308927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56" name="Rectangle 156"/>
          <p:cNvSpPr>
            <a:spLocks noChangeArrowheads="1"/>
          </p:cNvSpPr>
          <p:nvPr/>
        </p:nvSpPr>
        <p:spPr bwMode="auto">
          <a:xfrm>
            <a:off x="6757988" y="3089275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3</a:t>
            </a:r>
            <a:endParaRPr lang="en-GB" sz="2400"/>
          </a:p>
        </p:txBody>
      </p:sp>
      <p:sp>
        <p:nvSpPr>
          <p:cNvPr id="51357" name="Rectangle 157"/>
          <p:cNvSpPr>
            <a:spLocks noChangeArrowheads="1"/>
          </p:cNvSpPr>
          <p:nvPr/>
        </p:nvSpPr>
        <p:spPr bwMode="auto">
          <a:xfrm>
            <a:off x="6900863" y="308927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58" name="Rectangle 158"/>
          <p:cNvSpPr>
            <a:spLocks noChangeArrowheads="1"/>
          </p:cNvSpPr>
          <p:nvPr/>
        </p:nvSpPr>
        <p:spPr bwMode="auto">
          <a:xfrm>
            <a:off x="7307263" y="3089275"/>
            <a:ext cx="94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-</a:t>
            </a:r>
            <a:endParaRPr lang="en-GB" sz="2400"/>
          </a:p>
        </p:txBody>
      </p:sp>
      <p:sp>
        <p:nvSpPr>
          <p:cNvPr id="51359" name="Rectangle 159"/>
          <p:cNvSpPr>
            <a:spLocks noChangeArrowheads="1"/>
          </p:cNvSpPr>
          <p:nvPr/>
        </p:nvSpPr>
        <p:spPr bwMode="auto">
          <a:xfrm>
            <a:off x="7402513" y="3089275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 dirty="0">
                <a:solidFill>
                  <a:srgbClr val="000000"/>
                </a:solidFill>
              </a:rPr>
              <a:t>3</a:t>
            </a:r>
            <a:endParaRPr lang="en-GB" sz="2400" dirty="0"/>
          </a:p>
        </p:txBody>
      </p:sp>
      <p:sp>
        <p:nvSpPr>
          <p:cNvPr id="51360" name="Rectangle 160"/>
          <p:cNvSpPr>
            <a:spLocks noChangeArrowheads="1"/>
          </p:cNvSpPr>
          <p:nvPr/>
        </p:nvSpPr>
        <p:spPr bwMode="auto">
          <a:xfrm>
            <a:off x="7546975" y="308927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61" name="Rectangle 161"/>
          <p:cNvSpPr>
            <a:spLocks noChangeArrowheads="1"/>
          </p:cNvSpPr>
          <p:nvPr/>
        </p:nvSpPr>
        <p:spPr bwMode="auto">
          <a:xfrm>
            <a:off x="7950200" y="3089275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0</a:t>
            </a:r>
            <a:endParaRPr lang="en-GB" sz="2400"/>
          </a:p>
        </p:txBody>
      </p:sp>
      <p:sp>
        <p:nvSpPr>
          <p:cNvPr id="51362" name="Rectangle 162"/>
          <p:cNvSpPr>
            <a:spLocks noChangeArrowheads="1"/>
          </p:cNvSpPr>
          <p:nvPr/>
        </p:nvSpPr>
        <p:spPr bwMode="auto">
          <a:xfrm>
            <a:off x="8093075" y="308927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63" name="Rectangle 163"/>
          <p:cNvSpPr>
            <a:spLocks noChangeArrowheads="1"/>
          </p:cNvSpPr>
          <p:nvPr/>
        </p:nvSpPr>
        <p:spPr bwMode="auto">
          <a:xfrm>
            <a:off x="9517063" y="3089275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0</a:t>
            </a:r>
            <a:endParaRPr lang="en-GB" sz="2400"/>
          </a:p>
        </p:txBody>
      </p:sp>
      <p:sp>
        <p:nvSpPr>
          <p:cNvPr id="51364" name="Rectangle 164"/>
          <p:cNvSpPr>
            <a:spLocks noChangeArrowheads="1"/>
          </p:cNvSpPr>
          <p:nvPr/>
        </p:nvSpPr>
        <p:spPr bwMode="auto">
          <a:xfrm>
            <a:off x="9659938" y="308927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65" name="Rectangle 165"/>
          <p:cNvSpPr>
            <a:spLocks noChangeArrowheads="1"/>
          </p:cNvSpPr>
          <p:nvPr/>
        </p:nvSpPr>
        <p:spPr bwMode="auto">
          <a:xfrm>
            <a:off x="6100764" y="3060700"/>
            <a:ext cx="600075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66" name="Rectangle 166"/>
          <p:cNvSpPr>
            <a:spLocks noChangeArrowheads="1"/>
          </p:cNvSpPr>
          <p:nvPr/>
        </p:nvSpPr>
        <p:spPr bwMode="auto">
          <a:xfrm>
            <a:off x="6700839" y="3060700"/>
            <a:ext cx="22225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67" name="Rectangle 167"/>
          <p:cNvSpPr>
            <a:spLocks noChangeArrowheads="1"/>
          </p:cNvSpPr>
          <p:nvPr/>
        </p:nvSpPr>
        <p:spPr bwMode="auto">
          <a:xfrm>
            <a:off x="6723063" y="3060700"/>
            <a:ext cx="527050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68" name="Rectangle 168"/>
          <p:cNvSpPr>
            <a:spLocks noChangeArrowheads="1"/>
          </p:cNvSpPr>
          <p:nvPr/>
        </p:nvSpPr>
        <p:spPr bwMode="auto">
          <a:xfrm>
            <a:off x="7250114" y="3060700"/>
            <a:ext cx="22225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69" name="Rectangle 169"/>
          <p:cNvSpPr>
            <a:spLocks noChangeArrowheads="1"/>
          </p:cNvSpPr>
          <p:nvPr/>
        </p:nvSpPr>
        <p:spPr bwMode="auto">
          <a:xfrm>
            <a:off x="7272339" y="3060700"/>
            <a:ext cx="619125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70" name="Rectangle 170"/>
          <p:cNvSpPr>
            <a:spLocks noChangeArrowheads="1"/>
          </p:cNvSpPr>
          <p:nvPr/>
        </p:nvSpPr>
        <p:spPr bwMode="auto">
          <a:xfrm>
            <a:off x="7891464" y="3060700"/>
            <a:ext cx="22225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71" name="Rectangle 171"/>
          <p:cNvSpPr>
            <a:spLocks noChangeArrowheads="1"/>
          </p:cNvSpPr>
          <p:nvPr/>
        </p:nvSpPr>
        <p:spPr bwMode="auto">
          <a:xfrm>
            <a:off x="7913689" y="3060700"/>
            <a:ext cx="619125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72" name="Rectangle 172"/>
          <p:cNvSpPr>
            <a:spLocks noChangeArrowheads="1"/>
          </p:cNvSpPr>
          <p:nvPr/>
        </p:nvSpPr>
        <p:spPr bwMode="auto">
          <a:xfrm>
            <a:off x="8532814" y="3060700"/>
            <a:ext cx="22225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73" name="Rectangle 173"/>
          <p:cNvSpPr>
            <a:spLocks noChangeArrowheads="1"/>
          </p:cNvSpPr>
          <p:nvPr/>
        </p:nvSpPr>
        <p:spPr bwMode="auto">
          <a:xfrm>
            <a:off x="8555038" y="3060700"/>
            <a:ext cx="1536700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74" name="Rectangle 174"/>
          <p:cNvSpPr>
            <a:spLocks noChangeArrowheads="1"/>
          </p:cNvSpPr>
          <p:nvPr/>
        </p:nvSpPr>
        <p:spPr bwMode="auto">
          <a:xfrm>
            <a:off x="6153150" y="3411538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2</a:t>
            </a:r>
            <a:endParaRPr lang="en-GB" sz="2400"/>
          </a:p>
        </p:txBody>
      </p:sp>
      <p:sp>
        <p:nvSpPr>
          <p:cNvPr id="51375" name="Rectangle 175"/>
          <p:cNvSpPr>
            <a:spLocks noChangeArrowheads="1"/>
          </p:cNvSpPr>
          <p:nvPr/>
        </p:nvSpPr>
        <p:spPr bwMode="auto">
          <a:xfrm>
            <a:off x="6296025" y="3411538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76" name="Rectangle 176"/>
          <p:cNvSpPr>
            <a:spLocks noChangeArrowheads="1"/>
          </p:cNvSpPr>
          <p:nvPr/>
        </p:nvSpPr>
        <p:spPr bwMode="auto">
          <a:xfrm>
            <a:off x="6757988" y="3411538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2</a:t>
            </a:r>
            <a:endParaRPr lang="en-GB" sz="2400"/>
          </a:p>
        </p:txBody>
      </p:sp>
      <p:sp>
        <p:nvSpPr>
          <p:cNvPr id="51377" name="Rectangle 177"/>
          <p:cNvSpPr>
            <a:spLocks noChangeArrowheads="1"/>
          </p:cNvSpPr>
          <p:nvPr/>
        </p:nvSpPr>
        <p:spPr bwMode="auto">
          <a:xfrm>
            <a:off x="6900863" y="3411538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78" name="Rectangle 178"/>
          <p:cNvSpPr>
            <a:spLocks noChangeArrowheads="1"/>
          </p:cNvSpPr>
          <p:nvPr/>
        </p:nvSpPr>
        <p:spPr bwMode="auto">
          <a:xfrm>
            <a:off x="7307263" y="3411538"/>
            <a:ext cx="94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-</a:t>
            </a:r>
            <a:endParaRPr lang="en-GB" sz="2400"/>
          </a:p>
        </p:txBody>
      </p:sp>
      <p:sp>
        <p:nvSpPr>
          <p:cNvPr id="51379" name="Rectangle 179"/>
          <p:cNvSpPr>
            <a:spLocks noChangeArrowheads="1"/>
          </p:cNvSpPr>
          <p:nvPr/>
        </p:nvSpPr>
        <p:spPr bwMode="auto">
          <a:xfrm>
            <a:off x="7402513" y="3411538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1</a:t>
            </a:r>
            <a:endParaRPr lang="en-GB" sz="2400"/>
          </a:p>
        </p:txBody>
      </p:sp>
      <p:sp>
        <p:nvSpPr>
          <p:cNvPr id="51380" name="Rectangle 180"/>
          <p:cNvSpPr>
            <a:spLocks noChangeArrowheads="1"/>
          </p:cNvSpPr>
          <p:nvPr/>
        </p:nvSpPr>
        <p:spPr bwMode="auto">
          <a:xfrm>
            <a:off x="7546975" y="3411538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81" name="Rectangle 181"/>
          <p:cNvSpPr>
            <a:spLocks noChangeArrowheads="1"/>
          </p:cNvSpPr>
          <p:nvPr/>
        </p:nvSpPr>
        <p:spPr bwMode="auto">
          <a:xfrm>
            <a:off x="7950200" y="3411538"/>
            <a:ext cx="94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-</a:t>
            </a:r>
            <a:endParaRPr lang="en-GB" sz="2400"/>
          </a:p>
        </p:txBody>
      </p:sp>
      <p:sp>
        <p:nvSpPr>
          <p:cNvPr id="51382" name="Rectangle 182"/>
          <p:cNvSpPr>
            <a:spLocks noChangeArrowheads="1"/>
          </p:cNvSpPr>
          <p:nvPr/>
        </p:nvSpPr>
        <p:spPr bwMode="auto">
          <a:xfrm>
            <a:off x="8045450" y="3411538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1</a:t>
            </a:r>
            <a:endParaRPr lang="en-GB" sz="2400"/>
          </a:p>
        </p:txBody>
      </p:sp>
      <p:sp>
        <p:nvSpPr>
          <p:cNvPr id="51383" name="Rectangle 183"/>
          <p:cNvSpPr>
            <a:spLocks noChangeArrowheads="1"/>
          </p:cNvSpPr>
          <p:nvPr/>
        </p:nvSpPr>
        <p:spPr bwMode="auto">
          <a:xfrm>
            <a:off x="8188325" y="3411538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84" name="Rectangle 184"/>
          <p:cNvSpPr>
            <a:spLocks noChangeArrowheads="1"/>
          </p:cNvSpPr>
          <p:nvPr/>
        </p:nvSpPr>
        <p:spPr bwMode="auto">
          <a:xfrm>
            <a:off x="9517063" y="3411538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1</a:t>
            </a:r>
            <a:endParaRPr lang="en-GB" sz="2400"/>
          </a:p>
        </p:txBody>
      </p:sp>
      <p:sp>
        <p:nvSpPr>
          <p:cNvPr id="51385" name="Rectangle 185"/>
          <p:cNvSpPr>
            <a:spLocks noChangeArrowheads="1"/>
          </p:cNvSpPr>
          <p:nvPr/>
        </p:nvSpPr>
        <p:spPr bwMode="auto">
          <a:xfrm>
            <a:off x="9659938" y="3411538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86" name="Rectangle 186"/>
          <p:cNvSpPr>
            <a:spLocks noChangeArrowheads="1"/>
          </p:cNvSpPr>
          <p:nvPr/>
        </p:nvSpPr>
        <p:spPr bwMode="auto">
          <a:xfrm>
            <a:off x="6184900" y="3732213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3</a:t>
            </a:r>
            <a:endParaRPr lang="en-GB" sz="2400"/>
          </a:p>
        </p:txBody>
      </p:sp>
      <p:sp>
        <p:nvSpPr>
          <p:cNvPr id="51387" name="Rectangle 187"/>
          <p:cNvSpPr>
            <a:spLocks noChangeArrowheads="1"/>
          </p:cNvSpPr>
          <p:nvPr/>
        </p:nvSpPr>
        <p:spPr bwMode="auto">
          <a:xfrm>
            <a:off x="6296025" y="3732213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88" name="Rectangle 188"/>
          <p:cNvSpPr>
            <a:spLocks noChangeArrowheads="1"/>
          </p:cNvSpPr>
          <p:nvPr/>
        </p:nvSpPr>
        <p:spPr bwMode="auto">
          <a:xfrm>
            <a:off x="6757988" y="3732213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4</a:t>
            </a:r>
            <a:endParaRPr lang="en-GB" sz="2400"/>
          </a:p>
        </p:txBody>
      </p:sp>
      <p:sp>
        <p:nvSpPr>
          <p:cNvPr id="51389" name="Rectangle 189"/>
          <p:cNvSpPr>
            <a:spLocks noChangeArrowheads="1"/>
          </p:cNvSpPr>
          <p:nvPr/>
        </p:nvSpPr>
        <p:spPr bwMode="auto">
          <a:xfrm>
            <a:off x="6900863" y="3732213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90" name="Rectangle 190"/>
          <p:cNvSpPr>
            <a:spLocks noChangeArrowheads="1"/>
          </p:cNvSpPr>
          <p:nvPr/>
        </p:nvSpPr>
        <p:spPr bwMode="auto">
          <a:xfrm>
            <a:off x="7307263" y="3732213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0</a:t>
            </a:r>
            <a:endParaRPr lang="en-GB" sz="2400"/>
          </a:p>
        </p:txBody>
      </p:sp>
      <p:sp>
        <p:nvSpPr>
          <p:cNvPr id="51391" name="Rectangle 191"/>
          <p:cNvSpPr>
            <a:spLocks noChangeArrowheads="1"/>
          </p:cNvSpPr>
          <p:nvPr/>
        </p:nvSpPr>
        <p:spPr bwMode="auto">
          <a:xfrm>
            <a:off x="7451725" y="3732213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92" name="Rectangle 192"/>
          <p:cNvSpPr>
            <a:spLocks noChangeArrowheads="1"/>
          </p:cNvSpPr>
          <p:nvPr/>
        </p:nvSpPr>
        <p:spPr bwMode="auto">
          <a:xfrm>
            <a:off x="7950200" y="3732213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1</a:t>
            </a:r>
            <a:endParaRPr lang="en-GB" sz="2400"/>
          </a:p>
        </p:txBody>
      </p:sp>
      <p:sp>
        <p:nvSpPr>
          <p:cNvPr id="51393" name="Rectangle 193"/>
          <p:cNvSpPr>
            <a:spLocks noChangeArrowheads="1"/>
          </p:cNvSpPr>
          <p:nvPr/>
        </p:nvSpPr>
        <p:spPr bwMode="auto">
          <a:xfrm>
            <a:off x="8093075" y="3732213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94" name="Rectangle 194"/>
          <p:cNvSpPr>
            <a:spLocks noChangeArrowheads="1"/>
          </p:cNvSpPr>
          <p:nvPr/>
        </p:nvSpPr>
        <p:spPr bwMode="auto">
          <a:xfrm>
            <a:off x="9517063" y="3732213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0</a:t>
            </a:r>
            <a:endParaRPr lang="en-GB" sz="2400"/>
          </a:p>
        </p:txBody>
      </p:sp>
      <p:sp>
        <p:nvSpPr>
          <p:cNvPr id="51395" name="Rectangle 195"/>
          <p:cNvSpPr>
            <a:spLocks noChangeArrowheads="1"/>
          </p:cNvSpPr>
          <p:nvPr/>
        </p:nvSpPr>
        <p:spPr bwMode="auto">
          <a:xfrm>
            <a:off x="9659938" y="3732213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96" name="Rectangle 196"/>
          <p:cNvSpPr>
            <a:spLocks noChangeArrowheads="1"/>
          </p:cNvSpPr>
          <p:nvPr/>
        </p:nvSpPr>
        <p:spPr bwMode="auto">
          <a:xfrm>
            <a:off x="6153150" y="4054475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4</a:t>
            </a:r>
            <a:endParaRPr lang="en-GB" sz="2400"/>
          </a:p>
        </p:txBody>
      </p:sp>
      <p:sp>
        <p:nvSpPr>
          <p:cNvPr id="51397" name="Rectangle 197"/>
          <p:cNvSpPr>
            <a:spLocks noChangeArrowheads="1"/>
          </p:cNvSpPr>
          <p:nvPr/>
        </p:nvSpPr>
        <p:spPr bwMode="auto">
          <a:xfrm>
            <a:off x="6296025" y="405447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398" name="Rectangle 198"/>
          <p:cNvSpPr>
            <a:spLocks noChangeArrowheads="1"/>
          </p:cNvSpPr>
          <p:nvPr/>
        </p:nvSpPr>
        <p:spPr bwMode="auto">
          <a:xfrm>
            <a:off x="6757988" y="4054475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0</a:t>
            </a:r>
            <a:endParaRPr lang="en-GB" sz="2400"/>
          </a:p>
        </p:txBody>
      </p:sp>
      <p:sp>
        <p:nvSpPr>
          <p:cNvPr id="51399" name="Rectangle 199"/>
          <p:cNvSpPr>
            <a:spLocks noChangeArrowheads="1"/>
          </p:cNvSpPr>
          <p:nvPr/>
        </p:nvSpPr>
        <p:spPr bwMode="auto">
          <a:xfrm>
            <a:off x="6900863" y="405447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400" name="Rectangle 200"/>
          <p:cNvSpPr>
            <a:spLocks noChangeArrowheads="1"/>
          </p:cNvSpPr>
          <p:nvPr/>
        </p:nvSpPr>
        <p:spPr bwMode="auto">
          <a:xfrm>
            <a:off x="7307263" y="4054475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1</a:t>
            </a:r>
            <a:endParaRPr lang="en-GB" sz="2400"/>
          </a:p>
        </p:txBody>
      </p:sp>
      <p:sp>
        <p:nvSpPr>
          <p:cNvPr id="51401" name="Rectangle 201"/>
          <p:cNvSpPr>
            <a:spLocks noChangeArrowheads="1"/>
          </p:cNvSpPr>
          <p:nvPr/>
        </p:nvSpPr>
        <p:spPr bwMode="auto">
          <a:xfrm>
            <a:off x="7451725" y="405447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402" name="Rectangle 202"/>
          <p:cNvSpPr>
            <a:spLocks noChangeArrowheads="1"/>
          </p:cNvSpPr>
          <p:nvPr/>
        </p:nvSpPr>
        <p:spPr bwMode="auto">
          <a:xfrm>
            <a:off x="7950200" y="4054475"/>
            <a:ext cx="94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-</a:t>
            </a:r>
            <a:endParaRPr lang="en-GB" sz="2400"/>
          </a:p>
        </p:txBody>
      </p:sp>
      <p:sp>
        <p:nvSpPr>
          <p:cNvPr id="51403" name="Rectangle 203"/>
          <p:cNvSpPr>
            <a:spLocks noChangeArrowheads="1"/>
          </p:cNvSpPr>
          <p:nvPr/>
        </p:nvSpPr>
        <p:spPr bwMode="auto">
          <a:xfrm>
            <a:off x="8045450" y="4054475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3</a:t>
            </a:r>
            <a:endParaRPr lang="en-GB" sz="2400"/>
          </a:p>
        </p:txBody>
      </p:sp>
      <p:sp>
        <p:nvSpPr>
          <p:cNvPr id="51404" name="Rectangle 204"/>
          <p:cNvSpPr>
            <a:spLocks noChangeArrowheads="1"/>
          </p:cNvSpPr>
          <p:nvPr/>
        </p:nvSpPr>
        <p:spPr bwMode="auto">
          <a:xfrm>
            <a:off x="8188325" y="405447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405" name="Rectangle 205"/>
          <p:cNvSpPr>
            <a:spLocks noChangeArrowheads="1"/>
          </p:cNvSpPr>
          <p:nvPr/>
        </p:nvSpPr>
        <p:spPr bwMode="auto">
          <a:xfrm>
            <a:off x="9469438" y="4054475"/>
            <a:ext cx="94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-</a:t>
            </a:r>
            <a:endParaRPr lang="en-GB" sz="2400"/>
          </a:p>
        </p:txBody>
      </p:sp>
      <p:sp>
        <p:nvSpPr>
          <p:cNvPr id="51406" name="Rectangle 206"/>
          <p:cNvSpPr>
            <a:spLocks noChangeArrowheads="1"/>
          </p:cNvSpPr>
          <p:nvPr/>
        </p:nvSpPr>
        <p:spPr bwMode="auto">
          <a:xfrm>
            <a:off x="9564688" y="4054475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3</a:t>
            </a:r>
            <a:endParaRPr lang="en-GB" sz="2400"/>
          </a:p>
        </p:txBody>
      </p:sp>
      <p:sp>
        <p:nvSpPr>
          <p:cNvPr id="51407" name="Rectangle 207"/>
          <p:cNvSpPr>
            <a:spLocks noChangeArrowheads="1"/>
          </p:cNvSpPr>
          <p:nvPr/>
        </p:nvSpPr>
        <p:spPr bwMode="auto">
          <a:xfrm>
            <a:off x="9707563" y="405447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408" name="Rectangle 208"/>
          <p:cNvSpPr>
            <a:spLocks noChangeArrowheads="1"/>
          </p:cNvSpPr>
          <p:nvPr/>
        </p:nvSpPr>
        <p:spPr bwMode="auto">
          <a:xfrm>
            <a:off x="6153150" y="4375150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6</a:t>
            </a:r>
            <a:endParaRPr lang="en-GB" sz="2400"/>
          </a:p>
        </p:txBody>
      </p:sp>
      <p:sp>
        <p:nvSpPr>
          <p:cNvPr id="51409" name="Rectangle 209"/>
          <p:cNvSpPr>
            <a:spLocks noChangeArrowheads="1"/>
          </p:cNvSpPr>
          <p:nvPr/>
        </p:nvSpPr>
        <p:spPr bwMode="auto">
          <a:xfrm>
            <a:off x="6757988" y="4375150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6</a:t>
            </a:r>
            <a:endParaRPr lang="en-GB" sz="2400"/>
          </a:p>
        </p:txBody>
      </p:sp>
      <p:sp>
        <p:nvSpPr>
          <p:cNvPr id="51410" name="Rectangle 210"/>
          <p:cNvSpPr>
            <a:spLocks noChangeArrowheads="1"/>
          </p:cNvSpPr>
          <p:nvPr/>
        </p:nvSpPr>
        <p:spPr bwMode="auto">
          <a:xfrm>
            <a:off x="6900863" y="4375150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411" name="Rectangle 211"/>
          <p:cNvSpPr>
            <a:spLocks noChangeArrowheads="1"/>
          </p:cNvSpPr>
          <p:nvPr/>
        </p:nvSpPr>
        <p:spPr bwMode="auto">
          <a:xfrm>
            <a:off x="7307263" y="4375150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3</a:t>
            </a:r>
            <a:endParaRPr lang="en-GB" sz="2400"/>
          </a:p>
        </p:txBody>
      </p:sp>
      <p:sp>
        <p:nvSpPr>
          <p:cNvPr id="51412" name="Rectangle 212"/>
          <p:cNvSpPr>
            <a:spLocks noChangeArrowheads="1"/>
          </p:cNvSpPr>
          <p:nvPr/>
        </p:nvSpPr>
        <p:spPr bwMode="auto">
          <a:xfrm>
            <a:off x="7451725" y="4375150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413" name="Rectangle 213"/>
          <p:cNvSpPr>
            <a:spLocks noChangeArrowheads="1"/>
          </p:cNvSpPr>
          <p:nvPr/>
        </p:nvSpPr>
        <p:spPr bwMode="auto">
          <a:xfrm>
            <a:off x="7950200" y="4375150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3</a:t>
            </a:r>
            <a:endParaRPr lang="en-GB" sz="2400"/>
          </a:p>
        </p:txBody>
      </p:sp>
      <p:sp>
        <p:nvSpPr>
          <p:cNvPr id="51414" name="Rectangle 214"/>
          <p:cNvSpPr>
            <a:spLocks noChangeArrowheads="1"/>
          </p:cNvSpPr>
          <p:nvPr/>
        </p:nvSpPr>
        <p:spPr bwMode="auto">
          <a:xfrm>
            <a:off x="8093075" y="4375150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415" name="Rectangle 215"/>
          <p:cNvSpPr>
            <a:spLocks noChangeArrowheads="1"/>
          </p:cNvSpPr>
          <p:nvPr/>
        </p:nvSpPr>
        <p:spPr bwMode="auto">
          <a:xfrm>
            <a:off x="9517063" y="4375150"/>
            <a:ext cx="14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9</a:t>
            </a:r>
            <a:endParaRPr lang="en-GB" sz="2400"/>
          </a:p>
        </p:txBody>
      </p:sp>
      <p:sp>
        <p:nvSpPr>
          <p:cNvPr id="51416" name="Rectangle 216"/>
          <p:cNvSpPr>
            <a:spLocks noChangeArrowheads="1"/>
          </p:cNvSpPr>
          <p:nvPr/>
        </p:nvSpPr>
        <p:spPr bwMode="auto">
          <a:xfrm>
            <a:off x="9659938" y="4375150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grpSp>
        <p:nvGrpSpPr>
          <p:cNvPr id="51417" name="Group 217"/>
          <p:cNvGrpSpPr>
            <a:grpSpLocks/>
          </p:cNvGrpSpPr>
          <p:nvPr/>
        </p:nvGrpSpPr>
        <p:grpSpPr bwMode="auto">
          <a:xfrm>
            <a:off x="6188076" y="4775200"/>
            <a:ext cx="396875" cy="266700"/>
            <a:chOff x="2938" y="3008"/>
            <a:chExt cx="250" cy="168"/>
          </a:xfrm>
        </p:grpSpPr>
        <p:sp>
          <p:nvSpPr>
            <p:cNvPr id="51418" name="Line 218"/>
            <p:cNvSpPr>
              <a:spLocks noChangeShapeType="1"/>
            </p:cNvSpPr>
            <p:nvPr/>
          </p:nvSpPr>
          <p:spPr bwMode="auto">
            <a:xfrm>
              <a:off x="2938" y="3015"/>
              <a:ext cx="5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419" name="Rectangle 219"/>
            <p:cNvSpPr>
              <a:spLocks noChangeArrowheads="1"/>
            </p:cNvSpPr>
            <p:nvPr/>
          </p:nvSpPr>
          <p:spPr bwMode="auto">
            <a:xfrm>
              <a:off x="3124" y="302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600">
                  <a:solidFill>
                    <a:srgbClr val="000000"/>
                  </a:solidFill>
                </a:rPr>
                <a:t>3</a:t>
              </a:r>
              <a:endParaRPr lang="en-GB" sz="2400"/>
            </a:p>
          </p:txBody>
        </p:sp>
        <p:sp>
          <p:nvSpPr>
            <p:cNvPr id="51420" name="Rectangle 220"/>
            <p:cNvSpPr>
              <a:spLocks noChangeArrowheads="1"/>
            </p:cNvSpPr>
            <p:nvPr/>
          </p:nvSpPr>
          <p:spPr bwMode="auto">
            <a:xfrm>
              <a:off x="3029" y="3008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sz="2400"/>
            </a:p>
          </p:txBody>
        </p:sp>
        <p:sp>
          <p:nvSpPr>
            <p:cNvPr id="51421" name="Rectangle 221"/>
            <p:cNvSpPr>
              <a:spLocks noChangeArrowheads="1"/>
            </p:cNvSpPr>
            <p:nvPr/>
          </p:nvSpPr>
          <p:spPr bwMode="auto">
            <a:xfrm>
              <a:off x="2942" y="302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600" i="1">
                  <a:solidFill>
                    <a:srgbClr val="000000"/>
                  </a:solidFill>
                </a:rPr>
                <a:t>x</a:t>
              </a:r>
              <a:endParaRPr lang="en-GB" sz="2400"/>
            </a:p>
          </p:txBody>
        </p:sp>
      </p:grpSp>
      <p:sp>
        <p:nvSpPr>
          <p:cNvPr id="51422" name="Rectangle 222"/>
          <p:cNvSpPr>
            <a:spLocks noChangeArrowheads="1"/>
          </p:cNvSpPr>
          <p:nvPr/>
        </p:nvSpPr>
        <p:spPr bwMode="auto">
          <a:xfrm>
            <a:off x="6611938" y="4754563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grpSp>
        <p:nvGrpSpPr>
          <p:cNvPr id="51423" name="Group 223"/>
          <p:cNvGrpSpPr>
            <a:grpSpLocks/>
          </p:cNvGrpSpPr>
          <p:nvPr/>
        </p:nvGrpSpPr>
        <p:grpSpPr bwMode="auto">
          <a:xfrm>
            <a:off x="6791326" y="4751389"/>
            <a:ext cx="422275" cy="250825"/>
            <a:chOff x="3318" y="2993"/>
            <a:chExt cx="266" cy="158"/>
          </a:xfrm>
        </p:grpSpPr>
        <p:sp>
          <p:nvSpPr>
            <p:cNvPr id="51424" name="Line 224"/>
            <p:cNvSpPr>
              <a:spLocks noChangeShapeType="1"/>
            </p:cNvSpPr>
            <p:nvPr/>
          </p:nvSpPr>
          <p:spPr bwMode="auto">
            <a:xfrm>
              <a:off x="3318" y="3003"/>
              <a:ext cx="6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425" name="Rectangle 225"/>
            <p:cNvSpPr>
              <a:spLocks noChangeArrowheads="1"/>
            </p:cNvSpPr>
            <p:nvPr/>
          </p:nvSpPr>
          <p:spPr bwMode="auto">
            <a:xfrm>
              <a:off x="3524" y="3007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500">
                  <a:solidFill>
                    <a:srgbClr val="000000"/>
                  </a:solidFill>
                </a:rPr>
                <a:t>3</a:t>
              </a:r>
              <a:endParaRPr lang="en-GB" sz="2400"/>
            </a:p>
          </p:txBody>
        </p:sp>
        <p:sp>
          <p:nvSpPr>
            <p:cNvPr id="51426" name="Rectangle 226"/>
            <p:cNvSpPr>
              <a:spLocks noChangeArrowheads="1"/>
            </p:cNvSpPr>
            <p:nvPr/>
          </p:nvSpPr>
          <p:spPr bwMode="auto">
            <a:xfrm>
              <a:off x="3423" y="2993"/>
              <a:ext cx="6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5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sz="2400"/>
            </a:p>
          </p:txBody>
        </p:sp>
        <p:sp>
          <p:nvSpPr>
            <p:cNvPr id="51427" name="Rectangle 227"/>
            <p:cNvSpPr>
              <a:spLocks noChangeArrowheads="1"/>
            </p:cNvSpPr>
            <p:nvPr/>
          </p:nvSpPr>
          <p:spPr bwMode="auto">
            <a:xfrm>
              <a:off x="3328" y="3007"/>
              <a:ext cx="5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500" i="1">
                  <a:solidFill>
                    <a:srgbClr val="000000"/>
                  </a:solidFill>
                </a:rPr>
                <a:t>y</a:t>
              </a:r>
              <a:endParaRPr lang="en-GB" sz="2400"/>
            </a:p>
          </p:txBody>
        </p:sp>
      </p:grpSp>
      <p:sp>
        <p:nvSpPr>
          <p:cNvPr id="51428" name="Rectangle 228"/>
          <p:cNvSpPr>
            <a:spLocks noChangeArrowheads="1"/>
          </p:cNvSpPr>
          <p:nvPr/>
        </p:nvSpPr>
        <p:spPr bwMode="auto">
          <a:xfrm>
            <a:off x="7254875" y="473392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429" name="Rectangle 229"/>
          <p:cNvSpPr>
            <a:spLocks noChangeArrowheads="1"/>
          </p:cNvSpPr>
          <p:nvPr/>
        </p:nvSpPr>
        <p:spPr bwMode="auto">
          <a:xfrm>
            <a:off x="7307263" y="472122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430" name="Rectangle 230"/>
          <p:cNvSpPr>
            <a:spLocks noChangeArrowheads="1"/>
          </p:cNvSpPr>
          <p:nvPr/>
        </p:nvSpPr>
        <p:spPr bwMode="auto">
          <a:xfrm>
            <a:off x="7950200" y="472122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grpSp>
        <p:nvGrpSpPr>
          <p:cNvPr id="51431" name="Group 231"/>
          <p:cNvGrpSpPr>
            <a:grpSpLocks/>
          </p:cNvGrpSpPr>
          <p:nvPr/>
        </p:nvGrpSpPr>
        <p:grpSpPr bwMode="auto">
          <a:xfrm>
            <a:off x="9353560" y="4697413"/>
            <a:ext cx="450851" cy="323850"/>
            <a:chOff x="4932" y="2959"/>
            <a:chExt cx="284" cy="204"/>
          </a:xfrm>
        </p:grpSpPr>
        <p:sp>
          <p:nvSpPr>
            <p:cNvPr id="51432" name="Rectangle 232"/>
            <p:cNvSpPr>
              <a:spLocks noChangeArrowheads="1"/>
            </p:cNvSpPr>
            <p:nvPr/>
          </p:nvSpPr>
          <p:spPr bwMode="auto">
            <a:xfrm>
              <a:off x="4932" y="2959"/>
              <a:ext cx="10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21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GB" sz="2400"/>
            </a:p>
          </p:txBody>
        </p:sp>
        <p:sp>
          <p:nvSpPr>
            <p:cNvPr id="51433" name="Rectangle 233"/>
            <p:cNvSpPr>
              <a:spLocks noChangeArrowheads="1"/>
            </p:cNvSpPr>
            <p:nvPr/>
          </p:nvSpPr>
          <p:spPr bwMode="auto">
            <a:xfrm>
              <a:off x="5069" y="2990"/>
              <a:ext cx="6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sz="2400"/>
            </a:p>
          </p:txBody>
        </p:sp>
        <p:sp>
          <p:nvSpPr>
            <p:cNvPr id="51434" name="Rectangle 234"/>
            <p:cNvSpPr>
              <a:spLocks noChangeArrowheads="1"/>
            </p:cNvSpPr>
            <p:nvPr/>
          </p:nvSpPr>
          <p:spPr bwMode="auto">
            <a:xfrm>
              <a:off x="5159" y="3003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000000"/>
                  </a:solidFill>
                </a:rPr>
                <a:t>7</a:t>
              </a:r>
              <a:endParaRPr lang="en-GB" sz="2400"/>
            </a:p>
          </p:txBody>
        </p:sp>
      </p:grpSp>
      <p:sp>
        <p:nvSpPr>
          <p:cNvPr id="51435" name="Rectangle 235"/>
          <p:cNvSpPr>
            <a:spLocks noChangeArrowheads="1"/>
          </p:cNvSpPr>
          <p:nvPr/>
        </p:nvSpPr>
        <p:spPr bwMode="auto">
          <a:xfrm>
            <a:off x="9844088" y="4714875"/>
            <a:ext cx="70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436" name="Rectangle 236"/>
          <p:cNvSpPr>
            <a:spLocks noChangeArrowheads="1"/>
          </p:cNvSpPr>
          <p:nvPr/>
        </p:nvSpPr>
        <p:spPr bwMode="auto">
          <a:xfrm>
            <a:off x="6100764" y="4684713"/>
            <a:ext cx="600075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37" name="Rectangle 237"/>
          <p:cNvSpPr>
            <a:spLocks noChangeArrowheads="1"/>
          </p:cNvSpPr>
          <p:nvPr/>
        </p:nvSpPr>
        <p:spPr bwMode="auto">
          <a:xfrm>
            <a:off x="6700838" y="4684713"/>
            <a:ext cx="30162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38" name="Rectangle 238"/>
          <p:cNvSpPr>
            <a:spLocks noChangeArrowheads="1"/>
          </p:cNvSpPr>
          <p:nvPr/>
        </p:nvSpPr>
        <p:spPr bwMode="auto">
          <a:xfrm>
            <a:off x="6731001" y="4684713"/>
            <a:ext cx="519113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39" name="Rectangle 239"/>
          <p:cNvSpPr>
            <a:spLocks noChangeArrowheads="1"/>
          </p:cNvSpPr>
          <p:nvPr/>
        </p:nvSpPr>
        <p:spPr bwMode="auto">
          <a:xfrm>
            <a:off x="7250113" y="4684713"/>
            <a:ext cx="31750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40" name="Rectangle 240"/>
          <p:cNvSpPr>
            <a:spLocks noChangeArrowheads="1"/>
          </p:cNvSpPr>
          <p:nvPr/>
        </p:nvSpPr>
        <p:spPr bwMode="auto">
          <a:xfrm>
            <a:off x="7281863" y="4684713"/>
            <a:ext cx="609600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41" name="Rectangle 241"/>
          <p:cNvSpPr>
            <a:spLocks noChangeArrowheads="1"/>
          </p:cNvSpPr>
          <p:nvPr/>
        </p:nvSpPr>
        <p:spPr bwMode="auto">
          <a:xfrm>
            <a:off x="7891463" y="4684713"/>
            <a:ext cx="31750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42" name="Rectangle 242"/>
          <p:cNvSpPr>
            <a:spLocks noChangeArrowheads="1"/>
          </p:cNvSpPr>
          <p:nvPr/>
        </p:nvSpPr>
        <p:spPr bwMode="auto">
          <a:xfrm>
            <a:off x="7923213" y="4684713"/>
            <a:ext cx="609600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43" name="Rectangle 243"/>
          <p:cNvSpPr>
            <a:spLocks noChangeArrowheads="1"/>
          </p:cNvSpPr>
          <p:nvPr/>
        </p:nvSpPr>
        <p:spPr bwMode="auto">
          <a:xfrm>
            <a:off x="8532813" y="4684713"/>
            <a:ext cx="31750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44" name="Rectangle 244"/>
          <p:cNvSpPr>
            <a:spLocks noChangeArrowheads="1"/>
          </p:cNvSpPr>
          <p:nvPr/>
        </p:nvSpPr>
        <p:spPr bwMode="auto">
          <a:xfrm>
            <a:off x="8564564" y="4684713"/>
            <a:ext cx="1527175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45" name="Rectangle 245"/>
          <p:cNvSpPr>
            <a:spLocks noChangeArrowheads="1"/>
          </p:cNvSpPr>
          <p:nvPr/>
        </p:nvSpPr>
        <p:spPr bwMode="auto">
          <a:xfrm>
            <a:off x="6100764" y="5032376"/>
            <a:ext cx="6000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46" name="Rectangle 246"/>
          <p:cNvSpPr>
            <a:spLocks noChangeArrowheads="1"/>
          </p:cNvSpPr>
          <p:nvPr/>
        </p:nvSpPr>
        <p:spPr bwMode="auto">
          <a:xfrm>
            <a:off x="6705601" y="5032376"/>
            <a:ext cx="54451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47" name="Rectangle 247"/>
          <p:cNvSpPr>
            <a:spLocks noChangeArrowheads="1"/>
          </p:cNvSpPr>
          <p:nvPr/>
        </p:nvSpPr>
        <p:spPr bwMode="auto">
          <a:xfrm>
            <a:off x="7254875" y="5032376"/>
            <a:ext cx="6365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48" name="Rectangle 248"/>
          <p:cNvSpPr>
            <a:spLocks noChangeArrowheads="1"/>
          </p:cNvSpPr>
          <p:nvPr/>
        </p:nvSpPr>
        <p:spPr bwMode="auto">
          <a:xfrm>
            <a:off x="7896225" y="5032376"/>
            <a:ext cx="6365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49" name="Rectangle 249"/>
          <p:cNvSpPr>
            <a:spLocks noChangeArrowheads="1"/>
          </p:cNvSpPr>
          <p:nvPr/>
        </p:nvSpPr>
        <p:spPr bwMode="auto">
          <a:xfrm>
            <a:off x="8537576" y="5032376"/>
            <a:ext cx="15541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450" name="Rectangle 250"/>
          <p:cNvSpPr>
            <a:spLocks noChangeArrowheads="1"/>
          </p:cNvSpPr>
          <p:nvPr/>
        </p:nvSpPr>
        <p:spPr bwMode="auto">
          <a:xfrm>
            <a:off x="6153150" y="5037139"/>
            <a:ext cx="2885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900">
                <a:solidFill>
                  <a:srgbClr val="000000"/>
                </a:solidFill>
              </a:rPr>
              <a:t> </a:t>
            </a:r>
            <a:endParaRPr lang="en-GB" sz="2400"/>
          </a:p>
        </p:txBody>
      </p:sp>
      <p:sp>
        <p:nvSpPr>
          <p:cNvPr id="51451" name="Line 251"/>
          <p:cNvSpPr>
            <a:spLocks noChangeShapeType="1"/>
          </p:cNvSpPr>
          <p:nvPr/>
        </p:nvSpPr>
        <p:spPr bwMode="auto">
          <a:xfrm>
            <a:off x="7239000" y="2667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51452" name="Line 252"/>
          <p:cNvSpPr>
            <a:spLocks noChangeShapeType="1"/>
          </p:cNvSpPr>
          <p:nvPr/>
        </p:nvSpPr>
        <p:spPr bwMode="auto">
          <a:xfrm>
            <a:off x="6629400" y="2667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51453" name="Line 253"/>
          <p:cNvSpPr>
            <a:spLocks noChangeShapeType="1"/>
          </p:cNvSpPr>
          <p:nvPr/>
        </p:nvSpPr>
        <p:spPr bwMode="auto">
          <a:xfrm>
            <a:off x="8534400" y="2667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51454" name="Line 254"/>
          <p:cNvSpPr>
            <a:spLocks noChangeShapeType="1"/>
          </p:cNvSpPr>
          <p:nvPr/>
        </p:nvSpPr>
        <p:spPr bwMode="auto">
          <a:xfrm>
            <a:off x="6096000" y="2667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51455" name="Line 255"/>
          <p:cNvSpPr>
            <a:spLocks noChangeShapeType="1"/>
          </p:cNvSpPr>
          <p:nvPr/>
        </p:nvSpPr>
        <p:spPr bwMode="auto">
          <a:xfrm flipV="1">
            <a:off x="10058400" y="2667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51456" name="Line 256"/>
          <p:cNvSpPr>
            <a:spLocks noChangeShapeType="1"/>
          </p:cNvSpPr>
          <p:nvPr/>
        </p:nvSpPr>
        <p:spPr bwMode="auto">
          <a:xfrm>
            <a:off x="6096000" y="3429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51457" name="Line 257"/>
          <p:cNvSpPr>
            <a:spLocks noChangeShapeType="1"/>
          </p:cNvSpPr>
          <p:nvPr/>
        </p:nvSpPr>
        <p:spPr bwMode="auto">
          <a:xfrm>
            <a:off x="6096000" y="4038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51458" name="Rectangle 258"/>
          <p:cNvSpPr>
            <a:spLocks noChangeArrowheads="1"/>
          </p:cNvSpPr>
          <p:nvPr/>
        </p:nvSpPr>
        <p:spPr bwMode="auto">
          <a:xfrm>
            <a:off x="3981450" y="29051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51459" name="Object 259"/>
          <p:cNvGraphicFramePr>
            <a:graphicFrameLocks noChangeAspect="1"/>
          </p:cNvGraphicFramePr>
          <p:nvPr/>
        </p:nvGraphicFramePr>
        <p:xfrm>
          <a:off x="2487614" y="5410200"/>
          <a:ext cx="43592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4" name="Equation" r:id="rId5" imgW="2539800" imgH="609480" progId="Equation.3">
                  <p:embed/>
                </p:oleObj>
              </mc:Choice>
              <mc:Fallback>
                <p:oleObj name="Equation" r:id="rId5" imgW="2539800" imgH="609480" progId="Equation.3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4" y="5410200"/>
                        <a:ext cx="4359275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0" name="Text Box 260"/>
          <p:cNvSpPr txBox="1">
            <a:spLocks noChangeArrowheads="1"/>
          </p:cNvSpPr>
          <p:nvPr/>
        </p:nvSpPr>
        <p:spPr bwMode="auto">
          <a:xfrm>
            <a:off x="7104063" y="5661026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400" dirty="0"/>
              <a:t>Τι μας λέει αυτός ο αριθμός;</a:t>
            </a:r>
            <a:endParaRPr lang="en-GB" sz="2400" dirty="0"/>
          </a:p>
        </p:txBody>
      </p:sp>
      <p:sp>
        <p:nvSpPr>
          <p:cNvPr id="51463" name="Rectangle 263"/>
          <p:cNvSpPr>
            <a:spLocks noChangeArrowheads="1"/>
          </p:cNvSpPr>
          <p:nvPr/>
        </p:nvSpPr>
        <p:spPr bwMode="auto">
          <a:xfrm>
            <a:off x="3071813" y="14128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>
                <a:latin typeface="Times New Roman" pitchFamily="18" charset="0"/>
              </a:rPr>
              <a:t>Ένα πρόβλημα με τη συνδιακύμανση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GB" sz="4400">
              <a:latin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847850" y="2492375"/>
            <a:ext cx="82296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l-GR" sz="2400" dirty="0">
                <a:latin typeface="Arial" pitchFamily="34" charset="0"/>
              </a:rPr>
              <a:t>Η τιμή της </a:t>
            </a:r>
            <a:r>
              <a:rPr lang="el-GR" sz="2400" dirty="0" err="1">
                <a:latin typeface="Arial" pitchFamily="34" charset="0"/>
              </a:rPr>
              <a:t>συνδιακύμανσης</a:t>
            </a:r>
            <a:r>
              <a:rPr lang="el-GR" sz="2400" dirty="0">
                <a:latin typeface="Arial" pitchFamily="34" charset="0"/>
              </a:rPr>
              <a:t> εξαρτάται από τις τυπικές αποκλίσεις στις δύο μεταβλητές. Αν οι τυπικές αποκλίσεις είναι μεγάλες, μεγάλη θα είναι και η </a:t>
            </a:r>
            <a:r>
              <a:rPr lang="el-GR" sz="2400" dirty="0" err="1">
                <a:latin typeface="Arial" pitchFamily="34" charset="0"/>
              </a:rPr>
              <a:t>συνδιακύμανση</a:t>
            </a:r>
            <a:r>
              <a:rPr lang="el-GR" sz="2400" dirty="0">
                <a:latin typeface="Arial" pitchFamily="34" charset="0"/>
              </a:rPr>
              <a:t>. Ίδια σχέση μεταξύ </a:t>
            </a:r>
            <a:r>
              <a:rPr lang="en-US" sz="2400" dirty="0">
                <a:latin typeface="Arial" pitchFamily="34" charset="0"/>
              </a:rPr>
              <a:t>x </a:t>
            </a:r>
            <a:r>
              <a:rPr lang="el-GR" sz="2400" dirty="0">
                <a:latin typeface="Arial" pitchFamily="34" charset="0"/>
              </a:rPr>
              <a:t>και </a:t>
            </a:r>
            <a:r>
              <a:rPr lang="en-US" sz="2400" dirty="0">
                <a:latin typeface="Arial" pitchFamily="34" charset="0"/>
              </a:rPr>
              <a:t>y </a:t>
            </a:r>
            <a:r>
              <a:rPr lang="el-GR" sz="2400" dirty="0">
                <a:latin typeface="Arial" pitchFamily="34" charset="0"/>
              </a:rPr>
              <a:t>φαίνεται μεγαλύτερη όταν υπάρχει μεγάλη διακύμανση μέσα στις δύο μεταβλητές </a:t>
            </a:r>
            <a:endParaRPr lang="en-GB" sz="2400" dirty="0">
              <a:latin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935413" y="30686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016500" y="29241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642350" cy="1371600"/>
          </a:xfrm>
        </p:spPr>
        <p:txBody>
          <a:bodyPr/>
          <a:lstStyle/>
          <a:p>
            <a:r>
              <a:rPr lang="el-GR" sz="2400">
                <a:latin typeface="Times New Roman" pitchFamily="18" charset="0"/>
              </a:rPr>
              <a:t>Ένα παράδειγμα για το πώς η συνδιακύμανση εξαρτάται από τη διακύμανση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53378" name="Group 130"/>
          <p:cNvGraphicFramePr>
            <a:graphicFrameLocks noGrp="1"/>
          </p:cNvGraphicFramePr>
          <p:nvPr>
            <p:ph type="tbl" idx="1"/>
          </p:nvPr>
        </p:nvGraphicFramePr>
        <p:xfrm>
          <a:off x="1524000" y="1125538"/>
          <a:ext cx="9169718" cy="4998720"/>
        </p:xfrm>
        <a:graphic>
          <a:graphicData uri="http://schemas.openxmlformats.org/drawingml/2006/table">
            <a:tbl>
              <a:tblPr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7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Μεγάλη διακύμανση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Μικρή διακύμανση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Υποκείμενο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Γινόμενο αποκλίσεων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Γινόμενο αποκλίσεων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Μέσος όρος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Άθροισμα αποκλίσεων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Άθροισμα αποκλίσεων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Συνδιακύμανση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1166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Συνδιακύμανση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66763" y="-242888"/>
            <a:ext cx="8229601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l-GR" sz="4000">
              <a:latin typeface="Arial" pitchFamily="34" charset="0"/>
            </a:endParaRPr>
          </a:p>
        </p:txBody>
      </p:sp>
      <p:sp>
        <p:nvSpPr>
          <p:cNvPr id="53361" name="Rectangle 113"/>
          <p:cNvSpPr>
            <a:spLocks noChangeArrowheads="1"/>
          </p:cNvSpPr>
          <p:nvPr/>
        </p:nvSpPr>
        <p:spPr bwMode="auto">
          <a:xfrm>
            <a:off x="7896226" y="1412875"/>
            <a:ext cx="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Times New Roman" pitchFamily="18" charset="0"/>
              </a:rPr>
              <a:t>Δείκτης</a:t>
            </a:r>
            <a:r>
              <a:rPr lang="en-GB">
                <a:latin typeface="Times New Roman" pitchFamily="18" charset="0"/>
              </a:rPr>
              <a:t> Pearson’s 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536" y="1628800"/>
            <a:ext cx="7643812" cy="1879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Επειδή η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συνδιακύμανση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δύσκολα μεταφράζεται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4" indent="0">
              <a:lnSpc>
                <a:spcPct val="90000"/>
              </a:lnSpc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4" indent="0">
              <a:lnSpc>
                <a:spcPct val="90000"/>
              </a:lnSpc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Την τυποποιούμε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 δείκτης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Pearson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τυποποιεί τη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συνδιακύμανση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Διαιρεί τη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συνδιακύμανση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με το γινόμενο των διακυμάνσεων των μεταβλητών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Times New Roman" pitchFamily="18" charset="0"/>
            </a:endParaRPr>
          </a:p>
        </p:txBody>
      </p:sp>
      <p:graphicFrame>
        <p:nvGraphicFramePr>
          <p:cNvPr id="54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76675" y="4292601"/>
          <a:ext cx="4148138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Εξίσωση" r:id="rId3" imgW="914400" imgH="444240" progId="Equation.3">
                  <p:embed/>
                </p:oleObj>
              </mc:Choice>
              <mc:Fallback>
                <p:oleObj name="Εξίσωση" r:id="rId3" imgW="91440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4292601"/>
                        <a:ext cx="4148138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8229600" cy="44719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   </a:t>
            </a:r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GB" sz="4400">
              <a:latin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495800" y="29051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710113" y="27955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6527800" y="3573463"/>
            <a:ext cx="457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l-GR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5057775" y="31670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4881563" y="27193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7535863" y="429260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l-GR"/>
          </a:p>
        </p:txBody>
      </p:sp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2451101" y="2743200"/>
          <a:ext cx="3859213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7" name="Equation" r:id="rId3" imgW="1841400" imgH="609480" progId="Equation.3">
                  <p:embed/>
                </p:oleObj>
              </mc:Choice>
              <mc:Fallback>
                <p:oleObj name="Equation" r:id="rId3" imgW="1841400" imgH="609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1" y="2743200"/>
                        <a:ext cx="3859213" cy="127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8" name="Object 12"/>
          <p:cNvGraphicFramePr>
            <a:graphicFrameLocks noChangeAspect="1"/>
          </p:cNvGraphicFramePr>
          <p:nvPr/>
        </p:nvGraphicFramePr>
        <p:xfrm>
          <a:off x="7197726" y="2695576"/>
          <a:ext cx="3103563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8" name="Equation" r:id="rId5" imgW="1447560" imgH="660240" progId="Equation.3">
                  <p:embed/>
                </p:oleObj>
              </mc:Choice>
              <mc:Fallback>
                <p:oleObj name="Equation" r:id="rId5" imgW="1447560" imgH="6602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726" y="2695576"/>
                        <a:ext cx="3103563" cy="140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9" name="Object 13"/>
          <p:cNvGraphicFramePr>
            <a:graphicFrameLocks noChangeAspect="1"/>
          </p:cNvGraphicFramePr>
          <p:nvPr/>
        </p:nvGraphicFramePr>
        <p:xfrm>
          <a:off x="7162801" y="4876801"/>
          <a:ext cx="242887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9" name="Equation" r:id="rId7" imgW="1041120" imgH="609480" progId="Equation.3">
                  <p:embed/>
                </p:oleObj>
              </mc:Choice>
              <mc:Fallback>
                <p:oleObj name="Equation" r:id="rId7" imgW="1041120" imgH="609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4876801"/>
                        <a:ext cx="2428875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Times New Roman" pitchFamily="18" charset="0"/>
              </a:rPr>
              <a:t>Παλινδρόμηση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>
                <a:latin typeface="Times New Roman" pitchFamily="18" charset="0"/>
              </a:rPr>
              <a:t>Η γραμμική συσχέτιση </a:t>
            </a:r>
            <a:r>
              <a:rPr lang="en-US">
                <a:latin typeface="Times New Roman" pitchFamily="18" charset="0"/>
              </a:rPr>
              <a:t>(c</a:t>
            </a:r>
            <a:r>
              <a:rPr lang="en-GB">
                <a:latin typeface="Times New Roman" pitchFamily="18" charset="0"/>
              </a:rPr>
              <a:t>orrelation) </a:t>
            </a:r>
            <a:r>
              <a:rPr lang="el-GR">
                <a:latin typeface="Times New Roman" pitchFamily="18" charset="0"/>
              </a:rPr>
              <a:t>μας λέει αν υπάρχει συνάφεια μεταξύ </a:t>
            </a:r>
            <a:r>
              <a:rPr lang="en-GB">
                <a:latin typeface="Times New Roman" pitchFamily="18" charset="0"/>
              </a:rPr>
              <a:t> x </a:t>
            </a:r>
            <a:r>
              <a:rPr lang="el-GR">
                <a:latin typeface="Times New Roman" pitchFamily="18" charset="0"/>
              </a:rPr>
              <a:t>και</a:t>
            </a:r>
            <a:r>
              <a:rPr lang="en-GB">
                <a:latin typeface="Times New Roman" pitchFamily="18" charset="0"/>
              </a:rPr>
              <a:t> y</a:t>
            </a:r>
            <a:r>
              <a:rPr lang="el-GR">
                <a:latin typeface="Times New Roman" pitchFamily="18" charset="0"/>
              </a:rPr>
              <a:t>, αλλά δεν περιγράφει τη σχέση αυτή ούτε μας επιτρέπει να κάνουμε πρόβλεψη της μιας μεταβλητής από την άλλη</a:t>
            </a:r>
            <a:endParaRPr lang="en-GB">
              <a:latin typeface="Times New Roman" pitchFamily="18" charset="0"/>
            </a:endParaRPr>
          </a:p>
          <a:p>
            <a:endParaRPr lang="en-GB">
              <a:latin typeface="Times New Roman" pitchFamily="18" charset="0"/>
            </a:endParaRPr>
          </a:p>
          <a:p>
            <a:r>
              <a:rPr lang="el-GR">
                <a:latin typeface="Times New Roman" pitchFamily="18" charset="0"/>
              </a:rPr>
              <a:t>Αυτό γίνεται με την παλινδρόμηση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nscombe's quart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692696"/>
            <a:ext cx="7416824" cy="55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32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0" y="1124744"/>
            <a:ext cx="1204476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544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7535863" y="4868864"/>
            <a:ext cx="2952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dirty="0">
                <a:cs typeface="Times New Roman" pitchFamily="18" charset="0"/>
              </a:rPr>
              <a:t>=  </a:t>
            </a:r>
            <a:r>
              <a:rPr lang="en-US" sz="2400" dirty="0"/>
              <a:t>ŷ</a:t>
            </a:r>
            <a:r>
              <a:rPr lang="en-GB" sz="2000" dirty="0">
                <a:cs typeface="Times New Roman" pitchFamily="18" charset="0"/>
              </a:rPr>
              <a:t>, </a:t>
            </a:r>
            <a:r>
              <a:rPr lang="el-GR" sz="2000" dirty="0">
                <a:cs typeface="Times New Roman" pitchFamily="18" charset="0"/>
              </a:rPr>
              <a:t>προβλεπόμενη τιμή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463" name="Rectangle 55"/>
          <p:cNvSpPr>
            <a:spLocks noGrp="1" noChangeArrowheads="1"/>
          </p:cNvSpPr>
          <p:nvPr>
            <p:ph idx="1"/>
          </p:nvPr>
        </p:nvSpPr>
        <p:spPr>
          <a:xfrm>
            <a:off x="1774826" y="404814"/>
            <a:ext cx="8353425" cy="19446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000" dirty="0">
                <a:latin typeface="Times New Roman" pitchFamily="18" charset="0"/>
              </a:rPr>
              <a:t>Με τη γραμμική παλινδρόμηση φέρνουμε στα δεδομένα μας μια ευθεία γραμμή</a:t>
            </a:r>
            <a:r>
              <a:rPr lang="en-GB" sz="2000" dirty="0">
                <a:latin typeface="Times New Roman" pitchFamily="18" charset="0"/>
              </a:rPr>
              <a:t>, </a:t>
            </a:r>
            <a:r>
              <a:rPr lang="el-GR" sz="2000" dirty="0">
                <a:latin typeface="Times New Roman" pitchFamily="18" charset="0"/>
              </a:rPr>
              <a:t>της μορφής </a:t>
            </a:r>
            <a:r>
              <a:rPr lang="en-US" sz="2000" dirty="0">
                <a:latin typeface="Times New Roman" pitchFamily="18" charset="0"/>
              </a:rPr>
              <a:t>ŷ</a:t>
            </a:r>
            <a:r>
              <a:rPr lang="en-GB" sz="2000" dirty="0">
                <a:latin typeface="Times New Roman" pitchFamily="18" charset="0"/>
              </a:rPr>
              <a:t> = </a:t>
            </a:r>
            <a:r>
              <a:rPr lang="en-GB" sz="2000" dirty="0" err="1">
                <a:latin typeface="Times New Roman" pitchFamily="18" charset="0"/>
              </a:rPr>
              <a:t>ax</a:t>
            </a:r>
            <a:r>
              <a:rPr lang="en-GB" sz="2000" dirty="0">
                <a:latin typeface="Times New Roman" pitchFamily="18" charset="0"/>
              </a:rPr>
              <a:t> + b, </a:t>
            </a:r>
            <a:r>
              <a:rPr lang="el-GR" sz="2000" dirty="0">
                <a:latin typeface="Times New Roman" pitchFamily="18" charset="0"/>
              </a:rPr>
              <a:t>η οποία μας δίνει την καλύτερη δυνατή πρόγνωση του</a:t>
            </a:r>
            <a:r>
              <a:rPr lang="en-GB" sz="2000" dirty="0">
                <a:latin typeface="Times New Roman" pitchFamily="18" charset="0"/>
              </a:rPr>
              <a:t> y </a:t>
            </a:r>
            <a:r>
              <a:rPr lang="el-GR" sz="2000" dirty="0">
                <a:latin typeface="Times New Roman" pitchFamily="18" charset="0"/>
              </a:rPr>
              <a:t>για κάθε τιμή</a:t>
            </a:r>
            <a:r>
              <a:rPr lang="en-GB" sz="2000" dirty="0">
                <a:latin typeface="Times New Roman" pitchFamily="18" charset="0"/>
              </a:rPr>
              <a:t> 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l-GR" sz="2000" dirty="0">
                <a:latin typeface="Times New Roman" pitchFamily="18" charset="0"/>
              </a:rPr>
              <a:t>Αυτή η ευθεία ελαχιστοποιεί την απόσταση μεταξύ των δεδομένων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9276556" y="278765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600" dirty="0"/>
              <a:t>ύψος</a:t>
            </a:r>
            <a:endParaRPr lang="en-US" sz="1600" dirty="0"/>
          </a:p>
        </p:txBody>
      </p:sp>
      <p:grpSp>
        <p:nvGrpSpPr>
          <p:cNvPr id="17469" name="Group 61"/>
          <p:cNvGrpSpPr>
            <a:grpSpLocks/>
          </p:cNvGrpSpPr>
          <p:nvPr/>
        </p:nvGrpSpPr>
        <p:grpSpPr bwMode="auto">
          <a:xfrm>
            <a:off x="2855914" y="2060576"/>
            <a:ext cx="7056437" cy="4054475"/>
            <a:chOff x="1202" y="1570"/>
            <a:chExt cx="4445" cy="2554"/>
          </a:xfrm>
        </p:grpSpPr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flipV="1">
              <a:off x="2931" y="1778"/>
              <a:ext cx="16" cy="2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468" name="Group 60"/>
            <p:cNvGrpSpPr>
              <a:grpSpLocks/>
            </p:cNvGrpSpPr>
            <p:nvPr/>
          </p:nvGrpSpPr>
          <p:grpSpPr bwMode="auto">
            <a:xfrm>
              <a:off x="1202" y="1570"/>
              <a:ext cx="4445" cy="2554"/>
              <a:chOff x="1202" y="1570"/>
              <a:chExt cx="4445" cy="2554"/>
            </a:xfrm>
          </p:grpSpPr>
          <p:sp>
            <p:nvSpPr>
              <p:cNvPr id="17412" name="Line 4"/>
              <p:cNvSpPr>
                <a:spLocks noChangeShapeType="1"/>
              </p:cNvSpPr>
              <p:nvPr/>
            </p:nvSpPr>
            <p:spPr bwMode="auto">
              <a:xfrm>
                <a:off x="1202" y="2848"/>
                <a:ext cx="358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14" name="Oval 6"/>
              <p:cNvSpPr>
                <a:spLocks noChangeArrowheads="1"/>
              </p:cNvSpPr>
              <p:nvPr/>
            </p:nvSpPr>
            <p:spPr bwMode="auto">
              <a:xfrm>
                <a:off x="4177" y="1966"/>
                <a:ext cx="79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15" name="Oval 7"/>
              <p:cNvSpPr>
                <a:spLocks noChangeArrowheads="1"/>
              </p:cNvSpPr>
              <p:nvPr/>
            </p:nvSpPr>
            <p:spPr bwMode="auto">
              <a:xfrm>
                <a:off x="2438" y="3289"/>
                <a:ext cx="78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16" name="Oval 8"/>
              <p:cNvSpPr>
                <a:spLocks noChangeArrowheads="1"/>
              </p:cNvSpPr>
              <p:nvPr/>
            </p:nvSpPr>
            <p:spPr bwMode="auto">
              <a:xfrm>
                <a:off x="1841" y="2911"/>
                <a:ext cx="78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17" name="Oval 9"/>
              <p:cNvSpPr>
                <a:spLocks noChangeArrowheads="1"/>
              </p:cNvSpPr>
              <p:nvPr/>
            </p:nvSpPr>
            <p:spPr bwMode="auto">
              <a:xfrm>
                <a:off x="1451" y="3478"/>
                <a:ext cx="78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18" name="Oval 10"/>
              <p:cNvSpPr>
                <a:spLocks noChangeArrowheads="1"/>
              </p:cNvSpPr>
              <p:nvPr/>
            </p:nvSpPr>
            <p:spPr bwMode="auto">
              <a:xfrm>
                <a:off x="3632" y="2554"/>
                <a:ext cx="78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19" name="Oval 11"/>
              <p:cNvSpPr>
                <a:spLocks noChangeArrowheads="1"/>
              </p:cNvSpPr>
              <p:nvPr/>
            </p:nvSpPr>
            <p:spPr bwMode="auto">
              <a:xfrm>
                <a:off x="3269" y="3038"/>
                <a:ext cx="78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0" name="Oval 12"/>
              <p:cNvSpPr>
                <a:spLocks noChangeArrowheads="1"/>
              </p:cNvSpPr>
              <p:nvPr/>
            </p:nvSpPr>
            <p:spPr bwMode="auto">
              <a:xfrm>
                <a:off x="3996" y="2218"/>
                <a:ext cx="77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1" name="Oval 13"/>
              <p:cNvSpPr>
                <a:spLocks noChangeArrowheads="1"/>
              </p:cNvSpPr>
              <p:nvPr/>
            </p:nvSpPr>
            <p:spPr bwMode="auto">
              <a:xfrm>
                <a:off x="1763" y="3478"/>
                <a:ext cx="78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2" name="Oval 14"/>
              <p:cNvSpPr>
                <a:spLocks noChangeArrowheads="1"/>
              </p:cNvSpPr>
              <p:nvPr/>
            </p:nvSpPr>
            <p:spPr bwMode="auto">
              <a:xfrm>
                <a:off x="3321" y="1841"/>
                <a:ext cx="77" cy="6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3" name="Oval 15"/>
              <p:cNvSpPr>
                <a:spLocks noChangeArrowheads="1"/>
              </p:cNvSpPr>
              <p:nvPr/>
            </p:nvSpPr>
            <p:spPr bwMode="auto">
              <a:xfrm>
                <a:off x="2230" y="2722"/>
                <a:ext cx="78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4" name="Oval 16"/>
              <p:cNvSpPr>
                <a:spLocks noChangeArrowheads="1"/>
              </p:cNvSpPr>
              <p:nvPr/>
            </p:nvSpPr>
            <p:spPr bwMode="auto">
              <a:xfrm>
                <a:off x="2464" y="2092"/>
                <a:ext cx="78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 flipH="1">
                <a:off x="1202" y="1570"/>
                <a:ext cx="3322" cy="2254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 flipV="1">
                <a:off x="3678" y="2147"/>
                <a:ext cx="0" cy="41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>
                <a:off x="3352" y="1885"/>
                <a:ext cx="0" cy="47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8" name="Oval 20"/>
              <p:cNvSpPr>
                <a:spLocks noChangeArrowheads="1"/>
              </p:cNvSpPr>
              <p:nvPr/>
            </p:nvSpPr>
            <p:spPr bwMode="auto">
              <a:xfrm>
                <a:off x="3287" y="2304"/>
                <a:ext cx="130" cy="105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auto">
              <a:xfrm>
                <a:off x="3612" y="2094"/>
                <a:ext cx="131" cy="105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30" name="Text Box 22"/>
              <p:cNvSpPr txBox="1">
                <a:spLocks noChangeArrowheads="1"/>
              </p:cNvSpPr>
              <p:nvPr/>
            </p:nvSpPr>
            <p:spPr bwMode="auto">
              <a:xfrm>
                <a:off x="3743" y="2304"/>
                <a:ext cx="195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dirty="0"/>
                  <a:t>ε</a:t>
                </a:r>
              </a:p>
            </p:txBody>
          </p:sp>
          <p:sp>
            <p:nvSpPr>
              <p:cNvPr id="17431" name="Text Box 23"/>
              <p:cNvSpPr txBox="1">
                <a:spLocks noChangeArrowheads="1"/>
              </p:cNvSpPr>
              <p:nvPr/>
            </p:nvSpPr>
            <p:spPr bwMode="auto">
              <a:xfrm>
                <a:off x="4468" y="1570"/>
                <a:ext cx="117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/>
                  <a:t>ŷ</a:t>
                </a:r>
                <a:r>
                  <a:rPr lang="en-GB" sz="2800" b="1" dirty="0"/>
                  <a:t> = </a:t>
                </a:r>
                <a:r>
                  <a:rPr lang="en-US" sz="2800" b="1" dirty="0" err="1">
                    <a:cs typeface="Times New Roman" pitchFamily="18" charset="0"/>
                  </a:rPr>
                  <a:t>a</a:t>
                </a:r>
                <a:r>
                  <a:rPr lang="en-GB" sz="2800" b="1" dirty="0"/>
                  <a:t>x + b</a:t>
                </a:r>
              </a:p>
            </p:txBody>
          </p:sp>
          <p:sp>
            <p:nvSpPr>
              <p:cNvPr id="17432" name="Text Box 24"/>
              <p:cNvSpPr txBox="1">
                <a:spLocks noChangeArrowheads="1"/>
              </p:cNvSpPr>
              <p:nvPr/>
            </p:nvSpPr>
            <p:spPr bwMode="auto">
              <a:xfrm>
                <a:off x="4059" y="3884"/>
                <a:ext cx="1565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ε   =</a:t>
                </a:r>
                <a:r>
                  <a:rPr lang="en-US" sz="2000">
                    <a:solidFill>
                      <a:schemeClr val="bg1"/>
                    </a:solidFill>
                  </a:rPr>
                  <a:t>  </a:t>
                </a:r>
                <a:r>
                  <a:rPr lang="el-GR" sz="2000"/>
                  <a:t>σφάλμα</a:t>
                </a:r>
                <a:endParaRPr lang="en-US" sz="2000"/>
              </a:p>
              <a:p>
                <a:endParaRPr lang="en-US" sz="1200"/>
              </a:p>
            </p:txBody>
          </p:sp>
          <p:sp>
            <p:nvSpPr>
              <p:cNvPr id="17433" name="Text Box 25"/>
              <p:cNvSpPr txBox="1">
                <a:spLocks noChangeArrowheads="1"/>
              </p:cNvSpPr>
              <p:nvPr/>
            </p:nvSpPr>
            <p:spPr bwMode="auto">
              <a:xfrm>
                <a:off x="4241" y="3638"/>
                <a:ext cx="1392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=  y </a:t>
                </a:r>
                <a:r>
                  <a:rPr lang="en-US" sz="2000" baseline="-25000"/>
                  <a:t>i </a:t>
                </a:r>
                <a:r>
                  <a:rPr lang="en-US" sz="2000"/>
                  <a:t>, </a:t>
                </a:r>
                <a:r>
                  <a:rPr lang="el-GR" sz="2000"/>
                  <a:t>τιμή</a:t>
                </a:r>
                <a:endParaRPr lang="en-US" sz="2000"/>
              </a:p>
              <a:p>
                <a:endParaRPr lang="en-US" sz="2000"/>
              </a:p>
            </p:txBody>
          </p:sp>
          <p:sp>
            <p:nvSpPr>
              <p:cNvPr id="17434" name="Oval 26"/>
              <p:cNvSpPr>
                <a:spLocks noChangeArrowheads="1"/>
              </p:cNvSpPr>
              <p:nvPr/>
            </p:nvSpPr>
            <p:spPr bwMode="auto">
              <a:xfrm>
                <a:off x="4059" y="3457"/>
                <a:ext cx="136" cy="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 sz="1200"/>
              </a:p>
            </p:txBody>
          </p:sp>
          <p:sp>
            <p:nvSpPr>
              <p:cNvPr id="17435" name="Oval 27"/>
              <p:cNvSpPr>
                <a:spLocks noChangeArrowheads="1"/>
              </p:cNvSpPr>
              <p:nvPr/>
            </p:nvSpPr>
            <p:spPr bwMode="auto">
              <a:xfrm>
                <a:off x="4105" y="3748"/>
                <a:ext cx="48" cy="4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64" name="Text Box 56"/>
              <p:cNvSpPr txBox="1">
                <a:spLocks noChangeArrowheads="1"/>
              </p:cNvSpPr>
              <p:nvPr/>
            </p:nvSpPr>
            <p:spPr bwMode="auto">
              <a:xfrm>
                <a:off x="4604" y="1979"/>
                <a:ext cx="4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600" dirty="0"/>
                  <a:t>γωνία</a:t>
                </a:r>
                <a:endParaRPr lang="en-US" sz="1600" dirty="0"/>
              </a:p>
            </p:txBody>
          </p:sp>
          <p:sp>
            <p:nvSpPr>
              <p:cNvPr id="17466" name="Line 58"/>
              <p:cNvSpPr>
                <a:spLocks noChangeShapeType="1"/>
              </p:cNvSpPr>
              <p:nvPr/>
            </p:nvSpPr>
            <p:spPr bwMode="auto">
              <a:xfrm flipH="1">
                <a:off x="4785" y="1842"/>
                <a:ext cx="9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67" name="Line 59"/>
              <p:cNvSpPr>
                <a:spLocks noChangeShapeType="1"/>
              </p:cNvSpPr>
              <p:nvPr/>
            </p:nvSpPr>
            <p:spPr bwMode="auto">
              <a:xfrm>
                <a:off x="5420" y="1842"/>
                <a:ext cx="45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Times New Roman" pitchFamily="18" charset="0"/>
              </a:rPr>
              <a:t>Γραμμή ελαχίστων τετραγώνων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7715250" cy="1735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>
                <a:latin typeface="Times New Roman" pitchFamily="18" charset="0"/>
              </a:rPr>
              <a:t>Για να βρούμε την καταλληλότερη γραμμή ελαχιστοποιούμε το άθροισμα των τετραγώνων των σφαλμάτων</a:t>
            </a:r>
            <a:r>
              <a:rPr lang="en-GB" sz="2800" dirty="0">
                <a:latin typeface="Times New Roman" pitchFamily="18" charset="0"/>
              </a:rPr>
              <a:t> (</a:t>
            </a:r>
            <a:r>
              <a:rPr lang="el-GR" sz="2800" dirty="0">
                <a:latin typeface="Times New Roman" pitchFamily="18" charset="0"/>
              </a:rPr>
              <a:t>τις κάθετες αποστάσεις των τιμών από τη γραμμή</a:t>
            </a:r>
            <a:r>
              <a:rPr lang="en-GB" sz="2800" dirty="0">
                <a:latin typeface="Times New Roman" pitchFamily="18" charset="0"/>
              </a:rPr>
              <a:t>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847850" y="3716338"/>
            <a:ext cx="822960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320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495550" y="4076701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/>
              <a:t>Κατάλοιπο (σφάλμα)</a:t>
            </a:r>
            <a:r>
              <a:rPr lang="en-GB" sz="2800"/>
              <a:t> (</a:t>
            </a:r>
            <a:r>
              <a:rPr lang="el-GR" sz="2800">
                <a:cs typeface="Times New Roman" pitchFamily="18" charset="0"/>
              </a:rPr>
              <a:t>ε</a:t>
            </a:r>
            <a:r>
              <a:rPr lang="en-GB" sz="2800">
                <a:cs typeface="Times New Roman" pitchFamily="18" charset="0"/>
              </a:rPr>
              <a:t>) = y - </a:t>
            </a:r>
            <a:r>
              <a:rPr lang="en-US" sz="2800"/>
              <a:t>ŷ</a:t>
            </a:r>
            <a:endParaRPr lang="el-GR" sz="280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495550" y="4652963"/>
            <a:ext cx="772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dirty="0"/>
              <a:t>Άθροισμα τετραγώνων των καταλοίπων</a:t>
            </a:r>
            <a:r>
              <a:rPr lang="en-GB" sz="2800" dirty="0"/>
              <a:t> = </a:t>
            </a:r>
            <a:r>
              <a:rPr lang="el-GR" sz="2800" dirty="0"/>
              <a:t>Σ</a:t>
            </a:r>
            <a:r>
              <a:rPr lang="en-GB" sz="2800" dirty="0"/>
              <a:t> (y – </a:t>
            </a:r>
            <a:r>
              <a:rPr lang="en-US" sz="2800" dirty="0"/>
              <a:t>ŷ</a:t>
            </a:r>
            <a:r>
              <a:rPr lang="en-GB" sz="2800" dirty="0"/>
              <a:t>)</a:t>
            </a:r>
            <a:r>
              <a:rPr lang="en-GB" sz="2800" baseline="30000" dirty="0"/>
              <a:t>2</a:t>
            </a:r>
            <a:r>
              <a:rPr lang="en-GB" sz="2800" dirty="0"/>
              <a:t> </a:t>
            </a:r>
            <a:endParaRPr lang="en-US" sz="2800" dirty="0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2495551" y="3500438"/>
            <a:ext cx="311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dirty="0"/>
              <a:t>Μοντέλο</a:t>
            </a:r>
            <a:r>
              <a:rPr lang="en-GB" sz="2800" dirty="0"/>
              <a:t>: </a:t>
            </a:r>
            <a:r>
              <a:rPr lang="en-US" sz="2800" dirty="0"/>
              <a:t>ŷ</a:t>
            </a:r>
            <a:r>
              <a:rPr lang="en-GB" sz="2800" dirty="0"/>
              <a:t> = </a:t>
            </a:r>
            <a:r>
              <a:rPr lang="en-GB" sz="2800" dirty="0" err="1"/>
              <a:t>ax</a:t>
            </a:r>
            <a:r>
              <a:rPr lang="en-GB" sz="2800" dirty="0"/>
              <a:t> + b</a:t>
            </a:r>
            <a:endParaRPr lang="en-US" sz="2800" dirty="0"/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2063750" y="4941888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1992314" y="5300663"/>
            <a:ext cx="83518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2800" dirty="0"/>
              <a:t> </a:t>
            </a:r>
            <a:r>
              <a:rPr lang="el-GR" sz="2800" dirty="0"/>
              <a:t>Να βρούμε τιμές</a:t>
            </a:r>
            <a:r>
              <a:rPr lang="en-GB" sz="2800" dirty="0"/>
              <a:t> a </a:t>
            </a:r>
            <a:r>
              <a:rPr lang="el-GR" sz="2800" dirty="0"/>
              <a:t>και</a:t>
            </a:r>
            <a:r>
              <a:rPr lang="en-GB" sz="2800" dirty="0"/>
              <a:t> b </a:t>
            </a:r>
            <a:r>
              <a:rPr lang="el-GR" sz="2800" dirty="0"/>
              <a:t>οι οποίες ελαχιστοποιούν το </a:t>
            </a:r>
            <a:r>
              <a:rPr lang="en-GB" sz="28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l-GR" sz="2800" dirty="0"/>
              <a:t>Σ</a:t>
            </a:r>
            <a:r>
              <a:rPr lang="en-GB" sz="2800" dirty="0"/>
              <a:t> (y – </a:t>
            </a:r>
            <a:r>
              <a:rPr lang="en-US" sz="2800" dirty="0"/>
              <a:t>ŷ</a:t>
            </a:r>
            <a:r>
              <a:rPr lang="en-GB" sz="2800" dirty="0"/>
              <a:t>)</a:t>
            </a:r>
            <a:r>
              <a:rPr lang="en-GB" sz="2800" baseline="30000" dirty="0"/>
              <a:t>2</a:t>
            </a:r>
            <a:r>
              <a:rPr lang="en-GB" sz="2800" dirty="0"/>
              <a:t> 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5951539" y="3524250"/>
            <a:ext cx="304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a = </a:t>
            </a:r>
            <a:r>
              <a:rPr lang="el-GR" sz="2400" dirty="0"/>
              <a:t>κλίση</a:t>
            </a:r>
            <a:r>
              <a:rPr lang="en-GB" sz="2400" dirty="0"/>
              <a:t>, b = intercept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Times New Roman" pitchFamily="18" charset="0"/>
              </a:rPr>
              <a:t>Το σημείο τομής</a:t>
            </a:r>
            <a:r>
              <a:rPr lang="en-GB">
                <a:latin typeface="Times New Roman" pitchFamily="18" charset="0"/>
              </a:rPr>
              <a:t> b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1916114"/>
            <a:ext cx="8229600" cy="1296987"/>
          </a:xfrm>
        </p:spPr>
        <p:txBody>
          <a:bodyPr/>
          <a:lstStyle/>
          <a:p>
            <a:r>
              <a:rPr lang="el-GR">
                <a:latin typeface="Times New Roman" pitchFamily="18" charset="0"/>
              </a:rPr>
              <a:t>Βρίσκουμε τη τιμή του</a:t>
            </a:r>
            <a:r>
              <a:rPr lang="en-GB">
                <a:latin typeface="Times New Roman" pitchFamily="18" charset="0"/>
              </a:rPr>
              <a:t> b </a:t>
            </a:r>
            <a:r>
              <a:rPr lang="el-GR">
                <a:latin typeface="Times New Roman" pitchFamily="18" charset="0"/>
              </a:rPr>
              <a:t>που δίνει το ελάχιστο άθροισμα τετραγώνων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V="1">
            <a:off x="3119438" y="3395663"/>
            <a:ext cx="12700" cy="187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1774826" y="4330700"/>
            <a:ext cx="278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4087813" y="3559176"/>
            <a:ext cx="61912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2735263" y="4714876"/>
            <a:ext cx="61912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589" name="Oval 37"/>
          <p:cNvSpPr>
            <a:spLocks noChangeArrowheads="1"/>
          </p:cNvSpPr>
          <p:nvPr/>
        </p:nvSpPr>
        <p:spPr bwMode="auto">
          <a:xfrm>
            <a:off x="2271714" y="4384676"/>
            <a:ext cx="60325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1968501" y="4879976"/>
            <a:ext cx="60325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3663951" y="4073526"/>
            <a:ext cx="6032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381376" y="4495801"/>
            <a:ext cx="61913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3946526" y="3779839"/>
            <a:ext cx="6032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2147889" y="4879976"/>
            <a:ext cx="60325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3422651" y="3449639"/>
            <a:ext cx="6032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2578101" y="4221163"/>
            <a:ext cx="61913" cy="555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2755901" y="3668713"/>
            <a:ext cx="60325" cy="555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H="1">
            <a:off x="1774826" y="3429000"/>
            <a:ext cx="2582863" cy="1970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3749675" y="3854450"/>
            <a:ext cx="152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ε</a:t>
            </a:r>
          </a:p>
        </p:txBody>
      </p:sp>
      <p:sp>
        <p:nvSpPr>
          <p:cNvPr id="23632" name="Line 80"/>
          <p:cNvSpPr>
            <a:spLocks noChangeShapeType="1"/>
          </p:cNvSpPr>
          <p:nvPr/>
        </p:nvSpPr>
        <p:spPr bwMode="auto">
          <a:xfrm flipV="1">
            <a:off x="9024938" y="3395663"/>
            <a:ext cx="12700" cy="187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633" name="Line 81"/>
          <p:cNvSpPr>
            <a:spLocks noChangeShapeType="1"/>
          </p:cNvSpPr>
          <p:nvPr/>
        </p:nvSpPr>
        <p:spPr bwMode="auto">
          <a:xfrm>
            <a:off x="7680326" y="4330700"/>
            <a:ext cx="278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993313" y="3559176"/>
            <a:ext cx="61912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8640763" y="4714876"/>
            <a:ext cx="61912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177214" y="4384676"/>
            <a:ext cx="60325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7874001" y="4879976"/>
            <a:ext cx="60325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9569451" y="4073526"/>
            <a:ext cx="6032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9286876" y="4495801"/>
            <a:ext cx="61913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9852026" y="3779839"/>
            <a:ext cx="6032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8112126" y="4868863"/>
            <a:ext cx="60325" cy="555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9328151" y="3449639"/>
            <a:ext cx="6032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8478838" y="4219576"/>
            <a:ext cx="61912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8661401" y="3668713"/>
            <a:ext cx="60325" cy="555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45" name="Line 93"/>
          <p:cNvSpPr>
            <a:spLocks noChangeShapeType="1"/>
          </p:cNvSpPr>
          <p:nvPr/>
        </p:nvSpPr>
        <p:spPr bwMode="auto">
          <a:xfrm flipH="1">
            <a:off x="7680326" y="2997200"/>
            <a:ext cx="2582863" cy="1970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648" name="Text Box 96"/>
          <p:cNvSpPr txBox="1">
            <a:spLocks noChangeArrowheads="1"/>
          </p:cNvSpPr>
          <p:nvPr/>
        </p:nvSpPr>
        <p:spPr bwMode="auto">
          <a:xfrm>
            <a:off x="9655175" y="3854450"/>
            <a:ext cx="152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ε</a:t>
            </a:r>
          </a:p>
        </p:txBody>
      </p:sp>
      <p:sp>
        <p:nvSpPr>
          <p:cNvPr id="23660" name="Line 108"/>
          <p:cNvSpPr>
            <a:spLocks noChangeShapeType="1"/>
          </p:cNvSpPr>
          <p:nvPr/>
        </p:nvSpPr>
        <p:spPr bwMode="auto">
          <a:xfrm>
            <a:off x="3432175" y="3500439"/>
            <a:ext cx="0" cy="6492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61" name="Line 109"/>
          <p:cNvSpPr>
            <a:spLocks noChangeShapeType="1"/>
          </p:cNvSpPr>
          <p:nvPr/>
        </p:nvSpPr>
        <p:spPr bwMode="auto">
          <a:xfrm flipV="1">
            <a:off x="3432175" y="4149726"/>
            <a:ext cx="0" cy="3587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62" name="Line 110"/>
          <p:cNvSpPr>
            <a:spLocks noChangeShapeType="1"/>
          </p:cNvSpPr>
          <p:nvPr/>
        </p:nvSpPr>
        <p:spPr bwMode="auto">
          <a:xfrm flipV="1">
            <a:off x="2640013" y="4221164"/>
            <a:ext cx="0" cy="5032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63" name="Line 111"/>
          <p:cNvSpPr>
            <a:spLocks noChangeShapeType="1"/>
          </p:cNvSpPr>
          <p:nvPr/>
        </p:nvSpPr>
        <p:spPr bwMode="auto">
          <a:xfrm flipV="1">
            <a:off x="2279650" y="4437063"/>
            <a:ext cx="0" cy="5762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64" name="Line 112"/>
          <p:cNvSpPr>
            <a:spLocks noChangeShapeType="1"/>
          </p:cNvSpPr>
          <p:nvPr/>
        </p:nvSpPr>
        <p:spPr bwMode="auto">
          <a:xfrm flipV="1">
            <a:off x="2782888" y="3716339"/>
            <a:ext cx="0" cy="936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65" name="Line 113"/>
          <p:cNvSpPr>
            <a:spLocks noChangeShapeType="1"/>
          </p:cNvSpPr>
          <p:nvPr/>
        </p:nvSpPr>
        <p:spPr bwMode="auto">
          <a:xfrm flipV="1">
            <a:off x="3719513" y="3933826"/>
            <a:ext cx="0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66" name="Line 114"/>
          <p:cNvSpPr>
            <a:spLocks noChangeShapeType="1"/>
          </p:cNvSpPr>
          <p:nvPr/>
        </p:nvSpPr>
        <p:spPr bwMode="auto">
          <a:xfrm flipV="1">
            <a:off x="2782888" y="4652964"/>
            <a:ext cx="0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67" name="Line 115"/>
          <p:cNvSpPr>
            <a:spLocks noChangeShapeType="1"/>
          </p:cNvSpPr>
          <p:nvPr/>
        </p:nvSpPr>
        <p:spPr bwMode="auto">
          <a:xfrm>
            <a:off x="2208213" y="4941889"/>
            <a:ext cx="0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68" name="Line 116"/>
          <p:cNvSpPr>
            <a:spLocks noChangeShapeType="1"/>
          </p:cNvSpPr>
          <p:nvPr/>
        </p:nvSpPr>
        <p:spPr bwMode="auto">
          <a:xfrm>
            <a:off x="1992313" y="4941889"/>
            <a:ext cx="0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69" name="Line 117"/>
          <p:cNvSpPr>
            <a:spLocks noChangeShapeType="1"/>
          </p:cNvSpPr>
          <p:nvPr/>
        </p:nvSpPr>
        <p:spPr bwMode="auto">
          <a:xfrm flipV="1">
            <a:off x="4008438" y="3716339"/>
            <a:ext cx="0" cy="73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88" name="Line 136"/>
          <p:cNvSpPr>
            <a:spLocks noChangeShapeType="1"/>
          </p:cNvSpPr>
          <p:nvPr/>
        </p:nvSpPr>
        <p:spPr bwMode="auto">
          <a:xfrm>
            <a:off x="7896225" y="4797425"/>
            <a:ext cx="0" cy="71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89" name="Line 137"/>
          <p:cNvSpPr>
            <a:spLocks noChangeShapeType="1"/>
          </p:cNvSpPr>
          <p:nvPr/>
        </p:nvSpPr>
        <p:spPr bwMode="auto">
          <a:xfrm>
            <a:off x="8112125" y="4652963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90" name="Line 138"/>
          <p:cNvSpPr>
            <a:spLocks noChangeShapeType="1"/>
          </p:cNvSpPr>
          <p:nvPr/>
        </p:nvSpPr>
        <p:spPr bwMode="auto">
          <a:xfrm>
            <a:off x="8183563" y="4437063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91" name="Line 139"/>
          <p:cNvSpPr>
            <a:spLocks noChangeShapeType="1"/>
          </p:cNvSpPr>
          <p:nvPr/>
        </p:nvSpPr>
        <p:spPr bwMode="auto">
          <a:xfrm>
            <a:off x="9336088" y="3500438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92" name="Line 140"/>
          <p:cNvSpPr>
            <a:spLocks noChangeShapeType="1"/>
          </p:cNvSpPr>
          <p:nvPr/>
        </p:nvSpPr>
        <p:spPr bwMode="auto">
          <a:xfrm>
            <a:off x="8688388" y="4221164"/>
            <a:ext cx="0" cy="5032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93" name="Line 141"/>
          <p:cNvSpPr>
            <a:spLocks noChangeShapeType="1"/>
          </p:cNvSpPr>
          <p:nvPr/>
        </p:nvSpPr>
        <p:spPr bwMode="auto">
          <a:xfrm>
            <a:off x="8688388" y="3716339"/>
            <a:ext cx="0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94" name="Line 142"/>
          <p:cNvSpPr>
            <a:spLocks noChangeShapeType="1"/>
          </p:cNvSpPr>
          <p:nvPr/>
        </p:nvSpPr>
        <p:spPr bwMode="auto">
          <a:xfrm>
            <a:off x="8472488" y="4221163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95" name="Line 143"/>
          <p:cNvSpPr>
            <a:spLocks noChangeShapeType="1"/>
          </p:cNvSpPr>
          <p:nvPr/>
        </p:nvSpPr>
        <p:spPr bwMode="auto">
          <a:xfrm>
            <a:off x="9625013" y="3500438"/>
            <a:ext cx="0" cy="577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96" name="Line 144"/>
          <p:cNvSpPr>
            <a:spLocks noChangeShapeType="1"/>
          </p:cNvSpPr>
          <p:nvPr/>
        </p:nvSpPr>
        <p:spPr bwMode="auto">
          <a:xfrm>
            <a:off x="9336088" y="3716338"/>
            <a:ext cx="0" cy="7937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97" name="Line 145"/>
          <p:cNvSpPr>
            <a:spLocks noChangeShapeType="1"/>
          </p:cNvSpPr>
          <p:nvPr/>
        </p:nvSpPr>
        <p:spPr bwMode="auto">
          <a:xfrm>
            <a:off x="10056813" y="3141664"/>
            <a:ext cx="0" cy="433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698" name="Line 146"/>
          <p:cNvSpPr>
            <a:spLocks noChangeShapeType="1"/>
          </p:cNvSpPr>
          <p:nvPr/>
        </p:nvSpPr>
        <p:spPr bwMode="auto">
          <a:xfrm>
            <a:off x="9912350" y="3284538"/>
            <a:ext cx="0" cy="5064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702" name="Line 150"/>
          <p:cNvSpPr>
            <a:spLocks noChangeShapeType="1"/>
          </p:cNvSpPr>
          <p:nvPr/>
        </p:nvSpPr>
        <p:spPr bwMode="auto">
          <a:xfrm flipH="1">
            <a:off x="3000376" y="4365625"/>
            <a:ext cx="1428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3707" name="Group 155"/>
          <p:cNvGrpSpPr>
            <a:grpSpLocks/>
          </p:cNvGrpSpPr>
          <p:nvPr/>
        </p:nvGrpSpPr>
        <p:grpSpPr bwMode="auto">
          <a:xfrm>
            <a:off x="4727576" y="3213101"/>
            <a:ext cx="2786063" cy="2062163"/>
            <a:chOff x="2018" y="2024"/>
            <a:chExt cx="1755" cy="1299"/>
          </a:xfrm>
        </p:grpSpPr>
        <p:sp>
          <p:nvSpPr>
            <p:cNvPr id="23614" name="Line 62"/>
            <p:cNvSpPr>
              <a:spLocks noChangeShapeType="1"/>
            </p:cNvSpPr>
            <p:nvPr/>
          </p:nvSpPr>
          <p:spPr bwMode="auto">
            <a:xfrm flipV="1">
              <a:off x="2865" y="2139"/>
              <a:ext cx="8" cy="1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15" name="Line 63"/>
            <p:cNvSpPr>
              <a:spLocks noChangeShapeType="1"/>
            </p:cNvSpPr>
            <p:nvPr/>
          </p:nvSpPr>
          <p:spPr bwMode="auto">
            <a:xfrm>
              <a:off x="2018" y="2728"/>
              <a:ext cx="1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16" name="Oval 64"/>
            <p:cNvSpPr>
              <a:spLocks noChangeArrowheads="1"/>
            </p:cNvSpPr>
            <p:nvPr/>
          </p:nvSpPr>
          <p:spPr bwMode="auto">
            <a:xfrm>
              <a:off x="3475" y="2242"/>
              <a:ext cx="39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17" name="Oval 65"/>
            <p:cNvSpPr>
              <a:spLocks noChangeArrowheads="1"/>
            </p:cNvSpPr>
            <p:nvPr/>
          </p:nvSpPr>
          <p:spPr bwMode="auto">
            <a:xfrm>
              <a:off x="2623" y="2970"/>
              <a:ext cx="39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18" name="Oval 66"/>
            <p:cNvSpPr>
              <a:spLocks noChangeArrowheads="1"/>
            </p:cNvSpPr>
            <p:nvPr/>
          </p:nvSpPr>
          <p:spPr bwMode="auto">
            <a:xfrm>
              <a:off x="2331" y="2762"/>
              <a:ext cx="3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19" name="Oval 67"/>
            <p:cNvSpPr>
              <a:spLocks noChangeArrowheads="1"/>
            </p:cNvSpPr>
            <p:nvPr/>
          </p:nvSpPr>
          <p:spPr bwMode="auto">
            <a:xfrm>
              <a:off x="2140" y="3074"/>
              <a:ext cx="3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20" name="Oval 68"/>
            <p:cNvSpPr>
              <a:spLocks noChangeArrowheads="1"/>
            </p:cNvSpPr>
            <p:nvPr/>
          </p:nvSpPr>
          <p:spPr bwMode="auto">
            <a:xfrm>
              <a:off x="3208" y="2566"/>
              <a:ext cx="38" cy="3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21" name="Oval 69"/>
            <p:cNvSpPr>
              <a:spLocks noChangeArrowheads="1"/>
            </p:cNvSpPr>
            <p:nvPr/>
          </p:nvSpPr>
          <p:spPr bwMode="auto">
            <a:xfrm>
              <a:off x="3030" y="2832"/>
              <a:ext cx="39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22" name="Oval 70"/>
            <p:cNvSpPr>
              <a:spLocks noChangeArrowheads="1"/>
            </p:cNvSpPr>
            <p:nvPr/>
          </p:nvSpPr>
          <p:spPr bwMode="auto">
            <a:xfrm>
              <a:off x="3386" y="2381"/>
              <a:ext cx="38" cy="3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23" name="Oval 71"/>
            <p:cNvSpPr>
              <a:spLocks noChangeArrowheads="1"/>
            </p:cNvSpPr>
            <p:nvPr/>
          </p:nvSpPr>
          <p:spPr bwMode="auto">
            <a:xfrm>
              <a:off x="2293" y="3074"/>
              <a:ext cx="3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24" name="Oval 72"/>
            <p:cNvSpPr>
              <a:spLocks noChangeArrowheads="1"/>
            </p:cNvSpPr>
            <p:nvPr/>
          </p:nvSpPr>
          <p:spPr bwMode="auto">
            <a:xfrm>
              <a:off x="3056" y="2173"/>
              <a:ext cx="38" cy="3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25" name="Oval 73"/>
            <p:cNvSpPr>
              <a:spLocks noChangeArrowheads="1"/>
            </p:cNvSpPr>
            <p:nvPr/>
          </p:nvSpPr>
          <p:spPr bwMode="auto">
            <a:xfrm>
              <a:off x="2521" y="2658"/>
              <a:ext cx="39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26" name="Oval 74"/>
            <p:cNvSpPr>
              <a:spLocks noChangeArrowheads="1"/>
            </p:cNvSpPr>
            <p:nvPr/>
          </p:nvSpPr>
          <p:spPr bwMode="auto">
            <a:xfrm>
              <a:off x="2636" y="2311"/>
              <a:ext cx="3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27" name="Line 75"/>
            <p:cNvSpPr>
              <a:spLocks noChangeShapeType="1"/>
            </p:cNvSpPr>
            <p:nvPr/>
          </p:nvSpPr>
          <p:spPr bwMode="auto">
            <a:xfrm flipH="1">
              <a:off x="2018" y="2024"/>
              <a:ext cx="1627" cy="12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671" name="Line 119"/>
            <p:cNvSpPr>
              <a:spLocks noChangeShapeType="1"/>
            </p:cNvSpPr>
            <p:nvPr/>
          </p:nvSpPr>
          <p:spPr bwMode="auto">
            <a:xfrm>
              <a:off x="2154" y="3113"/>
              <a:ext cx="0" cy="4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674" name="Line 122"/>
            <p:cNvSpPr>
              <a:spLocks noChangeShapeType="1"/>
            </p:cNvSpPr>
            <p:nvPr/>
          </p:nvSpPr>
          <p:spPr bwMode="auto">
            <a:xfrm>
              <a:off x="2336" y="2795"/>
              <a:ext cx="0" cy="22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678" name="Line 126"/>
            <p:cNvSpPr>
              <a:spLocks noChangeShapeType="1"/>
            </p:cNvSpPr>
            <p:nvPr/>
          </p:nvSpPr>
          <p:spPr bwMode="auto">
            <a:xfrm flipV="1">
              <a:off x="2653" y="2795"/>
              <a:ext cx="0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680" name="Line 128"/>
            <p:cNvSpPr>
              <a:spLocks noChangeShapeType="1"/>
            </p:cNvSpPr>
            <p:nvPr/>
          </p:nvSpPr>
          <p:spPr bwMode="auto">
            <a:xfrm>
              <a:off x="2653" y="2341"/>
              <a:ext cx="0" cy="4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681" name="Line 129"/>
            <p:cNvSpPr>
              <a:spLocks noChangeShapeType="1"/>
            </p:cNvSpPr>
            <p:nvPr/>
          </p:nvSpPr>
          <p:spPr bwMode="auto">
            <a:xfrm>
              <a:off x="3061" y="2205"/>
              <a:ext cx="0" cy="27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682" name="Line 130"/>
            <p:cNvSpPr>
              <a:spLocks noChangeShapeType="1"/>
            </p:cNvSpPr>
            <p:nvPr/>
          </p:nvSpPr>
          <p:spPr bwMode="auto">
            <a:xfrm>
              <a:off x="3061" y="2478"/>
              <a:ext cx="0" cy="36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683" name="Line 131"/>
            <p:cNvSpPr>
              <a:spLocks noChangeShapeType="1"/>
            </p:cNvSpPr>
            <p:nvPr/>
          </p:nvSpPr>
          <p:spPr bwMode="auto">
            <a:xfrm>
              <a:off x="3243" y="2341"/>
              <a:ext cx="0" cy="22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684" name="Line 132"/>
            <p:cNvSpPr>
              <a:spLocks noChangeShapeType="1"/>
            </p:cNvSpPr>
            <p:nvPr/>
          </p:nvSpPr>
          <p:spPr bwMode="auto">
            <a:xfrm>
              <a:off x="2562" y="2659"/>
              <a:ext cx="0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685" name="Line 133"/>
            <p:cNvSpPr>
              <a:spLocks noChangeShapeType="1"/>
            </p:cNvSpPr>
            <p:nvPr/>
          </p:nvSpPr>
          <p:spPr bwMode="auto">
            <a:xfrm>
              <a:off x="3424" y="2205"/>
              <a:ext cx="0" cy="18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686" name="Line 134"/>
            <p:cNvSpPr>
              <a:spLocks noChangeShapeType="1"/>
            </p:cNvSpPr>
            <p:nvPr/>
          </p:nvSpPr>
          <p:spPr bwMode="auto">
            <a:xfrm>
              <a:off x="2290" y="3067"/>
              <a:ext cx="0" cy="4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687" name="Line 135"/>
            <p:cNvSpPr>
              <a:spLocks noChangeShapeType="1"/>
            </p:cNvSpPr>
            <p:nvPr/>
          </p:nvSpPr>
          <p:spPr bwMode="auto">
            <a:xfrm>
              <a:off x="3515" y="2115"/>
              <a:ext cx="0" cy="1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701" name="Text Box 149"/>
            <p:cNvSpPr txBox="1">
              <a:spLocks noChangeArrowheads="1"/>
            </p:cNvSpPr>
            <p:nvPr/>
          </p:nvSpPr>
          <p:spPr bwMode="auto">
            <a:xfrm>
              <a:off x="2653" y="249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FF0000"/>
                  </a:solidFill>
                </a:rPr>
                <a:t>b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23703" name="Line 151"/>
            <p:cNvSpPr>
              <a:spLocks noChangeShapeType="1"/>
            </p:cNvSpPr>
            <p:nvPr/>
          </p:nvSpPr>
          <p:spPr bwMode="auto">
            <a:xfrm flipH="1">
              <a:off x="2789" y="2614"/>
              <a:ext cx="9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3704" name="Line 152"/>
          <p:cNvSpPr>
            <a:spLocks noChangeShapeType="1"/>
          </p:cNvSpPr>
          <p:nvPr/>
        </p:nvSpPr>
        <p:spPr bwMode="auto">
          <a:xfrm flipH="1">
            <a:off x="8904289" y="3933825"/>
            <a:ext cx="1428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705" name="Text Box 153"/>
          <p:cNvSpPr txBox="1">
            <a:spLocks noChangeArrowheads="1"/>
          </p:cNvSpPr>
          <p:nvPr/>
        </p:nvSpPr>
        <p:spPr bwMode="auto">
          <a:xfrm>
            <a:off x="2786063" y="41719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00"/>
                </a:solidFill>
              </a:rPr>
              <a:t>b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3706" name="Text Box 154"/>
          <p:cNvSpPr txBox="1">
            <a:spLocks noChangeArrowheads="1"/>
          </p:cNvSpPr>
          <p:nvPr/>
        </p:nvSpPr>
        <p:spPr bwMode="auto">
          <a:xfrm>
            <a:off x="8688388" y="37401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00"/>
                </a:solidFill>
              </a:rPr>
              <a:t>b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3708" name="Rectangle 156"/>
          <p:cNvSpPr>
            <a:spLocks noChangeArrowheads="1"/>
          </p:cNvSpPr>
          <p:nvPr/>
        </p:nvSpPr>
        <p:spPr bwMode="auto">
          <a:xfrm>
            <a:off x="1992313" y="5516564"/>
            <a:ext cx="82296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l-GR" sz="3200"/>
              <a:t>Διαφορετικές τιμές του</a:t>
            </a:r>
            <a:r>
              <a:rPr lang="en-GB" sz="3200"/>
              <a:t> b </a:t>
            </a:r>
            <a:r>
              <a:rPr lang="el-GR" sz="3200"/>
              <a:t>είναι σαν να μετακινούμε την ευθεία κατακόρυφα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76250"/>
            <a:ext cx="8229600" cy="1371600"/>
          </a:xfrm>
        </p:spPr>
        <p:txBody>
          <a:bodyPr/>
          <a:lstStyle/>
          <a:p>
            <a:r>
              <a:rPr lang="el-GR">
                <a:latin typeface="Times New Roman" pitchFamily="18" charset="0"/>
              </a:rPr>
              <a:t>Βρίσκοντας την κλίση</a:t>
            </a:r>
            <a:r>
              <a:rPr lang="en-GB">
                <a:latin typeface="Times New Roman" pitchFamily="18" charset="0"/>
              </a:rPr>
              <a:t> 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1"/>
            <a:ext cx="8229600" cy="1376363"/>
          </a:xfrm>
        </p:spPr>
        <p:txBody>
          <a:bodyPr/>
          <a:lstStyle/>
          <a:p>
            <a:r>
              <a:rPr lang="el-GR">
                <a:latin typeface="Times New Roman" pitchFamily="18" charset="0"/>
              </a:rPr>
              <a:t>Βρίσκουμε την τιμή του</a:t>
            </a:r>
            <a:r>
              <a:rPr lang="en-GB">
                <a:latin typeface="Times New Roman" pitchFamily="18" charset="0"/>
              </a:rPr>
              <a:t> a </a:t>
            </a:r>
            <a:r>
              <a:rPr lang="el-GR">
                <a:latin typeface="Times New Roman" pitchFamily="18" charset="0"/>
              </a:rPr>
              <a:t>που ελαχιστοποιεί το άθροισμα των τετραγώνων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774826" y="4194175"/>
            <a:ext cx="278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1968501" y="4743451"/>
            <a:ext cx="60325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1774825" y="3409951"/>
            <a:ext cx="2808288" cy="1177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1990725" y="4516438"/>
            <a:ext cx="1588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3119438" y="3284538"/>
            <a:ext cx="12700" cy="187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4087813" y="3448051"/>
            <a:ext cx="61912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735263" y="4603751"/>
            <a:ext cx="61912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2271714" y="4273551"/>
            <a:ext cx="60325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3663951" y="3962401"/>
            <a:ext cx="6032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3381376" y="4384676"/>
            <a:ext cx="61913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3946526" y="3668714"/>
            <a:ext cx="6032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2208214" y="4830763"/>
            <a:ext cx="60325" cy="555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3422651" y="3338514"/>
            <a:ext cx="6032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2573338" y="4108451"/>
            <a:ext cx="61912" cy="55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2755901" y="3557588"/>
            <a:ext cx="60325" cy="555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2279650" y="4325938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V="1">
            <a:off x="2782888" y="4325939"/>
            <a:ext cx="0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2782888" y="3605214"/>
            <a:ext cx="0" cy="720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3430588" y="3389314"/>
            <a:ext cx="0" cy="433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3430588" y="3822701"/>
            <a:ext cx="0" cy="574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3719513" y="3822701"/>
            <a:ext cx="0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2638425" y="4110039"/>
            <a:ext cx="0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2208213" y="4468813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4151313" y="3462339"/>
            <a:ext cx="0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2782888" y="381317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00"/>
                </a:solidFill>
              </a:rPr>
              <a:t>b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H="1">
            <a:off x="2998789" y="4005263"/>
            <a:ext cx="1428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4608" name="Group 32"/>
          <p:cNvGrpSpPr>
            <a:grpSpLocks/>
          </p:cNvGrpSpPr>
          <p:nvPr/>
        </p:nvGrpSpPr>
        <p:grpSpPr bwMode="auto">
          <a:xfrm>
            <a:off x="4727576" y="3095626"/>
            <a:ext cx="2786063" cy="2062163"/>
            <a:chOff x="2018" y="2024"/>
            <a:chExt cx="1755" cy="1299"/>
          </a:xfrm>
        </p:grpSpPr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 flipV="1">
              <a:off x="2865" y="2139"/>
              <a:ext cx="8" cy="1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2018" y="2728"/>
              <a:ext cx="1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1" name="Oval 35"/>
            <p:cNvSpPr>
              <a:spLocks noChangeArrowheads="1"/>
            </p:cNvSpPr>
            <p:nvPr/>
          </p:nvSpPr>
          <p:spPr bwMode="auto">
            <a:xfrm>
              <a:off x="3475" y="2242"/>
              <a:ext cx="39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2" name="Oval 36"/>
            <p:cNvSpPr>
              <a:spLocks noChangeArrowheads="1"/>
            </p:cNvSpPr>
            <p:nvPr/>
          </p:nvSpPr>
          <p:spPr bwMode="auto">
            <a:xfrm>
              <a:off x="2623" y="2970"/>
              <a:ext cx="39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3" name="Oval 37"/>
            <p:cNvSpPr>
              <a:spLocks noChangeArrowheads="1"/>
            </p:cNvSpPr>
            <p:nvPr/>
          </p:nvSpPr>
          <p:spPr bwMode="auto">
            <a:xfrm>
              <a:off x="2331" y="2762"/>
              <a:ext cx="3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4" name="Oval 38"/>
            <p:cNvSpPr>
              <a:spLocks noChangeArrowheads="1"/>
            </p:cNvSpPr>
            <p:nvPr/>
          </p:nvSpPr>
          <p:spPr bwMode="auto">
            <a:xfrm>
              <a:off x="2140" y="3074"/>
              <a:ext cx="3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5" name="Oval 39"/>
            <p:cNvSpPr>
              <a:spLocks noChangeArrowheads="1"/>
            </p:cNvSpPr>
            <p:nvPr/>
          </p:nvSpPr>
          <p:spPr bwMode="auto">
            <a:xfrm>
              <a:off x="3208" y="2566"/>
              <a:ext cx="38" cy="3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6" name="Oval 40"/>
            <p:cNvSpPr>
              <a:spLocks noChangeArrowheads="1"/>
            </p:cNvSpPr>
            <p:nvPr/>
          </p:nvSpPr>
          <p:spPr bwMode="auto">
            <a:xfrm>
              <a:off x="3030" y="2832"/>
              <a:ext cx="39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7" name="Oval 41"/>
            <p:cNvSpPr>
              <a:spLocks noChangeArrowheads="1"/>
            </p:cNvSpPr>
            <p:nvPr/>
          </p:nvSpPr>
          <p:spPr bwMode="auto">
            <a:xfrm>
              <a:off x="3386" y="2381"/>
              <a:ext cx="38" cy="3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8" name="Oval 42"/>
            <p:cNvSpPr>
              <a:spLocks noChangeArrowheads="1"/>
            </p:cNvSpPr>
            <p:nvPr/>
          </p:nvSpPr>
          <p:spPr bwMode="auto">
            <a:xfrm>
              <a:off x="2293" y="3074"/>
              <a:ext cx="3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9" name="Oval 43"/>
            <p:cNvSpPr>
              <a:spLocks noChangeArrowheads="1"/>
            </p:cNvSpPr>
            <p:nvPr/>
          </p:nvSpPr>
          <p:spPr bwMode="auto">
            <a:xfrm>
              <a:off x="3056" y="2173"/>
              <a:ext cx="38" cy="3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0" name="Oval 44"/>
            <p:cNvSpPr>
              <a:spLocks noChangeArrowheads="1"/>
            </p:cNvSpPr>
            <p:nvPr/>
          </p:nvSpPr>
          <p:spPr bwMode="auto">
            <a:xfrm>
              <a:off x="2521" y="2658"/>
              <a:ext cx="39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1" name="Oval 45"/>
            <p:cNvSpPr>
              <a:spLocks noChangeArrowheads="1"/>
            </p:cNvSpPr>
            <p:nvPr/>
          </p:nvSpPr>
          <p:spPr bwMode="auto">
            <a:xfrm>
              <a:off x="2636" y="2311"/>
              <a:ext cx="3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 flipH="1">
              <a:off x="2018" y="2024"/>
              <a:ext cx="1627" cy="12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2154" y="3113"/>
              <a:ext cx="0" cy="4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2336" y="2795"/>
              <a:ext cx="0" cy="22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25" name="Line 49"/>
            <p:cNvSpPr>
              <a:spLocks noChangeShapeType="1"/>
            </p:cNvSpPr>
            <p:nvPr/>
          </p:nvSpPr>
          <p:spPr bwMode="auto">
            <a:xfrm flipV="1">
              <a:off x="2653" y="2795"/>
              <a:ext cx="0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26" name="Line 50"/>
            <p:cNvSpPr>
              <a:spLocks noChangeShapeType="1"/>
            </p:cNvSpPr>
            <p:nvPr/>
          </p:nvSpPr>
          <p:spPr bwMode="auto">
            <a:xfrm>
              <a:off x="2653" y="2341"/>
              <a:ext cx="0" cy="4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27" name="Line 51"/>
            <p:cNvSpPr>
              <a:spLocks noChangeShapeType="1"/>
            </p:cNvSpPr>
            <p:nvPr/>
          </p:nvSpPr>
          <p:spPr bwMode="auto">
            <a:xfrm>
              <a:off x="3061" y="2205"/>
              <a:ext cx="0" cy="27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28" name="Line 52"/>
            <p:cNvSpPr>
              <a:spLocks noChangeShapeType="1"/>
            </p:cNvSpPr>
            <p:nvPr/>
          </p:nvSpPr>
          <p:spPr bwMode="auto">
            <a:xfrm>
              <a:off x="3061" y="2478"/>
              <a:ext cx="0" cy="36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>
              <a:off x="3243" y="2341"/>
              <a:ext cx="0" cy="22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30" name="Line 54"/>
            <p:cNvSpPr>
              <a:spLocks noChangeShapeType="1"/>
            </p:cNvSpPr>
            <p:nvPr/>
          </p:nvSpPr>
          <p:spPr bwMode="auto">
            <a:xfrm>
              <a:off x="2562" y="2659"/>
              <a:ext cx="0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31" name="Line 55"/>
            <p:cNvSpPr>
              <a:spLocks noChangeShapeType="1"/>
            </p:cNvSpPr>
            <p:nvPr/>
          </p:nvSpPr>
          <p:spPr bwMode="auto">
            <a:xfrm>
              <a:off x="3424" y="2205"/>
              <a:ext cx="0" cy="18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32" name="Line 56"/>
            <p:cNvSpPr>
              <a:spLocks noChangeShapeType="1"/>
            </p:cNvSpPr>
            <p:nvPr/>
          </p:nvSpPr>
          <p:spPr bwMode="auto">
            <a:xfrm>
              <a:off x="2290" y="3067"/>
              <a:ext cx="0" cy="4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>
              <a:off x="3515" y="2115"/>
              <a:ext cx="0" cy="1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34" name="Text Box 58"/>
            <p:cNvSpPr txBox="1">
              <a:spLocks noChangeArrowheads="1"/>
            </p:cNvSpPr>
            <p:nvPr/>
          </p:nvSpPr>
          <p:spPr bwMode="auto">
            <a:xfrm>
              <a:off x="2653" y="249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FF0000"/>
                  </a:solidFill>
                </a:rPr>
                <a:t>b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24635" name="Line 59"/>
            <p:cNvSpPr>
              <a:spLocks noChangeShapeType="1"/>
            </p:cNvSpPr>
            <p:nvPr/>
          </p:nvSpPr>
          <p:spPr bwMode="auto">
            <a:xfrm flipH="1">
              <a:off x="2789" y="2614"/>
              <a:ext cx="9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4666" name="Group 90"/>
          <p:cNvGrpSpPr>
            <a:grpSpLocks/>
          </p:cNvGrpSpPr>
          <p:nvPr/>
        </p:nvGrpSpPr>
        <p:grpSpPr bwMode="auto">
          <a:xfrm>
            <a:off x="7751763" y="2827338"/>
            <a:ext cx="2786062" cy="2546350"/>
            <a:chOff x="3878" y="1871"/>
            <a:chExt cx="1755" cy="1604"/>
          </a:xfrm>
        </p:grpSpPr>
        <p:sp>
          <p:nvSpPr>
            <p:cNvPr id="24650" name="Line 74"/>
            <p:cNvSpPr>
              <a:spLocks noChangeShapeType="1"/>
            </p:cNvSpPr>
            <p:nvPr/>
          </p:nvSpPr>
          <p:spPr bwMode="auto">
            <a:xfrm flipH="1">
              <a:off x="4014" y="1871"/>
              <a:ext cx="1360" cy="16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51" name="Line 75"/>
            <p:cNvSpPr>
              <a:spLocks noChangeShapeType="1"/>
            </p:cNvSpPr>
            <p:nvPr/>
          </p:nvSpPr>
          <p:spPr bwMode="auto">
            <a:xfrm>
              <a:off x="4014" y="3113"/>
              <a:ext cx="0" cy="36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59" name="Line 83"/>
            <p:cNvSpPr>
              <a:spLocks noChangeShapeType="1"/>
            </p:cNvSpPr>
            <p:nvPr/>
          </p:nvSpPr>
          <p:spPr bwMode="auto">
            <a:xfrm>
              <a:off x="5284" y="1979"/>
              <a:ext cx="0" cy="4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61" name="Line 85"/>
            <p:cNvSpPr>
              <a:spLocks noChangeShapeType="1"/>
            </p:cNvSpPr>
            <p:nvPr/>
          </p:nvSpPr>
          <p:spPr bwMode="auto">
            <a:xfrm>
              <a:off x="5375" y="1888"/>
              <a:ext cx="0" cy="3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 flipV="1">
              <a:off x="4725" y="2155"/>
              <a:ext cx="8" cy="1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38" name="Line 62"/>
            <p:cNvSpPr>
              <a:spLocks noChangeShapeType="1"/>
            </p:cNvSpPr>
            <p:nvPr/>
          </p:nvSpPr>
          <p:spPr bwMode="auto">
            <a:xfrm>
              <a:off x="3878" y="2744"/>
              <a:ext cx="1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39" name="Oval 63"/>
            <p:cNvSpPr>
              <a:spLocks noChangeArrowheads="1"/>
            </p:cNvSpPr>
            <p:nvPr/>
          </p:nvSpPr>
          <p:spPr bwMode="auto">
            <a:xfrm>
              <a:off x="5335" y="2258"/>
              <a:ext cx="39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0" name="Oval 64"/>
            <p:cNvSpPr>
              <a:spLocks noChangeArrowheads="1"/>
            </p:cNvSpPr>
            <p:nvPr/>
          </p:nvSpPr>
          <p:spPr bwMode="auto">
            <a:xfrm>
              <a:off x="4483" y="2986"/>
              <a:ext cx="39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1" name="Oval 65"/>
            <p:cNvSpPr>
              <a:spLocks noChangeArrowheads="1"/>
            </p:cNvSpPr>
            <p:nvPr/>
          </p:nvSpPr>
          <p:spPr bwMode="auto">
            <a:xfrm>
              <a:off x="4191" y="2778"/>
              <a:ext cx="3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2" name="Oval 66"/>
            <p:cNvSpPr>
              <a:spLocks noChangeArrowheads="1"/>
            </p:cNvSpPr>
            <p:nvPr/>
          </p:nvSpPr>
          <p:spPr bwMode="auto">
            <a:xfrm>
              <a:off x="4000" y="3090"/>
              <a:ext cx="3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3" name="Oval 67"/>
            <p:cNvSpPr>
              <a:spLocks noChangeArrowheads="1"/>
            </p:cNvSpPr>
            <p:nvPr/>
          </p:nvSpPr>
          <p:spPr bwMode="auto">
            <a:xfrm>
              <a:off x="5068" y="2582"/>
              <a:ext cx="38" cy="3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4" name="Oval 68"/>
            <p:cNvSpPr>
              <a:spLocks noChangeArrowheads="1"/>
            </p:cNvSpPr>
            <p:nvPr/>
          </p:nvSpPr>
          <p:spPr bwMode="auto">
            <a:xfrm>
              <a:off x="4890" y="2848"/>
              <a:ext cx="39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5" name="Oval 69"/>
            <p:cNvSpPr>
              <a:spLocks noChangeArrowheads="1"/>
            </p:cNvSpPr>
            <p:nvPr/>
          </p:nvSpPr>
          <p:spPr bwMode="auto">
            <a:xfrm>
              <a:off x="5246" y="2397"/>
              <a:ext cx="38" cy="3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6" name="Oval 70"/>
            <p:cNvSpPr>
              <a:spLocks noChangeArrowheads="1"/>
            </p:cNvSpPr>
            <p:nvPr/>
          </p:nvSpPr>
          <p:spPr bwMode="auto">
            <a:xfrm>
              <a:off x="4153" y="3090"/>
              <a:ext cx="3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7" name="Oval 71"/>
            <p:cNvSpPr>
              <a:spLocks noChangeArrowheads="1"/>
            </p:cNvSpPr>
            <p:nvPr/>
          </p:nvSpPr>
          <p:spPr bwMode="auto">
            <a:xfrm>
              <a:off x="4916" y="2189"/>
              <a:ext cx="38" cy="3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8" name="Oval 72"/>
            <p:cNvSpPr>
              <a:spLocks noChangeArrowheads="1"/>
            </p:cNvSpPr>
            <p:nvPr/>
          </p:nvSpPr>
          <p:spPr bwMode="auto">
            <a:xfrm>
              <a:off x="4381" y="2674"/>
              <a:ext cx="39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9" name="Oval 73"/>
            <p:cNvSpPr>
              <a:spLocks noChangeArrowheads="1"/>
            </p:cNvSpPr>
            <p:nvPr/>
          </p:nvSpPr>
          <p:spPr bwMode="auto">
            <a:xfrm>
              <a:off x="4496" y="2327"/>
              <a:ext cx="3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52" name="Line 76"/>
            <p:cNvSpPr>
              <a:spLocks noChangeShapeType="1"/>
            </p:cNvSpPr>
            <p:nvPr/>
          </p:nvSpPr>
          <p:spPr bwMode="auto">
            <a:xfrm flipH="1">
              <a:off x="4195" y="2811"/>
              <a:ext cx="1" cy="4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53" name="Line 77"/>
            <p:cNvSpPr>
              <a:spLocks noChangeShapeType="1"/>
            </p:cNvSpPr>
            <p:nvPr/>
          </p:nvSpPr>
          <p:spPr bwMode="auto">
            <a:xfrm flipV="1">
              <a:off x="4513" y="2811"/>
              <a:ext cx="0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54" name="Line 78"/>
            <p:cNvSpPr>
              <a:spLocks noChangeShapeType="1"/>
            </p:cNvSpPr>
            <p:nvPr/>
          </p:nvSpPr>
          <p:spPr bwMode="auto">
            <a:xfrm>
              <a:off x="4513" y="2357"/>
              <a:ext cx="0" cy="4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55" name="Line 79"/>
            <p:cNvSpPr>
              <a:spLocks noChangeShapeType="1"/>
            </p:cNvSpPr>
            <p:nvPr/>
          </p:nvSpPr>
          <p:spPr bwMode="auto">
            <a:xfrm>
              <a:off x="4921" y="2221"/>
              <a:ext cx="0" cy="27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56" name="Line 80"/>
            <p:cNvSpPr>
              <a:spLocks noChangeShapeType="1"/>
            </p:cNvSpPr>
            <p:nvPr/>
          </p:nvSpPr>
          <p:spPr bwMode="auto">
            <a:xfrm>
              <a:off x="4921" y="2494"/>
              <a:ext cx="0" cy="36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57" name="Line 81"/>
            <p:cNvSpPr>
              <a:spLocks noChangeShapeType="1"/>
            </p:cNvSpPr>
            <p:nvPr/>
          </p:nvSpPr>
          <p:spPr bwMode="auto">
            <a:xfrm>
              <a:off x="5103" y="2221"/>
              <a:ext cx="0" cy="3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58" name="Line 82"/>
            <p:cNvSpPr>
              <a:spLocks noChangeShapeType="1"/>
            </p:cNvSpPr>
            <p:nvPr/>
          </p:nvSpPr>
          <p:spPr bwMode="auto">
            <a:xfrm>
              <a:off x="4422" y="2675"/>
              <a:ext cx="0" cy="3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60" name="Line 84"/>
            <p:cNvSpPr>
              <a:spLocks noChangeShapeType="1"/>
            </p:cNvSpPr>
            <p:nvPr/>
          </p:nvSpPr>
          <p:spPr bwMode="auto">
            <a:xfrm>
              <a:off x="4150" y="3129"/>
              <a:ext cx="0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662" name="Text Box 86"/>
            <p:cNvSpPr txBox="1">
              <a:spLocks noChangeArrowheads="1"/>
            </p:cNvSpPr>
            <p:nvPr/>
          </p:nvSpPr>
          <p:spPr bwMode="auto">
            <a:xfrm>
              <a:off x="4513" y="250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FF0000"/>
                  </a:solidFill>
                </a:rPr>
                <a:t>b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24663" name="Line 87"/>
            <p:cNvSpPr>
              <a:spLocks noChangeShapeType="1"/>
            </p:cNvSpPr>
            <p:nvPr/>
          </p:nvSpPr>
          <p:spPr bwMode="auto">
            <a:xfrm flipH="1">
              <a:off x="4649" y="2630"/>
              <a:ext cx="9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4664" name="Rectangle 88"/>
          <p:cNvSpPr>
            <a:spLocks noChangeArrowheads="1"/>
          </p:cNvSpPr>
          <p:nvPr/>
        </p:nvSpPr>
        <p:spPr bwMode="auto">
          <a:xfrm>
            <a:off x="1992313" y="5300664"/>
            <a:ext cx="82296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l-GR" sz="3200"/>
              <a:t>Στις διαφορετικές τιμές του</a:t>
            </a:r>
            <a:r>
              <a:rPr lang="en-GB" sz="3200"/>
              <a:t> a </a:t>
            </a:r>
            <a:r>
              <a:rPr lang="el-GR" sz="3200"/>
              <a:t>αλλάζει η κλίση της ευθείας, ενώ το </a:t>
            </a:r>
            <a:r>
              <a:rPr lang="en-GB" sz="3200"/>
              <a:t> b </a:t>
            </a:r>
            <a:r>
              <a:rPr lang="el-GR" sz="3200"/>
              <a:t>παραμένει σταθερό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>
                <a:latin typeface="Times New Roman" pitchFamily="18" charset="0"/>
              </a:rPr>
              <a:t>Ελαχιστοποιώντας το άθροισμα των τετραγώνων των διαφορών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4546600" cy="46878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400" dirty="0">
                <a:latin typeface="Times New Roman" pitchFamily="18" charset="0"/>
              </a:rPr>
              <a:t>Ελαχιστοποιούμε το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l-GR" sz="2400" dirty="0">
                <a:latin typeface="Times New Roman" pitchFamily="18" charset="0"/>
              </a:rPr>
              <a:t>Σ</a:t>
            </a:r>
            <a:r>
              <a:rPr lang="en-GB" sz="2400" dirty="0">
                <a:latin typeface="Times New Roman" pitchFamily="18" charset="0"/>
              </a:rPr>
              <a:t>(y–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ŷ</a:t>
            </a:r>
            <a:r>
              <a:rPr lang="en-GB" sz="2400" dirty="0">
                <a:latin typeface="Times New Roman" pitchFamily="18" charset="0"/>
              </a:rPr>
              <a:t>)</a:t>
            </a:r>
            <a:r>
              <a:rPr lang="en-GB" sz="2400" baseline="30000" dirty="0">
                <a:latin typeface="Times New Roman" pitchFamily="18" charset="0"/>
              </a:rPr>
              <a:t>2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ŷ</a:t>
            </a:r>
            <a:r>
              <a:rPr lang="en-GB" sz="2400" dirty="0">
                <a:latin typeface="Times New Roman" pitchFamily="18" charset="0"/>
              </a:rPr>
              <a:t> = </a:t>
            </a:r>
            <a:r>
              <a:rPr lang="en-GB" sz="2400" dirty="0" err="1">
                <a:latin typeface="Times New Roman" pitchFamily="18" charset="0"/>
              </a:rPr>
              <a:t>ax</a:t>
            </a:r>
            <a:r>
              <a:rPr lang="en-GB" sz="2400" dirty="0">
                <a:latin typeface="Times New Roman" pitchFamily="18" charset="0"/>
              </a:rPr>
              <a:t> + b</a:t>
            </a:r>
          </a:p>
          <a:p>
            <a:pPr>
              <a:lnSpc>
                <a:spcPct val="80000"/>
              </a:lnSpc>
            </a:pPr>
            <a:r>
              <a:rPr lang="el-GR" sz="2400" dirty="0">
                <a:latin typeface="Times New Roman" pitchFamily="18" charset="0"/>
              </a:rPr>
              <a:t>Άρα, ελαχιστοποιούμε το</a:t>
            </a:r>
            <a:r>
              <a:rPr lang="en-GB" sz="2400" dirty="0">
                <a:latin typeface="Times New Roman" pitchFamily="18" charset="0"/>
              </a:rPr>
              <a:t>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l-GR" sz="2400" dirty="0">
                <a:latin typeface="Times New Roman" pitchFamily="18" charset="0"/>
              </a:rPr>
              <a:t>Σ</a:t>
            </a:r>
            <a:r>
              <a:rPr lang="en-GB" sz="2400" dirty="0">
                <a:latin typeface="Times New Roman" pitchFamily="18" charset="0"/>
              </a:rPr>
              <a:t>(y - </a:t>
            </a:r>
            <a:r>
              <a:rPr lang="en-GB" sz="2400" dirty="0" err="1">
                <a:latin typeface="Times New Roman" pitchFamily="18" charset="0"/>
              </a:rPr>
              <a:t>ax</a:t>
            </a:r>
            <a:r>
              <a:rPr lang="en-GB" sz="2400" dirty="0">
                <a:latin typeface="Times New Roman" pitchFamily="18" charset="0"/>
              </a:rPr>
              <a:t> - b)</a:t>
            </a:r>
            <a:r>
              <a:rPr lang="en-GB" sz="2400" baseline="30000" dirty="0">
                <a:latin typeface="Times New Roman" pitchFamily="18" charset="0"/>
              </a:rPr>
              <a:t>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 baseline="30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l-GR" sz="2400" dirty="0">
                <a:latin typeface="Times New Roman" pitchFamily="18" charset="0"/>
              </a:rPr>
              <a:t>Το άθροισμα των τετραγώνων των διαφορών όλων των πιθανών τιμών των </a:t>
            </a:r>
            <a:r>
              <a:rPr lang="en-US" sz="2400" dirty="0">
                <a:latin typeface="Times New Roman" pitchFamily="18" charset="0"/>
              </a:rPr>
              <a:t>a </a:t>
            </a:r>
            <a:r>
              <a:rPr lang="el-GR" sz="2400" dirty="0">
                <a:latin typeface="Times New Roman" pitchFamily="18" charset="0"/>
              </a:rPr>
              <a:t>και </a:t>
            </a:r>
            <a:r>
              <a:rPr lang="en-US" sz="2400" dirty="0">
                <a:latin typeface="Times New Roman" pitchFamily="18" charset="0"/>
              </a:rPr>
              <a:t>b </a:t>
            </a:r>
            <a:r>
              <a:rPr lang="el-GR" sz="2400" dirty="0">
                <a:latin typeface="Times New Roman" pitchFamily="18" charset="0"/>
              </a:rPr>
              <a:t>παίρνουμε μια παραβολή (επειδή είναι στο τετράγωνο)</a:t>
            </a:r>
            <a:endParaRPr lang="en-GB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l-GR" sz="2400" dirty="0">
                <a:latin typeface="Times New Roman" pitchFamily="18" charset="0"/>
              </a:rPr>
              <a:t>Έτσι το ελάχιστο άθροισμα των τετραγώνων είναι στον πάτο της καμπύλης, όπου η παράγωγος είναι ίση με το μηδέν</a:t>
            </a:r>
            <a:endParaRPr lang="en-US" sz="2400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5643" name="Group 43"/>
          <p:cNvGrpSpPr>
            <a:grpSpLocks/>
          </p:cNvGrpSpPr>
          <p:nvPr/>
        </p:nvGrpSpPr>
        <p:grpSpPr bwMode="auto">
          <a:xfrm>
            <a:off x="6672264" y="1700214"/>
            <a:ext cx="3616325" cy="4230687"/>
            <a:chOff x="3243" y="1071"/>
            <a:chExt cx="2278" cy="2665"/>
          </a:xfrm>
        </p:grpSpPr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3243" y="1071"/>
              <a:ext cx="2278" cy="266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3419" y="1148"/>
              <a:ext cx="2032" cy="2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3419" y="1148"/>
              <a:ext cx="2032" cy="224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>
              <a:off x="3467" y="1432"/>
              <a:ext cx="96" cy="35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3563" y="1787"/>
              <a:ext cx="96" cy="31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3659" y="2101"/>
              <a:ext cx="102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3761" y="2385"/>
              <a:ext cx="95" cy="233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3856" y="2618"/>
              <a:ext cx="96" cy="213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>
              <a:off x="3952" y="2831"/>
              <a:ext cx="96" cy="162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>
              <a:off x="4048" y="2993"/>
              <a:ext cx="96" cy="132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4144" y="3125"/>
              <a:ext cx="96" cy="9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4240" y="3216"/>
              <a:ext cx="96" cy="6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>
              <a:off x="4336" y="3277"/>
              <a:ext cx="102" cy="2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 flipV="1">
              <a:off x="4438" y="3277"/>
              <a:ext cx="96" cy="2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 flipV="1">
              <a:off x="4534" y="3216"/>
              <a:ext cx="96" cy="6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 flipV="1">
              <a:off x="4740" y="3022"/>
              <a:ext cx="96" cy="9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 flipV="1">
              <a:off x="4726" y="2993"/>
              <a:ext cx="96" cy="132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3" name="Line 33"/>
            <p:cNvSpPr>
              <a:spLocks noChangeShapeType="1"/>
            </p:cNvSpPr>
            <p:nvPr/>
          </p:nvSpPr>
          <p:spPr bwMode="auto">
            <a:xfrm flipV="1">
              <a:off x="4822" y="2831"/>
              <a:ext cx="95" cy="162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4" name="Line 34"/>
            <p:cNvSpPr>
              <a:spLocks noChangeShapeType="1"/>
            </p:cNvSpPr>
            <p:nvPr/>
          </p:nvSpPr>
          <p:spPr bwMode="auto">
            <a:xfrm flipV="1">
              <a:off x="4917" y="2618"/>
              <a:ext cx="96" cy="213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5" name="Line 35"/>
            <p:cNvSpPr>
              <a:spLocks noChangeShapeType="1"/>
            </p:cNvSpPr>
            <p:nvPr/>
          </p:nvSpPr>
          <p:spPr bwMode="auto">
            <a:xfrm flipV="1">
              <a:off x="5013" y="2385"/>
              <a:ext cx="102" cy="233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 flipV="1">
              <a:off x="5115" y="2101"/>
              <a:ext cx="96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7" name="Line 37"/>
            <p:cNvSpPr>
              <a:spLocks noChangeShapeType="1"/>
            </p:cNvSpPr>
            <p:nvPr/>
          </p:nvSpPr>
          <p:spPr bwMode="auto">
            <a:xfrm flipV="1">
              <a:off x="5211" y="1787"/>
              <a:ext cx="96" cy="31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8" name="Line 38"/>
            <p:cNvSpPr>
              <a:spLocks noChangeShapeType="1"/>
            </p:cNvSpPr>
            <p:nvPr/>
          </p:nvSpPr>
          <p:spPr bwMode="auto">
            <a:xfrm flipV="1">
              <a:off x="5307" y="1432"/>
              <a:ext cx="96" cy="35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9" name="Rectangle 39"/>
            <p:cNvSpPr>
              <a:spLocks noChangeArrowheads="1"/>
            </p:cNvSpPr>
            <p:nvPr/>
          </p:nvSpPr>
          <p:spPr bwMode="auto">
            <a:xfrm>
              <a:off x="4036" y="3418"/>
              <a:ext cx="104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dirty="0" smtClean="0"/>
                <a:t>Τιμές των </a:t>
              </a:r>
              <a:r>
                <a:rPr lang="en-GB" dirty="0" smtClean="0"/>
                <a:t> </a:t>
              </a:r>
              <a:r>
                <a:rPr lang="en-GB" dirty="0"/>
                <a:t>a </a:t>
              </a:r>
              <a:r>
                <a:rPr lang="el-GR" dirty="0" smtClean="0"/>
                <a:t>και </a:t>
              </a:r>
              <a:r>
                <a:rPr lang="en-GB" dirty="0" smtClean="0"/>
                <a:t>b</a:t>
              </a:r>
              <a:endParaRPr lang="en-US" dirty="0"/>
            </a:p>
          </p:txBody>
        </p:sp>
        <p:sp>
          <p:nvSpPr>
            <p:cNvPr id="25640" name="Rectangle 40"/>
            <p:cNvSpPr>
              <a:spLocks noChangeArrowheads="1"/>
            </p:cNvSpPr>
            <p:nvPr/>
          </p:nvSpPr>
          <p:spPr bwMode="auto">
            <a:xfrm rot="16200000">
              <a:off x="2717" y="2307"/>
              <a:ext cx="119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400" b="1" dirty="0">
                  <a:solidFill>
                    <a:srgbClr val="000000"/>
                  </a:solidFill>
                </a:rPr>
                <a:t>Άθροισμα </a:t>
              </a:r>
              <a:r>
                <a:rPr lang="el-GR" sz="1400" b="1" dirty="0" err="1">
                  <a:solidFill>
                    <a:srgbClr val="000000"/>
                  </a:solidFill>
                </a:rPr>
                <a:t>τετραγώνν</a:t>
              </a:r>
              <a:r>
                <a:rPr lang="el-GR" sz="1400" b="1" dirty="0">
                  <a:solidFill>
                    <a:srgbClr val="000000"/>
                  </a:solidFill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</a:rPr>
                <a:t>(S)</a:t>
              </a:r>
              <a:endParaRPr lang="en-US" dirty="0"/>
            </a:p>
          </p:txBody>
        </p:sp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 rot="10094915">
              <a:off x="4467" y="3264"/>
              <a:ext cx="259" cy="44"/>
            </a:xfrm>
            <a:prstGeom prst="rightArrow">
              <a:avLst>
                <a:gd name="adj1" fmla="val 50000"/>
                <a:gd name="adj2" fmla="val 14715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4740" y="3022"/>
              <a:ext cx="77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1200" i="1" dirty="0">
                  <a:latin typeface="Arial" pitchFamily="34" charset="0"/>
                </a:rPr>
                <a:t>Εφαπτομένη </a:t>
              </a:r>
              <a:r>
                <a:rPr lang="en-GB" sz="1200" i="1" dirty="0">
                  <a:latin typeface="Arial" pitchFamily="34" charset="0"/>
                </a:rPr>
                <a:t>= 0</a:t>
              </a:r>
            </a:p>
            <a:p>
              <a:r>
                <a:rPr lang="el-GR" sz="1200" i="1" dirty="0">
                  <a:latin typeface="Arial" pitchFamily="34" charset="0"/>
                </a:rPr>
                <a:t>Ελάχιστο </a:t>
              </a:r>
              <a:r>
                <a:rPr lang="en-GB" sz="1200" i="1" dirty="0">
                  <a:latin typeface="Arial" pitchFamily="34" charset="0"/>
                </a:rPr>
                <a:t>S</a:t>
              </a:r>
              <a:endParaRPr lang="en-US" sz="1200" i="1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</a:rPr>
              <a:t>Οι μαθηματικοί λένε…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800" dirty="0">
                <a:latin typeface="Times New Roman" pitchFamily="18" charset="0"/>
              </a:rPr>
              <a:t>Το ελάχιστο άθροισμα τετραγώνων είναι στη βάση της καμπύλης όπου η παράγωγος είναι </a:t>
            </a:r>
            <a:r>
              <a:rPr lang="en-GB" sz="2800" dirty="0">
                <a:latin typeface="Times New Roman" pitchFamily="18" charset="0"/>
              </a:rPr>
              <a:t>= 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l-GR" sz="2800" dirty="0">
                <a:latin typeface="Times New Roman" pitchFamily="18" charset="0"/>
              </a:rPr>
              <a:t>Μπορούμε να βρούμε τα </a:t>
            </a:r>
            <a:r>
              <a:rPr lang="en-GB" sz="2800" dirty="0">
                <a:latin typeface="Times New Roman" pitchFamily="18" charset="0"/>
              </a:rPr>
              <a:t>a </a:t>
            </a:r>
            <a:r>
              <a:rPr lang="el-GR" sz="2800" dirty="0">
                <a:latin typeface="Times New Roman" pitchFamily="18" charset="0"/>
              </a:rPr>
              <a:t>και τα </a:t>
            </a:r>
            <a:r>
              <a:rPr lang="en-GB" sz="2800" dirty="0">
                <a:latin typeface="Times New Roman" pitchFamily="18" charset="0"/>
              </a:rPr>
              <a:t>b </a:t>
            </a:r>
            <a:r>
              <a:rPr lang="el-GR" sz="2800" dirty="0">
                <a:latin typeface="Times New Roman" pitchFamily="18" charset="0"/>
              </a:rPr>
              <a:t>που ελαχιστοποιούν το άθροισμα των τετραγώνων με τις μερικές παραγώγους των 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l-GR" sz="2800" dirty="0">
                <a:latin typeface="Times New Roman" pitchFamily="18" charset="0"/>
              </a:rPr>
              <a:t>Σ</a:t>
            </a:r>
            <a:r>
              <a:rPr lang="en-GB" sz="2800" dirty="0">
                <a:latin typeface="Times New Roman" pitchFamily="18" charset="0"/>
              </a:rPr>
              <a:t>(y - </a:t>
            </a:r>
            <a:r>
              <a:rPr lang="en-GB" sz="2800" dirty="0" err="1">
                <a:latin typeface="Times New Roman" pitchFamily="18" charset="0"/>
              </a:rPr>
              <a:t>ax</a:t>
            </a:r>
            <a:r>
              <a:rPr lang="en-GB" sz="2800" dirty="0">
                <a:latin typeface="Times New Roman" pitchFamily="18" charset="0"/>
              </a:rPr>
              <a:t> - b)</a:t>
            </a:r>
            <a:r>
              <a:rPr lang="en-GB" sz="2800" baseline="30000" dirty="0">
                <a:latin typeface="Times New Roman" pitchFamily="18" charset="0"/>
              </a:rPr>
              <a:t>2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l-GR" sz="2800" dirty="0">
                <a:latin typeface="Times New Roman" pitchFamily="18" charset="0"/>
              </a:rPr>
              <a:t>για τα </a:t>
            </a:r>
            <a:r>
              <a:rPr lang="en-GB" sz="2800" dirty="0">
                <a:latin typeface="Times New Roman" pitchFamily="18" charset="0"/>
              </a:rPr>
              <a:t>a </a:t>
            </a:r>
            <a:r>
              <a:rPr lang="el-GR" sz="2800" dirty="0">
                <a:latin typeface="Times New Roman" pitchFamily="18" charset="0"/>
              </a:rPr>
              <a:t>και </a:t>
            </a:r>
            <a:r>
              <a:rPr lang="en-GB" sz="2800" dirty="0">
                <a:latin typeface="Times New Roman" pitchFamily="18" charset="0"/>
              </a:rPr>
              <a:t>b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l-GR" sz="2800" dirty="0">
                <a:latin typeface="Times New Roman" pitchFamily="18" charset="0"/>
              </a:rPr>
              <a:t>Λύνουμε ως προς </a:t>
            </a:r>
            <a:r>
              <a:rPr lang="en-GB" sz="2800" dirty="0">
                <a:latin typeface="Times New Roman" pitchFamily="18" charset="0"/>
              </a:rPr>
              <a:t>0 </a:t>
            </a:r>
            <a:r>
              <a:rPr lang="el-GR" sz="2800" dirty="0">
                <a:latin typeface="Times New Roman" pitchFamily="18" charset="0"/>
              </a:rPr>
              <a:t>και παίρνουμε τις τιμές των </a:t>
            </a:r>
            <a:r>
              <a:rPr lang="en-GB" sz="2800" dirty="0">
                <a:latin typeface="Times New Roman" pitchFamily="18" charset="0"/>
              </a:rPr>
              <a:t>a </a:t>
            </a:r>
            <a:r>
              <a:rPr lang="el-GR" sz="2800" dirty="0">
                <a:latin typeface="Times New Roman" pitchFamily="18" charset="0"/>
              </a:rPr>
              <a:t>και </a:t>
            </a:r>
            <a:r>
              <a:rPr lang="en-GB" sz="2800" dirty="0">
                <a:latin typeface="Times New Roman" pitchFamily="18" charset="0"/>
              </a:rPr>
              <a:t>b </a:t>
            </a:r>
            <a:r>
              <a:rPr lang="el-GR" sz="2800" dirty="0">
                <a:latin typeface="Times New Roman" pitchFamily="18" charset="0"/>
              </a:rPr>
              <a:t>που ελαχιστοποιούν το άθροισμα των τετραγώνων</a:t>
            </a:r>
            <a:endParaRPr lang="en-GB" sz="2800" baseline="30000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</a:rPr>
              <a:t>Λύση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1"/>
            <a:ext cx="8229600" cy="1160463"/>
          </a:xfrm>
        </p:spPr>
        <p:txBody>
          <a:bodyPr/>
          <a:lstStyle/>
          <a:p>
            <a:r>
              <a:rPr lang="el-GR" sz="2400" dirty="0">
                <a:latin typeface="Times New Roman" pitchFamily="18" charset="0"/>
              </a:rPr>
              <a:t>Με τον τρόπο αυτόν έχουμε τις ακόλουθες λύσεις για </a:t>
            </a:r>
            <a:r>
              <a:rPr lang="en-GB" sz="2400" dirty="0">
                <a:latin typeface="Times New Roman" pitchFamily="18" charset="0"/>
              </a:rPr>
              <a:t>a </a:t>
            </a:r>
            <a:r>
              <a:rPr lang="el-GR" sz="2400" dirty="0">
                <a:latin typeface="Times New Roman" pitchFamily="18" charset="0"/>
              </a:rPr>
              <a:t>και </a:t>
            </a:r>
            <a:r>
              <a:rPr lang="en-GB" sz="2400" dirty="0">
                <a:latin typeface="Times New Roman" pitchFamily="18" charset="0"/>
              </a:rPr>
              <a:t>b: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30734" name="Group 14"/>
          <p:cNvGrpSpPr>
            <a:grpSpLocks/>
          </p:cNvGrpSpPr>
          <p:nvPr/>
        </p:nvGrpSpPr>
        <p:grpSpPr bwMode="auto">
          <a:xfrm>
            <a:off x="3575050" y="2565401"/>
            <a:ext cx="6377343" cy="1087438"/>
            <a:chOff x="1292" y="1616"/>
            <a:chExt cx="3957" cy="685"/>
          </a:xfrm>
        </p:grpSpPr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1292" y="1815"/>
              <a:ext cx="45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b="1" dirty="0"/>
                <a:t>a =</a:t>
              </a:r>
              <a:endParaRPr lang="en-US" sz="3200" b="1" dirty="0"/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1910" y="1616"/>
              <a:ext cx="56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3200" b="1" dirty="0"/>
                <a:t>r </a:t>
              </a:r>
              <a:r>
                <a:rPr lang="en-GB" sz="3200" b="1" dirty="0" err="1"/>
                <a:t>s</a:t>
              </a:r>
              <a:r>
                <a:rPr lang="en-GB" sz="3200" b="1" baseline="-25000" dirty="0" err="1"/>
                <a:t>y</a:t>
              </a:r>
              <a:endParaRPr lang="en-US" sz="3200" b="1" dirty="0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1990" y="1933"/>
              <a:ext cx="30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b="1" dirty="0" err="1"/>
                <a:t>s</a:t>
              </a:r>
              <a:r>
                <a:rPr lang="en-GB" sz="3200" b="1" baseline="-25000" dirty="0" err="1"/>
                <a:t>x</a:t>
              </a:r>
              <a:endParaRPr lang="en-US" sz="3200" b="1" dirty="0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805" y="2024"/>
              <a:ext cx="71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l-GR">
                <a:ln>
                  <a:solidFill>
                    <a:srgbClr val="FFCC99"/>
                  </a:solidFill>
                </a:ln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925" y="1707"/>
              <a:ext cx="232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r = </a:t>
              </a:r>
              <a:r>
                <a:rPr lang="el-GR" dirty="0" smtClean="0"/>
                <a:t>συντελεστής συνάφειας για </a:t>
              </a:r>
              <a:r>
                <a:rPr lang="en-GB" dirty="0" smtClean="0"/>
                <a:t>x </a:t>
              </a:r>
              <a:r>
                <a:rPr lang="el-GR" dirty="0" smtClean="0"/>
                <a:t>και </a:t>
              </a:r>
              <a:r>
                <a:rPr lang="en-GB" dirty="0" smtClean="0"/>
                <a:t>y</a:t>
              </a:r>
              <a:endParaRPr lang="en-GB" dirty="0"/>
            </a:p>
            <a:p>
              <a:r>
                <a:rPr lang="en-GB" dirty="0" err="1"/>
                <a:t>s</a:t>
              </a:r>
              <a:r>
                <a:rPr lang="en-GB" baseline="-25000" dirty="0" err="1"/>
                <a:t>y</a:t>
              </a:r>
              <a:r>
                <a:rPr lang="en-GB" baseline="-25000" dirty="0"/>
                <a:t> </a:t>
              </a:r>
              <a:r>
                <a:rPr lang="en-GB" dirty="0"/>
                <a:t>= </a:t>
              </a:r>
              <a:r>
                <a:rPr lang="el-GR" dirty="0" smtClean="0"/>
                <a:t>τυπική απόκλιση του </a:t>
              </a:r>
              <a:r>
                <a:rPr lang="en-GB" dirty="0" smtClean="0"/>
                <a:t>y</a:t>
              </a:r>
              <a:endParaRPr lang="en-GB" dirty="0"/>
            </a:p>
            <a:p>
              <a:r>
                <a:rPr lang="en-GB" dirty="0" err="1"/>
                <a:t>s</a:t>
              </a:r>
              <a:r>
                <a:rPr lang="en-GB" baseline="-25000" dirty="0" err="1"/>
                <a:t>x</a:t>
              </a:r>
              <a:r>
                <a:rPr lang="en-GB" dirty="0"/>
                <a:t> = </a:t>
              </a:r>
              <a:r>
                <a:rPr lang="el-GR" dirty="0" smtClean="0"/>
                <a:t>τυπική απόκλιση του </a:t>
              </a:r>
              <a:r>
                <a:rPr lang="en-GB" dirty="0" smtClean="0"/>
                <a:t>x</a:t>
              </a:r>
              <a:endParaRPr lang="en-US" dirty="0"/>
            </a:p>
          </p:txBody>
        </p:sp>
      </p:grp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919288" y="3860800"/>
            <a:ext cx="82296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l-GR" sz="2400" dirty="0"/>
              <a:t>Μπορούμε να δούμε ότι</a:t>
            </a:r>
            <a:r>
              <a:rPr lang="en-GB" sz="2400" dirty="0"/>
              <a:t>: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l-GR" sz="2200" dirty="0"/>
              <a:t>Χαμηλή συνάφεια μας δίνει μικρότερη κλίση </a:t>
            </a:r>
            <a:r>
              <a:rPr lang="en-GB" sz="2200" dirty="0"/>
              <a:t>(</a:t>
            </a:r>
            <a:r>
              <a:rPr lang="el-GR" sz="2200" dirty="0"/>
              <a:t>μικρότερη τιμή του </a:t>
            </a:r>
            <a:r>
              <a:rPr lang="en-GB" sz="2200" dirty="0"/>
              <a:t>a)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l-GR" sz="2200" dirty="0"/>
              <a:t>Μεγάλη διασπορά των </a:t>
            </a:r>
            <a:r>
              <a:rPr lang="en-GB" sz="2200" dirty="0"/>
              <a:t>y, </a:t>
            </a:r>
            <a:r>
              <a:rPr lang="el-GR" sz="2200" dirty="0"/>
              <a:t>δηλ.</a:t>
            </a:r>
            <a:r>
              <a:rPr lang="en-GB" sz="2200" dirty="0"/>
              <a:t> </a:t>
            </a:r>
            <a:r>
              <a:rPr lang="el-GR" sz="2200" dirty="0"/>
              <a:t>μεγάλη τυπική απόκλιση</a:t>
            </a:r>
            <a:r>
              <a:rPr lang="en-GB" sz="2200" dirty="0"/>
              <a:t>, </a:t>
            </a:r>
            <a:r>
              <a:rPr lang="el-GR" sz="2200" dirty="0"/>
              <a:t>δίνει υψηλότερη κλίση </a:t>
            </a:r>
            <a:r>
              <a:rPr lang="en-GB" sz="2200" dirty="0"/>
              <a:t>(</a:t>
            </a:r>
            <a:r>
              <a:rPr lang="el-GR" sz="2200" dirty="0"/>
              <a:t>υψηλές τιμές του</a:t>
            </a:r>
            <a:r>
              <a:rPr lang="en-GB" sz="2200" dirty="0"/>
              <a:t> a)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l-GR" sz="2200" dirty="0"/>
              <a:t>Μεγάλη διασπορά των </a:t>
            </a:r>
            <a:r>
              <a:rPr lang="en-GB" sz="2200" dirty="0"/>
              <a:t>x, </a:t>
            </a:r>
            <a:r>
              <a:rPr lang="el-GR" sz="2200" dirty="0"/>
              <a:t>δηλ.</a:t>
            </a:r>
            <a:r>
              <a:rPr lang="en-GB" sz="2200" dirty="0"/>
              <a:t> </a:t>
            </a:r>
            <a:r>
              <a:rPr lang="el-GR" sz="2200" dirty="0"/>
              <a:t>μεγάλη τυπική απόκλιση</a:t>
            </a:r>
            <a:r>
              <a:rPr lang="en-GB" sz="2200" dirty="0"/>
              <a:t>, </a:t>
            </a:r>
            <a:r>
              <a:rPr lang="el-GR" sz="2200" dirty="0"/>
              <a:t>δίνει χαμηλότερη κλίση </a:t>
            </a:r>
            <a:r>
              <a:rPr lang="en-GB" sz="2200" dirty="0"/>
              <a:t>(</a:t>
            </a:r>
            <a:r>
              <a:rPr lang="el-GR" sz="2200" dirty="0"/>
              <a:t>μικρές τιμές του </a:t>
            </a:r>
            <a:r>
              <a:rPr lang="en-GB" sz="2200" dirty="0"/>
              <a:t>a)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latin typeface="Times New Roman" pitchFamily="18" charset="0"/>
              </a:rPr>
              <a:t>Λυση</a:t>
            </a:r>
            <a:r>
              <a:rPr lang="el-GR" dirty="0" smtClean="0">
                <a:latin typeface="Times New Roman" pitchFamily="18" charset="0"/>
              </a:rPr>
              <a:t>..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03512" y="1981200"/>
            <a:ext cx="8712968" cy="1303338"/>
          </a:xfrm>
        </p:spPr>
        <p:txBody>
          <a:bodyPr/>
          <a:lstStyle/>
          <a:p>
            <a:r>
              <a:rPr lang="el-GR" dirty="0" smtClean="0">
                <a:latin typeface="Times New Roman" pitchFamily="18" charset="0"/>
              </a:rPr>
              <a:t>Η εξίσωση του μοντέλου είναι: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ŷ </a:t>
            </a:r>
            <a:r>
              <a:rPr lang="en-GB" dirty="0">
                <a:latin typeface="Times New Roman" pitchFamily="18" charset="0"/>
              </a:rPr>
              <a:t>= </a:t>
            </a:r>
            <a:r>
              <a:rPr lang="en-GB" dirty="0" err="1">
                <a:latin typeface="Times New Roman" pitchFamily="18" charset="0"/>
              </a:rPr>
              <a:t>ax</a:t>
            </a:r>
            <a:r>
              <a:rPr lang="en-GB" dirty="0">
                <a:latin typeface="Times New Roman" pitchFamily="18" charset="0"/>
              </a:rPr>
              <a:t> + b</a:t>
            </a:r>
          </a:p>
          <a:p>
            <a:r>
              <a:rPr lang="el-GR" dirty="0" smtClean="0">
                <a:latin typeface="Times New Roman" pitchFamily="18" charset="0"/>
              </a:rPr>
              <a:t>Αυτή η ευθεία περνάει από τον μέσο όρο κι έτσι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2927350" y="3284538"/>
            <a:ext cx="4679950" cy="533400"/>
            <a:chOff x="884" y="2115"/>
            <a:chExt cx="2948" cy="336"/>
          </a:xfrm>
        </p:grpSpPr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884" y="2115"/>
              <a:ext cx="1027" cy="3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 dirty="0"/>
                <a:t>y = </a:t>
              </a:r>
              <a:r>
                <a:rPr lang="en-GB" sz="2800" dirty="0" err="1"/>
                <a:t>ax</a:t>
              </a:r>
              <a:r>
                <a:rPr lang="en-GB" sz="2800" dirty="0"/>
                <a:t> + b</a:t>
              </a:r>
              <a:endParaRPr lang="en-US" sz="2800" dirty="0"/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959" y="221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ln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1412" y="221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751" name="AutoShape 7"/>
            <p:cNvSpPr>
              <a:spLocks noChangeArrowheads="1"/>
            </p:cNvSpPr>
            <p:nvPr/>
          </p:nvSpPr>
          <p:spPr bwMode="auto">
            <a:xfrm>
              <a:off x="2093" y="2170"/>
              <a:ext cx="454" cy="22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755" name="Group 11"/>
            <p:cNvGrpSpPr>
              <a:grpSpLocks/>
            </p:cNvGrpSpPr>
            <p:nvPr/>
          </p:nvGrpSpPr>
          <p:grpSpPr bwMode="auto">
            <a:xfrm>
              <a:off x="2819" y="2124"/>
              <a:ext cx="1013" cy="327"/>
              <a:chOff x="2913" y="2141"/>
              <a:chExt cx="1013" cy="327"/>
            </a:xfrm>
          </p:grpSpPr>
          <p:sp>
            <p:nvSpPr>
              <p:cNvPr id="31752" name="Text Box 8"/>
              <p:cNvSpPr txBox="1">
                <a:spLocks noChangeArrowheads="1"/>
              </p:cNvSpPr>
              <p:nvPr/>
            </p:nvSpPr>
            <p:spPr bwMode="auto">
              <a:xfrm>
                <a:off x="2913" y="2141"/>
                <a:ext cx="1013" cy="3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800">
                    <a:solidFill>
                      <a:srgbClr val="FF0000"/>
                    </a:solidFill>
                  </a:rPr>
                  <a:t>b = y – ax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53" name="Line 9"/>
              <p:cNvSpPr>
                <a:spLocks noChangeShapeType="1"/>
              </p:cNvSpPr>
              <p:nvPr/>
            </p:nvSpPr>
            <p:spPr bwMode="auto">
              <a:xfrm>
                <a:off x="3787" y="225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754" name="Line 10"/>
              <p:cNvSpPr>
                <a:spLocks noChangeShapeType="1"/>
              </p:cNvSpPr>
              <p:nvPr/>
            </p:nvSpPr>
            <p:spPr bwMode="auto">
              <a:xfrm>
                <a:off x="3334" y="225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992313" y="3933826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l-GR" sz="3200" dirty="0"/>
              <a:t>Αν αντικαταστήσουμε ως προς </a:t>
            </a:r>
            <a:r>
              <a:rPr lang="en-US" sz="3200" dirty="0"/>
              <a:t>a </a:t>
            </a:r>
            <a:r>
              <a:rPr lang="el-GR" sz="3200" dirty="0"/>
              <a:t>έχουμε: </a:t>
            </a:r>
            <a:endParaRPr lang="en-US" sz="3200" dirty="0"/>
          </a:p>
        </p:txBody>
      </p:sp>
      <p:grpSp>
        <p:nvGrpSpPr>
          <p:cNvPr id="31763" name="Group 19"/>
          <p:cNvGrpSpPr>
            <a:grpSpLocks/>
          </p:cNvGrpSpPr>
          <p:nvPr/>
        </p:nvGrpSpPr>
        <p:grpSpPr bwMode="auto">
          <a:xfrm>
            <a:off x="5999164" y="3298826"/>
            <a:ext cx="1608137" cy="519113"/>
            <a:chOff x="2913" y="2141"/>
            <a:chExt cx="1013" cy="327"/>
          </a:xfrm>
        </p:grpSpPr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2913" y="2141"/>
              <a:ext cx="1013" cy="3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 dirty="0"/>
                <a:t>b = y – </a:t>
              </a:r>
              <a:r>
                <a:rPr lang="en-GB" sz="2800" dirty="0" err="1"/>
                <a:t>ax</a:t>
              </a:r>
              <a:endParaRPr lang="en-US" sz="2800" dirty="0"/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>
              <a:off x="3787" y="225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766" name="Line 22"/>
            <p:cNvSpPr>
              <a:spLocks noChangeShapeType="1"/>
            </p:cNvSpPr>
            <p:nvPr/>
          </p:nvSpPr>
          <p:spPr bwMode="auto">
            <a:xfrm>
              <a:off x="3334" y="225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1787" name="Group 43"/>
          <p:cNvGrpSpPr>
            <a:grpSpLocks/>
          </p:cNvGrpSpPr>
          <p:nvPr/>
        </p:nvGrpSpPr>
        <p:grpSpPr bwMode="auto">
          <a:xfrm>
            <a:off x="2711450" y="4508502"/>
            <a:ext cx="6276980" cy="1087438"/>
            <a:chOff x="748" y="3022"/>
            <a:chExt cx="3954" cy="685"/>
          </a:xfrm>
          <a:noFill/>
        </p:grpSpPr>
        <p:sp>
          <p:nvSpPr>
            <p:cNvPr id="31776" name="Text Box 32"/>
            <p:cNvSpPr txBox="1">
              <a:spLocks noChangeArrowheads="1"/>
            </p:cNvSpPr>
            <p:nvPr/>
          </p:nvSpPr>
          <p:spPr bwMode="auto">
            <a:xfrm>
              <a:off x="748" y="3221"/>
              <a:ext cx="873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b="1" dirty="0"/>
                <a:t>b = y - </a:t>
              </a:r>
              <a:endParaRPr lang="en-US" sz="3200" b="1" dirty="0"/>
            </a:p>
          </p:txBody>
        </p:sp>
        <p:sp>
          <p:nvSpPr>
            <p:cNvPr id="31777" name="Text Box 33"/>
            <p:cNvSpPr txBox="1">
              <a:spLocks noChangeArrowheads="1"/>
            </p:cNvSpPr>
            <p:nvPr/>
          </p:nvSpPr>
          <p:spPr bwMode="auto">
            <a:xfrm>
              <a:off x="1729" y="3022"/>
              <a:ext cx="561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3200" b="1" dirty="0"/>
                <a:t>r </a:t>
              </a:r>
              <a:r>
                <a:rPr lang="en-GB" sz="3200" b="1" dirty="0" err="1"/>
                <a:t>s</a:t>
              </a:r>
              <a:r>
                <a:rPr lang="en-GB" sz="3200" b="1" baseline="-25000" dirty="0" err="1"/>
                <a:t>y</a:t>
              </a:r>
              <a:endParaRPr lang="en-US" sz="3200" b="1" dirty="0"/>
            </a:p>
          </p:txBody>
        </p:sp>
        <p:sp>
          <p:nvSpPr>
            <p:cNvPr id="31778" name="Text Box 34"/>
            <p:cNvSpPr txBox="1">
              <a:spLocks noChangeArrowheads="1"/>
            </p:cNvSpPr>
            <p:nvPr/>
          </p:nvSpPr>
          <p:spPr bwMode="auto">
            <a:xfrm>
              <a:off x="1809" y="3339"/>
              <a:ext cx="303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b="1" dirty="0" err="1"/>
                <a:t>s</a:t>
              </a:r>
              <a:r>
                <a:rPr lang="en-GB" sz="3200" b="1" baseline="-25000" dirty="0" err="1"/>
                <a:t>x</a:t>
              </a:r>
              <a:endParaRPr lang="en-US" sz="3200" b="1" dirty="0"/>
            </a:p>
          </p:txBody>
        </p:sp>
        <p:sp>
          <p:nvSpPr>
            <p:cNvPr id="31779" name="Line 35"/>
            <p:cNvSpPr>
              <a:spLocks noChangeShapeType="1"/>
            </p:cNvSpPr>
            <p:nvPr/>
          </p:nvSpPr>
          <p:spPr bwMode="auto">
            <a:xfrm>
              <a:off x="1624" y="3430"/>
              <a:ext cx="62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1780" name="Text Box 36"/>
            <p:cNvSpPr txBox="1">
              <a:spLocks noChangeArrowheads="1"/>
            </p:cNvSpPr>
            <p:nvPr/>
          </p:nvSpPr>
          <p:spPr bwMode="auto">
            <a:xfrm>
              <a:off x="2939" y="3113"/>
              <a:ext cx="1763" cy="5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r = </a:t>
              </a:r>
              <a:r>
                <a:rPr lang="el-GR" dirty="0" smtClean="0"/>
                <a:t>Συντελεστής συσχέτισης</a:t>
              </a:r>
              <a:endParaRPr lang="en-GB" dirty="0"/>
            </a:p>
            <a:p>
              <a:r>
                <a:rPr lang="en-GB" dirty="0" err="1"/>
                <a:t>s</a:t>
              </a:r>
              <a:r>
                <a:rPr lang="en-GB" baseline="-25000" dirty="0" err="1"/>
                <a:t>y</a:t>
              </a:r>
              <a:r>
                <a:rPr lang="en-GB" baseline="-25000" dirty="0"/>
                <a:t> </a:t>
              </a:r>
              <a:r>
                <a:rPr lang="en-GB" dirty="0"/>
                <a:t>= </a:t>
              </a:r>
              <a:r>
                <a:rPr lang="el-GR" dirty="0" smtClean="0"/>
                <a:t>τυπική απόκλιση του </a:t>
              </a:r>
              <a:r>
                <a:rPr lang="en-GB" dirty="0" smtClean="0"/>
                <a:t>y</a:t>
              </a:r>
              <a:endParaRPr lang="en-GB" dirty="0"/>
            </a:p>
            <a:p>
              <a:r>
                <a:rPr lang="en-GB" dirty="0" err="1"/>
                <a:t>s</a:t>
              </a:r>
              <a:r>
                <a:rPr lang="en-GB" baseline="-25000" dirty="0" err="1"/>
                <a:t>x</a:t>
              </a:r>
              <a:r>
                <a:rPr lang="en-GB" dirty="0"/>
                <a:t> = </a:t>
              </a:r>
              <a:r>
                <a:rPr lang="el-GR" dirty="0" smtClean="0"/>
                <a:t>τυπική απόκλιση του </a:t>
              </a:r>
              <a:r>
                <a:rPr lang="en-GB" dirty="0" smtClean="0"/>
                <a:t>x</a:t>
              </a:r>
              <a:endParaRPr lang="en-US" dirty="0"/>
            </a:p>
          </p:txBody>
        </p:sp>
        <p:sp>
          <p:nvSpPr>
            <p:cNvPr id="31781" name="Line 37"/>
            <p:cNvSpPr>
              <a:spLocks noChangeShapeType="1"/>
            </p:cNvSpPr>
            <p:nvPr/>
          </p:nvSpPr>
          <p:spPr bwMode="auto">
            <a:xfrm>
              <a:off x="1247" y="3339"/>
              <a:ext cx="9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1782" name="Text Box 38"/>
            <p:cNvSpPr txBox="1">
              <a:spLocks noChangeArrowheads="1"/>
            </p:cNvSpPr>
            <p:nvPr/>
          </p:nvSpPr>
          <p:spPr bwMode="auto">
            <a:xfrm>
              <a:off x="2318" y="3201"/>
              <a:ext cx="244" cy="365"/>
            </a:xfrm>
            <a:prstGeom prst="rect">
              <a:avLst/>
            </a:prstGeom>
            <a:grp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b="1" dirty="0"/>
                <a:t>x</a:t>
              </a:r>
              <a:endParaRPr lang="en-US" sz="3200" b="1" dirty="0"/>
            </a:p>
          </p:txBody>
        </p:sp>
        <p:sp>
          <p:nvSpPr>
            <p:cNvPr id="31786" name="Line 42"/>
            <p:cNvSpPr>
              <a:spLocks noChangeShapeType="1"/>
            </p:cNvSpPr>
            <p:nvPr/>
          </p:nvSpPr>
          <p:spPr bwMode="auto">
            <a:xfrm>
              <a:off x="2381" y="3294"/>
              <a:ext cx="9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1992313" y="5661026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l-GR" sz="3200" dirty="0"/>
              <a:t>Όσο μικρότερη η συσχέτιση τόσο πλησιέστερα είναι το ύψος στον μέσο όρο των </a:t>
            </a:r>
            <a:r>
              <a:rPr lang="en-GB" sz="3200" dirty="0"/>
              <a:t>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6" name="Oval 74"/>
          <p:cNvSpPr>
            <a:spLocks noChangeArrowheads="1"/>
          </p:cNvSpPr>
          <p:nvPr/>
        </p:nvSpPr>
        <p:spPr bwMode="auto">
          <a:xfrm>
            <a:off x="6311901" y="1628776"/>
            <a:ext cx="2016125" cy="1152525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865" name="Oval 73"/>
          <p:cNvSpPr>
            <a:spLocks noChangeArrowheads="1"/>
          </p:cNvSpPr>
          <p:nvPr/>
        </p:nvSpPr>
        <p:spPr bwMode="auto">
          <a:xfrm>
            <a:off x="5087939" y="2924176"/>
            <a:ext cx="865187" cy="1008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863" name="Oval 71"/>
          <p:cNvSpPr>
            <a:spLocks noChangeArrowheads="1"/>
          </p:cNvSpPr>
          <p:nvPr/>
        </p:nvSpPr>
        <p:spPr bwMode="auto">
          <a:xfrm>
            <a:off x="4943475" y="1700213"/>
            <a:ext cx="865188" cy="10080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864" name="Oval 72"/>
          <p:cNvSpPr>
            <a:spLocks noChangeArrowheads="1"/>
          </p:cNvSpPr>
          <p:nvPr/>
        </p:nvSpPr>
        <p:spPr bwMode="auto">
          <a:xfrm>
            <a:off x="7032625" y="1700213"/>
            <a:ext cx="865188" cy="10080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</a:rPr>
              <a:t>Στο  μοντέλο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553" y="4005264"/>
            <a:ext cx="7859713" cy="2852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>
                <a:latin typeface="Times New Roman" pitchFamily="18" charset="0"/>
              </a:rPr>
              <a:t>Αν η συνάφεια είναι μηδέν προβλέπουμε απλώς τον μέσο όρο του </a:t>
            </a:r>
            <a:r>
              <a:rPr lang="en-GB" sz="2000" dirty="0">
                <a:latin typeface="Times New Roman" pitchFamily="18" charset="0"/>
              </a:rPr>
              <a:t> y </a:t>
            </a:r>
            <a:r>
              <a:rPr lang="el-GR" sz="2000" dirty="0">
                <a:latin typeface="Times New Roman" pitchFamily="18" charset="0"/>
              </a:rPr>
              <a:t>για κάθε τιμή του </a:t>
            </a:r>
            <a:r>
              <a:rPr lang="en-GB" sz="2000" dirty="0">
                <a:latin typeface="Times New Roman" pitchFamily="18" charset="0"/>
              </a:rPr>
              <a:t>x, </a:t>
            </a:r>
            <a:r>
              <a:rPr lang="el-GR" sz="2000" dirty="0">
                <a:latin typeface="Times New Roman" pitchFamily="18" charset="0"/>
              </a:rPr>
              <a:t>και η γραμμική παλινδρόμηση είναι απλώς μια γραμμή που διασχίζει τον άξονα των </a:t>
            </a:r>
            <a:r>
              <a:rPr lang="en-US" sz="2000" dirty="0">
                <a:latin typeface="Times New Roman" pitchFamily="18" charset="0"/>
              </a:rPr>
              <a:t>x </a:t>
            </a:r>
            <a:r>
              <a:rPr lang="el-GR" sz="2000" dirty="0">
                <a:latin typeface="Times New Roman" pitchFamily="18" charset="0"/>
              </a:rPr>
              <a:t>στον μέσο όρο των </a:t>
            </a:r>
            <a:r>
              <a:rPr lang="en-GB" sz="2000" dirty="0">
                <a:latin typeface="Times New Roman" pitchFamily="18" charset="0"/>
              </a:rPr>
              <a:t>y</a:t>
            </a:r>
          </a:p>
          <a:p>
            <a:pPr>
              <a:lnSpc>
                <a:spcPct val="90000"/>
              </a:lnSpc>
            </a:pPr>
            <a:endParaRPr lang="en-GB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sz="2000" dirty="0">
                <a:latin typeface="Times New Roman" pitchFamily="18" charset="0"/>
              </a:rPr>
              <a:t>Αλλά αυτό δεν είναι χρήσιμο</a:t>
            </a:r>
            <a:endParaRPr lang="en-GB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sz="2000" dirty="0">
                <a:latin typeface="Times New Roman" pitchFamily="18" charset="0"/>
              </a:rPr>
              <a:t>Μπορούμε να υπολογίσουμε τη γραμμή της παλινδρόμησης, αλλά το ερώτημα είναι πόσο καλά ταιριάζει στα δεδομένα μας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33854" name="Group 62"/>
          <p:cNvGrpSpPr>
            <a:grpSpLocks/>
          </p:cNvGrpSpPr>
          <p:nvPr/>
        </p:nvGrpSpPr>
        <p:grpSpPr bwMode="auto">
          <a:xfrm>
            <a:off x="2927350" y="1628776"/>
            <a:ext cx="5329238" cy="1008063"/>
            <a:chOff x="431" y="1253"/>
            <a:chExt cx="3357" cy="635"/>
          </a:xfrm>
        </p:grpSpPr>
        <p:sp>
          <p:nvSpPr>
            <p:cNvPr id="33835" name="Text Box 43"/>
            <p:cNvSpPr txBox="1">
              <a:spLocks noChangeArrowheads="1"/>
            </p:cNvSpPr>
            <p:nvPr/>
          </p:nvSpPr>
          <p:spPr bwMode="auto">
            <a:xfrm>
              <a:off x="735" y="135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l-GR" sz="2400"/>
            </a:p>
          </p:txBody>
        </p:sp>
        <p:sp>
          <p:nvSpPr>
            <p:cNvPr id="33836" name="Text Box 44"/>
            <p:cNvSpPr txBox="1">
              <a:spLocks noChangeArrowheads="1"/>
            </p:cNvSpPr>
            <p:nvPr/>
          </p:nvSpPr>
          <p:spPr bwMode="auto">
            <a:xfrm>
              <a:off x="431" y="1434"/>
              <a:ext cx="12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ŷ </a:t>
              </a:r>
              <a:r>
                <a:rPr lang="en-GB" sz="2800" b="1" dirty="0">
                  <a:solidFill>
                    <a:srgbClr val="FF0000"/>
                  </a:solidFill>
                </a:rPr>
                <a:t>= </a:t>
              </a:r>
              <a:r>
                <a:rPr lang="en-GB" sz="2800" b="1" dirty="0" err="1">
                  <a:solidFill>
                    <a:srgbClr val="FF0000"/>
                  </a:solidFill>
                </a:rPr>
                <a:t>ax</a:t>
              </a:r>
              <a:r>
                <a:rPr lang="en-GB" sz="2800" b="1" dirty="0">
                  <a:solidFill>
                    <a:srgbClr val="FF0000"/>
                  </a:solidFill>
                </a:rPr>
                <a:t> + b =</a:t>
              </a:r>
              <a:r>
                <a:rPr lang="en-GB" sz="2400" dirty="0">
                  <a:solidFill>
                    <a:srgbClr val="FF0000"/>
                  </a:solidFill>
                </a:rPr>
                <a:t>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33840" name="Group 48"/>
            <p:cNvGrpSpPr>
              <a:grpSpLocks/>
            </p:cNvGrpSpPr>
            <p:nvPr/>
          </p:nvGrpSpPr>
          <p:grpSpPr bwMode="auto">
            <a:xfrm>
              <a:off x="1701" y="1253"/>
              <a:ext cx="606" cy="635"/>
              <a:chOff x="1701" y="1253"/>
              <a:chExt cx="606" cy="635"/>
            </a:xfrm>
          </p:grpSpPr>
          <p:sp>
            <p:nvSpPr>
              <p:cNvPr id="33837" name="Text Box 45"/>
              <p:cNvSpPr txBox="1">
                <a:spLocks noChangeArrowheads="1"/>
              </p:cNvSpPr>
              <p:nvPr/>
            </p:nvSpPr>
            <p:spPr bwMode="auto">
              <a:xfrm>
                <a:off x="1746" y="1253"/>
                <a:ext cx="56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2800" b="1" dirty="0">
                    <a:solidFill>
                      <a:srgbClr val="FF0000"/>
                    </a:solidFill>
                  </a:rPr>
                  <a:t>r </a:t>
                </a:r>
                <a:r>
                  <a:rPr lang="en-GB" sz="2800" b="1" dirty="0" err="1">
                    <a:solidFill>
                      <a:srgbClr val="FF0000"/>
                    </a:solidFill>
                  </a:rPr>
                  <a:t>s</a:t>
                </a:r>
                <a:r>
                  <a:rPr lang="en-GB" sz="2800" b="1" baseline="-25000" dirty="0" err="1">
                    <a:solidFill>
                      <a:srgbClr val="FF0000"/>
                    </a:solidFill>
                  </a:rPr>
                  <a:t>y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838" name="Text Box 46"/>
              <p:cNvSpPr txBox="1">
                <a:spLocks noChangeArrowheads="1"/>
              </p:cNvSpPr>
              <p:nvPr/>
            </p:nvSpPr>
            <p:spPr bwMode="auto">
              <a:xfrm>
                <a:off x="1837" y="1561"/>
                <a:ext cx="27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800" b="1">
                    <a:solidFill>
                      <a:srgbClr val="FF0000"/>
                    </a:solidFill>
                  </a:rPr>
                  <a:t>s</a:t>
                </a:r>
                <a:r>
                  <a:rPr lang="en-GB" sz="2800" b="1" baseline="-25000">
                    <a:solidFill>
                      <a:srgbClr val="FF0000"/>
                    </a:solidFill>
                  </a:rPr>
                  <a:t>x</a:t>
                </a:r>
                <a:endParaRPr lang="en-US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3839" name="Line 47"/>
              <p:cNvSpPr>
                <a:spLocks noChangeShapeType="1"/>
              </p:cNvSpPr>
              <p:nvPr/>
            </p:nvSpPr>
            <p:spPr bwMode="auto">
              <a:xfrm>
                <a:off x="1701" y="1616"/>
                <a:ext cx="49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3842" name="Group 50"/>
            <p:cNvGrpSpPr>
              <a:grpSpLocks/>
            </p:cNvGrpSpPr>
            <p:nvPr/>
          </p:nvGrpSpPr>
          <p:grpSpPr bwMode="auto">
            <a:xfrm>
              <a:off x="3016" y="1253"/>
              <a:ext cx="606" cy="635"/>
              <a:chOff x="1701" y="1253"/>
              <a:chExt cx="606" cy="635"/>
            </a:xfrm>
          </p:grpSpPr>
          <p:sp>
            <p:nvSpPr>
              <p:cNvPr id="33843" name="Text Box 51"/>
              <p:cNvSpPr txBox="1">
                <a:spLocks noChangeArrowheads="1"/>
              </p:cNvSpPr>
              <p:nvPr/>
            </p:nvSpPr>
            <p:spPr bwMode="auto">
              <a:xfrm>
                <a:off x="1746" y="1253"/>
                <a:ext cx="56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2800" b="1">
                    <a:solidFill>
                      <a:srgbClr val="FF0000"/>
                    </a:solidFill>
                  </a:rPr>
                  <a:t>r s</a:t>
                </a:r>
                <a:r>
                  <a:rPr lang="en-GB" sz="2800" b="1" baseline="-25000">
                    <a:solidFill>
                      <a:srgbClr val="FF0000"/>
                    </a:solidFill>
                  </a:rPr>
                  <a:t>y</a:t>
                </a:r>
                <a:endParaRPr lang="en-US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3844" name="Text Box 52"/>
              <p:cNvSpPr txBox="1">
                <a:spLocks noChangeArrowheads="1"/>
              </p:cNvSpPr>
              <p:nvPr/>
            </p:nvSpPr>
            <p:spPr bwMode="auto">
              <a:xfrm>
                <a:off x="1837" y="1561"/>
                <a:ext cx="27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800" b="1">
                    <a:solidFill>
                      <a:srgbClr val="FF0000"/>
                    </a:solidFill>
                  </a:rPr>
                  <a:t>s</a:t>
                </a:r>
                <a:r>
                  <a:rPr lang="en-GB" sz="2800" b="1" baseline="-25000">
                    <a:solidFill>
                      <a:srgbClr val="FF0000"/>
                    </a:solidFill>
                  </a:rPr>
                  <a:t>x</a:t>
                </a:r>
                <a:endParaRPr lang="en-US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3845" name="Line 53"/>
              <p:cNvSpPr>
                <a:spLocks noChangeShapeType="1"/>
              </p:cNvSpPr>
              <p:nvPr/>
            </p:nvSpPr>
            <p:spPr bwMode="auto">
              <a:xfrm>
                <a:off x="1701" y="1616"/>
                <a:ext cx="49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3850" name="Text Box 58"/>
            <p:cNvSpPr txBox="1">
              <a:spLocks noChangeArrowheads="1"/>
            </p:cNvSpPr>
            <p:nvPr/>
          </p:nvSpPr>
          <p:spPr bwMode="auto">
            <a:xfrm>
              <a:off x="2232" y="1415"/>
              <a:ext cx="7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 b="1">
                  <a:solidFill>
                    <a:srgbClr val="FF0000"/>
                  </a:solidFill>
                </a:rPr>
                <a:t>x + y - 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33851" name="Text Box 59"/>
            <p:cNvSpPr txBox="1">
              <a:spLocks noChangeArrowheads="1"/>
            </p:cNvSpPr>
            <p:nvPr/>
          </p:nvSpPr>
          <p:spPr bwMode="auto">
            <a:xfrm>
              <a:off x="3560" y="1425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 b="1">
                  <a:solidFill>
                    <a:srgbClr val="FF0000"/>
                  </a:solidFill>
                </a:rPr>
                <a:t>x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33852" name="Line 60"/>
            <p:cNvSpPr>
              <a:spLocks noChangeShapeType="1"/>
            </p:cNvSpPr>
            <p:nvPr/>
          </p:nvSpPr>
          <p:spPr bwMode="auto">
            <a:xfrm>
              <a:off x="2653" y="1480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3853" name="Line 61"/>
            <p:cNvSpPr>
              <a:spLocks noChangeShapeType="1"/>
            </p:cNvSpPr>
            <p:nvPr/>
          </p:nvSpPr>
          <p:spPr bwMode="auto">
            <a:xfrm>
              <a:off x="3606" y="1525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3860" name="Group 68"/>
          <p:cNvGrpSpPr>
            <a:grpSpLocks/>
          </p:cNvGrpSpPr>
          <p:nvPr/>
        </p:nvGrpSpPr>
        <p:grpSpPr bwMode="auto">
          <a:xfrm>
            <a:off x="4440238" y="2852738"/>
            <a:ext cx="3205162" cy="1008062"/>
            <a:chOff x="1688" y="1797"/>
            <a:chExt cx="2019" cy="635"/>
          </a:xfrm>
        </p:grpSpPr>
        <p:grpSp>
          <p:nvGrpSpPr>
            <p:cNvPr id="33846" name="Group 54"/>
            <p:cNvGrpSpPr>
              <a:grpSpLocks/>
            </p:cNvGrpSpPr>
            <p:nvPr/>
          </p:nvGrpSpPr>
          <p:grpSpPr bwMode="auto">
            <a:xfrm>
              <a:off x="2109" y="1797"/>
              <a:ext cx="606" cy="635"/>
              <a:chOff x="1701" y="1253"/>
              <a:chExt cx="606" cy="635"/>
            </a:xfrm>
          </p:grpSpPr>
          <p:sp>
            <p:nvSpPr>
              <p:cNvPr id="33847" name="Text Box 55"/>
              <p:cNvSpPr txBox="1">
                <a:spLocks noChangeArrowheads="1"/>
              </p:cNvSpPr>
              <p:nvPr/>
            </p:nvSpPr>
            <p:spPr bwMode="auto">
              <a:xfrm>
                <a:off x="1746" y="1253"/>
                <a:ext cx="56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2800" b="1">
                    <a:solidFill>
                      <a:srgbClr val="FF0000"/>
                    </a:solidFill>
                  </a:rPr>
                  <a:t>r s</a:t>
                </a:r>
                <a:r>
                  <a:rPr lang="en-GB" sz="2800" b="1" baseline="-25000">
                    <a:solidFill>
                      <a:srgbClr val="FF0000"/>
                    </a:solidFill>
                  </a:rPr>
                  <a:t>y</a:t>
                </a:r>
                <a:endParaRPr lang="en-US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3848" name="Text Box 56"/>
              <p:cNvSpPr txBox="1">
                <a:spLocks noChangeArrowheads="1"/>
              </p:cNvSpPr>
              <p:nvPr/>
            </p:nvSpPr>
            <p:spPr bwMode="auto">
              <a:xfrm>
                <a:off x="1837" y="1561"/>
                <a:ext cx="27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800" b="1">
                    <a:solidFill>
                      <a:srgbClr val="FF0000"/>
                    </a:solidFill>
                  </a:rPr>
                  <a:t>s</a:t>
                </a:r>
                <a:r>
                  <a:rPr lang="en-GB" sz="2800" b="1" baseline="-25000">
                    <a:solidFill>
                      <a:srgbClr val="FF0000"/>
                    </a:solidFill>
                  </a:rPr>
                  <a:t>x</a:t>
                </a:r>
                <a:endParaRPr lang="en-US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3849" name="Line 57"/>
              <p:cNvSpPr>
                <a:spLocks noChangeShapeType="1"/>
              </p:cNvSpPr>
              <p:nvPr/>
            </p:nvSpPr>
            <p:spPr bwMode="auto">
              <a:xfrm>
                <a:off x="1701" y="1616"/>
                <a:ext cx="49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3855" name="Text Box 63"/>
            <p:cNvSpPr txBox="1">
              <a:spLocks noChangeArrowheads="1"/>
            </p:cNvSpPr>
            <p:nvPr/>
          </p:nvSpPr>
          <p:spPr bwMode="auto">
            <a:xfrm>
              <a:off x="1688" y="1959"/>
              <a:ext cx="4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cs typeface="Times New Roman" pitchFamily="18" charset="0"/>
                </a:rPr>
                <a:t>ŷ =</a:t>
              </a:r>
            </a:p>
          </p:txBody>
        </p:sp>
        <p:sp>
          <p:nvSpPr>
            <p:cNvPr id="33856" name="Text Box 64"/>
            <p:cNvSpPr txBox="1">
              <a:spLocks noChangeArrowheads="1"/>
            </p:cNvSpPr>
            <p:nvPr/>
          </p:nvSpPr>
          <p:spPr bwMode="auto">
            <a:xfrm>
              <a:off x="2641" y="1914"/>
              <a:ext cx="10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 b="1">
                  <a:solidFill>
                    <a:srgbClr val="FF0000"/>
                  </a:solidFill>
                </a:rPr>
                <a:t>(x – x) + y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33857" name="Line 65"/>
            <p:cNvSpPr>
              <a:spLocks noChangeShapeType="1"/>
            </p:cNvSpPr>
            <p:nvPr/>
          </p:nvSpPr>
          <p:spPr bwMode="auto">
            <a:xfrm>
              <a:off x="3107" y="2024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3858" name="Line 66"/>
            <p:cNvSpPr>
              <a:spLocks noChangeShapeType="1"/>
            </p:cNvSpPr>
            <p:nvPr/>
          </p:nvSpPr>
          <p:spPr bwMode="auto">
            <a:xfrm>
              <a:off x="3560" y="2024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3859" name="Text Box 67"/>
          <p:cNvSpPr txBox="1">
            <a:spLocks noChangeArrowheads="1"/>
          </p:cNvSpPr>
          <p:nvPr/>
        </p:nvSpPr>
        <p:spPr bwMode="auto">
          <a:xfrm>
            <a:off x="2187575" y="3089276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/>
              <a:t>γίνεται</a:t>
            </a:r>
            <a:r>
              <a:rPr lang="en-GB" sz="2400" dirty="0"/>
              <a:t>:</a:t>
            </a:r>
            <a:endParaRPr lang="en-US" sz="2400" dirty="0"/>
          </a:p>
        </p:txBody>
      </p:sp>
      <p:sp>
        <p:nvSpPr>
          <p:cNvPr id="33867" name="Line 75"/>
          <p:cNvSpPr>
            <a:spLocks noChangeShapeType="1"/>
          </p:cNvSpPr>
          <p:nvPr/>
        </p:nvSpPr>
        <p:spPr bwMode="auto">
          <a:xfrm flipH="1">
            <a:off x="8112125" y="17002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868" name="Line 76"/>
          <p:cNvSpPr>
            <a:spLocks noChangeShapeType="1"/>
          </p:cNvSpPr>
          <p:nvPr/>
        </p:nvSpPr>
        <p:spPr bwMode="auto">
          <a:xfrm flipV="1">
            <a:off x="5664200" y="17002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871" name="Line 79"/>
          <p:cNvSpPr>
            <a:spLocks noChangeShapeType="1"/>
          </p:cNvSpPr>
          <p:nvPr/>
        </p:nvSpPr>
        <p:spPr bwMode="auto">
          <a:xfrm flipV="1">
            <a:off x="5735638" y="28527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872" name="Line 80"/>
          <p:cNvSpPr>
            <a:spLocks noChangeShapeType="1"/>
          </p:cNvSpPr>
          <p:nvPr/>
        </p:nvSpPr>
        <p:spPr bwMode="auto">
          <a:xfrm>
            <a:off x="7751763" y="25654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873" name="Text Box 81"/>
          <p:cNvSpPr txBox="1">
            <a:spLocks noChangeArrowheads="1"/>
          </p:cNvSpPr>
          <p:nvPr/>
        </p:nvSpPr>
        <p:spPr bwMode="auto">
          <a:xfrm>
            <a:off x="5808663" y="14843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</a:t>
            </a:r>
            <a:endParaRPr lang="en-US"/>
          </a:p>
        </p:txBody>
      </p:sp>
      <p:sp>
        <p:nvSpPr>
          <p:cNvPr id="33874" name="Text Box 82"/>
          <p:cNvSpPr txBox="1">
            <a:spLocks noChangeArrowheads="1"/>
          </p:cNvSpPr>
          <p:nvPr/>
        </p:nvSpPr>
        <p:spPr bwMode="auto">
          <a:xfrm>
            <a:off x="8256588" y="14843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b</a:t>
            </a:r>
            <a:endParaRPr lang="en-US"/>
          </a:p>
        </p:txBody>
      </p:sp>
      <p:sp>
        <p:nvSpPr>
          <p:cNvPr id="33875" name="Text Box 83"/>
          <p:cNvSpPr txBox="1">
            <a:spLocks noChangeArrowheads="1"/>
          </p:cNvSpPr>
          <p:nvPr/>
        </p:nvSpPr>
        <p:spPr bwMode="auto">
          <a:xfrm>
            <a:off x="5880100" y="2565401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</a:t>
            </a:r>
            <a:endParaRPr lang="en-US"/>
          </a:p>
        </p:txBody>
      </p:sp>
      <p:sp>
        <p:nvSpPr>
          <p:cNvPr id="33876" name="Text Box 84"/>
          <p:cNvSpPr txBox="1">
            <a:spLocks noChangeArrowheads="1"/>
          </p:cNvSpPr>
          <p:nvPr/>
        </p:nvSpPr>
        <p:spPr bwMode="auto">
          <a:xfrm>
            <a:off x="7896225" y="263683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</a:rPr>
              <a:t>Πόσο καλό είναι το μοντέλο μας;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03512" y="1981200"/>
            <a:ext cx="4392488" cy="655638"/>
          </a:xfrm>
        </p:spPr>
        <p:txBody>
          <a:bodyPr/>
          <a:lstStyle/>
          <a:p>
            <a:r>
              <a:rPr lang="el-GR" sz="2400" dirty="0">
                <a:latin typeface="Times New Roman" pitchFamily="18" charset="0"/>
              </a:rPr>
              <a:t>Συνολική διακύμανση στα </a:t>
            </a:r>
            <a:r>
              <a:rPr lang="en-US" sz="2400" dirty="0">
                <a:latin typeface="Times New Roman" pitchFamily="18" charset="0"/>
              </a:rPr>
              <a:t>y</a:t>
            </a:r>
            <a:r>
              <a:rPr lang="en-GB" sz="2400" dirty="0">
                <a:latin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35852" name="Group 12"/>
          <p:cNvGrpSpPr>
            <a:grpSpLocks/>
          </p:cNvGrpSpPr>
          <p:nvPr/>
        </p:nvGrpSpPr>
        <p:grpSpPr bwMode="auto">
          <a:xfrm>
            <a:off x="5808664" y="1773239"/>
            <a:ext cx="3000375" cy="960437"/>
            <a:chOff x="2699" y="1117"/>
            <a:chExt cx="1890" cy="605"/>
          </a:xfrm>
        </p:grpSpPr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2699" y="1298"/>
              <a:ext cx="4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</a:rPr>
                <a:t>s</a:t>
              </a:r>
              <a:r>
                <a:rPr lang="en-GB" sz="2400" baseline="-25000">
                  <a:solidFill>
                    <a:srgbClr val="FF0000"/>
                  </a:solidFill>
                </a:rPr>
                <a:t>y</a:t>
              </a:r>
              <a:r>
                <a:rPr lang="en-GB" sz="2400" baseline="30000">
                  <a:solidFill>
                    <a:srgbClr val="FF0000"/>
                  </a:solidFill>
                </a:rPr>
                <a:t>2 </a:t>
              </a:r>
              <a:r>
                <a:rPr lang="en-GB" sz="2400">
                  <a:solidFill>
                    <a:srgbClr val="FF0000"/>
                  </a:solidFill>
                </a:rPr>
                <a:t>=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3152" y="1117"/>
              <a:ext cx="8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cs typeface="Times New Roman" pitchFamily="18" charset="0"/>
                </a:rPr>
                <a:t>∑(y – y)</a:t>
              </a:r>
              <a:r>
                <a:rPr lang="en-US" sz="2400" baseline="30000">
                  <a:solidFill>
                    <a:srgbClr val="FF0000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3319" y="1434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</a:rPr>
                <a:t>n - 1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4195" y="1117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</a:rPr>
                <a:t>SS</a:t>
              </a:r>
              <a:r>
                <a:rPr lang="en-GB" sz="2400" baseline="-25000">
                  <a:solidFill>
                    <a:srgbClr val="FF0000"/>
                  </a:solidFill>
                </a:rPr>
                <a:t>y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4241" y="1434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</a:rPr>
                <a:t>df</a:t>
              </a:r>
              <a:r>
                <a:rPr lang="en-GB" sz="2400" baseline="-25000">
                  <a:solidFill>
                    <a:srgbClr val="FF0000"/>
                  </a:solidFill>
                </a:rPr>
                <a:t>y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3198" y="1434"/>
              <a:ext cx="7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3969" y="129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=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4241" y="1434"/>
              <a:ext cx="3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1992313" y="2997200"/>
            <a:ext cx="61912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l-GR" sz="2400" dirty="0"/>
              <a:t>Διακύμανση των εκτιμούμενων </a:t>
            </a:r>
            <a:r>
              <a:rPr lang="en-US" sz="2400" dirty="0"/>
              <a:t>y </a:t>
            </a:r>
            <a:r>
              <a:rPr lang="en-GB" sz="2400" i="1" dirty="0"/>
              <a:t>(</a:t>
            </a:r>
            <a:r>
              <a:rPr lang="en-US" sz="2400" i="1" dirty="0"/>
              <a:t>ŷ)</a:t>
            </a:r>
            <a:r>
              <a:rPr lang="en-GB" sz="2400" i="1" dirty="0"/>
              <a:t>:</a:t>
            </a:r>
            <a:endParaRPr lang="en-US" sz="2400" i="1" dirty="0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1992313" y="4797425"/>
            <a:ext cx="4114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2400" dirty="0"/>
              <a:t>Error variance:</a:t>
            </a:r>
            <a:endParaRPr lang="en-US" sz="2400" dirty="0"/>
          </a:p>
        </p:txBody>
      </p:sp>
      <p:grpSp>
        <p:nvGrpSpPr>
          <p:cNvPr id="35867" name="Group 27"/>
          <p:cNvGrpSpPr>
            <a:grpSpLocks/>
          </p:cNvGrpSpPr>
          <p:nvPr/>
        </p:nvGrpSpPr>
        <p:grpSpPr bwMode="auto">
          <a:xfrm>
            <a:off x="3143251" y="3716339"/>
            <a:ext cx="3260725" cy="960437"/>
            <a:chOff x="1020" y="2387"/>
            <a:chExt cx="2054" cy="605"/>
          </a:xfrm>
        </p:grpSpPr>
        <p:grpSp>
          <p:nvGrpSpPr>
            <p:cNvPr id="35855" name="Group 15"/>
            <p:cNvGrpSpPr>
              <a:grpSpLocks/>
            </p:cNvGrpSpPr>
            <p:nvPr/>
          </p:nvGrpSpPr>
          <p:grpSpPr bwMode="auto">
            <a:xfrm>
              <a:off x="1020" y="2387"/>
              <a:ext cx="2054" cy="605"/>
              <a:chOff x="2699" y="1117"/>
              <a:chExt cx="2054" cy="605"/>
            </a:xfrm>
          </p:grpSpPr>
          <p:sp>
            <p:nvSpPr>
              <p:cNvPr id="35856" name="Text Box 16"/>
              <p:cNvSpPr txBox="1">
                <a:spLocks noChangeArrowheads="1"/>
              </p:cNvSpPr>
              <p:nvPr/>
            </p:nvSpPr>
            <p:spPr bwMode="auto">
              <a:xfrm>
                <a:off x="2699" y="1298"/>
                <a:ext cx="4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>
                    <a:solidFill>
                      <a:srgbClr val="FF0000"/>
                    </a:solidFill>
                  </a:rPr>
                  <a:t>s</a:t>
                </a:r>
                <a:r>
                  <a:rPr lang="en-US" sz="2400" baseline="-25000">
                    <a:solidFill>
                      <a:srgbClr val="FF0000"/>
                    </a:solidFill>
                    <a:cs typeface="Times New Roman" pitchFamily="18" charset="0"/>
                  </a:rPr>
                  <a:t>ŷ</a:t>
                </a:r>
                <a:r>
                  <a:rPr lang="en-GB" sz="2400" baseline="30000">
                    <a:solidFill>
                      <a:srgbClr val="FF0000"/>
                    </a:solidFill>
                  </a:rPr>
                  <a:t>2 </a:t>
                </a:r>
                <a:r>
                  <a:rPr lang="en-GB" sz="2400">
                    <a:solidFill>
                      <a:srgbClr val="FF0000"/>
                    </a:solidFill>
                  </a:rPr>
                  <a:t>=</a:t>
                </a:r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857" name="Text Box 17"/>
              <p:cNvSpPr txBox="1">
                <a:spLocks noChangeArrowheads="1"/>
              </p:cNvSpPr>
              <p:nvPr/>
            </p:nvSpPr>
            <p:spPr bwMode="auto">
              <a:xfrm>
                <a:off x="3152" y="1117"/>
                <a:ext cx="8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  <a:cs typeface="Times New Roman" pitchFamily="18" charset="0"/>
                  </a:rPr>
                  <a:t>∑(ŷ – y)</a:t>
                </a:r>
                <a:r>
                  <a:rPr lang="en-US" sz="2400" baseline="30000">
                    <a:solidFill>
                      <a:srgbClr val="FF0000"/>
                    </a:solidFill>
                    <a:cs typeface="Times New Roman" pitchFamily="18" charset="0"/>
                  </a:rPr>
                  <a:t>2</a:t>
                </a:r>
                <a:endParaRPr lang="en-US" sz="24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5858" name="Text Box 18"/>
              <p:cNvSpPr txBox="1">
                <a:spLocks noChangeArrowheads="1"/>
              </p:cNvSpPr>
              <p:nvPr/>
            </p:nvSpPr>
            <p:spPr bwMode="auto">
              <a:xfrm>
                <a:off x="3319" y="1434"/>
                <a:ext cx="46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>
                    <a:solidFill>
                      <a:srgbClr val="FF0000"/>
                    </a:solidFill>
                  </a:rPr>
                  <a:t>n - 1</a:t>
                </a:r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859" name="Text Box 19"/>
              <p:cNvSpPr txBox="1">
                <a:spLocks noChangeArrowheads="1"/>
              </p:cNvSpPr>
              <p:nvPr/>
            </p:nvSpPr>
            <p:spPr bwMode="auto">
              <a:xfrm>
                <a:off x="4195" y="1117"/>
                <a:ext cx="55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>
                    <a:solidFill>
                      <a:srgbClr val="FF0000"/>
                    </a:solidFill>
                  </a:rPr>
                  <a:t>SS</a:t>
                </a:r>
                <a:r>
                  <a:rPr lang="en-GB" sz="2400" baseline="-25000">
                    <a:solidFill>
                      <a:srgbClr val="FF0000"/>
                    </a:solidFill>
                  </a:rPr>
                  <a:t>pred</a:t>
                </a:r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860" name="Text Box 20"/>
              <p:cNvSpPr txBox="1">
                <a:spLocks noChangeArrowheads="1"/>
              </p:cNvSpPr>
              <p:nvPr/>
            </p:nvSpPr>
            <p:spPr bwMode="auto">
              <a:xfrm>
                <a:off x="4241" y="1434"/>
                <a:ext cx="3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>
                    <a:solidFill>
                      <a:srgbClr val="FF0000"/>
                    </a:solidFill>
                  </a:rPr>
                  <a:t>df</a:t>
                </a:r>
                <a:r>
                  <a:rPr lang="en-US" sz="2400" baseline="-25000">
                    <a:solidFill>
                      <a:srgbClr val="FF0000"/>
                    </a:solidFill>
                    <a:cs typeface="Times New Roman" pitchFamily="18" charset="0"/>
                  </a:rPr>
                  <a:t>ŷ</a:t>
                </a:r>
                <a:endParaRPr lang="en-US" sz="24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5861" name="Line 21"/>
              <p:cNvSpPr>
                <a:spLocks noChangeShapeType="1"/>
              </p:cNvSpPr>
              <p:nvPr/>
            </p:nvSpPr>
            <p:spPr bwMode="auto">
              <a:xfrm>
                <a:off x="3198" y="1434"/>
                <a:ext cx="72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62" name="Text Box 22"/>
              <p:cNvSpPr txBox="1">
                <a:spLocks noChangeArrowheads="1"/>
              </p:cNvSpPr>
              <p:nvPr/>
            </p:nvSpPr>
            <p:spPr bwMode="auto">
              <a:xfrm>
                <a:off x="3969" y="1298"/>
                <a:ext cx="2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>
                    <a:solidFill>
                      <a:srgbClr val="FF0000"/>
                    </a:solidFill>
                  </a:rPr>
                  <a:t>=</a:t>
                </a:r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863" name="Line 23"/>
              <p:cNvSpPr>
                <a:spLocks noChangeShapeType="1"/>
              </p:cNvSpPr>
              <p:nvPr/>
            </p:nvSpPr>
            <p:spPr bwMode="auto">
              <a:xfrm>
                <a:off x="4241" y="1434"/>
                <a:ext cx="3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>
              <a:off x="2018" y="2478"/>
              <a:ext cx="9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7391401" y="1916113"/>
            <a:ext cx="1444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7156450" y="3644901"/>
            <a:ext cx="23955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dirty="0"/>
              <a:t>Αυτή η διακύμανση «εξηγείται» από το μοντέλο μας</a:t>
            </a:r>
            <a:endParaRPr lang="en-US" sz="2000" dirty="0"/>
          </a:p>
        </p:txBody>
      </p:sp>
      <p:grpSp>
        <p:nvGrpSpPr>
          <p:cNvPr id="35879" name="Group 39"/>
          <p:cNvGrpSpPr>
            <a:grpSpLocks/>
          </p:cNvGrpSpPr>
          <p:nvPr/>
        </p:nvGrpSpPr>
        <p:grpSpPr bwMode="auto">
          <a:xfrm>
            <a:off x="3143250" y="5445125"/>
            <a:ext cx="3290888" cy="960438"/>
            <a:chOff x="1020" y="3430"/>
            <a:chExt cx="2073" cy="605"/>
          </a:xfrm>
        </p:grpSpPr>
        <p:sp>
          <p:nvSpPr>
            <p:cNvPr id="35870" name="Text Box 30"/>
            <p:cNvSpPr txBox="1">
              <a:spLocks noChangeArrowheads="1"/>
            </p:cNvSpPr>
            <p:nvPr/>
          </p:nvSpPr>
          <p:spPr bwMode="auto">
            <a:xfrm>
              <a:off x="1020" y="3611"/>
              <a:ext cx="6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</a:rPr>
                <a:t>s</a:t>
              </a:r>
              <a:r>
                <a:rPr lang="en-US" sz="2400" baseline="-25000">
                  <a:solidFill>
                    <a:srgbClr val="FF0000"/>
                  </a:solidFill>
                  <a:cs typeface="Times New Roman" pitchFamily="18" charset="0"/>
                </a:rPr>
                <a:t>error</a:t>
              </a:r>
              <a:r>
                <a:rPr lang="en-GB" sz="2400" baseline="30000">
                  <a:solidFill>
                    <a:srgbClr val="FF0000"/>
                  </a:solidFill>
                </a:rPr>
                <a:t>2 </a:t>
              </a:r>
              <a:r>
                <a:rPr lang="en-GB" sz="2400">
                  <a:solidFill>
                    <a:srgbClr val="FF0000"/>
                  </a:solidFill>
                </a:rPr>
                <a:t>=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5871" name="Text Box 31"/>
            <p:cNvSpPr txBox="1">
              <a:spLocks noChangeArrowheads="1"/>
            </p:cNvSpPr>
            <p:nvPr/>
          </p:nvSpPr>
          <p:spPr bwMode="auto">
            <a:xfrm>
              <a:off x="1620" y="3430"/>
              <a:ext cx="8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cs typeface="Times New Roman" pitchFamily="18" charset="0"/>
                </a:rPr>
                <a:t>∑(y – ŷ)</a:t>
              </a:r>
              <a:r>
                <a:rPr lang="en-US" sz="2400" baseline="30000">
                  <a:solidFill>
                    <a:srgbClr val="FF0000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5872" name="Text Box 32"/>
            <p:cNvSpPr txBox="1">
              <a:spLocks noChangeArrowheads="1"/>
            </p:cNvSpPr>
            <p:nvPr/>
          </p:nvSpPr>
          <p:spPr bwMode="auto">
            <a:xfrm>
              <a:off x="1787" y="3747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</a:rPr>
                <a:t>n - 2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5873" name="Text Box 33"/>
            <p:cNvSpPr txBox="1">
              <a:spLocks noChangeArrowheads="1"/>
            </p:cNvSpPr>
            <p:nvPr/>
          </p:nvSpPr>
          <p:spPr bwMode="auto">
            <a:xfrm>
              <a:off x="2663" y="3430"/>
              <a:ext cx="4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</a:rPr>
                <a:t>SS</a:t>
              </a:r>
              <a:r>
                <a:rPr lang="en-GB" sz="2400" baseline="-25000">
                  <a:solidFill>
                    <a:srgbClr val="FF0000"/>
                  </a:solidFill>
                </a:rPr>
                <a:t>er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5874" name="Text Box 34"/>
            <p:cNvSpPr txBox="1">
              <a:spLocks noChangeArrowheads="1"/>
            </p:cNvSpPr>
            <p:nvPr/>
          </p:nvSpPr>
          <p:spPr bwMode="auto">
            <a:xfrm>
              <a:off x="2709" y="3747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</a:rPr>
                <a:t>df</a:t>
              </a:r>
              <a:r>
                <a:rPr lang="en-GB" sz="2400" baseline="-25000">
                  <a:solidFill>
                    <a:srgbClr val="FF0000"/>
                  </a:solidFill>
                </a:rPr>
                <a:t>er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>
              <a:off x="1666" y="3747"/>
              <a:ext cx="7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5876" name="Text Box 36"/>
            <p:cNvSpPr txBox="1">
              <a:spLocks noChangeArrowheads="1"/>
            </p:cNvSpPr>
            <p:nvPr/>
          </p:nvSpPr>
          <p:spPr bwMode="auto">
            <a:xfrm>
              <a:off x="2437" y="3611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</a:rPr>
                <a:t>=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5877" name="Line 37"/>
            <p:cNvSpPr>
              <a:spLocks noChangeShapeType="1"/>
            </p:cNvSpPr>
            <p:nvPr/>
          </p:nvSpPr>
          <p:spPr bwMode="auto">
            <a:xfrm>
              <a:off x="2709" y="3747"/>
              <a:ext cx="3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6960097" y="4869160"/>
            <a:ext cx="3476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dirty="0" smtClean="0"/>
              <a:t>Αυτή είναι η διακύμανση των σφαλμάτων μεταξύ των εκτιμούμενων τιμών </a:t>
            </a:r>
            <a:r>
              <a:rPr lang="en-GB" dirty="0" smtClean="0"/>
              <a:t>y </a:t>
            </a:r>
            <a:r>
              <a:rPr lang="el-GR" dirty="0" smtClean="0"/>
              <a:t>και των πραγματικών τιμών </a:t>
            </a:r>
            <a:r>
              <a:rPr lang="en-GB" dirty="0" smtClean="0"/>
              <a:t>y values</a:t>
            </a:r>
            <a:r>
              <a:rPr lang="el-GR" dirty="0" smtClean="0"/>
              <a:t>. Δηλαδή η διακύμανση στα </a:t>
            </a:r>
            <a:r>
              <a:rPr lang="en-GB" dirty="0" smtClean="0"/>
              <a:t>y </a:t>
            </a:r>
            <a:r>
              <a:rPr lang="el-GR" dirty="0" smtClean="0"/>
              <a:t>που </a:t>
            </a:r>
            <a:r>
              <a:rPr lang="el-GR" u="sng" dirty="0" smtClean="0"/>
              <a:t>δεν</a:t>
            </a:r>
            <a:r>
              <a:rPr lang="el-GR" dirty="0" smtClean="0"/>
              <a:t> εξηγείται από το μοντέλο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2" y="908720"/>
            <a:ext cx="1225875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174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60" name="Rectangle 36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Arial" pitchFamily="34" charset="0"/>
                <a:ea typeface="Gulim" pitchFamily="34" charset="-127"/>
              </a:rPr>
              <a:t>Variance of Observed y</a:t>
            </a:r>
            <a:endParaRPr lang="en-US" altLang="ko-KR" dirty="0">
              <a:ea typeface="Gulim" pitchFamily="34" charset="-127"/>
            </a:endParaRPr>
          </a:p>
        </p:txBody>
      </p:sp>
      <p:sp>
        <p:nvSpPr>
          <p:cNvPr id="5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ko-KR"/>
              <a:t>Slide </a:t>
            </a:r>
            <a:fld id="{40967C69-BB09-4E69-8B28-0430DEA73DEF}" type="slidenum">
              <a:rPr lang="en-GB" altLang="ko-KR"/>
              <a:pPr/>
              <a:t>60</a:t>
            </a:fld>
            <a:endParaRPr lang="en-GB" altLang="ko-KR" sz="1000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solidFill>
              <a:srgbClr val="000099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 sz="2400">
              <a:ea typeface="Gulim" pitchFamily="34" charset="-127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2578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4196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77724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1910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66294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70866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60198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81534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8305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90801" y="723900"/>
            <a:ext cx="8077203" cy="5975350"/>
            <a:chOff x="672" y="456"/>
            <a:chExt cx="5088" cy="3764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713" y="456"/>
              <a:ext cx="5047" cy="3764"/>
              <a:chOff x="713" y="456"/>
              <a:chExt cx="5047" cy="3764"/>
            </a:xfrm>
          </p:grpSpPr>
          <p:sp>
            <p:nvSpPr>
              <p:cNvPr id="77838" name="Line 14"/>
              <p:cNvSpPr>
                <a:spLocks noChangeShapeType="1"/>
              </p:cNvSpPr>
              <p:nvPr/>
            </p:nvSpPr>
            <p:spPr bwMode="auto">
              <a:xfrm>
                <a:off x="960" y="3792"/>
                <a:ext cx="37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713" y="456"/>
                <a:ext cx="5047" cy="3764"/>
                <a:chOff x="713" y="456"/>
                <a:chExt cx="5047" cy="3764"/>
              </a:xfrm>
            </p:grpSpPr>
            <p:sp>
              <p:nvSpPr>
                <p:cNvPr id="778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960" y="816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571" y="3929"/>
                  <a:ext cx="2189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2400" i="1" dirty="0">
                      <a:ea typeface="Gulim" pitchFamily="34" charset="-127"/>
                    </a:rPr>
                    <a:t>x</a:t>
                  </a:r>
                  <a:r>
                    <a:rPr lang="en-US" altLang="ko-KR" sz="2400" dirty="0">
                      <a:ea typeface="Gulim" pitchFamily="34" charset="-127"/>
                    </a:rPr>
                    <a:t> – </a:t>
                  </a:r>
                  <a:r>
                    <a:rPr lang="el-GR" altLang="ko-KR" sz="2400" dirty="0">
                      <a:ea typeface="Gulim" pitchFamily="34" charset="-127"/>
                    </a:rPr>
                    <a:t>ανεξάρτητη μεταβλητή</a:t>
                  </a:r>
                  <a:endParaRPr lang="en-US" altLang="ko-KR" sz="2400" dirty="0">
                    <a:ea typeface="Gulim" pitchFamily="34" charset="-127"/>
                  </a:endParaRPr>
                </a:p>
              </p:txBody>
            </p:sp>
            <p:sp>
              <p:nvSpPr>
                <p:cNvPr id="77842" name="Rectangle 18"/>
                <p:cNvSpPr>
                  <a:spLocks noChangeArrowheads="1"/>
                </p:cNvSpPr>
                <p:nvPr/>
              </p:nvSpPr>
              <p:spPr bwMode="auto">
                <a:xfrm>
                  <a:off x="713" y="456"/>
                  <a:ext cx="2195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2400" i="1" dirty="0">
                      <a:ea typeface="Gulim" pitchFamily="34" charset="-127"/>
                    </a:rPr>
                    <a:t>y</a:t>
                  </a:r>
                  <a:r>
                    <a:rPr lang="en-US" altLang="ko-KR" sz="2400" dirty="0">
                      <a:ea typeface="Gulim" pitchFamily="34" charset="-127"/>
                    </a:rPr>
                    <a:t> – </a:t>
                  </a:r>
                  <a:r>
                    <a:rPr lang="el-GR" altLang="ko-KR" sz="2400" dirty="0">
                      <a:ea typeface="Gulim" pitchFamily="34" charset="-127"/>
                    </a:rPr>
                    <a:t>εξαρτημένη μεταβλητή</a:t>
                  </a:r>
                  <a:endParaRPr lang="en-US" altLang="ko-KR" sz="2400" dirty="0">
                    <a:ea typeface="Gulim" pitchFamily="34" charset="-127"/>
                  </a:endParaRPr>
                </a:p>
              </p:txBody>
            </p:sp>
            <p:sp>
              <p:nvSpPr>
                <p:cNvPr id="77843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44" name="Line 20"/>
                <p:cNvSpPr>
                  <a:spLocks noChangeShapeType="1"/>
                </p:cNvSpPr>
                <p:nvPr/>
              </p:nvSpPr>
              <p:spPr bwMode="auto">
                <a:xfrm>
                  <a:off x="2208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45" name="Line 21"/>
                <p:cNvSpPr>
                  <a:spLocks noChangeShapeType="1"/>
                </p:cNvSpPr>
                <p:nvPr/>
              </p:nvSpPr>
              <p:spPr bwMode="auto">
                <a:xfrm>
                  <a:off x="3312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46" name="Line 22"/>
                <p:cNvSpPr>
                  <a:spLocks noChangeShapeType="1"/>
                </p:cNvSpPr>
                <p:nvPr/>
              </p:nvSpPr>
              <p:spPr bwMode="auto">
                <a:xfrm>
                  <a:off x="4272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4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912" y="34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4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912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4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912" y="230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5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912" y="16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5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912" y="10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77852" name="Rectangle 28"/>
            <p:cNvSpPr>
              <a:spLocks noChangeArrowheads="1"/>
            </p:cNvSpPr>
            <p:nvPr/>
          </p:nvSpPr>
          <p:spPr bwMode="auto">
            <a:xfrm>
              <a:off x="1056" y="3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7853" name="Rectangle 29"/>
            <p:cNvSpPr>
              <a:spLocks noChangeArrowheads="1"/>
            </p:cNvSpPr>
            <p:nvPr/>
          </p:nvSpPr>
          <p:spPr bwMode="auto">
            <a:xfrm>
              <a:off x="2112" y="3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7854" name="Rectangle 30"/>
            <p:cNvSpPr>
              <a:spLocks noChangeArrowheads="1"/>
            </p:cNvSpPr>
            <p:nvPr/>
          </p:nvSpPr>
          <p:spPr bwMode="auto">
            <a:xfrm>
              <a:off x="3216" y="3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7855" name="Rectangle 31"/>
            <p:cNvSpPr>
              <a:spLocks noChangeArrowheads="1"/>
            </p:cNvSpPr>
            <p:nvPr/>
          </p:nvSpPr>
          <p:spPr bwMode="auto">
            <a:xfrm>
              <a:off x="672" y="33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7856" name="Rectangle 32"/>
            <p:cNvSpPr>
              <a:spLocks noChangeArrowheads="1"/>
            </p:cNvSpPr>
            <p:nvPr/>
          </p:nvSpPr>
          <p:spPr bwMode="auto">
            <a:xfrm>
              <a:off x="675" y="27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7857" name="Rectangle 33"/>
            <p:cNvSpPr>
              <a:spLocks noChangeArrowheads="1"/>
            </p:cNvSpPr>
            <p:nvPr/>
          </p:nvSpPr>
          <p:spPr bwMode="auto">
            <a:xfrm>
              <a:off x="67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7858" name="Rectangle 34"/>
            <p:cNvSpPr>
              <a:spLocks noChangeArrowheads="1"/>
            </p:cNvSpPr>
            <p:nvPr/>
          </p:nvSpPr>
          <p:spPr bwMode="auto">
            <a:xfrm>
              <a:off x="672" y="153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</p:grpSp>
      <p:sp>
        <p:nvSpPr>
          <p:cNvPr id="77859" name="Line 35"/>
          <p:cNvSpPr>
            <a:spLocks noChangeShapeType="1"/>
          </p:cNvSpPr>
          <p:nvPr/>
        </p:nvSpPr>
        <p:spPr bwMode="auto">
          <a:xfrm flipV="1">
            <a:off x="3048000" y="2667000"/>
            <a:ext cx="6781800" cy="23622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7861" name="Rectangle 37"/>
          <p:cNvSpPr>
            <a:spLocks noChangeArrowheads="1"/>
          </p:cNvSpPr>
          <p:nvPr/>
        </p:nvSpPr>
        <p:spPr bwMode="auto">
          <a:xfrm>
            <a:off x="9213850" y="16525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7862" name="Rectangle 38"/>
          <p:cNvSpPr>
            <a:spLocks noChangeArrowheads="1"/>
          </p:cNvSpPr>
          <p:nvPr/>
        </p:nvSpPr>
        <p:spPr bwMode="auto">
          <a:xfrm>
            <a:off x="6540500" y="44227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048000" y="1828800"/>
            <a:ext cx="6324600" cy="3352800"/>
            <a:chOff x="960" y="1152"/>
            <a:chExt cx="3984" cy="2112"/>
          </a:xfrm>
        </p:grpSpPr>
        <p:sp>
          <p:nvSpPr>
            <p:cNvPr id="77864" name="Line 40"/>
            <p:cNvSpPr>
              <a:spLocks noChangeShapeType="1"/>
            </p:cNvSpPr>
            <p:nvPr/>
          </p:nvSpPr>
          <p:spPr bwMode="auto">
            <a:xfrm flipH="1">
              <a:off x="960" y="1152"/>
              <a:ext cx="3984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65" name="Line 41"/>
            <p:cNvSpPr>
              <a:spLocks noChangeShapeType="1"/>
            </p:cNvSpPr>
            <p:nvPr/>
          </p:nvSpPr>
          <p:spPr bwMode="auto">
            <a:xfrm flipH="1">
              <a:off x="960" y="1680"/>
              <a:ext cx="3408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66" name="Line 42"/>
            <p:cNvSpPr>
              <a:spLocks noChangeShapeType="1"/>
            </p:cNvSpPr>
            <p:nvPr/>
          </p:nvSpPr>
          <p:spPr bwMode="auto">
            <a:xfrm flipH="1">
              <a:off x="960" y="2016"/>
              <a:ext cx="3120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67" name="Line 43"/>
            <p:cNvSpPr>
              <a:spLocks noChangeShapeType="1"/>
            </p:cNvSpPr>
            <p:nvPr/>
          </p:nvSpPr>
          <p:spPr bwMode="auto">
            <a:xfrm flipH="1">
              <a:off x="960" y="2160"/>
              <a:ext cx="1968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68" name="Line 44"/>
            <p:cNvSpPr>
              <a:spLocks noChangeShapeType="1"/>
            </p:cNvSpPr>
            <p:nvPr/>
          </p:nvSpPr>
          <p:spPr bwMode="auto">
            <a:xfrm flipH="1">
              <a:off x="960" y="2208"/>
              <a:ext cx="2640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69" name="Line 45"/>
            <p:cNvSpPr>
              <a:spLocks noChangeShapeType="1"/>
            </p:cNvSpPr>
            <p:nvPr/>
          </p:nvSpPr>
          <p:spPr bwMode="auto">
            <a:xfrm flipH="1">
              <a:off x="960" y="2304"/>
              <a:ext cx="3312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70" name="Line 46"/>
            <p:cNvSpPr>
              <a:spLocks noChangeShapeType="1"/>
            </p:cNvSpPr>
            <p:nvPr/>
          </p:nvSpPr>
          <p:spPr bwMode="auto">
            <a:xfrm flipH="1">
              <a:off x="960" y="2448"/>
              <a:ext cx="2352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71" name="Line 47"/>
            <p:cNvSpPr>
              <a:spLocks noChangeShapeType="1"/>
            </p:cNvSpPr>
            <p:nvPr/>
          </p:nvSpPr>
          <p:spPr bwMode="auto">
            <a:xfrm flipH="1">
              <a:off x="960" y="2592"/>
              <a:ext cx="1488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72" name="Line 48"/>
            <p:cNvSpPr>
              <a:spLocks noChangeShapeType="1"/>
            </p:cNvSpPr>
            <p:nvPr/>
          </p:nvSpPr>
          <p:spPr bwMode="auto">
            <a:xfrm flipH="1">
              <a:off x="960" y="2736"/>
              <a:ext cx="960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73" name="Line 49"/>
            <p:cNvSpPr>
              <a:spLocks noChangeShapeType="1"/>
            </p:cNvSpPr>
            <p:nvPr/>
          </p:nvSpPr>
          <p:spPr bwMode="auto">
            <a:xfrm flipH="1">
              <a:off x="960" y="2880"/>
              <a:ext cx="2304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74" name="Line 50"/>
            <p:cNvSpPr>
              <a:spLocks noChangeShapeType="1"/>
            </p:cNvSpPr>
            <p:nvPr/>
          </p:nvSpPr>
          <p:spPr bwMode="auto">
            <a:xfrm flipH="1">
              <a:off x="960" y="3264"/>
              <a:ext cx="816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7875" name="AutoShape 51"/>
          <p:cNvSpPr>
            <a:spLocks/>
          </p:cNvSpPr>
          <p:nvPr/>
        </p:nvSpPr>
        <p:spPr bwMode="auto">
          <a:xfrm>
            <a:off x="1676400" y="1752600"/>
            <a:ext cx="381000" cy="3581400"/>
          </a:xfrm>
          <a:prstGeom prst="leftBrace">
            <a:avLst>
              <a:gd name="adj1" fmla="val 7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7876" name="Rectangle 52"/>
          <p:cNvSpPr>
            <a:spLocks noChangeArrowheads="1"/>
          </p:cNvSpPr>
          <p:nvPr/>
        </p:nvSpPr>
        <p:spPr bwMode="auto">
          <a:xfrm>
            <a:off x="1676400" y="5486401"/>
            <a:ext cx="2907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ko-KR" sz="2400" b="1" dirty="0">
                <a:solidFill>
                  <a:srgbClr val="FF0000"/>
                </a:solidFill>
                <a:latin typeface="+mn-lt"/>
                <a:ea typeface="Gulim" pitchFamily="34" charset="-127"/>
              </a:rPr>
              <a:t>Διακύμανση του </a:t>
            </a:r>
            <a:r>
              <a:rPr lang="en-US" altLang="ko-KR" sz="2400" b="1" dirty="0">
                <a:solidFill>
                  <a:srgbClr val="FF0000"/>
                </a:solidFill>
                <a:latin typeface="+mn-lt"/>
                <a:ea typeface="Gulim" pitchFamily="34" charset="-127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utoUpdateAnimBg="0"/>
      <p:bldP spid="77829" grpId="0" autoUpdateAnimBg="0"/>
      <p:bldP spid="77830" grpId="0" autoUpdateAnimBg="0"/>
      <p:bldP spid="77831" grpId="0" autoUpdateAnimBg="0"/>
      <p:bldP spid="77832" grpId="0" autoUpdateAnimBg="0"/>
      <p:bldP spid="77833" grpId="0" autoUpdateAnimBg="0"/>
      <p:bldP spid="77834" grpId="0" autoUpdateAnimBg="0"/>
      <p:bldP spid="77835" grpId="0" autoUpdateAnimBg="0"/>
      <p:bldP spid="77859" grpId="0" animBg="1"/>
      <p:bldP spid="77861" grpId="0" autoUpdateAnimBg="0"/>
      <p:bldP spid="77862" grpId="0" autoUpdateAnimBg="0"/>
      <p:bldP spid="77875" grpId="0" animBg="1"/>
      <p:bldP spid="77876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84" name="Rectangle 36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ko-KR">
                <a:latin typeface="Arial" pitchFamily="34" charset="0"/>
                <a:ea typeface="Gulim" pitchFamily="34" charset="-127"/>
              </a:rPr>
              <a:t>Variance of Predicted y</a:t>
            </a:r>
            <a:endParaRPr lang="en-US" altLang="ko-KR">
              <a:ea typeface="Gulim" pitchFamily="34" charset="-127"/>
            </a:endParaRPr>
          </a:p>
        </p:txBody>
      </p:sp>
      <p:sp>
        <p:nvSpPr>
          <p:cNvPr id="68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ko-KR"/>
              <a:t>Slide </a:t>
            </a:r>
            <a:fld id="{00F18ED2-86AA-4EB7-BEEC-8A75CD2DECAE}" type="slidenum">
              <a:rPr lang="en-GB" altLang="ko-KR"/>
              <a:pPr/>
              <a:t>61</a:t>
            </a:fld>
            <a:endParaRPr lang="en-GB" altLang="ko-KR" sz="100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000099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 sz="2400">
              <a:ln>
                <a:solidFill>
                  <a:schemeClr val="bg1"/>
                </a:solidFill>
              </a:ln>
              <a:solidFill>
                <a:schemeClr val="folHlink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52578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4196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77724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1910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 dirty="0">
                <a:ea typeface="Gulim" pitchFamily="34" charset="-127"/>
              </a:rPr>
              <a:t>*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6294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70866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60198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81534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8305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90800" y="723901"/>
            <a:ext cx="7770814" cy="5986463"/>
            <a:chOff x="672" y="456"/>
            <a:chExt cx="4895" cy="3771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713" y="456"/>
              <a:ext cx="4854" cy="3771"/>
              <a:chOff x="713" y="456"/>
              <a:chExt cx="4854" cy="3771"/>
            </a:xfrm>
          </p:grpSpPr>
          <p:sp>
            <p:nvSpPr>
              <p:cNvPr id="78862" name="Line 14"/>
              <p:cNvSpPr>
                <a:spLocks noChangeShapeType="1"/>
              </p:cNvSpPr>
              <p:nvPr/>
            </p:nvSpPr>
            <p:spPr bwMode="auto">
              <a:xfrm>
                <a:off x="960" y="3792"/>
                <a:ext cx="37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713" y="456"/>
                <a:ext cx="4854" cy="3771"/>
                <a:chOff x="713" y="456"/>
                <a:chExt cx="4854" cy="3771"/>
              </a:xfrm>
            </p:grpSpPr>
            <p:sp>
              <p:nvSpPr>
                <p:cNvPr id="7886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960" y="816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8865" name="Rectangle 17"/>
                <p:cNvSpPr>
                  <a:spLocks noChangeArrowheads="1"/>
                </p:cNvSpPr>
                <p:nvPr/>
              </p:nvSpPr>
              <p:spPr bwMode="auto">
                <a:xfrm>
                  <a:off x="3840" y="3936"/>
                  <a:ext cx="1727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2400" i="1" dirty="0">
                      <a:ea typeface="Gulim" pitchFamily="34" charset="-127"/>
                    </a:rPr>
                    <a:t>x</a:t>
                  </a:r>
                  <a:r>
                    <a:rPr lang="en-US" altLang="ko-KR" sz="2400" dirty="0">
                      <a:ea typeface="Gulim" pitchFamily="34" charset="-127"/>
                    </a:rPr>
                    <a:t> – </a:t>
                  </a:r>
                  <a:r>
                    <a:rPr lang="el-GR" altLang="ko-KR" sz="2400" dirty="0">
                      <a:ea typeface="Gulim" pitchFamily="34" charset="-127"/>
                    </a:rPr>
                    <a:t>ανεξάρτητη </a:t>
                  </a:r>
                  <a:r>
                    <a:rPr lang="el-GR" altLang="ko-KR" sz="2400" dirty="0" err="1">
                      <a:ea typeface="Gulim" pitchFamily="34" charset="-127"/>
                    </a:rPr>
                    <a:t>μτβλ</a:t>
                  </a:r>
                  <a:endParaRPr lang="en-US" altLang="ko-KR" sz="2400" dirty="0">
                    <a:ea typeface="Gulim" pitchFamily="34" charset="-127"/>
                  </a:endParaRPr>
                </a:p>
              </p:txBody>
            </p:sp>
            <p:sp>
              <p:nvSpPr>
                <p:cNvPr id="78866" name="Rectangle 18"/>
                <p:cNvSpPr>
                  <a:spLocks noChangeArrowheads="1"/>
                </p:cNvSpPr>
                <p:nvPr/>
              </p:nvSpPr>
              <p:spPr bwMode="auto">
                <a:xfrm>
                  <a:off x="713" y="456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 altLang="ko-KR" sz="2400" b="1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Gulim" pitchFamily="34" charset="-127"/>
                  </a:endParaRPr>
                </a:p>
              </p:txBody>
            </p:sp>
            <p:sp>
              <p:nvSpPr>
                <p:cNvPr id="78867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8868" name="Line 20"/>
                <p:cNvSpPr>
                  <a:spLocks noChangeShapeType="1"/>
                </p:cNvSpPr>
                <p:nvPr/>
              </p:nvSpPr>
              <p:spPr bwMode="auto">
                <a:xfrm>
                  <a:off x="2208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8869" name="Line 21"/>
                <p:cNvSpPr>
                  <a:spLocks noChangeShapeType="1"/>
                </p:cNvSpPr>
                <p:nvPr/>
              </p:nvSpPr>
              <p:spPr bwMode="auto">
                <a:xfrm>
                  <a:off x="3312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8870" name="Line 22"/>
                <p:cNvSpPr>
                  <a:spLocks noChangeShapeType="1"/>
                </p:cNvSpPr>
                <p:nvPr/>
              </p:nvSpPr>
              <p:spPr bwMode="auto">
                <a:xfrm>
                  <a:off x="4272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887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912" y="34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887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912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887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912" y="230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8874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912" y="16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8875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912" y="10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78876" name="Rectangle 28"/>
            <p:cNvSpPr>
              <a:spLocks noChangeArrowheads="1"/>
            </p:cNvSpPr>
            <p:nvPr/>
          </p:nvSpPr>
          <p:spPr bwMode="auto">
            <a:xfrm>
              <a:off x="1056" y="3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8877" name="Rectangle 29"/>
            <p:cNvSpPr>
              <a:spLocks noChangeArrowheads="1"/>
            </p:cNvSpPr>
            <p:nvPr/>
          </p:nvSpPr>
          <p:spPr bwMode="auto">
            <a:xfrm>
              <a:off x="2112" y="3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8878" name="Rectangle 30"/>
            <p:cNvSpPr>
              <a:spLocks noChangeArrowheads="1"/>
            </p:cNvSpPr>
            <p:nvPr/>
          </p:nvSpPr>
          <p:spPr bwMode="auto">
            <a:xfrm>
              <a:off x="3216" y="3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8879" name="Rectangle 31"/>
            <p:cNvSpPr>
              <a:spLocks noChangeArrowheads="1"/>
            </p:cNvSpPr>
            <p:nvPr/>
          </p:nvSpPr>
          <p:spPr bwMode="auto">
            <a:xfrm>
              <a:off x="672" y="33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8880" name="Rectangle 32"/>
            <p:cNvSpPr>
              <a:spLocks noChangeArrowheads="1"/>
            </p:cNvSpPr>
            <p:nvPr/>
          </p:nvSpPr>
          <p:spPr bwMode="auto">
            <a:xfrm>
              <a:off x="675" y="27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8881" name="Rectangle 33"/>
            <p:cNvSpPr>
              <a:spLocks noChangeArrowheads="1"/>
            </p:cNvSpPr>
            <p:nvPr/>
          </p:nvSpPr>
          <p:spPr bwMode="auto">
            <a:xfrm>
              <a:off x="67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8882" name="Rectangle 34"/>
            <p:cNvSpPr>
              <a:spLocks noChangeArrowheads="1"/>
            </p:cNvSpPr>
            <p:nvPr/>
          </p:nvSpPr>
          <p:spPr bwMode="auto">
            <a:xfrm>
              <a:off x="672" y="153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</p:grpSp>
      <p:sp>
        <p:nvSpPr>
          <p:cNvPr id="78883" name="Line 35"/>
          <p:cNvSpPr>
            <a:spLocks noChangeShapeType="1"/>
          </p:cNvSpPr>
          <p:nvPr/>
        </p:nvSpPr>
        <p:spPr bwMode="auto">
          <a:xfrm flipV="1">
            <a:off x="3048000" y="2667000"/>
            <a:ext cx="6781800" cy="23622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8885" name="Rectangle 37"/>
          <p:cNvSpPr>
            <a:spLocks noChangeArrowheads="1"/>
          </p:cNvSpPr>
          <p:nvPr/>
        </p:nvSpPr>
        <p:spPr bwMode="auto">
          <a:xfrm>
            <a:off x="9213850" y="16525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8886" name="Rectangle 38"/>
          <p:cNvSpPr>
            <a:spLocks noChangeArrowheads="1"/>
          </p:cNvSpPr>
          <p:nvPr/>
        </p:nvSpPr>
        <p:spPr bwMode="auto">
          <a:xfrm>
            <a:off x="6540500" y="44227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594226" y="1828800"/>
            <a:ext cx="4778375" cy="2667000"/>
            <a:chOff x="1934" y="1152"/>
            <a:chExt cx="3010" cy="1680"/>
          </a:xfrm>
        </p:grpSpPr>
        <p:sp>
          <p:nvSpPr>
            <p:cNvPr id="78888" name="Line 40"/>
            <p:cNvSpPr>
              <a:spLocks noChangeShapeType="1"/>
            </p:cNvSpPr>
            <p:nvPr/>
          </p:nvSpPr>
          <p:spPr bwMode="auto">
            <a:xfrm flipH="1">
              <a:off x="4944" y="1152"/>
              <a:ext cx="0" cy="624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889" name="Line 41"/>
            <p:cNvSpPr>
              <a:spLocks noChangeShapeType="1"/>
            </p:cNvSpPr>
            <p:nvPr/>
          </p:nvSpPr>
          <p:spPr bwMode="auto">
            <a:xfrm flipH="1">
              <a:off x="4368" y="1680"/>
              <a:ext cx="0" cy="288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890" name="Line 42"/>
            <p:cNvSpPr>
              <a:spLocks noChangeShapeType="1"/>
            </p:cNvSpPr>
            <p:nvPr/>
          </p:nvSpPr>
          <p:spPr bwMode="auto">
            <a:xfrm flipH="1">
              <a:off x="4048" y="2101"/>
              <a:ext cx="0" cy="0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891" name="Line 43"/>
            <p:cNvSpPr>
              <a:spLocks noChangeShapeType="1"/>
            </p:cNvSpPr>
            <p:nvPr/>
          </p:nvSpPr>
          <p:spPr bwMode="auto">
            <a:xfrm flipH="1">
              <a:off x="2928" y="2160"/>
              <a:ext cx="0" cy="336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 flipH="1">
              <a:off x="3600" y="2208"/>
              <a:ext cx="0" cy="48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893" name="Line 45"/>
            <p:cNvSpPr>
              <a:spLocks noChangeShapeType="1"/>
            </p:cNvSpPr>
            <p:nvPr/>
          </p:nvSpPr>
          <p:spPr bwMode="auto">
            <a:xfrm flipH="1">
              <a:off x="2448" y="2592"/>
              <a:ext cx="0" cy="48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894" name="Line 46"/>
            <p:cNvSpPr>
              <a:spLocks noChangeShapeType="1"/>
            </p:cNvSpPr>
            <p:nvPr/>
          </p:nvSpPr>
          <p:spPr bwMode="auto">
            <a:xfrm flipH="1">
              <a:off x="1934" y="2736"/>
              <a:ext cx="0" cy="96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4343400" y="3200400"/>
            <a:ext cx="3962400" cy="1981200"/>
            <a:chOff x="1776" y="2016"/>
            <a:chExt cx="2496" cy="1248"/>
          </a:xfrm>
        </p:grpSpPr>
        <p:sp>
          <p:nvSpPr>
            <p:cNvPr id="78896" name="Line 48"/>
            <p:cNvSpPr>
              <a:spLocks noChangeShapeType="1"/>
            </p:cNvSpPr>
            <p:nvPr/>
          </p:nvSpPr>
          <p:spPr bwMode="auto">
            <a:xfrm flipH="1" flipV="1">
              <a:off x="4272" y="2016"/>
              <a:ext cx="0" cy="288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897" name="Line 49"/>
            <p:cNvSpPr>
              <a:spLocks noChangeShapeType="1"/>
            </p:cNvSpPr>
            <p:nvPr/>
          </p:nvSpPr>
          <p:spPr bwMode="auto">
            <a:xfrm flipH="1" flipV="1">
              <a:off x="3312" y="2352"/>
              <a:ext cx="0" cy="96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898" name="Line 50"/>
            <p:cNvSpPr>
              <a:spLocks noChangeShapeType="1"/>
            </p:cNvSpPr>
            <p:nvPr/>
          </p:nvSpPr>
          <p:spPr bwMode="auto">
            <a:xfrm flipH="1" flipV="1">
              <a:off x="3264" y="2352"/>
              <a:ext cx="0" cy="528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899" name="Line 51"/>
            <p:cNvSpPr>
              <a:spLocks noChangeShapeType="1"/>
            </p:cNvSpPr>
            <p:nvPr/>
          </p:nvSpPr>
          <p:spPr bwMode="auto">
            <a:xfrm flipH="1" flipV="1">
              <a:off x="1776" y="2880"/>
              <a:ext cx="0" cy="384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8900" name="AutoShape 52"/>
          <p:cNvSpPr>
            <a:spLocks/>
          </p:cNvSpPr>
          <p:nvPr/>
        </p:nvSpPr>
        <p:spPr bwMode="auto">
          <a:xfrm>
            <a:off x="1524000" y="1905000"/>
            <a:ext cx="381000" cy="3581400"/>
          </a:xfrm>
          <a:prstGeom prst="leftBrace">
            <a:avLst>
              <a:gd name="adj1" fmla="val 7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3048000" y="2819400"/>
            <a:ext cx="6248400" cy="1752600"/>
            <a:chOff x="960" y="1776"/>
            <a:chExt cx="3936" cy="1104"/>
          </a:xfrm>
        </p:grpSpPr>
        <p:sp>
          <p:nvSpPr>
            <p:cNvPr id="78902" name="Line 54"/>
            <p:cNvSpPr>
              <a:spLocks noChangeShapeType="1"/>
            </p:cNvSpPr>
            <p:nvPr/>
          </p:nvSpPr>
          <p:spPr bwMode="auto">
            <a:xfrm flipH="1">
              <a:off x="960" y="2880"/>
              <a:ext cx="768" cy="0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oval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03" name="Line 55"/>
            <p:cNvSpPr>
              <a:spLocks noChangeShapeType="1"/>
            </p:cNvSpPr>
            <p:nvPr/>
          </p:nvSpPr>
          <p:spPr bwMode="auto">
            <a:xfrm flipH="1">
              <a:off x="960" y="2832"/>
              <a:ext cx="912" cy="0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oval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04" name="Line 56"/>
            <p:cNvSpPr>
              <a:spLocks noChangeShapeType="1"/>
            </p:cNvSpPr>
            <p:nvPr/>
          </p:nvSpPr>
          <p:spPr bwMode="auto">
            <a:xfrm flipH="1">
              <a:off x="960" y="2640"/>
              <a:ext cx="1440" cy="0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oval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05" name="Line 57"/>
            <p:cNvSpPr>
              <a:spLocks noChangeShapeType="1"/>
            </p:cNvSpPr>
            <p:nvPr/>
          </p:nvSpPr>
          <p:spPr bwMode="auto">
            <a:xfrm flipH="1">
              <a:off x="960" y="2496"/>
              <a:ext cx="1920" cy="0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oval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06" name="Line 58"/>
            <p:cNvSpPr>
              <a:spLocks noChangeShapeType="1"/>
            </p:cNvSpPr>
            <p:nvPr/>
          </p:nvSpPr>
          <p:spPr bwMode="auto">
            <a:xfrm flipH="1">
              <a:off x="960" y="2352"/>
              <a:ext cx="2256" cy="0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oval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07" name="Line 59"/>
            <p:cNvSpPr>
              <a:spLocks noChangeShapeType="1"/>
            </p:cNvSpPr>
            <p:nvPr/>
          </p:nvSpPr>
          <p:spPr bwMode="auto">
            <a:xfrm flipH="1">
              <a:off x="960" y="2256"/>
              <a:ext cx="2592" cy="0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oval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08" name="Line 60"/>
            <p:cNvSpPr>
              <a:spLocks noChangeShapeType="1"/>
            </p:cNvSpPr>
            <p:nvPr/>
          </p:nvSpPr>
          <p:spPr bwMode="auto">
            <a:xfrm flipH="1">
              <a:off x="960" y="2112"/>
              <a:ext cx="3024" cy="0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oval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09" name="Line 61"/>
            <p:cNvSpPr>
              <a:spLocks noChangeShapeType="1"/>
            </p:cNvSpPr>
            <p:nvPr/>
          </p:nvSpPr>
          <p:spPr bwMode="auto">
            <a:xfrm flipH="1">
              <a:off x="960" y="2016"/>
              <a:ext cx="3264" cy="0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oval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10" name="Line 62"/>
            <p:cNvSpPr>
              <a:spLocks noChangeShapeType="1"/>
            </p:cNvSpPr>
            <p:nvPr/>
          </p:nvSpPr>
          <p:spPr bwMode="auto">
            <a:xfrm flipH="1">
              <a:off x="960" y="1968"/>
              <a:ext cx="3360" cy="0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oval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11" name="Line 63"/>
            <p:cNvSpPr>
              <a:spLocks noChangeShapeType="1"/>
            </p:cNvSpPr>
            <p:nvPr/>
          </p:nvSpPr>
          <p:spPr bwMode="auto">
            <a:xfrm flipH="1">
              <a:off x="960" y="1776"/>
              <a:ext cx="3936" cy="0"/>
            </a:xfrm>
            <a:prstGeom prst="line">
              <a:avLst/>
            </a:prstGeom>
            <a:noFill/>
            <a:ln w="9525" cap="rnd">
              <a:solidFill>
                <a:srgbClr val="66FF33"/>
              </a:solidFill>
              <a:prstDash val="sysDot"/>
              <a:round/>
              <a:headEnd/>
              <a:tailEnd type="oval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8912" name="AutoShape 64"/>
          <p:cNvSpPr>
            <a:spLocks/>
          </p:cNvSpPr>
          <p:nvPr/>
        </p:nvSpPr>
        <p:spPr bwMode="auto">
          <a:xfrm>
            <a:off x="2362200" y="2743200"/>
            <a:ext cx="457200" cy="1905000"/>
          </a:xfrm>
          <a:prstGeom prst="leftBrace">
            <a:avLst>
              <a:gd name="adj1" fmla="val 34722"/>
              <a:gd name="adj2" fmla="val 50000"/>
            </a:avLst>
          </a:prstGeom>
          <a:noFill/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8913" name="Rectangle 65"/>
          <p:cNvSpPr>
            <a:spLocks noChangeArrowheads="1"/>
          </p:cNvSpPr>
          <p:nvPr/>
        </p:nvSpPr>
        <p:spPr bwMode="auto">
          <a:xfrm>
            <a:off x="1676400" y="6035675"/>
            <a:ext cx="3339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ko-KR" b="1" dirty="0" smtClean="0">
                <a:solidFill>
                  <a:srgbClr val="66FF33"/>
                </a:solidFill>
                <a:latin typeface="+mn-lt"/>
                <a:ea typeface="Gulim" pitchFamily="34" charset="-127"/>
              </a:rPr>
              <a:t>Διακύμανση του μοντέλου</a:t>
            </a:r>
            <a:endParaRPr lang="en-US" altLang="ko-KR" b="1" dirty="0">
              <a:solidFill>
                <a:srgbClr val="66FF33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78914" name="Line 66"/>
          <p:cNvSpPr>
            <a:spLocks noChangeShapeType="1"/>
          </p:cNvSpPr>
          <p:nvPr/>
        </p:nvSpPr>
        <p:spPr bwMode="auto">
          <a:xfrm flipV="1">
            <a:off x="2133600" y="3886200"/>
            <a:ext cx="304800" cy="2133600"/>
          </a:xfrm>
          <a:prstGeom prst="line">
            <a:avLst/>
          </a:prstGeom>
          <a:noFill/>
          <a:ln w="38100" cmpd="dbl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2655889" y="723901"/>
            <a:ext cx="3483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400" i="1" dirty="0">
                <a:ea typeface="Gulim" pitchFamily="34" charset="-127"/>
              </a:rPr>
              <a:t>y</a:t>
            </a:r>
            <a:r>
              <a:rPr lang="en-US" altLang="ko-KR" sz="2400" dirty="0">
                <a:ea typeface="Gulim" pitchFamily="34" charset="-127"/>
              </a:rPr>
              <a:t> – </a:t>
            </a:r>
            <a:r>
              <a:rPr lang="el-GR" altLang="ko-KR" sz="2400" dirty="0">
                <a:ea typeface="Gulim" pitchFamily="34" charset="-127"/>
              </a:rPr>
              <a:t>εξαρτημένη μεταβλητή</a:t>
            </a:r>
            <a:endParaRPr lang="en-US" altLang="ko-KR" sz="2400" dirty="0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3" grpId="0" animBg="1"/>
      <p:bldP spid="78912" grpId="0" animBg="1"/>
      <p:bldP spid="78913" grpId="0" autoUpdateAnimBg="0"/>
      <p:bldP spid="789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1060"/>
          <p:cNvSpPr>
            <a:spLocks noGrp="1" noChangeArrowheads="1"/>
          </p:cNvSpPr>
          <p:nvPr>
            <p:ph type="title"/>
          </p:nvPr>
        </p:nvSpPr>
        <p:spPr>
          <a:xfrm>
            <a:off x="2301875" y="54868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Arial" pitchFamily="34" charset="0"/>
                <a:ea typeface="Gulim" pitchFamily="34" charset="-127"/>
              </a:rPr>
              <a:t>Error </a:t>
            </a:r>
            <a:r>
              <a:rPr lang="en-US" altLang="ko-KR" dirty="0" smtClean="0">
                <a:latin typeface="Arial" pitchFamily="34" charset="0"/>
                <a:ea typeface="Gulim" pitchFamily="34" charset="-127"/>
              </a:rPr>
              <a:t>Variance</a:t>
            </a:r>
            <a:endParaRPr lang="en-US" altLang="ko-KR" dirty="0">
              <a:ea typeface="Gulim" pitchFamily="34" charset="-127"/>
            </a:endParaRPr>
          </a:p>
        </p:txBody>
      </p:sp>
      <p:sp>
        <p:nvSpPr>
          <p:cNvPr id="5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ko-KR"/>
              <a:t>Slide </a:t>
            </a:r>
            <a:fld id="{83FEA0AF-9D03-4E50-879A-48E508E174DC}" type="slidenum">
              <a:rPr lang="en-GB" altLang="ko-KR"/>
              <a:pPr/>
              <a:t>62</a:t>
            </a:fld>
            <a:endParaRPr lang="en-GB" altLang="ko-KR" sz="1000"/>
          </a:p>
        </p:txBody>
      </p:sp>
      <p:sp>
        <p:nvSpPr>
          <p:cNvPr id="79874" name="Rectangle 102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 cap="rnd">
            <a:solidFill>
              <a:srgbClr val="000099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 sz="2400">
              <a:solidFill>
                <a:schemeClr val="folHlink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79875" name="Rectangle 1027"/>
          <p:cNvSpPr>
            <a:spLocks noChangeArrowheads="1"/>
          </p:cNvSpPr>
          <p:nvPr/>
        </p:nvSpPr>
        <p:spPr bwMode="auto">
          <a:xfrm>
            <a:off x="52578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9876" name="Rectangle 1028"/>
          <p:cNvSpPr>
            <a:spLocks noChangeArrowheads="1"/>
          </p:cNvSpPr>
          <p:nvPr/>
        </p:nvSpPr>
        <p:spPr bwMode="auto">
          <a:xfrm>
            <a:off x="44196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9877" name="Rectangle 1029"/>
          <p:cNvSpPr>
            <a:spLocks noChangeArrowheads="1"/>
          </p:cNvSpPr>
          <p:nvPr/>
        </p:nvSpPr>
        <p:spPr bwMode="auto">
          <a:xfrm>
            <a:off x="77724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9878" name="Rectangle 1030"/>
          <p:cNvSpPr>
            <a:spLocks noChangeArrowheads="1"/>
          </p:cNvSpPr>
          <p:nvPr/>
        </p:nvSpPr>
        <p:spPr bwMode="auto">
          <a:xfrm>
            <a:off x="41910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9879" name="Rectangle 1031"/>
          <p:cNvSpPr>
            <a:spLocks noChangeArrowheads="1"/>
          </p:cNvSpPr>
          <p:nvPr/>
        </p:nvSpPr>
        <p:spPr bwMode="auto">
          <a:xfrm>
            <a:off x="66294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9880" name="Rectangle 1032"/>
          <p:cNvSpPr>
            <a:spLocks noChangeArrowheads="1"/>
          </p:cNvSpPr>
          <p:nvPr/>
        </p:nvSpPr>
        <p:spPr bwMode="auto">
          <a:xfrm>
            <a:off x="70866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9881" name="Rectangle 1033"/>
          <p:cNvSpPr>
            <a:spLocks noChangeArrowheads="1"/>
          </p:cNvSpPr>
          <p:nvPr/>
        </p:nvSpPr>
        <p:spPr bwMode="auto">
          <a:xfrm>
            <a:off x="60198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9882" name="Rectangle 1034"/>
          <p:cNvSpPr>
            <a:spLocks noChangeArrowheads="1"/>
          </p:cNvSpPr>
          <p:nvPr/>
        </p:nvSpPr>
        <p:spPr bwMode="auto">
          <a:xfrm>
            <a:off x="81534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9883" name="Rectangle 1035"/>
          <p:cNvSpPr>
            <a:spLocks noChangeArrowheads="1"/>
          </p:cNvSpPr>
          <p:nvPr/>
        </p:nvSpPr>
        <p:spPr bwMode="auto">
          <a:xfrm>
            <a:off x="8305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grpSp>
        <p:nvGrpSpPr>
          <p:cNvPr id="2" name="Group 1036"/>
          <p:cNvGrpSpPr>
            <a:grpSpLocks/>
          </p:cNvGrpSpPr>
          <p:nvPr/>
        </p:nvGrpSpPr>
        <p:grpSpPr bwMode="auto">
          <a:xfrm>
            <a:off x="2590800" y="1295400"/>
            <a:ext cx="6477000" cy="5257800"/>
            <a:chOff x="672" y="816"/>
            <a:chExt cx="4080" cy="3312"/>
          </a:xfrm>
        </p:grpSpPr>
        <p:grpSp>
          <p:nvGrpSpPr>
            <p:cNvPr id="3" name="Group 1037"/>
            <p:cNvGrpSpPr>
              <a:grpSpLocks/>
            </p:cNvGrpSpPr>
            <p:nvPr/>
          </p:nvGrpSpPr>
          <p:grpSpPr bwMode="auto">
            <a:xfrm>
              <a:off x="912" y="816"/>
              <a:ext cx="3840" cy="3024"/>
              <a:chOff x="912" y="816"/>
              <a:chExt cx="3840" cy="3024"/>
            </a:xfrm>
          </p:grpSpPr>
          <p:sp>
            <p:nvSpPr>
              <p:cNvPr id="79886" name="Line 1038"/>
              <p:cNvSpPr>
                <a:spLocks noChangeShapeType="1"/>
              </p:cNvSpPr>
              <p:nvPr/>
            </p:nvSpPr>
            <p:spPr bwMode="auto">
              <a:xfrm>
                <a:off x="960" y="3792"/>
                <a:ext cx="37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4" name="Group 1039"/>
              <p:cNvGrpSpPr>
                <a:grpSpLocks/>
              </p:cNvGrpSpPr>
              <p:nvPr/>
            </p:nvGrpSpPr>
            <p:grpSpPr bwMode="auto">
              <a:xfrm>
                <a:off x="912" y="816"/>
                <a:ext cx="3360" cy="3024"/>
                <a:chOff x="912" y="816"/>
                <a:chExt cx="3360" cy="3024"/>
              </a:xfrm>
            </p:grpSpPr>
            <p:sp>
              <p:nvSpPr>
                <p:cNvPr id="79888" name="Line 1040"/>
                <p:cNvSpPr>
                  <a:spLocks noChangeShapeType="1"/>
                </p:cNvSpPr>
                <p:nvPr/>
              </p:nvSpPr>
              <p:spPr bwMode="auto">
                <a:xfrm flipV="1">
                  <a:off x="960" y="816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9891" name="Line 1043"/>
                <p:cNvSpPr>
                  <a:spLocks noChangeShapeType="1"/>
                </p:cNvSpPr>
                <p:nvPr/>
              </p:nvSpPr>
              <p:spPr bwMode="auto">
                <a:xfrm>
                  <a:off x="1152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9892" name="Line 1044"/>
                <p:cNvSpPr>
                  <a:spLocks noChangeShapeType="1"/>
                </p:cNvSpPr>
                <p:nvPr/>
              </p:nvSpPr>
              <p:spPr bwMode="auto">
                <a:xfrm>
                  <a:off x="2208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9893" name="Line 1045"/>
                <p:cNvSpPr>
                  <a:spLocks noChangeShapeType="1"/>
                </p:cNvSpPr>
                <p:nvPr/>
              </p:nvSpPr>
              <p:spPr bwMode="auto">
                <a:xfrm>
                  <a:off x="3312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9894" name="Line 1046"/>
                <p:cNvSpPr>
                  <a:spLocks noChangeShapeType="1"/>
                </p:cNvSpPr>
                <p:nvPr/>
              </p:nvSpPr>
              <p:spPr bwMode="auto">
                <a:xfrm>
                  <a:off x="4272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9895" name="Line 1047"/>
                <p:cNvSpPr>
                  <a:spLocks noChangeShapeType="1"/>
                </p:cNvSpPr>
                <p:nvPr/>
              </p:nvSpPr>
              <p:spPr bwMode="auto">
                <a:xfrm flipH="1">
                  <a:off x="912" y="34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9896" name="Line 1048"/>
                <p:cNvSpPr>
                  <a:spLocks noChangeShapeType="1"/>
                </p:cNvSpPr>
                <p:nvPr/>
              </p:nvSpPr>
              <p:spPr bwMode="auto">
                <a:xfrm flipH="1">
                  <a:off x="912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9897" name="Line 1049"/>
                <p:cNvSpPr>
                  <a:spLocks noChangeShapeType="1"/>
                </p:cNvSpPr>
                <p:nvPr/>
              </p:nvSpPr>
              <p:spPr bwMode="auto">
                <a:xfrm flipH="1">
                  <a:off x="912" y="230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9898" name="Line 1050"/>
                <p:cNvSpPr>
                  <a:spLocks noChangeShapeType="1"/>
                </p:cNvSpPr>
                <p:nvPr/>
              </p:nvSpPr>
              <p:spPr bwMode="auto">
                <a:xfrm flipH="1">
                  <a:off x="912" y="16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9899" name="Line 1051"/>
                <p:cNvSpPr>
                  <a:spLocks noChangeShapeType="1"/>
                </p:cNvSpPr>
                <p:nvPr/>
              </p:nvSpPr>
              <p:spPr bwMode="auto">
                <a:xfrm flipH="1">
                  <a:off x="912" y="10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79900" name="Rectangle 1052"/>
            <p:cNvSpPr>
              <a:spLocks noChangeArrowheads="1"/>
            </p:cNvSpPr>
            <p:nvPr/>
          </p:nvSpPr>
          <p:spPr bwMode="auto">
            <a:xfrm>
              <a:off x="1056" y="3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9901" name="Rectangle 1053"/>
            <p:cNvSpPr>
              <a:spLocks noChangeArrowheads="1"/>
            </p:cNvSpPr>
            <p:nvPr/>
          </p:nvSpPr>
          <p:spPr bwMode="auto">
            <a:xfrm>
              <a:off x="2112" y="3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9902" name="Rectangle 1054"/>
            <p:cNvSpPr>
              <a:spLocks noChangeArrowheads="1"/>
            </p:cNvSpPr>
            <p:nvPr/>
          </p:nvSpPr>
          <p:spPr bwMode="auto">
            <a:xfrm>
              <a:off x="3216" y="3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9903" name="Rectangle 1055"/>
            <p:cNvSpPr>
              <a:spLocks noChangeArrowheads="1"/>
            </p:cNvSpPr>
            <p:nvPr/>
          </p:nvSpPr>
          <p:spPr bwMode="auto">
            <a:xfrm>
              <a:off x="672" y="33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9904" name="Rectangle 1056"/>
            <p:cNvSpPr>
              <a:spLocks noChangeArrowheads="1"/>
            </p:cNvSpPr>
            <p:nvPr/>
          </p:nvSpPr>
          <p:spPr bwMode="auto">
            <a:xfrm>
              <a:off x="675" y="27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9905" name="Rectangle 1057"/>
            <p:cNvSpPr>
              <a:spLocks noChangeArrowheads="1"/>
            </p:cNvSpPr>
            <p:nvPr/>
          </p:nvSpPr>
          <p:spPr bwMode="auto">
            <a:xfrm>
              <a:off x="67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79906" name="Rectangle 1058"/>
            <p:cNvSpPr>
              <a:spLocks noChangeArrowheads="1"/>
            </p:cNvSpPr>
            <p:nvPr/>
          </p:nvSpPr>
          <p:spPr bwMode="auto">
            <a:xfrm>
              <a:off x="672" y="153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</p:grpSp>
      <p:sp>
        <p:nvSpPr>
          <p:cNvPr id="79907" name="Line 1059"/>
          <p:cNvSpPr>
            <a:spLocks noChangeShapeType="1"/>
          </p:cNvSpPr>
          <p:nvPr/>
        </p:nvSpPr>
        <p:spPr bwMode="auto">
          <a:xfrm flipV="1">
            <a:off x="3048000" y="2667000"/>
            <a:ext cx="6781800" cy="23622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909" name="Rectangle 1061"/>
          <p:cNvSpPr>
            <a:spLocks noChangeArrowheads="1"/>
          </p:cNvSpPr>
          <p:nvPr/>
        </p:nvSpPr>
        <p:spPr bwMode="auto">
          <a:xfrm>
            <a:off x="9213850" y="16525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79910" name="Rectangle 1062"/>
          <p:cNvSpPr>
            <a:spLocks noChangeArrowheads="1"/>
          </p:cNvSpPr>
          <p:nvPr/>
        </p:nvSpPr>
        <p:spPr bwMode="auto">
          <a:xfrm>
            <a:off x="6540500" y="44227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grpSp>
        <p:nvGrpSpPr>
          <p:cNvPr id="5" name="Group 1063"/>
          <p:cNvGrpSpPr>
            <a:grpSpLocks/>
          </p:cNvGrpSpPr>
          <p:nvPr/>
        </p:nvGrpSpPr>
        <p:grpSpPr bwMode="auto">
          <a:xfrm>
            <a:off x="4594226" y="1828800"/>
            <a:ext cx="4778375" cy="2667000"/>
            <a:chOff x="1934" y="1152"/>
            <a:chExt cx="3010" cy="1680"/>
          </a:xfrm>
        </p:grpSpPr>
        <p:sp>
          <p:nvSpPr>
            <p:cNvPr id="79912" name="Line 1064"/>
            <p:cNvSpPr>
              <a:spLocks noChangeShapeType="1"/>
            </p:cNvSpPr>
            <p:nvPr/>
          </p:nvSpPr>
          <p:spPr bwMode="auto">
            <a:xfrm flipH="1">
              <a:off x="4944" y="1152"/>
              <a:ext cx="0" cy="624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13" name="Line 1065"/>
            <p:cNvSpPr>
              <a:spLocks noChangeShapeType="1"/>
            </p:cNvSpPr>
            <p:nvPr/>
          </p:nvSpPr>
          <p:spPr bwMode="auto">
            <a:xfrm flipH="1">
              <a:off x="4368" y="1680"/>
              <a:ext cx="0" cy="288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14" name="Line 1066"/>
            <p:cNvSpPr>
              <a:spLocks noChangeShapeType="1"/>
            </p:cNvSpPr>
            <p:nvPr/>
          </p:nvSpPr>
          <p:spPr bwMode="auto">
            <a:xfrm flipH="1">
              <a:off x="4048" y="2101"/>
              <a:ext cx="0" cy="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15" name="Line 1067"/>
            <p:cNvSpPr>
              <a:spLocks noChangeShapeType="1"/>
            </p:cNvSpPr>
            <p:nvPr/>
          </p:nvSpPr>
          <p:spPr bwMode="auto">
            <a:xfrm flipH="1">
              <a:off x="2928" y="2160"/>
              <a:ext cx="0" cy="336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16" name="Line 1068"/>
            <p:cNvSpPr>
              <a:spLocks noChangeShapeType="1"/>
            </p:cNvSpPr>
            <p:nvPr/>
          </p:nvSpPr>
          <p:spPr bwMode="auto">
            <a:xfrm flipH="1">
              <a:off x="3600" y="2208"/>
              <a:ext cx="0" cy="48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17" name="Line 1069"/>
            <p:cNvSpPr>
              <a:spLocks noChangeShapeType="1"/>
            </p:cNvSpPr>
            <p:nvPr/>
          </p:nvSpPr>
          <p:spPr bwMode="auto">
            <a:xfrm flipH="1">
              <a:off x="2448" y="2592"/>
              <a:ext cx="0" cy="48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18" name="Line 1070"/>
            <p:cNvSpPr>
              <a:spLocks noChangeShapeType="1"/>
            </p:cNvSpPr>
            <p:nvPr/>
          </p:nvSpPr>
          <p:spPr bwMode="auto">
            <a:xfrm flipH="1">
              <a:off x="1934" y="2736"/>
              <a:ext cx="0" cy="96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19" name="Line 1071"/>
            <p:cNvSpPr>
              <a:spLocks noChangeShapeType="1"/>
            </p:cNvSpPr>
            <p:nvPr/>
          </p:nvSpPr>
          <p:spPr bwMode="auto">
            <a:xfrm flipH="1" flipV="1">
              <a:off x="3312" y="2352"/>
              <a:ext cx="0" cy="96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" name="Group 1072"/>
          <p:cNvGrpSpPr>
            <a:grpSpLocks/>
          </p:cNvGrpSpPr>
          <p:nvPr/>
        </p:nvGrpSpPr>
        <p:grpSpPr bwMode="auto">
          <a:xfrm>
            <a:off x="4343400" y="3200400"/>
            <a:ext cx="3962400" cy="1981200"/>
            <a:chOff x="1776" y="2016"/>
            <a:chExt cx="2496" cy="1248"/>
          </a:xfrm>
        </p:grpSpPr>
        <p:sp>
          <p:nvSpPr>
            <p:cNvPr id="79921" name="Line 1073"/>
            <p:cNvSpPr>
              <a:spLocks noChangeShapeType="1"/>
            </p:cNvSpPr>
            <p:nvPr/>
          </p:nvSpPr>
          <p:spPr bwMode="auto">
            <a:xfrm flipH="1" flipV="1">
              <a:off x="4272" y="2016"/>
              <a:ext cx="0" cy="288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22" name="Line 1074"/>
            <p:cNvSpPr>
              <a:spLocks noChangeShapeType="1"/>
            </p:cNvSpPr>
            <p:nvPr/>
          </p:nvSpPr>
          <p:spPr bwMode="auto">
            <a:xfrm flipH="1" flipV="1">
              <a:off x="3264" y="2352"/>
              <a:ext cx="0" cy="528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23" name="Line 1075"/>
            <p:cNvSpPr>
              <a:spLocks noChangeShapeType="1"/>
            </p:cNvSpPr>
            <p:nvPr/>
          </p:nvSpPr>
          <p:spPr bwMode="auto">
            <a:xfrm flipH="1" flipV="1">
              <a:off x="1776" y="2880"/>
              <a:ext cx="0" cy="384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diamond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9924" name="AutoShape 1076"/>
          <p:cNvSpPr>
            <a:spLocks/>
          </p:cNvSpPr>
          <p:nvPr/>
        </p:nvSpPr>
        <p:spPr bwMode="auto">
          <a:xfrm>
            <a:off x="1524000" y="1905000"/>
            <a:ext cx="381000" cy="3581400"/>
          </a:xfrm>
          <a:prstGeom prst="leftBrace">
            <a:avLst>
              <a:gd name="adj1" fmla="val 7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925" name="AutoShape 1077"/>
          <p:cNvSpPr>
            <a:spLocks/>
          </p:cNvSpPr>
          <p:nvPr/>
        </p:nvSpPr>
        <p:spPr bwMode="auto">
          <a:xfrm>
            <a:off x="1828800" y="2743200"/>
            <a:ext cx="457200" cy="1905000"/>
          </a:xfrm>
          <a:prstGeom prst="leftBrace">
            <a:avLst>
              <a:gd name="adj1" fmla="val 34722"/>
              <a:gd name="adj2" fmla="val 50000"/>
            </a:avLst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32" name="Rectangle 36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ko-KR">
                <a:latin typeface="Arial" pitchFamily="34" charset="0"/>
                <a:ea typeface="Gulim" pitchFamily="34" charset="-127"/>
              </a:rPr>
              <a:t>Error Variance of y</a:t>
            </a:r>
            <a:endParaRPr lang="en-US" altLang="ko-KR">
              <a:ea typeface="Gulim" pitchFamily="34" charset="-127"/>
            </a:endParaRPr>
          </a:p>
        </p:txBody>
      </p:sp>
      <p:sp>
        <p:nvSpPr>
          <p:cNvPr id="6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ko-KR"/>
              <a:t>Slide </a:t>
            </a:r>
            <a:fld id="{D9B440A9-9055-4558-8052-173D878E1A9D}" type="slidenum">
              <a:rPr lang="en-GB" altLang="ko-KR"/>
              <a:pPr/>
              <a:t>63</a:t>
            </a:fld>
            <a:endParaRPr lang="en-GB" altLang="ko-KR" sz="100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solidFill>
              <a:srgbClr val="000099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 sz="2400">
              <a:solidFill>
                <a:schemeClr val="folHlink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52578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495800" y="3429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7848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1910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66294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7086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60198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81534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83058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90801" y="723901"/>
            <a:ext cx="7091363" cy="5986463"/>
            <a:chOff x="672" y="456"/>
            <a:chExt cx="4467" cy="3771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713" y="456"/>
              <a:ext cx="4426" cy="3771"/>
              <a:chOff x="713" y="456"/>
              <a:chExt cx="4426" cy="3771"/>
            </a:xfrm>
          </p:grpSpPr>
          <p:sp>
            <p:nvSpPr>
              <p:cNvPr id="80910" name="Line 14"/>
              <p:cNvSpPr>
                <a:spLocks noChangeShapeType="1"/>
              </p:cNvSpPr>
              <p:nvPr/>
            </p:nvSpPr>
            <p:spPr bwMode="auto">
              <a:xfrm>
                <a:off x="960" y="3792"/>
                <a:ext cx="37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713" y="456"/>
                <a:ext cx="4426" cy="3771"/>
                <a:chOff x="713" y="456"/>
                <a:chExt cx="4426" cy="3771"/>
              </a:xfrm>
            </p:grpSpPr>
            <p:sp>
              <p:nvSpPr>
                <p:cNvPr id="8091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960" y="816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840" y="3936"/>
                  <a:ext cx="1299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2400" i="1" dirty="0">
                      <a:ea typeface="Gulim" pitchFamily="34" charset="-127"/>
                    </a:rPr>
                    <a:t>x</a:t>
                  </a:r>
                  <a:r>
                    <a:rPr lang="en-US" altLang="ko-KR" sz="2400" dirty="0">
                      <a:ea typeface="Gulim" pitchFamily="34" charset="-127"/>
                    </a:rPr>
                    <a:t> - </a:t>
                  </a:r>
                  <a:r>
                    <a:rPr lang="el-GR" altLang="ko-KR" sz="2400" dirty="0">
                      <a:ea typeface="Gulim" pitchFamily="34" charset="-127"/>
                    </a:rPr>
                    <a:t>επεξηγούσα</a:t>
                  </a:r>
                  <a:endParaRPr lang="en-US" altLang="ko-KR" sz="2400" dirty="0">
                    <a:ea typeface="Gulim" pitchFamily="34" charset="-127"/>
                  </a:endParaRPr>
                </a:p>
              </p:txBody>
            </p:sp>
            <p:sp>
              <p:nvSpPr>
                <p:cNvPr id="809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13" y="456"/>
                  <a:ext cx="2195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2400" i="1" dirty="0">
                      <a:ea typeface="Gulim" pitchFamily="34" charset="-127"/>
                    </a:rPr>
                    <a:t>y</a:t>
                  </a:r>
                  <a:r>
                    <a:rPr lang="en-US" altLang="ko-KR" sz="2400" dirty="0">
                      <a:ea typeface="Gulim" pitchFamily="34" charset="-127"/>
                    </a:rPr>
                    <a:t> – </a:t>
                  </a:r>
                  <a:r>
                    <a:rPr lang="el-GR" altLang="ko-KR" sz="2400" dirty="0">
                      <a:ea typeface="Gulim" pitchFamily="34" charset="-127"/>
                    </a:rPr>
                    <a:t>εξαρτημένη μεταβλητή</a:t>
                  </a:r>
                  <a:endParaRPr lang="en-US" altLang="ko-KR" sz="2400" dirty="0">
                    <a:ea typeface="Gulim" pitchFamily="34" charset="-127"/>
                  </a:endParaRPr>
                </a:p>
              </p:txBody>
            </p:sp>
            <p:sp>
              <p:nvSpPr>
                <p:cNvPr id="80915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16" name="Line 20"/>
                <p:cNvSpPr>
                  <a:spLocks noChangeShapeType="1"/>
                </p:cNvSpPr>
                <p:nvPr/>
              </p:nvSpPr>
              <p:spPr bwMode="auto">
                <a:xfrm>
                  <a:off x="2208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17" name="Line 21"/>
                <p:cNvSpPr>
                  <a:spLocks noChangeShapeType="1"/>
                </p:cNvSpPr>
                <p:nvPr/>
              </p:nvSpPr>
              <p:spPr bwMode="auto">
                <a:xfrm>
                  <a:off x="3312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18" name="Line 22"/>
                <p:cNvSpPr>
                  <a:spLocks noChangeShapeType="1"/>
                </p:cNvSpPr>
                <p:nvPr/>
              </p:nvSpPr>
              <p:spPr bwMode="auto">
                <a:xfrm>
                  <a:off x="4272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1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912" y="34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2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912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21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912" y="230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22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912" y="16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23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912" y="10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80924" name="Rectangle 28"/>
            <p:cNvSpPr>
              <a:spLocks noChangeArrowheads="1"/>
            </p:cNvSpPr>
            <p:nvPr/>
          </p:nvSpPr>
          <p:spPr bwMode="auto">
            <a:xfrm>
              <a:off x="1056" y="3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80925" name="Rectangle 29"/>
            <p:cNvSpPr>
              <a:spLocks noChangeArrowheads="1"/>
            </p:cNvSpPr>
            <p:nvPr/>
          </p:nvSpPr>
          <p:spPr bwMode="auto">
            <a:xfrm>
              <a:off x="2112" y="3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80926" name="Rectangle 30"/>
            <p:cNvSpPr>
              <a:spLocks noChangeArrowheads="1"/>
            </p:cNvSpPr>
            <p:nvPr/>
          </p:nvSpPr>
          <p:spPr bwMode="auto">
            <a:xfrm>
              <a:off x="3216" y="3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80927" name="Rectangle 31"/>
            <p:cNvSpPr>
              <a:spLocks noChangeArrowheads="1"/>
            </p:cNvSpPr>
            <p:nvPr/>
          </p:nvSpPr>
          <p:spPr bwMode="auto">
            <a:xfrm>
              <a:off x="672" y="33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80928" name="Rectangle 32"/>
            <p:cNvSpPr>
              <a:spLocks noChangeArrowheads="1"/>
            </p:cNvSpPr>
            <p:nvPr/>
          </p:nvSpPr>
          <p:spPr bwMode="auto">
            <a:xfrm>
              <a:off x="675" y="27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80929" name="Rectangle 33"/>
            <p:cNvSpPr>
              <a:spLocks noChangeArrowheads="1"/>
            </p:cNvSpPr>
            <p:nvPr/>
          </p:nvSpPr>
          <p:spPr bwMode="auto">
            <a:xfrm>
              <a:off x="67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  <p:sp>
          <p:nvSpPr>
            <p:cNvPr id="80930" name="Rectangle 34"/>
            <p:cNvSpPr>
              <a:spLocks noChangeArrowheads="1"/>
            </p:cNvSpPr>
            <p:nvPr/>
          </p:nvSpPr>
          <p:spPr bwMode="auto">
            <a:xfrm>
              <a:off x="672" y="153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 sz="2400">
                <a:ea typeface="Gulim" pitchFamily="34" charset="-127"/>
              </a:endParaRPr>
            </a:p>
          </p:txBody>
        </p:sp>
      </p:grpSp>
      <p:sp>
        <p:nvSpPr>
          <p:cNvPr id="80931" name="Line 35"/>
          <p:cNvSpPr>
            <a:spLocks noChangeShapeType="1"/>
          </p:cNvSpPr>
          <p:nvPr/>
        </p:nvSpPr>
        <p:spPr bwMode="auto">
          <a:xfrm flipV="1">
            <a:off x="3124200" y="3810000"/>
            <a:ext cx="67818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33" name="Rectangle 37"/>
          <p:cNvSpPr>
            <a:spLocks noChangeArrowheads="1"/>
          </p:cNvSpPr>
          <p:nvPr/>
        </p:nvSpPr>
        <p:spPr bwMode="auto">
          <a:xfrm>
            <a:off x="91440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80934" name="Rectangle 38"/>
          <p:cNvSpPr>
            <a:spLocks noChangeArrowheads="1"/>
          </p:cNvSpPr>
          <p:nvPr/>
        </p:nvSpPr>
        <p:spPr bwMode="auto">
          <a:xfrm>
            <a:off x="6540500" y="44227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400">
                <a:ea typeface="Gulim" pitchFamily="34" charset="-127"/>
              </a:rPr>
              <a:t>*</a:t>
            </a:r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 flipH="1">
            <a:off x="9372600" y="2819400"/>
            <a:ext cx="0" cy="990600"/>
          </a:xfrm>
          <a:prstGeom prst="line">
            <a:avLst/>
          </a:prstGeom>
          <a:noFill/>
          <a:ln w="9525" cap="rnd">
            <a:solidFill>
              <a:schemeClr val="folHlink"/>
            </a:solidFill>
            <a:prstDash val="sysDot"/>
            <a:round/>
            <a:headEnd/>
            <a:tailEnd type="diamond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36" name="Line 40"/>
          <p:cNvSpPr>
            <a:spLocks noChangeShapeType="1"/>
          </p:cNvSpPr>
          <p:nvPr/>
        </p:nvSpPr>
        <p:spPr bwMode="auto">
          <a:xfrm flipH="1">
            <a:off x="8534400" y="3124200"/>
            <a:ext cx="0" cy="685800"/>
          </a:xfrm>
          <a:prstGeom prst="line">
            <a:avLst/>
          </a:prstGeom>
          <a:noFill/>
          <a:ln w="9525" cap="rnd">
            <a:solidFill>
              <a:schemeClr val="folHlink"/>
            </a:solidFill>
            <a:prstDash val="sysDot"/>
            <a:round/>
            <a:headEnd/>
            <a:tailEnd type="diamond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37" name="Line 41"/>
          <p:cNvSpPr>
            <a:spLocks noChangeShapeType="1"/>
          </p:cNvSpPr>
          <p:nvPr/>
        </p:nvSpPr>
        <p:spPr bwMode="auto">
          <a:xfrm flipH="1">
            <a:off x="8001000" y="3810000"/>
            <a:ext cx="0" cy="0"/>
          </a:xfrm>
          <a:prstGeom prst="line">
            <a:avLst/>
          </a:prstGeom>
          <a:noFill/>
          <a:ln w="9525" cap="rnd">
            <a:solidFill>
              <a:schemeClr val="folHlink"/>
            </a:solidFill>
            <a:prstDash val="sysDot"/>
            <a:round/>
            <a:headEnd/>
            <a:tailEnd type="diamond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38" name="Line 42"/>
          <p:cNvSpPr>
            <a:spLocks noChangeShapeType="1"/>
          </p:cNvSpPr>
          <p:nvPr/>
        </p:nvSpPr>
        <p:spPr bwMode="auto">
          <a:xfrm flipH="1">
            <a:off x="6172200" y="3276600"/>
            <a:ext cx="0" cy="533400"/>
          </a:xfrm>
          <a:prstGeom prst="line">
            <a:avLst/>
          </a:prstGeom>
          <a:noFill/>
          <a:ln w="9525" cap="rnd">
            <a:solidFill>
              <a:schemeClr val="folHlink"/>
            </a:solidFill>
            <a:prstDash val="sysDot"/>
            <a:round/>
            <a:headEnd/>
            <a:tailEnd type="diamond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39" name="Line 43"/>
          <p:cNvSpPr>
            <a:spLocks noChangeShapeType="1"/>
          </p:cNvSpPr>
          <p:nvPr/>
        </p:nvSpPr>
        <p:spPr bwMode="auto">
          <a:xfrm flipH="1">
            <a:off x="7239000" y="3733800"/>
            <a:ext cx="0" cy="76200"/>
          </a:xfrm>
          <a:prstGeom prst="line">
            <a:avLst/>
          </a:prstGeom>
          <a:noFill/>
          <a:ln w="9525" cap="rnd">
            <a:solidFill>
              <a:schemeClr val="folHlink"/>
            </a:solidFill>
            <a:prstDash val="sysDot"/>
            <a:round/>
            <a:headEnd/>
            <a:tailEnd type="diamond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40" name="Line 44"/>
          <p:cNvSpPr>
            <a:spLocks noChangeShapeType="1"/>
          </p:cNvSpPr>
          <p:nvPr/>
        </p:nvSpPr>
        <p:spPr bwMode="auto">
          <a:xfrm flipH="1">
            <a:off x="5410200" y="3733800"/>
            <a:ext cx="0" cy="76200"/>
          </a:xfrm>
          <a:prstGeom prst="line">
            <a:avLst/>
          </a:prstGeom>
          <a:noFill/>
          <a:ln w="9525" cap="rnd">
            <a:solidFill>
              <a:schemeClr val="folHlink"/>
            </a:solidFill>
            <a:prstDash val="sysDot"/>
            <a:round/>
            <a:headEnd/>
            <a:tailEnd type="diamond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41" name="Line 45"/>
          <p:cNvSpPr>
            <a:spLocks noChangeShapeType="1"/>
          </p:cNvSpPr>
          <p:nvPr/>
        </p:nvSpPr>
        <p:spPr bwMode="auto">
          <a:xfrm flipH="1">
            <a:off x="4648200" y="3657600"/>
            <a:ext cx="0" cy="152400"/>
          </a:xfrm>
          <a:prstGeom prst="line">
            <a:avLst/>
          </a:prstGeom>
          <a:noFill/>
          <a:ln w="9525" cap="rnd">
            <a:solidFill>
              <a:schemeClr val="folHlink"/>
            </a:solidFill>
            <a:prstDash val="sysDot"/>
            <a:round/>
            <a:headEnd/>
            <a:tailEnd type="diamond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42" name="Line 46"/>
          <p:cNvSpPr>
            <a:spLocks noChangeShapeType="1"/>
          </p:cNvSpPr>
          <p:nvPr/>
        </p:nvSpPr>
        <p:spPr bwMode="auto">
          <a:xfrm flipH="1" flipV="1">
            <a:off x="6781800" y="3810000"/>
            <a:ext cx="0" cy="76200"/>
          </a:xfrm>
          <a:prstGeom prst="line">
            <a:avLst/>
          </a:prstGeom>
          <a:noFill/>
          <a:ln w="9525" cap="rnd">
            <a:solidFill>
              <a:schemeClr val="folHlink"/>
            </a:solidFill>
            <a:prstDash val="sysDot"/>
            <a:round/>
            <a:headEnd/>
            <a:tailEnd type="diamond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43" name="Line 47"/>
          <p:cNvSpPr>
            <a:spLocks noChangeShapeType="1"/>
          </p:cNvSpPr>
          <p:nvPr/>
        </p:nvSpPr>
        <p:spPr bwMode="auto">
          <a:xfrm flipH="1" flipV="1">
            <a:off x="8305800" y="3810000"/>
            <a:ext cx="0" cy="457200"/>
          </a:xfrm>
          <a:prstGeom prst="line">
            <a:avLst/>
          </a:prstGeom>
          <a:noFill/>
          <a:ln w="9525" cap="rnd">
            <a:solidFill>
              <a:schemeClr val="folHlink"/>
            </a:solidFill>
            <a:prstDash val="sysDot"/>
            <a:round/>
            <a:headEnd/>
            <a:tailEnd type="diamond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44" name="Line 48"/>
          <p:cNvSpPr>
            <a:spLocks noChangeShapeType="1"/>
          </p:cNvSpPr>
          <p:nvPr/>
        </p:nvSpPr>
        <p:spPr bwMode="auto">
          <a:xfrm flipH="1" flipV="1">
            <a:off x="6705600" y="3810000"/>
            <a:ext cx="0" cy="762000"/>
          </a:xfrm>
          <a:prstGeom prst="line">
            <a:avLst/>
          </a:prstGeom>
          <a:noFill/>
          <a:ln w="9525" cap="rnd">
            <a:solidFill>
              <a:schemeClr val="folHlink"/>
            </a:solidFill>
            <a:prstDash val="sysDot"/>
            <a:round/>
            <a:headEnd/>
            <a:tailEnd type="diamond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45" name="Line 49"/>
          <p:cNvSpPr>
            <a:spLocks noChangeShapeType="1"/>
          </p:cNvSpPr>
          <p:nvPr/>
        </p:nvSpPr>
        <p:spPr bwMode="auto">
          <a:xfrm flipH="1" flipV="1">
            <a:off x="4343400" y="3810000"/>
            <a:ext cx="0" cy="533400"/>
          </a:xfrm>
          <a:prstGeom prst="line">
            <a:avLst/>
          </a:prstGeom>
          <a:noFill/>
          <a:ln w="9525" cap="rnd">
            <a:solidFill>
              <a:schemeClr val="folHlink"/>
            </a:solidFill>
            <a:prstDash val="sysDot"/>
            <a:round/>
            <a:headEnd/>
            <a:tailEnd type="diamond" w="lg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46" name="AutoShape 50"/>
          <p:cNvSpPr>
            <a:spLocks/>
          </p:cNvSpPr>
          <p:nvPr/>
        </p:nvSpPr>
        <p:spPr bwMode="auto">
          <a:xfrm>
            <a:off x="1524000" y="1905000"/>
            <a:ext cx="381000" cy="3581400"/>
          </a:xfrm>
          <a:prstGeom prst="leftBrace">
            <a:avLst>
              <a:gd name="adj1" fmla="val 7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47" name="AutoShape 51"/>
          <p:cNvSpPr>
            <a:spLocks/>
          </p:cNvSpPr>
          <p:nvPr/>
        </p:nvSpPr>
        <p:spPr bwMode="auto">
          <a:xfrm>
            <a:off x="1828800" y="2743200"/>
            <a:ext cx="457200" cy="1905000"/>
          </a:xfrm>
          <a:prstGeom prst="leftBrace">
            <a:avLst>
              <a:gd name="adj1" fmla="val 34722"/>
              <a:gd name="adj2" fmla="val 50000"/>
            </a:avLst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48" name="AutoShape 52"/>
          <p:cNvSpPr>
            <a:spLocks/>
          </p:cNvSpPr>
          <p:nvPr/>
        </p:nvSpPr>
        <p:spPr bwMode="auto">
          <a:xfrm>
            <a:off x="2362200" y="2743200"/>
            <a:ext cx="533400" cy="1905000"/>
          </a:xfrm>
          <a:prstGeom prst="leftBrace">
            <a:avLst>
              <a:gd name="adj1" fmla="val 29762"/>
              <a:gd name="adj2" fmla="val 50000"/>
            </a:avLst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49" name="Line 53"/>
          <p:cNvSpPr>
            <a:spLocks noChangeShapeType="1"/>
          </p:cNvSpPr>
          <p:nvPr/>
        </p:nvSpPr>
        <p:spPr bwMode="auto">
          <a:xfrm flipH="1">
            <a:off x="2209800" y="4648200"/>
            <a:ext cx="457200" cy="144780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50" name="Text Box 54"/>
          <p:cNvSpPr txBox="1">
            <a:spLocks noChangeArrowheads="1"/>
          </p:cNvSpPr>
          <p:nvPr/>
        </p:nvSpPr>
        <p:spPr bwMode="auto">
          <a:xfrm>
            <a:off x="1524000" y="6172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ko-KR" sz="2400" b="1" dirty="0">
                <a:solidFill>
                  <a:schemeClr val="folHlink"/>
                </a:solidFill>
                <a:latin typeface="Arial" pitchFamily="34" charset="0"/>
                <a:ea typeface="Gulim" pitchFamily="34" charset="-127"/>
              </a:rPr>
              <a:t>σφάλμα</a:t>
            </a:r>
            <a:endParaRPr lang="en-GB" altLang="ko-KR" sz="2400" b="1" dirty="0">
              <a:ea typeface="Gulim" pitchFamily="34" charset="-127"/>
            </a:endParaRPr>
          </a:p>
        </p:txBody>
      </p:sp>
      <p:sp>
        <p:nvSpPr>
          <p:cNvPr id="80951" name="Line 55"/>
          <p:cNvSpPr>
            <a:spLocks noChangeShapeType="1"/>
          </p:cNvSpPr>
          <p:nvPr/>
        </p:nvSpPr>
        <p:spPr bwMode="auto">
          <a:xfrm flipH="1">
            <a:off x="3048000" y="3810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3048000" y="2743200"/>
            <a:ext cx="6324600" cy="1828800"/>
            <a:chOff x="960" y="1728"/>
            <a:chExt cx="3984" cy="1152"/>
          </a:xfrm>
        </p:grpSpPr>
        <p:sp>
          <p:nvSpPr>
            <p:cNvPr id="80953" name="Line 57"/>
            <p:cNvSpPr>
              <a:spLocks noChangeShapeType="1"/>
            </p:cNvSpPr>
            <p:nvPr/>
          </p:nvSpPr>
          <p:spPr bwMode="auto">
            <a:xfrm flipH="1">
              <a:off x="960" y="1728"/>
              <a:ext cx="3984" cy="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54" name="Line 58"/>
            <p:cNvSpPr>
              <a:spLocks noChangeShapeType="1"/>
            </p:cNvSpPr>
            <p:nvPr/>
          </p:nvSpPr>
          <p:spPr bwMode="auto">
            <a:xfrm flipH="1">
              <a:off x="960" y="1968"/>
              <a:ext cx="3408" cy="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55" name="Line 59"/>
            <p:cNvSpPr>
              <a:spLocks noChangeShapeType="1"/>
            </p:cNvSpPr>
            <p:nvPr/>
          </p:nvSpPr>
          <p:spPr bwMode="auto">
            <a:xfrm flipH="1">
              <a:off x="960" y="2016"/>
              <a:ext cx="1968" cy="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56" name="Line 60"/>
            <p:cNvSpPr>
              <a:spLocks noChangeShapeType="1"/>
            </p:cNvSpPr>
            <p:nvPr/>
          </p:nvSpPr>
          <p:spPr bwMode="auto">
            <a:xfrm flipH="1">
              <a:off x="960" y="2448"/>
              <a:ext cx="2304" cy="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57" name="Line 61"/>
            <p:cNvSpPr>
              <a:spLocks noChangeShapeType="1"/>
            </p:cNvSpPr>
            <p:nvPr/>
          </p:nvSpPr>
          <p:spPr bwMode="auto">
            <a:xfrm flipH="1">
              <a:off x="960" y="2400"/>
              <a:ext cx="3120" cy="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58" name="Line 62"/>
            <p:cNvSpPr>
              <a:spLocks noChangeShapeType="1"/>
            </p:cNvSpPr>
            <p:nvPr/>
          </p:nvSpPr>
          <p:spPr bwMode="auto">
            <a:xfrm flipH="1">
              <a:off x="960" y="2736"/>
              <a:ext cx="3312" cy="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59" name="Line 63"/>
            <p:cNvSpPr>
              <a:spLocks noChangeShapeType="1"/>
            </p:cNvSpPr>
            <p:nvPr/>
          </p:nvSpPr>
          <p:spPr bwMode="auto">
            <a:xfrm flipH="1">
              <a:off x="960" y="2784"/>
              <a:ext cx="816" cy="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60" name="Line 64"/>
            <p:cNvSpPr>
              <a:spLocks noChangeShapeType="1"/>
            </p:cNvSpPr>
            <p:nvPr/>
          </p:nvSpPr>
          <p:spPr bwMode="auto">
            <a:xfrm flipH="1">
              <a:off x="960" y="2880"/>
              <a:ext cx="2304" cy="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61" name="Line 65"/>
            <p:cNvSpPr>
              <a:spLocks noChangeShapeType="1"/>
            </p:cNvSpPr>
            <p:nvPr/>
          </p:nvSpPr>
          <p:spPr bwMode="auto">
            <a:xfrm flipH="1">
              <a:off x="960" y="2304"/>
              <a:ext cx="1008" cy="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48" grpId="0" animBg="1"/>
      <p:bldP spid="80949" grpId="0" animBg="1"/>
      <p:bldP spid="80950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083272" y="1830598"/>
            <a:ext cx="8003232" cy="4852566"/>
          </a:xfrm>
        </p:spPr>
        <p:txBody>
          <a:bodyPr/>
          <a:lstStyle/>
          <a:p>
            <a:r>
              <a:rPr lang="el-GR" sz="2400" dirty="0">
                <a:latin typeface="Times New Roman" pitchFamily="18" charset="0"/>
              </a:rPr>
              <a:t>Συνολική διακύμανση</a:t>
            </a:r>
            <a:r>
              <a:rPr lang="en-GB" sz="2400" dirty="0">
                <a:latin typeface="Times New Roman" pitchFamily="18" charset="0"/>
              </a:rPr>
              <a:t>= </a:t>
            </a:r>
            <a:r>
              <a:rPr lang="el-GR" sz="2400" dirty="0">
                <a:latin typeface="Times New Roman" pitchFamily="18" charset="0"/>
              </a:rPr>
              <a:t>διακύμανση </a:t>
            </a:r>
            <a:r>
              <a:rPr lang="el-GR" sz="2400" dirty="0" err="1">
                <a:latin typeface="Times New Roman" pitchFamily="18" charset="0"/>
              </a:rPr>
              <a:t>μοντ</a:t>
            </a:r>
            <a:r>
              <a:rPr lang="el-GR" sz="2400" dirty="0">
                <a:latin typeface="Times New Roman" pitchFamily="18" charset="0"/>
              </a:rPr>
              <a:t>. </a:t>
            </a:r>
            <a:r>
              <a:rPr lang="en-GB" sz="2400" dirty="0">
                <a:latin typeface="Times New Roman" pitchFamily="18" charset="0"/>
              </a:rPr>
              <a:t>+ </a:t>
            </a:r>
            <a:r>
              <a:rPr lang="el-GR" sz="2400" dirty="0">
                <a:latin typeface="Times New Roman" pitchFamily="18" charset="0"/>
              </a:rPr>
              <a:t>σφάλματος</a:t>
            </a:r>
            <a:endParaRPr lang="en-GB" sz="2400" dirty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2800" dirty="0">
                <a:latin typeface="Times New Roman" pitchFamily="18" charset="0"/>
              </a:rPr>
              <a:t>s</a:t>
            </a:r>
            <a:r>
              <a:rPr lang="en-GB" sz="2800" baseline="-25000" dirty="0">
                <a:latin typeface="Times New Roman" pitchFamily="18" charset="0"/>
              </a:rPr>
              <a:t>y</a:t>
            </a:r>
            <a:r>
              <a:rPr lang="en-GB" sz="2800" baseline="30000" dirty="0">
                <a:latin typeface="Times New Roman" pitchFamily="18" charset="0"/>
              </a:rPr>
              <a:t>2 </a:t>
            </a:r>
            <a:r>
              <a:rPr lang="en-GB" sz="2800" dirty="0">
                <a:latin typeface="Times New Roman" pitchFamily="18" charset="0"/>
              </a:rPr>
              <a:t>= s</a:t>
            </a:r>
            <a:r>
              <a:rPr lang="en-US" sz="2800" baseline="-25000" dirty="0">
                <a:latin typeface="Times New Roman" pitchFamily="18" charset="0"/>
                <a:cs typeface="Arial" pitchFamily="34" charset="0"/>
              </a:rPr>
              <a:t>ŷ</a:t>
            </a:r>
            <a:r>
              <a:rPr lang="en-US" sz="2800" baseline="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2800" dirty="0">
                <a:latin typeface="Times New Roman" pitchFamily="18" charset="0"/>
                <a:cs typeface="Arial" pitchFamily="34" charset="0"/>
              </a:rPr>
              <a:t> + s</a:t>
            </a:r>
            <a:r>
              <a:rPr lang="en-US" sz="2800" baseline="-25000" dirty="0">
                <a:latin typeface="Times New Roman" pitchFamily="18" charset="0"/>
                <a:cs typeface="Arial" pitchFamily="34" charset="0"/>
              </a:rPr>
              <a:t>er</a:t>
            </a:r>
            <a:r>
              <a:rPr lang="en-US" sz="2800" baseline="30000" dirty="0">
                <a:latin typeface="Times New Roman" pitchFamily="18" charset="0"/>
                <a:cs typeface="Arial" pitchFamily="34" charset="0"/>
              </a:rPr>
              <a:t>2</a:t>
            </a:r>
          </a:p>
          <a:p>
            <a:pPr algn="ctr">
              <a:buFont typeface="Wingdings" pitchFamily="2" charset="2"/>
              <a:buNone/>
            </a:pPr>
            <a:endParaRPr lang="en-US" sz="2400" baseline="30000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r>
              <a:rPr lang="el-GR" sz="2400" dirty="0">
                <a:latin typeface="Times New Roman" pitchFamily="18" charset="0"/>
                <a:cs typeface="Arial" pitchFamily="34" charset="0"/>
              </a:rPr>
              <a:t>Και μετά από κάποιες μαθηματικές πράξεις…</a:t>
            </a:r>
            <a:endParaRPr lang="en-GB" sz="2400" dirty="0">
              <a:latin typeface="Times New Roman" pitchFamily="18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2800" dirty="0">
                <a:latin typeface="Times New Roman" pitchFamily="18" charset="0"/>
                <a:cs typeface="Arial" pitchFamily="34" charset="0"/>
              </a:rPr>
              <a:t>s</a:t>
            </a:r>
            <a:r>
              <a:rPr lang="en-US" sz="2800" baseline="-25000" dirty="0">
                <a:latin typeface="Times New Roman" pitchFamily="18" charset="0"/>
                <a:cs typeface="Arial" pitchFamily="34" charset="0"/>
              </a:rPr>
              <a:t>ŷ</a:t>
            </a:r>
            <a:r>
              <a:rPr lang="en-US" sz="2800" baseline="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2800" dirty="0">
                <a:latin typeface="Times New Roman" pitchFamily="18" charset="0"/>
                <a:cs typeface="Arial" pitchFamily="34" charset="0"/>
              </a:rPr>
              <a:t> = r</a:t>
            </a:r>
            <a:r>
              <a:rPr lang="en-US" sz="2800" baseline="30000" dirty="0">
                <a:latin typeface="Times New Roman" pitchFamily="18" charset="0"/>
                <a:cs typeface="Arial" pitchFamily="34" charset="0"/>
              </a:rPr>
              <a:t>2 </a:t>
            </a:r>
            <a:r>
              <a:rPr lang="en-US" sz="2800" dirty="0">
                <a:latin typeface="Times New Roman" pitchFamily="18" charset="0"/>
                <a:cs typeface="Arial" pitchFamily="34" charset="0"/>
              </a:rPr>
              <a:t>s</a:t>
            </a:r>
            <a:r>
              <a:rPr lang="en-US" sz="2800" baseline="-25000" dirty="0">
                <a:latin typeface="Times New Roman" pitchFamily="18" charset="0"/>
                <a:cs typeface="Arial" pitchFamily="34" charset="0"/>
              </a:rPr>
              <a:t>y</a:t>
            </a:r>
            <a:r>
              <a:rPr lang="en-US" sz="2800" baseline="30000" dirty="0">
                <a:latin typeface="Times New Roman" pitchFamily="18" charset="0"/>
                <a:cs typeface="Arial" pitchFamily="34" charset="0"/>
              </a:rPr>
              <a:t>2</a:t>
            </a:r>
          </a:p>
          <a:p>
            <a:pPr algn="ctr">
              <a:buFont typeface="Wingdings" pitchFamily="2" charset="2"/>
              <a:buNone/>
            </a:pPr>
            <a:endParaRPr lang="en-US" sz="2800" baseline="30000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2800" dirty="0">
                <a:latin typeface="Times New Roman" pitchFamily="18" charset="0"/>
                <a:cs typeface="Arial" pitchFamily="34" charset="0"/>
              </a:rPr>
              <a:t> r</a:t>
            </a:r>
            <a:r>
              <a:rPr lang="en-GB" sz="2800" baseline="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GB" sz="2800" dirty="0">
                <a:latin typeface="Times New Roman" pitchFamily="18" charset="0"/>
                <a:cs typeface="Arial" pitchFamily="34" charset="0"/>
              </a:rPr>
              <a:t> = s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ŷ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/ s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Έτσι ο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είναι το ποσοστό της διακύμανσης στο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 οποία εξηγείται από το μοντέλο μας</a:t>
            </a:r>
            <a:endParaRPr lang="en-US" sz="2800" baseline="300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970088" y="4730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l-GR" sz="4400" dirty="0"/>
              <a:t>Πόσο καλό είναι το μοντέλο μας;</a:t>
            </a:r>
            <a:endParaRPr lang="en-US" sz="4400" dirty="0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5951539" y="4076701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Times New Roman" pitchFamily="18" charset="0"/>
              </a:rPr>
              <a:t>Πόσο καλό είναι το μοντέλο μας;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8229600" cy="4471988"/>
          </a:xfrm>
        </p:spPr>
        <p:txBody>
          <a:bodyPr/>
          <a:lstStyle/>
          <a:p>
            <a:r>
              <a:rPr lang="el-GR" sz="2800" dirty="0">
                <a:latin typeface="Times New Roman" pitchFamily="18" charset="0"/>
                <a:cs typeface="Arial" pitchFamily="34" charset="0"/>
              </a:rPr>
              <a:t>Θέτουμε </a:t>
            </a:r>
            <a:r>
              <a:rPr lang="en-US" sz="2800" dirty="0">
                <a:latin typeface="Times New Roman" pitchFamily="18" charset="0"/>
                <a:cs typeface="Arial" pitchFamily="34" charset="0"/>
              </a:rPr>
              <a:t>r</a:t>
            </a:r>
            <a:r>
              <a:rPr lang="en-US" sz="2800" baseline="30000" dirty="0">
                <a:latin typeface="Times New Roman" pitchFamily="18" charset="0"/>
                <a:cs typeface="Arial" pitchFamily="34" charset="0"/>
              </a:rPr>
              <a:t>2 </a:t>
            </a:r>
            <a:r>
              <a:rPr lang="en-US" sz="2800" dirty="0">
                <a:latin typeface="Times New Roman" pitchFamily="18" charset="0"/>
                <a:cs typeface="Arial" pitchFamily="34" charset="0"/>
              </a:rPr>
              <a:t>s</a:t>
            </a:r>
            <a:r>
              <a:rPr lang="en-US" sz="2800" baseline="-25000" dirty="0">
                <a:latin typeface="Times New Roman" pitchFamily="18" charset="0"/>
                <a:cs typeface="Arial" pitchFamily="34" charset="0"/>
              </a:rPr>
              <a:t>y</a:t>
            </a:r>
            <a:r>
              <a:rPr lang="en-US" sz="2800" baseline="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GB" sz="28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l-GR" sz="2800" dirty="0">
                <a:latin typeface="Times New Roman" pitchFamily="18" charset="0"/>
                <a:cs typeface="Arial" pitchFamily="34" charset="0"/>
              </a:rPr>
              <a:t>στο </a:t>
            </a:r>
            <a:r>
              <a:rPr lang="en-GB" sz="2800" dirty="0">
                <a:latin typeface="Times New Roman" pitchFamily="18" charset="0"/>
              </a:rPr>
              <a:t>s</a:t>
            </a:r>
            <a:r>
              <a:rPr lang="en-GB" sz="2800" baseline="-25000" dirty="0">
                <a:latin typeface="Times New Roman" pitchFamily="18" charset="0"/>
              </a:rPr>
              <a:t>y</a:t>
            </a:r>
            <a:r>
              <a:rPr lang="en-GB" sz="2800" baseline="30000" dirty="0">
                <a:latin typeface="Times New Roman" pitchFamily="18" charset="0"/>
              </a:rPr>
              <a:t>2 </a:t>
            </a:r>
            <a:r>
              <a:rPr lang="en-GB" sz="2800" dirty="0">
                <a:latin typeface="Times New Roman" pitchFamily="18" charset="0"/>
              </a:rPr>
              <a:t>= s</a:t>
            </a:r>
            <a:r>
              <a:rPr lang="en-US" sz="2800" baseline="-25000" dirty="0">
                <a:latin typeface="Times New Roman" pitchFamily="18" charset="0"/>
                <a:cs typeface="Arial" pitchFamily="34" charset="0"/>
              </a:rPr>
              <a:t>ŷ</a:t>
            </a:r>
            <a:r>
              <a:rPr lang="en-US" sz="2800" baseline="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2800" dirty="0">
                <a:latin typeface="Times New Roman" pitchFamily="18" charset="0"/>
                <a:cs typeface="Arial" pitchFamily="34" charset="0"/>
              </a:rPr>
              <a:t> + s</a:t>
            </a:r>
            <a:r>
              <a:rPr lang="en-US" sz="2800" baseline="-25000" dirty="0">
                <a:latin typeface="Times New Roman" pitchFamily="18" charset="0"/>
                <a:cs typeface="Arial" pitchFamily="34" charset="0"/>
              </a:rPr>
              <a:t>er</a:t>
            </a:r>
            <a:r>
              <a:rPr lang="en-US" sz="2800" baseline="30000" dirty="0">
                <a:latin typeface="Times New Roman" pitchFamily="18" charset="0"/>
                <a:cs typeface="Arial" pitchFamily="34" charset="0"/>
              </a:rPr>
              <a:t>2 </a:t>
            </a:r>
            <a:r>
              <a:rPr lang="el-GR" sz="2800" dirty="0">
                <a:latin typeface="Times New Roman" pitchFamily="18" charset="0"/>
                <a:cs typeface="Arial" pitchFamily="34" charset="0"/>
              </a:rPr>
              <a:t>και παίρνουμε</a:t>
            </a:r>
            <a:r>
              <a:rPr lang="en-GB" sz="2800" dirty="0">
                <a:latin typeface="Times New Roman" pitchFamily="18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GB" sz="2800" dirty="0">
              <a:latin typeface="Times New Roman" pitchFamily="18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dirty="0">
                <a:latin typeface="Times New Roman" pitchFamily="18" charset="0"/>
                <a:cs typeface="Arial" pitchFamily="34" charset="0"/>
              </a:rPr>
              <a:t>s</a:t>
            </a:r>
            <a:r>
              <a:rPr lang="en-GB" baseline="-25000" dirty="0">
                <a:latin typeface="Times New Roman" pitchFamily="18" charset="0"/>
                <a:cs typeface="Arial" pitchFamily="34" charset="0"/>
              </a:rPr>
              <a:t>er</a:t>
            </a:r>
            <a:r>
              <a:rPr lang="en-GB" baseline="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GB" dirty="0">
                <a:latin typeface="Times New Roman" pitchFamily="18" charset="0"/>
                <a:cs typeface="Arial" pitchFamily="34" charset="0"/>
              </a:rPr>
              <a:t> = s</a:t>
            </a:r>
            <a:r>
              <a:rPr lang="en-GB" baseline="-25000" dirty="0">
                <a:latin typeface="Times New Roman" pitchFamily="18" charset="0"/>
                <a:cs typeface="Arial" pitchFamily="34" charset="0"/>
              </a:rPr>
              <a:t>y</a:t>
            </a:r>
            <a:r>
              <a:rPr lang="en-GB" baseline="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GB" dirty="0">
                <a:latin typeface="Times New Roman" pitchFamily="18" charset="0"/>
                <a:cs typeface="Arial" pitchFamily="34" charset="0"/>
              </a:rPr>
              <a:t> – r</a:t>
            </a:r>
            <a:r>
              <a:rPr lang="en-GB" baseline="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GB" dirty="0">
                <a:latin typeface="Times New Roman" pitchFamily="18" charset="0"/>
                <a:cs typeface="Arial" pitchFamily="34" charset="0"/>
              </a:rPr>
              <a:t>s</a:t>
            </a:r>
            <a:r>
              <a:rPr lang="en-GB" baseline="-25000" dirty="0">
                <a:latin typeface="Times New Roman" pitchFamily="18" charset="0"/>
                <a:cs typeface="Arial" pitchFamily="34" charset="0"/>
              </a:rPr>
              <a:t>y</a:t>
            </a:r>
            <a:r>
              <a:rPr lang="en-GB" baseline="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GB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GB" sz="2800" dirty="0">
                <a:latin typeface="Times New Roman" pitchFamily="18" charset="0"/>
                <a:cs typeface="Arial" pitchFamily="34" charset="0"/>
              </a:rPr>
              <a:t>		 </a:t>
            </a:r>
            <a:r>
              <a:rPr lang="en-GB" dirty="0">
                <a:latin typeface="Times New Roman" pitchFamily="18" charset="0"/>
                <a:cs typeface="Arial" pitchFamily="34" charset="0"/>
              </a:rPr>
              <a:t>= s</a:t>
            </a:r>
            <a:r>
              <a:rPr lang="en-GB" baseline="-25000" dirty="0">
                <a:latin typeface="Times New Roman" pitchFamily="18" charset="0"/>
                <a:cs typeface="Arial" pitchFamily="34" charset="0"/>
              </a:rPr>
              <a:t>y</a:t>
            </a:r>
            <a:r>
              <a:rPr lang="en-GB" baseline="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GB" dirty="0">
                <a:latin typeface="Times New Roman" pitchFamily="18" charset="0"/>
                <a:cs typeface="Arial" pitchFamily="34" charset="0"/>
              </a:rPr>
              <a:t> (1 – r</a:t>
            </a:r>
            <a:r>
              <a:rPr lang="en-GB" baseline="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GB" dirty="0">
                <a:latin typeface="Times New Roman" pitchFamily="18" charset="0"/>
                <a:cs typeface="Arial" pitchFamily="34" charset="0"/>
              </a:rPr>
              <a:t>)</a:t>
            </a:r>
          </a:p>
          <a:p>
            <a:pPr algn="ctr">
              <a:buFont typeface="Wingdings" pitchFamily="2" charset="2"/>
              <a:buNone/>
            </a:pPr>
            <a:endParaRPr lang="en-GB" baseline="30000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r>
              <a:rPr lang="el-GR" sz="2800" dirty="0">
                <a:latin typeface="Times New Roman" pitchFamily="18" charset="0"/>
                <a:cs typeface="Arial" pitchFamily="34" charset="0"/>
              </a:rPr>
              <a:t>Έτσι βλέπουμε ότι όσο πιο μεγάλη είναι η συνάφεια, τόσο μικρότερη είναι η </a:t>
            </a:r>
            <a:r>
              <a:rPr lang="en-US" sz="2800" dirty="0">
                <a:latin typeface="Times New Roman" pitchFamily="18" charset="0"/>
                <a:cs typeface="Arial" pitchFamily="34" charset="0"/>
              </a:rPr>
              <a:t>error variance </a:t>
            </a:r>
            <a:r>
              <a:rPr lang="el-GR" sz="2800" dirty="0">
                <a:latin typeface="Times New Roman" pitchFamily="18" charset="0"/>
                <a:cs typeface="Arial" pitchFamily="34" charset="0"/>
              </a:rPr>
              <a:t>και τόσο καλύτερη η πρόβλεψή μας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8832850" y="263683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Times New Roman" pitchFamily="18" charset="0"/>
              </a:rPr>
              <a:t>Είναι το μοντέλο μας στατιστικώς σημαντικό;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1"/>
            <a:ext cx="8229600" cy="2168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dirty="0">
                <a:latin typeface="Times New Roman" pitchFamily="18" charset="0"/>
              </a:rPr>
              <a:t>Δηλαδή παίρνουμε καλύτερη εκτίμηση από το μοντέλο απ’ </a:t>
            </a:r>
            <a:r>
              <a:rPr lang="el-GR" sz="2800" dirty="0" err="1">
                <a:latin typeface="Times New Roman" pitchFamily="18" charset="0"/>
              </a:rPr>
              <a:t>ό,τι</a:t>
            </a:r>
            <a:r>
              <a:rPr lang="el-GR" sz="2800" dirty="0">
                <a:latin typeface="Times New Roman" pitchFamily="18" charset="0"/>
              </a:rPr>
              <a:t> απλώς από τον μέσο όρο; </a:t>
            </a:r>
            <a:endParaRPr lang="en-GB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GB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l-GR" sz="2800" dirty="0">
                <a:latin typeface="Times New Roman" pitchFamily="18" charset="0"/>
              </a:rPr>
              <a:t>Κριτήριο </a:t>
            </a:r>
            <a:r>
              <a:rPr lang="en-US" sz="2800" i="1" dirty="0">
                <a:latin typeface="Times New Roman" pitchFamily="18" charset="0"/>
              </a:rPr>
              <a:t>F</a:t>
            </a:r>
            <a:r>
              <a:rPr lang="en-US" sz="2800" dirty="0">
                <a:latin typeface="Times New Roman" pitchFamily="18" charset="0"/>
              </a:rPr>
              <a:t> (</a:t>
            </a:r>
            <a:r>
              <a:rPr lang="en-GB" sz="2800" i="1" dirty="0">
                <a:latin typeface="Times New Roman" pitchFamily="18" charset="0"/>
              </a:rPr>
              <a:t>F</a:t>
            </a:r>
            <a:r>
              <a:rPr lang="en-GB" sz="2800" dirty="0">
                <a:latin typeface="Times New Roman" pitchFamily="18" charset="0"/>
              </a:rPr>
              <a:t>-statistic):</a:t>
            </a:r>
            <a:endParaRPr lang="en-US" sz="2800" dirty="0">
              <a:latin typeface="Times New Roman" pitchFamily="18" charset="0"/>
            </a:endParaRPr>
          </a:p>
        </p:txBody>
      </p: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3575051" y="4005264"/>
            <a:ext cx="2200276" cy="1095375"/>
            <a:chOff x="1630" y="2432"/>
            <a:chExt cx="1386" cy="690"/>
          </a:xfrm>
        </p:grpSpPr>
        <p:grpSp>
          <p:nvGrpSpPr>
            <p:cNvPr id="40971" name="Group 11"/>
            <p:cNvGrpSpPr>
              <a:grpSpLocks/>
            </p:cNvGrpSpPr>
            <p:nvPr/>
          </p:nvGrpSpPr>
          <p:grpSpPr bwMode="auto">
            <a:xfrm>
              <a:off x="1630" y="2614"/>
              <a:ext cx="663" cy="336"/>
              <a:chOff x="1371" y="2640"/>
              <a:chExt cx="663" cy="336"/>
            </a:xfrm>
          </p:grpSpPr>
          <p:sp>
            <p:nvSpPr>
              <p:cNvPr id="40965" name="Text Box 5"/>
              <p:cNvSpPr txBox="1">
                <a:spLocks noChangeArrowheads="1"/>
              </p:cNvSpPr>
              <p:nvPr/>
            </p:nvSpPr>
            <p:spPr bwMode="auto">
              <a:xfrm>
                <a:off x="1371" y="2640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FF0000"/>
                    </a:solidFill>
                  </a:rPr>
                  <a:t>F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966" name="Text Box 6"/>
              <p:cNvSpPr txBox="1">
                <a:spLocks noChangeArrowheads="1"/>
              </p:cNvSpPr>
              <p:nvPr/>
            </p:nvSpPr>
            <p:spPr bwMode="auto">
              <a:xfrm>
                <a:off x="1474" y="2764"/>
                <a:ext cx="56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solidFill>
                      <a:srgbClr val="FF0000"/>
                    </a:solidFill>
                  </a:rPr>
                  <a:t>(df</a:t>
                </a:r>
                <a:r>
                  <a:rPr lang="en-US" sz="1600" baseline="-25000">
                    <a:solidFill>
                      <a:srgbClr val="FF0000"/>
                    </a:solidFill>
                    <a:cs typeface="Times New Roman" pitchFamily="18" charset="0"/>
                  </a:rPr>
                  <a:t>ŷ</a:t>
                </a:r>
                <a:r>
                  <a:rPr lang="en-US" sz="1600">
                    <a:solidFill>
                      <a:srgbClr val="FF0000"/>
                    </a:solidFill>
                    <a:cs typeface="Times New Roman" pitchFamily="18" charset="0"/>
                  </a:rPr>
                  <a:t>,df</a:t>
                </a:r>
                <a:r>
                  <a:rPr lang="en-US" sz="1600" baseline="-25000">
                    <a:solidFill>
                      <a:srgbClr val="FF0000"/>
                    </a:solidFill>
                    <a:cs typeface="Times New Roman" pitchFamily="18" charset="0"/>
                  </a:rPr>
                  <a:t>er</a:t>
                </a:r>
                <a:r>
                  <a:rPr lang="en-US" sz="1600">
                    <a:solidFill>
                      <a:srgbClr val="FF0000"/>
                    </a:solidFill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2230" y="2649"/>
              <a:ext cx="2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rgbClr val="FF0000"/>
                  </a:solidFill>
                </a:rPr>
                <a:t>=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2608" y="2432"/>
              <a:ext cx="35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s</a:t>
              </a:r>
              <a:r>
                <a:rPr lang="en-US" sz="2800" baseline="-25000" dirty="0">
                  <a:solidFill>
                    <a:srgbClr val="FF0000"/>
                  </a:solidFill>
                  <a:cs typeface="Times New Roman" pitchFamily="18" charset="0"/>
                </a:rPr>
                <a:t>ŷ</a:t>
              </a:r>
              <a:r>
                <a:rPr lang="en-US" sz="2800" baseline="30000" dirty="0">
                  <a:solidFill>
                    <a:srgbClr val="FF0000"/>
                  </a:solidFill>
                  <a:cs typeface="Times New Roman" pitchFamily="18" charset="0"/>
                </a:rPr>
                <a:t>2</a:t>
              </a:r>
              <a:endParaRPr lang="en-US" sz="280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2574" y="2795"/>
              <a:ext cx="39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rgbClr val="FF0000"/>
                  </a:solidFill>
                </a:rPr>
                <a:t>s</a:t>
              </a:r>
              <a:r>
                <a:rPr lang="en-GB" sz="2800" baseline="-25000">
                  <a:solidFill>
                    <a:srgbClr val="FF0000"/>
                  </a:solidFill>
                </a:rPr>
                <a:t>er</a:t>
              </a:r>
              <a:r>
                <a:rPr lang="en-GB" sz="2800" baseline="30000">
                  <a:solidFill>
                    <a:srgbClr val="FF0000"/>
                  </a:solidFill>
                </a:rPr>
                <a:t>2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2472" y="2795"/>
              <a:ext cx="5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075363" y="4262438"/>
            <a:ext cx="111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=......=</a:t>
            </a:r>
            <a:endParaRPr lang="en-US" sz="2800">
              <a:solidFill>
                <a:srgbClr val="FF0000"/>
              </a:solidFill>
            </a:endParaRPr>
          </a:p>
        </p:txBody>
      </p: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7299326" y="3975100"/>
            <a:ext cx="1495425" cy="1022350"/>
            <a:chOff x="3638" y="2504"/>
            <a:chExt cx="942" cy="644"/>
          </a:xfrm>
        </p:grpSpPr>
        <p:sp>
          <p:nvSpPr>
            <p:cNvPr id="40974" name="Text Box 14"/>
            <p:cNvSpPr txBox="1">
              <a:spLocks noChangeArrowheads="1"/>
            </p:cNvSpPr>
            <p:nvPr/>
          </p:nvSpPr>
          <p:spPr bwMode="auto">
            <a:xfrm>
              <a:off x="3638" y="2504"/>
              <a:ext cx="9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rgbClr val="FF0000"/>
                  </a:solidFill>
                </a:rPr>
                <a:t>r</a:t>
              </a:r>
              <a:r>
                <a:rPr lang="en-GB" sz="2800" baseline="30000">
                  <a:solidFill>
                    <a:srgbClr val="FF0000"/>
                  </a:solidFill>
                </a:rPr>
                <a:t>2 </a:t>
              </a:r>
              <a:r>
                <a:rPr lang="en-GB" sz="2800">
                  <a:solidFill>
                    <a:srgbClr val="FF0000"/>
                  </a:solidFill>
                </a:rPr>
                <a:t>(n - 2)</a:t>
              </a:r>
              <a:r>
                <a:rPr lang="en-GB" sz="2800" baseline="30000">
                  <a:solidFill>
                    <a:srgbClr val="FF0000"/>
                  </a:solidFill>
                </a:rPr>
                <a:t>2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3651" y="2840"/>
              <a:ext cx="90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3820" y="2821"/>
              <a:ext cx="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rgbClr val="FF0000"/>
                  </a:solidFill>
                </a:rPr>
                <a:t>1 – r</a:t>
              </a:r>
              <a:r>
                <a:rPr lang="en-GB" sz="2800" baseline="30000">
                  <a:solidFill>
                    <a:srgbClr val="FF0000"/>
                  </a:solidFill>
                </a:rPr>
                <a:t>2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6274528" y="3668713"/>
            <a:ext cx="801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i="1" dirty="0"/>
              <a:t>πράξεις</a:t>
            </a:r>
            <a:endParaRPr lang="en-US" sz="1600" i="1" dirty="0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6672263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1992313" y="5156200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l-GR" sz="2800" dirty="0"/>
              <a:t>Και…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916364" y="5846763"/>
            <a:ext cx="1055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t</a:t>
            </a:r>
            <a:r>
              <a:rPr lang="en-GB" sz="2800" baseline="-25000">
                <a:solidFill>
                  <a:srgbClr val="FF0000"/>
                </a:solidFill>
              </a:rPr>
              <a:t>(n-2)</a:t>
            </a:r>
            <a:r>
              <a:rPr lang="en-GB" sz="2800">
                <a:solidFill>
                  <a:srgbClr val="FF0000"/>
                </a:solidFill>
              </a:rPr>
              <a:t> =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4943476" y="5661026"/>
            <a:ext cx="125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r</a:t>
            </a:r>
            <a:r>
              <a:rPr lang="en-GB" sz="2800" baseline="30000">
                <a:solidFill>
                  <a:srgbClr val="FF0000"/>
                </a:solidFill>
              </a:rPr>
              <a:t> </a:t>
            </a:r>
            <a:r>
              <a:rPr lang="en-GB" sz="2800">
                <a:solidFill>
                  <a:srgbClr val="FF0000"/>
                </a:solidFill>
              </a:rPr>
              <a:t>(n - 2)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4964113" y="6194425"/>
            <a:ext cx="14398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5016501" y="6223001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0000"/>
                </a:solidFill>
                <a:cs typeface="Times New Roman" pitchFamily="18" charset="0"/>
              </a:rPr>
              <a:t>√</a:t>
            </a:r>
            <a:r>
              <a:rPr lang="en-GB" sz="2800">
                <a:solidFill>
                  <a:srgbClr val="FF0000"/>
                </a:solidFill>
              </a:rPr>
              <a:t>1 – r</a:t>
            </a:r>
            <a:r>
              <a:rPr lang="en-GB" sz="2800" baseline="30000">
                <a:solidFill>
                  <a:srgbClr val="FF0000"/>
                </a:solidFill>
              </a:rPr>
              <a:t>2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5303838" y="6308725"/>
            <a:ext cx="7921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1847850" y="6021388"/>
            <a:ext cx="1664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(</a:t>
            </a:r>
            <a:r>
              <a:rPr lang="el-GR" sz="2000" dirty="0"/>
              <a:t>Αφού </a:t>
            </a:r>
            <a:r>
              <a:rPr lang="en-GB" sz="2000" dirty="0"/>
              <a:t>F = t</a:t>
            </a:r>
            <a:r>
              <a:rPr lang="en-GB" sz="2000" baseline="30000" dirty="0"/>
              <a:t>2</a:t>
            </a:r>
            <a:r>
              <a:rPr lang="el-GR" sz="2000" dirty="0"/>
              <a:t>)</a:t>
            </a:r>
            <a:r>
              <a:rPr lang="el-GR" sz="2000" baseline="30000" dirty="0"/>
              <a:t>  </a:t>
            </a:r>
            <a:endParaRPr lang="en-US" sz="2000" dirty="0"/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6403372" y="5445225"/>
            <a:ext cx="42646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/>
              <a:t>Έτσι το μόνο που χρειάζεται</a:t>
            </a:r>
            <a:br>
              <a:rPr lang="el-GR" sz="2400" dirty="0"/>
            </a:br>
            <a:r>
              <a:rPr lang="el-GR" sz="2400" dirty="0"/>
              <a:t>να γνωρίζουμε είναι το </a:t>
            </a:r>
            <a:r>
              <a:rPr lang="en-GB" sz="2400" dirty="0"/>
              <a:t>r </a:t>
            </a:r>
            <a:r>
              <a:rPr lang="el-GR" sz="2400" dirty="0"/>
              <a:t>και το </a:t>
            </a:r>
            <a:r>
              <a:rPr lang="en-GB" sz="2400" dirty="0"/>
              <a:t>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</a:rPr>
              <a:t>Γενικό γραμμικό υπόδειγμα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</a:rPr>
              <a:t>Η γραμμική παλινδρόμηση είναι στην ουσία ένα μέρος του Γενικού Γραμμικού Υποδείγματος</a:t>
            </a:r>
            <a:endParaRPr lang="en-GB" dirty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dirty="0">
                <a:solidFill>
                  <a:srgbClr val="FF0000"/>
                </a:solidFill>
                <a:latin typeface="Times New Roman" pitchFamily="18" charset="0"/>
              </a:rPr>
              <a:t>y = 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</a:rPr>
              <a:t>ax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</a:rPr>
              <a:t> + b +</a:t>
            </a:r>
            <a:r>
              <a:rPr lang="el-GR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ε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r>
              <a:rPr lang="el-GR" dirty="0" smtClean="0">
                <a:latin typeface="Times New Roman" pitchFamily="18" charset="0"/>
                <a:cs typeface="Arial" pitchFamily="34" charset="0"/>
              </a:rPr>
              <a:t>Το Γενικό Γραμμικό Υπόδειγμα είναι κάθε μοντέλο που περιγράφει τα δεδομένα με τη βοήθεια μιας ευθείας γραμμής</a:t>
            </a:r>
            <a:endParaRPr lang="el-GR" dirty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</a:rPr>
              <a:t>Πολλαπλή Παλινδρόμηση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8229600" cy="46878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400" dirty="0">
                <a:latin typeface="Times New Roman" pitchFamily="18" charset="0"/>
                <a:cs typeface="Arial" pitchFamily="34" charset="0"/>
              </a:rPr>
              <a:t>Χρησιμοποιείται για να δείξει την επίδραση πολλών ανεξάρτητων μεταβλητών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 x</a:t>
            </a:r>
            <a:r>
              <a:rPr lang="en-GB" sz="2400" baseline="-25000" dirty="0">
                <a:latin typeface="Times New Roman" pitchFamily="18" charset="0"/>
                <a:cs typeface="Arial" pitchFamily="34" charset="0"/>
              </a:rPr>
              <a:t>1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, x</a:t>
            </a:r>
            <a:r>
              <a:rPr lang="en-GB" sz="2400" baseline="-25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, x</a:t>
            </a:r>
            <a:r>
              <a:rPr lang="en-GB" sz="2400" baseline="-25000" dirty="0">
                <a:latin typeface="Times New Roman" pitchFamily="18" charset="0"/>
                <a:cs typeface="Arial" pitchFamily="34" charset="0"/>
              </a:rPr>
              <a:t>3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l-GR" sz="2400" dirty="0">
                <a:latin typeface="Times New Roman" pitchFamily="18" charset="0"/>
                <a:cs typeface="Arial" pitchFamily="34" charset="0"/>
              </a:rPr>
              <a:t>σε μία εξαρτημένη μεταβλητή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, y</a:t>
            </a:r>
          </a:p>
          <a:p>
            <a:pPr>
              <a:lnSpc>
                <a:spcPct val="80000"/>
              </a:lnSpc>
            </a:pPr>
            <a:r>
              <a:rPr lang="el-GR" sz="2400" dirty="0">
                <a:latin typeface="Times New Roman" pitchFamily="18" charset="0"/>
                <a:cs typeface="Arial" pitchFamily="34" charset="0"/>
              </a:rPr>
              <a:t>Οι </a:t>
            </a:r>
            <a:r>
              <a:rPr lang="el-GR" sz="2400" dirty="0" err="1">
                <a:latin typeface="Times New Roman" pitchFamily="18" charset="0"/>
                <a:cs typeface="Arial" pitchFamily="34" charset="0"/>
              </a:rPr>
              <a:t>διφορετικές</a:t>
            </a:r>
            <a:r>
              <a:rPr lang="el-GR" sz="2400" dirty="0">
                <a:latin typeface="Times New Roman" pitchFamily="18" charset="0"/>
                <a:cs typeface="Arial" pitchFamily="34" charset="0"/>
              </a:rPr>
              <a:t> μεταβλητές 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x </a:t>
            </a:r>
            <a:r>
              <a:rPr lang="el-GR" sz="2400" dirty="0">
                <a:latin typeface="Times New Roman" pitchFamily="18" charset="0"/>
                <a:cs typeface="Arial" pitchFamily="34" charset="0"/>
              </a:rPr>
              <a:t>συνδυάζονται γραμμικά και έχουν τους δικούς τους συντελεστές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 dirty="0">
              <a:latin typeface="Times New Roman" pitchFamily="18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>
                <a:latin typeface="Times New Roman" pitchFamily="18" charset="0"/>
                <a:cs typeface="Arial" pitchFamily="34" charset="0"/>
              </a:rPr>
              <a:t>		y = a</a:t>
            </a:r>
            <a:r>
              <a:rPr lang="en-GB" sz="2400" baseline="-25000" dirty="0">
                <a:latin typeface="Times New Roman" pitchFamily="18" charset="0"/>
                <a:cs typeface="Arial" pitchFamily="34" charset="0"/>
              </a:rPr>
              <a:t>1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x</a:t>
            </a:r>
            <a:r>
              <a:rPr lang="en-GB" sz="2400" baseline="-25000" dirty="0">
                <a:latin typeface="Times New Roman" pitchFamily="18" charset="0"/>
                <a:cs typeface="Arial" pitchFamily="34" charset="0"/>
              </a:rPr>
              <a:t>1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+ a</a:t>
            </a:r>
            <a:r>
              <a:rPr lang="en-GB" sz="2400" baseline="-25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x</a:t>
            </a:r>
            <a:r>
              <a:rPr lang="en-GB" sz="2400" baseline="-25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 +…..+ </a:t>
            </a:r>
            <a:r>
              <a:rPr lang="en-GB" sz="2400" dirty="0" err="1">
                <a:latin typeface="Times New Roman" pitchFamily="18" charset="0"/>
                <a:cs typeface="Arial" pitchFamily="34" charset="0"/>
              </a:rPr>
              <a:t>a</a:t>
            </a:r>
            <a:r>
              <a:rPr lang="en-GB" sz="2400" baseline="-25000" dirty="0" err="1">
                <a:latin typeface="Times New Roman" pitchFamily="18" charset="0"/>
                <a:cs typeface="Arial" pitchFamily="34" charset="0"/>
              </a:rPr>
              <a:t>n</a:t>
            </a:r>
            <a:r>
              <a:rPr lang="en-GB" sz="2400" dirty="0" err="1">
                <a:latin typeface="Times New Roman" pitchFamily="18" charset="0"/>
                <a:cs typeface="Arial" pitchFamily="34" charset="0"/>
              </a:rPr>
              <a:t>x</a:t>
            </a:r>
            <a:r>
              <a:rPr lang="en-GB" sz="2400" baseline="-25000" dirty="0" err="1">
                <a:latin typeface="Times New Roman" pitchFamily="18" charset="0"/>
                <a:cs typeface="Arial" pitchFamily="34" charset="0"/>
              </a:rPr>
              <a:t>n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 + b +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 dirty="0">
              <a:latin typeface="Times New Roman" pitchFamily="18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400" dirty="0">
                <a:latin typeface="Times New Roman" pitchFamily="18" charset="0"/>
                <a:cs typeface="Arial" pitchFamily="34" charset="0"/>
              </a:rPr>
              <a:t>Οι συντελεστές 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a </a:t>
            </a:r>
            <a:r>
              <a:rPr lang="el-GR" sz="2400" dirty="0">
                <a:latin typeface="Times New Roman" pitchFamily="18" charset="0"/>
                <a:cs typeface="Arial" pitchFamily="34" charset="0"/>
              </a:rPr>
              <a:t>αντιπροσωπεύουν την ιδιαίτερη συμβολή κάθε ανεξάρτητης μεταβλητής 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x</a:t>
            </a:r>
            <a:r>
              <a:rPr lang="el-GR" sz="2400" dirty="0">
                <a:latin typeface="Times New Roman" pitchFamily="18" charset="0"/>
                <a:cs typeface="Arial" pitchFamily="34" charset="0"/>
              </a:rPr>
              <a:t> στη τιμή της εξαρτημένης μεταβλητής 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y.</a:t>
            </a:r>
          </a:p>
          <a:p>
            <a:pPr>
              <a:lnSpc>
                <a:spcPct val="80000"/>
              </a:lnSpc>
            </a:pPr>
            <a:r>
              <a:rPr lang="el-GR" sz="2400" dirty="0">
                <a:latin typeface="Times New Roman" pitchFamily="18" charset="0"/>
                <a:cs typeface="Arial" pitchFamily="34" charset="0"/>
              </a:rPr>
              <a:t>Δηλαδή το ποσοστό της διακύμανσης στη 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y </a:t>
            </a:r>
            <a:r>
              <a:rPr lang="el-GR" sz="2400" dirty="0">
                <a:latin typeface="Times New Roman" pitchFamily="18" charset="0"/>
                <a:cs typeface="Arial" pitchFamily="34" charset="0"/>
              </a:rPr>
              <a:t>που οφείλεται σε κάθε 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x </a:t>
            </a:r>
            <a:r>
              <a:rPr lang="el-GR" sz="2400" dirty="0">
                <a:latin typeface="Times New Roman" pitchFamily="18" charset="0"/>
                <a:cs typeface="Arial" pitchFamily="34" charset="0"/>
              </a:rPr>
              <a:t>όταν η συμβολή των άλλων </a:t>
            </a:r>
            <a:r>
              <a:rPr lang="en-GB" sz="2400" dirty="0">
                <a:latin typeface="Times New Roman" pitchFamily="18" charset="0"/>
                <a:cs typeface="Arial" pitchFamily="34" charset="0"/>
              </a:rPr>
              <a:t>x </a:t>
            </a:r>
            <a:r>
              <a:rPr lang="el-GR" sz="2400" dirty="0">
                <a:latin typeface="Times New Roman" pitchFamily="18" charset="0"/>
                <a:cs typeface="Arial" pitchFamily="34" charset="0"/>
              </a:rPr>
              <a:t>έχει στατιστικώς «αφαιρεθεί»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7" y="728932"/>
            <a:ext cx="12033534" cy="54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050354"/>
            <a:ext cx="11436749" cy="49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564904"/>
            <a:ext cx="10457983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562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1643</Words>
  <Application>Microsoft Office PowerPoint</Application>
  <PresentationFormat>Ευρεία οθόνη</PresentationFormat>
  <Paragraphs>473</Paragraphs>
  <Slides>68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68</vt:i4>
      </vt:variant>
    </vt:vector>
  </HeadingPairs>
  <TitlesOfParts>
    <vt:vector size="79" baseType="lpstr">
      <vt:lpstr>맑은 고딕</vt:lpstr>
      <vt:lpstr>Arial</vt:lpstr>
      <vt:lpstr>Calibri</vt:lpstr>
      <vt:lpstr>Gulim</vt:lpstr>
      <vt:lpstr>Symbol</vt:lpstr>
      <vt:lpstr>Times New Roman</vt:lpstr>
      <vt:lpstr>Wingdings</vt:lpstr>
      <vt:lpstr>Θέμα του Office</vt:lpstr>
      <vt:lpstr>Equation</vt:lpstr>
      <vt:lpstr>Γράφημα του Microsoft Graph</vt:lpstr>
      <vt:lpstr>Εξίσωση</vt:lpstr>
      <vt:lpstr>Συνάφεια και παλινδρόμηση</vt:lpstr>
      <vt:lpstr>Συνάφεια και παλινδρόμηση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Σήμερα:</vt:lpstr>
      <vt:lpstr>Σχέση μεταξύ x και y</vt:lpstr>
      <vt:lpstr>Διαγράμματα διασποράς Scatter grams</vt:lpstr>
      <vt:lpstr>Διακύμανση και Συνδιακύμανση</vt:lpstr>
      <vt:lpstr>Διακύμανση και συνδιακύμανση</vt:lpstr>
      <vt:lpstr>Συνδιακύμανση (Covariance)</vt:lpstr>
      <vt:lpstr>Παράδειγμα συνδιακύμανσης </vt:lpstr>
      <vt:lpstr>Ένα πρόβλημα με τη συνδιακύμανση</vt:lpstr>
      <vt:lpstr>Ένα παράδειγμα για το πώς η συνδιακύμανση εξαρτάται από τη διακύμανση</vt:lpstr>
      <vt:lpstr>Δείκτης Pearson’s r</vt:lpstr>
      <vt:lpstr>Παρουσίαση του PowerPoint</vt:lpstr>
      <vt:lpstr>Παλινδρόμηση</vt:lpstr>
      <vt:lpstr>Παρουσίαση του PowerPoint</vt:lpstr>
      <vt:lpstr>Παρουσίαση του PowerPoint</vt:lpstr>
      <vt:lpstr>Γραμμή ελαχίστων τετραγώνων</vt:lpstr>
      <vt:lpstr>Το σημείο τομής b</vt:lpstr>
      <vt:lpstr>Βρίσκοντας την κλίση a</vt:lpstr>
      <vt:lpstr>Ελαχιστοποιώντας το άθροισμα των τετραγώνων των διαφορών</vt:lpstr>
      <vt:lpstr>Οι μαθηματικοί λένε…</vt:lpstr>
      <vt:lpstr>Λύση</vt:lpstr>
      <vt:lpstr>Λυση..</vt:lpstr>
      <vt:lpstr>Στο  μοντέλο</vt:lpstr>
      <vt:lpstr>Πόσο καλό είναι το μοντέλο μας; </vt:lpstr>
      <vt:lpstr>Variance of Observed y</vt:lpstr>
      <vt:lpstr>Variance of Predicted y</vt:lpstr>
      <vt:lpstr>Error Variance</vt:lpstr>
      <vt:lpstr>Error Variance of y</vt:lpstr>
      <vt:lpstr> </vt:lpstr>
      <vt:lpstr>Πόσο καλό είναι το μοντέλο μας; </vt:lpstr>
      <vt:lpstr>Είναι το μοντέλο μας στατιστικώς σημαντικό; </vt:lpstr>
      <vt:lpstr>Γενικό γραμμικό υπόδειγμα</vt:lpstr>
      <vt:lpstr>Πολλαπλή Παλινδρόμηση</vt:lpstr>
    </vt:vector>
  </TitlesOfParts>
  <Company>FIL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Correlation and Regression</dc:title>
  <dc:creator>dbristow</dc:creator>
  <cp:lastModifiedBy>user</cp:lastModifiedBy>
  <cp:revision>114</cp:revision>
  <dcterms:created xsi:type="dcterms:W3CDTF">2004-11-25T09:00:09Z</dcterms:created>
  <dcterms:modified xsi:type="dcterms:W3CDTF">2024-12-09T21:50:22Z</dcterms:modified>
</cp:coreProperties>
</file>