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4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4" r:id="rId21"/>
    <p:sldId id="305" r:id="rId22"/>
    <p:sldId id="307" r:id="rId23"/>
    <p:sldId id="306" r:id="rId24"/>
    <p:sldId id="313" r:id="rId25"/>
    <p:sldId id="276" r:id="rId26"/>
    <p:sldId id="277" r:id="rId27"/>
    <p:sldId id="278" r:id="rId28"/>
    <p:sldId id="279" r:id="rId29"/>
    <p:sldId id="280" r:id="rId30"/>
    <p:sldId id="312" r:id="rId31"/>
    <p:sldId id="311" r:id="rId32"/>
    <p:sldId id="292" r:id="rId33"/>
    <p:sldId id="289" r:id="rId34"/>
    <p:sldId id="288" r:id="rId35"/>
    <p:sldId id="290" r:id="rId36"/>
    <p:sldId id="297" r:id="rId37"/>
    <p:sldId id="298" r:id="rId38"/>
    <p:sldId id="299" r:id="rId39"/>
    <p:sldId id="300" r:id="rId40"/>
    <p:sldId id="301" r:id="rId41"/>
    <p:sldId id="303" r:id="rId42"/>
    <p:sldId id="314" r:id="rId43"/>
    <p:sldId id="315" r:id="rId44"/>
    <p:sldId id="316" r:id="rId45"/>
    <p:sldId id="317" r:id="rId46"/>
    <p:sldId id="308" r:id="rId47"/>
    <p:sldId id="309" r:id="rId48"/>
    <p:sldId id="310" r:id="rId4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B7CA-219C-4622-BB5D-17C2E1FA477F}" type="datetimeFigureOut">
              <a:rPr lang="el-GR" smtClean="0"/>
              <a:t>15/10/2024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92722-91DB-495F-9A16-C6841829EC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03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350507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FIGURE 5.6 Following a </a:t>
            </a:r>
            <a:r>
              <a:rPr lang="en-US" altLang="el-GR" i="1" smtClean="0"/>
              <a:t>z</a:t>
            </a:r>
            <a:r>
              <a:rPr lang="en-US" altLang="el-GR" smtClean="0"/>
              <a:t>-score transformation, the </a:t>
            </a:r>
            <a:r>
              <a:rPr lang="en-US" altLang="el-GR" i="1" smtClean="0"/>
              <a:t>X</a:t>
            </a:r>
            <a:r>
              <a:rPr lang="en-US" altLang="el-GR" smtClean="0"/>
              <a:t>-axis is relabeled in </a:t>
            </a:r>
            <a:r>
              <a:rPr lang="en-US" altLang="el-GR" i="1" smtClean="0"/>
              <a:t>z</a:t>
            </a:r>
            <a:r>
              <a:rPr lang="en-US" altLang="el-GR" smtClean="0"/>
              <a:t>-score units. The distance that is equivalent to 1 standard deviation of the </a:t>
            </a:r>
            <a:r>
              <a:rPr lang="en-US" altLang="el-GR" i="1" smtClean="0"/>
              <a:t>X</a:t>
            </a:r>
            <a:r>
              <a:rPr lang="en-US" altLang="el-GR" smtClean="0"/>
              <a:t>-axis (</a:t>
            </a:r>
            <a:r>
              <a:rPr lang="el-GR" altLang="el-GR" smtClean="0"/>
              <a:t>σ</a:t>
            </a:r>
            <a:r>
              <a:rPr lang="en-US" altLang="el-GR" smtClean="0"/>
              <a:t> = 10 points in this example) corresponds to 1 point on the </a:t>
            </a:r>
            <a:r>
              <a:rPr lang="en-US" altLang="el-GR" i="1" smtClean="0"/>
              <a:t>z</a:t>
            </a:r>
            <a:r>
              <a:rPr lang="en-US" altLang="el-GR" smtClean="0"/>
              <a:t>-score scale</a:t>
            </a:r>
          </a:p>
        </p:txBody>
      </p:sp>
    </p:spTree>
    <p:extLst>
      <p:ext uri="{BB962C8B-B14F-4D97-AF65-F5344CB8AC3E}">
        <p14:creationId xmlns:p14="http://schemas.microsoft.com/office/powerpoint/2010/main" val="40047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63232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FIGURE 5.8  The distribution of exam scores from Example 5.7. The original distribution  was standardized to produce a new distribution with </a:t>
            </a:r>
            <a:r>
              <a:rPr lang="el-GR" altLang="el-GR" smtClean="0"/>
              <a:t>μ</a:t>
            </a:r>
            <a:r>
              <a:rPr lang="en-US" altLang="el-GR" smtClean="0"/>
              <a:t> = 50 and </a:t>
            </a:r>
            <a:r>
              <a:rPr lang="el-GR" altLang="el-GR" smtClean="0"/>
              <a:t>σ</a:t>
            </a:r>
            <a:r>
              <a:rPr lang="en-US" altLang="el-GR" smtClean="0"/>
              <a:t> = 10. Note that each individual is identified by an original score, a </a:t>
            </a:r>
            <a:r>
              <a:rPr lang="en-US" altLang="el-GR" i="1" smtClean="0"/>
              <a:t>z</a:t>
            </a:r>
            <a:r>
              <a:rPr lang="en-US" altLang="el-GR" smtClean="0"/>
              <a:t>-score, and a new, standardized score. For example, Joe has an original score of 43, a </a:t>
            </a:r>
            <a:r>
              <a:rPr lang="en-US" altLang="el-GR" i="1" smtClean="0"/>
              <a:t>z</a:t>
            </a:r>
            <a:r>
              <a:rPr lang="en-US" altLang="el-GR" smtClean="0"/>
              <a:t>-score of -1.00, and a standardized score of 40.</a:t>
            </a:r>
          </a:p>
        </p:txBody>
      </p:sp>
    </p:spTree>
    <p:extLst>
      <p:ext uri="{BB962C8B-B14F-4D97-AF65-F5344CB8AC3E}">
        <p14:creationId xmlns:p14="http://schemas.microsoft.com/office/powerpoint/2010/main" val="850629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416882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80445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FIGURE 5.5  An entire population of scores is transformed into </a:t>
            </a:r>
            <a:r>
              <a:rPr lang="en-US" altLang="el-GR" i="1" smtClean="0"/>
              <a:t>z</a:t>
            </a:r>
            <a:r>
              <a:rPr lang="en-US" altLang="el-GR" smtClean="0"/>
              <a:t>-scores. The transformation does not change the shape of the population, but the mean is transformed into a value of 0 and the standard deviation is transformed to a value of 1.</a:t>
            </a:r>
          </a:p>
        </p:txBody>
      </p:sp>
    </p:spTree>
    <p:extLst>
      <p:ext uri="{BB962C8B-B14F-4D97-AF65-F5344CB8AC3E}">
        <p14:creationId xmlns:p14="http://schemas.microsoft.com/office/powerpoint/2010/main" val="92425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Remember that </a:t>
            </a:r>
            <a:r>
              <a:rPr lang="en-US" altLang="el-GR" i="1" smtClean="0"/>
              <a:t>z</a:t>
            </a:r>
            <a:r>
              <a:rPr lang="en-US" altLang="el-GR" smtClean="0"/>
              <a:t>-scores identify a specific location of a score in terms of deviations from the mean and relative to the standard deviation.</a:t>
            </a:r>
          </a:p>
        </p:txBody>
      </p:sp>
    </p:spTree>
    <p:extLst>
      <p:ext uri="{BB962C8B-B14F-4D97-AF65-F5344CB8AC3E}">
        <p14:creationId xmlns:p14="http://schemas.microsoft.com/office/powerpoint/2010/main" val="2118093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Equations 5.1 and 5.2.</a:t>
            </a:r>
          </a:p>
        </p:txBody>
      </p:sp>
    </p:spTree>
    <p:extLst>
      <p:ext uri="{BB962C8B-B14F-4D97-AF65-F5344CB8AC3E}">
        <p14:creationId xmlns:p14="http://schemas.microsoft.com/office/powerpoint/2010/main" val="425483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FIGURE 5.2  The relationship between </a:t>
            </a:r>
            <a:r>
              <a:rPr lang="en-US" altLang="el-GR" i="1" smtClean="0"/>
              <a:t>z</a:t>
            </a:r>
            <a:r>
              <a:rPr lang="en-US" altLang="el-GR" smtClean="0"/>
              <a:t>-score values and locations in a population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90425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449849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FIGURE 5.1  Two distributions of exam scores. For both distributions, </a:t>
            </a:r>
            <a:r>
              <a:rPr lang="el-GR" altLang="el-GR" smtClean="0"/>
              <a:t>μ</a:t>
            </a:r>
            <a:r>
              <a:rPr lang="en-US" altLang="el-GR" smtClean="0"/>
              <a:t> = 70, but for one distribution, </a:t>
            </a:r>
            <a:r>
              <a:rPr lang="el-GR" altLang="el-GR" smtClean="0"/>
              <a:t>σ</a:t>
            </a:r>
            <a:r>
              <a:rPr lang="en-US" altLang="el-GR" smtClean="0"/>
              <a:t> = 3 and for the other, </a:t>
            </a:r>
            <a:r>
              <a:rPr lang="el-GR" altLang="el-GR" smtClean="0"/>
              <a:t>σ</a:t>
            </a:r>
            <a:r>
              <a:rPr lang="en-US" altLang="el-GR" smtClean="0"/>
              <a:t> = 12. The relative position of </a:t>
            </a:r>
            <a:r>
              <a:rPr lang="en-US" altLang="el-GR" i="1" smtClean="0"/>
              <a:t>X</a:t>
            </a:r>
            <a:r>
              <a:rPr lang="en-US" altLang="el-GR" smtClean="0"/>
              <a:t> = 76 is very different for the two distributions.</a:t>
            </a:r>
          </a:p>
        </p:txBody>
      </p:sp>
    </p:spTree>
    <p:extLst>
      <p:ext uri="{BB962C8B-B14F-4D97-AF65-F5344CB8AC3E}">
        <p14:creationId xmlns:p14="http://schemas.microsoft.com/office/powerpoint/2010/main" val="1216836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FIGURE 5.3  A visual presentation of the question in Example 5.4. If 2 standard deviations correspond to a 6-point distance, then one standard deviation must equal 3 points.</a:t>
            </a:r>
          </a:p>
        </p:txBody>
      </p:sp>
    </p:spTree>
    <p:extLst>
      <p:ext uri="{BB962C8B-B14F-4D97-AF65-F5344CB8AC3E}">
        <p14:creationId xmlns:p14="http://schemas.microsoft.com/office/powerpoint/2010/main" val="716025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FIGURE 5.4  A visual presentation of the question in Example 5.6. The 12-point distance from 42 to 54 corresponds to 3 standard deviations. Therefore, the standard deviation must be </a:t>
            </a:r>
            <a:r>
              <a:rPr lang="el-GR" altLang="el-GR" smtClean="0"/>
              <a:t>σ</a:t>
            </a:r>
            <a:r>
              <a:rPr lang="en-US" altLang="el-GR" smtClean="0"/>
              <a:t> = 4. Also, the score </a:t>
            </a:r>
            <a:r>
              <a:rPr lang="en-US" altLang="el-GR" i="1" smtClean="0"/>
              <a:t>X</a:t>
            </a:r>
            <a:r>
              <a:rPr lang="en-US" altLang="el-GR" smtClean="0"/>
              <a:t> = 42 is below the mean by one standard deviation, so the mean must be </a:t>
            </a:r>
            <a:r>
              <a:rPr lang="el-GR" altLang="el-GR" smtClean="0"/>
              <a:t>μ</a:t>
            </a:r>
            <a:r>
              <a:rPr lang="en-US" altLang="el-GR" smtClean="0"/>
              <a:t> = 46.</a:t>
            </a:r>
          </a:p>
        </p:txBody>
      </p:sp>
    </p:spTree>
    <p:extLst>
      <p:ext uri="{BB962C8B-B14F-4D97-AF65-F5344CB8AC3E}">
        <p14:creationId xmlns:p14="http://schemas.microsoft.com/office/powerpoint/2010/main" val="82322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176-195C-4F1A-84E2-EC3A1D5391CB}" type="datetimeFigureOut">
              <a:rPr lang="el-GR" smtClean="0"/>
              <a:t>15/10/2024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79E-9A87-46F1-92CF-234141C3BC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520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176-195C-4F1A-84E2-EC3A1D5391CB}" type="datetimeFigureOut">
              <a:rPr lang="el-GR" smtClean="0"/>
              <a:t>15/10/2024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79E-9A87-46F1-92CF-234141C3BC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54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176-195C-4F1A-84E2-EC3A1D5391CB}" type="datetimeFigureOut">
              <a:rPr lang="el-GR" smtClean="0"/>
              <a:t>15/10/2024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79E-9A87-46F1-92CF-234141C3BC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83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BA79B-05D9-4161-ACF0-E492193C119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54857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A8807-6429-4C7B-BE3D-CCE34EA6010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153895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CF797-CA8D-40FC-9B2F-63701ABDEF0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4408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09600" y="1676400"/>
            <a:ext cx="10972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609600" y="3962400"/>
            <a:ext cx="10972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4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176-195C-4F1A-84E2-EC3A1D5391CB}" type="datetimeFigureOut">
              <a:rPr lang="el-GR" smtClean="0"/>
              <a:t>15/10/2024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79E-9A87-46F1-92CF-234141C3BC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18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176-195C-4F1A-84E2-EC3A1D5391CB}" type="datetimeFigureOut">
              <a:rPr lang="el-GR" smtClean="0"/>
              <a:t>15/10/2024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79E-9A87-46F1-92CF-234141C3BC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27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176-195C-4F1A-84E2-EC3A1D5391CB}" type="datetimeFigureOut">
              <a:rPr lang="el-GR" smtClean="0"/>
              <a:t>15/10/2024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79E-9A87-46F1-92CF-234141C3BC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721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176-195C-4F1A-84E2-EC3A1D5391CB}" type="datetimeFigureOut">
              <a:rPr lang="el-GR" smtClean="0"/>
              <a:t>15/10/2024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79E-9A87-46F1-92CF-234141C3BC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75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176-195C-4F1A-84E2-EC3A1D5391CB}" type="datetimeFigureOut">
              <a:rPr lang="el-GR" smtClean="0"/>
              <a:t>15/10/2024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79E-9A87-46F1-92CF-234141C3BC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97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176-195C-4F1A-84E2-EC3A1D5391CB}" type="datetimeFigureOut">
              <a:rPr lang="el-GR" smtClean="0"/>
              <a:t>15/10/2024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79E-9A87-46F1-92CF-234141C3BC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60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176-195C-4F1A-84E2-EC3A1D5391CB}" type="datetimeFigureOut">
              <a:rPr lang="el-GR" smtClean="0"/>
              <a:t>15/10/2024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79E-9A87-46F1-92CF-234141C3BC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58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176-195C-4F1A-84E2-EC3A1D5391CB}" type="datetimeFigureOut">
              <a:rPr lang="el-GR" smtClean="0"/>
              <a:t>15/10/2024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79E-9A87-46F1-92CF-234141C3BC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705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C5176-195C-4F1A-84E2-EC3A1D5391CB}" type="datetimeFigureOut">
              <a:rPr lang="el-GR" smtClean="0"/>
              <a:t>15/10/2024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D79E-9A87-46F1-92CF-234141C3BC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36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Τρίτο μάθημα 2024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379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774825" y="404814"/>
            <a:ext cx="754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 b="1">
                <a:solidFill>
                  <a:schemeClr val="tx2"/>
                </a:solidFill>
                <a:latin typeface="Century Gothic" panose="020B0502020202020204" pitchFamily="34" charset="0"/>
              </a:rPr>
              <a:t>Η διακύμανση</a:t>
            </a:r>
          </a:p>
        </p:txBody>
      </p:sp>
      <p:sp>
        <p:nvSpPr>
          <p:cNvPr id="33795" name="Text Box 21"/>
          <p:cNvSpPr txBox="1">
            <a:spLocks noChangeArrowheads="1"/>
          </p:cNvSpPr>
          <p:nvPr/>
        </p:nvSpPr>
        <p:spPr bwMode="auto">
          <a:xfrm>
            <a:off x="2208214" y="2276476"/>
            <a:ext cx="7920037" cy="256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l-GR" sz="2400" dirty="0">
                <a:latin typeface="Century Gothic" panose="020B0502020202020204" pitchFamily="34" charset="0"/>
              </a:rPr>
              <a:t>O </a:t>
            </a:r>
            <a:r>
              <a:rPr lang="el-GR" altLang="el-GR" sz="2400" dirty="0">
                <a:latin typeface="Century Gothic" panose="020B0502020202020204" pitchFamily="34" charset="0"/>
              </a:rPr>
              <a:t>μέσος όρος των τιμών 1, 4, 7, 10, 13 είναι το 7. Όπως είδαμε, οι αποκλίσεις από τον μέσο όρο είναι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el-GR" sz="2400" dirty="0">
                <a:latin typeface="Century Gothic" panose="020B0502020202020204" pitchFamily="34" charset="0"/>
              </a:rPr>
              <a:t> </a:t>
            </a:r>
            <a:r>
              <a:rPr lang="el-GR" altLang="el-G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-6, -3, 0, +3, +6</a:t>
            </a:r>
            <a:r>
              <a:rPr lang="el-GR" altLang="el-GR" sz="2400" dirty="0">
                <a:latin typeface="Century Gothic" panose="020B0502020202020204" pitchFamily="34" charset="0"/>
              </a:rPr>
              <a:t>. Στο τετράγωνο οι αποκλίσεις αυτές είναι 36, 9, 0, 9, 36. Το άθροισμα των τετραγώνων των αποκλίσεων είναι 90. Με τι θα διαιρέσουμε; </a:t>
            </a:r>
          </a:p>
          <a:p>
            <a:pPr eaLnBrk="1" hangingPunct="1">
              <a:spcBef>
                <a:spcPct val="50000"/>
              </a:spcBef>
            </a:pPr>
            <a:endParaRPr lang="el-GR" altLang="el-GR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3796" name="Object 23"/>
          <p:cNvGraphicFramePr>
            <a:graphicFrameLocks noGrp="1" noChangeAspect="1"/>
          </p:cNvGraphicFramePr>
          <p:nvPr>
            <p:ph/>
          </p:nvPr>
        </p:nvGraphicFramePr>
        <p:xfrm>
          <a:off x="2566988" y="4797425"/>
          <a:ext cx="204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Εξίσωση" r:id="rId3" imgW="1054100" imgH="431800" progId="Equation.3">
                  <p:embed/>
                </p:oleObj>
              </mc:Choice>
              <mc:Fallback>
                <p:oleObj name="Εξίσωση" r:id="rId3" imgW="1054100" imgH="431800" progId="Equation.3">
                  <p:embed/>
                  <p:pic>
                    <p:nvPicPr>
                      <p:cNvPr id="3379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4797425"/>
                        <a:ext cx="204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25"/>
          <p:cNvSpPr txBox="1">
            <a:spLocks noChangeArrowheads="1"/>
          </p:cNvSpPr>
          <p:nvPr/>
        </p:nvSpPr>
        <p:spPr bwMode="auto">
          <a:xfrm>
            <a:off x="5232400" y="4724401"/>
            <a:ext cx="46799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>
                <a:latin typeface="Century Gothic" panose="020B0502020202020204" pitchFamily="34" charset="0"/>
              </a:rPr>
              <a:t> Για τον πληθυσμό, η διακύμανση είναι στην ουσία ο μέσος όρος των τετραγώνων των αποκλίσεων από τον μέσο όρο του πληθυσμού.</a:t>
            </a:r>
          </a:p>
        </p:txBody>
      </p:sp>
    </p:spTree>
    <p:extLst>
      <p:ext uri="{BB962C8B-B14F-4D97-AF65-F5344CB8AC3E}">
        <p14:creationId xmlns:p14="http://schemas.microsoft.com/office/powerpoint/2010/main" val="33490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1774825" y="404814"/>
            <a:ext cx="754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 b="1">
                <a:solidFill>
                  <a:schemeClr val="tx2"/>
                </a:solidFill>
                <a:latin typeface="Century Gothic" panose="020B0502020202020204" pitchFamily="34" charset="0"/>
              </a:rPr>
              <a:t>Η διακύμανση</a:t>
            </a:r>
          </a:p>
        </p:txBody>
      </p:sp>
      <p:graphicFrame>
        <p:nvGraphicFramePr>
          <p:cNvPr id="36867" name="Object 5"/>
          <p:cNvGraphicFramePr>
            <a:graphicFrameLocks noChangeAspect="1"/>
          </p:cNvGraphicFramePr>
          <p:nvPr/>
        </p:nvGraphicFramePr>
        <p:xfrm>
          <a:off x="2495551" y="2492376"/>
          <a:ext cx="35274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Εξίσωση" r:id="rId3" imgW="1739900" imgH="431800" progId="Equation.3">
                  <p:embed/>
                </p:oleObj>
              </mc:Choice>
              <mc:Fallback>
                <p:oleObj name="Εξίσωση" r:id="rId3" imgW="1739900" imgH="431800" progId="Equation.3">
                  <p:embed/>
                  <p:pic>
                    <p:nvPicPr>
                      <p:cNvPr id="3686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492376"/>
                        <a:ext cx="352742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6"/>
          <p:cNvGraphicFramePr>
            <a:graphicFrameLocks noChangeAspect="1"/>
          </p:cNvGraphicFramePr>
          <p:nvPr/>
        </p:nvGraphicFramePr>
        <p:xfrm>
          <a:off x="2135189" y="4076701"/>
          <a:ext cx="561657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Εξίσωση" r:id="rId5" imgW="2908300" imgH="863600" progId="Equation.3">
                  <p:embed/>
                </p:oleObj>
              </mc:Choice>
              <mc:Fallback>
                <p:oleObj name="Εξίσωση" r:id="rId5" imgW="2908300" imgH="863600" progId="Equation.3">
                  <p:embed/>
                  <p:pic>
                    <p:nvPicPr>
                      <p:cNvPr id="3686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076701"/>
                        <a:ext cx="5616575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2495551" y="1341438"/>
            <a:ext cx="626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>
                <a:latin typeface="Century Gothic" panose="020B0502020202020204" pitchFamily="34" charset="0"/>
              </a:rPr>
              <a:t>Έστω ότι έχουμε τον πληθυσμό {1, 2, 3}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6672264" y="2708276"/>
            <a:ext cx="352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>
                <a:latin typeface="Century Gothic" panose="020B0502020202020204" pitchFamily="34" charset="0"/>
              </a:rPr>
              <a:t>Ο μέσος όρος είναι το 2</a:t>
            </a: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5880101" y="5300664"/>
            <a:ext cx="352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>
                <a:latin typeface="Century Gothic" panose="020B0502020202020204" pitchFamily="34" charset="0"/>
              </a:rPr>
              <a:t>Η διακύμανση είναι το 0,667</a:t>
            </a:r>
          </a:p>
        </p:txBody>
      </p:sp>
      <p:sp>
        <p:nvSpPr>
          <p:cNvPr id="36872" name="Line 10"/>
          <p:cNvSpPr>
            <a:spLocks noChangeShapeType="1"/>
          </p:cNvSpPr>
          <p:nvPr/>
        </p:nvSpPr>
        <p:spPr bwMode="auto">
          <a:xfrm>
            <a:off x="2063750" y="3716338"/>
            <a:ext cx="7488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1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774825" y="404814"/>
            <a:ext cx="754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 b="1">
                <a:solidFill>
                  <a:schemeClr val="tx2"/>
                </a:solidFill>
                <a:latin typeface="Century Gothic" panose="020B0502020202020204" pitchFamily="34" charset="0"/>
              </a:rPr>
              <a:t>Η Διακύμανση και η Τυπική Απόκλιση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2279650" y="1052514"/>
            <a:ext cx="70564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>
                <a:latin typeface="Century Gothic" panose="020B0502020202020204" pitchFamily="34" charset="0"/>
              </a:rPr>
              <a:t>Η διακύμανση είναι ένας δείκτης υψωμένος στο τετράγωνο. Για παράδειγμα, αν μετράμε το μήκος σε μέτρα, η διακύμανση μετράει τετραγωνικά μέτρα. Για να απαλαγούμε από τα τετράγωνα, χρησιμοποιούμε την τετραγωνική ρίζα της Διακύμανσης, την οποία ονομάζουμε «Τυπική Απόκλιση»</a:t>
            </a:r>
          </a:p>
        </p:txBody>
      </p:sp>
      <p:graphicFrame>
        <p:nvGraphicFramePr>
          <p:cNvPr id="41988" name="Object 6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Εξίσωση" r:id="rId3" imgW="114151" imgH="215619" progId="Equation.3">
                  <p:embed/>
                </p:oleObj>
              </mc:Choice>
              <mc:Fallback>
                <p:oleObj name="Εξίσωση" r:id="rId3" imgW="114151" imgH="215619" progId="Equation.3">
                  <p:embed/>
                  <p:pic>
                    <p:nvPicPr>
                      <p:cNvPr id="4198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7"/>
          <p:cNvGraphicFramePr>
            <a:graphicFrameLocks noChangeAspect="1"/>
          </p:cNvGraphicFramePr>
          <p:nvPr/>
        </p:nvGraphicFramePr>
        <p:xfrm>
          <a:off x="2724150" y="3357564"/>
          <a:ext cx="5100638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Εξίσωση" r:id="rId5" imgW="2438400" imgH="1066800" progId="Equation.3">
                  <p:embed/>
                </p:oleObj>
              </mc:Choice>
              <mc:Fallback>
                <p:oleObj name="Εξίσωση" r:id="rId5" imgW="2438400" imgH="1066800" progId="Equation.3">
                  <p:embed/>
                  <p:pic>
                    <p:nvPicPr>
                      <p:cNvPr id="4198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3357564"/>
                        <a:ext cx="5100638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1847851" y="404814"/>
            <a:ext cx="79930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 b="1">
                <a:solidFill>
                  <a:schemeClr val="tx2"/>
                </a:solidFill>
                <a:latin typeface="Century Gothic" panose="020B0502020202020204" pitchFamily="34" charset="0"/>
              </a:rPr>
              <a:t>Ιδιότητες της διακύμανσης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1847850" y="1844675"/>
            <a:ext cx="72009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>
                <a:latin typeface="Century Gothic" panose="020B0502020202020204" pitchFamily="34" charset="0"/>
              </a:rPr>
              <a:t>Όταν στις αρχικές τιμές προσθέτουμε έναν αριθμό, η διακύμανση δεν αλλάζει. Για παράδειγμα, αν στις τιμές 1, 4, 7, 10, 13  προσθέσουμε το π.χ. 5, οι τιμές θα γίνουν 6, 9, 12, 15, και 18. Ο αρχικός μέσος όρος είναι 7 και ο νέος μέσος όρος είναι 7+5=12. Η διακύμανση είναι πάντα η ίδια, αφού οι αποστάσεις από τον νέο μέσο όρο παραμένουν -6, -3, 0, +3 και +6.</a:t>
            </a:r>
          </a:p>
        </p:txBody>
      </p:sp>
    </p:spTree>
    <p:extLst>
      <p:ext uri="{BB962C8B-B14F-4D97-AF65-F5344CB8AC3E}">
        <p14:creationId xmlns:p14="http://schemas.microsoft.com/office/powerpoint/2010/main" val="35490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1847851" y="404814"/>
            <a:ext cx="79930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 b="1">
                <a:solidFill>
                  <a:schemeClr val="tx2"/>
                </a:solidFill>
                <a:latin typeface="Century Gothic" panose="020B0502020202020204" pitchFamily="34" charset="0"/>
              </a:rPr>
              <a:t>Ιδιότητες της διακύμανσης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847850" y="1125538"/>
            <a:ext cx="72009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>
                <a:latin typeface="Century Gothic" panose="020B0502020202020204" pitchFamily="34" charset="0"/>
              </a:rPr>
              <a:t>Όταν οι αρχικές τιμές πολλαπλασιάζονται με έναν αριθμό, η διακύμανση πολλαπλασιάζεται με τον ίδιο αριθμό. Αν μια κατανομή έχει μέσο όρο </a:t>
            </a:r>
          </a:p>
        </p:txBody>
      </p:sp>
      <p:graphicFrame>
        <p:nvGraphicFramePr>
          <p:cNvPr id="49156" name="Object 6"/>
          <p:cNvGraphicFramePr>
            <a:graphicFrameLocks noChangeAspect="1"/>
          </p:cNvGraphicFramePr>
          <p:nvPr/>
        </p:nvGraphicFramePr>
        <p:xfrm>
          <a:off x="2566988" y="2924175"/>
          <a:ext cx="7345362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Εξίσωση" r:id="rId3" imgW="3187700" imgH="1168400" progId="Equation.3">
                  <p:embed/>
                </p:oleObj>
              </mc:Choice>
              <mc:Fallback>
                <p:oleObj name="Εξίσωση" r:id="rId3" imgW="3187700" imgH="1168400" progId="Equation.3">
                  <p:embed/>
                  <p:pic>
                    <p:nvPicPr>
                      <p:cNvPr id="4915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2924175"/>
                        <a:ext cx="7345362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70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847851" y="404814"/>
            <a:ext cx="79930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 b="1">
                <a:solidFill>
                  <a:schemeClr val="tx2"/>
                </a:solidFill>
                <a:latin typeface="Century Gothic" panose="020B0502020202020204" pitchFamily="34" charset="0"/>
              </a:rPr>
              <a:t>Ασκήσεις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79651" y="1628776"/>
            <a:ext cx="712946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>
                <a:latin typeface="Century Gothic" panose="020B0502020202020204" pitchFamily="34" charset="0"/>
              </a:rPr>
              <a:t>Για τις τιμές 2, 5, 9, 10, 15, 19 υπολογίστε το εύρος, την μέση απόκλιση, τη διακύμανση του δείγματος, την τυπική απόκλιση του δείγματος</a:t>
            </a:r>
          </a:p>
          <a:p>
            <a:pPr eaLnBrk="1" hangingPunct="1">
              <a:spcBef>
                <a:spcPct val="50000"/>
              </a:spcBef>
            </a:pPr>
            <a:endParaRPr lang="el-GR" altLang="el-GR" sz="240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altLang="el-GR" sz="2400">
                <a:latin typeface="Century Gothic" panose="020B0502020202020204" pitchFamily="34" charset="0"/>
              </a:rPr>
              <a:t>Η διακύμανση σε ένα δείγμα Ν είναι 20. Ποια θα είναι η διακύμανση αν όλες οι τιμές πολλαπλασιαστούν με το 5 και αν διαιρεθούν με το 5;</a:t>
            </a:r>
          </a:p>
          <a:p>
            <a:pPr eaLnBrk="1" hangingPunct="1">
              <a:spcBef>
                <a:spcPct val="50000"/>
              </a:spcBef>
            </a:pPr>
            <a:endParaRPr lang="el-GR" altLang="el-GR" sz="240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l-GR" altLang="el-GR" sz="2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6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2135189" y="549276"/>
            <a:ext cx="25923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 b="1">
                <a:solidFill>
                  <a:schemeClr val="tx2"/>
                </a:solidFill>
                <a:latin typeface="Century Gothic" panose="020B0502020202020204" pitchFamily="34" charset="0"/>
              </a:rPr>
              <a:t>Τυπικές τιμές</a:t>
            </a:r>
          </a:p>
        </p:txBody>
      </p:sp>
      <p:graphicFrame>
        <p:nvGraphicFramePr>
          <p:cNvPr id="51203" name="Object 5"/>
          <p:cNvGraphicFramePr>
            <a:graphicFrameLocks noChangeAspect="1"/>
          </p:cNvGraphicFramePr>
          <p:nvPr/>
        </p:nvGraphicFramePr>
        <p:xfrm>
          <a:off x="4224338" y="333375"/>
          <a:ext cx="27368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Εξίσωση" r:id="rId3" imgW="952087" imgH="406224" progId="Equation.3">
                  <p:embed/>
                </p:oleObj>
              </mc:Choice>
              <mc:Fallback>
                <p:oleObj name="Εξίσωση" r:id="rId3" imgW="952087" imgH="406224" progId="Equation.3">
                  <p:embed/>
                  <p:pic>
                    <p:nvPicPr>
                      <p:cNvPr id="512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333375"/>
                        <a:ext cx="273685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748" name="Group 180"/>
          <p:cNvGraphicFramePr>
            <a:graphicFrameLocks noGrp="1"/>
          </p:cNvGraphicFramePr>
          <p:nvPr/>
        </p:nvGraphicFramePr>
        <p:xfrm>
          <a:off x="2351088" y="1628775"/>
          <a:ext cx="6769100" cy="4572000"/>
        </p:xfrm>
        <a:graphic>
          <a:graphicData uri="http://schemas.openxmlformats.org/drawingml/2006/table">
            <a:tbl>
              <a:tblPr/>
              <a:tblGrid>
                <a:gridCol w="3097212">
                  <a:extLst>
                    <a:ext uri="{9D8B030D-6E8A-4147-A177-3AD203B41FA5}">
                      <a16:colId xmlns:a16="http://schemas.microsoft.com/office/drawing/2014/main" val="1281699138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960611530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66542699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521047497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Περιπτώσεις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Χ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35837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-7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-1,11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507607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Β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-4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-0,63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533739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Γ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-3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-0,47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070421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Δ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-1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-0,16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6672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Ε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0,79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182187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Ζ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1,58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134492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Άθροισμα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0,00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0,00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603476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Μέσος όρος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0,00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0,00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230941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Τυπική απόκλιση </a:t>
                      </a: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(s)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6,32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6,32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193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19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2135189" y="549276"/>
            <a:ext cx="25923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 b="1">
                <a:solidFill>
                  <a:schemeClr val="tx2"/>
                </a:solidFill>
                <a:latin typeface="Century Gothic" panose="020B0502020202020204" pitchFamily="34" charset="0"/>
              </a:rPr>
              <a:t>Τυπικές τιμές </a:t>
            </a:r>
            <a:r>
              <a:rPr lang="en-US" altLang="el-GR" sz="2400" b="1">
                <a:solidFill>
                  <a:schemeClr val="tx2"/>
                </a:solidFill>
                <a:latin typeface="Century Gothic" panose="020B0502020202020204" pitchFamily="34" charset="0"/>
              </a:rPr>
              <a:t>z</a:t>
            </a:r>
            <a:endParaRPr lang="el-GR" altLang="el-GR" sz="2400" b="1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8679" name="Group 87"/>
          <p:cNvGraphicFramePr>
            <a:graphicFrameLocks noGrp="1"/>
          </p:cNvGraphicFramePr>
          <p:nvPr/>
        </p:nvGraphicFramePr>
        <p:xfrm>
          <a:off x="1919289" y="1196975"/>
          <a:ext cx="5329237" cy="2087564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1269058734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80119600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52606337"/>
                    </a:ext>
                  </a:extLst>
                </a:gridCol>
              </a:tblGrid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Βαθμός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kumimoji="0" lang="el-GR" altLang="el-GR" sz="2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827943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Ιστορία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83719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Μαθηματικά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826895"/>
                  </a:ext>
                </a:extLst>
              </a:tr>
            </a:tbl>
          </a:graphicData>
        </a:graphic>
      </p:graphicFrame>
      <p:graphicFrame>
        <p:nvGraphicFramePr>
          <p:cNvPr id="52240" name="Object 24"/>
          <p:cNvGraphicFramePr>
            <a:graphicFrameLocks noChangeAspect="1"/>
          </p:cNvGraphicFramePr>
          <p:nvPr/>
        </p:nvGraphicFramePr>
        <p:xfrm>
          <a:off x="4511676" y="1557338"/>
          <a:ext cx="403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Εξίσωση" r:id="rId3" imgW="177646" imgH="190335" progId="Equation.3">
                  <p:embed/>
                </p:oleObj>
              </mc:Choice>
              <mc:Fallback>
                <p:oleObj name="Εξίσωση" r:id="rId3" imgW="177646" imgH="190335" progId="Equation.3">
                  <p:embed/>
                  <p:pic>
                    <p:nvPicPr>
                      <p:cNvPr id="5224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6" y="1557338"/>
                        <a:ext cx="4032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1" name="Text Box 88"/>
          <p:cNvSpPr txBox="1">
            <a:spLocks noChangeArrowheads="1"/>
          </p:cNvSpPr>
          <p:nvPr/>
        </p:nvSpPr>
        <p:spPr bwMode="auto">
          <a:xfrm>
            <a:off x="2063751" y="3716338"/>
            <a:ext cx="83534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>
                <a:latin typeface="Century Gothic" panose="020B0502020202020204" pitchFamily="34" charset="0"/>
              </a:rPr>
              <a:t>Έστω ότι κάποιος πήρε 57 στην Ιστορία και 58 στα Μαθηματικά.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400">
                <a:latin typeface="Century Gothic" panose="020B0502020202020204" pitchFamily="34" charset="0"/>
              </a:rPr>
              <a:t>Ο τυπικός βαθμός για την Ιστορία είναι 57-65)/8= </a:t>
            </a:r>
            <a:r>
              <a:rPr lang="el-GR" altLang="el-GR" sz="2400" b="1">
                <a:solidFill>
                  <a:srgbClr val="842C58"/>
                </a:solidFill>
                <a:latin typeface="Century Gothic" panose="020B0502020202020204" pitchFamily="34" charset="0"/>
              </a:rPr>
              <a:t>-1,0</a:t>
            </a:r>
            <a:r>
              <a:rPr lang="el-GR" altLang="el-GR" sz="2400">
                <a:latin typeface="Century Gothic" panose="020B0502020202020204" pitchFamily="34" charset="0"/>
              </a:rPr>
              <a:t> ενώ στα Μαθηματικά είναι (58-52)/12= </a:t>
            </a:r>
            <a:r>
              <a:rPr lang="el-GR" altLang="el-GR" sz="2400" b="1">
                <a:solidFill>
                  <a:srgbClr val="842C58"/>
                </a:solidFill>
                <a:latin typeface="Century Gothic" panose="020B0502020202020204" pitchFamily="34" charset="0"/>
              </a:rPr>
              <a:t>0,5. </a:t>
            </a:r>
          </a:p>
        </p:txBody>
      </p:sp>
    </p:spTree>
    <p:extLst>
      <p:ext uri="{BB962C8B-B14F-4D97-AF65-F5344CB8AC3E}">
        <p14:creationId xmlns:p14="http://schemas.microsoft.com/office/powerpoint/2010/main" val="407212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1847851" y="404814"/>
            <a:ext cx="79930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400" b="1">
                <a:solidFill>
                  <a:schemeClr val="tx2"/>
                </a:solidFill>
                <a:latin typeface="Century Gothic" panose="020B0502020202020204" pitchFamily="34" charset="0"/>
              </a:rPr>
              <a:t>Skewness and Kurtosis (</a:t>
            </a:r>
            <a:r>
              <a:rPr lang="el-GR" altLang="el-GR" sz="2400" b="1">
                <a:solidFill>
                  <a:schemeClr val="tx2"/>
                </a:solidFill>
                <a:latin typeface="Century Gothic" panose="020B0502020202020204" pitchFamily="34" charset="0"/>
              </a:rPr>
              <a:t>Λοξότητα και Κύρτωση</a:t>
            </a:r>
            <a:r>
              <a:rPr lang="en-US" altLang="el-GR" sz="2400" b="1">
                <a:solidFill>
                  <a:schemeClr val="tx2"/>
                </a:solidFill>
                <a:latin typeface="Century Gothic" panose="020B0502020202020204" pitchFamily="34" charset="0"/>
              </a:rPr>
              <a:t>)</a:t>
            </a:r>
            <a:r>
              <a:rPr lang="el-GR" altLang="el-GR" sz="2400" b="1">
                <a:solidFill>
                  <a:schemeClr val="tx2"/>
                </a:solidFill>
                <a:latin typeface="Century Gothic" panose="020B0502020202020204" pitchFamily="34" charset="0"/>
              </a:rPr>
              <a:t>  </a:t>
            </a:r>
          </a:p>
        </p:txBody>
      </p:sp>
      <p:graphicFrame>
        <p:nvGraphicFramePr>
          <p:cNvPr id="228391" name="Group 39"/>
          <p:cNvGraphicFramePr>
            <a:graphicFrameLocks noGrp="1"/>
          </p:cNvGraphicFramePr>
          <p:nvPr/>
        </p:nvGraphicFramePr>
        <p:xfrm>
          <a:off x="3048000" y="1397000"/>
          <a:ext cx="6096000" cy="4064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2447506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7387982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933027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5484159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5724131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146975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42C5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42C5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42C5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+2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42C5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+4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42C5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46544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882898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42C5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42C5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42C5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+1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42C5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42C58"/>
                          </a:solidFill>
                          <a:effectLst/>
                          <a:latin typeface="Arial" panose="020B0604020202020204" pitchFamily="34" charset="0"/>
                        </a:rPr>
                        <a:t>+5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42C5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934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42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81201"/>
            <a:ext cx="7772400" cy="1619250"/>
          </a:xfrm>
          <a:noFill/>
          <a:ln>
            <a:miter lim="800000"/>
            <a:headEnd/>
            <a:tailEnd/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rtlCol="0">
            <a:normAutofit/>
          </a:bodyPr>
          <a:lstStyle/>
          <a:p>
            <a:pPr marL="91440" algn="l">
              <a:defRPr/>
            </a:pPr>
            <a:r>
              <a:rPr lang="en-US" dirty="0" smtClean="0">
                <a:ea typeface="+mj-ea"/>
                <a:cs typeface="+mj-cs"/>
              </a:rPr>
              <a:t>K</a:t>
            </a:r>
            <a:r>
              <a:rPr lang="el-GR" dirty="0" err="1" smtClean="0">
                <a:ea typeface="+mj-ea"/>
                <a:cs typeface="+mj-cs"/>
              </a:rPr>
              <a:t>ανονική</a:t>
            </a:r>
            <a:r>
              <a:rPr lang="el-GR" dirty="0" smtClean="0">
                <a:ea typeface="+mj-ea"/>
                <a:cs typeface="+mj-cs"/>
              </a:rPr>
              <a:t> κατανομή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Και τιμές </a:t>
            </a:r>
            <a:r>
              <a:rPr lang="en-US" sz="3200" dirty="0" smtClean="0"/>
              <a:t>z</a:t>
            </a:r>
            <a:r>
              <a:rPr lang="el-GR" sz="3200" dirty="0" smtClean="0"/>
              <a:t>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1824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500">
                <a:latin typeface="Century Gothic" panose="020B0502020202020204" pitchFamily="34" charset="0"/>
              </a:rPr>
              <a:t>Αριθμητικός μέσος όρος</a:t>
            </a:r>
            <a:endParaRPr lang="en-US" altLang="el-GR" sz="3500">
              <a:latin typeface="Century Gothic" panose="020B0502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05000"/>
            <a:ext cx="7989888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7, 13, 22, 9, 11, 4. άθροισμα 66, διά 6 ίσον 11.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l-GR" sz="2000">
              <a:latin typeface="Century Gothic" panose="020B0502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Γενικά, όταν έχουμε Ν προσθετέους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l-GR" sz="2000">
              <a:latin typeface="Century Gothic" panose="020B0502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Τότε ο αριθμητικός μέσος όρος είναι: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 </a:t>
            </a:r>
            <a:endParaRPr lang="en-US" altLang="el-GR" sz="2000">
              <a:latin typeface="Century Gothic" panose="020B0502020202020204" pitchFamily="34" charset="0"/>
            </a:endParaRP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942138" y="2489201"/>
          <a:ext cx="22717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Εξίσωση" r:id="rId3" imgW="1079500" imgH="228600" progId="Equation.3">
                  <p:embed/>
                </p:oleObj>
              </mc:Choice>
              <mc:Fallback>
                <p:oleObj name="Εξίσωση" r:id="rId3" imgW="1079500" imgH="228600" progId="Equation.3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2489201"/>
                        <a:ext cx="227171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78113" y="3854450"/>
          <a:ext cx="4210050" cy="222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Εξίσωση" r:id="rId5" imgW="2019300" imgH="1066800" progId="Equation.3">
                  <p:embed/>
                </p:oleObj>
              </mc:Choice>
              <mc:Fallback>
                <p:oleObj name="Εξίσωση" r:id="rId5" imgW="2019300" imgH="1066800" progId="Equation.3">
                  <p:embed/>
                  <p:pic>
                    <p:nvPicPr>
                      <p:cNvPr id="717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3854450"/>
                        <a:ext cx="4210050" cy="222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3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33265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</a:rPr>
              <a:t>Ιδιότητες της κανονικής κατανομής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783632" y="2924944"/>
            <a:ext cx="6624736" cy="3240360"/>
            <a:chOff x="1259632" y="2348880"/>
            <a:chExt cx="6408712" cy="4104456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403648" y="2348880"/>
              <a:ext cx="0" cy="41044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59632" y="6237312"/>
              <a:ext cx="64087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1388533" y="2708919"/>
              <a:ext cx="5991779" cy="3684410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1779" h="3684410">
                  <a:moveTo>
                    <a:pt x="0" y="3533836"/>
                  </a:moveTo>
                  <a:cubicBezTo>
                    <a:pt x="31985" y="3539480"/>
                    <a:pt x="312629" y="3529300"/>
                    <a:pt x="375155" y="3528393"/>
                  </a:cubicBezTo>
                  <a:lnTo>
                    <a:pt x="375155" y="3528393"/>
                  </a:lnTo>
                  <a:cubicBezTo>
                    <a:pt x="603180" y="3456385"/>
                    <a:pt x="1299258" y="3684409"/>
                    <a:pt x="1743307" y="3096344"/>
                  </a:cubicBezTo>
                  <a:cubicBezTo>
                    <a:pt x="2187356" y="2508279"/>
                    <a:pt x="2619404" y="0"/>
                    <a:pt x="3039451" y="0"/>
                  </a:cubicBezTo>
                  <a:cubicBezTo>
                    <a:pt x="3459498" y="0"/>
                    <a:pt x="3831539" y="2508280"/>
                    <a:pt x="4263587" y="3096345"/>
                  </a:cubicBezTo>
                  <a:cubicBezTo>
                    <a:pt x="4695635" y="3684410"/>
                    <a:pt x="5403714" y="3456385"/>
                    <a:pt x="5631739" y="3528393"/>
                  </a:cubicBezTo>
                  <a:lnTo>
                    <a:pt x="5631739" y="3528393"/>
                  </a:lnTo>
                  <a:lnTo>
                    <a:pt x="5991779" y="3528393"/>
                  </a:lnTo>
                  <a:lnTo>
                    <a:pt x="5991779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>
            <a:stCxn id="9" idx="4"/>
          </p:cNvCxnSpPr>
          <p:nvPr/>
        </p:nvCxnSpPr>
        <p:spPr>
          <a:xfrm>
            <a:off x="6058784" y="3209186"/>
            <a:ext cx="1217" cy="295611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79976" y="609329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5430000" y="4221088"/>
            <a:ext cx="0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690000" y="4221088"/>
            <a:ext cx="0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159896" y="609329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312024" y="609329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05" name="Group 304"/>
          <p:cNvGrpSpPr/>
          <p:nvPr/>
        </p:nvGrpSpPr>
        <p:grpSpPr>
          <a:xfrm>
            <a:off x="5444245" y="3276001"/>
            <a:ext cx="1227821" cy="2708639"/>
            <a:chOff x="3992683" y="3276000"/>
            <a:chExt cx="1083946" cy="2708639"/>
          </a:xfrm>
        </p:grpSpPr>
        <p:cxnSp>
          <p:nvCxnSpPr>
            <p:cNvPr id="117" name="Straight Connector 116"/>
            <p:cNvCxnSpPr/>
            <p:nvPr/>
          </p:nvCxnSpPr>
          <p:spPr>
            <a:xfrm flipV="1">
              <a:off x="4246769" y="3356992"/>
              <a:ext cx="448439" cy="206142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20000" flipV="1">
              <a:off x="4123076" y="3455799"/>
              <a:ext cx="676339" cy="333241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60000" flipV="1">
              <a:off x="3995936" y="3717032"/>
              <a:ext cx="936104" cy="43204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21420000" flipV="1">
              <a:off x="4283968" y="3276000"/>
              <a:ext cx="396000" cy="144016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V="1">
              <a:off x="4059506" y="3590227"/>
              <a:ext cx="806919" cy="342829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60000" flipV="1">
              <a:off x="3992683" y="3861048"/>
              <a:ext cx="956804" cy="42205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V="1">
              <a:off x="3995936" y="4005064"/>
              <a:ext cx="1017123" cy="43204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V="1">
              <a:off x="3995936" y="4149080"/>
              <a:ext cx="1080120" cy="43204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V="1">
              <a:off x="3995936" y="4293096"/>
              <a:ext cx="1080120" cy="43204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V="1">
              <a:off x="3995936" y="4437112"/>
              <a:ext cx="1080120" cy="43204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3995936" y="4581128"/>
              <a:ext cx="1080120" cy="43204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V="1">
              <a:off x="3995936" y="4725144"/>
              <a:ext cx="1080120" cy="43204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V="1">
              <a:off x="3995936" y="4869160"/>
              <a:ext cx="1080120" cy="43204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3995936" y="5013176"/>
              <a:ext cx="1080120" cy="43204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V="1">
              <a:off x="3995936" y="5157192"/>
              <a:ext cx="1080120" cy="43204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V="1">
              <a:off x="3995936" y="5301208"/>
              <a:ext cx="1080120" cy="43204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V="1">
              <a:off x="3995936" y="5445224"/>
              <a:ext cx="1080120" cy="43204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-120000" flipV="1">
              <a:off x="4068000" y="5616000"/>
              <a:ext cx="1008000" cy="36004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V="1">
              <a:off x="4464629" y="5732639"/>
              <a:ext cx="612000" cy="2520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V="1">
              <a:off x="4800589" y="5877272"/>
              <a:ext cx="275467" cy="10696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807968" y="28529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68%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447928" y="5877272"/>
            <a:ext cx="612000" cy="369332"/>
            <a:chOff x="6588224" y="3645024"/>
            <a:chExt cx="648072" cy="369332"/>
          </a:xfrm>
        </p:grpSpPr>
        <p:sp>
          <p:nvSpPr>
            <p:cNvPr id="36" name="Rectangle 35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060000" y="5877272"/>
            <a:ext cx="612000" cy="369332"/>
            <a:chOff x="6588224" y="3645024"/>
            <a:chExt cx="648072" cy="369332"/>
          </a:xfrm>
        </p:grpSpPr>
        <p:sp>
          <p:nvSpPr>
            <p:cNvPr id="44" name="Rectangle 43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885884" y="933971"/>
            <a:ext cx="10756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Είναι «κωδωνοειδής»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Είναι συμμετρική ως προς τον μέσο όρο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l-GR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. 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Ο μέσος όρος, η διάμεσος και η συχνότερη (δεσπόζουσα) τιμή ταυτίζονται.</a:t>
            </a:r>
            <a:endParaRPr lang="en-GB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Η συνολική περιοχή κάτω από την κατανομή είναι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1 (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ή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100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%)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50%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της περιοχής βρίσκεται αριστερά από τον μέσο όρο και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50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%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βρίσκεται δεξιά από τον μέσο όρο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l-G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Περίπου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68%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της περιοχής βρίσκεται μεταξύ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1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τυπικής απόκλισης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δεξιά και αριστερά από τον μέσο όρο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.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783632" y="2924944"/>
            <a:ext cx="6624736" cy="3240360"/>
            <a:chOff x="1259632" y="2348880"/>
            <a:chExt cx="6408712" cy="4104456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403648" y="2348880"/>
              <a:ext cx="0" cy="41044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59632" y="6237312"/>
              <a:ext cx="64087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1388533" y="2708919"/>
              <a:ext cx="5991779" cy="3684410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1779" h="3684410">
                  <a:moveTo>
                    <a:pt x="0" y="3533836"/>
                  </a:moveTo>
                  <a:cubicBezTo>
                    <a:pt x="31985" y="3539480"/>
                    <a:pt x="312629" y="3529300"/>
                    <a:pt x="375155" y="3528393"/>
                  </a:cubicBezTo>
                  <a:lnTo>
                    <a:pt x="375155" y="3528393"/>
                  </a:lnTo>
                  <a:cubicBezTo>
                    <a:pt x="603180" y="3456385"/>
                    <a:pt x="1299258" y="3684409"/>
                    <a:pt x="1743307" y="3096344"/>
                  </a:cubicBezTo>
                  <a:cubicBezTo>
                    <a:pt x="2187356" y="2508279"/>
                    <a:pt x="2619404" y="0"/>
                    <a:pt x="3039451" y="0"/>
                  </a:cubicBezTo>
                  <a:cubicBezTo>
                    <a:pt x="3459498" y="0"/>
                    <a:pt x="3831539" y="2508280"/>
                    <a:pt x="4263587" y="3096345"/>
                  </a:cubicBezTo>
                  <a:cubicBezTo>
                    <a:pt x="4695635" y="3684410"/>
                    <a:pt x="5403714" y="3456385"/>
                    <a:pt x="5631739" y="3528393"/>
                  </a:cubicBezTo>
                  <a:lnTo>
                    <a:pt x="5631739" y="3528393"/>
                  </a:lnTo>
                  <a:lnTo>
                    <a:pt x="5991779" y="3528393"/>
                  </a:lnTo>
                  <a:lnTo>
                    <a:pt x="5991779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>
            <a:stCxn id="9" idx="4"/>
          </p:cNvCxnSpPr>
          <p:nvPr/>
        </p:nvCxnSpPr>
        <p:spPr>
          <a:xfrm>
            <a:off x="6058784" y="3209186"/>
            <a:ext cx="1217" cy="295611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430000" y="4149080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672064" y="4221088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159896" y="609329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312024" y="609329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11824" y="609329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GB" sz="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8000"/>
                </a:solidFill>
                <a:cs typeface="Times New Roman" pitchFamily="18" charset="0"/>
              </a:rPr>
              <a:t>2</a:t>
            </a:r>
            <a:r>
              <a:rPr lang="el-GR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60096" y="6093296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GB" sz="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8000"/>
                </a:solidFill>
                <a:cs typeface="Times New Roman" pitchFamily="18" charset="0"/>
              </a:rPr>
              <a:t>2</a:t>
            </a:r>
            <a:r>
              <a:rPr lang="el-GR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en-GB" dirty="0">
              <a:solidFill>
                <a:srgbClr val="008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782000" y="5589240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66000" y="5589240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4799857" y="3284985"/>
            <a:ext cx="2448275" cy="2758745"/>
            <a:chOff x="3275854" y="3284984"/>
            <a:chExt cx="2448275" cy="2758745"/>
          </a:xfrm>
        </p:grpSpPr>
        <p:grpSp>
          <p:nvGrpSpPr>
            <p:cNvPr id="46" name="Group 45"/>
            <p:cNvGrpSpPr/>
            <p:nvPr/>
          </p:nvGrpSpPr>
          <p:grpSpPr>
            <a:xfrm>
              <a:off x="3275854" y="3284984"/>
              <a:ext cx="2448275" cy="2736304"/>
              <a:chOff x="3423806" y="3276000"/>
              <a:chExt cx="2161390" cy="273630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V="1">
                <a:off x="4246768" y="3356992"/>
                <a:ext cx="476724" cy="206142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20000" flipV="1">
                <a:off x="4128007" y="3433283"/>
                <a:ext cx="676339" cy="333241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21480000" flipV="1">
                <a:off x="4000929" y="3725105"/>
                <a:ext cx="889884" cy="341534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21420000" flipV="1">
                <a:off x="4283968" y="3276000"/>
                <a:ext cx="396000" cy="144016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4059508" y="3564032"/>
                <a:ext cx="806919" cy="342829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21540000" flipV="1">
                <a:off x="3900657" y="3915016"/>
                <a:ext cx="1074934" cy="494058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20000" flipV="1">
                <a:off x="3773531" y="4131016"/>
                <a:ext cx="1239481" cy="687516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60000" flipV="1">
                <a:off x="3709968" y="4239329"/>
                <a:ext cx="1366607" cy="720080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21540000" flipV="1">
                <a:off x="3646405" y="4383016"/>
                <a:ext cx="1493734" cy="710976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3582841" y="4491016"/>
                <a:ext cx="1589078" cy="792088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21540000" flipV="1">
                <a:off x="3487497" y="4671016"/>
                <a:ext cx="1716205" cy="792088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3614516" y="5175016"/>
                <a:ext cx="1779873" cy="837288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60000" flipV="1">
                <a:off x="3423806" y="4788168"/>
                <a:ext cx="1843535" cy="936104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60000" flipV="1">
                <a:off x="3423806" y="4932184"/>
                <a:ext cx="1875119" cy="936104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60000" flipV="1">
                <a:off x="3423806" y="5067016"/>
                <a:ext cx="1907020" cy="945288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3868797" y="5292224"/>
                <a:ext cx="1589254" cy="720080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60000" flipV="1">
                <a:off x="4186651" y="5364232"/>
                <a:ext cx="1303045" cy="622638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20000" flipV="1">
                <a:off x="4663415" y="5580258"/>
                <a:ext cx="858102" cy="432046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60000" flipV="1">
                <a:off x="4889997" y="5652264"/>
                <a:ext cx="695199" cy="336496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120000" flipV="1">
              <a:off x="3744000" y="4004433"/>
              <a:ext cx="1332000" cy="648072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21540000" flipV="1">
              <a:off x="3855601" y="3797806"/>
              <a:ext cx="1152000" cy="432048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5220072" y="5796000"/>
              <a:ext cx="504056" cy="196644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300000" flipV="1">
              <a:off x="5472009" y="5876642"/>
              <a:ext cx="252000" cy="134728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20000" flipV="1">
              <a:off x="4365634" y="5467665"/>
              <a:ext cx="1296144" cy="576064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807968" y="28529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95%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447928" y="5877272"/>
            <a:ext cx="612000" cy="369332"/>
            <a:chOff x="6588224" y="3645024"/>
            <a:chExt cx="648072" cy="369332"/>
          </a:xfrm>
        </p:grpSpPr>
        <p:sp>
          <p:nvSpPr>
            <p:cNvPr id="56" name="Rectangle 55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060000" y="5877272"/>
            <a:ext cx="612000" cy="369332"/>
            <a:chOff x="6588224" y="3645024"/>
            <a:chExt cx="648072" cy="369332"/>
          </a:xfrm>
        </p:grpSpPr>
        <p:sp>
          <p:nvSpPr>
            <p:cNvPr id="70" name="Rectangle 69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799856" y="5877272"/>
            <a:ext cx="648072" cy="369332"/>
            <a:chOff x="6626045" y="3645024"/>
            <a:chExt cx="584831" cy="369332"/>
          </a:xfrm>
        </p:grpSpPr>
        <p:sp>
          <p:nvSpPr>
            <p:cNvPr id="76" name="Rectangle 75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672064" y="5877272"/>
            <a:ext cx="576064" cy="369332"/>
            <a:chOff x="6626045" y="3645024"/>
            <a:chExt cx="584831" cy="369332"/>
          </a:xfrm>
        </p:grpSpPr>
        <p:sp>
          <p:nvSpPr>
            <p:cNvPr id="92" name="Rectangle 91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5879976" y="609329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55844" y="862980"/>
            <a:ext cx="107562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Είναι «κωδωνοειδής»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GB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Είναι συμμετρική ως προς τον μέσο όρο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l-GR" sz="16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sz="16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.  </a:t>
            </a: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Ο μέσος όρος, η διάμεσος και η συχνότερη (δεσπόζουσα) τιμή ταυτίζονται.</a:t>
            </a:r>
            <a:endParaRPr lang="en-GB" sz="1600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Η συνολική περιοχή κάτω από την κατανομή είναι 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1 (</a:t>
            </a:r>
            <a:r>
              <a:rPr lang="el-GR" sz="16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ή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100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%)</a:t>
            </a:r>
            <a:endParaRPr lang="en-GB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50% </a:t>
            </a: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της περιοχής βρίσκεται αριστερά από τον μέσο όρο και 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50</a:t>
            </a:r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% </a:t>
            </a: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βρίσκεται δεξιά από τον μέσο όρο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l-GR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Περίπου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68% </a:t>
            </a: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της περιοχής βρίσκεται μεταξύ 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1 </a:t>
            </a: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τυπικής απόκλισης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l-GR" sz="16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δεξιά και αριστερά από τον μέσο όρο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.</a:t>
            </a:r>
            <a:endParaRPr lang="el-GR" sz="1600" dirty="0" smtClean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marL="180975" lvl="0" indent="-180975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FFC000">
                    <a:lumMod val="75000"/>
                  </a:srgbClr>
                </a:solidFill>
              </a:rPr>
              <a:t>Περίπου</a:t>
            </a:r>
            <a:r>
              <a:rPr lang="en-GB" sz="1600" dirty="0" smtClean="0">
                <a:solidFill>
                  <a:srgbClr val="FFC000">
                    <a:lumMod val="75000"/>
                  </a:srgbClr>
                </a:solidFill>
              </a:rPr>
              <a:t> </a:t>
            </a:r>
            <a:r>
              <a:rPr lang="en-GB" sz="1600" dirty="0">
                <a:solidFill>
                  <a:srgbClr val="FFC000">
                    <a:lumMod val="75000"/>
                  </a:srgbClr>
                </a:solidFill>
              </a:rPr>
              <a:t>95% </a:t>
            </a:r>
            <a:r>
              <a:rPr lang="el-GR" sz="1600" dirty="0" smtClean="0">
                <a:solidFill>
                  <a:srgbClr val="FFC000">
                    <a:lumMod val="75000"/>
                  </a:srgbClr>
                </a:solidFill>
              </a:rPr>
              <a:t>της περιοχής βρίσκεται μεταξύ </a:t>
            </a:r>
            <a:r>
              <a:rPr lang="en-GB" sz="1600" dirty="0" smtClean="0">
                <a:solidFill>
                  <a:srgbClr val="FFC000">
                    <a:lumMod val="75000"/>
                  </a:srgbClr>
                </a:solidFill>
              </a:rPr>
              <a:t>2 </a:t>
            </a:r>
            <a:r>
              <a:rPr lang="el-GR" sz="1600" dirty="0" smtClean="0">
                <a:solidFill>
                  <a:srgbClr val="FFC000">
                    <a:lumMod val="75000"/>
                  </a:srgbClr>
                </a:solidFill>
              </a:rPr>
              <a:t>τυπικών αποκλίσεων από τον μέσο όρο</a:t>
            </a:r>
            <a:r>
              <a:rPr lang="en-GB" sz="1600" dirty="0" smtClean="0">
                <a:solidFill>
                  <a:srgbClr val="FFC000">
                    <a:lumMod val="75000"/>
                  </a:srgbClr>
                </a:solidFill>
                <a:cs typeface="Times New Roman" pitchFamily="18" charset="0"/>
              </a:rPr>
              <a:t>.</a:t>
            </a:r>
            <a:endParaRPr lang="en-GB" sz="1600" dirty="0">
              <a:solidFill>
                <a:srgbClr val="FFC000">
                  <a:lumMod val="75000"/>
                </a:srgbClr>
              </a:solidFill>
              <a:cs typeface="Times New Roman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47528" y="33265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</a:rPr>
              <a:t>Ιδιότητες της κανονικής κατανομής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33265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</a:rPr>
              <a:t>Ιδιότητες της κανονικής κατανομής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989" y="692697"/>
            <a:ext cx="10756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accent4">
                    <a:lumMod val="75000"/>
                  </a:schemeClr>
                </a:solidFill>
              </a:rPr>
              <a:t>Είναι «κωδωνοειδής»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accent4">
                    <a:lumMod val="75000"/>
                  </a:schemeClr>
                </a:solidFill>
              </a:rPr>
              <a:t>Είναι συμμετρική ως προς τον μέσο όρο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l-GR" sz="2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.  </a:t>
            </a:r>
            <a:r>
              <a:rPr lang="el-GR" sz="20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Ο μέσος όρος, η διάμεσος και η συχνότερη (δεσπόζουσα) τιμή ταυτίζονται.</a:t>
            </a:r>
            <a:endParaRPr lang="en-GB" sz="2000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Η συνολική περιοχή κάτω από την κατανομή είναι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1 (</a:t>
            </a:r>
            <a:r>
              <a:rPr lang="el-GR" sz="20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η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100%).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50% </a:t>
            </a:r>
            <a:r>
              <a:rPr lang="el-GR" sz="2000" dirty="0" smtClean="0">
                <a:solidFill>
                  <a:schemeClr val="accent4">
                    <a:lumMod val="75000"/>
                  </a:schemeClr>
                </a:solidFill>
              </a:rPr>
              <a:t>της περιοχής βρίσκεται αριστερά από τον μέσο όρο και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50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% </a:t>
            </a:r>
            <a:r>
              <a:rPr lang="el-GR" sz="2000" dirty="0" smtClean="0">
                <a:solidFill>
                  <a:schemeClr val="accent4">
                    <a:lumMod val="75000"/>
                  </a:schemeClr>
                </a:solidFill>
              </a:rPr>
              <a:t>βρίσκεται δεξιά από τον μέσο όρο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783632" y="2924944"/>
            <a:ext cx="6624736" cy="3240360"/>
            <a:chOff x="1259632" y="2348880"/>
            <a:chExt cx="6408712" cy="4104456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403648" y="2348880"/>
              <a:ext cx="0" cy="41044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59632" y="6237312"/>
              <a:ext cx="64087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1388533" y="2708919"/>
              <a:ext cx="5991779" cy="3684410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1779" h="3684410">
                  <a:moveTo>
                    <a:pt x="0" y="3533836"/>
                  </a:moveTo>
                  <a:cubicBezTo>
                    <a:pt x="31985" y="3539480"/>
                    <a:pt x="312629" y="3529300"/>
                    <a:pt x="375155" y="3528393"/>
                  </a:cubicBezTo>
                  <a:lnTo>
                    <a:pt x="375155" y="3528393"/>
                  </a:lnTo>
                  <a:cubicBezTo>
                    <a:pt x="603180" y="3456385"/>
                    <a:pt x="1299258" y="3684409"/>
                    <a:pt x="1743307" y="3096344"/>
                  </a:cubicBezTo>
                  <a:cubicBezTo>
                    <a:pt x="2187356" y="2508279"/>
                    <a:pt x="2619404" y="0"/>
                    <a:pt x="3039451" y="0"/>
                  </a:cubicBezTo>
                  <a:cubicBezTo>
                    <a:pt x="3459498" y="0"/>
                    <a:pt x="3831539" y="2508280"/>
                    <a:pt x="4263587" y="3096345"/>
                  </a:cubicBezTo>
                  <a:cubicBezTo>
                    <a:pt x="4695635" y="3684410"/>
                    <a:pt x="5403714" y="3456385"/>
                    <a:pt x="5631739" y="3528393"/>
                  </a:cubicBezTo>
                  <a:lnTo>
                    <a:pt x="5631739" y="3528393"/>
                  </a:lnTo>
                  <a:lnTo>
                    <a:pt x="5991779" y="3528393"/>
                  </a:lnTo>
                  <a:lnTo>
                    <a:pt x="5991779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>
            <a:stCxn id="9" idx="4"/>
          </p:cNvCxnSpPr>
          <p:nvPr/>
        </p:nvCxnSpPr>
        <p:spPr>
          <a:xfrm>
            <a:off x="6058784" y="3209186"/>
            <a:ext cx="1217" cy="295611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79976" y="609329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3" name="Group 165"/>
          <p:cNvGrpSpPr/>
          <p:nvPr/>
        </p:nvGrpSpPr>
        <p:grpSpPr>
          <a:xfrm>
            <a:off x="4367808" y="3284984"/>
            <a:ext cx="1656184" cy="2664296"/>
            <a:chOff x="2843808" y="3284984"/>
            <a:chExt cx="1656184" cy="266429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995936" y="4005064"/>
              <a:ext cx="504056" cy="5040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067944" y="3933056"/>
              <a:ext cx="432048" cy="4320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55976" y="3356992"/>
              <a:ext cx="144016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067944" y="3789040"/>
              <a:ext cx="432048" cy="4320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283968" y="3429000"/>
              <a:ext cx="216024" cy="2160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211960" y="3501008"/>
              <a:ext cx="288032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27984" y="3284984"/>
              <a:ext cx="72008" cy="720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995936" y="4149080"/>
              <a:ext cx="504056" cy="5040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211960" y="3645024"/>
              <a:ext cx="288032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139952" y="3717032"/>
              <a:ext cx="360040" cy="3600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779912" y="4653136"/>
              <a:ext cx="720080" cy="7200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779912" y="4509120"/>
              <a:ext cx="720080" cy="7200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851920" y="4437112"/>
              <a:ext cx="648072" cy="648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707904" y="4725144"/>
              <a:ext cx="792088" cy="792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923928" y="4221088"/>
              <a:ext cx="576064" cy="5760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851920" y="4293096"/>
              <a:ext cx="648072" cy="648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491880" y="5229200"/>
              <a:ext cx="720080" cy="7200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563888" y="5157192"/>
              <a:ext cx="792088" cy="792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563888" y="5013176"/>
              <a:ext cx="936104" cy="936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419872" y="5301208"/>
              <a:ext cx="648072" cy="648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707904" y="4869160"/>
              <a:ext cx="792088" cy="792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635896" y="4941168"/>
              <a:ext cx="864096" cy="8640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419872" y="5445224"/>
              <a:ext cx="504056" cy="5040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347864" y="5517232"/>
              <a:ext cx="432048" cy="4320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275856" y="5589240"/>
              <a:ext cx="360040" cy="3600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9" idx="3"/>
            </p:cNvCxnSpPr>
            <p:nvPr/>
          </p:nvCxnSpPr>
          <p:spPr>
            <a:xfrm>
              <a:off x="3194949" y="5653667"/>
              <a:ext cx="296931" cy="2956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131840" y="5733256"/>
              <a:ext cx="216024" cy="2160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059832" y="5805264"/>
              <a:ext cx="144016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2987824" y="5877272"/>
              <a:ext cx="72008" cy="720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2843808" y="5877272"/>
              <a:ext cx="72008" cy="720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68"/>
          <p:cNvGrpSpPr/>
          <p:nvPr/>
        </p:nvGrpSpPr>
        <p:grpSpPr>
          <a:xfrm flipH="1">
            <a:off x="6096000" y="3284984"/>
            <a:ext cx="1584176" cy="2664296"/>
            <a:chOff x="2843808" y="3284984"/>
            <a:chExt cx="1656184" cy="2664296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3995936" y="4005064"/>
              <a:ext cx="504056" cy="504056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4067944" y="3933056"/>
              <a:ext cx="432048" cy="432048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355976" y="3356992"/>
              <a:ext cx="144016" cy="144016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067944" y="3789040"/>
              <a:ext cx="432048" cy="432048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283968" y="3429000"/>
              <a:ext cx="216024" cy="216024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4211960" y="3501008"/>
              <a:ext cx="288032" cy="288032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4427984" y="3284984"/>
              <a:ext cx="72008" cy="72008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995936" y="4149080"/>
              <a:ext cx="504056" cy="504056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4211960" y="3645024"/>
              <a:ext cx="288032" cy="288032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139952" y="3717032"/>
              <a:ext cx="360040" cy="36004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3779912" y="4653136"/>
              <a:ext cx="720080" cy="72008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3779912" y="4509120"/>
              <a:ext cx="720080" cy="72008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3851920" y="4437112"/>
              <a:ext cx="648072" cy="648072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707904" y="4725144"/>
              <a:ext cx="792088" cy="792088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3923928" y="4221088"/>
              <a:ext cx="576064" cy="576064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851920" y="4293096"/>
              <a:ext cx="648072" cy="648072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3491880" y="5229200"/>
              <a:ext cx="720080" cy="72008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3563888" y="5157192"/>
              <a:ext cx="792088" cy="792088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3563888" y="5013176"/>
              <a:ext cx="936104" cy="936104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419872" y="5301208"/>
              <a:ext cx="648072" cy="648072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707904" y="4869160"/>
              <a:ext cx="792088" cy="792088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635896" y="4941168"/>
              <a:ext cx="864096" cy="864096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3419872" y="5445224"/>
              <a:ext cx="504056" cy="504056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3347864" y="5517232"/>
              <a:ext cx="432048" cy="432048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3275856" y="5589240"/>
              <a:ext cx="360040" cy="36004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3194949" y="5653667"/>
              <a:ext cx="296931" cy="295613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3131840" y="5733256"/>
              <a:ext cx="216024" cy="216024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059832" y="5805264"/>
              <a:ext cx="144016" cy="144016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2987824" y="5877272"/>
              <a:ext cx="72008" cy="72008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2843808" y="5877272"/>
              <a:ext cx="72008" cy="72008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5087888" y="3429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50%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56040" y="3429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2192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783632" y="2924944"/>
            <a:ext cx="6624736" cy="3240360"/>
            <a:chOff x="1259632" y="2348880"/>
            <a:chExt cx="6408712" cy="4104456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403648" y="2348880"/>
              <a:ext cx="0" cy="41044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59632" y="6237312"/>
              <a:ext cx="64087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1388533" y="2708919"/>
              <a:ext cx="5991779" cy="3684410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1779" h="3684410">
                  <a:moveTo>
                    <a:pt x="0" y="3533836"/>
                  </a:moveTo>
                  <a:cubicBezTo>
                    <a:pt x="31985" y="3539480"/>
                    <a:pt x="312629" y="3529300"/>
                    <a:pt x="375155" y="3528393"/>
                  </a:cubicBezTo>
                  <a:lnTo>
                    <a:pt x="375155" y="3528393"/>
                  </a:lnTo>
                  <a:cubicBezTo>
                    <a:pt x="603180" y="3456385"/>
                    <a:pt x="1299258" y="3684409"/>
                    <a:pt x="1743307" y="3096344"/>
                  </a:cubicBezTo>
                  <a:cubicBezTo>
                    <a:pt x="2187356" y="2508279"/>
                    <a:pt x="2619404" y="0"/>
                    <a:pt x="3039451" y="0"/>
                  </a:cubicBezTo>
                  <a:cubicBezTo>
                    <a:pt x="3459498" y="0"/>
                    <a:pt x="3831539" y="2508280"/>
                    <a:pt x="4263587" y="3096345"/>
                  </a:cubicBezTo>
                  <a:cubicBezTo>
                    <a:pt x="4695635" y="3684410"/>
                    <a:pt x="5403714" y="3456385"/>
                    <a:pt x="5631739" y="3528393"/>
                  </a:cubicBezTo>
                  <a:lnTo>
                    <a:pt x="5631739" y="3528393"/>
                  </a:lnTo>
                  <a:lnTo>
                    <a:pt x="5991779" y="3528393"/>
                  </a:lnTo>
                  <a:lnTo>
                    <a:pt x="5991779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>
            <a:stCxn id="9" idx="4"/>
          </p:cNvCxnSpPr>
          <p:nvPr/>
        </p:nvCxnSpPr>
        <p:spPr>
          <a:xfrm>
            <a:off x="6058784" y="3209186"/>
            <a:ext cx="1217" cy="295611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430000" y="4077072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672064" y="4149080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159896" y="609329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240016" y="609329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11824" y="609329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GB" sz="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8000"/>
                </a:solidFill>
                <a:cs typeface="Times New Roman" pitchFamily="18" charset="0"/>
              </a:rPr>
              <a:t>2</a:t>
            </a:r>
            <a:r>
              <a:rPr lang="el-GR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88088" y="6093296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GB" sz="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8000"/>
                </a:solidFill>
                <a:cs typeface="Times New Roman" pitchFamily="18" charset="0"/>
              </a:rPr>
              <a:t>2</a:t>
            </a:r>
            <a:r>
              <a:rPr lang="el-GR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en-GB" dirty="0">
              <a:solidFill>
                <a:srgbClr val="008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782000" y="5517232"/>
            <a:ext cx="0" cy="648072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66000" y="5517232"/>
            <a:ext cx="0" cy="648072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863752" y="609329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GB" sz="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FF"/>
                </a:solidFill>
                <a:cs typeface="Times New Roman" pitchFamily="18" charset="0"/>
              </a:rPr>
              <a:t>3</a:t>
            </a:r>
            <a:r>
              <a:rPr lang="el-GR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36160" y="609329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GB" sz="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FF"/>
                </a:solidFill>
                <a:cs typeface="Times New Roman" pitchFamily="18" charset="0"/>
              </a:rPr>
              <a:t>3</a:t>
            </a:r>
            <a:r>
              <a:rPr lang="el-GR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079776" y="5949280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968208" y="5949280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07968" y="28529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99%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260001" y="3212976"/>
            <a:ext cx="3453511" cy="2808312"/>
            <a:chOff x="2736000" y="3212976"/>
            <a:chExt cx="3453511" cy="2808312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4932040" y="5624608"/>
              <a:ext cx="851213" cy="39668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3491880" y="5073601"/>
              <a:ext cx="1997018" cy="947687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4139952" y="3356991"/>
              <a:ext cx="576064" cy="288032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067944" y="3428999"/>
              <a:ext cx="720080" cy="36004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211960" y="3284983"/>
              <a:ext cx="432048" cy="216024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20000" flipV="1">
              <a:off x="4320000" y="3212976"/>
              <a:ext cx="252000" cy="144015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3995936" y="3501007"/>
              <a:ext cx="864096" cy="432048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21480000" flipV="1">
              <a:off x="3923925" y="3644710"/>
              <a:ext cx="972000" cy="432048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20000" flipV="1">
              <a:off x="3851920" y="3717031"/>
              <a:ext cx="1080120" cy="576064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3779912" y="3810597"/>
              <a:ext cx="1235072" cy="626514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3744000" y="3933055"/>
              <a:ext cx="1296000" cy="648072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3635896" y="4077071"/>
              <a:ext cx="1440160" cy="72008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3600000" y="4176000"/>
              <a:ext cx="1548000" cy="792088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491881" y="4365103"/>
              <a:ext cx="1656183" cy="791694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3419872" y="4500000"/>
              <a:ext cx="1800200" cy="863701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203848" y="4608000"/>
              <a:ext cx="2088232" cy="1007718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21480000" flipV="1">
              <a:off x="2736000" y="4788000"/>
              <a:ext cx="2628000" cy="114883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60000" flipV="1">
              <a:off x="3275856" y="4932000"/>
              <a:ext cx="2160000" cy="1079726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3779912" y="5199145"/>
              <a:ext cx="1735409" cy="822143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4067944" y="5301207"/>
              <a:ext cx="1512168" cy="72008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21540000" flipV="1">
              <a:off x="4355976" y="5436000"/>
              <a:ext cx="1296144" cy="576064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21480000" flipV="1">
              <a:off x="4644008" y="5544000"/>
              <a:ext cx="1080120" cy="432048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5220072" y="5711020"/>
              <a:ext cx="664956" cy="310268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21300000" flipV="1">
              <a:off x="5442911" y="5799138"/>
              <a:ext cx="540000" cy="18000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21540000" flipV="1">
              <a:off x="5724128" y="5868000"/>
              <a:ext cx="360040" cy="144016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2987824" y="4852800"/>
              <a:ext cx="2376264" cy="1151734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-120000" flipV="1">
              <a:off x="5976000" y="5904000"/>
              <a:ext cx="213511" cy="78269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5879976" y="609329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447928" y="5877272"/>
            <a:ext cx="612000" cy="369332"/>
            <a:chOff x="6588224" y="3645024"/>
            <a:chExt cx="648072" cy="369332"/>
          </a:xfrm>
        </p:grpSpPr>
        <p:sp>
          <p:nvSpPr>
            <p:cNvPr id="55" name="Rectangle 54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060000" y="5877272"/>
            <a:ext cx="612000" cy="369332"/>
            <a:chOff x="6588224" y="3645024"/>
            <a:chExt cx="648072" cy="369332"/>
          </a:xfrm>
        </p:grpSpPr>
        <p:sp>
          <p:nvSpPr>
            <p:cNvPr id="61" name="Rectangle 60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799857" y="5877272"/>
            <a:ext cx="624287" cy="369332"/>
            <a:chOff x="6626045" y="3645024"/>
            <a:chExt cx="584831" cy="369332"/>
          </a:xfrm>
        </p:grpSpPr>
        <p:sp>
          <p:nvSpPr>
            <p:cNvPr id="66" name="Rectangle 65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6963330" y="3861048"/>
              <a:ext cx="247546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672064" y="5877272"/>
            <a:ext cx="576064" cy="369332"/>
            <a:chOff x="6626045" y="3645024"/>
            <a:chExt cx="584831" cy="369332"/>
          </a:xfrm>
        </p:grpSpPr>
        <p:sp>
          <p:nvSpPr>
            <p:cNvPr id="79" name="Rectangle 78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4079776" y="5877272"/>
            <a:ext cx="648072" cy="369332"/>
            <a:chOff x="6626045" y="3645024"/>
            <a:chExt cx="584831" cy="369332"/>
          </a:xfrm>
        </p:grpSpPr>
        <p:sp>
          <p:nvSpPr>
            <p:cNvPr id="83" name="Rectangle 82"/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7320137" y="5877272"/>
            <a:ext cx="624287" cy="369332"/>
            <a:chOff x="6626045" y="3645024"/>
            <a:chExt cx="584831" cy="369332"/>
          </a:xfrm>
        </p:grpSpPr>
        <p:sp>
          <p:nvSpPr>
            <p:cNvPr id="93" name="Rectangle 92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885884" y="933971"/>
            <a:ext cx="1075623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Είναι «κωδωνοειδής»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GB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Είναι συμμετρική ως προς τον μέσο όρο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l-GR" sz="16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sz="16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.  </a:t>
            </a: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Ο μέσος όρος, η διάμεσος και η συχνότερη (δεσπόζουσα) τιμή ταυτίζονται.</a:t>
            </a:r>
            <a:endParaRPr lang="en-GB" sz="1600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Η συνολική περιοχή κάτω από την κατανομή είναι 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1 (</a:t>
            </a:r>
            <a:r>
              <a:rPr lang="el-GR" sz="16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ή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100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%)</a:t>
            </a:r>
            <a:endParaRPr lang="en-GB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Το 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50</a:t>
            </a:r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% </a:t>
            </a: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της περιοχής βρίσκεται αριστερά από τον μέσο όρο και 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50</a:t>
            </a:r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% </a:t>
            </a: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βρίσκεται δεξιά από τον μέσο όρο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l-GR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Περίπου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το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68% </a:t>
            </a: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της περιοχής βρίσκεται μεταξύ 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1 </a:t>
            </a: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</a:rPr>
              <a:t>τυπικής απόκλισης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l-GR" sz="16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el-GR" sz="1600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Περίπου το </a:t>
            </a:r>
            <a:r>
              <a:rPr lang="en-GB" sz="1600" dirty="0" smtClean="0">
                <a:solidFill>
                  <a:srgbClr val="FFC000">
                    <a:lumMod val="75000"/>
                  </a:srgbClr>
                </a:solidFill>
              </a:rPr>
              <a:t>95</a:t>
            </a:r>
            <a:r>
              <a:rPr lang="en-GB" sz="1600" dirty="0">
                <a:solidFill>
                  <a:srgbClr val="FFC000">
                    <a:lumMod val="75000"/>
                  </a:srgbClr>
                </a:solidFill>
              </a:rPr>
              <a:t>% </a:t>
            </a:r>
            <a:r>
              <a:rPr lang="el-GR" sz="1600" dirty="0" smtClean="0">
                <a:solidFill>
                  <a:srgbClr val="FFC000">
                    <a:lumMod val="75000"/>
                  </a:srgbClr>
                </a:solidFill>
              </a:rPr>
              <a:t>της περιοχής βρίσκεται μεταξύ </a:t>
            </a:r>
            <a:r>
              <a:rPr lang="en-GB" sz="1600" dirty="0" smtClean="0">
                <a:solidFill>
                  <a:srgbClr val="FFC000">
                    <a:lumMod val="75000"/>
                  </a:srgbClr>
                </a:solidFill>
              </a:rPr>
              <a:t>2</a:t>
            </a:r>
            <a:r>
              <a:rPr lang="el-GR" sz="1600" dirty="0">
                <a:solidFill>
                  <a:srgbClr val="FFC000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l-GR" sz="1600" dirty="0" smtClean="0">
                <a:solidFill>
                  <a:srgbClr val="FFC000">
                    <a:lumMod val="75000"/>
                  </a:srgbClr>
                </a:solidFill>
                <a:cs typeface="Times New Roman" pitchFamily="18" charset="0"/>
              </a:rPr>
              <a:t>τυπικών αποκλίσεων από τον μέσο όρο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FFC000">
                    <a:lumMod val="75000"/>
                  </a:srgbClr>
                </a:solidFill>
              </a:rPr>
              <a:t>Περίπου το</a:t>
            </a:r>
            <a:r>
              <a:rPr lang="en-GB" sz="1600" dirty="0" smtClean="0">
                <a:solidFill>
                  <a:srgbClr val="FFC000">
                    <a:lumMod val="75000"/>
                  </a:srgbClr>
                </a:solidFill>
              </a:rPr>
              <a:t> </a:t>
            </a:r>
            <a:r>
              <a:rPr lang="en-GB" sz="1600" dirty="0">
                <a:solidFill>
                  <a:srgbClr val="FFC000">
                    <a:lumMod val="75000"/>
                  </a:srgbClr>
                </a:solidFill>
              </a:rPr>
              <a:t>99% </a:t>
            </a:r>
            <a:r>
              <a:rPr lang="el-GR" sz="1600" dirty="0" smtClean="0">
                <a:solidFill>
                  <a:srgbClr val="FFC000">
                    <a:lumMod val="75000"/>
                  </a:srgbClr>
                </a:solidFill>
              </a:rPr>
              <a:t>της περιοχής βρίσκεται μεταξύ </a:t>
            </a:r>
            <a:r>
              <a:rPr lang="en-GB" sz="1600" dirty="0" smtClean="0">
                <a:solidFill>
                  <a:srgbClr val="FFC000">
                    <a:lumMod val="75000"/>
                  </a:srgbClr>
                </a:solidFill>
              </a:rPr>
              <a:t>3 </a:t>
            </a:r>
            <a:r>
              <a:rPr lang="el-GR" sz="1600" dirty="0" smtClean="0">
                <a:solidFill>
                  <a:srgbClr val="FFC000">
                    <a:lumMod val="75000"/>
                  </a:srgbClr>
                </a:solidFill>
              </a:rPr>
              <a:t>τυπικών αποκλίσεων από τον μέσο όρο</a:t>
            </a:r>
            <a:r>
              <a:rPr lang="en-GB" sz="1600" dirty="0" smtClean="0">
                <a:solidFill>
                  <a:srgbClr val="FFC000">
                    <a:lumMod val="75000"/>
                  </a:srgbClr>
                </a:solidFill>
                <a:cs typeface="Times New Roman" pitchFamily="18" charset="0"/>
              </a:rPr>
              <a:t>.</a:t>
            </a:r>
            <a:endParaRPr lang="en-GB" sz="1600" dirty="0">
              <a:solidFill>
                <a:srgbClr val="FFC000">
                  <a:lumMod val="75000"/>
                </a:srgbClr>
              </a:solidFill>
              <a:cs typeface="Times New Roman" pitchFamily="18" charset="0"/>
            </a:endParaRPr>
          </a:p>
          <a:p>
            <a:pPr marL="180975" lvl="0" indent="-180975">
              <a:buFont typeface="Arial" pitchFamily="34" charset="0"/>
              <a:buChar char="•"/>
            </a:pPr>
            <a:endParaRPr lang="en-GB" sz="1700" dirty="0">
              <a:solidFill>
                <a:srgbClr val="FFC000">
                  <a:lumMod val="75000"/>
                </a:srgbClr>
              </a:solidFill>
              <a:cs typeface="Times New Roman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47528" y="33265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</a:rPr>
              <a:t>Ιδιότητες της κανονικής κατανομής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7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30" y="906462"/>
            <a:ext cx="9337700" cy="54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6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cdn.teacherspayteachers.com/thumbitem/Normal-Curve-for-Parents-4867981-1574172054/original-486798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62" y="724829"/>
            <a:ext cx="8451216" cy="613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20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7870517" y="3835349"/>
            <a:ext cx="3275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Abraham </a:t>
            </a:r>
            <a:r>
              <a:rPr lang="en-US" dirty="0" err="1" smtClean="0"/>
              <a:t>DeMoivre</a:t>
            </a:r>
            <a:r>
              <a:rPr lang="en-US" dirty="0" smtClean="0"/>
              <a:t> (1667- 1754)</a:t>
            </a:r>
            <a:endParaRPr lang="el-GR" dirty="0"/>
          </a:p>
        </p:txBody>
      </p:sp>
      <p:sp>
        <p:nvSpPr>
          <p:cNvPr id="3" name="AutoShape 2" descr="Pronunciation of Mathematicians' Names: Abraham de Moivre Pronunci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4" descr="Pronunciation of Mathematicians' Names: Abraham de Moivre Pronunci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6037"/>
            <a:ext cx="6478859" cy="3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19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obability 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40" y="1406407"/>
            <a:ext cx="10111960" cy="52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73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200"/>
              <a:t>Κανονικές κατανομές με την ίδια </a:t>
            </a:r>
            <a:br>
              <a:rPr lang="el-GR" altLang="el-GR" sz="3200"/>
            </a:br>
            <a:r>
              <a:rPr lang="el-GR" altLang="el-GR" sz="3200"/>
              <a:t>τυπική απόκλιση</a:t>
            </a:r>
            <a:br>
              <a:rPr lang="el-GR" altLang="el-GR" sz="3200"/>
            </a:br>
            <a:r>
              <a:rPr lang="en-US" altLang="el-GR" sz="3200"/>
              <a:t>(</a:t>
            </a:r>
            <a:r>
              <a:rPr lang="el-GR" altLang="el-GR" sz="3200"/>
              <a:t>αλλά διαφορετικές μέσες τιμές</a:t>
            </a:r>
            <a:r>
              <a:rPr lang="en-US" altLang="el-GR" sz="3200"/>
              <a:t>)</a:t>
            </a:r>
            <a:endParaRPr lang="el-GR" altLang="el-GR" sz="3200"/>
          </a:p>
        </p:txBody>
      </p:sp>
      <p:grpSp>
        <p:nvGrpSpPr>
          <p:cNvPr id="14339" name="Group 8"/>
          <p:cNvGrpSpPr>
            <a:grpSpLocks noChangeAspect="1"/>
          </p:cNvGrpSpPr>
          <p:nvPr/>
        </p:nvGrpSpPr>
        <p:grpSpPr bwMode="auto">
          <a:xfrm>
            <a:off x="838200" y="2538414"/>
            <a:ext cx="7670801" cy="4230165"/>
            <a:chOff x="1359" y="1599"/>
            <a:chExt cx="3041" cy="1677"/>
          </a:xfrm>
        </p:grpSpPr>
        <p:sp>
          <p:nvSpPr>
            <p:cNvPr id="14343" name="AutoShape 7"/>
            <p:cNvSpPr>
              <a:spLocks noChangeAspect="1" noChangeArrowheads="1" noTextEdit="1"/>
            </p:cNvSpPr>
            <p:nvPr/>
          </p:nvSpPr>
          <p:spPr bwMode="auto">
            <a:xfrm>
              <a:off x="1359" y="1599"/>
              <a:ext cx="3041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44" name="Line 9"/>
            <p:cNvSpPr>
              <a:spLocks noChangeShapeType="1"/>
            </p:cNvSpPr>
            <p:nvPr/>
          </p:nvSpPr>
          <p:spPr bwMode="auto">
            <a:xfrm>
              <a:off x="1365" y="3120"/>
              <a:ext cx="30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45" name="Line 10"/>
            <p:cNvSpPr>
              <a:spLocks noChangeShapeType="1"/>
            </p:cNvSpPr>
            <p:nvPr/>
          </p:nvSpPr>
          <p:spPr bwMode="auto">
            <a:xfrm flipH="1">
              <a:off x="4365" y="3120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46" name="Line 11"/>
            <p:cNvSpPr>
              <a:spLocks noChangeShapeType="1"/>
            </p:cNvSpPr>
            <p:nvPr/>
          </p:nvSpPr>
          <p:spPr bwMode="auto">
            <a:xfrm flipV="1">
              <a:off x="2713" y="3094"/>
              <a:ext cx="1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47" name="Rectangle 12"/>
            <p:cNvSpPr>
              <a:spLocks noChangeArrowheads="1"/>
            </p:cNvSpPr>
            <p:nvPr/>
          </p:nvSpPr>
          <p:spPr bwMode="auto">
            <a:xfrm>
              <a:off x="2691" y="3137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800">
                  <a:solidFill>
                    <a:srgbClr val="000000"/>
                  </a:solidFill>
                  <a:latin typeface="HellasTimes" charset="0"/>
                </a:rPr>
                <a:t>1</a:t>
              </a:r>
              <a:endParaRPr lang="el-GR" altLang="el-GR"/>
            </a:p>
          </p:txBody>
        </p:sp>
        <p:sp>
          <p:nvSpPr>
            <p:cNvPr id="14348" name="Line 13"/>
            <p:cNvSpPr>
              <a:spLocks noChangeShapeType="1"/>
            </p:cNvSpPr>
            <p:nvPr/>
          </p:nvSpPr>
          <p:spPr bwMode="auto">
            <a:xfrm flipV="1">
              <a:off x="3050" y="3094"/>
              <a:ext cx="1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49" name="Rectangle 14"/>
            <p:cNvSpPr>
              <a:spLocks noChangeArrowheads="1"/>
            </p:cNvSpPr>
            <p:nvPr/>
          </p:nvSpPr>
          <p:spPr bwMode="auto">
            <a:xfrm>
              <a:off x="3029" y="3137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800">
                  <a:solidFill>
                    <a:srgbClr val="000000"/>
                  </a:solidFill>
                  <a:latin typeface="HellasTimes" charset="0"/>
                </a:rPr>
                <a:t>2</a:t>
              </a:r>
              <a:endParaRPr lang="el-GR" altLang="el-GR"/>
            </a:p>
          </p:txBody>
        </p:sp>
        <p:sp>
          <p:nvSpPr>
            <p:cNvPr id="14350" name="Rectangle 15"/>
            <p:cNvSpPr>
              <a:spLocks noChangeArrowheads="1"/>
            </p:cNvSpPr>
            <p:nvPr/>
          </p:nvSpPr>
          <p:spPr bwMode="auto">
            <a:xfrm>
              <a:off x="2859" y="3198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800">
                  <a:solidFill>
                    <a:srgbClr val="000000"/>
                  </a:solidFill>
                  <a:latin typeface="HellasTimes" charset="0"/>
                </a:rPr>
                <a:t>x</a:t>
              </a:r>
              <a:endParaRPr lang="el-GR" altLang="el-GR"/>
            </a:p>
          </p:txBody>
        </p:sp>
        <p:sp>
          <p:nvSpPr>
            <p:cNvPr id="14351" name="Freeform 16"/>
            <p:cNvSpPr>
              <a:spLocks/>
            </p:cNvSpPr>
            <p:nvPr/>
          </p:nvSpPr>
          <p:spPr bwMode="auto">
            <a:xfrm>
              <a:off x="1365" y="1892"/>
              <a:ext cx="3003" cy="1228"/>
            </a:xfrm>
            <a:custGeom>
              <a:avLst/>
              <a:gdLst>
                <a:gd name="T0" fmla="*/ 31 w 3003"/>
                <a:gd name="T1" fmla="*/ 1228 h 1228"/>
                <a:gd name="T2" fmla="*/ 92 w 3003"/>
                <a:gd name="T3" fmla="*/ 1227 h 1228"/>
                <a:gd name="T4" fmla="*/ 154 w 3003"/>
                <a:gd name="T5" fmla="*/ 1226 h 1228"/>
                <a:gd name="T6" fmla="*/ 215 w 3003"/>
                <a:gd name="T7" fmla="*/ 1225 h 1228"/>
                <a:gd name="T8" fmla="*/ 275 w 3003"/>
                <a:gd name="T9" fmla="*/ 1221 h 1228"/>
                <a:gd name="T10" fmla="*/ 337 w 3003"/>
                <a:gd name="T11" fmla="*/ 1215 h 1228"/>
                <a:gd name="T12" fmla="*/ 398 w 3003"/>
                <a:gd name="T13" fmla="*/ 1205 h 1228"/>
                <a:gd name="T14" fmla="*/ 460 w 3003"/>
                <a:gd name="T15" fmla="*/ 1190 h 1228"/>
                <a:gd name="T16" fmla="*/ 521 w 3003"/>
                <a:gd name="T17" fmla="*/ 1168 h 1228"/>
                <a:gd name="T18" fmla="*/ 583 w 3003"/>
                <a:gd name="T19" fmla="*/ 1135 h 1228"/>
                <a:gd name="T20" fmla="*/ 644 w 3003"/>
                <a:gd name="T21" fmla="*/ 1090 h 1228"/>
                <a:gd name="T22" fmla="*/ 705 w 3003"/>
                <a:gd name="T23" fmla="*/ 1029 h 1228"/>
                <a:gd name="T24" fmla="*/ 767 w 3003"/>
                <a:gd name="T25" fmla="*/ 952 h 1228"/>
                <a:gd name="T26" fmla="*/ 827 w 3003"/>
                <a:gd name="T27" fmla="*/ 856 h 1228"/>
                <a:gd name="T28" fmla="*/ 889 w 3003"/>
                <a:gd name="T29" fmla="*/ 743 h 1228"/>
                <a:gd name="T30" fmla="*/ 950 w 3003"/>
                <a:gd name="T31" fmla="*/ 617 h 1228"/>
                <a:gd name="T32" fmla="*/ 1011 w 3003"/>
                <a:gd name="T33" fmla="*/ 483 h 1228"/>
                <a:gd name="T34" fmla="*/ 1073 w 3003"/>
                <a:gd name="T35" fmla="*/ 349 h 1228"/>
                <a:gd name="T36" fmla="*/ 1134 w 3003"/>
                <a:gd name="T37" fmla="*/ 224 h 1228"/>
                <a:gd name="T38" fmla="*/ 1196 w 3003"/>
                <a:gd name="T39" fmla="*/ 120 h 1228"/>
                <a:gd name="T40" fmla="*/ 1257 w 3003"/>
                <a:gd name="T41" fmla="*/ 44 h 1228"/>
                <a:gd name="T42" fmla="*/ 1317 w 3003"/>
                <a:gd name="T43" fmla="*/ 5 h 1228"/>
                <a:gd name="T44" fmla="*/ 1379 w 3003"/>
                <a:gd name="T45" fmla="*/ 5 h 1228"/>
                <a:gd name="T46" fmla="*/ 1440 w 3003"/>
                <a:gd name="T47" fmla="*/ 44 h 1228"/>
                <a:gd name="T48" fmla="*/ 1502 w 3003"/>
                <a:gd name="T49" fmla="*/ 120 h 1228"/>
                <a:gd name="T50" fmla="*/ 1562 w 3003"/>
                <a:gd name="T51" fmla="*/ 224 h 1228"/>
                <a:gd name="T52" fmla="*/ 1623 w 3003"/>
                <a:gd name="T53" fmla="*/ 349 h 1228"/>
                <a:gd name="T54" fmla="*/ 1685 w 3003"/>
                <a:gd name="T55" fmla="*/ 483 h 1228"/>
                <a:gd name="T56" fmla="*/ 1746 w 3003"/>
                <a:gd name="T57" fmla="*/ 617 h 1228"/>
                <a:gd name="T58" fmla="*/ 1808 w 3003"/>
                <a:gd name="T59" fmla="*/ 743 h 1228"/>
                <a:gd name="T60" fmla="*/ 1869 w 3003"/>
                <a:gd name="T61" fmla="*/ 856 h 1228"/>
                <a:gd name="T62" fmla="*/ 1931 w 3003"/>
                <a:gd name="T63" fmla="*/ 952 h 1228"/>
                <a:gd name="T64" fmla="*/ 1992 w 3003"/>
                <a:gd name="T65" fmla="*/ 1029 h 1228"/>
                <a:gd name="T66" fmla="*/ 2052 w 3003"/>
                <a:gd name="T67" fmla="*/ 1090 h 1228"/>
                <a:gd name="T68" fmla="*/ 2114 w 3003"/>
                <a:gd name="T69" fmla="*/ 1135 h 1228"/>
                <a:gd name="T70" fmla="*/ 2175 w 3003"/>
                <a:gd name="T71" fmla="*/ 1168 h 1228"/>
                <a:gd name="T72" fmla="*/ 2237 w 3003"/>
                <a:gd name="T73" fmla="*/ 1190 h 1228"/>
                <a:gd name="T74" fmla="*/ 2298 w 3003"/>
                <a:gd name="T75" fmla="*/ 1205 h 1228"/>
                <a:gd name="T76" fmla="*/ 2359 w 3003"/>
                <a:gd name="T77" fmla="*/ 1215 h 1228"/>
                <a:gd name="T78" fmla="*/ 2421 w 3003"/>
                <a:gd name="T79" fmla="*/ 1221 h 1228"/>
                <a:gd name="T80" fmla="*/ 2482 w 3003"/>
                <a:gd name="T81" fmla="*/ 1225 h 1228"/>
                <a:gd name="T82" fmla="*/ 2543 w 3003"/>
                <a:gd name="T83" fmla="*/ 1226 h 1228"/>
                <a:gd name="T84" fmla="*/ 2604 w 3003"/>
                <a:gd name="T85" fmla="*/ 1227 h 1228"/>
                <a:gd name="T86" fmla="*/ 2665 w 3003"/>
                <a:gd name="T87" fmla="*/ 1228 h 1228"/>
                <a:gd name="T88" fmla="*/ 2727 w 3003"/>
                <a:gd name="T89" fmla="*/ 1228 h 1228"/>
                <a:gd name="T90" fmla="*/ 2788 w 3003"/>
                <a:gd name="T91" fmla="*/ 1228 h 1228"/>
                <a:gd name="T92" fmla="*/ 2850 w 3003"/>
                <a:gd name="T93" fmla="*/ 1228 h 1228"/>
                <a:gd name="T94" fmla="*/ 2911 w 3003"/>
                <a:gd name="T95" fmla="*/ 1228 h 1228"/>
                <a:gd name="T96" fmla="*/ 2973 w 3003"/>
                <a:gd name="T97" fmla="*/ 1228 h 1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03"/>
                <a:gd name="T148" fmla="*/ 0 h 1228"/>
                <a:gd name="T149" fmla="*/ 3003 w 3003"/>
                <a:gd name="T150" fmla="*/ 1228 h 12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03" h="1228">
                  <a:moveTo>
                    <a:pt x="0" y="1228"/>
                  </a:moveTo>
                  <a:lnTo>
                    <a:pt x="31" y="1228"/>
                  </a:lnTo>
                  <a:lnTo>
                    <a:pt x="62" y="1227"/>
                  </a:lnTo>
                  <a:lnTo>
                    <a:pt x="92" y="1227"/>
                  </a:lnTo>
                  <a:lnTo>
                    <a:pt x="123" y="1226"/>
                  </a:lnTo>
                  <a:lnTo>
                    <a:pt x="154" y="1226"/>
                  </a:lnTo>
                  <a:lnTo>
                    <a:pt x="184" y="1225"/>
                  </a:lnTo>
                  <a:lnTo>
                    <a:pt x="215" y="1225"/>
                  </a:lnTo>
                  <a:lnTo>
                    <a:pt x="245" y="1223"/>
                  </a:lnTo>
                  <a:lnTo>
                    <a:pt x="275" y="1221"/>
                  </a:lnTo>
                  <a:lnTo>
                    <a:pt x="306" y="1217"/>
                  </a:lnTo>
                  <a:lnTo>
                    <a:pt x="337" y="1215"/>
                  </a:lnTo>
                  <a:lnTo>
                    <a:pt x="368" y="1210"/>
                  </a:lnTo>
                  <a:lnTo>
                    <a:pt x="398" y="1205"/>
                  </a:lnTo>
                  <a:lnTo>
                    <a:pt x="429" y="1199"/>
                  </a:lnTo>
                  <a:lnTo>
                    <a:pt x="460" y="1190"/>
                  </a:lnTo>
                  <a:lnTo>
                    <a:pt x="490" y="1180"/>
                  </a:lnTo>
                  <a:lnTo>
                    <a:pt x="521" y="1168"/>
                  </a:lnTo>
                  <a:lnTo>
                    <a:pt x="552" y="1153"/>
                  </a:lnTo>
                  <a:lnTo>
                    <a:pt x="583" y="1135"/>
                  </a:lnTo>
                  <a:lnTo>
                    <a:pt x="613" y="1115"/>
                  </a:lnTo>
                  <a:lnTo>
                    <a:pt x="644" y="1090"/>
                  </a:lnTo>
                  <a:lnTo>
                    <a:pt x="675" y="1062"/>
                  </a:lnTo>
                  <a:lnTo>
                    <a:pt x="705" y="1029"/>
                  </a:lnTo>
                  <a:lnTo>
                    <a:pt x="736" y="993"/>
                  </a:lnTo>
                  <a:lnTo>
                    <a:pt x="767" y="952"/>
                  </a:lnTo>
                  <a:lnTo>
                    <a:pt x="796" y="906"/>
                  </a:lnTo>
                  <a:lnTo>
                    <a:pt x="827" y="856"/>
                  </a:lnTo>
                  <a:lnTo>
                    <a:pt x="858" y="802"/>
                  </a:lnTo>
                  <a:lnTo>
                    <a:pt x="889" y="743"/>
                  </a:lnTo>
                  <a:lnTo>
                    <a:pt x="919" y="682"/>
                  </a:lnTo>
                  <a:lnTo>
                    <a:pt x="950" y="617"/>
                  </a:lnTo>
                  <a:lnTo>
                    <a:pt x="981" y="551"/>
                  </a:lnTo>
                  <a:lnTo>
                    <a:pt x="1011" y="483"/>
                  </a:lnTo>
                  <a:lnTo>
                    <a:pt x="1042" y="415"/>
                  </a:lnTo>
                  <a:lnTo>
                    <a:pt x="1073" y="349"/>
                  </a:lnTo>
                  <a:lnTo>
                    <a:pt x="1104" y="285"/>
                  </a:lnTo>
                  <a:lnTo>
                    <a:pt x="1134" y="224"/>
                  </a:lnTo>
                  <a:lnTo>
                    <a:pt x="1165" y="170"/>
                  </a:lnTo>
                  <a:lnTo>
                    <a:pt x="1196" y="120"/>
                  </a:lnTo>
                  <a:lnTo>
                    <a:pt x="1227" y="79"/>
                  </a:lnTo>
                  <a:lnTo>
                    <a:pt x="1257" y="44"/>
                  </a:lnTo>
                  <a:lnTo>
                    <a:pt x="1287" y="20"/>
                  </a:lnTo>
                  <a:lnTo>
                    <a:pt x="1317" y="5"/>
                  </a:lnTo>
                  <a:lnTo>
                    <a:pt x="1348" y="0"/>
                  </a:lnTo>
                  <a:lnTo>
                    <a:pt x="1379" y="5"/>
                  </a:lnTo>
                  <a:lnTo>
                    <a:pt x="1410" y="20"/>
                  </a:lnTo>
                  <a:lnTo>
                    <a:pt x="1440" y="44"/>
                  </a:lnTo>
                  <a:lnTo>
                    <a:pt x="1470" y="79"/>
                  </a:lnTo>
                  <a:lnTo>
                    <a:pt x="1502" y="120"/>
                  </a:lnTo>
                  <a:lnTo>
                    <a:pt x="1531" y="170"/>
                  </a:lnTo>
                  <a:lnTo>
                    <a:pt x="1562" y="224"/>
                  </a:lnTo>
                  <a:lnTo>
                    <a:pt x="1593" y="285"/>
                  </a:lnTo>
                  <a:lnTo>
                    <a:pt x="1623" y="349"/>
                  </a:lnTo>
                  <a:lnTo>
                    <a:pt x="1654" y="415"/>
                  </a:lnTo>
                  <a:lnTo>
                    <a:pt x="1685" y="483"/>
                  </a:lnTo>
                  <a:lnTo>
                    <a:pt x="1716" y="551"/>
                  </a:lnTo>
                  <a:lnTo>
                    <a:pt x="1746" y="617"/>
                  </a:lnTo>
                  <a:lnTo>
                    <a:pt x="1777" y="682"/>
                  </a:lnTo>
                  <a:lnTo>
                    <a:pt x="1808" y="743"/>
                  </a:lnTo>
                  <a:lnTo>
                    <a:pt x="1838" y="802"/>
                  </a:lnTo>
                  <a:lnTo>
                    <a:pt x="1869" y="856"/>
                  </a:lnTo>
                  <a:lnTo>
                    <a:pt x="1900" y="906"/>
                  </a:lnTo>
                  <a:lnTo>
                    <a:pt x="1931" y="952"/>
                  </a:lnTo>
                  <a:lnTo>
                    <a:pt x="1961" y="993"/>
                  </a:lnTo>
                  <a:lnTo>
                    <a:pt x="1992" y="1029"/>
                  </a:lnTo>
                  <a:lnTo>
                    <a:pt x="2023" y="1062"/>
                  </a:lnTo>
                  <a:lnTo>
                    <a:pt x="2052" y="1090"/>
                  </a:lnTo>
                  <a:lnTo>
                    <a:pt x="2084" y="1115"/>
                  </a:lnTo>
                  <a:lnTo>
                    <a:pt x="2114" y="1135"/>
                  </a:lnTo>
                  <a:lnTo>
                    <a:pt x="2144" y="1153"/>
                  </a:lnTo>
                  <a:lnTo>
                    <a:pt x="2175" y="1168"/>
                  </a:lnTo>
                  <a:lnTo>
                    <a:pt x="2206" y="1180"/>
                  </a:lnTo>
                  <a:lnTo>
                    <a:pt x="2237" y="1190"/>
                  </a:lnTo>
                  <a:lnTo>
                    <a:pt x="2267" y="1199"/>
                  </a:lnTo>
                  <a:lnTo>
                    <a:pt x="2298" y="1205"/>
                  </a:lnTo>
                  <a:lnTo>
                    <a:pt x="2329" y="1210"/>
                  </a:lnTo>
                  <a:lnTo>
                    <a:pt x="2359" y="1215"/>
                  </a:lnTo>
                  <a:lnTo>
                    <a:pt x="2390" y="1217"/>
                  </a:lnTo>
                  <a:lnTo>
                    <a:pt x="2421" y="1221"/>
                  </a:lnTo>
                  <a:lnTo>
                    <a:pt x="2452" y="1223"/>
                  </a:lnTo>
                  <a:lnTo>
                    <a:pt x="2482" y="1225"/>
                  </a:lnTo>
                  <a:lnTo>
                    <a:pt x="2513" y="1225"/>
                  </a:lnTo>
                  <a:lnTo>
                    <a:pt x="2543" y="1226"/>
                  </a:lnTo>
                  <a:lnTo>
                    <a:pt x="2575" y="1226"/>
                  </a:lnTo>
                  <a:lnTo>
                    <a:pt x="2604" y="1227"/>
                  </a:lnTo>
                  <a:lnTo>
                    <a:pt x="2635" y="1227"/>
                  </a:lnTo>
                  <a:lnTo>
                    <a:pt x="2665" y="1228"/>
                  </a:lnTo>
                  <a:lnTo>
                    <a:pt x="2696" y="1228"/>
                  </a:lnTo>
                  <a:lnTo>
                    <a:pt x="2727" y="1228"/>
                  </a:lnTo>
                  <a:lnTo>
                    <a:pt x="2758" y="1228"/>
                  </a:lnTo>
                  <a:lnTo>
                    <a:pt x="2788" y="1228"/>
                  </a:lnTo>
                  <a:lnTo>
                    <a:pt x="2819" y="1228"/>
                  </a:lnTo>
                  <a:lnTo>
                    <a:pt x="2850" y="1228"/>
                  </a:lnTo>
                  <a:lnTo>
                    <a:pt x="2880" y="1228"/>
                  </a:lnTo>
                  <a:lnTo>
                    <a:pt x="2911" y="1228"/>
                  </a:lnTo>
                  <a:lnTo>
                    <a:pt x="2942" y="1228"/>
                  </a:lnTo>
                  <a:lnTo>
                    <a:pt x="2973" y="1228"/>
                  </a:lnTo>
                  <a:lnTo>
                    <a:pt x="3003" y="12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2" name="Line 17"/>
            <p:cNvSpPr>
              <a:spLocks noChangeShapeType="1"/>
            </p:cNvSpPr>
            <p:nvPr/>
          </p:nvSpPr>
          <p:spPr bwMode="auto">
            <a:xfrm>
              <a:off x="4368" y="3120"/>
              <a:ext cx="3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3" name="Freeform 18"/>
            <p:cNvSpPr>
              <a:spLocks/>
            </p:cNvSpPr>
            <p:nvPr/>
          </p:nvSpPr>
          <p:spPr bwMode="auto">
            <a:xfrm>
              <a:off x="1365" y="1892"/>
              <a:ext cx="3003" cy="1228"/>
            </a:xfrm>
            <a:custGeom>
              <a:avLst/>
              <a:gdLst>
                <a:gd name="T0" fmla="*/ 31 w 3003"/>
                <a:gd name="T1" fmla="*/ 1228 h 1228"/>
                <a:gd name="T2" fmla="*/ 92 w 3003"/>
                <a:gd name="T3" fmla="*/ 1228 h 1228"/>
                <a:gd name="T4" fmla="*/ 154 w 3003"/>
                <a:gd name="T5" fmla="*/ 1228 h 1228"/>
                <a:gd name="T6" fmla="*/ 215 w 3003"/>
                <a:gd name="T7" fmla="*/ 1228 h 1228"/>
                <a:gd name="T8" fmla="*/ 275 w 3003"/>
                <a:gd name="T9" fmla="*/ 1228 h 1228"/>
                <a:gd name="T10" fmla="*/ 337 w 3003"/>
                <a:gd name="T11" fmla="*/ 1228 h 1228"/>
                <a:gd name="T12" fmla="*/ 398 w 3003"/>
                <a:gd name="T13" fmla="*/ 1227 h 1228"/>
                <a:gd name="T14" fmla="*/ 460 w 3003"/>
                <a:gd name="T15" fmla="*/ 1226 h 1228"/>
                <a:gd name="T16" fmla="*/ 521 w 3003"/>
                <a:gd name="T17" fmla="*/ 1225 h 1228"/>
                <a:gd name="T18" fmla="*/ 583 w 3003"/>
                <a:gd name="T19" fmla="*/ 1223 h 1228"/>
                <a:gd name="T20" fmla="*/ 644 w 3003"/>
                <a:gd name="T21" fmla="*/ 1217 h 1228"/>
                <a:gd name="T22" fmla="*/ 705 w 3003"/>
                <a:gd name="T23" fmla="*/ 1210 h 1228"/>
                <a:gd name="T24" fmla="*/ 767 w 3003"/>
                <a:gd name="T25" fmla="*/ 1199 h 1228"/>
                <a:gd name="T26" fmla="*/ 827 w 3003"/>
                <a:gd name="T27" fmla="*/ 1180 h 1228"/>
                <a:gd name="T28" fmla="*/ 889 w 3003"/>
                <a:gd name="T29" fmla="*/ 1153 h 1228"/>
                <a:gd name="T30" fmla="*/ 950 w 3003"/>
                <a:gd name="T31" fmla="*/ 1115 h 1228"/>
                <a:gd name="T32" fmla="*/ 1011 w 3003"/>
                <a:gd name="T33" fmla="*/ 1062 h 1228"/>
                <a:gd name="T34" fmla="*/ 1073 w 3003"/>
                <a:gd name="T35" fmla="*/ 993 h 1228"/>
                <a:gd name="T36" fmla="*/ 1134 w 3003"/>
                <a:gd name="T37" fmla="*/ 906 h 1228"/>
                <a:gd name="T38" fmla="*/ 1196 w 3003"/>
                <a:gd name="T39" fmla="*/ 802 h 1228"/>
                <a:gd name="T40" fmla="*/ 1257 w 3003"/>
                <a:gd name="T41" fmla="*/ 682 h 1228"/>
                <a:gd name="T42" fmla="*/ 1317 w 3003"/>
                <a:gd name="T43" fmla="*/ 551 h 1228"/>
                <a:gd name="T44" fmla="*/ 1379 w 3003"/>
                <a:gd name="T45" fmla="*/ 415 h 1228"/>
                <a:gd name="T46" fmla="*/ 1440 w 3003"/>
                <a:gd name="T47" fmla="*/ 285 h 1228"/>
                <a:gd name="T48" fmla="*/ 1502 w 3003"/>
                <a:gd name="T49" fmla="*/ 170 h 1228"/>
                <a:gd name="T50" fmla="*/ 1562 w 3003"/>
                <a:gd name="T51" fmla="*/ 79 h 1228"/>
                <a:gd name="T52" fmla="*/ 1623 w 3003"/>
                <a:gd name="T53" fmla="*/ 20 h 1228"/>
                <a:gd name="T54" fmla="*/ 1685 w 3003"/>
                <a:gd name="T55" fmla="*/ 0 h 1228"/>
                <a:gd name="T56" fmla="*/ 1746 w 3003"/>
                <a:gd name="T57" fmla="*/ 20 h 1228"/>
                <a:gd name="T58" fmla="*/ 1808 w 3003"/>
                <a:gd name="T59" fmla="*/ 79 h 1228"/>
                <a:gd name="T60" fmla="*/ 1869 w 3003"/>
                <a:gd name="T61" fmla="*/ 170 h 1228"/>
                <a:gd name="T62" fmla="*/ 1931 w 3003"/>
                <a:gd name="T63" fmla="*/ 285 h 1228"/>
                <a:gd name="T64" fmla="*/ 1992 w 3003"/>
                <a:gd name="T65" fmla="*/ 415 h 1228"/>
                <a:gd name="T66" fmla="*/ 2052 w 3003"/>
                <a:gd name="T67" fmla="*/ 551 h 1228"/>
                <a:gd name="T68" fmla="*/ 2114 w 3003"/>
                <a:gd name="T69" fmla="*/ 682 h 1228"/>
                <a:gd name="T70" fmla="*/ 2175 w 3003"/>
                <a:gd name="T71" fmla="*/ 802 h 1228"/>
                <a:gd name="T72" fmla="*/ 2237 w 3003"/>
                <a:gd name="T73" fmla="*/ 906 h 1228"/>
                <a:gd name="T74" fmla="*/ 2298 w 3003"/>
                <a:gd name="T75" fmla="*/ 993 h 1228"/>
                <a:gd name="T76" fmla="*/ 2359 w 3003"/>
                <a:gd name="T77" fmla="*/ 1062 h 1228"/>
                <a:gd name="T78" fmla="*/ 2421 w 3003"/>
                <a:gd name="T79" fmla="*/ 1115 h 1228"/>
                <a:gd name="T80" fmla="*/ 2482 w 3003"/>
                <a:gd name="T81" fmla="*/ 1153 h 1228"/>
                <a:gd name="T82" fmla="*/ 2543 w 3003"/>
                <a:gd name="T83" fmla="*/ 1180 h 1228"/>
                <a:gd name="T84" fmla="*/ 2604 w 3003"/>
                <a:gd name="T85" fmla="*/ 1199 h 1228"/>
                <a:gd name="T86" fmla="*/ 2665 w 3003"/>
                <a:gd name="T87" fmla="*/ 1210 h 1228"/>
                <a:gd name="T88" fmla="*/ 2727 w 3003"/>
                <a:gd name="T89" fmla="*/ 1217 h 1228"/>
                <a:gd name="T90" fmla="*/ 2788 w 3003"/>
                <a:gd name="T91" fmla="*/ 1223 h 1228"/>
                <a:gd name="T92" fmla="*/ 2850 w 3003"/>
                <a:gd name="T93" fmla="*/ 1225 h 1228"/>
                <a:gd name="T94" fmla="*/ 2911 w 3003"/>
                <a:gd name="T95" fmla="*/ 1226 h 1228"/>
                <a:gd name="T96" fmla="*/ 2973 w 3003"/>
                <a:gd name="T97" fmla="*/ 1227 h 1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03"/>
                <a:gd name="T148" fmla="*/ 0 h 1228"/>
                <a:gd name="T149" fmla="*/ 3003 w 3003"/>
                <a:gd name="T150" fmla="*/ 1228 h 12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03" h="1228">
                  <a:moveTo>
                    <a:pt x="0" y="1228"/>
                  </a:moveTo>
                  <a:lnTo>
                    <a:pt x="31" y="1228"/>
                  </a:lnTo>
                  <a:lnTo>
                    <a:pt x="62" y="1228"/>
                  </a:lnTo>
                  <a:lnTo>
                    <a:pt x="92" y="1228"/>
                  </a:lnTo>
                  <a:lnTo>
                    <a:pt x="123" y="1228"/>
                  </a:lnTo>
                  <a:lnTo>
                    <a:pt x="154" y="1228"/>
                  </a:lnTo>
                  <a:lnTo>
                    <a:pt x="184" y="1228"/>
                  </a:lnTo>
                  <a:lnTo>
                    <a:pt x="215" y="1228"/>
                  </a:lnTo>
                  <a:lnTo>
                    <a:pt x="245" y="1228"/>
                  </a:lnTo>
                  <a:lnTo>
                    <a:pt x="275" y="1228"/>
                  </a:lnTo>
                  <a:lnTo>
                    <a:pt x="306" y="1228"/>
                  </a:lnTo>
                  <a:lnTo>
                    <a:pt x="337" y="1228"/>
                  </a:lnTo>
                  <a:lnTo>
                    <a:pt x="368" y="1228"/>
                  </a:lnTo>
                  <a:lnTo>
                    <a:pt x="398" y="1227"/>
                  </a:lnTo>
                  <a:lnTo>
                    <a:pt x="429" y="1227"/>
                  </a:lnTo>
                  <a:lnTo>
                    <a:pt x="460" y="1226"/>
                  </a:lnTo>
                  <a:lnTo>
                    <a:pt x="490" y="1226"/>
                  </a:lnTo>
                  <a:lnTo>
                    <a:pt x="521" y="1225"/>
                  </a:lnTo>
                  <a:lnTo>
                    <a:pt x="552" y="1225"/>
                  </a:lnTo>
                  <a:lnTo>
                    <a:pt x="583" y="1223"/>
                  </a:lnTo>
                  <a:lnTo>
                    <a:pt x="613" y="1221"/>
                  </a:lnTo>
                  <a:lnTo>
                    <a:pt x="644" y="1217"/>
                  </a:lnTo>
                  <a:lnTo>
                    <a:pt x="675" y="1215"/>
                  </a:lnTo>
                  <a:lnTo>
                    <a:pt x="705" y="1210"/>
                  </a:lnTo>
                  <a:lnTo>
                    <a:pt x="736" y="1205"/>
                  </a:lnTo>
                  <a:lnTo>
                    <a:pt x="767" y="1199"/>
                  </a:lnTo>
                  <a:lnTo>
                    <a:pt x="796" y="1190"/>
                  </a:lnTo>
                  <a:lnTo>
                    <a:pt x="827" y="1180"/>
                  </a:lnTo>
                  <a:lnTo>
                    <a:pt x="858" y="1168"/>
                  </a:lnTo>
                  <a:lnTo>
                    <a:pt x="889" y="1153"/>
                  </a:lnTo>
                  <a:lnTo>
                    <a:pt x="919" y="1135"/>
                  </a:lnTo>
                  <a:lnTo>
                    <a:pt x="950" y="1115"/>
                  </a:lnTo>
                  <a:lnTo>
                    <a:pt x="981" y="1090"/>
                  </a:lnTo>
                  <a:lnTo>
                    <a:pt x="1011" y="1062"/>
                  </a:lnTo>
                  <a:lnTo>
                    <a:pt x="1042" y="1029"/>
                  </a:lnTo>
                  <a:lnTo>
                    <a:pt x="1073" y="993"/>
                  </a:lnTo>
                  <a:lnTo>
                    <a:pt x="1104" y="952"/>
                  </a:lnTo>
                  <a:lnTo>
                    <a:pt x="1134" y="906"/>
                  </a:lnTo>
                  <a:lnTo>
                    <a:pt x="1165" y="856"/>
                  </a:lnTo>
                  <a:lnTo>
                    <a:pt x="1196" y="802"/>
                  </a:lnTo>
                  <a:lnTo>
                    <a:pt x="1227" y="743"/>
                  </a:lnTo>
                  <a:lnTo>
                    <a:pt x="1257" y="682"/>
                  </a:lnTo>
                  <a:lnTo>
                    <a:pt x="1287" y="617"/>
                  </a:lnTo>
                  <a:lnTo>
                    <a:pt x="1317" y="551"/>
                  </a:lnTo>
                  <a:lnTo>
                    <a:pt x="1348" y="483"/>
                  </a:lnTo>
                  <a:lnTo>
                    <a:pt x="1379" y="415"/>
                  </a:lnTo>
                  <a:lnTo>
                    <a:pt x="1410" y="349"/>
                  </a:lnTo>
                  <a:lnTo>
                    <a:pt x="1440" y="285"/>
                  </a:lnTo>
                  <a:lnTo>
                    <a:pt x="1470" y="224"/>
                  </a:lnTo>
                  <a:lnTo>
                    <a:pt x="1502" y="170"/>
                  </a:lnTo>
                  <a:lnTo>
                    <a:pt x="1531" y="120"/>
                  </a:lnTo>
                  <a:lnTo>
                    <a:pt x="1562" y="79"/>
                  </a:lnTo>
                  <a:lnTo>
                    <a:pt x="1593" y="44"/>
                  </a:lnTo>
                  <a:lnTo>
                    <a:pt x="1623" y="20"/>
                  </a:lnTo>
                  <a:lnTo>
                    <a:pt x="1654" y="5"/>
                  </a:lnTo>
                  <a:lnTo>
                    <a:pt x="1685" y="0"/>
                  </a:lnTo>
                  <a:lnTo>
                    <a:pt x="1716" y="5"/>
                  </a:lnTo>
                  <a:lnTo>
                    <a:pt x="1746" y="20"/>
                  </a:lnTo>
                  <a:lnTo>
                    <a:pt x="1777" y="44"/>
                  </a:lnTo>
                  <a:lnTo>
                    <a:pt x="1808" y="79"/>
                  </a:lnTo>
                  <a:lnTo>
                    <a:pt x="1838" y="120"/>
                  </a:lnTo>
                  <a:lnTo>
                    <a:pt x="1869" y="170"/>
                  </a:lnTo>
                  <a:lnTo>
                    <a:pt x="1900" y="224"/>
                  </a:lnTo>
                  <a:lnTo>
                    <a:pt x="1931" y="285"/>
                  </a:lnTo>
                  <a:lnTo>
                    <a:pt x="1961" y="349"/>
                  </a:lnTo>
                  <a:lnTo>
                    <a:pt x="1992" y="415"/>
                  </a:lnTo>
                  <a:lnTo>
                    <a:pt x="2023" y="483"/>
                  </a:lnTo>
                  <a:lnTo>
                    <a:pt x="2052" y="551"/>
                  </a:lnTo>
                  <a:lnTo>
                    <a:pt x="2084" y="617"/>
                  </a:lnTo>
                  <a:lnTo>
                    <a:pt x="2114" y="682"/>
                  </a:lnTo>
                  <a:lnTo>
                    <a:pt x="2144" y="743"/>
                  </a:lnTo>
                  <a:lnTo>
                    <a:pt x="2175" y="802"/>
                  </a:lnTo>
                  <a:lnTo>
                    <a:pt x="2206" y="856"/>
                  </a:lnTo>
                  <a:lnTo>
                    <a:pt x="2237" y="906"/>
                  </a:lnTo>
                  <a:lnTo>
                    <a:pt x="2267" y="952"/>
                  </a:lnTo>
                  <a:lnTo>
                    <a:pt x="2298" y="993"/>
                  </a:lnTo>
                  <a:lnTo>
                    <a:pt x="2329" y="1029"/>
                  </a:lnTo>
                  <a:lnTo>
                    <a:pt x="2359" y="1062"/>
                  </a:lnTo>
                  <a:lnTo>
                    <a:pt x="2390" y="1090"/>
                  </a:lnTo>
                  <a:lnTo>
                    <a:pt x="2421" y="1115"/>
                  </a:lnTo>
                  <a:lnTo>
                    <a:pt x="2452" y="1135"/>
                  </a:lnTo>
                  <a:lnTo>
                    <a:pt x="2482" y="1153"/>
                  </a:lnTo>
                  <a:lnTo>
                    <a:pt x="2513" y="1168"/>
                  </a:lnTo>
                  <a:lnTo>
                    <a:pt x="2543" y="1180"/>
                  </a:lnTo>
                  <a:lnTo>
                    <a:pt x="2575" y="1190"/>
                  </a:lnTo>
                  <a:lnTo>
                    <a:pt x="2604" y="1199"/>
                  </a:lnTo>
                  <a:lnTo>
                    <a:pt x="2635" y="1205"/>
                  </a:lnTo>
                  <a:lnTo>
                    <a:pt x="2665" y="1210"/>
                  </a:lnTo>
                  <a:lnTo>
                    <a:pt x="2696" y="1215"/>
                  </a:lnTo>
                  <a:lnTo>
                    <a:pt x="2727" y="1217"/>
                  </a:lnTo>
                  <a:lnTo>
                    <a:pt x="2758" y="1221"/>
                  </a:lnTo>
                  <a:lnTo>
                    <a:pt x="2788" y="1223"/>
                  </a:lnTo>
                  <a:lnTo>
                    <a:pt x="2819" y="1225"/>
                  </a:lnTo>
                  <a:lnTo>
                    <a:pt x="2850" y="1225"/>
                  </a:lnTo>
                  <a:lnTo>
                    <a:pt x="2880" y="1226"/>
                  </a:lnTo>
                  <a:lnTo>
                    <a:pt x="2911" y="1226"/>
                  </a:lnTo>
                  <a:lnTo>
                    <a:pt x="2942" y="1227"/>
                  </a:lnTo>
                  <a:lnTo>
                    <a:pt x="2973" y="1227"/>
                  </a:lnTo>
                  <a:lnTo>
                    <a:pt x="3003" y="12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4" name="Line 19"/>
            <p:cNvSpPr>
              <a:spLocks noChangeShapeType="1"/>
            </p:cNvSpPr>
            <p:nvPr/>
          </p:nvSpPr>
          <p:spPr bwMode="auto">
            <a:xfrm>
              <a:off x="4368" y="3120"/>
              <a:ext cx="3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5" name="Line 20"/>
            <p:cNvSpPr>
              <a:spLocks noChangeShapeType="1"/>
            </p:cNvSpPr>
            <p:nvPr/>
          </p:nvSpPr>
          <p:spPr bwMode="auto">
            <a:xfrm flipV="1">
              <a:off x="3696" y="2069"/>
              <a:ext cx="20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6" name="Freeform 21"/>
            <p:cNvSpPr>
              <a:spLocks/>
            </p:cNvSpPr>
            <p:nvPr/>
          </p:nvSpPr>
          <p:spPr bwMode="auto">
            <a:xfrm>
              <a:off x="1365" y="1893"/>
              <a:ext cx="3003" cy="1227"/>
            </a:xfrm>
            <a:custGeom>
              <a:avLst/>
              <a:gdLst>
                <a:gd name="T0" fmla="*/ 31 w 3003"/>
                <a:gd name="T1" fmla="*/ 1227 h 1227"/>
                <a:gd name="T2" fmla="*/ 92 w 3003"/>
                <a:gd name="T3" fmla="*/ 1227 h 1227"/>
                <a:gd name="T4" fmla="*/ 154 w 3003"/>
                <a:gd name="T5" fmla="*/ 1227 h 1227"/>
                <a:gd name="T6" fmla="*/ 215 w 3003"/>
                <a:gd name="T7" fmla="*/ 1227 h 1227"/>
                <a:gd name="T8" fmla="*/ 275 w 3003"/>
                <a:gd name="T9" fmla="*/ 1227 h 1227"/>
                <a:gd name="T10" fmla="*/ 337 w 3003"/>
                <a:gd name="T11" fmla="*/ 1227 h 1227"/>
                <a:gd name="T12" fmla="*/ 398 w 3003"/>
                <a:gd name="T13" fmla="*/ 1227 h 1227"/>
                <a:gd name="T14" fmla="*/ 460 w 3003"/>
                <a:gd name="T15" fmla="*/ 1227 h 1227"/>
                <a:gd name="T16" fmla="*/ 521 w 3003"/>
                <a:gd name="T17" fmla="*/ 1227 h 1227"/>
                <a:gd name="T18" fmla="*/ 583 w 3003"/>
                <a:gd name="T19" fmla="*/ 1226 h 1227"/>
                <a:gd name="T20" fmla="*/ 644 w 3003"/>
                <a:gd name="T21" fmla="*/ 1225 h 1227"/>
                <a:gd name="T22" fmla="*/ 705 w 3003"/>
                <a:gd name="T23" fmla="*/ 1224 h 1227"/>
                <a:gd name="T24" fmla="*/ 767 w 3003"/>
                <a:gd name="T25" fmla="*/ 1221 h 1227"/>
                <a:gd name="T26" fmla="*/ 827 w 3003"/>
                <a:gd name="T27" fmla="*/ 1216 h 1227"/>
                <a:gd name="T28" fmla="*/ 889 w 3003"/>
                <a:gd name="T29" fmla="*/ 1207 h 1227"/>
                <a:gd name="T30" fmla="*/ 950 w 3003"/>
                <a:gd name="T31" fmla="*/ 1194 h 1227"/>
                <a:gd name="T32" fmla="*/ 1011 w 3003"/>
                <a:gd name="T33" fmla="*/ 1173 h 1227"/>
                <a:gd name="T34" fmla="*/ 1073 w 3003"/>
                <a:gd name="T35" fmla="*/ 1143 h 1227"/>
                <a:gd name="T36" fmla="*/ 1134 w 3003"/>
                <a:gd name="T37" fmla="*/ 1102 h 1227"/>
                <a:gd name="T38" fmla="*/ 1196 w 3003"/>
                <a:gd name="T39" fmla="*/ 1045 h 1227"/>
                <a:gd name="T40" fmla="*/ 1257 w 3003"/>
                <a:gd name="T41" fmla="*/ 972 h 1227"/>
                <a:gd name="T42" fmla="*/ 1317 w 3003"/>
                <a:gd name="T43" fmla="*/ 881 h 1227"/>
                <a:gd name="T44" fmla="*/ 1379 w 3003"/>
                <a:gd name="T45" fmla="*/ 772 h 1227"/>
                <a:gd name="T46" fmla="*/ 1440 w 3003"/>
                <a:gd name="T47" fmla="*/ 649 h 1227"/>
                <a:gd name="T48" fmla="*/ 1502 w 3003"/>
                <a:gd name="T49" fmla="*/ 516 h 1227"/>
                <a:gd name="T50" fmla="*/ 1562 w 3003"/>
                <a:gd name="T51" fmla="*/ 381 h 1227"/>
                <a:gd name="T52" fmla="*/ 1623 w 3003"/>
                <a:gd name="T53" fmla="*/ 253 h 1227"/>
                <a:gd name="T54" fmla="*/ 1685 w 3003"/>
                <a:gd name="T55" fmla="*/ 143 h 1227"/>
                <a:gd name="T56" fmla="*/ 1746 w 3003"/>
                <a:gd name="T57" fmla="*/ 59 h 1227"/>
                <a:gd name="T58" fmla="*/ 1808 w 3003"/>
                <a:gd name="T59" fmla="*/ 10 h 1227"/>
                <a:gd name="T60" fmla="*/ 1869 w 3003"/>
                <a:gd name="T61" fmla="*/ 0 h 1227"/>
                <a:gd name="T62" fmla="*/ 1931 w 3003"/>
                <a:gd name="T63" fmla="*/ 30 h 1227"/>
                <a:gd name="T64" fmla="*/ 1992 w 3003"/>
                <a:gd name="T65" fmla="*/ 97 h 1227"/>
                <a:gd name="T66" fmla="*/ 2052 w 3003"/>
                <a:gd name="T67" fmla="*/ 195 h 1227"/>
                <a:gd name="T68" fmla="*/ 2114 w 3003"/>
                <a:gd name="T69" fmla="*/ 316 h 1227"/>
                <a:gd name="T70" fmla="*/ 2175 w 3003"/>
                <a:gd name="T71" fmla="*/ 448 h 1227"/>
                <a:gd name="T72" fmla="*/ 2237 w 3003"/>
                <a:gd name="T73" fmla="*/ 584 h 1227"/>
                <a:gd name="T74" fmla="*/ 2298 w 3003"/>
                <a:gd name="T75" fmla="*/ 712 h 1227"/>
                <a:gd name="T76" fmla="*/ 2359 w 3003"/>
                <a:gd name="T77" fmla="*/ 828 h 1227"/>
                <a:gd name="T78" fmla="*/ 2421 w 3003"/>
                <a:gd name="T79" fmla="*/ 929 h 1227"/>
                <a:gd name="T80" fmla="*/ 2482 w 3003"/>
                <a:gd name="T81" fmla="*/ 1011 h 1227"/>
                <a:gd name="T82" fmla="*/ 2543 w 3003"/>
                <a:gd name="T83" fmla="*/ 1075 h 1227"/>
                <a:gd name="T84" fmla="*/ 2604 w 3003"/>
                <a:gd name="T85" fmla="*/ 1125 h 1227"/>
                <a:gd name="T86" fmla="*/ 2665 w 3003"/>
                <a:gd name="T87" fmla="*/ 1160 h 1227"/>
                <a:gd name="T88" fmla="*/ 2727 w 3003"/>
                <a:gd name="T89" fmla="*/ 1184 h 1227"/>
                <a:gd name="T90" fmla="*/ 2788 w 3003"/>
                <a:gd name="T91" fmla="*/ 1201 h 1227"/>
                <a:gd name="T92" fmla="*/ 2850 w 3003"/>
                <a:gd name="T93" fmla="*/ 1212 h 1227"/>
                <a:gd name="T94" fmla="*/ 2911 w 3003"/>
                <a:gd name="T95" fmla="*/ 1218 h 1227"/>
                <a:gd name="T96" fmla="*/ 2973 w 3003"/>
                <a:gd name="T97" fmla="*/ 1223 h 12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03"/>
                <a:gd name="T148" fmla="*/ 0 h 1227"/>
                <a:gd name="T149" fmla="*/ 3003 w 3003"/>
                <a:gd name="T150" fmla="*/ 1227 h 12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03" h="1227">
                  <a:moveTo>
                    <a:pt x="0" y="1227"/>
                  </a:moveTo>
                  <a:lnTo>
                    <a:pt x="31" y="1227"/>
                  </a:lnTo>
                  <a:lnTo>
                    <a:pt x="62" y="1227"/>
                  </a:lnTo>
                  <a:lnTo>
                    <a:pt x="92" y="1227"/>
                  </a:lnTo>
                  <a:lnTo>
                    <a:pt x="123" y="1227"/>
                  </a:lnTo>
                  <a:lnTo>
                    <a:pt x="154" y="1227"/>
                  </a:lnTo>
                  <a:lnTo>
                    <a:pt x="184" y="1227"/>
                  </a:lnTo>
                  <a:lnTo>
                    <a:pt x="215" y="1227"/>
                  </a:lnTo>
                  <a:lnTo>
                    <a:pt x="245" y="1227"/>
                  </a:lnTo>
                  <a:lnTo>
                    <a:pt x="275" y="1227"/>
                  </a:lnTo>
                  <a:lnTo>
                    <a:pt x="306" y="1227"/>
                  </a:lnTo>
                  <a:lnTo>
                    <a:pt x="337" y="1227"/>
                  </a:lnTo>
                  <a:lnTo>
                    <a:pt x="368" y="1227"/>
                  </a:lnTo>
                  <a:lnTo>
                    <a:pt x="398" y="1227"/>
                  </a:lnTo>
                  <a:lnTo>
                    <a:pt x="429" y="1227"/>
                  </a:lnTo>
                  <a:lnTo>
                    <a:pt x="460" y="1227"/>
                  </a:lnTo>
                  <a:lnTo>
                    <a:pt x="490" y="1227"/>
                  </a:lnTo>
                  <a:lnTo>
                    <a:pt x="521" y="1227"/>
                  </a:lnTo>
                  <a:lnTo>
                    <a:pt x="552" y="1226"/>
                  </a:lnTo>
                  <a:lnTo>
                    <a:pt x="583" y="1226"/>
                  </a:lnTo>
                  <a:lnTo>
                    <a:pt x="613" y="1226"/>
                  </a:lnTo>
                  <a:lnTo>
                    <a:pt x="644" y="1225"/>
                  </a:lnTo>
                  <a:lnTo>
                    <a:pt x="675" y="1224"/>
                  </a:lnTo>
                  <a:lnTo>
                    <a:pt x="705" y="1224"/>
                  </a:lnTo>
                  <a:lnTo>
                    <a:pt x="736" y="1223"/>
                  </a:lnTo>
                  <a:lnTo>
                    <a:pt x="767" y="1221"/>
                  </a:lnTo>
                  <a:lnTo>
                    <a:pt x="796" y="1218"/>
                  </a:lnTo>
                  <a:lnTo>
                    <a:pt x="827" y="1216"/>
                  </a:lnTo>
                  <a:lnTo>
                    <a:pt x="858" y="1212"/>
                  </a:lnTo>
                  <a:lnTo>
                    <a:pt x="889" y="1207"/>
                  </a:lnTo>
                  <a:lnTo>
                    <a:pt x="919" y="1201"/>
                  </a:lnTo>
                  <a:lnTo>
                    <a:pt x="950" y="1194"/>
                  </a:lnTo>
                  <a:lnTo>
                    <a:pt x="981" y="1184"/>
                  </a:lnTo>
                  <a:lnTo>
                    <a:pt x="1011" y="1173"/>
                  </a:lnTo>
                  <a:lnTo>
                    <a:pt x="1042" y="1160"/>
                  </a:lnTo>
                  <a:lnTo>
                    <a:pt x="1073" y="1143"/>
                  </a:lnTo>
                  <a:lnTo>
                    <a:pt x="1104" y="1125"/>
                  </a:lnTo>
                  <a:lnTo>
                    <a:pt x="1134" y="1102"/>
                  </a:lnTo>
                  <a:lnTo>
                    <a:pt x="1165" y="1075"/>
                  </a:lnTo>
                  <a:lnTo>
                    <a:pt x="1196" y="1045"/>
                  </a:lnTo>
                  <a:lnTo>
                    <a:pt x="1227" y="1011"/>
                  </a:lnTo>
                  <a:lnTo>
                    <a:pt x="1257" y="972"/>
                  </a:lnTo>
                  <a:lnTo>
                    <a:pt x="1287" y="929"/>
                  </a:lnTo>
                  <a:lnTo>
                    <a:pt x="1317" y="881"/>
                  </a:lnTo>
                  <a:lnTo>
                    <a:pt x="1348" y="828"/>
                  </a:lnTo>
                  <a:lnTo>
                    <a:pt x="1379" y="772"/>
                  </a:lnTo>
                  <a:lnTo>
                    <a:pt x="1410" y="712"/>
                  </a:lnTo>
                  <a:lnTo>
                    <a:pt x="1440" y="649"/>
                  </a:lnTo>
                  <a:lnTo>
                    <a:pt x="1470" y="584"/>
                  </a:lnTo>
                  <a:lnTo>
                    <a:pt x="1502" y="516"/>
                  </a:lnTo>
                  <a:lnTo>
                    <a:pt x="1531" y="448"/>
                  </a:lnTo>
                  <a:lnTo>
                    <a:pt x="1562" y="381"/>
                  </a:lnTo>
                  <a:lnTo>
                    <a:pt x="1593" y="316"/>
                  </a:lnTo>
                  <a:lnTo>
                    <a:pt x="1623" y="253"/>
                  </a:lnTo>
                  <a:lnTo>
                    <a:pt x="1654" y="195"/>
                  </a:lnTo>
                  <a:lnTo>
                    <a:pt x="1685" y="143"/>
                  </a:lnTo>
                  <a:lnTo>
                    <a:pt x="1716" y="97"/>
                  </a:lnTo>
                  <a:lnTo>
                    <a:pt x="1746" y="59"/>
                  </a:lnTo>
                  <a:lnTo>
                    <a:pt x="1777" y="30"/>
                  </a:lnTo>
                  <a:lnTo>
                    <a:pt x="1808" y="10"/>
                  </a:lnTo>
                  <a:lnTo>
                    <a:pt x="1838" y="0"/>
                  </a:lnTo>
                  <a:lnTo>
                    <a:pt x="1869" y="0"/>
                  </a:lnTo>
                  <a:lnTo>
                    <a:pt x="1900" y="10"/>
                  </a:lnTo>
                  <a:lnTo>
                    <a:pt x="1931" y="30"/>
                  </a:lnTo>
                  <a:lnTo>
                    <a:pt x="1961" y="59"/>
                  </a:lnTo>
                  <a:lnTo>
                    <a:pt x="1992" y="97"/>
                  </a:lnTo>
                  <a:lnTo>
                    <a:pt x="2023" y="143"/>
                  </a:lnTo>
                  <a:lnTo>
                    <a:pt x="2052" y="195"/>
                  </a:lnTo>
                  <a:lnTo>
                    <a:pt x="2084" y="253"/>
                  </a:lnTo>
                  <a:lnTo>
                    <a:pt x="2114" y="316"/>
                  </a:lnTo>
                  <a:lnTo>
                    <a:pt x="2144" y="381"/>
                  </a:lnTo>
                  <a:lnTo>
                    <a:pt x="2175" y="448"/>
                  </a:lnTo>
                  <a:lnTo>
                    <a:pt x="2206" y="516"/>
                  </a:lnTo>
                  <a:lnTo>
                    <a:pt x="2237" y="584"/>
                  </a:lnTo>
                  <a:lnTo>
                    <a:pt x="2267" y="649"/>
                  </a:lnTo>
                  <a:lnTo>
                    <a:pt x="2298" y="712"/>
                  </a:lnTo>
                  <a:lnTo>
                    <a:pt x="2329" y="772"/>
                  </a:lnTo>
                  <a:lnTo>
                    <a:pt x="2359" y="828"/>
                  </a:lnTo>
                  <a:lnTo>
                    <a:pt x="2390" y="881"/>
                  </a:lnTo>
                  <a:lnTo>
                    <a:pt x="2421" y="929"/>
                  </a:lnTo>
                  <a:lnTo>
                    <a:pt x="2452" y="972"/>
                  </a:lnTo>
                  <a:lnTo>
                    <a:pt x="2482" y="1011"/>
                  </a:lnTo>
                  <a:lnTo>
                    <a:pt x="2513" y="1045"/>
                  </a:lnTo>
                  <a:lnTo>
                    <a:pt x="2543" y="1075"/>
                  </a:lnTo>
                  <a:lnTo>
                    <a:pt x="2575" y="1102"/>
                  </a:lnTo>
                  <a:lnTo>
                    <a:pt x="2604" y="1125"/>
                  </a:lnTo>
                  <a:lnTo>
                    <a:pt x="2635" y="1143"/>
                  </a:lnTo>
                  <a:lnTo>
                    <a:pt x="2665" y="1160"/>
                  </a:lnTo>
                  <a:lnTo>
                    <a:pt x="2696" y="1173"/>
                  </a:lnTo>
                  <a:lnTo>
                    <a:pt x="2727" y="1184"/>
                  </a:lnTo>
                  <a:lnTo>
                    <a:pt x="2758" y="1194"/>
                  </a:lnTo>
                  <a:lnTo>
                    <a:pt x="2788" y="1201"/>
                  </a:lnTo>
                  <a:lnTo>
                    <a:pt x="2819" y="1207"/>
                  </a:lnTo>
                  <a:lnTo>
                    <a:pt x="2850" y="1212"/>
                  </a:lnTo>
                  <a:lnTo>
                    <a:pt x="2880" y="1216"/>
                  </a:lnTo>
                  <a:lnTo>
                    <a:pt x="2911" y="1218"/>
                  </a:lnTo>
                  <a:lnTo>
                    <a:pt x="2942" y="1221"/>
                  </a:lnTo>
                  <a:lnTo>
                    <a:pt x="2973" y="1223"/>
                  </a:lnTo>
                  <a:lnTo>
                    <a:pt x="3003" y="122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7" name="Line 25"/>
            <p:cNvSpPr>
              <a:spLocks noChangeShapeType="1"/>
            </p:cNvSpPr>
            <p:nvPr/>
          </p:nvSpPr>
          <p:spPr bwMode="auto">
            <a:xfrm>
              <a:off x="3696" y="1888"/>
              <a:ext cx="21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8" name="Line 26"/>
            <p:cNvSpPr>
              <a:spLocks noChangeShapeType="1"/>
            </p:cNvSpPr>
            <p:nvPr/>
          </p:nvSpPr>
          <p:spPr bwMode="auto">
            <a:xfrm>
              <a:off x="3696" y="1706"/>
              <a:ext cx="18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9" name="Rectangle 27"/>
            <p:cNvSpPr>
              <a:spLocks noChangeArrowheads="1"/>
            </p:cNvSpPr>
            <p:nvPr/>
          </p:nvSpPr>
          <p:spPr bwMode="auto">
            <a:xfrm>
              <a:off x="3213" y="3137"/>
              <a:ext cx="9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800">
                  <a:solidFill>
                    <a:srgbClr val="000000"/>
                  </a:solidFill>
                  <a:latin typeface="HellasTimes" charset="0"/>
                </a:rPr>
                <a:t>2.5</a:t>
              </a:r>
              <a:endParaRPr lang="el-GR" altLang="el-GR"/>
            </a:p>
          </p:txBody>
        </p:sp>
        <p:sp>
          <p:nvSpPr>
            <p:cNvPr id="14360" name="Line 28"/>
            <p:cNvSpPr>
              <a:spLocks noChangeShapeType="1"/>
            </p:cNvSpPr>
            <p:nvPr/>
          </p:nvSpPr>
          <p:spPr bwMode="auto">
            <a:xfrm flipV="1">
              <a:off x="3253" y="3091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61" name="Rectangle 29"/>
            <p:cNvSpPr>
              <a:spLocks noChangeArrowheads="1"/>
            </p:cNvSpPr>
            <p:nvPr/>
          </p:nvSpPr>
          <p:spPr bwMode="auto">
            <a:xfrm>
              <a:off x="1532" y="207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14340" name="Rectangle 17"/>
          <p:cNvSpPr>
            <a:spLocks noChangeArrowheads="1"/>
          </p:cNvSpPr>
          <p:nvPr/>
        </p:nvSpPr>
        <p:spPr bwMode="auto">
          <a:xfrm>
            <a:off x="7824788" y="2565401"/>
            <a:ext cx="863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>
                <a:solidFill>
                  <a:srgbClr val="000000"/>
                </a:solidFill>
                <a:latin typeface="HellasTimes" charset="0"/>
              </a:rPr>
              <a:t>μ=1, σ=1</a:t>
            </a:r>
            <a:endParaRPr lang="el-GR" altLang="el-GR" sz="1600"/>
          </a:p>
        </p:txBody>
      </p:sp>
      <p:sp>
        <p:nvSpPr>
          <p:cNvPr id="14341" name="Rectangle 17"/>
          <p:cNvSpPr>
            <a:spLocks noChangeArrowheads="1"/>
          </p:cNvSpPr>
          <p:nvPr/>
        </p:nvSpPr>
        <p:spPr bwMode="auto">
          <a:xfrm>
            <a:off x="7824788" y="2852738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>
                <a:solidFill>
                  <a:srgbClr val="000000"/>
                </a:solidFill>
                <a:latin typeface="HellasTimes" charset="0"/>
              </a:rPr>
              <a:t>μ=2, σ=1</a:t>
            </a:r>
            <a:endParaRPr lang="el-GR" altLang="el-GR" sz="1600"/>
          </a:p>
        </p:txBody>
      </p:sp>
      <p:sp>
        <p:nvSpPr>
          <p:cNvPr id="14342" name="Rectangle 17"/>
          <p:cNvSpPr>
            <a:spLocks noChangeArrowheads="1"/>
          </p:cNvSpPr>
          <p:nvPr/>
        </p:nvSpPr>
        <p:spPr bwMode="auto">
          <a:xfrm>
            <a:off x="7751764" y="3141663"/>
            <a:ext cx="1152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>
                <a:solidFill>
                  <a:srgbClr val="000000"/>
                </a:solidFill>
                <a:latin typeface="HellasTimes" charset="0"/>
              </a:rPr>
              <a:t>μ=2.5, σ=1</a:t>
            </a:r>
            <a:endParaRPr lang="el-GR" altLang="el-GR" sz="1600"/>
          </a:p>
        </p:txBody>
      </p:sp>
    </p:spTree>
    <p:extLst>
      <p:ext uri="{BB962C8B-B14F-4D97-AF65-F5344CB8AC3E}">
        <p14:creationId xmlns:p14="http://schemas.microsoft.com/office/powerpoint/2010/main" val="85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/>
              <a:t>Κανονικές κατανομές με την ίδια μέση τιμή</a:t>
            </a:r>
            <a:r>
              <a:rPr lang="en-US" altLang="el-GR" sz="3200"/>
              <a:t> (</a:t>
            </a:r>
            <a:r>
              <a:rPr lang="el-GR" altLang="el-GR" sz="3200"/>
              <a:t>αλλά διαφορετικές τυπικές αποκλίσεις</a:t>
            </a:r>
            <a:r>
              <a:rPr lang="en-US" altLang="el-GR" sz="3200"/>
              <a:t>)</a:t>
            </a:r>
            <a:endParaRPr lang="el-GR" altLang="el-GR" sz="3200"/>
          </a:p>
        </p:txBody>
      </p:sp>
      <p:grpSp>
        <p:nvGrpSpPr>
          <p:cNvPr id="15363" name="Group 7"/>
          <p:cNvGrpSpPr>
            <a:grpSpLocks noChangeAspect="1"/>
          </p:cNvGrpSpPr>
          <p:nvPr/>
        </p:nvGrpSpPr>
        <p:grpSpPr bwMode="auto">
          <a:xfrm>
            <a:off x="3570289" y="2428876"/>
            <a:ext cx="5051425" cy="2881313"/>
            <a:chOff x="1289" y="1530"/>
            <a:chExt cx="3182" cy="1815"/>
          </a:xfrm>
        </p:grpSpPr>
        <p:sp>
          <p:nvSpPr>
            <p:cNvPr id="15366" name="AutoShape 6"/>
            <p:cNvSpPr>
              <a:spLocks noChangeAspect="1" noChangeArrowheads="1" noTextEdit="1"/>
            </p:cNvSpPr>
            <p:nvPr/>
          </p:nvSpPr>
          <p:spPr bwMode="auto">
            <a:xfrm>
              <a:off x="1289" y="1530"/>
              <a:ext cx="3182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67" name="Line 8"/>
            <p:cNvSpPr>
              <a:spLocks noChangeShapeType="1"/>
            </p:cNvSpPr>
            <p:nvPr/>
          </p:nvSpPr>
          <p:spPr bwMode="auto">
            <a:xfrm>
              <a:off x="1295" y="3109"/>
              <a:ext cx="31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>
              <a:off x="1295" y="3109"/>
              <a:ext cx="3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69" name="Line 10"/>
            <p:cNvSpPr>
              <a:spLocks noChangeShapeType="1"/>
            </p:cNvSpPr>
            <p:nvPr/>
          </p:nvSpPr>
          <p:spPr bwMode="auto">
            <a:xfrm flipH="1">
              <a:off x="4434" y="3109"/>
              <a:ext cx="3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0" name="Rectangle 11"/>
            <p:cNvSpPr>
              <a:spLocks noChangeArrowheads="1"/>
            </p:cNvSpPr>
            <p:nvPr/>
          </p:nvSpPr>
          <p:spPr bwMode="auto">
            <a:xfrm>
              <a:off x="2827" y="3277"/>
              <a:ext cx="2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700">
                  <a:solidFill>
                    <a:srgbClr val="000000"/>
                  </a:solidFill>
                  <a:latin typeface="HellasTimes" charset="0"/>
                </a:rPr>
                <a:t>x</a:t>
              </a:r>
              <a:endParaRPr lang="el-GR" altLang="el-GR"/>
            </a:p>
          </p:txBody>
        </p:sp>
        <p:sp>
          <p:nvSpPr>
            <p:cNvPr id="15371" name="Freeform 12"/>
            <p:cNvSpPr>
              <a:spLocks/>
            </p:cNvSpPr>
            <p:nvPr/>
          </p:nvSpPr>
          <p:spPr bwMode="auto">
            <a:xfrm>
              <a:off x="1295" y="1628"/>
              <a:ext cx="3144" cy="1481"/>
            </a:xfrm>
            <a:custGeom>
              <a:avLst/>
              <a:gdLst>
                <a:gd name="T0" fmla="*/ 33 w 3144"/>
                <a:gd name="T1" fmla="*/ 1481 h 1481"/>
                <a:gd name="T2" fmla="*/ 97 w 3144"/>
                <a:gd name="T3" fmla="*/ 1481 h 1481"/>
                <a:gd name="T4" fmla="*/ 161 w 3144"/>
                <a:gd name="T5" fmla="*/ 1481 h 1481"/>
                <a:gd name="T6" fmla="*/ 226 w 3144"/>
                <a:gd name="T7" fmla="*/ 1481 h 1481"/>
                <a:gd name="T8" fmla="*/ 289 w 3144"/>
                <a:gd name="T9" fmla="*/ 1481 h 1481"/>
                <a:gd name="T10" fmla="*/ 353 w 3144"/>
                <a:gd name="T11" fmla="*/ 1481 h 1481"/>
                <a:gd name="T12" fmla="*/ 417 w 3144"/>
                <a:gd name="T13" fmla="*/ 1481 h 1481"/>
                <a:gd name="T14" fmla="*/ 482 w 3144"/>
                <a:gd name="T15" fmla="*/ 1481 h 1481"/>
                <a:gd name="T16" fmla="*/ 546 w 3144"/>
                <a:gd name="T17" fmla="*/ 1480 h 1481"/>
                <a:gd name="T18" fmla="*/ 610 w 3144"/>
                <a:gd name="T19" fmla="*/ 1479 h 1481"/>
                <a:gd name="T20" fmla="*/ 674 w 3144"/>
                <a:gd name="T21" fmla="*/ 1476 h 1481"/>
                <a:gd name="T22" fmla="*/ 738 w 3144"/>
                <a:gd name="T23" fmla="*/ 1472 h 1481"/>
                <a:gd name="T24" fmla="*/ 803 w 3144"/>
                <a:gd name="T25" fmla="*/ 1463 h 1481"/>
                <a:gd name="T26" fmla="*/ 866 w 3144"/>
                <a:gd name="T27" fmla="*/ 1444 h 1481"/>
                <a:gd name="T28" fmla="*/ 930 w 3144"/>
                <a:gd name="T29" fmla="*/ 1413 h 1481"/>
                <a:gd name="T30" fmla="*/ 995 w 3144"/>
                <a:gd name="T31" fmla="*/ 1361 h 1481"/>
                <a:gd name="T32" fmla="*/ 1059 w 3144"/>
                <a:gd name="T33" fmla="*/ 1279 h 1481"/>
                <a:gd name="T34" fmla="*/ 1123 w 3144"/>
                <a:gd name="T35" fmla="*/ 1163 h 1481"/>
                <a:gd name="T36" fmla="*/ 1188 w 3144"/>
                <a:gd name="T37" fmla="*/ 1010 h 1481"/>
                <a:gd name="T38" fmla="*/ 1251 w 3144"/>
                <a:gd name="T39" fmla="*/ 820 h 1481"/>
                <a:gd name="T40" fmla="*/ 1316 w 3144"/>
                <a:gd name="T41" fmla="*/ 608 h 1481"/>
                <a:gd name="T42" fmla="*/ 1379 w 3144"/>
                <a:gd name="T43" fmla="*/ 393 h 1481"/>
                <a:gd name="T44" fmla="*/ 1444 w 3144"/>
                <a:gd name="T45" fmla="*/ 203 h 1481"/>
                <a:gd name="T46" fmla="*/ 1508 w 3144"/>
                <a:gd name="T47" fmla="*/ 64 h 1481"/>
                <a:gd name="T48" fmla="*/ 1572 w 3144"/>
                <a:gd name="T49" fmla="*/ 0 h 1481"/>
                <a:gd name="T50" fmla="*/ 1635 w 3144"/>
                <a:gd name="T51" fmla="*/ 21 h 1481"/>
                <a:gd name="T52" fmla="*/ 1700 w 3144"/>
                <a:gd name="T53" fmla="*/ 125 h 1481"/>
                <a:gd name="T54" fmla="*/ 1764 w 3144"/>
                <a:gd name="T55" fmla="*/ 293 h 1481"/>
                <a:gd name="T56" fmla="*/ 1828 w 3144"/>
                <a:gd name="T57" fmla="*/ 500 h 1481"/>
                <a:gd name="T58" fmla="*/ 1893 w 3144"/>
                <a:gd name="T59" fmla="*/ 717 h 1481"/>
                <a:gd name="T60" fmla="*/ 1957 w 3144"/>
                <a:gd name="T61" fmla="*/ 919 h 1481"/>
                <a:gd name="T62" fmla="*/ 2021 w 3144"/>
                <a:gd name="T63" fmla="*/ 1092 h 1481"/>
                <a:gd name="T64" fmla="*/ 2084 w 3144"/>
                <a:gd name="T65" fmla="*/ 1227 h 1481"/>
                <a:gd name="T66" fmla="*/ 2149 w 3144"/>
                <a:gd name="T67" fmla="*/ 1324 h 1481"/>
                <a:gd name="T68" fmla="*/ 2213 w 3144"/>
                <a:gd name="T69" fmla="*/ 1390 h 1481"/>
                <a:gd name="T70" fmla="*/ 2277 w 3144"/>
                <a:gd name="T71" fmla="*/ 1431 h 1481"/>
                <a:gd name="T72" fmla="*/ 2342 w 3144"/>
                <a:gd name="T73" fmla="*/ 1455 h 1481"/>
                <a:gd name="T74" fmla="*/ 2406 w 3144"/>
                <a:gd name="T75" fmla="*/ 1467 h 1481"/>
                <a:gd name="T76" fmla="*/ 2470 w 3144"/>
                <a:gd name="T77" fmla="*/ 1474 h 1481"/>
                <a:gd name="T78" fmla="*/ 2535 w 3144"/>
                <a:gd name="T79" fmla="*/ 1478 h 1481"/>
                <a:gd name="T80" fmla="*/ 2598 w 3144"/>
                <a:gd name="T81" fmla="*/ 1480 h 1481"/>
                <a:gd name="T82" fmla="*/ 2662 w 3144"/>
                <a:gd name="T83" fmla="*/ 1480 h 1481"/>
                <a:gd name="T84" fmla="*/ 2726 w 3144"/>
                <a:gd name="T85" fmla="*/ 1481 h 1481"/>
                <a:gd name="T86" fmla="*/ 2791 w 3144"/>
                <a:gd name="T87" fmla="*/ 1481 h 1481"/>
                <a:gd name="T88" fmla="*/ 2855 w 3144"/>
                <a:gd name="T89" fmla="*/ 1481 h 1481"/>
                <a:gd name="T90" fmla="*/ 2919 w 3144"/>
                <a:gd name="T91" fmla="*/ 1481 h 1481"/>
                <a:gd name="T92" fmla="*/ 2983 w 3144"/>
                <a:gd name="T93" fmla="*/ 1481 h 1481"/>
                <a:gd name="T94" fmla="*/ 3048 w 3144"/>
                <a:gd name="T95" fmla="*/ 1481 h 1481"/>
                <a:gd name="T96" fmla="*/ 3111 w 3144"/>
                <a:gd name="T97" fmla="*/ 1481 h 14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44"/>
                <a:gd name="T148" fmla="*/ 0 h 1481"/>
                <a:gd name="T149" fmla="*/ 3144 w 3144"/>
                <a:gd name="T150" fmla="*/ 1481 h 14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44" h="1481">
                  <a:moveTo>
                    <a:pt x="0" y="1481"/>
                  </a:moveTo>
                  <a:lnTo>
                    <a:pt x="33" y="1481"/>
                  </a:lnTo>
                  <a:lnTo>
                    <a:pt x="65" y="1481"/>
                  </a:lnTo>
                  <a:lnTo>
                    <a:pt x="97" y="1481"/>
                  </a:lnTo>
                  <a:lnTo>
                    <a:pt x="129" y="1481"/>
                  </a:lnTo>
                  <a:lnTo>
                    <a:pt x="161" y="1481"/>
                  </a:lnTo>
                  <a:lnTo>
                    <a:pt x="193" y="1481"/>
                  </a:lnTo>
                  <a:lnTo>
                    <a:pt x="226" y="1481"/>
                  </a:lnTo>
                  <a:lnTo>
                    <a:pt x="256" y="1481"/>
                  </a:lnTo>
                  <a:lnTo>
                    <a:pt x="289" y="1481"/>
                  </a:lnTo>
                  <a:lnTo>
                    <a:pt x="321" y="1481"/>
                  </a:lnTo>
                  <a:lnTo>
                    <a:pt x="353" y="1481"/>
                  </a:lnTo>
                  <a:lnTo>
                    <a:pt x="385" y="1481"/>
                  </a:lnTo>
                  <a:lnTo>
                    <a:pt x="417" y="1481"/>
                  </a:lnTo>
                  <a:lnTo>
                    <a:pt x="449" y="1481"/>
                  </a:lnTo>
                  <a:lnTo>
                    <a:pt x="482" y="1481"/>
                  </a:lnTo>
                  <a:lnTo>
                    <a:pt x="514" y="1480"/>
                  </a:lnTo>
                  <a:lnTo>
                    <a:pt x="546" y="1480"/>
                  </a:lnTo>
                  <a:lnTo>
                    <a:pt x="578" y="1480"/>
                  </a:lnTo>
                  <a:lnTo>
                    <a:pt x="610" y="1479"/>
                  </a:lnTo>
                  <a:lnTo>
                    <a:pt x="642" y="1478"/>
                  </a:lnTo>
                  <a:lnTo>
                    <a:pt x="674" y="1476"/>
                  </a:lnTo>
                  <a:lnTo>
                    <a:pt x="707" y="1474"/>
                  </a:lnTo>
                  <a:lnTo>
                    <a:pt x="738" y="1472"/>
                  </a:lnTo>
                  <a:lnTo>
                    <a:pt x="771" y="1467"/>
                  </a:lnTo>
                  <a:lnTo>
                    <a:pt x="803" y="1463"/>
                  </a:lnTo>
                  <a:lnTo>
                    <a:pt x="834" y="1455"/>
                  </a:lnTo>
                  <a:lnTo>
                    <a:pt x="866" y="1444"/>
                  </a:lnTo>
                  <a:lnTo>
                    <a:pt x="898" y="1431"/>
                  </a:lnTo>
                  <a:lnTo>
                    <a:pt x="930" y="1413"/>
                  </a:lnTo>
                  <a:lnTo>
                    <a:pt x="963" y="1390"/>
                  </a:lnTo>
                  <a:lnTo>
                    <a:pt x="995" y="1361"/>
                  </a:lnTo>
                  <a:lnTo>
                    <a:pt x="1027" y="1324"/>
                  </a:lnTo>
                  <a:lnTo>
                    <a:pt x="1059" y="1279"/>
                  </a:lnTo>
                  <a:lnTo>
                    <a:pt x="1091" y="1227"/>
                  </a:lnTo>
                  <a:lnTo>
                    <a:pt x="1123" y="1163"/>
                  </a:lnTo>
                  <a:lnTo>
                    <a:pt x="1156" y="1092"/>
                  </a:lnTo>
                  <a:lnTo>
                    <a:pt x="1188" y="1010"/>
                  </a:lnTo>
                  <a:lnTo>
                    <a:pt x="1220" y="919"/>
                  </a:lnTo>
                  <a:lnTo>
                    <a:pt x="1251" y="820"/>
                  </a:lnTo>
                  <a:lnTo>
                    <a:pt x="1284" y="717"/>
                  </a:lnTo>
                  <a:lnTo>
                    <a:pt x="1316" y="608"/>
                  </a:lnTo>
                  <a:lnTo>
                    <a:pt x="1347" y="500"/>
                  </a:lnTo>
                  <a:lnTo>
                    <a:pt x="1379" y="393"/>
                  </a:lnTo>
                  <a:lnTo>
                    <a:pt x="1412" y="293"/>
                  </a:lnTo>
                  <a:lnTo>
                    <a:pt x="1444" y="203"/>
                  </a:lnTo>
                  <a:lnTo>
                    <a:pt x="1476" y="125"/>
                  </a:lnTo>
                  <a:lnTo>
                    <a:pt x="1508" y="64"/>
                  </a:lnTo>
                  <a:lnTo>
                    <a:pt x="1539" y="21"/>
                  </a:lnTo>
                  <a:lnTo>
                    <a:pt x="1572" y="0"/>
                  </a:lnTo>
                  <a:lnTo>
                    <a:pt x="1603" y="0"/>
                  </a:lnTo>
                  <a:lnTo>
                    <a:pt x="1635" y="21"/>
                  </a:lnTo>
                  <a:lnTo>
                    <a:pt x="1668" y="64"/>
                  </a:lnTo>
                  <a:lnTo>
                    <a:pt x="1700" y="125"/>
                  </a:lnTo>
                  <a:lnTo>
                    <a:pt x="1732" y="203"/>
                  </a:lnTo>
                  <a:lnTo>
                    <a:pt x="1764" y="293"/>
                  </a:lnTo>
                  <a:lnTo>
                    <a:pt x="1796" y="393"/>
                  </a:lnTo>
                  <a:lnTo>
                    <a:pt x="1828" y="500"/>
                  </a:lnTo>
                  <a:lnTo>
                    <a:pt x="1860" y="608"/>
                  </a:lnTo>
                  <a:lnTo>
                    <a:pt x="1893" y="717"/>
                  </a:lnTo>
                  <a:lnTo>
                    <a:pt x="1925" y="820"/>
                  </a:lnTo>
                  <a:lnTo>
                    <a:pt x="1957" y="919"/>
                  </a:lnTo>
                  <a:lnTo>
                    <a:pt x="1989" y="1010"/>
                  </a:lnTo>
                  <a:lnTo>
                    <a:pt x="2021" y="1092"/>
                  </a:lnTo>
                  <a:lnTo>
                    <a:pt x="2053" y="1163"/>
                  </a:lnTo>
                  <a:lnTo>
                    <a:pt x="2084" y="1227"/>
                  </a:lnTo>
                  <a:lnTo>
                    <a:pt x="2116" y="1279"/>
                  </a:lnTo>
                  <a:lnTo>
                    <a:pt x="2149" y="1324"/>
                  </a:lnTo>
                  <a:lnTo>
                    <a:pt x="2181" y="1361"/>
                  </a:lnTo>
                  <a:lnTo>
                    <a:pt x="2213" y="1390"/>
                  </a:lnTo>
                  <a:lnTo>
                    <a:pt x="2245" y="1413"/>
                  </a:lnTo>
                  <a:lnTo>
                    <a:pt x="2277" y="1431"/>
                  </a:lnTo>
                  <a:lnTo>
                    <a:pt x="2309" y="1444"/>
                  </a:lnTo>
                  <a:lnTo>
                    <a:pt x="2342" y="1455"/>
                  </a:lnTo>
                  <a:lnTo>
                    <a:pt x="2374" y="1463"/>
                  </a:lnTo>
                  <a:lnTo>
                    <a:pt x="2406" y="1467"/>
                  </a:lnTo>
                  <a:lnTo>
                    <a:pt x="2438" y="1472"/>
                  </a:lnTo>
                  <a:lnTo>
                    <a:pt x="2470" y="1474"/>
                  </a:lnTo>
                  <a:lnTo>
                    <a:pt x="2502" y="1476"/>
                  </a:lnTo>
                  <a:lnTo>
                    <a:pt x="2535" y="1478"/>
                  </a:lnTo>
                  <a:lnTo>
                    <a:pt x="2567" y="1479"/>
                  </a:lnTo>
                  <a:lnTo>
                    <a:pt x="2598" y="1480"/>
                  </a:lnTo>
                  <a:lnTo>
                    <a:pt x="2630" y="1480"/>
                  </a:lnTo>
                  <a:lnTo>
                    <a:pt x="2662" y="1480"/>
                  </a:lnTo>
                  <a:lnTo>
                    <a:pt x="2694" y="1481"/>
                  </a:lnTo>
                  <a:lnTo>
                    <a:pt x="2726" y="1481"/>
                  </a:lnTo>
                  <a:lnTo>
                    <a:pt x="2758" y="1481"/>
                  </a:lnTo>
                  <a:lnTo>
                    <a:pt x="2791" y="1481"/>
                  </a:lnTo>
                  <a:lnTo>
                    <a:pt x="2823" y="1481"/>
                  </a:lnTo>
                  <a:lnTo>
                    <a:pt x="2855" y="1481"/>
                  </a:lnTo>
                  <a:lnTo>
                    <a:pt x="2887" y="1481"/>
                  </a:lnTo>
                  <a:lnTo>
                    <a:pt x="2919" y="1481"/>
                  </a:lnTo>
                  <a:lnTo>
                    <a:pt x="2951" y="1481"/>
                  </a:lnTo>
                  <a:lnTo>
                    <a:pt x="2983" y="1481"/>
                  </a:lnTo>
                  <a:lnTo>
                    <a:pt x="3016" y="1481"/>
                  </a:lnTo>
                  <a:lnTo>
                    <a:pt x="3048" y="1481"/>
                  </a:lnTo>
                  <a:lnTo>
                    <a:pt x="3080" y="1481"/>
                  </a:lnTo>
                  <a:lnTo>
                    <a:pt x="3111" y="1481"/>
                  </a:lnTo>
                  <a:lnTo>
                    <a:pt x="3144" y="148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>
              <a:off x="4439" y="3109"/>
              <a:ext cx="3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3" name="Freeform 14"/>
            <p:cNvSpPr>
              <a:spLocks/>
            </p:cNvSpPr>
            <p:nvPr/>
          </p:nvSpPr>
          <p:spPr bwMode="auto">
            <a:xfrm>
              <a:off x="1295" y="2368"/>
              <a:ext cx="3144" cy="732"/>
            </a:xfrm>
            <a:custGeom>
              <a:avLst/>
              <a:gdLst>
                <a:gd name="T0" fmla="*/ 33 w 3144"/>
                <a:gd name="T1" fmla="*/ 730 h 732"/>
                <a:gd name="T2" fmla="*/ 97 w 3144"/>
                <a:gd name="T3" fmla="*/ 726 h 732"/>
                <a:gd name="T4" fmla="*/ 161 w 3144"/>
                <a:gd name="T5" fmla="*/ 721 h 732"/>
                <a:gd name="T6" fmla="*/ 226 w 3144"/>
                <a:gd name="T7" fmla="*/ 713 h 732"/>
                <a:gd name="T8" fmla="*/ 289 w 3144"/>
                <a:gd name="T9" fmla="*/ 703 h 732"/>
                <a:gd name="T10" fmla="*/ 353 w 3144"/>
                <a:gd name="T11" fmla="*/ 691 h 732"/>
                <a:gd name="T12" fmla="*/ 417 w 3144"/>
                <a:gd name="T13" fmla="*/ 676 h 732"/>
                <a:gd name="T14" fmla="*/ 482 w 3144"/>
                <a:gd name="T15" fmla="*/ 656 h 732"/>
                <a:gd name="T16" fmla="*/ 546 w 3144"/>
                <a:gd name="T17" fmla="*/ 633 h 732"/>
                <a:gd name="T18" fmla="*/ 610 w 3144"/>
                <a:gd name="T19" fmla="*/ 606 h 732"/>
                <a:gd name="T20" fmla="*/ 674 w 3144"/>
                <a:gd name="T21" fmla="*/ 574 h 732"/>
                <a:gd name="T22" fmla="*/ 738 w 3144"/>
                <a:gd name="T23" fmla="*/ 536 h 732"/>
                <a:gd name="T24" fmla="*/ 803 w 3144"/>
                <a:gd name="T25" fmla="*/ 494 h 732"/>
                <a:gd name="T26" fmla="*/ 866 w 3144"/>
                <a:gd name="T27" fmla="*/ 447 h 732"/>
                <a:gd name="T28" fmla="*/ 930 w 3144"/>
                <a:gd name="T29" fmla="*/ 398 h 732"/>
                <a:gd name="T30" fmla="*/ 995 w 3144"/>
                <a:gd name="T31" fmla="*/ 345 h 732"/>
                <a:gd name="T32" fmla="*/ 1059 w 3144"/>
                <a:gd name="T33" fmla="*/ 291 h 732"/>
                <a:gd name="T34" fmla="*/ 1123 w 3144"/>
                <a:gd name="T35" fmla="*/ 236 h 732"/>
                <a:gd name="T36" fmla="*/ 1188 w 3144"/>
                <a:gd name="T37" fmla="*/ 184 h 732"/>
                <a:gd name="T38" fmla="*/ 1251 w 3144"/>
                <a:gd name="T39" fmla="*/ 135 h 732"/>
                <a:gd name="T40" fmla="*/ 1316 w 3144"/>
                <a:gd name="T41" fmla="*/ 91 h 732"/>
                <a:gd name="T42" fmla="*/ 1379 w 3144"/>
                <a:gd name="T43" fmla="*/ 54 h 732"/>
                <a:gd name="T44" fmla="*/ 1444 w 3144"/>
                <a:gd name="T45" fmla="*/ 25 h 732"/>
                <a:gd name="T46" fmla="*/ 1508 w 3144"/>
                <a:gd name="T47" fmla="*/ 7 h 732"/>
                <a:gd name="T48" fmla="*/ 1572 w 3144"/>
                <a:gd name="T49" fmla="*/ 0 h 732"/>
                <a:gd name="T50" fmla="*/ 1635 w 3144"/>
                <a:gd name="T51" fmla="*/ 2 h 732"/>
                <a:gd name="T52" fmla="*/ 1700 w 3144"/>
                <a:gd name="T53" fmla="*/ 15 h 732"/>
                <a:gd name="T54" fmla="*/ 1764 w 3144"/>
                <a:gd name="T55" fmla="*/ 39 h 732"/>
                <a:gd name="T56" fmla="*/ 1828 w 3144"/>
                <a:gd name="T57" fmla="*/ 72 h 732"/>
                <a:gd name="T58" fmla="*/ 1893 w 3144"/>
                <a:gd name="T59" fmla="*/ 112 h 732"/>
                <a:gd name="T60" fmla="*/ 1957 w 3144"/>
                <a:gd name="T61" fmla="*/ 159 h 732"/>
                <a:gd name="T62" fmla="*/ 2021 w 3144"/>
                <a:gd name="T63" fmla="*/ 210 h 732"/>
                <a:gd name="T64" fmla="*/ 2084 w 3144"/>
                <a:gd name="T65" fmla="*/ 263 h 732"/>
                <a:gd name="T66" fmla="*/ 2149 w 3144"/>
                <a:gd name="T67" fmla="*/ 318 h 732"/>
                <a:gd name="T68" fmla="*/ 2213 w 3144"/>
                <a:gd name="T69" fmla="*/ 372 h 732"/>
                <a:gd name="T70" fmla="*/ 2277 w 3144"/>
                <a:gd name="T71" fmla="*/ 423 h 732"/>
                <a:gd name="T72" fmla="*/ 2342 w 3144"/>
                <a:gd name="T73" fmla="*/ 471 h 732"/>
                <a:gd name="T74" fmla="*/ 2406 w 3144"/>
                <a:gd name="T75" fmla="*/ 516 h 732"/>
                <a:gd name="T76" fmla="*/ 2470 w 3144"/>
                <a:gd name="T77" fmla="*/ 555 h 732"/>
                <a:gd name="T78" fmla="*/ 2535 w 3144"/>
                <a:gd name="T79" fmla="*/ 590 h 732"/>
                <a:gd name="T80" fmla="*/ 2598 w 3144"/>
                <a:gd name="T81" fmla="*/ 621 h 732"/>
                <a:gd name="T82" fmla="*/ 2662 w 3144"/>
                <a:gd name="T83" fmla="*/ 646 h 732"/>
                <a:gd name="T84" fmla="*/ 2726 w 3144"/>
                <a:gd name="T85" fmla="*/ 667 h 732"/>
                <a:gd name="T86" fmla="*/ 2791 w 3144"/>
                <a:gd name="T87" fmla="*/ 684 h 732"/>
                <a:gd name="T88" fmla="*/ 2855 w 3144"/>
                <a:gd name="T89" fmla="*/ 698 h 732"/>
                <a:gd name="T90" fmla="*/ 2919 w 3144"/>
                <a:gd name="T91" fmla="*/ 709 h 732"/>
                <a:gd name="T92" fmla="*/ 2983 w 3144"/>
                <a:gd name="T93" fmla="*/ 718 h 732"/>
                <a:gd name="T94" fmla="*/ 3048 w 3144"/>
                <a:gd name="T95" fmla="*/ 724 h 732"/>
                <a:gd name="T96" fmla="*/ 3111 w 3144"/>
                <a:gd name="T97" fmla="*/ 728 h 7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44"/>
                <a:gd name="T148" fmla="*/ 0 h 732"/>
                <a:gd name="T149" fmla="*/ 3144 w 3144"/>
                <a:gd name="T150" fmla="*/ 732 h 7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44" h="732">
                  <a:moveTo>
                    <a:pt x="0" y="732"/>
                  </a:moveTo>
                  <a:lnTo>
                    <a:pt x="33" y="730"/>
                  </a:lnTo>
                  <a:lnTo>
                    <a:pt x="65" y="728"/>
                  </a:lnTo>
                  <a:lnTo>
                    <a:pt x="97" y="726"/>
                  </a:lnTo>
                  <a:lnTo>
                    <a:pt x="129" y="724"/>
                  </a:lnTo>
                  <a:lnTo>
                    <a:pt x="161" y="721"/>
                  </a:lnTo>
                  <a:lnTo>
                    <a:pt x="193" y="718"/>
                  </a:lnTo>
                  <a:lnTo>
                    <a:pt x="226" y="713"/>
                  </a:lnTo>
                  <a:lnTo>
                    <a:pt x="256" y="709"/>
                  </a:lnTo>
                  <a:lnTo>
                    <a:pt x="289" y="703"/>
                  </a:lnTo>
                  <a:lnTo>
                    <a:pt x="321" y="698"/>
                  </a:lnTo>
                  <a:lnTo>
                    <a:pt x="353" y="691"/>
                  </a:lnTo>
                  <a:lnTo>
                    <a:pt x="385" y="684"/>
                  </a:lnTo>
                  <a:lnTo>
                    <a:pt x="417" y="676"/>
                  </a:lnTo>
                  <a:lnTo>
                    <a:pt x="449" y="667"/>
                  </a:lnTo>
                  <a:lnTo>
                    <a:pt x="482" y="656"/>
                  </a:lnTo>
                  <a:lnTo>
                    <a:pt x="514" y="646"/>
                  </a:lnTo>
                  <a:lnTo>
                    <a:pt x="546" y="633"/>
                  </a:lnTo>
                  <a:lnTo>
                    <a:pt x="578" y="621"/>
                  </a:lnTo>
                  <a:lnTo>
                    <a:pt x="610" y="606"/>
                  </a:lnTo>
                  <a:lnTo>
                    <a:pt x="642" y="590"/>
                  </a:lnTo>
                  <a:lnTo>
                    <a:pt x="674" y="574"/>
                  </a:lnTo>
                  <a:lnTo>
                    <a:pt x="707" y="555"/>
                  </a:lnTo>
                  <a:lnTo>
                    <a:pt x="738" y="536"/>
                  </a:lnTo>
                  <a:lnTo>
                    <a:pt x="771" y="516"/>
                  </a:lnTo>
                  <a:lnTo>
                    <a:pt x="803" y="494"/>
                  </a:lnTo>
                  <a:lnTo>
                    <a:pt x="834" y="471"/>
                  </a:lnTo>
                  <a:lnTo>
                    <a:pt x="866" y="447"/>
                  </a:lnTo>
                  <a:lnTo>
                    <a:pt x="898" y="423"/>
                  </a:lnTo>
                  <a:lnTo>
                    <a:pt x="930" y="398"/>
                  </a:lnTo>
                  <a:lnTo>
                    <a:pt x="963" y="372"/>
                  </a:lnTo>
                  <a:lnTo>
                    <a:pt x="995" y="345"/>
                  </a:lnTo>
                  <a:lnTo>
                    <a:pt x="1027" y="318"/>
                  </a:lnTo>
                  <a:lnTo>
                    <a:pt x="1059" y="291"/>
                  </a:lnTo>
                  <a:lnTo>
                    <a:pt x="1091" y="263"/>
                  </a:lnTo>
                  <a:lnTo>
                    <a:pt x="1123" y="236"/>
                  </a:lnTo>
                  <a:lnTo>
                    <a:pt x="1156" y="210"/>
                  </a:lnTo>
                  <a:lnTo>
                    <a:pt x="1188" y="184"/>
                  </a:lnTo>
                  <a:lnTo>
                    <a:pt x="1220" y="159"/>
                  </a:lnTo>
                  <a:lnTo>
                    <a:pt x="1251" y="135"/>
                  </a:lnTo>
                  <a:lnTo>
                    <a:pt x="1284" y="112"/>
                  </a:lnTo>
                  <a:lnTo>
                    <a:pt x="1316" y="91"/>
                  </a:lnTo>
                  <a:lnTo>
                    <a:pt x="1347" y="72"/>
                  </a:lnTo>
                  <a:lnTo>
                    <a:pt x="1379" y="54"/>
                  </a:lnTo>
                  <a:lnTo>
                    <a:pt x="1412" y="39"/>
                  </a:lnTo>
                  <a:lnTo>
                    <a:pt x="1444" y="25"/>
                  </a:lnTo>
                  <a:lnTo>
                    <a:pt x="1476" y="15"/>
                  </a:lnTo>
                  <a:lnTo>
                    <a:pt x="1508" y="7"/>
                  </a:lnTo>
                  <a:lnTo>
                    <a:pt x="1539" y="2"/>
                  </a:lnTo>
                  <a:lnTo>
                    <a:pt x="1572" y="0"/>
                  </a:lnTo>
                  <a:lnTo>
                    <a:pt x="1603" y="0"/>
                  </a:lnTo>
                  <a:lnTo>
                    <a:pt x="1635" y="2"/>
                  </a:lnTo>
                  <a:lnTo>
                    <a:pt x="1668" y="7"/>
                  </a:lnTo>
                  <a:lnTo>
                    <a:pt x="1700" y="15"/>
                  </a:lnTo>
                  <a:lnTo>
                    <a:pt x="1732" y="25"/>
                  </a:lnTo>
                  <a:lnTo>
                    <a:pt x="1764" y="39"/>
                  </a:lnTo>
                  <a:lnTo>
                    <a:pt x="1796" y="54"/>
                  </a:lnTo>
                  <a:lnTo>
                    <a:pt x="1828" y="72"/>
                  </a:lnTo>
                  <a:lnTo>
                    <a:pt x="1860" y="91"/>
                  </a:lnTo>
                  <a:lnTo>
                    <a:pt x="1893" y="112"/>
                  </a:lnTo>
                  <a:lnTo>
                    <a:pt x="1925" y="135"/>
                  </a:lnTo>
                  <a:lnTo>
                    <a:pt x="1957" y="159"/>
                  </a:lnTo>
                  <a:lnTo>
                    <a:pt x="1989" y="184"/>
                  </a:lnTo>
                  <a:lnTo>
                    <a:pt x="2021" y="210"/>
                  </a:lnTo>
                  <a:lnTo>
                    <a:pt x="2053" y="236"/>
                  </a:lnTo>
                  <a:lnTo>
                    <a:pt x="2084" y="263"/>
                  </a:lnTo>
                  <a:lnTo>
                    <a:pt x="2116" y="291"/>
                  </a:lnTo>
                  <a:lnTo>
                    <a:pt x="2149" y="318"/>
                  </a:lnTo>
                  <a:lnTo>
                    <a:pt x="2181" y="345"/>
                  </a:lnTo>
                  <a:lnTo>
                    <a:pt x="2213" y="372"/>
                  </a:lnTo>
                  <a:lnTo>
                    <a:pt x="2245" y="398"/>
                  </a:lnTo>
                  <a:lnTo>
                    <a:pt x="2277" y="423"/>
                  </a:lnTo>
                  <a:lnTo>
                    <a:pt x="2309" y="447"/>
                  </a:lnTo>
                  <a:lnTo>
                    <a:pt x="2342" y="471"/>
                  </a:lnTo>
                  <a:lnTo>
                    <a:pt x="2374" y="494"/>
                  </a:lnTo>
                  <a:lnTo>
                    <a:pt x="2406" y="516"/>
                  </a:lnTo>
                  <a:lnTo>
                    <a:pt x="2438" y="536"/>
                  </a:lnTo>
                  <a:lnTo>
                    <a:pt x="2470" y="555"/>
                  </a:lnTo>
                  <a:lnTo>
                    <a:pt x="2502" y="574"/>
                  </a:lnTo>
                  <a:lnTo>
                    <a:pt x="2535" y="590"/>
                  </a:lnTo>
                  <a:lnTo>
                    <a:pt x="2567" y="606"/>
                  </a:lnTo>
                  <a:lnTo>
                    <a:pt x="2598" y="621"/>
                  </a:lnTo>
                  <a:lnTo>
                    <a:pt x="2630" y="633"/>
                  </a:lnTo>
                  <a:lnTo>
                    <a:pt x="2662" y="646"/>
                  </a:lnTo>
                  <a:lnTo>
                    <a:pt x="2694" y="656"/>
                  </a:lnTo>
                  <a:lnTo>
                    <a:pt x="2726" y="667"/>
                  </a:lnTo>
                  <a:lnTo>
                    <a:pt x="2758" y="676"/>
                  </a:lnTo>
                  <a:lnTo>
                    <a:pt x="2791" y="684"/>
                  </a:lnTo>
                  <a:lnTo>
                    <a:pt x="2823" y="691"/>
                  </a:lnTo>
                  <a:lnTo>
                    <a:pt x="2855" y="698"/>
                  </a:lnTo>
                  <a:lnTo>
                    <a:pt x="2887" y="703"/>
                  </a:lnTo>
                  <a:lnTo>
                    <a:pt x="2919" y="709"/>
                  </a:lnTo>
                  <a:lnTo>
                    <a:pt x="2951" y="713"/>
                  </a:lnTo>
                  <a:lnTo>
                    <a:pt x="2983" y="718"/>
                  </a:lnTo>
                  <a:lnTo>
                    <a:pt x="3016" y="721"/>
                  </a:lnTo>
                  <a:lnTo>
                    <a:pt x="3048" y="724"/>
                  </a:lnTo>
                  <a:lnTo>
                    <a:pt x="3080" y="726"/>
                  </a:lnTo>
                  <a:lnTo>
                    <a:pt x="3111" y="728"/>
                  </a:lnTo>
                  <a:lnTo>
                    <a:pt x="3144" y="7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>
              <a:off x="4439" y="3098"/>
              <a:ext cx="3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5" name="Freeform 16"/>
            <p:cNvSpPr>
              <a:spLocks/>
            </p:cNvSpPr>
            <p:nvPr/>
          </p:nvSpPr>
          <p:spPr bwMode="auto">
            <a:xfrm>
              <a:off x="1295" y="2738"/>
              <a:ext cx="3144" cy="250"/>
            </a:xfrm>
            <a:custGeom>
              <a:avLst/>
              <a:gdLst>
                <a:gd name="T0" fmla="*/ 33 w 3144"/>
                <a:gd name="T1" fmla="*/ 244 h 250"/>
                <a:gd name="T2" fmla="*/ 97 w 3144"/>
                <a:gd name="T3" fmla="*/ 233 h 250"/>
                <a:gd name="T4" fmla="*/ 161 w 3144"/>
                <a:gd name="T5" fmla="*/ 221 h 250"/>
                <a:gd name="T6" fmla="*/ 226 w 3144"/>
                <a:gd name="T7" fmla="*/ 209 h 250"/>
                <a:gd name="T8" fmla="*/ 289 w 3144"/>
                <a:gd name="T9" fmla="*/ 195 h 250"/>
                <a:gd name="T10" fmla="*/ 353 w 3144"/>
                <a:gd name="T11" fmla="*/ 183 h 250"/>
                <a:gd name="T12" fmla="*/ 417 w 3144"/>
                <a:gd name="T13" fmla="*/ 169 h 250"/>
                <a:gd name="T14" fmla="*/ 482 w 3144"/>
                <a:gd name="T15" fmla="*/ 156 h 250"/>
                <a:gd name="T16" fmla="*/ 546 w 3144"/>
                <a:gd name="T17" fmla="*/ 142 h 250"/>
                <a:gd name="T18" fmla="*/ 610 w 3144"/>
                <a:gd name="T19" fmla="*/ 128 h 250"/>
                <a:gd name="T20" fmla="*/ 674 w 3144"/>
                <a:gd name="T21" fmla="*/ 115 h 250"/>
                <a:gd name="T22" fmla="*/ 738 w 3144"/>
                <a:gd name="T23" fmla="*/ 101 h 250"/>
                <a:gd name="T24" fmla="*/ 803 w 3144"/>
                <a:gd name="T25" fmla="*/ 89 h 250"/>
                <a:gd name="T26" fmla="*/ 866 w 3144"/>
                <a:gd name="T27" fmla="*/ 76 h 250"/>
                <a:gd name="T28" fmla="*/ 930 w 3144"/>
                <a:gd name="T29" fmla="*/ 65 h 250"/>
                <a:gd name="T30" fmla="*/ 995 w 3144"/>
                <a:gd name="T31" fmla="*/ 53 h 250"/>
                <a:gd name="T32" fmla="*/ 1059 w 3144"/>
                <a:gd name="T33" fmla="*/ 43 h 250"/>
                <a:gd name="T34" fmla="*/ 1123 w 3144"/>
                <a:gd name="T35" fmla="*/ 33 h 250"/>
                <a:gd name="T36" fmla="*/ 1188 w 3144"/>
                <a:gd name="T37" fmla="*/ 25 h 250"/>
                <a:gd name="T38" fmla="*/ 1251 w 3144"/>
                <a:gd name="T39" fmla="*/ 18 h 250"/>
                <a:gd name="T40" fmla="*/ 1316 w 3144"/>
                <a:gd name="T41" fmla="*/ 12 h 250"/>
                <a:gd name="T42" fmla="*/ 1379 w 3144"/>
                <a:gd name="T43" fmla="*/ 6 h 250"/>
                <a:gd name="T44" fmla="*/ 1444 w 3144"/>
                <a:gd name="T45" fmla="*/ 3 h 250"/>
                <a:gd name="T46" fmla="*/ 1508 w 3144"/>
                <a:gd name="T47" fmla="*/ 1 h 250"/>
                <a:gd name="T48" fmla="*/ 1572 w 3144"/>
                <a:gd name="T49" fmla="*/ 0 h 250"/>
                <a:gd name="T50" fmla="*/ 1635 w 3144"/>
                <a:gd name="T51" fmla="*/ 0 h 250"/>
                <a:gd name="T52" fmla="*/ 1700 w 3144"/>
                <a:gd name="T53" fmla="*/ 2 h 250"/>
                <a:gd name="T54" fmla="*/ 1764 w 3144"/>
                <a:gd name="T55" fmla="*/ 5 h 250"/>
                <a:gd name="T56" fmla="*/ 1828 w 3144"/>
                <a:gd name="T57" fmla="*/ 8 h 250"/>
                <a:gd name="T58" fmla="*/ 1893 w 3144"/>
                <a:gd name="T59" fmla="*/ 14 h 250"/>
                <a:gd name="T60" fmla="*/ 1957 w 3144"/>
                <a:gd name="T61" fmla="*/ 21 h 250"/>
                <a:gd name="T62" fmla="*/ 2021 w 3144"/>
                <a:gd name="T63" fmla="*/ 29 h 250"/>
                <a:gd name="T64" fmla="*/ 2084 w 3144"/>
                <a:gd name="T65" fmla="*/ 38 h 250"/>
                <a:gd name="T66" fmla="*/ 2149 w 3144"/>
                <a:gd name="T67" fmla="*/ 48 h 250"/>
                <a:gd name="T68" fmla="*/ 2213 w 3144"/>
                <a:gd name="T69" fmla="*/ 58 h 250"/>
                <a:gd name="T70" fmla="*/ 2277 w 3144"/>
                <a:gd name="T71" fmla="*/ 71 h 250"/>
                <a:gd name="T72" fmla="*/ 2342 w 3144"/>
                <a:gd name="T73" fmla="*/ 82 h 250"/>
                <a:gd name="T74" fmla="*/ 2406 w 3144"/>
                <a:gd name="T75" fmla="*/ 95 h 250"/>
                <a:gd name="T76" fmla="*/ 2470 w 3144"/>
                <a:gd name="T77" fmla="*/ 109 h 250"/>
                <a:gd name="T78" fmla="*/ 2535 w 3144"/>
                <a:gd name="T79" fmla="*/ 122 h 250"/>
                <a:gd name="T80" fmla="*/ 2598 w 3144"/>
                <a:gd name="T81" fmla="*/ 135 h 250"/>
                <a:gd name="T82" fmla="*/ 2662 w 3144"/>
                <a:gd name="T83" fmla="*/ 149 h 250"/>
                <a:gd name="T84" fmla="*/ 2726 w 3144"/>
                <a:gd name="T85" fmla="*/ 162 h 250"/>
                <a:gd name="T86" fmla="*/ 2791 w 3144"/>
                <a:gd name="T87" fmla="*/ 175 h 250"/>
                <a:gd name="T88" fmla="*/ 2855 w 3144"/>
                <a:gd name="T89" fmla="*/ 189 h 250"/>
                <a:gd name="T90" fmla="*/ 2919 w 3144"/>
                <a:gd name="T91" fmla="*/ 202 h 250"/>
                <a:gd name="T92" fmla="*/ 2983 w 3144"/>
                <a:gd name="T93" fmla="*/ 215 h 250"/>
                <a:gd name="T94" fmla="*/ 3048 w 3144"/>
                <a:gd name="T95" fmla="*/ 227 h 250"/>
                <a:gd name="T96" fmla="*/ 3111 w 3144"/>
                <a:gd name="T97" fmla="*/ 239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44"/>
                <a:gd name="T148" fmla="*/ 0 h 250"/>
                <a:gd name="T149" fmla="*/ 3144 w 3144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44" h="250">
                  <a:moveTo>
                    <a:pt x="0" y="250"/>
                  </a:moveTo>
                  <a:lnTo>
                    <a:pt x="33" y="244"/>
                  </a:lnTo>
                  <a:lnTo>
                    <a:pt x="65" y="239"/>
                  </a:lnTo>
                  <a:lnTo>
                    <a:pt x="97" y="233"/>
                  </a:lnTo>
                  <a:lnTo>
                    <a:pt x="129" y="227"/>
                  </a:lnTo>
                  <a:lnTo>
                    <a:pt x="161" y="221"/>
                  </a:lnTo>
                  <a:lnTo>
                    <a:pt x="193" y="215"/>
                  </a:lnTo>
                  <a:lnTo>
                    <a:pt x="226" y="209"/>
                  </a:lnTo>
                  <a:lnTo>
                    <a:pt x="256" y="202"/>
                  </a:lnTo>
                  <a:lnTo>
                    <a:pt x="289" y="195"/>
                  </a:lnTo>
                  <a:lnTo>
                    <a:pt x="321" y="189"/>
                  </a:lnTo>
                  <a:lnTo>
                    <a:pt x="353" y="183"/>
                  </a:lnTo>
                  <a:lnTo>
                    <a:pt x="385" y="175"/>
                  </a:lnTo>
                  <a:lnTo>
                    <a:pt x="417" y="169"/>
                  </a:lnTo>
                  <a:lnTo>
                    <a:pt x="449" y="162"/>
                  </a:lnTo>
                  <a:lnTo>
                    <a:pt x="482" y="156"/>
                  </a:lnTo>
                  <a:lnTo>
                    <a:pt x="514" y="149"/>
                  </a:lnTo>
                  <a:lnTo>
                    <a:pt x="546" y="142"/>
                  </a:lnTo>
                  <a:lnTo>
                    <a:pt x="578" y="135"/>
                  </a:lnTo>
                  <a:lnTo>
                    <a:pt x="610" y="128"/>
                  </a:lnTo>
                  <a:lnTo>
                    <a:pt x="642" y="122"/>
                  </a:lnTo>
                  <a:lnTo>
                    <a:pt x="674" y="115"/>
                  </a:lnTo>
                  <a:lnTo>
                    <a:pt x="707" y="109"/>
                  </a:lnTo>
                  <a:lnTo>
                    <a:pt x="738" y="101"/>
                  </a:lnTo>
                  <a:lnTo>
                    <a:pt x="771" y="95"/>
                  </a:lnTo>
                  <a:lnTo>
                    <a:pt x="803" y="89"/>
                  </a:lnTo>
                  <a:lnTo>
                    <a:pt x="834" y="82"/>
                  </a:lnTo>
                  <a:lnTo>
                    <a:pt x="866" y="76"/>
                  </a:lnTo>
                  <a:lnTo>
                    <a:pt x="898" y="71"/>
                  </a:lnTo>
                  <a:lnTo>
                    <a:pt x="930" y="65"/>
                  </a:lnTo>
                  <a:lnTo>
                    <a:pt x="963" y="58"/>
                  </a:lnTo>
                  <a:lnTo>
                    <a:pt x="995" y="53"/>
                  </a:lnTo>
                  <a:lnTo>
                    <a:pt x="1027" y="48"/>
                  </a:lnTo>
                  <a:lnTo>
                    <a:pt x="1059" y="43"/>
                  </a:lnTo>
                  <a:lnTo>
                    <a:pt x="1091" y="38"/>
                  </a:lnTo>
                  <a:lnTo>
                    <a:pt x="1123" y="33"/>
                  </a:lnTo>
                  <a:lnTo>
                    <a:pt x="1156" y="29"/>
                  </a:lnTo>
                  <a:lnTo>
                    <a:pt x="1188" y="25"/>
                  </a:lnTo>
                  <a:lnTo>
                    <a:pt x="1220" y="21"/>
                  </a:lnTo>
                  <a:lnTo>
                    <a:pt x="1251" y="18"/>
                  </a:lnTo>
                  <a:lnTo>
                    <a:pt x="1284" y="14"/>
                  </a:lnTo>
                  <a:lnTo>
                    <a:pt x="1316" y="12"/>
                  </a:lnTo>
                  <a:lnTo>
                    <a:pt x="1347" y="8"/>
                  </a:lnTo>
                  <a:lnTo>
                    <a:pt x="1379" y="6"/>
                  </a:lnTo>
                  <a:lnTo>
                    <a:pt x="1412" y="5"/>
                  </a:lnTo>
                  <a:lnTo>
                    <a:pt x="1444" y="3"/>
                  </a:lnTo>
                  <a:lnTo>
                    <a:pt x="1476" y="2"/>
                  </a:lnTo>
                  <a:lnTo>
                    <a:pt x="1508" y="1"/>
                  </a:lnTo>
                  <a:lnTo>
                    <a:pt x="1539" y="0"/>
                  </a:lnTo>
                  <a:lnTo>
                    <a:pt x="1572" y="0"/>
                  </a:lnTo>
                  <a:lnTo>
                    <a:pt x="1603" y="0"/>
                  </a:lnTo>
                  <a:lnTo>
                    <a:pt x="1635" y="0"/>
                  </a:lnTo>
                  <a:lnTo>
                    <a:pt x="1668" y="1"/>
                  </a:lnTo>
                  <a:lnTo>
                    <a:pt x="1700" y="2"/>
                  </a:lnTo>
                  <a:lnTo>
                    <a:pt x="1732" y="3"/>
                  </a:lnTo>
                  <a:lnTo>
                    <a:pt x="1764" y="5"/>
                  </a:lnTo>
                  <a:lnTo>
                    <a:pt x="1796" y="6"/>
                  </a:lnTo>
                  <a:lnTo>
                    <a:pt x="1828" y="8"/>
                  </a:lnTo>
                  <a:lnTo>
                    <a:pt x="1860" y="12"/>
                  </a:lnTo>
                  <a:lnTo>
                    <a:pt x="1893" y="14"/>
                  </a:lnTo>
                  <a:lnTo>
                    <a:pt x="1925" y="18"/>
                  </a:lnTo>
                  <a:lnTo>
                    <a:pt x="1957" y="21"/>
                  </a:lnTo>
                  <a:lnTo>
                    <a:pt x="1989" y="25"/>
                  </a:lnTo>
                  <a:lnTo>
                    <a:pt x="2021" y="29"/>
                  </a:lnTo>
                  <a:lnTo>
                    <a:pt x="2053" y="33"/>
                  </a:lnTo>
                  <a:lnTo>
                    <a:pt x="2084" y="38"/>
                  </a:lnTo>
                  <a:lnTo>
                    <a:pt x="2116" y="43"/>
                  </a:lnTo>
                  <a:lnTo>
                    <a:pt x="2149" y="48"/>
                  </a:lnTo>
                  <a:lnTo>
                    <a:pt x="2181" y="53"/>
                  </a:lnTo>
                  <a:lnTo>
                    <a:pt x="2213" y="58"/>
                  </a:lnTo>
                  <a:lnTo>
                    <a:pt x="2245" y="65"/>
                  </a:lnTo>
                  <a:lnTo>
                    <a:pt x="2277" y="71"/>
                  </a:lnTo>
                  <a:lnTo>
                    <a:pt x="2309" y="76"/>
                  </a:lnTo>
                  <a:lnTo>
                    <a:pt x="2342" y="82"/>
                  </a:lnTo>
                  <a:lnTo>
                    <a:pt x="2374" y="89"/>
                  </a:lnTo>
                  <a:lnTo>
                    <a:pt x="2406" y="95"/>
                  </a:lnTo>
                  <a:lnTo>
                    <a:pt x="2438" y="101"/>
                  </a:lnTo>
                  <a:lnTo>
                    <a:pt x="2470" y="109"/>
                  </a:lnTo>
                  <a:lnTo>
                    <a:pt x="2502" y="115"/>
                  </a:lnTo>
                  <a:lnTo>
                    <a:pt x="2535" y="122"/>
                  </a:lnTo>
                  <a:lnTo>
                    <a:pt x="2567" y="128"/>
                  </a:lnTo>
                  <a:lnTo>
                    <a:pt x="2598" y="135"/>
                  </a:lnTo>
                  <a:lnTo>
                    <a:pt x="2630" y="142"/>
                  </a:lnTo>
                  <a:lnTo>
                    <a:pt x="2662" y="149"/>
                  </a:lnTo>
                  <a:lnTo>
                    <a:pt x="2694" y="156"/>
                  </a:lnTo>
                  <a:lnTo>
                    <a:pt x="2726" y="162"/>
                  </a:lnTo>
                  <a:lnTo>
                    <a:pt x="2758" y="169"/>
                  </a:lnTo>
                  <a:lnTo>
                    <a:pt x="2791" y="175"/>
                  </a:lnTo>
                  <a:lnTo>
                    <a:pt x="2823" y="183"/>
                  </a:lnTo>
                  <a:lnTo>
                    <a:pt x="2855" y="189"/>
                  </a:lnTo>
                  <a:lnTo>
                    <a:pt x="2887" y="195"/>
                  </a:lnTo>
                  <a:lnTo>
                    <a:pt x="2919" y="202"/>
                  </a:lnTo>
                  <a:lnTo>
                    <a:pt x="2951" y="209"/>
                  </a:lnTo>
                  <a:lnTo>
                    <a:pt x="2983" y="215"/>
                  </a:lnTo>
                  <a:lnTo>
                    <a:pt x="3016" y="221"/>
                  </a:lnTo>
                  <a:lnTo>
                    <a:pt x="3048" y="227"/>
                  </a:lnTo>
                  <a:lnTo>
                    <a:pt x="3080" y="233"/>
                  </a:lnTo>
                  <a:lnTo>
                    <a:pt x="3111" y="239"/>
                  </a:lnTo>
                  <a:lnTo>
                    <a:pt x="3144" y="2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6" name="Rectangle 17"/>
            <p:cNvSpPr>
              <a:spLocks noChangeArrowheads="1"/>
            </p:cNvSpPr>
            <p:nvPr/>
          </p:nvSpPr>
          <p:spPr bwMode="auto">
            <a:xfrm>
              <a:off x="3742" y="1706"/>
              <a:ext cx="5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>
                  <a:solidFill>
                    <a:srgbClr val="000000"/>
                  </a:solidFill>
                  <a:latin typeface="HellasTimes" charset="0"/>
                </a:rPr>
                <a:t>μ=3, σ=1</a:t>
              </a:r>
              <a:endParaRPr lang="el-GR" altLang="el-GR" sz="1600"/>
            </a:p>
          </p:txBody>
        </p:sp>
        <p:sp>
          <p:nvSpPr>
            <p:cNvPr id="15377" name="Line 20"/>
            <p:cNvSpPr>
              <a:spLocks noChangeShapeType="1"/>
            </p:cNvSpPr>
            <p:nvPr/>
          </p:nvSpPr>
          <p:spPr bwMode="auto">
            <a:xfrm>
              <a:off x="3464" y="1830"/>
              <a:ext cx="22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8" name="Line 21"/>
            <p:cNvSpPr>
              <a:spLocks noChangeShapeType="1"/>
            </p:cNvSpPr>
            <p:nvPr/>
          </p:nvSpPr>
          <p:spPr bwMode="auto">
            <a:xfrm>
              <a:off x="3470" y="2160"/>
              <a:ext cx="22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9" name="Line 22"/>
            <p:cNvSpPr>
              <a:spLocks noChangeShapeType="1"/>
            </p:cNvSpPr>
            <p:nvPr/>
          </p:nvSpPr>
          <p:spPr bwMode="auto">
            <a:xfrm>
              <a:off x="3470" y="1979"/>
              <a:ext cx="22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0" name="Rectangle 23"/>
            <p:cNvSpPr>
              <a:spLocks noChangeArrowheads="1"/>
            </p:cNvSpPr>
            <p:nvPr/>
          </p:nvSpPr>
          <p:spPr bwMode="auto">
            <a:xfrm>
              <a:off x="2853" y="315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600">
                  <a:solidFill>
                    <a:srgbClr val="000000"/>
                  </a:solidFill>
                  <a:latin typeface="HellasTimes" charset="0"/>
                </a:rPr>
                <a:t>3</a:t>
              </a:r>
              <a:endParaRPr lang="el-GR" altLang="el-GR"/>
            </a:p>
          </p:txBody>
        </p:sp>
        <p:sp>
          <p:nvSpPr>
            <p:cNvPr id="15381" name="Line 24"/>
            <p:cNvSpPr>
              <a:spLocks noChangeShapeType="1"/>
            </p:cNvSpPr>
            <p:nvPr/>
          </p:nvSpPr>
          <p:spPr bwMode="auto">
            <a:xfrm flipV="1">
              <a:off x="2885" y="3076"/>
              <a:ext cx="1" cy="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2" name="Rectangle 25"/>
            <p:cNvSpPr>
              <a:spLocks noChangeArrowheads="1"/>
            </p:cNvSpPr>
            <p:nvPr/>
          </p:nvSpPr>
          <p:spPr bwMode="auto">
            <a:xfrm>
              <a:off x="1695" y="185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7464425" y="2997201"/>
            <a:ext cx="863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>
                <a:solidFill>
                  <a:srgbClr val="000000"/>
                </a:solidFill>
                <a:latin typeface="HellasTimes" charset="0"/>
              </a:rPr>
              <a:t>μ=3, σ=2</a:t>
            </a:r>
            <a:endParaRPr lang="el-GR" altLang="el-GR" sz="1600"/>
          </a:p>
        </p:txBody>
      </p:sp>
      <p:sp>
        <p:nvSpPr>
          <p:cNvPr id="15365" name="Rectangle 17"/>
          <p:cNvSpPr>
            <a:spLocks noChangeArrowheads="1"/>
          </p:cNvSpPr>
          <p:nvPr/>
        </p:nvSpPr>
        <p:spPr bwMode="auto">
          <a:xfrm>
            <a:off x="7464425" y="3284538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>
                <a:solidFill>
                  <a:srgbClr val="000000"/>
                </a:solidFill>
                <a:latin typeface="HellasTimes" charset="0"/>
              </a:rPr>
              <a:t>μ=3, σ=4</a:t>
            </a:r>
            <a:endParaRPr lang="el-GR" altLang="el-GR" sz="1600"/>
          </a:p>
        </p:txBody>
      </p:sp>
    </p:spTree>
    <p:extLst>
      <p:ext uri="{BB962C8B-B14F-4D97-AF65-F5344CB8AC3E}">
        <p14:creationId xmlns:p14="http://schemas.microsoft.com/office/powerpoint/2010/main" val="11814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Arithmetic Mean | Brilliant Math &amp; Science 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764705"/>
            <a:ext cx="5184576" cy="570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358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968500"/>
            <a:ext cx="8636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2783632" y="1961277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Τιμές </a:t>
            </a:r>
            <a:r>
              <a:rPr lang="en-US" i="1" dirty="0"/>
              <a:t>x</a:t>
            </a:r>
            <a:endParaRPr lang="el-GR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3410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392144" y="1968500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Τιμές </a:t>
            </a:r>
            <a:r>
              <a:rPr lang="en-US" i="1" dirty="0"/>
              <a:t>z</a:t>
            </a:r>
            <a:endParaRPr lang="el-GR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375920" y="2330582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Μετατροπή </a:t>
            </a:r>
            <a:endParaRPr lang="el-GR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631504" y="4797152"/>
            <a:ext cx="17281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19008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91000" y="1524000"/>
            <a:ext cx="3733800" cy="2286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0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7391400" cy="1020762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Εξίσωση των τιμών </a:t>
            </a:r>
            <a:r>
              <a:rPr lang="en-US" altLang="el-GR" i="1" dirty="0" smtClean="0"/>
              <a:t>z</a:t>
            </a:r>
            <a:endParaRPr lang="en-US" altLang="el-GR" dirty="0" smtClean="0"/>
          </a:p>
        </p:txBody>
      </p:sp>
      <p:graphicFrame>
        <p:nvGraphicFramePr>
          <p:cNvPr id="1026" name="Object 21"/>
          <p:cNvGraphicFramePr>
            <a:graphicFrameLocks noGrp="1" noChangeAspect="1"/>
          </p:cNvGraphicFramePr>
          <p:nvPr>
            <p:ph sz="quarter" idx="10"/>
          </p:nvPr>
        </p:nvGraphicFramePr>
        <p:xfrm>
          <a:off x="4460875" y="1714500"/>
          <a:ext cx="31940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4" imgW="723693" imgH="431570" progId="">
                  <p:embed/>
                </p:oleObj>
              </mc:Choice>
              <mc:Fallback>
                <p:oleObj name="Equation" r:id="rId4" imgW="723693" imgH="431570" progId="">
                  <p:embed/>
                  <p:pic>
                    <p:nvPicPr>
                      <p:cNvPr id="1026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1714500"/>
                        <a:ext cx="3194050" cy="19050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Content Placeholder 3"/>
          <p:cNvSpPr>
            <a:spLocks noGrp="1"/>
          </p:cNvSpPr>
          <p:nvPr>
            <p:ph sz="quarter" idx="11"/>
          </p:nvPr>
        </p:nvSpPr>
        <p:spPr>
          <a:xfrm>
            <a:off x="2207568" y="3962400"/>
            <a:ext cx="7200800" cy="2514600"/>
          </a:xfrm>
        </p:spPr>
        <p:txBody>
          <a:bodyPr/>
          <a:lstStyle/>
          <a:p>
            <a:pPr marL="0" indent="0">
              <a:buNone/>
            </a:pPr>
            <a:r>
              <a:rPr lang="el-GR" altLang="el-GR" dirty="0" smtClean="0"/>
              <a:t>Στον αριθμητή βρίσκονται οι αποκλίσεις</a:t>
            </a:r>
          </a:p>
          <a:p>
            <a:pPr marL="0" indent="0">
              <a:buNone/>
            </a:pP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Ο παρονομαστής κάνει τις αποκλίσεις σε τιμές τυπικής απόκλισης</a:t>
            </a:r>
            <a:endParaRPr lang="en-US" altLang="el-G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23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3124200" y="76200"/>
            <a:ext cx="7391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4000" dirty="0"/>
              <a:t>Το σκορ από μια τιμή</a:t>
            </a:r>
            <a:r>
              <a:rPr lang="en-US" altLang="el-GR" sz="4000" dirty="0"/>
              <a:t> </a:t>
            </a:r>
            <a:r>
              <a:rPr lang="en-US" altLang="el-GR" sz="4000" i="1" dirty="0"/>
              <a:t>z</a:t>
            </a:r>
            <a:endParaRPr lang="en-US" altLang="el-GR" sz="4000" dirty="0"/>
          </a:p>
        </p:txBody>
      </p:sp>
      <p:sp>
        <p:nvSpPr>
          <p:cNvPr id="2053" name="Content Placeholder 3"/>
          <p:cNvSpPr>
            <a:spLocks noGrp="1"/>
          </p:cNvSpPr>
          <p:nvPr>
            <p:ph sz="quarter" idx="10"/>
          </p:nvPr>
        </p:nvSpPr>
        <p:spPr>
          <a:xfrm>
            <a:off x="2063552" y="3212976"/>
            <a:ext cx="8136904" cy="16764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en-US" altLang="el-GR" dirty="0" smtClean="0"/>
          </a:p>
          <a:p>
            <a:pPr marL="0" indent="0">
              <a:buNone/>
            </a:pPr>
            <a:r>
              <a:rPr lang="en-US" altLang="el-GR" dirty="0" smtClean="0"/>
              <a:t>				</a:t>
            </a:r>
            <a:r>
              <a:rPr lang="el-GR" altLang="el-GR" sz="9600" dirty="0"/>
              <a:t>Και έχουμε ότι:</a:t>
            </a:r>
            <a:endParaRPr lang="en-US" altLang="el-GR" sz="9600" dirty="0"/>
          </a:p>
          <a:p>
            <a:pPr marL="0" indent="0">
              <a:buNone/>
            </a:pPr>
            <a:endParaRPr lang="en-US" altLang="el-GR" sz="7000" dirty="0"/>
          </a:p>
          <a:p>
            <a:pPr marL="0" indent="0">
              <a:buNone/>
            </a:pPr>
            <a:r>
              <a:rPr lang="el-GR" altLang="el-GR" sz="9600" dirty="0"/>
              <a:t>Λύνουμε ως προς </a:t>
            </a:r>
            <a:r>
              <a:rPr lang="en-US" altLang="el-GR" sz="9600" dirty="0"/>
              <a:t>X </a:t>
            </a:r>
            <a:r>
              <a:rPr lang="el-GR" altLang="el-GR" sz="9600" dirty="0"/>
              <a:t> και βλέπουμε πως…</a:t>
            </a:r>
          </a:p>
          <a:p>
            <a:pPr marL="0" indent="0">
              <a:buNone/>
            </a:pPr>
            <a:endParaRPr lang="el-GR" altLang="el-GR" sz="9600" dirty="0"/>
          </a:p>
          <a:p>
            <a:pPr marL="0" indent="0">
              <a:buNone/>
            </a:pPr>
            <a:r>
              <a:rPr lang="el-GR" altLang="el-GR" sz="9600" dirty="0"/>
              <a:t>Το σκορ είναι ο μέσος όρος συν ή πλην την τιμή </a:t>
            </a:r>
            <a:r>
              <a:rPr lang="en-US" altLang="el-GR" sz="9600" dirty="0"/>
              <a:t>z </a:t>
            </a:r>
            <a:r>
              <a:rPr lang="el-GR" altLang="el-GR" sz="9600" dirty="0"/>
              <a:t>πολλαπλασιασμένη  με την τυπική απόκλιση</a:t>
            </a:r>
            <a:endParaRPr lang="en-US" altLang="el-GR" sz="9600" dirty="0"/>
          </a:p>
        </p:txBody>
      </p:sp>
      <p:graphicFrame>
        <p:nvGraphicFramePr>
          <p:cNvPr id="2050" name="Object 52"/>
          <p:cNvGraphicFramePr>
            <a:graphicFrameLocks noChangeAspect="1"/>
          </p:cNvGraphicFramePr>
          <p:nvPr/>
        </p:nvGraphicFramePr>
        <p:xfrm>
          <a:off x="2438400" y="1752600"/>
          <a:ext cx="2590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4" imgW="660308" imgH="393539" progId="">
                  <p:embed/>
                </p:oleObj>
              </mc:Choice>
              <mc:Fallback>
                <p:oleObj name="Equation" r:id="rId4" imgW="660308" imgH="393539" progId="">
                  <p:embed/>
                  <p:pic>
                    <p:nvPicPr>
                      <p:cNvPr id="205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2590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3"/>
          <p:cNvGraphicFramePr>
            <a:graphicFrameLocks noChangeAspect="1"/>
          </p:cNvGraphicFramePr>
          <p:nvPr/>
        </p:nvGraphicFramePr>
        <p:xfrm>
          <a:off x="7010400" y="2209800"/>
          <a:ext cx="2438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6" imgW="749047" imgH="203384" progId="">
                  <p:embed/>
                </p:oleObj>
              </mc:Choice>
              <mc:Fallback>
                <p:oleObj name="Equation" r:id="rId6" imgW="749047" imgH="203384" progId="">
                  <p:embed/>
                  <p:pic>
                    <p:nvPicPr>
                      <p:cNvPr id="2051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209800"/>
                        <a:ext cx="2438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70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Κάναμε ένα τεστ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Η βαθμολογία έχει μέσο όρο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85 </a:t>
            </a:r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και τυπική απόκλιση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9908"/>
            <a:ext cx="8229600" cy="558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Παρουσιάστε το στην κανονική κατανομή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Τι ποσοστό αναμένουμε μεταξύ </a:t>
            </a:r>
            <a:r>
              <a:rPr lang="en-US" dirty="0" smtClean="0"/>
              <a:t>82 </a:t>
            </a:r>
            <a:r>
              <a:rPr lang="el-GR" dirty="0" smtClean="0"/>
              <a:t>και</a:t>
            </a:r>
            <a:r>
              <a:rPr lang="en-US" dirty="0" smtClean="0"/>
              <a:t> 88</a:t>
            </a:r>
            <a:r>
              <a:rPr lang="el-GR" dirty="0" smtClean="0"/>
              <a:t>;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normal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b="6678"/>
          <a:stretch/>
        </p:blipFill>
        <p:spPr>
          <a:xfrm>
            <a:off x="3230748" y="2127158"/>
            <a:ext cx="5412971" cy="202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95 % </a:t>
            </a:r>
            <a:r>
              <a:rPr lang="el-GR" dirty="0" smtClean="0"/>
              <a:t>των μαθητών είναι μεταξύ </a:t>
            </a:r>
            <a:r>
              <a:rPr lang="en-US" dirty="0" smtClean="0"/>
              <a:t>1</a:t>
            </a:r>
            <a:r>
              <a:rPr lang="el-GR" dirty="0" smtClean="0"/>
              <a:t>,</a:t>
            </a:r>
            <a:r>
              <a:rPr lang="en-US" dirty="0" smtClean="0"/>
              <a:t>1</a:t>
            </a:r>
            <a:r>
              <a:rPr lang="el-GR" dirty="0"/>
              <a:t>0</a:t>
            </a:r>
            <a:r>
              <a:rPr lang="en-US" dirty="0" smtClean="0"/>
              <a:t> </a:t>
            </a:r>
            <a:r>
              <a:rPr lang="el-GR" dirty="0" smtClean="0"/>
              <a:t>μ.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1</a:t>
            </a:r>
            <a:r>
              <a:rPr lang="el-GR" dirty="0" smtClean="0"/>
              <a:t>,</a:t>
            </a:r>
            <a:r>
              <a:rPr lang="en-US" dirty="0" smtClean="0"/>
              <a:t>7</a:t>
            </a:r>
            <a:r>
              <a:rPr lang="el-GR" dirty="0" smtClean="0"/>
              <a:t>0 μ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Ποιος είναι ο μέσος όρος και η τυπική απόκλιση;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normal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b="6678"/>
          <a:stretch/>
        </p:blipFill>
        <p:spPr>
          <a:xfrm>
            <a:off x="4739036" y="2682743"/>
            <a:ext cx="5928965" cy="22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3872" cy="1325563"/>
          </a:xfrm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Το ύψος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250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φοιτητριών έχει μέσο όρο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68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μ. και τυπική απόκλιση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06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μ.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Παρουσιάστε το σε μια κανονική κατανομή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Βρείτε την πιθανότητα μια γυναίκα να έχει ύψος μεταξύ</a:t>
            </a:r>
            <a:r>
              <a:rPr lang="en-US" dirty="0" smtClean="0"/>
              <a:t> 1</a:t>
            </a:r>
            <a:r>
              <a:rPr lang="el-GR" dirty="0" smtClean="0"/>
              <a:t>,</a:t>
            </a:r>
            <a:r>
              <a:rPr lang="en-US" dirty="0" smtClean="0"/>
              <a:t>56 </a:t>
            </a:r>
            <a:r>
              <a:rPr lang="el-GR" dirty="0" smtClean="0"/>
              <a:t>μ.</a:t>
            </a:r>
            <a:r>
              <a:rPr lang="en-US" dirty="0" smtClean="0"/>
              <a:t> and 1</a:t>
            </a:r>
            <a:r>
              <a:rPr lang="el-GR" dirty="0" smtClean="0"/>
              <a:t>,</a:t>
            </a:r>
            <a:r>
              <a:rPr lang="en-US" dirty="0" smtClean="0"/>
              <a:t>74 </a:t>
            </a:r>
            <a:r>
              <a:rPr lang="el-GR" dirty="0" smtClean="0"/>
              <a:t>μ.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normal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b="6678"/>
          <a:stretch/>
        </p:blipFill>
        <p:spPr>
          <a:xfrm>
            <a:off x="2845738" y="2548263"/>
            <a:ext cx="5412971" cy="202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01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511300"/>
            <a:ext cx="8636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18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Οι τιμές </a:t>
            </a:r>
            <a:r>
              <a:rPr lang="en-US" altLang="el-GR" i="1" dirty="0" smtClean="0"/>
              <a:t>z</a:t>
            </a:r>
            <a:r>
              <a:rPr lang="el-GR" altLang="el-GR" dirty="0"/>
              <a:t> </a:t>
            </a:r>
            <a:r>
              <a:rPr lang="el-GR" altLang="el-GR" dirty="0" smtClean="0"/>
              <a:t>μας λένε την θέση</a:t>
            </a:r>
          </a:p>
          <a:p>
            <a:pPr eaLnBrk="1" hangingPunct="1"/>
            <a:endParaRPr lang="el-GR" altLang="el-GR" dirty="0"/>
          </a:p>
          <a:p>
            <a:pPr marL="0" indent="0">
              <a:buNone/>
            </a:pP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Το πρόσημο μας λέει αν η τιμή είναι πάνω ή κάτω από τον μέσο όρο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 αριθμός μας λέει την απόσταση από τον μέσο όρο με μονάδα μέτρησης την τυπική απόκλιση</a:t>
            </a:r>
            <a:endParaRPr lang="en-US" altLang="el-G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35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2855640" y="76200"/>
            <a:ext cx="765996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/>
              <a:t>Παράδειγμα: αποτελέσματα εξετάσεων</a:t>
            </a:r>
            <a:endParaRPr lang="en-US" altLang="el-GR" dirty="0" smtClean="0"/>
          </a:p>
        </p:txBody>
      </p:sp>
      <p:pic>
        <p:nvPicPr>
          <p:cNvPr id="10243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892300"/>
            <a:ext cx="86360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80694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1703512" y="4725144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28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057400"/>
            <a:ext cx="78994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063552" y="6237312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4367808" y="5877272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μονάδες</a:t>
            </a:r>
          </a:p>
        </p:txBody>
      </p:sp>
    </p:spTree>
    <p:extLst>
      <p:ext uri="{BB962C8B-B14F-4D97-AF65-F5344CB8AC3E}">
        <p14:creationId xmlns:p14="http://schemas.microsoft.com/office/powerpoint/2010/main" val="36069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981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600" b="1">
                <a:solidFill>
                  <a:schemeClr val="tx2"/>
                </a:solidFill>
                <a:latin typeface="Century Gothic" panose="020B0502020202020204" pitchFamily="34" charset="0"/>
              </a:rPr>
              <a:t>Ιδιότητες του αριθμητικού μέσου όρου</a:t>
            </a:r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2135189" y="1844675"/>
          <a:ext cx="30384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Εξίσωση" r:id="rId3" imgW="748975" imgH="241195" progId="Equation.3">
                  <p:embed/>
                </p:oleObj>
              </mc:Choice>
              <mc:Fallback>
                <p:oleObj name="Εξίσωση" r:id="rId3" imgW="748975" imgH="241195" progId="Equation.3">
                  <p:embed/>
                  <p:pic>
                    <p:nvPicPr>
                      <p:cNvPr id="1126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1844675"/>
                        <a:ext cx="30384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224339" y="4221164"/>
            <a:ext cx="3240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>
                <a:latin typeface="Century Gothic" panose="020B0502020202020204" pitchFamily="34" charset="0"/>
              </a:rPr>
              <a:t>Αρχικά ή ακατέργαστα</a:t>
            </a:r>
            <a:r>
              <a:rPr lang="en-US" altLang="el-GR" sz="2000">
                <a:latin typeface="Century Gothic" panose="020B0502020202020204" pitchFamily="34" charset="0"/>
              </a:rPr>
              <a:t> (raw)</a:t>
            </a:r>
            <a:r>
              <a:rPr lang="el-GR" altLang="el-GR" sz="2000">
                <a:latin typeface="Century Gothic" panose="020B0502020202020204" pitchFamily="34" charset="0"/>
              </a:rPr>
              <a:t> δεδομένα</a:t>
            </a:r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 flipH="1" flipV="1">
            <a:off x="3863976" y="2781301"/>
            <a:ext cx="7921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2063751" y="3933826"/>
            <a:ext cx="1584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/>
              <a:t>Αποκλίσεις </a:t>
            </a:r>
            <a:r>
              <a:rPr lang="en-US" altLang="el-GR" sz="2000"/>
              <a:t>(deviations)</a:t>
            </a:r>
            <a:r>
              <a:rPr lang="el-GR" altLang="el-GR" sz="2000"/>
              <a:t> από τον μέσο όρο</a:t>
            </a:r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 flipV="1">
            <a:off x="2495550" y="2708276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79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3124200" y="76200"/>
            <a:ext cx="7410450" cy="914400"/>
          </a:xfrm>
        </p:spPr>
        <p:txBody>
          <a:bodyPr>
            <a:normAutofit/>
          </a:bodyPr>
          <a:lstStyle/>
          <a:p>
            <a:pPr eaLnBrk="1" hangingPunct="1"/>
            <a:endParaRPr lang="en-US" altLang="el-GR" sz="4000" dirty="0"/>
          </a:p>
        </p:txBody>
      </p:sp>
      <p:pic>
        <p:nvPicPr>
          <p:cNvPr id="23555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905000"/>
            <a:ext cx="7594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2207568" y="6381328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6240017" y="6036983"/>
            <a:ext cx="13421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μονάδες</a:t>
            </a:r>
          </a:p>
        </p:txBody>
      </p:sp>
    </p:spTree>
    <p:extLst>
      <p:ext uri="{BB962C8B-B14F-4D97-AF65-F5344CB8AC3E}">
        <p14:creationId xmlns:p14="http://schemas.microsoft.com/office/powerpoint/2010/main" val="30037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6" y="1600200"/>
            <a:ext cx="64643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711624" y="6519446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 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29941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7391400" cy="1020762"/>
          </a:xfrm>
        </p:spPr>
        <p:txBody>
          <a:bodyPr/>
          <a:lstStyle/>
          <a:p>
            <a:pPr eaLnBrk="1" hangingPunct="1"/>
            <a:r>
              <a:rPr lang="el-GR" altLang="el-GR" sz="4000" dirty="0"/>
              <a:t>Τυποποίηση μιας κατανομής</a:t>
            </a:r>
            <a:endParaRPr lang="en-US" altLang="el-GR" sz="4000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Κάθε τιμή </a:t>
            </a:r>
            <a:r>
              <a:rPr lang="en-US" altLang="el-GR" i="1" dirty="0" smtClean="0"/>
              <a:t>X</a:t>
            </a:r>
            <a:r>
              <a:rPr lang="en-US" altLang="el-GR" dirty="0" smtClean="0"/>
              <a:t> </a:t>
            </a:r>
            <a:r>
              <a:rPr lang="el-GR" altLang="el-GR" dirty="0" smtClean="0"/>
              <a:t>μπορεί να μετατραπεί σε τιμή </a:t>
            </a:r>
            <a:r>
              <a:rPr lang="en-US" altLang="el-GR" i="1" dirty="0" smtClean="0"/>
              <a:t>z</a:t>
            </a:r>
            <a:r>
              <a:rPr lang="el-GR" altLang="el-GR" i="1" dirty="0" smtClean="0"/>
              <a:t> </a:t>
            </a:r>
            <a:endParaRPr lang="el-GR" altLang="el-GR" dirty="0"/>
          </a:p>
          <a:p>
            <a:pPr eaLnBrk="1" hangingPunct="1"/>
            <a:r>
              <a:rPr lang="el-GR" altLang="el-GR" dirty="0" smtClean="0"/>
              <a:t>Χαρακτηριστικά της τιμής </a:t>
            </a:r>
            <a:r>
              <a:rPr lang="en-US" altLang="el-GR" i="1" dirty="0" smtClean="0"/>
              <a:t>z</a:t>
            </a:r>
            <a:r>
              <a:rPr lang="el-GR" altLang="el-GR" i="1" dirty="0" smtClean="0"/>
              <a:t> </a:t>
            </a:r>
          </a:p>
          <a:p>
            <a:pPr eaLnBrk="1" hangingPunct="1"/>
            <a:r>
              <a:rPr lang="el-GR" altLang="el-GR" dirty="0" smtClean="0"/>
              <a:t>Είναι ίδια με την αρχική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 μέσος όρος των τιμών </a:t>
            </a:r>
            <a:r>
              <a:rPr lang="en-US" altLang="el-GR" i="1" dirty="0" smtClean="0"/>
              <a:t>z</a:t>
            </a:r>
            <a:r>
              <a:rPr lang="el-GR" altLang="el-GR" i="1" dirty="0" smtClean="0"/>
              <a:t> </a:t>
            </a:r>
            <a:r>
              <a:rPr lang="el-GR" altLang="el-GR" dirty="0" smtClean="0"/>
              <a:t>είναι πάντα </a:t>
            </a:r>
            <a:r>
              <a:rPr lang="en-US" altLang="el-GR" dirty="0" smtClean="0"/>
              <a:t>0</a:t>
            </a:r>
            <a:r>
              <a:rPr lang="el-GR" altLang="el-GR" dirty="0" smtClean="0"/>
              <a:t> (μηδέν)</a:t>
            </a:r>
            <a:r>
              <a:rPr lang="en-US" altLang="el-GR" dirty="0" smtClean="0"/>
              <a:t>.</a:t>
            </a:r>
          </a:p>
          <a:p>
            <a:pPr lvl="1" eaLnBrk="1" hangingPunct="1"/>
            <a:r>
              <a:rPr lang="el-GR" altLang="el-GR" dirty="0" smtClean="0"/>
              <a:t>Η τυπική απόκλιση είναι πάντα ίση με </a:t>
            </a:r>
            <a:r>
              <a:rPr lang="en-US" altLang="el-GR" dirty="0" smtClean="0"/>
              <a:t>1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Η κατανομή των τιμών</a:t>
            </a:r>
            <a:r>
              <a:rPr lang="en-US" altLang="el-GR" dirty="0" smtClean="0"/>
              <a:t>  </a:t>
            </a:r>
            <a:r>
              <a:rPr lang="en-US" altLang="el-GR" i="1" dirty="0" smtClean="0"/>
              <a:t>z</a:t>
            </a:r>
            <a:r>
              <a:rPr lang="el-GR" altLang="el-GR" i="1" dirty="0" smtClean="0"/>
              <a:t> </a:t>
            </a:r>
            <a:r>
              <a:rPr lang="el-GR" altLang="el-GR" dirty="0" smtClean="0"/>
              <a:t>ονομάζεται «τυπική κανονική κατανομή»</a:t>
            </a:r>
            <a:endParaRPr lang="en-US" altLang="el-G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45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74" y="1734847"/>
            <a:ext cx="8636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6744072" y="3624083"/>
            <a:ext cx="1440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dirty="0"/>
              <a:t>Αρχικές τιμές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2220" y="3668211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και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4232" y="4206740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και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19295" y="4725145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και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5600" y="5661248"/>
            <a:ext cx="1224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/>
              <a:t>Όνομα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6558" y="6061358"/>
            <a:ext cx="16751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6816080" y="4725144"/>
            <a:ext cx="18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dirty="0"/>
              <a:t>Τυπικές τιμές</a:t>
            </a:r>
          </a:p>
        </p:txBody>
      </p:sp>
    </p:spTree>
    <p:extLst>
      <p:ext uri="{BB962C8B-B14F-4D97-AF65-F5344CB8AC3E}">
        <p14:creationId xmlns:p14="http://schemas.microsoft.com/office/powerpoint/2010/main" val="8931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7467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Χρήση των τιμών </a:t>
            </a:r>
            <a:r>
              <a:rPr lang="en-US" altLang="el-GR" i="1" dirty="0" smtClean="0"/>
              <a:t>z</a:t>
            </a:r>
            <a:r>
              <a:rPr lang="el-GR" altLang="el-GR" dirty="0" smtClean="0"/>
              <a:t> για συγκρίσεις</a:t>
            </a:r>
            <a:endParaRPr lang="en-US" altLang="el-GR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Οι τιμές </a:t>
            </a:r>
            <a:r>
              <a:rPr lang="en-US" altLang="el-GR" i="1" dirty="0" smtClean="0"/>
              <a:t>z</a:t>
            </a:r>
            <a:r>
              <a:rPr lang="el-GR" altLang="el-GR" i="1" dirty="0" smtClean="0"/>
              <a:t> </a:t>
            </a:r>
            <a:r>
              <a:rPr lang="el-GR" altLang="el-GR" dirty="0" smtClean="0"/>
              <a:t>είναι συγκρίσιμες μεταξύ τους</a:t>
            </a:r>
          </a:p>
          <a:p>
            <a:pPr eaLnBrk="1" hangingPunct="1"/>
            <a:r>
              <a:rPr lang="el-GR" altLang="el-GR" dirty="0" smtClean="0"/>
              <a:t>Σκορ από διαφορετικές κατανομές μπορούν να μετατραπούν σε τιμές </a:t>
            </a:r>
            <a:r>
              <a:rPr lang="en-US" altLang="el-GR" i="1" dirty="0" smtClean="0"/>
              <a:t>z</a:t>
            </a:r>
            <a:r>
              <a:rPr lang="el-GR" altLang="el-GR" i="1" dirty="0" smtClean="0"/>
              <a:t> </a:t>
            </a:r>
            <a:r>
              <a:rPr lang="en-US" altLang="el-GR" i="1" dirty="0" smtClean="0"/>
              <a:t>(z scores)</a:t>
            </a:r>
            <a:endParaRPr lang="en-US" altLang="el-GR" dirty="0" smtClean="0"/>
          </a:p>
          <a:p>
            <a:pPr eaLnBrk="1" hangingPunct="1"/>
            <a:r>
              <a:rPr lang="el-GR" altLang="el-GR" i="1" dirty="0" smtClean="0"/>
              <a:t>Μέσω των </a:t>
            </a:r>
            <a:r>
              <a:rPr lang="en-US" altLang="el-GR" i="1" dirty="0" smtClean="0"/>
              <a:t>z</a:t>
            </a:r>
            <a:r>
              <a:rPr lang="en-US" altLang="el-GR" dirty="0" smtClean="0"/>
              <a:t>-scores (</a:t>
            </a:r>
            <a:r>
              <a:rPr lang="el-GR" altLang="el-GR" dirty="0" smtClean="0"/>
              <a:t>τυπικές κανονικές τιμές</a:t>
            </a:r>
            <a:r>
              <a:rPr lang="en-US" altLang="el-GR" dirty="0" smtClean="0"/>
              <a:t>) </a:t>
            </a:r>
            <a:r>
              <a:rPr lang="el-GR" altLang="el-GR" dirty="0" smtClean="0"/>
              <a:t>μπορούμε να συγκρίνουμε σκορ από διαφορετικές κατανομές επειδή αυτές έχουν μετατραπεί στην ίδια κλίμακα</a:t>
            </a:r>
            <a:endParaRPr lang="en-US" altLang="el-G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124200" y="76200"/>
            <a:ext cx="7391400" cy="990600"/>
          </a:xfrm>
        </p:spPr>
        <p:txBody>
          <a:bodyPr>
            <a:normAutofit/>
          </a:bodyPr>
          <a:lstStyle/>
          <a:p>
            <a:pPr eaLnBrk="1" hangingPunct="1"/>
            <a:endParaRPr lang="en-US" altLang="el-GR" sz="400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διαδικασία της τυποποίησης χρησιμοποιείται ευρέως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Τα σκορ </a:t>
            </a:r>
            <a:r>
              <a:rPr lang="en-US" altLang="el-GR" dirty="0" smtClean="0"/>
              <a:t>SAT </a:t>
            </a:r>
            <a:r>
              <a:rPr lang="el-GR" altLang="el-GR" dirty="0" smtClean="0"/>
              <a:t>έχει μ</a:t>
            </a:r>
            <a:r>
              <a:rPr lang="en-US" altLang="el-GR" dirty="0" smtClean="0"/>
              <a:t> = 500 </a:t>
            </a:r>
            <a:r>
              <a:rPr lang="el-GR" altLang="el-GR" dirty="0" smtClean="0"/>
              <a:t>και σ</a:t>
            </a:r>
            <a:r>
              <a:rPr lang="en-US" altLang="el-GR" dirty="0" smtClean="0"/>
              <a:t> =  100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IQ </a:t>
            </a:r>
            <a:r>
              <a:rPr lang="el-GR" altLang="el-GR" dirty="0" smtClean="0"/>
              <a:t>έχει μ</a:t>
            </a:r>
            <a:r>
              <a:rPr lang="en-US" altLang="el-GR" dirty="0" smtClean="0"/>
              <a:t> = 100 </a:t>
            </a:r>
            <a:r>
              <a:rPr lang="el-GR" altLang="el-GR" dirty="0" smtClean="0"/>
              <a:t>και σ</a:t>
            </a:r>
            <a:r>
              <a:rPr lang="en-US" altLang="el-GR" dirty="0" smtClean="0"/>
              <a:t> =  15</a:t>
            </a:r>
          </a:p>
          <a:p>
            <a:pPr eaLnBrk="1" hangingPunct="1"/>
            <a:r>
              <a:rPr lang="el-GR" altLang="el-GR" dirty="0" smtClean="0"/>
              <a:t>Η τυποποίηση γίνεται σε δύο στάδια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Οι αρχικές τιμές μετατρέπονται σε τιμές </a:t>
            </a:r>
            <a:r>
              <a:rPr lang="en-US" altLang="el-GR" i="1" dirty="0" smtClean="0"/>
              <a:t>z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Οι τιμές </a:t>
            </a:r>
            <a:r>
              <a:rPr lang="en-US" altLang="el-GR" i="1" dirty="0" smtClean="0"/>
              <a:t>z</a:t>
            </a:r>
            <a:r>
              <a:rPr lang="el-GR" altLang="el-GR" i="1" dirty="0" smtClean="0"/>
              <a:t> </a:t>
            </a:r>
            <a:r>
              <a:rPr lang="el-GR" altLang="el-GR" dirty="0" smtClean="0"/>
              <a:t>μετατρέπονται σε νέες τιμές </a:t>
            </a:r>
            <a:r>
              <a:rPr lang="en-US" altLang="el-GR" i="1" dirty="0" smtClean="0"/>
              <a:t>X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 τον απαιτούμενο</a:t>
            </a:r>
            <a:r>
              <a:rPr lang="en-US" altLang="el-GR" dirty="0" smtClean="0"/>
              <a:t> </a:t>
            </a:r>
            <a:r>
              <a:rPr lang="el-GR" altLang="el-GR" dirty="0" smtClean="0"/>
              <a:t>μ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σ</a:t>
            </a:r>
            <a:endParaRPr lang="en-US" altLang="el-G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47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 Score - Definition and How to Use - Conversion Upl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09" y="40444"/>
            <a:ext cx="5601758" cy="681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02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 Distribution Table - StatCalculators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5917" y="92233"/>
            <a:ext cx="4690508" cy="6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578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robability - Chi-square distribution - Mathematics Stack Ex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25385"/>
            <a:ext cx="7261225" cy="67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3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981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 b="1">
                <a:solidFill>
                  <a:schemeClr val="tx2"/>
                </a:solidFill>
                <a:latin typeface="Century Gothic" panose="020B0502020202020204" pitchFamily="34" charset="0"/>
              </a:rPr>
              <a:t>Ιδιότητες του αριθμητικού μέσου όρου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774825" y="1700213"/>
            <a:ext cx="8604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>
                <a:solidFill>
                  <a:srgbClr val="993366"/>
                </a:solidFill>
              </a:rPr>
              <a:t>Πρώτη ιδιότητα: Το άθροισμα των αποκλίσεων από τον μέσο όρο ισούται με το μηδέν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063751" y="2997200"/>
            <a:ext cx="71278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/>
              <a:t>Παράδειγμα: Ο αριθμητικός μέσος των τιμών 7, 13, 22, 9, 11, 4 είναι το 11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400"/>
              <a:t>Οι αποκλίσεις από τον μέσο όρο είναι -4, 2, 11, -2, 0, -7. Το άθροισμά τους είναι 0</a:t>
            </a:r>
            <a:r>
              <a:rPr lang="el-GR" altLang="el-GR"/>
              <a:t>. </a:t>
            </a:r>
          </a:p>
        </p:txBody>
      </p:sp>
      <p:graphicFrame>
        <p:nvGraphicFramePr>
          <p:cNvPr id="12293" name="Object 8"/>
          <p:cNvGraphicFramePr>
            <a:graphicFrameLocks noChangeAspect="1"/>
          </p:cNvGraphicFramePr>
          <p:nvPr/>
        </p:nvGraphicFramePr>
        <p:xfrm>
          <a:off x="2279651" y="5087938"/>
          <a:ext cx="7129463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Εξίσωση" r:id="rId3" imgW="2679700" imgH="431800" progId="Equation.3">
                  <p:embed/>
                </p:oleObj>
              </mc:Choice>
              <mc:Fallback>
                <p:oleObj name="Εξίσωση" r:id="rId3" imgW="2679700" imgH="431800" progId="Equation.3">
                  <p:embed/>
                  <p:pic>
                    <p:nvPicPr>
                      <p:cNvPr id="1229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5087938"/>
                        <a:ext cx="7129463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3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4" y="1844676"/>
            <a:ext cx="7380287" cy="2303463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l-GR" altLang="el-GR" sz="2400" b="1">
                <a:solidFill>
                  <a:srgbClr val="993366"/>
                </a:solidFill>
              </a:rPr>
              <a:t>Δεύτερη ιδιότητα: Το άθροισμα των τετραγώνων των αποκλίσεων από τον αριθμητικό μέσο όρο είναι μικρότερο από το άθροισμα των τετραγώνων των αποκλίσεων από κάθε άλλη τιμή</a:t>
            </a:r>
          </a:p>
        </p:txBody>
      </p:sp>
      <p:graphicFrame>
        <p:nvGraphicFramePr>
          <p:cNvPr id="1331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656138" y="4005263"/>
          <a:ext cx="2519362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Εξίσωση" r:id="rId3" imgW="812447" imgH="431613" progId="Equation.3">
                  <p:embed/>
                </p:oleObj>
              </mc:Choice>
              <mc:Fallback>
                <p:oleObj name="Εξίσωση" r:id="rId3" imgW="812447" imgH="431613" progId="Equation.3">
                  <p:embed/>
                  <p:pic>
                    <p:nvPicPr>
                      <p:cNvPr id="133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4005263"/>
                        <a:ext cx="2519362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992313" y="260351"/>
            <a:ext cx="754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 b="1">
                <a:solidFill>
                  <a:schemeClr val="tx2"/>
                </a:solidFill>
                <a:latin typeface="Century Gothic" panose="020B0502020202020204" pitchFamily="34" charset="0"/>
              </a:rPr>
              <a:t>Ιδιότητες του αριθμητικού μέσου όρου</a:t>
            </a:r>
          </a:p>
        </p:txBody>
      </p:sp>
    </p:spTree>
    <p:extLst>
      <p:ext uri="{BB962C8B-B14F-4D97-AF65-F5344CB8AC3E}">
        <p14:creationId xmlns:p14="http://schemas.microsoft.com/office/powerpoint/2010/main" val="22686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79650" y="1628776"/>
            <a:ext cx="716438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/>
              <a:t>Παράδειγμα: Ο αριθμητικός μέσος των τιμών 7, 13, 22, 9, 11, 4 είναι το 11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400"/>
              <a:t>Οι αποκλίσεις από τον μέσο όρο είναι -4, 2, 11, -2, 0, -7 (μηδέν) 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400"/>
              <a:t>Τα τετράγωνα των αποκλίσεων είναι 16, 4, 121, 4, 0, 49. Το άθροισμά τους είναι το 194. 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400"/>
              <a:t>Αν είχαμε διαλέξει π.χ. το 13 αντί του 11, το άθροισμα των αποκλίσεων θα ήταν -6, 0, 9, 4, 2, -9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400"/>
              <a:t>Στο τετράγωνο είναι 36, 0, 81, 16, 4, 81 (σύνολο 218).</a:t>
            </a:r>
            <a:endParaRPr lang="el-GR" altLang="el-GR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992313" y="549276"/>
            <a:ext cx="754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 b="1">
                <a:solidFill>
                  <a:schemeClr val="tx2"/>
                </a:solidFill>
                <a:latin typeface="Century Gothic" panose="020B0502020202020204" pitchFamily="34" charset="0"/>
              </a:rPr>
              <a:t>Ιδιότητες του αριθμητικού μέσου όρου</a:t>
            </a:r>
          </a:p>
        </p:txBody>
      </p:sp>
    </p:spTree>
    <p:extLst>
      <p:ext uri="{BB962C8B-B14F-4D97-AF65-F5344CB8AC3E}">
        <p14:creationId xmlns:p14="http://schemas.microsoft.com/office/powerpoint/2010/main" val="264822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2208213" y="1341438"/>
          <a:ext cx="20447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Εξίσωση" r:id="rId3" imgW="1054100" imgH="482600" progId="Equation.3">
                  <p:embed/>
                </p:oleObj>
              </mc:Choice>
              <mc:Fallback>
                <p:oleObj name="Εξίσωση" r:id="rId3" imgW="1054100" imgH="482600" progId="Equation.3">
                  <p:embed/>
                  <p:pic>
                    <p:nvPicPr>
                      <p:cNvPr id="409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1341438"/>
                        <a:ext cx="20447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5"/>
          <p:cNvGraphicFramePr>
            <a:graphicFrameLocks noChangeAspect="1"/>
          </p:cNvGraphicFramePr>
          <p:nvPr/>
        </p:nvGraphicFramePr>
        <p:xfrm>
          <a:off x="2135188" y="3213100"/>
          <a:ext cx="204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Εξίσωση" r:id="rId5" imgW="1054100" imgH="431800" progId="Equation.3">
                  <p:embed/>
                </p:oleObj>
              </mc:Choice>
              <mc:Fallback>
                <p:oleObj name="Εξίσωση" r:id="rId5" imgW="1054100" imgH="431800" progId="Equation.3">
                  <p:embed/>
                  <p:pic>
                    <p:nvPicPr>
                      <p:cNvPr id="409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213100"/>
                        <a:ext cx="204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4656138" y="1196976"/>
            <a:ext cx="46799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>
                <a:latin typeface="Century Gothic" panose="020B0502020202020204" pitchFamily="34" charset="0"/>
              </a:rPr>
              <a:t> Για τον πληθυσμό, η διακύμανση είναι στην ουσία ο μέσος όρος των τετραγώνων των αποκλίσεων από τον μέσο όρο του πληθυσμού.</a:t>
            </a: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4583114" y="3141664"/>
            <a:ext cx="496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>
                <a:latin typeface="Century Gothic" panose="020B0502020202020204" pitchFamily="34" charset="0"/>
              </a:rPr>
              <a:t> Για το δείγμα, διαιρούμε όχι με το μέγεθος του δείγματος Ν, αλλά με Ν-1</a:t>
            </a: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2063750" y="4581526"/>
            <a:ext cx="7704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>
                <a:latin typeface="Century Gothic" panose="020B0502020202020204" pitchFamily="34" charset="0"/>
              </a:rPr>
              <a:t>Και αυτό γιατί αν και η ποσότητα Ν δεν διαφέρει πολύ από την ποσότητα Ν-1, όταν υπολογίζουμε τη διακύμανση του πληθυσμού διαιρώντας με Ν, κάνουμε συστηματικό σφάλμα. Υπολογίζουμε μια διακύμανση μικρότερη κατά (Ν-1)/Ν. Όταν, όμως, διαιρούμε δια Ν-1, το πρόβλημα λύνεται. </a:t>
            </a:r>
          </a:p>
        </p:txBody>
      </p:sp>
      <p:sp>
        <p:nvSpPr>
          <p:cNvPr id="40967" name="Rectangle 11"/>
          <p:cNvSpPr>
            <a:spLocks noChangeArrowheads="1"/>
          </p:cNvSpPr>
          <p:nvPr/>
        </p:nvSpPr>
        <p:spPr bwMode="auto">
          <a:xfrm>
            <a:off x="1774825" y="404814"/>
            <a:ext cx="754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 b="1">
                <a:solidFill>
                  <a:schemeClr val="tx2"/>
                </a:solidFill>
                <a:latin typeface="Century Gothic" panose="020B0502020202020204" pitchFamily="34" charset="0"/>
              </a:rPr>
              <a:t>Η Διακύμανση</a:t>
            </a:r>
          </a:p>
        </p:txBody>
      </p:sp>
    </p:spTree>
    <p:extLst>
      <p:ext uri="{BB962C8B-B14F-4D97-AF65-F5344CB8AC3E}">
        <p14:creationId xmlns:p14="http://schemas.microsoft.com/office/powerpoint/2010/main" val="31885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765176"/>
            <a:ext cx="338455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35050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2062</Words>
  <Application>Microsoft Office PowerPoint</Application>
  <PresentationFormat>Ευρεία οθόνη</PresentationFormat>
  <Paragraphs>266</Paragraphs>
  <Slides>48</Slides>
  <Notes>14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48</vt:i4>
      </vt:variant>
    </vt:vector>
  </HeadingPairs>
  <TitlesOfParts>
    <vt:vector size="58" baseType="lpstr">
      <vt:lpstr>Arial</vt:lpstr>
      <vt:lpstr>Calibri</vt:lpstr>
      <vt:lpstr>Calibri Light</vt:lpstr>
      <vt:lpstr>Century Gothic</vt:lpstr>
      <vt:lpstr>HellasTimes</vt:lpstr>
      <vt:lpstr>Times New Roman</vt:lpstr>
      <vt:lpstr>Wingdings</vt:lpstr>
      <vt:lpstr>Θέμα του Office</vt:lpstr>
      <vt:lpstr>Εξίσωση</vt:lpstr>
      <vt:lpstr>Equation</vt:lpstr>
      <vt:lpstr>Τρίτο μάθημα 2024</vt:lpstr>
      <vt:lpstr>Αριθμητικός μέσος όρος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Kανονική κατανομή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Κανονικές κατανομές με την ίδια  τυπική απόκλιση (αλλά διαφορετικές μέσες τιμές)</vt:lpstr>
      <vt:lpstr>Κανονικές κατανομές με την ίδια μέση τιμή (αλλά διαφορετικές τυπικές αποκλίσεις)</vt:lpstr>
      <vt:lpstr>Παρουσίαση του PowerPoint</vt:lpstr>
      <vt:lpstr>Εξίσωση των τιμών z</vt:lpstr>
      <vt:lpstr>Το σκορ από μια τιμή z</vt:lpstr>
      <vt:lpstr>Κάναμε ένα τεστ. Η βαθμολογία έχει μέσο όρο 85 και τυπική απόκλιση 3.</vt:lpstr>
      <vt:lpstr>Το 95 % των μαθητών είναι μεταξύ 1,10 μ. και 1,70 μ.</vt:lpstr>
      <vt:lpstr>Το ύψος 250 φοιτητριών έχει μέσο όρο 1,68 μ. και τυπική απόκλιση 0,06 μ.</vt:lpstr>
      <vt:lpstr>Παρουσίαση του PowerPoint</vt:lpstr>
      <vt:lpstr>Παρουσίαση του PowerPoint</vt:lpstr>
      <vt:lpstr>Παράδειγμα: αποτελέσματα εξετάσεων</vt:lpstr>
      <vt:lpstr>Παρουσίαση του PowerPoint</vt:lpstr>
      <vt:lpstr>Παρουσίαση του PowerPoint</vt:lpstr>
      <vt:lpstr>Παρουσίαση του PowerPoint</vt:lpstr>
      <vt:lpstr>Τυποποίηση μιας κατανομής</vt:lpstr>
      <vt:lpstr>Παρουσίαση του PowerPoint</vt:lpstr>
      <vt:lpstr>Χρήση των τιμών z για συγκρίσεις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4</cp:revision>
  <dcterms:created xsi:type="dcterms:W3CDTF">2024-10-15T09:03:47Z</dcterms:created>
  <dcterms:modified xsi:type="dcterms:W3CDTF">2024-10-15T09:49:49Z</dcterms:modified>
</cp:coreProperties>
</file>