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6" r:id="rId2"/>
  </p:sldMasterIdLst>
  <p:notesMasterIdLst>
    <p:notesMasterId r:id="rId27"/>
  </p:notesMasterIdLst>
  <p:handoutMasterIdLst>
    <p:handoutMasterId r:id="rId28"/>
  </p:handoutMasterIdLst>
  <p:sldIdLst>
    <p:sldId id="408" r:id="rId3"/>
    <p:sldId id="409" r:id="rId4"/>
    <p:sldId id="410" r:id="rId5"/>
    <p:sldId id="259" r:id="rId6"/>
    <p:sldId id="406" r:id="rId7"/>
    <p:sldId id="383" r:id="rId8"/>
    <p:sldId id="385" r:id="rId9"/>
    <p:sldId id="386" r:id="rId10"/>
    <p:sldId id="387" r:id="rId11"/>
    <p:sldId id="388" r:id="rId12"/>
    <p:sldId id="394" r:id="rId13"/>
    <p:sldId id="389" r:id="rId14"/>
    <p:sldId id="390" r:id="rId15"/>
    <p:sldId id="391" r:id="rId16"/>
    <p:sldId id="396" r:id="rId17"/>
    <p:sldId id="397" r:id="rId18"/>
    <p:sldId id="407" r:id="rId19"/>
    <p:sldId id="398" r:id="rId20"/>
    <p:sldId id="400" r:id="rId21"/>
    <p:sldId id="399" r:id="rId22"/>
    <p:sldId id="401" r:id="rId23"/>
    <p:sldId id="403" r:id="rId24"/>
    <p:sldId id="404" r:id="rId25"/>
    <p:sldId id="405" r:id="rId26"/>
  </p:sldIdLst>
  <p:sldSz cx="9144000" cy="6858000" type="screen4x3"/>
  <p:notesSz cx="67818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00"/>
    <a:srgbClr val="CCCCFF"/>
    <a:srgbClr val="CC99FF"/>
    <a:srgbClr val="800000"/>
    <a:srgbClr val="99FF33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BDFDF09-660A-4159-A86C-78B17F71E4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0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08165CA-0190-4EA4-9268-85BF0D637E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517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993" indent="-1789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DE461A0-12F5-48A2-9E6D-0130CEC9732E}" type="slidenum">
              <a:rPr lang="el-GR" smtClean="0"/>
              <a:pPr defTabSz="912813"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5831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6C15512-53E8-4EA1-9A7A-FF4531A1F374}" type="slidenum">
              <a:rPr lang="el-GR" smtClean="0"/>
              <a:pPr defTabSz="912813"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5561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584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83550CB-6054-4E1B-8CE9-62EBC209D0EB}" type="slidenum">
              <a:rPr lang="el-GR" smtClean="0"/>
              <a:pPr defTabSz="912813"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7975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789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51D4B04-9766-46DE-9F4F-D729D6BF4887}" type="slidenum">
              <a:rPr lang="el-GR" smtClean="0"/>
              <a:pPr defTabSz="912813"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7908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993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71B2CEA-0439-47BE-80F4-2B91354BB442}" type="slidenum">
              <a:rPr lang="el-GR" smtClean="0"/>
              <a:pPr defTabSz="912813"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3763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198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3F597FC-0838-4939-B55A-FD2E005E9C71}" type="slidenum">
              <a:rPr lang="el-GR" smtClean="0"/>
              <a:pPr defTabSz="912813"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8326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403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55E97BC-92CD-47CA-9FE8-773697F514DD}" type="slidenum">
              <a:rPr lang="el-GR" smtClean="0"/>
              <a:pPr defTabSz="912813"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6569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 txBox="1">
            <a:spLocks noGrp="1"/>
          </p:cNvSpPr>
          <p:nvPr/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 anchor="b"/>
          <a:lstStyle/>
          <a:p>
            <a:pPr algn="r" defTabSz="912813"/>
            <a:fld id="{DF93C6DF-86C1-4F78-BAB6-1FFB51400B98}" type="slidenum">
              <a:rPr lang="el-GR" sz="1200">
                <a:latin typeface="Arial" charset="0"/>
              </a:rPr>
              <a:pPr algn="r" defTabSz="912813"/>
              <a:t>17</a:t>
            </a:fld>
            <a:endParaRPr lang="el-GR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49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608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FE01B70-59D3-4EB7-9DF8-6B938CF1B30A}" type="slidenum">
              <a:rPr lang="el-GR" smtClean="0"/>
              <a:pPr defTabSz="912813"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8348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813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584BDE3-E2D0-48DA-BC43-44292982CD56}" type="slidenum">
              <a:rPr lang="el-GR" smtClean="0"/>
              <a:pPr defTabSz="912813"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8712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017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613AD02-18D7-4BA2-8A19-81A4E54AADD2}" type="slidenum">
              <a:rPr lang="el-GR" smtClean="0"/>
              <a:pPr defTabSz="912813"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4478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222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BCA4CC9-4175-4014-AE55-9CD11F65F8F4}" type="slidenum">
              <a:rPr lang="el-GR" smtClean="0"/>
              <a:pPr defTabSz="912813"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0522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427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6AB6FB9-71E2-4DA2-9F05-127D6A5881DC}" type="slidenum">
              <a:rPr lang="el-GR" smtClean="0"/>
              <a:pPr defTabSz="912813"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63052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632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8C879C9-8FE3-4060-AAE0-02DA781C81D7}" type="slidenum">
              <a:rPr lang="el-GR" smtClean="0"/>
              <a:pPr defTabSz="912813"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50039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7C60B6E-291A-43E0-9A21-9FDCDA8E41FA}" type="slidenum">
              <a:rPr lang="el-GR" smtClean="0"/>
              <a:pPr defTabSz="912813"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6814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993" indent="-1789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3478EB5-E619-4A0E-A298-7AE66ED1469D}" type="slidenum">
              <a:rPr lang="el-GR" smtClean="0"/>
              <a:pPr defTabSz="912813"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5804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50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E1EC120-89BD-48F9-9D11-61C7FBC6B526}" type="slidenum">
              <a:rPr lang="el-GR" smtClean="0"/>
              <a:pPr defTabSz="912813"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2533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355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0AEB92A-D08B-4B68-BED0-507C1FF29BC5}" type="slidenum">
              <a:rPr lang="el-GR" smtClean="0"/>
              <a:pPr defTabSz="912813"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2173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B39ED65-EAF2-49E1-8464-846C3E7C0E1B}" type="slidenum">
              <a:rPr lang="el-GR" smtClean="0"/>
              <a:pPr defTabSz="912813"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3923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7FDD018-8ECE-45D3-A830-EF4622F771F7}" type="slidenum">
              <a:rPr lang="el-GR" smtClean="0"/>
              <a:pPr defTabSz="912813"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2943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81F7E36-3D4A-45ED-930C-46823AF08B98}" type="slidenum">
              <a:rPr lang="el-GR" smtClean="0"/>
              <a:pPr defTabSz="912813"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4946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5C10-5CB1-48BD-9F2C-A8B248267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F848-E1B9-41CC-BBF2-683D511BC7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F195-2946-4121-99D9-B13113C7EC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00F5-E4CC-4E7E-9008-F19D6529642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442E-37A4-4FFA-AD97-F1CCA2660F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4D96-5197-4AAB-AF13-193CDE5C9C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9E23-EF05-481A-9C5E-33496B66FB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8559-B0D2-4CA0-820D-5AF8C8E950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9E85-01EA-48CF-8F5A-16B6239F10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9DB5-78BC-4071-A7F1-241523D44E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F823-CB44-42AF-AA7F-08234F5B3B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1B13-6613-4948-8E71-C8356C2E71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D217DEE-F51D-4C4E-B111-9B85317456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2: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6172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000375"/>
            <a:ext cx="84439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4" name="4 - Ευθύγραμμο βέλος σύνδεσης"/>
          <p:cNvCxnSpPr>
            <a:cxnSpLocks noChangeShapeType="1"/>
          </p:cNvCxnSpPr>
          <p:nvPr/>
        </p:nvCxnSpPr>
        <p:spPr bwMode="auto">
          <a:xfrm>
            <a:off x="6643688" y="2143125"/>
            <a:ext cx="428625" cy="1588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3750" y="1643063"/>
            <a:ext cx="1785938" cy="11699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Περιγραφικά στατιστικά για τη μεταβλητή που εξετάζουμε ως προς τις δύο κατηγορίες.</a:t>
            </a:r>
          </a:p>
        </p:txBody>
      </p:sp>
      <p:sp>
        <p:nvSpPr>
          <p:cNvPr id="8" name="7 - Ορθογώνιο"/>
          <p:cNvSpPr/>
          <p:nvPr/>
        </p:nvSpPr>
        <p:spPr bwMode="auto">
          <a:xfrm>
            <a:off x="2857500" y="3214688"/>
            <a:ext cx="1428750" cy="11430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sp>
        <p:nvSpPr>
          <p:cNvPr id="30727" name="8 - Ορθογώνιο"/>
          <p:cNvSpPr>
            <a:spLocks noChangeArrowheads="1"/>
          </p:cNvSpPr>
          <p:nvPr/>
        </p:nvSpPr>
        <p:spPr bwMode="auto">
          <a:xfrm>
            <a:off x="4286250" y="3214688"/>
            <a:ext cx="4572000" cy="1143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0" name="9 - TextBox"/>
          <p:cNvSpPr txBox="1"/>
          <p:nvPr/>
        </p:nvSpPr>
        <p:spPr>
          <a:xfrm>
            <a:off x="500063" y="4643438"/>
            <a:ext cx="835818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/>
              <a:t>Ο πίνακας περιέχει δύο ελέγχους.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 Ο πρώτος έλεγχος αφορά την ισότητα των διακυμάνσεων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1400" dirty="0">
                <a:solidFill>
                  <a:srgbClr val="FF0000"/>
                </a:solidFill>
              </a:rPr>
              <a:t> Ο δεύτερος έλεγχος αφορά την ισότητα των μέσων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84439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 bwMode="auto">
          <a:xfrm>
            <a:off x="2786063" y="1500188"/>
            <a:ext cx="1428750" cy="11430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sp>
        <p:nvSpPr>
          <p:cNvPr id="10" name="9 - TextBox"/>
          <p:cNvSpPr txBox="1"/>
          <p:nvPr/>
        </p:nvSpPr>
        <p:spPr>
          <a:xfrm>
            <a:off x="428625" y="2928938"/>
            <a:ext cx="8358188" cy="8826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Στο </a:t>
            </a:r>
            <a:r>
              <a:rPr lang="en-US" sz="1400" dirty="0" err="1">
                <a:latin typeface="+mj-lt"/>
              </a:rPr>
              <a:t>Levene’s</a:t>
            </a:r>
            <a:r>
              <a:rPr lang="en-US" sz="1400" dirty="0">
                <a:latin typeface="+mj-lt"/>
              </a:rPr>
              <a:t> test </a:t>
            </a:r>
            <a:r>
              <a:rPr lang="el-GR" sz="1400" dirty="0">
                <a:latin typeface="+mj-lt"/>
              </a:rPr>
              <a:t>γίνεται ο έλεγχος για την ισότητα των διακυμάνσεων. Συγκεκριμένα:</a:t>
            </a:r>
          </a:p>
          <a:p>
            <a:pPr marL="0" lvl="1">
              <a:defRPr/>
            </a:pP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endParaRPr lang="el-GR" sz="1400" b="1" i="1" baseline="-25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>
              <a:defRPr/>
            </a:pP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≠σ</a:t>
            </a:r>
            <a:r>
              <a:rPr lang="el-GR" sz="14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r>
              <a:rPr lang="el-GR" sz="1400" b="1" i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</a:p>
          <a:p>
            <a:pPr marL="0" lvl="1">
              <a:defRPr/>
            </a:pPr>
            <a:endParaRPr lang="el-GR" sz="1400" b="1" i="1" baseline="30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" name="11 - Ευθύγραμμο βέλος σύνδεσης"/>
          <p:cNvCxnSpPr>
            <a:stCxn id="8" idx="2"/>
          </p:cNvCxnSpPr>
          <p:nvPr/>
        </p:nvCxnSpPr>
        <p:spPr bwMode="auto">
          <a:xfrm rot="5400000">
            <a:off x="3286126" y="2714625"/>
            <a:ext cx="285750" cy="142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3" name="12 - TextBox"/>
          <p:cNvSpPr txBox="1"/>
          <p:nvPr/>
        </p:nvSpPr>
        <p:spPr>
          <a:xfrm>
            <a:off x="428625" y="3857625"/>
            <a:ext cx="8358188" cy="2225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300" dirty="0">
                <a:latin typeface="+mj-lt"/>
              </a:rPr>
              <a:t>Στο </a:t>
            </a:r>
            <a:r>
              <a:rPr lang="en-US" sz="1300" dirty="0">
                <a:latin typeface="+mj-lt"/>
              </a:rPr>
              <a:t>test </a:t>
            </a:r>
            <a:r>
              <a:rPr lang="el-GR" sz="1300" dirty="0">
                <a:latin typeface="+mj-lt"/>
              </a:rPr>
              <a:t>για την ισότητα των μέσων η υπόθεση που ελέγχεται είναι η εξής:</a:t>
            </a:r>
          </a:p>
          <a:p>
            <a:pPr marL="0" lvl="1" algn="just">
              <a:defRPr/>
            </a:pP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</a:p>
          <a:p>
            <a:pPr marL="0" lvl="1" algn="just">
              <a:defRPr/>
            </a:pP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el-GR" sz="13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≠μ</a:t>
            </a:r>
            <a:r>
              <a:rPr lang="el-GR" sz="1300" b="1" i="1" baseline="-25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endParaRPr lang="el-GR" sz="13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1" algn="just">
              <a:defRPr/>
            </a:pPr>
            <a:endParaRPr lang="el-GR" sz="1300" b="1" i="1" baseline="30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el-GR" sz="1300" dirty="0">
                <a:solidFill>
                  <a:srgbClr val="7030A0"/>
                </a:solidFill>
                <a:latin typeface="+mj-lt"/>
              </a:rPr>
              <a:t>Η πρώτη γραμμή αφορά τον έλεγχο για την περίπτωση που οι διακυμάνσεις είναι ίσες.</a:t>
            </a:r>
          </a:p>
          <a:p>
            <a:pPr algn="just">
              <a:defRPr/>
            </a:pPr>
            <a:r>
              <a:rPr lang="el-GR" sz="1300" dirty="0">
                <a:solidFill>
                  <a:srgbClr val="808000"/>
                </a:solidFill>
                <a:latin typeface="+mj-lt"/>
              </a:rPr>
              <a:t>Η δεύτερη γραμμή αφορά τον έλεγχο για την περίπτωση που οι διακυμάνσεις δεν είναι ίσες. </a:t>
            </a:r>
          </a:p>
          <a:p>
            <a:pPr algn="just">
              <a:defRPr/>
            </a:pPr>
            <a:endParaRPr lang="el-GR" sz="1300" dirty="0">
              <a:latin typeface="+mj-lt"/>
            </a:endParaRPr>
          </a:p>
          <a:p>
            <a:pPr algn="just">
              <a:defRPr/>
            </a:pPr>
            <a:r>
              <a:rPr lang="el-GR" sz="1300" dirty="0">
                <a:latin typeface="+mj-lt"/>
              </a:rPr>
              <a:t>Στο συγκεκριμένο παράδειγμα, εφόσον οι διακυμάνσεις είναι ίσες, κοιτάξουμε την πρώτη γραμμή δηλαδή:</a:t>
            </a:r>
          </a:p>
          <a:p>
            <a:pPr algn="just">
              <a:defRPr/>
            </a:pPr>
            <a:r>
              <a:rPr lang="en-US" sz="1300" dirty="0">
                <a:latin typeface="+mj-lt"/>
              </a:rPr>
              <a:t>Sig = 0.897 &gt;0.05</a:t>
            </a:r>
            <a:r>
              <a:rPr lang="el-GR" sz="1300" dirty="0">
                <a:latin typeface="+mj-lt"/>
              </a:rPr>
              <a:t> επομένως δεχόμαστε την Η</a:t>
            </a:r>
            <a:r>
              <a:rPr lang="el-GR" sz="1300" baseline="-25000" dirty="0">
                <a:latin typeface="+mj-lt"/>
              </a:rPr>
              <a:t>0</a:t>
            </a:r>
            <a:r>
              <a:rPr lang="el-GR" sz="1300" dirty="0">
                <a:latin typeface="+mj-lt"/>
              </a:rPr>
              <a:t>, που σημαίνει ότι οι μέσες τιμές είναι ίσες.  Δηλαδή, </a:t>
            </a:r>
          </a:p>
          <a:p>
            <a:pPr algn="just">
              <a:defRPr/>
            </a:pPr>
            <a:r>
              <a:rPr lang="el-GR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δεν υπάρχει στατιστικά σημαντική διαφορά στον αριθμό των λέξεων με περισσότερες από τρεις συλλαβές στις διαφημίσεις των περιοδικών για τα άτομα ηλικίας μικρότερης των 25 και μεγαλύτερης των 40.</a:t>
            </a:r>
            <a:endParaRPr lang="el-GR" sz="1300" dirty="0">
              <a:latin typeface="+mj-lt"/>
            </a:endParaRPr>
          </a:p>
        </p:txBody>
      </p:sp>
      <p:sp>
        <p:nvSpPr>
          <p:cNvPr id="32775" name="13 - Ορθογώνιο"/>
          <p:cNvSpPr>
            <a:spLocks noChangeArrowheads="1"/>
          </p:cNvSpPr>
          <p:nvPr/>
        </p:nvSpPr>
        <p:spPr bwMode="auto">
          <a:xfrm>
            <a:off x="4214813" y="1500188"/>
            <a:ext cx="4500562" cy="1143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2776" name="16 - TextBox"/>
          <p:cNvSpPr txBox="1">
            <a:spLocks noChangeArrowheads="1"/>
          </p:cNvSpPr>
          <p:nvPr/>
        </p:nvSpPr>
        <p:spPr bwMode="auto">
          <a:xfrm>
            <a:off x="1500188" y="3286125"/>
            <a:ext cx="728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Εφόσον </a:t>
            </a:r>
            <a:r>
              <a:rPr lang="en-US" sz="1400"/>
              <a:t>Levene’s test=0</a:t>
            </a:r>
            <a:r>
              <a:rPr lang="el-GR" sz="1400"/>
              <a:t>.829</a:t>
            </a:r>
            <a:r>
              <a:rPr lang="en-US" sz="1400"/>
              <a:t>&gt;0.05</a:t>
            </a:r>
            <a:r>
              <a:rPr lang="el-GR" sz="1400"/>
              <a:t> οι διακυμάνσεις στο συγκεκριμένο παράδειγμα είναι ίσες</a:t>
            </a:r>
          </a:p>
        </p:txBody>
      </p:sp>
      <p:sp>
        <p:nvSpPr>
          <p:cNvPr id="32777" name="17 - Ορθογώνιο"/>
          <p:cNvSpPr>
            <a:spLocks noChangeArrowheads="1"/>
          </p:cNvSpPr>
          <p:nvPr/>
        </p:nvSpPr>
        <p:spPr bwMode="auto">
          <a:xfrm>
            <a:off x="357188" y="2214563"/>
            <a:ext cx="8358187" cy="142875"/>
          </a:xfrm>
          <a:prstGeom prst="rect">
            <a:avLst/>
          </a:prstGeom>
          <a:noFill/>
          <a:ln w="19050" algn="ctr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2778" name="18 - Ορθογώνιο"/>
          <p:cNvSpPr>
            <a:spLocks noChangeArrowheads="1"/>
          </p:cNvSpPr>
          <p:nvPr/>
        </p:nvSpPr>
        <p:spPr bwMode="auto">
          <a:xfrm>
            <a:off x="357188" y="2428875"/>
            <a:ext cx="8358187" cy="142875"/>
          </a:xfrm>
          <a:prstGeom prst="rect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sp>
        <p:nvSpPr>
          <p:cNvPr id="5" name="4 - TextBox"/>
          <p:cNvSpPr txBox="1"/>
          <p:nvPr/>
        </p:nvSpPr>
        <p:spPr>
          <a:xfrm>
            <a:off x="571500" y="1500188"/>
            <a:ext cx="76438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sz="1400" dirty="0">
              <a:latin typeface="+mj-lt"/>
            </a:endParaRPr>
          </a:p>
          <a:p>
            <a:pPr marL="0" lvl="1" algn="just">
              <a:defRPr/>
            </a:pPr>
            <a:r>
              <a:rPr lang="el-GR" sz="1400" dirty="0"/>
              <a:t>Στην περίπτωση που η εναλλακτική υπόθεση Η</a:t>
            </a:r>
            <a:r>
              <a:rPr lang="el-GR" sz="1400" baseline="-25000" dirty="0"/>
              <a:t>1</a:t>
            </a:r>
            <a:r>
              <a:rPr lang="el-GR" sz="1400" dirty="0"/>
              <a:t> δεν ήταν η Η</a:t>
            </a:r>
            <a:r>
              <a:rPr lang="el-GR" sz="1400" baseline="-25000" dirty="0"/>
              <a:t>1</a:t>
            </a:r>
            <a:r>
              <a:rPr lang="el-GR" sz="1400" dirty="0"/>
              <a:t>:  μ</a:t>
            </a:r>
            <a:r>
              <a:rPr lang="el-GR" sz="1400" baseline="-25000" dirty="0"/>
              <a:t>1</a:t>
            </a:r>
            <a:r>
              <a:rPr lang="el-GR" sz="1400" dirty="0"/>
              <a:t> ≠ μ</a:t>
            </a:r>
            <a:r>
              <a:rPr lang="el-GR" sz="1400" baseline="-25000" dirty="0"/>
              <a:t>2 </a:t>
            </a:r>
            <a:r>
              <a:rPr lang="el-GR" sz="1400" dirty="0"/>
              <a:t>αλλά μία εκ των </a:t>
            </a:r>
          </a:p>
          <a:p>
            <a:pPr marL="0" lvl="1" algn="just">
              <a:defRPr/>
            </a:pPr>
            <a:r>
              <a:rPr lang="el-GR" sz="1400" dirty="0"/>
              <a:t>Η</a:t>
            </a:r>
            <a:r>
              <a:rPr lang="el-GR" sz="1400" baseline="-25000" dirty="0"/>
              <a:t>1</a:t>
            </a:r>
            <a:r>
              <a:rPr lang="el-GR" sz="1400" dirty="0"/>
              <a:t>:  μ</a:t>
            </a:r>
            <a:r>
              <a:rPr lang="el-GR" sz="1400" baseline="-25000" dirty="0"/>
              <a:t>1</a:t>
            </a:r>
            <a:r>
              <a:rPr lang="el-GR" sz="1400" dirty="0"/>
              <a:t>&gt;μ</a:t>
            </a:r>
            <a:r>
              <a:rPr lang="el-GR" sz="1400" baseline="-25000" dirty="0"/>
              <a:t>2</a:t>
            </a:r>
            <a:r>
              <a:rPr lang="el-GR" sz="1400" dirty="0"/>
              <a:t> ή Η</a:t>
            </a:r>
            <a:r>
              <a:rPr lang="el-GR" sz="1400" baseline="-25000" dirty="0"/>
              <a:t>1</a:t>
            </a:r>
            <a:r>
              <a:rPr lang="el-GR" sz="1400" dirty="0"/>
              <a:t>:  μ</a:t>
            </a:r>
            <a:r>
              <a:rPr lang="el-GR" sz="1400" baseline="-25000" dirty="0"/>
              <a:t>1</a:t>
            </a:r>
            <a:r>
              <a:rPr lang="el-GR" sz="1400" dirty="0"/>
              <a:t>&lt;μ</a:t>
            </a:r>
            <a:r>
              <a:rPr lang="el-GR" sz="1400" baseline="-25000" dirty="0"/>
              <a:t>2</a:t>
            </a:r>
            <a:r>
              <a:rPr lang="el-GR" sz="1400" dirty="0"/>
              <a:t> τότε θα ίσχυαν τα εξής: </a:t>
            </a:r>
            <a:endParaRPr lang="el-GR" sz="1400" b="1" dirty="0"/>
          </a:p>
          <a:p>
            <a:pPr marL="0" lvl="1" algn="just">
              <a:defRPr/>
            </a:pPr>
            <a:endParaRPr lang="el-GR" sz="1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  <a:p>
            <a:pPr>
              <a:defRPr/>
            </a:pPr>
            <a:endParaRPr lang="el-GR" sz="1400" dirty="0">
              <a:latin typeface="+mj-lt"/>
            </a:endParaRPr>
          </a:p>
        </p:txBody>
      </p:sp>
      <p:sp>
        <p:nvSpPr>
          <p:cNvPr id="34819" name="5 - TextBox"/>
          <p:cNvSpPr txBox="1">
            <a:spLocks noChangeArrowheads="1"/>
          </p:cNvSpPr>
          <p:nvPr/>
        </p:nvSpPr>
        <p:spPr bwMode="auto">
          <a:xfrm>
            <a:off x="571500" y="2500313"/>
            <a:ext cx="7572375" cy="1600200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Η</a:t>
            </a:r>
            <a:r>
              <a:rPr lang="el-GR" sz="1400" baseline="-25000"/>
              <a:t>0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=μ</a:t>
            </a:r>
            <a:r>
              <a:rPr lang="el-GR" sz="1400" baseline="-25000"/>
              <a:t>2</a:t>
            </a:r>
            <a:r>
              <a:rPr lang="el-GR" sz="1400"/>
              <a:t> </a:t>
            </a:r>
          </a:p>
          <a:p>
            <a:r>
              <a:rPr lang="el-GR" sz="1400"/>
              <a:t>Η</a:t>
            </a:r>
            <a:r>
              <a:rPr lang="el-GR" sz="1400" baseline="-25000"/>
              <a:t>1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&gt;μ</a:t>
            </a:r>
            <a:r>
              <a:rPr lang="el-GR" sz="1400" baseline="-25000"/>
              <a:t>2 </a:t>
            </a:r>
            <a:endParaRPr lang="el-GR" sz="1400"/>
          </a:p>
          <a:p>
            <a:endParaRPr lang="el-GR" sz="1400"/>
          </a:p>
          <a:p>
            <a:pPr>
              <a:buFontTx/>
              <a:buChar char="-"/>
            </a:pPr>
            <a:r>
              <a:rPr lang="el-GR" sz="1400">
                <a:solidFill>
                  <a:srgbClr val="7030A0"/>
                </a:solidFill>
              </a:rPr>
              <a:t>όταν οι διακυμάνσεις είναι ίσες τότε 1- </a:t>
            </a:r>
            <a:r>
              <a:rPr lang="en-US" sz="1400">
                <a:solidFill>
                  <a:srgbClr val="7030A0"/>
                </a:solidFill>
              </a:rPr>
              <a:t>sig=</a:t>
            </a:r>
            <a:r>
              <a:rPr lang="el-GR" sz="1400">
                <a:solidFill>
                  <a:srgbClr val="7030A0"/>
                </a:solidFill>
              </a:rPr>
              <a:t>1-</a:t>
            </a:r>
            <a:r>
              <a:rPr lang="en-US" sz="1400">
                <a:solidFill>
                  <a:srgbClr val="7030A0"/>
                </a:solidFill>
              </a:rPr>
              <a:t>0.</a:t>
            </a:r>
            <a:r>
              <a:rPr lang="el-GR" sz="1400">
                <a:solidFill>
                  <a:srgbClr val="7030A0"/>
                </a:solidFill>
              </a:rPr>
              <a:t>897/2=1-0.4485=0.5515&gt;0</a:t>
            </a:r>
            <a:r>
              <a:rPr lang="en-US" sz="1400">
                <a:solidFill>
                  <a:srgbClr val="7030A0"/>
                </a:solidFill>
              </a:rPr>
              <a:t>.05 </a:t>
            </a:r>
            <a:r>
              <a:rPr lang="el-GR" sz="1400">
                <a:solidFill>
                  <a:srgbClr val="7030A0"/>
                </a:solidFill>
              </a:rPr>
              <a:t>άρα δεχόμαστε την Η</a:t>
            </a:r>
            <a:r>
              <a:rPr lang="el-GR" sz="1400" baseline="-25000">
                <a:solidFill>
                  <a:srgbClr val="7030A0"/>
                </a:solidFill>
              </a:rPr>
              <a:t>0</a:t>
            </a:r>
          </a:p>
          <a:p>
            <a:pPr>
              <a:buFontTx/>
              <a:buChar char="-"/>
            </a:pPr>
            <a:r>
              <a:rPr lang="el-GR" sz="1400">
                <a:solidFill>
                  <a:srgbClr val="808000"/>
                </a:solidFill>
              </a:rPr>
              <a:t> όταν οι διακυμάνσεις δεν είναι ίσες τότε 1-</a:t>
            </a:r>
            <a:r>
              <a:rPr lang="en-US" sz="1400">
                <a:solidFill>
                  <a:srgbClr val="808000"/>
                </a:solidFill>
              </a:rPr>
              <a:t>sig=</a:t>
            </a:r>
            <a:r>
              <a:rPr lang="el-GR" sz="1400">
                <a:solidFill>
                  <a:srgbClr val="808000"/>
                </a:solidFill>
              </a:rPr>
              <a:t>1-</a:t>
            </a:r>
            <a:r>
              <a:rPr lang="en-US" sz="1400">
                <a:solidFill>
                  <a:srgbClr val="808000"/>
                </a:solidFill>
              </a:rPr>
              <a:t>0.</a:t>
            </a:r>
            <a:r>
              <a:rPr lang="el-GR" sz="1400">
                <a:solidFill>
                  <a:srgbClr val="808000"/>
                </a:solidFill>
              </a:rPr>
              <a:t>896/2=1-0.448=0.552&gt;</a:t>
            </a:r>
            <a:r>
              <a:rPr lang="en-US" sz="1400">
                <a:solidFill>
                  <a:srgbClr val="808000"/>
                </a:solidFill>
              </a:rPr>
              <a:t>0.05</a:t>
            </a:r>
            <a:r>
              <a:rPr lang="el-GR" sz="1400">
                <a:solidFill>
                  <a:srgbClr val="808000"/>
                </a:solidFill>
              </a:rPr>
              <a:t> άρα δεχόμαστε την Η</a:t>
            </a:r>
            <a:r>
              <a:rPr lang="el-GR" sz="1400" baseline="-25000">
                <a:solidFill>
                  <a:srgbClr val="808000"/>
                </a:solidFill>
              </a:rPr>
              <a:t>0</a:t>
            </a:r>
          </a:p>
        </p:txBody>
      </p:sp>
      <p:sp>
        <p:nvSpPr>
          <p:cNvPr id="34820" name="7 - TextBox"/>
          <p:cNvSpPr txBox="1">
            <a:spLocks noChangeArrowheads="1"/>
          </p:cNvSpPr>
          <p:nvPr/>
        </p:nvSpPr>
        <p:spPr bwMode="auto">
          <a:xfrm>
            <a:off x="571500" y="4357688"/>
            <a:ext cx="7572375" cy="1169987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Η</a:t>
            </a:r>
            <a:r>
              <a:rPr lang="el-GR" sz="1400" baseline="-25000"/>
              <a:t>0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=μ</a:t>
            </a:r>
            <a:r>
              <a:rPr lang="el-GR" sz="1400" baseline="-25000"/>
              <a:t>2</a:t>
            </a:r>
            <a:r>
              <a:rPr lang="el-GR" sz="1400"/>
              <a:t> </a:t>
            </a:r>
          </a:p>
          <a:p>
            <a:r>
              <a:rPr lang="el-GR" sz="1400"/>
              <a:t>Η</a:t>
            </a:r>
            <a:r>
              <a:rPr lang="el-GR" sz="1400" baseline="-25000"/>
              <a:t>1</a:t>
            </a:r>
            <a:r>
              <a:rPr lang="el-GR" sz="1400"/>
              <a:t>: μ</a:t>
            </a:r>
            <a:r>
              <a:rPr lang="el-GR" sz="1400" baseline="-25000"/>
              <a:t>1</a:t>
            </a:r>
            <a:r>
              <a:rPr lang="el-GR" sz="1400"/>
              <a:t>&lt;μ</a:t>
            </a:r>
            <a:r>
              <a:rPr lang="el-GR" sz="1400" baseline="-25000"/>
              <a:t>2 	</a:t>
            </a:r>
          </a:p>
          <a:p>
            <a:endParaRPr lang="el-GR" sz="1400"/>
          </a:p>
          <a:p>
            <a:r>
              <a:rPr lang="el-GR" sz="1400">
                <a:solidFill>
                  <a:srgbClr val="7030A0"/>
                </a:solidFill>
              </a:rPr>
              <a:t>- όταν οι διακυμάνσεις είναι ίσες τότε </a:t>
            </a:r>
            <a:r>
              <a:rPr lang="en-US" sz="1400">
                <a:solidFill>
                  <a:srgbClr val="7030A0"/>
                </a:solidFill>
              </a:rPr>
              <a:t>sig=0.</a:t>
            </a:r>
            <a:r>
              <a:rPr lang="el-GR" sz="1400">
                <a:solidFill>
                  <a:srgbClr val="7030A0"/>
                </a:solidFill>
              </a:rPr>
              <a:t>897/2=0.4485 &gt;0</a:t>
            </a:r>
            <a:r>
              <a:rPr lang="en-US" sz="1400">
                <a:solidFill>
                  <a:srgbClr val="7030A0"/>
                </a:solidFill>
              </a:rPr>
              <a:t>.05 </a:t>
            </a:r>
            <a:r>
              <a:rPr lang="el-GR" sz="1400">
                <a:solidFill>
                  <a:srgbClr val="7030A0"/>
                </a:solidFill>
              </a:rPr>
              <a:t>άρα δεχόμαστε την Η</a:t>
            </a:r>
            <a:r>
              <a:rPr lang="el-GR" sz="1400" baseline="-25000">
                <a:solidFill>
                  <a:srgbClr val="7030A0"/>
                </a:solidFill>
              </a:rPr>
              <a:t>0</a:t>
            </a:r>
            <a:endParaRPr lang="el-GR" sz="1400">
              <a:solidFill>
                <a:srgbClr val="7030A0"/>
              </a:solidFill>
            </a:endParaRPr>
          </a:p>
          <a:p>
            <a:r>
              <a:rPr lang="el-GR" sz="1400"/>
              <a:t>- </a:t>
            </a:r>
            <a:r>
              <a:rPr lang="el-GR" sz="1400">
                <a:solidFill>
                  <a:srgbClr val="808000"/>
                </a:solidFill>
              </a:rPr>
              <a:t>όταν οι διακυμάνσεις δεν είναι ίσες τότε </a:t>
            </a:r>
            <a:r>
              <a:rPr lang="en-US" sz="1400">
                <a:solidFill>
                  <a:srgbClr val="808000"/>
                </a:solidFill>
              </a:rPr>
              <a:t>sig=0.896</a:t>
            </a:r>
            <a:r>
              <a:rPr lang="el-GR" sz="1400">
                <a:solidFill>
                  <a:srgbClr val="808000"/>
                </a:solidFill>
              </a:rPr>
              <a:t>/2=0.</a:t>
            </a:r>
            <a:r>
              <a:rPr lang="en-US" sz="1400">
                <a:solidFill>
                  <a:srgbClr val="808000"/>
                </a:solidFill>
              </a:rPr>
              <a:t>448 &gt;0.05</a:t>
            </a:r>
            <a:r>
              <a:rPr lang="el-GR" sz="1400">
                <a:solidFill>
                  <a:srgbClr val="808000"/>
                </a:solidFill>
              </a:rPr>
              <a:t> άρα δεχόμαστε την Η</a:t>
            </a:r>
            <a:r>
              <a:rPr lang="el-GR" sz="1400" baseline="-25000">
                <a:solidFill>
                  <a:srgbClr val="808000"/>
                </a:solidFill>
              </a:rPr>
              <a:t>0</a:t>
            </a:r>
            <a:endParaRPr lang="el-G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Independent Samples Test</a:t>
            </a:r>
            <a:endParaRPr lang="el-GR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2000250"/>
            <a:ext cx="7715250" cy="523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Εφόσον δεν ισχύει η προϋπόθεση της Κανονικότητας, εφαρμόζουμε το μη παραμετρικό τεστ </a:t>
            </a:r>
            <a:r>
              <a:rPr lang="en-US" sz="1400" dirty="0">
                <a:latin typeface="+mj-lt"/>
              </a:rPr>
              <a:t>Mann-Whitney.</a:t>
            </a:r>
            <a:endParaRPr lang="el-GR" sz="1400" dirty="0">
              <a:latin typeface="+mj-lt"/>
            </a:endParaRPr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14375" y="3500438"/>
            <a:ext cx="778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/>
              <a:t>Έστω ότι στο προηγούμενο παράδειγμα δεν ίσχυε η προϋπόθεση της Κανονικότητας.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Independent Samples Test</a:t>
            </a:r>
            <a:endParaRPr lang="el-GR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36099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428750"/>
            <a:ext cx="31051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286250"/>
            <a:ext cx="2505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17" name="6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3000375" y="2928938"/>
            <a:ext cx="2071688" cy="5000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8918" name="7 - Έλλειψη"/>
          <p:cNvSpPr>
            <a:spLocks noChangeArrowheads="1"/>
          </p:cNvSpPr>
          <p:nvPr/>
        </p:nvSpPr>
        <p:spPr bwMode="auto">
          <a:xfrm>
            <a:off x="5643563" y="2428875"/>
            <a:ext cx="714375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38919" name="8 - Ευθύγραμμο βέλος σύνδεσης"/>
          <p:cNvCxnSpPr>
            <a:cxnSpLocks noChangeShapeType="1"/>
            <a:stCxn id="38918" idx="4"/>
          </p:cNvCxnSpPr>
          <p:nvPr/>
        </p:nvCxnSpPr>
        <p:spPr bwMode="auto">
          <a:xfrm rot="16200000" flipH="1">
            <a:off x="5643562" y="3143251"/>
            <a:ext cx="1571625" cy="8572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0" y="5000625"/>
            <a:ext cx="2643188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τις δύο κατηγορίες για τις οποίες θα γίνει ο έλεγχος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(στο συγκεκριμένο παράδειγμα τις δύο ηλικιακές ομάδες)</a:t>
            </a:r>
          </a:p>
        </p:txBody>
      </p:sp>
      <p:cxnSp>
        <p:nvCxnSpPr>
          <p:cNvPr id="38921" name="10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786188" y="5000625"/>
            <a:ext cx="1857375" cy="3571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Independent Samples Test</a:t>
            </a:r>
            <a:endParaRPr lang="el-GR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43063"/>
            <a:ext cx="7673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43250" y="3071813"/>
            <a:ext cx="3744913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Sig. = 0,940 &gt; </a:t>
            </a:r>
            <a:r>
              <a:rPr lang="el-GR" sz="1400" dirty="0">
                <a:latin typeface="+mj-lt"/>
              </a:rPr>
              <a:t>0.05 </a:t>
            </a:r>
            <a:endParaRPr lang="en-US" sz="1400" dirty="0">
              <a:latin typeface="+mj-lt"/>
            </a:endParaRPr>
          </a:p>
          <a:p>
            <a:pPr algn="just">
              <a:defRPr/>
            </a:pPr>
            <a:r>
              <a:rPr lang="el-GR" sz="1400" dirty="0">
                <a:latin typeface="+mj-lt"/>
              </a:rPr>
              <a:t>Επομένως δεχόμαστε την 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, που σημαίνει ότι οι μέσες τιμές είναι ίσες. 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Δηλαδή,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δεν υπάρχει στατιστικά σημαντική διαφορά στον αριθμό των λέξεων με περισσότερες από τρεις συλλαβές στις διαφημίσεις των περιοδικών για τα άτομα ηλικίας μικρότερης των 25 και μεγαλύτερης των 40.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sp>
        <p:nvSpPr>
          <p:cNvPr id="3" name="2 - TextBox"/>
          <p:cNvSpPr txBox="1"/>
          <p:nvPr/>
        </p:nvSpPr>
        <p:spPr>
          <a:xfrm>
            <a:off x="714375" y="1714500"/>
            <a:ext cx="8215313" cy="417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/>
              <a:t>Το </a:t>
            </a:r>
            <a:r>
              <a:rPr lang="en-US" sz="1400" dirty="0"/>
              <a:t>paired samples t-test </a:t>
            </a:r>
            <a:r>
              <a:rPr lang="el-GR" sz="1400" dirty="0"/>
              <a:t>χρησιμοποιείται για να συγκρίνουμε τους μέσους μια μεταβλητής για δύο εξαρτημένα δείγματα. 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l-GR" sz="1400" dirty="0"/>
              <a:t>Εξαρτημένα δείγματα έχουμε όταν: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1400" dirty="0"/>
              <a:t> οι παρατηρήσεις στα δύο δείγματα έχουν επιλεγεί κατά ζεύγη με βάση κάποιο χαρακτηριστικό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1400" dirty="0"/>
              <a:t> έχουμε επαναλαμβανόμενες παρατηρήσεις πάνω στα ίδια άτομα ή στοιχεία. </a:t>
            </a:r>
          </a:p>
          <a:p>
            <a:pPr>
              <a:buFontTx/>
              <a:buChar char="-"/>
              <a:defRPr/>
            </a:pPr>
            <a:endParaRPr lang="el-GR" sz="1400" dirty="0"/>
          </a:p>
          <a:p>
            <a:pPr>
              <a:defRPr/>
            </a:pPr>
            <a:r>
              <a:rPr lang="el-GR" sz="1400" dirty="0"/>
              <a:t>Και στις δύο περιπτώσεις η μεταβλητή που χρησιμοποιείται για την μελέτη του προβλήματος είναι εκείνη που αναφέρεται στη 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διαφορά των τιμών </a:t>
            </a:r>
            <a:r>
              <a:rPr lang="el-GR" sz="1400" dirty="0"/>
              <a:t>των παρατηρήσεων και όχι σ’ αυτές καθαυτές  τις παρατηρήσεις. </a:t>
            </a:r>
          </a:p>
          <a:p>
            <a:pPr>
              <a:defRPr/>
            </a:pPr>
            <a:endParaRPr lang="el-GR" sz="1400" i="1" u="sng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0</a:t>
            </a:r>
            <a:r>
              <a:rPr lang="el-GR" sz="1400" i="1" dirty="0"/>
              <a:t>: Δεν υπάρχει διαφορά στις μέσες τιμές των δύο δειγμάτων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μ</a:t>
            </a:r>
            <a:r>
              <a:rPr lang="en-US" sz="1400" i="1" baseline="-25000" dirty="0"/>
              <a:t>D</a:t>
            </a:r>
            <a:r>
              <a:rPr lang="el-GR" sz="1400" i="1" dirty="0"/>
              <a:t>=</a:t>
            </a:r>
            <a:r>
              <a:rPr lang="en-US" sz="1400" i="1" dirty="0"/>
              <a:t>0, </a:t>
            </a:r>
            <a:r>
              <a:rPr lang="el-GR" sz="1400" i="1" dirty="0">
                <a:latin typeface="+mj-lt"/>
              </a:rPr>
              <a:t>όπου μ</a:t>
            </a:r>
            <a:r>
              <a:rPr lang="en-US" sz="1400" i="1" baseline="-25000" dirty="0">
                <a:latin typeface="+mj-lt"/>
              </a:rPr>
              <a:t>D</a:t>
            </a:r>
            <a:r>
              <a:rPr lang="el-GR" sz="1400" i="1" dirty="0">
                <a:latin typeface="+mj-lt"/>
              </a:rPr>
              <a:t> = μ</a:t>
            </a:r>
            <a:r>
              <a:rPr lang="en-US" sz="1400" i="1" baseline="-25000" dirty="0">
                <a:latin typeface="+mj-lt"/>
              </a:rPr>
              <a:t>1</a:t>
            </a:r>
            <a:r>
              <a:rPr lang="el-GR" sz="1400" i="1" dirty="0">
                <a:latin typeface="+mj-lt"/>
              </a:rPr>
              <a:t> – μ</a:t>
            </a:r>
            <a:r>
              <a:rPr lang="en-US" sz="1400" i="1" baseline="-25000" dirty="0">
                <a:latin typeface="+mj-lt"/>
              </a:rPr>
              <a:t>2</a:t>
            </a:r>
            <a:endParaRPr lang="el-GR" sz="1400" i="1" baseline="-25000" dirty="0">
              <a:latin typeface="+mj-lt"/>
            </a:endParaRPr>
          </a:p>
          <a:p>
            <a:pPr marL="0" lvl="1">
              <a:defRPr/>
            </a:pPr>
            <a:endParaRPr lang="el-GR" sz="1400" i="1" baseline="-25000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1</a:t>
            </a:r>
            <a:r>
              <a:rPr lang="el-GR" sz="1400" i="1" dirty="0"/>
              <a:t>: Υπάρχει διαφορά στις μέσες τιμές των δύο δειγμάτων ή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n-US" sz="1400" i="1" baseline="-25000" dirty="0"/>
              <a:t>1</a:t>
            </a:r>
            <a:r>
              <a:rPr lang="el-GR" sz="1400" i="1" dirty="0"/>
              <a:t>: μ</a:t>
            </a:r>
            <a:r>
              <a:rPr lang="en-US" sz="1400" i="1" baseline="-25000" dirty="0"/>
              <a:t>D</a:t>
            </a:r>
            <a:r>
              <a:rPr lang="el-GR" sz="1400" i="1" dirty="0"/>
              <a:t>≠</a:t>
            </a:r>
            <a:r>
              <a:rPr lang="en-US" sz="1400" i="1" dirty="0"/>
              <a:t>0</a:t>
            </a: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500063" y="5214938"/>
            <a:ext cx="8001000" cy="954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b="1" u="sng" dirty="0"/>
              <a:t>Προϋπόθεση Εφαρμογής του τεστ</a:t>
            </a:r>
          </a:p>
          <a:p>
            <a:pPr algn="just">
              <a:defRPr/>
            </a:pPr>
            <a:r>
              <a:rPr lang="el-GR" sz="1400" dirty="0"/>
              <a:t>Η διαφορά των δύο δειγμάτων θα πρέπει να ακολουθεί την Κανονική Κατανομή</a:t>
            </a:r>
          </a:p>
          <a:p>
            <a:pPr algn="just">
              <a:defRPr/>
            </a:pPr>
            <a:endParaRPr lang="el-GR" sz="1400" dirty="0"/>
          </a:p>
          <a:p>
            <a:pPr>
              <a:defRPr/>
            </a:pPr>
            <a:r>
              <a:rPr lang="el-GR" sz="1400" i="1" dirty="0"/>
              <a:t>Εάν δεν ισχύει η προϋπόθεση προχωρούμε στο αντίστοιχο μη παραμετρικό </a:t>
            </a:r>
            <a:r>
              <a:rPr lang="en-US" sz="1400" i="1" dirty="0" err="1"/>
              <a:t>Wilcoxon</a:t>
            </a:r>
            <a:r>
              <a:rPr lang="en-US" sz="1400" i="1" dirty="0"/>
              <a:t> Test</a:t>
            </a:r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sp>
        <p:nvSpPr>
          <p:cNvPr id="3" name="2 - TextBox"/>
          <p:cNvSpPr txBox="1"/>
          <p:nvPr/>
        </p:nvSpPr>
        <p:spPr>
          <a:xfrm>
            <a:off x="684213" y="1412875"/>
            <a:ext cx="8215312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/>
            <a:endParaRPr lang="el-GR" sz="1400" i="1"/>
          </a:p>
          <a:p>
            <a:pPr marL="0" lvl="1"/>
            <a:endParaRPr lang="el-GR" sz="1400" i="1"/>
          </a:p>
          <a:p>
            <a:pPr marL="0" lvl="1"/>
            <a:endParaRPr lang="el-GR" sz="140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73238"/>
            <a:ext cx="5418137" cy="3201987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sp>
        <p:nvSpPr>
          <p:cNvPr id="5" name="4 - TextBox"/>
          <p:cNvSpPr txBox="1"/>
          <p:nvPr/>
        </p:nvSpPr>
        <p:spPr>
          <a:xfrm>
            <a:off x="500063" y="1571625"/>
            <a:ext cx="8215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Στο αρχείο </a:t>
            </a:r>
            <a:r>
              <a:rPr lang="en-US" sz="1600" dirty="0"/>
              <a:t>content.sav </a:t>
            </a:r>
            <a:r>
              <a:rPr lang="el-GR" sz="1600" dirty="0"/>
              <a:t>έστω ότι θέλουμε να ελέγξουμε την υπόθεση ότι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η μέση περιεκτικότητα μιας καλλυντικής κρέμας σε ορισμένη δραστική ουσία επηρεάζεται ή όχι από φύλαξη ενός έτους σε ελεγχόμενες συνθήκες περιβάλλοντος.</a:t>
            </a:r>
          </a:p>
          <a:p>
            <a:pPr algn="just">
              <a:defRPr/>
            </a:pPr>
            <a:endParaRPr lang="el-GR" sz="1600" i="1" u="sng" dirty="0"/>
          </a:p>
          <a:p>
            <a:pPr marL="0" lvl="1" algn="just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n-US" sz="1600" b="1" i="1" baseline="-25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l-GR" sz="1600" b="1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n-US" sz="1600" b="1" i="1" baseline="-25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≠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l-GR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defRPr/>
            </a:pPr>
            <a:endParaRPr lang="el-GR" sz="1600" i="1" dirty="0"/>
          </a:p>
          <a:p>
            <a:pPr marL="0" lvl="1" algn="just">
              <a:defRPr/>
            </a:pPr>
            <a:r>
              <a:rPr lang="el-GR" sz="1600" dirty="0"/>
              <a:t>Αρχικά θα ελέγξουμε εάν ισχύει η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προϋπόθεση</a:t>
            </a:r>
            <a:r>
              <a:rPr lang="el-GR" sz="1600" dirty="0"/>
              <a:t>, δηλαδή εάν η μεταβλητή</a:t>
            </a:r>
            <a:r>
              <a:rPr lang="en-US" sz="1600" dirty="0"/>
              <a:t> </a:t>
            </a:r>
            <a:r>
              <a:rPr lang="el-GR" sz="1600" dirty="0"/>
              <a:t>που θα περιλαμβάνει τη διαφορά των παρατηρήσεων ακολουθεί Κανονική Κατανομή.</a:t>
            </a:r>
          </a:p>
        </p:txBody>
      </p:sp>
      <p:sp>
        <p:nvSpPr>
          <p:cNvPr id="45059" name="3 - TextBox"/>
          <p:cNvSpPr txBox="1">
            <a:spLocks noChangeArrowheads="1"/>
          </p:cNvSpPr>
          <p:nvPr/>
        </p:nvSpPr>
        <p:spPr bwMode="auto">
          <a:xfrm>
            <a:off x="500063" y="4143375"/>
            <a:ext cx="8072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Η υπόθεση που ελέγχουμε είναι:</a:t>
            </a:r>
          </a:p>
          <a:p>
            <a:r>
              <a:rPr lang="el-GR" sz="1600"/>
              <a:t>Η</a:t>
            </a:r>
            <a:r>
              <a:rPr lang="el-GR" sz="1600" baseline="-25000"/>
              <a:t>0</a:t>
            </a:r>
            <a:r>
              <a:rPr lang="el-GR" sz="1600"/>
              <a:t>: Η μεταβλητή «διαφορά» ακολουθεί την Κανονική Κατανομή</a:t>
            </a:r>
          </a:p>
          <a:p>
            <a:r>
              <a:rPr lang="el-GR" sz="1600"/>
              <a:t>Η</a:t>
            </a:r>
            <a:r>
              <a:rPr lang="el-GR" sz="1600" baseline="-25000"/>
              <a:t>1</a:t>
            </a:r>
            <a:r>
              <a:rPr lang="el-GR" sz="1600"/>
              <a:t>: Η μεταβλητή «διαφορά» δεν ακολουθεί την Κανονική Κατανομή</a:t>
            </a:r>
          </a:p>
          <a:p>
            <a:endParaRPr lang="el-GR" sz="1600"/>
          </a:p>
          <a:p>
            <a:r>
              <a:rPr lang="el-GR" sz="1400" i="1">
                <a:solidFill>
                  <a:srgbClr val="00B0F0"/>
                </a:solidFill>
              </a:rPr>
              <a:t>Για τις παλαιότερες εκδόσεις του </a:t>
            </a:r>
            <a:r>
              <a:rPr lang="en-US" sz="1400" i="1">
                <a:solidFill>
                  <a:srgbClr val="00B0F0"/>
                </a:solidFill>
              </a:rPr>
              <a:t>SPSS: </a:t>
            </a:r>
            <a:r>
              <a:rPr lang="el-GR" sz="1400" i="1">
                <a:solidFill>
                  <a:srgbClr val="00B0F0"/>
                </a:solidFill>
              </a:rPr>
              <a:t>Η μεταβλητή «διαφορά» δημιουργείτε με την εντολή εφαρμογής του </a:t>
            </a:r>
            <a:r>
              <a:rPr lang="en-US" sz="1400" i="1">
                <a:solidFill>
                  <a:srgbClr val="00B0F0"/>
                </a:solidFill>
              </a:rPr>
              <a:t>paired samples t-test</a:t>
            </a:r>
            <a:endParaRPr lang="el-GR" sz="1400" i="1">
              <a:solidFill>
                <a:srgbClr val="00B0F0"/>
              </a:solidFill>
            </a:endParaRPr>
          </a:p>
          <a:p>
            <a:endParaRPr lang="el-GR" sz="1600"/>
          </a:p>
          <a:p>
            <a:endParaRPr lang="el-GR" sz="1600"/>
          </a:p>
          <a:p>
            <a:endParaRPr lang="el-GR" sz="1600"/>
          </a:p>
          <a:p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36337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07" name="3 - Ευθύγραμμο βέλος σύνδεσης"/>
          <p:cNvCxnSpPr>
            <a:cxnSpLocks noChangeShapeType="1"/>
          </p:cNvCxnSpPr>
          <p:nvPr/>
        </p:nvCxnSpPr>
        <p:spPr bwMode="auto">
          <a:xfrm>
            <a:off x="2928938" y="1714500"/>
            <a:ext cx="1500187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9125" y="1428750"/>
            <a:ext cx="35718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200" dirty="0">
                <a:latin typeface="+mj-lt"/>
              </a:rPr>
              <a:t>Με την εντολή </a:t>
            </a:r>
            <a:r>
              <a:rPr lang="en-US" sz="1200" dirty="0">
                <a:latin typeface="+mj-lt"/>
              </a:rPr>
              <a:t>Compute </a:t>
            </a:r>
            <a:r>
              <a:rPr lang="el-GR" sz="1200" dirty="0">
                <a:latin typeface="+mj-lt"/>
              </a:rPr>
              <a:t>δημιουργούμε τη μεταβλητή </a:t>
            </a:r>
            <a:r>
              <a:rPr lang="en-US" sz="1200" dirty="0">
                <a:latin typeface="+mj-lt"/>
              </a:rPr>
              <a:t>DIAFORA</a:t>
            </a:r>
            <a:endParaRPr lang="el-GR" sz="1200" dirty="0">
              <a:latin typeface="+mj-lt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928813"/>
            <a:ext cx="3822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786188"/>
            <a:ext cx="207168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11" name="9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7572375" y="3214688"/>
            <a:ext cx="1500187" cy="71438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43500" y="4071938"/>
            <a:ext cx="1643063" cy="642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200" dirty="0">
                <a:latin typeface="+mj-lt"/>
              </a:rPr>
              <a:t>Ελέγχουμε την Κανονικότητα για τη μεταβλητή </a:t>
            </a:r>
            <a:r>
              <a:rPr lang="en-US" sz="1200" dirty="0">
                <a:latin typeface="+mj-lt"/>
              </a:rPr>
              <a:t>DIAFORA</a:t>
            </a:r>
            <a:endParaRPr lang="el-GR" sz="1200" dirty="0">
              <a:latin typeface="+mj-lt"/>
            </a:endParaRPr>
          </a:p>
        </p:txBody>
      </p:sp>
      <p:cxnSp>
        <p:nvCxnSpPr>
          <p:cNvPr id="47113" name="13 - Ευθύγραμμο βέλος σύνδεσης"/>
          <p:cNvCxnSpPr>
            <a:cxnSpLocks noChangeShapeType="1"/>
          </p:cNvCxnSpPr>
          <p:nvPr/>
        </p:nvCxnSpPr>
        <p:spPr bwMode="auto">
          <a:xfrm rot="10800000">
            <a:off x="6572250" y="4643438"/>
            <a:ext cx="428625" cy="357187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prstDash val="sysDash"/>
            <a:round/>
            <a:headEnd/>
            <a:tailEnd type="arrow" w="med" len="med"/>
          </a:ln>
        </p:spPr>
      </p:cxnSp>
      <p:pic>
        <p:nvPicPr>
          <p:cNvPr id="471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929063"/>
            <a:ext cx="4514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15" name="17 - Ευθύγραμμο βέλος σύνδεσης"/>
          <p:cNvCxnSpPr>
            <a:cxnSpLocks noChangeShapeType="1"/>
            <a:stCxn id="11" idx="1"/>
          </p:cNvCxnSpPr>
          <p:nvPr/>
        </p:nvCxnSpPr>
        <p:spPr bwMode="auto">
          <a:xfrm rot="10800000" flipV="1">
            <a:off x="4857750" y="4394200"/>
            <a:ext cx="285750" cy="3492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7116" name="19 - Ορθογώνιο"/>
          <p:cNvSpPr>
            <a:spLocks noChangeArrowheads="1"/>
          </p:cNvSpPr>
          <p:nvPr/>
        </p:nvSpPr>
        <p:spPr bwMode="auto">
          <a:xfrm>
            <a:off x="1571625" y="5286375"/>
            <a:ext cx="4286250" cy="954088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Επειδή το δείγμα είναι μικρό (&lt;30) κοιτάζω το </a:t>
            </a:r>
            <a:r>
              <a:rPr lang="en-US" sz="1400"/>
              <a:t>Shapiro-Wilk.</a:t>
            </a:r>
          </a:p>
          <a:p>
            <a:r>
              <a:rPr lang="en-US" sz="1400">
                <a:solidFill>
                  <a:srgbClr val="808000"/>
                </a:solidFill>
              </a:rPr>
              <a:t>Sig = 0.621&gt;0.05 </a:t>
            </a:r>
            <a:r>
              <a:rPr lang="el-GR" sz="1400"/>
              <a:t>επομένως δέχομαι την Η</a:t>
            </a:r>
            <a:r>
              <a:rPr lang="el-GR" sz="1400" baseline="-25000"/>
              <a:t>0</a:t>
            </a:r>
            <a:r>
              <a:rPr lang="el-GR" sz="1400"/>
              <a:t>, δηλαδή η μεταβλητή ακολουθεί Κανονική Κατανομή</a:t>
            </a:r>
          </a:p>
        </p:txBody>
      </p:sp>
      <p:sp>
        <p:nvSpPr>
          <p:cNvPr id="47117" name="20 - Έλλειψη"/>
          <p:cNvSpPr>
            <a:spLocks noChangeArrowheads="1"/>
          </p:cNvSpPr>
          <p:nvPr/>
        </p:nvSpPr>
        <p:spPr bwMode="auto">
          <a:xfrm>
            <a:off x="4357688" y="4429125"/>
            <a:ext cx="642937" cy="357188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7118" name="21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429125" y="4929188"/>
            <a:ext cx="428625" cy="14287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43063"/>
            <a:ext cx="3417888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714500"/>
            <a:ext cx="4522787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6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714750" y="2071688"/>
            <a:ext cx="785813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9157" name="7 - Έλλειψη"/>
          <p:cNvSpPr>
            <a:spLocks noChangeArrowheads="1"/>
          </p:cNvSpPr>
          <p:nvPr/>
        </p:nvSpPr>
        <p:spPr bwMode="auto">
          <a:xfrm>
            <a:off x="6286500" y="2214563"/>
            <a:ext cx="1143000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49158" name="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93594" y="3607594"/>
            <a:ext cx="2073275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29250" y="4572000"/>
            <a:ext cx="2643188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τα ζεύγη μεταβλητών για τα οποία θα γίνει ο έλεγχος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28813" y="5143500"/>
            <a:ext cx="3168650" cy="523875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400" dirty="0">
                <a:latin typeface="+mj-lt"/>
              </a:rPr>
              <a:t>Δημιουργείτε έτσι μια νέα μεταβλητή που είναι η διαφορά των δύο.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Paired Samples T-test</a:t>
            </a:r>
            <a:endParaRPr lang="el-GR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72644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2063" y="2714625"/>
            <a:ext cx="3824287" cy="523875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Η συσχέτιση μεταξύ των δύο μεταβλητών είναι</a:t>
            </a:r>
          </a:p>
          <a:p>
            <a:pPr>
              <a:defRPr/>
            </a:pPr>
            <a:r>
              <a:rPr lang="el-GR" sz="1400" dirty="0">
                <a:latin typeface="+mj-lt"/>
              </a:rPr>
              <a:t>μεγάλη (0.</a:t>
            </a:r>
            <a:r>
              <a:rPr lang="en-US" sz="1400" dirty="0">
                <a:latin typeface="+mj-lt"/>
              </a:rPr>
              <a:t>830</a:t>
            </a:r>
            <a:r>
              <a:rPr lang="el-GR" sz="1400" dirty="0">
                <a:latin typeface="+mj-lt"/>
              </a:rPr>
              <a:t>) 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και </a:t>
            </a:r>
            <a:r>
              <a:rPr lang="en-US" sz="1400" dirty="0">
                <a:latin typeface="+mj-lt"/>
              </a:rPr>
              <a:t>sig = 0.003&lt;0.05</a:t>
            </a:r>
            <a:endParaRPr lang="el-GR" sz="1400" dirty="0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286125"/>
            <a:ext cx="4357688" cy="11699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Για τη μέση τιμή των διαφορών των δειγμάτων </a:t>
            </a:r>
            <a:r>
              <a:rPr lang="en-US" sz="1400" dirty="0">
                <a:latin typeface="+mj-lt"/>
              </a:rPr>
              <a:t>sig</a:t>
            </a:r>
            <a:r>
              <a:rPr lang="el-GR" sz="1400" dirty="0">
                <a:latin typeface="+mj-lt"/>
              </a:rPr>
              <a:t>=0</a:t>
            </a:r>
            <a:r>
              <a:rPr lang="en-US" sz="1400" dirty="0">
                <a:latin typeface="+mj-lt"/>
              </a:rPr>
              <a:t>.10&gt;</a:t>
            </a:r>
            <a:r>
              <a:rPr lang="el-GR" sz="1400" dirty="0">
                <a:latin typeface="+mj-lt"/>
              </a:rPr>
              <a:t>0.05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άρα δεχόμαστε την 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, δηλαδή 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η μέση περιεκτικότητα μιας καλλυντικής κρέμας σε ορισμένη δραστική ουσία δεν επηρεάζεται από φύλαξη ενός έτους σε ελεγχόμενες συνθήκες περιβάλλοντος.</a:t>
            </a:r>
          </a:p>
        </p:txBody>
      </p:sp>
      <p:cxnSp>
        <p:nvCxnSpPr>
          <p:cNvPr id="51205" name="7 - Ευθύγραμμο βέλος σύνδεσης"/>
          <p:cNvCxnSpPr>
            <a:cxnSpLocks noChangeShapeType="1"/>
            <a:endCxn id="5" idx="1"/>
          </p:cNvCxnSpPr>
          <p:nvPr/>
        </p:nvCxnSpPr>
        <p:spPr bwMode="auto">
          <a:xfrm flipV="1">
            <a:off x="3643313" y="2976563"/>
            <a:ext cx="1428750" cy="95250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51206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286250" y="2071688"/>
            <a:ext cx="928688" cy="785812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72063" y="1643063"/>
            <a:ext cx="2428875" cy="523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Περιγραφικά στατιστικά για το ζεύγος των μεταβλητών.</a:t>
            </a:r>
          </a:p>
        </p:txBody>
      </p:sp>
      <p:cxnSp>
        <p:nvCxnSpPr>
          <p:cNvPr id="51208" name="1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4357688"/>
            <a:ext cx="785812" cy="4286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1209" name="15 - Έλλειψη"/>
          <p:cNvSpPr>
            <a:spLocks noChangeArrowheads="1"/>
          </p:cNvSpPr>
          <p:nvPr/>
        </p:nvSpPr>
        <p:spPr bwMode="auto">
          <a:xfrm>
            <a:off x="6143625" y="4857750"/>
            <a:ext cx="1143000" cy="107156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Related Samples Test</a:t>
            </a:r>
            <a:endParaRPr lang="el-GR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2000250"/>
            <a:ext cx="7715250" cy="523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Εφόσον δεν ισχύει η προϋπόθεση της Κανονικότητας, εφαρμόζουμε το μη παραμετρικό τεστ </a:t>
            </a:r>
            <a:r>
              <a:rPr lang="en-US" sz="1400" dirty="0" err="1">
                <a:latin typeface="+mj-lt"/>
              </a:rPr>
              <a:t>Wilcoxon</a:t>
            </a:r>
            <a:endParaRPr lang="el-GR" sz="1400" dirty="0">
              <a:latin typeface="+mj-lt"/>
            </a:endParaRPr>
          </a:p>
        </p:txBody>
      </p:sp>
      <p:sp>
        <p:nvSpPr>
          <p:cNvPr id="53251" name="Text Box 9"/>
          <p:cNvSpPr txBox="1">
            <a:spLocks noChangeArrowheads="1"/>
          </p:cNvSpPr>
          <p:nvPr/>
        </p:nvSpPr>
        <p:spPr bwMode="auto">
          <a:xfrm>
            <a:off x="714375" y="3500438"/>
            <a:ext cx="778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/>
              <a:t>Έστω ότι στο προηγούμενο παράδειγμα δεν ίσχυε η προϋπόθεση της Κανονικότητας.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Related Samples Test</a:t>
            </a:r>
            <a:endParaRPr lang="el-GR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0"/>
            <a:ext cx="335756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428750"/>
            <a:ext cx="43068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Oval 7"/>
          <p:cNvSpPr>
            <a:spLocks noChangeArrowheads="1"/>
          </p:cNvSpPr>
          <p:nvPr/>
        </p:nvSpPr>
        <p:spPr bwMode="auto">
          <a:xfrm>
            <a:off x="5429250" y="2857500"/>
            <a:ext cx="928688" cy="285750"/>
          </a:xfrm>
          <a:prstGeom prst="ellips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301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2967038" y="3252788"/>
            <a:ext cx="1495425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5302" name="9 - Έλλειψη"/>
          <p:cNvSpPr>
            <a:spLocks noChangeArrowheads="1"/>
          </p:cNvSpPr>
          <p:nvPr/>
        </p:nvSpPr>
        <p:spPr bwMode="auto">
          <a:xfrm>
            <a:off x="6000750" y="1857375"/>
            <a:ext cx="1143000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55303" name="1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22950" y="3249613"/>
            <a:ext cx="2071687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29250" y="4286250"/>
            <a:ext cx="2643188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τα ζεύγη μεταβλητών για τα οποία θα γίνει ο έλεγχος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 Parametric 2 Related Samples Test</a:t>
            </a:r>
            <a:endParaRPr lang="el-GR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72691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00563" y="1714500"/>
            <a:ext cx="4357687" cy="646113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Περιλαμβάνει το πλήθος των περιπτώσεων που έγιναν αρνητικότερες μετά τη φύλαξη για ένα έτος. </a:t>
            </a:r>
          </a:p>
          <a:p>
            <a:pPr>
              <a:defRPr/>
            </a:pPr>
            <a:r>
              <a:rPr lang="el-GR" sz="1200" dirty="0">
                <a:latin typeface="+mj-lt"/>
              </a:rPr>
              <a:t>Εδώ υπάρχουν 7 τέτοιες περιπτώσεις.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 flipV="1">
            <a:off x="1428750" y="2714625"/>
            <a:ext cx="2500313" cy="142875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00563" y="2571750"/>
            <a:ext cx="4357687" cy="646113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Περιλαμβάνει το πλήθος των περιπτώσεων που έγιναν θετικές μετά </a:t>
            </a:r>
            <a:r>
              <a:rPr lang="el-GR" sz="1200" dirty="0"/>
              <a:t>τη φύλαξη για ένα έτος. </a:t>
            </a:r>
          </a:p>
          <a:p>
            <a:pPr>
              <a:defRPr/>
            </a:pPr>
            <a:r>
              <a:rPr lang="el-GR" sz="1200" dirty="0"/>
              <a:t>Εδώ υπάρχουν 3 τέτοιες περιπτώσεις.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1428750" y="2928938"/>
            <a:ext cx="2500313" cy="142875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1428750" y="3071813"/>
            <a:ext cx="1571625" cy="142875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86313" y="3857625"/>
            <a:ext cx="3929062" cy="64611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latin typeface="+mj-lt"/>
              </a:rPr>
              <a:t>Περιλαμβάνει το πλήθος των περιπτώσεων που δεν άλλαξαν μετά </a:t>
            </a:r>
            <a:r>
              <a:rPr lang="el-GR" sz="1200" dirty="0"/>
              <a:t>φύλαξη για ένα έτος. </a:t>
            </a:r>
          </a:p>
          <a:p>
            <a:pPr>
              <a:defRPr/>
            </a:pPr>
            <a:r>
              <a:rPr lang="el-GR" sz="1200" dirty="0"/>
              <a:t>Εδώ υπάρχουν 0 τέτοιες περιπτώσεις.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14563" y="4572000"/>
            <a:ext cx="3744912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Wilcoxon</a:t>
            </a:r>
            <a:r>
              <a:rPr lang="en-US" sz="1400" dirty="0">
                <a:latin typeface="+mj-lt"/>
              </a:rPr>
              <a:t> =-</a:t>
            </a:r>
            <a:r>
              <a:rPr lang="el-GR" sz="1400" dirty="0">
                <a:latin typeface="+mj-lt"/>
              </a:rPr>
              <a:t>1,652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Sig. = 0,0</a:t>
            </a:r>
            <a:r>
              <a:rPr lang="el-GR" sz="1400" dirty="0">
                <a:latin typeface="+mj-lt"/>
              </a:rPr>
              <a:t>98&gt;0.05 </a:t>
            </a: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l-GR" sz="1400" dirty="0">
                <a:latin typeface="+mj-lt"/>
              </a:rPr>
              <a:t>Άρα </a:t>
            </a:r>
            <a:r>
              <a:rPr lang="el-GR" sz="1400" dirty="0"/>
              <a:t>δεχόμαστε την Η</a:t>
            </a:r>
            <a:r>
              <a:rPr lang="el-GR" sz="1400" baseline="-25000" dirty="0"/>
              <a:t>0</a:t>
            </a:r>
            <a:r>
              <a:rPr lang="el-GR" sz="1400" dirty="0"/>
              <a:t>, δηλαδή 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η μέση περιεκτικότητα μιας καλλυντικής κρέμας σε ορισμένη δραστική ουσία δεν επηρεάζεται από φύλαξη ενός έτους σε ελεγχόμενες συνθήκες περιβάλλοντος.</a:t>
            </a:r>
            <a:endParaRPr lang="el-GR" sz="1400" dirty="0">
              <a:latin typeface="+mj-lt"/>
            </a:endParaRPr>
          </a:p>
        </p:txBody>
      </p:sp>
      <p:cxnSp>
        <p:nvCxnSpPr>
          <p:cNvPr id="57354" name="11 - Ευθύγραμμο βέλος σύνδεσης"/>
          <p:cNvCxnSpPr>
            <a:cxnSpLocks noChangeShapeType="1"/>
            <a:stCxn id="57348" idx="3"/>
            <a:endCxn id="4" idx="1"/>
          </p:cNvCxnSpPr>
          <p:nvPr/>
        </p:nvCxnSpPr>
        <p:spPr bwMode="auto">
          <a:xfrm flipV="1">
            <a:off x="3929063" y="2038350"/>
            <a:ext cx="571500" cy="747713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7355" name="12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2786063"/>
            <a:ext cx="571500" cy="214312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7356" name="17 - Ευθύγραμμο βέλος σύνδεσης"/>
          <p:cNvCxnSpPr>
            <a:cxnSpLocks noChangeShapeType="1"/>
            <a:endCxn id="9" idx="1"/>
          </p:cNvCxnSpPr>
          <p:nvPr/>
        </p:nvCxnSpPr>
        <p:spPr bwMode="auto">
          <a:xfrm>
            <a:off x="3000375" y="3214688"/>
            <a:ext cx="1785938" cy="966787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57357" name="22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1928813" y="4643438"/>
            <a:ext cx="285750" cy="2857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7358" name="23 - Έλλειψη"/>
          <p:cNvSpPr>
            <a:spLocks noChangeArrowheads="1"/>
          </p:cNvSpPr>
          <p:nvPr/>
        </p:nvSpPr>
        <p:spPr bwMode="auto">
          <a:xfrm>
            <a:off x="1285875" y="5357813"/>
            <a:ext cx="785813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100" dirty="0" smtClean="0"/>
              <a:t>T- Test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100" dirty="0" smtClean="0"/>
              <a:t>Δύο Ανεξάρτητα Δείγματα</a:t>
            </a:r>
            <a:r>
              <a:rPr lang="en-US" sz="2100" dirty="0" smtClean="0"/>
              <a:t> (independent samples t test)</a:t>
            </a:r>
            <a:endParaRPr lang="el-GR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100" dirty="0" smtClean="0"/>
              <a:t> Δύο Εξαρτημένα Δείγματα</a:t>
            </a:r>
            <a:r>
              <a:rPr lang="en-US" sz="2100" dirty="0" smtClean="0"/>
              <a:t> (paired samples t test)</a:t>
            </a: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T-test</a:t>
            </a:r>
            <a:endParaRPr lang="el-GR" smtClean="0"/>
          </a:p>
        </p:txBody>
      </p:sp>
      <p:sp>
        <p:nvSpPr>
          <p:cNvPr id="20482" name="7 - TextBox"/>
          <p:cNvSpPr txBox="1">
            <a:spLocks noChangeArrowheads="1"/>
          </p:cNvSpPr>
          <p:nvPr/>
        </p:nvSpPr>
        <p:spPr bwMode="auto">
          <a:xfrm>
            <a:off x="714375" y="1571625"/>
            <a:ext cx="7786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/>
              <a:t>Το </a:t>
            </a:r>
            <a:r>
              <a:rPr lang="en-US" sz="1600"/>
              <a:t>T-test </a:t>
            </a:r>
            <a:r>
              <a:rPr lang="el-GR" sz="1600"/>
              <a:t>χρησιμοποιείται </a:t>
            </a:r>
          </a:p>
          <a:p>
            <a:pPr algn="just"/>
            <a:endParaRPr lang="el-GR" sz="1600"/>
          </a:p>
          <a:p>
            <a:pPr algn="just">
              <a:buFont typeface="Wingdings" pitchFamily="2" charset="2"/>
              <a:buChar char="Ø"/>
            </a:pPr>
            <a:r>
              <a:rPr lang="el-GR" sz="1600"/>
              <a:t> Για να ελέγξουμε τη διαφορά μεταξύ του μέσου μιας μεταβλητής και μιας τιμής που έχουμε ορίσει.</a:t>
            </a:r>
          </a:p>
          <a:p>
            <a:pPr algn="just">
              <a:buFont typeface="Wingdings" pitchFamily="2" charset="2"/>
              <a:buChar char="Ø"/>
            </a:pPr>
            <a:endParaRPr lang="el-GR" sz="1600"/>
          </a:p>
          <a:p>
            <a:pPr algn="just">
              <a:buFont typeface="Wingdings" pitchFamily="2" charset="2"/>
              <a:buChar char="Ø"/>
            </a:pPr>
            <a:endParaRPr lang="el-GR" sz="1600"/>
          </a:p>
          <a:p>
            <a:pPr algn="just">
              <a:buFont typeface="Wingdings" pitchFamily="2" charset="2"/>
              <a:buChar char="Ø"/>
            </a:pPr>
            <a:r>
              <a:rPr lang="el-GR" sz="1600"/>
              <a:t> Όταν υπάρχει μία ποσοτική μεταβλητή και μία κατηγορική μεταβλητή με δύο κατηγορίες (π.χ. ναι-όχι, Άνδρας-Γυναίκα, Πρωτεύουσα-Επαρχεία) και θέλουμε να ελέγξουμε τη διαφορά των μέσων μεταξύ των κατηγοριών της κατηγορικής μεταβλητής. </a:t>
            </a:r>
          </a:p>
          <a:p>
            <a:pPr algn="just">
              <a:buFont typeface="Wingdings" pitchFamily="2" charset="2"/>
              <a:buChar char="Ø"/>
            </a:pPr>
            <a:endParaRPr lang="el-GR" sz="1600"/>
          </a:p>
          <a:p>
            <a:pPr algn="just">
              <a:buFont typeface="Wingdings" pitchFamily="2" charset="2"/>
              <a:buChar char="Ø"/>
            </a:pPr>
            <a:r>
              <a:rPr lang="el-GR" sz="1600"/>
              <a:t>Για να συγκρίνουμε τους μέσους μια μεταβλητής για δύο εξαρτημένα δείγματα.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14375" y="5000625"/>
            <a:ext cx="7786688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Για την εφαρμογή του </a:t>
            </a:r>
            <a:r>
              <a:rPr lang="en-US" sz="1600" dirty="0"/>
              <a:t>t-test </a:t>
            </a:r>
            <a:r>
              <a:rPr lang="el-GR" sz="1600" dirty="0"/>
              <a:t>πρέπει να ισχύουν ορισμένες προϋποθέσεις. </a:t>
            </a:r>
          </a:p>
          <a:p>
            <a:pPr algn="just">
              <a:defRPr/>
            </a:pPr>
            <a:r>
              <a:rPr lang="el-GR" sz="1600" dirty="0"/>
              <a:t>Εάν δεν ισχύουν προχωρούμε στα αντίστοιχα μη παραμετρικά τεστ.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sp>
        <p:nvSpPr>
          <p:cNvPr id="22530" name="2 - TextBox"/>
          <p:cNvSpPr txBox="1">
            <a:spLocks noChangeArrowheads="1"/>
          </p:cNvSpPr>
          <p:nvPr/>
        </p:nvSpPr>
        <p:spPr bwMode="auto">
          <a:xfrm>
            <a:off x="714375" y="1714500"/>
            <a:ext cx="8215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Το </a:t>
            </a:r>
            <a:r>
              <a:rPr lang="en-US" sz="1600"/>
              <a:t>independent samples t-test </a:t>
            </a:r>
            <a:r>
              <a:rPr lang="el-GR" sz="1600"/>
              <a:t>χρησιμοποιείται για να ελέγξουμε αν υπάρχει στατιστικά σημαντική διαφορά μεταξύ των μέσων δύο ανεξάρτητων δειγμάτων.</a:t>
            </a:r>
          </a:p>
          <a:p>
            <a:endParaRPr lang="el-GR" sz="1600" i="1" u="sng"/>
          </a:p>
          <a:p>
            <a:pPr marL="0" lvl="1"/>
            <a:r>
              <a:rPr lang="el-GR" sz="1600" i="1"/>
              <a:t>Η</a:t>
            </a:r>
            <a:r>
              <a:rPr lang="el-GR" sz="1600" i="1" baseline="-25000"/>
              <a:t>0</a:t>
            </a:r>
            <a:r>
              <a:rPr lang="el-GR" sz="1600" i="1"/>
              <a:t>: Δεν υπάρχει διαφορά στις μέσες τιμές των δύο δειγμάτων  ή </a:t>
            </a:r>
          </a:p>
          <a:p>
            <a:pPr marL="0" lvl="1"/>
            <a:r>
              <a:rPr lang="el-GR" sz="1600" i="1"/>
              <a:t>		Η</a:t>
            </a:r>
            <a:r>
              <a:rPr lang="el-GR" sz="1600" i="1" baseline="-25000"/>
              <a:t>0</a:t>
            </a:r>
            <a:r>
              <a:rPr lang="el-GR" sz="1600" i="1"/>
              <a:t>: μ</a:t>
            </a:r>
            <a:r>
              <a:rPr lang="el-GR" sz="1600" i="1" baseline="-25000"/>
              <a:t>1</a:t>
            </a:r>
            <a:r>
              <a:rPr lang="el-GR" sz="1600" i="1"/>
              <a:t>=μ</a:t>
            </a:r>
            <a:r>
              <a:rPr lang="el-GR" sz="1600" i="1" baseline="-25000"/>
              <a:t>2</a:t>
            </a:r>
          </a:p>
          <a:p>
            <a:pPr marL="0" lvl="1"/>
            <a:r>
              <a:rPr lang="el-GR" sz="1600" i="1"/>
              <a:t>Η</a:t>
            </a:r>
            <a:r>
              <a:rPr lang="el-GR" sz="1600" i="1" baseline="-25000"/>
              <a:t>1</a:t>
            </a:r>
            <a:r>
              <a:rPr lang="el-GR" sz="1600" i="1"/>
              <a:t>: Υπάρχει διαφορά στις μέσες τιμές των δύο δειγμάτων ή</a:t>
            </a:r>
          </a:p>
          <a:p>
            <a:pPr marL="0" lvl="1"/>
            <a:r>
              <a:rPr lang="el-GR" sz="1600" i="1"/>
              <a:t>		Η</a:t>
            </a:r>
            <a:r>
              <a:rPr lang="en-US" sz="1600" i="1" baseline="-25000"/>
              <a:t>1</a:t>
            </a:r>
            <a:r>
              <a:rPr lang="el-GR" sz="1600" i="1"/>
              <a:t>: μ</a:t>
            </a:r>
            <a:r>
              <a:rPr lang="el-GR" sz="1600" i="1" baseline="-25000"/>
              <a:t>1</a:t>
            </a:r>
            <a:r>
              <a:rPr lang="el-GR" sz="1600" i="1"/>
              <a:t>≠μ</a:t>
            </a:r>
            <a:r>
              <a:rPr lang="el-GR" sz="1600" i="1" baseline="-25000"/>
              <a:t>2</a:t>
            </a:r>
            <a:endParaRPr lang="el-GR" sz="1600" i="1"/>
          </a:p>
          <a:p>
            <a:pPr marL="0" lvl="1"/>
            <a:endParaRPr lang="el-GR" sz="1600" i="1"/>
          </a:p>
          <a:p>
            <a:pPr marL="0" lvl="1"/>
            <a:endParaRPr lang="el-GR" sz="1600" i="1"/>
          </a:p>
          <a:p>
            <a:pPr marL="0" lvl="1"/>
            <a:endParaRPr lang="el-GR" sz="1600"/>
          </a:p>
        </p:txBody>
      </p:sp>
      <p:sp>
        <p:nvSpPr>
          <p:cNvPr id="4" name="3 - TextBox"/>
          <p:cNvSpPr txBox="1"/>
          <p:nvPr/>
        </p:nvSpPr>
        <p:spPr>
          <a:xfrm>
            <a:off x="642938" y="4143375"/>
            <a:ext cx="8001000" cy="1323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b="1" u="sng" dirty="0"/>
              <a:t>Προϋπόθεση Εφαρμογής του τεστ</a:t>
            </a:r>
          </a:p>
          <a:p>
            <a:pPr algn="just">
              <a:defRPr/>
            </a:pPr>
            <a:r>
              <a:rPr lang="el-GR" sz="1600" dirty="0"/>
              <a:t>Τα δύο δείγματα θα πρέπει να ακολουθούν την Κανονική Κατανομή</a:t>
            </a:r>
          </a:p>
          <a:p>
            <a:pPr algn="just">
              <a:defRPr/>
            </a:pPr>
            <a:endParaRPr lang="el-GR" sz="1600" dirty="0"/>
          </a:p>
          <a:p>
            <a:pPr>
              <a:defRPr/>
            </a:pPr>
            <a:r>
              <a:rPr lang="el-GR" sz="1600" i="1" dirty="0"/>
              <a:t>Εάν δεν ισχύει η προϋπόθεση προχωρούμε στο αντίστοιχο μη παραμετρικό </a:t>
            </a:r>
            <a:r>
              <a:rPr lang="en-US" sz="1600" i="1" dirty="0"/>
              <a:t>Mann – Whitney</a:t>
            </a:r>
            <a:r>
              <a:rPr lang="el-GR" sz="1600" i="1" dirty="0"/>
              <a:t> </a:t>
            </a:r>
            <a:r>
              <a:rPr lang="en-US" sz="1600" i="1" dirty="0"/>
              <a:t>U Test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sp>
        <p:nvSpPr>
          <p:cNvPr id="5" name="4 - TextBox"/>
          <p:cNvSpPr txBox="1"/>
          <p:nvPr/>
        </p:nvSpPr>
        <p:spPr>
          <a:xfrm>
            <a:off x="500063" y="1571625"/>
            <a:ext cx="821531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Επιστρέφοντας στο αρχείο </a:t>
            </a:r>
            <a:r>
              <a:rPr lang="en-US" sz="1600" dirty="0" err="1"/>
              <a:t>advertisments_sav</a:t>
            </a:r>
            <a:r>
              <a:rPr lang="en-US" sz="1600" dirty="0"/>
              <a:t> </a:t>
            </a:r>
            <a:r>
              <a:rPr lang="el-GR" sz="1600" dirty="0"/>
              <a:t>έστω ότι θέλουμε να ελέγξουμε την υπόθεση ότι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ο αριθμός των λέξεων με περισσότερες από τρεις συλλαβές στις διαφημίσεις των περιοδικών είναι ίδιος για τα άτομα ηλικίας μικρότερης των 25 και μεγαλύτερης των 40.</a:t>
            </a:r>
          </a:p>
          <a:p>
            <a:pPr>
              <a:defRPr/>
            </a:pPr>
            <a:endParaRPr lang="el-GR" sz="1600" i="1" u="sng" dirty="0"/>
          </a:p>
          <a:p>
            <a:pPr marL="0" lvl="1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=μ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  <a:p>
            <a:pPr marL="0" lvl="1">
              <a:defRPr/>
            </a:pP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: 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sz="1600" b="1" i="1" dirty="0">
                <a:solidFill>
                  <a:schemeClr val="accent1">
                    <a:lumMod val="50000"/>
                  </a:schemeClr>
                </a:solidFill>
              </a:rPr>
              <a:t>≠μ</a:t>
            </a:r>
            <a:r>
              <a:rPr lang="el-GR" sz="1600" b="1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l-GR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defRPr/>
            </a:pPr>
            <a:endParaRPr lang="el-GR" sz="1600" i="1" dirty="0"/>
          </a:p>
          <a:p>
            <a:pPr marL="0" lvl="1">
              <a:defRPr/>
            </a:pPr>
            <a:r>
              <a:rPr lang="el-GR" sz="1600" dirty="0"/>
              <a:t>Αρχικά θα ελέγξουμε εάν ισχύει η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προϋπόθεση</a:t>
            </a:r>
            <a:r>
              <a:rPr lang="el-GR" sz="1600" dirty="0"/>
              <a:t>, δηλαδή εάν η μεταβλητή «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</a:rPr>
              <a:t>αριθμός των λέξεων με περισσότερες από τρεις συλλαβές»</a:t>
            </a:r>
            <a:r>
              <a:rPr lang="el-GR" sz="1600" dirty="0"/>
              <a:t> ακολουθεί Κανονική Κατανομή και για τις δύο ηλικιακές κατηγορίες.</a:t>
            </a:r>
          </a:p>
        </p:txBody>
      </p:sp>
      <p:sp>
        <p:nvSpPr>
          <p:cNvPr id="24579" name="3 - TextBox"/>
          <p:cNvSpPr txBox="1">
            <a:spLocks noChangeArrowheads="1"/>
          </p:cNvSpPr>
          <p:nvPr/>
        </p:nvSpPr>
        <p:spPr bwMode="auto">
          <a:xfrm>
            <a:off x="571500" y="4214813"/>
            <a:ext cx="7143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Η υπόθεση που ελέγχουμε είναι:</a:t>
            </a:r>
          </a:p>
          <a:p>
            <a:r>
              <a:rPr lang="el-GR" sz="1600" i="1" u="sng"/>
              <a:t>Για την 1</a:t>
            </a:r>
            <a:r>
              <a:rPr lang="el-GR" sz="1600" i="1" u="sng" baseline="30000"/>
              <a:t>η</a:t>
            </a:r>
            <a:r>
              <a:rPr lang="el-GR" sz="1600" i="1" u="sng"/>
              <a:t> ηλικιακή ομάδα (άτομα ηλικίας μικρότερης των 25</a:t>
            </a:r>
            <a:r>
              <a:rPr lang="el-GR" sz="1600" i="1"/>
              <a:t>)</a:t>
            </a:r>
          </a:p>
          <a:p>
            <a:r>
              <a:rPr lang="el-GR" sz="1600"/>
              <a:t>Η</a:t>
            </a:r>
            <a:r>
              <a:rPr lang="el-GR" sz="1600" baseline="-25000"/>
              <a:t>0</a:t>
            </a:r>
            <a:r>
              <a:rPr lang="el-GR" sz="1600"/>
              <a:t>: Η μεταβλητή ακολουθεί την Κανονική Κατανομή</a:t>
            </a:r>
          </a:p>
          <a:p>
            <a:r>
              <a:rPr lang="el-GR" sz="1600"/>
              <a:t>Η</a:t>
            </a:r>
            <a:r>
              <a:rPr lang="el-GR" sz="1600" baseline="-25000"/>
              <a:t>1</a:t>
            </a:r>
            <a:r>
              <a:rPr lang="el-GR" sz="1600"/>
              <a:t>: Η μεταβλητή δεν ακολουθεί την Κανονική Κατανομή</a:t>
            </a:r>
          </a:p>
          <a:p>
            <a:endParaRPr lang="el-GR" sz="1600"/>
          </a:p>
          <a:p>
            <a:r>
              <a:rPr lang="el-GR" sz="1600" i="1"/>
              <a:t>Για την 3</a:t>
            </a:r>
            <a:r>
              <a:rPr lang="el-GR" sz="1600" i="1" baseline="30000"/>
              <a:t>η</a:t>
            </a:r>
            <a:r>
              <a:rPr lang="el-GR" sz="1600" i="1"/>
              <a:t> ηλικιακή ομάδα (άτομα ηλικίας μεγαλύτερης των 40)</a:t>
            </a:r>
          </a:p>
          <a:p>
            <a:r>
              <a:rPr lang="el-GR" sz="1600"/>
              <a:t>Η</a:t>
            </a:r>
            <a:r>
              <a:rPr lang="el-GR" sz="1600" baseline="-25000"/>
              <a:t>0</a:t>
            </a:r>
            <a:r>
              <a:rPr lang="el-GR" sz="1600"/>
              <a:t>: Η μεταβλητή ακολουθεί την Κανονική Κατανομή</a:t>
            </a:r>
          </a:p>
          <a:p>
            <a:r>
              <a:rPr lang="el-GR" sz="1600"/>
              <a:t>Η</a:t>
            </a:r>
            <a:r>
              <a:rPr lang="el-GR" sz="1600" baseline="-25000"/>
              <a:t>1</a:t>
            </a:r>
            <a:r>
              <a:rPr lang="el-GR" sz="1600"/>
              <a:t>: Η μεταβλητή δεν ακολουθεί την Κανονική Κατανομή</a:t>
            </a:r>
          </a:p>
          <a:p>
            <a:endParaRPr lang="el-GR" sz="1600"/>
          </a:p>
          <a:p>
            <a:endParaRPr lang="el-GR" sz="1600"/>
          </a:p>
          <a:p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40005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429125"/>
            <a:ext cx="6905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8 - Ορθογώνιο"/>
          <p:cNvSpPr>
            <a:spLocks noChangeArrowheads="1"/>
          </p:cNvSpPr>
          <p:nvPr/>
        </p:nvSpPr>
        <p:spPr bwMode="auto">
          <a:xfrm>
            <a:off x="4572000" y="2000250"/>
            <a:ext cx="4286250" cy="18161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 u="sng"/>
              <a:t>Για την 1</a:t>
            </a:r>
            <a:r>
              <a:rPr lang="el-GR" sz="1400" i="1" u="sng" baseline="30000"/>
              <a:t>η</a:t>
            </a:r>
            <a:r>
              <a:rPr lang="el-GR" sz="1400" i="1" u="sng"/>
              <a:t> ηλικιακή ομάδα:</a:t>
            </a:r>
          </a:p>
          <a:p>
            <a:r>
              <a:rPr lang="en-US" sz="1400">
                <a:solidFill>
                  <a:srgbClr val="FF0000"/>
                </a:solidFill>
              </a:rPr>
              <a:t>Sig = 0.122&gt;0.05 </a:t>
            </a:r>
            <a:r>
              <a:rPr lang="el-GR" sz="1400"/>
              <a:t>επομένως δέχομαι την Η</a:t>
            </a:r>
            <a:r>
              <a:rPr lang="el-GR" sz="1400" baseline="-25000"/>
              <a:t>0</a:t>
            </a:r>
            <a:r>
              <a:rPr lang="el-GR" sz="1400"/>
              <a:t>, δηλαδή η μεταβλητή ακολουθεί Κανονική Κατανομή</a:t>
            </a:r>
          </a:p>
          <a:p>
            <a:endParaRPr lang="el-GR" sz="1400"/>
          </a:p>
          <a:p>
            <a:r>
              <a:rPr lang="el-GR" sz="1400" i="1" u="sng"/>
              <a:t>Για την 3</a:t>
            </a:r>
            <a:r>
              <a:rPr lang="el-GR" sz="1400" i="1" u="sng" baseline="30000"/>
              <a:t>η</a:t>
            </a:r>
            <a:r>
              <a:rPr lang="el-GR" sz="1400" i="1" u="sng"/>
              <a:t> ηλικιακή ομάδα:</a:t>
            </a:r>
          </a:p>
          <a:p>
            <a:r>
              <a:rPr lang="en-US" sz="1400">
                <a:solidFill>
                  <a:srgbClr val="00B0F0"/>
                </a:solidFill>
              </a:rPr>
              <a:t>Sig = 0.</a:t>
            </a:r>
            <a:r>
              <a:rPr lang="el-GR" sz="1400">
                <a:solidFill>
                  <a:srgbClr val="00B0F0"/>
                </a:solidFill>
              </a:rPr>
              <a:t>200</a:t>
            </a:r>
            <a:r>
              <a:rPr lang="en-US" sz="1400">
                <a:solidFill>
                  <a:srgbClr val="00B0F0"/>
                </a:solidFill>
              </a:rPr>
              <a:t>&gt;0.05 </a:t>
            </a:r>
            <a:r>
              <a:rPr lang="el-GR" sz="1400"/>
              <a:t>επομένως δέχομαι την Η</a:t>
            </a:r>
            <a:r>
              <a:rPr lang="el-GR" sz="1400" baseline="-25000"/>
              <a:t>0</a:t>
            </a:r>
            <a:r>
              <a:rPr lang="el-GR" sz="1400"/>
              <a:t>, δηλαδή η μεταβλητή ακολουθεί Κανονική Κατανομή</a:t>
            </a:r>
          </a:p>
          <a:p>
            <a:endParaRPr lang="el-GR" sz="1400"/>
          </a:p>
        </p:txBody>
      </p:sp>
      <p:sp>
        <p:nvSpPr>
          <p:cNvPr id="26629" name="9 - Έλλειψη"/>
          <p:cNvSpPr>
            <a:spLocks noChangeArrowheads="1"/>
          </p:cNvSpPr>
          <p:nvPr/>
        </p:nvSpPr>
        <p:spPr bwMode="auto">
          <a:xfrm>
            <a:off x="5072063" y="4929188"/>
            <a:ext cx="571500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6630" name="10 - Έλλειψη"/>
          <p:cNvSpPr>
            <a:spLocks noChangeArrowheads="1"/>
          </p:cNvSpPr>
          <p:nvPr/>
        </p:nvSpPr>
        <p:spPr bwMode="auto">
          <a:xfrm>
            <a:off x="5072063" y="5429250"/>
            <a:ext cx="571500" cy="357188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Independent Samples T-test</a:t>
            </a:r>
            <a:endParaRPr lang="el-GR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43116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613" y="1643063"/>
            <a:ext cx="398938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500563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7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500563" y="2000250"/>
            <a:ext cx="785812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678" name="6 - Έλλειψη"/>
          <p:cNvSpPr>
            <a:spLocks noChangeArrowheads="1"/>
          </p:cNvSpPr>
          <p:nvPr/>
        </p:nvSpPr>
        <p:spPr bwMode="auto">
          <a:xfrm>
            <a:off x="6929438" y="3143250"/>
            <a:ext cx="714375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79" name="7 - Ευθύγραμμο βέλος σύνδεσης"/>
          <p:cNvCxnSpPr>
            <a:cxnSpLocks noChangeShapeType="1"/>
            <a:stCxn id="28678" idx="4"/>
          </p:cNvCxnSpPr>
          <p:nvPr/>
        </p:nvCxnSpPr>
        <p:spPr bwMode="auto">
          <a:xfrm rot="5400000">
            <a:off x="6286501" y="3857625"/>
            <a:ext cx="1357312" cy="6429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57313" y="5286375"/>
            <a:ext cx="2643187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400" dirty="0">
                <a:latin typeface="+mj-lt"/>
              </a:rPr>
              <a:t>Ορίζουμε τις δύο κατηγορίες για τις οποίες θα γίνει ο έλεγχος </a:t>
            </a:r>
          </a:p>
          <a:p>
            <a:pPr algn="just">
              <a:defRPr/>
            </a:pPr>
            <a:r>
              <a:rPr lang="el-GR" sz="1400" dirty="0">
                <a:latin typeface="+mj-lt"/>
              </a:rPr>
              <a:t>(στο συγκεκριμένο παράδειγμα τις δύο ηλικιακές ομάδες)</a:t>
            </a:r>
          </a:p>
        </p:txBody>
      </p:sp>
      <p:cxnSp>
        <p:nvCxnSpPr>
          <p:cNvPr id="28681" name="19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000500" y="5286375"/>
            <a:ext cx="1857375" cy="3571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3300</TotalTime>
  <Words>1560</Words>
  <Application>Microsoft Office PowerPoint</Application>
  <PresentationFormat>Προβολή στην οθόνη (4:3)</PresentationFormat>
  <Paragraphs>200</Paragraphs>
  <Slides>24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Wingdings</vt:lpstr>
      <vt:lpstr>Στούντιο</vt:lpstr>
      <vt:lpstr>Θέμα του Office</vt:lpstr>
      <vt:lpstr>ΑΝΑΛΥΣΗ ΔΕΔΟΜΕΝΩΝ</vt:lpstr>
      <vt:lpstr>Άδειες Χρήσης</vt:lpstr>
      <vt:lpstr>Χρηματοδότηση</vt:lpstr>
      <vt:lpstr>Περιεχόμενα Διάλεξης</vt:lpstr>
      <vt:lpstr>T-test</vt:lpstr>
      <vt:lpstr>Independent Samples T-test</vt:lpstr>
      <vt:lpstr>Independent Samples T-test</vt:lpstr>
      <vt:lpstr>Independent Samples T-test</vt:lpstr>
      <vt:lpstr>Independent Samples T-test</vt:lpstr>
      <vt:lpstr>Independent Samples T-test</vt:lpstr>
      <vt:lpstr>Independent Samples T-test</vt:lpstr>
      <vt:lpstr>Independent Samples T-test</vt:lpstr>
      <vt:lpstr>Non Parametric 2 Independent Samples Test</vt:lpstr>
      <vt:lpstr>Non Parametric 2 Independent Samples Test</vt:lpstr>
      <vt:lpstr>Non Parametric 2 Independent Samples Test</vt:lpstr>
      <vt:lpstr>Paired Samples T-test</vt:lpstr>
      <vt:lpstr>Paired Samples T-test</vt:lpstr>
      <vt:lpstr>Paired Samples T-test</vt:lpstr>
      <vt:lpstr>Paired Samples T-test</vt:lpstr>
      <vt:lpstr>Paired Samples T-test</vt:lpstr>
      <vt:lpstr>Paired Samples T-test</vt:lpstr>
      <vt:lpstr>Non Parametric 2 Related Samples Test</vt:lpstr>
      <vt:lpstr>Non Parametric 2 Related Samples Test</vt:lpstr>
      <vt:lpstr>Non Parametric 2 Related Samples Test</vt:lpstr>
    </vt:vector>
  </TitlesOfParts>
  <Company>University of Aegean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Διόρθωση</cp:lastModifiedBy>
  <cp:revision>272</cp:revision>
  <dcterms:created xsi:type="dcterms:W3CDTF">2009-09-29T10:20:01Z</dcterms:created>
  <dcterms:modified xsi:type="dcterms:W3CDTF">2023-11-07T11:33:03Z</dcterms:modified>
</cp:coreProperties>
</file>