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4" r:id="rId4"/>
    <p:sldId id="275" r:id="rId5"/>
    <p:sldId id="267" r:id="rId6"/>
    <p:sldId id="257" r:id="rId7"/>
    <p:sldId id="258" r:id="rId8"/>
    <p:sldId id="269" r:id="rId9"/>
    <p:sldId id="270" r:id="rId10"/>
    <p:sldId id="271" r:id="rId11"/>
    <p:sldId id="272" r:id="rId12"/>
    <p:sldId id="273" r:id="rId13"/>
    <p:sldId id="259" r:id="rId14"/>
    <p:sldId id="260" r:id="rId15"/>
    <p:sldId id="268" r:id="rId16"/>
    <p:sldId id="261" r:id="rId17"/>
    <p:sldId id="264" r:id="rId18"/>
    <p:sldId id="265" r:id="rId19"/>
    <p:sldId id="266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3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600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62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271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576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616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24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540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37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35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069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436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85CA-5290-41E6-89E8-BC35BCF5AB7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C735-98B3-4F26-987E-1979FD23E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222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5518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55342" y="1647435"/>
            <a:ext cx="1011299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TimesNewRomanPS-BoldMT"/>
              </a:rPr>
              <a:t>ΑΣΚΗΣΗ 2</a:t>
            </a:r>
          </a:p>
          <a:p>
            <a:r>
              <a:rPr lang="el-GR" sz="1200" b="1" i="0" u="none" strike="noStrike" baseline="0" dirty="0" smtClean="0">
                <a:latin typeface="Arial-BoldMT"/>
              </a:rPr>
              <a:t>Ποια νομίζετε ότι είναι τα ερευνητικά ερωτήματα-υποθέσεις που έθεσαν οι ερευνητές της παρακάτω</a:t>
            </a:r>
          </a:p>
          <a:p>
            <a:r>
              <a:rPr lang="el-GR" sz="1200" b="1" i="0" u="none" strike="noStrike" baseline="0" dirty="0" smtClean="0">
                <a:latin typeface="Arial-BoldMT"/>
              </a:rPr>
              <a:t>Έρευνας;</a:t>
            </a:r>
          </a:p>
          <a:p>
            <a:endParaRPr lang="el-GR" sz="1200" b="1" i="0" u="none" strike="noStrike" baseline="0" dirty="0" smtClean="0">
              <a:latin typeface="Arial-BoldMT"/>
            </a:endParaRPr>
          </a:p>
          <a:p>
            <a:r>
              <a:rPr lang="el-GR" dirty="0">
                <a:latin typeface="TimesNewRomanPSMT"/>
              </a:rPr>
              <a:t>Στην </a:t>
            </a:r>
            <a:r>
              <a:rPr lang="en-US" dirty="0">
                <a:latin typeface="TimesNewRomanPSMT"/>
              </a:rPr>
              <a:t>National School Climate Survey (</a:t>
            </a:r>
            <a:r>
              <a:rPr lang="en-US" dirty="0" err="1">
                <a:latin typeface="TimesNewRomanPSMT"/>
              </a:rPr>
              <a:t>Kosciw</a:t>
            </a:r>
            <a:r>
              <a:rPr lang="en-US" dirty="0">
                <a:latin typeface="TimesNewRomanPSMT"/>
              </a:rPr>
              <a:t> &amp; Cullen, 2002) </a:t>
            </a:r>
            <a:r>
              <a:rPr lang="el-GR" dirty="0">
                <a:latin typeface="TimesNewRomanPSMT"/>
              </a:rPr>
              <a:t>Η.Π.Α., στην οποία συμμετείχαν</a:t>
            </a:r>
          </a:p>
          <a:p>
            <a:r>
              <a:rPr lang="el-GR" dirty="0">
                <a:latin typeface="TimesNewRomanPSMT"/>
              </a:rPr>
              <a:t>904 μαθητές με ομοφυλοφιλικό προσανατολισμό, το 81% των μαθητών αναφέρει ότι το</a:t>
            </a:r>
          </a:p>
          <a:p>
            <a:r>
              <a:rPr lang="el-GR" dirty="0">
                <a:latin typeface="TimesNewRomanPSMT"/>
              </a:rPr>
              <a:t>εκπαιδευτικό προσωπικό ποτέ δεν παρεμβαίνει, όταν </a:t>
            </a:r>
            <a:r>
              <a:rPr lang="el-GR" dirty="0" smtClean="0">
                <a:latin typeface="TimesNewRomanPSMT"/>
              </a:rPr>
              <a:t>μπροστά </a:t>
            </a:r>
            <a:r>
              <a:rPr lang="el-GR" dirty="0">
                <a:latin typeface="TimesNewRomanPSMT"/>
              </a:rPr>
              <a:t>του γίνονται σχόλια σε βάρος</a:t>
            </a:r>
          </a:p>
          <a:p>
            <a:r>
              <a:rPr lang="el-GR" dirty="0">
                <a:latin typeface="TimesNewRomanPSMT"/>
              </a:rPr>
              <a:t>μαθητών που δεν θεωρούνται ετεροφυλόφιλοι. Ο φόβος και η ανασφάλεια κυριαρχεί σε όλους</a:t>
            </a:r>
          </a:p>
          <a:p>
            <a:r>
              <a:rPr lang="el-GR" dirty="0">
                <a:latin typeface="TimesNewRomanPSMT"/>
              </a:rPr>
              <a:t>τους τύπους των σχολείων (δημόσια ή ιδιωτικά) και δεν επηρεάζεται από τη γεωγραφική περιοχή</a:t>
            </a:r>
          </a:p>
          <a:p>
            <a:r>
              <a:rPr lang="el-GR" dirty="0">
                <a:latin typeface="TimesNewRomanPSMT"/>
              </a:rPr>
              <a:t>του σχολείου (αστική, ημιαστική ή αγροτική</a:t>
            </a:r>
            <a:r>
              <a:rPr lang="el-GR" dirty="0" smtClean="0">
                <a:latin typeface="TimesNewRomanPSMT"/>
              </a:rPr>
              <a:t>).</a:t>
            </a:r>
          </a:p>
          <a:p>
            <a:endParaRPr lang="el-GR" dirty="0">
              <a:latin typeface="TimesNewRomanPSMT"/>
            </a:endParaRPr>
          </a:p>
          <a:p>
            <a:r>
              <a:rPr lang="el-GR" sz="1600" b="0" i="0" u="none" strike="noStrike" baseline="0" dirty="0" smtClean="0">
                <a:latin typeface="TimesNewRomanPSMT"/>
              </a:rPr>
              <a:t>Από: </a:t>
            </a:r>
            <a:r>
              <a:rPr lang="el-GR" sz="1600" b="0" i="0" u="none" strike="noStrike" baseline="0" dirty="0" err="1" smtClean="0">
                <a:latin typeface="TimesNewRomanPSMT"/>
              </a:rPr>
              <a:t>Darais</a:t>
            </a:r>
            <a:r>
              <a:rPr lang="el-GR" sz="1600" b="0" i="0" u="none" strike="noStrike" baseline="0" dirty="0" smtClean="0">
                <a:latin typeface="TimesNewRomanPSMT"/>
              </a:rPr>
              <a:t>, K. (2014). «Σιωπή! Προσεγγίζοντας την περίπτωση των μαθητών που αντιμετωπίζονται στο</a:t>
            </a:r>
          </a:p>
          <a:p>
            <a:r>
              <a:rPr lang="en-US" sz="1600" b="0" i="0" u="none" strike="noStrike" baseline="0" dirty="0" err="1" smtClean="0">
                <a:latin typeface="TimesNewRomanPSMT"/>
              </a:rPr>
              <a:t>σχολείο</a:t>
            </a:r>
            <a:r>
              <a:rPr lang="en-US" sz="1600" b="0" i="0" u="none" strike="noStrike" baseline="0" dirty="0" smtClean="0">
                <a:latin typeface="TimesNewRomanPSMT"/>
              </a:rPr>
              <a:t> </a:t>
            </a:r>
            <a:r>
              <a:rPr lang="en-US" sz="1600" b="0" i="0" u="none" strike="noStrike" baseline="0" dirty="0" err="1" smtClean="0">
                <a:latin typeface="TimesNewRomanPSMT"/>
              </a:rPr>
              <a:t>ως</a:t>
            </a:r>
            <a:r>
              <a:rPr lang="en-US" sz="1600" b="0" i="0" u="none" strike="noStrike" baseline="0" dirty="0" smtClean="0">
                <a:latin typeface="TimesNewRomanPSMT"/>
              </a:rPr>
              <a:t> </a:t>
            </a:r>
            <a:r>
              <a:rPr lang="en-US" sz="1600" b="0" i="0" u="none" strike="noStrike" baseline="0" dirty="0" err="1" smtClean="0">
                <a:latin typeface="TimesNewRomanPSMT"/>
              </a:rPr>
              <a:t>ομοφυλόφιλοι</a:t>
            </a:r>
            <a:r>
              <a:rPr lang="en-US" sz="1600" b="0" i="0" u="none" strike="noStrike" baseline="0" dirty="0" smtClean="0">
                <a:latin typeface="TimesNewRomanPSMT"/>
              </a:rPr>
              <a:t>». </a:t>
            </a:r>
            <a:r>
              <a:rPr lang="en-US" sz="1600" b="0" i="1" u="none" strike="noStrike" baseline="0" dirty="0" smtClean="0">
                <a:latin typeface="TimesNewRomanPS-ItalicMT"/>
              </a:rPr>
              <a:t>Preschool and Primary Education, 2</a:t>
            </a:r>
            <a:r>
              <a:rPr lang="en-US" sz="1600" b="0" i="0" u="none" strike="noStrike" baseline="0" dirty="0" smtClean="0">
                <a:latin typeface="TimesNewRomanPSMT"/>
              </a:rPr>
              <a:t>, 115-125.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6032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32261" y="1366111"/>
            <a:ext cx="108499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  <a:latin typeface="TimesNewRomanPS-BoldMT"/>
              </a:rPr>
              <a:t>ΑΣΚΗΣΗ 3</a:t>
            </a:r>
          </a:p>
          <a:p>
            <a:r>
              <a:rPr lang="el-GR" sz="1200" b="1" i="0" u="none" strike="noStrike" baseline="0" dirty="0" smtClean="0">
                <a:solidFill>
                  <a:srgbClr val="000000"/>
                </a:solidFill>
                <a:latin typeface="Arial-BoldMT"/>
              </a:rPr>
              <a:t>Ποια νομίζετε ότι είναι τα ερευνητικά ερωτήματα-υποθέσεις που έθεσαν οι ερευνητές της παρακάτω</a:t>
            </a:r>
          </a:p>
          <a:p>
            <a:endParaRPr lang="el-GR" sz="1200" b="1" i="0" u="none" strike="noStrike" baseline="0" dirty="0" smtClean="0">
              <a:solidFill>
                <a:srgbClr val="000000"/>
              </a:solidFill>
              <a:latin typeface="Arial-BoldMT"/>
            </a:endParaRPr>
          </a:p>
          <a:p>
            <a:r>
              <a:rPr lang="el-GR" sz="1200" b="1" i="0" u="none" strike="noStrike" baseline="0" dirty="0" smtClean="0">
                <a:solidFill>
                  <a:srgbClr val="000000"/>
                </a:solidFill>
                <a:latin typeface="Arial-BoldMT"/>
              </a:rPr>
              <a:t>Έρευνας</a:t>
            </a:r>
          </a:p>
          <a:p>
            <a:endParaRPr lang="el-GR" sz="1200" b="1" i="0" u="none" strike="noStrike" baseline="0" dirty="0" smtClean="0">
              <a:solidFill>
                <a:srgbClr val="000000"/>
              </a:solidFill>
              <a:latin typeface="Arial-BoldMT"/>
            </a:endParaRP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Εξάλλου, αν γενικά οι νέες υστερούν στις καθιερωμένες μορφές πολιτικής συμμετοχής, η έρευνα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του ΕΚΚΕ του 2012 για την κρίση, στην οποία αναφερθήκαμε παραπάνω, καταγράφει, πράγματι,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μια εικόνα υψηλής </a:t>
            </a:r>
            <a:r>
              <a:rPr lang="el-GR" dirty="0" err="1">
                <a:solidFill>
                  <a:srgbClr val="000000"/>
                </a:solidFill>
                <a:latin typeface="TimesNewRomanPSMT"/>
              </a:rPr>
              <a:t>συμμετοχικότητας</a:t>
            </a:r>
            <a:r>
              <a:rPr lang="el-GR" dirty="0">
                <a:solidFill>
                  <a:srgbClr val="000000"/>
                </a:solidFill>
                <a:latin typeface="TimesNewRomanPSMT"/>
              </a:rPr>
              <a:t> των νέων γυναικών (στην Αθήνα), σε όλες τις νέες διόδους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πολιτικής συμμετοχής και τις εναλλακτικές μορφές κινητοποίησης, σε ποσοστά αντίστοιχα των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νέων ανδρών. Συγχρόνως, οι νέες 15-29 ετών αιτιολογούν μαζικότερα από τους νέους άνδρες (25%,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έναντι 18,6%) τη συμμετοχή τους στα γεγονότα διαμαρτυρίας με βάση το ότι η συμμετοχή αυτή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είναι «ένας τρόπος να ακουστεί η φωνή μου», διατυπώνοντας έτσι μεγαλύτερη ανάγκη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υποκειμενικής πολιτικής έκφρασης και επικοινωνίας</a:t>
            </a:r>
            <a:r>
              <a:rPr lang="el-GR" dirty="0" smtClean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endParaRPr lang="el-GR" dirty="0">
              <a:solidFill>
                <a:srgbClr val="000000"/>
              </a:solidFill>
              <a:latin typeface="TimesNewRomanPSMT"/>
            </a:endParaRPr>
          </a:p>
          <a:p>
            <a:r>
              <a:rPr lang="el-GR" sz="1600" b="0" i="0" u="none" strike="noStrike" baseline="0" dirty="0" smtClean="0">
                <a:solidFill>
                  <a:srgbClr val="000000"/>
                </a:solidFill>
                <a:latin typeface="TimesNewRomanPSMT"/>
              </a:rPr>
              <a:t>Από: </a:t>
            </a:r>
            <a:r>
              <a:rPr lang="el-GR" sz="1600" b="0" i="0" u="none" strike="noStrike" baseline="0" dirty="0" smtClean="0">
                <a:solidFill>
                  <a:srgbClr val="111111"/>
                </a:solidFill>
                <a:latin typeface="TimesNewRomanPSMT"/>
              </a:rPr>
              <a:t>Παντελίδου </a:t>
            </a:r>
            <a:r>
              <a:rPr lang="el-GR" sz="1600" b="0" i="0" u="none" strike="noStrike" baseline="0" dirty="0" err="1" smtClean="0">
                <a:solidFill>
                  <a:srgbClr val="111111"/>
                </a:solidFill>
                <a:latin typeface="TimesNewRomanPSMT"/>
              </a:rPr>
              <a:t>Μαλούτα</a:t>
            </a:r>
            <a:r>
              <a:rPr lang="el-GR" sz="1600" b="0" i="0" u="none" strike="noStrike" baseline="0" dirty="0" smtClean="0">
                <a:solidFill>
                  <a:srgbClr val="111111"/>
                </a:solidFill>
                <a:latin typeface="TimesNewRomanPSMT"/>
              </a:rPr>
              <a:t>, Μ. (2017). Η νεολαία επιστρέφει; Ελληνική πολιτική κουλτούρα και</a:t>
            </a:r>
          </a:p>
          <a:p>
            <a:r>
              <a:rPr lang="el-GR" sz="1600" b="0" i="0" u="none" strike="noStrike" baseline="0" dirty="0" smtClean="0">
                <a:solidFill>
                  <a:srgbClr val="111111"/>
                </a:solidFill>
                <a:latin typeface="TimesNewRomanPSMT"/>
              </a:rPr>
              <a:t>μεταβαλλόμενα πρότυπα πολιτικότητας των νέων στην κρίση. </a:t>
            </a:r>
            <a:r>
              <a:rPr lang="el-GR" sz="1600" b="0" i="1" u="none" strike="noStrike" baseline="0" dirty="0" smtClean="0">
                <a:solidFill>
                  <a:srgbClr val="111111"/>
                </a:solidFill>
                <a:latin typeface="TimesNewRomanPS-ItalicMT"/>
              </a:rPr>
              <a:t>Ελληνική Επιθεώρηση Πολιτικής Επιστήμης,</a:t>
            </a:r>
          </a:p>
          <a:p>
            <a:r>
              <a:rPr lang="el-GR" sz="1600" b="0" i="1" u="none" strike="noStrike" baseline="0" dirty="0" smtClean="0">
                <a:solidFill>
                  <a:srgbClr val="111111"/>
                </a:solidFill>
                <a:latin typeface="TimesNewRomanPS-ItalicMT"/>
              </a:rPr>
              <a:t>43</a:t>
            </a:r>
            <a:r>
              <a:rPr lang="el-GR" sz="1600" b="0" i="0" u="none" strike="noStrike" baseline="0" dirty="0" smtClean="0">
                <a:solidFill>
                  <a:srgbClr val="111111"/>
                </a:solidFill>
                <a:latin typeface="TimesNewRomanPSMT"/>
              </a:rPr>
              <a:t>, 5-46.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7186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77671" y="1414019"/>
            <a:ext cx="1139588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TimesNewRomanPS-BoldMT"/>
              </a:rPr>
              <a:t>ΑΣΚΗΣΗ 4 - ας κατασκευάσουμε εμείς τώρα ερευνητικά ερωτήματα-υποθέσεις</a:t>
            </a:r>
          </a:p>
          <a:p>
            <a:r>
              <a:rPr lang="el-GR" dirty="0">
                <a:latin typeface="TimesNewRomanPSMT"/>
              </a:rPr>
              <a:t>Χρησιμοποιήστε 2 από τις παρακάτω έννοιες και προσδιορίστε πως μπορούν να σχετίζονται μέσα</a:t>
            </a:r>
          </a:p>
          <a:p>
            <a:r>
              <a:rPr lang="el-GR" dirty="0">
                <a:latin typeface="TimesNewRomanPSMT"/>
              </a:rPr>
              <a:t>σε λογικά πλαίσια</a:t>
            </a:r>
          </a:p>
          <a:p>
            <a:r>
              <a:rPr lang="el-GR" dirty="0">
                <a:latin typeface="TimesNewRomanPSMT"/>
              </a:rPr>
              <a:t>οικονομική </a:t>
            </a:r>
            <a:r>
              <a:rPr lang="el-GR" dirty="0" smtClean="0">
                <a:latin typeface="TimesNewRomanPSMT"/>
              </a:rPr>
              <a:t>κατάσταση, Χρόνος </a:t>
            </a:r>
            <a:r>
              <a:rPr lang="el-GR" dirty="0">
                <a:latin typeface="TimesNewRomanPSMT"/>
              </a:rPr>
              <a:t>παρακολούθησης </a:t>
            </a:r>
            <a:r>
              <a:rPr lang="el-GR" dirty="0" smtClean="0">
                <a:latin typeface="TimesNewRomanPSMT"/>
              </a:rPr>
              <a:t>τηλεόρασης,</a:t>
            </a:r>
            <a:endParaRPr lang="el-GR" dirty="0">
              <a:latin typeface="TimesNewRomanPSMT"/>
            </a:endParaRPr>
          </a:p>
          <a:p>
            <a:r>
              <a:rPr lang="el-GR" dirty="0">
                <a:latin typeface="TimesNewRomanPSMT"/>
              </a:rPr>
              <a:t>ηλικία Εμπιστοσύνη στο κοινοβούλιο</a:t>
            </a:r>
          </a:p>
          <a:p>
            <a:r>
              <a:rPr lang="el-GR" dirty="0">
                <a:latin typeface="TimesNewRomanPSMT"/>
              </a:rPr>
              <a:t>ανεργία κατάθλιψη</a:t>
            </a:r>
          </a:p>
          <a:p>
            <a:r>
              <a:rPr lang="el-GR" dirty="0">
                <a:latin typeface="TimesNewRomanPSMT"/>
              </a:rPr>
              <a:t>Ικανοποίηση από τη ζωή Χρήση ναρκωτικών</a:t>
            </a:r>
          </a:p>
          <a:p>
            <a:r>
              <a:rPr lang="el-GR" dirty="0">
                <a:latin typeface="TimesNewRomanPSMT"/>
              </a:rPr>
              <a:t>Μορφωτικό επίπεδο </a:t>
            </a:r>
            <a:r>
              <a:rPr lang="el-GR" dirty="0" err="1">
                <a:latin typeface="TimesNewRomanPSMT"/>
              </a:rPr>
              <a:t>Ομοφοβία</a:t>
            </a:r>
            <a:r>
              <a:rPr lang="el-GR" dirty="0">
                <a:latin typeface="TimesNewRomanPSMT"/>
              </a:rPr>
              <a:t> (διακρίσεις με αφετηρία τον</a:t>
            </a:r>
          </a:p>
          <a:p>
            <a:r>
              <a:rPr lang="el-GR" dirty="0">
                <a:latin typeface="TimesNewRomanPSMT"/>
              </a:rPr>
              <a:t>σεξουαλικό προσανατολισμό)</a:t>
            </a:r>
          </a:p>
          <a:p>
            <a:r>
              <a:rPr lang="el-GR" b="1" dirty="0">
                <a:latin typeface="TimesNewRomanPS-BoldMT"/>
              </a:rPr>
              <a:t>Στη συνέχεια, Διατυπώστε ένα ερευνητικό ερώτημα-υπόθεση για τις έννοιες που επιλέξατε.</a:t>
            </a:r>
          </a:p>
          <a:p>
            <a:r>
              <a:rPr lang="el-GR" b="1" dirty="0">
                <a:latin typeface="TimesNewRomanPS-BoldMT"/>
              </a:rPr>
              <a:t>Προσοχή</a:t>
            </a:r>
          </a:p>
          <a:p>
            <a:r>
              <a:rPr lang="el-GR" b="1" dirty="0">
                <a:latin typeface="TimesNewRomanPS-BoldMT"/>
              </a:rPr>
              <a:t>1) για κάθε σχέση πρέπει να σκεφτόμαστε ποια έννοια/κατάσταση είναι αυτή που</a:t>
            </a:r>
          </a:p>
          <a:p>
            <a:r>
              <a:rPr lang="el-GR" b="1" dirty="0">
                <a:latin typeface="TimesNewRomanPS-BoldMT"/>
              </a:rPr>
              <a:t>περιμένουμε να επηρεάσει την άλλη</a:t>
            </a:r>
          </a:p>
          <a:p>
            <a:r>
              <a:rPr lang="el-GR" b="1" dirty="0">
                <a:latin typeface="TimesNewRomanPS-BoldMT"/>
              </a:rPr>
              <a:t>2) ανεξάρτητα από την προσωπική μας γνώμη, τα ερευνητικά ερωτήματα-υποθέσεις</a:t>
            </a:r>
          </a:p>
          <a:p>
            <a:r>
              <a:rPr lang="el-GR" b="1" dirty="0">
                <a:latin typeface="TimesNewRomanPS-BoldMT"/>
              </a:rPr>
              <a:t>πρέπει να απορρέουν από σχετική βιβλιογραφία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5371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544"/>
              </p:ext>
            </p:extLst>
          </p:nvPr>
        </p:nvGraphicFramePr>
        <p:xfrm>
          <a:off x="832514" y="464023"/>
          <a:ext cx="10536072" cy="6190785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2132574">
                  <a:extLst>
                    <a:ext uri="{9D8B030D-6E8A-4147-A177-3AD203B41FA5}">
                      <a16:colId xmlns:a16="http://schemas.microsoft.com/office/drawing/2014/main" val="1654600377"/>
                    </a:ext>
                  </a:extLst>
                </a:gridCol>
                <a:gridCol w="3804202">
                  <a:extLst>
                    <a:ext uri="{9D8B030D-6E8A-4147-A177-3AD203B41FA5}">
                      <a16:colId xmlns:a16="http://schemas.microsoft.com/office/drawing/2014/main" val="1418116150"/>
                    </a:ext>
                  </a:extLst>
                </a:gridCol>
                <a:gridCol w="4599296">
                  <a:extLst>
                    <a:ext uri="{9D8B030D-6E8A-4147-A177-3AD203B41FA5}">
                      <a16:colId xmlns:a16="http://schemas.microsoft.com/office/drawing/2014/main" val="3714543495"/>
                    </a:ext>
                  </a:extLst>
                </a:gridCol>
              </a:tblGrid>
              <a:tr h="9280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51735" algn="l"/>
                        </a:tabLst>
                      </a:pPr>
                      <a:r>
                        <a:rPr lang="el-GR" sz="1800">
                          <a:effectLst/>
                        </a:rPr>
                        <a:t>Θετικισμός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>
                          <a:effectLst/>
                        </a:rPr>
                        <a:t>Εναλλακτικές θεωρίες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5206277"/>
                  </a:ext>
                </a:extLst>
              </a:tr>
              <a:tr h="186974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b="1" dirty="0">
                          <a:effectLst/>
                        </a:rPr>
                        <a:t>Οντολογία</a:t>
                      </a:r>
                      <a:endParaRPr lang="el-GR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51735" algn="l"/>
                        </a:tabLst>
                      </a:pPr>
                      <a:r>
                        <a:rPr lang="el-GR" sz="1800" dirty="0">
                          <a:effectLst/>
                        </a:rPr>
                        <a:t>«Πραγματική» πραγματικότητα, πιθανολογικά προσεγγίσιμη.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dirty="0">
                          <a:effectLst/>
                        </a:rPr>
                        <a:t>Η πραγματικότητα στο ιστορικό και κοινωνικό της πλαίσιο «κατασκευάζεται» από κοινωνικές, πολιτικές, πολιτιστικές οικονομικές, εθνικές και σεξιστικές αξίες, ενώ αποκρυσταλλώνεται σταδιακά σε τόπο και σε χρόνο. 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9848434"/>
                  </a:ext>
                </a:extLst>
              </a:tr>
              <a:tr h="126072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b="1" dirty="0">
                          <a:effectLst/>
                        </a:rPr>
                        <a:t>Επιστημολογία</a:t>
                      </a:r>
                      <a:endParaRPr lang="el-GR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51735" algn="l"/>
                        </a:tabLs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Δυαδική και αντικειμενική πραγματικότητα. Τα ευρήματα είναι αληθινά.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Συναλλακτική και υποκειμενική πραγματικότητα: οι αξίες των ερευνητών επηρεάζουν τα ευρήματα.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1082921"/>
                  </a:ext>
                </a:extLst>
              </a:tr>
              <a:tr h="2132271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b="1" dirty="0">
                          <a:effectLst/>
                        </a:rPr>
                        <a:t>Μεθοδολογία</a:t>
                      </a:r>
                      <a:endParaRPr lang="el-GR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51735" algn="l"/>
                        </a:tabLs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Πειράματα, </a:t>
                      </a: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συσχεσιακές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έρευνες, επαλήθευση ερευνητικών υποθέσεων και γενικά ποσοτικές μέθοδοι.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Διαλογική και διαλεκτική. Ποσοτικές και ποιοτικές μέθοδοι.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9947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183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 descr="C:\Users\UoA\Downloads\Picture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42" y="232012"/>
            <a:ext cx="9539785" cy="6625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683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55093" y="1582341"/>
            <a:ext cx="108226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  <a:latin typeface="TimesNewRomanPS-BoldMT"/>
              </a:rPr>
              <a:t>2. Ερευνητικό θέμα : “στάσεις και απόψεις για το μακεδονικό ζήτημα</a:t>
            </a:r>
            <a:r>
              <a:rPr lang="el-GR" b="1" dirty="0" smtClean="0">
                <a:solidFill>
                  <a:srgbClr val="000000"/>
                </a:solidFill>
                <a:latin typeface="TimesNewRomanPS-BoldMT"/>
              </a:rPr>
              <a:t>”</a:t>
            </a:r>
          </a:p>
          <a:p>
            <a:endParaRPr lang="el-GR" b="1" dirty="0">
              <a:solidFill>
                <a:srgbClr val="000000"/>
              </a:solidFill>
              <a:latin typeface="TimesNewRomanPS-BoldMT"/>
            </a:endParaRPr>
          </a:p>
          <a:p>
            <a:r>
              <a:rPr lang="el-GR" b="1" dirty="0">
                <a:solidFill>
                  <a:srgbClr val="000000"/>
                </a:solidFill>
                <a:latin typeface="TimesNewRomanPS-BoldMT"/>
              </a:rPr>
              <a:t>Ερευνητικό ερώτημα </a:t>
            </a:r>
            <a:r>
              <a:rPr lang="el-GR" dirty="0">
                <a:solidFill>
                  <a:srgbClr val="000000"/>
                </a:solidFill>
                <a:latin typeface="TimesNewRomanPSMT"/>
              </a:rPr>
              <a:t>: Ποιο ήταν το προφίλ των συμμετεχόντων στο συλλαλητήριο για την</a:t>
            </a:r>
          </a:p>
          <a:p>
            <a:r>
              <a:rPr lang="el-GR" dirty="0">
                <a:solidFill>
                  <a:srgbClr val="000000"/>
                </a:solidFill>
                <a:latin typeface="TimesNewRomanPSMT"/>
              </a:rPr>
              <a:t>Μακεδονία στην πλατεία Συντάγματος τον Φεβρουάριο του </a:t>
            </a:r>
            <a:r>
              <a:rPr lang="el-GR" dirty="0" smtClean="0">
                <a:solidFill>
                  <a:srgbClr val="000000"/>
                </a:solidFill>
                <a:latin typeface="TimesNewRomanPSMT"/>
              </a:rPr>
              <a:t>2018;</a:t>
            </a:r>
          </a:p>
          <a:p>
            <a:endParaRPr lang="el-GR" dirty="0">
              <a:solidFill>
                <a:srgbClr val="000000"/>
              </a:solidFill>
              <a:latin typeface="TimesNewRomanPSMT"/>
            </a:endParaRPr>
          </a:p>
          <a:p>
            <a:r>
              <a:rPr lang="el-GR" b="1" dirty="0" smtClean="0">
                <a:solidFill>
                  <a:srgbClr val="000000"/>
                </a:solidFill>
                <a:latin typeface="TimesNewRomanPS-BoldMT"/>
              </a:rPr>
              <a:t>3</a:t>
            </a:r>
            <a:r>
              <a:rPr lang="el-GR" b="1" dirty="0">
                <a:solidFill>
                  <a:srgbClr val="000000"/>
                </a:solidFill>
                <a:latin typeface="TimesNewRomanPS-BoldMT"/>
              </a:rPr>
              <a:t>. Ερευνητικό </a:t>
            </a:r>
            <a:r>
              <a:rPr lang="el-GR" b="1" dirty="0" smtClean="0">
                <a:solidFill>
                  <a:srgbClr val="000000"/>
                </a:solidFill>
                <a:latin typeface="TimesNewRomanPS-BoldMT"/>
              </a:rPr>
              <a:t>θέμα: </a:t>
            </a:r>
            <a:r>
              <a:rPr lang="el-GR" b="1" dirty="0">
                <a:solidFill>
                  <a:srgbClr val="000000"/>
                </a:solidFill>
                <a:latin typeface="TimesNewRomanPS-BoldMT"/>
              </a:rPr>
              <a:t>“Οι Έλληνες της διασποράς”</a:t>
            </a:r>
          </a:p>
          <a:p>
            <a:r>
              <a:rPr lang="el-GR" b="1" dirty="0">
                <a:solidFill>
                  <a:srgbClr val="000000"/>
                </a:solidFill>
                <a:latin typeface="TimesNewRomanPS-BoldMT"/>
              </a:rPr>
              <a:t>Ερευνητικό </a:t>
            </a:r>
            <a:r>
              <a:rPr lang="el-GR" b="1" dirty="0" smtClean="0">
                <a:solidFill>
                  <a:srgbClr val="000000"/>
                </a:solidFill>
                <a:latin typeface="TimesNewRomanPS-BoldMT"/>
              </a:rPr>
              <a:t>ερώτημα</a:t>
            </a:r>
            <a:r>
              <a:rPr lang="el-GR" dirty="0" smtClean="0">
                <a:solidFill>
                  <a:srgbClr val="000000"/>
                </a:solidFill>
                <a:latin typeface="TimesNewRomanPSMT"/>
              </a:rPr>
              <a:t>: </a:t>
            </a:r>
            <a:r>
              <a:rPr lang="el-GR" dirty="0">
                <a:solidFill>
                  <a:srgbClr val="000000"/>
                </a:solidFill>
                <a:latin typeface="TimesNewRomanPSMT"/>
              </a:rPr>
              <a:t>Ποια είναι η σχέση των Ελλήνων της διασποράς με την </a:t>
            </a:r>
            <a:r>
              <a:rPr lang="el-GR" dirty="0" smtClean="0">
                <a:solidFill>
                  <a:srgbClr val="000000"/>
                </a:solidFill>
                <a:latin typeface="TimesNewRomanPSMT"/>
              </a:rPr>
              <a:t>Εκκλησία;</a:t>
            </a:r>
            <a:endParaRPr lang="el-GR" dirty="0">
              <a:solidFill>
                <a:srgbClr val="000000"/>
              </a:solidFill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1511632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122227" y="41111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B0F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>
                <a:latin typeface="Calibri"/>
              </a:rPr>
              <a:t>Ποσοτικά δεδομένα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58705" y="1731536"/>
            <a:ext cx="8734567" cy="451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Πηγές μπορεί να είναι: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Δημοσκοπήσεις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από δείγματα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Παρατηρήσεις που γίνονται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αριθμοί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Δευτερογενή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δεδομένα και στατιστικά στοιχεία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στατιστικές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αναλύσεις περιλαμβάνουν περιγραφές, προβλέψεις, συγκρίσεις, έλεγχο υποθέσεων, κατασκευή μοντέλων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113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05719" y="725014"/>
            <a:ext cx="9492018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/>
              <a:t>Μαύροι κύκνοι και </a:t>
            </a:r>
            <a:r>
              <a:rPr lang="el-GR" dirty="0" err="1" smtClean="0"/>
              <a:t>διαψευσιμότητα</a:t>
            </a:r>
            <a:endParaRPr lang="en-GB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83141" y="1507978"/>
            <a:ext cx="7083514" cy="2587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600" dirty="0" err="1" smtClean="0">
                <a:solidFill>
                  <a:srgbClr val="00B0F0"/>
                </a:solidFill>
              </a:rPr>
              <a:t>Διαψευσιμότητα</a:t>
            </a:r>
            <a:r>
              <a:rPr lang="en-GB" sz="2600" dirty="0" smtClean="0"/>
              <a:t> </a:t>
            </a:r>
            <a:r>
              <a:rPr lang="el-GR" sz="2600" dirty="0" smtClean="0"/>
              <a:t>Η πιθανότητα μια υπόθεση να αποδειχθεί λάθος</a:t>
            </a:r>
            <a:endParaRPr lang="en-GB" sz="26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600" dirty="0" smtClean="0"/>
              <a:t>Karl Popper </a:t>
            </a:r>
            <a:r>
              <a:rPr lang="el-GR" sz="2600" dirty="0" smtClean="0"/>
              <a:t>ο μαύρος κύκνος</a:t>
            </a:r>
            <a:r>
              <a:rPr lang="en-GB" sz="2600" dirty="0" smtClean="0"/>
              <a:t>; </a:t>
            </a:r>
            <a:r>
              <a:rPr lang="el-GR" sz="2600" dirty="0" smtClean="0"/>
              <a:t>Επαγωγική και απαγωγική λογική</a:t>
            </a:r>
            <a:endParaRPr lang="en-GB" sz="2600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89" y="4095760"/>
            <a:ext cx="1645745" cy="2109296"/>
          </a:xfrm>
          <a:prstGeom prst="rect">
            <a:avLst/>
          </a:prstGeom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991" y="4149489"/>
            <a:ext cx="2287814" cy="200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4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854573" y="990095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dirty="0" smtClean="0"/>
              <a:t>Η δήλωση του Σκοπού </a:t>
            </a:r>
          </a:p>
          <a:p>
            <a:endParaRPr lang="el-GR" sz="2800" dirty="0" smtClean="0"/>
          </a:p>
          <a:p>
            <a:r>
              <a:rPr lang="el-GR" sz="2800" dirty="0" smtClean="0"/>
              <a:t>Ποσοτική εκδοχή </a:t>
            </a:r>
          </a:p>
          <a:p>
            <a:endParaRPr lang="el-GR" sz="2800" dirty="0" smtClean="0"/>
          </a:p>
          <a:p>
            <a:r>
              <a:rPr lang="el-GR" sz="2800" dirty="0" smtClean="0"/>
              <a:t>«Σκοπός αυτή της µ</a:t>
            </a:r>
            <a:r>
              <a:rPr lang="el-GR" sz="2800" dirty="0" err="1" smtClean="0"/>
              <a:t>ελέτης</a:t>
            </a:r>
            <a:r>
              <a:rPr lang="el-GR" sz="2800" dirty="0" smtClean="0"/>
              <a:t> είναι να εξετάσει τη σχέση </a:t>
            </a:r>
            <a:r>
              <a:rPr lang="el-GR" sz="2800" dirty="0" err="1" smtClean="0"/>
              <a:t>ανάµεσα</a:t>
            </a:r>
            <a:endParaRPr lang="el-GR" sz="2800" dirty="0" smtClean="0"/>
          </a:p>
          <a:p>
            <a:endParaRPr lang="el-GR" sz="2800" dirty="0"/>
          </a:p>
          <a:p>
            <a:r>
              <a:rPr lang="el-GR" sz="2800" dirty="0" smtClean="0"/>
              <a:t> Ποιοτική εκδοχή</a:t>
            </a:r>
          </a:p>
          <a:p>
            <a:endParaRPr lang="el-GR" sz="2800" dirty="0" smtClean="0"/>
          </a:p>
          <a:p>
            <a:r>
              <a:rPr lang="el-GR" sz="2800" dirty="0" smtClean="0"/>
              <a:t> «Σκοπός αυτής της µ</a:t>
            </a:r>
            <a:r>
              <a:rPr lang="el-GR" sz="2800" dirty="0" err="1" smtClean="0"/>
              <a:t>ελέτης</a:t>
            </a:r>
            <a:r>
              <a:rPr lang="el-GR" sz="2800" dirty="0" smtClean="0"/>
              <a:t> είναι να διερευνήσει τις ιστορίες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84430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395785" y="577462"/>
            <a:ext cx="1090456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 smtClean="0">
                <a:solidFill>
                  <a:srgbClr val="2C4678"/>
                </a:solidFill>
                <a:latin typeface="tahoma" panose="020B0604030504040204" pitchFamily="34" charset="0"/>
              </a:rPr>
              <a:t>Ποια </a:t>
            </a:r>
            <a:r>
              <a:rPr lang="el-GR" dirty="0">
                <a:solidFill>
                  <a:srgbClr val="2C4678"/>
                </a:solidFill>
                <a:latin typeface="tahoma" panose="020B0604030504040204" pitchFamily="34" charset="0"/>
              </a:rPr>
              <a:t>είναι τα ποσοστά της παιδικής παχυσαρκίας στις ΗΠΑ; </a:t>
            </a:r>
            <a:r>
              <a:rPr lang="el-GR" i="1" dirty="0">
                <a:solidFill>
                  <a:srgbClr val="2C4678"/>
                </a:solidFill>
                <a:latin typeface="tahoma" panose="020B0604030504040204" pitchFamily="34" charset="0"/>
              </a:rPr>
              <a:t>Λάθος επιλογή ερευνητικής ερώτησης!</a:t>
            </a:r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444444"/>
                </a:solidFill>
                <a:latin typeface="tahoma" panose="020B0604030504040204" pitchFamily="34" charset="0"/>
              </a:rPr>
              <a:t>Αυτή η ερώτηση είναι πολύ σύντομη αφού μπορεί να απαντηθεί με ένα απλό στατιστικό</a:t>
            </a:r>
            <a:r>
              <a:rPr lang="el-GR" dirty="0" smtClean="0">
                <a:solidFill>
                  <a:srgbClr val="444444"/>
                </a:solidFill>
                <a:latin typeface="tahoma" panose="020B0604030504040204" pitchFamily="34" charset="0"/>
              </a:rPr>
              <a:t>.</a:t>
            </a:r>
          </a:p>
          <a:p>
            <a:pPr algn="just"/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2C4678"/>
                </a:solidFill>
                <a:latin typeface="tahoma" panose="020B0604030504040204" pitchFamily="34" charset="0"/>
              </a:rPr>
              <a:t>Ερωτήσεις κλειστού τύπου που μπορούν να απαντηθούν με ένα Ναι ή Όχι επίσης αποφεύγονται</a:t>
            </a:r>
            <a:r>
              <a:rPr lang="el-GR" dirty="0" smtClean="0">
                <a:solidFill>
                  <a:srgbClr val="2C4678"/>
                </a:solidFill>
                <a:latin typeface="tahoma" panose="020B0604030504040204" pitchFamily="34" charset="0"/>
              </a:rPr>
              <a:t>.</a:t>
            </a:r>
          </a:p>
          <a:p>
            <a:pPr algn="just"/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2C4678"/>
                </a:solidFill>
                <a:latin typeface="tahoma" panose="020B0604030504040204" pitchFamily="34" charset="0"/>
              </a:rPr>
              <a:t>Πως το Εκπαιδευτικό επίπεδο των Γονέων σχετίζεται με την αύξηση της παιδικής παχυσαρκίας σε παιδιά ηλικίας 6-12 ετών στις ΗΠΑ.</a:t>
            </a:r>
            <a:r>
              <a:rPr lang="el-GR" dirty="0">
                <a:solidFill>
                  <a:srgbClr val="444444"/>
                </a:solidFill>
                <a:latin typeface="tahoma" panose="020B0604030504040204" pitchFamily="34" charset="0"/>
              </a:rPr>
              <a:t> </a:t>
            </a:r>
            <a:r>
              <a:rPr lang="el-GR" i="1" dirty="0">
                <a:solidFill>
                  <a:srgbClr val="2C4678"/>
                </a:solidFill>
                <a:latin typeface="tahoma" panose="020B0604030504040204" pitchFamily="34" charset="0"/>
              </a:rPr>
              <a:t>Σωστή επιλογή ερευνητικής ερώτησης</a:t>
            </a:r>
            <a:r>
              <a:rPr lang="el-GR" i="1" dirty="0" smtClean="0">
                <a:solidFill>
                  <a:srgbClr val="2C4678"/>
                </a:solidFill>
                <a:latin typeface="tahoma" panose="020B0604030504040204" pitchFamily="34" charset="0"/>
              </a:rPr>
              <a:t>!</a:t>
            </a:r>
          </a:p>
          <a:p>
            <a:pPr algn="just"/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444444"/>
                </a:solidFill>
                <a:latin typeface="tahoma" panose="020B0604030504040204" pitchFamily="34" charset="0"/>
              </a:rPr>
              <a:t>Αυτή η ερώτηση είναι αρκετά συγκεκριμένη και τα δεδομένα που θα συλλεχθούν μας επιτρέπουν να βρούμε μία απάντηση. Προκύπτει δηλαδή μία Έρευνα με βάση το Ερώτημα αυτό</a:t>
            </a:r>
            <a:r>
              <a:rPr lang="el-GR" dirty="0" smtClean="0">
                <a:solidFill>
                  <a:srgbClr val="444444"/>
                </a:solidFill>
                <a:latin typeface="tahoma" panose="020B0604030504040204" pitchFamily="34" charset="0"/>
              </a:rPr>
              <a:t>.</a:t>
            </a:r>
          </a:p>
          <a:p>
            <a:pPr algn="just"/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 smtClean="0">
                <a:solidFill>
                  <a:srgbClr val="444444"/>
                </a:solidFill>
                <a:latin typeface="tahoma" panose="020B0604030504040204" pitchFamily="34" charset="0"/>
              </a:rPr>
              <a:t>Ποιες </a:t>
            </a:r>
            <a:r>
              <a:rPr lang="el-GR" dirty="0">
                <a:solidFill>
                  <a:srgbClr val="444444"/>
                </a:solidFill>
                <a:latin typeface="tahoma" panose="020B0604030504040204" pitchFamily="34" charset="0"/>
              </a:rPr>
              <a:t>είναι οι επιπτώσεις της Παιδικής Παχυσαρκίας στις ΗΠΑ; </a:t>
            </a:r>
            <a:r>
              <a:rPr lang="el-GR" i="1" dirty="0">
                <a:solidFill>
                  <a:srgbClr val="2C4678"/>
                </a:solidFill>
                <a:latin typeface="tahoma" panose="020B0604030504040204" pitchFamily="34" charset="0"/>
              </a:rPr>
              <a:t>Λάθος επιλογή ερευνητικής ερώτησης</a:t>
            </a:r>
            <a:r>
              <a:rPr lang="el-GR" i="1" dirty="0" smtClean="0">
                <a:solidFill>
                  <a:srgbClr val="2C4678"/>
                </a:solidFill>
                <a:latin typeface="tahoma" panose="020B0604030504040204" pitchFamily="34" charset="0"/>
              </a:rPr>
              <a:t>!</a:t>
            </a:r>
          </a:p>
          <a:p>
            <a:pPr algn="just"/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444444"/>
                </a:solidFill>
                <a:latin typeface="tahoma" panose="020B0604030504040204" pitchFamily="34" charset="0"/>
              </a:rPr>
              <a:t>Αυτή η ερώτηση είναι πολύ γενική, με αποτέλεσμα να μη μπορεί να δομηθεί μία έρευνα πάνω σε αυτό με βάση την Επιστημονική Μέθοδο, όπως </a:t>
            </a:r>
            <a:r>
              <a:rPr lang="el-GR" dirty="0" smtClean="0">
                <a:solidFill>
                  <a:srgbClr val="444444"/>
                </a:solidFill>
                <a:latin typeface="tahoma" panose="020B0604030504040204" pitchFamily="34" charset="0"/>
              </a:rPr>
              <a:t>περιεγράφηκε.</a:t>
            </a:r>
          </a:p>
          <a:p>
            <a:pPr algn="just"/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2C4678"/>
                </a:solidFill>
                <a:latin typeface="tahoma" panose="020B0604030504040204" pitchFamily="34" charset="0"/>
              </a:rPr>
              <a:t>Πως η Παιδική Παχυσαρκία, σχετίζεται με τις σχολικές επιδόσεις παιδιών ηλικίας 6 – 12 ετών στις ΗΠΑ;</a:t>
            </a:r>
            <a:r>
              <a:rPr lang="el-GR" dirty="0">
                <a:solidFill>
                  <a:srgbClr val="444444"/>
                </a:solidFill>
                <a:latin typeface="tahoma" panose="020B0604030504040204" pitchFamily="34" charset="0"/>
              </a:rPr>
              <a:t> </a:t>
            </a:r>
            <a:r>
              <a:rPr lang="el-GR" i="1" dirty="0">
                <a:solidFill>
                  <a:srgbClr val="2C4678"/>
                </a:solidFill>
                <a:latin typeface="tahoma" panose="020B0604030504040204" pitchFamily="34" charset="0"/>
              </a:rPr>
              <a:t>Σωστή επιλογή ερευνητικής ερώτησης</a:t>
            </a:r>
            <a:r>
              <a:rPr lang="el-GR" i="1" dirty="0" smtClean="0">
                <a:solidFill>
                  <a:srgbClr val="2C4678"/>
                </a:solidFill>
                <a:latin typeface="tahoma" panose="020B0604030504040204" pitchFamily="34" charset="0"/>
              </a:rPr>
              <a:t>!</a:t>
            </a:r>
          </a:p>
          <a:p>
            <a:pPr algn="just"/>
            <a:endParaRPr lang="el-GR" b="0" i="0" dirty="0" smtClean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  <a:p>
            <a:pPr algn="just"/>
            <a:r>
              <a:rPr lang="el-GR" dirty="0">
                <a:solidFill>
                  <a:srgbClr val="444444"/>
                </a:solidFill>
                <a:latin typeface="tahoma" panose="020B0604030504040204" pitchFamily="34" charset="0"/>
              </a:rPr>
              <a:t>Αυτή η Ερώτηση είναι πολύ πιο συγκεκριμένη και θέτει ένα συγκεκριμένο πεδίο πάνω στο οποίο μπορούν να συλλεχθούν και να αναλυθούν δεδομένα.</a:t>
            </a:r>
            <a:endParaRPr lang="el-GR" b="0" i="0" dirty="0">
              <a:solidFill>
                <a:srgbClr val="444444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2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104" y="914400"/>
            <a:ext cx="10727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4800" dirty="0"/>
          </a:p>
          <a:p>
            <a:r>
              <a:rPr lang="el-GR" sz="4800" dirty="0" smtClean="0">
                <a:solidFill>
                  <a:srgbClr val="0070C0"/>
                </a:solidFill>
              </a:rPr>
              <a:t>Ελληνική Ψυχολογική Εταιρεία (1994). </a:t>
            </a:r>
            <a:r>
              <a:rPr lang="el-GR" sz="4800" i="1" dirty="0" smtClean="0">
                <a:solidFill>
                  <a:srgbClr val="0070C0"/>
                </a:solidFill>
              </a:rPr>
              <a:t>Τίτλος με πεζά. </a:t>
            </a:r>
            <a:endParaRPr lang="el-GR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13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72955" y="277154"/>
            <a:ext cx="11382233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Τίτλος: Ο εθισμός των νέων στα μέσα κοινωνικής δικτύωσης</a:t>
            </a:r>
          </a:p>
          <a:p>
            <a:pPr algn="ctr"/>
            <a:endParaRPr lang="el-GR" b="0" i="0" dirty="0" smtClean="0">
              <a:solidFill>
                <a:srgbClr val="555555"/>
              </a:solidFill>
              <a:effectLst/>
              <a:latin typeface="Open Sans"/>
            </a:endParaRPr>
          </a:p>
          <a:p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Ερευνητικά ερωτήματα:</a:t>
            </a:r>
          </a:p>
          <a:p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1) Ποια πλατφόρμα χρησιμοποιείται περισσότερο από τους νέους;</a:t>
            </a:r>
          </a:p>
          <a:p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2) Γίνεται καθημερινά η χρήση των μέσων κοινωνικής δικτύωσης;</a:t>
            </a:r>
          </a:p>
          <a:p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3) Αν ναι, πόσες ώρες οι νέοι χρησιμοποιούν τα ''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social media'';</a:t>
            </a:r>
          </a:p>
          <a:p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4) 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Ποιος είναι ο λόγος που οι νέοι χρησιμοποιούν τα μέσα κοινωνικής δικτύωσης;</a:t>
            </a:r>
          </a:p>
          <a:p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5) Πως επιδρούν τα μέσα κοινωνικής δικτύωσης στην αυτοπεποίθηση των νέων;</a:t>
            </a:r>
          </a:p>
          <a:p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6) Γιατί οι νέοι προσπαθούν να κερδίσουν προσοχή μέσω των ''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social media'';</a:t>
            </a:r>
          </a:p>
          <a:p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</a:p>
          <a:p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Βιβλιογραφικές αναφορές:</a:t>
            </a:r>
          </a:p>
          <a:p>
            <a:endParaRPr lang="el-GR" b="0" dirty="0" smtClean="0">
              <a:solidFill>
                <a:srgbClr val="555555"/>
              </a:solidFill>
              <a:effectLst/>
              <a:latin typeface="Open Sans"/>
            </a:endParaRPr>
          </a:p>
          <a:p>
            <a:r>
              <a:rPr lang="en-US" b="0" dirty="0" err="1" smtClean="0">
                <a:solidFill>
                  <a:srgbClr val="555555"/>
                </a:solidFill>
                <a:effectLst/>
                <a:latin typeface="Open Sans"/>
              </a:rPr>
              <a:t>Tosuntas</a:t>
            </a:r>
            <a:r>
              <a:rPr lang="en-US" b="0" dirty="0" smtClean="0">
                <a:solidFill>
                  <a:srgbClr val="555555"/>
                </a:solidFill>
                <a:effectLst/>
                <a:latin typeface="Open Sans"/>
              </a:rPr>
              <a:t>, S.</a:t>
            </a:r>
            <a:r>
              <a:rPr lang="el-GR" b="0" dirty="0" smtClean="0">
                <a:solidFill>
                  <a:srgbClr val="555555"/>
                </a:solidFill>
                <a:effectLst/>
                <a:latin typeface="Open Sans"/>
              </a:rPr>
              <a:t> </a:t>
            </a:r>
            <a:r>
              <a:rPr lang="en-US" b="0" dirty="0" smtClean="0">
                <a:solidFill>
                  <a:srgbClr val="555555"/>
                </a:solidFill>
                <a:effectLst/>
                <a:latin typeface="Open Sans"/>
              </a:rPr>
              <a:t>B.  (2020).  </a:t>
            </a:r>
            <a:r>
              <a:rPr lang="en-US" b="0" dirty="0" smtClean="0">
                <a:solidFill>
                  <a:srgbClr val="555555"/>
                </a:solidFill>
                <a:effectLst/>
                <a:latin typeface="Open Sans"/>
              </a:rPr>
              <a:t>Sofalizing </a:t>
            </a:r>
            <a:r>
              <a:rPr lang="en-US" b="0" dirty="0" smtClean="0">
                <a:solidFill>
                  <a:srgbClr val="555555"/>
                </a:solidFill>
                <a:effectLst/>
                <a:latin typeface="Open Sans"/>
              </a:rPr>
              <a:t>and its relationship with social media addiction and   psychosocial factors: A new phenomenon among emerging adults</a:t>
            </a:r>
            <a:r>
              <a:rPr lang="en-US" b="0" i="1" dirty="0" smtClean="0">
                <a:solidFill>
                  <a:srgbClr val="555555"/>
                </a:solidFill>
                <a:effectLst/>
                <a:latin typeface="Open Sans"/>
              </a:rPr>
              <a:t>,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pp.  1-13.  </a:t>
            </a:r>
            <a:r>
              <a:rPr lang="en-US" b="0" i="0" dirty="0" err="1" smtClean="0">
                <a:solidFill>
                  <a:srgbClr val="555555"/>
                </a:solidFill>
                <a:effectLst/>
                <a:latin typeface="Open Sans"/>
              </a:rPr>
              <a:t>doi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: 10.1080/03623319.2020.1809900</a:t>
            </a:r>
          </a:p>
          <a:p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</a:p>
          <a:p>
            <a:r>
              <a:rPr lang="en-US" b="0" i="0" dirty="0" err="1" smtClean="0">
                <a:solidFill>
                  <a:srgbClr val="555555"/>
                </a:solidFill>
                <a:effectLst/>
                <a:latin typeface="Open Sans"/>
              </a:rPr>
              <a:t>Grau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, S.  (2019).  </a:t>
            </a:r>
            <a:r>
              <a:rPr lang="en-US" b="0" dirty="0" smtClean="0">
                <a:solidFill>
                  <a:srgbClr val="555555"/>
                </a:solidFill>
                <a:effectLst/>
                <a:latin typeface="Open Sans"/>
              </a:rPr>
              <a:t>Exploring social media addiction among student</a:t>
            </a:r>
            <a:r>
              <a:rPr lang="el-GR" b="0" dirty="0" smtClean="0">
                <a:solidFill>
                  <a:srgbClr val="555555"/>
                </a:solidFill>
                <a:effectLst/>
                <a:latin typeface="Open Sans"/>
              </a:rPr>
              <a:t>.</a:t>
            </a:r>
            <a:r>
              <a:rPr lang="en-US" b="0" dirty="0" smtClean="0">
                <a:solidFill>
                  <a:srgbClr val="555555"/>
                </a:solidFill>
                <a:effectLst/>
                <a:latin typeface="Open Sans"/>
              </a:rPr>
              <a:t> </a:t>
            </a:r>
            <a:r>
              <a:rPr lang="en-US" b="0" i="1" dirty="0" err="1" smtClean="0">
                <a:solidFill>
                  <a:srgbClr val="555555"/>
                </a:solidFill>
                <a:effectLst/>
                <a:latin typeface="Open Sans"/>
              </a:rPr>
              <a:t>Millenials</a:t>
            </a:r>
            <a:r>
              <a:rPr lang="en-US" b="0" i="1" dirty="0" smtClean="0">
                <a:solidFill>
                  <a:srgbClr val="555555"/>
                </a:solidFill>
                <a:effectLst/>
                <a:latin typeface="Open Sans"/>
              </a:rPr>
              <a:t>, 11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(2), 200-216.  </a:t>
            </a:r>
            <a:r>
              <a:rPr lang="en-US" b="0" i="0" dirty="0" err="1" smtClean="0">
                <a:solidFill>
                  <a:srgbClr val="555555"/>
                </a:solidFill>
                <a:effectLst/>
                <a:latin typeface="Open Sans"/>
              </a:rPr>
              <a:t>doi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: 10.1108/QMR-O2-2017-0058</a:t>
            </a:r>
          </a:p>
          <a:p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</a:p>
          <a:p>
            <a:r>
              <a:rPr lang="en-US" b="0" i="0" dirty="0" err="1" smtClean="0">
                <a:solidFill>
                  <a:srgbClr val="555555"/>
                </a:solidFill>
                <a:effectLst/>
                <a:latin typeface="Open Sans"/>
              </a:rPr>
              <a:t>Nadkarni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, A.  (2012). </a:t>
            </a:r>
            <a:r>
              <a:rPr lang="en-US" b="0" i="1" dirty="0" smtClean="0">
                <a:solidFill>
                  <a:srgbClr val="555555"/>
                </a:solidFill>
                <a:effectLst/>
                <a:latin typeface="Open Sans"/>
              </a:rPr>
              <a:t> Why do people use </a:t>
            </a:r>
            <a:r>
              <a:rPr lang="en-US" b="0" i="1" dirty="0" smtClean="0">
                <a:solidFill>
                  <a:srgbClr val="555555"/>
                </a:solidFill>
                <a:effectLst/>
                <a:latin typeface="Open Sans"/>
              </a:rPr>
              <a:t>Facebook?, </a:t>
            </a:r>
            <a:r>
              <a:rPr lang="en-US" b="0" i="1" dirty="0" smtClean="0">
                <a:solidFill>
                  <a:srgbClr val="555555"/>
                </a:solidFill>
                <a:effectLst/>
                <a:latin typeface="Open Sans"/>
              </a:rPr>
              <a:t>Vol 52 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(No 3), pp.  243-249.  doi:10.1016/j.paid2011.11.007</a:t>
            </a:r>
          </a:p>
          <a:p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</a:p>
          <a:p>
            <a:r>
              <a:rPr lang="en-US" b="0" i="0" dirty="0" err="1" smtClean="0">
                <a:solidFill>
                  <a:srgbClr val="555555"/>
                </a:solidFill>
                <a:effectLst/>
                <a:latin typeface="Open Sans"/>
              </a:rPr>
              <a:t>Andreassen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, C.S.  (2017).  </a:t>
            </a:r>
            <a:r>
              <a:rPr lang="en-US" b="0" i="1" dirty="0" smtClean="0">
                <a:solidFill>
                  <a:srgbClr val="555555"/>
                </a:solidFill>
                <a:effectLst/>
                <a:latin typeface="Open Sans"/>
              </a:rPr>
              <a:t>The relationship between addictive use of social media, narcissism, and self-esteem: Findings from a large national survey, Vol 64,</a:t>
            </a:r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pp.  287-293.  doi:10.1016/j.addbeh.2016.03.006</a:t>
            </a:r>
          </a:p>
          <a:p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</a:p>
          <a:p>
            <a:r>
              <a:rPr lang="en-US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  <a:endParaRPr lang="en-US" b="0" i="0" dirty="0">
              <a:solidFill>
                <a:srgbClr val="55555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36552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32513" y="832726"/>
            <a:ext cx="102904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0" u="sng" dirty="0" smtClean="0">
                <a:solidFill>
                  <a:srgbClr val="555555"/>
                </a:solidFill>
                <a:effectLst/>
                <a:latin typeface="Open Sans"/>
              </a:rPr>
              <a:t>Τίτλος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: Μουσική και Ειδική Αγωγή </a:t>
            </a:r>
          </a:p>
          <a:p>
            <a:endParaRPr lang="el-GR" b="0" i="0" dirty="0" smtClean="0">
              <a:solidFill>
                <a:srgbClr val="555555"/>
              </a:solidFill>
              <a:effectLst/>
              <a:latin typeface="Open Sans"/>
            </a:endParaRPr>
          </a:p>
          <a:p>
            <a:r>
              <a:rPr lang="el-GR" b="1" i="0" u="sng" dirty="0" smtClean="0">
                <a:solidFill>
                  <a:srgbClr val="555555"/>
                </a:solidFill>
                <a:effectLst/>
                <a:latin typeface="Open Sans"/>
              </a:rPr>
              <a:t>Ερευνητικά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  <a:r>
              <a:rPr lang="el-GR" b="1" i="0" u="sng" dirty="0" smtClean="0">
                <a:solidFill>
                  <a:srgbClr val="555555"/>
                </a:solidFill>
                <a:effectLst/>
                <a:latin typeface="Open Sans"/>
              </a:rPr>
              <a:t>Ερωτήματα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: </a:t>
            </a:r>
          </a:p>
          <a:p>
            <a:pPr>
              <a:buFont typeface="+mj-lt"/>
              <a:buAutoNum type="arabicPeriod"/>
            </a:pP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Με ποιον τρόπο συνδέεται η μουσική με την γλώσσα στο χώρο της Ειδικής Αγωγής ;</a:t>
            </a:r>
          </a:p>
          <a:p>
            <a:pPr>
              <a:buFont typeface="+mj-lt"/>
              <a:buAutoNum type="arabicPeriod"/>
            </a:pP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Ποια θα πρέπει να είναι η λειτουργία των οργάνων με τα οποία η μουσική θα μπορεί να συμβάλλει στην θεραπεία του ψυχισμού των ατόμων με Ειδικές Ανάγκες ; </a:t>
            </a:r>
          </a:p>
          <a:p>
            <a:pPr>
              <a:buFont typeface="+mj-lt"/>
              <a:buAutoNum type="arabicPeriod"/>
            </a:pP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Ποιες παιδαγωγικές μεθόδους χρησιμοποιούν οι δάσκαλοι/</a:t>
            </a:r>
            <a:r>
              <a:rPr lang="el-GR" b="0" i="0" dirty="0" err="1" smtClean="0">
                <a:solidFill>
                  <a:srgbClr val="555555"/>
                </a:solidFill>
                <a:effectLst/>
                <a:latin typeface="Open Sans"/>
              </a:rPr>
              <a:t>ες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 των Δημοτικών σχολείων στο </a:t>
            </a:r>
            <a:r>
              <a:rPr lang="el-GR" b="0" i="0" dirty="0" err="1" smtClean="0">
                <a:solidFill>
                  <a:srgbClr val="555555"/>
                </a:solidFill>
                <a:effectLst/>
                <a:latin typeface="Open Sans"/>
              </a:rPr>
              <a:t>Hong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555555"/>
                </a:solidFill>
                <a:effectLst/>
                <a:latin typeface="Open Sans"/>
              </a:rPr>
              <a:t>Kong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 με τους μαθητές/τρεις που έχουν ειδικές μαθησιακές δυσκολίες ; </a:t>
            </a:r>
          </a:p>
          <a:p>
            <a:pPr>
              <a:buFont typeface="+mj-lt"/>
              <a:buAutoNum type="arabicPeriod"/>
            </a:pP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Ποιες είναι οι προκλήσεις που αντιμετωπίζουν οι δάσκαλοι/</a:t>
            </a:r>
            <a:r>
              <a:rPr lang="el-GR" b="0" i="0" dirty="0" err="1" smtClean="0">
                <a:solidFill>
                  <a:srgbClr val="555555"/>
                </a:solidFill>
                <a:effectLst/>
                <a:latin typeface="Open Sans"/>
              </a:rPr>
              <a:t>ες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 με τα άτομα που έχουν ειδικές μαθησιακές δυσκολίες ; </a:t>
            </a:r>
            <a:r>
              <a:rPr lang="el-GR" b="1" i="0" u="sng" dirty="0" smtClean="0">
                <a:solidFill>
                  <a:srgbClr val="555555"/>
                </a:solidFill>
                <a:effectLst/>
                <a:latin typeface="Open Sans"/>
              </a:rPr>
              <a:t/>
            </a:r>
            <a:br>
              <a:rPr lang="el-GR" b="1" i="0" u="sng" dirty="0" smtClean="0">
                <a:solidFill>
                  <a:srgbClr val="555555"/>
                </a:solidFill>
                <a:effectLst/>
                <a:latin typeface="Open Sans"/>
              </a:rPr>
            </a:br>
            <a:endParaRPr lang="el-GR" b="0" i="0" dirty="0" smtClean="0">
              <a:solidFill>
                <a:srgbClr val="555555"/>
              </a:solidFill>
              <a:effectLst/>
              <a:latin typeface="Open Sans"/>
            </a:endParaRPr>
          </a:p>
          <a:p>
            <a:r>
              <a:rPr lang="el-GR" b="1" i="0" u="sng" dirty="0" smtClean="0">
                <a:solidFill>
                  <a:srgbClr val="555555"/>
                </a:solidFill>
                <a:effectLst/>
                <a:latin typeface="Open Sans"/>
              </a:rPr>
              <a:t>Άρθρα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 </a:t>
            </a:r>
            <a:r>
              <a:rPr lang="el-GR" b="0" i="0" dirty="0" err="1" smtClean="0">
                <a:solidFill>
                  <a:srgbClr val="555555"/>
                </a:solidFill>
                <a:effectLst/>
                <a:latin typeface="Open Sans"/>
              </a:rPr>
              <a:t>Schumacher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, K. (2013). Η σημασία του </a:t>
            </a:r>
            <a:r>
              <a:rPr lang="el-GR" b="0" i="0" dirty="0" err="1" smtClean="0">
                <a:solidFill>
                  <a:srgbClr val="555555"/>
                </a:solidFill>
                <a:effectLst/>
                <a:latin typeface="Open Sans"/>
              </a:rPr>
              <a:t>Off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- </a:t>
            </a:r>
            <a:r>
              <a:rPr lang="el-GR" b="0" i="0" dirty="0" err="1" smtClean="0">
                <a:solidFill>
                  <a:srgbClr val="555555"/>
                </a:solidFill>
                <a:effectLst/>
                <a:latin typeface="Open Sans"/>
              </a:rPr>
              <a:t>Schulwerk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 στη μουσική κοινωνικό-ενταξιακή παιδαγωγική και στην μουσικό-θεραπεία. </a:t>
            </a:r>
            <a:r>
              <a:rPr lang="el-GR" b="0" i="1" dirty="0" smtClean="0">
                <a:solidFill>
                  <a:srgbClr val="555555"/>
                </a:solidFill>
                <a:effectLst/>
                <a:latin typeface="Open Sans"/>
              </a:rPr>
              <a:t>Μουσικό-θεραπεία και Ειδική Μουσική Παιδαγωγική, 5 (</a:t>
            </a:r>
            <a:r>
              <a:rPr lang="el-GR" b="0" dirty="0" smtClean="0">
                <a:solidFill>
                  <a:srgbClr val="555555"/>
                </a:solidFill>
                <a:effectLst/>
                <a:latin typeface="Open Sans"/>
              </a:rPr>
              <a:t>2</a:t>
            </a:r>
            <a:r>
              <a:rPr lang="el-GR" b="0" i="1" dirty="0" smtClean="0">
                <a:solidFill>
                  <a:srgbClr val="555555"/>
                </a:solidFill>
                <a:effectLst/>
                <a:latin typeface="Open Sans"/>
              </a:rPr>
              <a:t>), 106-112. </a:t>
            </a:r>
            <a:r>
              <a:rPr lang="el-GR" b="0" i="0" dirty="0" smtClean="0">
                <a:solidFill>
                  <a:srgbClr val="555555"/>
                </a:solidFill>
                <a:effectLst/>
                <a:latin typeface="Open Sans"/>
              </a:rPr>
              <a:t>από http://approaches.primarymusic.gr </a:t>
            </a:r>
          </a:p>
          <a:p>
            <a:pPr>
              <a:buFont typeface="+mj-lt"/>
              <a:buAutoNum type="arabicPeriod"/>
            </a:pPr>
            <a:endParaRPr lang="el-GR" b="0" i="0" dirty="0" smtClean="0">
              <a:solidFill>
                <a:srgbClr val="555555"/>
              </a:solidFill>
              <a:effectLst/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Wai-yee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Wong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, M., &amp;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Pik-yuk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Chik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, M. (2016).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Teaching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students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with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special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educational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needs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in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inclusive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music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classrooms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: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experiences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of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music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teachers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in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Hong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Kong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primary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schools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. </a:t>
            </a:r>
            <a:r>
              <a:rPr lang="el-GR" b="0" i="1" dirty="0" err="1" smtClean="0">
                <a:solidFill>
                  <a:srgbClr val="0070C0"/>
                </a:solidFill>
                <a:effectLst/>
                <a:latin typeface="Open Sans"/>
              </a:rPr>
              <a:t>Music</a:t>
            </a:r>
            <a:r>
              <a:rPr lang="el-GR" b="0" i="1" dirty="0" smtClean="0">
                <a:solidFill>
                  <a:srgbClr val="0070C0"/>
                </a:solidFill>
                <a:effectLst/>
                <a:latin typeface="Open Sans"/>
              </a:rPr>
              <a:t> </a:t>
            </a:r>
            <a:r>
              <a:rPr lang="el-GR" b="0" i="1" dirty="0" err="1" smtClean="0">
                <a:solidFill>
                  <a:srgbClr val="0070C0"/>
                </a:solidFill>
                <a:effectLst/>
                <a:latin typeface="Open Sans"/>
              </a:rPr>
              <a:t>Education</a:t>
            </a:r>
            <a:r>
              <a:rPr lang="el-GR" b="0" i="1" dirty="0" smtClean="0">
                <a:solidFill>
                  <a:srgbClr val="0070C0"/>
                </a:solidFill>
                <a:effectLst/>
                <a:latin typeface="Open Sans"/>
              </a:rPr>
              <a:t> Research, 18 </a:t>
            </a:r>
            <a:r>
              <a:rPr lang="el-GR" b="0" dirty="0" smtClean="0">
                <a:solidFill>
                  <a:srgbClr val="0070C0"/>
                </a:solidFill>
                <a:effectLst/>
                <a:latin typeface="Open Sans"/>
              </a:rPr>
              <a:t>(2)</a:t>
            </a:r>
            <a:r>
              <a:rPr lang="el-GR" b="0" i="1" dirty="0" smtClean="0">
                <a:solidFill>
                  <a:srgbClr val="0070C0"/>
                </a:solidFill>
                <a:effectLst/>
                <a:latin typeface="Open Sans"/>
              </a:rPr>
              <a:t>, </a:t>
            </a:r>
            <a:r>
              <a:rPr lang="el-GR" b="0" dirty="0" smtClean="0">
                <a:solidFill>
                  <a:srgbClr val="0070C0"/>
                </a:solidFill>
                <a:effectLst/>
                <a:latin typeface="Open Sans"/>
              </a:rPr>
              <a:t>195-207</a:t>
            </a:r>
            <a:r>
              <a:rPr lang="el-GR" b="0" i="1" dirty="0" smtClean="0">
                <a:solidFill>
                  <a:srgbClr val="0070C0"/>
                </a:solidFill>
                <a:effectLst/>
                <a:latin typeface="Open Sans"/>
              </a:rPr>
              <a:t>. </a:t>
            </a:r>
            <a:r>
              <a:rPr lang="el-GR" b="0" i="0" dirty="0" err="1" smtClean="0">
                <a:solidFill>
                  <a:srgbClr val="0070C0"/>
                </a:solidFill>
                <a:effectLst/>
                <a:latin typeface="Open Sans"/>
              </a:rPr>
              <a:t>doi</a:t>
            </a:r>
            <a:r>
              <a:rPr lang="el-GR" b="0" i="0" dirty="0" smtClean="0">
                <a:solidFill>
                  <a:srgbClr val="0070C0"/>
                </a:solidFill>
                <a:effectLst/>
                <a:latin typeface="Open Sans"/>
              </a:rPr>
              <a:t>: 10.1080/14613808.2015.1044509</a:t>
            </a:r>
            <a:endParaRPr lang="el-GR" b="0" i="0" dirty="0">
              <a:solidFill>
                <a:srgbClr val="0070C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62403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3772" y="368702"/>
            <a:ext cx="1263782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TimesNewRomanPS-BoldMT"/>
              </a:rPr>
              <a:t>Τι είναι το ερευνητικό </a:t>
            </a:r>
            <a:r>
              <a:rPr lang="el-GR" b="1" dirty="0" smtClean="0">
                <a:latin typeface="TimesNewRomanPS-BoldMT"/>
              </a:rPr>
              <a:t>ερώτημα/υπόθεση</a:t>
            </a:r>
          </a:p>
          <a:p>
            <a:endParaRPr lang="el-GR" b="1" dirty="0">
              <a:latin typeface="TimesNewRomanPS-BoldMT"/>
            </a:endParaRPr>
          </a:p>
          <a:p>
            <a:r>
              <a:rPr lang="el-GR" dirty="0">
                <a:latin typeface="TimesNewRomanPSMT"/>
              </a:rPr>
              <a:t>Το επόμενο βήμα στην ερευνητική διαδικασία είναι η διατύπωση των ερευνητικών ερωτημάτων ή</a:t>
            </a:r>
          </a:p>
          <a:p>
            <a:r>
              <a:rPr lang="el-GR" dirty="0">
                <a:latin typeface="TimesNewRomanPSMT"/>
              </a:rPr>
              <a:t>και ερευνητικών υποθέσεων. Οι ερευνητικές υποθέσεις-ερωτήματα καθοδηγούν τον ερευνητή στη</a:t>
            </a:r>
          </a:p>
          <a:p>
            <a:r>
              <a:rPr lang="el-GR" dirty="0">
                <a:latin typeface="TimesNewRomanPSMT"/>
              </a:rPr>
              <a:t>διεξαγωγή της έρευνας και η διατύπωση τους είναι πολύ σημαντική για την ποιότητα της.</a:t>
            </a:r>
          </a:p>
          <a:p>
            <a:r>
              <a:rPr lang="el-GR" dirty="0">
                <a:latin typeface="TimesNewRomanPSMT"/>
              </a:rPr>
              <a:t>Τα ερευνητικά ερωτήματα-υποθέσεις </a:t>
            </a:r>
            <a:r>
              <a:rPr lang="el-GR" dirty="0" smtClean="0">
                <a:latin typeface="TimesNewRomanPSMT"/>
              </a:rPr>
              <a:t>πρέπει</a:t>
            </a:r>
          </a:p>
          <a:p>
            <a:endParaRPr lang="el-GR" dirty="0">
              <a:latin typeface="TimesNewRomanPSMT"/>
            </a:endParaRPr>
          </a:p>
          <a:p>
            <a:r>
              <a:rPr lang="el-GR" dirty="0">
                <a:latin typeface="TimesNewRomanPSMT"/>
              </a:rPr>
              <a:t>α) </a:t>
            </a:r>
            <a:r>
              <a:rPr lang="el-GR" b="1" dirty="0">
                <a:latin typeface="TimesNewRomanPS-BoldMT"/>
              </a:rPr>
              <a:t>να απορρέουν από τη θεωρία ή από προηγούμενες εμπειρικές μελέτες </a:t>
            </a:r>
            <a:r>
              <a:rPr lang="el-GR" dirty="0">
                <a:latin typeface="TimesNewRomanPSMT"/>
              </a:rPr>
              <a:t>(θυμηθείτε το ρόλο της</a:t>
            </a:r>
          </a:p>
          <a:p>
            <a:r>
              <a:rPr lang="el-GR" dirty="0">
                <a:latin typeface="TimesNewRomanPSMT"/>
              </a:rPr>
              <a:t>βιβλιογραφικής επισκόπησης</a:t>
            </a:r>
            <a:r>
              <a:rPr lang="el-GR" dirty="0" smtClean="0">
                <a:latin typeface="TimesNewRomanPSMT"/>
              </a:rPr>
              <a:t>)</a:t>
            </a:r>
          </a:p>
          <a:p>
            <a:endParaRPr lang="el-GR" dirty="0">
              <a:latin typeface="TimesNewRomanPSMT"/>
            </a:endParaRPr>
          </a:p>
          <a:p>
            <a:r>
              <a:rPr lang="el-GR" dirty="0">
                <a:latin typeface="TimesNewRomanPSMT"/>
              </a:rPr>
              <a:t>β) </a:t>
            </a:r>
            <a:r>
              <a:rPr lang="el-GR" b="1" dirty="0">
                <a:latin typeface="TimesNewRomanPS-BoldMT"/>
              </a:rPr>
              <a:t>να είναι ακριβή, συγκεκριμένα και μετρήσιμα</a:t>
            </a:r>
          </a:p>
          <a:p>
            <a:r>
              <a:rPr lang="el-GR" dirty="0">
                <a:latin typeface="TimesNewRomanPSMT"/>
              </a:rPr>
              <a:t>Τα ερευνητικά ερωτήματα μπορεί να έχουν ένα γενικό περιγραφικό χαρακτήρα ή να ρωτούν για την</a:t>
            </a:r>
          </a:p>
          <a:p>
            <a:r>
              <a:rPr lang="el-GR" dirty="0">
                <a:latin typeface="TimesNewRomanPSMT"/>
              </a:rPr>
              <a:t>ύπαρξη σχέσης ανάμεσα σε δυο ιδιότητες.</a:t>
            </a:r>
          </a:p>
          <a:p>
            <a:r>
              <a:rPr lang="el-GR" dirty="0">
                <a:latin typeface="TimesNewRomanPSMT"/>
              </a:rPr>
              <a:t>Οι ερευνητικές υποθέσεις δηλώνουν μια αναμενόμενη σχέση ανάμεσα σε δυο ιδιότητες</a:t>
            </a:r>
            <a:r>
              <a:rPr lang="el-GR" dirty="0" smtClean="0">
                <a:latin typeface="TimesNewRomanPSMT"/>
              </a:rPr>
              <a:t>.</a:t>
            </a:r>
          </a:p>
          <a:p>
            <a:endParaRPr lang="el-GR" dirty="0">
              <a:latin typeface="TimesNewRomanPSMT"/>
            </a:endParaRPr>
          </a:p>
          <a:p>
            <a:r>
              <a:rPr lang="el-GR" b="1" dirty="0">
                <a:latin typeface="TimesNewRomanPS-BoldMT"/>
              </a:rPr>
              <a:t>ΠΑΡΑΔΕΙΓΜΑΤΑ</a:t>
            </a:r>
          </a:p>
          <a:p>
            <a:r>
              <a:rPr lang="el-GR" b="1" i="1" dirty="0">
                <a:latin typeface="TimesNewRomanPS-BoldItalicMT"/>
              </a:rPr>
              <a:t>ΠΕΡΙΓΡΑΦΙΚΗ ΕΡΕΥΝΑ – Γενικά περιγραφικά ερευνητικά ερωτήματα</a:t>
            </a:r>
          </a:p>
          <a:p>
            <a:r>
              <a:rPr lang="el-GR" dirty="0">
                <a:latin typeface="TimesNewRomanPSMT"/>
              </a:rPr>
              <a:t>Στις περιγραφικές έρευνες τα ερωτήματα που θέτουμε είναι πιο απλά ή περιγραφικά</a:t>
            </a:r>
          </a:p>
          <a:p>
            <a:r>
              <a:rPr lang="el-GR" b="1" dirty="0">
                <a:latin typeface="TimesNewRomanPS-BoldMT"/>
              </a:rPr>
              <a:t>1. Ερευνητικό </a:t>
            </a:r>
            <a:r>
              <a:rPr lang="el-GR" b="1" dirty="0" smtClean="0">
                <a:latin typeface="TimesNewRomanPS-BoldMT"/>
              </a:rPr>
              <a:t>θέμα: </a:t>
            </a:r>
            <a:r>
              <a:rPr lang="el-GR" b="1" dirty="0">
                <a:latin typeface="TimesNewRomanPS-BoldMT"/>
              </a:rPr>
              <a:t>“Νέοι και μετανάστευση”</a:t>
            </a:r>
          </a:p>
          <a:p>
            <a:r>
              <a:rPr lang="el-GR" b="1" dirty="0">
                <a:latin typeface="TimesNewRomanPS-BoldMT"/>
              </a:rPr>
              <a:t>Ερευνητικό </a:t>
            </a:r>
            <a:r>
              <a:rPr lang="el-GR" b="1" dirty="0" smtClean="0">
                <a:latin typeface="TimesNewRomanPS-BoldMT"/>
              </a:rPr>
              <a:t>ερώτημα</a:t>
            </a:r>
            <a:r>
              <a:rPr lang="el-GR" dirty="0" smtClean="0">
                <a:latin typeface="TimesNewRomanPSMT"/>
              </a:rPr>
              <a:t>: </a:t>
            </a:r>
            <a:r>
              <a:rPr lang="el-GR" dirty="0">
                <a:latin typeface="TimesNewRomanPSMT"/>
              </a:rPr>
              <a:t>Ποιο είναι το ποσοστό των νέων που απαντά θετικά στο αν θα έφευγε από</a:t>
            </a:r>
          </a:p>
          <a:p>
            <a:r>
              <a:rPr lang="el-GR" dirty="0">
                <a:latin typeface="TimesNewRomanPSMT"/>
              </a:rPr>
              <a:t>την Ελλάδα σε περίπτωση που του δινόταν η </a:t>
            </a:r>
            <a:r>
              <a:rPr lang="el-GR" dirty="0" smtClean="0">
                <a:latin typeface="TimesNewRomanPSMT"/>
              </a:rPr>
              <a:t>ευκαιρία;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283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526632" y="1648327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Οι μέθοδοι έρευνας χωρίζονται σε δύο κατηγορίες: τις ποσοτικές και τις ποιοτικές</a:t>
            </a:r>
            <a:endParaRPr lang="en-US" dirty="0" smtClean="0"/>
          </a:p>
          <a:p>
            <a:r>
              <a:rPr lang="el-GR" dirty="0" smtClean="0"/>
              <a:t>Επιλέγετε με βάση:</a:t>
            </a:r>
          </a:p>
          <a:p>
            <a:endParaRPr lang="en-US" dirty="0" smtClean="0"/>
          </a:p>
          <a:p>
            <a:pPr lvl="1"/>
            <a:r>
              <a:rPr lang="el-GR" dirty="0" smtClean="0"/>
              <a:t>Τις ερευνητικές σας ερωτήσεις</a:t>
            </a:r>
            <a:endParaRPr lang="en-US" dirty="0" smtClean="0"/>
          </a:p>
          <a:p>
            <a:pPr lvl="1"/>
            <a:r>
              <a:rPr lang="el-GR" dirty="0" smtClean="0"/>
              <a:t>Την επιστημολογία που προτιμάτε</a:t>
            </a:r>
            <a:endParaRPr lang="en-US" dirty="0" smtClean="0"/>
          </a:p>
          <a:p>
            <a:pPr lvl="1"/>
            <a:r>
              <a:rPr lang="el-GR" dirty="0" smtClean="0"/>
              <a:t>Τις προτιμήσεις σας και τα ενδιαφέροντά σας</a:t>
            </a: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201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09537" y="1147884"/>
            <a:ext cx="8229600" cy="462535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l-GR" dirty="0" smtClean="0"/>
              <a:t>Τέσσερα αλληλοσυνδεόμενα χαρακτηριστικά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2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dirty="0" smtClean="0">
                <a:solidFill>
                  <a:srgbClr val="00B0F0"/>
                </a:solidFill>
              </a:rPr>
              <a:t>Οντολογία</a:t>
            </a:r>
            <a:r>
              <a:rPr lang="en-US" dirty="0" smtClean="0">
                <a:solidFill>
                  <a:srgbClr val="00B0F0"/>
                </a:solidFill>
              </a:rPr>
              <a:t>: </a:t>
            </a:r>
            <a:r>
              <a:rPr lang="el-GR" dirty="0" smtClean="0"/>
              <a:t>Ποιες υποθέσεις έχετε για την πραγματικότητα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dirty="0" smtClean="0">
                <a:solidFill>
                  <a:srgbClr val="00B0F0"/>
                </a:solidFill>
              </a:rPr>
              <a:t>Επιστημολογία</a:t>
            </a:r>
            <a:r>
              <a:rPr lang="en-US" dirty="0" smtClean="0">
                <a:solidFill>
                  <a:srgbClr val="00B0F0"/>
                </a:solidFill>
              </a:rPr>
              <a:t>: </a:t>
            </a:r>
            <a:r>
              <a:rPr lang="el-GR" dirty="0" smtClean="0"/>
              <a:t>Πώς θα διερευνήσουμε την πραγματικότητα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dirty="0" smtClean="0">
                <a:solidFill>
                  <a:srgbClr val="00B0F0"/>
                </a:solidFill>
              </a:rPr>
              <a:t>Μεθοδολογία</a:t>
            </a:r>
            <a:r>
              <a:rPr lang="en-US" dirty="0" smtClean="0">
                <a:solidFill>
                  <a:srgbClr val="00B0F0"/>
                </a:solidFill>
              </a:rPr>
              <a:t>: </a:t>
            </a:r>
            <a:r>
              <a:rPr lang="el-GR" dirty="0" smtClean="0"/>
              <a:t>Η αναζήτηση των οδών μέσω των οποίων θα αναζητήσετε την πραγματικότητα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dirty="0" smtClean="0">
                <a:solidFill>
                  <a:srgbClr val="00B0F0"/>
                </a:solidFill>
              </a:rPr>
              <a:t>Μέθοδοι και τεχνικές</a:t>
            </a:r>
            <a:r>
              <a:rPr lang="en-US" dirty="0" smtClean="0">
                <a:solidFill>
                  <a:srgbClr val="00B0F0"/>
                </a:solidFill>
              </a:rPr>
              <a:t>: </a:t>
            </a:r>
            <a:r>
              <a:rPr lang="el-GR" dirty="0" smtClean="0"/>
              <a:t>Το τι θα κάνετε. Πώς θα συλλέξετε τα δεδομένα. 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9708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09684" y="395493"/>
            <a:ext cx="1112292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TimesNewRomanPS-BoldItalicMT"/>
              </a:rPr>
              <a:t>ΕΠΕΞΗΓΗΜΑΤΙΚΗ ΕΡΕΥΝΑ- Ερευνητικά ερωτήματα (ρωτούν για την ύπαρξη σχέσης) και</a:t>
            </a:r>
          </a:p>
          <a:p>
            <a:r>
              <a:rPr lang="el-GR" b="1" i="1" dirty="0">
                <a:latin typeface="TimesNewRomanPS-BoldItalicMT"/>
              </a:rPr>
              <a:t>ερευνητικές υποθέσεις (δηλώνουν μια αναμενόμενη σχέση</a:t>
            </a:r>
            <a:r>
              <a:rPr lang="el-GR" b="1" i="1" dirty="0" smtClean="0">
                <a:latin typeface="TimesNewRomanPS-BoldItalicMT"/>
              </a:rPr>
              <a:t>)</a:t>
            </a:r>
          </a:p>
          <a:p>
            <a:endParaRPr lang="el-GR" b="1" i="1" dirty="0">
              <a:latin typeface="TimesNewRomanPS-BoldItalicMT"/>
            </a:endParaRPr>
          </a:p>
          <a:p>
            <a:r>
              <a:rPr lang="el-GR" b="1" dirty="0">
                <a:latin typeface="TimesNewRomanPS-BoldMT"/>
              </a:rPr>
              <a:t>1. Ερευνητικό θέμα : “συμμετοχή σε εθελοντικές δράσεις”</a:t>
            </a:r>
          </a:p>
          <a:p>
            <a:r>
              <a:rPr lang="el-GR" b="1" dirty="0">
                <a:latin typeface="TimesNewRomanPS-BoldMT"/>
              </a:rPr>
              <a:t>Ερευνητικό ερώτημα</a:t>
            </a:r>
            <a:r>
              <a:rPr lang="el-GR" dirty="0">
                <a:latin typeface="TimesNewRomanPSMT"/>
              </a:rPr>
              <a:t>: Υπάρχει σχέση μεταξύ φύλου και συμμετοχής σε εθελοντικές </a:t>
            </a:r>
            <a:r>
              <a:rPr lang="el-GR" dirty="0" smtClean="0">
                <a:latin typeface="TimesNewRomanPSMT"/>
              </a:rPr>
              <a:t>δράσεις;</a:t>
            </a:r>
            <a:endParaRPr lang="el-GR" dirty="0">
              <a:latin typeface="TimesNewRomanPSMT"/>
            </a:endParaRPr>
          </a:p>
          <a:p>
            <a:r>
              <a:rPr lang="el-GR" b="1" dirty="0">
                <a:latin typeface="TimesNewRomanPS-BoldMT"/>
              </a:rPr>
              <a:t>Ερευνητική υπόθεση: </a:t>
            </a:r>
            <a:r>
              <a:rPr lang="el-GR" dirty="0">
                <a:latin typeface="TimesNewRomanPSMT"/>
              </a:rPr>
              <a:t>Είναι πιο πιθανόν οι γυναίκες να συμμετέχουν σε εθελοντικές δράσεις από</a:t>
            </a:r>
          </a:p>
          <a:p>
            <a:r>
              <a:rPr lang="el-GR" dirty="0">
                <a:latin typeface="TimesNewRomanPSMT"/>
              </a:rPr>
              <a:t>τους </a:t>
            </a:r>
            <a:r>
              <a:rPr lang="el-GR" dirty="0" smtClean="0">
                <a:latin typeface="TimesNewRomanPSMT"/>
              </a:rPr>
              <a:t>άντρες</a:t>
            </a:r>
          </a:p>
          <a:p>
            <a:endParaRPr lang="el-GR" dirty="0">
              <a:latin typeface="TimesNewRomanPSMT"/>
            </a:endParaRPr>
          </a:p>
          <a:p>
            <a:r>
              <a:rPr lang="el-GR" b="1" dirty="0">
                <a:latin typeface="TimesNewRomanPS-BoldMT"/>
              </a:rPr>
              <a:t>2. Ερευνητικό θέμα : “τηλεόραση και βίαιη συμπεριφορά”</a:t>
            </a:r>
          </a:p>
          <a:p>
            <a:r>
              <a:rPr lang="el-GR" b="1" dirty="0">
                <a:latin typeface="TimesNewRomanPS-BoldMT"/>
              </a:rPr>
              <a:t>Ερευνητικό ερώτημα</a:t>
            </a:r>
            <a:r>
              <a:rPr lang="el-GR" dirty="0">
                <a:latin typeface="TimesNewRomanPSMT"/>
              </a:rPr>
              <a:t>: Υπάρχει σχέση μεταξύ του χρόνου παρακολούθησης σκηνών βίας στην</a:t>
            </a:r>
          </a:p>
          <a:p>
            <a:r>
              <a:rPr lang="el-GR" dirty="0">
                <a:latin typeface="TimesNewRomanPSMT"/>
              </a:rPr>
              <a:t>τηλεόραση και της έκφρασης επιθετικής συμπεριφοράς των εφήβων?</a:t>
            </a:r>
          </a:p>
          <a:p>
            <a:r>
              <a:rPr lang="el-GR" b="1" dirty="0">
                <a:latin typeface="TimesNewRomanPS-BoldMT"/>
              </a:rPr>
              <a:t>Ερευνητική υπόθεση: </a:t>
            </a:r>
            <a:r>
              <a:rPr lang="el-GR" dirty="0">
                <a:latin typeface="TimesNewRomanPSMT"/>
              </a:rPr>
              <a:t>Έφηβοι που περνούν αρκετό χρόνο παρακολουθώντας σκηνές βίας στην</a:t>
            </a:r>
          </a:p>
          <a:p>
            <a:r>
              <a:rPr lang="el-GR" dirty="0">
                <a:latin typeface="TimesNewRomanPSMT"/>
              </a:rPr>
              <a:t>τηλεόραση είναι πιθανόν να είναι περισσότερο επιθετικοί σε σύγκριση με εφήβους που δεν</a:t>
            </a:r>
          </a:p>
          <a:p>
            <a:r>
              <a:rPr lang="el-GR" dirty="0">
                <a:latin typeface="TimesNewRomanPSMT"/>
              </a:rPr>
              <a:t>παρακολουθούν εκπομπές με σκηνές βίας στην </a:t>
            </a:r>
            <a:r>
              <a:rPr lang="el-GR" dirty="0" smtClean="0">
                <a:latin typeface="TimesNewRomanPSMT"/>
              </a:rPr>
              <a:t>τηλεόραση</a:t>
            </a:r>
          </a:p>
          <a:p>
            <a:endParaRPr lang="el-GR" dirty="0">
              <a:latin typeface="TimesNewRomanPSMT"/>
            </a:endParaRPr>
          </a:p>
          <a:p>
            <a:r>
              <a:rPr lang="el-GR" b="1" dirty="0">
                <a:latin typeface="TimesNewRomanPS-BoldMT"/>
              </a:rPr>
              <a:t>3. Ερευνητικό θέμα : “η επαγγελματική ικανοποίηση των εργαζομένων σε χώρους</a:t>
            </a:r>
          </a:p>
          <a:p>
            <a:r>
              <a:rPr lang="el-GR" b="1" dirty="0">
                <a:latin typeface="TimesNewRomanPS-BoldMT"/>
              </a:rPr>
              <a:t>αντιμετώπισης της </a:t>
            </a:r>
            <a:r>
              <a:rPr lang="el-GR" b="1" dirty="0" err="1">
                <a:latin typeface="TimesNewRomanPS-BoldMT"/>
              </a:rPr>
              <a:t>τοξικοεξάρτησης</a:t>
            </a:r>
            <a:r>
              <a:rPr lang="el-GR" b="1" dirty="0">
                <a:latin typeface="TimesNewRomanPS-BoldMT"/>
              </a:rPr>
              <a:t>”</a:t>
            </a:r>
          </a:p>
          <a:p>
            <a:r>
              <a:rPr lang="el-GR" b="1" dirty="0">
                <a:latin typeface="TimesNewRomanPS-BoldMT"/>
              </a:rPr>
              <a:t>Ερευνητικό ερώτημα</a:t>
            </a:r>
            <a:r>
              <a:rPr lang="el-GR" dirty="0">
                <a:latin typeface="TimesNewRomanPSMT"/>
              </a:rPr>
              <a:t>: Υπάρχει σχέση μεταξύ της ηλικία των εργαζομένων σε χώρους</a:t>
            </a:r>
          </a:p>
          <a:p>
            <a:r>
              <a:rPr lang="el-GR" dirty="0">
                <a:latin typeface="TimesNewRomanPSMT"/>
              </a:rPr>
              <a:t>αντιμετώπισης της </a:t>
            </a:r>
            <a:r>
              <a:rPr lang="el-GR" dirty="0" err="1">
                <a:latin typeface="TimesNewRomanPSMT"/>
              </a:rPr>
              <a:t>τοξικοεξάρτησης</a:t>
            </a:r>
            <a:r>
              <a:rPr lang="el-GR" dirty="0">
                <a:latin typeface="TimesNewRomanPSMT"/>
              </a:rPr>
              <a:t> και του επιπέδου της επαγγελματικής τους ικανοποίησης?</a:t>
            </a:r>
          </a:p>
          <a:p>
            <a:r>
              <a:rPr lang="el-GR" b="1" dirty="0">
                <a:latin typeface="TimesNewRomanPS-BoldMT"/>
              </a:rPr>
              <a:t>Ερευνητική υπόθεση: </a:t>
            </a:r>
            <a:r>
              <a:rPr lang="el-GR" dirty="0">
                <a:latin typeface="TimesNewRomanPSMT"/>
              </a:rPr>
              <a:t>οι εργαζόμενοι μεγαλύτερης ηλικίας είναι πιο πιθανό να εμφανίζουν</a:t>
            </a:r>
          </a:p>
          <a:p>
            <a:r>
              <a:rPr lang="el-GR" dirty="0">
                <a:latin typeface="TimesNewRomanPSMT"/>
              </a:rPr>
              <a:t>υψηλότερα ποσοστά επαγγελματικής ικανοποίησης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803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37230" y="1569309"/>
            <a:ext cx="1037229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TimesNewRomanPS-BoldMT"/>
              </a:rPr>
              <a:t>ΑΣΚΗΣΗ 1</a:t>
            </a:r>
          </a:p>
          <a:p>
            <a:r>
              <a:rPr lang="el-GR" b="1" i="0" u="none" strike="noStrike" baseline="0" dirty="0" smtClean="0">
                <a:latin typeface="Arial-BoldMT"/>
              </a:rPr>
              <a:t>Ποια νομίζετε ότι είναι τα ερευνητικά ερωτήματα-υποθέσεις που έθεσαν οι ερευνητές της παρακάτω Έρευνας</a:t>
            </a:r>
          </a:p>
          <a:p>
            <a:endParaRPr lang="el-GR" b="1" i="0" u="none" strike="noStrike" baseline="0" dirty="0" smtClean="0">
              <a:latin typeface="Arial-BoldMT"/>
            </a:endParaRPr>
          </a:p>
          <a:p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Ο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Pettigrew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 (1998) βρήκε ότι η φιλία αποτελεί μία από τις αιτίες μείωσης της προκατάληψης, ενώ</a:t>
            </a:r>
          </a:p>
          <a:p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οι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Dovidio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,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Mann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,&amp;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Gaertner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, (1989) που εξέτασαν διαφορετικούς τύπους επαφής που</a:t>
            </a:r>
          </a:p>
          <a:p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αναπτύχθηκαν ανάμεσα σε μετανάστες και Ιταλούς νεαρής ηλικίας, βρήκαν, μεταξύ άλλων, ότι</a:t>
            </a:r>
          </a:p>
          <a:p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όσοι διατηρούσαν φιλικές σχέσεις με τους μετανάστες εκδήλωσαν και χαμηλότερα επίπεδα έκδηλης</a:t>
            </a:r>
          </a:p>
          <a:p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προκατάληψης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TimesNewRomanPSMT"/>
              </a:rPr>
              <a:t>.</a:t>
            </a:r>
          </a:p>
          <a:p>
            <a:endParaRPr lang="el-GR" dirty="0">
              <a:latin typeface="TimesNewRomanPSMT"/>
            </a:endParaRPr>
          </a:p>
          <a:p>
            <a:r>
              <a:rPr lang="el-GR" b="0" i="0" u="none" strike="noStrike" baseline="0" dirty="0" smtClean="0">
                <a:latin typeface="TimesNewRomanPSMT"/>
              </a:rPr>
              <a:t>Από: Παρασκευόπουλος, Μπίλια, &amp; Παρασκευοπούλου (2015). </a:t>
            </a:r>
            <a:r>
              <a:rPr lang="el-GR" b="0" i="0" u="none" strike="noStrike" baseline="0" dirty="0" err="1" smtClean="0">
                <a:latin typeface="TimesNewRomanPSMT"/>
              </a:rPr>
              <a:t>Πολυπολιτισμικότητα</a:t>
            </a:r>
            <a:r>
              <a:rPr lang="el-GR" b="0" i="0" u="none" strike="noStrike" baseline="0" dirty="0" smtClean="0">
                <a:latin typeface="TimesNewRomanPSMT"/>
              </a:rPr>
              <a:t> στη σχολική μονάδα. Αντιλήψεις των μαθητών για τους αλλοδαπούς. Πανελλήνιο Συνέδριο Επιστημών Εκπαίδευσης, 2015, 1143- 1154.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15692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1839</Words>
  <Application>Microsoft Office PowerPoint</Application>
  <PresentationFormat>Ευρεία οθόνη</PresentationFormat>
  <Paragraphs>197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32" baseType="lpstr">
      <vt:lpstr>Arial</vt:lpstr>
      <vt:lpstr>Arial-BoldMT</vt:lpstr>
      <vt:lpstr>Calibri</vt:lpstr>
      <vt:lpstr>Calibri Light</vt:lpstr>
      <vt:lpstr>Open Sans</vt:lpstr>
      <vt:lpstr>Tahoma</vt:lpstr>
      <vt:lpstr>Tahoma</vt:lpstr>
      <vt:lpstr>Times New Roman</vt:lpstr>
      <vt:lpstr>TimesNewRomanPS-BoldItalicMT</vt:lpstr>
      <vt:lpstr>TimesNewRomanPS-BoldMT</vt:lpstr>
      <vt:lpstr>TimesNewRomanPS-ItalicMT</vt:lpstr>
      <vt:lpstr>TimesNewRomanPSMT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Athanasios Verdis</dc:creator>
  <cp:lastModifiedBy>Διόρθωση</cp:lastModifiedBy>
  <cp:revision>18</cp:revision>
  <dcterms:created xsi:type="dcterms:W3CDTF">2020-11-09T04:57:26Z</dcterms:created>
  <dcterms:modified xsi:type="dcterms:W3CDTF">2023-10-30T06:58:36Z</dcterms:modified>
</cp:coreProperties>
</file>