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3" r:id="rId3"/>
    <p:sldId id="284" r:id="rId4"/>
    <p:sldId id="285" r:id="rId5"/>
    <p:sldId id="286" r:id="rId6"/>
    <p:sldId id="287" r:id="rId7"/>
    <p:sldId id="288" r:id="rId8"/>
    <p:sldId id="264" r:id="rId9"/>
    <p:sldId id="276" r:id="rId10"/>
    <p:sldId id="277" r:id="rId11"/>
    <p:sldId id="261" r:id="rId12"/>
    <p:sldId id="263" r:id="rId13"/>
    <p:sldId id="267" r:id="rId14"/>
    <p:sldId id="257" r:id="rId15"/>
    <p:sldId id="279" r:id="rId16"/>
    <p:sldId id="280" r:id="rId17"/>
    <p:sldId id="268" r:id="rId18"/>
    <p:sldId id="269" r:id="rId19"/>
    <p:sldId id="265" r:id="rId20"/>
    <p:sldId id="259" r:id="rId21"/>
    <p:sldId id="260" r:id="rId22"/>
    <p:sldId id="273" r:id="rId23"/>
    <p:sldId id="274" r:id="rId24"/>
    <p:sldId id="275" r:id="rId25"/>
    <p:sldId id="266" r:id="rId26"/>
    <p:sldId id="272" r:id="rId27"/>
    <p:sldId id="270" r:id="rId28"/>
    <p:sldId id="271" r:id="rId29"/>
    <p:sldId id="282" r:id="rId30"/>
    <p:sldId id="281" r:id="rId3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0" autoAdjust="0"/>
    <p:restoredTop sz="94660"/>
  </p:normalViewPr>
  <p:slideViewPr>
    <p:cSldViewPr snapToGrid="0">
      <p:cViewPr varScale="1">
        <p:scale>
          <a:sx n="100" d="100"/>
          <a:sy n="100" d="100"/>
        </p:scale>
        <p:origin x="96"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Κάντε κλικ για να επεξεργαστείτε τον υπότιτλο του υποδείγματος</a:t>
            </a:r>
            <a:endParaRPr lang="el-GR"/>
          </a:p>
        </p:txBody>
      </p:sp>
      <p:sp>
        <p:nvSpPr>
          <p:cNvPr id="4" name="Θέση ημερομηνίας 3"/>
          <p:cNvSpPr>
            <a:spLocks noGrp="1"/>
          </p:cNvSpPr>
          <p:nvPr>
            <p:ph type="dt" sz="half" idx="10"/>
          </p:nvPr>
        </p:nvSpPr>
        <p:spPr/>
        <p:txBody>
          <a:bodyPr/>
          <a:lstStyle/>
          <a:p>
            <a:fld id="{1DB19DB8-51D8-47C6-A61A-27C12CC1C08E}" type="datetimeFigureOut">
              <a:rPr lang="el-GR" smtClean="0"/>
              <a:t>17/11/2024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9587D660-4B17-484C-AC59-AC3CDC32B0E0}" type="slidenum">
              <a:rPr lang="el-GR" smtClean="0"/>
              <a:t>‹#›</a:t>
            </a:fld>
            <a:endParaRPr lang="el-GR"/>
          </a:p>
        </p:txBody>
      </p:sp>
    </p:spTree>
    <p:extLst>
      <p:ext uri="{BB962C8B-B14F-4D97-AF65-F5344CB8AC3E}">
        <p14:creationId xmlns:p14="http://schemas.microsoft.com/office/powerpoint/2010/main" val="1459918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1DB19DB8-51D8-47C6-A61A-27C12CC1C08E}" type="datetimeFigureOut">
              <a:rPr lang="el-GR" smtClean="0"/>
              <a:t>17/11/2024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9587D660-4B17-484C-AC59-AC3CDC32B0E0}" type="slidenum">
              <a:rPr lang="el-GR" smtClean="0"/>
              <a:t>‹#›</a:t>
            </a:fld>
            <a:endParaRPr lang="el-GR"/>
          </a:p>
        </p:txBody>
      </p:sp>
    </p:spTree>
    <p:extLst>
      <p:ext uri="{BB962C8B-B14F-4D97-AF65-F5344CB8AC3E}">
        <p14:creationId xmlns:p14="http://schemas.microsoft.com/office/powerpoint/2010/main" val="613960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1DB19DB8-51D8-47C6-A61A-27C12CC1C08E}" type="datetimeFigureOut">
              <a:rPr lang="el-GR" smtClean="0"/>
              <a:t>17/11/2024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9587D660-4B17-484C-AC59-AC3CDC32B0E0}" type="slidenum">
              <a:rPr lang="el-GR" smtClean="0"/>
              <a:t>‹#›</a:t>
            </a:fld>
            <a:endParaRPr lang="el-GR"/>
          </a:p>
        </p:txBody>
      </p:sp>
    </p:spTree>
    <p:extLst>
      <p:ext uri="{BB962C8B-B14F-4D97-AF65-F5344CB8AC3E}">
        <p14:creationId xmlns:p14="http://schemas.microsoft.com/office/powerpoint/2010/main" val="436431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1DB19DB8-51D8-47C6-A61A-27C12CC1C08E}" type="datetimeFigureOut">
              <a:rPr lang="el-GR" smtClean="0"/>
              <a:t>17/11/2024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9587D660-4B17-484C-AC59-AC3CDC32B0E0}" type="slidenum">
              <a:rPr lang="el-GR" smtClean="0"/>
              <a:t>‹#›</a:t>
            </a:fld>
            <a:endParaRPr lang="el-GR"/>
          </a:p>
        </p:txBody>
      </p:sp>
    </p:spTree>
    <p:extLst>
      <p:ext uri="{BB962C8B-B14F-4D97-AF65-F5344CB8AC3E}">
        <p14:creationId xmlns:p14="http://schemas.microsoft.com/office/powerpoint/2010/main" val="598969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Επεξεργασία στυλ υποδείγματος κειμένου</a:t>
            </a:r>
          </a:p>
        </p:txBody>
      </p:sp>
      <p:sp>
        <p:nvSpPr>
          <p:cNvPr id="4" name="Θέση ημερομηνίας 3"/>
          <p:cNvSpPr>
            <a:spLocks noGrp="1"/>
          </p:cNvSpPr>
          <p:nvPr>
            <p:ph type="dt" sz="half" idx="10"/>
          </p:nvPr>
        </p:nvSpPr>
        <p:spPr/>
        <p:txBody>
          <a:bodyPr/>
          <a:lstStyle/>
          <a:p>
            <a:fld id="{1DB19DB8-51D8-47C6-A61A-27C12CC1C08E}" type="datetimeFigureOut">
              <a:rPr lang="el-GR" smtClean="0"/>
              <a:t>17/11/2024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9587D660-4B17-484C-AC59-AC3CDC32B0E0}" type="slidenum">
              <a:rPr lang="el-GR" smtClean="0"/>
              <a:t>‹#›</a:t>
            </a:fld>
            <a:endParaRPr lang="el-GR"/>
          </a:p>
        </p:txBody>
      </p:sp>
    </p:spTree>
    <p:extLst>
      <p:ext uri="{BB962C8B-B14F-4D97-AF65-F5344CB8AC3E}">
        <p14:creationId xmlns:p14="http://schemas.microsoft.com/office/powerpoint/2010/main" val="2268378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1DB19DB8-51D8-47C6-A61A-27C12CC1C08E}" type="datetimeFigureOut">
              <a:rPr lang="el-GR" smtClean="0"/>
              <a:t>17/11/2024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9587D660-4B17-484C-AC59-AC3CDC32B0E0}" type="slidenum">
              <a:rPr lang="el-GR" smtClean="0"/>
              <a:t>‹#›</a:t>
            </a:fld>
            <a:endParaRPr lang="el-GR"/>
          </a:p>
        </p:txBody>
      </p:sp>
    </p:spTree>
    <p:extLst>
      <p:ext uri="{BB962C8B-B14F-4D97-AF65-F5344CB8AC3E}">
        <p14:creationId xmlns:p14="http://schemas.microsoft.com/office/powerpoint/2010/main" val="3720114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1DB19DB8-51D8-47C6-A61A-27C12CC1C08E}" type="datetimeFigureOut">
              <a:rPr lang="el-GR" smtClean="0"/>
              <a:t>17/11/2024</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9587D660-4B17-484C-AC59-AC3CDC32B0E0}" type="slidenum">
              <a:rPr lang="el-GR" smtClean="0"/>
              <a:t>‹#›</a:t>
            </a:fld>
            <a:endParaRPr lang="el-GR"/>
          </a:p>
        </p:txBody>
      </p:sp>
    </p:spTree>
    <p:extLst>
      <p:ext uri="{BB962C8B-B14F-4D97-AF65-F5344CB8AC3E}">
        <p14:creationId xmlns:p14="http://schemas.microsoft.com/office/powerpoint/2010/main" val="1333829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1DB19DB8-51D8-47C6-A61A-27C12CC1C08E}" type="datetimeFigureOut">
              <a:rPr lang="el-GR" smtClean="0"/>
              <a:t>17/11/2024</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9587D660-4B17-484C-AC59-AC3CDC32B0E0}" type="slidenum">
              <a:rPr lang="el-GR" smtClean="0"/>
              <a:t>‹#›</a:t>
            </a:fld>
            <a:endParaRPr lang="el-GR"/>
          </a:p>
        </p:txBody>
      </p:sp>
    </p:spTree>
    <p:extLst>
      <p:ext uri="{BB962C8B-B14F-4D97-AF65-F5344CB8AC3E}">
        <p14:creationId xmlns:p14="http://schemas.microsoft.com/office/powerpoint/2010/main" val="1270069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1DB19DB8-51D8-47C6-A61A-27C12CC1C08E}" type="datetimeFigureOut">
              <a:rPr lang="el-GR" smtClean="0"/>
              <a:t>17/11/2024</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9587D660-4B17-484C-AC59-AC3CDC32B0E0}" type="slidenum">
              <a:rPr lang="el-GR" smtClean="0"/>
              <a:t>‹#›</a:t>
            </a:fld>
            <a:endParaRPr lang="el-GR"/>
          </a:p>
        </p:txBody>
      </p:sp>
    </p:spTree>
    <p:extLst>
      <p:ext uri="{BB962C8B-B14F-4D97-AF65-F5344CB8AC3E}">
        <p14:creationId xmlns:p14="http://schemas.microsoft.com/office/powerpoint/2010/main" val="1201216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Θέση ημερομηνίας 4"/>
          <p:cNvSpPr>
            <a:spLocks noGrp="1"/>
          </p:cNvSpPr>
          <p:nvPr>
            <p:ph type="dt" sz="half" idx="10"/>
          </p:nvPr>
        </p:nvSpPr>
        <p:spPr/>
        <p:txBody>
          <a:bodyPr/>
          <a:lstStyle/>
          <a:p>
            <a:fld id="{1DB19DB8-51D8-47C6-A61A-27C12CC1C08E}" type="datetimeFigureOut">
              <a:rPr lang="el-GR" smtClean="0"/>
              <a:t>17/11/2024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9587D660-4B17-484C-AC59-AC3CDC32B0E0}" type="slidenum">
              <a:rPr lang="el-GR" smtClean="0"/>
              <a:t>‹#›</a:t>
            </a:fld>
            <a:endParaRPr lang="el-GR"/>
          </a:p>
        </p:txBody>
      </p:sp>
    </p:spTree>
    <p:extLst>
      <p:ext uri="{BB962C8B-B14F-4D97-AF65-F5344CB8AC3E}">
        <p14:creationId xmlns:p14="http://schemas.microsoft.com/office/powerpoint/2010/main" val="977221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Θέση ημερομηνίας 4"/>
          <p:cNvSpPr>
            <a:spLocks noGrp="1"/>
          </p:cNvSpPr>
          <p:nvPr>
            <p:ph type="dt" sz="half" idx="10"/>
          </p:nvPr>
        </p:nvSpPr>
        <p:spPr/>
        <p:txBody>
          <a:bodyPr/>
          <a:lstStyle/>
          <a:p>
            <a:fld id="{1DB19DB8-51D8-47C6-A61A-27C12CC1C08E}" type="datetimeFigureOut">
              <a:rPr lang="el-GR" smtClean="0"/>
              <a:t>17/11/2024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9587D660-4B17-484C-AC59-AC3CDC32B0E0}" type="slidenum">
              <a:rPr lang="el-GR" smtClean="0"/>
              <a:t>‹#›</a:t>
            </a:fld>
            <a:endParaRPr lang="el-GR"/>
          </a:p>
        </p:txBody>
      </p:sp>
    </p:spTree>
    <p:extLst>
      <p:ext uri="{BB962C8B-B14F-4D97-AF65-F5344CB8AC3E}">
        <p14:creationId xmlns:p14="http://schemas.microsoft.com/office/powerpoint/2010/main" val="2302354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B19DB8-51D8-47C6-A61A-27C12CC1C08E}" type="datetimeFigureOut">
              <a:rPr lang="el-GR" smtClean="0"/>
              <a:t>17/11/2024</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87D660-4B17-484C-AC59-AC3CDC32B0E0}" type="slidenum">
              <a:rPr lang="el-GR" smtClean="0"/>
              <a:t>‹#›</a:t>
            </a:fld>
            <a:endParaRPr lang="el-GR"/>
          </a:p>
        </p:txBody>
      </p:sp>
    </p:spTree>
    <p:extLst>
      <p:ext uri="{BB962C8B-B14F-4D97-AF65-F5344CB8AC3E}">
        <p14:creationId xmlns:p14="http://schemas.microsoft.com/office/powerpoint/2010/main" val="10837238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en.wikipedia.org/wiki/William_Sealy_Gosset" TargetMode="External"/><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s://link.springer.com/article/10.1007/s40806-016-0056-6#Fig1"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endParaRPr lang="el-GR" dirty="0"/>
          </a:p>
        </p:txBody>
      </p:sp>
      <p:sp>
        <p:nvSpPr>
          <p:cNvPr id="3" name="Υπότιτλος 2"/>
          <p:cNvSpPr>
            <a:spLocks noGrp="1"/>
          </p:cNvSpPr>
          <p:nvPr>
            <p:ph type="subTitle" idx="1"/>
          </p:nvPr>
        </p:nvSpPr>
        <p:spPr/>
        <p:txBody>
          <a:bodyPr/>
          <a:lstStyle/>
          <a:p>
            <a:endParaRPr lang="el-GR"/>
          </a:p>
        </p:txBody>
      </p:sp>
    </p:spTree>
    <p:extLst>
      <p:ext uri="{BB962C8B-B14F-4D97-AF65-F5344CB8AC3E}">
        <p14:creationId xmlns:p14="http://schemas.microsoft.com/office/powerpoint/2010/main" val="3924825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aired T-test | Number Analytics - Easy Statistical Analysis T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825" y="1198562"/>
            <a:ext cx="8538430" cy="4973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526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nderstanding Hypothesis testing based on True Crime incidence | by  Shivangi Patel | Towards Data Sci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1575" y="664852"/>
            <a:ext cx="6607175" cy="6193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388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771774" y="-39388"/>
            <a:ext cx="6464633" cy="6744987"/>
          </a:xfrm>
          <a:prstGeom prst="rect">
            <a:avLst/>
          </a:prstGeom>
        </p:spPr>
      </p:pic>
    </p:spTree>
    <p:extLst>
      <p:ext uri="{BB962C8B-B14F-4D97-AF65-F5344CB8AC3E}">
        <p14:creationId xmlns:p14="http://schemas.microsoft.com/office/powerpoint/2010/main" val="4014067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899454" y="918798"/>
            <a:ext cx="10380410" cy="5729651"/>
          </a:xfrm>
          <a:prstGeom prst="rect">
            <a:avLst/>
          </a:prstGeom>
        </p:spPr>
      </p:pic>
    </p:spTree>
    <p:extLst>
      <p:ext uri="{BB962C8B-B14F-4D97-AF65-F5344CB8AC3E}">
        <p14:creationId xmlns:p14="http://schemas.microsoft.com/office/powerpoint/2010/main" val="3101879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mium Vector | Cartoon Illustration Of A Kid Playing Pole Va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1" y="504825"/>
            <a:ext cx="6019800" cy="6019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19603771">
            <a:off x="2731823" y="2523494"/>
            <a:ext cx="6930533" cy="523220"/>
          </a:xfrm>
          <a:prstGeom prst="rect">
            <a:avLst/>
          </a:prstGeom>
          <a:noFill/>
        </p:spPr>
        <p:txBody>
          <a:bodyPr wrap="square" rtlCol="0">
            <a:spAutoFit/>
          </a:bodyPr>
          <a:lstStyle/>
          <a:p>
            <a:r>
              <a:rPr lang="el-GR" sz="2800" i="1" dirty="0" smtClean="0"/>
              <a:t>Πήχης: </a:t>
            </a:r>
            <a:r>
              <a:rPr lang="en-US" sz="2800" i="1" dirty="0" smtClean="0"/>
              <a:t>a</a:t>
            </a:r>
            <a:r>
              <a:rPr lang="en-US" sz="2800" dirty="0" smtClean="0"/>
              <a:t>=2,045</a:t>
            </a:r>
            <a:r>
              <a:rPr lang="el-GR" sz="2800" dirty="0" smtClean="0"/>
              <a:t> </a:t>
            </a:r>
            <a:r>
              <a:rPr lang="en-US" sz="2800" i="1" dirty="0" smtClean="0"/>
              <a:t>p</a:t>
            </a:r>
            <a:r>
              <a:rPr lang="en-US" sz="2800" dirty="0" smtClean="0"/>
              <a:t>=0,05 </a:t>
            </a:r>
            <a:r>
              <a:rPr lang="el-GR" sz="2800" dirty="0" smtClean="0"/>
              <a:t>λάθος «τύπου α»</a:t>
            </a:r>
            <a:endParaRPr lang="el-GR" sz="2800" dirty="0"/>
          </a:p>
        </p:txBody>
      </p:sp>
      <p:sp>
        <p:nvSpPr>
          <p:cNvPr id="4" name="TextBox 3"/>
          <p:cNvSpPr txBox="1"/>
          <p:nvPr/>
        </p:nvSpPr>
        <p:spPr>
          <a:xfrm>
            <a:off x="5810251" y="3980388"/>
            <a:ext cx="1809750" cy="646331"/>
          </a:xfrm>
          <a:prstGeom prst="rect">
            <a:avLst/>
          </a:prstGeom>
          <a:noFill/>
        </p:spPr>
        <p:txBody>
          <a:bodyPr wrap="square" rtlCol="0">
            <a:spAutoFit/>
          </a:bodyPr>
          <a:lstStyle/>
          <a:p>
            <a:r>
              <a:rPr lang="en-US" sz="3600" dirty="0" smtClean="0"/>
              <a:t>test</a:t>
            </a:r>
            <a:endParaRPr lang="el-GR" sz="3600" dirty="0"/>
          </a:p>
        </p:txBody>
      </p:sp>
      <p:sp>
        <p:nvSpPr>
          <p:cNvPr id="5" name="TextBox 4"/>
          <p:cNvSpPr txBox="1"/>
          <p:nvPr/>
        </p:nvSpPr>
        <p:spPr>
          <a:xfrm>
            <a:off x="568499" y="504825"/>
            <a:ext cx="1809750" cy="1200329"/>
          </a:xfrm>
          <a:prstGeom prst="rect">
            <a:avLst/>
          </a:prstGeom>
          <a:noFill/>
        </p:spPr>
        <p:txBody>
          <a:bodyPr wrap="square" rtlCol="0">
            <a:spAutoFit/>
          </a:bodyPr>
          <a:lstStyle/>
          <a:p>
            <a:r>
              <a:rPr lang="en-US" sz="3600" dirty="0" smtClean="0"/>
              <a:t>P&lt;0,05</a:t>
            </a:r>
            <a:endParaRPr lang="el-GR" sz="3600" dirty="0" smtClean="0"/>
          </a:p>
          <a:p>
            <a:r>
              <a:rPr lang="el-GR" sz="3600" dirty="0" smtClean="0"/>
              <a:t>Υπάρχει</a:t>
            </a:r>
            <a:endParaRPr lang="el-GR" sz="3600" dirty="0"/>
          </a:p>
        </p:txBody>
      </p:sp>
      <p:sp>
        <p:nvSpPr>
          <p:cNvPr id="8" name="TextBox 7"/>
          <p:cNvSpPr txBox="1"/>
          <p:nvPr/>
        </p:nvSpPr>
        <p:spPr>
          <a:xfrm>
            <a:off x="8131177" y="4303553"/>
            <a:ext cx="2870198" cy="2308324"/>
          </a:xfrm>
          <a:prstGeom prst="rect">
            <a:avLst/>
          </a:prstGeom>
          <a:noFill/>
        </p:spPr>
        <p:txBody>
          <a:bodyPr wrap="square" rtlCol="0">
            <a:spAutoFit/>
          </a:bodyPr>
          <a:lstStyle/>
          <a:p>
            <a:r>
              <a:rPr lang="en-US" sz="3600" dirty="0" smtClean="0"/>
              <a:t>P</a:t>
            </a:r>
            <a:r>
              <a:rPr lang="el-GR" sz="3600" dirty="0"/>
              <a:t>&gt;</a:t>
            </a:r>
            <a:r>
              <a:rPr lang="en-US" sz="3600" dirty="0" smtClean="0"/>
              <a:t>0,05</a:t>
            </a:r>
            <a:endParaRPr lang="el-GR" sz="3600" dirty="0" smtClean="0"/>
          </a:p>
          <a:p>
            <a:r>
              <a:rPr lang="el-GR" sz="3600" dirty="0" smtClean="0"/>
              <a:t>Δεν είμαστε σίγουρές ότι υπάρχει</a:t>
            </a:r>
            <a:endParaRPr lang="el-GR" sz="3600" dirty="0"/>
          </a:p>
        </p:txBody>
      </p:sp>
    </p:spTree>
    <p:extLst>
      <p:ext uri="{BB962C8B-B14F-4D97-AF65-F5344CB8AC3E}">
        <p14:creationId xmlns:p14="http://schemas.microsoft.com/office/powerpoint/2010/main" val="1729506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tests in R Tutorial: Learn How to Conduct T-Tests | DataCa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0175" y="1814512"/>
            <a:ext cx="5911906" cy="3719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969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6251" y="2765425"/>
            <a:ext cx="5599113" cy="3970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a:spLocks noRot="1" noChangeAspect="1" noMove="1" noResize="1" noEditPoints="1" noAdjustHandles="1" noChangeArrowheads="1" noChangeShapeType="1" noTextEdit="1"/>
          </p:cNvSpPr>
          <p:nvPr/>
        </p:nvSpPr>
        <p:spPr>
          <a:xfrm>
            <a:off x="2800323" y="670609"/>
            <a:ext cx="6933235" cy="993349"/>
          </a:xfrm>
          <a:prstGeom prst="rect">
            <a:avLst/>
          </a:prstGeom>
          <a:blipFill rotWithShape="1">
            <a:blip r:embed="rId4"/>
            <a:stretch>
              <a:fillRect/>
            </a:stretch>
          </a:blipFill>
        </p:spPr>
        <p:txBody>
          <a:bodyPr/>
          <a:lstStyle/>
          <a:p>
            <a:r>
              <a:rPr lang="el-GR">
                <a:noFill/>
              </a:rPr>
              <a:t> </a:t>
            </a:r>
          </a:p>
        </p:txBody>
      </p:sp>
      <p:sp>
        <p:nvSpPr>
          <p:cNvPr id="5" name="TextBox 4"/>
          <p:cNvSpPr txBox="1">
            <a:spLocks noRot="1" noChangeAspect="1" noMove="1" noResize="1" noEditPoints="1" noAdjustHandles="1" noChangeArrowheads="1" noChangeShapeType="1" noTextEdit="1"/>
          </p:cNvSpPr>
          <p:nvPr/>
        </p:nvSpPr>
        <p:spPr>
          <a:xfrm>
            <a:off x="4691439" y="1863539"/>
            <a:ext cx="3333509" cy="901785"/>
          </a:xfrm>
          <a:prstGeom prst="rect">
            <a:avLst/>
          </a:prstGeom>
          <a:blipFill rotWithShape="1">
            <a:blip r:embed="rId5"/>
            <a:stretch>
              <a:fillRect/>
            </a:stretch>
          </a:blipFill>
        </p:spPr>
        <p:txBody>
          <a:bodyPr/>
          <a:lstStyle/>
          <a:p>
            <a:r>
              <a:rPr lang="el-GR">
                <a:noFill/>
              </a:rPr>
              <a:t> </a:t>
            </a:r>
          </a:p>
        </p:txBody>
      </p:sp>
    </p:spTree>
    <p:extLst>
      <p:ext uri="{BB962C8B-B14F-4D97-AF65-F5344CB8AC3E}">
        <p14:creationId xmlns:p14="http://schemas.microsoft.com/office/powerpoint/2010/main" val="1356178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4001" y="1171574"/>
            <a:ext cx="8949641" cy="4733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3700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919536" y="332656"/>
            <a:ext cx="8145604" cy="6264696"/>
          </a:xfrm>
          <a:prstGeom prst="rect">
            <a:avLst/>
          </a:prstGeom>
        </p:spPr>
      </p:pic>
    </p:spTree>
    <p:extLst>
      <p:ext uri="{BB962C8B-B14F-4D97-AF65-F5344CB8AC3E}">
        <p14:creationId xmlns:p14="http://schemas.microsoft.com/office/powerpoint/2010/main" val="99988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ocal-content.compendiumblog.com/uploads/user/458939f4-fe08-4dbc-b271-efca0f5a2682/6060c2db-f5d9-449b-abe2-68eade74814a/Image/64fbeb491c49266cb9d4b45240a49375/guinnessgoss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1858541"/>
            <a:ext cx="3542903" cy="4723871"/>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1238250" y="1043285"/>
            <a:ext cx="6096000" cy="646331"/>
          </a:xfrm>
          <a:prstGeom prst="rect">
            <a:avLst/>
          </a:prstGeom>
        </p:spPr>
        <p:txBody>
          <a:bodyPr>
            <a:spAutoFit/>
          </a:bodyPr>
          <a:lstStyle/>
          <a:p>
            <a:r>
              <a:rPr lang="en-US" b="0" i="0" u="sng" dirty="0" smtClean="0">
                <a:effectLst/>
                <a:latin typeface="Arial" panose="020B0604020202020204" pitchFamily="34" charset="0"/>
                <a:hlinkClick r:id="rId3"/>
              </a:rPr>
              <a:t/>
            </a:r>
            <a:br>
              <a:rPr lang="en-US" b="0" i="0" u="sng" dirty="0" smtClean="0">
                <a:effectLst/>
                <a:latin typeface="Arial" panose="020B0604020202020204" pitchFamily="34" charset="0"/>
                <a:hlinkClick r:id="rId3"/>
              </a:rPr>
            </a:br>
            <a:endParaRPr lang="el-GR" dirty="0"/>
          </a:p>
        </p:txBody>
      </p:sp>
      <p:sp>
        <p:nvSpPr>
          <p:cNvPr id="3" name="Ορθογώνιο 2"/>
          <p:cNvSpPr/>
          <p:nvPr/>
        </p:nvSpPr>
        <p:spPr>
          <a:xfrm>
            <a:off x="5219700" y="3108663"/>
            <a:ext cx="6096000" cy="2031325"/>
          </a:xfrm>
          <a:prstGeom prst="rect">
            <a:avLst/>
          </a:prstGeom>
        </p:spPr>
        <p:txBody>
          <a:bodyPr>
            <a:spAutoFit/>
          </a:bodyPr>
          <a:lstStyle/>
          <a:p>
            <a:r>
              <a:rPr lang="en-US" b="0" i="1" dirty="0" smtClean="0">
                <a:solidFill>
                  <a:srgbClr val="1A1A1A"/>
                </a:solidFill>
                <a:effectLst/>
                <a:latin typeface="Times New Roman" panose="02020603050405020304" pitchFamily="18" charset="0"/>
              </a:rPr>
              <a:t>He was much beloved by all those with whom he worked and by a select circle of professional and personal friends, who revered him as one of the most modest, gentle, and brave of men, unconventional, yet abundantly tolerant in all his thoughts and ways. Also he loved sailing and fishing, and invented the angler's self-controlled craft described in the 'Field' of March </a:t>
            </a:r>
            <a:r>
              <a:rPr lang="en-US" b="0" i="0" dirty="0" smtClean="0">
                <a:solidFill>
                  <a:srgbClr val="1A1A1A"/>
                </a:solidFill>
                <a:effectLst/>
                <a:latin typeface="Times New Roman" panose="02020603050405020304" pitchFamily="18" charset="0"/>
              </a:rPr>
              <a:t>28</a:t>
            </a:r>
            <a:r>
              <a:rPr lang="en-US" b="0" i="1" dirty="0" smtClean="0">
                <a:solidFill>
                  <a:srgbClr val="1A1A1A"/>
                </a:solidFill>
                <a:effectLst/>
                <a:latin typeface="Times New Roman" panose="02020603050405020304" pitchFamily="18" charset="0"/>
              </a:rPr>
              <a:t>, </a:t>
            </a:r>
            <a:r>
              <a:rPr lang="en-US" b="0" i="0" dirty="0" smtClean="0">
                <a:solidFill>
                  <a:srgbClr val="1A1A1A"/>
                </a:solidFill>
                <a:effectLst/>
                <a:latin typeface="Times New Roman" panose="02020603050405020304" pitchFamily="18" charset="0"/>
              </a:rPr>
              <a:t>1936</a:t>
            </a:r>
            <a:r>
              <a:rPr lang="en-US" b="0" i="1" dirty="0" smtClean="0">
                <a:solidFill>
                  <a:srgbClr val="1A1A1A"/>
                </a:solidFill>
                <a:effectLst/>
                <a:latin typeface="Times New Roman" panose="02020603050405020304" pitchFamily="18" charset="0"/>
              </a:rPr>
              <a:t>.</a:t>
            </a:r>
            <a:endParaRPr lang="el-GR" dirty="0"/>
          </a:p>
        </p:txBody>
      </p:sp>
      <p:sp>
        <p:nvSpPr>
          <p:cNvPr id="4" name="Ορθογώνιο 3"/>
          <p:cNvSpPr/>
          <p:nvPr/>
        </p:nvSpPr>
        <p:spPr>
          <a:xfrm>
            <a:off x="2156756" y="1075373"/>
            <a:ext cx="2129494" cy="369332"/>
          </a:xfrm>
          <a:prstGeom prst="rect">
            <a:avLst/>
          </a:prstGeom>
        </p:spPr>
        <p:txBody>
          <a:bodyPr wrap="none">
            <a:spAutoFit/>
          </a:bodyPr>
          <a:lstStyle/>
          <a:p>
            <a:r>
              <a:rPr lang="en-US" dirty="0" smtClean="0"/>
              <a:t>William Sealy </a:t>
            </a:r>
            <a:r>
              <a:rPr lang="en-US" dirty="0" err="1" smtClean="0"/>
              <a:t>Gosset</a:t>
            </a:r>
            <a:endParaRPr lang="en-US" dirty="0"/>
          </a:p>
        </p:txBody>
      </p:sp>
    </p:spTree>
    <p:extLst>
      <p:ext uri="{BB962C8B-B14F-4D97-AF65-F5344CB8AC3E}">
        <p14:creationId xmlns:p14="http://schemas.microsoft.com/office/powerpoint/2010/main" val="1421425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Η έλξη μεταξύ φίλων του αντίθετου φύλου περιπλέκει τη φιλία | in.g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0624" y="7279216"/>
            <a:ext cx="20599400" cy="13732933"/>
          </a:xfrm>
          <a:prstGeom prst="rect">
            <a:avLst/>
          </a:prstGeom>
          <a:noFill/>
          <a:extLst>
            <a:ext uri="{909E8E84-426E-40DD-AFC4-6F175D3DCCD1}">
              <a14:hiddenFill xmlns:a14="http://schemas.microsoft.com/office/drawing/2010/main">
                <a:solidFill>
                  <a:srgbClr val="FFFFFF"/>
                </a:solidFill>
              </a14:hiddenFill>
            </a:ext>
          </a:extLst>
        </p:spPr>
      </p:pic>
      <p:pic>
        <p:nvPicPr>
          <p:cNvPr id="2" name="Εικόνα 1"/>
          <p:cNvPicPr>
            <a:picLocks noChangeAspect="1"/>
          </p:cNvPicPr>
          <p:nvPr/>
        </p:nvPicPr>
        <p:blipFill>
          <a:blip r:embed="rId3"/>
          <a:stretch>
            <a:fillRect/>
          </a:stretch>
        </p:blipFill>
        <p:spPr>
          <a:xfrm>
            <a:off x="2052638" y="1364190"/>
            <a:ext cx="7443787" cy="4962525"/>
          </a:xfrm>
          <a:prstGeom prst="rect">
            <a:avLst/>
          </a:prstGeom>
        </p:spPr>
      </p:pic>
    </p:spTree>
    <p:extLst>
      <p:ext uri="{BB962C8B-B14F-4D97-AF65-F5344CB8AC3E}">
        <p14:creationId xmlns:p14="http://schemas.microsoft.com/office/powerpoint/2010/main" val="849659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133600" y="258042"/>
            <a:ext cx="7258050" cy="6305153"/>
          </a:xfrm>
          <a:prstGeom prst="rect">
            <a:avLst/>
          </a:prstGeom>
        </p:spPr>
      </p:pic>
    </p:spTree>
    <p:extLst>
      <p:ext uri="{BB962C8B-B14F-4D97-AF65-F5344CB8AC3E}">
        <p14:creationId xmlns:p14="http://schemas.microsoft.com/office/powerpoint/2010/main" val="4035631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stretch>
            <a:fillRect/>
          </a:stretch>
        </p:blipFill>
        <p:spPr>
          <a:xfrm>
            <a:off x="2033522" y="3595936"/>
            <a:ext cx="7187175" cy="2995363"/>
          </a:xfrm>
          <a:prstGeom prst="rect">
            <a:avLst/>
          </a:prstGeom>
        </p:spPr>
      </p:pic>
      <p:pic>
        <p:nvPicPr>
          <p:cNvPr id="4" name="Εικόνα 3"/>
          <p:cNvPicPr>
            <a:picLocks noChangeAspect="1"/>
          </p:cNvPicPr>
          <p:nvPr/>
        </p:nvPicPr>
        <p:blipFill>
          <a:blip r:embed="rId3"/>
          <a:stretch>
            <a:fillRect/>
          </a:stretch>
        </p:blipFill>
        <p:spPr>
          <a:xfrm>
            <a:off x="1933575" y="0"/>
            <a:ext cx="7287122" cy="3296110"/>
          </a:xfrm>
          <a:prstGeom prst="rect">
            <a:avLst/>
          </a:prstGeom>
        </p:spPr>
      </p:pic>
    </p:spTree>
    <p:extLst>
      <p:ext uri="{BB962C8B-B14F-4D97-AF65-F5344CB8AC3E}">
        <p14:creationId xmlns:p14="http://schemas.microsoft.com/office/powerpoint/2010/main" val="4116512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51514" y="1128356"/>
            <a:ext cx="10748425" cy="4272320"/>
          </a:xfrm>
          <a:prstGeom prst="rect">
            <a:avLst/>
          </a:prstGeom>
        </p:spPr>
      </p:pic>
    </p:spTree>
    <p:extLst>
      <p:ext uri="{BB962C8B-B14F-4D97-AF65-F5344CB8AC3E}">
        <p14:creationId xmlns:p14="http://schemas.microsoft.com/office/powerpoint/2010/main" val="790123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39932" y="542925"/>
            <a:ext cx="10891651" cy="5629275"/>
          </a:xfrm>
          <a:prstGeom prst="rect">
            <a:avLst/>
          </a:prstGeom>
        </p:spPr>
      </p:pic>
    </p:spTree>
    <p:extLst>
      <p:ext uri="{BB962C8B-B14F-4D97-AF65-F5344CB8AC3E}">
        <p14:creationId xmlns:p14="http://schemas.microsoft.com/office/powerpoint/2010/main" val="217427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04143" y="-1"/>
            <a:ext cx="8573231" cy="6842997"/>
          </a:xfrm>
          <a:prstGeom prst="rect">
            <a:avLst/>
          </a:prstGeom>
        </p:spPr>
      </p:pic>
    </p:spTree>
    <p:extLst>
      <p:ext uri="{BB962C8B-B14F-4D97-AF65-F5344CB8AC3E}">
        <p14:creationId xmlns:p14="http://schemas.microsoft.com/office/powerpoint/2010/main" val="2637478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llison Horst - Encouragement, Silliness, &amp; Everything El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7650" y="571500"/>
            <a:ext cx="8689167" cy="6702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2269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616660" y="3368159"/>
            <a:ext cx="9203160" cy="584775"/>
          </a:xfrm>
          <a:prstGeom prst="rect">
            <a:avLst/>
          </a:prstGeom>
        </p:spPr>
        <p:txBody>
          <a:bodyPr wrap="none">
            <a:spAutoFit/>
          </a:bodyPr>
          <a:lstStyle/>
          <a:p>
            <a:r>
              <a:rPr lang="en-US" sz="3200" b="0" i="1" dirty="0" smtClean="0">
                <a:solidFill>
                  <a:srgbClr val="000000"/>
                </a:solidFill>
                <a:effectLst/>
                <a:latin typeface="Open Sans"/>
              </a:rPr>
              <a:t>t</a:t>
            </a:r>
            <a:r>
              <a:rPr lang="en-US" sz="3200" b="0" i="0" dirty="0" smtClean="0">
                <a:solidFill>
                  <a:srgbClr val="000000"/>
                </a:solidFill>
                <a:effectLst/>
                <a:latin typeface="Open Sans"/>
              </a:rPr>
              <a:t>(</a:t>
            </a:r>
            <a:r>
              <a:rPr lang="en-US" sz="3200" b="0" i="0" dirty="0" err="1" smtClean="0">
                <a:solidFill>
                  <a:srgbClr val="FF0000"/>
                </a:solidFill>
                <a:effectLst/>
                <a:latin typeface="Open Sans"/>
              </a:rPr>
              <a:t>degress</a:t>
            </a:r>
            <a:r>
              <a:rPr lang="en-US" sz="3200" b="0" i="0" dirty="0" smtClean="0">
                <a:solidFill>
                  <a:srgbClr val="FF0000"/>
                </a:solidFill>
                <a:effectLst/>
                <a:latin typeface="Open Sans"/>
              </a:rPr>
              <a:t> of freedom</a:t>
            </a:r>
            <a:r>
              <a:rPr lang="en-US" sz="3200" b="0" i="0" dirty="0" smtClean="0">
                <a:solidFill>
                  <a:srgbClr val="000000"/>
                </a:solidFill>
                <a:effectLst/>
                <a:latin typeface="Open Sans"/>
              </a:rPr>
              <a:t>) = </a:t>
            </a:r>
            <a:r>
              <a:rPr lang="en-US" sz="3200" b="0" i="0" dirty="0" smtClean="0">
                <a:solidFill>
                  <a:srgbClr val="FF0000"/>
                </a:solidFill>
                <a:effectLst/>
                <a:latin typeface="Open Sans"/>
              </a:rPr>
              <a:t>the </a:t>
            </a:r>
            <a:r>
              <a:rPr lang="en-US" sz="3200" b="0" i="1" dirty="0" smtClean="0">
                <a:solidFill>
                  <a:srgbClr val="FF0000"/>
                </a:solidFill>
                <a:effectLst/>
                <a:latin typeface="Open Sans"/>
              </a:rPr>
              <a:t>t</a:t>
            </a:r>
            <a:r>
              <a:rPr lang="en-US" sz="3200" b="0" i="0" dirty="0" smtClean="0">
                <a:solidFill>
                  <a:srgbClr val="FF0000"/>
                </a:solidFill>
                <a:effectLst/>
                <a:latin typeface="Open Sans"/>
              </a:rPr>
              <a:t> statistic</a:t>
            </a:r>
            <a:r>
              <a:rPr lang="en-US" sz="3200" b="0" i="0" dirty="0" smtClean="0">
                <a:solidFill>
                  <a:srgbClr val="000000"/>
                </a:solidFill>
                <a:effectLst/>
                <a:latin typeface="Open Sans"/>
              </a:rPr>
              <a:t>, </a:t>
            </a:r>
            <a:r>
              <a:rPr lang="en-US" sz="3200" b="0" i="1" dirty="0" smtClean="0">
                <a:solidFill>
                  <a:srgbClr val="000000"/>
                </a:solidFill>
                <a:effectLst/>
                <a:latin typeface="Open Sans"/>
              </a:rPr>
              <a:t>p</a:t>
            </a:r>
            <a:r>
              <a:rPr lang="en-US" sz="3200" b="0" i="0" dirty="0" smtClean="0">
                <a:solidFill>
                  <a:srgbClr val="000000"/>
                </a:solidFill>
                <a:effectLst/>
                <a:latin typeface="Open Sans"/>
              </a:rPr>
              <a:t> = </a:t>
            </a:r>
            <a:r>
              <a:rPr lang="en-US" sz="3200" b="0" i="1" dirty="0" smtClean="0">
                <a:solidFill>
                  <a:srgbClr val="FF0000"/>
                </a:solidFill>
                <a:effectLst/>
                <a:latin typeface="Open Sans"/>
              </a:rPr>
              <a:t>p</a:t>
            </a:r>
            <a:r>
              <a:rPr lang="en-US" sz="3200" b="0" i="0" dirty="0" smtClean="0">
                <a:solidFill>
                  <a:srgbClr val="FF0000"/>
                </a:solidFill>
                <a:effectLst/>
                <a:latin typeface="Open Sans"/>
              </a:rPr>
              <a:t> value</a:t>
            </a:r>
            <a:r>
              <a:rPr lang="en-US" sz="3200" b="0" i="0" dirty="0" smtClean="0">
                <a:solidFill>
                  <a:srgbClr val="000000"/>
                </a:solidFill>
                <a:effectLst/>
                <a:latin typeface="Open Sans"/>
              </a:rPr>
              <a:t>.</a:t>
            </a:r>
            <a:endParaRPr lang="el-GR" sz="3200" dirty="0"/>
          </a:p>
        </p:txBody>
      </p:sp>
    </p:spTree>
    <p:extLst>
      <p:ext uri="{BB962C8B-B14F-4D97-AF65-F5344CB8AC3E}">
        <p14:creationId xmlns:p14="http://schemas.microsoft.com/office/powerpoint/2010/main" val="622804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2135188" y="2276475"/>
            <a:ext cx="7923212" cy="1944688"/>
          </a:xfrm>
        </p:spPr>
        <p:txBody>
          <a:bodyPr/>
          <a:lstStyle/>
          <a:p>
            <a:pPr eaLnBrk="1" hangingPunct="1"/>
            <a:r>
              <a:rPr lang="el-GR" altLang="el-GR" dirty="0" smtClean="0"/>
              <a:t>Πολλές φορές στην έρευνα θέλουμε να συγκρίνουμε τις τιμές δύο γκρουπ, χωρίς να έχουμε κανονικές κατανομές</a:t>
            </a:r>
          </a:p>
        </p:txBody>
      </p:sp>
    </p:spTree>
    <p:extLst>
      <p:ext uri="{BB962C8B-B14F-4D97-AF65-F5344CB8AC3E}">
        <p14:creationId xmlns:p14="http://schemas.microsoft.com/office/powerpoint/2010/main" val="19735895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ctrTitle"/>
          </p:nvPr>
        </p:nvSpPr>
        <p:spPr>
          <a:xfrm>
            <a:off x="2135188" y="1125539"/>
            <a:ext cx="7772400" cy="1736725"/>
          </a:xfrm>
          <a:noFill/>
        </p:spPr>
        <p:txBody>
          <a:bodyPr anchor="b" anchorCtr="1">
            <a:normAutofit fontScale="90000"/>
          </a:bodyPr>
          <a:lstStyle/>
          <a:p>
            <a:pPr eaLnBrk="1" hangingPunct="1"/>
            <a:r>
              <a:rPr lang="nb-NO" altLang="el-GR" b="1" smtClean="0"/>
              <a:t>Wilcoxon rank sum test </a:t>
            </a:r>
            <a:br>
              <a:rPr lang="nb-NO" altLang="el-GR" b="1" smtClean="0"/>
            </a:br>
            <a:r>
              <a:rPr lang="el-GR" altLang="el-GR" b="1" smtClean="0">
                <a:solidFill>
                  <a:schemeClr val="tx1"/>
                </a:solidFill>
              </a:rPr>
              <a:t>(</a:t>
            </a:r>
            <a:r>
              <a:rPr lang="nb-NO" altLang="el-GR" b="1" smtClean="0">
                <a:solidFill>
                  <a:schemeClr val="tx1"/>
                </a:solidFill>
              </a:rPr>
              <a:t>Mann-Whitney U test)</a:t>
            </a:r>
            <a:endParaRPr lang="en-US" altLang="el-GR" b="1" smtClean="0">
              <a:solidFill>
                <a:schemeClr val="tx1"/>
              </a:solidFill>
            </a:endParaRPr>
          </a:p>
        </p:txBody>
      </p:sp>
      <p:pic>
        <p:nvPicPr>
          <p:cNvPr id="4099" name="Picture 7" descr="FrankWilcox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964" y="2852738"/>
            <a:ext cx="2809875"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13"/>
          <p:cNvSpPr txBox="1">
            <a:spLocks noChangeArrowheads="1"/>
          </p:cNvSpPr>
          <p:nvPr/>
        </p:nvSpPr>
        <p:spPr bwMode="auto">
          <a:xfrm>
            <a:off x="1847851" y="4581525"/>
            <a:ext cx="50403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eaLnBrk="0" hangingPunct="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fontAlgn="base" hangingPunct="1">
              <a:spcBef>
                <a:spcPct val="50000"/>
              </a:spcBef>
              <a:spcAft>
                <a:spcPct val="0"/>
              </a:spcAft>
              <a:buClrTx/>
              <a:buSzTx/>
              <a:buNone/>
              <a:defRPr/>
            </a:pPr>
            <a:r>
              <a:rPr lang="el-GR" altLang="el-GR" sz="1800">
                <a:solidFill>
                  <a:srgbClr val="000000"/>
                </a:solidFill>
                <a:cs typeface="Arial" panose="020B0604020202020204" pitchFamily="34" charset="0"/>
              </a:rPr>
              <a:t>Wilcoxon, F. (1945) </a:t>
            </a:r>
            <a:r>
              <a:rPr lang="el-GR" altLang="el-GR" sz="1800" i="1">
                <a:solidFill>
                  <a:srgbClr val="000000"/>
                </a:solidFill>
                <a:cs typeface="Arial" panose="020B0604020202020204" pitchFamily="34" charset="0"/>
              </a:rPr>
              <a:t>Individual Comparisons by Ranking Methods.</a:t>
            </a:r>
            <a:r>
              <a:rPr lang="el-GR" altLang="el-GR" sz="1800">
                <a:solidFill>
                  <a:srgbClr val="000000"/>
                </a:solidFill>
                <a:cs typeface="Arial" panose="020B0604020202020204" pitchFamily="34" charset="0"/>
              </a:rPr>
              <a:t> Biometrics Bulletin 1: 80–83. </a:t>
            </a:r>
          </a:p>
        </p:txBody>
      </p:sp>
    </p:spTree>
    <p:extLst>
      <p:ext uri="{BB962C8B-B14F-4D97-AF65-F5344CB8AC3E}">
        <p14:creationId xmlns:p14="http://schemas.microsoft.com/office/powerpoint/2010/main" val="33323747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1100" y="2266950"/>
            <a:ext cx="8782050" cy="3046988"/>
          </a:xfrm>
          <a:prstGeom prst="rect">
            <a:avLst/>
          </a:prstGeom>
          <a:noFill/>
        </p:spPr>
        <p:txBody>
          <a:bodyPr wrap="square" rtlCol="0">
            <a:spAutoFit/>
          </a:bodyPr>
          <a:lstStyle/>
          <a:p>
            <a:pPr algn="ctr"/>
            <a:r>
              <a:rPr lang="el-GR" sz="4800" dirty="0" smtClean="0"/>
              <a:t>Περιγραφή</a:t>
            </a:r>
          </a:p>
          <a:p>
            <a:pPr algn="ctr"/>
            <a:r>
              <a:rPr lang="el-GR" sz="4800" u="sng" dirty="0" smtClean="0"/>
              <a:t>Σχέση</a:t>
            </a:r>
          </a:p>
          <a:p>
            <a:pPr algn="ctr"/>
            <a:r>
              <a:rPr lang="el-GR" sz="4800" dirty="0" smtClean="0"/>
              <a:t>Διαφορά</a:t>
            </a:r>
          </a:p>
          <a:p>
            <a:pPr algn="ctr"/>
            <a:r>
              <a:rPr lang="el-GR" sz="4800" dirty="0" smtClean="0"/>
              <a:t>Πρόβλεψη</a:t>
            </a:r>
          </a:p>
        </p:txBody>
      </p:sp>
    </p:spTree>
    <p:extLst>
      <p:ext uri="{BB962C8B-B14F-4D97-AF65-F5344CB8AC3E}">
        <p14:creationId xmlns:p14="http://schemas.microsoft.com/office/powerpoint/2010/main" val="1946361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1123950" y="1329274"/>
            <a:ext cx="8991600" cy="5078313"/>
          </a:xfrm>
          <a:prstGeom prst="rect">
            <a:avLst/>
          </a:prstGeom>
        </p:spPr>
        <p:txBody>
          <a:bodyPr wrap="square">
            <a:spAutoFit/>
          </a:bodyPr>
          <a:lstStyle/>
          <a:p>
            <a:r>
              <a:rPr lang="el-GR" dirty="0" smtClean="0"/>
              <a:t>Οι επιστήμονες, λοιπόν, τους οποίους απασχολεί εδώ και καιρό η πραγματική φιλία ανάμεσα σε έναν άντρα και μία γυναίκα, εξέτασαν την χημική ουσία που παράγει ο αρσενικός και ο θηλυκός οργανισμός όταν κάνει πολλή παρέα με το άλλο φύλο. Η έρευνα που διεξήχθη στο Πανεπιστήμιο του </a:t>
            </a:r>
            <a:r>
              <a:rPr lang="el-GR" dirty="0" err="1" smtClean="0"/>
              <a:t>Ουισκόνσιν</a:t>
            </a:r>
            <a:r>
              <a:rPr lang="el-GR" dirty="0" smtClean="0"/>
              <a:t> από έναν καθηγητή ψυχολογίας, κατέληξε σε… διασκεδαστικά συμπεράσματα. </a:t>
            </a:r>
          </a:p>
          <a:p>
            <a:endParaRPr lang="el-GR" dirty="0" smtClean="0"/>
          </a:p>
          <a:p>
            <a:r>
              <a:rPr lang="el-GR" dirty="0" smtClean="0"/>
              <a:t>Τα αποτελέσματα της έρευνας έδειξαν πως μια γυναίκα μπορεί πολύ περισσότερο από έναν άνδρα να δει το αντίθετο φύλλο ως… φίλο. Συγκεκριμένα, σε δείγμα 200 εθελοντών, το 42% των ανδρών δήλωσε ότι προσελκύονται σεξουαλικά από τις γυναίκες φίλες τους, σε αντίθεση με τις γυναίκες που μόνο το 29% παραδέχτηκε το ίδιο για τους άντρες φίλους τους. Εντυπωσιακό, δε, είναι πως το 17% των ανδρών και το 5% δήλωσαν πως μπορούν να είναι φίλοι με κάποιο άτομο του αντίθετου φύλλου και ταυτόχρονα να τους έλκει και σεξουαλικά.</a:t>
            </a:r>
          </a:p>
          <a:p>
            <a:endParaRPr lang="el-GR" dirty="0" smtClean="0"/>
          </a:p>
          <a:p>
            <a:r>
              <a:rPr lang="el-GR" dirty="0" smtClean="0"/>
              <a:t>Αξιοσημείωτο, επίσης, είναι το γεγονός πως η συμπεριφορά μιας γυναίκας μπορεί εύκολα να παρερμηνευτεί από τον άντρα φίλο της. Μην εκπλαγείτε, λοιπόν, εάν ο καλύτερός σας φίλος σας εκφράσει, ξαφνικά, τον έρωτά του! </a:t>
            </a:r>
          </a:p>
          <a:p>
            <a:endParaRPr lang="el-GR" dirty="0" smtClean="0"/>
          </a:p>
          <a:p>
            <a:r>
              <a:rPr lang="el-GR" dirty="0" smtClean="0"/>
              <a:t>Πηγή: brightside.me</a:t>
            </a:r>
            <a:endParaRPr lang="el-GR" dirty="0"/>
          </a:p>
        </p:txBody>
      </p:sp>
    </p:spTree>
    <p:extLst>
      <p:ext uri="{BB962C8B-B14F-4D97-AF65-F5344CB8AC3E}">
        <p14:creationId xmlns:p14="http://schemas.microsoft.com/office/powerpoint/2010/main" val="19530329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6264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03702" y="259531"/>
            <a:ext cx="11511786" cy="6407969"/>
          </a:xfrm>
          <a:prstGeom prst="rect">
            <a:avLst/>
          </a:prstGeom>
        </p:spPr>
      </p:pic>
    </p:spTree>
    <p:extLst>
      <p:ext uri="{BB962C8B-B14F-4D97-AF65-F5344CB8AC3E}">
        <p14:creationId xmlns:p14="http://schemas.microsoft.com/office/powerpoint/2010/main" val="1648500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127911" y="838199"/>
            <a:ext cx="9458707" cy="5667375"/>
          </a:xfrm>
          <a:prstGeom prst="rect">
            <a:avLst/>
          </a:prstGeom>
        </p:spPr>
      </p:pic>
    </p:spTree>
    <p:extLst>
      <p:ext uri="{BB962C8B-B14F-4D97-AF65-F5344CB8AC3E}">
        <p14:creationId xmlns:p14="http://schemas.microsoft.com/office/powerpoint/2010/main" val="1446436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476374" y="1320790"/>
            <a:ext cx="8858251" cy="3785652"/>
          </a:xfrm>
          <a:prstGeom prst="rect">
            <a:avLst/>
          </a:prstGeom>
        </p:spPr>
        <p:txBody>
          <a:bodyPr wrap="square">
            <a:spAutoFit/>
          </a:bodyPr>
          <a:lstStyle/>
          <a:p>
            <a:r>
              <a:rPr lang="en-US" sz="2400" b="1" i="0" dirty="0" smtClean="0">
                <a:solidFill>
                  <a:srgbClr val="222222"/>
                </a:solidFill>
                <a:effectLst/>
                <a:latin typeface="Merriweather Sans"/>
              </a:rPr>
              <a:t>Results and Discussion</a:t>
            </a:r>
          </a:p>
          <a:p>
            <a:r>
              <a:rPr lang="en-US" sz="2400" b="0" i="0" dirty="0" smtClean="0">
                <a:solidFill>
                  <a:srgbClr val="222222"/>
                </a:solidFill>
                <a:effectLst/>
                <a:latin typeface="Merriweather"/>
              </a:rPr>
              <a:t>Study 2 replicated the pattern from study 1. As displayed in Fig. </a:t>
            </a:r>
            <a:r>
              <a:rPr lang="en-US" sz="2400" b="0" i="0" dirty="0" smtClean="0">
                <a:solidFill>
                  <a:srgbClr val="025E8D"/>
                </a:solidFill>
                <a:effectLst/>
                <a:latin typeface="Merriweather"/>
                <a:hlinkClick r:id="rId2"/>
              </a:rPr>
              <a:t>1</a:t>
            </a:r>
            <a:r>
              <a:rPr lang="en-US" sz="2400" b="0" i="0" dirty="0" smtClean="0">
                <a:solidFill>
                  <a:srgbClr val="222222"/>
                </a:solidFill>
                <a:effectLst/>
                <a:latin typeface="Merriweather"/>
              </a:rPr>
              <a:t>, young men (</a:t>
            </a:r>
            <a:r>
              <a:rPr lang="en-US" sz="2400" b="0" i="1" dirty="0" smtClean="0">
                <a:solidFill>
                  <a:srgbClr val="222222"/>
                </a:solidFill>
                <a:effectLst/>
                <a:latin typeface="Merriweather"/>
              </a:rPr>
              <a:t>M</a:t>
            </a:r>
            <a:r>
              <a:rPr lang="en-US" sz="2400" b="0" i="0" dirty="0" smtClean="0">
                <a:solidFill>
                  <a:srgbClr val="222222"/>
                </a:solidFill>
                <a:effectLst/>
                <a:latin typeface="Merriweather"/>
              </a:rPr>
              <a:t> = 3.76, SD = 1.95) and women (</a:t>
            </a:r>
            <a:r>
              <a:rPr lang="en-US" sz="2400" b="0" i="1" dirty="0" smtClean="0">
                <a:solidFill>
                  <a:srgbClr val="222222"/>
                </a:solidFill>
                <a:effectLst/>
                <a:latin typeface="Merriweather"/>
              </a:rPr>
              <a:t>M</a:t>
            </a:r>
            <a:r>
              <a:rPr lang="en-US" sz="2400" b="0" i="0" dirty="0" smtClean="0">
                <a:solidFill>
                  <a:srgbClr val="222222"/>
                </a:solidFill>
                <a:effectLst/>
                <a:latin typeface="Merriweather"/>
              </a:rPr>
              <a:t> = 3.11, SD = 1.69) did not differ statistically [</a:t>
            </a:r>
            <a:r>
              <a:rPr lang="en-US" sz="2400" b="0" i="1" dirty="0" smtClean="0">
                <a:solidFill>
                  <a:srgbClr val="222222"/>
                </a:solidFill>
                <a:effectLst/>
                <a:latin typeface="Merriweather"/>
              </a:rPr>
              <a:t>t</a:t>
            </a:r>
            <a:r>
              <a:rPr lang="en-US" sz="2400" b="0" i="0" dirty="0" smtClean="0">
                <a:solidFill>
                  <a:srgbClr val="222222"/>
                </a:solidFill>
                <a:effectLst/>
                <a:latin typeface="Merriweather"/>
              </a:rPr>
              <a:t>(37) = 1.83, </a:t>
            </a:r>
            <a:r>
              <a:rPr lang="en-US" sz="2400" b="0" i="1" dirty="0" smtClean="0">
                <a:solidFill>
                  <a:srgbClr val="222222"/>
                </a:solidFill>
                <a:effectLst/>
                <a:latin typeface="Merriweather"/>
              </a:rPr>
              <a:t>p</a:t>
            </a:r>
            <a:r>
              <a:rPr lang="en-US" sz="2400" b="0" i="0" dirty="0" smtClean="0">
                <a:solidFill>
                  <a:srgbClr val="222222"/>
                </a:solidFill>
                <a:effectLst/>
                <a:latin typeface="Merriweather"/>
              </a:rPr>
              <a:t> = .076] in their mean level of physical attraction to one another (</a:t>
            </a:r>
            <a:r>
              <a:rPr lang="en-US" sz="2400" b="0" i="1" dirty="0" smtClean="0">
                <a:solidFill>
                  <a:srgbClr val="222222"/>
                </a:solidFill>
                <a:effectLst/>
                <a:latin typeface="Merriweather"/>
              </a:rPr>
              <a:t>M</a:t>
            </a:r>
            <a:r>
              <a:rPr lang="en-US" sz="2400" b="0" i="0" dirty="0" smtClean="0">
                <a:solidFill>
                  <a:srgbClr val="222222"/>
                </a:solidFill>
                <a:effectLst/>
                <a:latin typeface="Merriweather"/>
              </a:rPr>
              <a:t> </a:t>
            </a:r>
            <a:r>
              <a:rPr lang="en-US" sz="2400" b="0" i="0" baseline="-25000" dirty="0" smtClean="0">
                <a:solidFill>
                  <a:srgbClr val="222222"/>
                </a:solidFill>
                <a:effectLst/>
                <a:latin typeface="Merriweather"/>
              </a:rPr>
              <a:t>d</a:t>
            </a:r>
            <a:r>
              <a:rPr lang="en-US" sz="2400" b="0" i="0" dirty="0" smtClean="0">
                <a:solidFill>
                  <a:srgbClr val="222222"/>
                </a:solidFill>
                <a:effectLst/>
                <a:latin typeface="Merriweather"/>
              </a:rPr>
              <a:t> = 0.66 [95 % CI −0.07, 1.39]), and the magnitude of the sex difference was weak, </a:t>
            </a:r>
            <a:r>
              <a:rPr lang="en-US" sz="2400" b="0" i="1" dirty="0" smtClean="0">
                <a:solidFill>
                  <a:srgbClr val="222222"/>
                </a:solidFill>
                <a:effectLst/>
                <a:latin typeface="Merriweather"/>
              </a:rPr>
              <a:t>d</a:t>
            </a:r>
            <a:r>
              <a:rPr lang="en-US" sz="2400" b="0" i="0" dirty="0" smtClean="0">
                <a:solidFill>
                  <a:srgbClr val="222222"/>
                </a:solidFill>
                <a:effectLst/>
                <a:latin typeface="Merriweather"/>
              </a:rPr>
              <a:t> = 0.30. Both men and women varied widely in their reported attraction: 21 % of men and 23 % of women reported they were “not at all” attracted to their friend, and 62 % of men and 45 % of women reported at least moderate attraction.</a:t>
            </a:r>
            <a:endParaRPr lang="en-US" sz="2400" b="0" i="0" dirty="0">
              <a:solidFill>
                <a:srgbClr val="222222"/>
              </a:solidFill>
              <a:effectLst/>
              <a:latin typeface="Merriweather"/>
            </a:endParaRPr>
          </a:p>
        </p:txBody>
      </p:sp>
    </p:spTree>
    <p:extLst>
      <p:ext uri="{BB962C8B-B14F-4D97-AF65-F5344CB8AC3E}">
        <p14:creationId xmlns:p14="http://schemas.microsoft.com/office/powerpoint/2010/main" val="840381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019300" y="2170837"/>
            <a:ext cx="8305800" cy="3108543"/>
          </a:xfrm>
          <a:prstGeom prst="rect">
            <a:avLst/>
          </a:prstGeom>
        </p:spPr>
        <p:txBody>
          <a:bodyPr wrap="square">
            <a:spAutoFit/>
          </a:bodyPr>
          <a:lstStyle/>
          <a:p>
            <a:r>
              <a:rPr lang="en-US" sz="2800" b="0" i="0" dirty="0" smtClean="0">
                <a:solidFill>
                  <a:srgbClr val="222222"/>
                </a:solidFill>
                <a:effectLst/>
                <a:latin typeface="Merriweather"/>
              </a:rPr>
              <a:t>Men less often than women characterized the person as “a friend” and more often than women characterized the person as someone they were “attracted to.” We conclude that men’s and women’s everyday experiences with opposite-sex friends differ from their mental conceptions of opposite-sex friends.</a:t>
            </a:r>
            <a:endParaRPr lang="el-GR" sz="2800" dirty="0"/>
          </a:p>
        </p:txBody>
      </p:sp>
    </p:spTree>
    <p:extLst>
      <p:ext uri="{BB962C8B-B14F-4D97-AF65-F5344CB8AC3E}">
        <p14:creationId xmlns:p14="http://schemas.microsoft.com/office/powerpoint/2010/main" val="2459055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1100" y="2266950"/>
            <a:ext cx="8782050" cy="3046988"/>
          </a:xfrm>
          <a:prstGeom prst="rect">
            <a:avLst/>
          </a:prstGeom>
          <a:noFill/>
        </p:spPr>
        <p:txBody>
          <a:bodyPr wrap="square" rtlCol="0">
            <a:spAutoFit/>
          </a:bodyPr>
          <a:lstStyle/>
          <a:p>
            <a:pPr algn="ctr"/>
            <a:r>
              <a:rPr lang="el-GR" sz="4800" dirty="0" smtClean="0"/>
              <a:t>Περιγραφή</a:t>
            </a:r>
          </a:p>
          <a:p>
            <a:pPr algn="ctr"/>
            <a:r>
              <a:rPr lang="el-GR" sz="4800" dirty="0" smtClean="0"/>
              <a:t>Σχέση</a:t>
            </a:r>
          </a:p>
          <a:p>
            <a:pPr algn="ctr"/>
            <a:r>
              <a:rPr lang="el-GR" sz="4800" u="sng" dirty="0" smtClean="0"/>
              <a:t>Διαφορά</a:t>
            </a:r>
          </a:p>
          <a:p>
            <a:pPr algn="ctr"/>
            <a:r>
              <a:rPr lang="el-GR" sz="4800" dirty="0" smtClean="0"/>
              <a:t>Πρόβλεψη</a:t>
            </a:r>
          </a:p>
        </p:txBody>
      </p:sp>
    </p:spTree>
    <p:extLst>
      <p:ext uri="{BB962C8B-B14F-4D97-AF65-F5344CB8AC3E}">
        <p14:creationId xmlns:p14="http://schemas.microsoft.com/office/powerpoint/2010/main" val="3375031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tatistics Ch. 10 - Mrs. Nance's Math 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4424" y="1376362"/>
            <a:ext cx="7770811" cy="466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899937"/>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418</Words>
  <Application>Microsoft Office PowerPoint</Application>
  <PresentationFormat>Ευρεία οθόνη</PresentationFormat>
  <Paragraphs>33</Paragraphs>
  <Slides>30</Slides>
  <Notes>0</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30</vt:i4>
      </vt:variant>
    </vt:vector>
  </HeadingPairs>
  <TitlesOfParts>
    <vt:vector size="39" baseType="lpstr">
      <vt:lpstr>Arial</vt:lpstr>
      <vt:lpstr>Calibri</vt:lpstr>
      <vt:lpstr>Calibri Light</vt:lpstr>
      <vt:lpstr>Merriweather</vt:lpstr>
      <vt:lpstr>Merriweather Sans</vt:lpstr>
      <vt:lpstr>Open Sans</vt:lpstr>
      <vt:lpstr>Times New Roman</vt:lpstr>
      <vt:lpstr>Wingdings</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Wilcoxon rank sum test  (Mann-Whitney U test)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user</cp:lastModifiedBy>
  <cp:revision>10</cp:revision>
  <dcterms:created xsi:type="dcterms:W3CDTF">2024-11-17T17:06:44Z</dcterms:created>
  <dcterms:modified xsi:type="dcterms:W3CDTF">2024-11-17T18:38:26Z</dcterms:modified>
</cp:coreProperties>
</file>