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7" r:id="rId20"/>
    <p:sldId id="299" r:id="rId21"/>
    <p:sldId id="300" r:id="rId22"/>
    <p:sldId id="280" r:id="rId23"/>
    <p:sldId id="279" r:id="rId24"/>
    <p:sldId id="284" r:id="rId25"/>
    <p:sldId id="285" r:id="rId26"/>
    <p:sldId id="293" r:id="rId27"/>
    <p:sldId id="294" r:id="rId28"/>
    <p:sldId id="295" r:id="rId29"/>
    <p:sldId id="298" r:id="rId30"/>
    <p:sldId id="296" r:id="rId31"/>
    <p:sldId id="297" r:id="rId32"/>
    <p:sldId id="288" r:id="rId33"/>
    <p:sldId id="289" r:id="rId34"/>
    <p:sldId id="290" r:id="rId35"/>
    <p:sldId id="291" r:id="rId36"/>
    <p:sldId id="292" r:id="rId37"/>
    <p:sldId id="286" r:id="rId38"/>
    <p:sldId id="281" r:id="rId39"/>
    <p:sldId id="282" r:id="rId40"/>
    <p:sldId id="283" r:id="rId4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228846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23567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7650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303227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117612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39FF4C-EF1E-4B56-8993-0378E9C023C2}"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236460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39FF4C-EF1E-4B56-8993-0378E9C023C2}" type="datetimeFigureOut">
              <a:rPr lang="el-GR" smtClean="0"/>
              <a:t>20/11/2023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12041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39FF4C-EF1E-4B56-8993-0378E9C023C2}" type="datetimeFigureOut">
              <a:rPr lang="el-GR" smtClean="0"/>
              <a:t>20/11/2023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102795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39FF4C-EF1E-4B56-8993-0378E9C023C2}" type="datetimeFigureOut">
              <a:rPr lang="el-GR" smtClean="0"/>
              <a:t>20/11/2023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72748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CC39FF4C-EF1E-4B56-8993-0378E9C023C2}"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60020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CC39FF4C-EF1E-4B56-8993-0378E9C023C2}" type="datetimeFigureOut">
              <a:rPr lang="el-GR" smtClean="0"/>
              <a:t>20/11/2023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EC7EA2C-5543-4550-B1D4-168FD0E39571}" type="slidenum">
              <a:rPr lang="el-GR" smtClean="0"/>
              <a:t>‹#›</a:t>
            </a:fld>
            <a:endParaRPr lang="el-GR"/>
          </a:p>
        </p:txBody>
      </p:sp>
    </p:spTree>
    <p:extLst>
      <p:ext uri="{BB962C8B-B14F-4D97-AF65-F5344CB8AC3E}">
        <p14:creationId xmlns:p14="http://schemas.microsoft.com/office/powerpoint/2010/main" val="237820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FF4C-EF1E-4B56-8993-0378E9C023C2}" type="datetimeFigureOut">
              <a:rPr lang="el-GR" smtClean="0"/>
              <a:t>20/11/2023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EA2C-5543-4550-B1D4-168FD0E39571}" type="slidenum">
              <a:rPr lang="el-GR" smtClean="0"/>
              <a:t>‹#›</a:t>
            </a:fld>
            <a:endParaRPr lang="el-GR"/>
          </a:p>
        </p:txBody>
      </p:sp>
    </p:spTree>
    <p:extLst>
      <p:ext uri="{BB962C8B-B14F-4D97-AF65-F5344CB8AC3E}">
        <p14:creationId xmlns:p14="http://schemas.microsoft.com/office/powerpoint/2010/main" val="364272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800" dirty="0" smtClean="0"/>
              <a:t>Μάθημα 20 Νοεμβρίου 2023</a:t>
            </a:r>
            <a:endParaRPr lang="el-GR" sz="4800" dirty="0"/>
          </a:p>
        </p:txBody>
      </p:sp>
      <p:sp>
        <p:nvSpPr>
          <p:cNvPr id="3" name="Υπότιτλος 2"/>
          <p:cNvSpPr>
            <a:spLocks noGrp="1"/>
          </p:cNvSpPr>
          <p:nvPr>
            <p:ph type="subTitle" idx="1"/>
          </p:nvPr>
        </p:nvSpPr>
        <p:spPr/>
        <p:txBody>
          <a:bodyPr/>
          <a:lstStyle/>
          <a:p>
            <a:r>
              <a:rPr lang="el-GR" dirty="0" smtClean="0"/>
              <a:t>Μεθοδολογία Εκπαιδευτικής Έρευνας</a:t>
            </a:r>
            <a:endParaRPr lang="el-GR" dirty="0"/>
          </a:p>
        </p:txBody>
      </p:sp>
    </p:spTree>
    <p:extLst>
      <p:ext uri="{BB962C8B-B14F-4D97-AF65-F5344CB8AC3E}">
        <p14:creationId xmlns:p14="http://schemas.microsoft.com/office/powerpoint/2010/main" val="372009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94613" y="796587"/>
            <a:ext cx="9839013" cy="5317885"/>
          </a:xfrm>
          <a:prstGeom prst="rect">
            <a:avLst/>
          </a:prstGeom>
        </p:spPr>
      </p:pic>
    </p:spTree>
    <p:extLst>
      <p:ext uri="{BB962C8B-B14F-4D97-AF65-F5344CB8AC3E}">
        <p14:creationId xmlns:p14="http://schemas.microsoft.com/office/powerpoint/2010/main" val="187173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erature reviews - Research Skills - LibGuides at Wint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11" y="1153125"/>
            <a:ext cx="10706390" cy="505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16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42837" y="2533318"/>
            <a:ext cx="8442036" cy="2246769"/>
          </a:xfrm>
          <a:prstGeom prst="rect">
            <a:avLst/>
          </a:prstGeom>
        </p:spPr>
        <p:txBody>
          <a:bodyPr wrap="square">
            <a:spAutoFit/>
          </a:bodyPr>
          <a:lstStyle/>
          <a:p>
            <a:r>
              <a:rPr lang="el-GR" sz="2800" dirty="0"/>
              <a:t>Η επισκόπηση της βιβλιογραφίας, λοιπόν, είναι ουσιαστικά μια πιο συνοπτική παρουσίαση των κύριων θεμάτων, σημείων και ευρημάτων που θα βρεις και θα ξεχωρίσεις από ένα σύνολο επιστημονικών βιβλιογραφικών πηγών για το υπό εξέταση θέμα</a:t>
            </a:r>
          </a:p>
        </p:txBody>
      </p:sp>
    </p:spTree>
    <p:extLst>
      <p:ext uri="{BB962C8B-B14F-4D97-AF65-F5344CB8AC3E}">
        <p14:creationId xmlns:p14="http://schemas.microsoft.com/office/powerpoint/2010/main" val="358043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όγραμμα Mende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811" y="581746"/>
            <a:ext cx="8572500" cy="56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8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07640" y="83127"/>
            <a:ext cx="7955196" cy="6744990"/>
          </a:xfrm>
          <a:prstGeom prst="rect">
            <a:avLst/>
          </a:prstGeom>
        </p:spPr>
      </p:pic>
    </p:spTree>
    <p:extLst>
      <p:ext uri="{BB962C8B-B14F-4D97-AF65-F5344CB8AC3E}">
        <p14:creationId xmlns:p14="http://schemas.microsoft.com/office/powerpoint/2010/main" val="16486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93168" y="262773"/>
            <a:ext cx="6837160" cy="6469005"/>
          </a:xfrm>
          <a:prstGeom prst="rect">
            <a:avLst/>
          </a:prstGeom>
        </p:spPr>
      </p:pic>
    </p:spTree>
    <p:extLst>
      <p:ext uri="{BB962C8B-B14F-4D97-AF65-F5344CB8AC3E}">
        <p14:creationId xmlns:p14="http://schemas.microsoft.com/office/powerpoint/2010/main" val="302718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371205" y="337706"/>
            <a:ext cx="7449590" cy="6182588"/>
          </a:xfrm>
          <a:prstGeom prst="rect">
            <a:avLst/>
          </a:prstGeom>
        </p:spPr>
      </p:pic>
    </p:spTree>
    <p:extLst>
      <p:ext uri="{BB962C8B-B14F-4D97-AF65-F5344CB8AC3E}">
        <p14:creationId xmlns:p14="http://schemas.microsoft.com/office/powerpoint/2010/main" val="305449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99757" y="285311"/>
            <a:ext cx="7592485" cy="6287377"/>
          </a:xfrm>
          <a:prstGeom prst="rect">
            <a:avLst/>
          </a:prstGeom>
        </p:spPr>
      </p:pic>
    </p:spTree>
    <p:extLst>
      <p:ext uri="{BB962C8B-B14F-4D97-AF65-F5344CB8AC3E}">
        <p14:creationId xmlns:p14="http://schemas.microsoft.com/office/powerpoint/2010/main" val="40608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lk to your PDF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48" y="2798618"/>
            <a:ext cx="5164152" cy="290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5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39874" y="1874983"/>
            <a:ext cx="10917718" cy="4342622"/>
          </a:xfrm>
          <a:prstGeom prst="rect">
            <a:avLst/>
          </a:prstGeom>
        </p:spPr>
      </p:pic>
    </p:spTree>
    <p:extLst>
      <p:ext uri="{BB962C8B-B14F-4D97-AF65-F5344CB8AC3E}">
        <p14:creationId xmlns:p14="http://schemas.microsoft.com/office/powerpoint/2010/main" val="157558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80504" y="1434520"/>
            <a:ext cx="8572479" cy="4153479"/>
          </a:xfrm>
          <a:prstGeom prst="rect">
            <a:avLst/>
          </a:prstGeom>
        </p:spPr>
      </p:pic>
    </p:spTree>
    <p:extLst>
      <p:ext uri="{BB962C8B-B14F-4D97-AF65-F5344CB8AC3E}">
        <p14:creationId xmlns:p14="http://schemas.microsoft.com/office/powerpoint/2010/main" val="202194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2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401" y="2181225"/>
            <a:ext cx="1368425" cy="369888"/>
          </a:xfrm>
          <a:prstGeom prst="rect">
            <a:avLst/>
          </a:prstGeom>
          <a:noFill/>
          <a:ln>
            <a:solidFill>
              <a:schemeClr val="accent1">
                <a:lumMod val="50000"/>
              </a:schemeClr>
            </a:solidFill>
          </a:ln>
        </p:spPr>
        <p:txBody>
          <a:bodyPr>
            <a:spAutoFit/>
          </a:bodyPr>
          <a:lstStyle/>
          <a:p>
            <a:pPr algn="ctr">
              <a:defRPr/>
            </a:pPr>
            <a:r>
              <a:rPr lang="en-US" dirty="0"/>
              <a:t>p &lt; 0,05</a:t>
            </a:r>
            <a:endParaRPr lang="el-GR" dirty="0"/>
          </a:p>
        </p:txBody>
      </p:sp>
      <p:sp>
        <p:nvSpPr>
          <p:cNvPr id="6" name="TextBox 5"/>
          <p:cNvSpPr txBox="1"/>
          <p:nvPr/>
        </p:nvSpPr>
        <p:spPr>
          <a:xfrm>
            <a:off x="6513514" y="2097089"/>
            <a:ext cx="1368425" cy="369887"/>
          </a:xfrm>
          <a:prstGeom prst="rect">
            <a:avLst/>
          </a:prstGeom>
          <a:noFill/>
          <a:ln>
            <a:solidFill>
              <a:schemeClr val="accent1">
                <a:lumMod val="50000"/>
              </a:schemeClr>
            </a:solidFill>
          </a:ln>
        </p:spPr>
        <p:txBody>
          <a:bodyPr>
            <a:spAutoFit/>
          </a:bodyPr>
          <a:lstStyle/>
          <a:p>
            <a:pPr algn="ctr">
              <a:defRPr/>
            </a:pPr>
            <a:r>
              <a:rPr lang="en-US" dirty="0"/>
              <a:t>p &gt; 0,05</a:t>
            </a:r>
            <a:endParaRPr lang="el-GR" dirty="0"/>
          </a:p>
        </p:txBody>
      </p:sp>
      <p:cxnSp>
        <p:nvCxnSpPr>
          <p:cNvPr id="8" name="Ευθύγραμμο βέλος σύνδεσης 7"/>
          <p:cNvCxnSpPr>
            <a:stCxn id="5" idx="2"/>
          </p:cNvCxnSpPr>
          <p:nvPr/>
        </p:nvCxnSpPr>
        <p:spPr>
          <a:xfrm>
            <a:off x="3884613" y="2551114"/>
            <a:ext cx="36512" cy="865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Ευθύγραμμο βέλος σύνδεσης 8"/>
          <p:cNvCxnSpPr/>
          <p:nvPr/>
        </p:nvCxnSpPr>
        <p:spPr>
          <a:xfrm>
            <a:off x="7161213" y="2466975"/>
            <a:ext cx="36512" cy="863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08214" y="3429001"/>
            <a:ext cx="3584575" cy="2031325"/>
          </a:xfrm>
          <a:prstGeom prst="rect">
            <a:avLst/>
          </a:prstGeom>
          <a:solidFill>
            <a:schemeClr val="accent6">
              <a:lumMod val="60000"/>
              <a:lumOff val="40000"/>
            </a:schemeClr>
          </a:solidFill>
          <a:ln>
            <a:solidFill>
              <a:srgbClr val="7030A0"/>
            </a:solidFill>
          </a:ln>
        </p:spPr>
        <p:txBody>
          <a:bodyPr>
            <a:spAutoFit/>
          </a:bodyPr>
          <a:lstStyle/>
          <a:p>
            <a:pPr marL="285750" indent="-285750">
              <a:buFont typeface="Arial" panose="020B0604020202020204" pitchFamily="34" charset="0"/>
              <a:buChar char="•"/>
              <a:defRPr/>
            </a:pPr>
            <a:r>
              <a:rPr lang="el-GR" dirty="0"/>
              <a:t>Στατιστικά σημαντικά αποτελέσματα</a:t>
            </a:r>
          </a:p>
          <a:p>
            <a:pPr marL="285750" indent="-285750">
              <a:buFont typeface="Arial" panose="020B0604020202020204" pitchFamily="34" charset="0"/>
              <a:buChar char="•"/>
              <a:defRPr/>
            </a:pPr>
            <a:r>
              <a:rPr lang="el-GR" dirty="0"/>
              <a:t>Οι ομάδες που συγκρίναμε διαφέρουν μεταξύ τους κατά μέσο όρο</a:t>
            </a:r>
          </a:p>
          <a:p>
            <a:pPr marL="285750" indent="-285750">
              <a:buFont typeface="Arial" panose="020B0604020202020204" pitchFamily="34" charset="0"/>
              <a:buChar char="•"/>
              <a:defRPr/>
            </a:pPr>
            <a:r>
              <a:rPr lang="el-GR" dirty="0"/>
              <a:t>Οι ερωτήσεις μας συσχετίζονται</a:t>
            </a:r>
          </a:p>
          <a:p>
            <a:pPr>
              <a:defRPr/>
            </a:pPr>
            <a:endParaRPr lang="el-GR" dirty="0"/>
          </a:p>
        </p:txBody>
      </p:sp>
      <p:sp>
        <p:nvSpPr>
          <p:cNvPr id="11" name="TextBox 10"/>
          <p:cNvSpPr txBox="1"/>
          <p:nvPr/>
        </p:nvSpPr>
        <p:spPr>
          <a:xfrm>
            <a:off x="6153151" y="3414713"/>
            <a:ext cx="3586163" cy="2862262"/>
          </a:xfrm>
          <a:prstGeom prst="rect">
            <a:avLst/>
          </a:prstGeom>
          <a:solidFill>
            <a:schemeClr val="accent6">
              <a:lumMod val="60000"/>
              <a:lumOff val="40000"/>
            </a:schemeClr>
          </a:solidFill>
          <a:ln>
            <a:solidFill>
              <a:srgbClr val="7030A0"/>
            </a:solidFill>
          </a:ln>
        </p:spPr>
        <p:txBody>
          <a:bodyPr>
            <a:spAutoFit/>
          </a:bodyPr>
          <a:lstStyle/>
          <a:p>
            <a:pPr marL="285750" indent="-285750">
              <a:buFont typeface="Arial" panose="020B0604020202020204" pitchFamily="34" charset="0"/>
              <a:buChar char="•"/>
              <a:defRPr/>
            </a:pPr>
            <a:r>
              <a:rPr lang="el-GR" dirty="0"/>
              <a:t>Στατιστικά μη σημαντικά αποτελέσματα</a:t>
            </a:r>
          </a:p>
          <a:p>
            <a:pPr marL="285750" indent="-285750">
              <a:buFont typeface="Arial" panose="020B0604020202020204" pitchFamily="34" charset="0"/>
              <a:buChar char="•"/>
              <a:defRPr/>
            </a:pPr>
            <a:r>
              <a:rPr lang="el-GR" dirty="0"/>
              <a:t>Οι ομάδες που συγκρίναμε δεν φαίνεται να διαφέρουν μεταξύ τους κατά μέσο όρο</a:t>
            </a:r>
          </a:p>
          <a:p>
            <a:pPr marL="285750" indent="-285750">
              <a:buFont typeface="Arial" panose="020B0604020202020204" pitchFamily="34" charset="0"/>
              <a:buChar char="•"/>
              <a:defRPr/>
            </a:pPr>
            <a:r>
              <a:rPr lang="el-GR" dirty="0"/>
              <a:t>Οι ερωτήσεις δεν μας συσχετίζονται</a:t>
            </a:r>
          </a:p>
          <a:p>
            <a:pPr marL="285750" indent="-285750">
              <a:buFont typeface="Arial" panose="020B0604020202020204" pitchFamily="34" charset="0"/>
              <a:buChar char="•"/>
              <a:defRPr/>
            </a:pPr>
            <a:r>
              <a:rPr lang="el-GR" dirty="0"/>
              <a:t>Τα αποτελέσματα φαίνεται να είναι τυχαία</a:t>
            </a:r>
          </a:p>
          <a:p>
            <a:pPr>
              <a:defRPr/>
            </a:pPr>
            <a:endParaRPr lang="el-GR" dirty="0"/>
          </a:p>
        </p:txBody>
      </p:sp>
      <p:sp>
        <p:nvSpPr>
          <p:cNvPr id="18" name="TextBox 17"/>
          <p:cNvSpPr txBox="1"/>
          <p:nvPr/>
        </p:nvSpPr>
        <p:spPr>
          <a:xfrm>
            <a:off x="2855913" y="663576"/>
            <a:ext cx="5472112" cy="923925"/>
          </a:xfrm>
          <a:prstGeom prst="rect">
            <a:avLst/>
          </a:prstGeom>
          <a:solidFill>
            <a:schemeClr val="accent1">
              <a:lumMod val="40000"/>
              <a:lumOff val="60000"/>
            </a:schemeClr>
          </a:solidFill>
          <a:ln>
            <a:solidFill>
              <a:schemeClr val="tx1"/>
            </a:solidFill>
          </a:ln>
        </p:spPr>
        <p:txBody>
          <a:bodyPr>
            <a:spAutoFit/>
          </a:bodyPr>
          <a:lstStyle/>
          <a:p>
            <a:pPr marL="342900" indent="-342900">
              <a:buFont typeface="+mj-lt"/>
              <a:buAutoNum type="arabicPeriod"/>
              <a:defRPr/>
            </a:pPr>
            <a:r>
              <a:rPr lang="el-GR" dirty="0"/>
              <a:t>Διατυπώνουμε την ερευνητική υπόθεση</a:t>
            </a:r>
          </a:p>
          <a:p>
            <a:pPr marL="342900" indent="-342900">
              <a:buFont typeface="+mj-lt"/>
              <a:buAutoNum type="arabicPeriod"/>
              <a:defRPr/>
            </a:pPr>
            <a:r>
              <a:rPr lang="el-GR" dirty="0"/>
              <a:t>Επιλέγουμε τη κατάλληλη διαδικασία (</a:t>
            </a:r>
            <a:r>
              <a:rPr lang="en-US" dirty="0"/>
              <a:t>t-test)</a:t>
            </a:r>
          </a:p>
          <a:p>
            <a:pPr marL="342900" indent="-342900">
              <a:buFont typeface="+mj-lt"/>
              <a:buAutoNum type="arabicPeriod"/>
              <a:defRPr/>
            </a:pPr>
            <a:r>
              <a:rPr lang="el-GR" dirty="0"/>
              <a:t>Βρίσκουμε το </a:t>
            </a:r>
            <a:r>
              <a:rPr lang="en-US" dirty="0"/>
              <a:t>p</a:t>
            </a:r>
            <a:endParaRPr lang="el-GR" dirty="0"/>
          </a:p>
        </p:txBody>
      </p:sp>
      <p:cxnSp>
        <p:nvCxnSpPr>
          <p:cNvPr id="20" name="Ευθύγραμμο βέλος σύνδεσης 19"/>
          <p:cNvCxnSpPr/>
          <p:nvPr/>
        </p:nvCxnSpPr>
        <p:spPr>
          <a:xfrm flipH="1">
            <a:off x="4079876" y="1587500"/>
            <a:ext cx="1008063" cy="5095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Ευθύγραμμο βέλος σύνδεσης 20"/>
          <p:cNvCxnSpPr>
            <a:cxnSpLocks/>
          </p:cNvCxnSpPr>
          <p:nvPr/>
        </p:nvCxnSpPr>
        <p:spPr>
          <a:xfrm>
            <a:off x="6240464" y="1587500"/>
            <a:ext cx="719137" cy="50958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7427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the p-value is significant | Tidsskrift for Den norske legefor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80" y="253093"/>
            <a:ext cx="8896721" cy="624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arning Statistics with jamovi: A Tutorial for Beginners in Statistical  Analysis | Open Book Publish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6" y="295563"/>
            <a:ext cx="5165850" cy="644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96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a:stretch>
            <a:fillRect/>
          </a:stretch>
        </p:blipFill>
        <p:spPr>
          <a:xfrm>
            <a:off x="877454" y="0"/>
            <a:ext cx="9947564" cy="6751782"/>
          </a:xfrm>
          <a:prstGeom prst="rect">
            <a:avLst/>
          </a:prstGeom>
        </p:spPr>
      </p:pic>
    </p:spTree>
    <p:extLst>
      <p:ext uri="{BB962C8B-B14F-4D97-AF65-F5344CB8AC3E}">
        <p14:creationId xmlns:p14="http://schemas.microsoft.com/office/powerpoint/2010/main" val="356002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a:stretch>
            <a:fillRect/>
          </a:stretch>
        </p:blipFill>
        <p:spPr>
          <a:xfrm>
            <a:off x="757383" y="203200"/>
            <a:ext cx="9855200" cy="6262256"/>
          </a:xfrm>
          <a:prstGeom prst="rect">
            <a:avLst/>
          </a:prstGeom>
        </p:spPr>
      </p:pic>
    </p:spTree>
    <p:extLst>
      <p:ext uri="{BB962C8B-B14F-4D97-AF65-F5344CB8AC3E}">
        <p14:creationId xmlns:p14="http://schemas.microsoft.com/office/powerpoint/2010/main" val="297453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800" dirty="0"/>
              <a:t>Το τεστ </a:t>
            </a:r>
            <a:r>
              <a:rPr lang="en-US" sz="4800" dirty="0"/>
              <a:t>t </a:t>
            </a:r>
            <a:r>
              <a:rPr lang="el-GR" sz="4800" dirty="0"/>
              <a:t>του </a:t>
            </a:r>
            <a:r>
              <a:rPr lang="en-US" sz="4800" dirty="0"/>
              <a:t>Student</a:t>
            </a:r>
            <a:endParaRPr lang="el-GR" sz="4800" dirty="0"/>
          </a:p>
        </p:txBody>
      </p:sp>
      <p:sp>
        <p:nvSpPr>
          <p:cNvPr id="3" name="Υπότιτλος 2"/>
          <p:cNvSpPr>
            <a:spLocks noGrp="1"/>
          </p:cNvSpPr>
          <p:nvPr>
            <p:ph type="subTitle" idx="1"/>
          </p:nvPr>
        </p:nvSpPr>
        <p:spPr/>
        <p:txBody>
          <a:bodyPr>
            <a:normAutofit/>
          </a:bodyPr>
          <a:lstStyle/>
          <a:p>
            <a:r>
              <a:rPr lang="el-GR" sz="4400" dirty="0"/>
              <a:t>Και η κατανομή του</a:t>
            </a:r>
          </a:p>
        </p:txBody>
      </p:sp>
    </p:spTree>
    <p:extLst>
      <p:ext uri="{BB962C8B-B14F-4D97-AF65-F5344CB8AC3E}">
        <p14:creationId xmlns:p14="http://schemas.microsoft.com/office/powerpoint/2010/main" val="71355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1" y="1171574"/>
            <a:ext cx="8949641"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840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19536" y="332656"/>
            <a:ext cx="8145604" cy="6264696"/>
          </a:xfrm>
          <a:prstGeom prst="rect">
            <a:avLst/>
          </a:prstGeom>
        </p:spPr>
      </p:pic>
    </p:spTree>
    <p:extLst>
      <p:ext uri="{BB962C8B-B14F-4D97-AF65-F5344CB8AC3E}">
        <p14:creationId xmlns:p14="http://schemas.microsoft.com/office/powerpoint/2010/main" val="280939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89892" y="3188916"/>
            <a:ext cx="8097088" cy="523220"/>
          </a:xfrm>
          <a:prstGeom prst="rect">
            <a:avLst/>
          </a:prstGeom>
        </p:spPr>
        <p:txBody>
          <a:bodyPr wrap="none">
            <a:spAutoFit/>
          </a:bodyPr>
          <a:lstStyle/>
          <a:p>
            <a:r>
              <a:rPr lang="en-US" sz="2800" i="1" dirty="0">
                <a:solidFill>
                  <a:srgbClr val="000000"/>
                </a:solidFill>
                <a:latin typeface="Open Sans"/>
              </a:rPr>
              <a:t>t</a:t>
            </a:r>
            <a:r>
              <a:rPr lang="en-US" sz="2800" dirty="0">
                <a:solidFill>
                  <a:srgbClr val="000000"/>
                </a:solidFill>
                <a:latin typeface="Open Sans"/>
              </a:rPr>
              <a:t>(</a:t>
            </a:r>
            <a:r>
              <a:rPr lang="en-US" sz="2800" dirty="0" err="1">
                <a:solidFill>
                  <a:srgbClr val="FF0000"/>
                </a:solidFill>
                <a:latin typeface="Open Sans"/>
              </a:rPr>
              <a:t>degress</a:t>
            </a:r>
            <a:r>
              <a:rPr lang="en-US" sz="2800" dirty="0">
                <a:solidFill>
                  <a:srgbClr val="FF0000"/>
                </a:solidFill>
                <a:latin typeface="Open Sans"/>
              </a:rPr>
              <a:t> </a:t>
            </a:r>
            <a:r>
              <a:rPr lang="en-US" sz="2800" dirty="0" smtClean="0">
                <a:solidFill>
                  <a:srgbClr val="FF0000"/>
                </a:solidFill>
                <a:latin typeface="Open Sans"/>
              </a:rPr>
              <a:t>of freedom</a:t>
            </a:r>
            <a:r>
              <a:rPr lang="en-US" sz="2800" dirty="0">
                <a:solidFill>
                  <a:srgbClr val="000000"/>
                </a:solidFill>
                <a:latin typeface="Open Sans"/>
              </a:rPr>
              <a:t>) = </a:t>
            </a:r>
            <a:r>
              <a:rPr lang="en-US" sz="2800" dirty="0">
                <a:solidFill>
                  <a:srgbClr val="FF0000"/>
                </a:solidFill>
                <a:latin typeface="Open Sans"/>
              </a:rPr>
              <a:t>the </a:t>
            </a:r>
            <a:r>
              <a:rPr lang="en-US" sz="2800" i="1" dirty="0">
                <a:solidFill>
                  <a:srgbClr val="FF0000"/>
                </a:solidFill>
                <a:latin typeface="Open Sans"/>
              </a:rPr>
              <a:t>t</a:t>
            </a:r>
            <a:r>
              <a:rPr lang="en-US" sz="2800" dirty="0">
                <a:solidFill>
                  <a:srgbClr val="FF0000"/>
                </a:solidFill>
                <a:latin typeface="Open Sans"/>
              </a:rPr>
              <a:t> statistic</a:t>
            </a:r>
            <a:r>
              <a:rPr lang="en-US" sz="2800" dirty="0">
                <a:solidFill>
                  <a:srgbClr val="000000"/>
                </a:solidFill>
                <a:latin typeface="Open Sans"/>
              </a:rPr>
              <a:t>, </a:t>
            </a:r>
            <a:r>
              <a:rPr lang="en-US" sz="2800" i="1" dirty="0">
                <a:solidFill>
                  <a:srgbClr val="000000"/>
                </a:solidFill>
                <a:latin typeface="Open Sans"/>
              </a:rPr>
              <a:t>p</a:t>
            </a:r>
            <a:r>
              <a:rPr lang="en-US" sz="2800" dirty="0">
                <a:solidFill>
                  <a:srgbClr val="000000"/>
                </a:solidFill>
                <a:latin typeface="Open Sans"/>
              </a:rPr>
              <a:t> = </a:t>
            </a:r>
            <a:r>
              <a:rPr lang="en-US" sz="2800" i="1" dirty="0">
                <a:solidFill>
                  <a:srgbClr val="FF0000"/>
                </a:solidFill>
                <a:latin typeface="Open Sans"/>
              </a:rPr>
              <a:t>p</a:t>
            </a:r>
            <a:r>
              <a:rPr lang="en-US" sz="2800" dirty="0">
                <a:solidFill>
                  <a:srgbClr val="FF0000"/>
                </a:solidFill>
                <a:latin typeface="Open Sans"/>
              </a:rPr>
              <a:t> value</a:t>
            </a:r>
            <a:r>
              <a:rPr lang="en-US" sz="2800" dirty="0">
                <a:solidFill>
                  <a:srgbClr val="000000"/>
                </a:solidFill>
                <a:latin typeface="Open Sans"/>
              </a:rPr>
              <a:t>.</a:t>
            </a:r>
            <a:endParaRPr lang="el-GR" sz="2800" dirty="0"/>
          </a:p>
        </p:txBody>
      </p:sp>
    </p:spTree>
    <p:extLst>
      <p:ext uri="{BB962C8B-B14F-4D97-AF65-F5344CB8AC3E}">
        <p14:creationId xmlns:p14="http://schemas.microsoft.com/office/powerpoint/2010/main" val="34299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84023" y="129309"/>
            <a:ext cx="9594092" cy="6253018"/>
          </a:xfrm>
          <a:prstGeom prst="rect">
            <a:avLst/>
          </a:prstGeom>
        </p:spPr>
      </p:pic>
    </p:spTree>
    <p:extLst>
      <p:ext uri="{BB962C8B-B14F-4D97-AF65-F5344CB8AC3E}">
        <p14:creationId xmlns:p14="http://schemas.microsoft.com/office/powerpoint/2010/main" val="236932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0075" y="2619375"/>
            <a:ext cx="2790825" cy="255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3207852" y="1310670"/>
            <a:ext cx="5569089" cy="830997"/>
          </a:xfrm>
          <a:prstGeom prst="rect">
            <a:avLst/>
          </a:prstGeom>
        </p:spPr>
        <p:txBody>
          <a:bodyPr wrap="none">
            <a:spAutoFit/>
          </a:bodyPr>
          <a:lstStyle/>
          <a:p>
            <a:r>
              <a:rPr lang="el-GR" sz="4800" dirty="0">
                <a:solidFill>
                  <a:srgbClr val="7030A0"/>
                </a:solidFill>
              </a:rPr>
              <a:t>Ανεξάρτητα δείγματα</a:t>
            </a:r>
          </a:p>
        </p:txBody>
      </p:sp>
    </p:spTree>
    <p:extLst>
      <p:ext uri="{BB962C8B-B14F-4D97-AF65-F5344CB8AC3E}">
        <p14:creationId xmlns:p14="http://schemas.microsoft.com/office/powerpoint/2010/main" val="83394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ocal-content.compendiumblog.com/uploads/user/458939f4-fe08-4dbc-b271-efca0f5a2682/6060c2db-f5d9-449b-abe2-68eade74814a/Image/64fbeb491c49266cb9d4b45240a49375/guinnessgos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1772816"/>
            <a:ext cx="2880320" cy="384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9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48628" y="2003265"/>
            <a:ext cx="5451798" cy="404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5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Rot="1" noChangeAspect="1" noMove="1" noResize="1" noEditPoints="1" noAdjustHandles="1" noChangeArrowheads="1" noChangeShapeType="1" noTextEdit="1"/>
          </p:cNvSpPr>
          <p:nvPr/>
        </p:nvSpPr>
        <p:spPr>
          <a:xfrm>
            <a:off x="2403677" y="1666755"/>
            <a:ext cx="6933235" cy="1122102"/>
          </a:xfrm>
          <a:prstGeom prst="rect">
            <a:avLst/>
          </a:prstGeom>
          <a:blipFill rotWithShape="1">
            <a:blip r:embed="rId2"/>
            <a:stretch>
              <a:fillRect/>
            </a:stretch>
          </a:blipFill>
        </p:spPr>
        <p:txBody>
          <a:bodyPr/>
          <a:lstStyle/>
          <a:p>
            <a:r>
              <a:rPr lang="el-GR">
                <a:noFill/>
              </a:rPr>
              <a:t> </a:t>
            </a:r>
          </a:p>
        </p:txBody>
      </p:sp>
      <p:sp>
        <p:nvSpPr>
          <p:cNvPr id="5123" name="TextBox 3"/>
          <p:cNvSpPr txBox="1">
            <a:spLocks noChangeArrowheads="1"/>
          </p:cNvSpPr>
          <p:nvPr/>
        </p:nvSpPr>
        <p:spPr bwMode="auto">
          <a:xfrm>
            <a:off x="2854326" y="3865563"/>
            <a:ext cx="6772275" cy="13843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solidFill>
                  <a:srgbClr val="C00000"/>
                </a:solidFill>
              </a:rPr>
              <a:t>Μεγάλο</a:t>
            </a:r>
            <a:r>
              <a:rPr lang="en-US" altLang="el-GR" sz="2800">
                <a:solidFill>
                  <a:srgbClr val="C00000"/>
                </a:solidFill>
              </a:rPr>
              <a:t> </a:t>
            </a:r>
            <a:r>
              <a:rPr lang="en-US" altLang="el-GR" sz="2800" i="1">
                <a:solidFill>
                  <a:srgbClr val="C00000"/>
                </a:solidFill>
              </a:rPr>
              <a:t>t</a:t>
            </a:r>
            <a:r>
              <a:rPr lang="en-US" altLang="el-GR" sz="2800">
                <a:solidFill>
                  <a:srgbClr val="C00000"/>
                </a:solidFill>
              </a:rPr>
              <a:t> </a:t>
            </a:r>
            <a:r>
              <a:rPr lang="el-GR" altLang="el-GR" sz="2800">
                <a:solidFill>
                  <a:srgbClr val="C00000"/>
                </a:solidFill>
              </a:rPr>
              <a:t>σημαίνει ότι υπάρχει διαφορά</a:t>
            </a:r>
          </a:p>
          <a:p>
            <a:pPr eaLnBrk="1" hangingPunct="1"/>
            <a:r>
              <a:rPr lang="el-GR" altLang="el-GR" sz="2800">
                <a:solidFill>
                  <a:srgbClr val="0070C0"/>
                </a:solidFill>
              </a:rPr>
              <a:t>Μικρό </a:t>
            </a:r>
            <a:r>
              <a:rPr lang="en-US" altLang="el-GR" sz="2800" i="1">
                <a:solidFill>
                  <a:srgbClr val="0070C0"/>
                </a:solidFill>
              </a:rPr>
              <a:t>t</a:t>
            </a:r>
            <a:r>
              <a:rPr lang="en-US" altLang="el-GR" sz="2800">
                <a:solidFill>
                  <a:srgbClr val="0070C0"/>
                </a:solidFill>
              </a:rPr>
              <a:t> </a:t>
            </a:r>
            <a:r>
              <a:rPr lang="el-GR" altLang="el-GR" sz="2800">
                <a:solidFill>
                  <a:srgbClr val="0070C0"/>
                </a:solidFill>
              </a:rPr>
              <a:t>σημαίνει ότι δεν είμαστε σίγουροι για το αν υπάρχει διαφορά</a:t>
            </a:r>
          </a:p>
        </p:txBody>
      </p:sp>
    </p:spTree>
    <p:extLst>
      <p:ext uri="{BB962C8B-B14F-4D97-AF65-F5344CB8AC3E}">
        <p14:creationId xmlns:p14="http://schemas.microsoft.com/office/powerpoint/2010/main" val="356610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98751" y="960439"/>
            <a:ext cx="6767513"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6251" y="2765425"/>
            <a:ext cx="5599113" cy="397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2800323" y="670609"/>
            <a:ext cx="6933235" cy="993349"/>
          </a:xfrm>
          <a:prstGeom prst="rect">
            <a:avLst/>
          </a:prstGeom>
          <a:blipFill rotWithShape="1">
            <a:blip r:embed="rId4"/>
            <a:stretch>
              <a:fillRect/>
            </a:stretch>
          </a:blipFill>
        </p:spPr>
        <p:txBody>
          <a:bodyPr/>
          <a:lstStyle/>
          <a:p>
            <a:r>
              <a:rPr lang="el-GR">
                <a:noFill/>
              </a:rPr>
              <a:t> </a:t>
            </a:r>
          </a:p>
        </p:txBody>
      </p:sp>
      <p:sp>
        <p:nvSpPr>
          <p:cNvPr id="5" name="TextBox 4"/>
          <p:cNvSpPr txBox="1">
            <a:spLocks noRot="1" noChangeAspect="1" noMove="1" noResize="1" noEditPoints="1" noAdjustHandles="1" noChangeArrowheads="1" noChangeShapeType="1" noTextEdit="1"/>
          </p:cNvSpPr>
          <p:nvPr/>
        </p:nvSpPr>
        <p:spPr>
          <a:xfrm>
            <a:off x="4691439" y="1863539"/>
            <a:ext cx="3333509" cy="901785"/>
          </a:xfrm>
          <a:prstGeom prst="rect">
            <a:avLst/>
          </a:prstGeom>
          <a:blipFill rotWithShape="1">
            <a:blip r:embed="rId5"/>
            <a:stretch>
              <a:fillRect/>
            </a:stretch>
          </a:blipFill>
        </p:spPr>
        <p:txBody>
          <a:bodyPr/>
          <a:lstStyle/>
          <a:p>
            <a:r>
              <a:rPr lang="el-GR">
                <a:noFill/>
              </a:rPr>
              <a:t> </a:t>
            </a:r>
          </a:p>
        </p:txBody>
      </p:sp>
    </p:spTree>
    <p:extLst>
      <p:ext uri="{BB962C8B-B14F-4D97-AF65-F5344CB8AC3E}">
        <p14:creationId xmlns:p14="http://schemas.microsoft.com/office/powerpoint/2010/main" val="48739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554022" y="1484785"/>
            <a:ext cx="5351389" cy="3060757"/>
          </a:xfrm>
          <a:prstGeom prst="rect">
            <a:avLst/>
          </a:prstGeom>
        </p:spPr>
      </p:pic>
      <p:pic>
        <p:nvPicPr>
          <p:cNvPr id="3" name="Εικόνα 2"/>
          <p:cNvPicPr>
            <a:picLocks noChangeAspect="1"/>
          </p:cNvPicPr>
          <p:nvPr/>
        </p:nvPicPr>
        <p:blipFill>
          <a:blip r:embed="rId3"/>
          <a:stretch>
            <a:fillRect/>
          </a:stretch>
        </p:blipFill>
        <p:spPr>
          <a:xfrm>
            <a:off x="7680177" y="1886292"/>
            <a:ext cx="1714739" cy="2257740"/>
          </a:xfrm>
          <a:prstGeom prst="rect">
            <a:avLst/>
          </a:prstGeom>
        </p:spPr>
      </p:pic>
    </p:spTree>
    <p:extLst>
      <p:ext uri="{BB962C8B-B14F-4D97-AF65-F5344CB8AC3E}">
        <p14:creationId xmlns:p14="http://schemas.microsoft.com/office/powerpoint/2010/main" val="215384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42256" y="1780945"/>
            <a:ext cx="10307488" cy="3296110"/>
          </a:xfrm>
          <a:prstGeom prst="rect">
            <a:avLst/>
          </a:prstGeom>
        </p:spPr>
      </p:pic>
    </p:spTree>
    <p:extLst>
      <p:ext uri="{BB962C8B-B14F-4D97-AF65-F5344CB8AC3E}">
        <p14:creationId xmlns:p14="http://schemas.microsoft.com/office/powerpoint/2010/main" val="203768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588079" y="74791"/>
            <a:ext cx="6983061" cy="6677073"/>
          </a:xfrm>
          <a:prstGeom prst="rect">
            <a:avLst/>
          </a:prstGeom>
        </p:spPr>
      </p:pic>
    </p:spTree>
    <p:extLst>
      <p:ext uri="{BB962C8B-B14F-4D97-AF65-F5344CB8AC3E}">
        <p14:creationId xmlns:p14="http://schemas.microsoft.com/office/powerpoint/2010/main" val="343305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63436" y="1166254"/>
            <a:ext cx="9699171" cy="4154984"/>
          </a:xfrm>
          <a:prstGeom prst="rect">
            <a:avLst/>
          </a:prstGeom>
        </p:spPr>
        <p:txBody>
          <a:bodyPr wrap="square">
            <a:spAutoFit/>
          </a:bodyPr>
          <a:lstStyle/>
          <a:p>
            <a:r>
              <a:rPr lang="el-GR" sz="2400" b="0" i="0" dirty="0" smtClean="0">
                <a:solidFill>
                  <a:srgbClr val="656565"/>
                </a:solidFill>
                <a:effectLst/>
                <a:latin typeface="Roboto"/>
              </a:rPr>
              <a:t>Η ένταση των συμπτωμάτων παλινδρόμησης μειώνεται όσο ανεβαίνει το επίπεδο της σωματικής υγείας ενός ατόμου (r=-0,328 p&lt;0,001) και αυξάνει με την αύξηση των επιπέδων του άγχους (r=0,420 p&lt;0,001) και της κατάθλιψης (r=0,513 p&lt;0,001) και είναι πιθανό να ευθύνεται για την κακή ποιότητα του ύπνου (r=0,438 p&lt;0,001). Υπάρχει θετική γραμμική συσχέτιση μεταξύ της κακής ποιότητας ύπνου και του άγχους (r=0,727 p&lt;0,001) και της κατάθλιψης (r=0,654 p&lt;0,05). Η εξέταση της γραμμικής σχέσης μεταξύ του βαθμού των συμπτωμάτων και όλων των υπόλοιπων μέσων βαθμολογιών έδειξε ότι μόνο το άγχος μπορεί να θεωρηθεί ως στατιστικά σημαντικός παράγοντας πρόβλεψης του βαθμού των συμπτωμάτων. </a:t>
            </a:r>
            <a:endParaRPr lang="el-GR" sz="2400" dirty="0"/>
          </a:p>
        </p:txBody>
      </p:sp>
    </p:spTree>
    <p:extLst>
      <p:ext uri="{BB962C8B-B14F-4D97-AF65-F5344CB8AC3E}">
        <p14:creationId xmlns:p14="http://schemas.microsoft.com/office/powerpoint/2010/main" val="33453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01092" y="141340"/>
            <a:ext cx="8672944" cy="6638951"/>
          </a:xfrm>
          <a:prstGeom prst="rect">
            <a:avLst/>
          </a:prstGeom>
        </p:spPr>
      </p:pic>
    </p:spTree>
    <p:extLst>
      <p:ext uri="{BB962C8B-B14F-4D97-AF65-F5344CB8AC3E}">
        <p14:creationId xmlns:p14="http://schemas.microsoft.com/office/powerpoint/2010/main" val="25330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ide to Pearson's Correlation Coefficient In Statistics | Simplile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959" y="886503"/>
            <a:ext cx="10093473" cy="567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2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3182892" y="481554"/>
            <a:ext cx="6215562" cy="5993137"/>
          </a:xfrm>
          <a:prstGeom prst="rect">
            <a:avLst/>
          </a:prstGeom>
        </p:spPr>
      </p:pic>
    </p:spTree>
    <p:extLst>
      <p:ext uri="{BB962C8B-B14F-4D97-AF65-F5344CB8AC3E}">
        <p14:creationId xmlns:p14="http://schemas.microsoft.com/office/powerpoint/2010/main" val="335766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336017" y="480080"/>
            <a:ext cx="5604784" cy="1789479"/>
          </a:xfrm>
          <a:prstGeom prst="rect">
            <a:avLst/>
          </a:prstGeom>
        </p:spPr>
      </p:pic>
      <p:pic>
        <p:nvPicPr>
          <p:cNvPr id="3" name="Εικόνα 2"/>
          <p:cNvPicPr>
            <a:picLocks noChangeAspect="1"/>
          </p:cNvPicPr>
          <p:nvPr/>
        </p:nvPicPr>
        <p:blipFill>
          <a:blip r:embed="rId3"/>
          <a:stretch>
            <a:fillRect/>
          </a:stretch>
        </p:blipFill>
        <p:spPr>
          <a:xfrm>
            <a:off x="3556694" y="2189018"/>
            <a:ext cx="4902087" cy="4311349"/>
          </a:xfrm>
          <a:prstGeom prst="rect">
            <a:avLst/>
          </a:prstGeom>
        </p:spPr>
      </p:pic>
    </p:spTree>
    <p:extLst>
      <p:ext uri="{BB962C8B-B14F-4D97-AF65-F5344CB8AC3E}">
        <p14:creationId xmlns:p14="http://schemas.microsoft.com/office/powerpoint/2010/main" val="283372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61660" y="614720"/>
            <a:ext cx="8922059" cy="5712189"/>
          </a:xfrm>
          <a:prstGeom prst="rect">
            <a:avLst/>
          </a:prstGeom>
        </p:spPr>
      </p:pic>
    </p:spTree>
    <p:extLst>
      <p:ext uri="{BB962C8B-B14F-4D97-AF65-F5344CB8AC3E}">
        <p14:creationId xmlns:p14="http://schemas.microsoft.com/office/powerpoint/2010/main" val="364383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65845" y="1590670"/>
            <a:ext cx="7936152" cy="3433912"/>
          </a:xfrm>
          <a:prstGeom prst="rect">
            <a:avLst/>
          </a:prstGeom>
        </p:spPr>
      </p:pic>
    </p:spTree>
    <p:extLst>
      <p:ext uri="{BB962C8B-B14F-4D97-AF65-F5344CB8AC3E}">
        <p14:creationId xmlns:p14="http://schemas.microsoft.com/office/powerpoint/2010/main" val="21839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895528" y="717683"/>
            <a:ext cx="6720874" cy="5567661"/>
          </a:xfrm>
          <a:prstGeom prst="rect">
            <a:avLst/>
          </a:prstGeom>
        </p:spPr>
      </p:pic>
    </p:spTree>
    <p:extLst>
      <p:ext uri="{BB962C8B-B14F-4D97-AF65-F5344CB8AC3E}">
        <p14:creationId xmlns:p14="http://schemas.microsoft.com/office/powerpoint/2010/main" val="402804125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277</Words>
  <Application>Microsoft Office PowerPoint</Application>
  <PresentationFormat>Ευρεία οθόνη</PresentationFormat>
  <Paragraphs>25</Paragraphs>
  <Slides>40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40</vt:i4>
      </vt:variant>
    </vt:vector>
  </HeadingPairs>
  <TitlesOfParts>
    <vt:vector size="46" baseType="lpstr">
      <vt:lpstr>Arial</vt:lpstr>
      <vt:lpstr>Calibri</vt:lpstr>
      <vt:lpstr>Calibri Light</vt:lpstr>
      <vt:lpstr>Open Sans</vt:lpstr>
      <vt:lpstr>Roboto</vt:lpstr>
      <vt:lpstr>Θέμα του Office</vt:lpstr>
      <vt:lpstr>Μάθημα 20 Νοεμβρίου 2023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τεστ t του Student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Διόρθωση</dc:creator>
  <cp:lastModifiedBy>Διόρθωση</cp:lastModifiedBy>
  <cp:revision>11</cp:revision>
  <dcterms:created xsi:type="dcterms:W3CDTF">2023-11-19T20:33:13Z</dcterms:created>
  <dcterms:modified xsi:type="dcterms:W3CDTF">2023-11-20T06:59:17Z</dcterms:modified>
</cp:coreProperties>
</file>