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61" r:id="rId2"/>
    <p:sldId id="260" r:id="rId3"/>
    <p:sldId id="258" r:id="rId4"/>
    <p:sldId id="267" r:id="rId5"/>
    <p:sldId id="268" r:id="rId6"/>
    <p:sldId id="263" r:id="rId7"/>
    <p:sldId id="264" r:id="rId8"/>
  </p:sldIdLst>
  <p:sldSz cx="9144000" cy="6858000" type="screen4x3"/>
  <p:notesSz cx="6858000" cy="100155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  <a:srgbClr val="00FF00"/>
    <a:srgbClr val="FF0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9" d="100"/>
          <a:sy n="79" d="100"/>
        </p:scale>
        <p:origin x="-14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A6E4AE5-03EB-4660-9616-43F657235DFA}" type="datetimeFigureOut">
              <a:rPr lang="en-US"/>
              <a:pPr>
                <a:defRPr/>
              </a:pPr>
              <a:t>1/18/2023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21300D5-5201-4F01-B84F-5B5E409193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5792831-8661-4CFD-B9D3-4BF716310077}" type="datetimeFigureOut">
              <a:rPr lang="en-US"/>
              <a:pPr>
                <a:defRPr/>
              </a:pPr>
              <a:t>1/18/2023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57738"/>
            <a:ext cx="5486400" cy="4506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n-GB" noProof="0" smtClean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043702B-023E-4F02-BAB8-4126A5C985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4C24CA-71BC-47E9-A678-7039C1516E33}" type="slidenum">
              <a:rPr lang="en-GB" smtClean="0">
                <a:latin typeface="Times New Roman" pitchFamily="18" charset="0"/>
              </a:rPr>
              <a:pPr/>
              <a:t>4</a:t>
            </a:fld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Times New Roman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Times New Roman" charset="0"/>
            </a:endParaRPr>
          </a:p>
        </p:txBody>
      </p:sp>
      <p:sp>
        <p:nvSpPr>
          <p:cNvPr id="1853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1853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  <a:endParaRPr lang="el-GR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DB54-DC48-444A-A844-1BCC503A53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E40ED-3190-4B19-8689-BFDA9ED1CD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5605D-354F-474E-B361-465376101A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1988-4DD6-4303-BC8D-0A8F34461A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6462-377A-4482-B113-37284B3194C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942EE-2EDA-438F-B6E1-AD1230B3D2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6DE2B-2A1B-4F9F-B219-C198BAB4032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17A10-37D9-45A0-ABDE-B68A176305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393D1-F8D2-44F5-B78B-1DE6C387D1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21624-956E-4C92-9C9F-001A15BCCF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D1BA1-DE15-45F0-A004-8D25FB2A56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7412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13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14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15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16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17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18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19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0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1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2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3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4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5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6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7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8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29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0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1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2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3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4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5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6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7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8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39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0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1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2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4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5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6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7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8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49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0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1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2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3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4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5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6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7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8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59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0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1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2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3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4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5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6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7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8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69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0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1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2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3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4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5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6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7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8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79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0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1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2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3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4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5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6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7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8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89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0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1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2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3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4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5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6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7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8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499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0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1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2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3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4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5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6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7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8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09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7511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12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13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  <p:sp>
            <p:nvSpPr>
              <p:cNvPr id="17514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</a:endParaRPr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751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51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l-GR"/>
              <a:t>ΜΠΣ Σχολικής Ψυχολογίας  2007-2008                 Αξιολόγηση Μαθησιακών Δυσκολιών</a:t>
            </a:r>
            <a:endParaRPr lang="el-GR"/>
          </a:p>
        </p:txBody>
      </p:sp>
      <p:sp>
        <p:nvSpPr>
          <p:cNvPr id="1751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FBDD8933-6722-4AB7-8DE6-172FD6B712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Ποιοτική ανάλυση αναγνωστικών λαθών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dirty="0" smtClean="0"/>
              <a:t>Οπτικά – φωνολογικά – μορφολογικά λάθη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dirty="0" smtClean="0"/>
              <a:t>    </a:t>
            </a:r>
            <a:r>
              <a:rPr lang="el-GR" dirty="0" err="1" smtClean="0"/>
              <a:t>Γραφοφωνημικό</a:t>
            </a:r>
            <a:r>
              <a:rPr lang="el-GR" dirty="0" smtClean="0"/>
              <a:t>-μορφολογικό επίπεδο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l-GR" dirty="0" smtClean="0"/>
              <a:t>Συντακτικά –σημασιολογικά αποδεκτά ή/και μη αποδεκτά λάθη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l-GR" dirty="0" smtClean="0"/>
              <a:t>      Συντακτικό –σημασιολογικό επίπεδο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l-GR" dirty="0" smtClean="0"/>
              <a:t>Σύνδεση με την ολική προσέγγιση της γλώσσας (</a:t>
            </a:r>
            <a:r>
              <a:rPr lang="en-US" dirty="0" smtClean="0"/>
              <a:t>Goodman, 1967. Smith, 1971)</a:t>
            </a:r>
            <a:endParaRPr lang="el-GR" dirty="0" smtClean="0"/>
          </a:p>
        </p:txBody>
      </p:sp>
      <p:sp>
        <p:nvSpPr>
          <p:cNvPr id="3076" name="Line 1028"/>
          <p:cNvSpPr>
            <a:spLocks noChangeShapeType="1"/>
          </p:cNvSpPr>
          <p:nvPr/>
        </p:nvSpPr>
        <p:spPr bwMode="auto">
          <a:xfrm>
            <a:off x="24384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077" name="Line 1029"/>
          <p:cNvSpPr>
            <a:spLocks noChangeShapeType="1"/>
          </p:cNvSpPr>
          <p:nvPr/>
        </p:nvSpPr>
        <p:spPr bwMode="auto">
          <a:xfrm>
            <a:off x="55626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BA1DF-B241-4734-99FD-C6659A3435A9}" type="slidenum">
              <a:rPr lang="el-GR" b="1" smtClean="0">
                <a:solidFill>
                  <a:schemeClr val="bg2">
                    <a:lumMod val="10000"/>
                  </a:schemeClr>
                </a:solidFill>
              </a:rPr>
              <a:pPr>
                <a:defRPr/>
              </a:pPr>
              <a:t>1</a:t>
            </a:fld>
            <a:endParaRPr lang="el-GR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Ερμηνεία αναγνωστικών λαθών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CC3300"/>
                </a:solidFill>
              </a:rPr>
              <a:t>Παραλείψεις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Διαφορά ρυθμού ανάγνωσης μεταξύ σιωπηρής φωναχτής ανάγνωσης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CC3300"/>
                </a:solidFill>
              </a:rPr>
              <a:t>Προσθήκες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Ιδιαίτερη έμφαση σε σημασιολογικές πληροφορίες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CC3300"/>
                </a:solidFill>
              </a:rPr>
              <a:t>Αντικαταστάσεις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Έμφαση σε οπτικές ή σημασιολογικές πληροφορίες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CC3300"/>
                </a:solidFill>
              </a:rPr>
              <a:t>Αντιστροφές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Έλλειψη προσανατολισμού στο χώρο</a:t>
            </a:r>
          </a:p>
        </p:txBody>
      </p:sp>
      <p:sp>
        <p:nvSpPr>
          <p:cNvPr id="410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44C44E-403F-4E6D-948D-B77E0ABFEA0D}" type="slidenum">
              <a:rPr lang="el-GR" smtClean="0">
                <a:latin typeface="Times New Roman" pitchFamily="18" charset="0"/>
              </a:rPr>
              <a:pPr/>
              <a:t>2</a:t>
            </a:fld>
            <a:endParaRPr lang="el-GR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Ερμηνεία αναγνωστικών λαθών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rgbClr val="CC3300"/>
                </a:solidFill>
              </a:rPr>
              <a:t>Επαναλήψεις </a:t>
            </a:r>
          </a:p>
          <a:p>
            <a:pPr lvl="1" eaLnBrk="1" hangingPunct="1"/>
            <a:r>
              <a:rPr lang="el-GR" smtClean="0"/>
              <a:t>Δυσκολία κατεύθυνσης/αβεβαιότητα</a:t>
            </a:r>
          </a:p>
          <a:p>
            <a:pPr eaLnBrk="1" hangingPunct="1"/>
            <a:r>
              <a:rPr lang="el-GR" smtClean="0">
                <a:solidFill>
                  <a:srgbClr val="CC3300"/>
                </a:solidFill>
              </a:rPr>
              <a:t>Αυτοδιορθώσεις</a:t>
            </a:r>
          </a:p>
          <a:p>
            <a:pPr lvl="1" eaLnBrk="1" hangingPunct="1"/>
            <a:r>
              <a:rPr lang="el-GR" smtClean="0"/>
              <a:t>Έμφαση σε σημασιολογικές πληροφορίες</a:t>
            </a:r>
          </a:p>
          <a:p>
            <a:pPr eaLnBrk="1" hangingPunct="1"/>
            <a:r>
              <a:rPr lang="el-GR" smtClean="0">
                <a:solidFill>
                  <a:srgbClr val="CC3300"/>
                </a:solidFill>
              </a:rPr>
              <a:t>Διστακτική ανάγνωση</a:t>
            </a:r>
          </a:p>
          <a:p>
            <a:pPr lvl="1" eaLnBrk="1" hangingPunct="1"/>
            <a:r>
              <a:rPr lang="el-GR" smtClean="0"/>
              <a:t>Αβεβαιότητα για αποκωδικοποίηση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l-GR" smtClean="0"/>
              <a:t>(</a:t>
            </a:r>
            <a:r>
              <a:rPr lang="en-US" smtClean="0"/>
              <a:t>Re</a:t>
            </a:r>
            <a:r>
              <a:rPr lang="en-GB" smtClean="0"/>
              <a:t>i</a:t>
            </a:r>
            <a:r>
              <a:rPr lang="en-US" smtClean="0"/>
              <a:t>d, 1998)</a:t>
            </a:r>
            <a:endParaRPr lang="el-GR" smtClean="0"/>
          </a:p>
          <a:p>
            <a:pPr lvl="1" eaLnBrk="1" hangingPunct="1"/>
            <a:endParaRPr lang="el-GR" smtClean="0"/>
          </a:p>
        </p:txBody>
      </p:sp>
      <p:sp>
        <p:nvSpPr>
          <p:cNvPr id="512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4ACB28-8C66-45D7-AC25-56CEBA9E9C0B}" type="slidenum">
              <a:rPr lang="el-GR" smtClean="0">
                <a:latin typeface="Times New Roman" pitchFamily="18" charset="0"/>
              </a:rPr>
              <a:pPr/>
              <a:t>3</a:t>
            </a:fld>
            <a:endParaRPr lang="el-GR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Παραδείγματα (από Φιλιππάτου, 2008)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αντί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«</a:t>
            </a:r>
            <a:r>
              <a:rPr lang="el-GR" sz="2800" smtClean="0">
                <a:solidFill>
                  <a:srgbClr val="008000"/>
                </a:solidFill>
              </a:rPr>
              <a:t>Η ήμερη αρκούδα κοιτούσε τρομαγμένη</a:t>
            </a:r>
            <a:r>
              <a:rPr lang="el-GR" sz="2800" smtClean="0"/>
              <a:t>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«</a:t>
            </a:r>
            <a:r>
              <a:rPr lang="el-GR" sz="2800" smtClean="0">
                <a:solidFill>
                  <a:srgbClr val="FF0000"/>
                </a:solidFill>
              </a:rPr>
              <a:t>Η ήρεμη αρκούδα κοιτούσε ταραγμένη</a:t>
            </a:r>
            <a:r>
              <a:rPr lang="el-GR" sz="2800" smtClean="0"/>
              <a:t>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Αντί  «χωρικός» διαβάζει «χωριάτης»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008000"/>
                </a:solidFill>
              </a:rPr>
              <a:t>Ο χωρικός ανέβηκε στο φορτηγό του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0000"/>
                </a:solidFill>
              </a:rPr>
              <a:t>Ο χωριάτης ανέβηκε στο φορτηγό του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0000"/>
                </a:solidFill>
              </a:rPr>
              <a:t>Ο χώρος ανέβηκε στο φορτηγό του και πήγε στην πόλη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008000"/>
                </a:solidFill>
              </a:rPr>
              <a:t>Ο Πέτρος έβαλε το πεθαμένο τζιτζίκι του στη</a:t>
            </a:r>
            <a:r>
              <a:rPr lang="el-GR" sz="2800" smtClean="0">
                <a:solidFill>
                  <a:srgbClr val="33CC33"/>
                </a:solidFill>
              </a:rPr>
              <a:t> </a:t>
            </a:r>
            <a:r>
              <a:rPr lang="el-GR" sz="2800" smtClean="0">
                <a:solidFill>
                  <a:srgbClr val="FF0000"/>
                </a:solidFill>
              </a:rPr>
              <a:t>χαράδρα </a:t>
            </a:r>
            <a:r>
              <a:rPr lang="el-GR" sz="2800" smtClean="0">
                <a:solidFill>
                  <a:srgbClr val="008000"/>
                </a:solidFill>
              </a:rPr>
              <a:t>( αντί χαραμάδα ενός δοκαριού)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800" smtClean="0">
              <a:solidFill>
                <a:srgbClr val="008000"/>
              </a:solidFill>
            </a:endParaRPr>
          </a:p>
        </p:txBody>
      </p:sp>
      <p:sp>
        <p:nvSpPr>
          <p:cNvPr id="6148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DF1098-D4F2-4023-833C-BBD62C0C87D3}" type="slidenum">
              <a:rPr lang="el-GR" smtClean="0">
                <a:latin typeface="Times New Roman" pitchFamily="18" charset="0"/>
              </a:rPr>
              <a:pPr/>
              <a:t>4</a:t>
            </a:fld>
            <a:endParaRPr lang="el-GR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Παραδείγματα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800" smtClean="0">
                <a:solidFill>
                  <a:srgbClr val="008000"/>
                </a:solidFill>
              </a:rPr>
              <a:t>Ο επιστάτης περίμενε να τελειώσει η</a:t>
            </a:r>
            <a:r>
              <a:rPr lang="el-GR" sz="2800" smtClean="0">
                <a:solidFill>
                  <a:srgbClr val="33CC33"/>
                </a:solidFill>
              </a:rPr>
              <a:t> </a:t>
            </a:r>
            <a:r>
              <a:rPr lang="el-GR" sz="2800" smtClean="0">
                <a:solidFill>
                  <a:srgbClr val="FF0000"/>
                </a:solidFill>
              </a:rPr>
              <a:t>πρόβα</a:t>
            </a:r>
            <a:r>
              <a:rPr lang="el-GR" sz="2800" smtClean="0">
                <a:solidFill>
                  <a:srgbClr val="33CC33"/>
                </a:solidFill>
              </a:rPr>
              <a:t> </a:t>
            </a:r>
            <a:r>
              <a:rPr lang="el-GR" sz="2800" smtClean="0">
                <a:solidFill>
                  <a:srgbClr val="008000"/>
                </a:solidFill>
              </a:rPr>
              <a:t>(αντί μπόρα) για να καθαρίσει το τσίρκο.</a:t>
            </a:r>
          </a:p>
          <a:p>
            <a:pPr eaLnBrk="1" hangingPunct="1"/>
            <a:r>
              <a:rPr lang="el-GR" sz="2800" smtClean="0">
                <a:solidFill>
                  <a:srgbClr val="FF0000"/>
                </a:solidFill>
              </a:rPr>
              <a:t>Κορίτσια</a:t>
            </a:r>
            <a:r>
              <a:rPr lang="el-GR" sz="2800" smtClean="0"/>
              <a:t> αντί </a:t>
            </a:r>
            <a:r>
              <a:rPr lang="el-GR" sz="2800" smtClean="0">
                <a:solidFill>
                  <a:srgbClr val="008000"/>
                </a:solidFill>
              </a:rPr>
              <a:t>κήπος</a:t>
            </a:r>
          </a:p>
          <a:p>
            <a:pPr eaLnBrk="1" hangingPunct="1"/>
            <a:r>
              <a:rPr lang="el-GR" sz="2800" smtClean="0">
                <a:solidFill>
                  <a:srgbClr val="FF0000"/>
                </a:solidFill>
              </a:rPr>
              <a:t>Κορίτσι</a:t>
            </a:r>
            <a:r>
              <a:rPr lang="el-GR" sz="2800" smtClean="0">
                <a:solidFill>
                  <a:srgbClr val="33CC33"/>
                </a:solidFill>
              </a:rPr>
              <a:t> </a:t>
            </a:r>
            <a:r>
              <a:rPr lang="el-GR" sz="2800" smtClean="0"/>
              <a:t>αντί </a:t>
            </a:r>
            <a:r>
              <a:rPr lang="el-GR" sz="2800" smtClean="0">
                <a:solidFill>
                  <a:srgbClr val="008000"/>
                </a:solidFill>
              </a:rPr>
              <a:t>κορίτσια</a:t>
            </a:r>
          </a:p>
          <a:p>
            <a:pPr eaLnBrk="1" hangingPunct="1"/>
            <a:r>
              <a:rPr lang="el-GR" sz="2800" smtClean="0">
                <a:solidFill>
                  <a:srgbClr val="008000"/>
                </a:solidFill>
              </a:rPr>
              <a:t>Ο Γιάννης χτύπησε το ρόδι του </a:t>
            </a:r>
            <a:r>
              <a:rPr lang="el-GR" sz="2800" smtClean="0"/>
              <a:t>(σχεδιασμένο υλικό ειδικά που να διευκολύνει τη χρήση είτε των γραφοφωνημικών είτε των σημασιολογικών πληροφοριών) </a:t>
            </a:r>
            <a:endParaRPr lang="el-GR" sz="2800" smtClean="0">
              <a:solidFill>
                <a:srgbClr val="008000"/>
              </a:solidFill>
            </a:endParaRPr>
          </a:p>
        </p:txBody>
      </p:sp>
      <p:sp>
        <p:nvSpPr>
          <p:cNvPr id="7172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E5B040-938E-42F6-A6E4-8995A36065AB}" type="slidenum">
              <a:rPr lang="el-GR" smtClean="0">
                <a:latin typeface="Times New Roman" pitchFamily="18" charset="0"/>
              </a:rPr>
              <a:pPr/>
              <a:t>5</a:t>
            </a:fld>
            <a:endParaRPr lang="el-GR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Ποσοτική ταξινόμηση λαθών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>
                <a:solidFill>
                  <a:srgbClr val="FF0000"/>
                </a:solidFill>
              </a:rPr>
              <a:t>Αναλογία λαθών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Λέξεις του κειμένου  π.χ.   150  αναλογία 1:10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         Λάθη			   15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>
                <a:solidFill>
                  <a:srgbClr val="FF0000"/>
                </a:solidFill>
              </a:rPr>
              <a:t>Αναγνωστική ακρίβεια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100 – Λάθη	    </a:t>
            </a:r>
            <a:r>
              <a:rPr lang="en-US" sz="2800" smtClean="0"/>
              <a:t>x</a:t>
            </a:r>
            <a:r>
              <a:rPr lang="el-GR" sz="2800" smtClean="0"/>
              <a:t>	</a:t>
            </a:r>
            <a:r>
              <a:rPr lang="en-US" sz="2800" smtClean="0"/>
              <a:t>     100</a:t>
            </a:r>
            <a:endParaRPr lang="el-G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	  Σύνολο λέξεων</a:t>
            </a:r>
            <a:r>
              <a:rPr lang="en-US" sz="2800" smtClean="0"/>
              <a:t>       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π.χ. 100 – 15</a:t>
            </a:r>
            <a:r>
              <a:rPr lang="en-US" sz="2800" smtClean="0"/>
              <a:t>   x</a:t>
            </a:r>
            <a:r>
              <a:rPr lang="el-GR" sz="2800" smtClean="0"/>
              <a:t>   100 = 90%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smtClean="0"/>
              <a:t>		      150	1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838200" y="3124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4958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600200" y="4572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8862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2098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352800" y="548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9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F0575C-BCED-4EFB-A71D-B9A1EC95F9AD}" type="slidenum">
              <a:rPr lang="el-GR" smtClean="0">
                <a:latin typeface="Times New Roman" pitchFamily="18" charset="0"/>
              </a:rPr>
              <a:pPr/>
              <a:t>6</a:t>
            </a:fld>
            <a:endParaRPr lang="el-GR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rgbClr val="FF0000"/>
                </a:solidFill>
              </a:rPr>
              <a:t>Αναλογία αυτοδιόρθωσης</a:t>
            </a:r>
            <a:br>
              <a:rPr lang="el-GR" smtClean="0">
                <a:solidFill>
                  <a:srgbClr val="FF0000"/>
                </a:solidFill>
              </a:rPr>
            </a:br>
            <a:endParaRPr lang="el-GR" smtClean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smtClean="0"/>
              <a:t>Λάθη  + Αυτοδιορθώσεις    π.χ.  15 +5 = 1:4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         Αυτοδιορθώσεις			     5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066800" y="2819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6172200" y="2819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2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298912-EB99-4694-9FA0-CF893636BC38}" type="slidenum">
              <a:rPr lang="el-GR" smtClean="0">
                <a:latin typeface="Times New Roman" pitchFamily="18" charset="0"/>
              </a:rPr>
              <a:pPr/>
              <a:t>7</a:t>
            </a:fld>
            <a:endParaRPr lang="el-GR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Οριζόντιες ρίγες">
  <a:themeElements>
    <a:clrScheme name="Οριζόντιες ρίγες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Οριζόντιες ρίγες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Οριζόντιες ρίγες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Οριζόντιες ρίγες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Οριζόντιες ρίγες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Οριζόντιες ρίγες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Designs\Οριζόντιες ρίγες.pot</Template>
  <TotalTime>566</TotalTime>
  <Words>247</Words>
  <Application>Microsoft PowerPoint</Application>
  <PresentationFormat>Προβολή στην οθόνη (4:3)</PresentationFormat>
  <Paragraphs>58</Paragraphs>
  <Slides>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Times New Roman</vt:lpstr>
      <vt:lpstr>Arial</vt:lpstr>
      <vt:lpstr>Wingdings</vt:lpstr>
      <vt:lpstr>Calibri</vt:lpstr>
      <vt:lpstr>Οριζόντιες ρίγες</vt:lpstr>
      <vt:lpstr>Ποιοτική ανάλυση αναγνωστικών λαθών</vt:lpstr>
      <vt:lpstr>Ερμηνεία αναγνωστικών λαθών 1</vt:lpstr>
      <vt:lpstr>Ερμηνεία αναγνωστικών λαθών 2</vt:lpstr>
      <vt:lpstr>Παραδείγματα (από Φιλιππάτου, 2008)</vt:lpstr>
      <vt:lpstr>Παραδείγματα</vt:lpstr>
      <vt:lpstr>Ποσοτική ταξινόμηση λαθών</vt:lpstr>
      <vt:lpstr>Αναλογία αυτοδιόρθωσης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plato</dc:creator>
  <cp:lastModifiedBy>user</cp:lastModifiedBy>
  <cp:revision>18</cp:revision>
  <dcterms:created xsi:type="dcterms:W3CDTF">2007-01-17T10:34:43Z</dcterms:created>
  <dcterms:modified xsi:type="dcterms:W3CDTF">2023-01-18T09:09:24Z</dcterms:modified>
</cp:coreProperties>
</file>