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6" r:id="rId2"/>
    <p:sldId id="256" r:id="rId3"/>
    <p:sldId id="259" r:id="rId4"/>
    <p:sldId id="260" r:id="rId5"/>
    <p:sldId id="262" r:id="rId6"/>
    <p:sldId id="272" r:id="rId7"/>
    <p:sldId id="275" r:id="rId8"/>
    <p:sldId id="273" r:id="rId9"/>
    <p:sldId id="261" r:id="rId10"/>
    <p:sldId id="268" r:id="rId11"/>
    <p:sldId id="270"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522" y="-14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2CD6A87-F4D4-486D-A3C3-84E13E60A17B}" type="datetimeFigureOut">
              <a:rPr lang="en-US"/>
              <a:pPr>
                <a:defRPr/>
              </a:pPr>
              <a:t>12/23/2020</a:t>
            </a:fld>
            <a:endParaRPr lang="en-GB"/>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GB" noProof="0" smtClean="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5EA4841-5303-414E-A453-FD513CC9315D}"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3 - Ορθογώνιο"/>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4 - Ορθογώνιο"/>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 Ορθογώνιο"/>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 Ορθογώνιο"/>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9 - Ορθογώνιο"/>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10 - Στρογγυλεμένο ορθογώνιο"/>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11 - Στρογγυλεμένο ορθογώνιο"/>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12 - Ορθογώνιο"/>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3 - Ορθογώνιο"/>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14 - Ορθογώνιο"/>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15 - Ορθογώνιο"/>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17" name="27 - Θέση ημερομηνίας"/>
          <p:cNvSpPr>
            <a:spLocks noGrp="1"/>
          </p:cNvSpPr>
          <p:nvPr>
            <p:ph type="dt" sz="half" idx="10"/>
          </p:nvPr>
        </p:nvSpPr>
        <p:spPr>
          <a:xfrm>
            <a:off x="6705600" y="4206875"/>
            <a:ext cx="960438" cy="457200"/>
          </a:xfrm>
        </p:spPr>
        <p:txBody>
          <a:bodyPr/>
          <a:lstStyle>
            <a:lvl1pPr>
              <a:defRPr/>
            </a:lvl1pPr>
          </a:lstStyle>
          <a:p>
            <a:pPr>
              <a:defRPr/>
            </a:pPr>
            <a:fld id="{83FBC4BD-104B-41A0-97B5-4E057BA0D032}" type="datetime1">
              <a:rPr lang="en-US"/>
              <a:pPr>
                <a:defRPr/>
              </a:pPr>
              <a:t>12/23/2020</a:t>
            </a:fld>
            <a:endParaRPr lang="en-GB"/>
          </a:p>
        </p:txBody>
      </p:sp>
      <p:sp>
        <p:nvSpPr>
          <p:cNvPr id="18" name="16 - Θέση υποσέλιδου"/>
          <p:cNvSpPr>
            <a:spLocks noGrp="1"/>
          </p:cNvSpPr>
          <p:nvPr>
            <p:ph type="ftr" sz="quarter" idx="11"/>
          </p:nvPr>
        </p:nvSpPr>
        <p:spPr>
          <a:xfrm>
            <a:off x="5410200" y="4205288"/>
            <a:ext cx="1295400" cy="457200"/>
          </a:xfrm>
        </p:spPr>
        <p:txBody>
          <a:bodyPr/>
          <a:lstStyle>
            <a:lvl1pPr>
              <a:defRPr/>
            </a:lvl1pPr>
          </a:lstStyle>
          <a:p>
            <a:pPr>
              <a:defRPr/>
            </a:pPr>
            <a:r>
              <a:rPr lang="el-GR"/>
              <a:t>Μεταπτυχ. Πρόγραμμα Σχολικής Ψυχολογίας 2002-2003</a:t>
            </a:r>
            <a:endParaRPr lang="en-GB"/>
          </a:p>
        </p:txBody>
      </p:sp>
      <p:sp>
        <p:nvSpPr>
          <p:cNvPr id="19" name="28 - Θέση αριθμού διαφάνειας"/>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F75D02AE-80FD-4FAB-8C65-1A88095CE9BC}"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7661FC26-2093-4B81-AC16-7261C19CC3D2}" type="datetime1">
              <a:rPr lang="en-US"/>
              <a:pPr>
                <a:defRPr/>
              </a:pPr>
              <a:t>12/23/2020</a:t>
            </a:fld>
            <a:endParaRPr lang="en-GB"/>
          </a:p>
        </p:txBody>
      </p:sp>
      <p:sp>
        <p:nvSpPr>
          <p:cNvPr id="5" name="2 - Θέση υποσέλιδου"/>
          <p:cNvSpPr>
            <a:spLocks noGrp="1"/>
          </p:cNvSpPr>
          <p:nvPr>
            <p:ph type="ftr" sz="quarter" idx="11"/>
          </p:nvPr>
        </p:nvSpPr>
        <p:spPr/>
        <p:txBody>
          <a:bodyPr/>
          <a:lstStyle>
            <a:lvl1pPr>
              <a:defRPr/>
            </a:lvl1pPr>
          </a:lstStyle>
          <a:p>
            <a:pPr>
              <a:defRPr/>
            </a:pPr>
            <a:r>
              <a:rPr lang="el-GR"/>
              <a:t>Μεταπτυχ. Πρόγραμμα Σχολικής Ψυχολογίας 2002-2003</a:t>
            </a:r>
            <a:endParaRPr lang="en-GB"/>
          </a:p>
        </p:txBody>
      </p:sp>
      <p:sp>
        <p:nvSpPr>
          <p:cNvPr id="6" name="22 - Θέση αριθμού διαφάνειας"/>
          <p:cNvSpPr>
            <a:spLocks noGrp="1"/>
          </p:cNvSpPr>
          <p:nvPr>
            <p:ph type="sldNum" sz="quarter" idx="12"/>
          </p:nvPr>
        </p:nvSpPr>
        <p:spPr/>
        <p:txBody>
          <a:bodyPr/>
          <a:lstStyle>
            <a:lvl1pPr>
              <a:defRPr/>
            </a:lvl1pPr>
          </a:lstStyle>
          <a:p>
            <a:pPr>
              <a:defRPr/>
            </a:pPr>
            <a:fld id="{D8CB42A2-163E-47F3-92FE-E5628E98435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0A378D8F-0DC0-41DE-A392-59B777D5AE76}" type="datetime1">
              <a:rPr lang="en-US"/>
              <a:pPr>
                <a:defRPr/>
              </a:pPr>
              <a:t>12/23/2020</a:t>
            </a:fld>
            <a:endParaRPr lang="en-GB"/>
          </a:p>
        </p:txBody>
      </p:sp>
      <p:sp>
        <p:nvSpPr>
          <p:cNvPr id="5" name="2 - Θέση υποσέλιδου"/>
          <p:cNvSpPr>
            <a:spLocks noGrp="1"/>
          </p:cNvSpPr>
          <p:nvPr>
            <p:ph type="ftr" sz="quarter" idx="11"/>
          </p:nvPr>
        </p:nvSpPr>
        <p:spPr/>
        <p:txBody>
          <a:bodyPr/>
          <a:lstStyle>
            <a:lvl1pPr>
              <a:defRPr/>
            </a:lvl1pPr>
          </a:lstStyle>
          <a:p>
            <a:pPr>
              <a:defRPr/>
            </a:pPr>
            <a:r>
              <a:rPr lang="el-GR"/>
              <a:t>Μεταπτυχ. Πρόγραμμα Σχολικής Ψυχολογίας 2002-2003</a:t>
            </a:r>
            <a:endParaRPr lang="en-GB"/>
          </a:p>
        </p:txBody>
      </p:sp>
      <p:sp>
        <p:nvSpPr>
          <p:cNvPr id="6" name="22 - Θέση αριθμού διαφάνειας"/>
          <p:cNvSpPr>
            <a:spLocks noGrp="1"/>
          </p:cNvSpPr>
          <p:nvPr>
            <p:ph type="sldNum" sz="quarter" idx="12"/>
          </p:nvPr>
        </p:nvSpPr>
        <p:spPr/>
        <p:txBody>
          <a:bodyPr/>
          <a:lstStyle>
            <a:lvl1pPr>
              <a:defRPr/>
            </a:lvl1pPr>
          </a:lstStyle>
          <a:p>
            <a:pPr>
              <a:defRPr/>
            </a:pPr>
            <a:fld id="{E8B3521C-F9DA-462C-8221-813AB40895E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005035CA-8947-470F-BFE6-AD9963FEDE14}" type="datetime1">
              <a:rPr lang="en-US"/>
              <a:pPr>
                <a:defRPr/>
              </a:pPr>
              <a:t>12/23/2020</a:t>
            </a:fld>
            <a:endParaRPr lang="en-GB"/>
          </a:p>
        </p:txBody>
      </p:sp>
      <p:sp>
        <p:nvSpPr>
          <p:cNvPr id="5" name="2 - Θέση υποσέλιδου"/>
          <p:cNvSpPr>
            <a:spLocks noGrp="1"/>
          </p:cNvSpPr>
          <p:nvPr>
            <p:ph type="ftr" sz="quarter" idx="11"/>
          </p:nvPr>
        </p:nvSpPr>
        <p:spPr/>
        <p:txBody>
          <a:bodyPr/>
          <a:lstStyle>
            <a:lvl1pPr>
              <a:defRPr/>
            </a:lvl1pPr>
          </a:lstStyle>
          <a:p>
            <a:pPr>
              <a:defRPr/>
            </a:pPr>
            <a:r>
              <a:rPr lang="el-GR"/>
              <a:t>Μεταπτυχ. Πρόγραμμα Σχολικής Ψυχολογίας 2002-2003</a:t>
            </a:r>
            <a:endParaRPr lang="en-GB"/>
          </a:p>
        </p:txBody>
      </p:sp>
      <p:sp>
        <p:nvSpPr>
          <p:cNvPr id="6" name="22 - Θέση αριθμού διαφάνειας"/>
          <p:cNvSpPr>
            <a:spLocks noGrp="1"/>
          </p:cNvSpPr>
          <p:nvPr>
            <p:ph type="sldNum" sz="quarter" idx="12"/>
          </p:nvPr>
        </p:nvSpPr>
        <p:spPr/>
        <p:txBody>
          <a:bodyPr/>
          <a:lstStyle>
            <a:lvl1pPr>
              <a:defRPr/>
            </a:lvl1pPr>
          </a:lstStyle>
          <a:p>
            <a:pPr>
              <a:defRPr/>
            </a:pPr>
            <a:fld id="{4EE7E571-8B39-4EE9-8B74-A36FF53E431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13 - Θέση ημερομηνίας"/>
          <p:cNvSpPr>
            <a:spLocks noGrp="1"/>
          </p:cNvSpPr>
          <p:nvPr>
            <p:ph type="dt" sz="half" idx="10"/>
          </p:nvPr>
        </p:nvSpPr>
        <p:spPr/>
        <p:txBody>
          <a:bodyPr/>
          <a:lstStyle>
            <a:lvl1pPr>
              <a:defRPr/>
            </a:lvl1pPr>
          </a:lstStyle>
          <a:p>
            <a:pPr>
              <a:defRPr/>
            </a:pPr>
            <a:fld id="{B589DDF3-CFCC-4675-AC89-727CAB409172}" type="datetime1">
              <a:rPr lang="en-US"/>
              <a:pPr>
                <a:defRPr/>
              </a:pPr>
              <a:t>12/23/2020</a:t>
            </a:fld>
            <a:endParaRPr lang="en-GB"/>
          </a:p>
        </p:txBody>
      </p:sp>
      <p:sp>
        <p:nvSpPr>
          <p:cNvPr id="5" name="2 - Θέση υποσέλιδου"/>
          <p:cNvSpPr>
            <a:spLocks noGrp="1"/>
          </p:cNvSpPr>
          <p:nvPr>
            <p:ph type="ftr" sz="quarter" idx="11"/>
          </p:nvPr>
        </p:nvSpPr>
        <p:spPr/>
        <p:txBody>
          <a:bodyPr/>
          <a:lstStyle>
            <a:lvl1pPr>
              <a:defRPr/>
            </a:lvl1pPr>
          </a:lstStyle>
          <a:p>
            <a:pPr>
              <a:defRPr/>
            </a:pPr>
            <a:r>
              <a:rPr lang="el-GR"/>
              <a:t>Μεταπτυχ. Πρόγραμμα Σχολικής Ψυχολογίας 2002-2003</a:t>
            </a:r>
            <a:endParaRPr lang="en-GB"/>
          </a:p>
        </p:txBody>
      </p:sp>
      <p:sp>
        <p:nvSpPr>
          <p:cNvPr id="6" name="22 - Θέση αριθμού διαφάνειας"/>
          <p:cNvSpPr>
            <a:spLocks noGrp="1"/>
          </p:cNvSpPr>
          <p:nvPr>
            <p:ph type="sldNum" sz="quarter" idx="12"/>
          </p:nvPr>
        </p:nvSpPr>
        <p:spPr/>
        <p:txBody>
          <a:bodyPr/>
          <a:lstStyle>
            <a:lvl1pPr>
              <a:defRPr/>
            </a:lvl1pPr>
          </a:lstStyle>
          <a:p>
            <a:pPr>
              <a:defRPr/>
            </a:pPr>
            <a:fld id="{5AF837C0-70DD-4C21-9929-549825291B94}"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33928A57-69C9-4246-87C6-AB16C69901D6}" type="datetime1">
              <a:rPr lang="en-US"/>
              <a:pPr>
                <a:defRPr/>
              </a:pPr>
              <a:t>12/23/2020</a:t>
            </a:fld>
            <a:endParaRPr lang="en-GB"/>
          </a:p>
        </p:txBody>
      </p:sp>
      <p:sp>
        <p:nvSpPr>
          <p:cNvPr id="6" name="2 - Θέση υποσέλιδου"/>
          <p:cNvSpPr>
            <a:spLocks noGrp="1"/>
          </p:cNvSpPr>
          <p:nvPr>
            <p:ph type="ftr" sz="quarter" idx="11"/>
          </p:nvPr>
        </p:nvSpPr>
        <p:spPr/>
        <p:txBody>
          <a:bodyPr/>
          <a:lstStyle>
            <a:lvl1pPr>
              <a:defRPr/>
            </a:lvl1pPr>
          </a:lstStyle>
          <a:p>
            <a:pPr>
              <a:defRPr/>
            </a:pPr>
            <a:r>
              <a:rPr lang="el-GR"/>
              <a:t>Μεταπτυχ. Πρόγραμμα Σχολικής Ψυχολογίας 2002-2003</a:t>
            </a:r>
            <a:endParaRPr lang="en-GB"/>
          </a:p>
        </p:txBody>
      </p:sp>
      <p:sp>
        <p:nvSpPr>
          <p:cNvPr id="7" name="22 - Θέση αριθμού διαφάνειας"/>
          <p:cNvSpPr>
            <a:spLocks noGrp="1"/>
          </p:cNvSpPr>
          <p:nvPr>
            <p:ph type="sldNum" sz="quarter" idx="12"/>
          </p:nvPr>
        </p:nvSpPr>
        <p:spPr/>
        <p:txBody>
          <a:bodyPr/>
          <a:lstStyle>
            <a:lvl1pPr>
              <a:defRPr/>
            </a:lvl1pPr>
          </a:lstStyle>
          <a:p>
            <a:pPr>
              <a:defRPr/>
            </a:pPr>
            <a:fld id="{DF5B5025-5C75-47AF-B53B-8E9637F808C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lstStyle>
            <a:lvl1pPr>
              <a:defRPr sz="4000" b="0" i="0" cap="none" baseline="0"/>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25 - Θέση ημερομηνίας"/>
          <p:cNvSpPr>
            <a:spLocks noGrp="1"/>
          </p:cNvSpPr>
          <p:nvPr>
            <p:ph type="dt" sz="half" idx="10"/>
          </p:nvPr>
        </p:nvSpPr>
        <p:spPr/>
        <p:txBody>
          <a:bodyPr rtlCol="0"/>
          <a:lstStyle>
            <a:lvl1pPr>
              <a:defRPr/>
            </a:lvl1pPr>
          </a:lstStyle>
          <a:p>
            <a:pPr>
              <a:defRPr/>
            </a:pPr>
            <a:fld id="{F7EEE414-6486-4B87-92DC-CEAEFEFEC9C1}" type="datetime1">
              <a:rPr lang="en-US"/>
              <a:pPr>
                <a:defRPr/>
              </a:pPr>
              <a:t>12/23/2020</a:t>
            </a:fld>
            <a:endParaRPr lang="en-GB"/>
          </a:p>
        </p:txBody>
      </p:sp>
      <p:sp>
        <p:nvSpPr>
          <p:cNvPr id="8" name="26 - Θέση αριθμού διαφάνειας"/>
          <p:cNvSpPr>
            <a:spLocks noGrp="1"/>
          </p:cNvSpPr>
          <p:nvPr>
            <p:ph type="sldNum" sz="quarter" idx="11"/>
          </p:nvPr>
        </p:nvSpPr>
        <p:spPr/>
        <p:txBody>
          <a:bodyPr rtlCol="0"/>
          <a:lstStyle>
            <a:lvl1pPr>
              <a:defRPr/>
            </a:lvl1pPr>
          </a:lstStyle>
          <a:p>
            <a:pPr>
              <a:defRPr/>
            </a:pPr>
            <a:fld id="{68F741AC-08CE-4682-B379-4DBB1BBC8C57}" type="slidenum">
              <a:rPr lang="en-GB"/>
              <a:pPr>
                <a:defRPr/>
              </a:pPr>
              <a:t>‹#›</a:t>
            </a:fld>
            <a:endParaRPr lang="en-GB"/>
          </a:p>
        </p:txBody>
      </p:sp>
      <p:sp>
        <p:nvSpPr>
          <p:cNvPr id="9" name="27 - Θέση υποσέλιδου"/>
          <p:cNvSpPr>
            <a:spLocks noGrp="1"/>
          </p:cNvSpPr>
          <p:nvPr>
            <p:ph type="ftr" sz="quarter" idx="12"/>
          </p:nvPr>
        </p:nvSpPr>
        <p:spPr/>
        <p:txBody>
          <a:bodyPr rtlCol="0"/>
          <a:lstStyle>
            <a:lvl1pPr>
              <a:defRPr/>
            </a:lvl1pPr>
          </a:lstStyle>
          <a:p>
            <a:pPr>
              <a:defRPr/>
            </a:pPr>
            <a:r>
              <a:rPr lang="el-GR"/>
              <a:t>Μεταπτυχ. Πρόγραμμα Σχολικής Ψυχολογίας 2002-2003</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lstStyle>
            <a:lvl1pPr>
              <a:defRPr sz="4000">
                <a:solidFill>
                  <a:schemeClr val="tx2"/>
                </a:solidFill>
              </a:defRPr>
            </a:lvl1p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a:xfrm>
            <a:off x="6583363" y="612775"/>
            <a:ext cx="957262" cy="457200"/>
          </a:xfrm>
        </p:spPr>
        <p:txBody>
          <a:bodyPr/>
          <a:lstStyle>
            <a:lvl1pPr>
              <a:defRPr/>
            </a:lvl1pPr>
          </a:lstStyle>
          <a:p>
            <a:pPr>
              <a:defRPr/>
            </a:pPr>
            <a:fld id="{44FE2B03-91D1-406B-8FA6-3B38086EEF54}" type="datetime1">
              <a:rPr lang="en-US"/>
              <a:pPr>
                <a:defRPr/>
              </a:pPr>
              <a:t>12/23/2020</a:t>
            </a:fld>
            <a:endParaRPr lang="en-GB"/>
          </a:p>
        </p:txBody>
      </p:sp>
      <p:sp>
        <p:nvSpPr>
          <p:cNvPr id="4" name="3 - Θέση υποσέλιδου"/>
          <p:cNvSpPr>
            <a:spLocks noGrp="1"/>
          </p:cNvSpPr>
          <p:nvPr>
            <p:ph type="ftr" sz="quarter" idx="11"/>
          </p:nvPr>
        </p:nvSpPr>
        <p:spPr/>
        <p:txBody>
          <a:bodyPr/>
          <a:lstStyle>
            <a:lvl1pPr>
              <a:defRPr/>
            </a:lvl1pPr>
          </a:lstStyle>
          <a:p>
            <a:pPr>
              <a:defRPr/>
            </a:pPr>
            <a:r>
              <a:rPr lang="el-GR"/>
              <a:t>Μεταπτυχ. Πρόγραμμα Σχολικής Ψυχολογίας 2002-2003</a:t>
            </a:r>
            <a:endParaRPr lang="en-GB"/>
          </a:p>
        </p:txBody>
      </p:sp>
      <p:sp>
        <p:nvSpPr>
          <p:cNvPr id="5" name="4 - Θέση αριθμού διαφάνειας"/>
          <p:cNvSpPr>
            <a:spLocks noGrp="1"/>
          </p:cNvSpPr>
          <p:nvPr>
            <p:ph type="sldNum" sz="quarter" idx="12"/>
          </p:nvPr>
        </p:nvSpPr>
        <p:spPr/>
        <p:txBody>
          <a:bodyPr/>
          <a:lstStyle>
            <a:lvl1pPr>
              <a:defRPr/>
            </a:lvl1pPr>
          </a:lstStyle>
          <a:p>
            <a:pPr>
              <a:defRPr/>
            </a:pPr>
            <a:fld id="{27C48E23-1A14-4616-A176-31EC6C4908ED}"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fld id="{47F0D100-B651-4BDE-8756-349CE09E2F38}" type="datetime1">
              <a:rPr lang="en-US"/>
              <a:pPr>
                <a:defRPr/>
              </a:pPr>
              <a:t>12/23/2020</a:t>
            </a:fld>
            <a:endParaRPr lang="en-GB"/>
          </a:p>
        </p:txBody>
      </p:sp>
      <p:sp>
        <p:nvSpPr>
          <p:cNvPr id="3" name="2 - Θέση υποσέλιδου"/>
          <p:cNvSpPr>
            <a:spLocks noGrp="1"/>
          </p:cNvSpPr>
          <p:nvPr>
            <p:ph type="ftr" sz="quarter" idx="11"/>
          </p:nvPr>
        </p:nvSpPr>
        <p:spPr/>
        <p:txBody>
          <a:bodyPr/>
          <a:lstStyle>
            <a:lvl1pPr>
              <a:defRPr/>
            </a:lvl1pPr>
          </a:lstStyle>
          <a:p>
            <a:pPr>
              <a:defRPr/>
            </a:pPr>
            <a:r>
              <a:rPr lang="el-GR"/>
              <a:t>Μεταπτυχ. Πρόγραμμα Σχολικής Ψυχολογίας 2002-2003</a:t>
            </a:r>
            <a:endParaRPr lang="en-GB"/>
          </a:p>
        </p:txBody>
      </p:sp>
      <p:sp>
        <p:nvSpPr>
          <p:cNvPr id="4" name="22 - Θέση αριθμού διαφάνειας"/>
          <p:cNvSpPr>
            <a:spLocks noGrp="1"/>
          </p:cNvSpPr>
          <p:nvPr>
            <p:ph type="sldNum" sz="quarter" idx="12"/>
          </p:nvPr>
        </p:nvSpPr>
        <p:spPr/>
        <p:txBody>
          <a:bodyPr/>
          <a:lstStyle>
            <a:lvl1pPr>
              <a:defRPr/>
            </a:lvl1pPr>
          </a:lstStyle>
          <a:p>
            <a:pPr>
              <a:defRPr/>
            </a:pPr>
            <a:fld id="{590F5A87-B45F-4E2B-8101-550DF0048D5B}"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4E431498-8A5E-4F6E-9871-CB0F4CC0BF99}" type="datetime1">
              <a:rPr lang="en-US"/>
              <a:pPr>
                <a:defRPr/>
              </a:pPr>
              <a:t>12/23/2020</a:t>
            </a:fld>
            <a:endParaRPr lang="en-GB"/>
          </a:p>
        </p:txBody>
      </p:sp>
      <p:sp>
        <p:nvSpPr>
          <p:cNvPr id="6" name="2 - Θέση υποσέλιδου"/>
          <p:cNvSpPr>
            <a:spLocks noGrp="1"/>
          </p:cNvSpPr>
          <p:nvPr>
            <p:ph type="ftr" sz="quarter" idx="11"/>
          </p:nvPr>
        </p:nvSpPr>
        <p:spPr/>
        <p:txBody>
          <a:bodyPr/>
          <a:lstStyle>
            <a:lvl1pPr>
              <a:defRPr/>
            </a:lvl1pPr>
          </a:lstStyle>
          <a:p>
            <a:pPr>
              <a:defRPr/>
            </a:pPr>
            <a:r>
              <a:rPr lang="el-GR"/>
              <a:t>Μεταπτυχ. Πρόγραμμα Σχολικής Ψυχολογίας 2002-2003</a:t>
            </a:r>
            <a:endParaRPr lang="en-GB"/>
          </a:p>
        </p:txBody>
      </p:sp>
      <p:sp>
        <p:nvSpPr>
          <p:cNvPr id="7" name="22 - Θέση αριθμού διαφάνειας"/>
          <p:cNvSpPr>
            <a:spLocks noGrp="1"/>
          </p:cNvSpPr>
          <p:nvPr>
            <p:ph type="sldNum" sz="quarter" idx="12"/>
          </p:nvPr>
        </p:nvSpPr>
        <p:spPr/>
        <p:txBody>
          <a:bodyPr/>
          <a:lstStyle>
            <a:lvl1pPr>
              <a:defRPr/>
            </a:lvl1pPr>
          </a:lstStyle>
          <a:p>
            <a:pPr>
              <a:defRPr/>
            </a:pPr>
            <a:fld id="{745ABD94-A4A2-4597-BE00-9BCBE480392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smtClean="0"/>
              <a:t>Kλικ για επεξεργασία των στυλ του υποδείγματος</a:t>
            </a:r>
          </a:p>
        </p:txBody>
      </p:sp>
      <p:sp>
        <p:nvSpPr>
          <p:cNvPr id="5" name="13 - Θέση ημερομηνίας"/>
          <p:cNvSpPr>
            <a:spLocks noGrp="1"/>
          </p:cNvSpPr>
          <p:nvPr>
            <p:ph type="dt" sz="half" idx="10"/>
          </p:nvPr>
        </p:nvSpPr>
        <p:spPr/>
        <p:txBody>
          <a:bodyPr/>
          <a:lstStyle>
            <a:lvl1pPr>
              <a:defRPr/>
            </a:lvl1pPr>
          </a:lstStyle>
          <a:p>
            <a:pPr>
              <a:defRPr/>
            </a:pPr>
            <a:fld id="{01685D68-9FA1-4C4F-95EB-C72F575F98E7}" type="datetime1">
              <a:rPr lang="en-US"/>
              <a:pPr>
                <a:defRPr/>
              </a:pPr>
              <a:t>12/23/2020</a:t>
            </a:fld>
            <a:endParaRPr lang="en-GB"/>
          </a:p>
        </p:txBody>
      </p:sp>
      <p:sp>
        <p:nvSpPr>
          <p:cNvPr id="6" name="2 - Θέση υποσέλιδου"/>
          <p:cNvSpPr>
            <a:spLocks noGrp="1"/>
          </p:cNvSpPr>
          <p:nvPr>
            <p:ph type="ftr" sz="quarter" idx="11"/>
          </p:nvPr>
        </p:nvSpPr>
        <p:spPr/>
        <p:txBody>
          <a:bodyPr/>
          <a:lstStyle>
            <a:lvl1pPr>
              <a:defRPr/>
            </a:lvl1pPr>
          </a:lstStyle>
          <a:p>
            <a:pPr>
              <a:defRPr/>
            </a:pPr>
            <a:r>
              <a:rPr lang="el-GR"/>
              <a:t>Μεταπτυχ. Πρόγραμμα Σχολικής Ψυχολογίας 2002-2003</a:t>
            </a:r>
            <a:endParaRPr lang="en-GB"/>
          </a:p>
        </p:txBody>
      </p:sp>
      <p:sp>
        <p:nvSpPr>
          <p:cNvPr id="7" name="22 - Θέση αριθμού διαφάνειας"/>
          <p:cNvSpPr>
            <a:spLocks noGrp="1"/>
          </p:cNvSpPr>
          <p:nvPr>
            <p:ph type="sldNum" sz="quarter" idx="12"/>
          </p:nvPr>
        </p:nvSpPr>
        <p:spPr/>
        <p:txBody>
          <a:bodyPr/>
          <a:lstStyle>
            <a:lvl1pPr>
              <a:defRPr/>
            </a:lvl1pPr>
          </a:lstStyle>
          <a:p>
            <a:pPr>
              <a:defRPr/>
            </a:pPr>
            <a:fld id="{E4A94993-E914-495D-AB8F-58FCE775985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28 - Ορθογώνιο"/>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29 - Ορθογώνιο"/>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30 - Ορθογώνιο"/>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31 - Ορθογώνιο"/>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32 - Στρογγυλεμένο ορθογώνιο"/>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33 - Στρογγυλεμένο ορθογώνιο"/>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34 - Ορθογώνιο"/>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35 - Ορθογώνιο"/>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36 - Ορθογώνιο"/>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37 - Ορθογώνιο"/>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38 - Ορθογώνιο"/>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39 - Ορθογώνιο"/>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21 - Θέση τίτλου"/>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40" name="12 - Θέση κειμένου"/>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cs typeface="+mn-cs"/>
              </a:defRPr>
            </a:lvl1pPr>
          </a:lstStyle>
          <a:p>
            <a:pPr>
              <a:defRPr/>
            </a:pPr>
            <a:fld id="{A82F2908-7AD9-45DE-919F-759E7ECE1657}" type="datetime1">
              <a:rPr lang="en-US"/>
              <a:pPr>
                <a:defRPr/>
              </a:pPr>
              <a:t>12/23/2020</a:t>
            </a:fld>
            <a:endParaRPr lang="en-GB"/>
          </a:p>
        </p:txBody>
      </p:sp>
      <p:sp>
        <p:nvSpPr>
          <p:cNvPr id="3" name="2 - Θέση υποσέλιδου"/>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cs typeface="+mn-cs"/>
              </a:defRPr>
            </a:lvl1pPr>
          </a:lstStyle>
          <a:p>
            <a:pPr>
              <a:defRPr/>
            </a:pPr>
            <a:r>
              <a:rPr lang="el-GR"/>
              <a:t>Μεταπτυχ. Πρόγραμμα Σχολικής Ψυχολογίας 2002-2003</a:t>
            </a:r>
            <a:endParaRPr lang="en-GB"/>
          </a:p>
        </p:txBody>
      </p:sp>
      <p:sp>
        <p:nvSpPr>
          <p:cNvPr id="23" name="22 - Θέση αριθμού διαφάνειας"/>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cs typeface="+mn-cs"/>
              </a:defRPr>
            </a:lvl1pPr>
          </a:lstStyle>
          <a:p>
            <a:pPr>
              <a:defRPr/>
            </a:pPr>
            <a:fld id="{79D76CA2-C812-4030-8CF4-6AD78CEF2C3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39" r:id="rId1"/>
    <p:sldLayoutId id="2147483731" r:id="rId2"/>
    <p:sldLayoutId id="2147483732" r:id="rId3"/>
    <p:sldLayoutId id="2147483733" r:id="rId4"/>
    <p:sldLayoutId id="2147483740" r:id="rId5"/>
    <p:sldLayoutId id="2147483741" r:id="rId6"/>
    <p:sldLayoutId id="2147483734" r:id="rId7"/>
    <p:sldLayoutId id="2147483735" r:id="rId8"/>
    <p:sldLayoutId id="2147483736" r:id="rId9"/>
    <p:sldLayoutId id="2147483737" r:id="rId10"/>
    <p:sldLayoutId id="2147483738" r:id="rId11"/>
  </p:sldLayoutIdLst>
  <p:hf sldNum="0"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1285860"/>
            <a:ext cx="7772400" cy="1470025"/>
          </a:xfrm>
        </p:spPr>
        <p:txBody>
          <a:bodyPr>
            <a:noAutofit/>
          </a:bodyPr>
          <a:lstStyle/>
          <a:p>
            <a:r>
              <a:rPr lang="el-GR" sz="2800" dirty="0" smtClean="0">
                <a:solidFill>
                  <a:srgbClr val="002060"/>
                </a:solidFill>
              </a:rPr>
              <a:t/>
            </a:r>
            <a:br>
              <a:rPr lang="el-GR" sz="2800" dirty="0" smtClean="0">
                <a:solidFill>
                  <a:srgbClr val="002060"/>
                </a:solidFill>
              </a:rPr>
            </a:br>
            <a:r>
              <a:rPr lang="el-GR" sz="2800" dirty="0" smtClean="0"/>
              <a:t>ΑΞΙΟΛΟΓΗΣΗ ΤΗΣ ΦΩΝΟΛΟΓΙΚΗΣ ΕΠΙΓΝΩΣΗΣ</a:t>
            </a:r>
            <a:br>
              <a:rPr lang="el-GR" sz="2800" dirty="0" smtClean="0"/>
            </a:br>
            <a:r>
              <a:rPr lang="el-GR" sz="2800" smtClean="0"/>
              <a:t>ΨΧ54 ΨΥΧΟΛΟΓΙΑ ΤΩΝ ΜΑΘΗΣΙΑΚΩΝ ΔΥΣΚΟΛΙΩΝ</a:t>
            </a:r>
            <a:r>
              <a:rPr lang="el-GR" sz="2800" b="1" dirty="0" smtClean="0">
                <a:solidFill>
                  <a:srgbClr val="002060"/>
                </a:solidFill>
              </a:rPr>
              <a:t/>
            </a:r>
            <a:br>
              <a:rPr lang="el-GR" sz="2800" b="1" dirty="0" smtClean="0">
                <a:solidFill>
                  <a:srgbClr val="002060"/>
                </a:solidFill>
              </a:rPr>
            </a:br>
            <a:endParaRPr lang="en-GB" sz="2800" b="1" dirty="0">
              <a:solidFill>
                <a:srgbClr val="002060"/>
              </a:solidFill>
            </a:endParaRPr>
          </a:p>
        </p:txBody>
      </p:sp>
      <p:sp>
        <p:nvSpPr>
          <p:cNvPr id="3" name="2 - Υπότιτλος"/>
          <p:cNvSpPr>
            <a:spLocks noGrp="1"/>
          </p:cNvSpPr>
          <p:nvPr>
            <p:ph type="subTitle" idx="1"/>
          </p:nvPr>
        </p:nvSpPr>
        <p:spPr/>
        <p:txBody>
          <a:bodyPr>
            <a:normAutofit/>
          </a:bodyPr>
          <a:lstStyle/>
          <a:p>
            <a:r>
              <a:rPr lang="el-GR" dirty="0" smtClean="0">
                <a:solidFill>
                  <a:srgbClr val="002060"/>
                </a:solidFill>
              </a:rPr>
              <a:t>Φωτεινή Πολυχρόνη</a:t>
            </a:r>
          </a:p>
          <a:p>
            <a:r>
              <a:rPr lang="el-GR" dirty="0" err="1" smtClean="0">
                <a:solidFill>
                  <a:srgbClr val="002060"/>
                </a:solidFill>
              </a:rPr>
              <a:t>Αναπλ</a:t>
            </a:r>
            <a:r>
              <a:rPr lang="el-GR" dirty="0" smtClean="0">
                <a:solidFill>
                  <a:srgbClr val="002060"/>
                </a:solidFill>
              </a:rPr>
              <a:t>. Καθηγήτρια</a:t>
            </a:r>
          </a:p>
          <a:p>
            <a:r>
              <a:rPr lang="el-GR" dirty="0" smtClean="0">
                <a:solidFill>
                  <a:srgbClr val="002060"/>
                </a:solidFill>
              </a:rPr>
              <a:t>Τμήμα Ψυχολογίας</a:t>
            </a:r>
            <a:r>
              <a:rPr lang="el-GR" smtClean="0">
                <a:solidFill>
                  <a:srgbClr val="002060"/>
                </a:solidFill>
              </a:rPr>
              <a:t>, ΕΚΠΑ</a:t>
            </a:r>
            <a:endParaRPr lang="el-GR" dirty="0" smtClean="0">
              <a:solidFill>
                <a:srgbClr val="002060"/>
              </a:solidFill>
            </a:endParaRPr>
          </a:p>
          <a:p>
            <a:endParaRPr lang="en-GB" dirty="0"/>
          </a:p>
        </p:txBody>
      </p:sp>
      <p:sp>
        <p:nvSpPr>
          <p:cNvPr id="4" name="3 - Θέση αριθμού διαφάνειας"/>
          <p:cNvSpPr>
            <a:spLocks noGrp="1"/>
          </p:cNvSpPr>
          <p:nvPr>
            <p:ph type="sldNum" sz="quarter" idx="12"/>
          </p:nvPr>
        </p:nvSpPr>
        <p:spPr/>
        <p:txBody>
          <a:bodyPr/>
          <a:lstStyle/>
          <a:p>
            <a:fld id="{8560C826-96B3-4899-ABC3-1D5136A7AE87}"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lstStyle/>
          <a:p>
            <a:r>
              <a:rPr lang="el-GR" sz="3600" smtClean="0"/>
              <a:t>Παράγοντες που επηρεάζουν το βαθμό δυσκολίας των δραστηριοτήτων Φ.Ε</a:t>
            </a:r>
            <a:r>
              <a:rPr lang="el-GR" smtClean="0"/>
              <a:t>.</a:t>
            </a:r>
          </a:p>
        </p:txBody>
      </p:sp>
      <p:sp>
        <p:nvSpPr>
          <p:cNvPr id="20483" name="2 - Θέση περιεχομένου"/>
          <p:cNvSpPr>
            <a:spLocks noGrp="1"/>
          </p:cNvSpPr>
          <p:nvPr>
            <p:ph idx="1"/>
          </p:nvPr>
        </p:nvSpPr>
        <p:spPr>
          <a:xfrm>
            <a:off x="428625" y="2286000"/>
            <a:ext cx="8229600" cy="4324350"/>
          </a:xfrm>
        </p:spPr>
        <p:txBody>
          <a:bodyPr/>
          <a:lstStyle/>
          <a:p>
            <a:r>
              <a:rPr lang="el-GR" smtClean="0"/>
              <a:t>Μέγεθος φωνολογικής μονάδας (λέξεις πιο εύκολες από συλλαβές)</a:t>
            </a:r>
          </a:p>
          <a:p>
            <a:r>
              <a:rPr lang="el-GR" smtClean="0"/>
              <a:t>Πλήθος των φωνολογικών μερών (μονοσύλλαβες λέξεις </a:t>
            </a:r>
            <a:r>
              <a:rPr lang="en-US" smtClean="0"/>
              <a:t>vs </a:t>
            </a:r>
            <a:r>
              <a:rPr lang="el-GR" smtClean="0"/>
              <a:t>πολυσύλλαβες)</a:t>
            </a:r>
          </a:p>
          <a:p>
            <a:r>
              <a:rPr lang="el-GR" smtClean="0"/>
              <a:t>Θέση μονάδας στη λέξη (π.χ. πρώτη και τελευταία θέση)</a:t>
            </a:r>
          </a:p>
          <a:p>
            <a:r>
              <a:rPr lang="el-GR" smtClean="0"/>
              <a:t>Φωνολογικά χαρακτηριστικά της λέξης</a:t>
            </a:r>
          </a:p>
          <a:p>
            <a:r>
              <a:rPr lang="el-GR" smtClean="0"/>
              <a:t> Επίπεδο αφαίρεσης που απαιτείται (πχ. ανάλυση σε συλλαβές)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lstStyle/>
          <a:p>
            <a:r>
              <a:rPr lang="el-GR" sz="3200" smtClean="0"/>
              <a:t>Προϋποθέσεις για την επιτυχημένη εφαρμογή των δραστηριοτήτων</a:t>
            </a:r>
          </a:p>
        </p:txBody>
      </p:sp>
      <p:sp>
        <p:nvSpPr>
          <p:cNvPr id="21507" name="2 - Θέση περιεχομένου"/>
          <p:cNvSpPr>
            <a:spLocks noGrp="1"/>
          </p:cNvSpPr>
          <p:nvPr>
            <p:ph idx="1"/>
          </p:nvPr>
        </p:nvSpPr>
        <p:spPr/>
        <p:txBody>
          <a:bodyPr/>
          <a:lstStyle/>
          <a:p>
            <a:r>
              <a:rPr lang="el-GR" smtClean="0"/>
              <a:t>Παραδείγματα</a:t>
            </a:r>
          </a:p>
          <a:p>
            <a:r>
              <a:rPr lang="el-GR" smtClean="0"/>
              <a:t>Μετά από περίπου τέσσερις συνεχόμενες αποτυχίες, δίνουμε πιο εύκολη άσκηση</a:t>
            </a:r>
          </a:p>
          <a:p>
            <a:r>
              <a:rPr lang="el-GR" smtClean="0"/>
              <a:t>Μετά από λάθος απόκριση παρέχουμε την απάντηση αναλύοντας το συλλογισμό</a:t>
            </a:r>
          </a:p>
          <a:p>
            <a:r>
              <a:rPr lang="el-GR" smtClean="0"/>
              <a:t>Προφέρουμε τους φθόγγους όπως ακούγονται στις λέξεις</a:t>
            </a:r>
          </a:p>
          <a:p>
            <a:r>
              <a:rPr lang="el-GR" smtClean="0"/>
              <a:t>Τροποποιούμε τις ασκήσεις με βάση το ενδιαφέρον, τις δυνατότητες του παιδιού και τις συνθήκες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ctrTitle"/>
          </p:nvPr>
        </p:nvSpPr>
        <p:spPr>
          <a:xfrm>
            <a:off x="457200" y="2401888"/>
            <a:ext cx="8458200" cy="1470025"/>
          </a:xfrm>
        </p:spPr>
        <p:txBody>
          <a:bodyPr/>
          <a:lstStyle/>
          <a:p>
            <a:pPr eaLnBrk="1" hangingPunct="1"/>
            <a:r>
              <a:rPr lang="el-GR" dirty="0" smtClean="0"/>
              <a:t>Φωνολογική Επίγνωση</a:t>
            </a:r>
            <a:endParaRPr lang="en-GB" dirty="0" smtClean="0"/>
          </a:p>
        </p:txBody>
      </p:sp>
      <p:sp>
        <p:nvSpPr>
          <p:cNvPr id="5123" name="2 - Υπότιτλος"/>
          <p:cNvSpPr>
            <a:spLocks noGrp="1"/>
          </p:cNvSpPr>
          <p:nvPr>
            <p:ph type="subTitle" idx="1"/>
          </p:nvPr>
        </p:nvSpPr>
        <p:spPr>
          <a:xfrm>
            <a:off x="457200" y="3900488"/>
            <a:ext cx="4953000" cy="1752600"/>
          </a:xfrm>
        </p:spPr>
        <p:txBody>
          <a:bodyPr/>
          <a:lstStyle/>
          <a:p>
            <a:pPr marL="63500" eaLnBrk="1" hangingPunct="1"/>
            <a:endParaRPr lang="en-GB"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950912"/>
          </a:xfrm>
        </p:spPr>
        <p:txBody>
          <a:bodyPr/>
          <a:lstStyle/>
          <a:p>
            <a:pPr eaLnBrk="1" hangingPunct="1"/>
            <a:r>
              <a:rPr lang="el-GR" sz="3500" smtClean="0"/>
              <a:t>Φωνολογική επίγνωση. Τί είναι;</a:t>
            </a:r>
          </a:p>
        </p:txBody>
      </p:sp>
      <p:sp>
        <p:nvSpPr>
          <p:cNvPr id="6147" name="Rectangle 3"/>
          <p:cNvSpPr>
            <a:spLocks noGrp="1" noChangeArrowheads="1"/>
          </p:cNvSpPr>
          <p:nvPr>
            <p:ph type="body" idx="1"/>
          </p:nvPr>
        </p:nvSpPr>
        <p:spPr/>
        <p:txBody>
          <a:bodyPr/>
          <a:lstStyle/>
          <a:p>
            <a:pPr eaLnBrk="1" hangingPunct="1">
              <a:lnSpc>
                <a:spcPct val="90000"/>
              </a:lnSpc>
            </a:pPr>
            <a:r>
              <a:rPr lang="el-GR" sz="2200" smtClean="0"/>
              <a:t>Συνειδητοποίηση ότι οι λέξεις αποτελούνται από διακριτά μέρη και ικανότητα χρήσης αυτών των φωνολογικών μερών. Σύνολο επιμέρους δεξιοτήτων. Πρόκειται για μια μεταγλωσσική δεξιότητα με την οποία το άτομο κατανοεί την εσωτερική δομή της γλώσσας. Π.χ. Μικρά παιδιά αντιμετωπίζουν δυσκολίες να αναγνωρίσουν μια λέξη σε μια πρόταση και να συνειδητοποιήσουν ότι οι λέξεις αποτελούνται από φωνήματα και συλλαβές.</a:t>
            </a:r>
          </a:p>
          <a:p>
            <a:pPr eaLnBrk="1" hangingPunct="1">
              <a:lnSpc>
                <a:spcPct val="90000"/>
              </a:lnSpc>
            </a:pPr>
            <a:r>
              <a:rPr lang="el-GR" sz="2200" smtClean="0"/>
              <a:t>Το άτομο με ανεπτυγμένη φωνολογική επίγνωση μπορεί να αναγνωρίζει και να παράγει ομοιοκαταληξίες, να συνθέτει και να αναλύει λέξεις σε συλλαβές και φωνήματα, να προσθέτει και να αφαιρεί φωνήματα παράγοντας νέες λέξεις.</a:t>
            </a:r>
          </a:p>
          <a:p>
            <a:pPr eaLnBrk="1" hangingPunct="1">
              <a:lnSpc>
                <a:spcPct val="90000"/>
              </a:lnSpc>
            </a:pPr>
            <a:r>
              <a:rPr lang="el-GR" sz="2200" smtClean="0"/>
              <a:t> Αρχή από 3 ετών, συνειδητός χειρισμός από 4-5 χρονών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l-GR" sz="3900" smtClean="0"/>
              <a:t>Επίπεδα Φωνολογικής επίγνωσης</a:t>
            </a:r>
          </a:p>
        </p:txBody>
      </p:sp>
      <p:sp>
        <p:nvSpPr>
          <p:cNvPr id="7171" name="Rectangle 3"/>
          <p:cNvSpPr>
            <a:spLocks noGrp="1" noChangeArrowheads="1"/>
          </p:cNvSpPr>
          <p:nvPr>
            <p:ph type="body" idx="1"/>
          </p:nvPr>
        </p:nvSpPr>
        <p:spPr/>
        <p:txBody>
          <a:bodyPr/>
          <a:lstStyle/>
          <a:p>
            <a:pPr marL="590550" indent="-590550" eaLnBrk="1" hangingPunct="1">
              <a:buFont typeface="Wingdings" pitchFamily="2" charset="2"/>
              <a:buChar char="Ø"/>
            </a:pPr>
            <a:r>
              <a:rPr lang="el-GR" sz="2200" b="1" smtClean="0"/>
              <a:t>Φωνημική επίγνωση</a:t>
            </a:r>
            <a:r>
              <a:rPr lang="el-GR" sz="2200" smtClean="0"/>
              <a:t> (ανάλυση και σύνθεση φωνημικών στοιχείων λέξης π.χ. Γάτα γ-α-τ-α. Δύσκολη για παιδιά προσχολικής ηλικίας.</a:t>
            </a:r>
          </a:p>
          <a:p>
            <a:pPr marL="590550" indent="-590550" eaLnBrk="1" hangingPunct="1">
              <a:buFont typeface="Wingdings" pitchFamily="2" charset="2"/>
              <a:buChar char="Ø"/>
            </a:pPr>
            <a:r>
              <a:rPr lang="el-GR" sz="2200" b="1" smtClean="0"/>
              <a:t>Συλλαβική επίγνωση</a:t>
            </a:r>
            <a:r>
              <a:rPr lang="el-GR" sz="2200" smtClean="0"/>
              <a:t> (συνειδητοποίηση συλλαβών). Πιο εύκολη και κατακτάται νωρίτερα π.χ. Καλημέρα κα-λη-με-ρα.</a:t>
            </a:r>
          </a:p>
          <a:p>
            <a:pPr marL="590550" indent="-590550" eaLnBrk="1" hangingPunct="1">
              <a:buFont typeface="Wingdings" pitchFamily="2" charset="2"/>
              <a:buChar char="Ø"/>
            </a:pPr>
            <a:r>
              <a:rPr lang="el-GR" sz="2200" smtClean="0"/>
              <a:t>Μεγάλη σχέση μεταξύ φωνολογικής επίγνωσης και μάθησης της ανάγνωσης</a:t>
            </a:r>
          </a:p>
          <a:p>
            <a:pPr marL="590550" indent="-590550" eaLnBrk="1" hangingPunct="1">
              <a:buFont typeface="Wingdings" pitchFamily="2" charset="2"/>
              <a:buChar char="Ø"/>
            </a:pPr>
            <a:r>
              <a:rPr lang="el-GR" sz="2200" smtClean="0"/>
              <a:t>Πολλές εφαρμογές στην εκπαιδευτική πράξη με παιδιά με μαθησιακές δυσκολίες (αξιολόγηση και παρέμβαση)</a:t>
            </a:r>
          </a:p>
          <a:p>
            <a:pPr marL="590550" indent="-590550" eaLnBrk="1" hangingPunct="1">
              <a:buFont typeface="Wingdings" pitchFamily="2" charset="2"/>
              <a:buChar char="Ø"/>
            </a:pPr>
            <a:r>
              <a:rPr lang="el-GR" sz="2200" smtClean="0"/>
              <a:t>Σημασία της εξάσκησης των δεξιοτήτων της φωνολογικής επίγνωσης κατά την προσχολική ηλικία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endParaRPr lang="en-GB" smtClean="0"/>
          </a:p>
        </p:txBody>
      </p:sp>
      <p:sp>
        <p:nvSpPr>
          <p:cNvPr id="8195" name="2 - Θέση περιεχομένου"/>
          <p:cNvSpPr>
            <a:spLocks noGrp="1"/>
          </p:cNvSpPr>
          <p:nvPr>
            <p:ph idx="1"/>
          </p:nvPr>
        </p:nvSpPr>
        <p:spPr/>
        <p:txBody>
          <a:bodyPr/>
          <a:lstStyle/>
          <a:p>
            <a:r>
              <a:rPr lang="el-GR" smtClean="0"/>
              <a:t>Αποτελέσματα ερευνών διαπιστώνουν ότι υπάρχει στενή σχέση μεταξύ φωνολογικής επίγνωσης και αναγνωστικής ικανότητας </a:t>
            </a:r>
          </a:p>
          <a:p>
            <a:r>
              <a:rPr lang="el-GR" smtClean="0"/>
              <a:t>Αίτιο;</a:t>
            </a:r>
          </a:p>
          <a:p>
            <a:r>
              <a:rPr lang="el-GR" smtClean="0"/>
              <a:t>Πολλά ευρήματα στην αγγλική γλώσσα (πρωτοπόροι </a:t>
            </a:r>
            <a:r>
              <a:rPr lang="en-GB" smtClean="0"/>
              <a:t>Bryant &amp; Bradley, UK, Adams, US)</a:t>
            </a:r>
          </a:p>
          <a:p>
            <a:r>
              <a:rPr lang="el-GR" smtClean="0"/>
              <a:t>Επιπλέον ευρήματα από περισσότερο διαφανείς γλώσσες (</a:t>
            </a:r>
            <a:r>
              <a:rPr lang="en-GB" smtClean="0"/>
              <a:t>Wimmer, 1988. Seymour et al., 2003. Ziegler &amp; Goswami, 2005)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lstStyle/>
          <a:p>
            <a:r>
              <a:rPr lang="el-GR" sz="2800" smtClean="0"/>
              <a:t>Ευρήματα για το ρόλο της Φ.Ε. σύμφωνα με  μελέτες στην ελληνική γλώσσα</a:t>
            </a:r>
          </a:p>
        </p:txBody>
      </p:sp>
      <p:sp>
        <p:nvSpPr>
          <p:cNvPr id="9219" name="2 - Θέση περιεχομένου"/>
          <p:cNvSpPr>
            <a:spLocks noGrp="1"/>
          </p:cNvSpPr>
          <p:nvPr>
            <p:ph idx="1"/>
          </p:nvPr>
        </p:nvSpPr>
        <p:spPr/>
        <p:txBody>
          <a:bodyPr/>
          <a:lstStyle/>
          <a:p>
            <a:pPr>
              <a:buFont typeface="Georgia" pitchFamily="18" charset="0"/>
              <a:buNone/>
            </a:pPr>
            <a:r>
              <a:rPr lang="el-GR" smtClean="0"/>
              <a:t>Προγνωστικοί δείκτες για τις δυσκολίες ανάγνωσης/ορθογραφίας είναι:</a:t>
            </a:r>
          </a:p>
          <a:p>
            <a:r>
              <a:rPr lang="el-GR" smtClean="0"/>
              <a:t>Συλλαβική επίγνωση</a:t>
            </a:r>
          </a:p>
          <a:p>
            <a:r>
              <a:rPr lang="el-GR" smtClean="0"/>
              <a:t>Φωνημική επίγνωση</a:t>
            </a:r>
          </a:p>
          <a:p>
            <a:r>
              <a:rPr lang="el-GR" smtClean="0"/>
              <a:t>Δοκιμασίες βραχύχρονης μνήμης, </a:t>
            </a:r>
            <a:r>
              <a:rPr lang="en-US" smtClean="0"/>
              <a:t>speech rate</a:t>
            </a:r>
            <a:r>
              <a:rPr lang="el-GR" smtClean="0"/>
              <a:t> (φως/πως, επανάληψη σε 80¨)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endParaRPr lang="el-GR" smtClean="0"/>
          </a:p>
        </p:txBody>
      </p:sp>
      <p:sp>
        <p:nvSpPr>
          <p:cNvPr id="10243" name="2 - Θέση περιεχομένου"/>
          <p:cNvSpPr>
            <a:spLocks noGrp="1"/>
          </p:cNvSpPr>
          <p:nvPr>
            <p:ph idx="1"/>
          </p:nvPr>
        </p:nvSpPr>
        <p:spPr>
          <a:xfrm>
            <a:off x="428625" y="1857375"/>
            <a:ext cx="8229600" cy="4324350"/>
          </a:xfrm>
        </p:spPr>
        <p:txBody>
          <a:bodyPr/>
          <a:lstStyle/>
          <a:p>
            <a:r>
              <a:rPr lang="el-GR" smtClean="0"/>
              <a:t>Αιτιώδης σχέση μεταξύ Φ.Ε. και κατάκτησης ανάγνωσης</a:t>
            </a:r>
          </a:p>
          <a:p>
            <a:pPr>
              <a:buFont typeface="Georgia" pitchFamily="18" charset="0"/>
              <a:buNone/>
            </a:pPr>
            <a:r>
              <a:rPr lang="el-GR" smtClean="0"/>
              <a:t>αλλά</a:t>
            </a:r>
          </a:p>
          <a:p>
            <a:r>
              <a:rPr lang="el-GR" smtClean="0"/>
              <a:t>Η έγκαιρη παρέμβαση οδηγεί σε βελτίωση της Φ.Ε. αλλά η επίδραση στην αναγνωστική ικανότητα μειώνεται μέχρι το τέλος της Β΄ τάξης</a:t>
            </a:r>
          </a:p>
          <a:p>
            <a:r>
              <a:rPr lang="el-GR" smtClean="0"/>
              <a:t>Πιο γρήγορη κατάκτηση ανάγνωσης εις βάρος της ταχύτητας (ευχέρεια)</a:t>
            </a:r>
          </a:p>
          <a:p>
            <a:pPr>
              <a:buFont typeface="Georgia" pitchFamily="18" charset="0"/>
              <a:buNone/>
            </a:pPr>
            <a:r>
              <a:rPr lang="el-GR" smtClean="0"/>
              <a:t> </a:t>
            </a:r>
            <a:r>
              <a:rPr lang="el-GR" sz="2400" smtClean="0"/>
              <a:t>(Πόρποδας, 2002, </a:t>
            </a:r>
            <a:r>
              <a:rPr lang="en-US" sz="2400" smtClean="0"/>
              <a:t>Porpodas, 1999,Porpodas, 2006</a:t>
            </a:r>
            <a:r>
              <a:rPr lang="el-GR" sz="2400" smtClean="0"/>
              <a:t>, Παπούλια-τζελέπη, 1997, </a:t>
            </a:r>
            <a:r>
              <a:rPr lang="en-US" sz="2400" smtClean="0"/>
              <a:t>Konstantinidou &amp; Stainthorp, 2009)</a:t>
            </a:r>
            <a:endParaRPr lang="el-GR" sz="2400" smtClean="0"/>
          </a:p>
          <a:p>
            <a:endParaRPr lang="el-G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lstStyle/>
          <a:p>
            <a:endParaRPr lang="el-GR" smtClean="0"/>
          </a:p>
        </p:txBody>
      </p:sp>
      <p:sp>
        <p:nvSpPr>
          <p:cNvPr id="11267" name="2 - Θέση περιεχομένου"/>
          <p:cNvSpPr>
            <a:spLocks noGrp="1"/>
          </p:cNvSpPr>
          <p:nvPr>
            <p:ph idx="1"/>
          </p:nvPr>
        </p:nvSpPr>
        <p:spPr/>
        <p:txBody>
          <a:bodyPr/>
          <a:lstStyle/>
          <a:p>
            <a:r>
              <a:rPr lang="el-GR" sz="2400" smtClean="0"/>
              <a:t>Η συλλαβική επίγνωση αποτελεί προγνωστικό παράγοντα για την ανάγνωση και την ορθογραφία</a:t>
            </a:r>
          </a:p>
          <a:p>
            <a:pPr>
              <a:buFont typeface="Georgia" pitchFamily="18" charset="0"/>
              <a:buNone/>
            </a:pPr>
            <a:r>
              <a:rPr lang="el-GR" sz="2400" smtClean="0"/>
              <a:t>Το πρώτο επίπεδο της παρέμβασης πρέπει να ξεκινά :</a:t>
            </a:r>
          </a:p>
          <a:p>
            <a:r>
              <a:rPr lang="el-GR" sz="2400" smtClean="0"/>
              <a:t>με συλλαβική μονάδα </a:t>
            </a:r>
          </a:p>
          <a:p>
            <a:r>
              <a:rPr lang="el-GR" sz="2400" smtClean="0"/>
              <a:t>με φωνημικά έργα σε λέξεις με μικρό μήκος</a:t>
            </a:r>
            <a:endParaRPr lang="en-US" sz="2400" smtClean="0"/>
          </a:p>
          <a:p>
            <a:r>
              <a:rPr lang="el-GR" sz="2400" smtClean="0"/>
              <a:t>με τονισμένη μονάδα </a:t>
            </a:r>
          </a:p>
          <a:p>
            <a:r>
              <a:rPr lang="el-GR" sz="2400" smtClean="0"/>
              <a:t>με αρχική θέση της λέξης </a:t>
            </a:r>
          </a:p>
          <a:p>
            <a:pPr>
              <a:buFont typeface="Georgia" pitchFamily="18" charset="0"/>
              <a:buNone/>
            </a:pPr>
            <a:r>
              <a:rPr lang="el-GR" sz="2400" smtClean="0"/>
              <a:t>Ερμηνεία: μείωση απαιτήσεων στη μνήμη και την προσοχή</a:t>
            </a:r>
            <a:r>
              <a:rPr lang="en-US" sz="2400" smtClean="0"/>
              <a:t> (Aidinis &amp; Nunes, 2001)</a:t>
            </a:r>
            <a:endParaRPr lang="el-GR"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549275"/>
            <a:ext cx="8229600" cy="1143000"/>
          </a:xfrm>
        </p:spPr>
        <p:txBody>
          <a:bodyPr/>
          <a:lstStyle/>
          <a:p>
            <a:pPr eaLnBrk="1" hangingPunct="1"/>
            <a:r>
              <a:rPr lang="el-GR" sz="3600" smtClean="0"/>
              <a:t>Μέθοδοι αξιολόγησης &amp; άσκησης της φωνολογικής επίγνωσης (Πόρποδας 2002)</a:t>
            </a:r>
          </a:p>
        </p:txBody>
      </p:sp>
      <p:sp>
        <p:nvSpPr>
          <p:cNvPr id="17411" name="Rectangle 3"/>
          <p:cNvSpPr>
            <a:spLocks noGrp="1" noChangeArrowheads="1"/>
          </p:cNvSpPr>
          <p:nvPr>
            <p:ph type="body" idx="1"/>
          </p:nvPr>
        </p:nvSpPr>
        <p:spPr>
          <a:xfrm>
            <a:off x="539750" y="2060575"/>
            <a:ext cx="8229600" cy="4525963"/>
          </a:xfrm>
        </p:spPr>
        <p:txBody>
          <a:bodyPr/>
          <a:lstStyle/>
          <a:p>
            <a:pPr eaLnBrk="1" hangingPunct="1">
              <a:lnSpc>
                <a:spcPct val="90000"/>
              </a:lnSpc>
            </a:pPr>
            <a:r>
              <a:rPr lang="el-GR" sz="2000" smtClean="0"/>
              <a:t>Τεστ διάκρισης του διαφορετικού (</a:t>
            </a:r>
            <a:r>
              <a:rPr lang="en-US" sz="2000" smtClean="0"/>
              <a:t>odd word out test)</a:t>
            </a:r>
            <a:r>
              <a:rPr lang="el-GR" sz="2000" smtClean="0"/>
              <a:t> π.χ. Γάτα-γάτος-μέλι</a:t>
            </a:r>
            <a:endParaRPr lang="en-US" sz="2000" smtClean="0"/>
          </a:p>
          <a:p>
            <a:pPr eaLnBrk="1" hangingPunct="1">
              <a:lnSpc>
                <a:spcPct val="90000"/>
              </a:lnSpc>
            </a:pPr>
            <a:r>
              <a:rPr lang="en-US" sz="2000" smtClean="0"/>
              <a:t>T</a:t>
            </a:r>
            <a:r>
              <a:rPr lang="el-GR" sz="2000" smtClean="0"/>
              <a:t>εστ απόφασης για ομοιότητα ή διαφορά των λέξεων</a:t>
            </a:r>
            <a:r>
              <a:rPr lang="en-US" sz="2000" smtClean="0"/>
              <a:t> (same different matching test)</a:t>
            </a:r>
            <a:r>
              <a:rPr lang="el-GR" sz="2000" smtClean="0"/>
              <a:t> φύγε-φίδι, φως-την</a:t>
            </a:r>
          </a:p>
          <a:p>
            <a:pPr eaLnBrk="1" hangingPunct="1">
              <a:lnSpc>
                <a:spcPct val="90000"/>
              </a:lnSpc>
            </a:pPr>
            <a:r>
              <a:rPr lang="el-GR" sz="2000" smtClean="0"/>
              <a:t>Τεστ επισήμανσης ομοιοκαταληξίας (</a:t>
            </a:r>
            <a:r>
              <a:rPr lang="en-US" sz="2000" smtClean="0"/>
              <a:t>rhyming test), </a:t>
            </a:r>
            <a:r>
              <a:rPr lang="el-GR" sz="2000" smtClean="0"/>
              <a:t>πόδι/ρόδι , βίδα/μέλι</a:t>
            </a:r>
          </a:p>
          <a:p>
            <a:pPr eaLnBrk="1" hangingPunct="1">
              <a:lnSpc>
                <a:spcPct val="90000"/>
              </a:lnSpc>
            </a:pPr>
            <a:r>
              <a:rPr lang="el-GR" sz="2000" smtClean="0"/>
              <a:t>Τεστ συλλαβικής ή φωνημικής κατάτμησης (</a:t>
            </a:r>
            <a:r>
              <a:rPr lang="en-US" sz="2000" smtClean="0"/>
              <a:t>segmentation test) </a:t>
            </a:r>
            <a:r>
              <a:rPr lang="el-GR" sz="2000" smtClean="0"/>
              <a:t>μολύβι, μο-λύ-βι, ή φως, φ-ω-ς</a:t>
            </a:r>
          </a:p>
          <a:p>
            <a:pPr eaLnBrk="1" hangingPunct="1">
              <a:lnSpc>
                <a:spcPct val="90000"/>
              </a:lnSpc>
            </a:pPr>
            <a:r>
              <a:rPr lang="el-GR" sz="2000" smtClean="0"/>
              <a:t>Τεστ συλλαβικής ή φωνημικής σύνθεσης (</a:t>
            </a:r>
            <a:r>
              <a:rPr lang="en-US" sz="2000" smtClean="0"/>
              <a:t>blending test) </a:t>
            </a:r>
            <a:r>
              <a:rPr lang="el-GR" sz="2000" smtClean="0"/>
              <a:t>πε-πό-νι, πεπόνι</a:t>
            </a:r>
          </a:p>
          <a:p>
            <a:pPr eaLnBrk="1" hangingPunct="1">
              <a:lnSpc>
                <a:spcPct val="90000"/>
              </a:lnSpc>
            </a:pPr>
            <a:r>
              <a:rPr lang="el-GR" sz="2000" smtClean="0"/>
              <a:t>Τεστ συλλαβικής ή φωνημικής απαλοιφής (</a:t>
            </a:r>
            <a:r>
              <a:rPr lang="en-US" sz="2000" smtClean="0"/>
              <a:t>deletion test) </a:t>
            </a:r>
            <a:r>
              <a:rPr lang="el-GR" sz="2000" smtClean="0"/>
              <a:t>πεπόνι, αν αφαιρεθεί το πε-  πόνι</a:t>
            </a:r>
          </a:p>
          <a:p>
            <a:pPr eaLnBrk="1" hangingPunct="1">
              <a:lnSpc>
                <a:spcPct val="90000"/>
              </a:lnSpc>
            </a:pPr>
            <a:r>
              <a:rPr lang="el-GR" sz="2000" smtClean="0"/>
              <a:t>Τεστ συλλαβικής ή φωνημικής αντιστροφής (</a:t>
            </a:r>
            <a:r>
              <a:rPr lang="en-US" sz="2000" smtClean="0"/>
              <a:t>inversion test)</a:t>
            </a:r>
            <a:r>
              <a:rPr lang="el-GR" sz="2000" smtClean="0"/>
              <a:t> προφορά λέξης αντίστροφα νερό, ρονε</a:t>
            </a:r>
          </a:p>
          <a:p>
            <a:pPr eaLnBrk="1" hangingPunct="1">
              <a:lnSpc>
                <a:spcPct val="90000"/>
              </a:lnSpc>
            </a:pPr>
            <a:endParaRPr lang="el-GR" sz="200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292</TotalTime>
  <Words>636</Words>
  <Application>Microsoft Office PowerPoint</Application>
  <PresentationFormat>Προβολή στην οθόνη (4:3)</PresentationFormat>
  <Paragraphs>57</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Αστικό</vt:lpstr>
      <vt:lpstr> ΑΞΙΟΛΟΓΗΣΗ ΤΗΣ ΦΩΝΟΛΟΓΙΚΗΣ ΕΠΙΓΝΩΣΗΣ ΨΧ54 ΨΥΧΟΛΟΓΙΑ ΤΩΝ ΜΑΘΗΣΙΑΚΩΝ ΔΥΣΚΟΛΙΩΝ </vt:lpstr>
      <vt:lpstr>Φωνολογική Επίγνωση</vt:lpstr>
      <vt:lpstr>Φωνολογική επίγνωση. Τί είναι;</vt:lpstr>
      <vt:lpstr>Επίπεδα Φωνολογικής επίγνωσης</vt:lpstr>
      <vt:lpstr>Διαφάνεια 5</vt:lpstr>
      <vt:lpstr>Ευρήματα για το ρόλο της Φ.Ε. σύμφωνα με  μελέτες στην ελληνική γλώσσα</vt:lpstr>
      <vt:lpstr>Διαφάνεια 7</vt:lpstr>
      <vt:lpstr>Διαφάνεια 8</vt:lpstr>
      <vt:lpstr>Μέθοδοι αξιολόγησης &amp; άσκησης της φωνολογικής επίγνωσης (Πόρποδας 2002)</vt:lpstr>
      <vt:lpstr>Παράγοντες που επηρεάζουν το βαθμό δυσκολίας των δραστηριοτήτων Φ.Ε.</vt:lpstr>
      <vt:lpstr>Προϋποθέσεις για την επιτυχημένη εφαρμογή των δραστηριοτήτων</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Fotini Polychroni</dc:creator>
  <cp:lastModifiedBy>user</cp:lastModifiedBy>
  <cp:revision>11</cp:revision>
  <dcterms:created xsi:type="dcterms:W3CDTF">2009-03-22T10:04:41Z</dcterms:created>
  <dcterms:modified xsi:type="dcterms:W3CDTF">2020-12-23T06:48:34Z</dcterms:modified>
</cp:coreProperties>
</file>