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46"/>
  </p:notesMasterIdLst>
  <p:handoutMasterIdLst>
    <p:handoutMasterId r:id="rId47"/>
  </p:handoutMasterIdLst>
  <p:sldIdLst>
    <p:sldId id="276" r:id="rId3"/>
    <p:sldId id="323" r:id="rId4"/>
    <p:sldId id="321" r:id="rId5"/>
    <p:sldId id="256" r:id="rId6"/>
    <p:sldId id="328" r:id="rId7"/>
    <p:sldId id="329" r:id="rId8"/>
    <p:sldId id="330" r:id="rId9"/>
    <p:sldId id="331" r:id="rId10"/>
    <p:sldId id="332" r:id="rId11"/>
    <p:sldId id="336" r:id="rId12"/>
    <p:sldId id="333" r:id="rId13"/>
    <p:sldId id="337" r:id="rId14"/>
    <p:sldId id="334" r:id="rId15"/>
    <p:sldId id="335" r:id="rId16"/>
    <p:sldId id="338" r:id="rId17"/>
    <p:sldId id="320" r:id="rId18"/>
    <p:sldId id="310" r:id="rId19"/>
    <p:sldId id="257" r:id="rId20"/>
    <p:sldId id="258" r:id="rId21"/>
    <p:sldId id="259" r:id="rId22"/>
    <p:sldId id="260" r:id="rId23"/>
    <p:sldId id="261" r:id="rId24"/>
    <p:sldId id="264" r:id="rId25"/>
    <p:sldId id="265" r:id="rId26"/>
    <p:sldId id="266" r:id="rId27"/>
    <p:sldId id="267" r:id="rId28"/>
    <p:sldId id="326" r:id="rId29"/>
    <p:sldId id="262" r:id="rId30"/>
    <p:sldId id="275" r:id="rId31"/>
    <p:sldId id="292" r:id="rId32"/>
    <p:sldId id="325" r:id="rId33"/>
    <p:sldId id="263" r:id="rId34"/>
    <p:sldId id="269" r:id="rId35"/>
    <p:sldId id="315" r:id="rId36"/>
    <p:sldId id="317" r:id="rId37"/>
    <p:sldId id="277" r:id="rId38"/>
    <p:sldId id="278" r:id="rId39"/>
    <p:sldId id="311" r:id="rId40"/>
    <p:sldId id="312" r:id="rId41"/>
    <p:sldId id="313" r:id="rId42"/>
    <p:sldId id="314" r:id="rId43"/>
    <p:sldId id="281" r:id="rId44"/>
    <p:sldId id="306" r:id="rId45"/>
  </p:sldIdLst>
  <p:sldSz cx="9144000" cy="6858000" type="screen4x3"/>
  <p:notesSz cx="6797675" cy="9928225"/>
  <p:defaultTextStyle>
    <a:defPPr>
      <a:defRPr lang="el-GR"/>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0000"/>
  </p:clrMru>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Φωτεινό στυλ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Φωτεινό στυλ 1 - Έμφαση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Φωτεινό στυλ 3 - Έμφαση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Φωτεινό στυλ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71" autoAdjust="0"/>
    <p:restoredTop sz="73043" autoAdjust="0"/>
  </p:normalViewPr>
  <p:slideViewPr>
    <p:cSldViewPr>
      <p:cViewPr varScale="1">
        <p:scale>
          <a:sx n="64" d="100"/>
          <a:sy n="64" d="100"/>
        </p:scale>
        <p:origin x="-1992"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2190" y="-156"/>
      </p:cViewPr>
      <p:guideLst>
        <p:guide orient="horz" pos="3128"/>
        <p:guide pos="214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l-GR"/>
          </a:p>
        </p:txBody>
      </p:sp>
      <p:sp>
        <p:nvSpPr>
          <p:cNvPr id="46083" name="Rectangle 3"/>
          <p:cNvSpPr>
            <a:spLocks noGrp="1" noChangeArrowheads="1"/>
          </p:cNvSpPr>
          <p:nvPr>
            <p:ph type="dt" sz="quarter" idx="1"/>
          </p:nvPr>
        </p:nvSpPr>
        <p:spPr bwMode="auto">
          <a:xfrm>
            <a:off x="3849688"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6312731F-7531-4AA4-9A56-A7E1C62C7E3F}" type="datetimeFigureOut">
              <a:rPr lang="el-GR"/>
              <a:pPr>
                <a:defRPr/>
              </a:pPr>
              <a:t>16/12/2015</a:t>
            </a:fld>
            <a:endParaRPr lang="el-GR"/>
          </a:p>
        </p:txBody>
      </p:sp>
      <p:sp>
        <p:nvSpPr>
          <p:cNvPr id="46084" name="Rectangle 4"/>
          <p:cNvSpPr>
            <a:spLocks noGrp="1" noChangeArrowheads="1"/>
          </p:cNvSpPr>
          <p:nvPr>
            <p:ph type="ftr" sz="quarter" idx="2"/>
          </p:nvPr>
        </p:nvSpPr>
        <p:spPr bwMode="auto">
          <a:xfrm>
            <a:off x="0" y="9429750"/>
            <a:ext cx="2946400" cy="49688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l-GR"/>
          </a:p>
        </p:txBody>
      </p:sp>
      <p:sp>
        <p:nvSpPr>
          <p:cNvPr id="46085" name="Rectangle 5"/>
          <p:cNvSpPr>
            <a:spLocks noGrp="1" noChangeArrowheads="1"/>
          </p:cNvSpPr>
          <p:nvPr>
            <p:ph type="sldNum" sz="quarter" idx="3"/>
          </p:nvPr>
        </p:nvSpPr>
        <p:spPr bwMode="auto">
          <a:xfrm>
            <a:off x="3849688" y="9429750"/>
            <a:ext cx="2946400" cy="49688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A064BE4B-1352-472D-AC66-CAFE4587A13C}" type="slidenum">
              <a:rPr lang="el-GR"/>
              <a:pPr>
                <a:defRPr/>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l-GR"/>
          </a:p>
        </p:txBody>
      </p:sp>
      <p:sp>
        <p:nvSpPr>
          <p:cNvPr id="47107" name="Rectangle 3"/>
          <p:cNvSpPr>
            <a:spLocks noGrp="1" noChangeArrowheads="1"/>
          </p:cNvSpPr>
          <p:nvPr>
            <p:ph type="dt" idx="1"/>
          </p:nvPr>
        </p:nvSpPr>
        <p:spPr bwMode="auto">
          <a:xfrm>
            <a:off x="3849688"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8E1ADD5E-6C0D-4121-9073-4746790FBFEF}" type="datetimeFigureOut">
              <a:rPr lang="el-GR"/>
              <a:pPr>
                <a:defRPr/>
              </a:pPr>
              <a:t>16/12/2015</a:t>
            </a:fld>
            <a:endParaRPr lang="el-GR"/>
          </a:p>
        </p:txBody>
      </p:sp>
      <p:sp>
        <p:nvSpPr>
          <p:cNvPr id="55300" name="Rectangle 4"/>
          <p:cNvSpPr>
            <a:spLocks noGrp="1" noRot="1" noChangeAspect="1" noChangeArrowheads="1" noTextEdit="1"/>
          </p:cNvSpPr>
          <p:nvPr>
            <p:ph type="sldImg" idx="2"/>
          </p:nvPr>
        </p:nvSpPr>
        <p:spPr bwMode="auto">
          <a:xfrm>
            <a:off x="919163" y="746125"/>
            <a:ext cx="4959350" cy="3721100"/>
          </a:xfrm>
          <a:prstGeom prst="rect">
            <a:avLst/>
          </a:prstGeom>
          <a:noFill/>
          <a:ln w="9525">
            <a:solidFill>
              <a:srgbClr val="000000"/>
            </a:solidFill>
            <a:miter lim="800000"/>
            <a:headEnd/>
            <a:tailEnd/>
          </a:ln>
        </p:spPr>
      </p:sp>
      <p:sp>
        <p:nvSpPr>
          <p:cNvPr id="47109" name="Rectangle 5"/>
          <p:cNvSpPr>
            <a:spLocks noGrp="1" noChangeArrowheads="1"/>
          </p:cNvSpPr>
          <p:nvPr>
            <p:ph type="body" sz="quarter" idx="3"/>
          </p:nvPr>
        </p:nvSpPr>
        <p:spPr bwMode="auto">
          <a:xfrm>
            <a:off x="679450" y="4716463"/>
            <a:ext cx="5438775" cy="44672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l-GR" noProof="0" smtClean="0"/>
              <a:t>Click to edit Master text styles</a:t>
            </a:r>
          </a:p>
          <a:p>
            <a:pPr lvl="1"/>
            <a:r>
              <a:rPr lang="el-GR" noProof="0" smtClean="0"/>
              <a:t>Second level</a:t>
            </a:r>
          </a:p>
          <a:p>
            <a:pPr lvl="2"/>
            <a:r>
              <a:rPr lang="el-GR" noProof="0" smtClean="0"/>
              <a:t>Third level</a:t>
            </a:r>
          </a:p>
          <a:p>
            <a:pPr lvl="3"/>
            <a:r>
              <a:rPr lang="el-GR" noProof="0" smtClean="0"/>
              <a:t>Fourth level</a:t>
            </a:r>
          </a:p>
          <a:p>
            <a:pPr lvl="4"/>
            <a:r>
              <a:rPr lang="el-GR" noProof="0" smtClean="0"/>
              <a:t>Fifth level</a:t>
            </a:r>
          </a:p>
        </p:txBody>
      </p:sp>
      <p:sp>
        <p:nvSpPr>
          <p:cNvPr id="47110" name="Rectangle 6"/>
          <p:cNvSpPr>
            <a:spLocks noGrp="1" noChangeArrowheads="1"/>
          </p:cNvSpPr>
          <p:nvPr>
            <p:ph type="ftr" sz="quarter" idx="4"/>
          </p:nvPr>
        </p:nvSpPr>
        <p:spPr bwMode="auto">
          <a:xfrm>
            <a:off x="0" y="9429750"/>
            <a:ext cx="2946400" cy="49688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l-GR"/>
          </a:p>
        </p:txBody>
      </p:sp>
      <p:sp>
        <p:nvSpPr>
          <p:cNvPr id="47111" name="Rectangle 7"/>
          <p:cNvSpPr>
            <a:spLocks noGrp="1" noChangeArrowheads="1"/>
          </p:cNvSpPr>
          <p:nvPr>
            <p:ph type="sldNum" sz="quarter" idx="5"/>
          </p:nvPr>
        </p:nvSpPr>
        <p:spPr bwMode="auto">
          <a:xfrm>
            <a:off x="3849688" y="9429750"/>
            <a:ext cx="2946400" cy="49688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4221A320-77F1-4F1D-9A3E-044F528E5A1A}"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p:spPr>
        <p:txBody>
          <a:bodyPr/>
          <a:lstStyle/>
          <a:p>
            <a:pPr eaLnBrk="1" hangingPunct="1"/>
            <a:r>
              <a:rPr lang="el-GR" b="1" smtClean="0"/>
              <a:t>Καταμερισμός εργασίας</a:t>
            </a:r>
            <a:r>
              <a:rPr lang="el-GR" smtClean="0"/>
              <a:t>: Έτσι ώστε η κάθε θέση εργασίας να καταλαμβάνεται από έναν ειδικό στον οποίο θα δίνεται η αντίστοιχη εξουσία για την εκτέλεση των καθηκόντων του.</a:t>
            </a:r>
          </a:p>
          <a:p>
            <a:pPr eaLnBrk="1" hangingPunct="1"/>
            <a:r>
              <a:rPr lang="el-GR" b="1" smtClean="0"/>
              <a:t>Ιεραρχία της εξουσίας</a:t>
            </a:r>
            <a:r>
              <a:rPr lang="el-GR" smtClean="0"/>
              <a:t>: Στην οργάνωση πρέπει να υπάρχει μια ιεραρχία ή αλυσίδα εξουσίας η οποία θα ξεκινά από την ανώτατη διοίκηση και θα καταλήγει στη βάση. Η κάθε κατώτερη θέση θα αναφέρεται σε μια ανώτερη θέση έτσι ώστε να εξασφαλίζεται ο έλεγχος από ένα ενιαίο κέντρο εξουσίας.</a:t>
            </a:r>
          </a:p>
          <a:p>
            <a:pPr eaLnBrk="1" hangingPunct="1"/>
            <a:r>
              <a:rPr lang="el-GR" b="1" smtClean="0"/>
              <a:t>Κανόνες και κανονισμοί</a:t>
            </a:r>
            <a:r>
              <a:rPr lang="el-GR" smtClean="0"/>
              <a:t>: Γραπτοί κανόνες και διαδικασίες καθορίζουν τη συμπεριφορά των εργαζομένων, διευκολύνουν τον συντονισμό και εξασφαλίζουν την τυποποίηση των εργασιών.</a:t>
            </a:r>
          </a:p>
          <a:p>
            <a:pPr eaLnBrk="1" hangingPunct="1"/>
            <a:r>
              <a:rPr lang="el-GR" b="1" smtClean="0"/>
              <a:t>Απρόσωπος προσανατολισμός ή απρόσωπες σχέσεις</a:t>
            </a:r>
            <a:r>
              <a:rPr lang="el-GR" smtClean="0"/>
              <a:t>: Οι κανόνες και διαδικασίες βοηθούν τα διοικητικά στελέχη να διοικούν απρόσωπα τους οργανισμούς χωρίς να λαμβάνουν υπόψη τα προσωπικά χαρακτηριστικά των εργαζομένων.</a:t>
            </a:r>
          </a:p>
          <a:p>
            <a:pPr eaLnBrk="1" hangingPunct="1"/>
            <a:r>
              <a:rPr lang="el-GR" b="1" smtClean="0"/>
              <a:t>Προσανατολισμός καριέρας: </a:t>
            </a:r>
            <a:r>
              <a:rPr lang="el-GR" smtClean="0"/>
              <a:t>Επιλογή και ανάπτυξη προσωπικού βασισμένη στην ικανότητα. Η απόδοση των εργαζομένων και οι ικανότητές τους είναι τα μοναδικά κριτήρια της εξέλιξης τους στην οργάνωση</a:t>
            </a:r>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xfrm>
            <a:off x="1211263" y="355600"/>
            <a:ext cx="4375150" cy="3281363"/>
          </a:xfrm>
          <a:ln/>
        </p:spPr>
      </p:sp>
      <p:sp>
        <p:nvSpPr>
          <p:cNvPr id="72707" name="Θέση σημειώσεων 1"/>
          <p:cNvSpPr>
            <a:spLocks noGrp="1"/>
          </p:cNvSpPr>
          <p:nvPr/>
        </p:nvSpPr>
        <p:spPr bwMode="auto">
          <a:xfrm>
            <a:off x="679450" y="4716463"/>
            <a:ext cx="5438775" cy="4467225"/>
          </a:xfrm>
          <a:prstGeom prst="rect">
            <a:avLst/>
          </a:prstGeom>
          <a:noFill/>
          <a:ln w="9525">
            <a:noFill/>
            <a:miter lim="800000"/>
            <a:headEnd/>
            <a:tailEnd/>
          </a:ln>
        </p:spPr>
        <p:txBody>
          <a:bodyPr/>
          <a:lstStyle/>
          <a:p>
            <a:pPr eaLnBrk="0" hangingPunct="0">
              <a:spcBef>
                <a:spcPct val="30000"/>
              </a:spcBef>
            </a:pPr>
            <a:endParaRPr lang="en-US" sz="1200">
              <a:latin typeface="Calibri"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Θέση εικόνας διαφάνειας 1"/>
          <p:cNvSpPr>
            <a:spLocks noGrp="1" noRot="1" noChangeAspect="1" noTextEdit="1"/>
          </p:cNvSpPr>
          <p:nvPr>
            <p:ph type="sldImg"/>
          </p:nvPr>
        </p:nvSpPr>
        <p:spPr>
          <a:xfrm>
            <a:off x="1376363" y="223838"/>
            <a:ext cx="4044950" cy="3033712"/>
          </a:xfrm>
          <a:ln/>
        </p:spPr>
      </p:sp>
      <p:sp>
        <p:nvSpPr>
          <p:cNvPr id="3" name="Θέση σημειώσεων 2"/>
          <p:cNvSpPr>
            <a:spLocks noGrp="1"/>
          </p:cNvSpPr>
          <p:nvPr>
            <p:ph type="body" idx="1"/>
          </p:nvPr>
        </p:nvSpPr>
        <p:spPr>
          <a:xfrm>
            <a:off x="122238" y="3408363"/>
            <a:ext cx="6675437" cy="6372225"/>
          </a:xfrm>
        </p:spPr>
        <p:txBody>
          <a:bodyPr/>
          <a:lstStyle/>
          <a:p>
            <a:pPr>
              <a:defRPr/>
            </a:pPr>
            <a:r>
              <a:rPr lang="el-GR" dirty="0" smtClean="0"/>
              <a:t>Η  απεικόνιση που είναι η πραγματικότητα αφηρημένη και που περιέχει τα πιο απαραίτητα στοιχεία της, λέγεται </a:t>
            </a:r>
            <a:r>
              <a:rPr lang="el-GR" b="1" i="1" dirty="0" smtClean="0"/>
              <a:t>πρότυπο σχήμα</a:t>
            </a:r>
            <a:r>
              <a:rPr lang="el-GR" dirty="0" smtClean="0"/>
              <a:t>.</a:t>
            </a:r>
          </a:p>
          <a:p>
            <a:pPr>
              <a:defRPr/>
            </a:pPr>
            <a:r>
              <a:rPr lang="el-GR" dirty="0" smtClean="0"/>
              <a:t>Το πρότυπο σχήμα είναι πάντα λιγότερο πολύπλοκο από τα πραγματικά φαινόμενα, αναπαριστά τα φαινόμενα αλλά με λιγότερες λεπτομέρειες</a:t>
            </a:r>
          </a:p>
          <a:p>
            <a:pPr>
              <a:defRPr/>
            </a:pPr>
            <a:r>
              <a:rPr lang="el-GR" dirty="0" smtClean="0"/>
              <a:t>Επειδή η δυνατότητα κατατόπισης του ανθρώπου είναι περιορισμένη, τα πραγματικά φαινόμενα πρώτα μειώνονται σε πρότυπα σχήματα.</a:t>
            </a:r>
          </a:p>
          <a:p>
            <a:pPr>
              <a:defRPr/>
            </a:pPr>
            <a:r>
              <a:rPr lang="el-GR" dirty="0" smtClean="0"/>
              <a:t>Ο συστημικός μάνατζερ συλλαμβάνει τα πραγματικά φαινόμενα σαν να ήταν συστήματα .</a:t>
            </a:r>
          </a:p>
          <a:p>
            <a:pPr>
              <a:defRPr/>
            </a:pPr>
            <a:r>
              <a:rPr lang="el-GR" dirty="0" smtClean="0"/>
              <a:t>Ο συστημικός μάνατζερ που εξετάζει τα φαινόμενα ως ολότητες, τα συλλαμβάνει ως μια λογική περίληψη εκείνων των χαρακτηριστικών του φυσικού ή κοινωνικού κόσμου που μπορεί να επιδράσουν στη συμπεριφορά του.</a:t>
            </a:r>
          </a:p>
          <a:p>
            <a:pPr>
              <a:defRPr/>
            </a:pPr>
            <a:r>
              <a:rPr lang="el-GR" dirty="0" smtClean="0"/>
              <a:t>Η </a:t>
            </a:r>
            <a:r>
              <a:rPr lang="el-GR" b="1" dirty="0" smtClean="0"/>
              <a:t>συστημική μεθοδολογία </a:t>
            </a:r>
            <a:r>
              <a:rPr lang="el-GR" dirty="0" smtClean="0"/>
              <a:t>είναι ο χαρακτηριστικός τρόπος  με τον οποίο ο συστημικός επιστήμονας </a:t>
            </a:r>
            <a:r>
              <a:rPr lang="el-GR" b="1" dirty="0" smtClean="0"/>
              <a:t>επεμβαίνει</a:t>
            </a:r>
            <a:r>
              <a:rPr lang="el-GR" dirty="0" smtClean="0"/>
              <a:t> στην πραγματικότητα.</a:t>
            </a:r>
          </a:p>
          <a:p>
            <a:pPr>
              <a:defRPr/>
            </a:pPr>
            <a:r>
              <a:rPr lang="el-GR" dirty="0" smtClean="0"/>
              <a:t>Το </a:t>
            </a:r>
            <a:r>
              <a:rPr lang="el-GR" b="1" i="1" dirty="0" smtClean="0"/>
              <a:t>σύστημα</a:t>
            </a:r>
            <a:r>
              <a:rPr lang="el-GR" dirty="0" smtClean="0"/>
              <a:t> εκφράζει δυο συστατικά της συστημικής σκέψης δηλ. Α) ότι το σύστημα είναι «κατασκευή» και β) ότι η «κατασκευή» είναι σύνθεση μερών σε ενιαίο σύνολο. </a:t>
            </a:r>
          </a:p>
          <a:p>
            <a:pPr>
              <a:defRPr/>
            </a:pPr>
            <a:r>
              <a:rPr lang="el-GR" b="1" i="1" dirty="0" smtClean="0"/>
              <a:t>Σύστημα</a:t>
            </a:r>
            <a:r>
              <a:rPr lang="el-GR" dirty="0" smtClean="0"/>
              <a:t> είναι </a:t>
            </a:r>
            <a:r>
              <a:rPr lang="el-GR" b="1" i="1" dirty="0" smtClean="0"/>
              <a:t>Ενιαίο</a:t>
            </a:r>
            <a:r>
              <a:rPr lang="el-GR" b="1" dirty="0" smtClean="0"/>
              <a:t> </a:t>
            </a:r>
            <a:r>
              <a:rPr lang="el-GR" b="1" i="1" dirty="0" smtClean="0"/>
              <a:t>Σύνολο</a:t>
            </a:r>
            <a:r>
              <a:rPr lang="el-GR" b="1" dirty="0" smtClean="0"/>
              <a:t> </a:t>
            </a:r>
            <a:r>
              <a:rPr lang="el-GR" dirty="0" smtClean="0"/>
              <a:t>που αποτελείται από </a:t>
            </a:r>
            <a:r>
              <a:rPr lang="el-GR" b="1" i="1" dirty="0" smtClean="0"/>
              <a:t>αλληλένδετα μέρη </a:t>
            </a:r>
            <a:r>
              <a:rPr lang="el-GR" dirty="0" smtClean="0"/>
              <a:t>δηλαδή στοιχεία που έχουν διασυνδέσεις αλληλεξαρτήσεως και αλληλεπιδράσεως.</a:t>
            </a:r>
          </a:p>
          <a:p>
            <a:pPr>
              <a:defRPr/>
            </a:pPr>
            <a:r>
              <a:rPr lang="el-GR" dirty="0" smtClean="0"/>
              <a:t>Η </a:t>
            </a:r>
            <a:r>
              <a:rPr lang="el-GR" b="1" dirty="0" smtClean="0"/>
              <a:t>οργάνωση (τάξη</a:t>
            </a:r>
            <a:r>
              <a:rPr lang="el-GR" dirty="0" smtClean="0"/>
              <a:t>) που υπάρχει σε κάθε σύστημα είναι κατασκευασμένη</a:t>
            </a:r>
          </a:p>
          <a:p>
            <a:pPr>
              <a:defRPr/>
            </a:pPr>
            <a:r>
              <a:rPr lang="el-GR" b="1" dirty="0" smtClean="0"/>
              <a:t>Δομή</a:t>
            </a:r>
            <a:r>
              <a:rPr lang="el-GR" dirty="0" smtClean="0"/>
              <a:t> είναι η σχετικά σταθερή οργάνωση </a:t>
            </a:r>
            <a:r>
              <a:rPr lang="el-GR" b="1" dirty="0" smtClean="0"/>
              <a:t>Στοιχεία</a:t>
            </a:r>
            <a:r>
              <a:rPr lang="el-GR" dirty="0" smtClean="0"/>
              <a:t> είναι εκείνα τα ουσιώδη και σταθερά μέρη του συστήματος που μπορούν να αναγνωριστούν ότι συμβάλουν στη συμπεριφορά του σαν συνόλου. </a:t>
            </a:r>
            <a:r>
              <a:rPr lang="el-GR" b="1" dirty="0" smtClean="0"/>
              <a:t>Διασυνδέσεις</a:t>
            </a:r>
            <a:r>
              <a:rPr lang="el-GR" dirty="0" smtClean="0"/>
              <a:t> είναι οι σχέσεις αλληλεπιδράσεως που συνδέουν τα στοιχεία του συστήματος. </a:t>
            </a:r>
            <a:r>
              <a:rPr lang="el-GR" b="1" dirty="0" smtClean="0"/>
              <a:t>Όριο</a:t>
            </a:r>
            <a:r>
              <a:rPr lang="el-GR" dirty="0" smtClean="0"/>
              <a:t> είναι το σύνορο ή νοητή γραμμή που περικλείει τα στοιχεία σχετικά ανοικτό προς το περιβάλλον δηλαδή δεν είναι άκαμπτο ούτε αδιαπέραστο. Τα όρια εξασφαλίζουν μια ελεγχόμενη ανταλλαγή εισερχομένων και εξερχομένων δεδομένων. Τα κλειστά όρια οδηγούν στην αποσύνθεση μέσω του 2</a:t>
            </a:r>
            <a:r>
              <a:rPr lang="el-GR" baseline="30000" dirty="0" smtClean="0"/>
              <a:t>ου</a:t>
            </a:r>
            <a:r>
              <a:rPr lang="el-GR" dirty="0" smtClean="0"/>
              <a:t> νόμου της θερμοδυναμικής την εντροπία. Το </a:t>
            </a:r>
            <a:r>
              <a:rPr lang="el-GR" b="1" dirty="0" smtClean="0"/>
              <a:t>περιβάλλον</a:t>
            </a:r>
            <a:r>
              <a:rPr lang="el-GR" dirty="0" smtClean="0"/>
              <a:t>  του συστήματος  είναι οι παράγοντες που επηρεάζουν και επηρεάζονται από το σύστημα αλλά δεν ελέγχονται από αυτό. Η επικοινωνία με το περιβάλλον γίνεται μέσω της </a:t>
            </a:r>
            <a:r>
              <a:rPr lang="el-GR" b="1" dirty="0" smtClean="0"/>
              <a:t>εισόδου</a:t>
            </a:r>
            <a:r>
              <a:rPr lang="el-GR" dirty="0" smtClean="0"/>
              <a:t> (εισροών) και της </a:t>
            </a:r>
            <a:r>
              <a:rPr lang="el-GR" b="1" dirty="0" smtClean="0"/>
              <a:t>εξόδου </a:t>
            </a:r>
            <a:r>
              <a:rPr lang="el-GR" dirty="0" smtClean="0"/>
              <a:t>(εκροών) . Η  </a:t>
            </a:r>
            <a:r>
              <a:rPr lang="el-GR" b="1" dirty="0" smtClean="0"/>
              <a:t>μετατροπή-μεταποίηση </a:t>
            </a:r>
            <a:r>
              <a:rPr lang="el-GR" dirty="0" smtClean="0"/>
              <a:t>είναι η διαδικασία επεξεργασίας και μετασχηματισμού των εισροών σε εκροές</a:t>
            </a:r>
            <a:r>
              <a:rPr lang="el-GR" b="1" dirty="0" smtClean="0"/>
              <a:t>. Έλεγχος </a:t>
            </a:r>
            <a:r>
              <a:rPr lang="el-GR" dirty="0" smtClean="0"/>
              <a:t>είναι ο μηχανισμός που διατηρεί τη δομή / λειτουργία  του συστήματος και διασφαλίζει τις εκροές του. Στο μηχανισμό αυτό βασική είναι η λειτουργία </a:t>
            </a:r>
            <a:r>
              <a:rPr lang="el-GR" b="1" dirty="0" smtClean="0"/>
              <a:t>«αναδράσεως» </a:t>
            </a:r>
            <a:r>
              <a:rPr lang="el-GR" dirty="0" smtClean="0"/>
              <a:t>ή ανατροφοδοτήσεως μέσω της οποίας το σύστημα πληροφορείται τις ανεπιθύμητες αποκλίσεις της συμπεριφοράς του, τις οποίες και διορθώνει.</a:t>
            </a:r>
          </a:p>
          <a:p>
            <a:pPr>
              <a:defRPr/>
            </a:pPr>
            <a:r>
              <a:rPr lang="el-GR" dirty="0" smtClean="0"/>
              <a:t>Η δομή και λειτουργία του συστήματος έχουν</a:t>
            </a:r>
            <a:r>
              <a:rPr lang="el-GR" b="1" dirty="0" smtClean="0"/>
              <a:t> κατάσταση</a:t>
            </a:r>
            <a:r>
              <a:rPr lang="el-GR" dirty="0" smtClean="0"/>
              <a:t> σε γενικές γραμμές οι ιδιότητες των στοιχείων μεταβάλλονται βραδέως ενώ οι ιδιότητες των λειτουργιών ταχύτερα.</a:t>
            </a:r>
          </a:p>
          <a:p>
            <a:pPr>
              <a:defRPr/>
            </a:pPr>
            <a:r>
              <a:rPr lang="el-GR" b="1" dirty="0" smtClean="0"/>
              <a:t>Σταθερή κατάσταση </a:t>
            </a:r>
            <a:r>
              <a:rPr lang="el-GR" dirty="0" smtClean="0"/>
              <a:t>είναι η κατάσταση εκείνη του συστήματος που διατηρείται ίδια ή περίπου ίδια παρά τις αλλαγές του περιβάλλοντος. Η επίδραση του περιβάλλοντος, μια ουσιώδης αλλαγή των εισροών θα προκαλέσει κατ’ ανάγκη προσαρμογή στην κατάσταση του συστήματος. Ανάλογα με την προσαρμοστική ικανότητα του συστήματος αλλάζει πρώτα μια ή περισσότερες λειτουργίες του  και αυτό αν δεν είναι αρκετό για την προσαρμογή αλλάζει αργότερα και η δομή του. Επομένως , σταθερή κατάσταση του δυναμικού συστήματος είναι βαθμιαία και ομαλή μεταβολή της καταστάσεως του στο χρόνο, </a:t>
            </a:r>
            <a:r>
              <a:rPr lang="el-GR" dirty="0" err="1" smtClean="0"/>
              <a:t>γι’αυτό</a:t>
            </a:r>
            <a:r>
              <a:rPr lang="el-GR" dirty="0" smtClean="0"/>
              <a:t> και η σταθερή κατάσταση ονομάζεται  και «δυναμική ισορροπία» που διακρίνεται από την στατική ισορροπία.</a:t>
            </a:r>
          </a:p>
          <a:p>
            <a:pPr>
              <a:defRPr/>
            </a:pPr>
            <a:r>
              <a:rPr lang="el-GR" dirty="0" smtClean="0"/>
              <a:t>Η </a:t>
            </a:r>
            <a:r>
              <a:rPr lang="el-GR" b="1" dirty="0" smtClean="0"/>
              <a:t>ανάπτυξη </a:t>
            </a:r>
            <a:r>
              <a:rPr lang="el-GR" dirty="0" smtClean="0"/>
              <a:t>του συστήματος αφορά στον αριθμό των στοιχείων και την περαιτέρω διαφοροποίησή τους που οδηγεί στον πολλαπλασιασμό των ιεραρχικών επιπέδων. Κατά τη σύγχρονη συστημική θεωρία  η διαδικασία της </a:t>
            </a:r>
            <a:r>
              <a:rPr lang="el-GR" b="1" dirty="0" smtClean="0"/>
              <a:t>μορφογενέσεως</a:t>
            </a:r>
            <a:r>
              <a:rPr lang="el-GR" dirty="0" smtClean="0"/>
              <a:t> του συστήματος είναι συνεχής και προκαλεί διαδοχικές μεταμορφώσεις που οδηγούν στην οργανωμένη πολυπλοκότητα</a:t>
            </a:r>
          </a:p>
          <a:p>
            <a:pPr>
              <a:defRPr/>
            </a:pPr>
            <a:r>
              <a:rPr lang="el-GR" dirty="0" smtClean="0"/>
              <a:t>Αντίθετα η </a:t>
            </a:r>
            <a:r>
              <a:rPr lang="el-GR" b="1" dirty="0" smtClean="0"/>
              <a:t>δυσλειτουργία</a:t>
            </a:r>
            <a:r>
              <a:rPr lang="el-GR" dirty="0" smtClean="0"/>
              <a:t> του συστήματος από απότομες αλλαγές του περιβάλλοντος προκαλεί </a:t>
            </a:r>
            <a:r>
              <a:rPr lang="el-GR" b="1" dirty="0" smtClean="0"/>
              <a:t>ένταση</a:t>
            </a:r>
            <a:r>
              <a:rPr lang="el-GR" dirty="0" smtClean="0"/>
              <a:t> που μπορεί να εξελιχθεί σε κρίση και να επιφέρει ακόμα και την </a:t>
            </a:r>
            <a:r>
              <a:rPr lang="el-GR" b="1" dirty="0" smtClean="0"/>
              <a:t>καταστροφή </a:t>
            </a:r>
            <a:r>
              <a:rPr lang="el-GR" dirty="0" smtClean="0"/>
              <a:t>του συστήματος.</a:t>
            </a:r>
          </a:p>
          <a:p>
            <a:pPr>
              <a:defRPr/>
            </a:pPr>
            <a:r>
              <a:rPr lang="el-GR" sz="800" b="1" dirty="0" smtClean="0"/>
              <a:t>Ιδιότητες των ανθρωπίνων συστημάτων</a:t>
            </a:r>
          </a:p>
          <a:p>
            <a:pPr marL="171450" indent="-171450">
              <a:buFont typeface="Arial" pitchFamily="34" charset="0"/>
              <a:buChar char="•"/>
              <a:defRPr/>
            </a:pPr>
            <a:r>
              <a:rPr lang="el-GR" b="1" dirty="0" smtClean="0"/>
              <a:t>Είναι πολύπλοκα</a:t>
            </a:r>
            <a:r>
              <a:rPr lang="el-GR" dirty="0" smtClean="0"/>
              <a:t>. Όχι μόνο του αριθμού των στοιχείων αλλά και την ένταση, πολλαπλότητα, πυκνότητα και ποικιλία των λειτουργικών και δικτύων και ελέγχων</a:t>
            </a:r>
          </a:p>
          <a:p>
            <a:pPr marL="171450" indent="-171450">
              <a:buFont typeface="Arial" pitchFamily="34" charset="0"/>
              <a:buChar char="•"/>
              <a:defRPr/>
            </a:pPr>
            <a:r>
              <a:rPr lang="el-GR" b="1" dirty="0" smtClean="0"/>
              <a:t>Αυτορυθμίζοντα</a:t>
            </a:r>
            <a:r>
              <a:rPr lang="el-GR" dirty="0" smtClean="0"/>
              <a:t>ι. Αυτορρύθμιση σημαίνει αυτοέλεγχο και οι πολλαπλοί έλεγχοι βρίσκονται </a:t>
            </a:r>
            <a:r>
              <a:rPr lang="el-GR" b="1" dirty="0" smtClean="0"/>
              <a:t>μέσα στο σύστημα</a:t>
            </a:r>
            <a:r>
              <a:rPr lang="el-GR" dirty="0" smtClean="0"/>
              <a:t> και είναι ταυτόχρονα συγκεντρωμένοι και αποκεντρωμένοι. Η συνύπαρξη πολλαπλών ελέγχων και ιδίως η αποκέντρωση ορισμένων συντελεί στην σχετικώς χαμηλή ελεγξιμότητα .</a:t>
            </a:r>
          </a:p>
          <a:p>
            <a:pPr marL="171450" indent="-171450">
              <a:buFont typeface="Arial" pitchFamily="34" charset="0"/>
              <a:buChar char="•"/>
              <a:defRPr/>
            </a:pPr>
            <a:r>
              <a:rPr lang="el-GR" b="1" dirty="0" smtClean="0"/>
              <a:t>Είναι δυναμικά</a:t>
            </a:r>
            <a:r>
              <a:rPr lang="el-GR" dirty="0" smtClean="0"/>
              <a:t>. Αλλάζουν με την πάροδο του χρόνου γιατί είναι </a:t>
            </a:r>
            <a:r>
              <a:rPr lang="el-GR" b="1" dirty="0" smtClean="0"/>
              <a:t>συστήματα πράξεων</a:t>
            </a:r>
            <a:r>
              <a:rPr lang="el-GR" dirty="0" smtClean="0"/>
              <a:t>. Η </a:t>
            </a:r>
            <a:r>
              <a:rPr lang="el-GR" b="1" dirty="0" smtClean="0"/>
              <a:t>πράξη</a:t>
            </a:r>
            <a:r>
              <a:rPr lang="el-GR" dirty="0" smtClean="0"/>
              <a:t> είναι χαρακτηριστική ανθρώπινη συμπεριφορά που στηρίζεται στην </a:t>
            </a:r>
            <a:r>
              <a:rPr lang="el-GR" b="1" dirty="0" smtClean="0"/>
              <a:t>απόφαση</a:t>
            </a:r>
            <a:r>
              <a:rPr lang="el-GR" dirty="0" smtClean="0"/>
              <a:t> δηλαδή στη ενσυνείδητη επιλογή μεταξύ πλειόνων δυνατοτήτων δράσης </a:t>
            </a:r>
            <a:r>
              <a:rPr lang="el-GR" dirty="0" err="1" smtClean="0"/>
              <a:t>γι’αυτό</a:t>
            </a:r>
            <a:r>
              <a:rPr lang="el-GR" dirty="0" smtClean="0"/>
              <a:t> και τα συστήματα αυτά είναι </a:t>
            </a:r>
            <a:r>
              <a:rPr lang="el-GR" b="1" dirty="0" smtClean="0"/>
              <a:t>στοχαστικά</a:t>
            </a:r>
            <a:r>
              <a:rPr lang="el-GR" dirty="0" smtClean="0"/>
              <a:t> και όχι </a:t>
            </a:r>
            <a:r>
              <a:rPr lang="el-GR" b="1" dirty="0" smtClean="0"/>
              <a:t>αιτιοκρατικά</a:t>
            </a:r>
            <a:r>
              <a:rPr lang="el-GR" dirty="0" smtClean="0"/>
              <a:t> </a:t>
            </a:r>
          </a:p>
          <a:p>
            <a:pPr marL="171450" indent="-171450">
              <a:buFont typeface="Arial" pitchFamily="34" charset="0"/>
              <a:buChar char="•"/>
              <a:defRPr/>
            </a:pPr>
            <a:r>
              <a:rPr lang="el-GR" b="1" dirty="0" smtClean="0"/>
              <a:t>Είναι ιεραρχικά</a:t>
            </a:r>
            <a:r>
              <a:rPr lang="el-GR" dirty="0" smtClean="0"/>
              <a:t>. Η δομή και λειτουργία τους είναι πολυεπίπεδη  υπό την έννοια ότι περιλαμβάνει πολλά επίπεδα ελέγχου. Η ιεραρχική δομή διατηρεί την ταυτότητα του συστήματος.</a:t>
            </a:r>
          </a:p>
          <a:p>
            <a:pPr marL="171450" indent="-171450">
              <a:buFont typeface="Arial" pitchFamily="34" charset="0"/>
              <a:buChar char="•"/>
              <a:defRPr/>
            </a:pPr>
            <a:r>
              <a:rPr lang="el-GR" sz="800" b="1" dirty="0" smtClean="0"/>
              <a:t>Έχουν χαμηλή ελεγξιμότητα</a:t>
            </a:r>
          </a:p>
          <a:p>
            <a:pPr marL="171450" indent="-171450">
              <a:buFont typeface="Arial" pitchFamily="34" charset="0"/>
              <a:buChar char="•"/>
              <a:defRPr/>
            </a:pPr>
            <a:r>
              <a:rPr lang="el-GR" b="1" dirty="0" smtClean="0"/>
              <a:t>Επεξεργάζονται συμβολική πληροφορία</a:t>
            </a:r>
            <a:r>
              <a:rPr lang="el-GR" dirty="0" smtClean="0"/>
              <a:t>. Η πιο χαρακτηριστική λειτουργία των Σ είναι η επεξεργασία της πολύπλοκης πληροφορίας που αποκαλούμε </a:t>
            </a:r>
            <a:r>
              <a:rPr lang="el-GR" b="1" dirty="0" smtClean="0"/>
              <a:t>σύμβολα.</a:t>
            </a:r>
            <a:r>
              <a:rPr lang="el-GR" dirty="0" smtClean="0"/>
              <a:t> Τα Α.Σ. είναι </a:t>
            </a:r>
            <a:r>
              <a:rPr lang="el-GR" b="1" dirty="0" smtClean="0"/>
              <a:t>συστήματα πράξεων </a:t>
            </a:r>
            <a:r>
              <a:rPr lang="el-GR" dirty="0" smtClean="0"/>
              <a:t>και κεντρική φάση της επεξεργασίας αυτής είναι η </a:t>
            </a:r>
            <a:r>
              <a:rPr lang="el-GR" b="1" dirty="0" smtClean="0"/>
              <a:t>μετατροπή αξιών. </a:t>
            </a:r>
            <a:r>
              <a:rPr lang="el-GR" dirty="0" smtClean="0"/>
              <a:t>Η </a:t>
            </a:r>
            <a:r>
              <a:rPr lang="el-GR" b="1" dirty="0" smtClean="0"/>
              <a:t>πράξης</a:t>
            </a:r>
            <a:r>
              <a:rPr lang="el-GR" dirty="0" smtClean="0"/>
              <a:t> είναι σκόπιμη συμπεριφορά επειδή στηρίζεται στην </a:t>
            </a:r>
            <a:r>
              <a:rPr lang="el-GR" b="1" dirty="0" smtClean="0"/>
              <a:t>απόφαση</a:t>
            </a:r>
            <a:r>
              <a:rPr lang="el-GR" dirty="0" smtClean="0"/>
              <a:t> που είναι ενσυνείδητη επιλογή ορισμένου σκοπού. Η επιλογή </a:t>
            </a:r>
            <a:r>
              <a:rPr lang="el-GR" b="1" dirty="0" smtClean="0"/>
              <a:t>ορισμένης πράξης </a:t>
            </a:r>
            <a:r>
              <a:rPr lang="el-GR" dirty="0" smtClean="0"/>
              <a:t>είναι πρωτίστως επιλογή ορισμένης </a:t>
            </a:r>
            <a:r>
              <a:rPr lang="el-GR" b="1" dirty="0" smtClean="0"/>
              <a:t>αξίας</a:t>
            </a:r>
            <a:r>
              <a:rPr lang="el-GR" dirty="0" smtClean="0"/>
              <a:t> στην ικανοποίηση της οποίας τείνει η πράξη.</a:t>
            </a:r>
            <a:endParaRPr lang="el-GR" b="1" dirty="0"/>
          </a:p>
        </p:txBody>
      </p:sp>
      <p:cxnSp>
        <p:nvCxnSpPr>
          <p:cNvPr id="6" name="Ευθύγραμμο βέλος σύνδεσης 5"/>
          <p:cNvCxnSpPr/>
          <p:nvPr/>
        </p:nvCxnSpPr>
        <p:spPr>
          <a:xfrm flipH="1" flipV="1">
            <a:off x="1546225" y="14739938"/>
            <a:ext cx="427038" cy="15541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miter lim="800000"/>
            <a:headEnd/>
            <a:tailEnd/>
          </a:ln>
        </p:spPr>
        <p:txBody>
          <a:bodyPr/>
          <a:lstStyle/>
          <a:p>
            <a:pPr eaLnBrk="1" hangingPunct="1"/>
            <a:fld id="{D67954AC-59A0-4B6A-B9E8-0C38FF4ED4D7}" type="slidenum">
              <a:rPr lang="el-GR" smtClean="0">
                <a:solidFill>
                  <a:srgbClr val="000000"/>
                </a:solidFill>
              </a:rPr>
              <a:pPr eaLnBrk="1" hangingPunct="1"/>
              <a:t>2</a:t>
            </a:fld>
            <a:endParaRPr lang="el-GR" smtClean="0">
              <a:solidFill>
                <a:srgbClr val="000000"/>
              </a:solidFill>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xfrm>
            <a:off x="376238" y="4714875"/>
            <a:ext cx="6119812" cy="4881563"/>
          </a:xfrm>
          <a:noFill/>
        </p:spPr>
        <p:txBody>
          <a:bodyPr/>
          <a:lstStyle/>
          <a:p>
            <a:pPr marL="234950" indent="-234950" eaLnBrk="1" hangingPunct="1">
              <a:buFontTx/>
              <a:buAutoNum type="arabicPeriod"/>
            </a:pPr>
            <a:r>
              <a:rPr lang="el-GR" sz="1400" dirty="0" smtClean="0">
                <a:latin typeface="Arial" pitchFamily="34" charset="0"/>
                <a:cs typeface="Arial" pitchFamily="34" charset="0"/>
              </a:rPr>
              <a:t>Η εκπαίδευση υπέρ της δημιουργίας ανθρώπινου πόρου σε αντικατάσταση της εκπαίδευσης από και για τον άνθρωπο.</a:t>
            </a:r>
          </a:p>
          <a:p>
            <a:pPr marL="234950" indent="-234950" eaLnBrk="1" hangingPunct="1">
              <a:buFontTx/>
              <a:buAutoNum type="arabicPeriod"/>
            </a:pPr>
            <a:r>
              <a:rPr lang="el-GR" sz="1400" dirty="0" smtClean="0">
                <a:latin typeface="Arial" pitchFamily="34" charset="0"/>
                <a:cs typeface="Arial" pitchFamily="34" charset="0"/>
              </a:rPr>
              <a:t>Η μετάβαση της εκπαίδευσης από το μη εμπορικό προϊόν σε εμπορικό με την υποταγή της εκπαίδευσης στην καπιταλιστική οικονομία της αγοράς.</a:t>
            </a:r>
          </a:p>
          <a:p>
            <a:pPr marL="234950" indent="-234950" eaLnBrk="1" hangingPunct="1">
              <a:buFontTx/>
              <a:buAutoNum type="arabicPeriod"/>
            </a:pPr>
            <a:r>
              <a:rPr lang="el-GR" sz="1400" dirty="0" smtClean="0">
                <a:latin typeface="Arial" pitchFamily="34" charset="0"/>
                <a:cs typeface="Arial" pitchFamily="34" charset="0"/>
              </a:rPr>
              <a:t>Η εκπαίδευση ως εργαλείο επιβίωσης στην εποχή της παγκόσμιας ανταγωνιστικότητας. Η εκπαίδευση έχει αλλάξει σε ένα χώρο όπου κάποιος μαθαίνει μια κουλτούρα πολέμου ( πώς να πετύχεις καλύτερα από τους άλλους και στη θέση τους) παρά μια κουλτούρα ζωής (να ζεις με τους άλλους για το γενικό συμφέρον)</a:t>
            </a:r>
          </a:p>
          <a:p>
            <a:pPr marL="234950" indent="-234950" eaLnBrk="1" hangingPunct="1">
              <a:buFontTx/>
              <a:buAutoNum type="arabicPeriod"/>
            </a:pPr>
            <a:r>
              <a:rPr lang="el-GR" sz="1400" dirty="0" smtClean="0">
                <a:latin typeface="Arial" pitchFamily="34" charset="0"/>
                <a:cs typeface="Arial" pitchFamily="34" charset="0"/>
              </a:rPr>
              <a:t>Η εκπαίδευση στην υπηρεσία της </a:t>
            </a:r>
            <a:r>
              <a:rPr lang="el-GR" sz="1400" dirty="0" err="1" smtClean="0">
                <a:latin typeface="Arial" pitchFamily="34" charset="0"/>
                <a:cs typeface="Arial" pitchFamily="34" charset="0"/>
              </a:rPr>
              <a:t>τεχνο</a:t>
            </a:r>
            <a:r>
              <a:rPr lang="el-GR" sz="1400" dirty="0" smtClean="0">
                <a:latin typeface="Arial" pitchFamily="34" charset="0"/>
                <a:cs typeface="Arial" pitchFamily="34" charset="0"/>
              </a:rPr>
              <a:t>-λογίας. Γιατί η τεχνοκρατία  σφετερίστηκε την εξουσία για να δώσει κατεύθυνση και νόημα στη γνώση και στην εκπαίδευση.</a:t>
            </a:r>
          </a:p>
          <a:p>
            <a:pPr marL="234950" indent="-234950" eaLnBrk="1" hangingPunct="1">
              <a:buFontTx/>
              <a:buAutoNum type="arabicPeriod"/>
            </a:pPr>
            <a:r>
              <a:rPr lang="el-GR" sz="1400" dirty="0" smtClean="0">
                <a:latin typeface="Arial" pitchFamily="34" charset="0"/>
                <a:cs typeface="Arial" pitchFamily="34" charset="0"/>
              </a:rPr>
              <a:t> από την «ισότητα» στην «ισοτιμία» ή πως στην κοινωνία της γνώσης η οποία θεωρεί τη γνώση κυρίως ως την κύρια πηγή δημιουργίας πλούτου στη  σημερινή καπιταλιστική παγκόσμια αγορά, το εκπαιδευτικό σύστημα χρησιμοποιείται ως μέσο νομιμοποίησης νέων κοινωνικών τύπων ικανοποίησης και διαίρεσης.</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Θέση σημειώσεων 1"/>
          <p:cNvSpPr>
            <a:spLocks noGrp="1"/>
          </p:cNvSpPr>
          <p:nvPr/>
        </p:nvSpPr>
        <p:spPr bwMode="auto">
          <a:xfrm>
            <a:off x="679450" y="4716463"/>
            <a:ext cx="5438775" cy="4467225"/>
          </a:xfrm>
          <a:prstGeom prst="rect">
            <a:avLst/>
          </a:prstGeom>
          <a:noFill/>
          <a:ln w="9525">
            <a:noFill/>
            <a:miter lim="800000"/>
            <a:headEnd/>
            <a:tailEnd/>
          </a:ln>
        </p:spPr>
        <p:txBody>
          <a:bodyPr/>
          <a:lstStyle/>
          <a:p>
            <a:pPr eaLnBrk="0" hangingPunct="0">
              <a:spcBef>
                <a:spcPct val="30000"/>
              </a:spcBef>
            </a:pPr>
            <a:endParaRPr lang="en-US" sz="1200">
              <a:latin typeface="Calibri"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Θέση εικόνας διαφάνειας 1"/>
          <p:cNvSpPr>
            <a:spLocks noGrp="1" noRot="1" noChangeAspect="1" noTextEdit="1"/>
          </p:cNvSpPr>
          <p:nvPr>
            <p:ph type="sldImg"/>
          </p:nvPr>
        </p:nvSpPr>
        <p:spPr>
          <a:ln/>
        </p:spPr>
      </p:sp>
      <p:sp>
        <p:nvSpPr>
          <p:cNvPr id="77827" name="Θέση αριθμού διαφάνειας 3"/>
          <p:cNvSpPr>
            <a:spLocks noGrp="1"/>
          </p:cNvSpPr>
          <p:nvPr>
            <p:ph type="sldNum" sz="quarter" idx="5"/>
          </p:nvPr>
        </p:nvSpPr>
        <p:spPr>
          <a:noFill/>
          <a:ln>
            <a:miter lim="800000"/>
            <a:headEnd/>
            <a:tailEnd/>
          </a:ln>
        </p:spPr>
        <p:txBody>
          <a:bodyPr/>
          <a:lstStyle/>
          <a:p>
            <a:fld id="{4709A765-51AE-4189-ABB2-54B8BF7D398D}" type="slidenum">
              <a:rPr lang="el-GR" smtClean="0"/>
              <a:pPr/>
              <a:t>34</a:t>
            </a:fld>
            <a:endParaRPr lang="el-GR" smtClean="0"/>
          </a:p>
        </p:txBody>
      </p:sp>
      <p:sp>
        <p:nvSpPr>
          <p:cNvPr id="77828" name="Θέση σημειώσεων 1"/>
          <p:cNvSpPr>
            <a:spLocks noGrp="1"/>
          </p:cNvSpPr>
          <p:nvPr/>
        </p:nvSpPr>
        <p:spPr bwMode="auto">
          <a:xfrm>
            <a:off x="679450" y="4716463"/>
            <a:ext cx="5438775" cy="4467225"/>
          </a:xfrm>
          <a:prstGeom prst="rect">
            <a:avLst/>
          </a:prstGeom>
          <a:noFill/>
          <a:ln w="9525">
            <a:noFill/>
            <a:miter lim="800000"/>
            <a:headEnd/>
            <a:tailEnd/>
          </a:ln>
        </p:spPr>
        <p:txBody>
          <a:bodyPr/>
          <a:lstStyle/>
          <a:p>
            <a:pPr eaLnBrk="0" hangingPunct="0">
              <a:spcBef>
                <a:spcPct val="30000"/>
              </a:spcBef>
            </a:pPr>
            <a:endParaRPr lang="en-US" sz="1200">
              <a:latin typeface="Calibri"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Θέση εικόνας διαφάνειας 1"/>
          <p:cNvSpPr>
            <a:spLocks noGrp="1" noRot="1" noChangeAspect="1" noTextEdit="1"/>
          </p:cNvSpPr>
          <p:nvPr>
            <p:ph type="sldImg"/>
          </p:nvPr>
        </p:nvSpPr>
        <p:spPr>
          <a:ln/>
        </p:spPr>
      </p:sp>
      <p:sp>
        <p:nvSpPr>
          <p:cNvPr id="78851" name="Θέση σημειώσεων 2"/>
          <p:cNvSpPr>
            <a:spLocks noGrp="1"/>
          </p:cNvSpPr>
          <p:nvPr>
            <p:ph type="body" idx="1"/>
          </p:nvPr>
        </p:nvSpPr>
        <p:spPr>
          <a:noFill/>
        </p:spPr>
        <p:txBody>
          <a:bodyPr/>
          <a:lstStyle/>
          <a:p>
            <a:endParaRPr lang="en-US" smtClean="0"/>
          </a:p>
        </p:txBody>
      </p:sp>
      <p:sp>
        <p:nvSpPr>
          <p:cNvPr id="78852" name="Θέση αριθμού διαφάνειας 3"/>
          <p:cNvSpPr>
            <a:spLocks noGrp="1"/>
          </p:cNvSpPr>
          <p:nvPr>
            <p:ph type="sldNum" sz="quarter" idx="5"/>
          </p:nvPr>
        </p:nvSpPr>
        <p:spPr>
          <a:noFill/>
          <a:ln>
            <a:miter lim="800000"/>
            <a:headEnd/>
            <a:tailEnd/>
          </a:ln>
        </p:spPr>
        <p:txBody>
          <a:bodyPr/>
          <a:lstStyle/>
          <a:p>
            <a:fld id="{D96D69D4-9441-4763-99DA-36671BC7908A}" type="slidenum">
              <a:rPr lang="el-GR" smtClean="0"/>
              <a:pPr/>
              <a:t>35</a:t>
            </a:fld>
            <a:endParaRPr lang="el-G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Θέση σημειώσεων 1"/>
          <p:cNvSpPr>
            <a:spLocks noGrp="1"/>
          </p:cNvSpPr>
          <p:nvPr/>
        </p:nvSpPr>
        <p:spPr bwMode="auto">
          <a:xfrm>
            <a:off x="679450" y="4716463"/>
            <a:ext cx="5438775" cy="4467225"/>
          </a:xfrm>
          <a:prstGeom prst="rect">
            <a:avLst/>
          </a:prstGeom>
          <a:noFill/>
          <a:ln w="9525">
            <a:noFill/>
            <a:miter lim="800000"/>
            <a:headEnd/>
            <a:tailEnd/>
          </a:ln>
        </p:spPr>
        <p:txBody>
          <a:bodyPr/>
          <a:lstStyle/>
          <a:p>
            <a:pPr eaLnBrk="0" hangingPunct="0">
              <a:spcBef>
                <a:spcPct val="30000"/>
              </a:spcBef>
            </a:pPr>
            <a:endParaRPr lang="en-US" sz="1200">
              <a:latin typeface="Calibri"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Θέση εικόνας διαφάνειας 1"/>
          <p:cNvSpPr>
            <a:spLocks noGrp="1" noRot="1" noChangeAspect="1" noTextEdit="1"/>
          </p:cNvSpPr>
          <p:nvPr>
            <p:ph type="sldImg"/>
          </p:nvPr>
        </p:nvSpPr>
        <p:spPr>
          <a:ln/>
        </p:spPr>
      </p:sp>
      <p:sp>
        <p:nvSpPr>
          <p:cNvPr id="87043" name="Θέση σημειώσεων 2"/>
          <p:cNvSpPr>
            <a:spLocks noGrp="1"/>
          </p:cNvSpPr>
          <p:nvPr>
            <p:ph type="body" idx="1"/>
          </p:nvPr>
        </p:nvSpPr>
        <p:spPr>
          <a:noFill/>
        </p:spPr>
        <p:txBody>
          <a:bodyPr/>
          <a:lstStyle/>
          <a:p>
            <a:endParaRPr lang="en-US" smtClean="0"/>
          </a:p>
        </p:txBody>
      </p:sp>
      <p:sp>
        <p:nvSpPr>
          <p:cNvPr id="87044" name="Θέση αριθμού διαφάνειας 3"/>
          <p:cNvSpPr>
            <a:spLocks noGrp="1"/>
          </p:cNvSpPr>
          <p:nvPr>
            <p:ph type="sldNum" sz="quarter" idx="5"/>
          </p:nvPr>
        </p:nvSpPr>
        <p:spPr>
          <a:noFill/>
          <a:ln>
            <a:miter lim="800000"/>
            <a:headEnd/>
            <a:tailEnd/>
          </a:ln>
        </p:spPr>
        <p:txBody>
          <a:bodyPr/>
          <a:lstStyle/>
          <a:p>
            <a:fld id="{1A72E2F5-BBDB-492B-9D65-2FFB6C20BC39}" type="slidenum">
              <a:rPr lang="el-GR" smtClean="0"/>
              <a:pPr/>
              <a:t>39</a:t>
            </a:fld>
            <a:endParaRPr lang="el-G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Θέση σημειώσεων 1"/>
          <p:cNvSpPr>
            <a:spLocks noGrp="1"/>
          </p:cNvSpPr>
          <p:nvPr/>
        </p:nvSpPr>
        <p:spPr bwMode="auto">
          <a:xfrm>
            <a:off x="679450" y="4716463"/>
            <a:ext cx="5438775" cy="4467225"/>
          </a:xfrm>
          <a:prstGeom prst="rect">
            <a:avLst/>
          </a:prstGeom>
          <a:noFill/>
          <a:ln w="9525">
            <a:noFill/>
            <a:miter lim="800000"/>
            <a:headEnd/>
            <a:tailEnd/>
          </a:ln>
        </p:spPr>
        <p:txBody>
          <a:bodyPr/>
          <a:lstStyle/>
          <a:p>
            <a:pPr eaLnBrk="0" hangingPunct="0">
              <a:spcBef>
                <a:spcPct val="30000"/>
              </a:spcBef>
            </a:pPr>
            <a:endParaRPr lang="en-US" sz="1200">
              <a:latin typeface="Calibri"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Θέση σημειώσεων 1"/>
          <p:cNvSpPr>
            <a:spLocks noGrp="1"/>
          </p:cNvSpPr>
          <p:nvPr/>
        </p:nvSpPr>
        <p:spPr bwMode="auto">
          <a:xfrm>
            <a:off x="679450" y="4716463"/>
            <a:ext cx="5438775" cy="4467225"/>
          </a:xfrm>
          <a:prstGeom prst="rect">
            <a:avLst/>
          </a:prstGeom>
          <a:noFill/>
          <a:ln w="9525">
            <a:noFill/>
            <a:miter lim="800000"/>
            <a:headEnd/>
            <a:tailEnd/>
          </a:ln>
        </p:spPr>
        <p:txBody>
          <a:bodyPr/>
          <a:lstStyle/>
          <a:p>
            <a:pPr eaLnBrk="0" hangingPunct="0">
              <a:spcBef>
                <a:spcPct val="30000"/>
              </a:spcBef>
            </a:pPr>
            <a:endParaRPr lang="en-US" sz="120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Θέση σημειώσεων 1"/>
          <p:cNvSpPr>
            <a:spLocks noGrp="1"/>
          </p:cNvSpPr>
          <p:nvPr/>
        </p:nvSpPr>
        <p:spPr bwMode="auto">
          <a:xfrm>
            <a:off x="679450" y="4716463"/>
            <a:ext cx="5438775" cy="4467225"/>
          </a:xfrm>
          <a:prstGeom prst="rect">
            <a:avLst/>
          </a:prstGeom>
          <a:noFill/>
          <a:ln w="9525">
            <a:noFill/>
            <a:miter lim="800000"/>
            <a:headEnd/>
            <a:tailEnd/>
          </a:ln>
        </p:spPr>
        <p:txBody>
          <a:bodyPr/>
          <a:lstStyle/>
          <a:p>
            <a:pPr eaLnBrk="0" hangingPunct="0">
              <a:spcBef>
                <a:spcPct val="30000"/>
              </a:spcBef>
            </a:pPr>
            <a:endParaRPr lang="en-US" sz="1200">
              <a:latin typeface="Calibri"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Θέση εικόνας διαφάνειας 1"/>
          <p:cNvSpPr>
            <a:spLocks noGrp="1" noRot="1" noChangeAspect="1" noTextEdit="1"/>
          </p:cNvSpPr>
          <p:nvPr>
            <p:ph type="sldImg"/>
          </p:nvPr>
        </p:nvSpPr>
        <p:spPr>
          <a:ln/>
        </p:spPr>
      </p:sp>
      <p:sp>
        <p:nvSpPr>
          <p:cNvPr id="95235" name="Θέση σημειώσεων 2"/>
          <p:cNvSpPr>
            <a:spLocks noGrp="1"/>
          </p:cNvSpPr>
          <p:nvPr>
            <p:ph type="body" idx="1"/>
          </p:nvPr>
        </p:nvSpPr>
        <p:spPr>
          <a:noFill/>
        </p:spPr>
        <p:txBody>
          <a:bodyPr/>
          <a:lstStyle/>
          <a:p>
            <a:endParaRPr lang="en-US" smtClean="0"/>
          </a:p>
        </p:txBody>
      </p:sp>
      <p:sp>
        <p:nvSpPr>
          <p:cNvPr id="95236" name="Θέση αριθμού διαφάνειας 3"/>
          <p:cNvSpPr>
            <a:spLocks noGrp="1"/>
          </p:cNvSpPr>
          <p:nvPr>
            <p:ph type="sldNum" sz="quarter" idx="5"/>
          </p:nvPr>
        </p:nvSpPr>
        <p:spPr>
          <a:noFill/>
          <a:ln>
            <a:miter lim="800000"/>
            <a:headEnd/>
            <a:tailEnd/>
          </a:ln>
        </p:spPr>
        <p:txBody>
          <a:bodyPr/>
          <a:lstStyle/>
          <a:p>
            <a:fld id="{452B511F-3F63-432E-8CD3-A35230422B5A}" type="slidenum">
              <a:rPr lang="el-GR" smtClean="0"/>
              <a:pPr/>
              <a:t>43</a:t>
            </a:fld>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 Θέση εικόνας διαφάνειας"/>
          <p:cNvSpPr>
            <a:spLocks noGrp="1" noRot="1" noChangeAspect="1" noTextEdit="1"/>
          </p:cNvSpPr>
          <p:nvPr>
            <p:ph type="sldImg"/>
          </p:nvPr>
        </p:nvSpPr>
        <p:spPr>
          <a:ln/>
        </p:spPr>
      </p:sp>
      <p:sp>
        <p:nvSpPr>
          <p:cNvPr id="59395" name="2 - Θέση σημειώσεων"/>
          <p:cNvSpPr>
            <a:spLocks noGrp="1"/>
          </p:cNvSpPr>
          <p:nvPr>
            <p:ph type="body" idx="1"/>
          </p:nvPr>
        </p:nvSpPr>
        <p:spPr>
          <a:noFill/>
        </p:spPr>
        <p:txBody>
          <a:bodyPr/>
          <a:lstStyle/>
          <a:p>
            <a:r>
              <a:rPr lang="el-GR" smtClean="0"/>
              <a:t>Τα σημεία που χρειάζεται να επισημανθούν είναι:</a:t>
            </a:r>
          </a:p>
          <a:p>
            <a:r>
              <a:rPr lang="el-GR" b="1" smtClean="0"/>
              <a:t>Συνεχής δυναμική διαδικασία: </a:t>
            </a:r>
            <a:r>
              <a:rPr lang="el-GR" smtClean="0"/>
              <a:t>Ο συστηματικός τρόπος επίτευξης των στόχων που διαρκώς ανανεώνονται λαμβάνοντας υπόψη τις διαχρονικές και δυναμικές εξελίξεις του περιβάλλοντος</a:t>
            </a:r>
          </a:p>
          <a:p>
            <a:r>
              <a:rPr lang="el-GR" b="1" smtClean="0"/>
              <a:t>Λήψη αποφάσεων</a:t>
            </a:r>
            <a:r>
              <a:rPr lang="el-GR" smtClean="0"/>
              <a:t>: Η λειτουργία που εμπλέκεται σε όλες τις άλλες και βοηθά στην επιλογή της βελτίωσης απόφασης μεταξύ άλλων εναλλακτικών.</a:t>
            </a:r>
          </a:p>
          <a:p>
            <a:r>
              <a:rPr lang="el-GR" b="1" smtClean="0"/>
              <a:t>Προγραμματισμός: </a:t>
            </a:r>
            <a:r>
              <a:rPr lang="el-GR" smtClean="0"/>
              <a:t>η λειτουργία που περιλαμβάνει τον ορισμό της αποστολής του οργανισμού, την πρόβλεψη, την αξιολόγηση του εσωτερικού και εξωτερικού περιβάλλοντος, τον καθορισμό των αντικειμενικών στόχων, τη διαμόρφωση πολιτικών, τον καθορισμό των διαδικασιών και δράσεων και την εκπόνηση των λειτουργικών προγραμμάτων.</a:t>
            </a:r>
          </a:p>
          <a:p>
            <a:r>
              <a:rPr lang="el-GR" b="1" smtClean="0"/>
              <a:t>Οργάνωση: </a:t>
            </a:r>
            <a:r>
              <a:rPr lang="el-GR" smtClean="0"/>
              <a:t>η λειτουργία που αναφέρεται στις διαδικασίες ανάθεσης ευθυνών και εξουσιών σε κάθε θέση εργασίας.</a:t>
            </a:r>
          </a:p>
          <a:p>
            <a:r>
              <a:rPr lang="el-GR" b="1" smtClean="0"/>
              <a:t>Διεύθυνση: </a:t>
            </a:r>
            <a:r>
              <a:rPr lang="el-GR" smtClean="0"/>
              <a:t>η λειτουργία που αναγνωρίζει την καίρια σημασία του ανθρώπινου παράγοντα στην λειτουργία των οργανισμών και απασχολείται με την παροχή κινήτρων, την ηγεσία, την επικοινωνία, τη δυναμική των ομάδων.</a:t>
            </a:r>
          </a:p>
          <a:p>
            <a:r>
              <a:rPr lang="el-GR" b="1" smtClean="0"/>
              <a:t>Έλεγχος: </a:t>
            </a:r>
            <a:r>
              <a:rPr lang="el-GR" smtClean="0"/>
              <a:t>η λειτουργία που δίνει έμφαση στην επαναπληροφόρηση κατά τη διαδικασία αξιολόγησης των αποτελεσμάτων σε όλα τα στάδια υλοποίησης όσων έχουν προγραμματισθεί. </a:t>
            </a:r>
          </a:p>
        </p:txBody>
      </p:sp>
      <p:sp>
        <p:nvSpPr>
          <p:cNvPr id="59396" name="3 - Θέση αριθμού διαφάνειας"/>
          <p:cNvSpPr>
            <a:spLocks noGrp="1"/>
          </p:cNvSpPr>
          <p:nvPr>
            <p:ph type="sldNum" sz="quarter" idx="5"/>
          </p:nvPr>
        </p:nvSpPr>
        <p:spPr>
          <a:noFill/>
          <a:ln>
            <a:miter lim="800000"/>
            <a:headEnd/>
            <a:tailEnd/>
          </a:ln>
        </p:spPr>
        <p:txBody>
          <a:bodyPr/>
          <a:lstStyle/>
          <a:p>
            <a:fld id="{435792EB-80FA-400A-86A3-9640733A4FB0}" type="slidenum">
              <a:rPr lang="el-GR" smtClean="0"/>
              <a:pPr/>
              <a:t>14</a:t>
            </a:fld>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xfrm>
            <a:off x="1162050" y="746125"/>
            <a:ext cx="4473575" cy="3354388"/>
          </a:xfrm>
          <a:ln/>
        </p:spPr>
      </p:sp>
      <p:sp>
        <p:nvSpPr>
          <p:cNvPr id="60419" name="Rectangle 3"/>
          <p:cNvSpPr>
            <a:spLocks noGrp="1" noChangeArrowheads="1"/>
          </p:cNvSpPr>
          <p:nvPr>
            <p:ph type="body" idx="1"/>
          </p:nvPr>
        </p:nvSpPr>
        <p:spPr>
          <a:xfrm>
            <a:off x="679450" y="4316413"/>
            <a:ext cx="5438775" cy="4867275"/>
          </a:xfrm>
          <a:noFill/>
        </p:spPr>
        <p:txBody>
          <a:bodyPr/>
          <a:lstStyle/>
          <a:p>
            <a:pPr>
              <a:lnSpc>
                <a:spcPct val="90000"/>
              </a:lnSpc>
            </a:pPr>
            <a:r>
              <a:rPr lang="el-GR" sz="1000" smtClean="0"/>
              <a:t>Η </a:t>
            </a:r>
            <a:r>
              <a:rPr lang="el-GR" sz="1000" b="1" smtClean="0"/>
              <a:t>κλασσική προσέγγιση</a:t>
            </a:r>
            <a:endParaRPr lang="en-US" sz="1000" b="1" smtClean="0"/>
          </a:p>
          <a:p>
            <a:pPr>
              <a:lnSpc>
                <a:spcPct val="90000"/>
              </a:lnSpc>
            </a:pPr>
            <a:r>
              <a:rPr lang="en-US" sz="1000" smtClean="0"/>
              <a:t>Taylor</a:t>
            </a:r>
          </a:p>
          <a:p>
            <a:pPr>
              <a:lnSpc>
                <a:spcPct val="90000"/>
              </a:lnSpc>
            </a:pPr>
            <a:r>
              <a:rPr lang="en-US" sz="1000" smtClean="0"/>
              <a:t>Weber</a:t>
            </a:r>
          </a:p>
          <a:p>
            <a:pPr>
              <a:lnSpc>
                <a:spcPct val="90000"/>
              </a:lnSpc>
            </a:pPr>
            <a:r>
              <a:rPr lang="en-US" sz="1000" smtClean="0"/>
              <a:t>Fayol</a:t>
            </a:r>
          </a:p>
          <a:p>
            <a:pPr>
              <a:lnSpc>
                <a:spcPct val="90000"/>
              </a:lnSpc>
            </a:pPr>
            <a:r>
              <a:rPr lang="el-GR" sz="1000" smtClean="0">
                <a:latin typeface="Arial" pitchFamily="34" charset="0"/>
              </a:rPr>
              <a:t>Η </a:t>
            </a:r>
            <a:r>
              <a:rPr lang="el-GR" sz="1000" b="1" smtClean="0">
                <a:latin typeface="Arial" pitchFamily="34" charset="0"/>
              </a:rPr>
              <a:t>ανθρώπινη συμπεριφορά</a:t>
            </a:r>
            <a:r>
              <a:rPr lang="el-GR" sz="1000" smtClean="0">
                <a:latin typeface="Arial" pitchFamily="34" charset="0"/>
              </a:rPr>
              <a:t> στηρίζεται σε αρχές της ψυχολογίας</a:t>
            </a:r>
          </a:p>
          <a:p>
            <a:pPr>
              <a:lnSpc>
                <a:spcPct val="90000"/>
              </a:lnSpc>
            </a:pPr>
            <a:r>
              <a:rPr lang="el-GR" sz="1000" smtClean="0">
                <a:latin typeface="Arial" pitchFamily="34" charset="0"/>
              </a:rPr>
              <a:t>Για να ερμηνεύσουν την ατομική συμπεριφορά του εργαζόμενου</a:t>
            </a:r>
          </a:p>
          <a:p>
            <a:pPr>
              <a:lnSpc>
                <a:spcPct val="90000"/>
              </a:lnSpc>
            </a:pPr>
            <a:r>
              <a:rPr lang="el-GR" sz="1000" smtClean="0">
                <a:latin typeface="Arial" pitchFamily="34" charset="0"/>
              </a:rPr>
              <a:t>Η κίνηση των ανθρωπίνων σχέσεων χρησιμοποιεί τα πορίσματα της ψυχολογίας και της κοινωνιολογίας για να βοηθήσουν την ατομική προσπάθεια μέσα στο πλαίσιο της ομάδας. (θεωρίες Χ και Ψ).</a:t>
            </a:r>
          </a:p>
          <a:p>
            <a:pPr>
              <a:lnSpc>
                <a:spcPct val="90000"/>
              </a:lnSpc>
            </a:pPr>
            <a:r>
              <a:rPr lang="el-GR" sz="1000" smtClean="0">
                <a:latin typeface="Arial" pitchFamily="34" charset="0"/>
              </a:rPr>
              <a:t>Η σχολή της επιστήμης της συμπεριφοράς χρησιμοποίησε την επιστημονική έρευνα γιαα την ανάπτυξη θεωριών σχετικών με την ανθρώπινη συμπεριφορά στους οργανισμούς.</a:t>
            </a:r>
          </a:p>
          <a:p>
            <a:pPr>
              <a:lnSpc>
                <a:spcPct val="90000"/>
              </a:lnSpc>
            </a:pPr>
            <a:r>
              <a:rPr lang="el-GR" sz="1000" smtClean="0">
                <a:latin typeface="Arial" pitchFamily="34" charset="0"/>
              </a:rPr>
              <a:t>Η </a:t>
            </a:r>
            <a:r>
              <a:rPr lang="el-GR" sz="1000" b="1" smtClean="0">
                <a:latin typeface="Arial" pitchFamily="34" charset="0"/>
              </a:rPr>
              <a:t>ποσοτική προσέγγιση</a:t>
            </a:r>
            <a:r>
              <a:rPr lang="el-GR" sz="1000" smtClean="0">
                <a:latin typeface="Arial" pitchFamily="34" charset="0"/>
              </a:rPr>
              <a:t> κάνει την εμφάνιση την περίοδο του Β’ Παγκοσμίου πολέμου</a:t>
            </a:r>
          </a:p>
          <a:p>
            <a:pPr>
              <a:lnSpc>
                <a:spcPct val="90000"/>
              </a:lnSpc>
            </a:pPr>
            <a:r>
              <a:rPr lang="el-GR" sz="1000" smtClean="0">
                <a:latin typeface="Arial" pitchFamily="34" charset="0"/>
              </a:rPr>
              <a:t>Η ονομασία που χρησιμοποιείται στην επιστήμη του Μάνατζμεντ είναι Επιχειρησιακή Έρευνα.</a:t>
            </a:r>
          </a:p>
          <a:p>
            <a:pPr>
              <a:lnSpc>
                <a:spcPct val="90000"/>
              </a:lnSpc>
            </a:pPr>
            <a:r>
              <a:rPr lang="el-GR" sz="1000" smtClean="0">
                <a:latin typeface="Arial" pitchFamily="34" charset="0"/>
              </a:rPr>
              <a:t>Επιχειρησιακή διοίκηση είναι η προσπάθεια εφαρμογής των τεχνικών της επιχειρησιακής έρευνας στη βιομηχανική παραγωγή και στη διάθεση των προϊόντων.</a:t>
            </a:r>
          </a:p>
          <a:p>
            <a:pPr>
              <a:lnSpc>
                <a:spcPct val="90000"/>
              </a:lnSpc>
            </a:pPr>
            <a:r>
              <a:rPr lang="el-GR" sz="1000" smtClean="0">
                <a:latin typeface="Arial" pitchFamily="34" charset="0"/>
              </a:rPr>
              <a:t>Η διοίκηση πληροφοριακών συστημάτων αναφέρεται στην περιοχή του Μάνατζμεντ που βασίζει κυρίως τη λήψη των επιχειρηματικών αποφάσεων στην επεξεργασία των πληροφοριών με τη βοήθεια των ηλεκτρονικών υπολογιστών.</a:t>
            </a:r>
          </a:p>
          <a:p>
            <a:pPr>
              <a:lnSpc>
                <a:spcPct val="90000"/>
              </a:lnSpc>
            </a:pPr>
            <a:r>
              <a:rPr lang="el-GR" sz="1000" b="1" smtClean="0">
                <a:latin typeface="Arial" pitchFamily="34" charset="0"/>
              </a:rPr>
              <a:t>Οι σύγχρονες προσεγγίσεις</a:t>
            </a:r>
          </a:p>
          <a:p>
            <a:pPr>
              <a:lnSpc>
                <a:spcPct val="90000"/>
              </a:lnSpc>
            </a:pPr>
            <a:r>
              <a:rPr lang="el-GR" sz="1000" smtClean="0">
                <a:latin typeface="Arial" pitchFamily="34" charset="0"/>
              </a:rPr>
              <a:t>Η συστημική προσέγγιση βασίζεται στην αντίληψη ότι κάθε οικονομικός οργανισμός μπορεί να θεωρηθεί ως ενιαίο σύστημα με διακριτά αλληλεξαρτώμενα μέρη που επιδιώκει κοινούς στόχους</a:t>
            </a:r>
          </a:p>
          <a:p>
            <a:pPr>
              <a:lnSpc>
                <a:spcPct val="90000"/>
              </a:lnSpc>
            </a:pPr>
            <a:r>
              <a:rPr lang="el-GR" sz="1000" smtClean="0">
                <a:latin typeface="Arial" pitchFamily="34" charset="0"/>
              </a:rPr>
              <a:t>Η ενδεχομενική </a:t>
            </a:r>
            <a:r>
              <a:rPr lang="en-US" sz="1000" smtClean="0">
                <a:latin typeface="Arial" pitchFamily="34" charset="0"/>
              </a:rPr>
              <a:t> </a:t>
            </a:r>
            <a:r>
              <a:rPr lang="el-GR" sz="1000" smtClean="0">
                <a:latin typeface="Arial" pitchFamily="34" charset="0"/>
              </a:rPr>
              <a:t>θεώρηση  είναι επιλεκτική και προτείνει τη χρησιμοποίηση τεχνικών διοίκησης από διαφορετικές προσεγγίσεις για την επίλυση των προβλημάτων των οργανισμών χωρίς να παραβλέπεται η  παγκοσμιότητα των βασικών αρχών Μάνατζμεντ</a:t>
            </a:r>
          </a:p>
          <a:p>
            <a:pPr>
              <a:lnSpc>
                <a:spcPct val="90000"/>
              </a:lnSpc>
            </a:pPr>
            <a:r>
              <a:rPr lang="el-GR" sz="1000" smtClean="0">
                <a:latin typeface="Arial" pitchFamily="34" charset="0"/>
              </a:rPr>
              <a:t>Διοίκηση Ολικής Ποιότητας. Σχετίζεται με τον τρόπο λήψης απόφασης και την αυστηρή τήρηση των διαδικασιών.</a:t>
            </a:r>
          </a:p>
          <a:p>
            <a:pPr>
              <a:lnSpc>
                <a:spcPct val="90000"/>
              </a:lnSpc>
            </a:pPr>
            <a:r>
              <a:rPr lang="el-GR" sz="1000" smtClean="0">
                <a:latin typeface="Arial" pitchFamily="34" charset="0"/>
              </a:rPr>
              <a:t>Το 1988 ιδρύθηκε ο Ευρωπαϊκός Οργανισμός για τη Διοίκηση Ποιότητας, </a:t>
            </a:r>
            <a:r>
              <a:rPr lang="en-US" sz="1000" smtClean="0">
                <a:latin typeface="Arial" pitchFamily="34" charset="0"/>
              </a:rPr>
              <a:t>(European Foudation for Quality Management)</a:t>
            </a:r>
            <a:r>
              <a:rPr lang="el-GR" sz="1000" smtClean="0">
                <a:latin typeface="Arial" pitchFamily="34" charset="0"/>
              </a:rPr>
              <a:t> </a:t>
            </a:r>
          </a:p>
          <a:p>
            <a:pPr>
              <a:lnSpc>
                <a:spcPct val="90000"/>
              </a:lnSpc>
            </a:pPr>
            <a:endParaRPr lang="el-GR" sz="1000" smtClean="0">
              <a:latin typeface="Arial" pitchFamily="34" charset="0"/>
            </a:endParaRPr>
          </a:p>
          <a:p>
            <a:pPr>
              <a:lnSpc>
                <a:spcPct val="90000"/>
              </a:lnSpc>
            </a:pPr>
            <a:endParaRPr lang="el-GR" sz="1000"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Θέση εικόνας διαφάνειας 1"/>
          <p:cNvSpPr>
            <a:spLocks noGrp="1" noRot="1" noChangeAspect="1" noTextEdit="1"/>
          </p:cNvSpPr>
          <p:nvPr>
            <p:ph type="sldImg"/>
          </p:nvPr>
        </p:nvSpPr>
        <p:spPr>
          <a:ln/>
        </p:spPr>
      </p:sp>
      <p:sp>
        <p:nvSpPr>
          <p:cNvPr id="61443" name="Θέση σημειώσεων 2"/>
          <p:cNvSpPr>
            <a:spLocks noGrp="1"/>
          </p:cNvSpPr>
          <p:nvPr>
            <p:ph type="body" idx="1"/>
          </p:nvPr>
        </p:nvSpPr>
        <p:spPr>
          <a:noFill/>
        </p:spPr>
        <p:txBody>
          <a:bodyPr/>
          <a:lstStyle/>
          <a:p>
            <a:endParaRPr lang="en-US" smtClean="0"/>
          </a:p>
        </p:txBody>
      </p:sp>
      <p:sp>
        <p:nvSpPr>
          <p:cNvPr id="61444" name="Θέση αριθμού διαφάνειας 3"/>
          <p:cNvSpPr>
            <a:spLocks noGrp="1"/>
          </p:cNvSpPr>
          <p:nvPr>
            <p:ph type="sldNum" sz="quarter" idx="5"/>
          </p:nvPr>
        </p:nvSpPr>
        <p:spPr>
          <a:noFill/>
          <a:ln>
            <a:miter lim="800000"/>
            <a:headEnd/>
            <a:tailEnd/>
          </a:ln>
        </p:spPr>
        <p:txBody>
          <a:bodyPr/>
          <a:lstStyle/>
          <a:p>
            <a:fld id="{C9A1976F-3147-4A1D-A0AF-7F8FAEDBA112}" type="slidenum">
              <a:rPr lang="el-GR" smtClean="0"/>
              <a:pPr/>
              <a:t>17</a:t>
            </a:fld>
            <a:endParaRPr 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C16F7F37-35DC-4D8D-9545-3433622050D5}" type="datetimeFigureOut">
              <a:rPr lang="el-GR"/>
              <a:pPr>
                <a:defRPr/>
              </a:pPr>
              <a:t>16/12/2015</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94B0F796-F6CC-468D-8244-82CAB3E66372}"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F3BA1D97-456D-48B6-856A-8D2B11656201}" type="datetimeFigureOut">
              <a:rPr lang="el-GR"/>
              <a:pPr>
                <a:defRPr/>
              </a:pPr>
              <a:t>16/12/2015</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26358767-6E78-4E37-8F6D-C5E8C3D92C41}"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26FBEBBF-B915-4D58-9126-EDC421F9B56F}" type="datetimeFigureOut">
              <a:rPr lang="el-GR"/>
              <a:pPr>
                <a:defRPr/>
              </a:pPr>
              <a:t>16/12/2015</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2DEF8E76-DE27-4750-938F-F6825DBD03A7}" type="slidenum">
              <a:rPr lang="el-GR"/>
              <a:pPr>
                <a:defRP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πίνακα"/>
          <p:cNvSpPr>
            <a:spLocks noGrp="1"/>
          </p:cNvSpPr>
          <p:nvPr>
            <p:ph type="tbl" idx="1"/>
          </p:nvPr>
        </p:nvSpPr>
        <p:spPr>
          <a:xfrm>
            <a:off x="457200" y="1600200"/>
            <a:ext cx="8229600" cy="4525963"/>
          </a:xfrm>
        </p:spPr>
        <p:txBody>
          <a:bodyPr/>
          <a:lstStyle/>
          <a:p>
            <a:pPr lvl="0"/>
            <a:endParaRPr lang="el-GR" noProof="0"/>
          </a:p>
        </p:txBody>
      </p:sp>
      <p:sp>
        <p:nvSpPr>
          <p:cNvPr id="4" name="3 - Θέση ημερομηνίας"/>
          <p:cNvSpPr>
            <a:spLocks noGrp="1"/>
          </p:cNvSpPr>
          <p:nvPr>
            <p:ph type="dt" sz="half" idx="10"/>
          </p:nvPr>
        </p:nvSpPr>
        <p:spPr/>
        <p:txBody>
          <a:bodyPr/>
          <a:lstStyle>
            <a:lvl1pPr>
              <a:defRPr/>
            </a:lvl1pPr>
          </a:lstStyle>
          <a:p>
            <a:pPr>
              <a:defRPr/>
            </a:pPr>
            <a:fld id="{D68B1004-CA7E-436C-A466-3D3E29831A1D}" type="datetimeFigureOut">
              <a:rPr lang="el-GR"/>
              <a:pPr>
                <a:defRPr/>
              </a:pPr>
              <a:t>16/12/2015</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9E9C8E30-3E53-4157-988A-892C36330C75}" type="slidenum">
              <a:rPr lang="el-GR"/>
              <a:pPr>
                <a:defRPr/>
              </a:pPr>
              <a:t>‹#›</a:t>
            </a:fld>
            <a:endParaRPr lang="el-G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Τίτλος και Διάγραμμα ή Οργανόγραμμ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SmartArt"/>
          <p:cNvSpPr>
            <a:spLocks noGrp="1"/>
          </p:cNvSpPr>
          <p:nvPr>
            <p:ph type="dgm" idx="1"/>
          </p:nvPr>
        </p:nvSpPr>
        <p:spPr>
          <a:xfrm>
            <a:off x="457200" y="1600200"/>
            <a:ext cx="8229600" cy="4525963"/>
          </a:xfrm>
        </p:spPr>
        <p:txBody>
          <a:bodyPr/>
          <a:lstStyle/>
          <a:p>
            <a:pPr lvl="0"/>
            <a:endParaRPr lang="el-GR" noProof="0"/>
          </a:p>
        </p:txBody>
      </p:sp>
      <p:sp>
        <p:nvSpPr>
          <p:cNvPr id="4" name="3 - Θέση ημερομηνίας"/>
          <p:cNvSpPr>
            <a:spLocks noGrp="1"/>
          </p:cNvSpPr>
          <p:nvPr>
            <p:ph type="dt" sz="half" idx="10"/>
          </p:nvPr>
        </p:nvSpPr>
        <p:spPr/>
        <p:txBody>
          <a:bodyPr/>
          <a:lstStyle>
            <a:lvl1pPr>
              <a:defRPr/>
            </a:lvl1pPr>
          </a:lstStyle>
          <a:p>
            <a:pPr>
              <a:defRPr/>
            </a:pPr>
            <a:fld id="{767E0996-31B0-4229-82DA-687DFF1C5D6D}" type="datetimeFigureOut">
              <a:rPr lang="el-GR"/>
              <a:pPr>
                <a:defRPr/>
              </a:pPr>
              <a:t>16/12/2015</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086DF151-FC7A-4A5B-9840-4E7D9D8B17B5}" type="slidenum">
              <a:rPr lang="el-GR"/>
              <a:pPr>
                <a:defRPr/>
              </a:pPr>
              <a:t>‹#›</a:t>
            </a:fld>
            <a:endParaRPr lang="el-G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Αντικείμενο">
    <p:spTree>
      <p:nvGrpSpPr>
        <p:cNvPr id="1" name=""/>
        <p:cNvGrpSpPr/>
        <p:nvPr/>
      </p:nvGrpSpPr>
      <p:grpSpPr>
        <a:xfrm>
          <a:off x="0" y="0"/>
          <a:ext cx="0" cy="0"/>
          <a:chOff x="0" y="0"/>
          <a:chExt cx="0" cy="0"/>
        </a:xfrm>
      </p:grpSpPr>
      <p:sp>
        <p:nvSpPr>
          <p:cNvPr id="2" name="Θέση περιεχομένου 1"/>
          <p:cNvSpPr>
            <a:spLocks noGrp="1"/>
          </p:cNvSpPr>
          <p:nvPr>
            <p:ph/>
          </p:nvPr>
        </p:nvSpPr>
        <p:spPr>
          <a:xfrm>
            <a:off x="457200" y="274638"/>
            <a:ext cx="8229600" cy="5851525"/>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EF205ABB-5083-4338-9D9D-AE4930DDB0C0}" type="datetimeFigureOut">
              <a:rPr lang="el-GR"/>
              <a:pPr>
                <a:defRPr/>
              </a:pPr>
              <a:t>16/12/2015</a:t>
            </a:fld>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0BA5977D-39B2-4C19-B6D4-5D4371180106}" type="slidenum">
              <a:rPr lang="el-GR"/>
              <a:pPr>
                <a:defRPr/>
              </a:pPr>
              <a:t>‹#›</a:t>
            </a:fld>
            <a:endParaRPr lang="el-G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Στυλ κύριου υπότιτλου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3EAFDAAA-53A8-4014-832D-04EC539F2BCF}" type="slidenum">
              <a:rPr lang="el-GR"/>
              <a:pPr>
                <a:defRPr/>
              </a:pPr>
              <a:t>‹#›</a:t>
            </a:fld>
            <a:endParaRPr lang="el-G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897AA856-532B-4522-8051-BB62658B66A9}" type="slidenum">
              <a:rPr lang="el-GR"/>
              <a:pPr>
                <a:defRPr/>
              </a:pPr>
              <a:t>‹#›</a:t>
            </a:fld>
            <a:endParaRPr lang="el-G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Στυλ υποδείγματος κειμένου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445BB953-2F1B-4B46-ADF6-DA54CAA2C90F}" type="slidenum">
              <a:rPr lang="el-GR"/>
              <a:pPr>
                <a:defRPr/>
              </a:pPr>
              <a:t>‹#›</a:t>
            </a:fld>
            <a:endParaRPr lang="el-G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390BFAB4-D4C6-48E0-B7FE-606287B53CC9}" type="slidenum">
              <a:rPr lang="el-GR"/>
              <a:pPr>
                <a:defRPr/>
              </a:pPr>
              <a:t>‹#›</a:t>
            </a:fld>
            <a:endParaRPr lang="el-G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4"/>
          <p:cNvSpPr>
            <a:spLocks noGrp="1" noChangeArrowheads="1"/>
          </p:cNvSpPr>
          <p:nvPr>
            <p:ph type="dt" sz="half" idx="10"/>
          </p:nvPr>
        </p:nvSpPr>
        <p:spPr>
          <a:ln/>
        </p:spPr>
        <p:txBody>
          <a:bodyPr/>
          <a:lstStyle>
            <a:lvl1pPr>
              <a:defRPr/>
            </a:lvl1pPr>
          </a:lstStyle>
          <a:p>
            <a:pPr>
              <a:defRPr/>
            </a:pPr>
            <a:endParaRPr lang="el-GR"/>
          </a:p>
        </p:txBody>
      </p:sp>
      <p:sp>
        <p:nvSpPr>
          <p:cNvPr id="8" name="Rectangle 5"/>
          <p:cNvSpPr>
            <a:spLocks noGrp="1" noChangeArrowheads="1"/>
          </p:cNvSpPr>
          <p:nvPr>
            <p:ph type="ftr" sz="quarter" idx="11"/>
          </p:nvPr>
        </p:nvSpPr>
        <p:spPr>
          <a:ln/>
        </p:spPr>
        <p:txBody>
          <a:bodyPr/>
          <a:lstStyle>
            <a:lvl1pPr>
              <a:defRPr/>
            </a:lvl1pPr>
          </a:lstStyle>
          <a:p>
            <a:pPr>
              <a:defRPr/>
            </a:pPr>
            <a:endParaRPr lang="el-GR"/>
          </a:p>
        </p:txBody>
      </p:sp>
      <p:sp>
        <p:nvSpPr>
          <p:cNvPr id="9" name="Rectangle 6"/>
          <p:cNvSpPr>
            <a:spLocks noGrp="1" noChangeArrowheads="1"/>
          </p:cNvSpPr>
          <p:nvPr>
            <p:ph type="sldNum" sz="quarter" idx="12"/>
          </p:nvPr>
        </p:nvSpPr>
        <p:spPr>
          <a:ln/>
        </p:spPr>
        <p:txBody>
          <a:bodyPr/>
          <a:lstStyle>
            <a:lvl1pPr>
              <a:defRPr/>
            </a:lvl1pPr>
          </a:lstStyle>
          <a:p>
            <a:pPr>
              <a:defRPr/>
            </a:pPr>
            <a:fld id="{B02BFB0B-8FCC-48CB-9754-340E01450EA8}"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6F1DBC2C-5E39-42A7-B328-8621127A4F7B}" type="datetimeFigureOut">
              <a:rPr lang="el-GR"/>
              <a:pPr>
                <a:defRPr/>
              </a:pPr>
              <a:t>16/12/2015</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3C36D144-FC25-4641-A4ED-4F46E7452591}" type="slidenum">
              <a:rPr lang="el-GR"/>
              <a:pPr>
                <a:defRPr/>
              </a:pPr>
              <a:t>‹#›</a:t>
            </a:fld>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Rectangle 4"/>
          <p:cNvSpPr>
            <a:spLocks noGrp="1" noChangeArrowheads="1"/>
          </p:cNvSpPr>
          <p:nvPr>
            <p:ph type="dt" sz="half" idx="10"/>
          </p:nvPr>
        </p:nvSpPr>
        <p:spPr>
          <a:ln/>
        </p:spPr>
        <p:txBody>
          <a:bodyPr/>
          <a:lstStyle>
            <a:lvl1pPr>
              <a:defRPr/>
            </a:lvl1pPr>
          </a:lstStyle>
          <a:p>
            <a:pPr>
              <a:defRPr/>
            </a:pPr>
            <a:endParaRPr lang="el-GR"/>
          </a:p>
        </p:txBody>
      </p:sp>
      <p:sp>
        <p:nvSpPr>
          <p:cNvPr id="4" name="Rectangle 5"/>
          <p:cNvSpPr>
            <a:spLocks noGrp="1" noChangeArrowheads="1"/>
          </p:cNvSpPr>
          <p:nvPr>
            <p:ph type="ftr" sz="quarter" idx="11"/>
          </p:nvPr>
        </p:nvSpPr>
        <p:spPr>
          <a:ln/>
        </p:spPr>
        <p:txBody>
          <a:bodyPr/>
          <a:lstStyle>
            <a:lvl1pPr>
              <a:defRPr/>
            </a:lvl1pPr>
          </a:lstStyle>
          <a:p>
            <a:pPr>
              <a:defRPr/>
            </a:pPr>
            <a:endParaRPr lang="el-GR"/>
          </a:p>
        </p:txBody>
      </p:sp>
      <p:sp>
        <p:nvSpPr>
          <p:cNvPr id="5" name="Rectangle 6"/>
          <p:cNvSpPr>
            <a:spLocks noGrp="1" noChangeArrowheads="1"/>
          </p:cNvSpPr>
          <p:nvPr>
            <p:ph type="sldNum" sz="quarter" idx="12"/>
          </p:nvPr>
        </p:nvSpPr>
        <p:spPr>
          <a:ln/>
        </p:spPr>
        <p:txBody>
          <a:bodyPr/>
          <a:lstStyle>
            <a:lvl1pPr>
              <a:defRPr/>
            </a:lvl1pPr>
          </a:lstStyle>
          <a:p>
            <a:pPr>
              <a:defRPr/>
            </a:pPr>
            <a:fld id="{A10BB7DC-6B18-43B2-9438-73F9F9AEA963}" type="slidenum">
              <a:rPr lang="el-GR"/>
              <a:pPr>
                <a:defRPr/>
              </a:pPr>
              <a:t>‹#›</a:t>
            </a:fld>
            <a:endParaRPr lang="el-G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561013D7-1B3E-4595-8789-9B9BAE88A83F}" type="slidenum">
              <a:rPr lang="el-GR"/>
              <a:pPr>
                <a:defRPr/>
              </a:pPr>
              <a:t>‹#›</a:t>
            </a:fld>
            <a:endParaRPr lang="el-G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FE2C4C93-C540-45AF-B067-B9041D5F8811}" type="slidenum">
              <a:rPr lang="el-GR"/>
              <a:pPr>
                <a:defRPr/>
              </a:pPr>
              <a:t>‹#›</a:t>
            </a:fld>
            <a:endParaRPr lang="el-G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F837E8E1-0A7B-4070-A149-A68EDBAC8FD9}" type="slidenum">
              <a:rPr lang="el-GR"/>
              <a:pPr>
                <a:defRPr/>
              </a:pPr>
              <a:t>‹#›</a:t>
            </a:fld>
            <a:endParaRPr lang="el-G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729E871F-2A6B-430E-B1F4-4DE7AA18ABEE}" type="slidenum">
              <a:rPr lang="el-GR"/>
              <a:pPr>
                <a:defRPr/>
              </a:pPr>
              <a:t>‹#›</a:t>
            </a:fld>
            <a:endParaRPr lang="el-G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6C420DBA-165C-4E64-8D33-4DAF6E00D873}"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9A8D7E03-35DF-411C-8408-0D8EA8E379F7}" type="datetimeFigureOut">
              <a:rPr lang="el-GR"/>
              <a:pPr>
                <a:defRPr/>
              </a:pPr>
              <a:t>16/12/2015</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8586D171-F0EF-4AAF-A29D-7E48EA3F6B9A}"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6F4A51F5-9F00-4EAB-8BD3-6AEF2BF4A2B9}" type="datetimeFigureOut">
              <a:rPr lang="el-GR"/>
              <a:pPr>
                <a:defRPr/>
              </a:pPr>
              <a:t>16/12/2015</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86EA7F24-CD13-4F55-9FE2-48AD6D9E5D87}"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B98D82D6-A9FD-4E2D-B001-F4F8119B16A7}" type="datetimeFigureOut">
              <a:rPr lang="el-GR"/>
              <a:pPr>
                <a:defRPr/>
              </a:pPr>
              <a:t>16/12/2015</a:t>
            </a:fld>
            <a:endParaRPr lang="el-GR"/>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2BD6A7C6-D4B9-4916-869B-7CA9189EC4A5}"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F5A1F336-DE79-4318-8E1B-82772355A5C3}" type="datetimeFigureOut">
              <a:rPr lang="el-GR"/>
              <a:pPr>
                <a:defRPr/>
              </a:pPr>
              <a:t>16/12/2015</a:t>
            </a:fld>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3472C67E-FC68-4C32-B28F-53BF2415ACB2}"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9EC0CB1B-7185-49FB-9B25-BC2EF4B73104}" type="datetimeFigureOut">
              <a:rPr lang="el-GR"/>
              <a:pPr>
                <a:defRPr/>
              </a:pPr>
              <a:t>16/12/2015</a:t>
            </a:fld>
            <a:endParaRPr lang="el-GR"/>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A8B2902F-8B4E-4BE3-B324-A55C5BE04DC8}"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CD10972D-F229-4CB2-925A-798F6ED535C9}" type="datetimeFigureOut">
              <a:rPr lang="el-GR"/>
              <a:pPr>
                <a:defRPr/>
              </a:pPr>
              <a:t>16/12/2015</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25DF845D-8DF7-4626-A401-48E0AF249EFB}"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BAE07957-FB0E-4AEF-893D-EE54EA1FA1EC}" type="datetimeFigureOut">
              <a:rPr lang="el-GR"/>
              <a:pPr>
                <a:defRPr/>
              </a:pPr>
              <a:t>16/12/2015</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C7DCFAF7-1442-42D0-8339-D1A964E0C87D}"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p>
        </p:txBody>
      </p:sp>
      <p:sp>
        <p:nvSpPr>
          <p:cNvPr id="2051"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fld id="{64707C91-ACF3-460C-A5E0-7230A91CDD82}" type="datetimeFigureOut">
              <a:rPr lang="el-GR"/>
              <a:pPr>
                <a:defRPr/>
              </a:pPr>
              <a:t>16/12/2015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pPr>
              <a:defRPr/>
            </a:pPr>
            <a:fld id="{A0CB0BF2-34DD-42AF-B55F-462BECA0AF10}"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cs typeface="Arial" charset="0"/>
              </a:defRPr>
            </a:lvl1pPr>
          </a:lstStyle>
          <a:p>
            <a:pPr>
              <a:defRPr/>
            </a:pPr>
            <a:endParaRPr lang="el-G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cs typeface="Arial" charset="0"/>
              </a:defRPr>
            </a:lvl1pPr>
          </a:lstStyle>
          <a:p>
            <a:pPr>
              <a:defRPr/>
            </a:pPr>
            <a:endParaRPr lang="el-G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cs typeface="Arial" charset="0"/>
              </a:defRPr>
            </a:lvl1pPr>
          </a:lstStyle>
          <a:p>
            <a:pPr>
              <a:defRPr/>
            </a:pPr>
            <a:fld id="{74A1796A-C679-4D36-B1DC-6BB52B04EB78}"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 Τίτλος"/>
          <p:cNvSpPr>
            <a:spLocks noGrp="1"/>
          </p:cNvSpPr>
          <p:nvPr>
            <p:ph type="ctrTitle"/>
          </p:nvPr>
        </p:nvSpPr>
        <p:spPr>
          <a:xfrm>
            <a:off x="685800" y="642938"/>
            <a:ext cx="7772400" cy="714375"/>
          </a:xfrm>
        </p:spPr>
        <p:txBody>
          <a:bodyPr/>
          <a:lstStyle/>
          <a:p>
            <a:pPr eaLnBrk="1" hangingPunct="1"/>
            <a:r>
              <a:rPr lang="el-GR" smtClean="0"/>
              <a:t>Γ.ΠΑΠΑΚΩΝΣΤΑΝΤΙΝΟΥ</a:t>
            </a:r>
          </a:p>
        </p:txBody>
      </p:sp>
      <p:sp>
        <p:nvSpPr>
          <p:cNvPr id="4099" name="2 - Υπότιτλος"/>
          <p:cNvSpPr>
            <a:spLocks noGrp="1"/>
          </p:cNvSpPr>
          <p:nvPr>
            <p:ph type="subTitle" idx="1"/>
          </p:nvPr>
        </p:nvSpPr>
        <p:spPr>
          <a:xfrm>
            <a:off x="500063" y="1571625"/>
            <a:ext cx="8001000" cy="1143000"/>
          </a:xfrm>
        </p:spPr>
        <p:txBody>
          <a:bodyPr/>
          <a:lstStyle/>
          <a:p>
            <a:pPr eaLnBrk="1" hangingPunct="1"/>
            <a:r>
              <a:rPr lang="el-GR" sz="2000" smtClean="0">
                <a:solidFill>
                  <a:srgbClr val="898989"/>
                </a:solidFill>
              </a:rPr>
              <a:t>Αναπλ.. Καθηγητής </a:t>
            </a:r>
          </a:p>
          <a:p>
            <a:pPr eaLnBrk="1" hangingPunct="1"/>
            <a:r>
              <a:rPr lang="el-GR" sz="2000" smtClean="0">
                <a:solidFill>
                  <a:srgbClr val="898989"/>
                </a:solidFill>
              </a:rPr>
              <a:t>Διοίκησης και Οικονομικών της Εκπαίδευσης </a:t>
            </a:r>
          </a:p>
          <a:p>
            <a:pPr eaLnBrk="1" hangingPunct="1"/>
            <a:r>
              <a:rPr lang="el-GR" sz="2000" smtClean="0">
                <a:solidFill>
                  <a:srgbClr val="898989"/>
                </a:solidFill>
              </a:rPr>
              <a:t>Πανεπιστήμιο Αθηνών</a:t>
            </a:r>
          </a:p>
        </p:txBody>
      </p:sp>
      <p:sp>
        <p:nvSpPr>
          <p:cNvPr id="4" name="3 - TextBox"/>
          <p:cNvSpPr txBox="1"/>
          <p:nvPr/>
        </p:nvSpPr>
        <p:spPr>
          <a:xfrm>
            <a:off x="714375" y="3284538"/>
            <a:ext cx="7745413" cy="1382712"/>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algn="ctr">
              <a:defRPr/>
            </a:pPr>
            <a:r>
              <a:rPr lang="el-GR" sz="2800" b="1">
                <a:solidFill>
                  <a:srgbClr val="E46C0A"/>
                </a:solidFill>
                <a:cs typeface="Arial" pitchFamily="34" charset="0"/>
              </a:rPr>
              <a:t>Βασικές Αρχές Διοίκησης του Εκπαιδευτικού Συστήματος και των Εκπαιδευτικών Μονάδων</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title"/>
          </p:nvPr>
        </p:nvSpPr>
        <p:spPr>
          <a:xfrm>
            <a:off x="457200" y="274638"/>
            <a:ext cx="8229600" cy="725487"/>
          </a:xfrm>
        </p:spPr>
        <p:txBody>
          <a:bodyPr/>
          <a:lstStyle/>
          <a:p>
            <a:r>
              <a:rPr lang="el-GR" sz="2800" b="1" smtClean="0"/>
              <a:t>ΔΙΟΙΚΗΣΗ</a:t>
            </a:r>
            <a:endParaRPr lang="en-US" sz="2800" b="1" smtClean="0"/>
          </a:p>
        </p:txBody>
      </p:sp>
      <p:sp>
        <p:nvSpPr>
          <p:cNvPr id="13315" name="2 - Θέση περιεχομένου"/>
          <p:cNvSpPr>
            <a:spLocks noGrp="1"/>
          </p:cNvSpPr>
          <p:nvPr>
            <p:ph idx="1"/>
          </p:nvPr>
        </p:nvSpPr>
        <p:spPr/>
        <p:txBody>
          <a:bodyPr/>
          <a:lstStyle/>
          <a:p>
            <a:r>
              <a:rPr lang="el-GR" smtClean="0"/>
              <a:t>Καθορισμός σκοπού</a:t>
            </a:r>
          </a:p>
          <a:p>
            <a:r>
              <a:rPr lang="el-GR" smtClean="0"/>
              <a:t>Καταμερισμός έργου</a:t>
            </a:r>
          </a:p>
          <a:p>
            <a:r>
              <a:rPr lang="el-GR" smtClean="0"/>
              <a:t>Συνεργασία ανάμεσα στους εργαζόμενους</a:t>
            </a:r>
          </a:p>
          <a:p>
            <a:r>
              <a:rPr lang="el-GR" smtClean="0"/>
              <a:t>Αξιολόγηση του αποτελέσματος</a:t>
            </a:r>
          </a:p>
          <a:p>
            <a:r>
              <a:rPr lang="el-GR" smtClean="0"/>
              <a:t>Επιβολή διορθωτικών μέτρων</a:t>
            </a:r>
          </a:p>
          <a:p>
            <a:pPr>
              <a:buFont typeface="Arial" pitchFamily="34" charset="0"/>
              <a:buNone/>
            </a:pPr>
            <a:r>
              <a:rPr lang="el-GR" b="1" smtClean="0"/>
              <a:t>Ορισμός:</a:t>
            </a:r>
            <a:r>
              <a:rPr lang="el-GR" smtClean="0"/>
              <a:t> Διοίκηση είναι ενέργειες συνεργαζομένων ομάδων για την πραγματοποίηση κοινών στόχων</a:t>
            </a:r>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1 - Τίτλος"/>
          <p:cNvSpPr>
            <a:spLocks noGrp="1"/>
          </p:cNvSpPr>
          <p:nvPr>
            <p:ph type="title"/>
          </p:nvPr>
        </p:nvSpPr>
        <p:spPr>
          <a:xfrm>
            <a:off x="457200" y="142875"/>
            <a:ext cx="8229600" cy="982663"/>
          </a:xfrm>
        </p:spPr>
        <p:txBody>
          <a:bodyPr/>
          <a:lstStyle/>
          <a:p>
            <a:r>
              <a:rPr lang="el-GR" sz="3200" b="1" smtClean="0"/>
              <a:t>ΔΙΟΙΚΗΣΗ</a:t>
            </a:r>
            <a:r>
              <a:rPr lang="en-US" sz="3200" b="1" smtClean="0"/>
              <a:t> </a:t>
            </a:r>
            <a:r>
              <a:rPr lang="en-US" sz="2000" b="1" smtClean="0"/>
              <a:t>(</a:t>
            </a:r>
            <a:r>
              <a:rPr lang="el-GR" sz="2000" b="1" smtClean="0"/>
              <a:t>Ορισμοί)</a:t>
            </a:r>
          </a:p>
        </p:txBody>
      </p:sp>
      <p:sp>
        <p:nvSpPr>
          <p:cNvPr id="14339" name="2 - Θέση περιεχομένου"/>
          <p:cNvSpPr>
            <a:spLocks noGrp="1"/>
          </p:cNvSpPr>
          <p:nvPr>
            <p:ph idx="1"/>
          </p:nvPr>
        </p:nvSpPr>
        <p:spPr>
          <a:xfrm>
            <a:off x="457200" y="1285875"/>
            <a:ext cx="8229600" cy="5286375"/>
          </a:xfrm>
        </p:spPr>
        <p:txBody>
          <a:bodyPr/>
          <a:lstStyle/>
          <a:p>
            <a:r>
              <a:rPr lang="el-GR" sz="2800" smtClean="0"/>
              <a:t>Διοίκηση είναι η πρακτική του να επιτυγχάνονται αποτελέσματα μέσω άλλων ανθρώπων</a:t>
            </a:r>
          </a:p>
          <a:p>
            <a:r>
              <a:rPr lang="el-GR" sz="2800" smtClean="0"/>
              <a:t>Διοίκηση είναι</a:t>
            </a:r>
            <a:r>
              <a:rPr lang="en-US" sz="2800" smtClean="0"/>
              <a:t> </a:t>
            </a:r>
            <a:r>
              <a:rPr lang="el-GR" sz="2800" smtClean="0"/>
              <a:t>ενέργειες συνεργαζομένων ομάδων για την πραγματοποίηση κοινών στόχων.</a:t>
            </a:r>
          </a:p>
          <a:p>
            <a:r>
              <a:rPr lang="el-GR" sz="2800" smtClean="0"/>
              <a:t>Διοίκηση ορίζεται ως «η δια της χρήσεως ορισμένων ανθρώπινων οικονομικών και τεχνικών μέσων συλλογική και ορθολογική, προσπάθεια προς επίτευξη δεδομένων σκοπών»</a:t>
            </a:r>
          </a:p>
          <a:p>
            <a:r>
              <a:rPr lang="el-GR" sz="2800" smtClean="0"/>
              <a:t>Διοίκηση είναι ο συντονισμός όλων των παραγωγικών πόρων (άψυχων και έμψυχων) για να επιτευχθούν ειδικά αποτελέσματα.</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p:txBody>
          <a:bodyPr/>
          <a:lstStyle/>
          <a:p>
            <a:r>
              <a:rPr lang="el-GR" sz="3200" b="1" smtClean="0"/>
              <a:t>Δραστηριότητες διοίκησης</a:t>
            </a:r>
            <a:endParaRPr lang="en-US" sz="3200" b="1" smtClean="0"/>
          </a:p>
        </p:txBody>
      </p:sp>
      <p:sp>
        <p:nvSpPr>
          <p:cNvPr id="15363" name="2 - Θέση περιεχομένου"/>
          <p:cNvSpPr>
            <a:spLocks noGrp="1"/>
          </p:cNvSpPr>
          <p:nvPr>
            <p:ph idx="1"/>
          </p:nvPr>
        </p:nvSpPr>
        <p:spPr>
          <a:xfrm>
            <a:off x="457200" y="1600200"/>
            <a:ext cx="8229600" cy="4900613"/>
          </a:xfrm>
        </p:spPr>
        <p:txBody>
          <a:bodyPr/>
          <a:lstStyle/>
          <a:p>
            <a:r>
              <a:rPr lang="el-GR" sz="2800" smtClean="0"/>
              <a:t>Προγραμματισμός</a:t>
            </a:r>
          </a:p>
          <a:p>
            <a:r>
              <a:rPr lang="el-GR" sz="2800" smtClean="0"/>
              <a:t>Οργάνωση</a:t>
            </a:r>
          </a:p>
          <a:p>
            <a:r>
              <a:rPr lang="el-GR" sz="2800" smtClean="0"/>
              <a:t>Διεύθυνση</a:t>
            </a:r>
          </a:p>
          <a:p>
            <a:r>
              <a:rPr lang="el-GR" sz="2800" smtClean="0"/>
              <a:t>Συντονισμός</a:t>
            </a:r>
          </a:p>
          <a:p>
            <a:r>
              <a:rPr lang="el-GR" sz="2800" smtClean="0"/>
              <a:t>Έλεγχος  </a:t>
            </a:r>
            <a:r>
              <a:rPr lang="en-US" sz="2800" smtClean="0"/>
              <a:t>(Fayol)</a:t>
            </a:r>
          </a:p>
          <a:p>
            <a:pPr>
              <a:buFont typeface="Arial" pitchFamily="34" charset="0"/>
              <a:buNone/>
            </a:pPr>
            <a:r>
              <a:rPr lang="el-GR" sz="2800" smtClean="0"/>
              <a:t>Άλλη αντίληψη για τη διοίκηση: Η δια της χρήσεως ορισμένων ανθρώπινων οικονομικών και τεχνικών μέσων συλλογική και ορθολογική προσπάθεια προς επίτευξη δεδομένων στόχων</a:t>
            </a:r>
            <a:endParaRPr lang="en-US" sz="28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 Τίτλος"/>
          <p:cNvSpPr>
            <a:spLocks noGrp="1"/>
          </p:cNvSpPr>
          <p:nvPr>
            <p:ph type="title"/>
          </p:nvPr>
        </p:nvSpPr>
        <p:spPr>
          <a:xfrm>
            <a:off x="457200" y="214313"/>
            <a:ext cx="8229600" cy="725487"/>
          </a:xfrm>
        </p:spPr>
        <p:txBody>
          <a:bodyPr/>
          <a:lstStyle/>
          <a:p>
            <a:r>
              <a:rPr lang="el-GR" sz="3200" b="1" smtClean="0"/>
              <a:t>ΔΙΟΙΚΗΣΗ </a:t>
            </a:r>
            <a:r>
              <a:rPr lang="el-GR" sz="2000" b="1" smtClean="0"/>
              <a:t>(2)</a:t>
            </a:r>
          </a:p>
        </p:txBody>
      </p:sp>
      <p:sp>
        <p:nvSpPr>
          <p:cNvPr id="16387" name="2 - Θέση περιεχομένου"/>
          <p:cNvSpPr>
            <a:spLocks noGrp="1"/>
          </p:cNvSpPr>
          <p:nvPr>
            <p:ph idx="1"/>
          </p:nvPr>
        </p:nvSpPr>
        <p:spPr>
          <a:xfrm>
            <a:off x="285750" y="1500188"/>
            <a:ext cx="8572500" cy="5286375"/>
          </a:xfrm>
        </p:spPr>
        <p:txBody>
          <a:bodyPr/>
          <a:lstStyle/>
          <a:p>
            <a:pPr>
              <a:buFont typeface="Arial" pitchFamily="34" charset="0"/>
              <a:buNone/>
            </a:pPr>
            <a:r>
              <a:rPr lang="el-GR" sz="2400" smtClean="0"/>
              <a:t>Τα σημεία που χρειάζεται να ερμηνευθούν ως παράγοντες της διοίκησης είναι:</a:t>
            </a:r>
          </a:p>
          <a:p>
            <a:r>
              <a:rPr lang="el-GR" sz="2400" b="1" smtClean="0"/>
              <a:t>Διαδικασία:</a:t>
            </a:r>
            <a:r>
              <a:rPr lang="el-GR" sz="2400" smtClean="0"/>
              <a:t> είναι ο συστηματικός τρόπος επίτευξης των στόχων</a:t>
            </a:r>
          </a:p>
          <a:p>
            <a:r>
              <a:rPr lang="el-GR" sz="2400" b="1" smtClean="0"/>
              <a:t>Προγραμματισμός</a:t>
            </a:r>
            <a:r>
              <a:rPr lang="el-GR" sz="2400" smtClean="0"/>
              <a:t>: είναι η εκ των προτέρων οριοθέτηση των στόχων και ενεργειών</a:t>
            </a:r>
          </a:p>
          <a:p>
            <a:r>
              <a:rPr lang="el-GR" sz="2400" b="1" smtClean="0"/>
              <a:t>Οργάνωση</a:t>
            </a:r>
            <a:r>
              <a:rPr lang="el-GR" sz="2400" smtClean="0"/>
              <a:t>: είναι ο συντονισμός των ανθρώπινων και υλικών πόρων</a:t>
            </a:r>
          </a:p>
          <a:p>
            <a:r>
              <a:rPr lang="el-GR" sz="2400" b="1" smtClean="0"/>
              <a:t>Ηγεσία</a:t>
            </a:r>
            <a:r>
              <a:rPr lang="el-GR" sz="2400" smtClean="0"/>
              <a:t>: είναι η καθοδήγηση και επηρεασμός των υφισταμένων-συνεργατών για να εκτελέσουν το συγκεκριμένο έργο</a:t>
            </a:r>
          </a:p>
          <a:p>
            <a:r>
              <a:rPr lang="el-GR" sz="2400" b="1" smtClean="0"/>
              <a:t>Έλεγχος</a:t>
            </a:r>
            <a:r>
              <a:rPr lang="el-GR" sz="2400" smtClean="0"/>
              <a:t>: είναι οι ενέργειες που βεβαιώνουν ότι ο οργανισμός οδηγείται στην κατεύθυνση των στόχων</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 Τίτλος"/>
          <p:cNvSpPr>
            <a:spLocks noGrp="1"/>
          </p:cNvSpPr>
          <p:nvPr>
            <p:ph type="title"/>
          </p:nvPr>
        </p:nvSpPr>
        <p:spPr>
          <a:xfrm>
            <a:off x="457200" y="214313"/>
            <a:ext cx="8229600" cy="654050"/>
          </a:xfrm>
        </p:spPr>
        <p:txBody>
          <a:bodyPr/>
          <a:lstStyle/>
          <a:p>
            <a:r>
              <a:rPr lang="el-GR" sz="3200" b="1" smtClean="0"/>
              <a:t>ΛΕΙΤΟΥΡΓΙΕΣ ΔΙΟΙΚΗΣΗΣ </a:t>
            </a:r>
            <a:r>
              <a:rPr lang="el-GR" sz="2000" b="1" smtClean="0"/>
              <a:t>(3)</a:t>
            </a:r>
          </a:p>
        </p:txBody>
      </p:sp>
      <p:sp>
        <p:nvSpPr>
          <p:cNvPr id="17411" name="3 - TextBox"/>
          <p:cNvSpPr txBox="1">
            <a:spLocks noChangeArrowheads="1"/>
          </p:cNvSpPr>
          <p:nvPr/>
        </p:nvSpPr>
        <p:spPr bwMode="auto">
          <a:xfrm>
            <a:off x="500063" y="1571625"/>
            <a:ext cx="3000375" cy="830263"/>
          </a:xfrm>
          <a:prstGeom prst="rect">
            <a:avLst/>
          </a:prstGeom>
          <a:noFill/>
          <a:ln w="9525">
            <a:solidFill>
              <a:schemeClr val="tx2"/>
            </a:solidFill>
            <a:miter lim="800000"/>
            <a:headEnd/>
            <a:tailEnd/>
          </a:ln>
        </p:spPr>
        <p:txBody>
          <a:bodyPr>
            <a:spAutoFit/>
          </a:bodyPr>
          <a:lstStyle/>
          <a:p>
            <a:pPr algn="ctr"/>
            <a:r>
              <a:rPr lang="el-GR" sz="1600" b="1">
                <a:solidFill>
                  <a:srgbClr val="FF0000"/>
                </a:solidFill>
                <a:latin typeface="Bookman Old Style" pitchFamily="18" charset="0"/>
              </a:rPr>
              <a:t>ΠΡΟΓΡΑΜΜΑΤΙΣΜΟΣ</a:t>
            </a:r>
          </a:p>
          <a:p>
            <a:pPr>
              <a:buFont typeface="Arial" pitchFamily="34" charset="0"/>
              <a:buChar char="•"/>
            </a:pPr>
            <a:r>
              <a:rPr lang="el-GR" sz="1600">
                <a:latin typeface="Bookman Old Style" pitchFamily="18" charset="0"/>
              </a:rPr>
              <a:t>Στόχοι</a:t>
            </a:r>
          </a:p>
          <a:p>
            <a:pPr>
              <a:buFont typeface="Arial" pitchFamily="34" charset="0"/>
              <a:buChar char="•"/>
            </a:pPr>
            <a:r>
              <a:rPr lang="el-GR" sz="1600">
                <a:latin typeface="Bookman Old Style" pitchFamily="18" charset="0"/>
              </a:rPr>
              <a:t>Λειτουργικά προγράμματα</a:t>
            </a:r>
          </a:p>
        </p:txBody>
      </p:sp>
      <p:sp>
        <p:nvSpPr>
          <p:cNvPr id="5" name="4 - TextBox"/>
          <p:cNvSpPr txBox="1"/>
          <p:nvPr/>
        </p:nvSpPr>
        <p:spPr>
          <a:xfrm>
            <a:off x="5214938" y="1566863"/>
            <a:ext cx="2286000" cy="862012"/>
          </a:xfrm>
          <a:prstGeom prst="rect">
            <a:avLst/>
          </a:prstGeom>
          <a:ln/>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l-GR" sz="1600" b="1" dirty="0">
                <a:solidFill>
                  <a:srgbClr val="FF0000"/>
                </a:solidFill>
                <a:latin typeface="Bookman Old Style" pitchFamily="18" charset="0"/>
              </a:rPr>
              <a:t>ΟΡΓΑΝΩΣΗ</a:t>
            </a:r>
          </a:p>
          <a:p>
            <a:pPr>
              <a:buFont typeface="Arial" pitchFamily="34" charset="0"/>
              <a:buChar char="•"/>
              <a:defRPr/>
            </a:pPr>
            <a:r>
              <a:rPr lang="el-GR" sz="1600" dirty="0">
                <a:latin typeface="Bookman Old Style" pitchFamily="18" charset="0"/>
              </a:rPr>
              <a:t>Κατανομή ευθυνών </a:t>
            </a:r>
            <a:r>
              <a:rPr lang="en-US" sz="1600" dirty="0">
                <a:latin typeface="Bookman Old Style" pitchFamily="18" charset="0"/>
              </a:rPr>
              <a:t>    </a:t>
            </a:r>
          </a:p>
          <a:p>
            <a:pPr>
              <a:defRPr/>
            </a:pPr>
            <a:r>
              <a:rPr lang="en-US" sz="1600" dirty="0">
                <a:latin typeface="Bookman Old Style" pitchFamily="18" charset="0"/>
              </a:rPr>
              <a:t>  </a:t>
            </a:r>
            <a:r>
              <a:rPr lang="el-GR" sz="1600" dirty="0">
                <a:latin typeface="Bookman Old Style" pitchFamily="18" charset="0"/>
              </a:rPr>
              <a:t>και  εξουσιών </a:t>
            </a:r>
          </a:p>
        </p:txBody>
      </p:sp>
      <p:sp>
        <p:nvSpPr>
          <p:cNvPr id="6" name="5 - TextBox"/>
          <p:cNvSpPr txBox="1"/>
          <p:nvPr/>
        </p:nvSpPr>
        <p:spPr>
          <a:xfrm>
            <a:off x="3000375" y="3286125"/>
            <a:ext cx="2714625" cy="862013"/>
          </a:xfrm>
          <a:prstGeom prst="rect">
            <a:avLst/>
          </a:prstGeom>
          <a:solidFill>
            <a:schemeClr val="accent1">
              <a:lumMod val="60000"/>
              <a:lumOff val="40000"/>
            </a:schemeClr>
          </a:solidFill>
          <a:ln w="19050">
            <a:solidFill>
              <a:schemeClr val="accent2"/>
            </a:solidFill>
          </a:ln>
        </p:spPr>
        <p:txBody>
          <a:bodyPr>
            <a:spAutoFit/>
          </a:bodyPr>
          <a:lstStyle/>
          <a:p>
            <a:pPr algn="ctr">
              <a:defRPr/>
            </a:pPr>
            <a:r>
              <a:rPr lang="el-GR" sz="1600" b="1" dirty="0">
                <a:solidFill>
                  <a:srgbClr val="FF0000"/>
                </a:solidFill>
                <a:latin typeface="Bookman Old Style" pitchFamily="18" charset="0"/>
              </a:rPr>
              <a:t>ΛΗΨΗ ΑΠΟΦΑΣΕΩΝ</a:t>
            </a:r>
          </a:p>
          <a:p>
            <a:pPr>
              <a:buFont typeface="Arial" pitchFamily="34" charset="0"/>
              <a:buChar char="•"/>
              <a:defRPr/>
            </a:pPr>
            <a:r>
              <a:rPr lang="el-GR" sz="1600" dirty="0">
                <a:latin typeface="Bookman Old Style" pitchFamily="18" charset="0"/>
              </a:rPr>
              <a:t>Εναλλακτικές λύσεις</a:t>
            </a:r>
          </a:p>
          <a:p>
            <a:pPr>
              <a:buFont typeface="Arial" pitchFamily="34" charset="0"/>
              <a:buChar char="•"/>
              <a:defRPr/>
            </a:pPr>
            <a:r>
              <a:rPr lang="el-GR" sz="1600" dirty="0">
                <a:latin typeface="Bookman Old Style" pitchFamily="18" charset="0"/>
              </a:rPr>
              <a:t>Βέλτιστη απόφαση</a:t>
            </a:r>
          </a:p>
        </p:txBody>
      </p:sp>
      <p:sp>
        <p:nvSpPr>
          <p:cNvPr id="17414" name="6 - TextBox"/>
          <p:cNvSpPr txBox="1">
            <a:spLocks noChangeArrowheads="1"/>
          </p:cNvSpPr>
          <p:nvPr/>
        </p:nvSpPr>
        <p:spPr bwMode="auto">
          <a:xfrm>
            <a:off x="5143500" y="5241925"/>
            <a:ext cx="2786063" cy="830263"/>
          </a:xfrm>
          <a:prstGeom prst="rect">
            <a:avLst/>
          </a:prstGeom>
          <a:noFill/>
          <a:ln w="9525">
            <a:solidFill>
              <a:schemeClr val="tx2"/>
            </a:solidFill>
            <a:miter lim="800000"/>
            <a:headEnd/>
            <a:tailEnd/>
          </a:ln>
        </p:spPr>
        <p:txBody>
          <a:bodyPr>
            <a:spAutoFit/>
          </a:bodyPr>
          <a:lstStyle/>
          <a:p>
            <a:pPr algn="ctr"/>
            <a:r>
              <a:rPr lang="el-GR" sz="1600" b="1">
                <a:solidFill>
                  <a:srgbClr val="FF0000"/>
                </a:solidFill>
                <a:latin typeface="Bookman Old Style" pitchFamily="18" charset="0"/>
              </a:rPr>
              <a:t>ΕΛΕΓΧΟΣ</a:t>
            </a:r>
          </a:p>
          <a:p>
            <a:pPr>
              <a:buFont typeface="Arial" pitchFamily="34" charset="0"/>
              <a:buChar char="•"/>
            </a:pPr>
            <a:r>
              <a:rPr lang="el-GR" sz="1600">
                <a:latin typeface="Bookman Old Style" pitchFamily="18" charset="0"/>
              </a:rPr>
              <a:t>Επαναπληροφόρηση</a:t>
            </a:r>
          </a:p>
          <a:p>
            <a:pPr>
              <a:buFont typeface="Arial" pitchFamily="34" charset="0"/>
              <a:buChar char="•"/>
            </a:pPr>
            <a:r>
              <a:rPr lang="el-GR" sz="1600">
                <a:latin typeface="Bookman Old Style" pitchFamily="18" charset="0"/>
              </a:rPr>
              <a:t>Επανορθωτικές ενέργειες</a:t>
            </a:r>
          </a:p>
        </p:txBody>
      </p:sp>
      <p:sp>
        <p:nvSpPr>
          <p:cNvPr id="17415" name="8 - TextBox"/>
          <p:cNvSpPr txBox="1">
            <a:spLocks noChangeArrowheads="1"/>
          </p:cNvSpPr>
          <p:nvPr/>
        </p:nvSpPr>
        <p:spPr bwMode="auto">
          <a:xfrm>
            <a:off x="1000125" y="5003800"/>
            <a:ext cx="2500313" cy="1354138"/>
          </a:xfrm>
          <a:prstGeom prst="rect">
            <a:avLst/>
          </a:prstGeom>
          <a:noFill/>
          <a:ln w="9525">
            <a:solidFill>
              <a:schemeClr val="tx2"/>
            </a:solidFill>
            <a:miter lim="800000"/>
            <a:headEnd/>
            <a:tailEnd/>
          </a:ln>
        </p:spPr>
        <p:txBody>
          <a:bodyPr>
            <a:spAutoFit/>
          </a:bodyPr>
          <a:lstStyle/>
          <a:p>
            <a:pPr algn="ctr"/>
            <a:r>
              <a:rPr lang="el-GR" sz="1600" b="1">
                <a:solidFill>
                  <a:srgbClr val="FF0000"/>
                </a:solidFill>
                <a:latin typeface="Bookman Old Style" pitchFamily="18" charset="0"/>
              </a:rPr>
              <a:t>ΔΙΕΥΘΥΝΣΗ</a:t>
            </a:r>
          </a:p>
          <a:p>
            <a:pPr>
              <a:buFont typeface="Arial" pitchFamily="34" charset="0"/>
              <a:buChar char="•"/>
            </a:pPr>
            <a:r>
              <a:rPr lang="el-GR" sz="1600">
                <a:latin typeface="Bookman Old Style" pitchFamily="18" charset="0"/>
              </a:rPr>
              <a:t>Επικοινωνία</a:t>
            </a:r>
          </a:p>
          <a:p>
            <a:pPr>
              <a:buFont typeface="Arial" pitchFamily="34" charset="0"/>
              <a:buChar char="•"/>
            </a:pPr>
            <a:r>
              <a:rPr lang="el-GR" sz="1600">
                <a:latin typeface="Bookman Old Style" pitchFamily="18" charset="0"/>
              </a:rPr>
              <a:t>Υποκίνηση</a:t>
            </a:r>
          </a:p>
          <a:p>
            <a:pPr>
              <a:buFont typeface="Arial" pitchFamily="34" charset="0"/>
              <a:buChar char="•"/>
            </a:pPr>
            <a:r>
              <a:rPr lang="el-GR" sz="1600">
                <a:latin typeface="Bookman Old Style" pitchFamily="18" charset="0"/>
              </a:rPr>
              <a:t>Ηγεσία</a:t>
            </a:r>
          </a:p>
          <a:p>
            <a:pPr>
              <a:buFont typeface="Arial" pitchFamily="34" charset="0"/>
              <a:buChar char="•"/>
            </a:pPr>
            <a:r>
              <a:rPr lang="el-GR" sz="1600">
                <a:latin typeface="Bookman Old Style" pitchFamily="18" charset="0"/>
              </a:rPr>
              <a:t>Δυναμική ομάδα</a:t>
            </a:r>
          </a:p>
        </p:txBody>
      </p:sp>
      <p:cxnSp>
        <p:nvCxnSpPr>
          <p:cNvPr id="11" name="10 - Ευθύγραμμο βέλος σύνδεσης"/>
          <p:cNvCxnSpPr>
            <a:stCxn id="17411" idx="3"/>
            <a:endCxn id="5" idx="1"/>
          </p:cNvCxnSpPr>
          <p:nvPr/>
        </p:nvCxnSpPr>
        <p:spPr>
          <a:xfrm>
            <a:off x="3500438" y="1987550"/>
            <a:ext cx="1714500" cy="11113"/>
          </a:xfrm>
          <a:prstGeom prst="straightConnector1">
            <a:avLst/>
          </a:prstGeom>
          <a:ln w="19050">
            <a:solidFill>
              <a:schemeClr val="tx2"/>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 name="12 - Ευθύγραμμο βέλος σύνδεσης"/>
          <p:cNvCxnSpPr/>
          <p:nvPr/>
        </p:nvCxnSpPr>
        <p:spPr>
          <a:xfrm rot="5400000">
            <a:off x="4999832" y="2856706"/>
            <a:ext cx="857250" cy="1587"/>
          </a:xfrm>
          <a:prstGeom prst="straightConnector1">
            <a:avLst/>
          </a:prstGeom>
          <a:ln w="19050">
            <a:solidFill>
              <a:schemeClr val="tx2"/>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15 - Ευθύγραμμο βέλος σύνδεσης"/>
          <p:cNvCxnSpPr/>
          <p:nvPr/>
        </p:nvCxnSpPr>
        <p:spPr>
          <a:xfrm rot="5400000">
            <a:off x="2858294" y="2856706"/>
            <a:ext cx="857250" cy="1588"/>
          </a:xfrm>
          <a:prstGeom prst="straightConnector1">
            <a:avLst/>
          </a:prstGeom>
          <a:ln w="19050">
            <a:solidFill>
              <a:schemeClr val="tx2"/>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16 - Ευθύγραμμο βέλος σύνδεσης"/>
          <p:cNvCxnSpPr/>
          <p:nvPr/>
        </p:nvCxnSpPr>
        <p:spPr>
          <a:xfrm rot="5400000">
            <a:off x="4894262" y="4678363"/>
            <a:ext cx="1071563" cy="1588"/>
          </a:xfrm>
          <a:prstGeom prst="straightConnector1">
            <a:avLst/>
          </a:prstGeom>
          <a:ln w="19050">
            <a:solidFill>
              <a:schemeClr val="tx2"/>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18 - Ευθύγραμμο βέλος σύνδεσης"/>
          <p:cNvCxnSpPr/>
          <p:nvPr/>
        </p:nvCxnSpPr>
        <p:spPr>
          <a:xfrm rot="5400000">
            <a:off x="2858294" y="4571206"/>
            <a:ext cx="857250" cy="1588"/>
          </a:xfrm>
          <a:prstGeom prst="straightConnector1">
            <a:avLst/>
          </a:prstGeom>
          <a:ln w="19050">
            <a:solidFill>
              <a:schemeClr val="tx2"/>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20 - Ευθύγραμμο βέλος σύνδεσης"/>
          <p:cNvCxnSpPr>
            <a:stCxn id="17415" idx="0"/>
          </p:cNvCxnSpPr>
          <p:nvPr/>
        </p:nvCxnSpPr>
        <p:spPr>
          <a:xfrm rot="16200000" flipV="1">
            <a:off x="944563" y="3698875"/>
            <a:ext cx="2574925" cy="34925"/>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4" name="23 - Ευθύγραμμο βέλος σύνδεσης"/>
          <p:cNvCxnSpPr>
            <a:stCxn id="17414" idx="1"/>
            <a:endCxn id="17415" idx="3"/>
          </p:cNvCxnSpPr>
          <p:nvPr/>
        </p:nvCxnSpPr>
        <p:spPr>
          <a:xfrm rot="10800000" flipV="1">
            <a:off x="3500438" y="5656263"/>
            <a:ext cx="1643062" cy="23812"/>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 Τίτλος"/>
          <p:cNvSpPr>
            <a:spLocks noGrp="1"/>
          </p:cNvSpPr>
          <p:nvPr>
            <p:ph type="title"/>
          </p:nvPr>
        </p:nvSpPr>
        <p:spPr/>
        <p:txBody>
          <a:bodyPr/>
          <a:lstStyle/>
          <a:p>
            <a:r>
              <a:rPr lang="el-GR" sz="3600" b="1" smtClean="0"/>
              <a:t>Τρόποι διοίκησης</a:t>
            </a:r>
            <a:endParaRPr lang="en-US" sz="3600" b="1" smtClean="0"/>
          </a:p>
        </p:txBody>
      </p:sp>
      <p:sp>
        <p:nvSpPr>
          <p:cNvPr id="18435" name="2 - Θέση περιεχομένου"/>
          <p:cNvSpPr>
            <a:spLocks noGrp="1"/>
          </p:cNvSpPr>
          <p:nvPr>
            <p:ph idx="1"/>
          </p:nvPr>
        </p:nvSpPr>
        <p:spPr>
          <a:xfrm>
            <a:off x="457200" y="1357313"/>
            <a:ext cx="8229600" cy="5000625"/>
          </a:xfrm>
        </p:spPr>
        <p:txBody>
          <a:bodyPr/>
          <a:lstStyle/>
          <a:p>
            <a:r>
              <a:rPr lang="el-GR" sz="2400" smtClean="0"/>
              <a:t>Μονομελή όργανα</a:t>
            </a:r>
          </a:p>
          <a:p>
            <a:r>
              <a:rPr lang="el-GR" sz="2400" smtClean="0"/>
              <a:t>Συλλογικά όργανα</a:t>
            </a:r>
          </a:p>
          <a:p>
            <a:endParaRPr lang="el-GR" sz="2400" smtClean="0"/>
          </a:p>
          <a:p>
            <a:r>
              <a:rPr lang="el-GR" sz="2400" smtClean="0"/>
              <a:t>Μάνατζμεντ: «Η τέχνη του να επιτυγχάνεις σκοπούς μέσω των ανθρώπων»</a:t>
            </a:r>
          </a:p>
          <a:p>
            <a:r>
              <a:rPr lang="el-GR" sz="2400" smtClean="0"/>
              <a:t>«Ή η δύναμη που καθοδηγεί έναν οργανισμό»</a:t>
            </a:r>
          </a:p>
          <a:p>
            <a:pPr>
              <a:buFont typeface="Arial" pitchFamily="34" charset="0"/>
              <a:buNone/>
            </a:pPr>
            <a:r>
              <a:rPr lang="el-GR" sz="2400" b="1" smtClean="0"/>
              <a:t>Χαρακτηριστικά στοιχεία του μάνατζερ</a:t>
            </a:r>
          </a:p>
          <a:p>
            <a:r>
              <a:rPr lang="el-GR" sz="2400" smtClean="0"/>
              <a:t>Εξουσία</a:t>
            </a:r>
          </a:p>
          <a:p>
            <a:r>
              <a:rPr lang="el-GR" sz="2400" smtClean="0"/>
              <a:t>Ευθύνη</a:t>
            </a:r>
          </a:p>
          <a:p>
            <a:r>
              <a:rPr lang="el-GR" sz="2400" smtClean="0"/>
              <a:t>Επιβολή</a:t>
            </a:r>
          </a:p>
          <a:p>
            <a:r>
              <a:rPr lang="el-GR" sz="2400" smtClean="0"/>
              <a:t>πρωτοβουλία</a:t>
            </a:r>
            <a:endParaRPr lang="en-US" sz="24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Τίτλος 1"/>
          <p:cNvSpPr>
            <a:spLocks noGrp="1"/>
          </p:cNvSpPr>
          <p:nvPr>
            <p:ph type="title"/>
          </p:nvPr>
        </p:nvSpPr>
        <p:spPr>
          <a:xfrm>
            <a:off x="457200" y="274638"/>
            <a:ext cx="8229600" cy="561975"/>
          </a:xfrm>
        </p:spPr>
        <p:txBody>
          <a:bodyPr/>
          <a:lstStyle/>
          <a:p>
            <a:r>
              <a:rPr lang="el-GR" sz="2800" b="1" smtClean="0"/>
              <a:t>ΕΞΕΛΙΞΗ ΤΩΝ ΘΕΩΡΙΩΝ ΔΙΟΙΚΗΣΗΣ</a:t>
            </a:r>
          </a:p>
        </p:txBody>
      </p:sp>
      <p:sp>
        <p:nvSpPr>
          <p:cNvPr id="19459" name="Θέση περιεχομένου 2"/>
          <p:cNvSpPr>
            <a:spLocks noGrp="1"/>
          </p:cNvSpPr>
          <p:nvPr>
            <p:ph idx="1"/>
          </p:nvPr>
        </p:nvSpPr>
        <p:spPr>
          <a:xfrm>
            <a:off x="457200" y="981075"/>
            <a:ext cx="8229600" cy="5543550"/>
          </a:xfrm>
        </p:spPr>
        <p:txBody>
          <a:bodyPr/>
          <a:lstStyle/>
          <a:p>
            <a:r>
              <a:rPr lang="el-GR" sz="2000" b="1" smtClean="0">
                <a:solidFill>
                  <a:srgbClr val="FF0000"/>
                </a:solidFill>
                <a:latin typeface="Bookman Old Style" pitchFamily="18" charset="0"/>
              </a:rPr>
              <a:t>ΚΛΑΣΙΚΗ ΠΡΟΣΕΓΓΙΣΗ</a:t>
            </a:r>
          </a:p>
          <a:p>
            <a:r>
              <a:rPr lang="el-GR" sz="1400" b="1" i="1" smtClean="0">
                <a:solidFill>
                  <a:schemeClr val="hlink"/>
                </a:solidFill>
                <a:latin typeface="Bookman Old Style" pitchFamily="18" charset="0"/>
              </a:rPr>
              <a:t>Η ΣΧΟΛΗ ΤΗΣ ΕΠΙΣΤΗΜΟΝΙΚΗΣ ΔΙΟΙΚΗΣΗΣ</a:t>
            </a:r>
          </a:p>
          <a:p>
            <a:r>
              <a:rPr lang="el-GR" sz="1400" b="1" i="1" smtClean="0">
                <a:solidFill>
                  <a:schemeClr val="hlink"/>
                </a:solidFill>
                <a:latin typeface="Bookman Old Style" pitchFamily="18" charset="0"/>
              </a:rPr>
              <a:t>Η ΣΧΟΛΗ ΤΗΣ ΓΡΑΦΕΙΟΚΡΑΤΙΚΗΣ ΔΙΟΙΚΗΣΗΣ </a:t>
            </a:r>
          </a:p>
          <a:p>
            <a:r>
              <a:rPr lang="el-GR" sz="1400" b="1" i="1" smtClean="0">
                <a:solidFill>
                  <a:schemeClr val="hlink"/>
                </a:solidFill>
                <a:latin typeface="Bookman Old Style" pitchFamily="18" charset="0"/>
              </a:rPr>
              <a:t>ΣΧΟΛΗ ΤΗΣ ΛΕΙΤΟΥΡΓΙΚΗΣ ΔΙΟΙΚΗΣΗΣ</a:t>
            </a:r>
          </a:p>
          <a:p>
            <a:r>
              <a:rPr lang="el-GR" sz="2000" b="1" smtClean="0">
                <a:solidFill>
                  <a:srgbClr val="FF0000"/>
                </a:solidFill>
                <a:latin typeface="Bookman Old Style" pitchFamily="18" charset="0"/>
              </a:rPr>
              <a:t>ΠΡΟΣΕΓΓΙΣΗ ΤΗΣ ΑΝΘΡΩΠΙΝΗΣ ΣΥΜΠΕΡΙΦΟΡΑΣ</a:t>
            </a:r>
          </a:p>
          <a:p>
            <a:r>
              <a:rPr lang="el-GR" sz="1400" b="1" i="1" smtClean="0">
                <a:solidFill>
                  <a:schemeClr val="hlink"/>
                </a:solidFill>
                <a:latin typeface="Bookman Old Style" pitchFamily="18" charset="0"/>
              </a:rPr>
              <a:t>ΠΡΟΔΡΟΜΟΙ ΤΗΣ ΑΝΘΡΩΠΙΝΗΣ ΣΥΜΠΕΡΙΦΟΡΑΣ</a:t>
            </a:r>
          </a:p>
          <a:p>
            <a:r>
              <a:rPr lang="el-GR" sz="1400" b="1" i="1" smtClean="0">
                <a:solidFill>
                  <a:schemeClr val="hlink"/>
                </a:solidFill>
                <a:latin typeface="Bookman Old Style" pitchFamily="18" charset="0"/>
              </a:rPr>
              <a:t>ΚΙΝΗΣΗ ΤΩΝ ΑΝΘΡΩΠΙΝΩΝ ΣΧΕΣΕΩΝ</a:t>
            </a:r>
          </a:p>
          <a:p>
            <a:r>
              <a:rPr lang="el-GR" sz="1400" b="1" i="1" smtClean="0">
                <a:solidFill>
                  <a:schemeClr val="hlink"/>
                </a:solidFill>
                <a:latin typeface="Bookman Old Style" pitchFamily="18" charset="0"/>
              </a:rPr>
              <a:t>ΣΧΟΛΗ ΤΗΣ ΕΠΙΣΤΗΜΗΣ ΤΗΣ ΣΥΜΠΕΡΙΦΟΡΑΣ</a:t>
            </a:r>
          </a:p>
          <a:p>
            <a:r>
              <a:rPr lang="el-GR" sz="2000" b="1" smtClean="0">
                <a:solidFill>
                  <a:srgbClr val="FF0000"/>
                </a:solidFill>
                <a:latin typeface="Bookman Old Style" pitchFamily="18" charset="0"/>
              </a:rPr>
              <a:t>ΠΟΣΟΤΙΚΗ ΠΡΟΣΕΓΓΙΣΗ</a:t>
            </a:r>
          </a:p>
          <a:p>
            <a:r>
              <a:rPr lang="el-GR" sz="1400" b="1" i="1" smtClean="0">
                <a:solidFill>
                  <a:schemeClr val="hlink"/>
                </a:solidFill>
                <a:latin typeface="Bookman Old Style" pitchFamily="18" charset="0"/>
              </a:rPr>
              <a:t>Η ΕΠΙΣΤΗΜΗ ΤΟΥ ΜΑΝΑΤΖΜΕΝΤ</a:t>
            </a:r>
          </a:p>
          <a:p>
            <a:r>
              <a:rPr lang="el-GR" sz="1400" b="1" i="1" smtClean="0">
                <a:solidFill>
                  <a:schemeClr val="hlink"/>
                </a:solidFill>
                <a:latin typeface="Bookman Old Style" pitchFamily="18" charset="0"/>
              </a:rPr>
              <a:t>ΕΠΙΧΕΙΡΗΣΙΑΚΗ ΔΙΟΙΚΗΣΗ</a:t>
            </a:r>
          </a:p>
          <a:p>
            <a:r>
              <a:rPr lang="el-GR" sz="1400" b="1" i="1" smtClean="0">
                <a:solidFill>
                  <a:schemeClr val="hlink"/>
                </a:solidFill>
                <a:latin typeface="Bookman Old Style" pitchFamily="18" charset="0"/>
              </a:rPr>
              <a:t>ΔΙΟΙΚΗΣΗ ΠΛΗΡΟΦΟΡΙΑΚΩΝ ΣΥΣΤΗΜΑΤΩΝ</a:t>
            </a:r>
          </a:p>
          <a:p>
            <a:r>
              <a:rPr lang="el-GR" sz="2000" b="1" smtClean="0">
                <a:solidFill>
                  <a:srgbClr val="FF0000"/>
                </a:solidFill>
                <a:latin typeface="Bookman Old Style" pitchFamily="18" charset="0"/>
              </a:rPr>
              <a:t>ΣΥΓΧΡΟΝΕΣ ΠΡΟΣΕΓΓΙΣΕΙΣ</a:t>
            </a:r>
          </a:p>
          <a:p>
            <a:r>
              <a:rPr lang="el-GR" sz="1400" b="1" i="1" smtClean="0">
                <a:solidFill>
                  <a:schemeClr val="hlink"/>
                </a:solidFill>
                <a:latin typeface="Bookman Old Style" pitchFamily="18" charset="0"/>
              </a:rPr>
              <a:t>ΣΥΣΤΗΜΙΚΗ ΘΕΩΡΗΣΗ</a:t>
            </a:r>
          </a:p>
          <a:p>
            <a:r>
              <a:rPr lang="el-GR" sz="1400" b="1" i="1" smtClean="0">
                <a:solidFill>
                  <a:schemeClr val="hlink"/>
                </a:solidFill>
                <a:latin typeface="Bookman Old Style" pitchFamily="18" charset="0"/>
              </a:rPr>
              <a:t>ΕΝΔΕΧΟΜΕΝΙΚΗ ΘΕΩΡΗΣΗ</a:t>
            </a:r>
          </a:p>
          <a:p>
            <a:r>
              <a:rPr lang="el-GR" sz="1400" b="1" i="1" smtClean="0">
                <a:solidFill>
                  <a:schemeClr val="hlink"/>
                </a:solidFill>
                <a:latin typeface="Bookman Old Style" pitchFamily="18" charset="0"/>
              </a:rPr>
              <a:t>ΔΙΟΙΚΗΣΗ ΟΛΙΚΗΣ ΠΟΙΟΤΗΤΑΣ</a:t>
            </a:r>
          </a:p>
          <a:p>
            <a:r>
              <a:rPr lang="el-GR" sz="1400" b="1" i="1" smtClean="0">
                <a:solidFill>
                  <a:schemeClr val="hlink"/>
                </a:solidFill>
                <a:latin typeface="Bookman Old Style" pitchFamily="18" charset="0"/>
              </a:rPr>
              <a:t>ΕΥΡΩΠΑΪΚΟ ΜΟΝΤΕΛΟ ΑΡΙΣΤΕΙΑΣ </a:t>
            </a:r>
            <a:r>
              <a:rPr lang="en-US" sz="1400" b="1" i="1" smtClean="0">
                <a:solidFill>
                  <a:schemeClr val="hlink"/>
                </a:solidFill>
                <a:latin typeface="Bookman Old Style" pitchFamily="18" charset="0"/>
              </a:rPr>
              <a:t>EFQM</a:t>
            </a:r>
            <a:endParaRPr lang="el-GR" sz="1400" b="1" i="1" smtClean="0">
              <a:solidFill>
                <a:schemeClr val="hlink"/>
              </a:solidFill>
              <a:latin typeface="Bookman Old Style"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p:nvPr>
        </p:nvSpPr>
        <p:spPr/>
        <p:txBody>
          <a:bodyPr/>
          <a:lstStyle/>
          <a:p>
            <a:r>
              <a:rPr lang="el-GR" sz="2800" b="1" smtClean="0">
                <a:latin typeface="Arial" pitchFamily="34" charset="0"/>
              </a:rPr>
              <a:t>ΔΙΑΧΡΟΝΙΚΗ ΕΞΕΛΙΞΗ ΤΩΝ ΘΕΩΡΙΩΝ ΔΙΟΙΚΗΣΗΣ</a:t>
            </a:r>
          </a:p>
        </p:txBody>
      </p:sp>
      <p:sp>
        <p:nvSpPr>
          <p:cNvPr id="20483" name="Rectangle 4"/>
          <p:cNvSpPr>
            <a:spLocks noChangeArrowheads="1"/>
          </p:cNvSpPr>
          <p:nvPr/>
        </p:nvSpPr>
        <p:spPr bwMode="auto">
          <a:xfrm>
            <a:off x="0" y="2433638"/>
            <a:ext cx="9144000" cy="0"/>
          </a:xfrm>
          <a:prstGeom prst="rect">
            <a:avLst/>
          </a:prstGeom>
          <a:noFill/>
          <a:ln w="9525">
            <a:noFill/>
            <a:miter lim="800000"/>
            <a:headEnd/>
            <a:tailEnd/>
          </a:ln>
        </p:spPr>
        <p:txBody>
          <a:bodyPr wrap="none" anchor="ctr">
            <a:spAutoFit/>
          </a:bodyPr>
          <a:lstStyle/>
          <a:p>
            <a:pPr eaLnBrk="0" hangingPunct="0">
              <a:tabLst>
                <a:tab pos="2636838" algn="ctr"/>
                <a:tab pos="4419600" algn="r"/>
                <a:tab pos="5273675" algn="r"/>
              </a:tabLst>
            </a:pPr>
            <a:endParaRPr lang="en-US"/>
          </a:p>
        </p:txBody>
      </p:sp>
      <p:graphicFrame>
        <p:nvGraphicFramePr>
          <p:cNvPr id="98340" name="Group 36"/>
          <p:cNvGraphicFramePr>
            <a:graphicFrameLocks noGrp="1"/>
          </p:cNvGraphicFramePr>
          <p:nvPr/>
        </p:nvGraphicFramePr>
        <p:xfrm>
          <a:off x="144463" y="1700213"/>
          <a:ext cx="8820150" cy="576262"/>
        </p:xfrm>
        <a:graphic>
          <a:graphicData uri="http://schemas.openxmlformats.org/drawingml/2006/table">
            <a:tbl>
              <a:tblPr/>
              <a:tblGrid>
                <a:gridCol w="801687"/>
                <a:gridCol w="801688"/>
                <a:gridCol w="801687"/>
                <a:gridCol w="801688"/>
                <a:gridCol w="801687"/>
                <a:gridCol w="803275"/>
                <a:gridCol w="801688"/>
                <a:gridCol w="801687"/>
                <a:gridCol w="801688"/>
                <a:gridCol w="801687"/>
                <a:gridCol w="801688"/>
              </a:tblGrid>
              <a:tr h="576262">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636838" algn="ctr"/>
                          <a:tab pos="4419600" algn="r"/>
                          <a:tab pos="5273675" algn="r"/>
                        </a:tabLst>
                      </a:pPr>
                      <a:r>
                        <a:rPr kumimoji="0" lang="el-GR" sz="2000" b="0" i="0" u="none" strike="noStrike" cap="none" normalizeH="0" baseline="0" smtClean="0">
                          <a:ln>
                            <a:noFill/>
                          </a:ln>
                          <a:solidFill>
                            <a:schemeClr val="tx1"/>
                          </a:solidFill>
                          <a:effectLst/>
                          <a:latin typeface="Arial" pitchFamily="34" charset="0"/>
                          <a:cs typeface="Times New Roman" pitchFamily="18" charset="0"/>
                        </a:rPr>
                        <a:t>1890</a:t>
                      </a:r>
                      <a:endParaRPr kumimoji="0" lang="el-GR" sz="20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636838" algn="ctr"/>
                          <a:tab pos="4419600" algn="r"/>
                          <a:tab pos="5273675" algn="r"/>
                        </a:tabLst>
                      </a:pPr>
                      <a:r>
                        <a:rPr kumimoji="0" lang="el-GR" sz="2000" b="0" i="0" u="none" strike="noStrike" cap="none" normalizeH="0" baseline="0" smtClean="0">
                          <a:ln>
                            <a:noFill/>
                          </a:ln>
                          <a:solidFill>
                            <a:schemeClr val="tx1"/>
                          </a:solidFill>
                          <a:effectLst/>
                          <a:latin typeface="Arial" pitchFamily="34" charset="0"/>
                          <a:cs typeface="Times New Roman" pitchFamily="18" charset="0"/>
                        </a:rPr>
                        <a:t>1900</a:t>
                      </a:r>
                      <a:endParaRPr kumimoji="0" lang="el-GR" sz="20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636838" algn="ctr"/>
                          <a:tab pos="4419600" algn="r"/>
                          <a:tab pos="5273675" algn="r"/>
                        </a:tabLst>
                      </a:pPr>
                      <a:r>
                        <a:rPr kumimoji="0" lang="el-GR" sz="2000" b="0" i="0" u="none" strike="noStrike" cap="none" normalizeH="0" baseline="0" smtClean="0">
                          <a:ln>
                            <a:noFill/>
                          </a:ln>
                          <a:solidFill>
                            <a:schemeClr val="tx1"/>
                          </a:solidFill>
                          <a:effectLst/>
                          <a:latin typeface="Arial" pitchFamily="34" charset="0"/>
                          <a:cs typeface="Times New Roman" pitchFamily="18" charset="0"/>
                        </a:rPr>
                        <a:t>1910</a:t>
                      </a:r>
                      <a:endParaRPr kumimoji="0" lang="el-GR" sz="20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636838" algn="ctr"/>
                          <a:tab pos="4419600" algn="r"/>
                          <a:tab pos="5273675" algn="r"/>
                        </a:tabLst>
                      </a:pPr>
                      <a:r>
                        <a:rPr kumimoji="0" lang="el-GR" sz="2000" b="0" i="0" u="none" strike="noStrike" cap="none" normalizeH="0" baseline="0" smtClean="0">
                          <a:ln>
                            <a:noFill/>
                          </a:ln>
                          <a:solidFill>
                            <a:schemeClr val="tx1"/>
                          </a:solidFill>
                          <a:effectLst/>
                          <a:latin typeface="Arial" pitchFamily="34" charset="0"/>
                          <a:cs typeface="Times New Roman" pitchFamily="18" charset="0"/>
                        </a:rPr>
                        <a:t>1920</a:t>
                      </a:r>
                      <a:endParaRPr kumimoji="0" lang="el-GR" sz="20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636838" algn="ctr"/>
                          <a:tab pos="4419600" algn="r"/>
                          <a:tab pos="5273675" algn="r"/>
                        </a:tabLst>
                      </a:pPr>
                      <a:r>
                        <a:rPr kumimoji="0" lang="el-GR" sz="2000" b="0" i="0" u="none" strike="noStrike" cap="none" normalizeH="0" baseline="0" smtClean="0">
                          <a:ln>
                            <a:noFill/>
                          </a:ln>
                          <a:solidFill>
                            <a:schemeClr val="tx1"/>
                          </a:solidFill>
                          <a:effectLst/>
                          <a:latin typeface="Arial" pitchFamily="34" charset="0"/>
                          <a:cs typeface="Times New Roman" pitchFamily="18" charset="0"/>
                        </a:rPr>
                        <a:t>1930</a:t>
                      </a:r>
                      <a:endParaRPr kumimoji="0" lang="el-GR" sz="20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636838" algn="ctr"/>
                          <a:tab pos="4419600" algn="r"/>
                          <a:tab pos="5273675" algn="r"/>
                        </a:tabLst>
                      </a:pPr>
                      <a:r>
                        <a:rPr kumimoji="0" lang="el-GR" sz="2000" b="0" i="0" u="none" strike="noStrike" cap="none" normalizeH="0" baseline="0" smtClean="0">
                          <a:ln>
                            <a:noFill/>
                          </a:ln>
                          <a:solidFill>
                            <a:schemeClr val="tx1"/>
                          </a:solidFill>
                          <a:effectLst/>
                          <a:latin typeface="Arial" pitchFamily="34" charset="0"/>
                          <a:cs typeface="Times New Roman" pitchFamily="18" charset="0"/>
                        </a:rPr>
                        <a:t>1940</a:t>
                      </a:r>
                      <a:endParaRPr kumimoji="0" lang="el-GR" sz="20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636838" algn="ctr"/>
                          <a:tab pos="4419600" algn="r"/>
                          <a:tab pos="5273675" algn="r"/>
                        </a:tabLst>
                      </a:pPr>
                      <a:r>
                        <a:rPr kumimoji="0" lang="el-GR" sz="2000" b="0" i="0" u="none" strike="noStrike" cap="none" normalizeH="0" baseline="0" smtClean="0">
                          <a:ln>
                            <a:noFill/>
                          </a:ln>
                          <a:solidFill>
                            <a:schemeClr val="tx1"/>
                          </a:solidFill>
                          <a:effectLst/>
                          <a:latin typeface="Arial" pitchFamily="34" charset="0"/>
                          <a:cs typeface="Times New Roman" pitchFamily="18" charset="0"/>
                        </a:rPr>
                        <a:t>1950</a:t>
                      </a:r>
                      <a:endParaRPr kumimoji="0" lang="el-GR" sz="20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636838" algn="ctr"/>
                          <a:tab pos="4419600" algn="r"/>
                          <a:tab pos="5273675" algn="r"/>
                        </a:tabLst>
                      </a:pPr>
                      <a:r>
                        <a:rPr kumimoji="0" lang="el-GR" sz="2000" b="0" i="0" u="none" strike="noStrike" cap="none" normalizeH="0" baseline="0" smtClean="0">
                          <a:ln>
                            <a:noFill/>
                          </a:ln>
                          <a:solidFill>
                            <a:schemeClr val="tx1"/>
                          </a:solidFill>
                          <a:effectLst/>
                          <a:latin typeface="Arial" pitchFamily="34" charset="0"/>
                          <a:cs typeface="Times New Roman" pitchFamily="18" charset="0"/>
                        </a:rPr>
                        <a:t>1960</a:t>
                      </a:r>
                      <a:endParaRPr kumimoji="0" lang="el-GR" sz="20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636838" algn="ctr"/>
                          <a:tab pos="4419600" algn="r"/>
                          <a:tab pos="5273675" algn="r"/>
                        </a:tabLst>
                      </a:pPr>
                      <a:r>
                        <a:rPr kumimoji="0" lang="el-GR" sz="2000" b="0" i="0" u="none" strike="noStrike" cap="none" normalizeH="0" baseline="0" smtClean="0">
                          <a:ln>
                            <a:noFill/>
                          </a:ln>
                          <a:solidFill>
                            <a:schemeClr val="tx1"/>
                          </a:solidFill>
                          <a:effectLst/>
                          <a:latin typeface="Arial" pitchFamily="34" charset="0"/>
                          <a:cs typeface="Times New Roman" pitchFamily="18" charset="0"/>
                        </a:rPr>
                        <a:t>1970</a:t>
                      </a:r>
                      <a:endParaRPr kumimoji="0" lang="el-GR" sz="20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636838" algn="ctr"/>
                          <a:tab pos="4419600" algn="r"/>
                          <a:tab pos="5273675" algn="r"/>
                        </a:tabLst>
                      </a:pPr>
                      <a:r>
                        <a:rPr kumimoji="0" lang="el-GR" sz="2000" b="0" i="0" u="none" strike="noStrike" cap="none" normalizeH="0" baseline="0" smtClean="0">
                          <a:ln>
                            <a:noFill/>
                          </a:ln>
                          <a:solidFill>
                            <a:schemeClr val="tx1"/>
                          </a:solidFill>
                          <a:effectLst/>
                          <a:latin typeface="Arial" pitchFamily="34" charset="0"/>
                          <a:cs typeface="Times New Roman" pitchFamily="18" charset="0"/>
                        </a:rPr>
                        <a:t>1980</a:t>
                      </a:r>
                      <a:endParaRPr kumimoji="0" lang="el-GR" sz="20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2636838" algn="ctr"/>
                          <a:tab pos="4419600" algn="r"/>
                          <a:tab pos="5273675" algn="r"/>
                        </a:tabLst>
                      </a:pPr>
                      <a:r>
                        <a:rPr kumimoji="0" lang="el-GR" sz="2000" b="0" i="0" u="none" strike="noStrike" cap="none" normalizeH="0" baseline="0" smtClean="0">
                          <a:ln>
                            <a:noFill/>
                          </a:ln>
                          <a:solidFill>
                            <a:schemeClr val="tx1"/>
                          </a:solidFill>
                          <a:effectLst/>
                          <a:latin typeface="Arial" pitchFamily="34" charset="0"/>
                          <a:cs typeface="Times New Roman" pitchFamily="18" charset="0"/>
                        </a:rPr>
                        <a:t>1990</a:t>
                      </a:r>
                      <a:endParaRPr kumimoji="0" lang="el-GR" sz="20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a:noFill/>
                    </a:lnL>
                    <a:lnR>
                      <a:noFill/>
                    </a:lnR>
                    <a:lnT>
                      <a:noFill/>
                    </a:lnT>
                    <a:lnB>
                      <a:noFill/>
                    </a:lnB>
                    <a:lnTlToBr>
                      <a:noFill/>
                    </a:lnTlToBr>
                    <a:lnBlToTr>
                      <a:noFill/>
                    </a:lnBlToTr>
                    <a:noFill/>
                  </a:tcPr>
                </a:tc>
              </a:tr>
            </a:tbl>
          </a:graphicData>
        </a:graphic>
      </p:graphicFrame>
      <p:sp>
        <p:nvSpPr>
          <p:cNvPr id="20496" name="Rectangle 34"/>
          <p:cNvSpPr>
            <a:spLocks noChangeArrowheads="1"/>
          </p:cNvSpPr>
          <p:nvPr/>
        </p:nvSpPr>
        <p:spPr bwMode="auto">
          <a:xfrm>
            <a:off x="0" y="2349500"/>
            <a:ext cx="9144000" cy="731838"/>
          </a:xfrm>
          <a:prstGeom prst="rect">
            <a:avLst/>
          </a:prstGeom>
          <a:noFill/>
          <a:ln w="9525">
            <a:noFill/>
            <a:miter lim="800000"/>
            <a:headEnd/>
            <a:tailEnd/>
          </a:ln>
        </p:spPr>
        <p:txBody>
          <a:bodyPr anchor="ctr">
            <a:spAutoFit/>
          </a:bodyPr>
          <a:lstStyle/>
          <a:p>
            <a:pPr indent="900113" eaLnBrk="0" hangingPunct="0">
              <a:tabLst>
                <a:tab pos="180975" algn="r"/>
                <a:tab pos="2636838" algn="ctr"/>
                <a:tab pos="2790825" algn="r"/>
                <a:tab pos="3240088" algn="r"/>
                <a:tab pos="4419600" algn="r"/>
                <a:tab pos="5273675" algn="r"/>
              </a:tabLst>
            </a:pPr>
            <a:r>
              <a:rPr lang="el-GR" sz="2400">
                <a:cs typeface="Times New Roman" pitchFamily="18" charset="0"/>
              </a:rPr>
              <a:t>          Α΄ παγκ.πολ.	              Β΄ παγκ.πολ.		    </a:t>
            </a:r>
            <a:r>
              <a:rPr lang="en-GB" sz="2400">
                <a:cs typeface="Times New Roman" pitchFamily="18" charset="0"/>
              </a:rPr>
              <a:t>IBM PC</a:t>
            </a:r>
            <a:endParaRPr lang="el-GR" sz="2400"/>
          </a:p>
          <a:p>
            <a:pPr indent="900113" eaLnBrk="0" hangingPunct="0">
              <a:tabLst>
                <a:tab pos="180975" algn="r"/>
                <a:tab pos="2636838" algn="ctr"/>
                <a:tab pos="2790825" algn="r"/>
                <a:tab pos="3240088" algn="r"/>
                <a:tab pos="4419600" algn="r"/>
                <a:tab pos="5273675" algn="r"/>
              </a:tabLst>
            </a:pPr>
            <a:r>
              <a:rPr lang="el-GR">
                <a:cs typeface="Times New Roman" pitchFamily="18" charset="0"/>
              </a:rPr>
              <a:t>                1914-1918	                            1941-1945		             1981</a:t>
            </a:r>
            <a:r>
              <a:rPr lang="el-GR"/>
              <a:t> </a:t>
            </a:r>
          </a:p>
        </p:txBody>
      </p:sp>
      <p:sp>
        <p:nvSpPr>
          <p:cNvPr id="20497" name="Text Box 56"/>
          <p:cNvSpPr txBox="1">
            <a:spLocks noChangeArrowheads="1"/>
          </p:cNvSpPr>
          <p:nvPr/>
        </p:nvSpPr>
        <p:spPr bwMode="auto">
          <a:xfrm>
            <a:off x="755650" y="3429000"/>
            <a:ext cx="8137525" cy="376238"/>
          </a:xfrm>
          <a:prstGeom prst="rect">
            <a:avLst/>
          </a:prstGeom>
          <a:noFill/>
          <a:ln w="9525">
            <a:solidFill>
              <a:schemeClr val="tx1"/>
            </a:solidFill>
            <a:miter lim="800000"/>
            <a:headEnd/>
            <a:tailEnd/>
          </a:ln>
        </p:spPr>
        <p:txBody>
          <a:bodyPr>
            <a:spAutoFit/>
          </a:bodyPr>
          <a:lstStyle/>
          <a:p>
            <a:pPr eaLnBrk="0" hangingPunct="0">
              <a:spcBef>
                <a:spcPct val="50000"/>
              </a:spcBef>
            </a:pPr>
            <a:r>
              <a:rPr lang="el-GR"/>
              <a:t>ΕΠΙΣΤΗΜΟΝΙΚΗΣ ΔΙΕΥΘΥΝΣΗΣ	   ΣΧΟΛΗ ΚΛΑΣΣΙΚΗΣ  ΟΡΓΑΝΩΣΗΣ</a:t>
            </a:r>
          </a:p>
        </p:txBody>
      </p:sp>
      <p:sp>
        <p:nvSpPr>
          <p:cNvPr id="20498" name="Text Box 58"/>
          <p:cNvSpPr txBox="1">
            <a:spLocks noChangeArrowheads="1"/>
          </p:cNvSpPr>
          <p:nvPr/>
        </p:nvSpPr>
        <p:spPr bwMode="auto">
          <a:xfrm>
            <a:off x="3419475" y="3789363"/>
            <a:ext cx="5473700" cy="376237"/>
          </a:xfrm>
          <a:prstGeom prst="rect">
            <a:avLst/>
          </a:prstGeom>
          <a:noFill/>
          <a:ln w="9525">
            <a:solidFill>
              <a:schemeClr val="tx1"/>
            </a:solidFill>
            <a:miter lim="800000"/>
            <a:headEnd/>
            <a:tailEnd/>
          </a:ln>
        </p:spPr>
        <p:txBody>
          <a:bodyPr>
            <a:spAutoFit/>
          </a:bodyPr>
          <a:lstStyle/>
          <a:p>
            <a:pPr eaLnBrk="0" hangingPunct="0">
              <a:spcBef>
                <a:spcPct val="50000"/>
              </a:spcBef>
            </a:pPr>
            <a:r>
              <a:rPr lang="el-GR"/>
              <a:t>	   ΣΧΟΛΗ ΤΗΣ ΣΥΜΠΕΡΙΦΟΡΑΣ</a:t>
            </a:r>
          </a:p>
        </p:txBody>
      </p:sp>
      <p:sp>
        <p:nvSpPr>
          <p:cNvPr id="20499" name="Text Box 59"/>
          <p:cNvSpPr txBox="1">
            <a:spLocks noChangeArrowheads="1"/>
          </p:cNvSpPr>
          <p:nvPr/>
        </p:nvSpPr>
        <p:spPr bwMode="auto">
          <a:xfrm>
            <a:off x="4859338" y="4149725"/>
            <a:ext cx="4033837" cy="376238"/>
          </a:xfrm>
          <a:prstGeom prst="rect">
            <a:avLst/>
          </a:prstGeom>
          <a:noFill/>
          <a:ln w="9525">
            <a:solidFill>
              <a:schemeClr val="tx1"/>
            </a:solidFill>
            <a:miter lim="800000"/>
            <a:headEnd/>
            <a:tailEnd/>
          </a:ln>
        </p:spPr>
        <p:txBody>
          <a:bodyPr>
            <a:spAutoFit/>
          </a:bodyPr>
          <a:lstStyle/>
          <a:p>
            <a:pPr eaLnBrk="0" hangingPunct="0">
              <a:spcBef>
                <a:spcPct val="50000"/>
              </a:spcBef>
            </a:pPr>
            <a:r>
              <a:rPr lang="el-GR"/>
              <a:t>ΕΜΠΕΙΡΙΚΗ – ΠΟΣΟΤΙΚΗ ΣΧΟΛΗ	</a:t>
            </a:r>
          </a:p>
        </p:txBody>
      </p:sp>
      <p:sp>
        <p:nvSpPr>
          <p:cNvPr id="20500" name="Text Box 60"/>
          <p:cNvSpPr txBox="1">
            <a:spLocks noChangeArrowheads="1"/>
          </p:cNvSpPr>
          <p:nvPr/>
        </p:nvSpPr>
        <p:spPr bwMode="auto">
          <a:xfrm>
            <a:off x="5795963" y="4508500"/>
            <a:ext cx="3097212" cy="376238"/>
          </a:xfrm>
          <a:prstGeom prst="rect">
            <a:avLst/>
          </a:prstGeom>
          <a:noFill/>
          <a:ln w="9525">
            <a:solidFill>
              <a:schemeClr val="tx1"/>
            </a:solidFill>
            <a:miter lim="800000"/>
            <a:headEnd/>
            <a:tailEnd/>
          </a:ln>
        </p:spPr>
        <p:txBody>
          <a:bodyPr>
            <a:spAutoFit/>
          </a:bodyPr>
          <a:lstStyle/>
          <a:p>
            <a:pPr eaLnBrk="0" hangingPunct="0">
              <a:spcBef>
                <a:spcPct val="50000"/>
              </a:spcBef>
            </a:pPr>
            <a:r>
              <a:rPr lang="el-GR"/>
              <a:t>ΣΥΣΤΗΜΙΚΗ ΠΡΟΣΕΓΓΙΣΗ</a:t>
            </a:r>
          </a:p>
        </p:txBody>
      </p:sp>
      <p:sp>
        <p:nvSpPr>
          <p:cNvPr id="20501" name="Text Box 62"/>
          <p:cNvSpPr txBox="1">
            <a:spLocks noChangeArrowheads="1"/>
          </p:cNvSpPr>
          <p:nvPr/>
        </p:nvSpPr>
        <p:spPr bwMode="auto">
          <a:xfrm>
            <a:off x="6948488" y="4868863"/>
            <a:ext cx="1944687" cy="650875"/>
          </a:xfrm>
          <a:prstGeom prst="rect">
            <a:avLst/>
          </a:prstGeom>
          <a:noFill/>
          <a:ln w="9525">
            <a:solidFill>
              <a:schemeClr val="tx1"/>
            </a:solidFill>
            <a:miter lim="800000"/>
            <a:headEnd/>
            <a:tailEnd/>
          </a:ln>
        </p:spPr>
        <p:txBody>
          <a:bodyPr>
            <a:spAutoFit/>
          </a:bodyPr>
          <a:lstStyle/>
          <a:p>
            <a:pPr eaLnBrk="0" hangingPunct="0">
              <a:spcBef>
                <a:spcPct val="50000"/>
              </a:spcBef>
            </a:pPr>
            <a:r>
              <a:rPr lang="el-GR"/>
              <a:t>ΕΝΔΕΧΟΜΕΝΙΚΗ ΑΠΟΨΗ</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 Τίτλος"/>
          <p:cNvSpPr>
            <a:spLocks noGrp="1"/>
          </p:cNvSpPr>
          <p:nvPr>
            <p:ph type="title"/>
          </p:nvPr>
        </p:nvSpPr>
        <p:spPr/>
        <p:txBody>
          <a:bodyPr/>
          <a:lstStyle/>
          <a:p>
            <a:pPr eaLnBrk="1" hangingPunct="1"/>
            <a:r>
              <a:rPr lang="el-GR" sz="2800" smtClean="0"/>
              <a:t>ΠΑΡΟΥΣΙΑΣΗ ΣΧΟΛΩΝ ΔΙΟΙΚΗΣΗΣ</a:t>
            </a:r>
          </a:p>
        </p:txBody>
      </p:sp>
      <p:sp>
        <p:nvSpPr>
          <p:cNvPr id="3" name="2 - Θέση περιεχομένου"/>
          <p:cNvSpPr>
            <a:spLocks noGrp="1"/>
          </p:cNvSpPr>
          <p:nvPr>
            <p:ph idx="1"/>
          </p:nvPr>
        </p:nvSpPr>
        <p:spPr>
          <a:ln>
            <a:solidFill>
              <a:schemeClr val="tx1">
                <a:lumMod val="75000"/>
                <a:lumOff val="25000"/>
              </a:schemeClr>
            </a:solidFill>
          </a:ln>
        </p:spPr>
        <p:txBody>
          <a:bodyPr>
            <a:normAutofit/>
          </a:bodyPr>
          <a:lstStyle/>
          <a:p>
            <a:pPr eaLnBrk="1" hangingPunct="1">
              <a:defRPr/>
            </a:pPr>
            <a:r>
              <a:rPr lang="el-GR" sz="2400" smtClean="0"/>
              <a:t>ΣΧΟΛΗ ΤΗΣ ΕΠΙΣΤΗΜΟΝΙΚΗΣ ΔΙΟΙΚΗΣΗΣ</a:t>
            </a:r>
          </a:p>
          <a:p>
            <a:pPr eaLnBrk="1" hangingPunct="1">
              <a:defRPr/>
            </a:pPr>
            <a:endParaRPr lang="el-GR" sz="2400" smtClean="0"/>
          </a:p>
          <a:p>
            <a:pPr eaLnBrk="1" hangingPunct="1">
              <a:defRPr/>
            </a:pPr>
            <a:r>
              <a:rPr lang="el-GR" sz="2400" smtClean="0"/>
              <a:t>ΣΧΟΛΗ ΤΩΝ ΑΝΘΡΩΠΙΝΩΝ ΣΧΕΣΕΩΝ</a:t>
            </a:r>
          </a:p>
          <a:p>
            <a:pPr eaLnBrk="1" hangingPunct="1">
              <a:defRPr/>
            </a:pPr>
            <a:endParaRPr lang="el-GR" sz="2400" smtClean="0"/>
          </a:p>
          <a:p>
            <a:pPr eaLnBrk="1" hangingPunct="1">
              <a:defRPr/>
            </a:pPr>
            <a:r>
              <a:rPr lang="el-GR" sz="2400" smtClean="0"/>
              <a:t>ΕΜΠΕΙΡΙΚΗ ΣΧΟΛΗ</a:t>
            </a:r>
          </a:p>
          <a:p>
            <a:pPr eaLnBrk="1" hangingPunct="1">
              <a:buFont typeface="Arial" pitchFamily="34" charset="0"/>
              <a:buNone/>
              <a:defRPr/>
            </a:pPr>
            <a:r>
              <a:rPr lang="el-GR" sz="2400" smtClean="0"/>
              <a:t> </a:t>
            </a:r>
          </a:p>
          <a:p>
            <a:pPr eaLnBrk="1" hangingPunct="1">
              <a:defRPr/>
            </a:pPr>
            <a:r>
              <a:rPr lang="el-GR" sz="2400" smtClean="0"/>
              <a:t>ΣΧΟΛΗ ΤΩΝ ΚΟΙΝΩΝΙΚΩΝ ΣΥΣΤΗΜΑΤΩΝ</a:t>
            </a:r>
          </a:p>
          <a:p>
            <a:pPr eaLnBrk="1" hangingPunct="1">
              <a:defRPr/>
            </a:pPr>
            <a:endParaRPr lang="el-GR" sz="2400" smtClean="0"/>
          </a:p>
          <a:p>
            <a:pPr eaLnBrk="1" hangingPunct="1">
              <a:defRPr/>
            </a:pPr>
            <a:r>
              <a:rPr lang="el-GR" sz="2400" smtClean="0"/>
              <a:t>ΝΕΑ ΣΧΟΛΗ ΤΗΣ ΘΕΩΡΙΑΣ ΤΗΣ ΔΙΟΙΚΗΣΗΣ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 Τίτλος"/>
          <p:cNvSpPr>
            <a:spLocks noGrp="1"/>
          </p:cNvSpPr>
          <p:nvPr>
            <p:ph type="title"/>
          </p:nvPr>
        </p:nvSpPr>
        <p:spPr>
          <a:xfrm>
            <a:off x="457200" y="115888"/>
            <a:ext cx="8229600" cy="511175"/>
          </a:xfrm>
        </p:spPr>
        <p:txBody>
          <a:bodyPr/>
          <a:lstStyle/>
          <a:p>
            <a:pPr eaLnBrk="1" hangingPunct="1"/>
            <a:r>
              <a:rPr lang="el-GR" sz="2000" b="1" u="sng" smtClean="0"/>
              <a:t>ΜΟΡΦΕΣ ΙΕΡΑΡΧΙΚΩΝ ΣΥΣΤΗΜΑΤΩΝ ΔΙΟΙΚΗΣΗΣ</a:t>
            </a:r>
          </a:p>
        </p:txBody>
      </p:sp>
      <p:sp>
        <p:nvSpPr>
          <p:cNvPr id="22531" name="2 - Θέση περιεχομένου"/>
          <p:cNvSpPr>
            <a:spLocks noGrp="1"/>
          </p:cNvSpPr>
          <p:nvPr>
            <p:ph idx="1"/>
          </p:nvPr>
        </p:nvSpPr>
        <p:spPr>
          <a:xfrm>
            <a:off x="457200" y="692150"/>
            <a:ext cx="8229600" cy="5643563"/>
          </a:xfrm>
        </p:spPr>
        <p:txBody>
          <a:bodyPr/>
          <a:lstStyle/>
          <a:p>
            <a:pPr eaLnBrk="1" hangingPunct="1">
              <a:buFont typeface="Arial" pitchFamily="34" charset="0"/>
              <a:buNone/>
            </a:pPr>
            <a:r>
              <a:rPr lang="el-GR" sz="3600" b="1" smtClean="0"/>
              <a:t>1. Συγκεντρωτικό σύστημα διοίκησης </a:t>
            </a:r>
          </a:p>
          <a:p>
            <a:pPr eaLnBrk="1" hangingPunct="1">
              <a:buFont typeface="Arial" pitchFamily="34" charset="0"/>
              <a:buNone/>
            </a:pPr>
            <a:r>
              <a:rPr lang="el-GR" sz="1800" b="1" smtClean="0"/>
              <a:t> </a:t>
            </a:r>
            <a:r>
              <a:rPr lang="el-GR" sz="1800" b="1" smtClean="0">
                <a:solidFill>
                  <a:srgbClr val="953735"/>
                </a:solidFill>
              </a:rPr>
              <a:t>Αμεση γραμμική , στρατιωτική ιεραρχία και οργάνωση</a:t>
            </a:r>
          </a:p>
          <a:p>
            <a:pPr eaLnBrk="1" hangingPunct="1">
              <a:buFont typeface="Arial" pitchFamily="34" charset="0"/>
              <a:buNone/>
            </a:pPr>
            <a:r>
              <a:rPr lang="el-GR" sz="1800" b="1" i="1" smtClean="0"/>
              <a:t>Πλεονεκτήματα :</a:t>
            </a:r>
          </a:p>
          <a:p>
            <a:pPr eaLnBrk="1" hangingPunct="1"/>
            <a:r>
              <a:rPr lang="el-GR" sz="1800" smtClean="0"/>
              <a:t>Αυστηρά προσδιορισμένο σύστημα διασυνδέσεων σχέσεων</a:t>
            </a:r>
          </a:p>
          <a:p>
            <a:pPr eaLnBrk="1" hangingPunct="1"/>
            <a:r>
              <a:rPr lang="el-GR" sz="1800" smtClean="0"/>
              <a:t>Απλότητα</a:t>
            </a:r>
          </a:p>
          <a:p>
            <a:pPr eaLnBrk="1" hangingPunct="1"/>
            <a:r>
              <a:rPr lang="el-GR" sz="1800" smtClean="0"/>
              <a:t>Σαφής υπευθυνότητα</a:t>
            </a:r>
          </a:p>
          <a:p>
            <a:pPr eaLnBrk="1" hangingPunct="1"/>
            <a:r>
              <a:rPr lang="el-GR" sz="1800" smtClean="0"/>
              <a:t>Εύκολη παρακολούθηση και πειθαρχία</a:t>
            </a:r>
          </a:p>
          <a:p>
            <a:pPr eaLnBrk="1" hangingPunct="1"/>
            <a:r>
              <a:rPr lang="el-GR" sz="1800" smtClean="0"/>
              <a:t>Ταχύτητα εκτελεσης άμεσων εντολών –υποδείξεων</a:t>
            </a:r>
          </a:p>
          <a:p>
            <a:pPr eaLnBrk="1" hangingPunct="1">
              <a:buFont typeface="Arial" pitchFamily="34" charset="0"/>
              <a:buNone/>
            </a:pPr>
            <a:r>
              <a:rPr lang="el-GR" sz="1800" b="1" i="1" smtClean="0"/>
              <a:t>Μειονεκτήματα: </a:t>
            </a:r>
          </a:p>
          <a:p>
            <a:pPr eaLnBrk="1" hangingPunct="1"/>
            <a:r>
              <a:rPr lang="el-GR" sz="1800" smtClean="0"/>
              <a:t>Βραδύτητα - ακαμψία </a:t>
            </a:r>
          </a:p>
          <a:p>
            <a:pPr eaLnBrk="1" hangingPunct="1"/>
            <a:r>
              <a:rPr lang="el-GR" sz="1800" smtClean="0"/>
              <a:t>Κίνδυνος απομόνωσης</a:t>
            </a:r>
          </a:p>
          <a:p>
            <a:pPr eaLnBrk="1" hangingPunct="1"/>
            <a:r>
              <a:rPr lang="el-GR" sz="1800" smtClean="0"/>
              <a:t>Δύσκολος συντονισμός</a:t>
            </a:r>
          </a:p>
          <a:p>
            <a:pPr eaLnBrk="1" hangingPunct="1"/>
            <a:r>
              <a:rPr lang="el-GR" sz="1800" smtClean="0"/>
              <a:t>Δυσκολία στην αντιμετώπιση ειδικών θεμάτων</a:t>
            </a:r>
          </a:p>
          <a:p>
            <a:pPr eaLnBrk="1" hangingPunct="1"/>
            <a:r>
              <a:rPr lang="el-GR" sz="1800" smtClean="0"/>
              <a:t>Ατομικές αποφάσεις με αποτέλεσμα</a:t>
            </a:r>
          </a:p>
          <a:p>
            <a:pPr eaLnBrk="1" hangingPunct="1"/>
            <a:r>
              <a:rPr lang="el-GR" sz="1800" smtClean="0"/>
              <a:t>Την υπαλληλική απομόνωση</a:t>
            </a:r>
          </a:p>
          <a:p>
            <a:pPr eaLnBrk="1" hangingPunct="1"/>
            <a:r>
              <a:rPr lang="el-GR" sz="1800" smtClean="0"/>
              <a:t>Μερικό αντίδοτο «γέφυρα του πλοίου» και «βραχυκύκλωμα»</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l-GR" sz="3200" b="1" smtClean="0"/>
              <a:t>ΠΕΝΤΕ (5) ΠΑΓΙΔΕΣ ΤΗΣ ΕΚΠΑΙΔΕΥΣΗΣ</a:t>
            </a:r>
          </a:p>
        </p:txBody>
      </p:sp>
      <p:sp>
        <p:nvSpPr>
          <p:cNvPr id="5123" name="Rectangle 3"/>
          <p:cNvSpPr>
            <a:spLocks noGrp="1" noChangeArrowheads="1"/>
          </p:cNvSpPr>
          <p:nvPr>
            <p:ph type="body" idx="1"/>
          </p:nvPr>
        </p:nvSpPr>
        <p:spPr>
          <a:xfrm>
            <a:off x="457200" y="1371600"/>
            <a:ext cx="8229600" cy="5181600"/>
          </a:xfrm>
        </p:spPr>
        <p:txBody>
          <a:bodyPr/>
          <a:lstStyle/>
          <a:p>
            <a:pPr marL="609600" indent="-609600" eaLnBrk="1" hangingPunct="1">
              <a:spcBef>
                <a:spcPct val="100000"/>
              </a:spcBef>
              <a:buFontTx/>
              <a:buAutoNum type="arabicPeriod"/>
            </a:pPr>
            <a:r>
              <a:rPr lang="el-GR" sz="2400" dirty="0" smtClean="0"/>
              <a:t>ΕΚΠΑΙΔΕΥΣΗ ΓΙΑ ΔΗΜΙΟΥΡΓΙΑ ΑΝΘΡΩΠΙΝΟΥ ΠΟΡΟΥ</a:t>
            </a:r>
          </a:p>
          <a:p>
            <a:pPr marL="609600" indent="-609600" eaLnBrk="1" hangingPunct="1">
              <a:spcBef>
                <a:spcPct val="100000"/>
              </a:spcBef>
              <a:buFontTx/>
              <a:buAutoNum type="arabicPeriod"/>
            </a:pPr>
            <a:r>
              <a:rPr lang="el-GR" sz="2400" dirty="0" smtClean="0"/>
              <a:t>Η ΜΕΤΑΒΑΣΗ ΤΗΣ ΕΚΠΑΙΔΕΥΣΗΣ (ΓΝΩΣΗΣ) ΑΠΟ ΜΗ ΕΜΠΟΡΙΚΟ ΣΕ ΕΜΠΟΡΙΚΟ ΑΓΑΘΟ</a:t>
            </a:r>
          </a:p>
          <a:p>
            <a:pPr marL="609600" indent="-609600" eaLnBrk="1" hangingPunct="1">
              <a:spcBef>
                <a:spcPct val="100000"/>
              </a:spcBef>
              <a:buFontTx/>
              <a:buAutoNum type="arabicPeriod"/>
            </a:pPr>
            <a:r>
              <a:rPr lang="el-GR" sz="2400" dirty="0" smtClean="0"/>
              <a:t>Η ΕΚΠΑΙΔΕΥΣΗ ΩΣ ΕΡΓΑΛΕΙΟ ΕΠΙΒΙΩΣΗΣ ΣΤΗΝ ΕΠΟΧΗ ΤΗΣ ΠΑΓΚΟΣΜΙΑΣ ΑΝΤΑΓΩΝΙΣΤΙΚΟΤΗΤΑΣ</a:t>
            </a:r>
          </a:p>
          <a:p>
            <a:pPr marL="609600" indent="-609600" eaLnBrk="1" hangingPunct="1">
              <a:spcBef>
                <a:spcPct val="100000"/>
              </a:spcBef>
              <a:buFontTx/>
              <a:buAutoNum type="arabicPeriod"/>
            </a:pPr>
            <a:r>
              <a:rPr lang="el-GR" sz="2400" dirty="0" smtClean="0"/>
              <a:t>Η ΕΚΠΑΙΔΕΥΣΗ ΣΤΗΝ ΥΠΗΡΕΣΙΑ ΤΗΣ ΤΕΧΝΟ-ΛΟΓΙΑΣ</a:t>
            </a:r>
          </a:p>
          <a:p>
            <a:pPr marL="609600" indent="-609600" eaLnBrk="1" hangingPunct="1">
              <a:spcBef>
                <a:spcPct val="100000"/>
              </a:spcBef>
              <a:buFontTx/>
              <a:buAutoNum type="arabicPeriod"/>
            </a:pPr>
            <a:r>
              <a:rPr lang="el-GR" sz="2400" dirty="0" smtClean="0"/>
              <a:t>ΑΠΟ ΤΗΝ ΙΣΟΤΗΤΑ ΣΤΗΝ ΙΣΟΤΙΜΙΑ.</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 Τίτλος"/>
          <p:cNvSpPr>
            <a:spLocks noGrp="1"/>
          </p:cNvSpPr>
          <p:nvPr>
            <p:ph type="title"/>
          </p:nvPr>
        </p:nvSpPr>
        <p:spPr/>
        <p:txBody>
          <a:bodyPr/>
          <a:lstStyle/>
          <a:p>
            <a:pPr eaLnBrk="1" hangingPunct="1"/>
            <a:r>
              <a:rPr lang="el-GR" smtClean="0"/>
              <a:t>2. Η λειτουργική ιεραρχία</a:t>
            </a:r>
          </a:p>
        </p:txBody>
      </p:sp>
      <p:sp>
        <p:nvSpPr>
          <p:cNvPr id="23555" name="2 - Θέση περιεχομένου"/>
          <p:cNvSpPr>
            <a:spLocks noGrp="1"/>
          </p:cNvSpPr>
          <p:nvPr>
            <p:ph idx="1"/>
          </p:nvPr>
        </p:nvSpPr>
        <p:spPr>
          <a:xfrm>
            <a:off x="457200" y="1500188"/>
            <a:ext cx="8229600" cy="4714875"/>
          </a:xfrm>
        </p:spPr>
        <p:txBody>
          <a:bodyPr/>
          <a:lstStyle/>
          <a:p>
            <a:pPr eaLnBrk="1" hangingPunct="1">
              <a:buFont typeface="Arial" pitchFamily="34" charset="0"/>
              <a:buNone/>
            </a:pPr>
            <a:r>
              <a:rPr lang="el-GR" sz="1800" b="1" i="1" smtClean="0"/>
              <a:t>Πλεονεκτήματα:</a:t>
            </a:r>
          </a:p>
          <a:p>
            <a:pPr eaLnBrk="1" hangingPunct="1"/>
            <a:r>
              <a:rPr lang="el-GR" sz="1800" smtClean="0"/>
              <a:t>Εξειδίκευση            ορθότερες λύσεις σε ειδικά προβλήματα</a:t>
            </a:r>
          </a:p>
          <a:p>
            <a:pPr eaLnBrk="1" hangingPunct="1"/>
            <a:r>
              <a:rPr lang="el-GR" sz="1800" smtClean="0"/>
              <a:t>Καλύτερος συντονισμός σε επιμέρους θέματα</a:t>
            </a:r>
          </a:p>
          <a:p>
            <a:pPr eaLnBrk="1" hangingPunct="1"/>
            <a:r>
              <a:rPr lang="el-GR" sz="1800" smtClean="0"/>
              <a:t>Μείωση του κινδύνου απομόνωσης των υπαλλήλων κατώτερων επιπέδων</a:t>
            </a:r>
          </a:p>
          <a:p>
            <a:pPr eaLnBrk="1" hangingPunct="1"/>
            <a:endParaRPr lang="el-GR" sz="1800" smtClean="0"/>
          </a:p>
          <a:p>
            <a:pPr eaLnBrk="1" hangingPunct="1">
              <a:buFont typeface="Arial" pitchFamily="34" charset="0"/>
              <a:buNone/>
            </a:pPr>
            <a:r>
              <a:rPr lang="el-GR" sz="1800" b="1" i="1" smtClean="0"/>
              <a:t>Μειονεκτήματα:</a:t>
            </a:r>
          </a:p>
          <a:p>
            <a:pPr eaLnBrk="1" hangingPunct="1"/>
            <a:r>
              <a:rPr lang="el-GR" sz="1800" smtClean="0"/>
              <a:t>Η διπλή ή τριπλή διεύθυνση δημιουργεί κινδύνους συγκρούσεων  και αμέλειας</a:t>
            </a:r>
          </a:p>
          <a:p>
            <a:pPr eaLnBrk="1" hangingPunct="1"/>
            <a:r>
              <a:rPr lang="el-GR" sz="1800" smtClean="0"/>
              <a:t>Ο γενικός συντονισμός των διαφόρων τμημάτων είναι δύσκολος</a:t>
            </a:r>
          </a:p>
          <a:p>
            <a:pPr eaLnBrk="1" hangingPunct="1"/>
            <a:r>
              <a:rPr lang="el-GR" sz="1800" smtClean="0"/>
              <a:t>Η πειθαρχία κινδυνεύει να μειωθεί</a:t>
            </a:r>
          </a:p>
          <a:p>
            <a:pPr eaLnBrk="1" hangingPunct="1"/>
            <a:endParaRPr lang="el-GR" sz="1800" smtClean="0"/>
          </a:p>
          <a:p>
            <a:pPr eaLnBrk="1" hangingPunct="1">
              <a:buFont typeface="Arial" pitchFamily="34" charset="0"/>
              <a:buNone/>
            </a:pPr>
            <a:r>
              <a:rPr lang="el-GR" sz="4000" smtClean="0"/>
              <a:t>3.Η γραμμικο-λειτουργική ιεραρχία</a:t>
            </a:r>
          </a:p>
        </p:txBody>
      </p:sp>
      <p:sp>
        <p:nvSpPr>
          <p:cNvPr id="4" name="3 - Δεξιό βέλος"/>
          <p:cNvSpPr/>
          <p:nvPr/>
        </p:nvSpPr>
        <p:spPr>
          <a:xfrm>
            <a:off x="2214563" y="1989138"/>
            <a:ext cx="285750" cy="460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solidFill>
                <a:srgbClr val="FFFFFF"/>
              </a:solidFill>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 Τίτλος"/>
          <p:cNvSpPr>
            <a:spLocks noGrp="1"/>
          </p:cNvSpPr>
          <p:nvPr>
            <p:ph type="title"/>
          </p:nvPr>
        </p:nvSpPr>
        <p:spPr/>
        <p:txBody>
          <a:bodyPr/>
          <a:lstStyle/>
          <a:p>
            <a:pPr eaLnBrk="1" hangingPunct="1"/>
            <a:r>
              <a:rPr lang="el-GR" smtClean="0"/>
              <a:t>4. Ιεραρχία με επιτελεία</a:t>
            </a:r>
          </a:p>
        </p:txBody>
      </p:sp>
      <p:sp>
        <p:nvSpPr>
          <p:cNvPr id="24579" name="2 - Θέση περιεχομένου"/>
          <p:cNvSpPr>
            <a:spLocks noGrp="1"/>
          </p:cNvSpPr>
          <p:nvPr>
            <p:ph idx="1"/>
          </p:nvPr>
        </p:nvSpPr>
        <p:spPr/>
        <p:txBody>
          <a:bodyPr/>
          <a:lstStyle/>
          <a:p>
            <a:pPr eaLnBrk="1" hangingPunct="1">
              <a:lnSpc>
                <a:spcPct val="90000"/>
              </a:lnSpc>
              <a:buFont typeface="Arial" pitchFamily="34" charset="0"/>
              <a:buNone/>
            </a:pPr>
            <a:r>
              <a:rPr lang="el-GR" sz="1500" b="1" i="1" smtClean="0"/>
              <a:t>Πλεονεκτήματα:</a:t>
            </a:r>
          </a:p>
          <a:p>
            <a:pPr eaLnBrk="1" hangingPunct="1">
              <a:lnSpc>
                <a:spcPct val="140000"/>
              </a:lnSpc>
            </a:pPr>
            <a:r>
              <a:rPr lang="el-GR" sz="1700" smtClean="0"/>
              <a:t>Αξιοποιεί  τις γνώσεις την εμπειρία των ειδικών</a:t>
            </a:r>
          </a:p>
          <a:p>
            <a:pPr eaLnBrk="1" hangingPunct="1">
              <a:lnSpc>
                <a:spcPct val="140000"/>
              </a:lnSpc>
            </a:pPr>
            <a:r>
              <a:rPr lang="el-GR" sz="1700" smtClean="0"/>
              <a:t>Ασχολείται αποκλειστικά με την μελέτη και δεν εμπλέκεται στη διοίκηση</a:t>
            </a:r>
          </a:p>
          <a:p>
            <a:pPr eaLnBrk="1" hangingPunct="1">
              <a:lnSpc>
                <a:spcPct val="140000"/>
              </a:lnSpc>
            </a:pPr>
            <a:r>
              <a:rPr lang="el-GR" sz="1700" smtClean="0"/>
              <a:t>Η ανεξαρτησία του επιτελείου επιτρέπει αντικειμενικές γνώμες</a:t>
            </a:r>
          </a:p>
          <a:p>
            <a:pPr eaLnBrk="1" hangingPunct="1">
              <a:lnSpc>
                <a:spcPct val="140000"/>
              </a:lnSpc>
            </a:pPr>
            <a:endParaRPr lang="el-GR" sz="1700" smtClean="0"/>
          </a:p>
          <a:p>
            <a:pPr eaLnBrk="1" hangingPunct="1">
              <a:lnSpc>
                <a:spcPct val="140000"/>
              </a:lnSpc>
              <a:buFont typeface="Arial" pitchFamily="34" charset="0"/>
              <a:buNone/>
            </a:pPr>
            <a:r>
              <a:rPr lang="el-GR" sz="1700" b="1" i="1" smtClean="0"/>
              <a:t>Μειονεκτήματα</a:t>
            </a:r>
            <a:r>
              <a:rPr lang="el-GR" sz="1700" smtClean="0"/>
              <a:t>:</a:t>
            </a:r>
          </a:p>
          <a:p>
            <a:pPr eaLnBrk="1" hangingPunct="1">
              <a:lnSpc>
                <a:spcPct val="140000"/>
              </a:lnSpc>
            </a:pPr>
            <a:r>
              <a:rPr lang="el-GR" sz="1700" smtClean="0"/>
              <a:t>Η μεγάλη αντικειμενικότητα οδηγεί  στην απομάκρυνση από την πραγματικότητα</a:t>
            </a:r>
          </a:p>
          <a:p>
            <a:pPr eaLnBrk="1" hangingPunct="1">
              <a:lnSpc>
                <a:spcPct val="140000"/>
              </a:lnSpc>
            </a:pPr>
            <a:r>
              <a:rPr lang="el-GR" sz="1700" smtClean="0"/>
              <a:t>Επειδή τα μέλη είναι ειδικοί μπορεί να μην δίνουν εναλλακτικές προτάσεις και να υποκαθιστούν την ιεραρχική διεύθυνση</a:t>
            </a:r>
          </a:p>
          <a:p>
            <a:pPr eaLnBrk="1" hangingPunct="1">
              <a:lnSpc>
                <a:spcPct val="140000"/>
              </a:lnSpc>
            </a:pPr>
            <a:r>
              <a:rPr lang="el-GR" sz="1700" smtClean="0"/>
              <a:t>Υπάρχει κίνδυνος προστριβών με το προσωπικό της κανονικής ιεραρχίας.</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 Τίτλος"/>
          <p:cNvSpPr>
            <a:spLocks noGrp="1"/>
          </p:cNvSpPr>
          <p:nvPr>
            <p:ph type="title"/>
          </p:nvPr>
        </p:nvSpPr>
        <p:spPr/>
        <p:txBody>
          <a:bodyPr/>
          <a:lstStyle/>
          <a:p>
            <a:pPr eaLnBrk="1" hangingPunct="1"/>
            <a:r>
              <a:rPr lang="el-GR" sz="3600" smtClean="0"/>
              <a:t>5. Ιεραρχία συνδυασμένη με συλλογική διεύθυνση</a:t>
            </a:r>
          </a:p>
        </p:txBody>
      </p:sp>
      <p:sp>
        <p:nvSpPr>
          <p:cNvPr id="25603" name="2 - Θέση περιεχομένου"/>
          <p:cNvSpPr>
            <a:spLocks noGrp="1"/>
          </p:cNvSpPr>
          <p:nvPr>
            <p:ph idx="1"/>
          </p:nvPr>
        </p:nvSpPr>
        <p:spPr/>
        <p:txBody>
          <a:bodyPr/>
          <a:lstStyle/>
          <a:p>
            <a:pPr eaLnBrk="1" hangingPunct="1">
              <a:lnSpc>
                <a:spcPct val="90000"/>
              </a:lnSpc>
              <a:buFont typeface="Arial" pitchFamily="34" charset="0"/>
              <a:buNone/>
            </a:pPr>
            <a:r>
              <a:rPr lang="el-GR" sz="1700" b="1" i="1" smtClean="0"/>
              <a:t>Πλεονεκτήματα:</a:t>
            </a:r>
          </a:p>
          <a:p>
            <a:pPr eaLnBrk="1" hangingPunct="1">
              <a:lnSpc>
                <a:spcPct val="140000"/>
              </a:lnSpc>
            </a:pPr>
            <a:r>
              <a:rPr lang="el-GR" sz="1700" smtClean="0"/>
              <a:t>Ενισχύεται το κύρος των διευθυντών</a:t>
            </a:r>
          </a:p>
          <a:p>
            <a:pPr eaLnBrk="1" hangingPunct="1">
              <a:lnSpc>
                <a:spcPct val="140000"/>
              </a:lnSpc>
            </a:pPr>
            <a:r>
              <a:rPr lang="el-GR" sz="1700" smtClean="0"/>
              <a:t>Αμοιβαία πληροφόρηση και κατανόηση των συμμετεχόντων</a:t>
            </a:r>
          </a:p>
          <a:p>
            <a:pPr eaLnBrk="1" hangingPunct="1">
              <a:lnSpc>
                <a:spcPct val="140000"/>
              </a:lnSpc>
            </a:pPr>
            <a:r>
              <a:rPr lang="el-GR" sz="1700" smtClean="0"/>
              <a:t>Σε επίπεδο οργάνων είναι καλός ο συντονισμός</a:t>
            </a:r>
          </a:p>
          <a:p>
            <a:pPr eaLnBrk="1" hangingPunct="1">
              <a:lnSpc>
                <a:spcPct val="140000"/>
              </a:lnSpc>
            </a:pPr>
            <a:r>
              <a:rPr lang="el-GR" sz="1700" smtClean="0"/>
              <a:t>Επιτάχυνση της λήψης απόφασης για το σύνολο της διοικητικής μονάδος</a:t>
            </a:r>
          </a:p>
          <a:p>
            <a:pPr eaLnBrk="1" hangingPunct="1">
              <a:lnSpc>
                <a:spcPct val="140000"/>
              </a:lnSpc>
            </a:pPr>
            <a:endParaRPr lang="el-GR" sz="1700" smtClean="0"/>
          </a:p>
          <a:p>
            <a:pPr eaLnBrk="1" hangingPunct="1">
              <a:lnSpc>
                <a:spcPct val="140000"/>
              </a:lnSpc>
              <a:buFont typeface="Arial" pitchFamily="34" charset="0"/>
              <a:buNone/>
            </a:pPr>
            <a:r>
              <a:rPr lang="el-GR" sz="1700" b="1" i="1" smtClean="0"/>
              <a:t>Μειονεκτήματα:</a:t>
            </a:r>
          </a:p>
          <a:p>
            <a:pPr eaLnBrk="1" hangingPunct="1">
              <a:lnSpc>
                <a:spcPct val="140000"/>
              </a:lnSpc>
            </a:pPr>
            <a:r>
              <a:rPr lang="el-GR" sz="1700" smtClean="0"/>
              <a:t>Διαχέεται η υπευθυνότητα αφου παίρνονται συλλογικές αποφάσεις</a:t>
            </a:r>
          </a:p>
          <a:p>
            <a:pPr eaLnBrk="1" hangingPunct="1">
              <a:lnSpc>
                <a:spcPct val="140000"/>
              </a:lnSpc>
            </a:pPr>
            <a:r>
              <a:rPr lang="el-GR" sz="1700" smtClean="0"/>
              <a:t>Καθυστερήσεις σε επίπεδο υπηρεσιών λόγω απασχόλησης των διευθυντών με τη συνολική διοίκηση</a:t>
            </a:r>
          </a:p>
          <a:p>
            <a:pPr eaLnBrk="1" hangingPunct="1">
              <a:lnSpc>
                <a:spcPct val="140000"/>
              </a:lnSpc>
            </a:pPr>
            <a:r>
              <a:rPr lang="el-GR" sz="1700" smtClean="0"/>
              <a:t>Μεγάλο κόστος</a:t>
            </a:r>
          </a:p>
          <a:p>
            <a:pPr eaLnBrk="1" hangingPunct="1">
              <a:lnSpc>
                <a:spcPct val="90000"/>
              </a:lnSpc>
            </a:pPr>
            <a:endParaRPr lang="el-GR" sz="17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 Τίτλος"/>
          <p:cNvSpPr>
            <a:spLocks noGrp="1"/>
          </p:cNvSpPr>
          <p:nvPr>
            <p:ph type="title"/>
          </p:nvPr>
        </p:nvSpPr>
        <p:spPr/>
        <p:txBody>
          <a:bodyPr/>
          <a:lstStyle/>
          <a:p>
            <a:pPr eaLnBrk="1" hangingPunct="1"/>
            <a:r>
              <a:rPr lang="el-GR" sz="4000" smtClean="0">
                <a:latin typeface="Arial" pitchFamily="34" charset="0"/>
              </a:rPr>
              <a:t>ΘΕΩΡΙΑ ΤΗΣ ΣΚΟΠΟΘΕΣΙΑΣ</a:t>
            </a:r>
          </a:p>
        </p:txBody>
      </p:sp>
      <p:sp>
        <p:nvSpPr>
          <p:cNvPr id="26627" name="2 - Θέση περιεχομένου"/>
          <p:cNvSpPr>
            <a:spLocks noGrp="1"/>
          </p:cNvSpPr>
          <p:nvPr>
            <p:ph idx="1"/>
          </p:nvPr>
        </p:nvSpPr>
        <p:spPr/>
        <p:txBody>
          <a:bodyPr/>
          <a:lstStyle/>
          <a:p>
            <a:pPr eaLnBrk="1" hangingPunct="1">
              <a:buFont typeface="Arial" pitchFamily="34" charset="0"/>
              <a:buNone/>
            </a:pPr>
            <a:r>
              <a:rPr lang="el-GR" sz="1800" b="1" i="1" smtClean="0">
                <a:latin typeface="Arial" pitchFamily="34" charset="0"/>
              </a:rPr>
              <a:t>Στοχεύει στην εργασιακή υποκίνηση στο σχολείο</a:t>
            </a:r>
          </a:p>
          <a:p>
            <a:pPr eaLnBrk="1" hangingPunct="1"/>
            <a:r>
              <a:rPr lang="el-GR" sz="1800" smtClean="0">
                <a:latin typeface="Arial" pitchFamily="34" charset="0"/>
              </a:rPr>
              <a:t>Επίδραση των σκοπών στην συμπεριφορά</a:t>
            </a:r>
          </a:p>
          <a:p>
            <a:pPr eaLnBrk="1" hangingPunct="1"/>
            <a:r>
              <a:rPr lang="el-GR" sz="1800" smtClean="0">
                <a:latin typeface="Arial" pitchFamily="34" charset="0"/>
              </a:rPr>
              <a:t>Η επιτυχία ενός σκοπού αποτελεί την κύρια υποκινητική δύναμη για εργασιακή συμπεριφορά</a:t>
            </a:r>
          </a:p>
          <a:p>
            <a:pPr eaLnBrk="1" hangingPunct="1"/>
            <a:r>
              <a:rPr lang="el-GR" sz="1800" smtClean="0">
                <a:latin typeface="Arial" pitchFamily="34" charset="0"/>
              </a:rPr>
              <a:t>Οι δύσκολοι σκοποί αποφέρουν καλύτερη εκτέλεση με την προϋπόθεση ότι συμμετέχει ο εργαζόμενος στον καθορισμό τους</a:t>
            </a:r>
          </a:p>
          <a:p>
            <a:pPr eaLnBrk="1" hangingPunct="1">
              <a:buFont typeface="Arial" pitchFamily="34" charset="0"/>
              <a:buNone/>
            </a:pPr>
            <a:r>
              <a:rPr lang="el-GR" sz="1800" b="1" i="1" smtClean="0">
                <a:latin typeface="Arial" pitchFamily="34" charset="0"/>
              </a:rPr>
              <a:t>Στο καθορισμό των σκοπών πρέπει να λαμβάνονται υπόψη:</a:t>
            </a:r>
          </a:p>
          <a:p>
            <a:pPr eaLnBrk="1" hangingPunct="1"/>
            <a:r>
              <a:rPr lang="el-GR" sz="1800" smtClean="0">
                <a:latin typeface="Arial" pitchFamily="34" charset="0"/>
              </a:rPr>
              <a:t>Η δυσκολία του σκοπού</a:t>
            </a:r>
          </a:p>
          <a:p>
            <a:pPr eaLnBrk="1" hangingPunct="1"/>
            <a:r>
              <a:rPr lang="el-GR" sz="1800" smtClean="0">
                <a:latin typeface="Arial" pitchFamily="34" charset="0"/>
              </a:rPr>
              <a:t>Η εξειδίκευση – ακρίβεια –σαφήνεια – λειτουργικότητα</a:t>
            </a:r>
          </a:p>
          <a:p>
            <a:pPr eaLnBrk="1" hangingPunct="1"/>
            <a:r>
              <a:rPr lang="el-GR" sz="1800" smtClean="0">
                <a:latin typeface="Arial" pitchFamily="34" charset="0"/>
              </a:rPr>
              <a:t>Αποδοχή του σκοπού</a:t>
            </a:r>
          </a:p>
          <a:p>
            <a:pPr eaLnBrk="1" hangingPunct="1"/>
            <a:r>
              <a:rPr lang="el-GR" sz="1800" smtClean="0">
                <a:latin typeface="Arial" pitchFamily="34" charset="0"/>
              </a:rPr>
              <a:t>Η δέσμευση για το σκοπό</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p:nvPr>
        </p:nvSpPr>
        <p:spPr>
          <a:xfrm>
            <a:off x="107950" y="115888"/>
            <a:ext cx="8928100" cy="1143000"/>
          </a:xfrm>
        </p:spPr>
        <p:txBody>
          <a:bodyPr/>
          <a:lstStyle/>
          <a:p>
            <a:pPr eaLnBrk="1" hangingPunct="1"/>
            <a:r>
              <a:rPr lang="el-GR" sz="2800" smtClean="0">
                <a:latin typeface="Comic Sans MS" pitchFamily="66" charset="0"/>
              </a:rPr>
              <a:t>Η ΛΕΙΤΟΥΡΓΙΚΗ ΚΑΙ ΔΥΝΑΜΙΚΗ ΠΡΟΣΕΓΓΙΣΗ </a:t>
            </a:r>
            <a:r>
              <a:rPr lang="el-GR" sz="2800" b="1" smtClean="0">
                <a:latin typeface="Comic Sans MS" pitchFamily="66" charset="0"/>
              </a:rPr>
              <a:t>(ΕΝΔΕΧΟΜΕΝΙΚΗ ΠΡΟΣΕΓΓΙΣΗ)</a:t>
            </a:r>
          </a:p>
        </p:txBody>
      </p:sp>
      <p:sp>
        <p:nvSpPr>
          <p:cNvPr id="27651" name="Rectangle 3"/>
          <p:cNvSpPr>
            <a:spLocks noGrp="1"/>
          </p:cNvSpPr>
          <p:nvPr>
            <p:ph idx="1"/>
          </p:nvPr>
        </p:nvSpPr>
        <p:spPr/>
        <p:txBody>
          <a:bodyPr/>
          <a:lstStyle/>
          <a:p>
            <a:pPr eaLnBrk="1" hangingPunct="1">
              <a:buFont typeface="Arial" pitchFamily="34" charset="0"/>
              <a:buNone/>
            </a:pPr>
            <a:r>
              <a:rPr lang="el-GR" sz="2000" b="1" i="1" smtClean="0">
                <a:latin typeface="Arial" pitchFamily="34" charset="0"/>
              </a:rPr>
              <a:t>Προσπαθεί να δώσει λύσεις</a:t>
            </a:r>
            <a:r>
              <a:rPr lang="el-GR" sz="2000" smtClean="0">
                <a:latin typeface="Arial" pitchFamily="34" charset="0"/>
              </a:rPr>
              <a:t> :</a:t>
            </a:r>
          </a:p>
          <a:p>
            <a:pPr eaLnBrk="1" hangingPunct="1"/>
            <a:r>
              <a:rPr lang="el-GR" sz="2000" smtClean="0">
                <a:latin typeface="Arial" pitchFamily="34" charset="0"/>
              </a:rPr>
              <a:t>Ανάλογα με την κατάσταση</a:t>
            </a:r>
          </a:p>
          <a:p>
            <a:pPr eaLnBrk="1" hangingPunct="1"/>
            <a:r>
              <a:rPr lang="el-GR" sz="2000" smtClean="0">
                <a:latin typeface="Arial" pitchFamily="34" charset="0"/>
              </a:rPr>
              <a:t>Ανάλογα με τις ιδιαίτερες περιστάσεις</a:t>
            </a:r>
          </a:p>
          <a:p>
            <a:pPr eaLnBrk="1" hangingPunct="1"/>
            <a:r>
              <a:rPr lang="el-GR" sz="2000" smtClean="0">
                <a:latin typeface="Arial" pitchFamily="34" charset="0"/>
              </a:rPr>
              <a:t>Ανάλογα με το χρόνο</a:t>
            </a:r>
          </a:p>
          <a:p>
            <a:pPr eaLnBrk="1" hangingPunct="1"/>
            <a:r>
              <a:rPr lang="el-GR" sz="2000" smtClean="0">
                <a:latin typeface="Arial" pitchFamily="34" charset="0"/>
              </a:rPr>
              <a:t>Ανάλογα με το μέγεθος του οργανισμού</a:t>
            </a:r>
          </a:p>
          <a:p>
            <a:pPr eaLnBrk="1" hangingPunct="1">
              <a:buFont typeface="Arial" pitchFamily="34" charset="0"/>
              <a:buNone/>
            </a:pPr>
            <a:endParaRPr lang="el-GR" sz="2000" smtClean="0">
              <a:latin typeface="Arial" pitchFamily="34" charset="0"/>
            </a:endParaRPr>
          </a:p>
          <a:p>
            <a:pPr eaLnBrk="1" hangingPunct="1">
              <a:buFont typeface="Arial" pitchFamily="34" charset="0"/>
              <a:buNone/>
            </a:pPr>
            <a:r>
              <a:rPr lang="el-GR" sz="2000" smtClean="0">
                <a:latin typeface="Arial" pitchFamily="34" charset="0"/>
              </a:rPr>
              <a:t>Επιλέγει την τεχνική και την κατάλληλη μέθοδο που θα δουλέψει καλύτερα στη συγκεκριμένη περίπτωση – λειτουργική προσέγγιση</a:t>
            </a:r>
          </a:p>
          <a:p>
            <a:pPr eaLnBrk="1" hangingPunct="1"/>
            <a:endParaRPr lang="el-GR" sz="2000" smtClean="0">
              <a:latin typeface="Arial" pitchFamily="34" charset="0"/>
            </a:endParaRPr>
          </a:p>
          <a:p>
            <a:pPr eaLnBrk="1" hangingPunct="1">
              <a:buFont typeface="Arial" pitchFamily="34" charset="0"/>
              <a:buNone/>
            </a:pPr>
            <a:r>
              <a:rPr lang="el-GR" sz="2000" smtClean="0">
                <a:latin typeface="Arial" pitchFamily="34" charset="0"/>
              </a:rPr>
              <a:t>Επειδή συνεχώς ο τρόπος αλλάζει για την επιτυχία των στόχων ονομάζεται δυναμική σχέση</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a:xfrm>
            <a:off x="457200" y="-100013"/>
            <a:ext cx="8229600" cy="850901"/>
          </a:xfrm>
        </p:spPr>
        <p:txBody>
          <a:bodyPr/>
          <a:lstStyle/>
          <a:p>
            <a:pPr eaLnBrk="1" hangingPunct="1"/>
            <a:r>
              <a:rPr lang="el-GR" sz="3600" smtClean="0">
                <a:latin typeface="Comic Sans MS" pitchFamily="66" charset="0"/>
              </a:rPr>
              <a:t>ΘΕΣΜΙΚΗ ΘΕΩΡΗΣΗ</a:t>
            </a:r>
          </a:p>
        </p:txBody>
      </p:sp>
      <p:sp>
        <p:nvSpPr>
          <p:cNvPr id="28675" name="Rectangle 3"/>
          <p:cNvSpPr>
            <a:spLocks noGrp="1"/>
          </p:cNvSpPr>
          <p:nvPr>
            <p:ph idx="1"/>
          </p:nvPr>
        </p:nvSpPr>
        <p:spPr>
          <a:xfrm>
            <a:off x="457200" y="1052513"/>
            <a:ext cx="8229600" cy="5545137"/>
          </a:xfrm>
        </p:spPr>
        <p:txBody>
          <a:bodyPr/>
          <a:lstStyle/>
          <a:p>
            <a:pPr eaLnBrk="1" hangingPunct="1">
              <a:buFont typeface="Arial" pitchFamily="34" charset="0"/>
              <a:buNone/>
            </a:pPr>
            <a:r>
              <a:rPr lang="el-GR" sz="2400" smtClean="0">
                <a:latin typeface="Arial" pitchFamily="34" charset="0"/>
              </a:rPr>
              <a:t>Οι </a:t>
            </a:r>
            <a:r>
              <a:rPr lang="el-GR" sz="2400" b="1" smtClean="0">
                <a:latin typeface="Arial" pitchFamily="34" charset="0"/>
              </a:rPr>
              <a:t>θεσμοί</a:t>
            </a:r>
            <a:r>
              <a:rPr lang="el-GR" sz="2400" smtClean="0">
                <a:latin typeface="Arial" pitchFamily="34" charset="0"/>
              </a:rPr>
              <a:t> είναι κοινωνικές ιδιότητες ή δομές που εγκαθιδρύονται για να εκπληρώσουν βασικές κοινωνικές λειτουργίες που μορφοποιούνται ως κανονικά και τυποποιημένα πρότυπα συμπεριφοράς.</a:t>
            </a:r>
          </a:p>
          <a:p>
            <a:pPr eaLnBrk="1" hangingPunct="1">
              <a:buFont typeface="Arial" pitchFamily="34" charset="0"/>
              <a:buNone/>
            </a:pPr>
            <a:r>
              <a:rPr lang="el-GR" sz="2400" smtClean="0">
                <a:latin typeface="Arial" pitchFamily="34" charset="0"/>
              </a:rPr>
              <a:t>Οι θεσμοί στοχεύουν στην επιτυχία σημαντικών σκοπών με κοινωνικά παραδεκτούς και παγιωμένους τρόπους ατομικής και συλλογικής συμπεριφοράς και δράσης</a:t>
            </a:r>
          </a:p>
          <a:p>
            <a:pPr eaLnBrk="1" hangingPunct="1">
              <a:buFont typeface="Arial" pitchFamily="34" charset="0"/>
              <a:buNone/>
            </a:pPr>
            <a:r>
              <a:rPr lang="el-GR" sz="2400" b="1" smtClean="0">
                <a:latin typeface="Arial" pitchFamily="34" charset="0"/>
              </a:rPr>
              <a:t>Η θεσμική συμμόρφωση των οργανώσεων γίνεται με τους μηχανισμούς</a:t>
            </a:r>
          </a:p>
          <a:p>
            <a:pPr eaLnBrk="1" hangingPunct="1"/>
            <a:r>
              <a:rPr lang="el-GR" sz="2400" smtClean="0">
                <a:latin typeface="Arial" pitchFamily="34" charset="0"/>
              </a:rPr>
              <a:t>Πιεστική συμμόρφωση – επιβάλλεται</a:t>
            </a:r>
          </a:p>
          <a:p>
            <a:pPr eaLnBrk="1" hangingPunct="1"/>
            <a:r>
              <a:rPr lang="el-GR" sz="2400" smtClean="0">
                <a:latin typeface="Arial" pitchFamily="34" charset="0"/>
              </a:rPr>
              <a:t>Μιμητική συμμόρφωση</a:t>
            </a:r>
          </a:p>
          <a:p>
            <a:pPr eaLnBrk="1" hangingPunct="1"/>
            <a:r>
              <a:rPr lang="el-GR" sz="2400" smtClean="0">
                <a:latin typeface="Arial" pitchFamily="34" charset="0"/>
              </a:rPr>
              <a:t>Κανονιστική συμμόρφωση</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95"/>
          <p:cNvSpPr>
            <a:spLocks noGrp="1"/>
          </p:cNvSpPr>
          <p:nvPr>
            <p:ph type="title"/>
          </p:nvPr>
        </p:nvSpPr>
        <p:spPr>
          <a:xfrm>
            <a:off x="468313" y="44450"/>
            <a:ext cx="8229600" cy="692150"/>
          </a:xfrm>
        </p:spPr>
        <p:txBody>
          <a:bodyPr/>
          <a:lstStyle/>
          <a:p>
            <a:pPr eaLnBrk="1" hangingPunct="1">
              <a:defRPr/>
            </a:pPr>
            <a:r>
              <a:rPr lang="el-GR" sz="2800" dirty="0" smtClean="0">
                <a:solidFill>
                  <a:schemeClr val="accent2">
                    <a:lumMod val="75000"/>
                  </a:schemeClr>
                </a:solidFill>
                <a:latin typeface="Comic Sans MS" pitchFamily="66" charset="0"/>
              </a:rPr>
              <a:t>ΓΡΑΦΕΙΟΚΡΑΤΙΚΟ ΜΟΝΤΕΛΟ ΔΙΟΙΚΗΣΗΣ</a:t>
            </a:r>
          </a:p>
        </p:txBody>
      </p:sp>
      <p:graphicFrame>
        <p:nvGraphicFramePr>
          <p:cNvPr id="24684" name="Group 108"/>
          <p:cNvGraphicFramePr>
            <a:graphicFrameLocks noGrp="1"/>
          </p:cNvGraphicFramePr>
          <p:nvPr/>
        </p:nvGraphicFramePr>
        <p:xfrm>
          <a:off x="179388" y="692150"/>
          <a:ext cx="8785225" cy="6100763"/>
        </p:xfrm>
        <a:graphic>
          <a:graphicData uri="http://schemas.openxmlformats.org/drawingml/2006/table">
            <a:tbl>
              <a:tblPr bandRow="1">
                <a:tableStyleId>{616DA210-FB5B-4158-B5E0-FEB733F419BA}</a:tableStyleId>
              </a:tblPr>
              <a:tblGrid>
                <a:gridCol w="2928937"/>
                <a:gridCol w="2927350"/>
                <a:gridCol w="2928938"/>
              </a:tblGrid>
              <a:tr h="720725">
                <a:tc>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l-GR" sz="2000" u="none" strike="noStrike" cap="none" normalizeH="0" baseline="0" dirty="0" smtClean="0">
                          <a:ln>
                            <a:noFill/>
                          </a:ln>
                          <a:effectLst/>
                        </a:rPr>
                        <a:t>Γραφειοκρατικό χαρακτηριστικό</a:t>
                      </a:r>
                      <a:endParaRPr kumimoji="0" lang="el-GR" sz="20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Λειτουργία</a:t>
                      </a:r>
                      <a:endParaRPr kumimoji="0" lang="el-GR" sz="2000" b="1" i="0" u="none" strike="noStrike" cap="none" normalizeH="0" baseline="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l-GR" sz="2000" u="none" strike="noStrike" cap="none" normalizeH="0" baseline="0" dirty="0" smtClean="0">
                          <a:ln>
                            <a:noFill/>
                          </a:ln>
                          <a:effectLst/>
                        </a:rPr>
                        <a:t>Δυσλειτουργία</a:t>
                      </a:r>
                      <a:endParaRPr kumimoji="0" lang="el-GR" sz="20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tc>
              </a:tr>
              <a:tr h="1616075">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l-GR" sz="1800" u="none" strike="noStrike" cap="none" normalizeH="0" baseline="0" dirty="0" smtClean="0">
                          <a:ln>
                            <a:noFill/>
                          </a:ln>
                          <a:effectLst/>
                        </a:rPr>
                        <a:t>Καταμερισμός εργασίας-εξειδίκευση</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l-GR" sz="1800" u="none" strike="noStrike" cap="none" normalizeH="0" baseline="0" dirty="0" smtClean="0">
                          <a:ln>
                            <a:noFill/>
                          </a:ln>
                          <a:effectLst/>
                        </a:rPr>
                        <a:t>Ειδικότητα ,ικανότητα, δεξιότητα, αποτελεσματικότητα, συνεχής ενημέρωση, ερευνητικό ενδιαφέρον</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l-GR" sz="1800" u="none" strike="noStrike" cap="none" normalizeH="0" baseline="0" dirty="0" smtClean="0">
                          <a:ln>
                            <a:noFill/>
                          </a:ln>
                          <a:effectLst/>
                        </a:rPr>
                        <a:t>Αδιαφορία, ανία, πλήξη, δημιουργική υστέρηση, κριτική ανυπαρξία</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tc>
              </a:tr>
              <a:tr h="1006475">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l-GR" sz="1800" u="none" strike="noStrike" cap="none" normalizeH="0" baseline="0" smtClean="0">
                          <a:ln>
                            <a:noFill/>
                          </a:ln>
                          <a:effectLst/>
                        </a:rPr>
                        <a:t>Ιεραρχία εξουσίας</a:t>
                      </a:r>
                      <a:endParaRPr kumimoji="0" lang="el-GR" sz="1800" b="0" i="0" u="none" strike="noStrike" cap="none" normalizeH="0" baseline="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l-GR" sz="1800" u="none" strike="noStrike" cap="none" normalizeH="0" baseline="0" smtClean="0">
                          <a:ln>
                            <a:noFill/>
                          </a:ln>
                          <a:effectLst/>
                        </a:rPr>
                        <a:t>Πειθαρχημένη συμμόρφωση, συντονισμός</a:t>
                      </a:r>
                      <a:endParaRPr kumimoji="0" lang="el-GR" sz="1800" b="0" i="0" u="none" strike="noStrike" cap="none" normalizeH="0" baseline="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l-GR" sz="1800" u="none" strike="noStrike" cap="none" normalizeH="0" baseline="0" dirty="0" smtClean="0">
                          <a:ln>
                            <a:noFill/>
                          </a:ln>
                          <a:effectLst/>
                        </a:rPr>
                        <a:t>Ανεπαρκής επικοινωνία, αλλοίωση πληροφοριών</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tc>
              </a:tr>
              <a:tr h="1006475">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l-GR" sz="1800" u="none" strike="noStrike" cap="none" normalizeH="0" baseline="0" smtClean="0">
                          <a:ln>
                            <a:noFill/>
                          </a:ln>
                          <a:effectLst/>
                        </a:rPr>
                        <a:t>Κανόνες και κανονισμοί</a:t>
                      </a:r>
                      <a:endParaRPr kumimoji="0" lang="el-GR" sz="1800" b="0" i="0" u="none" strike="noStrike" cap="none" normalizeH="0" baseline="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l-GR" sz="1800" u="none" strike="noStrike" cap="none" normalizeH="0" baseline="0" smtClean="0">
                          <a:ln>
                            <a:noFill/>
                          </a:ln>
                          <a:effectLst/>
                        </a:rPr>
                        <a:t>Συνοχή, σταθερότητα, συντονισμός, ομοιομορφία</a:t>
                      </a:r>
                      <a:endParaRPr kumimoji="0" lang="el-GR" sz="1800" b="0" i="0" u="none" strike="noStrike" cap="none" normalizeH="0" baseline="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l-GR" sz="1800" u="none" strike="noStrike" cap="none" normalizeH="0" baseline="0" dirty="0" err="1" smtClean="0">
                          <a:ln>
                            <a:noFill/>
                          </a:ln>
                          <a:effectLst/>
                        </a:rPr>
                        <a:t>Οργανωσιακή</a:t>
                      </a:r>
                      <a:r>
                        <a:rPr kumimoji="0" lang="el-GR" sz="1800" u="none" strike="noStrike" cap="none" normalizeH="0" baseline="0" dirty="0" smtClean="0">
                          <a:ln>
                            <a:noFill/>
                          </a:ln>
                          <a:effectLst/>
                        </a:rPr>
                        <a:t> ακαμψία, μετατόπιση στόχων</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tc>
              </a:tr>
              <a:tr h="701675">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l-GR" sz="1800" u="none" strike="noStrike" cap="none" normalizeH="0" baseline="0" smtClean="0">
                          <a:ln>
                            <a:noFill/>
                          </a:ln>
                          <a:effectLst/>
                        </a:rPr>
                        <a:t>Απρόσωπος προσανατολισμός</a:t>
                      </a:r>
                      <a:endParaRPr kumimoji="0" lang="el-GR" sz="1800" b="0" i="0" u="none" strike="noStrike" cap="none" normalizeH="0" baseline="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l-GR" sz="1800" u="none" strike="noStrike" cap="none" normalizeH="0" baseline="0" smtClean="0">
                          <a:ln>
                            <a:noFill/>
                          </a:ln>
                          <a:effectLst/>
                        </a:rPr>
                        <a:t>Ορθολογικότητα</a:t>
                      </a:r>
                      <a:endParaRPr kumimoji="0" lang="el-GR" sz="1800" b="0" i="0" u="none" strike="noStrike" cap="none" normalizeH="0" baseline="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l-GR" sz="1800" u="none" strike="noStrike" cap="none" normalizeH="0" baseline="0" dirty="0" smtClean="0">
                          <a:ln>
                            <a:noFill/>
                          </a:ln>
                          <a:effectLst/>
                        </a:rPr>
                        <a:t>Έλλειψη ηθικού, ψυχρές σχέσεις</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tc>
              </a:tr>
              <a:tr h="1049338">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l-GR" sz="1800" u="none" strike="noStrike" cap="none" normalizeH="0" baseline="0" smtClean="0">
                          <a:ln>
                            <a:noFill/>
                          </a:ln>
                          <a:effectLst/>
                        </a:rPr>
                        <a:t>Προσανατολισμός καριέρας</a:t>
                      </a:r>
                      <a:endParaRPr kumimoji="0" lang="el-GR" sz="1800" b="0" i="0" u="none" strike="noStrike" cap="none" normalizeH="0" baseline="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l-GR" sz="1800" u="none" strike="noStrike" cap="none" normalizeH="0" baseline="0" smtClean="0">
                          <a:ln>
                            <a:noFill/>
                          </a:ln>
                          <a:effectLst/>
                        </a:rPr>
                        <a:t>Κίνητρα</a:t>
                      </a:r>
                      <a:endParaRPr kumimoji="0" lang="el-GR" sz="1800" b="0" i="0" u="none" strike="noStrike" cap="none" normalizeH="0" baseline="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l-GR" sz="1800" u="none" strike="noStrike" cap="none" normalizeH="0" baseline="0" dirty="0" smtClean="0">
                          <a:ln>
                            <a:noFill/>
                          </a:ln>
                          <a:effectLst/>
                        </a:rPr>
                        <a:t>Σύγκρουση μεταξύ επιτευγμάτων αρχαιότητας.</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11560" y="260649"/>
            <a:ext cx="7772400" cy="432048"/>
          </a:xfrm>
          <a:extLst>
            <a:ext uri="{91240B29-F687-4F45-9708-019B960494DF}"/>
          </a:extLst>
        </p:spPr>
        <p:style>
          <a:lnRef idx="0">
            <a:scrgbClr r="0" g="0" b="0"/>
          </a:lnRef>
          <a:fillRef idx="1002">
            <a:schemeClr val="lt1"/>
          </a:fillRef>
          <a:effectRef idx="0">
            <a:scrgbClr r="0" g="0" b="0"/>
          </a:effectRef>
          <a:fontRef idx="major"/>
        </p:style>
        <p:txBody>
          <a:bodyPr/>
          <a:lstStyle/>
          <a:p>
            <a:pPr>
              <a:defRPr/>
            </a:pPr>
            <a:r>
              <a:rPr lang="el-GR" sz="1800" b="1" dirty="0" smtClean="0"/>
              <a:t>ΔΡΑΣΤΗΡΙΟΤΗΤΑ ΤΗΣ ΔΙΟΙΚΗΣΗΣ</a:t>
            </a:r>
            <a:endParaRPr lang="el-GR" sz="1800" b="1" dirty="0"/>
          </a:p>
        </p:txBody>
      </p:sp>
      <p:sp>
        <p:nvSpPr>
          <p:cNvPr id="4" name="TextBox 3"/>
          <p:cNvSpPr txBox="1"/>
          <p:nvPr/>
        </p:nvSpPr>
        <p:spPr>
          <a:xfrm>
            <a:off x="4116388" y="1185863"/>
            <a:ext cx="935037" cy="338137"/>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el-GR" sz="1600" dirty="0"/>
              <a:t>Εξουσία</a:t>
            </a:r>
          </a:p>
        </p:txBody>
      </p:sp>
      <p:sp>
        <p:nvSpPr>
          <p:cNvPr id="30726" name="TextBox 4"/>
          <p:cNvSpPr txBox="1">
            <a:spLocks noChangeArrowheads="1"/>
          </p:cNvSpPr>
          <p:nvPr/>
        </p:nvSpPr>
        <p:spPr bwMode="auto">
          <a:xfrm>
            <a:off x="1619250" y="1773238"/>
            <a:ext cx="865188" cy="307975"/>
          </a:xfrm>
          <a:prstGeom prst="rect">
            <a:avLst/>
          </a:prstGeom>
          <a:noFill/>
          <a:ln w="9525">
            <a:solidFill>
              <a:srgbClr val="000000"/>
            </a:solidFill>
            <a:miter lim="800000"/>
            <a:headEnd/>
            <a:tailEnd/>
          </a:ln>
        </p:spPr>
        <p:txBody>
          <a:bodyPr>
            <a:spAutoFit/>
          </a:bodyPr>
          <a:lstStyle/>
          <a:p>
            <a:r>
              <a:rPr lang="el-GR" sz="1400"/>
              <a:t>Κράτος</a:t>
            </a:r>
          </a:p>
        </p:txBody>
      </p:sp>
      <p:sp>
        <p:nvSpPr>
          <p:cNvPr id="30727" name="TextBox 5"/>
          <p:cNvSpPr txBox="1">
            <a:spLocks noChangeArrowheads="1"/>
          </p:cNvSpPr>
          <p:nvPr/>
        </p:nvSpPr>
        <p:spPr bwMode="auto">
          <a:xfrm>
            <a:off x="3203575" y="1773238"/>
            <a:ext cx="1008063" cy="307975"/>
          </a:xfrm>
          <a:prstGeom prst="rect">
            <a:avLst/>
          </a:prstGeom>
          <a:noFill/>
          <a:ln w="9525">
            <a:solidFill>
              <a:srgbClr val="000000"/>
            </a:solidFill>
            <a:miter lim="800000"/>
            <a:headEnd/>
            <a:tailEnd/>
          </a:ln>
        </p:spPr>
        <p:txBody>
          <a:bodyPr>
            <a:spAutoFit/>
          </a:bodyPr>
          <a:lstStyle/>
          <a:p>
            <a:r>
              <a:rPr lang="el-GR" sz="1400"/>
              <a:t>Άνθρωποι</a:t>
            </a:r>
          </a:p>
        </p:txBody>
      </p:sp>
      <p:sp>
        <p:nvSpPr>
          <p:cNvPr id="30728" name="TextBox 6"/>
          <p:cNvSpPr txBox="1">
            <a:spLocks noChangeArrowheads="1"/>
          </p:cNvSpPr>
          <p:nvPr/>
        </p:nvSpPr>
        <p:spPr bwMode="auto">
          <a:xfrm>
            <a:off x="4572000" y="1773238"/>
            <a:ext cx="792163" cy="307975"/>
          </a:xfrm>
          <a:prstGeom prst="rect">
            <a:avLst/>
          </a:prstGeom>
          <a:noFill/>
          <a:ln w="9525">
            <a:solidFill>
              <a:srgbClr val="000000"/>
            </a:solidFill>
            <a:miter lim="800000"/>
            <a:headEnd/>
            <a:tailEnd/>
          </a:ln>
        </p:spPr>
        <p:txBody>
          <a:bodyPr>
            <a:spAutoFit/>
          </a:bodyPr>
          <a:lstStyle/>
          <a:p>
            <a:r>
              <a:rPr lang="el-GR" sz="1400"/>
              <a:t>Ιδέες</a:t>
            </a:r>
          </a:p>
        </p:txBody>
      </p:sp>
      <p:sp>
        <p:nvSpPr>
          <p:cNvPr id="30729" name="TextBox 7"/>
          <p:cNvSpPr txBox="1">
            <a:spLocks noChangeArrowheads="1"/>
          </p:cNvSpPr>
          <p:nvPr/>
        </p:nvSpPr>
        <p:spPr bwMode="auto">
          <a:xfrm>
            <a:off x="5651500" y="1752600"/>
            <a:ext cx="1152525" cy="307975"/>
          </a:xfrm>
          <a:prstGeom prst="rect">
            <a:avLst/>
          </a:prstGeom>
          <a:noFill/>
          <a:ln w="9525">
            <a:solidFill>
              <a:srgbClr val="000000"/>
            </a:solidFill>
            <a:miter lim="800000"/>
            <a:headEnd/>
            <a:tailEnd/>
          </a:ln>
        </p:spPr>
        <p:txBody>
          <a:bodyPr>
            <a:spAutoFit/>
          </a:bodyPr>
          <a:lstStyle/>
          <a:p>
            <a:r>
              <a:rPr lang="el-GR" sz="1400"/>
              <a:t>Υλικά Μέσα</a:t>
            </a:r>
          </a:p>
        </p:txBody>
      </p:sp>
      <p:sp>
        <p:nvSpPr>
          <p:cNvPr id="30730" name="TextBox 8"/>
          <p:cNvSpPr txBox="1">
            <a:spLocks noChangeArrowheads="1"/>
          </p:cNvSpPr>
          <p:nvPr/>
        </p:nvSpPr>
        <p:spPr bwMode="auto">
          <a:xfrm>
            <a:off x="7092950" y="1773238"/>
            <a:ext cx="863600" cy="307975"/>
          </a:xfrm>
          <a:prstGeom prst="rect">
            <a:avLst/>
          </a:prstGeom>
          <a:noFill/>
          <a:ln w="9525">
            <a:solidFill>
              <a:srgbClr val="000000"/>
            </a:solidFill>
            <a:miter lim="800000"/>
            <a:headEnd/>
            <a:tailEnd/>
          </a:ln>
        </p:spPr>
        <p:txBody>
          <a:bodyPr>
            <a:spAutoFit/>
          </a:bodyPr>
          <a:lstStyle/>
          <a:p>
            <a:r>
              <a:rPr lang="el-GR" sz="1400"/>
              <a:t>Θεσμοί</a:t>
            </a:r>
          </a:p>
        </p:txBody>
      </p:sp>
      <p:cxnSp>
        <p:nvCxnSpPr>
          <p:cNvPr id="11" name="Ευθύγραμμο βέλος σύνδεσης 10"/>
          <p:cNvCxnSpPr>
            <a:stCxn id="4" idx="2"/>
            <a:endCxn id="30726" idx="0"/>
          </p:cNvCxnSpPr>
          <p:nvPr/>
        </p:nvCxnSpPr>
        <p:spPr>
          <a:xfrm flipH="1">
            <a:off x="2051050" y="1524000"/>
            <a:ext cx="2533650" cy="2492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Ευθύγραμμο βέλος σύνδεσης 12"/>
          <p:cNvCxnSpPr>
            <a:stCxn id="4" idx="2"/>
            <a:endCxn id="30727" idx="0"/>
          </p:cNvCxnSpPr>
          <p:nvPr/>
        </p:nvCxnSpPr>
        <p:spPr>
          <a:xfrm flipH="1">
            <a:off x="3708400" y="1524000"/>
            <a:ext cx="876300" cy="2492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Ευθύγραμμο βέλος σύνδεσης 14"/>
          <p:cNvCxnSpPr>
            <a:stCxn id="4" idx="2"/>
            <a:endCxn id="30728" idx="0"/>
          </p:cNvCxnSpPr>
          <p:nvPr/>
        </p:nvCxnSpPr>
        <p:spPr>
          <a:xfrm>
            <a:off x="4584700" y="1524000"/>
            <a:ext cx="382588" cy="2492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Ευθύγραμμο βέλος σύνδεσης 16"/>
          <p:cNvCxnSpPr>
            <a:stCxn id="4" idx="2"/>
            <a:endCxn id="30729" idx="0"/>
          </p:cNvCxnSpPr>
          <p:nvPr/>
        </p:nvCxnSpPr>
        <p:spPr>
          <a:xfrm>
            <a:off x="4584700" y="1524000"/>
            <a:ext cx="1643063"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Ευθύγραμμο βέλος σύνδεσης 18"/>
          <p:cNvCxnSpPr>
            <a:stCxn id="4" idx="2"/>
            <a:endCxn id="30730" idx="0"/>
          </p:cNvCxnSpPr>
          <p:nvPr/>
        </p:nvCxnSpPr>
        <p:spPr>
          <a:xfrm>
            <a:off x="4584700" y="1524000"/>
            <a:ext cx="2940050" cy="2492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736" name="TextBox 19"/>
          <p:cNvSpPr txBox="1">
            <a:spLocks noChangeArrowheads="1"/>
          </p:cNvSpPr>
          <p:nvPr/>
        </p:nvSpPr>
        <p:spPr bwMode="auto">
          <a:xfrm>
            <a:off x="468313" y="1638300"/>
            <a:ext cx="358775" cy="954088"/>
          </a:xfrm>
          <a:prstGeom prst="rect">
            <a:avLst/>
          </a:prstGeom>
          <a:noFill/>
          <a:ln w="9525">
            <a:noFill/>
            <a:miter lim="800000"/>
            <a:headEnd/>
            <a:tailEnd/>
          </a:ln>
        </p:spPr>
        <p:txBody>
          <a:bodyPr>
            <a:spAutoFit/>
          </a:bodyPr>
          <a:lstStyle/>
          <a:p>
            <a:r>
              <a:rPr lang="el-GR" sz="1400"/>
              <a:t>Μέσα</a:t>
            </a:r>
          </a:p>
        </p:txBody>
      </p:sp>
      <p:sp>
        <p:nvSpPr>
          <p:cNvPr id="30737" name="TextBox 20"/>
          <p:cNvSpPr txBox="1">
            <a:spLocks noChangeArrowheads="1"/>
          </p:cNvSpPr>
          <p:nvPr/>
        </p:nvSpPr>
        <p:spPr bwMode="auto">
          <a:xfrm>
            <a:off x="1547813" y="2781300"/>
            <a:ext cx="3168650" cy="307975"/>
          </a:xfrm>
          <a:prstGeom prst="rect">
            <a:avLst/>
          </a:prstGeom>
          <a:noFill/>
          <a:ln w="9525">
            <a:solidFill>
              <a:srgbClr val="000000"/>
            </a:solidFill>
            <a:miter lim="800000"/>
            <a:headEnd/>
            <a:tailEnd/>
          </a:ln>
        </p:spPr>
        <p:txBody>
          <a:bodyPr>
            <a:spAutoFit/>
          </a:bodyPr>
          <a:lstStyle/>
          <a:p>
            <a:r>
              <a:rPr lang="el-GR" sz="1400"/>
              <a:t>Εντοπισμός –Ανάλυση προβλημάτων</a:t>
            </a:r>
          </a:p>
        </p:txBody>
      </p:sp>
      <p:sp>
        <p:nvSpPr>
          <p:cNvPr id="30738" name="TextBox 21"/>
          <p:cNvSpPr txBox="1">
            <a:spLocks noChangeArrowheads="1"/>
          </p:cNvSpPr>
          <p:nvPr/>
        </p:nvSpPr>
        <p:spPr bwMode="auto">
          <a:xfrm>
            <a:off x="1547813" y="3284538"/>
            <a:ext cx="1655762" cy="307975"/>
          </a:xfrm>
          <a:prstGeom prst="rect">
            <a:avLst/>
          </a:prstGeom>
          <a:noFill/>
          <a:ln w="9525">
            <a:solidFill>
              <a:srgbClr val="000000"/>
            </a:solidFill>
            <a:miter lim="800000"/>
            <a:headEnd/>
            <a:tailEnd/>
          </a:ln>
        </p:spPr>
        <p:txBody>
          <a:bodyPr>
            <a:spAutoFit/>
          </a:bodyPr>
          <a:lstStyle/>
          <a:p>
            <a:r>
              <a:rPr lang="el-GR" sz="1400"/>
              <a:t>Λήψη αποφάσεων</a:t>
            </a:r>
          </a:p>
        </p:txBody>
      </p:sp>
      <p:sp>
        <p:nvSpPr>
          <p:cNvPr id="30739" name="TextBox 22"/>
          <p:cNvSpPr txBox="1">
            <a:spLocks noChangeArrowheads="1"/>
          </p:cNvSpPr>
          <p:nvPr/>
        </p:nvSpPr>
        <p:spPr bwMode="auto">
          <a:xfrm>
            <a:off x="1547813" y="3716338"/>
            <a:ext cx="1368425" cy="307975"/>
          </a:xfrm>
          <a:prstGeom prst="rect">
            <a:avLst/>
          </a:prstGeom>
          <a:noFill/>
          <a:ln w="9525">
            <a:solidFill>
              <a:srgbClr val="000000"/>
            </a:solidFill>
            <a:miter lim="800000"/>
            <a:headEnd/>
            <a:tailEnd/>
          </a:ln>
        </p:spPr>
        <p:txBody>
          <a:bodyPr>
            <a:spAutoFit/>
          </a:bodyPr>
          <a:lstStyle/>
          <a:p>
            <a:r>
              <a:rPr lang="el-GR" sz="1400"/>
              <a:t>Επικοινωνία</a:t>
            </a:r>
          </a:p>
        </p:txBody>
      </p:sp>
      <p:sp>
        <p:nvSpPr>
          <p:cNvPr id="30740" name="TextBox 23"/>
          <p:cNvSpPr txBox="1">
            <a:spLocks noChangeArrowheads="1"/>
          </p:cNvSpPr>
          <p:nvPr/>
        </p:nvSpPr>
        <p:spPr bwMode="auto">
          <a:xfrm>
            <a:off x="3995738" y="3656013"/>
            <a:ext cx="1368425" cy="277812"/>
          </a:xfrm>
          <a:prstGeom prst="rect">
            <a:avLst/>
          </a:prstGeom>
          <a:noFill/>
          <a:ln w="9525">
            <a:solidFill>
              <a:srgbClr val="000000"/>
            </a:solidFill>
            <a:miter lim="800000"/>
            <a:headEnd/>
            <a:tailEnd/>
          </a:ln>
        </p:spPr>
        <p:txBody>
          <a:bodyPr>
            <a:spAutoFit/>
          </a:bodyPr>
          <a:lstStyle/>
          <a:p>
            <a:r>
              <a:rPr lang="el-GR" sz="1200"/>
              <a:t>Πληροφόρηση</a:t>
            </a:r>
          </a:p>
        </p:txBody>
      </p:sp>
      <p:sp>
        <p:nvSpPr>
          <p:cNvPr id="30741" name="TextBox 24"/>
          <p:cNvSpPr txBox="1">
            <a:spLocks noChangeArrowheads="1"/>
          </p:cNvSpPr>
          <p:nvPr/>
        </p:nvSpPr>
        <p:spPr bwMode="auto">
          <a:xfrm>
            <a:off x="3995738" y="4076700"/>
            <a:ext cx="2016125" cy="277813"/>
          </a:xfrm>
          <a:prstGeom prst="rect">
            <a:avLst/>
          </a:prstGeom>
          <a:noFill/>
          <a:ln w="9525">
            <a:solidFill>
              <a:srgbClr val="000000"/>
            </a:solidFill>
            <a:miter lim="800000"/>
            <a:headEnd/>
            <a:tailEnd/>
          </a:ln>
        </p:spPr>
        <p:txBody>
          <a:bodyPr>
            <a:spAutoFit/>
          </a:bodyPr>
          <a:lstStyle/>
          <a:p>
            <a:r>
              <a:rPr lang="el-GR" sz="1200"/>
              <a:t>Οργάνωση χρόνου</a:t>
            </a:r>
          </a:p>
        </p:txBody>
      </p:sp>
      <p:sp>
        <p:nvSpPr>
          <p:cNvPr id="30742" name="TextBox 25"/>
          <p:cNvSpPr txBox="1">
            <a:spLocks noChangeArrowheads="1"/>
          </p:cNvSpPr>
          <p:nvPr/>
        </p:nvSpPr>
        <p:spPr bwMode="auto">
          <a:xfrm>
            <a:off x="6300788" y="4652963"/>
            <a:ext cx="1655762" cy="307975"/>
          </a:xfrm>
          <a:prstGeom prst="rect">
            <a:avLst/>
          </a:prstGeom>
          <a:noFill/>
          <a:ln w="9525">
            <a:solidFill>
              <a:srgbClr val="000000"/>
            </a:solidFill>
            <a:miter lim="800000"/>
            <a:headEnd/>
            <a:tailEnd/>
          </a:ln>
        </p:spPr>
        <p:txBody>
          <a:bodyPr>
            <a:spAutoFit/>
          </a:bodyPr>
          <a:lstStyle/>
          <a:p>
            <a:r>
              <a:rPr lang="el-GR" sz="1400"/>
              <a:t>Προγραμματισμός</a:t>
            </a:r>
          </a:p>
        </p:txBody>
      </p:sp>
      <p:sp>
        <p:nvSpPr>
          <p:cNvPr id="30743" name="TextBox 26"/>
          <p:cNvSpPr txBox="1">
            <a:spLocks noChangeArrowheads="1"/>
          </p:cNvSpPr>
          <p:nvPr/>
        </p:nvSpPr>
        <p:spPr bwMode="auto">
          <a:xfrm>
            <a:off x="6308725" y="5013325"/>
            <a:ext cx="1647825" cy="307975"/>
          </a:xfrm>
          <a:prstGeom prst="rect">
            <a:avLst/>
          </a:prstGeom>
          <a:noFill/>
          <a:ln w="9525">
            <a:solidFill>
              <a:srgbClr val="000000"/>
            </a:solidFill>
            <a:miter lim="800000"/>
            <a:headEnd/>
            <a:tailEnd/>
          </a:ln>
        </p:spPr>
        <p:txBody>
          <a:bodyPr>
            <a:spAutoFit/>
          </a:bodyPr>
          <a:lstStyle/>
          <a:p>
            <a:r>
              <a:rPr lang="el-GR" sz="1400"/>
              <a:t>Οργάνωση</a:t>
            </a:r>
          </a:p>
        </p:txBody>
      </p:sp>
      <p:sp>
        <p:nvSpPr>
          <p:cNvPr id="30744" name="TextBox 27"/>
          <p:cNvSpPr txBox="1">
            <a:spLocks noChangeArrowheads="1"/>
          </p:cNvSpPr>
          <p:nvPr/>
        </p:nvSpPr>
        <p:spPr bwMode="auto">
          <a:xfrm>
            <a:off x="6300788" y="5373688"/>
            <a:ext cx="1655762" cy="307975"/>
          </a:xfrm>
          <a:prstGeom prst="rect">
            <a:avLst/>
          </a:prstGeom>
          <a:noFill/>
          <a:ln w="9525">
            <a:solidFill>
              <a:srgbClr val="000000"/>
            </a:solidFill>
            <a:miter lim="800000"/>
            <a:headEnd/>
            <a:tailEnd/>
          </a:ln>
        </p:spPr>
        <p:txBody>
          <a:bodyPr>
            <a:spAutoFit/>
          </a:bodyPr>
          <a:lstStyle/>
          <a:p>
            <a:r>
              <a:rPr lang="el-GR" sz="1400"/>
              <a:t>Στελέχωση</a:t>
            </a:r>
          </a:p>
        </p:txBody>
      </p:sp>
      <p:sp>
        <p:nvSpPr>
          <p:cNvPr id="30745" name="TextBox 28"/>
          <p:cNvSpPr txBox="1">
            <a:spLocks noChangeArrowheads="1"/>
          </p:cNvSpPr>
          <p:nvPr/>
        </p:nvSpPr>
        <p:spPr bwMode="auto">
          <a:xfrm>
            <a:off x="6300788" y="5732463"/>
            <a:ext cx="1655762" cy="307975"/>
          </a:xfrm>
          <a:prstGeom prst="rect">
            <a:avLst/>
          </a:prstGeom>
          <a:noFill/>
          <a:ln w="9525">
            <a:solidFill>
              <a:srgbClr val="000000"/>
            </a:solidFill>
            <a:miter lim="800000"/>
            <a:headEnd/>
            <a:tailEnd/>
          </a:ln>
        </p:spPr>
        <p:txBody>
          <a:bodyPr>
            <a:spAutoFit/>
          </a:bodyPr>
          <a:lstStyle/>
          <a:p>
            <a:r>
              <a:rPr lang="el-GR" sz="1400"/>
              <a:t>Διεύθυνση</a:t>
            </a:r>
          </a:p>
        </p:txBody>
      </p:sp>
      <p:sp>
        <p:nvSpPr>
          <p:cNvPr id="30746" name="TextBox 29"/>
          <p:cNvSpPr txBox="1">
            <a:spLocks noChangeArrowheads="1"/>
          </p:cNvSpPr>
          <p:nvPr/>
        </p:nvSpPr>
        <p:spPr bwMode="auto">
          <a:xfrm>
            <a:off x="6300788" y="6118225"/>
            <a:ext cx="1655762" cy="307975"/>
          </a:xfrm>
          <a:prstGeom prst="rect">
            <a:avLst/>
          </a:prstGeom>
          <a:noFill/>
          <a:ln w="9525">
            <a:solidFill>
              <a:srgbClr val="000000"/>
            </a:solidFill>
            <a:miter lim="800000"/>
            <a:headEnd/>
            <a:tailEnd/>
          </a:ln>
        </p:spPr>
        <p:txBody>
          <a:bodyPr>
            <a:spAutoFit/>
          </a:bodyPr>
          <a:lstStyle/>
          <a:p>
            <a:r>
              <a:rPr lang="el-GR" sz="1400"/>
              <a:t>Έλεγχος</a:t>
            </a:r>
          </a:p>
        </p:txBody>
      </p:sp>
      <p:cxnSp>
        <p:nvCxnSpPr>
          <p:cNvPr id="32" name="Ευθεία γραμμή σύνδεσης 31"/>
          <p:cNvCxnSpPr/>
          <p:nvPr/>
        </p:nvCxnSpPr>
        <p:spPr>
          <a:xfrm>
            <a:off x="273050" y="2708275"/>
            <a:ext cx="8620125"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34" name="Ευθεία γραμμή σύνδεσης 33"/>
          <p:cNvCxnSpPr>
            <a:stCxn id="4" idx="1"/>
          </p:cNvCxnSpPr>
          <p:nvPr/>
        </p:nvCxnSpPr>
        <p:spPr>
          <a:xfrm flipH="1">
            <a:off x="754063" y="1355725"/>
            <a:ext cx="3362325" cy="285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Ευθεία γραμμή σύνδεσης 35"/>
          <p:cNvCxnSpPr/>
          <p:nvPr/>
        </p:nvCxnSpPr>
        <p:spPr>
          <a:xfrm>
            <a:off x="755650" y="1412875"/>
            <a:ext cx="0" cy="24574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Ευθύγραμμο βέλος σύνδεσης 37"/>
          <p:cNvCxnSpPr>
            <a:endCxn id="30737" idx="1"/>
          </p:cNvCxnSpPr>
          <p:nvPr/>
        </p:nvCxnSpPr>
        <p:spPr>
          <a:xfrm>
            <a:off x="755650" y="2935288"/>
            <a:ext cx="79216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Ευθύγραμμο βέλος σύνδεσης 39"/>
          <p:cNvCxnSpPr>
            <a:endCxn id="30738" idx="1"/>
          </p:cNvCxnSpPr>
          <p:nvPr/>
        </p:nvCxnSpPr>
        <p:spPr>
          <a:xfrm flipV="1">
            <a:off x="754063" y="3438525"/>
            <a:ext cx="793750" cy="79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Ευθύγραμμο βέλος σύνδεσης 41"/>
          <p:cNvCxnSpPr>
            <a:endCxn id="30739" idx="1"/>
          </p:cNvCxnSpPr>
          <p:nvPr/>
        </p:nvCxnSpPr>
        <p:spPr>
          <a:xfrm flipV="1">
            <a:off x="755650" y="3870325"/>
            <a:ext cx="792163" cy="63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273586" y="2780928"/>
            <a:ext cx="553998" cy="1297304"/>
          </a:xfrm>
          <a:prstGeom prst="rect">
            <a:avLst/>
          </a:prstGeom>
          <a:noFill/>
        </p:spPr>
        <p:txBody>
          <a:bodyPr vert="vert270">
            <a:spAutoFit/>
          </a:bodyPr>
          <a:lstStyle/>
          <a:p>
            <a:pPr>
              <a:defRPr/>
            </a:pPr>
            <a:r>
              <a:rPr lang="el-GR" sz="1200" b="1" dirty="0"/>
              <a:t>Άμεσες </a:t>
            </a:r>
          </a:p>
          <a:p>
            <a:pPr>
              <a:defRPr/>
            </a:pPr>
            <a:r>
              <a:rPr lang="el-GR" sz="1200" b="1" dirty="0"/>
              <a:t>Δραστηριότητες</a:t>
            </a:r>
          </a:p>
        </p:txBody>
      </p:sp>
      <p:cxnSp>
        <p:nvCxnSpPr>
          <p:cNvPr id="50" name="Ευθεία γραμμή σύνδεσης 49"/>
          <p:cNvCxnSpPr>
            <a:stCxn id="4" idx="3"/>
          </p:cNvCxnSpPr>
          <p:nvPr/>
        </p:nvCxnSpPr>
        <p:spPr>
          <a:xfrm>
            <a:off x="5051425" y="1355725"/>
            <a:ext cx="3552825" cy="142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Ευθεία γραμμή σύνδεσης 51"/>
          <p:cNvCxnSpPr/>
          <p:nvPr/>
        </p:nvCxnSpPr>
        <p:spPr>
          <a:xfrm flipH="1">
            <a:off x="8532813" y="1370013"/>
            <a:ext cx="71437" cy="4902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Ευθύγραμμο βέλος σύνδεσης 53"/>
          <p:cNvCxnSpPr>
            <a:endCxn id="30742" idx="3"/>
          </p:cNvCxnSpPr>
          <p:nvPr/>
        </p:nvCxnSpPr>
        <p:spPr>
          <a:xfrm flipH="1">
            <a:off x="7956550" y="4806950"/>
            <a:ext cx="57626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Ευθύγραμμο βέλος σύνδεσης 55"/>
          <p:cNvCxnSpPr>
            <a:endCxn id="30743" idx="3"/>
          </p:cNvCxnSpPr>
          <p:nvPr/>
        </p:nvCxnSpPr>
        <p:spPr>
          <a:xfrm flipH="1">
            <a:off x="7956550" y="5167313"/>
            <a:ext cx="57626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Ευθύγραμμο βέλος σύνδεσης 57"/>
          <p:cNvCxnSpPr>
            <a:endCxn id="30744" idx="3"/>
          </p:cNvCxnSpPr>
          <p:nvPr/>
        </p:nvCxnSpPr>
        <p:spPr>
          <a:xfrm flipH="1">
            <a:off x="7956550" y="5527675"/>
            <a:ext cx="57626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Ευθύγραμμο βέλος σύνδεσης 59"/>
          <p:cNvCxnSpPr>
            <a:endCxn id="30745" idx="3"/>
          </p:cNvCxnSpPr>
          <p:nvPr/>
        </p:nvCxnSpPr>
        <p:spPr>
          <a:xfrm flipH="1">
            <a:off x="7956550" y="5886450"/>
            <a:ext cx="57626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Ευθύγραμμο βέλος σύνδεσης 61"/>
          <p:cNvCxnSpPr>
            <a:endCxn id="30746" idx="3"/>
          </p:cNvCxnSpPr>
          <p:nvPr/>
        </p:nvCxnSpPr>
        <p:spPr>
          <a:xfrm flipH="1">
            <a:off x="7956550" y="6272213"/>
            <a:ext cx="57626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Ευθεία γραμμή σύνδεσης 62"/>
          <p:cNvCxnSpPr/>
          <p:nvPr/>
        </p:nvCxnSpPr>
        <p:spPr>
          <a:xfrm>
            <a:off x="273050" y="4508500"/>
            <a:ext cx="8620125"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69" name="Ευθύγραμμο βέλος σύνδεσης 68"/>
          <p:cNvCxnSpPr>
            <a:stCxn id="30739" idx="3"/>
            <a:endCxn id="30740" idx="1"/>
          </p:cNvCxnSpPr>
          <p:nvPr/>
        </p:nvCxnSpPr>
        <p:spPr>
          <a:xfrm flipV="1">
            <a:off x="2916238" y="3794125"/>
            <a:ext cx="10795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Ευθύγραμμο βέλος σύνδεσης 70"/>
          <p:cNvCxnSpPr>
            <a:stCxn id="30739" idx="3"/>
            <a:endCxn id="30741" idx="1"/>
          </p:cNvCxnSpPr>
          <p:nvPr/>
        </p:nvCxnSpPr>
        <p:spPr>
          <a:xfrm>
            <a:off x="2916238" y="3870325"/>
            <a:ext cx="1079500" cy="344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8460432" y="4807024"/>
            <a:ext cx="553998" cy="1308631"/>
          </a:xfrm>
          <a:prstGeom prst="rect">
            <a:avLst/>
          </a:prstGeom>
          <a:noFill/>
        </p:spPr>
        <p:txBody>
          <a:bodyPr vert="vert270">
            <a:spAutoFit/>
          </a:bodyPr>
          <a:lstStyle/>
          <a:p>
            <a:pPr>
              <a:defRPr/>
            </a:pPr>
            <a:r>
              <a:rPr lang="el-GR" sz="1200" b="1" dirty="0"/>
              <a:t>Λειτουργικές</a:t>
            </a:r>
          </a:p>
          <a:p>
            <a:pPr>
              <a:defRPr/>
            </a:pPr>
            <a:r>
              <a:rPr lang="el-GR" sz="1200" b="1" dirty="0"/>
              <a:t>δραστηριότητες</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 Τίτλος"/>
          <p:cNvSpPr>
            <a:spLocks noGrp="1"/>
          </p:cNvSpPr>
          <p:nvPr>
            <p:ph type="title"/>
          </p:nvPr>
        </p:nvSpPr>
        <p:spPr/>
        <p:txBody>
          <a:bodyPr/>
          <a:lstStyle/>
          <a:p>
            <a:pPr eaLnBrk="1" hangingPunct="1"/>
            <a:r>
              <a:rPr lang="el-GR" sz="3200" smtClean="0">
                <a:latin typeface="Comic Sans MS" pitchFamily="66" charset="0"/>
              </a:rPr>
              <a:t>Μορφές διοίκησης που στηρίζονται στην χωροταξική κατανομή της εξουσίας</a:t>
            </a:r>
          </a:p>
        </p:txBody>
      </p:sp>
      <p:sp>
        <p:nvSpPr>
          <p:cNvPr id="4" name="3 - TextBox"/>
          <p:cNvSpPr txBox="1"/>
          <p:nvPr/>
        </p:nvSpPr>
        <p:spPr>
          <a:xfrm>
            <a:off x="1643063" y="2500313"/>
            <a:ext cx="2214562" cy="646112"/>
          </a:xfrm>
          <a:prstGeom prst="rect">
            <a:avLst/>
          </a:prstGeom>
          <a:noFill/>
          <a:ln>
            <a:solidFill>
              <a:schemeClr val="tx1">
                <a:lumMod val="75000"/>
                <a:lumOff val="25000"/>
              </a:schemeClr>
            </a:solidFill>
          </a:ln>
        </p:spPr>
        <p:txBody>
          <a:bodyPr>
            <a:spAutoFit/>
          </a:bodyPr>
          <a:lstStyle/>
          <a:p>
            <a:pPr algn="ctr">
              <a:defRPr/>
            </a:pPr>
            <a:r>
              <a:rPr lang="el-GR">
                <a:latin typeface="Calibri" pitchFamily="34" charset="0"/>
              </a:rPr>
              <a:t>Συγκεντρωτικό σύστημα διοίκησης</a:t>
            </a:r>
          </a:p>
        </p:txBody>
      </p:sp>
      <p:sp>
        <p:nvSpPr>
          <p:cNvPr id="5" name="4 - TextBox"/>
          <p:cNvSpPr txBox="1"/>
          <p:nvPr/>
        </p:nvSpPr>
        <p:spPr>
          <a:xfrm>
            <a:off x="428625" y="4357688"/>
            <a:ext cx="2286000" cy="369887"/>
          </a:xfrm>
          <a:prstGeom prst="rect">
            <a:avLst/>
          </a:prstGeom>
          <a:noFill/>
          <a:ln>
            <a:solidFill>
              <a:schemeClr val="tx1">
                <a:lumMod val="75000"/>
                <a:lumOff val="25000"/>
              </a:schemeClr>
            </a:solidFill>
          </a:ln>
        </p:spPr>
        <p:txBody>
          <a:bodyPr>
            <a:spAutoFit/>
          </a:bodyPr>
          <a:lstStyle/>
          <a:p>
            <a:pPr algn="ctr">
              <a:defRPr/>
            </a:pPr>
            <a:r>
              <a:rPr lang="el-GR">
                <a:latin typeface="Calibri" pitchFamily="34" charset="0"/>
              </a:rPr>
              <a:t>Συγκεντρωμένο</a:t>
            </a:r>
          </a:p>
        </p:txBody>
      </p:sp>
      <p:sp>
        <p:nvSpPr>
          <p:cNvPr id="6" name="5 - TextBox"/>
          <p:cNvSpPr txBox="1"/>
          <p:nvPr/>
        </p:nvSpPr>
        <p:spPr>
          <a:xfrm>
            <a:off x="3143250" y="4357688"/>
            <a:ext cx="2286000" cy="369887"/>
          </a:xfrm>
          <a:prstGeom prst="rect">
            <a:avLst/>
          </a:prstGeom>
          <a:noFill/>
          <a:ln>
            <a:solidFill>
              <a:schemeClr val="tx1">
                <a:lumMod val="75000"/>
                <a:lumOff val="25000"/>
              </a:schemeClr>
            </a:solidFill>
          </a:ln>
        </p:spPr>
        <p:txBody>
          <a:bodyPr>
            <a:spAutoFit/>
          </a:bodyPr>
          <a:lstStyle/>
          <a:p>
            <a:pPr algn="ctr">
              <a:defRPr/>
            </a:pPr>
            <a:r>
              <a:rPr lang="el-GR">
                <a:latin typeface="Calibri" pitchFamily="34" charset="0"/>
              </a:rPr>
              <a:t>Αποσυγκεντρωμένο</a:t>
            </a:r>
          </a:p>
        </p:txBody>
      </p:sp>
      <p:sp>
        <p:nvSpPr>
          <p:cNvPr id="7" name="6 - TextBox"/>
          <p:cNvSpPr txBox="1"/>
          <p:nvPr/>
        </p:nvSpPr>
        <p:spPr>
          <a:xfrm>
            <a:off x="5857875" y="2497138"/>
            <a:ext cx="2357438" cy="646112"/>
          </a:xfrm>
          <a:prstGeom prst="rect">
            <a:avLst/>
          </a:prstGeom>
          <a:noFill/>
          <a:ln>
            <a:solidFill>
              <a:schemeClr val="tx1">
                <a:lumMod val="75000"/>
                <a:lumOff val="25000"/>
              </a:schemeClr>
            </a:solidFill>
          </a:ln>
        </p:spPr>
        <p:txBody>
          <a:bodyPr>
            <a:spAutoFit/>
          </a:bodyPr>
          <a:lstStyle/>
          <a:p>
            <a:pPr algn="ctr">
              <a:defRPr/>
            </a:pPr>
            <a:r>
              <a:rPr lang="el-GR">
                <a:latin typeface="Calibri" pitchFamily="34" charset="0"/>
              </a:rPr>
              <a:t>Αποκεντρωμένο σύστημα διοίκησης</a:t>
            </a:r>
          </a:p>
        </p:txBody>
      </p:sp>
      <p:cxnSp>
        <p:nvCxnSpPr>
          <p:cNvPr id="9" name="8 - Ευθύγραμμο βέλος σύνδεσης"/>
          <p:cNvCxnSpPr>
            <a:stCxn id="4" idx="2"/>
            <a:endCxn id="5" idx="0"/>
          </p:cNvCxnSpPr>
          <p:nvPr/>
        </p:nvCxnSpPr>
        <p:spPr>
          <a:xfrm rot="5400000">
            <a:off x="1554956" y="3163094"/>
            <a:ext cx="1211263" cy="117792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1" name="10 - Ευθύγραμμο βέλος σύνδεσης"/>
          <p:cNvCxnSpPr>
            <a:stCxn id="4" idx="2"/>
            <a:endCxn id="6" idx="0"/>
          </p:cNvCxnSpPr>
          <p:nvPr/>
        </p:nvCxnSpPr>
        <p:spPr>
          <a:xfrm rot="16200000" flipH="1">
            <a:off x="2912268" y="2983707"/>
            <a:ext cx="1211263" cy="15367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1753" name="11 - TextBox"/>
          <p:cNvSpPr txBox="1">
            <a:spLocks noChangeArrowheads="1"/>
          </p:cNvSpPr>
          <p:nvPr/>
        </p:nvSpPr>
        <p:spPr bwMode="auto">
          <a:xfrm>
            <a:off x="3143250" y="4786313"/>
            <a:ext cx="2286000" cy="942975"/>
          </a:xfrm>
          <a:prstGeom prst="rect">
            <a:avLst/>
          </a:prstGeom>
          <a:noFill/>
          <a:ln w="9525">
            <a:noFill/>
            <a:miter lim="800000"/>
            <a:headEnd/>
            <a:tailEnd/>
          </a:ln>
        </p:spPr>
        <p:txBody>
          <a:bodyPr>
            <a:spAutoFit/>
          </a:bodyPr>
          <a:lstStyle/>
          <a:p>
            <a:r>
              <a:rPr lang="el-GR" sz="1400" b="1">
                <a:latin typeface="Calibri" pitchFamily="34" charset="0"/>
              </a:rPr>
              <a:t>Μεταφορά</a:t>
            </a:r>
            <a:r>
              <a:rPr lang="el-GR" sz="1400" b="1"/>
              <a:t>- παραχώρηση</a:t>
            </a:r>
            <a:r>
              <a:rPr lang="el-GR" sz="1400"/>
              <a:t> </a:t>
            </a:r>
            <a:r>
              <a:rPr lang="el-GR" sz="1400">
                <a:latin typeface="Calibri" pitchFamily="34" charset="0"/>
              </a:rPr>
              <a:t>εξουσίας και αρμοδιοτήτων στην περιφέρεια</a:t>
            </a:r>
          </a:p>
        </p:txBody>
      </p:sp>
      <p:sp>
        <p:nvSpPr>
          <p:cNvPr id="31754" name="12 - TextBox"/>
          <p:cNvSpPr txBox="1">
            <a:spLocks noChangeArrowheads="1"/>
          </p:cNvSpPr>
          <p:nvPr/>
        </p:nvSpPr>
        <p:spPr bwMode="auto">
          <a:xfrm>
            <a:off x="5857875" y="3143250"/>
            <a:ext cx="2357438" cy="942975"/>
          </a:xfrm>
          <a:prstGeom prst="rect">
            <a:avLst/>
          </a:prstGeom>
          <a:noFill/>
          <a:ln w="9525">
            <a:noFill/>
            <a:miter lim="800000"/>
            <a:headEnd/>
            <a:tailEnd/>
          </a:ln>
        </p:spPr>
        <p:txBody>
          <a:bodyPr>
            <a:spAutoFit/>
          </a:bodyPr>
          <a:lstStyle/>
          <a:p>
            <a:pPr>
              <a:buFont typeface="Arial" pitchFamily="34" charset="0"/>
              <a:buChar char="•"/>
            </a:pPr>
            <a:r>
              <a:rPr lang="el-GR" sz="1400" b="1">
                <a:latin typeface="Calibri" pitchFamily="34" charset="0"/>
              </a:rPr>
              <a:t>Απόδοση</a:t>
            </a:r>
            <a:r>
              <a:rPr lang="el-GR" sz="1400">
                <a:latin typeface="Calibri" pitchFamily="34" charset="0"/>
              </a:rPr>
              <a:t> εξουσίας στην περιφέρεια.</a:t>
            </a:r>
          </a:p>
          <a:p>
            <a:pPr>
              <a:buFont typeface="Arial" pitchFamily="34" charset="0"/>
              <a:buChar char="•"/>
            </a:pPr>
            <a:r>
              <a:rPr lang="el-GR" sz="1400">
                <a:latin typeface="Calibri" pitchFamily="34" charset="0"/>
              </a:rPr>
              <a:t>Αυτονομία των σχολικών μονάδων</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2"/>
          <p:cNvSpPr>
            <a:spLocks noChangeArrowheads="1"/>
          </p:cNvSpPr>
          <p:nvPr/>
        </p:nvSpPr>
        <p:spPr bwMode="auto">
          <a:xfrm>
            <a:off x="3048000" y="2057400"/>
            <a:ext cx="3048000" cy="2235200"/>
          </a:xfrm>
          <a:prstGeom prst="triangle">
            <a:avLst>
              <a:gd name="adj" fmla="val 50000"/>
            </a:avLst>
          </a:prstGeom>
          <a:solidFill>
            <a:schemeClr val="bg1"/>
          </a:solidFill>
          <a:ln w="9525">
            <a:solidFill>
              <a:schemeClr val="tx1"/>
            </a:solidFill>
            <a:miter lim="800000"/>
            <a:headEnd/>
            <a:tailEnd/>
          </a:ln>
        </p:spPr>
        <p:txBody>
          <a:bodyPr wrap="none" anchor="ctr"/>
          <a:lstStyle/>
          <a:p>
            <a:endParaRPr lang="en-US"/>
          </a:p>
        </p:txBody>
      </p:sp>
      <p:sp>
        <p:nvSpPr>
          <p:cNvPr id="32771" name="Oval 3"/>
          <p:cNvSpPr>
            <a:spLocks noChangeArrowheads="1"/>
          </p:cNvSpPr>
          <p:nvPr/>
        </p:nvSpPr>
        <p:spPr bwMode="auto">
          <a:xfrm>
            <a:off x="3397250" y="476250"/>
            <a:ext cx="2384425" cy="1512888"/>
          </a:xfrm>
          <a:prstGeom prst="ellipse">
            <a:avLst/>
          </a:prstGeom>
          <a:solidFill>
            <a:schemeClr val="bg1"/>
          </a:solidFill>
          <a:ln w="9525">
            <a:solidFill>
              <a:schemeClr val="tx1"/>
            </a:solidFill>
            <a:round/>
            <a:headEnd/>
            <a:tailEnd/>
          </a:ln>
        </p:spPr>
        <p:txBody>
          <a:bodyPr wrap="none" anchor="ctr"/>
          <a:lstStyle/>
          <a:p>
            <a:endParaRPr lang="en-US"/>
          </a:p>
        </p:txBody>
      </p:sp>
      <p:sp>
        <p:nvSpPr>
          <p:cNvPr id="32772" name="Text Box 4"/>
          <p:cNvSpPr txBox="1">
            <a:spLocks noChangeArrowheads="1"/>
          </p:cNvSpPr>
          <p:nvPr/>
        </p:nvSpPr>
        <p:spPr bwMode="auto">
          <a:xfrm>
            <a:off x="3673475" y="476250"/>
            <a:ext cx="1762125" cy="1311275"/>
          </a:xfrm>
          <a:prstGeom prst="rect">
            <a:avLst/>
          </a:prstGeom>
          <a:noFill/>
          <a:ln w="9525">
            <a:noFill/>
            <a:miter lim="800000"/>
            <a:headEnd/>
            <a:tailEnd/>
          </a:ln>
        </p:spPr>
        <p:txBody>
          <a:bodyPr>
            <a:spAutoFit/>
          </a:bodyPr>
          <a:lstStyle/>
          <a:p>
            <a:pPr algn="ctr">
              <a:spcBef>
                <a:spcPct val="50000"/>
              </a:spcBef>
            </a:pPr>
            <a:r>
              <a:rPr lang="el-GR" sz="2000" b="1">
                <a:latin typeface="Times New Roman" pitchFamily="18" charset="0"/>
              </a:rPr>
              <a:t>Κράτος</a:t>
            </a:r>
          </a:p>
          <a:p>
            <a:pPr algn="ctr">
              <a:spcBef>
                <a:spcPct val="50000"/>
              </a:spcBef>
            </a:pPr>
            <a:r>
              <a:rPr lang="el-GR" sz="2000">
                <a:solidFill>
                  <a:srgbClr val="FF0000"/>
                </a:solidFill>
                <a:latin typeface="Times New Roman" pitchFamily="18" charset="0"/>
              </a:rPr>
              <a:t>Εκπαιδευτής</a:t>
            </a:r>
          </a:p>
          <a:p>
            <a:pPr algn="ctr">
              <a:spcBef>
                <a:spcPct val="50000"/>
              </a:spcBef>
            </a:pPr>
            <a:r>
              <a:rPr lang="el-GR" sz="2000">
                <a:solidFill>
                  <a:schemeClr val="accent1"/>
                </a:solidFill>
                <a:latin typeface="Times New Roman" pitchFamily="18" charset="0"/>
              </a:rPr>
              <a:t>Ρυθμιστής</a:t>
            </a:r>
          </a:p>
        </p:txBody>
      </p:sp>
      <p:sp>
        <p:nvSpPr>
          <p:cNvPr id="32773" name="Oval 5"/>
          <p:cNvSpPr>
            <a:spLocks noChangeArrowheads="1"/>
          </p:cNvSpPr>
          <p:nvPr/>
        </p:nvSpPr>
        <p:spPr bwMode="auto">
          <a:xfrm>
            <a:off x="5707063" y="4149725"/>
            <a:ext cx="2968625" cy="1943100"/>
          </a:xfrm>
          <a:prstGeom prst="ellipse">
            <a:avLst/>
          </a:prstGeom>
          <a:solidFill>
            <a:schemeClr val="bg1"/>
          </a:solidFill>
          <a:ln w="9525">
            <a:solidFill>
              <a:schemeClr val="tx1"/>
            </a:solidFill>
            <a:round/>
            <a:headEnd/>
            <a:tailEnd/>
          </a:ln>
        </p:spPr>
        <p:txBody>
          <a:bodyPr wrap="none" anchor="ctr"/>
          <a:lstStyle/>
          <a:p>
            <a:endParaRPr lang="en-US"/>
          </a:p>
        </p:txBody>
      </p:sp>
      <p:sp>
        <p:nvSpPr>
          <p:cNvPr id="32774" name="Text Box 6"/>
          <p:cNvSpPr txBox="1">
            <a:spLocks noChangeArrowheads="1"/>
          </p:cNvSpPr>
          <p:nvPr/>
        </p:nvSpPr>
        <p:spPr bwMode="auto">
          <a:xfrm>
            <a:off x="6229350" y="4333875"/>
            <a:ext cx="2663825" cy="1616075"/>
          </a:xfrm>
          <a:prstGeom prst="rect">
            <a:avLst/>
          </a:prstGeom>
          <a:noFill/>
          <a:ln w="9525">
            <a:noFill/>
            <a:miter lim="800000"/>
            <a:headEnd/>
            <a:tailEnd/>
          </a:ln>
        </p:spPr>
        <p:txBody>
          <a:bodyPr>
            <a:spAutoFit/>
          </a:bodyPr>
          <a:lstStyle/>
          <a:p>
            <a:pPr>
              <a:spcBef>
                <a:spcPct val="50000"/>
              </a:spcBef>
            </a:pPr>
            <a:r>
              <a:rPr lang="el-GR" sz="2000" b="1">
                <a:latin typeface="Times New Roman" pitchFamily="18" charset="0"/>
              </a:rPr>
              <a:t> Μαθητές,  Γονείς πολίτες</a:t>
            </a:r>
          </a:p>
          <a:p>
            <a:pPr>
              <a:spcBef>
                <a:spcPct val="50000"/>
              </a:spcBef>
            </a:pPr>
            <a:r>
              <a:rPr lang="el-GR" sz="2000">
                <a:solidFill>
                  <a:srgbClr val="FF0000"/>
                </a:solidFill>
                <a:latin typeface="Times New Roman" pitchFamily="18" charset="0"/>
              </a:rPr>
              <a:t>Υποταγμένοι</a:t>
            </a:r>
          </a:p>
          <a:p>
            <a:pPr>
              <a:spcBef>
                <a:spcPct val="50000"/>
              </a:spcBef>
            </a:pPr>
            <a:r>
              <a:rPr lang="el-GR" sz="2000">
                <a:solidFill>
                  <a:schemeClr val="accent1"/>
                </a:solidFill>
                <a:latin typeface="Times New Roman" pitchFamily="18" charset="0"/>
              </a:rPr>
              <a:t>Καταναλωτές</a:t>
            </a:r>
          </a:p>
        </p:txBody>
      </p:sp>
      <p:sp>
        <p:nvSpPr>
          <p:cNvPr id="32775" name="Oval 7"/>
          <p:cNvSpPr>
            <a:spLocks noChangeArrowheads="1"/>
          </p:cNvSpPr>
          <p:nvPr/>
        </p:nvSpPr>
        <p:spPr bwMode="auto">
          <a:xfrm>
            <a:off x="684213" y="4240213"/>
            <a:ext cx="2779712" cy="1925637"/>
          </a:xfrm>
          <a:prstGeom prst="ellipse">
            <a:avLst/>
          </a:prstGeom>
          <a:solidFill>
            <a:schemeClr val="bg1"/>
          </a:solidFill>
          <a:ln w="9525">
            <a:solidFill>
              <a:schemeClr val="tx1"/>
            </a:solidFill>
            <a:round/>
            <a:headEnd/>
            <a:tailEnd/>
          </a:ln>
        </p:spPr>
        <p:txBody>
          <a:bodyPr wrap="none" anchor="ctr"/>
          <a:lstStyle/>
          <a:p>
            <a:endParaRPr lang="en-US"/>
          </a:p>
        </p:txBody>
      </p:sp>
      <p:sp>
        <p:nvSpPr>
          <p:cNvPr id="32776" name="Text Box 8"/>
          <p:cNvSpPr txBox="1">
            <a:spLocks noChangeArrowheads="1"/>
          </p:cNvSpPr>
          <p:nvPr/>
        </p:nvSpPr>
        <p:spPr bwMode="auto">
          <a:xfrm>
            <a:off x="1260475" y="4422775"/>
            <a:ext cx="2447925" cy="1311275"/>
          </a:xfrm>
          <a:prstGeom prst="rect">
            <a:avLst/>
          </a:prstGeom>
          <a:noFill/>
          <a:ln w="9525">
            <a:noFill/>
            <a:miter lim="800000"/>
            <a:headEnd/>
            <a:tailEnd/>
          </a:ln>
        </p:spPr>
        <p:txBody>
          <a:bodyPr>
            <a:spAutoFit/>
          </a:bodyPr>
          <a:lstStyle/>
          <a:p>
            <a:pPr>
              <a:spcBef>
                <a:spcPct val="50000"/>
              </a:spcBef>
            </a:pPr>
            <a:r>
              <a:rPr lang="el-GR" sz="2000" b="1">
                <a:latin typeface="Times New Roman" pitchFamily="18" charset="0"/>
              </a:rPr>
              <a:t>Εκπαιδευτικοί</a:t>
            </a:r>
          </a:p>
          <a:p>
            <a:pPr>
              <a:spcBef>
                <a:spcPct val="50000"/>
              </a:spcBef>
            </a:pPr>
            <a:r>
              <a:rPr lang="el-GR" sz="2000">
                <a:solidFill>
                  <a:srgbClr val="FF0000"/>
                </a:solidFill>
                <a:latin typeface="Times New Roman" pitchFamily="18" charset="0"/>
              </a:rPr>
              <a:t>Λειτουργοί</a:t>
            </a:r>
          </a:p>
          <a:p>
            <a:pPr>
              <a:spcBef>
                <a:spcPct val="50000"/>
              </a:spcBef>
            </a:pPr>
            <a:r>
              <a:rPr lang="el-GR" sz="2000">
                <a:solidFill>
                  <a:schemeClr val="accent1"/>
                </a:solidFill>
                <a:latin typeface="Times New Roman" pitchFamily="18" charset="0"/>
              </a:rPr>
              <a:t>Επαγγελματίες</a:t>
            </a:r>
          </a:p>
        </p:txBody>
      </p:sp>
      <p:sp>
        <p:nvSpPr>
          <p:cNvPr id="32777" name="Text Box 9"/>
          <p:cNvSpPr txBox="1">
            <a:spLocks noChangeArrowheads="1"/>
          </p:cNvSpPr>
          <p:nvPr/>
        </p:nvSpPr>
        <p:spPr bwMode="auto">
          <a:xfrm>
            <a:off x="3419475" y="4240213"/>
            <a:ext cx="2209800" cy="701675"/>
          </a:xfrm>
          <a:prstGeom prst="rect">
            <a:avLst/>
          </a:prstGeom>
          <a:noFill/>
          <a:ln w="9525">
            <a:noFill/>
            <a:miter lim="800000"/>
            <a:headEnd/>
            <a:tailEnd/>
          </a:ln>
        </p:spPr>
        <p:txBody>
          <a:bodyPr>
            <a:spAutoFit/>
          </a:bodyPr>
          <a:lstStyle/>
          <a:p>
            <a:pPr algn="ctr">
              <a:spcBef>
                <a:spcPct val="50000"/>
              </a:spcBef>
            </a:pPr>
            <a:r>
              <a:rPr lang="el-GR" sz="2000">
                <a:latin typeface="Times New Roman" pitchFamily="18" charset="0"/>
              </a:rPr>
              <a:t>Ρύθμιση κοινοτική</a:t>
            </a:r>
            <a:r>
              <a:rPr lang="en-US" sz="2000">
                <a:latin typeface="Times New Roman" pitchFamily="18" charset="0"/>
              </a:rPr>
              <a:t>/</a:t>
            </a:r>
            <a:r>
              <a:rPr lang="el-GR" sz="2000">
                <a:latin typeface="Times New Roman" pitchFamily="18" charset="0"/>
              </a:rPr>
              <a:t>τοπική</a:t>
            </a:r>
          </a:p>
        </p:txBody>
      </p:sp>
      <p:sp>
        <p:nvSpPr>
          <p:cNvPr id="32778" name="Text Box 10"/>
          <p:cNvSpPr txBox="1">
            <a:spLocks noChangeArrowheads="1"/>
          </p:cNvSpPr>
          <p:nvPr/>
        </p:nvSpPr>
        <p:spPr bwMode="auto">
          <a:xfrm>
            <a:off x="1258888" y="2276475"/>
            <a:ext cx="2398712" cy="701675"/>
          </a:xfrm>
          <a:prstGeom prst="rect">
            <a:avLst/>
          </a:prstGeom>
          <a:noFill/>
          <a:ln w="9525">
            <a:noFill/>
            <a:miter lim="800000"/>
            <a:headEnd/>
            <a:tailEnd/>
          </a:ln>
        </p:spPr>
        <p:txBody>
          <a:bodyPr>
            <a:spAutoFit/>
          </a:bodyPr>
          <a:lstStyle/>
          <a:p>
            <a:pPr algn="ctr">
              <a:spcBef>
                <a:spcPct val="50000"/>
              </a:spcBef>
            </a:pPr>
            <a:r>
              <a:rPr lang="el-GR" sz="2000" b="1">
                <a:latin typeface="Times New Roman" pitchFamily="18" charset="0"/>
              </a:rPr>
              <a:t>Γραφειοκρατική</a:t>
            </a:r>
            <a:r>
              <a:rPr lang="el-GR" sz="2000">
                <a:latin typeface="Times New Roman" pitchFamily="18" charset="0"/>
              </a:rPr>
              <a:t> ρύθμιση</a:t>
            </a:r>
          </a:p>
        </p:txBody>
      </p:sp>
      <p:sp>
        <p:nvSpPr>
          <p:cNvPr id="32779" name="Text Box 11"/>
          <p:cNvSpPr txBox="1">
            <a:spLocks noChangeArrowheads="1"/>
          </p:cNvSpPr>
          <p:nvPr/>
        </p:nvSpPr>
        <p:spPr bwMode="auto">
          <a:xfrm>
            <a:off x="5562600" y="2133600"/>
            <a:ext cx="1981200" cy="1158875"/>
          </a:xfrm>
          <a:prstGeom prst="rect">
            <a:avLst/>
          </a:prstGeom>
          <a:noFill/>
          <a:ln w="9525">
            <a:noFill/>
            <a:miter lim="800000"/>
            <a:headEnd/>
            <a:tailEnd/>
          </a:ln>
        </p:spPr>
        <p:txBody>
          <a:bodyPr>
            <a:spAutoFit/>
          </a:bodyPr>
          <a:lstStyle/>
          <a:p>
            <a:pPr algn="ctr">
              <a:spcBef>
                <a:spcPct val="50000"/>
              </a:spcBef>
            </a:pPr>
            <a:r>
              <a:rPr lang="el-GR" sz="2000" b="1">
                <a:latin typeface="Times New Roman" pitchFamily="18" charset="0"/>
              </a:rPr>
              <a:t>Αποκέντρωση</a:t>
            </a:r>
          </a:p>
          <a:p>
            <a:pPr algn="ctr">
              <a:spcBef>
                <a:spcPct val="50000"/>
              </a:spcBef>
            </a:pPr>
            <a:r>
              <a:rPr lang="el-GR" sz="2000">
                <a:latin typeface="Times New Roman" pitchFamily="18" charset="0"/>
              </a:rPr>
              <a:t>Ρύθμιση από την «αγορά»</a:t>
            </a:r>
          </a:p>
        </p:txBody>
      </p:sp>
      <p:sp>
        <p:nvSpPr>
          <p:cNvPr id="32780" name="Text Box 12"/>
          <p:cNvSpPr txBox="1">
            <a:spLocks noChangeArrowheads="1"/>
          </p:cNvSpPr>
          <p:nvPr/>
        </p:nvSpPr>
        <p:spPr bwMode="auto">
          <a:xfrm>
            <a:off x="3986213" y="3094038"/>
            <a:ext cx="1143000" cy="396875"/>
          </a:xfrm>
          <a:prstGeom prst="rect">
            <a:avLst/>
          </a:prstGeom>
          <a:noFill/>
          <a:ln w="9525">
            <a:noFill/>
            <a:miter lim="800000"/>
            <a:headEnd/>
            <a:tailEnd/>
          </a:ln>
        </p:spPr>
        <p:txBody>
          <a:bodyPr>
            <a:spAutoFit/>
          </a:bodyPr>
          <a:lstStyle/>
          <a:p>
            <a:pPr>
              <a:spcBef>
                <a:spcPct val="50000"/>
              </a:spcBef>
            </a:pPr>
            <a:r>
              <a:rPr lang="el-GR" sz="2000" b="1">
                <a:latin typeface="Times New Roman" pitchFamily="18" charset="0"/>
              </a:rPr>
              <a:t>Σχολείο</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ctrTitle"/>
          </p:nvPr>
        </p:nvSpPr>
        <p:spPr>
          <a:xfrm>
            <a:off x="685800" y="115888"/>
            <a:ext cx="7772400" cy="719137"/>
          </a:xfrm>
        </p:spPr>
        <p:txBody>
          <a:bodyPr/>
          <a:lstStyle/>
          <a:p>
            <a:r>
              <a:rPr lang="el-GR" sz="2400" b="1" smtClean="0">
                <a:latin typeface="Bookman Old Style" pitchFamily="18" charset="0"/>
              </a:rPr>
              <a:t>ΟΡΓΑΝΩΣΗ ΚΑΙ ΔΙΟΙΚΗΣΗ: </a:t>
            </a:r>
            <a:r>
              <a:rPr lang="el-GR" sz="1800" b="1" smtClean="0">
                <a:latin typeface="Bookman Old Style" pitchFamily="18" charset="0"/>
              </a:rPr>
              <a:t>ΕΝΝΟΙΑ, ΠΕΡΙΧΟΜΕΝΟ, ΕΞΕΛΙΞΗ</a:t>
            </a:r>
          </a:p>
        </p:txBody>
      </p:sp>
      <p:sp>
        <p:nvSpPr>
          <p:cNvPr id="6147" name="Text Box 4"/>
          <p:cNvSpPr txBox="1">
            <a:spLocks noChangeArrowheads="1"/>
          </p:cNvSpPr>
          <p:nvPr/>
        </p:nvSpPr>
        <p:spPr bwMode="auto">
          <a:xfrm>
            <a:off x="395288" y="1431925"/>
            <a:ext cx="8556625" cy="4486275"/>
          </a:xfrm>
          <a:prstGeom prst="rect">
            <a:avLst/>
          </a:prstGeom>
          <a:noFill/>
          <a:ln w="9525">
            <a:noFill/>
            <a:miter lim="800000"/>
            <a:headEnd/>
            <a:tailEnd/>
          </a:ln>
          <a:effectLst>
            <a:prstShdw prst="shdw13" dist="53882" dir="13500000">
              <a:schemeClr val="bg2">
                <a:alpha val="50000"/>
              </a:schemeClr>
            </a:prstShdw>
          </a:effectLst>
        </p:spPr>
        <p:txBody>
          <a:bodyPr wrap="none">
            <a:spAutoFit/>
          </a:bodyPr>
          <a:lstStyle/>
          <a:p>
            <a:pPr>
              <a:buFontTx/>
              <a:buChar char="•"/>
            </a:pPr>
            <a:r>
              <a:rPr lang="el-GR"/>
              <a:t>ΒΙΟΜΗΧΑΝΙΚΗ ΟΡΓΑΝΩΣΗ – ΓΡΑΦΕΙΟΚΡΑΤΙΚΗ ΟΡΓΑΝΩΣΗ ΤΗΣ ΚΟΙΝΩΝΙΑΣ</a:t>
            </a:r>
          </a:p>
          <a:p>
            <a:r>
              <a:rPr lang="el-GR"/>
              <a:t>                                                    ΓΙΑ </a:t>
            </a:r>
            <a:r>
              <a:rPr lang="en-US"/>
              <a:t>E</a:t>
            </a:r>
            <a:r>
              <a:rPr lang="el-GR"/>
              <a:t>ΝΑ ΔΗΜΟΣΙΟ ΑΓΑΘΟ</a:t>
            </a:r>
          </a:p>
          <a:p>
            <a:pPr>
              <a:buFontTx/>
              <a:buChar char="•"/>
            </a:pPr>
            <a:endParaRPr lang="el-GR"/>
          </a:p>
          <a:p>
            <a:pPr>
              <a:buFontTx/>
              <a:buChar char="•"/>
            </a:pPr>
            <a:r>
              <a:rPr lang="el-GR"/>
              <a:t>Η ΓΝΩΣΗ ΓΙΝΕΤΑΙ ΕΜΠΟΡΙΚΟ  ΠΡΟΪΟΝ – ΣΥΜΦΩΝΙΑ ΤΟΥ Π.Ο.Ε.</a:t>
            </a:r>
          </a:p>
          <a:p>
            <a:endParaRPr lang="el-GR"/>
          </a:p>
          <a:p>
            <a:pPr>
              <a:buFontTx/>
              <a:buChar char="•"/>
            </a:pPr>
            <a:r>
              <a:rPr lang="el-GR"/>
              <a:t>ΠΑΓΚΟΣΜΙΟΠΟΙΗΣΗ –ΑΠΕΛΕΥΘΕΡΩΣΗ ΤΗΣ ΑΓΟΡΑΣ ΕΚΠΑΙΔΕΥΣΗΣ</a:t>
            </a:r>
          </a:p>
          <a:p>
            <a:pPr>
              <a:buFontTx/>
              <a:buChar char="•"/>
            </a:pPr>
            <a:endParaRPr lang="el-GR"/>
          </a:p>
          <a:p>
            <a:pPr>
              <a:buFontTx/>
              <a:buChar char="•"/>
            </a:pPr>
            <a:r>
              <a:rPr lang="el-GR"/>
              <a:t>ΟΡΓΑΝΩΣΗ ΜΕΣΩ ΔΙΚΤΥΩΝ - ΑΤΟΜΙΚΙΣΜΟΣ</a:t>
            </a:r>
          </a:p>
          <a:p>
            <a:pPr>
              <a:buFontTx/>
              <a:buChar char="•"/>
            </a:pPr>
            <a:endParaRPr lang="el-GR"/>
          </a:p>
          <a:p>
            <a:pPr>
              <a:buFontTx/>
              <a:buChar char="•"/>
            </a:pPr>
            <a:r>
              <a:rPr lang="el-GR"/>
              <a:t>ΑΠΟΚΕΝΤΡΩΣΗ - ΕΙΣΑΓΩΓΗ  ΣΤΗΝ ΕΚΠΑΙΔΕΥΣΗ ΑΡΧΩΝ ΝΕΟΥ ΔΗΜΟΣΙΟΥ </a:t>
            </a:r>
          </a:p>
          <a:p>
            <a:r>
              <a:rPr lang="el-GR"/>
              <a:t>                                  ΜΑΝΑΤΖΜΕΝΤ (</a:t>
            </a:r>
            <a:r>
              <a:rPr lang="en-US"/>
              <a:t>NEW PUBLIC MANAGEMENT)</a:t>
            </a:r>
          </a:p>
          <a:p>
            <a:endParaRPr lang="en-US"/>
          </a:p>
          <a:p>
            <a:pPr>
              <a:buFontTx/>
              <a:buChar char="•"/>
            </a:pPr>
            <a:r>
              <a:rPr lang="el-GR"/>
              <a:t>ΜΑΚΡΟΕΠΙΠΕΔΟ – ΕΚΠΑΙΔΕΥΤΙΚΟ ΣΥΣΤΗΜΑ</a:t>
            </a:r>
          </a:p>
          <a:p>
            <a:pPr>
              <a:buFontTx/>
              <a:buChar char="•"/>
            </a:pPr>
            <a:endParaRPr lang="el-GR"/>
          </a:p>
          <a:p>
            <a:pPr>
              <a:buFontTx/>
              <a:buChar char="•"/>
            </a:pPr>
            <a:r>
              <a:rPr lang="el-GR"/>
              <a:t>ΜΙΚΡΟΕΠΙΠΕΔΟ – ΣΧΟΛΙΚΗ ΜΟΝΑΔΑ</a:t>
            </a:r>
          </a:p>
          <a:p>
            <a:endParaRPr lang="el-G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p:cNvSpPr>
          <p:nvPr>
            <p:ph type="title"/>
          </p:nvPr>
        </p:nvSpPr>
        <p:spPr>
          <a:xfrm>
            <a:off x="533400" y="228600"/>
            <a:ext cx="7772400" cy="533400"/>
          </a:xfrm>
        </p:spPr>
        <p:txBody>
          <a:bodyPr/>
          <a:lstStyle/>
          <a:p>
            <a:r>
              <a:rPr lang="el-GR" sz="1800" b="1" smtClean="0">
                <a:solidFill>
                  <a:schemeClr val="accent2"/>
                </a:solidFill>
                <a:latin typeface="Tahoma" pitchFamily="34" charset="0"/>
              </a:rPr>
              <a:t>ΔΙΟΙΚΗΤΙΚΟ ΜΟΝΤΕΛΟ ΚΑΙ ΚΑΙΝΟΤΟΜΙΑ</a:t>
            </a:r>
          </a:p>
        </p:txBody>
      </p:sp>
      <p:sp>
        <p:nvSpPr>
          <p:cNvPr id="33795" name="AutoShape 3"/>
          <p:cNvSpPr>
            <a:spLocks noChangeArrowheads="1"/>
          </p:cNvSpPr>
          <p:nvPr/>
        </p:nvSpPr>
        <p:spPr bwMode="auto">
          <a:xfrm>
            <a:off x="3276600" y="914400"/>
            <a:ext cx="2133600" cy="762000"/>
          </a:xfrm>
          <a:prstGeom prst="flowChartProcess">
            <a:avLst/>
          </a:prstGeom>
          <a:solidFill>
            <a:srgbClr val="CCFFFF"/>
          </a:solidFill>
          <a:ln w="9525">
            <a:solidFill>
              <a:schemeClr val="tx1"/>
            </a:solidFill>
            <a:miter lim="800000"/>
            <a:headEnd/>
            <a:tailEnd/>
          </a:ln>
        </p:spPr>
        <p:txBody>
          <a:bodyPr wrap="none" anchor="ctr"/>
          <a:lstStyle/>
          <a:p>
            <a:pPr algn="ctr"/>
            <a:r>
              <a:rPr lang="el-GR" sz="1200" b="1">
                <a:latin typeface="Tahoma" pitchFamily="34" charset="0"/>
              </a:rPr>
              <a:t>ΕΚΠΑΙΔΕΥΤΙΚΗ ΕΞΟΥΣΙΑ</a:t>
            </a:r>
          </a:p>
          <a:p>
            <a:pPr algn="ctr"/>
            <a:r>
              <a:rPr lang="el-GR" sz="1200" b="1" i="1">
                <a:latin typeface="Palatino Linotype" pitchFamily="18" charset="0"/>
              </a:rPr>
              <a:t>ΚΡΑΤΟΣ  ΕΚΠΑΙΔΕΥΤΗΣ</a:t>
            </a:r>
          </a:p>
          <a:p>
            <a:pPr algn="ctr"/>
            <a:r>
              <a:rPr lang="el-GR" sz="1200" b="1" i="1">
                <a:latin typeface="Bookman Old Style" pitchFamily="18" charset="0"/>
              </a:rPr>
              <a:t>ΚΡΑΤΟΣ   ΡΥΘΜΙΣΤΗΣ</a:t>
            </a:r>
          </a:p>
        </p:txBody>
      </p:sp>
      <p:sp>
        <p:nvSpPr>
          <p:cNvPr id="33796" name="AutoShape 4"/>
          <p:cNvSpPr>
            <a:spLocks noChangeArrowheads="1"/>
          </p:cNvSpPr>
          <p:nvPr/>
        </p:nvSpPr>
        <p:spPr bwMode="auto">
          <a:xfrm>
            <a:off x="1371600" y="2286000"/>
            <a:ext cx="1676400" cy="838200"/>
          </a:xfrm>
          <a:prstGeom prst="flowChartProcess">
            <a:avLst/>
          </a:prstGeom>
          <a:solidFill>
            <a:srgbClr val="CCFFFF"/>
          </a:solidFill>
          <a:ln w="9525">
            <a:solidFill>
              <a:schemeClr val="tx1"/>
            </a:solidFill>
            <a:miter lim="800000"/>
            <a:headEnd/>
            <a:tailEnd/>
          </a:ln>
        </p:spPr>
        <p:txBody>
          <a:bodyPr anchor="ctr"/>
          <a:lstStyle/>
          <a:p>
            <a:pPr algn="ctr"/>
            <a:r>
              <a:rPr lang="el-GR" sz="1200">
                <a:latin typeface="Tahoma" pitchFamily="34" charset="0"/>
              </a:rPr>
              <a:t>ΣΥΓΚΕΝΤΡΩΤΙΚΟ –ΓΡΑΦΕΙΟΚΡΑΤΙΚΌ ΜΟΝΤΈΛΟ</a:t>
            </a:r>
          </a:p>
        </p:txBody>
      </p:sp>
      <p:sp>
        <p:nvSpPr>
          <p:cNvPr id="33797" name="AutoShape 5"/>
          <p:cNvSpPr>
            <a:spLocks noChangeArrowheads="1"/>
          </p:cNvSpPr>
          <p:nvPr/>
        </p:nvSpPr>
        <p:spPr bwMode="auto">
          <a:xfrm>
            <a:off x="539750" y="4114800"/>
            <a:ext cx="1898650" cy="685800"/>
          </a:xfrm>
          <a:prstGeom prst="flowChartProcess">
            <a:avLst/>
          </a:prstGeom>
          <a:solidFill>
            <a:srgbClr val="CCFFFF"/>
          </a:solidFill>
          <a:ln w="9525">
            <a:solidFill>
              <a:schemeClr val="tx1"/>
            </a:solidFill>
            <a:miter lim="800000"/>
            <a:headEnd/>
            <a:tailEnd/>
          </a:ln>
        </p:spPr>
        <p:txBody>
          <a:bodyPr wrap="none" anchor="ctr"/>
          <a:lstStyle/>
          <a:p>
            <a:pPr algn="ctr"/>
            <a:r>
              <a:rPr lang="el-GR" sz="1200">
                <a:latin typeface="Tahoma" pitchFamily="34" charset="0"/>
              </a:rPr>
              <a:t>ΙΕΡΑΡΧΙΑ</a:t>
            </a:r>
          </a:p>
          <a:p>
            <a:pPr algn="ctr"/>
            <a:r>
              <a:rPr lang="el-GR" sz="1200">
                <a:latin typeface="Tahoma" pitchFamily="34" charset="0"/>
              </a:rPr>
              <a:t>ΠΡΟΓΡΑΜΜΑ - ΕΝΤΟΛΗ</a:t>
            </a:r>
          </a:p>
        </p:txBody>
      </p:sp>
      <p:cxnSp>
        <p:nvCxnSpPr>
          <p:cNvPr id="33798" name="AutoShape 6"/>
          <p:cNvCxnSpPr>
            <a:cxnSpLocks noChangeShapeType="1"/>
            <a:stCxn id="33795" idx="2"/>
            <a:endCxn id="33796" idx="0"/>
          </p:cNvCxnSpPr>
          <p:nvPr/>
        </p:nvCxnSpPr>
        <p:spPr bwMode="auto">
          <a:xfrm rot="5400000">
            <a:off x="2971800" y="914400"/>
            <a:ext cx="609600" cy="2133600"/>
          </a:xfrm>
          <a:prstGeom prst="bentConnector3">
            <a:avLst>
              <a:gd name="adj1" fmla="val 50000"/>
            </a:avLst>
          </a:prstGeom>
          <a:noFill/>
          <a:ln w="9525">
            <a:solidFill>
              <a:schemeClr val="tx1"/>
            </a:solidFill>
            <a:miter lim="800000"/>
            <a:headEnd/>
            <a:tailEnd/>
          </a:ln>
        </p:spPr>
      </p:cxnSp>
      <p:cxnSp>
        <p:nvCxnSpPr>
          <p:cNvPr id="33799" name="AutoShape 7"/>
          <p:cNvCxnSpPr>
            <a:cxnSpLocks noChangeShapeType="1"/>
            <a:stCxn id="33796" idx="2"/>
            <a:endCxn id="33797" idx="0"/>
          </p:cNvCxnSpPr>
          <p:nvPr/>
        </p:nvCxnSpPr>
        <p:spPr bwMode="auto">
          <a:xfrm rot="5400000">
            <a:off x="1354138" y="3259137"/>
            <a:ext cx="990600" cy="720725"/>
          </a:xfrm>
          <a:prstGeom prst="bentConnector3">
            <a:avLst>
              <a:gd name="adj1" fmla="val 50000"/>
            </a:avLst>
          </a:prstGeom>
          <a:noFill/>
          <a:ln w="9525">
            <a:solidFill>
              <a:schemeClr val="tx1"/>
            </a:solidFill>
            <a:miter lim="800000"/>
            <a:headEnd/>
            <a:tailEnd/>
          </a:ln>
        </p:spPr>
      </p:cxnSp>
      <p:sp>
        <p:nvSpPr>
          <p:cNvPr id="33800" name="AutoShape 8"/>
          <p:cNvSpPr>
            <a:spLocks noChangeArrowheads="1"/>
          </p:cNvSpPr>
          <p:nvPr/>
        </p:nvSpPr>
        <p:spPr bwMode="auto">
          <a:xfrm>
            <a:off x="5410200" y="2286000"/>
            <a:ext cx="1676400" cy="609600"/>
          </a:xfrm>
          <a:prstGeom prst="flowChartProcess">
            <a:avLst/>
          </a:prstGeom>
          <a:solidFill>
            <a:srgbClr val="99CCFF"/>
          </a:solidFill>
          <a:ln w="9525">
            <a:solidFill>
              <a:schemeClr val="tx1"/>
            </a:solidFill>
            <a:miter lim="800000"/>
            <a:headEnd/>
            <a:tailEnd/>
          </a:ln>
        </p:spPr>
        <p:txBody>
          <a:bodyPr wrap="none" anchor="ctr"/>
          <a:lstStyle/>
          <a:p>
            <a:pPr algn="ctr"/>
            <a:r>
              <a:rPr lang="el-GR" sz="1200">
                <a:latin typeface="Palatino Linotype" pitchFamily="18" charset="0"/>
              </a:rPr>
              <a:t>ΑΠΟΚΕΝΤΡΩΣΗ</a:t>
            </a:r>
          </a:p>
        </p:txBody>
      </p:sp>
      <p:cxnSp>
        <p:nvCxnSpPr>
          <p:cNvPr id="33801" name="AutoShape 9"/>
          <p:cNvCxnSpPr>
            <a:cxnSpLocks noChangeShapeType="1"/>
            <a:stCxn id="33795" idx="2"/>
            <a:endCxn id="33800" idx="0"/>
          </p:cNvCxnSpPr>
          <p:nvPr/>
        </p:nvCxnSpPr>
        <p:spPr bwMode="auto">
          <a:xfrm rot="16200000" flipH="1">
            <a:off x="4991100" y="1028700"/>
            <a:ext cx="609600" cy="1905000"/>
          </a:xfrm>
          <a:prstGeom prst="bentConnector3">
            <a:avLst>
              <a:gd name="adj1" fmla="val 50000"/>
            </a:avLst>
          </a:prstGeom>
          <a:noFill/>
          <a:ln w="9525">
            <a:solidFill>
              <a:schemeClr val="tx1"/>
            </a:solidFill>
            <a:miter lim="800000"/>
            <a:headEnd/>
            <a:tailEnd/>
          </a:ln>
        </p:spPr>
      </p:cxnSp>
      <p:sp>
        <p:nvSpPr>
          <p:cNvPr id="33802" name="AutoShape 10"/>
          <p:cNvSpPr>
            <a:spLocks noChangeArrowheads="1"/>
          </p:cNvSpPr>
          <p:nvPr/>
        </p:nvSpPr>
        <p:spPr bwMode="auto">
          <a:xfrm>
            <a:off x="304800" y="5486400"/>
            <a:ext cx="1981200" cy="609600"/>
          </a:xfrm>
          <a:prstGeom prst="flowChartProcess">
            <a:avLst/>
          </a:prstGeom>
          <a:solidFill>
            <a:srgbClr val="CCFFFF"/>
          </a:solidFill>
          <a:ln w="9525">
            <a:solidFill>
              <a:schemeClr val="tx1"/>
            </a:solidFill>
            <a:miter lim="800000"/>
            <a:headEnd/>
            <a:tailEnd/>
          </a:ln>
        </p:spPr>
        <p:txBody>
          <a:bodyPr anchor="ctr"/>
          <a:lstStyle/>
          <a:p>
            <a:pPr algn="ctr"/>
            <a:r>
              <a:rPr lang="el-GR" sz="1400" b="1">
                <a:latin typeface="Tahoma" pitchFamily="34" charset="0"/>
              </a:rPr>
              <a:t>ΣΧΟΛΙΚΗ ΜΟΝΑΔΑ</a:t>
            </a:r>
            <a:r>
              <a:rPr lang="el-GR" sz="1200">
                <a:latin typeface="Tahoma" pitchFamily="34" charset="0"/>
              </a:rPr>
              <a:t> ΔΙΕΥΘΥΝΤΗΣ</a:t>
            </a:r>
          </a:p>
          <a:p>
            <a:pPr algn="ctr"/>
            <a:r>
              <a:rPr lang="el-GR" sz="1200">
                <a:latin typeface="Tahoma" pitchFamily="34" charset="0"/>
              </a:rPr>
              <a:t>ΔΙΕΚΠΕΡΑΙΩΤΗΣ</a:t>
            </a:r>
          </a:p>
        </p:txBody>
      </p:sp>
      <p:cxnSp>
        <p:nvCxnSpPr>
          <p:cNvPr id="33803" name="AutoShape 11"/>
          <p:cNvCxnSpPr>
            <a:cxnSpLocks noChangeShapeType="1"/>
            <a:stCxn id="33797" idx="2"/>
            <a:endCxn id="33802" idx="0"/>
          </p:cNvCxnSpPr>
          <p:nvPr/>
        </p:nvCxnSpPr>
        <p:spPr bwMode="auto">
          <a:xfrm rot="5400000">
            <a:off x="1049338" y="5046662"/>
            <a:ext cx="685800" cy="193675"/>
          </a:xfrm>
          <a:prstGeom prst="bentConnector3">
            <a:avLst>
              <a:gd name="adj1" fmla="val 50000"/>
            </a:avLst>
          </a:prstGeom>
          <a:noFill/>
          <a:ln w="9525">
            <a:solidFill>
              <a:schemeClr val="tx1"/>
            </a:solidFill>
            <a:miter lim="800000"/>
            <a:headEnd/>
            <a:tailEnd/>
          </a:ln>
        </p:spPr>
      </p:cxnSp>
      <p:sp>
        <p:nvSpPr>
          <p:cNvPr id="33804" name="AutoShape 12"/>
          <p:cNvSpPr>
            <a:spLocks noChangeArrowheads="1"/>
          </p:cNvSpPr>
          <p:nvPr/>
        </p:nvSpPr>
        <p:spPr bwMode="auto">
          <a:xfrm>
            <a:off x="6553200" y="3505200"/>
            <a:ext cx="1828800" cy="685800"/>
          </a:xfrm>
          <a:prstGeom prst="flowChartProcess">
            <a:avLst/>
          </a:prstGeom>
          <a:solidFill>
            <a:srgbClr val="99CCFF"/>
          </a:solidFill>
          <a:ln w="9525">
            <a:solidFill>
              <a:schemeClr val="tx1"/>
            </a:solidFill>
            <a:miter lim="800000"/>
            <a:headEnd/>
            <a:tailEnd/>
          </a:ln>
        </p:spPr>
        <p:txBody>
          <a:bodyPr anchor="ctr"/>
          <a:lstStyle/>
          <a:p>
            <a:pPr algn="ctr"/>
            <a:r>
              <a:rPr lang="el-GR" sz="1200">
                <a:latin typeface="Palatino Linotype" pitchFamily="18" charset="0"/>
              </a:rPr>
              <a:t>ΑΥΤΟΤΕΛΕΙΑ ΣΧΟΛΙΚΗΣ ΜΟΝΑΔΑΣ</a:t>
            </a:r>
          </a:p>
        </p:txBody>
      </p:sp>
      <p:cxnSp>
        <p:nvCxnSpPr>
          <p:cNvPr id="33805" name="AutoShape 13"/>
          <p:cNvCxnSpPr>
            <a:cxnSpLocks noChangeShapeType="1"/>
            <a:stCxn id="33800" idx="2"/>
            <a:endCxn id="33804" idx="0"/>
          </p:cNvCxnSpPr>
          <p:nvPr/>
        </p:nvCxnSpPr>
        <p:spPr bwMode="auto">
          <a:xfrm rot="16200000" flipH="1">
            <a:off x="6553200" y="2590800"/>
            <a:ext cx="609600" cy="1219200"/>
          </a:xfrm>
          <a:prstGeom prst="bentConnector3">
            <a:avLst>
              <a:gd name="adj1" fmla="val 50000"/>
            </a:avLst>
          </a:prstGeom>
          <a:noFill/>
          <a:ln w="9525">
            <a:solidFill>
              <a:schemeClr val="tx1"/>
            </a:solidFill>
            <a:miter lim="800000"/>
            <a:headEnd/>
            <a:tailEnd/>
          </a:ln>
        </p:spPr>
      </p:cxnSp>
      <p:sp>
        <p:nvSpPr>
          <p:cNvPr id="33806" name="AutoShape 14"/>
          <p:cNvSpPr>
            <a:spLocks noChangeArrowheads="1"/>
          </p:cNvSpPr>
          <p:nvPr/>
        </p:nvSpPr>
        <p:spPr bwMode="auto">
          <a:xfrm>
            <a:off x="6629400" y="4724400"/>
            <a:ext cx="1752600" cy="609600"/>
          </a:xfrm>
          <a:prstGeom prst="flowChartProcess">
            <a:avLst/>
          </a:prstGeom>
          <a:solidFill>
            <a:srgbClr val="99CCFF"/>
          </a:solidFill>
          <a:ln w="9525">
            <a:solidFill>
              <a:schemeClr val="tx1"/>
            </a:solidFill>
            <a:miter lim="800000"/>
            <a:headEnd/>
            <a:tailEnd/>
          </a:ln>
        </p:spPr>
        <p:txBody>
          <a:bodyPr anchor="ctr"/>
          <a:lstStyle/>
          <a:p>
            <a:pPr algn="ctr"/>
            <a:r>
              <a:rPr lang="el-GR" sz="1200">
                <a:latin typeface="Palatino Linotype" pitchFamily="18" charset="0"/>
              </a:rPr>
              <a:t>ΠΡΟΓΡΑΜΜΑΤΙΚΗ ΣΥΜΒΑΣΗ</a:t>
            </a:r>
          </a:p>
        </p:txBody>
      </p:sp>
      <p:cxnSp>
        <p:nvCxnSpPr>
          <p:cNvPr id="33807" name="AutoShape 15"/>
          <p:cNvCxnSpPr>
            <a:cxnSpLocks noChangeShapeType="1"/>
            <a:stCxn id="33804" idx="2"/>
            <a:endCxn id="33806" idx="0"/>
          </p:cNvCxnSpPr>
          <p:nvPr/>
        </p:nvCxnSpPr>
        <p:spPr bwMode="auto">
          <a:xfrm rot="16200000" flipH="1">
            <a:off x="7219950" y="4438650"/>
            <a:ext cx="533400" cy="38100"/>
          </a:xfrm>
          <a:prstGeom prst="bentConnector3">
            <a:avLst>
              <a:gd name="adj1" fmla="val 50000"/>
            </a:avLst>
          </a:prstGeom>
          <a:noFill/>
          <a:ln w="9525">
            <a:solidFill>
              <a:schemeClr val="tx1"/>
            </a:solidFill>
            <a:miter lim="800000"/>
            <a:headEnd/>
            <a:tailEnd/>
          </a:ln>
        </p:spPr>
      </p:cxnSp>
      <p:sp>
        <p:nvSpPr>
          <p:cNvPr id="33808" name="Rectangle 16"/>
          <p:cNvSpPr>
            <a:spLocks noChangeArrowheads="1"/>
          </p:cNvSpPr>
          <p:nvPr/>
        </p:nvSpPr>
        <p:spPr bwMode="auto">
          <a:xfrm>
            <a:off x="6324600" y="5943600"/>
            <a:ext cx="1828800" cy="609600"/>
          </a:xfrm>
          <a:prstGeom prst="rect">
            <a:avLst/>
          </a:prstGeom>
          <a:solidFill>
            <a:srgbClr val="99CCFF"/>
          </a:solidFill>
          <a:ln w="9525">
            <a:solidFill>
              <a:schemeClr val="tx1"/>
            </a:solidFill>
            <a:miter lim="800000"/>
            <a:headEnd/>
            <a:tailEnd/>
          </a:ln>
        </p:spPr>
        <p:txBody>
          <a:bodyPr wrap="none" anchor="ctr"/>
          <a:lstStyle/>
          <a:p>
            <a:pPr algn="ctr"/>
            <a:r>
              <a:rPr lang="el-GR" sz="1400" b="1">
                <a:latin typeface="Times New Roman" pitchFamily="18" charset="0"/>
              </a:rPr>
              <a:t>ΣΧΟΛΙΚΗ ΜΟΝΑΔΑ</a:t>
            </a:r>
            <a:r>
              <a:rPr lang="el-GR" sz="2400">
                <a:latin typeface="Times New Roman" pitchFamily="18" charset="0"/>
              </a:rPr>
              <a:t> </a:t>
            </a:r>
          </a:p>
          <a:p>
            <a:pPr algn="ctr"/>
            <a:r>
              <a:rPr lang="el-GR" sz="1200">
                <a:latin typeface="Palatino Linotype" pitchFamily="18" charset="0"/>
              </a:rPr>
              <a:t>ΔΙΕΥΘΥΝΤΗΣ-ΗΓΕΤΗΣ</a:t>
            </a:r>
          </a:p>
        </p:txBody>
      </p:sp>
      <p:cxnSp>
        <p:nvCxnSpPr>
          <p:cNvPr id="33809" name="AutoShape 17"/>
          <p:cNvCxnSpPr>
            <a:cxnSpLocks noChangeShapeType="1"/>
            <a:stCxn id="33806" idx="2"/>
            <a:endCxn id="33808" idx="0"/>
          </p:cNvCxnSpPr>
          <p:nvPr/>
        </p:nvCxnSpPr>
        <p:spPr bwMode="auto">
          <a:xfrm rot="5400000">
            <a:off x="7067550" y="5505450"/>
            <a:ext cx="609600" cy="266700"/>
          </a:xfrm>
          <a:prstGeom prst="bentConnector3">
            <a:avLst>
              <a:gd name="adj1" fmla="val 50000"/>
            </a:avLst>
          </a:prstGeom>
          <a:noFill/>
          <a:ln w="9525">
            <a:solidFill>
              <a:schemeClr val="tx1"/>
            </a:solidFill>
            <a:miter lim="800000"/>
            <a:headEnd/>
            <a:tailEnd/>
          </a:ln>
        </p:spPr>
      </p:cxnSp>
      <p:sp>
        <p:nvSpPr>
          <p:cNvPr id="33810" name="AutoShape 18"/>
          <p:cNvSpPr>
            <a:spLocks noChangeArrowheads="1"/>
          </p:cNvSpPr>
          <p:nvPr/>
        </p:nvSpPr>
        <p:spPr bwMode="auto">
          <a:xfrm>
            <a:off x="3276600" y="5410200"/>
            <a:ext cx="1981200" cy="914400"/>
          </a:xfrm>
          <a:prstGeom prst="flowChartAlternateProcess">
            <a:avLst/>
          </a:prstGeom>
          <a:solidFill>
            <a:srgbClr val="FFCC99"/>
          </a:solidFill>
          <a:ln w="9525">
            <a:solidFill>
              <a:schemeClr val="tx1"/>
            </a:solidFill>
            <a:miter lim="800000"/>
            <a:headEnd/>
            <a:tailEnd/>
          </a:ln>
        </p:spPr>
        <p:txBody>
          <a:bodyPr anchor="ctr"/>
          <a:lstStyle/>
          <a:p>
            <a:pPr algn="ctr"/>
            <a:r>
              <a:rPr lang="el-GR" sz="1200" b="1">
                <a:latin typeface="Palatino Linotype" pitchFamily="18" charset="0"/>
              </a:rPr>
              <a:t>ΧΡΗΣΤΕΣ ΤΟΥ ΕΚΠΑΙΔΕΥΤΙΚΟΥ ΣΥΣΤΗΜΑΤΟΣ-</a:t>
            </a:r>
          </a:p>
          <a:p>
            <a:pPr algn="ctr"/>
            <a:r>
              <a:rPr lang="el-GR" sz="1200" b="1">
                <a:latin typeface="Palatino Linotype" pitchFamily="18" charset="0"/>
              </a:rPr>
              <a:t>ΓΟΝΕΙΣ , ΜΑΘΗΤΕΣ</a:t>
            </a:r>
          </a:p>
        </p:txBody>
      </p:sp>
      <p:cxnSp>
        <p:nvCxnSpPr>
          <p:cNvPr id="33811" name="AutoShape 19"/>
          <p:cNvCxnSpPr>
            <a:cxnSpLocks noChangeShapeType="1"/>
            <a:stCxn id="33802" idx="3"/>
            <a:endCxn id="33810" idx="1"/>
          </p:cNvCxnSpPr>
          <p:nvPr/>
        </p:nvCxnSpPr>
        <p:spPr bwMode="auto">
          <a:xfrm>
            <a:off x="2286000" y="5791200"/>
            <a:ext cx="990600" cy="76200"/>
          </a:xfrm>
          <a:prstGeom prst="bentConnector3">
            <a:avLst>
              <a:gd name="adj1" fmla="val 50000"/>
            </a:avLst>
          </a:prstGeom>
          <a:noFill/>
          <a:ln w="9525">
            <a:solidFill>
              <a:schemeClr val="tx1"/>
            </a:solidFill>
            <a:miter lim="800000"/>
            <a:headEnd/>
            <a:tailEnd/>
          </a:ln>
        </p:spPr>
      </p:cxnSp>
      <p:cxnSp>
        <p:nvCxnSpPr>
          <p:cNvPr id="33812" name="AutoShape 20"/>
          <p:cNvCxnSpPr>
            <a:cxnSpLocks noChangeShapeType="1"/>
            <a:stCxn id="33808" idx="1"/>
            <a:endCxn id="33810" idx="3"/>
          </p:cNvCxnSpPr>
          <p:nvPr/>
        </p:nvCxnSpPr>
        <p:spPr bwMode="auto">
          <a:xfrm rot="10800000">
            <a:off x="5257800" y="5867400"/>
            <a:ext cx="1066800" cy="381000"/>
          </a:xfrm>
          <a:prstGeom prst="bentConnector3">
            <a:avLst>
              <a:gd name="adj1" fmla="val 50000"/>
            </a:avLst>
          </a:prstGeom>
          <a:noFill/>
          <a:ln w="9525">
            <a:solidFill>
              <a:schemeClr val="tx1"/>
            </a:solidFill>
            <a:miter lim="800000"/>
            <a:headEnd/>
            <a:tailEnd/>
          </a:ln>
        </p:spPr>
      </p:cxnSp>
      <p:sp>
        <p:nvSpPr>
          <p:cNvPr id="33813" name="Rectangle 21"/>
          <p:cNvSpPr>
            <a:spLocks noChangeArrowheads="1"/>
          </p:cNvSpPr>
          <p:nvPr/>
        </p:nvSpPr>
        <p:spPr bwMode="auto">
          <a:xfrm>
            <a:off x="2819400" y="3733800"/>
            <a:ext cx="1295400" cy="304800"/>
          </a:xfrm>
          <a:prstGeom prst="rect">
            <a:avLst/>
          </a:prstGeom>
          <a:solidFill>
            <a:srgbClr val="CCFFFF"/>
          </a:solidFill>
          <a:ln w="9525">
            <a:solidFill>
              <a:schemeClr val="tx1"/>
            </a:solidFill>
            <a:miter lim="800000"/>
            <a:headEnd/>
            <a:tailEnd/>
          </a:ln>
        </p:spPr>
        <p:txBody>
          <a:bodyPr wrap="none" anchor="ctr"/>
          <a:lstStyle/>
          <a:p>
            <a:pPr algn="ctr"/>
            <a:r>
              <a:rPr lang="el-GR" sz="1400">
                <a:latin typeface="Times New Roman" pitchFamily="18" charset="0"/>
              </a:rPr>
              <a:t>ΤΕΧΝΟΔΟΜΗ</a:t>
            </a:r>
          </a:p>
        </p:txBody>
      </p:sp>
      <p:cxnSp>
        <p:nvCxnSpPr>
          <p:cNvPr id="33814" name="AutoShape 22"/>
          <p:cNvCxnSpPr>
            <a:cxnSpLocks noChangeShapeType="1"/>
            <a:stCxn id="33813" idx="2"/>
            <a:endCxn id="33797" idx="3"/>
          </p:cNvCxnSpPr>
          <p:nvPr/>
        </p:nvCxnSpPr>
        <p:spPr bwMode="auto">
          <a:xfrm rot="5400000">
            <a:off x="2743200" y="3733800"/>
            <a:ext cx="419100" cy="1028700"/>
          </a:xfrm>
          <a:prstGeom prst="bentConnector2">
            <a:avLst/>
          </a:prstGeom>
          <a:noFill/>
          <a:ln w="9525">
            <a:solidFill>
              <a:schemeClr val="tx1"/>
            </a:solidFill>
            <a:miter lim="800000"/>
            <a:headEnd/>
            <a:tailEnd type="triangle" w="med" len="med"/>
          </a:ln>
        </p:spPr>
      </p:cxnSp>
      <p:cxnSp>
        <p:nvCxnSpPr>
          <p:cNvPr id="33815" name="AutoShape 23"/>
          <p:cNvCxnSpPr>
            <a:cxnSpLocks noChangeShapeType="1"/>
            <a:stCxn id="33795" idx="2"/>
            <a:endCxn id="33813" idx="0"/>
          </p:cNvCxnSpPr>
          <p:nvPr/>
        </p:nvCxnSpPr>
        <p:spPr bwMode="auto">
          <a:xfrm rot="5400000">
            <a:off x="2876550" y="2266950"/>
            <a:ext cx="2057400" cy="876300"/>
          </a:xfrm>
          <a:prstGeom prst="bentConnector3">
            <a:avLst>
              <a:gd name="adj1" fmla="val 50000"/>
            </a:avLst>
          </a:prstGeom>
          <a:noFill/>
          <a:ln w="9525">
            <a:solidFill>
              <a:schemeClr val="tx1"/>
            </a:solidFill>
            <a:miter lim="800000"/>
            <a:headEnd/>
            <a:tailEnd type="triangle" w="med" len="med"/>
          </a:ln>
        </p:spPr>
      </p:cxnSp>
      <p:sp>
        <p:nvSpPr>
          <p:cNvPr id="33816" name="Text Box 24"/>
          <p:cNvSpPr txBox="1">
            <a:spLocks noChangeArrowheads="1"/>
          </p:cNvSpPr>
          <p:nvPr/>
        </p:nvSpPr>
        <p:spPr bwMode="auto">
          <a:xfrm>
            <a:off x="533400" y="990600"/>
            <a:ext cx="1600200" cy="317500"/>
          </a:xfrm>
          <a:prstGeom prst="rect">
            <a:avLst/>
          </a:prstGeom>
          <a:noFill/>
          <a:ln w="12700">
            <a:solidFill>
              <a:schemeClr val="tx1"/>
            </a:solidFill>
            <a:miter lim="800000"/>
            <a:headEnd/>
            <a:tailEnd/>
          </a:ln>
        </p:spPr>
        <p:txBody>
          <a:bodyPr>
            <a:spAutoFit/>
          </a:bodyPr>
          <a:lstStyle/>
          <a:p>
            <a:pPr algn="ctr">
              <a:spcBef>
                <a:spcPct val="50000"/>
              </a:spcBef>
            </a:pPr>
            <a:r>
              <a:rPr lang="el-GR" sz="1400">
                <a:latin typeface="Times New Roman" pitchFamily="18" charset="0"/>
              </a:rPr>
              <a:t>ΕΠΙΤΕΛΕΙΑ</a:t>
            </a:r>
          </a:p>
        </p:txBody>
      </p:sp>
      <p:cxnSp>
        <p:nvCxnSpPr>
          <p:cNvPr id="33817" name="AutoShape 25"/>
          <p:cNvCxnSpPr>
            <a:cxnSpLocks noChangeShapeType="1"/>
            <a:stCxn id="33816" idx="3"/>
            <a:endCxn id="33795" idx="1"/>
          </p:cNvCxnSpPr>
          <p:nvPr/>
        </p:nvCxnSpPr>
        <p:spPr bwMode="auto">
          <a:xfrm>
            <a:off x="2133600" y="1149350"/>
            <a:ext cx="1143000" cy="146050"/>
          </a:xfrm>
          <a:prstGeom prst="bentConnector3">
            <a:avLst>
              <a:gd name="adj1" fmla="val 50000"/>
            </a:avLst>
          </a:prstGeom>
          <a:noFill/>
          <a:ln w="9525">
            <a:solidFill>
              <a:schemeClr val="tx1"/>
            </a:solidFill>
            <a:miter lim="800000"/>
            <a:headEnd/>
            <a:tailEnd type="triangle" w="med" len="med"/>
          </a:ln>
        </p:spPr>
      </p:cxn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490537"/>
          </a:xfrm>
        </p:spPr>
        <p:txBody>
          <a:bodyPr/>
          <a:lstStyle/>
          <a:p>
            <a:pPr>
              <a:defRPr/>
            </a:pPr>
            <a:r>
              <a:rPr lang="el-GR" sz="2400" b="1" spc="600" dirty="0" smtClean="0">
                <a:latin typeface="Comic Sans MS" pitchFamily="66" charset="0"/>
              </a:rPr>
              <a:t>ΣΥΣΤΗΜΙΚΗ ΠΡΟΣΕΓΓΙΣΗ</a:t>
            </a:r>
            <a:endParaRPr lang="el-GR" sz="2400" b="1" spc="600" dirty="0">
              <a:latin typeface="Comic Sans MS" pitchFamily="66" charset="0"/>
            </a:endParaRPr>
          </a:p>
        </p:txBody>
      </p:sp>
      <p:sp>
        <p:nvSpPr>
          <p:cNvPr id="5" name="Ορθογώνιο 4"/>
          <p:cNvSpPr/>
          <p:nvPr/>
        </p:nvSpPr>
        <p:spPr>
          <a:xfrm>
            <a:off x="3348038" y="1125538"/>
            <a:ext cx="2663825" cy="208756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l-GR"/>
          </a:p>
        </p:txBody>
      </p:sp>
      <p:sp>
        <p:nvSpPr>
          <p:cNvPr id="6" name="TextBox 5"/>
          <p:cNvSpPr txBox="1"/>
          <p:nvPr/>
        </p:nvSpPr>
        <p:spPr>
          <a:xfrm>
            <a:off x="3708400" y="2636838"/>
            <a:ext cx="431800" cy="30797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el-GR" sz="1400" dirty="0"/>
              <a:t>Α’</a:t>
            </a:r>
          </a:p>
        </p:txBody>
      </p:sp>
      <p:sp>
        <p:nvSpPr>
          <p:cNvPr id="7" name="TextBox 6"/>
          <p:cNvSpPr txBox="1"/>
          <p:nvPr/>
        </p:nvSpPr>
        <p:spPr>
          <a:xfrm>
            <a:off x="4427538" y="1628775"/>
            <a:ext cx="396875" cy="30797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el-GR" sz="1400" dirty="0"/>
              <a:t>Β’</a:t>
            </a:r>
          </a:p>
        </p:txBody>
      </p:sp>
      <p:sp>
        <p:nvSpPr>
          <p:cNvPr id="8" name="TextBox 7"/>
          <p:cNvSpPr txBox="1"/>
          <p:nvPr/>
        </p:nvSpPr>
        <p:spPr>
          <a:xfrm>
            <a:off x="5003800" y="2349500"/>
            <a:ext cx="431800" cy="306388"/>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el-GR" sz="1400" dirty="0"/>
              <a:t>Γ’</a:t>
            </a:r>
          </a:p>
        </p:txBody>
      </p:sp>
      <p:cxnSp>
        <p:nvCxnSpPr>
          <p:cNvPr id="10" name="Γωνιακή σύνδεση 9"/>
          <p:cNvCxnSpPr>
            <a:stCxn id="6" idx="0"/>
            <a:endCxn id="7" idx="1"/>
          </p:cNvCxnSpPr>
          <p:nvPr/>
        </p:nvCxnSpPr>
        <p:spPr>
          <a:xfrm rot="5400000" flipH="1" flipV="1">
            <a:off x="3748881" y="1958182"/>
            <a:ext cx="854075" cy="503238"/>
          </a:xfrm>
          <a:prstGeom prst="bentConnector2">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Γωνιακή σύνδεση 11"/>
          <p:cNvCxnSpPr>
            <a:stCxn id="7" idx="3"/>
          </p:cNvCxnSpPr>
          <p:nvPr/>
        </p:nvCxnSpPr>
        <p:spPr>
          <a:xfrm>
            <a:off x="4824413" y="1782763"/>
            <a:ext cx="395287" cy="566737"/>
          </a:xfrm>
          <a:prstGeom prst="bentConnector2">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Γωνιακή σύνδεση 13"/>
          <p:cNvCxnSpPr>
            <a:stCxn id="8" idx="1"/>
          </p:cNvCxnSpPr>
          <p:nvPr/>
        </p:nvCxnSpPr>
        <p:spPr>
          <a:xfrm rot="10800000" flipV="1">
            <a:off x="4176713" y="2503488"/>
            <a:ext cx="827087" cy="287337"/>
          </a:xfrm>
          <a:prstGeom prst="bentConnector3">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68313" y="1958975"/>
            <a:ext cx="1366837" cy="307975"/>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l-GR" sz="1400" b="1" kern="1500" spc="600" dirty="0"/>
              <a:t>ΕΙΣΡΟΕΣ</a:t>
            </a:r>
          </a:p>
        </p:txBody>
      </p:sp>
      <p:sp>
        <p:nvSpPr>
          <p:cNvPr id="17" name="TextBox 16"/>
          <p:cNvSpPr txBox="1"/>
          <p:nvPr/>
        </p:nvSpPr>
        <p:spPr>
          <a:xfrm>
            <a:off x="7164388" y="1870075"/>
            <a:ext cx="1223962" cy="307975"/>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l-GR" sz="1400" b="1" spc="600" dirty="0"/>
              <a:t>ΕΚΡΟΕΣ</a:t>
            </a:r>
          </a:p>
        </p:txBody>
      </p:sp>
      <p:cxnSp>
        <p:nvCxnSpPr>
          <p:cNvPr id="19" name="Γωνιακή σύνδεση 18"/>
          <p:cNvCxnSpPr>
            <a:stCxn id="16" idx="3"/>
            <a:endCxn id="5" idx="1"/>
          </p:cNvCxnSpPr>
          <p:nvPr/>
        </p:nvCxnSpPr>
        <p:spPr>
          <a:xfrm>
            <a:off x="1835150" y="2112963"/>
            <a:ext cx="1512888" cy="5715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Γωνιακή σύνδεση 20"/>
          <p:cNvCxnSpPr>
            <a:stCxn id="5" idx="3"/>
            <a:endCxn id="17" idx="1"/>
          </p:cNvCxnSpPr>
          <p:nvPr/>
        </p:nvCxnSpPr>
        <p:spPr>
          <a:xfrm flipV="1">
            <a:off x="6011863" y="2024063"/>
            <a:ext cx="1152525" cy="14605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Ευθεία γραμμή σύνδεσης 24"/>
          <p:cNvCxnSpPr/>
          <p:nvPr/>
        </p:nvCxnSpPr>
        <p:spPr>
          <a:xfrm>
            <a:off x="6443663" y="2636838"/>
            <a:ext cx="0" cy="792162"/>
          </a:xfrm>
          <a:prstGeom prst="line">
            <a:avLst/>
          </a:prstGeom>
          <a:ln>
            <a:prstDash val="sysDash"/>
          </a:ln>
        </p:spPr>
        <p:style>
          <a:lnRef idx="2">
            <a:schemeClr val="accent3"/>
          </a:lnRef>
          <a:fillRef idx="0">
            <a:schemeClr val="accent3"/>
          </a:fillRef>
          <a:effectRef idx="1">
            <a:schemeClr val="accent3"/>
          </a:effectRef>
          <a:fontRef idx="minor">
            <a:schemeClr val="tx1"/>
          </a:fontRef>
        </p:style>
      </p:cxnSp>
      <p:cxnSp>
        <p:nvCxnSpPr>
          <p:cNvPr id="27" name="Ευθεία γραμμή σύνδεσης 26"/>
          <p:cNvCxnSpPr/>
          <p:nvPr/>
        </p:nvCxnSpPr>
        <p:spPr>
          <a:xfrm flipH="1">
            <a:off x="3008313" y="3429000"/>
            <a:ext cx="3435350" cy="0"/>
          </a:xfrm>
          <a:prstGeom prst="line">
            <a:avLst/>
          </a:prstGeom>
          <a:ln>
            <a:prstDash val="sysDash"/>
          </a:ln>
        </p:spPr>
        <p:style>
          <a:lnRef idx="3">
            <a:schemeClr val="accent3"/>
          </a:lnRef>
          <a:fillRef idx="0">
            <a:schemeClr val="accent3"/>
          </a:fillRef>
          <a:effectRef idx="2">
            <a:schemeClr val="accent3"/>
          </a:effectRef>
          <a:fontRef idx="minor">
            <a:schemeClr val="tx1"/>
          </a:fontRef>
        </p:style>
      </p:cxnSp>
      <p:cxnSp>
        <p:nvCxnSpPr>
          <p:cNvPr id="29" name="Ευθεία γραμμή σύνδεσης 28"/>
          <p:cNvCxnSpPr/>
          <p:nvPr/>
        </p:nvCxnSpPr>
        <p:spPr>
          <a:xfrm>
            <a:off x="3008313" y="2503488"/>
            <a:ext cx="0" cy="925512"/>
          </a:xfrm>
          <a:prstGeom prst="line">
            <a:avLst/>
          </a:prstGeom>
          <a:ln>
            <a:prstDash val="sysDash"/>
          </a:ln>
        </p:spPr>
        <p:style>
          <a:lnRef idx="2">
            <a:schemeClr val="accent3"/>
          </a:lnRef>
          <a:fillRef idx="0">
            <a:schemeClr val="accent3"/>
          </a:fillRef>
          <a:effectRef idx="1">
            <a:schemeClr val="accent3"/>
          </a:effectRef>
          <a:fontRef idx="minor">
            <a:schemeClr val="tx1"/>
          </a:fontRef>
        </p:style>
      </p:cxnSp>
      <p:sp>
        <p:nvSpPr>
          <p:cNvPr id="34" name="TextBox 33"/>
          <p:cNvSpPr txBox="1"/>
          <p:nvPr/>
        </p:nvSpPr>
        <p:spPr>
          <a:xfrm>
            <a:off x="2987675" y="3598863"/>
            <a:ext cx="3455988" cy="261937"/>
          </a:xfrm>
          <a:prstGeom prst="rect">
            <a:avLst/>
          </a:prstGeom>
          <a:noFill/>
        </p:spPr>
        <p:txBody>
          <a:bodyPr>
            <a:spAutoFit/>
          </a:bodyPr>
          <a:lstStyle/>
          <a:p>
            <a:pPr algn="ctr">
              <a:defRPr/>
            </a:pPr>
            <a:r>
              <a:rPr lang="el-GR" sz="1100" dirty="0">
                <a:solidFill>
                  <a:schemeClr val="accent3"/>
                </a:solidFill>
              </a:rPr>
              <a:t>Ανατροφοδότηση ή αναπληροφόρηση (</a:t>
            </a:r>
            <a:r>
              <a:rPr lang="en-US" sz="1100" dirty="0">
                <a:solidFill>
                  <a:schemeClr val="accent3"/>
                </a:solidFill>
              </a:rPr>
              <a:t>Feedback</a:t>
            </a:r>
            <a:r>
              <a:rPr lang="el-GR" sz="1100" dirty="0">
                <a:solidFill>
                  <a:schemeClr val="accent3"/>
                </a:solidFill>
              </a:rPr>
              <a:t>)</a:t>
            </a:r>
          </a:p>
        </p:txBody>
      </p:sp>
      <p:sp>
        <p:nvSpPr>
          <p:cNvPr id="34834" name="TextBox 34"/>
          <p:cNvSpPr txBox="1">
            <a:spLocks noChangeArrowheads="1"/>
          </p:cNvSpPr>
          <p:nvPr/>
        </p:nvSpPr>
        <p:spPr bwMode="auto">
          <a:xfrm>
            <a:off x="3008313" y="1196975"/>
            <a:ext cx="3435350" cy="276225"/>
          </a:xfrm>
          <a:prstGeom prst="rect">
            <a:avLst/>
          </a:prstGeom>
          <a:noFill/>
          <a:ln w="9525">
            <a:noFill/>
            <a:miter lim="800000"/>
            <a:headEnd/>
            <a:tailEnd/>
          </a:ln>
        </p:spPr>
        <p:txBody>
          <a:bodyPr>
            <a:spAutoFit/>
          </a:bodyPr>
          <a:lstStyle/>
          <a:p>
            <a:pPr algn="ctr"/>
            <a:r>
              <a:rPr lang="el-GR" sz="1200" b="1"/>
              <a:t>ΕΠΕΞΕΡΓΑΣΙΑ - ΜΕΤΑΠΟΙΗΣΗ</a:t>
            </a:r>
          </a:p>
        </p:txBody>
      </p:sp>
      <p:sp>
        <p:nvSpPr>
          <p:cNvPr id="38" name="TextBox 37"/>
          <p:cNvSpPr txBox="1"/>
          <p:nvPr/>
        </p:nvSpPr>
        <p:spPr>
          <a:xfrm>
            <a:off x="2124075" y="1052513"/>
            <a:ext cx="544513" cy="261937"/>
          </a:xfrm>
          <a:prstGeom prst="rect">
            <a:avLst/>
          </a:prstGeom>
          <a:noFill/>
        </p:spPr>
        <p:txBody>
          <a:bodyPr>
            <a:spAutoFit/>
          </a:bodyPr>
          <a:lstStyle/>
          <a:p>
            <a:pPr>
              <a:defRPr/>
            </a:pPr>
            <a:r>
              <a:rPr lang="el-GR" sz="1100" dirty="0">
                <a:solidFill>
                  <a:schemeClr val="accent3"/>
                </a:solidFill>
              </a:rPr>
              <a:t>ΟΡΙΑ</a:t>
            </a:r>
          </a:p>
        </p:txBody>
      </p:sp>
      <p:cxnSp>
        <p:nvCxnSpPr>
          <p:cNvPr id="40" name="Ευθύγραμμο βέλος σύνδεσης 39"/>
          <p:cNvCxnSpPr>
            <a:stCxn id="38" idx="3"/>
          </p:cNvCxnSpPr>
          <p:nvPr/>
        </p:nvCxnSpPr>
        <p:spPr>
          <a:xfrm>
            <a:off x="2668588" y="1184275"/>
            <a:ext cx="679450" cy="288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3348038" y="836613"/>
            <a:ext cx="2736850" cy="277812"/>
          </a:xfrm>
          <a:prstGeom prst="rect">
            <a:avLst/>
          </a:prstGeom>
          <a:noFill/>
        </p:spPr>
        <p:txBody>
          <a:bodyPr>
            <a:spAutoFit/>
          </a:bodyPr>
          <a:lstStyle/>
          <a:p>
            <a:pPr algn="ctr">
              <a:defRPr/>
            </a:pPr>
            <a:r>
              <a:rPr lang="el-GR" sz="1200" kern="1700" spc="600" dirty="0">
                <a:solidFill>
                  <a:schemeClr val="accent3"/>
                </a:solidFill>
              </a:rPr>
              <a:t>ΠΕΡΙΒΑΛΛΟΝ</a:t>
            </a:r>
          </a:p>
        </p:txBody>
      </p:sp>
      <p:cxnSp>
        <p:nvCxnSpPr>
          <p:cNvPr id="44" name="Ευθεία γραμμή σύνδεσης 43"/>
          <p:cNvCxnSpPr/>
          <p:nvPr/>
        </p:nvCxnSpPr>
        <p:spPr>
          <a:xfrm flipH="1">
            <a:off x="6011863" y="2646363"/>
            <a:ext cx="431800" cy="0"/>
          </a:xfrm>
          <a:prstGeom prst="line">
            <a:avLst/>
          </a:prstGeom>
          <a:ln>
            <a:prstDash val="sysDash"/>
          </a:ln>
        </p:spPr>
        <p:style>
          <a:lnRef idx="2">
            <a:schemeClr val="accent3"/>
          </a:lnRef>
          <a:fillRef idx="0">
            <a:schemeClr val="accent3"/>
          </a:fillRef>
          <a:effectRef idx="1">
            <a:schemeClr val="accent3"/>
          </a:effectRef>
          <a:fontRef idx="minor">
            <a:schemeClr val="tx1"/>
          </a:fontRef>
        </p:style>
      </p:cxnSp>
      <p:cxnSp>
        <p:nvCxnSpPr>
          <p:cNvPr id="47" name="Ευθύγραμμο βέλος σύνδεσης 46"/>
          <p:cNvCxnSpPr/>
          <p:nvPr/>
        </p:nvCxnSpPr>
        <p:spPr>
          <a:xfrm>
            <a:off x="2987675" y="2503488"/>
            <a:ext cx="360363" cy="0"/>
          </a:xfrm>
          <a:prstGeom prst="straightConnector1">
            <a:avLst/>
          </a:prstGeom>
          <a:ln>
            <a:prstDash val="sysDash"/>
            <a:tailEnd type="arrow"/>
          </a:ln>
        </p:spPr>
        <p:style>
          <a:lnRef idx="2">
            <a:schemeClr val="accent3"/>
          </a:lnRef>
          <a:fillRef idx="0">
            <a:schemeClr val="accent3"/>
          </a:fillRef>
          <a:effectRef idx="1">
            <a:schemeClr val="accent3"/>
          </a:effectRef>
          <a:fontRef idx="minor">
            <a:schemeClr val="tx1"/>
          </a:fontRef>
        </p:style>
      </p:cxnSp>
      <p:graphicFrame>
        <p:nvGraphicFramePr>
          <p:cNvPr id="48" name="Πίνακας 47"/>
          <p:cNvGraphicFramePr>
            <a:graphicFrameLocks noGrp="1"/>
          </p:cNvGraphicFramePr>
          <p:nvPr/>
        </p:nvGraphicFramePr>
        <p:xfrm>
          <a:off x="1631950" y="4149725"/>
          <a:ext cx="6096000" cy="2290893"/>
        </p:xfrm>
        <a:graphic>
          <a:graphicData uri="http://schemas.openxmlformats.org/drawingml/2006/table">
            <a:tbl>
              <a:tblPr firstRow="1" bandRow="1">
                <a:tableStyleId>{BC89EF96-8CEA-46FF-86C4-4CE0E7609802}</a:tableStyleId>
              </a:tblPr>
              <a:tblGrid>
                <a:gridCol w="1787860"/>
                <a:gridCol w="2276140"/>
                <a:gridCol w="2032000"/>
              </a:tblGrid>
              <a:tr h="370689">
                <a:tc>
                  <a:txBody>
                    <a:bodyPr/>
                    <a:lstStyle/>
                    <a:p>
                      <a:r>
                        <a:rPr lang="el-GR" sz="1400" spc="600" dirty="0" smtClean="0"/>
                        <a:t>ΔΟΜΗ</a:t>
                      </a:r>
                      <a:endParaRPr lang="el-GR" sz="1400" b="1" spc="600" dirty="0"/>
                    </a:p>
                  </a:txBody>
                  <a:tcPr marT="45702" marB="45702"/>
                </a:tc>
                <a:tc>
                  <a:txBody>
                    <a:bodyPr/>
                    <a:lstStyle/>
                    <a:p>
                      <a:r>
                        <a:rPr lang="el-GR" sz="1400" spc="600" dirty="0" smtClean="0"/>
                        <a:t>ΛΕΙΤΟΥΡΓΙΑ</a:t>
                      </a:r>
                      <a:endParaRPr lang="el-GR" sz="1400" b="1" spc="600" dirty="0"/>
                    </a:p>
                  </a:txBody>
                  <a:tcPr marT="45702" marB="45702"/>
                </a:tc>
                <a:tc>
                  <a:txBody>
                    <a:bodyPr/>
                    <a:lstStyle/>
                    <a:p>
                      <a:r>
                        <a:rPr lang="el-GR" sz="1400" spc="600" dirty="0" smtClean="0"/>
                        <a:t>ΕΞΕΛΙΞΗ</a:t>
                      </a:r>
                      <a:endParaRPr lang="el-GR" sz="1400" b="1" spc="600" dirty="0"/>
                    </a:p>
                  </a:txBody>
                  <a:tcPr marT="45702" marB="45702"/>
                </a:tc>
              </a:tr>
              <a:tr h="1920074">
                <a:tc>
                  <a:txBody>
                    <a:bodyPr/>
                    <a:lstStyle/>
                    <a:p>
                      <a:pPr marL="171450" indent="-171450">
                        <a:buFont typeface="Arial" pitchFamily="34" charset="0"/>
                        <a:buChar char="•"/>
                      </a:pPr>
                      <a:r>
                        <a:rPr lang="el-GR" sz="1200" dirty="0" smtClean="0"/>
                        <a:t>Στοιχεία</a:t>
                      </a:r>
                    </a:p>
                    <a:p>
                      <a:pPr marL="171450" indent="-171450">
                        <a:buFont typeface="Arial" pitchFamily="34" charset="0"/>
                        <a:buChar char="•"/>
                      </a:pPr>
                      <a:r>
                        <a:rPr lang="el-GR" sz="1200" dirty="0" smtClean="0"/>
                        <a:t>Διασυνδέσεις</a:t>
                      </a:r>
                    </a:p>
                    <a:p>
                      <a:pPr marL="171450" indent="-171450">
                        <a:buFont typeface="Arial" pitchFamily="34" charset="0"/>
                        <a:buChar char="•"/>
                      </a:pPr>
                      <a:r>
                        <a:rPr lang="el-GR" sz="1200" dirty="0" smtClean="0"/>
                        <a:t>Όρια</a:t>
                      </a:r>
                    </a:p>
                    <a:p>
                      <a:pPr marL="171450" indent="-171450">
                        <a:buFont typeface="Arial" pitchFamily="34" charset="0"/>
                        <a:buChar char="•"/>
                      </a:pPr>
                      <a:r>
                        <a:rPr lang="el-GR" sz="1200" dirty="0" smtClean="0"/>
                        <a:t>Περιβάλλον</a:t>
                      </a:r>
                    </a:p>
                    <a:p>
                      <a:pPr marL="171450" indent="-171450">
                        <a:buFont typeface="Arial" pitchFamily="34" charset="0"/>
                        <a:buChar char="•"/>
                      </a:pPr>
                      <a:r>
                        <a:rPr lang="el-GR" sz="1200" dirty="0" smtClean="0"/>
                        <a:t>Ιεραρχία</a:t>
                      </a:r>
                    </a:p>
                    <a:p>
                      <a:pPr marL="171450" indent="-171450">
                        <a:buFont typeface="Arial" pitchFamily="34" charset="0"/>
                        <a:buChar char="•"/>
                      </a:pPr>
                      <a:r>
                        <a:rPr lang="el-GR" sz="1200" dirty="0" smtClean="0"/>
                        <a:t>Ετεραρχία</a:t>
                      </a:r>
                      <a:endParaRPr lang="el-GR" sz="1200" dirty="0"/>
                    </a:p>
                  </a:txBody>
                  <a:tcPr marT="45702" marB="45702"/>
                </a:tc>
                <a:tc>
                  <a:txBody>
                    <a:bodyPr/>
                    <a:lstStyle/>
                    <a:p>
                      <a:pPr marL="171450" indent="-171450">
                        <a:buFont typeface="Arial" pitchFamily="34" charset="0"/>
                        <a:buChar char="•"/>
                      </a:pPr>
                      <a:r>
                        <a:rPr lang="el-GR" sz="1200" dirty="0" smtClean="0"/>
                        <a:t>Είσοδος</a:t>
                      </a:r>
                    </a:p>
                    <a:p>
                      <a:pPr marL="171450" indent="-171450">
                        <a:buFont typeface="Arial" pitchFamily="34" charset="0"/>
                        <a:buChar char="•"/>
                      </a:pPr>
                      <a:r>
                        <a:rPr lang="el-GR" sz="1200" dirty="0" smtClean="0"/>
                        <a:t>Έξοδος</a:t>
                      </a:r>
                    </a:p>
                    <a:p>
                      <a:pPr marL="171450" indent="-171450">
                        <a:buFont typeface="Arial" pitchFamily="34" charset="0"/>
                        <a:buChar char="•"/>
                      </a:pPr>
                      <a:r>
                        <a:rPr lang="el-GR" sz="1200" dirty="0" smtClean="0"/>
                        <a:t>Μετατροπή</a:t>
                      </a:r>
                    </a:p>
                    <a:p>
                      <a:pPr marL="171450" indent="-171450">
                        <a:buFont typeface="Arial" pitchFamily="34" charset="0"/>
                        <a:buChar char="•"/>
                      </a:pPr>
                      <a:r>
                        <a:rPr lang="el-GR" sz="1200" dirty="0" smtClean="0"/>
                        <a:t>Επανατροφοδότηση</a:t>
                      </a:r>
                    </a:p>
                    <a:p>
                      <a:pPr marL="171450" indent="-171450">
                        <a:buFont typeface="Arial" pitchFamily="34" charset="0"/>
                        <a:buChar char="•"/>
                      </a:pPr>
                      <a:r>
                        <a:rPr lang="el-GR" sz="1200" dirty="0" smtClean="0"/>
                        <a:t>Έλεγχος</a:t>
                      </a:r>
                    </a:p>
                    <a:p>
                      <a:pPr marL="171450" indent="-171450">
                        <a:buFont typeface="Arial" pitchFamily="34" charset="0"/>
                        <a:buChar char="•"/>
                      </a:pPr>
                      <a:r>
                        <a:rPr lang="el-GR" sz="1200" dirty="0" smtClean="0"/>
                        <a:t>Κατάσταση</a:t>
                      </a:r>
                    </a:p>
                    <a:p>
                      <a:pPr marL="171450" indent="-171450">
                        <a:buFont typeface="Arial" pitchFamily="34" charset="0"/>
                        <a:buChar char="•"/>
                      </a:pPr>
                      <a:r>
                        <a:rPr lang="el-GR" sz="1200" dirty="0" smtClean="0"/>
                        <a:t>Σταθερή κατάσταση</a:t>
                      </a:r>
                    </a:p>
                    <a:p>
                      <a:pPr marL="171450" indent="-171450">
                        <a:buFont typeface="Arial" pitchFamily="34" charset="0"/>
                        <a:buChar char="•"/>
                      </a:pPr>
                      <a:r>
                        <a:rPr lang="el-GR" sz="1200" dirty="0" smtClean="0"/>
                        <a:t>Διαταραχή</a:t>
                      </a:r>
                    </a:p>
                    <a:p>
                      <a:pPr marL="171450" indent="-171450">
                        <a:buFont typeface="Arial" pitchFamily="34" charset="0"/>
                        <a:buChar char="•"/>
                      </a:pPr>
                      <a:r>
                        <a:rPr lang="el-GR" sz="1200" dirty="0" smtClean="0"/>
                        <a:t>Ένταση</a:t>
                      </a:r>
                    </a:p>
                    <a:p>
                      <a:pPr marL="171450" indent="-171450">
                        <a:buFont typeface="Arial" pitchFamily="34" charset="0"/>
                        <a:buChar char="•"/>
                      </a:pPr>
                      <a:r>
                        <a:rPr lang="el-GR" sz="1200" dirty="0" smtClean="0"/>
                        <a:t>Σύγκρουση</a:t>
                      </a:r>
                      <a:endParaRPr lang="el-GR" sz="1200" dirty="0"/>
                    </a:p>
                  </a:txBody>
                  <a:tcPr marT="45702" marB="45702"/>
                </a:tc>
                <a:tc>
                  <a:txBody>
                    <a:bodyPr/>
                    <a:lstStyle/>
                    <a:p>
                      <a:pPr marL="171450" indent="-171450">
                        <a:buFont typeface="Arial" pitchFamily="34" charset="0"/>
                        <a:buChar char="•"/>
                      </a:pPr>
                      <a:r>
                        <a:rPr lang="el-GR" sz="1200" dirty="0" smtClean="0"/>
                        <a:t>Τροχιά</a:t>
                      </a:r>
                    </a:p>
                    <a:p>
                      <a:pPr marL="171450" indent="-171450">
                        <a:buFont typeface="Arial" pitchFamily="34" charset="0"/>
                        <a:buChar char="•"/>
                      </a:pPr>
                      <a:r>
                        <a:rPr lang="el-GR" sz="1200" dirty="0" smtClean="0"/>
                        <a:t>Ανάπτυξη</a:t>
                      </a:r>
                      <a:r>
                        <a:rPr lang="el-GR" sz="1200" baseline="0" dirty="0" smtClean="0"/>
                        <a:t> Μορφογένεση</a:t>
                      </a:r>
                    </a:p>
                    <a:p>
                      <a:pPr marL="171450" indent="-171450">
                        <a:buFont typeface="Arial" pitchFamily="34" charset="0"/>
                        <a:buChar char="•"/>
                      </a:pPr>
                      <a:r>
                        <a:rPr lang="el-GR" sz="1200" baseline="0" dirty="0" smtClean="0"/>
                        <a:t>Μεταμόρφωση</a:t>
                      </a:r>
                    </a:p>
                    <a:p>
                      <a:pPr marL="171450" indent="-171450">
                        <a:buFont typeface="Arial" pitchFamily="34" charset="0"/>
                        <a:buChar char="•"/>
                      </a:pPr>
                      <a:r>
                        <a:rPr lang="el-GR" sz="1200" baseline="0" dirty="0" smtClean="0"/>
                        <a:t>Προσαρμογή</a:t>
                      </a:r>
                    </a:p>
                    <a:p>
                      <a:pPr marL="171450" indent="-171450">
                        <a:buFont typeface="Arial" pitchFamily="34" charset="0"/>
                        <a:buChar char="•"/>
                      </a:pPr>
                      <a:r>
                        <a:rPr lang="el-GR" sz="1200" baseline="0" dirty="0" smtClean="0"/>
                        <a:t>Πολυπλοκότης</a:t>
                      </a:r>
                    </a:p>
                    <a:p>
                      <a:pPr marL="171450" indent="-171450">
                        <a:buFont typeface="Arial" pitchFamily="34" charset="0"/>
                        <a:buChar char="•"/>
                      </a:pPr>
                      <a:r>
                        <a:rPr lang="el-GR" sz="1200" baseline="0" dirty="0" smtClean="0"/>
                        <a:t>Εντροπία</a:t>
                      </a:r>
                    </a:p>
                    <a:p>
                      <a:pPr marL="171450" indent="-171450">
                        <a:buFont typeface="Arial" pitchFamily="34" charset="0"/>
                        <a:buChar char="•"/>
                      </a:pPr>
                      <a:r>
                        <a:rPr lang="el-GR" sz="1200" baseline="0" dirty="0" smtClean="0"/>
                        <a:t>Κρίση</a:t>
                      </a:r>
                    </a:p>
                    <a:p>
                      <a:pPr marL="171450" indent="-171450">
                        <a:buFont typeface="Arial" pitchFamily="34" charset="0"/>
                        <a:buChar char="•"/>
                      </a:pPr>
                      <a:r>
                        <a:rPr lang="el-GR" sz="1200" baseline="0" dirty="0" smtClean="0"/>
                        <a:t>Καταστροφή</a:t>
                      </a:r>
                      <a:endParaRPr lang="el-GR" sz="1200" dirty="0"/>
                    </a:p>
                  </a:txBody>
                  <a:tcPr marT="45702" marB="45702"/>
                </a:tc>
              </a:tr>
            </a:tbl>
          </a:graphicData>
        </a:graphic>
      </p:graphicFrame>
      <p:sp>
        <p:nvSpPr>
          <p:cNvPr id="13" name="TextBox 12"/>
          <p:cNvSpPr txBox="1"/>
          <p:nvPr/>
        </p:nvSpPr>
        <p:spPr>
          <a:xfrm>
            <a:off x="2663825" y="1958975"/>
            <a:ext cx="684213" cy="215900"/>
          </a:xfrm>
          <a:prstGeom prst="rect">
            <a:avLst/>
          </a:prstGeom>
          <a:noFill/>
        </p:spPr>
        <p:txBody>
          <a:bodyPr>
            <a:spAutoFit/>
          </a:bodyPr>
          <a:lstStyle/>
          <a:p>
            <a:pPr>
              <a:defRPr/>
            </a:pPr>
            <a:r>
              <a:rPr lang="el-GR" sz="800" b="1" dirty="0">
                <a:solidFill>
                  <a:schemeClr val="accent2">
                    <a:lumMod val="75000"/>
                  </a:schemeClr>
                </a:solidFill>
                <a:latin typeface="Bookman Old Style" pitchFamily="18" charset="0"/>
              </a:rPr>
              <a:t>ΕΙΣΟΔΟΣ</a:t>
            </a:r>
          </a:p>
        </p:txBody>
      </p:sp>
      <p:sp>
        <p:nvSpPr>
          <p:cNvPr id="15" name="TextBox 14"/>
          <p:cNvSpPr txBox="1"/>
          <p:nvPr/>
        </p:nvSpPr>
        <p:spPr>
          <a:xfrm>
            <a:off x="6013450" y="1958975"/>
            <a:ext cx="646113" cy="215900"/>
          </a:xfrm>
          <a:prstGeom prst="rect">
            <a:avLst/>
          </a:prstGeom>
          <a:noFill/>
        </p:spPr>
        <p:txBody>
          <a:bodyPr>
            <a:spAutoFit/>
          </a:bodyPr>
          <a:lstStyle/>
          <a:p>
            <a:pPr>
              <a:defRPr/>
            </a:pPr>
            <a:r>
              <a:rPr lang="el-GR" sz="800" b="1" dirty="0">
                <a:solidFill>
                  <a:schemeClr val="accent2">
                    <a:lumMod val="75000"/>
                  </a:schemeClr>
                </a:solidFill>
                <a:latin typeface="Bookman Old Style" pitchFamily="18" charset="0"/>
              </a:rPr>
              <a:t>ΕΞΟΔΟΣ</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Πίνακας"/>
          <p:cNvGraphicFramePr>
            <a:graphicFrameLocks noGrp="1"/>
          </p:cNvGraphicFramePr>
          <p:nvPr/>
        </p:nvGraphicFramePr>
        <p:xfrm>
          <a:off x="1527175" y="1397000"/>
          <a:ext cx="6089650" cy="4076706"/>
        </p:xfrm>
        <a:graphic>
          <a:graphicData uri="http://schemas.openxmlformats.org/drawingml/2006/table">
            <a:tbl>
              <a:tblPr/>
              <a:tblGrid>
                <a:gridCol w="434975"/>
                <a:gridCol w="434975"/>
                <a:gridCol w="434975"/>
                <a:gridCol w="434975"/>
                <a:gridCol w="434975"/>
                <a:gridCol w="434975"/>
                <a:gridCol w="434975"/>
                <a:gridCol w="434975"/>
                <a:gridCol w="434975"/>
                <a:gridCol w="434975"/>
                <a:gridCol w="434975"/>
                <a:gridCol w="434975"/>
                <a:gridCol w="434975"/>
                <a:gridCol w="434975"/>
              </a:tblGrid>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37160">
                <a:tc gridSpan="1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l-GR" sz="900" b="0" i="0" u="none" strike="noStrike" cap="none" normalizeH="0" baseline="0" smtClean="0">
                          <a:ln>
                            <a:noFill/>
                          </a:ln>
                          <a:solidFill>
                            <a:schemeClr val="tx1"/>
                          </a:solidFill>
                          <a:effectLst/>
                          <a:latin typeface="Arial Greek" pitchFamily="34" charset="0"/>
                          <a:cs typeface="Arial" pitchFamily="34" charset="0"/>
                        </a:rPr>
                        <a:t>ΔΙΑΓΡΑΜΜΑ 3: ΠΑΡΑΓΩΓΙΚΗ ΔΙΑΔΙΚΑΣΙΑ ΣΤΗΝ ΕΚΠΑΙΔΕΥΣΗ</a:t>
                      </a:r>
                    </a:p>
                  </a:txBody>
                  <a:tcPr marL="0" marR="0" marT="0" marB="0" anchor="b" horzOverflow="overflow">
                    <a:lnL>
                      <a:noFill/>
                    </a:lnL>
                    <a:lnR>
                      <a:noFill/>
                    </a:lnR>
                    <a:lnT>
                      <a:noFill/>
                    </a:lnT>
                    <a:lnB>
                      <a:noFill/>
                    </a:lnB>
                    <a:lnTlToBr>
                      <a:noFill/>
                    </a:lnTlToBr>
                    <a:lnBlToTr>
                      <a:noFill/>
                    </a:lnBlToTr>
                    <a:no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r h="11586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l-GR" sz="700" b="0" i="0" u="none" strike="noStrike" cap="none" normalizeH="0" baseline="0" smtClean="0">
                        <a:ln>
                          <a:noFill/>
                        </a:ln>
                        <a:solidFill>
                          <a:schemeClr val="tx1"/>
                        </a:solidFill>
                        <a:effectLst/>
                        <a:latin typeface="Arial Greek" pitchFamily="34" charset="0"/>
                        <a:cs typeface="Arial" pitchFamily="34" charset="0"/>
                      </a:endParaRPr>
                    </a:p>
                  </a:txBody>
                  <a:tcPr marL="0" marR="0" marT="0" marB="0" anchor="b" horzOverflow="overflow">
                    <a:lnL>
                      <a:noFill/>
                    </a:lnL>
                    <a:lnR>
                      <a:noFill/>
                    </a:lnR>
                    <a:lnT>
                      <a:noFill/>
                    </a:lnT>
                    <a:lnB>
                      <a:noFill/>
                    </a:lnB>
                    <a:lnTlToBr>
                      <a:noFill/>
                    </a:lnTlToBr>
                    <a:lnBlToTr>
                      <a:noFill/>
                    </a:lnBlToTr>
                    <a:noFill/>
                  </a:tcPr>
                </a:tc>
              </a:tr>
            </a:tbl>
          </a:graphicData>
        </a:graphic>
      </p:graphicFrame>
      <p:sp>
        <p:nvSpPr>
          <p:cNvPr id="36320" name="Rectangle 2"/>
          <p:cNvSpPr>
            <a:spLocks noChangeArrowheads="1"/>
          </p:cNvSpPr>
          <p:nvPr/>
        </p:nvSpPr>
        <p:spPr bwMode="auto">
          <a:xfrm>
            <a:off x="2505075" y="1352550"/>
            <a:ext cx="5200650" cy="3305175"/>
          </a:xfrm>
          <a:prstGeom prst="rect">
            <a:avLst/>
          </a:prstGeom>
          <a:solidFill>
            <a:srgbClr val="FFFFFF"/>
          </a:solidFill>
          <a:ln w="38100">
            <a:solidFill>
              <a:srgbClr val="FF0000"/>
            </a:solidFill>
            <a:miter lim="800000"/>
            <a:headEnd/>
            <a:tailEnd/>
          </a:ln>
        </p:spPr>
        <p:txBody>
          <a:bodyPr/>
          <a:lstStyle/>
          <a:p>
            <a:endParaRPr lang="en-US"/>
          </a:p>
        </p:txBody>
      </p:sp>
      <p:sp>
        <p:nvSpPr>
          <p:cNvPr id="36321" name="Rectangle 51"/>
          <p:cNvSpPr>
            <a:spLocks noChangeArrowheads="1"/>
          </p:cNvSpPr>
          <p:nvPr/>
        </p:nvSpPr>
        <p:spPr bwMode="auto">
          <a:xfrm>
            <a:off x="6848475" y="1809750"/>
            <a:ext cx="781050" cy="2638425"/>
          </a:xfrm>
          <a:prstGeom prst="rect">
            <a:avLst/>
          </a:prstGeom>
          <a:solidFill>
            <a:srgbClr val="FFFFFF"/>
          </a:solidFill>
          <a:ln w="28575">
            <a:solidFill>
              <a:srgbClr val="3366FF"/>
            </a:solidFill>
            <a:prstDash val="lgDash"/>
            <a:miter lim="800000"/>
            <a:headEnd/>
            <a:tailEnd/>
          </a:ln>
        </p:spPr>
        <p:txBody>
          <a:bodyPr/>
          <a:lstStyle/>
          <a:p>
            <a:endParaRPr lang="en-US"/>
          </a:p>
        </p:txBody>
      </p:sp>
      <p:sp>
        <p:nvSpPr>
          <p:cNvPr id="36322" name="Rectangle 49"/>
          <p:cNvSpPr>
            <a:spLocks noChangeArrowheads="1"/>
          </p:cNvSpPr>
          <p:nvPr/>
        </p:nvSpPr>
        <p:spPr bwMode="auto">
          <a:xfrm>
            <a:off x="2590800" y="1762125"/>
            <a:ext cx="1447800" cy="2686050"/>
          </a:xfrm>
          <a:prstGeom prst="rect">
            <a:avLst/>
          </a:prstGeom>
          <a:solidFill>
            <a:srgbClr val="FFFFFF"/>
          </a:solidFill>
          <a:ln w="28575">
            <a:solidFill>
              <a:srgbClr val="3366FF"/>
            </a:solidFill>
            <a:prstDash val="dash"/>
            <a:miter lim="800000"/>
            <a:headEnd/>
            <a:tailEnd/>
          </a:ln>
        </p:spPr>
        <p:txBody>
          <a:bodyPr/>
          <a:lstStyle/>
          <a:p>
            <a:endParaRPr lang="en-US"/>
          </a:p>
        </p:txBody>
      </p:sp>
      <p:sp>
        <p:nvSpPr>
          <p:cNvPr id="36323" name="Rectangle 22"/>
          <p:cNvSpPr>
            <a:spLocks noChangeArrowheads="1"/>
          </p:cNvSpPr>
          <p:nvPr/>
        </p:nvSpPr>
        <p:spPr bwMode="auto">
          <a:xfrm>
            <a:off x="4295775" y="1800225"/>
            <a:ext cx="2476500" cy="2676525"/>
          </a:xfrm>
          <a:prstGeom prst="rect">
            <a:avLst/>
          </a:prstGeom>
          <a:solidFill>
            <a:srgbClr val="FFFFFF"/>
          </a:solidFill>
          <a:ln w="28575">
            <a:solidFill>
              <a:srgbClr val="3366FF"/>
            </a:solidFill>
            <a:prstDash val="lgDash"/>
            <a:miter lim="800000"/>
            <a:headEnd/>
            <a:tailEnd/>
          </a:ln>
        </p:spPr>
        <p:txBody>
          <a:bodyPr/>
          <a:lstStyle/>
          <a:p>
            <a:endParaRPr lang="en-US"/>
          </a:p>
        </p:txBody>
      </p:sp>
      <p:sp>
        <p:nvSpPr>
          <p:cNvPr id="36324" name="AutoShape 1"/>
          <p:cNvSpPr>
            <a:spLocks noChangeArrowheads="1"/>
          </p:cNvSpPr>
          <p:nvPr/>
        </p:nvSpPr>
        <p:spPr bwMode="auto">
          <a:xfrm>
            <a:off x="276225" y="457200"/>
            <a:ext cx="1876425" cy="1647825"/>
          </a:xfrm>
          <a:prstGeom prst="flowChartAlternateProcess">
            <a:avLst/>
          </a:prstGeom>
          <a:solidFill>
            <a:srgbClr val="FFFFFF"/>
          </a:solidFill>
          <a:ln w="28575">
            <a:solidFill>
              <a:srgbClr val="FF0000"/>
            </a:solidFill>
            <a:miter lim="800000"/>
            <a:headEnd/>
            <a:tailEnd/>
          </a:ln>
        </p:spPr>
        <p:txBody>
          <a:bodyPr/>
          <a:lstStyle/>
          <a:p>
            <a:endParaRPr lang="en-US"/>
          </a:p>
        </p:txBody>
      </p:sp>
      <p:sp>
        <p:nvSpPr>
          <p:cNvPr id="36325" name="AutoShape 4"/>
          <p:cNvSpPr>
            <a:spLocks/>
          </p:cNvSpPr>
          <p:nvPr/>
        </p:nvSpPr>
        <p:spPr bwMode="auto">
          <a:xfrm>
            <a:off x="2771775" y="2047875"/>
            <a:ext cx="914400" cy="314325"/>
          </a:xfrm>
          <a:prstGeom prst="borderCallout1">
            <a:avLst>
              <a:gd name="adj1" fmla="val 36366"/>
              <a:gd name="adj2" fmla="val 108333"/>
              <a:gd name="adj3" fmla="val 36366"/>
              <a:gd name="adj4" fmla="val 154167"/>
            </a:avLst>
          </a:prstGeom>
          <a:solidFill>
            <a:srgbClr val="FFFFFF"/>
          </a:solidFill>
          <a:ln w="9525">
            <a:solidFill>
              <a:srgbClr val="000000"/>
            </a:solidFill>
            <a:miter lim="800000"/>
            <a:headEnd/>
            <a:tailEnd/>
          </a:ln>
        </p:spPr>
        <p:txBody>
          <a:bodyPr lIns="27432" tIns="22860" rIns="0" bIns="0"/>
          <a:lstStyle/>
          <a:p>
            <a:r>
              <a:rPr lang="el-GR" sz="800">
                <a:solidFill>
                  <a:srgbClr val="000000"/>
                </a:solidFill>
                <a:latin typeface="Arial Greek" pitchFamily="34" charset="0"/>
                <a:cs typeface="Arial Greek" pitchFamily="34" charset="0"/>
              </a:rPr>
              <a:t>Εκπαιδευτικό προσωπικό</a:t>
            </a:r>
          </a:p>
        </p:txBody>
      </p:sp>
      <p:sp>
        <p:nvSpPr>
          <p:cNvPr id="36326" name="AutoShape 5"/>
          <p:cNvSpPr>
            <a:spLocks/>
          </p:cNvSpPr>
          <p:nvPr/>
        </p:nvSpPr>
        <p:spPr bwMode="auto">
          <a:xfrm>
            <a:off x="2638425" y="2981325"/>
            <a:ext cx="1133475" cy="476250"/>
          </a:xfrm>
          <a:prstGeom prst="borderCallout1">
            <a:avLst>
              <a:gd name="adj1" fmla="val 24000"/>
              <a:gd name="adj2" fmla="val 106722"/>
              <a:gd name="adj3" fmla="val 24000"/>
              <a:gd name="adj4" fmla="val 140338"/>
            </a:avLst>
          </a:prstGeom>
          <a:solidFill>
            <a:srgbClr val="FFFFFF"/>
          </a:solidFill>
          <a:ln w="9525">
            <a:solidFill>
              <a:srgbClr val="000000"/>
            </a:solidFill>
            <a:miter lim="800000"/>
            <a:headEnd/>
            <a:tailEnd/>
          </a:ln>
        </p:spPr>
        <p:txBody>
          <a:bodyPr lIns="27432" tIns="22860" rIns="0" bIns="0"/>
          <a:lstStyle/>
          <a:p>
            <a:r>
              <a:rPr lang="el-GR" sz="800">
                <a:solidFill>
                  <a:srgbClr val="000000"/>
                </a:solidFill>
                <a:latin typeface="Arial Greek" pitchFamily="34" charset="0"/>
                <a:cs typeface="Arial Greek" pitchFamily="34" charset="0"/>
              </a:rPr>
              <a:t>Κεφάλαιο </a:t>
            </a:r>
          </a:p>
          <a:p>
            <a:r>
              <a:rPr lang="el-GR" sz="800">
                <a:solidFill>
                  <a:srgbClr val="000000"/>
                </a:solidFill>
                <a:latin typeface="Arial Greek" pitchFamily="34" charset="0"/>
                <a:cs typeface="Arial Greek" pitchFamily="34" charset="0"/>
              </a:rPr>
              <a:t>(Υποδομή , Χρηματοοικονομικές ροές</a:t>
            </a:r>
          </a:p>
        </p:txBody>
      </p:sp>
      <p:sp>
        <p:nvSpPr>
          <p:cNvPr id="36327" name="AutoShape 6"/>
          <p:cNvSpPr>
            <a:spLocks/>
          </p:cNvSpPr>
          <p:nvPr/>
        </p:nvSpPr>
        <p:spPr bwMode="auto">
          <a:xfrm>
            <a:off x="2886075" y="3619500"/>
            <a:ext cx="752475" cy="228600"/>
          </a:xfrm>
          <a:prstGeom prst="borderCallout1">
            <a:avLst>
              <a:gd name="adj1" fmla="val 50000"/>
              <a:gd name="adj2" fmla="val 110125"/>
              <a:gd name="adj3" fmla="val 49833"/>
              <a:gd name="adj4" fmla="val 161926"/>
            </a:avLst>
          </a:prstGeom>
          <a:solidFill>
            <a:srgbClr val="FFFFFF"/>
          </a:solidFill>
          <a:ln w="9525">
            <a:solidFill>
              <a:srgbClr val="000000"/>
            </a:solidFill>
            <a:miter lim="800000"/>
            <a:headEnd/>
            <a:tailEnd/>
          </a:ln>
        </p:spPr>
        <p:txBody>
          <a:bodyPr lIns="27432" tIns="22860" rIns="0" bIns="0"/>
          <a:lstStyle/>
          <a:p>
            <a:r>
              <a:rPr lang="el-GR" sz="800">
                <a:solidFill>
                  <a:srgbClr val="000000"/>
                </a:solidFill>
                <a:latin typeface="Arial Greek" pitchFamily="34" charset="0"/>
                <a:cs typeface="Arial Greek" pitchFamily="34" charset="0"/>
              </a:rPr>
              <a:t>Παιδί</a:t>
            </a:r>
          </a:p>
        </p:txBody>
      </p:sp>
      <p:sp>
        <p:nvSpPr>
          <p:cNvPr id="36328" name="AutoShape 7"/>
          <p:cNvSpPr>
            <a:spLocks/>
          </p:cNvSpPr>
          <p:nvPr/>
        </p:nvSpPr>
        <p:spPr bwMode="auto">
          <a:xfrm>
            <a:off x="2771775" y="2543175"/>
            <a:ext cx="990600" cy="285750"/>
          </a:xfrm>
          <a:prstGeom prst="borderCallout1">
            <a:avLst>
              <a:gd name="adj1" fmla="val 40000"/>
              <a:gd name="adj2" fmla="val 107694"/>
              <a:gd name="adj3" fmla="val 40000"/>
              <a:gd name="adj4" fmla="val 146153"/>
            </a:avLst>
          </a:prstGeom>
          <a:solidFill>
            <a:srgbClr val="FFFFFF"/>
          </a:solidFill>
          <a:ln w="9525">
            <a:solidFill>
              <a:srgbClr val="000000"/>
            </a:solidFill>
            <a:miter lim="800000"/>
            <a:headEnd/>
            <a:tailEnd/>
          </a:ln>
        </p:spPr>
        <p:txBody>
          <a:bodyPr lIns="27432" tIns="22860" rIns="0" bIns="0"/>
          <a:lstStyle/>
          <a:p>
            <a:r>
              <a:rPr lang="el-GR" sz="800">
                <a:solidFill>
                  <a:srgbClr val="000000"/>
                </a:solidFill>
                <a:latin typeface="Arial Greek" pitchFamily="34" charset="0"/>
                <a:cs typeface="Arial Greek" pitchFamily="34" charset="0"/>
              </a:rPr>
              <a:t>Μη Εκπαιδευτικό Προσωπικό</a:t>
            </a:r>
          </a:p>
        </p:txBody>
      </p:sp>
      <p:sp>
        <p:nvSpPr>
          <p:cNvPr id="36329" name="Text Box 8"/>
          <p:cNvSpPr txBox="1">
            <a:spLocks noChangeArrowheads="1"/>
          </p:cNvSpPr>
          <p:nvPr/>
        </p:nvSpPr>
        <p:spPr bwMode="auto">
          <a:xfrm>
            <a:off x="4752975" y="2114550"/>
            <a:ext cx="1247775" cy="171450"/>
          </a:xfrm>
          <a:prstGeom prst="rect">
            <a:avLst/>
          </a:prstGeom>
          <a:solidFill>
            <a:srgbClr val="FFFFFF"/>
          </a:solidFill>
          <a:ln w="9525">
            <a:solidFill>
              <a:srgbClr val="000000"/>
            </a:solidFill>
            <a:miter lim="800000"/>
            <a:headEnd/>
            <a:tailEnd/>
          </a:ln>
        </p:spPr>
        <p:txBody>
          <a:bodyPr lIns="27432" tIns="22860" rIns="0" bIns="0"/>
          <a:lstStyle/>
          <a:p>
            <a:r>
              <a:rPr lang="el-GR" sz="800">
                <a:solidFill>
                  <a:srgbClr val="000000"/>
                </a:solidFill>
                <a:latin typeface="Arial Greek" pitchFamily="34" charset="0"/>
                <a:cs typeface="Arial Greek" pitchFamily="34" charset="0"/>
              </a:rPr>
              <a:t>Α'βάθμια Εκπαίδευση</a:t>
            </a:r>
          </a:p>
        </p:txBody>
      </p:sp>
      <p:sp>
        <p:nvSpPr>
          <p:cNvPr id="36330" name="Text Box 9"/>
          <p:cNvSpPr txBox="1">
            <a:spLocks noChangeArrowheads="1"/>
          </p:cNvSpPr>
          <p:nvPr/>
        </p:nvSpPr>
        <p:spPr bwMode="auto">
          <a:xfrm>
            <a:off x="4686300" y="2657475"/>
            <a:ext cx="1390650" cy="171450"/>
          </a:xfrm>
          <a:prstGeom prst="rect">
            <a:avLst/>
          </a:prstGeom>
          <a:solidFill>
            <a:srgbClr val="FFFFFF"/>
          </a:solidFill>
          <a:ln w="9525">
            <a:solidFill>
              <a:srgbClr val="000000"/>
            </a:solidFill>
            <a:miter lim="800000"/>
            <a:headEnd/>
            <a:tailEnd/>
          </a:ln>
        </p:spPr>
        <p:txBody>
          <a:bodyPr lIns="27432" tIns="22860" rIns="0" bIns="0"/>
          <a:lstStyle/>
          <a:p>
            <a:r>
              <a:rPr lang="el-GR" sz="800">
                <a:solidFill>
                  <a:srgbClr val="000000"/>
                </a:solidFill>
                <a:latin typeface="Arial Greek" pitchFamily="34" charset="0"/>
                <a:cs typeface="Arial Greek" pitchFamily="34" charset="0"/>
              </a:rPr>
              <a:t>Β'βάθμια Γενική Εκπαίδευση</a:t>
            </a:r>
          </a:p>
        </p:txBody>
      </p:sp>
      <p:sp>
        <p:nvSpPr>
          <p:cNvPr id="36331" name="Text Box 10"/>
          <p:cNvSpPr txBox="1">
            <a:spLocks noChangeArrowheads="1"/>
          </p:cNvSpPr>
          <p:nvPr/>
        </p:nvSpPr>
        <p:spPr bwMode="auto">
          <a:xfrm>
            <a:off x="5076825" y="3057525"/>
            <a:ext cx="1485900" cy="266700"/>
          </a:xfrm>
          <a:prstGeom prst="rect">
            <a:avLst/>
          </a:prstGeom>
          <a:solidFill>
            <a:srgbClr val="FFFFFF"/>
          </a:solidFill>
          <a:ln w="9525">
            <a:solidFill>
              <a:srgbClr val="000000"/>
            </a:solidFill>
            <a:miter lim="800000"/>
            <a:headEnd/>
            <a:tailEnd/>
          </a:ln>
        </p:spPr>
        <p:txBody>
          <a:bodyPr lIns="27432" tIns="22860" rIns="0" bIns="0"/>
          <a:lstStyle/>
          <a:p>
            <a:r>
              <a:rPr lang="el-GR" sz="800">
                <a:solidFill>
                  <a:srgbClr val="000000"/>
                </a:solidFill>
                <a:latin typeface="Arial Greek" pitchFamily="34" charset="0"/>
                <a:cs typeface="Arial Greek" pitchFamily="34" charset="0"/>
              </a:rPr>
              <a:t>Β'βάθμια  Τεχνική και Επαγγελματική Εκπαίδευση</a:t>
            </a:r>
          </a:p>
        </p:txBody>
      </p:sp>
      <p:sp>
        <p:nvSpPr>
          <p:cNvPr id="36332" name="Text Box 11"/>
          <p:cNvSpPr txBox="1">
            <a:spLocks noChangeArrowheads="1"/>
          </p:cNvSpPr>
          <p:nvPr/>
        </p:nvSpPr>
        <p:spPr bwMode="auto">
          <a:xfrm>
            <a:off x="4638675" y="4057650"/>
            <a:ext cx="1943100" cy="304800"/>
          </a:xfrm>
          <a:prstGeom prst="rect">
            <a:avLst/>
          </a:prstGeom>
          <a:solidFill>
            <a:srgbClr val="FFFFFF"/>
          </a:solidFill>
          <a:ln w="9525">
            <a:solidFill>
              <a:srgbClr val="000000"/>
            </a:solidFill>
            <a:miter lim="800000"/>
            <a:headEnd/>
            <a:tailEnd/>
          </a:ln>
        </p:spPr>
        <p:txBody>
          <a:bodyPr lIns="27432" tIns="22860" rIns="27432" bIns="0"/>
          <a:lstStyle/>
          <a:p>
            <a:pPr algn="ctr"/>
            <a:r>
              <a:rPr lang="el-GR" sz="1000">
                <a:solidFill>
                  <a:srgbClr val="000000"/>
                </a:solidFill>
                <a:latin typeface="Arial Greek" pitchFamily="34" charset="0"/>
                <a:cs typeface="Arial Greek" pitchFamily="34" charset="0"/>
              </a:rPr>
              <a:t>Γ'βάθμια Εκπαίδευση</a:t>
            </a:r>
          </a:p>
        </p:txBody>
      </p:sp>
      <p:cxnSp>
        <p:nvCxnSpPr>
          <p:cNvPr id="36333" name="AutoShape 12"/>
          <p:cNvCxnSpPr>
            <a:cxnSpLocks noChangeShapeType="1"/>
          </p:cNvCxnSpPr>
          <p:nvPr/>
        </p:nvCxnSpPr>
        <p:spPr bwMode="auto">
          <a:xfrm>
            <a:off x="5381625" y="2286000"/>
            <a:ext cx="0" cy="371475"/>
          </a:xfrm>
          <a:prstGeom prst="straightConnector1">
            <a:avLst/>
          </a:prstGeom>
          <a:noFill/>
          <a:ln w="9525">
            <a:solidFill>
              <a:srgbClr val="000000"/>
            </a:solidFill>
            <a:round/>
            <a:headEnd/>
            <a:tailEnd type="triangle" w="med" len="med"/>
          </a:ln>
        </p:spPr>
      </p:cxnSp>
      <p:cxnSp>
        <p:nvCxnSpPr>
          <p:cNvPr id="36334" name="AutoShape 17"/>
          <p:cNvCxnSpPr>
            <a:cxnSpLocks noChangeShapeType="1"/>
          </p:cNvCxnSpPr>
          <p:nvPr/>
        </p:nvCxnSpPr>
        <p:spPr bwMode="auto">
          <a:xfrm rot="16200000" flipH="1">
            <a:off x="5486400" y="2724150"/>
            <a:ext cx="228600" cy="438150"/>
          </a:xfrm>
          <a:prstGeom prst="bentConnector3">
            <a:avLst>
              <a:gd name="adj1" fmla="val 50000"/>
            </a:avLst>
          </a:prstGeom>
          <a:noFill/>
          <a:ln w="9525">
            <a:solidFill>
              <a:srgbClr val="000000"/>
            </a:solidFill>
            <a:miter lim="800000"/>
            <a:headEnd/>
            <a:tailEnd type="triangle" w="med" len="med"/>
          </a:ln>
        </p:spPr>
      </p:cxnSp>
      <p:cxnSp>
        <p:nvCxnSpPr>
          <p:cNvPr id="36335" name="AutoShape 19"/>
          <p:cNvCxnSpPr>
            <a:cxnSpLocks noChangeShapeType="1"/>
          </p:cNvCxnSpPr>
          <p:nvPr/>
        </p:nvCxnSpPr>
        <p:spPr bwMode="auto">
          <a:xfrm rot="10800000" flipH="1" flipV="1">
            <a:off x="4686300" y="2743200"/>
            <a:ext cx="923925" cy="1314450"/>
          </a:xfrm>
          <a:prstGeom prst="bentConnector4">
            <a:avLst>
              <a:gd name="adj1" fmla="val -24741"/>
              <a:gd name="adj2" fmla="val 53625"/>
            </a:avLst>
          </a:prstGeom>
          <a:noFill/>
          <a:ln w="9525">
            <a:solidFill>
              <a:srgbClr val="000000"/>
            </a:solidFill>
            <a:miter lim="800000"/>
            <a:headEnd/>
            <a:tailEnd type="triangle" w="med" len="med"/>
          </a:ln>
        </p:spPr>
      </p:cxnSp>
      <p:cxnSp>
        <p:nvCxnSpPr>
          <p:cNvPr id="36336" name="AutoShape 21"/>
          <p:cNvCxnSpPr>
            <a:cxnSpLocks noChangeShapeType="1"/>
          </p:cNvCxnSpPr>
          <p:nvPr/>
        </p:nvCxnSpPr>
        <p:spPr bwMode="auto">
          <a:xfrm rot="5400000">
            <a:off x="5348287" y="3586163"/>
            <a:ext cx="733425" cy="209550"/>
          </a:xfrm>
          <a:prstGeom prst="bentConnector3">
            <a:avLst>
              <a:gd name="adj1" fmla="val 49352"/>
            </a:avLst>
          </a:prstGeom>
          <a:noFill/>
          <a:ln w="9525">
            <a:solidFill>
              <a:srgbClr val="000000"/>
            </a:solidFill>
            <a:miter lim="800000"/>
            <a:headEnd/>
            <a:tailEnd type="triangle" w="med" len="med"/>
          </a:ln>
        </p:spPr>
      </p:cxnSp>
      <p:sp>
        <p:nvSpPr>
          <p:cNvPr id="36337" name="Text Box 23"/>
          <p:cNvSpPr txBox="1">
            <a:spLocks noChangeArrowheads="1"/>
          </p:cNvSpPr>
          <p:nvPr/>
        </p:nvSpPr>
        <p:spPr bwMode="auto">
          <a:xfrm>
            <a:off x="4876800" y="1838325"/>
            <a:ext cx="1228725" cy="200025"/>
          </a:xfrm>
          <a:prstGeom prst="rect">
            <a:avLst/>
          </a:prstGeom>
          <a:noFill/>
          <a:ln w="9525">
            <a:noFill/>
            <a:miter lim="800000"/>
            <a:headEnd/>
            <a:tailEnd/>
          </a:ln>
        </p:spPr>
        <p:txBody>
          <a:bodyPr lIns="27432" tIns="22860" rIns="27432" bIns="0"/>
          <a:lstStyle/>
          <a:p>
            <a:pPr algn="ctr"/>
            <a:r>
              <a:rPr lang="el-GR" sz="1000" b="1" u="sng">
                <a:solidFill>
                  <a:srgbClr val="333399"/>
                </a:solidFill>
                <a:latin typeface="Arial Greek" pitchFamily="34" charset="0"/>
                <a:cs typeface="Arial Greek" pitchFamily="34" charset="0"/>
              </a:rPr>
              <a:t>ΠΑΡΑΓΩΓΗ</a:t>
            </a:r>
          </a:p>
        </p:txBody>
      </p:sp>
      <p:cxnSp>
        <p:nvCxnSpPr>
          <p:cNvPr id="36338" name="AutoShape 24"/>
          <p:cNvCxnSpPr>
            <a:cxnSpLocks noChangeShapeType="1"/>
          </p:cNvCxnSpPr>
          <p:nvPr/>
        </p:nvCxnSpPr>
        <p:spPr bwMode="auto">
          <a:xfrm>
            <a:off x="6000750" y="2200275"/>
            <a:ext cx="1724025" cy="809625"/>
          </a:xfrm>
          <a:prstGeom prst="bentConnector3">
            <a:avLst>
              <a:gd name="adj1" fmla="val 57778"/>
            </a:avLst>
          </a:prstGeom>
          <a:noFill/>
          <a:ln w="9525">
            <a:solidFill>
              <a:srgbClr val="000000"/>
            </a:solidFill>
            <a:miter lim="800000"/>
            <a:headEnd/>
            <a:tailEnd type="triangle" w="med" len="med"/>
          </a:ln>
        </p:spPr>
      </p:cxnSp>
      <p:cxnSp>
        <p:nvCxnSpPr>
          <p:cNvPr id="36339" name="AutoShape 25"/>
          <p:cNvCxnSpPr>
            <a:cxnSpLocks noChangeShapeType="1"/>
          </p:cNvCxnSpPr>
          <p:nvPr/>
        </p:nvCxnSpPr>
        <p:spPr bwMode="auto">
          <a:xfrm>
            <a:off x="6076950" y="2743200"/>
            <a:ext cx="1647825" cy="266700"/>
          </a:xfrm>
          <a:prstGeom prst="bentConnector3">
            <a:avLst>
              <a:gd name="adj1" fmla="val 81394"/>
            </a:avLst>
          </a:prstGeom>
          <a:noFill/>
          <a:ln w="9525">
            <a:solidFill>
              <a:srgbClr val="000000"/>
            </a:solidFill>
            <a:miter lim="800000"/>
            <a:headEnd/>
            <a:tailEnd type="triangle" w="med" len="med"/>
          </a:ln>
        </p:spPr>
      </p:cxnSp>
      <p:cxnSp>
        <p:nvCxnSpPr>
          <p:cNvPr id="36340" name="AutoShape 26"/>
          <p:cNvCxnSpPr>
            <a:cxnSpLocks noChangeShapeType="1"/>
          </p:cNvCxnSpPr>
          <p:nvPr/>
        </p:nvCxnSpPr>
        <p:spPr bwMode="auto">
          <a:xfrm flipV="1">
            <a:off x="6619875" y="3057525"/>
            <a:ext cx="1104900" cy="114300"/>
          </a:xfrm>
          <a:prstGeom prst="bentConnector3">
            <a:avLst>
              <a:gd name="adj1" fmla="val 50000"/>
            </a:avLst>
          </a:prstGeom>
          <a:noFill/>
          <a:ln w="9525">
            <a:solidFill>
              <a:srgbClr val="000000"/>
            </a:solidFill>
            <a:miter lim="800000"/>
            <a:headEnd/>
            <a:tailEnd type="triangle" w="med" len="med"/>
          </a:ln>
        </p:spPr>
      </p:cxnSp>
      <p:cxnSp>
        <p:nvCxnSpPr>
          <p:cNvPr id="36341" name="AutoShape 27"/>
          <p:cNvCxnSpPr>
            <a:cxnSpLocks noChangeShapeType="1"/>
          </p:cNvCxnSpPr>
          <p:nvPr/>
        </p:nvCxnSpPr>
        <p:spPr bwMode="auto">
          <a:xfrm flipV="1">
            <a:off x="6562725" y="3028950"/>
            <a:ext cx="1143000" cy="1200150"/>
          </a:xfrm>
          <a:prstGeom prst="bentConnector3">
            <a:avLst>
              <a:gd name="adj1" fmla="val 62218"/>
            </a:avLst>
          </a:prstGeom>
          <a:noFill/>
          <a:ln w="9525">
            <a:solidFill>
              <a:srgbClr val="000000"/>
            </a:solidFill>
            <a:miter lim="800000"/>
            <a:headEnd/>
            <a:tailEnd type="triangle" w="med" len="med"/>
          </a:ln>
        </p:spPr>
      </p:cxnSp>
      <p:sp>
        <p:nvSpPr>
          <p:cNvPr id="36342" name="Text Box 28"/>
          <p:cNvSpPr txBox="1">
            <a:spLocks noChangeArrowheads="1"/>
          </p:cNvSpPr>
          <p:nvPr/>
        </p:nvSpPr>
        <p:spPr bwMode="auto">
          <a:xfrm>
            <a:off x="7724775" y="2924175"/>
            <a:ext cx="723900" cy="266700"/>
          </a:xfrm>
          <a:prstGeom prst="rect">
            <a:avLst/>
          </a:prstGeom>
          <a:solidFill>
            <a:srgbClr val="FFFFFF"/>
          </a:solidFill>
          <a:ln w="9525">
            <a:solidFill>
              <a:srgbClr val="000000"/>
            </a:solidFill>
            <a:miter lim="800000"/>
            <a:headEnd/>
            <a:tailEnd/>
          </a:ln>
        </p:spPr>
        <p:txBody>
          <a:bodyPr lIns="27432" tIns="22860" rIns="0" bIns="0"/>
          <a:lstStyle/>
          <a:p>
            <a:r>
              <a:rPr lang="el-GR" sz="1000">
                <a:solidFill>
                  <a:srgbClr val="000000"/>
                </a:solidFill>
                <a:latin typeface="Arial Greek" pitchFamily="34" charset="0"/>
                <a:cs typeface="Arial Greek" pitchFamily="34" charset="0"/>
              </a:rPr>
              <a:t>Απόφοιτοι</a:t>
            </a:r>
          </a:p>
        </p:txBody>
      </p:sp>
      <p:sp>
        <p:nvSpPr>
          <p:cNvPr id="36343" name="Text Box 30"/>
          <p:cNvSpPr txBox="1">
            <a:spLocks noChangeArrowheads="1"/>
          </p:cNvSpPr>
          <p:nvPr/>
        </p:nvSpPr>
        <p:spPr bwMode="auto">
          <a:xfrm>
            <a:off x="6638925" y="4838700"/>
            <a:ext cx="1581150" cy="228600"/>
          </a:xfrm>
          <a:prstGeom prst="rect">
            <a:avLst/>
          </a:prstGeom>
          <a:solidFill>
            <a:srgbClr val="FFFFFF"/>
          </a:solidFill>
          <a:ln w="9525">
            <a:solidFill>
              <a:srgbClr val="000000"/>
            </a:solidFill>
            <a:miter lim="800000"/>
            <a:headEnd/>
            <a:tailEnd/>
          </a:ln>
        </p:spPr>
        <p:txBody>
          <a:bodyPr lIns="27432" tIns="22860" rIns="0" bIns="0"/>
          <a:lstStyle/>
          <a:p>
            <a:r>
              <a:rPr lang="el-GR" sz="1000">
                <a:solidFill>
                  <a:srgbClr val="000000"/>
                </a:solidFill>
                <a:latin typeface="Arial Greek" pitchFamily="34" charset="0"/>
                <a:cs typeface="Arial Greek" pitchFamily="34" charset="0"/>
              </a:rPr>
              <a:t>Αποτελέσματα Ερευνας</a:t>
            </a:r>
          </a:p>
        </p:txBody>
      </p:sp>
      <p:sp>
        <p:nvSpPr>
          <p:cNvPr id="36344" name="Text Box 31"/>
          <p:cNvSpPr txBox="1">
            <a:spLocks noChangeArrowheads="1"/>
          </p:cNvSpPr>
          <p:nvPr/>
        </p:nvSpPr>
        <p:spPr bwMode="auto">
          <a:xfrm>
            <a:off x="5686425" y="5362575"/>
            <a:ext cx="1066800" cy="180975"/>
          </a:xfrm>
          <a:prstGeom prst="rect">
            <a:avLst/>
          </a:prstGeom>
          <a:solidFill>
            <a:srgbClr val="FFFFFF"/>
          </a:solidFill>
          <a:ln w="9525">
            <a:solidFill>
              <a:srgbClr val="000000"/>
            </a:solidFill>
            <a:miter lim="800000"/>
            <a:headEnd/>
            <a:tailEnd/>
          </a:ln>
        </p:spPr>
        <p:txBody>
          <a:bodyPr lIns="27432" tIns="22860" rIns="0" bIns="0"/>
          <a:lstStyle/>
          <a:p>
            <a:r>
              <a:rPr lang="el-GR" sz="1000">
                <a:solidFill>
                  <a:srgbClr val="000000"/>
                </a:solidFill>
                <a:latin typeface="Arial Greek" pitchFamily="34" charset="0"/>
                <a:cs typeface="Arial Greek" pitchFamily="34" charset="0"/>
              </a:rPr>
              <a:t>ΠΛΗΡΟΦΟΡΙΕΣ</a:t>
            </a:r>
          </a:p>
        </p:txBody>
      </p:sp>
      <p:cxnSp>
        <p:nvCxnSpPr>
          <p:cNvPr id="36345" name="AutoShape 32"/>
          <p:cNvCxnSpPr>
            <a:cxnSpLocks noChangeShapeType="1"/>
          </p:cNvCxnSpPr>
          <p:nvPr/>
        </p:nvCxnSpPr>
        <p:spPr bwMode="auto">
          <a:xfrm>
            <a:off x="6581775" y="4210050"/>
            <a:ext cx="847725" cy="628650"/>
          </a:xfrm>
          <a:prstGeom prst="bentConnector2">
            <a:avLst/>
          </a:prstGeom>
          <a:noFill/>
          <a:ln w="9525">
            <a:solidFill>
              <a:srgbClr val="000000"/>
            </a:solidFill>
            <a:miter lim="800000"/>
            <a:headEnd/>
            <a:tailEnd type="triangle" w="med" len="med"/>
          </a:ln>
        </p:spPr>
      </p:cxnSp>
      <p:cxnSp>
        <p:nvCxnSpPr>
          <p:cNvPr id="36346" name="AutoShape 33"/>
          <p:cNvCxnSpPr>
            <a:cxnSpLocks noChangeShapeType="1"/>
          </p:cNvCxnSpPr>
          <p:nvPr/>
        </p:nvCxnSpPr>
        <p:spPr bwMode="auto">
          <a:xfrm flipH="1">
            <a:off x="6219825" y="4210050"/>
            <a:ext cx="361950" cy="1152525"/>
          </a:xfrm>
          <a:prstGeom prst="bentConnector4">
            <a:avLst>
              <a:gd name="adj1" fmla="val -139287"/>
              <a:gd name="adj2" fmla="val 46736"/>
            </a:avLst>
          </a:prstGeom>
          <a:noFill/>
          <a:ln w="9525">
            <a:solidFill>
              <a:srgbClr val="000000"/>
            </a:solidFill>
            <a:miter lim="800000"/>
            <a:headEnd/>
            <a:tailEnd type="triangle" w="med" len="med"/>
          </a:ln>
        </p:spPr>
      </p:cxnSp>
      <p:sp>
        <p:nvSpPr>
          <p:cNvPr id="36347" name="Text Box 34"/>
          <p:cNvSpPr txBox="1">
            <a:spLocks noChangeArrowheads="1"/>
          </p:cNvSpPr>
          <p:nvPr/>
        </p:nvSpPr>
        <p:spPr bwMode="auto">
          <a:xfrm>
            <a:off x="619125" y="685800"/>
            <a:ext cx="1133475" cy="333375"/>
          </a:xfrm>
          <a:prstGeom prst="rect">
            <a:avLst/>
          </a:prstGeom>
          <a:solidFill>
            <a:srgbClr val="FFFFFF"/>
          </a:solidFill>
          <a:ln w="9525">
            <a:noFill/>
            <a:miter lim="800000"/>
            <a:headEnd/>
            <a:tailEnd/>
          </a:ln>
        </p:spPr>
        <p:txBody>
          <a:bodyPr lIns="36576" tIns="32004" rIns="0" bIns="0"/>
          <a:lstStyle/>
          <a:p>
            <a:r>
              <a:rPr lang="el-GR" sz="1600" b="1">
                <a:solidFill>
                  <a:srgbClr val="000000"/>
                </a:solidFill>
                <a:latin typeface="Arial Greek" pitchFamily="34" charset="0"/>
                <a:cs typeface="Arial Greek" pitchFamily="34" charset="0"/>
              </a:rPr>
              <a:t>ΚΟΙΝΩΝΙΑ</a:t>
            </a:r>
          </a:p>
        </p:txBody>
      </p:sp>
      <p:sp>
        <p:nvSpPr>
          <p:cNvPr id="36348" name="Text Box 35"/>
          <p:cNvSpPr txBox="1">
            <a:spLocks noChangeArrowheads="1"/>
          </p:cNvSpPr>
          <p:nvPr/>
        </p:nvSpPr>
        <p:spPr bwMode="auto">
          <a:xfrm>
            <a:off x="638175" y="1485900"/>
            <a:ext cx="1028700" cy="342900"/>
          </a:xfrm>
          <a:prstGeom prst="rect">
            <a:avLst/>
          </a:prstGeom>
          <a:solidFill>
            <a:srgbClr val="FFFFFF"/>
          </a:solidFill>
          <a:ln w="9525">
            <a:solidFill>
              <a:srgbClr val="000000"/>
            </a:solidFill>
            <a:miter lim="800000"/>
            <a:headEnd/>
            <a:tailEnd/>
          </a:ln>
        </p:spPr>
        <p:txBody>
          <a:bodyPr lIns="27432" tIns="22860" rIns="0" bIns="0"/>
          <a:lstStyle/>
          <a:p>
            <a:r>
              <a:rPr lang="el-GR" sz="1000">
                <a:solidFill>
                  <a:srgbClr val="000000"/>
                </a:solidFill>
                <a:latin typeface="Arial Greek" pitchFamily="34" charset="0"/>
                <a:cs typeface="Arial Greek" pitchFamily="34" charset="0"/>
              </a:rPr>
              <a:t>ΟΙΚΟΝΟΜΙΚΟ ΣΥΣΤΗΜΑ</a:t>
            </a:r>
          </a:p>
        </p:txBody>
      </p:sp>
      <p:cxnSp>
        <p:nvCxnSpPr>
          <p:cNvPr id="36349" name="AutoShape 36"/>
          <p:cNvCxnSpPr>
            <a:cxnSpLocks noChangeShapeType="1"/>
          </p:cNvCxnSpPr>
          <p:nvPr/>
        </p:nvCxnSpPr>
        <p:spPr bwMode="auto">
          <a:xfrm rot="5400000" flipH="1">
            <a:off x="4305300" y="-857250"/>
            <a:ext cx="1638300" cy="5924550"/>
          </a:xfrm>
          <a:prstGeom prst="bentConnector2">
            <a:avLst/>
          </a:prstGeom>
          <a:noFill/>
          <a:ln w="9525">
            <a:solidFill>
              <a:srgbClr val="993366"/>
            </a:solidFill>
            <a:miter lim="800000"/>
            <a:headEnd/>
            <a:tailEnd type="triangle" w="med" len="med"/>
          </a:ln>
        </p:spPr>
      </p:cxnSp>
      <p:cxnSp>
        <p:nvCxnSpPr>
          <p:cNvPr id="36350" name="AutoShape 37"/>
          <p:cNvCxnSpPr>
            <a:cxnSpLocks noChangeShapeType="1"/>
          </p:cNvCxnSpPr>
          <p:nvPr/>
        </p:nvCxnSpPr>
        <p:spPr bwMode="auto">
          <a:xfrm rot="10800000">
            <a:off x="1152525" y="1828800"/>
            <a:ext cx="5486400" cy="3124200"/>
          </a:xfrm>
          <a:prstGeom prst="bentConnector2">
            <a:avLst/>
          </a:prstGeom>
          <a:noFill/>
          <a:ln w="9525">
            <a:solidFill>
              <a:srgbClr val="993366"/>
            </a:solidFill>
            <a:miter lim="800000"/>
            <a:headEnd/>
            <a:tailEnd type="triangle" w="med" len="med"/>
          </a:ln>
        </p:spPr>
      </p:cxnSp>
      <p:cxnSp>
        <p:nvCxnSpPr>
          <p:cNvPr id="36351" name="AutoShape 40"/>
          <p:cNvCxnSpPr>
            <a:cxnSpLocks noChangeShapeType="1"/>
          </p:cNvCxnSpPr>
          <p:nvPr/>
        </p:nvCxnSpPr>
        <p:spPr bwMode="auto">
          <a:xfrm rot="10800000">
            <a:off x="1219200" y="2114550"/>
            <a:ext cx="4467225" cy="3343275"/>
          </a:xfrm>
          <a:prstGeom prst="bentConnector2">
            <a:avLst/>
          </a:prstGeom>
          <a:noFill/>
          <a:ln w="9525">
            <a:solidFill>
              <a:srgbClr val="993366"/>
            </a:solidFill>
            <a:miter lim="800000"/>
            <a:headEnd/>
            <a:tailEnd type="triangle" w="med" len="med"/>
          </a:ln>
        </p:spPr>
      </p:cxnSp>
      <p:cxnSp>
        <p:nvCxnSpPr>
          <p:cNvPr id="36352" name="AutoShape 41"/>
          <p:cNvCxnSpPr>
            <a:cxnSpLocks noChangeShapeType="1"/>
            <a:endCxn id="36325" idx="2"/>
          </p:cNvCxnSpPr>
          <p:nvPr/>
        </p:nvCxnSpPr>
        <p:spPr bwMode="auto">
          <a:xfrm>
            <a:off x="1219200" y="2114550"/>
            <a:ext cx="1552575" cy="90488"/>
          </a:xfrm>
          <a:prstGeom prst="straightConnector1">
            <a:avLst/>
          </a:prstGeom>
          <a:noFill/>
          <a:ln w="9525">
            <a:solidFill>
              <a:srgbClr val="000000"/>
            </a:solidFill>
            <a:round/>
            <a:headEnd/>
            <a:tailEnd type="triangle" w="med" len="med"/>
          </a:ln>
        </p:spPr>
      </p:cxnSp>
      <p:cxnSp>
        <p:nvCxnSpPr>
          <p:cNvPr id="36353" name="AutoShape 42"/>
          <p:cNvCxnSpPr>
            <a:cxnSpLocks noChangeShapeType="1"/>
          </p:cNvCxnSpPr>
          <p:nvPr/>
        </p:nvCxnSpPr>
        <p:spPr bwMode="auto">
          <a:xfrm>
            <a:off x="1219200" y="2114550"/>
            <a:ext cx="1552575" cy="571500"/>
          </a:xfrm>
          <a:prstGeom prst="straightConnector1">
            <a:avLst/>
          </a:prstGeom>
          <a:noFill/>
          <a:ln w="9525">
            <a:solidFill>
              <a:srgbClr val="000000"/>
            </a:solidFill>
            <a:round/>
            <a:headEnd/>
            <a:tailEnd type="triangle" w="med" len="med"/>
          </a:ln>
        </p:spPr>
      </p:cxnSp>
      <p:cxnSp>
        <p:nvCxnSpPr>
          <p:cNvPr id="36354" name="AutoShape 44"/>
          <p:cNvCxnSpPr>
            <a:cxnSpLocks noChangeShapeType="1"/>
          </p:cNvCxnSpPr>
          <p:nvPr/>
        </p:nvCxnSpPr>
        <p:spPr bwMode="auto">
          <a:xfrm>
            <a:off x="1666875" y="1657350"/>
            <a:ext cx="971550" cy="1562100"/>
          </a:xfrm>
          <a:prstGeom prst="straightConnector1">
            <a:avLst/>
          </a:prstGeom>
          <a:noFill/>
          <a:ln w="9525">
            <a:solidFill>
              <a:srgbClr val="000000"/>
            </a:solidFill>
            <a:round/>
            <a:headEnd/>
            <a:tailEnd type="triangle" w="med" len="med"/>
          </a:ln>
        </p:spPr>
      </p:cxnSp>
      <p:cxnSp>
        <p:nvCxnSpPr>
          <p:cNvPr id="36355" name="AutoShape 45"/>
          <p:cNvCxnSpPr>
            <a:cxnSpLocks noChangeShapeType="1"/>
          </p:cNvCxnSpPr>
          <p:nvPr/>
        </p:nvCxnSpPr>
        <p:spPr bwMode="auto">
          <a:xfrm>
            <a:off x="1219200" y="2114550"/>
            <a:ext cx="1666875" cy="1619250"/>
          </a:xfrm>
          <a:prstGeom prst="straightConnector1">
            <a:avLst/>
          </a:prstGeom>
          <a:noFill/>
          <a:ln w="9525">
            <a:solidFill>
              <a:srgbClr val="000000"/>
            </a:solidFill>
            <a:round/>
            <a:headEnd/>
            <a:tailEnd type="triangle" w="med" len="med"/>
          </a:ln>
        </p:spPr>
      </p:cxnSp>
      <p:sp>
        <p:nvSpPr>
          <p:cNvPr id="36356" name="WordArt 46"/>
          <p:cNvSpPr>
            <a:spLocks noChangeArrowheads="1" noChangeShapeType="1" noTextEdit="1"/>
          </p:cNvSpPr>
          <p:nvPr/>
        </p:nvSpPr>
        <p:spPr bwMode="auto">
          <a:xfrm>
            <a:off x="2886075" y="914400"/>
            <a:ext cx="5105400" cy="371475"/>
          </a:xfrm>
          <a:prstGeom prst="rect">
            <a:avLst/>
          </a:prstGeom>
        </p:spPr>
        <p:txBody>
          <a:bodyPr spcFirstLastPara="1" wrap="none" fromWordArt="1">
            <a:prstTxWarp prst="textArchUp">
              <a:avLst>
                <a:gd name="adj" fmla="val 10800004"/>
              </a:avLst>
            </a:prstTxWarp>
          </a:bodyPr>
          <a:lstStyle/>
          <a:p>
            <a:pPr algn="ctr"/>
            <a:r>
              <a:rPr lang="el-GR" sz="1400" i="1" kern="10">
                <a:ln w="9525">
                  <a:solidFill>
                    <a:srgbClr val="000000"/>
                  </a:solidFill>
                  <a:round/>
                  <a:headEnd/>
                  <a:tailEnd/>
                </a:ln>
                <a:solidFill>
                  <a:srgbClr val="FFFFFF"/>
                </a:solidFill>
                <a:effectLst>
                  <a:outerShdw dist="35921" dir="2700000" algn="ctr" rotWithShape="0">
                    <a:srgbClr val="808080"/>
                  </a:outerShdw>
                </a:effectLst>
                <a:latin typeface="Arial Black"/>
              </a:rPr>
              <a:t>ΠΕΡΙΒΑΛΛΟΝ ΕΚΠΑΙΔΕΥΤΙΚΟΥ ΣΥΣΤΗΜΑΤΟΣ</a:t>
            </a:r>
          </a:p>
        </p:txBody>
      </p:sp>
      <p:sp>
        <p:nvSpPr>
          <p:cNvPr id="36357" name="Text Box 47"/>
          <p:cNvSpPr txBox="1">
            <a:spLocks noChangeArrowheads="1"/>
          </p:cNvSpPr>
          <p:nvPr/>
        </p:nvSpPr>
        <p:spPr bwMode="auto">
          <a:xfrm>
            <a:off x="3800475" y="1533525"/>
            <a:ext cx="2790825" cy="190500"/>
          </a:xfrm>
          <a:prstGeom prst="rect">
            <a:avLst/>
          </a:prstGeom>
          <a:solidFill>
            <a:srgbClr val="FFFFFF"/>
          </a:solidFill>
          <a:ln w="9525">
            <a:noFill/>
            <a:miter lim="800000"/>
            <a:headEnd/>
            <a:tailEnd/>
          </a:ln>
        </p:spPr>
        <p:txBody>
          <a:bodyPr lIns="36576" tIns="0" rIns="36576" bIns="27432" anchor="b"/>
          <a:lstStyle/>
          <a:p>
            <a:pPr algn="ctr"/>
            <a:r>
              <a:rPr lang="el-GR" sz="1200" b="1">
                <a:solidFill>
                  <a:srgbClr val="000000"/>
                </a:solidFill>
                <a:latin typeface="Arial Greek" pitchFamily="34" charset="0"/>
                <a:cs typeface="Arial Greek" pitchFamily="34" charset="0"/>
              </a:rPr>
              <a:t>ΕΚΠΑΙΔΕΥΤΙΚΟ ΣΥΣΤΗΜΑ</a:t>
            </a:r>
          </a:p>
        </p:txBody>
      </p:sp>
      <p:sp>
        <p:nvSpPr>
          <p:cNvPr id="36358" name="Text Box 48"/>
          <p:cNvSpPr txBox="1">
            <a:spLocks noChangeArrowheads="1"/>
          </p:cNvSpPr>
          <p:nvPr/>
        </p:nvSpPr>
        <p:spPr bwMode="auto">
          <a:xfrm>
            <a:off x="2895600" y="1838325"/>
            <a:ext cx="762000" cy="180975"/>
          </a:xfrm>
          <a:prstGeom prst="rect">
            <a:avLst/>
          </a:prstGeom>
          <a:solidFill>
            <a:srgbClr val="FFFFFF"/>
          </a:solidFill>
          <a:ln w="9525">
            <a:noFill/>
            <a:miter lim="800000"/>
            <a:headEnd/>
            <a:tailEnd/>
          </a:ln>
        </p:spPr>
        <p:txBody>
          <a:bodyPr lIns="27432" tIns="22860" rIns="0" bIns="0"/>
          <a:lstStyle/>
          <a:p>
            <a:r>
              <a:rPr lang="el-GR" sz="1000" b="1" u="sng">
                <a:solidFill>
                  <a:srgbClr val="333399"/>
                </a:solidFill>
                <a:latin typeface="Arial Greek" pitchFamily="34" charset="0"/>
                <a:cs typeface="Arial Greek" pitchFamily="34" charset="0"/>
              </a:rPr>
              <a:t>ΕΙΣΡΟΕΣ</a:t>
            </a:r>
          </a:p>
        </p:txBody>
      </p:sp>
      <p:sp>
        <p:nvSpPr>
          <p:cNvPr id="36359" name="Text Box 50"/>
          <p:cNvSpPr txBox="1">
            <a:spLocks noChangeArrowheads="1"/>
          </p:cNvSpPr>
          <p:nvPr/>
        </p:nvSpPr>
        <p:spPr bwMode="auto">
          <a:xfrm>
            <a:off x="6886575" y="1924050"/>
            <a:ext cx="704850" cy="190500"/>
          </a:xfrm>
          <a:prstGeom prst="rect">
            <a:avLst/>
          </a:prstGeom>
          <a:solidFill>
            <a:srgbClr val="FFFFFF"/>
          </a:solidFill>
          <a:ln w="9525">
            <a:noFill/>
            <a:miter lim="800000"/>
            <a:headEnd/>
            <a:tailEnd/>
          </a:ln>
        </p:spPr>
        <p:txBody>
          <a:bodyPr lIns="27432" tIns="22860" rIns="0" bIns="0"/>
          <a:lstStyle/>
          <a:p>
            <a:r>
              <a:rPr lang="el-GR" sz="1000" b="1" u="sng">
                <a:solidFill>
                  <a:srgbClr val="333399"/>
                </a:solidFill>
                <a:latin typeface="Arial Greek" pitchFamily="34" charset="0"/>
                <a:cs typeface="Arial Greek" pitchFamily="34" charset="0"/>
              </a:rPr>
              <a:t>ΕΚΡΟΕΣ</a:t>
            </a:r>
          </a:p>
        </p:txBody>
      </p:sp>
      <p:cxnSp>
        <p:nvCxnSpPr>
          <p:cNvPr id="36360" name="AutoShape 52"/>
          <p:cNvCxnSpPr>
            <a:cxnSpLocks noChangeShapeType="1"/>
          </p:cNvCxnSpPr>
          <p:nvPr/>
        </p:nvCxnSpPr>
        <p:spPr bwMode="auto">
          <a:xfrm rot="10800000">
            <a:off x="5534025" y="4486275"/>
            <a:ext cx="1104900" cy="466725"/>
          </a:xfrm>
          <a:prstGeom prst="bentConnector2">
            <a:avLst/>
          </a:prstGeom>
          <a:noFill/>
          <a:ln w="9525">
            <a:solidFill>
              <a:srgbClr val="008000"/>
            </a:solidFill>
            <a:miter lim="800000"/>
            <a:headEnd/>
            <a:tailEnd type="triangle" w="med" len="med"/>
          </a:ln>
        </p:spPr>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p:nvPr>
        </p:nvSpPr>
        <p:spPr>
          <a:xfrm>
            <a:off x="107950" y="-100013"/>
            <a:ext cx="8928100" cy="1143001"/>
          </a:xfrm>
        </p:spPr>
        <p:txBody>
          <a:bodyPr/>
          <a:lstStyle/>
          <a:p>
            <a:pPr eaLnBrk="1" hangingPunct="1"/>
            <a:r>
              <a:rPr lang="el-GR" sz="3200" b="1" smtClean="0">
                <a:latin typeface="Comic Sans MS" pitchFamily="66" charset="0"/>
              </a:rPr>
              <a:t>ΧΑΡΑΚΤΗΡΙΣΤΙΚΑ ΤΟΥ ΕΠΑΓΓΕΛΜΑΤΙΑ</a:t>
            </a:r>
          </a:p>
        </p:txBody>
      </p:sp>
      <p:sp>
        <p:nvSpPr>
          <p:cNvPr id="36867" name="Rectangle 3"/>
          <p:cNvSpPr>
            <a:spLocks noGrp="1"/>
          </p:cNvSpPr>
          <p:nvPr>
            <p:ph idx="1"/>
          </p:nvPr>
        </p:nvSpPr>
        <p:spPr>
          <a:xfrm>
            <a:off x="457200" y="1600200"/>
            <a:ext cx="8229600" cy="4781550"/>
          </a:xfrm>
        </p:spPr>
        <p:txBody>
          <a:bodyPr/>
          <a:lstStyle/>
          <a:p>
            <a:pPr marL="609600" indent="-609600" eaLnBrk="1" hangingPunct="1">
              <a:buFont typeface="Arial" pitchFamily="34" charset="0"/>
              <a:buAutoNum type="arabicPeriod"/>
            </a:pPr>
            <a:r>
              <a:rPr lang="el-GR" sz="2400" smtClean="0">
                <a:latin typeface="Bookman Old Style" pitchFamily="18" charset="0"/>
                <a:cs typeface="Lucida Sans Unicode" pitchFamily="34" charset="0"/>
              </a:rPr>
              <a:t>Μακρά περίοδος εκπαίδευσης για την απόκτηση γνώσεων και δεξιοτήτων</a:t>
            </a:r>
          </a:p>
          <a:p>
            <a:pPr marL="609600" indent="-609600" eaLnBrk="1" hangingPunct="1">
              <a:buFont typeface="Arial" pitchFamily="34" charset="0"/>
              <a:buAutoNum type="arabicPeriod"/>
            </a:pPr>
            <a:endParaRPr lang="el-GR" sz="2400" smtClean="0">
              <a:latin typeface="Bookman Old Style" pitchFamily="18" charset="0"/>
              <a:cs typeface="Lucida Sans Unicode" pitchFamily="34" charset="0"/>
            </a:endParaRPr>
          </a:p>
          <a:p>
            <a:pPr marL="609600" indent="-609600" eaLnBrk="1" hangingPunct="1">
              <a:buFont typeface="Arial" pitchFamily="34" charset="0"/>
              <a:buAutoNum type="arabicPeriod"/>
            </a:pPr>
            <a:r>
              <a:rPr lang="el-GR" sz="2400" smtClean="0">
                <a:latin typeface="Bookman Old Style" pitchFamily="18" charset="0"/>
                <a:cs typeface="Lucida Sans Unicode" pitchFamily="34" charset="0"/>
              </a:rPr>
              <a:t>Πεδίο γνώσης όπου βασίζονται οι πρακτικές</a:t>
            </a:r>
          </a:p>
          <a:p>
            <a:pPr marL="609600" indent="-609600" eaLnBrk="1" hangingPunct="1">
              <a:buFont typeface="Arial" pitchFamily="34" charset="0"/>
              <a:buAutoNum type="arabicPeriod"/>
            </a:pPr>
            <a:endParaRPr lang="el-GR" sz="2400" smtClean="0">
              <a:latin typeface="Bookman Old Style" pitchFamily="18" charset="0"/>
              <a:cs typeface="Lucida Sans Unicode" pitchFamily="34" charset="0"/>
            </a:endParaRPr>
          </a:p>
          <a:p>
            <a:pPr marL="609600" indent="-609600" eaLnBrk="1" hangingPunct="1">
              <a:buFont typeface="Arial" pitchFamily="34" charset="0"/>
              <a:buAutoNum type="arabicPeriod"/>
            </a:pPr>
            <a:r>
              <a:rPr lang="el-GR" sz="2400" smtClean="0">
                <a:latin typeface="Bookman Old Style" pitchFamily="18" charset="0"/>
                <a:cs typeface="Lucida Sans Unicode" pitchFamily="34" charset="0"/>
              </a:rPr>
              <a:t>Μέριμνα για τον πελάτη</a:t>
            </a:r>
          </a:p>
          <a:p>
            <a:pPr marL="609600" indent="-609600" eaLnBrk="1" hangingPunct="1">
              <a:buFont typeface="Arial" pitchFamily="34" charset="0"/>
              <a:buAutoNum type="arabicPeriod"/>
            </a:pPr>
            <a:endParaRPr lang="el-GR" sz="2400" smtClean="0">
              <a:latin typeface="Bookman Old Style" pitchFamily="18" charset="0"/>
              <a:cs typeface="Lucida Sans Unicode" pitchFamily="34" charset="0"/>
            </a:endParaRPr>
          </a:p>
          <a:p>
            <a:pPr marL="609600" indent="-609600" eaLnBrk="1" hangingPunct="1">
              <a:buFont typeface="Arial" pitchFamily="34" charset="0"/>
              <a:buAutoNum type="arabicPeriod"/>
            </a:pPr>
            <a:r>
              <a:rPr lang="el-GR" sz="2400" smtClean="0">
                <a:latin typeface="Bookman Old Style" pitchFamily="18" charset="0"/>
                <a:cs typeface="Lucida Sans Unicode" pitchFamily="34" charset="0"/>
              </a:rPr>
              <a:t>Υψηλός βαθμός αυτονομίας</a:t>
            </a:r>
          </a:p>
          <a:p>
            <a:pPr marL="609600" indent="-609600" eaLnBrk="1" hangingPunct="1">
              <a:buFont typeface="Arial" pitchFamily="34" charset="0"/>
              <a:buAutoNum type="arabicPeriod"/>
            </a:pPr>
            <a:endParaRPr lang="el-GR" sz="2400" smtClean="0">
              <a:latin typeface="Bookman Old Style" pitchFamily="18" charset="0"/>
              <a:cs typeface="Lucida Sans Unicode" pitchFamily="34" charset="0"/>
            </a:endParaRPr>
          </a:p>
          <a:p>
            <a:pPr marL="609600" indent="-609600" eaLnBrk="1" hangingPunct="1">
              <a:buFont typeface="Arial" pitchFamily="34" charset="0"/>
              <a:buAutoNum type="arabicPeriod"/>
            </a:pPr>
            <a:r>
              <a:rPr lang="el-GR" sz="2400" smtClean="0">
                <a:latin typeface="Bookman Old Style" pitchFamily="18" charset="0"/>
                <a:cs typeface="Lucida Sans Unicode" pitchFamily="34" charset="0"/>
              </a:rPr>
              <a:t>Κώδικάς ηθικής που διέπει τις επαγγελματικές σχέσεις</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Τίτλος 1"/>
          <p:cNvSpPr>
            <a:spLocks noGrp="1"/>
          </p:cNvSpPr>
          <p:nvPr>
            <p:ph type="title"/>
          </p:nvPr>
        </p:nvSpPr>
        <p:spPr>
          <a:xfrm>
            <a:off x="457200" y="44450"/>
            <a:ext cx="8229600" cy="561975"/>
          </a:xfrm>
        </p:spPr>
        <p:txBody>
          <a:bodyPr/>
          <a:lstStyle/>
          <a:p>
            <a:r>
              <a:rPr lang="el-GR" sz="2800" b="1" smtClean="0">
                <a:latin typeface="Comic Sans MS" pitchFamily="66" charset="0"/>
              </a:rPr>
              <a:t>ΛΗΨΗ</a:t>
            </a:r>
            <a:r>
              <a:rPr lang="el-GR" sz="2800" b="1" smtClean="0"/>
              <a:t> </a:t>
            </a:r>
            <a:r>
              <a:rPr lang="el-GR" sz="2800" b="1" smtClean="0">
                <a:latin typeface="Comic Sans MS" pitchFamily="66" charset="0"/>
              </a:rPr>
              <a:t>ΑΠΟΦΑΣΗΣ</a:t>
            </a:r>
          </a:p>
        </p:txBody>
      </p:sp>
      <p:sp>
        <p:nvSpPr>
          <p:cNvPr id="37891" name="TextBox 3"/>
          <p:cNvSpPr txBox="1">
            <a:spLocks noChangeArrowheads="1"/>
          </p:cNvSpPr>
          <p:nvPr/>
        </p:nvSpPr>
        <p:spPr bwMode="auto">
          <a:xfrm>
            <a:off x="3203575" y="1196975"/>
            <a:ext cx="2376488" cy="584200"/>
          </a:xfrm>
          <a:prstGeom prst="rect">
            <a:avLst/>
          </a:prstGeom>
          <a:noFill/>
          <a:ln w="9525">
            <a:solidFill>
              <a:srgbClr val="C00000"/>
            </a:solidFill>
            <a:miter lim="800000"/>
            <a:headEnd/>
            <a:tailEnd/>
          </a:ln>
        </p:spPr>
        <p:txBody>
          <a:bodyPr>
            <a:spAutoFit/>
          </a:bodyPr>
          <a:lstStyle/>
          <a:p>
            <a:r>
              <a:rPr lang="el-GR" sz="1400" b="1">
                <a:latin typeface="Bookman Old Style" pitchFamily="18" charset="0"/>
              </a:rPr>
              <a:t>ΠΡΟΣΔΙΟΡΙΣΜΟΣ</a:t>
            </a:r>
            <a:r>
              <a:rPr lang="el-GR" sz="1600" b="1">
                <a:latin typeface="Bookman Old Style" pitchFamily="18" charset="0"/>
              </a:rPr>
              <a:t> ΤΟΥ ΠΡΟΒΛΗΜΑΤΟΣ</a:t>
            </a:r>
          </a:p>
        </p:txBody>
      </p:sp>
      <p:sp>
        <p:nvSpPr>
          <p:cNvPr id="37892" name="TextBox 4"/>
          <p:cNvSpPr txBox="1">
            <a:spLocks noChangeArrowheads="1"/>
          </p:cNvSpPr>
          <p:nvPr/>
        </p:nvSpPr>
        <p:spPr bwMode="auto">
          <a:xfrm>
            <a:off x="6443663" y="1196975"/>
            <a:ext cx="1657350" cy="522288"/>
          </a:xfrm>
          <a:prstGeom prst="rect">
            <a:avLst/>
          </a:prstGeom>
          <a:noFill/>
          <a:ln w="9525">
            <a:solidFill>
              <a:srgbClr val="C00000"/>
            </a:solidFill>
            <a:miter lim="800000"/>
            <a:headEnd/>
            <a:tailEnd/>
          </a:ln>
        </p:spPr>
        <p:txBody>
          <a:bodyPr>
            <a:spAutoFit/>
          </a:bodyPr>
          <a:lstStyle/>
          <a:p>
            <a:r>
              <a:rPr lang="el-GR" sz="1400" b="1">
                <a:latin typeface="Bookman Old Style" pitchFamily="18" charset="0"/>
              </a:rPr>
              <a:t>ΣΥΓΚΕΝΤΡΩΣΗ ΣΤΟΙΧΕΙΩΝ</a:t>
            </a:r>
          </a:p>
        </p:txBody>
      </p:sp>
      <p:sp>
        <p:nvSpPr>
          <p:cNvPr id="37893" name="TextBox 5"/>
          <p:cNvSpPr txBox="1">
            <a:spLocks noChangeArrowheads="1"/>
          </p:cNvSpPr>
          <p:nvPr/>
        </p:nvSpPr>
        <p:spPr bwMode="auto">
          <a:xfrm>
            <a:off x="6156325" y="2651125"/>
            <a:ext cx="2519363" cy="461963"/>
          </a:xfrm>
          <a:prstGeom prst="rect">
            <a:avLst/>
          </a:prstGeom>
          <a:noFill/>
          <a:ln w="9525">
            <a:solidFill>
              <a:srgbClr val="C00000"/>
            </a:solidFill>
            <a:miter lim="800000"/>
            <a:headEnd/>
            <a:tailEnd/>
          </a:ln>
        </p:spPr>
        <p:txBody>
          <a:bodyPr>
            <a:spAutoFit/>
          </a:bodyPr>
          <a:lstStyle/>
          <a:p>
            <a:r>
              <a:rPr lang="el-GR" sz="1400" b="1"/>
              <a:t>ΠΡΟΤΕΙΝΟΜΕΝΕΣ ΛΥΣΕΙΣ</a:t>
            </a:r>
          </a:p>
          <a:p>
            <a:r>
              <a:rPr lang="el-GR" sz="1000"/>
              <a:t>ΑΝΑΠΤΥΞΗ ΕΝΑΛΛΑΚΤΙΚΩΝ ΛΥΣΕΩΝ</a:t>
            </a:r>
          </a:p>
        </p:txBody>
      </p:sp>
      <p:sp>
        <p:nvSpPr>
          <p:cNvPr id="37894" name="TextBox 6"/>
          <p:cNvSpPr txBox="1">
            <a:spLocks noChangeArrowheads="1"/>
          </p:cNvSpPr>
          <p:nvPr/>
        </p:nvSpPr>
        <p:spPr bwMode="auto">
          <a:xfrm>
            <a:off x="6011863" y="3984625"/>
            <a:ext cx="2305050" cy="307975"/>
          </a:xfrm>
          <a:prstGeom prst="rect">
            <a:avLst/>
          </a:prstGeom>
          <a:noFill/>
          <a:ln w="9525">
            <a:solidFill>
              <a:srgbClr val="C00000"/>
            </a:solidFill>
            <a:miter lim="800000"/>
            <a:headEnd/>
            <a:tailEnd/>
          </a:ln>
        </p:spPr>
        <p:txBody>
          <a:bodyPr>
            <a:spAutoFit/>
          </a:bodyPr>
          <a:lstStyle/>
          <a:p>
            <a:r>
              <a:rPr lang="el-GR" sz="1400" b="1">
                <a:latin typeface="Bookman Old Style" pitchFamily="18" charset="0"/>
              </a:rPr>
              <a:t>ΑΞΙΟΛΟΓΗΣΗ ΛΥΣΕΩΝ</a:t>
            </a:r>
          </a:p>
        </p:txBody>
      </p:sp>
      <p:sp>
        <p:nvSpPr>
          <p:cNvPr id="37895" name="TextBox 7"/>
          <p:cNvSpPr txBox="1">
            <a:spLocks noChangeArrowheads="1"/>
          </p:cNvSpPr>
          <p:nvPr/>
        </p:nvSpPr>
        <p:spPr bwMode="auto">
          <a:xfrm>
            <a:off x="5219700" y="5334000"/>
            <a:ext cx="2089150" cy="615950"/>
          </a:xfrm>
          <a:prstGeom prst="rect">
            <a:avLst/>
          </a:prstGeom>
          <a:noFill/>
          <a:ln w="9525">
            <a:solidFill>
              <a:srgbClr val="C00000"/>
            </a:solidFill>
            <a:miter lim="800000"/>
            <a:headEnd/>
            <a:tailEnd/>
          </a:ln>
        </p:spPr>
        <p:txBody>
          <a:bodyPr>
            <a:spAutoFit/>
          </a:bodyPr>
          <a:lstStyle/>
          <a:p>
            <a:r>
              <a:rPr lang="el-GR" sz="1400" b="1">
                <a:latin typeface="Bookman Old Style" pitchFamily="18" charset="0"/>
              </a:rPr>
              <a:t>ΛΗΨΗ ΑΠΟΦΑΣΗΣ</a:t>
            </a:r>
          </a:p>
          <a:p>
            <a:r>
              <a:rPr lang="el-GR" sz="1000">
                <a:latin typeface="Bookman Old Style" pitchFamily="18" charset="0"/>
              </a:rPr>
              <a:t>ΕΠΙΛΟΓΗ ΤΗΣ ΚΑΤΑΛΛΗΛΟΤΕΡΗΣ ΛΥΣΗΣ</a:t>
            </a:r>
          </a:p>
        </p:txBody>
      </p:sp>
      <p:sp>
        <p:nvSpPr>
          <p:cNvPr id="37896" name="TextBox 8"/>
          <p:cNvSpPr txBox="1">
            <a:spLocks noChangeArrowheads="1"/>
          </p:cNvSpPr>
          <p:nvPr/>
        </p:nvSpPr>
        <p:spPr bwMode="auto">
          <a:xfrm>
            <a:off x="2411413" y="5157788"/>
            <a:ext cx="1873250" cy="460375"/>
          </a:xfrm>
          <a:prstGeom prst="rect">
            <a:avLst/>
          </a:prstGeom>
          <a:noFill/>
          <a:ln w="9525">
            <a:solidFill>
              <a:srgbClr val="C00000"/>
            </a:solidFill>
            <a:miter lim="800000"/>
            <a:headEnd/>
            <a:tailEnd/>
          </a:ln>
        </p:spPr>
        <p:txBody>
          <a:bodyPr>
            <a:spAutoFit/>
          </a:bodyPr>
          <a:lstStyle/>
          <a:p>
            <a:r>
              <a:rPr lang="el-GR" sz="1400" b="1">
                <a:latin typeface="Bookman Old Style" pitchFamily="18" charset="0"/>
              </a:rPr>
              <a:t>ΕΦΑΡΜΟΓΗ</a:t>
            </a:r>
          </a:p>
          <a:p>
            <a:r>
              <a:rPr lang="el-GR" sz="1000">
                <a:latin typeface="Bookman Old Style" pitchFamily="18" charset="0"/>
              </a:rPr>
              <a:t>ΥΛΟΠΟΙΗΣΗ ΤΗΣ ΛΥΣΗΣ</a:t>
            </a:r>
          </a:p>
        </p:txBody>
      </p:sp>
      <p:sp>
        <p:nvSpPr>
          <p:cNvPr id="37897" name="TextBox 9"/>
          <p:cNvSpPr txBox="1">
            <a:spLocks noChangeArrowheads="1"/>
          </p:cNvSpPr>
          <p:nvPr/>
        </p:nvSpPr>
        <p:spPr bwMode="auto">
          <a:xfrm>
            <a:off x="539750" y="3860800"/>
            <a:ext cx="3095625" cy="677863"/>
          </a:xfrm>
          <a:prstGeom prst="rect">
            <a:avLst/>
          </a:prstGeom>
          <a:noFill/>
          <a:ln w="9525">
            <a:solidFill>
              <a:srgbClr val="C00000"/>
            </a:solidFill>
            <a:miter lim="800000"/>
            <a:headEnd/>
            <a:tailEnd/>
          </a:ln>
        </p:spPr>
        <p:txBody>
          <a:bodyPr>
            <a:spAutoFit/>
          </a:bodyPr>
          <a:lstStyle/>
          <a:p>
            <a:r>
              <a:rPr lang="el-GR" sz="1400" b="1">
                <a:latin typeface="Bookman Old Style" pitchFamily="18" charset="0"/>
              </a:rPr>
              <a:t>ΣΥΛΛΟΓΗ ΣΤΟΙΧΕΙΩΝ –ΕΛΕΓΧΟΣ</a:t>
            </a:r>
          </a:p>
          <a:p>
            <a:r>
              <a:rPr lang="el-GR" sz="1000">
                <a:latin typeface="Bookman Old Style" pitchFamily="18" charset="0"/>
              </a:rPr>
              <a:t>ΠΑΡΑΚΟΛΟΥΘΗΣΗ ΚΑΙ ΕΛΕΓΧΟΣ</a:t>
            </a:r>
          </a:p>
        </p:txBody>
      </p:sp>
      <p:sp>
        <p:nvSpPr>
          <p:cNvPr id="37898" name="TextBox 10"/>
          <p:cNvSpPr txBox="1">
            <a:spLocks noChangeArrowheads="1"/>
          </p:cNvSpPr>
          <p:nvPr/>
        </p:nvSpPr>
        <p:spPr bwMode="auto">
          <a:xfrm>
            <a:off x="971550" y="2349500"/>
            <a:ext cx="1512888" cy="306388"/>
          </a:xfrm>
          <a:prstGeom prst="rect">
            <a:avLst/>
          </a:prstGeom>
          <a:noFill/>
          <a:ln w="9525">
            <a:solidFill>
              <a:srgbClr val="C00000"/>
            </a:solidFill>
            <a:miter lim="800000"/>
            <a:headEnd/>
            <a:tailEnd/>
          </a:ln>
        </p:spPr>
        <p:txBody>
          <a:bodyPr>
            <a:spAutoFit/>
          </a:bodyPr>
          <a:lstStyle/>
          <a:p>
            <a:r>
              <a:rPr lang="el-GR" sz="1400" b="1">
                <a:latin typeface="Bookman Old Style" pitchFamily="18" charset="0"/>
              </a:rPr>
              <a:t>ΑΞΙΟΛΟΓΗΣΗ</a:t>
            </a:r>
          </a:p>
        </p:txBody>
      </p:sp>
      <p:cxnSp>
        <p:nvCxnSpPr>
          <p:cNvPr id="13" name="Ευθύγραμμο βέλος σύνδεσης 12"/>
          <p:cNvCxnSpPr>
            <a:stCxn id="37891" idx="2"/>
            <a:endCxn id="37893" idx="0"/>
          </p:cNvCxnSpPr>
          <p:nvPr/>
        </p:nvCxnSpPr>
        <p:spPr>
          <a:xfrm>
            <a:off x="4392613" y="1781175"/>
            <a:ext cx="3024187" cy="869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Ευθύγραμμο βέλος σύνδεσης 14"/>
          <p:cNvCxnSpPr>
            <a:stCxn id="37891" idx="3"/>
            <a:endCxn id="37892" idx="1"/>
          </p:cNvCxnSpPr>
          <p:nvPr/>
        </p:nvCxnSpPr>
        <p:spPr>
          <a:xfrm flipV="1">
            <a:off x="5580063" y="1458913"/>
            <a:ext cx="863600" cy="301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Ευθύγραμμο βέλος σύνδεσης 16"/>
          <p:cNvCxnSpPr>
            <a:stCxn id="37892" idx="2"/>
            <a:endCxn id="37893" idx="0"/>
          </p:cNvCxnSpPr>
          <p:nvPr/>
        </p:nvCxnSpPr>
        <p:spPr>
          <a:xfrm>
            <a:off x="7272338" y="1719263"/>
            <a:ext cx="144462" cy="9318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Ευθύγραμμο βέλος σύνδεσης 18"/>
          <p:cNvCxnSpPr>
            <a:stCxn id="37892" idx="1"/>
            <a:endCxn id="37891" idx="3"/>
          </p:cNvCxnSpPr>
          <p:nvPr/>
        </p:nvCxnSpPr>
        <p:spPr>
          <a:xfrm flipH="1">
            <a:off x="5580063" y="1458913"/>
            <a:ext cx="863600" cy="3016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3" name="Ευθύγραμμο βέλος σύνδεσης 22"/>
          <p:cNvCxnSpPr>
            <a:stCxn id="37893" idx="2"/>
            <a:endCxn id="37894" idx="0"/>
          </p:cNvCxnSpPr>
          <p:nvPr/>
        </p:nvCxnSpPr>
        <p:spPr>
          <a:xfrm flipH="1">
            <a:off x="7164388" y="3113088"/>
            <a:ext cx="252412" cy="8715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Ευθύγραμμο βέλος σύνδεσης 24"/>
          <p:cNvCxnSpPr>
            <a:stCxn id="37894" idx="2"/>
            <a:endCxn id="37895" idx="0"/>
          </p:cNvCxnSpPr>
          <p:nvPr/>
        </p:nvCxnSpPr>
        <p:spPr>
          <a:xfrm flipH="1">
            <a:off x="6264275" y="4292600"/>
            <a:ext cx="900113" cy="1041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Ευθύγραμμο βέλος σύνδεσης 28"/>
          <p:cNvCxnSpPr>
            <a:stCxn id="37895" idx="1"/>
            <a:endCxn id="37896" idx="3"/>
          </p:cNvCxnSpPr>
          <p:nvPr/>
        </p:nvCxnSpPr>
        <p:spPr>
          <a:xfrm flipH="1" flipV="1">
            <a:off x="4284663" y="5387975"/>
            <a:ext cx="935037" cy="254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Ευθύγραμμο βέλος σύνδεσης 30"/>
          <p:cNvCxnSpPr>
            <a:stCxn id="37896" idx="0"/>
            <a:endCxn id="37897" idx="2"/>
          </p:cNvCxnSpPr>
          <p:nvPr/>
        </p:nvCxnSpPr>
        <p:spPr>
          <a:xfrm flipH="1" flipV="1">
            <a:off x="2087563" y="4538663"/>
            <a:ext cx="1260475" cy="6191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Ευθύγραμμο βέλος σύνδεσης 32"/>
          <p:cNvCxnSpPr>
            <a:stCxn id="37897" idx="0"/>
            <a:endCxn id="37898" idx="2"/>
          </p:cNvCxnSpPr>
          <p:nvPr/>
        </p:nvCxnSpPr>
        <p:spPr>
          <a:xfrm flipH="1" flipV="1">
            <a:off x="1727200" y="2655888"/>
            <a:ext cx="360363" cy="12049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Ευθύγραμμο βέλος σύνδεσης 34"/>
          <p:cNvCxnSpPr>
            <a:stCxn id="37898" idx="0"/>
            <a:endCxn id="37891" idx="1"/>
          </p:cNvCxnSpPr>
          <p:nvPr/>
        </p:nvCxnSpPr>
        <p:spPr>
          <a:xfrm flipV="1">
            <a:off x="1727200" y="1489075"/>
            <a:ext cx="1476375" cy="860425"/>
          </a:xfrm>
          <a:prstGeom prst="straightConnector1">
            <a:avLst/>
          </a:prstGeom>
          <a:ln w="15875">
            <a:prstDash val="sysDot"/>
            <a:tailEnd type="stealth"/>
          </a:ln>
        </p:spPr>
        <p:style>
          <a:lnRef idx="1">
            <a:schemeClr val="accent1"/>
          </a:lnRef>
          <a:fillRef idx="0">
            <a:schemeClr val="accent1"/>
          </a:fillRef>
          <a:effectRef idx="0">
            <a:schemeClr val="accent1"/>
          </a:effectRef>
          <a:fontRef idx="minor">
            <a:schemeClr val="tx1"/>
          </a:fontRef>
        </p:style>
      </p:cxnSp>
      <p:cxnSp>
        <p:nvCxnSpPr>
          <p:cNvPr id="37" name="Ευθύγραμμο βέλος σύνδεσης 36"/>
          <p:cNvCxnSpPr>
            <a:stCxn id="37898" idx="3"/>
            <a:endCxn id="37893" idx="1"/>
          </p:cNvCxnSpPr>
          <p:nvPr/>
        </p:nvCxnSpPr>
        <p:spPr>
          <a:xfrm>
            <a:off x="2484438" y="2503488"/>
            <a:ext cx="3671887" cy="379412"/>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39" name="Ευθύγραμμο βέλος σύνδεσης 38"/>
          <p:cNvCxnSpPr>
            <a:stCxn id="37898" idx="3"/>
            <a:endCxn id="37894" idx="1"/>
          </p:cNvCxnSpPr>
          <p:nvPr/>
        </p:nvCxnSpPr>
        <p:spPr>
          <a:xfrm>
            <a:off x="2484438" y="2503488"/>
            <a:ext cx="3527425" cy="1635125"/>
          </a:xfrm>
          <a:prstGeom prst="straightConnector1">
            <a:avLst/>
          </a:prstGeom>
          <a:ln>
            <a:prstDash val="sysDash"/>
            <a:headEnd type="none"/>
            <a:tailEnd type="stealt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p:txBody>
          <a:bodyPr/>
          <a:lstStyle/>
          <a:p>
            <a:r>
              <a:rPr lang="el-GR" sz="2400" b="1" smtClean="0">
                <a:latin typeface="Comic Sans MS" pitchFamily="66" charset="0"/>
              </a:rPr>
              <a:t>ΟΜΑΔΙΚΗ ΛΗΨΗ ΑΠΟΦΑΣΗΣ</a:t>
            </a:r>
          </a:p>
        </p:txBody>
      </p:sp>
      <p:graphicFrame>
        <p:nvGraphicFramePr>
          <p:cNvPr id="133164" name="Group 44"/>
          <p:cNvGraphicFramePr>
            <a:graphicFrameLocks noGrp="1"/>
          </p:cNvGraphicFramePr>
          <p:nvPr>
            <p:ph type="tbl" idx="1"/>
          </p:nvPr>
        </p:nvGraphicFramePr>
        <p:xfrm>
          <a:off x="457200" y="1600200"/>
          <a:ext cx="8229600" cy="5068890"/>
        </p:xfrm>
        <a:graphic>
          <a:graphicData uri="http://schemas.openxmlformats.org/drawingml/2006/table">
            <a:tbl>
              <a:tblPr/>
              <a:tblGrid>
                <a:gridCol w="442913"/>
                <a:gridCol w="3671887"/>
                <a:gridCol w="720725"/>
                <a:gridCol w="3394075"/>
              </a:tblGrid>
              <a:tr h="846138">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endParaRPr kumimoji="0" lang="el-GR" sz="2800" b="0" i="0" u="none" strike="noStrike" cap="none" normalizeH="0" baseline="0" dirty="0" smtClean="0">
                        <a:ln>
                          <a:noFill/>
                        </a:ln>
                        <a:solidFill>
                          <a:schemeClr val="tx1"/>
                        </a:solidFill>
                        <a:effectLst/>
                        <a:latin typeface="Calibri"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b="1" i="0" u="none" strike="noStrike" cap="none" normalizeH="0" baseline="0" smtClean="0">
                          <a:ln>
                            <a:noFill/>
                          </a:ln>
                          <a:solidFill>
                            <a:schemeClr val="tx1"/>
                          </a:solidFill>
                          <a:effectLst/>
                          <a:latin typeface="Arial" pitchFamily="34" charset="0"/>
                          <a:cs typeface="Arial" pitchFamily="34" charset="0"/>
                        </a:rPr>
                        <a:t>ΠΛΕΟΝΕΚΤΗΜΑΤΑ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endParaRPr kumimoji="0" lang="el-GR" sz="2000" b="1" i="0" u="none" strike="noStrike" cap="none" normalizeH="0" baseline="0" smtClean="0">
                        <a:ln>
                          <a:noFill/>
                        </a:ln>
                        <a:solidFill>
                          <a:schemeClr val="tx1"/>
                        </a:solidFill>
                        <a:effectLst/>
                        <a:latin typeface="Calibri"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b="1" i="0" u="none" strike="noStrike" cap="none" normalizeH="0" baseline="0" smtClean="0">
                          <a:ln>
                            <a:noFill/>
                          </a:ln>
                          <a:solidFill>
                            <a:schemeClr val="tx1"/>
                          </a:solidFill>
                          <a:effectLst/>
                          <a:latin typeface="Arial" pitchFamily="34" charset="0"/>
                          <a:cs typeface="Arial" pitchFamily="34" charset="0"/>
                        </a:rPr>
                        <a:t>ΜΕΙΟΝΕΚΗΜΑΤΑ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2963">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b="0" i="0" u="none" strike="noStrike" cap="none" normalizeH="0" baseline="0" smtClean="0">
                          <a:ln>
                            <a:noFill/>
                          </a:ln>
                          <a:solidFill>
                            <a:schemeClr val="tx1"/>
                          </a:solidFill>
                          <a:effectLst/>
                          <a:latin typeface="Arial" pitchFamily="34" charset="0"/>
                          <a:cs typeface="Arial"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1600" b="0" i="0" u="none" strike="noStrike" cap="none" normalizeH="0" baseline="0" smtClean="0">
                          <a:ln>
                            <a:noFill/>
                          </a:ln>
                          <a:solidFill>
                            <a:schemeClr val="tx1"/>
                          </a:solidFill>
                          <a:effectLst/>
                          <a:latin typeface="Calibri" pitchFamily="34" charset="0"/>
                          <a:cs typeface="Arial" pitchFamily="34" charset="0"/>
                        </a:rPr>
                        <a:t>Είναι διαθέσιμη περισσότερη πληροφορία και γνώση για το πρόβλημα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1600" b="0" i="0" u="none" strike="noStrike" cap="none" normalizeH="0" baseline="0" smtClean="0">
                          <a:ln>
                            <a:noFill/>
                          </a:ln>
                          <a:solidFill>
                            <a:schemeClr val="tx1"/>
                          </a:solidFill>
                          <a:effectLst/>
                          <a:latin typeface="Arial" pitchFamily="34" charset="0"/>
                          <a:cs typeface="Arial"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1600" b="0" i="0" u="none" strike="noStrike" cap="none" normalizeH="0" baseline="0" smtClean="0">
                          <a:ln>
                            <a:noFill/>
                          </a:ln>
                          <a:solidFill>
                            <a:schemeClr val="tx1"/>
                          </a:solidFill>
                          <a:effectLst/>
                          <a:latin typeface="Calibri" pitchFamily="34" charset="0"/>
                          <a:cs typeface="Arial" pitchFamily="34" charset="0"/>
                        </a:rPr>
                        <a:t>Κοστίζει περισσότερο, γιατί απαιτείται περισσότερος χρόνος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6138">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b="0" i="0" u="none" strike="noStrike" cap="none" normalizeH="0" baseline="0" smtClean="0">
                          <a:ln>
                            <a:noFill/>
                          </a:ln>
                          <a:solidFill>
                            <a:schemeClr val="tx1"/>
                          </a:solidFill>
                          <a:effectLst/>
                          <a:latin typeface="Arial" pitchFamily="34" charset="0"/>
                          <a:cs typeface="Arial"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1600" b="0" i="0" u="none" strike="noStrike" cap="none" normalizeH="0" baseline="0" dirty="0" smtClean="0">
                          <a:ln>
                            <a:noFill/>
                          </a:ln>
                          <a:solidFill>
                            <a:schemeClr val="tx1"/>
                          </a:solidFill>
                          <a:effectLst/>
                          <a:latin typeface="Calibri" pitchFamily="34" charset="0"/>
                          <a:cs typeface="Arial" pitchFamily="34" charset="0"/>
                        </a:rPr>
                        <a:t>Μπορεί να αναπτυχθούν περισσότερες εναλλακτικές  λύσεις</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1600" b="0" i="0" u="none" strike="noStrike" cap="none" normalizeH="0" baseline="0" smtClean="0">
                          <a:ln>
                            <a:noFill/>
                          </a:ln>
                          <a:solidFill>
                            <a:schemeClr val="tx1"/>
                          </a:solidFill>
                          <a:effectLst/>
                          <a:latin typeface="Arial" pitchFamily="34" charset="0"/>
                          <a:cs typeface="Arial"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1600" b="0" i="0" u="none" strike="noStrike" cap="none" normalizeH="0" baseline="0" smtClean="0">
                          <a:ln>
                            <a:noFill/>
                          </a:ln>
                          <a:solidFill>
                            <a:schemeClr val="tx1"/>
                          </a:solidFill>
                          <a:effectLst/>
                          <a:latin typeface="Calibri" pitchFamily="34" charset="0"/>
                          <a:cs typeface="Arial" pitchFamily="34" charset="0"/>
                        </a:rPr>
                        <a:t>Μπορεί να μονοπωλήσει τη συζήτηση ένα μόνο άτομο ή λίγα της ομάδας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4550">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b="0" i="0" u="none" strike="noStrike" cap="none" normalizeH="0" baseline="0" smtClean="0">
                          <a:ln>
                            <a:noFill/>
                          </a:ln>
                          <a:solidFill>
                            <a:schemeClr val="tx1"/>
                          </a:solidFill>
                          <a:effectLst/>
                          <a:latin typeface="Arial" pitchFamily="34" charset="0"/>
                          <a:cs typeface="Arial"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1600" b="0" i="0" u="none" strike="noStrike" cap="none" normalizeH="0" baseline="0" smtClean="0">
                          <a:ln>
                            <a:noFill/>
                          </a:ln>
                          <a:solidFill>
                            <a:schemeClr val="tx1"/>
                          </a:solidFill>
                          <a:effectLst/>
                          <a:latin typeface="Calibri" pitchFamily="34" charset="0"/>
                          <a:cs typeface="Arial" pitchFamily="34" charset="0"/>
                        </a:rPr>
                        <a:t>Υπάρχει μεγαλύτερη αποδοχή από τα άτομα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1600" b="0" i="0" u="none" strike="noStrike" cap="none" normalizeH="0" baseline="0" smtClean="0">
                          <a:ln>
                            <a:noFill/>
                          </a:ln>
                          <a:solidFill>
                            <a:schemeClr val="tx1"/>
                          </a:solidFill>
                          <a:effectLst/>
                          <a:latin typeface="Arial" pitchFamily="34" charset="0"/>
                          <a:cs typeface="Arial"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1600" b="0" i="0" u="none" strike="noStrike" cap="none" normalizeH="0" baseline="0" smtClean="0">
                          <a:ln>
                            <a:noFill/>
                          </a:ln>
                          <a:solidFill>
                            <a:schemeClr val="tx1"/>
                          </a:solidFill>
                          <a:effectLst/>
                          <a:latin typeface="Calibri" pitchFamily="34" charset="0"/>
                          <a:cs typeface="Arial" pitchFamily="34" charset="0"/>
                        </a:rPr>
                        <a:t>Μπορεί να λάβει χώρα η «ομαδική σκέψη»</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2963">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b="0" i="0" u="none" strike="noStrike" cap="none" normalizeH="0" baseline="0" smtClean="0">
                          <a:ln>
                            <a:noFill/>
                          </a:ln>
                          <a:solidFill>
                            <a:schemeClr val="tx1"/>
                          </a:solidFill>
                          <a:effectLst/>
                          <a:latin typeface="Arial" pitchFamily="34" charset="0"/>
                          <a:cs typeface="Arial" pitchFamily="34"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1600" b="0" i="0" u="none" strike="noStrike" cap="none" normalizeH="0" baseline="0" smtClean="0">
                          <a:ln>
                            <a:noFill/>
                          </a:ln>
                          <a:solidFill>
                            <a:schemeClr val="tx1"/>
                          </a:solidFill>
                          <a:effectLst/>
                          <a:latin typeface="Calibri" pitchFamily="34" charset="0"/>
                          <a:cs typeface="Arial" pitchFamily="34" charset="0"/>
                        </a:rPr>
                        <a:t>Τα άτομα αποκτούν εμπειρία και δεξιότητες για μελλοντική χρήση.</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1600" b="0" i="0" u="none" strike="noStrike" cap="none" normalizeH="0" baseline="0" smtClean="0">
                          <a:ln>
                            <a:noFill/>
                          </a:ln>
                          <a:solidFill>
                            <a:schemeClr val="tx1"/>
                          </a:solidFill>
                          <a:effectLst/>
                          <a:latin typeface="Arial" pitchFamily="34" charset="0"/>
                          <a:cs typeface="Arial"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1600" b="0" i="0" u="none" strike="noStrike" cap="none" normalizeH="0" baseline="0" smtClean="0">
                          <a:ln>
                            <a:noFill/>
                          </a:ln>
                          <a:solidFill>
                            <a:schemeClr val="tx1"/>
                          </a:solidFill>
                          <a:effectLst/>
                          <a:latin typeface="Calibri" pitchFamily="34" charset="0"/>
                          <a:cs typeface="Arial" pitchFamily="34" charset="0"/>
                        </a:rPr>
                        <a:t>Μερικές φορές για διάφορους λόγους προτείνουν μια συμβιβαστική λύση</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6138">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b="0" i="0" u="none" strike="noStrike" cap="none" normalizeH="0" baseline="0" smtClean="0">
                          <a:ln>
                            <a:noFill/>
                          </a:ln>
                          <a:solidFill>
                            <a:schemeClr val="tx1"/>
                          </a:solidFill>
                          <a:effectLst/>
                          <a:latin typeface="Arial" pitchFamily="34" charset="0"/>
                          <a:cs typeface="Arial" pitchFamily="34"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1600" b="0" i="0" u="none" strike="noStrike" cap="none" normalizeH="0" baseline="0" smtClean="0">
                          <a:ln>
                            <a:noFill/>
                          </a:ln>
                          <a:solidFill>
                            <a:schemeClr val="tx1"/>
                          </a:solidFill>
                          <a:effectLst/>
                          <a:latin typeface="Calibri" pitchFamily="34" charset="0"/>
                          <a:cs typeface="Arial" pitchFamily="34" charset="0"/>
                        </a:rPr>
                        <a:t>Υπάρχει μεγάλη ικανοποίηση στα μέλη</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1600" b="0" i="0" u="none" strike="noStrike" cap="none" normalizeH="0" baseline="0" smtClean="0">
                          <a:ln>
                            <a:noFill/>
                          </a:ln>
                          <a:solidFill>
                            <a:schemeClr val="tx1"/>
                          </a:solidFill>
                          <a:effectLst/>
                          <a:latin typeface="Arial" pitchFamily="34" charset="0"/>
                          <a:cs typeface="Arial" pitchFamily="34"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1600" b="0" i="0" u="none" strike="noStrike" cap="none" normalizeH="0" baseline="0" smtClean="0">
                          <a:ln>
                            <a:noFill/>
                          </a:ln>
                          <a:solidFill>
                            <a:schemeClr val="tx1"/>
                          </a:solidFill>
                          <a:effectLst/>
                          <a:latin typeface="Calibri" pitchFamily="34" charset="0"/>
                          <a:cs typeface="Arial" pitchFamily="34" charset="0"/>
                        </a:rPr>
                        <a:t>Υπάρχει μια κοινωνική πίεση για συμμόρφωση</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 Τίτλος"/>
          <p:cNvSpPr>
            <a:spLocks noGrp="1"/>
          </p:cNvSpPr>
          <p:nvPr>
            <p:ph type="title"/>
          </p:nvPr>
        </p:nvSpPr>
        <p:spPr>
          <a:xfrm>
            <a:off x="428625" y="142875"/>
            <a:ext cx="8229600" cy="1143000"/>
          </a:xfrm>
        </p:spPr>
        <p:txBody>
          <a:bodyPr/>
          <a:lstStyle/>
          <a:p>
            <a:pPr eaLnBrk="1" hangingPunct="1"/>
            <a:r>
              <a:rPr lang="el-GR" sz="2800" smtClean="0">
                <a:latin typeface="Comic Sans MS" pitchFamily="66" charset="0"/>
              </a:rPr>
              <a:t>ΠΑΡΑΔΕΙΓΜΑ ΔΙΕΥΘΥΝΣΗΣ </a:t>
            </a:r>
            <a:br>
              <a:rPr lang="el-GR" sz="2800" smtClean="0">
                <a:latin typeface="Comic Sans MS" pitchFamily="66" charset="0"/>
              </a:rPr>
            </a:br>
            <a:r>
              <a:rPr lang="el-GR" sz="2800" smtClean="0">
                <a:latin typeface="Comic Sans MS" pitchFamily="66" charset="0"/>
              </a:rPr>
              <a:t>(κατά στόχους και αποτελέσματα)</a:t>
            </a:r>
          </a:p>
        </p:txBody>
      </p:sp>
      <p:sp>
        <p:nvSpPr>
          <p:cNvPr id="3" name="2 - TextBox"/>
          <p:cNvSpPr txBox="1"/>
          <p:nvPr/>
        </p:nvSpPr>
        <p:spPr>
          <a:xfrm>
            <a:off x="500034" y="1928802"/>
            <a:ext cx="1143008" cy="400110"/>
          </a:xfrm>
          <a:prstGeom prst="rect">
            <a:avLst/>
          </a:prstGeom>
          <a:effectLst>
            <a:innerShdw blurRad="63500" dist="50800" dir="18900000">
              <a:prstClr val="black">
                <a:alpha val="50000"/>
              </a:prstClr>
            </a:innerShdw>
          </a:effectLst>
        </p:spPr>
        <p:style>
          <a:lnRef idx="2">
            <a:schemeClr val="accent1"/>
          </a:lnRef>
          <a:fillRef idx="1">
            <a:schemeClr val="lt1"/>
          </a:fillRef>
          <a:effectRef idx="0">
            <a:schemeClr val="accent1"/>
          </a:effectRef>
          <a:fontRef idx="minor">
            <a:schemeClr val="dk1"/>
          </a:fontRef>
        </p:style>
        <p:txBody>
          <a:bodyPr>
            <a:spAutoFit/>
          </a:bodyPr>
          <a:lstStyle/>
          <a:p>
            <a:pPr>
              <a:defRPr/>
            </a:pPr>
            <a:r>
              <a:rPr lang="el-GR" sz="2000">
                <a:solidFill>
                  <a:srgbClr val="000000"/>
                </a:solidFill>
                <a:latin typeface="Comic Sans MS" pitchFamily="66" charset="0"/>
                <a:cs typeface="Arial" pitchFamily="34" charset="0"/>
              </a:rPr>
              <a:t>Κανόνες </a:t>
            </a:r>
          </a:p>
        </p:txBody>
      </p:sp>
      <p:sp>
        <p:nvSpPr>
          <p:cNvPr id="4" name="3 - TextBox"/>
          <p:cNvSpPr txBox="1"/>
          <p:nvPr/>
        </p:nvSpPr>
        <p:spPr>
          <a:xfrm>
            <a:off x="500034" y="3792684"/>
            <a:ext cx="1839718" cy="707886"/>
          </a:xfrm>
          <a:prstGeom prst="rect">
            <a:avLst/>
          </a:prstGeom>
          <a:effectLst>
            <a:innerShdw blurRad="63500" dist="50800" dir="18900000">
              <a:prstClr val="black">
                <a:alpha val="50000"/>
              </a:prstClr>
            </a:innerShdw>
          </a:effectLst>
        </p:spPr>
        <p:style>
          <a:lnRef idx="2">
            <a:schemeClr val="accent1"/>
          </a:lnRef>
          <a:fillRef idx="1">
            <a:schemeClr val="lt1"/>
          </a:fillRef>
          <a:effectRef idx="0">
            <a:schemeClr val="accent1"/>
          </a:effectRef>
          <a:fontRef idx="minor">
            <a:schemeClr val="dk1"/>
          </a:fontRef>
        </p:style>
        <p:txBody>
          <a:bodyPr>
            <a:spAutoFit/>
          </a:bodyPr>
          <a:lstStyle/>
          <a:p>
            <a:pPr>
              <a:defRPr/>
            </a:pPr>
            <a:r>
              <a:rPr lang="el-GR" sz="2000">
                <a:solidFill>
                  <a:srgbClr val="000000"/>
                </a:solidFill>
                <a:latin typeface="Comic Sans MS" pitchFamily="66" charset="0"/>
                <a:cs typeface="Arial" pitchFamily="34" charset="0"/>
              </a:rPr>
              <a:t>Αντικειμενικοί στόχοι</a:t>
            </a:r>
          </a:p>
        </p:txBody>
      </p:sp>
      <p:sp>
        <p:nvSpPr>
          <p:cNvPr id="5" name="4 - TextBox"/>
          <p:cNvSpPr txBox="1"/>
          <p:nvPr/>
        </p:nvSpPr>
        <p:spPr>
          <a:xfrm>
            <a:off x="2571736" y="2743138"/>
            <a:ext cx="1643074" cy="400110"/>
          </a:xfrm>
          <a:prstGeom prst="rect">
            <a:avLst/>
          </a:prstGeom>
          <a:effectLst>
            <a:innerShdw blurRad="63500" dist="50800" dir="18900000">
              <a:prstClr val="black">
                <a:alpha val="50000"/>
              </a:prstClr>
            </a:innerShdw>
          </a:effectLst>
        </p:spPr>
        <p:style>
          <a:lnRef idx="2">
            <a:schemeClr val="accent1"/>
          </a:lnRef>
          <a:fillRef idx="1">
            <a:schemeClr val="lt1"/>
          </a:fillRef>
          <a:effectRef idx="0">
            <a:schemeClr val="accent1"/>
          </a:effectRef>
          <a:fontRef idx="minor">
            <a:schemeClr val="dk1"/>
          </a:fontRef>
        </p:style>
        <p:txBody>
          <a:bodyPr>
            <a:spAutoFit/>
          </a:bodyPr>
          <a:lstStyle/>
          <a:p>
            <a:pPr>
              <a:defRPr/>
            </a:pPr>
            <a:r>
              <a:rPr lang="el-GR" sz="2000">
                <a:solidFill>
                  <a:srgbClr val="000000"/>
                </a:solidFill>
                <a:latin typeface="Comic Sans MS" pitchFamily="66" charset="0"/>
                <a:cs typeface="Arial" pitchFamily="34" charset="0"/>
              </a:rPr>
              <a:t>Αποφάσεις</a:t>
            </a:r>
          </a:p>
        </p:txBody>
      </p:sp>
      <p:sp>
        <p:nvSpPr>
          <p:cNvPr id="6" name="5 - TextBox"/>
          <p:cNvSpPr txBox="1"/>
          <p:nvPr/>
        </p:nvSpPr>
        <p:spPr>
          <a:xfrm>
            <a:off x="4790385" y="2743138"/>
            <a:ext cx="1560659" cy="400110"/>
          </a:xfrm>
          <a:prstGeom prst="rect">
            <a:avLst/>
          </a:prstGeom>
          <a:effectLst>
            <a:innerShdw blurRad="63500" dist="50800" dir="18900000">
              <a:prstClr val="black">
                <a:alpha val="50000"/>
              </a:prstClr>
            </a:innerShdw>
          </a:effectLst>
        </p:spPr>
        <p:style>
          <a:lnRef idx="2">
            <a:schemeClr val="accent1"/>
          </a:lnRef>
          <a:fillRef idx="1">
            <a:schemeClr val="lt1"/>
          </a:fillRef>
          <a:effectRef idx="0">
            <a:schemeClr val="accent1"/>
          </a:effectRef>
          <a:fontRef idx="minor">
            <a:schemeClr val="dk1"/>
          </a:fontRef>
        </p:style>
        <p:txBody>
          <a:bodyPr>
            <a:spAutoFit/>
          </a:bodyPr>
          <a:lstStyle/>
          <a:p>
            <a:pPr>
              <a:defRPr/>
            </a:pPr>
            <a:r>
              <a:rPr lang="el-GR" sz="2000">
                <a:solidFill>
                  <a:srgbClr val="000000"/>
                </a:solidFill>
                <a:latin typeface="Comic Sans MS" pitchFamily="66" charset="0"/>
                <a:cs typeface="Arial" pitchFamily="34" charset="0"/>
              </a:rPr>
              <a:t>Εφαρμογή</a:t>
            </a:r>
          </a:p>
        </p:txBody>
      </p:sp>
      <p:sp>
        <p:nvSpPr>
          <p:cNvPr id="7" name="6 - TextBox"/>
          <p:cNvSpPr txBox="1"/>
          <p:nvPr/>
        </p:nvSpPr>
        <p:spPr>
          <a:xfrm>
            <a:off x="6858912" y="2743138"/>
            <a:ext cx="1869885" cy="400110"/>
          </a:xfrm>
          <a:prstGeom prst="rect">
            <a:avLst/>
          </a:prstGeom>
          <a:effectLst>
            <a:innerShdw blurRad="63500" dist="50800" dir="18900000">
              <a:prstClr val="black">
                <a:alpha val="50000"/>
              </a:prstClr>
            </a:innerShdw>
          </a:effectLst>
        </p:spPr>
        <p:style>
          <a:lnRef idx="2">
            <a:schemeClr val="accent1"/>
          </a:lnRef>
          <a:fillRef idx="1">
            <a:schemeClr val="lt1"/>
          </a:fillRef>
          <a:effectRef idx="0">
            <a:schemeClr val="accent1"/>
          </a:effectRef>
          <a:fontRef idx="minor">
            <a:schemeClr val="dk1"/>
          </a:fontRef>
        </p:style>
        <p:txBody>
          <a:bodyPr>
            <a:spAutoFit/>
          </a:bodyPr>
          <a:lstStyle/>
          <a:p>
            <a:pPr>
              <a:defRPr/>
            </a:pPr>
            <a:r>
              <a:rPr lang="el-GR" sz="2000">
                <a:solidFill>
                  <a:srgbClr val="000000"/>
                </a:solidFill>
                <a:latin typeface="Comic Sans MS" pitchFamily="66" charset="0"/>
                <a:cs typeface="Arial" pitchFamily="34" charset="0"/>
              </a:rPr>
              <a:t>Αποτελέσματα</a:t>
            </a:r>
          </a:p>
        </p:txBody>
      </p:sp>
      <p:sp>
        <p:nvSpPr>
          <p:cNvPr id="8" name="7 - TextBox"/>
          <p:cNvSpPr txBox="1"/>
          <p:nvPr/>
        </p:nvSpPr>
        <p:spPr>
          <a:xfrm>
            <a:off x="4929190" y="4886278"/>
            <a:ext cx="1143008" cy="400110"/>
          </a:xfrm>
          <a:prstGeom prst="rect">
            <a:avLst/>
          </a:prstGeom>
          <a:effectLst>
            <a:innerShdw blurRad="63500" dist="50800" dir="18900000">
              <a:prstClr val="black">
                <a:alpha val="50000"/>
              </a:prstClr>
            </a:innerShdw>
          </a:effectLst>
        </p:spPr>
        <p:style>
          <a:lnRef idx="2">
            <a:schemeClr val="accent1"/>
          </a:lnRef>
          <a:fillRef idx="1">
            <a:schemeClr val="lt1"/>
          </a:fillRef>
          <a:effectRef idx="0">
            <a:schemeClr val="accent1"/>
          </a:effectRef>
          <a:fontRef idx="minor">
            <a:schemeClr val="dk1"/>
          </a:fontRef>
        </p:style>
        <p:txBody>
          <a:bodyPr>
            <a:spAutoFit/>
          </a:bodyPr>
          <a:lstStyle/>
          <a:p>
            <a:pPr>
              <a:defRPr/>
            </a:pPr>
            <a:r>
              <a:rPr lang="el-GR" sz="2000">
                <a:solidFill>
                  <a:srgbClr val="000000"/>
                </a:solidFill>
                <a:latin typeface="Comic Sans MS" pitchFamily="66" charset="0"/>
                <a:cs typeface="Arial" pitchFamily="34" charset="0"/>
              </a:rPr>
              <a:t>Ρύθμιση</a:t>
            </a:r>
          </a:p>
        </p:txBody>
      </p:sp>
      <p:cxnSp>
        <p:nvCxnSpPr>
          <p:cNvPr id="10" name="9 - Ευθύγραμμο βέλος σύνδεσης"/>
          <p:cNvCxnSpPr/>
          <p:nvPr/>
        </p:nvCxnSpPr>
        <p:spPr>
          <a:xfrm>
            <a:off x="1643063" y="2128838"/>
            <a:ext cx="928687" cy="814387"/>
          </a:xfrm>
          <a:prstGeom prst="straightConnector1">
            <a:avLst/>
          </a:prstGeom>
          <a:ln>
            <a:tailEnd type="stealth" w="lg" len="lg"/>
          </a:ln>
        </p:spPr>
        <p:style>
          <a:lnRef idx="1">
            <a:schemeClr val="accent1"/>
          </a:lnRef>
          <a:fillRef idx="0">
            <a:schemeClr val="accent1"/>
          </a:fillRef>
          <a:effectRef idx="0">
            <a:schemeClr val="accent1"/>
          </a:effectRef>
          <a:fontRef idx="minor">
            <a:schemeClr val="tx1"/>
          </a:fontRef>
        </p:style>
      </p:cxnSp>
      <p:cxnSp>
        <p:nvCxnSpPr>
          <p:cNvPr id="12" name="11 - Ευθύγραμμο βέλος σύνδεσης"/>
          <p:cNvCxnSpPr/>
          <p:nvPr/>
        </p:nvCxnSpPr>
        <p:spPr>
          <a:xfrm rot="5400000" flipH="1" flipV="1">
            <a:off x="1557337" y="2778126"/>
            <a:ext cx="849313" cy="1179512"/>
          </a:xfrm>
          <a:prstGeom prst="straightConnector1">
            <a:avLst/>
          </a:prstGeom>
          <a:ln>
            <a:tailEnd type="stealth" w="lg" len="lg"/>
          </a:ln>
        </p:spPr>
        <p:style>
          <a:lnRef idx="1">
            <a:schemeClr val="accent1"/>
          </a:lnRef>
          <a:fillRef idx="0">
            <a:schemeClr val="accent1"/>
          </a:fillRef>
          <a:effectRef idx="0">
            <a:schemeClr val="accent1"/>
          </a:effectRef>
          <a:fontRef idx="minor">
            <a:schemeClr val="tx1"/>
          </a:fontRef>
        </p:style>
      </p:cxnSp>
      <p:cxnSp>
        <p:nvCxnSpPr>
          <p:cNvPr id="14" name="13 - Ευθύγραμμο βέλος σύνδεσης"/>
          <p:cNvCxnSpPr/>
          <p:nvPr/>
        </p:nvCxnSpPr>
        <p:spPr>
          <a:xfrm>
            <a:off x="4230688" y="2944813"/>
            <a:ext cx="536575" cy="0"/>
          </a:xfrm>
          <a:prstGeom prst="straightConnector1">
            <a:avLst/>
          </a:prstGeom>
          <a:ln>
            <a:tailEnd type="stealth" w="lg" len="lg"/>
          </a:ln>
        </p:spPr>
        <p:style>
          <a:lnRef idx="1">
            <a:schemeClr val="accent1"/>
          </a:lnRef>
          <a:fillRef idx="0">
            <a:schemeClr val="accent1"/>
          </a:fillRef>
          <a:effectRef idx="0">
            <a:schemeClr val="accent1"/>
          </a:effectRef>
          <a:fontRef idx="minor">
            <a:schemeClr val="tx1"/>
          </a:fontRef>
        </p:style>
      </p:cxnSp>
      <p:cxnSp>
        <p:nvCxnSpPr>
          <p:cNvPr id="16" name="15 - Ευθύγραμμο βέλος σύνδεσης"/>
          <p:cNvCxnSpPr/>
          <p:nvPr/>
        </p:nvCxnSpPr>
        <p:spPr>
          <a:xfrm>
            <a:off x="6372225" y="2944813"/>
            <a:ext cx="466725" cy="0"/>
          </a:xfrm>
          <a:prstGeom prst="straightConnector1">
            <a:avLst/>
          </a:prstGeom>
          <a:ln>
            <a:tailEnd type="stealth" w="lg" len="lg"/>
          </a:ln>
        </p:spPr>
        <p:style>
          <a:lnRef idx="1">
            <a:schemeClr val="accent1"/>
          </a:lnRef>
          <a:fillRef idx="0">
            <a:schemeClr val="accent1"/>
          </a:fillRef>
          <a:effectRef idx="0">
            <a:schemeClr val="accent1"/>
          </a:effectRef>
          <a:fontRef idx="minor">
            <a:schemeClr val="tx1"/>
          </a:fontRef>
        </p:style>
      </p:cxnSp>
      <p:cxnSp>
        <p:nvCxnSpPr>
          <p:cNvPr id="20" name="19 - Shape"/>
          <p:cNvCxnSpPr>
            <a:stCxn id="7" idx="2"/>
            <a:endCxn id="8" idx="3"/>
          </p:cNvCxnSpPr>
          <p:nvPr/>
        </p:nvCxnSpPr>
        <p:spPr>
          <a:xfrm rot="5400000">
            <a:off x="5940053" y="3275394"/>
            <a:ext cx="1943085" cy="1678793"/>
          </a:xfrm>
          <a:prstGeom prst="bentConnector2">
            <a:avLst/>
          </a:prstGeom>
          <a:ln>
            <a:tailEnd type="stealth" w="lg" len="lg"/>
          </a:ln>
          <a:effectLst>
            <a:innerShdw blurRad="63500" dist="50800" dir="18900000">
              <a:srgbClr val="FF0000">
                <a:alpha val="50000"/>
              </a:srgbClr>
            </a:innerShdw>
          </a:effectLst>
        </p:spPr>
        <p:style>
          <a:lnRef idx="1">
            <a:schemeClr val="accent1"/>
          </a:lnRef>
          <a:fillRef idx="0">
            <a:schemeClr val="accent1"/>
          </a:fillRef>
          <a:effectRef idx="0">
            <a:schemeClr val="accent1"/>
          </a:effectRef>
          <a:fontRef idx="minor">
            <a:schemeClr val="tx1"/>
          </a:fontRef>
        </p:style>
      </p:cxnSp>
      <p:cxnSp>
        <p:nvCxnSpPr>
          <p:cNvPr id="28" name="27 - Γωνιακή σύνδεση"/>
          <p:cNvCxnSpPr/>
          <p:nvPr/>
        </p:nvCxnSpPr>
        <p:spPr>
          <a:xfrm rot="16200000" flipV="1">
            <a:off x="3575050" y="2960688"/>
            <a:ext cx="1743075" cy="2108200"/>
          </a:xfrm>
          <a:prstGeom prst="bentConnector3">
            <a:avLst>
              <a:gd name="adj1" fmla="val 50000"/>
            </a:avLst>
          </a:prstGeom>
          <a:ln>
            <a:tailEnd type="stealth" w="lg" len="lg"/>
          </a:ln>
        </p:spPr>
        <p:style>
          <a:lnRef idx="1">
            <a:schemeClr val="accent1"/>
          </a:lnRef>
          <a:fillRef idx="0">
            <a:schemeClr val="accent1"/>
          </a:fillRef>
          <a:effectRef idx="0">
            <a:schemeClr val="accent1"/>
          </a:effectRef>
          <a:fontRef idx="minor">
            <a:schemeClr val="tx1"/>
          </a:fontRef>
        </p:style>
      </p:cxnSp>
      <p:cxnSp>
        <p:nvCxnSpPr>
          <p:cNvPr id="32" name="31 - Shape"/>
          <p:cNvCxnSpPr/>
          <p:nvPr/>
        </p:nvCxnSpPr>
        <p:spPr>
          <a:xfrm rot="16200000" flipH="1">
            <a:off x="2867819" y="3024982"/>
            <a:ext cx="585787" cy="3536950"/>
          </a:xfrm>
          <a:prstGeom prst="bentConnector2">
            <a:avLst/>
          </a:prstGeom>
          <a:ln>
            <a:tailEnd type="stealth" w="lg" len="lg"/>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5888"/>
            <a:ext cx="8229600" cy="654050"/>
          </a:xfrm>
        </p:spPr>
        <p:txBody>
          <a:bodyPr/>
          <a:lstStyle/>
          <a:p>
            <a:pPr eaLnBrk="1" hangingPunct="1">
              <a:defRPr/>
            </a:pPr>
            <a:r>
              <a:rPr lang="el-GR" sz="2800" dirty="0" smtClean="0">
                <a:effectLst>
                  <a:outerShdw blurRad="38100" dist="38100" dir="2700000" algn="tl">
                    <a:srgbClr val="C0C0C0"/>
                  </a:outerShdw>
                </a:effectLst>
                <a:latin typeface="Comic Sans MS" pitchFamily="66" charset="0"/>
              </a:rPr>
              <a:t>ΔΙΟΙΚΗΤΙΚΗ ΔΙΕΥΘΥΝΣΗ</a:t>
            </a:r>
          </a:p>
        </p:txBody>
      </p:sp>
      <p:sp>
        <p:nvSpPr>
          <p:cNvPr id="3" name="2 - TextBox"/>
          <p:cNvSpPr txBox="1"/>
          <p:nvPr/>
        </p:nvSpPr>
        <p:spPr>
          <a:xfrm>
            <a:off x="357158" y="2879390"/>
            <a:ext cx="1571636" cy="646331"/>
          </a:xfrm>
          <a:prstGeom prst="rect">
            <a:avLst/>
          </a:prstGeom>
          <a:ln/>
        </p:spPr>
        <p:style>
          <a:lnRef idx="0">
            <a:schemeClr val="accent6"/>
          </a:lnRef>
          <a:fillRef idx="3">
            <a:schemeClr val="accent6"/>
          </a:fillRef>
          <a:effectRef idx="3">
            <a:schemeClr val="accent6"/>
          </a:effectRef>
          <a:fontRef idx="minor">
            <a:schemeClr val="lt1"/>
          </a:fontRef>
        </p:style>
        <p:txBody>
          <a:bodyPr>
            <a:spAutoFit/>
          </a:bodyPr>
          <a:lstStyle/>
          <a:p>
            <a:pPr algn="ctr">
              <a:defRPr/>
            </a:pPr>
            <a:r>
              <a:rPr lang="el-GR">
                <a:solidFill>
                  <a:srgbClr val="FFFFFF"/>
                </a:solidFill>
                <a:cs typeface="Arial" pitchFamily="34" charset="0"/>
              </a:rPr>
              <a:t>Αντικειμενικοί στόχοι</a:t>
            </a:r>
          </a:p>
        </p:txBody>
      </p:sp>
      <p:sp>
        <p:nvSpPr>
          <p:cNvPr id="4" name="3 - TextBox"/>
          <p:cNvSpPr txBox="1"/>
          <p:nvPr/>
        </p:nvSpPr>
        <p:spPr>
          <a:xfrm>
            <a:off x="2786050" y="3022266"/>
            <a:ext cx="1214446" cy="369332"/>
          </a:xfrm>
          <a:prstGeom prst="rect">
            <a:avLst/>
          </a:prstGeom>
          <a:ln/>
        </p:spPr>
        <p:style>
          <a:lnRef idx="0">
            <a:schemeClr val="accent6"/>
          </a:lnRef>
          <a:fillRef idx="3">
            <a:schemeClr val="accent6"/>
          </a:fillRef>
          <a:effectRef idx="3">
            <a:schemeClr val="accent6"/>
          </a:effectRef>
          <a:fontRef idx="minor">
            <a:schemeClr val="lt1"/>
          </a:fontRef>
        </p:style>
        <p:txBody>
          <a:bodyPr>
            <a:spAutoFit/>
          </a:bodyPr>
          <a:lstStyle/>
          <a:p>
            <a:pPr algn="ctr">
              <a:defRPr/>
            </a:pPr>
            <a:r>
              <a:rPr lang="el-GR">
                <a:solidFill>
                  <a:srgbClr val="FFFFFF"/>
                </a:solidFill>
                <a:cs typeface="Arial" pitchFamily="34" charset="0"/>
              </a:rPr>
              <a:t>Κανόνες</a:t>
            </a:r>
          </a:p>
        </p:txBody>
      </p:sp>
      <p:sp>
        <p:nvSpPr>
          <p:cNvPr id="5" name="4 - TextBox"/>
          <p:cNvSpPr txBox="1"/>
          <p:nvPr/>
        </p:nvSpPr>
        <p:spPr>
          <a:xfrm>
            <a:off x="4929190" y="3022266"/>
            <a:ext cx="1571636" cy="369332"/>
          </a:xfrm>
          <a:prstGeom prst="rect">
            <a:avLst/>
          </a:prstGeom>
          <a:ln/>
        </p:spPr>
        <p:style>
          <a:lnRef idx="0">
            <a:schemeClr val="accent6"/>
          </a:lnRef>
          <a:fillRef idx="3">
            <a:schemeClr val="accent6"/>
          </a:fillRef>
          <a:effectRef idx="3">
            <a:schemeClr val="accent6"/>
          </a:effectRef>
          <a:fontRef idx="minor">
            <a:schemeClr val="lt1"/>
          </a:fontRef>
        </p:style>
        <p:txBody>
          <a:bodyPr>
            <a:spAutoFit/>
          </a:bodyPr>
          <a:lstStyle/>
          <a:p>
            <a:pPr algn="ctr">
              <a:defRPr/>
            </a:pPr>
            <a:r>
              <a:rPr lang="el-GR">
                <a:solidFill>
                  <a:srgbClr val="FFFFFF"/>
                </a:solidFill>
                <a:cs typeface="Arial" pitchFamily="34" charset="0"/>
              </a:rPr>
              <a:t>Αποφάσεις</a:t>
            </a:r>
          </a:p>
        </p:txBody>
      </p:sp>
      <p:sp>
        <p:nvSpPr>
          <p:cNvPr id="6" name="5 - TextBox"/>
          <p:cNvSpPr txBox="1"/>
          <p:nvPr/>
        </p:nvSpPr>
        <p:spPr>
          <a:xfrm>
            <a:off x="7286644" y="3010124"/>
            <a:ext cx="1357322" cy="369332"/>
          </a:xfrm>
          <a:prstGeom prst="rect">
            <a:avLst/>
          </a:prstGeom>
          <a:ln/>
        </p:spPr>
        <p:style>
          <a:lnRef idx="0">
            <a:schemeClr val="accent6"/>
          </a:lnRef>
          <a:fillRef idx="3">
            <a:schemeClr val="accent6"/>
          </a:fillRef>
          <a:effectRef idx="3">
            <a:schemeClr val="accent6"/>
          </a:effectRef>
          <a:fontRef idx="minor">
            <a:schemeClr val="lt1"/>
          </a:fontRef>
        </p:style>
        <p:txBody>
          <a:bodyPr>
            <a:spAutoFit/>
          </a:bodyPr>
          <a:lstStyle/>
          <a:p>
            <a:pPr algn="ctr">
              <a:defRPr/>
            </a:pPr>
            <a:r>
              <a:rPr lang="el-GR">
                <a:solidFill>
                  <a:srgbClr val="FFFFFF"/>
                </a:solidFill>
                <a:cs typeface="Arial" pitchFamily="34" charset="0"/>
              </a:rPr>
              <a:t>Εφαρμογή</a:t>
            </a:r>
          </a:p>
        </p:txBody>
      </p:sp>
      <p:sp>
        <p:nvSpPr>
          <p:cNvPr id="7" name="6 - TextBox"/>
          <p:cNvSpPr txBox="1"/>
          <p:nvPr/>
        </p:nvSpPr>
        <p:spPr>
          <a:xfrm>
            <a:off x="7143768" y="4593902"/>
            <a:ext cx="1714512" cy="923330"/>
          </a:xfrm>
          <a:prstGeom prst="rect">
            <a:avLst/>
          </a:prstGeom>
          <a:ln/>
        </p:spPr>
        <p:style>
          <a:lnRef idx="0">
            <a:schemeClr val="accent6"/>
          </a:lnRef>
          <a:fillRef idx="3">
            <a:schemeClr val="accent6"/>
          </a:fillRef>
          <a:effectRef idx="3">
            <a:schemeClr val="accent6"/>
          </a:effectRef>
          <a:fontRef idx="minor">
            <a:schemeClr val="lt1"/>
          </a:fontRef>
        </p:style>
        <p:txBody>
          <a:bodyPr>
            <a:spAutoFit/>
          </a:bodyPr>
          <a:lstStyle/>
          <a:p>
            <a:pPr algn="ctr">
              <a:defRPr/>
            </a:pPr>
            <a:r>
              <a:rPr lang="el-GR">
                <a:solidFill>
                  <a:srgbClr val="FFFFFF"/>
                </a:solidFill>
                <a:cs typeface="Arial" pitchFamily="34" charset="0"/>
              </a:rPr>
              <a:t>Έλεγχος συμφωνίας-προσαρμογής</a:t>
            </a:r>
          </a:p>
        </p:txBody>
      </p:sp>
      <p:cxnSp>
        <p:nvCxnSpPr>
          <p:cNvPr id="9" name="8 - Ευθύγραμμο βέλος σύνδεσης"/>
          <p:cNvCxnSpPr/>
          <p:nvPr/>
        </p:nvCxnSpPr>
        <p:spPr>
          <a:xfrm>
            <a:off x="1928813" y="3203575"/>
            <a:ext cx="857250" cy="3175"/>
          </a:xfrm>
          <a:prstGeom prst="straightConnector1">
            <a:avLst/>
          </a:prstGeom>
          <a:ln w="19050" cap="sq">
            <a:bevel/>
            <a:tailEnd type="stealth" w="lg" len="lg"/>
          </a:ln>
        </p:spPr>
        <p:style>
          <a:lnRef idx="1">
            <a:schemeClr val="accent1"/>
          </a:lnRef>
          <a:fillRef idx="0">
            <a:schemeClr val="accent1"/>
          </a:fillRef>
          <a:effectRef idx="0">
            <a:schemeClr val="accent1"/>
          </a:effectRef>
          <a:fontRef idx="minor">
            <a:schemeClr val="tx1"/>
          </a:fontRef>
        </p:style>
      </p:cxnSp>
      <p:cxnSp>
        <p:nvCxnSpPr>
          <p:cNvPr id="11" name="10 - Ευθύγραμμο βέλος σύνδεσης"/>
          <p:cNvCxnSpPr/>
          <p:nvPr/>
        </p:nvCxnSpPr>
        <p:spPr>
          <a:xfrm>
            <a:off x="4000500" y="3206750"/>
            <a:ext cx="928688" cy="1588"/>
          </a:xfrm>
          <a:prstGeom prst="straightConnector1">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13" name="12 - Ευθύγραμμο βέλος σύνδεσης"/>
          <p:cNvCxnSpPr/>
          <p:nvPr/>
        </p:nvCxnSpPr>
        <p:spPr>
          <a:xfrm flipV="1">
            <a:off x="6500813" y="3195638"/>
            <a:ext cx="785812" cy="11112"/>
          </a:xfrm>
          <a:prstGeom prst="straightConnector1">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16" name="15 - Ευθύγραμμο βέλος σύνδεσης"/>
          <p:cNvCxnSpPr/>
          <p:nvPr/>
        </p:nvCxnSpPr>
        <p:spPr>
          <a:xfrm rot="16200000" flipH="1">
            <a:off x="7376319" y="3969544"/>
            <a:ext cx="1214437" cy="34925"/>
          </a:xfrm>
          <a:prstGeom prst="straightConnector1">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20" name="19 - Γωνιακή σύνδεση"/>
          <p:cNvCxnSpPr/>
          <p:nvPr/>
        </p:nvCxnSpPr>
        <p:spPr>
          <a:xfrm rot="10800000">
            <a:off x="5715000" y="3379788"/>
            <a:ext cx="1428750" cy="1285875"/>
          </a:xfrm>
          <a:prstGeom prst="bentConnector3">
            <a:avLst>
              <a:gd name="adj1" fmla="val 100560"/>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24" name="23 - Shape"/>
          <p:cNvCxnSpPr/>
          <p:nvPr/>
        </p:nvCxnSpPr>
        <p:spPr>
          <a:xfrm rot="16200000" flipH="1">
            <a:off x="4436269" y="2348707"/>
            <a:ext cx="1663700" cy="3751262"/>
          </a:xfrm>
          <a:prstGeom prst="bentConnector2">
            <a:avLst/>
          </a:prstGeom>
          <a:ln w="19050">
            <a:tailEnd type="stealth" w="lg" len="lg"/>
          </a:ln>
        </p:spPr>
        <p:style>
          <a:lnRef idx="1">
            <a:schemeClr val="accent1"/>
          </a:lnRef>
          <a:fillRef idx="0">
            <a:schemeClr val="accent1"/>
          </a:fillRef>
          <a:effectRef idx="0">
            <a:schemeClr val="accent1"/>
          </a:effectRef>
          <a:fontRef idx="minor">
            <a:schemeClr val="tx1"/>
          </a:fontRef>
        </p:style>
      </p:cxnSp>
      <p:sp>
        <p:nvSpPr>
          <p:cNvPr id="45080" name="35 - TextBox"/>
          <p:cNvSpPr txBox="1">
            <a:spLocks noChangeArrowheads="1"/>
          </p:cNvSpPr>
          <p:nvPr/>
        </p:nvSpPr>
        <p:spPr bwMode="auto">
          <a:xfrm>
            <a:off x="642938" y="1106488"/>
            <a:ext cx="8215312" cy="738187"/>
          </a:xfrm>
          <a:prstGeom prst="rect">
            <a:avLst/>
          </a:prstGeom>
          <a:noFill/>
          <a:ln w="9525">
            <a:noFill/>
            <a:miter lim="800000"/>
            <a:headEnd/>
            <a:tailEnd/>
          </a:ln>
        </p:spPr>
        <p:txBody>
          <a:bodyPr>
            <a:spAutoFit/>
          </a:bodyPr>
          <a:lstStyle/>
          <a:p>
            <a:r>
              <a:rPr lang="el-GR" sz="1400" b="1" i="1">
                <a:latin typeface="Comic Sans MS" pitchFamily="66" charset="0"/>
              </a:rPr>
              <a:t>Ιεραρχική διεύθυνση </a:t>
            </a:r>
            <a:r>
              <a:rPr lang="el-GR" sz="1400"/>
              <a:t>όπου οι κανόνες και οι αποφάσεις είναι συγκεντρωτικές και διοικητικά η ρύθμιση έγκειται στον έλεγχο της προσαρμογής  όχι των αποτελεσμάτων στους στόχους αλλά της εφαρμογής των κανόνων η οποία σε περίπτωση απόκλισης οδηγεί σε κυρώσεις.</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a:xfrm>
            <a:off x="457200" y="44450"/>
            <a:ext cx="8229600" cy="561975"/>
          </a:xfrm>
        </p:spPr>
        <p:txBody>
          <a:bodyPr/>
          <a:lstStyle/>
          <a:p>
            <a:pPr>
              <a:defRPr/>
            </a:pPr>
            <a:r>
              <a:rPr lang="el-GR" sz="2400" b="1" spc="600" dirty="0" smtClean="0">
                <a:latin typeface="Comic Sans MS" pitchFamily="66" charset="0"/>
              </a:rPr>
              <a:t>ΗΓΕΣΙΑ</a:t>
            </a:r>
          </a:p>
        </p:txBody>
      </p:sp>
      <p:sp>
        <p:nvSpPr>
          <p:cNvPr id="46083" name="Rectangle 3"/>
          <p:cNvSpPr>
            <a:spLocks noGrp="1"/>
          </p:cNvSpPr>
          <p:nvPr>
            <p:ph idx="1"/>
          </p:nvPr>
        </p:nvSpPr>
        <p:spPr>
          <a:xfrm>
            <a:off x="457200" y="908050"/>
            <a:ext cx="8229600" cy="5218113"/>
          </a:xfrm>
        </p:spPr>
        <p:txBody>
          <a:bodyPr/>
          <a:lstStyle/>
          <a:p>
            <a:pPr marL="609600" indent="-609600">
              <a:buFont typeface="Arial" pitchFamily="34" charset="0"/>
              <a:buNone/>
            </a:pPr>
            <a:r>
              <a:rPr lang="el-GR" sz="2400" b="1" smtClean="0">
                <a:latin typeface="Century" pitchFamily="18" charset="0"/>
              </a:rPr>
              <a:t>ΟΡΙΣΜΟΙ</a:t>
            </a:r>
          </a:p>
          <a:p>
            <a:pPr marL="609600" indent="-609600">
              <a:buFont typeface="Arial" pitchFamily="34" charset="0"/>
              <a:buAutoNum type="arabicPeriod"/>
            </a:pPr>
            <a:r>
              <a:rPr lang="en-US" sz="2400" b="1" smtClean="0">
                <a:latin typeface="Century" pitchFamily="18" charset="0"/>
              </a:rPr>
              <a:t>TERRY</a:t>
            </a:r>
            <a:r>
              <a:rPr lang="el-GR" sz="2400" smtClean="0">
                <a:latin typeface="Century" pitchFamily="18" charset="0"/>
              </a:rPr>
              <a:t>:</a:t>
            </a:r>
            <a:r>
              <a:rPr lang="en-US" sz="2400" smtClean="0">
                <a:latin typeface="Century" pitchFamily="18" charset="0"/>
              </a:rPr>
              <a:t> </a:t>
            </a:r>
            <a:r>
              <a:rPr lang="el-GR" sz="2400" smtClean="0">
                <a:latin typeface="Century" pitchFamily="18" charset="0"/>
              </a:rPr>
              <a:t>Η ηγεσία είναι ενέργεια για παρακίνηση των υφισταμένων</a:t>
            </a:r>
            <a:endParaRPr lang="en-US" sz="2400" smtClean="0">
              <a:latin typeface="Century" pitchFamily="18" charset="0"/>
            </a:endParaRPr>
          </a:p>
          <a:p>
            <a:pPr marL="609600" indent="-609600">
              <a:buFont typeface="Arial" pitchFamily="34" charset="0"/>
              <a:buAutoNum type="arabicPeriod"/>
            </a:pPr>
            <a:r>
              <a:rPr lang="en-US" sz="2400" b="1" smtClean="0">
                <a:latin typeface="Century" pitchFamily="18" charset="0"/>
              </a:rPr>
              <a:t>KATZ &amp; KAHN</a:t>
            </a:r>
            <a:r>
              <a:rPr lang="el-GR" sz="2400" smtClean="0">
                <a:latin typeface="Century" pitchFamily="18" charset="0"/>
              </a:rPr>
              <a:t>: Μηχανιστική συμμόρφωση των υπαλλήλων στις απαιτήσεις του οργανισμού</a:t>
            </a:r>
            <a:endParaRPr lang="en-US" sz="2400" smtClean="0">
              <a:latin typeface="Century" pitchFamily="18" charset="0"/>
            </a:endParaRPr>
          </a:p>
          <a:p>
            <a:pPr marL="609600" indent="-609600">
              <a:buFont typeface="Arial" pitchFamily="34" charset="0"/>
              <a:buAutoNum type="arabicPeriod"/>
            </a:pPr>
            <a:r>
              <a:rPr lang="en-US" sz="2400" b="1" smtClean="0">
                <a:latin typeface="Century" pitchFamily="18" charset="0"/>
              </a:rPr>
              <a:t>HERSEY &amp; BLANCHAR</a:t>
            </a:r>
            <a:r>
              <a:rPr lang="el-GR" sz="2400" smtClean="0">
                <a:latin typeface="Century" pitchFamily="18" charset="0"/>
              </a:rPr>
              <a:t>: Διαδικασία επηρεασμού των ενεργειών των ατόμων ώστε μέσα από συγκεκριμένες καταστάσεις να επιτυγχάνει στόχους</a:t>
            </a:r>
            <a:endParaRPr lang="en-US" sz="2400" smtClean="0">
              <a:latin typeface="Century" pitchFamily="18" charset="0"/>
            </a:endParaRPr>
          </a:p>
          <a:p>
            <a:pPr marL="609600" indent="-609600">
              <a:buFont typeface="Arial" pitchFamily="34" charset="0"/>
              <a:buAutoNum type="arabicPeriod"/>
            </a:pPr>
            <a:r>
              <a:rPr lang="en-US" sz="2400" b="1" smtClean="0">
                <a:latin typeface="Century" pitchFamily="18" charset="0"/>
              </a:rPr>
              <a:t>STAGDILL</a:t>
            </a:r>
            <a:r>
              <a:rPr lang="el-GR" sz="2400" smtClean="0">
                <a:latin typeface="Century" pitchFamily="18" charset="0"/>
              </a:rPr>
              <a:t>:Ηγεσία είναι η διαδικασία επηρεασμού των δραστηριοτήτων μιας οργανωμένης ομάδας για την επιτυχία στόχων.</a:t>
            </a:r>
            <a:endParaRPr lang="en-US" sz="2400" smtClean="0">
              <a:latin typeface="Century" pitchFamily="18" charset="0"/>
            </a:endParaRPr>
          </a:p>
          <a:p>
            <a:pPr marL="609600" indent="-609600">
              <a:buFont typeface="Arial" pitchFamily="34" charset="0"/>
              <a:buAutoNum type="arabicPeriod"/>
            </a:pPr>
            <a:r>
              <a:rPr lang="en-US" sz="2400" b="1" smtClean="0">
                <a:latin typeface="Century" pitchFamily="18" charset="0"/>
              </a:rPr>
              <a:t>LEADERSHIP &amp;MANAGEMENT</a:t>
            </a:r>
            <a:endParaRPr lang="el-GR" sz="2400" b="1" smtClean="0">
              <a:latin typeface="Century"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a:xfrm>
            <a:off x="457200" y="44450"/>
            <a:ext cx="8229600" cy="561975"/>
          </a:xfrm>
        </p:spPr>
        <p:txBody>
          <a:bodyPr/>
          <a:lstStyle/>
          <a:p>
            <a:r>
              <a:rPr lang="el-GR" sz="2400" b="1" smtClean="0">
                <a:latin typeface="Comic Sans MS" pitchFamily="66" charset="0"/>
              </a:rPr>
              <a:t>ΔΙΑΦΟΡΕΣ ΗΓΕΤΗ - ΜΑΝΑΤΖΕΡ</a:t>
            </a:r>
          </a:p>
        </p:txBody>
      </p:sp>
      <p:graphicFrame>
        <p:nvGraphicFramePr>
          <p:cNvPr id="105531" name="Group 59"/>
          <p:cNvGraphicFramePr>
            <a:graphicFrameLocks noGrp="1"/>
          </p:cNvGraphicFramePr>
          <p:nvPr>
            <p:ph type="tbl" idx="1"/>
          </p:nvPr>
        </p:nvGraphicFramePr>
        <p:xfrm>
          <a:off x="457200" y="1196975"/>
          <a:ext cx="8435975" cy="5400673"/>
        </p:xfrm>
        <a:graphic>
          <a:graphicData uri="http://schemas.openxmlformats.org/drawingml/2006/table">
            <a:tbl>
              <a:tblPr bandRow="1">
                <a:tableStyleId>{073A0DAA-6AF3-43AB-8588-CEC1D06C72B9}</a:tableStyleId>
              </a:tblPr>
              <a:tblGrid>
                <a:gridCol w="4330700"/>
                <a:gridCol w="4105275"/>
              </a:tblGrid>
              <a:tr h="945400">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dirty="0" smtClean="0">
                          <a:ln>
                            <a:noFill/>
                          </a:ln>
                          <a:solidFill>
                            <a:srgbClr val="0070C0"/>
                          </a:solidFill>
                          <a:effectLst/>
                        </a:rPr>
                        <a:t>ΗΓΕΤΗΣ</a:t>
                      </a:r>
                      <a:r>
                        <a:rPr kumimoji="0" lang="el-GR" sz="2000" u="none" strike="noStrike" cap="none" normalizeH="0" baseline="0" dirty="0" smtClean="0">
                          <a:ln>
                            <a:noFill/>
                          </a:ln>
                          <a:effectLst/>
                        </a:rPr>
                        <a:t>  </a:t>
                      </a:r>
                    </a:p>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dirty="0" smtClean="0">
                          <a:ln>
                            <a:noFill/>
                          </a:ln>
                          <a:effectLst/>
                        </a:rPr>
                        <a:t>(Συναίσθημα-πως)</a:t>
                      </a:r>
                      <a:endParaRPr kumimoji="0" lang="el-GR" sz="2000" b="0" i="0" u="none" strike="noStrike" cap="none" normalizeH="0" baseline="0" dirty="0" smtClean="0">
                        <a:ln>
                          <a:noFill/>
                        </a:ln>
                        <a:solidFill>
                          <a:schemeClr val="tx1"/>
                        </a:solidFill>
                        <a:effectLst/>
                        <a:latin typeface="Century" pitchFamily="18" charset="0"/>
                        <a:cs typeface="Arial" pitchFamily="34" charset="0"/>
                      </a:endParaRPr>
                    </a:p>
                  </a:txBody>
                  <a:tcPr marT="45725" marB="45725"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dirty="0" smtClean="0">
                          <a:ln>
                            <a:noFill/>
                          </a:ln>
                          <a:solidFill>
                            <a:srgbClr val="FF0000"/>
                          </a:solidFill>
                          <a:effectLst/>
                        </a:rPr>
                        <a:t>ΜΑΝΑΤΖΕΡ</a:t>
                      </a:r>
                    </a:p>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dirty="0" smtClean="0">
                          <a:ln>
                            <a:noFill/>
                          </a:ln>
                          <a:effectLst/>
                        </a:rPr>
                        <a:t> (Λογική-τι;)</a:t>
                      </a:r>
                      <a:endParaRPr kumimoji="0" lang="el-GR" sz="2000" b="0" i="0" u="none" strike="noStrike" cap="none" normalizeH="0" baseline="0" dirty="0" smtClean="0">
                        <a:ln>
                          <a:noFill/>
                        </a:ln>
                        <a:solidFill>
                          <a:schemeClr val="tx1"/>
                        </a:solidFill>
                        <a:effectLst/>
                        <a:latin typeface="Century" pitchFamily="18" charset="0"/>
                        <a:cs typeface="Arial" pitchFamily="34" charset="0"/>
                      </a:endParaRPr>
                    </a:p>
                  </a:txBody>
                  <a:tcPr marT="45725" marB="45725" horzOverflow="overflow"/>
                </a:tc>
              </a:tr>
              <a:tr h="400349">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Οραματιστής</a:t>
                      </a:r>
                      <a:endParaRPr kumimoji="0" lang="el-GR" sz="2000" b="0" i="0" u="none" strike="noStrike" cap="none" normalizeH="0" baseline="0" smtClean="0">
                        <a:ln>
                          <a:noFill/>
                        </a:ln>
                        <a:solidFill>
                          <a:schemeClr val="tx1"/>
                        </a:solidFill>
                        <a:effectLst/>
                        <a:latin typeface="Century" pitchFamily="18" charset="0"/>
                        <a:cs typeface="Arial" pitchFamily="34" charset="0"/>
                      </a:endParaRPr>
                    </a:p>
                  </a:txBody>
                  <a:tcPr marT="45725" marB="45725"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dirty="0" smtClean="0">
                          <a:ln>
                            <a:noFill/>
                          </a:ln>
                          <a:effectLst/>
                        </a:rPr>
                        <a:t>Ορθολογιστής</a:t>
                      </a:r>
                      <a:endParaRPr kumimoji="0" lang="el-GR" sz="2000" b="0" i="0" u="none" strike="noStrike" cap="none" normalizeH="0" baseline="0" dirty="0" smtClean="0">
                        <a:ln>
                          <a:noFill/>
                        </a:ln>
                        <a:solidFill>
                          <a:schemeClr val="tx1"/>
                        </a:solidFill>
                        <a:effectLst/>
                        <a:latin typeface="Century" pitchFamily="18" charset="0"/>
                        <a:cs typeface="Arial" pitchFamily="34" charset="0"/>
                      </a:endParaRPr>
                    </a:p>
                  </a:txBody>
                  <a:tcPr marT="45725" marB="45725" horzOverflow="overflow"/>
                </a:tc>
              </a:tr>
              <a:tr h="400349">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dirty="0" smtClean="0">
                          <a:ln>
                            <a:noFill/>
                          </a:ln>
                          <a:effectLst/>
                        </a:rPr>
                        <a:t>Ένθερμος</a:t>
                      </a:r>
                      <a:endParaRPr kumimoji="0" lang="el-GR" sz="2000" b="0" i="0" u="none" strike="noStrike" cap="none" normalizeH="0" baseline="0" dirty="0" smtClean="0">
                        <a:ln>
                          <a:noFill/>
                        </a:ln>
                        <a:solidFill>
                          <a:schemeClr val="tx1"/>
                        </a:solidFill>
                        <a:effectLst/>
                        <a:latin typeface="Century" pitchFamily="18" charset="0"/>
                        <a:cs typeface="Arial" pitchFamily="34" charset="0"/>
                      </a:endParaRPr>
                    </a:p>
                  </a:txBody>
                  <a:tcPr marT="45725" marB="45725"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dirty="0" smtClean="0">
                          <a:ln>
                            <a:noFill/>
                          </a:ln>
                          <a:effectLst/>
                        </a:rPr>
                        <a:t>Συμβουλευτικός</a:t>
                      </a:r>
                      <a:endParaRPr kumimoji="0" lang="el-GR" sz="2000" b="0" i="0" u="none" strike="noStrike" cap="none" normalizeH="0" baseline="0" dirty="0" smtClean="0">
                        <a:ln>
                          <a:noFill/>
                        </a:ln>
                        <a:solidFill>
                          <a:schemeClr val="tx1"/>
                        </a:solidFill>
                        <a:effectLst/>
                        <a:latin typeface="Century" pitchFamily="18" charset="0"/>
                        <a:cs typeface="Arial" pitchFamily="34" charset="0"/>
                      </a:endParaRPr>
                    </a:p>
                  </a:txBody>
                  <a:tcPr marT="45725" marB="45725" horzOverflow="overflow"/>
                </a:tc>
              </a:tr>
              <a:tr h="451783">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dirty="0" smtClean="0">
                          <a:ln>
                            <a:noFill/>
                          </a:ln>
                          <a:effectLst/>
                        </a:rPr>
                        <a:t>Δημιουργικός</a:t>
                      </a:r>
                      <a:endParaRPr kumimoji="0" lang="el-GR" sz="2000" b="0" i="0" u="none" strike="noStrike" cap="none" normalizeH="0" baseline="0" dirty="0" smtClean="0">
                        <a:ln>
                          <a:noFill/>
                        </a:ln>
                        <a:solidFill>
                          <a:schemeClr val="tx1"/>
                        </a:solidFill>
                        <a:effectLst/>
                        <a:latin typeface="Century" pitchFamily="18" charset="0"/>
                        <a:cs typeface="Arial" pitchFamily="34" charset="0"/>
                      </a:endParaRPr>
                    </a:p>
                  </a:txBody>
                  <a:tcPr marT="45725" marB="45725"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dirty="0" smtClean="0">
                          <a:ln>
                            <a:noFill/>
                          </a:ln>
                          <a:effectLst/>
                        </a:rPr>
                        <a:t>Επίμονος</a:t>
                      </a:r>
                      <a:endParaRPr kumimoji="0" lang="el-GR" sz="2000" b="0" i="0" u="none" strike="noStrike" cap="none" normalizeH="0" baseline="0" dirty="0" smtClean="0">
                        <a:ln>
                          <a:noFill/>
                        </a:ln>
                        <a:solidFill>
                          <a:schemeClr val="tx1"/>
                        </a:solidFill>
                        <a:effectLst/>
                        <a:latin typeface="Century" pitchFamily="18" charset="0"/>
                        <a:cs typeface="Arial" pitchFamily="34" charset="0"/>
                      </a:endParaRPr>
                    </a:p>
                  </a:txBody>
                  <a:tcPr marT="45725" marB="45725" horzOverflow="overflow"/>
                </a:tc>
              </a:tr>
              <a:tr h="400349">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Ευέλικτος</a:t>
                      </a:r>
                      <a:endParaRPr kumimoji="0" lang="el-GR" sz="2000" b="0" i="0" u="none" strike="noStrike" cap="none" normalizeH="0" baseline="0" smtClean="0">
                        <a:ln>
                          <a:noFill/>
                        </a:ln>
                        <a:solidFill>
                          <a:schemeClr val="tx1"/>
                        </a:solidFill>
                        <a:effectLst/>
                        <a:latin typeface="Century" pitchFamily="18" charset="0"/>
                        <a:cs typeface="Arial" pitchFamily="34" charset="0"/>
                      </a:endParaRPr>
                    </a:p>
                  </a:txBody>
                  <a:tcPr marT="45725" marB="45725"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dirty="0" smtClean="0">
                          <a:ln>
                            <a:noFill/>
                          </a:ln>
                          <a:effectLst/>
                        </a:rPr>
                        <a:t>Λύτης προβλημάτων</a:t>
                      </a:r>
                      <a:endParaRPr kumimoji="0" lang="el-GR" sz="2000" b="0" i="0" u="none" strike="noStrike" cap="none" normalizeH="0" baseline="0" dirty="0" smtClean="0">
                        <a:ln>
                          <a:noFill/>
                        </a:ln>
                        <a:solidFill>
                          <a:schemeClr val="tx1"/>
                        </a:solidFill>
                        <a:effectLst/>
                        <a:latin typeface="Century" pitchFamily="18" charset="0"/>
                        <a:cs typeface="Arial" pitchFamily="34" charset="0"/>
                      </a:endParaRPr>
                    </a:p>
                  </a:txBody>
                  <a:tcPr marT="45725" marB="45725" horzOverflow="overflow"/>
                </a:tc>
              </a:tr>
              <a:tr h="400349">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Εμπνέων</a:t>
                      </a:r>
                      <a:endParaRPr kumimoji="0" lang="el-GR" sz="2000" b="0" i="0" u="none" strike="noStrike" cap="none" normalizeH="0" baseline="0" smtClean="0">
                        <a:ln>
                          <a:noFill/>
                        </a:ln>
                        <a:solidFill>
                          <a:schemeClr val="tx1"/>
                        </a:solidFill>
                        <a:effectLst/>
                        <a:latin typeface="Century" pitchFamily="18" charset="0"/>
                        <a:cs typeface="Arial" pitchFamily="34" charset="0"/>
                      </a:endParaRPr>
                    </a:p>
                  </a:txBody>
                  <a:tcPr marT="45725" marB="45725"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dirty="0" smtClean="0">
                          <a:ln>
                            <a:noFill/>
                          </a:ln>
                          <a:effectLst/>
                        </a:rPr>
                        <a:t>Ισχυρογνώμων</a:t>
                      </a:r>
                      <a:endParaRPr kumimoji="0" lang="el-GR" sz="2000" b="0" i="0" u="none" strike="noStrike" cap="none" normalizeH="0" baseline="0" dirty="0" smtClean="0">
                        <a:ln>
                          <a:noFill/>
                        </a:ln>
                        <a:solidFill>
                          <a:schemeClr val="tx1"/>
                        </a:solidFill>
                        <a:effectLst/>
                        <a:latin typeface="Century" pitchFamily="18" charset="0"/>
                        <a:cs typeface="Arial" pitchFamily="34" charset="0"/>
                      </a:endParaRPr>
                    </a:p>
                  </a:txBody>
                  <a:tcPr marT="45725" marB="45725" horzOverflow="overflow"/>
                </a:tc>
              </a:tr>
              <a:tr h="400349">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Καινοτόμος</a:t>
                      </a:r>
                      <a:endParaRPr kumimoji="0" lang="el-GR" sz="2000" b="0" i="0" u="none" strike="noStrike" cap="none" normalizeH="0" baseline="0" smtClean="0">
                        <a:ln>
                          <a:noFill/>
                        </a:ln>
                        <a:solidFill>
                          <a:schemeClr val="tx1"/>
                        </a:solidFill>
                        <a:effectLst/>
                        <a:latin typeface="Century" pitchFamily="18" charset="0"/>
                        <a:cs typeface="Arial" pitchFamily="34" charset="0"/>
                      </a:endParaRPr>
                    </a:p>
                  </a:txBody>
                  <a:tcPr marT="45725" marB="45725"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dirty="0" smtClean="0">
                          <a:ln>
                            <a:noFill/>
                          </a:ln>
                          <a:effectLst/>
                        </a:rPr>
                        <a:t>Αναλυτικός</a:t>
                      </a:r>
                      <a:endParaRPr kumimoji="0" lang="el-GR" sz="2000" b="0" i="0" u="none" strike="noStrike" cap="none" normalizeH="0" baseline="0" dirty="0" smtClean="0">
                        <a:ln>
                          <a:noFill/>
                        </a:ln>
                        <a:solidFill>
                          <a:schemeClr val="tx1"/>
                        </a:solidFill>
                        <a:effectLst/>
                        <a:latin typeface="Century" pitchFamily="18" charset="0"/>
                        <a:cs typeface="Arial" pitchFamily="34" charset="0"/>
                      </a:endParaRPr>
                    </a:p>
                  </a:txBody>
                  <a:tcPr marT="45725" marB="45725" horzOverflow="overflow"/>
                </a:tc>
              </a:tr>
              <a:tr h="400349">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Θαρραλέος</a:t>
                      </a:r>
                      <a:endParaRPr kumimoji="0" lang="el-GR" sz="2000" b="0" i="0" u="none" strike="noStrike" cap="none" normalizeH="0" baseline="0" smtClean="0">
                        <a:ln>
                          <a:noFill/>
                        </a:ln>
                        <a:solidFill>
                          <a:schemeClr val="tx1"/>
                        </a:solidFill>
                        <a:effectLst/>
                        <a:latin typeface="Century" pitchFamily="18" charset="0"/>
                        <a:cs typeface="Arial" pitchFamily="34" charset="0"/>
                      </a:endParaRPr>
                    </a:p>
                  </a:txBody>
                  <a:tcPr marT="45725" marB="45725"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dirty="0" smtClean="0">
                          <a:ln>
                            <a:noFill/>
                          </a:ln>
                          <a:effectLst/>
                        </a:rPr>
                        <a:t>Συγκροτημένος</a:t>
                      </a:r>
                      <a:endParaRPr kumimoji="0" lang="el-GR" sz="2000" b="0" i="0" u="none" strike="noStrike" cap="none" normalizeH="0" baseline="0" dirty="0" smtClean="0">
                        <a:ln>
                          <a:noFill/>
                        </a:ln>
                        <a:solidFill>
                          <a:schemeClr val="tx1"/>
                        </a:solidFill>
                        <a:effectLst/>
                        <a:latin typeface="Century" pitchFamily="18" charset="0"/>
                        <a:cs typeface="Arial" pitchFamily="34" charset="0"/>
                      </a:endParaRPr>
                    </a:p>
                  </a:txBody>
                  <a:tcPr marT="45725" marB="45725" horzOverflow="overflow"/>
                </a:tc>
              </a:tr>
              <a:tr h="400349">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Επινοητικός</a:t>
                      </a:r>
                      <a:endParaRPr kumimoji="0" lang="el-GR" sz="2000" b="0" i="0" u="none" strike="noStrike" cap="none" normalizeH="0" baseline="0" smtClean="0">
                        <a:ln>
                          <a:noFill/>
                        </a:ln>
                        <a:solidFill>
                          <a:schemeClr val="tx1"/>
                        </a:solidFill>
                        <a:effectLst/>
                        <a:latin typeface="Century" pitchFamily="18" charset="0"/>
                        <a:cs typeface="Arial" pitchFamily="34" charset="0"/>
                      </a:endParaRPr>
                    </a:p>
                  </a:txBody>
                  <a:tcPr marT="45725" marB="45725"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dirty="0" smtClean="0">
                          <a:ln>
                            <a:noFill/>
                          </a:ln>
                          <a:effectLst/>
                        </a:rPr>
                        <a:t>Γνωστικός</a:t>
                      </a:r>
                      <a:endParaRPr kumimoji="0" lang="el-GR" sz="2000" b="0" i="0" u="none" strike="noStrike" cap="none" normalizeH="0" baseline="0" dirty="0" smtClean="0">
                        <a:ln>
                          <a:noFill/>
                        </a:ln>
                        <a:solidFill>
                          <a:schemeClr val="tx1"/>
                        </a:solidFill>
                        <a:effectLst/>
                        <a:latin typeface="Century" pitchFamily="18" charset="0"/>
                        <a:cs typeface="Arial" pitchFamily="34" charset="0"/>
                      </a:endParaRPr>
                    </a:p>
                  </a:txBody>
                  <a:tcPr marT="45725" marB="45725" horzOverflow="overflow"/>
                </a:tc>
              </a:tr>
              <a:tr h="400349">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Πειραματιστής</a:t>
                      </a:r>
                      <a:endParaRPr kumimoji="0" lang="el-GR" sz="2000" b="0" i="0" u="none" strike="noStrike" cap="none" normalizeH="0" baseline="0" smtClean="0">
                        <a:ln>
                          <a:noFill/>
                        </a:ln>
                        <a:solidFill>
                          <a:schemeClr val="tx1"/>
                        </a:solidFill>
                        <a:effectLst/>
                        <a:latin typeface="Century" pitchFamily="18" charset="0"/>
                        <a:cs typeface="Arial" pitchFamily="34" charset="0"/>
                      </a:endParaRPr>
                    </a:p>
                  </a:txBody>
                  <a:tcPr marT="45725" marB="45725"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dirty="0" smtClean="0">
                          <a:ln>
                            <a:noFill/>
                          </a:ln>
                          <a:effectLst/>
                        </a:rPr>
                        <a:t>Εξουσιαστικός</a:t>
                      </a:r>
                      <a:endParaRPr kumimoji="0" lang="el-GR" sz="2000" b="0" i="0" u="none" strike="noStrike" cap="none" normalizeH="0" baseline="0" dirty="0" smtClean="0">
                        <a:ln>
                          <a:noFill/>
                        </a:ln>
                        <a:solidFill>
                          <a:schemeClr val="tx1"/>
                        </a:solidFill>
                        <a:effectLst/>
                        <a:latin typeface="Century" pitchFamily="18" charset="0"/>
                        <a:cs typeface="Arial" pitchFamily="34" charset="0"/>
                      </a:endParaRPr>
                    </a:p>
                  </a:txBody>
                  <a:tcPr marT="45725" marB="45725" horzOverflow="overflow"/>
                </a:tc>
              </a:tr>
              <a:tr h="400349">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Φορέας αλλαγής</a:t>
                      </a:r>
                      <a:endParaRPr kumimoji="0" lang="el-GR" sz="2000" b="0" i="0" u="none" strike="noStrike" cap="none" normalizeH="0" baseline="0" smtClean="0">
                        <a:ln>
                          <a:noFill/>
                        </a:ln>
                        <a:solidFill>
                          <a:schemeClr val="tx1"/>
                        </a:solidFill>
                        <a:effectLst/>
                        <a:latin typeface="Century" pitchFamily="18" charset="0"/>
                        <a:cs typeface="Arial" pitchFamily="34" charset="0"/>
                      </a:endParaRPr>
                    </a:p>
                  </a:txBody>
                  <a:tcPr marT="45725" marB="45725"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dirty="0" smtClean="0">
                          <a:ln>
                            <a:noFill/>
                          </a:ln>
                          <a:effectLst/>
                        </a:rPr>
                        <a:t>Ισορροπιστής</a:t>
                      </a:r>
                      <a:endParaRPr kumimoji="0" lang="el-GR" sz="2000" b="0" i="0" u="none" strike="noStrike" cap="none" normalizeH="0" baseline="0" dirty="0" smtClean="0">
                        <a:ln>
                          <a:noFill/>
                        </a:ln>
                        <a:solidFill>
                          <a:schemeClr val="tx1"/>
                        </a:solidFill>
                        <a:effectLst/>
                        <a:latin typeface="Century" pitchFamily="18" charset="0"/>
                        <a:cs typeface="Arial" pitchFamily="34" charset="0"/>
                      </a:endParaRPr>
                    </a:p>
                  </a:txBody>
                  <a:tcPr marT="45725" marB="45725" horzOverflow="overflow"/>
                </a:tc>
              </a:tr>
              <a:tr h="400349">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Προσωπική δύναμη</a:t>
                      </a:r>
                      <a:endParaRPr kumimoji="0" lang="el-GR" sz="2000" b="0" i="0" u="none" strike="noStrike" cap="none" normalizeH="0" baseline="0" smtClean="0">
                        <a:ln>
                          <a:noFill/>
                        </a:ln>
                        <a:solidFill>
                          <a:schemeClr val="tx1"/>
                        </a:solidFill>
                        <a:effectLst/>
                        <a:latin typeface="Century" pitchFamily="18" charset="0"/>
                        <a:cs typeface="Arial" pitchFamily="34" charset="0"/>
                      </a:endParaRPr>
                    </a:p>
                  </a:txBody>
                  <a:tcPr marT="45725" marB="45725"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dirty="0" smtClean="0">
                          <a:ln>
                            <a:noFill/>
                          </a:ln>
                          <a:effectLst/>
                        </a:rPr>
                        <a:t>Δύναμη θέσης</a:t>
                      </a:r>
                      <a:endParaRPr kumimoji="0" lang="el-GR" sz="2000" b="0" i="0" u="none" strike="noStrike" cap="none" normalizeH="0" baseline="0" dirty="0" smtClean="0">
                        <a:ln>
                          <a:noFill/>
                        </a:ln>
                        <a:solidFill>
                          <a:schemeClr val="tx1"/>
                        </a:solidFill>
                        <a:effectLst/>
                        <a:latin typeface="Century" pitchFamily="18" charset="0"/>
                        <a:cs typeface="Arial" pitchFamily="34" charset="0"/>
                      </a:endParaRPr>
                    </a:p>
                  </a:txBody>
                  <a:tcPr marT="45725" marB="45725" horzOverflow="overflow"/>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Ορθογώνιο 1"/>
          <p:cNvSpPr>
            <a:spLocks noChangeArrowheads="1"/>
          </p:cNvSpPr>
          <p:nvPr/>
        </p:nvSpPr>
        <p:spPr bwMode="auto">
          <a:xfrm>
            <a:off x="1209675" y="3957638"/>
            <a:ext cx="3667125" cy="2114550"/>
          </a:xfrm>
          <a:prstGeom prst="roundRect">
            <a:avLst>
              <a:gd name="adj" fmla="val 16667"/>
            </a:avLst>
          </a:prstGeom>
          <a:noFill/>
          <a:ln w="17145">
            <a:solidFill>
              <a:srgbClr val="000000"/>
            </a:solidFill>
            <a:round/>
            <a:headEnd/>
            <a:tailEnd/>
          </a:ln>
          <a:effectLst>
            <a:outerShdw dist="35921" dir="2700000" algn="ctr" rotWithShape="0">
              <a:srgbClr val="000000"/>
            </a:outerShdw>
          </a:effectLst>
        </p:spPr>
        <p:txBody>
          <a:bodyPr/>
          <a:lstStyle/>
          <a:p>
            <a:pPr>
              <a:defRPr/>
            </a:pPr>
            <a:endParaRPr lang="en-US"/>
          </a:p>
        </p:txBody>
      </p:sp>
      <p:sp>
        <p:nvSpPr>
          <p:cNvPr id="7171" name="Κείμενο 2"/>
          <p:cNvSpPr txBox="1">
            <a:spLocks noChangeArrowheads="1"/>
          </p:cNvSpPr>
          <p:nvPr/>
        </p:nvSpPr>
        <p:spPr bwMode="auto">
          <a:xfrm>
            <a:off x="2276475" y="4071938"/>
            <a:ext cx="1362075" cy="357187"/>
          </a:xfrm>
          <a:prstGeom prst="rect">
            <a:avLst/>
          </a:prstGeom>
          <a:solidFill>
            <a:srgbClr val="FFFFFF"/>
          </a:solidFill>
          <a:ln w="9525">
            <a:solidFill>
              <a:srgbClr val="000000"/>
            </a:solidFill>
            <a:miter lim="800000"/>
            <a:headEnd/>
            <a:tailEnd/>
          </a:ln>
        </p:spPr>
        <p:txBody>
          <a:bodyPr lIns="27432" tIns="22860" rIns="27432" bIns="22860" anchor="ctr"/>
          <a:lstStyle/>
          <a:p>
            <a:pPr algn="ctr"/>
            <a:r>
              <a:rPr lang="el-GR" sz="1000" b="1">
                <a:solidFill>
                  <a:srgbClr val="000000"/>
                </a:solidFill>
                <a:latin typeface="HellasArc"/>
              </a:rPr>
              <a:t>ΠΑΡΑΓΩΓΙΚΕΣ ΣΧΕΣΕΙΣ</a:t>
            </a:r>
          </a:p>
        </p:txBody>
      </p:sp>
      <p:sp>
        <p:nvSpPr>
          <p:cNvPr id="7172" name="Κείμενο 3"/>
          <p:cNvSpPr txBox="1">
            <a:spLocks noChangeArrowheads="1"/>
          </p:cNvSpPr>
          <p:nvPr/>
        </p:nvSpPr>
        <p:spPr bwMode="auto">
          <a:xfrm>
            <a:off x="2200275" y="4714875"/>
            <a:ext cx="1466850" cy="357188"/>
          </a:xfrm>
          <a:prstGeom prst="rect">
            <a:avLst/>
          </a:prstGeom>
          <a:solidFill>
            <a:srgbClr val="FFFFFF"/>
          </a:solidFill>
          <a:ln w="9525">
            <a:solidFill>
              <a:srgbClr val="000000"/>
            </a:solidFill>
            <a:miter lim="800000"/>
            <a:headEnd/>
            <a:tailEnd/>
          </a:ln>
        </p:spPr>
        <p:txBody>
          <a:bodyPr lIns="27432" tIns="22860" rIns="27432" bIns="22860" anchor="ctr"/>
          <a:lstStyle/>
          <a:p>
            <a:pPr algn="ctr"/>
            <a:r>
              <a:rPr lang="el-GR" sz="1000" b="1">
                <a:solidFill>
                  <a:srgbClr val="000000"/>
                </a:solidFill>
                <a:latin typeface="HellasArc"/>
              </a:rPr>
              <a:t>ΠΑΡΑΓΩΓΙΚΕΣ ΔΥΝΑΜΕΙΣ</a:t>
            </a:r>
          </a:p>
        </p:txBody>
      </p:sp>
      <p:sp>
        <p:nvSpPr>
          <p:cNvPr id="7173" name="Κείμενο 4"/>
          <p:cNvSpPr txBox="1">
            <a:spLocks noChangeArrowheads="1"/>
          </p:cNvSpPr>
          <p:nvPr/>
        </p:nvSpPr>
        <p:spPr bwMode="auto">
          <a:xfrm>
            <a:off x="1428750" y="5672138"/>
            <a:ext cx="1162050" cy="328612"/>
          </a:xfrm>
          <a:prstGeom prst="rect">
            <a:avLst/>
          </a:prstGeom>
          <a:solidFill>
            <a:srgbClr val="FFFFFF"/>
          </a:solidFill>
          <a:ln w="9525">
            <a:solidFill>
              <a:srgbClr val="000000"/>
            </a:solidFill>
            <a:miter lim="800000"/>
            <a:headEnd/>
            <a:tailEnd/>
          </a:ln>
        </p:spPr>
        <p:txBody>
          <a:bodyPr lIns="27432" tIns="22860" rIns="0" bIns="0"/>
          <a:lstStyle/>
          <a:p>
            <a:r>
              <a:rPr lang="el-GR" sz="1000" b="1">
                <a:solidFill>
                  <a:srgbClr val="000000"/>
                </a:solidFill>
                <a:latin typeface="HellasArc"/>
              </a:rPr>
              <a:t>ΜΕΣΑ ΠΑΡΑΓΩΓΗΣ</a:t>
            </a:r>
          </a:p>
        </p:txBody>
      </p:sp>
      <p:sp>
        <p:nvSpPr>
          <p:cNvPr id="7174" name="Κείμενο 5"/>
          <p:cNvSpPr txBox="1">
            <a:spLocks noChangeArrowheads="1"/>
          </p:cNvSpPr>
          <p:nvPr/>
        </p:nvSpPr>
        <p:spPr bwMode="auto">
          <a:xfrm>
            <a:off x="3200400" y="5572125"/>
            <a:ext cx="1304925" cy="271463"/>
          </a:xfrm>
          <a:prstGeom prst="rect">
            <a:avLst/>
          </a:prstGeom>
          <a:solidFill>
            <a:srgbClr val="FFFFFF"/>
          </a:solidFill>
          <a:ln w="9525">
            <a:solidFill>
              <a:srgbClr val="000000"/>
            </a:solidFill>
            <a:miter lim="800000"/>
            <a:headEnd/>
            <a:tailEnd/>
          </a:ln>
        </p:spPr>
        <p:txBody>
          <a:bodyPr lIns="27432" tIns="22860" rIns="27432" bIns="22860" anchor="ctr"/>
          <a:lstStyle/>
          <a:p>
            <a:pPr algn="ctr"/>
            <a:r>
              <a:rPr lang="el-GR" sz="1000" b="1">
                <a:solidFill>
                  <a:srgbClr val="000000"/>
                </a:solidFill>
                <a:latin typeface="HellasArc"/>
              </a:rPr>
              <a:t>ΕΡΓΑΤΙΚΟ ΔΥΝΑΜΙΚΟ</a:t>
            </a:r>
          </a:p>
        </p:txBody>
      </p:sp>
      <p:sp>
        <p:nvSpPr>
          <p:cNvPr id="11" name="Κείμενο 6"/>
          <p:cNvSpPr txBox="1">
            <a:spLocks noChangeArrowheads="1"/>
          </p:cNvSpPr>
          <p:nvPr/>
        </p:nvSpPr>
        <p:spPr bwMode="auto">
          <a:xfrm>
            <a:off x="2428875" y="3000375"/>
            <a:ext cx="1847850" cy="361950"/>
          </a:xfrm>
          <a:prstGeom prst="rect">
            <a:avLst/>
          </a:prstGeom>
          <a:solidFill>
            <a:srgbClr val="FFFFFF"/>
          </a:solidFill>
          <a:ln w="38100">
            <a:solidFill>
              <a:schemeClr val="tx1">
                <a:lumMod val="75000"/>
                <a:lumOff val="25000"/>
              </a:schemeClr>
            </a:solidFill>
            <a:miter lim="800000"/>
            <a:headEnd/>
            <a:tailEnd/>
          </a:ln>
        </p:spPr>
        <p:txBody>
          <a:bodyPr lIns="36576" tIns="27432" rIns="0" bIns="0"/>
          <a:lstStyle/>
          <a:p>
            <a:pPr>
              <a:defRPr/>
            </a:pPr>
            <a:r>
              <a:rPr lang="el-GR" sz="1200" b="1">
                <a:solidFill>
                  <a:srgbClr val="000000"/>
                </a:solidFill>
                <a:latin typeface="HellasArc"/>
              </a:rPr>
              <a:t>ΤΡΟΠΟΣ ΠΑΡΑΓΩΓΗΣ</a:t>
            </a:r>
          </a:p>
        </p:txBody>
      </p:sp>
      <p:sp>
        <p:nvSpPr>
          <p:cNvPr id="8200" name="Κείμενο 7"/>
          <p:cNvSpPr>
            <a:spLocks noChangeArrowheads="1"/>
          </p:cNvSpPr>
          <p:nvPr/>
        </p:nvSpPr>
        <p:spPr bwMode="auto">
          <a:xfrm>
            <a:off x="5305425" y="1214438"/>
            <a:ext cx="1809750" cy="1285875"/>
          </a:xfrm>
          <a:prstGeom prst="roundRect">
            <a:avLst>
              <a:gd name="adj" fmla="val 16667"/>
            </a:avLst>
          </a:prstGeom>
          <a:solidFill>
            <a:srgbClr val="FFFFFF"/>
          </a:solidFill>
          <a:ln w="17145">
            <a:solidFill>
              <a:srgbClr val="000000"/>
            </a:solidFill>
            <a:round/>
            <a:headEnd/>
            <a:tailEnd/>
          </a:ln>
          <a:effectLst>
            <a:outerShdw dist="35921" dir="2700000" algn="ctr" rotWithShape="0">
              <a:srgbClr val="000000"/>
            </a:outerShdw>
          </a:effectLst>
        </p:spPr>
        <p:txBody>
          <a:bodyPr/>
          <a:lstStyle/>
          <a:p>
            <a:pPr>
              <a:defRPr/>
            </a:pPr>
            <a:endParaRPr lang="en-US"/>
          </a:p>
        </p:txBody>
      </p:sp>
      <p:sp>
        <p:nvSpPr>
          <p:cNvPr id="7177" name="Κείμενο 8"/>
          <p:cNvSpPr txBox="1">
            <a:spLocks noChangeArrowheads="1"/>
          </p:cNvSpPr>
          <p:nvPr/>
        </p:nvSpPr>
        <p:spPr bwMode="auto">
          <a:xfrm>
            <a:off x="5324475" y="1262063"/>
            <a:ext cx="1771650" cy="304800"/>
          </a:xfrm>
          <a:prstGeom prst="rect">
            <a:avLst/>
          </a:prstGeom>
          <a:noFill/>
          <a:ln w="9525">
            <a:noFill/>
            <a:miter lim="800000"/>
            <a:headEnd/>
            <a:tailEnd/>
          </a:ln>
        </p:spPr>
        <p:txBody>
          <a:bodyPr lIns="27432" tIns="22860" rIns="27432" bIns="22860" anchor="ctr"/>
          <a:lstStyle/>
          <a:p>
            <a:pPr algn="ctr"/>
            <a:r>
              <a:rPr lang="el-GR" sz="1000" b="1">
                <a:solidFill>
                  <a:srgbClr val="000000"/>
                </a:solidFill>
                <a:latin typeface="HellasArc"/>
              </a:rPr>
              <a:t>ΠΟΛΙΤΙΚΕΣ -ΙΔΕΟΛΟΓΙΚΕΣ ΣΧΕΣΕΙΣ</a:t>
            </a:r>
          </a:p>
        </p:txBody>
      </p:sp>
      <p:sp>
        <p:nvSpPr>
          <p:cNvPr id="7178" name="Κείμενο 9"/>
          <p:cNvSpPr txBox="1">
            <a:spLocks noChangeArrowheads="1"/>
          </p:cNvSpPr>
          <p:nvPr/>
        </p:nvSpPr>
        <p:spPr bwMode="auto">
          <a:xfrm>
            <a:off x="5362575" y="1776413"/>
            <a:ext cx="1695450" cy="180975"/>
          </a:xfrm>
          <a:prstGeom prst="rect">
            <a:avLst/>
          </a:prstGeom>
          <a:solidFill>
            <a:srgbClr val="FFFFFF"/>
          </a:solidFill>
          <a:ln w="1">
            <a:noFill/>
            <a:miter lim="800000"/>
            <a:headEnd/>
            <a:tailEnd/>
          </a:ln>
        </p:spPr>
        <p:txBody>
          <a:bodyPr lIns="27432" tIns="22860" rIns="27432" bIns="22860" anchor="ctr"/>
          <a:lstStyle/>
          <a:p>
            <a:pPr algn="ctr"/>
            <a:r>
              <a:rPr lang="el-GR" sz="1000" b="1">
                <a:solidFill>
                  <a:srgbClr val="000000"/>
                </a:solidFill>
                <a:latin typeface="HellasArc"/>
              </a:rPr>
              <a:t>ΚΡΑΤΟΣ</a:t>
            </a:r>
          </a:p>
          <a:p>
            <a:pPr algn="ctr"/>
            <a:r>
              <a:rPr lang="el-GR" sz="1000" b="1">
                <a:solidFill>
                  <a:srgbClr val="000000"/>
                </a:solidFill>
                <a:latin typeface="HellasArc"/>
              </a:rPr>
              <a:t>ΕΞΟΥΣΙΑ</a:t>
            </a:r>
          </a:p>
        </p:txBody>
      </p:sp>
      <p:sp>
        <p:nvSpPr>
          <p:cNvPr id="7179" name="Κείμενο 10"/>
          <p:cNvSpPr txBox="1">
            <a:spLocks noChangeArrowheads="1"/>
          </p:cNvSpPr>
          <p:nvPr/>
        </p:nvSpPr>
        <p:spPr bwMode="auto">
          <a:xfrm>
            <a:off x="5372100" y="2243138"/>
            <a:ext cx="1666875" cy="133350"/>
          </a:xfrm>
          <a:prstGeom prst="rect">
            <a:avLst/>
          </a:prstGeom>
          <a:solidFill>
            <a:srgbClr val="FFFFFF"/>
          </a:solidFill>
          <a:ln w="1">
            <a:noFill/>
            <a:miter lim="800000"/>
            <a:headEnd/>
            <a:tailEnd/>
          </a:ln>
        </p:spPr>
        <p:txBody>
          <a:bodyPr lIns="27432" tIns="22860" rIns="27432" bIns="0"/>
          <a:lstStyle/>
          <a:p>
            <a:pPr algn="ctr"/>
            <a:r>
              <a:rPr lang="el-GR" sz="1000" b="1">
                <a:solidFill>
                  <a:srgbClr val="000000"/>
                </a:solidFill>
                <a:latin typeface="HellasArc"/>
              </a:rPr>
              <a:t>ΘΕΣΜΟΙ</a:t>
            </a:r>
          </a:p>
        </p:txBody>
      </p:sp>
      <p:sp>
        <p:nvSpPr>
          <p:cNvPr id="7180" name="Line 11"/>
          <p:cNvSpPr>
            <a:spLocks noChangeShapeType="1"/>
          </p:cNvSpPr>
          <p:nvPr/>
        </p:nvSpPr>
        <p:spPr bwMode="auto">
          <a:xfrm>
            <a:off x="5314950" y="1624013"/>
            <a:ext cx="1828800" cy="0"/>
          </a:xfrm>
          <a:prstGeom prst="line">
            <a:avLst/>
          </a:prstGeom>
          <a:noFill/>
          <a:ln w="17145">
            <a:solidFill>
              <a:srgbClr val="000000"/>
            </a:solidFill>
            <a:round/>
            <a:headEnd/>
            <a:tailEnd/>
          </a:ln>
        </p:spPr>
        <p:txBody>
          <a:bodyPr/>
          <a:lstStyle/>
          <a:p>
            <a:endParaRPr lang="el-GR"/>
          </a:p>
        </p:txBody>
      </p:sp>
      <p:sp>
        <p:nvSpPr>
          <p:cNvPr id="7181" name="Line 12"/>
          <p:cNvSpPr>
            <a:spLocks noChangeShapeType="1"/>
          </p:cNvSpPr>
          <p:nvPr/>
        </p:nvSpPr>
        <p:spPr bwMode="auto">
          <a:xfrm>
            <a:off x="5305425" y="2100263"/>
            <a:ext cx="1819275" cy="0"/>
          </a:xfrm>
          <a:prstGeom prst="line">
            <a:avLst/>
          </a:prstGeom>
          <a:noFill/>
          <a:ln w="17145">
            <a:solidFill>
              <a:srgbClr val="000000"/>
            </a:solidFill>
            <a:round/>
            <a:headEnd/>
            <a:tailEnd/>
          </a:ln>
        </p:spPr>
        <p:txBody>
          <a:bodyPr/>
          <a:lstStyle/>
          <a:p>
            <a:endParaRPr lang="el-GR"/>
          </a:p>
        </p:txBody>
      </p:sp>
      <p:sp>
        <p:nvSpPr>
          <p:cNvPr id="7182" name="Κείμενο 17"/>
          <p:cNvSpPr txBox="1">
            <a:spLocks noChangeArrowheads="1"/>
          </p:cNvSpPr>
          <p:nvPr/>
        </p:nvSpPr>
        <p:spPr bwMode="auto">
          <a:xfrm>
            <a:off x="5657850" y="890588"/>
            <a:ext cx="1247775" cy="219075"/>
          </a:xfrm>
          <a:prstGeom prst="rect">
            <a:avLst/>
          </a:prstGeom>
          <a:solidFill>
            <a:srgbClr val="FFFFFF"/>
          </a:solidFill>
          <a:ln w="1">
            <a:noFill/>
            <a:miter lim="800000"/>
            <a:headEnd/>
            <a:tailEnd/>
          </a:ln>
        </p:spPr>
        <p:txBody>
          <a:bodyPr lIns="36576" tIns="27432" rIns="36576" bIns="27432" anchor="ctr"/>
          <a:lstStyle/>
          <a:p>
            <a:pPr algn="ctr"/>
            <a:r>
              <a:rPr lang="el-GR" sz="1200" b="1">
                <a:solidFill>
                  <a:srgbClr val="000000"/>
                </a:solidFill>
                <a:latin typeface="HellasArc"/>
              </a:rPr>
              <a:t>ΥΠΕΡΔΟΜΗ</a:t>
            </a:r>
          </a:p>
        </p:txBody>
      </p:sp>
      <p:sp>
        <p:nvSpPr>
          <p:cNvPr id="7183" name="Line 18"/>
          <p:cNvSpPr>
            <a:spLocks noChangeShapeType="1"/>
          </p:cNvSpPr>
          <p:nvPr/>
        </p:nvSpPr>
        <p:spPr bwMode="auto">
          <a:xfrm flipV="1">
            <a:off x="3648075" y="1966913"/>
            <a:ext cx="2009775" cy="2124075"/>
          </a:xfrm>
          <a:prstGeom prst="line">
            <a:avLst/>
          </a:prstGeom>
          <a:noFill/>
          <a:ln w="9525">
            <a:solidFill>
              <a:srgbClr val="000000"/>
            </a:solidFill>
            <a:round/>
            <a:headEnd/>
            <a:tailEnd type="triangle" w="sm" len="sm"/>
          </a:ln>
        </p:spPr>
        <p:txBody>
          <a:bodyPr/>
          <a:lstStyle/>
          <a:p>
            <a:endParaRPr lang="el-GR"/>
          </a:p>
        </p:txBody>
      </p:sp>
      <p:sp>
        <p:nvSpPr>
          <p:cNvPr id="7184" name="Line 19"/>
          <p:cNvSpPr>
            <a:spLocks noChangeShapeType="1"/>
          </p:cNvSpPr>
          <p:nvPr/>
        </p:nvSpPr>
        <p:spPr bwMode="auto">
          <a:xfrm flipH="1">
            <a:off x="3838575" y="2405063"/>
            <a:ext cx="1809750" cy="1762125"/>
          </a:xfrm>
          <a:prstGeom prst="line">
            <a:avLst/>
          </a:prstGeom>
          <a:noFill/>
          <a:ln w="9525">
            <a:solidFill>
              <a:srgbClr val="000000"/>
            </a:solidFill>
            <a:round/>
            <a:headEnd/>
            <a:tailEnd type="triangle" w="sm" len="sm"/>
          </a:ln>
        </p:spPr>
        <p:txBody>
          <a:bodyPr/>
          <a:lstStyle/>
          <a:p>
            <a:endParaRPr lang="el-GR"/>
          </a:p>
        </p:txBody>
      </p:sp>
      <p:sp>
        <p:nvSpPr>
          <p:cNvPr id="7185" name="Line 20"/>
          <p:cNvSpPr>
            <a:spLocks noChangeShapeType="1"/>
          </p:cNvSpPr>
          <p:nvPr/>
        </p:nvSpPr>
        <p:spPr bwMode="auto">
          <a:xfrm flipV="1">
            <a:off x="2952750" y="4429125"/>
            <a:ext cx="0" cy="280988"/>
          </a:xfrm>
          <a:prstGeom prst="line">
            <a:avLst/>
          </a:prstGeom>
          <a:noFill/>
          <a:ln w="9525">
            <a:solidFill>
              <a:srgbClr val="000000"/>
            </a:solidFill>
            <a:round/>
            <a:headEnd/>
            <a:tailEnd type="triangle" w="sm" len="sm"/>
          </a:ln>
        </p:spPr>
        <p:txBody>
          <a:bodyPr/>
          <a:lstStyle/>
          <a:p>
            <a:endParaRPr lang="el-GR"/>
          </a:p>
        </p:txBody>
      </p:sp>
      <p:sp>
        <p:nvSpPr>
          <p:cNvPr id="7186" name="Line 21"/>
          <p:cNvSpPr>
            <a:spLocks noChangeShapeType="1"/>
          </p:cNvSpPr>
          <p:nvPr/>
        </p:nvSpPr>
        <p:spPr bwMode="auto">
          <a:xfrm flipV="1">
            <a:off x="2009775" y="5072063"/>
            <a:ext cx="923925" cy="600075"/>
          </a:xfrm>
          <a:prstGeom prst="line">
            <a:avLst/>
          </a:prstGeom>
          <a:noFill/>
          <a:ln w="9525">
            <a:solidFill>
              <a:srgbClr val="000000"/>
            </a:solidFill>
            <a:round/>
            <a:headEnd/>
            <a:tailEnd type="triangle" w="sm" len="sm"/>
          </a:ln>
        </p:spPr>
        <p:txBody>
          <a:bodyPr/>
          <a:lstStyle/>
          <a:p>
            <a:endParaRPr lang="el-GR"/>
          </a:p>
        </p:txBody>
      </p:sp>
      <p:sp>
        <p:nvSpPr>
          <p:cNvPr id="7187" name="Line 22"/>
          <p:cNvSpPr>
            <a:spLocks noChangeShapeType="1"/>
          </p:cNvSpPr>
          <p:nvPr/>
        </p:nvSpPr>
        <p:spPr bwMode="auto">
          <a:xfrm flipH="1" flipV="1">
            <a:off x="3152775" y="5060950"/>
            <a:ext cx="685800" cy="511175"/>
          </a:xfrm>
          <a:prstGeom prst="line">
            <a:avLst/>
          </a:prstGeom>
          <a:noFill/>
          <a:ln w="9525">
            <a:solidFill>
              <a:srgbClr val="000000"/>
            </a:solidFill>
            <a:round/>
            <a:headEnd/>
            <a:tailEnd type="triangle" w="sm" len="sm"/>
          </a:ln>
        </p:spPr>
        <p:txBody>
          <a:bodyPr/>
          <a:lstStyle/>
          <a:p>
            <a:endParaRPr lang="el-GR"/>
          </a:p>
        </p:txBody>
      </p:sp>
      <p:sp>
        <p:nvSpPr>
          <p:cNvPr id="7188" name="Line 29"/>
          <p:cNvSpPr>
            <a:spLocks noChangeShapeType="1"/>
          </p:cNvSpPr>
          <p:nvPr/>
        </p:nvSpPr>
        <p:spPr bwMode="auto">
          <a:xfrm flipV="1">
            <a:off x="6877050" y="1490663"/>
            <a:ext cx="0" cy="695325"/>
          </a:xfrm>
          <a:prstGeom prst="line">
            <a:avLst/>
          </a:prstGeom>
          <a:noFill/>
          <a:ln w="9525">
            <a:solidFill>
              <a:srgbClr val="000000"/>
            </a:solidFill>
            <a:prstDash val="dash"/>
            <a:round/>
            <a:headEnd/>
            <a:tailEnd type="arrow" w="sm" len="sm"/>
          </a:ln>
        </p:spPr>
        <p:txBody>
          <a:bodyPr/>
          <a:lstStyle/>
          <a:p>
            <a:endParaRPr lang="el-GR"/>
          </a:p>
        </p:txBody>
      </p:sp>
      <p:sp>
        <p:nvSpPr>
          <p:cNvPr id="7189" name="Line 30"/>
          <p:cNvSpPr>
            <a:spLocks noChangeShapeType="1"/>
          </p:cNvSpPr>
          <p:nvPr/>
        </p:nvSpPr>
        <p:spPr bwMode="auto">
          <a:xfrm>
            <a:off x="6886575" y="2147888"/>
            <a:ext cx="0" cy="85725"/>
          </a:xfrm>
          <a:prstGeom prst="line">
            <a:avLst/>
          </a:prstGeom>
          <a:noFill/>
          <a:ln w="9525">
            <a:solidFill>
              <a:srgbClr val="000000"/>
            </a:solidFill>
            <a:prstDash val="dash"/>
            <a:round/>
            <a:headEnd/>
            <a:tailEnd type="arrow" w="sm" len="sm"/>
          </a:ln>
        </p:spPr>
        <p:txBody>
          <a:bodyPr/>
          <a:lstStyle/>
          <a:p>
            <a:endParaRPr lang="el-GR"/>
          </a:p>
        </p:txBody>
      </p:sp>
      <p:sp>
        <p:nvSpPr>
          <p:cNvPr id="7190" name="Line 31"/>
          <p:cNvSpPr>
            <a:spLocks noChangeShapeType="1"/>
          </p:cNvSpPr>
          <p:nvPr/>
        </p:nvSpPr>
        <p:spPr bwMode="auto">
          <a:xfrm>
            <a:off x="6619875" y="1500188"/>
            <a:ext cx="0" cy="295275"/>
          </a:xfrm>
          <a:prstGeom prst="line">
            <a:avLst/>
          </a:prstGeom>
          <a:noFill/>
          <a:ln w="9525">
            <a:solidFill>
              <a:srgbClr val="000000"/>
            </a:solidFill>
            <a:prstDash val="dash"/>
            <a:round/>
            <a:headEnd/>
            <a:tailEnd type="arrow" w="sm" len="sm"/>
          </a:ln>
        </p:spPr>
        <p:txBody>
          <a:bodyPr/>
          <a:lstStyle/>
          <a:p>
            <a:endParaRPr lang="el-GR"/>
          </a:p>
        </p:txBody>
      </p:sp>
      <p:sp>
        <p:nvSpPr>
          <p:cNvPr id="7191" name="Line 32"/>
          <p:cNvSpPr>
            <a:spLocks noChangeShapeType="1"/>
          </p:cNvSpPr>
          <p:nvPr/>
        </p:nvSpPr>
        <p:spPr bwMode="auto">
          <a:xfrm flipV="1">
            <a:off x="6619875" y="1471613"/>
            <a:ext cx="0" cy="123825"/>
          </a:xfrm>
          <a:prstGeom prst="line">
            <a:avLst/>
          </a:prstGeom>
          <a:noFill/>
          <a:ln w="9525">
            <a:solidFill>
              <a:srgbClr val="000000"/>
            </a:solidFill>
            <a:prstDash val="dash"/>
            <a:round/>
            <a:headEnd/>
            <a:tailEnd type="arrow" w="sm" len="sm"/>
          </a:ln>
        </p:spPr>
        <p:txBody>
          <a:bodyPr/>
          <a:lstStyle/>
          <a:p>
            <a:endParaRPr lang="el-GR"/>
          </a:p>
        </p:txBody>
      </p:sp>
      <p:sp>
        <p:nvSpPr>
          <p:cNvPr id="7192" name="Line 33"/>
          <p:cNvSpPr>
            <a:spLocks noChangeShapeType="1"/>
          </p:cNvSpPr>
          <p:nvPr/>
        </p:nvSpPr>
        <p:spPr bwMode="auto">
          <a:xfrm flipV="1">
            <a:off x="6743700" y="1928813"/>
            <a:ext cx="0" cy="381000"/>
          </a:xfrm>
          <a:prstGeom prst="line">
            <a:avLst/>
          </a:prstGeom>
          <a:noFill/>
          <a:ln w="9525">
            <a:solidFill>
              <a:srgbClr val="000000"/>
            </a:solidFill>
            <a:prstDash val="dash"/>
            <a:round/>
            <a:headEnd/>
            <a:tailEnd type="arrow" w="sm" len="sm"/>
          </a:ln>
        </p:spPr>
        <p:txBody>
          <a:bodyPr/>
          <a:lstStyle/>
          <a:p>
            <a:endParaRPr lang="el-GR"/>
          </a:p>
        </p:txBody>
      </p:sp>
      <p:sp>
        <p:nvSpPr>
          <p:cNvPr id="7193" name="Line 34"/>
          <p:cNvSpPr>
            <a:spLocks noChangeShapeType="1"/>
          </p:cNvSpPr>
          <p:nvPr/>
        </p:nvSpPr>
        <p:spPr bwMode="auto">
          <a:xfrm>
            <a:off x="6743700" y="2243138"/>
            <a:ext cx="0" cy="133350"/>
          </a:xfrm>
          <a:prstGeom prst="line">
            <a:avLst/>
          </a:prstGeom>
          <a:noFill/>
          <a:ln w="9525">
            <a:solidFill>
              <a:srgbClr val="000000"/>
            </a:solidFill>
            <a:prstDash val="dash"/>
            <a:round/>
            <a:headEnd/>
            <a:tailEnd type="arrow" w="sm" len="sm"/>
          </a:ln>
        </p:spPr>
        <p:txBody>
          <a:bodyPr/>
          <a:lstStyle/>
          <a:p>
            <a:endParaRPr lang="el-GR"/>
          </a:p>
        </p:txBody>
      </p:sp>
      <p:sp>
        <p:nvSpPr>
          <p:cNvPr id="7194" name="34 - TextBox"/>
          <p:cNvSpPr txBox="1">
            <a:spLocks noChangeArrowheads="1"/>
          </p:cNvSpPr>
          <p:nvPr/>
        </p:nvSpPr>
        <p:spPr bwMode="auto">
          <a:xfrm>
            <a:off x="1000125" y="357188"/>
            <a:ext cx="7286625" cy="369887"/>
          </a:xfrm>
          <a:prstGeom prst="rect">
            <a:avLst/>
          </a:prstGeom>
          <a:noFill/>
          <a:ln w="9525">
            <a:noFill/>
            <a:miter lim="800000"/>
            <a:headEnd/>
            <a:tailEnd/>
          </a:ln>
        </p:spPr>
        <p:txBody>
          <a:bodyPr>
            <a:spAutoFit/>
          </a:bodyPr>
          <a:lstStyle/>
          <a:p>
            <a:pPr algn="ctr"/>
            <a:r>
              <a:rPr lang="el-GR" b="1">
                <a:latin typeface="Calibri" pitchFamily="34" charset="0"/>
              </a:rPr>
              <a:t>ΣΧΕΣΕΙΣ ΕΚΠΑΙΔΕΥΣΗΣ ΠΑΡΑΓΩΓΗΣ –ΚΟΙΝΩΝΙΑΣ-ΚΡΑΤΟΥΣ</a:t>
            </a:r>
          </a:p>
        </p:txBody>
      </p:sp>
      <p:sp>
        <p:nvSpPr>
          <p:cNvPr id="7195" name="35 - TextBox"/>
          <p:cNvSpPr txBox="1">
            <a:spLocks noChangeArrowheads="1"/>
          </p:cNvSpPr>
          <p:nvPr/>
        </p:nvSpPr>
        <p:spPr bwMode="auto">
          <a:xfrm>
            <a:off x="6286500" y="4500563"/>
            <a:ext cx="1598613" cy="546100"/>
          </a:xfrm>
          <a:prstGeom prst="rect">
            <a:avLst/>
          </a:prstGeom>
          <a:noFill/>
          <a:ln w="28575">
            <a:solidFill>
              <a:schemeClr val="tx1"/>
            </a:solidFill>
            <a:miter lim="800000"/>
            <a:headEnd/>
            <a:tailEnd/>
          </a:ln>
        </p:spPr>
        <p:txBody>
          <a:bodyPr>
            <a:spAutoFit/>
          </a:bodyPr>
          <a:lstStyle/>
          <a:p>
            <a:r>
              <a:rPr lang="el-GR" sz="1400" b="1">
                <a:latin typeface="Calibri" pitchFamily="34" charset="0"/>
              </a:rPr>
              <a:t>ΕΚΠΑΙΔΕΥΤΙΚΟ ΣΥΣΤΗΜΑ</a:t>
            </a:r>
          </a:p>
        </p:txBody>
      </p:sp>
      <p:cxnSp>
        <p:nvCxnSpPr>
          <p:cNvPr id="7196" name="37 - Ευθύγραμμο βέλος σύνδεσης"/>
          <p:cNvCxnSpPr>
            <a:cxnSpLocks noChangeShapeType="1"/>
            <a:stCxn id="8200" idx="2"/>
            <a:endCxn id="7195" idx="0"/>
          </p:cNvCxnSpPr>
          <p:nvPr/>
        </p:nvCxnSpPr>
        <p:spPr bwMode="auto">
          <a:xfrm>
            <a:off x="6210300" y="2508250"/>
            <a:ext cx="876300" cy="1978025"/>
          </a:xfrm>
          <a:prstGeom prst="straightConnector1">
            <a:avLst/>
          </a:prstGeom>
          <a:noFill/>
          <a:ln w="9525" algn="ctr">
            <a:solidFill>
              <a:srgbClr val="4A7EBB"/>
            </a:solidFill>
            <a:round/>
            <a:headEnd/>
            <a:tailEnd type="arrow" w="med" len="med"/>
          </a:ln>
        </p:spPr>
      </p:cxnSp>
      <p:sp>
        <p:nvSpPr>
          <p:cNvPr id="7197" name="38 - TextBox"/>
          <p:cNvSpPr txBox="1">
            <a:spLocks noChangeArrowheads="1"/>
          </p:cNvSpPr>
          <p:nvPr/>
        </p:nvSpPr>
        <p:spPr bwMode="auto">
          <a:xfrm>
            <a:off x="1500188" y="6286500"/>
            <a:ext cx="1285875" cy="277813"/>
          </a:xfrm>
          <a:prstGeom prst="rect">
            <a:avLst/>
          </a:prstGeom>
          <a:noFill/>
          <a:ln w="9525">
            <a:solidFill>
              <a:schemeClr val="tx1"/>
            </a:solidFill>
            <a:miter lim="800000"/>
            <a:headEnd/>
            <a:tailEnd/>
          </a:ln>
        </p:spPr>
        <p:txBody>
          <a:bodyPr>
            <a:spAutoFit/>
          </a:bodyPr>
          <a:lstStyle/>
          <a:p>
            <a:r>
              <a:rPr lang="el-GR" sz="1200">
                <a:latin typeface="Calibri" pitchFamily="34" charset="0"/>
              </a:rPr>
              <a:t>ΤΕΧΝΟΛΟΓΙΑ</a:t>
            </a:r>
          </a:p>
        </p:txBody>
      </p:sp>
      <p:cxnSp>
        <p:nvCxnSpPr>
          <p:cNvPr id="41" name="40 - Γωνιακή σύνδεση"/>
          <p:cNvCxnSpPr>
            <a:stCxn id="7173" idx="2"/>
            <a:endCxn id="7197" idx="0"/>
          </p:cNvCxnSpPr>
          <p:nvPr/>
        </p:nvCxnSpPr>
        <p:spPr>
          <a:xfrm rot="16200000" flipH="1">
            <a:off x="1933575" y="6076950"/>
            <a:ext cx="285750" cy="13335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99" name="43 - Shape"/>
          <p:cNvCxnSpPr>
            <a:cxnSpLocks noChangeShapeType="1"/>
            <a:stCxn id="7195" idx="2"/>
            <a:endCxn id="7197" idx="3"/>
          </p:cNvCxnSpPr>
          <p:nvPr/>
        </p:nvCxnSpPr>
        <p:spPr bwMode="auto">
          <a:xfrm rot="5400000">
            <a:off x="4253707" y="3593306"/>
            <a:ext cx="1365250" cy="4300537"/>
          </a:xfrm>
          <a:prstGeom prst="bentConnector2">
            <a:avLst/>
          </a:prstGeom>
          <a:noFill/>
          <a:ln w="9525" algn="ctr">
            <a:solidFill>
              <a:srgbClr val="4A7EBB"/>
            </a:solidFill>
            <a:miter lim="800000"/>
            <a:headEnd type="arrow" w="med" len="med"/>
            <a:tailEnd type="arrow" w="med" len="med"/>
          </a:ln>
        </p:spPr>
      </p:cxnSp>
      <p:cxnSp>
        <p:nvCxnSpPr>
          <p:cNvPr id="7200" name="45 - Shape"/>
          <p:cNvCxnSpPr>
            <a:cxnSpLocks noChangeShapeType="1"/>
            <a:stCxn id="7195" idx="1"/>
            <a:endCxn id="7174" idx="2"/>
          </p:cNvCxnSpPr>
          <p:nvPr/>
        </p:nvCxnSpPr>
        <p:spPr bwMode="auto">
          <a:xfrm rot="10800000" flipV="1">
            <a:off x="3852863" y="4773613"/>
            <a:ext cx="2419350" cy="1069975"/>
          </a:xfrm>
          <a:prstGeom prst="bentConnector4">
            <a:avLst>
              <a:gd name="adj1" fmla="val 36222"/>
              <a:gd name="adj2" fmla="val 121218"/>
            </a:avLst>
          </a:prstGeom>
          <a:noFill/>
          <a:ln w="9525" algn="ctr">
            <a:solidFill>
              <a:srgbClr val="4A7EBB"/>
            </a:solidFill>
            <a:miter lim="800000"/>
            <a:headEnd type="arrow" w="med" len="med"/>
            <a:tailEnd type="arrow" w="med" len="med"/>
          </a:ln>
        </p:spPr>
      </p:cxnSp>
      <p:cxnSp>
        <p:nvCxnSpPr>
          <p:cNvPr id="48" name="47 - Shape"/>
          <p:cNvCxnSpPr>
            <a:stCxn id="11" idx="0"/>
            <a:endCxn id="8200" idx="1"/>
          </p:cNvCxnSpPr>
          <p:nvPr/>
        </p:nvCxnSpPr>
        <p:spPr>
          <a:xfrm rot="5400000" flipH="1" flipV="1">
            <a:off x="3757613" y="1452562"/>
            <a:ext cx="1143000" cy="1952625"/>
          </a:xfrm>
          <a:prstGeom prst="bentConnector2">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7202" name="48 - TextBox"/>
          <p:cNvSpPr txBox="1">
            <a:spLocks noChangeArrowheads="1"/>
          </p:cNvSpPr>
          <p:nvPr/>
        </p:nvSpPr>
        <p:spPr bwMode="auto">
          <a:xfrm>
            <a:off x="214313" y="1916113"/>
            <a:ext cx="1643062" cy="650875"/>
          </a:xfrm>
          <a:prstGeom prst="rect">
            <a:avLst/>
          </a:prstGeom>
          <a:noFill/>
          <a:ln w="9525">
            <a:solidFill>
              <a:schemeClr val="tx1"/>
            </a:solidFill>
            <a:miter lim="800000"/>
            <a:headEnd/>
            <a:tailEnd/>
          </a:ln>
        </p:spPr>
        <p:txBody>
          <a:bodyPr>
            <a:spAutoFit/>
          </a:bodyPr>
          <a:lstStyle/>
          <a:p>
            <a:r>
              <a:rPr lang="el-GR">
                <a:latin typeface="Calibri" pitchFamily="34" charset="0"/>
              </a:rPr>
              <a:t>ΚΥΡΙΑΡΧΗ ΤΑΞΗ</a:t>
            </a:r>
          </a:p>
        </p:txBody>
      </p:sp>
      <p:cxnSp>
        <p:nvCxnSpPr>
          <p:cNvPr id="7203" name="50 - Shape"/>
          <p:cNvCxnSpPr>
            <a:cxnSpLocks noChangeShapeType="1"/>
            <a:stCxn id="7202" idx="2"/>
            <a:endCxn id="7173" idx="1"/>
          </p:cNvCxnSpPr>
          <p:nvPr/>
        </p:nvCxnSpPr>
        <p:spPr bwMode="auto">
          <a:xfrm rot="16200000" flipH="1">
            <a:off x="-402431" y="4006057"/>
            <a:ext cx="3270250" cy="392112"/>
          </a:xfrm>
          <a:prstGeom prst="bentConnector2">
            <a:avLst/>
          </a:prstGeom>
          <a:noFill/>
          <a:ln w="9525" algn="ctr">
            <a:solidFill>
              <a:srgbClr val="4A7EBB"/>
            </a:solidFill>
            <a:miter lim="800000"/>
            <a:headEnd type="arrow" w="med" len="med"/>
            <a:tailEnd type="arrow" w="med" len="med"/>
          </a:ln>
        </p:spPr>
      </p:cxnSp>
      <p:cxnSp>
        <p:nvCxnSpPr>
          <p:cNvPr id="53" name="52 - Shape"/>
          <p:cNvCxnSpPr>
            <a:stCxn id="7202" idx="0"/>
          </p:cNvCxnSpPr>
          <p:nvPr/>
        </p:nvCxnSpPr>
        <p:spPr>
          <a:xfrm rot="5400000" flipH="1" flipV="1">
            <a:off x="2983707" y="-388144"/>
            <a:ext cx="357188" cy="4251325"/>
          </a:xfrm>
          <a:prstGeom prst="bentConnector2">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57" name="56 - Ευθύγραμμο βέλος σύνδεσης"/>
          <p:cNvCxnSpPr>
            <a:stCxn id="8194" idx="0"/>
            <a:endCxn id="11" idx="2"/>
          </p:cNvCxnSpPr>
          <p:nvPr/>
        </p:nvCxnSpPr>
        <p:spPr>
          <a:xfrm rot="5400000" flipH="1" flipV="1">
            <a:off x="2900362" y="3505201"/>
            <a:ext cx="595313" cy="3095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a:xfrm>
            <a:off x="457200" y="0"/>
            <a:ext cx="8229600" cy="765175"/>
          </a:xfrm>
        </p:spPr>
        <p:txBody>
          <a:bodyPr/>
          <a:lstStyle/>
          <a:p>
            <a:r>
              <a:rPr lang="el-GR" sz="3200" b="1" smtClean="0">
                <a:latin typeface="Comic Sans MS" pitchFamily="66" charset="0"/>
              </a:rPr>
              <a:t>ΣΤΥΛ (ΤΡΟΠΟΙ)  ΗΓΕΣΙΑΣ</a:t>
            </a:r>
          </a:p>
        </p:txBody>
      </p:sp>
      <p:sp>
        <p:nvSpPr>
          <p:cNvPr id="48131" name="Rectangle 3"/>
          <p:cNvSpPr>
            <a:spLocks noGrp="1"/>
          </p:cNvSpPr>
          <p:nvPr>
            <p:ph idx="1"/>
          </p:nvPr>
        </p:nvSpPr>
        <p:spPr>
          <a:xfrm>
            <a:off x="457200" y="1196975"/>
            <a:ext cx="8229600" cy="5832475"/>
          </a:xfrm>
        </p:spPr>
        <p:txBody>
          <a:bodyPr/>
          <a:lstStyle/>
          <a:p>
            <a:pPr marL="609600" indent="-609600">
              <a:lnSpc>
                <a:spcPct val="80000"/>
              </a:lnSpc>
              <a:buFont typeface="Arial" pitchFamily="34" charset="0"/>
              <a:buAutoNum type="arabicPeriod"/>
            </a:pPr>
            <a:r>
              <a:rPr lang="el-GR" sz="2400" smtClean="0">
                <a:latin typeface="Century" pitchFamily="18" charset="0"/>
              </a:rPr>
              <a:t>Ηγεσία που δίνει έμφαση στις ομαδικές διαδικασίες</a:t>
            </a:r>
          </a:p>
          <a:p>
            <a:pPr marL="609600" indent="-609600">
              <a:lnSpc>
                <a:spcPct val="80000"/>
              </a:lnSpc>
              <a:buFont typeface="Arial" pitchFamily="34" charset="0"/>
              <a:buAutoNum type="arabicPeriod"/>
            </a:pPr>
            <a:r>
              <a:rPr lang="el-GR" sz="2400" smtClean="0">
                <a:latin typeface="Century" pitchFamily="18" charset="0"/>
              </a:rPr>
              <a:t>Ηγεσία που δίνει έμφαση στην προσωπικότητα του ατόμου και στα αποτελέσματα αυτής </a:t>
            </a:r>
          </a:p>
          <a:p>
            <a:pPr marL="609600" indent="-609600">
              <a:lnSpc>
                <a:spcPct val="80000"/>
              </a:lnSpc>
              <a:buFont typeface="Arial" pitchFamily="34" charset="0"/>
              <a:buAutoNum type="arabicPeriod"/>
            </a:pPr>
            <a:r>
              <a:rPr lang="el-GR" sz="2400" smtClean="0">
                <a:latin typeface="Century" pitchFamily="18" charset="0"/>
              </a:rPr>
              <a:t>Ηγεσία που δίνει έμφαση στην τέχνη της συμμόρφωσης</a:t>
            </a:r>
          </a:p>
          <a:p>
            <a:pPr marL="609600" indent="-609600">
              <a:lnSpc>
                <a:spcPct val="80000"/>
              </a:lnSpc>
              <a:buFont typeface="Arial" pitchFamily="34" charset="0"/>
              <a:buAutoNum type="arabicPeriod"/>
            </a:pPr>
            <a:r>
              <a:rPr lang="el-GR" sz="2400" smtClean="0">
                <a:latin typeface="Century" pitchFamily="18" charset="0"/>
              </a:rPr>
              <a:t>Ηγεσία που δίνει έμφαση στην άσκηση της επιρροής</a:t>
            </a:r>
          </a:p>
          <a:p>
            <a:pPr marL="609600" indent="-609600">
              <a:lnSpc>
                <a:spcPct val="80000"/>
              </a:lnSpc>
              <a:buFont typeface="Arial" pitchFamily="34" charset="0"/>
              <a:buAutoNum type="arabicPeriod"/>
            </a:pPr>
            <a:r>
              <a:rPr lang="el-GR" sz="2400" smtClean="0">
                <a:latin typeface="Century" pitchFamily="18" charset="0"/>
              </a:rPr>
              <a:t>Ηγεσία που δίνει έμφαση στην πράξη ή στην συμπεριφορά</a:t>
            </a:r>
          </a:p>
          <a:p>
            <a:pPr marL="609600" indent="-609600">
              <a:lnSpc>
                <a:spcPct val="80000"/>
              </a:lnSpc>
              <a:buFont typeface="Arial" pitchFamily="34" charset="0"/>
              <a:buAutoNum type="arabicPeriod"/>
            </a:pPr>
            <a:r>
              <a:rPr lang="el-GR" sz="2400" smtClean="0">
                <a:latin typeface="Century" pitchFamily="18" charset="0"/>
              </a:rPr>
              <a:t>Ηγεσία που δίνει έμφαση στην πειθώ</a:t>
            </a:r>
          </a:p>
          <a:p>
            <a:pPr marL="609600" indent="-609600">
              <a:lnSpc>
                <a:spcPct val="80000"/>
              </a:lnSpc>
              <a:buFont typeface="Arial" pitchFamily="34" charset="0"/>
              <a:buAutoNum type="arabicPeriod"/>
            </a:pPr>
            <a:r>
              <a:rPr lang="el-GR" sz="2400" smtClean="0">
                <a:latin typeface="Century" pitchFamily="18" charset="0"/>
              </a:rPr>
              <a:t>Ηγεσία που δίνει έμφαση στην επίτευξη του στόχου</a:t>
            </a:r>
          </a:p>
          <a:p>
            <a:pPr marL="609600" indent="-609600">
              <a:lnSpc>
                <a:spcPct val="80000"/>
              </a:lnSpc>
              <a:buFont typeface="Arial" pitchFamily="34" charset="0"/>
              <a:buAutoNum type="arabicPeriod"/>
            </a:pPr>
            <a:r>
              <a:rPr lang="el-GR" sz="2400" smtClean="0">
                <a:latin typeface="Century" pitchFamily="18" charset="0"/>
              </a:rPr>
              <a:t>Ηγεσία που δίνει έμφαση στο αποτέλεσμα της αλληλεπίδρασης</a:t>
            </a:r>
          </a:p>
          <a:p>
            <a:pPr marL="609600" indent="-609600">
              <a:lnSpc>
                <a:spcPct val="80000"/>
              </a:lnSpc>
              <a:buFont typeface="Arial" pitchFamily="34" charset="0"/>
              <a:buAutoNum type="arabicPeriod"/>
            </a:pPr>
            <a:r>
              <a:rPr lang="el-GR" sz="2400" smtClean="0">
                <a:latin typeface="Century" pitchFamily="18" charset="0"/>
              </a:rPr>
              <a:t>Ηγεσία που δίνει έμφαση στο διαφοροποιημένο ρόλο</a:t>
            </a:r>
          </a:p>
          <a:p>
            <a:pPr marL="609600" indent="-609600">
              <a:lnSpc>
                <a:spcPct val="80000"/>
              </a:lnSpc>
              <a:buFont typeface="Arial" pitchFamily="34" charset="0"/>
              <a:buAutoNum type="arabicPeriod"/>
            </a:pPr>
            <a:r>
              <a:rPr lang="el-GR" sz="2400" smtClean="0">
                <a:latin typeface="Century" pitchFamily="18" charset="0"/>
              </a:rPr>
              <a:t> Ηγεσία που δίνει έμφαση στην πρωτοβουλία</a:t>
            </a:r>
            <a:r>
              <a:rPr lang="el-GR" sz="1800" smtClean="0">
                <a:latin typeface="Century" pitchFamily="18" charset="0"/>
              </a:rPr>
              <a:t> </a:t>
            </a:r>
          </a:p>
          <a:p>
            <a:pPr marL="609600" indent="-609600">
              <a:lnSpc>
                <a:spcPct val="80000"/>
              </a:lnSpc>
              <a:buFont typeface="Arial" pitchFamily="34" charset="0"/>
              <a:buNone/>
            </a:pPr>
            <a:r>
              <a:rPr lang="el-GR" sz="1800" smtClean="0">
                <a:latin typeface="Century" pitchFamily="18" charset="0"/>
              </a:rPr>
              <a:t>						</a:t>
            </a:r>
          </a:p>
          <a:p>
            <a:pPr marL="609600" indent="-609600">
              <a:lnSpc>
                <a:spcPct val="80000"/>
              </a:lnSpc>
              <a:buFont typeface="Arial" pitchFamily="34" charset="0"/>
              <a:buNone/>
            </a:pPr>
            <a:r>
              <a:rPr lang="el-GR" sz="1200" smtClean="0">
                <a:latin typeface="Century" pitchFamily="18" charset="0"/>
              </a:rPr>
              <a:t>						</a:t>
            </a:r>
            <a:r>
              <a:rPr lang="en-US" sz="1200" smtClean="0">
                <a:latin typeface="Century" pitchFamily="18" charset="0"/>
              </a:rPr>
              <a:t>		Ralph Stogdill</a:t>
            </a:r>
            <a:endParaRPr lang="el-GR" sz="1200" smtClean="0">
              <a:latin typeface="Century"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a:xfrm>
            <a:off x="468313" y="333375"/>
            <a:ext cx="8229600" cy="633413"/>
          </a:xfrm>
        </p:spPr>
        <p:txBody>
          <a:bodyPr/>
          <a:lstStyle/>
          <a:p>
            <a:r>
              <a:rPr lang="el-GR" sz="3200" b="1" smtClean="0">
                <a:latin typeface="Comic Sans MS" pitchFamily="66" charset="0"/>
              </a:rPr>
              <a:t>ΗΓΕΤΙΚΟΣ ΤΡΟΠΟΣ ΣΥΜΠΕΡΙΦΟΡΑΣ</a:t>
            </a:r>
          </a:p>
        </p:txBody>
      </p:sp>
      <p:sp>
        <p:nvSpPr>
          <p:cNvPr id="49155" name="Rectangle 3"/>
          <p:cNvSpPr>
            <a:spLocks noGrp="1"/>
          </p:cNvSpPr>
          <p:nvPr>
            <p:ph idx="1"/>
          </p:nvPr>
        </p:nvSpPr>
        <p:spPr>
          <a:xfrm>
            <a:off x="457200" y="1700213"/>
            <a:ext cx="8229600" cy="3776662"/>
          </a:xfrm>
        </p:spPr>
        <p:txBody>
          <a:bodyPr/>
          <a:lstStyle/>
          <a:p>
            <a:pPr marL="609600" indent="-609600">
              <a:buFont typeface="Arial" pitchFamily="34" charset="0"/>
              <a:buAutoNum type="arabicPeriod"/>
            </a:pPr>
            <a:r>
              <a:rPr lang="el-GR" sz="3600" smtClean="0">
                <a:latin typeface="Century" pitchFamily="18" charset="0"/>
              </a:rPr>
              <a:t>ΑΥΤΑΡΧΙΚΟΣ</a:t>
            </a:r>
          </a:p>
          <a:p>
            <a:pPr marL="609600" indent="-609600">
              <a:buFont typeface="Arial" pitchFamily="34" charset="0"/>
              <a:buAutoNum type="arabicPeriod"/>
            </a:pPr>
            <a:r>
              <a:rPr lang="el-GR" sz="3600" smtClean="0">
                <a:latin typeface="Century" pitchFamily="18" charset="0"/>
              </a:rPr>
              <a:t>ΑΝΘΡΩΠΙΣΤΙΚΟΣ</a:t>
            </a:r>
          </a:p>
          <a:p>
            <a:pPr marL="609600" indent="-609600">
              <a:buFont typeface="Arial" pitchFamily="34" charset="0"/>
              <a:buAutoNum type="arabicPeriod"/>
            </a:pPr>
            <a:r>
              <a:rPr lang="el-GR" sz="3600" smtClean="0">
                <a:latin typeface="Century" pitchFamily="18" charset="0"/>
              </a:rPr>
              <a:t>ΑΔΙΑΦΟΡΟΣ</a:t>
            </a:r>
          </a:p>
          <a:p>
            <a:pPr marL="609600" indent="-609600">
              <a:buFont typeface="Arial" pitchFamily="34" charset="0"/>
              <a:buAutoNum type="arabicPeriod"/>
            </a:pPr>
            <a:r>
              <a:rPr lang="el-GR" sz="3600" smtClean="0">
                <a:latin typeface="Century" pitchFamily="18" charset="0"/>
              </a:rPr>
              <a:t>ΠΕΙΣΤΙΚΟΣ</a:t>
            </a:r>
          </a:p>
          <a:p>
            <a:pPr marL="609600" indent="-609600">
              <a:buFont typeface="Arial" pitchFamily="34" charset="0"/>
              <a:buAutoNum type="arabicPeriod"/>
            </a:pPr>
            <a:r>
              <a:rPr lang="el-GR" sz="3600" smtClean="0">
                <a:latin typeface="Century" pitchFamily="18" charset="0"/>
              </a:rPr>
              <a:t>ΔΗΜΟΚΡΑΤΙΚΟΣ</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idx="4294967295"/>
          </p:nvPr>
        </p:nvSpPr>
        <p:spPr>
          <a:xfrm>
            <a:off x="0" y="115888"/>
            <a:ext cx="9144000" cy="777875"/>
          </a:xfrm>
        </p:spPr>
        <p:txBody>
          <a:bodyPr/>
          <a:lstStyle/>
          <a:p>
            <a:r>
              <a:rPr lang="el-GR" sz="1600" smtClean="0">
                <a:latin typeface="Comic Sans MS" pitchFamily="66" charset="0"/>
              </a:rPr>
              <a:t>ΣΤΥΛ ΗΓΕΣΙΑΣ ΜΕ ΒΑΣΗ ΤΟ ΟΡΓΑΝΩΤΙΚΟ ΚΛΙΜΑ ΠΟΥ ΕΥΝΟΕΙ ΤΗ ΣΥΜΜΕΤΟΧΗ ΣΤΗ ΛΗΨΗ ΑΠΟΦΑΣΗΣ</a:t>
            </a:r>
          </a:p>
        </p:txBody>
      </p:sp>
      <p:cxnSp>
        <p:nvCxnSpPr>
          <p:cNvPr id="50179" name="AutoShape 8"/>
          <p:cNvCxnSpPr>
            <a:cxnSpLocks noChangeShapeType="1"/>
          </p:cNvCxnSpPr>
          <p:nvPr/>
        </p:nvCxnSpPr>
        <p:spPr bwMode="auto">
          <a:xfrm>
            <a:off x="539750" y="1052513"/>
            <a:ext cx="0" cy="2232025"/>
          </a:xfrm>
          <a:prstGeom prst="straightConnector1">
            <a:avLst/>
          </a:prstGeom>
          <a:noFill/>
          <a:ln w="9525">
            <a:solidFill>
              <a:schemeClr val="tx1"/>
            </a:solidFill>
            <a:round/>
            <a:headEnd/>
            <a:tailEnd/>
          </a:ln>
        </p:spPr>
      </p:cxnSp>
      <p:cxnSp>
        <p:nvCxnSpPr>
          <p:cNvPr id="50180" name="AutoShape 9"/>
          <p:cNvCxnSpPr>
            <a:cxnSpLocks noChangeShapeType="1"/>
          </p:cNvCxnSpPr>
          <p:nvPr/>
        </p:nvCxnSpPr>
        <p:spPr bwMode="auto">
          <a:xfrm>
            <a:off x="539750" y="3284538"/>
            <a:ext cx="7993063" cy="1587"/>
          </a:xfrm>
          <a:prstGeom prst="straightConnector1">
            <a:avLst/>
          </a:prstGeom>
          <a:noFill/>
          <a:ln w="9525">
            <a:solidFill>
              <a:schemeClr val="tx1"/>
            </a:solidFill>
            <a:round/>
            <a:headEnd/>
            <a:tailEnd/>
          </a:ln>
        </p:spPr>
      </p:cxnSp>
      <p:cxnSp>
        <p:nvCxnSpPr>
          <p:cNvPr id="50181" name="AutoShape 10"/>
          <p:cNvCxnSpPr>
            <a:cxnSpLocks noChangeShapeType="1"/>
          </p:cNvCxnSpPr>
          <p:nvPr/>
        </p:nvCxnSpPr>
        <p:spPr bwMode="auto">
          <a:xfrm>
            <a:off x="8532813" y="1052513"/>
            <a:ext cx="0" cy="2232025"/>
          </a:xfrm>
          <a:prstGeom prst="straightConnector1">
            <a:avLst/>
          </a:prstGeom>
          <a:noFill/>
          <a:ln w="9525">
            <a:solidFill>
              <a:schemeClr val="tx1"/>
            </a:solidFill>
            <a:round/>
            <a:headEnd/>
            <a:tailEnd/>
          </a:ln>
        </p:spPr>
      </p:cxnSp>
      <p:cxnSp>
        <p:nvCxnSpPr>
          <p:cNvPr id="50182" name="AutoShape 12"/>
          <p:cNvCxnSpPr>
            <a:cxnSpLocks noChangeShapeType="1"/>
          </p:cNvCxnSpPr>
          <p:nvPr/>
        </p:nvCxnSpPr>
        <p:spPr bwMode="auto">
          <a:xfrm flipV="1">
            <a:off x="539750" y="1052513"/>
            <a:ext cx="7993063" cy="2232025"/>
          </a:xfrm>
          <a:prstGeom prst="straightConnector1">
            <a:avLst/>
          </a:prstGeom>
          <a:noFill/>
          <a:ln w="9525">
            <a:solidFill>
              <a:schemeClr val="tx1"/>
            </a:solidFill>
            <a:round/>
            <a:headEnd/>
            <a:tailEnd/>
          </a:ln>
        </p:spPr>
      </p:cxnSp>
      <p:cxnSp>
        <p:nvCxnSpPr>
          <p:cNvPr id="50183" name="AutoShape 13"/>
          <p:cNvCxnSpPr>
            <a:cxnSpLocks noChangeShapeType="1"/>
          </p:cNvCxnSpPr>
          <p:nvPr/>
        </p:nvCxnSpPr>
        <p:spPr bwMode="auto">
          <a:xfrm>
            <a:off x="539750" y="1052513"/>
            <a:ext cx="7993063" cy="1587"/>
          </a:xfrm>
          <a:prstGeom prst="straightConnector1">
            <a:avLst/>
          </a:prstGeom>
          <a:noFill/>
          <a:ln w="9525">
            <a:solidFill>
              <a:schemeClr val="tx1"/>
            </a:solidFill>
            <a:round/>
            <a:headEnd/>
            <a:tailEnd/>
          </a:ln>
        </p:spPr>
      </p:cxnSp>
      <p:sp>
        <p:nvSpPr>
          <p:cNvPr id="50184" name="Text Box 15"/>
          <p:cNvSpPr txBox="1">
            <a:spLocks noChangeArrowheads="1"/>
          </p:cNvSpPr>
          <p:nvPr/>
        </p:nvSpPr>
        <p:spPr bwMode="auto">
          <a:xfrm>
            <a:off x="611188" y="3357563"/>
            <a:ext cx="719137" cy="284162"/>
          </a:xfrm>
          <a:prstGeom prst="rect">
            <a:avLst/>
          </a:prstGeom>
          <a:noFill/>
          <a:ln w="9525">
            <a:solidFill>
              <a:schemeClr val="tx1"/>
            </a:solidFill>
            <a:miter lim="800000"/>
            <a:headEnd/>
            <a:tailEnd/>
          </a:ln>
        </p:spPr>
        <p:txBody>
          <a:bodyPr>
            <a:spAutoFit/>
          </a:bodyPr>
          <a:lstStyle/>
          <a:p>
            <a:pPr algn="ctr">
              <a:spcBef>
                <a:spcPct val="50000"/>
              </a:spcBef>
            </a:pPr>
            <a:r>
              <a:rPr lang="el-GR" sz="1200"/>
              <a:t>1</a:t>
            </a:r>
          </a:p>
        </p:txBody>
      </p:sp>
      <p:sp>
        <p:nvSpPr>
          <p:cNvPr id="50185" name="Text Box 17"/>
          <p:cNvSpPr txBox="1">
            <a:spLocks noChangeArrowheads="1"/>
          </p:cNvSpPr>
          <p:nvPr/>
        </p:nvSpPr>
        <p:spPr bwMode="auto">
          <a:xfrm>
            <a:off x="1836738" y="3357563"/>
            <a:ext cx="719137" cy="284162"/>
          </a:xfrm>
          <a:prstGeom prst="rect">
            <a:avLst/>
          </a:prstGeom>
          <a:noFill/>
          <a:ln w="9525">
            <a:solidFill>
              <a:schemeClr val="tx1"/>
            </a:solidFill>
            <a:miter lim="800000"/>
            <a:headEnd/>
            <a:tailEnd/>
          </a:ln>
        </p:spPr>
        <p:txBody>
          <a:bodyPr>
            <a:spAutoFit/>
          </a:bodyPr>
          <a:lstStyle/>
          <a:p>
            <a:pPr algn="ctr">
              <a:spcBef>
                <a:spcPct val="50000"/>
              </a:spcBef>
            </a:pPr>
            <a:r>
              <a:rPr lang="el-GR" sz="1200"/>
              <a:t>2</a:t>
            </a:r>
          </a:p>
        </p:txBody>
      </p:sp>
      <p:sp>
        <p:nvSpPr>
          <p:cNvPr id="50186" name="Text Box 18"/>
          <p:cNvSpPr txBox="1">
            <a:spLocks noChangeArrowheads="1"/>
          </p:cNvSpPr>
          <p:nvPr/>
        </p:nvSpPr>
        <p:spPr bwMode="auto">
          <a:xfrm>
            <a:off x="3059113" y="3357563"/>
            <a:ext cx="719137" cy="284162"/>
          </a:xfrm>
          <a:prstGeom prst="rect">
            <a:avLst/>
          </a:prstGeom>
          <a:noFill/>
          <a:ln w="9525">
            <a:solidFill>
              <a:schemeClr val="tx1"/>
            </a:solidFill>
            <a:miter lim="800000"/>
            <a:headEnd/>
            <a:tailEnd/>
          </a:ln>
        </p:spPr>
        <p:txBody>
          <a:bodyPr>
            <a:spAutoFit/>
          </a:bodyPr>
          <a:lstStyle/>
          <a:p>
            <a:pPr algn="ctr">
              <a:spcBef>
                <a:spcPct val="50000"/>
              </a:spcBef>
            </a:pPr>
            <a:r>
              <a:rPr lang="el-GR" sz="1200"/>
              <a:t>3</a:t>
            </a:r>
          </a:p>
        </p:txBody>
      </p:sp>
      <p:sp>
        <p:nvSpPr>
          <p:cNvPr id="50187" name="Text Box 19"/>
          <p:cNvSpPr txBox="1">
            <a:spLocks noChangeArrowheads="1"/>
          </p:cNvSpPr>
          <p:nvPr/>
        </p:nvSpPr>
        <p:spPr bwMode="auto">
          <a:xfrm>
            <a:off x="4213225" y="3357563"/>
            <a:ext cx="719138" cy="284162"/>
          </a:xfrm>
          <a:prstGeom prst="rect">
            <a:avLst/>
          </a:prstGeom>
          <a:noFill/>
          <a:ln w="9525">
            <a:solidFill>
              <a:schemeClr val="tx1"/>
            </a:solidFill>
            <a:miter lim="800000"/>
            <a:headEnd/>
            <a:tailEnd/>
          </a:ln>
        </p:spPr>
        <p:txBody>
          <a:bodyPr>
            <a:spAutoFit/>
          </a:bodyPr>
          <a:lstStyle/>
          <a:p>
            <a:pPr algn="ctr">
              <a:spcBef>
                <a:spcPct val="50000"/>
              </a:spcBef>
            </a:pPr>
            <a:r>
              <a:rPr lang="el-GR" sz="1200"/>
              <a:t>4</a:t>
            </a:r>
          </a:p>
        </p:txBody>
      </p:sp>
      <p:sp>
        <p:nvSpPr>
          <p:cNvPr id="50188" name="Text Box 20"/>
          <p:cNvSpPr txBox="1">
            <a:spLocks noChangeArrowheads="1"/>
          </p:cNvSpPr>
          <p:nvPr/>
        </p:nvSpPr>
        <p:spPr bwMode="auto">
          <a:xfrm>
            <a:off x="5437188" y="3360738"/>
            <a:ext cx="719137" cy="284162"/>
          </a:xfrm>
          <a:prstGeom prst="rect">
            <a:avLst/>
          </a:prstGeom>
          <a:noFill/>
          <a:ln w="9525">
            <a:solidFill>
              <a:schemeClr val="tx1"/>
            </a:solidFill>
            <a:miter lim="800000"/>
            <a:headEnd/>
            <a:tailEnd/>
          </a:ln>
        </p:spPr>
        <p:txBody>
          <a:bodyPr>
            <a:spAutoFit/>
          </a:bodyPr>
          <a:lstStyle/>
          <a:p>
            <a:pPr algn="ctr">
              <a:spcBef>
                <a:spcPct val="50000"/>
              </a:spcBef>
            </a:pPr>
            <a:r>
              <a:rPr lang="el-GR" sz="1200"/>
              <a:t>5</a:t>
            </a:r>
          </a:p>
        </p:txBody>
      </p:sp>
      <p:sp>
        <p:nvSpPr>
          <p:cNvPr id="50189" name="Text Box 21"/>
          <p:cNvSpPr txBox="1">
            <a:spLocks noChangeArrowheads="1"/>
          </p:cNvSpPr>
          <p:nvPr/>
        </p:nvSpPr>
        <p:spPr bwMode="auto">
          <a:xfrm>
            <a:off x="6589713" y="3357563"/>
            <a:ext cx="719137" cy="284162"/>
          </a:xfrm>
          <a:prstGeom prst="rect">
            <a:avLst/>
          </a:prstGeom>
          <a:noFill/>
          <a:ln w="9525">
            <a:solidFill>
              <a:schemeClr val="tx1"/>
            </a:solidFill>
            <a:miter lim="800000"/>
            <a:headEnd/>
            <a:tailEnd/>
          </a:ln>
        </p:spPr>
        <p:txBody>
          <a:bodyPr>
            <a:spAutoFit/>
          </a:bodyPr>
          <a:lstStyle/>
          <a:p>
            <a:pPr algn="ctr">
              <a:spcBef>
                <a:spcPct val="50000"/>
              </a:spcBef>
            </a:pPr>
            <a:r>
              <a:rPr lang="el-GR" sz="1200"/>
              <a:t>6</a:t>
            </a:r>
          </a:p>
        </p:txBody>
      </p:sp>
      <p:sp>
        <p:nvSpPr>
          <p:cNvPr id="50190" name="Text Box 22"/>
          <p:cNvSpPr txBox="1">
            <a:spLocks noChangeArrowheads="1"/>
          </p:cNvSpPr>
          <p:nvPr/>
        </p:nvSpPr>
        <p:spPr bwMode="auto">
          <a:xfrm>
            <a:off x="7813675" y="3360738"/>
            <a:ext cx="719138" cy="284162"/>
          </a:xfrm>
          <a:prstGeom prst="rect">
            <a:avLst/>
          </a:prstGeom>
          <a:noFill/>
          <a:ln w="9525">
            <a:solidFill>
              <a:schemeClr val="tx1"/>
            </a:solidFill>
            <a:miter lim="800000"/>
            <a:headEnd/>
            <a:tailEnd/>
          </a:ln>
        </p:spPr>
        <p:txBody>
          <a:bodyPr>
            <a:spAutoFit/>
          </a:bodyPr>
          <a:lstStyle/>
          <a:p>
            <a:pPr algn="ctr">
              <a:spcBef>
                <a:spcPct val="50000"/>
              </a:spcBef>
            </a:pPr>
            <a:r>
              <a:rPr lang="el-GR" sz="1200"/>
              <a:t>7</a:t>
            </a:r>
          </a:p>
        </p:txBody>
      </p:sp>
      <p:sp>
        <p:nvSpPr>
          <p:cNvPr id="50191" name="Text Box 24"/>
          <p:cNvSpPr txBox="1">
            <a:spLocks noChangeArrowheads="1"/>
          </p:cNvSpPr>
          <p:nvPr/>
        </p:nvSpPr>
        <p:spPr bwMode="auto">
          <a:xfrm>
            <a:off x="684213" y="1341438"/>
            <a:ext cx="3816350" cy="304800"/>
          </a:xfrm>
          <a:prstGeom prst="rect">
            <a:avLst/>
          </a:prstGeom>
          <a:noFill/>
          <a:ln w="9525">
            <a:noFill/>
            <a:miter lim="800000"/>
            <a:headEnd/>
            <a:tailEnd/>
          </a:ln>
        </p:spPr>
        <p:txBody>
          <a:bodyPr>
            <a:spAutoFit/>
          </a:bodyPr>
          <a:lstStyle/>
          <a:p>
            <a:pPr>
              <a:spcBef>
                <a:spcPct val="50000"/>
              </a:spcBef>
            </a:pPr>
            <a:r>
              <a:rPr lang="el-GR" sz="1400"/>
              <a:t>Περιοχή ελευθερίας και Εξουσίας του ηγέτη</a:t>
            </a:r>
          </a:p>
        </p:txBody>
      </p:sp>
      <p:sp>
        <p:nvSpPr>
          <p:cNvPr id="50192" name="Text Box 25"/>
          <p:cNvSpPr txBox="1">
            <a:spLocks noChangeArrowheads="1"/>
          </p:cNvSpPr>
          <p:nvPr/>
        </p:nvSpPr>
        <p:spPr bwMode="auto">
          <a:xfrm>
            <a:off x="4356100" y="2636838"/>
            <a:ext cx="4608513" cy="304800"/>
          </a:xfrm>
          <a:prstGeom prst="rect">
            <a:avLst/>
          </a:prstGeom>
          <a:noFill/>
          <a:ln w="9525">
            <a:noFill/>
            <a:miter lim="800000"/>
            <a:headEnd/>
            <a:tailEnd/>
          </a:ln>
        </p:spPr>
        <p:txBody>
          <a:bodyPr>
            <a:spAutoFit/>
          </a:bodyPr>
          <a:lstStyle/>
          <a:p>
            <a:pPr>
              <a:spcBef>
                <a:spcPct val="50000"/>
              </a:spcBef>
            </a:pPr>
            <a:r>
              <a:rPr lang="el-GR" sz="1400"/>
              <a:t>Περιοχή ελευθερίας και αυτοτέλειας του υπαλλήλου</a:t>
            </a:r>
          </a:p>
        </p:txBody>
      </p:sp>
      <p:sp>
        <p:nvSpPr>
          <p:cNvPr id="35857" name="Text Box 26"/>
          <p:cNvSpPr txBox="1">
            <a:spLocks noChangeArrowheads="1"/>
          </p:cNvSpPr>
          <p:nvPr/>
        </p:nvSpPr>
        <p:spPr bwMode="auto">
          <a:xfrm>
            <a:off x="611188" y="3852863"/>
            <a:ext cx="7993062" cy="3000375"/>
          </a:xfrm>
          <a:prstGeom prst="rect">
            <a:avLst/>
          </a:prstGeom>
          <a:noFill/>
          <a:ln>
            <a:noFill/>
          </a:ln>
          <a:extLst>
            <a:ext uri="{909E8E84-426E-40DD-AFC4-6F175D3DCCD1}"/>
            <a:ext uri="{91240B29-F687-4F45-9708-019B960494DF}"/>
          </a:extLst>
        </p:spPr>
        <p:txBody>
          <a:bodyPr>
            <a:spAutoFit/>
          </a:bodyPr>
          <a:lstStyle>
            <a:lvl1pPr marL="342900" indent="-342900"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buFontTx/>
              <a:buAutoNum type="arabicPeriod"/>
              <a:defRPr/>
            </a:pPr>
            <a:r>
              <a:rPr lang="el-GR" sz="1400" dirty="0" smtClean="0"/>
              <a:t>Ο ηγέτης παίρνει απόφαση και την ανακοινώνει και γίνεται δεκτή από τους υφισταμένους</a:t>
            </a:r>
          </a:p>
          <a:p>
            <a:pPr eaLnBrk="1" hangingPunct="1">
              <a:spcBef>
                <a:spcPct val="50000"/>
              </a:spcBef>
              <a:buFontTx/>
              <a:buAutoNum type="arabicPeriod"/>
              <a:defRPr/>
            </a:pPr>
            <a:r>
              <a:rPr lang="el-GR" sz="1400" dirty="0" smtClean="0"/>
              <a:t>Ο ηγέτης αναγγέλλει την απόφαση πριν γίνει δεκτή</a:t>
            </a:r>
          </a:p>
          <a:p>
            <a:pPr eaLnBrk="1" hangingPunct="1">
              <a:spcBef>
                <a:spcPct val="50000"/>
              </a:spcBef>
              <a:buFontTx/>
              <a:buAutoNum type="arabicPeriod"/>
              <a:defRPr/>
            </a:pPr>
            <a:r>
              <a:rPr lang="el-GR" sz="1400" dirty="0" smtClean="0"/>
              <a:t>Ο ηγέτης </a:t>
            </a:r>
            <a:r>
              <a:rPr lang="el-GR" sz="1400" dirty="0" smtClean="0">
                <a:latin typeface="+mn-lt"/>
              </a:rPr>
              <a:t>παρουσιάζει</a:t>
            </a:r>
            <a:r>
              <a:rPr lang="el-GR" sz="1400" dirty="0" smtClean="0"/>
              <a:t> αποφάσεις που μπορούν να αλλάξουν</a:t>
            </a:r>
          </a:p>
          <a:p>
            <a:pPr eaLnBrk="1" hangingPunct="1">
              <a:spcBef>
                <a:spcPct val="50000"/>
              </a:spcBef>
              <a:buFontTx/>
              <a:buAutoNum type="arabicPeriod"/>
              <a:defRPr/>
            </a:pPr>
            <a:r>
              <a:rPr lang="el-GR" sz="1400" dirty="0" smtClean="0"/>
              <a:t>Ο ηγέτης παρουσιάζει τις ιδέες του και απαντά σε ερωτήσεις των υφισταμένων</a:t>
            </a:r>
          </a:p>
          <a:p>
            <a:pPr eaLnBrk="1" hangingPunct="1">
              <a:spcBef>
                <a:spcPct val="50000"/>
              </a:spcBef>
              <a:buFontTx/>
              <a:buAutoNum type="arabicPeriod"/>
              <a:defRPr/>
            </a:pPr>
            <a:r>
              <a:rPr lang="el-GR" sz="1400" dirty="0" smtClean="0"/>
              <a:t>Ο ηγέτης εξηγεί το πρόβλημα, επιτυγχάνει προτάσεις μετά παίρνει (μόνος) την απόφαση</a:t>
            </a:r>
          </a:p>
          <a:p>
            <a:pPr eaLnBrk="1" hangingPunct="1">
              <a:spcBef>
                <a:spcPct val="50000"/>
              </a:spcBef>
              <a:buFontTx/>
              <a:buAutoNum type="arabicPeriod"/>
              <a:defRPr/>
            </a:pPr>
            <a:r>
              <a:rPr lang="el-GR" sz="1400" dirty="0" smtClean="0"/>
              <a:t>Ο ηγέτης εξηγεί το πρόβλημα, δείχνει τα όριά (μέσα στα οποία οι υφιστάμενοι πρέπει να αποφασίσουν) τις πιθανές επιλογές και αφήνει την ομάδα να αποφασίσει</a:t>
            </a:r>
          </a:p>
          <a:p>
            <a:pPr eaLnBrk="1" hangingPunct="1">
              <a:spcBef>
                <a:spcPct val="50000"/>
              </a:spcBef>
              <a:buFontTx/>
              <a:buAutoNum type="arabicPeriod"/>
              <a:defRPr/>
            </a:pPr>
            <a:r>
              <a:rPr lang="el-GR" sz="1400" dirty="0" smtClean="0"/>
              <a:t>Η ομάδα ταχτοποιεί το πρόβλημα, απαριθμεί και επιλέγει τις εναλλακτικές λύσεις. Τα μόνα όρια προέρχονται από την ιεραρχία</a:t>
            </a:r>
          </a:p>
          <a:p>
            <a:pPr eaLnBrk="1" hangingPunct="1">
              <a:spcBef>
                <a:spcPct val="50000"/>
              </a:spcBef>
              <a:buFontTx/>
              <a:buAutoNum type="arabicPeriod"/>
              <a:defRPr/>
            </a:pPr>
            <a:endParaRPr lang="el-GR" sz="1400"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a:xfrm>
            <a:off x="457200" y="0"/>
            <a:ext cx="8229600" cy="655638"/>
          </a:xfrm>
        </p:spPr>
        <p:txBody>
          <a:bodyPr/>
          <a:lstStyle/>
          <a:p>
            <a:r>
              <a:rPr lang="el-GR" sz="2400" b="1" smtClean="0"/>
              <a:t>ΠΕΡΙΟΧΕΣ ΑΠΟΦΑΣΕΩΝ ΣΕ 14 ΧΩΡΕΣ ΤΟΥ ΟΟΣΑ</a:t>
            </a:r>
          </a:p>
        </p:txBody>
      </p:sp>
      <p:graphicFrame>
        <p:nvGraphicFramePr>
          <p:cNvPr id="93187" name="Group 3"/>
          <p:cNvGraphicFramePr>
            <a:graphicFrameLocks noGrp="1"/>
          </p:cNvGraphicFramePr>
          <p:nvPr>
            <p:ph type="tbl" idx="1"/>
          </p:nvPr>
        </p:nvGraphicFramePr>
        <p:xfrm>
          <a:off x="457200" y="685800"/>
          <a:ext cx="8229600" cy="5943600"/>
        </p:xfrm>
        <a:graphic>
          <a:graphicData uri="http://schemas.openxmlformats.org/drawingml/2006/table">
            <a:tbl>
              <a:tblPr bandRow="1">
                <a:tableStyleId>{BC89EF96-8CEA-46FF-86C4-4CE0E7609802}</a:tableStyleId>
              </a:tblPr>
              <a:tblGrid>
                <a:gridCol w="1905000"/>
                <a:gridCol w="1676400"/>
                <a:gridCol w="1600200"/>
                <a:gridCol w="1828800"/>
                <a:gridCol w="1219200"/>
              </a:tblGrid>
              <a:tr h="271463">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dirty="0" smtClean="0">
                          <a:ln>
                            <a:noFill/>
                          </a:ln>
                          <a:effectLst/>
                        </a:rPr>
                        <a:t>ΧΩΡΑ</a:t>
                      </a:r>
                      <a:endParaRPr kumimoji="0" lang="el-GR" sz="2000" b="1" i="0" u="none" strike="noStrike" cap="none" normalizeH="0" baseline="0" dirty="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1800" u="none" strike="noStrike" cap="none" normalizeH="0" baseline="0" smtClean="0">
                          <a:ln>
                            <a:noFill/>
                          </a:ln>
                          <a:effectLst/>
                        </a:rPr>
                        <a:t>ΚΥΒΕΡΝΗΣΗ</a:t>
                      </a:r>
                      <a:endParaRPr kumimoji="0" lang="el-GR" sz="1800" b="1"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1800" u="none" strike="noStrike" cap="none" normalizeH="0" baseline="0" smtClean="0">
                          <a:ln>
                            <a:noFill/>
                          </a:ln>
                          <a:effectLst/>
                        </a:rPr>
                        <a:t>ΠΕΡΙΦΕΡΕΙΑ</a:t>
                      </a:r>
                      <a:endParaRPr kumimoji="0" lang="el-GR" sz="1800" b="1"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1800" u="none" strike="noStrike" cap="none" normalizeH="0" baseline="0" smtClean="0">
                          <a:ln>
                            <a:noFill/>
                          </a:ln>
                          <a:effectLst/>
                        </a:rPr>
                        <a:t>ΤΟΠΙΚΗ ΑΡΧΗ</a:t>
                      </a:r>
                      <a:endParaRPr kumimoji="0" lang="el-GR" sz="1800" b="1"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1800" u="none" strike="noStrike" cap="none" normalizeH="0" baseline="0" smtClean="0">
                          <a:ln>
                            <a:noFill/>
                          </a:ln>
                          <a:effectLst/>
                        </a:rPr>
                        <a:t>ΣΧΟΛΕΙΟ</a:t>
                      </a:r>
                      <a:endParaRPr kumimoji="0" lang="el-GR" sz="1800" b="1" i="0" u="none" strike="noStrike" cap="none" normalizeH="0" baseline="0" smtClean="0">
                        <a:ln>
                          <a:noFill/>
                        </a:ln>
                        <a:solidFill>
                          <a:schemeClr val="tx1"/>
                        </a:solidFill>
                        <a:effectLst/>
                        <a:latin typeface="Calibri" pitchFamily="34" charset="0"/>
                        <a:cs typeface="Arial" pitchFamily="34" charset="0"/>
                      </a:endParaRPr>
                    </a:p>
                  </a:txBody>
                  <a:tcPr horzOverflow="overflow"/>
                </a:tc>
              </a:tr>
              <a:tr h="269875">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ΓΕΡΜΑΝΙΑ</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7</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18</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42</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33</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r>
              <a:tr h="271463">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ΑΥΣΤΡΙΑ</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28</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26</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8</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38</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r>
              <a:tr h="271463">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ΒΕΛΓΙΟ</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25</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50</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25</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r>
              <a:tr h="269875">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ΔΑΝΙΑ</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15</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44</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41</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r>
              <a:tr h="271463">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ΙΣΠΑΝΙΑ</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33</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13</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26</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28</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r>
              <a:tr h="271463">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ΦΙΝΛΑΝΔΙΑ</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13</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47</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40</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r>
              <a:tr h="269875">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ΓΑΛΛΙΑ</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33</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36</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31</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r>
              <a:tr h="271463">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ΙΡΛΑΝΔΙΑ</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19</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8</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73</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r>
              <a:tr h="271463">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ΝΟΡΒΗΓΙΑ</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23</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45</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32</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r>
              <a:tr h="269875">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Ν. ΖΗΛΑΝΔΙΑ</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29</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71</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r>
              <a:tr h="271463">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ΠΟΡΤΟΓΑΛΙΑ</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57</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3</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40</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r>
              <a:tr h="271463">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ΣΟΥΗΔΙΑ</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4</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48</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48</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r>
              <a:tr h="269875">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ΕΛΒΕΤΙΑ</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50</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40</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10</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r>
              <a:tr h="271463">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ΗΠΑ</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3</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smtClean="0">
                          <a:ln>
                            <a:noFill/>
                          </a:ln>
                          <a:effectLst/>
                        </a:rPr>
                        <a:t>71</a:t>
                      </a:r>
                      <a:endParaRPr kumimoji="0" lang="el-GR" sz="2000" b="0" i="0" u="none" strike="noStrike" cap="none" normalizeH="0" baseline="0" smtClean="0">
                        <a:ln>
                          <a:noFill/>
                        </a:ln>
                        <a:solidFill>
                          <a:schemeClr val="tx1"/>
                        </a:solidFill>
                        <a:effectLst/>
                        <a:latin typeface="Calibri" pitchFamily="34" charset="0"/>
                        <a:cs typeface="Arial" pitchFamily="34" charset="0"/>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el-GR" sz="2000" u="none" strike="noStrike" cap="none" normalizeH="0" baseline="0" dirty="0" smtClean="0">
                          <a:ln>
                            <a:noFill/>
                          </a:ln>
                          <a:effectLst/>
                        </a:rPr>
                        <a:t>26</a:t>
                      </a:r>
                      <a:endParaRPr kumimoji="0" lang="el-GR" sz="2000" b="0" i="0" u="none" strike="noStrike" cap="none" normalizeH="0" baseline="0" dirty="0" smtClean="0">
                        <a:ln>
                          <a:noFill/>
                        </a:ln>
                        <a:solidFill>
                          <a:schemeClr val="tx1"/>
                        </a:solidFill>
                        <a:effectLst/>
                        <a:latin typeface="Calibri" pitchFamily="34" charset="0"/>
                        <a:cs typeface="Arial" pitchFamily="34" charset="0"/>
                      </a:endParaRPr>
                    </a:p>
                  </a:txBody>
                  <a:tcPr horzOverflow="overflow"/>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 Τίτλος"/>
          <p:cNvSpPr>
            <a:spLocks noGrp="1"/>
          </p:cNvSpPr>
          <p:nvPr>
            <p:ph type="title"/>
          </p:nvPr>
        </p:nvSpPr>
        <p:spPr>
          <a:xfrm>
            <a:off x="457200" y="142875"/>
            <a:ext cx="8229600" cy="1011238"/>
          </a:xfrm>
        </p:spPr>
        <p:txBody>
          <a:bodyPr/>
          <a:lstStyle/>
          <a:p>
            <a:r>
              <a:rPr lang="el-GR" sz="3200" b="1" smtClean="0"/>
              <a:t>ΚΡΑΤΟΣ, ΠΟΛΙΤΙΚΗ ΕΞΟΥΣΙΑ, ΚΡΑΤΙΚΟΣ ΜΗΧΑΝΙΣΜΟΣ</a:t>
            </a:r>
            <a:endParaRPr lang="en-US" sz="3200" b="1" smtClean="0"/>
          </a:p>
        </p:txBody>
      </p:sp>
      <p:sp>
        <p:nvSpPr>
          <p:cNvPr id="8195" name="2 - Θέση περιεχομένου"/>
          <p:cNvSpPr>
            <a:spLocks noGrp="1"/>
          </p:cNvSpPr>
          <p:nvPr>
            <p:ph idx="1"/>
          </p:nvPr>
        </p:nvSpPr>
        <p:spPr>
          <a:xfrm>
            <a:off x="214313" y="1214438"/>
            <a:ext cx="8786812" cy="5429250"/>
          </a:xfrm>
        </p:spPr>
        <p:txBody>
          <a:bodyPr/>
          <a:lstStyle/>
          <a:p>
            <a:r>
              <a:rPr lang="el-GR" sz="2400" smtClean="0"/>
              <a:t>Διαχωρισμός κράτους από την πολιτική έννοια της </a:t>
            </a:r>
            <a:r>
              <a:rPr lang="el-GR" sz="2400" b="1" i="1" smtClean="0"/>
              <a:t>Πολιτικής Οργάνωσης της Κοινωνίας</a:t>
            </a:r>
          </a:p>
          <a:p>
            <a:r>
              <a:rPr lang="el-GR" sz="2400" smtClean="0"/>
              <a:t>Η σχέση μέρους (Κράτος) με το όλον (Πολιτική Οργάνωση της κοινωνίας)</a:t>
            </a:r>
          </a:p>
          <a:p>
            <a:r>
              <a:rPr lang="el-GR" sz="2400" smtClean="0"/>
              <a:t>Το κράτος είναι όργανο της πολιτικής εξουσίας  όμως στην ταξική κοινωνία αυτή η εξουσία ασκείται μέσω πολλών οργάνων(πολιτικά κόμματα, οικονομικές ομάδες, διάφορες ενώσεις, η εκκλησία, κλπ.)</a:t>
            </a:r>
          </a:p>
          <a:p>
            <a:r>
              <a:rPr lang="el-GR" sz="2400" smtClean="0"/>
              <a:t>Το κράτος είναι εργαλείο διεύθυνσης της κοινωνίας</a:t>
            </a:r>
          </a:p>
          <a:p>
            <a:r>
              <a:rPr lang="el-GR" sz="2400" smtClean="0"/>
              <a:t>Θα πρέπει να διαθέτει σύστημα δημοσίων θεσμών και οργάνων. Αυτό το σύστημα είναι ο </a:t>
            </a:r>
            <a:r>
              <a:rPr lang="el-GR" sz="2400" b="1" i="1" smtClean="0"/>
              <a:t>Κρατικός Μηχανισμός </a:t>
            </a:r>
          </a:p>
          <a:p>
            <a:r>
              <a:rPr lang="el-GR" sz="2400" b="1" i="1" smtClean="0"/>
              <a:t>Κρατικός μηχανισμός </a:t>
            </a:r>
            <a:r>
              <a:rPr lang="el-GR" sz="2400" smtClean="0"/>
              <a:t>είναι σύστημα  οργάνων και ατόμων μέσω των οποίων ασκούνται η εξουσία και οι λειτουργίες του κράτους</a:t>
            </a:r>
            <a:endParaRPr lang="en-US" sz="24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a:xfrm>
            <a:off x="457200" y="71438"/>
            <a:ext cx="8229600" cy="796925"/>
          </a:xfrm>
        </p:spPr>
        <p:txBody>
          <a:bodyPr/>
          <a:lstStyle/>
          <a:p>
            <a:r>
              <a:rPr lang="el-GR" sz="3600" b="1" smtClean="0"/>
              <a:t>ΕΞΟΥΣΙΑ</a:t>
            </a:r>
            <a:endParaRPr lang="en-US" sz="3600" b="1" smtClean="0"/>
          </a:p>
        </p:txBody>
      </p:sp>
      <p:sp>
        <p:nvSpPr>
          <p:cNvPr id="9219" name="2 - Θέση περιεχομένου"/>
          <p:cNvSpPr>
            <a:spLocks noGrp="1"/>
          </p:cNvSpPr>
          <p:nvPr>
            <p:ph idx="1"/>
          </p:nvPr>
        </p:nvSpPr>
        <p:spPr>
          <a:xfrm>
            <a:off x="457200" y="1285875"/>
            <a:ext cx="8229600" cy="4525963"/>
          </a:xfrm>
        </p:spPr>
        <p:txBody>
          <a:bodyPr/>
          <a:lstStyle/>
          <a:p>
            <a:pPr>
              <a:lnSpc>
                <a:spcPct val="150000"/>
              </a:lnSpc>
            </a:pPr>
            <a:r>
              <a:rPr lang="el-GR" sz="2800" smtClean="0"/>
              <a:t>«Συνειδητή ικανότητα να ασκείται μια καθαρή επίδραση»</a:t>
            </a:r>
          </a:p>
          <a:p>
            <a:pPr>
              <a:lnSpc>
                <a:spcPct val="150000"/>
              </a:lnSpc>
            </a:pPr>
            <a:r>
              <a:rPr lang="el-GR" sz="2800" smtClean="0"/>
              <a:t>«Εξουσία είναι η ικανότητα να ασκείται μια επίδραση πάνω στα πράγματα (καταστάσεις) και πάνω στους άλλους και ταυτόχρονα η ικανότητα του να απελευθερώνεται κάποιος από τις επιδράσεις των πραγμάτων και του άλλου»</a:t>
            </a:r>
            <a:endParaRPr lang="en-US" sz="28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Τίτλος"/>
          <p:cNvSpPr>
            <a:spLocks noGrp="1"/>
          </p:cNvSpPr>
          <p:nvPr>
            <p:ph type="title"/>
          </p:nvPr>
        </p:nvSpPr>
        <p:spPr/>
        <p:txBody>
          <a:bodyPr/>
          <a:lstStyle/>
          <a:p>
            <a:r>
              <a:rPr lang="el-GR" smtClean="0"/>
              <a:t>ΧΑΡΑΚΤΗΡΙΣΤΙΚΑ ΤΗΣ ΕΞΟΥΣΙΑΣ</a:t>
            </a:r>
            <a:endParaRPr lang="en-US" smtClean="0"/>
          </a:p>
        </p:txBody>
      </p:sp>
      <p:sp>
        <p:nvSpPr>
          <p:cNvPr id="10243" name="2 - Θέση περιεχομένου"/>
          <p:cNvSpPr>
            <a:spLocks noGrp="1"/>
          </p:cNvSpPr>
          <p:nvPr>
            <p:ph idx="1"/>
          </p:nvPr>
        </p:nvSpPr>
        <p:spPr>
          <a:xfrm>
            <a:off x="457200" y="1831975"/>
            <a:ext cx="8229600" cy="4525963"/>
          </a:xfrm>
        </p:spPr>
        <p:txBody>
          <a:bodyPr/>
          <a:lstStyle/>
          <a:p>
            <a:r>
              <a:rPr lang="el-GR" b="1" i="1" smtClean="0"/>
              <a:t>Επίδρασης</a:t>
            </a:r>
            <a:r>
              <a:rPr lang="el-GR" smtClean="0"/>
              <a:t>. Επίδραση στη δομή και τις παραμέτρους του συστήματος</a:t>
            </a:r>
          </a:p>
          <a:p>
            <a:r>
              <a:rPr lang="el-GR" b="1" i="1" smtClean="0"/>
              <a:t>Επιβολής</a:t>
            </a:r>
            <a:r>
              <a:rPr lang="el-GR" smtClean="0"/>
              <a:t>. Δρα δυναμικά και αυτεπάγγελτα στη δομή και λειτουργία του συστήματος</a:t>
            </a:r>
          </a:p>
          <a:p>
            <a:r>
              <a:rPr lang="el-GR" b="1" i="1" smtClean="0"/>
              <a:t>Πειθαρχίας ή Υποταγής</a:t>
            </a:r>
            <a:r>
              <a:rPr lang="el-GR" smtClean="0"/>
              <a:t>. Η εξουσία μπορεί να επέμβει και να επιβάλει την πειθαρχία και την αρμονική λειτουργία του συστήματος</a:t>
            </a:r>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p:cNvSpPr>
            <a:spLocks noGrp="1"/>
          </p:cNvSpPr>
          <p:nvPr>
            <p:ph type="title"/>
          </p:nvPr>
        </p:nvSpPr>
        <p:spPr/>
        <p:txBody>
          <a:bodyPr/>
          <a:lstStyle/>
          <a:p>
            <a:r>
              <a:rPr lang="el-GR" smtClean="0"/>
              <a:t>ΟΡΓΑΝΩΣΗ</a:t>
            </a:r>
            <a:endParaRPr lang="en-US" smtClean="0"/>
          </a:p>
        </p:txBody>
      </p:sp>
      <p:sp>
        <p:nvSpPr>
          <p:cNvPr id="11267" name="2 - Θέση περιεχομένου"/>
          <p:cNvSpPr>
            <a:spLocks noGrp="1"/>
          </p:cNvSpPr>
          <p:nvPr>
            <p:ph idx="1"/>
          </p:nvPr>
        </p:nvSpPr>
        <p:spPr>
          <a:xfrm>
            <a:off x="71438" y="1285875"/>
            <a:ext cx="9001125" cy="5143500"/>
          </a:xfrm>
        </p:spPr>
        <p:txBody>
          <a:bodyPr/>
          <a:lstStyle/>
          <a:p>
            <a:r>
              <a:rPr lang="el-GR" sz="2400" smtClean="0"/>
              <a:t>«</a:t>
            </a:r>
            <a:r>
              <a:rPr lang="el-GR" sz="2400" i="1" smtClean="0"/>
              <a:t>Το υπόβαθρο πάνω στο οποίο θα στηριχτεί το οικοδόμημα της διοίκησης</a:t>
            </a:r>
            <a:r>
              <a:rPr lang="el-GR" sz="2400" smtClean="0"/>
              <a:t>»</a:t>
            </a:r>
          </a:p>
          <a:p>
            <a:r>
              <a:rPr lang="el-GR" sz="2400" smtClean="0"/>
              <a:t>Μελετητές της Ομαδικής συμπεριφοράς (</a:t>
            </a:r>
            <a:r>
              <a:rPr lang="en-US" sz="2400" smtClean="0"/>
              <a:t>Argyris, Barnard) </a:t>
            </a:r>
            <a:r>
              <a:rPr lang="el-GR" sz="2400" smtClean="0"/>
              <a:t>«</a:t>
            </a:r>
            <a:r>
              <a:rPr lang="el-GR" sz="2400" i="1" smtClean="0"/>
              <a:t>ταυτίζουν με τη συμπεριφορά ή συνεργασία εκείνων που συμμετέχουν σε μια ομαδική προσπάθεια</a:t>
            </a:r>
            <a:r>
              <a:rPr lang="el-GR" sz="2400" smtClean="0"/>
              <a:t>»</a:t>
            </a:r>
          </a:p>
          <a:p>
            <a:r>
              <a:rPr lang="el-GR" sz="2400" smtClean="0"/>
              <a:t>Για τους μελετητές της οργανωτικής θεωρίας ή οργάνωση είναι «</a:t>
            </a:r>
            <a:r>
              <a:rPr lang="el-GR" sz="2400" i="1" smtClean="0"/>
              <a:t>ένα σύστημα από ρόλους σχεδιαζόμενο για την επίτευξη συγκεκριμένων στόχων</a:t>
            </a:r>
            <a:r>
              <a:rPr lang="el-GR" sz="2400" smtClean="0"/>
              <a:t>»</a:t>
            </a:r>
          </a:p>
          <a:p>
            <a:r>
              <a:rPr lang="el-GR" sz="2400" i="1" smtClean="0"/>
              <a:t>Το σύνολο παραγωγικών πόρων μεταξύ των οποίων καταμερίζονται  οι εργασίες, προσδιορίζονται οι σχέσεις συνεργασίας με σκοπό να επιτευχθούν κοινοί στόχοι σε χρονική συνέχεια</a:t>
            </a:r>
            <a:endParaRPr lang="en-US" sz="2400" i="1"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 Τίτλος"/>
          <p:cNvSpPr>
            <a:spLocks noGrp="1"/>
          </p:cNvSpPr>
          <p:nvPr>
            <p:ph type="title"/>
          </p:nvPr>
        </p:nvSpPr>
        <p:spPr/>
        <p:txBody>
          <a:bodyPr/>
          <a:lstStyle/>
          <a:p>
            <a:r>
              <a:rPr lang="el-GR" sz="3200" b="1" smtClean="0"/>
              <a:t>ΟΡΓΑΝΩΣΗ</a:t>
            </a:r>
            <a:r>
              <a:rPr lang="el-GR" sz="3200" smtClean="0"/>
              <a:t> (2)</a:t>
            </a:r>
            <a:endParaRPr lang="en-US" sz="3200" smtClean="0"/>
          </a:p>
        </p:txBody>
      </p:sp>
      <p:sp>
        <p:nvSpPr>
          <p:cNvPr id="3" name="2 - Θέση περιεχομένου"/>
          <p:cNvSpPr>
            <a:spLocks noGrp="1"/>
          </p:cNvSpPr>
          <p:nvPr>
            <p:ph idx="1"/>
          </p:nvPr>
        </p:nvSpPr>
        <p:spPr>
          <a:xfrm>
            <a:off x="457200" y="1571625"/>
            <a:ext cx="8229600" cy="4525963"/>
          </a:xfrm>
        </p:spPr>
        <p:txBody>
          <a:bodyPr/>
          <a:lstStyle/>
          <a:p>
            <a:pPr>
              <a:buFont typeface="Arial" pitchFamily="34" charset="0"/>
              <a:buNone/>
              <a:defRPr/>
            </a:pPr>
            <a:r>
              <a:rPr lang="en-US" dirty="0" smtClean="0"/>
              <a:t>A. </a:t>
            </a:r>
            <a:r>
              <a:rPr lang="el-GR" dirty="0" smtClean="0"/>
              <a:t>Οντότητα ( σχολείο, νοσοκομείο, κλπ.)</a:t>
            </a:r>
          </a:p>
          <a:p>
            <a:pPr>
              <a:buFont typeface="Arial" pitchFamily="34" charset="0"/>
              <a:buNone/>
              <a:defRPr/>
            </a:pPr>
            <a:r>
              <a:rPr lang="en-US" dirty="0" smtClean="0"/>
              <a:t>B.  </a:t>
            </a:r>
            <a:r>
              <a:rPr lang="el-GR" dirty="0" smtClean="0"/>
              <a:t>Δράση (ως σειρά ενεργειών)</a:t>
            </a:r>
          </a:p>
          <a:p>
            <a:pPr>
              <a:defRPr/>
            </a:pPr>
            <a:endParaRPr lang="el-GR" dirty="0" smtClean="0"/>
          </a:p>
          <a:p>
            <a:pPr>
              <a:buFont typeface="Arial" pitchFamily="34" charset="0"/>
              <a:buNone/>
              <a:defRPr/>
            </a:pPr>
            <a:r>
              <a:rPr lang="en-US" u="sng" dirty="0" smtClean="0"/>
              <a:t>A. </a:t>
            </a:r>
            <a:r>
              <a:rPr lang="el-GR" u="sng" dirty="0" smtClean="0"/>
              <a:t>ΟΝΤΟΤΗΤΑ</a:t>
            </a:r>
          </a:p>
          <a:p>
            <a:pPr marL="514350" indent="-514350">
              <a:buFont typeface="+mj-lt"/>
              <a:buAutoNum type="arabicPeriod"/>
              <a:defRPr/>
            </a:pPr>
            <a:r>
              <a:rPr lang="el-GR" dirty="0" smtClean="0"/>
              <a:t>Άνθρωποι</a:t>
            </a:r>
          </a:p>
          <a:p>
            <a:pPr marL="514350" indent="-514350">
              <a:buFont typeface="+mj-lt"/>
              <a:buAutoNum type="arabicPeriod"/>
              <a:defRPr/>
            </a:pPr>
            <a:r>
              <a:rPr lang="el-GR" dirty="0" smtClean="0"/>
              <a:t>Επιδίωξη αντικειμενικών σκοπών</a:t>
            </a:r>
          </a:p>
          <a:p>
            <a:pPr marL="514350" indent="-514350">
              <a:buFont typeface="+mj-lt"/>
              <a:buAutoNum type="arabicPeriod"/>
              <a:defRPr/>
            </a:pPr>
            <a:r>
              <a:rPr lang="el-GR" dirty="0" smtClean="0"/>
              <a:t>Οργανωτική δομή  (Οργανόγραμμα) </a:t>
            </a:r>
            <a:endParaRPr lang="en-US"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5280</TotalTime>
  <Words>3759</Words>
  <Application>Microsoft Office PowerPoint</Application>
  <PresentationFormat>Προβολή στην οθόνη (4:3)</PresentationFormat>
  <Paragraphs>643</Paragraphs>
  <Slides>43</Slides>
  <Notes>31</Notes>
  <HiddenSlides>0</HiddenSlides>
  <MMClips>0</MMClips>
  <ScaleCrop>false</ScaleCrop>
  <HeadingPairs>
    <vt:vector size="4" baseType="variant">
      <vt:variant>
        <vt:lpstr>Θέμα</vt:lpstr>
      </vt:variant>
      <vt:variant>
        <vt:i4>2</vt:i4>
      </vt:variant>
      <vt:variant>
        <vt:lpstr>Τίτλοι διαφανειών</vt:lpstr>
      </vt:variant>
      <vt:variant>
        <vt:i4>43</vt:i4>
      </vt:variant>
    </vt:vector>
  </HeadingPairs>
  <TitlesOfParts>
    <vt:vector size="45" baseType="lpstr">
      <vt:lpstr>Θέμα του Office</vt:lpstr>
      <vt:lpstr>Default Design</vt:lpstr>
      <vt:lpstr>Γ.ΠΑΠΑΚΩΝΣΤΑΝΤΙΝΟΥ</vt:lpstr>
      <vt:lpstr>ΠΕΝΤΕ (5) ΠΑΓΙΔΕΣ ΤΗΣ ΕΚΠΑΙΔΕΥΣΗΣ</vt:lpstr>
      <vt:lpstr>ΟΡΓΑΝΩΣΗ ΚΑΙ ΔΙΟΙΚΗΣΗ: ΕΝΝΟΙΑ, ΠΕΡΙΧΟΜΕΝΟ, ΕΞΕΛΙΞΗ</vt:lpstr>
      <vt:lpstr>Διαφάνεια 4</vt:lpstr>
      <vt:lpstr>ΚΡΑΤΟΣ, ΠΟΛΙΤΙΚΗ ΕΞΟΥΣΙΑ, ΚΡΑΤΙΚΟΣ ΜΗΧΑΝΙΣΜΟΣ</vt:lpstr>
      <vt:lpstr>ΕΞΟΥΣΙΑ</vt:lpstr>
      <vt:lpstr>ΧΑΡΑΚΤΗΡΙΣΤΙΚΑ ΤΗΣ ΕΞΟΥΣΙΑΣ</vt:lpstr>
      <vt:lpstr>ΟΡΓΑΝΩΣΗ</vt:lpstr>
      <vt:lpstr>ΟΡΓΑΝΩΣΗ (2)</vt:lpstr>
      <vt:lpstr>ΔΙΟΙΚΗΣΗ</vt:lpstr>
      <vt:lpstr>ΔΙΟΙΚΗΣΗ (Ορισμοί)</vt:lpstr>
      <vt:lpstr>Δραστηριότητες διοίκησης</vt:lpstr>
      <vt:lpstr>ΔΙΟΙΚΗΣΗ (2)</vt:lpstr>
      <vt:lpstr>ΛΕΙΤΟΥΡΓΙΕΣ ΔΙΟΙΚΗΣΗΣ (3)</vt:lpstr>
      <vt:lpstr>Τρόποι διοίκησης</vt:lpstr>
      <vt:lpstr>ΕΞΕΛΙΞΗ ΤΩΝ ΘΕΩΡΙΩΝ ΔΙΟΙΚΗΣΗΣ</vt:lpstr>
      <vt:lpstr>ΔΙΑΧΡΟΝΙΚΗ ΕΞΕΛΙΞΗ ΤΩΝ ΘΕΩΡΙΩΝ ΔΙΟΙΚΗΣΗΣ</vt:lpstr>
      <vt:lpstr>ΠΑΡΟΥΣΙΑΣΗ ΣΧΟΛΩΝ ΔΙΟΙΚΗΣΗΣ</vt:lpstr>
      <vt:lpstr>ΜΟΡΦΕΣ ΙΕΡΑΡΧΙΚΩΝ ΣΥΣΤΗΜΑΤΩΝ ΔΙΟΙΚΗΣΗΣ</vt:lpstr>
      <vt:lpstr>2. Η λειτουργική ιεραρχία</vt:lpstr>
      <vt:lpstr>4. Ιεραρχία με επιτελεία</vt:lpstr>
      <vt:lpstr>5. Ιεραρχία συνδυασμένη με συλλογική διεύθυνση</vt:lpstr>
      <vt:lpstr>ΘΕΩΡΙΑ ΤΗΣ ΣΚΟΠΟΘΕΣΙΑΣ</vt:lpstr>
      <vt:lpstr>Η ΛΕΙΤΟΥΡΓΙΚΗ ΚΑΙ ΔΥΝΑΜΙΚΗ ΠΡΟΣΕΓΓΙΣΗ (ΕΝΔΕΧΟΜΕΝΙΚΗ ΠΡΟΣΕΓΓΙΣΗ)</vt:lpstr>
      <vt:lpstr>ΘΕΣΜΙΚΗ ΘΕΩΡΗΣΗ</vt:lpstr>
      <vt:lpstr>ΓΡΑΦΕΙΟΚΡΑΤΙΚΟ ΜΟΝΤΕΛΟ ΔΙΟΙΚΗΣΗΣ</vt:lpstr>
      <vt:lpstr>ΔΡΑΣΤΗΡΙΟΤΗΤΑ ΤΗΣ ΔΙΟΙΚΗΣΗΣ</vt:lpstr>
      <vt:lpstr>Μορφές διοίκησης που στηρίζονται στην χωροταξική κατανομή της εξουσίας</vt:lpstr>
      <vt:lpstr>Διαφάνεια 29</vt:lpstr>
      <vt:lpstr>ΔΙΟΙΚΗΤΙΚΟ ΜΟΝΤΕΛΟ ΚΑΙ ΚΑΙΝΟΤΟΜΙΑ</vt:lpstr>
      <vt:lpstr>ΣΥΣΤΗΜΙΚΗ ΠΡΟΣΕΓΓΙΣΗ</vt:lpstr>
      <vt:lpstr>Διαφάνεια 32</vt:lpstr>
      <vt:lpstr>ΧΑΡΑΚΤΗΡΙΣΤΙΚΑ ΤΟΥ ΕΠΑΓΓΕΛΜΑΤΙΑ</vt:lpstr>
      <vt:lpstr>ΛΗΨΗ ΑΠΟΦΑΣΗΣ</vt:lpstr>
      <vt:lpstr>ΟΜΑΔΙΚΗ ΛΗΨΗ ΑΠΟΦΑΣΗΣ</vt:lpstr>
      <vt:lpstr>ΠΑΡΑΔΕΙΓΜΑ ΔΙΕΥΘΥΝΣΗΣ  (κατά στόχους και αποτελέσματα)</vt:lpstr>
      <vt:lpstr>ΔΙΟΙΚΗΤΙΚΗ ΔΙΕΥΘΥΝΣΗ</vt:lpstr>
      <vt:lpstr>ΗΓΕΣΙΑ</vt:lpstr>
      <vt:lpstr>ΔΙΑΦΟΡΕΣ ΗΓΕΤΗ - ΜΑΝΑΤΖΕΡ</vt:lpstr>
      <vt:lpstr>ΣΤΥΛ (ΤΡΟΠΟΙ)  ΗΓΕΣΙΑΣ</vt:lpstr>
      <vt:lpstr>ΗΓΕΤΙΚΟΣ ΤΡΟΠΟΣ ΣΥΜΠΕΡΙΦΟΡΑΣ</vt:lpstr>
      <vt:lpstr>ΣΤΥΛ ΗΓΕΣΙΑΣ ΜΕ ΒΑΣΗ ΤΟ ΟΡΓΑΝΩΤΙΚΟ ΚΛΙΜΑ ΠΟΥ ΕΥΝΟΕΙ ΤΗ ΣΥΜΜΕΤΟΧΗ ΣΤΗ ΛΗΨΗ ΑΠΟΦΑΣΗΣ</vt:lpstr>
      <vt:lpstr>ΠΕΡΙΟΧΕΣ ΑΠΟΦΑΣΕΩΝ ΣΕ 14 ΧΩΡΕΣ ΤΟΥ ΟΟΣΑ</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XNK</cp:lastModifiedBy>
  <cp:revision>261</cp:revision>
  <cp:lastPrinted>2012-10-24T10:40:03Z</cp:lastPrinted>
  <dcterms:created xsi:type="dcterms:W3CDTF">2010-03-04T11:18:15Z</dcterms:created>
  <dcterms:modified xsi:type="dcterms:W3CDTF">2015-12-16T21:49:10Z</dcterms:modified>
</cp:coreProperties>
</file>