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sldx" ContentType="application/vnd.openxmlformats-officedocument.presentationml.slide"/>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0" r:id="rId4"/>
    <p:sldId id="275" r:id="rId5"/>
    <p:sldId id="261" r:id="rId6"/>
    <p:sldId id="274" r:id="rId7"/>
    <p:sldId id="262" r:id="rId8"/>
    <p:sldId id="263" r:id="rId9"/>
    <p:sldId id="264" r:id="rId10"/>
    <p:sldId id="265" r:id="rId11"/>
    <p:sldId id="266" r:id="rId12"/>
    <p:sldId id="267" r:id="rId13"/>
    <p:sldId id="270" r:id="rId14"/>
    <p:sldId id="268" r:id="rId15"/>
    <p:sldId id="269" r:id="rId16"/>
    <p:sldId id="271" r:id="rId17"/>
    <p:sldId id="272" r:id="rId18"/>
    <p:sldId id="276" r:id="rId19"/>
    <p:sldId id="277" r:id="rId20"/>
    <p:sldId id="278" r:id="rId21"/>
    <p:sldId id="280" r:id="rId22"/>
    <p:sldId id="500" r:id="rId23"/>
    <p:sldId id="501" r:id="rId24"/>
    <p:sldId id="502" r:id="rId25"/>
    <p:sldId id="499"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notesViewPr>
    <p:cSldViewPr>
      <p:cViewPr>
        <p:scale>
          <a:sx n="106" d="100"/>
          <a:sy n="106" d="100"/>
        </p:scale>
        <p:origin x="-1758" y="49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J:\&#920;&#913;&#923;&#919;&#931;%20&#924;&#913;&#932;&#920;&#913;&#921;&#927;&#933;\&#917;&#925;&#916;&#921;&#913;&#924;&#917;&#931;&#919;%20%20&#917;&#922;&#920;&#917;&#931;&#919;\&#960;&#953;&#957;&#945;&#954;&#949;&#96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l-GR"/>
            </a:pPr>
            <a:r>
              <a:rPr lang="el-GR"/>
              <a:t>Καθηγητές που κάνουν ιδιαίτερα</a:t>
            </a:r>
          </a:p>
        </c:rich>
      </c:tx>
      <c:overlay val="1"/>
    </c:title>
    <c:autoTitleDeleted val="0"/>
    <c:view3D>
      <c:rotX val="30"/>
      <c:rotY val="0"/>
      <c:rAngAx val="0"/>
    </c:view3D>
    <c:floor>
      <c:thickness val="0"/>
    </c:floor>
    <c:sideWall>
      <c:thickness val="0"/>
    </c:sideWall>
    <c:backWall>
      <c:thickness val="0"/>
    </c:backWall>
    <c:plotArea>
      <c:layout>
        <c:manualLayout>
          <c:layoutTarget val="inner"/>
          <c:xMode val="edge"/>
          <c:yMode val="edge"/>
          <c:x val="2.8585160092201162E-2"/>
          <c:y val="0.12057299103185047"/>
          <c:w val="0.95272384045306058"/>
          <c:h val="0.87942700896814963"/>
        </c:manualLayout>
      </c:layout>
      <c:pie3DChart>
        <c:varyColors val="1"/>
        <c:ser>
          <c:idx val="0"/>
          <c:order val="0"/>
          <c:dPt>
            <c:idx val="0"/>
            <c:bubble3D val="0"/>
            <c:explosion val="7"/>
            <c:extLst>
              <c:ext xmlns:c16="http://schemas.microsoft.com/office/drawing/2014/chart" uri="{C3380CC4-5D6E-409C-BE32-E72D297353CC}">
                <c16:uniqueId val="{00000000-533B-4268-9E27-E06AAD4A90FD}"/>
              </c:ext>
            </c:extLst>
          </c:dPt>
          <c:dPt>
            <c:idx val="2"/>
            <c:bubble3D val="0"/>
            <c:explosion val="9"/>
            <c:extLst>
              <c:ext xmlns:c16="http://schemas.microsoft.com/office/drawing/2014/chart" uri="{C3380CC4-5D6E-409C-BE32-E72D297353CC}">
                <c16:uniqueId val="{00000001-533B-4268-9E27-E06AAD4A90FD}"/>
              </c:ext>
            </c:extLst>
          </c:dPt>
          <c:dLbls>
            <c:dLbl>
              <c:idx val="0"/>
              <c:tx>
                <c:rich>
                  <a:bodyPr/>
                  <a:lstStyle/>
                  <a:p>
                    <a:r>
                      <a:rPr lang="el-GR" sz="1400"/>
                      <a:t>Διορισμένοι στο δημόσιο 40,20%</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33B-4268-9E27-E06AAD4A90FD}"/>
                </c:ext>
              </c:extLst>
            </c:dLbl>
            <c:dLbl>
              <c:idx val="1"/>
              <c:tx>
                <c:rich>
                  <a:bodyPr/>
                  <a:lstStyle/>
                  <a:p>
                    <a:r>
                      <a:rPr lang="el-GR" sz="1400"/>
                      <a:t>Διορισμένοι σε ιδιωτικό 19,10%</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533B-4268-9E27-E06AAD4A90FD}"/>
                </c:ext>
              </c:extLst>
            </c:dLbl>
            <c:dLbl>
              <c:idx val="2"/>
              <c:layout>
                <c:manualLayout>
                  <c:x val="0.16910941475826977"/>
                  <c:y val="2.8233609836203648E-2"/>
                </c:manualLayout>
              </c:layout>
              <c:tx>
                <c:rich>
                  <a:bodyPr/>
                  <a:lstStyle/>
                  <a:p>
                    <a:r>
                      <a:rPr lang="el-GR" sz="1400"/>
                      <a:t>Αδιόριστοι  38,70%</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533B-4268-9E27-E06AAD4A90FD}"/>
                </c:ext>
              </c:extLst>
            </c:dLbl>
            <c:dLbl>
              <c:idx val="3"/>
              <c:tx>
                <c:rich>
                  <a:bodyPr/>
                  <a:lstStyle/>
                  <a:p>
                    <a:r>
                      <a:rPr lang="el-GR" sz="1400"/>
                      <a:t>Φοιτητές 2%</a:t>
                    </a:r>
                  </a:p>
                </c:rich>
              </c:tx>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33B-4268-9E27-E06AAD4A90FD}"/>
                </c:ext>
              </c:extLst>
            </c:dLbl>
            <c:spPr>
              <a:noFill/>
              <a:ln>
                <a:noFill/>
              </a:ln>
              <a:effectLst/>
            </c:spPr>
            <c:txPr>
              <a:bodyPr/>
              <a:lstStyle/>
              <a:p>
                <a:pPr>
                  <a:defRPr lang="el-GR" sz="14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'καθηγητες-ιδιαιτερα'!$N$21:$N$24</c:f>
              <c:strCache>
                <c:ptCount val="4"/>
                <c:pt idx="0">
                  <c:v>Διορισμένοι στο δημόσιο</c:v>
                </c:pt>
                <c:pt idx="1">
                  <c:v>Διορισμένοι σε ιδιωτικό</c:v>
                </c:pt>
                <c:pt idx="2">
                  <c:v>Αδιόριστοι </c:v>
                </c:pt>
                <c:pt idx="3">
                  <c:v>Φοιτητές</c:v>
                </c:pt>
              </c:strCache>
            </c:strRef>
          </c:cat>
          <c:val>
            <c:numRef>
              <c:f>'καθηγητες-ιδιαιτερα'!$O$21:$O$24</c:f>
              <c:numCache>
                <c:formatCode>0.00%</c:formatCode>
                <c:ptCount val="4"/>
                <c:pt idx="0">
                  <c:v>0.40200000000000002</c:v>
                </c:pt>
                <c:pt idx="1">
                  <c:v>0.19100000000000006</c:v>
                </c:pt>
                <c:pt idx="2">
                  <c:v>0.38700000000000118</c:v>
                </c:pt>
                <c:pt idx="3" formatCode="0%">
                  <c:v>2.0000000000000018E-2</c:v>
                </c:pt>
              </c:numCache>
            </c:numRef>
          </c:val>
          <c:extLst>
            <c:ext xmlns:c16="http://schemas.microsoft.com/office/drawing/2014/chart" uri="{C3380CC4-5D6E-409C-BE32-E72D297353CC}">
              <c16:uniqueId val="{00000004-533B-4268-9E27-E06AAD4A90FD}"/>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3F296-EFBF-4FFA-A48E-742AF3DD9C54}" type="datetimeFigureOut">
              <a:rPr lang="el-GR" smtClean="0"/>
              <a:pPr/>
              <a:t>20/12/2024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C0AB14-C0A8-4B0E-A771-9519A19EF35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xo-liko.blogspot.gr/2011/06/blog-post_28.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12</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a:solidFill>
                  <a:schemeClr val="tx1"/>
                </a:solidFill>
                <a:latin typeface="+mn-lt"/>
                <a:ea typeface="+mn-ea"/>
                <a:cs typeface="+mn-cs"/>
              </a:rPr>
              <a:t>Είναι βέβαιο ότι το μηνιαίο εισόδημα της μητέρας ασκεί σημαντική επίδραση στη διαμόρφωση του οικογενειακού εισοδήματος συμβάλλοντας θετικά σε αυτό</a:t>
            </a:r>
          </a:p>
          <a:p>
            <a:r>
              <a:rPr lang="el-GR" sz="1200" kern="1200" dirty="0">
                <a:solidFill>
                  <a:schemeClr val="tx1"/>
                </a:solidFill>
                <a:latin typeface="+mn-lt"/>
                <a:ea typeface="+mn-ea"/>
                <a:cs typeface="+mn-cs"/>
              </a:rPr>
              <a:t>Από την ανάλυση των στοιχείων διαπιστώνουμε ότι υπάρχει σημαντική συνάφεια μεταξύ οικογενειακού εισοδήματος και επιλογής του ιδιωτικού σχολείου, (</a:t>
            </a:r>
            <a:r>
              <a:rPr lang="en-US" sz="1200" kern="1200" dirty="0">
                <a:solidFill>
                  <a:schemeClr val="tx1"/>
                </a:solidFill>
                <a:latin typeface="+mn-lt"/>
                <a:ea typeface="+mn-ea"/>
                <a:cs typeface="+mn-cs"/>
              </a:rPr>
              <a:t>x</a:t>
            </a:r>
            <a:r>
              <a:rPr lang="el-GR" sz="1200" kern="1200" baseline="30000" dirty="0">
                <a:solidFill>
                  <a:schemeClr val="tx1"/>
                </a:solidFill>
                <a:latin typeface="+mn-lt"/>
                <a:ea typeface="+mn-ea"/>
                <a:cs typeface="+mn-cs"/>
              </a:rPr>
              <a:t>2</a:t>
            </a:r>
            <a:r>
              <a:rPr lang="el-GR" sz="1200" kern="1200" dirty="0">
                <a:solidFill>
                  <a:schemeClr val="tx1"/>
                </a:solidFill>
                <a:latin typeface="+mn-lt"/>
                <a:ea typeface="+mn-ea"/>
                <a:cs typeface="+mn-cs"/>
              </a:rPr>
              <a:t>=91,9 </a:t>
            </a:r>
            <a:r>
              <a:rPr lang="en-US" sz="1200" kern="1200" dirty="0" err="1">
                <a:solidFill>
                  <a:schemeClr val="tx1"/>
                </a:solidFill>
                <a:latin typeface="+mn-lt"/>
                <a:ea typeface="+mn-ea"/>
                <a:cs typeface="+mn-cs"/>
              </a:rPr>
              <a:t>df</a:t>
            </a:r>
            <a:r>
              <a:rPr lang="el-GR" sz="1200" kern="1200" dirty="0">
                <a:solidFill>
                  <a:schemeClr val="tx1"/>
                </a:solidFill>
                <a:latin typeface="+mn-lt"/>
                <a:ea typeface="+mn-ea"/>
                <a:cs typeface="+mn-cs"/>
              </a:rPr>
              <a:t>=8 </a:t>
            </a:r>
            <a:r>
              <a:rPr lang="en-US" sz="1200" kern="1200" dirty="0">
                <a:solidFill>
                  <a:schemeClr val="tx1"/>
                </a:solidFill>
                <a:latin typeface="+mn-lt"/>
                <a:ea typeface="+mn-ea"/>
                <a:cs typeface="+mn-cs"/>
              </a:rPr>
              <a:t>p</a:t>
            </a:r>
            <a:r>
              <a:rPr lang="el-GR" sz="1200" kern="1200" dirty="0">
                <a:solidFill>
                  <a:schemeClr val="tx1"/>
                </a:solidFill>
                <a:latin typeface="+mn-lt"/>
                <a:ea typeface="+mn-ea"/>
                <a:cs typeface="+mn-cs"/>
              </a:rPr>
              <a:t>&lt;001), όπου διαπιστώνουμε ότι οι οικογένειες με πάνω από 4..000 ευρώ μηνιαίο οικογενειακό εισόδημα μια στις τέσσερις στέλνουν τα παιδιά τους σε ιδιωτικό σχολείο. Αντίστοιχα, παρατηρείται μεγάλη στατιστική διαφοροποίηση της επιλογής του ιδιωτικού σχολείου με την κατεύθυνση σπουδών όπου διαπιστώνουμε ότι το μεγαλύτερο ποσοστό των παιδιών της τεχνολογικής κατεύθυνσης έχει προτιμήσει το ιδιωτικό σχολείο σε σχέση με τις υπόλοιπες κατευθύνσεις (</a:t>
            </a:r>
            <a:r>
              <a:rPr lang="en-US" sz="1200" kern="1200" dirty="0">
                <a:solidFill>
                  <a:schemeClr val="tx1"/>
                </a:solidFill>
                <a:latin typeface="+mn-lt"/>
                <a:ea typeface="+mn-ea"/>
                <a:cs typeface="+mn-cs"/>
              </a:rPr>
              <a:t>x</a:t>
            </a:r>
            <a:r>
              <a:rPr lang="el-GR" sz="1200" kern="1200" baseline="30000" dirty="0">
                <a:solidFill>
                  <a:schemeClr val="tx1"/>
                </a:solidFill>
                <a:latin typeface="+mn-lt"/>
                <a:ea typeface="+mn-ea"/>
                <a:cs typeface="+mn-cs"/>
              </a:rPr>
              <a:t>2</a:t>
            </a:r>
            <a:r>
              <a:rPr lang="el-GR" sz="1200" kern="1200" dirty="0">
                <a:solidFill>
                  <a:schemeClr val="tx1"/>
                </a:solidFill>
                <a:latin typeface="+mn-lt"/>
                <a:ea typeface="+mn-ea"/>
                <a:cs typeface="+mn-cs"/>
              </a:rPr>
              <a:t>=28,9 </a:t>
            </a:r>
            <a:r>
              <a:rPr lang="en-US" sz="1200" kern="1200" dirty="0" err="1">
                <a:solidFill>
                  <a:schemeClr val="tx1"/>
                </a:solidFill>
                <a:latin typeface="+mn-lt"/>
                <a:ea typeface="+mn-ea"/>
                <a:cs typeface="+mn-cs"/>
              </a:rPr>
              <a:t>df</a:t>
            </a:r>
            <a:r>
              <a:rPr lang="el-GR" sz="1200" kern="1200" dirty="0">
                <a:solidFill>
                  <a:schemeClr val="tx1"/>
                </a:solidFill>
                <a:latin typeface="+mn-lt"/>
                <a:ea typeface="+mn-ea"/>
                <a:cs typeface="+mn-cs"/>
              </a:rPr>
              <a:t>=2 </a:t>
            </a:r>
            <a:r>
              <a:rPr lang="en-US" sz="1200" kern="1200" dirty="0">
                <a:solidFill>
                  <a:schemeClr val="tx1"/>
                </a:solidFill>
                <a:latin typeface="+mn-lt"/>
                <a:ea typeface="+mn-ea"/>
                <a:cs typeface="+mn-cs"/>
              </a:rPr>
              <a:t>p</a:t>
            </a:r>
            <a:r>
              <a:rPr lang="el-GR" sz="1200" kern="1200" dirty="0">
                <a:solidFill>
                  <a:schemeClr val="tx1"/>
                </a:solidFill>
                <a:latin typeface="+mn-lt"/>
                <a:ea typeface="+mn-ea"/>
                <a:cs typeface="+mn-cs"/>
              </a:rPr>
              <a:t>&lt;001).</a:t>
            </a:r>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13</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14</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Τα ιδιαίτερα</a:t>
            </a:r>
            <a:r>
              <a:rPr lang="el-GR" baseline="0" dirty="0"/>
              <a:t> έχουν αυξηθεί σε βάθος χρόνου συγκεκριμένα από 1,6 το 1999 φτάνει στο 5,7% το 2014</a:t>
            </a:r>
          </a:p>
          <a:p>
            <a:r>
              <a:rPr lang="el-GR" baseline="0" dirty="0"/>
              <a:t>Τα φροντιστήρια αυξάνονται κυρίως τα δυο τελευταία χρόνια πριν τις εισαγωγικές εξετάσεις</a:t>
            </a:r>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15</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Κατά μέσο όρο οι μαθητές προετοιμάζονται 26,4 μήνες μέσω φροντιστηρίων και 24,1 μήνες μέσω ιδιαίτερων μαθημάτων έναντι 21,4 μήνες κατά μέσο όρο (2,4 χρόνια φροντιστήριο και 1,9 χρόνια ιδιαίτερα μαθήματα) αν ακολουθούν μικτό σύστημα μέσω φροντιστηρίων και ιδιαίτερων μαθημάτων που σημαίνει ότι σχεδόν σε όλο το Λύκειο προσφεύγουν στην ενισχυτική διδασκαλία.</a:t>
            </a:r>
          </a:p>
          <a:p>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16</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25538" y="684213"/>
            <a:ext cx="4572000" cy="3429000"/>
          </a:xfrm>
        </p:spPr>
      </p:sp>
      <p:sp>
        <p:nvSpPr>
          <p:cNvPr id="3" name="2 - Θέση σημειώσεων"/>
          <p:cNvSpPr>
            <a:spLocks noGrp="1"/>
          </p:cNvSpPr>
          <p:nvPr>
            <p:ph type="body" idx="1"/>
          </p:nvPr>
        </p:nvSpPr>
        <p:spPr/>
        <p:txBody>
          <a:bodyPr>
            <a:normAutofit/>
          </a:bodyPr>
          <a:lstStyle/>
          <a:p>
            <a:r>
              <a:rPr lang="el-GR" dirty="0"/>
              <a:t>Όσον αφορά στην οικονομική επιβάρυνση της οικογένειας σύμφωνα με τη δήλωση των υποψηφίων, αυτοί που έκαναν μόνο φροντιστήριο δαπανούσαν κατά μέσο όρο  367,1 ευρώ το μήνα,  όσοι έκαναν μόνο  ιδιαίτερα μαθήματα δαπανούσαν κατά μέσο όρο 456,3 ευρώ  το μήνα, ενώ αυτοί που έκαναν φροντιστήριο και ιδιαίτερα δαπανούσαν κατά μέσο όρο 706,2  ευρώ το μήνα.</a:t>
            </a:r>
          </a:p>
          <a:p>
            <a:endParaRPr lang="el-GR" dirty="0"/>
          </a:p>
          <a:p>
            <a:r>
              <a:rPr lang="el-GR" dirty="0"/>
              <a:t>Όπως είναι φυσικό αυτοί που κάνουν φροντιστήριο και ιδιαίτερα πληρώνουν περισσότερα χρήματα από αυτούς που επιλέγουν τις άλλες δύο μορφές προετοιμασίας για τις εισαγωγικές εξετάσεις. Έτσι αυτοί που κάνουν φροντιστήριο και ιδιαίτερα και σε σχέση με το χρόνο προετοιμασίας δαπανούν συνολικά για την προετοιμασία τους 15.112,7 ευρώ ενώ αυτοί που κάνουν μόνο φροντιστήριο δαπανούν συνολικά 9.691,4 ευρώ κατά μέσο όρο σε όλη τη διάρκεια της προετοιμασίας τους.</a:t>
            </a:r>
          </a:p>
          <a:p>
            <a:r>
              <a:rPr lang="el-GR" dirty="0"/>
              <a:t>Η μέση συνολική δαπάνη προετοιμασίας για τις εισαγωγικές εξετάσεις ανέρχεται σε 10.514 ευρώ (σταθμισμένος μέσος όρος) ποσό το οποίο πολλαπλασιαζόμενο με τους υποψηφίους των εισαγωγικών εξετάσεων μείον το ποσοστό 4% αυτών που δεν έκαναν ούτε φροντιστήριο ούτε ιδιαίτερα μαθήματα ανέρχεται σε εθνικό επίπεδο στο ποσό των  </a:t>
            </a:r>
            <a:r>
              <a:rPr lang="el-GR" b="1" dirty="0"/>
              <a:t>1,2 δις ευρώ</a:t>
            </a:r>
            <a:r>
              <a:rPr lang="el-GR" dirty="0"/>
              <a:t> το έτος 2013.</a:t>
            </a:r>
          </a:p>
          <a:p>
            <a:r>
              <a:rPr lang="el-GR" dirty="0"/>
              <a:t>Επίσης παρατηρείται στατιστικά σημαντική διαφοροποίηση μεταξύ της επιλογής κατεύθυνσης και των δαπανών τόσο για φροντιστήρια όσο και για ιδιαίτερα μαθήματα (</a:t>
            </a:r>
            <a:r>
              <a:rPr lang="en-US" dirty="0"/>
              <a:t>x</a:t>
            </a:r>
            <a:r>
              <a:rPr lang="el-GR" baseline="30000" dirty="0"/>
              <a:t>2</a:t>
            </a:r>
            <a:r>
              <a:rPr lang="el-GR" dirty="0"/>
              <a:t>=219,6 </a:t>
            </a:r>
            <a:r>
              <a:rPr lang="en-US" dirty="0" err="1"/>
              <a:t>df</a:t>
            </a:r>
            <a:r>
              <a:rPr lang="el-GR" dirty="0"/>
              <a:t>=174 </a:t>
            </a:r>
            <a:r>
              <a:rPr lang="en-US" dirty="0"/>
              <a:t>p</a:t>
            </a:r>
            <a:r>
              <a:rPr lang="el-GR" dirty="0"/>
              <a:t>&lt;05) καθώς και μεταξύ του οικογενειακού εισοδήματος και των δαπανών για ιδιαίτερα μαθήματα.</a:t>
            </a:r>
          </a:p>
          <a:p>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17</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Το μέσο συνολικό</a:t>
            </a:r>
            <a:r>
              <a:rPr lang="el-GR" baseline="0" dirty="0"/>
              <a:t> </a:t>
            </a:r>
            <a:r>
              <a:rPr lang="el-GR" dirty="0"/>
              <a:t>κόστος προετοιμασίας υπολογίζεται σε 11.075</a:t>
            </a:r>
            <a:r>
              <a:rPr lang="el-GR" baseline="0" dirty="0"/>
              <a:t> ευρώ  για 116.173 υποψήφιους  εκ των οποίων 18941 </a:t>
            </a:r>
            <a:r>
              <a:rPr lang="el-GR" baseline="0" dirty="0" err="1"/>
              <a:t>εισάγωγονται</a:t>
            </a:r>
            <a:r>
              <a:rPr lang="el-GR" baseline="0" dirty="0"/>
              <a:t> με το 10% άρα δεν κάνουν φροντιστήρια ή οτιδήποτε άλλο.</a:t>
            </a:r>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20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701800" y="685800"/>
            <a:ext cx="3454400" cy="2590800"/>
          </a:xfrm>
        </p:spPr>
      </p:sp>
      <p:sp>
        <p:nvSpPr>
          <p:cNvPr id="3" name="2 - Θέση σημειώσεων"/>
          <p:cNvSpPr>
            <a:spLocks noGrp="1"/>
          </p:cNvSpPr>
          <p:nvPr>
            <p:ph type="body" idx="1"/>
          </p:nvPr>
        </p:nvSpPr>
        <p:spPr>
          <a:xfrm>
            <a:off x="685800" y="3491880"/>
            <a:ext cx="5486400" cy="4966320"/>
          </a:xfrm>
        </p:spPr>
        <p:txBody>
          <a:bodyPr>
            <a:normAutofit lnSpcReduction="10000"/>
          </a:bodyPr>
          <a:lstStyle/>
          <a:p>
            <a:r>
              <a:rPr lang="el-GR" sz="1200" kern="1200" dirty="0">
                <a:solidFill>
                  <a:schemeClr val="tx1"/>
                </a:solidFill>
                <a:latin typeface="+mn-lt"/>
                <a:ea typeface="+mn-ea"/>
                <a:cs typeface="+mn-cs"/>
              </a:rPr>
              <a:t>Ενδεχομένως, η εναργής καθυστέρηση στη μεταφορά των επιπτώσεων της οικονομικής κρίσης στον κλάδο της εκπαίδευσης, σχετίζεται με την </a:t>
            </a:r>
            <a:r>
              <a:rPr lang="el-GR" sz="1200" kern="1200" dirty="0" err="1">
                <a:solidFill>
                  <a:schemeClr val="tx1"/>
                </a:solidFill>
                <a:latin typeface="+mn-lt"/>
                <a:ea typeface="+mn-ea"/>
                <a:cs typeface="+mn-cs"/>
              </a:rPr>
              <a:t>παθομολογούμενη</a:t>
            </a:r>
            <a:r>
              <a:rPr lang="el-GR" sz="1200" kern="1200" dirty="0">
                <a:solidFill>
                  <a:schemeClr val="tx1"/>
                </a:solidFill>
                <a:latin typeface="+mn-lt"/>
                <a:ea typeface="+mn-ea"/>
                <a:cs typeface="+mn-cs"/>
              </a:rPr>
              <a:t> σημαντικότητα της  φοίτησης στην τριτοβάθμια εκπαίδευση στο φαντασιακό των ελληνικών αστικών στρωμάτων (</a:t>
            </a:r>
            <a:r>
              <a:rPr lang="el-GR" sz="1200" kern="1200" dirty="0" err="1">
                <a:solidFill>
                  <a:schemeClr val="tx1"/>
                </a:solidFill>
                <a:latin typeface="+mn-lt"/>
                <a:ea typeface="+mn-ea"/>
                <a:cs typeface="+mn-cs"/>
              </a:rPr>
              <a:t>Μουζέλης</a:t>
            </a:r>
            <a:r>
              <a:rPr lang="el-GR" sz="1200" kern="1200" dirty="0">
                <a:solidFill>
                  <a:schemeClr val="tx1"/>
                </a:solidFill>
                <a:latin typeface="+mn-lt"/>
                <a:ea typeface="+mn-ea"/>
                <a:cs typeface="+mn-cs"/>
              </a:rPr>
              <a:t>, 1978· Τσουκαλάς, 1986). </a:t>
            </a:r>
          </a:p>
          <a:p>
            <a:r>
              <a:rPr lang="el-GR" sz="1200" kern="1200" dirty="0">
                <a:solidFill>
                  <a:schemeClr val="tx1"/>
                </a:solidFill>
                <a:latin typeface="+mn-lt"/>
                <a:ea typeface="+mn-ea"/>
                <a:cs typeface="+mn-cs"/>
              </a:rPr>
              <a:t> </a:t>
            </a:r>
          </a:p>
          <a:p>
            <a:r>
              <a:rPr lang="el-GR" sz="1200" kern="1200" dirty="0">
                <a:solidFill>
                  <a:schemeClr val="tx1"/>
                </a:solidFill>
                <a:latin typeface="+mn-lt"/>
                <a:ea typeface="+mn-ea"/>
                <a:cs typeface="+mn-cs"/>
              </a:rPr>
              <a:t>Η καθυστέρηση στη μείωση της ζήτησης στην ιδιωτική εκπαίδευση, εν μέρει μπορεί να οφείλεται στο ότι είναι παράνομη η μη επανεγγραφή ή η απομάκρυνση μαθητών από τα ιδιωτικά σχολεία (π.χ. από τη Β’ στη Γ’ Γυμνασίου) λόγω οικονομικών υποχρεώσεων των γονέων προς αυτά, βάσει του νόμου 682/77. Απόρροια του γεγονότος, οι γονείς μπορούν να καθυστερήσουν τις πληρωμές ή και να αναβάλλουν μέρος τους, χωρίς να επηρεαστούν μεσοπρόθεσμα οι εγγραφές στο σχολείο</a:t>
            </a:r>
            <a:r>
              <a:rPr lang="el-GR" dirty="0"/>
              <a:t> </a:t>
            </a:r>
            <a:r>
              <a:rPr lang="en-GB" sz="1200" kern="1200" dirty="0">
                <a:solidFill>
                  <a:schemeClr val="tx1"/>
                </a:solidFill>
                <a:latin typeface="+mn-lt"/>
                <a:ea typeface="+mn-ea"/>
                <a:cs typeface="+mn-cs"/>
              </a:rPr>
              <a:t> </a:t>
            </a:r>
            <a:r>
              <a:rPr lang="el-GR" sz="1200" u="sng" kern="1200" dirty="0">
                <a:solidFill>
                  <a:schemeClr val="tx1"/>
                </a:solidFill>
                <a:latin typeface="+mn-lt"/>
                <a:ea typeface="+mn-ea"/>
                <a:cs typeface="+mn-cs"/>
                <a:hlinkClick r:id="rId3"/>
              </a:rPr>
              <a:t>http://sxo-liko.blogspot.gr/2011/06/blog-post_28.html</a:t>
            </a:r>
            <a:r>
              <a:rPr lang="el-GR" sz="1200" kern="1200" dirty="0">
                <a:solidFill>
                  <a:schemeClr val="tx1"/>
                </a:solidFill>
                <a:latin typeface="+mn-lt"/>
                <a:ea typeface="+mn-ea"/>
                <a:cs typeface="+mn-cs"/>
              </a:rPr>
              <a:t>.</a:t>
            </a:r>
          </a:p>
          <a:p>
            <a:r>
              <a:rPr lang="el-GR" sz="1200" kern="1200" dirty="0">
                <a:solidFill>
                  <a:schemeClr val="tx1"/>
                </a:solidFill>
                <a:latin typeface="+mn-lt"/>
                <a:ea typeface="+mn-ea"/>
                <a:cs typeface="+mn-cs"/>
              </a:rPr>
              <a:t>Η εξέλιξη θα μπορούσε να ερμηνευτεί υπό δυο αντιτιθέμενα πρίσματα. Πρώτον, ανακλά την ακαμψία της ελληνικής αγοράς της εκπαίδευσης, καθώς απολύσεις μονίμων εκπαιδευτικών είναι σχετικά δύσκολες, με συνέπεια οι επιχειρήσεις να αναγκάζονται να λειτουργούν με υπερβάλλουσα δυναμικότητα, εξ’ ου η μείωση του μεγέθους των τμημάτων κατά 9% μεταξύ 2008 και 2013. Από την άλλη, η άτυπη απορρύθμιση που διέπει την ελληνική αγορά εργασίας, επιτρέπει στις επιχειρήσεις να μεταβάλλουν το προσωπικό που απασχολείται με ανανεώσιμες συμβάσεις ή να επιβάλλουν μειώσεις στις απολαβές των εργαζομένων. Στην πράξη, είναι πιθανό να συνυπάρχουν και τα δύο φαινόμενα, διαμορφώνοντας μια δυική αγορά εργασίας, που θα μπορούσε να ερμηνευτεί με θεωρητικά σχήματα όπως αυτό των προνομιούχων- μη προνομιούχων [</a:t>
            </a:r>
            <a:r>
              <a:rPr lang="en-US" sz="1200" kern="1200" dirty="0">
                <a:solidFill>
                  <a:schemeClr val="tx1"/>
                </a:solidFill>
                <a:latin typeface="+mn-lt"/>
                <a:ea typeface="+mn-ea"/>
                <a:cs typeface="+mn-cs"/>
              </a:rPr>
              <a:t>insider</a:t>
            </a:r>
            <a:r>
              <a:rPr lang="el-GR" sz="1200" kern="1200" dirty="0">
                <a:solidFill>
                  <a:schemeClr val="tx1"/>
                </a:solidFill>
                <a:latin typeface="+mn-lt"/>
                <a:ea typeface="+mn-ea"/>
                <a:cs typeface="+mn-cs"/>
              </a:rPr>
              <a:t>- </a:t>
            </a:r>
            <a:r>
              <a:rPr lang="en-US" sz="1200" kern="1200" dirty="0">
                <a:solidFill>
                  <a:schemeClr val="tx1"/>
                </a:solidFill>
                <a:latin typeface="+mn-lt"/>
                <a:ea typeface="+mn-ea"/>
                <a:cs typeface="+mn-cs"/>
              </a:rPr>
              <a:t>outsider</a:t>
            </a:r>
            <a:r>
              <a:rPr lang="el-GR" sz="1200" kern="120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latin typeface="+mn-lt"/>
                <a:ea typeface="+mn-ea"/>
                <a:cs typeface="+mn-cs"/>
              </a:rPr>
              <a:t>Ενδεχομένως ισχύει ότι τα ανώτερα εισοδηματικά κλιμάκια μπορούν να αντεπεξέλθουν στις οικονομικές κρίσεις με συγκριτικά αμελητέες απώλειες (</a:t>
            </a:r>
            <a:r>
              <a:rPr lang="en-GB" sz="1200" kern="1200" dirty="0" err="1">
                <a:solidFill>
                  <a:schemeClr val="tx1"/>
                </a:solidFill>
                <a:latin typeface="+mn-lt"/>
                <a:ea typeface="+mn-ea"/>
                <a:cs typeface="+mn-cs"/>
              </a:rPr>
              <a:t>Piketty</a:t>
            </a:r>
            <a:r>
              <a:rPr lang="el-GR" sz="1200" kern="1200" dirty="0">
                <a:solidFill>
                  <a:schemeClr val="tx1"/>
                </a:solidFill>
                <a:latin typeface="+mn-lt"/>
                <a:ea typeface="+mn-ea"/>
                <a:cs typeface="+mn-cs"/>
              </a:rPr>
              <a:t>, 2014).</a:t>
            </a:r>
          </a:p>
          <a:p>
            <a:endParaRPr lang="el-GR" sz="1200" kern="1200" dirty="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a:solidFill>
                  <a:schemeClr val="tx1"/>
                </a:solidFill>
                <a:latin typeface="+mn-lt"/>
                <a:ea typeface="+mn-ea"/>
                <a:cs typeface="+mn-cs"/>
              </a:rPr>
              <a:t>Το γεγονός ότι η ιδιωτική εκπαίδευση φαίνεται να μην αποτελεί αγαθό πολυτελείας κατά την περίοδο της οικονομικής κρίσης, </a:t>
            </a:r>
            <a:r>
              <a:rPr lang="el-GR" sz="1200" kern="1200" dirty="0" err="1">
                <a:solidFill>
                  <a:schemeClr val="tx1"/>
                </a:solidFill>
                <a:latin typeface="+mn-lt"/>
                <a:ea typeface="+mn-ea"/>
                <a:cs typeface="+mn-cs"/>
              </a:rPr>
              <a:t>επιρρώνει</a:t>
            </a:r>
            <a:r>
              <a:rPr lang="el-GR" sz="1200" kern="1200" dirty="0">
                <a:solidFill>
                  <a:schemeClr val="tx1"/>
                </a:solidFill>
                <a:latin typeface="+mn-lt"/>
                <a:ea typeface="+mn-ea"/>
                <a:cs typeface="+mn-cs"/>
              </a:rPr>
              <a:t> την υπόθεση αναφορικά με τη σημαντικότητα της εκπαίδευσης για τα αστικά τουλάχιστον στρώματα της ελληνικής κοινωνίας.</a:t>
            </a:r>
            <a:endParaRPr lang="en-US" sz="1200" kern="1200" dirty="0">
              <a:solidFill>
                <a:schemeClr val="tx1"/>
              </a:solidFill>
              <a:latin typeface="+mn-lt"/>
              <a:ea typeface="+mn-ea"/>
              <a:cs typeface="+mn-cs"/>
            </a:endParaRPr>
          </a:p>
          <a:p>
            <a:endParaRPr lang="en-US" dirty="0"/>
          </a:p>
          <a:p>
            <a:endParaRPr lang="en-US" sz="1200" kern="1200" dirty="0">
              <a:solidFill>
                <a:schemeClr val="tx1"/>
              </a:solidFill>
              <a:latin typeface="+mn-lt"/>
              <a:ea typeface="+mn-ea"/>
              <a:cs typeface="+mn-cs"/>
            </a:endParaRPr>
          </a:p>
          <a:p>
            <a:endParaRPr lang="en-US" dirty="0"/>
          </a:p>
          <a:p>
            <a:r>
              <a:rPr lang="el-GR" sz="120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r>
              <a:rPr lang="el-GR" sz="1200" kern="1200" dirty="0">
                <a:solidFill>
                  <a:schemeClr val="tx1"/>
                </a:solidFill>
                <a:latin typeface="+mn-lt"/>
                <a:ea typeface="+mn-ea"/>
                <a:cs typeface="+mn-cs"/>
              </a:rPr>
              <a:t>Οι εκτιμήσεις της εισοδηματικής ελαστικότητας ζήτησης για την ιδιωτική δευτεροβάθμια εκπαίδευση κυμαίνονται μεταξύ 0,2 και 0,5, επιβεβαιώνεται η υπόθεση, ότι η ιδιωτική εκπαίδευση δεν αποτελεί αγαθό πολυτελείας, αλλά κανονικό αγαθό κατά την περίοδο που εξετάστηκε, ενδεχομένως λόγω της σπουδαιότητας που καταλαμβάνει η εκπαίδευση στο κοινωνικό φαντασιακό</a:t>
            </a:r>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Το σύστημα έγινε περισσότερο επιλεκτικό υπέρ των γονέων που έχουν σπουδές</a:t>
            </a:r>
          </a:p>
          <a:p>
            <a:r>
              <a:rPr lang="el-GR" dirty="0"/>
              <a:t>Μεγαλύτερη αύξηση έχει</a:t>
            </a:r>
            <a:r>
              <a:rPr lang="el-GR" baseline="0" dirty="0"/>
              <a:t> το εκπαιδευτικό επίπεδο της μητέρας  όπου οι απόφοιτες ης </a:t>
            </a:r>
            <a:r>
              <a:rPr lang="el-GR" baseline="0" dirty="0" err="1"/>
              <a:t>τιτοβάθμιας</a:t>
            </a:r>
            <a:r>
              <a:rPr lang="el-GR" baseline="0" dirty="0"/>
              <a:t> αυξάνονται κατά 53,2% ενώ του πατέρα λιγότερο.</a:t>
            </a:r>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Η κρίση έχει πλήρη εμφάνιση στην κατανομή</a:t>
            </a:r>
            <a:r>
              <a:rPr lang="el-GR" baseline="0" dirty="0"/>
              <a:t> της επαγγελματικής κατάστασης των γονέων </a:t>
            </a:r>
          </a:p>
          <a:p>
            <a:r>
              <a:rPr lang="el-GR" baseline="0" dirty="0" err="1"/>
              <a:t>Α΄ξηση</a:t>
            </a:r>
            <a:r>
              <a:rPr lang="el-GR" baseline="0" dirty="0"/>
              <a:t> των συνταξιούχων ανδρών και καθώς και σημαντική αύξηση των ανέργων στο αποκορύφωμα της κρίσης</a:t>
            </a:r>
          </a:p>
          <a:p>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10</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Αύξηση των δημοσίων υπαλλήλων  και της παροχής υπηρεσιών</a:t>
            </a:r>
          </a:p>
          <a:p>
            <a:r>
              <a:rPr lang="el-GR" dirty="0"/>
              <a:t>Μειώνεται το ποσοστό</a:t>
            </a:r>
            <a:r>
              <a:rPr lang="el-GR" baseline="0" dirty="0"/>
              <a:t> των επιστημόνων όπου στην ουσία αφορά τους ελεύθερους επαγγελματίες όπου η κρίση του έθιξε περισσότερο.</a:t>
            </a:r>
          </a:p>
          <a:p>
            <a:endParaRPr lang="el-GR" dirty="0"/>
          </a:p>
        </p:txBody>
      </p:sp>
      <p:sp>
        <p:nvSpPr>
          <p:cNvPr id="4" name="3 - Θέση αριθμού διαφάνειας"/>
          <p:cNvSpPr>
            <a:spLocks noGrp="1"/>
          </p:cNvSpPr>
          <p:nvPr>
            <p:ph type="sldNum" sz="quarter" idx="10"/>
          </p:nvPr>
        </p:nvSpPr>
        <p:spPr/>
        <p:txBody>
          <a:bodyPr/>
          <a:lstStyle/>
          <a:p>
            <a:fld id="{6FC0AB14-C0A8-4B0E-A771-9519A19EF35A}"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0096CEE-355B-48CC-8D31-E626DBC310C8}" type="datetimeFigureOut">
              <a:rPr lang="el-GR" smtClean="0"/>
              <a:pPr/>
              <a:t>20/12/2024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9C836A3-B896-436A-850A-BD9BDD293FB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96CEE-355B-48CC-8D31-E626DBC310C8}" type="datetimeFigureOut">
              <a:rPr lang="el-GR" smtClean="0"/>
              <a:pPr/>
              <a:t>20/12/2024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836A3-B896-436A-850A-BD9BDD293FB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PowerPoint_Slide.sldx"/><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14422"/>
            <a:ext cx="7772400" cy="1470025"/>
          </a:xfrm>
        </p:spPr>
        <p:txBody>
          <a:bodyPr>
            <a:normAutofit fontScale="90000"/>
          </a:bodyPr>
          <a:lstStyle/>
          <a:p>
            <a:r>
              <a:rPr lang="el-GR" dirty="0">
                <a:latin typeface="Comic Sans MS" pitchFamily="66" charset="0"/>
              </a:rPr>
              <a:t>ΓΕΝΙΚΕΣ ΕΞΕΤΑΣΕΙΣ: οικονομικοκοινωνικές Ορίζουσες</a:t>
            </a:r>
          </a:p>
        </p:txBody>
      </p:sp>
      <p:sp>
        <p:nvSpPr>
          <p:cNvPr id="3" name="2 - Υπότιτλος"/>
          <p:cNvSpPr>
            <a:spLocks noGrp="1"/>
          </p:cNvSpPr>
          <p:nvPr>
            <p:ph type="subTitle" idx="1"/>
          </p:nvPr>
        </p:nvSpPr>
        <p:spPr>
          <a:xfrm>
            <a:off x="1371600" y="3714752"/>
            <a:ext cx="6400800" cy="1614502"/>
          </a:xfrm>
        </p:spPr>
        <p:txBody>
          <a:bodyPr>
            <a:normAutofit fontScale="62500" lnSpcReduction="20000"/>
          </a:bodyPr>
          <a:lstStyle/>
          <a:p>
            <a:r>
              <a:rPr lang="el-GR" sz="2800" i="1" dirty="0">
                <a:solidFill>
                  <a:schemeClr val="tx2">
                    <a:lumMod val="50000"/>
                  </a:schemeClr>
                </a:solidFill>
              </a:rPr>
              <a:t>Γ. ΠΑΠΑΚΩΝΣΤΑΝΤΙΝΟΥ</a:t>
            </a:r>
          </a:p>
          <a:p>
            <a:r>
              <a:rPr lang="el-GR" sz="2800" i="1" dirty="0">
                <a:solidFill>
                  <a:schemeClr val="tx2">
                    <a:lumMod val="50000"/>
                  </a:schemeClr>
                </a:solidFill>
              </a:rPr>
              <a:t>Αναπλ. Καθηγητής </a:t>
            </a:r>
          </a:p>
          <a:p>
            <a:r>
              <a:rPr lang="el-GR" sz="2800" i="1" dirty="0">
                <a:solidFill>
                  <a:schemeClr val="tx2">
                    <a:lumMod val="50000"/>
                  </a:schemeClr>
                </a:solidFill>
              </a:rPr>
              <a:t>Διοίκησης και Οικονομικών της Εκπαίδευσης</a:t>
            </a:r>
          </a:p>
          <a:p>
            <a:r>
              <a:rPr lang="el-GR" sz="2800" i="1" dirty="0">
                <a:solidFill>
                  <a:schemeClr val="tx2">
                    <a:lumMod val="50000"/>
                  </a:schemeClr>
                </a:solidFill>
              </a:rPr>
              <a:t>ΕΚΠΑ</a:t>
            </a:r>
          </a:p>
          <a:p>
            <a:endParaRPr lang="el-GR" sz="2800" i="1" dirty="0">
              <a:solidFill>
                <a:schemeClr val="tx2">
                  <a:lumMod val="50000"/>
                </a:schemeClr>
              </a:solidFill>
            </a:endParaRPr>
          </a:p>
          <a:p>
            <a:r>
              <a:rPr lang="el-GR" sz="2000" b="1" i="1" dirty="0">
                <a:solidFill>
                  <a:schemeClr val="tx1"/>
                </a:solidFill>
              </a:rPr>
              <a:t>ΑΘΗΝΑ 28-29 ΜΑΙΟΥ 2016 </a:t>
            </a:r>
          </a:p>
          <a:p>
            <a:endParaRPr lang="el-GR" sz="2800" i="1" dirty="0">
              <a:solidFill>
                <a:schemeClr val="tx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p:cNvGraphicFramePr>
            <a:graphicFrameLocks noGrp="1"/>
          </p:cNvGraphicFramePr>
          <p:nvPr/>
        </p:nvGraphicFramePr>
        <p:xfrm>
          <a:off x="357158" y="1214422"/>
          <a:ext cx="8429685" cy="4572031"/>
        </p:xfrm>
        <a:graphic>
          <a:graphicData uri="http://schemas.openxmlformats.org/drawingml/2006/table">
            <a:tbl>
              <a:tblPr/>
              <a:tblGrid>
                <a:gridCol w="2000264">
                  <a:extLst>
                    <a:ext uri="{9D8B030D-6E8A-4147-A177-3AD203B41FA5}">
                      <a16:colId xmlns:a16="http://schemas.microsoft.com/office/drawing/2014/main" val="20000"/>
                    </a:ext>
                  </a:extLst>
                </a:gridCol>
                <a:gridCol w="1573778">
                  <a:extLst>
                    <a:ext uri="{9D8B030D-6E8A-4147-A177-3AD203B41FA5}">
                      <a16:colId xmlns:a16="http://schemas.microsoft.com/office/drawing/2014/main" val="20001"/>
                    </a:ext>
                  </a:extLst>
                </a:gridCol>
                <a:gridCol w="1678718">
                  <a:extLst>
                    <a:ext uri="{9D8B030D-6E8A-4147-A177-3AD203B41FA5}">
                      <a16:colId xmlns:a16="http://schemas.microsoft.com/office/drawing/2014/main" val="20002"/>
                    </a:ext>
                  </a:extLst>
                </a:gridCol>
                <a:gridCol w="1624564">
                  <a:extLst>
                    <a:ext uri="{9D8B030D-6E8A-4147-A177-3AD203B41FA5}">
                      <a16:colId xmlns:a16="http://schemas.microsoft.com/office/drawing/2014/main" val="20003"/>
                    </a:ext>
                  </a:extLst>
                </a:gridCol>
                <a:gridCol w="1552361">
                  <a:extLst>
                    <a:ext uri="{9D8B030D-6E8A-4147-A177-3AD203B41FA5}">
                      <a16:colId xmlns:a16="http://schemas.microsoft.com/office/drawing/2014/main" val="20004"/>
                    </a:ext>
                  </a:extLst>
                </a:gridCol>
              </a:tblGrid>
              <a:tr h="778218">
                <a:tc gridSpan="5">
                  <a:txBody>
                    <a:bodyPr/>
                    <a:lstStyle/>
                    <a:p>
                      <a:pPr algn="ctr" fontAlgn="b"/>
                      <a:r>
                        <a:rPr lang="el-GR" sz="2400" b="1" i="0" u="none" strike="noStrike" dirty="0">
                          <a:solidFill>
                            <a:srgbClr val="000000"/>
                          </a:solidFill>
                          <a:latin typeface="Comic Sans MS" pitchFamily="66" charset="0"/>
                        </a:rPr>
                        <a:t>Επαγγελματική κατάσταση γονέων</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486386">
                <a:tc gridSpan="3">
                  <a:txBody>
                    <a:bodyPr/>
                    <a:lstStyle/>
                    <a:p>
                      <a:pPr algn="ctr" fontAlgn="b"/>
                      <a:r>
                        <a:rPr lang="el-GR" sz="2400" b="1" i="0" u="none" strike="noStrike" dirty="0">
                          <a:solidFill>
                            <a:srgbClr val="000000"/>
                          </a:solidFill>
                          <a:latin typeface="Comic Sans MS" pitchFamily="66" charset="0"/>
                        </a:rPr>
                        <a:t>2014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fontAlgn="b"/>
                      <a:r>
                        <a:rPr lang="el-GR" sz="2400" b="1" i="0" u="none" strike="noStrike" dirty="0">
                          <a:solidFill>
                            <a:srgbClr val="000000"/>
                          </a:solidFill>
                          <a:latin typeface="Comic Sans MS" pitchFamily="66" charset="0"/>
                        </a:rPr>
                        <a:t>1999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1"/>
                  </a:ext>
                </a:extLst>
              </a:tr>
              <a:tr h="486386">
                <a:tc>
                  <a:txBody>
                    <a:bodyPr/>
                    <a:lstStyle/>
                    <a:p>
                      <a:pPr algn="l" fontAlgn="b"/>
                      <a:endParaRPr lang="el-GR" sz="2400" b="0" i="0" u="none" strike="noStrike">
                        <a:solidFill>
                          <a:srgbClr val="000000"/>
                        </a:solidFill>
                        <a:latin typeface="Comic Sans MS" pitchFamily="66" charset="0"/>
                      </a:endParaRP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2400" b="0" i="0" u="none" strike="noStrike" dirty="0">
                          <a:solidFill>
                            <a:srgbClr val="000000"/>
                          </a:solidFill>
                          <a:latin typeface="Comic Sans MS" pitchFamily="66" charset="0"/>
                        </a:rPr>
                        <a:t>Πατέρα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2400" b="0" i="0" u="none" strike="noStrike" dirty="0">
                          <a:solidFill>
                            <a:srgbClr val="000000"/>
                          </a:solidFill>
                          <a:latin typeface="Comic Sans MS" pitchFamily="66" charset="0"/>
                        </a:rPr>
                        <a:t>Μητέρας</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Πατέρα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l-GR" sz="2400" b="0" i="0" u="none" strike="noStrike">
                          <a:solidFill>
                            <a:srgbClr val="000000"/>
                          </a:solidFill>
                          <a:latin typeface="Comic Sans MS" pitchFamily="66" charset="0"/>
                        </a:rPr>
                        <a:t>Μητέρα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6931">
                <a:tc>
                  <a:txBody>
                    <a:bodyPr/>
                    <a:lstStyle/>
                    <a:p>
                      <a:pPr algn="l" fontAlgn="b"/>
                      <a:r>
                        <a:rPr lang="el-GR" sz="24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6931">
                <a:tc>
                  <a:txBody>
                    <a:bodyPr/>
                    <a:lstStyle/>
                    <a:p>
                      <a:pPr algn="l" fontAlgn="b"/>
                      <a:r>
                        <a:rPr lang="el-GR" sz="2400" b="0" i="0" u="none" strike="noStrike">
                          <a:solidFill>
                            <a:srgbClr val="000000"/>
                          </a:solidFill>
                          <a:latin typeface="Comic Sans MS" pitchFamily="66" charset="0"/>
                        </a:rPr>
                        <a:t>Εργαζόμενος</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75.4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57.8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84.2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50.7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6931">
                <a:tc>
                  <a:txBody>
                    <a:bodyPr/>
                    <a:lstStyle/>
                    <a:p>
                      <a:pPr algn="l" fontAlgn="b"/>
                      <a:r>
                        <a:rPr lang="el-GR" sz="2400" b="0" i="0" u="none" strike="noStrike">
                          <a:solidFill>
                            <a:srgbClr val="000000"/>
                          </a:solidFill>
                          <a:latin typeface="Comic Sans MS" pitchFamily="66" charset="0"/>
                        </a:rPr>
                        <a:t>Ανεργος</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B050"/>
                          </a:solidFill>
                          <a:latin typeface="Comic Sans MS" pitchFamily="66" charset="0"/>
                        </a:rPr>
                        <a:t>7.9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C00000"/>
                          </a:solidFill>
                          <a:latin typeface="Comic Sans MS" pitchFamily="66" charset="0"/>
                        </a:rPr>
                        <a:t>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B050"/>
                          </a:solidFill>
                          <a:latin typeface="Comic Sans MS" pitchFamily="66" charset="0"/>
                        </a:rPr>
                        <a:t>1.0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C00000"/>
                          </a:solidFill>
                          <a:latin typeface="Comic Sans MS" pitchFamily="66" charset="0"/>
                        </a:rPr>
                        <a:t>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6931">
                <a:tc>
                  <a:txBody>
                    <a:bodyPr/>
                    <a:lstStyle/>
                    <a:p>
                      <a:pPr algn="l" fontAlgn="b"/>
                      <a:r>
                        <a:rPr lang="el-GR" sz="2400" b="0" i="0" u="none" strike="noStrike">
                          <a:solidFill>
                            <a:srgbClr val="000000"/>
                          </a:solidFill>
                          <a:latin typeface="Comic Sans MS" pitchFamily="66" charset="0"/>
                        </a:rPr>
                        <a:t>Συνταξιούχος</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70C0"/>
                          </a:solidFill>
                          <a:latin typeface="Comic Sans MS" pitchFamily="66" charset="0"/>
                        </a:rPr>
                        <a:t>16.6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70C0"/>
                          </a:solidFill>
                          <a:latin typeface="Comic Sans MS" pitchFamily="66" charset="0"/>
                        </a:rPr>
                        <a:t>14.8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6.5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6931">
                <a:tc>
                  <a:txBody>
                    <a:bodyPr/>
                    <a:lstStyle/>
                    <a:p>
                      <a:pPr algn="l" fontAlgn="b"/>
                      <a:r>
                        <a:rPr lang="el-GR" sz="2400" b="0" i="0" u="none" strike="noStrike">
                          <a:solidFill>
                            <a:srgbClr val="000000"/>
                          </a:solidFill>
                          <a:latin typeface="Comic Sans MS" pitchFamily="66" charset="0"/>
                        </a:rPr>
                        <a:t>Οικιακά</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23.7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dirty="0">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40.0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86386">
                <a:tc>
                  <a:txBody>
                    <a:bodyPr/>
                    <a:lstStyle/>
                    <a:p>
                      <a:pPr algn="l" fontAlgn="b"/>
                      <a:r>
                        <a:rPr lang="el-GR" sz="2400" b="0" i="0" u="none" strike="noStrike">
                          <a:solidFill>
                            <a:srgbClr val="000000"/>
                          </a:solidFill>
                          <a:latin typeface="Comic Sans MS" pitchFamily="66" charset="0"/>
                        </a:rPr>
                        <a:t>Σύνολο</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100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100.0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100.0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323528" y="620682"/>
          <a:ext cx="8352928" cy="5312313"/>
        </p:xfrm>
        <a:graphic>
          <a:graphicData uri="http://schemas.openxmlformats.org/drawingml/2006/table">
            <a:tbl>
              <a:tblPr/>
              <a:tblGrid>
                <a:gridCol w="3568434">
                  <a:extLst>
                    <a:ext uri="{9D8B030D-6E8A-4147-A177-3AD203B41FA5}">
                      <a16:colId xmlns:a16="http://schemas.microsoft.com/office/drawing/2014/main" val="20000"/>
                    </a:ext>
                  </a:extLst>
                </a:gridCol>
                <a:gridCol w="1515089">
                  <a:extLst>
                    <a:ext uri="{9D8B030D-6E8A-4147-A177-3AD203B41FA5}">
                      <a16:colId xmlns:a16="http://schemas.microsoft.com/office/drawing/2014/main" val="20001"/>
                    </a:ext>
                  </a:extLst>
                </a:gridCol>
                <a:gridCol w="1535026">
                  <a:extLst>
                    <a:ext uri="{9D8B030D-6E8A-4147-A177-3AD203B41FA5}">
                      <a16:colId xmlns:a16="http://schemas.microsoft.com/office/drawing/2014/main" val="20002"/>
                    </a:ext>
                  </a:extLst>
                </a:gridCol>
                <a:gridCol w="1734379">
                  <a:extLst>
                    <a:ext uri="{9D8B030D-6E8A-4147-A177-3AD203B41FA5}">
                      <a16:colId xmlns:a16="http://schemas.microsoft.com/office/drawing/2014/main" val="20003"/>
                    </a:ext>
                  </a:extLst>
                </a:gridCol>
              </a:tblGrid>
              <a:tr h="313146">
                <a:tc gridSpan="4">
                  <a:txBody>
                    <a:bodyPr/>
                    <a:lstStyle/>
                    <a:p>
                      <a:pPr algn="ctr" fontAlgn="b"/>
                      <a:r>
                        <a:rPr lang="el-GR" sz="1800" b="1" i="0" u="none" strike="noStrike" dirty="0">
                          <a:solidFill>
                            <a:srgbClr val="000000"/>
                          </a:solidFill>
                          <a:latin typeface="Bookman Old Style" pitchFamily="18" charset="0"/>
                        </a:rPr>
                        <a:t>Επάγγελμα πατέρα</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98235">
                <a:tc>
                  <a:txBody>
                    <a:bodyPr/>
                    <a:lstStyle/>
                    <a:p>
                      <a:pPr algn="ctr" fontAlgn="b"/>
                      <a:r>
                        <a:rPr lang="el-GR" sz="1800" b="0" i="0" u="none" strike="noStrike">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l-GR" sz="1800" b="1" i="0" u="none" strike="noStrike" dirty="0">
                          <a:solidFill>
                            <a:srgbClr val="000000"/>
                          </a:solidFill>
                          <a:latin typeface="Bookman Old Style" pitchFamily="18" charset="0"/>
                        </a:rPr>
                        <a:t>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l-GR" sz="1800" b="0" i="0" u="none" strike="noStrike" dirty="0">
                        <a:solidFill>
                          <a:srgbClr val="000000"/>
                        </a:solidFill>
                        <a:latin typeface="Bookman Old Style"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Bookman Old Style" pitchFamily="18" charset="0"/>
                        </a:rPr>
                        <a:t>1999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8235">
                <a:tc>
                  <a:txBody>
                    <a:bodyPr/>
                    <a:lstStyle/>
                    <a:p>
                      <a:pPr algn="l" fontAlgn="b"/>
                      <a:r>
                        <a:rPr lang="el-GR" sz="1800" b="0" i="0" u="none" strike="noStrike">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0" i="0" u="none" strike="noStrike" dirty="0">
                          <a:solidFill>
                            <a:srgbClr val="000000"/>
                          </a:solidFill>
                          <a:latin typeface="Bookman Old Style" pitchFamily="18" charset="0"/>
                        </a:rPr>
                        <a:t>Συχνότητα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0" i="0" u="none" strike="noStrike">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0" i="0" u="none" strike="noStrike" dirty="0">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8235">
                <a:tc>
                  <a:txBody>
                    <a:bodyPr/>
                    <a:lstStyle/>
                    <a:p>
                      <a:pPr algn="l" fontAlgn="b"/>
                      <a:r>
                        <a:rPr lang="el-GR" sz="1800" b="0" i="0" u="none" strike="noStrike">
                          <a:solidFill>
                            <a:srgbClr val="000000"/>
                          </a:solidFill>
                          <a:latin typeface="Bookman Old Style" pitchFamily="18" charset="0"/>
                        </a:rPr>
                        <a:t>Επιστήμονες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352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27,7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1028">
                <a:tc>
                  <a:txBody>
                    <a:bodyPr/>
                    <a:lstStyle/>
                    <a:p>
                      <a:pPr algn="l" fontAlgn="b"/>
                      <a:r>
                        <a:rPr lang="el-GR" sz="1800" b="0" i="0" u="none" strike="noStrike">
                          <a:solidFill>
                            <a:srgbClr val="000000"/>
                          </a:solidFill>
                          <a:latin typeface="Bookman Old Style" pitchFamily="18" charset="0"/>
                        </a:rPr>
                        <a:t>Διευθυντές &amp; Ανώτερα Διοικητικά στελέχη</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8235">
                <a:tc>
                  <a:txBody>
                    <a:bodyPr/>
                    <a:lstStyle/>
                    <a:p>
                      <a:pPr algn="l" fontAlgn="b"/>
                      <a:r>
                        <a:rPr lang="el-GR" sz="1800" b="0" i="0" u="none" strike="noStrike">
                          <a:solidFill>
                            <a:srgbClr val="000000"/>
                          </a:solidFill>
                          <a:latin typeface="Bookman Old Style" pitchFamily="18" charset="0"/>
                        </a:rPr>
                        <a:t>Εκπαιδευτικοί</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r" fontAlgn="b"/>
                      <a:r>
                        <a:rPr lang="el-GR" sz="1800" b="0" i="0" u="none" strike="noStrike" dirty="0">
                          <a:solidFill>
                            <a:srgbClr val="000000"/>
                          </a:solidFill>
                          <a:latin typeface="Bookman Old Style" pitchFamily="18" charset="0"/>
                        </a:rPr>
                        <a:t>Υπάλληλοι γραφείου  </a:t>
                      </a:r>
                      <a:r>
                        <a:rPr lang="el-GR" sz="1800" b="1" i="0" u="none" strike="noStrike" dirty="0">
                          <a:solidFill>
                            <a:srgbClr val="000000"/>
                          </a:solidFill>
                          <a:latin typeface="Bookman Old Style" pitchFamily="18" charset="0"/>
                        </a:rPr>
                        <a:t>(43,7)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8235">
                <a:tc>
                  <a:txBody>
                    <a:bodyPr/>
                    <a:lstStyle/>
                    <a:p>
                      <a:pPr algn="l" fontAlgn="b"/>
                      <a:r>
                        <a:rPr lang="el-GR" sz="1800" b="0" i="0" u="none" strike="noStrike">
                          <a:solidFill>
                            <a:srgbClr val="000000"/>
                          </a:solidFill>
                          <a:latin typeface="Bookman Old Style" pitchFamily="18" charset="0"/>
                        </a:rPr>
                        <a:t>Δημόσιοι Υπάλληλοι</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441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1" i="0" u="none" strike="noStrike" dirty="0">
                          <a:solidFill>
                            <a:srgbClr val="000000"/>
                          </a:solidFill>
                          <a:latin typeface="Bookman Old Style" pitchFamily="18" charset="0"/>
                        </a:rPr>
                        <a:t>(47,3</a:t>
                      </a:r>
                      <a:r>
                        <a:rPr lang="el-GR" sz="1800" b="0" i="0" u="none" strike="noStrike" dirty="0">
                          <a:solidFill>
                            <a:srgbClr val="000000"/>
                          </a:solidFill>
                          <a:latin typeface="Bookman Old Style" pitchFamily="18" charset="0"/>
                        </a:rPr>
                        <a:t>)    21,2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l-GR"/>
                    </a:p>
                  </a:txBody>
                  <a:tcPr/>
                </a:tc>
                <a:extLst>
                  <a:ext uri="{0D108BD9-81ED-4DB2-BD59-A6C34878D82A}">
                    <a16:rowId xmlns:a16="http://schemas.microsoft.com/office/drawing/2014/main" val="10006"/>
                  </a:ext>
                </a:extLst>
              </a:tr>
              <a:tr h="298235">
                <a:tc>
                  <a:txBody>
                    <a:bodyPr/>
                    <a:lstStyle/>
                    <a:p>
                      <a:pPr algn="l" fontAlgn="b"/>
                      <a:r>
                        <a:rPr lang="el-GR" sz="1800" b="0" i="0" u="none" strike="noStrike" dirty="0">
                          <a:solidFill>
                            <a:srgbClr val="000000"/>
                          </a:solidFill>
                          <a:latin typeface="Bookman Old Style" pitchFamily="18" charset="0"/>
                        </a:rPr>
                        <a:t>Ιδιωτικοί Υπάλληλοι</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335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l-GR"/>
                    </a:p>
                  </a:txBody>
                  <a:tcPr/>
                </a:tc>
                <a:extLst>
                  <a:ext uri="{0D108BD9-81ED-4DB2-BD59-A6C34878D82A}">
                    <a16:rowId xmlns:a16="http://schemas.microsoft.com/office/drawing/2014/main" val="10007"/>
                  </a:ext>
                </a:extLst>
              </a:tr>
              <a:tr h="298235">
                <a:tc>
                  <a:txBody>
                    <a:bodyPr/>
                    <a:lstStyle/>
                    <a:p>
                      <a:pPr algn="l" fontAlgn="b"/>
                      <a:r>
                        <a:rPr lang="el-GR" sz="1800" b="0" i="0" u="none" strike="noStrike">
                          <a:solidFill>
                            <a:srgbClr val="000000"/>
                          </a:solidFill>
                          <a:latin typeface="Bookman Old Style" pitchFamily="18" charset="0"/>
                        </a:rPr>
                        <a:t>Παροχή υπηρεσιών</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270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fontAlgn="b"/>
                      <a:r>
                        <a:rPr lang="el-GR" sz="1800" b="1" i="0" u="none" strike="noStrike" dirty="0">
                          <a:solidFill>
                            <a:srgbClr val="000000"/>
                          </a:solidFill>
                          <a:latin typeface="Bookman Old Style" pitchFamily="18" charset="0"/>
                        </a:rPr>
                        <a:t>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8235">
                <a:tc>
                  <a:txBody>
                    <a:bodyPr/>
                    <a:lstStyle/>
                    <a:p>
                      <a:pPr algn="l" fontAlgn="b"/>
                      <a:r>
                        <a:rPr lang="el-GR" sz="1800" b="0" i="0" u="none" strike="noStrike">
                          <a:solidFill>
                            <a:srgbClr val="000000"/>
                          </a:solidFill>
                          <a:latin typeface="Bookman Old Style" pitchFamily="18" charset="0"/>
                        </a:rPr>
                        <a:t>Έμποροι πωλητές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a:t>
                      </a:r>
                      <a:r>
                        <a:rPr lang="el-GR" sz="1800" b="1" i="0" u="none" strike="noStrike" dirty="0">
                          <a:solidFill>
                            <a:srgbClr val="000000"/>
                          </a:solidFill>
                          <a:latin typeface="Bookman Old Style" pitchFamily="18" charset="0"/>
                        </a:rPr>
                        <a:t>20,1)      </a:t>
                      </a:r>
                      <a:r>
                        <a:rPr lang="el-GR" sz="1800" b="0" i="0" u="none" strike="noStrike" dirty="0">
                          <a:solidFill>
                            <a:srgbClr val="000000"/>
                          </a:solidFill>
                          <a:latin typeface="Bookman Old Style" pitchFamily="18" charset="0"/>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l-GR"/>
                    </a:p>
                  </a:txBody>
                  <a:tcPr/>
                </a:tc>
                <a:extLst>
                  <a:ext uri="{0D108BD9-81ED-4DB2-BD59-A6C34878D82A}">
                    <a16:rowId xmlns:a16="http://schemas.microsoft.com/office/drawing/2014/main" val="10009"/>
                  </a:ext>
                </a:extLst>
              </a:tr>
              <a:tr h="298235">
                <a:tc>
                  <a:txBody>
                    <a:bodyPr/>
                    <a:lstStyle/>
                    <a:p>
                      <a:pPr algn="l" fontAlgn="b"/>
                      <a:r>
                        <a:rPr lang="el-GR" sz="1800" b="0" i="0" u="none" strike="noStrike" dirty="0">
                          <a:solidFill>
                            <a:srgbClr val="000000"/>
                          </a:solidFill>
                          <a:latin typeface="Bookman Old Style" pitchFamily="18" charset="0"/>
                        </a:rPr>
                        <a:t>Γεωργοί, Κτηνοτρόφοι, Αλιείς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4,9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36173">
                <a:tc>
                  <a:txBody>
                    <a:bodyPr/>
                    <a:lstStyle/>
                    <a:p>
                      <a:pPr algn="l" fontAlgn="b"/>
                      <a:r>
                        <a:rPr lang="el-GR" sz="1800" b="0" i="0" u="none" strike="noStrike">
                          <a:solidFill>
                            <a:srgbClr val="000000"/>
                          </a:solidFill>
                          <a:latin typeface="Bookman Old Style" pitchFamily="18" charset="0"/>
                        </a:rPr>
                        <a:t>Τεχνίτες &amp; Ειδικευμένοι εργάτες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14,4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98235">
                <a:tc>
                  <a:txBody>
                    <a:bodyPr/>
                    <a:lstStyle/>
                    <a:p>
                      <a:pPr algn="l" fontAlgn="b"/>
                      <a:r>
                        <a:rPr lang="el-GR" sz="1800" b="0" i="0" u="none" strike="noStrike">
                          <a:solidFill>
                            <a:srgbClr val="000000"/>
                          </a:solidFill>
                          <a:latin typeface="Bookman Old Style" pitchFamily="18" charset="0"/>
                        </a:rPr>
                        <a:t>Ανειδίκευτοι εργάτες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98235">
                <a:tc>
                  <a:txBody>
                    <a:bodyPr/>
                    <a:lstStyle/>
                    <a:p>
                      <a:pPr algn="l" fontAlgn="b"/>
                      <a:r>
                        <a:rPr lang="el-GR" sz="1800" b="0" i="0" u="none" strike="noStrike">
                          <a:solidFill>
                            <a:srgbClr val="000000"/>
                          </a:solidFill>
                          <a:latin typeface="Bookman Old Style" pitchFamily="18" charset="0"/>
                        </a:rPr>
                        <a:t>Οικιακά</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98235">
                <a:tc>
                  <a:txBody>
                    <a:bodyPr/>
                    <a:lstStyle/>
                    <a:p>
                      <a:pPr algn="l" fontAlgn="b"/>
                      <a:r>
                        <a:rPr lang="el-GR" sz="1800" b="0" i="0" u="none" strike="noStrike">
                          <a:solidFill>
                            <a:srgbClr val="000000"/>
                          </a:solidFill>
                          <a:latin typeface="Bookman Old Style" pitchFamily="18" charset="0"/>
                        </a:rPr>
                        <a:t>Άλλο</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0,6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13146">
                <a:tc>
                  <a:txBody>
                    <a:bodyPr/>
                    <a:lstStyle/>
                    <a:p>
                      <a:pPr algn="l" fontAlgn="b"/>
                      <a:r>
                        <a:rPr lang="el-GR" sz="1800" b="0" i="0" u="none" strike="noStrike">
                          <a:solidFill>
                            <a:srgbClr val="000000"/>
                          </a:solidFill>
                          <a:latin typeface="Bookman Old Style" pitchFamily="18" charset="0"/>
                        </a:rPr>
                        <a:t>Σύνολο</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2370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p:cNvGraphicFramePr>
            <a:graphicFrameLocks noGrp="1"/>
          </p:cNvGraphicFramePr>
          <p:nvPr/>
        </p:nvGraphicFramePr>
        <p:xfrm>
          <a:off x="714348" y="1071547"/>
          <a:ext cx="8143934" cy="4572033"/>
        </p:xfrm>
        <a:graphic>
          <a:graphicData uri="http://schemas.openxmlformats.org/drawingml/2006/table">
            <a:tbl>
              <a:tblPr/>
              <a:tblGrid>
                <a:gridCol w="3243368">
                  <a:extLst>
                    <a:ext uri="{9D8B030D-6E8A-4147-A177-3AD203B41FA5}">
                      <a16:colId xmlns:a16="http://schemas.microsoft.com/office/drawing/2014/main" val="20000"/>
                    </a:ext>
                  </a:extLst>
                </a:gridCol>
                <a:gridCol w="1491477">
                  <a:extLst>
                    <a:ext uri="{9D8B030D-6E8A-4147-A177-3AD203B41FA5}">
                      <a16:colId xmlns:a16="http://schemas.microsoft.com/office/drawing/2014/main" val="20001"/>
                    </a:ext>
                  </a:extLst>
                </a:gridCol>
                <a:gridCol w="1136363">
                  <a:extLst>
                    <a:ext uri="{9D8B030D-6E8A-4147-A177-3AD203B41FA5}">
                      <a16:colId xmlns:a16="http://schemas.microsoft.com/office/drawing/2014/main" val="20002"/>
                    </a:ext>
                  </a:extLst>
                </a:gridCol>
                <a:gridCol w="1136363">
                  <a:extLst>
                    <a:ext uri="{9D8B030D-6E8A-4147-A177-3AD203B41FA5}">
                      <a16:colId xmlns:a16="http://schemas.microsoft.com/office/drawing/2014/main" val="20003"/>
                    </a:ext>
                  </a:extLst>
                </a:gridCol>
                <a:gridCol w="1136363">
                  <a:extLst>
                    <a:ext uri="{9D8B030D-6E8A-4147-A177-3AD203B41FA5}">
                      <a16:colId xmlns:a16="http://schemas.microsoft.com/office/drawing/2014/main" val="20004"/>
                    </a:ext>
                  </a:extLst>
                </a:gridCol>
              </a:tblGrid>
              <a:tr h="474023">
                <a:tc gridSpan="5">
                  <a:txBody>
                    <a:bodyPr/>
                    <a:lstStyle/>
                    <a:p>
                      <a:pPr algn="ctr" fontAlgn="b"/>
                      <a:r>
                        <a:rPr lang="el-GR" sz="2000" b="1" i="0" u="none" strike="noStrike" dirty="0">
                          <a:solidFill>
                            <a:srgbClr val="000000"/>
                          </a:solidFill>
                          <a:latin typeface="Comic Sans MS" pitchFamily="66" charset="0"/>
                        </a:rPr>
                        <a:t>Οικονομικοί παράγοντες</a:t>
                      </a:r>
                    </a:p>
                  </a:txBody>
                  <a:tcPr marL="7620" marR="7620" marT="7620" marB="0" anchor="b">
                    <a:lnL>
                      <a:noFill/>
                    </a:lnL>
                    <a:lnR>
                      <a:noFill/>
                    </a:lnR>
                    <a:lnT>
                      <a:noFill/>
                    </a:lnT>
                    <a:lnB>
                      <a:noFill/>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412859">
                <a:tc>
                  <a:txBody>
                    <a:bodyPr/>
                    <a:lstStyle/>
                    <a:p>
                      <a:pPr algn="l" fontAlgn="b"/>
                      <a:endParaRPr lang="el-GR" sz="2000" b="0" i="0" u="none" strike="noStrike" dirty="0">
                        <a:solidFill>
                          <a:srgbClr val="000000"/>
                        </a:solidFill>
                        <a:latin typeface="Comic Sans MS" pitchFamily="66" charset="0"/>
                      </a:endParaRP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l-GR" sz="2000" b="1" i="0" u="none" strike="noStrike" dirty="0">
                          <a:solidFill>
                            <a:srgbClr val="000000"/>
                          </a:solidFill>
                          <a:latin typeface="Comic Sans MS" pitchFamily="66" charset="0"/>
                        </a:rPr>
                        <a:t>2014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lang="el-GR"/>
                    </a:p>
                  </a:txBody>
                  <a:tcPr/>
                </a:tc>
                <a:tc gridSpan="2">
                  <a:txBody>
                    <a:bodyPr/>
                    <a:lstStyle/>
                    <a:p>
                      <a:pPr algn="ctr" fontAlgn="b"/>
                      <a:r>
                        <a:rPr lang="el-GR" sz="2000" b="1" i="0" u="none" strike="noStrike" dirty="0">
                          <a:solidFill>
                            <a:srgbClr val="000000"/>
                          </a:solidFill>
                          <a:latin typeface="Comic Sans MS" pitchFamily="66" charset="0"/>
                        </a:rPr>
                        <a:t>1999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l-GR"/>
                    </a:p>
                  </a:txBody>
                  <a:tcPr/>
                </a:tc>
                <a:extLst>
                  <a:ext uri="{0D108BD9-81ED-4DB2-BD59-A6C34878D82A}">
                    <a16:rowId xmlns:a16="http://schemas.microsoft.com/office/drawing/2014/main" val="10001"/>
                  </a:ext>
                </a:extLst>
              </a:tr>
              <a:tr h="733972">
                <a:tc>
                  <a:txBody>
                    <a:bodyPr/>
                    <a:lstStyle/>
                    <a:p>
                      <a:pPr algn="l" fontAlgn="b"/>
                      <a:r>
                        <a:rPr lang="el-GR" sz="20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dirty="0">
                          <a:solidFill>
                            <a:srgbClr val="000000"/>
                          </a:solidFill>
                          <a:latin typeface="Comic Sans MS" pitchFamily="66" charset="0"/>
                        </a:rPr>
                        <a:t>Δημόσιο Σχολείο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el-GR" sz="2000" b="0" i="0" u="none" strike="noStrike" dirty="0">
                          <a:solidFill>
                            <a:srgbClr val="000000"/>
                          </a:solidFill>
                          <a:latin typeface="Comic Sans MS" pitchFamily="66" charset="0"/>
                        </a:rPr>
                        <a:t>Ιδιωτικό Σχολείο</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b"/>
                      <a:r>
                        <a:rPr lang="el-GR" sz="2000" b="0" i="0" u="none" strike="noStrike" dirty="0">
                          <a:solidFill>
                            <a:srgbClr val="000000"/>
                          </a:solidFill>
                          <a:latin typeface="Comic Sans MS" pitchFamily="66" charset="0"/>
                        </a:rPr>
                        <a:t>Δημόσιο Σχολείο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l" fontAlgn="b"/>
                      <a:r>
                        <a:rPr lang="el-GR" sz="2000" b="0" i="0" u="none" strike="noStrike" dirty="0">
                          <a:solidFill>
                            <a:srgbClr val="000000"/>
                          </a:solidFill>
                          <a:latin typeface="Comic Sans MS" pitchFamily="66" charset="0"/>
                        </a:rPr>
                        <a:t>Ιδιωτικό Σχολείο</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366986">
                <a:tc>
                  <a:txBody>
                    <a:bodyPr/>
                    <a:lstStyle/>
                    <a:p>
                      <a:pPr algn="l" fontAlgn="b"/>
                      <a:r>
                        <a:rPr lang="el-GR" sz="2000" b="0" i="0" u="none" strike="noStrike">
                          <a:solidFill>
                            <a:srgbClr val="000000"/>
                          </a:solidFill>
                          <a:latin typeface="Comic Sans MS" pitchFamily="66" charset="0"/>
                        </a:rPr>
                        <a:t>Μηνιαίο εισόδημα πατέρα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1468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dirty="0">
                          <a:solidFill>
                            <a:srgbClr val="000000"/>
                          </a:solidFill>
                          <a:latin typeface="Comic Sans MS" pitchFamily="66" charset="0"/>
                        </a:rPr>
                        <a:t>2047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a:solidFill>
                            <a:srgbClr val="000000"/>
                          </a:solidFill>
                          <a:latin typeface="Comic Sans MS" pitchFamily="66" charset="0"/>
                        </a:rPr>
                        <a:t>1285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l-GR" sz="2000" b="0" i="0" u="none" strike="noStrike" dirty="0">
                          <a:solidFill>
                            <a:srgbClr val="000000"/>
                          </a:solidFill>
                          <a:latin typeface="Comic Sans MS" pitchFamily="66" charset="0"/>
                        </a:rPr>
                        <a:t>2151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366986">
                <a:tc>
                  <a:txBody>
                    <a:bodyPr/>
                    <a:lstStyle/>
                    <a:p>
                      <a:pPr algn="l" fontAlgn="b"/>
                      <a:r>
                        <a:rPr lang="el-GR" sz="2000" b="0" i="0" u="none" strike="noStrike">
                          <a:solidFill>
                            <a:srgbClr val="000000"/>
                          </a:solidFill>
                          <a:latin typeface="Comic Sans MS" pitchFamily="66" charset="0"/>
                        </a:rPr>
                        <a:t>Μηνιαίο εισόδημα μητέρας</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1052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dirty="0">
                          <a:solidFill>
                            <a:srgbClr val="000000"/>
                          </a:solidFill>
                          <a:latin typeface="Comic Sans MS" pitchFamily="66" charset="0"/>
                        </a:rPr>
                        <a:t>1579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a:solidFill>
                            <a:srgbClr val="000000"/>
                          </a:solidFill>
                          <a:latin typeface="Comic Sans MS" pitchFamily="66" charset="0"/>
                        </a:rPr>
                        <a:t>820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l-GR" sz="2000" b="0" i="0" u="none" strike="noStrike" dirty="0">
                          <a:solidFill>
                            <a:srgbClr val="000000"/>
                          </a:solidFill>
                          <a:latin typeface="Comic Sans MS" pitchFamily="66" charset="0"/>
                        </a:rPr>
                        <a:t>1055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733972">
                <a:tc>
                  <a:txBody>
                    <a:bodyPr/>
                    <a:lstStyle/>
                    <a:p>
                      <a:pPr algn="l" fontAlgn="b"/>
                      <a:r>
                        <a:rPr lang="el-GR" sz="2000" b="0" i="0" u="none" strike="noStrike">
                          <a:solidFill>
                            <a:srgbClr val="000000"/>
                          </a:solidFill>
                          <a:latin typeface="Comic Sans MS" pitchFamily="66" charset="0"/>
                        </a:rPr>
                        <a:t>Μηνιαίο Οικογενειακό εισόδημα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2156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dirty="0">
                          <a:solidFill>
                            <a:srgbClr val="000000"/>
                          </a:solidFill>
                          <a:latin typeface="Comic Sans MS" pitchFamily="66" charset="0"/>
                        </a:rPr>
                        <a:t>3250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a:solidFill>
                            <a:srgbClr val="000000"/>
                          </a:solidFill>
                          <a:latin typeface="Comic Sans MS" pitchFamily="66" charset="0"/>
                        </a:rPr>
                        <a:t>1764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l-GR" sz="2000" b="0" i="0" u="none" strike="noStrike" dirty="0">
                          <a:solidFill>
                            <a:srgbClr val="000000"/>
                          </a:solidFill>
                          <a:latin typeface="Comic Sans MS" pitchFamily="66" charset="0"/>
                        </a:rPr>
                        <a:t>3038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5"/>
                  </a:ext>
                </a:extLst>
              </a:tr>
              <a:tr h="733972">
                <a:tc>
                  <a:txBody>
                    <a:bodyPr/>
                    <a:lstStyle/>
                    <a:p>
                      <a:pPr algn="l" fontAlgn="b"/>
                      <a:r>
                        <a:rPr lang="el-GR" sz="2000" b="0" i="0" u="none" strike="noStrike">
                          <a:solidFill>
                            <a:srgbClr val="000000"/>
                          </a:solidFill>
                          <a:latin typeface="Comic Sans MS" pitchFamily="66" charset="0"/>
                        </a:rPr>
                        <a:t>Ετήσια δίδακτρα σε ιδιωτικό σχολείο</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dirty="0">
                          <a:solidFill>
                            <a:srgbClr val="000000"/>
                          </a:solidFill>
                          <a:latin typeface="Comic Sans MS" pitchFamily="66" charset="0"/>
                        </a:rPr>
                        <a:t>6117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a:solidFill>
                            <a:srgbClr val="000000"/>
                          </a:solidFill>
                          <a:latin typeface="Comic Sans MS" pitchFamily="66" charset="0"/>
                        </a:rPr>
                        <a:t>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l-GR" sz="2000" b="0" i="0" u="none" strike="noStrike" dirty="0">
                          <a:solidFill>
                            <a:srgbClr val="000000"/>
                          </a:solidFill>
                          <a:latin typeface="Comic Sans MS" pitchFamily="66" charset="0"/>
                        </a:rPr>
                        <a:t>2894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6"/>
                  </a:ext>
                </a:extLst>
              </a:tr>
              <a:tr h="749263">
                <a:tc>
                  <a:txBody>
                    <a:bodyPr/>
                    <a:lstStyle/>
                    <a:p>
                      <a:pPr algn="l" fontAlgn="b"/>
                      <a:r>
                        <a:rPr lang="el-GR" sz="2000" b="0" i="0" u="none" strike="noStrike">
                          <a:solidFill>
                            <a:srgbClr val="000000"/>
                          </a:solidFill>
                          <a:latin typeface="Comic Sans MS" pitchFamily="66" charset="0"/>
                        </a:rPr>
                        <a:t>Δίδακτρα το μήνα σε φροντιστήρια.</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363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dirty="0">
                          <a:solidFill>
                            <a:srgbClr val="000000"/>
                          </a:solidFill>
                          <a:latin typeface="Comic Sans MS" pitchFamily="66" charset="0"/>
                        </a:rPr>
                        <a:t>434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b"/>
                      <a:r>
                        <a:rPr lang="el-GR" sz="2000" b="0" i="0" u="none" strike="noStrike">
                          <a:solidFill>
                            <a:srgbClr val="000000"/>
                          </a:solidFill>
                          <a:latin typeface="Comic Sans MS" pitchFamily="66" charset="0"/>
                        </a:rPr>
                        <a:t>176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fontAlgn="b"/>
                      <a:r>
                        <a:rPr lang="el-GR" sz="2000" b="0" i="0" u="none" strike="noStrike" dirty="0">
                          <a:solidFill>
                            <a:srgbClr val="000000"/>
                          </a:solidFill>
                          <a:latin typeface="Comic Sans MS" pitchFamily="66"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251520" y="1052736"/>
          <a:ext cx="8496944" cy="4201130"/>
        </p:xfrm>
        <a:graphic>
          <a:graphicData uri="http://schemas.openxmlformats.org/drawingml/2006/table">
            <a:tbl>
              <a:tblPr/>
              <a:tblGrid>
                <a:gridCol w="3320348">
                  <a:extLst>
                    <a:ext uri="{9D8B030D-6E8A-4147-A177-3AD203B41FA5}">
                      <a16:colId xmlns:a16="http://schemas.microsoft.com/office/drawing/2014/main" val="20000"/>
                    </a:ext>
                  </a:extLst>
                </a:gridCol>
                <a:gridCol w="1857388">
                  <a:extLst>
                    <a:ext uri="{9D8B030D-6E8A-4147-A177-3AD203B41FA5}">
                      <a16:colId xmlns:a16="http://schemas.microsoft.com/office/drawing/2014/main" val="20001"/>
                    </a:ext>
                  </a:extLst>
                </a:gridCol>
                <a:gridCol w="1643074">
                  <a:extLst>
                    <a:ext uri="{9D8B030D-6E8A-4147-A177-3AD203B41FA5}">
                      <a16:colId xmlns:a16="http://schemas.microsoft.com/office/drawing/2014/main" val="20002"/>
                    </a:ext>
                  </a:extLst>
                </a:gridCol>
                <a:gridCol w="1676134">
                  <a:extLst>
                    <a:ext uri="{9D8B030D-6E8A-4147-A177-3AD203B41FA5}">
                      <a16:colId xmlns:a16="http://schemas.microsoft.com/office/drawing/2014/main" val="20003"/>
                    </a:ext>
                  </a:extLst>
                </a:gridCol>
              </a:tblGrid>
              <a:tr h="570977">
                <a:tc gridSpan="4">
                  <a:txBody>
                    <a:bodyPr/>
                    <a:lstStyle/>
                    <a:p>
                      <a:pPr algn="ctr">
                        <a:lnSpc>
                          <a:spcPct val="115000"/>
                        </a:lnSpc>
                        <a:spcAft>
                          <a:spcPts val="0"/>
                        </a:spcAft>
                      </a:pPr>
                      <a:r>
                        <a:rPr lang="el-GR" sz="2000" b="1" dirty="0">
                          <a:solidFill>
                            <a:srgbClr val="000000"/>
                          </a:solidFill>
                          <a:latin typeface="Comic Sans MS" pitchFamily="66" charset="0"/>
                          <a:ea typeface="Times New Roman"/>
                          <a:cs typeface="Times New Roman"/>
                        </a:rPr>
                        <a:t>Μέσο μηνιαίο εισόδημα ανά κατεύθυνση </a:t>
                      </a:r>
                      <a:r>
                        <a:rPr lang="el-GR" sz="2000" b="0" dirty="0">
                          <a:solidFill>
                            <a:srgbClr val="000000"/>
                          </a:solidFill>
                          <a:latin typeface="Comic Sans MS" pitchFamily="66" charset="0"/>
                          <a:ea typeface="Times New Roman"/>
                          <a:cs typeface="Times New Roman"/>
                        </a:rPr>
                        <a:t>(2014)</a:t>
                      </a:r>
                    </a:p>
                    <a:p>
                      <a:pPr algn="ctr">
                        <a:lnSpc>
                          <a:spcPct val="115000"/>
                        </a:lnSpc>
                        <a:spcAft>
                          <a:spcPts val="0"/>
                        </a:spcAft>
                      </a:pPr>
                      <a:endParaRPr lang="el-GR" sz="2000" b="0" dirty="0">
                        <a:latin typeface="Comic Sans MS" pitchFamily="66"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941191">
                <a:tc>
                  <a:txBody>
                    <a:bodyPr/>
                    <a:lstStyle/>
                    <a:p>
                      <a:pPr algn="just">
                        <a:lnSpc>
                          <a:spcPct val="115000"/>
                        </a:lnSpc>
                        <a:spcAft>
                          <a:spcPts val="0"/>
                        </a:spcAft>
                      </a:pPr>
                      <a:r>
                        <a:rPr lang="el-GR" sz="2000" dirty="0">
                          <a:solidFill>
                            <a:srgbClr val="000000"/>
                          </a:solidFill>
                          <a:latin typeface="Comic Sans MS" pitchFamily="66" charset="0"/>
                          <a:ea typeface="Times New Roman"/>
                          <a:cs typeface="Times New Roman"/>
                        </a:rPr>
                        <a:t> </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b="1" dirty="0">
                          <a:solidFill>
                            <a:srgbClr val="000000"/>
                          </a:solidFill>
                          <a:latin typeface="Comic Sans MS" pitchFamily="66" charset="0"/>
                          <a:ea typeface="Times New Roman"/>
                          <a:cs typeface="Times New Roman"/>
                        </a:rPr>
                        <a:t>θεωρητική κατεύθυνση</a:t>
                      </a:r>
                    </a:p>
                    <a:p>
                      <a:pPr algn="ctr">
                        <a:lnSpc>
                          <a:spcPct val="115000"/>
                        </a:lnSpc>
                        <a:spcAft>
                          <a:spcPts val="0"/>
                        </a:spcAft>
                      </a:pP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b="1" dirty="0">
                          <a:solidFill>
                            <a:srgbClr val="000000"/>
                          </a:solidFill>
                          <a:latin typeface="Comic Sans MS" pitchFamily="66" charset="0"/>
                          <a:ea typeface="Times New Roman"/>
                          <a:cs typeface="Times New Roman"/>
                        </a:rPr>
                        <a:t>Θετική Κατεύθυνση</a:t>
                      </a:r>
                    </a:p>
                    <a:p>
                      <a:pPr algn="ctr">
                        <a:lnSpc>
                          <a:spcPct val="115000"/>
                        </a:lnSpc>
                        <a:spcAft>
                          <a:spcPts val="0"/>
                        </a:spcAft>
                      </a:pP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b="1" dirty="0">
                          <a:solidFill>
                            <a:srgbClr val="000000"/>
                          </a:solidFill>
                          <a:latin typeface="Comic Sans MS" pitchFamily="66" charset="0"/>
                          <a:ea typeface="Times New Roman"/>
                          <a:cs typeface="Times New Roman"/>
                        </a:rPr>
                        <a:t>Τεχνολογική κατεύθυνση</a:t>
                      </a:r>
                    </a:p>
                    <a:p>
                      <a:pPr algn="ctr">
                        <a:lnSpc>
                          <a:spcPct val="115000"/>
                        </a:lnSpc>
                        <a:spcAft>
                          <a:spcPts val="0"/>
                        </a:spcAft>
                      </a:pP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0977">
                <a:tc>
                  <a:txBody>
                    <a:bodyPr/>
                    <a:lstStyle/>
                    <a:p>
                      <a:pPr algn="just">
                        <a:lnSpc>
                          <a:spcPct val="115000"/>
                        </a:lnSpc>
                        <a:spcAft>
                          <a:spcPts val="0"/>
                        </a:spcAft>
                      </a:pPr>
                      <a:r>
                        <a:rPr lang="el-GR" sz="2000">
                          <a:solidFill>
                            <a:srgbClr val="000000"/>
                          </a:solidFill>
                          <a:latin typeface="Comic Sans MS" pitchFamily="66" charset="0"/>
                          <a:ea typeface="Times New Roman"/>
                          <a:cs typeface="Times New Roman"/>
                        </a:rPr>
                        <a:t> </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a:solidFill>
                            <a:srgbClr val="000000"/>
                          </a:solidFill>
                          <a:latin typeface="Comic Sans MS" pitchFamily="66" charset="0"/>
                          <a:ea typeface="Times New Roman"/>
                          <a:cs typeface="Times New Roman"/>
                        </a:rPr>
                        <a:t>Μ.Ο</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a:solidFill>
                            <a:srgbClr val="000000"/>
                          </a:solidFill>
                          <a:latin typeface="Comic Sans MS" pitchFamily="66" charset="0"/>
                          <a:ea typeface="Times New Roman"/>
                          <a:cs typeface="Times New Roman"/>
                        </a:rPr>
                        <a:t>Μ.Ο</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a:solidFill>
                            <a:srgbClr val="000000"/>
                          </a:solidFill>
                          <a:latin typeface="Comic Sans MS" pitchFamily="66" charset="0"/>
                          <a:ea typeface="Times New Roman"/>
                          <a:cs typeface="Times New Roman"/>
                        </a:rPr>
                        <a:t>Μ.Ο</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0312">
                <a:tc>
                  <a:txBody>
                    <a:bodyPr/>
                    <a:lstStyle/>
                    <a:p>
                      <a:pPr algn="just">
                        <a:lnSpc>
                          <a:spcPct val="115000"/>
                        </a:lnSpc>
                        <a:spcAft>
                          <a:spcPts val="0"/>
                        </a:spcAft>
                      </a:pPr>
                      <a:r>
                        <a:rPr lang="el-GR" sz="2000" dirty="0">
                          <a:solidFill>
                            <a:srgbClr val="000000"/>
                          </a:solidFill>
                          <a:latin typeface="Comic Sans MS" pitchFamily="66" charset="0"/>
                          <a:ea typeface="Times New Roman"/>
                          <a:cs typeface="Times New Roman"/>
                        </a:rPr>
                        <a:t>Μηνιαίο Οικογενειακό εισόδημα</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2072</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FF0000"/>
                          </a:solidFill>
                          <a:latin typeface="Comic Sans MS" pitchFamily="66" charset="0"/>
                          <a:ea typeface="Times New Roman"/>
                          <a:cs typeface="Times New Roman"/>
                        </a:rPr>
                        <a:t>2251</a:t>
                      </a:r>
                      <a:endParaRPr lang="el-GR" sz="2000" dirty="0">
                        <a:solidFill>
                          <a:srgbClr val="FF0000"/>
                        </a:solidFill>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2190</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0312">
                <a:tc>
                  <a:txBody>
                    <a:bodyPr/>
                    <a:lstStyle/>
                    <a:p>
                      <a:pPr algn="just">
                        <a:lnSpc>
                          <a:spcPct val="115000"/>
                        </a:lnSpc>
                        <a:spcAft>
                          <a:spcPts val="0"/>
                        </a:spcAft>
                      </a:pPr>
                      <a:r>
                        <a:rPr lang="el-GR" sz="2000">
                          <a:solidFill>
                            <a:srgbClr val="000000"/>
                          </a:solidFill>
                          <a:latin typeface="Comic Sans MS" pitchFamily="66" charset="0"/>
                          <a:ea typeface="Times New Roman"/>
                          <a:cs typeface="Times New Roman"/>
                        </a:rPr>
                        <a:t>Μηνιαίο εισόδημα του πατέρα</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a:solidFill>
                            <a:srgbClr val="000000"/>
                          </a:solidFill>
                          <a:latin typeface="Comic Sans MS" pitchFamily="66" charset="0"/>
                          <a:ea typeface="Times New Roman"/>
                          <a:cs typeface="Times New Roman"/>
                        </a:rPr>
                        <a:t>1431</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1533</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1426</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70977">
                <a:tc>
                  <a:txBody>
                    <a:bodyPr/>
                    <a:lstStyle/>
                    <a:p>
                      <a:pPr algn="just">
                        <a:lnSpc>
                          <a:spcPct val="115000"/>
                        </a:lnSpc>
                        <a:spcAft>
                          <a:spcPts val="0"/>
                        </a:spcAft>
                      </a:pPr>
                      <a:r>
                        <a:rPr lang="el-GR" sz="2000">
                          <a:solidFill>
                            <a:srgbClr val="000000"/>
                          </a:solidFill>
                          <a:latin typeface="Comic Sans MS" pitchFamily="66" charset="0"/>
                          <a:ea typeface="Times New Roman"/>
                          <a:cs typeface="Times New Roman"/>
                        </a:rPr>
                        <a:t>Μηνιαίο εισόδημα μητέρας</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a:solidFill>
                            <a:srgbClr val="000000"/>
                          </a:solidFill>
                          <a:latin typeface="Comic Sans MS" pitchFamily="66" charset="0"/>
                          <a:ea typeface="Times New Roman"/>
                          <a:cs typeface="Times New Roman"/>
                        </a:rPr>
                        <a:t>1001</a:t>
                      </a:r>
                      <a:endParaRPr lang="el-GR" sz="200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1086</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2000" dirty="0">
                          <a:solidFill>
                            <a:srgbClr val="000000"/>
                          </a:solidFill>
                          <a:latin typeface="Comic Sans MS" pitchFamily="66" charset="0"/>
                          <a:ea typeface="Times New Roman"/>
                          <a:cs typeface="Times New Roman"/>
                        </a:rPr>
                        <a:t>1123</a:t>
                      </a:r>
                      <a:endParaRPr lang="el-GR" sz="2000" dirty="0">
                        <a:latin typeface="Comic Sans MS" pitchFamily="66" charset="0"/>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34678"/>
            <a:ext cx="8229600" cy="922114"/>
          </a:xfrm>
        </p:spPr>
        <p:txBody>
          <a:bodyPr>
            <a:normAutofit/>
          </a:bodyPr>
          <a:lstStyle/>
          <a:p>
            <a:r>
              <a:rPr lang="el-GR" sz="2800" b="1" dirty="0"/>
              <a:t>Είδος Λυκείου φοίτησης</a:t>
            </a:r>
            <a:r>
              <a:rPr lang="el-GR" sz="2800" dirty="0"/>
              <a:t> </a:t>
            </a:r>
          </a:p>
        </p:txBody>
      </p:sp>
      <p:graphicFrame>
        <p:nvGraphicFramePr>
          <p:cNvPr id="4" name="3 - Πίνακας"/>
          <p:cNvGraphicFramePr>
            <a:graphicFrameLocks noGrp="1"/>
          </p:cNvGraphicFramePr>
          <p:nvPr/>
        </p:nvGraphicFramePr>
        <p:xfrm>
          <a:off x="1115617" y="2060850"/>
          <a:ext cx="6912767" cy="2880316"/>
        </p:xfrm>
        <a:graphic>
          <a:graphicData uri="http://schemas.openxmlformats.org/drawingml/2006/table">
            <a:tbl>
              <a:tblPr/>
              <a:tblGrid>
                <a:gridCol w="1463879">
                  <a:extLst>
                    <a:ext uri="{9D8B030D-6E8A-4147-A177-3AD203B41FA5}">
                      <a16:colId xmlns:a16="http://schemas.microsoft.com/office/drawing/2014/main" val="20000"/>
                    </a:ext>
                  </a:extLst>
                </a:gridCol>
                <a:gridCol w="1344432">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368152">
                  <a:extLst>
                    <a:ext uri="{9D8B030D-6E8A-4147-A177-3AD203B41FA5}">
                      <a16:colId xmlns:a16="http://schemas.microsoft.com/office/drawing/2014/main" val="20004"/>
                    </a:ext>
                  </a:extLst>
                </a:gridCol>
              </a:tblGrid>
              <a:tr h="425963">
                <a:tc>
                  <a:txBody>
                    <a:bodyPr/>
                    <a:lstStyle/>
                    <a:p>
                      <a:pPr algn="ctr" fontAlgn="b"/>
                      <a:r>
                        <a:rPr lang="el-GR" sz="2000" b="1" i="0" u="none" strike="noStrike" dirty="0">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l-GR" sz="2000" b="1" i="0" u="none" strike="noStrike">
                          <a:solidFill>
                            <a:srgbClr val="000000"/>
                          </a:solidFill>
                          <a:latin typeface="Bookman Old Style" pitchFamily="18" charset="0"/>
                        </a:rPr>
                        <a:t>2014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fontAlgn="b"/>
                      <a:r>
                        <a:rPr lang="el-GR" sz="2000" b="1" i="0" u="none" strike="noStrike">
                          <a:solidFill>
                            <a:srgbClr val="000000"/>
                          </a:solidFill>
                          <a:latin typeface="Bookman Old Style" pitchFamily="18" charset="0"/>
                        </a:rPr>
                        <a:t>1999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0"/>
                  </a:ext>
                </a:extLst>
              </a:tr>
              <a:tr h="405678">
                <a:tc>
                  <a:txBody>
                    <a:bodyPr/>
                    <a:lstStyle/>
                    <a:p>
                      <a:pPr algn="l" fontAlgn="b"/>
                      <a:r>
                        <a:rPr lang="el-GR" sz="2000" b="0" i="0" u="none" strike="noStrike">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Συχνότητα</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Συχνότητα</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5678">
                <a:tc>
                  <a:txBody>
                    <a:bodyPr/>
                    <a:lstStyle/>
                    <a:p>
                      <a:pPr algn="l" fontAlgn="b"/>
                      <a:r>
                        <a:rPr lang="el-GR" sz="2000" b="0" i="0" u="none" strike="noStrike">
                          <a:solidFill>
                            <a:srgbClr val="000000"/>
                          </a:solidFill>
                          <a:latin typeface="Bookman Old Style" pitchFamily="18" charset="0"/>
                        </a:rPr>
                        <a:t>Δημόσιο</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2027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91,3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2836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93,8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5678">
                <a:tc>
                  <a:txBody>
                    <a:bodyPr/>
                    <a:lstStyle/>
                    <a:p>
                      <a:pPr algn="l" fontAlgn="b"/>
                      <a:r>
                        <a:rPr lang="el-GR" sz="2000" b="0" i="0" u="none" strike="noStrike">
                          <a:solidFill>
                            <a:srgbClr val="000000"/>
                          </a:solidFill>
                          <a:latin typeface="Bookman Old Style" pitchFamily="18" charset="0"/>
                        </a:rPr>
                        <a:t>Ιδιωτικό</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192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8,7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188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6,2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5678">
                <a:tc>
                  <a:txBody>
                    <a:bodyPr/>
                    <a:lstStyle/>
                    <a:p>
                      <a:pPr algn="l" fontAlgn="b"/>
                      <a:r>
                        <a:rPr lang="en-US" sz="2000" b="0" i="0" u="none" strike="noStrike">
                          <a:solidFill>
                            <a:srgbClr val="000000"/>
                          </a:solidFill>
                          <a:latin typeface="Bookman Old Style" pitchFamily="18" charset="0"/>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2219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3024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5678">
                <a:tc>
                  <a:txBody>
                    <a:bodyPr/>
                    <a:lstStyle/>
                    <a:p>
                      <a:pPr algn="l" fontAlgn="b"/>
                      <a:r>
                        <a:rPr lang="en-US" sz="2000" b="0" i="0" u="none" strike="noStrike">
                          <a:solidFill>
                            <a:srgbClr val="000000"/>
                          </a:solidFill>
                          <a:latin typeface="Bookman Old Style" pitchFamily="18" charset="0"/>
                        </a:rPr>
                        <a:t>Missing</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33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5963">
                <a:tc>
                  <a:txBody>
                    <a:bodyPr/>
                    <a:lstStyle/>
                    <a:p>
                      <a:pPr algn="l" fontAlgn="b"/>
                      <a:r>
                        <a:rPr lang="en-US" sz="2000" b="0" i="0" u="none" strike="noStrike">
                          <a:solidFill>
                            <a:srgbClr val="000000"/>
                          </a:solidFill>
                          <a:latin typeface="Bookman Old Style" pitchFamily="18" charset="0"/>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Bookman Old Style" pitchFamily="18" charset="0"/>
                        </a:rPr>
                        <a:t>2370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Bookman Old Style" pitchFamily="18"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Bookman Old Style" pitchFamily="18" charset="0"/>
                        </a:rPr>
                        <a:t>3057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l-GR" sz="2000" b="0" i="0" u="none" strike="noStrike" dirty="0">
                          <a:solidFill>
                            <a:srgbClr val="000000"/>
                          </a:solidFill>
                          <a:latin typeface="Bookman Old Style" pitchFamily="18"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Χρόνια ενισχυτικής διδασκαλίας</a:t>
            </a:r>
            <a:r>
              <a:rPr lang="el-GR" sz="2800" dirty="0"/>
              <a:t> </a:t>
            </a:r>
          </a:p>
        </p:txBody>
      </p:sp>
      <p:graphicFrame>
        <p:nvGraphicFramePr>
          <p:cNvPr id="4" name="3 - Πίνακας"/>
          <p:cNvGraphicFramePr>
            <a:graphicFrameLocks noGrp="1"/>
          </p:cNvGraphicFramePr>
          <p:nvPr/>
        </p:nvGraphicFramePr>
        <p:xfrm>
          <a:off x="467544" y="1484783"/>
          <a:ext cx="8208913" cy="3824445"/>
        </p:xfrm>
        <a:graphic>
          <a:graphicData uri="http://schemas.openxmlformats.org/drawingml/2006/table">
            <a:tbl>
              <a:tblPr/>
              <a:tblGrid>
                <a:gridCol w="1976221">
                  <a:extLst>
                    <a:ext uri="{9D8B030D-6E8A-4147-A177-3AD203B41FA5}">
                      <a16:colId xmlns:a16="http://schemas.microsoft.com/office/drawing/2014/main" val="20000"/>
                    </a:ext>
                  </a:extLst>
                </a:gridCol>
                <a:gridCol w="1748832">
                  <a:extLst>
                    <a:ext uri="{9D8B030D-6E8A-4147-A177-3AD203B41FA5}">
                      <a16:colId xmlns:a16="http://schemas.microsoft.com/office/drawing/2014/main" val="20001"/>
                    </a:ext>
                  </a:extLst>
                </a:gridCol>
                <a:gridCol w="1396895">
                  <a:extLst>
                    <a:ext uri="{9D8B030D-6E8A-4147-A177-3AD203B41FA5}">
                      <a16:colId xmlns:a16="http://schemas.microsoft.com/office/drawing/2014/main" val="20002"/>
                    </a:ext>
                  </a:extLst>
                </a:gridCol>
                <a:gridCol w="1862830">
                  <a:extLst>
                    <a:ext uri="{9D8B030D-6E8A-4147-A177-3AD203B41FA5}">
                      <a16:colId xmlns:a16="http://schemas.microsoft.com/office/drawing/2014/main" val="20003"/>
                    </a:ext>
                  </a:extLst>
                </a:gridCol>
                <a:gridCol w="1224135">
                  <a:extLst>
                    <a:ext uri="{9D8B030D-6E8A-4147-A177-3AD203B41FA5}">
                      <a16:colId xmlns:a16="http://schemas.microsoft.com/office/drawing/2014/main" val="20004"/>
                    </a:ext>
                  </a:extLst>
                </a:gridCol>
              </a:tblGrid>
              <a:tr h="426434">
                <a:tc>
                  <a:txBody>
                    <a:bodyPr/>
                    <a:lstStyle/>
                    <a:p>
                      <a:pPr algn="ctr" fontAlgn="b"/>
                      <a:r>
                        <a:rPr lang="el-GR" sz="1800" b="1" i="0" u="none" strike="noStrike" dirty="0">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l-GR" sz="1800" b="1" i="0" u="none" strike="noStrike" dirty="0">
                          <a:solidFill>
                            <a:srgbClr val="000000"/>
                          </a:solidFill>
                          <a:latin typeface="Bookman Old Style" pitchFamily="18" charset="0"/>
                        </a:rPr>
                        <a:t>2014</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fontAlgn="b"/>
                      <a:r>
                        <a:rPr lang="el-GR" sz="1800" b="1" i="0" u="none" strike="noStrike" dirty="0">
                          <a:solidFill>
                            <a:srgbClr val="000000"/>
                          </a:solidFill>
                          <a:latin typeface="Bookman Old Style" pitchFamily="18" charset="0"/>
                        </a:rPr>
                        <a:t>1999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0"/>
                  </a:ext>
                </a:extLst>
              </a:tr>
              <a:tr h="426434">
                <a:tc>
                  <a:txBody>
                    <a:bodyPr/>
                    <a:lstStyle/>
                    <a:p>
                      <a:pPr algn="l" fontAlgn="b"/>
                      <a:r>
                        <a:rPr lang="el-GR" sz="1800" b="0" i="0" u="none" strike="noStrike">
                          <a:solidFill>
                            <a:srgbClr val="000000"/>
                          </a:solidFill>
                          <a:latin typeface="Bookman Old Style" pitchFamily="18"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Bookman Old Style" pitchFamily="18" charset="0"/>
                        </a:rPr>
                        <a:t>Φροντιστήριο</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Bookman Old Style" pitchFamily="18" charset="0"/>
                        </a:rPr>
                        <a:t>Ιδιαίτερα</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Bookman Old Style" pitchFamily="18" charset="0"/>
                        </a:rPr>
                        <a:t>Φροντιστήριο</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Bookman Old Style" pitchFamily="18" charset="0"/>
                        </a:rPr>
                        <a:t>Ιδιαίτερα</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6129">
                <a:tc>
                  <a:txBody>
                    <a:bodyPr/>
                    <a:lstStyle/>
                    <a:p>
                      <a:pPr algn="l" fontAlgn="b"/>
                      <a:r>
                        <a:rPr lang="el-GR" sz="1800" b="0" i="0" u="none" strike="noStrike">
                          <a:solidFill>
                            <a:srgbClr val="000000"/>
                          </a:solidFill>
                          <a:latin typeface="Bookman Old Style" pitchFamily="18" charset="0"/>
                        </a:rPr>
                        <a:t>Χρόνος</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1800" b="0" i="0" u="none" strike="noStrike" dirty="0">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1800" b="0" i="0" u="none" strike="noStrike">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l-GR" sz="1800" b="0" i="0" u="none" strike="noStrike" dirty="0">
                          <a:solidFill>
                            <a:srgbClr val="000000"/>
                          </a:solidFill>
                          <a:latin typeface="Bookman Old Style" pitchFamily="18" charset="0"/>
                        </a:rPr>
                        <a:t>Ποσοστό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l-GR" sz="1800" b="0" i="0" u="none" strike="noStrike" dirty="0">
                          <a:solidFill>
                            <a:srgbClr val="000000"/>
                          </a:solidFill>
                          <a:latin typeface="Bookman Old Style" pitchFamily="18" charset="0"/>
                        </a:rPr>
                        <a:t>Ποσοστό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9473">
                <a:tc>
                  <a:txBody>
                    <a:bodyPr/>
                    <a:lstStyle/>
                    <a:p>
                      <a:pPr algn="l" fontAlgn="b"/>
                      <a:r>
                        <a:rPr lang="el-GR" sz="1800" b="0" i="0" u="none" strike="noStrike">
                          <a:solidFill>
                            <a:srgbClr val="000000"/>
                          </a:solidFill>
                          <a:latin typeface="Bookman Old Style" pitchFamily="18" charset="0"/>
                        </a:rPr>
                        <a:t>Ενα χρόνο</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21,8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1" i="0" u="none" strike="noStrike" dirty="0">
                          <a:solidFill>
                            <a:srgbClr val="000000"/>
                          </a:solidFill>
                          <a:latin typeface="Bookman Old Style" pitchFamily="18" charset="0"/>
                        </a:rPr>
                        <a:t>39,8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15,9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1" i="0" u="none" strike="noStrike" dirty="0">
                          <a:solidFill>
                            <a:srgbClr val="000000"/>
                          </a:solidFill>
                          <a:latin typeface="Bookman Old Style" pitchFamily="18" charset="0"/>
                        </a:rPr>
                        <a:t>44,2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7755">
                <a:tc>
                  <a:txBody>
                    <a:bodyPr/>
                    <a:lstStyle/>
                    <a:p>
                      <a:pPr algn="l" fontAlgn="b"/>
                      <a:r>
                        <a:rPr lang="el-GR" sz="1800" b="0" i="0" u="none" strike="noStrike">
                          <a:solidFill>
                            <a:srgbClr val="000000"/>
                          </a:solidFill>
                          <a:latin typeface="Bookman Old Style" pitchFamily="18" charset="0"/>
                        </a:rPr>
                        <a:t>Δυο χρόνια</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47,6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35,2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40,4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37,1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6129">
                <a:tc>
                  <a:txBody>
                    <a:bodyPr/>
                    <a:lstStyle/>
                    <a:p>
                      <a:pPr algn="l" fontAlgn="b"/>
                      <a:r>
                        <a:rPr lang="el-GR" sz="1800" b="0" i="0" u="none" strike="noStrike">
                          <a:solidFill>
                            <a:srgbClr val="000000"/>
                          </a:solidFill>
                          <a:latin typeface="Bookman Old Style" pitchFamily="18" charset="0"/>
                        </a:rPr>
                        <a:t>Τρία χρόνια</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FF0000"/>
                          </a:solidFill>
                          <a:latin typeface="Bookman Old Style" pitchFamily="18" charset="0"/>
                        </a:rPr>
                        <a:t>22,2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14,6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FF0000"/>
                          </a:solidFill>
                          <a:latin typeface="Bookman Old Style" pitchFamily="18" charset="0"/>
                        </a:rPr>
                        <a:t>33,6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13,8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6129">
                <a:tc>
                  <a:txBody>
                    <a:bodyPr/>
                    <a:lstStyle/>
                    <a:p>
                      <a:pPr algn="l" fontAlgn="b"/>
                      <a:r>
                        <a:rPr lang="el-GR" sz="1800" b="0" i="0" u="none" strike="noStrike">
                          <a:solidFill>
                            <a:srgbClr val="000000"/>
                          </a:solidFill>
                          <a:latin typeface="Bookman Old Style" pitchFamily="18" charset="0"/>
                        </a:rPr>
                        <a:t>Τέσσερα χρόνια</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4,6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7,9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3,3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69528">
                <a:tc>
                  <a:txBody>
                    <a:bodyPr/>
                    <a:lstStyle/>
                    <a:p>
                      <a:pPr algn="l" fontAlgn="b"/>
                      <a:r>
                        <a:rPr lang="el-GR" sz="1800" b="0" i="0" u="none" strike="noStrike">
                          <a:solidFill>
                            <a:srgbClr val="000000"/>
                          </a:solidFill>
                          <a:latin typeface="Bookman Old Style" pitchFamily="18" charset="0"/>
                        </a:rPr>
                        <a:t>πάνω από τέσσερα χρόνια</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C00000"/>
                          </a:solidFill>
                          <a:latin typeface="Bookman Old Style" pitchFamily="18"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B050"/>
                          </a:solidFill>
                          <a:latin typeface="Bookman Old Style" pitchFamily="18" charset="0"/>
                        </a:rPr>
                        <a:t>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C00000"/>
                          </a:solidFill>
                          <a:latin typeface="Bookman Old Style" pitchFamily="18" charset="0"/>
                        </a:rPr>
                        <a:t>2,3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B050"/>
                          </a:solidFill>
                          <a:latin typeface="Bookman Old Style" pitchFamily="18" charset="0"/>
                        </a:rPr>
                        <a:t>1,6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6434">
                <a:tc>
                  <a:txBody>
                    <a:bodyPr/>
                    <a:lstStyle/>
                    <a:p>
                      <a:pPr algn="l" fontAlgn="b"/>
                      <a:r>
                        <a:rPr lang="el-GR" sz="1800" b="0" i="0" u="none" strike="noStrike">
                          <a:solidFill>
                            <a:srgbClr val="000000"/>
                          </a:solidFill>
                          <a:latin typeface="Bookman Old Style" pitchFamily="18" charset="0"/>
                        </a:rPr>
                        <a:t>Σύνολο</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a:solidFill>
                            <a:srgbClr val="000000"/>
                          </a:solidFill>
                          <a:latin typeface="Bookman Old Style" pitchFamily="18" charset="0"/>
                        </a:rPr>
                        <a:t>100,0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1800" b="0" i="0" u="none" strike="noStrike" dirty="0">
                          <a:solidFill>
                            <a:srgbClr val="000000"/>
                          </a:solidFill>
                          <a:latin typeface="Bookman Old Style" pitchFamily="18" charset="0"/>
                        </a:rPr>
                        <a:t>100,0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971600" y="1628800"/>
          <a:ext cx="7416824" cy="3528390"/>
        </p:xfrm>
        <a:graphic>
          <a:graphicData uri="http://schemas.openxmlformats.org/drawingml/2006/table">
            <a:tbl>
              <a:tblPr/>
              <a:tblGrid>
                <a:gridCol w="381347">
                  <a:extLst>
                    <a:ext uri="{9D8B030D-6E8A-4147-A177-3AD203B41FA5}">
                      <a16:colId xmlns:a16="http://schemas.microsoft.com/office/drawing/2014/main" val="20000"/>
                    </a:ext>
                  </a:extLst>
                </a:gridCol>
                <a:gridCol w="4961411">
                  <a:extLst>
                    <a:ext uri="{9D8B030D-6E8A-4147-A177-3AD203B41FA5}">
                      <a16:colId xmlns:a16="http://schemas.microsoft.com/office/drawing/2014/main" val="20001"/>
                    </a:ext>
                  </a:extLst>
                </a:gridCol>
                <a:gridCol w="965044">
                  <a:extLst>
                    <a:ext uri="{9D8B030D-6E8A-4147-A177-3AD203B41FA5}">
                      <a16:colId xmlns:a16="http://schemas.microsoft.com/office/drawing/2014/main" val="20002"/>
                    </a:ext>
                  </a:extLst>
                </a:gridCol>
                <a:gridCol w="1109022">
                  <a:extLst>
                    <a:ext uri="{9D8B030D-6E8A-4147-A177-3AD203B41FA5}">
                      <a16:colId xmlns:a16="http://schemas.microsoft.com/office/drawing/2014/main" val="20003"/>
                    </a:ext>
                  </a:extLst>
                </a:gridCol>
              </a:tblGrid>
              <a:tr h="705678">
                <a:tc>
                  <a:txBody>
                    <a:bodyPr/>
                    <a:lstStyle/>
                    <a:p>
                      <a:pPr>
                        <a:lnSpc>
                          <a:spcPct val="150000"/>
                        </a:lnSpc>
                        <a:spcAft>
                          <a:spcPts val="0"/>
                        </a:spcAft>
                      </a:pPr>
                      <a:r>
                        <a:rPr lang="el-GR" sz="2000" dirty="0">
                          <a:latin typeface="Bookman Old Style"/>
                          <a:ea typeface="Calibri"/>
                        </a:rPr>
                        <a:t>1</a:t>
                      </a:r>
                      <a:endParaRPr lang="el-GR" sz="2000"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Φροντιστήρια</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1095</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49%</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05678">
                <a:tc>
                  <a:txBody>
                    <a:bodyPr/>
                    <a:lstStyle/>
                    <a:p>
                      <a:pPr>
                        <a:lnSpc>
                          <a:spcPct val="150000"/>
                        </a:lnSpc>
                        <a:spcAft>
                          <a:spcPts val="0"/>
                        </a:spcAft>
                      </a:pPr>
                      <a:r>
                        <a:rPr lang="el-GR" sz="2000">
                          <a:latin typeface="Bookman Old Style"/>
                          <a:ea typeface="Calibri"/>
                        </a:rPr>
                        <a:t>2</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Ιδιαίτερα μαθήματα</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317</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14,2%</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05678">
                <a:tc>
                  <a:txBody>
                    <a:bodyPr/>
                    <a:lstStyle/>
                    <a:p>
                      <a:pPr>
                        <a:lnSpc>
                          <a:spcPct val="150000"/>
                        </a:lnSpc>
                        <a:spcAft>
                          <a:spcPts val="0"/>
                        </a:spcAft>
                      </a:pPr>
                      <a:r>
                        <a:rPr lang="el-GR" sz="2000">
                          <a:latin typeface="Bookman Old Style"/>
                          <a:ea typeface="Calibri"/>
                        </a:rPr>
                        <a:t>3</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Φροντιστήριο και ιδιαίτερα μαθήματα</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751</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33,6%</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05678">
                <a:tc>
                  <a:txBody>
                    <a:bodyPr/>
                    <a:lstStyle/>
                    <a:p>
                      <a:pPr>
                        <a:lnSpc>
                          <a:spcPct val="150000"/>
                        </a:lnSpc>
                        <a:spcAft>
                          <a:spcPts val="0"/>
                        </a:spcAft>
                      </a:pPr>
                      <a:r>
                        <a:rPr lang="el-GR" sz="2000">
                          <a:latin typeface="Bookman Old Style"/>
                          <a:ea typeface="Calibri"/>
                        </a:rPr>
                        <a:t>4</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Τίποτα από τα παραπάνω</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72</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3.2%</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05678">
                <a:tc>
                  <a:txBody>
                    <a:bodyPr/>
                    <a:lstStyle/>
                    <a:p>
                      <a:pPr>
                        <a:lnSpc>
                          <a:spcPct val="150000"/>
                        </a:lnSpc>
                        <a:spcAft>
                          <a:spcPts val="0"/>
                        </a:spcAft>
                      </a:pPr>
                      <a:r>
                        <a:rPr lang="el-GR" sz="2000">
                          <a:latin typeface="Bookman Old Style"/>
                          <a:ea typeface="Calibri"/>
                        </a:rPr>
                        <a:t>5</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a:latin typeface="Bookman Old Style"/>
                          <a:ea typeface="Calibri"/>
                        </a:rPr>
                        <a:t>Σύνολο</a:t>
                      </a:r>
                      <a:endParaRPr lang="el-GR" sz="200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dirty="0">
                          <a:latin typeface="Bookman Old Style"/>
                          <a:ea typeface="Calibri"/>
                        </a:rPr>
                        <a:t>2.370</a:t>
                      </a:r>
                      <a:endParaRPr lang="el-GR" sz="2000"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l-GR" sz="2000" dirty="0">
                          <a:latin typeface="Bookman Old Style"/>
                          <a:ea typeface="Calibri"/>
                        </a:rPr>
                        <a:t>100%</a:t>
                      </a:r>
                      <a:endParaRPr lang="el-GR" sz="2000" dirty="0">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4 - TextBox"/>
          <p:cNvSpPr txBox="1"/>
          <p:nvPr/>
        </p:nvSpPr>
        <p:spPr>
          <a:xfrm>
            <a:off x="1547664" y="404664"/>
            <a:ext cx="6336704" cy="954107"/>
          </a:xfrm>
          <a:prstGeom prst="rect">
            <a:avLst/>
          </a:prstGeom>
          <a:noFill/>
        </p:spPr>
        <p:txBody>
          <a:bodyPr wrap="square" rtlCol="0">
            <a:spAutoFit/>
          </a:bodyPr>
          <a:lstStyle/>
          <a:p>
            <a:pPr algn="ctr"/>
            <a:r>
              <a:rPr lang="el-GR" sz="2800" dirty="0"/>
              <a:t>Κατανομή τρόπων ενίσχυσης των μαθητών (2014)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1329805333"/>
              </p:ext>
            </p:extLst>
          </p:nvPr>
        </p:nvGraphicFramePr>
        <p:xfrm>
          <a:off x="1187624" y="1556791"/>
          <a:ext cx="7272808" cy="4176463"/>
        </p:xfrm>
        <a:graphic>
          <a:graphicData uri="http://schemas.openxmlformats.org/drawingml/2006/table">
            <a:tbl>
              <a:tblPr/>
              <a:tblGrid>
                <a:gridCol w="2175305">
                  <a:extLst>
                    <a:ext uri="{9D8B030D-6E8A-4147-A177-3AD203B41FA5}">
                      <a16:colId xmlns:a16="http://schemas.microsoft.com/office/drawing/2014/main" val="20000"/>
                    </a:ext>
                  </a:extLst>
                </a:gridCol>
                <a:gridCol w="1348160">
                  <a:extLst>
                    <a:ext uri="{9D8B030D-6E8A-4147-A177-3AD203B41FA5}">
                      <a16:colId xmlns:a16="http://schemas.microsoft.com/office/drawing/2014/main" val="20001"/>
                    </a:ext>
                  </a:extLst>
                </a:gridCol>
                <a:gridCol w="1913518">
                  <a:extLst>
                    <a:ext uri="{9D8B030D-6E8A-4147-A177-3AD203B41FA5}">
                      <a16:colId xmlns:a16="http://schemas.microsoft.com/office/drawing/2014/main" val="20002"/>
                    </a:ext>
                  </a:extLst>
                </a:gridCol>
                <a:gridCol w="1835825">
                  <a:extLst>
                    <a:ext uri="{9D8B030D-6E8A-4147-A177-3AD203B41FA5}">
                      <a16:colId xmlns:a16="http://schemas.microsoft.com/office/drawing/2014/main" val="20003"/>
                    </a:ext>
                  </a:extLst>
                </a:gridCol>
              </a:tblGrid>
              <a:tr h="1469800">
                <a:tc>
                  <a:txBody>
                    <a:bodyPr/>
                    <a:lstStyle/>
                    <a:p>
                      <a:pPr algn="l">
                        <a:lnSpc>
                          <a:spcPts val="2000"/>
                        </a:lnSpc>
                        <a:spcAft>
                          <a:spcPts val="0"/>
                        </a:spcAft>
                      </a:pPr>
                      <a:r>
                        <a:rPr lang="el-GR" sz="2000" b="1" dirty="0">
                          <a:latin typeface="Bookman Old Style"/>
                          <a:ea typeface="Calibri"/>
                          <a:cs typeface="Times New Roman"/>
                        </a:rPr>
                        <a:t>ΕΙΔΟΣ ΕΝΙΣΧΥΣΗΣ </a:t>
                      </a:r>
                      <a:endParaRPr lang="el-GR" sz="2000" dirty="0">
                        <a:latin typeface="Times New Roman"/>
                        <a:ea typeface="Calibri"/>
                        <a:cs typeface="Times New Roman"/>
                      </a:endParaRPr>
                    </a:p>
                  </a:txBody>
                  <a:tcPr>
                    <a:lnL w="381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b="1">
                          <a:latin typeface="Bookman Old Style"/>
                          <a:ea typeface="Calibri"/>
                          <a:cs typeface="Times New Roman"/>
                        </a:rPr>
                        <a:t>ΧΡΟΝΟΣ (μήνες)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b="1">
                          <a:latin typeface="Bookman Old Style"/>
                          <a:ea typeface="Calibri"/>
                          <a:cs typeface="Times New Roman"/>
                        </a:rPr>
                        <a:t>Μ.Ο. ΔΑΠΑΝΗΣ ΤΟ ΜΗΝΑ (σε ευρώ)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b="1">
                          <a:latin typeface="Bookman Old Style"/>
                          <a:ea typeface="Calibri"/>
                          <a:cs typeface="Times New Roman"/>
                        </a:rPr>
                        <a:t>ΣΥΝΟΛΙΚΕΣ ΔΑΠΑΝΕΣ (σε ευρώ)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639757">
                <a:tc>
                  <a:txBody>
                    <a:bodyPr/>
                    <a:lstStyle/>
                    <a:p>
                      <a:pPr algn="l">
                        <a:lnSpc>
                          <a:spcPts val="2000"/>
                        </a:lnSpc>
                        <a:spcAft>
                          <a:spcPts val="0"/>
                        </a:spcAft>
                      </a:pPr>
                      <a:r>
                        <a:rPr lang="el-GR" sz="2000">
                          <a:latin typeface="Bookman Old Style"/>
                          <a:ea typeface="Calibri"/>
                          <a:cs typeface="Times New Roman"/>
                        </a:rPr>
                        <a:t>ΦΡΟΝΤΙΣΤΗΡΙΟ </a:t>
                      </a:r>
                      <a:endParaRPr lang="el-GR" sz="2000">
                        <a:latin typeface="Times New Roman"/>
                        <a:ea typeface="Calibri"/>
                        <a:cs typeface="Times New Roman"/>
                      </a:endParaRPr>
                    </a:p>
                  </a:txBody>
                  <a:tcPr>
                    <a:lnL w="381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26,4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367,1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9.691,4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032359">
                <a:tc>
                  <a:txBody>
                    <a:bodyPr/>
                    <a:lstStyle/>
                    <a:p>
                      <a:pPr algn="l">
                        <a:lnSpc>
                          <a:spcPts val="2000"/>
                        </a:lnSpc>
                        <a:spcAft>
                          <a:spcPts val="0"/>
                        </a:spcAft>
                      </a:pPr>
                      <a:r>
                        <a:rPr lang="el-GR" sz="2000">
                          <a:latin typeface="Bookman Old Style"/>
                          <a:ea typeface="Calibri"/>
                          <a:cs typeface="Times New Roman"/>
                        </a:rPr>
                        <a:t>ΙΔΙΑΙΤΕΡΑ ΜΑΘΗΜΑΤΑ </a:t>
                      </a:r>
                      <a:endParaRPr lang="el-GR" sz="2000">
                        <a:latin typeface="Times New Roman"/>
                        <a:ea typeface="Calibri"/>
                        <a:cs typeface="Times New Roman"/>
                      </a:endParaRPr>
                    </a:p>
                  </a:txBody>
                  <a:tcPr>
                    <a:lnL w="381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24,1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456,3</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10.996,8</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34547">
                <a:tc>
                  <a:txBody>
                    <a:bodyPr/>
                    <a:lstStyle/>
                    <a:p>
                      <a:pPr algn="l">
                        <a:lnSpc>
                          <a:spcPts val="2000"/>
                        </a:lnSpc>
                        <a:spcAft>
                          <a:spcPts val="0"/>
                        </a:spcAft>
                      </a:pPr>
                      <a:r>
                        <a:rPr lang="el-GR" sz="2000">
                          <a:latin typeface="Bookman Old Style"/>
                          <a:ea typeface="Calibri"/>
                          <a:cs typeface="Times New Roman"/>
                        </a:rPr>
                        <a:t>ΦΡΟΝΤΙΣΤΗΡΙΟ + ΙΔΙΑΙΤΕΡΑ </a:t>
                      </a:r>
                      <a:endParaRPr lang="el-GR" sz="2000">
                        <a:latin typeface="Times New Roman"/>
                        <a:ea typeface="Calibri"/>
                        <a:cs typeface="Times New Roman"/>
                      </a:endParaRPr>
                    </a:p>
                  </a:txBody>
                  <a:tcPr>
                    <a:lnL w="381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21,4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a:latin typeface="Bookman Old Style"/>
                          <a:ea typeface="Calibri"/>
                          <a:cs typeface="Times New Roman"/>
                        </a:rPr>
                        <a:t>706,2 </a:t>
                      </a:r>
                      <a:endParaRPr lang="el-GR" sz="200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ts val="2000"/>
                        </a:lnSpc>
                        <a:spcAft>
                          <a:spcPts val="0"/>
                        </a:spcAft>
                      </a:pPr>
                      <a:r>
                        <a:rPr lang="el-GR" sz="2000" dirty="0">
                          <a:latin typeface="Bookman Old Style"/>
                          <a:ea typeface="Calibri"/>
                          <a:cs typeface="Times New Roman"/>
                        </a:rPr>
                        <a:t>15.112,7 </a:t>
                      </a:r>
                      <a:endParaRPr lang="el-GR" sz="2000" dirty="0">
                        <a:latin typeface="Times New Roman"/>
                        <a:ea typeface="Calibri"/>
                        <a:cs typeface="Times New Roman"/>
                      </a:endParaRPr>
                    </a:p>
                  </a:txBody>
                  <a:tcPr>
                    <a:lnL w="28575"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
        <p:nvSpPr>
          <p:cNvPr id="5" name="4 - TextBox"/>
          <p:cNvSpPr txBox="1"/>
          <p:nvPr/>
        </p:nvSpPr>
        <p:spPr>
          <a:xfrm>
            <a:off x="3563888" y="836712"/>
            <a:ext cx="2304256" cy="400110"/>
          </a:xfrm>
          <a:prstGeom prst="rect">
            <a:avLst/>
          </a:prstGeom>
          <a:noFill/>
        </p:spPr>
        <p:txBody>
          <a:bodyPr wrap="square" rtlCol="0">
            <a:spAutoFit/>
          </a:bodyPr>
          <a:lstStyle/>
          <a:p>
            <a:pPr algn="ctr"/>
            <a:r>
              <a:rPr lang="el-GR" sz="2000" dirty="0"/>
              <a:t>2014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Γράφημα"/>
          <p:cNvGraphicFramePr/>
          <p:nvPr/>
        </p:nvGraphicFramePr>
        <p:xfrm>
          <a:off x="857224" y="785794"/>
          <a:ext cx="7500990" cy="5357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14282" y="285729"/>
          <a:ext cx="8786873" cy="5715038"/>
        </p:xfrm>
        <a:graphic>
          <a:graphicData uri="http://schemas.openxmlformats.org/drawingml/2006/table">
            <a:tbl>
              <a:tblPr/>
              <a:tblGrid>
                <a:gridCol w="2108140">
                  <a:extLst>
                    <a:ext uri="{9D8B030D-6E8A-4147-A177-3AD203B41FA5}">
                      <a16:colId xmlns:a16="http://schemas.microsoft.com/office/drawing/2014/main" val="20000"/>
                    </a:ext>
                  </a:extLst>
                </a:gridCol>
                <a:gridCol w="1257799">
                  <a:extLst>
                    <a:ext uri="{9D8B030D-6E8A-4147-A177-3AD203B41FA5}">
                      <a16:colId xmlns:a16="http://schemas.microsoft.com/office/drawing/2014/main" val="20001"/>
                    </a:ext>
                  </a:extLst>
                </a:gridCol>
                <a:gridCol w="1062928">
                  <a:extLst>
                    <a:ext uri="{9D8B030D-6E8A-4147-A177-3AD203B41FA5}">
                      <a16:colId xmlns:a16="http://schemas.microsoft.com/office/drawing/2014/main" val="20002"/>
                    </a:ext>
                  </a:extLst>
                </a:gridCol>
                <a:gridCol w="1062928">
                  <a:extLst>
                    <a:ext uri="{9D8B030D-6E8A-4147-A177-3AD203B41FA5}">
                      <a16:colId xmlns:a16="http://schemas.microsoft.com/office/drawing/2014/main" val="20003"/>
                    </a:ext>
                  </a:extLst>
                </a:gridCol>
                <a:gridCol w="1080644">
                  <a:extLst>
                    <a:ext uri="{9D8B030D-6E8A-4147-A177-3AD203B41FA5}">
                      <a16:colId xmlns:a16="http://schemas.microsoft.com/office/drawing/2014/main" val="20004"/>
                    </a:ext>
                  </a:extLst>
                </a:gridCol>
                <a:gridCol w="1133790">
                  <a:extLst>
                    <a:ext uri="{9D8B030D-6E8A-4147-A177-3AD203B41FA5}">
                      <a16:colId xmlns:a16="http://schemas.microsoft.com/office/drawing/2014/main" val="20005"/>
                    </a:ext>
                  </a:extLst>
                </a:gridCol>
                <a:gridCol w="1080644">
                  <a:extLst>
                    <a:ext uri="{9D8B030D-6E8A-4147-A177-3AD203B41FA5}">
                      <a16:colId xmlns:a16="http://schemas.microsoft.com/office/drawing/2014/main" val="20006"/>
                    </a:ext>
                  </a:extLst>
                </a:gridCol>
              </a:tblGrid>
              <a:tr h="737007">
                <a:tc gridSpan="7">
                  <a:txBody>
                    <a:bodyPr/>
                    <a:lstStyle/>
                    <a:p>
                      <a:pPr algn="ctr" fontAlgn="b"/>
                      <a:r>
                        <a:rPr lang="el-GR" sz="2000" b="1" i="0" u="none" strike="noStrike" dirty="0">
                          <a:solidFill>
                            <a:srgbClr val="000000"/>
                          </a:solidFill>
                          <a:latin typeface="Bookman Old Style" pitchFamily="18" charset="0"/>
                        </a:rPr>
                        <a:t>ΣΥΝΟΛΙΚΟ ΙΔΙΩΤΙΚΟ ΚΟΣΤΟΣ ΠΡΟΕΤΟΙΜΑΣΙΑΣ  ΕΙΣΑΓΩΓΗΣ ΣΤΗΝ ΤΡΙΤΟΒΑΘΜΙΑ ΚΑΙ ΚΟΣΤΟΣ ενός ΕΤΟΥΣ ΦΟΙΤΗΣΗΣ ΣΕ ΑΕΙ</a:t>
                      </a:r>
                    </a:p>
                  </a:txBody>
                  <a:tcPr marL="7374" marR="7374" marT="7374"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646498">
                <a:tc gridSpan="3">
                  <a:txBody>
                    <a:bodyPr/>
                    <a:lstStyle/>
                    <a:p>
                      <a:pPr algn="ctr" fontAlgn="b"/>
                      <a:r>
                        <a:rPr lang="el-GR" sz="1600" b="1" i="1" u="none" strike="noStrike" dirty="0">
                          <a:solidFill>
                            <a:srgbClr val="000000"/>
                          </a:solidFill>
                          <a:latin typeface="Bookman Old Style" pitchFamily="18" charset="0"/>
                        </a:rPr>
                        <a:t>Μέσω φροντιστηρίων</a:t>
                      </a:r>
                    </a:p>
                  </a:txBody>
                  <a:tcPr marL="7374" marR="7374" marT="73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fontAlgn="b"/>
                      <a:r>
                        <a:rPr lang="el-GR" sz="1600" b="1" i="1" u="none" strike="noStrike" dirty="0">
                          <a:solidFill>
                            <a:srgbClr val="000000"/>
                          </a:solidFill>
                          <a:latin typeface="Bookman Old Style" pitchFamily="18" charset="0"/>
                        </a:rPr>
                        <a:t>Μέσω ιδιαίτερων</a:t>
                      </a:r>
                    </a:p>
                  </a:txBody>
                  <a:tcPr marL="7374" marR="7374" marT="73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fontAlgn="b"/>
                      <a:r>
                        <a:rPr lang="el-GR" sz="1600" b="1" i="1" u="none" strike="noStrike" dirty="0">
                          <a:solidFill>
                            <a:srgbClr val="000000"/>
                          </a:solidFill>
                          <a:latin typeface="Bookman Old Style" pitchFamily="18" charset="0"/>
                        </a:rPr>
                        <a:t>Μέσω ιδιαίτερων και φροντιστηρίων</a:t>
                      </a:r>
                    </a:p>
                  </a:txBody>
                  <a:tcPr marL="7374" marR="7374" marT="737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1"/>
                  </a:ext>
                </a:extLst>
              </a:tr>
              <a:tr h="762865">
                <a:tc>
                  <a:txBody>
                    <a:bodyPr/>
                    <a:lstStyle/>
                    <a:p>
                      <a:pPr algn="just" fontAlgn="t"/>
                      <a:r>
                        <a:rPr lang="el-GR" sz="1600" b="0" i="0" u="none" strike="noStrike">
                          <a:solidFill>
                            <a:srgbClr val="000000"/>
                          </a:solidFill>
                          <a:latin typeface="Bookman Old Style" pitchFamily="18" charset="0"/>
                        </a:rPr>
                        <a:t>Είδος δαπάνης</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Ιδιωτικό σχολείο</a:t>
                      </a:r>
                    </a:p>
                  </a:txBody>
                  <a:tcPr marL="7374" marR="7374" marT="737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Δημόσιο σχολείο</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dirty="0">
                          <a:solidFill>
                            <a:srgbClr val="000000"/>
                          </a:solidFill>
                          <a:latin typeface="Bookman Old Style" pitchFamily="18" charset="0"/>
                        </a:rPr>
                        <a:t>Ιδιωτικό σχολείο</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Δημόσιο σχολείο</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Ιδιωτικό σχολείο</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Δημόσιο σχολείο</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5798">
                <a:tc>
                  <a:txBody>
                    <a:bodyPr/>
                    <a:lstStyle/>
                    <a:p>
                      <a:pPr algn="just" fontAlgn="t"/>
                      <a:r>
                        <a:rPr lang="el-GR" sz="1600" b="0" i="0" u="none" strike="noStrike">
                          <a:solidFill>
                            <a:srgbClr val="000000"/>
                          </a:solidFill>
                          <a:latin typeface="Bookman Old Style" pitchFamily="18" charset="0"/>
                        </a:rPr>
                        <a:t>Δαπάνες φοίτησης στο Λύκειο</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18350</a:t>
                      </a:r>
                    </a:p>
                  </a:txBody>
                  <a:tcPr marL="7374" marR="7374" marT="737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0</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18350</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0</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18350</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0</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89556">
                <a:tc>
                  <a:txBody>
                    <a:bodyPr/>
                    <a:lstStyle/>
                    <a:p>
                      <a:pPr algn="just" fontAlgn="t"/>
                      <a:r>
                        <a:rPr lang="el-GR" sz="1600" b="0" i="0" u="none" strike="noStrike">
                          <a:solidFill>
                            <a:srgbClr val="000000"/>
                          </a:solidFill>
                          <a:latin typeface="Bookman Old Style" pitchFamily="18" charset="0"/>
                        </a:rPr>
                        <a:t>Δαπάνες προετοιμασίας μόνο με φροντιστήριο </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11.955</a:t>
                      </a:r>
                    </a:p>
                  </a:txBody>
                  <a:tcPr marL="7374" marR="7374" marT="737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9.992,4</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24.788</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14.136</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19.683.2</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18.350,6</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54206">
                <a:tc>
                  <a:txBody>
                    <a:bodyPr/>
                    <a:lstStyle/>
                    <a:p>
                      <a:pPr algn="just" fontAlgn="t"/>
                      <a:r>
                        <a:rPr lang="el-GR" sz="1600" b="0" i="0" u="none" strike="noStrike">
                          <a:solidFill>
                            <a:srgbClr val="000000"/>
                          </a:solidFill>
                          <a:latin typeface="Bookman Old Style" pitchFamily="18" charset="0"/>
                        </a:rPr>
                        <a:t>Δαπάνες φοίτησης τον πρώτο χρόνο στο Πανεπιστήμιο</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5.626,6</a:t>
                      </a:r>
                    </a:p>
                  </a:txBody>
                  <a:tcPr marL="7374" marR="7374" marT="737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5231,5</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5.626,6</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5.231,5</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5.626,6</a:t>
                      </a:r>
                    </a:p>
                  </a:txBody>
                  <a:tcPr marL="7374" marR="7374" marT="7374"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5231,5</a:t>
                      </a:r>
                    </a:p>
                  </a:txBody>
                  <a:tcPr marL="7374" marR="7374" marT="737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9108">
                <a:tc>
                  <a:txBody>
                    <a:bodyPr/>
                    <a:lstStyle/>
                    <a:p>
                      <a:pPr algn="just" fontAlgn="t"/>
                      <a:r>
                        <a:rPr lang="el-GR" sz="1600" b="0" i="0" u="none" strike="noStrike">
                          <a:solidFill>
                            <a:srgbClr val="000000"/>
                          </a:solidFill>
                          <a:latin typeface="Bookman Old Style" pitchFamily="18" charset="0"/>
                        </a:rPr>
                        <a:t>Σύνολο</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35.931,6</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15.223.9</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48.764.6</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19.367,5</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a:solidFill>
                            <a:srgbClr val="000000"/>
                          </a:solidFill>
                          <a:latin typeface="Bookman Old Style" pitchFamily="18" charset="0"/>
                        </a:rPr>
                        <a:t>43.659,8</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r>
                        <a:rPr lang="el-GR" sz="1600" b="0" i="0" u="none" strike="noStrike" dirty="0">
                          <a:solidFill>
                            <a:srgbClr val="000000"/>
                          </a:solidFill>
                          <a:latin typeface="Bookman Old Style" pitchFamily="18" charset="0"/>
                        </a:rPr>
                        <a:t>23.582,1</a:t>
                      </a:r>
                    </a:p>
                  </a:txBody>
                  <a:tcPr marL="7374" marR="7374" marT="737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07504" y="188633"/>
          <a:ext cx="8964488" cy="5526388"/>
        </p:xfrm>
        <a:graphic>
          <a:graphicData uri="http://schemas.openxmlformats.org/drawingml/2006/table">
            <a:tbl>
              <a:tblPr/>
              <a:tblGrid>
                <a:gridCol w="2719226">
                  <a:extLst>
                    <a:ext uri="{9D8B030D-6E8A-4147-A177-3AD203B41FA5}">
                      <a16:colId xmlns:a16="http://schemas.microsoft.com/office/drawing/2014/main" val="20000"/>
                    </a:ext>
                  </a:extLst>
                </a:gridCol>
                <a:gridCol w="851626">
                  <a:extLst>
                    <a:ext uri="{9D8B030D-6E8A-4147-A177-3AD203B41FA5}">
                      <a16:colId xmlns:a16="http://schemas.microsoft.com/office/drawing/2014/main" val="20001"/>
                    </a:ext>
                  </a:extLst>
                </a:gridCol>
                <a:gridCol w="791863">
                  <a:extLst>
                    <a:ext uri="{9D8B030D-6E8A-4147-A177-3AD203B41FA5}">
                      <a16:colId xmlns:a16="http://schemas.microsoft.com/office/drawing/2014/main" val="20002"/>
                    </a:ext>
                  </a:extLst>
                </a:gridCol>
                <a:gridCol w="956213">
                  <a:extLst>
                    <a:ext uri="{9D8B030D-6E8A-4147-A177-3AD203B41FA5}">
                      <a16:colId xmlns:a16="http://schemas.microsoft.com/office/drawing/2014/main" val="20003"/>
                    </a:ext>
                  </a:extLst>
                </a:gridCol>
                <a:gridCol w="1225146">
                  <a:extLst>
                    <a:ext uri="{9D8B030D-6E8A-4147-A177-3AD203B41FA5}">
                      <a16:colId xmlns:a16="http://schemas.microsoft.com/office/drawing/2014/main" val="20004"/>
                    </a:ext>
                  </a:extLst>
                </a:gridCol>
                <a:gridCol w="1464201">
                  <a:extLst>
                    <a:ext uri="{9D8B030D-6E8A-4147-A177-3AD203B41FA5}">
                      <a16:colId xmlns:a16="http://schemas.microsoft.com/office/drawing/2014/main" val="20005"/>
                    </a:ext>
                  </a:extLst>
                </a:gridCol>
                <a:gridCol w="956213">
                  <a:extLst>
                    <a:ext uri="{9D8B030D-6E8A-4147-A177-3AD203B41FA5}">
                      <a16:colId xmlns:a16="http://schemas.microsoft.com/office/drawing/2014/main" val="20006"/>
                    </a:ext>
                  </a:extLst>
                </a:gridCol>
              </a:tblGrid>
              <a:tr h="1100872">
                <a:tc gridSpan="7">
                  <a:txBody>
                    <a:bodyPr/>
                    <a:lstStyle/>
                    <a:p>
                      <a:pPr algn="ctr" fontAlgn="b"/>
                      <a:r>
                        <a:rPr lang="el-GR" sz="1600" b="1" i="0" u="none" strike="noStrike" dirty="0">
                          <a:solidFill>
                            <a:srgbClr val="000000"/>
                          </a:solidFill>
                          <a:latin typeface="Bookman Old Style" pitchFamily="18" charset="0"/>
                        </a:rPr>
                        <a:t>Δευτεροβάθμια εκπαίδευση, εκπαιδευτικό προσωπικό και μαθητικός πληθυσμός κατά την έναρξη του σχολικού έτους, 2008- 2013</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462366">
                <a:tc gridSpan="2">
                  <a:txBody>
                    <a:bodyPr/>
                    <a:lstStyle/>
                    <a:p>
                      <a:pPr algn="l" fontAlgn="b"/>
                      <a:r>
                        <a:rPr lang="el-GR" sz="1400" b="1" i="0" u="none" strike="noStrike" dirty="0">
                          <a:solidFill>
                            <a:srgbClr val="000000"/>
                          </a:solidFill>
                          <a:latin typeface="Bookman Old Style" pitchFamily="18" charset="0"/>
                        </a:rPr>
                        <a:t>Ιδιωτική Δευτεροβάθμια Εκπαίδευση</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a:txBody>
                    <a:bodyPr/>
                    <a:lstStyle/>
                    <a:p>
                      <a:pPr algn="l" fontAlgn="b"/>
                      <a:endParaRPr lang="el-GR" sz="1400" b="0" i="0" u="none" strike="noStrike" dirty="0">
                        <a:solidFill>
                          <a:srgbClr val="000000"/>
                        </a:solidFill>
                        <a:latin typeface="Bookman Old Style" pitchFamily="18"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l-GR" sz="1400" b="0" i="0" u="none" strike="noStrike" dirty="0">
                        <a:solidFill>
                          <a:srgbClr val="000000"/>
                        </a:solidFill>
                        <a:latin typeface="Bookman Old Style" pitchFamily="18" charset="0"/>
                      </a:endParaRP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l" fontAlgn="b"/>
                      <a:r>
                        <a:rPr lang="el-GR" sz="1400" b="1" i="0" u="none" strike="noStrike" dirty="0">
                          <a:solidFill>
                            <a:srgbClr val="000000"/>
                          </a:solidFill>
                          <a:latin typeface="Bookman Old Style" pitchFamily="18" charset="0"/>
                        </a:rPr>
                        <a:t>Δημόσια Δευτεροβάθμια Εκπαίδευση</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440350">
                <a:tc>
                  <a:txBody>
                    <a:bodyPr/>
                    <a:lstStyle/>
                    <a:p>
                      <a:pPr algn="l" fontAlgn="t"/>
                      <a:r>
                        <a:rPr lang="en-GB" sz="1400" b="1" i="0" u="none" strike="noStrike" dirty="0" err="1">
                          <a:solidFill>
                            <a:srgbClr val="000080"/>
                          </a:solidFill>
                          <a:latin typeface="Bookman Old Style" pitchFamily="18" charset="0"/>
                          <a:cs typeface="Arial"/>
                        </a:rPr>
                        <a:t>Είδος</a:t>
                      </a:r>
                      <a:r>
                        <a:rPr lang="en-GB" sz="1400" b="1" i="0" u="none" strike="noStrike" dirty="0">
                          <a:solidFill>
                            <a:srgbClr val="000080"/>
                          </a:solidFill>
                          <a:latin typeface="Bookman Old Style" pitchFamily="18" charset="0"/>
                          <a:cs typeface="Arial"/>
                        </a:rPr>
                        <a:t> </a:t>
                      </a:r>
                      <a:r>
                        <a:rPr lang="en-GB" sz="1400" b="1" i="0" u="none" strike="noStrike" dirty="0" err="1">
                          <a:solidFill>
                            <a:srgbClr val="000080"/>
                          </a:solidFill>
                          <a:latin typeface="Bookman Old Style" pitchFamily="18" charset="0"/>
                          <a:cs typeface="Arial"/>
                        </a:rPr>
                        <a:t>σχολείου</a:t>
                      </a:r>
                      <a:endParaRPr lang="el-GR" sz="1400" b="1" i="0" u="none" strike="noStrike" dirty="0">
                        <a:solidFill>
                          <a:srgbClr val="00008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2008</a:t>
                      </a:r>
                      <a:endParaRPr lang="el-GR" sz="1400" b="1" i="0" u="none" strike="noStrike">
                        <a:solidFill>
                          <a:srgbClr val="00008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2013</a:t>
                      </a:r>
                      <a:endParaRPr lang="el-GR" sz="1400" b="1" i="0" u="none" strike="noStrike">
                        <a:solidFill>
                          <a:srgbClr val="00008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2008-13</a:t>
                      </a:r>
                      <a:endParaRPr lang="el-GR" sz="1400" b="1" i="0" u="none" strike="noStrike">
                        <a:solidFill>
                          <a:srgbClr val="00008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2008</a:t>
                      </a:r>
                      <a:endParaRPr lang="el-GR" sz="1400" b="1" i="0" u="none" strike="noStrike">
                        <a:solidFill>
                          <a:srgbClr val="00008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2013</a:t>
                      </a:r>
                      <a:endParaRPr lang="el-GR" sz="1400" b="1" i="0" u="none" strike="noStrike">
                        <a:solidFill>
                          <a:srgbClr val="00008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1" i="0" u="none" strike="noStrike">
                          <a:solidFill>
                            <a:srgbClr val="000080"/>
                          </a:solidFill>
                          <a:latin typeface="Bookman Old Style" pitchFamily="18" charset="0"/>
                          <a:cs typeface="Arial"/>
                        </a:rPr>
                        <a:t>2008-13</a:t>
                      </a:r>
                      <a:endParaRPr lang="el-GR" sz="1400" b="1" i="0" u="none" strike="noStrike">
                        <a:solidFill>
                          <a:srgbClr val="00008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40350">
                <a:tc>
                  <a:txBody>
                    <a:bodyPr/>
                    <a:lstStyle/>
                    <a:p>
                      <a:pPr algn="l" fontAlgn="t"/>
                      <a:r>
                        <a:rPr lang="en-GB" sz="1400" b="1" i="1" u="none" strike="noStrike" dirty="0" err="1">
                          <a:solidFill>
                            <a:srgbClr val="000000"/>
                          </a:solidFill>
                          <a:latin typeface="Bookman Old Style" pitchFamily="18" charset="0"/>
                          <a:cs typeface="Arial"/>
                        </a:rPr>
                        <a:t>Ιδιωτικά</a:t>
                      </a:r>
                      <a:r>
                        <a:rPr lang="en-GB" sz="1400" b="1" i="1" u="none" strike="noStrike" dirty="0">
                          <a:solidFill>
                            <a:srgbClr val="000000"/>
                          </a:solidFill>
                          <a:latin typeface="Bookman Old Style" pitchFamily="18" charset="0"/>
                          <a:cs typeface="Arial"/>
                        </a:rPr>
                        <a:t> </a:t>
                      </a:r>
                      <a:r>
                        <a:rPr lang="el-GR" sz="1400" b="1" i="1" u="none" strike="noStrike" dirty="0">
                          <a:solidFill>
                            <a:srgbClr val="000000"/>
                          </a:solidFill>
                          <a:latin typeface="Bookman Old Style" pitchFamily="18" charset="0"/>
                          <a:cs typeface="Arial"/>
                        </a:rPr>
                        <a:t> </a:t>
                      </a:r>
                      <a:r>
                        <a:rPr lang="en-GB" sz="1400" b="1" i="1" u="none" strike="noStrike" dirty="0" err="1">
                          <a:solidFill>
                            <a:srgbClr val="000000"/>
                          </a:solidFill>
                          <a:latin typeface="Bookman Old Style" pitchFamily="18" charset="0"/>
                          <a:cs typeface="Arial"/>
                        </a:rPr>
                        <a:t>ημερήσια</a:t>
                      </a:r>
                      <a:endParaRPr lang="el-GR" sz="1400" b="1" i="1"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400" b="1" i="0" u="none" strike="noStrike" dirty="0">
                          <a:solidFill>
                            <a:srgbClr val="000000"/>
                          </a:solidFill>
                          <a:latin typeface="Bookman Old Style" pitchFamily="18" charset="0"/>
                          <a:cs typeface="Arial"/>
                        </a:rPr>
                        <a:t> </a:t>
                      </a:r>
                      <a:endParaRPr lang="el-GR" sz="1400" b="1"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400" b="1" i="0" u="none" strike="noStrike" dirty="0">
                          <a:solidFill>
                            <a:srgbClr val="000000"/>
                          </a:solidFill>
                          <a:latin typeface="Bookman Old Style" pitchFamily="18" charset="0"/>
                          <a:cs typeface="Arial"/>
                        </a:rPr>
                        <a:t> </a:t>
                      </a:r>
                      <a:endParaRPr lang="el-GR" sz="1400" b="1"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dirty="0">
                          <a:solidFill>
                            <a:srgbClr val="000000"/>
                          </a:solidFill>
                          <a:latin typeface="Bookman Old Style" pitchFamily="18" charset="0"/>
                        </a:rPr>
                        <a:t> </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400" b="1" i="0" u="none" strike="noStrike" dirty="0">
                          <a:solidFill>
                            <a:srgbClr val="000000"/>
                          </a:solidFill>
                          <a:latin typeface="Bookman Old Style" pitchFamily="18" charset="0"/>
                          <a:cs typeface="Arial"/>
                        </a:rPr>
                        <a:t> </a:t>
                      </a:r>
                      <a:endParaRPr lang="el-GR" sz="1400" b="1"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1400" b="1" i="0" u="none" strike="noStrike">
                          <a:solidFill>
                            <a:srgbClr val="000000"/>
                          </a:solidFill>
                          <a:latin typeface="Bookman Old Style" pitchFamily="18" charset="0"/>
                          <a:cs typeface="Arial"/>
                        </a:rPr>
                        <a:t> </a:t>
                      </a:r>
                      <a:endParaRPr lang="el-GR" sz="1400" b="1"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 </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0350">
                <a:tc>
                  <a:txBody>
                    <a:bodyPr/>
                    <a:lstStyle/>
                    <a:p>
                      <a:pPr algn="l" fontAlgn="t"/>
                      <a:r>
                        <a:rPr lang="en-GB" sz="1400" b="0" i="0" u="none" strike="noStrike">
                          <a:solidFill>
                            <a:srgbClr val="000000"/>
                          </a:solidFill>
                          <a:latin typeface="Bookman Old Style" pitchFamily="18" charset="0"/>
                          <a:cs typeface="Arial"/>
                        </a:rPr>
                        <a:t>Σχολικές μονάδες</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99</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91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-8,1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1.191</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1.142</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-4,1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0350">
                <a:tc>
                  <a:txBody>
                    <a:bodyPr/>
                    <a:lstStyle/>
                    <a:p>
                      <a:pPr algn="l" fontAlgn="t"/>
                      <a:r>
                        <a:rPr lang="en-GB" sz="1400" b="0" i="0" u="none" strike="noStrike">
                          <a:solidFill>
                            <a:srgbClr val="000000"/>
                          </a:solidFill>
                          <a:latin typeface="Bookman Old Style" pitchFamily="18" charset="0"/>
                          <a:cs typeface="Arial"/>
                        </a:rPr>
                        <a:t>Διδακτικό προσωπικό</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1681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1.652</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-1,7</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24211</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20.925</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-13,6</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0350">
                <a:tc>
                  <a:txBody>
                    <a:bodyPr/>
                    <a:lstStyle/>
                    <a:p>
                      <a:pPr algn="l" fontAlgn="t"/>
                      <a:r>
                        <a:rPr lang="en-GB" sz="1400" b="0" i="0" u="none" strike="noStrike">
                          <a:solidFill>
                            <a:srgbClr val="000000"/>
                          </a:solidFill>
                          <a:latin typeface="Bookman Old Style" pitchFamily="18" charset="0"/>
                          <a:cs typeface="Arial"/>
                        </a:rPr>
                        <a:t>Άντρες</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922</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919</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-0,3</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11.489</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9566</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-16,7</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0350">
                <a:tc>
                  <a:txBody>
                    <a:bodyPr/>
                    <a:lstStyle/>
                    <a:p>
                      <a:pPr algn="l" fontAlgn="t"/>
                      <a:r>
                        <a:rPr lang="en-GB" sz="1400" b="0" i="0" u="none" strike="noStrike">
                          <a:solidFill>
                            <a:srgbClr val="000000"/>
                          </a:solidFill>
                          <a:latin typeface="Bookman Old Style" pitchFamily="18" charset="0"/>
                          <a:cs typeface="Arial"/>
                        </a:rPr>
                        <a:t>Γυναίκες</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759</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733</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-3,4</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12722</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11359</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-10,7</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40350">
                <a:tc>
                  <a:txBody>
                    <a:bodyPr/>
                    <a:lstStyle/>
                    <a:p>
                      <a:pPr algn="l" fontAlgn="t"/>
                      <a:r>
                        <a:rPr lang="el-GR" sz="1400" b="0" i="0" u="none" strike="noStrike">
                          <a:solidFill>
                            <a:srgbClr val="000000"/>
                          </a:solidFill>
                          <a:latin typeface="Bookman Old Style" pitchFamily="18" charset="0"/>
                        </a:rPr>
                        <a:t>Λόγος καθηγητών/ καθηγήτριες</a:t>
                      </a: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1,21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1,25</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3,2</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0,9</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0,84</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-6,7</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40350">
                <a:tc>
                  <a:txBody>
                    <a:bodyPr/>
                    <a:lstStyle/>
                    <a:p>
                      <a:pPr algn="l" fontAlgn="t"/>
                      <a:r>
                        <a:rPr lang="en-GB" sz="1400" b="0" i="0" u="none" strike="noStrike" dirty="0">
                          <a:solidFill>
                            <a:srgbClr val="000000"/>
                          </a:solidFill>
                          <a:latin typeface="Bookman Old Style" pitchFamily="18" charset="0"/>
                          <a:cs typeface="Arial"/>
                        </a:rPr>
                        <a:t>Μαθητές</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15.818</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12.636</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-20,1</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218.033</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225.183</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3,3</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40350">
                <a:tc>
                  <a:txBody>
                    <a:bodyPr/>
                    <a:lstStyle/>
                    <a:p>
                      <a:pPr algn="l" fontAlgn="t"/>
                      <a:r>
                        <a:rPr lang="en-GB" sz="1400" b="0" i="0" u="none" strike="noStrike" dirty="0">
                          <a:solidFill>
                            <a:srgbClr val="000000"/>
                          </a:solidFill>
                          <a:latin typeface="Bookman Old Style" pitchFamily="18" charset="0"/>
                          <a:cs typeface="Arial"/>
                        </a:rPr>
                        <a:t>Μαθητές ανά διδάσκοντα</a:t>
                      </a:r>
                      <a:endParaRPr lang="el-GR" sz="1400" b="0" i="0" u="none" strike="noStrike" dirty="0">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8,4</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7,65</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a:solidFill>
                            <a:srgbClr val="000000"/>
                          </a:solidFill>
                          <a:latin typeface="Bookman Old Style" pitchFamily="18" charset="0"/>
                        </a:rPr>
                        <a:t>-8,9</a:t>
                      </a:r>
                      <a:endParaRPr lang="el-GR" sz="1400" b="0" i="0" u="none" strike="noStrike">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a:solidFill>
                            <a:srgbClr val="000000"/>
                          </a:solidFill>
                          <a:latin typeface="Bookman Old Style" pitchFamily="18" charset="0"/>
                          <a:cs typeface="Arial"/>
                        </a:rPr>
                        <a:t>7,8</a:t>
                      </a:r>
                      <a:endParaRPr lang="el-GR" sz="1400" b="0" i="0" u="none" strike="noStrike">
                        <a:solidFill>
                          <a:srgbClr val="000000"/>
                        </a:solidFill>
                        <a:latin typeface="Bookman Old Style" pitchFamily="18" charset="0"/>
                      </a:endParaRPr>
                    </a:p>
                  </a:txBody>
                  <a:tcPr marL="9525" marR="9525" marT="952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GB" sz="1400" b="0" i="0" u="none" strike="noStrike" dirty="0">
                          <a:solidFill>
                            <a:srgbClr val="000000"/>
                          </a:solidFill>
                          <a:latin typeface="Bookman Old Style" pitchFamily="18" charset="0"/>
                          <a:cs typeface="Arial"/>
                        </a:rPr>
                        <a:t>10,76</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400" b="0" i="0" u="none" strike="noStrike" dirty="0">
                          <a:solidFill>
                            <a:srgbClr val="000000"/>
                          </a:solidFill>
                          <a:latin typeface="Bookman Old Style" pitchFamily="18" charset="0"/>
                        </a:rPr>
                        <a:t>38</a:t>
                      </a:r>
                      <a:endParaRPr lang="el-GR" sz="1400" b="0" i="0" u="none" strike="noStrike" dirty="0">
                        <a:solidFill>
                          <a:srgbClr val="000000"/>
                        </a:solidFill>
                        <a:latin typeface="Bookman Old Style" pitchFamily="18" charset="0"/>
                      </a:endParaRP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071538" y="928670"/>
          <a:ext cx="7072362" cy="5000660"/>
        </p:xfrm>
        <a:graphic>
          <a:graphicData uri="http://schemas.openxmlformats.org/drawingml/2006/table">
            <a:tbl>
              <a:tblPr/>
              <a:tblGrid>
                <a:gridCol w="7072362">
                  <a:extLst>
                    <a:ext uri="{9D8B030D-6E8A-4147-A177-3AD203B41FA5}">
                      <a16:colId xmlns:a16="http://schemas.microsoft.com/office/drawing/2014/main" val="20000"/>
                    </a:ext>
                  </a:extLst>
                </a:gridCol>
              </a:tblGrid>
              <a:tr h="1250122">
                <a:tc>
                  <a:txBody>
                    <a:bodyPr/>
                    <a:lstStyle/>
                    <a:p>
                      <a:pPr algn="ctr" fontAlgn="b"/>
                      <a:r>
                        <a:rPr lang="el-GR" sz="2400" b="1" i="0" u="none" strike="noStrike" dirty="0">
                          <a:solidFill>
                            <a:srgbClr val="000000"/>
                          </a:solidFill>
                          <a:latin typeface="Bookman Old Style" pitchFamily="18" charset="0"/>
                        </a:rPr>
                        <a:t>Ετήσιο Ιδιωτικό Κόστος προετοιμασίας για την εισαγωγή στην τριτοβάθμια εκπαίδευση    </a:t>
                      </a:r>
                    </a:p>
                  </a:txBody>
                  <a:tcPr marL="7620" marR="7620" marT="7620" marB="0" anchor="b">
                    <a:lnL>
                      <a:noFill/>
                    </a:lnL>
                    <a:lnR>
                      <a:noFill/>
                    </a:lnR>
                    <a:lnT>
                      <a:noFill/>
                    </a:lnT>
                    <a:lnB>
                      <a:noFill/>
                    </a:lnB>
                  </a:tcPr>
                </a:tc>
                <a:extLst>
                  <a:ext uri="{0D108BD9-81ED-4DB2-BD59-A6C34878D82A}">
                    <a16:rowId xmlns:a16="http://schemas.microsoft.com/office/drawing/2014/main" val="10000"/>
                  </a:ext>
                </a:extLst>
              </a:tr>
              <a:tr h="3750538">
                <a:tc>
                  <a:txBody>
                    <a:bodyPr/>
                    <a:lstStyle/>
                    <a:p>
                      <a:pPr algn="l" fontAlgn="b"/>
                      <a:r>
                        <a:rPr lang="el-GR" sz="2400" b="0" i="0" u="none" strike="noStrike" dirty="0">
                          <a:solidFill>
                            <a:srgbClr val="000000"/>
                          </a:solidFill>
                          <a:latin typeface="Bookman Old Style" pitchFamily="18" charset="0"/>
                        </a:rPr>
                        <a:t>Εκτιμώντας ότι για το έτος 2013 οι υποψήφιοι για την εισαγωγή</a:t>
                      </a:r>
                      <a:r>
                        <a:rPr lang="el-GR" sz="2400" b="0" i="0" u="none" strike="noStrike" baseline="0" dirty="0">
                          <a:solidFill>
                            <a:srgbClr val="000000"/>
                          </a:solidFill>
                          <a:latin typeface="Bookman Old Style" pitchFamily="18" charset="0"/>
                        </a:rPr>
                        <a:t> στην τριτοβάθμια ήταν 93.343 υποψήφιοι και ότι αυτοί προετοιμάστηκαν με διαφορετικό τρόπο  για να επιτύχουν την εισαγωγή τους στο Πανεπιστήμιο, τότε το συνολικό ετήσιο ιδιωτικό κόστος προετοιμασίας  ανέρχεται σε: (</a:t>
                      </a:r>
                      <a:r>
                        <a:rPr lang="el-GR" sz="1600" b="0" i="0" u="none" strike="noStrike" dirty="0">
                          <a:solidFill>
                            <a:srgbClr val="000000"/>
                          </a:solidFill>
                          <a:latin typeface="Bookman Old Style" pitchFamily="18" charset="0"/>
                        </a:rPr>
                        <a:t>ΜΓ*ΚΓ+ΜΑ*ΚΑ+(ΜΒΓ*Θ%)*ΚΘ+(ΜΒΓ*ΘΤ%)*ΚΘΤ+(ΜΒΓ*Τ%)*ΚΤ </a:t>
                      </a:r>
                      <a:r>
                        <a:rPr lang="el-GR" sz="2400" b="0" i="0" u="none" strike="noStrike" dirty="0">
                          <a:solidFill>
                            <a:srgbClr val="000000"/>
                          </a:solidFill>
                          <a:latin typeface="Bookman Old Style" pitchFamily="18" charset="0"/>
                        </a:rPr>
                        <a:t>) =         </a:t>
                      </a:r>
                      <a:r>
                        <a:rPr lang="el-GR" sz="2400" b="1" i="0" u="none" strike="noStrike" dirty="0">
                          <a:solidFill>
                            <a:srgbClr val="000000"/>
                          </a:solidFill>
                          <a:latin typeface="Bookman Old Style" pitchFamily="18" charset="0"/>
                        </a:rPr>
                        <a:t>1.102,4 εκατ. ευρώ  </a:t>
                      </a:r>
                    </a:p>
                  </a:txBody>
                  <a:tcPr marL="7620" marR="7620" marT="7620" marB="0" anchor="b">
                    <a:lnL>
                      <a:noFill/>
                    </a:lnL>
                    <a:lnR>
                      <a:noFill/>
                    </a:lnR>
                    <a:lnT>
                      <a:noFill/>
                    </a:lnT>
                    <a:lnB>
                      <a:noFill/>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52225" name="Object 1"/>
          <p:cNvGraphicFramePr>
            <a:graphicFrameLocks noChangeAspect="1"/>
          </p:cNvGraphicFramePr>
          <p:nvPr>
            <p:extLst>
              <p:ext uri="{D42A27DB-BD31-4B8C-83A1-F6EECF244321}">
                <p14:modId xmlns:p14="http://schemas.microsoft.com/office/powerpoint/2010/main" val="2594391024"/>
              </p:ext>
            </p:extLst>
          </p:nvPr>
        </p:nvGraphicFramePr>
        <p:xfrm>
          <a:off x="657225" y="357188"/>
          <a:ext cx="8058150" cy="6286500"/>
        </p:xfrm>
        <a:graphic>
          <a:graphicData uri="http://schemas.openxmlformats.org/presentationml/2006/ole">
            <mc:AlternateContent xmlns:mc="http://schemas.openxmlformats.org/markup-compatibility/2006">
              <mc:Choice xmlns:v="urn:schemas-microsoft-com:vml" Requires="v">
                <p:oleObj name="Slide" r:id="rId2" imgW="1625727" imgH="1219266" progId="PowerPoint.Slide.12">
                  <p:embed/>
                </p:oleObj>
              </mc:Choice>
              <mc:Fallback>
                <p:oleObj name="Slide" r:id="rId2" imgW="1625727" imgH="1219266" progId="PowerPoint.Slide.12">
                  <p:embed/>
                  <p:pic>
                    <p:nvPicPr>
                      <p:cNvPr id="52225" name="Object 1"/>
                      <p:cNvPicPr>
                        <a:picLocks noChangeAspect="1" noChangeArrowheads="1"/>
                      </p:cNvPicPr>
                      <p:nvPr/>
                    </p:nvPicPr>
                    <p:blipFill>
                      <a:blip r:embed="rId3"/>
                      <a:srcRect/>
                      <a:stretch>
                        <a:fillRect/>
                      </a:stretch>
                    </p:blipFill>
                    <p:spPr bwMode="auto">
                      <a:xfrm>
                        <a:off x="657225" y="357188"/>
                        <a:ext cx="8058150" cy="628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3604AE4A-CF40-9C23-9CEF-9BF88B6E5B82}"/>
              </a:ext>
            </a:extLst>
          </p:cNvPr>
          <p:cNvGraphicFramePr>
            <a:graphicFrameLocks noGrp="1"/>
          </p:cNvGraphicFramePr>
          <p:nvPr>
            <p:ph idx="1"/>
          </p:nvPr>
        </p:nvGraphicFramePr>
        <p:xfrm>
          <a:off x="1474839" y="1911760"/>
          <a:ext cx="6201698" cy="3672346"/>
        </p:xfrm>
        <a:graphic>
          <a:graphicData uri="http://schemas.openxmlformats.org/drawingml/2006/table">
            <a:tbl>
              <a:tblPr firstRow="1" firstCol="1" bandRow="1">
                <a:tableStyleId>{5C22544A-7EE6-4342-B048-85BDC9FD1C3A}</a:tableStyleId>
              </a:tblPr>
              <a:tblGrid>
                <a:gridCol w="1550093">
                  <a:extLst>
                    <a:ext uri="{9D8B030D-6E8A-4147-A177-3AD203B41FA5}">
                      <a16:colId xmlns:a16="http://schemas.microsoft.com/office/drawing/2014/main" val="2345686781"/>
                    </a:ext>
                  </a:extLst>
                </a:gridCol>
                <a:gridCol w="1550093">
                  <a:extLst>
                    <a:ext uri="{9D8B030D-6E8A-4147-A177-3AD203B41FA5}">
                      <a16:colId xmlns:a16="http://schemas.microsoft.com/office/drawing/2014/main" val="706043670"/>
                    </a:ext>
                  </a:extLst>
                </a:gridCol>
                <a:gridCol w="1550756">
                  <a:extLst>
                    <a:ext uri="{9D8B030D-6E8A-4147-A177-3AD203B41FA5}">
                      <a16:colId xmlns:a16="http://schemas.microsoft.com/office/drawing/2014/main" val="3301075636"/>
                    </a:ext>
                  </a:extLst>
                </a:gridCol>
                <a:gridCol w="1550756">
                  <a:extLst>
                    <a:ext uri="{9D8B030D-6E8A-4147-A177-3AD203B41FA5}">
                      <a16:colId xmlns:a16="http://schemas.microsoft.com/office/drawing/2014/main" val="249514866"/>
                    </a:ext>
                  </a:extLst>
                </a:gridCol>
              </a:tblGrid>
              <a:tr h="230654">
                <a:tc>
                  <a:txBody>
                    <a:bodyPr/>
                    <a:lstStyle/>
                    <a:p>
                      <a:pPr marL="0" marR="0" algn="just" fontAlgn="base">
                        <a:lnSpc>
                          <a:spcPct val="150000"/>
                        </a:lnSpc>
                      </a:pPr>
                      <a:r>
                        <a:rPr lang="el-GR" sz="800" kern="100">
                          <a:effectLst/>
                        </a:rPr>
                        <a:t>ΕΙΔΟΣ ΔΑΠΑΝΗΣ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ΕΡΕΥΝΑ 1999</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ΕΡΕΥΝΑ 2014</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Μ.Ο. ΔΑΠΑΝΩΝ</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007653391"/>
                  </a:ext>
                </a:extLst>
              </a:tr>
              <a:tr h="487875">
                <a:tc>
                  <a:txBody>
                    <a:bodyPr/>
                    <a:lstStyle/>
                    <a:p>
                      <a:pPr marL="0" marR="0" algn="just" fontAlgn="base">
                        <a:lnSpc>
                          <a:spcPct val="150000"/>
                        </a:lnSpc>
                      </a:pPr>
                      <a:r>
                        <a:rPr lang="el-GR" sz="800" kern="100">
                          <a:effectLst/>
                        </a:rPr>
                        <a:t>ΠΡΟΕΤΟΙΜΑΣΙΑ ΓΙΑ ΤΙΣ ΕΙΣΑΓΩΓΙΚΕΣ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10.553</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14.159</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12.356</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026578777"/>
                  </a:ext>
                </a:extLst>
              </a:tr>
              <a:tr h="230654">
                <a:tc>
                  <a:txBody>
                    <a:bodyPr/>
                    <a:lstStyle/>
                    <a:p>
                      <a:pPr marL="0" marR="0" algn="just" fontAlgn="base">
                        <a:lnSpc>
                          <a:spcPct val="150000"/>
                        </a:lnSpc>
                      </a:pPr>
                      <a:r>
                        <a:rPr lang="el-GR" sz="800" kern="100">
                          <a:effectLst/>
                        </a:rPr>
                        <a:t>ΔΑΠΑΝΕΣ ΣΠΟΥΔΩΝ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4.543 Χ 4,5=20.443</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5.428 Χ 4,5= 24.426</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22.435</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169149931"/>
                  </a:ext>
                </a:extLst>
              </a:tr>
              <a:tr h="230654">
                <a:tc>
                  <a:txBody>
                    <a:bodyPr/>
                    <a:lstStyle/>
                    <a:p>
                      <a:pPr marL="0" marR="0" algn="just" fontAlgn="base">
                        <a:lnSpc>
                          <a:spcPct val="150000"/>
                        </a:lnSpc>
                      </a:pPr>
                      <a:r>
                        <a:rPr lang="el-GR" sz="800" kern="100">
                          <a:effectLst/>
                        </a:rPr>
                        <a:t>ΚΟΣΤΟΣ ΕΥΚΑΙΡΙΑΣ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36.048</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24.960</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30.504</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663339599"/>
                  </a:ext>
                </a:extLst>
              </a:tr>
              <a:tr h="487875">
                <a:tc>
                  <a:txBody>
                    <a:bodyPr/>
                    <a:lstStyle/>
                    <a:p>
                      <a:pPr marL="0" marR="0" algn="just" fontAlgn="base">
                        <a:lnSpc>
                          <a:spcPct val="150000"/>
                        </a:lnSpc>
                      </a:pPr>
                      <a:r>
                        <a:rPr lang="el-GR" sz="800" kern="100">
                          <a:effectLst/>
                        </a:rPr>
                        <a:t>ΣΥΝΟΛΟ ΙΔΩΤΙΚΗΣ ΔΑΠΑΝΗΣ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67.044</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63.545</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65.295</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459818707"/>
                  </a:ext>
                </a:extLst>
              </a:tr>
              <a:tr h="1002317">
                <a:tc>
                  <a:txBody>
                    <a:bodyPr/>
                    <a:lstStyle/>
                    <a:p>
                      <a:pPr marL="0" marR="0" algn="just" fontAlgn="base">
                        <a:lnSpc>
                          <a:spcPct val="150000"/>
                        </a:lnSpc>
                      </a:pPr>
                      <a:r>
                        <a:rPr lang="el-GR" sz="800" kern="100">
                          <a:effectLst/>
                        </a:rPr>
                        <a:t>ΔΗΜΟΣΙΑ ΔΑΠΑΝΗ/ΦΟΙΤΗΤΗ ΣΤΗΝ ΤΡΙΤΟΒΑΘΜΙΑ ΕΚΑΠΑΙΔΕΥΣΗ</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5.034 Χ 4,5 =22.653</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dirty="0">
                          <a:effectLst/>
                        </a:rPr>
                        <a:t>6.130 Χ 4,5=27.585</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25.119</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524557482"/>
                  </a:ext>
                </a:extLst>
              </a:tr>
              <a:tr h="1002317">
                <a:tc>
                  <a:txBody>
                    <a:bodyPr/>
                    <a:lstStyle/>
                    <a:p>
                      <a:pPr marL="0" marR="0" algn="just" fontAlgn="base">
                        <a:lnSpc>
                          <a:spcPct val="150000"/>
                        </a:lnSpc>
                      </a:pPr>
                      <a:r>
                        <a:rPr lang="el-GR" sz="800" kern="100">
                          <a:effectLst/>
                        </a:rPr>
                        <a:t>ΜΟΝΑΔΙΑΙΟ ΚΟΣΤΟΣ ΕΠΕΝΔΥΣΗΣ ΓΙΑ ΤΡΙΤΟΒΑΘΜΙΕΣ ΣΠΟΥΔΕΣ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89.697</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91.130</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dirty="0">
                          <a:effectLst/>
                        </a:rPr>
                        <a:t>90.414</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623948970"/>
                  </a:ext>
                </a:extLst>
              </a:tr>
            </a:tbl>
          </a:graphicData>
        </a:graphic>
      </p:graphicFrame>
      <p:sp>
        <p:nvSpPr>
          <p:cNvPr id="5" name="Rectangle 1">
            <a:extLst>
              <a:ext uri="{FF2B5EF4-FFF2-40B4-BE49-F238E27FC236}">
                <a16:creationId xmlns:a16="http://schemas.microsoft.com/office/drawing/2014/main" id="{B7B72314-AF1B-C688-7D28-404EC6D19377}"/>
              </a:ext>
            </a:extLst>
          </p:cNvPr>
          <p:cNvSpPr>
            <a:spLocks noChangeArrowheads="1"/>
          </p:cNvSpPr>
          <p:nvPr/>
        </p:nvSpPr>
        <p:spPr bwMode="auto">
          <a:xfrm>
            <a:off x="811741" y="901743"/>
            <a:ext cx="752052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algn="just" defTabSz="685800" eaLnBrk="0" fontAlgn="base" hangingPunct="0">
              <a:spcBef>
                <a:spcPct val="0"/>
              </a:spcBef>
              <a:spcAft>
                <a:spcPct val="0"/>
              </a:spcAft>
            </a:pPr>
            <a:r>
              <a:rPr lang="el-GR" altLang="en-US" sz="1200" b="1" dirty="0">
                <a:solidFill>
                  <a:srgbClr val="3E3E3E"/>
                </a:solidFill>
                <a:latin typeface="Calibri" panose="020F0502020204030204" pitchFamily="34" charset="0"/>
                <a:ea typeface="Times New Roman" panose="02020603050405020304" pitchFamily="18" charset="0"/>
                <a:cs typeface="Calibri" panose="020F0502020204030204" pitchFamily="34" charset="0"/>
              </a:rPr>
              <a:t> ΣΥΝΟΛΙΚΕΣ – ΔΗΜΟΣΙΕΣ &amp; ΙΔΙΩΤΙΚΕΣ - ΔΑΠΑΝΕΣ/ΑΤΟΜΟ ΓΙΑ ΣΠΟΥΔΕΣ ΣΤΗΝ ΤΡΙΤΟΒΑΘΜΙΑ ΕΚΠΑΙΔΕΥΣΗ (σε ευρώ)</a:t>
            </a:r>
            <a:endParaRPr lang="el-GR" altLang="en-US" sz="1200" dirty="0">
              <a:latin typeface="Arial" panose="020B0604020202020204" pitchFamily="34" charset="0"/>
            </a:endParaRPr>
          </a:p>
        </p:txBody>
      </p:sp>
    </p:spTree>
    <p:extLst>
      <p:ext uri="{BB962C8B-B14F-4D97-AF65-F5344CB8AC3E}">
        <p14:creationId xmlns:p14="http://schemas.microsoft.com/office/powerpoint/2010/main" val="1361126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34944359-CFFE-75D6-C68D-C6152A5E0462}"/>
              </a:ext>
            </a:extLst>
          </p:cNvPr>
          <p:cNvGraphicFramePr>
            <a:graphicFrameLocks noGrp="1"/>
          </p:cNvGraphicFramePr>
          <p:nvPr>
            <p:ph idx="1"/>
          </p:nvPr>
        </p:nvGraphicFramePr>
        <p:xfrm>
          <a:off x="1064419" y="1400175"/>
          <a:ext cx="6657976" cy="2836070"/>
        </p:xfrm>
        <a:graphic>
          <a:graphicData uri="http://schemas.openxmlformats.org/drawingml/2006/table">
            <a:tbl>
              <a:tblPr firstRow="1" firstCol="1" bandRow="1">
                <a:tableStyleId>{5C22544A-7EE6-4342-B048-85BDC9FD1C3A}</a:tableStyleId>
              </a:tblPr>
              <a:tblGrid>
                <a:gridCol w="1664138">
                  <a:extLst>
                    <a:ext uri="{9D8B030D-6E8A-4147-A177-3AD203B41FA5}">
                      <a16:colId xmlns:a16="http://schemas.microsoft.com/office/drawing/2014/main" val="1437134852"/>
                    </a:ext>
                  </a:extLst>
                </a:gridCol>
                <a:gridCol w="1664138">
                  <a:extLst>
                    <a:ext uri="{9D8B030D-6E8A-4147-A177-3AD203B41FA5}">
                      <a16:colId xmlns:a16="http://schemas.microsoft.com/office/drawing/2014/main" val="2724590415"/>
                    </a:ext>
                  </a:extLst>
                </a:gridCol>
                <a:gridCol w="1664850">
                  <a:extLst>
                    <a:ext uri="{9D8B030D-6E8A-4147-A177-3AD203B41FA5}">
                      <a16:colId xmlns:a16="http://schemas.microsoft.com/office/drawing/2014/main" val="2600027601"/>
                    </a:ext>
                  </a:extLst>
                </a:gridCol>
                <a:gridCol w="1664850">
                  <a:extLst>
                    <a:ext uri="{9D8B030D-6E8A-4147-A177-3AD203B41FA5}">
                      <a16:colId xmlns:a16="http://schemas.microsoft.com/office/drawing/2014/main" val="4159548500"/>
                    </a:ext>
                  </a:extLst>
                </a:gridCol>
              </a:tblGrid>
              <a:tr h="1172744">
                <a:tc>
                  <a:txBody>
                    <a:bodyPr/>
                    <a:lstStyle/>
                    <a:p>
                      <a:pPr marL="0" marR="0" algn="just" fontAlgn="base">
                        <a:lnSpc>
                          <a:spcPct val="150000"/>
                        </a:lnSpc>
                      </a:pPr>
                      <a:r>
                        <a:rPr lang="el-GR" sz="800" kern="100">
                          <a:effectLst/>
                        </a:rPr>
                        <a:t>ΕΙΔΟΣ ΔΑΠΑΝΗΣ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ΠΡΩΤΟΒΑΘΜΙΑ /ΕΤΟΣ</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dirty="0">
                          <a:effectLst/>
                        </a:rPr>
                        <a:t>ΔΕΥΤΕΡΟΒΑΘΜΙΑ/ΕΤΟΣ</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ΣΥΝΟΛΟ ΔΑΠΑΝΗΣ/ΜΑΘΗΤΗ</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638849873"/>
                  </a:ext>
                </a:extLst>
              </a:tr>
              <a:tr h="554442">
                <a:tc>
                  <a:txBody>
                    <a:bodyPr/>
                    <a:lstStyle/>
                    <a:p>
                      <a:pPr marL="0" marR="0" algn="just" fontAlgn="base">
                        <a:lnSpc>
                          <a:spcPct val="150000"/>
                        </a:lnSpc>
                      </a:pPr>
                      <a:r>
                        <a:rPr lang="el-GR" sz="800" kern="100">
                          <a:effectLst/>
                        </a:rPr>
                        <a:t>ΔΗΜΟΣΙΑ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n-US" sz="800" kern="100">
                          <a:effectLst/>
                        </a:rPr>
                        <a:t>3.446</a:t>
                      </a:r>
                      <a:r>
                        <a:rPr lang="el-GR" sz="800" kern="100">
                          <a:effectLst/>
                        </a:rPr>
                        <a:t> (Χ 6 ετη=20.676)</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n-US" sz="800" kern="100" dirty="0">
                          <a:effectLst/>
                        </a:rPr>
                        <a:t>4.539</a:t>
                      </a:r>
                      <a:r>
                        <a:rPr lang="el-GR" sz="800" kern="100" dirty="0">
                          <a:effectLst/>
                        </a:rPr>
                        <a:t> (Χ 6 </a:t>
                      </a:r>
                      <a:r>
                        <a:rPr lang="el-GR" sz="800" kern="100" dirty="0" err="1">
                          <a:effectLst/>
                        </a:rPr>
                        <a:t>ετη</a:t>
                      </a:r>
                      <a:r>
                        <a:rPr lang="el-GR" sz="800" kern="100" dirty="0">
                          <a:effectLst/>
                        </a:rPr>
                        <a:t> =27.234)</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47.910  ΔΔ/Μαθητή</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04733451"/>
                  </a:ext>
                </a:extLst>
              </a:tr>
              <a:tr h="554442">
                <a:tc>
                  <a:txBody>
                    <a:bodyPr/>
                    <a:lstStyle/>
                    <a:p>
                      <a:pPr marL="0" marR="0" algn="just" fontAlgn="base">
                        <a:lnSpc>
                          <a:spcPct val="150000"/>
                        </a:lnSpc>
                      </a:pPr>
                      <a:r>
                        <a:rPr lang="el-GR" sz="800" kern="100">
                          <a:effectLst/>
                        </a:rPr>
                        <a:t>ΙΔΙΩΤΙΚΗ</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n-US" sz="800" kern="100">
                          <a:effectLst/>
                        </a:rPr>
                        <a:t>1950</a:t>
                      </a:r>
                      <a:r>
                        <a:rPr lang="el-GR" sz="800" kern="100">
                          <a:effectLst/>
                        </a:rPr>
                        <a:t>  (Χ 6 ετη= </a:t>
                      </a:r>
                      <a:r>
                        <a:rPr lang="en-US" sz="800" kern="100">
                          <a:effectLst/>
                        </a:rPr>
                        <a:t>11</a:t>
                      </a:r>
                      <a:r>
                        <a:rPr lang="el-GR" sz="800" kern="100">
                          <a:effectLst/>
                        </a:rPr>
                        <a:t>.</a:t>
                      </a:r>
                      <a:r>
                        <a:rPr lang="en-US" sz="800" kern="100">
                          <a:effectLst/>
                        </a:rPr>
                        <a:t>700</a:t>
                      </a:r>
                      <a:r>
                        <a:rPr lang="el-GR" sz="800" kern="100">
                          <a:effectLst/>
                        </a:rPr>
                        <a:t>)</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n-US" sz="800" kern="100">
                          <a:effectLst/>
                        </a:rPr>
                        <a:t>2.369</a:t>
                      </a:r>
                      <a:r>
                        <a:rPr lang="el-GR" sz="800" kern="100">
                          <a:effectLst/>
                        </a:rPr>
                        <a:t> (Χ 6 ετη =14214)</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n-US" sz="800" kern="100">
                          <a:effectLst/>
                        </a:rPr>
                        <a:t>25</a:t>
                      </a:r>
                      <a:r>
                        <a:rPr lang="el-GR" sz="800" kern="100">
                          <a:effectLst/>
                        </a:rPr>
                        <a:t>.</a:t>
                      </a:r>
                      <a:r>
                        <a:rPr lang="en-US" sz="800" kern="100">
                          <a:effectLst/>
                        </a:rPr>
                        <a:t>914</a:t>
                      </a:r>
                      <a:r>
                        <a:rPr lang="el-GR" sz="800" kern="100">
                          <a:effectLst/>
                        </a:rPr>
                        <a:t>  ΙΔ/Μαθητή</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532549551"/>
                  </a:ext>
                </a:extLst>
              </a:tr>
              <a:tr h="554442">
                <a:tc>
                  <a:txBody>
                    <a:bodyPr/>
                    <a:lstStyle/>
                    <a:p>
                      <a:pPr marL="0" marR="0" algn="just" fontAlgn="base">
                        <a:lnSpc>
                          <a:spcPct val="150000"/>
                        </a:lnSpc>
                      </a:pPr>
                      <a:r>
                        <a:rPr lang="el-GR" sz="800" kern="100">
                          <a:effectLst/>
                        </a:rPr>
                        <a:t>ΣΥΝΟΛΟ</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a:effectLst/>
                        </a:rPr>
                        <a:t> </a:t>
                      </a:r>
                      <a:endParaRPr lang="en-US" sz="8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just" fontAlgn="base">
                        <a:lnSpc>
                          <a:spcPct val="150000"/>
                        </a:lnSpc>
                      </a:pPr>
                      <a:r>
                        <a:rPr lang="el-GR" sz="800" kern="100" dirty="0">
                          <a:effectLst/>
                        </a:rPr>
                        <a:t>7</a:t>
                      </a:r>
                      <a:r>
                        <a:rPr lang="en-US" sz="800" kern="100" dirty="0">
                          <a:effectLst/>
                        </a:rPr>
                        <a:t>3</a:t>
                      </a:r>
                      <a:r>
                        <a:rPr lang="el-GR" sz="800" kern="100" dirty="0">
                          <a:effectLst/>
                        </a:rPr>
                        <a:t>.8</a:t>
                      </a:r>
                      <a:r>
                        <a:rPr lang="en-US" sz="800" kern="100" dirty="0">
                          <a:effectLst/>
                        </a:rPr>
                        <a:t>24</a:t>
                      </a:r>
                      <a:endParaRPr lang="en-US" sz="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301436256"/>
                  </a:ext>
                </a:extLst>
              </a:tr>
            </a:tbl>
          </a:graphicData>
        </a:graphic>
      </p:graphicFrame>
      <p:sp>
        <p:nvSpPr>
          <p:cNvPr id="5" name="Rectangle 1">
            <a:extLst>
              <a:ext uri="{FF2B5EF4-FFF2-40B4-BE49-F238E27FC236}">
                <a16:creationId xmlns:a16="http://schemas.microsoft.com/office/drawing/2014/main" id="{6D3FE152-0917-B10A-03D7-26A10DDCD987}"/>
              </a:ext>
            </a:extLst>
          </p:cNvPr>
          <p:cNvSpPr>
            <a:spLocks noChangeArrowheads="1"/>
          </p:cNvSpPr>
          <p:nvPr/>
        </p:nvSpPr>
        <p:spPr bwMode="auto">
          <a:xfrm>
            <a:off x="334110" y="878659"/>
            <a:ext cx="847578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algn="just" defTabSz="685800" eaLnBrk="0" fontAlgn="base" hangingPunct="0">
              <a:spcBef>
                <a:spcPct val="0"/>
              </a:spcBef>
              <a:spcAft>
                <a:spcPct val="0"/>
              </a:spcAft>
            </a:pPr>
            <a:r>
              <a:rPr lang="el-GR" altLang="en-US" sz="1500" b="1" dirty="0">
                <a:solidFill>
                  <a:srgbClr val="3E3E3E"/>
                </a:solidFill>
                <a:latin typeface="Calibri" panose="020F0502020204030204" pitchFamily="34" charset="0"/>
                <a:ea typeface="Times New Roman" panose="02020603050405020304" pitchFamily="18" charset="0"/>
                <a:cs typeface="Calibri" panose="020F0502020204030204" pitchFamily="34" charset="0"/>
              </a:rPr>
              <a:t>ΔΗΜΟΣΙΕΣ ΚΑΙ ΙΔΙΩΤΙΚΕΣ ΔΑΠΑΝΕΣ/ΜΑΘΗΤΗ  ΣΤΗΝ ΠΡΩΤΟΒΑΘΜΙΑ ΚΑΙ ΔΕΥΤΕΡΟΒΑΘΜΙΑ ΕΚΠΑΙΔΕΥΣΗ </a:t>
            </a:r>
            <a:endParaRPr lang="el-GR" altLang="en-US" sz="1500" b="1" dirty="0">
              <a:latin typeface="Arial" panose="020B0604020202020204" pitchFamily="34" charset="0"/>
            </a:endParaRPr>
          </a:p>
        </p:txBody>
      </p:sp>
    </p:spTree>
    <p:extLst>
      <p:ext uri="{BB962C8B-B14F-4D97-AF65-F5344CB8AC3E}">
        <p14:creationId xmlns:p14="http://schemas.microsoft.com/office/powerpoint/2010/main" val="3930926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8E0495C-54DE-D089-9247-2D4285D438B1}"/>
              </a:ext>
            </a:extLst>
          </p:cNvPr>
          <p:cNvSpPr>
            <a:spLocks noGrp="1"/>
          </p:cNvSpPr>
          <p:nvPr>
            <p:ph idx="1"/>
          </p:nvPr>
        </p:nvSpPr>
        <p:spPr>
          <a:xfrm>
            <a:off x="135731" y="1197769"/>
            <a:ext cx="8772525" cy="4138613"/>
          </a:xfrm>
        </p:spPr>
        <p:txBody>
          <a:bodyPr>
            <a:noAutofit/>
          </a:bodyPr>
          <a:lstStyle/>
          <a:p>
            <a:pPr marL="0" algn="just" fontAlgn="base"/>
            <a:r>
              <a:rPr lang="el-GR" sz="1800" dirty="0">
                <a:solidFill>
                  <a:srgbClr val="3E3E3E"/>
                </a:solidFill>
                <a:latin typeface="Calibri" panose="020F0502020204030204" pitchFamily="34" charset="0"/>
                <a:ea typeface="Times New Roman" panose="02020603050405020304" pitchFamily="18" charset="0"/>
              </a:rPr>
              <a:t>Με βάση τα παραπάνω στοιχεία για την περίοδο της κρίσης και για τα ηλικιακά επίπεδα που έχουμε ορίσει, ο υπολογισμός της συνολικής επένδυσης σε ανθρώπινο κεφάλαιο των επιστημόνων που εγκατέλειψαν τη χώρα, γίνεται με την εκτίμηση ότι από τους 500 χιλιάδες οι 400 χιλιάδες έχουν τριτοβάθμιες σπουδές, μια εκτίμηση που είναι πολύ μετριοπαθής.</a:t>
            </a:r>
          </a:p>
          <a:p>
            <a:pPr marL="0" algn="just" fontAlgn="base"/>
            <a:endParaRPr lang="en-US" sz="1800" dirty="0">
              <a:latin typeface="Times New Roman" panose="02020603050405020304" pitchFamily="18" charset="0"/>
              <a:ea typeface="Times New Roman" panose="02020603050405020304" pitchFamily="18" charset="0"/>
            </a:endParaRPr>
          </a:p>
          <a:p>
            <a:pPr marL="0" algn="just" fontAlgn="base"/>
            <a:r>
              <a:rPr lang="el-GR" sz="1800" dirty="0">
                <a:solidFill>
                  <a:srgbClr val="3E3E3E"/>
                </a:solidFill>
                <a:latin typeface="Calibri" panose="020F0502020204030204" pitchFamily="34" charset="0"/>
                <a:ea typeface="Times New Roman" panose="02020603050405020304" pitchFamily="18" charset="0"/>
              </a:rPr>
              <a:t>Έτσι, σύμφωνα με το </a:t>
            </a:r>
            <a:r>
              <a:rPr lang="el-GR" sz="1800" dirty="0" err="1">
                <a:solidFill>
                  <a:srgbClr val="3E3E3E"/>
                </a:solidFill>
                <a:latin typeface="Calibri" panose="020F0502020204030204" pitchFamily="34" charset="0"/>
                <a:ea typeface="Times New Roman" panose="02020603050405020304" pitchFamily="18" charset="0"/>
              </a:rPr>
              <a:t>μοναδιαίο</a:t>
            </a:r>
            <a:r>
              <a:rPr lang="el-GR" sz="1800" dirty="0">
                <a:solidFill>
                  <a:srgbClr val="3E3E3E"/>
                </a:solidFill>
                <a:latin typeface="Calibri" panose="020F0502020204030204" pitchFamily="34" charset="0"/>
                <a:ea typeface="Times New Roman" panose="02020603050405020304" pitchFamily="18" charset="0"/>
              </a:rPr>
              <a:t> κόστος της επένδυσης που εκτιμήσαμε παραπάνω η συνολική επένδυση σε </a:t>
            </a:r>
            <a:r>
              <a:rPr lang="el-GR" sz="1800" u="sng" dirty="0">
                <a:solidFill>
                  <a:srgbClr val="3E3E3E"/>
                </a:solidFill>
                <a:latin typeface="Calibri" panose="020F0502020204030204" pitchFamily="34" charset="0"/>
                <a:ea typeface="Times New Roman" panose="02020603050405020304" pitchFamily="18" charset="0"/>
              </a:rPr>
              <a:t>τριτοβάθμιες σπουδές</a:t>
            </a:r>
            <a:r>
              <a:rPr lang="el-GR" sz="1800" dirty="0">
                <a:solidFill>
                  <a:srgbClr val="3E3E3E"/>
                </a:solidFill>
                <a:latin typeface="Calibri" panose="020F0502020204030204" pitchFamily="34" charset="0"/>
                <a:ea typeface="Times New Roman" panose="02020603050405020304" pitchFamily="18" charset="0"/>
              </a:rPr>
              <a:t> αυτών των ατόμων ανέρχεται σε 36,2 δις ευρώ.</a:t>
            </a:r>
          </a:p>
          <a:p>
            <a:pPr marL="0" algn="just" fontAlgn="base"/>
            <a:endParaRPr lang="en-US" sz="1800" dirty="0">
              <a:latin typeface="Times New Roman" panose="02020603050405020304" pitchFamily="18" charset="0"/>
              <a:ea typeface="Times New Roman" panose="02020603050405020304" pitchFamily="18" charset="0"/>
            </a:endParaRPr>
          </a:p>
          <a:p>
            <a:r>
              <a:rPr lang="el-GR" sz="1800" dirty="0">
                <a:solidFill>
                  <a:srgbClr val="3E3E3E"/>
                </a:solidFill>
                <a:latin typeface="Calibri" panose="020F0502020204030204" pitchFamily="34" charset="0"/>
                <a:ea typeface="Calibri" panose="020F0502020204030204" pitchFamily="34" charset="0"/>
              </a:rPr>
              <a:t>Όμως, επειδή οι σπουδές έχουν συνέχεια και αυτές των χαμηλών βαθμίδων αποτελούν προϋπόθεση  για τις ανώτερες και ανώτατες σπουδές το συνολικό </a:t>
            </a:r>
            <a:r>
              <a:rPr lang="el-GR" sz="1800" dirty="0" err="1">
                <a:solidFill>
                  <a:srgbClr val="3E3E3E"/>
                </a:solidFill>
                <a:latin typeface="Calibri" panose="020F0502020204030204" pitchFamily="34" charset="0"/>
                <a:ea typeface="Calibri" panose="020F0502020204030204" pitchFamily="34" charset="0"/>
              </a:rPr>
              <a:t>μοναδιαίο</a:t>
            </a:r>
            <a:r>
              <a:rPr lang="el-GR" sz="1800" dirty="0">
                <a:solidFill>
                  <a:srgbClr val="3E3E3E"/>
                </a:solidFill>
                <a:latin typeface="Calibri" panose="020F0502020204030204" pitchFamily="34" charset="0"/>
                <a:ea typeface="Calibri" panose="020F0502020204030204" pitchFamily="34" charset="0"/>
              </a:rPr>
              <a:t> κόστος, όπως εκτιμήθηκε παραπάνω, ανέρχεται σε 164.238 ευρώ, το σύνολο της επένδυσης σε ανθρώπινο κεφάλαιο που εγκατέλειψε τη χώρα υπολογίζεται σε 65,7 δις ευρώ.</a:t>
            </a:r>
            <a:endParaRPr lang="en-US" sz="1800" dirty="0"/>
          </a:p>
        </p:txBody>
      </p:sp>
    </p:spTree>
    <p:extLst>
      <p:ext uri="{BB962C8B-B14F-4D97-AF65-F5344CB8AC3E}">
        <p14:creationId xmlns:p14="http://schemas.microsoft.com/office/powerpoint/2010/main" val="546129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2D8D119-A704-66BB-1B86-5C4ED6026382}"/>
              </a:ext>
            </a:extLst>
          </p:cNvPr>
          <p:cNvSpPr>
            <a:spLocks noGrp="1"/>
          </p:cNvSpPr>
          <p:nvPr>
            <p:ph idx="1"/>
          </p:nvPr>
        </p:nvSpPr>
        <p:spPr>
          <a:xfrm>
            <a:off x="264319" y="1050131"/>
            <a:ext cx="8622506" cy="4622006"/>
          </a:xfrm>
        </p:spPr>
        <p:txBody>
          <a:bodyPr>
            <a:normAutofit/>
          </a:bodyPr>
          <a:lstStyle/>
          <a:p>
            <a:pPr marL="0" algn="just" fontAlgn="base">
              <a:lnSpc>
                <a:spcPct val="150000"/>
              </a:lnSpc>
            </a:pPr>
            <a:r>
              <a:rPr lang="el-GR" sz="1350" dirty="0">
                <a:solidFill>
                  <a:srgbClr val="000000"/>
                </a:solidFill>
                <a:latin typeface="Calibri" panose="020F0502020204030204" pitchFamily="34" charset="0"/>
                <a:ea typeface="Times New Roman" panose="02020603050405020304" pitchFamily="18" charset="0"/>
              </a:rPr>
              <a:t>Σχετικά με το φαινόμενο του </a:t>
            </a:r>
            <a:r>
              <a:rPr lang="en-US" sz="1350" dirty="0">
                <a:solidFill>
                  <a:srgbClr val="000000"/>
                </a:solidFill>
                <a:latin typeface="Calibri" panose="020F0502020204030204" pitchFamily="34" charset="0"/>
                <a:ea typeface="Times New Roman" panose="02020603050405020304" pitchFamily="18" charset="0"/>
              </a:rPr>
              <a:t>brain drain </a:t>
            </a:r>
            <a:r>
              <a:rPr lang="el-GR" sz="1350" dirty="0">
                <a:solidFill>
                  <a:srgbClr val="000000"/>
                </a:solidFill>
                <a:latin typeface="Calibri" panose="020F0502020204030204" pitchFamily="34" charset="0"/>
                <a:ea typeface="Times New Roman" panose="02020603050405020304" pitchFamily="18" charset="0"/>
              </a:rPr>
              <a:t>η αναζήτηση των αιτίων θα μπορούσε να στηριχθεί στις θεωρίες έλξης – απώθησης (</a:t>
            </a:r>
            <a:r>
              <a:rPr lang="el-GR" sz="1350" dirty="0" err="1">
                <a:solidFill>
                  <a:srgbClr val="000000"/>
                </a:solidFill>
                <a:latin typeface="Calibri" panose="020F0502020204030204" pitchFamily="34" charset="0"/>
                <a:ea typeface="Times New Roman" panose="02020603050405020304" pitchFamily="18" charset="0"/>
              </a:rPr>
              <a:t>push</a:t>
            </a:r>
            <a:r>
              <a:rPr lang="el-GR" sz="1350" dirty="0">
                <a:solidFill>
                  <a:srgbClr val="000000"/>
                </a:solidFill>
                <a:latin typeface="Calibri" panose="020F0502020204030204" pitchFamily="34" charset="0"/>
                <a:ea typeface="Times New Roman" panose="02020603050405020304" pitchFamily="18" charset="0"/>
              </a:rPr>
              <a:t> – </a:t>
            </a:r>
            <a:r>
              <a:rPr lang="el-GR" sz="1350" dirty="0" err="1">
                <a:solidFill>
                  <a:srgbClr val="000000"/>
                </a:solidFill>
                <a:latin typeface="Calibri" panose="020F0502020204030204" pitchFamily="34" charset="0"/>
                <a:ea typeface="Times New Roman" panose="02020603050405020304" pitchFamily="18" charset="0"/>
              </a:rPr>
              <a:t>pull</a:t>
            </a:r>
            <a:r>
              <a:rPr lang="el-GR" sz="1350" dirty="0">
                <a:solidFill>
                  <a:srgbClr val="000000"/>
                </a:solidFill>
                <a:latin typeface="Calibri" panose="020F0502020204030204" pitchFamily="34" charset="0"/>
                <a:ea typeface="Times New Roman" panose="02020603050405020304" pitchFamily="18" charset="0"/>
              </a:rPr>
              <a:t> </a:t>
            </a:r>
            <a:r>
              <a:rPr lang="el-GR" sz="1350" dirty="0" err="1">
                <a:solidFill>
                  <a:srgbClr val="000000"/>
                </a:solidFill>
                <a:latin typeface="Calibri" panose="020F0502020204030204" pitchFamily="34" charset="0"/>
                <a:ea typeface="Times New Roman" panose="02020603050405020304" pitchFamily="18" charset="0"/>
              </a:rPr>
              <a:t>theories</a:t>
            </a:r>
            <a:r>
              <a:rPr lang="el-GR" sz="1350" dirty="0">
                <a:solidFill>
                  <a:srgbClr val="000000"/>
                </a:solidFill>
                <a:latin typeface="Calibri" panose="020F0502020204030204" pitchFamily="34" charset="0"/>
                <a:ea typeface="Times New Roman" panose="02020603050405020304" pitchFamily="18" charset="0"/>
              </a:rPr>
              <a:t>) οι οποίες αναφέρονται στην ανάδειξη των παραμέτρων που ωθούν ένα άτομο να φύγει από την χώρα του και αντίστροφα των παραμέτρων έλξης δηλαδή των λόγων που ελκύουν τα άτομα στη χώρα προορισμού. </a:t>
            </a:r>
            <a:r>
              <a:rPr lang="en-US" sz="1350" dirty="0">
                <a:solidFill>
                  <a:srgbClr val="000000"/>
                </a:solidFill>
                <a:latin typeface="Calibri" panose="020F0502020204030204" pitchFamily="34" charset="0"/>
                <a:ea typeface="Times New Roman" panose="02020603050405020304" pitchFamily="18" charset="0"/>
              </a:rPr>
              <a:t>E</a:t>
            </a:r>
            <a:r>
              <a:rPr lang="el-GR" sz="1350" dirty="0">
                <a:solidFill>
                  <a:srgbClr val="000000"/>
                </a:solidFill>
                <a:latin typeface="Calibri" panose="020F0502020204030204" pitchFamily="34" charset="0"/>
                <a:ea typeface="Times New Roman" panose="02020603050405020304" pitchFamily="18" charset="0"/>
              </a:rPr>
              <a:t>δεικτικά τα σημαντικότερα αίτια μέσα από την διεθνή και ελληνική βιβλιογραφία παρουσιάζονται τα παρακάτω:</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Οι προοπτικές επιστημονικής και επαγγελματικής εξέλιξης, </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η δυνατότητα ανάληψης ερευνητικών και επιχειρηματικών πρωτοβουλιών,</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η προσφορά θέσεων εργασίας με υψηλότερους μισθούς αντίστοιχη των προσόντων</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οι καλές εργασιακές συνθήκες που επικρατούν στις χώρες υποδοχής </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η απορρύθμιση της αγοράς εργασίας στη χώρα απώθησης</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η γήρανση του εργατικού δυναμικού (</a:t>
            </a:r>
            <a:r>
              <a:rPr lang="en-US" sz="1350" dirty="0" err="1">
                <a:solidFill>
                  <a:srgbClr val="000000"/>
                </a:solidFill>
                <a:latin typeface="Calibri" panose="020F0502020204030204" pitchFamily="34" charset="0"/>
                <a:ea typeface="Times New Roman" panose="02020603050405020304" pitchFamily="18" charset="0"/>
              </a:rPr>
              <a:t>Boudarbat</a:t>
            </a:r>
            <a:r>
              <a:rPr lang="el-GR" sz="1350" dirty="0">
                <a:solidFill>
                  <a:srgbClr val="000000"/>
                </a:solidFill>
                <a:latin typeface="Calibri" panose="020F0502020204030204" pitchFamily="34" charset="0"/>
                <a:ea typeface="Times New Roman" panose="02020603050405020304" pitchFamily="18" charset="0"/>
              </a:rPr>
              <a:t>, </a:t>
            </a:r>
            <a:r>
              <a:rPr lang="en-US" sz="1350" dirty="0">
                <a:solidFill>
                  <a:srgbClr val="000000"/>
                </a:solidFill>
                <a:latin typeface="Calibri" panose="020F0502020204030204" pitchFamily="34" charset="0"/>
                <a:ea typeface="Times New Roman" panose="02020603050405020304" pitchFamily="18" charset="0"/>
              </a:rPr>
              <a:t>Boulet</a:t>
            </a:r>
            <a:r>
              <a:rPr lang="el-GR" sz="1350" dirty="0">
                <a:solidFill>
                  <a:srgbClr val="000000"/>
                </a:solidFill>
                <a:latin typeface="Calibri" panose="020F0502020204030204" pitchFamily="34" charset="0"/>
                <a:ea typeface="Times New Roman" panose="02020603050405020304" pitchFamily="18" charset="0"/>
              </a:rPr>
              <a:t>, 2010</a:t>
            </a:r>
            <a:r>
              <a:rPr lang="el-GR" sz="1350" dirty="0">
                <a:latin typeface="Calibri" panose="020F0502020204030204" pitchFamily="34" charset="0"/>
                <a:ea typeface="Times New Roman" panose="02020603050405020304" pitchFamily="18" charset="0"/>
              </a:rPr>
              <a:t>)</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οι χαμηλοί μισθοί στην χώρα απώθησης</a:t>
            </a:r>
            <a:endParaRPr lang="en-US" sz="1350" dirty="0">
              <a:latin typeface="Times New Roman" panose="02020603050405020304" pitchFamily="18" charset="0"/>
              <a:ea typeface="Times New Roman" panose="02020603050405020304" pitchFamily="18" charset="0"/>
            </a:endParaRPr>
          </a:p>
          <a:p>
            <a:pPr marL="257175" indent="-257175" algn="just" fontAlgn="base">
              <a:lnSpc>
                <a:spcPct val="150000"/>
              </a:lnSpc>
              <a:buFont typeface="Symbol" panose="05050102010706020507" pitchFamily="18" charset="2"/>
              <a:buChar char=""/>
            </a:pPr>
            <a:r>
              <a:rPr lang="el-GR" sz="1350" dirty="0">
                <a:solidFill>
                  <a:srgbClr val="000000"/>
                </a:solidFill>
                <a:latin typeface="Calibri" panose="020F0502020204030204" pitchFamily="34" charset="0"/>
                <a:ea typeface="Times New Roman" panose="02020603050405020304" pitchFamily="18" charset="0"/>
              </a:rPr>
              <a:t>η αναξιοκρατία και διαφθορά στη χώρα απώθησης</a:t>
            </a:r>
            <a:endParaRPr lang="en-US" sz="135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6030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1340768"/>
            <a:ext cx="8712968" cy="5088628"/>
          </a:xfrm>
        </p:spPr>
        <p:txBody>
          <a:bodyPr>
            <a:normAutofit lnSpcReduction="10000"/>
          </a:bodyPr>
          <a:lstStyle/>
          <a:p>
            <a:r>
              <a:rPr lang="el-GR" sz="2400" dirty="0"/>
              <a:t>είναι σημαντικό να τονισθεί πως η μείωση της ζήτησης στην ημερήσια ιδιωτική δευτεροβάθμια εκπαίδευση ξεκινά μόλις το 2012, ήτοι τέσσερα χρόνια μετά την έναρξη της οικονομικής κρίσης κι επιταχύνεται το 2013, ενώ ακόμη και στην ιδιωτική βραδινή δευτεροβάθμια εκπαίδευση, η μείωση της ζήτησης ξεκινά με δύο χρόνια καθυστέρηση, το 2010. </a:t>
            </a:r>
          </a:p>
          <a:p>
            <a:r>
              <a:rPr lang="el-GR" sz="2400" dirty="0"/>
              <a:t> Είναι ενδεικτικό ότι σε αντίθεση με τις προηγούμενες χρονιές, κατά το 2013, ο δείκτης τιμών της εκπαίδευσης μειώνεται με τετραπλάσια ταχύτητα συγκριτικά με το γενικό δείκτη τιμών (-4% έναντι -1).</a:t>
            </a:r>
          </a:p>
          <a:p>
            <a:r>
              <a:rPr lang="el-GR" sz="2400" dirty="0"/>
              <a:t>Η  εκρηκτική άνοδος κατά 55% στις εγγραφές για σχολεία που παρέχουν το </a:t>
            </a:r>
            <a:r>
              <a:rPr lang="el-GR" sz="2400" b="1" u="sng" dirty="0"/>
              <a:t>δίπλωμα ΙΒ</a:t>
            </a:r>
            <a:r>
              <a:rPr lang="el-GR" sz="2400" dirty="0"/>
              <a:t>, δείχνει ότι η ύφεση δεν επηρέασε τη συμπεριφορά όλων των κοινωνικών στρωμάτων με τον ίδιο τρόπο. </a:t>
            </a:r>
          </a:p>
          <a:p>
            <a:endParaRPr lang="el-GR" dirty="0"/>
          </a:p>
        </p:txBody>
      </p:sp>
      <p:sp>
        <p:nvSpPr>
          <p:cNvPr id="4" name="1 - Τίτλος"/>
          <p:cNvSpPr>
            <a:spLocks noGrp="1"/>
          </p:cNvSpPr>
          <p:nvPr>
            <p:ph type="title"/>
          </p:nvPr>
        </p:nvSpPr>
        <p:spPr>
          <a:xfrm>
            <a:off x="457200" y="71414"/>
            <a:ext cx="8229600" cy="1143000"/>
          </a:xfrm>
        </p:spPr>
        <p:txBody>
          <a:bodyPr>
            <a:normAutofit/>
          </a:bodyPr>
          <a:lstStyle/>
          <a:p>
            <a:r>
              <a:rPr lang="el-GR" sz="2800" b="1" dirty="0"/>
              <a:t>ΕΚΠΑΙΔΕΥΤΙΚΕΣ ΚΑΙ ΚΟΙΝΩΝΙΚΕΣ ΕΠΙΠΤΩΣΕΙΣ ΑΠΟ ΤΗΝ ΚΡΙΣΗ (3)</a:t>
            </a: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E:\ΘΑΛΗΣ ΜΑΤΘΑΙΟΥ\Φροντιστήρια Αττικής  Η κρίση μειώνει τις τιμές των διδάκτρων - NEWS247_files\pinakas.jpg"/>
          <p:cNvPicPr/>
          <p:nvPr/>
        </p:nvPicPr>
        <p:blipFill>
          <a:blip r:embed="rId2" cstate="print"/>
          <a:srcRect/>
          <a:stretch>
            <a:fillRect/>
          </a:stretch>
        </p:blipFill>
        <p:spPr bwMode="auto">
          <a:xfrm>
            <a:off x="857224" y="928670"/>
            <a:ext cx="7715304" cy="521497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a:t>η εισοδηματική ελαστικότητα ζήτησης της ιδιωτικής δευτεροβάθμιας εκπαίδευσης ταυτίζεται με το συντελεστή α</a:t>
            </a:r>
            <a:r>
              <a:rPr lang="el-GR" baseline="-25000" dirty="0"/>
              <a:t>1 </a:t>
            </a:r>
            <a:r>
              <a:rPr lang="el-GR" dirty="0"/>
              <a:t>της εξίσωσης παλινδρόμησης, συνεπώς </a:t>
            </a:r>
            <a:r>
              <a:rPr lang="en-US" dirty="0"/>
              <a:t>YED</a:t>
            </a:r>
            <a:r>
              <a:rPr lang="el-GR" dirty="0"/>
              <a:t> = 0,25 &lt; 1. </a:t>
            </a:r>
          </a:p>
          <a:p>
            <a:r>
              <a:rPr lang="el-GR" dirty="0"/>
              <a:t>Η ζήτηση για την ιδιωτική εκπαίδευση εμφανίζεται ανελαστική ως προς το εισόδημα για τα χρόνια 2008- 2013.</a:t>
            </a:r>
          </a:p>
        </p:txBody>
      </p:sp>
      <p:sp>
        <p:nvSpPr>
          <p:cNvPr id="4" name="1 - Τίτλος"/>
          <p:cNvSpPr>
            <a:spLocks noGrp="1"/>
          </p:cNvSpPr>
          <p:nvPr>
            <p:ph type="title"/>
          </p:nvPr>
        </p:nvSpPr>
        <p:spPr/>
        <p:txBody>
          <a:bodyPr>
            <a:normAutofit/>
          </a:bodyPr>
          <a:lstStyle/>
          <a:p>
            <a:r>
              <a:rPr lang="el-GR" sz="2800" b="1" dirty="0"/>
              <a:t>ΕΚΠΑΙΔΕΥΤΙΚΕΣ ΚΑΙ ΚΟΙΝΩΝΙΚΕΣ ΕΠΙΠΤΩΣΕΙΣ ΑΠΟ ΤΗΝ ΚΡΙΣΗ (4)</a:t>
            </a:r>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714500" y="1357313"/>
          <a:ext cx="5754095" cy="3943473"/>
        </p:xfrm>
        <a:graphic>
          <a:graphicData uri="http://schemas.openxmlformats.org/drawingml/2006/table">
            <a:tbl>
              <a:tblPr/>
              <a:tblGrid>
                <a:gridCol w="2265993">
                  <a:extLst>
                    <a:ext uri="{9D8B030D-6E8A-4147-A177-3AD203B41FA5}">
                      <a16:colId xmlns:a16="http://schemas.microsoft.com/office/drawing/2014/main" val="20000"/>
                    </a:ext>
                  </a:extLst>
                </a:gridCol>
                <a:gridCol w="2138690">
                  <a:extLst>
                    <a:ext uri="{9D8B030D-6E8A-4147-A177-3AD203B41FA5}">
                      <a16:colId xmlns:a16="http://schemas.microsoft.com/office/drawing/2014/main" val="20001"/>
                    </a:ext>
                  </a:extLst>
                </a:gridCol>
                <a:gridCol w="1349412">
                  <a:extLst>
                    <a:ext uri="{9D8B030D-6E8A-4147-A177-3AD203B41FA5}">
                      <a16:colId xmlns:a16="http://schemas.microsoft.com/office/drawing/2014/main" val="20002"/>
                    </a:ext>
                  </a:extLst>
                </a:gridCol>
              </a:tblGrid>
              <a:tr h="347437">
                <a:tc gridSpan="3">
                  <a:txBody>
                    <a:bodyPr/>
                    <a:lstStyle/>
                    <a:p>
                      <a:pPr algn="ctr" fontAlgn="ctr"/>
                      <a:r>
                        <a:rPr lang="el-GR" sz="1800" b="1" i="0" u="none" strike="noStrike" dirty="0">
                          <a:solidFill>
                            <a:srgbClr val="000000"/>
                          </a:solidFill>
                          <a:latin typeface="Comic Sans MS" pitchFamily="66" charset="0"/>
                        </a:rPr>
                        <a:t>Κατανομή δείγματος ανά Πανεπιστήμιο (2014)</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847745">
                <a:tc>
                  <a:txBody>
                    <a:bodyPr/>
                    <a:lstStyle/>
                    <a:p>
                      <a:pPr algn="ctr" fontAlgn="b"/>
                      <a:r>
                        <a:rPr lang="el-GR" sz="1800" b="1" i="0" u="none" strike="noStrike" dirty="0">
                          <a:solidFill>
                            <a:srgbClr val="000000"/>
                          </a:solidFill>
                          <a:latin typeface="Comic Sans MS" pitchFamily="66" charset="0"/>
                        </a:rPr>
                        <a:t>Πανεπιστήμιο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1" i="0" u="none" strike="noStrike">
                          <a:solidFill>
                            <a:srgbClr val="000000"/>
                          </a:solidFill>
                          <a:latin typeface="Comic Sans MS" pitchFamily="66" charset="0"/>
                        </a:rPr>
                        <a:t>Αριθμός ερωτηματολογίων</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800" b="1" i="0" u="none" strike="noStrike" dirty="0">
                          <a:solidFill>
                            <a:srgbClr val="000000"/>
                          </a:solidFill>
                          <a:latin typeface="Comic Sans MS" pitchFamily="66" charset="0"/>
                        </a:rPr>
                        <a:t>Ποσοστό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3540">
                <a:tc>
                  <a:txBody>
                    <a:bodyPr/>
                    <a:lstStyle/>
                    <a:p>
                      <a:pPr algn="ctr" fontAlgn="t"/>
                      <a:r>
                        <a:rPr lang="el-GR" sz="1800" b="0" i="0" u="none" strike="noStrike" dirty="0">
                          <a:solidFill>
                            <a:srgbClr val="000000"/>
                          </a:solidFill>
                          <a:latin typeface="Comic Sans MS" pitchFamily="66" charset="0"/>
                        </a:rPr>
                        <a:t>ΙΩΑΝΝΙΝΩΝ</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428</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18.1</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3540">
                <a:tc>
                  <a:txBody>
                    <a:bodyPr/>
                    <a:lstStyle/>
                    <a:p>
                      <a:pPr algn="ctr" fontAlgn="t"/>
                      <a:r>
                        <a:rPr lang="el-GR" sz="1800" b="0" i="0" u="none" strike="noStrike">
                          <a:solidFill>
                            <a:srgbClr val="000000"/>
                          </a:solidFill>
                          <a:latin typeface="Comic Sans MS" pitchFamily="66" charset="0"/>
                        </a:rPr>
                        <a:t>ΑΘΗΝΩΝ</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dirty="0">
                          <a:solidFill>
                            <a:srgbClr val="000000"/>
                          </a:solidFill>
                          <a:latin typeface="Comic Sans MS" pitchFamily="66" charset="0"/>
                        </a:rPr>
                        <a:t>606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25.6</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3540">
                <a:tc>
                  <a:txBody>
                    <a:bodyPr/>
                    <a:lstStyle/>
                    <a:p>
                      <a:pPr algn="ctr" fontAlgn="t"/>
                      <a:r>
                        <a:rPr lang="el-GR" sz="1800" b="0" i="0" u="none" strike="noStrike">
                          <a:solidFill>
                            <a:srgbClr val="000000"/>
                          </a:solidFill>
                          <a:latin typeface="Comic Sans MS" pitchFamily="66" charset="0"/>
                        </a:rPr>
                        <a:t>ΠΑΤΡΩΝ</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389</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16.4</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33540">
                <a:tc>
                  <a:txBody>
                    <a:bodyPr/>
                    <a:lstStyle/>
                    <a:p>
                      <a:pPr algn="ctr" fontAlgn="t"/>
                      <a:r>
                        <a:rPr lang="el-GR" sz="1800" b="0" i="0" u="none" strike="noStrike">
                          <a:solidFill>
                            <a:srgbClr val="000000"/>
                          </a:solidFill>
                          <a:latin typeface="Comic Sans MS" pitchFamily="66" charset="0"/>
                        </a:rPr>
                        <a:t>ΘΕΣΣΑΛΟΝΙΚΗΣ</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447</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18.9</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9614">
                <a:tc>
                  <a:txBody>
                    <a:bodyPr/>
                    <a:lstStyle/>
                    <a:p>
                      <a:pPr algn="ctr" fontAlgn="t"/>
                      <a:r>
                        <a:rPr lang="el-GR" sz="1800" b="0" i="0" u="none" strike="noStrike" dirty="0">
                          <a:solidFill>
                            <a:srgbClr val="000000"/>
                          </a:solidFill>
                          <a:latin typeface="Comic Sans MS" pitchFamily="66" charset="0"/>
                        </a:rPr>
                        <a:t>Ε. Μ. Π</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dirty="0">
                          <a:solidFill>
                            <a:srgbClr val="000000"/>
                          </a:solidFill>
                          <a:latin typeface="Comic Sans MS" pitchFamily="66" charset="0"/>
                        </a:rPr>
                        <a:t>139</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dirty="0">
                          <a:solidFill>
                            <a:srgbClr val="000000"/>
                          </a:solidFill>
                          <a:latin typeface="Comic Sans MS" pitchFamily="66" charset="0"/>
                        </a:rPr>
                        <a:t>5.9</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33540">
                <a:tc>
                  <a:txBody>
                    <a:bodyPr/>
                    <a:lstStyle/>
                    <a:p>
                      <a:pPr algn="ctr" fontAlgn="t"/>
                      <a:r>
                        <a:rPr lang="el-GR" sz="1800" b="0" i="0" u="none" strike="noStrike">
                          <a:solidFill>
                            <a:srgbClr val="000000"/>
                          </a:solidFill>
                          <a:latin typeface="Comic Sans MS" pitchFamily="66" charset="0"/>
                        </a:rPr>
                        <a:t>ΚΡΗΤΗΣ</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318</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13.4</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33540">
                <a:tc>
                  <a:txBody>
                    <a:bodyPr/>
                    <a:lstStyle/>
                    <a:p>
                      <a:pPr algn="ctr" fontAlgn="t"/>
                      <a:r>
                        <a:rPr lang="el-GR" sz="1800" b="0" i="0" u="none" strike="noStrike">
                          <a:solidFill>
                            <a:srgbClr val="000000"/>
                          </a:solidFill>
                          <a:latin typeface="Comic Sans MS" pitchFamily="66" charset="0"/>
                        </a:rPr>
                        <a:t>ΑΙΓΑΙΟΥ</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43</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1.8</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7437">
                <a:tc>
                  <a:txBody>
                    <a:bodyPr/>
                    <a:lstStyle/>
                    <a:p>
                      <a:pPr algn="ctr" fontAlgn="t"/>
                      <a:r>
                        <a:rPr lang="el-GR" sz="1800" b="0" i="0" u="none" strike="noStrike">
                          <a:solidFill>
                            <a:srgbClr val="000000"/>
                          </a:solidFill>
                          <a:latin typeface="Comic Sans MS" pitchFamily="66" charset="0"/>
                        </a:rPr>
                        <a:t>ΣΥΝΟΛΟ</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a:solidFill>
                            <a:srgbClr val="000000"/>
                          </a:solidFill>
                          <a:latin typeface="Comic Sans MS" pitchFamily="66" charset="0"/>
                        </a:rPr>
                        <a:t>2370</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l-GR" sz="1800" b="0" i="0" u="none" strike="noStrike" dirty="0">
                          <a:solidFill>
                            <a:srgbClr val="000000"/>
                          </a:solidFill>
                          <a:latin typeface="Comic Sans MS" pitchFamily="66" charset="0"/>
                        </a:rPr>
                        <a:t>100.0</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p:txBody>
          <a:bodyPr>
            <a:normAutofit/>
          </a:bodyPr>
          <a:lstStyle/>
          <a:p>
            <a:r>
              <a:rPr lang="el-GR" sz="2800" b="1" dirty="0"/>
              <a:t>ΕΙΣΑΓΩΓΙΚΕΣ ΕΞΕΤΑΣΕΙΣ</a:t>
            </a:r>
            <a:endParaRPr lang="el-GR" sz="2800" dirty="0"/>
          </a:p>
        </p:txBody>
      </p:sp>
      <p:graphicFrame>
        <p:nvGraphicFramePr>
          <p:cNvPr id="5" name="4 - Πίνακας"/>
          <p:cNvGraphicFramePr>
            <a:graphicFrameLocks noGrp="1"/>
          </p:cNvGraphicFramePr>
          <p:nvPr/>
        </p:nvGraphicFramePr>
        <p:xfrm>
          <a:off x="1500167" y="1857365"/>
          <a:ext cx="6072230" cy="3393076"/>
        </p:xfrm>
        <a:graphic>
          <a:graphicData uri="http://schemas.openxmlformats.org/drawingml/2006/table">
            <a:tbl>
              <a:tblPr/>
              <a:tblGrid>
                <a:gridCol w="2643205">
                  <a:extLst>
                    <a:ext uri="{9D8B030D-6E8A-4147-A177-3AD203B41FA5}">
                      <a16:colId xmlns:a16="http://schemas.microsoft.com/office/drawing/2014/main" val="20000"/>
                    </a:ext>
                  </a:extLst>
                </a:gridCol>
                <a:gridCol w="1940049">
                  <a:extLst>
                    <a:ext uri="{9D8B030D-6E8A-4147-A177-3AD203B41FA5}">
                      <a16:colId xmlns:a16="http://schemas.microsoft.com/office/drawing/2014/main" val="20001"/>
                    </a:ext>
                  </a:extLst>
                </a:gridCol>
                <a:gridCol w="1488976">
                  <a:extLst>
                    <a:ext uri="{9D8B030D-6E8A-4147-A177-3AD203B41FA5}">
                      <a16:colId xmlns:a16="http://schemas.microsoft.com/office/drawing/2014/main" val="20002"/>
                    </a:ext>
                  </a:extLst>
                </a:gridCol>
              </a:tblGrid>
              <a:tr h="381544">
                <a:tc gridSpan="3">
                  <a:txBody>
                    <a:bodyPr/>
                    <a:lstStyle/>
                    <a:p>
                      <a:pPr algn="ctr" fontAlgn="b"/>
                      <a:r>
                        <a:rPr lang="el-GR" sz="2400" b="1" i="0" u="none" strike="noStrike" dirty="0">
                          <a:solidFill>
                            <a:srgbClr val="000000"/>
                          </a:solidFill>
                          <a:latin typeface="Comic Sans MS" pitchFamily="66" charset="0"/>
                        </a:rPr>
                        <a:t>Με ποια προσπάθεια πετύχατε</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81544">
                <a:tc>
                  <a:txBody>
                    <a:bodyPr/>
                    <a:lstStyle/>
                    <a:p>
                      <a:pPr algn="ctr" fontAlgn="b"/>
                      <a:r>
                        <a:rPr lang="el-GR" sz="2400" b="1"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l-GR" sz="2400" b="1" i="0" u="none" strike="noStrike">
                          <a:solidFill>
                            <a:srgbClr val="000000"/>
                          </a:solidFill>
                          <a:latin typeface="Comic Sans MS" pitchFamily="66" charset="0"/>
                        </a:rPr>
                        <a:t>2014</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1" i="0" u="none" strike="noStrike">
                          <a:solidFill>
                            <a:srgbClr val="000000"/>
                          </a:solidFill>
                          <a:latin typeface="Comic Sans MS" pitchFamily="66" charset="0"/>
                        </a:rPr>
                        <a:t>1999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6282">
                <a:tc>
                  <a:txBody>
                    <a:bodyPr/>
                    <a:lstStyle/>
                    <a:p>
                      <a:pPr algn="l" fontAlgn="b"/>
                      <a:r>
                        <a:rPr lang="el-GR" sz="24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400" b="0" i="0" u="none" strike="noStrike" dirty="0">
                          <a:solidFill>
                            <a:srgbClr val="000000"/>
                          </a:solidFill>
                          <a:latin typeface="Comic Sans MS" pitchFamily="66" charset="0"/>
                        </a:rPr>
                        <a: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400" b="0" i="0" u="none" strike="noStrike">
                          <a:solidFill>
                            <a:srgbClr val="000000"/>
                          </a:solidFill>
                          <a:latin typeface="Comic Sans MS" pitchFamily="66" charset="0"/>
                        </a:rPr>
                        <a:t>%</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6282">
                <a:tc>
                  <a:txBody>
                    <a:bodyPr/>
                    <a:lstStyle/>
                    <a:p>
                      <a:pPr algn="l" fontAlgn="b"/>
                      <a:r>
                        <a:rPr lang="el-GR" sz="2400" b="0" i="0" u="none" strike="noStrike">
                          <a:solidFill>
                            <a:srgbClr val="000000"/>
                          </a:solidFill>
                          <a:latin typeface="Comic Sans MS" pitchFamily="66" charset="0"/>
                        </a:rPr>
                        <a:t>Με την πρώτη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89.6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42.9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6282">
                <a:tc>
                  <a:txBody>
                    <a:bodyPr/>
                    <a:lstStyle/>
                    <a:p>
                      <a:pPr algn="l" fontAlgn="b"/>
                      <a:r>
                        <a:rPr lang="el-GR" sz="2400" b="0" i="0" u="none" strike="noStrike">
                          <a:solidFill>
                            <a:srgbClr val="000000"/>
                          </a:solidFill>
                          <a:latin typeface="Comic Sans MS" pitchFamily="66" charset="0"/>
                        </a:rPr>
                        <a:t>Με τη δεύτερη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43.4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6282">
                <a:tc>
                  <a:txBody>
                    <a:bodyPr/>
                    <a:lstStyle/>
                    <a:p>
                      <a:pPr algn="l" fontAlgn="b"/>
                      <a:r>
                        <a:rPr lang="el-GR" sz="2400" b="0" i="0" u="none" strike="noStrike">
                          <a:solidFill>
                            <a:srgbClr val="000000"/>
                          </a:solidFill>
                          <a:latin typeface="Comic Sans MS" pitchFamily="66" charset="0"/>
                        </a:rPr>
                        <a:t>Με την τρίτη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400" b="0" i="0" u="none" strike="noStrike">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6282">
                <a:tc>
                  <a:txBody>
                    <a:bodyPr/>
                    <a:lstStyle/>
                    <a:p>
                      <a:pPr algn="l" fontAlgn="b"/>
                      <a:r>
                        <a:rPr lang="el-GR" sz="2400" b="0" i="0" u="none" strike="noStrike">
                          <a:solidFill>
                            <a:srgbClr val="000000"/>
                          </a:solidFill>
                          <a:latin typeface="Comic Sans MS" pitchFamily="66" charset="0"/>
                        </a:rPr>
                        <a:t>Αλλο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1.7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0.4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81544">
                <a:tc>
                  <a:txBody>
                    <a:bodyPr/>
                    <a:lstStyle/>
                    <a:p>
                      <a:pPr algn="l" fontAlgn="b"/>
                      <a:r>
                        <a:rPr lang="el-GR" sz="2400" b="0" i="0" u="none" strike="noStrike">
                          <a:solidFill>
                            <a:srgbClr val="000000"/>
                          </a:solidFill>
                          <a:latin typeface="Comic Sans MS" pitchFamily="66" charset="0"/>
                        </a:rPr>
                        <a:t>Σύνολο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400" b="0" i="0" u="none" strike="noStrike">
                          <a:solidFill>
                            <a:srgbClr val="000000"/>
                          </a:solidFill>
                          <a:latin typeface="Comic Sans MS" pitchFamily="66" charset="0"/>
                        </a:rPr>
                        <a:t>100.0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1544">
                <a:tc>
                  <a:txBody>
                    <a:bodyPr/>
                    <a:lstStyle/>
                    <a:p>
                      <a:pPr algn="l" fontAlgn="b"/>
                      <a:r>
                        <a:rPr lang="el-GR" sz="2400" b="0" i="0" u="none" strike="noStrike" dirty="0">
                          <a:solidFill>
                            <a:srgbClr val="000000"/>
                          </a:solidFill>
                          <a:latin typeface="Comic Sans MS" pitchFamily="66" charset="0"/>
                        </a:rPr>
                        <a:t>ΣΥΝΟΛΟ (δείγμα)</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2.370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400" b="0" i="0" u="none" strike="noStrike" dirty="0">
                          <a:solidFill>
                            <a:srgbClr val="000000"/>
                          </a:solidFill>
                          <a:latin typeface="Comic Sans MS" pitchFamily="66" charset="0"/>
                        </a:rPr>
                        <a:t>3.057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rgbClr val="000000"/>
                </a:solidFill>
                <a:latin typeface="Comic Sans MS" pitchFamily="66" charset="0"/>
              </a:rPr>
              <a:t>ΣΕΙΡΑ ΕΠΙΛΟΓΗΣ ΤΜΗΜΑΤΟΣ</a:t>
            </a:r>
            <a:br>
              <a:rPr lang="el-GR" sz="2800" b="1" dirty="0">
                <a:solidFill>
                  <a:srgbClr val="000000"/>
                </a:solidFill>
                <a:latin typeface="Comic Sans MS" pitchFamily="66" charset="0"/>
              </a:rPr>
            </a:br>
            <a:endParaRPr lang="el-GR" sz="2800" dirty="0">
              <a:latin typeface="Comic Sans MS" pitchFamily="66" charset="0"/>
            </a:endParaRPr>
          </a:p>
        </p:txBody>
      </p:sp>
      <p:graphicFrame>
        <p:nvGraphicFramePr>
          <p:cNvPr id="5" name="4 - Πίνακας"/>
          <p:cNvGraphicFramePr>
            <a:graphicFrameLocks noGrp="1"/>
          </p:cNvGraphicFramePr>
          <p:nvPr/>
        </p:nvGraphicFramePr>
        <p:xfrm>
          <a:off x="1643041" y="1714486"/>
          <a:ext cx="6072230" cy="3786215"/>
        </p:xfrm>
        <a:graphic>
          <a:graphicData uri="http://schemas.openxmlformats.org/drawingml/2006/table">
            <a:tbl>
              <a:tblPr/>
              <a:tblGrid>
                <a:gridCol w="2244014">
                  <a:extLst>
                    <a:ext uri="{9D8B030D-6E8A-4147-A177-3AD203B41FA5}">
                      <a16:colId xmlns:a16="http://schemas.microsoft.com/office/drawing/2014/main" val="20000"/>
                    </a:ext>
                  </a:extLst>
                </a:gridCol>
                <a:gridCol w="1914108">
                  <a:extLst>
                    <a:ext uri="{9D8B030D-6E8A-4147-A177-3AD203B41FA5}">
                      <a16:colId xmlns:a16="http://schemas.microsoft.com/office/drawing/2014/main" val="20001"/>
                    </a:ext>
                  </a:extLst>
                </a:gridCol>
                <a:gridCol w="1914108">
                  <a:extLst>
                    <a:ext uri="{9D8B030D-6E8A-4147-A177-3AD203B41FA5}">
                      <a16:colId xmlns:a16="http://schemas.microsoft.com/office/drawing/2014/main" val="20002"/>
                    </a:ext>
                  </a:extLst>
                </a:gridCol>
              </a:tblGrid>
              <a:tr h="446489">
                <a:tc>
                  <a:txBody>
                    <a:bodyPr/>
                    <a:lstStyle/>
                    <a:p>
                      <a:pPr algn="ctr" fontAlgn="t"/>
                      <a:r>
                        <a:rPr lang="el-GR" sz="2000" b="1" i="0" u="none" strike="noStrike" dirty="0">
                          <a:solidFill>
                            <a:srgbClr val="000000"/>
                          </a:solidFill>
                          <a:latin typeface="Comic Sans MS" pitchFamily="66" charset="0"/>
                        </a:rPr>
                        <a:t> </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l-GR" sz="2000" b="1" i="0" u="none" strike="noStrike">
                          <a:solidFill>
                            <a:srgbClr val="000000"/>
                          </a:solidFill>
                          <a:latin typeface="Comic Sans MS" pitchFamily="66" charset="0"/>
                        </a:rPr>
                        <a:t>2014</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1" i="0" u="none" strike="noStrike">
                          <a:solidFill>
                            <a:srgbClr val="000000"/>
                          </a:solidFill>
                          <a:latin typeface="Comic Sans MS" pitchFamily="66" charset="0"/>
                        </a:rPr>
                        <a:t>1999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8628">
                <a:tc>
                  <a:txBody>
                    <a:bodyPr/>
                    <a:lstStyle/>
                    <a:p>
                      <a:pPr algn="l" fontAlgn="t"/>
                      <a:r>
                        <a:rPr lang="el-GR" sz="2000" b="1" i="0" u="none" strike="noStrike">
                          <a:solidFill>
                            <a:srgbClr val="000000"/>
                          </a:solidFill>
                          <a:latin typeface="Comic Sans MS" pitchFamily="66" charset="0"/>
                        </a:rPr>
                        <a:t> </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l-GR" sz="2000" b="1" i="0" u="none" strike="noStrike">
                          <a:solidFill>
                            <a:srgbClr val="000000"/>
                          </a:solidFill>
                          <a:latin typeface="Comic Sans MS" pitchFamily="66" charset="0"/>
                        </a:rPr>
                        <a:t>Ποσοστό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l-GR" sz="2000" b="1" i="0" u="none" strike="noStrike">
                          <a:solidFill>
                            <a:srgbClr val="000000"/>
                          </a:solidFill>
                          <a:latin typeface="Comic Sans MS" pitchFamily="66" charset="0"/>
                        </a:rPr>
                        <a:t>Ποσοστό %</a:t>
                      </a:r>
                    </a:p>
                  </a:txBody>
                  <a:tcPr marL="7620" marR="7620" marT="762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28628">
                <a:tc>
                  <a:txBody>
                    <a:bodyPr/>
                    <a:lstStyle/>
                    <a:p>
                      <a:pPr algn="l" fontAlgn="b"/>
                      <a:r>
                        <a:rPr lang="el-GR" sz="2000" b="0" i="0" u="none" strike="noStrike">
                          <a:solidFill>
                            <a:srgbClr val="000000"/>
                          </a:solidFill>
                          <a:latin typeface="Comic Sans MS" pitchFamily="66" charset="0"/>
                        </a:rPr>
                        <a:t>1η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59.9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35.8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8628">
                <a:tc>
                  <a:txBody>
                    <a:bodyPr/>
                    <a:lstStyle/>
                    <a:p>
                      <a:pPr algn="l" fontAlgn="b"/>
                      <a:r>
                        <a:rPr lang="el-GR" sz="2000" b="0" i="0" u="none" strike="noStrike">
                          <a:solidFill>
                            <a:srgbClr val="000000"/>
                          </a:solidFill>
                          <a:latin typeface="Comic Sans MS" pitchFamily="66" charset="0"/>
                        </a:rPr>
                        <a:t>2η -3η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27.5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25.1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8628">
                <a:tc>
                  <a:txBody>
                    <a:bodyPr/>
                    <a:lstStyle/>
                    <a:p>
                      <a:pPr algn="l" fontAlgn="b"/>
                      <a:r>
                        <a:rPr lang="el-GR" sz="2000" b="0" i="0" u="none" strike="noStrike" dirty="0">
                          <a:solidFill>
                            <a:srgbClr val="000000"/>
                          </a:solidFill>
                          <a:latin typeface="Comic Sans MS" pitchFamily="66" charset="0"/>
                        </a:rPr>
                        <a:t>4</a:t>
                      </a:r>
                      <a:r>
                        <a:rPr lang="el-GR" sz="2000" b="0" i="0" u="none" strike="noStrike" baseline="30000" dirty="0">
                          <a:solidFill>
                            <a:srgbClr val="000000"/>
                          </a:solidFill>
                          <a:latin typeface="Comic Sans MS" pitchFamily="66" charset="0"/>
                        </a:rPr>
                        <a:t>η</a:t>
                      </a:r>
                      <a:r>
                        <a:rPr lang="el-GR" sz="2000" b="0" i="0" u="none" strike="noStrike" dirty="0">
                          <a:solidFill>
                            <a:srgbClr val="000000"/>
                          </a:solidFill>
                          <a:latin typeface="Comic Sans MS" pitchFamily="66" charset="0"/>
                        </a:rPr>
                        <a:t>-10η</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10.4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23.6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8628">
                <a:tc>
                  <a:txBody>
                    <a:bodyPr/>
                    <a:lstStyle/>
                    <a:p>
                      <a:pPr algn="l" fontAlgn="b"/>
                      <a:r>
                        <a:rPr lang="el-GR" sz="2000" b="0" i="0" u="none" strike="noStrike" dirty="0">
                          <a:solidFill>
                            <a:srgbClr val="000000"/>
                          </a:solidFill>
                          <a:latin typeface="Comic Sans MS" pitchFamily="66" charset="0"/>
                        </a:rPr>
                        <a:t>11</a:t>
                      </a:r>
                      <a:r>
                        <a:rPr lang="el-GR" sz="2000" b="0" i="0" u="none" strike="noStrike" baseline="30000" dirty="0">
                          <a:solidFill>
                            <a:srgbClr val="000000"/>
                          </a:solidFill>
                          <a:latin typeface="Comic Sans MS" pitchFamily="66" charset="0"/>
                        </a:rPr>
                        <a:t>η</a:t>
                      </a:r>
                      <a:r>
                        <a:rPr lang="el-GR" sz="2000" b="0" i="0" u="none" strike="noStrike" dirty="0">
                          <a:solidFill>
                            <a:srgbClr val="000000"/>
                          </a:solidFill>
                          <a:latin typeface="Comic Sans MS" pitchFamily="66" charset="0"/>
                        </a:rPr>
                        <a:t> και πάνω</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15.5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4347">
                <a:tc>
                  <a:txBody>
                    <a:bodyPr/>
                    <a:lstStyle/>
                    <a:p>
                      <a:pPr algn="l" fontAlgn="b"/>
                      <a:r>
                        <a:rPr lang="el-GR" sz="2000" b="0" i="0" u="none" strike="noStrike" dirty="0">
                          <a:solidFill>
                            <a:srgbClr val="000000"/>
                          </a:solidFill>
                          <a:latin typeface="Comic Sans MS" pitchFamily="66" charset="0"/>
                        </a:rPr>
                        <a:t>Σύνολο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100.0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32239">
                <a:tc>
                  <a:txBody>
                    <a:bodyPr/>
                    <a:lstStyle/>
                    <a:p>
                      <a:pPr algn="l" fontAlgn="b"/>
                      <a:r>
                        <a:rPr lang="el-GR" sz="2000" b="0" i="0" u="none" strike="noStrike">
                          <a:solidFill>
                            <a:srgbClr val="000000"/>
                          </a:solidFill>
                          <a:latin typeface="Comic Sans MS" pitchFamily="66" charset="0"/>
                        </a:rPr>
                        <a:t>ΣΥΝΟΛΟ (δείγμα)</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l-GR" sz="2000" b="0" i="0" u="none" strike="noStrike" dirty="0">
                          <a:solidFill>
                            <a:srgbClr val="000000"/>
                          </a:solidFill>
                          <a:latin typeface="Comic Sans MS" pitchFamily="66" charset="0"/>
                        </a:rPr>
                        <a:t>2370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3057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571504"/>
          </a:xfrm>
        </p:spPr>
        <p:txBody>
          <a:bodyPr>
            <a:normAutofit fontScale="90000"/>
          </a:bodyPr>
          <a:lstStyle/>
          <a:p>
            <a:r>
              <a:rPr lang="el-GR" b="1" dirty="0">
                <a:solidFill>
                  <a:srgbClr val="000000"/>
                </a:solidFill>
              </a:rPr>
              <a:t>Εκπαίδευση γονέων</a:t>
            </a:r>
            <a:br>
              <a:rPr lang="el-GR" b="1" dirty="0">
                <a:solidFill>
                  <a:srgbClr val="000000"/>
                </a:solidFill>
              </a:rPr>
            </a:br>
            <a:endParaRPr lang="el-GR" dirty="0"/>
          </a:p>
        </p:txBody>
      </p:sp>
      <p:graphicFrame>
        <p:nvGraphicFramePr>
          <p:cNvPr id="5" name="4 - Πίνακας"/>
          <p:cNvGraphicFramePr>
            <a:graphicFrameLocks noGrp="1"/>
          </p:cNvGraphicFramePr>
          <p:nvPr/>
        </p:nvGraphicFramePr>
        <p:xfrm>
          <a:off x="357158" y="714356"/>
          <a:ext cx="8572560" cy="5732173"/>
        </p:xfrm>
        <a:graphic>
          <a:graphicData uri="http://schemas.openxmlformats.org/drawingml/2006/table">
            <a:tbl>
              <a:tblPr/>
              <a:tblGrid>
                <a:gridCol w="1225563">
                  <a:extLst>
                    <a:ext uri="{9D8B030D-6E8A-4147-A177-3AD203B41FA5}">
                      <a16:colId xmlns:a16="http://schemas.microsoft.com/office/drawing/2014/main" val="20000"/>
                    </a:ext>
                  </a:extLst>
                </a:gridCol>
                <a:gridCol w="1397909">
                  <a:extLst>
                    <a:ext uri="{9D8B030D-6E8A-4147-A177-3AD203B41FA5}">
                      <a16:colId xmlns:a16="http://schemas.microsoft.com/office/drawing/2014/main" val="20001"/>
                    </a:ext>
                  </a:extLst>
                </a:gridCol>
                <a:gridCol w="1704299">
                  <a:extLst>
                    <a:ext uri="{9D8B030D-6E8A-4147-A177-3AD203B41FA5}">
                      <a16:colId xmlns:a16="http://schemas.microsoft.com/office/drawing/2014/main" val="20002"/>
                    </a:ext>
                  </a:extLst>
                </a:gridCol>
                <a:gridCol w="2266015">
                  <a:extLst>
                    <a:ext uri="{9D8B030D-6E8A-4147-A177-3AD203B41FA5}">
                      <a16:colId xmlns:a16="http://schemas.microsoft.com/office/drawing/2014/main" val="20003"/>
                    </a:ext>
                  </a:extLst>
                </a:gridCol>
                <a:gridCol w="1978774">
                  <a:extLst>
                    <a:ext uri="{9D8B030D-6E8A-4147-A177-3AD203B41FA5}">
                      <a16:colId xmlns:a16="http://schemas.microsoft.com/office/drawing/2014/main" val="20004"/>
                    </a:ext>
                  </a:extLst>
                </a:gridCol>
              </a:tblGrid>
              <a:tr h="235469">
                <a:tc gridSpan="5">
                  <a:txBody>
                    <a:bodyPr/>
                    <a:lstStyle/>
                    <a:p>
                      <a:pPr algn="ctr" fontAlgn="b"/>
                      <a:endParaRPr lang="el-GR" sz="2000" b="1" i="0" u="none" strike="noStrike" dirty="0">
                        <a:solidFill>
                          <a:srgbClr val="000000"/>
                        </a:solidFill>
                        <a:latin typeface="Comic Sans MS" pitchFamily="66" charset="0"/>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35469">
                <a:tc gridSpan="3">
                  <a:txBody>
                    <a:bodyPr/>
                    <a:lstStyle/>
                    <a:p>
                      <a:pPr algn="ctr" fontAlgn="b"/>
                      <a:r>
                        <a:rPr lang="el-GR" sz="2000" b="1" i="0" u="none" strike="noStrike">
                          <a:solidFill>
                            <a:srgbClr val="000000"/>
                          </a:solidFill>
                          <a:latin typeface="Comic Sans MS" pitchFamily="66" charset="0"/>
                        </a:rPr>
                        <a:t>2014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gridSpan="2">
                  <a:txBody>
                    <a:bodyPr/>
                    <a:lstStyle/>
                    <a:p>
                      <a:pPr algn="ctr" fontAlgn="b"/>
                      <a:r>
                        <a:rPr lang="el-GR" sz="2000" b="1" i="0" u="none" strike="noStrike">
                          <a:solidFill>
                            <a:srgbClr val="000000"/>
                          </a:solidFill>
                          <a:latin typeface="Comic Sans MS" pitchFamily="66" charset="0"/>
                        </a:rPr>
                        <a:t>1999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001"/>
                  </a:ext>
                </a:extLst>
              </a:tr>
              <a:tr h="482710">
                <a:tc gridSpan="2">
                  <a:txBody>
                    <a:bodyPr/>
                    <a:lstStyle/>
                    <a:p>
                      <a:pPr algn="ctr" fontAlgn="b"/>
                      <a:r>
                        <a:rPr lang="el-GR" sz="2000" b="1" i="0" u="none" strike="noStrike">
                          <a:solidFill>
                            <a:srgbClr val="000000"/>
                          </a:solidFill>
                          <a:latin typeface="Comic Sans MS" pitchFamily="66" charset="0"/>
                        </a:rPr>
                        <a:t>Εκπαιδευση πατέρα</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fontAlgn="b"/>
                      <a:r>
                        <a:rPr lang="el-GR" sz="2000" b="1" i="0" u="none" strike="noStrike">
                          <a:solidFill>
                            <a:srgbClr val="000000"/>
                          </a:solidFill>
                          <a:latin typeface="Comic Sans MS" pitchFamily="66" charset="0"/>
                        </a:rPr>
                        <a:t>Εκπαιδευση  μητέρας</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1" i="0" u="none" strike="noStrike">
                          <a:solidFill>
                            <a:srgbClr val="000000"/>
                          </a:solidFill>
                          <a:latin typeface="Comic Sans MS" pitchFamily="66" charset="0"/>
                        </a:rPr>
                        <a:t>Εκπαίδευση πατέρα</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1" i="0" u="none" strike="noStrike">
                          <a:solidFill>
                            <a:srgbClr val="000000"/>
                          </a:solidFill>
                          <a:latin typeface="Comic Sans MS" pitchFamily="66" charset="0"/>
                        </a:rPr>
                        <a:t>Εκπαίδευση μητέρας</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3843">
                <a:tc>
                  <a:txBody>
                    <a:bodyPr/>
                    <a:lstStyle/>
                    <a:p>
                      <a:pPr algn="ctr" fontAlgn="b"/>
                      <a:r>
                        <a:rPr lang="el-GR" sz="20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0" i="0" u="none" strike="noStrike" dirty="0">
                          <a:solidFill>
                            <a:srgbClr val="000000"/>
                          </a:solidFill>
                          <a:latin typeface="Comic Sans MS" pitchFamily="66"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0" i="0" u="none" strike="noStrike" dirty="0">
                          <a:solidFill>
                            <a:srgbClr val="000000"/>
                          </a:solidFill>
                          <a:latin typeface="Comic Sans MS" pitchFamily="66" charset="0"/>
                        </a:rPr>
                        <a: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0" i="0" u="none" strike="noStrike" dirty="0">
                          <a:solidFill>
                            <a:srgbClr val="000000"/>
                          </a:solidFill>
                          <a:latin typeface="Comic Sans MS" pitchFamily="66" charset="0"/>
                        </a:rPr>
                        <a:t>%</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2000" b="0" i="0" u="none" strike="noStrike" dirty="0">
                          <a:solidFill>
                            <a:srgbClr val="000000"/>
                          </a:solidFill>
                          <a:latin typeface="Comic Sans MS" pitchFamily="66" charset="0"/>
                        </a:rPr>
                        <a: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6050">
                <a:tc>
                  <a:txBody>
                    <a:bodyPr/>
                    <a:lstStyle/>
                    <a:p>
                      <a:pPr algn="l" fontAlgn="b"/>
                      <a:r>
                        <a:rPr lang="el-GR" sz="2000" b="0" i="0" u="none" strike="noStrike">
                          <a:solidFill>
                            <a:srgbClr val="000000"/>
                          </a:solidFill>
                          <a:latin typeface="Comic Sans MS" pitchFamily="66" charset="0"/>
                        </a:rPr>
                        <a:t>Δημοτικό</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B050"/>
                          </a:solidFill>
                          <a:latin typeface="Comic Sans MS" pitchFamily="66" charset="0"/>
                        </a:rPr>
                        <a:t>(23,3)*      </a:t>
                      </a:r>
                      <a:r>
                        <a:rPr lang="el-GR" sz="2000" b="0" i="0" u="none" strike="noStrike" dirty="0">
                          <a:solidFill>
                            <a:srgbClr val="000000"/>
                          </a:solidFill>
                          <a:latin typeface="Comic Sans MS" pitchFamily="66" charset="0"/>
                        </a:rPr>
                        <a:t>8.1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6.1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3843">
                <a:tc>
                  <a:txBody>
                    <a:bodyPr/>
                    <a:lstStyle/>
                    <a:p>
                      <a:pPr algn="l" fontAlgn="b"/>
                      <a:r>
                        <a:rPr lang="el-GR" sz="2000" b="0" i="0" u="none" strike="noStrike">
                          <a:solidFill>
                            <a:srgbClr val="000000"/>
                          </a:solidFill>
                          <a:latin typeface="Comic Sans MS" pitchFamily="66" charset="0"/>
                        </a:rPr>
                        <a:t>Γυμνάσιο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B050"/>
                          </a:solidFill>
                          <a:latin typeface="Comic Sans MS" pitchFamily="66" charset="0"/>
                        </a:rPr>
                        <a:t>(10,8) </a:t>
                      </a:r>
                      <a:r>
                        <a:rPr lang="el-GR" sz="2000" b="0" i="0" u="none" strike="noStrike" dirty="0">
                          <a:solidFill>
                            <a:srgbClr val="00B050"/>
                          </a:solidFill>
                          <a:latin typeface="Comic Sans MS" pitchFamily="66" charset="0"/>
                        </a:rPr>
                        <a:t>     </a:t>
                      </a:r>
                      <a:r>
                        <a:rPr lang="el-GR" sz="2000" b="0" i="0" u="none" strike="noStrike" dirty="0">
                          <a:solidFill>
                            <a:srgbClr val="000000"/>
                          </a:solidFill>
                          <a:latin typeface="Comic Sans MS" pitchFamily="66" charset="0"/>
                        </a:rPr>
                        <a:t>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6.8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8.7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10.4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67">
                <a:tc>
                  <a:txBody>
                    <a:bodyPr/>
                    <a:lstStyle/>
                    <a:p>
                      <a:pPr algn="l" fontAlgn="b"/>
                      <a:r>
                        <a:rPr lang="el-GR" sz="2000" b="0" i="0" u="none" strike="noStrike">
                          <a:solidFill>
                            <a:srgbClr val="000000"/>
                          </a:solidFill>
                          <a:latin typeface="Comic Sans MS" pitchFamily="66" charset="0"/>
                        </a:rPr>
                        <a:t>Λύκειο/6ο Γυμνάσιο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B050"/>
                          </a:solidFill>
                          <a:latin typeface="Comic Sans MS" pitchFamily="66" charset="0"/>
                        </a:rPr>
                        <a:t>(25,7)     </a:t>
                      </a:r>
                      <a:r>
                        <a:rPr lang="el-GR" sz="2000" b="0" i="0" u="none" strike="noStrike" dirty="0">
                          <a:solidFill>
                            <a:srgbClr val="000000"/>
                          </a:solidFill>
                          <a:latin typeface="Comic Sans MS" pitchFamily="66" charset="0"/>
                        </a:rPr>
                        <a:t>22.1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70C0"/>
                          </a:solidFill>
                          <a:latin typeface="Comic Sans MS" pitchFamily="66"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17.9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70C0"/>
                          </a:solidFill>
                          <a:latin typeface="Comic Sans MS" pitchFamily="66" charset="0"/>
                        </a:rPr>
                        <a:t>32.8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3843">
                <a:tc>
                  <a:txBody>
                    <a:bodyPr/>
                    <a:lstStyle/>
                    <a:p>
                      <a:pPr algn="l" fontAlgn="b"/>
                      <a:r>
                        <a:rPr lang="el-GR" sz="2000" b="0" i="0" u="none" strike="noStrike">
                          <a:solidFill>
                            <a:srgbClr val="000000"/>
                          </a:solidFill>
                          <a:latin typeface="Comic Sans MS" pitchFamily="66" charset="0"/>
                        </a:rPr>
                        <a:t>Τεχνική Σχολή</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B050"/>
                          </a:solidFill>
                          <a:latin typeface="Comic Sans MS" pitchFamily="66" charset="0"/>
                        </a:rPr>
                        <a:t>(5,4)       </a:t>
                      </a:r>
                      <a:r>
                        <a:rPr lang="el-GR" sz="2000" b="0" i="0" u="none" strike="noStrike" dirty="0">
                          <a:solidFill>
                            <a:srgbClr val="000000"/>
                          </a:solidFill>
                          <a:latin typeface="Comic Sans MS" pitchFamily="66" charset="0"/>
                        </a:rPr>
                        <a:t>15.6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7.5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16.2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6.7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26050">
                <a:tc>
                  <a:txBody>
                    <a:bodyPr/>
                    <a:lstStyle/>
                    <a:p>
                      <a:pPr algn="l" fontAlgn="b"/>
                      <a:r>
                        <a:rPr lang="en-US" sz="2000" b="0" i="0" u="none" strike="noStrike">
                          <a:solidFill>
                            <a:srgbClr val="000000"/>
                          </a:solidFill>
                          <a:latin typeface="Comic Sans MS" pitchFamily="66" charset="0"/>
                        </a:rPr>
                        <a:t>AEI/TEI</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600" b="0" i="0" u="none" strike="noStrike" dirty="0">
                          <a:solidFill>
                            <a:srgbClr val="00B050"/>
                          </a:solidFill>
                          <a:latin typeface="Comic Sans MS" pitchFamily="66" charset="0"/>
                        </a:rPr>
                        <a:t>(14,1)     </a:t>
                      </a:r>
                      <a:r>
                        <a:rPr lang="el-GR" sz="2000" b="0" i="0" u="none" strike="noStrike" dirty="0">
                          <a:solidFill>
                            <a:srgbClr val="000000"/>
                          </a:solidFill>
                          <a:latin typeface="Comic Sans MS" pitchFamily="66" charset="0"/>
                        </a:rPr>
                        <a:t>42.0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FF0000"/>
                          </a:solidFill>
                          <a:latin typeface="Comic Sans MS" pitchFamily="66" charset="0"/>
                        </a:rPr>
                        <a:t>47.2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38.5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FF0000"/>
                          </a:solidFill>
                          <a:latin typeface="Comic Sans MS" pitchFamily="66" charset="0"/>
                        </a:rPr>
                        <a:t>29.9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6050">
                <a:tc>
                  <a:txBody>
                    <a:bodyPr/>
                    <a:lstStyle/>
                    <a:p>
                      <a:pPr algn="l" fontAlgn="b"/>
                      <a:r>
                        <a:rPr lang="el-GR" sz="2000" b="0" i="0" u="none" strike="noStrike">
                          <a:solidFill>
                            <a:srgbClr val="000000"/>
                          </a:solidFill>
                          <a:latin typeface="Comic Sans MS" pitchFamily="66" charset="0"/>
                        </a:rPr>
                        <a:t>Άλλο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2.5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2.3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26050">
                <a:tc>
                  <a:txBody>
                    <a:bodyPr/>
                    <a:lstStyle/>
                    <a:p>
                      <a:pPr algn="l" fontAlgn="b"/>
                      <a:r>
                        <a:rPr lang="el-GR" sz="2000" b="0" i="0" u="none" strike="noStrike">
                          <a:solidFill>
                            <a:srgbClr val="000000"/>
                          </a:solidFill>
                          <a:latin typeface="Comic Sans MS" pitchFamily="66" charset="0"/>
                        </a:rPr>
                        <a:t>Σύνολο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100.0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a:solidFill>
                            <a:srgbClr val="000000"/>
                          </a:solidFill>
                          <a:latin typeface="Comic Sans MS" pitchFamily="66" charset="0"/>
                        </a:rPr>
                        <a:t>100.0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26050">
                <a:tc>
                  <a:txBody>
                    <a:bodyPr/>
                    <a:lstStyle/>
                    <a:p>
                      <a:pPr algn="l" fontAlgn="b"/>
                      <a:r>
                        <a:rPr lang="en-US" sz="2000" b="0" i="0" u="none" strike="noStrike">
                          <a:solidFill>
                            <a:srgbClr val="000000"/>
                          </a:solidFill>
                          <a:latin typeface="Comic Sans MS" pitchFamily="66" charset="0"/>
                        </a:rPr>
                        <a:t>Missing</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Comic Sans MS" pitchFamily="66"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35469">
                <a:tc>
                  <a:txBody>
                    <a:bodyPr/>
                    <a:lstStyle/>
                    <a:p>
                      <a:pPr algn="l" fontAlgn="b"/>
                      <a:r>
                        <a:rPr lang="el-GR" sz="2000" b="0" i="0" u="none" strike="noStrike" dirty="0">
                          <a:solidFill>
                            <a:srgbClr val="000000"/>
                          </a:solidFill>
                          <a:latin typeface="Comic Sans MS" pitchFamily="66" charset="0"/>
                        </a:rPr>
                        <a:t>ΣΥΝΟΛΟ</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2.370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dirty="0">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2000" b="0" i="0" u="none" strike="noStrike" dirty="0">
                          <a:solidFill>
                            <a:srgbClr val="000000"/>
                          </a:solidFill>
                          <a:latin typeface="Comic Sans MS" pitchFamily="66" charset="0"/>
                        </a:rPr>
                        <a:t>3.057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l-GR" sz="2000" b="0" i="0" u="none" strike="noStrike" dirty="0">
                          <a:solidFill>
                            <a:srgbClr val="000000"/>
                          </a:solidFill>
                          <a:latin typeface="Comic Sans MS" pitchFamily="66"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35469">
                <a:tc gridSpan="5">
                  <a:txBody>
                    <a:bodyPr/>
                    <a:lstStyle/>
                    <a:p>
                      <a:pPr algn="l" fontAlgn="b"/>
                      <a:r>
                        <a:rPr lang="el-GR" sz="2000" b="0" i="0" u="none" strike="noStrike" dirty="0">
                          <a:solidFill>
                            <a:srgbClr val="00B050"/>
                          </a:solidFill>
                          <a:latin typeface="Comic Sans MS" pitchFamily="66" charset="0"/>
                        </a:rPr>
                        <a:t>                  *</a:t>
                      </a:r>
                      <a:r>
                        <a:rPr lang="el-GR" sz="2000" b="0" i="0" u="none" strike="noStrike" dirty="0">
                          <a:solidFill>
                            <a:srgbClr val="000000"/>
                          </a:solidFill>
                          <a:latin typeface="Comic Sans MS" pitchFamily="66" charset="0"/>
                        </a:rPr>
                        <a:t> </a:t>
                      </a:r>
                      <a:r>
                        <a:rPr lang="el-GR" sz="1400" b="0" i="0" u="none" strike="noStrike" dirty="0">
                          <a:solidFill>
                            <a:srgbClr val="000000"/>
                          </a:solidFill>
                          <a:latin typeface="Comic Sans MS" pitchFamily="66" charset="0"/>
                        </a:rPr>
                        <a:t>Κατανομή ανά εκπαιδευτικό επίπεδο του πληθυσμού</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fontAlgn="b"/>
                      <a:endParaRPr lang="el-GR" sz="2000" b="0" i="0" u="none" strike="noStrike" dirty="0">
                        <a:solidFill>
                          <a:srgbClr val="000000"/>
                        </a:solidFill>
                        <a:latin typeface="Comic Sans MS" pitchFamily="66"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b"/>
                      <a:endParaRPr lang="el-GR" sz="2000" b="0" i="0" u="none" strike="noStrike" dirty="0">
                        <a:solidFill>
                          <a:srgbClr val="000000"/>
                        </a:solidFill>
                        <a:latin typeface="Comic Sans MS" pitchFamily="66"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r" fontAlgn="b"/>
                      <a:endParaRPr lang="el-GR" sz="2000" b="0" i="0" u="none" strike="noStrike" dirty="0">
                        <a:solidFill>
                          <a:srgbClr val="000000"/>
                        </a:solidFill>
                        <a:latin typeface="Comic Sans MS" pitchFamily="66" charset="0"/>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b"/>
                      <a:endParaRPr lang="el-GR" sz="2000" b="0" i="0" u="none" strike="noStrike" dirty="0">
                        <a:solidFill>
                          <a:srgbClr val="000000"/>
                        </a:solidFill>
                        <a:latin typeface="Comic Sans MS" pitchFamily="66"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1549</TotalTime>
  <Words>2486</Words>
  <Application>Microsoft Office PowerPoint</Application>
  <PresentationFormat>Προβολή στην οθόνη (4:3)</PresentationFormat>
  <Paragraphs>631</Paragraphs>
  <Slides>25</Slides>
  <Notes>16</Notes>
  <HiddenSlides>0</HiddenSlides>
  <MMClips>0</MMClips>
  <ScaleCrop>false</ScaleCrop>
  <HeadingPairs>
    <vt:vector size="8" baseType="variant">
      <vt:variant>
        <vt:lpstr>Γραμματοσειρές που χρησιμοποιούνται</vt:lpstr>
      </vt:variant>
      <vt:variant>
        <vt:i4>6</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33" baseType="lpstr">
      <vt:lpstr>Arial</vt:lpstr>
      <vt:lpstr>Bookman Old Style</vt:lpstr>
      <vt:lpstr>Calibri</vt:lpstr>
      <vt:lpstr>Comic Sans MS</vt:lpstr>
      <vt:lpstr>Symbol</vt:lpstr>
      <vt:lpstr>Times New Roman</vt:lpstr>
      <vt:lpstr>Θέμα του Office</vt:lpstr>
      <vt:lpstr>Slide</vt:lpstr>
      <vt:lpstr>ΓΕΝΙΚΕΣ ΕΞΕΤΑΣΕΙΣ: οικονομικοκοινωνικές Ορίζουσες</vt:lpstr>
      <vt:lpstr>Παρουσίαση του PowerPoint</vt:lpstr>
      <vt:lpstr>ΕΚΠΑΙΔΕΥΤΙΚΕΣ ΚΑΙ ΚΟΙΝΩΝΙΚΕΣ ΕΠΙΠΤΩΣΕΙΣ ΑΠΟ ΤΗΝ ΚΡΙΣΗ (3)</vt:lpstr>
      <vt:lpstr>Παρουσίαση του PowerPoint</vt:lpstr>
      <vt:lpstr>ΕΚΠΑΙΔΕΥΤΙΚΕΣ ΚΑΙ ΚΟΙΝΩΝΙΚΕΣ ΕΠΙΠΤΩΣΕΙΣ ΑΠΟ ΤΗΝ ΚΡΙΣΗ (4)</vt:lpstr>
      <vt:lpstr>Παρουσίαση του PowerPoint</vt:lpstr>
      <vt:lpstr>ΕΙΣΑΓΩΓΙΚΕΣ ΕΞΕΤΑΣΕΙΣ</vt:lpstr>
      <vt:lpstr>ΣΕΙΡΑ ΕΠΙΛΟΓΗΣ ΤΜΗΜΑΤΟΣ </vt:lpstr>
      <vt:lpstr>Εκπαίδευση γονέων </vt:lpstr>
      <vt:lpstr>Παρουσίαση του PowerPoint</vt:lpstr>
      <vt:lpstr>Παρουσίαση του PowerPoint</vt:lpstr>
      <vt:lpstr>Παρουσίαση του PowerPoint</vt:lpstr>
      <vt:lpstr>Παρουσίαση του PowerPoint</vt:lpstr>
      <vt:lpstr>Είδος Λυκείου φοίτησης </vt:lpstr>
      <vt:lpstr>Χρόνια ενισχυτικής διδασκαλίας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ΓΕΝΙΚΕΣ ΕΞΕΤΑΣΕΙΣ: Κοινωνικοοικονομικές παράμετροι</dc:title>
  <dc:creator>George</dc:creator>
  <cp:lastModifiedBy>gpapako@o365.uoa.gr</cp:lastModifiedBy>
  <cp:revision>77</cp:revision>
  <dcterms:created xsi:type="dcterms:W3CDTF">2015-04-18T10:28:02Z</dcterms:created>
  <dcterms:modified xsi:type="dcterms:W3CDTF">2024-12-20T09:55:28Z</dcterms:modified>
</cp:coreProperties>
</file>