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4" d="100"/>
          <a:sy n="104" d="100"/>
        </p:scale>
        <p:origin x="-17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E58A3011-4CD6-45EA-930F-8A9E60F44FE8}" type="datetimeFigureOut">
              <a:rPr lang="el-GR" smtClean="0"/>
              <a:pPr/>
              <a:t>30/6/2014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0198271-E94A-42E7-85F8-7BEA705C3A37}"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58A3011-4CD6-45EA-930F-8A9E60F44FE8}" type="datetimeFigureOut">
              <a:rPr lang="el-GR" smtClean="0"/>
              <a:pPr/>
              <a:t>30/6/2014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0198271-E94A-42E7-85F8-7BEA705C3A37}"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58A3011-4CD6-45EA-930F-8A9E60F44FE8}" type="datetimeFigureOut">
              <a:rPr lang="el-GR" smtClean="0"/>
              <a:pPr/>
              <a:t>30/6/2014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0198271-E94A-42E7-85F8-7BEA705C3A37}"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58A3011-4CD6-45EA-930F-8A9E60F44FE8}" type="datetimeFigureOut">
              <a:rPr lang="el-GR" smtClean="0"/>
              <a:pPr/>
              <a:t>30/6/2014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0198271-E94A-42E7-85F8-7BEA705C3A37}"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E58A3011-4CD6-45EA-930F-8A9E60F44FE8}" type="datetimeFigureOut">
              <a:rPr lang="el-GR" smtClean="0"/>
              <a:pPr/>
              <a:t>30/6/2014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0198271-E94A-42E7-85F8-7BEA705C3A37}"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E58A3011-4CD6-45EA-930F-8A9E60F44FE8}" type="datetimeFigureOut">
              <a:rPr lang="el-GR" smtClean="0"/>
              <a:pPr/>
              <a:t>30/6/2014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0198271-E94A-42E7-85F8-7BEA705C3A37}"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E58A3011-4CD6-45EA-930F-8A9E60F44FE8}" type="datetimeFigureOut">
              <a:rPr lang="el-GR" smtClean="0"/>
              <a:pPr/>
              <a:t>30/6/2014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E0198271-E94A-42E7-85F8-7BEA705C3A37}"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E58A3011-4CD6-45EA-930F-8A9E60F44FE8}" type="datetimeFigureOut">
              <a:rPr lang="el-GR" smtClean="0"/>
              <a:pPr/>
              <a:t>30/6/2014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E0198271-E94A-42E7-85F8-7BEA705C3A37}"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E58A3011-4CD6-45EA-930F-8A9E60F44FE8}" type="datetimeFigureOut">
              <a:rPr lang="el-GR" smtClean="0"/>
              <a:pPr/>
              <a:t>30/6/2014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E0198271-E94A-42E7-85F8-7BEA705C3A37}"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58A3011-4CD6-45EA-930F-8A9E60F44FE8}" type="datetimeFigureOut">
              <a:rPr lang="el-GR" smtClean="0"/>
              <a:pPr/>
              <a:t>30/6/2014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0198271-E94A-42E7-85F8-7BEA705C3A37}"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58A3011-4CD6-45EA-930F-8A9E60F44FE8}" type="datetimeFigureOut">
              <a:rPr lang="el-GR" smtClean="0"/>
              <a:pPr/>
              <a:t>30/6/2014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0198271-E94A-42E7-85F8-7BEA705C3A37}"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8A3011-4CD6-45EA-930F-8A9E60F44FE8}" type="datetimeFigureOut">
              <a:rPr lang="el-GR" smtClean="0"/>
              <a:pPr/>
              <a:t>30/6/2014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198271-E94A-42E7-85F8-7BEA705C3A37}"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714356"/>
            <a:ext cx="7772400" cy="1470025"/>
          </a:xfrm>
        </p:spPr>
        <p:txBody>
          <a:bodyPr>
            <a:normAutofit fontScale="90000"/>
          </a:bodyPr>
          <a:lstStyle/>
          <a:p>
            <a:r>
              <a:rPr lang="el-GR" dirty="0" smtClean="0"/>
              <a:t>ΚΑΤΑΡΤΙΣΗ ΚΑΙ ΑΞΙΟΛΟΓΗΣΗ ΕΚΠΑΙΔΕΥΤΙΚΟΥ ΠΡΟΓΡΑΜΜΑΤΟΣ</a:t>
            </a:r>
            <a:endParaRPr lang="el-GR" dirty="0"/>
          </a:p>
        </p:txBody>
      </p:sp>
      <p:sp>
        <p:nvSpPr>
          <p:cNvPr id="3" name="2 - Υπότιτλος"/>
          <p:cNvSpPr>
            <a:spLocks noGrp="1"/>
          </p:cNvSpPr>
          <p:nvPr>
            <p:ph type="subTitle" idx="1"/>
          </p:nvPr>
        </p:nvSpPr>
        <p:spPr/>
        <p:txBody>
          <a:bodyPr/>
          <a:lstStyle/>
          <a:p>
            <a:r>
              <a:rPr lang="el-GR" dirty="0" smtClean="0">
                <a:solidFill>
                  <a:schemeClr val="tx1"/>
                </a:solidFill>
              </a:rPr>
              <a:t>Γ. ΠΑΠΑΚΩΝΣΤΑΝΤΙΝΟΥ</a:t>
            </a:r>
            <a:endParaRPr lang="el-GR"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pPr algn="ctr">
              <a:buNone/>
            </a:pPr>
            <a:r>
              <a:rPr lang="el-GR" sz="1800" dirty="0" smtClean="0"/>
              <a:t>ΒΑΣΙΚΑ ΣΤΟΙΧΕΙΑ ΜΑΘΗΣΗΣ ΕΝΗΛΙΚΩΝ</a:t>
            </a:r>
          </a:p>
          <a:p>
            <a:endParaRPr lang="el-GR" sz="1800" dirty="0"/>
          </a:p>
          <a:p>
            <a:pPr>
              <a:buNone/>
            </a:pPr>
            <a:endParaRPr lang="el-GR" sz="1800" dirty="0" smtClean="0"/>
          </a:p>
          <a:p>
            <a:endParaRPr lang="el-GR" sz="1800" dirty="0" smtClean="0"/>
          </a:p>
          <a:p>
            <a:r>
              <a:rPr lang="el-GR" sz="1600" dirty="0" smtClean="0"/>
              <a:t>Η ΔΙΑΔΙΚΑΣΙΑ ΤΗΣ ΜΑΘΗΣΗΣ </a:t>
            </a:r>
            <a:r>
              <a:rPr lang="el-GR" sz="1600" dirty="0" smtClean="0"/>
              <a:t>ΕΙΝΑΙ </a:t>
            </a:r>
            <a:r>
              <a:rPr lang="el-GR" sz="1600" dirty="0" smtClean="0"/>
              <a:t>ΙΔΙΑΙΤΕΡΑ ΑΠΟΤΕΛΕΣΜΑΤΙΚΗ ΟΤΑΝ </a:t>
            </a:r>
            <a:r>
              <a:rPr lang="el-GR" sz="1600" dirty="0" smtClean="0"/>
              <a:t>ΑΠΑΙΤΕΙΤΑΙ </a:t>
            </a:r>
            <a:r>
              <a:rPr lang="el-GR" sz="1600" dirty="0" smtClean="0"/>
              <a:t>ΕΝΕΡΓΗΤΙΚΗ ΣΥΜΜΕΤΟΧΗ ΤΟΥ </a:t>
            </a:r>
            <a:r>
              <a:rPr lang="el-GR" sz="1600" dirty="0" smtClean="0"/>
              <a:t>ΕΚΠΑΙΔΕΥΟΜΕΝΟΥ</a:t>
            </a:r>
            <a:endParaRPr lang="el-GR" sz="1600" dirty="0" smtClean="0"/>
          </a:p>
          <a:p>
            <a:endParaRPr lang="el-GR" sz="1600" dirty="0" smtClean="0"/>
          </a:p>
          <a:p>
            <a:r>
              <a:rPr lang="el-GR" sz="1600" dirty="0" smtClean="0"/>
              <a:t>Η ΕΜΠΕΙΡΙΑ ΑΠΟΤΕΛΕΙ </a:t>
            </a:r>
            <a:r>
              <a:rPr lang="el-GR" sz="1600" dirty="0" smtClean="0"/>
              <a:t>ΤΗ </a:t>
            </a:r>
            <a:r>
              <a:rPr lang="el-GR" sz="1600" dirty="0" smtClean="0"/>
              <a:t>ΒΑΣΗ ΤΗΣ ΜΑΘΗΣΗΣ </a:t>
            </a:r>
          </a:p>
          <a:p>
            <a:pPr>
              <a:buNone/>
            </a:pPr>
            <a:endParaRPr lang="el-GR" sz="1600" dirty="0" smtClean="0"/>
          </a:p>
          <a:p>
            <a:r>
              <a:rPr lang="el-GR" sz="1600" dirty="0" smtClean="0"/>
              <a:t>Ο ΚΑΘΕΝΑΣ ΜΑΘΑΙΝΕΙ ΜΕ ΔΙΑΦΟΡΕΤΙΚΟ ΤΡΟΠΟ ΑΝΑΛΟΓΑ ΜΕ ΤΑ ΧΑΡΑΚΤΗΡΙΣΤΙΚΑ ΤΗΣ ΠΡΟΣΩΠΙΚΟΤΗΤΑΣ ΚΑΙ ΤΩΝ ΙΚΑΝΟΤΗΤΩΝ ΤΟΥ.</a:t>
            </a:r>
            <a:endParaRPr lang="el-GR"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Τρόποι προσδιορισμού αναγκών κατάρτισης</a:t>
            </a:r>
            <a:endParaRPr lang="el-GR" sz="2800" b="1" dirty="0"/>
          </a:p>
        </p:txBody>
      </p:sp>
      <p:sp>
        <p:nvSpPr>
          <p:cNvPr id="3" name="2 - Θέση περιεχομένου"/>
          <p:cNvSpPr>
            <a:spLocks noGrp="1"/>
          </p:cNvSpPr>
          <p:nvPr>
            <p:ph idx="1"/>
          </p:nvPr>
        </p:nvSpPr>
        <p:spPr/>
        <p:txBody>
          <a:bodyPr>
            <a:normAutofit/>
          </a:bodyPr>
          <a:lstStyle/>
          <a:p>
            <a:r>
              <a:rPr lang="el-GR" sz="2400" dirty="0" smtClean="0"/>
              <a:t>Μια ομάδα πληθυσμού επιθυμεί τη βελτίωση μιας κατάστασης απευθύνεται στην αντίστοιχη υπηρεσία με σκοπό να καλυφθεί η ανάγκη</a:t>
            </a:r>
          </a:p>
          <a:p>
            <a:r>
              <a:rPr lang="el-GR" sz="2400" dirty="0" smtClean="0"/>
              <a:t>Η ίδια η οργάνωση εντοπίζει μια κατάσταση όπου υπάρχουν ανάγκες επιμόρφωσης. Στην περίπτωση αυτή θα πρέπει το ίδιο το άτομο ή η ομάδα να δεχτεί την ύπαρξη της ανάγκης ώστε να πετύχει η επιμόρφωση</a:t>
            </a:r>
          </a:p>
          <a:p>
            <a:r>
              <a:rPr lang="el-GR" sz="2400" dirty="0" smtClean="0"/>
              <a:t>Ο εντοπισμός της ανάγκης προέρχεται από την ίδια την πολιτική μιας οργάνωσης</a:t>
            </a:r>
            <a:r>
              <a:rPr lang="el-GR" sz="1600" dirty="0" smtClean="0"/>
              <a:t>.</a:t>
            </a:r>
            <a:endParaRPr lang="el-GR"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1414"/>
            <a:ext cx="8229600" cy="1143000"/>
          </a:xfrm>
        </p:spPr>
        <p:txBody>
          <a:bodyPr>
            <a:normAutofit/>
          </a:bodyPr>
          <a:lstStyle/>
          <a:p>
            <a:r>
              <a:rPr lang="el-GR" sz="3200" b="1" dirty="0" smtClean="0"/>
              <a:t>ΣΧΕΔΙΑΣΜΟΣ ΠΡΟΓΡΑΜΜΑΤΩΝ ΕΚΠΑΙΔΕΥΣΗΣ ΕΝΗΛΙΚΩΝ -ΣΤΑΔΙΑ</a:t>
            </a:r>
            <a:endParaRPr lang="el-GR" sz="3200" b="1" dirty="0"/>
          </a:p>
        </p:txBody>
      </p:sp>
      <p:sp>
        <p:nvSpPr>
          <p:cNvPr id="3" name="2 - Θέση περιεχομένου"/>
          <p:cNvSpPr>
            <a:spLocks noGrp="1"/>
          </p:cNvSpPr>
          <p:nvPr>
            <p:ph idx="1"/>
          </p:nvPr>
        </p:nvSpPr>
        <p:spPr>
          <a:xfrm>
            <a:off x="457200" y="1285860"/>
            <a:ext cx="8229600" cy="5357850"/>
          </a:xfrm>
        </p:spPr>
        <p:txBody>
          <a:bodyPr>
            <a:noAutofit/>
          </a:bodyPr>
          <a:lstStyle/>
          <a:p>
            <a:r>
              <a:rPr lang="el-GR" sz="2000" dirty="0" smtClean="0"/>
              <a:t>Μελέτη της υπάρχουσας κατάστασης, όπου γίνεται ανίχνευση, καταγραφή και η ανάλυση των αναγκών επιμόρφωσης της ομάδας στόχου</a:t>
            </a:r>
          </a:p>
          <a:p>
            <a:r>
              <a:rPr lang="el-GR" sz="2000" dirty="0" smtClean="0"/>
              <a:t>Καθορισμός συγκεκριμένων σκοπών και στόχων του προγράμματος, καθορισμός της ποιότητάς του και οριοθέτηση της εμβέλειάς του.</a:t>
            </a:r>
          </a:p>
          <a:p>
            <a:r>
              <a:rPr lang="el-GR" sz="2000" dirty="0" smtClean="0"/>
              <a:t>Επιλογή και ανάπτυξη των κατάλληλων στρατηγικών ώστε να επιτευχθούν οι στόχοι που έχουν τεθεί</a:t>
            </a:r>
          </a:p>
          <a:p>
            <a:r>
              <a:rPr lang="el-GR" sz="2000" dirty="0" smtClean="0"/>
              <a:t>Επιλογή των περιεχομένων, ορισμός των θεματικών ενοτήτων και </a:t>
            </a:r>
            <a:r>
              <a:rPr lang="el-GR" sz="2000" dirty="0" err="1" smtClean="0"/>
              <a:t>δόμιση</a:t>
            </a:r>
            <a:r>
              <a:rPr lang="el-GR" sz="2000" dirty="0" smtClean="0"/>
              <a:t> του προγράμματος</a:t>
            </a:r>
          </a:p>
          <a:p>
            <a:r>
              <a:rPr lang="el-GR" sz="2000" dirty="0" smtClean="0"/>
              <a:t>Προσδιορισμός και επιλογή των εκπαιδευομένων</a:t>
            </a:r>
          </a:p>
          <a:p>
            <a:r>
              <a:rPr lang="el-GR" sz="2000" dirty="0" smtClean="0"/>
              <a:t>Οργάνωση της μεθόδευσης και επιλογής μεθόδων και μέσων διδασκαλίας και άσκησης τα οποία εξαρτώνται από το σκοπό και τους στόχους της επιμόρφωσης, την υποδομή, τις γνώσεις των εκπαιδευομένων και το προφίλ των εκπαιδευτών</a:t>
            </a:r>
          </a:p>
          <a:p>
            <a:r>
              <a:rPr lang="el-GR" sz="2000" dirty="0" smtClean="0"/>
              <a:t>Πρόβλεψη κριτηρίων και μεθόδων αξιολόγησης του επιμορφωτικού προγράμματος</a:t>
            </a:r>
          </a:p>
          <a:p>
            <a:r>
              <a:rPr lang="el-GR" sz="2000" dirty="0" smtClean="0"/>
              <a:t>Επιλογή της υλικοτεχνικής υποδομής</a:t>
            </a:r>
          </a:p>
          <a:p>
            <a:endParaRPr lang="el-GR"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ΕΚΠΑΙΔΕΥΤΙΚΟΣ ΣΧΕΔΙΑΣΜΟΣ</a:t>
            </a:r>
            <a:endParaRPr lang="el-GR" dirty="0"/>
          </a:p>
        </p:txBody>
      </p:sp>
      <p:sp>
        <p:nvSpPr>
          <p:cNvPr id="3" name="2 - Θέση περιεχομένου"/>
          <p:cNvSpPr>
            <a:spLocks noGrp="1"/>
          </p:cNvSpPr>
          <p:nvPr>
            <p:ph idx="1"/>
          </p:nvPr>
        </p:nvSpPr>
        <p:spPr>
          <a:xfrm>
            <a:off x="457200" y="1600200"/>
            <a:ext cx="8229600" cy="5043510"/>
          </a:xfrm>
        </p:spPr>
        <p:txBody>
          <a:bodyPr>
            <a:normAutofit/>
          </a:bodyPr>
          <a:lstStyle/>
          <a:p>
            <a:r>
              <a:rPr lang="el-GR" dirty="0" smtClean="0"/>
              <a:t>ΠΡΕΠΕΙ ΝΑ ΑΠΑΝΤΑ  ΣΤΙΣ 3 ΚΥΡΙΕΣ ΕΡΩΤΗΣΕΙΣ (</a:t>
            </a:r>
            <a:r>
              <a:rPr lang="en-US" dirty="0" err="1" smtClean="0"/>
              <a:t>Mager</a:t>
            </a:r>
            <a:r>
              <a:rPr lang="en-US" dirty="0" smtClean="0"/>
              <a:t>, 2000)</a:t>
            </a:r>
            <a:endParaRPr lang="el-GR" dirty="0" smtClean="0"/>
          </a:p>
          <a:p>
            <a:r>
              <a:rPr lang="el-GR" dirty="0" smtClean="0"/>
              <a:t>ΠΟΥ ΠΗΓΑΙΝΟΥΜΕ ; </a:t>
            </a:r>
            <a:r>
              <a:rPr lang="el-GR" sz="2600" dirty="0" smtClean="0"/>
              <a:t>(ποιος είναι ο σκοπός της εκπαίδευσης)</a:t>
            </a:r>
          </a:p>
          <a:p>
            <a:r>
              <a:rPr lang="el-GR" dirty="0" smtClean="0"/>
              <a:t>ΠΩΣ ΘΑ ΦΤΑΣΟΥΜΕ ΕΚΕΙ; </a:t>
            </a:r>
            <a:r>
              <a:rPr lang="el-GR" sz="2600" dirty="0" smtClean="0"/>
              <a:t>(ποιες είναι οι εκπαιδευτικές στρατηγικές και τα εκπαιδευτικά μέσα που θα χρησιμοποιήσουμε;) </a:t>
            </a:r>
          </a:p>
          <a:p>
            <a:r>
              <a:rPr lang="el-GR" dirty="0" smtClean="0"/>
              <a:t>ΠΩΣ ΘΑ ΞΕΡΟΥΜΕ ΟΤΙ ΕΧΟΥΜΕ ΦΤΑΣΕΙ; </a:t>
            </a:r>
            <a:r>
              <a:rPr lang="el-GR" sz="2400" dirty="0" smtClean="0"/>
              <a:t>(πως θα αξιολογήσουμε και θα αναθεωρήσουμε τα εκπαιδευτικά </a:t>
            </a:r>
            <a:r>
              <a:rPr lang="el-GR" sz="2400" dirty="0" smtClean="0"/>
              <a:t>υλικά </a:t>
            </a:r>
            <a:r>
              <a:rPr lang="el-GR" sz="2400" dirty="0" smtClean="0"/>
              <a:t>που χρησιμοποιούμε;)</a:t>
            </a:r>
            <a:endParaRPr lang="el-GR"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4338"/>
            <a:ext cx="8229600" cy="1143000"/>
          </a:xfrm>
        </p:spPr>
        <p:txBody>
          <a:bodyPr>
            <a:normAutofit/>
          </a:bodyPr>
          <a:lstStyle/>
          <a:p>
            <a:r>
              <a:rPr lang="el-GR" sz="3200" b="1" dirty="0" smtClean="0"/>
              <a:t>Αξιολόγηση </a:t>
            </a:r>
            <a:endParaRPr lang="el-GR" sz="3200" b="1" dirty="0"/>
          </a:p>
        </p:txBody>
      </p:sp>
      <p:sp>
        <p:nvSpPr>
          <p:cNvPr id="3" name="2 - Θέση περιεχομένου"/>
          <p:cNvSpPr>
            <a:spLocks noGrp="1"/>
          </p:cNvSpPr>
          <p:nvPr>
            <p:ph idx="1"/>
          </p:nvPr>
        </p:nvSpPr>
        <p:spPr>
          <a:xfrm>
            <a:off x="457200" y="1214422"/>
            <a:ext cx="8229600" cy="5286412"/>
          </a:xfrm>
        </p:spPr>
        <p:txBody>
          <a:bodyPr>
            <a:normAutofit fontScale="92500" lnSpcReduction="20000"/>
          </a:bodyPr>
          <a:lstStyle/>
          <a:p>
            <a:pPr>
              <a:buNone/>
            </a:pPr>
            <a:r>
              <a:rPr lang="el-GR" b="1" i="1" dirty="0" smtClean="0"/>
              <a:t>Αξιολόγηση σεμιναρίου και εκπαιδευτή</a:t>
            </a:r>
          </a:p>
          <a:p>
            <a:r>
              <a:rPr lang="el-GR" dirty="0" smtClean="0"/>
              <a:t>Επετεύχθησαν οι στόχοι του προγράμματος;</a:t>
            </a:r>
          </a:p>
          <a:p>
            <a:r>
              <a:rPr lang="el-GR" dirty="0" smtClean="0"/>
              <a:t>Έμαθαν οι σπουδαστές σημαντικά πράγματα και ικανοποιήθηκαν οι επιμορφωτικές ανάγκες τους;</a:t>
            </a:r>
          </a:p>
          <a:p>
            <a:r>
              <a:rPr lang="el-GR" dirty="0" smtClean="0"/>
              <a:t>Σχεδιάστηκε και εκτελέστηκε καλά το πρόγραμμα; </a:t>
            </a:r>
          </a:p>
          <a:p>
            <a:r>
              <a:rPr lang="el-GR" dirty="0" smtClean="0"/>
              <a:t>Ενέταξε ο επιμορφωτής, όπου και όταν χρειαζόταν, μέρος πρακτικής άσκησης στο πρόγραμμα;</a:t>
            </a:r>
          </a:p>
          <a:p>
            <a:r>
              <a:rPr lang="el-GR" dirty="0" smtClean="0"/>
              <a:t>Υπήρχε αρκετή επανατροφοδότηση; </a:t>
            </a:r>
          </a:p>
          <a:p>
            <a:r>
              <a:rPr lang="el-GR" dirty="0" smtClean="0"/>
              <a:t>Αξιοποιήθηκε επαρκώς και επωφελώς ο χρόνος και τα διατεθέντα μέσα;</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nvPr>
        </p:nvGraphicFramePr>
        <p:xfrm>
          <a:off x="457200" y="1600200"/>
          <a:ext cx="8229600" cy="3950610"/>
        </p:xfrm>
        <a:graphic>
          <a:graphicData uri="http://schemas.openxmlformats.org/drawingml/2006/table">
            <a:tbl>
              <a:tblPr firstRow="1" bandRow="1">
                <a:tableStyleId>{5C22544A-7EE6-4342-B048-85BDC9FD1C3A}</a:tableStyleId>
              </a:tblPr>
              <a:tblGrid>
                <a:gridCol w="2743200"/>
                <a:gridCol w="2743200"/>
                <a:gridCol w="2743200"/>
              </a:tblGrid>
              <a:tr h="417963">
                <a:tc>
                  <a:txBody>
                    <a:bodyPr/>
                    <a:lstStyle/>
                    <a:p>
                      <a:r>
                        <a:rPr lang="el-GR" dirty="0" smtClean="0"/>
                        <a:t>Βαθμολογική Κλίμακα  1-5</a:t>
                      </a:r>
                      <a:endParaRPr lang="el-GR" dirty="0"/>
                    </a:p>
                  </a:txBody>
                  <a:tcPr/>
                </a:tc>
                <a:tc>
                  <a:txBody>
                    <a:bodyPr/>
                    <a:lstStyle/>
                    <a:p>
                      <a:endParaRPr lang="el-GR"/>
                    </a:p>
                  </a:txBody>
                  <a:tcPr/>
                </a:tc>
                <a:tc>
                  <a:txBody>
                    <a:bodyPr/>
                    <a:lstStyle/>
                    <a:p>
                      <a:endParaRPr lang="el-GR"/>
                    </a:p>
                  </a:txBody>
                  <a:tcPr/>
                </a:tc>
              </a:tr>
              <a:tr h="417963">
                <a:tc>
                  <a:txBody>
                    <a:bodyPr/>
                    <a:lstStyle/>
                    <a:p>
                      <a:r>
                        <a:rPr lang="el-GR" b="1" i="1" dirty="0" smtClean="0"/>
                        <a:t>στοιχεία</a:t>
                      </a:r>
                      <a:endParaRPr lang="el-GR" b="1" i="1" dirty="0"/>
                    </a:p>
                  </a:txBody>
                  <a:tcPr/>
                </a:tc>
                <a:tc>
                  <a:txBody>
                    <a:bodyPr/>
                    <a:lstStyle/>
                    <a:p>
                      <a:r>
                        <a:rPr lang="el-GR" b="1" i="1" dirty="0" smtClean="0"/>
                        <a:t>βαθμός</a:t>
                      </a:r>
                      <a:endParaRPr lang="el-GR" b="1" i="1" dirty="0"/>
                    </a:p>
                  </a:txBody>
                  <a:tcPr/>
                </a:tc>
                <a:tc>
                  <a:txBody>
                    <a:bodyPr/>
                    <a:lstStyle/>
                    <a:p>
                      <a:r>
                        <a:rPr lang="el-GR" b="1" i="1" dirty="0" smtClean="0"/>
                        <a:t>παρατηρήσεις</a:t>
                      </a:r>
                      <a:endParaRPr lang="el-GR" b="1" i="1" dirty="0"/>
                    </a:p>
                  </a:txBody>
                  <a:tcPr/>
                </a:tc>
              </a:tr>
              <a:tr h="417963">
                <a:tc>
                  <a:txBody>
                    <a:bodyPr/>
                    <a:lstStyle/>
                    <a:p>
                      <a:r>
                        <a:rPr lang="el-GR" dirty="0" smtClean="0"/>
                        <a:t>Διατύπωση στόχων</a:t>
                      </a:r>
                      <a:endParaRPr lang="el-GR" dirty="0"/>
                    </a:p>
                  </a:txBody>
                  <a:tcPr/>
                </a:tc>
                <a:tc>
                  <a:txBody>
                    <a:bodyPr/>
                    <a:lstStyle/>
                    <a:p>
                      <a:endParaRPr lang="el-GR" dirty="0"/>
                    </a:p>
                  </a:txBody>
                  <a:tcPr/>
                </a:tc>
                <a:tc>
                  <a:txBody>
                    <a:bodyPr/>
                    <a:lstStyle/>
                    <a:p>
                      <a:endParaRPr lang="el-GR"/>
                    </a:p>
                  </a:txBody>
                  <a:tcPr/>
                </a:tc>
              </a:tr>
              <a:tr h="721416">
                <a:tc>
                  <a:txBody>
                    <a:bodyPr/>
                    <a:lstStyle/>
                    <a:p>
                      <a:r>
                        <a:rPr lang="el-GR" dirty="0" smtClean="0"/>
                        <a:t>Λογική σειρά βημάτων διδασκαλίας</a:t>
                      </a:r>
                      <a:endParaRPr lang="el-GR" dirty="0"/>
                    </a:p>
                  </a:txBody>
                  <a:tcPr/>
                </a:tc>
                <a:tc>
                  <a:txBody>
                    <a:bodyPr/>
                    <a:lstStyle/>
                    <a:p>
                      <a:endParaRPr lang="el-GR"/>
                    </a:p>
                  </a:txBody>
                  <a:tcPr/>
                </a:tc>
                <a:tc>
                  <a:txBody>
                    <a:bodyPr/>
                    <a:lstStyle/>
                    <a:p>
                      <a:endParaRPr lang="el-GR"/>
                    </a:p>
                  </a:txBody>
                  <a:tcPr/>
                </a:tc>
              </a:tr>
              <a:tr h="721416">
                <a:tc>
                  <a:txBody>
                    <a:bodyPr/>
                    <a:lstStyle/>
                    <a:p>
                      <a:r>
                        <a:rPr lang="el-GR" dirty="0" smtClean="0"/>
                        <a:t>Ποικιλία μεθόδων και δραστηριοτήτων </a:t>
                      </a:r>
                    </a:p>
                  </a:txBody>
                  <a:tcPr/>
                </a:tc>
                <a:tc>
                  <a:txBody>
                    <a:bodyPr/>
                    <a:lstStyle/>
                    <a:p>
                      <a:endParaRPr lang="el-GR" dirty="0"/>
                    </a:p>
                  </a:txBody>
                  <a:tcPr/>
                </a:tc>
                <a:tc>
                  <a:txBody>
                    <a:bodyPr/>
                    <a:lstStyle/>
                    <a:p>
                      <a:endParaRPr lang="el-GR"/>
                    </a:p>
                  </a:txBody>
                  <a:tcPr/>
                </a:tc>
              </a:tr>
              <a:tr h="417963">
                <a:tc>
                  <a:txBody>
                    <a:bodyPr/>
                    <a:lstStyle/>
                    <a:p>
                      <a:r>
                        <a:rPr lang="el-GR" dirty="0" smtClean="0"/>
                        <a:t>Χρήση μεθόδων και μέσων</a:t>
                      </a:r>
                      <a:endParaRPr lang="el-GR" dirty="0"/>
                    </a:p>
                  </a:txBody>
                  <a:tcPr/>
                </a:tc>
                <a:tc>
                  <a:txBody>
                    <a:bodyPr/>
                    <a:lstStyle/>
                    <a:p>
                      <a:endParaRPr lang="el-GR"/>
                    </a:p>
                  </a:txBody>
                  <a:tcPr/>
                </a:tc>
                <a:tc>
                  <a:txBody>
                    <a:bodyPr/>
                    <a:lstStyle/>
                    <a:p>
                      <a:endParaRPr lang="el-GR" dirty="0"/>
                    </a:p>
                  </a:txBody>
                  <a:tcPr/>
                </a:tc>
              </a:tr>
              <a:tr h="417963">
                <a:tc>
                  <a:txBody>
                    <a:bodyPr/>
                    <a:lstStyle/>
                    <a:p>
                      <a:r>
                        <a:rPr lang="el-GR" dirty="0" smtClean="0"/>
                        <a:t>Εμπλοκή των σπουδαστών</a:t>
                      </a:r>
                      <a:endParaRPr lang="el-GR" dirty="0"/>
                    </a:p>
                  </a:txBody>
                  <a:tcPr/>
                </a:tc>
                <a:tc>
                  <a:txBody>
                    <a:bodyPr/>
                    <a:lstStyle/>
                    <a:p>
                      <a:endParaRPr lang="el-GR" dirty="0"/>
                    </a:p>
                  </a:txBody>
                  <a:tcPr/>
                </a:tc>
                <a:tc>
                  <a:txBody>
                    <a:bodyPr/>
                    <a:lstStyle/>
                    <a:p>
                      <a:endParaRPr lang="el-GR" dirty="0"/>
                    </a:p>
                  </a:txBody>
                  <a:tcPr/>
                </a:tc>
              </a:tr>
              <a:tr h="417963">
                <a:tc>
                  <a:txBody>
                    <a:bodyPr/>
                    <a:lstStyle/>
                    <a:p>
                      <a:r>
                        <a:rPr lang="el-GR" dirty="0" smtClean="0"/>
                        <a:t>Διαρκής έλεγχος προόδου</a:t>
                      </a:r>
                      <a:endParaRPr lang="el-GR" dirty="0"/>
                    </a:p>
                  </a:txBody>
                  <a:tcPr/>
                </a:tc>
                <a:tc>
                  <a:txBody>
                    <a:bodyPr/>
                    <a:lstStyle/>
                    <a:p>
                      <a:endParaRPr lang="el-GR"/>
                    </a:p>
                  </a:txBody>
                  <a:tcPr/>
                </a:tc>
                <a:tc>
                  <a:txBody>
                    <a:bodyPr/>
                    <a:lstStyle/>
                    <a:p>
                      <a:endParaRPr lang="el-GR" dirty="0"/>
                    </a:p>
                  </a:txBody>
                  <a:tcPr/>
                </a:tc>
              </a:tr>
            </a:tbl>
          </a:graphicData>
        </a:graphic>
      </p:graphicFrame>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TotalTime>
  <Words>390</Words>
  <Application>Microsoft Office PowerPoint</Application>
  <PresentationFormat>Προβολή στην οθόνη (4:3)</PresentationFormat>
  <Paragraphs>47</Paragraphs>
  <Slides>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vt:i4>
      </vt:variant>
    </vt:vector>
  </HeadingPairs>
  <TitlesOfParts>
    <vt:vector size="8" baseType="lpstr">
      <vt:lpstr>Θέμα του Office</vt:lpstr>
      <vt:lpstr>ΚΑΤΑΡΤΙΣΗ ΚΑΙ ΑΞΙΟΛΟΓΗΣΗ ΕΚΠΑΙΔΕΥΤΙΚΟΥ ΠΡΟΓΡΑΜΜΑΤΟΣ</vt:lpstr>
      <vt:lpstr>Διαφάνεια 2</vt:lpstr>
      <vt:lpstr>Τρόποι προσδιορισμού αναγκών κατάρτισης</vt:lpstr>
      <vt:lpstr>ΣΧΕΔΙΑΣΜΟΣ ΠΡΟΓΡΑΜΜΑΤΩΝ ΕΚΠΑΙΔΕΥΣΗΣ ΕΝΗΛΙΚΩΝ -ΣΤΑΔΙΑ</vt:lpstr>
      <vt:lpstr>ΕΚΠΑΙΔΕΥΤΙΚΟΣ ΣΧΕΔΙΑΣΜΟΣ</vt:lpstr>
      <vt:lpstr>Αξιολόγηση </vt:lpstr>
      <vt:lpstr>Διαφάνεια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ΚΑΤΑΡΤΙΣΗ ΚΑΙ ΑΞΙΟΛΟΓΗΣΗ ΕΚΠΑΙΔΕΥΤΙΚΟΥ ΠΡΟΓΡΑΜΜΑΤΟΣ</dc:title>
  <dc:creator>papakuser</dc:creator>
  <cp:lastModifiedBy>papakuser</cp:lastModifiedBy>
  <cp:revision>11</cp:revision>
  <dcterms:created xsi:type="dcterms:W3CDTF">2014-06-27T06:37:12Z</dcterms:created>
  <dcterms:modified xsi:type="dcterms:W3CDTF">2014-06-30T06:58:12Z</dcterms:modified>
</cp:coreProperties>
</file>