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96" r:id="rId1"/>
  </p:sldMasterIdLst>
  <p:notesMasterIdLst>
    <p:notesMasterId r:id="rId42"/>
  </p:notesMasterIdLst>
  <p:sldIdLst>
    <p:sldId id="256" r:id="rId2"/>
    <p:sldId id="257" r:id="rId3"/>
    <p:sldId id="258" r:id="rId4"/>
    <p:sldId id="283" r:id="rId5"/>
    <p:sldId id="309" r:id="rId6"/>
    <p:sldId id="259" r:id="rId7"/>
    <p:sldId id="317" r:id="rId8"/>
    <p:sldId id="260" r:id="rId9"/>
    <p:sldId id="284" r:id="rId10"/>
    <p:sldId id="261" r:id="rId11"/>
    <p:sldId id="312" r:id="rId12"/>
    <p:sldId id="313" r:id="rId13"/>
    <p:sldId id="314" r:id="rId14"/>
    <p:sldId id="315" r:id="rId15"/>
    <p:sldId id="316" r:id="rId16"/>
    <p:sldId id="262" r:id="rId17"/>
    <p:sldId id="310" r:id="rId18"/>
    <p:sldId id="311" r:id="rId19"/>
    <p:sldId id="263" r:id="rId20"/>
    <p:sldId id="264" r:id="rId21"/>
    <p:sldId id="265" r:id="rId22"/>
    <p:sldId id="318" r:id="rId23"/>
    <p:sldId id="319" r:id="rId24"/>
    <p:sldId id="266" r:id="rId25"/>
    <p:sldId id="267" r:id="rId26"/>
    <p:sldId id="268" r:id="rId27"/>
    <p:sldId id="269" r:id="rId28"/>
    <p:sldId id="270" r:id="rId29"/>
    <p:sldId id="271" r:id="rId30"/>
    <p:sldId id="272" r:id="rId31"/>
    <p:sldId id="273" r:id="rId32"/>
    <p:sldId id="274" r:id="rId33"/>
    <p:sldId id="275" r:id="rId34"/>
    <p:sldId id="276" r:id="rId35"/>
    <p:sldId id="277" r:id="rId36"/>
    <p:sldId id="278" r:id="rId37"/>
    <p:sldId id="279" r:id="rId38"/>
    <p:sldId id="280" r:id="rId39"/>
    <p:sldId id="281" r:id="rId40"/>
    <p:sldId id="282" r:id="rId4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86" autoAdjust="0"/>
    <p:restoredTop sz="72844" autoAdjust="0"/>
  </p:normalViewPr>
  <p:slideViewPr>
    <p:cSldViewPr>
      <p:cViewPr varScale="1">
        <p:scale>
          <a:sx n="49" d="100"/>
          <a:sy n="49" d="100"/>
        </p:scale>
        <p:origin x="-1776" y="1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11209F-F9F3-47CB-A138-B8CEA788ABFB}" type="datetimeFigureOut">
              <a:rPr lang="el-GR" smtClean="0"/>
              <a:pPr/>
              <a:t>6/4/2020</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4BC991-F1BB-4491-B725-69F8C7D24376}"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A34BC991-F1BB-4491-B725-69F8C7D24376}" type="slidenum">
              <a:rPr lang="el-GR" smtClean="0"/>
              <a:pPr/>
              <a:t>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fontScale="92500"/>
          </a:bodyPr>
          <a:lstStyle/>
          <a:p>
            <a:r>
              <a:rPr lang="el-GR" sz="1200" b="1" i="1" kern="1200" dirty="0" smtClean="0">
                <a:solidFill>
                  <a:schemeClr val="tx1"/>
                </a:solidFill>
                <a:latin typeface="+mn-lt"/>
                <a:ea typeface="+mn-ea"/>
                <a:cs typeface="+mn-cs"/>
              </a:rPr>
              <a:t>Α)Μονόπλευρες συγκρούσεις</a:t>
            </a:r>
            <a:r>
              <a:rPr lang="el-GR" sz="1200" i="1" kern="1200" dirty="0" smtClean="0">
                <a:solidFill>
                  <a:schemeClr val="tx1"/>
                </a:solidFill>
                <a:latin typeface="+mn-lt"/>
                <a:ea typeface="+mn-ea"/>
                <a:cs typeface="+mn-cs"/>
              </a:rPr>
              <a:t>, </a:t>
            </a:r>
            <a:r>
              <a:rPr lang="el-GR" sz="1200" kern="1200" dirty="0" smtClean="0">
                <a:solidFill>
                  <a:schemeClr val="tx1"/>
                </a:solidFill>
                <a:latin typeface="+mn-lt"/>
                <a:ea typeface="+mn-ea"/>
                <a:cs typeface="+mn-cs"/>
              </a:rPr>
              <a:t>που σχετίζονται με δύο αντίθετες απόψεις που μπορεί να έχει το ίδιο άτομο, όταν εμπλέκεται σε καταστάσεις, όπου οι αξίες του συγκρούονται με τις προσδοκίες του οργανισμού ή όταν η ηθική του διαφέρει ριζικά από τις αξίες που έχουν υιοθετηθεί από τον οργανισμό. Το άτομο ενδέχεται να νιώσει εσωτερικές συγκρούσεις, που μπορεί να πάρουν επικίνδυνες διαστάσεις. </a:t>
            </a:r>
            <a:endParaRPr lang="en-US" sz="1200" kern="1200" dirty="0" smtClean="0">
              <a:solidFill>
                <a:schemeClr val="tx1"/>
              </a:solidFill>
              <a:latin typeface="+mn-lt"/>
              <a:ea typeface="+mn-ea"/>
              <a:cs typeface="+mn-cs"/>
            </a:endParaRPr>
          </a:p>
          <a:p>
            <a:r>
              <a:rPr lang="el-GR" sz="1200" kern="1200" dirty="0" smtClean="0">
                <a:solidFill>
                  <a:schemeClr val="tx1"/>
                </a:solidFill>
                <a:latin typeface="+mn-lt"/>
                <a:ea typeface="+mn-ea"/>
                <a:cs typeface="+mn-cs"/>
              </a:rPr>
              <a:t>   Μονόπλευρη σύγκρουση επίσης μπορεί να προκληθεί, όταν υπάρχουν δύο τρόποι επίτευξης ενός οργανωτικού στόχου και το άτομο δεν μπορεί να αποφασίσει ποιον από τους δυο να επιλέξει.</a:t>
            </a:r>
            <a:endParaRPr lang="en-US" sz="1200" kern="1200" dirty="0" smtClean="0">
              <a:solidFill>
                <a:schemeClr val="tx1"/>
              </a:solidFill>
              <a:latin typeface="+mn-lt"/>
              <a:ea typeface="+mn-ea"/>
              <a:cs typeface="+mn-cs"/>
            </a:endParaRPr>
          </a:p>
          <a:p>
            <a:r>
              <a:rPr lang="el-GR" sz="1200" kern="1200" dirty="0" smtClean="0">
                <a:solidFill>
                  <a:schemeClr val="tx1"/>
                </a:solidFill>
                <a:latin typeface="+mn-lt"/>
                <a:ea typeface="+mn-ea"/>
                <a:cs typeface="+mn-cs"/>
              </a:rPr>
              <a:t>   Μια άλλη περίπτωση μονόπλευρης σύγκρουσης μπορεί να αφορά σε ένα άτομο που έχει δύο επιλογές δράσης, οι οποίες όμως είναι το ίδιο κακές.</a:t>
            </a: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l-GR" sz="1200" b="1" kern="1200" dirty="0" smtClean="0">
                <a:solidFill>
                  <a:schemeClr val="tx1"/>
                </a:solidFill>
                <a:latin typeface="+mn-lt"/>
                <a:ea typeface="+mn-ea"/>
                <a:cs typeface="+mn-cs"/>
              </a:rPr>
              <a:t>β) </a:t>
            </a:r>
            <a:r>
              <a:rPr lang="el-GR" sz="1200" b="1" i="1" kern="1200" dirty="0" smtClean="0">
                <a:solidFill>
                  <a:schemeClr val="tx1"/>
                </a:solidFill>
                <a:latin typeface="+mn-lt"/>
                <a:ea typeface="+mn-ea"/>
                <a:cs typeface="+mn-cs"/>
              </a:rPr>
              <a:t>Σύγκρουση ανάμεσα σε άτομα</a:t>
            </a:r>
            <a:r>
              <a:rPr lang="el-GR" sz="1200" kern="1200" dirty="0" smtClean="0">
                <a:solidFill>
                  <a:schemeClr val="tx1"/>
                </a:solidFill>
                <a:latin typeface="+mn-lt"/>
                <a:ea typeface="+mn-ea"/>
                <a:cs typeface="+mn-cs"/>
              </a:rPr>
              <a:t>. Είναι η βασικότερη μορφή σύγκρουσης. Θεωρούνται αποτέλεσμα προσωπικών διαφορών. Μια πιο σύγχρονη άποψη θεωρεί ότι οι διαπροσωπικές διαφορές είναι προϊόν των οργανωτικών ρόλων που έχουν αναλάβει τα άτομα και ότι δε σχετίζονται με τις προσωπικότητές τους, επειδή τα άτομα, καθώς εκπληρώνουν τους επαγγελματικούς τους ρόλους, έρχονται σε σύγκρουση μεταξύ τους, ανταγωνιζόμενα για την απόκτηση των περιορισμένων οργανωτικών πόρων.</a:t>
            </a:r>
            <a:endParaRPr lang="en-US" sz="1200" kern="1200" dirty="0" smtClean="0">
              <a:solidFill>
                <a:schemeClr val="tx1"/>
              </a:solidFill>
              <a:latin typeface="+mn-lt"/>
              <a:ea typeface="+mn-ea"/>
              <a:cs typeface="+mn-cs"/>
            </a:endParaRPr>
          </a:p>
          <a:p>
            <a:r>
              <a:rPr lang="el-GR" sz="1200" b="1" kern="1200" dirty="0" smtClean="0">
                <a:solidFill>
                  <a:schemeClr val="tx1"/>
                </a:solidFill>
                <a:latin typeface="+mn-lt"/>
                <a:ea typeface="+mn-ea"/>
                <a:cs typeface="+mn-cs"/>
              </a:rPr>
              <a:t>γ)  </a:t>
            </a:r>
            <a:r>
              <a:rPr lang="el-GR" sz="1200" b="1" i="1" kern="1200" dirty="0" smtClean="0">
                <a:solidFill>
                  <a:schemeClr val="tx1"/>
                </a:solidFill>
                <a:latin typeface="+mn-lt"/>
                <a:ea typeface="+mn-ea"/>
                <a:cs typeface="+mn-cs"/>
              </a:rPr>
              <a:t>Συγκρούσεις ανάμεσα σε άτομα και ομάδε</a:t>
            </a:r>
            <a:r>
              <a:rPr lang="el-GR" sz="1200" i="1" kern="1200" dirty="0" smtClean="0">
                <a:solidFill>
                  <a:schemeClr val="tx1"/>
                </a:solidFill>
                <a:latin typeface="+mn-lt"/>
                <a:ea typeface="+mn-ea"/>
                <a:cs typeface="+mn-cs"/>
              </a:rPr>
              <a:t>ς.</a:t>
            </a:r>
            <a:r>
              <a:rPr lang="el-GR" sz="1200" kern="1200" dirty="0" smtClean="0">
                <a:solidFill>
                  <a:schemeClr val="tx1"/>
                </a:solidFill>
                <a:latin typeface="+mn-lt"/>
                <a:ea typeface="+mn-ea"/>
                <a:cs typeface="+mn-cs"/>
              </a:rPr>
              <a:t> Στην περίπτωση αυτή, τα άτομα που δε συμφωνούν με τους κανόνες συμπεριφοράς της ομάδας ή με τις αξίες στις οποίες βασίζεται η νοοτροπία του οργανισμού έρχονται σε σύγκρουση με την ομάδα εργασίας ή με ολόκληρο τον οργανισμό. Ένα από τα πρώτα καθήκοντα του νέου υπαλλήλου θα πρέπει να είναι να προσδιορίζει αν υπάρχει συμφωνία απόψεων ανάμεσα στις προσωπικές του αξίες από τη μια και στους κανόνες συμπεριφοράς και τις προσδοκίες της επαγγελματικής του ομάδας από την άλλη. Αν υπάρχει ασυμφωνία, θα δημιουργηθεί σύγκρουση.</a:t>
            </a:r>
          </a:p>
          <a:p>
            <a:r>
              <a:rPr lang="el-GR" sz="1200" b="1" kern="1200" dirty="0" smtClean="0">
                <a:solidFill>
                  <a:schemeClr val="tx1"/>
                </a:solidFill>
                <a:latin typeface="+mn-lt"/>
                <a:ea typeface="+mn-ea"/>
                <a:cs typeface="+mn-cs"/>
              </a:rPr>
              <a:t>δ) </a:t>
            </a:r>
            <a:r>
              <a:rPr lang="el-GR" sz="1200" b="1" i="1" kern="1200" dirty="0" smtClean="0">
                <a:solidFill>
                  <a:schemeClr val="tx1"/>
                </a:solidFill>
                <a:latin typeface="+mn-lt"/>
                <a:ea typeface="+mn-ea"/>
                <a:cs typeface="+mn-cs"/>
              </a:rPr>
              <a:t>Σύγκρουση ανάμεσα σε ομάδες. </a:t>
            </a:r>
            <a:r>
              <a:rPr lang="el-GR" sz="1200" kern="1200" dirty="0" smtClean="0">
                <a:solidFill>
                  <a:schemeClr val="tx1"/>
                </a:solidFill>
                <a:latin typeface="+mn-lt"/>
                <a:ea typeface="+mn-ea"/>
                <a:cs typeface="+mn-cs"/>
              </a:rPr>
              <a:t>Ένας οργανισμός αποτελείται από πολλές διαφορετικές ομάδες. Η σύγκρουση μεταξύ τους είναι αναπόφευκτη, γιατί οι ομάδες ανταγωνίζονται και γιατί υπάρχουν πολλοί διαφορετικοί τρόποι διεύθυνσης για την αποτελεσματική λειτουργία των τμημάτων ενός οργανισμού. Τα συγκεκριμένα χρονικά πλαίσια για την ολοκλήρωση κάποιας εργασίας σε ένα τμήμα μπορεί να ποικίλλουν, αφού είναι δυνατό να υπάρχουν διαφορετικές απόψεις και πλαίσια προγραμματισμού. </a:t>
            </a:r>
            <a:endParaRPr lang="en-US" sz="1200" kern="1200" dirty="0" smtClean="0">
              <a:solidFill>
                <a:schemeClr val="tx1"/>
              </a:solidFill>
              <a:latin typeface="+mn-lt"/>
              <a:ea typeface="+mn-ea"/>
              <a:cs typeface="+mn-cs"/>
            </a:endParaRPr>
          </a:p>
          <a:p>
            <a:r>
              <a:rPr lang="el-GR" sz="1200" kern="1200" dirty="0" smtClean="0">
                <a:solidFill>
                  <a:schemeClr val="tx1"/>
                </a:solidFill>
                <a:latin typeface="+mn-lt"/>
                <a:ea typeface="+mn-ea"/>
                <a:cs typeface="+mn-cs"/>
              </a:rPr>
              <a:t>   Επίσης, διαφορετικές οργανωτικές ομάδες είναι φυσικό να εφαρμόζουν διαφορετικούς τρόπους διεύθυνσης, εξαιτίας της φύσης των εργασιών τους. Οι διαφορές στις πολιτικές και πρακτικές διοίκησης μπορεί να προκαλέσουν συγκρούσεις ανάμεσα στα τμήματα του οργανισμού, γιατί οι υπάλληλοι συγκρίνουν τις εργασίες τους και τον τρόπο ανταμοιβής τους από τον οργανισμό.</a:t>
            </a:r>
          </a:p>
          <a:p>
            <a:r>
              <a:rPr lang="el-GR" sz="1200" b="1" kern="1200" dirty="0" smtClean="0">
                <a:solidFill>
                  <a:schemeClr val="tx1"/>
                </a:solidFill>
                <a:latin typeface="+mn-lt"/>
                <a:ea typeface="+mn-ea"/>
                <a:cs typeface="+mn-cs"/>
              </a:rPr>
              <a:t>ε) </a:t>
            </a:r>
            <a:r>
              <a:rPr lang="el-GR" sz="1200" b="1" i="1" kern="1200" dirty="0" smtClean="0">
                <a:solidFill>
                  <a:schemeClr val="tx1"/>
                </a:solidFill>
                <a:latin typeface="+mn-lt"/>
                <a:ea typeface="+mn-ea"/>
                <a:cs typeface="+mn-cs"/>
              </a:rPr>
              <a:t>Σύγκρουση ανάμεσα σε ολόκληρους οργανισμούς</a:t>
            </a:r>
            <a:r>
              <a:rPr lang="el-GR" sz="1200" i="1" kern="1200" dirty="0" smtClean="0">
                <a:solidFill>
                  <a:schemeClr val="tx1"/>
                </a:solidFill>
                <a:latin typeface="+mn-lt"/>
                <a:ea typeface="+mn-ea"/>
                <a:cs typeface="+mn-cs"/>
              </a:rPr>
              <a:t>. </a:t>
            </a:r>
            <a:r>
              <a:rPr lang="el-GR" sz="1200" kern="1200" dirty="0" smtClean="0">
                <a:solidFill>
                  <a:schemeClr val="tx1"/>
                </a:solidFill>
                <a:latin typeface="+mn-lt"/>
                <a:ea typeface="+mn-ea"/>
                <a:cs typeface="+mn-cs"/>
              </a:rPr>
              <a:t>Κάθε οργανισμός προσπαθεί να αυξήσει την εξουσία και την επιρροή που ασκεί στο σύστημα ή αντιτίθεται σε αλλαγές που επιβάλλονται σε αυτόν, με αποτέλεσμα να έρχεται σε σύγκρουση με άλλο οργανισμό, είτε της ίδιας βαθμίδας είτε ανώτερης είτε κατώτερης είτε με άλλου είδους οργανισμό που βρίσκεται σε αλληλεπίδραση</a:t>
            </a:r>
            <a:endParaRPr lang="en-US" dirty="0"/>
          </a:p>
        </p:txBody>
      </p:sp>
      <p:sp>
        <p:nvSpPr>
          <p:cNvPr id="4" name="3 - Θέση αριθμού διαφάνειας"/>
          <p:cNvSpPr>
            <a:spLocks noGrp="1"/>
          </p:cNvSpPr>
          <p:nvPr>
            <p:ph type="sldNum" sz="quarter" idx="10"/>
          </p:nvPr>
        </p:nvSpPr>
        <p:spPr/>
        <p:txBody>
          <a:bodyPr/>
          <a:lstStyle/>
          <a:p>
            <a:fld id="{A34BC991-F1BB-4491-B725-69F8C7D24376}" type="slidenum">
              <a:rPr lang="el-GR" smtClean="0"/>
              <a:pPr/>
              <a:t>6</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sz="1200" b="1" i="1" kern="1200" dirty="0" smtClean="0">
                <a:solidFill>
                  <a:schemeClr val="tx1"/>
                </a:solidFill>
                <a:latin typeface="+mn-lt"/>
                <a:ea typeface="+mn-ea"/>
                <a:cs typeface="+mn-cs"/>
              </a:rPr>
              <a:t>Λανθάνουσα σύγκρουση</a:t>
            </a:r>
            <a:r>
              <a:rPr lang="el-GR" sz="1200" kern="1200" dirty="0" smtClean="0">
                <a:solidFill>
                  <a:schemeClr val="tx1"/>
                </a:solidFill>
                <a:latin typeface="+mn-lt"/>
                <a:ea typeface="+mn-ea"/>
                <a:cs typeface="+mn-cs"/>
              </a:rPr>
              <a:t>. Υφίσταται με τη μορφή κατάστασης «ότι κάτι δεν πάει καλά στο σχολείο». Δηλαδή η σύγκρουση υποβόσκει, αλλά δεν εκδηλώνεται. Υπάρχουν πολλές τέτοιες περιπτώσεις και καταστάσεις που επικρατούν στα σχολεία και οι οποίες οδηγούν σε φανερές συγκρούσεις. Η άνιση κατανομή της εργασίας ανάμεσα στα μέλη της σχολικής μονάδας και η έλλειψη υλικοτεχνικής υποδομής είναι παραδείγματα που μπορούν να ενταχθούν στη λανθάνουσα σύγκρουση.</a:t>
            </a:r>
          </a:p>
          <a:p>
            <a:r>
              <a:rPr lang="el-GR" sz="1200" b="1" i="1" kern="1200" dirty="0" smtClean="0">
                <a:solidFill>
                  <a:schemeClr val="tx1"/>
                </a:solidFill>
                <a:latin typeface="+mn-lt"/>
                <a:ea typeface="+mn-ea"/>
                <a:cs typeface="+mn-cs"/>
              </a:rPr>
              <a:t>Αντιληπτή (ή εκδηλωμένη) σύγκρουση</a:t>
            </a:r>
            <a:r>
              <a:rPr lang="el-GR" sz="1200" kern="1200" dirty="0" smtClean="0">
                <a:solidFill>
                  <a:schemeClr val="tx1"/>
                </a:solidFill>
                <a:latin typeface="+mn-lt"/>
                <a:ea typeface="+mn-ea"/>
                <a:cs typeface="+mn-cs"/>
              </a:rPr>
              <a:t>. Μια σύγκρουση μπορεί να είναι αντιληπτή ακόμη κι αν δεν είναι παρούσα (πραγματική) ούτε στη λανθάνουσα μορφή. Η «αντιληπτή» σύγκρουση προκαλείται από παρεξήγηση των απόψεων ή των πραγματικών θέσεων του άλλου. Δε γίνονται όλες οι συγκρούσεις αντιληπτές με τον ίδιο τρόπο. Οι «αντιληπτές» συγκρούσεις (οι οποίες στην πραγματικότητα είναι λανθάνουσες και υφίστανται μόνο με τη μορφή αντιλήψεων που προκύπτουν από παρανοήσεις) μπορούν να επιλυθούν με τη βελτίωση της επικοινωνίας μεταξύ των δυο μερών.</a:t>
            </a:r>
          </a:p>
          <a:p>
            <a:r>
              <a:rPr lang="el-GR" sz="1200" b="1" i="1" kern="1200" dirty="0" smtClean="0">
                <a:solidFill>
                  <a:schemeClr val="tx1"/>
                </a:solidFill>
                <a:latin typeface="+mn-lt"/>
                <a:ea typeface="+mn-ea"/>
                <a:cs typeface="+mn-cs"/>
              </a:rPr>
              <a:t>Φανερή σύγκρουση</a:t>
            </a:r>
            <a:r>
              <a:rPr lang="el-GR" sz="1200" kern="1200" dirty="0" smtClean="0">
                <a:solidFill>
                  <a:schemeClr val="tx1"/>
                </a:solidFill>
                <a:latin typeface="+mn-lt"/>
                <a:ea typeface="+mn-ea"/>
                <a:cs typeface="+mn-cs"/>
              </a:rPr>
              <a:t>. Παρατηρείται, όταν η σύγκρουση εκφράζεται στην καθημερινή συμπεριφορά των δυο μερών και  χαρακτηρίζεται φανερή ή πραγματική. Είναι συγκεκριμένη και ορατή, αφού πρόκειται για έμπρακτη εξωτερίκευση της σύγκρουσης και μπορεί να εμφανιστεί με διαφορετικές μορφές. Οι πιο έκδηλες από αυτές είναι η ανοιχτή επίθεση που έχει ως αποτέλεσμα ένα πεδίο φραστικών και έμπρακτων συμπεριφορών, όπως ύβρεις, προσβολές, χειροδικίες και άλλες μορφές φυσικής και λεκτικής βίας</a:t>
            </a:r>
            <a:endParaRPr lang="en-US" dirty="0"/>
          </a:p>
        </p:txBody>
      </p:sp>
      <p:sp>
        <p:nvSpPr>
          <p:cNvPr id="4" name="3 - Θέση αριθμού διαφάνειας"/>
          <p:cNvSpPr>
            <a:spLocks noGrp="1"/>
          </p:cNvSpPr>
          <p:nvPr>
            <p:ph type="sldNum" sz="quarter" idx="10"/>
          </p:nvPr>
        </p:nvSpPr>
        <p:spPr/>
        <p:txBody>
          <a:bodyPr/>
          <a:lstStyle/>
          <a:p>
            <a:fld id="{A34BC991-F1BB-4491-B725-69F8C7D24376}" type="slidenum">
              <a:rPr lang="el-GR" smtClean="0"/>
              <a:pPr/>
              <a:t>7</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fontScale="92500"/>
          </a:bodyPr>
          <a:lstStyle/>
          <a:p>
            <a:r>
              <a:rPr lang="el-GR" sz="1200" b="1" i="1" kern="1200" dirty="0" smtClean="0">
                <a:solidFill>
                  <a:schemeClr val="tx1"/>
                </a:solidFill>
                <a:latin typeface="+mn-lt"/>
                <a:ea typeface="+mn-ea"/>
                <a:cs typeface="+mn-cs"/>
              </a:rPr>
              <a:t>Το πρόβλημα επικοινωνίας</a:t>
            </a:r>
            <a:r>
              <a:rPr lang="el-GR" sz="1200" b="1" kern="1200" dirty="0" smtClean="0">
                <a:solidFill>
                  <a:schemeClr val="tx1"/>
                </a:solidFill>
                <a:latin typeface="+mn-lt"/>
                <a:ea typeface="+mn-ea"/>
                <a:cs typeface="+mn-cs"/>
              </a:rPr>
              <a:t>. </a:t>
            </a:r>
            <a:r>
              <a:rPr lang="el-GR" sz="1200" kern="1200" dirty="0" smtClean="0">
                <a:solidFill>
                  <a:schemeClr val="tx1"/>
                </a:solidFill>
                <a:latin typeface="+mn-lt"/>
                <a:ea typeface="+mn-ea"/>
                <a:cs typeface="+mn-cs"/>
              </a:rPr>
              <a:t>Η κακή κωδικοποίηση μηνυμάτων, οι κακές ανθρώπινες σχέσεις μεταξύ των μελών του σχολείου, η έλλειψη πληροφοριών και η κακή επιλογή χρόνου και χώρου μετάδοσης των μηνυμάτων είναι μερικά από τα στοιχεία που περιορίζουν την αλληλοκατανόηση των μελών της σχολικής κοινότητας και κατ’ επέκταση οδηγούν σε αντιθέσεις και προστριβές στο χώρο εργασίας.</a:t>
            </a:r>
          </a:p>
          <a:p>
            <a:r>
              <a:rPr lang="el-GR" sz="1200" b="1" i="1" kern="1200" dirty="0" smtClean="0">
                <a:solidFill>
                  <a:schemeClr val="tx1"/>
                </a:solidFill>
                <a:latin typeface="+mn-lt"/>
                <a:ea typeface="+mn-ea"/>
                <a:cs typeface="+mn-cs"/>
              </a:rPr>
              <a:t>β) Οι οργανωτικές αδυναμίες</a:t>
            </a:r>
            <a:r>
              <a:rPr lang="el-GR" sz="1200" kern="1200" dirty="0" smtClean="0">
                <a:solidFill>
                  <a:schemeClr val="tx1"/>
                </a:solidFill>
                <a:latin typeface="+mn-lt"/>
                <a:ea typeface="+mn-ea"/>
                <a:cs typeface="+mn-cs"/>
              </a:rPr>
              <a:t>. Οργανωτικές αδυναμίες, όπως π.χ. ο ασαφής καθορισμός καθηκόντων και ρόλων μεταξύ του διοικητικού προσωπικού των σχολικών μονάδων, οδηγούν πολλές φορές σε συγκρούσεις. Η κατανομή των τάξεων ή τμημάτων μεταξύ των δασκάλων αποτελεί χαρακτηριστικό παράδειγμα</a:t>
            </a:r>
          </a:p>
          <a:p>
            <a:r>
              <a:rPr lang="el-GR" sz="1200" b="1" kern="1200" dirty="0" smtClean="0">
                <a:solidFill>
                  <a:schemeClr val="tx1"/>
                </a:solidFill>
                <a:latin typeface="+mn-lt"/>
                <a:ea typeface="+mn-ea"/>
                <a:cs typeface="+mn-cs"/>
              </a:rPr>
              <a:t>γ) </a:t>
            </a:r>
            <a:r>
              <a:rPr lang="el-GR" sz="1200" b="1" i="1" kern="1200" dirty="0" smtClean="0">
                <a:solidFill>
                  <a:schemeClr val="tx1"/>
                </a:solidFill>
                <a:latin typeface="+mn-lt"/>
                <a:ea typeface="+mn-ea"/>
                <a:cs typeface="+mn-cs"/>
              </a:rPr>
              <a:t>Το πρόβλημα συγκρουόμενων στόχων</a:t>
            </a:r>
            <a:r>
              <a:rPr lang="el-GR" sz="1200" kern="1200" dirty="0" smtClean="0">
                <a:solidFill>
                  <a:schemeClr val="tx1"/>
                </a:solidFill>
                <a:latin typeface="+mn-lt"/>
                <a:ea typeface="+mn-ea"/>
                <a:cs typeface="+mn-cs"/>
              </a:rPr>
              <a:t>. Αυτό προκύπτει, όταν μεταξύ των μελών ή των ομάδων μιας σχολικής μονάδας υπάρχουν στόχοι που η επίτευξη του ενός αποκλείει την επίτευξη του άλλου. Όταν για παράδειγμα δύο δάσκαλοι του ίδιου σχολείου επιθυμούν να παρακολουθήσουν το πρόγραμμα επιμόρφωσης σε κάποιο ΠΕΚ, έτσι που η πραγματοποίηση της επιθυμίας του ενός αποκλείει την πραγματοποίηση της επιθυμίας του άλλου (αφού ο προϊστάμενος Γραφείου ΠΕ θα επιλέξει έναν από τους δύο), τότε είναι πολύ πιθανό κάθε δάσκαλος να αναπτύξει μια συμπεριφορά, τέτοια που να επιδιώκει να πραγματοποιήσει τον στόχο του σε βάρος του στόχου του συναδέλφου του, και έτσι προκύπτει σύγκρουση. Στην πραγματικότητα όμως οι στόχοι των δασκάλων δεν είναι συγκρουόμενοι, αλλά ουσιαστικά αποτελούν επιμέρους στόχους του σχολείου, αφού η επιμόρφωση του διδακτικού προσωπικού συμβάλλει στην καλύτερη κατάρτιση του εκπαιδευτικού και κατά συνέπεια στην αποτελεσματικότερη μάθηση των μαθητών.</a:t>
            </a:r>
          </a:p>
          <a:p>
            <a:r>
              <a:rPr lang="el-GR" sz="1200" kern="1200" dirty="0" smtClean="0">
                <a:solidFill>
                  <a:schemeClr val="tx1"/>
                </a:solidFill>
                <a:latin typeface="+mn-lt"/>
                <a:ea typeface="+mn-ea"/>
                <a:cs typeface="+mn-cs"/>
              </a:rPr>
              <a:t> </a:t>
            </a:r>
            <a:r>
              <a:rPr lang="el-GR" sz="1200" b="1" kern="1200" dirty="0" smtClean="0">
                <a:solidFill>
                  <a:schemeClr val="tx1"/>
                </a:solidFill>
                <a:latin typeface="+mn-lt"/>
                <a:ea typeface="+mn-ea"/>
                <a:cs typeface="+mn-cs"/>
              </a:rPr>
              <a:t>δ) </a:t>
            </a:r>
            <a:r>
              <a:rPr lang="el-GR" sz="1200" b="1" i="1" kern="1200" dirty="0" smtClean="0">
                <a:solidFill>
                  <a:schemeClr val="tx1"/>
                </a:solidFill>
                <a:latin typeface="+mn-lt"/>
                <a:ea typeface="+mn-ea"/>
                <a:cs typeface="+mn-cs"/>
              </a:rPr>
              <a:t>Το πρόβλημα περιορισμένων πόρων</a:t>
            </a:r>
            <a:r>
              <a:rPr lang="el-GR" sz="1200" kern="1200" dirty="0" smtClean="0">
                <a:solidFill>
                  <a:schemeClr val="tx1"/>
                </a:solidFill>
                <a:latin typeface="+mn-lt"/>
                <a:ea typeface="+mn-ea"/>
                <a:cs typeface="+mn-cs"/>
              </a:rPr>
              <a:t>. Οι πόροι που διατίθενται από τους ΟΤΑ, η έλλειψη ικανού αριθμού οπτικοακουστικών μέσων διδασκαλίας μπορεί να προκαλέσουν προστριβές μεταξύ του εκπαιδευτικού προσωπικού.</a:t>
            </a:r>
          </a:p>
          <a:p>
            <a:r>
              <a:rPr lang="el-GR" sz="1200" b="1" kern="1200" dirty="0" smtClean="0">
                <a:solidFill>
                  <a:schemeClr val="tx1"/>
                </a:solidFill>
                <a:latin typeface="+mn-lt"/>
                <a:ea typeface="+mn-ea"/>
                <a:cs typeface="+mn-cs"/>
              </a:rPr>
              <a:t> ε) </a:t>
            </a:r>
            <a:r>
              <a:rPr lang="el-GR" sz="1200" b="1" i="1" kern="1200" dirty="0" smtClean="0">
                <a:solidFill>
                  <a:schemeClr val="tx1"/>
                </a:solidFill>
                <a:latin typeface="+mn-lt"/>
                <a:ea typeface="+mn-ea"/>
                <a:cs typeface="+mn-cs"/>
              </a:rPr>
              <a:t>Το πρόβλημα των ατομικών διαφορών</a:t>
            </a:r>
            <a:r>
              <a:rPr lang="el-GR" sz="1200" kern="1200" dirty="0" smtClean="0">
                <a:solidFill>
                  <a:schemeClr val="tx1"/>
                </a:solidFill>
                <a:latin typeface="+mn-lt"/>
                <a:ea typeface="+mn-ea"/>
                <a:cs typeface="+mn-cs"/>
              </a:rPr>
              <a:t>. Τα άτομα κάθε σχολείου έχουν διαφορετικές γνώσεις, αντιλήψεις, ιδεολογία, ηλικία, ενδιαφέροντα κ.λπ. Σε πολλές περιπτώσεις μια τέτοια σύνθεση δεν επιτρέπει την ανάπτυξη δικτύου θετικών αλληλεπιδράσεων, με συνέπεια η συνεργασία των ατόμων για την επίτευξη στόχων να οδηγεί συχνά σε αντιθέσεις. Η οργάνωση για παράδειγμα μιας σχολικής γιορτής πιθανό να αποτελέσει πηγή αντιθέσεων μεταξύ δασκάλων και διευθυντή.</a:t>
            </a:r>
          </a:p>
          <a:p>
            <a:r>
              <a:rPr lang="el-GR" sz="1200" b="1" kern="1200" dirty="0" smtClean="0">
                <a:solidFill>
                  <a:schemeClr val="tx1"/>
                </a:solidFill>
                <a:latin typeface="+mn-lt"/>
                <a:ea typeface="+mn-ea"/>
                <a:cs typeface="+mn-cs"/>
              </a:rPr>
              <a:t>στ) </a:t>
            </a:r>
            <a:r>
              <a:rPr lang="el-GR" sz="1200" b="1" i="1" kern="1200" dirty="0" smtClean="0">
                <a:solidFill>
                  <a:schemeClr val="tx1"/>
                </a:solidFill>
                <a:latin typeface="+mn-lt"/>
                <a:ea typeface="+mn-ea"/>
                <a:cs typeface="+mn-cs"/>
              </a:rPr>
              <a:t>Το εξωτερικό περιβάλλον</a:t>
            </a:r>
            <a:r>
              <a:rPr lang="el-GR" sz="1200" kern="1200" dirty="0" smtClean="0">
                <a:solidFill>
                  <a:schemeClr val="tx1"/>
                </a:solidFill>
                <a:latin typeface="+mn-lt"/>
                <a:ea typeface="+mn-ea"/>
                <a:cs typeface="+mn-cs"/>
              </a:rPr>
              <a:t>. Η συνεργασία εκπαιδευτικών και διευθυντή με διάφορους φορείς (π.χ. Σύλλογος Γονέων και Κηδεμόνων, ΟΤΑ κ.ά.) δημιουργεί συχνά πρόσφορο έδαφος για συγκρούσεις</a:t>
            </a:r>
            <a:endParaRPr lang="en-US" dirty="0"/>
          </a:p>
        </p:txBody>
      </p:sp>
      <p:sp>
        <p:nvSpPr>
          <p:cNvPr id="4" name="3 - Θέση αριθμού διαφάνειας"/>
          <p:cNvSpPr>
            <a:spLocks noGrp="1"/>
          </p:cNvSpPr>
          <p:nvPr>
            <p:ph type="sldNum" sz="quarter" idx="10"/>
          </p:nvPr>
        </p:nvSpPr>
        <p:spPr/>
        <p:txBody>
          <a:bodyPr/>
          <a:lstStyle/>
          <a:p>
            <a:fld id="{A34BC991-F1BB-4491-B725-69F8C7D24376}" type="slidenum">
              <a:rPr lang="el-GR" smtClean="0"/>
              <a:pPr/>
              <a:t>8</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fontScale="92500" lnSpcReduction="20000"/>
          </a:bodyPr>
          <a:lstStyle/>
          <a:p>
            <a:r>
              <a:rPr lang="el-GR" sz="1200" b="1" i="1" kern="1200" dirty="0" smtClean="0">
                <a:solidFill>
                  <a:schemeClr val="tx1"/>
                </a:solidFill>
                <a:latin typeface="+mn-lt"/>
                <a:ea typeface="+mn-ea"/>
                <a:cs typeface="+mn-cs"/>
              </a:rPr>
              <a:t>Τεχνική της αποφυγής</a:t>
            </a:r>
            <a:r>
              <a:rPr lang="el-GR" sz="1200" kern="1200" dirty="0" smtClean="0">
                <a:solidFill>
                  <a:schemeClr val="tx1"/>
                </a:solidFill>
                <a:latin typeface="+mn-lt"/>
                <a:ea typeface="+mn-ea"/>
                <a:cs typeface="+mn-cs"/>
              </a:rPr>
              <a:t>. Ο τρόπος αυτός περιλαμβάνει ορισμένες τεχνικές διευθέτησης των συγκρούσεων, όπως το φυσικό διαχωρισμό των αντιμαχόμενων πλευρών, το λεπτομερή καθορισμό των καθηκόντων και ρόλων και την αναβολή επίλυσης του προβλήματος. Η μετακίνηση π.χ. ενός δασκάλου από ένα σχολείο σε άλλο, λόγω προστριβών με το διευθυντή και η λεπτομερής περιγραφή του τρόπου κατανομής των τάξεων και της </a:t>
            </a:r>
            <a:r>
              <a:rPr lang="el-GR" sz="1200" kern="1200" dirty="0" err="1" smtClean="0">
                <a:solidFill>
                  <a:schemeClr val="tx1"/>
                </a:solidFill>
                <a:latin typeface="+mn-lt"/>
                <a:ea typeface="+mn-ea"/>
                <a:cs typeface="+mn-cs"/>
              </a:rPr>
              <a:t>εξωδιδακτικής</a:t>
            </a:r>
            <a:r>
              <a:rPr lang="el-GR" sz="1200" kern="1200" dirty="0" smtClean="0">
                <a:solidFill>
                  <a:schemeClr val="tx1"/>
                </a:solidFill>
                <a:latin typeface="+mn-lt"/>
                <a:ea typeface="+mn-ea"/>
                <a:cs typeface="+mn-cs"/>
              </a:rPr>
              <a:t> εργασίας μεταξύ του διδακτικού προσωπικού είναι αντιπροσωπευτικά παραδείγματα της πιο πάνω μεθόδου</a:t>
            </a:r>
          </a:p>
          <a:p>
            <a:r>
              <a:rPr lang="el-GR" sz="1200" b="1" i="1" kern="1200" dirty="0" smtClean="0">
                <a:solidFill>
                  <a:schemeClr val="tx1"/>
                </a:solidFill>
                <a:latin typeface="+mn-lt"/>
                <a:ea typeface="+mn-ea"/>
                <a:cs typeface="+mn-cs"/>
              </a:rPr>
              <a:t>Τεχνική του συμβιβασμού</a:t>
            </a:r>
            <a:r>
              <a:rPr lang="el-GR" sz="1200" kern="1200" dirty="0" smtClean="0">
                <a:solidFill>
                  <a:schemeClr val="tx1"/>
                </a:solidFill>
                <a:latin typeface="+mn-lt"/>
                <a:ea typeface="+mn-ea"/>
                <a:cs typeface="+mn-cs"/>
              </a:rPr>
              <a:t>. Στην τεχνική αυτή τα αντιμαχόμενα μέρη διατηρούν τις διαφορές τους, υποχρεώνονται όμως σε μια μέση λύση, γίνεται δηλαδή καταμερισμός των διαφορών μεταξύ ατόμων ή ομάδων. Ο συμβιβασμός «κανείς δε χάνει - κανείς δεν κερδίζει» είναι ένας απλός και αποτελεσματικός τρόπος διευθέτησης των συγκρούσεων σε μια σχολική μονάδα.</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1200" b="1" i="1" kern="1200" dirty="0" smtClean="0">
                <a:solidFill>
                  <a:schemeClr val="tx1"/>
                </a:solidFill>
                <a:latin typeface="+mn-lt"/>
                <a:ea typeface="+mn-ea"/>
                <a:cs typeface="+mn-cs"/>
              </a:rPr>
              <a:t>Χρήση της εξουσίας</a:t>
            </a:r>
            <a:r>
              <a:rPr lang="el-GR" sz="1200" kern="1200" dirty="0" smtClean="0">
                <a:solidFill>
                  <a:schemeClr val="tx1"/>
                </a:solidFill>
                <a:latin typeface="+mn-lt"/>
                <a:ea typeface="+mn-ea"/>
                <a:cs typeface="+mn-cs"/>
              </a:rPr>
              <a:t>. Εδώ ο διευθυντής διατάσσει τους υφισταμένους του να σταματήσουν τις αντιθέσεις τους, ιδιαίτερα, όταν οι τελευταίοι δεν μπορούν να φθάσουν σε συμφωνία. Η χρήση εξουσίας είναι η ταχύτερη τεχνική διευθέτησης των προστριβών και επιβάλλεται σε περιπτώσεις που ο χρόνος λήψης απόφασης είναι περιορισμένος. Στο χώρο του σχολείου όμως πρέπει να αποφεύγεται, διότι η διευθέτηση της μεθόδου αυτής καταλήγει σε κερδισμένους και χαμένους (και άρα μειώνεται η συνοχή της ομάδας του διδακτικού προσωπικού) και διότι η λύση ενός προβλήματος είναι πιθανό να αποτελέσει την αιτία δημιουργίας άλλου.</a:t>
            </a:r>
            <a:endParaRPr 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l-GR" sz="1200" b="1" i="1" kern="1200" dirty="0" smtClean="0">
                <a:solidFill>
                  <a:schemeClr val="tx1"/>
                </a:solidFill>
                <a:latin typeface="+mn-lt"/>
                <a:ea typeface="+mn-ea"/>
                <a:cs typeface="+mn-cs"/>
              </a:rPr>
              <a:t>Τεχνική της αντιπαράθεσης</a:t>
            </a:r>
            <a:r>
              <a:rPr lang="el-GR" sz="1200" kern="1200" dirty="0" smtClean="0">
                <a:solidFill>
                  <a:schemeClr val="tx1"/>
                </a:solidFill>
                <a:latin typeface="+mn-lt"/>
                <a:ea typeface="+mn-ea"/>
                <a:cs typeface="+mn-cs"/>
              </a:rPr>
              <a:t>. Ένα τρίτο πρόσωπο που διαθέτει κύρος και πειθώ φέρνει στο ίδιο τραπέζι τις αντιμαχόμενες πλευρές με σκοπό να αναπτυχθεί επικοινωνία, να εξαλειφθούν οι παρεξηγήσεις και να εντοπιστούν οι δυνατότητες ικανοποίησης των αναγκών τους. Μολονότι η αντιπαράθεση συντελεί συχνά σε κατανόηση και λογική διευθέτηση, η επιτυχία της στρατηγικής αυτής εξαρτάται από το είδος του προβλήματος και την προσωπικότητα των αντιμαχόμενων πλευρών.</a:t>
            </a:r>
          </a:p>
          <a:p>
            <a:pPr marL="0" marR="0" lvl="0" indent="0" algn="l" defTabSz="914400" rtl="0" eaLnBrk="1" fontAlgn="auto" latinLnBrk="0" hangingPunct="1">
              <a:lnSpc>
                <a:spcPct val="100000"/>
              </a:lnSpc>
              <a:spcBef>
                <a:spcPts val="0"/>
              </a:spcBef>
              <a:spcAft>
                <a:spcPts val="0"/>
              </a:spcAft>
              <a:buClrTx/>
              <a:buSzTx/>
              <a:buFontTx/>
              <a:buNone/>
              <a:tabLst/>
              <a:defRPr/>
            </a:pPr>
            <a:r>
              <a:rPr lang="el-GR" sz="1200" b="1" i="1" kern="1200" dirty="0" smtClean="0">
                <a:solidFill>
                  <a:schemeClr val="tx1"/>
                </a:solidFill>
                <a:latin typeface="+mn-lt"/>
                <a:ea typeface="+mn-ea"/>
                <a:cs typeface="+mn-cs"/>
              </a:rPr>
              <a:t>Τεχνική του </a:t>
            </a:r>
            <a:r>
              <a:rPr lang="el-GR" sz="1200" b="1" i="1" kern="1200" dirty="0" err="1" smtClean="0">
                <a:solidFill>
                  <a:schemeClr val="tx1"/>
                </a:solidFill>
                <a:latin typeface="+mn-lt"/>
                <a:ea typeface="+mn-ea"/>
                <a:cs typeface="+mn-cs"/>
              </a:rPr>
              <a:t>οργανώνειν</a:t>
            </a:r>
            <a:r>
              <a:rPr lang="el-GR" sz="1200" b="1" kern="1200" dirty="0" smtClean="0">
                <a:solidFill>
                  <a:schemeClr val="tx1"/>
                </a:solidFill>
                <a:latin typeface="+mn-lt"/>
                <a:ea typeface="+mn-ea"/>
                <a:cs typeface="+mn-cs"/>
              </a:rPr>
              <a:t>.</a:t>
            </a:r>
            <a:r>
              <a:rPr lang="el-GR" sz="1200" kern="1200" dirty="0" smtClean="0">
                <a:solidFill>
                  <a:schemeClr val="tx1"/>
                </a:solidFill>
                <a:latin typeface="+mn-lt"/>
                <a:ea typeface="+mn-ea"/>
                <a:cs typeface="+mn-cs"/>
              </a:rPr>
              <a:t> Το μοντέλο αυτό καθορίζει ότι πρώτα η κατάσταση σύγκρουσης πρέπει να αναλυθεί σύμφωνα με τη φύση και τις συνθήκες που τη δημιούργησαν. Έπειτα είναι ανάγκη να αποφασιστεί μια κατάλληλη μέθοδος προσέγγισης, λαμβάνοντας υπόψη τις αιτίες της. Αυτό το μοντέλο είναι καταλληλότερο για επίλυση συγκρούσεων μεταξύ ατόμων ή ομάδων για περισσότερο λειτουργικές σχέσεις, όπως «πλάγιες συγκρούσεις» που προκύπτουν μεταξύ ατόμων της ίδιας ιεραρχικής βαθμίδας. </a:t>
            </a:r>
            <a:endParaRPr lang="en-US" sz="1200" kern="1200" dirty="0" smtClean="0">
              <a:solidFill>
                <a:schemeClr val="tx1"/>
              </a:solidFill>
              <a:latin typeface="+mn-lt"/>
              <a:ea typeface="+mn-ea"/>
              <a:cs typeface="+mn-cs"/>
            </a:endParaRPr>
          </a:p>
          <a:p>
            <a:endParaRPr lang="en-US" dirty="0"/>
          </a:p>
        </p:txBody>
      </p:sp>
      <p:sp>
        <p:nvSpPr>
          <p:cNvPr id="4" name="3 - Θέση αριθμού διαφάνειας"/>
          <p:cNvSpPr>
            <a:spLocks noGrp="1"/>
          </p:cNvSpPr>
          <p:nvPr>
            <p:ph type="sldNum" sz="quarter" idx="10"/>
          </p:nvPr>
        </p:nvSpPr>
        <p:spPr/>
        <p:txBody>
          <a:bodyPr/>
          <a:lstStyle/>
          <a:p>
            <a:fld id="{A34BC991-F1BB-4491-B725-69F8C7D24376}" type="slidenum">
              <a:rPr lang="el-GR" smtClean="0"/>
              <a:pPr/>
              <a:t>10</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sz="1200" b="1" i="1" kern="1200" dirty="0" smtClean="0">
                <a:solidFill>
                  <a:schemeClr val="tx1"/>
                </a:solidFill>
                <a:latin typeface="+mn-lt"/>
                <a:ea typeface="+mn-ea"/>
                <a:cs typeface="+mn-cs"/>
              </a:rPr>
              <a:t>Διαπραγμάτευση: </a:t>
            </a:r>
            <a:r>
              <a:rPr lang="el-GR" sz="1200" kern="1200" dirty="0" smtClean="0">
                <a:solidFill>
                  <a:schemeClr val="tx1"/>
                </a:solidFill>
                <a:latin typeface="+mn-lt"/>
                <a:ea typeface="+mn-ea"/>
                <a:cs typeface="+mn-cs"/>
              </a:rPr>
              <a:t>Επικοινωνιακή διαδικασία με σκοπό την ειρηνική επίλυση μέσω κατάλληλων τεχνικών</a:t>
            </a:r>
          </a:p>
          <a:p>
            <a:r>
              <a:rPr lang="el-GR" sz="1200" b="1" i="1" kern="1200" dirty="0" smtClean="0">
                <a:solidFill>
                  <a:schemeClr val="tx1"/>
                </a:solidFill>
                <a:latin typeface="+mn-lt"/>
                <a:ea typeface="+mn-ea"/>
                <a:cs typeface="+mn-cs"/>
              </a:rPr>
              <a:t>Μεσολάβηση:</a:t>
            </a:r>
            <a:r>
              <a:rPr lang="el-GR" sz="1200" kern="1200" dirty="0" smtClean="0">
                <a:solidFill>
                  <a:schemeClr val="tx1"/>
                </a:solidFill>
                <a:latin typeface="+mn-lt"/>
                <a:ea typeface="+mn-ea"/>
                <a:cs typeface="+mn-cs"/>
              </a:rPr>
              <a:t> Ο μεσολαβητής είναι ένα τρίτο πρόσωπο που βοηθάει και τις δυο πλευρές να λύσουν τις διαφορές τους ειρηνικά. Βοηθάει τους αντιτιθέμενους να εστιάσουν στο πρόβλημα, χωρίς να ρίχνουν το φταίξιμο ο ένας στον άλλον, και, με κατανόηση και σεβασμό να συνεργαστούν για να επιλύσουν το πρόβλημα. Με άλλα λόγια οι μεσολαβητές είναι ειρηνοποιοί</a:t>
            </a:r>
          </a:p>
          <a:p>
            <a:r>
              <a:rPr lang="el-GR" sz="1200" b="1" i="1" kern="1200" dirty="0" smtClean="0">
                <a:solidFill>
                  <a:schemeClr val="tx1"/>
                </a:solidFill>
                <a:latin typeface="+mn-lt"/>
                <a:ea typeface="+mn-ea"/>
                <a:cs typeface="+mn-cs"/>
              </a:rPr>
              <a:t>Ομαδικές επιλύσεις: </a:t>
            </a:r>
            <a:r>
              <a:rPr lang="el-GR" sz="1200" b="1" kern="1200" dirty="0" smtClean="0">
                <a:solidFill>
                  <a:schemeClr val="tx1"/>
                </a:solidFill>
                <a:latin typeface="+mn-lt"/>
                <a:ea typeface="+mn-ea"/>
                <a:cs typeface="+mn-cs"/>
              </a:rPr>
              <a:t> </a:t>
            </a:r>
            <a:r>
              <a:rPr lang="el-GR" sz="1200" kern="1200" dirty="0" smtClean="0">
                <a:solidFill>
                  <a:schemeClr val="tx1"/>
                </a:solidFill>
                <a:latin typeface="+mn-lt"/>
                <a:ea typeface="+mn-ea"/>
                <a:cs typeface="+mn-cs"/>
              </a:rPr>
              <a:t>Τα προβλήματα μπορούν επίσης να επιλυθούν σε μια ομάδα. Συχνά οι ομάδες αυτές κάθονται σε έναν κύκλο έτσι, ώστε όλα τα μέλη να είναι ίσα. Και σε αυτή την περίπτωση εφαρμόζονται οι ίδιες αρχές επίλυσης: τα άτομα εστιάζουν στο πρόβλημα και όχι στο πρόσωπο, εκθέτουν όλοι την άποψή τους, ακούν χωρίς να διακόπτουν την σκέψη του συνομιλητή τους και τέλος όλα τα άτομα πρέπει να δείχνουν σεβασμό και να μην κριτικάρουν τους άλλους για τις ιδέες τους.</a:t>
            </a:r>
            <a:endParaRPr lang="en-US" dirty="0"/>
          </a:p>
        </p:txBody>
      </p:sp>
      <p:sp>
        <p:nvSpPr>
          <p:cNvPr id="4" name="3 - Θέση αριθμού διαφάνειας"/>
          <p:cNvSpPr>
            <a:spLocks noGrp="1"/>
          </p:cNvSpPr>
          <p:nvPr>
            <p:ph type="sldNum" sz="quarter" idx="10"/>
          </p:nvPr>
        </p:nvSpPr>
        <p:spPr/>
        <p:txBody>
          <a:bodyPr/>
          <a:lstStyle/>
          <a:p>
            <a:fld id="{A34BC991-F1BB-4491-B725-69F8C7D24376}" type="slidenum">
              <a:rPr lang="el-GR" smtClean="0"/>
              <a:pPr/>
              <a:t>22</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Υπότιτλος"/>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Τίτλος"/>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smtClean="0"/>
              <a:t>Kλικ για επεξεργασία του τίτλου</a:t>
            </a:r>
            <a:endParaRPr kumimoji="0" lang="en-US"/>
          </a:p>
        </p:txBody>
      </p:sp>
      <p:cxnSp>
        <p:nvCxnSpPr>
          <p:cNvPr id="8" name="7 - Ευθεία γραμμή σύνδεσης"/>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 Έλλειψη"/>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 Θέση ημερομηνίας"/>
          <p:cNvSpPr>
            <a:spLocks noGrp="1"/>
          </p:cNvSpPr>
          <p:nvPr>
            <p:ph type="dt" sz="half" idx="10"/>
          </p:nvPr>
        </p:nvSpPr>
        <p:spPr/>
        <p:txBody>
          <a:bodyPr/>
          <a:lstStyle/>
          <a:p>
            <a:fld id="{3DFF886C-AFC6-480D-9978-F058CA0F8193}" type="datetimeFigureOut">
              <a:rPr lang="el-GR" smtClean="0"/>
              <a:pPr/>
              <a:t>6/4/2020</a:t>
            </a:fld>
            <a:endParaRPr lang="el-GR"/>
          </a:p>
        </p:txBody>
      </p:sp>
      <p:sp>
        <p:nvSpPr>
          <p:cNvPr id="16" name="15 - Θέση αριθμού διαφάνειας"/>
          <p:cNvSpPr>
            <a:spLocks noGrp="1"/>
          </p:cNvSpPr>
          <p:nvPr>
            <p:ph type="sldNum" sz="quarter" idx="11"/>
          </p:nvPr>
        </p:nvSpPr>
        <p:spPr/>
        <p:txBody>
          <a:bodyPr/>
          <a:lstStyle/>
          <a:p>
            <a:fld id="{B3F8AFF5-C6F4-4596-8FBF-7398D593E6A4}" type="slidenum">
              <a:rPr lang="el-GR" smtClean="0"/>
              <a:pPr/>
              <a:t>‹#›</a:t>
            </a:fld>
            <a:endParaRPr lang="el-GR"/>
          </a:p>
        </p:txBody>
      </p:sp>
      <p:sp>
        <p:nvSpPr>
          <p:cNvPr id="17" name="16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DFF886C-AFC6-480D-9978-F058CA0F8193}" type="datetimeFigureOut">
              <a:rPr lang="el-GR" smtClean="0"/>
              <a:pPr/>
              <a:t>6/4/2020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3F8AFF5-C6F4-4596-8FBF-7398D593E6A4}"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DFF886C-AFC6-480D-9978-F058CA0F8193}" type="datetimeFigureOut">
              <a:rPr lang="el-GR" smtClean="0"/>
              <a:pPr/>
              <a:t>6/4/2020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3F8AFF5-C6F4-4596-8FBF-7398D593E6A4}"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457200" y="1524000"/>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4" name="13 - Θέση ημερομηνίας"/>
          <p:cNvSpPr>
            <a:spLocks noGrp="1"/>
          </p:cNvSpPr>
          <p:nvPr>
            <p:ph type="dt" sz="half" idx="14"/>
          </p:nvPr>
        </p:nvSpPr>
        <p:spPr/>
        <p:txBody>
          <a:bodyPr/>
          <a:lstStyle/>
          <a:p>
            <a:fld id="{3DFF886C-AFC6-480D-9978-F058CA0F8193}" type="datetimeFigureOut">
              <a:rPr lang="el-GR" smtClean="0"/>
              <a:pPr/>
              <a:t>6/4/2020</a:t>
            </a:fld>
            <a:endParaRPr lang="el-GR"/>
          </a:p>
        </p:txBody>
      </p:sp>
      <p:sp>
        <p:nvSpPr>
          <p:cNvPr id="15" name="14 - Θέση αριθμού διαφάνειας"/>
          <p:cNvSpPr>
            <a:spLocks noGrp="1"/>
          </p:cNvSpPr>
          <p:nvPr>
            <p:ph type="sldNum" sz="quarter" idx="15"/>
          </p:nvPr>
        </p:nvSpPr>
        <p:spPr/>
        <p:txBody>
          <a:bodyPr/>
          <a:lstStyle>
            <a:lvl1pPr algn="ctr">
              <a:defRPr/>
            </a:lvl1pPr>
          </a:lstStyle>
          <a:p>
            <a:fld id="{B3F8AFF5-C6F4-4596-8FBF-7398D593E6A4}" type="slidenum">
              <a:rPr lang="el-GR" smtClean="0"/>
              <a:pPr/>
              <a:t>‹#›</a:t>
            </a:fld>
            <a:endParaRPr lang="el-GR"/>
          </a:p>
        </p:txBody>
      </p:sp>
      <p:sp>
        <p:nvSpPr>
          <p:cNvPr id="16" name="15 - Θέση υποσέλιδου"/>
          <p:cNvSpPr>
            <a:spLocks noGrp="1"/>
          </p:cNvSpPr>
          <p:nvPr>
            <p:ph type="ftr" sz="quarter" idx="16"/>
          </p:nvPr>
        </p:nvSpPr>
        <p:spPr/>
        <p:txBody>
          <a:bodyPr/>
          <a:lstStyle/>
          <a:p>
            <a:endParaRPr lang="el-GR"/>
          </a:p>
        </p:txBody>
      </p:sp>
      <p:sp>
        <p:nvSpPr>
          <p:cNvPr id="17" name="16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3 - Θέση ημερομηνίας"/>
          <p:cNvSpPr>
            <a:spLocks noGrp="1"/>
          </p:cNvSpPr>
          <p:nvPr>
            <p:ph type="dt" sz="half" idx="10"/>
          </p:nvPr>
        </p:nvSpPr>
        <p:spPr/>
        <p:txBody>
          <a:bodyPr/>
          <a:lstStyle/>
          <a:p>
            <a:fld id="{3DFF886C-AFC6-480D-9978-F058CA0F8193}" type="datetimeFigureOut">
              <a:rPr lang="el-GR" smtClean="0"/>
              <a:pPr/>
              <a:t>6/4/2020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3F8AFF5-C6F4-4596-8FBF-7398D593E6A4}" type="slidenum">
              <a:rPr lang="el-GR" smtClean="0"/>
              <a:pPr/>
              <a:t>‹#›</a:t>
            </a:fld>
            <a:endParaRPr lang="el-GR"/>
          </a:p>
        </p:txBody>
      </p:sp>
      <p:sp>
        <p:nvSpPr>
          <p:cNvPr id="2" name="1 - Τίτλος"/>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cxnSp>
        <p:nvCxnSpPr>
          <p:cNvPr id="7" name="6 - Ευθεία γραμμή σύνδεσης"/>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4 - Θέση ημερομηνίας"/>
          <p:cNvSpPr>
            <a:spLocks noGrp="1"/>
          </p:cNvSpPr>
          <p:nvPr>
            <p:ph type="dt" sz="half" idx="10"/>
          </p:nvPr>
        </p:nvSpPr>
        <p:spPr/>
        <p:txBody>
          <a:bodyPr/>
          <a:lstStyle/>
          <a:p>
            <a:fld id="{3DFF886C-AFC6-480D-9978-F058CA0F8193}" type="datetimeFigureOut">
              <a:rPr lang="el-GR" smtClean="0"/>
              <a:pPr/>
              <a:t>6/4/2020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3F8AFF5-C6F4-4596-8FBF-7398D593E6A4}" type="slidenum">
              <a:rPr lang="el-GR" smtClean="0"/>
              <a:pPr/>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11" name="10 - Θέση περιεχομένου"/>
          <p:cNvSpPr>
            <a:spLocks noGrp="1"/>
          </p:cNvSpPr>
          <p:nvPr>
            <p:ph sz="half" idx="1"/>
          </p:nvPr>
        </p:nvSpPr>
        <p:spPr>
          <a:xfrm>
            <a:off x="457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8 - Θέση αριθμού διαφάνειας"/>
          <p:cNvSpPr>
            <a:spLocks noGrp="1"/>
          </p:cNvSpPr>
          <p:nvPr>
            <p:ph type="sldNum" sz="quarter" idx="12"/>
          </p:nvPr>
        </p:nvSpPr>
        <p:spPr/>
        <p:txBody>
          <a:bodyPr/>
          <a:lstStyle/>
          <a:p>
            <a:fld id="{B3F8AFF5-C6F4-4596-8FBF-7398D593E6A4}" type="slidenum">
              <a:rPr lang="el-GR" smtClean="0"/>
              <a:pPr/>
              <a:t>‹#›</a:t>
            </a:fld>
            <a:endParaRPr lang="el-GR"/>
          </a:p>
        </p:txBody>
      </p:sp>
      <p:sp>
        <p:nvSpPr>
          <p:cNvPr id="8" name="7 - Θέση υποσέλιδου"/>
          <p:cNvSpPr>
            <a:spLocks noGrp="1"/>
          </p:cNvSpPr>
          <p:nvPr>
            <p:ph type="ftr" sz="quarter" idx="11"/>
          </p:nvPr>
        </p:nvSpPr>
        <p:spPr/>
        <p:txBody>
          <a:bodyPr/>
          <a:lstStyle/>
          <a:p>
            <a:endParaRPr lang="el-GR"/>
          </a:p>
        </p:txBody>
      </p:sp>
      <p:sp>
        <p:nvSpPr>
          <p:cNvPr id="7" name="6 - Θέση ημερομηνίας"/>
          <p:cNvSpPr>
            <a:spLocks noGrp="1"/>
          </p:cNvSpPr>
          <p:nvPr>
            <p:ph type="dt" sz="half" idx="10"/>
          </p:nvPr>
        </p:nvSpPr>
        <p:spPr/>
        <p:txBody>
          <a:bodyPr/>
          <a:lstStyle/>
          <a:p>
            <a:fld id="{3DFF886C-AFC6-480D-9978-F058CA0F8193}" type="datetimeFigureOut">
              <a:rPr lang="el-GR" smtClean="0"/>
              <a:pPr/>
              <a:t>6/4/2020</a:t>
            </a:fld>
            <a:endParaRPr lang="el-GR"/>
          </a:p>
        </p:txBody>
      </p:sp>
      <p:sp>
        <p:nvSpPr>
          <p:cNvPr id="3" name="2 - Θέση κειμένου"/>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32" name="31 - Θέση περιεχομένου"/>
          <p:cNvSpPr>
            <a:spLocks noGrp="1"/>
          </p:cNvSpPr>
          <p:nvPr>
            <p:ph sz="half" idx="2"/>
          </p:nvPr>
        </p:nvSpPr>
        <p:spPr>
          <a:xfrm>
            <a:off x="457200"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4" name="33 - Θέση περιεχομένου"/>
          <p:cNvSpPr>
            <a:spLocks noGrp="1"/>
          </p:cNvSpPr>
          <p:nvPr>
            <p:ph sz="quarter" idx="4"/>
          </p:nvPr>
        </p:nvSpPr>
        <p:spPr>
          <a:xfrm>
            <a:off x="4649788"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 name="1 - Τίτλος"/>
          <p:cNvSpPr>
            <a:spLocks noGrp="1"/>
          </p:cNvSpPr>
          <p:nvPr>
            <p:ph type="title"/>
          </p:nvPr>
        </p:nvSpPr>
        <p:spPr>
          <a:xfrm>
            <a:off x="457200" y="155448"/>
            <a:ext cx="8229600" cy="1143000"/>
          </a:xfrm>
        </p:spPr>
        <p:txBody>
          <a:bodyPr anchor="b" anchorCtr="0"/>
          <a:lstStyle>
            <a:lvl1pPr>
              <a:defRPr/>
            </a:lvl1pPr>
          </a:lstStyle>
          <a:p>
            <a:r>
              <a:rPr kumimoji="0" lang="el-GR" smtClean="0"/>
              <a:t>Kλικ για επεξεργασία του τίτλου</a:t>
            </a:r>
            <a:endParaRPr kumimoji="0" lang="en-US"/>
          </a:p>
        </p:txBody>
      </p:sp>
      <p:sp>
        <p:nvSpPr>
          <p:cNvPr id="12" name="11 - Θέση κειμένου"/>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cxnSp>
        <p:nvCxnSpPr>
          <p:cNvPr id="10" name="9 - Ευθεία γραμμή σύνδεσης"/>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3DFF886C-AFC6-480D-9978-F058CA0F8193}" type="datetimeFigureOut">
              <a:rPr lang="el-GR" smtClean="0"/>
              <a:pPr/>
              <a:t>6/4/2020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3F8AFF5-C6F4-4596-8FBF-7398D593E6A4}" type="slidenum">
              <a:rPr lang="el-GR" smtClean="0"/>
              <a:pPr/>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DFF886C-AFC6-480D-9978-F058CA0F8193}" type="datetimeFigureOut">
              <a:rPr lang="el-GR" smtClean="0"/>
              <a:pPr/>
              <a:t>6/4/2020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B3F8AFF5-C6F4-4596-8FBF-7398D593E6A4}"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28 - Θέση περιεχομένου"/>
          <p:cNvSpPr>
            <a:spLocks noGrp="1"/>
          </p:cNvSpPr>
          <p:nvPr>
            <p:ph sz="quarter" idx="1"/>
          </p:nvPr>
        </p:nvSpPr>
        <p:spPr>
          <a:xfrm>
            <a:off x="457200" y="457200"/>
            <a:ext cx="62484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 name="2 - Θέση κειμένου"/>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31" name="30 - Τίτλος"/>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8" name="7 - Θέση ημερομηνίας"/>
          <p:cNvSpPr>
            <a:spLocks noGrp="1"/>
          </p:cNvSpPr>
          <p:nvPr>
            <p:ph type="dt" sz="half" idx="14"/>
          </p:nvPr>
        </p:nvSpPr>
        <p:spPr/>
        <p:txBody>
          <a:bodyPr/>
          <a:lstStyle/>
          <a:p>
            <a:fld id="{3DFF886C-AFC6-480D-9978-F058CA0F8193}" type="datetimeFigureOut">
              <a:rPr lang="el-GR" smtClean="0"/>
              <a:pPr/>
              <a:t>6/4/2020</a:t>
            </a:fld>
            <a:endParaRPr lang="el-GR"/>
          </a:p>
        </p:txBody>
      </p:sp>
      <p:sp>
        <p:nvSpPr>
          <p:cNvPr id="9" name="8 - Θέση αριθμού διαφάνειας"/>
          <p:cNvSpPr>
            <a:spLocks noGrp="1"/>
          </p:cNvSpPr>
          <p:nvPr>
            <p:ph type="sldNum" sz="quarter" idx="15"/>
          </p:nvPr>
        </p:nvSpPr>
        <p:spPr/>
        <p:txBody>
          <a:bodyPr/>
          <a:lstStyle/>
          <a:p>
            <a:fld id="{B3F8AFF5-C6F4-4596-8FBF-7398D593E6A4}" type="slidenum">
              <a:rPr lang="el-GR" smtClean="0"/>
              <a:pPr/>
              <a:t>‹#›</a:t>
            </a:fld>
            <a:endParaRPr lang="el-GR"/>
          </a:p>
        </p:txBody>
      </p:sp>
      <p:sp>
        <p:nvSpPr>
          <p:cNvPr id="10" name="9 - Θέση υποσέλιδου"/>
          <p:cNvSpPr>
            <a:spLocks noGrp="1"/>
          </p:cNvSpPr>
          <p:nvPr>
            <p:ph type="ftr" sz="quarter" idx="16"/>
          </p:nvPr>
        </p:nvSpPr>
        <p:spPr/>
        <p:txBody>
          <a:bodyPr/>
          <a:lstStyle/>
          <a:p>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smtClean="0"/>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8" name="7 - Θέση ημερομηνίας"/>
          <p:cNvSpPr>
            <a:spLocks noGrp="1"/>
          </p:cNvSpPr>
          <p:nvPr>
            <p:ph type="dt" sz="half" idx="10"/>
          </p:nvPr>
        </p:nvSpPr>
        <p:spPr/>
        <p:txBody>
          <a:bodyPr/>
          <a:lstStyle/>
          <a:p>
            <a:fld id="{3DFF886C-AFC6-480D-9978-F058CA0F8193}" type="datetimeFigureOut">
              <a:rPr lang="el-GR" smtClean="0"/>
              <a:pPr/>
              <a:t>6/4/2020</a:t>
            </a:fld>
            <a:endParaRPr lang="el-GR"/>
          </a:p>
        </p:txBody>
      </p:sp>
      <p:sp>
        <p:nvSpPr>
          <p:cNvPr id="9" name="8 - Θέση αριθμού διαφάνειας"/>
          <p:cNvSpPr>
            <a:spLocks noGrp="1"/>
          </p:cNvSpPr>
          <p:nvPr>
            <p:ph type="sldNum" sz="quarter" idx="11"/>
          </p:nvPr>
        </p:nvSpPr>
        <p:spPr/>
        <p:txBody>
          <a:bodyPr/>
          <a:lstStyle/>
          <a:p>
            <a:fld id="{B3F8AFF5-C6F4-4596-8FBF-7398D593E6A4}" type="slidenum">
              <a:rPr lang="el-GR" smtClean="0"/>
              <a:pPr/>
              <a:t>‹#›</a:t>
            </a:fld>
            <a:endParaRPr lang="el-GR"/>
          </a:p>
        </p:txBody>
      </p:sp>
      <p:sp>
        <p:nvSpPr>
          <p:cNvPr id="10" name="9 - Θέση υποσέλιδου"/>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9" name="8 - Θέση κειμένου"/>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3DFF886C-AFC6-480D-9978-F058CA0F8193}" type="datetimeFigureOut">
              <a:rPr lang="el-GR" smtClean="0"/>
              <a:pPr/>
              <a:t>6/4/2020</a:t>
            </a:fld>
            <a:endParaRPr lang="el-GR"/>
          </a:p>
        </p:txBody>
      </p:sp>
      <p:sp>
        <p:nvSpPr>
          <p:cNvPr id="10" name="9 - Θέση υποσέλιδου"/>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l-GR"/>
          </a:p>
        </p:txBody>
      </p:sp>
      <p:sp>
        <p:nvSpPr>
          <p:cNvPr id="22" name="21 - Θέση αριθμού διαφάνειας"/>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3F8AFF5-C6F4-4596-8FBF-7398D593E6A4}" type="slidenum">
              <a:rPr lang="el-GR" smtClean="0"/>
              <a:pPr/>
              <a:t>‹#›</a:t>
            </a:fld>
            <a:endParaRPr lang="el-GR"/>
          </a:p>
        </p:txBody>
      </p:sp>
      <p:sp>
        <p:nvSpPr>
          <p:cNvPr id="5" name="4 - Θέση τίτλου"/>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l-GR" smtClean="0"/>
              <a:t>Kλικ για επεξεργασία του τίτλου</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25425" y="260350"/>
            <a:ext cx="8743950" cy="1419225"/>
          </a:xfrm>
        </p:spPr>
        <p:style>
          <a:lnRef idx="1">
            <a:schemeClr val="dk1"/>
          </a:lnRef>
          <a:fillRef idx="2">
            <a:schemeClr val="dk1"/>
          </a:fillRef>
          <a:effectRef idx="1">
            <a:schemeClr val="dk1"/>
          </a:effectRef>
          <a:fontRef idx="minor">
            <a:schemeClr val="dk1"/>
          </a:fontRef>
        </p:style>
        <p:txBody>
          <a:bodyPr>
            <a:normAutofit fontScale="90000"/>
          </a:bodyPr>
          <a:lstStyle/>
          <a:p>
            <a:pPr algn="ctr"/>
            <a:r>
              <a:rPr lang="el-GR" b="1" dirty="0" smtClean="0">
                <a:solidFill>
                  <a:srgbClr val="FF0000"/>
                </a:solidFill>
                <a:sym typeface="+mn-ea"/>
              </a:rPr>
              <a:t>Η ΔΙΑΧΕΙΡΙΣΗ ΤΗΣ</a:t>
            </a:r>
            <a:r>
              <a:rPr lang="el-GR" b="1" dirty="0" smtClean="0">
                <a:solidFill>
                  <a:srgbClr val="FF0000"/>
                </a:solidFill>
              </a:rPr>
              <a:t> ΚΡΙΣΗΣ ΣΤΟ ΣΧΟΛΕΙΟ </a:t>
            </a:r>
            <a:endParaRPr lang="el-GR" b="1" dirty="0">
              <a:solidFill>
                <a:srgbClr val="FF0000"/>
              </a:solidFill>
            </a:endParaRPr>
          </a:p>
        </p:txBody>
      </p:sp>
      <p:pic>
        <p:nvPicPr>
          <p:cNvPr id="1027" name="Picture 3" descr="C:\Users\Helen\Desktop\school_an8poupoli_patra.jpg"/>
          <p:cNvPicPr>
            <a:picLocks noChangeAspect="1" noChangeArrowheads="1"/>
          </p:cNvPicPr>
          <p:nvPr/>
        </p:nvPicPr>
        <p:blipFill>
          <a:blip r:embed="rId3" cstate="print"/>
          <a:srcRect/>
          <a:stretch>
            <a:fillRect/>
          </a:stretch>
        </p:blipFill>
        <p:spPr bwMode="auto">
          <a:xfrm>
            <a:off x="1142976" y="1998655"/>
            <a:ext cx="7344816" cy="450057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14356"/>
            <a:ext cx="8229600" cy="6000792"/>
          </a:xfrm>
        </p:spPr>
        <p:txBody>
          <a:bodyPr>
            <a:noAutofit/>
          </a:bodyPr>
          <a:lstStyle/>
          <a:p>
            <a:pPr marL="64135" indent="0">
              <a:buNone/>
            </a:pPr>
            <a:r>
              <a:rPr lang="el-GR" sz="1600" dirty="0" smtClean="0"/>
              <a:t>	Ο </a:t>
            </a:r>
            <a:r>
              <a:rPr lang="en-US" sz="1600" dirty="0" smtClean="0"/>
              <a:t>Blake</a:t>
            </a:r>
            <a:r>
              <a:rPr lang="el-GR" sz="1600" dirty="0" smtClean="0"/>
              <a:t>, </a:t>
            </a:r>
            <a:r>
              <a:rPr lang="en-US" sz="1600" dirty="0" smtClean="0"/>
              <a:t>R</a:t>
            </a:r>
            <a:r>
              <a:rPr lang="el-GR" sz="1600" dirty="0" smtClean="0"/>
              <a:t> (1964) καθόρισε πέντε μεθόδους αντιμετώπισης της σύγκρουσης: </a:t>
            </a:r>
          </a:p>
          <a:p>
            <a:pPr lvl="0"/>
            <a:r>
              <a:rPr lang="el-GR" sz="1600" b="1" dirty="0" smtClean="0"/>
              <a:t>Απόσυρση-</a:t>
            </a:r>
            <a:r>
              <a:rPr lang="el-GR" sz="1600" dirty="0" smtClean="0"/>
              <a:t> </a:t>
            </a:r>
            <a:r>
              <a:rPr lang="el-GR" sz="1600" b="1" dirty="0" smtClean="0"/>
              <a:t>Αποφυγή</a:t>
            </a:r>
          </a:p>
          <a:p>
            <a:r>
              <a:rPr lang="el-GR" sz="1600" b="1" dirty="0" smtClean="0"/>
              <a:t>Άμβλυνση - Συγκάλυψη</a:t>
            </a:r>
          </a:p>
          <a:p>
            <a:r>
              <a:rPr lang="el-GR" sz="1600" b="1" dirty="0" smtClean="0"/>
              <a:t>Εξαναγκασμός – Επιβολή ή παρέμβαση της εξουσίας</a:t>
            </a:r>
          </a:p>
          <a:p>
            <a:r>
              <a:rPr lang="el-GR" sz="1600" b="1" dirty="0" smtClean="0"/>
              <a:t>Συμβιβασμός</a:t>
            </a:r>
          </a:p>
          <a:p>
            <a:pPr lvl="0"/>
            <a:r>
              <a:rPr lang="el-GR" sz="1600" b="1" dirty="0" smtClean="0"/>
              <a:t>Άμεση  Αντιμετώπιση ή επίλυση του προβλήματος</a:t>
            </a:r>
          </a:p>
          <a:p>
            <a:pPr>
              <a:buNone/>
            </a:pPr>
            <a:r>
              <a:rPr lang="el-GR" sz="1600" b="1" dirty="0" smtClean="0"/>
              <a:t/>
            </a:r>
            <a:br>
              <a:rPr lang="el-GR" sz="1600" b="1" dirty="0" smtClean="0"/>
            </a:br>
            <a:r>
              <a:rPr lang="el-GR" sz="1600" dirty="0" smtClean="0"/>
              <a:t>Κοινός τόπος της οπτικής του </a:t>
            </a:r>
            <a:r>
              <a:rPr lang="en-US" sz="1600" dirty="0" smtClean="0"/>
              <a:t>Blake </a:t>
            </a:r>
            <a:r>
              <a:rPr lang="el-GR" sz="1600" dirty="0" smtClean="0"/>
              <a:t>εμφανίζεται και στον τρόπο σκέψης του </a:t>
            </a:r>
            <a:r>
              <a:rPr lang="el-GR" sz="1600" dirty="0" err="1" smtClean="0"/>
              <a:t>Μπουραντά</a:t>
            </a:r>
            <a:r>
              <a:rPr lang="el-GR" sz="1600" dirty="0" smtClean="0"/>
              <a:t> (2002) όσον αφορά στις μεθόδους του συμβιβασμού και της απόσυρσης- αποφυγής. Ωστόσο, αυτός προτείνει τρεις επιπλέον τρόπους αντιμετώπισης: </a:t>
            </a:r>
          </a:p>
          <a:p>
            <a:pPr lvl="0"/>
            <a:r>
              <a:rPr lang="el-GR" sz="1600" b="1" dirty="0" smtClean="0"/>
              <a:t>Διαιτησία</a:t>
            </a:r>
          </a:p>
          <a:p>
            <a:pPr lvl="0"/>
            <a:r>
              <a:rPr lang="el-GR" sz="1600" b="1" dirty="0" smtClean="0"/>
              <a:t>Κανονισμοί</a:t>
            </a:r>
          </a:p>
          <a:p>
            <a:r>
              <a:rPr lang="el-GR" sz="1600" b="1" dirty="0" smtClean="0"/>
              <a:t>Δωροδοκία</a:t>
            </a:r>
            <a:br>
              <a:rPr lang="el-GR" sz="1600" b="1" dirty="0" smtClean="0"/>
            </a:br>
            <a:r>
              <a:rPr lang="el-GR" sz="1600" b="1" dirty="0" smtClean="0"/>
              <a:t/>
            </a:r>
            <a:br>
              <a:rPr lang="el-GR" sz="1600" b="1" dirty="0" smtClean="0"/>
            </a:br>
            <a:r>
              <a:rPr lang="el-GR" sz="1600" dirty="0" smtClean="0"/>
              <a:t>Τέσσερις ενέργειες μπορούν να βοηθήσουν στην αποτελεσματική αντιμετώπιση των επεισοδίων σύγκρουσης:</a:t>
            </a:r>
          </a:p>
          <a:p>
            <a:r>
              <a:rPr lang="el-GR" sz="1600" dirty="0" smtClean="0"/>
              <a:t> </a:t>
            </a:r>
            <a:r>
              <a:rPr lang="el-GR" sz="1600" b="1" dirty="0" smtClean="0"/>
              <a:t>α) προετοιμασία</a:t>
            </a:r>
          </a:p>
          <a:p>
            <a:r>
              <a:rPr lang="el-GR" sz="1600" b="1" dirty="0" smtClean="0"/>
              <a:t>β) πρόωρη επέμβαση</a:t>
            </a:r>
          </a:p>
          <a:p>
            <a:r>
              <a:rPr lang="el-GR" sz="1600" b="1" dirty="0" smtClean="0"/>
              <a:t>γ) εστίαση των ζητημάτων</a:t>
            </a:r>
          </a:p>
          <a:p>
            <a:r>
              <a:rPr lang="el-GR" sz="1600" b="1" dirty="0" smtClean="0"/>
              <a:t>δ) αποπροσωποποίηση του προβλήματος</a:t>
            </a:r>
            <a:br>
              <a:rPr lang="el-GR" sz="1600" b="1" dirty="0" smtClean="0"/>
            </a:br>
            <a:r>
              <a:rPr lang="el-GR" sz="1600" b="1" dirty="0" smtClean="0"/>
              <a:t/>
            </a:r>
            <a:br>
              <a:rPr lang="el-GR" sz="1600" b="1" dirty="0" smtClean="0"/>
            </a:br>
            <a:endParaRPr lang="el-GR" sz="1600" b="1" dirty="0" smtClean="0"/>
          </a:p>
          <a:p>
            <a:endParaRPr lang="el-GR" sz="1600" dirty="0"/>
          </a:p>
        </p:txBody>
      </p:sp>
      <p:sp>
        <p:nvSpPr>
          <p:cNvPr id="2" name="1 - Τίτλος"/>
          <p:cNvSpPr>
            <a:spLocks noGrp="1"/>
          </p:cNvSpPr>
          <p:nvPr>
            <p:ph type="title"/>
          </p:nvPr>
        </p:nvSpPr>
        <p:spPr>
          <a:xfrm>
            <a:off x="500034" y="0"/>
            <a:ext cx="8229600" cy="661176"/>
          </a:xfrm>
        </p:spPr>
        <p:txBody>
          <a:bodyPr>
            <a:normAutofit/>
          </a:bodyPr>
          <a:lstStyle/>
          <a:p>
            <a:r>
              <a:rPr lang="el-GR" sz="3600" dirty="0" smtClean="0">
                <a:solidFill>
                  <a:srgbClr val="FF0000"/>
                </a:solidFill>
              </a:rPr>
              <a:t>Αντιμετώπιση συγκρούσεων</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457200" y="1524000"/>
          <a:ext cx="8229600" cy="293116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l-GR" dirty="0" smtClean="0"/>
                        <a:t>Στρατηγική</a:t>
                      </a:r>
                      <a:endParaRPr lang="el-GR" dirty="0"/>
                    </a:p>
                  </a:txBody>
                  <a:tcPr/>
                </a:tc>
                <a:tc>
                  <a:txBody>
                    <a:bodyPr/>
                    <a:lstStyle/>
                    <a:p>
                      <a:r>
                        <a:rPr lang="el-GR" dirty="0" smtClean="0"/>
                        <a:t>Αιτιολογία</a:t>
                      </a:r>
                      <a:endParaRPr lang="el-GR" dirty="0"/>
                    </a:p>
                  </a:txBody>
                  <a:tcPr/>
                </a:tc>
                <a:tc>
                  <a:txBody>
                    <a:bodyPr/>
                    <a:lstStyle/>
                    <a:p>
                      <a:r>
                        <a:rPr lang="el-GR" dirty="0" smtClean="0"/>
                        <a:t>Πλεονεκτήματα</a:t>
                      </a:r>
                      <a:endParaRPr lang="el-GR" dirty="0"/>
                    </a:p>
                  </a:txBody>
                  <a:tcPr/>
                </a:tc>
                <a:tc>
                  <a:txBody>
                    <a:bodyPr/>
                    <a:lstStyle/>
                    <a:p>
                      <a:r>
                        <a:rPr lang="el-GR" dirty="0" smtClean="0"/>
                        <a:t>Μειονεκτήματα</a:t>
                      </a:r>
                      <a:endParaRPr lang="el-GR" dirty="0"/>
                    </a:p>
                  </a:txBody>
                  <a:tcPr/>
                </a:tc>
              </a:tr>
              <a:tr h="370840">
                <a:tc>
                  <a:txBody>
                    <a:bodyPr/>
                    <a:lstStyle/>
                    <a:p>
                      <a:r>
                        <a:rPr lang="el-GR" dirty="0" smtClean="0"/>
                        <a:t>Αποφυγή</a:t>
                      </a:r>
                      <a:endParaRPr lang="el-GR" dirty="0"/>
                    </a:p>
                  </a:txBody>
                  <a:tcPr/>
                </a:tc>
                <a:tc>
                  <a:txBody>
                    <a:bodyPr/>
                    <a:lstStyle/>
                    <a:p>
                      <a:r>
                        <a:rPr lang="el-GR" dirty="0" smtClean="0"/>
                        <a:t>Επειδή τα στελέχη προτιμούν να αποφεύγουν την αντιμετώπιση του προβλήματος, πιστεύουν ότι όταν το αγνοούν θα επιλυθεί </a:t>
                      </a:r>
                      <a:r>
                        <a:rPr lang="el-GR" baseline="0" dirty="0" smtClean="0"/>
                        <a:t> μόνο του</a:t>
                      </a:r>
                      <a:endParaRPr lang="el-GR" dirty="0"/>
                    </a:p>
                  </a:txBody>
                  <a:tcPr/>
                </a:tc>
                <a:tc>
                  <a:txBody>
                    <a:bodyPr/>
                    <a:lstStyle/>
                    <a:p>
                      <a:r>
                        <a:rPr lang="el-GR" dirty="0" smtClean="0"/>
                        <a:t>Δίνει τη δυνατότητα στα στελέχη να μη</a:t>
                      </a:r>
                      <a:r>
                        <a:rPr lang="el-GR" baseline="0" dirty="0" smtClean="0"/>
                        <a:t> σπαταλούν άδικα το χρόνο τους σε προβλήματα που μπορεί να επιλυθούν μόνα τους</a:t>
                      </a:r>
                      <a:endParaRPr lang="el-GR" dirty="0"/>
                    </a:p>
                  </a:txBody>
                  <a:tcPr/>
                </a:tc>
                <a:tc>
                  <a:txBody>
                    <a:bodyPr/>
                    <a:lstStyle/>
                    <a:p>
                      <a:r>
                        <a:rPr lang="el-GR" dirty="0" smtClean="0"/>
                        <a:t>Δεν εξετάζει τις βαθύτερες αιτίες, τα στελέχη αγνοούν ζωτικά θέματα για τον οργανισμό</a:t>
                      </a:r>
                      <a:endParaRPr lang="el-GR" dirty="0"/>
                    </a:p>
                  </a:txBody>
                  <a:tcPr/>
                </a:tc>
              </a:tr>
            </a:tbl>
          </a:graphicData>
        </a:graphic>
      </p:graphicFrame>
      <p:sp>
        <p:nvSpPr>
          <p:cNvPr id="3" name="2 - Τίτλος"/>
          <p:cNvSpPr>
            <a:spLocks noGrp="1"/>
          </p:cNvSpPr>
          <p:nvPr>
            <p:ph type="title"/>
          </p:nvPr>
        </p:nvSpPr>
        <p:spPr>
          <a:xfrm>
            <a:off x="457200" y="357166"/>
            <a:ext cx="8229600" cy="714380"/>
          </a:xfrm>
        </p:spPr>
        <p:txBody>
          <a:bodyPr>
            <a:normAutofit fontScale="90000"/>
          </a:bodyPr>
          <a:lstStyle/>
          <a:p>
            <a:pPr algn="ctr"/>
            <a:r>
              <a:rPr lang="el-GR" sz="2400" b="1" dirty="0" smtClean="0">
                <a:solidFill>
                  <a:srgbClr val="0070C0"/>
                </a:solidFill>
              </a:rPr>
              <a:t>ΟΙ </a:t>
            </a:r>
            <a:r>
              <a:rPr sz="2400" b="1" smtClean="0">
                <a:solidFill>
                  <a:srgbClr val="0070C0"/>
                </a:solidFill>
              </a:rPr>
              <a:t>MONTANA &amp; CHARNOV </a:t>
            </a:r>
            <a:r>
              <a:rPr lang="el-GR" sz="2400" b="1" dirty="0" smtClean="0">
                <a:solidFill>
                  <a:srgbClr val="0070C0"/>
                </a:solidFill>
              </a:rPr>
              <a:t>ΠΑΡΟΥΣΙΑΖΟΥΝ ΣΥΝΟΠΤΙΚΆ</a:t>
            </a:r>
            <a:br>
              <a:rPr lang="el-GR" sz="2400" b="1" dirty="0" smtClean="0">
                <a:solidFill>
                  <a:srgbClr val="0070C0"/>
                </a:solidFill>
              </a:rPr>
            </a:br>
            <a:r>
              <a:rPr lang="el-GR" sz="2400" b="1" dirty="0" smtClean="0">
                <a:solidFill>
                  <a:srgbClr val="FF0000"/>
                </a:solidFill>
              </a:rPr>
              <a:t>Αποφυγή</a:t>
            </a:r>
            <a:endParaRPr lang="el-GR" sz="2400" b="1"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457200" y="152400"/>
            <a:ext cx="8229600" cy="776270"/>
          </a:xfrm>
        </p:spPr>
        <p:txBody>
          <a:bodyPr>
            <a:normAutofit/>
          </a:bodyPr>
          <a:lstStyle/>
          <a:p>
            <a:pPr algn="ctr"/>
            <a:r>
              <a:rPr lang="el-GR" sz="2400" b="1" dirty="0" smtClean="0">
                <a:solidFill>
                  <a:srgbClr val="FF0000"/>
                </a:solidFill>
              </a:rPr>
              <a:t>Συγκάλυψη</a:t>
            </a:r>
            <a:endParaRPr lang="el-GR" sz="2400" b="1" dirty="0">
              <a:solidFill>
                <a:srgbClr val="FF0000"/>
              </a:solidFill>
            </a:endParaRPr>
          </a:p>
        </p:txBody>
      </p:sp>
      <p:graphicFrame>
        <p:nvGraphicFramePr>
          <p:cNvPr id="4" name="3 - Θέση περιεχομένου"/>
          <p:cNvGraphicFramePr>
            <a:graphicFrameLocks noGrp="1"/>
          </p:cNvGraphicFramePr>
          <p:nvPr>
            <p:ph idx="1"/>
          </p:nvPr>
        </p:nvGraphicFramePr>
        <p:xfrm>
          <a:off x="457200" y="1524000"/>
          <a:ext cx="8229600" cy="238252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l-GR" dirty="0" smtClean="0"/>
                        <a:t>Στρατηγική</a:t>
                      </a:r>
                      <a:endParaRPr lang="el-GR" dirty="0"/>
                    </a:p>
                  </a:txBody>
                  <a:tcPr/>
                </a:tc>
                <a:tc>
                  <a:txBody>
                    <a:bodyPr/>
                    <a:lstStyle/>
                    <a:p>
                      <a:r>
                        <a:rPr lang="el-GR" dirty="0" smtClean="0"/>
                        <a:t>Αιτιολογία</a:t>
                      </a:r>
                      <a:endParaRPr lang="el-GR" dirty="0"/>
                    </a:p>
                  </a:txBody>
                  <a:tcPr/>
                </a:tc>
                <a:tc>
                  <a:txBody>
                    <a:bodyPr/>
                    <a:lstStyle/>
                    <a:p>
                      <a:r>
                        <a:rPr lang="el-GR" dirty="0" smtClean="0"/>
                        <a:t>Πλεονεκτήματα</a:t>
                      </a:r>
                      <a:endParaRPr lang="el-GR" dirty="0"/>
                    </a:p>
                  </a:txBody>
                  <a:tcPr/>
                </a:tc>
                <a:tc>
                  <a:txBody>
                    <a:bodyPr/>
                    <a:lstStyle/>
                    <a:p>
                      <a:r>
                        <a:rPr lang="el-GR" dirty="0" smtClean="0"/>
                        <a:t>Μειονεκτήματα</a:t>
                      </a:r>
                      <a:endParaRPr lang="el-GR" dirty="0"/>
                    </a:p>
                  </a:txBody>
                  <a:tcPr/>
                </a:tc>
              </a:tr>
              <a:tr h="370840">
                <a:tc>
                  <a:txBody>
                    <a:bodyPr/>
                    <a:lstStyle/>
                    <a:p>
                      <a:r>
                        <a:rPr lang="el-GR" dirty="0" smtClean="0"/>
                        <a:t>Συγκάλυψη</a:t>
                      </a:r>
                      <a:endParaRPr lang="el-GR" dirty="0"/>
                    </a:p>
                  </a:txBody>
                  <a:tcPr/>
                </a:tc>
                <a:tc>
                  <a:txBody>
                    <a:bodyPr/>
                    <a:lstStyle/>
                    <a:p>
                      <a:r>
                        <a:rPr lang="el-GR" dirty="0" smtClean="0"/>
                        <a:t>Επειδή τα στελέχη θέλουν να υπάρχει αρμονία μέσα στον οργανισμό</a:t>
                      </a:r>
                      <a:endParaRPr lang="el-GR" dirty="0"/>
                    </a:p>
                  </a:txBody>
                  <a:tcPr/>
                </a:tc>
                <a:tc>
                  <a:txBody>
                    <a:bodyPr/>
                    <a:lstStyle/>
                    <a:p>
                      <a:r>
                        <a:rPr lang="el-GR" dirty="0" smtClean="0"/>
                        <a:t>Αρμονικές</a:t>
                      </a:r>
                      <a:r>
                        <a:rPr lang="el-GR" baseline="0" dirty="0" smtClean="0"/>
                        <a:t> σχέσεις, επιφανειακή ειρήνη ανάμεσα στους εργαζόμενους.</a:t>
                      </a:r>
                      <a:endParaRPr lang="el-GR" dirty="0"/>
                    </a:p>
                  </a:txBody>
                  <a:tcPr/>
                </a:tc>
                <a:tc>
                  <a:txBody>
                    <a:bodyPr/>
                    <a:lstStyle/>
                    <a:p>
                      <a:r>
                        <a:rPr lang="el-GR" dirty="0" smtClean="0"/>
                        <a:t>Δεν εξετάζει τις βαθύτερες αιτίες, δημιουργεί συχνά την εσφαλμένη εντύπωση ότι το πρόβλημα έχει επιλυθεί</a:t>
                      </a:r>
                      <a:endParaRPr lang="el-GR"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457200" y="152400"/>
            <a:ext cx="8229600" cy="561956"/>
          </a:xfrm>
        </p:spPr>
        <p:txBody>
          <a:bodyPr>
            <a:normAutofit/>
          </a:bodyPr>
          <a:lstStyle/>
          <a:p>
            <a:r>
              <a:rPr lang="el-GR" sz="2400" b="1" dirty="0" smtClean="0">
                <a:solidFill>
                  <a:srgbClr val="FF0000"/>
                </a:solidFill>
              </a:rPr>
              <a:t>Εξαναγκασμός - Επιβολή ή παρέμβαση της εξουσίας</a:t>
            </a:r>
            <a:endParaRPr lang="el-GR" sz="2400" b="1" dirty="0">
              <a:solidFill>
                <a:srgbClr val="FF0000"/>
              </a:solidFill>
            </a:endParaRPr>
          </a:p>
        </p:txBody>
      </p:sp>
      <p:graphicFrame>
        <p:nvGraphicFramePr>
          <p:cNvPr id="4" name="3 - Θέση περιεχομένου"/>
          <p:cNvGraphicFramePr>
            <a:graphicFrameLocks noGrp="1"/>
          </p:cNvGraphicFramePr>
          <p:nvPr>
            <p:ph idx="1"/>
          </p:nvPr>
        </p:nvGraphicFramePr>
        <p:xfrm>
          <a:off x="457200" y="1524000"/>
          <a:ext cx="8229600" cy="347980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l-GR" dirty="0" smtClean="0"/>
                        <a:t>Στρατηγική</a:t>
                      </a:r>
                      <a:endParaRPr lang="el-GR" dirty="0"/>
                    </a:p>
                  </a:txBody>
                  <a:tcPr/>
                </a:tc>
                <a:tc>
                  <a:txBody>
                    <a:bodyPr/>
                    <a:lstStyle/>
                    <a:p>
                      <a:r>
                        <a:rPr lang="el-GR" dirty="0" smtClean="0"/>
                        <a:t>Αιτιολογία</a:t>
                      </a:r>
                      <a:endParaRPr lang="el-GR" dirty="0"/>
                    </a:p>
                  </a:txBody>
                  <a:tcPr/>
                </a:tc>
                <a:tc>
                  <a:txBody>
                    <a:bodyPr/>
                    <a:lstStyle/>
                    <a:p>
                      <a:r>
                        <a:rPr lang="el-GR" dirty="0" smtClean="0"/>
                        <a:t>Πλεονεκτήματα</a:t>
                      </a:r>
                      <a:endParaRPr lang="el-GR" dirty="0"/>
                    </a:p>
                  </a:txBody>
                  <a:tcPr/>
                </a:tc>
                <a:tc>
                  <a:txBody>
                    <a:bodyPr/>
                    <a:lstStyle/>
                    <a:p>
                      <a:r>
                        <a:rPr lang="el-GR" dirty="0" smtClean="0"/>
                        <a:t>Μειονεκτήματα</a:t>
                      </a:r>
                      <a:endParaRPr lang="el-GR" dirty="0"/>
                    </a:p>
                  </a:txBody>
                  <a:tcPr/>
                </a:tc>
              </a:tr>
              <a:tr h="370840">
                <a:tc>
                  <a:txBody>
                    <a:bodyPr/>
                    <a:lstStyle/>
                    <a:p>
                      <a:r>
                        <a:rPr lang="el-GR" dirty="0" smtClean="0"/>
                        <a:t>Επιβολή  ή εξαναγκασμός</a:t>
                      </a:r>
                      <a:r>
                        <a:rPr lang="el-GR" baseline="0" dirty="0" smtClean="0"/>
                        <a:t> της εξουσίας</a:t>
                      </a:r>
                      <a:endParaRPr lang="el-GR" dirty="0"/>
                    </a:p>
                  </a:txBody>
                  <a:tcPr/>
                </a:tc>
                <a:tc>
                  <a:txBody>
                    <a:bodyPr/>
                    <a:lstStyle/>
                    <a:p>
                      <a:r>
                        <a:rPr lang="el-GR" dirty="0" smtClean="0"/>
                        <a:t>Επειδή τα στελέχη επιθυμούν να επιλυθεί γρήγορα</a:t>
                      </a:r>
                      <a:r>
                        <a:rPr lang="el-GR" baseline="0" dirty="0" smtClean="0"/>
                        <a:t> η σύγκρουση και να διατηρηθεί η υπάρχουσα δομή εξουσίας</a:t>
                      </a:r>
                      <a:endParaRPr lang="el-GR" dirty="0"/>
                    </a:p>
                  </a:txBody>
                  <a:tcPr/>
                </a:tc>
                <a:tc>
                  <a:txBody>
                    <a:bodyPr/>
                    <a:lstStyle/>
                    <a:p>
                      <a:r>
                        <a:rPr lang="el-GR" dirty="0" smtClean="0"/>
                        <a:t>Η σύγκρουση επιλύεται με τον ταχύτερο τρόπο</a:t>
                      </a:r>
                      <a:endParaRPr lang="el-GR" dirty="0"/>
                    </a:p>
                  </a:txBody>
                  <a:tcPr/>
                </a:tc>
                <a:tc>
                  <a:txBody>
                    <a:bodyPr/>
                    <a:lstStyle/>
                    <a:p>
                      <a:r>
                        <a:rPr lang="el-GR" dirty="0" smtClean="0"/>
                        <a:t>Δεν εξετάζει τις βαθύτερες αιτίες, Η σύγκρουση μπορεί να μην επιλυθεί άσχημα συναισθήματα μπορεί να αναπτυχθούν ανάμεσα στον προϊστάμενο και τους υπαλλήλους</a:t>
                      </a:r>
                      <a:endParaRPr lang="el-GR"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457200" y="152400"/>
            <a:ext cx="8229600" cy="633394"/>
          </a:xfrm>
        </p:spPr>
        <p:txBody>
          <a:bodyPr>
            <a:normAutofit/>
          </a:bodyPr>
          <a:lstStyle/>
          <a:p>
            <a:pPr algn="ctr"/>
            <a:r>
              <a:rPr lang="el-GR" sz="2400" b="1" dirty="0" smtClean="0">
                <a:solidFill>
                  <a:srgbClr val="FF0000"/>
                </a:solidFill>
              </a:rPr>
              <a:t>Συμβιβασμός</a:t>
            </a:r>
            <a:endParaRPr lang="el-GR" sz="2400" b="1" dirty="0">
              <a:solidFill>
                <a:srgbClr val="FF0000"/>
              </a:solidFill>
            </a:endParaRPr>
          </a:p>
        </p:txBody>
      </p:sp>
      <p:graphicFrame>
        <p:nvGraphicFramePr>
          <p:cNvPr id="4" name="3 - Θέση περιεχομένου"/>
          <p:cNvGraphicFramePr>
            <a:graphicFrameLocks noGrp="1"/>
          </p:cNvGraphicFramePr>
          <p:nvPr>
            <p:ph idx="1"/>
          </p:nvPr>
        </p:nvGraphicFramePr>
        <p:xfrm>
          <a:off x="457200" y="1524000"/>
          <a:ext cx="8229600" cy="210820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l-GR" dirty="0" smtClean="0"/>
                        <a:t>Στρατηγική</a:t>
                      </a:r>
                      <a:endParaRPr lang="el-GR" dirty="0"/>
                    </a:p>
                  </a:txBody>
                  <a:tcPr/>
                </a:tc>
                <a:tc>
                  <a:txBody>
                    <a:bodyPr/>
                    <a:lstStyle/>
                    <a:p>
                      <a:r>
                        <a:rPr lang="el-GR" dirty="0" smtClean="0"/>
                        <a:t>Αιτιολογία</a:t>
                      </a:r>
                      <a:endParaRPr lang="el-GR" dirty="0"/>
                    </a:p>
                  </a:txBody>
                  <a:tcPr/>
                </a:tc>
                <a:tc>
                  <a:txBody>
                    <a:bodyPr/>
                    <a:lstStyle/>
                    <a:p>
                      <a:r>
                        <a:rPr lang="el-GR" dirty="0" smtClean="0"/>
                        <a:t>Πλεονεκτήματα</a:t>
                      </a:r>
                      <a:endParaRPr lang="el-GR" dirty="0"/>
                    </a:p>
                  </a:txBody>
                  <a:tcPr/>
                </a:tc>
                <a:tc>
                  <a:txBody>
                    <a:bodyPr/>
                    <a:lstStyle/>
                    <a:p>
                      <a:r>
                        <a:rPr lang="el-GR" dirty="0" smtClean="0"/>
                        <a:t>Μειονεκτήματα</a:t>
                      </a:r>
                      <a:endParaRPr lang="el-GR" dirty="0"/>
                    </a:p>
                  </a:txBody>
                  <a:tcPr/>
                </a:tc>
              </a:tr>
              <a:tr h="370840">
                <a:tc>
                  <a:txBody>
                    <a:bodyPr/>
                    <a:lstStyle/>
                    <a:p>
                      <a:r>
                        <a:rPr lang="el-GR" dirty="0" smtClean="0"/>
                        <a:t>Συμβιβασμός</a:t>
                      </a:r>
                      <a:endParaRPr lang="el-GR" dirty="0"/>
                    </a:p>
                  </a:txBody>
                  <a:tcPr/>
                </a:tc>
                <a:tc>
                  <a:txBody>
                    <a:bodyPr/>
                    <a:lstStyle/>
                    <a:p>
                      <a:r>
                        <a:rPr lang="el-GR" dirty="0" smtClean="0"/>
                        <a:t>Επειδή τα στελέχη επιθυμούν να ικανοποιήσουν ένα μέρος τουλάχιστον, των δυο αντίθετων πλευρών</a:t>
                      </a:r>
                      <a:endParaRPr lang="el-GR" dirty="0"/>
                    </a:p>
                  </a:txBody>
                  <a:tcPr/>
                </a:tc>
                <a:tc>
                  <a:txBody>
                    <a:bodyPr/>
                    <a:lstStyle/>
                    <a:p>
                      <a:r>
                        <a:rPr lang="el-GR" dirty="0" smtClean="0"/>
                        <a:t>Κάθε πλευρά  παίρνει κάτι – μερική νίκη</a:t>
                      </a:r>
                      <a:endParaRPr lang="el-GR" dirty="0"/>
                    </a:p>
                  </a:txBody>
                  <a:tcPr/>
                </a:tc>
                <a:tc>
                  <a:txBody>
                    <a:bodyPr/>
                    <a:lstStyle/>
                    <a:p>
                      <a:r>
                        <a:rPr lang="el-GR" dirty="0" smtClean="0"/>
                        <a:t>Δεν εξετάζει τις βαθύτερες αιτίες, καμία πλευρά δεν ικανοποιείται</a:t>
                      </a:r>
                      <a:r>
                        <a:rPr lang="el-GR" baseline="0" dirty="0" smtClean="0"/>
                        <a:t> εντελώς</a:t>
                      </a:r>
                      <a:endParaRPr lang="el-GR" dirty="0"/>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457200" y="152400"/>
            <a:ext cx="8229600" cy="490518"/>
          </a:xfrm>
        </p:spPr>
        <p:txBody>
          <a:bodyPr>
            <a:normAutofit/>
          </a:bodyPr>
          <a:lstStyle/>
          <a:p>
            <a:pPr algn="ctr"/>
            <a:r>
              <a:rPr lang="el-GR" sz="2400" b="1" dirty="0" smtClean="0">
                <a:solidFill>
                  <a:srgbClr val="FF0000"/>
                </a:solidFill>
              </a:rPr>
              <a:t>Άμεση αντιμετώπιση</a:t>
            </a:r>
            <a:endParaRPr lang="el-GR" sz="2400" b="1" dirty="0">
              <a:solidFill>
                <a:srgbClr val="FF0000"/>
              </a:solidFill>
            </a:endParaRPr>
          </a:p>
        </p:txBody>
      </p:sp>
      <p:graphicFrame>
        <p:nvGraphicFramePr>
          <p:cNvPr id="4" name="3 - Θέση περιεχομένου"/>
          <p:cNvGraphicFramePr>
            <a:graphicFrameLocks noGrp="1"/>
          </p:cNvGraphicFramePr>
          <p:nvPr>
            <p:ph idx="1"/>
          </p:nvPr>
        </p:nvGraphicFramePr>
        <p:xfrm>
          <a:off x="457200" y="1524000"/>
          <a:ext cx="8229600" cy="430276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l-GR" dirty="0" smtClean="0"/>
                        <a:t>Στρατηγική</a:t>
                      </a:r>
                      <a:endParaRPr lang="el-GR" dirty="0"/>
                    </a:p>
                  </a:txBody>
                  <a:tcPr/>
                </a:tc>
                <a:tc>
                  <a:txBody>
                    <a:bodyPr/>
                    <a:lstStyle/>
                    <a:p>
                      <a:r>
                        <a:rPr lang="el-GR" dirty="0" smtClean="0"/>
                        <a:t>Αιτιολογία</a:t>
                      </a:r>
                      <a:endParaRPr lang="el-GR" dirty="0"/>
                    </a:p>
                  </a:txBody>
                  <a:tcPr/>
                </a:tc>
                <a:tc>
                  <a:txBody>
                    <a:bodyPr/>
                    <a:lstStyle/>
                    <a:p>
                      <a:r>
                        <a:rPr lang="el-GR" dirty="0" smtClean="0"/>
                        <a:t>Πλεονεκτήματα</a:t>
                      </a:r>
                      <a:endParaRPr lang="el-GR" dirty="0"/>
                    </a:p>
                  </a:txBody>
                  <a:tcPr/>
                </a:tc>
                <a:tc>
                  <a:txBody>
                    <a:bodyPr/>
                    <a:lstStyle/>
                    <a:p>
                      <a:r>
                        <a:rPr lang="el-GR" dirty="0" smtClean="0"/>
                        <a:t>Μειονεκτήματα</a:t>
                      </a:r>
                      <a:endParaRPr lang="el-GR" dirty="0"/>
                    </a:p>
                  </a:txBody>
                  <a:tcPr/>
                </a:tc>
              </a:tr>
              <a:tr h="370840">
                <a:tc>
                  <a:txBody>
                    <a:bodyPr/>
                    <a:lstStyle/>
                    <a:p>
                      <a:r>
                        <a:rPr lang="el-GR" dirty="0" smtClean="0"/>
                        <a:t>Άμεση αντιμετώπιση</a:t>
                      </a:r>
                      <a:endParaRPr lang="el-GR" dirty="0"/>
                    </a:p>
                  </a:txBody>
                  <a:tcPr/>
                </a:tc>
                <a:tc>
                  <a:txBody>
                    <a:bodyPr/>
                    <a:lstStyle/>
                    <a:p>
                      <a:r>
                        <a:rPr lang="el-GR" dirty="0" smtClean="0"/>
                        <a:t>Επειδή τα στελέχη επιθυμούν να φτάσουν στις «ρίζες» της σύγκρουσης</a:t>
                      </a:r>
                      <a:endParaRPr lang="el-GR" dirty="0"/>
                    </a:p>
                  </a:txBody>
                  <a:tcPr/>
                </a:tc>
                <a:tc>
                  <a:txBody>
                    <a:bodyPr/>
                    <a:lstStyle/>
                    <a:p>
                      <a:r>
                        <a:rPr lang="el-GR" dirty="0" smtClean="0"/>
                        <a:t>Η διοίκηση αντιμετωπίζει τις αιτίες της σύγκρουσης και εφαρμόζει μια λύση που υποχρεώνει όλους τους ενδιαφερόμενους να εντάξουν τις απαιτήσεις τους στην πραγματικότητα</a:t>
                      </a:r>
                      <a:endParaRPr lang="el-GR" dirty="0"/>
                    </a:p>
                  </a:txBody>
                  <a:tcPr/>
                </a:tc>
                <a:tc>
                  <a:txBody>
                    <a:bodyPr/>
                    <a:lstStyle/>
                    <a:p>
                      <a:r>
                        <a:rPr lang="el-GR" dirty="0" smtClean="0"/>
                        <a:t>Αν δεν χρησιμοποιηθεί σωστά μπορεί να δημιουργήσει άσχημα συναισθήματα επίσης, υπάρχει κίνδυνος να βρει το στέλεχος τις βαθύτερες αιτίες του προβλήματος αλλά να μην μπορεί να </a:t>
                      </a:r>
                      <a:r>
                        <a:rPr lang="el-GR" smtClean="0"/>
                        <a:t>το επιλύσει</a:t>
                      </a:r>
                      <a:endParaRPr lang="el-GR" dirty="0"/>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a:buNone/>
            </a:pPr>
            <a:r>
              <a:rPr lang="el-GR" dirty="0" smtClean="0"/>
              <a:t>Τα σχολεία είτε το θέλουμε, είτε όχι είναι χώροι όπου συχνά – πυκνά παρατηρούμε σκηνές συγκρούσεων μεταξύ μαθητών, αλλά και μεταξύ του διδακτικού προσωπικού, όπως σε όλους τους χώρους όπου είναι συγκεντρωμένοι και εργάζονται ή μαθαίνουν πολλοί άνθρωποι. Μέσα σε κάθε σχολική κοινότητα αναπτύσσονται συγκρούσεις, οι οποίες διακρίνονται στις εξής τρεις κατηγορίες:</a:t>
            </a:r>
            <a:endParaRPr lang="el-GR" dirty="0"/>
          </a:p>
        </p:txBody>
      </p:sp>
      <p:sp>
        <p:nvSpPr>
          <p:cNvPr id="2" name="1 - Τίτλος"/>
          <p:cNvSpPr>
            <a:spLocks noGrp="1"/>
          </p:cNvSpPr>
          <p:nvPr>
            <p:ph type="title"/>
          </p:nvPr>
        </p:nvSpPr>
        <p:spPr/>
        <p:txBody>
          <a:bodyPr>
            <a:normAutofit fontScale="90000"/>
          </a:bodyPr>
          <a:lstStyle/>
          <a:p>
            <a:r>
              <a:rPr lang="el-GR" dirty="0" smtClean="0">
                <a:solidFill>
                  <a:srgbClr val="FF0000"/>
                </a:solidFill>
              </a:rPr>
              <a:t>Συγκρούσεις μέσα στο σχολικό περιβάλλον</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69010"/>
            <a:ext cx="9143999" cy="6290945"/>
          </a:xfrm>
        </p:spPr>
        <p:txBody>
          <a:bodyPr>
            <a:noAutofit/>
          </a:bodyPr>
          <a:lstStyle/>
          <a:p>
            <a:pPr marL="235585" indent="-171450"/>
            <a:r>
              <a:rPr lang="el-GR" altLang="en-US" sz="2000" dirty="0"/>
              <a:t>   - Άτομα	με  φυσικές και	σωματικές δυνάμεις	</a:t>
            </a:r>
          </a:p>
          <a:p>
            <a:r>
              <a:rPr lang="el-GR" altLang="en-US" sz="2000" dirty="0"/>
              <a:t>- Επιθετικοί	</a:t>
            </a:r>
          </a:p>
          <a:p>
            <a:r>
              <a:rPr lang="el-GR" altLang="en-US" sz="2000" dirty="0"/>
              <a:t>- Έκφραση γενικευμένης οργής	</a:t>
            </a:r>
          </a:p>
          <a:p>
            <a:pPr marL="349885" indent="-285750"/>
            <a:r>
              <a:rPr lang="el-GR" altLang="en-US" sz="2000" dirty="0"/>
              <a:t>- Επιρρεπείς σε παραβάσεις  κανόνων  και  αντικοινωνικές  συμπεριφορές</a:t>
            </a:r>
          </a:p>
          <a:p>
            <a:pPr marL="349885" indent="-285750"/>
            <a:r>
              <a:rPr lang="el-GR" altLang="en-US" sz="2000" dirty="0"/>
              <a:t>- Ενεργητικά και  υπερδραστήρια  άτομα	</a:t>
            </a:r>
          </a:p>
          <a:p>
            <a:r>
              <a:rPr lang="el-GR" altLang="en-US" sz="2000" dirty="0"/>
              <a:t>- Αυθόρμητοι  και  παρορμητικοί	</a:t>
            </a:r>
          </a:p>
          <a:p>
            <a:pPr marL="349885" indent="-285750"/>
            <a:r>
              <a:rPr lang="el-GR" altLang="en-US" sz="2000" dirty="0"/>
              <a:t>- </a:t>
            </a:r>
            <a:r>
              <a:rPr lang="el-GR" altLang="en-US" sz="2000" dirty="0" smtClean="0"/>
              <a:t>Έχουν</a:t>
            </a:r>
            <a:r>
              <a:rPr lang="en-US" altLang="en-US" sz="2000" dirty="0" smtClean="0"/>
              <a:t>  </a:t>
            </a:r>
            <a:r>
              <a:rPr lang="el-GR" altLang="en-US" sz="2000" dirty="0" smtClean="0"/>
              <a:t>μειωμένους  </a:t>
            </a:r>
            <a:r>
              <a:rPr lang="el-GR" altLang="en-US" sz="2000" dirty="0"/>
              <a:t>ηθικούς  ενδοιασμούς,  ενοχές  ή  τύψεις  για  </a:t>
            </a:r>
            <a:r>
              <a:rPr lang="el-GR" altLang="en-US" sz="2000" dirty="0" smtClean="0"/>
              <a:t>τις</a:t>
            </a:r>
            <a:r>
              <a:rPr lang="en-US" altLang="en-US" sz="2000" dirty="0" smtClean="0"/>
              <a:t>  </a:t>
            </a:r>
            <a:r>
              <a:rPr lang="el-GR" altLang="en-US" sz="2000" dirty="0" smtClean="0"/>
              <a:t>ενέργειές   </a:t>
            </a:r>
            <a:r>
              <a:rPr lang="el-GR" altLang="en-US" sz="2000" dirty="0"/>
              <a:t>τους  ή </a:t>
            </a:r>
            <a:r>
              <a:rPr lang="en-US" altLang="en-US" sz="2000" dirty="0" smtClean="0"/>
              <a:t> </a:t>
            </a:r>
            <a:r>
              <a:rPr lang="el-GR" altLang="en-US" sz="2000" dirty="0" smtClean="0"/>
              <a:t>οίκτο  </a:t>
            </a:r>
            <a:r>
              <a:rPr lang="el-GR" altLang="en-US" sz="2000" dirty="0"/>
              <a:t>για  το  θύμα	</a:t>
            </a:r>
          </a:p>
          <a:p>
            <a:r>
              <a:rPr lang="el-GR" altLang="en-US" sz="2000" dirty="0"/>
              <a:t>- Χαμηλή  </a:t>
            </a:r>
            <a:r>
              <a:rPr lang="el-GR" altLang="en-US" sz="2000" dirty="0" err="1"/>
              <a:t>ενσυναίσθηση</a:t>
            </a:r>
            <a:r>
              <a:rPr lang="el-GR" altLang="en-US" sz="2000" dirty="0"/>
              <a:t>  και  χαμηλός  βαθμός  αισθήματος  αλληλεγγύης</a:t>
            </a:r>
          </a:p>
          <a:p>
            <a:r>
              <a:rPr lang="el-GR" altLang="en-US" sz="2000" dirty="0"/>
              <a:t>- Χαμηλός  βαθμός  συνεργασίας  και  προθυμίας  να </a:t>
            </a:r>
            <a:r>
              <a:rPr lang="el-GR" altLang="en-US" sz="2000" dirty="0" smtClean="0"/>
              <a:t>βοηθήσουν</a:t>
            </a:r>
            <a:endParaRPr lang="el-GR" altLang="en-US" sz="2000" dirty="0"/>
          </a:p>
          <a:p>
            <a:r>
              <a:rPr lang="el-GR" altLang="en-US" sz="2000" dirty="0"/>
              <a:t>- Δείχνουν  σιγουριά  για  τον  εαυτό  τους  και  θέλουν  </a:t>
            </a:r>
            <a:r>
              <a:rPr lang="el-GR" altLang="en-US" sz="2000" dirty="0" smtClean="0"/>
              <a:t>να</a:t>
            </a:r>
            <a:r>
              <a:rPr lang="en-US" altLang="en-US" sz="2000" dirty="0" smtClean="0"/>
              <a:t> </a:t>
            </a:r>
            <a:r>
              <a:rPr lang="el-GR" altLang="en-US" sz="2000" dirty="0" smtClean="0"/>
              <a:t>κυριαρχούν</a:t>
            </a:r>
            <a:endParaRPr lang="el-GR" altLang="en-US" sz="2000" dirty="0"/>
          </a:p>
          <a:p>
            <a:r>
              <a:rPr lang="el-GR" altLang="en-US" sz="2000" dirty="0"/>
              <a:t>- Εξωστρεφείς και  κοινωνικά  ενεργοί  με  αυτοπεποίθηση	</a:t>
            </a:r>
          </a:p>
          <a:p>
            <a:r>
              <a:rPr lang="el-GR" altLang="en-US" sz="2000" dirty="0"/>
              <a:t>- Στην  κλίμακα  </a:t>
            </a:r>
            <a:r>
              <a:rPr lang="el-GR" altLang="en-US" sz="2000" dirty="0" err="1"/>
              <a:t>ψυχωτισμού</a:t>
            </a:r>
            <a:r>
              <a:rPr lang="el-GR" altLang="en-US" sz="2000" dirty="0"/>
              <a:t>  σημειώνουν  υψηλή  βαθμολογία	</a:t>
            </a:r>
          </a:p>
          <a:p>
            <a:r>
              <a:rPr lang="el-GR" altLang="en-US" sz="2000" dirty="0"/>
              <a:t>- Ετοιμόλογοι,  ικανοί  να  ξεφύγουν  από  δύσκολες  καταστάσεις,  εύκολα  βρίσκουν  δικαιολογίες	</a:t>
            </a:r>
          </a:p>
          <a:p>
            <a:r>
              <a:rPr lang="el-GR" altLang="en-US" sz="2000" dirty="0"/>
              <a:t>- Έχουν   υψηλά  ποσοστά  σχολικής  αποτυχίας	</a:t>
            </a:r>
          </a:p>
        </p:txBody>
      </p:sp>
      <p:sp>
        <p:nvSpPr>
          <p:cNvPr id="2" name="Title 1"/>
          <p:cNvSpPr>
            <a:spLocks noGrp="1"/>
          </p:cNvSpPr>
          <p:nvPr>
            <p:ph type="title"/>
          </p:nvPr>
        </p:nvSpPr>
        <p:spPr>
          <a:xfrm>
            <a:off x="457200" y="65405"/>
            <a:ext cx="8229600" cy="545465"/>
          </a:xfrm>
        </p:spPr>
        <p:txBody>
          <a:bodyPr>
            <a:normAutofit fontScale="90000"/>
          </a:bodyPr>
          <a:lstStyle/>
          <a:p>
            <a:pPr algn="ctr"/>
            <a:r>
              <a:rPr lang="el-GR" altLang="en-US" sz="3200" b="1" dirty="0">
                <a:solidFill>
                  <a:srgbClr val="FF0000"/>
                </a:solidFill>
              </a:rPr>
              <a:t>ΧΑΡΑΚΤΗΡΙΣΤΙΚΑ </a:t>
            </a:r>
            <a:r>
              <a:rPr lang="el-GR" altLang="en-US" sz="3200" b="1" dirty="0" smtClean="0">
                <a:solidFill>
                  <a:srgbClr val="FF0000"/>
                </a:solidFill>
              </a:rPr>
              <a:t>   ΘΥΤΗ</a:t>
            </a:r>
            <a:endParaRPr lang="el-GR" altLang="en-US" sz="3200" b="1" dirty="0">
              <a:solidFill>
                <a:srgbClr val="FF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571480"/>
            <a:ext cx="9144000" cy="6286520"/>
          </a:xfrm>
        </p:spPr>
        <p:txBody>
          <a:bodyPr>
            <a:noAutofit/>
          </a:bodyPr>
          <a:lstStyle/>
          <a:p>
            <a:r>
              <a:rPr lang="el-GR" sz="2000" dirty="0" smtClean="0"/>
              <a:t>-  Ευαίσθητα και ήσυχα και συνεσταλμένα άτομα</a:t>
            </a:r>
          </a:p>
          <a:p>
            <a:r>
              <a:rPr lang="el-GR" sz="2000" dirty="0" smtClean="0"/>
              <a:t> - Σωματικά και φυσικά πιο αδύναμοι </a:t>
            </a:r>
          </a:p>
          <a:p>
            <a:r>
              <a:rPr lang="el-GR" sz="2000" dirty="0" smtClean="0"/>
              <a:t>- Παρουσιάζουν κάποια πνευματική μειονεξία </a:t>
            </a:r>
          </a:p>
          <a:p>
            <a:r>
              <a:rPr lang="el-GR" sz="2000" dirty="0" smtClean="0"/>
              <a:t>-Εσωστρεφείς και συχνά μοναχικοί </a:t>
            </a:r>
          </a:p>
          <a:p>
            <a:r>
              <a:rPr lang="el-GR" sz="2000" dirty="0" smtClean="0"/>
              <a:t>- Στην κλίμακα νεύρωσης και εσωστρέφειας παρουσιάζουν υψηλό βαθμό </a:t>
            </a:r>
          </a:p>
          <a:p>
            <a:r>
              <a:rPr lang="el-GR" sz="2000" dirty="0" smtClean="0"/>
              <a:t>- Αγχώδεις και ανασφαλείς στις κοινωνικές τους επαφές </a:t>
            </a:r>
          </a:p>
          <a:p>
            <a:r>
              <a:rPr lang="el-GR" sz="2000" dirty="0" smtClean="0"/>
              <a:t>- Έχουν χαμηλή αυτοεκτίμηση </a:t>
            </a:r>
          </a:p>
          <a:p>
            <a:r>
              <a:rPr lang="el-GR" sz="2000" dirty="0" smtClean="0"/>
              <a:t>- Χαρακτηρίζονται από παθητικότητα </a:t>
            </a:r>
          </a:p>
          <a:p>
            <a:r>
              <a:rPr lang="el-GR" sz="2000" dirty="0" smtClean="0"/>
              <a:t>- Υπερασπίζονται τον εαυτό τους δύσκολα ή αδύναμα </a:t>
            </a:r>
          </a:p>
          <a:p>
            <a:r>
              <a:rPr lang="el-GR" sz="2000" dirty="0" smtClean="0"/>
              <a:t>- Διαχειρίζονται δύσκολα τις επιθετικές αντιδράσεις </a:t>
            </a:r>
          </a:p>
          <a:p>
            <a:r>
              <a:rPr lang="el-GR" sz="2000" dirty="0" smtClean="0"/>
              <a:t>- Είναι λιγότερο δημοφιλή άτομα, έχουν λίγους φίλους, μπορεί να κάθονται μόνοι στα διαλλείματα ή να επιζητούν να βρίσκονται κοντά στους δασκάλους </a:t>
            </a:r>
          </a:p>
          <a:p>
            <a:r>
              <a:rPr lang="el-GR" sz="2000" dirty="0" smtClean="0"/>
              <a:t>- Άρνηση για το σχολείο (δικαιολογίες ότι αισθάνονται αδιαθεσία </a:t>
            </a:r>
            <a:r>
              <a:rPr lang="el-GR" sz="2000" dirty="0" err="1" smtClean="0"/>
              <a:t>κ.ά</a:t>
            </a:r>
            <a:r>
              <a:rPr lang="el-GR" sz="2000" dirty="0" smtClean="0"/>
              <a:t>) </a:t>
            </a:r>
          </a:p>
          <a:p>
            <a:r>
              <a:rPr lang="el-GR" sz="2000" dirty="0" smtClean="0"/>
              <a:t>- Παρουσιάζουν ψυχοσωματικές ενδείξεις, όπως τραυλισμός, άρνηση σίτισης, εφιάλτες, κλάμα κλπ. </a:t>
            </a:r>
          </a:p>
          <a:p>
            <a:r>
              <a:rPr lang="el-GR" sz="2000" dirty="0" smtClean="0"/>
              <a:t>- Γίνονται ενίοτε επιθετικοί και εκφοβίζουν άλλα παιδιά πιο αδύναμα </a:t>
            </a:r>
            <a:endParaRPr lang="el-GR" sz="2000" dirty="0"/>
          </a:p>
        </p:txBody>
      </p:sp>
      <p:sp>
        <p:nvSpPr>
          <p:cNvPr id="2" name="1 - Τίτλος"/>
          <p:cNvSpPr>
            <a:spLocks noGrp="1"/>
          </p:cNvSpPr>
          <p:nvPr>
            <p:ph type="title"/>
          </p:nvPr>
        </p:nvSpPr>
        <p:spPr>
          <a:xfrm>
            <a:off x="457200" y="-24"/>
            <a:ext cx="8229600" cy="732614"/>
          </a:xfrm>
        </p:spPr>
        <p:txBody>
          <a:bodyPr>
            <a:normAutofit/>
          </a:bodyPr>
          <a:lstStyle/>
          <a:p>
            <a:r>
              <a:rPr lang="el-GR" sz="3200" b="1" dirty="0" smtClean="0">
                <a:solidFill>
                  <a:srgbClr val="FF0000"/>
                </a:solidFill>
              </a:rPr>
              <a:t>ΧΑΡΑΚΤΗΡΙΣΤΙΚΑ ΘΥΜΑΤΟΣ</a:t>
            </a:r>
            <a:endParaRPr lang="el-GR" sz="3200" b="1" dirty="0">
              <a:solidFill>
                <a:srgbClr val="FF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285860"/>
            <a:ext cx="8229600" cy="5168948"/>
          </a:xfrm>
        </p:spPr>
        <p:txBody>
          <a:bodyPr>
            <a:normAutofit lnSpcReduction="10000"/>
          </a:bodyPr>
          <a:lstStyle/>
          <a:p>
            <a:pPr>
              <a:buNone/>
            </a:pPr>
            <a:r>
              <a:rPr lang="el-GR" dirty="0" smtClean="0"/>
              <a:t>Οι κυριότερες πηγές συγκρούσεων που λαμβάνουν χώρα στο περιβάλλον του εκπαιδευτικού οργανισμού είναι οι εξής: </a:t>
            </a:r>
          </a:p>
          <a:p>
            <a:r>
              <a:rPr lang="el-GR" b="1" dirty="0" smtClean="0"/>
              <a:t>Κακή επικοινωνία</a:t>
            </a:r>
          </a:p>
          <a:p>
            <a:r>
              <a:rPr lang="el-GR" b="1" dirty="0" smtClean="0"/>
              <a:t>Περιορισμένοι πόροι</a:t>
            </a:r>
          </a:p>
          <a:p>
            <a:r>
              <a:rPr lang="el-GR" b="1" dirty="0" smtClean="0"/>
              <a:t>Οργανωτικές αδυναμίες</a:t>
            </a:r>
          </a:p>
          <a:p>
            <a:r>
              <a:rPr lang="el-GR" b="1" dirty="0" smtClean="0"/>
              <a:t>Ζωτικός χώρος</a:t>
            </a:r>
          </a:p>
          <a:p>
            <a:r>
              <a:rPr lang="el-GR" b="1" dirty="0" smtClean="0"/>
              <a:t>Εξωτερικό περιβάλλον</a:t>
            </a:r>
          </a:p>
          <a:p>
            <a:r>
              <a:rPr lang="el-GR" b="1" dirty="0" smtClean="0"/>
              <a:t>Ύπαρξη ατομικών διαφορών </a:t>
            </a:r>
          </a:p>
          <a:p>
            <a:r>
              <a:rPr lang="el-GR" b="1" dirty="0" smtClean="0"/>
              <a:t>Ιεραρχική θέση</a:t>
            </a:r>
          </a:p>
          <a:p>
            <a:r>
              <a:rPr lang="el-GR" b="1" dirty="0" smtClean="0"/>
              <a:t>Παρέμβαση</a:t>
            </a:r>
          </a:p>
          <a:p>
            <a:r>
              <a:rPr lang="el-GR" b="1" dirty="0" smtClean="0"/>
              <a:t>Σεξουαλική παρενόχληση</a:t>
            </a:r>
            <a:endParaRPr lang="el-GR" dirty="0"/>
          </a:p>
        </p:txBody>
      </p:sp>
      <p:sp>
        <p:nvSpPr>
          <p:cNvPr id="2" name="1 - Τίτλος"/>
          <p:cNvSpPr>
            <a:spLocks noGrp="1"/>
          </p:cNvSpPr>
          <p:nvPr>
            <p:ph type="title"/>
          </p:nvPr>
        </p:nvSpPr>
        <p:spPr>
          <a:xfrm>
            <a:off x="0" y="267494"/>
            <a:ext cx="8929718" cy="1089804"/>
          </a:xfrm>
        </p:spPr>
        <p:txBody>
          <a:bodyPr>
            <a:normAutofit/>
          </a:bodyPr>
          <a:lstStyle/>
          <a:p>
            <a:r>
              <a:rPr lang="el-GR" sz="3600" b="1" dirty="0" smtClean="0">
                <a:solidFill>
                  <a:srgbClr val="FF0000"/>
                </a:solidFill>
              </a:rPr>
              <a:t>Συγκρούσεις μεταξύ εκπαιδευτικών-Αίτια</a:t>
            </a:r>
            <a:endParaRPr lang="el-GR" sz="3600" b="1"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buNone/>
            </a:pPr>
            <a:r>
              <a:rPr lang="el-GR" dirty="0" smtClean="0"/>
              <a:t>Οι </a:t>
            </a:r>
            <a:r>
              <a:rPr lang="el-GR" dirty="0" smtClean="0">
                <a:solidFill>
                  <a:srgbClr val="FF0000"/>
                </a:solidFill>
              </a:rPr>
              <a:t>συγκρούσεις</a:t>
            </a:r>
            <a:r>
              <a:rPr lang="el-GR" dirty="0" smtClean="0"/>
              <a:t> στα πλαίσια μιας</a:t>
            </a:r>
            <a:br>
              <a:rPr lang="el-GR" dirty="0" smtClean="0"/>
            </a:br>
            <a:r>
              <a:rPr lang="el-GR" dirty="0" smtClean="0"/>
              <a:t>εκπαιδευτικής μονάδας διακρίνονται στις εξής: </a:t>
            </a:r>
          </a:p>
          <a:p>
            <a:pPr lvl="0"/>
            <a:r>
              <a:rPr lang="el-GR" dirty="0" smtClean="0"/>
              <a:t>Μεταξύ εκπαιδευτικών</a:t>
            </a:r>
          </a:p>
          <a:p>
            <a:pPr lvl="0"/>
            <a:r>
              <a:rPr lang="el-GR" dirty="0" smtClean="0"/>
              <a:t>Εκπαιδευτικών- Μαθητών</a:t>
            </a:r>
          </a:p>
          <a:p>
            <a:pPr lvl="0"/>
            <a:r>
              <a:rPr lang="el-GR" dirty="0" smtClean="0"/>
              <a:t>Των μαθητών μεταξύ τους</a:t>
            </a:r>
          </a:p>
          <a:p>
            <a:endParaRPr lang="el-GR" dirty="0"/>
          </a:p>
        </p:txBody>
      </p:sp>
      <p:sp>
        <p:nvSpPr>
          <p:cNvPr id="2" name="1 - Τίτλος"/>
          <p:cNvSpPr>
            <a:spLocks noGrp="1"/>
          </p:cNvSpPr>
          <p:nvPr>
            <p:ph type="title"/>
          </p:nvPr>
        </p:nvSpPr>
        <p:spPr/>
        <p:txBody>
          <a:bodyPr/>
          <a:lstStyle/>
          <a:p>
            <a:pPr algn="ctr"/>
            <a:r>
              <a:rPr lang="el-GR" b="1" dirty="0" smtClean="0">
                <a:solidFill>
                  <a:srgbClr val="FF0000"/>
                </a:solidFill>
              </a:rPr>
              <a:t>Εισαγωγή</a:t>
            </a:r>
            <a:endParaRPr lang="el-GR" b="1" dirty="0">
              <a:solidFill>
                <a:srgbClr val="FF0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1500174"/>
            <a:ext cx="9144000" cy="4954634"/>
          </a:xfrm>
        </p:spPr>
        <p:txBody>
          <a:bodyPr>
            <a:normAutofit fontScale="77500" lnSpcReduction="20000"/>
          </a:bodyPr>
          <a:lstStyle/>
          <a:p>
            <a:pPr>
              <a:buNone/>
            </a:pPr>
            <a:r>
              <a:rPr lang="el-GR" dirty="0" smtClean="0">
                <a:solidFill>
                  <a:srgbClr val="FF0000"/>
                </a:solidFill>
              </a:rPr>
              <a:t>    </a:t>
            </a:r>
            <a:r>
              <a:rPr lang="el-GR" sz="3600" dirty="0" smtClean="0">
                <a:solidFill>
                  <a:srgbClr val="FF0000"/>
                </a:solidFill>
              </a:rPr>
              <a:t>Ένας διευθυντής όταν παρουσιάζεται μια σύγκρουση μεταξύ των εκπαιδευτικών θα πρέπει να ακολουθεί τα εξής βήματα:</a:t>
            </a:r>
          </a:p>
          <a:p>
            <a:r>
              <a:rPr lang="el-GR" dirty="0" smtClean="0"/>
              <a:t>Εμπιστευτικά περιγράφει στις δύο πλευρές τι είδε και γιατί τον απασχολεί.</a:t>
            </a:r>
          </a:p>
          <a:p>
            <a:r>
              <a:rPr lang="el-GR" dirty="0" smtClean="0"/>
              <a:t>Ρωτάει καθέναν από τους δύο εκπαιδευτικούς, χωρίς διακοπές από τον άλλο, να </a:t>
            </a:r>
            <a:r>
              <a:rPr lang="el-GR" sz="3100" dirty="0" smtClean="0"/>
              <a:t>αναφέρει</a:t>
            </a:r>
            <a:r>
              <a:rPr lang="el-GR" dirty="0" smtClean="0"/>
              <a:t> τα </a:t>
            </a:r>
            <a:r>
              <a:rPr lang="el-GR" dirty="0" err="1" smtClean="0"/>
              <a:t>θέµατα</a:t>
            </a:r>
            <a:r>
              <a:rPr lang="el-GR" dirty="0" smtClean="0"/>
              <a:t> που τους χωρίζουν.</a:t>
            </a:r>
          </a:p>
          <a:p>
            <a:r>
              <a:rPr lang="el-GR" dirty="0" smtClean="0"/>
              <a:t> Ακούει προσεκτικά τη θέση κάθε </a:t>
            </a:r>
            <a:r>
              <a:rPr lang="el-GR" dirty="0" err="1" smtClean="0"/>
              <a:t>ατόµου</a:t>
            </a:r>
            <a:r>
              <a:rPr lang="el-GR" dirty="0" smtClean="0"/>
              <a:t> στο </a:t>
            </a:r>
            <a:r>
              <a:rPr lang="el-GR" dirty="0" err="1" smtClean="0"/>
              <a:t>πρόβληµα</a:t>
            </a:r>
            <a:r>
              <a:rPr lang="el-GR" dirty="0" smtClean="0"/>
              <a:t>.</a:t>
            </a:r>
            <a:br>
              <a:rPr lang="el-GR" dirty="0" smtClean="0"/>
            </a:br>
            <a:r>
              <a:rPr lang="el-GR" dirty="0" smtClean="0"/>
              <a:t/>
            </a:r>
            <a:br>
              <a:rPr lang="el-GR" dirty="0" smtClean="0"/>
            </a:br>
            <a:r>
              <a:rPr lang="el-GR" sz="3600" dirty="0" smtClean="0">
                <a:solidFill>
                  <a:srgbClr val="FF0000"/>
                </a:solidFill>
              </a:rPr>
              <a:t>Επίσης, κάποιες άλλες στρατηγικές επίλυσης των συγκρούσεων είναι: </a:t>
            </a:r>
          </a:p>
          <a:p>
            <a:pPr lvl="0"/>
            <a:r>
              <a:rPr lang="el-GR" b="1" i="1" dirty="0" smtClean="0"/>
              <a:t>Η τεχνική της αποφυγής</a:t>
            </a:r>
            <a:endParaRPr lang="el-GR" b="1" dirty="0" smtClean="0"/>
          </a:p>
          <a:p>
            <a:pPr lvl="0"/>
            <a:r>
              <a:rPr lang="el-GR" b="1" i="1" dirty="0" smtClean="0"/>
              <a:t>Η τεχνική του συμβιβασμού</a:t>
            </a:r>
            <a:endParaRPr lang="el-GR" b="1" dirty="0" smtClean="0"/>
          </a:p>
          <a:p>
            <a:pPr lvl="0"/>
            <a:r>
              <a:rPr lang="el-GR" b="1" i="1" dirty="0" smtClean="0"/>
              <a:t>Η χρήση της εξουσίας</a:t>
            </a:r>
            <a:r>
              <a:rPr lang="el-GR" b="1" dirty="0" smtClean="0"/>
              <a:t> </a:t>
            </a:r>
          </a:p>
          <a:p>
            <a:r>
              <a:rPr lang="el-GR" b="1" i="1" dirty="0" smtClean="0"/>
              <a:t>Η τεχνική της οργάνωσης</a:t>
            </a:r>
            <a:endParaRPr lang="el-GR" b="1" dirty="0" smtClean="0"/>
          </a:p>
          <a:p>
            <a:endParaRPr lang="el-GR" dirty="0" smtClean="0"/>
          </a:p>
        </p:txBody>
      </p:sp>
      <p:sp>
        <p:nvSpPr>
          <p:cNvPr id="2" name="1 - Τίτλος"/>
          <p:cNvSpPr>
            <a:spLocks noGrp="1"/>
          </p:cNvSpPr>
          <p:nvPr>
            <p:ph type="title"/>
          </p:nvPr>
        </p:nvSpPr>
        <p:spPr>
          <a:xfrm>
            <a:off x="457200" y="71414"/>
            <a:ext cx="8229600" cy="804052"/>
          </a:xfrm>
        </p:spPr>
        <p:txBody>
          <a:bodyPr>
            <a:normAutofit/>
          </a:bodyPr>
          <a:lstStyle/>
          <a:p>
            <a:pPr algn="ctr"/>
            <a:r>
              <a:rPr lang="el-GR" sz="3600" b="1" dirty="0" smtClean="0">
                <a:solidFill>
                  <a:srgbClr val="FF0000"/>
                </a:solidFill>
              </a:rPr>
              <a:t>Αντιμετώπιση</a:t>
            </a:r>
            <a:endParaRPr lang="el-GR" sz="3600" b="1" dirty="0">
              <a:solidFill>
                <a:srgbClr val="FF0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1285892"/>
            <a:ext cx="9144000" cy="4572000"/>
          </a:xfrm>
        </p:spPr>
        <p:txBody>
          <a:bodyPr>
            <a:noAutofit/>
          </a:bodyPr>
          <a:lstStyle/>
          <a:p>
            <a:pPr>
              <a:buNone/>
            </a:pPr>
            <a:r>
              <a:rPr lang="el-GR" sz="2000" dirty="0" smtClean="0"/>
              <a:t>Ο διευθυντής θα πρέπει να είναι σε θέση να διαχειρίζεται τους πόρους με τέτοιο τρόπο ώστε να μειώνονται οι συγκρούσεις, πχ με αύξηση των οικονομικών υλικών ή ανθρώπινων πόρων. Επίσης, είναι σημαντικό να πετύχει τη μείωση των εσωτερικών συγκρούσεων μιας ομάδας με την επικέντρωση σε υψηλότερα ιδανικά και στόχους από τις πραγματικές απαιτήσεις της ομάδας. Πρόκειται για μια διαδικασία όπου όλη η ενεργητικότητα επιστρατεύεται για την επίλυση προβλημάτων που έχουν ανακύψει εκτός της ομάδας και έτσι τα εσωτερικά προβλήματα και οι διαφορές παραμερίζονται. Το μέτρο αυτό είναι προσωρινό, δεδομένου ότι ο εξωτερικός προσανατολισμός πολύ γρήγορα θα υποχωρήσει μπροστά στην </a:t>
            </a:r>
            <a:r>
              <a:rPr lang="el-GR" sz="2000" dirty="0" err="1" smtClean="0"/>
              <a:t>ενδοομαδική</a:t>
            </a:r>
            <a:r>
              <a:rPr lang="el-GR" sz="2000" dirty="0" smtClean="0"/>
              <a:t> και </a:t>
            </a:r>
            <a:r>
              <a:rPr lang="el-GR" sz="2000" dirty="0" err="1" smtClean="0"/>
              <a:t>διομαδική</a:t>
            </a:r>
            <a:r>
              <a:rPr lang="el-GR" sz="2000" dirty="0" smtClean="0"/>
              <a:t> σύγκρουση που δεν έχει πάψει να υπάρχει.</a:t>
            </a:r>
            <a:br>
              <a:rPr lang="el-GR" sz="2000" dirty="0" smtClean="0"/>
            </a:br>
            <a:r>
              <a:rPr lang="el-GR" sz="2000" dirty="0" smtClean="0"/>
              <a:t>Πριν η κατάσταση φτάσει στον διευθυντή, μπορούν οι εκπαιδευτικοί μεταξύ τους να επιλύσουν τα θέματα που δημιουργούνται από την σύγκρουση.</a:t>
            </a:r>
            <a:br>
              <a:rPr lang="el-GR" sz="2000" dirty="0" smtClean="0"/>
            </a:br>
            <a:r>
              <a:rPr lang="el-GR" sz="2000" dirty="0" smtClean="0"/>
              <a:t> </a:t>
            </a:r>
            <a:endParaRPr lang="el-GR" sz="2000" dirty="0"/>
          </a:p>
        </p:txBody>
      </p:sp>
      <p:sp>
        <p:nvSpPr>
          <p:cNvPr id="2" name="1 - Τίτλος"/>
          <p:cNvSpPr>
            <a:spLocks noGrp="1"/>
          </p:cNvSpPr>
          <p:nvPr>
            <p:ph type="title"/>
          </p:nvPr>
        </p:nvSpPr>
        <p:spPr>
          <a:xfrm>
            <a:off x="457200" y="71414"/>
            <a:ext cx="8075240" cy="714380"/>
          </a:xfrm>
        </p:spPr>
        <p:txBody>
          <a:bodyPr>
            <a:normAutofit/>
          </a:bodyPr>
          <a:lstStyle/>
          <a:p>
            <a:pPr algn="ctr"/>
            <a:r>
              <a:rPr lang="el-GR" sz="3600" b="1" dirty="0" smtClean="0">
                <a:solidFill>
                  <a:srgbClr val="FF0000"/>
                </a:solidFill>
              </a:rPr>
              <a:t>Αντιμετώπιση (1)</a:t>
            </a:r>
            <a:endParaRPr lang="el-GR" sz="3600" b="1" dirty="0">
              <a:solidFill>
                <a:srgbClr val="FF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142984"/>
            <a:ext cx="8229600" cy="5357850"/>
          </a:xfrm>
        </p:spPr>
        <p:txBody>
          <a:bodyPr>
            <a:normAutofit fontScale="85000" lnSpcReduction="20000"/>
          </a:bodyPr>
          <a:lstStyle/>
          <a:p>
            <a:r>
              <a:rPr lang="el-GR" dirty="0" smtClean="0"/>
              <a:t>Ο Παρασκευόπουλος (</a:t>
            </a:r>
            <a:r>
              <a:rPr lang="el-GR" dirty="0" smtClean="0"/>
              <a:t>2007),  </a:t>
            </a:r>
            <a:r>
              <a:rPr lang="el-GR" dirty="0" smtClean="0"/>
              <a:t>προτείνει τους εξής </a:t>
            </a:r>
            <a:r>
              <a:rPr lang="el-GR" dirty="0" smtClean="0"/>
              <a:t>πρακτικούς </a:t>
            </a:r>
            <a:r>
              <a:rPr lang="el-GR" dirty="0" smtClean="0"/>
              <a:t>τρόπους αντιμετώπισης</a:t>
            </a:r>
            <a:r>
              <a:rPr lang="el-GR" dirty="0" smtClean="0"/>
              <a:t>:</a:t>
            </a:r>
          </a:p>
          <a:p>
            <a:r>
              <a:rPr lang="el-GR" b="1" i="1" dirty="0" smtClean="0"/>
              <a:t>Διαπραγμάτευση</a:t>
            </a:r>
          </a:p>
          <a:p>
            <a:r>
              <a:rPr lang="el-GR" b="1" i="1" dirty="0" smtClean="0"/>
              <a:t>Μεσολάβηση</a:t>
            </a:r>
          </a:p>
          <a:p>
            <a:r>
              <a:rPr lang="el-GR" b="1" i="1" dirty="0" smtClean="0"/>
              <a:t>Ομαδικές </a:t>
            </a:r>
            <a:r>
              <a:rPr lang="el-GR" b="1" i="1" dirty="0" smtClean="0"/>
              <a:t>επιλύσεις</a:t>
            </a:r>
          </a:p>
          <a:p>
            <a:pPr>
              <a:buNone/>
            </a:pPr>
            <a:r>
              <a:rPr lang="el-GR" dirty="0" smtClean="0"/>
              <a:t>Βασικά σημεία επίλυσης συγκρούσεων σύμφωνα με </a:t>
            </a:r>
            <a:r>
              <a:rPr lang="el-GR" dirty="0" smtClean="0"/>
              <a:t>τον </a:t>
            </a:r>
            <a:r>
              <a:rPr lang="el-GR" dirty="0" smtClean="0"/>
              <a:t>Παρασκευόπουλο </a:t>
            </a:r>
            <a:r>
              <a:rPr lang="el-GR" dirty="0" smtClean="0"/>
              <a:t>είναι </a:t>
            </a:r>
            <a:r>
              <a:rPr lang="el-GR" dirty="0" smtClean="0"/>
              <a:t>να επιτεθούμε στο πρόβλημα, να το ορίσουμε και να εξερευνήσουμε την άποψη του καθενός με κατανόηση και σεβασμό. Πρέπει πρώτα να ακούμε και στη συνέχεια να συνοψίζουμε και να διευκρινίζουμε. Είναι απαραίτητο να συγκεντρωθούμε  στα συμφέροντά μας και όχι στις θέσεις μας. Τα συμφέροντα που εμπλέκονται στις συγκρούσεις συνήθως σχετίζονται με τις βασικές μας ανάγκες. Όταν επικεντρωνόμαστε στα συμφέροντά μας, τότε βρίσκουμε λύσεις. Είναι χρήσιμο να βρίσκουμε εναλλακτικές που ικανοποιούν όλους (</a:t>
            </a:r>
            <a:r>
              <a:rPr lang="en-US" dirty="0" smtClean="0"/>
              <a:t>win</a:t>
            </a:r>
            <a:r>
              <a:rPr lang="el-GR" dirty="0" smtClean="0"/>
              <a:t>-</a:t>
            </a:r>
            <a:r>
              <a:rPr lang="en-US" dirty="0" smtClean="0"/>
              <a:t>win options</a:t>
            </a:r>
            <a:r>
              <a:rPr lang="el-GR" dirty="0" smtClean="0"/>
              <a:t>) και να συνεργαζόμαστε για δίκαιη λύση, που θα σέβεται τα συμφέροντα όλων.</a:t>
            </a:r>
            <a:endParaRPr lang="en-US" dirty="0"/>
          </a:p>
        </p:txBody>
      </p:sp>
      <p:sp>
        <p:nvSpPr>
          <p:cNvPr id="4" name="1 - Τίτλος"/>
          <p:cNvSpPr>
            <a:spLocks noGrp="1"/>
          </p:cNvSpPr>
          <p:nvPr>
            <p:ph type="title"/>
          </p:nvPr>
        </p:nvSpPr>
        <p:spPr>
          <a:xfrm>
            <a:off x="457200" y="152400"/>
            <a:ext cx="8229600" cy="776270"/>
          </a:xfrm>
        </p:spPr>
        <p:txBody>
          <a:bodyPr>
            <a:normAutofit/>
          </a:bodyPr>
          <a:lstStyle/>
          <a:p>
            <a:pPr algn="ctr"/>
            <a:r>
              <a:rPr lang="el-GR" sz="3600" b="1" dirty="0" smtClean="0">
                <a:solidFill>
                  <a:srgbClr val="FF0000"/>
                </a:solidFill>
              </a:rPr>
              <a:t>Αντιμετώπιση (2)</a:t>
            </a:r>
            <a:endParaRPr lang="el-GR" sz="3600" b="1" dirty="0">
              <a:solidFill>
                <a:srgbClr val="FF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285720" y="1000108"/>
            <a:ext cx="8572560" cy="6643734"/>
          </a:xfrm>
        </p:spPr>
        <p:txBody>
          <a:bodyPr>
            <a:noAutofit/>
          </a:bodyPr>
          <a:lstStyle/>
          <a:p>
            <a:r>
              <a:rPr lang="el-GR" sz="1800" b="1" dirty="0" smtClean="0"/>
              <a:t>Οι </a:t>
            </a:r>
            <a:r>
              <a:rPr lang="el-GR" sz="1800" b="1" u="sng" dirty="0" smtClean="0"/>
              <a:t>όροι</a:t>
            </a:r>
            <a:r>
              <a:rPr lang="el-GR" sz="1800" b="1" dirty="0" smtClean="0"/>
              <a:t> και τα </a:t>
            </a:r>
            <a:r>
              <a:rPr lang="el-GR" sz="1800" b="1" u="sng" dirty="0" smtClean="0"/>
              <a:t>εργαλεία</a:t>
            </a:r>
            <a:r>
              <a:rPr lang="el-GR" sz="1800" b="1" dirty="0" smtClean="0"/>
              <a:t> </a:t>
            </a:r>
            <a:r>
              <a:rPr lang="el-GR" sz="1800" dirty="0" smtClean="0"/>
              <a:t>που χρησιμοποιούνται για την επίλυση συγκρούσεων είναι: </a:t>
            </a:r>
            <a:endParaRPr lang="el-GR" sz="1800" dirty="0" smtClean="0"/>
          </a:p>
          <a:p>
            <a:r>
              <a:rPr lang="el-GR" sz="1800" i="1" dirty="0" smtClean="0"/>
              <a:t>Επικοινωνιακές </a:t>
            </a:r>
            <a:r>
              <a:rPr lang="el-GR" sz="1800" i="1" dirty="0" smtClean="0"/>
              <a:t>δεξιότητες, </a:t>
            </a:r>
          </a:p>
          <a:p>
            <a:r>
              <a:rPr lang="el-GR" sz="1800" i="1" dirty="0" smtClean="0"/>
              <a:t>Ακρόαση</a:t>
            </a:r>
            <a:r>
              <a:rPr lang="el-GR" sz="1800" dirty="0" smtClean="0"/>
              <a:t> </a:t>
            </a:r>
            <a:r>
              <a:rPr lang="el-GR" sz="1800" dirty="0" smtClean="0"/>
              <a:t>προσεκτική με οπτική επαφή με το συνομιλητή και κινήσεις κεφαλιού, </a:t>
            </a:r>
            <a:endParaRPr lang="el-GR" sz="1800" dirty="0" smtClean="0"/>
          </a:p>
          <a:p>
            <a:r>
              <a:rPr lang="el-GR" sz="1800" i="1" dirty="0" smtClean="0"/>
              <a:t>Σύνοψη </a:t>
            </a:r>
            <a:r>
              <a:rPr lang="el-GR" sz="1800" dirty="0" smtClean="0"/>
              <a:t>δεδομένων, </a:t>
            </a:r>
            <a:endParaRPr lang="el-GR" sz="1800" dirty="0" smtClean="0"/>
          </a:p>
          <a:p>
            <a:r>
              <a:rPr lang="el-GR" sz="1800" i="1" dirty="0" smtClean="0"/>
              <a:t>Διευκρίνιση</a:t>
            </a:r>
            <a:r>
              <a:rPr lang="el-GR" sz="1800" dirty="0" smtClean="0"/>
              <a:t> </a:t>
            </a:r>
            <a:r>
              <a:rPr lang="el-GR" sz="1800" dirty="0" smtClean="0"/>
              <a:t>με ερωτήσεις, </a:t>
            </a:r>
            <a:endParaRPr lang="el-GR" sz="1800" dirty="0" smtClean="0"/>
          </a:p>
          <a:p>
            <a:r>
              <a:rPr lang="el-GR" sz="1800" i="1" dirty="0" smtClean="0"/>
              <a:t>Δεξιότητες </a:t>
            </a:r>
            <a:r>
              <a:rPr lang="el-GR" sz="1800" i="1" dirty="0" smtClean="0"/>
              <a:t>ομιλίας </a:t>
            </a:r>
            <a:r>
              <a:rPr lang="el-GR" sz="1800" dirty="0" smtClean="0"/>
              <a:t>(σαφήνεια, ακρίβεια</a:t>
            </a:r>
            <a:r>
              <a:rPr lang="el-GR" sz="1800" dirty="0" smtClean="0"/>
              <a:t>),</a:t>
            </a:r>
          </a:p>
          <a:p>
            <a:r>
              <a:rPr lang="el-GR" sz="1800" dirty="0" smtClean="0"/>
              <a:t> </a:t>
            </a:r>
            <a:r>
              <a:rPr lang="el-GR" sz="1800" i="1" dirty="0" smtClean="0"/>
              <a:t>Δευτερεύοντα σημεία επικοινωνίας </a:t>
            </a:r>
            <a:r>
              <a:rPr lang="el-GR" sz="1800" dirty="0" smtClean="0"/>
              <a:t>(όχι διακοπές, κρίσεις, γέλιο, συμβουλές, αναφορά στη δική μας εμπειρία, αλλαγή θέματος), </a:t>
            </a:r>
            <a:endParaRPr lang="el-GR" sz="1800" dirty="0" smtClean="0"/>
          </a:p>
          <a:p>
            <a:r>
              <a:rPr lang="el-GR" sz="1800" i="1" dirty="0" smtClean="0"/>
              <a:t>Επιλογές </a:t>
            </a:r>
            <a:r>
              <a:rPr lang="el-GR" sz="1800" i="1" dirty="0" smtClean="0"/>
              <a:t>στρατηγικής αντιμετώπισης νίκης και για τις δύο πλευρές </a:t>
            </a:r>
            <a:r>
              <a:rPr lang="el-GR" sz="1800" dirty="0" smtClean="0"/>
              <a:t>(</a:t>
            </a:r>
            <a:r>
              <a:rPr lang="en-US" sz="1800" dirty="0" smtClean="0"/>
              <a:t>win</a:t>
            </a:r>
            <a:r>
              <a:rPr lang="el-GR" sz="1800" dirty="0" smtClean="0"/>
              <a:t>-</a:t>
            </a:r>
            <a:r>
              <a:rPr lang="en-US" sz="1800" dirty="0" smtClean="0"/>
              <a:t>win options</a:t>
            </a:r>
            <a:r>
              <a:rPr lang="el-GR" sz="1800" dirty="0" smtClean="0"/>
              <a:t>), </a:t>
            </a:r>
            <a:endParaRPr lang="el-GR" sz="1800" dirty="0" smtClean="0"/>
          </a:p>
          <a:p>
            <a:r>
              <a:rPr lang="el-GR" sz="1800" i="1" dirty="0" smtClean="0"/>
              <a:t>Καταιγισμός </a:t>
            </a:r>
            <a:r>
              <a:rPr lang="el-GR" sz="1800" i="1" dirty="0" smtClean="0"/>
              <a:t>ιδεών</a:t>
            </a:r>
            <a:r>
              <a:rPr lang="el-GR" sz="1800" dirty="0" smtClean="0"/>
              <a:t> (</a:t>
            </a:r>
            <a:r>
              <a:rPr lang="en-US" sz="1800" dirty="0" smtClean="0"/>
              <a:t>brainstorming</a:t>
            </a:r>
            <a:r>
              <a:rPr lang="el-GR" sz="1800" dirty="0" smtClean="0"/>
              <a:t>), δηλ. όσο το δυνατό περισσότερες ιδέες μέσω έκφρασης και καταγραφής κάθε ιδέας που σκεπτόμαστε, χωρίς κρίσεις, συζητήσεις, </a:t>
            </a:r>
            <a:endParaRPr lang="el-GR" sz="1800" dirty="0" smtClean="0"/>
          </a:p>
          <a:p>
            <a:r>
              <a:rPr lang="el-GR" sz="1800" i="1" dirty="0" smtClean="0"/>
              <a:t>Εύρεση </a:t>
            </a:r>
            <a:r>
              <a:rPr lang="el-GR" sz="1800" i="1" dirty="0" smtClean="0"/>
              <a:t>μιας δίκαιης λύσης </a:t>
            </a:r>
            <a:r>
              <a:rPr lang="el-GR" sz="1800" dirty="0" smtClean="0"/>
              <a:t>(καταλληλότερης για την περίσταση, λαμβάνοντας υπόψη το συμφέρον όλων. </a:t>
            </a:r>
            <a:endParaRPr lang="el-GR" sz="1800" dirty="0" smtClean="0"/>
          </a:p>
          <a:p>
            <a:r>
              <a:rPr lang="el-GR" sz="1800" dirty="0" smtClean="0"/>
              <a:t>Θα </a:t>
            </a:r>
            <a:r>
              <a:rPr lang="el-GR" sz="1800" dirty="0" smtClean="0"/>
              <a:t>πρέπει να λειτουργεί η λογική και όχι το συναίσθημα, όταν κρίνεται μια ιδέα, και η άποψη του άλλου να γίνεται σεβαστή.</a:t>
            </a:r>
            <a:endParaRPr lang="en-US" sz="1800" dirty="0"/>
          </a:p>
        </p:txBody>
      </p:sp>
      <p:sp>
        <p:nvSpPr>
          <p:cNvPr id="4" name="1 - Τίτλος"/>
          <p:cNvSpPr>
            <a:spLocks noGrp="1"/>
          </p:cNvSpPr>
          <p:nvPr>
            <p:ph type="title"/>
          </p:nvPr>
        </p:nvSpPr>
        <p:spPr>
          <a:xfrm>
            <a:off x="457200" y="-24"/>
            <a:ext cx="8229600" cy="776270"/>
          </a:xfrm>
        </p:spPr>
        <p:txBody>
          <a:bodyPr>
            <a:normAutofit/>
          </a:bodyPr>
          <a:lstStyle/>
          <a:p>
            <a:pPr algn="ctr"/>
            <a:r>
              <a:rPr lang="el-GR" sz="3600" b="1" dirty="0" smtClean="0">
                <a:solidFill>
                  <a:srgbClr val="FF0000"/>
                </a:solidFill>
              </a:rPr>
              <a:t>Αντιμετώπιση (3)</a:t>
            </a:r>
            <a:endParaRPr lang="el-GR" sz="3600" b="1" dirty="0">
              <a:solidFill>
                <a:srgbClr val="FF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10000"/>
          </a:bodyPr>
          <a:lstStyle/>
          <a:p>
            <a:pPr>
              <a:buNone/>
            </a:pPr>
            <a:r>
              <a:rPr lang="el-GR" dirty="0" smtClean="0"/>
              <a:t>Οι συγκρούσεις μεταξύ των καθηγητών και των μαθητών τους απορρέουν από απλά καθημερινά περιστατικά που διεξάγονται μέσα στην σχολική τάξη και σχετίζονται τόσο με την συμπεριφορά του ίδιου του εκπαιδευτικού όσο και με την συμπεριφορά των μαθητών. Η επιθετικότητα των μαθητών προς το δάσκαλο τους έχει τις ρίζες της στην εξουσία του δασκάλου, στην αδυναμία ή και στην άρνηση του μαθητή να πειθαρχήσει και να αποδεχθεί τη σχολική κουλτούρα, στην αγνόηση της προσωπικότητας του παιδιού κατά την αξιολόγηση, στην απονομή στερεοτύπων και ετικετών, στη διάψευση των προσδοκιών των παιδιών για το δάσκαλό τους και στην ίδια την επιθετικότητα του εκπαιδευτικού. </a:t>
            </a:r>
            <a:endParaRPr lang="el-GR" dirty="0"/>
          </a:p>
        </p:txBody>
      </p:sp>
      <p:sp>
        <p:nvSpPr>
          <p:cNvPr id="2" name="1 - Τίτλος"/>
          <p:cNvSpPr>
            <a:spLocks noGrp="1"/>
          </p:cNvSpPr>
          <p:nvPr>
            <p:ph type="title"/>
          </p:nvPr>
        </p:nvSpPr>
        <p:spPr/>
        <p:txBody>
          <a:bodyPr>
            <a:normAutofit fontScale="90000"/>
          </a:bodyPr>
          <a:lstStyle/>
          <a:p>
            <a:r>
              <a:rPr lang="el-GR" b="1" dirty="0" smtClean="0">
                <a:solidFill>
                  <a:srgbClr val="FF0000"/>
                </a:solidFill>
              </a:rPr>
              <a:t>Συγκρούσεις μεταξύ εκπαιδευτικών και μαθητών</a:t>
            </a:r>
            <a:endParaRPr lang="el-GR" b="1" dirty="0">
              <a:solidFill>
                <a:srgbClr val="FF00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1142984"/>
            <a:ext cx="9144000" cy="4572000"/>
          </a:xfrm>
        </p:spPr>
        <p:txBody>
          <a:bodyPr>
            <a:noAutofit/>
          </a:bodyPr>
          <a:lstStyle/>
          <a:p>
            <a:r>
              <a:rPr lang="el-GR" sz="2000" dirty="0" smtClean="0"/>
              <a:t>Ιδιαίτερα αυστηρός εκπαιδευτικός όσον αφορά την αξιολόγηση των μαθητών </a:t>
            </a:r>
            <a:br>
              <a:rPr lang="el-GR" sz="2000" dirty="0" smtClean="0"/>
            </a:br>
            <a:r>
              <a:rPr lang="el-GR" sz="2000" dirty="0" smtClean="0"/>
              <a:t>(αδικίες στη βαθμολογία , συχνά απροειδοποίητα διαγωνίσματα, μεγάλος όγκος εργασιών για το σπίτι)</a:t>
            </a:r>
          </a:p>
          <a:p>
            <a:r>
              <a:rPr lang="el-GR" sz="2000" dirty="0" smtClean="0"/>
              <a:t>Αξιολόγηση με μοναδικό κριτήριο τη σχολική επίδοση-  &lt;&lt;καλοί&gt;&gt; και &lt;&lt;κακοί&gt;&gt; μαθητές</a:t>
            </a:r>
          </a:p>
          <a:p>
            <a:r>
              <a:rPr lang="el-GR" sz="2000" dirty="0" smtClean="0"/>
              <a:t>Λανθασμένες μέθοδοι επίπληξης(συχνές αποβολές μαθητών, φωνές μέσα στην τάξη </a:t>
            </a:r>
            <a:r>
              <a:rPr lang="el-GR" sz="2000" dirty="0" err="1" smtClean="0"/>
              <a:t>κ.α</a:t>
            </a:r>
            <a:r>
              <a:rPr lang="el-GR" sz="2000" dirty="0" smtClean="0"/>
              <a:t>)</a:t>
            </a:r>
          </a:p>
          <a:p>
            <a:r>
              <a:rPr lang="el-GR" sz="2000" dirty="0" smtClean="0"/>
              <a:t>Εκπαιδευτικός αδιαφορεί για τις ιδιαιτερότητες και τα ενδιαφέροντα των μαθητών καθώς και για το κλίμα της τάξης και πράττει τυπικά το καθήκον του</a:t>
            </a:r>
          </a:p>
          <a:p>
            <a:r>
              <a:rPr lang="el-GR" sz="2000" dirty="0" smtClean="0"/>
              <a:t>Ιδιαίτερα χαρακτηριστικά εκπαιδευτικού (τικ, εμφάνιση, ομιλία κλπ)</a:t>
            </a:r>
          </a:p>
          <a:p>
            <a:r>
              <a:rPr lang="el-GR" sz="2000" dirty="0" smtClean="0"/>
              <a:t>Εκκεντρική εμφάνιση μαθητή προκαλεί προκαταλήψεις εκπαιδευτικών</a:t>
            </a:r>
          </a:p>
          <a:p>
            <a:r>
              <a:rPr lang="el-GR" sz="2000" dirty="0" smtClean="0"/>
              <a:t>Διακρίσεις καθηγητή έναντι μαθητών ( ρατσιστικές αντιλήψεις ή διακρίσεις φύλου)</a:t>
            </a:r>
          </a:p>
          <a:p>
            <a:r>
              <a:rPr lang="el-GR" sz="2000" dirty="0" smtClean="0"/>
              <a:t>Σεξουαλική παρενόχληση μαθητή από εκπαιδευτικό</a:t>
            </a:r>
          </a:p>
          <a:p>
            <a:endParaRPr lang="el-GR" sz="2000" dirty="0"/>
          </a:p>
        </p:txBody>
      </p:sp>
      <p:sp>
        <p:nvSpPr>
          <p:cNvPr id="2" name="1 - Τίτλος"/>
          <p:cNvSpPr>
            <a:spLocks noGrp="1"/>
          </p:cNvSpPr>
          <p:nvPr>
            <p:ph type="title"/>
          </p:nvPr>
        </p:nvSpPr>
        <p:spPr>
          <a:xfrm>
            <a:off x="457200" y="71414"/>
            <a:ext cx="8229600" cy="970404"/>
          </a:xfrm>
        </p:spPr>
        <p:txBody>
          <a:bodyPr/>
          <a:lstStyle/>
          <a:p>
            <a:pPr algn="ctr"/>
            <a:r>
              <a:rPr lang="el-GR" b="1" dirty="0" smtClean="0">
                <a:solidFill>
                  <a:srgbClr val="FF0000"/>
                </a:solidFill>
              </a:rPr>
              <a:t>Αίτια</a:t>
            </a:r>
            <a:endParaRPr lang="el-GR" b="1" dirty="0">
              <a:solidFill>
                <a:srgbClr val="FF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a:buNone/>
            </a:pPr>
            <a:r>
              <a:rPr lang="el-GR" dirty="0" smtClean="0"/>
              <a:t>Ο πιο δημοφιλής και συνηθισμένος τρόπος αντιμετώπισης των συγκρούσεων μεταξύ εκπαιδευτικών και μαθητών αποτελούν οι </a:t>
            </a:r>
            <a:r>
              <a:rPr lang="el-GR" dirty="0" err="1" smtClean="0"/>
              <a:t>τιμωρητικές</a:t>
            </a:r>
            <a:r>
              <a:rPr lang="el-GR" dirty="0" smtClean="0"/>
              <a:t>  μέθοδοι( αποβολές, ωριαίες απουσίες , φωνές). </a:t>
            </a:r>
          </a:p>
          <a:p>
            <a:pPr>
              <a:buNone/>
            </a:pPr>
            <a:r>
              <a:rPr lang="el-GR" dirty="0" smtClean="0"/>
              <a:t>Παρόλο που ο παραπάνω τρόπος είναι ο συνηθέστερος, δεν είναι και ο ορθότερος.</a:t>
            </a:r>
          </a:p>
          <a:p>
            <a:pPr>
              <a:buNone/>
            </a:pPr>
            <a:r>
              <a:rPr lang="el-GR" dirty="0" smtClean="0"/>
              <a:t> Το κλειδί για την αντιμετώπισή τους είναι η σωστή επικοινωνία.</a:t>
            </a:r>
            <a:endParaRPr lang="el-GR" dirty="0"/>
          </a:p>
        </p:txBody>
      </p:sp>
      <p:sp>
        <p:nvSpPr>
          <p:cNvPr id="2" name="1 - Τίτλος"/>
          <p:cNvSpPr>
            <a:spLocks noGrp="1"/>
          </p:cNvSpPr>
          <p:nvPr>
            <p:ph type="title"/>
          </p:nvPr>
        </p:nvSpPr>
        <p:spPr>
          <a:xfrm>
            <a:off x="457200" y="267494"/>
            <a:ext cx="8229600" cy="875490"/>
          </a:xfrm>
        </p:spPr>
        <p:txBody>
          <a:bodyPr/>
          <a:lstStyle/>
          <a:p>
            <a:pPr algn="ctr"/>
            <a:r>
              <a:rPr lang="el-GR" b="1" dirty="0" smtClean="0">
                <a:solidFill>
                  <a:srgbClr val="FF0000"/>
                </a:solidFill>
              </a:rPr>
              <a:t>Αντιμετώπιση</a:t>
            </a:r>
            <a:endParaRPr lang="el-GR" b="1" dirty="0">
              <a:solidFill>
                <a:srgbClr val="FF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a:buNone/>
            </a:pPr>
            <a:r>
              <a:rPr lang="el-GR" dirty="0" smtClean="0"/>
              <a:t>Η σχέση Καθηγητή-Μαθητή είναι καλή όταν έχει τα εξής χαρακτηριστικά:</a:t>
            </a:r>
          </a:p>
          <a:p>
            <a:r>
              <a:rPr lang="el-GR" dirty="0" err="1" smtClean="0"/>
              <a:t>Ανοιχτότητα</a:t>
            </a:r>
            <a:r>
              <a:rPr lang="el-GR" dirty="0" smtClean="0"/>
              <a:t> ή διαφάνεια</a:t>
            </a:r>
          </a:p>
          <a:p>
            <a:r>
              <a:rPr lang="el-GR" dirty="0" smtClean="0"/>
              <a:t>Αμοιβαίο ενδιαφέρον</a:t>
            </a:r>
          </a:p>
          <a:p>
            <a:r>
              <a:rPr lang="el-GR" dirty="0" smtClean="0"/>
              <a:t>Αλληλεξάρτηση</a:t>
            </a:r>
          </a:p>
          <a:p>
            <a:r>
              <a:rPr lang="el-GR" dirty="0" err="1" smtClean="0"/>
              <a:t>Διακριτότητα</a:t>
            </a:r>
            <a:endParaRPr lang="el-GR" dirty="0" smtClean="0"/>
          </a:p>
          <a:p>
            <a:r>
              <a:rPr lang="el-GR" dirty="0" smtClean="0"/>
              <a:t>Αμοιβαία ικανοποίηση αναγκών</a:t>
            </a:r>
          </a:p>
          <a:p>
            <a:pPr>
              <a:buNone/>
            </a:pPr>
            <a:endParaRPr lang="el-GR" dirty="0"/>
          </a:p>
        </p:txBody>
      </p:sp>
      <p:sp>
        <p:nvSpPr>
          <p:cNvPr id="2" name="1 - Τίτλος"/>
          <p:cNvSpPr>
            <a:spLocks noGrp="1"/>
          </p:cNvSpPr>
          <p:nvPr>
            <p:ph type="title"/>
          </p:nvPr>
        </p:nvSpPr>
        <p:spPr>
          <a:xfrm>
            <a:off x="457200" y="267494"/>
            <a:ext cx="8229600" cy="946928"/>
          </a:xfrm>
        </p:spPr>
        <p:txBody>
          <a:bodyPr/>
          <a:lstStyle/>
          <a:p>
            <a:pPr algn="ctr"/>
            <a:r>
              <a:rPr lang="el-GR" b="1" dirty="0" smtClean="0">
                <a:solidFill>
                  <a:srgbClr val="FF0000"/>
                </a:solidFill>
              </a:rPr>
              <a:t>Αντιμετώπιση</a:t>
            </a:r>
            <a:endParaRPr lang="el-GR" b="1" dirty="0">
              <a:solidFill>
                <a:srgbClr val="FF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1357330"/>
            <a:ext cx="9144000" cy="5143504"/>
          </a:xfrm>
        </p:spPr>
        <p:txBody>
          <a:bodyPr>
            <a:noAutofit/>
          </a:bodyPr>
          <a:lstStyle/>
          <a:p>
            <a:pPr>
              <a:buNone/>
            </a:pPr>
            <a:r>
              <a:rPr lang="el-GR" sz="2000" dirty="0" smtClean="0"/>
              <a:t>Επιπλέον, ο καθηγητής θα πρέπει να κάνει τα ακόλουθα βήματα προκειμένου να πετύχει μια πιο αρμονική σχέση με τους μαθητές του.</a:t>
            </a:r>
          </a:p>
          <a:p>
            <a:r>
              <a:rPr lang="el-GR" sz="2000" dirty="0" smtClean="0"/>
              <a:t>Να στηρίζει ψυχολογικά τους μαθητές και να προκαλεί το ενδιαφέρον τους.</a:t>
            </a:r>
          </a:p>
          <a:p>
            <a:r>
              <a:rPr lang="el-GR" sz="2000" dirty="0" smtClean="0"/>
              <a:t>Να εκφράζει υψηλές προσδοκίες για όλους τους μαθητές.</a:t>
            </a:r>
          </a:p>
          <a:p>
            <a:r>
              <a:rPr lang="el-GR" sz="2000" dirty="0" smtClean="0"/>
              <a:t>Να επιλέγει </a:t>
            </a:r>
            <a:r>
              <a:rPr lang="el-GR" sz="2000" dirty="0" err="1" smtClean="0"/>
              <a:t>μαθητοκεντρικές</a:t>
            </a:r>
            <a:r>
              <a:rPr lang="el-GR" sz="2000" dirty="0" smtClean="0"/>
              <a:t> προσεγγίσεις σε θέματα διδασκαλίας και οργάνωσης.</a:t>
            </a:r>
          </a:p>
          <a:p>
            <a:r>
              <a:rPr lang="el-GR" sz="2000" dirty="0" smtClean="0"/>
              <a:t>Να παρέχει άμεσες ανατροφοδοτήσεις σους μαθητές.</a:t>
            </a:r>
          </a:p>
          <a:p>
            <a:r>
              <a:rPr lang="el-GR" sz="2000" dirty="0" smtClean="0"/>
              <a:t>Να δημιουργεί οικογενειακή ατμόσφαιρα.</a:t>
            </a:r>
          </a:p>
          <a:p>
            <a:r>
              <a:rPr lang="el-GR" sz="2000" dirty="0" smtClean="0"/>
              <a:t>Να ενθαρρύνει τη διαπροσωπική επικοινωνία και συνεργασία.</a:t>
            </a:r>
          </a:p>
          <a:p>
            <a:r>
              <a:rPr lang="el-GR" sz="2000" dirty="0" smtClean="0"/>
              <a:t>Να αποτιμά θετικά την επιτυχία.</a:t>
            </a:r>
          </a:p>
          <a:p>
            <a:r>
              <a:rPr lang="el-GR" sz="2000" dirty="0" smtClean="0"/>
              <a:t>Να διατυπώνει ξεκάθαρους κανόνες συμπεριφοράς.</a:t>
            </a:r>
          </a:p>
          <a:p>
            <a:r>
              <a:rPr lang="el-GR" sz="2000" dirty="0" smtClean="0"/>
              <a:t>Να εκφράζει έμπρακτα την εμπιστοσύνη του προς τους μαθητές</a:t>
            </a:r>
            <a:endParaRPr lang="el-GR" sz="2000" dirty="0"/>
          </a:p>
        </p:txBody>
      </p:sp>
      <p:sp>
        <p:nvSpPr>
          <p:cNvPr id="2" name="1 - Τίτλος"/>
          <p:cNvSpPr>
            <a:spLocks noGrp="1"/>
          </p:cNvSpPr>
          <p:nvPr>
            <p:ph type="title"/>
          </p:nvPr>
        </p:nvSpPr>
        <p:spPr>
          <a:xfrm>
            <a:off x="457200" y="267494"/>
            <a:ext cx="8229600" cy="804052"/>
          </a:xfrm>
        </p:spPr>
        <p:txBody>
          <a:bodyPr/>
          <a:lstStyle/>
          <a:p>
            <a:pPr algn="ctr"/>
            <a:r>
              <a:rPr lang="el-GR" b="1" dirty="0" smtClean="0">
                <a:solidFill>
                  <a:srgbClr val="FF0000"/>
                </a:solidFill>
              </a:rPr>
              <a:t>Αντιμετώπιση</a:t>
            </a:r>
            <a:endParaRPr lang="el-GR" b="1" dirty="0">
              <a:solidFill>
                <a:srgbClr val="FF000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buNone/>
            </a:pPr>
            <a:r>
              <a:rPr lang="el-GR" dirty="0" smtClean="0"/>
              <a:t>Συνήθως και μέχρι σήμερα στα σχολεία και στο περιβάλλον τους αποδίδονταν ιδιαίτερη έμφαση στη διαδικασία της μάθησης και της κοινωνικοποίησης και σημαντικά ζητήματα, όπως η επίλυση των συγκρούσεων και η </a:t>
            </a:r>
            <a:r>
              <a:rPr lang="el-GR" dirty="0" err="1" smtClean="0"/>
              <a:t>συνεργατικότητα</a:t>
            </a:r>
            <a:r>
              <a:rPr lang="el-GR" dirty="0" smtClean="0"/>
              <a:t>, ως στάση ζωής, πολλές φορές έμεναν στο περιθώριο. </a:t>
            </a:r>
            <a:br>
              <a:rPr lang="el-GR" dirty="0" smtClean="0"/>
            </a:br>
            <a:endParaRPr lang="el-GR" dirty="0"/>
          </a:p>
        </p:txBody>
      </p:sp>
      <p:sp>
        <p:nvSpPr>
          <p:cNvPr id="2" name="1 - Τίτλος"/>
          <p:cNvSpPr>
            <a:spLocks noGrp="1"/>
          </p:cNvSpPr>
          <p:nvPr>
            <p:ph type="title"/>
          </p:nvPr>
        </p:nvSpPr>
        <p:spPr>
          <a:xfrm>
            <a:off x="0" y="267494"/>
            <a:ext cx="8929718" cy="946928"/>
          </a:xfrm>
        </p:spPr>
        <p:txBody>
          <a:bodyPr/>
          <a:lstStyle/>
          <a:p>
            <a:pPr algn="ctr"/>
            <a:r>
              <a:rPr lang="el-GR" b="1" dirty="0" smtClean="0">
                <a:solidFill>
                  <a:srgbClr val="FF0000"/>
                </a:solidFill>
              </a:rPr>
              <a:t>Συγκρούσεις μεταξύ μαθητών</a:t>
            </a:r>
            <a:endParaRPr lang="el-GR"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882808"/>
            <a:ext cx="8229600" cy="4714544"/>
          </a:xfrm>
        </p:spPr>
        <p:txBody>
          <a:bodyPr>
            <a:normAutofit/>
          </a:bodyPr>
          <a:lstStyle/>
          <a:p>
            <a:pPr lvl="0"/>
            <a:r>
              <a:rPr lang="el-GR" dirty="0" smtClean="0">
                <a:solidFill>
                  <a:srgbClr val="FF0000"/>
                </a:solidFill>
              </a:rPr>
              <a:t>Κρίση= </a:t>
            </a:r>
            <a:r>
              <a:rPr lang="el-GR" dirty="0" smtClean="0"/>
              <a:t>Μια προσωρινή κατάσταση αναστάτωσης και αποδιοργάνωσης, χαρακτηριζόμενη πρωταρχικά από την αδυναμία αντιμετώπισης εκ μέρους του ατόμου μιας συγκεκριμένης κατάστασης μέσω της χρήσης συνήθως μεθόδων επίλυσης προβλημάτων, αλλά και από την πιθανότητα μιας ριζικά θετικής ή αρνητικής έκβασης.</a:t>
            </a:r>
            <a:br>
              <a:rPr lang="el-GR" dirty="0" smtClean="0"/>
            </a:br>
            <a:r>
              <a:rPr lang="el-GR" dirty="0" smtClean="0"/>
              <a:t/>
            </a:r>
            <a:br>
              <a:rPr lang="el-GR" dirty="0" smtClean="0"/>
            </a:br>
            <a:endParaRPr lang="el-GR" dirty="0"/>
          </a:p>
        </p:txBody>
      </p:sp>
      <p:sp>
        <p:nvSpPr>
          <p:cNvPr id="2" name="1 - Τίτλος"/>
          <p:cNvSpPr>
            <a:spLocks noGrp="1"/>
          </p:cNvSpPr>
          <p:nvPr>
            <p:ph type="title"/>
          </p:nvPr>
        </p:nvSpPr>
        <p:spPr/>
        <p:txBody>
          <a:bodyPr/>
          <a:lstStyle/>
          <a:p>
            <a:r>
              <a:rPr lang="el-GR" b="1" dirty="0" smtClean="0">
                <a:solidFill>
                  <a:srgbClr val="FF0000"/>
                </a:solidFill>
              </a:rPr>
              <a:t>Έννοια μιας κρίσης γενικά</a:t>
            </a:r>
            <a:endParaRPr lang="el-GR" b="1" dirty="0">
              <a:solidFill>
                <a:srgbClr val="FF000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571612"/>
            <a:ext cx="8229600" cy="4572000"/>
          </a:xfrm>
        </p:spPr>
        <p:txBody>
          <a:bodyPr/>
          <a:lstStyle/>
          <a:p>
            <a:r>
              <a:rPr lang="el-GR" dirty="0" smtClean="0"/>
              <a:t>Δημιουργία ομάδων-κλίκας έναντι μαθητών με υψηλές σχολικές επιδόσεις</a:t>
            </a:r>
          </a:p>
          <a:p>
            <a:r>
              <a:rPr lang="el-GR" dirty="0" smtClean="0"/>
              <a:t>Κλίκα παλαιότερων μαθητών έναντι κάποιου καινούριου</a:t>
            </a:r>
          </a:p>
          <a:p>
            <a:r>
              <a:rPr lang="el-GR" dirty="0" smtClean="0"/>
              <a:t>Μαθητές με προβλήματα προσαρμογής</a:t>
            </a:r>
          </a:p>
          <a:p>
            <a:r>
              <a:rPr lang="el-GR" dirty="0" smtClean="0"/>
              <a:t>Ρατσιστική αντιμετώπιση αλλοδαπών μαθητών</a:t>
            </a:r>
          </a:p>
          <a:p>
            <a:pPr>
              <a:buNone/>
            </a:pPr>
            <a:endParaRPr lang="el-GR" dirty="0"/>
          </a:p>
        </p:txBody>
      </p:sp>
      <p:sp>
        <p:nvSpPr>
          <p:cNvPr id="2" name="1 - Τίτλος"/>
          <p:cNvSpPr>
            <a:spLocks noGrp="1"/>
          </p:cNvSpPr>
          <p:nvPr>
            <p:ph type="title"/>
          </p:nvPr>
        </p:nvSpPr>
        <p:spPr>
          <a:xfrm>
            <a:off x="457200" y="142852"/>
            <a:ext cx="8229600" cy="804052"/>
          </a:xfrm>
        </p:spPr>
        <p:txBody>
          <a:bodyPr/>
          <a:lstStyle/>
          <a:p>
            <a:pPr algn="ctr"/>
            <a:r>
              <a:rPr lang="el-GR" b="1" dirty="0" smtClean="0">
                <a:solidFill>
                  <a:srgbClr val="FF0000"/>
                </a:solidFill>
              </a:rPr>
              <a:t>Αίτια</a:t>
            </a:r>
            <a:endParaRPr lang="el-GR" b="1" dirty="0">
              <a:solidFill>
                <a:srgbClr val="FF0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1643050"/>
            <a:ext cx="8401080" cy="4572000"/>
          </a:xfrm>
        </p:spPr>
        <p:txBody>
          <a:bodyPr>
            <a:normAutofit/>
          </a:bodyPr>
          <a:lstStyle/>
          <a:p>
            <a:pPr>
              <a:buNone/>
            </a:pPr>
            <a:r>
              <a:rPr lang="el-GR" dirty="0" smtClean="0"/>
              <a:t>Οι συγκρούσεις είναι ένα από τα φλέγοντα φαινόμενα και θέματα του σύγχρονου σχολείου. Η αύξηση της διαφορετικότητας και της πολυμορφίας του μαθητικού πληθυσμού και η διεκδίκηση των δικαιωμάτων του ανθρώπου σε κάθε κοινωνία παρέχουν ευκαιρίες για να έλθουν στην επιφάνεια αποκλίνουσες συμπεριφορές, αντιλήψεις, απόψεις, θέσεις  μεταξύ των μαθητών  και δίνουν αφορμή για ποικίλες συγκρούσεις που σε ακραίες καταστάσεις κάνουμε λόγο για </a:t>
            </a:r>
            <a:r>
              <a:rPr lang="el-GR" b="1" dirty="0" smtClean="0"/>
              <a:t>εκφοβισμό (</a:t>
            </a:r>
            <a:r>
              <a:rPr lang="en-US" b="1" dirty="0" smtClean="0"/>
              <a:t>bullying</a:t>
            </a:r>
            <a:r>
              <a:rPr lang="el-GR" b="1" dirty="0" smtClean="0"/>
              <a:t>).</a:t>
            </a:r>
            <a:r>
              <a:rPr lang="el-GR" dirty="0" smtClean="0"/>
              <a:t> </a:t>
            </a:r>
            <a:endParaRPr lang="el-GR" dirty="0"/>
          </a:p>
        </p:txBody>
      </p:sp>
      <p:sp>
        <p:nvSpPr>
          <p:cNvPr id="2" name="1 - Τίτλος"/>
          <p:cNvSpPr>
            <a:spLocks noGrp="1"/>
          </p:cNvSpPr>
          <p:nvPr>
            <p:ph type="title"/>
          </p:nvPr>
        </p:nvSpPr>
        <p:spPr>
          <a:xfrm>
            <a:off x="457200" y="142852"/>
            <a:ext cx="8229600" cy="1089804"/>
          </a:xfrm>
        </p:spPr>
        <p:txBody>
          <a:bodyPr/>
          <a:lstStyle/>
          <a:p>
            <a:pPr algn="ctr"/>
            <a:r>
              <a:rPr lang="en-US" b="1" dirty="0" smtClean="0">
                <a:solidFill>
                  <a:srgbClr val="FF0000"/>
                </a:solidFill>
              </a:rPr>
              <a:t>Bullying</a:t>
            </a:r>
            <a:endParaRPr lang="el-GR" b="1" dirty="0">
              <a:solidFill>
                <a:srgbClr val="FF000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buNone/>
            </a:pPr>
            <a:r>
              <a:rPr lang="el-GR" dirty="0" smtClean="0"/>
              <a:t>Ως </a:t>
            </a:r>
            <a:r>
              <a:rPr lang="en-US" dirty="0" smtClean="0"/>
              <a:t>bullying </a:t>
            </a:r>
            <a:r>
              <a:rPr lang="el-GR" dirty="0" smtClean="0"/>
              <a:t>ορίζεται η συστηματική άσκηση σωματικής, λεκτικής, ψυχολογικής βίας ή εκφοβισμού σε ένα παιδί από κάποιο άλλο ή ομάδα παιδιών στο σχολείο, η οποία έχει σκοπό να βλάψει, να προκαλέσει φόβο ή να φέρει σε δύσκολη θέση το θύμα</a:t>
            </a:r>
            <a:endParaRPr lang="el-GR" dirty="0"/>
          </a:p>
        </p:txBody>
      </p:sp>
      <p:sp>
        <p:nvSpPr>
          <p:cNvPr id="2" name="1 - Τίτλος"/>
          <p:cNvSpPr>
            <a:spLocks noGrp="1"/>
          </p:cNvSpPr>
          <p:nvPr>
            <p:ph type="title"/>
          </p:nvPr>
        </p:nvSpPr>
        <p:spPr>
          <a:xfrm>
            <a:off x="457200" y="267494"/>
            <a:ext cx="8229600" cy="946928"/>
          </a:xfrm>
        </p:spPr>
        <p:txBody>
          <a:bodyPr>
            <a:normAutofit fontScale="90000"/>
          </a:bodyPr>
          <a:lstStyle/>
          <a:p>
            <a:pPr algn="ctr"/>
            <a:r>
              <a:rPr lang="el-GR" b="1" dirty="0" smtClean="0">
                <a:solidFill>
                  <a:srgbClr val="FF0000"/>
                </a:solidFill>
              </a:rPr>
              <a:t/>
            </a:r>
            <a:br>
              <a:rPr lang="el-GR" b="1" dirty="0" smtClean="0">
                <a:solidFill>
                  <a:srgbClr val="FF0000"/>
                </a:solidFill>
              </a:rPr>
            </a:br>
            <a:r>
              <a:rPr lang="el-GR" b="1" dirty="0" smtClean="0">
                <a:solidFill>
                  <a:srgbClr val="FF0000"/>
                </a:solidFill>
              </a:rPr>
              <a:t>Ορισμός </a:t>
            </a:r>
            <a:r>
              <a:rPr lang="en-US" b="1" dirty="0" smtClean="0">
                <a:solidFill>
                  <a:srgbClr val="FF0000"/>
                </a:solidFill>
              </a:rPr>
              <a:t>bullying</a:t>
            </a:r>
            <a:endParaRPr lang="el-GR" b="1" dirty="0">
              <a:solidFill>
                <a:srgbClr val="FF0000"/>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357298"/>
            <a:ext cx="8229600" cy="5286412"/>
          </a:xfrm>
        </p:spPr>
        <p:txBody>
          <a:bodyPr>
            <a:normAutofit fontScale="92500" lnSpcReduction="10000"/>
          </a:bodyPr>
          <a:lstStyle/>
          <a:p>
            <a:pPr lvl="0"/>
            <a:r>
              <a:rPr lang="el-GR" dirty="0" smtClean="0"/>
              <a:t>Όλες οι μορφές σωματικής βίας.</a:t>
            </a:r>
          </a:p>
          <a:p>
            <a:pPr lvl="0"/>
            <a:r>
              <a:rPr lang="el-GR" dirty="0" smtClean="0"/>
              <a:t>Κλοπή και καταστροφή των προσωπικών αντικειμένων του παιδιού- στόχου.</a:t>
            </a:r>
          </a:p>
          <a:p>
            <a:pPr lvl="0"/>
            <a:r>
              <a:rPr lang="el-GR" dirty="0" smtClean="0"/>
              <a:t>Λεκτικές συμπεριφορές (βρίσιμο, κοροϊδία, διάδοση φημών)</a:t>
            </a:r>
          </a:p>
          <a:p>
            <a:pPr lvl="0"/>
            <a:r>
              <a:rPr lang="el-GR" dirty="0" smtClean="0"/>
              <a:t>Υποβάθμιση των ικανοτήτων και των επιτευγμάτων του παιδιού- στόχου. </a:t>
            </a:r>
          </a:p>
          <a:p>
            <a:pPr lvl="0"/>
            <a:r>
              <a:rPr lang="el-GR" dirty="0" smtClean="0"/>
              <a:t>Γράψιμο υβριστικών συνθημάτων.</a:t>
            </a:r>
          </a:p>
          <a:p>
            <a:pPr lvl="0"/>
            <a:r>
              <a:rPr lang="el-GR" dirty="0" smtClean="0"/>
              <a:t>Κοροϊδία της θρησκείας, της εθνικής προέλευσης, της κοινωνικής καταγωγής, της εμφάνισης του παιδιού- στόχου. </a:t>
            </a:r>
          </a:p>
          <a:p>
            <a:pPr lvl="0"/>
            <a:r>
              <a:rPr lang="el-GR" dirty="0" smtClean="0"/>
              <a:t>Αποκλεισμός του παιδιού από ομαδικές δραστηριότητες.</a:t>
            </a:r>
          </a:p>
          <a:p>
            <a:pPr lvl="0"/>
            <a:r>
              <a:rPr lang="el-GR" dirty="0" smtClean="0"/>
              <a:t>Προσπάθεια επιβολής στο παιδί- στόχο, ώστε να συμπεριφερθεί με τρόπο που δεν θέλει.</a:t>
            </a:r>
          </a:p>
          <a:p>
            <a:endParaRPr lang="el-GR" dirty="0"/>
          </a:p>
        </p:txBody>
      </p:sp>
      <p:sp>
        <p:nvSpPr>
          <p:cNvPr id="2" name="1 - Τίτλος"/>
          <p:cNvSpPr>
            <a:spLocks noGrp="1"/>
          </p:cNvSpPr>
          <p:nvPr>
            <p:ph type="title"/>
          </p:nvPr>
        </p:nvSpPr>
        <p:spPr>
          <a:xfrm>
            <a:off x="457200" y="267494"/>
            <a:ext cx="8229600" cy="946928"/>
          </a:xfrm>
        </p:spPr>
        <p:txBody>
          <a:bodyPr/>
          <a:lstStyle/>
          <a:p>
            <a:pPr algn="ctr"/>
            <a:r>
              <a:rPr lang="el-GR" b="1" dirty="0" smtClean="0">
                <a:solidFill>
                  <a:srgbClr val="FF0000"/>
                </a:solidFill>
              </a:rPr>
              <a:t>Μορφές </a:t>
            </a:r>
            <a:r>
              <a:rPr lang="en-US" b="1" dirty="0" smtClean="0">
                <a:solidFill>
                  <a:srgbClr val="FF0000"/>
                </a:solidFill>
              </a:rPr>
              <a:t>bullying</a:t>
            </a:r>
            <a:endParaRPr lang="el-GR" b="1" dirty="0">
              <a:solidFill>
                <a:srgbClr val="FF000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285860"/>
            <a:ext cx="8229600" cy="5168948"/>
          </a:xfrm>
        </p:spPr>
        <p:txBody>
          <a:bodyPr>
            <a:normAutofit fontScale="92500" lnSpcReduction="20000"/>
          </a:bodyPr>
          <a:lstStyle/>
          <a:p>
            <a:pPr lvl="0">
              <a:buNone/>
            </a:pPr>
            <a:r>
              <a:rPr lang="el-GR" b="1" dirty="0" smtClean="0"/>
              <a:t>Σε επίπεδο σχολείου:</a:t>
            </a:r>
            <a:endParaRPr lang="el-GR" dirty="0" smtClean="0"/>
          </a:p>
          <a:p>
            <a:pPr lvl="0"/>
            <a:r>
              <a:rPr lang="el-GR" dirty="0" smtClean="0"/>
              <a:t>Σύνταξη Σχολικής Επιτροπής ενάντια στον εκφοβισμό και την </a:t>
            </a:r>
            <a:r>
              <a:rPr lang="el-GR" dirty="0" err="1" smtClean="0"/>
              <a:t>ενδοσχολική</a:t>
            </a:r>
            <a:r>
              <a:rPr lang="el-GR" dirty="0" smtClean="0"/>
              <a:t> βία.</a:t>
            </a:r>
          </a:p>
          <a:p>
            <a:pPr lvl="0"/>
            <a:r>
              <a:rPr lang="el-GR" dirty="0" smtClean="0"/>
              <a:t>Σύνταξη Διακήρυξης του σχολείου ενάντια στη βία: δικαιώματα-υποχρεώσεις-καθήκοντα για όλα τα μέλη της σχολικής κοινότητας.</a:t>
            </a:r>
          </a:p>
          <a:p>
            <a:pPr lvl="0"/>
            <a:r>
              <a:rPr lang="el-GR" dirty="0" smtClean="0"/>
              <a:t>Αύξηση της επίβλεψης του σχολικού χώρου.</a:t>
            </a:r>
          </a:p>
          <a:p>
            <a:pPr lvl="0"/>
            <a:r>
              <a:rPr lang="el-GR" dirty="0" smtClean="0"/>
              <a:t>Ευαισθητοποίηση και συνεργασία με τους γονείς, προκειμένου να σταματήσει ο κύκλος αναπαραγωγής και ενθάρρυνσης της </a:t>
            </a:r>
            <a:r>
              <a:rPr lang="el-GR" dirty="0" err="1" smtClean="0"/>
              <a:t>ενδοσχολικής</a:t>
            </a:r>
            <a:r>
              <a:rPr lang="el-GR" dirty="0" smtClean="0"/>
              <a:t> βίας.</a:t>
            </a:r>
          </a:p>
          <a:p>
            <a:pPr lvl="0"/>
            <a:r>
              <a:rPr lang="el-GR" dirty="0" smtClean="0"/>
              <a:t>Όταν εκδηλώνεται ένα περιστατικό βίας θα πρέπει οι σύμβουλοι καθοδήγησης να δίνουν την δυνατότητα στους μαθητές να εξηγούν τις συμπεριφορές τους, να εκφράζουν τις απόψεις τους, να επικοινωνούν ύστερα από την εκδήλωση βίαιων ενεργειών και να γίνεται προσπάθεια συμφιλίωσης μεταξύ των εμπλεκομένων. </a:t>
            </a:r>
          </a:p>
          <a:p>
            <a:pPr>
              <a:buNone/>
            </a:pPr>
            <a:endParaRPr lang="el-GR" dirty="0"/>
          </a:p>
        </p:txBody>
      </p:sp>
      <p:sp>
        <p:nvSpPr>
          <p:cNvPr id="2" name="1 - Τίτλος"/>
          <p:cNvSpPr>
            <a:spLocks noGrp="1"/>
          </p:cNvSpPr>
          <p:nvPr>
            <p:ph type="title"/>
          </p:nvPr>
        </p:nvSpPr>
        <p:spPr>
          <a:xfrm>
            <a:off x="457200" y="267494"/>
            <a:ext cx="8229600" cy="804052"/>
          </a:xfrm>
        </p:spPr>
        <p:txBody>
          <a:bodyPr/>
          <a:lstStyle/>
          <a:p>
            <a:pPr algn="ctr"/>
            <a:r>
              <a:rPr lang="el-GR" b="1" dirty="0" smtClean="0">
                <a:solidFill>
                  <a:srgbClr val="FF0000"/>
                </a:solidFill>
              </a:rPr>
              <a:t>Αντιμετώπιση</a:t>
            </a:r>
            <a:endParaRPr lang="el-GR" b="1" dirty="0">
              <a:solidFill>
                <a:srgbClr val="FF0000"/>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142984"/>
            <a:ext cx="8229600" cy="5311824"/>
          </a:xfrm>
        </p:spPr>
        <p:txBody>
          <a:bodyPr>
            <a:normAutofit fontScale="92500" lnSpcReduction="20000"/>
          </a:bodyPr>
          <a:lstStyle/>
          <a:p>
            <a:pPr lvl="0">
              <a:buNone/>
            </a:pPr>
            <a:r>
              <a:rPr lang="el-GR" b="1" dirty="0" smtClean="0"/>
              <a:t>Σε επίπεδο τάξης: </a:t>
            </a:r>
            <a:endParaRPr lang="el-GR" dirty="0" smtClean="0"/>
          </a:p>
          <a:p>
            <a:pPr lvl="0"/>
            <a:r>
              <a:rPr lang="el-GR" dirty="0" smtClean="0"/>
              <a:t>Συζήτηση στην τάξη για τον ορισμό &amp; τις μορφές της </a:t>
            </a:r>
            <a:r>
              <a:rPr lang="el-GR" dirty="0" err="1" smtClean="0"/>
              <a:t>ενδοσχολικής</a:t>
            </a:r>
            <a:r>
              <a:rPr lang="el-GR" dirty="0" smtClean="0"/>
              <a:t> βίας και του εκφοβισμού.</a:t>
            </a:r>
          </a:p>
          <a:p>
            <a:pPr lvl="0"/>
            <a:r>
              <a:rPr lang="el-GR" dirty="0" smtClean="0"/>
              <a:t>Συζήτηση για τις επιπτώσεις του εκφοβισμού.</a:t>
            </a:r>
          </a:p>
          <a:p>
            <a:pPr lvl="0"/>
            <a:r>
              <a:rPr lang="el-GR" dirty="0" smtClean="0"/>
              <a:t>Ενημέρωση σχετικά με το γιατί η </a:t>
            </a:r>
            <a:r>
              <a:rPr lang="el-GR" dirty="0" err="1" smtClean="0"/>
              <a:t>ενδοσχολική</a:t>
            </a:r>
            <a:r>
              <a:rPr lang="el-GR" dirty="0" smtClean="0"/>
              <a:t> βία και ο εκφοβισμός δεν είναι αποδεκτά από το σχολείο.</a:t>
            </a:r>
          </a:p>
          <a:p>
            <a:pPr lvl="0"/>
            <a:r>
              <a:rPr lang="el-GR" dirty="0" smtClean="0"/>
              <a:t>Τρόποι και προτάσεις για πρόληψη και αντιμετώπιση από τους μαθητές: σύνταξη των κανόνων της τάξης ενάντια στη βία.</a:t>
            </a:r>
          </a:p>
          <a:p>
            <a:pPr lvl="0"/>
            <a:r>
              <a:rPr lang="el-GR" dirty="0" smtClean="0"/>
              <a:t>Παροχή βοήθειας από μαθητές σε άλλους, για την επίλυση των συγκρούσεων που θα μπορούσαν να οδηγήσουν σε εκφοβισμό.</a:t>
            </a:r>
          </a:p>
          <a:p>
            <a:r>
              <a:rPr lang="el-GR" dirty="0" smtClean="0"/>
              <a:t>Προαγωγή των συνεργατικών αλληλεπιδράσεων</a:t>
            </a:r>
          </a:p>
          <a:p>
            <a:pPr lvl="0"/>
            <a:r>
              <a:rPr lang="el-GR" dirty="0" smtClean="0"/>
              <a:t>Παροχή ευκαιριών για θετική έκφραση της επιθετικότητας (πχ μέσω των αθλημάτων).</a:t>
            </a:r>
          </a:p>
          <a:p>
            <a:endParaRPr lang="el-GR" dirty="0"/>
          </a:p>
        </p:txBody>
      </p:sp>
      <p:sp>
        <p:nvSpPr>
          <p:cNvPr id="2" name="1 - Τίτλος"/>
          <p:cNvSpPr>
            <a:spLocks noGrp="1"/>
          </p:cNvSpPr>
          <p:nvPr>
            <p:ph type="title"/>
          </p:nvPr>
        </p:nvSpPr>
        <p:spPr>
          <a:xfrm>
            <a:off x="457200" y="71414"/>
            <a:ext cx="8229600" cy="875490"/>
          </a:xfrm>
        </p:spPr>
        <p:txBody>
          <a:bodyPr/>
          <a:lstStyle/>
          <a:p>
            <a:pPr algn="ctr"/>
            <a:r>
              <a:rPr lang="el-GR" b="1" dirty="0" smtClean="0">
                <a:solidFill>
                  <a:srgbClr val="FF0000"/>
                </a:solidFill>
              </a:rPr>
              <a:t>Αντιμετώπιση</a:t>
            </a:r>
            <a:endParaRPr lang="el-GR" b="1" dirty="0">
              <a:solidFill>
                <a:srgbClr val="FF00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lnSpcReduction="10000"/>
          </a:bodyPr>
          <a:lstStyle/>
          <a:p>
            <a:pPr lvl="0"/>
            <a:r>
              <a:rPr lang="el-GR" b="1" dirty="0" smtClean="0"/>
              <a:t>Έλεγχος του θυμού</a:t>
            </a:r>
          </a:p>
          <a:p>
            <a:pPr lvl="0">
              <a:buNone/>
            </a:pPr>
            <a:endParaRPr lang="el-GR" dirty="0" smtClean="0"/>
          </a:p>
          <a:p>
            <a:pPr lvl="0">
              <a:buNone/>
            </a:pPr>
            <a:endParaRPr lang="el-GR" dirty="0" smtClean="0"/>
          </a:p>
          <a:p>
            <a:pPr lvl="0"/>
            <a:r>
              <a:rPr lang="el-GR" b="1" dirty="0" smtClean="0"/>
              <a:t>Καθορισμός του προβλήματος</a:t>
            </a:r>
          </a:p>
          <a:p>
            <a:pPr lvl="0">
              <a:buNone/>
            </a:pPr>
            <a:endParaRPr lang="el-GR" b="1" dirty="0" smtClean="0"/>
          </a:p>
          <a:p>
            <a:pPr lvl="0">
              <a:buNone/>
            </a:pPr>
            <a:endParaRPr lang="el-GR" dirty="0" smtClean="0"/>
          </a:p>
          <a:p>
            <a:pPr lvl="0"/>
            <a:r>
              <a:rPr lang="el-GR" b="1" dirty="0" smtClean="0"/>
              <a:t>Εξέταση εναλλακτικών λύσεων</a:t>
            </a:r>
          </a:p>
          <a:p>
            <a:pPr lvl="0">
              <a:buNone/>
            </a:pPr>
            <a:endParaRPr lang="el-GR" b="1" dirty="0" smtClean="0"/>
          </a:p>
          <a:p>
            <a:pPr lvl="0"/>
            <a:endParaRPr lang="el-GR" dirty="0" smtClean="0"/>
          </a:p>
          <a:p>
            <a:pPr lvl="0"/>
            <a:r>
              <a:rPr lang="el-GR" b="1" dirty="0" smtClean="0"/>
              <a:t>Επιλογή και εφαρμογή μιας λύσης</a:t>
            </a:r>
            <a:endParaRPr lang="el-GR" dirty="0" smtClean="0"/>
          </a:p>
          <a:p>
            <a:endParaRPr lang="el-GR" dirty="0"/>
          </a:p>
        </p:txBody>
      </p:sp>
      <p:sp>
        <p:nvSpPr>
          <p:cNvPr id="2" name="1 - Τίτλος"/>
          <p:cNvSpPr>
            <a:spLocks noGrp="1"/>
          </p:cNvSpPr>
          <p:nvPr>
            <p:ph type="title"/>
          </p:nvPr>
        </p:nvSpPr>
        <p:spPr/>
        <p:txBody>
          <a:bodyPr/>
          <a:lstStyle/>
          <a:p>
            <a:pPr algn="ctr"/>
            <a:r>
              <a:rPr lang="el-GR" b="1" dirty="0" smtClean="0">
                <a:solidFill>
                  <a:srgbClr val="FF0000"/>
                </a:solidFill>
              </a:rPr>
              <a:t>Τεχνικές επίλυσης</a:t>
            </a:r>
            <a:endParaRPr lang="el-GR" b="1" dirty="0">
              <a:solidFill>
                <a:srgbClr val="FF000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85000" lnSpcReduction="20000"/>
          </a:bodyPr>
          <a:lstStyle/>
          <a:p>
            <a:pPr lvl="0"/>
            <a:r>
              <a:rPr lang="el-GR" dirty="0" smtClean="0"/>
              <a:t>Προσδιορίζουν αν πρόκειται για επαναλαμβανόμενη συμπεριφορά παραβίασης των κανόνων ενάντια στη βία.</a:t>
            </a:r>
          </a:p>
          <a:p>
            <a:pPr lvl="0"/>
            <a:r>
              <a:rPr lang="el-GR" dirty="0" smtClean="0"/>
              <a:t>Αν πρόκειται για επαναλαμβανόμενη εκφοβιστική συμπεριφορά, επικοινωνούν με τους γονείς του παιδιού τηλεφωνικά και κανονίζουν μια συνάντηση για να συζητήσουν.</a:t>
            </a:r>
          </a:p>
          <a:p>
            <a:r>
              <a:rPr lang="el-GR" dirty="0" smtClean="0"/>
              <a:t>Σχεδιάζουν τον τρόπο παρακολούθησης του προβλήματος ώστε να έχουν εποπτεία της εξέλιξης της κατάστασης.</a:t>
            </a:r>
          </a:p>
          <a:p>
            <a:r>
              <a:rPr lang="el-GR" dirty="0" smtClean="0"/>
              <a:t>Μιλούν στο παιδί που εκφοβίζεται και ακούν με προσοχή και σοβαρότητα αυτά που έχει να τους πει. Διαβεβαιώνουν το παιδί ότι θα ανταποκριθούν άμεσα για να το προστατεύσουν και ότι είναι διαθέσιμοι να παράσχουν κάθε δυνατή βοήθεια. Λένε στο παιδί, να τους κρατά ενήμερους σχετικά με οποιαδήποτε εξέλιξη.</a:t>
            </a:r>
          </a:p>
          <a:p>
            <a:pPr lvl="0"/>
            <a:r>
              <a:rPr lang="el-GR" dirty="0" smtClean="0"/>
              <a:t>Υποστηρίζουν το παιδί που εκφοβίζεται σε συνεργασία με τον Διευθυντή.</a:t>
            </a:r>
          </a:p>
          <a:p>
            <a:endParaRPr lang="el-GR" dirty="0"/>
          </a:p>
        </p:txBody>
      </p:sp>
      <p:sp>
        <p:nvSpPr>
          <p:cNvPr id="2" name="1 - Τίτλος"/>
          <p:cNvSpPr>
            <a:spLocks noGrp="1"/>
          </p:cNvSpPr>
          <p:nvPr>
            <p:ph type="title"/>
          </p:nvPr>
        </p:nvSpPr>
        <p:spPr/>
        <p:txBody>
          <a:bodyPr>
            <a:normAutofit fontScale="90000"/>
          </a:bodyPr>
          <a:lstStyle/>
          <a:p>
            <a:r>
              <a:rPr lang="el-GR" b="1" dirty="0" smtClean="0">
                <a:solidFill>
                  <a:srgbClr val="FF0000"/>
                </a:solidFill>
              </a:rPr>
              <a:t>Άμεσες δράσεις διευθυντή-εκπαιδευτικών</a:t>
            </a:r>
            <a:endParaRPr lang="el-GR" b="1" dirty="0">
              <a:solidFill>
                <a:srgbClr val="FF0000"/>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500174"/>
            <a:ext cx="8229600" cy="4954634"/>
          </a:xfrm>
        </p:spPr>
        <p:txBody>
          <a:bodyPr/>
          <a:lstStyle/>
          <a:p>
            <a:pPr>
              <a:buNone/>
            </a:pPr>
            <a:r>
              <a:rPr lang="el-GR" dirty="0" smtClean="0"/>
              <a:t>Κατά την άποψή μας, απαραίτητη προϋπόθεση για την επίλυση μιας κρίσης είναι να υπάρχει ένα καλό, κατανοητό, απλό, εύκολο και εύκαμπτο σχέδιο αντιμετώπισης. Το σχέδιο αντιμετώπισης μιας κρίσης σημαίνει το σύνολο των ενεργειών που πρέπει να γίνουν και των μέτρων που πρέπει να ληφθούν για να αντιμετωπιστεί μια κρίση. </a:t>
            </a:r>
            <a:endParaRPr lang="el-GR" dirty="0"/>
          </a:p>
        </p:txBody>
      </p:sp>
      <p:sp>
        <p:nvSpPr>
          <p:cNvPr id="2" name="1 - Τίτλος"/>
          <p:cNvSpPr>
            <a:spLocks noGrp="1"/>
          </p:cNvSpPr>
          <p:nvPr>
            <p:ph type="title"/>
          </p:nvPr>
        </p:nvSpPr>
        <p:spPr>
          <a:xfrm>
            <a:off x="457200" y="267494"/>
            <a:ext cx="8229600" cy="1089804"/>
          </a:xfrm>
        </p:spPr>
        <p:txBody>
          <a:bodyPr/>
          <a:lstStyle/>
          <a:p>
            <a:pPr algn="ctr"/>
            <a:r>
              <a:rPr lang="el-GR" b="1" dirty="0" smtClean="0">
                <a:solidFill>
                  <a:srgbClr val="FF0000"/>
                </a:solidFill>
              </a:rPr>
              <a:t>Η δική μας πρόταση</a:t>
            </a:r>
            <a:endParaRPr lang="el-GR" b="1" dirty="0">
              <a:solidFill>
                <a:srgbClr val="FF0000"/>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l-GR" dirty="0" smtClean="0"/>
              <a:t>Να προσδιορίζει την προς αντιμετώπιση κρίση και να καθορίζει τα χαρακτηριστικά της. </a:t>
            </a:r>
          </a:p>
          <a:p>
            <a:r>
              <a:rPr lang="el-GR" dirty="0" smtClean="0"/>
              <a:t>Να αναζητά σύνολα που υπέστησαν παρόμοιες κρίσεις, με ποιες συνέπειες και αποτελέσματα. </a:t>
            </a:r>
          </a:p>
          <a:p>
            <a:r>
              <a:rPr lang="el-GR" dirty="0" smtClean="0"/>
              <a:t>Να συγκεντρώνει και να καταγράφει τα δυσμενή αποτελέσματα του αιτίου που δημιούργησε την κρίση. </a:t>
            </a:r>
          </a:p>
          <a:p>
            <a:r>
              <a:rPr lang="el-GR" dirty="0" smtClean="0"/>
              <a:t>Να καθορίζεται και να αντιστοιχείται για κάθε δυσμενές αποτέλεσμα ένα μέτρο αντιμετώπισης. </a:t>
            </a:r>
          </a:p>
          <a:p>
            <a:endParaRPr lang="el-GR" dirty="0"/>
          </a:p>
        </p:txBody>
      </p:sp>
      <p:sp>
        <p:nvSpPr>
          <p:cNvPr id="2" name="1 - Τίτλος"/>
          <p:cNvSpPr>
            <a:spLocks noGrp="1"/>
          </p:cNvSpPr>
          <p:nvPr>
            <p:ph type="title"/>
          </p:nvPr>
        </p:nvSpPr>
        <p:spPr/>
        <p:txBody>
          <a:bodyPr>
            <a:normAutofit/>
          </a:bodyPr>
          <a:lstStyle/>
          <a:p>
            <a:r>
              <a:rPr lang="el-GR" dirty="0" smtClean="0"/>
              <a:t>Περιεχόμενο σχεδίου αντιμετώπισης</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85000" lnSpcReduction="20000"/>
          </a:bodyPr>
          <a:lstStyle/>
          <a:p>
            <a:pPr lvl="0"/>
            <a:r>
              <a:rPr lang="el-GR" b="1" dirty="0" smtClean="0">
                <a:solidFill>
                  <a:srgbClr val="FF0000"/>
                </a:solidFill>
              </a:rPr>
              <a:t>ΟΙΚΟΝΟΜΙΚΑ ΑΙΤΙΑ:</a:t>
            </a:r>
            <a:r>
              <a:rPr lang="el-GR" b="1" dirty="0" smtClean="0"/>
              <a:t> </a:t>
            </a:r>
            <a:r>
              <a:rPr lang="el-GR" dirty="0" smtClean="0"/>
              <a:t>κλοπές και καταχρήσεις, σπατάλες και υπερβολικές δαπάνες</a:t>
            </a:r>
          </a:p>
          <a:p>
            <a:pPr lvl="0"/>
            <a:r>
              <a:rPr lang="el-GR" b="1" dirty="0" smtClean="0">
                <a:solidFill>
                  <a:srgbClr val="FF0000"/>
                </a:solidFill>
              </a:rPr>
              <a:t>ΟΡΓΑΝΩΤΙΚΑ ΑΙΤΙΑ</a:t>
            </a:r>
            <a:r>
              <a:rPr lang="el-GR" b="1" dirty="0" smtClean="0"/>
              <a:t>: </a:t>
            </a:r>
            <a:r>
              <a:rPr lang="el-GR" dirty="0" smtClean="0"/>
              <a:t>κακή οργάνωση του εκπαιδευτικού οργανισμού, υπεράριθμο προσωπικό, κακή στελέχωση </a:t>
            </a:r>
          </a:p>
          <a:p>
            <a:pPr lvl="0"/>
            <a:r>
              <a:rPr lang="el-GR" b="1" dirty="0" smtClean="0">
                <a:solidFill>
                  <a:srgbClr val="FF0000"/>
                </a:solidFill>
              </a:rPr>
              <a:t>ΔΙΟΙΚΗΤΙΚΑ ΑΙΤΙΑ:</a:t>
            </a:r>
            <a:r>
              <a:rPr lang="el-GR" b="1" dirty="0" smtClean="0"/>
              <a:t> </a:t>
            </a:r>
            <a:r>
              <a:rPr lang="el-GR" dirty="0" smtClean="0"/>
              <a:t>θάνατος ή αποχώρηση σημαντικού ατόμου για τον εκπαιδευτικό οργανισμό, αντιθέσεις και απεργίες προσωπικού, αντιδικίες με τις ομάδες που σχετίζονται με τον εκπαιδευτικό προσωπικό και ανεπαρκές </a:t>
            </a:r>
            <a:r>
              <a:rPr lang="en-US" dirty="0" smtClean="0"/>
              <a:t>management</a:t>
            </a:r>
            <a:endParaRPr lang="el-GR" dirty="0" smtClean="0"/>
          </a:p>
          <a:p>
            <a:pPr lvl="0"/>
            <a:r>
              <a:rPr lang="el-GR" b="1" dirty="0" smtClean="0">
                <a:solidFill>
                  <a:srgbClr val="FF0000"/>
                </a:solidFill>
              </a:rPr>
              <a:t>ΝΟΜΙΚΑ ΑΙΤΙΑ: </a:t>
            </a:r>
            <a:r>
              <a:rPr lang="el-GR" dirty="0" smtClean="0"/>
              <a:t>νομικές, εργατικές, φορολογικές, ασφαλιστικές παραβάσεις</a:t>
            </a:r>
          </a:p>
          <a:p>
            <a:pPr lvl="0"/>
            <a:r>
              <a:rPr lang="el-GR" b="1" dirty="0" smtClean="0">
                <a:solidFill>
                  <a:srgbClr val="FF0000"/>
                </a:solidFill>
              </a:rPr>
              <a:t>ΑΙΤΙΑ ΑΝΩΤΕΡΗΣ ΒΙΑΣ:</a:t>
            </a:r>
            <a:r>
              <a:rPr lang="el-GR" b="1" dirty="0" smtClean="0"/>
              <a:t> </a:t>
            </a:r>
            <a:r>
              <a:rPr lang="el-GR" dirty="0" smtClean="0"/>
              <a:t>φυσικές και τεχνολογικές καταστροφές κ.α.</a:t>
            </a:r>
          </a:p>
          <a:p>
            <a:pPr lvl="0"/>
            <a:r>
              <a:rPr lang="el-GR" b="1" dirty="0" smtClean="0">
                <a:solidFill>
                  <a:srgbClr val="FF0000"/>
                </a:solidFill>
              </a:rPr>
              <a:t>ΠΑΙΔΑΓΩΓΙΚΑ ΑΙΤΙΑ:</a:t>
            </a:r>
            <a:r>
              <a:rPr lang="el-GR" dirty="0" smtClean="0"/>
              <a:t> καταλήψεις, νεανική παραβατικότητα, απειθαρχία μαθητών, κακό παιδαγωγικό κλίμα, συγκρούσεις κάποιου εκπαιδευτικού και μαθητών κλπ</a:t>
            </a:r>
          </a:p>
          <a:p>
            <a:endParaRPr lang="el-GR" dirty="0"/>
          </a:p>
        </p:txBody>
      </p:sp>
      <p:sp>
        <p:nvSpPr>
          <p:cNvPr id="2" name="1 - Τίτλος"/>
          <p:cNvSpPr>
            <a:spLocks noGrp="1"/>
          </p:cNvSpPr>
          <p:nvPr>
            <p:ph type="title"/>
          </p:nvPr>
        </p:nvSpPr>
        <p:spPr/>
        <p:txBody>
          <a:bodyPr/>
          <a:lstStyle/>
          <a:p>
            <a:pPr algn="ctr"/>
            <a:r>
              <a:rPr lang="el-GR" b="1" dirty="0" smtClean="0">
                <a:solidFill>
                  <a:srgbClr val="FF0000"/>
                </a:solidFill>
              </a:rPr>
              <a:t>Αιτίες μιας κρίσης</a:t>
            </a:r>
            <a:endParaRPr lang="el-GR" b="1" dirty="0">
              <a:solidFill>
                <a:srgbClr val="FF0000"/>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500174"/>
            <a:ext cx="8229600" cy="4954634"/>
          </a:xfrm>
        </p:spPr>
        <p:txBody>
          <a:bodyPr>
            <a:normAutofit fontScale="85000" lnSpcReduction="10000"/>
          </a:bodyPr>
          <a:lstStyle/>
          <a:p>
            <a:pPr>
              <a:buNone/>
            </a:pPr>
            <a:r>
              <a:rPr lang="el-GR" dirty="0" smtClean="0"/>
              <a:t>Εν κατακλείδι οι συγκρούσεις αποτελούν φυσικό και αναπόφευκτο φαινόμενο των ατόμων, των ομάδων και των οργανισμών.</a:t>
            </a:r>
          </a:p>
          <a:p>
            <a:pPr>
              <a:buNone/>
            </a:pPr>
            <a:r>
              <a:rPr lang="el-GR" dirty="0" smtClean="0"/>
              <a:t> Συνοδεύονται δε τόσο από αρνητικές, όσο και από θετικές συνέπειες καθώς ενεργοποιούν τα άτομα για μεγαλύτερη δράση, αποτελούν κινητήρια δύναμη θετικών αλλαγών για τους οργανισμούς και συνιστούν αναπτυξιακές εμπειρίες. </a:t>
            </a:r>
          </a:p>
          <a:p>
            <a:pPr>
              <a:buNone/>
            </a:pPr>
            <a:r>
              <a:rPr lang="el-GR" dirty="0" smtClean="0"/>
              <a:t>Σε κάποιες περιπτώσεις μάλιστα μπορεί να είναι και επιθυμητές, αφού μπορεί να αποτελούν ένδειξη ότι στον οργανισμό υπάρχει άξιο δυναμικό, που στοχεύει σε δημιουργικές επιδόσεις. </a:t>
            </a:r>
          </a:p>
          <a:p>
            <a:pPr>
              <a:buNone/>
            </a:pPr>
            <a:r>
              <a:rPr lang="el-GR" dirty="0" smtClean="0"/>
              <a:t>Ως εκ τούτου, οι συγκρούσεις δεν πρέπει να αποτελούν αντικείμενο μείωσης, αποφυγής, τερματισμού ή εξάλειψης, αλλά δυναμικό πεδίο προαγωγής της </a:t>
            </a:r>
            <a:r>
              <a:rPr lang="el-GR" dirty="0" err="1" smtClean="0"/>
              <a:t>οργανωσιακής</a:t>
            </a:r>
            <a:r>
              <a:rPr lang="el-GR" dirty="0" smtClean="0"/>
              <a:t> γνώσης, βελτίωσης της αποτελεσματικότητας και αύξησης της αποδοτικότητας του οργανισμού.</a:t>
            </a:r>
            <a:endParaRPr lang="el-GR" dirty="0"/>
          </a:p>
        </p:txBody>
      </p:sp>
      <p:sp>
        <p:nvSpPr>
          <p:cNvPr id="2" name="1 - Τίτλος"/>
          <p:cNvSpPr>
            <a:spLocks noGrp="1"/>
          </p:cNvSpPr>
          <p:nvPr>
            <p:ph type="title"/>
          </p:nvPr>
        </p:nvSpPr>
        <p:spPr>
          <a:xfrm>
            <a:off x="457200" y="267494"/>
            <a:ext cx="8229600" cy="946928"/>
          </a:xfrm>
        </p:spPr>
        <p:txBody>
          <a:bodyPr/>
          <a:lstStyle/>
          <a:p>
            <a:r>
              <a:rPr lang="el-GR" dirty="0" smtClean="0"/>
              <a:t>Συμπέρασμα</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altLang="en-US" dirty="0">
                <a:solidFill>
                  <a:srgbClr val="FF0000"/>
                </a:solidFill>
              </a:rPr>
              <a:t>Σωματική βία:</a:t>
            </a:r>
            <a:r>
              <a:rPr lang="el-GR" altLang="en-US" dirty="0"/>
              <a:t> σπρωξίματα, ξυλοδαρμοί, χειρονομίες</a:t>
            </a:r>
          </a:p>
          <a:p>
            <a:r>
              <a:rPr lang="el-GR" altLang="en-US" dirty="0">
                <a:solidFill>
                  <a:srgbClr val="FF0000"/>
                </a:solidFill>
              </a:rPr>
              <a:t>Λεκτική βία:</a:t>
            </a:r>
            <a:r>
              <a:rPr lang="el-GR" altLang="en-US" dirty="0"/>
              <a:t> βρισιές, φραστικές επιθέσεις, παρατσούκλια, κακόβουλα πειράγματα και φάρσες, ρατσιστικά σχόλια, αρνητικά σχόλια για την εξωτερική εμφάνιση, κλπ.</a:t>
            </a:r>
          </a:p>
          <a:p>
            <a:r>
              <a:rPr lang="el-GR" altLang="en-US" dirty="0">
                <a:solidFill>
                  <a:srgbClr val="FF0000"/>
                </a:solidFill>
              </a:rPr>
              <a:t>Ψυχολογική /Συναισθηματική βία:</a:t>
            </a:r>
            <a:r>
              <a:rPr lang="el-GR" altLang="en-US" dirty="0"/>
              <a:t> Αποκλεισμός από παρέες και ομάδες ομηλίκων, απειλές και εκβιασμοί, πίεση κλπ.</a:t>
            </a:r>
          </a:p>
        </p:txBody>
      </p:sp>
      <p:sp>
        <p:nvSpPr>
          <p:cNvPr id="2" name="Title 1"/>
          <p:cNvSpPr>
            <a:spLocks noGrp="1"/>
          </p:cNvSpPr>
          <p:nvPr>
            <p:ph type="title"/>
          </p:nvPr>
        </p:nvSpPr>
        <p:spPr/>
        <p:txBody>
          <a:bodyPr/>
          <a:lstStyle/>
          <a:p>
            <a:r>
              <a:rPr lang="el-GR" altLang="en-US">
                <a:solidFill>
                  <a:srgbClr val="FF0000"/>
                </a:solidFill>
              </a:rPr>
              <a:t>ΜΟΡΦΕΣ ΣΧΟΛΙΚΗΣ ΒΙΑΣ</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571612"/>
            <a:ext cx="8229600" cy="5025740"/>
          </a:xfrm>
        </p:spPr>
        <p:txBody>
          <a:bodyPr>
            <a:normAutofit fontScale="85000" lnSpcReduction="20000"/>
          </a:bodyPr>
          <a:lstStyle/>
          <a:p>
            <a:r>
              <a:rPr lang="el-GR" dirty="0" smtClean="0"/>
              <a:t>Ως </a:t>
            </a:r>
            <a:r>
              <a:rPr lang="el-GR" sz="3200" b="1" dirty="0" smtClean="0">
                <a:solidFill>
                  <a:srgbClr val="FF0000"/>
                </a:solidFill>
              </a:rPr>
              <a:t>σύγκρουση</a:t>
            </a:r>
            <a:r>
              <a:rPr lang="el-GR" dirty="0" smtClean="0"/>
              <a:t> ορίζεται μια κατάσταση κατά την οποία συνυπάρχουν στοιχεία ( συμφέροντα, νοοτροπίες, απόψεις, αρμοδιότητες) που αλληλοαναιρούνται ή που εμποδίζει το ένα την ύπαρξη του άλλου. Στην ψυχολογική της διάσταση η σύγκρουση ορίζεται ως έκφραση εσωτερικών ψυχικών τάσεων, κινήτρων ή απαιτήσεων, που έρχονται σε αντίθεση, δεν συμβιβάζονται ή λειτουργούν ανταγωνιστικά (Μπαμπινιώτης 2002)</a:t>
            </a:r>
            <a:endParaRPr lang="en-US" dirty="0" smtClean="0"/>
          </a:p>
          <a:p>
            <a:r>
              <a:rPr lang="en-US" dirty="0" err="1" smtClean="0"/>
              <a:t>Oi</a:t>
            </a:r>
            <a:r>
              <a:rPr lang="en-US" dirty="0" smtClean="0"/>
              <a:t> Montana &amp;</a:t>
            </a:r>
            <a:r>
              <a:rPr lang="en-US" dirty="0" err="1" smtClean="0"/>
              <a:t>Charnov</a:t>
            </a:r>
            <a:r>
              <a:rPr lang="en-US" dirty="0" smtClean="0"/>
              <a:t>, (1993), </a:t>
            </a:r>
            <a:r>
              <a:rPr lang="el-GR" dirty="0" err="1" smtClean="0"/>
              <a:t>παραθετουν</a:t>
            </a:r>
            <a:r>
              <a:rPr lang="el-GR" dirty="0" smtClean="0"/>
              <a:t> τους </a:t>
            </a:r>
            <a:r>
              <a:rPr lang="el-GR" dirty="0" err="1" smtClean="0"/>
              <a:t>εξης</a:t>
            </a:r>
            <a:r>
              <a:rPr lang="el-GR" dirty="0" smtClean="0"/>
              <a:t> τύπους συγκρούσεων:</a:t>
            </a:r>
          </a:p>
          <a:p>
            <a:r>
              <a:rPr lang="el-GR" dirty="0" smtClean="0"/>
              <a:t>Α) Μονόπλευρες συγκρούσεις</a:t>
            </a:r>
          </a:p>
          <a:p>
            <a:r>
              <a:rPr lang="el-GR" dirty="0" smtClean="0"/>
              <a:t>Β)Σύγκρουση ανάμεσα σε άτομα</a:t>
            </a:r>
          </a:p>
          <a:p>
            <a:r>
              <a:rPr lang="el-GR" dirty="0" smtClean="0"/>
              <a:t>Γ) Συγκρούσεις ανάμεσα σε άτομα και ομάδες</a:t>
            </a:r>
          </a:p>
          <a:p>
            <a:r>
              <a:rPr lang="el-GR" dirty="0" smtClean="0"/>
              <a:t>Δ) Σύγκρουση ανάμεσα σε ομάδες</a:t>
            </a:r>
          </a:p>
          <a:p>
            <a:r>
              <a:rPr lang="el-GR" dirty="0" smtClean="0"/>
              <a:t>Ε) Σύγκρουση ανάμεσα σε οργανισμούς</a:t>
            </a:r>
          </a:p>
          <a:p>
            <a:endParaRPr lang="el-GR" dirty="0"/>
          </a:p>
        </p:txBody>
      </p:sp>
      <p:sp>
        <p:nvSpPr>
          <p:cNvPr id="2" name="1 - Τίτλος"/>
          <p:cNvSpPr>
            <a:spLocks noGrp="1"/>
          </p:cNvSpPr>
          <p:nvPr>
            <p:ph type="title"/>
          </p:nvPr>
        </p:nvSpPr>
        <p:spPr>
          <a:xfrm>
            <a:off x="457200" y="267494"/>
            <a:ext cx="8229600" cy="1161242"/>
          </a:xfrm>
        </p:spPr>
        <p:txBody>
          <a:bodyPr>
            <a:normAutofit fontScale="90000"/>
          </a:bodyPr>
          <a:lstStyle/>
          <a:p>
            <a:r>
              <a:rPr lang="el-GR" sz="3600" b="1" dirty="0" smtClean="0">
                <a:solidFill>
                  <a:srgbClr val="FF0000"/>
                </a:solidFill>
              </a:rPr>
              <a:t>Συγκρούσεις  γενικά και στον εκπαιδευτικό χώρο- Ορισμός και είδη  (1)</a:t>
            </a:r>
            <a:endParaRPr lang="el-GR" sz="3600" b="1"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85000" lnSpcReduction="20000"/>
          </a:bodyPr>
          <a:lstStyle/>
          <a:p>
            <a:pPr>
              <a:buNone/>
            </a:pPr>
            <a:r>
              <a:rPr lang="el-GR" dirty="0" smtClean="0"/>
              <a:t>Επίσης άλλοι τύποι συγκρούσεων</a:t>
            </a:r>
          </a:p>
          <a:p>
            <a:pPr>
              <a:buNone/>
            </a:pPr>
            <a:r>
              <a:rPr lang="el-GR" dirty="0" smtClean="0"/>
              <a:t>  Α)  Λανθάνουσα σύγκρουση</a:t>
            </a:r>
          </a:p>
          <a:p>
            <a:pPr>
              <a:buNone/>
            </a:pPr>
            <a:r>
              <a:rPr lang="el-GR" dirty="0" smtClean="0"/>
              <a:t>  Β)  Αντιληπτή (ή εκδηλωμένη) σύγκρουση</a:t>
            </a:r>
          </a:p>
          <a:p>
            <a:pPr>
              <a:buNone/>
            </a:pPr>
            <a:r>
              <a:rPr lang="el-GR" dirty="0" smtClean="0"/>
              <a:t>  Γ)   Φανερή σύγκρουση</a:t>
            </a:r>
          </a:p>
          <a:p>
            <a:pPr>
              <a:buNone/>
            </a:pPr>
            <a:r>
              <a:rPr lang="el-GR" dirty="0" smtClean="0"/>
              <a:t/>
            </a:r>
            <a:br>
              <a:rPr lang="el-GR" dirty="0" smtClean="0"/>
            </a:br>
            <a:r>
              <a:rPr lang="el-GR" dirty="0" smtClean="0"/>
              <a:t>Ειδικότερα, οι συγκρούσεις μπορούν να διακριθούν σε: </a:t>
            </a:r>
          </a:p>
          <a:p>
            <a:pPr>
              <a:buNone/>
            </a:pPr>
            <a:r>
              <a:rPr lang="el-GR" b="1" dirty="0" err="1" smtClean="0">
                <a:solidFill>
                  <a:srgbClr val="FF0000"/>
                </a:solidFill>
              </a:rPr>
              <a:t>Διομαδικές</a:t>
            </a:r>
            <a:r>
              <a:rPr lang="el-GR" dirty="0" smtClean="0">
                <a:solidFill>
                  <a:srgbClr val="FF0000"/>
                </a:solidFill>
              </a:rPr>
              <a:t> . </a:t>
            </a:r>
            <a:r>
              <a:rPr lang="el-GR" dirty="0" smtClean="0"/>
              <a:t>Η </a:t>
            </a:r>
            <a:r>
              <a:rPr lang="el-GR" dirty="0" err="1" smtClean="0"/>
              <a:t>διομαδική</a:t>
            </a:r>
            <a:r>
              <a:rPr lang="el-GR" dirty="0" smtClean="0"/>
              <a:t> σύγκρουση αφορά την αντιπαράθεση ομάδων ( πχ μεταξύ διδασκόντων και γονέων ή διδασκόντων σε δυο διαφορετικά σχολεία) και </a:t>
            </a:r>
          </a:p>
          <a:p>
            <a:pPr>
              <a:buNone/>
            </a:pPr>
            <a:r>
              <a:rPr lang="el-GR" b="1" dirty="0" err="1" smtClean="0">
                <a:solidFill>
                  <a:srgbClr val="FF0000"/>
                </a:solidFill>
              </a:rPr>
              <a:t>Ενδοομαδικές</a:t>
            </a:r>
            <a:r>
              <a:rPr lang="el-GR" dirty="0" smtClean="0"/>
              <a:t> . Η </a:t>
            </a:r>
            <a:r>
              <a:rPr lang="el-GR" dirty="0" err="1" smtClean="0"/>
              <a:t>ενδοομαδική</a:t>
            </a:r>
            <a:r>
              <a:rPr lang="el-GR" dirty="0" smtClean="0"/>
              <a:t> σύγκρουση αφορά την αντιπαράθεση ατόμων μέσα σε μια ομάδα ( πχ μεταξύ εκπαιδευτικών της σχολικής μονάδας). </a:t>
            </a:r>
          </a:p>
          <a:p>
            <a:pPr>
              <a:buNone/>
            </a:pPr>
            <a:r>
              <a:rPr lang="el-GR" dirty="0" smtClean="0"/>
              <a:t>Οι συγκρούσεις μπορεί να είναι ακόμη μεταξύ ατόμων και ομάδων (πχ ενός εκπαιδευτικού και του συλλόγου διδασκόντων). </a:t>
            </a:r>
          </a:p>
          <a:p>
            <a:endParaRPr lang="el-GR" dirty="0"/>
          </a:p>
        </p:txBody>
      </p:sp>
      <p:sp>
        <p:nvSpPr>
          <p:cNvPr id="3" name="2 - Τίτλος"/>
          <p:cNvSpPr>
            <a:spLocks noGrp="1"/>
          </p:cNvSpPr>
          <p:nvPr>
            <p:ph type="title"/>
          </p:nvPr>
        </p:nvSpPr>
        <p:spPr/>
        <p:txBody>
          <a:bodyPr>
            <a:normAutofit/>
          </a:bodyPr>
          <a:lstStyle/>
          <a:p>
            <a:r>
              <a:rPr lang="el-GR" sz="3200" b="1" dirty="0" smtClean="0">
                <a:solidFill>
                  <a:srgbClr val="FF0000"/>
                </a:solidFill>
              </a:rPr>
              <a:t>Συγκρούσεις  γενικά και στον εκπαιδευτικό χώρο- Ορισμός και είδη  (2)</a:t>
            </a:r>
            <a:endParaRPr lang="el-GR"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628800"/>
            <a:ext cx="8686800" cy="5229200"/>
          </a:xfrm>
        </p:spPr>
        <p:txBody>
          <a:bodyPr>
            <a:normAutofit fontScale="77500" lnSpcReduction="20000"/>
          </a:bodyPr>
          <a:lstStyle/>
          <a:p>
            <a:pPr>
              <a:buNone/>
            </a:pPr>
            <a:r>
              <a:rPr lang="el-GR" dirty="0" smtClean="0"/>
              <a:t>Οι αιτίες των συγκρούσεων μπορεί να προέρχονται:</a:t>
            </a:r>
          </a:p>
          <a:p>
            <a:r>
              <a:rPr lang="el-GR" dirty="0" smtClean="0"/>
              <a:t>από το </a:t>
            </a:r>
            <a:r>
              <a:rPr lang="el-GR" b="1" dirty="0" smtClean="0">
                <a:solidFill>
                  <a:srgbClr val="FF0000"/>
                </a:solidFill>
              </a:rPr>
              <a:t>σύστημα της επικοινωνίας</a:t>
            </a:r>
            <a:r>
              <a:rPr lang="el-GR" b="1" dirty="0" smtClean="0"/>
              <a:t> </a:t>
            </a:r>
            <a:r>
              <a:rPr lang="el-GR" dirty="0" smtClean="0"/>
              <a:t>του εκπαιδευτικού οργανισμού στο οποίο παρατηρείται προβληματική επικοινωνία</a:t>
            </a:r>
          </a:p>
          <a:p>
            <a:r>
              <a:rPr lang="el-GR" dirty="0" smtClean="0"/>
              <a:t>από την </a:t>
            </a:r>
            <a:r>
              <a:rPr lang="el-GR" b="1" dirty="0" smtClean="0">
                <a:solidFill>
                  <a:srgbClr val="FF0000"/>
                </a:solidFill>
              </a:rPr>
              <a:t>οργανωτική δομή</a:t>
            </a:r>
            <a:r>
              <a:rPr lang="el-GR" b="1" dirty="0" smtClean="0"/>
              <a:t> </a:t>
            </a:r>
            <a:r>
              <a:rPr lang="el-GR" dirty="0" smtClean="0"/>
              <a:t>του όταν παρατηρούνται γραφειοκρατικά χαρακτηριστικά, ανομοιογένεια των εκπαιδευτικών, έλλειψη υλικοτεχνικής υποδομής </a:t>
            </a:r>
            <a:r>
              <a:rPr lang="el-GR" dirty="0" err="1" smtClean="0"/>
              <a:t>κ.α</a:t>
            </a:r>
            <a:endParaRPr lang="el-GR" dirty="0" smtClean="0"/>
          </a:p>
          <a:p>
            <a:r>
              <a:rPr lang="el-GR" dirty="0" smtClean="0"/>
              <a:t>το πρόβλημα των </a:t>
            </a:r>
            <a:r>
              <a:rPr lang="el-GR" b="1" dirty="0" smtClean="0">
                <a:solidFill>
                  <a:srgbClr val="FF0000"/>
                </a:solidFill>
              </a:rPr>
              <a:t>συγκρουόμενων στόχων</a:t>
            </a:r>
          </a:p>
          <a:p>
            <a:r>
              <a:rPr lang="el-GR" dirty="0" smtClean="0"/>
              <a:t>Το πρόβλημα των </a:t>
            </a:r>
            <a:r>
              <a:rPr lang="el-GR" b="1" dirty="0" smtClean="0">
                <a:solidFill>
                  <a:srgbClr val="FF0000"/>
                </a:solidFill>
              </a:rPr>
              <a:t>περιορισμένων πόρων</a:t>
            </a:r>
          </a:p>
          <a:p>
            <a:r>
              <a:rPr lang="el-GR" dirty="0" smtClean="0"/>
              <a:t>Το πρόβλημα των </a:t>
            </a:r>
            <a:r>
              <a:rPr lang="el-GR" b="1" dirty="0" smtClean="0">
                <a:solidFill>
                  <a:srgbClr val="FF0000"/>
                </a:solidFill>
              </a:rPr>
              <a:t>ατομικών διαφορών   </a:t>
            </a:r>
            <a:r>
              <a:rPr lang="el-GR" dirty="0" smtClean="0"/>
              <a:t>από τους </a:t>
            </a:r>
            <a:r>
              <a:rPr lang="el-GR" b="1" dirty="0" smtClean="0">
                <a:solidFill>
                  <a:srgbClr val="FF0000"/>
                </a:solidFill>
              </a:rPr>
              <a:t>ανθρώπινους παράγοντες</a:t>
            </a:r>
            <a:r>
              <a:rPr lang="el-GR" b="1" dirty="0" smtClean="0"/>
              <a:t> </a:t>
            </a:r>
            <a:r>
              <a:rPr lang="el-GR" dirty="0" smtClean="0"/>
              <a:t>εφόσον κάθε άτομο έχει τη δική του προσωπικότητα</a:t>
            </a:r>
          </a:p>
          <a:p>
            <a:r>
              <a:rPr lang="el-GR" dirty="0" smtClean="0"/>
              <a:t>Από το </a:t>
            </a:r>
            <a:r>
              <a:rPr lang="el-GR" b="1" dirty="0" smtClean="0">
                <a:solidFill>
                  <a:srgbClr val="FF0000"/>
                </a:solidFill>
              </a:rPr>
              <a:t>εξωτερικό περιβάλλον</a:t>
            </a:r>
          </a:p>
          <a:p>
            <a:r>
              <a:rPr lang="el-GR" dirty="0" smtClean="0"/>
              <a:t>από τις </a:t>
            </a:r>
            <a:r>
              <a:rPr lang="el-GR" b="1" dirty="0" smtClean="0">
                <a:solidFill>
                  <a:srgbClr val="FF0000"/>
                </a:solidFill>
              </a:rPr>
              <a:t>αντιθέσεις μεταξύ των ομάδων</a:t>
            </a:r>
            <a:r>
              <a:rPr lang="el-GR" b="1" dirty="0" smtClean="0"/>
              <a:t> </a:t>
            </a:r>
            <a:r>
              <a:rPr lang="el-GR" dirty="0" smtClean="0"/>
              <a:t>που είναι επίσημα ή ανεπίσημα οργανωμένες μέσα σε έναν εκπαιδευτικό οργανισμό</a:t>
            </a:r>
          </a:p>
          <a:p>
            <a:r>
              <a:rPr lang="el-GR" dirty="0" smtClean="0"/>
              <a:t>η </a:t>
            </a:r>
            <a:r>
              <a:rPr lang="el-GR" b="1" dirty="0" smtClean="0">
                <a:solidFill>
                  <a:srgbClr val="FF0000"/>
                </a:solidFill>
              </a:rPr>
              <a:t>διαφορετική εκπαίδευση</a:t>
            </a:r>
            <a:r>
              <a:rPr lang="el-GR" b="1" dirty="0" smtClean="0"/>
              <a:t> </a:t>
            </a:r>
            <a:r>
              <a:rPr lang="el-GR" dirty="0" smtClean="0"/>
              <a:t>ή το σύστημα </a:t>
            </a:r>
            <a:r>
              <a:rPr lang="el-GR" b="1" dirty="0" smtClean="0">
                <a:solidFill>
                  <a:srgbClr val="FF0000"/>
                </a:solidFill>
              </a:rPr>
              <a:t>πολιτισμικών αξιών</a:t>
            </a:r>
            <a:r>
              <a:rPr lang="el-GR" dirty="0" smtClean="0"/>
              <a:t> των ατόμων</a:t>
            </a:r>
            <a:br>
              <a:rPr lang="el-GR" dirty="0" smtClean="0"/>
            </a:br>
            <a:r>
              <a:rPr lang="el-GR" dirty="0" smtClean="0"/>
              <a:t/>
            </a:r>
            <a:br>
              <a:rPr lang="el-GR" dirty="0" smtClean="0"/>
            </a:br>
            <a:r>
              <a:rPr lang="el-GR" dirty="0" smtClean="0"/>
              <a:t/>
            </a:r>
            <a:br>
              <a:rPr lang="el-GR" dirty="0" smtClean="0"/>
            </a:br>
            <a:r>
              <a:rPr lang="el-GR" dirty="0" smtClean="0"/>
              <a:t> </a:t>
            </a:r>
            <a:endParaRPr lang="el-GR" dirty="0"/>
          </a:p>
        </p:txBody>
      </p:sp>
      <p:sp>
        <p:nvSpPr>
          <p:cNvPr id="2" name="1 - Τίτλος"/>
          <p:cNvSpPr>
            <a:spLocks noGrp="1"/>
          </p:cNvSpPr>
          <p:nvPr>
            <p:ph type="title"/>
          </p:nvPr>
        </p:nvSpPr>
        <p:spPr/>
        <p:txBody>
          <a:bodyPr/>
          <a:lstStyle/>
          <a:p>
            <a:pPr algn="ctr"/>
            <a:r>
              <a:rPr lang="el-GR" b="1" dirty="0" smtClean="0">
                <a:solidFill>
                  <a:srgbClr val="FF0000"/>
                </a:solidFill>
              </a:rPr>
              <a:t>Αίτια συγκρούσεων</a:t>
            </a:r>
            <a:endParaRPr lang="el-GR" b="1"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a:bodyPr>
          <a:lstStyle/>
          <a:p>
            <a:r>
              <a:rPr lang="el-GR" b="1" dirty="0" smtClean="0">
                <a:solidFill>
                  <a:srgbClr val="FF0000"/>
                </a:solidFill>
              </a:rPr>
              <a:t>θετικές συνέπειες: </a:t>
            </a:r>
            <a:r>
              <a:rPr lang="el-GR" dirty="0" smtClean="0"/>
              <a:t>οι εποικοδομητικές συγκρούσεις μπορούν να διευκρινίσουν και να ανοίξουν ένα ζήτημα, να θέσουν νέους στόχους ή να τροποποιήσουν προηγούμενους, να βελτιώσουν την ποιότητα της επίλυσης του προβλήματος, να αυξήσουν τη συμμετοχή, να παρέχουν περισσότερο αυθορμητισμό στην επικοινωνία καθώς και να βελτιώσουν την </a:t>
            </a:r>
            <a:r>
              <a:rPr lang="el-GR" dirty="0" err="1" smtClean="0"/>
              <a:t>ενσυναίσθηση</a:t>
            </a:r>
            <a:r>
              <a:rPr lang="el-GR" dirty="0" smtClean="0"/>
              <a:t> των ατόμων και των ομάδων και τέλος να βοηθήσουν στην αύξηση της παραγωγής.</a:t>
            </a:r>
          </a:p>
          <a:p>
            <a:r>
              <a:rPr lang="el-GR" b="1" dirty="0" smtClean="0">
                <a:solidFill>
                  <a:srgbClr val="FF0000"/>
                </a:solidFill>
              </a:rPr>
              <a:t>Αρνητικές συνέπειες:</a:t>
            </a:r>
            <a:r>
              <a:rPr lang="el-GR" b="1" dirty="0" smtClean="0">
                <a:solidFill>
                  <a:schemeClr val="accent2">
                    <a:lumMod val="60000"/>
                    <a:lumOff val="40000"/>
                  </a:schemeClr>
                </a:solidFill>
              </a:rPr>
              <a:t> </a:t>
            </a:r>
            <a:r>
              <a:rPr lang="el-GR" dirty="0" smtClean="0"/>
              <a:t>προκαλούν  μείωση του ηθικού, πολώνουν άτομα και ομάδες, οξύνουν τις διαφορές, εμποδίζουν την συνεργασία, δημιουργούν υποψία και δυσπιστία</a:t>
            </a:r>
            <a:endParaRPr lang="el-GR" dirty="0"/>
          </a:p>
        </p:txBody>
      </p:sp>
      <p:sp>
        <p:nvSpPr>
          <p:cNvPr id="2" name="1 - Τίτλος"/>
          <p:cNvSpPr>
            <a:spLocks noGrp="1"/>
          </p:cNvSpPr>
          <p:nvPr>
            <p:ph type="title"/>
          </p:nvPr>
        </p:nvSpPr>
        <p:spPr>
          <a:xfrm>
            <a:off x="457200" y="267494"/>
            <a:ext cx="8229600" cy="1089804"/>
          </a:xfrm>
        </p:spPr>
        <p:txBody>
          <a:bodyPr/>
          <a:lstStyle/>
          <a:p>
            <a:r>
              <a:rPr lang="el-GR" b="1" dirty="0" smtClean="0">
                <a:solidFill>
                  <a:srgbClr val="FF0000"/>
                </a:solidFill>
              </a:rPr>
              <a:t>Συνέπειες συγκρούσεων</a:t>
            </a:r>
            <a:endParaRPr lang="el-GR" b="1" dirty="0">
              <a:solidFill>
                <a:srgbClr val="FF000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Χαρτί">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Paper</Template>
  <TotalTime>598</TotalTime>
  <Words>4236</Words>
  <Application>WPS Presentation</Application>
  <PresentationFormat>Προβολή στην οθόνη (4:3)</PresentationFormat>
  <Paragraphs>310</Paragraphs>
  <Slides>40</Slides>
  <Notes>6</Notes>
  <HiddenSlides>0</HiddenSlides>
  <MMClips>0</MMClips>
  <ScaleCrop>false</ScaleCrop>
  <HeadingPairs>
    <vt:vector size="4" baseType="variant">
      <vt:variant>
        <vt:lpstr>Θέμα</vt:lpstr>
      </vt:variant>
      <vt:variant>
        <vt:i4>1</vt:i4>
      </vt:variant>
      <vt:variant>
        <vt:lpstr>Τίτλοι διαφανειών</vt:lpstr>
      </vt:variant>
      <vt:variant>
        <vt:i4>40</vt:i4>
      </vt:variant>
    </vt:vector>
  </HeadingPairs>
  <TitlesOfParts>
    <vt:vector size="41" baseType="lpstr">
      <vt:lpstr>Χαρτί</vt:lpstr>
      <vt:lpstr>Η ΔΙΑΧΕΙΡΙΣΗ ΤΗΣ ΚΡΙΣΗΣ ΣΤΟ ΣΧΟΛΕΙΟ </vt:lpstr>
      <vt:lpstr>Εισαγωγή</vt:lpstr>
      <vt:lpstr>Έννοια μιας κρίσης γενικά</vt:lpstr>
      <vt:lpstr>Αιτίες μιας κρίσης</vt:lpstr>
      <vt:lpstr>ΜΟΡΦΕΣ ΣΧΟΛΙΚΗΣ ΒΙΑΣ</vt:lpstr>
      <vt:lpstr>Συγκρούσεις  γενικά και στον εκπαιδευτικό χώρο- Ορισμός και είδη  (1)</vt:lpstr>
      <vt:lpstr>Συγκρούσεις  γενικά και στον εκπαιδευτικό χώρο- Ορισμός και είδη  (2)</vt:lpstr>
      <vt:lpstr>Αίτια συγκρούσεων</vt:lpstr>
      <vt:lpstr>Συνέπειες συγκρούσεων</vt:lpstr>
      <vt:lpstr>Αντιμετώπιση συγκρούσεων</vt:lpstr>
      <vt:lpstr>ΟΙ MONTANA &amp; CHARNOV ΠΑΡΟΥΣΙΑΖΟΥΝ ΣΥΝΟΠΤΙΚΆ Αποφυγή</vt:lpstr>
      <vt:lpstr>Συγκάλυψη</vt:lpstr>
      <vt:lpstr>Εξαναγκασμός - Επιβολή ή παρέμβαση της εξουσίας</vt:lpstr>
      <vt:lpstr>Συμβιβασμός</vt:lpstr>
      <vt:lpstr>Άμεση αντιμετώπιση</vt:lpstr>
      <vt:lpstr>Συγκρούσεις μέσα στο σχολικό περιβάλλον</vt:lpstr>
      <vt:lpstr>ΧΑΡΑΚΤΗΡΙΣΤΙΚΑ    ΘΥΤΗ</vt:lpstr>
      <vt:lpstr>ΧΑΡΑΚΤΗΡΙΣΤΙΚΑ ΘΥΜΑΤΟΣ</vt:lpstr>
      <vt:lpstr>Συγκρούσεις μεταξύ εκπαιδευτικών-Αίτια</vt:lpstr>
      <vt:lpstr>Αντιμετώπιση</vt:lpstr>
      <vt:lpstr>Αντιμετώπιση (1)</vt:lpstr>
      <vt:lpstr>Αντιμετώπιση (2)</vt:lpstr>
      <vt:lpstr>Αντιμετώπιση (3)</vt:lpstr>
      <vt:lpstr>Συγκρούσεις μεταξύ εκπαιδευτικών και μαθητών</vt:lpstr>
      <vt:lpstr>Αίτια</vt:lpstr>
      <vt:lpstr>Αντιμετώπιση</vt:lpstr>
      <vt:lpstr>Αντιμετώπιση</vt:lpstr>
      <vt:lpstr>Αντιμετώπιση</vt:lpstr>
      <vt:lpstr>Συγκρούσεις μεταξύ μαθητών</vt:lpstr>
      <vt:lpstr>Αίτια</vt:lpstr>
      <vt:lpstr>Bullying</vt:lpstr>
      <vt:lpstr> Ορισμός bullying</vt:lpstr>
      <vt:lpstr>Μορφές bullying</vt:lpstr>
      <vt:lpstr>Αντιμετώπιση</vt:lpstr>
      <vt:lpstr>Αντιμετώπιση</vt:lpstr>
      <vt:lpstr>Τεχνικές επίλυσης</vt:lpstr>
      <vt:lpstr>Άμεσες δράσεις διευθυντή-εκπαιδευτικών</vt:lpstr>
      <vt:lpstr>Η δική μας πρόταση</vt:lpstr>
      <vt:lpstr>Περιεχόμενο σχεδίου αντιμετώπισης</vt:lpstr>
      <vt:lpstr>Συμπέρασμα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ΚΡΙΣΗ ΣΤΟ ΣΧΟΛΕΙΟ ΚΑΙ Η ΔΙΑΧΕΙΡΙΣΗ ΤΗΣ</dc:title>
  <dc:creator>Helen</dc:creator>
  <cp:lastModifiedBy>GP</cp:lastModifiedBy>
  <cp:revision>50</cp:revision>
  <dcterms:created xsi:type="dcterms:W3CDTF">2014-07-10T00:10:00Z</dcterms:created>
  <dcterms:modified xsi:type="dcterms:W3CDTF">2020-04-06T19:46:13Z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1033-10.2.0.5811</vt:lpwstr>
  </property>
</Properties>
</file>