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388" r:id="rId3"/>
    <p:sldId id="257" r:id="rId4"/>
    <p:sldId id="331" r:id="rId5"/>
    <p:sldId id="391" r:id="rId6"/>
    <p:sldId id="397" r:id="rId7"/>
    <p:sldId id="406" r:id="rId8"/>
    <p:sldId id="407" r:id="rId9"/>
    <p:sldId id="317" r:id="rId10"/>
    <p:sldId id="392" r:id="rId11"/>
    <p:sldId id="395" r:id="rId12"/>
    <p:sldId id="393" r:id="rId13"/>
    <p:sldId id="315" r:id="rId14"/>
    <p:sldId id="316" r:id="rId15"/>
    <p:sldId id="318" r:id="rId16"/>
    <p:sldId id="319" r:id="rId17"/>
    <p:sldId id="396" r:id="rId18"/>
    <p:sldId id="320" r:id="rId19"/>
    <p:sldId id="321" r:id="rId20"/>
    <p:sldId id="322" r:id="rId21"/>
    <p:sldId id="326" r:id="rId22"/>
    <p:sldId id="327" r:id="rId23"/>
    <p:sldId id="398" r:id="rId24"/>
    <p:sldId id="399" r:id="rId25"/>
    <p:sldId id="403" r:id="rId26"/>
    <p:sldId id="400" r:id="rId27"/>
    <p:sldId id="401" r:id="rId28"/>
    <p:sldId id="402" r:id="rId29"/>
    <p:sldId id="404" r:id="rId30"/>
    <p:sldId id="340" r:id="rId31"/>
    <p:sldId id="258" r:id="rId32"/>
    <p:sldId id="259" r:id="rId33"/>
    <p:sldId id="260" r:id="rId34"/>
    <p:sldId id="261" r:id="rId35"/>
    <p:sldId id="262" r:id="rId36"/>
    <p:sldId id="263" r:id="rId37"/>
    <p:sldId id="264" r:id="rId38"/>
    <p:sldId id="265" r:id="rId39"/>
    <p:sldId id="266" r:id="rId40"/>
    <p:sldId id="267" r:id="rId41"/>
    <p:sldId id="268" r:id="rId42"/>
    <p:sldId id="269" r:id="rId43"/>
    <p:sldId id="270" r:id="rId44"/>
    <p:sldId id="271" r:id="rId45"/>
    <p:sldId id="408" r:id="rId46"/>
    <p:sldId id="409"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κατερινα" initials="κ"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03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7570C8A8-A171-433D-88AD-DE8FC70F3CBB}" type="datetimeFigureOut">
              <a:rPr lang="el-GR" smtClean="0"/>
              <a:t>4/11/2022</a:t>
            </a:fld>
            <a:endParaRPr lang="el-GR"/>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6D59B1BA-FFCE-407F-9674-3D5449B7FB67}" type="slidenum">
              <a:rPr lang="el-GR" smtClean="0"/>
              <a:t>‹#›</a:t>
            </a:fld>
            <a:endParaRPr lang="el-GR"/>
          </a:p>
        </p:txBody>
      </p:sp>
    </p:spTree>
    <p:extLst>
      <p:ext uri="{BB962C8B-B14F-4D97-AF65-F5344CB8AC3E}">
        <p14:creationId xmlns:p14="http://schemas.microsoft.com/office/powerpoint/2010/main" val="3727985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570C8A8-A171-433D-88AD-DE8FC70F3CBB}" type="datetimeFigureOut">
              <a:rPr lang="el-GR" smtClean="0"/>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380639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570C8A8-A171-433D-88AD-DE8FC70F3CBB}" type="datetimeFigureOut">
              <a:rPr lang="el-GR" smtClean="0"/>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384562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570C8A8-A171-433D-88AD-DE8FC70F3CBB}" type="datetimeFigureOut">
              <a:rPr lang="el-GR" smtClean="0"/>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228705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570C8A8-A171-433D-88AD-DE8FC70F3CBB}" type="datetimeFigureOut">
              <a:rPr lang="el-GR" smtClean="0"/>
              <a:t>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3997253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570C8A8-A171-433D-88AD-DE8FC70F3CBB}" type="datetimeFigureOut">
              <a:rPr lang="el-GR" smtClean="0"/>
              <a:t>4/11/2022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186902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570C8A8-A171-433D-88AD-DE8FC70F3CBB}" type="datetimeFigureOut">
              <a:rPr lang="el-GR" smtClean="0"/>
              <a:t>4/11/2022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73741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570C8A8-A171-433D-88AD-DE8FC70F3CBB}" type="datetimeFigureOut">
              <a:rPr lang="el-GR" smtClean="0"/>
              <a:t>4/11/2022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4277029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0C8A8-A171-433D-88AD-DE8FC70F3CBB}" type="datetimeFigureOut">
              <a:rPr lang="el-GR" smtClean="0"/>
              <a:t>4/11/2022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D59B1BA-FFCE-407F-9674-3D5449B7FB67}" type="slidenum">
              <a:rPr lang="el-GR" smtClean="0"/>
              <a:t>‹#›</a:t>
            </a:fld>
            <a:endParaRPr lang="el-GR"/>
          </a:p>
        </p:txBody>
      </p:sp>
    </p:spTree>
    <p:extLst>
      <p:ext uri="{BB962C8B-B14F-4D97-AF65-F5344CB8AC3E}">
        <p14:creationId xmlns:p14="http://schemas.microsoft.com/office/powerpoint/2010/main" val="1977588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l-GR"/>
              <a:t>Στυλ κειμένου υποδείγματος</a:t>
            </a:r>
          </a:p>
        </p:txBody>
      </p:sp>
      <p:sp>
        <p:nvSpPr>
          <p:cNvPr id="5" name="Date Placeholder 4"/>
          <p:cNvSpPr>
            <a:spLocks noGrp="1"/>
          </p:cNvSpPr>
          <p:nvPr>
            <p:ph type="dt" sz="half" idx="10"/>
          </p:nvPr>
        </p:nvSpPr>
        <p:spPr/>
        <p:txBody>
          <a:bodyPr/>
          <a:lstStyle/>
          <a:p>
            <a:fld id="{7570C8A8-A171-433D-88AD-DE8FC70F3CBB}" type="datetimeFigureOut">
              <a:rPr lang="el-GR" smtClean="0"/>
              <a:t>4/11/2022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D59B1BA-FFCE-407F-9674-3D5449B7FB67}" type="slidenum">
              <a:rPr lang="el-GR" smtClean="0"/>
              <a:t>‹#›</a:t>
            </a:fld>
            <a:endParaRPr lang="el-GR"/>
          </a:p>
        </p:txBody>
      </p:sp>
    </p:spTree>
    <p:extLst>
      <p:ext uri="{BB962C8B-B14F-4D97-AF65-F5344CB8AC3E}">
        <p14:creationId xmlns:p14="http://schemas.microsoft.com/office/powerpoint/2010/main" val="221347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7570C8A8-A171-433D-88AD-DE8FC70F3CBB}" type="datetimeFigureOut">
              <a:rPr lang="el-GR" smtClean="0"/>
              <a:t>4/11/2022</a:t>
            </a:fld>
            <a:endParaRPr lang="el-GR"/>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D59B1BA-FFCE-407F-9674-3D5449B7FB67}" type="slidenum">
              <a:rPr lang="el-GR" smtClean="0"/>
              <a:t>‹#›</a:t>
            </a:fld>
            <a:endParaRPr lang="el-GR"/>
          </a:p>
        </p:txBody>
      </p:sp>
    </p:spTree>
    <p:extLst>
      <p:ext uri="{BB962C8B-B14F-4D97-AF65-F5344CB8AC3E}">
        <p14:creationId xmlns:p14="http://schemas.microsoft.com/office/powerpoint/2010/main" val="409035292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7570C8A8-A171-433D-88AD-DE8FC70F3CBB}" type="datetimeFigureOut">
              <a:rPr lang="el-GR" smtClean="0"/>
              <a:t>4/11/2022</a:t>
            </a:fld>
            <a:endParaRPr lang="el-GR"/>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l-GR"/>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6D59B1BA-FFCE-407F-9674-3D5449B7FB67}" type="slidenum">
              <a:rPr lang="el-GR" smtClean="0"/>
              <a:t>‹#›</a:t>
            </a:fld>
            <a:endParaRPr lang="el-GR"/>
          </a:p>
        </p:txBody>
      </p:sp>
    </p:spTree>
    <p:extLst>
      <p:ext uri="{BB962C8B-B14F-4D97-AF65-F5344CB8AC3E}">
        <p14:creationId xmlns:p14="http://schemas.microsoft.com/office/powerpoint/2010/main" val="23902181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08" y="0"/>
            <a:ext cx="9129192" cy="6858000"/>
          </a:xfrm>
          <a:prstGeom prst="rect">
            <a:avLst/>
          </a:prstGeom>
        </p:spPr>
      </p:pic>
      <p:sp>
        <p:nvSpPr>
          <p:cNvPr id="2" name="Τίτλος 1"/>
          <p:cNvSpPr>
            <a:spLocks noGrp="1"/>
          </p:cNvSpPr>
          <p:nvPr>
            <p:ph type="ctrTitle"/>
          </p:nvPr>
        </p:nvSpPr>
        <p:spPr>
          <a:xfrm>
            <a:off x="4355976" y="260648"/>
            <a:ext cx="4392488" cy="4968552"/>
          </a:xfrm>
        </p:spPr>
        <p:txBody>
          <a:bodyPr>
            <a:noAutofit/>
          </a:bodyPr>
          <a:lstStyle/>
          <a:p>
            <a:r>
              <a:rPr lang="el-GR" sz="6000" b="1" dirty="0">
                <a:solidFill>
                  <a:srgbClr val="FFC000"/>
                </a:solidFill>
                <a:effectLst>
                  <a:outerShdw blurRad="38100" dist="38100" dir="2700000" algn="tl">
                    <a:srgbClr val="000000">
                      <a:alpha val="43137"/>
                    </a:srgbClr>
                  </a:outerShdw>
                </a:effectLst>
              </a:rPr>
              <a:t>Η Διαχείριση του χρόνου στη σχολική μονάδα</a:t>
            </a:r>
          </a:p>
        </p:txBody>
      </p:sp>
    </p:spTree>
    <p:extLst>
      <p:ext uri="{BB962C8B-B14F-4D97-AF65-F5344CB8AC3E}">
        <p14:creationId xmlns:p14="http://schemas.microsoft.com/office/powerpoint/2010/main" val="237948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D58345A-DA80-4433-9111-0453A980C18B}"/>
              </a:ext>
            </a:extLst>
          </p:cNvPr>
          <p:cNvSpPr txBox="1">
            <a:spLocks noChangeArrowheads="1"/>
          </p:cNvSpPr>
          <p:nvPr/>
        </p:nvSpPr>
        <p:spPr>
          <a:xfrm>
            <a:off x="1412875" y="4743450"/>
            <a:ext cx="2376488" cy="1873250"/>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(3) Τάση  για οργάνωση. (οργανωμένη και μεθοδική προσέγγιση στην εργασία)</a:t>
            </a:r>
          </a:p>
          <a:p>
            <a:pPr eaLnBrk="1" hangingPunct="1">
              <a:defRPr/>
            </a:pPr>
            <a:endParaRPr lang="el-GR" altLang="el-GR" sz="2400" b="1" kern="0" dirty="0">
              <a:latin typeface="Calibri" panose="020F0502020204030204" pitchFamily="34" charset="0"/>
              <a:cs typeface="Calibri" panose="020F0502020204030204" pitchFamily="34" charset="0"/>
            </a:endParaRPr>
          </a:p>
          <a:p>
            <a:pPr lvl="1" eaLnBrk="1" hangingPunct="1">
              <a:buFont typeface="Wingdings" panose="05000000000000000000" pitchFamily="2" charset="2"/>
              <a:buNone/>
              <a:defRPr/>
            </a:pPr>
            <a:endParaRPr lang="el-GR" altLang="el-GR" sz="2400" b="1" kern="0" dirty="0">
              <a:latin typeface="Calibri" panose="020F0502020204030204" pitchFamily="34" charset="0"/>
              <a:cs typeface="Calibri" panose="020F0502020204030204" pitchFamily="34" charset="0"/>
            </a:endParaRPr>
          </a:p>
        </p:txBody>
      </p:sp>
      <p:sp>
        <p:nvSpPr>
          <p:cNvPr id="3" name="Rectangle 3">
            <a:extLst>
              <a:ext uri="{FF2B5EF4-FFF2-40B4-BE49-F238E27FC236}">
                <a16:creationId xmlns:a16="http://schemas.microsoft.com/office/drawing/2014/main" id="{8661F3C8-903C-4E19-B03B-5CB6CFE38A93}"/>
              </a:ext>
            </a:extLst>
          </p:cNvPr>
          <p:cNvSpPr txBox="1">
            <a:spLocks noChangeArrowheads="1"/>
          </p:cNvSpPr>
          <p:nvPr/>
        </p:nvSpPr>
        <p:spPr>
          <a:xfrm>
            <a:off x="1354138" y="1482725"/>
            <a:ext cx="2332037" cy="10001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1800" b="1" kern="0" dirty="0">
                <a:latin typeface="Calibri" panose="020F0502020204030204" pitchFamily="34" charset="0"/>
                <a:cs typeface="Calibri" panose="020F0502020204030204" pitchFamily="34" charset="0"/>
              </a:rPr>
              <a:t>(1) Καθορισμός στόχων και προτεραιοτήτων</a:t>
            </a:r>
          </a:p>
        </p:txBody>
      </p:sp>
      <p:sp>
        <p:nvSpPr>
          <p:cNvPr id="4" name="Rectangle 3">
            <a:extLst>
              <a:ext uri="{FF2B5EF4-FFF2-40B4-BE49-F238E27FC236}">
                <a16:creationId xmlns:a16="http://schemas.microsoft.com/office/drawing/2014/main" id="{548D87D1-F93A-42C5-AC8F-CDF4E2E5E627}"/>
              </a:ext>
            </a:extLst>
          </p:cNvPr>
          <p:cNvSpPr txBox="1">
            <a:spLocks noChangeArrowheads="1"/>
          </p:cNvSpPr>
          <p:nvPr/>
        </p:nvSpPr>
        <p:spPr>
          <a:xfrm>
            <a:off x="1384300" y="2897188"/>
            <a:ext cx="2270125" cy="14319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(2) Μηχανισμός διαχείρισης χρόνου λίστα εργασιών </a:t>
            </a:r>
            <a:r>
              <a:rPr lang="en-US" altLang="el-GR" sz="2000" b="1" kern="0" dirty="0">
                <a:latin typeface="Calibri" panose="020F0502020204030204" pitchFamily="34" charset="0"/>
                <a:cs typeface="Calibri" panose="020F0502020204030204" pitchFamily="34" charset="0"/>
              </a:rPr>
              <a:t>to</a:t>
            </a:r>
            <a:r>
              <a:rPr lang="el-GR" altLang="el-GR" sz="2000" b="1" kern="0" dirty="0">
                <a:latin typeface="Calibri" panose="020F0502020204030204" pitchFamily="34" charset="0"/>
                <a:cs typeface="Calibri" panose="020F0502020204030204" pitchFamily="34" charset="0"/>
              </a:rPr>
              <a:t>-</a:t>
            </a:r>
            <a:r>
              <a:rPr lang="en-US" altLang="el-GR" sz="2000" b="1" kern="0" dirty="0">
                <a:latin typeface="Calibri" panose="020F0502020204030204" pitchFamily="34" charset="0"/>
                <a:cs typeface="Calibri" panose="020F0502020204030204" pitchFamily="34" charset="0"/>
              </a:rPr>
              <a:t>do list</a:t>
            </a:r>
            <a:r>
              <a:rPr lang="el-GR" altLang="el-GR" sz="2000" b="1" kern="0" dirty="0">
                <a:latin typeface="Calibri" panose="020F0502020204030204" pitchFamily="34" charset="0"/>
                <a:cs typeface="Calibri" panose="020F0502020204030204" pitchFamily="34" charset="0"/>
              </a:rPr>
              <a:t>), </a:t>
            </a:r>
          </a:p>
          <a:p>
            <a:pPr lvl="1" eaLnBrk="1" hangingPunct="1">
              <a:buFont typeface="Wingdings" panose="05000000000000000000" pitchFamily="2" charset="2"/>
              <a:buNone/>
              <a:defRPr/>
            </a:pPr>
            <a:endParaRPr lang="el-GR" altLang="el-GR" sz="2400" b="1" kern="0" dirty="0">
              <a:latin typeface="Calibri" panose="020F0502020204030204" pitchFamily="34" charset="0"/>
              <a:cs typeface="Calibri" panose="020F0502020204030204" pitchFamily="34" charset="0"/>
            </a:endParaRPr>
          </a:p>
        </p:txBody>
      </p:sp>
      <p:sp>
        <p:nvSpPr>
          <p:cNvPr id="5" name="Rectangle 3">
            <a:extLst>
              <a:ext uri="{FF2B5EF4-FFF2-40B4-BE49-F238E27FC236}">
                <a16:creationId xmlns:a16="http://schemas.microsoft.com/office/drawing/2014/main" id="{F0E2CD4F-1C9E-48E9-8376-F181CBC757A5}"/>
              </a:ext>
            </a:extLst>
          </p:cNvPr>
          <p:cNvSpPr txBox="1">
            <a:spLocks noChangeArrowheads="1"/>
          </p:cNvSpPr>
          <p:nvPr/>
        </p:nvSpPr>
        <p:spPr>
          <a:xfrm>
            <a:off x="6696075" y="1592263"/>
            <a:ext cx="1944688"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Ένταση στην εργασία</a:t>
            </a:r>
            <a:endParaRPr lang="el-GR" altLang="el-GR" sz="2400" b="1" kern="0" dirty="0">
              <a:latin typeface="Calibri" panose="020F0502020204030204" pitchFamily="34" charset="0"/>
              <a:cs typeface="Calibri" panose="020F0502020204030204" pitchFamily="34" charset="0"/>
            </a:endParaRPr>
          </a:p>
        </p:txBody>
      </p:sp>
      <p:sp>
        <p:nvSpPr>
          <p:cNvPr id="6" name="Rectangle 3">
            <a:extLst>
              <a:ext uri="{FF2B5EF4-FFF2-40B4-BE49-F238E27FC236}">
                <a16:creationId xmlns:a16="http://schemas.microsoft.com/office/drawing/2014/main" id="{FFC112B1-5124-4D3F-9B00-E38494B7A2C2}"/>
              </a:ext>
            </a:extLst>
          </p:cNvPr>
          <p:cNvSpPr txBox="1">
            <a:spLocks noChangeArrowheads="1"/>
          </p:cNvSpPr>
          <p:nvPr/>
        </p:nvSpPr>
        <p:spPr>
          <a:xfrm>
            <a:off x="4095750" y="3213100"/>
            <a:ext cx="2144713"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Θεώρηση ότι υπάρχει έλεγχος στο χρόνο</a:t>
            </a:r>
          </a:p>
          <a:p>
            <a:pPr lvl="1" eaLnBrk="1" hangingPunct="1">
              <a:buFont typeface="Wingdings" panose="05000000000000000000" pitchFamily="2" charset="2"/>
              <a:buNone/>
              <a:defRPr/>
            </a:pPr>
            <a:endParaRPr lang="el-GR" altLang="el-GR" sz="2400" b="1" kern="0" dirty="0">
              <a:latin typeface="Calibri" panose="020F0502020204030204" pitchFamily="34" charset="0"/>
              <a:cs typeface="Calibri" panose="020F0502020204030204" pitchFamily="34" charset="0"/>
            </a:endParaRPr>
          </a:p>
        </p:txBody>
      </p:sp>
      <p:sp>
        <p:nvSpPr>
          <p:cNvPr id="7" name="Rectangle 3">
            <a:extLst>
              <a:ext uri="{FF2B5EF4-FFF2-40B4-BE49-F238E27FC236}">
                <a16:creationId xmlns:a16="http://schemas.microsoft.com/office/drawing/2014/main" id="{647BE7E2-BD8C-4DD6-AFAB-9BEFEC805869}"/>
              </a:ext>
            </a:extLst>
          </p:cNvPr>
          <p:cNvSpPr txBox="1">
            <a:spLocks noChangeArrowheads="1"/>
          </p:cNvSpPr>
          <p:nvPr/>
        </p:nvSpPr>
        <p:spPr>
          <a:xfrm>
            <a:off x="6742113" y="2782888"/>
            <a:ext cx="1944687"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Σωματική ένταση</a:t>
            </a:r>
            <a:endParaRPr lang="el-GR" altLang="el-GR" sz="2400" b="1" kern="0" dirty="0">
              <a:latin typeface="Calibri" panose="020F0502020204030204" pitchFamily="34" charset="0"/>
              <a:cs typeface="Calibri" panose="020F0502020204030204" pitchFamily="34" charset="0"/>
            </a:endParaRPr>
          </a:p>
        </p:txBody>
      </p:sp>
      <p:sp>
        <p:nvSpPr>
          <p:cNvPr id="8" name="Rectangle 3">
            <a:extLst>
              <a:ext uri="{FF2B5EF4-FFF2-40B4-BE49-F238E27FC236}">
                <a16:creationId xmlns:a16="http://schemas.microsoft.com/office/drawing/2014/main" id="{C614563F-C99F-49ED-819C-DD5181D32D91}"/>
              </a:ext>
            </a:extLst>
          </p:cNvPr>
          <p:cNvSpPr txBox="1">
            <a:spLocks noChangeArrowheads="1"/>
          </p:cNvSpPr>
          <p:nvPr/>
        </p:nvSpPr>
        <p:spPr>
          <a:xfrm>
            <a:off x="6846888" y="4284663"/>
            <a:ext cx="1728787"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Ικανοποίηση </a:t>
            </a:r>
            <a:endParaRPr lang="el-GR" altLang="el-GR" sz="2400" b="1" kern="0" dirty="0">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6E368B7F-F4A3-4809-9C0E-F863EC1BB272}"/>
              </a:ext>
            </a:extLst>
          </p:cNvPr>
          <p:cNvSpPr txBox="1">
            <a:spLocks noChangeArrowheads="1"/>
          </p:cNvSpPr>
          <p:nvPr/>
        </p:nvSpPr>
        <p:spPr>
          <a:xfrm>
            <a:off x="7050088" y="5654675"/>
            <a:ext cx="1728787"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Απόδοση </a:t>
            </a:r>
            <a:endParaRPr lang="el-GR" altLang="el-GR" sz="2400" b="1" kern="0" dirty="0">
              <a:latin typeface="Calibri" panose="020F0502020204030204" pitchFamily="34" charset="0"/>
              <a:cs typeface="Calibri" panose="020F0502020204030204" pitchFamily="34" charset="0"/>
            </a:endParaRPr>
          </a:p>
        </p:txBody>
      </p:sp>
      <p:sp>
        <p:nvSpPr>
          <p:cNvPr id="10" name="Rectangle 2">
            <a:extLst>
              <a:ext uri="{FF2B5EF4-FFF2-40B4-BE49-F238E27FC236}">
                <a16:creationId xmlns:a16="http://schemas.microsoft.com/office/drawing/2014/main" id="{65013A7E-BDA5-4D0D-8928-D32B7A451C78}"/>
              </a:ext>
            </a:extLst>
          </p:cNvPr>
          <p:cNvSpPr txBox="1">
            <a:spLocks noChangeArrowheads="1"/>
          </p:cNvSpPr>
          <p:nvPr/>
        </p:nvSpPr>
        <p:spPr>
          <a:xfrm>
            <a:off x="142875" y="333375"/>
            <a:ext cx="8605838" cy="833438"/>
          </a:xfrm>
          <a:prstGeom prst="rect">
            <a:avLst/>
          </a:prstGeom>
          <a:solidFill>
            <a:schemeClr val="accent2">
              <a:lumMod val="20000"/>
              <a:lumOff val="80000"/>
            </a:schemeClr>
          </a:solidFill>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el-GR" altLang="el-GR" sz="2800" b="1" kern="0" dirty="0">
                <a:solidFill>
                  <a:schemeClr val="tx1"/>
                </a:solidFill>
                <a:latin typeface="Calibri" panose="020F0502020204030204" pitchFamily="34" charset="0"/>
                <a:cs typeface="Calibri" panose="020F0502020204030204" pitchFamily="34" charset="0"/>
              </a:rPr>
              <a:t>ΘΕΩΡΗΤΙΚΟ ΜΟΝΤΕΛΟ ΔΙΑΧΕΙΡΙΣΗΣ ΧΡΟΝΟΥ</a:t>
            </a:r>
            <a:r>
              <a:rPr lang="en-US" altLang="el-GR" sz="2800" b="1" kern="0" dirty="0">
                <a:latin typeface="Calibri" panose="020F0502020204030204" pitchFamily="34" charset="0"/>
                <a:cs typeface="Calibri" panose="020F0502020204030204" pitchFamily="34" charset="0"/>
              </a:rPr>
              <a:t> MACAN</a:t>
            </a:r>
            <a:endParaRPr lang="el-GR" altLang="el-GR" sz="2800" b="1" kern="0" dirty="0">
              <a:latin typeface="Calibri" panose="020F0502020204030204" pitchFamily="34" charset="0"/>
              <a:cs typeface="Calibri" panose="020F0502020204030204" pitchFamily="34" charset="0"/>
            </a:endParaRPr>
          </a:p>
        </p:txBody>
      </p:sp>
      <p:sp>
        <p:nvSpPr>
          <p:cNvPr id="11" name="Rectangle 3">
            <a:extLst>
              <a:ext uri="{FF2B5EF4-FFF2-40B4-BE49-F238E27FC236}">
                <a16:creationId xmlns:a16="http://schemas.microsoft.com/office/drawing/2014/main" id="{F3C8F40F-4998-4836-9C61-111DC2622A61}"/>
              </a:ext>
            </a:extLst>
          </p:cNvPr>
          <p:cNvSpPr txBox="1">
            <a:spLocks noChangeArrowheads="1"/>
          </p:cNvSpPr>
          <p:nvPr/>
        </p:nvSpPr>
        <p:spPr>
          <a:xfrm rot="16200000">
            <a:off x="-610394" y="3691732"/>
            <a:ext cx="2332037" cy="476250"/>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1800" b="1" kern="0" dirty="0">
                <a:latin typeface="Calibri" panose="020F0502020204030204" pitchFamily="34" charset="0"/>
                <a:cs typeface="Calibri" panose="020F0502020204030204" pitchFamily="34" charset="0"/>
              </a:rPr>
              <a:t>Διαχείριση χρόνου</a:t>
            </a:r>
          </a:p>
        </p:txBody>
      </p:sp>
      <p:cxnSp>
        <p:nvCxnSpPr>
          <p:cNvPr id="13" name="Ευθύγραμμο βέλος σύνδεσης 12">
            <a:extLst>
              <a:ext uri="{FF2B5EF4-FFF2-40B4-BE49-F238E27FC236}">
                <a16:creationId xmlns:a16="http://schemas.microsoft.com/office/drawing/2014/main" id="{A99B37DF-60AA-4B8F-B671-A8842E664CF2}"/>
              </a:ext>
            </a:extLst>
          </p:cNvPr>
          <p:cNvCxnSpPr>
            <a:cxnSpLocks/>
          </p:cNvCxnSpPr>
          <p:nvPr/>
        </p:nvCxnSpPr>
        <p:spPr bwMode="auto">
          <a:xfrm>
            <a:off x="3771900" y="1639888"/>
            <a:ext cx="1335088" cy="158115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4" name="Ευθύγραμμο βέλος σύνδεσης 13">
            <a:extLst>
              <a:ext uri="{FF2B5EF4-FFF2-40B4-BE49-F238E27FC236}">
                <a16:creationId xmlns:a16="http://schemas.microsoft.com/office/drawing/2014/main" id="{197D157A-0430-4FD6-8B42-0818EFDCE488}"/>
              </a:ext>
            </a:extLst>
          </p:cNvPr>
          <p:cNvCxnSpPr>
            <a:cxnSpLocks/>
            <a:endCxn id="6" idx="2"/>
          </p:cNvCxnSpPr>
          <p:nvPr/>
        </p:nvCxnSpPr>
        <p:spPr bwMode="auto">
          <a:xfrm flipV="1">
            <a:off x="3789363" y="4149725"/>
            <a:ext cx="1377950" cy="1908175"/>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1" name="Ευθύγραμμο βέλος σύνδεσης 20">
            <a:extLst>
              <a:ext uri="{FF2B5EF4-FFF2-40B4-BE49-F238E27FC236}">
                <a16:creationId xmlns:a16="http://schemas.microsoft.com/office/drawing/2014/main" id="{DEC33C39-0B20-42DF-B24F-C7154ABECEAE}"/>
              </a:ext>
            </a:extLst>
          </p:cNvPr>
          <p:cNvCxnSpPr>
            <a:cxnSpLocks/>
          </p:cNvCxnSpPr>
          <p:nvPr/>
        </p:nvCxnSpPr>
        <p:spPr bwMode="auto">
          <a:xfrm>
            <a:off x="3654425" y="3429000"/>
            <a:ext cx="511175" cy="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a:extLst>
              <a:ext uri="{FF2B5EF4-FFF2-40B4-BE49-F238E27FC236}">
                <a16:creationId xmlns:a16="http://schemas.microsoft.com/office/drawing/2014/main" id="{78905935-329F-4F60-9FBF-4C6587561CDF}"/>
              </a:ext>
            </a:extLst>
          </p:cNvPr>
          <p:cNvCxnSpPr>
            <a:cxnSpLocks/>
          </p:cNvCxnSpPr>
          <p:nvPr/>
        </p:nvCxnSpPr>
        <p:spPr bwMode="auto">
          <a:xfrm flipV="1">
            <a:off x="5591175" y="1601788"/>
            <a:ext cx="1104900" cy="159385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0" name="Ευθύγραμμο βέλος σύνδεσης 29">
            <a:extLst>
              <a:ext uri="{FF2B5EF4-FFF2-40B4-BE49-F238E27FC236}">
                <a16:creationId xmlns:a16="http://schemas.microsoft.com/office/drawing/2014/main" id="{A7F73A9D-9E18-4D6D-8640-A3EACD1A3870}"/>
              </a:ext>
            </a:extLst>
          </p:cNvPr>
          <p:cNvCxnSpPr>
            <a:cxnSpLocks/>
          </p:cNvCxnSpPr>
          <p:nvPr/>
        </p:nvCxnSpPr>
        <p:spPr bwMode="auto">
          <a:xfrm>
            <a:off x="5832475" y="4252913"/>
            <a:ext cx="909638" cy="32385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1" name="Ευθύγραμμο βέλος σύνδεσης 30">
            <a:extLst>
              <a:ext uri="{FF2B5EF4-FFF2-40B4-BE49-F238E27FC236}">
                <a16:creationId xmlns:a16="http://schemas.microsoft.com/office/drawing/2014/main" id="{6A584402-EDD1-4AB7-BD78-745F83A15DBE}"/>
              </a:ext>
            </a:extLst>
          </p:cNvPr>
          <p:cNvCxnSpPr>
            <a:cxnSpLocks/>
          </p:cNvCxnSpPr>
          <p:nvPr/>
        </p:nvCxnSpPr>
        <p:spPr bwMode="auto">
          <a:xfrm flipV="1">
            <a:off x="5732463" y="2952750"/>
            <a:ext cx="1009650" cy="22860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2" name="Ευθύγραμμο βέλος σύνδεσης 31">
            <a:extLst>
              <a:ext uri="{FF2B5EF4-FFF2-40B4-BE49-F238E27FC236}">
                <a16:creationId xmlns:a16="http://schemas.microsoft.com/office/drawing/2014/main" id="{FFFB2CFB-0E84-4970-A160-472F774FCB99}"/>
              </a:ext>
            </a:extLst>
          </p:cNvPr>
          <p:cNvCxnSpPr>
            <a:cxnSpLocks/>
          </p:cNvCxnSpPr>
          <p:nvPr/>
        </p:nvCxnSpPr>
        <p:spPr bwMode="auto">
          <a:xfrm>
            <a:off x="5656263" y="4238625"/>
            <a:ext cx="1365250" cy="177165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6" name="Ευθύγραμμο βέλος σύνδεσης 55">
            <a:extLst>
              <a:ext uri="{FF2B5EF4-FFF2-40B4-BE49-F238E27FC236}">
                <a16:creationId xmlns:a16="http://schemas.microsoft.com/office/drawing/2014/main" id="{E93732B1-E70E-465D-A48C-DE83C4C0C880}"/>
              </a:ext>
            </a:extLst>
          </p:cNvPr>
          <p:cNvCxnSpPr>
            <a:cxnSpLocks/>
          </p:cNvCxnSpPr>
          <p:nvPr/>
        </p:nvCxnSpPr>
        <p:spPr bwMode="auto">
          <a:xfrm>
            <a:off x="874713" y="3681413"/>
            <a:ext cx="509587" cy="0"/>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7" name="Ευθύγραμμο βέλος σύνδεσης 56">
            <a:extLst>
              <a:ext uri="{FF2B5EF4-FFF2-40B4-BE49-F238E27FC236}">
                <a16:creationId xmlns:a16="http://schemas.microsoft.com/office/drawing/2014/main" id="{C17A570B-23E1-43C8-9951-D2B622D9D16C}"/>
              </a:ext>
            </a:extLst>
          </p:cNvPr>
          <p:cNvCxnSpPr>
            <a:cxnSpLocks/>
          </p:cNvCxnSpPr>
          <p:nvPr/>
        </p:nvCxnSpPr>
        <p:spPr bwMode="auto">
          <a:xfrm flipV="1">
            <a:off x="850900" y="2205038"/>
            <a:ext cx="561975" cy="1408112"/>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8" name="Ευθύγραμμο βέλος σύνδεσης 57">
            <a:extLst>
              <a:ext uri="{FF2B5EF4-FFF2-40B4-BE49-F238E27FC236}">
                <a16:creationId xmlns:a16="http://schemas.microsoft.com/office/drawing/2014/main" id="{B4C74377-700C-4999-935A-D912AAD68A10}"/>
              </a:ext>
            </a:extLst>
          </p:cNvPr>
          <p:cNvCxnSpPr>
            <a:cxnSpLocks/>
          </p:cNvCxnSpPr>
          <p:nvPr/>
        </p:nvCxnSpPr>
        <p:spPr bwMode="auto">
          <a:xfrm>
            <a:off x="908050" y="3778250"/>
            <a:ext cx="476250" cy="1597025"/>
          </a:xfrm>
          <a:prstGeom prst="straightConnector1">
            <a:avLst/>
          </a:prstGeom>
          <a:ln w="57150">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7671" name="Slide Number Placeholder 14">
            <a:extLst>
              <a:ext uri="{FF2B5EF4-FFF2-40B4-BE49-F238E27FC236}">
                <a16:creationId xmlns:a16="http://schemas.microsoft.com/office/drawing/2014/main" id="{9C2324BF-EE6E-47B4-8B08-82939FD585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2132EE3-F676-4BE2-B788-978FFE1C7867}" type="slidenum">
              <a:rPr lang="el-GR" altLang="el-GR" sz="1800">
                <a:solidFill>
                  <a:schemeClr val="tx2"/>
                </a:solidFill>
              </a:rPr>
              <a:pPr>
                <a:spcBef>
                  <a:spcPct val="0"/>
                </a:spcBef>
                <a:buClrTx/>
                <a:buSzTx/>
                <a:buFontTx/>
                <a:buNone/>
              </a:pPr>
              <a:t>10</a:t>
            </a:fld>
            <a:endParaRPr lang="el-GR" altLang="el-GR" sz="140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42996D4-4524-48A3-848C-4E1DD0198A76}"/>
              </a:ext>
            </a:extLst>
          </p:cNvPr>
          <p:cNvSpPr>
            <a:spLocks noGrp="1" noChangeArrowheads="1"/>
          </p:cNvSpPr>
          <p:nvPr>
            <p:ph type="title"/>
          </p:nvPr>
        </p:nvSpPr>
        <p:spPr>
          <a:xfrm>
            <a:off x="250825" y="333375"/>
            <a:ext cx="8642350" cy="1143000"/>
          </a:xfrm>
          <a:solidFill>
            <a:schemeClr val="bg1">
              <a:lumMod val="85000"/>
            </a:schemeClr>
          </a:solidFill>
        </p:spPr>
        <p:txBody>
          <a:bodyPr/>
          <a:lstStyle/>
          <a:p>
            <a:pPr algn="ctr" eaLnBrk="1" hangingPunct="1">
              <a:defRPr/>
            </a:pPr>
            <a:r>
              <a:rPr lang="el-GR" altLang="el-GR" sz="2800" b="1" dirty="0">
                <a:solidFill>
                  <a:schemeClr val="tx1"/>
                </a:solidFill>
                <a:latin typeface="Calibri" panose="020F0502020204030204" pitchFamily="34" charset="0"/>
                <a:cs typeface="Calibri" panose="020F0502020204030204" pitchFamily="34" charset="0"/>
              </a:rPr>
              <a:t> ΘΕΩΡΗΤΙΚΟ ΜΟΝΤΕΛΟ ΔΙΑΧΕΙΡΙΣΗΣ ΧΡΟΝΟΥ</a:t>
            </a:r>
            <a:r>
              <a:rPr lang="en-US" altLang="el-GR" sz="2800" b="1" dirty="0">
                <a:latin typeface="Calibri" panose="020F0502020204030204" pitchFamily="34" charset="0"/>
                <a:cs typeface="Calibri" panose="020F0502020204030204" pitchFamily="34" charset="0"/>
              </a:rPr>
              <a:t> CLAESSENS </a:t>
            </a:r>
            <a:r>
              <a:rPr lang="el-GR" altLang="el-GR" sz="2800" b="1" dirty="0">
                <a:latin typeface="Calibri" panose="020F0502020204030204" pitchFamily="34" charset="0"/>
                <a:cs typeface="Calibri" panose="020F0502020204030204" pitchFamily="34" charset="0"/>
              </a:rPr>
              <a:t>(2004)</a:t>
            </a:r>
          </a:p>
        </p:txBody>
      </p:sp>
      <p:sp>
        <p:nvSpPr>
          <p:cNvPr id="28674" name="Content Placeholder 2">
            <a:extLst>
              <a:ext uri="{FF2B5EF4-FFF2-40B4-BE49-F238E27FC236}">
                <a16:creationId xmlns:a16="http://schemas.microsoft.com/office/drawing/2014/main" id="{EC37E841-B17D-4C47-88BC-4082ADAD2227}"/>
              </a:ext>
            </a:extLst>
          </p:cNvPr>
          <p:cNvSpPr>
            <a:spLocks noGrp="1" noChangeArrowheads="1"/>
          </p:cNvSpPr>
          <p:nvPr>
            <p:ph idx="1"/>
          </p:nvPr>
        </p:nvSpPr>
        <p:spPr>
          <a:xfrm>
            <a:off x="755650" y="2636838"/>
            <a:ext cx="7848600" cy="1620837"/>
          </a:xfrm>
        </p:spPr>
        <p:txBody>
          <a:bodyPr/>
          <a:lstStyle/>
          <a:p>
            <a:pPr marL="0" indent="0">
              <a:buFont typeface="Wingdings" panose="05000000000000000000" pitchFamily="2" charset="2"/>
              <a:buNone/>
            </a:pPr>
            <a:r>
              <a:rPr lang="el-GR" altLang="el-GR" sz="2400" b="1">
                <a:latin typeface="Calibri" panose="020F0502020204030204" pitchFamily="34" charset="0"/>
                <a:cs typeface="Calibri" panose="020F0502020204030204" pitchFamily="34" charset="0"/>
              </a:rPr>
              <a:t>Η </a:t>
            </a:r>
            <a:r>
              <a:rPr lang="en-US" altLang="el-GR" sz="2400" b="1">
                <a:latin typeface="Calibri" panose="020F0502020204030204" pitchFamily="34" charset="0"/>
                <a:cs typeface="Calibri" panose="020F0502020204030204" pitchFamily="34" charset="0"/>
              </a:rPr>
              <a:t>Claessens</a:t>
            </a:r>
            <a:r>
              <a:rPr lang="el-GR" altLang="el-GR" sz="2400" b="1">
                <a:latin typeface="Calibri" panose="020F0502020204030204" pitchFamily="34" charset="0"/>
                <a:cs typeface="Calibri" panose="020F0502020204030204" pitchFamily="34" charset="0"/>
              </a:rPr>
              <a:t> στηρίχθηκε στο προηγούμενο μοντέλο και ανέπτυξε το δικό της προσθέτοντας τους παράγοντες που επηρεάζουν τη συμπεριφορά σε ό τι αφορά στη διαχείριση του χρόνου</a:t>
            </a:r>
          </a:p>
        </p:txBody>
      </p:sp>
      <p:sp>
        <p:nvSpPr>
          <p:cNvPr id="28677" name="Slide Number Placeholder 3">
            <a:extLst>
              <a:ext uri="{FF2B5EF4-FFF2-40B4-BE49-F238E27FC236}">
                <a16:creationId xmlns:a16="http://schemas.microsoft.com/office/drawing/2014/main" id="{B60927F9-F0EB-46F1-9F2B-CCF9C9794E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73E95C77-3334-43A0-AC3C-9678AF2A731E}" type="slidenum">
              <a:rPr lang="el-GR" altLang="el-GR" sz="1800">
                <a:solidFill>
                  <a:schemeClr val="tx2"/>
                </a:solidFill>
              </a:rPr>
              <a:pPr>
                <a:spcBef>
                  <a:spcPct val="0"/>
                </a:spcBef>
                <a:buClrTx/>
                <a:buSzTx/>
                <a:buFontTx/>
                <a:buNone/>
              </a:pPr>
              <a:t>11</a:t>
            </a:fld>
            <a:endParaRPr lang="el-GR" altLang="el-GR" sz="140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ACD69371-4353-40B0-93DF-ACD7CE31B131}"/>
              </a:ext>
            </a:extLst>
          </p:cNvPr>
          <p:cNvSpPr txBox="1">
            <a:spLocks noChangeArrowheads="1"/>
          </p:cNvSpPr>
          <p:nvPr/>
        </p:nvSpPr>
        <p:spPr>
          <a:xfrm>
            <a:off x="2852738" y="5284788"/>
            <a:ext cx="2143125" cy="935037"/>
          </a:xfrm>
          <a:prstGeom prst="rect">
            <a:avLst/>
          </a:prstGeom>
          <a:solidFill>
            <a:schemeClr val="accent2">
              <a:lumMod val="20000"/>
              <a:lumOff val="80000"/>
            </a:schemeClr>
          </a:solidFill>
          <a:ln>
            <a:solidFill>
              <a:schemeClr val="tx2">
                <a:lumMod val="60000"/>
                <a:lumOff val="40000"/>
              </a:schemeClr>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Χαρακτηριστικά της εργασίας</a:t>
            </a:r>
          </a:p>
          <a:p>
            <a:pPr lvl="1" eaLnBrk="1" hangingPunct="1">
              <a:buFont typeface="Wingdings" panose="05000000000000000000" pitchFamily="2" charset="2"/>
              <a:buNone/>
              <a:defRPr/>
            </a:pPr>
            <a:endParaRPr lang="el-GR" altLang="el-GR" sz="2400" b="1" kern="0" dirty="0">
              <a:latin typeface="Calibri" panose="020F0502020204030204" pitchFamily="34" charset="0"/>
              <a:cs typeface="Calibri" panose="020F0502020204030204" pitchFamily="34" charset="0"/>
            </a:endParaRPr>
          </a:p>
        </p:txBody>
      </p:sp>
      <p:sp>
        <p:nvSpPr>
          <p:cNvPr id="3" name="Rectangle 3">
            <a:extLst>
              <a:ext uri="{FF2B5EF4-FFF2-40B4-BE49-F238E27FC236}">
                <a16:creationId xmlns:a16="http://schemas.microsoft.com/office/drawing/2014/main" id="{40512714-6057-4B9C-B145-FF800809B0A0}"/>
              </a:ext>
            </a:extLst>
          </p:cNvPr>
          <p:cNvSpPr txBox="1">
            <a:spLocks noChangeArrowheads="1"/>
          </p:cNvSpPr>
          <p:nvPr/>
        </p:nvSpPr>
        <p:spPr>
          <a:xfrm>
            <a:off x="155575" y="1847850"/>
            <a:ext cx="2143125" cy="3903663"/>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1800" b="1" kern="0" dirty="0">
                <a:latin typeface="Calibri" panose="020F0502020204030204" pitchFamily="34" charset="0"/>
                <a:cs typeface="Calibri" panose="020F0502020204030204" pitchFamily="34" charset="0"/>
              </a:rPr>
              <a:t>Προηγούμενοι παράγοντες :</a:t>
            </a:r>
          </a:p>
          <a:p>
            <a:pPr marL="0" indent="0">
              <a:buFont typeface="Wingdings" panose="05000000000000000000" pitchFamily="2" charset="2"/>
              <a:buNone/>
              <a:defRPr/>
            </a:pPr>
            <a:endParaRPr lang="el-GR" altLang="el-GR" sz="1800" b="1" kern="0" dirty="0">
              <a:latin typeface="Calibri" panose="020F0502020204030204" pitchFamily="34" charset="0"/>
              <a:cs typeface="Calibri" panose="020F0502020204030204" pitchFamily="34" charset="0"/>
            </a:endParaRPr>
          </a:p>
          <a:p>
            <a:pPr marL="342900" indent="-342900">
              <a:buFont typeface="Wingdings" panose="05000000000000000000" pitchFamily="2" charset="2"/>
              <a:buAutoNum type="arabicParenBoth"/>
              <a:defRPr/>
            </a:pPr>
            <a:r>
              <a:rPr lang="el-GR" altLang="el-GR" sz="1800" b="1" kern="0" dirty="0">
                <a:latin typeface="Calibri" panose="020F0502020204030204" pitchFamily="34" charset="0"/>
                <a:cs typeface="Calibri" panose="020F0502020204030204" pitchFamily="34" charset="0"/>
              </a:rPr>
              <a:t>Επιμόρφωση στη διαχείριση του χρόνου</a:t>
            </a:r>
          </a:p>
          <a:p>
            <a:pPr marL="342900" indent="-342900">
              <a:buFont typeface="Wingdings" panose="05000000000000000000" pitchFamily="2" charset="2"/>
              <a:buAutoNum type="arabicParenBoth"/>
              <a:defRPr/>
            </a:pPr>
            <a:endParaRPr lang="el-GR" altLang="el-GR" sz="1800" b="1" kern="0" dirty="0">
              <a:latin typeface="Calibri" panose="020F0502020204030204" pitchFamily="34" charset="0"/>
              <a:cs typeface="Calibri" panose="020F0502020204030204" pitchFamily="34" charset="0"/>
            </a:endParaRPr>
          </a:p>
          <a:p>
            <a:pPr marL="342900" indent="-342900">
              <a:buFont typeface="Wingdings" panose="05000000000000000000" pitchFamily="2" charset="2"/>
              <a:buAutoNum type="arabicParenBoth"/>
              <a:defRPr/>
            </a:pPr>
            <a:r>
              <a:rPr lang="el-GR" altLang="el-GR" sz="1800" b="1" kern="0" dirty="0">
                <a:latin typeface="Calibri" panose="020F0502020204030204" pitchFamily="34" charset="0"/>
                <a:cs typeface="Calibri" panose="020F0502020204030204" pitchFamily="34" charset="0"/>
              </a:rPr>
              <a:t>Προσωπικά χαρακτηριστικά: </a:t>
            </a:r>
          </a:p>
          <a:p>
            <a:pPr>
              <a:defRPr/>
            </a:pPr>
            <a:r>
              <a:rPr lang="el-GR" altLang="el-GR" sz="1800" b="1" kern="0" dirty="0">
                <a:latin typeface="Calibri" panose="020F0502020204030204" pitchFamily="34" charset="0"/>
                <a:cs typeface="Calibri" panose="020F0502020204030204" pitchFamily="34" charset="0"/>
              </a:rPr>
              <a:t>Συνείδηση</a:t>
            </a:r>
          </a:p>
          <a:p>
            <a:pPr>
              <a:defRPr/>
            </a:pPr>
            <a:r>
              <a:rPr lang="el-GR" altLang="el-GR" sz="1800" b="1" kern="0" dirty="0">
                <a:latin typeface="Calibri" panose="020F0502020204030204" pitchFamily="34" charset="0"/>
                <a:cs typeface="Calibri" panose="020F0502020204030204" pitchFamily="34" charset="0"/>
              </a:rPr>
              <a:t>Σταθερότητα</a:t>
            </a:r>
          </a:p>
          <a:p>
            <a:pPr>
              <a:defRPr/>
            </a:pPr>
            <a:r>
              <a:rPr lang="el-GR" altLang="el-GR" sz="1800" b="1" kern="0" dirty="0">
                <a:latin typeface="Calibri" panose="020F0502020204030204" pitchFamily="34" charset="0"/>
                <a:cs typeface="Calibri" panose="020F0502020204030204" pitchFamily="34" charset="0"/>
              </a:rPr>
              <a:t>Ρυθμοί</a:t>
            </a:r>
          </a:p>
        </p:txBody>
      </p:sp>
      <p:sp>
        <p:nvSpPr>
          <p:cNvPr id="4" name="Rectangle 3">
            <a:extLst>
              <a:ext uri="{FF2B5EF4-FFF2-40B4-BE49-F238E27FC236}">
                <a16:creationId xmlns:a16="http://schemas.microsoft.com/office/drawing/2014/main" id="{61DFE2D9-0122-4249-B73F-685DD5055AD9}"/>
              </a:ext>
            </a:extLst>
          </p:cNvPr>
          <p:cNvSpPr txBox="1">
            <a:spLocks noChangeArrowheads="1"/>
          </p:cNvSpPr>
          <p:nvPr/>
        </p:nvSpPr>
        <p:spPr>
          <a:xfrm>
            <a:off x="2724150" y="1316038"/>
            <a:ext cx="2271713" cy="2908300"/>
          </a:xfrm>
          <a:prstGeom prst="rect">
            <a:avLst/>
          </a:prstGeom>
          <a:solidFill>
            <a:schemeClr val="accent2">
              <a:lumMod val="20000"/>
              <a:lumOff val="80000"/>
            </a:schemeClr>
          </a:solidFill>
          <a:ln>
            <a:solidFill>
              <a:schemeClr val="tx2">
                <a:lumMod val="60000"/>
                <a:lumOff val="40000"/>
              </a:schemeClr>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Συμπεριφορές </a:t>
            </a:r>
          </a:p>
          <a:p>
            <a:pPr marL="0" indent="0">
              <a:buFont typeface="Wingdings" panose="05000000000000000000" pitchFamily="2" charset="2"/>
              <a:buNone/>
              <a:defRPr/>
            </a:pPr>
            <a:endParaRPr lang="en-US" altLang="el-GR" sz="2000" b="1" kern="0" dirty="0">
              <a:latin typeface="Calibri" panose="020F0502020204030204" pitchFamily="34" charset="0"/>
              <a:cs typeface="Calibri" panose="020F0502020204030204" pitchFamily="34" charset="0"/>
            </a:endParaRPr>
          </a:p>
          <a:p>
            <a:pPr>
              <a:defRPr/>
            </a:pPr>
            <a:r>
              <a:rPr lang="el-GR" altLang="el-GR" sz="2000" b="1" kern="0" dirty="0">
                <a:latin typeface="Calibri" panose="020F0502020204030204" pitchFamily="34" charset="0"/>
                <a:cs typeface="Calibri" panose="020F0502020204030204" pitchFamily="34" charset="0"/>
              </a:rPr>
              <a:t>Προγραμματισμός</a:t>
            </a:r>
          </a:p>
          <a:p>
            <a:pPr>
              <a:defRPr/>
            </a:pPr>
            <a:r>
              <a:rPr lang="el-GR" altLang="el-GR" sz="2000" b="1" kern="0" dirty="0">
                <a:latin typeface="Calibri" panose="020F0502020204030204" pitchFamily="34" charset="0"/>
                <a:cs typeface="Calibri" panose="020F0502020204030204" pitchFamily="34" charset="0"/>
              </a:rPr>
              <a:t>Αξιολόγηση χρόνου </a:t>
            </a:r>
          </a:p>
          <a:p>
            <a:pPr>
              <a:defRPr/>
            </a:pPr>
            <a:r>
              <a:rPr lang="el-GR" altLang="el-GR" sz="2000" b="1" kern="0" dirty="0">
                <a:latin typeface="Calibri" panose="020F0502020204030204" pitchFamily="34" charset="0"/>
                <a:cs typeface="Calibri" panose="020F0502020204030204" pitchFamily="34" charset="0"/>
              </a:rPr>
              <a:t>Έλεγχος</a:t>
            </a:r>
          </a:p>
          <a:p>
            <a:pPr lvl="1" eaLnBrk="1" hangingPunct="1">
              <a:buFont typeface="Wingdings" panose="05000000000000000000" pitchFamily="2" charset="2"/>
              <a:buNone/>
              <a:defRPr/>
            </a:pPr>
            <a:endParaRPr lang="el-GR" altLang="el-GR" sz="2400" b="1" kern="0" dirty="0">
              <a:latin typeface="Calibri" panose="020F0502020204030204" pitchFamily="34" charset="0"/>
              <a:cs typeface="Calibri" panose="020F0502020204030204" pitchFamily="34" charset="0"/>
            </a:endParaRPr>
          </a:p>
        </p:txBody>
      </p:sp>
      <p:sp>
        <p:nvSpPr>
          <p:cNvPr id="5" name="Rectangle 3">
            <a:extLst>
              <a:ext uri="{FF2B5EF4-FFF2-40B4-BE49-F238E27FC236}">
                <a16:creationId xmlns:a16="http://schemas.microsoft.com/office/drawing/2014/main" id="{30625396-3DA3-4474-8C0D-5B1AA23319A1}"/>
              </a:ext>
            </a:extLst>
          </p:cNvPr>
          <p:cNvSpPr txBox="1">
            <a:spLocks noChangeArrowheads="1"/>
          </p:cNvSpPr>
          <p:nvPr/>
        </p:nvSpPr>
        <p:spPr>
          <a:xfrm>
            <a:off x="7092950" y="3821113"/>
            <a:ext cx="1943100"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Ένταση στην εργασία</a:t>
            </a:r>
            <a:endParaRPr lang="el-GR" altLang="el-GR" sz="2400" b="1" kern="0" dirty="0">
              <a:latin typeface="Calibri" panose="020F0502020204030204" pitchFamily="34" charset="0"/>
              <a:cs typeface="Calibri" panose="020F0502020204030204" pitchFamily="34" charset="0"/>
            </a:endParaRPr>
          </a:p>
        </p:txBody>
      </p:sp>
      <p:sp>
        <p:nvSpPr>
          <p:cNvPr id="6" name="Rectangle 3">
            <a:extLst>
              <a:ext uri="{FF2B5EF4-FFF2-40B4-BE49-F238E27FC236}">
                <a16:creationId xmlns:a16="http://schemas.microsoft.com/office/drawing/2014/main" id="{AAAD8DF3-DA4B-4580-B6C0-11C788CC6695}"/>
              </a:ext>
            </a:extLst>
          </p:cNvPr>
          <p:cNvSpPr txBox="1">
            <a:spLocks noChangeArrowheads="1"/>
          </p:cNvSpPr>
          <p:nvPr/>
        </p:nvSpPr>
        <p:spPr>
          <a:xfrm>
            <a:off x="5399088" y="4224338"/>
            <a:ext cx="1292225" cy="2038350"/>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Θεώρηση ότι μπορούν να γίνουν οι εργασίες</a:t>
            </a:r>
            <a:endParaRPr lang="el-GR" altLang="el-GR" sz="2400" b="1" kern="0" dirty="0">
              <a:latin typeface="Calibri" panose="020F0502020204030204" pitchFamily="34" charset="0"/>
              <a:cs typeface="Calibri" panose="020F0502020204030204" pitchFamily="34" charset="0"/>
            </a:endParaRPr>
          </a:p>
        </p:txBody>
      </p:sp>
      <p:sp>
        <p:nvSpPr>
          <p:cNvPr id="7" name="Rectangle 3">
            <a:extLst>
              <a:ext uri="{FF2B5EF4-FFF2-40B4-BE49-F238E27FC236}">
                <a16:creationId xmlns:a16="http://schemas.microsoft.com/office/drawing/2014/main" id="{A1CB6D0E-EA74-4264-A7EF-578CC4BEBDD7}"/>
              </a:ext>
            </a:extLst>
          </p:cNvPr>
          <p:cNvSpPr txBox="1">
            <a:spLocks noChangeArrowheads="1"/>
          </p:cNvSpPr>
          <p:nvPr/>
        </p:nvSpPr>
        <p:spPr>
          <a:xfrm>
            <a:off x="7199313" y="5326063"/>
            <a:ext cx="1944687"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Ψυχοσωματικά προβλήματα</a:t>
            </a:r>
            <a:endParaRPr lang="el-GR" altLang="el-GR" sz="2400" b="1" kern="0" dirty="0">
              <a:latin typeface="Calibri" panose="020F0502020204030204" pitchFamily="34" charset="0"/>
              <a:cs typeface="Calibri" panose="020F0502020204030204" pitchFamily="34" charset="0"/>
            </a:endParaRPr>
          </a:p>
        </p:txBody>
      </p:sp>
      <p:sp>
        <p:nvSpPr>
          <p:cNvPr id="8" name="Rectangle 3">
            <a:extLst>
              <a:ext uri="{FF2B5EF4-FFF2-40B4-BE49-F238E27FC236}">
                <a16:creationId xmlns:a16="http://schemas.microsoft.com/office/drawing/2014/main" id="{539770C0-0E4F-49CE-8C6B-458A13A715A8}"/>
              </a:ext>
            </a:extLst>
          </p:cNvPr>
          <p:cNvSpPr txBox="1">
            <a:spLocks noChangeArrowheads="1"/>
          </p:cNvSpPr>
          <p:nvPr/>
        </p:nvSpPr>
        <p:spPr>
          <a:xfrm>
            <a:off x="7092950" y="2492375"/>
            <a:ext cx="1727200"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Ικανοποίηση </a:t>
            </a:r>
            <a:endParaRPr lang="el-GR" altLang="el-GR" sz="2400" b="1" kern="0" dirty="0">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6A773C4A-8008-4AAB-AE10-F5359506ACF2}"/>
              </a:ext>
            </a:extLst>
          </p:cNvPr>
          <p:cNvSpPr txBox="1">
            <a:spLocks noChangeArrowheads="1"/>
          </p:cNvSpPr>
          <p:nvPr/>
        </p:nvSpPr>
        <p:spPr>
          <a:xfrm>
            <a:off x="7092950" y="1379538"/>
            <a:ext cx="1727200" cy="936625"/>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Απόδοση </a:t>
            </a:r>
            <a:endParaRPr lang="el-GR" altLang="el-GR" sz="2400" b="1" kern="0" dirty="0">
              <a:latin typeface="Calibri" panose="020F0502020204030204" pitchFamily="34" charset="0"/>
              <a:cs typeface="Calibri" panose="020F0502020204030204" pitchFamily="34" charset="0"/>
            </a:endParaRPr>
          </a:p>
        </p:txBody>
      </p:sp>
      <p:sp>
        <p:nvSpPr>
          <p:cNvPr id="10" name="Rectangle 3">
            <a:extLst>
              <a:ext uri="{FF2B5EF4-FFF2-40B4-BE49-F238E27FC236}">
                <a16:creationId xmlns:a16="http://schemas.microsoft.com/office/drawing/2014/main" id="{5B2BD3D6-DA23-46C4-ABA0-2ACA7392D629}"/>
              </a:ext>
            </a:extLst>
          </p:cNvPr>
          <p:cNvSpPr txBox="1">
            <a:spLocks noChangeArrowheads="1"/>
          </p:cNvSpPr>
          <p:nvPr/>
        </p:nvSpPr>
        <p:spPr>
          <a:xfrm>
            <a:off x="5421313" y="2198688"/>
            <a:ext cx="1423987" cy="1658937"/>
          </a:xfrm>
          <a:prstGeom prst="rect">
            <a:avLst/>
          </a:prstGeom>
          <a:solidFill>
            <a:schemeClr val="accent2">
              <a:lumMod val="20000"/>
              <a:lumOff val="80000"/>
            </a:schemeClr>
          </a:solidFill>
          <a:ln>
            <a:solidFill>
              <a:schemeClr val="accent1"/>
            </a:solidFill>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Θεώρηση ότι υπάρχει έλεγχος στο χρόνο</a:t>
            </a:r>
          </a:p>
          <a:p>
            <a:pPr lvl="1" eaLnBrk="1" hangingPunct="1">
              <a:buFont typeface="Wingdings" panose="05000000000000000000" pitchFamily="2" charset="2"/>
              <a:buNone/>
              <a:defRPr/>
            </a:pPr>
            <a:endParaRPr lang="el-GR" altLang="el-GR" sz="2400" b="1" kern="0" dirty="0">
              <a:latin typeface="Calibri" panose="020F0502020204030204" pitchFamily="34" charset="0"/>
              <a:cs typeface="Calibri" panose="020F0502020204030204" pitchFamily="34" charset="0"/>
            </a:endParaRPr>
          </a:p>
        </p:txBody>
      </p:sp>
      <p:sp>
        <p:nvSpPr>
          <p:cNvPr id="11" name="Rectangle 2">
            <a:extLst>
              <a:ext uri="{FF2B5EF4-FFF2-40B4-BE49-F238E27FC236}">
                <a16:creationId xmlns:a16="http://schemas.microsoft.com/office/drawing/2014/main" id="{2044192D-8D05-419D-929D-71551BD60B22}"/>
              </a:ext>
            </a:extLst>
          </p:cNvPr>
          <p:cNvSpPr txBox="1">
            <a:spLocks noChangeArrowheads="1"/>
          </p:cNvSpPr>
          <p:nvPr/>
        </p:nvSpPr>
        <p:spPr>
          <a:xfrm>
            <a:off x="155575" y="260350"/>
            <a:ext cx="8604250" cy="835025"/>
          </a:xfrm>
          <a:prstGeom prst="rect">
            <a:avLst/>
          </a:prstGeom>
          <a:solidFill>
            <a:schemeClr val="accent2">
              <a:lumMod val="20000"/>
              <a:lumOff val="80000"/>
            </a:schemeClr>
          </a:solidFill>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el-GR" altLang="el-GR" sz="2800" b="1" kern="0" dirty="0">
                <a:solidFill>
                  <a:schemeClr val="tx1"/>
                </a:solidFill>
                <a:latin typeface="Calibri" panose="020F0502020204030204" pitchFamily="34" charset="0"/>
                <a:cs typeface="Calibri" panose="020F0502020204030204" pitchFamily="34" charset="0"/>
              </a:rPr>
              <a:t>ΘΕΩΡΗΤΙΚΟ ΜΟΝΤΕΛΟ ΔΙΑΧΕΙΡΙΣΗΣ ΧΡΟΝΟΥ</a:t>
            </a:r>
            <a:r>
              <a:rPr lang="en-US" altLang="el-GR" sz="2800" b="1" kern="0" dirty="0">
                <a:latin typeface="Calibri" panose="020F0502020204030204" pitchFamily="34" charset="0"/>
                <a:cs typeface="Calibri" panose="020F0502020204030204" pitchFamily="34" charset="0"/>
              </a:rPr>
              <a:t> CLAESSEN 2004</a:t>
            </a:r>
            <a:endParaRPr lang="el-GR" altLang="el-GR" sz="2800" b="1" kern="0" dirty="0">
              <a:latin typeface="Calibri" panose="020F0502020204030204" pitchFamily="34" charset="0"/>
              <a:cs typeface="Calibri" panose="020F0502020204030204" pitchFamily="34" charset="0"/>
            </a:endParaRPr>
          </a:p>
        </p:txBody>
      </p:sp>
      <p:sp>
        <p:nvSpPr>
          <p:cNvPr id="29709" name="Slide Number Placeholder 12">
            <a:extLst>
              <a:ext uri="{FF2B5EF4-FFF2-40B4-BE49-F238E27FC236}">
                <a16:creationId xmlns:a16="http://schemas.microsoft.com/office/drawing/2014/main" id="{A623D485-068C-4B6E-85A1-0DEBEAB6BF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7842192F-B0BC-4971-B8BF-A3E05B10A1BF}" type="slidenum">
              <a:rPr lang="el-GR" altLang="el-GR" sz="1800">
                <a:solidFill>
                  <a:schemeClr val="tx2"/>
                </a:solidFill>
              </a:rPr>
              <a:pPr>
                <a:spcBef>
                  <a:spcPct val="0"/>
                </a:spcBef>
                <a:buClrTx/>
                <a:buSzTx/>
                <a:buFontTx/>
                <a:buNone/>
              </a:pPr>
              <a:t>12</a:t>
            </a:fld>
            <a:endParaRPr lang="el-GR" altLang="el-GR" sz="140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DE8E2D7C-F91C-46F1-8111-47D0AB82D73D}"/>
              </a:ext>
            </a:extLst>
          </p:cNvPr>
          <p:cNvSpPr>
            <a:spLocks noGrp="1"/>
          </p:cNvSpPr>
          <p:nvPr>
            <p:ph idx="1"/>
          </p:nvPr>
        </p:nvSpPr>
        <p:spPr>
          <a:xfrm>
            <a:off x="250825" y="692150"/>
            <a:ext cx="8642350" cy="4608513"/>
          </a:xfrm>
        </p:spPr>
        <p:txBody>
          <a:bodyPr>
            <a:normAutofit/>
          </a:bodyPr>
          <a:lstStyle/>
          <a:p>
            <a:pPr marL="0" indent="0">
              <a:buFont typeface="Wingdings" panose="05000000000000000000" pitchFamily="2" charset="2"/>
              <a:buNone/>
              <a:defRPr/>
            </a:pPr>
            <a:r>
              <a:rPr lang="el-GR" altLang="el-GR" sz="2400" b="1" dirty="0">
                <a:latin typeface="Calibri" panose="020F0502020204030204" pitchFamily="34" charset="0"/>
                <a:cs typeface="Calibri" panose="020F0502020204030204" pitchFamily="34" charset="0"/>
              </a:rPr>
              <a:t>Η </a:t>
            </a:r>
            <a:r>
              <a:rPr lang="en-US" altLang="el-GR" sz="2400" b="1" dirty="0" err="1">
                <a:latin typeface="Calibri" panose="020F0502020204030204" pitchFamily="34" charset="0"/>
                <a:cs typeface="Calibri" panose="020F0502020204030204" pitchFamily="34" charset="0"/>
              </a:rPr>
              <a:t>Claessens</a:t>
            </a:r>
            <a:r>
              <a:rPr lang="el-GR" altLang="el-GR" sz="2400" b="1" dirty="0">
                <a:latin typeface="Calibri" panose="020F0502020204030204" pitchFamily="34" charset="0"/>
                <a:cs typeface="Calibri" panose="020F0502020204030204" pitchFamily="34" charset="0"/>
              </a:rPr>
              <a:t> και οι συνεργάτες  της (2007) σε επισκόπηση ερευνών με θέμα τη διαχείριση του χρόνου μεταξύ 1982 και 2004, διαπίστωσαν ότι η διαχείριση του χρόνου συσχετίζεται:</a:t>
            </a:r>
          </a:p>
          <a:p>
            <a:pPr marL="0" indent="0">
              <a:buFont typeface="Wingdings" panose="05000000000000000000" pitchFamily="2" charset="2"/>
              <a:buNone/>
              <a:defRPr/>
            </a:pPr>
            <a:r>
              <a:rPr lang="el-GR" altLang="el-GR" sz="2400" b="1" dirty="0">
                <a:latin typeface="Calibri" panose="020F0502020204030204" pitchFamily="34" charset="0"/>
                <a:cs typeface="Calibri" panose="020F0502020204030204" pitchFamily="34" charset="0"/>
              </a:rPr>
              <a:t> </a:t>
            </a:r>
          </a:p>
          <a:p>
            <a:pPr marL="569913" lvl="1" indent="0">
              <a:buFont typeface="Wingdings" panose="05000000000000000000" pitchFamily="2" charset="2"/>
              <a:buNone/>
              <a:defRPr/>
            </a:pPr>
            <a:r>
              <a:rPr lang="el-GR" altLang="el-GR" sz="2400" b="1" dirty="0">
                <a:latin typeface="Calibri" panose="020F0502020204030204" pitchFamily="34" charset="0"/>
                <a:cs typeface="Calibri" panose="020F0502020204030204" pitchFamily="34" charset="0"/>
              </a:rPr>
              <a:t>Θετικά με </a:t>
            </a:r>
          </a:p>
          <a:p>
            <a:pPr lvl="1">
              <a:defRPr/>
            </a:pPr>
            <a:r>
              <a:rPr lang="el-GR" altLang="el-GR" sz="2400" b="1" dirty="0">
                <a:latin typeface="Calibri" panose="020F0502020204030204" pitchFamily="34" charset="0"/>
                <a:cs typeface="Calibri" panose="020F0502020204030204" pitchFamily="34" charset="0"/>
              </a:rPr>
              <a:t>τον έλεγχο του χρόνου, </a:t>
            </a:r>
          </a:p>
          <a:p>
            <a:pPr lvl="1">
              <a:defRPr/>
            </a:pPr>
            <a:r>
              <a:rPr lang="el-GR" altLang="el-GR" sz="2400" b="1" dirty="0">
                <a:latin typeface="Calibri" panose="020F0502020204030204" pitchFamily="34" charset="0"/>
                <a:cs typeface="Calibri" panose="020F0502020204030204" pitchFamily="34" charset="0"/>
              </a:rPr>
              <a:t>την επαγγελματική ικανοποίηση, την υγεία </a:t>
            </a:r>
          </a:p>
          <a:p>
            <a:pPr marL="569913" lvl="1" indent="0">
              <a:buFont typeface="Wingdings" panose="05000000000000000000" pitchFamily="2" charset="2"/>
              <a:buNone/>
              <a:defRPr/>
            </a:pPr>
            <a:endParaRPr lang="el-GR" altLang="el-GR" sz="2400" b="1" dirty="0">
              <a:latin typeface="Calibri" panose="020F0502020204030204" pitchFamily="34" charset="0"/>
              <a:cs typeface="Calibri" panose="020F0502020204030204" pitchFamily="34" charset="0"/>
            </a:endParaRPr>
          </a:p>
          <a:p>
            <a:pPr marL="569913" lvl="1" indent="0">
              <a:buFont typeface="Wingdings" panose="05000000000000000000" pitchFamily="2" charset="2"/>
              <a:buNone/>
              <a:defRPr/>
            </a:pPr>
            <a:r>
              <a:rPr lang="el-GR" altLang="el-GR" sz="2400" b="1" dirty="0">
                <a:latin typeface="Calibri" panose="020F0502020204030204" pitchFamily="34" charset="0"/>
                <a:cs typeface="Calibri" panose="020F0502020204030204" pitchFamily="34" charset="0"/>
              </a:rPr>
              <a:t>Αρνητικά με </a:t>
            </a:r>
          </a:p>
          <a:p>
            <a:pPr lvl="1">
              <a:defRPr/>
            </a:pPr>
            <a:r>
              <a:rPr lang="el-GR" altLang="el-GR" sz="2400" b="1" dirty="0">
                <a:latin typeface="Calibri" panose="020F0502020204030204" pitchFamily="34" charset="0"/>
                <a:cs typeface="Calibri" panose="020F0502020204030204" pitchFamily="34" charset="0"/>
              </a:rPr>
              <a:t>το στρες. </a:t>
            </a:r>
          </a:p>
          <a:p>
            <a:pPr>
              <a:defRPr/>
            </a:pPr>
            <a:endParaRPr lang="el-GR" altLang="el-GR" sz="2400" b="1" dirty="0">
              <a:latin typeface="Calibri" panose="020F0502020204030204" pitchFamily="34" charset="0"/>
              <a:cs typeface="Calibri" panose="020F0502020204030204" pitchFamily="34" charset="0"/>
            </a:endParaRPr>
          </a:p>
        </p:txBody>
      </p:sp>
      <p:sp>
        <p:nvSpPr>
          <p:cNvPr id="30724" name="Slide Number Placeholder 2">
            <a:extLst>
              <a:ext uri="{FF2B5EF4-FFF2-40B4-BE49-F238E27FC236}">
                <a16:creationId xmlns:a16="http://schemas.microsoft.com/office/drawing/2014/main" id="{24D16B26-F855-46F6-85E9-6E89A16F6D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5CBDD678-2752-454F-B4B4-0377ACEBD708}" type="slidenum">
              <a:rPr lang="el-GR" altLang="el-GR" sz="1800">
                <a:solidFill>
                  <a:schemeClr val="tx2"/>
                </a:solidFill>
              </a:rPr>
              <a:pPr>
                <a:spcBef>
                  <a:spcPct val="0"/>
                </a:spcBef>
                <a:buClrTx/>
                <a:buSzTx/>
                <a:buFontTx/>
                <a:buNone/>
              </a:pPr>
              <a:t>13</a:t>
            </a:fld>
            <a:endParaRPr lang="el-GR" altLang="el-GR" sz="140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a:extLst>
              <a:ext uri="{FF2B5EF4-FFF2-40B4-BE49-F238E27FC236}">
                <a16:creationId xmlns:a16="http://schemas.microsoft.com/office/drawing/2014/main" id="{493E422F-F940-4A80-A6D5-B24C6AF30B5D}"/>
              </a:ext>
            </a:extLst>
          </p:cNvPr>
          <p:cNvSpPr>
            <a:spLocks noGrp="1"/>
          </p:cNvSpPr>
          <p:nvPr>
            <p:ph idx="1"/>
          </p:nvPr>
        </p:nvSpPr>
        <p:spPr>
          <a:xfrm>
            <a:off x="684213" y="333375"/>
            <a:ext cx="7773987" cy="5975350"/>
          </a:xfrm>
        </p:spPr>
        <p:txBody>
          <a:bodyPr/>
          <a:lstStyle/>
          <a:p>
            <a:pPr marL="0" indent="0" algn="just">
              <a:buFont typeface="Wingdings" panose="05000000000000000000" pitchFamily="2" charset="2"/>
              <a:buNone/>
              <a:defRPr/>
            </a:pPr>
            <a:r>
              <a:rPr lang="el-GR" altLang="el-GR" sz="2000" b="1" dirty="0">
                <a:latin typeface="Calibri" panose="020F0502020204030204" pitchFamily="34" charset="0"/>
                <a:cs typeface="Calibri" panose="020F0502020204030204" pitchFamily="34" charset="0"/>
              </a:rPr>
              <a:t>Επίσης οι έρευνες δείχνουν ότι: </a:t>
            </a:r>
          </a:p>
          <a:p>
            <a:pPr algn="just">
              <a:buFont typeface="Wingdings" panose="05000000000000000000" pitchFamily="2" charset="2"/>
              <a:buChar char="v"/>
              <a:defRPr/>
            </a:pPr>
            <a:endParaRPr lang="el-GR" altLang="el-GR" sz="2000" b="1" dirty="0">
              <a:latin typeface="Calibri" panose="020F0502020204030204" pitchFamily="34" charset="0"/>
              <a:cs typeface="Calibri" panose="020F0502020204030204" pitchFamily="34" charset="0"/>
            </a:endParaRPr>
          </a:p>
          <a:p>
            <a:pPr algn="just">
              <a:buFont typeface="Wingdings" panose="05000000000000000000" pitchFamily="2" charset="2"/>
              <a:buChar char="v"/>
              <a:defRPr/>
            </a:pPr>
            <a:r>
              <a:rPr lang="el-GR" altLang="el-GR" sz="2000" b="1" dirty="0">
                <a:latin typeface="Calibri" panose="020F0502020204030204" pitchFamily="34" charset="0"/>
                <a:cs typeface="Calibri" panose="020F0502020204030204" pitchFamily="34" charset="0"/>
              </a:rPr>
              <a:t>Η ορθολογική κατανομή του χρόνου μπορεί να μειώσει τη σπατάλη χρόνου και ενέργειας και να αυξήσει τόσο την αποδοτικότητα όσο και την αποτελεσματικότητα των εργαζομένων (</a:t>
            </a:r>
            <a:r>
              <a:rPr lang="en-US" altLang="el-GR" sz="2000" b="1" dirty="0" err="1">
                <a:latin typeface="Calibri" panose="020F0502020204030204" pitchFamily="34" charset="0"/>
                <a:cs typeface="Calibri" panose="020F0502020204030204" pitchFamily="34" charset="0"/>
              </a:rPr>
              <a:t>Alalfy</a:t>
            </a:r>
            <a:r>
              <a:rPr lang="el-GR" altLang="el-GR" sz="2000" b="1" dirty="0">
                <a:latin typeface="Calibri" panose="020F0502020204030204" pitchFamily="34" charset="0"/>
                <a:cs typeface="Calibri" panose="020F0502020204030204" pitchFamily="34" charset="0"/>
              </a:rPr>
              <a:t> &amp; </a:t>
            </a:r>
            <a:r>
              <a:rPr lang="en-US" altLang="el-GR" sz="2000" b="1" dirty="0" err="1">
                <a:latin typeface="Calibri" panose="020F0502020204030204" pitchFamily="34" charset="0"/>
                <a:cs typeface="Calibri" panose="020F0502020204030204" pitchFamily="34" charset="0"/>
              </a:rPr>
              <a:t>Elfattah</a:t>
            </a:r>
            <a:r>
              <a:rPr lang="el-GR" altLang="el-GR" sz="2000" b="1" dirty="0">
                <a:latin typeface="Calibri" panose="020F0502020204030204" pitchFamily="34" charset="0"/>
                <a:cs typeface="Calibri" panose="020F0502020204030204" pitchFamily="34" charset="0"/>
              </a:rPr>
              <a:t>, 2014)</a:t>
            </a:r>
          </a:p>
          <a:p>
            <a:pPr algn="just">
              <a:buFont typeface="Wingdings" panose="05000000000000000000" pitchFamily="2" charset="2"/>
              <a:buChar char="v"/>
              <a:defRPr/>
            </a:pPr>
            <a:endParaRPr lang="el-GR" altLang="el-GR" sz="2000" b="1" dirty="0">
              <a:solidFill>
                <a:srgbClr val="00B050"/>
              </a:solidFill>
              <a:latin typeface="Calibri" panose="020F0502020204030204" pitchFamily="34" charset="0"/>
              <a:cs typeface="Calibri" panose="020F0502020204030204" pitchFamily="34" charset="0"/>
            </a:endParaRPr>
          </a:p>
          <a:p>
            <a:pPr algn="just">
              <a:buFont typeface="Wingdings" panose="05000000000000000000" pitchFamily="2" charset="2"/>
              <a:buChar char="v"/>
              <a:defRPr/>
            </a:pPr>
            <a:r>
              <a:rPr lang="el-GR" altLang="el-GR" sz="2000" b="1" dirty="0">
                <a:latin typeface="Calibri" panose="020F0502020204030204" pitchFamily="34" charset="0"/>
                <a:cs typeface="Calibri" panose="020F0502020204030204" pitchFamily="34" charset="0"/>
              </a:rPr>
              <a:t>Ειδικά στο σχολείο, </a:t>
            </a:r>
          </a:p>
          <a:p>
            <a:pPr algn="just">
              <a:buFont typeface="Arial" panose="020B0604020202020204" pitchFamily="34" charset="0"/>
              <a:buChar char="•"/>
              <a:defRPr/>
            </a:pPr>
            <a:r>
              <a:rPr lang="el-GR" altLang="el-GR" sz="2000" b="1" dirty="0">
                <a:latin typeface="Calibri" panose="020F0502020204030204" pitchFamily="34" charset="0"/>
                <a:cs typeface="Calibri" panose="020F0502020204030204" pitchFamily="34" charset="0"/>
              </a:rPr>
              <a:t>Ενώ, η σωστή διαχείρισή του  είναι απαραίτητη για την επίτευξη των στόχων και σκοπών του σχολείου</a:t>
            </a:r>
          </a:p>
          <a:p>
            <a:pPr algn="just">
              <a:buFont typeface="Arial" panose="020B0604020202020204" pitchFamily="34" charset="0"/>
              <a:buChar char="•"/>
              <a:defRPr/>
            </a:pPr>
            <a:r>
              <a:rPr lang="el-GR" altLang="el-GR" sz="2000" b="1" dirty="0">
                <a:solidFill>
                  <a:srgbClr val="0070C0"/>
                </a:solidFill>
                <a:latin typeface="Calibri" panose="020F0502020204030204" pitchFamily="34" charset="0"/>
                <a:cs typeface="Calibri" panose="020F0502020204030204" pitchFamily="34" charset="0"/>
              </a:rPr>
              <a:t> </a:t>
            </a:r>
            <a:r>
              <a:rPr lang="el-GR" altLang="el-GR" sz="2000" b="1" u="sng" dirty="0">
                <a:latin typeface="Calibri" panose="020F0502020204030204" pitchFamily="34" charset="0"/>
                <a:cs typeface="Calibri" panose="020F0502020204030204" pitchFamily="34" charset="0"/>
              </a:rPr>
              <a:t>Αντίθετα,</a:t>
            </a:r>
            <a:r>
              <a:rPr lang="el-GR" altLang="el-GR" sz="2000" b="1" dirty="0">
                <a:latin typeface="Calibri" panose="020F0502020204030204" pitchFamily="34" charset="0"/>
                <a:cs typeface="Calibri" panose="020F0502020204030204" pitchFamily="34" charset="0"/>
              </a:rPr>
              <a:t>  η έλλειψη δεξιοτήτων διαχείρισης του χρόνου είναι ένας από τους κύριους παράγοντες της αναποτελεσματικότητας. Η κακή διαχείριση του χρόνου σχετίζεται με περισσότερο άγχος, το οποίο μπορεί να έχει αρνητικές συνέπειες για την ποιότητα ζωής και την ψυχολογική υγεία του ατόμου (</a:t>
            </a:r>
            <a:r>
              <a:rPr lang="en-US" altLang="el-GR" sz="2000" b="1" dirty="0" err="1">
                <a:latin typeface="Calibri" panose="020F0502020204030204" pitchFamily="34" charset="0"/>
                <a:cs typeface="Calibri" panose="020F0502020204030204" pitchFamily="34" charset="0"/>
              </a:rPr>
              <a:t>Adu</a:t>
            </a:r>
            <a:r>
              <a:rPr lang="el-GR" altLang="el-GR" sz="2000" b="1" dirty="0">
                <a:latin typeface="Calibri" panose="020F0502020204030204" pitchFamily="34" charset="0"/>
                <a:cs typeface="Calibri" panose="020F0502020204030204" pitchFamily="34" charset="0"/>
              </a:rPr>
              <a:t>-</a:t>
            </a:r>
            <a:r>
              <a:rPr lang="en-US" altLang="el-GR" sz="2000" b="1" dirty="0">
                <a:latin typeface="Calibri" panose="020F0502020204030204" pitchFamily="34" charset="0"/>
                <a:cs typeface="Calibri" panose="020F0502020204030204" pitchFamily="34" charset="0"/>
              </a:rPr>
              <a:t>Oppong</a:t>
            </a:r>
            <a:r>
              <a:rPr lang="el-GR" altLang="el-GR" sz="2000" b="1" dirty="0">
                <a:latin typeface="Calibri" panose="020F0502020204030204" pitchFamily="34" charset="0"/>
                <a:cs typeface="Calibri" panose="020F0502020204030204" pitchFamily="34" charset="0"/>
              </a:rPr>
              <a:t>, </a:t>
            </a:r>
            <a:r>
              <a:rPr lang="en-US" altLang="el-GR" sz="2000" b="1" dirty="0" err="1">
                <a:latin typeface="Calibri" panose="020F0502020204030204" pitchFamily="34" charset="0"/>
                <a:cs typeface="Calibri" panose="020F0502020204030204" pitchFamily="34" charset="0"/>
              </a:rPr>
              <a:t>Agyin</a:t>
            </a:r>
            <a:r>
              <a:rPr lang="el-GR" altLang="el-GR" sz="2000" b="1" dirty="0">
                <a:latin typeface="Calibri" panose="020F0502020204030204" pitchFamily="34" charset="0"/>
                <a:cs typeface="Calibri" panose="020F0502020204030204" pitchFamily="34" charset="0"/>
              </a:rPr>
              <a:t>-</a:t>
            </a:r>
            <a:r>
              <a:rPr lang="en-US" altLang="el-GR" sz="2000" b="1" dirty="0" err="1">
                <a:latin typeface="Calibri" panose="020F0502020204030204" pitchFamily="34" charset="0"/>
                <a:cs typeface="Calibri" panose="020F0502020204030204" pitchFamily="34" charset="0"/>
              </a:rPr>
              <a:t>Birikorang</a:t>
            </a:r>
            <a:r>
              <a:rPr lang="el-GR" altLang="el-GR" sz="2000" b="1" dirty="0">
                <a:latin typeface="Calibri" panose="020F0502020204030204" pitchFamily="34" charset="0"/>
                <a:cs typeface="Calibri" panose="020F0502020204030204" pitchFamily="34" charset="0"/>
              </a:rPr>
              <a:t>, </a:t>
            </a:r>
            <a:r>
              <a:rPr lang="en-US" altLang="el-GR" sz="2000" b="1" dirty="0">
                <a:latin typeface="Calibri" panose="020F0502020204030204" pitchFamily="34" charset="0"/>
                <a:cs typeface="Calibri" panose="020F0502020204030204" pitchFamily="34" charset="0"/>
              </a:rPr>
              <a:t>Darko</a:t>
            </a:r>
            <a:r>
              <a:rPr lang="el-GR" altLang="el-GR" sz="2000" b="1" dirty="0">
                <a:latin typeface="Calibri" panose="020F0502020204030204" pitchFamily="34" charset="0"/>
                <a:cs typeface="Calibri" panose="020F0502020204030204" pitchFamily="34" charset="0"/>
              </a:rPr>
              <a:t>,  &amp; </a:t>
            </a:r>
            <a:r>
              <a:rPr lang="en-US" altLang="el-GR" sz="2000" b="1" dirty="0" err="1">
                <a:latin typeface="Calibri" panose="020F0502020204030204" pitchFamily="34" charset="0"/>
                <a:cs typeface="Calibri" panose="020F0502020204030204" pitchFamily="34" charset="0"/>
              </a:rPr>
              <a:t>Aikins</a:t>
            </a:r>
            <a:r>
              <a:rPr lang="el-GR" altLang="el-GR" sz="2000" b="1" dirty="0">
                <a:latin typeface="Calibri" panose="020F0502020204030204" pitchFamily="34" charset="0"/>
                <a:cs typeface="Calibri" panose="020F0502020204030204" pitchFamily="34" charset="0"/>
              </a:rPr>
              <a:t>, 2014). .</a:t>
            </a:r>
          </a:p>
          <a:p>
            <a:pPr algn="just">
              <a:defRPr/>
            </a:pPr>
            <a:endParaRPr lang="el-GR" altLang="el-GR" sz="2000" b="1" dirty="0">
              <a:latin typeface="Calibri" panose="020F0502020204030204" pitchFamily="34" charset="0"/>
              <a:cs typeface="Calibri" panose="020F0502020204030204" pitchFamily="34" charset="0"/>
            </a:endParaRPr>
          </a:p>
        </p:txBody>
      </p:sp>
      <p:sp>
        <p:nvSpPr>
          <p:cNvPr id="31748" name="Slide Number Placeholder 2">
            <a:extLst>
              <a:ext uri="{FF2B5EF4-FFF2-40B4-BE49-F238E27FC236}">
                <a16:creationId xmlns:a16="http://schemas.microsoft.com/office/drawing/2014/main" id="{363F4CB3-5C19-45A5-831D-5FE877A6FD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67A9DC1-9CED-40D0-A43F-92AE821C7AEF}" type="slidenum">
              <a:rPr lang="el-GR" altLang="el-GR" sz="1800">
                <a:solidFill>
                  <a:schemeClr val="tx2"/>
                </a:solidFill>
              </a:rPr>
              <a:pPr>
                <a:spcBef>
                  <a:spcPct val="0"/>
                </a:spcBef>
                <a:buClrTx/>
                <a:buSzTx/>
                <a:buFontTx/>
                <a:buNone/>
              </a:pPr>
              <a:t>14</a:t>
            </a:fld>
            <a:endParaRPr lang="el-GR" altLang="el-GR" sz="140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0566151-DB7E-42C5-8CE3-78DF31FDF64E}"/>
              </a:ext>
            </a:extLst>
          </p:cNvPr>
          <p:cNvSpPr>
            <a:spLocks noGrp="1"/>
          </p:cNvSpPr>
          <p:nvPr>
            <p:ph type="title"/>
          </p:nvPr>
        </p:nvSpPr>
        <p:spPr>
          <a:xfrm>
            <a:off x="0" y="188913"/>
            <a:ext cx="8893175" cy="860425"/>
          </a:xfrm>
          <a:solidFill>
            <a:schemeClr val="bg1">
              <a:lumMod val="85000"/>
            </a:schemeClr>
          </a:solidFill>
        </p:spPr>
        <p:txBody>
          <a:bodyPr>
            <a:normAutofit/>
          </a:bodyPr>
          <a:lstStyle/>
          <a:p>
            <a:pPr algn="ctr">
              <a:defRPr/>
            </a:pPr>
            <a:r>
              <a:rPr lang="el-GR" altLang="el-GR" sz="2800" b="1" dirty="0">
                <a:latin typeface="Calibri" panose="020F0502020204030204" pitchFamily="34" charset="0"/>
                <a:cs typeface="Calibri" panose="020F0502020204030204" pitchFamily="34" charset="0"/>
              </a:rPr>
              <a:t> ΔΙΑΧΕΙΡΙΣΗ ΤΟΥ ΧΡΟΝΟΥ. ΚΑΝΟΝΑΣ 80-20 </a:t>
            </a:r>
            <a:br>
              <a:rPr lang="el-GR" altLang="el-GR" sz="2800" b="1" dirty="0">
                <a:latin typeface="Calibri" panose="020F0502020204030204" pitchFamily="34" charset="0"/>
                <a:cs typeface="Calibri" panose="020F0502020204030204" pitchFamily="34" charset="0"/>
              </a:rPr>
            </a:br>
            <a:r>
              <a:rPr lang="el-GR" altLang="el-GR" sz="2800" b="1" dirty="0">
                <a:latin typeface="Calibri" panose="020F0502020204030204" pitchFamily="34" charset="0"/>
                <a:cs typeface="Calibri" panose="020F0502020204030204" pitchFamily="34" charset="0"/>
              </a:rPr>
              <a:t>Η ΑΡΧΗ ΤΟΥ </a:t>
            </a:r>
            <a:r>
              <a:rPr lang="en-US" altLang="el-GR" sz="2800" b="1" dirty="0">
                <a:latin typeface="Calibri" panose="020F0502020204030204" pitchFamily="34" charset="0"/>
                <a:cs typeface="Calibri" panose="020F0502020204030204" pitchFamily="34" charset="0"/>
              </a:rPr>
              <a:t>PARETO</a:t>
            </a:r>
            <a:endParaRPr lang="el-GR" altLang="el-GR" sz="2800" dirty="0">
              <a:latin typeface="Calibri" panose="020F0502020204030204" pitchFamily="34" charset="0"/>
              <a:cs typeface="Calibri" panose="020F0502020204030204" pitchFamily="34" charset="0"/>
            </a:endParaRPr>
          </a:p>
        </p:txBody>
      </p:sp>
      <p:sp>
        <p:nvSpPr>
          <p:cNvPr id="8195" name="Content Placeholder 2">
            <a:extLst>
              <a:ext uri="{FF2B5EF4-FFF2-40B4-BE49-F238E27FC236}">
                <a16:creationId xmlns:a16="http://schemas.microsoft.com/office/drawing/2014/main" id="{C052079D-F0DC-4794-AAE8-8DB5B0775966}"/>
              </a:ext>
            </a:extLst>
          </p:cNvPr>
          <p:cNvSpPr>
            <a:spLocks noGrp="1"/>
          </p:cNvSpPr>
          <p:nvPr>
            <p:ph idx="1"/>
          </p:nvPr>
        </p:nvSpPr>
        <p:spPr>
          <a:xfrm>
            <a:off x="560388" y="1834480"/>
            <a:ext cx="7772400" cy="4114800"/>
          </a:xfrm>
        </p:spPr>
        <p:txBody>
          <a:bodyPr/>
          <a:lstStyle/>
          <a:p>
            <a:pPr algn="just">
              <a:defRPr/>
            </a:pPr>
            <a:r>
              <a:rPr lang="el-GR" altLang="el-GR" sz="2400" b="1" dirty="0">
                <a:latin typeface="Calibri" panose="020F0502020204030204" pitchFamily="34" charset="0"/>
                <a:cs typeface="Calibri" panose="020F0502020204030204" pitchFamily="34" charset="0"/>
              </a:rPr>
              <a:t>Προτάθηκε από τον </a:t>
            </a:r>
            <a:r>
              <a:rPr lang="el-GR" altLang="el-GR" sz="2400" b="1" dirty="0" err="1">
                <a:latin typeface="Calibri" panose="020F0502020204030204" pitchFamily="34" charset="0"/>
                <a:cs typeface="Calibri" panose="020F0502020204030204" pitchFamily="34" charset="0"/>
              </a:rPr>
              <a:t>ιταλό</a:t>
            </a:r>
            <a:r>
              <a:rPr lang="el-GR" altLang="el-GR" sz="2400" b="1" dirty="0">
                <a:latin typeface="Calibri" panose="020F0502020204030204" pitchFamily="34" charset="0"/>
                <a:cs typeface="Calibri" panose="020F0502020204030204" pitchFamily="34" charset="0"/>
              </a:rPr>
              <a:t> οικονομολόγο </a:t>
            </a:r>
            <a:r>
              <a:rPr lang="en-US" altLang="el-GR" sz="2400" b="1" dirty="0">
                <a:latin typeface="Calibri" panose="020F0502020204030204" pitchFamily="34" charset="0"/>
                <a:cs typeface="Calibri" panose="020F0502020204030204" pitchFamily="34" charset="0"/>
              </a:rPr>
              <a:t>Vilfredo Pareto</a:t>
            </a:r>
            <a:r>
              <a:rPr lang="el-GR" altLang="el-GR" sz="2400" b="1" dirty="0">
                <a:latin typeface="Calibri" panose="020F0502020204030204" pitchFamily="34" charset="0"/>
                <a:cs typeface="Calibri" panose="020F0502020204030204" pitchFamily="34" charset="0"/>
              </a:rPr>
              <a:t> το 1895 και είναι μια αρχή που έχει αποκτήσει μεγάλη δημοτικότητα στη διοίκηση (</a:t>
            </a:r>
            <a:r>
              <a:rPr lang="en-US" altLang="el-GR" sz="2400" b="1" dirty="0" err="1">
                <a:latin typeface="Calibri" panose="020F0502020204030204" pitchFamily="34" charset="0"/>
                <a:cs typeface="Calibri" panose="020F0502020204030204" pitchFamily="34" charset="0"/>
              </a:rPr>
              <a:t>Odumeru</a:t>
            </a:r>
            <a:r>
              <a:rPr lang="el-GR" altLang="el-GR" sz="2400" b="1" dirty="0">
                <a:latin typeface="Calibri" panose="020F0502020204030204" pitchFamily="34" charset="0"/>
                <a:cs typeface="Calibri" panose="020F0502020204030204" pitchFamily="34" charset="0"/>
              </a:rPr>
              <a:t>, 2013).</a:t>
            </a:r>
          </a:p>
          <a:p>
            <a:pPr marL="0" indent="0" algn="just">
              <a:buFont typeface="Wingdings" panose="05000000000000000000" pitchFamily="2" charset="2"/>
              <a:buNone/>
              <a:defRPr/>
            </a:pPr>
            <a:r>
              <a:rPr lang="el-GR" altLang="el-GR" sz="2400" b="1" dirty="0">
                <a:latin typeface="Calibri" panose="020F0502020204030204" pitchFamily="34" charset="0"/>
                <a:cs typeface="Calibri" panose="020F0502020204030204" pitchFamily="34" charset="0"/>
              </a:rPr>
              <a:t> </a:t>
            </a:r>
          </a:p>
          <a:p>
            <a:pPr algn="just">
              <a:defRPr/>
            </a:pPr>
            <a:r>
              <a:rPr lang="el-GR" altLang="el-GR" sz="2400" b="1" dirty="0">
                <a:latin typeface="Calibri" panose="020F0502020204030204" pitchFamily="34" charset="0"/>
                <a:cs typeface="Calibri" panose="020F0502020204030204" pitchFamily="34" charset="0"/>
              </a:rPr>
              <a:t>Σε γενικές γραμμές, η αρχή αυτή ορίζει ότι, για πολλά φαινόμενα, το 20% των επενδυμένων πόρων είναι υπεύθυνο για το 80% των επιτευχθέντων αποτελεσμάτων. Μια αρχή που καθορίζει την συχνά άνιση σχέση μεταξύ εισροών και εκροών.</a:t>
            </a:r>
          </a:p>
        </p:txBody>
      </p:sp>
      <p:sp>
        <p:nvSpPr>
          <p:cNvPr id="32773" name="Slide Number Placeholder 2">
            <a:extLst>
              <a:ext uri="{FF2B5EF4-FFF2-40B4-BE49-F238E27FC236}">
                <a16:creationId xmlns:a16="http://schemas.microsoft.com/office/drawing/2014/main" id="{933CD0E2-8B9B-4566-B0F0-C90F130864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AF8EB51-821F-4C3C-ACFB-797337D3A517}" type="slidenum">
              <a:rPr lang="el-GR" altLang="el-GR" sz="1800">
                <a:solidFill>
                  <a:schemeClr val="tx2"/>
                </a:solidFill>
              </a:rPr>
              <a:pPr>
                <a:spcBef>
                  <a:spcPct val="0"/>
                </a:spcBef>
                <a:buClrTx/>
                <a:buSzTx/>
                <a:buFontTx/>
                <a:buNone/>
              </a:pPr>
              <a:t>15</a:t>
            </a:fld>
            <a:endParaRPr lang="el-GR" altLang="el-GR" sz="140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D333FF2B-8E23-4CB1-B047-8A63ABBDC826}"/>
              </a:ext>
            </a:extLst>
          </p:cNvPr>
          <p:cNvSpPr>
            <a:spLocks noGrp="1" noChangeArrowheads="1"/>
          </p:cNvSpPr>
          <p:nvPr>
            <p:ph type="title"/>
          </p:nvPr>
        </p:nvSpPr>
        <p:spPr/>
        <p:txBody>
          <a:bodyPr/>
          <a:lstStyle/>
          <a:p>
            <a:br>
              <a:rPr lang="el-GR" altLang="el-GR" sz="3200"/>
            </a:br>
            <a:endParaRPr lang="el-GR" altLang="el-GR" sz="3200"/>
          </a:p>
        </p:txBody>
      </p:sp>
      <p:sp>
        <p:nvSpPr>
          <p:cNvPr id="9219" name="Content Placeholder 2">
            <a:extLst>
              <a:ext uri="{FF2B5EF4-FFF2-40B4-BE49-F238E27FC236}">
                <a16:creationId xmlns:a16="http://schemas.microsoft.com/office/drawing/2014/main" id="{9F5AF56D-1F42-4D06-9EFE-E1A04ACA66AC}"/>
              </a:ext>
            </a:extLst>
          </p:cNvPr>
          <p:cNvSpPr>
            <a:spLocks noGrp="1"/>
          </p:cNvSpPr>
          <p:nvPr>
            <p:ph idx="1"/>
          </p:nvPr>
        </p:nvSpPr>
        <p:spPr>
          <a:xfrm>
            <a:off x="755650" y="404813"/>
            <a:ext cx="7485063" cy="6192837"/>
          </a:xfrm>
        </p:spPr>
        <p:txBody>
          <a:bodyPr>
            <a:normAutofit lnSpcReduction="10000"/>
          </a:bodyPr>
          <a:lstStyle/>
          <a:p>
            <a:pPr marL="0" indent="0" algn="just">
              <a:buFont typeface="Wingdings" panose="05000000000000000000" pitchFamily="2" charset="2"/>
              <a:buNone/>
              <a:defRPr/>
            </a:pPr>
            <a:r>
              <a:rPr lang="el-GR" altLang="el-GR" sz="2000" b="1" dirty="0">
                <a:latin typeface="Calibri" panose="020F0502020204030204" pitchFamily="34" charset="0"/>
                <a:cs typeface="Calibri" panose="020F0502020204030204" pitchFamily="34" charset="0"/>
              </a:rPr>
              <a:t>Ο </a:t>
            </a:r>
            <a:r>
              <a:rPr lang="en-US" altLang="el-GR" sz="2000" b="1" dirty="0">
                <a:latin typeface="Calibri" panose="020F0502020204030204" pitchFamily="34" charset="0"/>
                <a:cs typeface="Calibri" panose="020F0502020204030204" pitchFamily="34" charset="0"/>
              </a:rPr>
              <a:t>Pareto</a:t>
            </a:r>
            <a:r>
              <a:rPr lang="el-GR" altLang="el-GR" sz="2000" b="1" dirty="0">
                <a:latin typeface="Calibri" panose="020F0502020204030204" pitchFamily="34" charset="0"/>
                <a:cs typeface="Calibri" panose="020F0502020204030204" pitchFamily="34" charset="0"/>
              </a:rPr>
              <a:t> παρατήρησε επίσης ότι οι άνθρωποι στην κοινωνία του φαινόταν να κατανέμονται σε:</a:t>
            </a:r>
          </a:p>
          <a:p>
            <a:pPr algn="just">
              <a:defRPr/>
            </a:pPr>
            <a:r>
              <a:rPr lang="el-GR" altLang="el-GR" sz="2000" b="1" dirty="0">
                <a:latin typeface="Calibri" panose="020F0502020204030204" pitchFamily="34" charset="0"/>
                <a:cs typeface="Calibri" panose="020F0502020204030204" pitchFamily="34" charset="0"/>
              </a:rPr>
              <a:t> «σημαντικούς λίγους» το κορυφαίο 20% σε σχέση με τα χρήματα και επιρροή, </a:t>
            </a:r>
          </a:p>
          <a:p>
            <a:pPr algn="just">
              <a:defRPr/>
            </a:pPr>
            <a:r>
              <a:rPr lang="el-GR" altLang="el-GR" sz="2000" b="1" dirty="0">
                <a:latin typeface="Calibri" panose="020F0502020204030204" pitchFamily="34" charset="0"/>
                <a:cs typeface="Calibri" panose="020F0502020204030204" pitchFamily="34" charset="0"/>
              </a:rPr>
              <a:t> «ασήμαντους πολλούς», το κατώτερο 80%. </a:t>
            </a:r>
          </a:p>
          <a:p>
            <a:pPr algn="just">
              <a:defRPr/>
            </a:pPr>
            <a:endParaRPr lang="el-GR" altLang="el-GR" sz="2000" b="1" dirty="0">
              <a:latin typeface="Calibri" panose="020F0502020204030204" pitchFamily="34" charset="0"/>
              <a:cs typeface="Calibri" panose="020F0502020204030204" pitchFamily="34" charset="0"/>
            </a:endParaRPr>
          </a:p>
          <a:p>
            <a:pPr marL="0" indent="0" algn="just">
              <a:buFont typeface="Wingdings" panose="05000000000000000000" pitchFamily="2" charset="2"/>
              <a:buNone/>
              <a:defRPr/>
            </a:pPr>
            <a:r>
              <a:rPr lang="el-GR" sz="2000" b="1" dirty="0">
                <a:latin typeface="Calibri" panose="020F0502020204030204" pitchFamily="34" charset="0"/>
                <a:cs typeface="Calibri" panose="020F0502020204030204" pitchFamily="34" charset="0"/>
              </a:rPr>
              <a:t>Η Αρχή του </a:t>
            </a:r>
            <a:r>
              <a:rPr lang="el-GR" sz="2000" b="1" dirty="0" err="1">
                <a:latin typeface="Calibri" panose="020F0502020204030204" pitchFamily="34" charset="0"/>
                <a:cs typeface="Calibri" panose="020F0502020204030204" pitchFamily="34" charset="0"/>
              </a:rPr>
              <a:t>Pareto</a:t>
            </a:r>
            <a:r>
              <a:rPr lang="el-GR" sz="2000" b="1" dirty="0">
                <a:latin typeface="Calibri" panose="020F0502020204030204" pitchFamily="34" charset="0"/>
                <a:cs typeface="Calibri" panose="020F0502020204030204" pitchFamily="34" charset="0"/>
              </a:rPr>
              <a:t>, στο ευρύτερο πλαίσιό της, υποστηρίζει ότι 80% των αποτελεσμάτων προκύπτουν από 20% των μέσων ή αιτίων.</a:t>
            </a:r>
          </a:p>
          <a:p>
            <a:pPr marL="0" indent="0" algn="just">
              <a:buFont typeface="Wingdings" panose="05000000000000000000" pitchFamily="2" charset="2"/>
              <a:buNone/>
              <a:defRPr/>
            </a:pPr>
            <a:endParaRPr lang="el-GR" sz="2000" b="1" dirty="0">
              <a:latin typeface="Calibri" panose="020F0502020204030204" pitchFamily="34" charset="0"/>
              <a:cs typeface="Calibri" panose="020F0502020204030204" pitchFamily="34" charset="0"/>
            </a:endParaRPr>
          </a:p>
          <a:p>
            <a:pPr marL="0" indent="0" algn="just">
              <a:buFont typeface="Wingdings" panose="05000000000000000000" pitchFamily="2" charset="2"/>
              <a:buNone/>
              <a:defRPr/>
            </a:pPr>
            <a:r>
              <a:rPr lang="el-GR" sz="2000" b="1" dirty="0">
                <a:latin typeface="Calibri" panose="020F0502020204030204" pitchFamily="34" charset="0"/>
                <a:cs typeface="Calibri" panose="020F0502020204030204" pitchFamily="34" charset="0"/>
              </a:rPr>
              <a:t>Με άλλα λόγια, σε κάθε κατάσταση, λίγοι παράγοντες (20%) είναι ζωτικοί και πολλοί (80%) είναι επουσιώδεις.</a:t>
            </a:r>
          </a:p>
          <a:p>
            <a:pPr marL="0" indent="0" algn="just">
              <a:buFont typeface="Wingdings" panose="05000000000000000000" pitchFamily="2" charset="2"/>
              <a:buNone/>
              <a:defRPr/>
            </a:pPr>
            <a:endParaRPr lang="el-GR" sz="2000" b="1" dirty="0">
              <a:latin typeface="Calibri" panose="020F0502020204030204" pitchFamily="34" charset="0"/>
              <a:cs typeface="Calibri" panose="020F0502020204030204" pitchFamily="34" charset="0"/>
            </a:endParaRPr>
          </a:p>
          <a:p>
            <a:pPr marL="0" indent="0" algn="just">
              <a:buFont typeface="Wingdings" panose="05000000000000000000" pitchFamily="2" charset="2"/>
              <a:buNone/>
              <a:defRPr/>
            </a:pPr>
            <a:r>
              <a:rPr lang="el-GR" sz="2000" b="1" dirty="0">
                <a:latin typeface="Calibri" panose="020F0502020204030204" pitchFamily="34" charset="0"/>
                <a:cs typeface="Calibri" panose="020F0502020204030204" pitchFamily="34" charset="0"/>
              </a:rPr>
              <a:t>Ευρήματα στα οποία ίσχυε η αρχή του </a:t>
            </a:r>
            <a:r>
              <a:rPr lang="el-GR" sz="2000" b="1" dirty="0" err="1">
                <a:latin typeface="Calibri" panose="020F0502020204030204" pitchFamily="34" charset="0"/>
                <a:cs typeface="Calibri" panose="020F0502020204030204" pitchFamily="34" charset="0"/>
              </a:rPr>
              <a:t>Pareto</a:t>
            </a:r>
            <a:r>
              <a:rPr lang="el-GR" sz="2000" b="1" dirty="0">
                <a:latin typeface="Calibri" panose="020F0502020204030204" pitchFamily="34" charset="0"/>
                <a:cs typeface="Calibri" panose="020F0502020204030204" pitchFamily="34" charset="0"/>
              </a:rPr>
              <a:t>,</a:t>
            </a:r>
          </a:p>
          <a:p>
            <a:pPr algn="just">
              <a:defRPr/>
            </a:pPr>
            <a:r>
              <a:rPr lang="el-GR" sz="2000" b="1" dirty="0">
                <a:latin typeface="Calibri" panose="020F0502020204030204" pitchFamily="34" charset="0"/>
                <a:cs typeface="Calibri" panose="020F0502020204030204" pitchFamily="34" charset="0"/>
              </a:rPr>
              <a:t> 20% των ανθρώπων κατείχαν 80% του πλούτου. </a:t>
            </a:r>
          </a:p>
          <a:p>
            <a:pPr algn="just">
              <a:defRPr/>
            </a:pPr>
            <a:r>
              <a:rPr lang="el-GR" sz="2000" b="1" dirty="0">
                <a:latin typeface="Calibri" panose="020F0502020204030204" pitchFamily="34" charset="0"/>
                <a:cs typeface="Calibri" panose="020F0502020204030204" pitchFamily="34" charset="0"/>
              </a:rPr>
              <a:t>20% των δυσλειτουργιών προκαλούσε 80% των προβλημάτων.</a:t>
            </a:r>
          </a:p>
          <a:p>
            <a:pPr algn="just">
              <a:defRPr/>
            </a:pPr>
            <a:r>
              <a:rPr lang="el-GR" sz="2000" b="1" dirty="0">
                <a:latin typeface="Calibri" panose="020F0502020204030204" pitchFamily="34" charset="0"/>
                <a:cs typeface="Calibri" panose="020F0502020204030204" pitchFamily="34" charset="0"/>
              </a:rPr>
              <a:t>Για το 20% της εργασίας (το πρώτο 10% και το τελευταίο 10%) αναλώνεται το 80% του χρόνου και των πόρων.</a:t>
            </a:r>
            <a:endParaRPr lang="el-GR" altLang="el-GR" sz="2000" b="1" dirty="0">
              <a:latin typeface="Calibri" panose="020F0502020204030204" pitchFamily="34" charset="0"/>
              <a:cs typeface="Calibri" panose="020F0502020204030204" pitchFamily="34" charset="0"/>
            </a:endParaRPr>
          </a:p>
        </p:txBody>
      </p:sp>
      <p:sp>
        <p:nvSpPr>
          <p:cNvPr id="33797" name="Slide Number Placeholder 2">
            <a:extLst>
              <a:ext uri="{FF2B5EF4-FFF2-40B4-BE49-F238E27FC236}">
                <a16:creationId xmlns:a16="http://schemas.microsoft.com/office/drawing/2014/main" id="{5DD63B06-5358-428C-8855-FFABB0E2770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9FA58F67-51E5-4CE4-8100-449C5806BA60}" type="slidenum">
              <a:rPr lang="el-GR" altLang="el-GR" sz="1800">
                <a:solidFill>
                  <a:schemeClr val="tx2"/>
                </a:solidFill>
              </a:rPr>
              <a:pPr>
                <a:spcBef>
                  <a:spcPct val="0"/>
                </a:spcBef>
                <a:buClrTx/>
                <a:buSzTx/>
                <a:buFontTx/>
                <a:buNone/>
              </a:pPr>
              <a:t>16</a:t>
            </a:fld>
            <a:endParaRPr lang="el-GR" altLang="el-GR" sz="140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5BA9A254-1816-4419-BD8A-A7F879A12D91}"/>
              </a:ext>
            </a:extLst>
          </p:cNvPr>
          <p:cNvSpPr txBox="1">
            <a:spLocks/>
          </p:cNvSpPr>
          <p:nvPr/>
        </p:nvSpPr>
        <p:spPr>
          <a:xfrm>
            <a:off x="1331913" y="1341438"/>
            <a:ext cx="6624637" cy="4248150"/>
          </a:xfrm>
          <a:prstGeom prst="rect">
            <a:avLst/>
          </a:prstGeom>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algn="just">
              <a:defRPr/>
            </a:pPr>
            <a:endParaRPr lang="el-GR" altLang="el-GR" sz="2000" b="1" kern="0" dirty="0">
              <a:latin typeface="Calibri" panose="020F0502020204030204" pitchFamily="34" charset="0"/>
              <a:cs typeface="Calibri" panose="020F0502020204030204" pitchFamily="34" charset="0"/>
            </a:endParaRPr>
          </a:p>
          <a:p>
            <a:pPr marL="0" indent="0" algn="just">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Άρα: </a:t>
            </a:r>
          </a:p>
          <a:p>
            <a:pPr marL="0" indent="0" algn="just">
              <a:buFont typeface="Wingdings" panose="05000000000000000000" pitchFamily="2" charset="2"/>
              <a:buNone/>
              <a:defRPr/>
            </a:pPr>
            <a:endParaRPr lang="el-GR" altLang="el-GR" sz="2000" b="1" kern="0" dirty="0">
              <a:latin typeface="Calibri" panose="020F0502020204030204" pitchFamily="34" charset="0"/>
              <a:cs typeface="Calibri" panose="020F0502020204030204" pitchFamily="34" charset="0"/>
            </a:endParaRPr>
          </a:p>
          <a:p>
            <a:pPr marL="0" indent="0" algn="just">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Όσον αφορά την προσωπική διαχείριση του χρόνου, το 80% των εργασιών που σχετίζονται με την απόδοσή μας θα μπορούσε να προέλθει μόνο από το 20% του χρόνου μας στη δουλειά.</a:t>
            </a:r>
          </a:p>
          <a:p>
            <a:pPr algn="just">
              <a:buFont typeface="Wingdings" panose="05000000000000000000" pitchFamily="2" charset="2"/>
              <a:buNone/>
              <a:defRPr/>
            </a:pPr>
            <a:endParaRPr lang="el-GR" altLang="el-GR" sz="2000" b="1" kern="0" dirty="0">
              <a:latin typeface="Calibri" panose="020F0502020204030204" pitchFamily="34" charset="0"/>
              <a:cs typeface="Calibri" panose="020F0502020204030204" pitchFamily="34" charset="0"/>
            </a:endParaRPr>
          </a:p>
          <a:p>
            <a:pPr marL="0" indent="0" algn="just">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Σύμφωνα με τους </a:t>
            </a:r>
            <a:r>
              <a:rPr lang="en-US" altLang="el-GR" sz="2000" b="1" kern="0" dirty="0">
                <a:latin typeface="Calibri" panose="020F0502020204030204" pitchFamily="34" charset="0"/>
                <a:cs typeface="Calibri" panose="020F0502020204030204" pitchFamily="34" charset="0"/>
              </a:rPr>
              <a:t>Everard</a:t>
            </a:r>
            <a:r>
              <a:rPr lang="el-GR" altLang="el-GR" sz="2000" b="1" kern="0" dirty="0">
                <a:latin typeface="Calibri" panose="020F0502020204030204" pitchFamily="34" charset="0"/>
                <a:cs typeface="Calibri" panose="020F0502020204030204" pitchFamily="34" charset="0"/>
              </a:rPr>
              <a:t>, </a:t>
            </a:r>
            <a:r>
              <a:rPr lang="en-US" altLang="el-GR" sz="2000" b="1" kern="0" dirty="0">
                <a:latin typeface="Calibri" panose="020F0502020204030204" pitchFamily="34" charset="0"/>
                <a:cs typeface="Calibri" panose="020F0502020204030204" pitchFamily="34" charset="0"/>
              </a:rPr>
              <a:t>Morris </a:t>
            </a:r>
            <a:r>
              <a:rPr lang="el-GR" altLang="el-GR" sz="2000" b="1" kern="0" dirty="0">
                <a:latin typeface="Calibri" panose="020F0502020204030204" pitchFamily="34" charset="0"/>
                <a:cs typeface="Calibri" panose="020F0502020204030204" pitchFamily="34" charset="0"/>
              </a:rPr>
              <a:t>&amp; </a:t>
            </a:r>
            <a:r>
              <a:rPr lang="en-US" altLang="el-GR" sz="2000" b="1" kern="0" dirty="0">
                <a:latin typeface="Calibri" panose="020F0502020204030204" pitchFamily="34" charset="0"/>
                <a:cs typeface="Calibri" panose="020F0502020204030204" pitchFamily="34" charset="0"/>
              </a:rPr>
              <a:t>Wilson</a:t>
            </a:r>
            <a:r>
              <a:rPr lang="el-GR" altLang="el-GR" sz="2000" b="1" kern="0" dirty="0">
                <a:latin typeface="Calibri" panose="020F0502020204030204" pitchFamily="34" charset="0"/>
                <a:cs typeface="Calibri" panose="020F0502020204030204" pitchFamily="34" charset="0"/>
              </a:rPr>
              <a:t> (2004) «</a:t>
            </a:r>
            <a:r>
              <a:rPr lang="el-GR" altLang="el-GR" sz="2000" b="1" i="1" kern="0" dirty="0">
                <a:latin typeface="Calibri" panose="020F0502020204030204" pitchFamily="34" charset="0"/>
                <a:cs typeface="Calibri" panose="020F0502020204030204" pitchFamily="34" charset="0"/>
              </a:rPr>
              <a:t>είναι πολύ εύκολο να είσαι πολύ απασχολημένος κάνοντας τα «λάθος» πράγματα</a:t>
            </a:r>
            <a:r>
              <a:rPr lang="el-GR" altLang="el-GR" sz="2000" b="1" kern="0" dirty="0">
                <a:latin typeface="Calibri" panose="020F0502020204030204" pitchFamily="34" charset="0"/>
                <a:cs typeface="Calibri" panose="020F0502020204030204" pitchFamily="34" charset="0"/>
              </a:rPr>
              <a:t>». </a:t>
            </a:r>
          </a:p>
        </p:txBody>
      </p:sp>
      <p:sp>
        <p:nvSpPr>
          <p:cNvPr id="34820" name="Slide Number Placeholder 3">
            <a:extLst>
              <a:ext uri="{FF2B5EF4-FFF2-40B4-BE49-F238E27FC236}">
                <a16:creationId xmlns:a16="http://schemas.microsoft.com/office/drawing/2014/main" id="{3B786946-E9EA-40D6-948B-1ACAEB33E9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980DD11-98F3-48BB-91F0-60A2F56DAE93}" type="slidenum">
              <a:rPr lang="el-GR" altLang="el-GR" sz="1800">
                <a:solidFill>
                  <a:schemeClr val="tx2"/>
                </a:solidFill>
              </a:rPr>
              <a:pPr>
                <a:spcBef>
                  <a:spcPct val="0"/>
                </a:spcBef>
                <a:buClrTx/>
                <a:buSzTx/>
                <a:buFontTx/>
                <a:buNone/>
              </a:pPr>
              <a:t>17</a:t>
            </a:fld>
            <a:endParaRPr lang="el-GR" altLang="el-GR" sz="14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98FA841-8C44-49E0-BBAF-C5A777FE7AF8}"/>
              </a:ext>
            </a:extLst>
          </p:cNvPr>
          <p:cNvSpPr>
            <a:spLocks noGrp="1"/>
          </p:cNvSpPr>
          <p:nvPr>
            <p:ph type="title"/>
          </p:nvPr>
        </p:nvSpPr>
        <p:spPr>
          <a:xfrm>
            <a:off x="1692275" y="404813"/>
            <a:ext cx="5232400" cy="576262"/>
          </a:xfrm>
          <a:solidFill>
            <a:schemeClr val="bg1">
              <a:lumMod val="85000"/>
            </a:schemeClr>
          </a:solidFill>
        </p:spPr>
        <p:txBody>
          <a:bodyPr/>
          <a:lstStyle/>
          <a:p>
            <a:pPr algn="ctr">
              <a:defRPr/>
            </a:pPr>
            <a:r>
              <a:rPr lang="el-GR" altLang="el-GR" sz="2400" b="1" dirty="0">
                <a:latin typeface="Calibri" panose="020F0502020204030204" pitchFamily="34" charset="0"/>
                <a:cs typeface="Calibri" panose="020F0502020204030204" pitchFamily="34" charset="0"/>
              </a:rPr>
              <a:t> ΠΡΟΤΕΡΑΙΟΤΗΤΑ – ΕΠΕΙΓΟΝ</a:t>
            </a:r>
            <a:endParaRPr lang="el-GR" altLang="el-GR" sz="2400" dirty="0">
              <a:latin typeface="Calibri" panose="020F0502020204030204" pitchFamily="34" charset="0"/>
              <a:cs typeface="Calibri" panose="020F0502020204030204" pitchFamily="34" charset="0"/>
            </a:endParaRPr>
          </a:p>
        </p:txBody>
      </p:sp>
      <p:sp>
        <p:nvSpPr>
          <p:cNvPr id="35843" name="Content Placeholder 2">
            <a:extLst>
              <a:ext uri="{FF2B5EF4-FFF2-40B4-BE49-F238E27FC236}">
                <a16:creationId xmlns:a16="http://schemas.microsoft.com/office/drawing/2014/main" id="{30166BD5-B184-46DE-8CA8-29B624DE738A}"/>
              </a:ext>
            </a:extLst>
          </p:cNvPr>
          <p:cNvSpPr>
            <a:spLocks noGrp="1" noChangeArrowheads="1"/>
          </p:cNvSpPr>
          <p:nvPr>
            <p:ph idx="1"/>
          </p:nvPr>
        </p:nvSpPr>
        <p:spPr>
          <a:xfrm>
            <a:off x="685800" y="1525588"/>
            <a:ext cx="7772400" cy="3271837"/>
          </a:xfrm>
        </p:spPr>
        <p:txBody>
          <a:bodyPr/>
          <a:lstStyle/>
          <a:p>
            <a:r>
              <a:rPr lang="el-GR" altLang="el-GR" sz="2400" b="1">
                <a:latin typeface="Calibri" panose="020F0502020204030204" pitchFamily="34" charset="0"/>
                <a:cs typeface="Calibri" panose="020F0502020204030204" pitchFamily="34" charset="0"/>
              </a:rPr>
              <a:t>Το κλειδί για την αποτελεσματική διαχείριση του χρόνου στα σχολεία είναι η συνεχής επαγρύπνηση ενάντια «στην </a:t>
            </a:r>
            <a:r>
              <a:rPr lang="el-GR" altLang="el-GR" sz="2400" b="1">
                <a:solidFill>
                  <a:srgbClr val="FF0000"/>
                </a:solidFill>
                <a:latin typeface="Calibri" panose="020F0502020204030204" pitchFamily="34" charset="0"/>
                <a:cs typeface="Calibri" panose="020F0502020204030204" pitchFamily="34" charset="0"/>
              </a:rPr>
              <a:t>τυραννία του επείγοντος</a:t>
            </a:r>
            <a:r>
              <a:rPr lang="el-GR" altLang="el-GR" sz="2400" b="1">
                <a:latin typeface="Calibri" panose="020F0502020204030204" pitchFamily="34" charset="0"/>
                <a:cs typeface="Calibri" panose="020F0502020204030204" pitchFamily="34" charset="0"/>
              </a:rPr>
              <a:t>»</a:t>
            </a:r>
          </a:p>
          <a:p>
            <a:r>
              <a:rPr lang="el-GR" altLang="el-GR" sz="2400" b="1">
                <a:latin typeface="Calibri" panose="020F0502020204030204" pitchFamily="34" charset="0"/>
                <a:cs typeface="Calibri" panose="020F0502020204030204" pitchFamily="34" charset="0"/>
              </a:rPr>
              <a:t> Είναι αναπόφευκτο ότι κάθε έργο με την ένδειξη </a:t>
            </a:r>
            <a:r>
              <a:rPr lang="el-GR" altLang="el-GR" sz="2400" b="1">
                <a:solidFill>
                  <a:srgbClr val="FF0000"/>
                </a:solidFill>
                <a:latin typeface="Calibri" panose="020F0502020204030204" pitchFamily="34" charset="0"/>
                <a:cs typeface="Calibri" panose="020F0502020204030204" pitchFamily="34" charset="0"/>
              </a:rPr>
              <a:t>"επείγον</a:t>
            </a:r>
            <a:r>
              <a:rPr lang="el-GR" altLang="el-GR" sz="2400" b="1">
                <a:latin typeface="Calibri" panose="020F0502020204030204" pitchFamily="34" charset="0"/>
                <a:cs typeface="Calibri" panose="020F0502020204030204" pitchFamily="34" charset="0"/>
              </a:rPr>
              <a:t>", θα προσελκύσει την προσοχή, ανεξάρτητα από το πόσο </a:t>
            </a:r>
            <a:r>
              <a:rPr lang="el-GR" altLang="el-GR" sz="2400" b="1">
                <a:solidFill>
                  <a:srgbClr val="FF0000"/>
                </a:solidFill>
                <a:latin typeface="Calibri" panose="020F0502020204030204" pitchFamily="34" charset="0"/>
                <a:cs typeface="Calibri" panose="020F0502020204030204" pitchFamily="34" charset="0"/>
              </a:rPr>
              <a:t>ασήμαντο</a:t>
            </a:r>
            <a:r>
              <a:rPr lang="el-GR" altLang="el-GR" sz="2400" b="1">
                <a:latin typeface="Calibri" panose="020F0502020204030204" pitchFamily="34" charset="0"/>
                <a:cs typeface="Calibri" panose="020F0502020204030204" pitchFamily="34" charset="0"/>
              </a:rPr>
              <a:t> μπορεί να είναι</a:t>
            </a:r>
          </a:p>
        </p:txBody>
      </p:sp>
      <p:sp>
        <p:nvSpPr>
          <p:cNvPr id="35845" name="Slide Number Placeholder 2">
            <a:extLst>
              <a:ext uri="{FF2B5EF4-FFF2-40B4-BE49-F238E27FC236}">
                <a16:creationId xmlns:a16="http://schemas.microsoft.com/office/drawing/2014/main" id="{23A4D3D3-FF85-46A7-8735-F96B6E2751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3207139-CAE9-4DAE-9470-69DCAF6E926E}" type="slidenum">
              <a:rPr lang="el-GR" altLang="el-GR" sz="1800">
                <a:solidFill>
                  <a:schemeClr val="tx2"/>
                </a:solidFill>
              </a:rPr>
              <a:pPr>
                <a:spcBef>
                  <a:spcPct val="0"/>
                </a:spcBef>
                <a:buClrTx/>
                <a:buSzTx/>
                <a:buFontTx/>
                <a:buNone/>
              </a:pPr>
              <a:t>18</a:t>
            </a:fld>
            <a:endParaRPr lang="el-GR" altLang="el-GR" sz="140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a:extLst>
              <a:ext uri="{FF2B5EF4-FFF2-40B4-BE49-F238E27FC236}">
                <a16:creationId xmlns:a16="http://schemas.microsoft.com/office/drawing/2014/main" id="{908CB4B7-B520-4706-8F96-1CD4A6D37984}"/>
              </a:ext>
            </a:extLst>
          </p:cNvPr>
          <p:cNvSpPr>
            <a:spLocks noGrp="1"/>
          </p:cNvSpPr>
          <p:nvPr>
            <p:ph idx="1"/>
          </p:nvPr>
        </p:nvSpPr>
        <p:spPr>
          <a:xfrm>
            <a:off x="685800" y="404813"/>
            <a:ext cx="7772400" cy="5184775"/>
          </a:xfrm>
        </p:spPr>
        <p:txBody>
          <a:bodyPr/>
          <a:lstStyle/>
          <a:p>
            <a:pPr marL="0" indent="0">
              <a:buFont typeface="Wingdings" panose="05000000000000000000" pitchFamily="2" charset="2"/>
              <a:buNone/>
              <a:defRPr/>
            </a:pPr>
            <a:r>
              <a:rPr lang="el-GR" altLang="el-GR" sz="2400" b="1" dirty="0">
                <a:latin typeface="Calibri" panose="020F0502020204030204" pitchFamily="34" charset="0"/>
                <a:cs typeface="Calibri" panose="020F0502020204030204" pitchFamily="34" charset="0"/>
              </a:rPr>
              <a:t>Έρευνες έδειξαν ότι </a:t>
            </a:r>
          </a:p>
          <a:p>
            <a:pPr>
              <a:defRPr/>
            </a:pPr>
            <a:r>
              <a:rPr lang="el-GR" altLang="el-GR" sz="2400" b="1" dirty="0">
                <a:latin typeface="Calibri" panose="020F0502020204030204" pitchFamily="34" charset="0"/>
                <a:cs typeface="Calibri" panose="020F0502020204030204" pitchFamily="34" charset="0"/>
              </a:rPr>
              <a:t>οι διευθυντές οργανισμών που αφιέρωναν περισσότερο χρόνο στις προτεραιότητές τους και σε σημαντικά θέματα </a:t>
            </a:r>
          </a:p>
          <a:p>
            <a:pPr>
              <a:defRPr/>
            </a:pPr>
            <a:r>
              <a:rPr lang="el-GR" altLang="el-GR" sz="2400" b="1" dirty="0">
                <a:latin typeface="Calibri" panose="020F0502020204030204" pitchFamily="34" charset="0"/>
                <a:cs typeface="Calibri" panose="020F0502020204030204" pitchFamily="34" charset="0"/>
              </a:rPr>
              <a:t> -και όχι απλά σε επείγοντα θέματα ή θέματα ρουτίνας- ήταν αυτοί που ήταν και πιο αποτελεσματικοί στην εργασία τους και ένιωθαν µ</a:t>
            </a:r>
            <a:r>
              <a:rPr lang="el-GR" altLang="el-GR" sz="2400" b="1" dirty="0" err="1">
                <a:latin typeface="Calibri" panose="020F0502020204030204" pitchFamily="34" charset="0"/>
                <a:cs typeface="Calibri" panose="020F0502020204030204" pitchFamily="34" charset="0"/>
              </a:rPr>
              <a:t>εγαλύτερη</a:t>
            </a:r>
            <a:r>
              <a:rPr lang="el-GR" altLang="el-GR" sz="2400" b="1" dirty="0">
                <a:latin typeface="Calibri" panose="020F0502020204030204" pitchFamily="34" charset="0"/>
                <a:cs typeface="Calibri" panose="020F0502020204030204" pitchFamily="34" charset="0"/>
              </a:rPr>
              <a:t> περηφάνια για αυτήν. </a:t>
            </a:r>
          </a:p>
          <a:p>
            <a:pPr>
              <a:defRPr/>
            </a:pPr>
            <a:endParaRPr lang="el-GR" altLang="el-GR" sz="2400" b="1" dirty="0">
              <a:latin typeface="Calibri" panose="020F0502020204030204" pitchFamily="34" charset="0"/>
              <a:cs typeface="Calibri" panose="020F0502020204030204" pitchFamily="34" charset="0"/>
            </a:endParaRPr>
          </a:p>
        </p:txBody>
      </p:sp>
      <p:sp>
        <p:nvSpPr>
          <p:cNvPr id="36869" name="Slide Number Placeholder 3">
            <a:extLst>
              <a:ext uri="{FF2B5EF4-FFF2-40B4-BE49-F238E27FC236}">
                <a16:creationId xmlns:a16="http://schemas.microsoft.com/office/drawing/2014/main" id="{039B50CD-94C2-4EBF-8C62-340936000D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586D1DC-AEE3-47BA-B1C3-49137ACEF9FE}" type="slidenum">
              <a:rPr lang="el-GR" altLang="el-GR" sz="1800">
                <a:solidFill>
                  <a:schemeClr val="tx2"/>
                </a:solidFill>
              </a:rPr>
              <a:pPr>
                <a:spcBef>
                  <a:spcPct val="0"/>
                </a:spcBef>
                <a:buClrTx/>
                <a:buSzTx/>
                <a:buFontTx/>
                <a:buNone/>
              </a:pPr>
              <a:t>19</a:t>
            </a:fld>
            <a:endParaRPr lang="el-GR" altLang="el-GR" sz="1400">
              <a:solidFill>
                <a:schemeClr val="tx2"/>
              </a:solidFill>
            </a:endParaRPr>
          </a:p>
        </p:txBody>
      </p:sp>
      <p:sp>
        <p:nvSpPr>
          <p:cNvPr id="36867" name="TextBox 1">
            <a:extLst>
              <a:ext uri="{FF2B5EF4-FFF2-40B4-BE49-F238E27FC236}">
                <a16:creationId xmlns:a16="http://schemas.microsoft.com/office/drawing/2014/main" id="{E395198F-21A1-4931-8129-FCA8DAEE384C}"/>
              </a:ext>
            </a:extLst>
          </p:cNvPr>
          <p:cNvSpPr txBox="1">
            <a:spLocks noChangeArrowheads="1"/>
          </p:cNvSpPr>
          <p:nvPr/>
        </p:nvSpPr>
        <p:spPr bwMode="auto">
          <a:xfrm>
            <a:off x="685800" y="3789363"/>
            <a:ext cx="79184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r>
              <a:rPr lang="el-GR" altLang="en-US" sz="2400" b="1">
                <a:latin typeface="Calibri" panose="020F0502020204030204" pitchFamily="34" charset="0"/>
                <a:cs typeface="Calibri" panose="020F0502020204030204" pitchFamily="34" charset="0"/>
              </a:rPr>
              <a:t>Για να αντιμετωπίσουμε την «τυραννία του επείγοντος» χρήσιμη είναι η ταξινόμηση των εργασιών σε τεταρτημόρια ανάλογα με το πόσο επείγουσες και πόσο σημαντικές είναι.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6357E17-394D-4AD2-A4F5-14030C3387FE}"/>
              </a:ext>
            </a:extLst>
          </p:cNvPr>
          <p:cNvSpPr/>
          <p:nvPr/>
        </p:nvSpPr>
        <p:spPr>
          <a:xfrm>
            <a:off x="684213" y="2039938"/>
            <a:ext cx="8208962" cy="3786187"/>
          </a:xfrm>
          <a:prstGeom prst="rect">
            <a:avLst/>
          </a:prstGeom>
        </p:spPr>
        <p:txBody>
          <a:bodyPr>
            <a:spAutoFit/>
          </a:bodyPr>
          <a:lstStyle/>
          <a:p>
            <a:pPr algn="ctr" eaLnBrk="1" fontAlgn="auto" hangingPunct="1">
              <a:spcBef>
                <a:spcPts val="0"/>
              </a:spcBef>
              <a:spcAft>
                <a:spcPts val="0"/>
              </a:spcAft>
              <a:defRPr/>
            </a:pPr>
            <a:r>
              <a:rPr lang="el-GR" sz="2400" b="1" dirty="0">
                <a:latin typeface="Calibri" panose="020F0502020204030204" pitchFamily="34" charset="0"/>
                <a:cs typeface="Calibri" panose="020F0502020204030204" pitchFamily="34" charset="0"/>
              </a:rPr>
              <a:t> </a:t>
            </a:r>
          </a:p>
          <a:p>
            <a:pPr marL="342900" indent="-342900" eaLnBrk="1" fontAlgn="auto" hangingPunct="1">
              <a:spcBef>
                <a:spcPts val="0"/>
              </a:spcBef>
              <a:spcAft>
                <a:spcPts val="0"/>
              </a:spcAft>
              <a:buFont typeface="Arial" panose="020B0604020202020204" pitchFamily="34" charset="0"/>
              <a:buChar char="•"/>
              <a:defRPr/>
            </a:pPr>
            <a:r>
              <a:rPr lang="el-GR" sz="2400" b="1" dirty="0">
                <a:latin typeface="Calibri" panose="020F0502020204030204" pitchFamily="34" charset="0"/>
                <a:cs typeface="Calibri" panose="020F0502020204030204" pitchFamily="34" charset="0"/>
              </a:rPr>
              <a:t>Να αναδειχθεί η σημασία και σοβαρότητα της διαχείρισης του χρόνου ως ένας σπάνιος, άυλος,  ανελαστικός και μη </a:t>
            </a:r>
            <a:r>
              <a:rPr lang="el-GR" sz="2400" b="1" dirty="0" err="1">
                <a:latin typeface="Calibri" panose="020F0502020204030204" pitchFamily="34" charset="0"/>
                <a:cs typeface="Calibri" panose="020F0502020204030204" pitchFamily="34" charset="0"/>
              </a:rPr>
              <a:t>αναπληρούμενος</a:t>
            </a:r>
            <a:r>
              <a:rPr lang="el-GR" sz="2400" b="1" dirty="0">
                <a:latin typeface="Calibri" panose="020F0502020204030204" pitchFamily="34" charset="0"/>
                <a:cs typeface="Calibri" panose="020F0502020204030204" pitchFamily="34" charset="0"/>
              </a:rPr>
              <a:t> πόρος στη διαχείριση της σχολικής μονάδας, τόσο σε επίπεδο στελεχών, όσο και εκπαιδευτικών και μαθητών. </a:t>
            </a:r>
          </a:p>
          <a:p>
            <a:pPr marL="342900" indent="-342900" eaLnBrk="1" fontAlgn="auto" hangingPunct="1">
              <a:spcBef>
                <a:spcPts val="0"/>
              </a:spcBef>
              <a:spcAft>
                <a:spcPts val="0"/>
              </a:spcAft>
              <a:buFont typeface="Arial" panose="020B0604020202020204" pitchFamily="34" charset="0"/>
              <a:buChar char="•"/>
              <a:defRPr/>
            </a:pPr>
            <a:endParaRPr lang="el-GR" sz="2400" b="1" dirty="0">
              <a:latin typeface="Calibri" panose="020F0502020204030204" pitchFamily="34" charset="0"/>
              <a:cs typeface="Calibri" panose="020F0502020204030204" pitchFamily="34" charset="0"/>
            </a:endParaRPr>
          </a:p>
          <a:p>
            <a:pPr marL="342900" indent="-342900" eaLnBrk="1" fontAlgn="auto" hangingPunct="1">
              <a:spcBef>
                <a:spcPts val="0"/>
              </a:spcBef>
              <a:spcAft>
                <a:spcPts val="0"/>
              </a:spcAft>
              <a:buFont typeface="Arial" panose="020B0604020202020204" pitchFamily="34" charset="0"/>
              <a:buChar char="•"/>
              <a:defRPr/>
            </a:pPr>
            <a:r>
              <a:rPr lang="el-GR" sz="2400" b="1" dirty="0">
                <a:latin typeface="Calibri" panose="020F0502020204030204" pitchFamily="34" charset="0"/>
                <a:cs typeface="Calibri" panose="020F0502020204030204" pitchFamily="34" charset="0"/>
              </a:rPr>
              <a:t>Να επισημανθεί ή αρχή του </a:t>
            </a:r>
            <a:r>
              <a:rPr lang="el-GR" sz="2400" b="1" dirty="0" err="1">
                <a:latin typeface="Calibri" panose="020F0502020204030204" pitchFamily="34" charset="0"/>
                <a:cs typeface="Calibri" panose="020F0502020204030204" pitchFamily="34" charset="0"/>
              </a:rPr>
              <a:t>Pareto</a:t>
            </a:r>
            <a:r>
              <a:rPr lang="el-GR" sz="2400" b="1" dirty="0">
                <a:latin typeface="Calibri" panose="020F0502020204030204" pitchFamily="34" charset="0"/>
                <a:cs typeface="Calibri" panose="020F0502020204030204" pitchFamily="34" charset="0"/>
              </a:rPr>
              <a:t>, 80 – 20, στη διαχείριση του χρόνου και να αναλυθεί ο </a:t>
            </a:r>
            <a:r>
              <a:rPr lang="el-GR" sz="2400" b="1" dirty="0" err="1">
                <a:latin typeface="Calibri" panose="020F0502020204030204" pitchFamily="34" charset="0"/>
                <a:cs typeface="Calibri" panose="020F0502020204030204" pitchFamily="34" charset="0"/>
              </a:rPr>
              <a:t>μονοχρονιστής</a:t>
            </a:r>
            <a:r>
              <a:rPr lang="el-GR" sz="2400" b="1" dirty="0">
                <a:latin typeface="Calibri" panose="020F0502020204030204" pitchFamily="34" charset="0"/>
                <a:cs typeface="Calibri" panose="020F0502020204030204" pitchFamily="34" charset="0"/>
              </a:rPr>
              <a:t> και </a:t>
            </a:r>
            <a:r>
              <a:rPr lang="el-GR" sz="2400" b="1" dirty="0" err="1">
                <a:latin typeface="Calibri" panose="020F0502020204030204" pitchFamily="34" charset="0"/>
                <a:cs typeface="Calibri" panose="020F0502020204030204" pitchFamily="34" charset="0"/>
              </a:rPr>
              <a:t>πολυχρονιστής</a:t>
            </a:r>
            <a:r>
              <a:rPr lang="el-GR" sz="2400" b="1" dirty="0">
                <a:latin typeface="Calibri" panose="020F0502020204030204" pitchFamily="34" charset="0"/>
                <a:cs typeface="Calibri" panose="020F0502020204030204" pitchFamily="34" charset="0"/>
              </a:rPr>
              <a:t> τύπος διαχείρισης του χρόνου. </a:t>
            </a:r>
          </a:p>
        </p:txBody>
      </p:sp>
      <p:sp>
        <p:nvSpPr>
          <p:cNvPr id="3" name="TextBox 2">
            <a:extLst>
              <a:ext uri="{FF2B5EF4-FFF2-40B4-BE49-F238E27FC236}">
                <a16:creationId xmlns:a16="http://schemas.microsoft.com/office/drawing/2014/main" id="{66537889-AC5E-4377-A982-CA8B908B9B36}"/>
              </a:ext>
            </a:extLst>
          </p:cNvPr>
          <p:cNvSpPr txBox="1"/>
          <p:nvPr/>
        </p:nvSpPr>
        <p:spPr>
          <a:xfrm>
            <a:off x="2232025" y="663575"/>
            <a:ext cx="6084888" cy="522288"/>
          </a:xfrm>
          <a:prstGeom prst="rect">
            <a:avLst/>
          </a:prstGeom>
          <a:solidFill>
            <a:schemeClr val="bg1">
              <a:lumMod val="85000"/>
            </a:schemeClr>
          </a:solidFill>
          <a:ln>
            <a:solidFill>
              <a:schemeClr val="accent1">
                <a:lumMod val="25000"/>
              </a:schemeClr>
            </a:solidFill>
          </a:ln>
        </p:spPr>
        <p:txBody>
          <a:bodyPr>
            <a:spAutoFit/>
          </a:bodyPr>
          <a:lstStyle/>
          <a:p>
            <a:pPr eaLnBrk="1" fontAlgn="auto" hangingPunct="1">
              <a:spcBef>
                <a:spcPts val="0"/>
              </a:spcBef>
              <a:spcAft>
                <a:spcPts val="0"/>
              </a:spcAft>
              <a:defRPr/>
            </a:pPr>
            <a:r>
              <a:rPr lang="el-GR" sz="2800" b="1">
                <a:latin typeface="Calibri" panose="020F0502020204030204" pitchFamily="34" charset="0"/>
                <a:cs typeface="Calibri" panose="020F0502020204030204" pitchFamily="34" charset="0"/>
              </a:rPr>
              <a:t>ΣΚΟΠΟΣ</a:t>
            </a:r>
            <a:endParaRPr lang="el-GR" sz="2800" b="1" dirty="0">
              <a:latin typeface="Calibri" panose="020F0502020204030204" pitchFamily="34" charset="0"/>
              <a:cs typeface="Calibri" panose="020F0502020204030204" pitchFamily="34" charset="0"/>
            </a:endParaRPr>
          </a:p>
        </p:txBody>
      </p:sp>
      <p:sp>
        <p:nvSpPr>
          <p:cNvPr id="18437" name="Slide Number Placeholder 4">
            <a:extLst>
              <a:ext uri="{FF2B5EF4-FFF2-40B4-BE49-F238E27FC236}">
                <a16:creationId xmlns:a16="http://schemas.microsoft.com/office/drawing/2014/main" id="{D3261184-AE3A-44AB-B6E8-FC19A8D258C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556A554-36F2-4002-AF8F-F1397B83D35D}" type="slidenum">
              <a:rPr lang="el-GR" altLang="el-GR" sz="1800">
                <a:solidFill>
                  <a:schemeClr val="tx2"/>
                </a:solidFill>
              </a:rPr>
              <a:pPr>
                <a:spcBef>
                  <a:spcPct val="0"/>
                </a:spcBef>
                <a:buClrTx/>
                <a:buSzTx/>
                <a:buFontTx/>
                <a:buNone/>
              </a:pPr>
              <a:t>2</a:t>
            </a:fld>
            <a:endParaRPr lang="el-GR" altLang="el-GR" sz="140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a:extLst>
              <a:ext uri="{FF2B5EF4-FFF2-40B4-BE49-F238E27FC236}">
                <a16:creationId xmlns:a16="http://schemas.microsoft.com/office/drawing/2014/main" id="{63E96D21-C365-4D18-8DA7-66E0065C34ED}"/>
              </a:ext>
            </a:extLst>
          </p:cNvPr>
          <p:cNvSpPr>
            <a:spLocks noGrp="1"/>
          </p:cNvSpPr>
          <p:nvPr>
            <p:ph idx="1"/>
          </p:nvPr>
        </p:nvSpPr>
        <p:spPr>
          <a:xfrm>
            <a:off x="395288" y="333375"/>
            <a:ext cx="3744912" cy="2590800"/>
          </a:xfrm>
          <a:ln>
            <a:solidFill>
              <a:schemeClr val="tx2">
                <a:lumMod val="60000"/>
                <a:lumOff val="40000"/>
              </a:schemeClr>
            </a:solidFill>
          </a:ln>
        </p:spPr>
        <p:txBody>
          <a:bodyPr>
            <a:normAutofit fontScale="92500" lnSpcReduction="10000"/>
          </a:bodyPr>
          <a:lstStyle/>
          <a:p>
            <a:pPr marL="0" indent="0" algn="ctr">
              <a:buFont typeface="Wingdings" panose="05000000000000000000" pitchFamily="2" charset="2"/>
              <a:buNone/>
              <a:defRPr/>
            </a:pPr>
            <a:r>
              <a:rPr lang="el-GR" altLang="el-GR" sz="2000" b="1" dirty="0">
                <a:latin typeface="Calibri" panose="020F0502020204030204" pitchFamily="34" charset="0"/>
                <a:cs typeface="Calibri" panose="020F0502020204030204" pitchFamily="34" charset="0"/>
              </a:rPr>
              <a:t>1. ΕΠΕΙΓΟΝΤΑ ΣΗΜΑΝΤΙΚΑ </a:t>
            </a:r>
          </a:p>
          <a:p>
            <a:pPr marL="0" indent="0" algn="ctr">
              <a:buFont typeface="Wingdings" panose="05000000000000000000" pitchFamily="2" charset="2"/>
              <a:buNone/>
              <a:defRPr/>
            </a:pPr>
            <a:r>
              <a:rPr lang="el-GR" altLang="el-GR" sz="1800" b="1" dirty="0">
                <a:latin typeface="Calibri" panose="020F0502020204030204" pitchFamily="34" charset="0"/>
                <a:cs typeface="Calibri" panose="020F0502020204030204" pitchFamily="34" charset="0"/>
              </a:rPr>
              <a:t>Δραστηριότητες: </a:t>
            </a:r>
          </a:p>
          <a:p>
            <a:pPr>
              <a:defRPr/>
            </a:pPr>
            <a:r>
              <a:rPr lang="el-GR" altLang="el-GR" sz="1800" dirty="0">
                <a:latin typeface="Calibri" panose="020F0502020204030204" pitchFamily="34" charset="0"/>
                <a:cs typeface="Calibri" panose="020F0502020204030204" pitchFamily="34" charset="0"/>
              </a:rPr>
              <a:t>Κρίσεις </a:t>
            </a:r>
          </a:p>
          <a:p>
            <a:pPr>
              <a:defRPr/>
            </a:pPr>
            <a:r>
              <a:rPr lang="el-GR" altLang="el-GR" sz="1800" dirty="0">
                <a:latin typeface="Calibri" panose="020F0502020204030204" pitchFamily="34" charset="0"/>
                <a:cs typeface="Calibri" panose="020F0502020204030204" pitchFamily="34" charset="0"/>
              </a:rPr>
              <a:t>Πιεστικά προβλήματα  </a:t>
            </a:r>
          </a:p>
          <a:p>
            <a:pPr>
              <a:defRPr/>
            </a:pPr>
            <a:r>
              <a:rPr lang="el-GR" altLang="el-GR" sz="1800" dirty="0">
                <a:latin typeface="Calibri" panose="020F0502020204030204" pitchFamily="34" charset="0"/>
                <a:cs typeface="Calibri" panose="020F0502020204030204" pitchFamily="34" charset="0"/>
              </a:rPr>
              <a:t>Έργα µε προθεσμία </a:t>
            </a:r>
          </a:p>
          <a:p>
            <a:pPr>
              <a:defRPr/>
            </a:pPr>
            <a:r>
              <a:rPr lang="el-GR" altLang="el-GR" sz="1800" dirty="0">
                <a:latin typeface="Calibri" panose="020F0502020204030204" pitchFamily="34" charset="0"/>
                <a:cs typeface="Calibri" panose="020F0502020204030204" pitchFamily="34" charset="0"/>
              </a:rPr>
              <a:t>Συναντήσεις </a:t>
            </a:r>
          </a:p>
          <a:p>
            <a:pPr>
              <a:defRPr/>
            </a:pPr>
            <a:r>
              <a:rPr lang="el-GR" altLang="el-GR" sz="1800" dirty="0">
                <a:latin typeface="Calibri" panose="020F0502020204030204" pitchFamily="34" charset="0"/>
                <a:cs typeface="Calibri" panose="020F0502020204030204" pitchFamily="34" charset="0"/>
              </a:rPr>
              <a:t>Εισηγήσεις-παρουσιάσεις</a:t>
            </a:r>
          </a:p>
        </p:txBody>
      </p:sp>
      <p:sp>
        <p:nvSpPr>
          <p:cNvPr id="37895" name="Slide Number Placeholder 2">
            <a:extLst>
              <a:ext uri="{FF2B5EF4-FFF2-40B4-BE49-F238E27FC236}">
                <a16:creationId xmlns:a16="http://schemas.microsoft.com/office/drawing/2014/main" id="{3C1419C4-175B-4E7D-8BCD-6237BFFCDE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D4AE117-9ED0-4978-85E3-A77D55BA6EC6}" type="slidenum">
              <a:rPr lang="el-GR" altLang="el-GR" sz="1800">
                <a:solidFill>
                  <a:schemeClr val="tx2"/>
                </a:solidFill>
              </a:rPr>
              <a:pPr>
                <a:spcBef>
                  <a:spcPct val="0"/>
                </a:spcBef>
                <a:buClrTx/>
                <a:buSzTx/>
                <a:buFontTx/>
                <a:buNone/>
              </a:pPr>
              <a:t>20</a:t>
            </a:fld>
            <a:endParaRPr lang="el-GR" altLang="el-GR" sz="1400">
              <a:solidFill>
                <a:schemeClr val="tx2"/>
              </a:solidFill>
            </a:endParaRPr>
          </a:p>
        </p:txBody>
      </p:sp>
      <p:sp>
        <p:nvSpPr>
          <p:cNvPr id="4" name="Content Placeholder 2">
            <a:extLst>
              <a:ext uri="{FF2B5EF4-FFF2-40B4-BE49-F238E27FC236}">
                <a16:creationId xmlns:a16="http://schemas.microsoft.com/office/drawing/2014/main" id="{03E75F9B-2500-4AEE-B767-3B697144DEC0}"/>
              </a:ext>
            </a:extLst>
          </p:cNvPr>
          <p:cNvSpPr txBox="1">
            <a:spLocks/>
          </p:cNvSpPr>
          <p:nvPr/>
        </p:nvSpPr>
        <p:spPr bwMode="auto">
          <a:xfrm>
            <a:off x="4662488" y="404813"/>
            <a:ext cx="4230687" cy="2519362"/>
          </a:xfrm>
          <a:prstGeom prst="rect">
            <a:avLst/>
          </a:prstGeom>
          <a:noFill/>
          <a:ln w="9525">
            <a:solidFill>
              <a:srgbClr val="000000"/>
            </a:solidFill>
            <a:miter lim="800000"/>
            <a:headEnd/>
            <a:tailEnd/>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lgn="ctr">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2. ΜΗ ΕΠΕΙΓΟΝΤΑ, ΣΗΜΑΝΤΙΚΑ </a:t>
            </a:r>
          </a:p>
          <a:p>
            <a:pPr marL="0" indent="0" algn="ctr">
              <a:buFont typeface="Wingdings" panose="05000000000000000000" pitchFamily="2" charset="2"/>
              <a:buNone/>
              <a:defRPr/>
            </a:pPr>
            <a:r>
              <a:rPr lang="el-GR" altLang="el-GR" sz="1800" b="1" kern="0" dirty="0">
                <a:latin typeface="Calibri" panose="020F0502020204030204" pitchFamily="34" charset="0"/>
                <a:cs typeface="Calibri" panose="020F0502020204030204" pitchFamily="34" charset="0"/>
              </a:rPr>
              <a:t>Δραστηριότητες: </a:t>
            </a:r>
          </a:p>
          <a:p>
            <a:pPr>
              <a:defRPr/>
            </a:pPr>
            <a:r>
              <a:rPr lang="el-GR" altLang="el-GR" sz="1800" kern="0" dirty="0">
                <a:latin typeface="Calibri" panose="020F0502020204030204" pitchFamily="34" charset="0"/>
                <a:cs typeface="Calibri" panose="020F0502020204030204" pitchFamily="34" charset="0"/>
              </a:rPr>
              <a:t>Πρόληψη </a:t>
            </a:r>
          </a:p>
          <a:p>
            <a:pPr>
              <a:defRPr/>
            </a:pPr>
            <a:r>
              <a:rPr lang="el-GR" altLang="el-GR" sz="1800" kern="0" dirty="0">
                <a:latin typeface="Calibri" panose="020F0502020204030204" pitchFamily="34" charset="0"/>
                <a:cs typeface="Calibri" panose="020F0502020204030204" pitchFamily="34" charset="0"/>
              </a:rPr>
              <a:t>Κτίσιμο σχέσεων </a:t>
            </a:r>
          </a:p>
          <a:p>
            <a:pPr>
              <a:defRPr/>
            </a:pPr>
            <a:r>
              <a:rPr lang="en-US" altLang="el-GR" sz="1800" kern="0" dirty="0" err="1">
                <a:latin typeface="Calibri" panose="020F0502020204030204" pitchFamily="34" charset="0"/>
                <a:cs typeface="Calibri" panose="020F0502020204030204" pitchFamily="34" charset="0"/>
              </a:rPr>
              <a:t>Αν</a:t>
            </a:r>
            <a:r>
              <a:rPr lang="en-US" altLang="el-GR" sz="1800" kern="0" dirty="0">
                <a:latin typeface="Calibri" panose="020F0502020204030204" pitchFamily="34" charset="0"/>
                <a:cs typeface="Calibri" panose="020F0502020204030204" pitchFamily="34" charset="0"/>
              </a:rPr>
              <a:t>αγνώριση νέων ευκαιριών </a:t>
            </a:r>
            <a:endParaRPr lang="el-GR" altLang="el-GR" sz="1800" kern="0" dirty="0">
              <a:latin typeface="Calibri" panose="020F0502020204030204" pitchFamily="34" charset="0"/>
              <a:cs typeface="Calibri" panose="020F0502020204030204" pitchFamily="34" charset="0"/>
            </a:endParaRPr>
          </a:p>
          <a:p>
            <a:pPr>
              <a:defRPr/>
            </a:pPr>
            <a:r>
              <a:rPr lang="en-US" altLang="el-GR" sz="1800" kern="0" dirty="0" err="1">
                <a:latin typeface="Calibri" panose="020F0502020204030204" pitchFamily="34" charset="0"/>
                <a:cs typeface="Calibri" panose="020F0502020204030204" pitchFamily="34" charset="0"/>
              </a:rPr>
              <a:t>Προγρ</a:t>
            </a:r>
            <a:r>
              <a:rPr lang="en-US" altLang="el-GR" sz="1800" kern="0" dirty="0">
                <a:latin typeface="Calibri" panose="020F0502020204030204" pitchFamily="34" charset="0"/>
                <a:cs typeface="Calibri" panose="020F0502020204030204" pitchFamily="34" charset="0"/>
              </a:rPr>
              <a:t>αµµατισµός </a:t>
            </a:r>
            <a:endParaRPr lang="el-GR" altLang="el-GR" sz="1800" kern="0" dirty="0">
              <a:latin typeface="Calibri" panose="020F0502020204030204" pitchFamily="34" charset="0"/>
              <a:cs typeface="Calibri" panose="020F0502020204030204" pitchFamily="34" charset="0"/>
            </a:endParaRPr>
          </a:p>
          <a:p>
            <a:pPr>
              <a:defRPr/>
            </a:pPr>
            <a:r>
              <a:rPr lang="en-US" altLang="el-GR" sz="1800" kern="0" dirty="0" err="1">
                <a:latin typeface="Calibri" panose="020F0502020204030204" pitchFamily="34" charset="0"/>
                <a:cs typeface="Calibri" panose="020F0502020204030204" pitchFamily="34" charset="0"/>
              </a:rPr>
              <a:t>Ψυχ</a:t>
            </a:r>
            <a:r>
              <a:rPr lang="en-US" altLang="el-GR" sz="1800" kern="0" dirty="0">
                <a:latin typeface="Calibri" panose="020F0502020204030204" pitchFamily="34" charset="0"/>
                <a:cs typeface="Calibri" panose="020F0502020204030204" pitchFamily="34" charset="0"/>
              </a:rPr>
              <a:t>αγωγία </a:t>
            </a:r>
            <a:endParaRPr lang="el-GR" altLang="el-GR" sz="1800" kern="0" dirty="0">
              <a:latin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04F7E67C-0528-4710-9BCA-C875B899807B}"/>
              </a:ext>
            </a:extLst>
          </p:cNvPr>
          <p:cNvSpPr txBox="1">
            <a:spLocks/>
          </p:cNvSpPr>
          <p:nvPr/>
        </p:nvSpPr>
        <p:spPr bwMode="auto">
          <a:xfrm>
            <a:off x="395288" y="3429000"/>
            <a:ext cx="3744912" cy="2808288"/>
          </a:xfrm>
          <a:prstGeom prst="rect">
            <a:avLst/>
          </a:prstGeom>
          <a:noFill/>
          <a:ln w="9525">
            <a:solidFill>
              <a:srgbClr val="000000"/>
            </a:solidFill>
            <a:miter lim="800000"/>
            <a:headEnd/>
            <a:tailEnd/>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lgn="ctr">
              <a:buFont typeface="Wingdings" panose="05000000000000000000" pitchFamily="2" charset="2"/>
              <a:buNone/>
              <a:defRPr/>
            </a:pPr>
            <a:r>
              <a:rPr lang="el-GR" altLang="el-GR" sz="1800" kern="0" dirty="0">
                <a:latin typeface="Calibri" panose="020F0502020204030204" pitchFamily="34" charset="0"/>
                <a:cs typeface="Calibri" panose="020F0502020204030204" pitchFamily="34" charset="0"/>
              </a:rPr>
              <a:t>3</a:t>
            </a:r>
            <a:r>
              <a:rPr lang="el-GR" altLang="el-GR" sz="1800" b="1" kern="0" dirty="0">
                <a:latin typeface="Calibri" panose="020F0502020204030204" pitchFamily="34" charset="0"/>
                <a:cs typeface="Calibri" panose="020F0502020204030204" pitchFamily="34" charset="0"/>
              </a:rPr>
              <a:t>. ΕΠΕΙΓΟΝΤΑ, ΜΗ ΣΗΜΑΝΤΙΚΑ </a:t>
            </a:r>
          </a:p>
          <a:p>
            <a:pPr marL="0" indent="0" algn="ctr">
              <a:buFont typeface="Wingdings" panose="05000000000000000000" pitchFamily="2" charset="2"/>
              <a:buNone/>
              <a:defRPr/>
            </a:pPr>
            <a:r>
              <a:rPr lang="el-GR" altLang="el-GR" sz="1800" b="1" kern="0" dirty="0">
                <a:latin typeface="Calibri" panose="020F0502020204030204" pitchFamily="34" charset="0"/>
                <a:cs typeface="Calibri" panose="020F0502020204030204" pitchFamily="34" charset="0"/>
              </a:rPr>
              <a:t> Δραστηριότητες</a:t>
            </a:r>
            <a:r>
              <a:rPr lang="el-GR" altLang="el-GR" sz="1800" kern="0" dirty="0">
                <a:latin typeface="Calibri" panose="020F0502020204030204" pitchFamily="34" charset="0"/>
                <a:cs typeface="Calibri" panose="020F0502020204030204" pitchFamily="34" charset="0"/>
              </a:rPr>
              <a:t>: </a:t>
            </a:r>
          </a:p>
          <a:p>
            <a:pPr>
              <a:defRPr/>
            </a:pPr>
            <a:r>
              <a:rPr lang="el-GR" altLang="el-GR" sz="1800" kern="0" dirty="0">
                <a:latin typeface="Calibri" panose="020F0502020204030204" pitchFamily="34" charset="0"/>
                <a:cs typeface="Calibri" panose="020F0502020204030204" pitchFamily="34" charset="0"/>
              </a:rPr>
              <a:t>Διακοπές </a:t>
            </a:r>
          </a:p>
          <a:p>
            <a:pPr>
              <a:defRPr/>
            </a:pPr>
            <a:r>
              <a:rPr lang="el-GR" altLang="el-GR" sz="1800" kern="0" dirty="0">
                <a:latin typeface="Calibri" panose="020F0502020204030204" pitchFamily="34" charset="0"/>
                <a:cs typeface="Calibri" panose="020F0502020204030204" pitchFamily="34" charset="0"/>
              </a:rPr>
              <a:t>Κάποια τηλέφωνα </a:t>
            </a:r>
          </a:p>
          <a:p>
            <a:pPr>
              <a:defRPr/>
            </a:pPr>
            <a:r>
              <a:rPr lang="el-GR" altLang="el-GR" sz="1800" kern="0" dirty="0">
                <a:latin typeface="Calibri" panose="020F0502020204030204" pitchFamily="34" charset="0"/>
                <a:cs typeface="Calibri" panose="020F0502020204030204" pitchFamily="34" charset="0"/>
              </a:rPr>
              <a:t>Κάποια αλληλογραφία </a:t>
            </a:r>
          </a:p>
          <a:p>
            <a:pPr>
              <a:defRPr/>
            </a:pPr>
            <a:r>
              <a:rPr lang="el-GR" altLang="el-GR" sz="1800" kern="0" dirty="0">
                <a:latin typeface="Calibri" panose="020F0502020204030204" pitchFamily="34" charset="0"/>
                <a:cs typeface="Calibri" panose="020F0502020204030204" pitchFamily="34" charset="0"/>
              </a:rPr>
              <a:t>Κάποιες συναντήσεις </a:t>
            </a:r>
          </a:p>
          <a:p>
            <a:pPr>
              <a:defRPr/>
            </a:pPr>
            <a:r>
              <a:rPr lang="el-GR" altLang="el-GR" sz="1800" kern="0" dirty="0">
                <a:latin typeface="Calibri" panose="020F0502020204030204" pitchFamily="34" charset="0"/>
                <a:cs typeface="Calibri" panose="020F0502020204030204" pitchFamily="34" charset="0"/>
              </a:rPr>
              <a:t>Επείγοντα περιστατικά </a:t>
            </a:r>
          </a:p>
          <a:p>
            <a:pPr>
              <a:defRPr/>
            </a:pPr>
            <a:endParaRPr lang="el-GR" altLang="el-GR" sz="1800" kern="0" dirty="0">
              <a:latin typeface="Calibri" panose="020F0502020204030204" pitchFamily="34" charset="0"/>
              <a:cs typeface="Calibri" panose="020F0502020204030204" pitchFamily="34" charset="0"/>
            </a:endParaRPr>
          </a:p>
        </p:txBody>
      </p:sp>
      <p:sp>
        <p:nvSpPr>
          <p:cNvPr id="6" name="Content Placeholder 2">
            <a:extLst>
              <a:ext uri="{FF2B5EF4-FFF2-40B4-BE49-F238E27FC236}">
                <a16:creationId xmlns:a16="http://schemas.microsoft.com/office/drawing/2014/main" id="{F0967961-31C6-4A72-9771-A7D10217B763}"/>
              </a:ext>
            </a:extLst>
          </p:cNvPr>
          <p:cNvSpPr txBox="1">
            <a:spLocks/>
          </p:cNvSpPr>
          <p:nvPr/>
        </p:nvSpPr>
        <p:spPr bwMode="auto">
          <a:xfrm>
            <a:off x="4508500" y="3441700"/>
            <a:ext cx="4384675" cy="2795588"/>
          </a:xfrm>
          <a:prstGeom prst="rect">
            <a:avLst/>
          </a:prstGeom>
          <a:noFill/>
          <a:ln w="9525">
            <a:solidFill>
              <a:srgbClr val="000000"/>
            </a:solidFill>
            <a:miter lim="800000"/>
            <a:headEnd/>
            <a:tailEnd/>
          </a:ln>
        </p:spPr>
        <p:txBody>
          <a:bodyPr/>
          <a:lst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a:lstStyle>
          <a:p>
            <a:pPr marL="0" indent="0" algn="ctr">
              <a:buFont typeface="Wingdings" panose="05000000000000000000" pitchFamily="2" charset="2"/>
              <a:buNone/>
              <a:defRPr/>
            </a:pPr>
            <a:r>
              <a:rPr lang="el-GR" altLang="el-GR" sz="2000" b="1" kern="0" dirty="0">
                <a:latin typeface="Calibri" panose="020F0502020204030204" pitchFamily="34" charset="0"/>
                <a:cs typeface="Calibri" panose="020F0502020204030204" pitchFamily="34" charset="0"/>
              </a:rPr>
              <a:t>4</a:t>
            </a:r>
            <a:r>
              <a:rPr lang="el-GR" altLang="el-GR" sz="1800" b="1" kern="0" dirty="0">
                <a:latin typeface="Calibri" panose="020F0502020204030204" pitchFamily="34" charset="0"/>
                <a:cs typeface="Calibri" panose="020F0502020204030204" pitchFamily="34" charset="0"/>
              </a:rPr>
              <a:t>. ΜΗ ΕΠΕΙΓΟΝΤΑ,  ΜΗ ΣΗΜΑΝΤΙΚΑ </a:t>
            </a:r>
          </a:p>
          <a:p>
            <a:pPr marL="0" indent="0" algn="ctr">
              <a:buFont typeface="Wingdings" panose="05000000000000000000" pitchFamily="2" charset="2"/>
              <a:buNone/>
              <a:defRPr/>
            </a:pPr>
            <a:r>
              <a:rPr lang="el-GR" altLang="el-GR" sz="1800" b="1" kern="0" dirty="0">
                <a:latin typeface="Calibri" panose="020F0502020204030204" pitchFamily="34" charset="0"/>
                <a:cs typeface="Calibri" panose="020F0502020204030204" pitchFamily="34" charset="0"/>
              </a:rPr>
              <a:t> Δραστηριότητες: </a:t>
            </a:r>
          </a:p>
          <a:p>
            <a:pPr>
              <a:defRPr/>
            </a:pPr>
            <a:r>
              <a:rPr lang="el-GR" altLang="el-GR" sz="1800" kern="0" dirty="0">
                <a:latin typeface="Calibri" panose="020F0502020204030204" pitchFamily="34" charset="0"/>
                <a:cs typeface="Calibri" panose="020F0502020204030204" pitchFamily="34" charset="0"/>
              </a:rPr>
              <a:t>Μικρά µη  σημαντικά  ζητήματα </a:t>
            </a:r>
          </a:p>
          <a:p>
            <a:pPr>
              <a:defRPr/>
            </a:pPr>
            <a:r>
              <a:rPr lang="el-GR" altLang="el-GR" sz="1800" kern="0" dirty="0">
                <a:latin typeface="Calibri" panose="020F0502020204030204" pitchFamily="34" charset="0"/>
                <a:cs typeface="Calibri" panose="020F0502020204030204" pitchFamily="34" charset="0"/>
              </a:rPr>
              <a:t>Κάποια αλληλογραφία </a:t>
            </a:r>
          </a:p>
          <a:p>
            <a:pPr>
              <a:defRPr/>
            </a:pPr>
            <a:r>
              <a:rPr lang="el-GR" altLang="el-GR" sz="1800" kern="0" dirty="0">
                <a:latin typeface="Calibri" panose="020F0502020204030204" pitchFamily="34" charset="0"/>
                <a:cs typeface="Calibri" panose="020F0502020204030204" pitchFamily="34" charset="0"/>
              </a:rPr>
              <a:t>Κάποια τηλέφωνα </a:t>
            </a:r>
          </a:p>
          <a:p>
            <a:pPr>
              <a:defRPr/>
            </a:pPr>
            <a:r>
              <a:rPr lang="el-GR" altLang="el-GR" sz="1800" kern="0" dirty="0">
                <a:latin typeface="Calibri" panose="020F0502020204030204" pitchFamily="34" charset="0"/>
                <a:cs typeface="Calibri" panose="020F0502020204030204" pitchFamily="34" charset="0"/>
              </a:rPr>
              <a:t>Ευχάριστες δραστηριότητες </a:t>
            </a:r>
          </a:p>
          <a:p>
            <a:pPr>
              <a:defRPr/>
            </a:pPr>
            <a:r>
              <a:rPr lang="el-GR" altLang="el-GR" sz="1800" kern="0" dirty="0">
                <a:latin typeface="Calibri" panose="020F0502020204030204" pitchFamily="34" charset="0"/>
                <a:cs typeface="Calibri" panose="020F0502020204030204" pitchFamily="34" charset="0"/>
              </a:rPr>
              <a:t>Άχρηστες Δραστηριότητες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D6A948B-6B29-4CE4-B683-06EFFB766044}"/>
              </a:ext>
            </a:extLst>
          </p:cNvPr>
          <p:cNvSpPr>
            <a:spLocks noGrp="1"/>
          </p:cNvSpPr>
          <p:nvPr>
            <p:ph type="title"/>
          </p:nvPr>
        </p:nvSpPr>
        <p:spPr>
          <a:xfrm>
            <a:off x="328613" y="196850"/>
            <a:ext cx="8486775" cy="933450"/>
          </a:xfrm>
          <a:solidFill>
            <a:schemeClr val="bg1">
              <a:lumMod val="85000"/>
            </a:schemeClr>
          </a:solidFill>
        </p:spPr>
        <p:txBody>
          <a:bodyPr/>
          <a:lstStyle/>
          <a:p>
            <a:pPr algn="ctr">
              <a:defRPr/>
            </a:pPr>
            <a:r>
              <a:rPr lang="el-GR" altLang="el-GR" sz="2400" b="1" dirty="0">
                <a:solidFill>
                  <a:schemeClr val="tx1"/>
                </a:solidFill>
                <a:latin typeface="Calibri" panose="020F0502020204030204" pitchFamily="34" charset="0"/>
                <a:cs typeface="Calibri" panose="020F0502020204030204" pitchFamily="34" charset="0"/>
              </a:rPr>
              <a:t> ΣΤΙΛ ΟΡΓΑΝΩΣΗΣ ΧΡΟΝΟΥ: </a:t>
            </a:r>
            <a:br>
              <a:rPr lang="el-GR" altLang="el-GR" sz="2400" b="1" dirty="0">
                <a:solidFill>
                  <a:schemeClr val="tx1"/>
                </a:solidFill>
                <a:latin typeface="Calibri" panose="020F0502020204030204" pitchFamily="34" charset="0"/>
                <a:cs typeface="Calibri" panose="020F0502020204030204" pitchFamily="34" charset="0"/>
              </a:rPr>
            </a:br>
            <a:r>
              <a:rPr lang="el-GR" altLang="el-GR" sz="2400" b="1" dirty="0">
                <a:solidFill>
                  <a:schemeClr val="tx1"/>
                </a:solidFill>
                <a:latin typeface="Calibri" panose="020F0502020204030204" pitchFamily="34" charset="0"/>
                <a:cs typeface="Calibri" panose="020F0502020204030204" pitchFamily="34" charset="0"/>
              </a:rPr>
              <a:t>ΜΟΝΟΧΡΟΝΙΣΜΟΣ – ΠΟΛΥΧΡΟΝΙΣΜΟΣ</a:t>
            </a:r>
            <a:endParaRPr lang="el-GR" altLang="el-GR" sz="2400" b="1" dirty="0">
              <a:latin typeface="Calibri" panose="020F0502020204030204" pitchFamily="34" charset="0"/>
              <a:cs typeface="Calibri" panose="020F0502020204030204" pitchFamily="34" charset="0"/>
            </a:endParaRPr>
          </a:p>
        </p:txBody>
      </p:sp>
      <p:sp>
        <p:nvSpPr>
          <p:cNvPr id="38915" name="Content Placeholder 2">
            <a:extLst>
              <a:ext uri="{FF2B5EF4-FFF2-40B4-BE49-F238E27FC236}">
                <a16:creationId xmlns:a16="http://schemas.microsoft.com/office/drawing/2014/main" id="{5D018896-3DDB-47C1-947D-9F919742A7B3}"/>
              </a:ext>
            </a:extLst>
          </p:cNvPr>
          <p:cNvSpPr>
            <a:spLocks noGrp="1" noChangeArrowheads="1"/>
          </p:cNvSpPr>
          <p:nvPr>
            <p:ph idx="1"/>
          </p:nvPr>
        </p:nvSpPr>
        <p:spPr>
          <a:xfrm>
            <a:off x="433388" y="1371600"/>
            <a:ext cx="7772400" cy="1552575"/>
          </a:xfrm>
        </p:spPr>
        <p:txBody>
          <a:bodyPr>
            <a:normAutofit/>
          </a:bodyPr>
          <a:lstStyle/>
          <a:p>
            <a:pPr marL="0" indent="0" algn="just">
              <a:buFont typeface="Wingdings" panose="05000000000000000000" pitchFamily="2" charset="2"/>
              <a:buNone/>
            </a:pPr>
            <a:r>
              <a:rPr lang="el-GR" altLang="el-GR" sz="2400" b="1">
                <a:latin typeface="Calibri" panose="020F0502020204030204" pitchFamily="34" charset="0"/>
                <a:cs typeface="Calibri" panose="020F0502020204030204" pitchFamily="34" charset="0"/>
              </a:rPr>
              <a:t>Ο πολυχρονισμός και ο μονοχρονισμός, είναι προσωπικά χαρακτηριστικά και στυλ διαχείρισης του χρόνου, που έχουν μελετηθεί περισσότερο σε σχέση με τη διαχείριση του χρόνου</a:t>
            </a:r>
          </a:p>
        </p:txBody>
      </p:sp>
      <p:sp>
        <p:nvSpPr>
          <p:cNvPr id="38919" name="Slide Number Placeholder 3">
            <a:extLst>
              <a:ext uri="{FF2B5EF4-FFF2-40B4-BE49-F238E27FC236}">
                <a16:creationId xmlns:a16="http://schemas.microsoft.com/office/drawing/2014/main" id="{921AA487-8E05-4464-A4E4-A4AB3C61FD6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13EC165C-1311-447D-92B1-5955ED3F4385}" type="slidenum">
              <a:rPr lang="el-GR" altLang="el-GR" sz="1800">
                <a:solidFill>
                  <a:schemeClr val="tx2"/>
                </a:solidFill>
              </a:rPr>
              <a:pPr>
                <a:spcBef>
                  <a:spcPct val="0"/>
                </a:spcBef>
                <a:buClrTx/>
                <a:buSzTx/>
                <a:buFontTx/>
                <a:buNone/>
              </a:pPr>
              <a:t>21</a:t>
            </a:fld>
            <a:endParaRPr lang="el-GR" altLang="el-GR" sz="1400">
              <a:solidFill>
                <a:schemeClr val="tx2"/>
              </a:solidFill>
            </a:endParaRPr>
          </a:p>
        </p:txBody>
      </p:sp>
      <p:sp>
        <p:nvSpPr>
          <p:cNvPr id="3" name="Ορθογώνιο 2">
            <a:extLst>
              <a:ext uri="{FF2B5EF4-FFF2-40B4-BE49-F238E27FC236}">
                <a16:creationId xmlns:a16="http://schemas.microsoft.com/office/drawing/2014/main" id="{17689F2D-F33E-46E7-B8CC-C3ADD3DFB317}"/>
              </a:ext>
            </a:extLst>
          </p:cNvPr>
          <p:cNvSpPr/>
          <p:nvPr/>
        </p:nvSpPr>
        <p:spPr>
          <a:xfrm>
            <a:off x="433388" y="3406775"/>
            <a:ext cx="3633787" cy="1568450"/>
          </a:xfrm>
          <a:prstGeom prst="rect">
            <a:avLst/>
          </a:prstGeom>
          <a:solidFill>
            <a:schemeClr val="accent2">
              <a:lumMod val="20000"/>
              <a:lumOff val="80000"/>
            </a:schemeClr>
          </a:solidFill>
          <a:ln>
            <a:solidFill>
              <a:schemeClr val="tx2">
                <a:lumMod val="60000"/>
                <a:lumOff val="40000"/>
              </a:schemeClr>
            </a:solidFill>
          </a:ln>
        </p:spPr>
        <p:txBody>
          <a:bodyPr>
            <a:spAutoFit/>
          </a:bodyPr>
          <a:lstStyle/>
          <a:p>
            <a:pPr algn="just" eaLnBrk="1" fontAlgn="auto" hangingPunct="1">
              <a:spcBef>
                <a:spcPts val="0"/>
              </a:spcBef>
              <a:spcAft>
                <a:spcPts val="0"/>
              </a:spcAft>
              <a:defRPr/>
            </a:pPr>
            <a:r>
              <a:rPr lang="el-GR" altLang="el-GR" sz="2400" b="1" dirty="0">
                <a:latin typeface="Calibri" panose="020F0502020204030204" pitchFamily="34" charset="0"/>
                <a:cs typeface="Calibri" panose="020F0502020204030204" pitchFamily="34" charset="0"/>
              </a:rPr>
              <a:t>Πολυχρονισμός: </a:t>
            </a:r>
          </a:p>
          <a:p>
            <a:pPr eaLnBrk="1" fontAlgn="auto" hangingPunct="1">
              <a:spcBef>
                <a:spcPts val="0"/>
              </a:spcBef>
              <a:spcAft>
                <a:spcPts val="0"/>
              </a:spcAft>
              <a:defRPr/>
            </a:pPr>
            <a:r>
              <a:rPr lang="el-GR" altLang="el-GR" dirty="0">
                <a:latin typeface="Calibri" panose="020F0502020204030204" pitchFamily="34" charset="0"/>
                <a:cs typeface="Calibri" panose="020F0502020204030204" pitchFamily="34" charset="0"/>
              </a:rPr>
              <a:t>Ο βαθμός στον οποίο οι άνθρωποι προτιμούν να εμπλέκονται σε δύο ή περισσότερες εργασίες ή γεγονότα ταυτόχρονα </a:t>
            </a:r>
          </a:p>
        </p:txBody>
      </p:sp>
      <p:sp>
        <p:nvSpPr>
          <p:cNvPr id="6" name="Ορθογώνιο 5">
            <a:extLst>
              <a:ext uri="{FF2B5EF4-FFF2-40B4-BE49-F238E27FC236}">
                <a16:creationId xmlns:a16="http://schemas.microsoft.com/office/drawing/2014/main" id="{F9D607AF-14EC-4956-9593-81088E0A489D}"/>
              </a:ext>
            </a:extLst>
          </p:cNvPr>
          <p:cNvSpPr/>
          <p:nvPr/>
        </p:nvSpPr>
        <p:spPr>
          <a:xfrm>
            <a:off x="4572000" y="3406775"/>
            <a:ext cx="3576638" cy="1568450"/>
          </a:xfrm>
          <a:prstGeom prst="rect">
            <a:avLst/>
          </a:prstGeom>
          <a:solidFill>
            <a:schemeClr val="accent2">
              <a:lumMod val="20000"/>
              <a:lumOff val="80000"/>
            </a:schemeClr>
          </a:solidFill>
          <a:ln>
            <a:solidFill>
              <a:schemeClr val="tx2">
                <a:lumMod val="60000"/>
                <a:lumOff val="40000"/>
              </a:schemeClr>
            </a:solidFill>
          </a:ln>
        </p:spPr>
        <p:txBody>
          <a:bodyPr>
            <a:spAutoFit/>
          </a:bodyPr>
          <a:lstStyle/>
          <a:p>
            <a:pPr eaLnBrk="1" fontAlgn="auto" hangingPunct="1">
              <a:spcBef>
                <a:spcPts val="0"/>
              </a:spcBef>
              <a:spcAft>
                <a:spcPts val="0"/>
              </a:spcAft>
              <a:defRPr/>
            </a:pPr>
            <a:r>
              <a:rPr lang="el-GR" altLang="el-GR" sz="2400" b="1" dirty="0" err="1">
                <a:latin typeface="Calibri" panose="020F0502020204030204" pitchFamily="34" charset="0"/>
                <a:cs typeface="Calibri" panose="020F0502020204030204" pitchFamily="34" charset="0"/>
              </a:rPr>
              <a:t>Μονοχρονισµός</a:t>
            </a:r>
            <a:r>
              <a:rPr lang="el-GR" altLang="el-GR" sz="2400" b="1" dirty="0">
                <a:latin typeface="Calibri" panose="020F0502020204030204" pitchFamily="34" charset="0"/>
                <a:cs typeface="Calibri" panose="020F0502020204030204" pitchFamily="34" charset="0"/>
              </a:rPr>
              <a:t>: </a:t>
            </a:r>
          </a:p>
          <a:p>
            <a:pPr eaLnBrk="1" fontAlgn="auto" hangingPunct="1">
              <a:spcBef>
                <a:spcPts val="0"/>
              </a:spcBef>
              <a:spcAft>
                <a:spcPts val="0"/>
              </a:spcAft>
              <a:defRPr/>
            </a:pPr>
            <a:r>
              <a:rPr lang="el-GR" altLang="el-GR" dirty="0">
                <a:latin typeface="Calibri" panose="020F0502020204030204" pitchFamily="34" charset="0"/>
                <a:cs typeface="Calibri" panose="020F0502020204030204" pitchFamily="34" charset="0"/>
              </a:rPr>
              <a:t>Η </a:t>
            </a:r>
            <a:r>
              <a:rPr lang="el-GR" altLang="el-GR" dirty="0" err="1">
                <a:latin typeface="Calibri" panose="020F0502020204030204" pitchFamily="34" charset="0"/>
                <a:cs typeface="Calibri" panose="020F0502020204030204" pitchFamily="34" charset="0"/>
              </a:rPr>
              <a:t>προτίµηση</a:t>
            </a:r>
            <a:r>
              <a:rPr lang="el-GR" altLang="el-GR" dirty="0">
                <a:latin typeface="Calibri" panose="020F0502020204030204" pitchFamily="34" charset="0"/>
                <a:cs typeface="Calibri" panose="020F0502020204030204" pitchFamily="34" charset="0"/>
              </a:rPr>
              <a:t> των </a:t>
            </a:r>
            <a:r>
              <a:rPr lang="el-GR" altLang="el-GR" dirty="0" err="1">
                <a:latin typeface="Calibri" panose="020F0502020204030204" pitchFamily="34" charset="0"/>
                <a:cs typeface="Calibri" panose="020F0502020204030204" pitchFamily="34" charset="0"/>
              </a:rPr>
              <a:t>ατόµων</a:t>
            </a:r>
            <a:r>
              <a:rPr lang="el-GR" altLang="el-GR" dirty="0">
                <a:latin typeface="Calibri" panose="020F0502020204030204" pitchFamily="34" charset="0"/>
                <a:cs typeface="Calibri" panose="020F0502020204030204" pitchFamily="34" charset="0"/>
              </a:rPr>
              <a:t> να ασχολούνται και να διεκπεραιώνουν µια δραστηριότητα κάθε φορά </a:t>
            </a:r>
            <a:r>
              <a:rPr lang="en-US" altLang="el-GR" dirty="0">
                <a:latin typeface="Calibri" panose="020F0502020204030204" pitchFamily="34" charset="0"/>
                <a:cs typeface="Calibri" panose="020F0502020204030204" pitchFamily="34" charset="0"/>
              </a:rPr>
              <a:t>-</a:t>
            </a:r>
            <a:r>
              <a:rPr lang="en-US" altLang="el-GR" dirty="0">
                <a:latin typeface="Calibri" panose="020F0502020204030204" pitchFamily="34" charset="0"/>
                <a:cs typeface="Calibri" panose="020F0502020204030204" pitchFamily="34" charset="0"/>
                <a:sym typeface="Wingdings" pitchFamily="2" charset="2"/>
              </a:rPr>
              <a:t></a:t>
            </a:r>
            <a:r>
              <a:rPr lang="en-US" altLang="el-GR" dirty="0">
                <a:latin typeface="Calibri" panose="020F0502020204030204" pitchFamily="34" charset="0"/>
                <a:cs typeface="Calibri" panose="020F0502020204030204" pitchFamily="34" charset="0"/>
              </a:rPr>
              <a:t>One at a time</a:t>
            </a:r>
            <a:endParaRPr lang="el-GR" altLang="el-GR" dirty="0">
              <a:latin typeface="Calibri" panose="020F0502020204030204" pitchFamily="34" charset="0"/>
              <a:cs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9D6267D-5945-4BA6-9894-D8E28CAA5FC5}"/>
              </a:ext>
            </a:extLst>
          </p:cNvPr>
          <p:cNvSpPr>
            <a:spLocks noGrp="1" noChangeArrowheads="1"/>
          </p:cNvSpPr>
          <p:nvPr>
            <p:ph type="title"/>
          </p:nvPr>
        </p:nvSpPr>
        <p:spPr>
          <a:xfrm>
            <a:off x="606425" y="333375"/>
            <a:ext cx="7772400" cy="503238"/>
          </a:xfrm>
          <a:solidFill>
            <a:schemeClr val="bg1">
              <a:lumMod val="85000"/>
            </a:schemeClr>
          </a:solidFill>
        </p:spPr>
        <p:txBody>
          <a:bodyPr/>
          <a:lstStyle/>
          <a:p>
            <a:pPr algn="ctr" eaLnBrk="1" hangingPunct="1">
              <a:defRPr/>
            </a:pPr>
            <a:r>
              <a:rPr lang="el-GR" altLang="el-GR" sz="2400" b="1" dirty="0">
                <a:latin typeface="Calibri" panose="020F0502020204030204" pitchFamily="34" charset="0"/>
                <a:cs typeface="Calibri" panose="020F0502020204030204" pitchFamily="34" charset="0"/>
              </a:rPr>
              <a:t>ΔΙΕΥΘΥΝΤΗΣ ΣΧΟΛΕΙΟΥ ΚΑΙ ΧΡΟΝΟΣ </a:t>
            </a:r>
          </a:p>
        </p:txBody>
      </p:sp>
      <p:sp>
        <p:nvSpPr>
          <p:cNvPr id="39939" name="Rectangle 3">
            <a:extLst>
              <a:ext uri="{FF2B5EF4-FFF2-40B4-BE49-F238E27FC236}">
                <a16:creationId xmlns:a16="http://schemas.microsoft.com/office/drawing/2014/main" id="{03DF1189-94D4-4E8C-99CF-4AEFB5212A46}"/>
              </a:ext>
            </a:extLst>
          </p:cNvPr>
          <p:cNvSpPr>
            <a:spLocks noGrp="1" noChangeArrowheads="1"/>
          </p:cNvSpPr>
          <p:nvPr>
            <p:ph idx="1"/>
          </p:nvPr>
        </p:nvSpPr>
        <p:spPr>
          <a:xfrm>
            <a:off x="531813" y="981075"/>
            <a:ext cx="7921625" cy="5327650"/>
          </a:xfrm>
        </p:spPr>
        <p:txBody>
          <a:bodyPr/>
          <a:lstStyle/>
          <a:p>
            <a:pPr eaLnBrk="1" hangingPunct="1">
              <a:lnSpc>
                <a:spcPct val="90000"/>
              </a:lnSpc>
            </a:pPr>
            <a:r>
              <a:rPr lang="el-GR" altLang="el-GR" sz="2400">
                <a:latin typeface="Calibri" panose="020F0502020204030204" pitchFamily="34" charset="0"/>
                <a:cs typeface="Calibri" panose="020F0502020204030204" pitchFamily="34" charset="0"/>
              </a:rPr>
              <a:t>Ο διευθυντής τα τελευταία χρόνια</a:t>
            </a:r>
            <a:r>
              <a:rPr lang="en-US" altLang="el-GR" sz="2400">
                <a:latin typeface="Calibri" panose="020F0502020204030204" pitchFamily="34" charset="0"/>
                <a:cs typeface="Calibri" panose="020F0502020204030204" pitchFamily="34" charset="0"/>
              </a:rPr>
              <a:t> </a:t>
            </a:r>
            <a:r>
              <a:rPr lang="el-GR" altLang="el-GR" sz="2400">
                <a:latin typeface="Calibri" panose="020F0502020204030204" pitchFamily="34" charset="0"/>
                <a:cs typeface="Calibri" panose="020F0502020204030204" pitchFamily="34" charset="0"/>
              </a:rPr>
              <a:t>επιφορτίζεται με περισσότερες ευθύνες και καθήκοντα. </a:t>
            </a:r>
          </a:p>
          <a:p>
            <a:pPr eaLnBrk="1" hangingPunct="1">
              <a:lnSpc>
                <a:spcPct val="90000"/>
              </a:lnSpc>
            </a:pPr>
            <a:r>
              <a:rPr lang="el-GR" altLang="el-GR" sz="2400">
                <a:latin typeface="Calibri" panose="020F0502020204030204" pitchFamily="34" charset="0"/>
                <a:cs typeface="Calibri" panose="020F0502020204030204" pitchFamily="34" charset="0"/>
              </a:rPr>
              <a:t>Η τάση αυτή που αναμένεται να συνεχιστεί αυξάνει την ανάγκη για αποτελεσματική διαχείριση του χρόνου του διευθυντή.</a:t>
            </a:r>
          </a:p>
          <a:p>
            <a:pPr lvl="1" eaLnBrk="1" hangingPunct="1">
              <a:lnSpc>
                <a:spcPct val="90000"/>
              </a:lnSpc>
            </a:pPr>
            <a:r>
              <a:rPr lang="en-US" altLang="el-GR" sz="2400">
                <a:latin typeface="Calibri" panose="020F0502020204030204" pitchFamily="34" charset="0"/>
                <a:cs typeface="Calibri" panose="020F0502020204030204" pitchFamily="34" charset="0"/>
              </a:rPr>
              <a:t>ο ρόλος του διευθυντή είναι πολυδιάστατος, καθώς έχει να επιτελέσει έργο διοικητικό αλλά και επιστημονικό-παιδαγωγικό. </a:t>
            </a:r>
            <a:endParaRPr lang="el-GR" altLang="el-GR" sz="2400">
              <a:latin typeface="Calibri" panose="020F0502020204030204" pitchFamily="34" charset="0"/>
              <a:cs typeface="Calibri" panose="020F0502020204030204" pitchFamily="34" charset="0"/>
            </a:endParaRPr>
          </a:p>
          <a:p>
            <a:pPr lvl="1" eaLnBrk="1" hangingPunct="1">
              <a:lnSpc>
                <a:spcPct val="90000"/>
              </a:lnSpc>
            </a:pPr>
            <a:r>
              <a:rPr lang="el-GR" altLang="el-GR" sz="2400">
                <a:latin typeface="Calibri" panose="020F0502020204030204" pitchFamily="34" charset="0"/>
                <a:cs typeface="Calibri" panose="020F0502020204030204" pitchFamily="34" charset="0"/>
              </a:rPr>
              <a:t>Ανάλογες τάσεις σε άλλες χώρες είχαν ως αποτέλεσμα ο διευθυντής να εργάζεται 60 ή και περισσότερες ώρες την εβδομάδα. </a:t>
            </a:r>
          </a:p>
          <a:p>
            <a:pPr lvl="1" eaLnBrk="1" hangingPunct="1">
              <a:lnSpc>
                <a:spcPct val="90000"/>
              </a:lnSpc>
            </a:pPr>
            <a:r>
              <a:rPr lang="el-GR" altLang="el-GR" sz="2400">
                <a:latin typeface="Calibri" panose="020F0502020204030204" pitchFamily="34" charset="0"/>
                <a:cs typeface="Calibri" panose="020F0502020204030204" pitchFamily="34" charset="0"/>
              </a:rPr>
              <a:t>Για να μπορέσει να ανταποκριθεί στο ρόλο του θα πρέπει να έχει υψηλά προσόντα και δεξιότητες, αλλά και να διαχειρίζεται σωστά το χρόνο του</a:t>
            </a:r>
            <a:endParaRPr lang="el-GR" altLang="el-GR" sz="2400" i="1">
              <a:latin typeface="Calibri" panose="020F0502020204030204" pitchFamily="34" charset="0"/>
              <a:cs typeface="Calibri" panose="020F0502020204030204" pitchFamily="34" charset="0"/>
            </a:endParaRPr>
          </a:p>
        </p:txBody>
      </p:sp>
      <p:sp>
        <p:nvSpPr>
          <p:cNvPr id="39941" name="Slide Number Placeholder 2">
            <a:extLst>
              <a:ext uri="{FF2B5EF4-FFF2-40B4-BE49-F238E27FC236}">
                <a16:creationId xmlns:a16="http://schemas.microsoft.com/office/drawing/2014/main" id="{72E02C79-1D78-4F8F-95AB-01214CBD85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09A3FE0-8FE1-42DA-9231-7F7365BDBF03}" type="slidenum">
              <a:rPr lang="el-GR" altLang="el-GR" sz="1800">
                <a:solidFill>
                  <a:schemeClr val="tx2"/>
                </a:solidFill>
              </a:rPr>
              <a:pPr>
                <a:spcBef>
                  <a:spcPct val="0"/>
                </a:spcBef>
                <a:buClrTx/>
                <a:buSzTx/>
                <a:buFontTx/>
                <a:buNone/>
              </a:pPr>
              <a:t>22</a:t>
            </a:fld>
            <a:endParaRPr lang="el-GR" altLang="el-GR" sz="1400">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753BB07-96BE-4578-8605-DFF4D75B60AA}"/>
              </a:ext>
            </a:extLst>
          </p:cNvPr>
          <p:cNvSpPr txBox="1">
            <a:spLocks noChangeArrowheads="1"/>
          </p:cNvSpPr>
          <p:nvPr/>
        </p:nvSpPr>
        <p:spPr>
          <a:xfrm>
            <a:off x="606425" y="333375"/>
            <a:ext cx="7772400" cy="1079500"/>
          </a:xfrm>
          <a:prstGeom prst="rect">
            <a:avLst/>
          </a:prstGeom>
          <a:solidFill>
            <a:schemeClr val="bg1">
              <a:lumMod val="85000"/>
            </a:schemeClr>
          </a:solidFill>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el-GR" altLang="el-GR" sz="2400" b="1" kern="0" dirty="0">
                <a:latin typeface="Calibri" panose="020F0502020204030204" pitchFamily="34" charset="0"/>
                <a:cs typeface="Calibri" panose="020F0502020204030204" pitchFamily="34" charset="0"/>
              </a:rPr>
              <a:t>ΔΙΕΡΕΥΝΗΣΗ ΤΟΥ ΤΡΟΠΟΥ ΔΙΑΧΕΙΡΙΣΗΣ ΤΟΥ ΧΡΟΝΟΥ ΔΙΕΥΘΥΝΤΩΝ ΣΧΟΛΕΙΩΝ</a:t>
            </a:r>
          </a:p>
        </p:txBody>
      </p:sp>
      <p:sp>
        <p:nvSpPr>
          <p:cNvPr id="4" name="Rectangle 2">
            <a:extLst>
              <a:ext uri="{FF2B5EF4-FFF2-40B4-BE49-F238E27FC236}">
                <a16:creationId xmlns:a16="http://schemas.microsoft.com/office/drawing/2014/main" id="{6F377AC8-608E-4A58-A1C4-82F5B07ED747}"/>
              </a:ext>
            </a:extLst>
          </p:cNvPr>
          <p:cNvSpPr txBox="1">
            <a:spLocks noChangeArrowheads="1"/>
          </p:cNvSpPr>
          <p:nvPr/>
        </p:nvSpPr>
        <p:spPr>
          <a:xfrm>
            <a:off x="900113" y="1423988"/>
            <a:ext cx="7772400" cy="294163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Συνήθη Ερευνητικά ερωτήματα:  </a:t>
            </a:r>
          </a:p>
          <a:p>
            <a:pPr eaLnBrk="1" hangingPunct="1">
              <a:defRPr/>
            </a:pPr>
            <a:endParaRPr lang="el-GR" altLang="el-GR" sz="2400" b="1" kern="0"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Ποιο το έργο των δ/</a:t>
            </a:r>
            <a:r>
              <a:rPr lang="el-GR" altLang="el-GR" sz="1800" kern="0" dirty="0" err="1">
                <a:latin typeface="Calibri" panose="020F0502020204030204" pitchFamily="34" charset="0"/>
                <a:cs typeface="Calibri" panose="020F0502020204030204" pitchFamily="34" charset="0"/>
              </a:rPr>
              <a:t>ντών</a:t>
            </a:r>
            <a:r>
              <a:rPr lang="el-GR" altLang="el-GR" sz="1800" kern="0" dirty="0">
                <a:latin typeface="Calibri" panose="020F0502020204030204" pitchFamily="34" charset="0"/>
                <a:cs typeface="Calibri" panose="020F0502020204030204" pitchFamily="34" charset="0"/>
              </a:rPr>
              <a:t> (τι κάνουν;)</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Ποια η συχνότητα του έργου;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Βαθμός υλοποίησης. Πόσα επιτυγχάνονται;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Τεχνικές διαχείρισης (με ποιους τρόπους;)</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Στιλ διαχείρισης (</a:t>
            </a:r>
            <a:r>
              <a:rPr lang="el-GR" altLang="el-GR" sz="1800" kern="0" dirty="0" err="1">
                <a:latin typeface="Calibri" panose="020F0502020204030204" pitchFamily="34" charset="0"/>
                <a:cs typeface="Calibri" panose="020F0502020204030204" pitchFamily="34" charset="0"/>
              </a:rPr>
              <a:t>μονοχρονικό-πολυχρονικό</a:t>
            </a:r>
            <a:r>
              <a:rPr lang="el-GR" altLang="el-GR" sz="2400" b="1" kern="0" dirty="0">
                <a:latin typeface="Calibri" panose="020F0502020204030204" pitchFamily="34" charset="0"/>
                <a:cs typeface="Calibri" panose="020F0502020204030204" pitchFamily="34" charset="0"/>
              </a:rPr>
              <a:t>)</a:t>
            </a: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5" name="Rectangle 2">
            <a:extLst>
              <a:ext uri="{FF2B5EF4-FFF2-40B4-BE49-F238E27FC236}">
                <a16:creationId xmlns:a16="http://schemas.microsoft.com/office/drawing/2014/main" id="{28517CFF-22ED-4932-A63D-A98A8D07E1A7}"/>
              </a:ext>
            </a:extLst>
          </p:cNvPr>
          <p:cNvSpPr txBox="1">
            <a:spLocks noChangeArrowheads="1"/>
          </p:cNvSpPr>
          <p:nvPr/>
        </p:nvSpPr>
        <p:spPr>
          <a:xfrm>
            <a:off x="900113" y="4386263"/>
            <a:ext cx="7772400" cy="56515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Ποικίλη Μεθοδολογία: Ποσοτική και ποιοτική</a:t>
            </a: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6" name="Rectangle 2">
            <a:extLst>
              <a:ext uri="{FF2B5EF4-FFF2-40B4-BE49-F238E27FC236}">
                <a16:creationId xmlns:a16="http://schemas.microsoft.com/office/drawing/2014/main" id="{D251C308-27B3-4A12-9E73-64CC9865721C}"/>
              </a:ext>
            </a:extLst>
          </p:cNvPr>
          <p:cNvSpPr txBox="1">
            <a:spLocks noChangeArrowheads="1"/>
          </p:cNvSpPr>
          <p:nvPr/>
        </p:nvSpPr>
        <p:spPr>
          <a:xfrm>
            <a:off x="900113" y="5434013"/>
            <a:ext cx="7772400" cy="563562"/>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Δείγμα: 173 διευθυντές (65,2% του πληθυσμού)</a:t>
            </a: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40967" name="Slide Number Placeholder 6">
            <a:extLst>
              <a:ext uri="{FF2B5EF4-FFF2-40B4-BE49-F238E27FC236}">
                <a16:creationId xmlns:a16="http://schemas.microsoft.com/office/drawing/2014/main" id="{1DC10FA2-16B7-4577-89F8-D61CAD902C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73C8F9C-5901-416B-85AB-60ADC4B8E995}" type="slidenum">
              <a:rPr lang="el-GR" altLang="el-GR" sz="1800">
                <a:solidFill>
                  <a:schemeClr val="tx2"/>
                </a:solidFill>
              </a:rPr>
              <a:pPr>
                <a:spcBef>
                  <a:spcPct val="0"/>
                </a:spcBef>
                <a:buClrTx/>
                <a:buSzTx/>
                <a:buFontTx/>
                <a:buNone/>
              </a:pPr>
              <a:t>23</a:t>
            </a:fld>
            <a:endParaRPr lang="el-GR" altLang="el-GR" sz="1400">
              <a:solidFill>
                <a:schemeClr val="tx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87939D2-A973-41FE-8825-BB0E6E333733}"/>
              </a:ext>
            </a:extLst>
          </p:cNvPr>
          <p:cNvSpPr txBox="1">
            <a:spLocks noChangeArrowheads="1"/>
          </p:cNvSpPr>
          <p:nvPr/>
        </p:nvSpPr>
        <p:spPr>
          <a:xfrm>
            <a:off x="685800" y="460375"/>
            <a:ext cx="7772400" cy="592138"/>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Αποτελέσματα</a:t>
            </a: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3" name="Rectangle 2">
            <a:extLst>
              <a:ext uri="{FF2B5EF4-FFF2-40B4-BE49-F238E27FC236}">
                <a16:creationId xmlns:a16="http://schemas.microsoft.com/office/drawing/2014/main" id="{03886229-7DA7-40B5-BF8A-4FB1B0508423}"/>
              </a:ext>
            </a:extLst>
          </p:cNvPr>
          <p:cNvSpPr txBox="1">
            <a:spLocks noChangeArrowheads="1"/>
          </p:cNvSpPr>
          <p:nvPr/>
        </p:nvSpPr>
        <p:spPr>
          <a:xfrm>
            <a:off x="685800" y="3141663"/>
            <a:ext cx="7772400" cy="180022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kern="0" dirty="0">
                <a:latin typeface="Calibri" panose="020F0502020204030204" pitchFamily="34" charset="0"/>
                <a:cs typeface="Calibri" panose="020F0502020204030204" pitchFamily="34" charset="0"/>
              </a:rPr>
              <a:t>Υπάρχουν τρία προφίλ διαχείρισης του χρόνου </a:t>
            </a:r>
          </a:p>
          <a:p>
            <a:pPr eaLnBrk="1" hangingPunct="1">
              <a:defRPr/>
            </a:pPr>
            <a:endParaRPr lang="el-GR" altLang="el-GR" sz="2000" kern="0"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l-GR" altLang="el-GR" sz="2000" kern="0" dirty="0">
                <a:latin typeface="Calibri" panose="020F0502020204030204" pitchFamily="34" charset="0"/>
                <a:cs typeface="Calibri" panose="020F0502020204030204" pitchFamily="34" charset="0"/>
              </a:rPr>
              <a:t>Συγκεντρωτικοί </a:t>
            </a:r>
            <a:r>
              <a:rPr lang="el-GR" altLang="el-GR" sz="2000" kern="0" dirty="0" err="1">
                <a:latin typeface="Calibri" panose="020F0502020204030204" pitchFamily="34" charset="0"/>
                <a:cs typeface="Calibri" panose="020F0502020204030204" pitchFamily="34" charset="0"/>
              </a:rPr>
              <a:t>μονοχρονιστές</a:t>
            </a:r>
            <a:endParaRPr lang="el-GR" altLang="el-GR" sz="2000" kern="0"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l-GR" altLang="el-GR" sz="2000" kern="0" dirty="0">
                <a:latin typeface="Calibri" panose="020F0502020204030204" pitchFamily="34" charset="0"/>
                <a:cs typeface="Calibri" panose="020F0502020204030204" pitchFamily="34" charset="0"/>
              </a:rPr>
              <a:t>Αναβλητικοί διεκπεραιωτές</a:t>
            </a:r>
          </a:p>
          <a:p>
            <a:pPr marL="342900" indent="-342900" eaLnBrk="1" hangingPunct="1">
              <a:buFont typeface="Arial" panose="020B0604020202020204" pitchFamily="34" charset="0"/>
              <a:buChar char="•"/>
              <a:defRPr/>
            </a:pPr>
            <a:r>
              <a:rPr lang="el-GR" altLang="el-GR" sz="2000" kern="0" dirty="0">
                <a:latin typeface="Calibri" panose="020F0502020204030204" pitchFamily="34" charset="0"/>
                <a:cs typeface="Calibri" panose="020F0502020204030204" pitchFamily="34" charset="0"/>
              </a:rPr>
              <a:t>Αποκεντρωτικοί </a:t>
            </a:r>
            <a:r>
              <a:rPr lang="el-GR" altLang="el-GR" sz="2000" kern="0" dirty="0" err="1">
                <a:latin typeface="Calibri" panose="020F0502020204030204" pitchFamily="34" charset="0"/>
                <a:cs typeface="Calibri" panose="020F0502020204030204" pitchFamily="34" charset="0"/>
              </a:rPr>
              <a:t>πολυχρονιστές</a:t>
            </a:r>
            <a:endParaRPr lang="el-GR" altLang="el-GR" sz="2000" kern="0" dirty="0">
              <a:latin typeface="Calibri" panose="020F0502020204030204" pitchFamily="34" charset="0"/>
              <a:cs typeface="Calibri" panose="020F0502020204030204" pitchFamily="34" charset="0"/>
            </a:endParaRP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4" name="Rectangle 2">
            <a:extLst>
              <a:ext uri="{FF2B5EF4-FFF2-40B4-BE49-F238E27FC236}">
                <a16:creationId xmlns:a16="http://schemas.microsoft.com/office/drawing/2014/main" id="{7FB2F867-57D6-4F38-9AB2-77B11DEB94C6}"/>
              </a:ext>
            </a:extLst>
          </p:cNvPr>
          <p:cNvSpPr txBox="1">
            <a:spLocks noChangeArrowheads="1"/>
          </p:cNvSpPr>
          <p:nvPr/>
        </p:nvSpPr>
        <p:spPr>
          <a:xfrm>
            <a:off x="795338" y="1087438"/>
            <a:ext cx="7772400" cy="1404937"/>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1800" kern="0" dirty="0">
                <a:latin typeface="Calibri" panose="020F0502020204030204" pitchFamily="34" charset="0"/>
                <a:cs typeface="Calibri" panose="020F0502020204030204" pitchFamily="34" charset="0"/>
              </a:rPr>
              <a:t>Το έργο με το οποίο ασχολούνται οι διευθυντές περιλαμβάνει θέματα;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Διοικητικά</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Παιδαγωγικά</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Μικτά</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Προσωπικά</a:t>
            </a:r>
          </a:p>
        </p:txBody>
      </p:sp>
      <p:sp>
        <p:nvSpPr>
          <p:cNvPr id="41990" name="Slide Number Placeholder 5">
            <a:extLst>
              <a:ext uri="{FF2B5EF4-FFF2-40B4-BE49-F238E27FC236}">
                <a16:creationId xmlns:a16="http://schemas.microsoft.com/office/drawing/2014/main" id="{38501367-8B0B-4DE5-AD78-71AFDB2D015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E009D8B-1187-4140-A6B4-EF15A6442480}" type="slidenum">
              <a:rPr lang="el-GR" altLang="el-GR" sz="1800">
                <a:solidFill>
                  <a:schemeClr val="tx2"/>
                </a:solidFill>
              </a:rPr>
              <a:pPr>
                <a:spcBef>
                  <a:spcPct val="0"/>
                </a:spcBef>
                <a:buClrTx/>
                <a:buSzTx/>
                <a:buFontTx/>
                <a:buNone/>
              </a:pPr>
              <a:t>24</a:t>
            </a:fld>
            <a:endParaRPr lang="el-GR" altLang="el-GR" sz="1400">
              <a:solidFill>
                <a:schemeClr val="tx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C42191E-3E60-4886-81C3-0A9D087707A8}"/>
              </a:ext>
            </a:extLst>
          </p:cNvPr>
          <p:cNvSpPr txBox="1">
            <a:spLocks noChangeArrowheads="1"/>
          </p:cNvSpPr>
          <p:nvPr/>
        </p:nvSpPr>
        <p:spPr>
          <a:xfrm>
            <a:off x="1476375" y="1268413"/>
            <a:ext cx="5692775" cy="3960812"/>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Τεχνικές διαχείρισης </a:t>
            </a:r>
          </a:p>
          <a:p>
            <a:pPr eaLnBrk="1" hangingPunct="1">
              <a:defRPr/>
            </a:pPr>
            <a:endParaRPr lang="el-GR" altLang="el-GR" sz="2000" b="1" kern="0" dirty="0">
              <a:latin typeface="Calibri" panose="020F0502020204030204" pitchFamily="34" charset="0"/>
              <a:cs typeface="Calibri" panose="020F0502020204030204" pitchFamily="34" charset="0"/>
            </a:endParaRP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Οργάνωση χρόνου</a:t>
            </a: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Ανώτερος προγραμματισμός</a:t>
            </a: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Διαχείριση συναντήσεων</a:t>
            </a: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Ανάθεση αρμοδιοτήτων</a:t>
            </a:r>
          </a:p>
          <a:p>
            <a:pPr marL="342900" indent="-342900" eaLnBrk="1" hangingPunct="1">
              <a:buFont typeface="Wingdings" pitchFamily="2" charset="2"/>
              <a:buChar char="ü"/>
              <a:defRPr/>
            </a:pPr>
            <a:r>
              <a:rPr lang="el-GR" altLang="el-GR" sz="2400" kern="0" dirty="0" err="1">
                <a:latin typeface="Calibri" panose="020F0502020204030204" pitchFamily="34" charset="0"/>
                <a:cs typeface="Calibri" panose="020F0502020204030204" pitchFamily="34" charset="0"/>
              </a:rPr>
              <a:t>Διεκπεραιωτικός</a:t>
            </a:r>
            <a:r>
              <a:rPr lang="el-GR" altLang="el-GR" sz="2400" kern="0" dirty="0">
                <a:latin typeface="Calibri" panose="020F0502020204030204" pitchFamily="34" charset="0"/>
                <a:cs typeface="Calibri" panose="020F0502020204030204" pitchFamily="34" charset="0"/>
              </a:rPr>
              <a:t> προγραμματισμός </a:t>
            </a: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Διαχείριση γραφειοκρατίας </a:t>
            </a: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Διαχείριση διακοπών</a:t>
            </a:r>
          </a:p>
          <a:p>
            <a:pPr marL="342900" indent="-342900" eaLnBrk="1" hangingPunct="1">
              <a:buFont typeface="Wingdings" pitchFamily="2" charset="2"/>
              <a:buChar char="ü"/>
              <a:defRPr/>
            </a:pPr>
            <a:r>
              <a:rPr lang="el-GR" altLang="el-GR" sz="2400" kern="0" dirty="0">
                <a:latin typeface="Calibri" panose="020F0502020204030204" pitchFamily="34" charset="0"/>
                <a:cs typeface="Calibri" panose="020F0502020204030204" pitchFamily="34" charset="0"/>
              </a:rPr>
              <a:t>Τεχνικές οργάνωσης εργασίας  </a:t>
            </a:r>
          </a:p>
          <a:p>
            <a:pPr eaLnBrk="1" hangingPunct="1">
              <a:defRPr/>
            </a:pPr>
            <a:r>
              <a:rPr lang="el-GR" altLang="el-GR" sz="2000" b="1" kern="0" dirty="0">
                <a:latin typeface="Calibri" panose="020F0502020204030204" pitchFamily="34" charset="0"/>
                <a:cs typeface="Calibri" panose="020F0502020204030204" pitchFamily="34" charset="0"/>
              </a:rPr>
              <a:t> </a:t>
            </a: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43012" name="Slide Number Placeholder 3">
            <a:extLst>
              <a:ext uri="{FF2B5EF4-FFF2-40B4-BE49-F238E27FC236}">
                <a16:creationId xmlns:a16="http://schemas.microsoft.com/office/drawing/2014/main" id="{4869E997-0E83-488C-9049-F15AF458818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4B1D99C-C17D-4973-889E-3D946A493EAC}" type="slidenum">
              <a:rPr lang="el-GR" altLang="el-GR" sz="1800">
                <a:solidFill>
                  <a:schemeClr val="tx2"/>
                </a:solidFill>
              </a:rPr>
              <a:pPr>
                <a:spcBef>
                  <a:spcPct val="0"/>
                </a:spcBef>
                <a:buClrTx/>
                <a:buSzTx/>
                <a:buFontTx/>
                <a:buNone/>
              </a:pPr>
              <a:t>25</a:t>
            </a:fld>
            <a:endParaRPr lang="el-GR" altLang="el-GR" sz="1400">
              <a:solidFill>
                <a:schemeClr val="tx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AF69C01-AFC0-4689-8B21-DD9736120230}"/>
              </a:ext>
            </a:extLst>
          </p:cNvPr>
          <p:cNvSpPr txBox="1">
            <a:spLocks noChangeArrowheads="1"/>
          </p:cNvSpPr>
          <p:nvPr/>
        </p:nvSpPr>
        <p:spPr>
          <a:xfrm>
            <a:off x="2506663" y="3644900"/>
            <a:ext cx="4537075" cy="244792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marL="342900" indent="-342900" eaLnBrk="1" hangingPunct="1">
              <a:buFont typeface="Arial" panose="020B0604020202020204" pitchFamily="34" charset="0"/>
              <a:buChar char="•"/>
              <a:defRPr/>
            </a:pPr>
            <a:r>
              <a:rPr lang="el-GR" altLang="el-GR" sz="2000" b="1" kern="0" dirty="0">
                <a:latin typeface="Calibri" panose="020F0502020204030204" pitchFamily="34" charset="0"/>
                <a:cs typeface="Calibri" panose="020F0502020204030204" pitchFamily="34" charset="0"/>
              </a:rPr>
              <a:t>Αποκεντρωτικοί </a:t>
            </a:r>
            <a:r>
              <a:rPr lang="el-GR" altLang="el-GR" sz="2000" b="1" kern="0" dirty="0" err="1">
                <a:latin typeface="Calibri" panose="020F0502020204030204" pitchFamily="34" charset="0"/>
                <a:cs typeface="Calibri" panose="020F0502020204030204" pitchFamily="34" charset="0"/>
              </a:rPr>
              <a:t>πολυχρονιστές</a:t>
            </a:r>
            <a:endParaRPr lang="el-GR" altLang="el-GR" sz="2000" b="1"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1800" u="sng" kern="0" dirty="0">
                <a:latin typeface="Calibri" panose="020F0502020204030204" pitchFamily="34" charset="0"/>
                <a:cs typeface="Calibri" panose="020F0502020204030204" pitchFamily="34" charset="0"/>
              </a:rPr>
              <a:t>Ενασχόληση</a:t>
            </a:r>
          </a:p>
          <a:p>
            <a:pPr eaLnBrk="1" hangingPunct="1">
              <a:defRPr/>
            </a:pPr>
            <a:r>
              <a:rPr lang="el-GR" altLang="el-GR" sz="1800" kern="0" dirty="0">
                <a:latin typeface="Calibri" panose="020F0502020204030204" pitchFamily="34" charset="0"/>
                <a:cs typeface="Calibri" panose="020F0502020204030204" pitchFamily="34" charset="0"/>
              </a:rPr>
              <a:t>Διοικητικά: μεγάλη</a:t>
            </a:r>
          </a:p>
          <a:p>
            <a:pPr eaLnBrk="1" hangingPunct="1">
              <a:defRPr/>
            </a:pPr>
            <a:r>
              <a:rPr lang="el-GR" altLang="el-GR" sz="1800" kern="0" dirty="0">
                <a:latin typeface="Calibri" panose="020F0502020204030204" pitchFamily="34" charset="0"/>
                <a:cs typeface="Calibri" panose="020F0502020204030204" pitchFamily="34" charset="0"/>
              </a:rPr>
              <a:t>Παιδαγωγικά: μεγάλη </a:t>
            </a:r>
          </a:p>
          <a:p>
            <a:pPr eaLnBrk="1" hangingPunct="1">
              <a:defRPr/>
            </a:pPr>
            <a:r>
              <a:rPr lang="el-GR" altLang="el-GR" sz="1800" kern="0" dirty="0">
                <a:latin typeface="Calibri" panose="020F0502020204030204" pitchFamily="34" charset="0"/>
                <a:cs typeface="Calibri" panose="020F0502020204030204" pitchFamily="34" charset="0"/>
              </a:rPr>
              <a:t>Μικτά: μεγάλη </a:t>
            </a:r>
          </a:p>
          <a:p>
            <a:pPr eaLnBrk="1" hangingPunct="1">
              <a:defRPr/>
            </a:pPr>
            <a:r>
              <a:rPr lang="el-GR" altLang="el-GR" sz="1800" kern="0" dirty="0">
                <a:latin typeface="Calibri" panose="020F0502020204030204" pitchFamily="34" charset="0"/>
                <a:cs typeface="Calibri" panose="020F0502020204030204" pitchFamily="34" charset="0"/>
              </a:rPr>
              <a:t>Προσωπικά: ελάχιστη</a:t>
            </a:r>
          </a:p>
          <a:p>
            <a:pPr eaLnBrk="1" hangingPunct="1">
              <a:defRPr/>
            </a:pPr>
            <a:r>
              <a:rPr lang="el-GR" altLang="el-GR" sz="2000" b="1" kern="0" dirty="0">
                <a:latin typeface="Calibri" panose="020F0502020204030204" pitchFamily="34" charset="0"/>
                <a:cs typeface="Calibri" panose="020F0502020204030204" pitchFamily="34" charset="0"/>
              </a:rPr>
              <a:t>Προτεραιότητα: διοικητικά </a:t>
            </a:r>
          </a:p>
          <a:p>
            <a:pPr marL="342900" indent="-342900" algn="ctr" eaLnBrk="1" hangingPunct="1">
              <a:buFont typeface="Arial" panose="020B0604020202020204" pitchFamily="34" charset="0"/>
              <a:buChar char="•"/>
              <a:defRPr/>
            </a:pPr>
            <a:endParaRPr lang="el-GR" altLang="el-GR" sz="2000" b="1" kern="0" dirty="0">
              <a:latin typeface="Calibri" panose="020F0502020204030204" pitchFamily="34" charset="0"/>
              <a:cs typeface="Calibri" panose="020F0502020204030204" pitchFamily="34" charset="0"/>
            </a:endParaRPr>
          </a:p>
          <a:p>
            <a:pPr algn="ctr" eaLnBrk="1" hangingPunct="1">
              <a:defRPr/>
            </a:pPr>
            <a:endParaRPr lang="el-GR" altLang="el-GR" sz="2000" b="1" kern="0" dirty="0">
              <a:latin typeface="Calibri" panose="020F0502020204030204" pitchFamily="34" charset="0"/>
              <a:cs typeface="Calibri" panose="020F0502020204030204" pitchFamily="34" charset="0"/>
            </a:endParaRPr>
          </a:p>
          <a:p>
            <a:pPr algn="ctr" eaLnBrk="1" hangingPunct="1">
              <a:defRPr/>
            </a:pPr>
            <a:r>
              <a:rPr lang="el-GR" altLang="el-GR" sz="2000" b="1" kern="0" dirty="0">
                <a:latin typeface="Calibri" panose="020F0502020204030204" pitchFamily="34" charset="0"/>
                <a:cs typeface="Calibri" panose="020F0502020204030204" pitchFamily="34" charset="0"/>
              </a:rPr>
              <a:t> </a:t>
            </a:r>
          </a:p>
        </p:txBody>
      </p:sp>
      <p:sp>
        <p:nvSpPr>
          <p:cNvPr id="5" name="Rectangle 2">
            <a:extLst>
              <a:ext uri="{FF2B5EF4-FFF2-40B4-BE49-F238E27FC236}">
                <a16:creationId xmlns:a16="http://schemas.microsoft.com/office/drawing/2014/main" id="{3304E173-B102-4F30-A30E-7C7B51BEC74F}"/>
              </a:ext>
            </a:extLst>
          </p:cNvPr>
          <p:cNvSpPr txBox="1">
            <a:spLocks noChangeArrowheads="1"/>
          </p:cNvSpPr>
          <p:nvPr/>
        </p:nvSpPr>
        <p:spPr>
          <a:xfrm>
            <a:off x="531813" y="890588"/>
            <a:ext cx="3949700" cy="246697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Συγκεντρωτικοί </a:t>
            </a:r>
            <a:r>
              <a:rPr lang="el-GR" altLang="el-GR" sz="2000" b="1" kern="0" dirty="0" err="1">
                <a:latin typeface="Calibri" panose="020F0502020204030204" pitchFamily="34" charset="0"/>
                <a:cs typeface="Calibri" panose="020F0502020204030204" pitchFamily="34" charset="0"/>
              </a:rPr>
              <a:t>μονοχρονιστές</a:t>
            </a: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1800" u="sng" kern="0" dirty="0">
                <a:latin typeface="Calibri" panose="020F0502020204030204" pitchFamily="34" charset="0"/>
                <a:cs typeface="Calibri" panose="020F0502020204030204" pitchFamily="34" charset="0"/>
              </a:rPr>
              <a:t>Ενασχόληση</a:t>
            </a:r>
          </a:p>
          <a:p>
            <a:pPr eaLnBrk="1" hangingPunct="1">
              <a:defRPr/>
            </a:pPr>
            <a:r>
              <a:rPr lang="el-GR" altLang="el-GR" sz="1800" kern="0" dirty="0">
                <a:latin typeface="Calibri" panose="020F0502020204030204" pitchFamily="34" charset="0"/>
                <a:cs typeface="Calibri" panose="020F0502020204030204" pitchFamily="34" charset="0"/>
              </a:rPr>
              <a:t>Διοικητικά: μεγάλη</a:t>
            </a:r>
          </a:p>
          <a:p>
            <a:pPr eaLnBrk="1" hangingPunct="1">
              <a:defRPr/>
            </a:pPr>
            <a:r>
              <a:rPr lang="el-GR" altLang="el-GR" sz="1800" kern="0" dirty="0">
                <a:latin typeface="Calibri" panose="020F0502020204030204" pitchFamily="34" charset="0"/>
                <a:cs typeface="Calibri" panose="020F0502020204030204" pitchFamily="34" charset="0"/>
              </a:rPr>
              <a:t>Παιδαγωγικά: μεγάλη </a:t>
            </a:r>
          </a:p>
          <a:p>
            <a:pPr eaLnBrk="1" hangingPunct="1">
              <a:defRPr/>
            </a:pPr>
            <a:r>
              <a:rPr lang="el-GR" altLang="el-GR" sz="1800" kern="0" dirty="0">
                <a:latin typeface="Calibri" panose="020F0502020204030204" pitchFamily="34" charset="0"/>
                <a:cs typeface="Calibri" panose="020F0502020204030204" pitchFamily="34" charset="0"/>
              </a:rPr>
              <a:t>Μικτά: μεγάλη </a:t>
            </a:r>
          </a:p>
          <a:p>
            <a:pPr eaLnBrk="1" hangingPunct="1">
              <a:defRPr/>
            </a:pPr>
            <a:r>
              <a:rPr lang="el-GR" altLang="el-GR" sz="1800" kern="0" dirty="0">
                <a:latin typeface="Calibri" panose="020F0502020204030204" pitchFamily="34" charset="0"/>
                <a:cs typeface="Calibri" panose="020F0502020204030204" pitchFamily="34" charset="0"/>
              </a:rPr>
              <a:t>Προσωπικά: ελάχιστη</a:t>
            </a: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2000" b="1" kern="0" dirty="0">
                <a:latin typeface="Calibri" panose="020F0502020204030204" pitchFamily="34" charset="0"/>
                <a:cs typeface="Calibri" panose="020F0502020204030204" pitchFamily="34" charset="0"/>
              </a:rPr>
              <a:t>Προτεραιότητα: διοικητικά </a:t>
            </a: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6" name="Rectangle 2">
            <a:extLst>
              <a:ext uri="{FF2B5EF4-FFF2-40B4-BE49-F238E27FC236}">
                <a16:creationId xmlns:a16="http://schemas.microsoft.com/office/drawing/2014/main" id="{66574D24-1A54-41F4-99AC-92E8165B3EF4}"/>
              </a:ext>
            </a:extLst>
          </p:cNvPr>
          <p:cNvSpPr txBox="1">
            <a:spLocks noChangeArrowheads="1"/>
          </p:cNvSpPr>
          <p:nvPr/>
        </p:nvSpPr>
        <p:spPr>
          <a:xfrm>
            <a:off x="4849813" y="908050"/>
            <a:ext cx="3683000" cy="2449513"/>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Αναβλητικοί διεκπεραιωτές</a:t>
            </a:r>
          </a:p>
          <a:p>
            <a:pPr eaLnBrk="1" hangingPunct="1">
              <a:defRPr/>
            </a:pPr>
            <a:r>
              <a:rPr lang="el-GR" altLang="el-GR" sz="1800" u="sng" kern="0" dirty="0">
                <a:latin typeface="Calibri" panose="020F0502020204030204" pitchFamily="34" charset="0"/>
                <a:cs typeface="Calibri" panose="020F0502020204030204" pitchFamily="34" charset="0"/>
              </a:rPr>
              <a:t>Ενασχόληση</a:t>
            </a:r>
          </a:p>
          <a:p>
            <a:pPr eaLnBrk="1" hangingPunct="1">
              <a:defRPr/>
            </a:pPr>
            <a:r>
              <a:rPr lang="el-GR" altLang="el-GR" sz="1800" kern="0" dirty="0">
                <a:latin typeface="Calibri" panose="020F0502020204030204" pitchFamily="34" charset="0"/>
                <a:cs typeface="Calibri" panose="020F0502020204030204" pitchFamily="34" charset="0"/>
              </a:rPr>
              <a:t>Διοικητικά: μέτρια</a:t>
            </a:r>
          </a:p>
          <a:p>
            <a:pPr eaLnBrk="1" hangingPunct="1">
              <a:defRPr/>
            </a:pPr>
            <a:r>
              <a:rPr lang="el-GR" altLang="el-GR" sz="1800" kern="0" dirty="0">
                <a:latin typeface="Calibri" panose="020F0502020204030204" pitchFamily="34" charset="0"/>
                <a:cs typeface="Calibri" panose="020F0502020204030204" pitchFamily="34" charset="0"/>
              </a:rPr>
              <a:t>Παιδαγωγικά: μέτρια  </a:t>
            </a:r>
          </a:p>
          <a:p>
            <a:pPr eaLnBrk="1" hangingPunct="1">
              <a:defRPr/>
            </a:pPr>
            <a:r>
              <a:rPr lang="el-GR" altLang="el-GR" sz="1800" kern="0" dirty="0">
                <a:latin typeface="Calibri" panose="020F0502020204030204" pitchFamily="34" charset="0"/>
                <a:cs typeface="Calibri" panose="020F0502020204030204" pitchFamily="34" charset="0"/>
              </a:rPr>
              <a:t>Μικτά: μέτρια </a:t>
            </a:r>
          </a:p>
          <a:p>
            <a:pPr eaLnBrk="1" hangingPunct="1">
              <a:defRPr/>
            </a:pPr>
            <a:r>
              <a:rPr lang="el-GR" altLang="el-GR" sz="1800" kern="0" dirty="0">
                <a:latin typeface="Calibri" panose="020F0502020204030204" pitchFamily="34" charset="0"/>
                <a:cs typeface="Calibri" panose="020F0502020204030204" pitchFamily="34" charset="0"/>
              </a:rPr>
              <a:t>Προσωπικά: ελάχιστη</a:t>
            </a:r>
            <a:endParaRPr lang="el-GR" altLang="el-GR" sz="1800" b="1" kern="0" dirty="0">
              <a:latin typeface="Calibri" panose="020F0502020204030204" pitchFamily="34" charset="0"/>
              <a:cs typeface="Calibri" panose="020F0502020204030204" pitchFamily="34" charset="0"/>
            </a:endParaRPr>
          </a:p>
          <a:p>
            <a:pPr eaLnBrk="1" hangingPunct="1">
              <a:defRPr/>
            </a:pPr>
            <a:r>
              <a:rPr lang="el-GR" altLang="el-GR" sz="2000" b="1" kern="0" dirty="0">
                <a:latin typeface="Calibri" panose="020F0502020204030204" pitchFamily="34" charset="0"/>
                <a:cs typeface="Calibri" panose="020F0502020204030204" pitchFamily="34" charset="0"/>
              </a:rPr>
              <a:t>Προτεραιότητα: διοικητικά </a:t>
            </a: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44037" name="TextBox 6">
            <a:extLst>
              <a:ext uri="{FF2B5EF4-FFF2-40B4-BE49-F238E27FC236}">
                <a16:creationId xmlns:a16="http://schemas.microsoft.com/office/drawing/2014/main" id="{E9BFAD4D-C754-4261-9931-20D3ECE194BB}"/>
              </a:ext>
            </a:extLst>
          </p:cNvPr>
          <p:cNvSpPr txBox="1">
            <a:spLocks noChangeArrowheads="1"/>
          </p:cNvSpPr>
          <p:nvPr/>
        </p:nvSpPr>
        <p:spPr bwMode="auto">
          <a:xfrm>
            <a:off x="3419475" y="349250"/>
            <a:ext cx="2592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l-GR" altLang="en-US" sz="1800" b="1">
                <a:latin typeface="Calibri" panose="020F0502020204030204" pitchFamily="34" charset="0"/>
                <a:cs typeface="Calibri" panose="020F0502020204030204" pitchFamily="34" charset="0"/>
              </a:rPr>
              <a:t>ΕΡΓΑ- ΣΥΧΝΟΤΗΤΑ </a:t>
            </a:r>
          </a:p>
        </p:txBody>
      </p:sp>
      <p:sp>
        <p:nvSpPr>
          <p:cNvPr id="44039" name="Slide Number Placeholder 3">
            <a:extLst>
              <a:ext uri="{FF2B5EF4-FFF2-40B4-BE49-F238E27FC236}">
                <a16:creationId xmlns:a16="http://schemas.microsoft.com/office/drawing/2014/main" id="{0CA6457E-3B88-469E-BBF2-D202E25041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05E3E6A8-66D5-44FD-A781-005EF3753EB5}" type="slidenum">
              <a:rPr lang="el-GR" altLang="el-GR" sz="1800">
                <a:solidFill>
                  <a:schemeClr val="tx2"/>
                </a:solidFill>
              </a:rPr>
              <a:pPr>
                <a:spcBef>
                  <a:spcPct val="0"/>
                </a:spcBef>
                <a:buClrTx/>
                <a:buSzTx/>
                <a:buFontTx/>
                <a:buNone/>
              </a:pPr>
              <a:t>26</a:t>
            </a:fld>
            <a:endParaRPr lang="el-GR" altLang="el-GR" sz="140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C0F340-0F3B-4FA4-B211-BC0A3D7893D9}"/>
              </a:ext>
            </a:extLst>
          </p:cNvPr>
          <p:cNvSpPr txBox="1">
            <a:spLocks noChangeArrowheads="1"/>
          </p:cNvSpPr>
          <p:nvPr/>
        </p:nvSpPr>
        <p:spPr>
          <a:xfrm>
            <a:off x="2582863" y="3500438"/>
            <a:ext cx="4535487" cy="277177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marL="342900" indent="-342900" eaLnBrk="1" hangingPunct="1">
              <a:buFont typeface="Arial" panose="020B0604020202020204" pitchFamily="34" charset="0"/>
              <a:buChar char="•"/>
              <a:defRPr/>
            </a:pPr>
            <a:r>
              <a:rPr lang="el-GR" altLang="el-GR" sz="2000" b="1" kern="0" dirty="0">
                <a:latin typeface="Calibri" panose="020F0502020204030204" pitchFamily="34" charset="0"/>
                <a:cs typeface="Calibri" panose="020F0502020204030204" pitchFamily="34" charset="0"/>
              </a:rPr>
              <a:t>Αποκεντρωτικοί </a:t>
            </a:r>
            <a:r>
              <a:rPr lang="el-GR" altLang="el-GR" sz="2000" b="1" kern="0" dirty="0" err="1">
                <a:latin typeface="Calibri" panose="020F0502020204030204" pitchFamily="34" charset="0"/>
                <a:cs typeface="Calibri" panose="020F0502020204030204" pitchFamily="34" charset="0"/>
              </a:rPr>
              <a:t>πολυχρονιστές</a:t>
            </a:r>
            <a:endParaRPr lang="el-GR" altLang="el-GR" sz="2000" b="1"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1800" u="sng" kern="0" dirty="0">
                <a:latin typeface="Calibri" panose="020F0502020204030204" pitchFamily="34" charset="0"/>
                <a:cs typeface="Calibri" panose="020F0502020204030204" pitchFamily="34" charset="0"/>
              </a:rPr>
              <a:t>Ενασχόληση</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Διοικητικά: μεγάλη</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Παιδαγωγικά: πιο μεγάλη από τους άλλους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Μικτά: πιο μεγάλη από τους άλλους</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Προσωπικά: λίγος προσωπικός χρόνος επιτυγχάνεται</a:t>
            </a:r>
          </a:p>
          <a:p>
            <a:pPr algn="ctr" eaLnBrk="1" hangingPunct="1">
              <a:defRPr/>
            </a:pPr>
            <a:endParaRPr lang="el-GR" altLang="el-GR" sz="2000" b="1" kern="0" dirty="0">
              <a:latin typeface="Calibri" panose="020F0502020204030204" pitchFamily="34" charset="0"/>
              <a:cs typeface="Calibri" panose="020F0502020204030204" pitchFamily="34" charset="0"/>
            </a:endParaRPr>
          </a:p>
          <a:p>
            <a:pPr algn="ctr" eaLnBrk="1" hangingPunct="1">
              <a:defRPr/>
            </a:pPr>
            <a:r>
              <a:rPr lang="el-GR" altLang="el-GR" sz="2000" b="1" kern="0" dirty="0">
                <a:latin typeface="Calibri" panose="020F0502020204030204" pitchFamily="34" charset="0"/>
                <a:cs typeface="Calibri" panose="020F0502020204030204" pitchFamily="34" charset="0"/>
              </a:rPr>
              <a:t> </a:t>
            </a:r>
          </a:p>
        </p:txBody>
      </p:sp>
      <p:sp>
        <p:nvSpPr>
          <p:cNvPr id="5" name="Rectangle 2">
            <a:extLst>
              <a:ext uri="{FF2B5EF4-FFF2-40B4-BE49-F238E27FC236}">
                <a16:creationId xmlns:a16="http://schemas.microsoft.com/office/drawing/2014/main" id="{9E08E1B7-69B0-4692-AD0B-0278CF832DD1}"/>
              </a:ext>
            </a:extLst>
          </p:cNvPr>
          <p:cNvSpPr txBox="1">
            <a:spLocks noChangeArrowheads="1"/>
          </p:cNvSpPr>
          <p:nvPr/>
        </p:nvSpPr>
        <p:spPr>
          <a:xfrm>
            <a:off x="755650" y="865188"/>
            <a:ext cx="3802063" cy="2419350"/>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Συγκεντρωτικοί </a:t>
            </a:r>
            <a:r>
              <a:rPr lang="el-GR" altLang="el-GR" sz="2000" b="1" kern="0" dirty="0" err="1">
                <a:latin typeface="Calibri" panose="020F0502020204030204" pitchFamily="34" charset="0"/>
                <a:cs typeface="Calibri" panose="020F0502020204030204" pitchFamily="34" charset="0"/>
              </a:rPr>
              <a:t>μονοχρονιστές</a:t>
            </a:r>
            <a:endParaRPr lang="el-GR" altLang="el-GR" sz="2000" b="1"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1800" u="sng" kern="0" dirty="0">
                <a:latin typeface="Calibri" panose="020F0502020204030204" pitchFamily="34" charset="0"/>
                <a:cs typeface="Calibri" panose="020F0502020204030204" pitchFamily="34" charset="0"/>
              </a:rPr>
              <a:t>Επιτυχία</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Διοικητικά: μεγάλη</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Παιδαγωγικά: αρκετή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Μικτά: αρκετή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Προσωπικά: λίγος προσωπικός χρόνος επιτυγχάνεται</a:t>
            </a:r>
          </a:p>
        </p:txBody>
      </p:sp>
      <p:sp>
        <p:nvSpPr>
          <p:cNvPr id="6" name="Rectangle 2">
            <a:extLst>
              <a:ext uri="{FF2B5EF4-FFF2-40B4-BE49-F238E27FC236}">
                <a16:creationId xmlns:a16="http://schemas.microsoft.com/office/drawing/2014/main" id="{85C72D6E-66E8-4856-924D-560048EDAE12}"/>
              </a:ext>
            </a:extLst>
          </p:cNvPr>
          <p:cNvSpPr txBox="1">
            <a:spLocks noChangeArrowheads="1"/>
          </p:cNvSpPr>
          <p:nvPr/>
        </p:nvSpPr>
        <p:spPr>
          <a:xfrm>
            <a:off x="4849813" y="865188"/>
            <a:ext cx="3940175" cy="2419350"/>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Αναβλητικοί διεκπεραιωτές</a:t>
            </a:r>
          </a:p>
          <a:p>
            <a:pPr eaLnBrk="1" hangingPunct="1">
              <a:defRPr/>
            </a:pPr>
            <a:r>
              <a:rPr lang="el-GR" altLang="el-GR" sz="1800" u="sng" kern="0" dirty="0">
                <a:latin typeface="Calibri" panose="020F0502020204030204" pitchFamily="34" charset="0"/>
                <a:cs typeface="Calibri" panose="020F0502020204030204" pitchFamily="34" charset="0"/>
              </a:rPr>
              <a:t>Επιτυχία</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Διοικητικά: μέτρια, αλλά ? Από τα άλλα</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Παιδαγωγικά: μικρή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Μικτά: μικρή</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Προσωπικά: λίγος προσωπικός χρόνος επιτυγχάνεται</a:t>
            </a:r>
          </a:p>
          <a:p>
            <a:pPr eaLnBrk="1" hangingPunct="1">
              <a:defRPr/>
            </a:pPr>
            <a:endParaRPr lang="el-GR" altLang="el-GR" sz="2000" b="1"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731B599D-ADC8-4EE4-9C91-C17D13C96E9F}"/>
              </a:ext>
            </a:extLst>
          </p:cNvPr>
          <p:cNvSpPr txBox="1"/>
          <p:nvPr/>
        </p:nvSpPr>
        <p:spPr>
          <a:xfrm>
            <a:off x="3419475" y="349250"/>
            <a:ext cx="2592388" cy="369888"/>
          </a:xfrm>
          <a:prstGeom prst="rect">
            <a:avLst/>
          </a:prstGeom>
          <a:noFill/>
          <a:ln>
            <a:solidFill>
              <a:schemeClr val="tx2">
                <a:lumMod val="60000"/>
                <a:lumOff val="40000"/>
              </a:schemeClr>
            </a:solidFill>
          </a:ln>
        </p:spPr>
        <p:txBody>
          <a:bodyPr>
            <a:spAutoFit/>
          </a:bodyPr>
          <a:lstStyle/>
          <a:p>
            <a:pPr eaLnBrk="1" fontAlgn="auto" hangingPunct="1">
              <a:spcBef>
                <a:spcPts val="0"/>
              </a:spcBef>
              <a:spcAft>
                <a:spcPts val="0"/>
              </a:spcAft>
              <a:defRPr/>
            </a:pPr>
            <a:r>
              <a:rPr lang="el-GR" b="1" dirty="0">
                <a:latin typeface="Calibri" panose="020F0502020204030204" pitchFamily="34" charset="0"/>
                <a:cs typeface="Calibri" panose="020F0502020204030204" pitchFamily="34" charset="0"/>
              </a:rPr>
              <a:t>ΒΑΘΜΟΣ ΕΠΙΤΥΧΙΑΣ</a:t>
            </a:r>
          </a:p>
        </p:txBody>
      </p:sp>
      <p:sp>
        <p:nvSpPr>
          <p:cNvPr id="45063" name="Slide Number Placeholder 3">
            <a:extLst>
              <a:ext uri="{FF2B5EF4-FFF2-40B4-BE49-F238E27FC236}">
                <a16:creationId xmlns:a16="http://schemas.microsoft.com/office/drawing/2014/main" id="{6FB9D6D4-D295-4ADA-84A0-485EF486F38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6B16B57-AEA4-4EBE-AAE4-1002E2DAAA81}" type="slidenum">
              <a:rPr lang="el-GR" altLang="el-GR" sz="1800">
                <a:solidFill>
                  <a:schemeClr val="tx2"/>
                </a:solidFill>
              </a:rPr>
              <a:pPr>
                <a:spcBef>
                  <a:spcPct val="0"/>
                </a:spcBef>
                <a:buClrTx/>
                <a:buSzTx/>
                <a:buFontTx/>
                <a:buNone/>
              </a:pPr>
              <a:t>27</a:t>
            </a:fld>
            <a:endParaRPr lang="el-GR" altLang="el-GR" sz="140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1CE789-5E4A-4BA3-AC35-CE922A51C9A7}"/>
              </a:ext>
            </a:extLst>
          </p:cNvPr>
          <p:cNvSpPr txBox="1">
            <a:spLocks noChangeArrowheads="1"/>
          </p:cNvSpPr>
          <p:nvPr/>
        </p:nvSpPr>
        <p:spPr>
          <a:xfrm>
            <a:off x="2066925" y="4208463"/>
            <a:ext cx="5303838" cy="461962"/>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Αποκεντρωτικοί </a:t>
            </a:r>
            <a:r>
              <a:rPr lang="el-GR" altLang="el-GR" sz="2000" b="1" kern="0" dirty="0" err="1">
                <a:latin typeface="Calibri" panose="020F0502020204030204" pitchFamily="34" charset="0"/>
                <a:cs typeface="Calibri" panose="020F0502020204030204" pitchFamily="34" charset="0"/>
              </a:rPr>
              <a:t>πολυχρονιστές</a:t>
            </a:r>
            <a:endParaRPr lang="el-GR" altLang="el-GR" sz="2000" b="1" kern="0" dirty="0">
              <a:latin typeface="Calibri" panose="020F0502020204030204" pitchFamily="34" charset="0"/>
              <a:cs typeface="Calibri" panose="020F0502020204030204" pitchFamily="34" charset="0"/>
            </a:endParaRPr>
          </a:p>
          <a:p>
            <a:pPr algn="ctr" eaLnBrk="1" hangingPunct="1">
              <a:defRPr/>
            </a:pPr>
            <a:endParaRPr lang="el-GR" altLang="el-GR" sz="2000" b="1" kern="0" dirty="0">
              <a:latin typeface="Calibri" panose="020F0502020204030204" pitchFamily="34" charset="0"/>
              <a:cs typeface="Calibri" panose="020F0502020204030204" pitchFamily="34" charset="0"/>
            </a:endParaRPr>
          </a:p>
          <a:p>
            <a:pPr algn="ctr" eaLnBrk="1" hangingPunct="1">
              <a:defRPr/>
            </a:pPr>
            <a:r>
              <a:rPr lang="el-GR" altLang="el-GR" sz="2000" b="1" kern="0" dirty="0">
                <a:latin typeface="Calibri" panose="020F0502020204030204" pitchFamily="34" charset="0"/>
                <a:cs typeface="Calibri" panose="020F0502020204030204" pitchFamily="34" charset="0"/>
              </a:rPr>
              <a:t> </a:t>
            </a:r>
          </a:p>
        </p:txBody>
      </p:sp>
      <p:sp>
        <p:nvSpPr>
          <p:cNvPr id="5" name="Rectangle 2">
            <a:extLst>
              <a:ext uri="{FF2B5EF4-FFF2-40B4-BE49-F238E27FC236}">
                <a16:creationId xmlns:a16="http://schemas.microsoft.com/office/drawing/2014/main" id="{CD58C96E-6D33-492A-B995-459E7D5852E5}"/>
              </a:ext>
            </a:extLst>
          </p:cNvPr>
          <p:cNvSpPr txBox="1">
            <a:spLocks noChangeArrowheads="1"/>
          </p:cNvSpPr>
          <p:nvPr/>
        </p:nvSpPr>
        <p:spPr>
          <a:xfrm>
            <a:off x="608013" y="723900"/>
            <a:ext cx="3949700" cy="476250"/>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Συγκεντρωτικοί </a:t>
            </a:r>
            <a:r>
              <a:rPr lang="el-GR" altLang="el-GR" sz="2000" b="1" kern="0" dirty="0" err="1">
                <a:latin typeface="Calibri" panose="020F0502020204030204" pitchFamily="34" charset="0"/>
                <a:cs typeface="Calibri" panose="020F0502020204030204" pitchFamily="34" charset="0"/>
              </a:rPr>
              <a:t>μονοχρονιστές</a:t>
            </a:r>
            <a:endParaRPr lang="el-GR" altLang="el-GR" sz="2000" b="1"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6" name="Rectangle 2">
            <a:extLst>
              <a:ext uri="{FF2B5EF4-FFF2-40B4-BE49-F238E27FC236}">
                <a16:creationId xmlns:a16="http://schemas.microsoft.com/office/drawing/2014/main" id="{05C4DBEF-F19D-4BED-9596-1D009D0B3B46}"/>
              </a:ext>
            </a:extLst>
          </p:cNvPr>
          <p:cNvSpPr txBox="1">
            <a:spLocks noChangeArrowheads="1"/>
          </p:cNvSpPr>
          <p:nvPr/>
        </p:nvSpPr>
        <p:spPr>
          <a:xfrm>
            <a:off x="4719638" y="736600"/>
            <a:ext cx="4083050" cy="53022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Αναβλητικοί διεκπεραιωτές</a:t>
            </a:r>
          </a:p>
          <a:p>
            <a:pPr eaLnBrk="1" hangingPunct="1">
              <a:defRPr/>
            </a:pPr>
            <a:endParaRPr lang="el-GR" altLang="el-GR" sz="2000" b="1" u="sng"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46085" name="TextBox 6">
            <a:extLst>
              <a:ext uri="{FF2B5EF4-FFF2-40B4-BE49-F238E27FC236}">
                <a16:creationId xmlns:a16="http://schemas.microsoft.com/office/drawing/2014/main" id="{39BC350F-AF86-4F60-9969-FE8529321FFC}"/>
              </a:ext>
            </a:extLst>
          </p:cNvPr>
          <p:cNvSpPr txBox="1">
            <a:spLocks noChangeArrowheads="1"/>
          </p:cNvSpPr>
          <p:nvPr/>
        </p:nvSpPr>
        <p:spPr bwMode="auto">
          <a:xfrm>
            <a:off x="2268538" y="349250"/>
            <a:ext cx="3743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l-GR" altLang="en-US" sz="1800" b="1">
                <a:latin typeface="Calibri" panose="020F0502020204030204" pitchFamily="34" charset="0"/>
                <a:cs typeface="Calibri" panose="020F0502020204030204" pitchFamily="34" charset="0"/>
              </a:rPr>
              <a:t>ΤΕΧΝΙΚΕΣ ΔΙΑΧΕΙΡΙΣΗΣ – ΣΤΙΛ  </a:t>
            </a:r>
          </a:p>
        </p:txBody>
      </p:sp>
      <p:sp>
        <p:nvSpPr>
          <p:cNvPr id="8" name="Rectangle 2">
            <a:extLst>
              <a:ext uri="{FF2B5EF4-FFF2-40B4-BE49-F238E27FC236}">
                <a16:creationId xmlns:a16="http://schemas.microsoft.com/office/drawing/2014/main" id="{61D938C8-6920-4C9A-8B08-629256515DF0}"/>
              </a:ext>
            </a:extLst>
          </p:cNvPr>
          <p:cNvSpPr txBox="1">
            <a:spLocks noChangeArrowheads="1"/>
          </p:cNvSpPr>
          <p:nvPr/>
        </p:nvSpPr>
        <p:spPr>
          <a:xfrm>
            <a:off x="674688" y="1363663"/>
            <a:ext cx="4044950" cy="253047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Τεχνικές διαχείρισης </a:t>
            </a:r>
          </a:p>
          <a:p>
            <a:pPr eaLnBrk="1" hangingPunct="1">
              <a:defRPr/>
            </a:pPr>
            <a:r>
              <a:rPr lang="el-GR" altLang="el-GR" sz="2000" kern="0" dirty="0">
                <a:latin typeface="Calibri" panose="020F0502020204030204" pitchFamily="34" charset="0"/>
                <a:cs typeface="Calibri" panose="020F0502020204030204" pitchFamily="34" charset="0"/>
              </a:rPr>
              <a:t>Υψηλότερη τιμή: </a:t>
            </a:r>
          </a:p>
          <a:p>
            <a:pPr marL="342900" indent="-342900" eaLnBrk="1" hangingPunct="1">
              <a:buFont typeface="Arial" panose="020B0604020202020204" pitchFamily="34" charset="0"/>
              <a:buChar char="•"/>
              <a:defRPr/>
            </a:pPr>
            <a:r>
              <a:rPr lang="el-GR" altLang="el-GR" sz="2000" kern="0" dirty="0" err="1">
                <a:latin typeface="Calibri" panose="020F0502020204030204" pitchFamily="34" charset="0"/>
                <a:cs typeface="Calibri" panose="020F0502020204030204" pitchFamily="34" charset="0"/>
              </a:rPr>
              <a:t>Διεκπεραιωτικός</a:t>
            </a:r>
            <a:r>
              <a:rPr lang="el-GR" altLang="el-GR" sz="2000" kern="0" dirty="0">
                <a:latin typeface="Calibri" panose="020F0502020204030204" pitchFamily="34" charset="0"/>
                <a:cs typeface="Calibri" panose="020F0502020204030204" pitchFamily="34" charset="0"/>
              </a:rPr>
              <a:t> προγραμματισμός </a:t>
            </a:r>
          </a:p>
          <a:p>
            <a:pPr marL="342900" indent="-342900" eaLnBrk="1" hangingPunct="1">
              <a:buFont typeface="Arial" panose="020B0604020202020204" pitchFamily="34" charset="0"/>
              <a:buChar char="•"/>
              <a:defRPr/>
            </a:pPr>
            <a:r>
              <a:rPr lang="el-GR" altLang="el-GR" sz="2000" kern="0" dirty="0">
                <a:latin typeface="Calibri" panose="020F0502020204030204" pitchFamily="34" charset="0"/>
                <a:cs typeface="Calibri" panose="020F0502020204030204" pitchFamily="34" charset="0"/>
              </a:rPr>
              <a:t>Τεχνικές οργάνωσης εργασίας</a:t>
            </a:r>
          </a:p>
          <a:p>
            <a:pPr marL="342900" indent="-342900" eaLnBrk="1" hangingPunct="1">
              <a:buFont typeface="Arial" panose="020B0604020202020204" pitchFamily="34" charset="0"/>
              <a:buChar char="•"/>
              <a:defRPr/>
            </a:pP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2000" b="1" kern="0" dirty="0">
                <a:latin typeface="Calibri" panose="020F0502020204030204" pitchFamily="34" charset="0"/>
                <a:cs typeface="Calibri" panose="020F0502020204030204" pitchFamily="34" charset="0"/>
              </a:rPr>
              <a:t>ΣΤΙΛ: Μάλλον </a:t>
            </a:r>
            <a:r>
              <a:rPr lang="el-GR" altLang="el-GR" sz="2000" b="1" kern="0" dirty="0" err="1">
                <a:latin typeface="Calibri" panose="020F0502020204030204" pitchFamily="34" charset="0"/>
                <a:cs typeface="Calibri" panose="020F0502020204030204" pitchFamily="34" charset="0"/>
              </a:rPr>
              <a:t>μονοχρονιστές</a:t>
            </a:r>
            <a:r>
              <a:rPr lang="el-GR" altLang="el-GR" sz="2000" b="1" kern="0" dirty="0">
                <a:latin typeface="Calibri" panose="020F0502020204030204" pitchFamily="34" charset="0"/>
                <a:cs typeface="Calibri" panose="020F0502020204030204" pitchFamily="34" charset="0"/>
              </a:rPr>
              <a:t> </a:t>
            </a:r>
          </a:p>
          <a:p>
            <a:pPr eaLnBrk="1" hangingPunct="1">
              <a:defRPr/>
            </a:pPr>
            <a:r>
              <a:rPr lang="el-GR" altLang="el-GR" sz="2000" b="1" kern="0" dirty="0">
                <a:latin typeface="Calibri" panose="020F0502020204030204" pitchFamily="34" charset="0"/>
                <a:cs typeface="Calibri" panose="020F0502020204030204" pitchFamily="34" charset="0"/>
              </a:rPr>
              <a:t> </a:t>
            </a: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9" name="Rectangle 2">
            <a:extLst>
              <a:ext uri="{FF2B5EF4-FFF2-40B4-BE49-F238E27FC236}">
                <a16:creationId xmlns:a16="http://schemas.microsoft.com/office/drawing/2014/main" id="{79DE5E5B-32A3-4634-BEB3-778EBC4AD09C}"/>
              </a:ext>
            </a:extLst>
          </p:cNvPr>
          <p:cNvSpPr txBox="1">
            <a:spLocks noChangeArrowheads="1"/>
          </p:cNvSpPr>
          <p:nvPr/>
        </p:nvSpPr>
        <p:spPr>
          <a:xfrm>
            <a:off x="4932363" y="1341438"/>
            <a:ext cx="4035425" cy="2552700"/>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Τεχνικές διαχείρισης </a:t>
            </a:r>
          </a:p>
          <a:p>
            <a:pPr eaLnBrk="1" hangingPunct="1">
              <a:defRPr/>
            </a:pPr>
            <a:r>
              <a:rPr lang="el-GR" altLang="el-GR" sz="2000" kern="0" dirty="0">
                <a:latin typeface="Calibri" panose="020F0502020204030204" pitchFamily="34" charset="0"/>
                <a:cs typeface="Calibri" panose="020F0502020204030204" pitchFamily="34" charset="0"/>
              </a:rPr>
              <a:t>Υψηλότερη τιμή: </a:t>
            </a:r>
          </a:p>
          <a:p>
            <a:pPr marL="342900" indent="-342900" eaLnBrk="1" hangingPunct="1">
              <a:buFont typeface="Arial" panose="020B0604020202020204" pitchFamily="34" charset="0"/>
              <a:buChar char="•"/>
              <a:defRPr/>
            </a:pPr>
            <a:r>
              <a:rPr lang="el-GR" altLang="el-GR" sz="2000" kern="0" dirty="0">
                <a:latin typeface="Calibri" panose="020F0502020204030204" pitchFamily="34" charset="0"/>
                <a:cs typeface="Calibri" panose="020F0502020204030204" pitchFamily="34" charset="0"/>
              </a:rPr>
              <a:t>Καθορισμός </a:t>
            </a:r>
            <a:r>
              <a:rPr lang="el-GR" altLang="el-GR" sz="2000" kern="0" dirty="0" err="1">
                <a:latin typeface="Calibri" panose="020F0502020204030204" pitchFamily="34" charset="0"/>
                <a:cs typeface="Calibri" panose="020F0502020204030204" pitchFamily="34" charset="0"/>
              </a:rPr>
              <a:t>πρτεραιοτήτων</a:t>
            </a:r>
            <a:r>
              <a:rPr lang="el-GR" altLang="el-GR" sz="2000" kern="0" dirty="0">
                <a:latin typeface="Calibri" panose="020F0502020204030204" pitchFamily="34" charset="0"/>
                <a:cs typeface="Calibri" panose="020F0502020204030204" pitchFamily="34" charset="0"/>
              </a:rPr>
              <a:t> </a:t>
            </a:r>
          </a:p>
          <a:p>
            <a:pPr marL="342900" indent="-342900" eaLnBrk="1" hangingPunct="1">
              <a:buFont typeface="Arial" panose="020B0604020202020204" pitchFamily="34" charset="0"/>
              <a:buChar char="•"/>
              <a:defRPr/>
            </a:pPr>
            <a:r>
              <a:rPr lang="el-GR" altLang="el-GR" sz="2000" kern="0" dirty="0" err="1">
                <a:latin typeface="Calibri" panose="020F0502020204030204" pitchFamily="34" charset="0"/>
                <a:cs typeface="Calibri" panose="020F0502020204030204" pitchFamily="34" charset="0"/>
              </a:rPr>
              <a:t>Διεκπεραιωτικός</a:t>
            </a:r>
            <a:r>
              <a:rPr lang="el-GR" altLang="el-GR" sz="2000" kern="0" dirty="0">
                <a:latin typeface="Calibri" panose="020F0502020204030204" pitchFamily="34" charset="0"/>
                <a:cs typeface="Calibri" panose="020F0502020204030204" pitchFamily="34" charset="0"/>
              </a:rPr>
              <a:t> προγραμματισμός </a:t>
            </a:r>
          </a:p>
          <a:p>
            <a:pPr marL="342900" indent="-342900" eaLnBrk="1" hangingPunct="1">
              <a:buFont typeface="Arial" panose="020B0604020202020204" pitchFamily="34" charset="0"/>
              <a:buChar char="•"/>
              <a:defRPr/>
            </a:pPr>
            <a:r>
              <a:rPr lang="el-GR" altLang="el-GR" sz="2000" kern="0" dirty="0">
                <a:latin typeface="Calibri" panose="020F0502020204030204" pitchFamily="34" charset="0"/>
                <a:cs typeface="Calibri" panose="020F0502020204030204" pitchFamily="34" charset="0"/>
              </a:rPr>
              <a:t>Τεχνικές οργάνωσης εργασίας</a:t>
            </a:r>
            <a:endParaRPr lang="el-GR" altLang="el-GR" sz="2000" b="1" kern="0" dirty="0">
              <a:latin typeface="Calibri" panose="020F0502020204030204" pitchFamily="34" charset="0"/>
              <a:cs typeface="Calibri" panose="020F0502020204030204" pitchFamily="34" charset="0"/>
            </a:endParaRPr>
          </a:p>
          <a:p>
            <a:pPr eaLnBrk="1" hangingPunct="1">
              <a:defRPr/>
            </a:pPr>
            <a:r>
              <a:rPr lang="el-GR" altLang="el-GR" sz="2000" b="1" kern="0" dirty="0">
                <a:latin typeface="Calibri" panose="020F0502020204030204" pitchFamily="34" charset="0"/>
                <a:cs typeface="Calibri" panose="020F0502020204030204" pitchFamily="34" charset="0"/>
              </a:rPr>
              <a:t>ΣΤΙΛ: Μεσαία κατάσταση. </a:t>
            </a:r>
          </a:p>
          <a:p>
            <a:pPr eaLnBrk="1" hangingPunct="1">
              <a:defRPr/>
            </a:pPr>
            <a:r>
              <a:rPr lang="el-GR" altLang="el-GR" sz="2000" b="1" kern="0" dirty="0">
                <a:latin typeface="Calibri" panose="020F0502020204030204" pitchFamily="34" charset="0"/>
                <a:cs typeface="Calibri" panose="020F0502020204030204" pitchFamily="34" charset="0"/>
              </a:rPr>
              <a:t>         μάλλον </a:t>
            </a:r>
            <a:r>
              <a:rPr lang="el-GR" altLang="el-GR" sz="2000" b="1" kern="0" dirty="0" err="1">
                <a:latin typeface="Calibri" panose="020F0502020204030204" pitchFamily="34" charset="0"/>
                <a:cs typeface="Calibri" panose="020F0502020204030204" pitchFamily="34" charset="0"/>
              </a:rPr>
              <a:t>πολυχρονιστές</a:t>
            </a:r>
            <a:r>
              <a:rPr lang="el-GR" altLang="el-GR" sz="2000" b="1" kern="0" dirty="0">
                <a:latin typeface="Calibri" panose="020F0502020204030204" pitchFamily="34" charset="0"/>
                <a:cs typeface="Calibri" panose="020F0502020204030204" pitchFamily="34" charset="0"/>
              </a:rPr>
              <a:t>   </a:t>
            </a:r>
          </a:p>
          <a:p>
            <a:pPr marL="1714500" lvl="3" indent="-342900" eaLnBrk="1" hangingPunct="1">
              <a:buFont typeface="Arial" panose="020B0604020202020204" pitchFamily="34" charset="0"/>
              <a:buChar char="•"/>
              <a:defRPr/>
            </a:pPr>
            <a:r>
              <a:rPr lang="el-GR" altLang="el-GR" sz="2000" b="1" kern="0" dirty="0">
                <a:latin typeface="Calibri" panose="020F0502020204030204" pitchFamily="34" charset="0"/>
                <a:cs typeface="Calibri" panose="020F0502020204030204" pitchFamily="34" charset="0"/>
              </a:rPr>
              <a:t>  </a:t>
            </a:r>
          </a:p>
          <a:p>
            <a:pPr eaLnBrk="1" hangingPunct="1">
              <a:defRPr/>
            </a:pPr>
            <a:r>
              <a:rPr lang="el-GR" altLang="el-GR" sz="2000" b="1" kern="0" dirty="0">
                <a:latin typeface="Calibri" panose="020F0502020204030204" pitchFamily="34" charset="0"/>
                <a:cs typeface="Calibri" panose="020F0502020204030204" pitchFamily="34" charset="0"/>
              </a:rPr>
              <a:t> </a:t>
            </a:r>
          </a:p>
          <a:p>
            <a:pPr eaLnBrk="1" hangingPunct="1">
              <a:defRPr/>
            </a:pPr>
            <a:endParaRPr lang="el-GR" altLang="el-GR" sz="2000" b="1" kern="0" dirty="0">
              <a:latin typeface="Calibri" panose="020F0502020204030204" pitchFamily="34" charset="0"/>
              <a:cs typeface="Calibri" panose="020F0502020204030204" pitchFamily="34" charset="0"/>
            </a:endParaRPr>
          </a:p>
        </p:txBody>
      </p:sp>
      <p:sp>
        <p:nvSpPr>
          <p:cNvPr id="10" name="Rectangle 2">
            <a:extLst>
              <a:ext uri="{FF2B5EF4-FFF2-40B4-BE49-F238E27FC236}">
                <a16:creationId xmlns:a16="http://schemas.microsoft.com/office/drawing/2014/main" id="{B1B1AA8B-4B48-4CC1-9283-D6D851B3FB6F}"/>
              </a:ext>
            </a:extLst>
          </p:cNvPr>
          <p:cNvSpPr txBox="1">
            <a:spLocks noChangeArrowheads="1"/>
          </p:cNvSpPr>
          <p:nvPr/>
        </p:nvSpPr>
        <p:spPr>
          <a:xfrm>
            <a:off x="2066925" y="4670425"/>
            <a:ext cx="5327650" cy="1495425"/>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000" b="1" kern="0" dirty="0">
                <a:latin typeface="Calibri" panose="020F0502020204030204" pitchFamily="34" charset="0"/>
                <a:cs typeface="Calibri" panose="020F0502020204030204" pitchFamily="34" charset="0"/>
              </a:rPr>
              <a:t>Τεχνικές διαχείρισης </a:t>
            </a:r>
          </a:p>
          <a:p>
            <a:pPr eaLnBrk="1" hangingPunct="1">
              <a:defRPr/>
            </a:pPr>
            <a:r>
              <a:rPr lang="el-GR" altLang="el-GR" sz="2000" b="1" kern="0" dirty="0">
                <a:latin typeface="Calibri" panose="020F0502020204030204" pitchFamily="34" charset="0"/>
                <a:cs typeface="Calibri" panose="020F0502020204030204" pitchFamily="34" charset="0"/>
              </a:rPr>
              <a:t>Υψηλότερη τιμή: </a:t>
            </a:r>
          </a:p>
          <a:p>
            <a:pPr eaLnBrk="1" hangingPunct="1">
              <a:defRPr/>
            </a:pPr>
            <a:r>
              <a:rPr lang="el-GR" altLang="el-GR" sz="2000" b="1" kern="0" dirty="0">
                <a:latin typeface="Calibri" panose="020F0502020204030204" pitchFamily="34" charset="0"/>
                <a:cs typeface="Calibri" panose="020F0502020204030204" pitchFamily="34" charset="0"/>
              </a:rPr>
              <a:t>Όλες πλην οργάνωσης χρόνου</a:t>
            </a:r>
          </a:p>
        </p:txBody>
      </p:sp>
      <p:sp>
        <p:nvSpPr>
          <p:cNvPr id="2" name="Ορθογώνιο 1">
            <a:extLst>
              <a:ext uri="{FF2B5EF4-FFF2-40B4-BE49-F238E27FC236}">
                <a16:creationId xmlns:a16="http://schemas.microsoft.com/office/drawing/2014/main" id="{29E51EA1-F22C-419D-8FBF-13E2AEC782C1}"/>
              </a:ext>
            </a:extLst>
          </p:cNvPr>
          <p:cNvSpPr/>
          <p:nvPr/>
        </p:nvSpPr>
        <p:spPr>
          <a:xfrm>
            <a:off x="2066925" y="5648325"/>
            <a:ext cx="5303838" cy="369888"/>
          </a:xfrm>
          <a:prstGeom prst="rect">
            <a:avLst/>
          </a:prstGeom>
        </p:spPr>
        <p:txBody>
          <a:bodyPr>
            <a:spAutoFit/>
          </a:bodyPr>
          <a:lstStyle/>
          <a:p>
            <a:pPr eaLnBrk="1" fontAlgn="auto" hangingPunct="1">
              <a:spcBef>
                <a:spcPts val="0"/>
              </a:spcBef>
              <a:spcAft>
                <a:spcPts val="0"/>
              </a:spcAft>
              <a:defRPr/>
            </a:pPr>
            <a:r>
              <a:rPr lang="el-GR" altLang="el-GR" b="1" kern="0" dirty="0">
                <a:solidFill>
                  <a:schemeClr val="accent1">
                    <a:lumMod val="25000"/>
                  </a:schemeClr>
                </a:solidFill>
                <a:latin typeface="Calibri" panose="020F0502020204030204" pitchFamily="34" charset="0"/>
                <a:cs typeface="Calibri" panose="020F0502020204030204" pitchFamily="34" charset="0"/>
              </a:rPr>
              <a:t>ΣΤΙΛ: Μεσαία κατάσταση. μάλλον </a:t>
            </a:r>
            <a:r>
              <a:rPr lang="el-GR" altLang="el-GR" b="1" kern="0" dirty="0" err="1">
                <a:solidFill>
                  <a:schemeClr val="accent1">
                    <a:lumMod val="25000"/>
                  </a:schemeClr>
                </a:solidFill>
                <a:latin typeface="Calibri" panose="020F0502020204030204" pitchFamily="34" charset="0"/>
                <a:cs typeface="Calibri" panose="020F0502020204030204" pitchFamily="34" charset="0"/>
              </a:rPr>
              <a:t>πολυχρονιστές</a:t>
            </a:r>
            <a:r>
              <a:rPr lang="el-GR" altLang="el-GR" b="1" kern="0" dirty="0">
                <a:solidFill>
                  <a:schemeClr val="accent1">
                    <a:lumMod val="25000"/>
                  </a:schemeClr>
                </a:solidFill>
                <a:latin typeface="Calibri" panose="020F0502020204030204" pitchFamily="34" charset="0"/>
                <a:cs typeface="Calibri" panose="020F0502020204030204" pitchFamily="34" charset="0"/>
              </a:rPr>
              <a:t>   </a:t>
            </a:r>
          </a:p>
        </p:txBody>
      </p:sp>
      <p:sp>
        <p:nvSpPr>
          <p:cNvPr id="46091" name="Slide Number Placeholder 10">
            <a:extLst>
              <a:ext uri="{FF2B5EF4-FFF2-40B4-BE49-F238E27FC236}">
                <a16:creationId xmlns:a16="http://schemas.microsoft.com/office/drawing/2014/main" id="{EEF63853-D84C-48AB-8635-98B494A335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07D32D1D-2E64-490A-BAB8-7B063EFE58D0}" type="slidenum">
              <a:rPr lang="el-GR" altLang="el-GR" sz="1800">
                <a:solidFill>
                  <a:schemeClr val="tx2"/>
                </a:solidFill>
              </a:rPr>
              <a:pPr>
                <a:spcBef>
                  <a:spcPct val="0"/>
                </a:spcBef>
                <a:buClrTx/>
                <a:buSzTx/>
                <a:buFontTx/>
                <a:buNone/>
              </a:pPr>
              <a:t>28</a:t>
            </a:fld>
            <a:endParaRPr lang="el-GR" altLang="el-GR" sz="140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68C232D-F27A-4DA8-A958-E4F5227E3CC7}"/>
              </a:ext>
            </a:extLst>
          </p:cNvPr>
          <p:cNvSpPr txBox="1">
            <a:spLocks noChangeArrowheads="1"/>
          </p:cNvSpPr>
          <p:nvPr/>
        </p:nvSpPr>
        <p:spPr>
          <a:xfrm>
            <a:off x="296863" y="541338"/>
            <a:ext cx="8847137" cy="1081087"/>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el-GR" altLang="el-GR" sz="2400" kern="0" dirty="0">
                <a:latin typeface="Calibri" panose="020F0502020204030204" pitchFamily="34" charset="0"/>
                <a:cs typeface="Calibri" panose="020F0502020204030204" pitchFamily="34" charset="0"/>
              </a:rPr>
              <a:t>Όλοι οι διευθυντές είναι  πολύ απασχολημένοι όλοι έχουν μια στοιχειώδη οργάνωση  </a:t>
            </a:r>
          </a:p>
        </p:txBody>
      </p:sp>
      <p:sp>
        <p:nvSpPr>
          <p:cNvPr id="4" name="Rectangle 2">
            <a:extLst>
              <a:ext uri="{FF2B5EF4-FFF2-40B4-BE49-F238E27FC236}">
                <a16:creationId xmlns:a16="http://schemas.microsoft.com/office/drawing/2014/main" id="{9C4AF98D-F841-4E1F-A976-8359F55977AA}"/>
              </a:ext>
            </a:extLst>
          </p:cNvPr>
          <p:cNvSpPr txBox="1">
            <a:spLocks noChangeArrowheads="1"/>
          </p:cNvSpPr>
          <p:nvPr/>
        </p:nvSpPr>
        <p:spPr>
          <a:xfrm>
            <a:off x="3708400" y="1700213"/>
            <a:ext cx="2592388" cy="3024187"/>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Αναβλητικοί διεκπεραιωτές</a:t>
            </a:r>
          </a:p>
          <a:p>
            <a:pPr eaLnBrk="1" hangingPunct="1">
              <a:defRPr/>
            </a:pPr>
            <a:r>
              <a:rPr lang="el-GR" altLang="el-GR" sz="2400" b="1" kern="0" dirty="0">
                <a:latin typeface="Calibri" panose="020F0502020204030204" pitchFamily="34" charset="0"/>
                <a:cs typeface="Calibri" panose="020F0502020204030204" pitchFamily="34" charset="0"/>
              </a:rPr>
              <a:t>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Θέλουν την ομαλή λειτουργία.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Δεν έχουν όραμα.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Προσπαθούν να εκτονώσουν τυχόν συγκρούσεις</a:t>
            </a: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5" name="Rectangle 2">
            <a:extLst>
              <a:ext uri="{FF2B5EF4-FFF2-40B4-BE49-F238E27FC236}">
                <a16:creationId xmlns:a16="http://schemas.microsoft.com/office/drawing/2014/main" id="{C7943E65-F5EA-4819-8280-AE609BBCFE67}"/>
              </a:ext>
            </a:extLst>
          </p:cNvPr>
          <p:cNvSpPr txBox="1">
            <a:spLocks noChangeArrowheads="1"/>
          </p:cNvSpPr>
          <p:nvPr/>
        </p:nvSpPr>
        <p:spPr>
          <a:xfrm>
            <a:off x="6443663" y="1700213"/>
            <a:ext cx="2376487" cy="3024187"/>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Αποκεντρωτικοί </a:t>
            </a:r>
            <a:r>
              <a:rPr lang="el-GR" altLang="el-GR" sz="2400" b="1" kern="0" dirty="0" err="1">
                <a:latin typeface="Calibri" panose="020F0502020204030204" pitchFamily="34" charset="0"/>
                <a:cs typeface="Calibri" panose="020F0502020204030204" pitchFamily="34" charset="0"/>
              </a:rPr>
              <a:t>πολυχρονιστές</a:t>
            </a:r>
            <a:endParaRPr lang="el-GR" altLang="el-GR" sz="2400" b="1" kern="0" dirty="0">
              <a:latin typeface="Calibri" panose="020F0502020204030204" pitchFamily="34" charset="0"/>
              <a:cs typeface="Calibri" panose="020F0502020204030204" pitchFamily="34" charset="0"/>
            </a:endParaRPr>
          </a:p>
          <a:p>
            <a:pPr eaLnBrk="1" hangingPunct="1">
              <a:defRPr/>
            </a:pPr>
            <a:endParaRPr lang="el-GR" altLang="el-GR" sz="2400" b="1" kern="0"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Αποκεντρώνουν</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Αναζητούν ευκαιρίες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Έχουν στόχους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Περισσότερο ηγέτες από τους άλλους</a:t>
            </a:r>
          </a:p>
          <a:p>
            <a:pPr marL="342900" indent="-342900" algn="ctr" eaLnBrk="1" hangingPunct="1">
              <a:buFont typeface="Arial" panose="020B0604020202020204" pitchFamily="34" charset="0"/>
              <a:buChar char="•"/>
              <a:defRPr/>
            </a:pPr>
            <a:endParaRPr lang="el-GR" altLang="el-GR" sz="1800"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6" name="Rectangle 2">
            <a:extLst>
              <a:ext uri="{FF2B5EF4-FFF2-40B4-BE49-F238E27FC236}">
                <a16:creationId xmlns:a16="http://schemas.microsoft.com/office/drawing/2014/main" id="{486E1864-E7BB-420A-BCD4-1EAF9D36817A}"/>
              </a:ext>
            </a:extLst>
          </p:cNvPr>
          <p:cNvSpPr txBox="1">
            <a:spLocks noChangeArrowheads="1"/>
          </p:cNvSpPr>
          <p:nvPr/>
        </p:nvSpPr>
        <p:spPr>
          <a:xfrm>
            <a:off x="296863" y="1700213"/>
            <a:ext cx="3122612" cy="3024187"/>
          </a:xfrm>
          <a:prstGeom prst="rect">
            <a:avLst/>
          </a:prstGeom>
          <a:ln>
            <a:solidFill>
              <a:schemeClr val="tx2">
                <a:lumMod val="60000"/>
                <a:lumOff val="40000"/>
              </a:schemeClr>
            </a:solidFill>
          </a:ln>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defRPr/>
            </a:pPr>
            <a:r>
              <a:rPr lang="el-GR" altLang="el-GR" sz="2400" b="1" kern="0" dirty="0">
                <a:latin typeface="Calibri" panose="020F0502020204030204" pitchFamily="34" charset="0"/>
                <a:cs typeface="Calibri" panose="020F0502020204030204" pitchFamily="34" charset="0"/>
              </a:rPr>
              <a:t>Συγκεντρωτικοί </a:t>
            </a:r>
            <a:r>
              <a:rPr lang="el-GR" altLang="el-GR" sz="2400" b="1" kern="0" dirty="0" err="1">
                <a:latin typeface="Calibri" panose="020F0502020204030204" pitchFamily="34" charset="0"/>
                <a:cs typeface="Calibri" panose="020F0502020204030204" pitchFamily="34" charset="0"/>
              </a:rPr>
              <a:t>μονοχρονιστές</a:t>
            </a:r>
            <a:endParaRPr lang="el-GR" altLang="el-GR" sz="2400" b="1" kern="0" dirty="0">
              <a:latin typeface="Calibri" panose="020F0502020204030204" pitchFamily="34" charset="0"/>
              <a:cs typeface="Calibri" panose="020F0502020204030204" pitchFamily="34" charset="0"/>
            </a:endParaRPr>
          </a:p>
          <a:p>
            <a:pPr eaLnBrk="1" hangingPunct="1">
              <a:defRPr/>
            </a:pPr>
            <a:endParaRPr lang="el-GR" altLang="el-GR" sz="2400" b="1" kern="0"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Συγκεντρωτικοί.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Δεν ασκούν ηγεσία </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Θέλουν να τα κάνουν όλα μόνοι</a:t>
            </a:r>
          </a:p>
          <a:p>
            <a:pPr marL="342900" indent="-342900" eaLnBrk="1" hangingPunct="1">
              <a:buFont typeface="Arial" panose="020B0604020202020204" pitchFamily="34" charset="0"/>
              <a:buChar char="•"/>
              <a:defRPr/>
            </a:pPr>
            <a:r>
              <a:rPr lang="el-GR" altLang="el-GR" sz="1800" kern="0" dirty="0">
                <a:latin typeface="Calibri" panose="020F0502020204030204" pitchFamily="34" charset="0"/>
                <a:cs typeface="Calibri" panose="020F0502020204030204" pitchFamily="34" charset="0"/>
              </a:rPr>
              <a:t>Δεν μπορούν να υλοποιήσουν το όραμά που έχουν  </a:t>
            </a:r>
          </a:p>
          <a:p>
            <a:pPr marL="342900" indent="-342900" algn="ctr" eaLnBrk="1" hangingPunct="1">
              <a:buFont typeface="Arial" panose="020B0604020202020204" pitchFamily="34" charset="0"/>
              <a:buChar char="•"/>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endParaRPr lang="el-GR" altLang="el-GR" sz="2400" b="1" kern="0" dirty="0">
              <a:latin typeface="Calibri" panose="020F0502020204030204" pitchFamily="34" charset="0"/>
              <a:cs typeface="Calibri" panose="020F0502020204030204" pitchFamily="34" charset="0"/>
            </a:endParaRPr>
          </a:p>
          <a:p>
            <a:pPr algn="ctr" eaLnBrk="1" hangingPunct="1">
              <a:defRPr/>
            </a:pPr>
            <a:r>
              <a:rPr lang="el-GR" altLang="el-GR" sz="2400" b="1" kern="0" dirty="0">
                <a:latin typeface="Calibri" panose="020F0502020204030204" pitchFamily="34" charset="0"/>
                <a:cs typeface="Calibri" panose="020F0502020204030204" pitchFamily="34" charset="0"/>
              </a:rPr>
              <a:t> </a:t>
            </a:r>
          </a:p>
        </p:txBody>
      </p:sp>
      <p:sp>
        <p:nvSpPr>
          <p:cNvPr id="47110" name="TextBox 6">
            <a:extLst>
              <a:ext uri="{FF2B5EF4-FFF2-40B4-BE49-F238E27FC236}">
                <a16:creationId xmlns:a16="http://schemas.microsoft.com/office/drawing/2014/main" id="{73E15D23-722B-490D-B5B6-44AD5E8C39D2}"/>
              </a:ext>
            </a:extLst>
          </p:cNvPr>
          <p:cNvSpPr txBox="1">
            <a:spLocks noChangeArrowheads="1"/>
          </p:cNvSpPr>
          <p:nvPr/>
        </p:nvSpPr>
        <p:spPr bwMode="auto">
          <a:xfrm>
            <a:off x="3652838" y="107950"/>
            <a:ext cx="2016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l-GR" altLang="en-US" sz="2000" b="1">
                <a:latin typeface="Calibri" panose="020F0502020204030204" pitchFamily="34" charset="0"/>
                <a:cs typeface="Calibri" panose="020F0502020204030204" pitchFamily="34" charset="0"/>
              </a:rPr>
              <a:t>ΣΥΜΠΕΡΑΣΜΑΤΑ   </a:t>
            </a:r>
          </a:p>
        </p:txBody>
      </p:sp>
      <p:sp>
        <p:nvSpPr>
          <p:cNvPr id="47112" name="Slide Number Placeholder 7">
            <a:extLst>
              <a:ext uri="{FF2B5EF4-FFF2-40B4-BE49-F238E27FC236}">
                <a16:creationId xmlns:a16="http://schemas.microsoft.com/office/drawing/2014/main" id="{E7CD3EF4-4BFC-456D-8B27-61CD76E743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74E236C-262A-4F10-9BE8-466B8BDE94FE}" type="slidenum">
              <a:rPr lang="el-GR" altLang="el-GR" sz="1800">
                <a:solidFill>
                  <a:schemeClr val="tx2"/>
                </a:solidFill>
              </a:rPr>
              <a:pPr>
                <a:spcBef>
                  <a:spcPct val="0"/>
                </a:spcBef>
                <a:buClrTx/>
                <a:buSzTx/>
                <a:buFontTx/>
                <a:buNone/>
              </a:pPr>
              <a:t>29</a:t>
            </a:fld>
            <a:endParaRPr lang="el-GR" altLang="el-GR" sz="140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7544" y="836712"/>
            <a:ext cx="8229600" cy="1143000"/>
          </a:xfrm>
        </p:spPr>
        <p:txBody>
          <a:bodyPr>
            <a:noAutofit/>
          </a:bodyPr>
          <a:lstStyle/>
          <a:p>
            <a:r>
              <a:rPr lang="el-GR" sz="3200" b="1" i="1" dirty="0">
                <a:solidFill>
                  <a:srgbClr val="002060"/>
                </a:solidFill>
                <a:effectLst>
                  <a:outerShdw blurRad="38100" dist="38100" dir="2700000" algn="tl">
                    <a:srgbClr val="000000">
                      <a:alpha val="43137"/>
                    </a:srgbClr>
                  </a:outerShdw>
                </a:effectLst>
              </a:rPr>
              <a:t>«Είναι πολύ εύκολο να είναι κάποιος</a:t>
            </a:r>
            <a:br>
              <a:rPr lang="el-GR" sz="3200" b="1" i="1" dirty="0">
                <a:solidFill>
                  <a:srgbClr val="002060"/>
                </a:solidFill>
                <a:effectLst>
                  <a:outerShdw blurRad="38100" dist="38100" dir="2700000" algn="tl">
                    <a:srgbClr val="000000">
                      <a:alpha val="43137"/>
                    </a:srgbClr>
                  </a:outerShdw>
                </a:effectLst>
              </a:rPr>
            </a:br>
            <a:r>
              <a:rPr lang="el-GR" sz="3200" b="1" i="1" dirty="0">
                <a:solidFill>
                  <a:srgbClr val="002060"/>
                </a:solidFill>
                <a:effectLst>
                  <a:outerShdw blurRad="38100" dist="38100" dir="2700000" algn="tl">
                    <a:srgbClr val="000000">
                      <a:alpha val="43137"/>
                    </a:srgbClr>
                  </a:outerShdw>
                </a:effectLst>
              </a:rPr>
              <a:t>απασχολημένος κάνοντας λάθος δουλειές»</a:t>
            </a:r>
            <a:br>
              <a:rPr lang="el-GR" sz="3200" b="1" i="1" dirty="0">
                <a:solidFill>
                  <a:srgbClr val="002060"/>
                </a:solidFill>
                <a:effectLst>
                  <a:outerShdw blurRad="38100" dist="38100" dir="2700000" algn="tl">
                    <a:srgbClr val="000000">
                      <a:alpha val="43137"/>
                    </a:srgbClr>
                  </a:outerShdw>
                </a:effectLst>
              </a:rPr>
            </a:br>
            <a:r>
              <a:rPr lang="el-GR" sz="3200" b="1" i="1" dirty="0">
                <a:solidFill>
                  <a:srgbClr val="002060"/>
                </a:solidFill>
                <a:effectLst>
                  <a:outerShdw blurRad="38100" dist="38100" dir="2700000" algn="tl">
                    <a:srgbClr val="000000">
                      <a:alpha val="43137"/>
                    </a:srgbClr>
                  </a:outerShdw>
                </a:effectLst>
              </a:rPr>
              <a:t>Everard &amp; Morris (1990).</a:t>
            </a:r>
          </a:p>
        </p:txBody>
      </p:sp>
      <p:sp>
        <p:nvSpPr>
          <p:cNvPr id="5" name="Θέση περιεχομένου 4"/>
          <p:cNvSpPr>
            <a:spLocks noGrp="1"/>
          </p:cNvSpPr>
          <p:nvPr>
            <p:ph idx="1"/>
          </p:nvPr>
        </p:nvSpPr>
        <p:spPr>
          <a:xfrm>
            <a:off x="323528" y="2204864"/>
            <a:ext cx="8229600" cy="4525963"/>
          </a:xfrm>
        </p:spPr>
        <p:txBody>
          <a:bodyPr>
            <a:normAutofit/>
          </a:bodyPr>
          <a:lstStyle/>
          <a:p>
            <a:pPr marL="0" indent="0">
              <a:buNone/>
            </a:pPr>
            <a:r>
              <a:rPr lang="el-GR" sz="2800" u="sng" dirty="0">
                <a:solidFill>
                  <a:srgbClr val="002060"/>
                </a:solidFill>
                <a:latin typeface="Comic Sans MS" panose="030F0702030302020204" pitchFamily="66" charset="0"/>
              </a:rPr>
              <a:t>Διαχείριση χρόνου </a:t>
            </a:r>
            <a:r>
              <a:rPr lang="el-GR" sz="2800" dirty="0">
                <a:solidFill>
                  <a:srgbClr val="002060"/>
                </a:solidFill>
                <a:latin typeface="Comic Sans MS" panose="030F0702030302020204" pitchFamily="66" charset="0"/>
              </a:rPr>
              <a:t> </a:t>
            </a:r>
            <a:r>
              <a:rPr lang="el-GR" sz="2800" dirty="0">
                <a:latin typeface="Comic Sans MS" panose="030F0702030302020204" pitchFamily="66" charset="0"/>
              </a:rPr>
              <a:t>είναι η πρακτική οργάνωσης και κατανομής χρόνου των δραστηριοτήτων με στόχο της αύξηση της αποτελεσματικότητας των ενεργειών.</a:t>
            </a:r>
          </a:p>
          <a:p>
            <a:pPr marL="0" indent="0">
              <a:buNone/>
            </a:pPr>
            <a:endParaRPr lang="el-GR" sz="2800" dirty="0">
              <a:latin typeface="Comic Sans MS" panose="030F0702030302020204" pitchFamily="66" charset="0"/>
            </a:endParaRPr>
          </a:p>
          <a:p>
            <a:pPr marL="0" indent="0">
              <a:buNone/>
            </a:pPr>
            <a:r>
              <a:rPr lang="el-GR" sz="2800" dirty="0">
                <a:latin typeface="Comic Sans MS" panose="030F0702030302020204" pitchFamily="66" charset="0"/>
              </a:rPr>
              <a:t>Αρχικώς ήταν συνυφασμένη με τον αμιγώς επιχειρησιακό/εταιρικό χώρο εντούτοις με την πάροδο του καιρού και την αύξηση των ρυθμών-απαιτήσεων της καθημερινότητας η διαχείριση του χρόνου κατέστη απαραίτητη σχεδόν διαδικασία σε κάθε τομέα.</a:t>
            </a:r>
          </a:p>
          <a:p>
            <a:pPr marL="0" indent="0">
              <a:buNone/>
            </a:pPr>
            <a:endParaRPr lang="el-GR" sz="2800" dirty="0">
              <a:latin typeface="Comic Sans MS" panose="030F0702030302020204" pitchFamily="66" charset="0"/>
            </a:endParaRPr>
          </a:p>
          <a:p>
            <a:pPr marL="0" indent="0">
              <a:buNone/>
            </a:pPr>
            <a:endParaRPr lang="el-GR" sz="2800" dirty="0">
              <a:latin typeface="Comic Sans MS" panose="030F0702030302020204" pitchFamily="66" charset="0"/>
            </a:endParaRPr>
          </a:p>
          <a:p>
            <a:pPr marL="0" indent="0">
              <a:buNone/>
            </a:pPr>
            <a:endParaRPr lang="el-GR" sz="2800" dirty="0">
              <a:latin typeface="Comic Sans MS" panose="030F0702030302020204" pitchFamily="66" charset="0"/>
            </a:endParaRPr>
          </a:p>
        </p:txBody>
      </p:sp>
    </p:spTree>
    <p:extLst>
      <p:ext uri="{BB962C8B-B14F-4D97-AF65-F5344CB8AC3E}">
        <p14:creationId xmlns:p14="http://schemas.microsoft.com/office/powerpoint/2010/main" val="2173466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49A41A3-A78E-4167-B694-C726EAB5D21B}"/>
              </a:ext>
            </a:extLst>
          </p:cNvPr>
          <p:cNvSpPr>
            <a:spLocks noGrp="1" noChangeArrowheads="1"/>
          </p:cNvSpPr>
          <p:nvPr>
            <p:ph type="title"/>
          </p:nvPr>
        </p:nvSpPr>
        <p:spPr>
          <a:xfrm>
            <a:off x="685800" y="260350"/>
            <a:ext cx="7986713" cy="1093788"/>
          </a:xfrm>
          <a:solidFill>
            <a:schemeClr val="bg1">
              <a:lumMod val="85000"/>
            </a:schemeClr>
          </a:solidFill>
        </p:spPr>
        <p:txBody>
          <a:bodyPr/>
          <a:lstStyle/>
          <a:p>
            <a:pPr algn="ctr">
              <a:defRPr/>
            </a:pPr>
            <a:r>
              <a:rPr lang="el-GR" altLang="el-GR" sz="2800" b="1" dirty="0">
                <a:solidFill>
                  <a:srgbClr val="CC0000"/>
                </a:solidFill>
                <a:latin typeface="Calibri" panose="020F0502020204030204" pitchFamily="34" charset="0"/>
                <a:cs typeface="Calibri" panose="020F0502020204030204" pitchFamily="34" charset="0"/>
              </a:rPr>
              <a:t>ΙΔΕΕΣ ΓΙΑ ΕΞΟΙΚΟΝΟΜΗΣΗ ΧΡΟΝΟΥ ΣΤΗΝ ΕΡΓΑΣΙΑ</a:t>
            </a:r>
          </a:p>
        </p:txBody>
      </p:sp>
      <p:sp>
        <p:nvSpPr>
          <p:cNvPr id="48131" name="Rectangle 3">
            <a:extLst>
              <a:ext uri="{FF2B5EF4-FFF2-40B4-BE49-F238E27FC236}">
                <a16:creationId xmlns:a16="http://schemas.microsoft.com/office/drawing/2014/main" id="{2D80583E-0746-49A6-8D33-E816A3463591}"/>
              </a:ext>
            </a:extLst>
          </p:cNvPr>
          <p:cNvSpPr>
            <a:spLocks noGrp="1" noChangeArrowheads="1"/>
          </p:cNvSpPr>
          <p:nvPr>
            <p:ph idx="1"/>
          </p:nvPr>
        </p:nvSpPr>
        <p:spPr>
          <a:xfrm>
            <a:off x="685800" y="2060575"/>
            <a:ext cx="7772400" cy="3487738"/>
          </a:xfrm>
        </p:spPr>
        <p:txBody>
          <a:bodyPr/>
          <a:lstStyle/>
          <a:p>
            <a:r>
              <a:rPr lang="el-GR" altLang="el-GR" sz="2400" b="1">
                <a:latin typeface="Calibri" panose="020F0502020204030204" pitchFamily="34" charset="0"/>
                <a:cs typeface="Calibri" panose="020F0502020204030204" pitchFamily="34" charset="0"/>
              </a:rPr>
              <a:t>Διατηρείτε την ισορροπία στις διαφορετικές περιοχές της ζωής σας</a:t>
            </a:r>
          </a:p>
          <a:p>
            <a:r>
              <a:rPr lang="el-GR" altLang="el-GR" sz="2400" b="1">
                <a:latin typeface="Calibri" panose="020F0502020204030204" pitchFamily="34" charset="0"/>
                <a:cs typeface="Calibri" panose="020F0502020204030204" pitchFamily="34" charset="0"/>
              </a:rPr>
              <a:t>Αποκτήστε τη συνήθεια να γράφετε όλα εκείνα που θέλετε να κάνετε, όλες τις λεπτομέρειες και διαδικασίες</a:t>
            </a:r>
          </a:p>
          <a:p>
            <a:r>
              <a:rPr lang="el-GR" altLang="el-GR" sz="2400" b="1">
                <a:latin typeface="Calibri" panose="020F0502020204030204" pitchFamily="34" charset="0"/>
                <a:cs typeface="Calibri" panose="020F0502020204030204" pitchFamily="34" charset="0"/>
              </a:rPr>
              <a:t>Κάντε καθημερινό προγραμματισμό</a:t>
            </a:r>
          </a:p>
          <a:p>
            <a:r>
              <a:rPr lang="el-GR" altLang="el-GR" sz="2400" b="1">
                <a:latin typeface="Calibri" panose="020F0502020204030204" pitchFamily="34" charset="0"/>
                <a:cs typeface="Calibri" panose="020F0502020204030204" pitchFamily="34" charset="0"/>
              </a:rPr>
              <a:t>Βάζετε προτεραιότητες</a:t>
            </a:r>
            <a:endParaRPr lang="en-US" altLang="el-GR" sz="2400" b="1">
              <a:latin typeface="Calibri" panose="020F0502020204030204" pitchFamily="34" charset="0"/>
              <a:cs typeface="Calibri" panose="020F0502020204030204" pitchFamily="34" charset="0"/>
            </a:endParaRPr>
          </a:p>
          <a:p>
            <a:r>
              <a:rPr lang="el-GR" altLang="el-GR" sz="2400" b="1">
                <a:latin typeface="Calibri" panose="020F0502020204030204" pitchFamily="34" charset="0"/>
                <a:cs typeface="Calibri" panose="020F0502020204030204" pitchFamily="34" charset="0"/>
              </a:rPr>
              <a:t>Αναβάλλετε την αναβλητικότητα</a:t>
            </a:r>
          </a:p>
        </p:txBody>
      </p:sp>
      <p:sp>
        <p:nvSpPr>
          <p:cNvPr id="48133" name="Slide Number Placeholder 2">
            <a:extLst>
              <a:ext uri="{FF2B5EF4-FFF2-40B4-BE49-F238E27FC236}">
                <a16:creationId xmlns:a16="http://schemas.microsoft.com/office/drawing/2014/main" id="{9A4D0A6D-932D-4A51-98C0-64930093AB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363412B-2FA7-4F59-A8C2-6188B8ECABBF}" type="slidenum">
              <a:rPr lang="el-GR" altLang="el-GR" sz="1800">
                <a:solidFill>
                  <a:schemeClr val="tx2"/>
                </a:solidFill>
              </a:rPr>
              <a:pPr>
                <a:spcBef>
                  <a:spcPct val="0"/>
                </a:spcBef>
                <a:buClrTx/>
                <a:buSzTx/>
                <a:buFontTx/>
                <a:buNone/>
              </a:pPr>
              <a:t>30</a:t>
            </a:fld>
            <a:endParaRPr lang="el-GR" altLang="el-GR" sz="1400">
              <a:solidFill>
                <a:schemeClr val="tx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404664"/>
            <a:ext cx="8229600" cy="6048672"/>
          </a:xfrm>
        </p:spPr>
        <p:txBody>
          <a:bodyPr>
            <a:normAutofit/>
          </a:bodyPr>
          <a:lstStyle/>
          <a:p>
            <a:pPr marL="0" indent="0">
              <a:buNone/>
            </a:pPr>
            <a:r>
              <a:rPr lang="el-GR" b="1" i="1" dirty="0">
                <a:solidFill>
                  <a:srgbClr val="002060"/>
                </a:solidFill>
                <a:effectLst>
                  <a:outerShdw blurRad="38100" dist="38100" dir="2700000" algn="tl">
                    <a:srgbClr val="000000">
                      <a:alpha val="43137"/>
                    </a:srgbClr>
                  </a:outerShdw>
                </a:effectLst>
              </a:rPr>
              <a:t>Διαχείριση του χρόνου στην εκπαιδευτική μονάδα </a:t>
            </a:r>
            <a:r>
              <a:rPr lang="en-US" dirty="0"/>
              <a:t>E</a:t>
            </a:r>
            <a:r>
              <a:rPr lang="el-GR" sz="2800" dirty="0">
                <a:latin typeface="Comic Sans MS" panose="030F0702030302020204" pitchFamily="66" charset="0"/>
              </a:rPr>
              <a:t>ύλογη η αναγκαιότητα της δεδομένης της πολυπλοκότητας και σημαντικότητας του έργου που επιτελείται στον συγκεκριμένο εργασιακό κλάδο.</a:t>
            </a:r>
          </a:p>
          <a:p>
            <a:pPr marL="0" indent="0">
              <a:buNone/>
            </a:pPr>
            <a:r>
              <a:rPr lang="el-GR" sz="2800" i="1" u="sng" dirty="0">
                <a:latin typeface="Comic Sans MS" panose="030F0702030302020204" pitchFamily="66" charset="0"/>
              </a:rPr>
              <a:t>Ο σχολικός χρόνος είναι σημαίνον ζήτημα στην εκπαιδευτική διαδικάσια καθώς επηρεάζει την ποιότητα της διδακτικής πράξης</a:t>
            </a:r>
            <a:r>
              <a:rPr lang="el-GR" i="1" u="sng" dirty="0"/>
              <a:t>. </a:t>
            </a:r>
          </a:p>
          <a:p>
            <a:pPr marL="0" indent="0">
              <a:buNone/>
            </a:pPr>
            <a:endParaRPr lang="el-GR" i="1" u="sng" dirty="0"/>
          </a:p>
          <a:p>
            <a:pPr marL="0" indent="0">
              <a:buNone/>
            </a:pPr>
            <a:r>
              <a:rPr lang="el-GR" sz="2800" dirty="0">
                <a:latin typeface="Comic Sans MS" panose="030F0702030302020204" pitchFamily="66" charset="0"/>
              </a:rPr>
              <a:t>Η λειτουργική διαχείριση του χρόνου είναι δύσκολο να επιτευχθεί τόσο από τον πρωτοδιόριστο εκπαιδευτικό(στην τάξη), όσο και από το διευθυντή που ασκεί πρώτη φορά τέτοια καθήκοντα.</a:t>
            </a:r>
            <a:endParaRPr lang="el-GR" i="1" u="sng" dirty="0"/>
          </a:p>
          <a:p>
            <a:pPr marL="0" indent="0">
              <a:buNone/>
            </a:pPr>
            <a:r>
              <a:rPr lang="el-GR" dirty="0"/>
              <a:t> </a:t>
            </a:r>
          </a:p>
          <a:p>
            <a:pPr marL="0" indent="0">
              <a:buNone/>
            </a:pPr>
            <a:endParaRPr lang="el-GR" dirty="0"/>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1075077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260648"/>
            <a:ext cx="8229600" cy="5865515"/>
          </a:xfrm>
        </p:spPr>
        <p:txBody>
          <a:bodyPr>
            <a:normAutofit/>
          </a:bodyPr>
          <a:lstStyle/>
          <a:p>
            <a:pPr marL="0" indent="0">
              <a:buNone/>
            </a:pPr>
            <a:r>
              <a:rPr lang="el-GR" sz="2800" i="1" u="sng" dirty="0">
                <a:solidFill>
                  <a:srgbClr val="0070C0"/>
                </a:solidFill>
                <a:latin typeface="Comic Sans MS" panose="030F0702030302020204" pitchFamily="66" charset="0"/>
              </a:rPr>
              <a:t>Οι διευθυντές σε σχολεία με υψηλή απόδοση κατανέμουν περισσότερο χρόνο σε:</a:t>
            </a:r>
          </a:p>
          <a:p>
            <a:r>
              <a:rPr lang="el-GR" sz="2800" dirty="0">
                <a:latin typeface="Comic Sans MS" panose="030F0702030302020204" pitchFamily="66" charset="0"/>
              </a:rPr>
              <a:t>θέματα εκπαιδευτικής ηγεσίας</a:t>
            </a:r>
          </a:p>
          <a:p>
            <a:r>
              <a:rPr lang="el-GR" sz="2800" dirty="0">
                <a:latin typeface="Comic Sans MS" panose="030F0702030302020204" pitchFamily="66" charset="0"/>
              </a:rPr>
              <a:t>Στη βελτίωση του σχολείου</a:t>
            </a:r>
          </a:p>
          <a:p>
            <a:r>
              <a:rPr lang="el-GR" sz="2800" dirty="0">
                <a:latin typeface="Comic Sans MS" panose="030F0702030302020204" pitchFamily="66" charset="0"/>
              </a:rPr>
              <a:t>Στη διοίκηση του προσωπικού</a:t>
            </a:r>
          </a:p>
          <a:p>
            <a:r>
              <a:rPr lang="el-GR" sz="2800" dirty="0">
                <a:latin typeface="Comic Sans MS" panose="030F0702030302020204" pitchFamily="66" charset="0"/>
              </a:rPr>
              <a:t>Στις σχέσεις με τους γονείς και την κοινότητα</a:t>
            </a:r>
          </a:p>
          <a:p>
            <a:endParaRPr lang="el-GR" sz="2800" dirty="0">
              <a:latin typeface="Comic Sans MS" panose="030F0702030302020204" pitchFamily="66" charset="0"/>
            </a:endParaRPr>
          </a:p>
          <a:p>
            <a:pPr marL="0" indent="0">
              <a:buNone/>
            </a:pPr>
            <a:r>
              <a:rPr lang="el-GR" sz="2800" dirty="0">
                <a:latin typeface="Comic Sans MS" panose="030F0702030302020204" pitchFamily="66" charset="0"/>
              </a:rPr>
              <a:t>Οι θεμελιώδεις προϋποθέσεις για μια σωστή διαχείριση του χρόνου είναι οι ξεκάθαροι στόχοι, ο προσεκτικός σχεδιασμός, ο καθορισμός προτεραιοτήτων και δράσεων και η ικανότητα για επιτυχημένη αποκέντρωση και ανάθεση υπευθυνοτήτων (Mullins, 1996)</a:t>
            </a:r>
          </a:p>
        </p:txBody>
      </p:sp>
    </p:spTree>
    <p:extLst>
      <p:ext uri="{BB962C8B-B14F-4D97-AF65-F5344CB8AC3E}">
        <p14:creationId xmlns:p14="http://schemas.microsoft.com/office/powerpoint/2010/main" val="3956868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260648"/>
            <a:ext cx="8363272" cy="6336704"/>
          </a:xfrm>
        </p:spPr>
        <p:txBody>
          <a:bodyPr>
            <a:normAutofit fontScale="70000" lnSpcReduction="20000"/>
          </a:bodyPr>
          <a:lstStyle/>
          <a:p>
            <a:pPr marL="0" indent="0">
              <a:buNone/>
            </a:pPr>
            <a:r>
              <a:rPr lang="el-GR" sz="2800" i="1" u="sng" dirty="0">
                <a:solidFill>
                  <a:srgbClr val="002060"/>
                </a:solidFill>
                <a:latin typeface="Comic Sans MS" panose="030F0702030302020204" pitchFamily="66" charset="0"/>
              </a:rPr>
              <a:t>Η κατανομή του διδακτικού έργου στην Ελλάδα:</a:t>
            </a:r>
          </a:p>
          <a:p>
            <a:pPr marL="0" indent="0">
              <a:buNone/>
            </a:pPr>
            <a:endParaRPr lang="el-GR" sz="2800" i="1" u="sng" dirty="0">
              <a:solidFill>
                <a:srgbClr val="002060"/>
              </a:solidFill>
              <a:latin typeface="Comic Sans MS" panose="030F0702030302020204" pitchFamily="66" charset="0"/>
            </a:endParaRPr>
          </a:p>
          <a:p>
            <a:pPr marL="0" indent="0">
              <a:buNone/>
            </a:pPr>
            <a:r>
              <a:rPr lang="el-GR" sz="2600" dirty="0">
                <a:latin typeface="Comic Sans MS" panose="030F0702030302020204" pitchFamily="66" charset="0"/>
              </a:rPr>
              <a:t>11 Σεπτεμβρίου –  15 Ιουνίου περίπου </a:t>
            </a:r>
          </a:p>
          <a:p>
            <a:pPr marL="0" indent="0">
              <a:buNone/>
            </a:pPr>
            <a:endParaRPr lang="el-GR" sz="2600" dirty="0">
              <a:latin typeface="Comic Sans MS" panose="030F0702030302020204" pitchFamily="66" charset="0"/>
            </a:endParaRPr>
          </a:p>
          <a:p>
            <a:pPr marL="0" indent="0">
              <a:buNone/>
            </a:pPr>
            <a:r>
              <a:rPr lang="el-GR" sz="2600" dirty="0">
                <a:latin typeface="Comic Sans MS" panose="030F0702030302020204" pitchFamily="66" charset="0"/>
              </a:rPr>
              <a:t>Εργάσιμες μέρες ανά την εβδομάδα: 5 (Δευτέρα-Παρασκευή)</a:t>
            </a:r>
          </a:p>
          <a:p>
            <a:pPr marL="0" indent="0">
              <a:buNone/>
            </a:pPr>
            <a:r>
              <a:rPr lang="el-GR" sz="2600" dirty="0">
                <a:latin typeface="Comic Sans MS" panose="030F0702030302020204" pitchFamily="66" charset="0"/>
              </a:rPr>
              <a:t>Ώρες εργασίας : Συνεχές ωράριο: α)Πρωτοβάθμια 25-29 ώρες (8:15-12</a:t>
            </a:r>
            <a:r>
              <a:rPr lang="en-US" sz="2600" dirty="0">
                <a:latin typeface="Comic Sans MS" panose="030F0702030302020204" pitchFamily="66" charset="0"/>
              </a:rPr>
              <a:t>:00</a:t>
            </a:r>
            <a:r>
              <a:rPr lang="el-GR" sz="2600" dirty="0">
                <a:latin typeface="Comic Sans MS" panose="030F0702030302020204" pitchFamily="66" charset="0"/>
              </a:rPr>
              <a:t> ή</a:t>
            </a:r>
            <a:endParaRPr lang="en-US" sz="2600" dirty="0">
              <a:latin typeface="Comic Sans MS" panose="030F0702030302020204" pitchFamily="66" charset="0"/>
            </a:endParaRPr>
          </a:p>
          <a:p>
            <a:pPr marL="0" indent="0">
              <a:buNone/>
            </a:pPr>
            <a:r>
              <a:rPr lang="el-GR" sz="2600" dirty="0">
                <a:latin typeface="Comic Sans MS" panose="030F0702030302020204" pitchFamily="66" charset="0"/>
              </a:rPr>
              <a:t> 8:15-1</a:t>
            </a:r>
            <a:r>
              <a:rPr lang="en-US" sz="2600" dirty="0">
                <a:latin typeface="Comic Sans MS" panose="030F0702030302020204" pitchFamily="66" charset="0"/>
              </a:rPr>
              <a:t>3</a:t>
            </a:r>
            <a:r>
              <a:rPr lang="el-GR" sz="2600" dirty="0">
                <a:latin typeface="Comic Sans MS" panose="030F0702030302020204" pitchFamily="66" charset="0"/>
              </a:rPr>
              <a:t>:30)  β) Δευτεροβάθμια 35 ωρες 8:15-14</a:t>
            </a:r>
            <a:r>
              <a:rPr lang="en-US" sz="2600" dirty="0">
                <a:latin typeface="Comic Sans MS" panose="030F0702030302020204" pitchFamily="66" charset="0"/>
              </a:rPr>
              <a:t>:00</a:t>
            </a:r>
            <a:r>
              <a:rPr lang="el-GR" sz="2600" dirty="0">
                <a:latin typeface="Comic Sans MS" panose="030F0702030302020204" pitchFamily="66" charset="0"/>
              </a:rPr>
              <a:t> ή 8:15-13:30 ή 8:15-12:30)</a:t>
            </a:r>
          </a:p>
          <a:p>
            <a:pPr marL="0" indent="0">
              <a:buNone/>
            </a:pPr>
            <a:endParaRPr lang="el-GR" sz="2600" dirty="0">
              <a:latin typeface="Comic Sans MS" panose="030F0702030302020204" pitchFamily="66" charset="0"/>
            </a:endParaRPr>
          </a:p>
          <a:p>
            <a:pPr marL="0" indent="0">
              <a:buNone/>
            </a:pPr>
            <a:r>
              <a:rPr lang="el-GR" sz="2600" dirty="0">
                <a:latin typeface="Comic Sans MS" panose="030F0702030302020204" pitchFamily="66" charset="0"/>
              </a:rPr>
              <a:t>Διάρκεια διδασκαλίας: 30-45 λεπτά</a:t>
            </a:r>
          </a:p>
          <a:p>
            <a:pPr marL="0" indent="0">
              <a:buNone/>
            </a:pPr>
            <a:r>
              <a:rPr lang="el-GR" sz="2600" dirty="0">
                <a:latin typeface="Comic Sans MS" panose="030F0702030302020204" pitchFamily="66" charset="0"/>
              </a:rPr>
              <a:t> </a:t>
            </a:r>
          </a:p>
          <a:p>
            <a:pPr marL="0" indent="0">
              <a:buNone/>
            </a:pPr>
            <a:r>
              <a:rPr lang="el-GR" sz="2600" dirty="0">
                <a:latin typeface="Comic Sans MS" panose="030F0702030302020204" pitchFamily="66" charset="0"/>
              </a:rPr>
              <a:t>Διακοπές/Αργίες:</a:t>
            </a:r>
          </a:p>
          <a:p>
            <a:pPr marL="0" indent="0">
              <a:buNone/>
            </a:pPr>
            <a:endParaRPr lang="el-GR" sz="2600" dirty="0">
              <a:latin typeface="Comic Sans MS" panose="030F0702030302020204" pitchFamily="66" charset="0"/>
            </a:endParaRPr>
          </a:p>
          <a:p>
            <a:pPr marL="0" indent="0">
              <a:buNone/>
            </a:pPr>
            <a:r>
              <a:rPr lang="el-GR" sz="2600" dirty="0">
                <a:latin typeface="Comic Sans MS" panose="030F0702030302020204" pitchFamily="66" charset="0"/>
              </a:rPr>
              <a:t> 4 εβδομάδες (Χριστούγεννα-Πασχα συνολικά)</a:t>
            </a:r>
          </a:p>
          <a:p>
            <a:pPr marL="0" indent="0">
              <a:buNone/>
            </a:pPr>
            <a:endParaRPr lang="el-GR" sz="2600" dirty="0">
              <a:latin typeface="Comic Sans MS" panose="030F0702030302020204" pitchFamily="66" charset="0"/>
            </a:endParaRPr>
          </a:p>
          <a:p>
            <a:pPr marL="0" indent="0">
              <a:buNone/>
            </a:pPr>
            <a:r>
              <a:rPr lang="el-GR" sz="2600" dirty="0">
                <a:latin typeface="Comic Sans MS" panose="030F0702030302020204" pitchFamily="66" charset="0"/>
              </a:rPr>
              <a:t>9-10 εβδομάδες (Καλοκαίρι)</a:t>
            </a:r>
          </a:p>
          <a:p>
            <a:pPr marL="0" indent="0">
              <a:buNone/>
            </a:pPr>
            <a:endParaRPr lang="el-GR" sz="2600" dirty="0">
              <a:latin typeface="Comic Sans MS" panose="030F0702030302020204" pitchFamily="66" charset="0"/>
            </a:endParaRPr>
          </a:p>
          <a:p>
            <a:pPr marL="0" indent="0">
              <a:buNone/>
            </a:pPr>
            <a:r>
              <a:rPr lang="el-GR" sz="2600" dirty="0">
                <a:latin typeface="Comic Sans MS" panose="030F0702030302020204" pitchFamily="66" charset="0"/>
              </a:rPr>
              <a:t>7-10 μέρες (εθνικές και θρησκευτικές εορτές)</a:t>
            </a:r>
          </a:p>
          <a:p>
            <a:pPr marL="0" indent="0">
              <a:buNone/>
            </a:pPr>
            <a:endParaRPr lang="el-GR" sz="2600" dirty="0">
              <a:solidFill>
                <a:srgbClr val="002060"/>
              </a:solidFill>
              <a:latin typeface="Comic Sans MS" panose="030F0702030302020204" pitchFamily="66" charset="0"/>
            </a:endParaRPr>
          </a:p>
        </p:txBody>
      </p:sp>
    </p:spTree>
    <p:extLst>
      <p:ext uri="{BB962C8B-B14F-4D97-AF65-F5344CB8AC3E}">
        <p14:creationId xmlns:p14="http://schemas.microsoft.com/office/powerpoint/2010/main" val="1920115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764704"/>
            <a:ext cx="8219256" cy="5361459"/>
          </a:xfrm>
        </p:spPr>
        <p:txBody>
          <a:bodyPr>
            <a:normAutofit/>
          </a:bodyPr>
          <a:lstStyle/>
          <a:p>
            <a:pPr marL="0" indent="0">
              <a:buNone/>
            </a:pPr>
            <a:r>
              <a:rPr lang="el-GR" sz="2800" dirty="0">
                <a:latin typeface="Comic Sans MS" panose="030F0702030302020204" pitchFamily="66" charset="0"/>
              </a:rPr>
              <a:t>Έρευνες των δύο τελευταίων δεκαετιών αντιµετωπίζουν το σχολικό χρόνο </a:t>
            </a:r>
            <a:r>
              <a:rPr lang="el-GR" sz="2800" b="1" i="1" u="sng" dirty="0">
                <a:solidFill>
                  <a:srgbClr val="7030A0"/>
                </a:solidFill>
                <a:effectLst>
                  <a:outerShdw blurRad="38100" dist="38100" dir="2700000" algn="tl">
                    <a:srgbClr val="000000">
                      <a:alpha val="43137"/>
                    </a:srgbClr>
                  </a:outerShdw>
                </a:effectLst>
                <a:latin typeface="Comic Sans MS" panose="030F0702030302020204" pitchFamily="66" charset="0"/>
              </a:rPr>
              <a:t>ως δύο µετρήσιµες ποσότητες</a:t>
            </a:r>
            <a:r>
              <a:rPr lang="en-US" sz="2800" b="1" i="1" u="sng" dirty="0">
                <a:solidFill>
                  <a:srgbClr val="7030A0"/>
                </a:solidFill>
                <a:effectLst>
                  <a:outerShdw blurRad="38100" dist="38100" dir="2700000" algn="tl">
                    <a:srgbClr val="000000">
                      <a:alpha val="43137"/>
                    </a:srgbClr>
                  </a:outerShdw>
                </a:effectLst>
                <a:latin typeface="Comic Sans MS" panose="030F0702030302020204" pitchFamily="66" charset="0"/>
              </a:rPr>
              <a:t> </a:t>
            </a:r>
            <a:r>
              <a:rPr lang="el-GR" sz="2800" b="1" i="1" u="sng" dirty="0">
                <a:solidFill>
                  <a:srgbClr val="7030A0"/>
                </a:solidFill>
                <a:effectLst>
                  <a:outerShdw blurRad="38100" dist="38100" dir="2700000" algn="tl">
                    <a:srgbClr val="000000">
                      <a:alpha val="43137"/>
                    </a:srgbClr>
                  </a:outerShdw>
                </a:effectLst>
                <a:latin typeface="Comic Sans MS" panose="030F0702030302020204" pitchFamily="66" charset="0"/>
              </a:rPr>
              <a:t>: </a:t>
            </a:r>
            <a:r>
              <a:rPr lang="el-GR" sz="2800" b="1" dirty="0">
                <a:solidFill>
                  <a:srgbClr val="7030A0"/>
                </a:solidFill>
                <a:effectLst>
                  <a:outerShdw blurRad="38100" dist="38100" dir="2700000" algn="tl">
                    <a:srgbClr val="000000">
                      <a:alpha val="43137"/>
                    </a:srgbClr>
                  </a:outerShdw>
                </a:effectLst>
                <a:latin typeface="Comic Sans MS" panose="030F0702030302020204" pitchFamily="66" charset="0"/>
              </a:rPr>
              <a:t>   </a:t>
            </a:r>
            <a:r>
              <a:rPr lang="el-GR" sz="2800" b="1" dirty="0">
                <a:latin typeface="Comic Sans MS" panose="030F0702030302020204" pitchFamily="66" charset="0"/>
              </a:rPr>
              <a:t>το διαθέσιµο από τον εκπαιδευτικό διδακτικό χρόνο και αξιοποιούµενο από το µαθητή χρόνο</a:t>
            </a:r>
            <a:r>
              <a:rPr lang="el-GR" sz="2800" dirty="0">
                <a:latin typeface="Comic Sans MS" panose="030F0702030302020204" pitchFamily="66" charset="0"/>
              </a:rPr>
              <a:t>,    </a:t>
            </a:r>
          </a:p>
          <a:p>
            <a:pPr marL="0" indent="0">
              <a:buNone/>
            </a:pPr>
            <a:r>
              <a:rPr lang="el-GR" sz="2800" b="1" dirty="0">
                <a:latin typeface="Comic Sans MS" panose="030F0702030302020204" pitchFamily="66" charset="0"/>
              </a:rPr>
              <a:t>και ως</a:t>
            </a:r>
            <a:r>
              <a:rPr lang="en-US" sz="2800" b="1" dirty="0">
                <a:latin typeface="Comic Sans MS" panose="030F0702030302020204" pitchFamily="66" charset="0"/>
              </a:rPr>
              <a:t> </a:t>
            </a:r>
            <a:r>
              <a:rPr lang="el-GR" sz="2800" b="1" dirty="0">
                <a:latin typeface="Comic Sans MS" panose="030F0702030302020204" pitchFamily="66" charset="0"/>
              </a:rPr>
              <a:t>µεταβλητή εισροής στην εκπαιδευτική διαδικασία </a:t>
            </a:r>
            <a:r>
              <a:rPr lang="el-GR" sz="2800" dirty="0">
                <a:latin typeface="Comic Sans MS" panose="030F0702030302020204" pitchFamily="66" charset="0"/>
              </a:rPr>
              <a:t>µε σκοπό τη µεγιστοποίηση της αποδοτικότητας δίνοντας ιδιαίτερη έµφαση σε ζητήµατα ελέγχου και πειθαρχίας</a:t>
            </a:r>
            <a:r>
              <a:rPr lang="en-US" sz="2800" dirty="0">
                <a:latin typeface="Comic Sans MS" panose="030F0702030302020204" pitchFamily="66" charset="0"/>
              </a:rPr>
              <a:t>.</a:t>
            </a:r>
            <a:endParaRPr lang="el-GR" sz="2800" dirty="0">
              <a:latin typeface="Comic Sans MS" panose="030F0702030302020204" pitchFamily="66" charset="0"/>
            </a:endParaRPr>
          </a:p>
        </p:txBody>
      </p:sp>
    </p:spTree>
    <p:extLst>
      <p:ext uri="{BB962C8B-B14F-4D97-AF65-F5344CB8AC3E}">
        <p14:creationId xmlns:p14="http://schemas.microsoft.com/office/powerpoint/2010/main" val="693245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88640"/>
            <a:ext cx="8280920" cy="936104"/>
          </a:xfrm>
        </p:spPr>
        <p:txBody>
          <a:bodyPr>
            <a:normAutofit fontScale="90000"/>
          </a:bodyPr>
          <a:lstStyle/>
          <a:p>
            <a:r>
              <a:rPr lang="el-GR" sz="3600" b="1" dirty="0">
                <a:solidFill>
                  <a:srgbClr val="002060"/>
                </a:solidFill>
                <a:latin typeface="Comic Sans MS" panose="030F0702030302020204" pitchFamily="66" charset="0"/>
              </a:rPr>
              <a:t>Πρωτοβάθμια εκπαίδευση </a:t>
            </a:r>
            <a:br>
              <a:rPr lang="el-GR" sz="3600" b="1" dirty="0">
                <a:solidFill>
                  <a:srgbClr val="002060"/>
                </a:solidFill>
                <a:latin typeface="Comic Sans MS" panose="030F0702030302020204" pitchFamily="66" charset="0"/>
              </a:rPr>
            </a:br>
            <a:r>
              <a:rPr lang="en-US" sz="3600" b="1" dirty="0" err="1">
                <a:solidFill>
                  <a:srgbClr val="002060"/>
                </a:solidFill>
                <a:latin typeface="Comic Sans MS" panose="030F0702030302020204" pitchFamily="66" charset="0"/>
              </a:rPr>
              <a:t>Vs</a:t>
            </a:r>
            <a:br>
              <a:rPr lang="en-US" sz="3600" b="1" dirty="0">
                <a:solidFill>
                  <a:srgbClr val="002060"/>
                </a:solidFill>
                <a:latin typeface="Comic Sans MS" panose="030F0702030302020204" pitchFamily="66" charset="0"/>
              </a:rPr>
            </a:br>
            <a:r>
              <a:rPr lang="el-GR" sz="3600" b="1" dirty="0">
                <a:solidFill>
                  <a:srgbClr val="002060"/>
                </a:solidFill>
                <a:latin typeface="Comic Sans MS" panose="030F0702030302020204" pitchFamily="66" charset="0"/>
              </a:rPr>
              <a:t>Δευτεροβάθμια εκπαίδευση</a:t>
            </a:r>
          </a:p>
        </p:txBody>
      </p:sp>
      <p:sp>
        <p:nvSpPr>
          <p:cNvPr id="3" name="Θέση περιεχομένου 2"/>
          <p:cNvSpPr>
            <a:spLocks noGrp="1"/>
          </p:cNvSpPr>
          <p:nvPr>
            <p:ph idx="1"/>
          </p:nvPr>
        </p:nvSpPr>
        <p:spPr>
          <a:xfrm>
            <a:off x="107504" y="1340768"/>
            <a:ext cx="8820472" cy="5517232"/>
          </a:xfrm>
        </p:spPr>
        <p:txBody>
          <a:bodyPr>
            <a:normAutofit fontScale="92500" lnSpcReduction="10000"/>
          </a:bodyPr>
          <a:lstStyle/>
          <a:p>
            <a:r>
              <a:rPr lang="el-GR" sz="2200" b="1" i="1" u="sng" dirty="0">
                <a:latin typeface="Comic Sans MS" panose="030F0702030302020204" pitchFamily="66" charset="0"/>
              </a:rPr>
              <a:t>Ποιές θεωρείτε ότι είναι οι θεμελιώδεις προϋποθέσεις για τη σωστή διαχείριση του χρόνου;</a:t>
            </a:r>
            <a:endParaRPr lang="el-GR" sz="2200" dirty="0">
              <a:latin typeface="Comic Sans MS" panose="030F0702030302020204" pitchFamily="66" charset="0"/>
            </a:endParaRPr>
          </a:p>
          <a:p>
            <a:pPr marL="0" indent="0">
              <a:buNone/>
            </a:pPr>
            <a:r>
              <a:rPr lang="el-GR" sz="2200" u="sng" dirty="0">
                <a:latin typeface="Comic Sans MS" panose="030F0702030302020204" pitchFamily="66" charset="0"/>
              </a:rPr>
              <a:t>Εκπαιδευτικός Πρωτοβάθμιας</a:t>
            </a:r>
            <a:r>
              <a:rPr lang="el-GR" sz="2200" dirty="0">
                <a:latin typeface="Comic Sans MS" panose="030F0702030302020204" pitchFamily="66" charset="0"/>
              </a:rPr>
              <a:t>: </a:t>
            </a:r>
          </a:p>
          <a:p>
            <a:pPr marL="457200" indent="-457200">
              <a:buFont typeface="+mj-lt"/>
              <a:buAutoNum type="arabicPeriod"/>
            </a:pPr>
            <a:r>
              <a:rPr lang="el-GR" sz="2000" dirty="0">
                <a:latin typeface="Comic Sans MS" panose="030F0702030302020204" pitchFamily="66" charset="0"/>
              </a:rPr>
              <a:t>Ακριβής γνώση της ύλης(τι υπάρχει για να διδαχθεί;)</a:t>
            </a:r>
          </a:p>
          <a:p>
            <a:pPr marL="457200" indent="-457200">
              <a:buFont typeface="+mj-lt"/>
              <a:buAutoNum type="arabicPeriod"/>
            </a:pPr>
            <a:r>
              <a:rPr lang="el-GR" sz="2000" dirty="0">
                <a:latin typeface="Comic Sans MS" panose="030F0702030302020204" pitchFamily="66" charset="0"/>
              </a:rPr>
              <a:t>Σωστός προγραμματισμός(υπολογισμός χρονικής κατανομής μέσα στο σχολικό έτος)</a:t>
            </a:r>
          </a:p>
          <a:p>
            <a:pPr marL="457200" indent="-457200">
              <a:buFont typeface="+mj-lt"/>
              <a:buAutoNum type="arabicPeriod"/>
            </a:pPr>
            <a:r>
              <a:rPr lang="el-GR" sz="2000" dirty="0">
                <a:latin typeface="Comic Sans MS" panose="030F0702030302020204" pitchFamily="66" charset="0"/>
              </a:rPr>
              <a:t>Δυναμικό των μαθητών/τάξης(προσαρμογή στις ανάγκες)</a:t>
            </a:r>
          </a:p>
          <a:p>
            <a:pPr marL="457200" indent="-457200">
              <a:buFont typeface="+mj-lt"/>
              <a:buAutoNum type="arabicPeriod"/>
            </a:pPr>
            <a:r>
              <a:rPr lang="el-GR" sz="2000" dirty="0">
                <a:latin typeface="Comic Sans MS" panose="030F0702030302020204" pitchFamily="66" charset="0"/>
              </a:rPr>
              <a:t>Συνεργασία ανάμεσα στους συναδέλφους(να συμβαδίζουν τα εκάστοτε τμήματα ως προς την ύλη)</a:t>
            </a:r>
          </a:p>
          <a:p>
            <a:r>
              <a:rPr lang="el-GR" sz="2200" b="1" i="1" u="sng" dirty="0">
                <a:latin typeface="Comic Sans MS" panose="030F0702030302020204" pitchFamily="66" charset="0"/>
              </a:rPr>
              <a:t>Πώς αξιολογείτε τη δική σας προσπάθεια για τη διαχείριση του χρόνου;</a:t>
            </a:r>
          </a:p>
          <a:p>
            <a:pPr marL="0" indent="0">
              <a:buNone/>
            </a:pPr>
            <a:r>
              <a:rPr lang="el-GR" sz="2200" dirty="0">
                <a:latin typeface="Comic Sans MS" panose="030F0702030302020204" pitchFamily="66" charset="0"/>
              </a:rPr>
              <a:t>Επίπονη, διότι:</a:t>
            </a:r>
          </a:p>
          <a:p>
            <a:pPr marL="0" indent="0">
              <a:buNone/>
            </a:pPr>
            <a:r>
              <a:rPr lang="el-GR" sz="2000" dirty="0">
                <a:latin typeface="Comic Sans MS" panose="030F0702030302020204" pitchFamily="66" charset="0"/>
              </a:rPr>
              <a:t>Α)Ανεπάρκεια χρόνου.Αυτά που έχουν υπολογισθεί να διδαχθούν δεν χωρούν στα χρονικά πλαίσια, με αποτέλεσμα:Χρήση διδακτικών ωρών από δευτερέυοντα μαθήματα. </a:t>
            </a:r>
          </a:p>
          <a:p>
            <a:pPr marL="0" indent="0">
              <a:buNone/>
            </a:pPr>
            <a:r>
              <a:rPr lang="el-GR" sz="2000" dirty="0">
                <a:latin typeface="Comic Sans MS" panose="030F0702030302020204" pitchFamily="66" charset="0"/>
              </a:rPr>
              <a:t>Β)Ζητήματα ανομοιογένειας στο μαθησιακό επίπεδο των μαθητών(καθυστέρηση στο διδακτικό προγραμματισμό).</a:t>
            </a:r>
          </a:p>
        </p:txBody>
      </p:sp>
    </p:spTree>
    <p:extLst>
      <p:ext uri="{BB962C8B-B14F-4D97-AF65-F5344CB8AC3E}">
        <p14:creationId xmlns:p14="http://schemas.microsoft.com/office/powerpoint/2010/main" val="4244975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r>
              <a:rPr lang="el-GR" sz="2400" b="1" i="1" u="sng" dirty="0">
                <a:latin typeface="Comic Sans MS" panose="030F0702030302020204" pitchFamily="66" charset="0"/>
              </a:rPr>
              <a:t>Σε ποιες ενέργειες καταφεύγετε σε περιπτώσεις μη ορθής διαχείρισης του χρόνου;</a:t>
            </a:r>
          </a:p>
          <a:p>
            <a:pPr marL="0" indent="0">
              <a:buNone/>
            </a:pPr>
            <a:r>
              <a:rPr lang="el-GR" sz="2200" dirty="0">
                <a:latin typeface="Comic Sans MS" panose="030F0702030302020204" pitchFamily="66" charset="0"/>
              </a:rPr>
              <a:t>Σε επίπεδο σχολικής μονάδας, συγκεκριμένες ενέργειες(συνελεύσεις,αρμοδιότητες,εκδηλώσεις κλπ) ανατίθενται σε συγκεκριμένους συναδέλφους.Σε περίπτωση μη ανταπόκρισης του προγράμματος σε σχέση με το χρόνο, η προηγούμενη προγραμματισμένη ενέργεια μετατίθεται σε κάποια άλλη χρονική στιγμή κατόπιν κοινής συνενόησης. </a:t>
            </a:r>
          </a:p>
          <a:p>
            <a:pPr marL="0" indent="0">
              <a:buNone/>
            </a:pPr>
            <a:r>
              <a:rPr lang="el-GR" sz="2200" dirty="0">
                <a:latin typeface="Comic Sans MS" panose="030F0702030302020204" pitchFamily="66" charset="0"/>
              </a:rPr>
              <a:t>Σε διδακτικό επίπεδο, σε περίπτωση μη κάλυψης της ύλης,κατόπιν συμβουλής του σχολικού συμβούλου, δεν επιδιώκεται η αυστηρή κάλυψή της. Προτεραιότητα είναι η κάλυψη και αφομοίωση των βασικότερων γνώσεων.Σε περίπτωση που ο ίδιος εκπαιδευτικός αναλάβει την ίδια τάξη την επόμενη χρονιά, καλύπτει τότε τα κενά των μαθητών.</a:t>
            </a:r>
          </a:p>
          <a:p>
            <a:r>
              <a:rPr lang="el-GR" sz="2400" b="1" i="1" u="sng" dirty="0">
                <a:latin typeface="Comic Sans MS" panose="030F0702030302020204" pitchFamily="66" charset="0"/>
              </a:rPr>
              <a:t>Τι βοηθά στην οργάνωση του χρόνου σας;</a:t>
            </a:r>
          </a:p>
          <a:p>
            <a:pPr marL="0" indent="0">
              <a:buNone/>
            </a:pPr>
            <a:r>
              <a:rPr lang="el-GR" sz="2200" dirty="0">
                <a:latin typeface="Comic Sans MS" panose="030F0702030302020204" pitchFamily="66" charset="0"/>
              </a:rPr>
              <a:t>Βασική προϋπόθεση είναι η προϋπάρχουσα γνώση των παιδιών να είναι στο απαιτούμενο επίπεδο.Η χρήση ΤΠΕ συμβάλει στην εξοικονόμηση του χρόνου, διότι η ύλη παρουσιάζεται συνοπτικά και με ταχύτητα.Υιοθέτηση ομαδοσυνεργατικού τύπου διδασκαλίας συμβάλει εξίσου στην οικονομία χρόνου(διαμερισμός καθηκόντων).</a:t>
            </a:r>
          </a:p>
        </p:txBody>
      </p:sp>
    </p:spTree>
    <p:extLst>
      <p:ext uri="{BB962C8B-B14F-4D97-AF65-F5344CB8AC3E}">
        <p14:creationId xmlns:p14="http://schemas.microsoft.com/office/powerpoint/2010/main" val="38368064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0"/>
            <a:ext cx="8229600" cy="6126163"/>
          </a:xfrm>
        </p:spPr>
        <p:txBody>
          <a:bodyPr>
            <a:normAutofit/>
          </a:bodyPr>
          <a:lstStyle/>
          <a:p>
            <a:r>
              <a:rPr lang="el-GR" sz="2400" b="1" i="1" u="sng" dirty="0">
                <a:latin typeface="Comic Sans MS" panose="030F0702030302020204" pitchFamily="66" charset="0"/>
              </a:rPr>
              <a:t>Τι δεν βοηθά στη διαχείριση του χρόνου σας;</a:t>
            </a:r>
          </a:p>
          <a:p>
            <a:pPr marL="0" indent="0">
              <a:buNone/>
            </a:pPr>
            <a:r>
              <a:rPr lang="el-GR" sz="2200" dirty="0">
                <a:latin typeface="Comic Sans MS" panose="030F0702030302020204" pitchFamily="66" charset="0"/>
              </a:rPr>
              <a:t>Ανομοιομορφία στο μαθησιακό επίπεδο.Ενδεχόμενο να προκύψουν γεγονότα τα οποία πρέπει να συζητηθούν και επομένως υπάρχει παρέκκλιση από τη προγραμματισμένη διδασκαλία. </a:t>
            </a:r>
          </a:p>
          <a:p>
            <a:pPr marL="0" indent="0">
              <a:buNone/>
            </a:pPr>
            <a:endParaRPr lang="el-GR" sz="2200" dirty="0">
              <a:latin typeface="Comic Sans MS" panose="030F0702030302020204" pitchFamily="66" charset="0"/>
            </a:endParaRPr>
          </a:p>
          <a:p>
            <a:r>
              <a:rPr lang="el-GR" sz="2400" b="1" i="1" u="sng" dirty="0">
                <a:latin typeface="Comic Sans MS" panose="030F0702030302020204" pitchFamily="66" charset="0"/>
              </a:rPr>
              <a:t>Οργάνωση του χρόνου:Ζήτημα πείρας ή επιμόρφωσης;</a:t>
            </a:r>
          </a:p>
          <a:p>
            <a:pPr marL="0" indent="0">
              <a:buNone/>
            </a:pPr>
            <a:r>
              <a:rPr lang="el-GR" sz="2200" dirty="0">
                <a:latin typeface="Comic Sans MS" panose="030F0702030302020204" pitchFamily="66" charset="0"/>
              </a:rPr>
              <a:t>Είναι προτίστως ζήτημα πείρας.(Κατόπιν τριβής με το διδακτικό έργο, αποκτάται εμπειρία, η οποία συμβάλλει στην αποτελεσμάτική και τάχιστη διαχείριση του χρόνου).</a:t>
            </a:r>
          </a:p>
          <a:p>
            <a:pPr marL="0" indent="0">
              <a:buNone/>
            </a:pPr>
            <a:endParaRPr lang="el-GR" sz="2200" dirty="0">
              <a:latin typeface="Comic Sans MS" panose="030F0702030302020204" pitchFamily="66" charset="0"/>
            </a:endParaRPr>
          </a:p>
          <a:p>
            <a:pPr marL="0" indent="0">
              <a:buNone/>
            </a:pPr>
            <a:endParaRPr lang="el-GR" sz="2200" dirty="0">
              <a:latin typeface="Comic Sans MS" panose="030F0702030302020204" pitchFamily="66" charset="0"/>
            </a:endParaRPr>
          </a:p>
          <a:p>
            <a:pPr marL="0" indent="0">
              <a:buNone/>
            </a:pPr>
            <a:endParaRPr lang="el-GR" sz="2200" dirty="0">
              <a:latin typeface="Comic Sans MS" panose="030F0702030302020204" pitchFamily="66" charset="0"/>
            </a:endParaRPr>
          </a:p>
        </p:txBody>
      </p:sp>
    </p:spTree>
    <p:extLst>
      <p:ext uri="{BB962C8B-B14F-4D97-AF65-F5344CB8AC3E}">
        <p14:creationId xmlns:p14="http://schemas.microsoft.com/office/powerpoint/2010/main" val="2092465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0"/>
            <a:ext cx="8712968" cy="6741368"/>
          </a:xfrm>
        </p:spPr>
        <p:txBody>
          <a:bodyPr>
            <a:normAutofit/>
          </a:bodyPr>
          <a:lstStyle/>
          <a:p>
            <a:r>
              <a:rPr lang="el-GR" sz="2400" b="1" i="1" u="sng" dirty="0">
                <a:latin typeface="Comic Sans MS" panose="030F0702030302020204" pitchFamily="66" charset="0"/>
              </a:rPr>
              <a:t>Ποιές θεωρείτε ότι είναι οι θεμελιώδεις προϋποθέσεις για τη σωστή διαχείριση του χρόνου;</a:t>
            </a:r>
          </a:p>
          <a:p>
            <a:pPr marL="0" indent="0">
              <a:buNone/>
            </a:pPr>
            <a:endParaRPr lang="el-GR" sz="2400" i="1" u="sng" dirty="0">
              <a:latin typeface="Comic Sans MS" panose="030F0702030302020204" pitchFamily="66" charset="0"/>
            </a:endParaRPr>
          </a:p>
          <a:p>
            <a:pPr marL="0" indent="0">
              <a:buNone/>
            </a:pPr>
            <a:r>
              <a:rPr lang="el-GR" sz="2400" i="1" u="sng" dirty="0">
                <a:latin typeface="Comic Sans MS" panose="030F0702030302020204" pitchFamily="66" charset="0"/>
              </a:rPr>
              <a:t>Εκπαιδευτικός Δευτεροβάθμιας:</a:t>
            </a:r>
            <a:endParaRPr lang="el-GR" sz="2400" dirty="0">
              <a:latin typeface="Comic Sans MS" panose="030F0702030302020204" pitchFamily="66" charset="0"/>
            </a:endParaRPr>
          </a:p>
          <a:p>
            <a:r>
              <a:rPr lang="el-GR" sz="2200" dirty="0">
                <a:latin typeface="Comic Sans MS" panose="030F0702030302020204" pitchFamily="66" charset="0"/>
              </a:rPr>
              <a:t>Απαραίτητος είναι ο βασικός προγραμματισμός των ενεργειών του σχολείου για τη χρόνια( διαχείριση της ύλης, ανάληψη καθηκόντων, διαχείριση περιπτώσεων «δύσκολων» μαθητών,ημερομηνίες συνελεύσεων) </a:t>
            </a:r>
          </a:p>
          <a:p>
            <a:r>
              <a:rPr lang="el-GR" sz="2200" dirty="0">
                <a:latin typeface="Comic Sans MS" panose="030F0702030302020204" pitchFamily="66" charset="0"/>
              </a:rPr>
              <a:t>Σκοποθεσία (ποσοστό μαθησιακών επιτυχίων,ενέργειες για να το πετύχουμε, εκδρομές,εκδηλώσεις)</a:t>
            </a:r>
          </a:p>
          <a:p>
            <a:pPr marL="0" indent="0">
              <a:buNone/>
            </a:pPr>
            <a:endParaRPr lang="el-GR" sz="2200" dirty="0">
              <a:latin typeface="Comic Sans MS" panose="030F0702030302020204" pitchFamily="66" charset="0"/>
            </a:endParaRPr>
          </a:p>
          <a:p>
            <a:r>
              <a:rPr lang="el-GR" sz="2400" b="1" i="1" u="sng" dirty="0">
                <a:latin typeface="Comic Sans MS" panose="030F0702030302020204" pitchFamily="66" charset="0"/>
              </a:rPr>
              <a:t>Πώς αξιολογείτε τη δική σας προσπάθεια για τη διαχείριση του χρόνου;</a:t>
            </a:r>
          </a:p>
          <a:p>
            <a:pPr marL="0" indent="0">
              <a:buNone/>
            </a:pPr>
            <a:r>
              <a:rPr lang="el-GR" sz="2200" dirty="0">
                <a:latin typeface="Comic Sans MS" panose="030F0702030302020204" pitchFamily="66" charset="0"/>
              </a:rPr>
              <a:t>Σε γενικές γραμμές ήμουν πολύ προσεκτική γιατί είναι σημαντικό ζήτημα. </a:t>
            </a:r>
          </a:p>
          <a:p>
            <a:pPr marL="0" indent="0">
              <a:buNone/>
            </a:pPr>
            <a:r>
              <a:rPr lang="el-GR" sz="2200" dirty="0">
                <a:latin typeface="Comic Sans MS" panose="030F0702030302020204" pitchFamily="66" charset="0"/>
              </a:rPr>
              <a:t>Προσπαθούσα να συμβάλω επικουρικά στη διαχείριση του χρόνου και σε ευρύτερο σχολικό επίπεδο. </a:t>
            </a:r>
          </a:p>
          <a:p>
            <a:endParaRPr lang="el-GR" sz="2200" dirty="0">
              <a:latin typeface="Comic Sans MS" panose="030F0702030302020204" pitchFamily="66" charset="0"/>
            </a:endParaRPr>
          </a:p>
          <a:p>
            <a:pPr marL="0" indent="0">
              <a:buNone/>
            </a:pPr>
            <a:endParaRPr lang="el-GR" sz="2200" dirty="0">
              <a:latin typeface="Comic Sans MS" panose="030F0702030302020204" pitchFamily="66" charset="0"/>
            </a:endParaRPr>
          </a:p>
        </p:txBody>
      </p:sp>
    </p:spTree>
    <p:extLst>
      <p:ext uri="{BB962C8B-B14F-4D97-AF65-F5344CB8AC3E}">
        <p14:creationId xmlns:p14="http://schemas.microsoft.com/office/powerpoint/2010/main" val="3453811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116632"/>
            <a:ext cx="9144000" cy="6840760"/>
          </a:xfrm>
        </p:spPr>
        <p:txBody>
          <a:bodyPr/>
          <a:lstStyle/>
          <a:p>
            <a:r>
              <a:rPr lang="el-GR" sz="2400" b="1" i="1" u="sng" dirty="0">
                <a:latin typeface="Comic Sans MS" panose="030F0702030302020204" pitchFamily="66" charset="0"/>
              </a:rPr>
              <a:t>Σε ποιες ενέργειες καταφεύγετε σε περιπτώσεις μη ορθής διαχείρισης του χρόνου;</a:t>
            </a:r>
          </a:p>
          <a:p>
            <a:pPr marL="0" indent="0">
              <a:buNone/>
            </a:pPr>
            <a:r>
              <a:rPr lang="el-GR" sz="2200" dirty="0">
                <a:latin typeface="Comic Sans MS" panose="030F0702030302020204" pitchFamily="66" charset="0"/>
              </a:rPr>
              <a:t>Γενικά πρέπει να μη συμβεί. Αν συμβεί επανεξετάζεται το ΑΠ, προκειμένου να διαχωριστεί πλήρως το διδακτικώς απαραίτητο, για να προσφερθεί πάραυτα , από το διδακτικώς επιπρόσθετο για να διδαχθεί εν περιλήψει. Γίνεται επαναπροσδιορισμός στόχων για να μην επηρεάσει η αστοχία τους μαθητές.</a:t>
            </a:r>
          </a:p>
          <a:p>
            <a:pPr marL="0" indent="0">
              <a:buNone/>
            </a:pPr>
            <a:r>
              <a:rPr lang="el-GR" sz="2200" dirty="0">
                <a:latin typeface="Comic Sans MS" panose="030F0702030302020204" pitchFamily="66" charset="0"/>
              </a:rPr>
              <a:t>Υιοθετούνται ομαδοσυνεργατικές τακτικές ώστε και τα παιδιά να είναι σε θέση να βοηθήσουν.Ακόμη, ως έσχατη λύση, χρησιμοποιούνται επιπλέον ώρες από δευτερεύοντα μαθήματα ή από μαθήματα που προπορεύονται στην ύλη. Αν υπάρχει ολική αστοχία, επεμβαίνει η διεύθυνση.</a:t>
            </a:r>
          </a:p>
          <a:p>
            <a:pPr marL="0" indent="0">
              <a:buNone/>
            </a:pPr>
            <a:r>
              <a:rPr lang="el-GR" sz="2200" dirty="0">
                <a:latin typeface="Comic Sans MS" panose="030F0702030302020204" pitchFamily="66" charset="0"/>
              </a:rPr>
              <a:t> </a:t>
            </a:r>
          </a:p>
          <a:p>
            <a:r>
              <a:rPr lang="el-GR" sz="2400" b="1" i="1" u="sng" dirty="0">
                <a:latin typeface="Comic Sans MS" panose="030F0702030302020204" pitchFamily="66" charset="0"/>
              </a:rPr>
              <a:t>Τι βοηθά στην οργάνωση του χρόνου σας;</a:t>
            </a:r>
          </a:p>
          <a:p>
            <a:pPr marL="457200" indent="-457200">
              <a:buFont typeface="+mj-lt"/>
              <a:buAutoNum type="arabicPeriod"/>
            </a:pPr>
            <a:r>
              <a:rPr lang="el-GR" sz="2200" dirty="0">
                <a:latin typeface="Comic Sans MS" panose="030F0702030302020204" pitchFamily="66" charset="0"/>
              </a:rPr>
              <a:t>Ένα υψηλό μαθησιακό επίπεδο</a:t>
            </a:r>
          </a:p>
          <a:p>
            <a:pPr marL="457200" indent="-457200">
              <a:buFont typeface="+mj-lt"/>
              <a:buAutoNum type="arabicPeriod"/>
            </a:pPr>
            <a:r>
              <a:rPr lang="el-GR" sz="2200" dirty="0">
                <a:latin typeface="Comic Sans MS" panose="030F0702030302020204" pitchFamily="66" charset="0"/>
              </a:rPr>
              <a:t>Δημιουργία ενός προσωπικού ημερολογίου ώστε να παραμένω στα όρια που η ίδια έθεσα.</a:t>
            </a:r>
          </a:p>
          <a:p>
            <a:pPr marL="457200" indent="-457200">
              <a:buFont typeface="+mj-lt"/>
              <a:buAutoNum type="arabicPeriod"/>
            </a:pPr>
            <a:endParaRPr lang="el-GR" sz="2200" dirty="0">
              <a:latin typeface="Comic Sans MS" panose="030F0702030302020204" pitchFamily="66" charset="0"/>
            </a:endParaRPr>
          </a:p>
          <a:p>
            <a:pPr marL="0" indent="0">
              <a:buNone/>
            </a:pPr>
            <a:endParaRPr lang="el-GR" sz="2200" dirty="0">
              <a:latin typeface="Comic Sans MS" panose="030F0702030302020204" pitchFamily="66" charset="0"/>
            </a:endParaRPr>
          </a:p>
        </p:txBody>
      </p:sp>
    </p:spTree>
    <p:extLst>
      <p:ext uri="{BB962C8B-B14F-4D97-AF65-F5344CB8AC3E}">
        <p14:creationId xmlns:p14="http://schemas.microsoft.com/office/powerpoint/2010/main" val="2558575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E85CAFD-4F22-4C58-BD17-4CAF36E62D3D}"/>
              </a:ext>
            </a:extLst>
          </p:cNvPr>
          <p:cNvSpPr>
            <a:spLocks noGrp="1" noChangeArrowheads="1"/>
          </p:cNvSpPr>
          <p:nvPr>
            <p:ph type="title"/>
          </p:nvPr>
        </p:nvSpPr>
        <p:spPr>
          <a:xfrm>
            <a:off x="682625" y="2276475"/>
            <a:ext cx="7705725" cy="639763"/>
          </a:xfrm>
          <a:solidFill>
            <a:schemeClr val="accent2">
              <a:lumMod val="20000"/>
              <a:lumOff val="80000"/>
            </a:schemeClr>
          </a:solidFill>
        </p:spPr>
        <p:txBody>
          <a:bodyPr/>
          <a:lstStyle/>
          <a:p>
            <a:pPr algn="ctr" eaLnBrk="1" hangingPunct="1">
              <a:defRPr/>
            </a:pPr>
            <a:r>
              <a:rPr lang="el-GR" altLang="el-GR" sz="2400" b="1" dirty="0">
                <a:latin typeface="Calibri" panose="020F0502020204030204" pitchFamily="34" charset="0"/>
                <a:cs typeface="Calibri" panose="020F0502020204030204" pitchFamily="34" charset="0"/>
              </a:rPr>
              <a:t>Η ΠΑΡΑΜΕΤΡΟΣ ΤΟΥ ΧΡΟΝΟΥ ΣΤΗ ΔΙΟΙΚΗΣΗ ΣΧΟΛΕΙΟΥ</a:t>
            </a:r>
          </a:p>
        </p:txBody>
      </p:sp>
      <p:sp>
        <p:nvSpPr>
          <p:cNvPr id="4099" name="Rectangle 3">
            <a:extLst>
              <a:ext uri="{FF2B5EF4-FFF2-40B4-BE49-F238E27FC236}">
                <a16:creationId xmlns:a16="http://schemas.microsoft.com/office/drawing/2014/main" id="{A6F343B2-DFB5-46DB-8AAF-897DAF5B29B9}"/>
              </a:ext>
            </a:extLst>
          </p:cNvPr>
          <p:cNvSpPr>
            <a:spLocks noGrp="1" noChangeArrowheads="1"/>
          </p:cNvSpPr>
          <p:nvPr>
            <p:ph idx="1"/>
          </p:nvPr>
        </p:nvSpPr>
        <p:spPr>
          <a:xfrm>
            <a:off x="755650" y="4005263"/>
            <a:ext cx="7704138" cy="1554162"/>
          </a:xfrm>
          <a:solidFill>
            <a:schemeClr val="accent2">
              <a:lumMod val="20000"/>
              <a:lumOff val="80000"/>
            </a:schemeClr>
          </a:solidFill>
        </p:spPr>
        <p:txBody>
          <a:bodyPr/>
          <a:lstStyle/>
          <a:p>
            <a:pPr marL="0" indent="0" algn="ctr" eaLnBrk="1" hangingPunct="1">
              <a:spcBef>
                <a:spcPct val="0"/>
              </a:spcBef>
              <a:buFont typeface="Wingdings" panose="05000000000000000000" pitchFamily="2" charset="2"/>
              <a:buNone/>
              <a:defRPr/>
            </a:pPr>
            <a:r>
              <a:rPr lang="el-GR" altLang="el-GR" sz="2400" b="1" dirty="0">
                <a:solidFill>
                  <a:schemeClr val="tx2"/>
                </a:solidFill>
                <a:latin typeface="Calibri" panose="020F0502020204030204" pitchFamily="34" charset="0"/>
                <a:ea typeface="+mj-ea"/>
                <a:cs typeface="Calibri" panose="020F0502020204030204" pitchFamily="34" charset="0"/>
              </a:rPr>
              <a:t>ΕΡΩΤΗΣΗ : </a:t>
            </a:r>
            <a:endParaRPr lang="en-US" altLang="el-GR" sz="2400" b="1" dirty="0">
              <a:solidFill>
                <a:schemeClr val="tx2"/>
              </a:solidFill>
              <a:latin typeface="Calibri" panose="020F0502020204030204" pitchFamily="34" charset="0"/>
              <a:ea typeface="+mj-ea"/>
              <a:cs typeface="Calibri" panose="020F0502020204030204" pitchFamily="34" charset="0"/>
            </a:endParaRPr>
          </a:p>
          <a:p>
            <a:pPr marL="0" indent="0" algn="ctr" eaLnBrk="1" hangingPunct="1">
              <a:spcBef>
                <a:spcPct val="0"/>
              </a:spcBef>
              <a:buFont typeface="Wingdings" panose="05000000000000000000" pitchFamily="2" charset="2"/>
              <a:buNone/>
              <a:defRPr/>
            </a:pPr>
            <a:r>
              <a:rPr lang="el-GR" altLang="el-GR" sz="2400" b="1" dirty="0">
                <a:solidFill>
                  <a:schemeClr val="tx2"/>
                </a:solidFill>
                <a:latin typeface="Calibri" panose="020F0502020204030204" pitchFamily="34" charset="0"/>
                <a:ea typeface="+mj-ea"/>
                <a:cs typeface="Calibri" panose="020F0502020204030204" pitchFamily="34" charset="0"/>
              </a:rPr>
              <a:t>έχετε ποτέ σκεφθεί πως διαχειρίζεστε το χρόνο γενικά; ………….</a:t>
            </a:r>
          </a:p>
          <a:p>
            <a:pPr>
              <a:buFont typeface="Wingdings" panose="05000000000000000000" pitchFamily="2" charset="2"/>
              <a:buNone/>
              <a:defRPr/>
            </a:pPr>
            <a:endParaRPr lang="el-GR" altLang="el-GR" sz="1800" dirty="0"/>
          </a:p>
          <a:p>
            <a:pPr>
              <a:defRPr/>
            </a:pPr>
            <a:endParaRPr lang="el-GR" altLang="el-GR" sz="2800" dirty="0"/>
          </a:p>
          <a:p>
            <a:pPr>
              <a:defRPr/>
            </a:pPr>
            <a:endParaRPr lang="el-GR" altLang="el-GR" sz="2800" dirty="0"/>
          </a:p>
          <a:p>
            <a:pPr>
              <a:defRPr/>
            </a:pPr>
            <a:endParaRPr lang="el-GR" altLang="el-GR" sz="1800" dirty="0"/>
          </a:p>
          <a:p>
            <a:pPr algn="just" eaLnBrk="1" hangingPunct="1">
              <a:defRPr/>
            </a:pPr>
            <a:endParaRPr lang="el-GR" altLang="el-GR" sz="1800" dirty="0"/>
          </a:p>
          <a:p>
            <a:pPr eaLnBrk="1" hangingPunct="1">
              <a:buFont typeface="Wingdings" panose="05000000000000000000" pitchFamily="2" charset="2"/>
              <a:buNone/>
              <a:defRPr/>
            </a:pPr>
            <a:endParaRPr lang="el-GR" altLang="el-GR" sz="1800" dirty="0"/>
          </a:p>
        </p:txBody>
      </p:sp>
      <p:sp>
        <p:nvSpPr>
          <p:cNvPr id="21510" name="Slide Number Placeholder 2">
            <a:extLst>
              <a:ext uri="{FF2B5EF4-FFF2-40B4-BE49-F238E27FC236}">
                <a16:creationId xmlns:a16="http://schemas.microsoft.com/office/drawing/2014/main" id="{943F6C8D-9ADC-4C50-9B49-AA37400949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3E45905-6964-4F92-B3F1-5A25CB1E19FD}" type="slidenum">
              <a:rPr lang="el-GR" altLang="el-GR" sz="1800">
                <a:solidFill>
                  <a:schemeClr val="tx2"/>
                </a:solidFill>
              </a:rPr>
              <a:pPr>
                <a:spcBef>
                  <a:spcPct val="0"/>
                </a:spcBef>
                <a:buClrTx/>
                <a:buSzTx/>
                <a:buFontTx/>
                <a:buNone/>
              </a:pPr>
              <a:t>4</a:t>
            </a:fld>
            <a:endParaRPr lang="el-GR" altLang="el-GR" sz="1400">
              <a:solidFill>
                <a:schemeClr val="tx2"/>
              </a:solidFill>
            </a:endParaRPr>
          </a:p>
        </p:txBody>
      </p:sp>
      <p:sp>
        <p:nvSpPr>
          <p:cNvPr id="5" name="Rectangle 4">
            <a:extLst>
              <a:ext uri="{FF2B5EF4-FFF2-40B4-BE49-F238E27FC236}">
                <a16:creationId xmlns:a16="http://schemas.microsoft.com/office/drawing/2014/main" id="{30AFA287-42C3-464A-888E-FFF0DF42458C}"/>
              </a:ext>
            </a:extLst>
          </p:cNvPr>
          <p:cNvSpPr/>
          <p:nvPr/>
        </p:nvSpPr>
        <p:spPr>
          <a:xfrm>
            <a:off x="539750" y="549275"/>
            <a:ext cx="7848600" cy="522288"/>
          </a:xfrm>
          <a:prstGeom prst="rect">
            <a:avLst/>
          </a:prstGeom>
          <a:solidFill>
            <a:schemeClr val="accent6">
              <a:lumMod val="40000"/>
              <a:lumOff val="60000"/>
            </a:schemeClr>
          </a:solidFill>
        </p:spPr>
        <p:txBody>
          <a:bodyPr>
            <a:spAutoFit/>
          </a:bodyPr>
          <a:lstStyle/>
          <a:p>
            <a:pPr algn="ctr" eaLnBrk="1" fontAlgn="auto" hangingPunct="1">
              <a:spcBef>
                <a:spcPts val="0"/>
              </a:spcBef>
              <a:spcAft>
                <a:spcPts val="0"/>
              </a:spcAft>
              <a:defRPr/>
            </a:pPr>
            <a:r>
              <a:rPr lang="el-GR" sz="2800" b="1" dirty="0">
                <a:solidFill>
                  <a:schemeClr val="tx2"/>
                </a:solidFill>
                <a:latin typeface="Calibri" panose="020F0502020204030204" pitchFamily="34" charset="0"/>
                <a:cs typeface="Calibri" panose="020F0502020204030204" pitchFamily="34" charset="0"/>
              </a:rPr>
              <a:t>ΔΙΑΧΕΙΡΙΣΗ ΧΡΟΝΟΥ ΣΤΗ ΣΧΟΛΙΚΗ ΜΟΝΑΔΑ</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r>
              <a:rPr lang="el-GR" sz="2400" b="1" i="1" u="sng" dirty="0">
                <a:latin typeface="Comic Sans MS" panose="030F0702030302020204" pitchFamily="66" charset="0"/>
              </a:rPr>
              <a:t>Τι δεν βοηθά στη διαχείριση του χρόνου σας;</a:t>
            </a:r>
          </a:p>
          <a:p>
            <a:pPr>
              <a:buFont typeface="Wingdings" panose="05000000000000000000" pitchFamily="2" charset="2"/>
              <a:buChar char="Ø"/>
            </a:pPr>
            <a:r>
              <a:rPr lang="el-GR" sz="2200" dirty="0">
                <a:latin typeface="Comic Sans MS" panose="030F0702030302020204" pitchFamily="66" charset="0"/>
              </a:rPr>
              <a:t>Ανομοιομορφία- Χαμηλό μαθησιακό επίπεδο της τάξης. </a:t>
            </a:r>
          </a:p>
          <a:p>
            <a:pPr>
              <a:buFont typeface="Wingdings" panose="05000000000000000000" pitchFamily="2" charset="2"/>
              <a:buChar char="Ø"/>
            </a:pPr>
            <a:r>
              <a:rPr lang="el-GR" sz="2200" dirty="0">
                <a:latin typeface="Comic Sans MS" panose="030F0702030302020204" pitchFamily="66" charset="0"/>
              </a:rPr>
              <a:t>Μη συνεργάσιμοι μαθητές.</a:t>
            </a:r>
          </a:p>
          <a:p>
            <a:pPr>
              <a:buFont typeface="Wingdings" panose="05000000000000000000" pitchFamily="2" charset="2"/>
              <a:buChar char="Ø"/>
            </a:pPr>
            <a:r>
              <a:rPr lang="el-GR" sz="2200" dirty="0">
                <a:latin typeface="Comic Sans MS" panose="030F0702030302020204" pitchFamily="66" charset="0"/>
              </a:rPr>
              <a:t>Έκτατα γεγονότα που προτιμάται να συζητηθούν μέσα στη τάξη, αντί του να γίνει μάθημα.</a:t>
            </a:r>
          </a:p>
          <a:p>
            <a:pPr>
              <a:buFont typeface="Wingdings" panose="05000000000000000000" pitchFamily="2" charset="2"/>
              <a:buChar char="Ø"/>
            </a:pPr>
            <a:endParaRPr lang="el-GR" sz="2200" dirty="0">
              <a:latin typeface="Comic Sans MS" panose="030F0702030302020204" pitchFamily="66" charset="0"/>
            </a:endParaRPr>
          </a:p>
          <a:p>
            <a:pPr>
              <a:buFont typeface="Wingdings" panose="05000000000000000000" pitchFamily="2" charset="2"/>
              <a:buChar char="Ø"/>
            </a:pPr>
            <a:endParaRPr lang="el-GR" sz="2200" dirty="0">
              <a:latin typeface="Comic Sans MS" panose="030F0702030302020204" pitchFamily="66" charset="0"/>
            </a:endParaRPr>
          </a:p>
          <a:p>
            <a:pPr>
              <a:buFont typeface="Wingdings" panose="05000000000000000000" pitchFamily="2" charset="2"/>
              <a:buChar char="Ø"/>
            </a:pPr>
            <a:endParaRPr lang="el-GR" sz="2200" dirty="0">
              <a:latin typeface="Comic Sans MS" panose="030F0702030302020204" pitchFamily="66" charset="0"/>
            </a:endParaRPr>
          </a:p>
          <a:p>
            <a:r>
              <a:rPr lang="el-GR" sz="2400" b="1" i="1" u="sng" dirty="0">
                <a:latin typeface="Comic Sans MS" panose="030F0702030302020204" pitchFamily="66" charset="0"/>
              </a:rPr>
              <a:t>Οργάνωση του χρόνου:Ζήτημα πείρας ή επιμόρφωσης;</a:t>
            </a:r>
          </a:p>
          <a:p>
            <a:pPr>
              <a:buFont typeface="Wingdings" panose="05000000000000000000" pitchFamily="2" charset="2"/>
              <a:buChar char="Ø"/>
            </a:pPr>
            <a:r>
              <a:rPr lang="el-GR" sz="2200" dirty="0">
                <a:latin typeface="Comic Sans MS" panose="030F0702030302020204" pitchFamily="66" charset="0"/>
              </a:rPr>
              <a:t>Ευεργετικό το ενδεχόμενο επιμόρφωσης των σχολικών στελεχών στη διαχείριση του χρόνου. </a:t>
            </a:r>
          </a:p>
          <a:p>
            <a:pPr>
              <a:buFont typeface="Wingdings" panose="05000000000000000000" pitchFamily="2" charset="2"/>
              <a:buChar char="Ø"/>
            </a:pPr>
            <a:r>
              <a:rPr lang="el-GR" sz="2200" dirty="0">
                <a:latin typeface="Comic Sans MS" panose="030F0702030302020204" pitchFamily="66" charset="0"/>
              </a:rPr>
              <a:t>Οπωσδήποτε η πείρα, παρ’ολα αυτά επιλύει τελικώς αυτό το πρόβλημα, διότι μέσω της εμπειρίας στο σχολικό περιβάλλον επέρχεται εξοικείωση. </a:t>
            </a:r>
          </a:p>
          <a:p>
            <a:pPr marL="0" indent="0">
              <a:buNone/>
            </a:pPr>
            <a:endParaRPr lang="el-GR" sz="2200" dirty="0">
              <a:latin typeface="Comic Sans MS" panose="030F0702030302020204" pitchFamily="66" charset="0"/>
            </a:endParaRPr>
          </a:p>
          <a:p>
            <a:endParaRPr lang="el-GR" sz="2200" dirty="0">
              <a:latin typeface="Comic Sans MS" panose="030F0702030302020204" pitchFamily="66" charset="0"/>
            </a:endParaRPr>
          </a:p>
          <a:p>
            <a:pPr>
              <a:buFont typeface="Wingdings" panose="05000000000000000000" pitchFamily="2" charset="2"/>
              <a:buChar char="Ø"/>
            </a:pPr>
            <a:endParaRPr lang="el-GR" sz="2200" dirty="0">
              <a:latin typeface="Comic Sans MS" panose="030F0702030302020204" pitchFamily="66" charset="0"/>
            </a:endParaRPr>
          </a:p>
          <a:p>
            <a:endParaRPr lang="el-GR" dirty="0"/>
          </a:p>
        </p:txBody>
      </p:sp>
    </p:spTree>
    <p:extLst>
      <p:ext uri="{BB962C8B-B14F-4D97-AF65-F5344CB8AC3E}">
        <p14:creationId xmlns:p14="http://schemas.microsoft.com/office/powerpoint/2010/main" val="40217647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43408"/>
            <a:ext cx="8229600" cy="1143000"/>
          </a:xfrm>
        </p:spPr>
        <p:txBody>
          <a:bodyPr>
            <a:normAutofit/>
          </a:bodyPr>
          <a:lstStyle/>
          <a:p>
            <a:r>
              <a:rPr lang="el-GR" sz="3600" b="1" i="1" u="sng" dirty="0">
                <a:solidFill>
                  <a:srgbClr val="002060"/>
                </a:solidFill>
                <a:latin typeface="Comic Sans MS" panose="030F0702030302020204" pitchFamily="66" charset="0"/>
              </a:rPr>
              <a:t>Σύγκριση </a:t>
            </a:r>
          </a:p>
        </p:txBody>
      </p:sp>
      <p:sp>
        <p:nvSpPr>
          <p:cNvPr id="3" name="Θέση περιεχομένου 2"/>
          <p:cNvSpPr>
            <a:spLocks noGrp="1"/>
          </p:cNvSpPr>
          <p:nvPr>
            <p:ph idx="1"/>
          </p:nvPr>
        </p:nvSpPr>
        <p:spPr>
          <a:xfrm>
            <a:off x="0" y="665312"/>
            <a:ext cx="9036496" cy="6192688"/>
          </a:xfrm>
        </p:spPr>
        <p:txBody>
          <a:bodyPr>
            <a:normAutofit/>
          </a:bodyPr>
          <a:lstStyle/>
          <a:p>
            <a:pPr marL="457200" indent="-457200">
              <a:buFont typeface="+mj-lt"/>
              <a:buAutoNum type="arabicPeriod"/>
            </a:pPr>
            <a:r>
              <a:rPr lang="el-GR" sz="2200" b="1" u="sng" dirty="0">
                <a:latin typeface="Comic Sans MS" panose="030F0702030302020204" pitchFamily="66" charset="0"/>
              </a:rPr>
              <a:t>Γυμνάσιο:</a:t>
            </a:r>
            <a:r>
              <a:rPr lang="el-GR" sz="2200" dirty="0">
                <a:latin typeface="Comic Sans MS" panose="030F0702030302020204" pitchFamily="66" charset="0"/>
              </a:rPr>
              <a:t>Αναγκαιότερο το να υπάρχει σκοποθεσία, για να διαχειριστεί σωστά ο χρόνος.</a:t>
            </a:r>
          </a:p>
          <a:p>
            <a:pPr marL="457200" indent="-457200">
              <a:buFont typeface="+mj-lt"/>
              <a:buAutoNum type="arabicPeriod"/>
            </a:pPr>
            <a:r>
              <a:rPr lang="el-GR" sz="2200" dirty="0">
                <a:latin typeface="Comic Sans MS" panose="030F0702030302020204" pitchFamily="66" charset="0"/>
              </a:rPr>
              <a:t>Η διαχείριση  του χρόνου (σε επίπεδο διδασκαλίας κυρίως) είναι δυσκολότερη στο δημοτικό.</a:t>
            </a:r>
          </a:p>
          <a:p>
            <a:pPr marL="457200" indent="-457200">
              <a:buFont typeface="+mj-lt"/>
              <a:buAutoNum type="arabicPeriod"/>
            </a:pPr>
            <a:r>
              <a:rPr lang="el-GR" sz="2200" dirty="0">
                <a:latin typeface="Comic Sans MS" panose="030F0702030302020204" pitchFamily="66" charset="0"/>
              </a:rPr>
              <a:t>Οι αστοχίες στη διαχείριση του χρόνου αντιμετωπίζονται ευκολότερα στο δημοτικό λόγω της ευελιξίας του εκπαιδευτικού αναφορικά με την εργασία του.Οι διευθυντές είναι περισσότερο ενεργητικοί στο γυμνάσιο απ’ότι στο δημοτικό. Οι μαθητές μπορούν να συμβάλουν και αυτοί στη διαχείριση του χρόνου όντας μεγαλύτεροι σε ηλικία. </a:t>
            </a:r>
          </a:p>
          <a:p>
            <a:pPr marL="457200" indent="-457200">
              <a:buFont typeface="+mj-lt"/>
              <a:buAutoNum type="arabicPeriod"/>
            </a:pPr>
            <a:r>
              <a:rPr lang="el-GR" sz="2200" dirty="0">
                <a:latin typeface="Comic Sans MS" panose="030F0702030302020204" pitchFamily="66" charset="0"/>
              </a:rPr>
              <a:t>Ο δάσκαλος βοηθάται περισσότερο από το φιλόλογο μέσω της χρήσης ΤΠΕ,δεδομένου του ότι τα παιδιά συνεργάζονται καλύτερα όταν η διδασκαλία(ή οποία είναι πολύωρη εν προκειμένω) γίνεται παραστατικά. Ο φιλόλογος, περιορίζεται χρονικά στο έργο του, ανα τάξη, και γι’αυτό δεν καταφεύγει στα ΤΠΕ.Χρησιμοποιεί μεθόδους προσωπικού αυτοελέγχου.</a:t>
            </a:r>
          </a:p>
          <a:p>
            <a:pPr marL="457200" indent="-457200">
              <a:buFont typeface="+mj-lt"/>
              <a:buAutoNum type="arabicPeriod"/>
            </a:pPr>
            <a:endParaRPr lang="el-GR" sz="2200" dirty="0">
              <a:latin typeface="Comic Sans MS" panose="030F0702030302020204" pitchFamily="66" charset="0"/>
            </a:endParaRPr>
          </a:p>
        </p:txBody>
      </p:sp>
    </p:spTree>
    <p:extLst>
      <p:ext uri="{BB962C8B-B14F-4D97-AF65-F5344CB8AC3E}">
        <p14:creationId xmlns:p14="http://schemas.microsoft.com/office/powerpoint/2010/main" val="1616894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Autofit/>
          </a:bodyPr>
          <a:lstStyle/>
          <a:p>
            <a:pPr marL="0" indent="0">
              <a:buNone/>
            </a:pPr>
            <a:r>
              <a:rPr lang="el-GR" sz="2400" dirty="0">
                <a:latin typeface="Comic Sans MS" panose="030F0702030302020204" pitchFamily="66" charset="0"/>
              </a:rPr>
              <a:t>5.   Οι αιτίες αστοχίας διαχείρισης του σχολικού χρόνου, είναι σε γενικές γραμμές κοινές, στο γυμνάσιο και στο λύκειο. </a:t>
            </a:r>
          </a:p>
          <a:p>
            <a:pPr marL="0" indent="0">
              <a:buNone/>
            </a:pPr>
            <a:endParaRPr lang="el-GR" sz="2400" dirty="0">
              <a:latin typeface="Comic Sans MS" panose="030F0702030302020204" pitchFamily="66" charset="0"/>
            </a:endParaRPr>
          </a:p>
          <a:p>
            <a:pPr marL="457200" indent="-457200">
              <a:buAutoNum type="arabicPeriod" startAt="6"/>
            </a:pPr>
            <a:r>
              <a:rPr lang="el-GR" sz="2400" dirty="0">
                <a:latin typeface="Comic Sans MS" panose="030F0702030302020204" pitchFamily="66" charset="0"/>
              </a:rPr>
              <a:t>Οι εκπαιδευτικοί της Δευτεροβάθμιας εκπαίδευσης, φαίνεται να έχουν περισσότερο ανάγκη την επιμόρφωση πάνω στη διαχείριση του χρόνου.</a:t>
            </a:r>
          </a:p>
          <a:p>
            <a:pPr marL="457200" indent="-457200">
              <a:buAutoNum type="arabicPeriod" startAt="6"/>
            </a:pPr>
            <a:endParaRPr lang="el-GR" sz="2400" dirty="0">
              <a:latin typeface="Comic Sans MS" panose="030F0702030302020204" pitchFamily="66" charset="0"/>
            </a:endParaRPr>
          </a:p>
          <a:p>
            <a:pPr marL="457200" indent="-457200">
              <a:buAutoNum type="arabicPeriod" startAt="6"/>
            </a:pPr>
            <a:r>
              <a:rPr lang="el-GR" sz="2400" dirty="0">
                <a:latin typeface="Comic Sans MS" panose="030F0702030302020204" pitchFamily="66" charset="0"/>
              </a:rPr>
              <a:t>Στο Γυμνάσιο υφίσταται περισσότερο η συνεργασία ανάμεσα στους εκπαιδευτικούς σε ζητήματα διαχείρισης χρόνου. </a:t>
            </a:r>
          </a:p>
          <a:p>
            <a:pPr marL="0" indent="0">
              <a:buNone/>
            </a:pPr>
            <a:endParaRPr lang="el-GR" sz="2000" dirty="0">
              <a:latin typeface="Comic Sans MS" panose="030F0702030302020204" pitchFamily="66" charset="0"/>
            </a:endParaRPr>
          </a:p>
          <a:p>
            <a:pPr marL="0" indent="0">
              <a:buNone/>
            </a:pPr>
            <a:endParaRPr lang="el-GR" sz="2000" dirty="0">
              <a:latin typeface="Comic Sans MS" panose="030F0702030302020204" pitchFamily="66" charset="0"/>
            </a:endParaRPr>
          </a:p>
        </p:txBody>
      </p:sp>
    </p:spTree>
    <p:extLst>
      <p:ext uri="{BB962C8B-B14F-4D97-AF65-F5344CB8AC3E}">
        <p14:creationId xmlns:p14="http://schemas.microsoft.com/office/powerpoint/2010/main" val="12922299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741368"/>
          </a:xfrm>
        </p:spPr>
        <p:txBody>
          <a:bodyPr>
            <a:normAutofit/>
          </a:bodyPr>
          <a:lstStyle/>
          <a:p>
            <a:pPr marL="0" indent="0">
              <a:buNone/>
            </a:pPr>
            <a:endParaRPr lang="en-US" dirty="0">
              <a:latin typeface="Comic Sans MS" panose="030F0702030302020204" pitchFamily="66" charset="0"/>
            </a:endParaRPr>
          </a:p>
          <a:p>
            <a:pPr marL="0" indent="0">
              <a:buNone/>
            </a:pPr>
            <a:endParaRPr lang="en-US" dirty="0">
              <a:latin typeface="Comic Sans MS" panose="030F0702030302020204" pitchFamily="66" charset="0"/>
            </a:endParaRPr>
          </a:p>
          <a:p>
            <a:pPr marL="0" indent="0">
              <a:buNone/>
            </a:pPr>
            <a:r>
              <a:rPr lang="el-GR" b="1" i="1" u="sng" dirty="0">
                <a:effectLst>
                  <a:outerShdw blurRad="38100" dist="38100" dir="2700000" algn="tl">
                    <a:srgbClr val="000000">
                      <a:alpha val="43137"/>
                    </a:srgbClr>
                  </a:outerShdw>
                </a:effectLst>
                <a:latin typeface="Comic Sans MS" panose="030F0702030302020204" pitchFamily="66" charset="0"/>
              </a:rPr>
              <a:t>Συμπερασματικά: </a:t>
            </a:r>
            <a:r>
              <a:rPr lang="el-GR" dirty="0">
                <a:latin typeface="Comic Sans MS" panose="030F0702030302020204" pitchFamily="66" charset="0"/>
              </a:rPr>
              <a:t>Ο προγραμματισμός των ενεργειών για διαχείριση του χρόνου, διαφέρει σε γενικές γραμμές από Γυμνάσιο σε Δημοτικό.Στο Γυμνάσιο είναι αναγκαιότερο το να γίνει σκοποθεσία. Η διαχείριση του χρόνου στο Δημοτικό είναι μεν πιο δύσκολη, διότι ο εκπαιδευτικός επωμίζεται ταυτόχρονα πολλές υποχρεώσεις από μόνος του, ωστόσο μια αστοχία στη διαχείριση του χρόνου στο Δημοτικό, αντιμετωπίζεται ευκολότερα και γρηγορότερα, διότι οι αντιδράσεις επαφίονται στην προσωπική αντίδραση του εκπαιδευτικού και γίνεται αμεσότερα, χωρίς να χρειάζεται να γίνει κάποια συζήτηση μεταξύ εκπαιδευτικών.Στο Γυμνάσιο,λόγω ενασχόλησης του εκπαιδευτικού με συγκεκριμένα αντικείμενα, είναι ευκολότερος ο καταμερισμός ευθυνών.Η ανάμειξη του διευθυντή γίνεται ευκολότερα στο Γυμνάσιο, παρ’όλα αυτά οι εκπαιδευτικοί αντίθετα προς αυτούς του δημοτικού θα καταφύγουν με μεγαλύτερη ευκολία στο διευθυντή.Οι καθηγητές νιώθουν περισσότερο ότι έχουν ανάγκη επιμόρφωσης στη διαχείριση του χρόνου.</a:t>
            </a:r>
          </a:p>
          <a:p>
            <a:pPr marL="0" indent="0">
              <a:buNone/>
            </a:pPr>
            <a:endParaRPr lang="el-GR" dirty="0"/>
          </a:p>
        </p:txBody>
      </p:sp>
    </p:spTree>
    <p:extLst>
      <p:ext uri="{BB962C8B-B14F-4D97-AF65-F5344CB8AC3E}">
        <p14:creationId xmlns:p14="http://schemas.microsoft.com/office/powerpoint/2010/main" val="1774992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8520" y="0"/>
            <a:ext cx="9433048" cy="6858000"/>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endParaRPr lang="el-GR" sz="4000" dirty="0">
              <a:latin typeface="Comic Sans MS" panose="030F0702030302020204" pitchFamily="66" charset="0"/>
            </a:endParaRPr>
          </a:p>
          <a:p>
            <a:pPr marL="0" indent="0">
              <a:buNone/>
            </a:pPr>
            <a:r>
              <a:rPr lang="el-GR" sz="4200" b="1" i="1" dirty="0">
                <a:effectLst>
                  <a:outerShdw blurRad="38100" dist="38100" dir="2700000" algn="tl">
                    <a:srgbClr val="000000">
                      <a:alpha val="43137"/>
                    </a:srgbClr>
                  </a:outerShdw>
                </a:effectLst>
                <a:latin typeface="Comic Sans MS" panose="030F0702030302020204" pitchFamily="66" charset="0"/>
              </a:rPr>
              <a:t>Ευχαριστούμε για την προσοχή σας!</a:t>
            </a:r>
            <a:endParaRPr lang="en-US" sz="4200" b="1" i="1" dirty="0">
              <a:effectLst>
                <a:outerShdw blurRad="38100" dist="38100" dir="2700000" algn="tl">
                  <a:srgbClr val="000000">
                    <a:alpha val="43137"/>
                  </a:srgbClr>
                </a:outerShdw>
              </a:effectLst>
            </a:endParaRPr>
          </a:p>
          <a:p>
            <a:pPr marL="0" indent="0">
              <a:buNone/>
            </a:pPr>
            <a:endParaRPr lang="el-GR" sz="4200" b="1" u="sng" dirty="0">
              <a:latin typeface="Comic Sans MS" panose="030F0702030302020204" pitchFamily="66" charset="0"/>
            </a:endParaRPr>
          </a:p>
        </p:txBody>
      </p:sp>
    </p:spTree>
    <p:extLst>
      <p:ext uri="{BB962C8B-B14F-4D97-AF65-F5344CB8AC3E}">
        <p14:creationId xmlns:p14="http://schemas.microsoft.com/office/powerpoint/2010/main" val="242327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1C9E7B-F062-BDA2-9AE8-BF3CA97F0CA8}"/>
              </a:ext>
            </a:extLst>
          </p:cNvPr>
          <p:cNvSpPr>
            <a:spLocks noGrp="1"/>
          </p:cNvSpPr>
          <p:nvPr>
            <p:ph type="ctrTitle"/>
          </p:nvPr>
        </p:nvSpPr>
        <p:spPr>
          <a:xfrm>
            <a:off x="452628" y="770466"/>
            <a:ext cx="8086725" cy="4962789"/>
          </a:xfrm>
        </p:spPr>
        <p:txBody>
          <a:bodyPr/>
          <a:lstStyle/>
          <a:p>
            <a:r>
              <a:rPr lang="el-GR" sz="2800" dirty="0"/>
              <a:t>ΣΚΟΠΟΙ ΚΑΙ ΣΤΟΧΟΙ</a:t>
            </a:r>
            <a:br>
              <a:rPr lang="el-GR" sz="2800" dirty="0"/>
            </a:br>
            <a:r>
              <a:rPr lang="en-US" sz="2800" dirty="0"/>
              <a:t>1. </a:t>
            </a:r>
            <a:r>
              <a:rPr lang="el-GR" sz="2800" dirty="0"/>
              <a:t>Συνδυασμός μακροπρόθεσμων (σκοπών) και</a:t>
            </a:r>
            <a:br>
              <a:rPr lang="el-GR" sz="2800" dirty="0"/>
            </a:br>
            <a:r>
              <a:rPr lang="en-US" sz="2800" dirty="0"/>
              <a:t>     </a:t>
            </a:r>
            <a:r>
              <a:rPr lang="el-GR" sz="2800" dirty="0"/>
              <a:t>μέσο-βραχυπρόθεσμων στόχων</a:t>
            </a:r>
            <a:br>
              <a:rPr lang="el-GR" sz="2800" dirty="0"/>
            </a:br>
            <a:r>
              <a:rPr lang="en-US" sz="2800" dirty="0"/>
              <a:t>2. </a:t>
            </a:r>
            <a:r>
              <a:rPr lang="el-GR" sz="2800" dirty="0"/>
              <a:t>Αλλαγή και ανάπτυξη</a:t>
            </a:r>
            <a:br>
              <a:rPr lang="el-GR" sz="2800" dirty="0"/>
            </a:br>
            <a:r>
              <a:rPr lang="en-US" sz="2800" dirty="0"/>
              <a:t>3. </a:t>
            </a:r>
            <a:r>
              <a:rPr lang="el-GR" sz="2800" dirty="0"/>
              <a:t>Παραγωγικότητα και βελτίωση</a:t>
            </a:r>
            <a:br>
              <a:rPr lang="el-GR" sz="2800" dirty="0"/>
            </a:br>
            <a:r>
              <a:rPr lang="en-US" sz="2800" dirty="0"/>
              <a:t>4. </a:t>
            </a:r>
            <a:r>
              <a:rPr lang="el-GR" sz="2800" dirty="0"/>
              <a:t>Ισορροπία μεταξύ αυτών που χρειάζεται να κάνεις</a:t>
            </a:r>
            <a:br>
              <a:rPr lang="el-GR" sz="2800" dirty="0"/>
            </a:br>
            <a:r>
              <a:rPr lang="en-US" sz="2800" dirty="0"/>
              <a:t>     </a:t>
            </a:r>
            <a:r>
              <a:rPr lang="el-GR" sz="2800" dirty="0"/>
              <a:t>και αυτών που θέλεις να κάνεις (προσδοκίες)</a:t>
            </a:r>
            <a:br>
              <a:rPr lang="el-GR" sz="2800" dirty="0"/>
            </a:br>
            <a:r>
              <a:rPr lang="en-US" sz="2800" dirty="0"/>
              <a:t>5. </a:t>
            </a:r>
            <a:r>
              <a:rPr lang="el-GR" sz="2800" dirty="0"/>
              <a:t>Μικρός αριθμός –μεγάλος αντίκτυπος</a:t>
            </a:r>
            <a:br>
              <a:rPr lang="el-GR" sz="2800" dirty="0"/>
            </a:br>
            <a:r>
              <a:rPr lang="en-US" sz="2800" dirty="0"/>
              <a:t>6.</a:t>
            </a:r>
            <a:r>
              <a:rPr lang="el-GR" sz="2800" dirty="0"/>
              <a:t>Να μην επηρεάζονται από παράγοντες που δεν</a:t>
            </a:r>
            <a:br>
              <a:rPr lang="el-GR" sz="2800" dirty="0"/>
            </a:br>
            <a:r>
              <a:rPr lang="en-US" sz="2800" dirty="0"/>
              <a:t>    </a:t>
            </a:r>
            <a:r>
              <a:rPr lang="el-GR" sz="2800" dirty="0"/>
              <a:t>μπορείς να ελέγξεις</a:t>
            </a:r>
            <a:endParaRPr lang="en-US" sz="2800" dirty="0"/>
          </a:p>
        </p:txBody>
      </p:sp>
    </p:spTree>
    <p:extLst>
      <p:ext uri="{BB962C8B-B14F-4D97-AF65-F5344CB8AC3E}">
        <p14:creationId xmlns:p14="http://schemas.microsoft.com/office/powerpoint/2010/main" val="3261017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8B9D800-1AEE-D899-E790-C5F1BBF35AFF}"/>
              </a:ext>
            </a:extLst>
          </p:cNvPr>
          <p:cNvSpPr>
            <a:spLocks noGrp="1"/>
          </p:cNvSpPr>
          <p:nvPr>
            <p:ph idx="1"/>
          </p:nvPr>
        </p:nvSpPr>
        <p:spPr>
          <a:xfrm>
            <a:off x="0" y="404664"/>
            <a:ext cx="9144000" cy="5976663"/>
          </a:xfrm>
        </p:spPr>
        <p:txBody>
          <a:bodyPr>
            <a:noAutofit/>
          </a:bodyPr>
          <a:lstStyle/>
          <a:p>
            <a:r>
              <a:rPr lang="el-GR" b="1" dirty="0"/>
              <a:t>ΜΕΡΙΚΕΣ ΑΛΗΘΕΙΕΣ (για αρχή)</a:t>
            </a:r>
          </a:p>
          <a:p>
            <a:r>
              <a:rPr lang="en-US" dirty="0"/>
              <a:t>1.   </a:t>
            </a:r>
            <a:r>
              <a:rPr lang="el-GR" dirty="0"/>
              <a:t> Υπάρχουν 86400΄΄ /ημέρα για όλους, η αξιοποίηση</a:t>
            </a:r>
            <a:r>
              <a:rPr lang="en-US" dirty="0"/>
              <a:t> </a:t>
            </a:r>
            <a:r>
              <a:rPr lang="el-GR" dirty="0"/>
              <a:t>διαφέρει</a:t>
            </a:r>
          </a:p>
          <a:p>
            <a:r>
              <a:rPr lang="en-US" dirty="0"/>
              <a:t>2.   </a:t>
            </a:r>
            <a:r>
              <a:rPr lang="el-GR" dirty="0"/>
              <a:t> Δεν υπάρχουν μαγικές συνταγές, υπάρχει κόπος αλλά</a:t>
            </a:r>
            <a:r>
              <a:rPr lang="en-US" dirty="0"/>
              <a:t> </a:t>
            </a:r>
            <a:r>
              <a:rPr lang="el-GR" dirty="0"/>
              <a:t>και</a:t>
            </a:r>
            <a:r>
              <a:rPr lang="en-US" dirty="0"/>
              <a:t>              </a:t>
            </a:r>
          </a:p>
          <a:p>
            <a:r>
              <a:rPr lang="en-US" dirty="0"/>
              <a:t>        </a:t>
            </a:r>
            <a:r>
              <a:rPr lang="el-GR" dirty="0"/>
              <a:t>ανταμοιβές</a:t>
            </a:r>
          </a:p>
          <a:p>
            <a:r>
              <a:rPr lang="en-US" dirty="0"/>
              <a:t>3.   </a:t>
            </a:r>
            <a:r>
              <a:rPr lang="el-GR" dirty="0"/>
              <a:t> Η μετατροπή των δεξιοτήτων χρόνου σε συνήθεια</a:t>
            </a:r>
            <a:r>
              <a:rPr lang="en-US" dirty="0"/>
              <a:t> </a:t>
            </a:r>
            <a:r>
              <a:rPr lang="el-GR" dirty="0"/>
              <a:t>θέλει χρόνο</a:t>
            </a:r>
          </a:p>
          <a:p>
            <a:r>
              <a:rPr lang="en-US" dirty="0"/>
              <a:t>4.    </a:t>
            </a:r>
            <a:r>
              <a:rPr lang="el-GR" dirty="0"/>
              <a:t> Άνθρωποι που είναι ικανοί στη διαχείριση του χρόνου</a:t>
            </a:r>
            <a:r>
              <a:rPr lang="en-US" dirty="0"/>
              <a:t> </a:t>
            </a:r>
            <a:r>
              <a:rPr lang="el-GR" dirty="0"/>
              <a:t>είναι </a:t>
            </a:r>
            <a:endParaRPr lang="en-US" dirty="0"/>
          </a:p>
          <a:p>
            <a:r>
              <a:rPr lang="en-US" dirty="0"/>
              <a:t>         </a:t>
            </a:r>
            <a:r>
              <a:rPr lang="el-GR" dirty="0"/>
              <a:t>και</a:t>
            </a:r>
            <a:r>
              <a:rPr lang="en-US" dirty="0"/>
              <a:t>  </a:t>
            </a:r>
            <a:r>
              <a:rPr lang="el-GR" dirty="0"/>
              <a:t>σε άλλες βασικές περιοχές απόδοσης</a:t>
            </a:r>
          </a:p>
          <a:p>
            <a:r>
              <a:rPr lang="en-US" dirty="0"/>
              <a:t>5.   </a:t>
            </a:r>
            <a:r>
              <a:rPr lang="el-GR" dirty="0"/>
              <a:t> Δεν διαχειριζόμαστε τον χρόνο αλλά τον εαυτό μας</a:t>
            </a:r>
          </a:p>
          <a:p>
            <a:r>
              <a:rPr lang="en-US" dirty="0"/>
              <a:t>6.    </a:t>
            </a:r>
            <a:r>
              <a:rPr lang="el-GR" dirty="0"/>
              <a:t>Δεν δημιουργούμε χρόνο στη ζωή μας άλλα τη ζωή</a:t>
            </a:r>
            <a:r>
              <a:rPr lang="en-US" dirty="0"/>
              <a:t>  </a:t>
            </a:r>
            <a:r>
              <a:rPr lang="el-GR" dirty="0"/>
              <a:t>μας μέσα </a:t>
            </a:r>
            <a:endParaRPr lang="en-US" dirty="0"/>
          </a:p>
          <a:p>
            <a:r>
              <a:rPr lang="en-US" dirty="0"/>
              <a:t>        </a:t>
            </a:r>
            <a:r>
              <a:rPr lang="el-GR" dirty="0"/>
              <a:t>στον χρόνο μας</a:t>
            </a:r>
          </a:p>
          <a:p>
            <a:r>
              <a:rPr lang="en-US" dirty="0"/>
              <a:t>7.   </a:t>
            </a:r>
            <a:r>
              <a:rPr lang="el-GR" dirty="0"/>
              <a:t> Δεν θα κερδίσεις χρόνο αλλά θα τον χρησιμοποιήσεις</a:t>
            </a:r>
            <a:r>
              <a:rPr lang="en-US" dirty="0"/>
              <a:t> </a:t>
            </a:r>
          </a:p>
          <a:p>
            <a:r>
              <a:rPr lang="en-US" dirty="0"/>
              <a:t>         </a:t>
            </a:r>
            <a:r>
              <a:rPr lang="el-GR" dirty="0"/>
              <a:t>αποτελεσματικά, αποδοτικά και κατάλληλα</a:t>
            </a:r>
          </a:p>
          <a:p>
            <a:r>
              <a:rPr lang="en-US" dirty="0"/>
              <a:t>8.    </a:t>
            </a:r>
            <a:r>
              <a:rPr lang="el-GR" dirty="0"/>
              <a:t>Η εργασία επεκτείνεται για να καταλάβει όλο τον</a:t>
            </a:r>
            <a:r>
              <a:rPr lang="en-US" dirty="0"/>
              <a:t> </a:t>
            </a:r>
            <a:r>
              <a:rPr lang="el-GR" dirty="0"/>
              <a:t>διαθέσιμο </a:t>
            </a:r>
            <a:endParaRPr lang="en-US" dirty="0"/>
          </a:p>
          <a:p>
            <a:r>
              <a:rPr lang="en-US" dirty="0"/>
              <a:t>        </a:t>
            </a:r>
            <a:r>
              <a:rPr lang="el-GR" dirty="0"/>
              <a:t>χρόνο</a:t>
            </a:r>
            <a:endParaRPr lang="en-US" dirty="0"/>
          </a:p>
        </p:txBody>
      </p:sp>
    </p:spTree>
    <p:extLst>
      <p:ext uri="{BB962C8B-B14F-4D97-AF65-F5344CB8AC3E}">
        <p14:creationId xmlns:p14="http://schemas.microsoft.com/office/powerpoint/2010/main" val="885606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8A0F642-BBE0-4D10-9519-27863BAF2FFC}"/>
              </a:ext>
            </a:extLst>
          </p:cNvPr>
          <p:cNvSpPr/>
          <p:nvPr/>
        </p:nvSpPr>
        <p:spPr>
          <a:xfrm>
            <a:off x="539750" y="1628775"/>
            <a:ext cx="8208963" cy="3416300"/>
          </a:xfrm>
          <a:prstGeom prst="rect">
            <a:avLst/>
          </a:prstGeom>
        </p:spPr>
        <p:txBody>
          <a:bodyPr>
            <a:spAutoFit/>
          </a:bodyPr>
          <a:lstStyle/>
          <a:p>
            <a:pPr eaLnBrk="1" fontAlgn="auto" hangingPunct="1">
              <a:spcBef>
                <a:spcPts val="0"/>
              </a:spcBef>
              <a:spcAft>
                <a:spcPts val="0"/>
              </a:spcAft>
              <a:defRPr/>
            </a:pPr>
            <a:r>
              <a:rPr lang="el-GR" sz="2400" b="1" dirty="0">
                <a:latin typeface="Calibri" panose="020F0502020204030204" pitchFamily="34" charset="0"/>
                <a:cs typeface="Calibri" panose="020F0502020204030204" pitchFamily="34" charset="0"/>
              </a:rPr>
              <a:t>Τι σημαίνει διαχείριση του χρόνου; </a:t>
            </a:r>
          </a:p>
          <a:p>
            <a:pPr eaLnBrk="1" fontAlgn="auto" hangingPunct="1">
              <a:spcBef>
                <a:spcPts val="0"/>
              </a:spcBef>
              <a:spcAft>
                <a:spcPts val="0"/>
              </a:spcAft>
              <a:defRPr/>
            </a:pPr>
            <a:endParaRPr lang="el-GR" sz="2400" b="1" dirty="0">
              <a:latin typeface="Calibri" panose="020F0502020204030204" pitchFamily="34" charset="0"/>
              <a:cs typeface="Calibri" panose="020F0502020204030204" pitchFamily="34" charset="0"/>
            </a:endParaRPr>
          </a:p>
          <a:p>
            <a:pPr algn="just" eaLnBrk="1" fontAlgn="auto" hangingPunct="1">
              <a:spcBef>
                <a:spcPts val="0"/>
              </a:spcBef>
              <a:spcAft>
                <a:spcPts val="0"/>
              </a:spcAft>
              <a:defRPr/>
            </a:pPr>
            <a:r>
              <a:rPr lang="el-GR" sz="2400" b="1" dirty="0">
                <a:latin typeface="Calibri" panose="020F0502020204030204" pitchFamily="34" charset="0"/>
                <a:cs typeface="Calibri" panose="020F0502020204030204" pitchFamily="34" charset="0"/>
              </a:rPr>
              <a:t>Η σκόπιμη συμπεριφορά του ατόμου να ελέγξει το χρόνο του -ουσιαστικά να ελέγξει τον εαυτό του </a:t>
            </a:r>
          </a:p>
          <a:p>
            <a:pPr marL="342900" indent="-342900" algn="just" eaLnBrk="1" fontAlgn="auto" hangingPunct="1">
              <a:spcBef>
                <a:spcPts val="0"/>
              </a:spcBef>
              <a:spcAft>
                <a:spcPts val="0"/>
              </a:spcAft>
              <a:buFont typeface="Arial" panose="020B0604020202020204" pitchFamily="34" charset="0"/>
              <a:buChar char="•"/>
              <a:defRPr/>
            </a:pPr>
            <a:endParaRPr lang="el-GR" sz="2400" b="1" dirty="0">
              <a:latin typeface="Calibri" panose="020F0502020204030204" pitchFamily="34" charset="0"/>
              <a:cs typeface="Calibri" panose="020F0502020204030204" pitchFamily="34" charset="0"/>
            </a:endParaRPr>
          </a:p>
          <a:p>
            <a:pPr algn="just" eaLnBrk="1" fontAlgn="auto" hangingPunct="1">
              <a:spcBef>
                <a:spcPts val="0"/>
              </a:spcBef>
              <a:spcAft>
                <a:spcPts val="0"/>
              </a:spcAft>
              <a:defRPr/>
            </a:pPr>
            <a:r>
              <a:rPr lang="el-GR" sz="2400" b="1" dirty="0">
                <a:latin typeface="Calibri" panose="020F0502020204030204" pitchFamily="34" charset="0"/>
                <a:cs typeface="Calibri" panose="020F0502020204030204" pitchFamily="34" charset="0"/>
              </a:rPr>
              <a:t>Η διαχείριση του χρόνου χαρακτηρίζεται από: </a:t>
            </a:r>
          </a:p>
          <a:p>
            <a:pPr marL="342900" indent="-342900" algn="just" eaLnBrk="1" fontAlgn="auto" hangingPunct="1">
              <a:spcBef>
                <a:spcPts val="0"/>
              </a:spcBef>
              <a:spcAft>
                <a:spcPts val="0"/>
              </a:spcAft>
              <a:buFont typeface="Arial" panose="020B0604020202020204" pitchFamily="34" charset="0"/>
              <a:buChar char="•"/>
              <a:defRPr/>
            </a:pPr>
            <a:r>
              <a:rPr lang="el-GR" sz="2400" b="1" dirty="0">
                <a:latin typeface="Calibri" panose="020F0502020204030204" pitchFamily="34" charset="0"/>
                <a:cs typeface="Calibri" panose="020F0502020204030204" pitchFamily="34" charset="0"/>
              </a:rPr>
              <a:t>Κατάρτιση προγράμματος</a:t>
            </a:r>
          </a:p>
          <a:p>
            <a:pPr marL="342900" indent="-342900" algn="just" eaLnBrk="1" fontAlgn="auto" hangingPunct="1">
              <a:spcBef>
                <a:spcPts val="0"/>
              </a:spcBef>
              <a:spcAft>
                <a:spcPts val="0"/>
              </a:spcAft>
              <a:buFont typeface="Arial" panose="020B0604020202020204" pitchFamily="34" charset="0"/>
              <a:buChar char="•"/>
              <a:defRPr/>
            </a:pPr>
            <a:r>
              <a:rPr lang="el-GR" sz="2400" b="1" dirty="0">
                <a:latin typeface="Calibri" panose="020F0502020204030204" pitchFamily="34" charset="0"/>
                <a:cs typeface="Calibri" panose="020F0502020204030204" pitchFamily="34" charset="0"/>
              </a:rPr>
              <a:t>Λίστα </a:t>
            </a:r>
          </a:p>
          <a:p>
            <a:pPr marL="342900" indent="-342900" algn="just" eaLnBrk="1" fontAlgn="auto" hangingPunct="1">
              <a:spcBef>
                <a:spcPts val="0"/>
              </a:spcBef>
              <a:spcAft>
                <a:spcPts val="0"/>
              </a:spcAft>
              <a:buFont typeface="Arial" panose="020B0604020202020204" pitchFamily="34" charset="0"/>
              <a:buChar char="•"/>
              <a:defRPr/>
            </a:pPr>
            <a:r>
              <a:rPr lang="el-GR" sz="2400" b="1" dirty="0">
                <a:latin typeface="Calibri" panose="020F0502020204030204" pitchFamily="34" charset="0"/>
                <a:cs typeface="Calibri" panose="020F0502020204030204" pitchFamily="34" charset="0"/>
              </a:rPr>
              <a:t>Αποφυγή άσκοπων διακοπών </a:t>
            </a:r>
          </a:p>
        </p:txBody>
      </p:sp>
      <p:sp>
        <p:nvSpPr>
          <p:cNvPr id="3" name="TextBox 2">
            <a:extLst>
              <a:ext uri="{FF2B5EF4-FFF2-40B4-BE49-F238E27FC236}">
                <a16:creationId xmlns:a16="http://schemas.microsoft.com/office/drawing/2014/main" id="{07F51F77-9431-4C15-B059-D5DA94C3D751}"/>
              </a:ext>
            </a:extLst>
          </p:cNvPr>
          <p:cNvSpPr txBox="1"/>
          <p:nvPr/>
        </p:nvSpPr>
        <p:spPr>
          <a:xfrm>
            <a:off x="1835150" y="620713"/>
            <a:ext cx="4392613" cy="461962"/>
          </a:xfrm>
          <a:prstGeom prst="rect">
            <a:avLst/>
          </a:prstGeom>
          <a:solidFill>
            <a:schemeClr val="bg1">
              <a:lumMod val="85000"/>
            </a:schemeClr>
          </a:solidFill>
          <a:ln>
            <a:solidFill>
              <a:schemeClr val="accent1">
                <a:lumMod val="25000"/>
              </a:schemeClr>
            </a:solidFill>
          </a:ln>
        </p:spPr>
        <p:txBody>
          <a:bodyPr>
            <a:spAutoFit/>
          </a:bodyPr>
          <a:lstStyle/>
          <a:p>
            <a:pPr eaLnBrk="1" fontAlgn="auto" hangingPunct="1">
              <a:spcBef>
                <a:spcPts val="0"/>
              </a:spcBef>
              <a:spcAft>
                <a:spcPts val="0"/>
              </a:spcAft>
              <a:defRPr/>
            </a:pPr>
            <a:r>
              <a:rPr lang="el-GR" sz="2400" b="1" dirty="0">
                <a:latin typeface="Calibri" panose="020F0502020204030204" pitchFamily="34" charset="0"/>
                <a:cs typeface="Calibri" panose="020F0502020204030204" pitchFamily="34" charset="0"/>
              </a:rPr>
              <a:t>7.2.1 ΓΕΝΙΚΑ ΓΙΑ ΤΟ ΧΡΟΝΟ </a:t>
            </a:r>
          </a:p>
        </p:txBody>
      </p:sp>
      <p:sp>
        <p:nvSpPr>
          <p:cNvPr id="22533" name="Slide Number Placeholder 4">
            <a:extLst>
              <a:ext uri="{FF2B5EF4-FFF2-40B4-BE49-F238E27FC236}">
                <a16:creationId xmlns:a16="http://schemas.microsoft.com/office/drawing/2014/main" id="{2208A8AD-98D8-4228-B65A-8AE6C7FCE2F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73A39678-1257-4B20-9E63-D0E9C6C5C896}" type="slidenum">
              <a:rPr lang="el-GR" altLang="el-GR" sz="1800">
                <a:solidFill>
                  <a:schemeClr val="tx2"/>
                </a:solidFill>
              </a:rPr>
              <a:pPr>
                <a:spcBef>
                  <a:spcPct val="0"/>
                </a:spcBef>
                <a:buClrTx/>
                <a:buSzTx/>
                <a:buFontTx/>
                <a:buNone/>
              </a:pPr>
              <a:t>5</a:t>
            </a:fld>
            <a:endParaRPr lang="el-GR" altLang="el-GR" sz="140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588B52-0B2C-40EE-B758-A725A38227F0}"/>
              </a:ext>
            </a:extLst>
          </p:cNvPr>
          <p:cNvSpPr txBox="1"/>
          <p:nvPr/>
        </p:nvSpPr>
        <p:spPr>
          <a:xfrm>
            <a:off x="765175" y="260350"/>
            <a:ext cx="7921625" cy="5586413"/>
          </a:xfrm>
          <a:prstGeom prst="rect">
            <a:avLst/>
          </a:prstGeom>
          <a:noFill/>
        </p:spPr>
        <p:txBody>
          <a:bodyPr>
            <a:spAutoFit/>
          </a:bodyPr>
          <a:lstStyle/>
          <a:p>
            <a:pPr eaLnBrk="1" fontAlgn="auto" hangingPunct="1">
              <a:spcBef>
                <a:spcPts val="0"/>
              </a:spcBef>
              <a:spcAft>
                <a:spcPts val="0"/>
              </a:spcAft>
              <a:defRPr/>
            </a:pPr>
            <a:r>
              <a:rPr lang="el-GR" sz="2400" dirty="0">
                <a:latin typeface="Calibri" panose="020F0502020204030204" pitchFamily="34" charset="0"/>
                <a:cs typeface="Calibri" panose="020F0502020204030204" pitchFamily="34" charset="0"/>
              </a:rPr>
              <a:t>Η διαχείριση του χρόνου είναι απαραίτητη στην άσκηση της διοίκησης με αποδοτικό τρόπο για τους ακόλουθους λόγους:</a:t>
            </a:r>
          </a:p>
          <a:p>
            <a:pPr eaLnBrk="1" fontAlgn="auto" hangingPunct="1">
              <a:spcBef>
                <a:spcPts val="0"/>
              </a:spcBef>
              <a:spcAft>
                <a:spcPts val="0"/>
              </a:spcAft>
              <a:defRPr/>
            </a:pPr>
            <a:r>
              <a:rPr lang="el-GR" sz="2400" dirty="0">
                <a:latin typeface="Calibri" panose="020F0502020204030204" pitchFamily="34" charset="0"/>
                <a:cs typeface="Calibri" panose="020F0502020204030204" pitchFamily="34" charset="0"/>
              </a:rPr>
              <a:t> </a:t>
            </a:r>
          </a:p>
          <a:p>
            <a:pPr marL="342900" indent="-342900" eaLnBrk="1" fontAlgn="auto" hangingPunct="1">
              <a:spcBef>
                <a:spcPts val="600"/>
              </a:spcBef>
              <a:spcAft>
                <a:spcPts val="600"/>
              </a:spcAft>
              <a:buFontTx/>
              <a:buAutoNum type="arabicParenR"/>
              <a:defRPr/>
            </a:pPr>
            <a:r>
              <a:rPr lang="el-GR" sz="2400" dirty="0">
                <a:latin typeface="Calibri" panose="020F0502020204030204" pitchFamily="34" charset="0"/>
                <a:cs typeface="Calibri" panose="020F0502020204030204" pitchFamily="34" charset="0"/>
              </a:rPr>
              <a:t>Ο διαθέσιμος χρόνος είναι πεπερασμένος και η σωστή διαχείριση του αποτελεί στοιχείο ανταγωνιστικού πλεονεκτήματος</a:t>
            </a:r>
          </a:p>
          <a:p>
            <a:pPr marL="342900" indent="-342900" eaLnBrk="1" fontAlgn="auto" hangingPunct="1">
              <a:spcBef>
                <a:spcPts val="600"/>
              </a:spcBef>
              <a:spcAft>
                <a:spcPts val="600"/>
              </a:spcAft>
              <a:buFontTx/>
              <a:buAutoNum type="arabicParenR"/>
              <a:defRPr/>
            </a:pPr>
            <a:r>
              <a:rPr lang="el-GR" sz="2400" dirty="0">
                <a:latin typeface="Calibri" panose="020F0502020204030204" pitchFamily="34" charset="0"/>
                <a:cs typeface="Calibri" panose="020F0502020204030204" pitchFamily="34" charset="0"/>
              </a:rPr>
              <a:t> Ο χρόνος δεν μπορεί να αποθηκευτεί. Αν δεν χρησιμοποιηθεί αποδοτικά, χάνεται για πάντα.</a:t>
            </a:r>
          </a:p>
          <a:p>
            <a:pPr marL="342900" indent="-342900" eaLnBrk="1" fontAlgn="auto" hangingPunct="1">
              <a:spcBef>
                <a:spcPts val="600"/>
              </a:spcBef>
              <a:spcAft>
                <a:spcPts val="600"/>
              </a:spcAft>
              <a:buFontTx/>
              <a:buAutoNum type="arabicParenR"/>
              <a:defRPr/>
            </a:pPr>
            <a:r>
              <a:rPr lang="el-GR" sz="2400" dirty="0">
                <a:latin typeface="Calibri" panose="020F0502020204030204" pitchFamily="34" charset="0"/>
                <a:cs typeface="Calibri" panose="020F0502020204030204" pitchFamily="34" charset="0"/>
              </a:rPr>
              <a:t>Συμβάλλει στην λήψη καλύτερων αποφάσεων. Πρωτίστως συντελεί στην αξιολόγηση των εναλλακτικών επιλογών. </a:t>
            </a:r>
          </a:p>
          <a:p>
            <a:pPr marL="342900" indent="-342900" eaLnBrk="1" fontAlgn="auto" hangingPunct="1">
              <a:spcBef>
                <a:spcPts val="600"/>
              </a:spcBef>
              <a:spcAft>
                <a:spcPts val="600"/>
              </a:spcAft>
              <a:buFontTx/>
              <a:buAutoNum type="arabicParenR"/>
              <a:defRPr/>
            </a:pPr>
            <a:r>
              <a:rPr lang="el-GR" sz="2400" dirty="0">
                <a:latin typeface="Calibri" panose="020F0502020204030204" pitchFamily="34" charset="0"/>
                <a:cs typeface="Calibri" panose="020F0502020204030204" pitchFamily="34" charset="0"/>
              </a:rPr>
              <a:t>Περιορίζει την αναβλητικότητα και αυξάνει την αποδοτικότητα των ατόμων που ασκούν τη διοίκηση. </a:t>
            </a:r>
          </a:p>
          <a:p>
            <a:pPr marL="342900" indent="-342900" eaLnBrk="1" fontAlgn="auto" hangingPunct="1">
              <a:spcBef>
                <a:spcPts val="600"/>
              </a:spcBef>
              <a:spcAft>
                <a:spcPts val="600"/>
              </a:spcAft>
              <a:buFontTx/>
              <a:buAutoNum type="arabicParenR"/>
              <a:defRPr/>
            </a:pPr>
            <a:r>
              <a:rPr lang="el-GR" sz="2400" dirty="0">
                <a:latin typeface="Calibri" panose="020F0502020204030204" pitchFamily="34" charset="0"/>
                <a:cs typeface="Calibri" panose="020F0502020204030204" pitchFamily="34" charset="0"/>
              </a:rPr>
              <a:t>Συντελεί στη μείωση του άγχους. </a:t>
            </a:r>
          </a:p>
        </p:txBody>
      </p:sp>
      <p:sp>
        <p:nvSpPr>
          <p:cNvPr id="23556" name="Slide Number Placeholder 3">
            <a:extLst>
              <a:ext uri="{FF2B5EF4-FFF2-40B4-BE49-F238E27FC236}">
                <a16:creationId xmlns:a16="http://schemas.microsoft.com/office/drawing/2014/main" id="{1D41CD0F-AA2D-4FEC-89C6-7A0E0E34C4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6C55912-1F57-4A76-8A32-534D06478A74}" type="slidenum">
              <a:rPr lang="el-GR" altLang="el-GR" sz="1800">
                <a:solidFill>
                  <a:schemeClr val="tx2"/>
                </a:solidFill>
              </a:rPr>
              <a:pPr>
                <a:spcBef>
                  <a:spcPct val="0"/>
                </a:spcBef>
                <a:buClrTx/>
                <a:buSzTx/>
                <a:buFontTx/>
                <a:buNone/>
              </a:pPr>
              <a:t>6</a:t>
            </a:fld>
            <a:endParaRPr lang="el-GR" altLang="el-GR" sz="140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Ορθογώνιο 1">
            <a:extLst>
              <a:ext uri="{FF2B5EF4-FFF2-40B4-BE49-F238E27FC236}">
                <a16:creationId xmlns:a16="http://schemas.microsoft.com/office/drawing/2014/main" id="{B25349ED-4F72-4265-B278-0211446B09A0}"/>
              </a:ext>
            </a:extLst>
          </p:cNvPr>
          <p:cNvSpPr>
            <a:spLocks noChangeArrowheads="1"/>
          </p:cNvSpPr>
          <p:nvPr/>
        </p:nvSpPr>
        <p:spPr bwMode="auto">
          <a:xfrm>
            <a:off x="971550" y="1125538"/>
            <a:ext cx="7353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l-GR" altLang="el-GR" sz="2400" b="1">
                <a:latin typeface="Calibri" panose="020F0502020204030204" pitchFamily="34" charset="0"/>
                <a:cs typeface="Calibri" panose="020F0502020204030204" pitchFamily="34" charset="0"/>
              </a:rPr>
              <a:t>Αναγνώριση χρόνου ως άυλου, ανελαστικού  και σπάνιου πόρου. </a:t>
            </a:r>
          </a:p>
          <a:p>
            <a:pPr algn="ctr" eaLnBrk="1" hangingPunct="1">
              <a:spcBef>
                <a:spcPct val="0"/>
              </a:spcBef>
              <a:buClrTx/>
              <a:buSzTx/>
              <a:buFontTx/>
              <a:buNone/>
            </a:pPr>
            <a:endParaRPr lang="el-GR" altLang="el-GR" sz="2400" b="1">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ED65757-50C4-4746-9754-E35EF575D7E9}"/>
              </a:ext>
            </a:extLst>
          </p:cNvPr>
          <p:cNvSpPr txBox="1"/>
          <p:nvPr/>
        </p:nvSpPr>
        <p:spPr>
          <a:xfrm>
            <a:off x="827088" y="2708275"/>
            <a:ext cx="7510462" cy="2247900"/>
          </a:xfrm>
          <a:prstGeom prst="rect">
            <a:avLst/>
          </a:prstGeom>
          <a:noFill/>
        </p:spPr>
        <p:txBody>
          <a:bodyPr>
            <a:spAutoFit/>
          </a:bodyPr>
          <a:lstStyle/>
          <a:p>
            <a:pPr eaLnBrk="1" fontAlgn="auto" hangingPunct="1">
              <a:spcBef>
                <a:spcPts val="0"/>
              </a:spcBef>
              <a:spcAft>
                <a:spcPts val="0"/>
              </a:spcAft>
              <a:defRPr/>
            </a:pPr>
            <a:r>
              <a:rPr lang="el-GR" sz="2000" b="1" dirty="0">
                <a:latin typeface="Calibri" panose="020F0502020204030204" pitchFamily="34" charset="0"/>
                <a:cs typeface="Calibri" panose="020F0502020204030204" pitchFamily="34" charset="0"/>
              </a:rPr>
              <a:t>Η κατανομή και διαχείριση του χρόνου αποτελεί βασικό προσδιοριστικό παράγοντα για την επιτυχή ή ανεπιτυχή ολοκλήρωση ενός έργου.</a:t>
            </a:r>
          </a:p>
          <a:p>
            <a:pPr eaLnBrk="1" fontAlgn="auto" hangingPunct="1">
              <a:spcBef>
                <a:spcPts val="0"/>
              </a:spcBef>
              <a:spcAft>
                <a:spcPts val="0"/>
              </a:spcAft>
              <a:defRPr/>
            </a:pPr>
            <a:endParaRPr lang="el-GR" sz="2000" b="1" dirty="0">
              <a:latin typeface="Calibri" panose="020F0502020204030204" pitchFamily="34" charset="0"/>
              <a:cs typeface="Calibri" panose="020F0502020204030204" pitchFamily="34" charset="0"/>
            </a:endParaRPr>
          </a:p>
          <a:p>
            <a:pPr eaLnBrk="1" fontAlgn="auto" hangingPunct="1">
              <a:spcBef>
                <a:spcPts val="0"/>
              </a:spcBef>
              <a:spcAft>
                <a:spcPts val="0"/>
              </a:spcAft>
              <a:defRPr/>
            </a:pPr>
            <a:r>
              <a:rPr lang="el-GR" sz="2000" b="1" dirty="0">
                <a:latin typeface="Calibri" panose="020F0502020204030204" pitchFamily="34" charset="0"/>
                <a:cs typeface="Calibri" panose="020F0502020204030204" pitchFamily="34" charset="0"/>
              </a:rPr>
              <a:t> Ο χρόνος είναι:</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ο πιο κρίσιμος πόρος.</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ένας από τους πιο πολύτιμους, αλλά περιορισμένους πόρους. </a:t>
            </a:r>
          </a:p>
        </p:txBody>
      </p:sp>
      <p:sp>
        <p:nvSpPr>
          <p:cNvPr id="24581" name="Slide Number Placeholder 4">
            <a:extLst>
              <a:ext uri="{FF2B5EF4-FFF2-40B4-BE49-F238E27FC236}">
                <a16:creationId xmlns:a16="http://schemas.microsoft.com/office/drawing/2014/main" id="{C73B7884-BB3A-4C3F-8FE5-92B4A928CD6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79C8B47-1F1C-42A4-BF4E-C1ED52F9F709}" type="slidenum">
              <a:rPr lang="el-GR" altLang="el-GR" sz="1800">
                <a:solidFill>
                  <a:schemeClr val="tx2"/>
                </a:solidFill>
              </a:rPr>
              <a:pPr>
                <a:spcBef>
                  <a:spcPct val="0"/>
                </a:spcBef>
                <a:buClrTx/>
                <a:buSzTx/>
                <a:buFontTx/>
                <a:buNone/>
              </a:pPr>
              <a:t>7</a:t>
            </a:fld>
            <a:endParaRPr lang="el-GR" altLang="el-GR" sz="1400">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7337C3-956E-47BF-969D-3314C2C8C1D5}"/>
              </a:ext>
            </a:extLst>
          </p:cNvPr>
          <p:cNvSpPr txBox="1"/>
          <p:nvPr/>
        </p:nvSpPr>
        <p:spPr>
          <a:xfrm>
            <a:off x="971550" y="2060575"/>
            <a:ext cx="7200900" cy="3170238"/>
          </a:xfrm>
          <a:prstGeom prst="rect">
            <a:avLst/>
          </a:prstGeom>
          <a:noFill/>
        </p:spPr>
        <p:txBody>
          <a:bodyPr>
            <a:spAutoFit/>
          </a:bodyPr>
          <a:lstStyle/>
          <a:p>
            <a:pPr eaLnBrk="1" fontAlgn="auto" hangingPunct="1">
              <a:spcBef>
                <a:spcPts val="0"/>
              </a:spcBef>
              <a:spcAft>
                <a:spcPts val="0"/>
              </a:spcAft>
              <a:defRPr/>
            </a:pPr>
            <a:r>
              <a:rPr lang="el-GR" sz="2000" b="1" dirty="0">
                <a:latin typeface="Calibri" panose="020F0502020204030204" pitchFamily="34" charset="0"/>
                <a:cs typeface="Calibri" panose="020F0502020204030204" pitchFamily="34" charset="0"/>
              </a:rPr>
              <a:t>Είναι σημαντικό οι διευθυντές να χρησιμοποιούν το χρόνο για το μέγιστο δυνατό όφελος. Η κατάλληλη διαχείριση του χρόνου από τους διευθυντές :</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Βελτιώνει τα πρότυπα, </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Μειώνει το κόστος, </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Βοηθά στην αντιμετώπιση αρνητικών καταστάσεων </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Οδηγεί σε σωστή λήψη αποφάσεων </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Βοηθά στην εστίαση στους στόχους του οργανισμού. </a:t>
            </a:r>
          </a:p>
          <a:p>
            <a:pPr marL="342900" indent="-342900" eaLnBrk="1" fontAlgn="auto" hangingPunct="1">
              <a:spcBef>
                <a:spcPts val="0"/>
              </a:spcBef>
              <a:spcAft>
                <a:spcPts val="0"/>
              </a:spcAft>
              <a:buFont typeface="Arial" panose="020B0604020202020204" pitchFamily="34" charset="0"/>
              <a:buChar char="•"/>
              <a:defRPr/>
            </a:pPr>
            <a:r>
              <a:rPr lang="el-GR" sz="2000" b="1" dirty="0">
                <a:latin typeface="Calibri" panose="020F0502020204030204" pitchFamily="34" charset="0"/>
                <a:cs typeface="Calibri" panose="020F0502020204030204" pitchFamily="34" charset="0"/>
              </a:rPr>
              <a:t>Αυξάνει την αποτελεσματικότητα και μειώνει την ένταση. </a:t>
            </a:r>
          </a:p>
          <a:p>
            <a:pPr marL="342900" indent="-342900" eaLnBrk="1" fontAlgn="auto" hangingPunct="1">
              <a:spcBef>
                <a:spcPts val="0"/>
              </a:spcBef>
              <a:spcAft>
                <a:spcPts val="0"/>
              </a:spcAft>
              <a:buFont typeface="Arial" panose="020B0604020202020204" pitchFamily="34" charset="0"/>
              <a:buChar char="•"/>
              <a:defRPr/>
            </a:pPr>
            <a:endParaRPr lang="el-GR" sz="2000" b="1" dirty="0">
              <a:latin typeface="Calibri" panose="020F0502020204030204" pitchFamily="34" charset="0"/>
              <a:cs typeface="Calibri" panose="020F0502020204030204" pitchFamily="34" charset="0"/>
            </a:endParaRPr>
          </a:p>
        </p:txBody>
      </p:sp>
      <p:sp>
        <p:nvSpPr>
          <p:cNvPr id="25604" name="Slide Number Placeholder 3">
            <a:extLst>
              <a:ext uri="{FF2B5EF4-FFF2-40B4-BE49-F238E27FC236}">
                <a16:creationId xmlns:a16="http://schemas.microsoft.com/office/drawing/2014/main" id="{C78FD6D5-6021-4BE8-95ED-FDAE2FD8A9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0390158F-94D7-49F8-AF57-BC14578F37F8}" type="slidenum">
              <a:rPr lang="el-GR" altLang="el-GR" sz="1800">
                <a:solidFill>
                  <a:schemeClr val="tx2"/>
                </a:solidFill>
              </a:rPr>
              <a:pPr>
                <a:spcBef>
                  <a:spcPct val="0"/>
                </a:spcBef>
                <a:buClrTx/>
                <a:buSzTx/>
                <a:buFontTx/>
                <a:buNone/>
              </a:pPr>
              <a:t>8</a:t>
            </a:fld>
            <a:endParaRPr lang="el-GR" altLang="el-GR" sz="140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BE92DA9-083D-4B70-AFD7-0AD74BA8956E}"/>
              </a:ext>
            </a:extLst>
          </p:cNvPr>
          <p:cNvSpPr>
            <a:spLocks noGrp="1" noChangeArrowheads="1"/>
          </p:cNvSpPr>
          <p:nvPr>
            <p:ph type="title"/>
          </p:nvPr>
        </p:nvSpPr>
        <p:spPr>
          <a:xfrm>
            <a:off x="685800" y="333375"/>
            <a:ext cx="7772400" cy="1143000"/>
          </a:xfrm>
          <a:solidFill>
            <a:schemeClr val="bg1">
              <a:lumMod val="85000"/>
            </a:schemeClr>
          </a:solidFill>
        </p:spPr>
        <p:txBody>
          <a:bodyPr/>
          <a:lstStyle/>
          <a:p>
            <a:pPr algn="ctr" eaLnBrk="1" hangingPunct="1">
              <a:defRPr/>
            </a:pPr>
            <a:r>
              <a:rPr lang="el-GR" altLang="el-GR" sz="2800" b="1" dirty="0">
                <a:solidFill>
                  <a:schemeClr val="tx1"/>
                </a:solidFill>
                <a:latin typeface="Calibri" panose="020F0502020204030204" pitchFamily="34" charset="0"/>
                <a:cs typeface="Calibri" panose="020F0502020204030204" pitchFamily="34" charset="0"/>
              </a:rPr>
              <a:t>ΘΕΩΡΗΤΙΚΟ ΜΟΝΤΕΛΟ ΔΙΑΧΕΙΡΙΣΗΣ ΧΡΟΝΟΥ</a:t>
            </a:r>
            <a:r>
              <a:rPr lang="en-US" altLang="el-GR" sz="2800" b="1" dirty="0">
                <a:latin typeface="Calibri" panose="020F0502020204030204" pitchFamily="34" charset="0"/>
                <a:cs typeface="Calibri" panose="020F0502020204030204" pitchFamily="34" charset="0"/>
              </a:rPr>
              <a:t> MACAN</a:t>
            </a:r>
            <a:r>
              <a:rPr lang="el-GR" altLang="el-GR" sz="2800" b="1" dirty="0">
                <a:latin typeface="Calibri" panose="020F0502020204030204" pitchFamily="34" charset="0"/>
                <a:cs typeface="Calibri" panose="020F0502020204030204" pitchFamily="34" charset="0"/>
              </a:rPr>
              <a:t> </a:t>
            </a:r>
            <a:r>
              <a:rPr lang="en-US" altLang="el-GR" sz="2800" b="1" dirty="0">
                <a:latin typeface="Calibri" panose="020F0502020204030204" pitchFamily="34" charset="0"/>
                <a:cs typeface="Calibri" panose="020F0502020204030204" pitchFamily="34" charset="0"/>
              </a:rPr>
              <a:t>et al</a:t>
            </a:r>
            <a:r>
              <a:rPr lang="el-GR" altLang="el-GR" sz="2800" b="1" dirty="0">
                <a:latin typeface="Calibri" panose="020F0502020204030204" pitchFamily="34" charset="0"/>
                <a:cs typeface="Calibri" panose="020F0502020204030204" pitchFamily="34" charset="0"/>
              </a:rPr>
              <a:t> (1994)</a:t>
            </a:r>
          </a:p>
        </p:txBody>
      </p:sp>
      <p:sp>
        <p:nvSpPr>
          <p:cNvPr id="7171" name="Rectangle 3">
            <a:extLst>
              <a:ext uri="{FF2B5EF4-FFF2-40B4-BE49-F238E27FC236}">
                <a16:creationId xmlns:a16="http://schemas.microsoft.com/office/drawing/2014/main" id="{F4F665F0-0263-4800-AB56-3C4728B16562}"/>
              </a:ext>
            </a:extLst>
          </p:cNvPr>
          <p:cNvSpPr>
            <a:spLocks noGrp="1" noChangeArrowheads="1"/>
          </p:cNvSpPr>
          <p:nvPr>
            <p:ph idx="1"/>
          </p:nvPr>
        </p:nvSpPr>
        <p:spPr>
          <a:xfrm>
            <a:off x="574675" y="1773238"/>
            <a:ext cx="7772400" cy="4868862"/>
          </a:xfrm>
        </p:spPr>
        <p:txBody>
          <a:bodyPr/>
          <a:lstStyle/>
          <a:p>
            <a:pPr marL="0" indent="0" algn="just">
              <a:buFont typeface="Wingdings" panose="05000000000000000000" pitchFamily="2" charset="2"/>
              <a:buNone/>
              <a:defRPr/>
            </a:pPr>
            <a:r>
              <a:rPr lang="en-US" altLang="el-GR" sz="2400" b="1" dirty="0">
                <a:latin typeface="Calibri" panose="020F0502020204030204" pitchFamily="34" charset="0"/>
                <a:cs typeface="Calibri" panose="020F0502020204030204" pitchFamily="34" charset="0"/>
              </a:rPr>
              <a:t>T</a:t>
            </a:r>
            <a:r>
              <a:rPr lang="el-GR" altLang="el-GR" sz="2400" b="1" dirty="0">
                <a:latin typeface="Calibri" panose="020F0502020204030204" pitchFamily="34" charset="0"/>
                <a:cs typeface="Calibri" panose="020F0502020204030204" pitchFamily="34" charset="0"/>
              </a:rPr>
              <a:t>α προγράμματα κατάρτισης σε θέματα διαχείρισης του χρόνου οδηγούν σε τρεις τύπους συμπεριφορών διαχείρισης του χρόνου: </a:t>
            </a:r>
          </a:p>
          <a:p>
            <a:pPr marL="0" indent="0" algn="just">
              <a:buFont typeface="Wingdings" panose="05000000000000000000" pitchFamily="2" charset="2"/>
              <a:buNone/>
              <a:defRPr/>
            </a:pPr>
            <a:endParaRPr lang="el-GR" altLang="el-GR" sz="2400" b="1" dirty="0">
              <a:latin typeface="Calibri" panose="020F0502020204030204" pitchFamily="34" charset="0"/>
              <a:cs typeface="Calibri" panose="020F0502020204030204" pitchFamily="34" charset="0"/>
            </a:endParaRPr>
          </a:p>
          <a:p>
            <a:pPr algn="just">
              <a:defRPr/>
            </a:pPr>
            <a:r>
              <a:rPr lang="el-GR" altLang="el-GR" sz="2400" b="1" dirty="0">
                <a:latin typeface="Calibri" panose="020F0502020204030204" pitchFamily="34" charset="0"/>
                <a:cs typeface="Calibri" panose="020F0502020204030204" pitchFamily="34" charset="0"/>
              </a:rPr>
              <a:t>(1) Καθορισμός στόχων και προτεραιοτήτων κυρίως βραχυχρόνιοι  στόχοι</a:t>
            </a:r>
          </a:p>
          <a:p>
            <a:pPr>
              <a:defRPr/>
            </a:pPr>
            <a:r>
              <a:rPr lang="el-GR" altLang="el-GR" sz="2400" b="1" dirty="0">
                <a:latin typeface="Calibri" panose="020F0502020204030204" pitchFamily="34" charset="0"/>
                <a:cs typeface="Calibri" panose="020F0502020204030204" pitchFamily="34" charset="0"/>
              </a:rPr>
              <a:t>(2) Μηχανισμός διαχείρισης χρόνου (τη λίστα εργασιών </a:t>
            </a:r>
            <a:r>
              <a:rPr lang="en-US" altLang="el-GR" sz="2400" b="1" dirty="0">
                <a:latin typeface="Calibri" panose="020F0502020204030204" pitchFamily="34" charset="0"/>
                <a:cs typeface="Calibri" panose="020F0502020204030204" pitchFamily="34" charset="0"/>
              </a:rPr>
              <a:t>to</a:t>
            </a:r>
            <a:r>
              <a:rPr lang="el-GR" altLang="el-GR" sz="2400" b="1" dirty="0">
                <a:latin typeface="Calibri" panose="020F0502020204030204" pitchFamily="34" charset="0"/>
                <a:cs typeface="Calibri" panose="020F0502020204030204" pitchFamily="34" charset="0"/>
              </a:rPr>
              <a:t>-</a:t>
            </a:r>
            <a:r>
              <a:rPr lang="en-US" altLang="el-GR" sz="2400" b="1" dirty="0">
                <a:latin typeface="Calibri" panose="020F0502020204030204" pitchFamily="34" charset="0"/>
                <a:cs typeface="Calibri" panose="020F0502020204030204" pitchFamily="34" charset="0"/>
              </a:rPr>
              <a:t>do list</a:t>
            </a:r>
            <a:r>
              <a:rPr lang="el-GR" altLang="el-GR" sz="2400" b="1" dirty="0">
                <a:latin typeface="Calibri" panose="020F0502020204030204" pitchFamily="34" charset="0"/>
                <a:cs typeface="Calibri" panose="020F0502020204030204" pitchFamily="34" charset="0"/>
              </a:rPr>
              <a:t>), και </a:t>
            </a:r>
          </a:p>
          <a:p>
            <a:pPr>
              <a:defRPr/>
            </a:pPr>
            <a:r>
              <a:rPr lang="el-GR" altLang="el-GR" sz="2400" b="1" dirty="0">
                <a:latin typeface="Calibri" panose="020F0502020204030204" pitchFamily="34" charset="0"/>
                <a:cs typeface="Calibri" panose="020F0502020204030204" pitchFamily="34" charset="0"/>
              </a:rPr>
              <a:t>(3) Προτίμηση για οργάνωση. προϋποθέτει την οργανωμένη και μεθοδική προσέγγιση στην εργασία</a:t>
            </a:r>
          </a:p>
          <a:p>
            <a:pPr eaLnBrk="1" hangingPunct="1">
              <a:defRPr/>
            </a:pPr>
            <a:endParaRPr lang="el-GR" altLang="el-GR" sz="2400" b="1" dirty="0">
              <a:latin typeface="Calibri" panose="020F0502020204030204" pitchFamily="34" charset="0"/>
              <a:cs typeface="Calibri" panose="020F0502020204030204" pitchFamily="34" charset="0"/>
            </a:endParaRPr>
          </a:p>
          <a:p>
            <a:pPr lvl="1" eaLnBrk="1" hangingPunct="1">
              <a:buFont typeface="Wingdings" panose="05000000000000000000" pitchFamily="2" charset="2"/>
              <a:buNone/>
              <a:defRPr/>
            </a:pPr>
            <a:endParaRPr lang="el-GR" altLang="el-GR" sz="2400" b="1" dirty="0">
              <a:latin typeface="Calibri" panose="020F0502020204030204" pitchFamily="34" charset="0"/>
              <a:cs typeface="Calibri" panose="020F0502020204030204" pitchFamily="34" charset="0"/>
            </a:endParaRPr>
          </a:p>
        </p:txBody>
      </p:sp>
      <p:sp>
        <p:nvSpPr>
          <p:cNvPr id="26630" name="Slide Number Placeholder 2">
            <a:extLst>
              <a:ext uri="{FF2B5EF4-FFF2-40B4-BE49-F238E27FC236}">
                <a16:creationId xmlns:a16="http://schemas.microsoft.com/office/drawing/2014/main" id="{E420C42B-15BB-457A-804D-89767E34870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59AE23EC-F504-4881-A7FC-1237A95013C8}" type="slidenum">
              <a:rPr lang="el-GR" altLang="el-GR" sz="1800">
                <a:solidFill>
                  <a:schemeClr val="tx2"/>
                </a:solidFill>
              </a:rPr>
              <a:pPr>
                <a:spcBef>
                  <a:spcPct val="0"/>
                </a:spcBef>
                <a:buClrTx/>
                <a:buSzTx/>
                <a:buFontTx/>
                <a:buNone/>
              </a:pPr>
              <a:t>9</a:t>
            </a:fld>
            <a:endParaRPr lang="el-GR" altLang="el-GR" sz="1400">
              <a:solidFill>
                <a:schemeClr val="tx2"/>
              </a:solidFill>
            </a:endParaRPr>
          </a:p>
        </p:txBody>
      </p:sp>
      <p:sp>
        <p:nvSpPr>
          <p:cNvPr id="26628" name="AutoShape 4">
            <a:hlinkClick r:id="rId2" action="ppaction://hlinksldjump" highlightClick="1"/>
            <a:extLst>
              <a:ext uri="{FF2B5EF4-FFF2-40B4-BE49-F238E27FC236}">
                <a16:creationId xmlns:a16="http://schemas.microsoft.com/office/drawing/2014/main" id="{5B191221-A8A1-447D-9374-44DF93DA5663}"/>
              </a:ext>
            </a:extLst>
          </p:cNvPr>
          <p:cNvSpPr>
            <a:spLocks noChangeArrowheads="1"/>
          </p:cNvSpPr>
          <p:nvPr/>
        </p:nvSpPr>
        <p:spPr bwMode="auto">
          <a:xfrm>
            <a:off x="8382000" y="6172200"/>
            <a:ext cx="762000" cy="685800"/>
          </a:xfrm>
          <a:prstGeom prst="actionButtonBackPrevious">
            <a:avLst/>
          </a:prstGeom>
          <a:solidFill>
            <a:schemeClr val="accent1"/>
          </a:solidFill>
          <a:ln w="9525">
            <a:solidFill>
              <a:schemeClr val="tx1"/>
            </a:solidFill>
            <a:miter lim="800000"/>
            <a:headEnd/>
            <a:tailEnd/>
          </a:ln>
        </p:spPr>
        <p:txBody>
          <a:bodyPr wrap="none" anchor="ct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kumimoji="1" lang="el-GR" altLang="el-GR" sz="2400">
              <a:solidFill>
                <a:srgbClr val="5B5249"/>
              </a:solidFill>
            </a:endParaRPr>
          </a:p>
        </p:txBody>
      </p:sp>
    </p:spTree>
  </p:cSld>
  <p:clrMapOvr>
    <a:masterClrMapping/>
  </p:clrMapOvr>
</p:sld>
</file>

<file path=ppt/theme/theme1.xml><?xml version="1.0" encoding="utf-8"?>
<a:theme xmlns:a="http://schemas.openxmlformats.org/drawingml/2006/main" name="Μητροπολιτικό">
  <a:themeElements>
    <a:clrScheme name="Μητροπολιτικό">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Μητροπολιτικ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Μητροπολιτικό">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TM03457491[[fn=Μητροπολιτικό]]</Template>
  <TotalTime>462</TotalTime>
  <Words>3354</Words>
  <Application>Microsoft Office PowerPoint</Application>
  <PresentationFormat>Προβολή στην οθόνη (4:3)</PresentationFormat>
  <Paragraphs>474</Paragraphs>
  <Slides>46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46</vt:i4>
      </vt:variant>
    </vt:vector>
  </HeadingPairs>
  <TitlesOfParts>
    <vt:vector size="53" baseType="lpstr">
      <vt:lpstr>Arial</vt:lpstr>
      <vt:lpstr>Calibri</vt:lpstr>
      <vt:lpstr>Calibri Light</vt:lpstr>
      <vt:lpstr>Comic Sans MS</vt:lpstr>
      <vt:lpstr>Times New Roman</vt:lpstr>
      <vt:lpstr>Wingdings</vt:lpstr>
      <vt:lpstr>Μητροπολιτικό</vt:lpstr>
      <vt:lpstr>Η Διαχείριση του χρόνου στη σχολική μονάδα</vt:lpstr>
      <vt:lpstr>Παρουσίαση του PowerPoint</vt:lpstr>
      <vt:lpstr>«Είναι πολύ εύκολο να είναι κάποιος απασχολημένος κάνοντας λάθος δουλειές» Everard &amp; Morris (1990).</vt:lpstr>
      <vt:lpstr>Η ΠΑΡΑΜΕΤΡΟΣ ΤΟΥ ΧΡΟΝΟΥ ΣΤΗ ΔΙΟΙΚΗΣΗ ΣΧΟΛΕΙΟΥ</vt:lpstr>
      <vt:lpstr>Παρουσίαση του PowerPoint</vt:lpstr>
      <vt:lpstr>Παρουσίαση του PowerPoint</vt:lpstr>
      <vt:lpstr>Παρουσίαση του PowerPoint</vt:lpstr>
      <vt:lpstr>Παρουσίαση του PowerPoint</vt:lpstr>
      <vt:lpstr>ΘΕΩΡΗΤΙΚΟ ΜΟΝΤΕΛΟ ΔΙΑΧΕΙΡΙΣΗΣ ΧΡΟΝΟΥ MACAN et al (1994)</vt:lpstr>
      <vt:lpstr>Παρουσίαση του PowerPoint</vt:lpstr>
      <vt:lpstr> ΘΕΩΡΗΤΙΚΟ ΜΟΝΤΕΛΟ ΔΙΑΧΕΙΡΙΣΗΣ ΧΡΟΝΟΥ CLAESSENS (2004)</vt:lpstr>
      <vt:lpstr>Παρουσίαση του PowerPoint</vt:lpstr>
      <vt:lpstr>Παρουσίαση του PowerPoint</vt:lpstr>
      <vt:lpstr>Παρουσίαση του PowerPoint</vt:lpstr>
      <vt:lpstr> ΔΙΑΧΕΙΡΙΣΗ ΤΟΥ ΧΡΟΝΟΥ. ΚΑΝΟΝΑΣ 80-20  Η ΑΡΧΗ ΤΟΥ PARETO</vt:lpstr>
      <vt:lpstr> </vt:lpstr>
      <vt:lpstr>Παρουσίαση του PowerPoint</vt:lpstr>
      <vt:lpstr> ΠΡΟΤΕΡΑΙΟΤΗΤΑ – ΕΠΕΙΓΟΝ</vt:lpstr>
      <vt:lpstr>Παρουσίαση του PowerPoint</vt:lpstr>
      <vt:lpstr>Παρουσίαση του PowerPoint</vt:lpstr>
      <vt:lpstr> ΣΤΙΛ ΟΡΓΑΝΩΣΗΣ ΧΡΟΝΟΥ:  ΜΟΝΟΧΡΟΝΙΣΜΟΣ – ΠΟΛΥΧΡΟΝΙΣΜΟΣ</vt:lpstr>
      <vt:lpstr>ΔΙΕΥΘΥΝΤΗΣ ΣΧΟΛΕΙΟΥ ΚΑΙ ΧΡΟΝΟΣ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ΙΔΕΕΣ ΓΙΑ ΕΞΟΙΚΟΝΟΜΗΣΗ ΧΡΟΝΟΥ ΣΤΗΝ ΕΡΓΑΣΙΑ</vt:lpstr>
      <vt:lpstr>Παρουσίαση του PowerPoint</vt:lpstr>
      <vt:lpstr>Παρουσίαση του PowerPoint</vt:lpstr>
      <vt:lpstr>Παρουσίαση του PowerPoint</vt:lpstr>
      <vt:lpstr>Παρουσίαση του PowerPoint</vt:lpstr>
      <vt:lpstr>Πρωτοβάθμια εκπαίδευση  Vs Δευτεροβάθμια εκπαίδευση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Σύγκριση </vt:lpstr>
      <vt:lpstr>Παρουσίαση του PowerPoint</vt:lpstr>
      <vt:lpstr>Παρουσίαση του PowerPoint</vt:lpstr>
      <vt:lpstr>Παρουσίαση του PowerPoint</vt:lpstr>
      <vt:lpstr>ΣΚΟΠΟΙ ΚΑΙ ΣΤΟΧΟΙ 1. Συνδυασμός μακροπρόθεσμων (σκοπών) και      μέσο-βραχυπρόθεσμων στόχων 2. Αλλαγή και ανάπτυξη 3. Παραγωγικότητα και βελτίωση 4. Ισορροπία μεταξύ αυτών που χρειάζεται να κάνεις      και αυτών που θέλεις να κάνεις (προσδοκίες) 5. Μικρός αριθμός –μεγάλος αντίκτυπος 6.Να μην επηρεάζονται από παράγοντες που δεν     μπορείς να ελέγξεις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κατερινα</dc:creator>
  <cp:lastModifiedBy>Γεωργιος Παπακωνσταντινου</cp:lastModifiedBy>
  <cp:revision>30</cp:revision>
  <dcterms:created xsi:type="dcterms:W3CDTF">2015-05-17T16:09:02Z</dcterms:created>
  <dcterms:modified xsi:type="dcterms:W3CDTF">2022-11-04T12:03:20Z</dcterms:modified>
</cp:coreProperties>
</file>