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6" r:id="rId10"/>
    <p:sldId id="264" r:id="rId11"/>
    <p:sldId id="265" r:id="rId12"/>
    <p:sldId id="267"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85" r:id="rId30"/>
    <p:sldId id="286" r:id="rId31"/>
    <p:sldId id="287" r:id="rId32"/>
    <p:sldId id="288" r:id="rId33"/>
    <p:sldId id="289" r:id="rId34"/>
    <p:sldId id="290" r:id="rId35"/>
    <p:sldId id="291" r:id="rId36"/>
    <p:sldId id="292" r:id="rId37"/>
    <p:sldId id="293" r:id="rId38"/>
    <p:sldId id="294" r:id="rId39"/>
    <p:sldId id="295" r:id="rId40"/>
    <p:sldId id="296" r:id="rId41"/>
    <p:sldId id="297" r:id="rId42"/>
    <p:sldId id="298" r:id="rId43"/>
    <p:sldId id="299" r:id="rId44"/>
    <p:sldId id="300" r:id="rId45"/>
    <p:sldId id="301" r:id="rId46"/>
    <p:sldId id="302" r:id="rId47"/>
    <p:sldId id="303" r:id="rId48"/>
    <p:sldId id="304" r:id="rId49"/>
    <p:sldId id="305" r:id="rId50"/>
    <p:sldId id="306" r:id="rId51"/>
    <p:sldId id="307" r:id="rId52"/>
    <p:sldId id="308" r:id="rId53"/>
    <p:sldId id="309" r:id="rId54"/>
    <p:sldId id="310" r:id="rId5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5" d="100"/>
          <a:sy n="65" d="100"/>
        </p:scale>
        <p:origin x="-1296" y="-6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3DD4509D-8ABD-4DFA-BE02-E40850B73124}" type="datetimeFigureOut">
              <a:rPr lang="en-US" smtClean="0"/>
              <a:pPr/>
              <a:t>23-Feb-20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861EACF-F0DC-4BAE-95BE-2122FDC9F628}"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DD4509D-8ABD-4DFA-BE02-E40850B73124}" type="datetimeFigureOut">
              <a:rPr lang="en-US" smtClean="0"/>
              <a:pPr/>
              <a:t>23-Feb-20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861EACF-F0DC-4BAE-95BE-2122FDC9F628}"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DD4509D-8ABD-4DFA-BE02-E40850B73124}" type="datetimeFigureOut">
              <a:rPr lang="en-US" smtClean="0"/>
              <a:pPr/>
              <a:t>23-Feb-20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861EACF-F0DC-4BAE-95BE-2122FDC9F628}"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DD4509D-8ABD-4DFA-BE02-E40850B73124}" type="datetimeFigureOut">
              <a:rPr lang="en-US" smtClean="0"/>
              <a:pPr/>
              <a:t>23-Feb-20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861EACF-F0DC-4BAE-95BE-2122FDC9F628}"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DD4509D-8ABD-4DFA-BE02-E40850B73124}" type="datetimeFigureOut">
              <a:rPr lang="en-US" smtClean="0"/>
              <a:pPr/>
              <a:t>23-Feb-20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861EACF-F0DC-4BAE-95BE-2122FDC9F628}"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3DD4509D-8ABD-4DFA-BE02-E40850B73124}" type="datetimeFigureOut">
              <a:rPr lang="en-US" smtClean="0"/>
              <a:pPr/>
              <a:t>23-Feb-20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861EACF-F0DC-4BAE-95BE-2122FDC9F628}"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3DD4509D-8ABD-4DFA-BE02-E40850B73124}" type="datetimeFigureOut">
              <a:rPr lang="en-US" smtClean="0"/>
              <a:pPr/>
              <a:t>23-Feb-20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861EACF-F0DC-4BAE-95BE-2122FDC9F628}"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3DD4509D-8ABD-4DFA-BE02-E40850B73124}" type="datetimeFigureOut">
              <a:rPr lang="en-US" smtClean="0"/>
              <a:pPr/>
              <a:t>23-Feb-20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861EACF-F0DC-4BAE-95BE-2122FDC9F628}"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DD4509D-8ABD-4DFA-BE02-E40850B73124}" type="datetimeFigureOut">
              <a:rPr lang="en-US" smtClean="0"/>
              <a:pPr/>
              <a:t>23-Feb-20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861EACF-F0DC-4BAE-95BE-2122FDC9F628}"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DD4509D-8ABD-4DFA-BE02-E40850B73124}" type="datetimeFigureOut">
              <a:rPr lang="en-US" smtClean="0"/>
              <a:pPr/>
              <a:t>23-Feb-20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861EACF-F0DC-4BAE-95BE-2122FDC9F628}"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DD4509D-8ABD-4DFA-BE02-E40850B73124}" type="datetimeFigureOut">
              <a:rPr lang="en-US" smtClean="0"/>
              <a:pPr/>
              <a:t>23-Feb-20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861EACF-F0DC-4BAE-95BE-2122FDC9F628}"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DD4509D-8ABD-4DFA-BE02-E40850B73124}" type="datetimeFigureOut">
              <a:rPr lang="en-US" smtClean="0"/>
              <a:pPr/>
              <a:t>23-Feb-20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861EACF-F0DC-4BAE-95BE-2122FDC9F628}"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l-GR" dirty="0"/>
              <a:t>ΜΑΘΕΤΕ ΝΑ ΧΕΙΡΙΖΕΣΤΕ ΤΟ ΣΤΡΕΣ ΣΤΗΝ ΖΩΗ ΣΑΣ</a:t>
            </a:r>
            <a:endParaRPr lang="en-US" dirty="0"/>
          </a:p>
        </p:txBody>
      </p:sp>
      <p:sp>
        <p:nvSpPr>
          <p:cNvPr id="3" name="Subtitle 2"/>
          <p:cNvSpPr>
            <a:spLocks noGrp="1"/>
          </p:cNvSpPr>
          <p:nvPr>
            <p:ph type="subTitle" idx="1"/>
          </p:nvPr>
        </p:nvSpPr>
        <p:spPr/>
        <p:txBody>
          <a:bodyPr/>
          <a:lstStyle/>
          <a:p>
            <a:r>
              <a:rPr lang="el-GR" dirty="0"/>
              <a:t>ΑΠΟΦΥΓΕΤΕ ΤΙΣ ΚΑΤΑΣΤΡΟΦΙΚΕΣ ΤΟΥ ΣΥΝΕΠΕΙΕΣ</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b="1" dirty="0"/>
              <a:t>Προσωπικότητες:</a:t>
            </a:r>
            <a:br>
              <a:rPr lang="el-GR" b="1" dirty="0"/>
            </a:br>
            <a:r>
              <a:rPr lang="el-GR" b="1" dirty="0"/>
              <a:t> ΤΥΠΟΥ Α – κίνδυνος για καρδιακή προσβολή </a:t>
            </a:r>
            <a:endParaRPr lang="en-US" b="1" dirty="0"/>
          </a:p>
        </p:txBody>
      </p:sp>
      <p:sp>
        <p:nvSpPr>
          <p:cNvPr id="3" name="Content Placeholder 2"/>
          <p:cNvSpPr>
            <a:spLocks noGrp="1"/>
          </p:cNvSpPr>
          <p:nvPr>
            <p:ph idx="1"/>
          </p:nvPr>
        </p:nvSpPr>
        <p:spPr>
          <a:xfrm>
            <a:off x="457200" y="2057399"/>
            <a:ext cx="8229600" cy="4525963"/>
          </a:xfrm>
        </p:spPr>
        <p:txBody>
          <a:bodyPr>
            <a:normAutofit fontScale="92500" lnSpcReduction="20000"/>
          </a:bodyPr>
          <a:lstStyle/>
          <a:p>
            <a:r>
              <a:rPr lang="el-GR" dirty="0"/>
              <a:t>ΕΡΩΤΗΜΑΤΟΛΟΓΙΑ </a:t>
            </a:r>
          </a:p>
          <a:p>
            <a:r>
              <a:rPr lang="el-GR" dirty="0"/>
              <a:t>ΤΥΠΟΣ Α ‘Η Β Προσωπικότητα</a:t>
            </a:r>
          </a:p>
          <a:p>
            <a:r>
              <a:rPr lang="el-GR" b="1" dirty="0"/>
              <a:t>Διαφορετικές προσωπικότητες ανταποκρίνονται διαφορετικά στο στρες.</a:t>
            </a:r>
            <a:r>
              <a:rPr lang="en-US" b="1" dirty="0"/>
              <a:t> </a:t>
            </a:r>
            <a:endParaRPr lang="el-GR" b="1" dirty="0"/>
          </a:p>
          <a:p>
            <a:r>
              <a:rPr lang="el-GR" dirty="0"/>
              <a:t>Στο άγχος της καθημερινότητας πρέπει να ανταποκρινόμαστε με κάποια μορφή άσκησης για να κυκλοφορεί η έξτρα ινσουλίνη που εγκρίνεται στις περιπτώσεις άγχους.</a:t>
            </a:r>
          </a:p>
          <a:p>
            <a:r>
              <a:rPr lang="el-GR" dirty="0"/>
              <a:t>Ένας γρήγορος περίπατος μετά την δουλεία είναι ότι καλύτερο για να απαλλαγούμε από το στρες.</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b="1" dirty="0"/>
              <a:t>Συσχετισμός μεταξύ τύπου Τ προσωπικότητας και αδρεναλίνης</a:t>
            </a:r>
            <a:endParaRPr lang="en-US" b="1" dirty="0"/>
          </a:p>
        </p:txBody>
      </p:sp>
      <p:sp>
        <p:nvSpPr>
          <p:cNvPr id="3" name="Content Placeholder 2"/>
          <p:cNvSpPr>
            <a:spLocks noGrp="1"/>
          </p:cNvSpPr>
          <p:nvPr>
            <p:ph idx="1"/>
          </p:nvPr>
        </p:nvSpPr>
        <p:spPr/>
        <p:txBody>
          <a:bodyPr>
            <a:normAutofit lnSpcReduction="10000"/>
          </a:bodyPr>
          <a:lstStyle/>
          <a:p>
            <a:r>
              <a:rPr lang="el-GR" dirty="0"/>
              <a:t>Η αδρεναλίνη είναι η ορμόνη που είναι υπεύθυνη για την αύξηση του καρδιακού μας παλμού και το κοκκίνισμα που νοιώθουμε όταν απειλούμαστε. </a:t>
            </a:r>
          </a:p>
          <a:p>
            <a:r>
              <a:rPr lang="el-GR" dirty="0"/>
              <a:t>Ο συσχετισμός με την προσωπικότητα Τ</a:t>
            </a:r>
          </a:p>
          <a:p>
            <a:r>
              <a:rPr lang="el-GR" dirty="0"/>
              <a:t> ( αυτές οι προσωπικότητες έχουν ανάγκη η αδρεναλίνη τους να είναι πάντα στο κόκκινο για αυτό παίρνουν πιο εύκολα ρίσκα και βάζουν τον εαυτό τους συχνά σε δοκιμασίες)</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b="1" dirty="0"/>
              <a:t>Μακροπρόθεσμοι </a:t>
            </a:r>
            <a:r>
              <a:rPr lang="el-GR" b="1" dirty="0" err="1"/>
              <a:t>στρεσογόνοι</a:t>
            </a:r>
            <a:r>
              <a:rPr lang="el-GR" b="1" dirty="0"/>
              <a:t> παράγοντες</a:t>
            </a:r>
            <a:endParaRPr lang="en-US" b="1" dirty="0"/>
          </a:p>
        </p:txBody>
      </p:sp>
      <p:sp>
        <p:nvSpPr>
          <p:cNvPr id="3" name="Content Placeholder 2"/>
          <p:cNvSpPr>
            <a:spLocks noGrp="1"/>
          </p:cNvSpPr>
          <p:nvPr>
            <p:ph idx="1"/>
          </p:nvPr>
        </p:nvSpPr>
        <p:spPr/>
        <p:txBody>
          <a:bodyPr/>
          <a:lstStyle/>
          <a:p>
            <a:r>
              <a:rPr lang="el-GR" dirty="0"/>
              <a:t>Η υγεία μας απειλείται όταν το στρες επιμένει για μεγάλα χρονικά διαστήματα και δεν έχουμε τους μηχανισμούς να αντεπεξέλθουμε και να αντιμετωπίσουμε τους </a:t>
            </a:r>
            <a:r>
              <a:rPr lang="el-GR" dirty="0" err="1"/>
              <a:t>στρεσογόνους</a:t>
            </a:r>
            <a:r>
              <a:rPr lang="el-GR" dirty="0"/>
              <a:t> παράγοντες.</a:t>
            </a:r>
          </a:p>
          <a:p>
            <a:r>
              <a:rPr lang="el-GR" dirty="0"/>
              <a:t>Τότε εμφανίζονται διάφορα προβλήματα υγείας  χωρίς πραγματικά να έχουν κάποια ιατρική εξήγηση. </a:t>
            </a:r>
          </a:p>
          <a:p>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b="1" dirty="0"/>
              <a:t>Στρες και έλεγχος</a:t>
            </a:r>
            <a:endParaRPr lang="en-US" b="1" dirty="0"/>
          </a:p>
        </p:txBody>
      </p:sp>
      <p:sp>
        <p:nvSpPr>
          <p:cNvPr id="3" name="Content Placeholder 2"/>
          <p:cNvSpPr>
            <a:spLocks noGrp="1"/>
          </p:cNvSpPr>
          <p:nvPr>
            <p:ph idx="1"/>
          </p:nvPr>
        </p:nvSpPr>
        <p:spPr/>
        <p:txBody>
          <a:bodyPr>
            <a:normAutofit fontScale="92500" lnSpcReduction="20000"/>
          </a:bodyPr>
          <a:lstStyle/>
          <a:p>
            <a:r>
              <a:rPr lang="el-GR" b="1" dirty="0"/>
              <a:t>Το στρες προέρχεται από την αίσθηση που έχουμε ότι δεν έχουμε τον έλεγχο</a:t>
            </a:r>
            <a:r>
              <a:rPr lang="el-GR" dirty="0"/>
              <a:t>.</a:t>
            </a:r>
          </a:p>
          <a:p>
            <a:pPr marL="514350" indent="-514350">
              <a:buFont typeface="+mj-lt"/>
              <a:buAutoNum type="arabicPeriod"/>
            </a:pPr>
            <a:r>
              <a:rPr lang="el-GR" dirty="0"/>
              <a:t>Συγκεντρωθείτε στα πράγματα που μπορείτε να ελέγξετε , και δεχθείτε εκείνα που είναι εκτός του δικού σας ελέγχου. </a:t>
            </a:r>
            <a:r>
              <a:rPr lang="el-GR" dirty="0" err="1"/>
              <a:t>Π.χ</a:t>
            </a:r>
            <a:r>
              <a:rPr lang="el-GR" dirty="0"/>
              <a:t> αν αγχώνεστε επειδή τα μαθήματα σας έχουν εξετάσεις , είναι κάτι που είναι εκτός του δικού σας ελέγχου και οι εξετάσεις θα γίνουν έτσι κι αλλιώς. Το πόσο θα διαβάσετε όμως είναι στον έλεγχο σας.</a:t>
            </a:r>
          </a:p>
          <a:p>
            <a:pPr marL="514350" indent="-514350">
              <a:buFont typeface="+mj-lt"/>
              <a:buAutoNum type="arabicPeriod"/>
            </a:pPr>
            <a:r>
              <a:rPr lang="el-GR" dirty="0"/>
              <a:t>Ελέγξετε τα όρια σας. Ανοίξετε την περιοχή του ελέγχου σας ως εκεί που μπορεί να προεκταθεί.</a:t>
            </a: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a:t>	</a:t>
            </a:r>
            <a:r>
              <a:rPr lang="el-GR" b="1" dirty="0"/>
              <a:t>Επιλογή- τύπος προσωπικότητας</a:t>
            </a:r>
            <a:br>
              <a:rPr lang="el-GR" b="1" dirty="0"/>
            </a:br>
            <a:endParaRPr lang="en-US" b="1" dirty="0"/>
          </a:p>
        </p:txBody>
      </p:sp>
      <p:sp>
        <p:nvSpPr>
          <p:cNvPr id="3" name="Content Placeholder 2"/>
          <p:cNvSpPr>
            <a:spLocks noGrp="1"/>
          </p:cNvSpPr>
          <p:nvPr>
            <p:ph idx="1"/>
          </p:nvPr>
        </p:nvSpPr>
        <p:spPr/>
        <p:txBody>
          <a:bodyPr>
            <a:normAutofit fontScale="77500" lnSpcReduction="20000"/>
          </a:bodyPr>
          <a:lstStyle/>
          <a:p>
            <a:r>
              <a:rPr lang="el-GR" dirty="0"/>
              <a:t>Ο τρόπος που ανταποκρίνεστε στα ερεθίσματα του στρες είναι δική σας </a:t>
            </a:r>
            <a:r>
              <a:rPr lang="el-GR" b="1" dirty="0"/>
              <a:t>επιλογή</a:t>
            </a:r>
            <a:r>
              <a:rPr lang="el-GR" b="1" dirty="0" smtClean="0"/>
              <a:t>.</a:t>
            </a:r>
          </a:p>
          <a:p>
            <a:r>
              <a:rPr lang="el-GR" dirty="0" smtClean="0"/>
              <a:t>Διαφορετικές προσωπικότητες ανταποκρίνονται διαφορετικά στο στρες.</a:t>
            </a:r>
            <a:endParaRPr lang="el-GR" dirty="0"/>
          </a:p>
          <a:p>
            <a:r>
              <a:rPr lang="el-GR" dirty="0"/>
              <a:t>- </a:t>
            </a:r>
            <a:r>
              <a:rPr lang="el-GR" sz="2800" dirty="0" smtClean="0">
                <a:cs typeface="Times New Roman" panose="02020603050405020304" pitchFamily="18" charset="0"/>
              </a:rPr>
              <a:t>Θα γνωρίζετε  </a:t>
            </a:r>
            <a:r>
              <a:rPr lang="el-GR" sz="2800" dirty="0">
                <a:cs typeface="Times New Roman" panose="02020603050405020304" pitchFamily="18" charset="0"/>
              </a:rPr>
              <a:t>ανθρώπους που παραπονιούνται για τα ίδια προβλήματα για χρόνια αλλά δεν κάνουν τίποτε να τα αλλάξουν! </a:t>
            </a:r>
            <a:r>
              <a:rPr lang="el-GR" sz="2800" dirty="0" smtClean="0">
                <a:cs typeface="Times New Roman" panose="02020603050405020304" pitchFamily="18" charset="0"/>
              </a:rPr>
              <a:t>–</a:t>
            </a:r>
          </a:p>
          <a:p>
            <a:r>
              <a:rPr lang="el-GR" sz="2800" dirty="0" smtClean="0">
                <a:cs typeface="Times New Roman" panose="02020603050405020304" pitchFamily="18" charset="0"/>
              </a:rPr>
              <a:t> </a:t>
            </a:r>
            <a:r>
              <a:rPr lang="el-GR" sz="2800" dirty="0">
                <a:cs typeface="Times New Roman" panose="02020603050405020304" pitchFamily="18" charset="0"/>
              </a:rPr>
              <a:t>Δ</a:t>
            </a:r>
            <a:r>
              <a:rPr lang="el-GR" sz="2800" dirty="0" smtClean="0">
                <a:cs typeface="Times New Roman" panose="02020603050405020304" pitchFamily="18" charset="0"/>
              </a:rPr>
              <a:t>εχθείτε  </a:t>
            </a:r>
            <a:r>
              <a:rPr lang="el-GR" sz="2800" dirty="0">
                <a:cs typeface="Times New Roman" panose="02020603050405020304" pitchFamily="18" charset="0"/>
              </a:rPr>
              <a:t>ή αλλάξετε </a:t>
            </a:r>
            <a:r>
              <a:rPr lang="el-GR" sz="2800" dirty="0" smtClean="0">
                <a:cs typeface="Times New Roman" panose="02020603050405020304" pitchFamily="18" charset="0"/>
              </a:rPr>
              <a:t>τον τρόπο που βλέπετε τα </a:t>
            </a:r>
            <a:r>
              <a:rPr lang="el-GR" sz="2800" dirty="0">
                <a:cs typeface="Times New Roman" panose="02020603050405020304" pitchFamily="18" charset="0"/>
              </a:rPr>
              <a:t>προβλήματα σας.</a:t>
            </a:r>
          </a:p>
          <a:p>
            <a:r>
              <a:rPr lang="el-GR" dirty="0"/>
              <a:t>Το στρες καθ’ αυτό δεν κάνει την ζημιά, είναι ο τρόπος που ανταποκρινόμαστε σε αυτό που είναι ζημιογόνο. Έτσι, ίδια πράγματα μπορεί να φαίνονται  διαφορετικά για διαφορετικούς ανθρώπους με αποτέλεσμα κάποιοι να αρρωστούν στην πίεση και κάποιοι να αισθάνονται καλά.</a:t>
            </a: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b="1" dirty="0"/>
              <a:t>Όταν αποφεύγετε την ευθύνη για το στρες σας, αποτυγχάνετε να έχετε τον έλεγχο όταν:</a:t>
            </a:r>
            <a:endParaRPr lang="en-US" b="1" dirty="0"/>
          </a:p>
        </p:txBody>
      </p:sp>
      <p:sp>
        <p:nvSpPr>
          <p:cNvPr id="3" name="Content Placeholder 2"/>
          <p:cNvSpPr>
            <a:spLocks noGrp="1"/>
          </p:cNvSpPr>
          <p:nvPr>
            <p:ph idx="1"/>
          </p:nvPr>
        </p:nvSpPr>
        <p:spPr>
          <a:xfrm>
            <a:off x="457200" y="1916832"/>
            <a:ext cx="8229600" cy="4525963"/>
          </a:xfrm>
        </p:spPr>
        <p:txBody>
          <a:bodyPr>
            <a:normAutofit fontScale="85000" lnSpcReduction="10000"/>
          </a:bodyPr>
          <a:lstStyle/>
          <a:p>
            <a:r>
              <a:rPr lang="el-GR" b="1" dirty="0"/>
              <a:t>Αρνείστε ότι υπάρχει το πρόβλημα</a:t>
            </a:r>
            <a:r>
              <a:rPr lang="el-GR" dirty="0"/>
              <a:t>. Όταν δεν είσαστε αρκετά προετοιμασμένοι για το μάθημα και νοιώθετε ανησυχία.</a:t>
            </a:r>
          </a:p>
          <a:p>
            <a:r>
              <a:rPr lang="el-GR" b="1" dirty="0"/>
              <a:t>Αποτραβιέστε στον κόσμο σας και κλείνετε τον υπόλοιπο κόσμο έξω</a:t>
            </a:r>
            <a:r>
              <a:rPr lang="el-GR" dirty="0"/>
              <a:t>. Δεν συζητάτε με κανένα τα θέματα που σας προκαλούν άγχος. Αν ζητούσατε βοήθεια από τους καθηγητές , συμφοιτητές σας και φίλους ίσως τα πράγματα να ήταν καλύτερα.</a:t>
            </a:r>
          </a:p>
          <a:p>
            <a:r>
              <a:rPr lang="el-GR" b="1" dirty="0"/>
              <a:t>Ρίχνετε αλλού τις ευθύνες για τα δικά σας προβλήματα –</a:t>
            </a:r>
            <a:r>
              <a:rPr lang="el-GR" dirty="0"/>
              <a:t> στην κακή σας τύχη, στην τεχνολογία, στην δυσκολία των θεμάτων σας</a:t>
            </a:r>
            <a:r>
              <a:rPr lang="en-US" dirty="0"/>
              <a:t>,</a:t>
            </a:r>
            <a:r>
              <a:rPr lang="el-GR" dirty="0"/>
              <a:t> στους άλλους.</a:t>
            </a:r>
          </a:p>
          <a:p>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b="1" dirty="0"/>
              <a:t>Η στρατηγική της λογικής για μείωση του στρες</a:t>
            </a:r>
            <a:endParaRPr lang="en-US" b="1" dirty="0"/>
          </a:p>
        </p:txBody>
      </p:sp>
      <p:sp>
        <p:nvSpPr>
          <p:cNvPr id="3" name="Content Placeholder 2"/>
          <p:cNvSpPr>
            <a:spLocks noGrp="1"/>
          </p:cNvSpPr>
          <p:nvPr>
            <p:ph idx="1"/>
          </p:nvPr>
        </p:nvSpPr>
        <p:spPr/>
        <p:txBody>
          <a:bodyPr/>
          <a:lstStyle/>
          <a:p>
            <a:r>
              <a:rPr lang="el-GR" b="1" dirty="0"/>
              <a:t>Περισπασμός </a:t>
            </a:r>
            <a:r>
              <a:rPr lang="el-GR" dirty="0"/>
              <a:t>– Να απασχολείστε με κάτι που σας αρέσει έτσι ώστε να μην σκέφτεστε τα προβλήματα σας όλη την ώρα,</a:t>
            </a:r>
          </a:p>
          <a:p>
            <a:r>
              <a:rPr lang="el-GR" b="1" dirty="0"/>
              <a:t>Να έχετε τον έλεγχο </a:t>
            </a:r>
            <a:r>
              <a:rPr lang="el-GR" dirty="0"/>
              <a:t>– βρείτε κάποιον να μιλήσετε, ελέγξετε την συμπεριφορά σας και το στρες σας. Προσπαθήστε να εντοπίσετε την πηγή του στρες σας εάν θα πάρετε τον έλεγχο της ζωής σας πίσω.</a:t>
            </a: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9267" y="548680"/>
            <a:ext cx="8229600" cy="1143000"/>
          </a:xfrm>
        </p:spPr>
        <p:txBody>
          <a:bodyPr>
            <a:noAutofit/>
          </a:bodyPr>
          <a:lstStyle/>
          <a:p>
            <a:r>
              <a:rPr lang="el-GR" sz="3200" b="1" dirty="0"/>
              <a:t>Να είστε ειλικρινής με τον εαυτό σας και ρωτάτε τις πιο κάτω ερωτήσεις που σχετίζονται με τους παράγοντες που σας προκαλούν στρες:</a:t>
            </a:r>
            <a:endParaRPr lang="en-US" sz="3200" b="1" dirty="0"/>
          </a:p>
        </p:txBody>
      </p:sp>
      <p:sp>
        <p:nvSpPr>
          <p:cNvPr id="3" name="Content Placeholder 2"/>
          <p:cNvSpPr>
            <a:spLocks noGrp="1"/>
          </p:cNvSpPr>
          <p:nvPr>
            <p:ph idx="1"/>
          </p:nvPr>
        </p:nvSpPr>
        <p:spPr>
          <a:xfrm>
            <a:off x="457200" y="2041287"/>
            <a:ext cx="8229600" cy="4525963"/>
          </a:xfrm>
        </p:spPr>
        <p:txBody>
          <a:bodyPr>
            <a:normAutofit/>
          </a:bodyPr>
          <a:lstStyle/>
          <a:p>
            <a:r>
              <a:rPr lang="el-GR" dirty="0"/>
              <a:t>Τι μου προκαλεί το στρες;</a:t>
            </a:r>
          </a:p>
          <a:p>
            <a:r>
              <a:rPr lang="el-GR" dirty="0"/>
              <a:t>Πώς αισθάνομαι;</a:t>
            </a:r>
          </a:p>
          <a:p>
            <a:r>
              <a:rPr lang="el-GR" dirty="0"/>
              <a:t>Ποια στοιχεία της συμπεριφοράς μου θέλω να αλλάξω;</a:t>
            </a:r>
          </a:p>
          <a:p>
            <a:r>
              <a:rPr lang="el-GR" dirty="0"/>
              <a:t>Ποιες είναι οι πιθανές συνέπειες;</a:t>
            </a:r>
          </a:p>
          <a:p>
            <a:r>
              <a:rPr lang="el-GR" dirty="0"/>
              <a:t>Πόσο σοβαρές είναι αυτές οι συνέπειες από το 1 μέχρι το 10;</a:t>
            </a:r>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b="1" dirty="0"/>
              <a:t>Μειώστε την συμπεριφορά που σχετίζετε με τον τύπο Α</a:t>
            </a:r>
            <a:endParaRPr lang="en-US" b="1" dirty="0"/>
          </a:p>
        </p:txBody>
      </p:sp>
      <p:sp>
        <p:nvSpPr>
          <p:cNvPr id="3" name="Content Placeholder 2"/>
          <p:cNvSpPr>
            <a:spLocks noGrp="1"/>
          </p:cNvSpPr>
          <p:nvPr>
            <p:ph idx="1"/>
          </p:nvPr>
        </p:nvSpPr>
        <p:spPr/>
        <p:txBody>
          <a:bodyPr>
            <a:normAutofit fontScale="85000" lnSpcReduction="20000"/>
          </a:bodyPr>
          <a:lstStyle/>
          <a:p>
            <a:r>
              <a:rPr lang="el-GR" dirty="0"/>
              <a:t>Χαμογελάστε</a:t>
            </a:r>
          </a:p>
          <a:p>
            <a:r>
              <a:rPr lang="el-GR" dirty="0"/>
              <a:t>Μειώστε τους ρυθμούς σας και συγκεντρωθείτε περισσότερο στους στόχους σας.</a:t>
            </a:r>
          </a:p>
          <a:p>
            <a:r>
              <a:rPr lang="el-GR" dirty="0"/>
              <a:t>Μειώστε τον χρόνο που περνάτε με ανθρώπους που σας προκαλούν στρες</a:t>
            </a:r>
            <a:r>
              <a:rPr lang="en-US" dirty="0"/>
              <a:t>.</a:t>
            </a:r>
            <a:endParaRPr lang="el-GR" dirty="0"/>
          </a:p>
          <a:p>
            <a:r>
              <a:rPr lang="el-GR" dirty="0"/>
              <a:t>Συγκεντρωθείτε στον καλό  σχεδιασμό και διαχείριση του χρόνου σας. </a:t>
            </a:r>
            <a:r>
              <a:rPr lang="el-GR" dirty="0" smtClean="0"/>
              <a:t>(έχουμε ήδη σχετική διάλεξη που μπορείτε να παρακολουθήσετε )</a:t>
            </a:r>
            <a:endParaRPr lang="el-GR" dirty="0"/>
          </a:p>
          <a:p>
            <a:r>
              <a:rPr lang="el-GR" dirty="0"/>
              <a:t>Ασχοληθείτε με μη ανταγωνιστικές δραστηριότερες.</a:t>
            </a:r>
          </a:p>
          <a:p>
            <a:r>
              <a:rPr lang="el-GR" dirty="0"/>
              <a:t>Μειώστε την εχθρική συμπεριφορά έναντι οποιουδήποτε.</a:t>
            </a:r>
          </a:p>
          <a:p>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b="1" dirty="0"/>
              <a:t>Έλεγχος του στρες στο σώμα μας</a:t>
            </a:r>
            <a:endParaRPr lang="en-US" b="1" dirty="0"/>
          </a:p>
        </p:txBody>
      </p:sp>
      <p:sp>
        <p:nvSpPr>
          <p:cNvPr id="3" name="Content Placeholder 2"/>
          <p:cNvSpPr>
            <a:spLocks noGrp="1"/>
          </p:cNvSpPr>
          <p:nvPr>
            <p:ph idx="1"/>
          </p:nvPr>
        </p:nvSpPr>
        <p:spPr/>
        <p:txBody>
          <a:bodyPr>
            <a:normAutofit fontScale="92500" lnSpcReduction="20000"/>
          </a:bodyPr>
          <a:lstStyle/>
          <a:p>
            <a:r>
              <a:rPr lang="el-GR" dirty="0"/>
              <a:t>Βελτιώστε την στάση του σώματος σας- ασκηθείτε και χαλαρώστε τους μυς σας.</a:t>
            </a:r>
          </a:p>
          <a:p>
            <a:r>
              <a:rPr lang="el-GR" dirty="0"/>
              <a:t>Ξεκουραστείτε αρκετά- ένας καλός ύπνος έχει μεγάλη αξία.</a:t>
            </a:r>
          </a:p>
          <a:p>
            <a:r>
              <a:rPr lang="el-GR" dirty="0"/>
              <a:t>Βάλτε το χιούμορ στην ζωή σας. Είναι αλήθεια ότι το γέλιο είναι το καλύτερο φάρμακο.</a:t>
            </a:r>
          </a:p>
          <a:p>
            <a:r>
              <a:rPr lang="el-GR" dirty="0"/>
              <a:t>Αποκτείστε ενέργεια με την γυμναστική. Η άσκηση θα σας βοηθήσει να αντιμετωπίσετε με μεγαλύτερη ευκολία τις δυσκολίες της ζωής.</a:t>
            </a:r>
          </a:p>
          <a:p>
            <a:r>
              <a:rPr lang="el-GR" dirty="0"/>
              <a:t>Ισχύει το είμαστε ότι τρώμε. Ένα καλό και σωστό γεύμα θα μας δώσει ενέργεια και ζωντάνια. </a:t>
            </a:r>
          </a:p>
          <a:p>
            <a:endParaRPr lang="el-GR" dirty="0"/>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92696"/>
            <a:ext cx="8229600" cy="5462067"/>
          </a:xfrm>
        </p:spPr>
        <p:txBody>
          <a:bodyPr>
            <a:normAutofit fontScale="92500"/>
          </a:bodyPr>
          <a:lstStyle/>
          <a:p>
            <a:r>
              <a:rPr lang="el-GR" b="1" dirty="0"/>
              <a:t>Το στρες είναι ένα εξωτερικό ερέθισμα:</a:t>
            </a:r>
          </a:p>
          <a:p>
            <a:r>
              <a:rPr lang="el-GR" dirty="0"/>
              <a:t>Είναι εξωτερικές δυνάμεις που επιδρούν πάνω σου. Έτσι το αποτέλεσμα που έχουν αυτές οι δυνάμεις σε εσένα ονομάζονται </a:t>
            </a:r>
            <a:r>
              <a:rPr lang="el-GR" dirty="0" err="1"/>
              <a:t>στρεσογόνοι</a:t>
            </a:r>
            <a:r>
              <a:rPr lang="el-GR" dirty="0"/>
              <a:t> παράγοντες ή ερεθίσματα.</a:t>
            </a:r>
            <a:r>
              <a:rPr lang="en-US" dirty="0"/>
              <a:t>(</a:t>
            </a:r>
            <a:r>
              <a:rPr lang="el-GR" dirty="0"/>
              <a:t>καυγάδες στο σπίτι, εξετάσεις </a:t>
            </a:r>
            <a:r>
              <a:rPr lang="el-GR" dirty="0" err="1"/>
              <a:t>κ.λ.π</a:t>
            </a:r>
            <a:r>
              <a:rPr lang="el-GR" dirty="0"/>
              <a:t>)</a:t>
            </a:r>
          </a:p>
          <a:p>
            <a:endParaRPr lang="el-GR" dirty="0"/>
          </a:p>
          <a:p>
            <a:r>
              <a:rPr lang="el-GR" dirty="0"/>
              <a:t>Εάν θα ορίζαμε το στρες θα λέγαμε ότι είναι η αρνητική επίδραση που έχουν οι εξωτερικές πιέσεις και απαιτήσεις της ζωής πάνω στα άτομα.</a:t>
            </a:r>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b="1" dirty="0"/>
              <a:t>Ο παράγοντας ευτυχία</a:t>
            </a:r>
            <a:endParaRPr lang="en-US" b="1" dirty="0"/>
          </a:p>
        </p:txBody>
      </p:sp>
      <p:sp>
        <p:nvSpPr>
          <p:cNvPr id="3" name="Content Placeholder 2"/>
          <p:cNvSpPr>
            <a:spLocks noGrp="1"/>
          </p:cNvSpPr>
          <p:nvPr>
            <p:ph idx="1"/>
          </p:nvPr>
        </p:nvSpPr>
        <p:spPr/>
        <p:txBody>
          <a:bodyPr>
            <a:normAutofit fontScale="92500" lnSpcReduction="10000"/>
          </a:bodyPr>
          <a:lstStyle/>
          <a:p>
            <a:r>
              <a:rPr lang="el-GR" dirty="0"/>
              <a:t>Μια πρόσφατη έρευνα έδειξε ότι οι άντρες βρίσκουν τις θετικές γυναίκες πιο ελκυστικές από αυτές που είναι αρνητικές και το αντίθετο.</a:t>
            </a:r>
          </a:p>
          <a:p>
            <a:r>
              <a:rPr lang="el-GR" dirty="0"/>
              <a:t>Να θυμάστε – </a:t>
            </a:r>
            <a:r>
              <a:rPr lang="el-GR" b="1" dirty="0"/>
              <a:t>Η ευτυχία είναι επιλογή </a:t>
            </a:r>
          </a:p>
          <a:p>
            <a:r>
              <a:rPr lang="el-GR" b="1" dirty="0"/>
              <a:t>Μην σπαταλάτε την καλή σας ενέργεια σε αρνητικούς ανθρώπους</a:t>
            </a:r>
          </a:p>
          <a:p>
            <a:r>
              <a:rPr lang="el-GR" b="1" dirty="0"/>
              <a:t>Βρέστε τους λόγους να χαμογελάτε συχνά</a:t>
            </a:r>
            <a:r>
              <a:rPr lang="en-US" b="1" dirty="0"/>
              <a:t> </a:t>
            </a:r>
            <a:endParaRPr lang="el-GR" b="1" dirty="0"/>
          </a:p>
          <a:p>
            <a:pPr marL="0" indent="0">
              <a:buNone/>
            </a:pPr>
            <a:r>
              <a:rPr lang="en-US" b="1" dirty="0"/>
              <a:t>( </a:t>
            </a:r>
            <a:r>
              <a:rPr lang="el-GR" b="1" dirty="0"/>
              <a:t>αυτό μπορεί να σημαίνει μια βόλτα στην θάλασσα η ότι εσάς σας δίνει χαρά.)</a:t>
            </a:r>
          </a:p>
          <a:p>
            <a:endParaRPr lang="en-US" b="1"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b="1" dirty="0"/>
              <a:t>Ελέγχετε το περιβάλλον σας ;</a:t>
            </a:r>
            <a:endParaRPr lang="en-US" b="1" dirty="0"/>
          </a:p>
        </p:txBody>
      </p:sp>
      <p:sp>
        <p:nvSpPr>
          <p:cNvPr id="3" name="Content Placeholder 2"/>
          <p:cNvSpPr>
            <a:spLocks noGrp="1"/>
          </p:cNvSpPr>
          <p:nvPr>
            <p:ph idx="1"/>
          </p:nvPr>
        </p:nvSpPr>
        <p:spPr/>
        <p:txBody>
          <a:bodyPr>
            <a:normAutofit fontScale="85000" lnSpcReduction="10000"/>
          </a:bodyPr>
          <a:lstStyle/>
          <a:p>
            <a:r>
              <a:rPr lang="el-GR" dirty="0"/>
              <a:t>Σπάνια, είμαστε έρμαιο της μοίρας μας. Πάντα κάτι μπορούμε να κάνουμε για να ελέγξουμε τα πράγματα που μας συμβαίνουν. ΚΑΝΤΕ ΚΑΤΙ Να νοιώσετε ότι έχετε τον έλεγχο.</a:t>
            </a:r>
          </a:p>
          <a:p>
            <a:pPr marL="0" indent="0">
              <a:buNone/>
            </a:pPr>
            <a:r>
              <a:rPr lang="el-GR" dirty="0"/>
              <a:t>(μην τρέχετε στο αεροδρόμιο το τελευταίο λεπτό καταϊδρωμένοι έτοιμοι να λιποθυμήσετε από το άγχος, πάρτε τον χρόνο σας για να φάτε κάτι πριν από την πτήση έστω και αν κάποιοι μπορεί να σας κοροϊδεύουν ότι πάτε πολύ ενωρίς)</a:t>
            </a:r>
          </a:p>
          <a:p>
            <a:r>
              <a:rPr lang="el-GR" dirty="0"/>
              <a:t>Μην περιμένετε την τελευταία στιγμή να διαβάσετε για τις εξετάσεις. Οργανώστε τον χρόνο σας σωστά. </a:t>
            </a:r>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b="1" dirty="0"/>
              <a:t>Τι πραγματικά μπορείτε να ελέγξετε από το περιβάλλον σας;</a:t>
            </a:r>
            <a:endParaRPr lang="en-US" b="1" dirty="0"/>
          </a:p>
        </p:txBody>
      </p:sp>
      <p:sp>
        <p:nvSpPr>
          <p:cNvPr id="3" name="Content Placeholder 2"/>
          <p:cNvSpPr>
            <a:spLocks noGrp="1"/>
          </p:cNvSpPr>
          <p:nvPr>
            <p:ph idx="1"/>
          </p:nvPr>
        </p:nvSpPr>
        <p:spPr/>
        <p:txBody>
          <a:bodyPr>
            <a:normAutofit fontScale="70000" lnSpcReduction="20000"/>
          </a:bodyPr>
          <a:lstStyle/>
          <a:p>
            <a:r>
              <a:rPr lang="el-GR" b="1" dirty="0"/>
              <a:t>Τις κοινωνικές σας συναναστροφές </a:t>
            </a:r>
            <a:r>
              <a:rPr lang="el-GR" dirty="0"/>
              <a:t>( κάντε υγιείς σχέσεις, και αποφύγετε τους ανθρώπους που σας προκαλούν στρες η απομυζούν την ενέργεια σας.</a:t>
            </a:r>
            <a:r>
              <a:rPr lang="en-US" dirty="0"/>
              <a:t> </a:t>
            </a:r>
            <a:r>
              <a:rPr lang="el-GR" dirty="0"/>
              <a:t>Εάν έχουν αλλάξει οι συνθήκες στη ζωή σας, </a:t>
            </a:r>
            <a:r>
              <a:rPr lang="el-GR" dirty="0" err="1"/>
              <a:t>π.χ</a:t>
            </a:r>
            <a:r>
              <a:rPr lang="el-GR" dirty="0"/>
              <a:t> τώρα είστε φοιτητές και εργαζόμενοι, θα ήταν καλά να κάνετε νέους φίλους με κοινά ενδιαφέροντα.</a:t>
            </a:r>
          </a:p>
          <a:p>
            <a:r>
              <a:rPr lang="el-GR" b="1" dirty="0"/>
              <a:t>Τον τρόπο που οργανώνεστε.</a:t>
            </a:r>
          </a:p>
          <a:p>
            <a:r>
              <a:rPr lang="el-GR" dirty="0"/>
              <a:t>Τον χώρο που ζείτε και εργάζεστε- εάν βελτιώσετε το περιβάλλον σας, τις μυρωδιές τα χρώματα, το φως ακόμα και η μείωση του θορύβου βελτιώνει την διάθεση.</a:t>
            </a:r>
          </a:p>
          <a:p>
            <a:r>
              <a:rPr lang="el-GR" b="1" dirty="0"/>
              <a:t>Μετατρέψετε το σπίτι σας σε ένα χώρο που θα είσαστε χαρούμενοι να ζείτε σε αυτό και όχι να νοιώθετε την ανάγκη να φεύγετε όλη την ώρα</a:t>
            </a:r>
            <a:r>
              <a:rPr lang="el-GR" dirty="0"/>
              <a:t>. Αυτό περιλαμβάνει τον χώρο αλλά και τους ανθρώπους. Ακόμη και το πιο μικρό διαμέρισμα μπορεί να είναι φωτεινό και ευχάριστο.</a:t>
            </a:r>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b="1" dirty="0"/>
              <a:t>Ελέγξετε τον χρόνο σας</a:t>
            </a:r>
            <a:endParaRPr lang="en-US" b="1" dirty="0"/>
          </a:p>
        </p:txBody>
      </p:sp>
      <p:sp>
        <p:nvSpPr>
          <p:cNvPr id="3" name="Content Placeholder 2"/>
          <p:cNvSpPr>
            <a:spLocks noGrp="1"/>
          </p:cNvSpPr>
          <p:nvPr>
            <p:ph idx="1"/>
          </p:nvPr>
        </p:nvSpPr>
        <p:spPr/>
        <p:txBody>
          <a:bodyPr/>
          <a:lstStyle/>
          <a:p>
            <a:r>
              <a:rPr lang="el-GR" dirty="0"/>
              <a:t>Γράψετε σε μια λίστα ότι θα πρέπει να θυμάστε και έτσι δεν θα ανησυχείτε ότι θα τα ξεχάσετε: ραντεβού, μελέτη,  ακόμη και να πάρετε τα παιδιά από το σχολείο</a:t>
            </a:r>
            <a:r>
              <a:rPr lang="el-GR" dirty="0" smtClean="0"/>
              <a:t>.</a:t>
            </a:r>
            <a:endParaRPr lang="el-GR"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a:t>Άσκηση- Πάρτε την ζωή στα χέρια σας</a:t>
            </a:r>
            <a:endParaRPr lang="en-US" dirty="0"/>
          </a:p>
        </p:txBody>
      </p:sp>
      <p:sp>
        <p:nvSpPr>
          <p:cNvPr id="3" name="Content Placeholder 2"/>
          <p:cNvSpPr>
            <a:spLocks noGrp="1"/>
          </p:cNvSpPr>
          <p:nvPr>
            <p:ph idx="1"/>
          </p:nvPr>
        </p:nvSpPr>
        <p:spPr/>
        <p:txBody>
          <a:bodyPr>
            <a:normAutofit fontScale="92500" lnSpcReduction="20000"/>
          </a:bodyPr>
          <a:lstStyle/>
          <a:p>
            <a:r>
              <a:rPr lang="el-GR" dirty="0"/>
              <a:t>1. </a:t>
            </a:r>
            <a:r>
              <a:rPr lang="el-GR" b="1" dirty="0"/>
              <a:t>Πως είναι η ζωή μου τώρα ;</a:t>
            </a:r>
          </a:p>
          <a:p>
            <a:r>
              <a:rPr lang="el-GR" dirty="0"/>
              <a:t>(γράψετε για την οικογένεια την δουλειά το σχολείο  και τους φίλους σας- πόσο ικανοποιημένοι νοιώθετε στον κάθε τομέα; Σε τι θα θέλατε να αλλάξετε;</a:t>
            </a:r>
          </a:p>
          <a:p>
            <a:r>
              <a:rPr lang="el-GR" dirty="0"/>
              <a:t>2. </a:t>
            </a:r>
            <a:r>
              <a:rPr lang="el-GR" b="1" dirty="0"/>
              <a:t>Τι είναι σημαντικό για μένα;</a:t>
            </a:r>
          </a:p>
          <a:p>
            <a:r>
              <a:rPr lang="el-GR" dirty="0"/>
              <a:t>Πως θα περιγράφατε τον εαυτό σας;</a:t>
            </a:r>
          </a:p>
          <a:p>
            <a:r>
              <a:rPr lang="el-GR" dirty="0"/>
              <a:t>Τι είναι πιο σημαντικό για σας;- να έχετε ξεκάθαρους στόχους και τους τρόπους που θα τους φθάσετε.</a:t>
            </a:r>
          </a:p>
          <a:p>
            <a:endParaRPr lang="el-GR"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συνέχεια….</a:t>
            </a:r>
            <a:endParaRPr lang="en-US" dirty="0"/>
          </a:p>
        </p:txBody>
      </p:sp>
      <p:sp>
        <p:nvSpPr>
          <p:cNvPr id="3" name="Content Placeholder 2"/>
          <p:cNvSpPr>
            <a:spLocks noGrp="1"/>
          </p:cNvSpPr>
          <p:nvPr>
            <p:ph idx="1"/>
          </p:nvPr>
        </p:nvSpPr>
        <p:spPr/>
        <p:txBody>
          <a:bodyPr>
            <a:normAutofit fontScale="85000" lnSpcReduction="20000"/>
          </a:bodyPr>
          <a:lstStyle/>
          <a:p>
            <a:r>
              <a:rPr lang="el-GR" dirty="0"/>
              <a:t>3. </a:t>
            </a:r>
            <a:r>
              <a:rPr lang="el-GR" b="1" dirty="0"/>
              <a:t>Ποιοι είναι οι στόχοι μου στην ζωή;</a:t>
            </a:r>
            <a:endParaRPr lang="el-GR" dirty="0"/>
          </a:p>
          <a:p>
            <a:r>
              <a:rPr lang="el-GR" b="1" dirty="0"/>
              <a:t>4. Πότε θέλω να επιτύχω αυτούς τους στόχους;  Βάλτε προτεραιότητες</a:t>
            </a:r>
            <a:r>
              <a:rPr lang="el-GR" dirty="0"/>
              <a:t>. (</a:t>
            </a:r>
            <a:r>
              <a:rPr lang="el-GR" dirty="0" err="1"/>
              <a:t>π.χ</a:t>
            </a:r>
            <a:r>
              <a:rPr lang="el-GR" dirty="0"/>
              <a:t> πρώτα να πάρω το πτυχίο μου και μετά να αλλάξω δουλεία. )</a:t>
            </a:r>
          </a:p>
          <a:p>
            <a:endParaRPr lang="el-GR" dirty="0"/>
          </a:p>
          <a:p>
            <a:r>
              <a:rPr lang="el-GR" b="1" dirty="0"/>
              <a:t>5. Να είστε ευέλικτοι </a:t>
            </a:r>
            <a:r>
              <a:rPr lang="el-GR" dirty="0"/>
              <a:t>( εάν τα πράγματα συμβούν με διαφορετική σειρά τότε πρέπει να υπάρχει κάποιος λόγος. Η έλλειψη ευελιξίας είναι πολλές φορές η μεγαλύτερη πηγή άγχους.</a:t>
            </a:r>
          </a:p>
          <a:p>
            <a:endParaRPr lang="el-GR" dirty="0"/>
          </a:p>
          <a:p>
            <a:r>
              <a:rPr lang="el-GR" dirty="0"/>
              <a:t>6. </a:t>
            </a:r>
            <a:r>
              <a:rPr lang="el-GR" b="1" dirty="0"/>
              <a:t>Τι θα ήθελες να αλλάξεις στην ζωή σου; Ποιες μπορεί να είναι οι συνέπειες;</a:t>
            </a:r>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a:t>Κάνετε μια λίστα</a:t>
            </a:r>
            <a:endParaRPr lang="en-US" dirty="0"/>
          </a:p>
        </p:txBody>
      </p:sp>
      <p:sp>
        <p:nvSpPr>
          <p:cNvPr id="3" name="Content Placeholder 2"/>
          <p:cNvSpPr>
            <a:spLocks noGrp="1"/>
          </p:cNvSpPr>
          <p:nvPr>
            <p:ph idx="1"/>
          </p:nvPr>
        </p:nvSpPr>
        <p:spPr/>
        <p:txBody>
          <a:bodyPr/>
          <a:lstStyle/>
          <a:p>
            <a:pPr marL="0" indent="0">
              <a:buNone/>
            </a:pPr>
            <a:r>
              <a:rPr lang="el-GR" dirty="0"/>
              <a:t>Χωρίστε την λίστα σας σε:</a:t>
            </a:r>
          </a:p>
          <a:p>
            <a:r>
              <a:rPr lang="el-GR" dirty="0"/>
              <a:t>Όχι επείγοντα αλλά σημαντικά</a:t>
            </a:r>
          </a:p>
          <a:p>
            <a:r>
              <a:rPr lang="el-GR" dirty="0"/>
              <a:t>επείγοντα και σημαντικά.</a:t>
            </a:r>
          </a:p>
          <a:p>
            <a:r>
              <a:rPr lang="el-GR" dirty="0"/>
              <a:t>Όχι επείγοντα και όχι σημαντικά</a:t>
            </a:r>
          </a:p>
          <a:p>
            <a:r>
              <a:rPr lang="el-GR" dirty="0"/>
              <a:t>Επείγοντα αλλά όχι σημαντικά</a:t>
            </a:r>
          </a:p>
          <a:p>
            <a:pPr marL="0" indent="0">
              <a:buNone/>
            </a:pPr>
            <a:r>
              <a:rPr lang="el-GR" dirty="0"/>
              <a:t>Εννοείτε ότι θα μπορείτε να ξεχωρίσετε τα επείγοντα και τα σημαντικά. Αν όχι τότε ίσως χρειάζεστε εξατομικευμένη βοήθεια.</a:t>
            </a:r>
          </a:p>
          <a:p>
            <a:endParaRPr 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58688"/>
            <a:ext cx="8229600" cy="1143000"/>
          </a:xfrm>
        </p:spPr>
        <p:txBody>
          <a:bodyPr>
            <a:normAutofit fontScale="90000"/>
          </a:bodyPr>
          <a:lstStyle/>
          <a:p>
            <a:r>
              <a:rPr lang="el-GR" b="1" dirty="0"/>
              <a:t>Μπορείτε να ελέγξετε το στρες σας όταν δεν εκτίθεστε σε αχρείαστους </a:t>
            </a:r>
            <a:r>
              <a:rPr lang="el-GR" b="1" dirty="0" err="1"/>
              <a:t>στρεσογόνους</a:t>
            </a:r>
            <a:r>
              <a:rPr lang="el-GR" b="1" dirty="0"/>
              <a:t> παράγοντες.</a:t>
            </a:r>
            <a:endParaRPr lang="en-US" b="1" dirty="0"/>
          </a:p>
        </p:txBody>
      </p:sp>
      <p:sp>
        <p:nvSpPr>
          <p:cNvPr id="3" name="Content Placeholder 2"/>
          <p:cNvSpPr>
            <a:spLocks noGrp="1"/>
          </p:cNvSpPr>
          <p:nvPr>
            <p:ph idx="1"/>
          </p:nvPr>
        </p:nvSpPr>
        <p:spPr>
          <a:xfrm>
            <a:off x="457200" y="1988840"/>
            <a:ext cx="8229600" cy="4525963"/>
          </a:xfrm>
        </p:spPr>
        <p:txBody>
          <a:bodyPr/>
          <a:lstStyle/>
          <a:p>
            <a:r>
              <a:rPr lang="el-GR" dirty="0"/>
              <a:t>Μάθετε να λέτε </a:t>
            </a:r>
            <a:r>
              <a:rPr lang="el-GR" b="1" dirty="0"/>
              <a:t>ΌΧΙ ( </a:t>
            </a:r>
            <a:r>
              <a:rPr lang="el-GR" dirty="0"/>
              <a:t>δεν ακολουθείτε την παρέα που σε περίοδο εξετάσεων προτιμά τον χαβαλέ από το διάβασμα</a:t>
            </a:r>
            <a:r>
              <a:rPr lang="el-GR" b="1" dirty="0"/>
              <a:t>.)</a:t>
            </a:r>
          </a:p>
          <a:p>
            <a:r>
              <a:rPr lang="el-GR" dirty="0"/>
              <a:t>Πολλοί άνθρωποι λένε πάντα ναι γιατί αισθάνονται ότι πρέπει να είναι αρεστοί σε όλους. Αυτό είναι αδύνατο.</a:t>
            </a:r>
          </a:p>
          <a:p>
            <a:r>
              <a:rPr lang="el-GR" dirty="0"/>
              <a:t>Οι άνθρωποι δεν θα σε σέβονται περισσότερο αν λες πάντα ναι.</a:t>
            </a:r>
            <a:endParaRPr lang="en-US"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b="1" dirty="0"/>
              <a:t>Κάνετε χρόνο</a:t>
            </a:r>
            <a:br>
              <a:rPr lang="el-GR" b="1" dirty="0"/>
            </a:br>
            <a:endParaRPr lang="en-US" b="1" dirty="0"/>
          </a:p>
        </p:txBody>
      </p:sp>
      <p:sp>
        <p:nvSpPr>
          <p:cNvPr id="3" name="Content Placeholder 2"/>
          <p:cNvSpPr>
            <a:spLocks noGrp="1"/>
          </p:cNvSpPr>
          <p:nvPr>
            <p:ph idx="1"/>
          </p:nvPr>
        </p:nvSpPr>
        <p:spPr/>
        <p:txBody>
          <a:bodyPr/>
          <a:lstStyle/>
          <a:p>
            <a:r>
              <a:rPr lang="el-GR" dirty="0"/>
              <a:t>Για τους αγαπημένους σας</a:t>
            </a:r>
          </a:p>
          <a:p>
            <a:r>
              <a:rPr lang="el-GR" dirty="0"/>
              <a:t>Για καλή παρέα</a:t>
            </a:r>
          </a:p>
          <a:p>
            <a:r>
              <a:rPr lang="el-GR" dirty="0"/>
              <a:t>Για τον εαυτό σας και τις προτεραιότητες σας.</a:t>
            </a:r>
          </a:p>
          <a:p>
            <a:pPr marL="0" indent="0">
              <a:buNone/>
            </a:pPr>
            <a:r>
              <a:rPr lang="el-GR" dirty="0"/>
              <a:t>(</a:t>
            </a:r>
            <a:r>
              <a:rPr lang="el-GR" i="1" dirty="0"/>
              <a:t>εάν ο χρόνος σας είναι τόσο περιορισμένος που δεν μπορείτε να απολαύσετε τους καρπούς των κόπων σας τότε κάτι δεν πάει καλά. Η δουλειά δεν είναι ποτέ αυτοσκοπός</a:t>
            </a:r>
            <a:r>
              <a:rPr lang="el-GR" dirty="0"/>
              <a:t>)</a:t>
            </a:r>
            <a:endParaRPr lang="en-US"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b="1" dirty="0"/>
              <a:t>Μην αναβάλετε για αύριο κάτι που μπορείτε να κάνετε σήμερα.</a:t>
            </a:r>
            <a:endParaRPr lang="en-US" b="1" dirty="0"/>
          </a:p>
        </p:txBody>
      </p:sp>
      <p:sp>
        <p:nvSpPr>
          <p:cNvPr id="3" name="Content Placeholder 2"/>
          <p:cNvSpPr>
            <a:spLocks noGrp="1"/>
          </p:cNvSpPr>
          <p:nvPr>
            <p:ph idx="1"/>
          </p:nvPr>
        </p:nvSpPr>
        <p:spPr/>
        <p:txBody>
          <a:bodyPr/>
          <a:lstStyle/>
          <a:p>
            <a:r>
              <a:rPr lang="el-GR" dirty="0"/>
              <a:t>Θα καταλήξετε να σπαταλάτε τον χρόνο σας και να αισθάνεστε περισσότερες ενοχές και περισσότερο στρες.</a:t>
            </a:r>
          </a:p>
          <a:p>
            <a:r>
              <a:rPr lang="el-GR" dirty="0"/>
              <a:t>Γιορτάστε την επιτυχία σας να ελέγξετε τους παράγοντες που σας προκαλούν στρες και έτσι θα ξέρετε ότι κάνετε πρόοδο.</a:t>
            </a:r>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ΣΗΜΑΔΙΑ ΤΟΥ ΣΤΡΕΣ</a:t>
            </a:r>
            <a:endParaRPr lang="en-US" dirty="0"/>
          </a:p>
        </p:txBody>
      </p:sp>
      <p:sp>
        <p:nvSpPr>
          <p:cNvPr id="3" name="Content Placeholder 2"/>
          <p:cNvSpPr>
            <a:spLocks noGrp="1"/>
          </p:cNvSpPr>
          <p:nvPr>
            <p:ph idx="1"/>
          </p:nvPr>
        </p:nvSpPr>
        <p:spPr/>
        <p:txBody>
          <a:bodyPr>
            <a:normAutofit/>
          </a:bodyPr>
          <a:lstStyle/>
          <a:p>
            <a:r>
              <a:rPr lang="el-GR" b="1" dirty="0"/>
              <a:t>ΣΥΝΑΙΣΘΗΜΑΤΙΚΑ</a:t>
            </a:r>
          </a:p>
          <a:p>
            <a:pPr marL="514350" indent="-514350">
              <a:buFont typeface="+mj-lt"/>
              <a:buAutoNum type="arabicPeriod"/>
            </a:pPr>
            <a:r>
              <a:rPr lang="el-GR" dirty="0"/>
              <a:t>Ανησυχία</a:t>
            </a:r>
          </a:p>
          <a:p>
            <a:pPr marL="514350" indent="-514350">
              <a:buFont typeface="+mj-lt"/>
              <a:buAutoNum type="arabicPeriod"/>
            </a:pPr>
            <a:r>
              <a:rPr lang="el-GR" dirty="0"/>
              <a:t>Ευσυγκίνητος/η </a:t>
            </a:r>
          </a:p>
          <a:p>
            <a:pPr marL="514350" indent="-514350">
              <a:buFont typeface="+mj-lt"/>
              <a:buAutoNum type="arabicPeriod"/>
            </a:pPr>
            <a:r>
              <a:rPr lang="el-GR" dirty="0"/>
              <a:t>Επιθετικότητα</a:t>
            </a:r>
          </a:p>
          <a:p>
            <a:pPr marL="514350" indent="-514350">
              <a:buFont typeface="+mj-lt"/>
              <a:buAutoNum type="arabicPeriod"/>
            </a:pPr>
            <a:r>
              <a:rPr lang="el-GR" dirty="0"/>
              <a:t>Απομόνωση</a:t>
            </a:r>
          </a:p>
          <a:p>
            <a:pPr marL="514350" indent="-514350">
              <a:buFont typeface="+mj-lt"/>
              <a:buAutoNum type="arabicPeriod"/>
            </a:pPr>
            <a:r>
              <a:rPr lang="el-GR" dirty="0"/>
              <a:t>Ενοχές</a:t>
            </a:r>
          </a:p>
          <a:p>
            <a:pPr marL="514350" indent="-514350">
              <a:buFont typeface="+mj-lt"/>
              <a:buAutoNum type="arabicPeriod"/>
            </a:pPr>
            <a:r>
              <a:rPr lang="el-GR" dirty="0"/>
              <a:t>Αίσθημα ανεπάρκειας</a:t>
            </a:r>
          </a:p>
          <a:p>
            <a:pPr marL="514350" indent="-514350">
              <a:buFont typeface="+mj-lt"/>
              <a:buAutoNum type="arabicPeriod"/>
            </a:pPr>
            <a:endParaRPr lang="el-GR" dirty="0"/>
          </a:p>
          <a:p>
            <a:pPr marL="0" indent="0">
              <a:buNone/>
            </a:pPr>
            <a:endParaRPr lang="el-GR" dirty="0"/>
          </a:p>
          <a:p>
            <a:endParaRPr lang="en-US"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b="1" dirty="0"/>
              <a:t>Τεχνικές</a:t>
            </a:r>
            <a:br>
              <a:rPr lang="el-GR" b="1" dirty="0"/>
            </a:br>
            <a:endParaRPr lang="en-US" b="1" dirty="0"/>
          </a:p>
        </p:txBody>
      </p:sp>
      <p:sp>
        <p:nvSpPr>
          <p:cNvPr id="3" name="Content Placeholder 2"/>
          <p:cNvSpPr>
            <a:spLocks noGrp="1"/>
          </p:cNvSpPr>
          <p:nvPr>
            <p:ph idx="1"/>
          </p:nvPr>
        </p:nvSpPr>
        <p:spPr/>
        <p:txBody>
          <a:bodyPr>
            <a:normAutofit fontScale="92500" lnSpcReduction="20000"/>
          </a:bodyPr>
          <a:lstStyle/>
          <a:p>
            <a:pPr marL="0" indent="0">
              <a:buNone/>
            </a:pPr>
            <a:r>
              <a:rPr lang="el-GR" b="1" dirty="0"/>
              <a:t>Όταν κάποιος σας ζητήσει κάτι – μια εκδούλευση, τον χρόνο σας η κάτι άλλο, πριν να πείτε ναι:</a:t>
            </a:r>
          </a:p>
          <a:p>
            <a:r>
              <a:rPr lang="el-GR" b="1" dirty="0"/>
              <a:t>Σταματήστε ένα λεπτό να αξιολογήσετε την κατάσταση.</a:t>
            </a:r>
          </a:p>
          <a:p>
            <a:r>
              <a:rPr lang="el-GR" b="1" dirty="0"/>
              <a:t>Ζητείστε εξηγήσεις- </a:t>
            </a:r>
            <a:r>
              <a:rPr lang="el-GR" dirty="0"/>
              <a:t>εάν πείτε ναι , ποιό θα είναι το κόστος; Αξιολογείστε άλλες επιλογές </a:t>
            </a:r>
          </a:p>
          <a:p>
            <a:r>
              <a:rPr lang="el-GR" b="1" dirty="0"/>
              <a:t>Προχωρήστε – δώστε την απάντηση σας</a:t>
            </a:r>
          </a:p>
          <a:p>
            <a:r>
              <a:rPr lang="el-GR" b="1" dirty="0"/>
              <a:t>Αξιολογήστε</a:t>
            </a:r>
            <a:r>
              <a:rPr lang="el-GR" dirty="0"/>
              <a:t>  ( μήπως αυτή είναι μεγάλη εύθηνη για μένα και έπρεπε να πω όχι) μήπως αν πάω στο κλαμπ την προηγούμενη των εξετάσεων θα έχει επιπτώσεις που δεν θα μπορώ να χειριστώ. </a:t>
            </a:r>
          </a:p>
          <a:p>
            <a:endParaRPr lang="en-US"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b="1" dirty="0"/>
              <a:t>Ελέγξετε την συμπεριφορά σας</a:t>
            </a:r>
            <a:endParaRPr lang="en-US" b="1" dirty="0"/>
          </a:p>
        </p:txBody>
      </p:sp>
      <p:sp>
        <p:nvSpPr>
          <p:cNvPr id="3" name="Content Placeholder 2"/>
          <p:cNvSpPr>
            <a:spLocks noGrp="1"/>
          </p:cNvSpPr>
          <p:nvPr>
            <p:ph idx="1"/>
          </p:nvPr>
        </p:nvSpPr>
        <p:spPr/>
        <p:txBody>
          <a:bodyPr>
            <a:normAutofit fontScale="85000" lnSpcReduction="10000"/>
          </a:bodyPr>
          <a:lstStyle/>
          <a:p>
            <a:r>
              <a:rPr lang="el-GR" b="1" dirty="0"/>
              <a:t>Μια από τις μεγαλύτερες πηγές στρες είναι  η σύγκρουση μεταξύ των αξιών σου </a:t>
            </a:r>
            <a:r>
              <a:rPr lang="el-GR" dirty="0"/>
              <a:t>(τι είναι σημαντικό σε εσένα ) και των απαιτήσεων στην δουλειά ή στις σχέσεις σου ή στις άλλες επιλογές που μας δίνουν οι άλλοι.</a:t>
            </a:r>
          </a:p>
          <a:p>
            <a:r>
              <a:rPr lang="el-GR" b="1" dirty="0"/>
              <a:t>Γιατί έχουμε διαφορετικό σύστημα αξιών από τους φίλους μας; </a:t>
            </a:r>
            <a:r>
              <a:rPr lang="el-GR" dirty="0"/>
              <a:t>Γιατί η κοινωνικοποίηση μας ορίζει αυτό το σύστημα. (οικογένεια , σχολείο, φίλοι). Εάν το σύστημα αξιών των φίλων σας, σας βάζει σε μπελάδες η σας προκαλεί στρες τότε είναι καιρός να αναθεωρήσετε την σχέση με τους φίλους σας.</a:t>
            </a:r>
            <a:endParaRPr lang="en-US"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b="1" dirty="0"/>
              <a:t>Το μοντέλο του παγόβουνου</a:t>
            </a:r>
            <a:endParaRPr lang="en-US" b="1" dirty="0"/>
          </a:p>
        </p:txBody>
      </p:sp>
      <p:sp>
        <p:nvSpPr>
          <p:cNvPr id="3" name="Content Placeholder 2"/>
          <p:cNvSpPr>
            <a:spLocks noGrp="1"/>
          </p:cNvSpPr>
          <p:nvPr>
            <p:ph idx="1"/>
          </p:nvPr>
        </p:nvSpPr>
        <p:spPr>
          <a:xfrm>
            <a:off x="457200" y="1196752"/>
            <a:ext cx="8229600" cy="5256584"/>
          </a:xfrm>
        </p:spPr>
        <p:txBody>
          <a:bodyPr>
            <a:normAutofit fontScale="77500" lnSpcReduction="20000"/>
          </a:bodyPr>
          <a:lstStyle/>
          <a:p>
            <a:r>
              <a:rPr lang="el-GR" dirty="0"/>
              <a:t>Φανταστείτε τον εαυτό σας σαν ένα παγόβουνο. Το τι βλέπουν οι άλλοι σε σένα, είναι μόνο το τι φαίνεται πάνω από το νερό, η συμπεριφορά σου και το αποτέλεσμα αυτής στον κόσμο. Κάτω από το νερό είναι στοιχεία σου που κανένας δεν μπορεί να δει. Αυτά είναι οι αξίες σου, τα πιστεύω σου και οι δυνατότητες σου.</a:t>
            </a:r>
          </a:p>
          <a:p>
            <a:r>
              <a:rPr lang="el-GR" b="1" dirty="0"/>
              <a:t>Στο πιο βαθύ σημείο είναι ή εικόνα που έχεις για τον εαυτό σου</a:t>
            </a:r>
          </a:p>
          <a:p>
            <a:r>
              <a:rPr lang="el-GR" b="1" dirty="0"/>
              <a:t>Μερικές από τις αξίες σου είναι </a:t>
            </a:r>
            <a:r>
              <a:rPr lang="el-GR" b="1" dirty="0" err="1"/>
              <a:t>στρεσογόνοι</a:t>
            </a:r>
            <a:r>
              <a:rPr lang="el-GR" b="1" dirty="0"/>
              <a:t> παράγοντες επειδή είναι σε σύγκρουση με τις αξίες του οργανισμού που δουλεύεις, του πανεπιστημίου ή τις απαιτήσεις της οικογένειας η των φίλων που επέλεξες.</a:t>
            </a:r>
          </a:p>
          <a:p>
            <a:r>
              <a:rPr lang="el-GR" dirty="0"/>
              <a:t> ( εάν για σένα το γλέντι και το να περνάς καλά είναι πρώτη προτεραιότητα και το πανεπιστήμιο απαιτεί χρόνο και διάβασμα , τότε θα βρεθείς σε δίλλημα και σύγκρουση. Εκεί αναθεωρείς τους στόχους σου). </a:t>
            </a:r>
            <a:endParaRPr lang="en-US"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Συνέχεια….</a:t>
            </a:r>
            <a:endParaRPr lang="en-US" dirty="0"/>
          </a:p>
        </p:txBody>
      </p:sp>
      <p:sp>
        <p:nvSpPr>
          <p:cNvPr id="3" name="Content Placeholder 2"/>
          <p:cNvSpPr>
            <a:spLocks noGrp="1"/>
          </p:cNvSpPr>
          <p:nvPr>
            <p:ph idx="1"/>
          </p:nvPr>
        </p:nvSpPr>
        <p:spPr/>
        <p:txBody>
          <a:bodyPr>
            <a:normAutofit lnSpcReduction="10000"/>
          </a:bodyPr>
          <a:lstStyle/>
          <a:p>
            <a:r>
              <a:rPr lang="el-GR" dirty="0"/>
              <a:t>Καθοδηγείσαι από την συμπεριφορά σου και τα πιστεύω σου.</a:t>
            </a:r>
          </a:p>
          <a:p>
            <a:r>
              <a:rPr lang="el-GR" dirty="0"/>
              <a:t>Το τι αναζητάς στην ζωή προέρχεται από τις αξίες σου. (είναι οκ να έχουμε διαφορετικές αξίες από τον υπόλοιπο κόσμο)</a:t>
            </a:r>
          </a:p>
          <a:p>
            <a:r>
              <a:rPr lang="el-GR" dirty="0"/>
              <a:t>Μάθε πώς να ελέγχεις το κομμάτι που είναι κάτω από το παγόβουνο, με το να αποκτήσεις αυτοπεποίθηση, και να ξέρεις τι αξίζεις και τι σου αξίζει στην ζωή.</a:t>
            </a:r>
            <a:endParaRPr lang="en-US"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b="1" dirty="0"/>
              <a:t>Συμπεριφορές που  προκαλούν στρες</a:t>
            </a:r>
            <a:endParaRPr lang="en-US" b="1" dirty="0"/>
          </a:p>
        </p:txBody>
      </p:sp>
      <p:sp>
        <p:nvSpPr>
          <p:cNvPr id="3" name="Content Placeholder 2"/>
          <p:cNvSpPr>
            <a:spLocks noGrp="1"/>
          </p:cNvSpPr>
          <p:nvPr>
            <p:ph idx="1"/>
          </p:nvPr>
        </p:nvSpPr>
        <p:spPr/>
        <p:txBody>
          <a:bodyPr>
            <a:normAutofit fontScale="92500" lnSpcReduction="10000"/>
          </a:bodyPr>
          <a:lstStyle/>
          <a:p>
            <a:pPr marL="0" indent="0">
              <a:buNone/>
            </a:pPr>
            <a:r>
              <a:rPr lang="el-GR" b="1" dirty="0"/>
              <a:t>1. Το να προσπαθείς πάντα να ευχαριστείς τους άλλους.</a:t>
            </a:r>
            <a:endParaRPr lang="en-US" b="1" dirty="0"/>
          </a:p>
          <a:p>
            <a:r>
              <a:rPr lang="el-GR" dirty="0"/>
              <a:t>Αυτή η ανάγκη σου προέρχεται από το υποσυνείδητο σου , να πιστεύεις δηλαδή ότι είσαι καλός άνθρωπος μόνο αν κάνεις ορισμένα πράγματα.</a:t>
            </a:r>
          </a:p>
          <a:p>
            <a:r>
              <a:rPr lang="el-GR" dirty="0"/>
              <a:t>Όχι μόνο σου προκαλεί πολλή στρες, συνεχώς να κάνεις πράγματα για τους άλλους, αλλά δεν σου αφήνει και χρόνο να κάνεις πράγματα για τον εαυτό σου.</a:t>
            </a:r>
          </a:p>
          <a:p>
            <a:endParaRPr lang="en-US"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20688"/>
            <a:ext cx="8229600" cy="5534075"/>
          </a:xfrm>
        </p:spPr>
        <p:txBody>
          <a:bodyPr>
            <a:normAutofit lnSpcReduction="10000"/>
          </a:bodyPr>
          <a:lstStyle/>
          <a:p>
            <a:pPr marL="0" indent="0">
              <a:buNone/>
            </a:pPr>
            <a:r>
              <a:rPr lang="el-GR" b="1" dirty="0"/>
              <a:t>2. Να προσπαθείς συνέχεια </a:t>
            </a:r>
            <a:r>
              <a:rPr lang="el-GR" dirty="0"/>
              <a:t>– μπορεί να σε εξουθενώσει και να σου αφαιρέσει την χαρά να απολαύσεις την προσπάθεια σου, να σου δώσει ένα αίσθημα κενού, </a:t>
            </a:r>
          </a:p>
          <a:p>
            <a:r>
              <a:rPr lang="el-GR" dirty="0"/>
              <a:t>Είναι εντάξει να ξεκουράζεσαι από καιρό σε καιρό και να απολαμβάνεις αυτά που έχεις κάνει.</a:t>
            </a:r>
          </a:p>
          <a:p>
            <a:pPr marL="0" indent="0">
              <a:buNone/>
            </a:pPr>
            <a:r>
              <a:rPr lang="el-GR" b="1" dirty="0"/>
              <a:t>3. Να είσαι τέλειος- </a:t>
            </a:r>
            <a:r>
              <a:rPr lang="el-GR" dirty="0"/>
              <a:t>πάντα κριτικάρεις τον εαυτό σου και ποτέ δεν είσαι ευχαριστημένος με αυτά που έχεις κάνει. </a:t>
            </a:r>
            <a:r>
              <a:rPr lang="el-GR" b="1" dirty="0"/>
              <a:t>Να δεχθείς </a:t>
            </a:r>
            <a:r>
              <a:rPr lang="el-GR" dirty="0"/>
              <a:t> τον εαυτό σου όπως είναι.</a:t>
            </a:r>
          </a:p>
          <a:p>
            <a:endParaRPr lang="en-US" b="1"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76672"/>
            <a:ext cx="8229600" cy="5649491"/>
          </a:xfrm>
        </p:spPr>
        <p:txBody>
          <a:bodyPr>
            <a:normAutofit/>
          </a:bodyPr>
          <a:lstStyle/>
          <a:p>
            <a:pPr marL="0" indent="0">
              <a:buNone/>
            </a:pPr>
            <a:r>
              <a:rPr lang="el-GR" b="1" dirty="0"/>
              <a:t>4. Να είσαι πάντα ο/η δυνατός/η – </a:t>
            </a:r>
            <a:r>
              <a:rPr lang="el-GR" dirty="0"/>
              <a:t>κανένας δεν λαμβάνει υπόψη τα συναισθήματα σου γιατί είσαι ο δυνατός. Δεν αισθάνεσαι καλά να δουλεύεις σε ομάδες , δεν θέλεις οι άλλοι να δουν τις αδυναμίες σου , και σπάνια ζητάς βοήθεια.</a:t>
            </a:r>
          </a:p>
          <a:p>
            <a:r>
              <a:rPr lang="el-GR" dirty="0"/>
              <a:t>Βρες κάποιο που σε αγαπά και μπορείς να βασιστείς σε αυτόν. Επέτρεψε στους άλλους να σε βοηθήσουν και να κάνουν πράγματα για σένα από καιρό σε καιρό. </a:t>
            </a:r>
            <a:endParaRPr lang="en-US"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4704"/>
            <a:ext cx="8229600" cy="5361459"/>
          </a:xfrm>
        </p:spPr>
        <p:txBody>
          <a:bodyPr>
            <a:normAutofit/>
          </a:bodyPr>
          <a:lstStyle/>
          <a:p>
            <a:pPr marL="0" indent="0">
              <a:buNone/>
            </a:pPr>
            <a:r>
              <a:rPr lang="el-GR" b="1" dirty="0"/>
              <a:t>5. Είσαι πάντα βιαστικός/η</a:t>
            </a:r>
          </a:p>
          <a:p>
            <a:r>
              <a:rPr lang="el-GR" dirty="0"/>
              <a:t>Πάντα βιάζεσαι αλλά δεν καταφέρνεις και πολλά πράγματα μέσα στην βιασύνη. Δεν προγραμματίζεσαι και έτσι τα γεγονότα σε προλαβαίνουν. Βιάζεσαι επειδή κάνεις διπλάσια δουλειά από τους άλλους που παίρνουν τον χρόνο τους.</a:t>
            </a:r>
          </a:p>
          <a:p>
            <a:r>
              <a:rPr lang="el-GR" dirty="0"/>
              <a:t>Δεν απολαμβάνεις το παρόν γιατί πάντα ανησυχείς για το μέλλον.  </a:t>
            </a:r>
            <a:endParaRPr lang="en-US"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48680"/>
            <a:ext cx="8229600" cy="5577483"/>
          </a:xfrm>
        </p:spPr>
        <p:txBody>
          <a:bodyPr>
            <a:normAutofit fontScale="92500" lnSpcReduction="20000"/>
          </a:bodyPr>
          <a:lstStyle/>
          <a:p>
            <a:pPr marL="0" indent="0">
              <a:buNone/>
            </a:pPr>
            <a:r>
              <a:rPr lang="el-GR" b="1" dirty="0"/>
              <a:t>6. Είσαι πάντα πολύ προσεκτικός</a:t>
            </a:r>
          </a:p>
          <a:p>
            <a:r>
              <a:rPr lang="el-GR" dirty="0"/>
              <a:t>Θέλεις πάντα να αισθάνεσαι ασφαλής και έτσι δεν παίρνεις ρίσκα, ούτε για  το παραμικρό. Η απόλυτη ασφάλεια φέρνει την βαριεστιμάρα. Κάνεις εντάξει την δουλειά σου αλλά όχι εξαιρετικά για να αισθάνεσαι ασφαλής, με αποτέλεσμα , οι άλλοι παίρνουν καλύτερους βαθμούς από εσένα ή να προάγονται και εσύ όχι. </a:t>
            </a:r>
          </a:p>
          <a:p>
            <a:r>
              <a:rPr lang="el-GR" dirty="0"/>
              <a:t>Παραλύεις από τον φόβο μήπως και κάνεις λάθος.</a:t>
            </a:r>
          </a:p>
          <a:p>
            <a:r>
              <a:rPr lang="el-GR" b="1" dirty="0"/>
              <a:t>ΝΑ ΡΩΤΑΣ ΤΟΝ ΕΑΥΤΟ ΣΟΥ- ΤΙ ΕΙΝΑΙ ΤΟ ΧΕΙΡΟΤΕΡΟ ΠΟΥ ΜΠΟΡΕΙ ΝΑ ΜΟΥ ΣΥΜΒΕΙ ΑΝ ΧΑΡΑΡΩΣΩ; ΕΝΑ ΒΗΜΑ ΚΑΘΕ ΦΟΡΑ, ΜΙΚΡΑ ΡΙΣΚΑ.</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buNone/>
            </a:pPr>
            <a:r>
              <a:rPr lang="el-GR" b="1" dirty="0"/>
              <a:t>7. Θέλεις να είσαι πάντα σωστός </a:t>
            </a:r>
            <a:r>
              <a:rPr lang="el-GR" dirty="0"/>
              <a:t>– φοβάσαι τόσο πολύ μήπως και γελοιοποιηθείς στους άλλους.</a:t>
            </a:r>
          </a:p>
          <a:p>
            <a:r>
              <a:rPr lang="el-GR" dirty="0"/>
              <a:t>Πρέπει να καταλάβεις ότι είναι εντάξει να κάνεις λάθη γιατί μαθαίνουμε από τα λάθη μας και εξελισσόμαστε μέσα από αυτά.</a:t>
            </a:r>
          </a:p>
          <a:p>
            <a:endParaRPr lang="en-US" b="1"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76672"/>
            <a:ext cx="8229600" cy="5649491"/>
          </a:xfrm>
        </p:spPr>
        <p:txBody>
          <a:bodyPr/>
          <a:lstStyle/>
          <a:p>
            <a:r>
              <a:rPr lang="el-GR" b="1" dirty="0"/>
              <a:t>ΣΩΜΑΤΙΚΑ ΠΡΟΒΛΗΜΑΤΑ ΛΟΓΩ ΣΤΡΕΣ:</a:t>
            </a:r>
          </a:p>
          <a:p>
            <a:pPr marL="0" indent="0">
              <a:buNone/>
            </a:pPr>
            <a:endParaRPr lang="el-GR" b="1" dirty="0"/>
          </a:p>
          <a:p>
            <a:pPr marL="514350" indent="-514350">
              <a:buFont typeface="+mj-lt"/>
              <a:buAutoNum type="arabicPeriod"/>
            </a:pPr>
            <a:r>
              <a:rPr lang="el-GR" dirty="0"/>
              <a:t>Προβλήματα με το στομάχι</a:t>
            </a:r>
          </a:p>
          <a:p>
            <a:pPr marL="514350" indent="-514350">
              <a:buFont typeface="+mj-lt"/>
              <a:buAutoNum type="arabicPeriod"/>
            </a:pPr>
            <a:r>
              <a:rPr lang="el-GR" dirty="0"/>
              <a:t>Πονοκέφαλοι</a:t>
            </a:r>
          </a:p>
          <a:p>
            <a:pPr marL="514350" indent="-514350">
              <a:buFont typeface="+mj-lt"/>
              <a:buAutoNum type="arabicPeriod"/>
            </a:pPr>
            <a:r>
              <a:rPr lang="el-GR" dirty="0"/>
              <a:t>Πόνοι στην πλάτη στους ώμους η στον αυχένα</a:t>
            </a:r>
          </a:p>
          <a:p>
            <a:pPr marL="514350" indent="-514350">
              <a:buFont typeface="+mj-lt"/>
              <a:buAutoNum type="arabicPeriod"/>
            </a:pPr>
            <a:r>
              <a:rPr lang="el-GR" dirty="0"/>
              <a:t>Έλλειψη σεξουαλικής επιθυμίας. </a:t>
            </a:r>
            <a:endParaRPr lang="en-US"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92696"/>
            <a:ext cx="8229600" cy="5433467"/>
          </a:xfrm>
        </p:spPr>
        <p:txBody>
          <a:bodyPr/>
          <a:lstStyle/>
          <a:p>
            <a:pPr marL="0" indent="0">
              <a:buNone/>
            </a:pPr>
            <a:r>
              <a:rPr lang="el-GR" b="1" dirty="0"/>
              <a:t>8. Είσαι πάντα πολύ σοβαρός- </a:t>
            </a:r>
            <a:r>
              <a:rPr lang="el-GR" dirty="0"/>
              <a:t> θέλεις να είσαι πολύ σοβαρός και να σε σέβονται οι άλλοι και καταλήγεις να είσαι κάποιος χωρίς καθόλου χιούμορ.</a:t>
            </a:r>
          </a:p>
          <a:p>
            <a:r>
              <a:rPr lang="el-GR" dirty="0"/>
              <a:t>Μπορείς να χαλαρώσεις και να το δείχνεις και στους άλλους , θα το εκτιμήσουν . </a:t>
            </a:r>
          </a:p>
          <a:p>
            <a:r>
              <a:rPr lang="el-GR" dirty="0"/>
              <a:t>( Ένα ανέκδοτο κάποτε μπορεί να χαλαρώσει την ένταση για εσένα και τους άλλους.)</a:t>
            </a:r>
            <a:endParaRPr lang="en-US"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32656"/>
            <a:ext cx="8229600" cy="5793507"/>
          </a:xfrm>
        </p:spPr>
        <p:txBody>
          <a:bodyPr>
            <a:normAutofit/>
          </a:bodyPr>
          <a:lstStyle/>
          <a:p>
            <a:pPr marL="0" indent="0">
              <a:buNone/>
            </a:pPr>
            <a:r>
              <a:rPr lang="el-GR" b="1" dirty="0"/>
              <a:t>9. Αισθάνεσαι πολλές ενοχές –</a:t>
            </a:r>
          </a:p>
          <a:p>
            <a:r>
              <a:rPr lang="el-GR" dirty="0"/>
              <a:t>Συνεχίζεις να κάνεις τα ίδια λάθη για χρόνια , και εύχεσαι να μην τα έκανες, αισθάνεσαι λύπη γι α τον εαυτό σου</a:t>
            </a:r>
            <a:r>
              <a:rPr lang="en-US" dirty="0"/>
              <a:t>.</a:t>
            </a:r>
            <a:endParaRPr lang="el-GR" dirty="0"/>
          </a:p>
          <a:p>
            <a:r>
              <a:rPr lang="el-GR" dirty="0"/>
              <a:t>Είναι φυσιολογικό να κάνουμε λάθη, μάθε από αυτά και προχώρα προβληματίσου για το τι πρέπει να αλλάξεις για να μην επαναλαμβάνεις τα λάθη σου. ( εάν βάζεις πάντα τα ίδια υλικά στο φαί θα έχεις το ίδιο αποτέλεσμα)</a:t>
            </a:r>
            <a:endParaRPr lang="en-US"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b="1" dirty="0" smtClean="0"/>
              <a:t>Να ξέρεις τι θέλεις από την ζωή </a:t>
            </a:r>
            <a:endParaRPr lang="en-US" b="1" dirty="0"/>
          </a:p>
        </p:txBody>
      </p:sp>
      <p:sp>
        <p:nvSpPr>
          <p:cNvPr id="3" name="Content Placeholder 2"/>
          <p:cNvSpPr>
            <a:spLocks noGrp="1"/>
          </p:cNvSpPr>
          <p:nvPr>
            <p:ph idx="1"/>
          </p:nvPr>
        </p:nvSpPr>
        <p:spPr>
          <a:xfrm>
            <a:off x="457200" y="1340768"/>
            <a:ext cx="8229600" cy="4785395"/>
          </a:xfrm>
        </p:spPr>
        <p:txBody>
          <a:bodyPr>
            <a:normAutofit lnSpcReduction="10000"/>
          </a:bodyPr>
          <a:lstStyle/>
          <a:p>
            <a:pPr marL="0" indent="0">
              <a:buNone/>
            </a:pPr>
            <a:r>
              <a:rPr lang="el-GR" b="1" dirty="0"/>
              <a:t>10. Σχέδιο</a:t>
            </a:r>
            <a:r>
              <a:rPr lang="en-US" b="1" dirty="0"/>
              <a:t> </a:t>
            </a:r>
            <a:r>
              <a:rPr lang="el-GR" b="1" dirty="0"/>
              <a:t>ζωής</a:t>
            </a:r>
          </a:p>
          <a:p>
            <a:r>
              <a:rPr lang="el-GR" dirty="0"/>
              <a:t>Θα είσαστε πιο ευτυχισμένοι και λιγότερο αγχωμένοι εάν ακολουθήσετε ένα αυθεντικό σχέδιο που έχει σχεδιαστεί από εσάς όταν αναλογιστείτε και αξιολογήσετε τις εμπειρίες σας. Ελεύθερα θα πάρετε τις αποφάσεις σας.</a:t>
            </a:r>
          </a:p>
          <a:p>
            <a:r>
              <a:rPr lang="el-GR" dirty="0"/>
              <a:t>Το σχέδιο ζωής σας να περιλαμβάνει τον χρόνο για να κάνετε  αυτά που αγαπάτε. Αυτό θα μείωση το επίπεδο του στρες σας πάρα πολύ.</a:t>
            </a:r>
            <a:endParaRPr lang="en-US"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b="1" dirty="0"/>
              <a:t>11. Πιστέψτε στον εαυτό σας</a:t>
            </a:r>
            <a:endParaRPr lang="en-US" b="1" dirty="0"/>
          </a:p>
        </p:txBody>
      </p:sp>
      <p:sp>
        <p:nvSpPr>
          <p:cNvPr id="3" name="Content Placeholder 2"/>
          <p:cNvSpPr>
            <a:spLocks noGrp="1"/>
          </p:cNvSpPr>
          <p:nvPr>
            <p:ph idx="1"/>
          </p:nvPr>
        </p:nvSpPr>
        <p:spPr/>
        <p:txBody>
          <a:bodyPr>
            <a:normAutofit lnSpcReduction="10000"/>
          </a:bodyPr>
          <a:lstStyle/>
          <a:p>
            <a:r>
              <a:rPr lang="el-GR" dirty="0"/>
              <a:t>Κανένας δεν μπορεί να σας κάνει να νιώσετε άσχημα εκτός από τον εαυτό σας.</a:t>
            </a:r>
          </a:p>
          <a:p>
            <a:r>
              <a:rPr lang="el-GR" dirty="0"/>
              <a:t> Δεν είναι το τι λένε οι άλλοι που σας ενοχλεί αλλά το πώς ερμηνεύετε τα λόγια τους. </a:t>
            </a:r>
          </a:p>
          <a:p>
            <a:r>
              <a:rPr lang="el-GR" dirty="0"/>
              <a:t>Για να θωρακιστείτε από τα άσχημα λόγια των άλλων πρέπει να πιστέψετε στον εαυτό σας.</a:t>
            </a:r>
          </a:p>
          <a:p>
            <a:r>
              <a:rPr lang="el-GR" dirty="0"/>
              <a:t>Για να μην περιμένετε πάντα την επιβράβευση από τους άλλους για να αισθάνεστε καλά.</a:t>
            </a:r>
            <a:endParaRPr lang="en-US"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b="1" dirty="0"/>
              <a:t>Μπορείτε να ελέγξετε τις σκέψεις σας που σας αγχώνουν;</a:t>
            </a:r>
            <a:endParaRPr lang="en-US" b="1" dirty="0"/>
          </a:p>
        </p:txBody>
      </p:sp>
      <p:sp>
        <p:nvSpPr>
          <p:cNvPr id="3" name="Content Placeholder 2"/>
          <p:cNvSpPr>
            <a:spLocks noGrp="1"/>
          </p:cNvSpPr>
          <p:nvPr>
            <p:ph idx="1"/>
          </p:nvPr>
        </p:nvSpPr>
        <p:spPr/>
        <p:txBody>
          <a:bodyPr>
            <a:normAutofit fontScale="85000" lnSpcReduction="10000"/>
          </a:bodyPr>
          <a:lstStyle/>
          <a:p>
            <a:r>
              <a:rPr lang="el-GR" dirty="0"/>
              <a:t>Μια γνωστή προσευχή λέει </a:t>
            </a:r>
          </a:p>
          <a:p>
            <a:pPr>
              <a:buNone/>
            </a:pPr>
            <a:r>
              <a:rPr lang="el-GR" b="1" dirty="0" err="1"/>
              <a:t>΄΄</a:t>
            </a:r>
            <a:r>
              <a:rPr lang="el-GR" b="1" dirty="0"/>
              <a:t> θεέ μου δώσε μου την σοφία να αποδεχτώ τα πράγματα που δεν μπορώ να αλλάξω και το κουράγιο να αλλάξω τα πράγματα που μπορώ’’</a:t>
            </a:r>
          </a:p>
          <a:p>
            <a:pPr>
              <a:buNone/>
            </a:pPr>
            <a:r>
              <a:rPr lang="el-GR" dirty="0"/>
              <a:t>Έχουμε ήδη αναφερθεί στο:</a:t>
            </a:r>
          </a:p>
          <a:p>
            <a:pPr marL="514350" indent="-514350">
              <a:buAutoNum type="arabicPeriod"/>
            </a:pPr>
            <a:r>
              <a:rPr lang="el-GR" dirty="0"/>
              <a:t>Πως μπορούμε να αλλάξουμε το περιβάλλον μας.</a:t>
            </a:r>
          </a:p>
          <a:p>
            <a:pPr marL="514350" indent="-514350">
              <a:buAutoNum type="arabicPeriod"/>
            </a:pPr>
            <a:r>
              <a:rPr lang="el-GR" dirty="0"/>
              <a:t>Πως μπορούμε να αλλάξουμε την χρήση του χρόνου μας.</a:t>
            </a:r>
          </a:p>
          <a:p>
            <a:pPr marL="514350" indent="-514350">
              <a:buAutoNum type="arabicPeriod"/>
            </a:pPr>
            <a:r>
              <a:rPr lang="el-GR" dirty="0"/>
              <a:t>Πως μπορούμε να αλλάξουμε την συμπεριφορά μας και τώρα.</a:t>
            </a:r>
          </a:p>
          <a:p>
            <a:pPr marL="514350" indent="-514350">
              <a:buNone/>
            </a:pPr>
            <a:endParaRPr lang="el-GR" dirty="0"/>
          </a:p>
          <a:p>
            <a:pPr marL="514350" indent="-514350">
              <a:buAutoNum type="arabicPeriod"/>
            </a:pPr>
            <a:endParaRPr lang="el-GR" dirty="0"/>
          </a:p>
          <a:p>
            <a:pPr marL="514350" indent="-514350">
              <a:buNone/>
            </a:pPr>
            <a:endParaRPr lang="en-US"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570186"/>
          </a:xfrm>
        </p:spPr>
        <p:txBody>
          <a:bodyPr>
            <a:normAutofit/>
          </a:bodyPr>
          <a:lstStyle/>
          <a:p>
            <a:r>
              <a:rPr lang="el-GR" sz="3200" b="1" dirty="0"/>
              <a:t>Πως ανταποκρινόμαστε συναισθηματικά και λογικά στο στρες.</a:t>
            </a:r>
            <a:br>
              <a:rPr lang="el-GR" sz="3200" b="1" dirty="0"/>
            </a:br>
            <a:r>
              <a:rPr lang="en-US" sz="3200" b="1" dirty="0"/>
              <a:t>Barbara Frederickson and Positive Psychology</a:t>
            </a:r>
          </a:p>
        </p:txBody>
      </p:sp>
      <p:sp>
        <p:nvSpPr>
          <p:cNvPr id="3" name="Content Placeholder 2"/>
          <p:cNvSpPr>
            <a:spLocks noGrp="1"/>
          </p:cNvSpPr>
          <p:nvPr>
            <p:ph idx="1"/>
          </p:nvPr>
        </p:nvSpPr>
        <p:spPr>
          <a:xfrm>
            <a:off x="457200" y="2276872"/>
            <a:ext cx="8229600" cy="3849291"/>
          </a:xfrm>
        </p:spPr>
        <p:txBody>
          <a:bodyPr/>
          <a:lstStyle/>
          <a:p>
            <a:r>
              <a:rPr lang="el-GR" dirty="0"/>
              <a:t>Μας έδειξε πως οι θετικές σκέψεις και εμπειρίες μπορούν να ανατρέψουν τα αρνητικά συναισθήματα και να μας κάνουν πιο ανθεκτικούς στο στρες, δίνοντας μας περισσότερες </a:t>
            </a:r>
            <a:r>
              <a:rPr lang="el-GR" b="1" dirty="0"/>
              <a:t>επιλογές. </a:t>
            </a:r>
            <a:r>
              <a:rPr lang="el-GR" dirty="0"/>
              <a:t>( οι άνθρωποι που ανταποκρίνονται λογικά στα εξωτερικά ερεθίσματα είναι λιγότερο αγχωμένοι)</a:t>
            </a:r>
            <a:endParaRPr lang="en-US"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b="1" dirty="0"/>
              <a:t>5 Πνευματικές προσεγγίσεις στο να αποκτήσουμε ανθεκτικότητα </a:t>
            </a:r>
            <a:endParaRPr lang="en-US" b="1" dirty="0"/>
          </a:p>
        </p:txBody>
      </p:sp>
      <p:sp>
        <p:nvSpPr>
          <p:cNvPr id="3" name="Content Placeholder 2"/>
          <p:cNvSpPr>
            <a:spLocks noGrp="1"/>
          </p:cNvSpPr>
          <p:nvPr>
            <p:ph idx="1"/>
          </p:nvPr>
        </p:nvSpPr>
        <p:spPr/>
        <p:txBody>
          <a:bodyPr>
            <a:normAutofit fontScale="77500" lnSpcReduction="20000"/>
          </a:bodyPr>
          <a:lstStyle/>
          <a:p>
            <a:pPr marL="514350" indent="-514350">
              <a:buFont typeface="+mj-lt"/>
              <a:buAutoNum type="arabicPeriod"/>
            </a:pPr>
            <a:r>
              <a:rPr lang="el-GR" b="1" dirty="0"/>
              <a:t>Συγκεντρώσου</a:t>
            </a:r>
            <a:r>
              <a:rPr lang="el-GR" dirty="0"/>
              <a:t> σε μια ή δύο πλευρές μιας κατάστασης και αυτές που θα επιλέξεις θα είναι ανάλογη και η ερμηνεία της κατάστασης .</a:t>
            </a:r>
          </a:p>
          <a:p>
            <a:pPr marL="514350" indent="-514350">
              <a:buFont typeface="+mj-lt"/>
              <a:buAutoNum type="arabicPeriod"/>
            </a:pPr>
            <a:r>
              <a:rPr lang="el-GR" b="1" dirty="0"/>
              <a:t>Να είσαι θετικός και αισιόδοξος – </a:t>
            </a:r>
            <a:r>
              <a:rPr lang="el-GR" dirty="0"/>
              <a:t>Το κύριο χαρακτηριστικό των ανθεκτικών ανθρώπων είναι ότι είναι αισιόδοξοι.</a:t>
            </a:r>
          </a:p>
          <a:p>
            <a:pPr marL="514350" indent="-514350">
              <a:buFont typeface="+mj-lt"/>
              <a:buAutoNum type="arabicPeriod"/>
            </a:pPr>
            <a:r>
              <a:rPr lang="el-GR" b="1" dirty="0"/>
              <a:t>Ναι είσαι αποφασιστικός , ευέλικτος και επίμονος – </a:t>
            </a:r>
            <a:r>
              <a:rPr lang="el-GR" dirty="0"/>
              <a:t>Εάν κάτι δεν πάει καλά δοκίμασε κάτι άλλο.</a:t>
            </a:r>
          </a:p>
          <a:p>
            <a:pPr marL="514350" indent="-514350">
              <a:buFont typeface="+mj-lt"/>
              <a:buAutoNum type="arabicPeriod"/>
            </a:pPr>
            <a:r>
              <a:rPr lang="el-GR" b="1" dirty="0"/>
              <a:t>Να είσαι ευγνώμων – </a:t>
            </a:r>
            <a:r>
              <a:rPr lang="el-GR" dirty="0"/>
              <a:t>Να αισθάνεσαι ευλογημένος που έχεις ένα κέικ και όχι δυστυχισμένος επειδή  λείπει ένα κομμάτι. Το να είσαι ευχαριστημένος με τις μικρές χαρές στην ζωή σε κάνει πιο ελεύθερο άνθρωπο. ( να μην περιμένουμε κάτι συνταρακτικό να συμβεί στην ζωή μας)</a:t>
            </a:r>
            <a:endParaRPr lang="en-US" b="1" dirty="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b="1" dirty="0"/>
              <a:t>Οι διαφορές του αισιόδοξου από τον απαισιόδοξο</a:t>
            </a:r>
            <a:endParaRPr lang="en-US" b="1" dirty="0"/>
          </a:p>
        </p:txBody>
      </p:sp>
      <p:sp>
        <p:nvSpPr>
          <p:cNvPr id="3" name="Content Placeholder 2"/>
          <p:cNvSpPr>
            <a:spLocks noGrp="1"/>
          </p:cNvSpPr>
          <p:nvPr>
            <p:ph idx="1"/>
          </p:nvPr>
        </p:nvSpPr>
        <p:spPr/>
        <p:txBody>
          <a:bodyPr>
            <a:normAutofit fontScale="70000" lnSpcReduction="20000"/>
          </a:bodyPr>
          <a:lstStyle/>
          <a:p>
            <a:r>
              <a:rPr lang="el-GR" b="1" dirty="0"/>
              <a:t>Ο απαισιόδοξος:</a:t>
            </a:r>
            <a:r>
              <a:rPr lang="el-GR" dirty="0"/>
              <a:t>  θα υποθέσει ότι , εάν κάτι πάει στραβά είναι δικό του λάθος. Ο </a:t>
            </a:r>
            <a:r>
              <a:rPr lang="el-GR" b="1" dirty="0"/>
              <a:t>αισιόδοξος</a:t>
            </a:r>
            <a:r>
              <a:rPr lang="el-GR" dirty="0"/>
              <a:t> αναγνωρίζει ότι τα περισσότερα ατυχεί γεγονότα στην ζωή δεν οφείλονται σε δικό τους λάθος. Θα μάθουν από τα λάθη τους και θα προχωρήσουν μπροστά.</a:t>
            </a:r>
          </a:p>
          <a:p>
            <a:r>
              <a:rPr lang="el-GR" dirty="0"/>
              <a:t>Ο </a:t>
            </a:r>
            <a:r>
              <a:rPr lang="el-GR" b="1" dirty="0"/>
              <a:t>απαισιόδοξος</a:t>
            </a:r>
            <a:r>
              <a:rPr lang="el-GR" dirty="0"/>
              <a:t> βλέπει τα εμπόδια σαν μόνιμα ή τουλάχιστον μέχρι να αλλάξει η τύχη τους. </a:t>
            </a:r>
          </a:p>
          <a:p>
            <a:r>
              <a:rPr lang="el-GR" b="1" dirty="0"/>
              <a:t>Ένας αισιόδοξος </a:t>
            </a:r>
            <a:r>
              <a:rPr lang="el-GR" dirty="0"/>
              <a:t>βλέπει τα εμπόδια σαν προσωρινά και θα προσπαθήσει να αλλάξει την τύχη του.</a:t>
            </a:r>
          </a:p>
          <a:p>
            <a:r>
              <a:rPr lang="el-GR" b="1" dirty="0"/>
              <a:t>Ευθύνη – </a:t>
            </a:r>
            <a:r>
              <a:rPr lang="el-GR" dirty="0"/>
              <a:t>Όταν κάτι πάει στραβά ο </a:t>
            </a:r>
            <a:r>
              <a:rPr lang="el-GR" b="1" dirty="0"/>
              <a:t>απαισιόδοξος </a:t>
            </a:r>
            <a:r>
              <a:rPr lang="el-GR" dirty="0"/>
              <a:t>πιστεύει ότι </a:t>
            </a:r>
            <a:r>
              <a:rPr lang="el-GR" dirty="0" err="1" smtClean="0"/>
              <a:t>φταινε</a:t>
            </a:r>
            <a:r>
              <a:rPr lang="el-GR" dirty="0" smtClean="0"/>
              <a:t> </a:t>
            </a:r>
            <a:r>
              <a:rPr lang="el-GR" dirty="0"/>
              <a:t>οι άλλοι ή η κακή τους τύχη ή ότι δεν έχουν κανένα έλεγχο για το μέλλον τους.</a:t>
            </a:r>
          </a:p>
          <a:p>
            <a:r>
              <a:rPr lang="el-GR" b="1" dirty="0"/>
              <a:t>Ο αισιόδοξος </a:t>
            </a:r>
            <a:r>
              <a:rPr lang="el-GR" dirty="0"/>
              <a:t>δέχεται την ευθύνη για τις πράξεις του και για το μέλλον του γιατί είναι αποφασισμένος να αλλάξει αυτά που παν λάθος. Το κλειδί για την διαχείριση του άγχους είναι ο έλεγχος.</a:t>
            </a: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b="1" dirty="0"/>
              <a:t>Διαλέξτε τους ανθρώπους που σχετίζεστε </a:t>
            </a:r>
            <a:endParaRPr lang="en-US" b="1" dirty="0"/>
          </a:p>
        </p:txBody>
      </p:sp>
      <p:sp>
        <p:nvSpPr>
          <p:cNvPr id="3" name="Content Placeholder 2"/>
          <p:cNvSpPr>
            <a:spLocks noGrp="1"/>
          </p:cNvSpPr>
          <p:nvPr>
            <p:ph idx="1"/>
          </p:nvPr>
        </p:nvSpPr>
        <p:spPr/>
        <p:txBody>
          <a:bodyPr/>
          <a:lstStyle/>
          <a:p>
            <a:r>
              <a:rPr lang="el-GR" dirty="0"/>
              <a:t>Διώξτε ή έχετε λιγότερη επαφή με  απαισιόδοξους ανθρώπους που αφαιρούν την ενέργεια σας.</a:t>
            </a:r>
          </a:p>
          <a:p>
            <a:r>
              <a:rPr lang="el-GR" dirty="0"/>
              <a:t>Πολλές φορές είναι αδύνατο να βγάλουμε από την ζωή μας ανθρώπους όπως η μητέρα μας , ο σύζυγος μας αλλά η συνειδητοποίηση της δικής τους κακής ενέργειας αλλάζει την δική μας αντίδραση στα ερεθίσματα. </a:t>
            </a:r>
            <a:endParaRPr lang="en-US" dirty="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b="1" dirty="0"/>
              <a:t>Εάν η εργασία σας προκαλεί άγχος-</a:t>
            </a:r>
            <a:br>
              <a:rPr lang="el-GR" b="1" dirty="0"/>
            </a:br>
            <a:r>
              <a:rPr lang="el-GR" b="1" dirty="0"/>
              <a:t>Εργασιακό άγχος</a:t>
            </a:r>
            <a:endParaRPr lang="en-US" b="1" dirty="0"/>
          </a:p>
        </p:txBody>
      </p:sp>
      <p:sp>
        <p:nvSpPr>
          <p:cNvPr id="3" name="Content Placeholder 2"/>
          <p:cNvSpPr>
            <a:spLocks noGrp="1"/>
          </p:cNvSpPr>
          <p:nvPr>
            <p:ph idx="1"/>
          </p:nvPr>
        </p:nvSpPr>
        <p:spPr/>
        <p:txBody>
          <a:bodyPr/>
          <a:lstStyle/>
          <a:p>
            <a:r>
              <a:rPr lang="el-GR" dirty="0"/>
              <a:t>Ο λόγος που το επίπεδο άγχους των εργαζομένων είναι ένα σοβαρό θέμα για τις εταιρείες είναι ότι χάνουν λεφτά όταν οι υπάλληλοι τους είναι αγχωμένοι.</a:t>
            </a:r>
          </a:p>
          <a:p>
            <a:r>
              <a:rPr lang="el-GR" dirty="0"/>
              <a:t>Το άγχος στην δουλειά σου όμως είναι δικό σου πρόβλημα  και πρέπει εσύ να κάνεις τις αλλαγές που χρειάζονται.</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b="1" dirty="0"/>
              <a:t>ΚΑΙ ΨΥΧΙΚΑ ΣΗΜΑΔΙΑ</a:t>
            </a:r>
            <a:endParaRPr lang="en-US" dirty="0"/>
          </a:p>
        </p:txBody>
      </p:sp>
      <p:sp>
        <p:nvSpPr>
          <p:cNvPr id="3" name="Content Placeholder 2"/>
          <p:cNvSpPr>
            <a:spLocks noGrp="1"/>
          </p:cNvSpPr>
          <p:nvPr>
            <p:ph idx="1"/>
          </p:nvPr>
        </p:nvSpPr>
        <p:spPr/>
        <p:txBody>
          <a:bodyPr>
            <a:normAutofit lnSpcReduction="10000"/>
          </a:bodyPr>
          <a:lstStyle/>
          <a:p>
            <a:r>
              <a:rPr lang="el-GR" b="1" dirty="0"/>
              <a:t>Αλλαγές στην συμπεριφορά</a:t>
            </a:r>
          </a:p>
          <a:p>
            <a:pPr marL="514350" indent="-514350">
              <a:buFont typeface="+mj-lt"/>
              <a:buAutoNum type="arabicPeriod"/>
            </a:pPr>
            <a:r>
              <a:rPr lang="el-GR" dirty="0"/>
              <a:t>Εργασιομανία</a:t>
            </a:r>
          </a:p>
          <a:p>
            <a:pPr marL="514350" indent="-514350">
              <a:buFont typeface="+mj-lt"/>
              <a:buAutoNum type="arabicPeriod"/>
            </a:pPr>
            <a:r>
              <a:rPr lang="el-GR" dirty="0"/>
              <a:t>Αλλαγές στις διατροφικές συνήθειες</a:t>
            </a:r>
          </a:p>
          <a:p>
            <a:pPr marL="514350" indent="-514350">
              <a:buFont typeface="+mj-lt"/>
              <a:buAutoNum type="arabicPeriod"/>
            </a:pPr>
            <a:r>
              <a:rPr lang="el-GR" dirty="0"/>
              <a:t>Γινόμαστε ευέξαπτοι</a:t>
            </a:r>
          </a:p>
          <a:p>
            <a:pPr marL="514350" indent="-514350">
              <a:buFont typeface="+mj-lt"/>
              <a:buAutoNum type="arabicPeriod"/>
            </a:pPr>
            <a:r>
              <a:rPr lang="el-GR" dirty="0"/>
              <a:t>Ξεχνούμε εύκολα</a:t>
            </a:r>
          </a:p>
          <a:p>
            <a:pPr marL="514350" indent="-514350">
              <a:buFont typeface="+mj-lt"/>
              <a:buAutoNum type="arabicPeriod"/>
            </a:pPr>
            <a:r>
              <a:rPr lang="el-GR" dirty="0"/>
              <a:t>Δίνουμε λιγότερη σημασία στην εξωτερική μας εμφάνιση </a:t>
            </a:r>
          </a:p>
          <a:p>
            <a:pPr marL="514350" indent="-514350">
              <a:buFont typeface="+mj-lt"/>
              <a:buAutoNum type="arabicPeriod"/>
            </a:pPr>
            <a:r>
              <a:rPr lang="el-GR" dirty="0"/>
              <a:t>Κάνουμε λάθη</a:t>
            </a:r>
            <a:endParaRPr lang="en-US" dirty="0"/>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b="1" dirty="0"/>
              <a:t>Οι διευθυντές μειώνοντας το στρες για τους υπαλλήλους τους.</a:t>
            </a:r>
            <a:endParaRPr lang="en-US" b="1" dirty="0"/>
          </a:p>
        </p:txBody>
      </p:sp>
      <p:sp>
        <p:nvSpPr>
          <p:cNvPr id="3" name="Content Placeholder 2"/>
          <p:cNvSpPr>
            <a:spLocks noGrp="1"/>
          </p:cNvSpPr>
          <p:nvPr>
            <p:ph idx="1"/>
          </p:nvPr>
        </p:nvSpPr>
        <p:spPr/>
        <p:txBody>
          <a:bodyPr>
            <a:normAutofit fontScale="92500" lnSpcReduction="10000"/>
          </a:bodyPr>
          <a:lstStyle/>
          <a:p>
            <a:r>
              <a:rPr lang="el-GR" dirty="0"/>
              <a:t>Οι διευθυντές είναι υπεύθυνοι για την ευημερία των υπαλλήλων τους και έτσι πρέπει να λάβουν σοβαρά υπόψη το επίπεδο άγχους τους. Πρέπει να προσπαθήσουν να </a:t>
            </a:r>
          </a:p>
          <a:p>
            <a:endParaRPr lang="el-GR" dirty="0"/>
          </a:p>
          <a:p>
            <a:pPr marL="514350" indent="-514350">
              <a:buFont typeface="+mj-lt"/>
              <a:buAutoNum type="arabicPeriod"/>
            </a:pPr>
            <a:r>
              <a:rPr lang="el-GR" dirty="0"/>
              <a:t>Συμπεριφέρονται δίκαια στο προσωπικό τους</a:t>
            </a:r>
          </a:p>
          <a:p>
            <a:pPr marL="514350" indent="-514350">
              <a:buFont typeface="+mj-lt"/>
              <a:buAutoNum type="arabicPeriod"/>
            </a:pPr>
            <a:r>
              <a:rPr lang="el-GR" dirty="0"/>
              <a:t>Οι κανονισμοί να συμβαδίζουν με τον νόμο</a:t>
            </a:r>
          </a:p>
          <a:p>
            <a:pPr marL="514350" indent="-514350">
              <a:buFont typeface="+mj-lt"/>
              <a:buAutoNum type="arabicPeriod"/>
            </a:pPr>
            <a:r>
              <a:rPr lang="el-GR" dirty="0"/>
              <a:t>Να διερευνήσουν τις σχέσεις τους με τους υπαλλήλους τους. </a:t>
            </a:r>
            <a:endParaRPr lang="en-US" dirty="0"/>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Τέλος</a:t>
            </a:r>
            <a:endParaRPr lang="en-US" dirty="0"/>
          </a:p>
        </p:txBody>
      </p:sp>
      <p:sp>
        <p:nvSpPr>
          <p:cNvPr id="3" name="Content Placeholder 2"/>
          <p:cNvSpPr>
            <a:spLocks noGrp="1"/>
          </p:cNvSpPr>
          <p:nvPr>
            <p:ph idx="1"/>
          </p:nvPr>
        </p:nvSpPr>
        <p:spPr/>
        <p:txBody>
          <a:bodyPr>
            <a:normAutofit fontScale="92500" lnSpcReduction="20000"/>
          </a:bodyPr>
          <a:lstStyle/>
          <a:p>
            <a:r>
              <a:rPr lang="el-GR" dirty="0"/>
              <a:t>Διαχωρίστε και εντοπίστε την πηγή του άγχους σας είναι πάντα η αρχή στην μείωση του στρες. </a:t>
            </a:r>
          </a:p>
          <a:p>
            <a:r>
              <a:rPr lang="el-GR" dirty="0"/>
              <a:t>Σε προσωπικό – οικογενειακό επίπεδο</a:t>
            </a:r>
          </a:p>
          <a:p>
            <a:r>
              <a:rPr lang="el-GR" dirty="0"/>
              <a:t>Σε εργασιακό </a:t>
            </a:r>
          </a:p>
          <a:p>
            <a:r>
              <a:rPr lang="el-GR" dirty="0"/>
              <a:t>Να θυμάστε ότι λίγο άγχος στην ζωή δεν έβλαψε ποτέ κανένα. </a:t>
            </a:r>
          </a:p>
          <a:p>
            <a:r>
              <a:rPr lang="el-GR" dirty="0"/>
              <a:t>Τα καταστροφικά αποτελέσματα του στρες στην υγεία μας προέρχονται από παρατεταμένο άγχος και η αποτυχία μας να εντοπίσουμε την πηγή των πληγών μας.</a:t>
            </a:r>
            <a:endParaRPr lang="en-US" dirty="0"/>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a:t>Να θυμάστε αυτό που ονομάζω εγώ  το τρίγωνο της υγείας</a:t>
            </a:r>
            <a:endParaRPr lang="en-US" dirty="0"/>
          </a:p>
        </p:txBody>
      </p:sp>
      <p:sp>
        <p:nvSpPr>
          <p:cNvPr id="3" name="Content Placeholder 2"/>
          <p:cNvSpPr>
            <a:spLocks noGrp="1"/>
          </p:cNvSpPr>
          <p:nvPr>
            <p:ph idx="1"/>
          </p:nvPr>
        </p:nvSpPr>
        <p:spPr/>
        <p:txBody>
          <a:bodyPr>
            <a:normAutofit lnSpcReduction="10000"/>
          </a:bodyPr>
          <a:lstStyle/>
          <a:p>
            <a:r>
              <a:rPr lang="el-GR" dirty="0"/>
              <a:t>ΨΥΧΙΚΗ ΥΓΕΙΑ</a:t>
            </a:r>
          </a:p>
          <a:p>
            <a:r>
              <a:rPr lang="el-GR" dirty="0"/>
              <a:t>ΣΩΜΑΤΙΚΗ ΥΓΕΙΑ</a:t>
            </a:r>
          </a:p>
          <a:p>
            <a:r>
              <a:rPr lang="el-GR" dirty="0"/>
              <a:t>ΚΟΙΝΩΝΙΚΕΣ ΣΧΕΣΕΙΣ</a:t>
            </a:r>
          </a:p>
          <a:p>
            <a:endParaRPr lang="el-GR" dirty="0"/>
          </a:p>
          <a:p>
            <a:r>
              <a:rPr lang="el-GR" dirty="0"/>
              <a:t>Το ένα κομμάτι επηρεάζει το άλλο με καταστροφικές συνέπειες στην υγεία. Εάν προσέχουμε την διατροφή μας και ζούμε σε παρατεταμένο άγχος δεν θα διορθώσουμε τίποτε στην υγεία μας. </a:t>
            </a:r>
            <a:endParaRPr lang="en-US" dirty="0"/>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Να θυμάστε:</a:t>
            </a:r>
            <a:endParaRPr lang="en-US" dirty="0"/>
          </a:p>
        </p:txBody>
      </p:sp>
      <p:sp>
        <p:nvSpPr>
          <p:cNvPr id="3" name="Content Placeholder 2"/>
          <p:cNvSpPr>
            <a:spLocks noGrp="1"/>
          </p:cNvSpPr>
          <p:nvPr>
            <p:ph idx="1"/>
          </p:nvPr>
        </p:nvSpPr>
        <p:spPr/>
        <p:txBody>
          <a:bodyPr/>
          <a:lstStyle/>
          <a:p>
            <a:r>
              <a:rPr lang="el-GR" dirty="0"/>
              <a:t>Ευτυχισμένοι άνθρωποι δεν είναι αυτοί που δεν είχαν ποτέ αναποδιές στην ζωή τους αλλά αυτοί που τις αναποδιές τους τις μετέτρεψαν σε ενέργεια και μαθήματα ζωής.</a:t>
            </a:r>
          </a:p>
          <a:p>
            <a:endParaRPr lang="el-GR" dirty="0"/>
          </a:p>
          <a:p>
            <a:r>
              <a:rPr lang="el-GR" dirty="0"/>
              <a:t>Το σώμα μας πάντα </a:t>
            </a:r>
            <a:r>
              <a:rPr lang="el-GR"/>
              <a:t>μας προειδοποιεί </a:t>
            </a:r>
            <a:r>
              <a:rPr lang="el-GR" dirty="0"/>
              <a:t>αν κάτι δεν πάει καλά και εμείς οφείλουμε να το ακούμε.</a:t>
            </a:r>
            <a:endParaRPr lang="en-US" dirty="0"/>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l-GR" dirty="0"/>
              <a:t>Εάν δεν μπορείτε να διαχειριστείτε το άγχος σας ζητήστε βοήθεια, μην αφήσετε το παρατεταμένο άγχος να σας δημιουργήσει προβλήματα στην υγεία σας. </a:t>
            </a:r>
          </a:p>
          <a:p>
            <a:r>
              <a:rPr lang="el-GR" dirty="0"/>
              <a:t>Ακόμη και να μιλήσετε το πρόβλημα με ένα φίλο βοηθά γιατί εσείς το συνειδητοποιείτε  πιο εύκολα. Μην ξεχνάτε υπάρχουν πάντα οι ειδικοί που μπορούν να σας βοηθήσουν.</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b="1" dirty="0"/>
              <a:t>Πως ανταποκρίνεται το σώμα μας στο στρες;</a:t>
            </a:r>
            <a:endParaRPr lang="en-US" b="1" dirty="0"/>
          </a:p>
        </p:txBody>
      </p:sp>
      <p:sp>
        <p:nvSpPr>
          <p:cNvPr id="3" name="Content Placeholder 2"/>
          <p:cNvSpPr>
            <a:spLocks noGrp="1"/>
          </p:cNvSpPr>
          <p:nvPr>
            <p:ph idx="1"/>
          </p:nvPr>
        </p:nvSpPr>
        <p:spPr/>
        <p:txBody>
          <a:bodyPr>
            <a:normAutofit lnSpcReduction="10000"/>
          </a:bodyPr>
          <a:lstStyle/>
          <a:p>
            <a:r>
              <a:rPr lang="el-GR" dirty="0"/>
              <a:t>Όταν έχουμε στρες στην ζωή μας το σώμα μας εκκρίνει 20 με 30 διαφορετικές ορμόνες.</a:t>
            </a:r>
          </a:p>
          <a:p>
            <a:r>
              <a:rPr lang="el-GR" dirty="0"/>
              <a:t>Αυτές οι ορμόνες μας επηρεάζουν με πολλούς τρόπους. Οι αισθήσεις μας οξύνονται, η αναπνοή μας γίνεται πιο γρήγορη, αυξάνεται ο παλμός της καρδίας μας, και οι μύες μας γίνονται άκαμπτοι. Ιδρώνουμε, γινόμαστε ανυπόμονοι και έχουμε τάσεις φυγής. </a:t>
            </a:r>
            <a:r>
              <a:rPr lang="en-US" dirty="0"/>
              <a:t>(fight or flight mode)</a:t>
            </a:r>
            <a:endParaRPr lang="el-GR" dirty="0"/>
          </a:p>
          <a:p>
            <a:endParaRPr lang="el-GR" dirty="0"/>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b="1" dirty="0"/>
              <a:t>Το νευρικό μας σύστημα υπερφορτώνεται…</a:t>
            </a:r>
            <a:endParaRPr lang="en-US" b="1" dirty="0"/>
          </a:p>
        </p:txBody>
      </p:sp>
      <p:sp>
        <p:nvSpPr>
          <p:cNvPr id="3" name="Content Placeholder 2"/>
          <p:cNvSpPr>
            <a:spLocks noGrp="1"/>
          </p:cNvSpPr>
          <p:nvPr>
            <p:ph idx="1"/>
          </p:nvPr>
        </p:nvSpPr>
        <p:spPr/>
        <p:txBody>
          <a:bodyPr>
            <a:normAutofit fontScale="92500" lnSpcReduction="20000"/>
          </a:bodyPr>
          <a:lstStyle/>
          <a:p>
            <a:r>
              <a:rPr lang="el-GR" dirty="0"/>
              <a:t>και σαν αποτέλεσμα τα πιο κάτω συστήματα μας υπολειτουργούν:</a:t>
            </a:r>
          </a:p>
          <a:p>
            <a:pPr marL="514350" indent="-514350">
              <a:buFont typeface="+mj-lt"/>
              <a:buAutoNum type="arabicPeriod"/>
            </a:pPr>
            <a:r>
              <a:rPr lang="el-GR" dirty="0"/>
              <a:t>Το ανοσοποιητικό μας</a:t>
            </a:r>
          </a:p>
          <a:p>
            <a:pPr marL="514350" indent="-514350">
              <a:buFont typeface="+mj-lt"/>
              <a:buAutoNum type="arabicPeriod"/>
            </a:pPr>
            <a:r>
              <a:rPr lang="el-GR" dirty="0"/>
              <a:t>Το σύστημα υπεύθυνο για επαναφορά των βλαβών στο σώμα</a:t>
            </a:r>
          </a:p>
          <a:p>
            <a:pPr marL="514350" indent="-514350">
              <a:buFont typeface="+mj-lt"/>
              <a:buAutoNum type="arabicPeriod"/>
            </a:pPr>
            <a:r>
              <a:rPr lang="el-GR" dirty="0"/>
              <a:t>Που ρυθμίζει τον ύπνο</a:t>
            </a:r>
          </a:p>
          <a:p>
            <a:pPr marL="514350" indent="-514350">
              <a:buFont typeface="+mj-lt"/>
              <a:buAutoNum type="arabicPeriod"/>
            </a:pPr>
            <a:r>
              <a:rPr lang="el-GR" dirty="0"/>
              <a:t>Και την σεξουαλική μας λειτουργία</a:t>
            </a:r>
          </a:p>
          <a:p>
            <a:pPr marL="514350" indent="-514350"/>
            <a:r>
              <a:rPr lang="el-GR" dirty="0"/>
              <a:t>Σαν αποτέλεσμα κρυολογούμε πιο συχνά, πονάμε το στομάχι μας, χάνουμε τον ύπνο μας και την σεξουαλική μας επιθυμία .</a:t>
            </a:r>
          </a:p>
          <a:p>
            <a:pPr marL="514350" indent="-514350">
              <a:buFont typeface="+mj-lt"/>
              <a:buAutoNum type="arabicPeriod"/>
            </a:pPr>
            <a:endParaRPr lang="el-GR" dirty="0"/>
          </a:p>
          <a:p>
            <a:pPr marL="514350" indent="-514350">
              <a:buNone/>
            </a:pPr>
            <a:endParaRPr lang="el-GR" dirty="0"/>
          </a:p>
          <a:p>
            <a:endParaRPr lang="el-GR" dirty="0"/>
          </a:p>
          <a:p>
            <a:endParaRPr lang="el-GR" dirty="0"/>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b="1" dirty="0"/>
              <a:t>Βραχυπρόθεσμες </a:t>
            </a:r>
            <a:r>
              <a:rPr lang="el-GR" b="1" dirty="0" err="1"/>
              <a:t>στρεσογόνοι</a:t>
            </a:r>
            <a:r>
              <a:rPr lang="el-GR" b="1" dirty="0"/>
              <a:t> παράγοντες – τρόποι αντιμετώπισης </a:t>
            </a:r>
            <a:endParaRPr lang="en-US" b="1" dirty="0"/>
          </a:p>
        </p:txBody>
      </p:sp>
      <p:sp>
        <p:nvSpPr>
          <p:cNvPr id="3" name="Content Placeholder 2"/>
          <p:cNvSpPr>
            <a:spLocks noGrp="1"/>
          </p:cNvSpPr>
          <p:nvPr>
            <p:ph idx="1"/>
          </p:nvPr>
        </p:nvSpPr>
        <p:spPr>
          <a:xfrm>
            <a:off x="489534" y="2276872"/>
            <a:ext cx="8229600" cy="4525963"/>
          </a:xfrm>
        </p:spPr>
        <p:txBody>
          <a:bodyPr>
            <a:normAutofit/>
          </a:bodyPr>
          <a:lstStyle/>
          <a:p>
            <a:r>
              <a:rPr lang="el-GR" dirty="0"/>
              <a:t>Κάποιας μορφής στρες στην ζωή μας είναι καλή. Μας κρατά σε εγρήγορση και μας κάνει να μην χάνουμε το ενδιαφέρον μας για τα πράγματα.</a:t>
            </a:r>
          </a:p>
          <a:p>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b="1" dirty="0" smtClean="0"/>
              <a:t>Το καλό στρες</a:t>
            </a:r>
            <a:endParaRPr lang="en-US" b="1" dirty="0"/>
          </a:p>
        </p:txBody>
      </p:sp>
      <p:sp>
        <p:nvSpPr>
          <p:cNvPr id="3" name="Content Placeholder 2"/>
          <p:cNvSpPr>
            <a:spLocks noGrp="1"/>
          </p:cNvSpPr>
          <p:nvPr>
            <p:ph idx="1"/>
          </p:nvPr>
        </p:nvSpPr>
        <p:spPr/>
        <p:txBody>
          <a:bodyPr>
            <a:normAutofit lnSpcReduction="10000"/>
          </a:bodyPr>
          <a:lstStyle/>
          <a:p>
            <a:r>
              <a:rPr lang="el-GR" dirty="0"/>
              <a:t>Σου δίνει το κίνητρο να σηκώνεσαι το πρωί από το κρεβάτι, να πηγαίνεις στην δουλειά, και να κάνεις τη δουλειά σου καλά.</a:t>
            </a:r>
          </a:p>
          <a:p>
            <a:r>
              <a:rPr lang="el-GR" dirty="0"/>
              <a:t>Στο καλό στρες μπορεί να περιλαμβάνεται το να παίρνεις μια ενδιαφέρουσα πρόκληση, η πίεση που νοιώθεις για να προλάβεις μια σημαντική προθεσμία, ή ακόμη να διαισθάνεσαι ότι κάτι δεν πάει καλά και να αναζητάς βοήθεια και στήριξη. </a:t>
            </a:r>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865</TotalTime>
  <Words>3618</Words>
  <Application>Microsoft Office PowerPoint</Application>
  <PresentationFormat>Προβολή στην οθόνη (4:3)</PresentationFormat>
  <Paragraphs>247</Paragraphs>
  <Slides>54</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54</vt:i4>
      </vt:variant>
    </vt:vector>
  </HeadingPairs>
  <TitlesOfParts>
    <vt:vector size="55" baseType="lpstr">
      <vt:lpstr>Office Theme</vt:lpstr>
      <vt:lpstr>ΜΑΘΕΤΕ ΝΑ ΧΕΙΡΙΖΕΣΤΕ ΤΟ ΣΤΡΕΣ ΣΤΗΝ ΖΩΗ ΣΑΣ</vt:lpstr>
      <vt:lpstr>Διαφάνεια 2</vt:lpstr>
      <vt:lpstr>ΣΗΜΑΔΙΑ ΤΟΥ ΣΤΡΕΣ</vt:lpstr>
      <vt:lpstr>Διαφάνεια 4</vt:lpstr>
      <vt:lpstr>ΚΑΙ ΨΥΧΙΚΑ ΣΗΜΑΔΙΑ</vt:lpstr>
      <vt:lpstr>Πως ανταποκρίνεται το σώμα μας στο στρες;</vt:lpstr>
      <vt:lpstr>Το νευρικό μας σύστημα υπερφορτώνεται…</vt:lpstr>
      <vt:lpstr>Βραχυπρόθεσμες στρεσογόνοι παράγοντες – τρόποι αντιμετώπισης </vt:lpstr>
      <vt:lpstr>Το καλό στρες</vt:lpstr>
      <vt:lpstr>Προσωπικότητες:  ΤΥΠΟΥ Α – κίνδυνος για καρδιακή προσβολή </vt:lpstr>
      <vt:lpstr>Συσχετισμός μεταξύ τύπου Τ προσωπικότητας και αδρεναλίνης</vt:lpstr>
      <vt:lpstr>Μακροπρόθεσμοι στρεσογόνοι παράγοντες</vt:lpstr>
      <vt:lpstr>Στρες και έλεγχος</vt:lpstr>
      <vt:lpstr> Επιλογή- τύπος προσωπικότητας </vt:lpstr>
      <vt:lpstr>Όταν αποφεύγετε την ευθύνη για το στρες σας, αποτυγχάνετε να έχετε τον έλεγχο όταν:</vt:lpstr>
      <vt:lpstr>Η στρατηγική της λογικής για μείωση του στρες</vt:lpstr>
      <vt:lpstr>Να είστε ειλικρινής με τον εαυτό σας και ρωτάτε τις πιο κάτω ερωτήσεις που σχετίζονται με τους παράγοντες που σας προκαλούν στρες:</vt:lpstr>
      <vt:lpstr>Μειώστε την συμπεριφορά που σχετίζετε με τον τύπο Α</vt:lpstr>
      <vt:lpstr>Έλεγχος του στρες στο σώμα μας</vt:lpstr>
      <vt:lpstr>Ο παράγοντας ευτυχία</vt:lpstr>
      <vt:lpstr>Ελέγχετε το περιβάλλον σας ;</vt:lpstr>
      <vt:lpstr>Τι πραγματικά μπορείτε να ελέγξετε από το περιβάλλον σας;</vt:lpstr>
      <vt:lpstr>Ελέγξετε τον χρόνο σας</vt:lpstr>
      <vt:lpstr>Άσκηση- Πάρτε την ζωή στα χέρια σας</vt:lpstr>
      <vt:lpstr>συνέχεια….</vt:lpstr>
      <vt:lpstr>Κάνετε μια λίστα</vt:lpstr>
      <vt:lpstr>Μπορείτε να ελέγξετε το στρες σας όταν δεν εκτίθεστε σε αχρείαστους στρεσογόνους παράγοντες.</vt:lpstr>
      <vt:lpstr>Κάνετε χρόνο </vt:lpstr>
      <vt:lpstr>Μην αναβάλετε για αύριο κάτι που μπορείτε να κάνετε σήμερα.</vt:lpstr>
      <vt:lpstr>Τεχνικές </vt:lpstr>
      <vt:lpstr>Ελέγξετε την συμπεριφορά σας</vt:lpstr>
      <vt:lpstr>Το μοντέλο του παγόβουνου</vt:lpstr>
      <vt:lpstr>Συνέχεια….</vt:lpstr>
      <vt:lpstr>Συμπεριφορές που  προκαλούν στρες</vt:lpstr>
      <vt:lpstr>Διαφάνεια 35</vt:lpstr>
      <vt:lpstr>Διαφάνεια 36</vt:lpstr>
      <vt:lpstr>Διαφάνεια 37</vt:lpstr>
      <vt:lpstr>Διαφάνεια 38</vt:lpstr>
      <vt:lpstr>Διαφάνεια 39</vt:lpstr>
      <vt:lpstr>Διαφάνεια 40</vt:lpstr>
      <vt:lpstr>Διαφάνεια 41</vt:lpstr>
      <vt:lpstr>Να ξέρεις τι θέλεις από την ζωή </vt:lpstr>
      <vt:lpstr>11. Πιστέψτε στον εαυτό σας</vt:lpstr>
      <vt:lpstr>Μπορείτε να ελέγξετε τις σκέψεις σας που σας αγχώνουν;</vt:lpstr>
      <vt:lpstr>Πως ανταποκρινόμαστε συναισθηματικά και λογικά στο στρες. Barbara Frederickson and Positive Psychology</vt:lpstr>
      <vt:lpstr>5 Πνευματικές προσεγγίσεις στο να αποκτήσουμε ανθεκτικότητα </vt:lpstr>
      <vt:lpstr>Οι διαφορές του αισιόδοξου από τον απαισιόδοξο</vt:lpstr>
      <vt:lpstr>Διαλέξτε τους ανθρώπους που σχετίζεστε </vt:lpstr>
      <vt:lpstr>Εάν η εργασία σας προκαλεί άγχος- Εργασιακό άγχος</vt:lpstr>
      <vt:lpstr>Οι διευθυντές μειώνοντας το στρες για τους υπαλλήλους τους.</vt:lpstr>
      <vt:lpstr>Τέλος</vt:lpstr>
      <vt:lpstr>Να θυμάστε αυτό που ονομάζω εγώ  το τρίγωνο της υγείας</vt:lpstr>
      <vt:lpstr>Να θυμάστε:</vt:lpstr>
      <vt:lpstr>Διαφάνεια 54</vt:lpstr>
    </vt:vector>
  </TitlesOfParts>
  <Company>Grizli777</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Public</dc:creator>
  <cp:lastModifiedBy>GP</cp:lastModifiedBy>
  <cp:revision>17</cp:revision>
  <dcterms:created xsi:type="dcterms:W3CDTF">2016-08-31T08:26:26Z</dcterms:created>
  <dcterms:modified xsi:type="dcterms:W3CDTF">2020-02-22T22:09:54Z</dcterms:modified>
</cp:coreProperties>
</file>