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9"/>
  </p:notesMasterIdLst>
  <p:sldIdLst>
    <p:sldId id="256" r:id="rId2"/>
    <p:sldId id="260" r:id="rId3"/>
    <p:sldId id="261" r:id="rId4"/>
    <p:sldId id="262" r:id="rId5"/>
    <p:sldId id="263" r:id="rId6"/>
    <p:sldId id="264" r:id="rId7"/>
    <p:sldId id="356" r:id="rId8"/>
    <p:sldId id="265" r:id="rId9"/>
    <p:sldId id="266" r:id="rId10"/>
    <p:sldId id="271" r:id="rId11"/>
    <p:sldId id="272" r:id="rId12"/>
    <p:sldId id="274" r:id="rId13"/>
    <p:sldId id="277" r:id="rId14"/>
    <p:sldId id="278" r:id="rId15"/>
    <p:sldId id="334" r:id="rId16"/>
    <p:sldId id="269" r:id="rId17"/>
    <p:sldId id="333" r:id="rId18"/>
    <p:sldId id="359" r:id="rId19"/>
    <p:sldId id="360" r:id="rId20"/>
    <p:sldId id="339" r:id="rId21"/>
    <p:sldId id="358" r:id="rId22"/>
    <p:sldId id="420" r:id="rId23"/>
    <p:sldId id="421" r:id="rId24"/>
    <p:sldId id="422" r:id="rId25"/>
    <p:sldId id="424" r:id="rId26"/>
    <p:sldId id="423" r:id="rId27"/>
    <p:sldId id="425" r:id="rId28"/>
  </p:sldIdLst>
  <p:sldSz cx="8640763" cy="6337300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96">
          <p15:clr>
            <a:srgbClr val="A4A3A4"/>
          </p15:clr>
        </p15:guide>
        <p15:guide id="2" pos="27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B8708E-C2C5-405A-ADB8-9924B34FFAC4}" v="1" dt="2025-10-11T17:01:24.6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4728" autoAdjust="0"/>
  </p:normalViewPr>
  <p:slideViewPr>
    <p:cSldViewPr>
      <p:cViewPr varScale="1">
        <p:scale>
          <a:sx n="84" d="100"/>
          <a:sy n="84" d="100"/>
        </p:scale>
        <p:origin x="1560" y="77"/>
      </p:cViewPr>
      <p:guideLst>
        <p:guide orient="horz" pos="1996"/>
        <p:guide pos="27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ikaterini Gari" userId="a863f5459f56d463" providerId="LiveId" clId="{2F1A734E-06C0-47B1-8D71-AB341D5D43BB}"/>
    <pc:docChg chg="undo custSel addSld delSld modSld">
      <pc:chgData name="Aikaterini Gari" userId="a863f5459f56d463" providerId="LiveId" clId="{2F1A734E-06C0-47B1-8D71-AB341D5D43BB}" dt="2024-10-09T14:24:02.488" v="256" actId="2696"/>
      <pc:docMkLst>
        <pc:docMk/>
      </pc:docMkLst>
      <pc:sldChg chg="modSp mod">
        <pc:chgData name="Aikaterini Gari" userId="a863f5459f56d463" providerId="LiveId" clId="{2F1A734E-06C0-47B1-8D71-AB341D5D43BB}" dt="2024-10-09T12:13:50.789" v="255" actId="255"/>
        <pc:sldMkLst>
          <pc:docMk/>
          <pc:sldMk cId="0" sldId="256"/>
        </pc:sldMkLst>
      </pc:sldChg>
      <pc:sldChg chg="add modAnim">
        <pc:chgData name="Aikaterini Gari" userId="a863f5459f56d463" providerId="LiveId" clId="{2F1A734E-06C0-47B1-8D71-AB341D5D43BB}" dt="2024-10-08T19:40:12.168" v="13"/>
        <pc:sldMkLst>
          <pc:docMk/>
          <pc:sldMk cId="1169989272" sldId="260"/>
        </pc:sldMkLst>
      </pc:sldChg>
      <pc:sldChg chg="add modAnim">
        <pc:chgData name="Aikaterini Gari" userId="a863f5459f56d463" providerId="LiveId" clId="{2F1A734E-06C0-47B1-8D71-AB341D5D43BB}" dt="2024-10-08T19:40:31.933" v="15"/>
        <pc:sldMkLst>
          <pc:docMk/>
          <pc:sldMk cId="0" sldId="261"/>
        </pc:sldMkLst>
      </pc:sldChg>
      <pc:sldChg chg="add modAnim">
        <pc:chgData name="Aikaterini Gari" userId="a863f5459f56d463" providerId="LiveId" clId="{2F1A734E-06C0-47B1-8D71-AB341D5D43BB}" dt="2024-10-08T19:40:43.956" v="17"/>
        <pc:sldMkLst>
          <pc:docMk/>
          <pc:sldMk cId="0" sldId="262"/>
        </pc:sldMkLst>
      </pc:sldChg>
      <pc:sldChg chg="add">
        <pc:chgData name="Aikaterini Gari" userId="a863f5459f56d463" providerId="LiveId" clId="{2F1A734E-06C0-47B1-8D71-AB341D5D43BB}" dt="2024-10-02T13:45:32.309" v="0"/>
        <pc:sldMkLst>
          <pc:docMk/>
          <pc:sldMk cId="0" sldId="263"/>
        </pc:sldMkLst>
      </pc:sldChg>
      <pc:sldChg chg="modSp add mod">
        <pc:chgData name="Aikaterini Gari" userId="a863f5459f56d463" providerId="LiveId" clId="{2F1A734E-06C0-47B1-8D71-AB341D5D43BB}" dt="2024-10-08T19:43:08.966" v="64" actId="20577"/>
        <pc:sldMkLst>
          <pc:docMk/>
          <pc:sldMk cId="0" sldId="264"/>
        </pc:sldMkLst>
      </pc:sldChg>
      <pc:sldChg chg="add del">
        <pc:chgData name="Aikaterini Gari" userId="a863f5459f56d463" providerId="LiveId" clId="{2F1A734E-06C0-47B1-8D71-AB341D5D43BB}" dt="2024-10-08T19:42:22.406" v="54" actId="2696"/>
        <pc:sldMkLst>
          <pc:docMk/>
          <pc:sldMk cId="0" sldId="265"/>
        </pc:sldMkLst>
      </pc:sldChg>
      <pc:sldChg chg="add">
        <pc:chgData name="Aikaterini Gari" userId="a863f5459f56d463" providerId="LiveId" clId="{2F1A734E-06C0-47B1-8D71-AB341D5D43BB}" dt="2024-10-08T19:42:49.377" v="61"/>
        <pc:sldMkLst>
          <pc:docMk/>
          <pc:sldMk cId="821487372" sldId="265"/>
        </pc:sldMkLst>
      </pc:sldChg>
      <pc:sldChg chg="add del">
        <pc:chgData name="Aikaterini Gari" userId="a863f5459f56d463" providerId="LiveId" clId="{2F1A734E-06C0-47B1-8D71-AB341D5D43BB}" dt="2024-10-08T19:42:22.406" v="54" actId="2696"/>
        <pc:sldMkLst>
          <pc:docMk/>
          <pc:sldMk cId="0" sldId="266"/>
        </pc:sldMkLst>
      </pc:sldChg>
      <pc:sldChg chg="modSp add mod">
        <pc:chgData name="Aikaterini Gari" userId="a863f5459f56d463" providerId="LiveId" clId="{2F1A734E-06C0-47B1-8D71-AB341D5D43BB}" dt="2024-10-08T19:46:05.004" v="165" actId="255"/>
        <pc:sldMkLst>
          <pc:docMk/>
          <pc:sldMk cId="937067034" sldId="266"/>
        </pc:sldMkLst>
      </pc:sldChg>
      <pc:sldChg chg="add">
        <pc:chgData name="Aikaterini Gari" userId="a863f5459f56d463" providerId="LiveId" clId="{2F1A734E-06C0-47B1-8D71-AB341D5D43BB}" dt="2024-10-02T13:45:32.309" v="0"/>
        <pc:sldMkLst>
          <pc:docMk/>
          <pc:sldMk cId="0" sldId="269"/>
        </pc:sldMkLst>
      </pc:sldChg>
      <pc:sldChg chg="add del">
        <pc:chgData name="Aikaterini Gari" userId="a863f5459f56d463" providerId="LiveId" clId="{2F1A734E-06C0-47B1-8D71-AB341D5D43BB}" dt="2024-10-08T19:42:22.406" v="54" actId="2696"/>
        <pc:sldMkLst>
          <pc:docMk/>
          <pc:sldMk cId="0" sldId="271"/>
        </pc:sldMkLst>
      </pc:sldChg>
      <pc:sldChg chg="modSp add mod">
        <pc:chgData name="Aikaterini Gari" userId="a863f5459f56d463" providerId="LiveId" clId="{2F1A734E-06C0-47B1-8D71-AB341D5D43BB}" dt="2024-10-08T19:45:17.154" v="151" actId="20577"/>
        <pc:sldMkLst>
          <pc:docMk/>
          <pc:sldMk cId="2308010069" sldId="271"/>
        </pc:sldMkLst>
      </pc:sldChg>
      <pc:sldChg chg="add del">
        <pc:chgData name="Aikaterini Gari" userId="a863f5459f56d463" providerId="LiveId" clId="{2F1A734E-06C0-47B1-8D71-AB341D5D43BB}" dt="2024-10-08T19:42:22.406" v="54" actId="2696"/>
        <pc:sldMkLst>
          <pc:docMk/>
          <pc:sldMk cId="0" sldId="272"/>
        </pc:sldMkLst>
      </pc:sldChg>
      <pc:sldChg chg="modSp add mod modAnim">
        <pc:chgData name="Aikaterini Gari" userId="a863f5459f56d463" providerId="LiveId" clId="{2F1A734E-06C0-47B1-8D71-AB341D5D43BB}" dt="2024-10-08T19:48:31.190" v="232" actId="20577"/>
        <pc:sldMkLst>
          <pc:docMk/>
          <pc:sldMk cId="3333343916" sldId="272"/>
        </pc:sldMkLst>
      </pc:sldChg>
      <pc:sldChg chg="del">
        <pc:chgData name="Aikaterini Gari" userId="a863f5459f56d463" providerId="LiveId" clId="{2F1A734E-06C0-47B1-8D71-AB341D5D43BB}" dt="2024-10-09T14:24:02.488" v="256" actId="2696"/>
        <pc:sldMkLst>
          <pc:docMk/>
          <pc:sldMk cId="0" sldId="273"/>
        </pc:sldMkLst>
      </pc:sldChg>
      <pc:sldChg chg="add del">
        <pc:chgData name="Aikaterini Gari" userId="a863f5459f56d463" providerId="LiveId" clId="{2F1A734E-06C0-47B1-8D71-AB341D5D43BB}" dt="2024-10-08T19:42:22.406" v="54" actId="2696"/>
        <pc:sldMkLst>
          <pc:docMk/>
          <pc:sldMk cId="0" sldId="274"/>
        </pc:sldMkLst>
      </pc:sldChg>
      <pc:sldChg chg="add">
        <pc:chgData name="Aikaterini Gari" userId="a863f5459f56d463" providerId="LiveId" clId="{2F1A734E-06C0-47B1-8D71-AB341D5D43BB}" dt="2024-10-08T19:42:49.377" v="61"/>
        <pc:sldMkLst>
          <pc:docMk/>
          <pc:sldMk cId="2940454599" sldId="274"/>
        </pc:sldMkLst>
      </pc:sldChg>
      <pc:sldChg chg="add del">
        <pc:chgData name="Aikaterini Gari" userId="a863f5459f56d463" providerId="LiveId" clId="{2F1A734E-06C0-47B1-8D71-AB341D5D43BB}" dt="2024-10-08T19:42:22.406" v="54" actId="2696"/>
        <pc:sldMkLst>
          <pc:docMk/>
          <pc:sldMk cId="0" sldId="277"/>
        </pc:sldMkLst>
      </pc:sldChg>
      <pc:sldChg chg="modSp add modAnim">
        <pc:chgData name="Aikaterini Gari" userId="a863f5459f56d463" providerId="LiveId" clId="{2F1A734E-06C0-47B1-8D71-AB341D5D43BB}" dt="2024-10-08T19:49:00.555" v="236" actId="20577"/>
        <pc:sldMkLst>
          <pc:docMk/>
          <pc:sldMk cId="593268146" sldId="277"/>
        </pc:sldMkLst>
      </pc:sldChg>
      <pc:sldChg chg="add del">
        <pc:chgData name="Aikaterini Gari" userId="a863f5459f56d463" providerId="LiveId" clId="{2F1A734E-06C0-47B1-8D71-AB341D5D43BB}" dt="2024-10-08T19:42:22.406" v="54" actId="2696"/>
        <pc:sldMkLst>
          <pc:docMk/>
          <pc:sldMk cId="0" sldId="278"/>
        </pc:sldMkLst>
      </pc:sldChg>
      <pc:sldChg chg="modSp add mod">
        <pc:chgData name="Aikaterini Gari" userId="a863f5459f56d463" providerId="LiveId" clId="{2F1A734E-06C0-47B1-8D71-AB341D5D43BB}" dt="2024-10-08T19:49:58.734" v="251" actId="20577"/>
        <pc:sldMkLst>
          <pc:docMk/>
          <pc:sldMk cId="3197696735" sldId="278"/>
        </pc:sldMkLst>
      </pc:sldChg>
      <pc:sldChg chg="del">
        <pc:chgData name="Aikaterini Gari" userId="a863f5459f56d463" providerId="LiveId" clId="{2F1A734E-06C0-47B1-8D71-AB341D5D43BB}" dt="2024-10-09T14:24:02.488" v="256" actId="2696"/>
        <pc:sldMkLst>
          <pc:docMk/>
          <pc:sldMk cId="0" sldId="279"/>
        </pc:sldMkLst>
      </pc:sldChg>
      <pc:sldChg chg="del">
        <pc:chgData name="Aikaterini Gari" userId="a863f5459f56d463" providerId="LiveId" clId="{2F1A734E-06C0-47B1-8D71-AB341D5D43BB}" dt="2024-10-09T14:24:02.488" v="256" actId="2696"/>
        <pc:sldMkLst>
          <pc:docMk/>
          <pc:sldMk cId="0" sldId="280"/>
        </pc:sldMkLst>
      </pc:sldChg>
      <pc:sldChg chg="del">
        <pc:chgData name="Aikaterini Gari" userId="a863f5459f56d463" providerId="LiveId" clId="{2F1A734E-06C0-47B1-8D71-AB341D5D43BB}" dt="2024-10-09T14:24:02.488" v="256" actId="2696"/>
        <pc:sldMkLst>
          <pc:docMk/>
          <pc:sldMk cId="0" sldId="282"/>
        </pc:sldMkLst>
      </pc:sldChg>
      <pc:sldChg chg="del">
        <pc:chgData name="Aikaterini Gari" userId="a863f5459f56d463" providerId="LiveId" clId="{2F1A734E-06C0-47B1-8D71-AB341D5D43BB}" dt="2024-10-09T14:24:02.488" v="256" actId="2696"/>
        <pc:sldMkLst>
          <pc:docMk/>
          <pc:sldMk cId="0" sldId="283"/>
        </pc:sldMkLst>
      </pc:sldChg>
      <pc:sldChg chg="del">
        <pc:chgData name="Aikaterini Gari" userId="a863f5459f56d463" providerId="LiveId" clId="{2F1A734E-06C0-47B1-8D71-AB341D5D43BB}" dt="2024-10-09T14:24:02.488" v="256" actId="2696"/>
        <pc:sldMkLst>
          <pc:docMk/>
          <pc:sldMk cId="0" sldId="284"/>
        </pc:sldMkLst>
      </pc:sldChg>
      <pc:sldChg chg="del">
        <pc:chgData name="Aikaterini Gari" userId="a863f5459f56d463" providerId="LiveId" clId="{2F1A734E-06C0-47B1-8D71-AB341D5D43BB}" dt="2024-10-09T14:24:02.488" v="256" actId="2696"/>
        <pc:sldMkLst>
          <pc:docMk/>
          <pc:sldMk cId="0" sldId="285"/>
        </pc:sldMkLst>
      </pc:sldChg>
      <pc:sldChg chg="del">
        <pc:chgData name="Aikaterini Gari" userId="a863f5459f56d463" providerId="LiveId" clId="{2F1A734E-06C0-47B1-8D71-AB341D5D43BB}" dt="2024-10-09T14:24:02.488" v="256" actId="2696"/>
        <pc:sldMkLst>
          <pc:docMk/>
          <pc:sldMk cId="0" sldId="286"/>
        </pc:sldMkLst>
      </pc:sldChg>
      <pc:sldChg chg="del">
        <pc:chgData name="Aikaterini Gari" userId="a863f5459f56d463" providerId="LiveId" clId="{2F1A734E-06C0-47B1-8D71-AB341D5D43BB}" dt="2024-10-09T14:24:02.488" v="256" actId="2696"/>
        <pc:sldMkLst>
          <pc:docMk/>
          <pc:sldMk cId="0" sldId="287"/>
        </pc:sldMkLst>
      </pc:sldChg>
      <pc:sldChg chg="add">
        <pc:chgData name="Aikaterini Gari" userId="a863f5459f56d463" providerId="LiveId" clId="{2F1A734E-06C0-47B1-8D71-AB341D5D43BB}" dt="2024-10-02T13:45:32.309" v="0"/>
        <pc:sldMkLst>
          <pc:docMk/>
          <pc:sldMk cId="0" sldId="333"/>
        </pc:sldMkLst>
      </pc:sldChg>
      <pc:sldChg chg="modSp add mod">
        <pc:chgData name="Aikaterini Gari" userId="a863f5459f56d463" providerId="LiveId" clId="{2F1A734E-06C0-47B1-8D71-AB341D5D43BB}" dt="2024-10-08T19:50:10.868" v="254" actId="20577"/>
        <pc:sldMkLst>
          <pc:docMk/>
          <pc:sldMk cId="0" sldId="334"/>
        </pc:sldMkLst>
      </pc:sldChg>
      <pc:sldChg chg="add del">
        <pc:chgData name="Aikaterini Gari" userId="a863f5459f56d463" providerId="LiveId" clId="{2F1A734E-06C0-47B1-8D71-AB341D5D43BB}" dt="2024-10-09T14:24:02.488" v="256" actId="2696"/>
        <pc:sldMkLst>
          <pc:docMk/>
          <pc:sldMk cId="0" sldId="339"/>
        </pc:sldMkLst>
      </pc:sldChg>
      <pc:sldChg chg="del">
        <pc:chgData name="Aikaterini Gari" userId="a863f5459f56d463" providerId="LiveId" clId="{2F1A734E-06C0-47B1-8D71-AB341D5D43BB}" dt="2024-10-09T14:24:02.488" v="256" actId="2696"/>
        <pc:sldMkLst>
          <pc:docMk/>
          <pc:sldMk cId="0" sldId="351"/>
        </pc:sldMkLst>
      </pc:sldChg>
      <pc:sldChg chg="del">
        <pc:chgData name="Aikaterini Gari" userId="a863f5459f56d463" providerId="LiveId" clId="{2F1A734E-06C0-47B1-8D71-AB341D5D43BB}" dt="2024-10-09T14:24:02.488" v="256" actId="2696"/>
        <pc:sldMkLst>
          <pc:docMk/>
          <pc:sldMk cId="0" sldId="352"/>
        </pc:sldMkLst>
      </pc:sldChg>
      <pc:sldChg chg="del">
        <pc:chgData name="Aikaterini Gari" userId="a863f5459f56d463" providerId="LiveId" clId="{2F1A734E-06C0-47B1-8D71-AB341D5D43BB}" dt="2024-10-09T14:24:02.488" v="256" actId="2696"/>
        <pc:sldMkLst>
          <pc:docMk/>
          <pc:sldMk cId="0" sldId="353"/>
        </pc:sldMkLst>
      </pc:sldChg>
      <pc:sldChg chg="del">
        <pc:chgData name="Aikaterini Gari" userId="a863f5459f56d463" providerId="LiveId" clId="{2F1A734E-06C0-47B1-8D71-AB341D5D43BB}" dt="2024-10-09T14:24:02.488" v="256" actId="2696"/>
        <pc:sldMkLst>
          <pc:docMk/>
          <pc:sldMk cId="1504987222" sldId="354"/>
        </pc:sldMkLst>
      </pc:sldChg>
      <pc:sldChg chg="add del">
        <pc:chgData name="Aikaterini Gari" userId="a863f5459f56d463" providerId="LiveId" clId="{2F1A734E-06C0-47B1-8D71-AB341D5D43BB}" dt="2024-10-08T19:42:22.406" v="54" actId="2696"/>
        <pc:sldMkLst>
          <pc:docMk/>
          <pc:sldMk cId="0" sldId="356"/>
        </pc:sldMkLst>
      </pc:sldChg>
      <pc:sldChg chg="modSp add mod">
        <pc:chgData name="Aikaterini Gari" userId="a863f5459f56d463" providerId="LiveId" clId="{2F1A734E-06C0-47B1-8D71-AB341D5D43BB}" dt="2024-10-08T19:44:26.792" v="146" actId="20577"/>
        <pc:sldMkLst>
          <pc:docMk/>
          <pc:sldMk cId="674584456" sldId="356"/>
        </pc:sldMkLst>
      </pc:sldChg>
      <pc:sldChg chg="add del">
        <pc:chgData name="Aikaterini Gari" userId="a863f5459f56d463" providerId="LiveId" clId="{2F1A734E-06C0-47B1-8D71-AB341D5D43BB}" dt="2024-10-09T14:24:02.488" v="256" actId="2696"/>
        <pc:sldMkLst>
          <pc:docMk/>
          <pc:sldMk cId="275381176" sldId="358"/>
        </pc:sldMkLst>
      </pc:sldChg>
      <pc:sldChg chg="add">
        <pc:chgData name="Aikaterini Gari" userId="a863f5459f56d463" providerId="LiveId" clId="{2F1A734E-06C0-47B1-8D71-AB341D5D43BB}" dt="2024-10-02T13:45:32.309" v="0"/>
        <pc:sldMkLst>
          <pc:docMk/>
          <pc:sldMk cId="1926901484" sldId="359"/>
        </pc:sldMkLst>
      </pc:sldChg>
    </pc:docChg>
  </pc:docChgLst>
  <pc:docChgLst>
    <pc:chgData name="Aikaterini Gari" userId="a863f5459f56d463" providerId="LiveId" clId="{AE36D1D4-1903-4B3F-A7A8-6CD9411506BD}"/>
    <pc:docChg chg="addSld modSld">
      <pc:chgData name="Aikaterini Gari" userId="a863f5459f56d463" providerId="LiveId" clId="{AE36D1D4-1903-4B3F-A7A8-6CD9411506BD}" dt="2025-10-11T17:01:24.651" v="0"/>
      <pc:docMkLst>
        <pc:docMk/>
      </pc:docMkLst>
      <pc:sldChg chg="add">
        <pc:chgData name="Aikaterini Gari" userId="a863f5459f56d463" providerId="LiveId" clId="{AE36D1D4-1903-4B3F-A7A8-6CD9411506BD}" dt="2025-10-11T17:01:24.651" v="0"/>
        <pc:sldMkLst>
          <pc:docMk/>
          <pc:sldMk cId="0" sldId="339"/>
        </pc:sldMkLst>
      </pc:sldChg>
      <pc:sldChg chg="add">
        <pc:chgData name="Aikaterini Gari" userId="a863f5459f56d463" providerId="LiveId" clId="{AE36D1D4-1903-4B3F-A7A8-6CD9411506BD}" dt="2025-10-11T17:01:24.651" v="0"/>
        <pc:sldMkLst>
          <pc:docMk/>
          <pc:sldMk cId="275381176" sldId="358"/>
        </pc:sldMkLst>
      </pc:sldChg>
      <pc:sldChg chg="add">
        <pc:chgData name="Aikaterini Gari" userId="a863f5459f56d463" providerId="LiveId" clId="{AE36D1D4-1903-4B3F-A7A8-6CD9411506BD}" dt="2025-10-11T17:01:24.651" v="0"/>
        <pc:sldMkLst>
          <pc:docMk/>
          <pc:sldMk cId="0" sldId="360"/>
        </pc:sldMkLst>
      </pc:sldChg>
      <pc:sldChg chg="add">
        <pc:chgData name="Aikaterini Gari" userId="a863f5459f56d463" providerId="LiveId" clId="{AE36D1D4-1903-4B3F-A7A8-6CD9411506BD}" dt="2025-10-11T17:01:24.651" v="0"/>
        <pc:sldMkLst>
          <pc:docMk/>
          <pc:sldMk cId="2839095987" sldId="420"/>
        </pc:sldMkLst>
      </pc:sldChg>
      <pc:sldChg chg="add">
        <pc:chgData name="Aikaterini Gari" userId="a863f5459f56d463" providerId="LiveId" clId="{AE36D1D4-1903-4B3F-A7A8-6CD9411506BD}" dt="2025-10-11T17:01:24.651" v="0"/>
        <pc:sldMkLst>
          <pc:docMk/>
          <pc:sldMk cId="3071984693" sldId="421"/>
        </pc:sldMkLst>
      </pc:sldChg>
      <pc:sldChg chg="add">
        <pc:chgData name="Aikaterini Gari" userId="a863f5459f56d463" providerId="LiveId" clId="{AE36D1D4-1903-4B3F-A7A8-6CD9411506BD}" dt="2025-10-11T17:01:24.651" v="0"/>
        <pc:sldMkLst>
          <pc:docMk/>
          <pc:sldMk cId="4023056189" sldId="422"/>
        </pc:sldMkLst>
      </pc:sldChg>
      <pc:sldChg chg="add">
        <pc:chgData name="Aikaterini Gari" userId="a863f5459f56d463" providerId="LiveId" clId="{AE36D1D4-1903-4B3F-A7A8-6CD9411506BD}" dt="2025-10-11T17:01:24.651" v="0"/>
        <pc:sldMkLst>
          <pc:docMk/>
          <pc:sldMk cId="1459471377" sldId="423"/>
        </pc:sldMkLst>
      </pc:sldChg>
      <pc:sldChg chg="add">
        <pc:chgData name="Aikaterini Gari" userId="a863f5459f56d463" providerId="LiveId" clId="{AE36D1D4-1903-4B3F-A7A8-6CD9411506BD}" dt="2025-10-11T17:01:24.651" v="0"/>
        <pc:sldMkLst>
          <pc:docMk/>
          <pc:sldMk cId="617440060" sldId="424"/>
        </pc:sldMkLst>
      </pc:sldChg>
      <pc:sldChg chg="add">
        <pc:chgData name="Aikaterini Gari" userId="a863f5459f56d463" providerId="LiveId" clId="{AE36D1D4-1903-4B3F-A7A8-6CD9411506BD}" dt="2025-10-11T17:01:24.651" v="0"/>
        <pc:sldMkLst>
          <pc:docMk/>
          <pc:sldMk cId="843125937" sldId="42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71A88DB-517F-4F5C-A691-EF3DE6AB83E6}" type="datetimeFigureOut">
              <a:rPr lang="el-GR"/>
              <a:pPr>
                <a:defRPr/>
              </a:pPr>
              <a:t>11/10/2025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092200" y="685800"/>
            <a:ext cx="46736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/>
              <a:t>Kλικ για επεξεργασία των στυλ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48C93B7-2AFD-4D9A-9CC6-2F4083D93FE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215900" y="915988"/>
            <a:ext cx="8137525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215900" y="1338263"/>
            <a:ext cx="2160588" cy="2322512"/>
            <a:chOff x="144" y="912"/>
            <a:chExt cx="1440" cy="1584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4" cy="612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0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2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3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4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5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6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53" cy="134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7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</p:grp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252413" y="5703888"/>
            <a:ext cx="8135937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36850" y="1266825"/>
            <a:ext cx="5543550" cy="2112963"/>
          </a:xfrm>
        </p:spPr>
        <p:txBody>
          <a:bodyPr/>
          <a:lstStyle>
            <a:lvl1pPr>
              <a:defRPr sz="4200"/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08288" y="3943350"/>
            <a:ext cx="5472112" cy="1338263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 b="1"/>
            </a:lvl1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2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31800" y="5773738"/>
            <a:ext cx="2016125" cy="4222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221EE-4220-46E7-AFDD-00083A5C785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7506C-E08F-4B95-AEC8-FAA5289ADED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422275"/>
            <a:ext cx="1655763" cy="521017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584325" y="422275"/>
            <a:ext cx="4816475" cy="521017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694F4-105E-4D43-BA1F-0A9CFD5B058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558F8-7F39-4990-BB4A-9D44C9AD8A0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2625" y="4071938"/>
            <a:ext cx="7345363" cy="12588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82625" y="2686050"/>
            <a:ext cx="7345363" cy="138588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C0FF0-3C5C-4357-9B72-24CE4AA4EE4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584325" y="1830388"/>
            <a:ext cx="3235325" cy="3802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972050" y="1830388"/>
            <a:ext cx="3236913" cy="3802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262D7-DDD9-4878-85CF-651202FC114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31800" y="254000"/>
            <a:ext cx="7777163" cy="1055688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31800" y="1419225"/>
            <a:ext cx="3817938" cy="590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31800" y="2009775"/>
            <a:ext cx="3817938" cy="36512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389438" y="1419225"/>
            <a:ext cx="3819525" cy="590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389438" y="2009775"/>
            <a:ext cx="3819525" cy="36512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A1EC35-BD1D-49FD-82EB-9DC5332B2FF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sp>
        <p:nvSpPr>
          <p:cNvPr id="9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3012FB-C51B-4C9F-913C-BC89394564B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4C169-54FC-49C9-A3CB-F050FCD2F6C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31800" y="252413"/>
            <a:ext cx="2843213" cy="1073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378200" y="252413"/>
            <a:ext cx="4830763" cy="54086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31800" y="1325563"/>
            <a:ext cx="2843213" cy="43354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6D85F1-FC6F-439B-B556-8D10CAB484A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93863" y="4435475"/>
            <a:ext cx="5184775" cy="523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693863" y="566738"/>
            <a:ext cx="5184775" cy="38020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93863" y="4959350"/>
            <a:ext cx="5184775" cy="7445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6F3E86-2517-4470-B7D3-B9BCD5F4B7C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84325" y="422275"/>
            <a:ext cx="6624638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588" tIns="42794" rIns="85588" bIns="4279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84325" y="1830388"/>
            <a:ext cx="6624638" cy="3802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588" tIns="42794" rIns="85588" bIns="427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52750" y="5773738"/>
            <a:ext cx="2735263" cy="42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588" tIns="42794" rIns="85588" bIns="42794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192838" y="5773738"/>
            <a:ext cx="2016125" cy="42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588" tIns="42794" rIns="85588" bIns="42794" numCol="1" anchor="t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06ECD23-A9B3-4F50-BDEE-DEF9BFB9315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252413" y="5703888"/>
            <a:ext cx="8135937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215900" y="280988"/>
            <a:ext cx="8137525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215900" y="422275"/>
            <a:ext cx="1177925" cy="1268413"/>
            <a:chOff x="144" y="288"/>
            <a:chExt cx="785" cy="864"/>
          </a:xfrm>
        </p:grpSpPr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526" y="288"/>
              <a:ext cx="29" cy="47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398" y="288"/>
              <a:ext cx="29" cy="33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4350" name="Rectangle 14"/>
            <p:cNvSpPr>
              <a:spLocks noChangeArrowheads="1"/>
            </p:cNvSpPr>
            <p:nvPr/>
          </p:nvSpPr>
          <p:spPr bwMode="auto">
            <a:xfrm>
              <a:off x="271" y="288"/>
              <a:ext cx="29" cy="19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4351" name="Rectangle 15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4352" name="Rectangle 16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4353" name="Rectangle 17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4354" name="Rectangle 18"/>
            <p:cNvSpPr>
              <a:spLocks noChangeArrowheads="1"/>
            </p:cNvSpPr>
            <p:nvPr/>
          </p:nvSpPr>
          <p:spPr bwMode="auto">
            <a:xfrm>
              <a:off x="715" y="288"/>
              <a:ext cx="22" cy="66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4355" name="Rectangle 19"/>
            <p:cNvSpPr>
              <a:spLocks noChangeArrowheads="1"/>
            </p:cNvSpPr>
            <p:nvPr/>
          </p:nvSpPr>
          <p:spPr bwMode="auto">
            <a:xfrm>
              <a:off x="776" y="288"/>
              <a:ext cx="32" cy="7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4356" name="Rectangle 20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4357" name="Rectangle 21"/>
            <p:cNvSpPr>
              <a:spLocks noChangeArrowheads="1"/>
            </p:cNvSpPr>
            <p:nvPr/>
          </p:nvSpPr>
          <p:spPr bwMode="auto">
            <a:xfrm>
              <a:off x="901" y="288"/>
              <a:ext cx="28" cy="86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</p:grpSp>
      <p:sp>
        <p:nvSpPr>
          <p:cNvPr id="14358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5770563"/>
            <a:ext cx="2016125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588" tIns="42794" rIns="85588" bIns="42794" numCol="1" anchor="t" anchorCtr="0" compatLnSpc="1">
            <a:prstTxWarp prst="textNoShape">
              <a:avLst/>
            </a:prstTxWarp>
          </a:bodyPr>
          <a:lstStyle>
            <a:lvl1pPr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855663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+mj-lt"/>
          <a:ea typeface="+mj-ea"/>
          <a:cs typeface="+mj-cs"/>
        </a:defRPr>
      </a:lvl1pPr>
      <a:lvl2pPr algn="l" defTabSz="855663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2pPr>
      <a:lvl3pPr algn="l" defTabSz="855663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3pPr>
      <a:lvl4pPr algn="l" defTabSz="855663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4pPr>
      <a:lvl5pPr algn="l" defTabSz="855663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5pPr>
      <a:lvl6pPr marL="457200" algn="l" defTabSz="855663" rtl="0" fontAlgn="base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6pPr>
      <a:lvl7pPr marL="914400" algn="l" defTabSz="855663" rtl="0" fontAlgn="base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7pPr>
      <a:lvl8pPr marL="1371600" algn="l" defTabSz="855663" rtl="0" fontAlgn="base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8pPr>
      <a:lvl9pPr marL="1828800" algn="l" defTabSz="855663" rtl="0" fontAlgn="base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9pPr>
    </p:titleStyle>
    <p:bodyStyle>
      <a:lvl1pPr marL="320675" indent="-320675" algn="l" defTabSz="855663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itchFamily="2" charset="2"/>
        <a:buChar char="o"/>
        <a:defRPr sz="2600">
          <a:solidFill>
            <a:schemeClr val="tx2"/>
          </a:solidFill>
          <a:latin typeface="+mn-lt"/>
          <a:ea typeface="+mn-ea"/>
          <a:cs typeface="+mn-cs"/>
        </a:defRPr>
      </a:lvl1pPr>
      <a:lvl2pPr marL="695325" indent="-266700" algn="l" defTabSz="855663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300">
          <a:solidFill>
            <a:schemeClr val="tx2"/>
          </a:solidFill>
          <a:latin typeface="+mn-lt"/>
        </a:defRPr>
      </a:lvl2pPr>
      <a:lvl3pPr marL="1069975" indent="-214313" algn="l" defTabSz="855663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p"/>
        <a:defRPr sz="2100">
          <a:solidFill>
            <a:schemeClr val="tx2"/>
          </a:solidFill>
          <a:latin typeface="+mn-lt"/>
        </a:defRPr>
      </a:lvl3pPr>
      <a:lvl4pPr marL="1497013" indent="-212725" algn="l" defTabSz="855663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900">
          <a:solidFill>
            <a:schemeClr val="tx2"/>
          </a:solidFill>
          <a:latin typeface="+mn-lt"/>
        </a:defRPr>
      </a:lvl4pPr>
      <a:lvl5pPr marL="1925638" indent="-214313" algn="l" defTabSz="855663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1900">
          <a:solidFill>
            <a:schemeClr val="tx2"/>
          </a:solidFill>
          <a:latin typeface="+mn-lt"/>
        </a:defRPr>
      </a:lvl5pPr>
      <a:lvl6pPr marL="2382838" indent="-214313" algn="l" defTabSz="855663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1900">
          <a:solidFill>
            <a:schemeClr val="tx2"/>
          </a:solidFill>
          <a:latin typeface="+mn-lt"/>
        </a:defRPr>
      </a:lvl6pPr>
      <a:lvl7pPr marL="2840038" indent="-214313" algn="l" defTabSz="855663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1900">
          <a:solidFill>
            <a:schemeClr val="tx2"/>
          </a:solidFill>
          <a:latin typeface="+mn-lt"/>
        </a:defRPr>
      </a:lvl7pPr>
      <a:lvl8pPr marL="3297238" indent="-214313" algn="l" defTabSz="855663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1900">
          <a:solidFill>
            <a:schemeClr val="tx2"/>
          </a:solidFill>
          <a:latin typeface="+mn-lt"/>
        </a:defRPr>
      </a:lvl8pPr>
      <a:lvl9pPr marL="3754438" indent="-214313" algn="l" defTabSz="855663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1900">
          <a:solidFill>
            <a:schemeClr val="tx2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20181" y="1266825"/>
            <a:ext cx="5760219" cy="2549897"/>
          </a:xfrm>
        </p:spPr>
        <p:txBody>
          <a:bodyPr/>
          <a:lstStyle/>
          <a:p>
            <a:pPr eaLnBrk="1" hangingPunct="1"/>
            <a:r>
              <a:rPr lang="el-GR" sz="3200" dirty="0">
                <a:solidFill>
                  <a:srgbClr val="DDDDDD"/>
                </a:solidFill>
                <a:latin typeface="+mn-lt"/>
              </a:rPr>
              <a:t>ΚΟΙΝΩΝΙΚΗ ΨΥΧΟΛΟΓΙΑ Ι</a:t>
            </a:r>
            <a:br>
              <a:rPr lang="en-US" sz="3600" dirty="0">
                <a:solidFill>
                  <a:srgbClr val="DDDDDD"/>
                </a:solidFill>
                <a:latin typeface="+mn-lt"/>
              </a:rPr>
            </a:br>
            <a:r>
              <a:rPr lang="en-US" sz="3600" dirty="0">
                <a:solidFill>
                  <a:srgbClr val="DDDDDD"/>
                </a:solidFill>
                <a:latin typeface="+mn-lt"/>
              </a:rPr>
              <a:t>e-class: </a:t>
            </a:r>
            <a:r>
              <a:rPr lang="en-US" sz="2800" dirty="0">
                <a:solidFill>
                  <a:srgbClr val="FFC000"/>
                </a:solidFill>
                <a:latin typeface="+mn-lt"/>
              </a:rPr>
              <a:t>PSYCH440</a:t>
            </a:r>
            <a:br>
              <a:rPr lang="el-GR" sz="2800" dirty="0">
                <a:solidFill>
                  <a:srgbClr val="FF6600"/>
                </a:solidFill>
                <a:latin typeface="+mn-lt"/>
              </a:rPr>
            </a:br>
            <a:br>
              <a:rPr lang="el-GR" sz="2800" dirty="0">
                <a:solidFill>
                  <a:srgbClr val="FF6600"/>
                </a:solidFill>
                <a:latin typeface="+mn-lt"/>
              </a:rPr>
            </a:br>
            <a:r>
              <a:rPr lang="el-GR" sz="2800" dirty="0">
                <a:solidFill>
                  <a:srgbClr val="FFC000"/>
                </a:solidFill>
                <a:latin typeface="+mn-lt"/>
              </a:rPr>
              <a:t>Ακαδ. Έτος 2024-2025</a:t>
            </a:r>
            <a:endParaRPr lang="en-AU" sz="2800" dirty="0">
              <a:solidFill>
                <a:srgbClr val="FFC000"/>
              </a:solidFill>
              <a:latin typeface="+mn-lt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04157" y="4104754"/>
            <a:ext cx="5976243" cy="1176859"/>
          </a:xfrm>
        </p:spPr>
        <p:txBody>
          <a:bodyPr/>
          <a:lstStyle/>
          <a:p>
            <a:pPr eaLnBrk="1" hangingPunct="1"/>
            <a:r>
              <a:rPr lang="el-GR" dirty="0">
                <a:solidFill>
                  <a:srgbClr val="DDDDDD"/>
                </a:solidFill>
              </a:rPr>
              <a:t>ΚΑΤΕΡΙΝΑ ΓΚΑΡΗ</a:t>
            </a:r>
          </a:p>
          <a:p>
            <a:pPr eaLnBrk="1" hangingPunct="1"/>
            <a:r>
              <a:rPr lang="el-GR" sz="2000" dirty="0">
                <a:solidFill>
                  <a:srgbClr val="DDDDDD"/>
                </a:solidFill>
              </a:rPr>
              <a:t>ΚΑΘΗΓΗΤΡΙΑ ΚΟΙΝΩΝΙΚΗΣ ΨΥΧΟΛΟΓΙΑΣ</a:t>
            </a:r>
            <a:endParaRPr lang="en-AU" sz="2000" dirty="0">
              <a:solidFill>
                <a:srgbClr val="DDDDD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84077" y="720378"/>
            <a:ext cx="6769100" cy="754831"/>
          </a:xfrm>
        </p:spPr>
        <p:txBody>
          <a:bodyPr/>
          <a:lstStyle/>
          <a:p>
            <a:pPr eaLnBrk="1" hangingPunct="1"/>
            <a:r>
              <a:rPr lang="el-GR" sz="2800" b="1" dirty="0">
                <a:solidFill>
                  <a:srgbClr val="FFC000"/>
                </a:solidFill>
                <a:latin typeface="Tahoma" pitchFamily="34" charset="0"/>
              </a:rPr>
              <a:t>Μέθοδος συσχετίσεων</a:t>
            </a:r>
            <a:r>
              <a:rPr lang="en-US" sz="2800" b="1" dirty="0">
                <a:solidFill>
                  <a:srgbClr val="FFC000"/>
                </a:solidFill>
                <a:latin typeface="Tahoma" pitchFamily="34" charset="0"/>
              </a:rPr>
              <a:t> </a:t>
            </a:r>
            <a:r>
              <a:rPr lang="el-GR" sz="2800" b="1" dirty="0">
                <a:solidFill>
                  <a:srgbClr val="FFC000"/>
                </a:solidFill>
                <a:latin typeface="Tahoma" pitchFamily="34" charset="0"/>
              </a:rPr>
              <a:t>ή </a:t>
            </a:r>
            <a:r>
              <a:rPr lang="el-GR" sz="2800" b="1" dirty="0" err="1">
                <a:solidFill>
                  <a:srgbClr val="FFC000"/>
                </a:solidFill>
                <a:latin typeface="Tahoma" pitchFamily="34" charset="0"/>
              </a:rPr>
              <a:t>συναφειακή</a:t>
            </a:r>
            <a:r>
              <a:rPr lang="el-GR" sz="2800" b="1" dirty="0">
                <a:solidFill>
                  <a:srgbClr val="FFC000"/>
                </a:solidFill>
                <a:latin typeface="Tahoma" pitchFamily="34" charset="0"/>
              </a:rPr>
              <a:t> έρευνα </a:t>
            </a:r>
            <a:r>
              <a:rPr lang="el-GR" sz="2800" dirty="0">
                <a:solidFill>
                  <a:srgbClr val="FFC000"/>
                </a:solidFill>
                <a:latin typeface="Tahoma" pitchFamily="34" charset="0"/>
              </a:rPr>
              <a:t>(</a:t>
            </a:r>
            <a:r>
              <a:rPr lang="en-US" sz="2800" dirty="0" err="1">
                <a:solidFill>
                  <a:srgbClr val="FFC000"/>
                </a:solidFill>
                <a:latin typeface="Tahoma" pitchFamily="34" charset="0"/>
              </a:rPr>
              <a:t>correlational</a:t>
            </a:r>
            <a:r>
              <a:rPr lang="en-US" sz="2800" dirty="0">
                <a:solidFill>
                  <a:srgbClr val="FFC000"/>
                </a:solidFill>
                <a:latin typeface="Tahoma" pitchFamily="34" charset="0"/>
              </a:rPr>
              <a:t> study)</a:t>
            </a:r>
            <a:br>
              <a:rPr lang="el-GR" sz="2800" i="1" dirty="0">
                <a:solidFill>
                  <a:schemeClr val="folHlink"/>
                </a:solidFill>
              </a:rPr>
            </a:br>
            <a:endParaRPr lang="en-AU" sz="2800" i="1" dirty="0">
              <a:solidFill>
                <a:schemeClr val="folHlink"/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5925" y="1584474"/>
            <a:ext cx="7993038" cy="3960664"/>
          </a:xfrm>
        </p:spPr>
        <p:txBody>
          <a:bodyPr/>
          <a:lstStyle/>
          <a:p>
            <a:pPr marL="495300" indent="-495300" eaLnBrk="1" hangingPunct="1"/>
            <a:r>
              <a:rPr lang="el-GR" dirty="0"/>
              <a:t>Η ύπαρξη ή μη-ύπαρξη σχέσης μεταξύ δύο ή περισσότερων μεταβλητών</a:t>
            </a:r>
          </a:p>
          <a:p>
            <a:pPr marL="495300" indent="-495300" eaLnBrk="1" hangingPunct="1">
              <a:buFont typeface="Wingdings" pitchFamily="2" charset="2"/>
              <a:buNone/>
            </a:pPr>
            <a:r>
              <a:rPr lang="el-GR" i="1" dirty="0"/>
              <a:t>       </a:t>
            </a:r>
            <a:r>
              <a:rPr lang="el-GR" sz="2400" i="1" dirty="0"/>
              <a:t>Π.χ. σύγκριση αυτοπεποίθησης εκείνων που έχουν υπάρξει θύματα εγκληματικής ενέργειας και εκείνων που δεν έχουν υπάρξει</a:t>
            </a:r>
          </a:p>
          <a:p>
            <a:pPr marL="495300" indent="-495300" eaLnBrk="1" hangingPunct="1"/>
            <a:r>
              <a:rPr lang="el-GR" dirty="0"/>
              <a:t>Δεν συνάγονται αιτιώδεις σχέσεις μεταξύ δύο μεταβλητών αλλά συμπεράσματα για την ύπαρξη-ή μη μιας σχέσης μεταξύ τους ή με μια τρίτη μεταβλητή.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08010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2800" b="1" dirty="0">
                <a:solidFill>
                  <a:srgbClr val="FFC000"/>
                </a:solidFill>
              </a:rPr>
              <a:t>Μέθοδος δημοσκόπησης </a:t>
            </a:r>
            <a:r>
              <a:rPr lang="en-US" sz="2800" dirty="0">
                <a:solidFill>
                  <a:srgbClr val="FFC000"/>
                </a:solidFill>
              </a:rPr>
              <a:t>(sample survey and/or </a:t>
            </a:r>
            <a:r>
              <a:rPr lang="en-US" sz="2800" dirty="0" err="1">
                <a:solidFill>
                  <a:srgbClr val="FFC000"/>
                </a:solidFill>
              </a:rPr>
              <a:t>judgement</a:t>
            </a:r>
            <a:r>
              <a:rPr lang="en-US" sz="2800" dirty="0">
                <a:solidFill>
                  <a:srgbClr val="FFC000"/>
                </a:solidFill>
              </a:rPr>
              <a:t> task)</a:t>
            </a:r>
            <a:br>
              <a:rPr lang="el-GR" sz="2800" i="1" dirty="0">
                <a:solidFill>
                  <a:srgbClr val="FFC000"/>
                </a:solidFill>
              </a:rPr>
            </a:br>
            <a:endParaRPr lang="en-AU" sz="2800" i="1" dirty="0">
              <a:solidFill>
                <a:srgbClr val="FFC000"/>
              </a:solidFill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8013" y="1512888"/>
            <a:ext cx="7560839" cy="4119562"/>
          </a:xfrm>
        </p:spPr>
        <p:txBody>
          <a:bodyPr/>
          <a:lstStyle/>
          <a:p>
            <a:pPr marL="495300" indent="-495300" eaLnBrk="1" hangingPunct="1">
              <a:lnSpc>
                <a:spcPct val="80000"/>
              </a:lnSpc>
            </a:pPr>
            <a:r>
              <a:rPr lang="el-GR" dirty="0"/>
              <a:t>Ερωτηματολόγιο ή συνέντευξη – κλειστές και/ή ανοικτές ερωτήσεις</a:t>
            </a:r>
          </a:p>
          <a:p>
            <a:pPr marL="495300" indent="-495300" eaLnBrk="1" hangingPunct="1">
              <a:lnSpc>
                <a:spcPct val="80000"/>
              </a:lnSpc>
            </a:pPr>
            <a:r>
              <a:rPr lang="el-GR" dirty="0"/>
              <a:t>Καταλληλότητα του δείγματος</a:t>
            </a:r>
          </a:p>
          <a:p>
            <a:pPr marL="495300" indent="-4953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200" i="1" dirty="0"/>
              <a:t>      </a:t>
            </a:r>
            <a:r>
              <a:rPr lang="el-GR" sz="2100" i="1" dirty="0"/>
              <a:t>Π.χ. μελέτη των προκαταλήψεων που αντιμετωπίζουν οι μετανάστες εργάτες στη Γερμανία</a:t>
            </a:r>
          </a:p>
          <a:p>
            <a:pPr marL="495300" indent="-495300"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sz="2100" i="1" dirty="0"/>
          </a:p>
          <a:p>
            <a:pPr marL="495300" indent="-4953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100" i="1" dirty="0"/>
              <a:t> </a:t>
            </a:r>
            <a:r>
              <a:rPr lang="el-GR" i="1" dirty="0">
                <a:solidFill>
                  <a:srgbClr val="FFC000"/>
                </a:solidFill>
              </a:rPr>
              <a:t>Ζητήματα που τίθενται:</a:t>
            </a:r>
          </a:p>
          <a:p>
            <a:pPr marL="495300" indent="-495300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l-GR" sz="2300" dirty="0"/>
              <a:t>Ικανοποιητική γενικευσιμότητα </a:t>
            </a:r>
          </a:p>
          <a:p>
            <a:pPr marL="495300" indent="-495300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l-GR" sz="2300" dirty="0"/>
              <a:t>Ελλιπώς κατασκευασμένα ερωτηματολόγια που</a:t>
            </a:r>
          </a:p>
          <a:p>
            <a:pPr marL="495300" indent="-4953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300" dirty="0"/>
              <a:t>       οδηγούν τους ερωτώμενους σε «αποκριτική στάση»</a:t>
            </a:r>
          </a:p>
          <a:p>
            <a:pPr marL="495300" indent="-495300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l-GR" sz="2300" dirty="0"/>
              <a:t> Ακατάλληλο </a:t>
            </a:r>
            <a:r>
              <a:rPr lang="el-GR" sz="2400" dirty="0"/>
              <a:t>δείγμα που οδηγεί σε «άχρηστα  δεδομένα».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3333343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3300" dirty="0">
                <a:solidFill>
                  <a:srgbClr val="FFC000"/>
                </a:solidFill>
              </a:rPr>
              <a:t>Άλλες μη-πειραματικές μέθοδοι</a:t>
            </a:r>
            <a:endParaRPr lang="en-AU" sz="3300" dirty="0">
              <a:solidFill>
                <a:srgbClr val="FFC000"/>
              </a:solidFill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sz="2800">
                <a:latin typeface="Tahoma" pitchFamily="34" charset="0"/>
              </a:rPr>
              <a:t>Αρχειακή έρευνα</a:t>
            </a:r>
          </a:p>
          <a:p>
            <a:pPr eaLnBrk="1" hangingPunct="1"/>
            <a:r>
              <a:rPr lang="el-GR" sz="2800">
                <a:latin typeface="Tahoma" pitchFamily="34" charset="0"/>
              </a:rPr>
              <a:t>Μελέτη περίπτωσης</a:t>
            </a:r>
            <a:endParaRPr lang="en-AU" sz="280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4545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2800" b="1" dirty="0">
                <a:solidFill>
                  <a:srgbClr val="FFC000"/>
                </a:solidFill>
                <a:latin typeface="Tahoma" pitchFamily="34" charset="0"/>
              </a:rPr>
              <a:t>Αρχειακή έρευνα</a:t>
            </a:r>
            <a:br>
              <a:rPr lang="el-GR" sz="2800" dirty="0">
                <a:solidFill>
                  <a:srgbClr val="FFC000"/>
                </a:solidFill>
                <a:latin typeface="Tahoma" pitchFamily="34" charset="0"/>
              </a:rPr>
            </a:br>
            <a:endParaRPr lang="el-GR" sz="2800" dirty="0">
              <a:solidFill>
                <a:srgbClr val="FFC000"/>
              </a:solidFill>
              <a:latin typeface="Tahoma" pitchFamily="34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8063" y="1296988"/>
            <a:ext cx="7632700" cy="43354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z="2500" dirty="0"/>
              <a:t>Συγκέντρωση μεγάλου όγκου πληροφοριών που έχουν συλλεγεί από άλλους ερευνητές για πολλούς διαφορετικούς σκοπούς, σε μακρινές χρονικές στιγμές.</a:t>
            </a:r>
          </a:p>
          <a:p>
            <a:pPr eaLnBrk="1" hangingPunct="1">
              <a:lnSpc>
                <a:spcPct val="90000"/>
              </a:lnSpc>
            </a:pPr>
            <a:r>
              <a:rPr lang="el-GR" sz="2500" dirty="0"/>
              <a:t>Χρησιμοποιείται για συγκρίσεις μεταξύ πολιτισμών ή εθνών για συγκεκριμένα θέματα π.χ. ψυχική υγεία, αυτοκτονία, εκπαίδευση</a:t>
            </a:r>
          </a:p>
          <a:p>
            <a:pPr eaLnBrk="1" hangingPunct="1">
              <a:lnSpc>
                <a:spcPct val="90000"/>
              </a:lnSpc>
            </a:pPr>
            <a:r>
              <a:rPr lang="el-GR" sz="2500" dirty="0"/>
              <a:t>Χαμηλή αξιοπιστία λόγω χαμηλού ελέγχου στη διαδικασία συλλογής των δεδομένων (έλλειψη σημαντικών δεδομένων, μεροληψίες κλπ)</a:t>
            </a:r>
          </a:p>
        </p:txBody>
      </p:sp>
    </p:spTree>
    <p:extLst>
      <p:ext uri="{BB962C8B-B14F-4D97-AF65-F5344CB8AC3E}">
        <p14:creationId xmlns:p14="http://schemas.microsoft.com/office/powerpoint/2010/main" val="593268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2800" b="1" dirty="0">
                <a:solidFill>
                  <a:srgbClr val="FFC000"/>
                </a:solidFill>
                <a:latin typeface="Tahoma" pitchFamily="34" charset="0"/>
              </a:rPr>
              <a:t>Μελέτη περίπτωσης</a:t>
            </a:r>
            <a:br>
              <a:rPr lang="en-AU" sz="3400" dirty="0">
                <a:solidFill>
                  <a:srgbClr val="FFC000"/>
                </a:solidFill>
                <a:latin typeface="Tahoma" pitchFamily="34" charset="0"/>
              </a:rPr>
            </a:br>
            <a:endParaRPr lang="el-GR" sz="3400" dirty="0">
              <a:solidFill>
                <a:srgbClr val="FFC000"/>
              </a:solidFill>
              <a:latin typeface="Tahoma" pitchFamily="34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973" y="1728490"/>
            <a:ext cx="7992790" cy="390396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z="2400" dirty="0">
                <a:latin typeface="Tahoma" pitchFamily="34" charset="0"/>
              </a:rPr>
              <a:t>Εις βάθος μελέτη μιας περίπτωσης - ατόμου, ομάδας ή γεγονότος - που είναι σπάνια</a:t>
            </a:r>
          </a:p>
          <a:p>
            <a:pPr eaLnBrk="1" hangingPunct="1">
              <a:lnSpc>
                <a:spcPct val="90000"/>
              </a:lnSpc>
            </a:pPr>
            <a:r>
              <a:rPr lang="el-GR" sz="2400" dirty="0">
                <a:latin typeface="Tahoma" pitchFamily="34" charset="0"/>
              </a:rPr>
              <a:t>Χρήση συγκεκριμένων τεχνικών ανάλυσης δεδομένων που συλλέγονται με ερωτηματολόγιο ή συνέντευξη</a:t>
            </a:r>
          </a:p>
          <a:p>
            <a:pPr eaLnBrk="1" hangingPunct="1">
              <a:lnSpc>
                <a:spcPct val="90000"/>
              </a:lnSpc>
            </a:pPr>
            <a:r>
              <a:rPr lang="el-GR" sz="2400" dirty="0">
                <a:latin typeface="Tahoma" pitchFamily="34" charset="0"/>
              </a:rPr>
              <a:t>Χρησιμότητα ευρημάτων για τη διατύπωση υποθέσεων σε νέα έρευνα, στο μέλλον</a:t>
            </a:r>
          </a:p>
          <a:p>
            <a:pPr eaLnBrk="1" hangingPunct="1">
              <a:lnSpc>
                <a:spcPct val="90000"/>
              </a:lnSpc>
            </a:pPr>
            <a:r>
              <a:rPr lang="el-GR" sz="2400" dirty="0">
                <a:latin typeface="Tahoma" pitchFamily="34" charset="0"/>
              </a:rPr>
              <a:t>Χαμηλή αξιοπιστία λόγω μεροληψίας ερευνητών ή συμμετεχόντων, χαμηλή γενικευσιμ</a:t>
            </a:r>
            <a:r>
              <a:rPr lang="el-GR" dirty="0">
                <a:latin typeface="Tahoma" pitchFamily="34" charset="0"/>
              </a:rPr>
              <a:t>ότητα μόνο σε εξ ίσου σπάνιες περιπτώσεις</a:t>
            </a:r>
          </a:p>
        </p:txBody>
      </p:sp>
    </p:spTree>
    <p:extLst>
      <p:ext uri="{BB962C8B-B14F-4D97-AF65-F5344CB8AC3E}">
        <p14:creationId xmlns:p14="http://schemas.microsoft.com/office/powerpoint/2010/main" val="3197696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idx="1"/>
          </p:nvPr>
        </p:nvSpPr>
        <p:spPr>
          <a:xfrm>
            <a:off x="575965" y="792387"/>
            <a:ext cx="7632998" cy="4840064"/>
          </a:xfrm>
        </p:spPr>
        <p:txBody>
          <a:bodyPr/>
          <a:lstStyle/>
          <a:p>
            <a:pPr eaLnBrk="1" hangingPunct="1">
              <a:buNone/>
            </a:pPr>
            <a:r>
              <a:rPr lang="el-GR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       </a:t>
            </a:r>
            <a:r>
              <a:rPr lang="el-GR" sz="2800" b="1" dirty="0">
                <a:solidFill>
                  <a:schemeClr val="tx1"/>
                </a:solidFill>
                <a:latin typeface="Tahoma" pitchFamily="34" charset="0"/>
              </a:rPr>
              <a:t>ΠΑΡΆΔΕΙΓΜΑ 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        Άρθρο με τίτλο: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sz="2800" b="1" dirty="0">
                <a:solidFill>
                  <a:srgbClr val="FF6600"/>
                </a:solidFill>
                <a:latin typeface="Tahoma" pitchFamily="34" charset="0"/>
                <a:cs typeface="Tahoma" pitchFamily="34" charset="0"/>
              </a:rPr>
              <a:t>         </a:t>
            </a:r>
            <a:r>
              <a:rPr lang="el-GR" sz="2400" b="1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«Εμείς οι </a:t>
            </a:r>
            <a:r>
              <a:rPr lang="el-GR" sz="2400" b="1" dirty="0" err="1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Έλληνες…Εμείς</a:t>
            </a:r>
            <a:r>
              <a:rPr lang="el-GR" sz="2400" b="1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οι Ευρωπαίοι»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sz="2800" b="1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  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  Συγγραφείς: 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sz="2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  </a:t>
            </a:r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Δ. </a:t>
            </a:r>
            <a:r>
              <a:rPr lang="el-GR" sz="2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Γεώργας</a:t>
            </a:r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Α. Χαντζή, Α. </a:t>
            </a:r>
            <a:r>
              <a:rPr lang="el-GR" sz="2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Γκαρή</a:t>
            </a:r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Κ. Μυλωνάς, Γ. </a:t>
            </a:r>
            <a:r>
              <a:rPr lang="el-GR" sz="2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Αμπακούμκιν</a:t>
            </a:r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Μ. </a:t>
            </a:r>
            <a:r>
              <a:rPr lang="el-GR" sz="2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Ντάλλα</a:t>
            </a:r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&amp; Σ. </a:t>
            </a:r>
            <a:r>
              <a:rPr lang="el-GR" sz="2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Ανδρεοπούλου</a:t>
            </a:r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(2004). Φυλλάδιο ενημέρωσης εκπαιδευτικών. </a:t>
            </a:r>
            <a:endParaRPr lang="en-AU" sz="24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0363" y="792163"/>
            <a:ext cx="7848600" cy="49688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l-GR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dirty="0">
                <a:solidFill>
                  <a:srgbClr val="FFC000"/>
                </a:solidFill>
              </a:rPr>
              <a:t>           </a:t>
            </a:r>
            <a:r>
              <a:rPr lang="el-GR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Σκοπός του άρθρου:</a:t>
            </a:r>
            <a:r>
              <a:rPr lang="el-GR" dirty="0">
                <a:latin typeface="Tahoma" pitchFamily="34" charset="0"/>
                <a:cs typeface="Tahoma" pitchFamily="34" charset="0"/>
              </a:rPr>
              <a:t> η μελέτη στάσεων και αντιλήψεων για θέματα εθνικής και Ευρωπαϊκής ταυτότητας μελών της εκπαιδευτικής κοινότητας (μαθητών, φοιτητών, εκπαιδευτικών)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l-GR" dirty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          Βασικά θέματα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l-GR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Ατομική ταυτότητα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l-GR" dirty="0">
                <a:latin typeface="Tahoma" pitchFamily="34" charset="0"/>
                <a:cs typeface="Tahoma" pitchFamily="34" charset="0"/>
              </a:rPr>
              <a:t>Εθνική ταυτότητα 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l-GR" dirty="0">
                <a:latin typeface="Tahoma" pitchFamily="34" charset="0"/>
                <a:cs typeface="Tahoma" pitchFamily="34" charset="0"/>
              </a:rPr>
              <a:t>Ευρωπαϊκή ταυτότητα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l-GR" dirty="0">
                <a:latin typeface="Tahoma" pitchFamily="34" charset="0"/>
                <a:cs typeface="Tahoma" pitchFamily="34" charset="0"/>
              </a:rPr>
              <a:t>Αξίες και στάσεις για την Ελλάδα και την Ευρώπη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dirty="0">
                <a:solidFill>
                  <a:srgbClr val="FFC000"/>
                </a:solidFill>
              </a:rPr>
              <a:t>Δομή του άρθρου</a:t>
            </a:r>
          </a:p>
        </p:txBody>
      </p:sp>
      <p:sp>
        <p:nvSpPr>
          <p:cNvPr id="23555" name="2 - Θέση περιεχομένου"/>
          <p:cNvSpPr>
            <a:spLocks noGrp="1"/>
          </p:cNvSpPr>
          <p:nvPr>
            <p:ph idx="1"/>
          </p:nvPr>
        </p:nvSpPr>
        <p:spPr>
          <a:xfrm>
            <a:off x="792163" y="1830388"/>
            <a:ext cx="7416800" cy="3802062"/>
          </a:xfrm>
        </p:spPr>
        <p:txBody>
          <a:bodyPr/>
          <a:lstStyle/>
          <a:p>
            <a:r>
              <a:rPr lang="el-GR" u="sng" dirty="0">
                <a:latin typeface="Tahoma" pitchFamily="34" charset="0"/>
                <a:cs typeface="Tahoma" pitchFamily="34" charset="0"/>
              </a:rPr>
              <a:t>Εισαγωγή</a:t>
            </a:r>
            <a:r>
              <a:rPr lang="el-GR" dirty="0">
                <a:latin typeface="Tahoma" pitchFamily="34" charset="0"/>
                <a:cs typeface="Tahoma" pitchFamily="34" charset="0"/>
              </a:rPr>
              <a:t> (Ταυτότητα και εθνική ταυτότητα, Στόχοι της έρευνας)</a:t>
            </a:r>
          </a:p>
          <a:p>
            <a:pPr>
              <a:buNone/>
            </a:pPr>
            <a:endParaRPr lang="el-GR" dirty="0">
              <a:latin typeface="Tahoma" pitchFamily="34" charset="0"/>
              <a:cs typeface="Tahoma" pitchFamily="34" charset="0"/>
            </a:endParaRPr>
          </a:p>
          <a:p>
            <a:r>
              <a:rPr lang="el-GR" u="sng" dirty="0">
                <a:latin typeface="Tahoma" pitchFamily="34" charset="0"/>
                <a:cs typeface="Tahoma" pitchFamily="34" charset="0"/>
              </a:rPr>
              <a:t>Μέθοδος</a:t>
            </a:r>
            <a:r>
              <a:rPr lang="el-GR" dirty="0">
                <a:latin typeface="Tahoma" pitchFamily="34" charset="0"/>
                <a:cs typeface="Tahoma" pitchFamily="34" charset="0"/>
              </a:rPr>
              <a:t> (Δείγμα, Ερωτηματολόγιο, Διαδικασία της έρευνας)</a:t>
            </a:r>
          </a:p>
          <a:p>
            <a:r>
              <a:rPr lang="el-GR" u="sng" dirty="0">
                <a:latin typeface="Tahoma" pitchFamily="34" charset="0"/>
                <a:cs typeface="Tahoma" pitchFamily="34" charset="0"/>
              </a:rPr>
              <a:t>Αποτελέσματα </a:t>
            </a:r>
            <a:r>
              <a:rPr lang="el-GR" dirty="0">
                <a:latin typeface="Tahoma" pitchFamily="34" charset="0"/>
                <a:cs typeface="Tahoma" pitchFamily="34" charset="0"/>
              </a:rPr>
              <a:t>(σε ενότητες)</a:t>
            </a:r>
          </a:p>
          <a:p>
            <a:r>
              <a:rPr lang="el-GR" u="sng" dirty="0">
                <a:latin typeface="Tahoma" pitchFamily="34" charset="0"/>
                <a:cs typeface="Tahoma" pitchFamily="34" charset="0"/>
              </a:rPr>
              <a:t>Συζήτηση - Συμπεράσματα</a:t>
            </a:r>
          </a:p>
          <a:p>
            <a:r>
              <a:rPr lang="el-GR" u="sng" dirty="0">
                <a:latin typeface="Tahoma" pitchFamily="34" charset="0"/>
                <a:cs typeface="Tahoma" pitchFamily="34" charset="0"/>
              </a:rPr>
              <a:t>Βιβλιογραφικές παραπομπές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1F26A-4E46-77AA-411E-B027DC129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2069" y="864394"/>
            <a:ext cx="6696894" cy="4768056"/>
          </a:xfrm>
        </p:spPr>
        <p:txBody>
          <a:bodyPr/>
          <a:lstStyle/>
          <a:p>
            <a:pPr marL="0" indent="0">
              <a:buNone/>
            </a:pPr>
            <a:r>
              <a:rPr lang="el-GR" dirty="0">
                <a:solidFill>
                  <a:srgbClr val="FFC000"/>
                </a:solidFill>
              </a:rPr>
              <a:t>Μελετήστε τα εξής παρακάτω κεφάλαια του άρθρου:</a:t>
            </a:r>
          </a:p>
          <a:p>
            <a:pPr marL="0" indent="0">
              <a:buNone/>
            </a:pPr>
            <a:endParaRPr lang="el-GR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l-GR" dirty="0">
              <a:solidFill>
                <a:srgbClr val="FFC000"/>
              </a:solidFill>
            </a:endParaRPr>
          </a:p>
          <a:p>
            <a:r>
              <a:rPr lang="el-GR" dirty="0"/>
              <a:t>Μέθοδος</a:t>
            </a:r>
          </a:p>
          <a:p>
            <a:r>
              <a:rPr lang="el-GR" dirty="0"/>
              <a:t>Ευρήματα</a:t>
            </a:r>
          </a:p>
          <a:p>
            <a:r>
              <a:rPr lang="el-GR" dirty="0"/>
              <a:t>Συμπεράσματα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69014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idx="1"/>
          </p:nvPr>
        </p:nvSpPr>
        <p:spPr>
          <a:xfrm>
            <a:off x="575965" y="792387"/>
            <a:ext cx="7920880" cy="4840064"/>
          </a:xfrm>
        </p:spPr>
        <p:txBody>
          <a:bodyPr/>
          <a:lstStyle/>
          <a:p>
            <a:pPr eaLnBrk="1" hangingPunct="1">
              <a:buNone/>
            </a:pPr>
            <a:r>
              <a:rPr lang="el-GR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       </a:t>
            </a:r>
            <a:r>
              <a:rPr lang="el-GR" sz="2800" b="1" dirty="0">
                <a:solidFill>
                  <a:srgbClr val="FFC000"/>
                </a:solidFill>
                <a:latin typeface="Tahoma" pitchFamily="34" charset="0"/>
              </a:rPr>
              <a:t>ΠΑΡΑΔΕΙΓΜΑ ΧΡΗΣΗΣ ΠΕΡΙΓΡΑΦΙΚΩΝ ΜΕΘΟΔΩΝ ΕΡΕΥΝΑΣ 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Άρθρο με τίτλο:</a:t>
            </a:r>
            <a:r>
              <a:rPr lang="el-GR" sz="2400" b="1" dirty="0">
                <a:solidFill>
                  <a:srgbClr val="FF66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«Εμείς οι Έλληνες…Εμείς οι Ευρωπαίοι»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sz="2800" b="1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  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  Δ. </a:t>
            </a:r>
            <a:r>
              <a:rPr lang="el-GR" sz="2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Γεώργας</a:t>
            </a:r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Α. Χαντζή, Α. </a:t>
            </a:r>
            <a:r>
              <a:rPr lang="el-GR" sz="2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Γκαρή</a:t>
            </a:r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Κ. Μυλωνάς, Γ. </a:t>
            </a:r>
            <a:r>
              <a:rPr lang="el-GR" sz="2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Αμπακούμκιν</a:t>
            </a:r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Μ. </a:t>
            </a:r>
            <a:r>
              <a:rPr lang="el-GR" sz="2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Ντάλλα</a:t>
            </a:r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&amp; Σ. </a:t>
            </a:r>
            <a:r>
              <a:rPr lang="el-GR" sz="2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Ανδρεοπούλου</a:t>
            </a:r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(2004). Φυλλάδιο ενημέρωσης εκπαιδευτικών. </a:t>
            </a:r>
            <a:endParaRPr lang="en-AU" sz="24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87338" y="0"/>
            <a:ext cx="7921625" cy="1152426"/>
          </a:xfrm>
        </p:spPr>
        <p:txBody>
          <a:bodyPr/>
          <a:lstStyle/>
          <a:p>
            <a:pPr eaLnBrk="1" hangingPunct="1"/>
            <a:br>
              <a:rPr lang="el-GR" sz="2800" b="1" dirty="0"/>
            </a:br>
            <a:r>
              <a:rPr lang="el-GR" sz="2800" b="1" dirty="0"/>
              <a:t>              </a:t>
            </a:r>
            <a:br>
              <a:rPr lang="el-GR" sz="2800" b="1" dirty="0"/>
            </a:br>
            <a:r>
              <a:rPr lang="el-GR" sz="2700" b="1" dirty="0">
                <a:solidFill>
                  <a:srgbClr val="FFC000"/>
                </a:solidFill>
              </a:rPr>
              <a:t>              </a:t>
            </a:r>
            <a:r>
              <a:rPr lang="el-GR" sz="2500" b="1" dirty="0">
                <a:solidFill>
                  <a:srgbClr val="FFC000"/>
                </a:solidFill>
              </a:rPr>
              <a:t>5 ΘΕΜΕΛΙΩΔΕΙΣ ΕΝΝΟΙΕΣ ΤΗΣ </a:t>
            </a:r>
            <a:br>
              <a:rPr lang="el-GR" sz="2500" b="1" dirty="0">
                <a:solidFill>
                  <a:srgbClr val="FFC000"/>
                </a:solidFill>
              </a:rPr>
            </a:br>
            <a:r>
              <a:rPr lang="el-GR" sz="2500" b="1" dirty="0">
                <a:solidFill>
                  <a:srgbClr val="FFC000"/>
                </a:solidFill>
              </a:rPr>
              <a:t>              ΚΟΙΝΩΝΙΚΗΣ ΨΥΧΟΛΟΓΙΑΣ </a:t>
            </a:r>
            <a:br>
              <a:rPr lang="el-GR" sz="3300" b="1" dirty="0">
                <a:solidFill>
                  <a:srgbClr val="FFC000"/>
                </a:solidFill>
              </a:rPr>
            </a:br>
            <a:endParaRPr lang="en-AU" sz="3300" b="1" dirty="0">
              <a:solidFill>
                <a:srgbClr val="FFC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368450"/>
            <a:ext cx="8137525" cy="4264001"/>
          </a:xfrm>
        </p:spPr>
        <p:txBody>
          <a:bodyPr/>
          <a:lstStyle/>
          <a:p>
            <a:pPr eaLnBrk="1" hangingPunct="1"/>
            <a:r>
              <a:rPr lang="el-GR" sz="2400" b="1" dirty="0">
                <a:solidFill>
                  <a:srgbClr val="FFC000"/>
                </a:solidFill>
              </a:rPr>
              <a:t>Κοινωνική θέση: </a:t>
            </a:r>
            <a:r>
              <a:rPr lang="el-GR" sz="2400" dirty="0"/>
              <a:t>αφορά στο </a:t>
            </a:r>
            <a:r>
              <a:rPr lang="el-GR" sz="2400" u="sng" dirty="0"/>
              <a:t>πού </a:t>
            </a:r>
            <a:r>
              <a:rPr lang="el-GR" sz="2400" dirty="0"/>
              <a:t>τοποθετείται το άτομο στον κοινωνικό χώρο (π.χ. θέση εκπαιδευτικού της Α’ τάξης δημοτικού, θέση πατέρα μίας πολυμελούς οικογένειας, θέση κηδεμόνα συγγενικού ανήλικου ατόμου κλπ.).</a:t>
            </a:r>
          </a:p>
          <a:p>
            <a:pPr eaLnBrk="1" hangingPunct="1"/>
            <a:r>
              <a:rPr lang="el-GR" sz="2400" b="1" dirty="0">
                <a:solidFill>
                  <a:srgbClr val="FFC000"/>
                </a:solidFill>
              </a:rPr>
              <a:t>Κοινωνικός ρόλος: </a:t>
            </a:r>
            <a:r>
              <a:rPr lang="el-GR" sz="2400" dirty="0"/>
              <a:t>αφορά στις </a:t>
            </a:r>
            <a:r>
              <a:rPr lang="el-GR" sz="2400" u="sng" dirty="0"/>
              <a:t>προσδοκώμενες συμπεριφορές του ατόμου </a:t>
            </a:r>
            <a:r>
              <a:rPr lang="el-GR" sz="2400" dirty="0"/>
              <a:t>από τα μέλη μιας συγκεκριμένης κοινωνίας (προσδοκώμενες συμπεριφορές στη συγκεκριμένη κοινωνία από έναν εκπαιδευτικό Α’ τάξης, ένα πατέρα πολυμελούς οικογένειας, ένα κηδεμόνα ανηλίκου ατόμου).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1169989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91989" y="422275"/>
            <a:ext cx="7416974" cy="1196975"/>
          </a:xfrm>
        </p:spPr>
        <p:txBody>
          <a:bodyPr/>
          <a:lstStyle/>
          <a:p>
            <a:pPr algn="ctr"/>
            <a:r>
              <a:rPr lang="el-GR" sz="2700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Κεφάλαιο «Μέθοδος»</a:t>
            </a:r>
            <a:endParaRPr lang="el-GR" sz="2700" dirty="0">
              <a:solidFill>
                <a:srgbClr val="FFC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31800" y="1440458"/>
            <a:ext cx="7777163" cy="4191992"/>
          </a:xfrm>
        </p:spPr>
        <p:txBody>
          <a:bodyPr/>
          <a:lstStyle/>
          <a:p>
            <a:pPr>
              <a:buNone/>
            </a:pPr>
            <a:r>
              <a:rPr lang="el-GR" sz="2500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Δείγμα: </a:t>
            </a:r>
            <a:r>
              <a:rPr lang="el-GR" sz="2500" dirty="0">
                <a:latin typeface="Tahoma" pitchFamily="34" charset="0"/>
                <a:cs typeface="Tahoma" pitchFamily="34" charset="0"/>
              </a:rPr>
              <a:t>808 μαθητές Λυκείου, 419 φοιτητές, 108 εκπαιδευτικοί δευτεροβάθμιας εκπαίδευσης.</a:t>
            </a:r>
          </a:p>
          <a:p>
            <a:pPr>
              <a:buNone/>
            </a:pPr>
            <a:r>
              <a:rPr lang="el-GR" sz="2500" dirty="0">
                <a:latin typeface="Tahoma" pitchFamily="34" charset="0"/>
                <a:cs typeface="Tahoma" pitchFamily="34" charset="0"/>
              </a:rPr>
              <a:t>   Σε 6 πόλεις: Αθήνα, Αλεξανδρούπολη, Ιωάννινα, Θεσσαλονίκη, Ηράκλειο, Πάτρα.</a:t>
            </a:r>
          </a:p>
          <a:p>
            <a:pPr>
              <a:buNone/>
            </a:pPr>
            <a:r>
              <a:rPr lang="el-GR" sz="2500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Ερωτηματολόγιο: </a:t>
            </a:r>
            <a:r>
              <a:rPr lang="el-GR" sz="2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35 ερωτήσεις                                              </a:t>
            </a:r>
          </a:p>
          <a:p>
            <a:pPr>
              <a:buNone/>
            </a:pPr>
            <a:r>
              <a:rPr lang="el-GR" sz="2500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Διαδικασία της έρευνας: </a:t>
            </a:r>
            <a:r>
              <a:rPr lang="el-GR" sz="2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επιτόπια έρευνα στους σχολικούς και ακαδημαϊκούς χώρους.</a:t>
            </a:r>
          </a:p>
          <a:p>
            <a:pPr>
              <a:buNone/>
            </a:pPr>
            <a:endParaRPr lang="el-GR" sz="25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1A9E5-6555-0A95-00D0-55CDFD1EF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700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Κεφάλαια Ευρήματα &amp; Συμπεράσματα</a:t>
            </a:r>
            <a:br>
              <a:rPr lang="el-GR" sz="2700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</a:br>
            <a:endParaRPr lang="en-GB" sz="2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68A03-80D3-ED5C-563C-45AC7BB19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4325" y="1872506"/>
            <a:ext cx="6624638" cy="3759944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Απόψεις των τριών ομάδων: μοιάζουν και δεν διαφοροποιούνται στατιστικά σημαντικά. </a:t>
            </a:r>
          </a:p>
          <a:p>
            <a:pPr marL="0" indent="0">
              <a:buNone/>
            </a:pPr>
            <a:endParaRPr lang="el-GR" sz="24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Απόψεις των φύλων: δεν διαφοροποιούνται στατιστικά σημαντικά.</a:t>
            </a:r>
          </a:p>
          <a:p>
            <a:pPr marL="0" indent="0">
              <a:buNone/>
            </a:pPr>
            <a:endParaRPr lang="en-GB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811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4C843-237E-FF59-581B-BF6A75D7F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2069" y="792386"/>
            <a:ext cx="6696894" cy="4840064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Τι χαρακτηρίζει τον Έλληνα και τον Ευρωπαίο (με βάση 44 επίθετα).. </a:t>
            </a:r>
          </a:p>
          <a:p>
            <a:pPr marL="0" indent="0">
              <a:buNone/>
            </a:pPr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«Αρετές και συναισθήματα», «συναισθηματικά αρνητικά στοιχεία», «Αρετές». </a:t>
            </a:r>
          </a:p>
          <a:p>
            <a:pPr marL="0" indent="0">
              <a:buNone/>
            </a:pPr>
            <a:endParaRPr lang="el-GR" sz="24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Τι χαρακτηρίζει την Ελλάδα και την Ευρώπη «Θετικά ≠ Αρνητικά παραδοσιακά», «Θετικά ≠ Αρνητικά εκσυγχρονιστικά».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90959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29B0C-9D99-0AE0-EC28-E9285BC5A8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0061" y="1368450"/>
            <a:ext cx="6768902" cy="42640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Πώς νιώθουν οι ερωτώμενοι ως Έλληνες/ίδες &amp; ως Ευρωπαίοι/ες.</a:t>
            </a:r>
            <a:r>
              <a:rPr lang="el-GR" sz="2400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 marL="0" indent="0">
              <a:buNone/>
            </a:pPr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«Θετικά ως Έλληνες», «Αρνητικά ως Ευρωπαίοι».</a:t>
            </a:r>
          </a:p>
          <a:p>
            <a:pPr marL="0" indent="0">
              <a:buNone/>
            </a:pPr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Δεν υπήρχε στατιστικά σημαντικά διαφοροποίηση των αρνητικών συναισθημάτων για Έλληνες και Ευρωπαίους.</a:t>
            </a:r>
          </a:p>
          <a:p>
            <a:pPr marL="0" indent="0">
              <a:buNone/>
            </a:pPr>
            <a:endParaRPr lang="el-GR" sz="24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19846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641B0-E8B4-0A8E-FC6E-3D84003C7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8053" y="576362"/>
            <a:ext cx="6840910" cy="5056088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l-GR" sz="2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Καταστάσεις που συνδέονται με την ιδιότητα του Έλληνα Ευρωπαίου («αισθάνομαι Έλληνας/ αισθάνομαι Ευρωπαίος).</a:t>
            </a:r>
          </a:p>
          <a:p>
            <a:pPr marL="0" indent="0">
              <a:buNone/>
            </a:pPr>
            <a:endParaRPr lang="el-GR" sz="25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el-GR" sz="2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«Θετικά &amp; Αρνητικά στην καθημερινή πραγματικότητα»</a:t>
            </a:r>
          </a:p>
          <a:p>
            <a:pPr marL="0" indent="0">
              <a:buNone/>
            </a:pPr>
            <a:r>
              <a:rPr lang="el-GR" sz="2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«Θετικά &amp; Αρνητικά ως προς τα κοινωνικά φαινόμενα».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30561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BCCF3D-8760-91BC-06A3-E3DA04F1F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A63B1-DEDE-A971-1123-87C14F107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0061" y="1080418"/>
            <a:ext cx="6768902" cy="4552032"/>
          </a:xfrm>
        </p:spPr>
        <p:txBody>
          <a:bodyPr/>
          <a:lstStyle/>
          <a:p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Τι χαρακτηρίζει το Ελληνικό εκπαιδευτικό σύστημα.</a:t>
            </a:r>
          </a:p>
          <a:p>
            <a:pPr marL="0" indent="0">
              <a:buNone/>
            </a:pPr>
            <a:endParaRPr lang="el-GR" sz="24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«Ανθρωπιστικές αξίες»</a:t>
            </a:r>
          </a:p>
          <a:p>
            <a:pPr marL="0" indent="0">
              <a:buNone/>
            </a:pPr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«Τεχνοκρατικές αξίες»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74400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11F76E-CDD7-80D5-8454-43F234F22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2069" y="504354"/>
            <a:ext cx="6696894" cy="5128096"/>
          </a:xfrm>
        </p:spPr>
        <p:txBody>
          <a:bodyPr/>
          <a:lstStyle/>
          <a:p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Τι χαρακτηρίζει την Ελληνική / την Ευρωπαϊκή οικογένεια.</a:t>
            </a:r>
          </a:p>
          <a:p>
            <a:endParaRPr lang="el-GR" sz="24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«Στενές οικογενειακές σχέσεις»</a:t>
            </a:r>
          </a:p>
          <a:p>
            <a:pPr marL="0" indent="0">
              <a:buNone/>
            </a:pPr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«Παραδοσιακά χαρακτηριστικά»</a:t>
            </a:r>
          </a:p>
          <a:p>
            <a:pPr marL="0" indent="0">
              <a:buNone/>
            </a:pPr>
            <a:r>
              <a:rPr lang="el-GR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«Σύγχρονα χαρακτηριστικά».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94713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277887-B7B4-552E-F246-E926FD21F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0061" y="648370"/>
            <a:ext cx="7056784" cy="4984080"/>
          </a:xfrm>
        </p:spPr>
        <p:txBody>
          <a:bodyPr/>
          <a:lstStyle/>
          <a:p>
            <a:r>
              <a:rPr lang="el-GR" dirty="0"/>
              <a:t>Πόσο νιώθουν Έλληνες</a:t>
            </a:r>
            <a:r>
              <a:rPr lang="en-GB" dirty="0"/>
              <a:t>;</a:t>
            </a:r>
            <a:r>
              <a:rPr lang="en-US" dirty="0"/>
              <a:t> </a:t>
            </a:r>
            <a:r>
              <a:rPr lang="el-GR" dirty="0"/>
              <a:t>Πόσο νιώθουν Ευρωπαίοι</a:t>
            </a:r>
            <a:r>
              <a:rPr lang="en-GB" dirty="0"/>
              <a:t>;</a:t>
            </a:r>
            <a:endParaRPr lang="el-GR" dirty="0"/>
          </a:p>
          <a:p>
            <a:pPr marL="0" indent="0">
              <a:buNone/>
            </a:pPr>
            <a:endParaRPr lang="en-GB" dirty="0"/>
          </a:p>
          <a:p>
            <a:r>
              <a:rPr lang="el-GR" dirty="0"/>
              <a:t> </a:t>
            </a:r>
            <a:r>
              <a:rPr lang="en-US" dirty="0"/>
              <a:t>70</a:t>
            </a:r>
            <a:r>
              <a:rPr lang="el-GR" dirty="0"/>
              <a:t>% Πρώτα Έλληνας και μετά Ευρωπαίος</a:t>
            </a:r>
            <a:endParaRPr lang="en-US" dirty="0"/>
          </a:p>
          <a:p>
            <a:r>
              <a:rPr lang="en-US" dirty="0"/>
              <a:t> </a:t>
            </a:r>
            <a:r>
              <a:rPr lang="en-GB" dirty="0"/>
              <a:t>17% </a:t>
            </a:r>
            <a:r>
              <a:rPr lang="el-GR" dirty="0"/>
              <a:t>μόνο Έλληνας</a:t>
            </a:r>
          </a:p>
          <a:p>
            <a:r>
              <a:rPr lang="el-GR"/>
              <a:t>   </a:t>
            </a:r>
            <a:r>
              <a:rPr lang="el-GR" dirty="0"/>
              <a:t>8% Εξ ίσου Έλληνας και Ευρωπαίος</a:t>
            </a:r>
          </a:p>
          <a:p>
            <a:r>
              <a:rPr lang="el-GR" dirty="0"/>
              <a:t>   3% Ούτε Έλληνας ούτε Ευρωπαίος</a:t>
            </a:r>
            <a:endParaRPr lang="en-US" dirty="0"/>
          </a:p>
          <a:p>
            <a:r>
              <a:rPr lang="en-US" dirty="0"/>
              <a:t>   1% </a:t>
            </a:r>
            <a:r>
              <a:rPr lang="el-GR" dirty="0"/>
              <a:t>Πρώτα Ευρωπαίος και μετά Έλληνας </a:t>
            </a:r>
          </a:p>
          <a:p>
            <a:r>
              <a:rPr lang="en-US" dirty="0"/>
              <a:t>  </a:t>
            </a:r>
            <a:r>
              <a:rPr lang="el-GR" dirty="0"/>
              <a:t> 1% μόνο Ευρωπαίος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3125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0061" y="720378"/>
            <a:ext cx="6768902" cy="4912072"/>
          </a:xfrm>
        </p:spPr>
        <p:txBody>
          <a:bodyPr/>
          <a:lstStyle/>
          <a:p>
            <a:pPr eaLnBrk="1" hangingPunct="1"/>
            <a:r>
              <a:rPr lang="el-GR" b="1" dirty="0">
                <a:solidFill>
                  <a:srgbClr val="FFC000"/>
                </a:solidFill>
              </a:rPr>
              <a:t>Κοινωνικά πρότυπα: </a:t>
            </a:r>
            <a:r>
              <a:rPr lang="el-GR" dirty="0"/>
              <a:t>πρόκειται για υποδείγματα ατόμων που ακολουθούν  καθοδηγητικές αρχές της συμπεριφοράς, τις οποίες συμμερίζονται όλα τα μέλη μιας κοινωνίας ή η πλειοψηφία τους.</a:t>
            </a:r>
            <a:r>
              <a:rPr lang="en-AU" dirty="0"/>
              <a:t> </a:t>
            </a:r>
            <a:endParaRPr lang="el-GR" dirty="0"/>
          </a:p>
          <a:p>
            <a:pPr eaLnBrk="1" hangingPunct="1"/>
            <a:endParaRPr lang="el-GR" dirty="0"/>
          </a:p>
          <a:p>
            <a:pPr eaLnBrk="1" hangingPunct="1">
              <a:buFont typeface="Wingdings" pitchFamily="2" charset="2"/>
              <a:buNone/>
            </a:pPr>
            <a:r>
              <a:rPr lang="el-GR" dirty="0"/>
              <a:t>   </a:t>
            </a:r>
            <a:r>
              <a:rPr lang="el-GR" i="1" dirty="0"/>
              <a:t>Τα κοινωνικά πρότυπα επηρεάζουν και σε κάποιο βαθμό «ελέγχουν» τις κοινωνικές συμπεριφορές.</a:t>
            </a:r>
            <a:endParaRPr lang="en-AU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84325" y="504825"/>
            <a:ext cx="6624638" cy="51276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l-GR" sz="2400" b="1" dirty="0">
              <a:solidFill>
                <a:schemeClr val="folHlink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l-GR" sz="2400" b="1" dirty="0">
              <a:solidFill>
                <a:schemeClr val="folHlink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l-GR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Κοινωνικός έλεγχος: </a:t>
            </a:r>
            <a:r>
              <a:rPr lang="el-G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είναι η επιβολή των κοινωνικών προτύπων και των νόμων- γραπτών και άγραφων, με άμμεσους ή έμμεσους τρόπους και μεθόδους.</a:t>
            </a:r>
          </a:p>
          <a:p>
            <a:pPr eaLnBrk="1" hangingPunct="1">
              <a:lnSpc>
                <a:spcPct val="80000"/>
              </a:lnSpc>
            </a:pPr>
            <a:endParaRPr lang="el-G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l-GR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Κοινωνική δομή: </a:t>
            </a:r>
            <a:r>
              <a:rPr lang="el-G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αφορά στην ιεραρχική οργάνωση μιας κοινωνίας και στις μεθόδους κοινωνικού ελέγχου που υιοθετεί και εφαρμόζει. </a:t>
            </a:r>
            <a:endParaRPr lang="el-GR" sz="2400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44463" y="360363"/>
            <a:ext cx="8064500" cy="1309687"/>
          </a:xfrm>
        </p:spPr>
        <p:txBody>
          <a:bodyPr/>
          <a:lstStyle/>
          <a:p>
            <a:pPr eaLnBrk="1" hangingPunct="1"/>
            <a:br>
              <a:rPr lang="el-GR" sz="2800" b="1" dirty="0"/>
            </a:br>
            <a:r>
              <a:rPr lang="el-GR" sz="2800" b="1" dirty="0"/>
              <a:t>                      </a:t>
            </a:r>
            <a:r>
              <a:rPr lang="el-GR" sz="2800" b="1" dirty="0">
                <a:solidFill>
                  <a:srgbClr val="FFC000"/>
                </a:solidFill>
              </a:rPr>
              <a:t>ΜΕΘΟΔΟΛΟΓΙΑ &amp; </a:t>
            </a:r>
            <a:r>
              <a:rPr lang="el-GR" sz="2800" b="1" dirty="0">
                <a:solidFill>
                  <a:srgbClr val="FFC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ΜΕΘΟΔΟΣ </a:t>
            </a:r>
            <a:br>
              <a:rPr lang="el-GR" sz="2800" b="1" dirty="0">
                <a:solidFill>
                  <a:srgbClr val="FFC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l-GR" sz="2800" b="1" dirty="0">
                <a:solidFill>
                  <a:srgbClr val="FFC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                ΣΤΗΝ ΚΟΙΝΩΝΙΚΗ ΨΥΧΟΛΟΓΙΑ</a:t>
            </a:r>
            <a:br>
              <a:rPr lang="el-GR" sz="2800" dirty="0">
                <a:solidFill>
                  <a:srgbClr val="FFC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el-GR" sz="2800" b="1" dirty="0">
                <a:solidFill>
                  <a:srgbClr val="FFC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l-GR" sz="2800" b="1" dirty="0">
                <a:solidFill>
                  <a:srgbClr val="FFC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endParaRPr lang="en-AU" sz="2800" dirty="0">
              <a:solidFill>
                <a:srgbClr val="FFC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932" y="1512466"/>
            <a:ext cx="8208367" cy="4104456"/>
          </a:xfrm>
        </p:spPr>
        <p:txBody>
          <a:bodyPr/>
          <a:lstStyle/>
          <a:p>
            <a:pPr eaLnBrk="1" hangingPunct="1">
              <a:buNone/>
            </a:pPr>
            <a:r>
              <a:rPr lang="el-GR" sz="2400" b="1" dirty="0">
                <a:solidFill>
                  <a:srgbClr val="FFC000"/>
                </a:solidFill>
              </a:rPr>
              <a:t>ΜΕΘΟΔΟΛΟΓΙΑ  ΣΤΗΝ ΚΟΙΝΩΝΙΚΗ ΨΥΧΟΛΟΓΙΑ</a:t>
            </a:r>
            <a:endParaRPr lang="el-GR" sz="2400" b="1" dirty="0">
              <a:solidFill>
                <a:srgbClr val="FF6600"/>
              </a:solidFill>
            </a:endParaRPr>
          </a:p>
          <a:p>
            <a:pPr eaLnBrk="1" hangingPunct="1">
              <a:buNone/>
            </a:pPr>
            <a:r>
              <a:rPr lang="el-GR" sz="2400" dirty="0">
                <a:latin typeface="Tahoma" pitchFamily="34" charset="0"/>
              </a:rPr>
              <a:t>Αφορά την επιχειρηματολογία </a:t>
            </a:r>
            <a:r>
              <a:rPr lang="el-GR" sz="2400" dirty="0">
                <a:solidFill>
                  <a:schemeClr val="tx1"/>
                </a:solidFill>
                <a:latin typeface="Tahoma" pitchFamily="34" charset="0"/>
              </a:rPr>
              <a:t>για την επιλογή και</a:t>
            </a:r>
          </a:p>
          <a:p>
            <a:pPr eaLnBrk="1" hangingPunct="1">
              <a:buNone/>
            </a:pPr>
            <a:r>
              <a:rPr lang="el-GR" sz="2400" dirty="0">
                <a:solidFill>
                  <a:schemeClr val="tx1"/>
                </a:solidFill>
                <a:latin typeface="Tahoma" pitchFamily="34" charset="0"/>
              </a:rPr>
              <a:t>εφαρμογή μεθόδων διερεύνησης του υπό μελέτη</a:t>
            </a:r>
          </a:p>
          <a:p>
            <a:pPr eaLnBrk="1" hangingPunct="1">
              <a:buNone/>
            </a:pPr>
            <a:r>
              <a:rPr lang="el-GR" sz="2400" dirty="0">
                <a:solidFill>
                  <a:schemeClr val="tx1"/>
                </a:solidFill>
                <a:latin typeface="Tahoma" pitchFamily="34" charset="0"/>
              </a:rPr>
              <a:t>ερευνητικού θέματος.</a:t>
            </a:r>
          </a:p>
          <a:p>
            <a:pPr marL="0" indent="0" eaLnBrk="1" hangingPunct="1">
              <a:buNone/>
            </a:pPr>
            <a:endParaRPr lang="el-GR" sz="2800" dirty="0">
              <a:solidFill>
                <a:srgbClr val="FFC000"/>
              </a:solidFill>
              <a:latin typeface="Tahoma" pitchFamily="34" charset="0"/>
            </a:endParaRPr>
          </a:p>
          <a:p>
            <a:pPr marL="0" indent="0" eaLnBrk="1" hangingPunct="1">
              <a:buNone/>
            </a:pPr>
            <a:r>
              <a:rPr lang="el-GR" sz="2800" dirty="0">
                <a:solidFill>
                  <a:srgbClr val="FFC000"/>
                </a:solidFill>
                <a:latin typeface="Tahoma" pitchFamily="34" charset="0"/>
              </a:rPr>
              <a:t>ΜΕΘΟΔΟΣ</a:t>
            </a:r>
          </a:p>
          <a:p>
            <a:pPr marL="0" indent="0" eaLnBrk="1" hangingPunct="1">
              <a:buNone/>
            </a:pPr>
            <a:r>
              <a:rPr lang="el-GR" sz="2400" dirty="0">
                <a:latin typeface="Tahoma" pitchFamily="34" charset="0"/>
              </a:rPr>
              <a:t>Είναι η διαδικασία που χρησιμοποιεί η Κοινωνική Ψυχολογία προκειμένου να συγκεντρώσει πληροφορίες σχετικά με ένα ερευνητικό ερώτημα ή περισσότερα (π.χ. Ποσοτική ≠ Ποιοτική ή Μεικτή).</a:t>
            </a:r>
          </a:p>
          <a:p>
            <a:pPr eaLnBrk="1" hangingPunct="1">
              <a:buNone/>
            </a:pPr>
            <a:endParaRPr lang="el-GR" sz="2400" b="1" dirty="0">
              <a:solidFill>
                <a:srgbClr val="FFC000"/>
              </a:solidFill>
            </a:endParaRPr>
          </a:p>
          <a:p>
            <a:pPr eaLnBrk="1" hangingPunct="1">
              <a:buNone/>
            </a:pPr>
            <a:r>
              <a:rPr lang="el-GR" sz="2400" b="1" dirty="0">
                <a:solidFill>
                  <a:srgbClr val="FFC000"/>
                </a:solidFill>
              </a:rPr>
              <a:t>			</a:t>
            </a:r>
            <a:endParaRPr lang="en-AU" sz="2800" dirty="0">
              <a:solidFill>
                <a:srgbClr val="FFC000"/>
              </a:solidFill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656085" y="432346"/>
            <a:ext cx="6552878" cy="648072"/>
          </a:xfrm>
        </p:spPr>
        <p:txBody>
          <a:bodyPr/>
          <a:lstStyle/>
          <a:p>
            <a:pPr eaLnBrk="1" hangingPunct="1"/>
            <a:br>
              <a:rPr lang="el-GR" sz="3300" b="1" dirty="0">
                <a:solidFill>
                  <a:srgbClr val="FF6600"/>
                </a:solidFill>
              </a:rPr>
            </a:br>
            <a:endParaRPr lang="en-AU" sz="3300" dirty="0">
              <a:solidFill>
                <a:srgbClr val="FF6600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60338"/>
            <a:ext cx="8640763" cy="5688632"/>
          </a:xfrm>
        </p:spPr>
        <p:txBody>
          <a:bodyPr/>
          <a:lstStyle/>
          <a:p>
            <a:pPr eaLnBrk="1" hangingPunct="1">
              <a:buNone/>
            </a:pPr>
            <a:r>
              <a:rPr lang="el-GR" sz="2400" b="1" dirty="0">
                <a:solidFill>
                  <a:srgbClr val="FFC000"/>
                </a:solidFill>
                <a:latin typeface="Tahoma" pitchFamily="34" charset="0"/>
              </a:rPr>
              <a:t>                </a:t>
            </a:r>
            <a:endParaRPr lang="en-US" sz="2400" b="1" dirty="0">
              <a:solidFill>
                <a:srgbClr val="FFC000"/>
              </a:solidFill>
              <a:latin typeface="Tahoma" pitchFamily="34" charset="0"/>
            </a:endParaRPr>
          </a:p>
          <a:p>
            <a:pPr algn="ctr" eaLnBrk="1" hangingPunct="1">
              <a:buNone/>
            </a:pPr>
            <a:r>
              <a:rPr lang="en-US" sz="2700" b="1" dirty="0">
                <a:solidFill>
                  <a:srgbClr val="FFC000"/>
                </a:solidFill>
                <a:latin typeface="Tahoma" pitchFamily="34" charset="0"/>
              </a:rPr>
              <a:t> </a:t>
            </a:r>
            <a:r>
              <a:rPr lang="el-GR" sz="2700" b="1" dirty="0">
                <a:solidFill>
                  <a:srgbClr val="FFC000"/>
                </a:solidFill>
                <a:latin typeface="Tahoma" pitchFamily="34" charset="0"/>
              </a:rPr>
              <a:t>             </a:t>
            </a:r>
            <a:r>
              <a:rPr lang="el-GR" sz="2500" b="1" dirty="0">
                <a:solidFill>
                  <a:srgbClr val="FFC000"/>
                </a:solidFill>
                <a:latin typeface="Tahoma" pitchFamily="34" charset="0"/>
              </a:rPr>
              <a:t>Μέθοδοι</a:t>
            </a:r>
            <a:r>
              <a:rPr lang="en-US" sz="2500" dirty="0">
                <a:solidFill>
                  <a:srgbClr val="FFC000"/>
                </a:solidFill>
                <a:latin typeface="Tahoma" pitchFamily="34" charset="0"/>
              </a:rPr>
              <a:t> </a:t>
            </a:r>
            <a:r>
              <a:rPr lang="el-GR" sz="2500" b="1" dirty="0">
                <a:solidFill>
                  <a:srgbClr val="FFC000"/>
                </a:solidFill>
                <a:latin typeface="Tahoma" pitchFamily="34" charset="0"/>
              </a:rPr>
              <a:t>έρευνας: περιγραφικές &amp; ελέγχου υποθέσεων</a:t>
            </a:r>
            <a:r>
              <a:rPr lang="en-US" sz="2500" b="1" dirty="0">
                <a:solidFill>
                  <a:srgbClr val="FFC000"/>
                </a:solidFill>
                <a:latin typeface="Tahoma" pitchFamily="34" charset="0"/>
              </a:rPr>
              <a:t> </a:t>
            </a:r>
            <a:r>
              <a:rPr lang="en-US" sz="2500" dirty="0">
                <a:solidFill>
                  <a:srgbClr val="FFC000"/>
                </a:solidFill>
                <a:latin typeface="Tahoma" pitchFamily="34" charset="0"/>
              </a:rPr>
              <a:t> </a:t>
            </a:r>
            <a:r>
              <a:rPr lang="en-US" sz="2700" dirty="0">
                <a:solidFill>
                  <a:srgbClr val="FFC000"/>
                </a:solidFill>
                <a:latin typeface="Tahoma" pitchFamily="34" charset="0"/>
              </a:rPr>
              <a:t> </a:t>
            </a:r>
            <a:endParaRPr lang="el-GR" sz="2700" dirty="0">
              <a:solidFill>
                <a:srgbClr val="FFC000"/>
              </a:solidFill>
              <a:latin typeface="Tahoma" pitchFamily="34" charset="0"/>
            </a:endParaRPr>
          </a:p>
          <a:p>
            <a:pPr eaLnBrk="1" hangingPunct="1">
              <a:buNone/>
            </a:pPr>
            <a:r>
              <a:rPr lang="el-GR" sz="2300" b="1" dirty="0">
                <a:solidFill>
                  <a:schemeClr val="tx1"/>
                </a:solidFill>
                <a:latin typeface="Tahoma" pitchFamily="34" charset="0"/>
              </a:rPr>
              <a:t> ΠΑΡΑΔΕΙΓΜΑ </a:t>
            </a:r>
          </a:p>
          <a:p>
            <a:pPr eaLnBrk="1" hangingPunct="1">
              <a:buNone/>
            </a:pPr>
            <a:r>
              <a:rPr lang="el-GR" sz="2300" dirty="0">
                <a:solidFill>
                  <a:schemeClr val="tx1"/>
                </a:solidFill>
                <a:latin typeface="Tahoma" pitchFamily="34" charset="0"/>
              </a:rPr>
              <a:t> </a:t>
            </a:r>
            <a:r>
              <a:rPr lang="el-GR" sz="2300" b="1" dirty="0">
                <a:solidFill>
                  <a:srgbClr val="FFC000"/>
                </a:solidFill>
                <a:latin typeface="Tahoma" pitchFamily="34" charset="0"/>
              </a:rPr>
              <a:t>Μέθοδοι περιγραφής του φαινομένου </a:t>
            </a:r>
            <a:endParaRPr lang="el-GR" sz="2300" dirty="0">
              <a:solidFill>
                <a:schemeClr val="tx1"/>
              </a:solidFill>
              <a:latin typeface="Tahoma" pitchFamily="34" charset="0"/>
            </a:endParaRPr>
          </a:p>
          <a:p>
            <a:pPr eaLnBrk="1" hangingPunct="1">
              <a:buNone/>
            </a:pPr>
            <a:r>
              <a:rPr lang="el-GR" sz="2300" dirty="0">
                <a:solidFill>
                  <a:schemeClr val="tx1"/>
                </a:solidFill>
                <a:latin typeface="Tahoma" pitchFamily="34" charset="0"/>
              </a:rPr>
              <a:t>   - Σε ποιο βαθμό σχετίζονται οι Ειδικές Μαθησιακές Δυσκολίες (Ε.Μ.Δ.) με κληρονομικά χαρακτηριστικά</a:t>
            </a:r>
            <a:r>
              <a:rPr lang="en-US" sz="2300" dirty="0">
                <a:solidFill>
                  <a:schemeClr val="tx1"/>
                </a:solidFill>
                <a:latin typeface="Tahoma" pitchFamily="34" charset="0"/>
              </a:rPr>
              <a:t>;</a:t>
            </a:r>
            <a:r>
              <a:rPr lang="el-GR" sz="2300" dirty="0">
                <a:solidFill>
                  <a:schemeClr val="tx1"/>
                </a:solidFill>
                <a:latin typeface="Tahoma" pitchFamily="34" charset="0"/>
              </a:rPr>
              <a:t> Με περιβαλλοντικά</a:t>
            </a:r>
            <a:r>
              <a:rPr lang="en-US" sz="2300" dirty="0">
                <a:solidFill>
                  <a:schemeClr val="tx1"/>
                </a:solidFill>
                <a:latin typeface="Tahoma" pitchFamily="34" charset="0"/>
              </a:rPr>
              <a:t>;</a:t>
            </a:r>
            <a:r>
              <a:rPr lang="el-GR" sz="2300" dirty="0">
                <a:solidFill>
                  <a:schemeClr val="tx1"/>
                </a:solidFill>
                <a:latin typeface="Tahoma" pitchFamily="34" charset="0"/>
              </a:rPr>
              <a:t> Με τις σχέσεις στην οικογένεια</a:t>
            </a:r>
            <a:r>
              <a:rPr lang="en-US" sz="2300" dirty="0">
                <a:solidFill>
                  <a:schemeClr val="tx1"/>
                </a:solidFill>
                <a:latin typeface="Tahoma" pitchFamily="34" charset="0"/>
              </a:rPr>
              <a:t>;</a:t>
            </a:r>
            <a:endParaRPr lang="el-GR" sz="2300" dirty="0">
              <a:solidFill>
                <a:schemeClr val="tx1"/>
              </a:solidFill>
              <a:latin typeface="Tahoma" pitchFamily="34" charset="0"/>
            </a:endParaRPr>
          </a:p>
          <a:p>
            <a:pPr eaLnBrk="1" hangingPunct="1">
              <a:buNone/>
            </a:pPr>
            <a:r>
              <a:rPr lang="el-GR" sz="2300" b="1" dirty="0">
                <a:solidFill>
                  <a:srgbClr val="FFC000"/>
                </a:solidFill>
                <a:latin typeface="Tahoma" pitchFamily="34" charset="0"/>
              </a:rPr>
              <a:t>Μέθοδοι ελέγχου υποθέσεων σχετικά με το φαινόμενο </a:t>
            </a:r>
            <a:endParaRPr lang="el-GR" sz="2300" dirty="0">
              <a:solidFill>
                <a:schemeClr val="tx1"/>
              </a:solidFill>
              <a:latin typeface="Tahoma" pitchFamily="34" charset="0"/>
            </a:endParaRPr>
          </a:p>
          <a:p>
            <a:pPr eaLnBrk="1" hangingPunct="1">
              <a:buNone/>
            </a:pPr>
            <a:r>
              <a:rPr lang="el-GR" sz="2300" dirty="0">
                <a:solidFill>
                  <a:schemeClr val="tx1"/>
                </a:solidFill>
                <a:latin typeface="Tahoma" pitchFamily="34" charset="0"/>
              </a:rPr>
              <a:t>    - Εάν βοηθηθεί το παιδί από ειδικό παιδαγωγό θα περιοριστούν οι Ε.Μ.Δ.</a:t>
            </a:r>
            <a:r>
              <a:rPr lang="en-US" sz="2300" dirty="0">
                <a:solidFill>
                  <a:schemeClr val="tx1"/>
                </a:solidFill>
                <a:latin typeface="Tahoma" pitchFamily="34" charset="0"/>
              </a:rPr>
              <a:t> </a:t>
            </a:r>
          </a:p>
          <a:p>
            <a:pPr eaLnBrk="1" hangingPunct="1">
              <a:buNone/>
            </a:pPr>
            <a:r>
              <a:rPr lang="el-GR" sz="2300" dirty="0">
                <a:solidFill>
                  <a:schemeClr val="tx1"/>
                </a:solidFill>
                <a:latin typeface="Tahoma" pitchFamily="34" charset="0"/>
              </a:rPr>
              <a:t>    - Εάν σταματήσουν οι συγκρούσεις μεταξύ των γονέων θα αντιμετωπιστούν αποτελεσματικότερα οι Ε.Μ.Δ. του παιδιού στην οικογένεια.</a:t>
            </a:r>
            <a:endParaRPr lang="en-AU" sz="2300" dirty="0">
              <a:solidFill>
                <a:schemeClr val="tx1"/>
              </a:solidFill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3300" dirty="0">
                <a:solidFill>
                  <a:srgbClr val="FFC000"/>
                </a:solidFill>
              </a:rPr>
              <a:t>Ερευνητικά ερωτήματα και ερευνητικές υποθέσεις</a:t>
            </a:r>
            <a:endParaRPr lang="en-AU" sz="3300" dirty="0">
              <a:solidFill>
                <a:srgbClr val="FFC000"/>
              </a:solidFill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84325" y="2232546"/>
            <a:ext cx="6624638" cy="3399904"/>
          </a:xfrm>
        </p:spPr>
        <p:txBody>
          <a:bodyPr/>
          <a:lstStyle/>
          <a:p>
            <a:pPr eaLnBrk="1" hangingPunct="1"/>
            <a:r>
              <a:rPr lang="el-GR" dirty="0"/>
              <a:t>Έλεγχος υποθέσεων – Επιβεβαίωση ή διάψευση ερευνητικών υποθέσεων στις οποίες μας καθοδηγεί η υπάρχουσα βιβλιογραφία.</a:t>
            </a:r>
          </a:p>
          <a:p>
            <a:pPr marL="0" indent="0" eaLnBrk="1" hangingPunct="1">
              <a:buNone/>
            </a:pPr>
            <a:endParaRPr lang="el-GR" dirty="0"/>
          </a:p>
          <a:p>
            <a:pPr eaLnBrk="1" hangingPunct="1"/>
            <a:r>
              <a:rPr lang="el-GR" dirty="0"/>
              <a:t>Πότε διατυπώνουμε ερευνητικά ερωτήματα και πότε υποθέσεις</a:t>
            </a:r>
            <a:r>
              <a:rPr lang="en-US" dirty="0"/>
              <a:t>;</a:t>
            </a:r>
            <a:endParaRPr lang="el-GR" dirty="0"/>
          </a:p>
          <a:p>
            <a:pPr eaLnBrk="1" hangingPunct="1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74584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2800" b="1" dirty="0">
                <a:solidFill>
                  <a:srgbClr val="FFC000"/>
                </a:solidFill>
                <a:latin typeface="Tahoma" pitchFamily="34" charset="0"/>
              </a:rPr>
              <a:t>ΣΤΡΑΤΗΓΙΚΕΣ ΕΠΙΛΟΓΗΣ ΔΕΔΟΜΕΝΩΝ</a:t>
            </a:r>
            <a:br>
              <a:rPr lang="el-GR" sz="2800" dirty="0">
                <a:solidFill>
                  <a:schemeClr val="folHlink"/>
                </a:solidFill>
                <a:latin typeface="Tahoma" pitchFamily="34" charset="0"/>
              </a:rPr>
            </a:br>
            <a:endParaRPr lang="en-AU" sz="2800" dirty="0">
              <a:solidFill>
                <a:schemeClr val="folHlink"/>
              </a:solidFill>
              <a:latin typeface="Tahoma" pitchFamily="34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dirty="0"/>
              <a:t>Αφορά στον τρόπο με τον οποίο ο ερευνητής συλλέγει δεδομένα και αποτελεί μέρος μιας ή περισσότερων μεθόδων:</a:t>
            </a:r>
            <a:endParaRPr lang="el-GR" i="1" dirty="0"/>
          </a:p>
          <a:p>
            <a:pPr eaLnBrk="1" hangingPunct="1"/>
            <a:r>
              <a:rPr lang="el-GR" i="1" dirty="0">
                <a:solidFill>
                  <a:srgbClr val="FFC000"/>
                </a:solidFill>
              </a:rPr>
              <a:t>Περιγραφικές (</a:t>
            </a:r>
            <a:r>
              <a:rPr lang="en-US" i="1" dirty="0" err="1">
                <a:solidFill>
                  <a:srgbClr val="FFC000"/>
                </a:solidFill>
              </a:rPr>
              <a:t>discriptive</a:t>
            </a:r>
            <a:r>
              <a:rPr lang="el-GR" i="1" dirty="0">
                <a:solidFill>
                  <a:srgbClr val="FFC000"/>
                </a:solidFill>
              </a:rPr>
              <a:t>)</a:t>
            </a:r>
            <a:r>
              <a:rPr lang="el-GR" dirty="0">
                <a:solidFill>
                  <a:srgbClr val="FFC000"/>
                </a:solidFill>
              </a:rPr>
              <a:t>: </a:t>
            </a:r>
            <a:r>
              <a:rPr lang="el-GR" dirty="0"/>
              <a:t>εάν, πού, πώς</a:t>
            </a:r>
            <a:endParaRPr lang="el-GR" i="1" dirty="0"/>
          </a:p>
          <a:p>
            <a:pPr eaLnBrk="1" hangingPunct="1"/>
            <a:r>
              <a:rPr lang="el-GR" i="1" dirty="0">
                <a:solidFill>
                  <a:srgbClr val="FFC000"/>
                </a:solidFill>
              </a:rPr>
              <a:t>Ελέγχου (</a:t>
            </a:r>
            <a:r>
              <a:rPr lang="en-US" i="1" dirty="0">
                <a:solidFill>
                  <a:srgbClr val="FFC000"/>
                </a:solidFill>
              </a:rPr>
              <a:t>testing</a:t>
            </a:r>
            <a:r>
              <a:rPr lang="el-GR" i="1" dirty="0">
                <a:solidFill>
                  <a:srgbClr val="FFC000"/>
                </a:solidFill>
              </a:rPr>
              <a:t>):</a:t>
            </a:r>
            <a:r>
              <a:rPr lang="el-GR" dirty="0">
                <a:solidFill>
                  <a:srgbClr val="FFC000"/>
                </a:solidFill>
              </a:rPr>
              <a:t> </a:t>
            </a:r>
            <a:r>
              <a:rPr lang="el-GR" dirty="0"/>
              <a:t>ισχύει/δεν ισχύει (επιβεβαίωση/ διάψευση)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21487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2800" b="1" dirty="0">
                <a:solidFill>
                  <a:srgbClr val="FFC000"/>
                </a:solidFill>
                <a:latin typeface="Tahoma" pitchFamily="34" charset="0"/>
              </a:rPr>
              <a:t>ΕΜΠΕΙΡΙΚΕΣ ΕΡΕΥΝΗΤΙΚΕΣ ΜΕΘΟΔΟΙ ΣΤΗΝ ΚΟΙΝΩΝΙΚΗ ΨΥΧΟΛΟΓΙΑ</a:t>
            </a:r>
            <a:r>
              <a:rPr lang="en-AU" sz="2800" dirty="0">
                <a:solidFill>
                  <a:srgbClr val="FFC000"/>
                </a:solidFill>
              </a:rPr>
              <a:t>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l-GR" sz="2700" u="sng" dirty="0">
                <a:solidFill>
                  <a:schemeClr val="bg2"/>
                </a:solidFill>
              </a:rPr>
              <a:t>Μη πειραματικές μέθοδοι</a:t>
            </a:r>
          </a:p>
          <a:p>
            <a:pPr marL="0" indent="0" eaLnBrk="1" hangingPunct="1">
              <a:buNone/>
            </a:pPr>
            <a:endParaRPr lang="el-GR" sz="2500" u="sng" dirty="0">
              <a:solidFill>
                <a:schemeClr val="bg2"/>
              </a:solidFill>
            </a:endParaRPr>
          </a:p>
          <a:p>
            <a:pPr marL="571500" indent="-571500" eaLnBrk="1" hangingPunct="1"/>
            <a:r>
              <a:rPr lang="el-GR" sz="2500" b="1" dirty="0">
                <a:solidFill>
                  <a:srgbClr val="FFC000"/>
                </a:solidFill>
              </a:rPr>
              <a:t>Μέθοδος παρατήρησης στο φυσικό περιβάλλον ή μελέτη πεδίου </a:t>
            </a:r>
            <a:r>
              <a:rPr lang="el-GR" sz="2500" dirty="0">
                <a:solidFill>
                  <a:srgbClr val="FFC000"/>
                </a:solidFill>
              </a:rPr>
              <a:t>(</a:t>
            </a:r>
            <a:r>
              <a:rPr lang="en-US" sz="2500" dirty="0">
                <a:solidFill>
                  <a:srgbClr val="FFC000"/>
                </a:solidFill>
              </a:rPr>
              <a:t>field study</a:t>
            </a:r>
            <a:r>
              <a:rPr lang="el-GR" sz="2500" dirty="0">
                <a:solidFill>
                  <a:srgbClr val="FFC000"/>
                </a:solidFill>
              </a:rPr>
              <a:t>):</a:t>
            </a:r>
            <a:endParaRPr lang="el-GR" sz="2500" i="1" u="sng" dirty="0">
              <a:solidFill>
                <a:schemeClr val="bg2"/>
              </a:solidFill>
            </a:endParaRPr>
          </a:p>
          <a:p>
            <a:pPr marL="571500" indent="-571500" eaLnBrk="1" hangingPunct="1">
              <a:buFont typeface="Wingdings" pitchFamily="2" charset="2"/>
              <a:buNone/>
            </a:pPr>
            <a:r>
              <a:rPr lang="el-GR" sz="2500" i="1" dirty="0"/>
              <a:t>      Εγκυρότητα και αξιοπιστία των ερμηνειών του ερευνητή: χαμηλή </a:t>
            </a:r>
            <a:r>
              <a:rPr lang="el-GR" sz="2500" i="1" dirty="0" err="1"/>
              <a:t>γενικευσιμότητα</a:t>
            </a:r>
            <a:r>
              <a:rPr lang="el-GR" sz="2500" i="1" dirty="0"/>
              <a:t>, χαμηλή αντικειμενικότητα.</a:t>
            </a:r>
            <a:endParaRPr lang="en-AU" sz="2500" i="1" dirty="0"/>
          </a:p>
        </p:txBody>
      </p:sp>
    </p:spTree>
    <p:extLst>
      <p:ext uri="{BB962C8B-B14F-4D97-AF65-F5344CB8AC3E}">
        <p14:creationId xmlns:p14="http://schemas.microsoft.com/office/powerpoint/2010/main" val="937067034"/>
      </p:ext>
    </p:extLst>
  </p:cSld>
  <p:clrMapOvr>
    <a:masterClrMapping/>
  </p:clrMapOvr>
</p:sld>
</file>

<file path=ppt/theme/theme1.xml><?xml version="1.0" encoding="utf-8"?>
<a:theme xmlns:a="http://schemas.openxmlformats.org/drawingml/2006/main" name="Cascade">
  <a:themeElements>
    <a:clrScheme name="Cascade 4">
      <a:dk1>
        <a:srgbClr val="FFFFCC"/>
      </a:dk1>
      <a:lt1>
        <a:srgbClr val="FFFFFF"/>
      </a:lt1>
      <a:dk2>
        <a:srgbClr val="000066"/>
      </a:dk2>
      <a:lt2>
        <a:srgbClr val="FFFFFF"/>
      </a:lt2>
      <a:accent1>
        <a:srgbClr val="0078F0"/>
      </a:accent1>
      <a:accent2>
        <a:srgbClr val="CCECFF"/>
      </a:accent2>
      <a:accent3>
        <a:srgbClr val="AAAAB8"/>
      </a:accent3>
      <a:accent4>
        <a:srgbClr val="DADADA"/>
      </a:accent4>
      <a:accent5>
        <a:srgbClr val="AABEF6"/>
      </a:accent5>
      <a:accent6>
        <a:srgbClr val="B9D6E7"/>
      </a:accent6>
      <a:hlink>
        <a:srgbClr val="3399FF"/>
      </a:hlink>
      <a:folHlink>
        <a:srgbClr val="FFCC00"/>
      </a:folHlink>
    </a:clrScheme>
    <a:fontScheme name="Casca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scade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cade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3512</TotalTime>
  <Words>1205</Words>
  <Application>Microsoft Office PowerPoint</Application>
  <PresentationFormat>Custom</PresentationFormat>
  <Paragraphs>141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Tahoma</vt:lpstr>
      <vt:lpstr>Wingdings</vt:lpstr>
      <vt:lpstr>Cascade</vt:lpstr>
      <vt:lpstr>ΚΟΙΝΩΝΙΚΗ ΨΥΧΟΛΟΓΙΑ Ι e-class: PSYCH440  Ακαδ. Έτος 2024-2025</vt:lpstr>
      <vt:lpstr>                              5 ΘΕΜΕΛΙΩΔΕΙΣ ΕΝΝΟΙΕΣ ΤΗΣ                ΚΟΙΝΩΝΙΚΗΣ ΨΥΧΟΛΟΓΙΑΣ  </vt:lpstr>
      <vt:lpstr>PowerPoint Presentation</vt:lpstr>
      <vt:lpstr>PowerPoint Presentation</vt:lpstr>
      <vt:lpstr>                       ΜΕΘΟΔΟΛΟΓΙΑ &amp; ΜΕΘΟΔΟΣ                       ΣΤΗΝ ΚΟΙΝΩΝΙΚΗ ΨΥΧΟΛΟΓΙΑ     </vt:lpstr>
      <vt:lpstr> </vt:lpstr>
      <vt:lpstr>Ερευνητικά ερωτήματα και ερευνητικές υποθέσεις</vt:lpstr>
      <vt:lpstr>ΣΤΡΑΤΗΓΙΚΕΣ ΕΠΙΛΟΓΗΣ ΔΕΔΟΜΕΝΩΝ </vt:lpstr>
      <vt:lpstr>ΕΜΠΕΙΡΙΚΕΣ ΕΡΕΥΝΗΤΙΚΕΣ ΜΕΘΟΔΟΙ ΣΤΗΝ ΚΟΙΝΩΝΙΚΗ ΨΥΧΟΛΟΓΙΑ </vt:lpstr>
      <vt:lpstr>Μέθοδος συσχετίσεων ή συναφειακή έρευνα (correlational study) </vt:lpstr>
      <vt:lpstr>Μέθοδος δημοσκόπησης (sample survey and/or judgement task) </vt:lpstr>
      <vt:lpstr>Άλλες μη-πειραματικές μέθοδοι</vt:lpstr>
      <vt:lpstr>Αρχειακή έρευνα </vt:lpstr>
      <vt:lpstr>Μελέτη περίπτωσης </vt:lpstr>
      <vt:lpstr>PowerPoint Presentation</vt:lpstr>
      <vt:lpstr>PowerPoint Presentation</vt:lpstr>
      <vt:lpstr>Δομή του άρθρου</vt:lpstr>
      <vt:lpstr>PowerPoint Presentation</vt:lpstr>
      <vt:lpstr>PowerPoint Presentation</vt:lpstr>
      <vt:lpstr>Κεφάλαιο «Μέθοδος»</vt:lpstr>
      <vt:lpstr>Κεφάλαια Ευρήματα &amp; Συμπεράσματα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spetses</dc:creator>
  <cp:lastModifiedBy>Aikaterini Gari</cp:lastModifiedBy>
  <cp:revision>175</cp:revision>
  <dcterms:created xsi:type="dcterms:W3CDTF">2011-10-22T18:36:01Z</dcterms:created>
  <dcterms:modified xsi:type="dcterms:W3CDTF">2025-10-11T17:01:28Z</dcterms:modified>
</cp:coreProperties>
</file>