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0" r:id="rId1"/>
  </p:sldMasterIdLst>
  <p:notesMasterIdLst>
    <p:notesMasterId r:id="rId48"/>
  </p:notesMasterIdLst>
  <p:sldIdLst>
    <p:sldId id="256" r:id="rId2"/>
    <p:sldId id="257" r:id="rId3"/>
    <p:sldId id="259" r:id="rId4"/>
    <p:sldId id="261" r:id="rId5"/>
    <p:sldId id="263" r:id="rId6"/>
    <p:sldId id="264" r:id="rId7"/>
    <p:sldId id="265" r:id="rId8"/>
    <p:sldId id="266" r:id="rId9"/>
    <p:sldId id="268" r:id="rId10"/>
    <p:sldId id="342" r:id="rId11"/>
    <p:sldId id="269" r:id="rId12"/>
    <p:sldId id="270" r:id="rId13"/>
    <p:sldId id="271" r:id="rId14"/>
    <p:sldId id="272" r:id="rId15"/>
    <p:sldId id="273" r:id="rId16"/>
    <p:sldId id="298" r:id="rId17"/>
    <p:sldId id="290" r:id="rId18"/>
    <p:sldId id="277" r:id="rId19"/>
    <p:sldId id="291" r:id="rId20"/>
    <p:sldId id="337" r:id="rId21"/>
    <p:sldId id="278" r:id="rId22"/>
    <p:sldId id="279" r:id="rId23"/>
    <p:sldId id="280" r:id="rId24"/>
    <p:sldId id="281" r:id="rId25"/>
    <p:sldId id="282" r:id="rId26"/>
    <p:sldId id="283" r:id="rId27"/>
    <p:sldId id="284" r:id="rId28"/>
    <p:sldId id="286" r:id="rId29"/>
    <p:sldId id="287" r:id="rId30"/>
    <p:sldId id="288" r:id="rId31"/>
    <p:sldId id="299" r:id="rId32"/>
    <p:sldId id="335" r:id="rId33"/>
    <p:sldId id="336" r:id="rId34"/>
    <p:sldId id="289" r:id="rId35"/>
    <p:sldId id="295" r:id="rId36"/>
    <p:sldId id="296" r:id="rId37"/>
    <p:sldId id="334" r:id="rId38"/>
    <p:sldId id="285" r:id="rId39"/>
    <p:sldId id="292" r:id="rId40"/>
    <p:sldId id="338" r:id="rId41"/>
    <p:sldId id="339" r:id="rId42"/>
    <p:sldId id="340" r:id="rId43"/>
    <p:sldId id="341" r:id="rId44"/>
    <p:sldId id="300" r:id="rId45"/>
    <p:sldId id="302" r:id="rId46"/>
    <p:sldId id="303" r:id="rId47"/>
  </p:sldIdLst>
  <p:sldSz cx="9144000" cy="6858000" type="screen4x3"/>
  <p:notesSz cx="6858000" cy="9144000"/>
  <p:defaultTextStyle>
    <a:defPPr>
      <a:defRPr lang="el-GR"/>
    </a:defPPr>
    <a:lvl1pPr algn="l" rtl="0" fontAlgn="base">
      <a:spcBef>
        <a:spcPct val="0"/>
      </a:spcBef>
      <a:spcAft>
        <a:spcPct val="0"/>
      </a:spcAft>
      <a:buFont typeface="Arial" pitchFamily="34" charset="0"/>
      <a:defRPr kern="1200">
        <a:solidFill>
          <a:schemeClr val="tx1"/>
        </a:solidFill>
        <a:latin typeface="Arial" pitchFamily="34" charset="0"/>
        <a:ea typeface="+mn-ea"/>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mn-ea"/>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mn-ea"/>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mn-ea"/>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FF99"/>
    <a:srgbClr val="00FF00"/>
    <a:srgbClr val="FF33CC"/>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7F80EB-0063-4CA7-9F29-274F8088BB7F}" type="doc">
      <dgm:prSet loTypeId="urn:microsoft.com/office/officeart/2005/8/layout/cycle3" loCatId="cycle" qsTypeId="urn:microsoft.com/office/officeart/2005/8/quickstyle/simple1" qsCatId="simple" csTypeId="urn:microsoft.com/office/officeart/2005/8/colors/accent6_2" csCatId="accent6" phldr="1"/>
      <dgm:spPr/>
      <dgm:t>
        <a:bodyPr/>
        <a:lstStyle/>
        <a:p>
          <a:endParaRPr lang="en-US"/>
        </a:p>
      </dgm:t>
    </dgm:pt>
    <dgm:pt modelId="{26EB973A-8B13-4349-B98D-A5556C2E0C94}">
      <dgm:prSet phldrT="[Text]" custT="1"/>
      <dgm:spPr/>
      <dgm:t>
        <a:bodyPr/>
        <a:lstStyle/>
        <a:p>
          <a:r>
            <a:rPr lang="el-GR" sz="1600" dirty="0"/>
            <a:t>Ορισμός του προβληματος</a:t>
          </a:r>
          <a:endParaRPr lang="en-US" sz="1600" dirty="0"/>
        </a:p>
      </dgm:t>
    </dgm:pt>
    <dgm:pt modelId="{C7FF24F8-F28A-4D9F-9C01-6F8F9D0E3B7C}" type="parTrans" cxnId="{C55B8A53-74CF-4356-865C-85720D722B19}">
      <dgm:prSet/>
      <dgm:spPr/>
      <dgm:t>
        <a:bodyPr/>
        <a:lstStyle/>
        <a:p>
          <a:endParaRPr lang="en-US" sz="1600"/>
        </a:p>
      </dgm:t>
    </dgm:pt>
    <dgm:pt modelId="{CE9210B7-6EB1-4DDA-9574-B7506F407142}" type="sibTrans" cxnId="{C55B8A53-74CF-4356-865C-85720D722B19}">
      <dgm:prSet custT="1"/>
      <dgm:spPr>
        <a:solidFill>
          <a:schemeClr val="accent6">
            <a:lumMod val="75000"/>
          </a:schemeClr>
        </a:solidFill>
      </dgm:spPr>
      <dgm:t>
        <a:bodyPr/>
        <a:lstStyle/>
        <a:p>
          <a:endParaRPr lang="en-US" sz="1600"/>
        </a:p>
      </dgm:t>
    </dgm:pt>
    <dgm:pt modelId="{F445665F-30DA-492D-9C69-6E5F864585B5}">
      <dgm:prSet phldrT="[Text]" custT="1"/>
      <dgm:spPr/>
      <dgm:t>
        <a:bodyPr/>
        <a:lstStyle/>
        <a:p>
          <a:r>
            <a:rPr lang="el-GR" sz="1600" dirty="0"/>
            <a:t>Προτεινόμενες Λύσεις</a:t>
          </a:r>
          <a:endParaRPr lang="en-US" sz="1600" dirty="0"/>
        </a:p>
      </dgm:t>
    </dgm:pt>
    <dgm:pt modelId="{591933BC-02C8-4B1C-903E-F424C14070D1}" type="parTrans" cxnId="{48E79233-9B2E-4679-B170-BE910F8074C4}">
      <dgm:prSet/>
      <dgm:spPr/>
      <dgm:t>
        <a:bodyPr/>
        <a:lstStyle/>
        <a:p>
          <a:endParaRPr lang="en-US" sz="1600"/>
        </a:p>
      </dgm:t>
    </dgm:pt>
    <dgm:pt modelId="{5BA0003A-3865-48E2-B585-56AE9C836D01}" type="sibTrans" cxnId="{48E79233-9B2E-4679-B170-BE910F8074C4}">
      <dgm:prSet custT="1"/>
      <dgm:spPr>
        <a:solidFill>
          <a:schemeClr val="accent6">
            <a:lumMod val="75000"/>
          </a:schemeClr>
        </a:solidFill>
      </dgm:spPr>
      <dgm:t>
        <a:bodyPr/>
        <a:lstStyle/>
        <a:p>
          <a:endParaRPr lang="en-US" sz="1600"/>
        </a:p>
      </dgm:t>
    </dgm:pt>
    <dgm:pt modelId="{AFC15C03-39F4-47B5-A57E-0F825C48E490}">
      <dgm:prSet phldrT="[Text]" custT="1"/>
      <dgm:spPr/>
      <dgm:t>
        <a:bodyPr/>
        <a:lstStyle/>
        <a:p>
          <a:r>
            <a:rPr lang="el-GR" sz="1600" dirty="0"/>
            <a:t>Αξιολόγηση Λύσεων</a:t>
          </a:r>
          <a:endParaRPr lang="en-US" sz="1600" dirty="0"/>
        </a:p>
      </dgm:t>
    </dgm:pt>
    <dgm:pt modelId="{3E759ED4-07F2-48E9-9D57-158618E1516E}" type="parTrans" cxnId="{71C9467E-EC13-47AB-B3AF-D387553E1F0A}">
      <dgm:prSet/>
      <dgm:spPr/>
      <dgm:t>
        <a:bodyPr/>
        <a:lstStyle/>
        <a:p>
          <a:endParaRPr lang="en-US" sz="1600"/>
        </a:p>
      </dgm:t>
    </dgm:pt>
    <dgm:pt modelId="{E01DB631-ED53-4EC7-AF3B-C2C11F0D2854}" type="sibTrans" cxnId="{71C9467E-EC13-47AB-B3AF-D387553E1F0A}">
      <dgm:prSet custT="1"/>
      <dgm:spPr>
        <a:solidFill>
          <a:schemeClr val="accent6">
            <a:lumMod val="75000"/>
          </a:schemeClr>
        </a:solidFill>
      </dgm:spPr>
      <dgm:t>
        <a:bodyPr/>
        <a:lstStyle/>
        <a:p>
          <a:endParaRPr lang="en-US" sz="1600"/>
        </a:p>
      </dgm:t>
    </dgm:pt>
    <dgm:pt modelId="{8640A74D-246B-4E3D-89DB-76D2EF5577CB}">
      <dgm:prSet phldrT="[Text]" custT="1"/>
      <dgm:spPr/>
      <dgm:t>
        <a:bodyPr/>
        <a:lstStyle/>
        <a:p>
          <a:r>
            <a:rPr lang="el-GR" sz="1600" dirty="0"/>
            <a:t>Λήψη Απόφασης</a:t>
          </a:r>
          <a:endParaRPr lang="en-US" sz="1600" dirty="0"/>
        </a:p>
      </dgm:t>
    </dgm:pt>
    <dgm:pt modelId="{047A3AE8-B251-48BD-BBCC-C92BA814E860}" type="parTrans" cxnId="{0CA1A4A9-B4B6-4495-8498-035546F1FFB2}">
      <dgm:prSet/>
      <dgm:spPr/>
      <dgm:t>
        <a:bodyPr/>
        <a:lstStyle/>
        <a:p>
          <a:endParaRPr lang="en-US" sz="1600"/>
        </a:p>
      </dgm:t>
    </dgm:pt>
    <dgm:pt modelId="{EE255B3A-A37D-44BD-8CB4-1EB8DCEBD4F9}" type="sibTrans" cxnId="{0CA1A4A9-B4B6-4495-8498-035546F1FFB2}">
      <dgm:prSet custT="1"/>
      <dgm:spPr>
        <a:solidFill>
          <a:schemeClr val="accent6">
            <a:lumMod val="75000"/>
          </a:schemeClr>
        </a:solidFill>
      </dgm:spPr>
      <dgm:t>
        <a:bodyPr/>
        <a:lstStyle/>
        <a:p>
          <a:endParaRPr lang="en-US" sz="1600"/>
        </a:p>
      </dgm:t>
    </dgm:pt>
    <dgm:pt modelId="{7D8B0E84-1C0D-46F0-9E5E-2A43C76E88B0}">
      <dgm:prSet phldrT="[Text]" custT="1"/>
      <dgm:spPr/>
      <dgm:t>
        <a:bodyPr/>
        <a:lstStyle/>
        <a:p>
          <a:r>
            <a:rPr lang="el-GR" sz="1600" dirty="0"/>
            <a:t>Παρακολούθηση / Έλεγχος</a:t>
          </a:r>
          <a:endParaRPr lang="en-US" sz="1600" dirty="0"/>
        </a:p>
      </dgm:t>
    </dgm:pt>
    <dgm:pt modelId="{D858FFE8-154D-42E9-BC0D-893F74B4C6DA}" type="parTrans" cxnId="{C50F5EC7-87F5-4180-9860-BBD59E316500}">
      <dgm:prSet/>
      <dgm:spPr/>
      <dgm:t>
        <a:bodyPr/>
        <a:lstStyle/>
        <a:p>
          <a:endParaRPr lang="en-US" sz="1600"/>
        </a:p>
      </dgm:t>
    </dgm:pt>
    <dgm:pt modelId="{3978DFF8-9F93-42A1-9545-6A7515226C9B}" type="sibTrans" cxnId="{C50F5EC7-87F5-4180-9860-BBD59E316500}">
      <dgm:prSet custT="1"/>
      <dgm:spPr>
        <a:solidFill>
          <a:schemeClr val="accent6">
            <a:lumMod val="75000"/>
          </a:schemeClr>
        </a:solidFill>
      </dgm:spPr>
      <dgm:t>
        <a:bodyPr/>
        <a:lstStyle/>
        <a:p>
          <a:endParaRPr lang="en-US" sz="1600"/>
        </a:p>
      </dgm:t>
    </dgm:pt>
    <dgm:pt modelId="{78039CF0-4B13-433D-A20A-E686331FA8CE}">
      <dgm:prSet phldrT="[Text]" custT="1"/>
      <dgm:spPr/>
      <dgm:t>
        <a:bodyPr/>
        <a:lstStyle/>
        <a:p>
          <a:r>
            <a:rPr lang="el-GR" sz="1600" dirty="0"/>
            <a:t>Εφαρμογή</a:t>
          </a:r>
          <a:endParaRPr lang="en-US" sz="1600" dirty="0"/>
        </a:p>
      </dgm:t>
    </dgm:pt>
    <dgm:pt modelId="{215115D0-094A-4D19-87C4-75B6A7BE3544}" type="parTrans" cxnId="{BDBBCB10-81F6-434C-BD3F-FF67D85BB9AE}">
      <dgm:prSet/>
      <dgm:spPr/>
      <dgm:t>
        <a:bodyPr/>
        <a:lstStyle/>
        <a:p>
          <a:endParaRPr lang="en-US" sz="1600"/>
        </a:p>
      </dgm:t>
    </dgm:pt>
    <dgm:pt modelId="{F296A9D9-6E83-46A7-9E42-94B9D59CA596}" type="sibTrans" cxnId="{BDBBCB10-81F6-434C-BD3F-FF67D85BB9AE}">
      <dgm:prSet custT="1"/>
      <dgm:spPr>
        <a:solidFill>
          <a:schemeClr val="accent6">
            <a:lumMod val="75000"/>
          </a:schemeClr>
        </a:solidFill>
      </dgm:spPr>
      <dgm:t>
        <a:bodyPr/>
        <a:lstStyle/>
        <a:p>
          <a:endParaRPr lang="en-US" sz="1600"/>
        </a:p>
      </dgm:t>
    </dgm:pt>
    <dgm:pt modelId="{E7A91DCB-0EA0-42E6-9CDB-9557A4644AAF}">
      <dgm:prSet phldrT="[Text]" custT="1"/>
      <dgm:spPr/>
      <dgm:t>
        <a:bodyPr/>
        <a:lstStyle/>
        <a:p>
          <a:r>
            <a:rPr lang="el-GR" sz="1600" dirty="0"/>
            <a:t>Αξιολόγηση Αποτελέσματος</a:t>
          </a:r>
          <a:endParaRPr lang="en-US" sz="1600" dirty="0"/>
        </a:p>
      </dgm:t>
    </dgm:pt>
    <dgm:pt modelId="{BAE8B7C4-E8A9-4870-9F65-5912B2AF3ACC}" type="parTrans" cxnId="{3C984448-4A67-4619-BF1D-16003282D8F5}">
      <dgm:prSet/>
      <dgm:spPr/>
      <dgm:t>
        <a:bodyPr/>
        <a:lstStyle/>
        <a:p>
          <a:endParaRPr lang="en-US" sz="1600"/>
        </a:p>
      </dgm:t>
    </dgm:pt>
    <dgm:pt modelId="{6159E488-0278-4110-B2C0-B0B5399BEAA2}" type="sibTrans" cxnId="{3C984448-4A67-4619-BF1D-16003282D8F5}">
      <dgm:prSet custT="1"/>
      <dgm:spPr>
        <a:solidFill>
          <a:schemeClr val="accent6">
            <a:lumMod val="75000"/>
          </a:schemeClr>
        </a:solidFill>
      </dgm:spPr>
      <dgm:t>
        <a:bodyPr/>
        <a:lstStyle/>
        <a:p>
          <a:endParaRPr lang="en-US" sz="1600"/>
        </a:p>
      </dgm:t>
    </dgm:pt>
    <dgm:pt modelId="{18F7E5F1-92E4-473E-AF0D-75BA7930B9F8}" type="pres">
      <dgm:prSet presAssocID="{EF7F80EB-0063-4CA7-9F29-274F8088BB7F}" presName="Name0" presStyleCnt="0">
        <dgm:presLayoutVars>
          <dgm:dir/>
          <dgm:resizeHandles val="exact"/>
        </dgm:presLayoutVars>
      </dgm:prSet>
      <dgm:spPr/>
    </dgm:pt>
    <dgm:pt modelId="{6ED375FB-6E97-4F8C-A95F-B4C8186A7000}" type="pres">
      <dgm:prSet presAssocID="{EF7F80EB-0063-4CA7-9F29-274F8088BB7F}" presName="cycle" presStyleCnt="0"/>
      <dgm:spPr/>
    </dgm:pt>
    <dgm:pt modelId="{AE7DE69B-F5EF-4AC4-9082-8DB5D5E96645}" type="pres">
      <dgm:prSet presAssocID="{26EB973A-8B13-4349-B98D-A5556C2E0C94}" presName="nodeFirstNode" presStyleLbl="node1" presStyleIdx="0" presStyleCnt="7">
        <dgm:presLayoutVars>
          <dgm:bulletEnabled val="1"/>
        </dgm:presLayoutVars>
      </dgm:prSet>
      <dgm:spPr/>
    </dgm:pt>
    <dgm:pt modelId="{916176D7-C34C-4D4A-B9F7-00B050BA10AD}" type="pres">
      <dgm:prSet presAssocID="{CE9210B7-6EB1-4DDA-9574-B7506F407142}" presName="sibTransFirstNode" presStyleLbl="bgShp" presStyleIdx="0" presStyleCnt="1"/>
      <dgm:spPr/>
    </dgm:pt>
    <dgm:pt modelId="{9B99FFA7-E54B-4D4C-B148-1494E5F41EC9}" type="pres">
      <dgm:prSet presAssocID="{F445665F-30DA-492D-9C69-6E5F864585B5}" presName="nodeFollowingNodes" presStyleLbl="node1" presStyleIdx="1" presStyleCnt="7">
        <dgm:presLayoutVars>
          <dgm:bulletEnabled val="1"/>
        </dgm:presLayoutVars>
      </dgm:prSet>
      <dgm:spPr/>
    </dgm:pt>
    <dgm:pt modelId="{633AEBD6-AA9F-46F2-8618-A57677066C28}" type="pres">
      <dgm:prSet presAssocID="{AFC15C03-39F4-47B5-A57E-0F825C48E490}" presName="nodeFollowingNodes" presStyleLbl="node1" presStyleIdx="2" presStyleCnt="7">
        <dgm:presLayoutVars>
          <dgm:bulletEnabled val="1"/>
        </dgm:presLayoutVars>
      </dgm:prSet>
      <dgm:spPr/>
    </dgm:pt>
    <dgm:pt modelId="{BA0754DC-581B-4A60-9E72-22C4D583134D}" type="pres">
      <dgm:prSet presAssocID="{8640A74D-246B-4E3D-89DB-76D2EF5577CB}" presName="nodeFollowingNodes" presStyleLbl="node1" presStyleIdx="3" presStyleCnt="7">
        <dgm:presLayoutVars>
          <dgm:bulletEnabled val="1"/>
        </dgm:presLayoutVars>
      </dgm:prSet>
      <dgm:spPr/>
    </dgm:pt>
    <dgm:pt modelId="{8FCE7FB1-812A-4365-8FE2-B7F03B12D50E}" type="pres">
      <dgm:prSet presAssocID="{78039CF0-4B13-433D-A20A-E686331FA8CE}" presName="nodeFollowingNodes" presStyleLbl="node1" presStyleIdx="4" presStyleCnt="7">
        <dgm:presLayoutVars>
          <dgm:bulletEnabled val="1"/>
        </dgm:presLayoutVars>
      </dgm:prSet>
      <dgm:spPr/>
    </dgm:pt>
    <dgm:pt modelId="{5F575E56-01C9-4573-81D6-0FBC1687B2DB}" type="pres">
      <dgm:prSet presAssocID="{7D8B0E84-1C0D-46F0-9E5E-2A43C76E88B0}" presName="nodeFollowingNodes" presStyleLbl="node1" presStyleIdx="5" presStyleCnt="7">
        <dgm:presLayoutVars>
          <dgm:bulletEnabled val="1"/>
        </dgm:presLayoutVars>
      </dgm:prSet>
      <dgm:spPr/>
    </dgm:pt>
    <dgm:pt modelId="{088E8A85-053A-4BDE-9830-C6D9DE87A0E4}" type="pres">
      <dgm:prSet presAssocID="{E7A91DCB-0EA0-42E6-9CDB-9557A4644AAF}" presName="nodeFollowingNodes" presStyleLbl="node1" presStyleIdx="6" presStyleCnt="7">
        <dgm:presLayoutVars>
          <dgm:bulletEnabled val="1"/>
        </dgm:presLayoutVars>
      </dgm:prSet>
      <dgm:spPr/>
    </dgm:pt>
  </dgm:ptLst>
  <dgm:cxnLst>
    <dgm:cxn modelId="{155CA70D-3192-47DF-A58B-87BD12BA64AB}" type="presOf" srcId="{F445665F-30DA-492D-9C69-6E5F864585B5}" destId="{9B99FFA7-E54B-4D4C-B148-1494E5F41EC9}" srcOrd="0" destOrd="0" presId="urn:microsoft.com/office/officeart/2005/8/layout/cycle3"/>
    <dgm:cxn modelId="{BDBBCB10-81F6-434C-BD3F-FF67D85BB9AE}" srcId="{EF7F80EB-0063-4CA7-9F29-274F8088BB7F}" destId="{78039CF0-4B13-433D-A20A-E686331FA8CE}" srcOrd="4" destOrd="0" parTransId="{215115D0-094A-4D19-87C4-75B6A7BE3544}" sibTransId="{F296A9D9-6E83-46A7-9E42-94B9D59CA596}"/>
    <dgm:cxn modelId="{460B8628-C5DB-4422-989F-FD54C8A4C5D4}" type="presOf" srcId="{78039CF0-4B13-433D-A20A-E686331FA8CE}" destId="{8FCE7FB1-812A-4365-8FE2-B7F03B12D50E}" srcOrd="0" destOrd="0" presId="urn:microsoft.com/office/officeart/2005/8/layout/cycle3"/>
    <dgm:cxn modelId="{48E79233-9B2E-4679-B170-BE910F8074C4}" srcId="{EF7F80EB-0063-4CA7-9F29-274F8088BB7F}" destId="{F445665F-30DA-492D-9C69-6E5F864585B5}" srcOrd="1" destOrd="0" parTransId="{591933BC-02C8-4B1C-903E-F424C14070D1}" sibTransId="{5BA0003A-3865-48E2-B585-56AE9C836D01}"/>
    <dgm:cxn modelId="{3C984448-4A67-4619-BF1D-16003282D8F5}" srcId="{EF7F80EB-0063-4CA7-9F29-274F8088BB7F}" destId="{E7A91DCB-0EA0-42E6-9CDB-9557A4644AAF}" srcOrd="6" destOrd="0" parTransId="{BAE8B7C4-E8A9-4870-9F65-5912B2AF3ACC}" sibTransId="{6159E488-0278-4110-B2C0-B0B5399BEAA2}"/>
    <dgm:cxn modelId="{93A7E652-4A13-4FD8-9C5D-21D2918514E9}" type="presOf" srcId="{EF7F80EB-0063-4CA7-9F29-274F8088BB7F}" destId="{18F7E5F1-92E4-473E-AF0D-75BA7930B9F8}" srcOrd="0" destOrd="0" presId="urn:microsoft.com/office/officeart/2005/8/layout/cycle3"/>
    <dgm:cxn modelId="{C55B8A53-74CF-4356-865C-85720D722B19}" srcId="{EF7F80EB-0063-4CA7-9F29-274F8088BB7F}" destId="{26EB973A-8B13-4349-B98D-A5556C2E0C94}" srcOrd="0" destOrd="0" parTransId="{C7FF24F8-F28A-4D9F-9C01-6F8F9D0E3B7C}" sibTransId="{CE9210B7-6EB1-4DDA-9574-B7506F407142}"/>
    <dgm:cxn modelId="{71C9467E-EC13-47AB-B3AF-D387553E1F0A}" srcId="{EF7F80EB-0063-4CA7-9F29-274F8088BB7F}" destId="{AFC15C03-39F4-47B5-A57E-0F825C48E490}" srcOrd="2" destOrd="0" parTransId="{3E759ED4-07F2-48E9-9D57-158618E1516E}" sibTransId="{E01DB631-ED53-4EC7-AF3B-C2C11F0D2854}"/>
    <dgm:cxn modelId="{7CE4CE9B-C33D-4E83-83F3-9AEA096E374F}" type="presOf" srcId="{7D8B0E84-1C0D-46F0-9E5E-2A43C76E88B0}" destId="{5F575E56-01C9-4573-81D6-0FBC1687B2DB}" srcOrd="0" destOrd="0" presId="urn:microsoft.com/office/officeart/2005/8/layout/cycle3"/>
    <dgm:cxn modelId="{0FF3C9A3-6430-480B-AD9E-99425541479E}" type="presOf" srcId="{CE9210B7-6EB1-4DDA-9574-B7506F407142}" destId="{916176D7-C34C-4D4A-B9F7-00B050BA10AD}" srcOrd="0" destOrd="0" presId="urn:microsoft.com/office/officeart/2005/8/layout/cycle3"/>
    <dgm:cxn modelId="{0CA1A4A9-B4B6-4495-8498-035546F1FFB2}" srcId="{EF7F80EB-0063-4CA7-9F29-274F8088BB7F}" destId="{8640A74D-246B-4E3D-89DB-76D2EF5577CB}" srcOrd="3" destOrd="0" parTransId="{047A3AE8-B251-48BD-BBCC-C92BA814E860}" sibTransId="{EE255B3A-A37D-44BD-8CB4-1EB8DCEBD4F9}"/>
    <dgm:cxn modelId="{7A139AC4-500F-41F3-BE3D-BD68D4EE35A6}" type="presOf" srcId="{26EB973A-8B13-4349-B98D-A5556C2E0C94}" destId="{AE7DE69B-F5EF-4AC4-9082-8DB5D5E96645}" srcOrd="0" destOrd="0" presId="urn:microsoft.com/office/officeart/2005/8/layout/cycle3"/>
    <dgm:cxn modelId="{C50F5EC7-87F5-4180-9860-BBD59E316500}" srcId="{EF7F80EB-0063-4CA7-9F29-274F8088BB7F}" destId="{7D8B0E84-1C0D-46F0-9E5E-2A43C76E88B0}" srcOrd="5" destOrd="0" parTransId="{D858FFE8-154D-42E9-BC0D-893F74B4C6DA}" sibTransId="{3978DFF8-9F93-42A1-9545-6A7515226C9B}"/>
    <dgm:cxn modelId="{2015BDCE-8401-45FB-B7CA-D7DFBF092746}" type="presOf" srcId="{8640A74D-246B-4E3D-89DB-76D2EF5577CB}" destId="{BA0754DC-581B-4A60-9E72-22C4D583134D}" srcOrd="0" destOrd="0" presId="urn:microsoft.com/office/officeart/2005/8/layout/cycle3"/>
    <dgm:cxn modelId="{217E76DF-F75E-429E-BCF5-0D18276DC329}" type="presOf" srcId="{AFC15C03-39F4-47B5-A57E-0F825C48E490}" destId="{633AEBD6-AA9F-46F2-8618-A57677066C28}" srcOrd="0" destOrd="0" presId="urn:microsoft.com/office/officeart/2005/8/layout/cycle3"/>
    <dgm:cxn modelId="{F9D74BEC-0FD0-43B9-B369-D533A5001EDC}" type="presOf" srcId="{E7A91DCB-0EA0-42E6-9CDB-9557A4644AAF}" destId="{088E8A85-053A-4BDE-9830-C6D9DE87A0E4}" srcOrd="0" destOrd="0" presId="urn:microsoft.com/office/officeart/2005/8/layout/cycle3"/>
    <dgm:cxn modelId="{D51398B0-1D09-4CC6-9809-783FF465A180}" type="presParOf" srcId="{18F7E5F1-92E4-473E-AF0D-75BA7930B9F8}" destId="{6ED375FB-6E97-4F8C-A95F-B4C8186A7000}" srcOrd="0" destOrd="0" presId="urn:microsoft.com/office/officeart/2005/8/layout/cycle3"/>
    <dgm:cxn modelId="{4B702B23-EE79-4DBB-8269-9A7E288E349D}" type="presParOf" srcId="{6ED375FB-6E97-4F8C-A95F-B4C8186A7000}" destId="{AE7DE69B-F5EF-4AC4-9082-8DB5D5E96645}" srcOrd="0" destOrd="0" presId="urn:microsoft.com/office/officeart/2005/8/layout/cycle3"/>
    <dgm:cxn modelId="{5C8C9B52-AE5D-4A0F-874C-395B1C0D2FE7}" type="presParOf" srcId="{6ED375FB-6E97-4F8C-A95F-B4C8186A7000}" destId="{916176D7-C34C-4D4A-B9F7-00B050BA10AD}" srcOrd="1" destOrd="0" presId="urn:microsoft.com/office/officeart/2005/8/layout/cycle3"/>
    <dgm:cxn modelId="{ED57F96D-6BC7-4445-9ACF-CC62B0897F8B}" type="presParOf" srcId="{6ED375FB-6E97-4F8C-A95F-B4C8186A7000}" destId="{9B99FFA7-E54B-4D4C-B148-1494E5F41EC9}" srcOrd="2" destOrd="0" presId="urn:microsoft.com/office/officeart/2005/8/layout/cycle3"/>
    <dgm:cxn modelId="{0838D35D-6403-4578-B543-92E3BFF70961}" type="presParOf" srcId="{6ED375FB-6E97-4F8C-A95F-B4C8186A7000}" destId="{633AEBD6-AA9F-46F2-8618-A57677066C28}" srcOrd="3" destOrd="0" presId="urn:microsoft.com/office/officeart/2005/8/layout/cycle3"/>
    <dgm:cxn modelId="{F3760A8A-CBBF-4C81-922C-CE76B061585D}" type="presParOf" srcId="{6ED375FB-6E97-4F8C-A95F-B4C8186A7000}" destId="{BA0754DC-581B-4A60-9E72-22C4D583134D}" srcOrd="4" destOrd="0" presId="urn:microsoft.com/office/officeart/2005/8/layout/cycle3"/>
    <dgm:cxn modelId="{E1318421-3C40-4B8B-9078-6AD508D6543C}" type="presParOf" srcId="{6ED375FB-6E97-4F8C-A95F-B4C8186A7000}" destId="{8FCE7FB1-812A-4365-8FE2-B7F03B12D50E}" srcOrd="5" destOrd="0" presId="urn:microsoft.com/office/officeart/2005/8/layout/cycle3"/>
    <dgm:cxn modelId="{44F12695-CDCA-453A-A2F6-5B31F675D158}" type="presParOf" srcId="{6ED375FB-6E97-4F8C-A95F-B4C8186A7000}" destId="{5F575E56-01C9-4573-81D6-0FBC1687B2DB}" srcOrd="6" destOrd="0" presId="urn:microsoft.com/office/officeart/2005/8/layout/cycle3"/>
    <dgm:cxn modelId="{6ECBE622-E47C-4E5D-869E-61B84CD43755}" type="presParOf" srcId="{6ED375FB-6E97-4F8C-A95F-B4C8186A7000}" destId="{088E8A85-053A-4BDE-9830-C6D9DE87A0E4}"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6176D7-C34C-4D4A-B9F7-00B050BA10AD}">
      <dsp:nvSpPr>
        <dsp:cNvPr id="0" name=""/>
        <dsp:cNvSpPr/>
      </dsp:nvSpPr>
      <dsp:spPr>
        <a:xfrm>
          <a:off x="1002543" y="-41626"/>
          <a:ext cx="6428202" cy="6428202"/>
        </a:xfrm>
        <a:prstGeom prst="circularArrow">
          <a:avLst>
            <a:gd name="adj1" fmla="val 5544"/>
            <a:gd name="adj2" fmla="val 330680"/>
            <a:gd name="adj3" fmla="val 14498378"/>
            <a:gd name="adj4" fmla="val 16960188"/>
            <a:gd name="adj5" fmla="val 5757"/>
          </a:avLst>
        </a:prstGeom>
        <a:solidFill>
          <a:schemeClr val="accent6">
            <a:lumMod val="75000"/>
          </a:schemeClr>
        </a:solidFill>
        <a:ln>
          <a:noFill/>
        </a:ln>
        <a:effectLst/>
      </dsp:spPr>
      <dsp:style>
        <a:lnRef idx="0">
          <a:scrgbClr r="0" g="0" b="0"/>
        </a:lnRef>
        <a:fillRef idx="1">
          <a:scrgbClr r="0" g="0" b="0"/>
        </a:fillRef>
        <a:effectRef idx="0">
          <a:scrgbClr r="0" g="0" b="0"/>
        </a:effectRef>
        <a:fontRef idx="minor"/>
      </dsp:style>
    </dsp:sp>
    <dsp:sp modelId="{AE7DE69B-F5EF-4AC4-9082-8DB5D5E96645}">
      <dsp:nvSpPr>
        <dsp:cNvPr id="0" name=""/>
        <dsp:cNvSpPr/>
      </dsp:nvSpPr>
      <dsp:spPr>
        <a:xfrm>
          <a:off x="3203661" y="1133"/>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Ορισμός του προβληματος</a:t>
          </a:r>
          <a:endParaRPr lang="en-US" sz="1600" kern="1200" dirty="0"/>
        </a:p>
      </dsp:txBody>
      <dsp:txXfrm>
        <a:off x="3253111" y="50583"/>
        <a:ext cx="1927065" cy="914082"/>
      </dsp:txXfrm>
    </dsp:sp>
    <dsp:sp modelId="{9B99FFA7-E54B-4D4C-B148-1494E5F41EC9}">
      <dsp:nvSpPr>
        <dsp:cNvPr id="0" name=""/>
        <dsp:cNvSpPr/>
      </dsp:nvSpPr>
      <dsp:spPr>
        <a:xfrm>
          <a:off x="5346847" y="1033237"/>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Προτεινόμενες Λύσεις</a:t>
          </a:r>
          <a:endParaRPr lang="en-US" sz="1600" kern="1200" dirty="0"/>
        </a:p>
      </dsp:txBody>
      <dsp:txXfrm>
        <a:off x="5396297" y="1082687"/>
        <a:ext cx="1927065" cy="914082"/>
      </dsp:txXfrm>
    </dsp:sp>
    <dsp:sp modelId="{633AEBD6-AA9F-46F2-8618-A57677066C28}">
      <dsp:nvSpPr>
        <dsp:cNvPr id="0" name=""/>
        <dsp:cNvSpPr/>
      </dsp:nvSpPr>
      <dsp:spPr>
        <a:xfrm>
          <a:off x="5876170" y="3352353"/>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Αξιολόγηση Λύσεων</a:t>
          </a:r>
          <a:endParaRPr lang="en-US" sz="1600" kern="1200" dirty="0"/>
        </a:p>
      </dsp:txBody>
      <dsp:txXfrm>
        <a:off x="5925620" y="3401803"/>
        <a:ext cx="1927065" cy="914082"/>
      </dsp:txXfrm>
    </dsp:sp>
    <dsp:sp modelId="{BA0754DC-581B-4A60-9E72-22C4D583134D}">
      <dsp:nvSpPr>
        <dsp:cNvPr id="0" name=""/>
        <dsp:cNvSpPr/>
      </dsp:nvSpPr>
      <dsp:spPr>
        <a:xfrm>
          <a:off x="4393039" y="5212140"/>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Λήψη Απόφασης</a:t>
          </a:r>
          <a:endParaRPr lang="en-US" sz="1600" kern="1200" dirty="0"/>
        </a:p>
      </dsp:txBody>
      <dsp:txXfrm>
        <a:off x="4442489" y="5261590"/>
        <a:ext cx="1927065" cy="914082"/>
      </dsp:txXfrm>
    </dsp:sp>
    <dsp:sp modelId="{8FCE7FB1-812A-4365-8FE2-B7F03B12D50E}">
      <dsp:nvSpPr>
        <dsp:cNvPr id="0" name=""/>
        <dsp:cNvSpPr/>
      </dsp:nvSpPr>
      <dsp:spPr>
        <a:xfrm>
          <a:off x="2014283" y="5212140"/>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Εφαρμογή</a:t>
          </a:r>
          <a:endParaRPr lang="en-US" sz="1600" kern="1200" dirty="0"/>
        </a:p>
      </dsp:txBody>
      <dsp:txXfrm>
        <a:off x="2063733" y="5261590"/>
        <a:ext cx="1927065" cy="914082"/>
      </dsp:txXfrm>
    </dsp:sp>
    <dsp:sp modelId="{5F575E56-01C9-4573-81D6-0FBC1687B2DB}">
      <dsp:nvSpPr>
        <dsp:cNvPr id="0" name=""/>
        <dsp:cNvSpPr/>
      </dsp:nvSpPr>
      <dsp:spPr>
        <a:xfrm>
          <a:off x="531152" y="3352353"/>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Παρακολούθηση / Έλεγχος</a:t>
          </a:r>
          <a:endParaRPr lang="en-US" sz="1600" kern="1200" dirty="0"/>
        </a:p>
      </dsp:txBody>
      <dsp:txXfrm>
        <a:off x="580602" y="3401803"/>
        <a:ext cx="1927065" cy="914082"/>
      </dsp:txXfrm>
    </dsp:sp>
    <dsp:sp modelId="{088E8A85-053A-4BDE-9830-C6D9DE87A0E4}">
      <dsp:nvSpPr>
        <dsp:cNvPr id="0" name=""/>
        <dsp:cNvSpPr/>
      </dsp:nvSpPr>
      <dsp:spPr>
        <a:xfrm>
          <a:off x="1060475" y="1033237"/>
          <a:ext cx="2025965" cy="1012982"/>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Αξιολόγηση Αποτελέσματος</a:t>
          </a:r>
          <a:endParaRPr lang="en-US" sz="1600" kern="1200" dirty="0"/>
        </a:p>
      </dsp:txBody>
      <dsp:txXfrm>
        <a:off x="1109925" y="1082687"/>
        <a:ext cx="1927065" cy="914082"/>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55B185CA-D5FA-4B60-B97D-30405CF11A9B}" type="datetime1">
              <a:rPr lang="en-US" altLang="en-US"/>
              <a:pPr/>
              <a:t>20-Jan-24</a:t>
            </a:fld>
            <a:endParaRPr lang="en-US" altLang="en-US"/>
          </a:p>
        </p:txBody>
      </p:sp>
      <p:sp>
        <p:nvSpPr>
          <p:cNvPr id="4100" name="Slide Image Placeholder 3"/>
          <p:cNvSpPr>
            <a:spLocks noGrp="1" noRot="1" noChangeAspect="1" noChangeArrowheads="1"/>
          </p:cNvSpPr>
          <p:nvPr>
            <p:ph type="sldImg" idx="4294967295"/>
          </p:nvPr>
        </p:nvSpPr>
        <p:spPr bwMode="auto">
          <a:xfrm>
            <a:off x="1371600" y="1143000"/>
            <a:ext cx="4114800" cy="3086100"/>
          </a:xfrm>
          <a:prstGeom prst="rect">
            <a:avLst/>
          </a:prstGeom>
          <a:noFill/>
          <a:ln w="12700">
            <a:solidFill>
              <a:srgbClr val="000000"/>
            </a:solidFill>
            <a:round/>
            <a:headEnd/>
            <a:tailEnd/>
          </a:ln>
        </p:spPr>
      </p:sp>
      <p:sp>
        <p:nvSpPr>
          <p:cNvPr id="4101" name="Notes Placeholder 4"/>
          <p:cNvSpPr>
            <a:spLocks noGrp="1" noChangeArrowheads="1"/>
          </p:cNvSpPr>
          <p:nvPr>
            <p:ph type="body" sz="quarter" idx="4294967295"/>
          </p:nvPr>
        </p:nvSpPr>
        <p:spPr bwMode="auto">
          <a:xfrm>
            <a:off x="685800" y="4400550"/>
            <a:ext cx="5486400" cy="3600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701E389-0D32-4C0F-A4D5-BAFA9A43378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mn-lt"/>
        <a:ea typeface="+mn-ea"/>
        <a:cs typeface="+mn-cs"/>
      </a:defRPr>
    </a:lvl2pPr>
    <a:lvl3pPr marL="914400" algn="l" rtl="0" fontAlgn="base">
      <a:spcBef>
        <a:spcPct val="0"/>
      </a:spcBef>
      <a:spcAft>
        <a:spcPct val="0"/>
      </a:spcAft>
      <a:defRPr sz="1200" kern="1200">
        <a:solidFill>
          <a:schemeClr val="tx1"/>
        </a:solidFill>
        <a:latin typeface="+mn-lt"/>
        <a:ea typeface="+mn-ea"/>
        <a:cs typeface="+mn-cs"/>
      </a:defRPr>
    </a:lvl3pPr>
    <a:lvl4pPr marL="1371600" algn="l" rtl="0" fontAlgn="base">
      <a:spcBef>
        <a:spcPct val="0"/>
      </a:spcBef>
      <a:spcAft>
        <a:spcPct val="0"/>
      </a:spcAft>
      <a:defRPr sz="1200" kern="1200">
        <a:solidFill>
          <a:schemeClr val="tx1"/>
        </a:solidFill>
        <a:latin typeface="+mn-lt"/>
        <a:ea typeface="+mn-ea"/>
        <a:cs typeface="+mn-cs"/>
      </a:defRPr>
    </a:lvl4pPr>
    <a:lvl5pPr marL="1828800" algn="l" rtl="0" fontAlgn="base">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228600" indent="-228600">
              <a:buFont typeface="+mj-lt"/>
              <a:buAutoNum type="arabicPeriod"/>
            </a:pPr>
            <a:r>
              <a:rPr lang="el-GR" dirty="0"/>
              <a:t>Ο διευθυντής έχει πλήρη γνώση της σχέσης αιτίας αποτελέσματος και μπορεί εύκολα να προσδιορίσει την καλύτερη ενέργεια που πρέπει να κάνει.</a:t>
            </a:r>
          </a:p>
          <a:p>
            <a:pPr marL="228600" indent="-228600">
              <a:buFont typeface="+mj-lt"/>
              <a:buAutoNum type="arabicPeriod"/>
            </a:pPr>
            <a:r>
              <a:rPr lang="el-GR" dirty="0"/>
              <a:t>Υπάρχουν περιπτώσεις που η προτίμηση </a:t>
            </a:r>
            <a:r>
              <a:rPr lang="el-GR" dirty="0" err="1"/>
              <a:t>γιαα</a:t>
            </a:r>
            <a:r>
              <a:rPr lang="el-GR" dirty="0"/>
              <a:t> το αποτέλεσμα είναι σαφής, αλλά η γνώση για το πώς μπορούμε να φτάσουμε </a:t>
            </a:r>
            <a:r>
              <a:rPr lang="el-GR" dirty="0" err="1"/>
              <a:t>σ’αυτό</a:t>
            </a:r>
            <a:r>
              <a:rPr lang="el-GR" dirty="0"/>
              <a:t> είναι ελλιπής.</a:t>
            </a:r>
          </a:p>
          <a:p>
            <a:pPr marL="228600" indent="-228600">
              <a:buFont typeface="+mj-lt"/>
              <a:buAutoNum type="arabicPeriod"/>
            </a:pPr>
            <a:r>
              <a:rPr lang="el-GR" dirty="0"/>
              <a:t>Ο διευθυντής γνωρίζει ακριβώς με ποιο τρόπο μπορεί να εκπληρώσει ορισμένα </a:t>
            </a:r>
            <a:r>
              <a:rPr lang="el-GR" dirty="0" err="1"/>
              <a:t>αποτελε΄σματα</a:t>
            </a:r>
            <a:r>
              <a:rPr lang="el-GR" dirty="0"/>
              <a:t> αλλά η προτίμηση για ένα δεδομένο αποτέλεσμα δεν είναι σαφής (προστασία του δημόσιου συμφέροντος</a:t>
            </a:r>
          </a:p>
          <a:p>
            <a:pPr marL="228600" indent="-228600">
              <a:buFont typeface="+mj-lt"/>
              <a:buAutoNum type="arabicPeriod"/>
            </a:pPr>
            <a:r>
              <a:rPr lang="el-GR" dirty="0"/>
              <a:t>Ο διευθυντής δεν είναι βέβαιος για το αποτέλεσμα που προτιμάει ούτε γνωρίζει πως θα το εκπληρώσει περιμένει μια έμπνευση που θα δώσει λύση στο πρόβλημα.</a:t>
            </a:r>
            <a:endParaRPr lang="en-US" dirty="0"/>
          </a:p>
        </p:txBody>
      </p:sp>
      <p:sp>
        <p:nvSpPr>
          <p:cNvPr id="4" name="Θέση αριθμού διαφάνειας 3"/>
          <p:cNvSpPr>
            <a:spLocks noGrp="1"/>
          </p:cNvSpPr>
          <p:nvPr>
            <p:ph type="sldNum" sz="quarter" idx="5"/>
          </p:nvPr>
        </p:nvSpPr>
        <p:spPr/>
        <p:txBody>
          <a:bodyPr/>
          <a:lstStyle/>
          <a:p>
            <a:fld id="{1701E389-0D32-4C0F-A4D5-BAFA9A433789}" type="slidenum">
              <a:rPr lang="en-US" altLang="en-US" smtClean="0"/>
              <a:pPr/>
              <a:t>10</a:t>
            </a:fld>
            <a:endParaRPr lang="en-US" altLang="en-US"/>
          </a:p>
        </p:txBody>
      </p:sp>
    </p:spTree>
    <p:extLst>
      <p:ext uri="{BB962C8B-B14F-4D97-AF65-F5344CB8AC3E}">
        <p14:creationId xmlns:p14="http://schemas.microsoft.com/office/powerpoint/2010/main" val="155363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Θέση εικόνας διαφάνειας 1"/>
          <p:cNvSpPr>
            <a:spLocks noGrp="1" noRot="1" noChangeAspect="1" noChangeArrowheads="1" noTextEdit="1"/>
          </p:cNvSpPr>
          <p:nvPr>
            <p:ph type="sldImg" idx="4294967295"/>
          </p:nvPr>
        </p:nvSpPr>
        <p:spPr>
          <a:xfrm>
            <a:off x="1371600" y="1143000"/>
            <a:ext cx="4114800" cy="3086100"/>
          </a:xfrm>
          <a:ln>
            <a:miter lim="800000"/>
          </a:ln>
        </p:spPr>
      </p:sp>
      <p:sp>
        <p:nvSpPr>
          <p:cNvPr id="39938" name="Θέση αριθμού διαφάνειας 3"/>
          <p:cNvSpPr>
            <a:spLocks noGrp="1" noChangeArrowheads="1"/>
          </p:cNvSpPr>
          <p:nvPr>
            <p:ph type="sldNum" sz="quarter" idx="5"/>
          </p:nvPr>
        </p:nvSpPr>
        <p:spPr bwMode="auto">
          <a:xfrm>
            <a:off x="3849688" y="9429750"/>
            <a:ext cx="2946400" cy="496888"/>
          </a:xfrm>
          <a:noFill/>
          <a:ln>
            <a:miter lim="800000"/>
            <a:headEnd/>
            <a:tailEnd/>
          </a:ln>
        </p:spPr>
        <p:txBody>
          <a:bodyPr/>
          <a:lstStyle/>
          <a:p>
            <a:fld id="{E660A18A-C0A7-4CCC-9037-F25000346A80}" type="slidenum">
              <a:rPr lang="el-GR" altLang="en-US"/>
              <a:pPr/>
              <a:t>32</a:t>
            </a:fld>
            <a:endParaRPr lang="el-GR" altLang="en-US"/>
          </a:p>
        </p:txBody>
      </p:sp>
      <p:sp>
        <p:nvSpPr>
          <p:cNvPr id="39939" name="Θέση σημειώσεων 1"/>
          <p:cNvSpPr>
            <a:spLocks noGrp="1" noChangeArrowheads="1"/>
          </p:cNvSpPr>
          <p:nvPr/>
        </p:nvSpPr>
        <p:spPr bwMode="auto">
          <a:xfrm>
            <a:off x="679450" y="4716463"/>
            <a:ext cx="5438775" cy="4467225"/>
          </a:xfrm>
          <a:prstGeom prst="rect">
            <a:avLst/>
          </a:prstGeom>
          <a:noFill/>
          <a:ln w="9525">
            <a:noFill/>
            <a:miter lim="800000"/>
            <a:headEnd/>
            <a:tailEnd/>
          </a:ln>
        </p:spPr>
        <p:txBody>
          <a:bodyPr/>
          <a:lstStyle/>
          <a:p>
            <a:pPr>
              <a:spcBef>
                <a:spcPct val="30000"/>
              </a:spcBef>
            </a:pPr>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Θέση εικόνας διαφάνειας 1"/>
          <p:cNvSpPr>
            <a:spLocks noGrp="1" noRot="1" noChangeAspect="1" noChangeArrowheads="1" noTextEdit="1"/>
          </p:cNvSpPr>
          <p:nvPr>
            <p:ph type="sldImg" idx="4294967295"/>
          </p:nvPr>
        </p:nvSpPr>
        <p:spPr>
          <a:xfrm>
            <a:off x="1371600" y="1143000"/>
            <a:ext cx="4114800" cy="3086100"/>
          </a:xfrm>
          <a:ln>
            <a:miter lim="800000"/>
          </a:ln>
        </p:spPr>
      </p:sp>
      <p:sp>
        <p:nvSpPr>
          <p:cNvPr id="41986" name="Θέση σημειώσεων 2"/>
          <p:cNvSpPr>
            <a:spLocks noGrp="1" noChangeArrowheads="1"/>
          </p:cNvSpPr>
          <p:nvPr>
            <p:ph type="body" idx="4294967295"/>
          </p:nvPr>
        </p:nvSpPr>
        <p:spPr/>
        <p:txBody>
          <a:bodyPr/>
          <a:lstStyle/>
          <a:p>
            <a:endParaRPr lang="en-US"/>
          </a:p>
        </p:txBody>
      </p:sp>
      <p:sp>
        <p:nvSpPr>
          <p:cNvPr id="41987" name="Θέση αριθμού διαφάνειας 3"/>
          <p:cNvSpPr>
            <a:spLocks noGrp="1" noChangeArrowheads="1"/>
          </p:cNvSpPr>
          <p:nvPr>
            <p:ph type="sldNum" sz="quarter" idx="5"/>
          </p:nvPr>
        </p:nvSpPr>
        <p:spPr bwMode="auto">
          <a:xfrm>
            <a:off x="3849688" y="9429750"/>
            <a:ext cx="2946400" cy="496888"/>
          </a:xfrm>
          <a:noFill/>
          <a:ln>
            <a:miter lim="800000"/>
            <a:headEnd/>
            <a:tailEnd/>
          </a:ln>
        </p:spPr>
        <p:txBody>
          <a:bodyPr/>
          <a:lstStyle/>
          <a:p>
            <a:fld id="{EBEC6702-E104-455A-97F2-7407F7DEE358}" type="slidenum">
              <a:rPr lang="el-GR" altLang="en-US"/>
              <a:pPr/>
              <a:t>33</a:t>
            </a:fld>
            <a:endParaRPr lang="el-G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 Θέση εικόνας διαφάνειας"/>
          <p:cNvSpPr>
            <a:spLocks noGrp="1" noRot="1" noChangeAspect="1" noChangeArrowheads="1" noTextEdit="1"/>
          </p:cNvSpPr>
          <p:nvPr>
            <p:ph type="sldImg" idx="4294967295"/>
          </p:nvPr>
        </p:nvSpPr>
        <p:spPr>
          <a:xfrm>
            <a:off x="1371600" y="1143000"/>
            <a:ext cx="4114800" cy="3086100"/>
          </a:xfrm>
          <a:ln>
            <a:miter lim="800000"/>
          </a:ln>
        </p:spPr>
      </p:sp>
      <p:sp>
        <p:nvSpPr>
          <p:cNvPr id="47106" name="2 - Θέση σημειώσεων"/>
          <p:cNvSpPr>
            <a:spLocks noGrp="1" noChangeArrowheads="1"/>
          </p:cNvSpPr>
          <p:nvPr>
            <p:ph type="body" idx="4294967295"/>
          </p:nvPr>
        </p:nvSpPr>
        <p:spPr/>
        <p:txBody>
          <a:bodyPr/>
          <a:lstStyle/>
          <a:p>
            <a:r>
              <a:rPr lang="el-GR" altLang="en-US"/>
              <a:t>Σελ. 208 από Μπρίνια</a:t>
            </a:r>
          </a:p>
          <a:p>
            <a:r>
              <a:rPr lang="el-GR" altLang="en-US"/>
              <a:t>Α. Δημιουργική Σκέψη</a:t>
            </a:r>
          </a:p>
          <a:p>
            <a:r>
              <a:rPr lang="el-GR" altLang="en-US"/>
              <a:t>Β. Ο επαγγελματισμός στη λήψη αποφάσεων</a:t>
            </a:r>
          </a:p>
          <a:p>
            <a:r>
              <a:rPr lang="el-GR" altLang="en-US"/>
              <a:t>Γ. Το θυμικό του λήπτη αποφάσεων</a:t>
            </a:r>
          </a:p>
          <a:p>
            <a:r>
              <a:rPr lang="el-GR" altLang="en-US"/>
              <a:t>Δ. Πρόσθετα χαρακτηριστικά ενός λήπτη αποφάσεων</a:t>
            </a:r>
          </a:p>
        </p:txBody>
      </p:sp>
      <p:sp>
        <p:nvSpPr>
          <p:cNvPr id="47107" name="3 - Θέση αριθμού διαφάνειας"/>
          <p:cNvSpPr>
            <a:spLocks noGrp="1" noChangeArrowheads="1"/>
          </p:cNvSpPr>
          <p:nvPr>
            <p:ph type="sldNum" sz="quarter" idx="5"/>
          </p:nvPr>
        </p:nvSpPr>
        <p:spPr bwMode="auto">
          <a:xfrm>
            <a:off x="3849688" y="9429750"/>
            <a:ext cx="2946400" cy="496888"/>
          </a:xfrm>
          <a:noFill/>
          <a:ln>
            <a:miter lim="800000"/>
            <a:headEnd/>
            <a:tailEnd/>
          </a:ln>
        </p:spPr>
        <p:txBody>
          <a:bodyPr/>
          <a:lstStyle/>
          <a:p>
            <a:fld id="{04CF63EB-A7C2-4D9D-A2A0-449E07FBA713}" type="slidenum">
              <a:rPr lang="el-GR" altLang="en-US"/>
              <a:pPr/>
              <a:t>37</a:t>
            </a:fld>
            <a:endParaRPr lang="el-G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endParaRPr lang="el-GR" altLang="en-US"/>
          </a:p>
        </p:txBody>
      </p:sp>
      <p:sp>
        <p:nvSpPr>
          <p:cNvPr id="16" name="15 - Θέση αριθμού διαφάνειας"/>
          <p:cNvSpPr>
            <a:spLocks noGrp="1"/>
          </p:cNvSpPr>
          <p:nvPr>
            <p:ph type="sldNum" sz="quarter" idx="11"/>
          </p:nvPr>
        </p:nvSpPr>
        <p:spPr/>
        <p:txBody>
          <a:bodyPr/>
          <a:lstStyle/>
          <a:p>
            <a:fld id="{62E15570-DB8B-4E0E-88F1-9E1F5AA1B035}" type="slidenum">
              <a:rPr lang="el-GR" altLang="en-US" smtClean="0"/>
              <a:pPr/>
              <a:t>‹#›</a:t>
            </a:fld>
            <a:endParaRPr lang="el-GR" altLang="en-US"/>
          </a:p>
        </p:txBody>
      </p:sp>
      <p:sp>
        <p:nvSpPr>
          <p:cNvPr id="17" name="16 - Θέση υποσέλιδου"/>
          <p:cNvSpPr>
            <a:spLocks noGrp="1"/>
          </p:cNvSpPr>
          <p:nvPr>
            <p:ph type="ftr" sz="quarter" idx="12"/>
          </p:nvPr>
        </p:nvSpPr>
        <p:spPr/>
        <p:txBody>
          <a:bodyPr/>
          <a:lstStyle/>
          <a:p>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altLang="en-US"/>
          </a:p>
        </p:txBody>
      </p:sp>
      <p:sp>
        <p:nvSpPr>
          <p:cNvPr id="5" name="4 - Θέση υποσέλιδου"/>
          <p:cNvSpPr>
            <a:spLocks noGrp="1"/>
          </p:cNvSpPr>
          <p:nvPr>
            <p:ph type="ftr" sz="quarter" idx="11"/>
          </p:nvPr>
        </p:nvSpPr>
        <p:spPr/>
        <p:txBody>
          <a:bodyPr/>
          <a:lstStyle/>
          <a:p>
            <a:endParaRPr lang="el-GR" altLang="en-US"/>
          </a:p>
        </p:txBody>
      </p:sp>
      <p:sp>
        <p:nvSpPr>
          <p:cNvPr id="6" name="5 - Θέση αριθμού διαφάνειας"/>
          <p:cNvSpPr>
            <a:spLocks noGrp="1"/>
          </p:cNvSpPr>
          <p:nvPr>
            <p:ph type="sldNum" sz="quarter" idx="12"/>
          </p:nvPr>
        </p:nvSpPr>
        <p:spPr/>
        <p:txBody>
          <a:bodyPr/>
          <a:lstStyle/>
          <a:p>
            <a:fld id="{433A5037-28B7-4132-9790-422F838D8FDF}" type="slidenum">
              <a:rPr lang="el-GR" altLang="en-US" smtClean="0"/>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0"/>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0"/>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altLang="en-US"/>
          </a:p>
        </p:txBody>
      </p:sp>
      <p:sp>
        <p:nvSpPr>
          <p:cNvPr id="5" name="4 - Θέση υποσέλιδου"/>
          <p:cNvSpPr>
            <a:spLocks noGrp="1"/>
          </p:cNvSpPr>
          <p:nvPr>
            <p:ph type="ftr" sz="quarter" idx="11"/>
          </p:nvPr>
        </p:nvSpPr>
        <p:spPr/>
        <p:txBody>
          <a:bodyPr/>
          <a:lstStyle/>
          <a:p>
            <a:endParaRPr lang="el-GR" altLang="en-US"/>
          </a:p>
        </p:txBody>
      </p:sp>
      <p:sp>
        <p:nvSpPr>
          <p:cNvPr id="6" name="5 - Θέση αριθμού διαφάνειας"/>
          <p:cNvSpPr>
            <a:spLocks noGrp="1"/>
          </p:cNvSpPr>
          <p:nvPr>
            <p:ph type="sldNum" sz="quarter" idx="12"/>
          </p:nvPr>
        </p:nvSpPr>
        <p:spPr/>
        <p:txBody>
          <a:bodyPr/>
          <a:lstStyle/>
          <a:p>
            <a:fld id="{BED9ADCB-AEA7-4BF7-9BE6-742E638AFC23}" type="slidenum">
              <a:rPr lang="el-GR" altLang="en-US" smtClean="0"/>
              <a:pPr/>
              <a:t>‹#›</a:t>
            </a:fld>
            <a:endParaRPr lang="el-G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274638"/>
            <a:ext cx="8229600" cy="1143000"/>
          </a:xfrm>
        </p:spPr>
        <p:txBody>
          <a:bodyPr/>
          <a:lstStyle/>
          <a:p>
            <a:r>
              <a:rPr lang="el-GR" noProof="1"/>
              <a:t>Kλικ για επεξεργασία του τίτλου</a:t>
            </a:r>
          </a:p>
        </p:txBody>
      </p:sp>
      <p:sp>
        <p:nvSpPr>
          <p:cNvPr id="3" name="2 - Θέση πίνακα"/>
          <p:cNvSpPr>
            <a:spLocks noGrp="1"/>
          </p:cNvSpPr>
          <p:nvPr>
            <p:ph type="tbl" idx="1"/>
          </p:nvPr>
        </p:nvSpPr>
        <p:spPr>
          <a:xfrm>
            <a:off x="457200" y="1600202"/>
            <a:ext cx="8229600" cy="4525963"/>
          </a:xfrm>
        </p:spPr>
        <p:txBody>
          <a:bodyPr/>
          <a:lstStyle/>
          <a:p>
            <a:pPr lvl="0"/>
            <a:endParaRPr lang="el-GR" noProof="0"/>
          </a:p>
        </p:txBody>
      </p:sp>
      <p:sp>
        <p:nvSpPr>
          <p:cNvPr id="4" name="Date Placeholder 3"/>
          <p:cNvSpPr>
            <a:spLocks noGrp="1"/>
          </p:cNvSpPr>
          <p:nvPr>
            <p:ph type="dt" sz="half" idx="10"/>
          </p:nvPr>
        </p:nvSpPr>
        <p:spPr>
          <a:xfrm>
            <a:off x="457200" y="6245225"/>
            <a:ext cx="2133600" cy="476250"/>
          </a:xfrm>
        </p:spPr>
        <p:txBody>
          <a:bodyPr anchor="t"/>
          <a:lstStyle>
            <a:lvl1pPr>
              <a:defRPr>
                <a:solidFill>
                  <a:srgbClr val="898989"/>
                </a:solidFill>
                <a:latin typeface="Calibri" pitchFamily="34" charset="0"/>
              </a:defRPr>
            </a:lvl1pPr>
          </a:lstStyle>
          <a:p>
            <a:endParaRPr lang="el-GR" altLang="en-US"/>
          </a:p>
        </p:txBody>
      </p:sp>
      <p:sp>
        <p:nvSpPr>
          <p:cNvPr id="5" name="Footer Placeholder 4"/>
          <p:cNvSpPr>
            <a:spLocks noGrp="1"/>
          </p:cNvSpPr>
          <p:nvPr>
            <p:ph type="ftr" sz="quarter" idx="11"/>
          </p:nvPr>
        </p:nvSpPr>
        <p:spPr>
          <a:xfrm>
            <a:off x="3124200" y="6245225"/>
            <a:ext cx="2895600" cy="476250"/>
          </a:xfrm>
        </p:spPr>
        <p:txBody>
          <a:bodyPr anchor="t"/>
          <a:lstStyle>
            <a:lvl1pPr>
              <a:defRPr>
                <a:solidFill>
                  <a:srgbClr val="898989"/>
                </a:solidFill>
                <a:latin typeface="Calibri" pitchFamily="34" charset="0"/>
              </a:defRPr>
            </a:lvl1pPr>
          </a:lstStyle>
          <a:p>
            <a:endParaRPr lang="el-GR" altLang="en-US"/>
          </a:p>
        </p:txBody>
      </p:sp>
      <p:sp>
        <p:nvSpPr>
          <p:cNvPr id="6" name="Slide Number Placeholder 5"/>
          <p:cNvSpPr>
            <a:spLocks noGrp="1"/>
          </p:cNvSpPr>
          <p:nvPr>
            <p:ph type="sldNum" sz="quarter" idx="12"/>
          </p:nvPr>
        </p:nvSpPr>
        <p:spPr>
          <a:xfrm>
            <a:off x="6553200" y="6245225"/>
            <a:ext cx="2133600" cy="476250"/>
          </a:xfrm>
        </p:spPr>
        <p:txBody>
          <a:bodyPr anchor="t"/>
          <a:lstStyle>
            <a:lvl1pPr>
              <a:defRPr>
                <a:solidFill>
                  <a:srgbClr val="898989"/>
                </a:solidFill>
                <a:latin typeface="Calibri" pitchFamily="34" charset="0"/>
              </a:defRPr>
            </a:lvl1pPr>
          </a:lstStyle>
          <a:p>
            <a:fld id="{93B209FD-294D-48B2-A310-863B51175D0C}" type="slidenum">
              <a:rPr lang="el-GR" altLang="en-US"/>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4" name="13 - Θέση ημερομηνίας"/>
          <p:cNvSpPr>
            <a:spLocks noGrp="1"/>
          </p:cNvSpPr>
          <p:nvPr>
            <p:ph type="dt" sz="half" idx="14"/>
          </p:nvPr>
        </p:nvSpPr>
        <p:spPr/>
        <p:txBody>
          <a:bodyPr/>
          <a:lstStyle/>
          <a:p>
            <a:endParaRPr lang="el-GR" altLang="en-US"/>
          </a:p>
        </p:txBody>
      </p:sp>
      <p:sp>
        <p:nvSpPr>
          <p:cNvPr id="15" name="14 - Θέση αριθμού διαφάνειας"/>
          <p:cNvSpPr>
            <a:spLocks noGrp="1"/>
          </p:cNvSpPr>
          <p:nvPr>
            <p:ph type="sldNum" sz="quarter" idx="15"/>
          </p:nvPr>
        </p:nvSpPr>
        <p:spPr/>
        <p:txBody>
          <a:bodyPr/>
          <a:lstStyle>
            <a:lvl1pPr algn="ctr">
              <a:defRPr/>
            </a:lvl1pPr>
          </a:lstStyle>
          <a:p>
            <a:fld id="{910C0820-C4C5-47C3-AA37-FE49001C225F}" type="slidenum">
              <a:rPr lang="el-GR" altLang="en-US" smtClean="0"/>
              <a:pPr/>
              <a:t>‹#›</a:t>
            </a:fld>
            <a:endParaRPr lang="el-GR" altLang="en-US"/>
          </a:p>
        </p:txBody>
      </p:sp>
      <p:sp>
        <p:nvSpPr>
          <p:cNvPr id="16" name="15 - Θέση υποσέλιδου"/>
          <p:cNvSpPr>
            <a:spLocks noGrp="1"/>
          </p:cNvSpPr>
          <p:nvPr>
            <p:ph type="ftr" sz="quarter" idx="16"/>
          </p:nvPr>
        </p:nvSpPr>
        <p:spPr/>
        <p:txBody>
          <a:bodyPr/>
          <a:lstStyle/>
          <a:p>
            <a:endParaRPr lang="el-GR" altLang="en-US"/>
          </a:p>
        </p:txBody>
      </p:sp>
      <p:sp>
        <p:nvSpPr>
          <p:cNvPr id="17" name="16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endParaRPr lang="el-GR" altLang="en-US"/>
          </a:p>
        </p:txBody>
      </p:sp>
      <p:sp>
        <p:nvSpPr>
          <p:cNvPr id="5" name="4 - Θέση υποσέλιδου"/>
          <p:cNvSpPr>
            <a:spLocks noGrp="1"/>
          </p:cNvSpPr>
          <p:nvPr>
            <p:ph type="ftr" sz="quarter" idx="11"/>
          </p:nvPr>
        </p:nvSpPr>
        <p:spPr/>
        <p:txBody>
          <a:bodyPr/>
          <a:lstStyle/>
          <a:p>
            <a:endParaRPr lang="el-GR" altLang="en-US"/>
          </a:p>
        </p:txBody>
      </p:sp>
      <p:sp>
        <p:nvSpPr>
          <p:cNvPr id="6" name="5 - Θέση αριθμού διαφάνειας"/>
          <p:cNvSpPr>
            <a:spLocks noGrp="1"/>
          </p:cNvSpPr>
          <p:nvPr>
            <p:ph type="sldNum" sz="quarter" idx="12"/>
          </p:nvPr>
        </p:nvSpPr>
        <p:spPr/>
        <p:txBody>
          <a:bodyPr/>
          <a:lstStyle/>
          <a:p>
            <a:fld id="{28606564-59B5-46B7-8579-4A7ACF1E20E3}" type="slidenum">
              <a:rPr lang="el-GR" altLang="en-US" smtClean="0"/>
              <a:pPr/>
              <a:t>‹#›</a:t>
            </a:fld>
            <a:endParaRPr lang="el-GR" altLang="en-US"/>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cxnSp>
        <p:nvCxnSpPr>
          <p:cNvPr id="7" name="6 - Ευθεία γραμμή σύνδεσης"/>
          <p:cNvCxnSpPr/>
          <p:nvPr/>
        </p:nvCxnSpPr>
        <p:spPr>
          <a:xfrm>
            <a:off x="685800" y="4916994"/>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endParaRPr lang="el-GR" altLang="en-US"/>
          </a:p>
        </p:txBody>
      </p:sp>
      <p:sp>
        <p:nvSpPr>
          <p:cNvPr id="6" name="5 - Θέση υποσέλιδου"/>
          <p:cNvSpPr>
            <a:spLocks noGrp="1"/>
          </p:cNvSpPr>
          <p:nvPr>
            <p:ph type="ftr" sz="quarter" idx="11"/>
          </p:nvPr>
        </p:nvSpPr>
        <p:spPr/>
        <p:txBody>
          <a:bodyPr/>
          <a:lstStyle/>
          <a:p>
            <a:endParaRPr lang="el-GR" altLang="en-US"/>
          </a:p>
        </p:txBody>
      </p:sp>
      <p:sp>
        <p:nvSpPr>
          <p:cNvPr id="7" name="6 - Θέση αριθμού διαφάνειας"/>
          <p:cNvSpPr>
            <a:spLocks noGrp="1"/>
          </p:cNvSpPr>
          <p:nvPr>
            <p:ph type="sldNum" sz="quarter" idx="12"/>
          </p:nvPr>
        </p:nvSpPr>
        <p:spPr/>
        <p:txBody>
          <a:bodyPr/>
          <a:lstStyle/>
          <a:p>
            <a:fld id="{F730D372-008B-4531-BA35-706891F7D07B}" type="slidenum">
              <a:rPr lang="el-GR" altLang="en-US" smtClean="0"/>
              <a:pPr/>
              <a:t>‹#›</a:t>
            </a:fld>
            <a:endParaRPr lang="el-GR" altLang="en-US"/>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B046F69C-3292-4DF2-88A7-7EE29FC86B30}" type="slidenum">
              <a:rPr lang="el-GR" altLang="en-US" smtClean="0"/>
              <a:pPr/>
              <a:t>‹#›</a:t>
            </a:fld>
            <a:endParaRPr lang="el-GR" altLang="en-US"/>
          </a:p>
        </p:txBody>
      </p:sp>
      <p:sp>
        <p:nvSpPr>
          <p:cNvPr id="8" name="7 - Θέση υποσέλιδου"/>
          <p:cNvSpPr>
            <a:spLocks noGrp="1"/>
          </p:cNvSpPr>
          <p:nvPr>
            <p:ph type="ftr" sz="quarter" idx="11"/>
          </p:nvPr>
        </p:nvSpPr>
        <p:spPr/>
        <p:txBody>
          <a:bodyPr/>
          <a:lstStyle/>
          <a:p>
            <a:endParaRPr lang="el-GR" altLang="en-US"/>
          </a:p>
        </p:txBody>
      </p:sp>
      <p:sp>
        <p:nvSpPr>
          <p:cNvPr id="7" name="6 - Θέση ημερομηνίας"/>
          <p:cNvSpPr>
            <a:spLocks noGrp="1"/>
          </p:cNvSpPr>
          <p:nvPr>
            <p:ph type="dt" sz="half" idx="10"/>
          </p:nvPr>
        </p:nvSpPr>
        <p:spPr/>
        <p:txBody>
          <a:bodyPr/>
          <a:lstStyle/>
          <a:p>
            <a:endParaRPr lang="el-GR" altLang="en-US"/>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endParaRPr lang="el-GR" altLang="en-US"/>
          </a:p>
        </p:txBody>
      </p:sp>
      <p:sp>
        <p:nvSpPr>
          <p:cNvPr id="4" name="3 - Θέση υποσέλιδου"/>
          <p:cNvSpPr>
            <a:spLocks noGrp="1"/>
          </p:cNvSpPr>
          <p:nvPr>
            <p:ph type="ftr" sz="quarter" idx="11"/>
          </p:nvPr>
        </p:nvSpPr>
        <p:spPr/>
        <p:txBody>
          <a:bodyPr/>
          <a:lstStyle/>
          <a:p>
            <a:endParaRPr lang="el-GR" altLang="en-US"/>
          </a:p>
        </p:txBody>
      </p:sp>
      <p:sp>
        <p:nvSpPr>
          <p:cNvPr id="5" name="4 - Θέση αριθμού διαφάνειας"/>
          <p:cNvSpPr>
            <a:spLocks noGrp="1"/>
          </p:cNvSpPr>
          <p:nvPr>
            <p:ph type="sldNum" sz="quarter" idx="12"/>
          </p:nvPr>
        </p:nvSpPr>
        <p:spPr/>
        <p:txBody>
          <a:bodyPr/>
          <a:lstStyle/>
          <a:p>
            <a:fld id="{CBACEE2A-9514-47D2-AF90-D6AA450C05CF}" type="slidenum">
              <a:rPr lang="el-GR" altLang="en-US" smtClean="0"/>
              <a:pPr/>
              <a:t>‹#›</a:t>
            </a:fld>
            <a:endParaRPr lang="el-GR" altLang="en-US"/>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ltLang="en-US"/>
          </a:p>
        </p:txBody>
      </p:sp>
      <p:sp>
        <p:nvSpPr>
          <p:cNvPr id="3" name="2 - Θέση υποσέλιδου"/>
          <p:cNvSpPr>
            <a:spLocks noGrp="1"/>
          </p:cNvSpPr>
          <p:nvPr>
            <p:ph type="ftr" sz="quarter" idx="11"/>
          </p:nvPr>
        </p:nvSpPr>
        <p:spPr/>
        <p:txBody>
          <a:bodyPr/>
          <a:lstStyle/>
          <a:p>
            <a:endParaRPr lang="el-GR" altLang="en-US"/>
          </a:p>
        </p:txBody>
      </p:sp>
      <p:sp>
        <p:nvSpPr>
          <p:cNvPr id="4" name="3 - Θέση αριθμού διαφάνειας"/>
          <p:cNvSpPr>
            <a:spLocks noGrp="1"/>
          </p:cNvSpPr>
          <p:nvPr>
            <p:ph type="sldNum" sz="quarter" idx="12"/>
          </p:nvPr>
        </p:nvSpPr>
        <p:spPr/>
        <p:txBody>
          <a:bodyPr/>
          <a:lstStyle/>
          <a:p>
            <a:fld id="{102ECB49-B1A2-45F1-97D3-6300220F81F2}" type="slidenum">
              <a:rPr lang="el-GR" altLang="en-US" smtClean="0"/>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endParaRPr lang="el-GR" altLang="en-US"/>
          </a:p>
        </p:txBody>
      </p:sp>
      <p:sp>
        <p:nvSpPr>
          <p:cNvPr id="9" name="8 - Θέση αριθμού διαφάνειας"/>
          <p:cNvSpPr>
            <a:spLocks noGrp="1"/>
          </p:cNvSpPr>
          <p:nvPr>
            <p:ph type="sldNum" sz="quarter" idx="15"/>
          </p:nvPr>
        </p:nvSpPr>
        <p:spPr/>
        <p:txBody>
          <a:bodyPr/>
          <a:lstStyle/>
          <a:p>
            <a:fld id="{EA58E34F-E4A5-4748-9116-6401058DFAC7}" type="slidenum">
              <a:rPr lang="el-GR" altLang="en-US" smtClean="0"/>
              <a:pPr/>
              <a:t>‹#›</a:t>
            </a:fld>
            <a:endParaRPr lang="el-GR" altLang="en-US"/>
          </a:p>
        </p:txBody>
      </p:sp>
      <p:sp>
        <p:nvSpPr>
          <p:cNvPr id="10" name="9 - Θέση υποσέλιδου"/>
          <p:cNvSpPr>
            <a:spLocks noGrp="1"/>
          </p:cNvSpPr>
          <p:nvPr>
            <p:ph type="ftr" sz="quarter" idx="16"/>
          </p:nvPr>
        </p:nvSpPr>
        <p:spPr/>
        <p:txBody>
          <a:bodyPr/>
          <a:lstStyle/>
          <a:p>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endParaRPr lang="el-GR" altLang="en-US"/>
          </a:p>
        </p:txBody>
      </p:sp>
      <p:sp>
        <p:nvSpPr>
          <p:cNvPr id="9" name="8 - Θέση αριθμού διαφάνειας"/>
          <p:cNvSpPr>
            <a:spLocks noGrp="1"/>
          </p:cNvSpPr>
          <p:nvPr>
            <p:ph type="sldNum" sz="quarter" idx="11"/>
          </p:nvPr>
        </p:nvSpPr>
        <p:spPr/>
        <p:txBody>
          <a:bodyPr/>
          <a:lstStyle/>
          <a:p>
            <a:fld id="{F1E4DEE5-8133-4BDF-945E-4A673596688F}" type="slidenum">
              <a:rPr lang="el-GR" altLang="en-US" smtClean="0"/>
              <a:pPr/>
              <a:t>‹#›</a:t>
            </a:fld>
            <a:endParaRPr lang="el-GR" altLang="en-US"/>
          </a:p>
        </p:txBody>
      </p:sp>
      <p:sp>
        <p:nvSpPr>
          <p:cNvPr id="10" name="9 - Θέση υποσέλιδου"/>
          <p:cNvSpPr>
            <a:spLocks noGrp="1"/>
          </p:cNvSpPr>
          <p:nvPr>
            <p:ph type="ftr" sz="quarter" idx="12"/>
          </p:nvPr>
        </p:nvSpPr>
        <p:spPr/>
        <p:txBody>
          <a:bodyPr/>
          <a:lstStyle/>
          <a:p>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l-GR" altLang="en-US"/>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ltLang="en-US"/>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64FAF7A-C2D2-4B7C-9975-385FD9535F03}" type="slidenum">
              <a:rPr lang="el-GR" altLang="en-US" smtClean="0"/>
              <a:pPr/>
              <a:t>‹#›</a:t>
            </a:fld>
            <a:endParaRPr lang="el-GR" altLang="en-US"/>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a:t>Kλικ για επεξεργασία του τίτλου</a:t>
            </a:r>
            <a:endParaRPr kumimoji="0" 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779839" y="3305177"/>
            <a:ext cx="5797550" cy="3552825"/>
          </a:xfrm>
        </p:spPr>
        <p:txBody>
          <a:bodyPr/>
          <a:lstStyle/>
          <a:p>
            <a:pPr eaLnBrk="1" hangingPunct="1"/>
            <a:endParaRPr lang="el-GR" altLang="en-US" sz="1600"/>
          </a:p>
          <a:p>
            <a:pPr eaLnBrk="1" hangingPunct="1"/>
            <a:endParaRPr lang="el-GR" altLang="en-US" sz="1600"/>
          </a:p>
          <a:p>
            <a:pPr eaLnBrk="1" hangingPunct="1"/>
            <a:r>
              <a:rPr lang="el-GR" altLang="en-US" sz="2400" b="1"/>
              <a:t>«Όταν η απόφαση ληφθεί, </a:t>
            </a:r>
          </a:p>
          <a:p>
            <a:pPr eaLnBrk="1" hangingPunct="1"/>
            <a:r>
              <a:rPr lang="el-GR" altLang="en-US" sz="2400" b="1"/>
              <a:t>το μισό της δυσκολίας έφυγε…»</a:t>
            </a:r>
          </a:p>
        </p:txBody>
      </p:sp>
      <p:sp>
        <p:nvSpPr>
          <p:cNvPr id="2050" name="Rectangle 2"/>
          <p:cNvSpPr>
            <a:spLocks noGrp="1" noChangeArrowheads="1"/>
          </p:cNvSpPr>
          <p:nvPr>
            <p:ph type="ctrTitle"/>
          </p:nvPr>
        </p:nvSpPr>
        <p:spPr>
          <a:xfrm>
            <a:off x="323850" y="981075"/>
            <a:ext cx="8229600" cy="1828800"/>
          </a:xfrm>
        </p:spPr>
        <p:txBody>
          <a:bodyPr/>
          <a:lstStyle/>
          <a:p>
            <a:pPr eaLnBrk="1" hangingPunct="1"/>
            <a:r>
              <a:rPr lang="el-GR" altLang="en-US" sz="6600" b="1">
                <a:solidFill>
                  <a:srgbClr val="FFFF00"/>
                </a:solidFill>
              </a:rPr>
              <a:t>Η λήψη απόφασης στη σχολική μονάδα</a:t>
            </a:r>
          </a:p>
        </p:txBody>
      </p:sp>
      <p:pic>
        <p:nvPicPr>
          <p:cNvPr id="5123" name="Picture 4" descr="untitled"/>
          <p:cNvPicPr>
            <a:picLocks noChangeAspect="1" noChangeArrowheads="1"/>
          </p:cNvPicPr>
          <p:nvPr/>
        </p:nvPicPr>
        <p:blipFill>
          <a:blip r:embed="rId2"/>
          <a:srcRect/>
          <a:stretch>
            <a:fillRect/>
          </a:stretch>
        </p:blipFill>
        <p:spPr bwMode="auto">
          <a:xfrm>
            <a:off x="1" y="4079877"/>
            <a:ext cx="4175125" cy="27781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A1D2D03C-1535-761E-A324-2D5EDA2EAA0D}"/>
              </a:ext>
            </a:extLst>
          </p:cNvPr>
          <p:cNvSpPr>
            <a:spLocks noGrp="1"/>
          </p:cNvSpPr>
          <p:nvPr>
            <p:ph idx="1"/>
          </p:nvPr>
        </p:nvSpPr>
        <p:spPr/>
        <p:txBody>
          <a:bodyPr/>
          <a:lstStyle/>
          <a:p>
            <a:pPr marL="514350" indent="-514350">
              <a:lnSpc>
                <a:spcPct val="150000"/>
              </a:lnSpc>
              <a:buFont typeface="+mj-lt"/>
              <a:buAutoNum type="arabicPeriod"/>
            </a:pPr>
            <a:r>
              <a:rPr lang="el-GR" dirty="0"/>
              <a:t>Αποφάσεις που στηρίζονται σε φανερούς υπολογισμούς</a:t>
            </a:r>
          </a:p>
          <a:p>
            <a:pPr marL="514350" indent="-514350">
              <a:lnSpc>
                <a:spcPct val="150000"/>
              </a:lnSpc>
              <a:buFont typeface="+mj-lt"/>
              <a:buAutoNum type="arabicPeriod"/>
            </a:pPr>
            <a:r>
              <a:rPr lang="el-GR" dirty="0"/>
              <a:t>Αποφάσεις βασισμένες στην κριτική ανάλυση</a:t>
            </a:r>
          </a:p>
          <a:p>
            <a:pPr marL="514350" indent="-514350">
              <a:lnSpc>
                <a:spcPct val="150000"/>
              </a:lnSpc>
              <a:buFont typeface="+mj-lt"/>
              <a:buAutoNum type="arabicPeriod"/>
            </a:pPr>
            <a:r>
              <a:rPr lang="el-GR" dirty="0"/>
              <a:t>Αποφάσεις βασισμένες στο συμβιβασμό</a:t>
            </a:r>
          </a:p>
          <a:p>
            <a:pPr marL="514350" indent="-514350">
              <a:lnSpc>
                <a:spcPct val="150000"/>
              </a:lnSpc>
              <a:buFont typeface="+mj-lt"/>
              <a:buAutoNum type="arabicPeriod"/>
            </a:pPr>
            <a:r>
              <a:rPr lang="el-GR" dirty="0"/>
              <a:t>Αποφάσεις βασισμένες στην έμπνευση</a:t>
            </a:r>
          </a:p>
          <a:p>
            <a:endParaRPr lang="en-US" dirty="0"/>
          </a:p>
        </p:txBody>
      </p:sp>
      <p:sp>
        <p:nvSpPr>
          <p:cNvPr id="3" name="Τίτλος 2">
            <a:extLst>
              <a:ext uri="{FF2B5EF4-FFF2-40B4-BE49-F238E27FC236}">
                <a16:creationId xmlns:a16="http://schemas.microsoft.com/office/drawing/2014/main" id="{9A3176BC-2363-FF33-E2FF-813D13D9A796}"/>
              </a:ext>
            </a:extLst>
          </p:cNvPr>
          <p:cNvSpPr>
            <a:spLocks noGrp="1"/>
          </p:cNvSpPr>
          <p:nvPr>
            <p:ph type="title"/>
          </p:nvPr>
        </p:nvSpPr>
        <p:spPr/>
        <p:txBody>
          <a:bodyPr>
            <a:normAutofit/>
          </a:bodyPr>
          <a:lstStyle/>
          <a:p>
            <a:pPr algn="ctr"/>
            <a:r>
              <a:rPr lang="el-GR" sz="3600" b="1" dirty="0">
                <a:solidFill>
                  <a:schemeClr val="tx1"/>
                </a:solidFill>
              </a:rPr>
              <a:t>ΚΑΤΗΓΟΡΙΕΣ ΑΠΟΦΑΣΕΩΝ</a:t>
            </a:r>
            <a:endParaRPr lang="en-US" sz="3600" b="1" dirty="0">
              <a:solidFill>
                <a:schemeClr val="tx1"/>
              </a:solidFill>
            </a:endParaRPr>
          </a:p>
        </p:txBody>
      </p:sp>
    </p:spTree>
    <p:extLst>
      <p:ext uri="{BB962C8B-B14F-4D97-AF65-F5344CB8AC3E}">
        <p14:creationId xmlns:p14="http://schemas.microsoft.com/office/powerpoint/2010/main" val="4096437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0" y="-315913"/>
            <a:ext cx="9144000" cy="7173913"/>
          </a:xfrm>
        </p:spPr>
        <p:txBody>
          <a:bodyPr/>
          <a:lstStyle/>
          <a:p>
            <a:pPr algn="ctr" eaLnBrk="1" hangingPunct="1">
              <a:lnSpc>
                <a:spcPct val="80000"/>
              </a:lnSpc>
              <a:buFont typeface="Wingdings" pitchFamily="2" charset="2"/>
              <a:buNone/>
            </a:pPr>
            <a:r>
              <a:rPr lang="en-US" sz="1800" dirty="0"/>
              <a:t>    </a:t>
            </a:r>
          </a:p>
          <a:p>
            <a:pPr algn="ctr" eaLnBrk="1" hangingPunct="1">
              <a:lnSpc>
                <a:spcPct val="80000"/>
              </a:lnSpc>
              <a:buFont typeface="Wingdings" pitchFamily="2" charset="2"/>
              <a:buNone/>
            </a:pPr>
            <a:endParaRPr lang="en-US" sz="1800" dirty="0"/>
          </a:p>
          <a:p>
            <a:pPr algn="ctr" eaLnBrk="1" hangingPunct="1">
              <a:lnSpc>
                <a:spcPct val="80000"/>
              </a:lnSpc>
              <a:buFont typeface="Wingdings" pitchFamily="2" charset="2"/>
              <a:buNone/>
            </a:pPr>
            <a:r>
              <a:rPr lang="el-GR" altLang="en-US" sz="2800" b="1" dirty="0">
                <a:solidFill>
                  <a:srgbClr val="00B050"/>
                </a:solidFill>
              </a:rPr>
              <a:t>Ανάλογα με τις συνθήκες κατά τις οποίες λαμβάνονται , οι αποφάσεις διακρίνονται καταρχάς σε όσες λαμβάνονται σε συνθήκες</a:t>
            </a:r>
          </a:p>
          <a:p>
            <a:pPr eaLnBrk="1" hangingPunct="1">
              <a:lnSpc>
                <a:spcPct val="80000"/>
              </a:lnSpc>
              <a:buFont typeface="Wingdings" pitchFamily="2" charset="2"/>
              <a:buNone/>
            </a:pPr>
            <a:r>
              <a:rPr lang="el-GR" altLang="en-US" sz="2800" b="1" i="1" u="sng" dirty="0">
                <a:solidFill>
                  <a:srgbClr val="FF3300"/>
                </a:solidFill>
              </a:rPr>
              <a:t>Βεβαιότητας</a:t>
            </a:r>
            <a:r>
              <a:rPr lang="el-GR" altLang="en-US" sz="2800" b="1" i="1" dirty="0">
                <a:solidFill>
                  <a:srgbClr val="FF3300"/>
                </a:solidFill>
              </a:rPr>
              <a:t>,</a:t>
            </a:r>
            <a:r>
              <a:rPr lang="el-GR" altLang="en-US" sz="2800" b="1" dirty="0">
                <a:solidFill>
                  <a:srgbClr val="FFFF00"/>
                </a:solidFill>
              </a:rPr>
              <a:t> </a:t>
            </a:r>
            <a:r>
              <a:rPr lang="el-GR" altLang="en-US" sz="2800" b="1" dirty="0">
                <a:solidFill>
                  <a:schemeClr val="bg2">
                    <a:lumMod val="10000"/>
                  </a:schemeClr>
                </a:solidFill>
              </a:rPr>
              <a:t>που σημαίνει ότι είναι εκ των προτέρων γνωστές οι παράμετροι που επηρεάζουν το θέμα για το οποίο πρόκειται να ληφθεί η εκπαιδευτική απόφαση . Σε δεύτερο επίπεδο κατατάσσονται αυτές που λαμβάνονται σε συνθήκες </a:t>
            </a:r>
          </a:p>
          <a:p>
            <a:pPr eaLnBrk="1" hangingPunct="1">
              <a:lnSpc>
                <a:spcPct val="80000"/>
              </a:lnSpc>
              <a:buFont typeface="Wingdings" pitchFamily="2" charset="2"/>
              <a:buNone/>
            </a:pPr>
            <a:r>
              <a:rPr lang="el-GR" altLang="en-US" sz="2800" b="1" i="1" u="sng" dirty="0">
                <a:solidFill>
                  <a:srgbClr val="FF3300"/>
                </a:solidFill>
              </a:rPr>
              <a:t> Αβεβαιότητας</a:t>
            </a:r>
            <a:r>
              <a:rPr lang="el-GR" altLang="en-US" sz="2800" b="1" dirty="0">
                <a:solidFill>
                  <a:schemeClr val="bg2">
                    <a:lumMod val="10000"/>
                  </a:schemeClr>
                </a:solidFill>
              </a:rPr>
              <a:t>, δηλαδή δεν είναι δυνατό να προβλεφθούν οι μεταβλητές που επηρεάζουν την απόφαση . Τέλος λαμβάνονται αποφάσεις και σε συνθήκες</a:t>
            </a:r>
          </a:p>
          <a:p>
            <a:pPr eaLnBrk="1" hangingPunct="1">
              <a:lnSpc>
                <a:spcPct val="80000"/>
              </a:lnSpc>
              <a:buFont typeface="Wingdings" pitchFamily="2" charset="2"/>
              <a:buNone/>
            </a:pPr>
            <a:r>
              <a:rPr lang="el-GR" altLang="en-US" sz="2800" b="1" dirty="0">
                <a:solidFill>
                  <a:srgbClr val="FFFF00"/>
                </a:solidFill>
              </a:rPr>
              <a:t> </a:t>
            </a:r>
            <a:r>
              <a:rPr lang="el-GR" altLang="en-US" sz="2800" b="1" i="1" u="sng" dirty="0">
                <a:solidFill>
                  <a:srgbClr val="FF3300"/>
                </a:solidFill>
              </a:rPr>
              <a:t>Κινδύνου</a:t>
            </a:r>
            <a:r>
              <a:rPr lang="el-GR" altLang="en-US" sz="2800" b="1" dirty="0">
                <a:solidFill>
                  <a:schemeClr val="bg2">
                    <a:lumMod val="10000"/>
                  </a:schemeClr>
                </a:solidFill>
              </a:rPr>
              <a:t>, όπου δεν είναι γνωστές όλες οι παράμετροι αλλά μπορεί να εκτιμηθούν από άλλες πηγές πληροφόρησης (</a:t>
            </a:r>
            <a:r>
              <a:rPr lang="el-GR" altLang="en-US" sz="2800" b="1" dirty="0" err="1">
                <a:solidFill>
                  <a:schemeClr val="bg2">
                    <a:lumMod val="10000"/>
                  </a:schemeClr>
                </a:solidFill>
              </a:rPr>
              <a:t>Ζαβλανός</a:t>
            </a:r>
            <a:r>
              <a:rPr lang="el-GR" altLang="en-US" sz="2800" b="1" dirty="0">
                <a:solidFill>
                  <a:schemeClr val="bg2">
                    <a:lumMod val="10000"/>
                  </a:schemeClr>
                </a:solidFill>
              </a:rPr>
              <a:t> ,1998 . </a:t>
            </a:r>
            <a:r>
              <a:rPr lang="el-GR" altLang="en-US" sz="2800" b="1" dirty="0" err="1">
                <a:solidFill>
                  <a:schemeClr val="bg2">
                    <a:lumMod val="10000"/>
                  </a:schemeClr>
                </a:solidFill>
              </a:rPr>
              <a:t>Σαΐτης</a:t>
            </a:r>
            <a:r>
              <a:rPr lang="el-GR" altLang="en-US" sz="2800" b="1" dirty="0">
                <a:solidFill>
                  <a:schemeClr val="bg2">
                    <a:lumMod val="10000"/>
                  </a:schemeClr>
                </a:solidFill>
              </a:rPr>
              <a:t> ,2005).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323850" y="1600200"/>
            <a:ext cx="9467850" cy="5257800"/>
          </a:xfrm>
        </p:spPr>
        <p:txBody>
          <a:bodyPr/>
          <a:lstStyle/>
          <a:p>
            <a:pPr algn="ctr" eaLnBrk="1" hangingPunct="1">
              <a:lnSpc>
                <a:spcPct val="90000"/>
              </a:lnSpc>
            </a:pPr>
            <a:r>
              <a:rPr lang="el-GR" altLang="en-US" sz="2800" b="1" i="1" u="sng">
                <a:solidFill>
                  <a:srgbClr val="FFFF00"/>
                </a:solidFill>
              </a:rPr>
              <a:t>στρατηγικές</a:t>
            </a:r>
            <a:r>
              <a:rPr lang="el-GR" altLang="en-US" sz="2800"/>
              <a:t>,που λαμβάνονται από το ανώτερο επίπεδο, την πολιτική ηγεσία του ΥΠ.Ε.Π.Θ. και αφορούν θέματα που σχετίζονται με την πορεία του οργανισμού και τις αλλαγές σε αυτόν,</a:t>
            </a:r>
          </a:p>
          <a:p>
            <a:pPr algn="ctr" eaLnBrk="1" hangingPunct="1">
              <a:lnSpc>
                <a:spcPct val="90000"/>
              </a:lnSpc>
            </a:pPr>
            <a:r>
              <a:rPr lang="el-GR" altLang="en-US" sz="2800" b="1" i="1" u="sng">
                <a:solidFill>
                  <a:srgbClr val="FFFF00"/>
                </a:solidFill>
              </a:rPr>
              <a:t>διαχειριστικές,</a:t>
            </a:r>
            <a:r>
              <a:rPr lang="el-GR" altLang="en-US" sz="2800"/>
              <a:t> οι οποίες λαμβάνονται από τα μεσαία στελέχη της εκπαίδευσης π.χ. προϊσταμένους εκπαίδευσης, εξειδικεύουν και υλοποιούν τις στρατηγικές,</a:t>
            </a:r>
          </a:p>
          <a:p>
            <a:pPr algn="ctr" eaLnBrk="1" hangingPunct="1">
              <a:lnSpc>
                <a:spcPct val="90000"/>
              </a:lnSpc>
            </a:pPr>
            <a:r>
              <a:rPr lang="el-GR" altLang="en-US" sz="2800" b="1" i="1" u="sng">
                <a:solidFill>
                  <a:srgbClr val="FFFF00"/>
                </a:solidFill>
              </a:rPr>
              <a:t>λειτουργικές</a:t>
            </a:r>
            <a:r>
              <a:rPr lang="el-GR" altLang="en-US" sz="2800"/>
              <a:t>, που λαμβάνονται σε κατώτερο επίπεδο (δηλαδή από τους διευθυντές των σχολικών μονάδων) και αφορούν στη ρύθμιση παραμέτρων για την υλοποίηση των διαχειριστικών αποφάσεων στην καθημερινή λειτουργία τους .</a:t>
            </a:r>
          </a:p>
        </p:txBody>
      </p:sp>
      <p:sp>
        <p:nvSpPr>
          <p:cNvPr id="27650" name="Rectangle 2"/>
          <p:cNvSpPr>
            <a:spLocks noGrp="1" noChangeArrowheads="1"/>
          </p:cNvSpPr>
          <p:nvPr>
            <p:ph type="title"/>
          </p:nvPr>
        </p:nvSpPr>
        <p:spPr/>
        <p:txBody>
          <a:bodyPr>
            <a:normAutofit fontScale="90000"/>
          </a:bodyPr>
          <a:lstStyle/>
          <a:p>
            <a:pPr eaLnBrk="1" hangingPunct="1"/>
            <a:br>
              <a:rPr lang="el-GR" altLang="en-US" sz="2400" b="1">
                <a:solidFill>
                  <a:srgbClr val="FFFF00"/>
                </a:solidFill>
              </a:rPr>
            </a:br>
            <a:r>
              <a:rPr lang="el-GR" altLang="en-US" sz="2400" b="1">
                <a:solidFill>
                  <a:srgbClr val="FFFF00"/>
                </a:solidFill>
              </a:rPr>
              <a:t>Σε έναν οργανισμό διακρίνονται τρία επίπεδα λήψης αποφάσεων: στρατηγικό, διαχειριστικό, λειτουργικό . Οι αποφάσεις αντίστοιχα διακρίνονται στις εξής κατηγορίες:</a:t>
            </a:r>
            <a:br>
              <a:rPr lang="el-GR" altLang="en-US" sz="2400">
                <a:solidFill>
                  <a:srgbClr val="FFFF00"/>
                </a:solidFill>
              </a:rPr>
            </a:br>
            <a:endParaRPr lang="el-GR" altLang="en-US"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3000" fill="hold"/>
                                        <p:tgtEl>
                                          <p:spTgt spid="27651">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3000" fill="hold"/>
                                        <p:tgtEl>
                                          <p:spTgt spid="27651">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3000" fill="hold"/>
                                        <p:tgtEl>
                                          <p:spTgt spid="2765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0" y="260352"/>
            <a:ext cx="8686800" cy="5870575"/>
          </a:xfrm>
        </p:spPr>
        <p:txBody>
          <a:bodyPr/>
          <a:lstStyle/>
          <a:p>
            <a:pPr eaLnBrk="1" hangingPunct="1">
              <a:buFont typeface="Wingdings" pitchFamily="2" charset="2"/>
              <a:buNone/>
            </a:pPr>
            <a:r>
              <a:rPr lang="el-GR" altLang="en-US" dirty="0"/>
              <a:t>  </a:t>
            </a:r>
          </a:p>
          <a:p>
            <a:pPr eaLnBrk="1" hangingPunct="1">
              <a:buFont typeface="Wingdings" pitchFamily="2" charset="2"/>
              <a:buNone/>
            </a:pPr>
            <a:endParaRPr lang="el-GR" altLang="en-US" dirty="0"/>
          </a:p>
          <a:p>
            <a:pPr eaLnBrk="1" hangingPunct="1">
              <a:buFont typeface="Wingdings" pitchFamily="2" charset="2"/>
              <a:buNone/>
            </a:pPr>
            <a:r>
              <a:rPr lang="el-GR" altLang="en-US" dirty="0">
                <a:solidFill>
                  <a:schemeClr val="accent2">
                    <a:lumMod val="50000"/>
                  </a:schemeClr>
                </a:solidFill>
              </a:rPr>
              <a:t>   </a:t>
            </a:r>
            <a:r>
              <a:rPr lang="el-GR" altLang="en-US" sz="3600" dirty="0">
                <a:solidFill>
                  <a:schemeClr val="accent2">
                    <a:lumMod val="50000"/>
                  </a:schemeClr>
                </a:solidFill>
              </a:rPr>
              <a:t>Οι αποφάσεις που αφορούν μακροπρόθεσμους εκπαιδευτικούς στόχους υπηρετούν το στρατηγικό προγραμματισμό του οργανισμού ενώ εκείνες που σχετίζονται με βραχυπρόθεσμους και μεσοπρόθεσμους στόχους εντάσσονται στο λειτουργικό προγραμματισμό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1524000"/>
            <a:ext cx="8229600" cy="2762256"/>
          </a:xfrm>
        </p:spPr>
        <p:txBody>
          <a:bodyPr/>
          <a:lstStyle/>
          <a:p>
            <a:pPr eaLnBrk="1" hangingPunct="1">
              <a:buFont typeface="Wingdings" pitchFamily="2" charset="2"/>
              <a:buNone/>
            </a:pPr>
            <a:r>
              <a:rPr lang="el-GR" altLang="en-US" dirty="0"/>
              <a:t>  </a:t>
            </a:r>
            <a:r>
              <a:rPr lang="el-GR" altLang="en-US" dirty="0">
                <a:solidFill>
                  <a:schemeClr val="accent2">
                    <a:lumMod val="50000"/>
                  </a:schemeClr>
                </a:solidFill>
              </a:rPr>
              <a:t>Η λήψη εκπαιδευτικών αποφάσεων σε όλα τα επίπεδα (ανώτερο- εθνικό, μεσαίο-περιφερειακό, νομαρχιακό, κατώτερο-σχολικές μονάδες) του εκπαιδευτικού μας συστήματος γίνεται από μονομελή (π.χ. Προϊστάμενος Διεύθυνσης) ή συλλογικά όργανα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idx="1"/>
          </p:nvPr>
        </p:nvSpPr>
        <p:spPr>
          <a:xfrm>
            <a:off x="0" y="1196977"/>
            <a:ext cx="9144000" cy="5661025"/>
          </a:xfrm>
        </p:spPr>
        <p:txBody>
          <a:bodyPr>
            <a:normAutofit lnSpcReduction="10000"/>
          </a:bodyPr>
          <a:lstStyle/>
          <a:p>
            <a:pPr eaLnBrk="1" hangingPunct="1">
              <a:lnSpc>
                <a:spcPct val="80000"/>
              </a:lnSpc>
            </a:pPr>
            <a:r>
              <a:rPr lang="el-GR" altLang="en-US" sz="2800" dirty="0">
                <a:solidFill>
                  <a:schemeClr val="accent2">
                    <a:lumMod val="50000"/>
                  </a:schemeClr>
                </a:solidFill>
              </a:rPr>
              <a:t>Το </a:t>
            </a:r>
            <a:r>
              <a:rPr lang="el-GR" altLang="en-US" sz="2800" b="1" i="1" u="sng" dirty="0">
                <a:solidFill>
                  <a:schemeClr val="accent2">
                    <a:lumMod val="50000"/>
                  </a:schemeClr>
                </a:solidFill>
              </a:rPr>
              <a:t>αυταρχικό</a:t>
            </a:r>
            <a:r>
              <a:rPr lang="el-GR" altLang="en-US" sz="2800" dirty="0">
                <a:solidFill>
                  <a:schemeClr val="accent2">
                    <a:lumMod val="50000"/>
                  </a:schemeClr>
                </a:solidFill>
              </a:rPr>
              <a:t>, στο οποίο ο ηγέτης-διευθυντής παίρνει μόνος του την απόφαση με τα στοιχεία που διαθέτει ή με όσα τον τροφοδοτούν οι υφιστάμενοί του. Αυτό το μοντέλο περιγράφει λήψη απόφασης με συγκεντρωτικό τρόπο.</a:t>
            </a:r>
          </a:p>
          <a:p>
            <a:pPr eaLnBrk="1" hangingPunct="1">
              <a:lnSpc>
                <a:spcPct val="80000"/>
              </a:lnSpc>
            </a:pPr>
            <a:r>
              <a:rPr lang="el-GR" altLang="en-US" sz="2800" dirty="0">
                <a:solidFill>
                  <a:schemeClr val="accent2">
                    <a:lumMod val="50000"/>
                  </a:schemeClr>
                </a:solidFill>
              </a:rPr>
              <a:t>Το </a:t>
            </a:r>
            <a:r>
              <a:rPr lang="el-GR" altLang="en-US" sz="2800" b="1" i="1" u="sng" dirty="0">
                <a:solidFill>
                  <a:schemeClr val="accent2">
                    <a:lumMod val="50000"/>
                  </a:schemeClr>
                </a:solidFill>
              </a:rPr>
              <a:t>συμβουλευτικό</a:t>
            </a:r>
            <a:r>
              <a:rPr lang="el-GR" altLang="en-US" sz="2800" dirty="0">
                <a:solidFill>
                  <a:schemeClr val="accent2">
                    <a:lumMod val="50000"/>
                  </a:schemeClr>
                </a:solidFill>
              </a:rPr>
              <a:t>, στο οποίο ο ηγέτης-διευθυντής συλλέγει τις απαραίτητες πληροφορίες (για τη λήψη απόφασης) με κάποιο αρμόδιο άτομο ή με ανταλλαγή απόψεων με τους υφισταμένους του (σαν ομάδα) αλλά στο τέλος αποφασίζει μόνος του λαμβάνοντας ή όχι υπόψη τις απόψεις της ομάδας.</a:t>
            </a:r>
          </a:p>
          <a:p>
            <a:pPr eaLnBrk="1" hangingPunct="1">
              <a:lnSpc>
                <a:spcPct val="80000"/>
              </a:lnSpc>
            </a:pPr>
            <a:r>
              <a:rPr lang="el-GR" altLang="en-US" sz="2800" dirty="0">
                <a:solidFill>
                  <a:schemeClr val="accent2">
                    <a:lumMod val="50000"/>
                  </a:schemeClr>
                </a:solidFill>
              </a:rPr>
              <a:t>Το </a:t>
            </a:r>
            <a:r>
              <a:rPr lang="el-GR" altLang="en-US" sz="2800" b="1" i="1" u="sng" dirty="0">
                <a:solidFill>
                  <a:schemeClr val="accent2">
                    <a:lumMod val="50000"/>
                  </a:schemeClr>
                </a:solidFill>
              </a:rPr>
              <a:t>συμμετοχικό ή ομαδικού τύπου</a:t>
            </a:r>
            <a:r>
              <a:rPr lang="el-GR" altLang="en-US" sz="2800" dirty="0">
                <a:solidFill>
                  <a:schemeClr val="accent2">
                    <a:lumMod val="50000"/>
                  </a:schemeClr>
                </a:solidFill>
              </a:rPr>
              <a:t>, στο οποίο η κάθε απόφαση λαμβάνεται ομαδικά δηλαδή ο ηγέτης αναλύει το πρόβλημα με τους υφισταμένους του (ως ομάδα) και αφού αξιολογήσουν τις εναλλακτικές λύσεις αποφασίζουν μαζί.</a:t>
            </a:r>
          </a:p>
          <a:p>
            <a:pPr eaLnBrk="1" hangingPunct="1">
              <a:lnSpc>
                <a:spcPct val="80000"/>
              </a:lnSpc>
            </a:pPr>
            <a:endParaRPr lang="el-GR" altLang="en-US" sz="2800" dirty="0">
              <a:solidFill>
                <a:schemeClr val="accent2">
                  <a:lumMod val="50000"/>
                </a:schemeClr>
              </a:solidFill>
            </a:endParaRPr>
          </a:p>
        </p:txBody>
      </p:sp>
      <p:sp>
        <p:nvSpPr>
          <p:cNvPr id="30722" name="Rectangle 2"/>
          <p:cNvSpPr>
            <a:spLocks noGrp="1" noChangeArrowheads="1"/>
          </p:cNvSpPr>
          <p:nvPr>
            <p:ph type="title"/>
          </p:nvPr>
        </p:nvSpPr>
        <p:spPr>
          <a:xfrm>
            <a:off x="457200" y="142852"/>
            <a:ext cx="8229600" cy="714380"/>
          </a:xfrm>
        </p:spPr>
        <p:txBody>
          <a:bodyPr>
            <a:normAutofit fontScale="90000"/>
          </a:bodyPr>
          <a:lstStyle/>
          <a:p>
            <a:pPr eaLnBrk="1" hangingPunct="1"/>
            <a:r>
              <a:rPr lang="el-GR" altLang="en-US" sz="4000" b="1" dirty="0">
                <a:solidFill>
                  <a:schemeClr val="accent2">
                    <a:lumMod val="50000"/>
                  </a:schemeClr>
                </a:solidFill>
              </a:rPr>
              <a:t>Μοντέλα , τρόποι λήψης αποφάσεων</a:t>
            </a:r>
            <a:r>
              <a:rPr lang="el-GR" altLang="en-US" sz="4000" dirty="0">
                <a:solidFill>
                  <a:schemeClr val="accent2">
                    <a:lumMod val="50000"/>
                  </a:schemeClr>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animEffect transition="in" filter="strips(downLeft)">
                                      <p:cBhvr>
                                        <p:cTn id="7" dur="2000"/>
                                        <p:tgtEl>
                                          <p:spTgt spid="307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0724">
                                            <p:txEl>
                                              <p:pRg st="1" end="1"/>
                                            </p:txEl>
                                          </p:spTgt>
                                        </p:tgtEl>
                                        <p:attrNameLst>
                                          <p:attrName>style.visibility</p:attrName>
                                        </p:attrNameLst>
                                      </p:cBhvr>
                                      <p:to>
                                        <p:strVal val="visible"/>
                                      </p:to>
                                    </p:set>
                                    <p:animEffect transition="in" filter="strips(downLeft)">
                                      <p:cBhvr>
                                        <p:cTn id="12" dur="2000"/>
                                        <p:tgtEl>
                                          <p:spTgt spid="307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0724">
                                            <p:txEl>
                                              <p:pRg st="2" end="2"/>
                                            </p:txEl>
                                          </p:spTgt>
                                        </p:tgtEl>
                                        <p:attrNameLst>
                                          <p:attrName>style.visibility</p:attrName>
                                        </p:attrNameLst>
                                      </p:cBhvr>
                                      <p:to>
                                        <p:strVal val="visible"/>
                                      </p:to>
                                    </p:set>
                                    <p:animEffect transition="in" filter="strips(downLeft)">
                                      <p:cBhvr>
                                        <p:cTn id="17" dur="2000"/>
                                        <p:tgtEl>
                                          <p:spTgt spid="307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468313" y="1844676"/>
            <a:ext cx="8229600" cy="4530725"/>
          </a:xfrm>
        </p:spPr>
        <p:txBody>
          <a:bodyPr/>
          <a:lstStyle/>
          <a:p>
            <a:pPr eaLnBrk="1" hangingPunct="1">
              <a:lnSpc>
                <a:spcPct val="90000"/>
              </a:lnSpc>
            </a:pPr>
            <a:r>
              <a:rPr lang="el-GR" altLang="en-US" sz="2400" b="1" i="1" u="sng" dirty="0">
                <a:solidFill>
                  <a:schemeClr val="accent1">
                    <a:lumMod val="50000"/>
                  </a:schemeClr>
                </a:solidFill>
              </a:rPr>
              <a:t>Αυταρχικός,</a:t>
            </a:r>
            <a:r>
              <a:rPr lang="el-GR" altLang="en-US" sz="2400" b="1" dirty="0">
                <a:solidFill>
                  <a:schemeClr val="accent1">
                    <a:lumMod val="50000"/>
                  </a:schemeClr>
                </a:solidFill>
              </a:rPr>
              <a:t> κατά τον οποίο η απόφαση λαμβάνεται χωρίς σχετική συζήτηση και οι άλλοι μαθαίνουν μετά τι θα γίνει και τι πρέπει να κάνει ο καθένας.</a:t>
            </a:r>
          </a:p>
          <a:p>
            <a:pPr eaLnBrk="1" hangingPunct="1">
              <a:lnSpc>
                <a:spcPct val="90000"/>
              </a:lnSpc>
            </a:pPr>
            <a:r>
              <a:rPr lang="el-GR" altLang="en-US" sz="2400" b="1" i="1" u="sng" dirty="0">
                <a:solidFill>
                  <a:schemeClr val="accent1">
                    <a:lumMod val="50000"/>
                  </a:schemeClr>
                </a:solidFill>
              </a:rPr>
              <a:t>Πειστικός</a:t>
            </a:r>
            <a:r>
              <a:rPr lang="el-GR" altLang="en-US" sz="2400" b="1" dirty="0">
                <a:solidFill>
                  <a:schemeClr val="accent1">
                    <a:lumMod val="50000"/>
                  </a:schemeClr>
                </a:solidFill>
              </a:rPr>
              <a:t>, στον οποίο η απόφαση λαμβάνεται πριν τη σχετική συζήτηση και στη συνέχεια «προωθείται» στους άλλους.</a:t>
            </a:r>
          </a:p>
          <a:p>
            <a:pPr eaLnBrk="1" hangingPunct="1">
              <a:lnSpc>
                <a:spcPct val="90000"/>
              </a:lnSpc>
            </a:pPr>
            <a:r>
              <a:rPr lang="el-GR" altLang="en-US" sz="2400" b="1" i="1" u="sng" dirty="0">
                <a:solidFill>
                  <a:schemeClr val="accent1">
                    <a:lumMod val="50000"/>
                  </a:schemeClr>
                </a:solidFill>
              </a:rPr>
              <a:t>Συμβουλευτικός,</a:t>
            </a:r>
            <a:r>
              <a:rPr lang="el-GR" altLang="en-US" sz="2400" b="1" dirty="0">
                <a:solidFill>
                  <a:schemeClr val="accent1">
                    <a:lumMod val="50000"/>
                  </a:schemeClr>
                </a:solidFill>
              </a:rPr>
              <a:t> κατά τον οποίο λαμβάνονται υπόψη οι γνώμες των άλλων πριν ληφθεί η απόφαση.</a:t>
            </a:r>
          </a:p>
          <a:p>
            <a:pPr eaLnBrk="1" hangingPunct="1">
              <a:lnSpc>
                <a:spcPct val="90000"/>
              </a:lnSpc>
            </a:pPr>
            <a:r>
              <a:rPr lang="el-GR" altLang="en-US" sz="2400" b="1" i="1" u="sng" dirty="0" err="1">
                <a:solidFill>
                  <a:schemeClr val="accent1">
                    <a:lumMod val="50000"/>
                  </a:schemeClr>
                </a:solidFill>
              </a:rPr>
              <a:t>Συναποφασιστικός</a:t>
            </a:r>
            <a:r>
              <a:rPr lang="el-GR" altLang="en-US" sz="2400" b="1" i="1" u="sng" dirty="0">
                <a:solidFill>
                  <a:schemeClr val="accent1">
                    <a:lumMod val="50000"/>
                  </a:schemeClr>
                </a:solidFill>
              </a:rPr>
              <a:t>, </a:t>
            </a:r>
            <a:r>
              <a:rPr lang="el-GR" altLang="en-US" sz="2400" b="1" dirty="0">
                <a:solidFill>
                  <a:schemeClr val="accent1">
                    <a:lumMod val="50000"/>
                  </a:schemeClr>
                </a:solidFill>
              </a:rPr>
              <a:t>οι αποφάσεις λαμβάνονται με πλειοψηφία ή με συναίνεση. Όλοι είναι συνυπεύθυνοι και μετέχοντες στην όλη διαδικασία. </a:t>
            </a:r>
          </a:p>
        </p:txBody>
      </p:sp>
      <p:sp>
        <p:nvSpPr>
          <p:cNvPr id="62466" name="Rectangle 2"/>
          <p:cNvSpPr>
            <a:spLocks noGrp="1" noChangeArrowheads="1"/>
          </p:cNvSpPr>
          <p:nvPr>
            <p:ph type="title"/>
          </p:nvPr>
        </p:nvSpPr>
        <p:spPr>
          <a:xfrm>
            <a:off x="468313" y="-24"/>
            <a:ext cx="8229600" cy="1571636"/>
          </a:xfrm>
        </p:spPr>
        <p:txBody>
          <a:bodyPr>
            <a:normAutofit fontScale="90000"/>
          </a:bodyPr>
          <a:lstStyle/>
          <a:p>
            <a:pPr eaLnBrk="1" hangingPunct="1"/>
            <a:br>
              <a:rPr lang="el-GR" altLang="en-US" sz="2000" dirty="0">
                <a:solidFill>
                  <a:schemeClr val="accent1">
                    <a:lumMod val="50000"/>
                  </a:schemeClr>
                </a:solidFill>
              </a:rPr>
            </a:br>
            <a:r>
              <a:rPr lang="el-GR" altLang="en-US" sz="2400" b="1" dirty="0">
                <a:solidFill>
                  <a:schemeClr val="accent1">
                    <a:lumMod val="50000"/>
                  </a:schemeClr>
                </a:solidFill>
              </a:rPr>
              <a:t>Στην ταξινόμηση των </a:t>
            </a:r>
            <a:r>
              <a:rPr lang="en-US" sz="2400" b="1" dirty="0">
                <a:solidFill>
                  <a:schemeClr val="accent1">
                    <a:lumMod val="50000"/>
                  </a:schemeClr>
                </a:solidFill>
              </a:rPr>
              <a:t>Vroom</a:t>
            </a:r>
            <a:r>
              <a:rPr lang="el-GR" altLang="en-US" sz="2400" b="1" dirty="0">
                <a:solidFill>
                  <a:schemeClr val="accent1">
                    <a:lumMod val="50000"/>
                  </a:schemeClr>
                </a:solidFill>
              </a:rPr>
              <a:t> και </a:t>
            </a:r>
            <a:r>
              <a:rPr lang="en-US" sz="2400" b="1" dirty="0" err="1">
                <a:solidFill>
                  <a:schemeClr val="accent1">
                    <a:lumMod val="50000"/>
                  </a:schemeClr>
                </a:solidFill>
              </a:rPr>
              <a:t>Yetton</a:t>
            </a:r>
            <a:r>
              <a:rPr lang="el-GR" altLang="en-US" sz="2400" b="1" dirty="0">
                <a:solidFill>
                  <a:schemeClr val="accent1">
                    <a:lumMod val="50000"/>
                  </a:schemeClr>
                </a:solidFill>
              </a:rPr>
              <a:t> στηρίζονται οι </a:t>
            </a:r>
            <a:r>
              <a:rPr lang="en-US" sz="2400" b="1" dirty="0" err="1">
                <a:solidFill>
                  <a:schemeClr val="accent1">
                    <a:lumMod val="50000"/>
                  </a:schemeClr>
                </a:solidFill>
              </a:rPr>
              <a:t>Everard</a:t>
            </a:r>
            <a:r>
              <a:rPr lang="el-GR" altLang="en-US" sz="2400" b="1" dirty="0">
                <a:solidFill>
                  <a:schemeClr val="accent1">
                    <a:lumMod val="50000"/>
                  </a:schemeClr>
                </a:solidFill>
              </a:rPr>
              <a:t> &amp; </a:t>
            </a:r>
            <a:r>
              <a:rPr lang="en-US" sz="2400" b="1" dirty="0">
                <a:solidFill>
                  <a:schemeClr val="accent1">
                    <a:lumMod val="50000"/>
                  </a:schemeClr>
                </a:solidFill>
              </a:rPr>
              <a:t>Morris</a:t>
            </a:r>
            <a:r>
              <a:rPr lang="el-GR" altLang="en-US" sz="2400" b="1" dirty="0">
                <a:solidFill>
                  <a:schemeClr val="accent1">
                    <a:lumMod val="50000"/>
                  </a:schemeClr>
                </a:solidFill>
              </a:rPr>
              <a:t> (1999: 72­74) οι οποίοι περιγράφουν τέσσερις βασικούς τρόπους λήψης αποφάσεων που συνήθως λαμβάνουν χώρα στο περιβάλλον των εκπαιδευτικών οργανισμών: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57201" y="333375"/>
            <a:ext cx="8291513" cy="5797550"/>
          </a:xfrm>
        </p:spPr>
        <p:txBody>
          <a:bodyPr/>
          <a:lstStyle/>
          <a:p>
            <a:pPr eaLnBrk="1" hangingPunct="1">
              <a:lnSpc>
                <a:spcPct val="90000"/>
              </a:lnSpc>
              <a:buFont typeface="Wingdings" pitchFamily="2" charset="2"/>
              <a:buNone/>
            </a:pPr>
            <a:r>
              <a:rPr lang="el-GR" altLang="en-US" sz="2800" dirty="0">
                <a:solidFill>
                  <a:schemeClr val="accent2">
                    <a:lumMod val="50000"/>
                  </a:schemeClr>
                </a:solidFill>
              </a:rPr>
              <a:t>   </a:t>
            </a:r>
          </a:p>
          <a:p>
            <a:pPr algn="ctr" eaLnBrk="1" hangingPunct="1">
              <a:lnSpc>
                <a:spcPct val="90000"/>
              </a:lnSpc>
              <a:buFont typeface="Wingdings" pitchFamily="2" charset="2"/>
              <a:buNone/>
            </a:pPr>
            <a:r>
              <a:rPr lang="el-GR" altLang="en-US" sz="2800" dirty="0">
                <a:solidFill>
                  <a:schemeClr val="accent2">
                    <a:lumMod val="50000"/>
                  </a:schemeClr>
                </a:solidFill>
              </a:rPr>
              <a:t>   </a:t>
            </a:r>
            <a:r>
              <a:rPr lang="el-GR" altLang="en-US" dirty="0">
                <a:solidFill>
                  <a:schemeClr val="accent2">
                    <a:lumMod val="50000"/>
                  </a:schemeClr>
                </a:solidFill>
              </a:rPr>
              <a:t>Από τη μελέτη της βιβλιογραφίας προκύπτει πως η πολυμορφία των τρόπων λήψης αποφάσεων καταδεικνύει πως για να θεωρηθεί ένα μοντέλο αποτελεσματικό, επιβάλλεται αφενός να αξιοποιούνται τα διαθέσιμα στοιχεία και αφετέρου συνολικά </a:t>
            </a:r>
            <a:r>
              <a:rPr lang="el-GR" altLang="en-US" sz="3600" b="1" dirty="0">
                <a:solidFill>
                  <a:schemeClr val="accent2">
                    <a:lumMod val="50000"/>
                  </a:schemeClr>
                </a:solidFill>
              </a:rPr>
              <a:t>η διαδικασία να οδηγεί στην επιλογή εκείνης της απόφασης, η οποία όταν εφαρμοστεί, θα δώσει το προσδοκώμενο αποτέλεσμα.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pPr algn="ctr" eaLnBrk="1" hangingPunct="1">
              <a:buFont typeface="Wingdings" pitchFamily="2" charset="2"/>
              <a:buNone/>
            </a:pPr>
            <a:r>
              <a:rPr lang="el-GR" altLang="en-US" sz="2800"/>
              <a:t>    Η λήψη αποφάσεων είναι μια μεθοδική διαδικασία, μια σειρά ενεργειών, στα πλαίσια της οποίας τα στελέχη ενός εκπαιδευτικού οργανισμού ακολουθούν κάποια στάδια προκειμένου να την ολοκληρώσουν. </a:t>
            </a:r>
          </a:p>
          <a:p>
            <a:pPr algn="ctr" eaLnBrk="1" hangingPunct="1">
              <a:buFont typeface="Wingdings" pitchFamily="2" charset="2"/>
              <a:buNone/>
            </a:pPr>
            <a:r>
              <a:rPr lang="el-GR" altLang="en-US" sz="2800"/>
              <a:t>Η λέξη «διαδικασία» δεν παραπέμπει σε μεμονωμένες πράξεις αλλά σε «μια σειρά </a:t>
            </a:r>
            <a:r>
              <a:rPr lang="el-GR" altLang="en-US" sz="2800" b="1" i="1" u="sng">
                <a:solidFill>
                  <a:srgbClr val="FF3300"/>
                </a:solidFill>
              </a:rPr>
              <a:t>αλληλοσυνδεδεμένων ενεργειών</a:t>
            </a:r>
            <a:r>
              <a:rPr lang="el-GR" altLang="en-US" sz="2800"/>
              <a:t>, που στοχεύουν στην επίλυση ενός προβλήματος ή στη διευθέτηση ενός θέματος ή μιας υπόθεσης»</a:t>
            </a:r>
          </a:p>
        </p:txBody>
      </p:sp>
      <p:sp>
        <p:nvSpPr>
          <p:cNvPr id="34818" name="Rectangle 2"/>
          <p:cNvSpPr>
            <a:spLocks noGrp="1" noChangeArrowheads="1"/>
          </p:cNvSpPr>
          <p:nvPr>
            <p:ph type="title"/>
          </p:nvPr>
        </p:nvSpPr>
        <p:spPr/>
        <p:txBody>
          <a:bodyPr>
            <a:normAutofit fontScale="90000"/>
          </a:bodyPr>
          <a:lstStyle/>
          <a:p>
            <a:pPr eaLnBrk="1" hangingPunct="1"/>
            <a:r>
              <a:rPr lang="el-GR" altLang="en-US" sz="4000" b="1">
                <a:solidFill>
                  <a:srgbClr val="FF3300"/>
                </a:solidFill>
              </a:rPr>
              <a:t>ΔΙΑΔΙΚΑΣΙΑ ΛΗΨΗΣ ΑΠΟΦΑΣΕΩΝ</a:t>
            </a:r>
            <a:br>
              <a:rPr lang="el-GR" altLang="en-US" sz="4000">
                <a:solidFill>
                  <a:srgbClr val="FF3300"/>
                </a:solidFill>
              </a:rPr>
            </a:br>
            <a:endParaRPr lang="el-GR" altLang="en-US" sz="4000">
              <a:solidFill>
                <a:srgbClr val="FF33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457200" y="549275"/>
            <a:ext cx="8229600" cy="5581650"/>
          </a:xfrm>
        </p:spPr>
        <p:txBody>
          <a:bodyPr/>
          <a:lstStyle/>
          <a:p>
            <a:pPr algn="ctr" eaLnBrk="1" hangingPunct="1">
              <a:buFont typeface="Wingdings" pitchFamily="2" charset="2"/>
              <a:buNone/>
              <a:defRPr/>
            </a:pPr>
            <a:r>
              <a:rPr lang="el-GR" dirty="0"/>
              <a:t>   </a:t>
            </a:r>
          </a:p>
          <a:p>
            <a:pPr algn="ctr" eaLnBrk="1" hangingPunct="1">
              <a:buFont typeface="Wingdings" pitchFamily="2" charset="2"/>
              <a:buNone/>
              <a:defRPr/>
            </a:pPr>
            <a:r>
              <a:rPr lang="el-GR" sz="3600" dirty="0">
                <a:solidFill>
                  <a:schemeClr val="accent1">
                    <a:lumMod val="50000"/>
                  </a:schemeClr>
                </a:solidFill>
              </a:rPr>
              <a:t>Η διαδικασία ορθολογικής λήψης αποφάσεων στο χώρο της σχολικής μονάδας μπορεί να αναλυθεί σύμφωνα με το </a:t>
            </a:r>
            <a:r>
              <a:rPr lang="el-GR" sz="3600" dirty="0" err="1">
                <a:solidFill>
                  <a:schemeClr val="accent1">
                    <a:lumMod val="50000"/>
                  </a:schemeClr>
                </a:solidFill>
              </a:rPr>
              <a:t>συστημικό</a:t>
            </a:r>
            <a:r>
              <a:rPr lang="el-GR" sz="3600" dirty="0">
                <a:solidFill>
                  <a:schemeClr val="accent1">
                    <a:lumMod val="50000"/>
                  </a:schemeClr>
                </a:solidFill>
              </a:rPr>
              <a:t> πρότυπο απόφασης. </a:t>
            </a:r>
          </a:p>
          <a:p>
            <a:pPr algn="ctr" eaLnBrk="1" hangingPunct="1">
              <a:buFont typeface="Wingdings" pitchFamily="2" charset="2"/>
              <a:buNone/>
              <a:defRPr/>
            </a:pPr>
            <a:r>
              <a:rPr lang="el-GR" sz="3600" dirty="0">
                <a:solidFill>
                  <a:schemeClr val="accent1">
                    <a:lumMod val="50000"/>
                  </a:schemeClr>
                </a:solidFill>
              </a:rPr>
              <a:t>Με βάση τη </a:t>
            </a:r>
            <a:r>
              <a:rPr lang="el-GR" sz="3600" dirty="0" err="1">
                <a:solidFill>
                  <a:schemeClr val="accent1">
                    <a:lumMod val="50000"/>
                  </a:schemeClr>
                </a:solidFill>
              </a:rPr>
              <a:t>συστημική</a:t>
            </a:r>
            <a:r>
              <a:rPr lang="el-GR" sz="3600" dirty="0">
                <a:solidFill>
                  <a:schemeClr val="accent1">
                    <a:lumMod val="50000"/>
                  </a:schemeClr>
                </a:solidFill>
              </a:rPr>
              <a:t> προσέγγιση ακολουθούνται τα παρακάτω στάδια:</a:t>
            </a:r>
            <a:r>
              <a:rPr lang="el-GR" dirty="0">
                <a:solidFill>
                  <a:schemeClr val="accent1">
                    <a:lumMod val="50000"/>
                  </a:schemeClr>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0" y="1600200"/>
            <a:ext cx="9144000" cy="4997450"/>
          </a:xfrm>
        </p:spPr>
        <p:txBody>
          <a:bodyPr/>
          <a:lstStyle/>
          <a:p>
            <a:pPr eaLnBrk="1" hangingPunct="1">
              <a:buFont typeface="Wingdings" pitchFamily="2" charset="2"/>
              <a:buNone/>
              <a:defRPr/>
            </a:pPr>
            <a:r>
              <a:rPr lang="el-GR" sz="3600" b="1" dirty="0">
                <a:solidFill>
                  <a:schemeClr val="accent2">
                    <a:lumMod val="50000"/>
                  </a:schemeClr>
                </a:solidFill>
              </a:rPr>
              <a:t>είναι η διαδικασία του προσδιορισμού ενός </a:t>
            </a:r>
            <a:r>
              <a:rPr lang="el-GR" sz="3600" b="1" i="1" u="sng" dirty="0">
                <a:solidFill>
                  <a:schemeClr val="accent2">
                    <a:lumMod val="50000"/>
                  </a:schemeClr>
                </a:solidFill>
                <a:effectLst/>
              </a:rPr>
              <a:t>προβλήματος</a:t>
            </a:r>
            <a:r>
              <a:rPr lang="el-GR" sz="3600" b="1" dirty="0">
                <a:solidFill>
                  <a:schemeClr val="accent2">
                    <a:lumMod val="50000"/>
                  </a:schemeClr>
                </a:solidFill>
              </a:rPr>
              <a:t>, </a:t>
            </a:r>
          </a:p>
          <a:p>
            <a:pPr eaLnBrk="1" hangingPunct="1">
              <a:buFont typeface="Wingdings" pitchFamily="2" charset="2"/>
              <a:buNone/>
              <a:defRPr/>
            </a:pPr>
            <a:r>
              <a:rPr lang="el-GR" sz="3600" b="1" dirty="0">
                <a:solidFill>
                  <a:schemeClr val="accent2">
                    <a:lumMod val="50000"/>
                  </a:schemeClr>
                </a:solidFill>
              </a:rPr>
              <a:t>της διατύπωσης και αξιολόγησης εναλλακτικών λύσεων, </a:t>
            </a:r>
          </a:p>
          <a:p>
            <a:pPr eaLnBrk="1" hangingPunct="1">
              <a:buFont typeface="Wingdings" pitchFamily="2" charset="2"/>
              <a:buNone/>
              <a:defRPr/>
            </a:pPr>
            <a:r>
              <a:rPr lang="el-GR" sz="3600" b="1" dirty="0">
                <a:solidFill>
                  <a:schemeClr val="accent2">
                    <a:lumMod val="50000"/>
                  </a:schemeClr>
                </a:solidFill>
              </a:rPr>
              <a:t>της επιλογής της καλύτερης λύσης και της αξιολόγησης των αποτελεσμάτων από την εφαρμογή της</a:t>
            </a:r>
            <a:r>
              <a:rPr lang="en-US" sz="3600" b="1" dirty="0">
                <a:solidFill>
                  <a:schemeClr val="accent2">
                    <a:lumMod val="50000"/>
                  </a:schemeClr>
                </a:solidFill>
              </a:rPr>
              <a:t>.</a:t>
            </a:r>
            <a:r>
              <a:rPr lang="el-GR" sz="3600" b="1" dirty="0">
                <a:solidFill>
                  <a:schemeClr val="accent2">
                    <a:lumMod val="50000"/>
                  </a:schemeClr>
                </a:solidFill>
              </a:rPr>
              <a:t> </a:t>
            </a:r>
          </a:p>
        </p:txBody>
      </p:sp>
      <p:sp>
        <p:nvSpPr>
          <p:cNvPr id="12290" name="Rectangle 2"/>
          <p:cNvSpPr>
            <a:spLocks noGrp="1" noChangeArrowheads="1"/>
          </p:cNvSpPr>
          <p:nvPr>
            <p:ph type="title"/>
          </p:nvPr>
        </p:nvSpPr>
        <p:spPr/>
        <p:txBody>
          <a:bodyPr/>
          <a:lstStyle/>
          <a:p>
            <a:pPr algn="ctr" eaLnBrk="1" hangingPunct="1"/>
            <a:r>
              <a:rPr lang="el-GR" altLang="en-US" b="1" dirty="0">
                <a:solidFill>
                  <a:schemeClr val="accent2">
                    <a:lumMod val="50000"/>
                  </a:schemeClr>
                </a:solidFill>
              </a:rPr>
              <a:t>ΛΗΨΗ ΑΠΟΦΑΣΗΣ</a:t>
            </a:r>
            <a:r>
              <a:rPr lang="el-GR" altLang="en-US" dirty="0">
                <a:solidFill>
                  <a:schemeClr val="accent2">
                    <a:lumMod val="50000"/>
                  </a:schemeClr>
                </a:solidFill>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a:extLst>
              <a:ext uri="{FF2B5EF4-FFF2-40B4-BE49-F238E27FC236}">
                <a16:creationId xmlns:a16="http://schemas.microsoft.com/office/drawing/2014/main" id="{DEE59872-7352-4586-B0BF-CB3EF9B379D9}"/>
              </a:ext>
            </a:extLst>
          </p:cNvPr>
          <p:cNvGrpSpPr/>
          <p:nvPr/>
        </p:nvGrpSpPr>
        <p:grpSpPr>
          <a:xfrm>
            <a:off x="7266831" y="78583"/>
            <a:ext cx="1535945" cy="1023963"/>
            <a:chOff x="4598228" y="2905"/>
            <a:chExt cx="2047927" cy="1023963"/>
          </a:xfrm>
        </p:grpSpPr>
        <p:sp>
          <p:nvSpPr>
            <p:cNvPr id="17" name="Rectangle: Rounded Corners 16">
              <a:extLst>
                <a:ext uri="{FF2B5EF4-FFF2-40B4-BE49-F238E27FC236}">
                  <a16:creationId xmlns:a16="http://schemas.microsoft.com/office/drawing/2014/main" id="{C9F83781-D8EA-4724-9F96-5B5A0064431D}"/>
                </a:ext>
              </a:extLst>
            </p:cNvPr>
            <p:cNvSpPr/>
            <p:nvPr/>
          </p:nvSpPr>
          <p:spPr>
            <a:xfrm>
              <a:off x="4598228" y="2905"/>
              <a:ext cx="2047927" cy="1023963"/>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8" name="Rectangle: Rounded Corners 4">
              <a:extLst>
                <a:ext uri="{FF2B5EF4-FFF2-40B4-BE49-F238E27FC236}">
                  <a16:creationId xmlns:a16="http://schemas.microsoft.com/office/drawing/2014/main" id="{4FB97F42-10E7-4200-A298-9347B8B2CC42}"/>
                </a:ext>
              </a:extLst>
            </p:cNvPr>
            <p:cNvSpPr txBox="1"/>
            <p:nvPr/>
          </p:nvSpPr>
          <p:spPr>
            <a:xfrm>
              <a:off x="4648214" y="52891"/>
              <a:ext cx="1947955" cy="9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Συγκέντρωση Στοιχείων</a:t>
              </a:r>
              <a:endParaRPr lang="en-US" sz="1600" kern="1200" dirty="0"/>
            </a:p>
          </p:txBody>
        </p:sp>
      </p:grpSp>
      <p:sp>
        <p:nvSpPr>
          <p:cNvPr id="35" name="Arrow: Curved Left 34">
            <a:extLst>
              <a:ext uri="{FF2B5EF4-FFF2-40B4-BE49-F238E27FC236}">
                <a16:creationId xmlns:a16="http://schemas.microsoft.com/office/drawing/2014/main" id="{EC8381F8-002E-4196-BBC0-35EFD8C09373}"/>
              </a:ext>
            </a:extLst>
          </p:cNvPr>
          <p:cNvSpPr/>
          <p:nvPr/>
        </p:nvSpPr>
        <p:spPr>
          <a:xfrm rot="3356374">
            <a:off x="7269525" y="1200608"/>
            <a:ext cx="563830" cy="1213818"/>
          </a:xfrm>
          <a:prstGeom prst="curved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Arrow: Left-Right 30">
            <a:extLst>
              <a:ext uri="{FF2B5EF4-FFF2-40B4-BE49-F238E27FC236}">
                <a16:creationId xmlns:a16="http://schemas.microsoft.com/office/drawing/2014/main" id="{75B0DFAE-B029-4F7D-90F1-F6532EC75784}"/>
              </a:ext>
            </a:extLst>
          </p:cNvPr>
          <p:cNvSpPr/>
          <p:nvPr/>
        </p:nvSpPr>
        <p:spPr>
          <a:xfrm>
            <a:off x="5551715" y="420915"/>
            <a:ext cx="1629702" cy="312057"/>
          </a:xfrm>
          <a:prstGeom prst="leftRightArrow">
            <a:avLst>
              <a:gd name="adj1" fmla="val 22094"/>
              <a:gd name="adj2" fmla="val 5232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a:extLst>
              <a:ext uri="{FF2B5EF4-FFF2-40B4-BE49-F238E27FC236}">
                <a16:creationId xmlns:a16="http://schemas.microsoft.com/office/drawing/2014/main" id="{D93433D1-6378-41A3-9F64-172C96F68294}"/>
              </a:ext>
            </a:extLst>
          </p:cNvPr>
          <p:cNvGraphicFramePr/>
          <p:nvPr>
            <p:extLst>
              <p:ext uri="{D42A27DB-BD31-4B8C-83A1-F6EECF244321}">
                <p14:modId xmlns:p14="http://schemas.microsoft.com/office/powerpoint/2010/main" val="3740723168"/>
              </p:ext>
            </p:extLst>
          </p:nvPr>
        </p:nvGraphicFramePr>
        <p:xfrm>
          <a:off x="355356" y="315872"/>
          <a:ext cx="8433289" cy="6226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87">
            <a:extLst>
              <a:ext uri="{FF2B5EF4-FFF2-40B4-BE49-F238E27FC236}">
                <a16:creationId xmlns:a16="http://schemas.microsoft.com/office/drawing/2014/main" id="{E220F766-7E78-4EA9-AED8-673AA273AA27}"/>
              </a:ext>
            </a:extLst>
          </p:cNvPr>
          <p:cNvGrpSpPr/>
          <p:nvPr/>
        </p:nvGrpSpPr>
        <p:grpSpPr>
          <a:xfrm>
            <a:off x="3739243" y="1293654"/>
            <a:ext cx="5414855" cy="3954563"/>
            <a:chOff x="4598228" y="2905"/>
            <a:chExt cx="2047927" cy="1023963"/>
          </a:xfrm>
        </p:grpSpPr>
        <p:sp>
          <p:nvSpPr>
            <p:cNvPr id="89" name="Rectangle: Rounded Corners 88">
              <a:extLst>
                <a:ext uri="{FF2B5EF4-FFF2-40B4-BE49-F238E27FC236}">
                  <a16:creationId xmlns:a16="http://schemas.microsoft.com/office/drawing/2014/main" id="{21A02939-B1D0-4DB7-AAA1-6ECA0CA71B58}"/>
                </a:ext>
              </a:extLst>
            </p:cNvPr>
            <p:cNvSpPr/>
            <p:nvPr/>
          </p:nvSpPr>
          <p:spPr>
            <a:xfrm>
              <a:off x="4598228" y="2905"/>
              <a:ext cx="2047927" cy="1023963"/>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90" name="Rectangle: Rounded Corners 4">
              <a:extLst>
                <a:ext uri="{FF2B5EF4-FFF2-40B4-BE49-F238E27FC236}">
                  <a16:creationId xmlns:a16="http://schemas.microsoft.com/office/drawing/2014/main" id="{179176A7-0D9E-46EA-9A28-59C96DBB7FEE}"/>
                </a:ext>
              </a:extLst>
            </p:cNvPr>
            <p:cNvSpPr txBox="1"/>
            <p:nvPr/>
          </p:nvSpPr>
          <p:spPr>
            <a:xfrm>
              <a:off x="4648214" y="52891"/>
              <a:ext cx="1947955" cy="9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b="1" dirty="0"/>
                <a:t>ΑΞΙΟΛΟΓΗΣΗ ΤΟΥ ΑΠΟΤΕΛΕΣΜΑΤΟΣ</a:t>
              </a:r>
            </a:p>
            <a:p>
              <a:pPr lvl="0" algn="ctr" defTabSz="711200">
                <a:lnSpc>
                  <a:spcPct val="90000"/>
                </a:lnSpc>
                <a:spcBef>
                  <a:spcPct val="0"/>
                </a:spcBef>
                <a:spcAft>
                  <a:spcPct val="35000"/>
                </a:spcAft>
              </a:pPr>
              <a:endParaRPr lang="el-GR" sz="1600" dirty="0"/>
            </a:p>
            <a:p>
              <a:pPr>
                <a:lnSpc>
                  <a:spcPct val="90000"/>
                </a:lnSpc>
              </a:pPr>
              <a:r>
                <a:rPr lang="el-GR" altLang="en-US" sz="1600" dirty="0"/>
                <a:t>Η αξιολόγηση του αποτελέσματος της επιλεγμένης απόφασης αποτελεί το τελευταίο στάδιο της ορθολογικής λήψης αποφάσεων </a:t>
              </a:r>
            </a:p>
            <a:p>
              <a:pPr>
                <a:lnSpc>
                  <a:spcPct val="90000"/>
                </a:lnSpc>
              </a:pPr>
              <a:endParaRPr lang="el-GR" altLang="en-US" sz="1600" dirty="0"/>
            </a:p>
            <a:p>
              <a:pPr>
                <a:lnSpc>
                  <a:spcPct val="90000"/>
                </a:lnSpc>
              </a:pPr>
              <a:r>
                <a:rPr lang="el-GR" altLang="en-US" sz="1600" dirty="0"/>
                <a:t>Σε περίπτωση κατά την οποία η εφαρμογή μιας απόφασης αποδεικνύεται αναποτελεσματική, το διοικητικό στέλεχος έχει τη δυνατότητα να εφαρμόσει μια άλλη λύση από εκείνες που έχουν ήδη αξιολογηθεί κατά τη διαδικασία λήψης της αποτυχούσης απόφασης. </a:t>
              </a:r>
            </a:p>
            <a:p>
              <a:pPr>
                <a:lnSpc>
                  <a:spcPct val="90000"/>
                </a:lnSpc>
              </a:pPr>
              <a:r>
                <a:rPr lang="el-GR" altLang="en-US" sz="1600" dirty="0"/>
                <a:t>Ακόμη, είναι δυνατόν να διαπιστώσει ότι το πρόβλημα για την αντιμετώπιση του οποίου ελήφθη η απόφαση δεν είχε σωστά προσδιοριστεί και να αρχίσει εκ νέου τη διαδικασία για τη λήψη μιας άλλης, διαφορετικής απόφασης (Καμπουρίδης, 2002).</a:t>
              </a:r>
            </a:p>
          </p:txBody>
        </p:sp>
      </p:grpSp>
      <p:cxnSp>
        <p:nvCxnSpPr>
          <p:cNvPr id="52" name="Straight Arrow Connector 51">
            <a:extLst>
              <a:ext uri="{FF2B5EF4-FFF2-40B4-BE49-F238E27FC236}">
                <a16:creationId xmlns:a16="http://schemas.microsoft.com/office/drawing/2014/main" id="{EA1E8491-A235-4C30-A599-4069BE7A73D4}"/>
              </a:ext>
            </a:extLst>
          </p:cNvPr>
          <p:cNvCxnSpPr>
            <a:cxnSpLocks/>
          </p:cNvCxnSpPr>
          <p:nvPr/>
        </p:nvCxnSpPr>
        <p:spPr>
          <a:xfrm>
            <a:off x="3739243" y="2328961"/>
            <a:ext cx="2051957" cy="1321382"/>
          </a:xfrm>
          <a:prstGeom prst="straightConnector1">
            <a:avLst/>
          </a:prstGeom>
          <a:ln w="38100">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9D3C8D6-EE6E-485E-B207-B247BA34FE4F}"/>
              </a:ext>
            </a:extLst>
          </p:cNvPr>
          <p:cNvCxnSpPr>
            <a:cxnSpLocks/>
          </p:cNvCxnSpPr>
          <p:nvPr/>
        </p:nvCxnSpPr>
        <p:spPr>
          <a:xfrm>
            <a:off x="3396343" y="4143830"/>
            <a:ext cx="2380726" cy="87085"/>
          </a:xfrm>
          <a:prstGeom prst="straightConnector1">
            <a:avLst/>
          </a:prstGeom>
          <a:ln w="38100">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129D6825-C929-4AFF-A8C4-EE57FAB8EC8E}"/>
              </a:ext>
            </a:extLst>
          </p:cNvPr>
          <p:cNvCxnSpPr>
            <a:cxnSpLocks/>
          </p:cNvCxnSpPr>
          <p:nvPr/>
        </p:nvCxnSpPr>
        <p:spPr>
          <a:xfrm>
            <a:off x="3793672" y="1832615"/>
            <a:ext cx="1583871" cy="12420"/>
          </a:xfrm>
          <a:prstGeom prst="straightConnector1">
            <a:avLst/>
          </a:prstGeom>
          <a:ln w="38100">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4" name="Group 75">
            <a:extLst>
              <a:ext uri="{FF2B5EF4-FFF2-40B4-BE49-F238E27FC236}">
                <a16:creationId xmlns:a16="http://schemas.microsoft.com/office/drawing/2014/main" id="{59340154-4ADB-4080-B3AD-A77FC45614E6}"/>
              </a:ext>
            </a:extLst>
          </p:cNvPr>
          <p:cNvGrpSpPr/>
          <p:nvPr/>
        </p:nvGrpSpPr>
        <p:grpSpPr>
          <a:xfrm>
            <a:off x="1427963" y="1389821"/>
            <a:ext cx="6288074" cy="5389597"/>
            <a:chOff x="4598228" y="2905"/>
            <a:chExt cx="2047927" cy="1023963"/>
          </a:xfrm>
        </p:grpSpPr>
        <p:sp>
          <p:nvSpPr>
            <p:cNvPr id="77" name="Rectangle: Rounded Corners 76">
              <a:extLst>
                <a:ext uri="{FF2B5EF4-FFF2-40B4-BE49-F238E27FC236}">
                  <a16:creationId xmlns:a16="http://schemas.microsoft.com/office/drawing/2014/main" id="{2197E5F6-A8AC-444E-877A-D6199F8171DF}"/>
                </a:ext>
              </a:extLst>
            </p:cNvPr>
            <p:cNvSpPr/>
            <p:nvPr/>
          </p:nvSpPr>
          <p:spPr>
            <a:xfrm>
              <a:off x="4598228" y="2905"/>
              <a:ext cx="2047927" cy="1023963"/>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78" name="Rectangle: Rounded Corners 4">
              <a:extLst>
                <a:ext uri="{FF2B5EF4-FFF2-40B4-BE49-F238E27FC236}">
                  <a16:creationId xmlns:a16="http://schemas.microsoft.com/office/drawing/2014/main" id="{865CB901-5F38-481C-8271-9236425AC1D7}"/>
                </a:ext>
              </a:extLst>
            </p:cNvPr>
            <p:cNvSpPr txBox="1"/>
            <p:nvPr/>
          </p:nvSpPr>
          <p:spPr>
            <a:xfrm>
              <a:off x="4648214" y="52891"/>
              <a:ext cx="1947955" cy="9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b="1" kern="1200" dirty="0"/>
                <a:t>Ορισμός του προβληματος</a:t>
              </a:r>
            </a:p>
            <a:p>
              <a:pPr marL="0" lvl="0" indent="0" algn="ctr" defTabSz="711200">
                <a:lnSpc>
                  <a:spcPct val="90000"/>
                </a:lnSpc>
                <a:spcBef>
                  <a:spcPct val="0"/>
                </a:spcBef>
                <a:spcAft>
                  <a:spcPct val="35000"/>
                </a:spcAft>
                <a:buNone/>
              </a:pPr>
              <a:endParaRPr lang="el-GR" sz="1600" dirty="0"/>
            </a:p>
            <a:p>
              <a:pPr>
                <a:lnSpc>
                  <a:spcPct val="90000"/>
                </a:lnSpc>
              </a:pPr>
              <a:r>
                <a:rPr lang="el-GR" altLang="en-US" sz="1600" dirty="0"/>
                <a:t>Σύμφωνα με την ορθολογική διαδικασία είναι απαραίτητος ο ορισμός του προβλήματος, καθώς και η σαφής και πλήρης διατύπωσή του, ώστε να προσανατολιστεί η σκέψη προς τις κατάλληλες λύσεις.</a:t>
              </a:r>
              <a:endParaRPr lang="en-US" altLang="en-US" sz="1600" dirty="0"/>
            </a:p>
            <a:p>
              <a:pPr>
                <a:lnSpc>
                  <a:spcPct val="90000"/>
                </a:lnSpc>
              </a:pPr>
              <a:r>
                <a:rPr lang="el-GR" altLang="en-US" sz="1600" dirty="0"/>
                <a:t> Τα τρία απαραίτητα στοιχεία ενός σωστού ορισμού του προβλήματος είναι ο εντοπισμός των αιτιών του προβλήματος, οι στόχοι της επίλυσης του προβλήματος και οι περιορισμοί που υπάρχουν για την επίλυση του προβλήματος.</a:t>
              </a:r>
            </a:p>
            <a:p>
              <a:pPr marL="0" lvl="0" indent="0" algn="ctr" defTabSz="711200">
                <a:lnSpc>
                  <a:spcPct val="90000"/>
                </a:lnSpc>
                <a:spcBef>
                  <a:spcPct val="0"/>
                </a:spcBef>
                <a:spcAft>
                  <a:spcPct val="35000"/>
                </a:spcAft>
                <a:buNone/>
              </a:pPr>
              <a:endParaRPr lang="en-US" sz="1600" kern="1200" dirty="0"/>
            </a:p>
          </p:txBody>
        </p:sp>
      </p:grpSp>
      <p:grpSp>
        <p:nvGrpSpPr>
          <p:cNvPr id="5" name="Group 78">
            <a:extLst>
              <a:ext uri="{FF2B5EF4-FFF2-40B4-BE49-F238E27FC236}">
                <a16:creationId xmlns:a16="http://schemas.microsoft.com/office/drawing/2014/main" id="{E4BE5A64-CE92-461A-BC44-70832D3228C4}"/>
              </a:ext>
            </a:extLst>
          </p:cNvPr>
          <p:cNvGrpSpPr/>
          <p:nvPr/>
        </p:nvGrpSpPr>
        <p:grpSpPr>
          <a:xfrm>
            <a:off x="1" y="1293654"/>
            <a:ext cx="5442857" cy="3948469"/>
            <a:chOff x="4598228" y="2905"/>
            <a:chExt cx="2047927" cy="1023963"/>
          </a:xfrm>
        </p:grpSpPr>
        <p:sp>
          <p:nvSpPr>
            <p:cNvPr id="80" name="Rectangle: Rounded Corners 79">
              <a:extLst>
                <a:ext uri="{FF2B5EF4-FFF2-40B4-BE49-F238E27FC236}">
                  <a16:creationId xmlns:a16="http://schemas.microsoft.com/office/drawing/2014/main" id="{935EE57F-1186-4B6C-91A2-1B3E37D84BE9}"/>
                </a:ext>
              </a:extLst>
            </p:cNvPr>
            <p:cNvSpPr/>
            <p:nvPr/>
          </p:nvSpPr>
          <p:spPr>
            <a:xfrm>
              <a:off x="4598228" y="2905"/>
              <a:ext cx="2047927" cy="1023963"/>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81" name="Rectangle: Rounded Corners 4">
              <a:extLst>
                <a:ext uri="{FF2B5EF4-FFF2-40B4-BE49-F238E27FC236}">
                  <a16:creationId xmlns:a16="http://schemas.microsoft.com/office/drawing/2014/main" id="{E2545072-5C74-4C85-B9F2-F9108B27BA3A}"/>
                </a:ext>
              </a:extLst>
            </p:cNvPr>
            <p:cNvSpPr txBox="1"/>
            <p:nvPr/>
          </p:nvSpPr>
          <p:spPr>
            <a:xfrm>
              <a:off x="4648214" y="52891"/>
              <a:ext cx="1947955" cy="9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b="1" dirty="0"/>
                <a:t>ΑΝΑΠΤΥΞΗ ΕΝΑΛΛΑΚΤΙΚΩΝ ΛΥΣΕΩΝ ΤΟΥ ΠΡΟΒΛΗΜΑΤΟΣ</a:t>
              </a:r>
            </a:p>
            <a:p>
              <a:pPr lvl="0" algn="ctr" defTabSz="711200">
                <a:lnSpc>
                  <a:spcPct val="90000"/>
                </a:lnSpc>
                <a:spcBef>
                  <a:spcPct val="0"/>
                </a:spcBef>
                <a:spcAft>
                  <a:spcPct val="35000"/>
                </a:spcAft>
              </a:pPr>
              <a:endParaRPr lang="el-GR" sz="1600" dirty="0"/>
            </a:p>
            <a:p>
              <a:pPr>
                <a:lnSpc>
                  <a:spcPct val="90000"/>
                </a:lnSpc>
              </a:pPr>
              <a:r>
                <a:rPr lang="el-GR" altLang="en-US" sz="1600" dirty="0"/>
                <a:t>Εναλλακτική λύση σημαίνει πορεία, τρόπος, ενέργεια, μέσο κ.λπ., που μπορεί να μειώσει ή να εξαλείψει τη διαφορά μεταξύ της υπάρχουσας και επιθυμητής κατάστασης, δηλαδή να αντιμετωπίσει το πρόβλημα σύμφωνα με τον ορισμό του. </a:t>
              </a:r>
            </a:p>
            <a:p>
              <a:pPr>
                <a:lnSpc>
                  <a:spcPct val="90000"/>
                </a:lnSpc>
              </a:pPr>
              <a:r>
                <a:rPr lang="el-GR" altLang="en-US" sz="1600" dirty="0"/>
                <a:t>Σημαντικό ρόλο στην εξεύρεση εναλλακτικών λύσεων παίζουν οι γνώσεις, οι εμπειρίες, η ευφυΐα και η δημιουργική σκέψη του διοικητικού στελέχους. </a:t>
              </a:r>
            </a:p>
            <a:p>
              <a:pPr marL="0" lvl="0" indent="0" algn="ctr" defTabSz="711200">
                <a:lnSpc>
                  <a:spcPct val="90000"/>
                </a:lnSpc>
                <a:spcBef>
                  <a:spcPct val="0"/>
                </a:spcBef>
                <a:spcAft>
                  <a:spcPct val="35000"/>
                </a:spcAft>
                <a:buNone/>
              </a:pPr>
              <a:endParaRPr lang="en-US" sz="1600" kern="1200" dirty="0"/>
            </a:p>
          </p:txBody>
        </p:sp>
      </p:grpSp>
      <p:grpSp>
        <p:nvGrpSpPr>
          <p:cNvPr id="7" name="Group 84">
            <a:extLst>
              <a:ext uri="{FF2B5EF4-FFF2-40B4-BE49-F238E27FC236}">
                <a16:creationId xmlns:a16="http://schemas.microsoft.com/office/drawing/2014/main" id="{1E7D81F8-8ECE-4ECD-8F11-3C0CD8553586}"/>
              </a:ext>
            </a:extLst>
          </p:cNvPr>
          <p:cNvGrpSpPr/>
          <p:nvPr/>
        </p:nvGrpSpPr>
        <p:grpSpPr>
          <a:xfrm>
            <a:off x="3739243" y="1289461"/>
            <a:ext cx="5414855" cy="3915620"/>
            <a:chOff x="4598228" y="2905"/>
            <a:chExt cx="2047927" cy="1023963"/>
          </a:xfrm>
        </p:grpSpPr>
        <p:sp>
          <p:nvSpPr>
            <p:cNvPr id="86" name="Rectangle: Rounded Corners 85">
              <a:extLst>
                <a:ext uri="{FF2B5EF4-FFF2-40B4-BE49-F238E27FC236}">
                  <a16:creationId xmlns:a16="http://schemas.microsoft.com/office/drawing/2014/main" id="{59BA8491-C082-46FF-99E9-24E84ADDB3EC}"/>
                </a:ext>
              </a:extLst>
            </p:cNvPr>
            <p:cNvSpPr/>
            <p:nvPr/>
          </p:nvSpPr>
          <p:spPr>
            <a:xfrm>
              <a:off x="4598228" y="2905"/>
              <a:ext cx="2047927" cy="1023963"/>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87" name="Rectangle: Rounded Corners 4">
              <a:extLst>
                <a:ext uri="{FF2B5EF4-FFF2-40B4-BE49-F238E27FC236}">
                  <a16:creationId xmlns:a16="http://schemas.microsoft.com/office/drawing/2014/main" id="{8F496715-28A3-4E53-8FAF-7DEFF90DCB11}"/>
                </a:ext>
              </a:extLst>
            </p:cNvPr>
            <p:cNvSpPr txBox="1"/>
            <p:nvPr/>
          </p:nvSpPr>
          <p:spPr>
            <a:xfrm>
              <a:off x="4648214" y="52891"/>
              <a:ext cx="1947955" cy="9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b="1" dirty="0"/>
                <a:t>ΕΦΑΡΜΟΓΗ    ΤΗΣ   ΑΠΟΦΑΣΗΣ</a:t>
              </a:r>
            </a:p>
            <a:p>
              <a:pPr lvl="0" algn="ctr" defTabSz="711200">
                <a:lnSpc>
                  <a:spcPct val="90000"/>
                </a:lnSpc>
                <a:spcBef>
                  <a:spcPct val="0"/>
                </a:spcBef>
                <a:spcAft>
                  <a:spcPct val="35000"/>
                </a:spcAft>
              </a:pPr>
              <a:endParaRPr lang="el-GR" sz="1600" dirty="0"/>
            </a:p>
            <a:p>
              <a:pPr>
                <a:lnSpc>
                  <a:spcPct val="90000"/>
                </a:lnSpc>
              </a:pPr>
              <a:r>
                <a:rPr lang="el-GR" altLang="en-US" sz="1600" dirty="0"/>
                <a:t>Στο στάδιο αυτό η απόφαση που έχει επιλεγεί μετατρέπεται σε σχέδιο δράσης. Τα στοιχεία που παρέχουν τα εχέγγυα για τη σωστή εφαρμογή της απόφασης είναι «το εφικτόν» της απόφασης, ο προσεκτικός προγραμματισμός και η με σαφήνεια καθορισμένη και γνωστοποιημένη δομή της εκτέλεσης και οπωσδήποτε η επιμέλεια όσων εκπαιδευτικών φέρουν την ευθύνη της εφαρμογής </a:t>
              </a:r>
              <a:endParaRPr lang="en-US" sz="1600" kern="1200" dirty="0"/>
            </a:p>
          </p:txBody>
        </p:sp>
      </p:grpSp>
      <p:grpSp>
        <p:nvGrpSpPr>
          <p:cNvPr id="8" name="Group 81">
            <a:extLst>
              <a:ext uri="{FF2B5EF4-FFF2-40B4-BE49-F238E27FC236}">
                <a16:creationId xmlns:a16="http://schemas.microsoft.com/office/drawing/2014/main" id="{C7036D9E-B5B7-42D8-BC7D-1F85588E626F}"/>
              </a:ext>
            </a:extLst>
          </p:cNvPr>
          <p:cNvGrpSpPr/>
          <p:nvPr/>
        </p:nvGrpSpPr>
        <p:grpSpPr>
          <a:xfrm>
            <a:off x="0" y="1293655"/>
            <a:ext cx="5575066" cy="3948469"/>
            <a:chOff x="4598228" y="2905"/>
            <a:chExt cx="2047927" cy="1023963"/>
          </a:xfrm>
        </p:grpSpPr>
        <p:sp>
          <p:nvSpPr>
            <p:cNvPr id="83" name="Rectangle: Rounded Corners 82">
              <a:extLst>
                <a:ext uri="{FF2B5EF4-FFF2-40B4-BE49-F238E27FC236}">
                  <a16:creationId xmlns:a16="http://schemas.microsoft.com/office/drawing/2014/main" id="{7AB98D32-ACD9-4466-BBDC-0A49419BBD63}"/>
                </a:ext>
              </a:extLst>
            </p:cNvPr>
            <p:cNvSpPr/>
            <p:nvPr/>
          </p:nvSpPr>
          <p:spPr>
            <a:xfrm>
              <a:off x="4598228" y="2905"/>
              <a:ext cx="2047927" cy="1023963"/>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84" name="Rectangle: Rounded Corners 4">
              <a:extLst>
                <a:ext uri="{FF2B5EF4-FFF2-40B4-BE49-F238E27FC236}">
                  <a16:creationId xmlns:a16="http://schemas.microsoft.com/office/drawing/2014/main" id="{98833542-3309-424A-B189-537C7998B2F9}"/>
                </a:ext>
              </a:extLst>
            </p:cNvPr>
            <p:cNvSpPr txBox="1"/>
            <p:nvPr/>
          </p:nvSpPr>
          <p:spPr>
            <a:xfrm>
              <a:off x="4648214" y="52891"/>
              <a:ext cx="1947955" cy="9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b="1" dirty="0"/>
                <a:t>ΑΞΙΟΛΟΓΗΣΗ  ΚΑΙ  ΕΠΙΛΟΓΗ  ΤΗΣ ΛΥΣΗΣ</a:t>
              </a:r>
            </a:p>
            <a:p>
              <a:pPr lvl="0" algn="ctr" defTabSz="711200">
                <a:lnSpc>
                  <a:spcPct val="90000"/>
                </a:lnSpc>
                <a:spcBef>
                  <a:spcPct val="0"/>
                </a:spcBef>
                <a:spcAft>
                  <a:spcPct val="35000"/>
                </a:spcAft>
              </a:pPr>
              <a:endParaRPr lang="el-GR" sz="1600" dirty="0"/>
            </a:p>
            <a:p>
              <a:pPr>
                <a:lnSpc>
                  <a:spcPct val="90000"/>
                </a:lnSpc>
              </a:pPr>
              <a:r>
                <a:rPr lang="el-GR" altLang="en-US" sz="1600" dirty="0"/>
                <a:t>Θα πρέπει να προσδιοριστούν οι ωφέλειες και τα κόστη κάθε εναλλακτικής λύσης σε σχέση με τους στόχους και τους περιορισμούς. Κριτήριο επιλογής της προσφορότερης λύσης σύμφωνα με την ορθολογική προσέγγιση είναι η ύπαρξη όσο δυνατόν λιγότερων μειονεκτημάτων συγκριτικά με τα πλεονεκτήματα της λύσης. </a:t>
              </a:r>
              <a:endParaRPr lang="en-US" sz="1600" kern="1200" dirty="0"/>
            </a:p>
          </p:txBody>
        </p:sp>
      </p:grpSp>
    </p:spTree>
    <p:extLst>
      <p:ext uri="{BB962C8B-B14F-4D97-AF65-F5344CB8AC3E}">
        <p14:creationId xmlns:p14="http://schemas.microsoft.com/office/powerpoint/2010/main" val="19605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wheel(1)">
                                      <p:cBhvr>
                                        <p:cTn id="13" dur="2000"/>
                                        <p:tgtEl>
                                          <p:spTgt spid="31"/>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heel(1)">
                                      <p:cBhvr>
                                        <p:cTn id="16" dur="20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xit" presetSubtype="1" fill="hold" nodeType="clickEffect">
                                  <p:stCondLst>
                                    <p:cond delay="0"/>
                                  </p:stCondLst>
                                  <p:childTnLst>
                                    <p:anim calcmode="lin" valueType="num">
                                      <p:cBhvr additive="base">
                                        <p:cTn id="26" dur="500"/>
                                        <p:tgtEl>
                                          <p:spTgt spid="4"/>
                                        </p:tgtEl>
                                        <p:attrNameLst>
                                          <p:attrName>ppt_x</p:attrName>
                                        </p:attrNameLst>
                                      </p:cBhvr>
                                      <p:tavLst>
                                        <p:tav tm="0">
                                          <p:val>
                                            <p:strVal val="ppt_x"/>
                                          </p:val>
                                        </p:tav>
                                        <p:tav tm="100000">
                                          <p:val>
                                            <p:strVal val="ppt_x"/>
                                          </p:val>
                                        </p:tav>
                                      </p:tavLst>
                                    </p:anim>
                                    <p:anim calcmode="lin" valueType="num">
                                      <p:cBhvr additive="base">
                                        <p:cTn id="27" dur="500"/>
                                        <p:tgtEl>
                                          <p:spTgt spid="4"/>
                                        </p:tgtEl>
                                        <p:attrNameLst>
                                          <p:attrName>ppt_y</p:attrName>
                                        </p:attrNameLst>
                                      </p:cBhvr>
                                      <p:tavLst>
                                        <p:tav tm="0">
                                          <p:val>
                                            <p:strVal val="ppt_y"/>
                                          </p:val>
                                        </p:tav>
                                        <p:tav tm="100000">
                                          <p:val>
                                            <p:strVal val="0-ppt_h/2"/>
                                          </p:val>
                                        </p:tav>
                                      </p:tavLst>
                                    </p:anim>
                                    <p:set>
                                      <p:cBhvr>
                                        <p:cTn id="28" dur="1" fill="hold">
                                          <p:stCondLst>
                                            <p:cond delay="499"/>
                                          </p:stCondLst>
                                        </p:cTn>
                                        <p:tgtEl>
                                          <p:spTgt spid="4"/>
                                        </p:tgtEl>
                                        <p:attrNameLst>
                                          <p:attrName>style.visibility</p:attrName>
                                        </p:attrNameLst>
                                      </p:cBhvr>
                                      <p:to>
                                        <p:strVal val="hidden"/>
                                      </p:to>
                                    </p:set>
                                  </p:childTnLst>
                                </p:cTn>
                              </p:par>
                              <p:par>
                                <p:cTn id="29" presetID="2" presetClass="entr" presetSubtype="8"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2" fill="hold" nodeType="clickEffect">
                                  <p:stCondLst>
                                    <p:cond delay="0"/>
                                  </p:stCondLst>
                                  <p:childTnLst>
                                    <p:anim calcmode="lin" valueType="num">
                                      <p:cBhvr additive="base">
                                        <p:cTn id="36" dur="500"/>
                                        <p:tgtEl>
                                          <p:spTgt spid="5"/>
                                        </p:tgtEl>
                                        <p:attrNameLst>
                                          <p:attrName>ppt_x</p:attrName>
                                        </p:attrNameLst>
                                      </p:cBhvr>
                                      <p:tavLst>
                                        <p:tav tm="0">
                                          <p:val>
                                            <p:strVal val="ppt_x"/>
                                          </p:val>
                                        </p:tav>
                                        <p:tav tm="100000">
                                          <p:val>
                                            <p:strVal val="1+ppt_w/2"/>
                                          </p:val>
                                        </p:tav>
                                      </p:tavLst>
                                    </p:anim>
                                    <p:anim calcmode="lin" valueType="num">
                                      <p:cBhvr additive="base">
                                        <p:cTn id="37" dur="500"/>
                                        <p:tgtEl>
                                          <p:spTgt spid="5"/>
                                        </p:tgtEl>
                                        <p:attrNameLst>
                                          <p:attrName>ppt_y</p:attrName>
                                        </p:attrNameLst>
                                      </p:cBhvr>
                                      <p:tavLst>
                                        <p:tav tm="0">
                                          <p:val>
                                            <p:strVal val="ppt_y"/>
                                          </p:val>
                                        </p:tav>
                                        <p:tav tm="100000">
                                          <p:val>
                                            <p:strVal val="ppt_y"/>
                                          </p:val>
                                        </p:tav>
                                      </p:tavLst>
                                    </p:anim>
                                    <p:set>
                                      <p:cBhvr>
                                        <p:cTn id="38" dur="1" fill="hold">
                                          <p:stCondLst>
                                            <p:cond delay="499"/>
                                          </p:stCondLst>
                                        </p:cTn>
                                        <p:tgtEl>
                                          <p:spTgt spid="5"/>
                                        </p:tgtEl>
                                        <p:attrNameLst>
                                          <p:attrName>style.visibility</p:attrName>
                                        </p:attrNameLst>
                                      </p:cBhvr>
                                      <p:to>
                                        <p:strVal val="hidden"/>
                                      </p:to>
                                    </p:set>
                                  </p:childTnLst>
                                </p:cTn>
                              </p:par>
                              <p:par>
                                <p:cTn id="39" presetID="2" presetClass="entr" presetSubtype="8"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0-#ppt_w/2"/>
                                          </p:val>
                                        </p:tav>
                                        <p:tav tm="100000">
                                          <p:val>
                                            <p:strVal val="#ppt_x"/>
                                          </p:val>
                                        </p:tav>
                                      </p:tavLst>
                                    </p:anim>
                                    <p:anim calcmode="lin" valueType="num">
                                      <p:cBhvr additive="base">
                                        <p:cTn id="4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xit" presetSubtype="2" fill="hold" nodeType="clickEffect">
                                  <p:stCondLst>
                                    <p:cond delay="0"/>
                                  </p:stCondLst>
                                  <p:childTnLst>
                                    <p:anim calcmode="lin" valueType="num">
                                      <p:cBhvr additive="base">
                                        <p:cTn id="46" dur="500"/>
                                        <p:tgtEl>
                                          <p:spTgt spid="8"/>
                                        </p:tgtEl>
                                        <p:attrNameLst>
                                          <p:attrName>ppt_x</p:attrName>
                                        </p:attrNameLst>
                                      </p:cBhvr>
                                      <p:tavLst>
                                        <p:tav tm="0">
                                          <p:val>
                                            <p:strVal val="ppt_x"/>
                                          </p:val>
                                        </p:tav>
                                        <p:tav tm="100000">
                                          <p:val>
                                            <p:strVal val="1+ppt_w/2"/>
                                          </p:val>
                                        </p:tav>
                                      </p:tavLst>
                                    </p:anim>
                                    <p:anim calcmode="lin" valueType="num">
                                      <p:cBhvr additive="base">
                                        <p:cTn id="47" dur="500"/>
                                        <p:tgtEl>
                                          <p:spTgt spid="8"/>
                                        </p:tgtEl>
                                        <p:attrNameLst>
                                          <p:attrName>ppt_y</p:attrName>
                                        </p:attrNameLst>
                                      </p:cBhvr>
                                      <p:tavLst>
                                        <p:tav tm="0">
                                          <p:val>
                                            <p:strVal val="ppt_y"/>
                                          </p:val>
                                        </p:tav>
                                        <p:tav tm="100000">
                                          <p:val>
                                            <p:strVal val="ppt_y"/>
                                          </p:val>
                                        </p:tav>
                                      </p:tavLst>
                                    </p:anim>
                                    <p:set>
                                      <p:cBhvr>
                                        <p:cTn id="48" dur="1" fill="hold">
                                          <p:stCondLst>
                                            <p:cond delay="499"/>
                                          </p:stCondLst>
                                        </p:cTn>
                                        <p:tgtEl>
                                          <p:spTgt spid="8"/>
                                        </p:tgtEl>
                                        <p:attrNameLst>
                                          <p:attrName>style.visibility</p:attrName>
                                        </p:attrNameLst>
                                      </p:cBhvr>
                                      <p:to>
                                        <p:strVal val="hidden"/>
                                      </p:to>
                                    </p:set>
                                  </p:childTnLst>
                                </p:cTn>
                              </p:par>
                              <p:par>
                                <p:cTn id="49" presetID="2" presetClass="entr" presetSubtype="8" fill="hold" nodeType="with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0-#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xit" presetSubtype="2" fill="hold" nodeType="clickEffect">
                                  <p:stCondLst>
                                    <p:cond delay="0"/>
                                  </p:stCondLst>
                                  <p:childTnLst>
                                    <p:anim calcmode="lin" valueType="num">
                                      <p:cBhvr additive="base">
                                        <p:cTn id="56" dur="500"/>
                                        <p:tgtEl>
                                          <p:spTgt spid="7"/>
                                        </p:tgtEl>
                                        <p:attrNameLst>
                                          <p:attrName>ppt_x</p:attrName>
                                        </p:attrNameLst>
                                      </p:cBhvr>
                                      <p:tavLst>
                                        <p:tav tm="0">
                                          <p:val>
                                            <p:strVal val="ppt_x"/>
                                          </p:val>
                                        </p:tav>
                                        <p:tav tm="100000">
                                          <p:val>
                                            <p:strVal val="1+ppt_w/2"/>
                                          </p:val>
                                        </p:tav>
                                      </p:tavLst>
                                    </p:anim>
                                    <p:anim calcmode="lin" valueType="num">
                                      <p:cBhvr additive="base">
                                        <p:cTn id="57" dur="500"/>
                                        <p:tgtEl>
                                          <p:spTgt spid="7"/>
                                        </p:tgtEl>
                                        <p:attrNameLst>
                                          <p:attrName>ppt_y</p:attrName>
                                        </p:attrNameLst>
                                      </p:cBhvr>
                                      <p:tavLst>
                                        <p:tav tm="0">
                                          <p:val>
                                            <p:strVal val="ppt_y"/>
                                          </p:val>
                                        </p:tav>
                                        <p:tav tm="100000">
                                          <p:val>
                                            <p:strVal val="ppt_y"/>
                                          </p:val>
                                        </p:tav>
                                      </p:tavLst>
                                    </p:anim>
                                    <p:set>
                                      <p:cBhvr>
                                        <p:cTn id="58" dur="1" fill="hold">
                                          <p:stCondLst>
                                            <p:cond delay="499"/>
                                          </p:stCondLst>
                                        </p:cTn>
                                        <p:tgtEl>
                                          <p:spTgt spid="7"/>
                                        </p:tgtEl>
                                        <p:attrNameLst>
                                          <p:attrName>style.visibility</p:attrName>
                                        </p:attrNameLst>
                                      </p:cBhvr>
                                      <p:to>
                                        <p:strVal val="hidden"/>
                                      </p:to>
                                    </p:set>
                                  </p:childTnLst>
                                </p:cTn>
                              </p:par>
                              <p:par>
                                <p:cTn id="59" presetID="2" presetClass="entr" presetSubtype="8" fill="hold" nodeType="withEffect">
                                  <p:stCondLst>
                                    <p:cond delay="0"/>
                                  </p:stCondLst>
                                  <p:childTnLst>
                                    <p:set>
                                      <p:cBhvr>
                                        <p:cTn id="60" dur="1" fill="hold">
                                          <p:stCondLst>
                                            <p:cond delay="0"/>
                                          </p:stCondLst>
                                        </p:cTn>
                                        <p:tgtEl>
                                          <p:spTgt spid="3"/>
                                        </p:tgtEl>
                                        <p:attrNameLst>
                                          <p:attrName>style.visibility</p:attrName>
                                        </p:attrNameLst>
                                      </p:cBhvr>
                                      <p:to>
                                        <p:strVal val="visible"/>
                                      </p:to>
                                    </p:set>
                                    <p:anim calcmode="lin" valueType="num">
                                      <p:cBhvr additive="base">
                                        <p:cTn id="61" dur="500" fill="hold"/>
                                        <p:tgtEl>
                                          <p:spTgt spid="3"/>
                                        </p:tgtEl>
                                        <p:attrNameLst>
                                          <p:attrName>ppt_x</p:attrName>
                                        </p:attrNameLst>
                                      </p:cBhvr>
                                      <p:tavLst>
                                        <p:tav tm="0">
                                          <p:val>
                                            <p:strVal val="0-#ppt_w/2"/>
                                          </p:val>
                                        </p:tav>
                                        <p:tav tm="100000">
                                          <p:val>
                                            <p:strVal val="#ppt_x"/>
                                          </p:val>
                                        </p:tav>
                                      </p:tavLst>
                                    </p:anim>
                                    <p:anim calcmode="lin" valueType="num">
                                      <p:cBhvr additive="base">
                                        <p:cTn id="6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xit" presetSubtype="2" fill="hold" nodeType="clickEffect">
                                  <p:stCondLst>
                                    <p:cond delay="0"/>
                                  </p:stCondLst>
                                  <p:childTnLst>
                                    <p:anim calcmode="lin" valueType="num">
                                      <p:cBhvr additive="base">
                                        <p:cTn id="66" dur="500"/>
                                        <p:tgtEl>
                                          <p:spTgt spid="3"/>
                                        </p:tgtEl>
                                        <p:attrNameLst>
                                          <p:attrName>ppt_x</p:attrName>
                                        </p:attrNameLst>
                                      </p:cBhvr>
                                      <p:tavLst>
                                        <p:tav tm="0">
                                          <p:val>
                                            <p:strVal val="ppt_x"/>
                                          </p:val>
                                        </p:tav>
                                        <p:tav tm="100000">
                                          <p:val>
                                            <p:strVal val="1+ppt_w/2"/>
                                          </p:val>
                                        </p:tav>
                                      </p:tavLst>
                                    </p:anim>
                                    <p:anim calcmode="lin" valueType="num">
                                      <p:cBhvr additive="base">
                                        <p:cTn id="67" dur="500"/>
                                        <p:tgtEl>
                                          <p:spTgt spid="3"/>
                                        </p:tgtEl>
                                        <p:attrNameLst>
                                          <p:attrName>ppt_y</p:attrName>
                                        </p:attrNameLst>
                                      </p:cBhvr>
                                      <p:tavLst>
                                        <p:tav tm="0">
                                          <p:val>
                                            <p:strVal val="ppt_y"/>
                                          </p:val>
                                        </p:tav>
                                        <p:tav tm="100000">
                                          <p:val>
                                            <p:strVal val="ppt_y"/>
                                          </p:val>
                                        </p:tav>
                                      </p:tavLst>
                                    </p:anim>
                                    <p:set>
                                      <p:cBhvr>
                                        <p:cTn id="68" dur="1" fill="hold">
                                          <p:stCondLst>
                                            <p:cond delay="499"/>
                                          </p:stCondLst>
                                        </p:cTn>
                                        <p:tgtEl>
                                          <p:spTgt spid="3"/>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56"/>
                                        </p:tgtEl>
                                        <p:attrNameLst>
                                          <p:attrName>style.visibility</p:attrName>
                                        </p:attrNameLst>
                                      </p:cBhvr>
                                      <p:to>
                                        <p:strVal val="visible"/>
                                      </p:to>
                                    </p:set>
                                    <p:animEffect transition="in" filter="wipe(left)">
                                      <p:cBhvr>
                                        <p:cTn id="73" dur="500"/>
                                        <p:tgtEl>
                                          <p:spTgt spid="56"/>
                                        </p:tgtEl>
                                      </p:cBhvr>
                                    </p:animEffect>
                                  </p:childTnLst>
                                </p:cTn>
                              </p:par>
                              <p:par>
                                <p:cTn id="74" presetID="22" presetClass="entr" presetSubtype="8" fill="hold" nodeType="with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wipe(left)">
                                      <p:cBhvr>
                                        <p:cTn id="76" dur="500"/>
                                        <p:tgtEl>
                                          <p:spTgt spid="52"/>
                                        </p:tgtEl>
                                      </p:cBhvr>
                                    </p:animEffect>
                                  </p:childTnLst>
                                </p:cTn>
                              </p:par>
                              <p:par>
                                <p:cTn id="77" presetID="22" presetClass="entr" presetSubtype="8" fill="hold" nodeType="withEffect">
                                  <p:stCondLst>
                                    <p:cond delay="0"/>
                                  </p:stCondLst>
                                  <p:childTnLst>
                                    <p:set>
                                      <p:cBhvr>
                                        <p:cTn id="78" dur="1" fill="hold">
                                          <p:stCondLst>
                                            <p:cond delay="0"/>
                                          </p:stCondLst>
                                        </p:cTn>
                                        <p:tgtEl>
                                          <p:spTgt spid="54"/>
                                        </p:tgtEl>
                                        <p:attrNameLst>
                                          <p:attrName>style.visibility</p:attrName>
                                        </p:attrNameLst>
                                      </p:cBhvr>
                                      <p:to>
                                        <p:strVal val="visible"/>
                                      </p:to>
                                    </p:set>
                                    <p:animEffect transition="in" filter="wipe(left)">
                                      <p:cBhvr>
                                        <p:cTn id="7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1" grpId="0" animBg="1"/>
      <p:bldGraphic spid="6"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normAutofit lnSpcReduction="10000"/>
          </a:bodyPr>
          <a:lstStyle/>
          <a:p>
            <a:pPr eaLnBrk="1" hangingPunct="1"/>
            <a:endParaRPr lang="en-US" sz="2800" b="1" dirty="0"/>
          </a:p>
          <a:p>
            <a:pPr eaLnBrk="1" hangingPunct="1">
              <a:buFont typeface="Wingdings" pitchFamily="2" charset="2"/>
              <a:buNone/>
            </a:pPr>
            <a:r>
              <a:rPr lang="el-GR" altLang="en-US" sz="2800" b="1" dirty="0"/>
              <a:t>   </a:t>
            </a:r>
            <a:endParaRPr lang="en-US" altLang="en-US" sz="2800" b="1" dirty="0"/>
          </a:p>
          <a:p>
            <a:pPr eaLnBrk="1" hangingPunct="1">
              <a:buFont typeface="Wingdings" pitchFamily="2" charset="2"/>
              <a:buNone/>
            </a:pPr>
            <a:r>
              <a:rPr lang="el-GR" altLang="en-US" sz="2800" b="1" dirty="0"/>
              <a:t>Επειδή οι αποφάσεις λαμβάνονται με σκοπό να διορθωθεί ή να βελτιωθεί μια κατάσταση, πρέπει πρώτα η κατάσταση αυτή να έχει πλήρως κατανοηθεί και να διερευνηθούν τα αίτια που την προκαλούν.  </a:t>
            </a:r>
          </a:p>
          <a:p>
            <a:pPr eaLnBrk="1" hangingPunct="1">
              <a:buFont typeface="Wingdings" pitchFamily="2" charset="2"/>
              <a:buNone/>
            </a:pPr>
            <a:r>
              <a:rPr lang="el-GR" altLang="en-US" sz="2800" b="1" dirty="0"/>
              <a:t>Χρήσιμο θα είναι να δοθούν απαντήσεις σχετικά με το «τι» «πότε» «πού» «πώς» και «γιατί» παρουσιάζεται το πρόβλημα.</a:t>
            </a:r>
            <a:r>
              <a:rPr lang="el-GR" altLang="en-US" sz="2800" dirty="0"/>
              <a:t> </a:t>
            </a:r>
          </a:p>
        </p:txBody>
      </p:sp>
      <p:sp>
        <p:nvSpPr>
          <p:cNvPr id="35842" name="Rectangle 2"/>
          <p:cNvSpPr>
            <a:spLocks noGrp="1" noChangeArrowheads="1"/>
          </p:cNvSpPr>
          <p:nvPr>
            <p:ph type="title"/>
          </p:nvPr>
        </p:nvSpPr>
        <p:spPr/>
        <p:txBody>
          <a:bodyPr>
            <a:normAutofit fontScale="90000"/>
          </a:bodyPr>
          <a:lstStyle/>
          <a:p>
            <a:pPr algn="ctr" eaLnBrk="1" hangingPunct="1"/>
            <a:r>
              <a:rPr lang="el-GR" altLang="en-US" sz="4000" b="1" dirty="0">
                <a:solidFill>
                  <a:schemeClr val="accent2">
                    <a:lumMod val="50000"/>
                  </a:schemeClr>
                </a:solidFill>
                <a:latin typeface="Bookman Old Style" pitchFamily="18" charset="0"/>
              </a:rPr>
              <a:t>ΑΝΑΓΝΩΡΙΣΗ ΚΑΙ ΔΙΑΓΝΩΣΗ ΤΟΥ ΠΡΟΒΛΗΜΑΤΟΣ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1625604"/>
            <a:ext cx="8229600" cy="3946536"/>
          </a:xfrm>
        </p:spPr>
        <p:txBody>
          <a:bodyPr/>
          <a:lstStyle/>
          <a:p>
            <a:pPr eaLnBrk="1" hangingPunct="1">
              <a:lnSpc>
                <a:spcPct val="90000"/>
              </a:lnSpc>
              <a:buFont typeface="Wingdings" pitchFamily="2" charset="2"/>
              <a:buNone/>
            </a:pPr>
            <a:r>
              <a:rPr lang="el-GR" altLang="en-US" dirty="0"/>
              <a:t>  </a:t>
            </a:r>
            <a:endParaRPr lang="en-US" altLang="en-US" dirty="0"/>
          </a:p>
          <a:p>
            <a:pPr eaLnBrk="1" hangingPunct="1">
              <a:lnSpc>
                <a:spcPct val="90000"/>
              </a:lnSpc>
              <a:buFont typeface="Wingdings" pitchFamily="2" charset="2"/>
              <a:buNone/>
            </a:pPr>
            <a:r>
              <a:rPr lang="el-GR" altLang="en-US" dirty="0"/>
              <a:t> Σύμφωνα με την ορθολογική διαδικασία είναι απαραίτητος ο ορισμός του προβλήματος, καθώς και η σαφής και πλήρης διατύπωσή του, ώστε να προσανατολιστεί η σκέψη προς τις κατάλληλες λύσεις.</a:t>
            </a:r>
            <a:endParaRPr lang="en-US" altLang="en-US" dirty="0"/>
          </a:p>
          <a:p>
            <a:pPr eaLnBrk="1" hangingPunct="1">
              <a:lnSpc>
                <a:spcPct val="90000"/>
              </a:lnSpc>
              <a:buFont typeface="Wingdings" pitchFamily="2" charset="2"/>
              <a:buNone/>
            </a:pPr>
            <a:r>
              <a:rPr lang="el-GR" altLang="en-US" dirty="0"/>
              <a:t> Τα τρία απαραίτητα στοιχεία ενός σωστού ορισμού του προβλήματος είναι ο εντοπισμός των αιτιών του προβλήματος, οι στόχοι της επίλυσης του προβλήματος και οι περιορισμοί που υπάρχουν για την επίλυση του προβλήματος.</a:t>
            </a:r>
          </a:p>
        </p:txBody>
      </p:sp>
      <p:sp>
        <p:nvSpPr>
          <p:cNvPr id="36866" name="Rectangle 2"/>
          <p:cNvSpPr>
            <a:spLocks noGrp="1" noChangeArrowheads="1"/>
          </p:cNvSpPr>
          <p:nvPr>
            <p:ph type="title"/>
          </p:nvPr>
        </p:nvSpPr>
        <p:spPr>
          <a:xfrm>
            <a:off x="457200" y="71414"/>
            <a:ext cx="8229600" cy="785818"/>
          </a:xfrm>
        </p:spPr>
        <p:txBody>
          <a:bodyPr>
            <a:normAutofit/>
          </a:bodyPr>
          <a:lstStyle/>
          <a:p>
            <a:pPr eaLnBrk="1" hangingPunct="1"/>
            <a:r>
              <a:rPr lang="el-GR" altLang="en-US" sz="4000" b="1" dirty="0">
                <a:solidFill>
                  <a:schemeClr val="accent2">
                    <a:lumMod val="50000"/>
                  </a:schemeClr>
                </a:solidFill>
              </a:rPr>
              <a:t>ΟΡΙΣΜΟΣ </a:t>
            </a:r>
            <a:r>
              <a:rPr altLang="en-US" sz="4000" b="1">
                <a:solidFill>
                  <a:schemeClr val="accent2">
                    <a:lumMod val="50000"/>
                  </a:schemeClr>
                </a:solidFill>
              </a:rPr>
              <a:t> </a:t>
            </a:r>
            <a:r>
              <a:rPr lang="el-GR" altLang="en-US" sz="4000" b="1" dirty="0">
                <a:solidFill>
                  <a:schemeClr val="accent2">
                    <a:lumMod val="50000"/>
                  </a:schemeClr>
                </a:solidFill>
              </a:rPr>
              <a:t>ΤΟΥ </a:t>
            </a:r>
            <a:r>
              <a:rPr altLang="en-US" sz="4000" b="1">
                <a:solidFill>
                  <a:schemeClr val="accent2">
                    <a:lumMod val="50000"/>
                  </a:schemeClr>
                </a:solidFill>
              </a:rPr>
              <a:t> </a:t>
            </a:r>
            <a:r>
              <a:rPr lang="el-GR" altLang="en-US" sz="4000" b="1" dirty="0">
                <a:solidFill>
                  <a:schemeClr val="accent2">
                    <a:lumMod val="50000"/>
                  </a:schemeClr>
                </a:solidFill>
              </a:rPr>
              <a:t>ΠΡΟΒΛΗΜΑΤΟΣ</a:t>
            </a:r>
            <a:endParaRPr lang="el-GR" altLang="en-US" sz="4000" dirty="0">
              <a:solidFill>
                <a:schemeClr val="accent2">
                  <a:lumMod val="5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68313" y="1916115"/>
            <a:ext cx="8229600" cy="4227531"/>
          </a:xfrm>
        </p:spPr>
        <p:txBody>
          <a:bodyPr>
            <a:normAutofit fontScale="92500"/>
          </a:bodyPr>
          <a:lstStyle/>
          <a:p>
            <a:pPr eaLnBrk="1" hangingPunct="1">
              <a:buFont typeface="Wingdings" pitchFamily="2" charset="2"/>
              <a:buNone/>
              <a:defRPr/>
            </a:pPr>
            <a:r>
              <a:rPr lang="el-GR" sz="2800" b="1" dirty="0"/>
              <a:t>   </a:t>
            </a:r>
            <a:endParaRPr lang="en-US" sz="2800" b="1" dirty="0"/>
          </a:p>
          <a:p>
            <a:pPr eaLnBrk="1" hangingPunct="1">
              <a:buFont typeface="Wingdings" pitchFamily="2" charset="2"/>
              <a:buNone/>
              <a:defRPr/>
            </a:pPr>
            <a:r>
              <a:rPr lang="el-GR" sz="2800" b="1" dirty="0"/>
              <a:t>Εναλλακτική λύση σημαίνει πορεία, τρόπος, ενέργεια, μέσο κ.λπ., που μπορεί να μειώσει ή να εξαλείψει τη διαφορά μεταξύ της υπάρχουσας και επιθυμητής κατάστασης, δηλαδή να αντιμετωπίσει το πρόβλημα σύμφωνα με τον ορισμό του. </a:t>
            </a:r>
            <a:endParaRPr lang="en-US" sz="2800" b="1" dirty="0"/>
          </a:p>
          <a:p>
            <a:pPr eaLnBrk="1" hangingPunct="1">
              <a:buFont typeface="Wingdings" pitchFamily="2" charset="2"/>
              <a:buNone/>
              <a:defRPr/>
            </a:pPr>
            <a:r>
              <a:rPr lang="el-GR" sz="2800" b="1" dirty="0"/>
              <a:t>Σημαντικό ρόλο στην εξεύρεση εναλλακτικών λύσεων παίζουν οι γνώσεις, οι εμπειρίες, η ευφυΐα και η δημιουργική σκέψη του διοικητικού στελέχους.</a:t>
            </a:r>
            <a:r>
              <a:rPr lang="el-GR" sz="2800" dirty="0"/>
              <a:t> </a:t>
            </a:r>
          </a:p>
        </p:txBody>
      </p:sp>
      <p:sp>
        <p:nvSpPr>
          <p:cNvPr id="37890" name="Rectangle 2"/>
          <p:cNvSpPr>
            <a:spLocks noGrp="1" noChangeArrowheads="1"/>
          </p:cNvSpPr>
          <p:nvPr>
            <p:ph type="title"/>
          </p:nvPr>
        </p:nvSpPr>
        <p:spPr>
          <a:xfrm>
            <a:off x="468313" y="404814"/>
            <a:ext cx="8229600" cy="1666865"/>
          </a:xfrm>
        </p:spPr>
        <p:txBody>
          <a:bodyPr>
            <a:normAutofit fontScale="90000"/>
          </a:bodyPr>
          <a:lstStyle/>
          <a:p>
            <a:pPr algn="ctr" eaLnBrk="1" hangingPunct="1"/>
            <a:r>
              <a:rPr lang="el-GR" altLang="en-US" sz="4000" b="1" dirty="0">
                <a:solidFill>
                  <a:schemeClr val="accent2">
                    <a:lumMod val="50000"/>
                  </a:schemeClr>
                </a:solidFill>
              </a:rPr>
              <a:t>ΔΙΕΡΕΥΝΗΣΗ ΚΑΙ ΑΝΑΠΤΥΞΗ ΕΝΑΛΛΑΚΤΙΚΩΝ ΛΥΣΕΩΝ ΤΟΥ ΠΡΟΒΛΗΜΑΤΟΣ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57200" y="2024066"/>
            <a:ext cx="8229600" cy="3190884"/>
          </a:xfrm>
        </p:spPr>
        <p:txBody>
          <a:bodyPr/>
          <a:lstStyle/>
          <a:p>
            <a:pPr algn="ctr" eaLnBrk="1" hangingPunct="1">
              <a:lnSpc>
                <a:spcPct val="90000"/>
              </a:lnSpc>
              <a:buFont typeface="Wingdings" pitchFamily="2" charset="2"/>
              <a:buNone/>
              <a:defRPr/>
            </a:pPr>
            <a:r>
              <a:rPr lang="el-GR" b="1" dirty="0"/>
              <a:t>   Θα πρέπει να προσδιοριστούν οι ωφέλειες και τα κόστη κάθε εναλλακτικής λύσης σε σχέση με τους στόχους και τους περιορισμούς. Κριτήριο επιλογής της προσφορότερης λύσης σύμφωνα με την ορθολογική προσέγγιση είναι η ύπαρξη όσο δυνατόν λιγότερων μειονεκτημάτων συγκριτικά με τα πλεονεκτήματα της λύσης.</a:t>
            </a:r>
            <a:r>
              <a:rPr lang="el-GR" dirty="0"/>
              <a:t> </a:t>
            </a:r>
          </a:p>
        </p:txBody>
      </p:sp>
      <p:sp>
        <p:nvSpPr>
          <p:cNvPr id="38914" name="Rectangle 2"/>
          <p:cNvSpPr>
            <a:spLocks noGrp="1" noChangeArrowheads="1"/>
          </p:cNvSpPr>
          <p:nvPr>
            <p:ph type="title"/>
          </p:nvPr>
        </p:nvSpPr>
        <p:spPr/>
        <p:txBody>
          <a:bodyPr>
            <a:normAutofit fontScale="90000"/>
          </a:bodyPr>
          <a:lstStyle/>
          <a:p>
            <a:pPr algn="ctr" eaLnBrk="1" hangingPunct="1"/>
            <a:r>
              <a:rPr lang="el-GR" altLang="en-US" sz="4000" b="1" dirty="0">
                <a:solidFill>
                  <a:schemeClr val="accent2">
                    <a:lumMod val="50000"/>
                  </a:schemeClr>
                </a:solidFill>
              </a:rPr>
              <a:t>ΑΞΙΟΛΟΓΗΣΗ</a:t>
            </a:r>
            <a:r>
              <a:rPr altLang="en-US" sz="4000" b="1">
                <a:solidFill>
                  <a:schemeClr val="accent2">
                    <a:lumMod val="50000"/>
                  </a:schemeClr>
                </a:solidFill>
              </a:rPr>
              <a:t> </a:t>
            </a:r>
            <a:r>
              <a:rPr lang="el-GR" altLang="en-US" sz="4000" b="1" dirty="0">
                <a:solidFill>
                  <a:schemeClr val="accent2">
                    <a:lumMod val="50000"/>
                  </a:schemeClr>
                </a:solidFill>
              </a:rPr>
              <a:t> ΚΑΙ </a:t>
            </a:r>
            <a:r>
              <a:rPr altLang="en-US" sz="4000" b="1">
                <a:solidFill>
                  <a:schemeClr val="accent2">
                    <a:lumMod val="50000"/>
                  </a:schemeClr>
                </a:solidFill>
              </a:rPr>
              <a:t> </a:t>
            </a:r>
            <a:r>
              <a:rPr lang="el-GR" altLang="en-US" sz="4000" b="1" dirty="0">
                <a:solidFill>
                  <a:schemeClr val="accent2">
                    <a:lumMod val="50000"/>
                  </a:schemeClr>
                </a:solidFill>
              </a:rPr>
              <a:t>ΕΠΙΛΟΓΗ</a:t>
            </a:r>
            <a:r>
              <a:rPr altLang="en-US" sz="4000" b="1">
                <a:solidFill>
                  <a:schemeClr val="accent2">
                    <a:lumMod val="50000"/>
                  </a:schemeClr>
                </a:solidFill>
              </a:rPr>
              <a:t> </a:t>
            </a:r>
            <a:r>
              <a:rPr lang="el-GR" altLang="en-US" sz="4000" b="1" dirty="0">
                <a:solidFill>
                  <a:schemeClr val="accent2">
                    <a:lumMod val="50000"/>
                  </a:schemeClr>
                </a:solidFill>
              </a:rPr>
              <a:t> ΤΗΣ ΠΡΟΣΦΟΡΟΤΕΡΗΣ </a:t>
            </a:r>
            <a:r>
              <a:rPr altLang="en-US" sz="4000" b="1">
                <a:solidFill>
                  <a:schemeClr val="accent2">
                    <a:lumMod val="50000"/>
                  </a:schemeClr>
                </a:solidFill>
              </a:rPr>
              <a:t> </a:t>
            </a:r>
            <a:r>
              <a:rPr lang="el-GR" altLang="en-US" sz="4000" b="1" dirty="0">
                <a:solidFill>
                  <a:schemeClr val="accent2">
                    <a:lumMod val="50000"/>
                  </a:schemeClr>
                </a:solidFill>
              </a:rPr>
              <a:t>ΛΥΣΗΣ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eaLnBrk="1" hangingPunct="1">
              <a:buFont typeface="Wingdings" pitchFamily="2" charset="2"/>
              <a:buNone/>
            </a:pPr>
            <a:r>
              <a:rPr lang="el-GR" altLang="en-US" sz="2800" dirty="0"/>
              <a:t>   </a:t>
            </a:r>
            <a:r>
              <a:rPr lang="el-GR" altLang="en-US" sz="2800" b="1" dirty="0"/>
              <a:t>Στο στάδιο αυτό η απόφαση που έχει επιλεγεί μετατρέπεται σε σχέδιο δράσης. Τα στοιχεία που παρέχουν τα εχέγγυα για τη σωστή εφαρμογή της απόφασης είναι «το </a:t>
            </a:r>
            <a:r>
              <a:rPr lang="el-GR" altLang="en-US" sz="2800" b="1" dirty="0" err="1"/>
              <a:t>εφικτόν</a:t>
            </a:r>
            <a:r>
              <a:rPr lang="el-GR" altLang="en-US" sz="2800" b="1" dirty="0"/>
              <a:t>» της απόφασης, ο προσεκτικός προγραμματισμός και η με σαφήνεια καθορισμένη και γνωστοποιημένη δομή της εκτέλεσης και οπωσδήποτε η επιμέλεια όσων εκπαιδευτικών φέρουν την ευθύνη της εφαρμογής </a:t>
            </a:r>
          </a:p>
        </p:txBody>
      </p:sp>
      <p:sp>
        <p:nvSpPr>
          <p:cNvPr id="39938" name="Rectangle 2"/>
          <p:cNvSpPr>
            <a:spLocks noGrp="1" noChangeArrowheads="1"/>
          </p:cNvSpPr>
          <p:nvPr>
            <p:ph type="title"/>
          </p:nvPr>
        </p:nvSpPr>
        <p:spPr>
          <a:xfrm>
            <a:off x="457200" y="152400"/>
            <a:ext cx="8229600" cy="919146"/>
          </a:xfrm>
        </p:spPr>
        <p:txBody>
          <a:bodyPr/>
          <a:lstStyle/>
          <a:p>
            <a:pPr eaLnBrk="1" hangingPunct="1"/>
            <a:r>
              <a:rPr lang="el-GR" altLang="en-US" b="1" dirty="0">
                <a:solidFill>
                  <a:schemeClr val="accent2">
                    <a:lumMod val="50000"/>
                  </a:schemeClr>
                </a:solidFill>
              </a:rPr>
              <a:t>ΕΦΑΡΜΟΓΗ </a:t>
            </a:r>
            <a:r>
              <a:rPr altLang="en-US" b="1">
                <a:solidFill>
                  <a:schemeClr val="accent2">
                    <a:lumMod val="50000"/>
                  </a:schemeClr>
                </a:solidFill>
              </a:rPr>
              <a:t>   </a:t>
            </a:r>
            <a:r>
              <a:rPr lang="el-GR" altLang="en-US" b="1" dirty="0">
                <a:solidFill>
                  <a:schemeClr val="accent2">
                    <a:lumMod val="50000"/>
                  </a:schemeClr>
                </a:solidFill>
              </a:rPr>
              <a:t>ΤΗΣ </a:t>
            </a:r>
            <a:r>
              <a:rPr altLang="en-US" b="1">
                <a:solidFill>
                  <a:schemeClr val="accent2">
                    <a:lumMod val="50000"/>
                  </a:schemeClr>
                </a:solidFill>
              </a:rPr>
              <a:t>  </a:t>
            </a:r>
            <a:r>
              <a:rPr lang="el-GR" altLang="en-US" b="1" dirty="0">
                <a:solidFill>
                  <a:schemeClr val="accent2">
                    <a:lumMod val="50000"/>
                  </a:schemeClr>
                </a:solidFill>
              </a:rPr>
              <a:t>ΑΠΟΦΑΣΗΣ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pPr algn="ctr" eaLnBrk="1" hangingPunct="1">
              <a:lnSpc>
                <a:spcPct val="90000"/>
              </a:lnSpc>
              <a:buFont typeface="Wingdings" pitchFamily="2" charset="2"/>
              <a:buNone/>
              <a:defRPr/>
            </a:pPr>
            <a:r>
              <a:rPr lang="el-GR" sz="2400" dirty="0">
                <a:solidFill>
                  <a:schemeClr val="bg2">
                    <a:lumMod val="10000"/>
                  </a:schemeClr>
                </a:solidFill>
              </a:rPr>
              <a:t> </a:t>
            </a:r>
            <a:r>
              <a:rPr lang="el-GR" sz="2400" b="1" dirty="0">
                <a:solidFill>
                  <a:schemeClr val="bg2">
                    <a:lumMod val="10000"/>
                  </a:schemeClr>
                </a:solidFill>
              </a:rPr>
              <a:t>Η αξιολόγηση του αποτελέσματος της επιλεγμένης απόφασης αποτελεί το τελευταίο στάδιο της ορθολογικής λήψης αποφάσεων</a:t>
            </a:r>
            <a:r>
              <a:rPr lang="el-GR" sz="2400" dirty="0">
                <a:solidFill>
                  <a:schemeClr val="bg2">
                    <a:lumMod val="10000"/>
                  </a:schemeClr>
                </a:solidFill>
              </a:rPr>
              <a:t> </a:t>
            </a:r>
            <a:endParaRPr lang="en-US" sz="2400" dirty="0">
              <a:solidFill>
                <a:schemeClr val="bg2">
                  <a:lumMod val="10000"/>
                </a:schemeClr>
              </a:solidFill>
            </a:endParaRPr>
          </a:p>
          <a:p>
            <a:pPr eaLnBrk="1" hangingPunct="1">
              <a:lnSpc>
                <a:spcPct val="90000"/>
              </a:lnSpc>
              <a:buFont typeface="Wingdings" pitchFamily="2" charset="2"/>
              <a:buNone/>
              <a:defRPr/>
            </a:pPr>
            <a:r>
              <a:rPr lang="el-GR" sz="2400" dirty="0">
                <a:solidFill>
                  <a:schemeClr val="bg2">
                    <a:lumMod val="10000"/>
                  </a:schemeClr>
                </a:solidFill>
              </a:rPr>
              <a:t>Σε περίπτωση κατά την οποία η εφαρμογή μιας απόφασης αποδεικνύεται αναποτελεσματική, το διοικητικό στέλεχος έχει τη δυνατότητα να εφαρμόσει μια άλλη λύση από εκείνες που έχουν ήδη αξιολογηθεί κατά τη διαδικασία λήψης της αποτυχούσης απόφασης. </a:t>
            </a:r>
            <a:endParaRPr lang="en-US" sz="2400" dirty="0">
              <a:solidFill>
                <a:schemeClr val="bg2">
                  <a:lumMod val="10000"/>
                </a:schemeClr>
              </a:solidFill>
            </a:endParaRPr>
          </a:p>
          <a:p>
            <a:pPr eaLnBrk="1" hangingPunct="1">
              <a:lnSpc>
                <a:spcPct val="90000"/>
              </a:lnSpc>
              <a:buFont typeface="Wingdings" pitchFamily="2" charset="2"/>
              <a:buNone/>
              <a:defRPr/>
            </a:pPr>
            <a:r>
              <a:rPr lang="el-GR" sz="2400" dirty="0">
                <a:solidFill>
                  <a:schemeClr val="bg2">
                    <a:lumMod val="10000"/>
                  </a:schemeClr>
                </a:solidFill>
              </a:rPr>
              <a:t>Ακόμη, είναι δυνατόν να διαπιστώσει ότι το πρόβλημα για την αντιμετώπιση του οποίου ελήφθη η απόφαση δεν είχε σωστά προσδιοριστεί και να αρχίσει εκ νέου τη διαδικασία για τη λήψη μιας άλλης, διαφορετικής απόφασης (</a:t>
            </a:r>
            <a:r>
              <a:rPr lang="el-GR" sz="2400" dirty="0" err="1">
                <a:solidFill>
                  <a:schemeClr val="bg2">
                    <a:lumMod val="10000"/>
                  </a:schemeClr>
                </a:solidFill>
              </a:rPr>
              <a:t>Καμπουρίδης</a:t>
            </a:r>
            <a:r>
              <a:rPr lang="el-GR" sz="2400" dirty="0">
                <a:solidFill>
                  <a:schemeClr val="bg2">
                    <a:lumMod val="10000"/>
                  </a:schemeClr>
                </a:solidFill>
              </a:rPr>
              <a:t>, 2002).</a:t>
            </a:r>
          </a:p>
        </p:txBody>
      </p:sp>
      <p:sp>
        <p:nvSpPr>
          <p:cNvPr id="40962" name="Rectangle 2"/>
          <p:cNvSpPr>
            <a:spLocks noGrp="1" noChangeArrowheads="1"/>
          </p:cNvSpPr>
          <p:nvPr>
            <p:ph type="title"/>
          </p:nvPr>
        </p:nvSpPr>
        <p:spPr>
          <a:xfrm>
            <a:off x="457200" y="285728"/>
            <a:ext cx="8229600" cy="657244"/>
          </a:xfrm>
        </p:spPr>
        <p:txBody>
          <a:bodyPr>
            <a:normAutofit fontScale="90000"/>
          </a:bodyPr>
          <a:lstStyle/>
          <a:p>
            <a:pPr eaLnBrk="1" hangingPunct="1"/>
            <a:r>
              <a:rPr lang="el-GR" altLang="en-US" sz="4000" b="1" dirty="0">
                <a:solidFill>
                  <a:schemeClr val="accent2">
                    <a:lumMod val="50000"/>
                  </a:schemeClr>
                </a:solidFill>
              </a:rPr>
              <a:t>ΑΞΙΟΛΟΓΗΣΗ ΤΟΥ ΑΠΟΤΕΛΕΣΜΑΤΟΣ</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2024066"/>
            <a:ext cx="8229600" cy="3262322"/>
          </a:xfrm>
        </p:spPr>
        <p:txBody>
          <a:bodyPr/>
          <a:lstStyle/>
          <a:p>
            <a:pPr algn="ctr" eaLnBrk="1" hangingPunct="1">
              <a:buFont typeface="Wingdings" pitchFamily="2" charset="2"/>
              <a:buNone/>
            </a:pPr>
            <a:r>
              <a:rPr lang="el-GR" altLang="en-US" b="1" dirty="0">
                <a:solidFill>
                  <a:schemeClr val="bg2">
                    <a:lumMod val="10000"/>
                  </a:schemeClr>
                </a:solidFill>
              </a:rPr>
              <a:t>   Για τη λήψη εκπαιδευτικών αποφάσεων τα εκπαιδευτικά στελέχη έχουν στη διάθεσή τους μια σειρά από τεχνικές και μεθόδους, «εργαλεία», τα οποία σε πολλές περιπτώσεις και σε δεδομένες στιγμές διευκολύνουν την όλη διαδικασία της λήψης και εκτέλεσης απόφασης.</a:t>
            </a:r>
            <a:r>
              <a:rPr lang="el-GR" altLang="en-US" dirty="0">
                <a:solidFill>
                  <a:schemeClr val="bg2">
                    <a:lumMod val="10000"/>
                  </a:schemeClr>
                </a:solidFill>
              </a:rPr>
              <a:t> </a:t>
            </a:r>
          </a:p>
          <a:p>
            <a:pPr eaLnBrk="1" hangingPunct="1"/>
            <a:endParaRPr lang="el-GR" altLang="en-US" dirty="0">
              <a:solidFill>
                <a:schemeClr val="bg2">
                  <a:lumMod val="10000"/>
                </a:schemeClr>
              </a:solidFill>
            </a:endParaRPr>
          </a:p>
        </p:txBody>
      </p:sp>
      <p:sp>
        <p:nvSpPr>
          <p:cNvPr id="41986" name="Rectangle 2"/>
          <p:cNvSpPr>
            <a:spLocks noGrp="1" noChangeArrowheads="1"/>
          </p:cNvSpPr>
          <p:nvPr>
            <p:ph type="title"/>
          </p:nvPr>
        </p:nvSpPr>
        <p:spPr>
          <a:xfrm>
            <a:off x="457200" y="781040"/>
            <a:ext cx="8229600" cy="1219200"/>
          </a:xfrm>
        </p:spPr>
        <p:txBody>
          <a:bodyPr>
            <a:normAutofit fontScale="90000"/>
          </a:bodyPr>
          <a:lstStyle/>
          <a:p>
            <a:pPr algn="ctr" eaLnBrk="1" hangingPunct="1"/>
            <a:r>
              <a:rPr lang="el-GR" altLang="en-US" sz="4000" b="1" dirty="0">
                <a:solidFill>
                  <a:schemeClr val="hlink"/>
                </a:solidFill>
              </a:rPr>
              <a:t>ΜΕΘΟΔΟΙ ΚΑΙ ΤΕΧΝΙΚΕΣ ΛΗΨΗΣ ΕΚΠΑΙΔΕΥΤΙΚΩΝ ΑΠΟΦΑΣΕΩΝ</a:t>
            </a:r>
            <a:br>
              <a:rPr lang="en-US" sz="4000" b="1" dirty="0"/>
            </a:br>
            <a:endParaRPr lang="en-US" sz="40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p:txBody>
          <a:bodyPr/>
          <a:lstStyle/>
          <a:p>
            <a:pPr eaLnBrk="1" hangingPunct="1">
              <a:buFont typeface="Wingdings" pitchFamily="2" charset="2"/>
              <a:buNone/>
            </a:pPr>
            <a:endParaRPr lang="el-GR" altLang="en-US" b="1" dirty="0">
              <a:solidFill>
                <a:schemeClr val="bg2">
                  <a:lumMod val="10000"/>
                </a:schemeClr>
              </a:solidFill>
            </a:endParaRPr>
          </a:p>
          <a:p>
            <a:pPr algn="ctr" eaLnBrk="1" hangingPunct="1">
              <a:buFont typeface="Wingdings" pitchFamily="2" charset="2"/>
              <a:buNone/>
            </a:pPr>
            <a:r>
              <a:rPr lang="el-GR" altLang="en-US" b="1" dirty="0">
                <a:solidFill>
                  <a:schemeClr val="bg2">
                    <a:lumMod val="10000"/>
                  </a:schemeClr>
                </a:solidFill>
              </a:rPr>
              <a:t>   Η επιστημονική μέθοδος - ή επιχειρησιακή έρευνα η οποία στην ουσία προσφέρει, συνήθως μέσω μαθηματικών και στατιστικών αναλύσεων, πληροφορίες, που αφορούν στη μείωση των συνθηκών κινδύνου κατά τη λήψη μιας απόφασης.</a:t>
            </a:r>
            <a:r>
              <a:rPr lang="el-GR" altLang="en-US" dirty="0">
                <a:solidFill>
                  <a:schemeClr val="bg2">
                    <a:lumMod val="10000"/>
                  </a:schemeClr>
                </a:solidFill>
              </a:rPr>
              <a:t> </a:t>
            </a:r>
          </a:p>
        </p:txBody>
      </p:sp>
      <p:sp>
        <p:nvSpPr>
          <p:cNvPr id="44034" name="Rectangle 2"/>
          <p:cNvSpPr>
            <a:spLocks noGrp="1" noChangeArrowheads="1"/>
          </p:cNvSpPr>
          <p:nvPr>
            <p:ph type="title"/>
          </p:nvPr>
        </p:nvSpPr>
        <p:spPr>
          <a:xfrm>
            <a:off x="428596" y="428604"/>
            <a:ext cx="8229600" cy="1071570"/>
          </a:xfrm>
        </p:spPr>
        <p:txBody>
          <a:bodyPr>
            <a:normAutofit fontScale="90000"/>
          </a:bodyPr>
          <a:lstStyle/>
          <a:p>
            <a:pPr eaLnBrk="1" hangingPunct="1"/>
            <a:br>
              <a:rPr lang="el-GR" altLang="en-US" sz="3200" dirty="0"/>
            </a:br>
            <a:r>
              <a:rPr lang="el-GR" altLang="en-US" sz="3200" dirty="0">
                <a:solidFill>
                  <a:schemeClr val="hlink"/>
                </a:solidFill>
              </a:rPr>
              <a:t>Ως τέτοια εργαλεία θα μπορούσαν να αναφερθούν ενδεικτικά και συνοπτικά τα εξής:</a:t>
            </a:r>
            <a:br>
              <a:rPr lang="el-GR" altLang="en-US" sz="3200" dirty="0">
                <a:solidFill>
                  <a:schemeClr val="hlink"/>
                </a:solidFill>
              </a:rPr>
            </a:br>
            <a:endParaRPr lang="el-GR" altLang="en-US" sz="3200" dirty="0">
              <a:solidFill>
                <a:schemeClr val="hlink"/>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0" y="1916115"/>
            <a:ext cx="9144000" cy="4941887"/>
          </a:xfrm>
        </p:spPr>
        <p:txBody>
          <a:bodyPr/>
          <a:lstStyle/>
          <a:p>
            <a:pPr eaLnBrk="1" hangingPunct="1">
              <a:lnSpc>
                <a:spcPct val="80000"/>
              </a:lnSpc>
              <a:buFont typeface="Wingdings" pitchFamily="2" charset="2"/>
              <a:buNone/>
            </a:pPr>
            <a:r>
              <a:rPr lang="el-GR" altLang="en-US" sz="2000" b="1" dirty="0"/>
              <a:t>     </a:t>
            </a:r>
            <a:r>
              <a:rPr lang="el-GR" altLang="en-US" sz="2400" b="1" dirty="0">
                <a:solidFill>
                  <a:schemeClr val="bg2">
                    <a:lumMod val="10000"/>
                  </a:schemeClr>
                </a:solidFill>
              </a:rPr>
              <a:t>που αναπαριστά σε συνθήκες εικονικής πραγματικότητας μια κατάσταση που μοιάζει με την εκπαιδευτική πραγματικότητα και με βάση αυτήν την αναπαράσταση ερευνώνται διάφορες εναλλακτικές λύσεις, που αντιστοιχούν σε εκπαιδευτικές αποφάσεις κι ανάμεσα σε αυτές επιλέγεται εκείνη που θεωρείται πιο ικανοποιητική. </a:t>
            </a:r>
            <a:endParaRPr lang="en-US" altLang="en-US" sz="2400" b="1" dirty="0">
              <a:solidFill>
                <a:schemeClr val="bg2">
                  <a:lumMod val="10000"/>
                </a:schemeClr>
              </a:solidFill>
            </a:endParaRPr>
          </a:p>
          <a:p>
            <a:pPr eaLnBrk="1" hangingPunct="1">
              <a:lnSpc>
                <a:spcPct val="80000"/>
              </a:lnSpc>
              <a:buFont typeface="Wingdings" pitchFamily="2" charset="2"/>
              <a:buNone/>
            </a:pPr>
            <a:r>
              <a:rPr lang="el-GR" altLang="en-US" sz="2400" b="1" dirty="0">
                <a:solidFill>
                  <a:schemeClr val="bg2">
                    <a:lumMod val="10000"/>
                  </a:schemeClr>
                </a:solidFill>
              </a:rPr>
              <a:t>Η προσομοίωση χρησιμοποιείται όταν κάποιο πρόβλημα είναι πολυσύνθετο και δεν μπορεί να προκύψει από την προσφυγή στις αναλυτικές μαθηματικές μεθόδους. Έτσι  γίνεται προσπάθεια να δοθεί πειραματικά. Γι αυτό δημιουργείται πειραματικό υπόδειγμα της πραγματικής κατάστασης και στη συνέχεια με βάση αυτό γίνονται δοκιμές με τη βοήθεια ηλεκτρονικού υπολογιστή. Αυτό</a:t>
            </a:r>
            <a:r>
              <a:rPr lang="el-GR" altLang="en-US" sz="2400" b="1" i="1" dirty="0">
                <a:solidFill>
                  <a:schemeClr val="bg2">
                    <a:lumMod val="10000"/>
                  </a:schemeClr>
                </a:solidFill>
              </a:rPr>
              <a:t> </a:t>
            </a:r>
            <a:r>
              <a:rPr lang="el-GR" altLang="en-US" sz="2400" b="1" dirty="0">
                <a:solidFill>
                  <a:schemeClr val="bg2">
                    <a:lumMod val="10000"/>
                  </a:schemeClr>
                </a:solidFill>
              </a:rPr>
              <a:t>σημαίνει ότι το υπόδειγμα θα πρέπει να είναι έτσι διαμορφωμένο ώστε να μπορεί να γίνει έλεγχος των συνεπειών στην πραγματική κατάσταση.</a:t>
            </a:r>
          </a:p>
        </p:txBody>
      </p:sp>
      <p:sp>
        <p:nvSpPr>
          <p:cNvPr id="45058" name="Rectangle 2"/>
          <p:cNvSpPr>
            <a:spLocks noGrp="1" noChangeArrowheads="1"/>
          </p:cNvSpPr>
          <p:nvPr>
            <p:ph type="title"/>
          </p:nvPr>
        </p:nvSpPr>
        <p:spPr/>
        <p:txBody>
          <a:bodyPr>
            <a:normAutofit fontScale="90000"/>
          </a:bodyPr>
          <a:lstStyle/>
          <a:p>
            <a:pPr eaLnBrk="1" hangingPunct="1"/>
            <a:r>
              <a:rPr lang="el-GR" altLang="en-US" b="1"/>
              <a:t>Η ΜΕΘΟΔΟΣ ΠΡΟΣΟΜΟΙΩΣΗΣ ΚΑΙ ΜΟΝΤΕΛΩΝ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68314" y="260350"/>
            <a:ext cx="8351837" cy="6597650"/>
          </a:xfrm>
        </p:spPr>
        <p:txBody>
          <a:bodyPr/>
          <a:lstStyle/>
          <a:p>
            <a:pPr eaLnBrk="1" hangingPunct="1">
              <a:lnSpc>
                <a:spcPct val="90000"/>
              </a:lnSpc>
              <a:buFont typeface="Wingdings" pitchFamily="2" charset="2"/>
              <a:buNone/>
            </a:pPr>
            <a:r>
              <a:rPr sz="4800" noProof="1">
                <a:solidFill>
                  <a:schemeClr val="accent2">
                    <a:lumMod val="50000"/>
                  </a:schemeClr>
                </a:solidFill>
                <a:effectLst>
                  <a:outerShdw blurRad="38100" dist="38100" dir="2700000">
                    <a:srgbClr val="C0C0C0"/>
                  </a:outerShdw>
                </a:effectLst>
              </a:rPr>
              <a:t>Με αποφάσεις που λαμβάνονται ανατίθεται συγκεκριμένο έργο σε </a:t>
            </a:r>
            <a:r>
              <a:rPr sz="4800" u="sng" noProof="1">
                <a:solidFill>
                  <a:schemeClr val="accent2">
                    <a:lumMod val="50000"/>
                  </a:schemeClr>
                </a:solidFill>
                <a:effectLst>
                  <a:outerShdw blurRad="38100" dist="38100" dir="2700000">
                    <a:srgbClr val="C0C0C0"/>
                  </a:outerShdw>
                </a:effectLst>
              </a:rPr>
              <a:t>κάθε εκπαιδευτικό</a:t>
            </a:r>
            <a:r>
              <a:rPr sz="4800" noProof="1">
                <a:solidFill>
                  <a:schemeClr val="accent2">
                    <a:lumMod val="50000"/>
                  </a:schemeClr>
                </a:solidFill>
                <a:effectLst>
                  <a:outerShdw blurRad="38100" dist="38100" dir="2700000">
                    <a:srgbClr val="C0C0C0"/>
                  </a:outerShdw>
                </a:effectLst>
              </a:rPr>
              <a:t> ή συγκροτούνται </a:t>
            </a:r>
            <a:r>
              <a:rPr sz="4800" u="sng" noProof="1">
                <a:solidFill>
                  <a:schemeClr val="accent2">
                    <a:lumMod val="50000"/>
                  </a:schemeClr>
                </a:solidFill>
                <a:effectLst>
                  <a:outerShdw blurRad="38100" dist="38100" dir="2700000">
                    <a:srgbClr val="C0C0C0"/>
                  </a:outerShdw>
                </a:effectLst>
              </a:rPr>
              <a:t>ομάδες εργασίας</a:t>
            </a:r>
            <a:r>
              <a:rPr sz="4800" noProof="1">
                <a:solidFill>
                  <a:schemeClr val="accent2">
                    <a:lumMod val="50000"/>
                  </a:schemeClr>
                </a:solidFill>
                <a:effectLst>
                  <a:outerShdw blurRad="38100" dist="38100" dir="2700000">
                    <a:srgbClr val="C0C0C0"/>
                  </a:outerShdw>
                </a:effectLst>
              </a:rPr>
              <a:t> ανάλογα με τα ενδιαφέροντα και τις δεξιότητες κάθε εκπαιδευτικού.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57200" y="2000272"/>
            <a:ext cx="8229600" cy="4572000"/>
          </a:xfrm>
        </p:spPr>
        <p:txBody>
          <a:bodyPr/>
          <a:lstStyle/>
          <a:p>
            <a:pPr eaLnBrk="1" hangingPunct="1">
              <a:buFont typeface="Wingdings" pitchFamily="2" charset="2"/>
              <a:buNone/>
            </a:pPr>
            <a:r>
              <a:rPr lang="el-GR" altLang="en-US" b="1" dirty="0">
                <a:solidFill>
                  <a:schemeClr val="bg2">
                    <a:lumMod val="10000"/>
                  </a:schemeClr>
                </a:solidFill>
              </a:rPr>
              <a:t>   Οι απαντήσεις δίνονται αυθόρμητα με εμπνεύσεις της στιγμή καταγράφονται σε μαγνητοταινία. Μετά τη λήξη της φάσης «καταιγισμού», η μαγνητοταινία με όσα ειπώθηκαν μελετάται και επιλέγονται οι θεωρούμενες ως πιο εύστοχες προτάσεις, οι οποίες συνήθως συνοδεύονται με ηθική και υλική αμοιβή των εμπνευστών τους.</a:t>
            </a:r>
          </a:p>
        </p:txBody>
      </p:sp>
      <p:sp>
        <p:nvSpPr>
          <p:cNvPr id="46082" name="Rectangle 2"/>
          <p:cNvSpPr>
            <a:spLocks noGrp="1" noChangeArrowheads="1"/>
          </p:cNvSpPr>
          <p:nvPr>
            <p:ph type="title"/>
          </p:nvPr>
        </p:nvSpPr>
        <p:spPr/>
        <p:txBody>
          <a:bodyPr>
            <a:normAutofit fontScale="90000"/>
          </a:bodyPr>
          <a:lstStyle/>
          <a:p>
            <a:pPr algn="ctr" eaLnBrk="1" hangingPunct="1">
              <a:defRPr/>
            </a:pPr>
            <a:r>
              <a:rPr lang="el-GR" sz="4000" b="1" dirty="0"/>
              <a:t>Ο ΚΑΤΑΙΓΙΣΜΟΣ </a:t>
            </a:r>
            <a:r>
              <a:rPr sz="4000" b="1"/>
              <a:t>    </a:t>
            </a:r>
            <a:r>
              <a:rPr lang="el-GR" sz="4000" b="1" dirty="0"/>
              <a:t>ΙΔΕΩΝ (</a:t>
            </a:r>
            <a:r>
              <a:rPr lang="en-US" sz="4000" b="1" dirty="0"/>
              <a:t>BRAINSTORMING</a:t>
            </a:r>
            <a:r>
              <a:rPr lang="el-GR" sz="4000" b="1"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0" y="1428736"/>
            <a:ext cx="9001156" cy="5257800"/>
          </a:xfrm>
        </p:spPr>
        <p:txBody>
          <a:bodyPr/>
          <a:lstStyle/>
          <a:p>
            <a:pPr eaLnBrk="1" hangingPunct="1">
              <a:lnSpc>
                <a:spcPct val="80000"/>
              </a:lnSpc>
              <a:buFont typeface="Wingdings" pitchFamily="2" charset="2"/>
              <a:buNone/>
            </a:pPr>
            <a:r>
              <a:rPr lang="el-GR" altLang="en-US" sz="2400" dirty="0"/>
              <a:t>     </a:t>
            </a:r>
            <a:r>
              <a:rPr lang="el-GR" altLang="en-US" sz="2800" dirty="0"/>
              <a:t>Πήρε το όνομά της από το Μαντείο των Δελφών της αρχαιότητας και είναι μια μέθοδος ομαδικής λήψης αποφάσεων. Συνοπτικά, ακολουθεί τα παρακάτω βήματα :</a:t>
            </a:r>
            <a:endParaRPr lang="el-GR" altLang="en-US" sz="2800" dirty="0">
              <a:solidFill>
                <a:schemeClr val="bg2">
                  <a:lumMod val="10000"/>
                </a:schemeClr>
              </a:solidFill>
            </a:endParaRPr>
          </a:p>
          <a:p>
            <a:pPr eaLnBrk="1" hangingPunct="1">
              <a:lnSpc>
                <a:spcPct val="80000"/>
              </a:lnSpc>
            </a:pPr>
            <a:r>
              <a:rPr lang="el-GR" altLang="en-US" sz="2800" b="1" dirty="0">
                <a:solidFill>
                  <a:schemeClr val="bg2">
                    <a:lumMod val="10000"/>
                  </a:schemeClr>
                </a:solidFill>
              </a:rPr>
              <a:t>Προσδιορισμός προβλήματος	</a:t>
            </a:r>
          </a:p>
          <a:p>
            <a:pPr eaLnBrk="1" hangingPunct="1">
              <a:lnSpc>
                <a:spcPct val="80000"/>
              </a:lnSpc>
            </a:pPr>
            <a:r>
              <a:rPr lang="el-GR" altLang="en-US" sz="2800" b="1" dirty="0">
                <a:solidFill>
                  <a:schemeClr val="bg2">
                    <a:lumMod val="10000"/>
                  </a:schemeClr>
                </a:solidFill>
              </a:rPr>
              <a:t>Παροχή πιθανών λύσεων (μέσω ερωτηματολογίων) από τα μέλη της ομάδας</a:t>
            </a:r>
          </a:p>
          <a:p>
            <a:pPr eaLnBrk="1" hangingPunct="1">
              <a:lnSpc>
                <a:spcPct val="80000"/>
              </a:lnSpc>
            </a:pPr>
            <a:r>
              <a:rPr lang="el-GR" altLang="en-US" sz="2800" b="1" dirty="0">
                <a:solidFill>
                  <a:schemeClr val="bg2">
                    <a:lumMod val="10000"/>
                  </a:schemeClr>
                </a:solidFill>
              </a:rPr>
              <a:t>Επεξεργασία ερωτηματολογίων και παραγωγή νέων βάσει δοθέντων απαντήσεων</a:t>
            </a:r>
          </a:p>
          <a:p>
            <a:pPr eaLnBrk="1" hangingPunct="1">
              <a:lnSpc>
                <a:spcPct val="80000"/>
              </a:lnSpc>
            </a:pPr>
            <a:r>
              <a:rPr lang="el-GR" altLang="en-US" sz="2800" b="1" dirty="0">
                <a:solidFill>
                  <a:schemeClr val="bg2">
                    <a:lumMod val="10000"/>
                  </a:schemeClr>
                </a:solidFill>
              </a:rPr>
              <a:t>Εκ νέου αποστολή για συμπλήρωση</a:t>
            </a:r>
          </a:p>
          <a:p>
            <a:pPr eaLnBrk="1" hangingPunct="1">
              <a:lnSpc>
                <a:spcPct val="80000"/>
              </a:lnSpc>
            </a:pPr>
            <a:r>
              <a:rPr lang="el-GR" altLang="en-US" sz="2800" b="1" dirty="0">
                <a:solidFill>
                  <a:schemeClr val="bg2">
                    <a:lumMod val="10000"/>
                  </a:schemeClr>
                </a:solidFill>
              </a:rPr>
              <a:t>Επανάληψη της διαδικασίας μέχρι την επίτευξη ομοφωνίας στην λύση του</a:t>
            </a:r>
            <a:r>
              <a:rPr lang="en-US" altLang="en-US" sz="2800" b="1" dirty="0">
                <a:solidFill>
                  <a:schemeClr val="bg2">
                    <a:lumMod val="10000"/>
                  </a:schemeClr>
                </a:solidFill>
              </a:rPr>
              <a:t> </a:t>
            </a:r>
            <a:r>
              <a:rPr lang="el-GR" altLang="en-US" sz="2800" b="1" dirty="0">
                <a:solidFill>
                  <a:schemeClr val="bg2">
                    <a:lumMod val="10000"/>
                  </a:schemeClr>
                </a:solidFill>
              </a:rPr>
              <a:t>προβλήματος.</a:t>
            </a:r>
          </a:p>
        </p:txBody>
      </p:sp>
      <p:sp>
        <p:nvSpPr>
          <p:cNvPr id="63490" name="Rectangle 2"/>
          <p:cNvSpPr>
            <a:spLocks noGrp="1" noChangeArrowheads="1"/>
          </p:cNvSpPr>
          <p:nvPr>
            <p:ph type="title"/>
          </p:nvPr>
        </p:nvSpPr>
        <p:spPr>
          <a:xfrm>
            <a:off x="457200" y="152400"/>
            <a:ext cx="8229600" cy="990584"/>
          </a:xfrm>
        </p:spPr>
        <p:txBody>
          <a:bodyPr/>
          <a:lstStyle/>
          <a:p>
            <a:pPr algn="ctr" eaLnBrk="1" hangingPunct="1"/>
            <a:r>
              <a:rPr lang="el-GR" altLang="en-US" b="1" dirty="0">
                <a:solidFill>
                  <a:schemeClr val="accent2">
                    <a:lumMod val="50000"/>
                  </a:schemeClr>
                </a:solidFill>
              </a:rPr>
              <a:t>Η ΤΕΧΝΙΚΗ ΤΩΝ ΔΕΛΦΩΝ</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Τίτλος 1"/>
          <p:cNvSpPr>
            <a:spLocks noGrp="1"/>
          </p:cNvSpPr>
          <p:nvPr>
            <p:ph type="title"/>
          </p:nvPr>
        </p:nvSpPr>
        <p:spPr>
          <a:xfrm>
            <a:off x="457200" y="44452"/>
            <a:ext cx="8229600" cy="561975"/>
          </a:xfrm>
        </p:spPr>
        <p:txBody>
          <a:bodyPr/>
          <a:lstStyle/>
          <a:p>
            <a:r>
              <a:rPr lang="el-GR" altLang="en-US" sz="2800" b="1">
                <a:effectLst/>
                <a:latin typeface="Comic Sans MS" pitchFamily="66" charset="0"/>
              </a:rPr>
              <a:t>ΛΗΨΗ</a:t>
            </a:r>
            <a:r>
              <a:rPr lang="el-GR" altLang="en-US" sz="2800" b="1">
                <a:effectLst/>
              </a:rPr>
              <a:t> </a:t>
            </a:r>
            <a:r>
              <a:rPr lang="el-GR" altLang="en-US" sz="2800" b="1">
                <a:effectLst/>
                <a:latin typeface="Comic Sans MS" pitchFamily="66" charset="0"/>
              </a:rPr>
              <a:t>ΑΠΟΦΑΣΗΣ</a:t>
            </a:r>
          </a:p>
        </p:txBody>
      </p:sp>
      <p:sp>
        <p:nvSpPr>
          <p:cNvPr id="38914" name="TextBox 3"/>
          <p:cNvSpPr txBox="1">
            <a:spLocks noChangeArrowheads="1"/>
          </p:cNvSpPr>
          <p:nvPr/>
        </p:nvSpPr>
        <p:spPr bwMode="auto">
          <a:xfrm>
            <a:off x="3203575" y="1196975"/>
            <a:ext cx="2376488" cy="584200"/>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ΠΡΟΣΔΙΟΡΙΣΜΟΣ</a:t>
            </a:r>
            <a:r>
              <a:rPr lang="el-GR" altLang="en-US" sz="1600" b="1">
                <a:latin typeface="Bookman Old Style" pitchFamily="18" charset="0"/>
                <a:cs typeface="Arial" pitchFamily="34" charset="0"/>
              </a:rPr>
              <a:t> ΤΟΥ ΠΡΟΒΛΗΜΑΤΟΣ</a:t>
            </a:r>
          </a:p>
        </p:txBody>
      </p:sp>
      <p:sp>
        <p:nvSpPr>
          <p:cNvPr id="38915" name="TextBox 4"/>
          <p:cNvSpPr txBox="1">
            <a:spLocks noChangeArrowheads="1"/>
          </p:cNvSpPr>
          <p:nvPr/>
        </p:nvSpPr>
        <p:spPr bwMode="auto">
          <a:xfrm>
            <a:off x="6443663" y="1196975"/>
            <a:ext cx="1657350" cy="522288"/>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ΣΥΓΚΕΝΤΡΩΣΗ ΣΤΟΙΧΕΙΩΝ</a:t>
            </a:r>
          </a:p>
        </p:txBody>
      </p:sp>
      <p:sp>
        <p:nvSpPr>
          <p:cNvPr id="38916" name="TextBox 5"/>
          <p:cNvSpPr txBox="1">
            <a:spLocks noChangeArrowheads="1"/>
          </p:cNvSpPr>
          <p:nvPr/>
        </p:nvSpPr>
        <p:spPr bwMode="auto">
          <a:xfrm>
            <a:off x="6156326" y="2651127"/>
            <a:ext cx="2519363" cy="461963"/>
          </a:xfrm>
          <a:prstGeom prst="rect">
            <a:avLst/>
          </a:prstGeom>
          <a:noFill/>
          <a:ln w="9525">
            <a:solidFill>
              <a:srgbClr val="C00000"/>
            </a:solidFill>
            <a:miter lim="800000"/>
            <a:headEnd/>
            <a:tailEnd/>
          </a:ln>
        </p:spPr>
        <p:txBody>
          <a:bodyPr>
            <a:spAutoFit/>
          </a:bodyPr>
          <a:lstStyle/>
          <a:p>
            <a:r>
              <a:rPr lang="el-GR" altLang="en-US" sz="1400" b="1">
                <a:cs typeface="Arial" pitchFamily="34" charset="0"/>
              </a:rPr>
              <a:t>ΠΡΟΤΕΙΝΟΜΕΝΕΣ ΛΥΣΕΙΣ</a:t>
            </a:r>
          </a:p>
          <a:p>
            <a:r>
              <a:rPr lang="el-GR" altLang="en-US" sz="1000">
                <a:cs typeface="Arial" pitchFamily="34" charset="0"/>
              </a:rPr>
              <a:t>ΑΝΑΠΤΥΞΗ ΕΝΑΛΛΑΚΤΙΚΩΝ ΛΥΣΕΩΝ</a:t>
            </a:r>
          </a:p>
        </p:txBody>
      </p:sp>
      <p:sp>
        <p:nvSpPr>
          <p:cNvPr id="38917" name="TextBox 6"/>
          <p:cNvSpPr txBox="1">
            <a:spLocks noChangeArrowheads="1"/>
          </p:cNvSpPr>
          <p:nvPr/>
        </p:nvSpPr>
        <p:spPr bwMode="auto">
          <a:xfrm>
            <a:off x="6011863" y="3984625"/>
            <a:ext cx="2305050" cy="307975"/>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ΑΞΙΟΛΟΓΗΣΗ ΛΥΣΕΩΝ</a:t>
            </a:r>
          </a:p>
        </p:txBody>
      </p:sp>
      <p:sp>
        <p:nvSpPr>
          <p:cNvPr id="38918" name="TextBox 7"/>
          <p:cNvSpPr txBox="1">
            <a:spLocks noChangeArrowheads="1"/>
          </p:cNvSpPr>
          <p:nvPr/>
        </p:nvSpPr>
        <p:spPr bwMode="auto">
          <a:xfrm>
            <a:off x="5219700" y="5334000"/>
            <a:ext cx="2089150" cy="615950"/>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ΛΗΨΗ ΑΠΟΦΑΣΗΣ</a:t>
            </a:r>
          </a:p>
          <a:p>
            <a:r>
              <a:rPr lang="el-GR" altLang="en-US" sz="1000">
                <a:latin typeface="Bookman Old Style" pitchFamily="18" charset="0"/>
                <a:cs typeface="Arial" pitchFamily="34" charset="0"/>
              </a:rPr>
              <a:t>ΕΠΙΛΟΓΗ ΤΗΣ ΚΑΤΑΛΛΗΛΟΤΕΡΗΣ ΛΥΣΗΣ</a:t>
            </a:r>
          </a:p>
        </p:txBody>
      </p:sp>
      <p:sp>
        <p:nvSpPr>
          <p:cNvPr id="38919" name="TextBox 8"/>
          <p:cNvSpPr txBox="1">
            <a:spLocks noChangeArrowheads="1"/>
          </p:cNvSpPr>
          <p:nvPr/>
        </p:nvSpPr>
        <p:spPr bwMode="auto">
          <a:xfrm>
            <a:off x="2411413" y="5157790"/>
            <a:ext cx="1873250" cy="460375"/>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ΕΦΑΡΜΟΓΗ</a:t>
            </a:r>
          </a:p>
          <a:p>
            <a:r>
              <a:rPr lang="el-GR" altLang="en-US" sz="1000">
                <a:latin typeface="Bookman Old Style" pitchFamily="18" charset="0"/>
                <a:cs typeface="Arial" pitchFamily="34" charset="0"/>
              </a:rPr>
              <a:t>ΥΛΟΠΟΙΗΣΗ ΤΗΣ ΛΥΣΗΣ</a:t>
            </a:r>
          </a:p>
        </p:txBody>
      </p:sp>
      <p:sp>
        <p:nvSpPr>
          <p:cNvPr id="38920" name="TextBox 9"/>
          <p:cNvSpPr txBox="1">
            <a:spLocks noChangeArrowheads="1"/>
          </p:cNvSpPr>
          <p:nvPr/>
        </p:nvSpPr>
        <p:spPr bwMode="auto">
          <a:xfrm>
            <a:off x="539750" y="3860802"/>
            <a:ext cx="3095625" cy="677108"/>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ΣΥΛΛΟΓΗ ΣΤΟΙΧΕΙΩΝ –ΕΛΕΓΧΟΣ</a:t>
            </a:r>
          </a:p>
          <a:p>
            <a:r>
              <a:rPr lang="el-GR" altLang="en-US" sz="1000">
                <a:latin typeface="Bookman Old Style" pitchFamily="18" charset="0"/>
                <a:cs typeface="Arial" pitchFamily="34" charset="0"/>
              </a:rPr>
              <a:t>ΠΑΡΑΚΟΛΟΥΘΗΣΗ ΚΑΙ ΕΛΕΓΧΟΣ</a:t>
            </a:r>
          </a:p>
        </p:txBody>
      </p:sp>
      <p:sp>
        <p:nvSpPr>
          <p:cNvPr id="38921" name="TextBox 10"/>
          <p:cNvSpPr txBox="1">
            <a:spLocks noChangeArrowheads="1"/>
          </p:cNvSpPr>
          <p:nvPr/>
        </p:nvSpPr>
        <p:spPr bwMode="auto">
          <a:xfrm>
            <a:off x="971550" y="2349500"/>
            <a:ext cx="1512888" cy="306388"/>
          </a:xfrm>
          <a:prstGeom prst="rect">
            <a:avLst/>
          </a:prstGeom>
          <a:noFill/>
          <a:ln w="9525">
            <a:solidFill>
              <a:srgbClr val="C00000"/>
            </a:solidFill>
            <a:miter lim="800000"/>
            <a:headEnd/>
            <a:tailEnd/>
          </a:ln>
        </p:spPr>
        <p:txBody>
          <a:bodyPr>
            <a:spAutoFit/>
          </a:bodyPr>
          <a:lstStyle/>
          <a:p>
            <a:r>
              <a:rPr lang="el-GR" altLang="en-US" sz="1400" b="1">
                <a:latin typeface="Bookman Old Style" pitchFamily="18" charset="0"/>
                <a:cs typeface="Arial" pitchFamily="34" charset="0"/>
              </a:rPr>
              <a:t>ΑΞΙΟΛΟΓΗΣΗ</a:t>
            </a:r>
          </a:p>
        </p:txBody>
      </p:sp>
      <p:cxnSp>
        <p:nvCxnSpPr>
          <p:cNvPr id="13" name="Ευθύγραμμο βέλος σύνδεσης 12"/>
          <p:cNvCxnSpPr>
            <a:stCxn id="38914" idx="2"/>
            <a:endCxn id="38916" idx="0"/>
          </p:cNvCxnSpPr>
          <p:nvPr/>
        </p:nvCxnSpPr>
        <p:spPr>
          <a:xfrm>
            <a:off x="4392614" y="1781175"/>
            <a:ext cx="3024187" cy="8699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Ευθύγραμμο βέλος σύνδεσης 14"/>
          <p:cNvCxnSpPr>
            <a:stCxn id="38914" idx="3"/>
            <a:endCxn id="38915" idx="1"/>
          </p:cNvCxnSpPr>
          <p:nvPr/>
        </p:nvCxnSpPr>
        <p:spPr>
          <a:xfrm flipV="1">
            <a:off x="5580064" y="1458913"/>
            <a:ext cx="863600" cy="30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p:cNvCxnSpPr>
            <a:stCxn id="38915" idx="2"/>
            <a:endCxn id="38916" idx="0"/>
          </p:cNvCxnSpPr>
          <p:nvPr/>
        </p:nvCxnSpPr>
        <p:spPr>
          <a:xfrm>
            <a:off x="7272338" y="1719263"/>
            <a:ext cx="144462" cy="9318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Ευθύγραμμο βέλος σύνδεσης 18"/>
          <p:cNvCxnSpPr>
            <a:stCxn id="38915" idx="1"/>
            <a:endCxn id="38914" idx="3"/>
          </p:cNvCxnSpPr>
          <p:nvPr/>
        </p:nvCxnSpPr>
        <p:spPr>
          <a:xfrm flipH="1">
            <a:off x="5580064" y="1458913"/>
            <a:ext cx="863600" cy="30162"/>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3" name="Ευθύγραμμο βέλος σύνδεσης 22"/>
          <p:cNvCxnSpPr>
            <a:stCxn id="38916" idx="2"/>
            <a:endCxn id="38917" idx="0"/>
          </p:cNvCxnSpPr>
          <p:nvPr/>
        </p:nvCxnSpPr>
        <p:spPr>
          <a:xfrm flipH="1">
            <a:off x="7164389" y="3113089"/>
            <a:ext cx="252412" cy="8715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Ευθύγραμμο βέλος σύνδεσης 24"/>
          <p:cNvCxnSpPr>
            <a:stCxn id="38917" idx="2"/>
            <a:endCxn id="38918" idx="0"/>
          </p:cNvCxnSpPr>
          <p:nvPr/>
        </p:nvCxnSpPr>
        <p:spPr>
          <a:xfrm flipH="1">
            <a:off x="6264276" y="4292600"/>
            <a:ext cx="900113" cy="1041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Ευθύγραμμο βέλος σύνδεσης 28"/>
          <p:cNvCxnSpPr>
            <a:stCxn id="38918" idx="1"/>
            <a:endCxn id="38919" idx="3"/>
          </p:cNvCxnSpPr>
          <p:nvPr/>
        </p:nvCxnSpPr>
        <p:spPr>
          <a:xfrm flipH="1" flipV="1">
            <a:off x="4284664" y="5387975"/>
            <a:ext cx="935037" cy="254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Ευθύγραμμο βέλος σύνδεσης 30"/>
          <p:cNvCxnSpPr>
            <a:stCxn id="38919" idx="0"/>
            <a:endCxn id="38920" idx="2"/>
          </p:cNvCxnSpPr>
          <p:nvPr/>
        </p:nvCxnSpPr>
        <p:spPr>
          <a:xfrm rot="16200000" flipV="1">
            <a:off x="2407861" y="4217612"/>
            <a:ext cx="619880" cy="126047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Ευθύγραμμο βέλος σύνδεσης 32"/>
          <p:cNvCxnSpPr>
            <a:stCxn id="38920" idx="0"/>
            <a:endCxn id="38921" idx="2"/>
          </p:cNvCxnSpPr>
          <p:nvPr/>
        </p:nvCxnSpPr>
        <p:spPr>
          <a:xfrm rot="16200000" flipV="1">
            <a:off x="1305322" y="3078560"/>
            <a:ext cx="1204914" cy="3595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Ευθύγραμμο βέλος σύνδεσης 34"/>
          <p:cNvCxnSpPr>
            <a:stCxn id="38921" idx="0"/>
            <a:endCxn id="38914" idx="1"/>
          </p:cNvCxnSpPr>
          <p:nvPr/>
        </p:nvCxnSpPr>
        <p:spPr>
          <a:xfrm flipV="1">
            <a:off x="1727201" y="1489077"/>
            <a:ext cx="1476375" cy="860425"/>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37" name="Ευθύγραμμο βέλος σύνδεσης 36"/>
          <p:cNvCxnSpPr>
            <a:stCxn id="38921" idx="3"/>
            <a:endCxn id="38916" idx="1"/>
          </p:cNvCxnSpPr>
          <p:nvPr/>
        </p:nvCxnSpPr>
        <p:spPr>
          <a:xfrm>
            <a:off x="2484439" y="2503488"/>
            <a:ext cx="3671887" cy="37941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9" name="Ευθύγραμμο βέλος σύνδεσης 38"/>
          <p:cNvCxnSpPr>
            <a:stCxn id="38921" idx="3"/>
            <a:endCxn id="38917" idx="1"/>
          </p:cNvCxnSpPr>
          <p:nvPr/>
        </p:nvCxnSpPr>
        <p:spPr>
          <a:xfrm>
            <a:off x="2484439" y="2503490"/>
            <a:ext cx="3527425" cy="1635125"/>
          </a:xfrm>
          <a:prstGeom prst="straightConnector1">
            <a:avLst/>
          </a:prstGeom>
          <a:ln>
            <a:headEnd type="none"/>
            <a:tailEnd type="stealth"/>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p:cNvSpPr>
          <p:nvPr>
            <p:ph type="title"/>
          </p:nvPr>
        </p:nvSpPr>
        <p:spPr/>
        <p:txBody>
          <a:bodyPr/>
          <a:lstStyle/>
          <a:p>
            <a:r>
              <a:rPr lang="el-GR" altLang="en-US" sz="2400" b="1">
                <a:effectLst/>
                <a:latin typeface="Comic Sans MS" pitchFamily="66" charset="0"/>
              </a:rPr>
              <a:t>ΟΜΑΔΙΚΗ ΛΗΨΗ ΑΠΟΦΑΣΗΣ</a:t>
            </a:r>
          </a:p>
        </p:txBody>
      </p:sp>
      <p:graphicFrame>
        <p:nvGraphicFramePr>
          <p:cNvPr id="133164" name="Group 44"/>
          <p:cNvGraphicFramePr>
            <a:graphicFrameLocks noGrp="1"/>
          </p:cNvGraphicFramePr>
          <p:nvPr>
            <p:ph type="tbl" idx="1"/>
          </p:nvPr>
        </p:nvGraphicFramePr>
        <p:xfrm>
          <a:off x="457200" y="1600200"/>
          <a:ext cx="8229600" cy="5068890"/>
        </p:xfrm>
        <a:graphic>
          <a:graphicData uri="http://schemas.openxmlformats.org/drawingml/2006/table">
            <a:tbl>
              <a:tblPr/>
              <a:tblGrid>
                <a:gridCol w="442913">
                  <a:extLst>
                    <a:ext uri="{9D8B030D-6E8A-4147-A177-3AD203B41FA5}">
                      <a16:colId xmlns:a16="http://schemas.microsoft.com/office/drawing/2014/main" val="20000"/>
                    </a:ext>
                  </a:extLst>
                </a:gridCol>
                <a:gridCol w="3671887">
                  <a:extLst>
                    <a:ext uri="{9D8B030D-6E8A-4147-A177-3AD203B41FA5}">
                      <a16:colId xmlns:a16="http://schemas.microsoft.com/office/drawing/2014/main" val="20001"/>
                    </a:ext>
                  </a:extLst>
                </a:gridCol>
                <a:gridCol w="720725">
                  <a:extLst>
                    <a:ext uri="{9D8B030D-6E8A-4147-A177-3AD203B41FA5}">
                      <a16:colId xmlns:a16="http://schemas.microsoft.com/office/drawing/2014/main" val="20002"/>
                    </a:ext>
                  </a:extLst>
                </a:gridCol>
                <a:gridCol w="3394075">
                  <a:extLst>
                    <a:ext uri="{9D8B030D-6E8A-4147-A177-3AD203B41FA5}">
                      <a16:colId xmlns:a16="http://schemas.microsoft.com/office/drawing/2014/main" val="20003"/>
                    </a:ext>
                  </a:extLst>
                </a:gridCol>
              </a:tblGrid>
              <a:tr h="846138">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l-GR" sz="2800" b="0" i="0" u="none" strike="noStrike" cap="none" normalizeH="0" baseline="0" dirty="0">
                        <a:ln>
                          <a:noFill/>
                        </a:ln>
                        <a:solidFill>
                          <a:schemeClr val="tx1"/>
                        </a:solidFill>
                        <a:effectLst/>
                        <a:latin typeface="Calibri" panose="020F050202020403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1" i="0" u="none" strike="noStrike" cap="none" normalizeH="0" baseline="0">
                          <a:ln>
                            <a:noFill/>
                          </a:ln>
                          <a:solidFill>
                            <a:schemeClr val="tx1"/>
                          </a:solidFill>
                          <a:effectLst/>
                          <a:latin typeface="Arial" panose="020B0604020202020204" pitchFamily="34" charset="0"/>
                          <a:cs typeface="Arial" panose="020B0604020202020204" pitchFamily="34" charset="0"/>
                        </a:rPr>
                        <a:t>ΠΛΕΟΝΕΚΤΗΜΑΤΑ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l-GR" sz="2000" b="1" i="0" u="none" strike="noStrike" cap="none" normalizeH="0" baseline="0">
                        <a:ln>
                          <a:noFill/>
                        </a:ln>
                        <a:solidFill>
                          <a:schemeClr val="tx1"/>
                        </a:solidFill>
                        <a:effectLst/>
                        <a:latin typeface="Calibri" panose="020F050202020403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1" i="0" u="none" strike="noStrike" cap="none" normalizeH="0" baseline="0">
                          <a:ln>
                            <a:noFill/>
                          </a:ln>
                          <a:solidFill>
                            <a:schemeClr val="tx1"/>
                          </a:solidFill>
                          <a:effectLst/>
                          <a:latin typeface="Arial" panose="020B0604020202020204" pitchFamily="34" charset="0"/>
                          <a:cs typeface="Arial" panose="020B0604020202020204" pitchFamily="34" charset="0"/>
                        </a:rPr>
                        <a:t>ΜΕΙΟΝΕΚΗΜΑΤΑ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42963">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0" i="0" u="none" strike="noStrike" cap="none" normalizeH="0" baseline="0">
                          <a:ln>
                            <a:noFill/>
                          </a:ln>
                          <a:solidFill>
                            <a:schemeClr val="tx1"/>
                          </a:solidFill>
                          <a:effectLst/>
                          <a:latin typeface="Arial" panose="020B0604020202020204" pitchFamily="34" charset="0"/>
                          <a:cs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Είναι διαθέσιμη περισσότερη πληροφορία και γνώση για το πρόβλημα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Arial" panose="020B060402020202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Κοστίζει περισσότερο, γιατί απαιτείται περισσότερος χρόνος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46138">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0" i="0" u="none" strike="noStrike" cap="none" normalizeH="0" baseline="0">
                          <a:ln>
                            <a:noFill/>
                          </a:ln>
                          <a:solidFill>
                            <a:schemeClr val="tx1"/>
                          </a:solidFill>
                          <a:effectLst/>
                          <a:latin typeface="Arial" panose="020B0604020202020204" pitchFamily="34" charset="0"/>
                          <a:cs typeface="Arial" panose="020B060402020202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Μπορεί να αναπτυχθούν περισσότερες εναλλακτικές  λύσεις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Arial" panose="020B0604020202020204" pitchFamily="34" charset="0"/>
                          <a:cs typeface="Arial" panose="020B060402020202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Μπορεί να μονοπωλήσει τη συζήτηση ένα μόνο άτομο ή λίγα της ομάδας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44550">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0" i="0" u="none" strike="noStrike" cap="none" normalizeH="0" baseline="0">
                          <a:ln>
                            <a:noFill/>
                          </a:ln>
                          <a:solidFill>
                            <a:schemeClr val="tx1"/>
                          </a:solidFill>
                          <a:effectLst/>
                          <a:latin typeface="Arial" panose="020B0604020202020204" pitchFamily="34" charset="0"/>
                          <a:cs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Υπάρχει μεγαλύτερη αποδοχή από τα άτομα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Arial" panose="020B0604020202020204" pitchFamily="34" charset="0"/>
                          <a:cs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Μπορεί να λάβει χώρα η «ομαδική σκέψη»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42963">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0" i="0" u="none" strike="noStrike" cap="none" normalizeH="0" baseline="0">
                          <a:ln>
                            <a:noFill/>
                          </a:ln>
                          <a:solidFill>
                            <a:schemeClr val="tx1"/>
                          </a:solidFill>
                          <a:effectLst/>
                          <a:latin typeface="Arial" panose="020B0604020202020204" pitchFamily="34" charset="0"/>
                          <a:cs typeface="Arial" panose="020B0604020202020204"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Τα άτομα αποκτούν εμπειρία και δεξιότητες για μελλοντική χρήση.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Arial" panose="020B0604020202020204" pitchFamily="34" charset="0"/>
                          <a:cs typeface="Arial" panose="020B060402020202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Μερικές φορές για διάφορους λόγους προτείνουν μια συμβιβαστική λύση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46138">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2000" b="0" i="0" u="none" strike="noStrike" cap="none" normalizeH="0" baseline="0">
                          <a:ln>
                            <a:noFill/>
                          </a:ln>
                          <a:solidFill>
                            <a:schemeClr val="tx1"/>
                          </a:solidFill>
                          <a:effectLst/>
                          <a:latin typeface="Arial" panose="020B0604020202020204" pitchFamily="34" charset="0"/>
                          <a:cs typeface="Arial" panose="020B0604020202020204"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Υπάρχει μεγάλη ικανοποίηση στα μέλη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Arial" panose="020B0604020202020204" pitchFamily="34" charset="0"/>
                          <a:cs typeface="Arial" panose="020B0604020202020204"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l-GR" sz="1600" b="0" i="0" u="none" strike="noStrike" cap="none" normalizeH="0" baseline="0">
                          <a:ln>
                            <a:noFill/>
                          </a:ln>
                          <a:solidFill>
                            <a:schemeClr val="tx1"/>
                          </a:solidFill>
                          <a:effectLst/>
                          <a:latin typeface="Calibri" panose="020F0502020204030204" pitchFamily="34" charset="0"/>
                          <a:cs typeface="Arial" panose="020B0604020202020204" pitchFamily="34" charset="0"/>
                        </a:rPr>
                        <a:t>Υπάρχει μια κοινωνική πίεση για συμμόρφωση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68313" y="2270132"/>
            <a:ext cx="8229600" cy="3302008"/>
          </a:xfrm>
        </p:spPr>
        <p:txBody>
          <a:bodyPr/>
          <a:lstStyle/>
          <a:p>
            <a:pPr eaLnBrk="1" hangingPunct="1">
              <a:lnSpc>
                <a:spcPct val="80000"/>
              </a:lnSpc>
            </a:pPr>
            <a:endParaRPr lang="el-GR" altLang="en-US" sz="1800" dirty="0"/>
          </a:p>
          <a:p>
            <a:pPr algn="ctr" eaLnBrk="1" hangingPunct="1">
              <a:lnSpc>
                <a:spcPct val="80000"/>
              </a:lnSpc>
              <a:buFont typeface="Wingdings" pitchFamily="2" charset="2"/>
              <a:buNone/>
            </a:pPr>
            <a:r>
              <a:rPr lang="el-GR" altLang="en-US" sz="1800" dirty="0"/>
              <a:t>     </a:t>
            </a:r>
            <a:r>
              <a:rPr lang="el-GR" altLang="en-US" dirty="0"/>
              <a:t>Παρόλο που οι περισσότεροι διευθυντές εκπαιδευτικών μονάδων μπορούν να ακολουθήσουν τα βήματα λήψης αποφάσεων που περιγράφηκαν, δεν μπορούν όλοι να φτάσουν στην ίδια ποιότητα απόφασης. Η ικανότητα λήψης αποφάσεων ποικίλλει από άτομο σε άτομο, ενώ διάφορες δυνάμεις μπορούν να εμποδίσουν κάποιον να λάβει τις βέλτιστες αποφάσεις.</a:t>
            </a:r>
          </a:p>
        </p:txBody>
      </p:sp>
      <p:sp>
        <p:nvSpPr>
          <p:cNvPr id="47106" name="Rectangle 2"/>
          <p:cNvSpPr>
            <a:spLocks noGrp="1" noChangeArrowheads="1"/>
          </p:cNvSpPr>
          <p:nvPr>
            <p:ph type="title"/>
          </p:nvPr>
        </p:nvSpPr>
        <p:spPr/>
        <p:txBody>
          <a:bodyPr/>
          <a:lstStyle/>
          <a:p>
            <a:pPr algn="ctr" eaLnBrk="1" hangingPunct="1"/>
            <a:r>
              <a:rPr lang="el-GR" altLang="en-US" sz="3600" b="1" dirty="0">
                <a:solidFill>
                  <a:schemeClr val="accent2">
                    <a:lumMod val="50000"/>
                  </a:schemeClr>
                </a:solidFill>
              </a:rPr>
              <a:t>ΕΠΙΔΡΑΣΕΙΣ </a:t>
            </a:r>
            <a:r>
              <a:rPr altLang="en-US" sz="3600" b="1">
                <a:solidFill>
                  <a:schemeClr val="accent2">
                    <a:lumMod val="50000"/>
                  </a:schemeClr>
                </a:solidFill>
              </a:rPr>
              <a:t>   </a:t>
            </a:r>
            <a:r>
              <a:rPr lang="el-GR" altLang="en-US" sz="3600" b="1" dirty="0">
                <a:solidFill>
                  <a:schemeClr val="accent2">
                    <a:lumMod val="50000"/>
                  </a:schemeClr>
                </a:solidFill>
              </a:rPr>
              <a:t>ΣΤΗ </a:t>
            </a:r>
            <a:r>
              <a:rPr altLang="en-US" sz="3600" b="1">
                <a:solidFill>
                  <a:schemeClr val="accent2">
                    <a:lumMod val="50000"/>
                  </a:schemeClr>
                </a:solidFill>
              </a:rPr>
              <a:t>    </a:t>
            </a:r>
            <a:r>
              <a:rPr lang="el-GR" altLang="en-US" sz="3600" b="1" dirty="0">
                <a:solidFill>
                  <a:schemeClr val="accent2">
                    <a:lumMod val="50000"/>
                  </a:schemeClr>
                </a:solidFill>
              </a:rPr>
              <a:t>ΛΗΨΗ ΑΠΟΦΑΣΕΩΝ</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0" y="260350"/>
            <a:ext cx="9144000" cy="6597650"/>
          </a:xfrm>
        </p:spPr>
        <p:txBody>
          <a:bodyPr/>
          <a:lstStyle/>
          <a:p>
            <a:pPr algn="ctr" eaLnBrk="1" hangingPunct="1">
              <a:buFont typeface="Wingdings" pitchFamily="2" charset="2"/>
              <a:buNone/>
            </a:pPr>
            <a:r>
              <a:rPr lang="el-GR" altLang="en-US" sz="4000" b="1" dirty="0"/>
              <a:t>Όσον αφορά τα ιδιαίτερα χαρακτηριστικά ενός καλού λήπτη αποφάσεων, αυτά είναι τα παρακάτω:</a:t>
            </a:r>
          </a:p>
          <a:p>
            <a:pPr eaLnBrk="1" hangingPunct="1">
              <a:buNone/>
            </a:pPr>
            <a:r>
              <a:rPr lang="el-GR" altLang="en-US" sz="4000" b="1" dirty="0">
                <a:solidFill>
                  <a:schemeClr val="accent2">
                    <a:lumMod val="50000"/>
                  </a:schemeClr>
                </a:solidFill>
              </a:rPr>
              <a:t>α) Η δημιουργική σκέψη στη λήψη αποφάσεων</a:t>
            </a:r>
          </a:p>
          <a:p>
            <a:pPr eaLnBrk="1" hangingPunct="1">
              <a:buNone/>
            </a:pPr>
            <a:r>
              <a:rPr lang="el-GR" altLang="en-US" sz="4000" b="1" dirty="0">
                <a:solidFill>
                  <a:schemeClr val="accent2">
                    <a:lumMod val="50000"/>
                  </a:schemeClr>
                </a:solidFill>
              </a:rPr>
              <a:t>β) Ο επαγγελματισμός στη λήψη αποφάσεων</a:t>
            </a:r>
          </a:p>
          <a:p>
            <a:pPr eaLnBrk="1" hangingPunct="1">
              <a:buNone/>
            </a:pPr>
            <a:r>
              <a:rPr lang="el-GR" altLang="en-US" sz="4000" b="1" dirty="0">
                <a:solidFill>
                  <a:schemeClr val="accent2">
                    <a:lumMod val="50000"/>
                  </a:schemeClr>
                </a:solidFill>
              </a:rPr>
              <a:t>γ) Το θυμικό του λήπτη αποφάσεων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3251">
                                            <p:txEl>
                                              <p:pRg st="1" end="1"/>
                                            </p:txEl>
                                          </p:spTgt>
                                        </p:tgtEl>
                                        <p:attrNameLst>
                                          <p:attrName>style.visibility</p:attrName>
                                        </p:attrNameLst>
                                      </p:cBhvr>
                                      <p:to>
                                        <p:strVal val="visible"/>
                                      </p:to>
                                    </p:set>
                                    <p:animEffect transition="in" filter="checkerboard(across)">
                                      <p:cBhvr>
                                        <p:cTn id="7" dur="2000"/>
                                        <p:tgtEl>
                                          <p:spTgt spid="532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3251">
                                            <p:txEl>
                                              <p:pRg st="2" end="2"/>
                                            </p:txEl>
                                          </p:spTgt>
                                        </p:tgtEl>
                                        <p:attrNameLst>
                                          <p:attrName>style.visibility</p:attrName>
                                        </p:attrNameLst>
                                      </p:cBhvr>
                                      <p:to>
                                        <p:strVal val="visible"/>
                                      </p:to>
                                    </p:set>
                                    <p:animEffect transition="in" filter="checkerboard(across)">
                                      <p:cBhvr>
                                        <p:cTn id="12" dur="2000"/>
                                        <p:tgtEl>
                                          <p:spTgt spid="532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Effect transition="in" filter="checkerboard(across)">
                                      <p:cBhvr>
                                        <p:cTn id="17" dur="20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6" name="Rectangle 14"/>
          <p:cNvSpPr>
            <a:spLocks noGrp="1" noChangeArrowheads="1"/>
          </p:cNvSpPr>
          <p:nvPr>
            <p:ph idx="1"/>
          </p:nvPr>
        </p:nvSpPr>
        <p:spPr>
          <a:xfrm>
            <a:off x="457200" y="404813"/>
            <a:ext cx="8229600" cy="5726112"/>
          </a:xfrm>
        </p:spPr>
        <p:txBody>
          <a:bodyPr/>
          <a:lstStyle/>
          <a:p>
            <a:pPr eaLnBrk="1" hangingPunct="1"/>
            <a:endParaRPr lang="el-GR" altLang="en-US" dirty="0"/>
          </a:p>
          <a:p>
            <a:pPr eaLnBrk="1" hangingPunct="1">
              <a:buNone/>
            </a:pPr>
            <a:r>
              <a:rPr lang="el-GR" altLang="en-US" b="1" dirty="0">
                <a:solidFill>
                  <a:schemeClr val="accent2">
                    <a:lumMod val="50000"/>
                  </a:schemeClr>
                </a:solidFill>
              </a:rPr>
              <a:t>δ) Πρόσθετα χαρακτηριστικά ενός λήπτη αποφάσεων είναι:</a:t>
            </a:r>
          </a:p>
          <a:p>
            <a:pPr eaLnBrk="1" hangingPunct="1">
              <a:buFont typeface="Wingdings" pitchFamily="2" charset="2"/>
              <a:buNone/>
            </a:pPr>
            <a:r>
              <a:rPr lang="el-GR" altLang="en-US" b="1" i="1" dirty="0"/>
              <a:t>-η αυξημένη ικανότητα προσαρμογής σε συνθήκες αλλαγής,</a:t>
            </a:r>
          </a:p>
          <a:p>
            <a:pPr eaLnBrk="1" hangingPunct="1">
              <a:buFont typeface="Wingdings" pitchFamily="2" charset="2"/>
              <a:buNone/>
            </a:pPr>
            <a:r>
              <a:rPr lang="el-GR" altLang="en-US" b="1" i="1" dirty="0"/>
              <a:t>-τα ηγετικά προσόντα του διευθυντή και η αυξημένη αποφασιστικότητά του,</a:t>
            </a:r>
          </a:p>
          <a:p>
            <a:pPr eaLnBrk="1" hangingPunct="1">
              <a:buFont typeface="Wingdings" pitchFamily="2" charset="2"/>
              <a:buNone/>
            </a:pPr>
            <a:r>
              <a:rPr lang="el-GR" altLang="en-US" b="1" i="1" dirty="0"/>
              <a:t>-η επιθυμία ανάληψης ευθυνών,</a:t>
            </a:r>
          </a:p>
          <a:p>
            <a:pPr eaLnBrk="1" hangingPunct="1">
              <a:buFont typeface="Wingdings" pitchFamily="2" charset="2"/>
              <a:buNone/>
            </a:pPr>
            <a:r>
              <a:rPr lang="el-GR" altLang="en-US" b="1" i="1" dirty="0"/>
              <a:t>-η αυξημένη αντοχή (ψυχικό σθένος) και</a:t>
            </a:r>
          </a:p>
          <a:p>
            <a:pPr eaLnBrk="1" hangingPunct="1">
              <a:buFont typeface="Wingdings" pitchFamily="2" charset="2"/>
              <a:buNone/>
            </a:pPr>
            <a:r>
              <a:rPr lang="el-GR" altLang="en-US" b="1" i="1" dirty="0"/>
              <a:t>-η αυξημένη αντιληπτική ικανότητα.</a:t>
            </a:r>
          </a:p>
          <a:p>
            <a:pPr eaLnBrk="1" hangingPunct="1">
              <a:buFont typeface="Wingdings" pitchFamily="2" charset="2"/>
              <a:buNone/>
            </a:pPr>
            <a:endParaRPr lang="el-GR" altLang="en-US" b="1"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 Τίτλος"/>
          <p:cNvSpPr>
            <a:spLocks noGrp="1"/>
          </p:cNvSpPr>
          <p:nvPr>
            <p:ph type="title"/>
          </p:nvPr>
        </p:nvSpPr>
        <p:spPr>
          <a:xfrm>
            <a:off x="457200" y="274640"/>
            <a:ext cx="8229600" cy="725487"/>
          </a:xfrm>
        </p:spPr>
        <p:txBody>
          <a:bodyPr/>
          <a:lstStyle/>
          <a:p>
            <a:pPr algn="ctr"/>
            <a:r>
              <a:rPr lang="el-GR" altLang="en-US" sz="3200" dirty="0">
                <a:effectLst/>
              </a:rPr>
              <a:t>ΕΠΙΔΡΑΣΕΙΣ </a:t>
            </a:r>
            <a:r>
              <a:rPr altLang="en-US" sz="3200">
                <a:effectLst/>
              </a:rPr>
              <a:t> </a:t>
            </a:r>
            <a:r>
              <a:rPr lang="el-GR" altLang="en-US" sz="3200" dirty="0">
                <a:effectLst/>
              </a:rPr>
              <a:t>ΣΤΗ ΛΗΨΗ ΑΠΟΦΑΣΕΩΝ</a:t>
            </a:r>
          </a:p>
        </p:txBody>
      </p:sp>
      <p:sp>
        <p:nvSpPr>
          <p:cNvPr id="4" name="3 - Έλλειψη"/>
          <p:cNvSpPr/>
          <p:nvPr/>
        </p:nvSpPr>
        <p:spPr>
          <a:xfrm>
            <a:off x="4143376" y="2643188"/>
            <a:ext cx="1500188" cy="1428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l-GR" altLang="en-US" sz="1600">
              <a:solidFill>
                <a:srgbClr val="FFFFFF"/>
              </a:solidFill>
              <a:latin typeface="Bookman Old Style" pitchFamily="18" charset="0"/>
            </a:endParaRPr>
          </a:p>
        </p:txBody>
      </p:sp>
      <p:sp>
        <p:nvSpPr>
          <p:cNvPr id="46083" name="4 - TextBox"/>
          <p:cNvSpPr txBox="1">
            <a:spLocks noChangeArrowheads="1"/>
          </p:cNvSpPr>
          <p:nvPr/>
        </p:nvSpPr>
        <p:spPr bwMode="auto">
          <a:xfrm>
            <a:off x="4357688" y="2976565"/>
            <a:ext cx="1285875" cy="738187"/>
          </a:xfrm>
          <a:prstGeom prst="rect">
            <a:avLst/>
          </a:prstGeom>
          <a:noFill/>
          <a:ln w="9525">
            <a:noFill/>
            <a:miter lim="800000"/>
            <a:headEnd/>
            <a:tailEnd/>
          </a:ln>
        </p:spPr>
        <p:txBody>
          <a:bodyPr>
            <a:spAutoFit/>
          </a:bodyPr>
          <a:lstStyle/>
          <a:p>
            <a:r>
              <a:rPr lang="el-GR" altLang="en-US" sz="1400" b="1">
                <a:latin typeface="Bookman Old Style" pitchFamily="18" charset="0"/>
                <a:cs typeface="Arial" pitchFamily="34" charset="0"/>
              </a:rPr>
              <a:t>Άτομο που παίρνει αποφάσεις</a:t>
            </a:r>
          </a:p>
        </p:txBody>
      </p:sp>
      <p:sp>
        <p:nvSpPr>
          <p:cNvPr id="46084" name="5 - TextBox"/>
          <p:cNvSpPr txBox="1">
            <a:spLocks noChangeArrowheads="1"/>
          </p:cNvSpPr>
          <p:nvPr/>
        </p:nvSpPr>
        <p:spPr bwMode="auto">
          <a:xfrm>
            <a:off x="4429125" y="1285876"/>
            <a:ext cx="857250" cy="338554"/>
          </a:xfrm>
          <a:prstGeom prst="rect">
            <a:avLst/>
          </a:prstGeom>
          <a:noFill/>
          <a:ln w="9525">
            <a:noFill/>
            <a:miter lim="800000"/>
            <a:headEnd/>
            <a:tailEnd/>
          </a:ln>
        </p:spPr>
        <p:txBody>
          <a:bodyPr>
            <a:spAutoFit/>
          </a:bodyPr>
          <a:lstStyle/>
          <a:p>
            <a:r>
              <a:rPr lang="el-GR" altLang="en-US" sz="1600" b="1">
                <a:latin typeface="Bookman Old Style" pitchFamily="18" charset="0"/>
                <a:cs typeface="Arial" pitchFamily="34" charset="0"/>
              </a:rPr>
              <a:t>Κρίση </a:t>
            </a:r>
          </a:p>
        </p:txBody>
      </p:sp>
      <p:sp>
        <p:nvSpPr>
          <p:cNvPr id="46085" name="6 - TextBox"/>
          <p:cNvSpPr txBox="1">
            <a:spLocks noChangeArrowheads="1"/>
          </p:cNvSpPr>
          <p:nvPr/>
        </p:nvSpPr>
        <p:spPr bwMode="auto">
          <a:xfrm>
            <a:off x="1428751" y="1876426"/>
            <a:ext cx="1928813" cy="338554"/>
          </a:xfrm>
          <a:prstGeom prst="rect">
            <a:avLst/>
          </a:prstGeom>
          <a:noFill/>
          <a:ln w="9525">
            <a:noFill/>
            <a:miter lim="800000"/>
            <a:headEnd/>
            <a:tailEnd/>
          </a:ln>
        </p:spPr>
        <p:txBody>
          <a:bodyPr>
            <a:spAutoFit/>
          </a:bodyPr>
          <a:lstStyle/>
          <a:p>
            <a:r>
              <a:rPr lang="el-GR" altLang="en-US" sz="1600" b="1">
                <a:latin typeface="Bookman Old Style" pitchFamily="18" charset="0"/>
                <a:cs typeface="Arial" pitchFamily="34" charset="0"/>
              </a:rPr>
              <a:t>Αναβλητικότητα</a:t>
            </a:r>
          </a:p>
        </p:txBody>
      </p:sp>
      <p:sp>
        <p:nvSpPr>
          <p:cNvPr id="46086" name="7 - TextBox"/>
          <p:cNvSpPr txBox="1">
            <a:spLocks noChangeArrowheads="1"/>
          </p:cNvSpPr>
          <p:nvPr/>
        </p:nvSpPr>
        <p:spPr bwMode="auto">
          <a:xfrm>
            <a:off x="6429375" y="1857375"/>
            <a:ext cx="1214459" cy="338138"/>
          </a:xfrm>
          <a:prstGeom prst="rect">
            <a:avLst/>
          </a:prstGeom>
          <a:noFill/>
          <a:ln w="9525">
            <a:noFill/>
            <a:miter lim="800000"/>
            <a:headEnd/>
            <a:tailEnd/>
          </a:ln>
        </p:spPr>
        <p:txBody>
          <a:bodyPr wrap="square">
            <a:spAutoFit/>
          </a:bodyPr>
          <a:lstStyle/>
          <a:p>
            <a:r>
              <a:rPr lang="el-GR" altLang="en-US" sz="1600" b="1" dirty="0">
                <a:latin typeface="Bookman Old Style" pitchFamily="18" charset="0"/>
                <a:cs typeface="Arial" pitchFamily="34" charset="0"/>
              </a:rPr>
              <a:t>Ένστικτο </a:t>
            </a:r>
          </a:p>
        </p:txBody>
      </p:sp>
      <p:sp>
        <p:nvSpPr>
          <p:cNvPr id="46087" name="8 - TextBox"/>
          <p:cNvSpPr txBox="1">
            <a:spLocks noChangeArrowheads="1"/>
          </p:cNvSpPr>
          <p:nvPr/>
        </p:nvSpPr>
        <p:spPr bwMode="auto">
          <a:xfrm>
            <a:off x="6858000" y="3130550"/>
            <a:ext cx="1928842" cy="584200"/>
          </a:xfrm>
          <a:prstGeom prst="rect">
            <a:avLst/>
          </a:prstGeom>
          <a:noFill/>
          <a:ln w="9525">
            <a:noFill/>
            <a:miter lim="800000"/>
            <a:headEnd/>
            <a:tailEnd/>
          </a:ln>
        </p:spPr>
        <p:txBody>
          <a:bodyPr wrap="square">
            <a:spAutoFit/>
          </a:bodyPr>
          <a:lstStyle/>
          <a:p>
            <a:r>
              <a:rPr lang="el-GR" altLang="en-US" sz="1600" b="1" dirty="0">
                <a:latin typeface="Bookman Old Style" pitchFamily="18" charset="0"/>
                <a:cs typeface="Arial" pitchFamily="34" charset="0"/>
              </a:rPr>
              <a:t>Προσωπικότητα και ευφυΐα </a:t>
            </a:r>
          </a:p>
        </p:txBody>
      </p:sp>
      <p:sp>
        <p:nvSpPr>
          <p:cNvPr id="46088" name="9 - TextBox"/>
          <p:cNvSpPr txBox="1">
            <a:spLocks noChangeArrowheads="1"/>
          </p:cNvSpPr>
          <p:nvPr/>
        </p:nvSpPr>
        <p:spPr bwMode="auto">
          <a:xfrm>
            <a:off x="1500188" y="3305175"/>
            <a:ext cx="1143000" cy="338554"/>
          </a:xfrm>
          <a:prstGeom prst="rect">
            <a:avLst/>
          </a:prstGeom>
          <a:noFill/>
          <a:ln w="9525">
            <a:noFill/>
            <a:miter lim="800000"/>
            <a:headEnd/>
            <a:tailEnd/>
          </a:ln>
        </p:spPr>
        <p:txBody>
          <a:bodyPr>
            <a:spAutoFit/>
          </a:bodyPr>
          <a:lstStyle/>
          <a:p>
            <a:r>
              <a:rPr lang="el-GR" altLang="en-US" sz="1600" b="1" dirty="0">
                <a:latin typeface="Bookman Old Style" pitchFamily="18" charset="0"/>
                <a:cs typeface="Arial" pitchFamily="34" charset="0"/>
              </a:rPr>
              <a:t>ΑΞΙΕΣ</a:t>
            </a:r>
          </a:p>
        </p:txBody>
      </p:sp>
      <p:sp>
        <p:nvSpPr>
          <p:cNvPr id="46089" name="10 - TextBox"/>
          <p:cNvSpPr txBox="1">
            <a:spLocks noChangeArrowheads="1"/>
          </p:cNvSpPr>
          <p:nvPr/>
        </p:nvSpPr>
        <p:spPr bwMode="auto">
          <a:xfrm>
            <a:off x="1285853" y="4500565"/>
            <a:ext cx="1714523" cy="579437"/>
          </a:xfrm>
          <a:prstGeom prst="rect">
            <a:avLst/>
          </a:prstGeom>
          <a:noFill/>
          <a:ln w="9525">
            <a:noFill/>
            <a:miter lim="800000"/>
            <a:headEnd/>
            <a:tailEnd/>
          </a:ln>
        </p:spPr>
        <p:txBody>
          <a:bodyPr wrap="square">
            <a:spAutoFit/>
          </a:bodyPr>
          <a:lstStyle/>
          <a:p>
            <a:r>
              <a:rPr lang="el-GR" altLang="en-US" sz="1600" b="1" dirty="0">
                <a:latin typeface="Bookman Old Style" pitchFamily="18" charset="0"/>
                <a:cs typeface="Arial" pitchFamily="34" charset="0"/>
              </a:rPr>
              <a:t>Επίπεδο αβεβαιότητας </a:t>
            </a:r>
          </a:p>
        </p:txBody>
      </p:sp>
      <p:sp>
        <p:nvSpPr>
          <p:cNvPr id="46090" name="11 - TextBox"/>
          <p:cNvSpPr txBox="1">
            <a:spLocks noChangeArrowheads="1"/>
          </p:cNvSpPr>
          <p:nvPr/>
        </p:nvSpPr>
        <p:spPr bwMode="auto">
          <a:xfrm>
            <a:off x="4286251" y="5416550"/>
            <a:ext cx="1357313" cy="579438"/>
          </a:xfrm>
          <a:prstGeom prst="rect">
            <a:avLst/>
          </a:prstGeom>
          <a:noFill/>
          <a:ln w="9525">
            <a:noFill/>
            <a:miter lim="800000"/>
            <a:headEnd/>
            <a:tailEnd/>
          </a:ln>
        </p:spPr>
        <p:txBody>
          <a:bodyPr>
            <a:spAutoFit/>
          </a:bodyPr>
          <a:lstStyle/>
          <a:p>
            <a:r>
              <a:rPr lang="el-GR" altLang="en-US" sz="1600" b="1">
                <a:latin typeface="Bookman Old Style" pitchFamily="18" charset="0"/>
                <a:cs typeface="Arial" pitchFamily="34" charset="0"/>
              </a:rPr>
              <a:t>Πολιτικές εκτιμήσεις </a:t>
            </a:r>
          </a:p>
        </p:txBody>
      </p:sp>
      <p:sp>
        <p:nvSpPr>
          <p:cNvPr id="46091" name="12 - TextBox"/>
          <p:cNvSpPr txBox="1">
            <a:spLocks noChangeArrowheads="1"/>
          </p:cNvSpPr>
          <p:nvPr/>
        </p:nvSpPr>
        <p:spPr bwMode="auto">
          <a:xfrm>
            <a:off x="6643689" y="4702175"/>
            <a:ext cx="1643062" cy="579438"/>
          </a:xfrm>
          <a:prstGeom prst="rect">
            <a:avLst/>
          </a:prstGeom>
          <a:noFill/>
          <a:ln w="9525">
            <a:noFill/>
            <a:miter lim="800000"/>
            <a:headEnd/>
            <a:tailEnd/>
          </a:ln>
        </p:spPr>
        <p:txBody>
          <a:bodyPr>
            <a:spAutoFit/>
          </a:bodyPr>
          <a:lstStyle/>
          <a:p>
            <a:r>
              <a:rPr lang="el-GR" altLang="en-US" sz="1600" b="1">
                <a:latin typeface="Bookman Old Style" pitchFamily="18" charset="0"/>
                <a:cs typeface="Arial" pitchFamily="34" charset="0"/>
              </a:rPr>
              <a:t>Ποιότητα της πληροφορίας </a:t>
            </a:r>
          </a:p>
        </p:txBody>
      </p:sp>
      <p:cxnSp>
        <p:nvCxnSpPr>
          <p:cNvPr id="15" name="14 - Ευθύγραμμο βέλος σύνδεσης"/>
          <p:cNvCxnSpPr>
            <a:stCxn id="46084" idx="2"/>
          </p:cNvCxnSpPr>
          <p:nvPr/>
        </p:nvCxnSpPr>
        <p:spPr>
          <a:xfrm rot="5400000">
            <a:off x="4421397" y="2059198"/>
            <a:ext cx="871120" cy="1586"/>
          </a:xfrm>
          <a:prstGeom prst="straightConnector1">
            <a:avLst/>
          </a:prstGeom>
          <a:ln w="28575">
            <a:solidFill>
              <a:srgbClr val="FF0000"/>
            </a:solidFill>
            <a:prstDash val="solid"/>
            <a:headEnd type="none"/>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a:off x="3357564" y="2214563"/>
            <a:ext cx="785812" cy="5715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rot="5400000">
            <a:off x="5776914" y="2224090"/>
            <a:ext cx="661987" cy="64293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46088" idx="3"/>
          </p:cNvCxnSpPr>
          <p:nvPr/>
        </p:nvCxnSpPr>
        <p:spPr>
          <a:xfrm flipV="1">
            <a:off x="2643189" y="3429000"/>
            <a:ext cx="1214437" cy="4545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rot="5400000" flipH="1" flipV="1">
            <a:off x="4323557" y="4822033"/>
            <a:ext cx="1069975"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p:nvPr/>
        </p:nvCxnSpPr>
        <p:spPr>
          <a:xfrm rot="10800000" flipV="1">
            <a:off x="5929314" y="3422650"/>
            <a:ext cx="928687" cy="63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a:stCxn id="46091" idx="1"/>
          </p:cNvCxnSpPr>
          <p:nvPr/>
        </p:nvCxnSpPr>
        <p:spPr>
          <a:xfrm rot="10800000">
            <a:off x="5643563" y="4087815"/>
            <a:ext cx="1000125" cy="90328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p:nvPr/>
        </p:nvCxnSpPr>
        <p:spPr>
          <a:xfrm flipV="1">
            <a:off x="3073401" y="4059240"/>
            <a:ext cx="1069975" cy="64293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p:txBody>
          <a:bodyPr/>
          <a:lstStyle/>
          <a:p>
            <a:pPr eaLnBrk="1" hangingPunct="1"/>
            <a:endParaRPr lang="en-US" sz="2800" b="1" dirty="0"/>
          </a:p>
          <a:p>
            <a:pPr algn="ctr" eaLnBrk="1" hangingPunct="1">
              <a:buFont typeface="Wingdings" pitchFamily="2" charset="2"/>
              <a:buNone/>
            </a:pPr>
            <a:r>
              <a:rPr lang="el-GR" altLang="en-US" sz="2800" b="1" dirty="0"/>
              <a:t>   Οι έρευνες έδειξαν ότι «η συμμετοχή των εκπαιδευτικών στη διαμόρφωση αποφάσεων βελτιώνει την επικοινωνία, προάγει τη δημοκρατική σκέψη και βοηθά τους δασκάλους να αποκτήσουν εμπειρία σε θέματα σχολικής διοίκησης, συμβάλλει στη βελτίωση της εκπαιδευτικής διαδικασίας και τονώνει το ηθικό των εκπαιδευτικών»</a:t>
            </a:r>
            <a:endParaRPr lang="el-GR" altLang="en-US" sz="2800" dirty="0"/>
          </a:p>
        </p:txBody>
      </p:sp>
      <p:sp>
        <p:nvSpPr>
          <p:cNvPr id="43010" name="Rectangle 2"/>
          <p:cNvSpPr>
            <a:spLocks noGrp="1" noChangeArrowheads="1"/>
          </p:cNvSpPr>
          <p:nvPr>
            <p:ph type="title"/>
          </p:nvPr>
        </p:nvSpPr>
        <p:spPr/>
        <p:txBody>
          <a:bodyPr>
            <a:normAutofit fontScale="90000"/>
          </a:bodyPr>
          <a:lstStyle/>
          <a:p>
            <a:pPr eaLnBrk="1" hangingPunct="1"/>
            <a:r>
              <a:rPr lang="el-GR" altLang="en-US" sz="2800" b="1" dirty="0">
                <a:solidFill>
                  <a:schemeClr val="accent2">
                    <a:lumMod val="75000"/>
                  </a:schemeClr>
                </a:solidFill>
              </a:rPr>
              <a:t>Συμμετοχική διαδικασία λήψης αποφάσεων και Σύλλογος Διδασκόντων - Συμμετοχική διοίκηση στη σχολική μονάδα</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p:txBody>
          <a:bodyPr/>
          <a:lstStyle/>
          <a:p>
            <a:pPr eaLnBrk="1" hangingPunct="1">
              <a:lnSpc>
                <a:spcPct val="80000"/>
              </a:lnSpc>
              <a:buFont typeface="Wingdings" pitchFamily="2" charset="2"/>
              <a:buNone/>
            </a:pPr>
            <a:r>
              <a:rPr lang="el-GR" altLang="en-US" sz="2400" dirty="0"/>
              <a:t> </a:t>
            </a:r>
            <a:r>
              <a:rPr lang="el-GR" altLang="en-US" sz="2400" b="1" dirty="0"/>
              <a:t>Κατά τη διαδικασία λήψης αποφάσεων στα πλαίσια ενός συλλογικού οργάνου , όπως είναι ο Σύλλογος Διδασκόντων, είναι καθοριστικής σημασίας ο ρόλος που διαδραματίζει ο Διευθυντής της σχολικής μονάδας ως πρόεδρος του οργάνου αυτού , σύμφωνα με την κείμενη νομοθεσία . </a:t>
            </a:r>
          </a:p>
          <a:p>
            <a:pPr eaLnBrk="1" hangingPunct="1">
              <a:lnSpc>
                <a:spcPct val="80000"/>
              </a:lnSpc>
              <a:buFont typeface="Wingdings" pitchFamily="2" charset="2"/>
              <a:buNone/>
            </a:pPr>
            <a:r>
              <a:rPr lang="el-GR" altLang="en-US" sz="2400" b="1" dirty="0"/>
              <a:t>Ο Διευθυντής συντονίζει τη διαδικασία , είναι ο κατεξοχήν εισηγητής των θεμάτων στις συνεδριάσεις , κάνει προτάσεις προκειμένου να ληφθούν αποφάσεις για υλοποίηση. «Η απόδοση του απλού διδακτικού προσωπικού εξαρτάται άμεσα από τις ικανότητες του Διευθυντή και από τον τρόπο που ασκεί το ρόλο του»</a:t>
            </a:r>
          </a:p>
        </p:txBody>
      </p:sp>
      <p:sp>
        <p:nvSpPr>
          <p:cNvPr id="50178" name="Rectangle 2"/>
          <p:cNvSpPr>
            <a:spLocks noGrp="1" noChangeArrowheads="1"/>
          </p:cNvSpPr>
          <p:nvPr>
            <p:ph type="title"/>
          </p:nvPr>
        </p:nvSpPr>
        <p:spPr/>
        <p:txBody>
          <a:bodyPr/>
          <a:lstStyle/>
          <a:p>
            <a:pPr eaLnBrk="1" hangingPunct="1"/>
            <a:r>
              <a:rPr lang="el-GR" altLang="en-US" sz="3200" b="1" dirty="0">
                <a:solidFill>
                  <a:schemeClr val="accent2">
                    <a:lumMod val="50000"/>
                  </a:schemeClr>
                </a:solidFill>
              </a:rPr>
              <a:t>Ο ρόλος του Διευθυντή στη συμμετοχική διαδικασία λήψης αποφάσεων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28598" y="1857364"/>
            <a:ext cx="8429684" cy="4500594"/>
          </a:xfrm>
        </p:spPr>
        <p:txBody>
          <a:bodyPr>
            <a:normAutofit/>
          </a:bodyPr>
          <a:lstStyle/>
          <a:p>
            <a:pPr lvl="4" eaLnBrk="1" hangingPunct="1">
              <a:buFont typeface="Wingdings" pitchFamily="2" charset="2"/>
              <a:buNone/>
            </a:pPr>
            <a:endParaRPr lang="el-GR" altLang="en-US" sz="2800" dirty="0">
              <a:solidFill>
                <a:schemeClr val="accent2">
                  <a:lumMod val="50000"/>
                </a:schemeClr>
              </a:solidFill>
            </a:endParaRPr>
          </a:p>
          <a:p>
            <a:r>
              <a:rPr lang="el-GR" altLang="en-US" sz="2800" dirty="0">
                <a:solidFill>
                  <a:schemeClr val="accent2">
                    <a:lumMod val="50000"/>
                  </a:schemeClr>
                </a:solidFill>
                <a:latin typeface="Arial Black" pitchFamily="34" charset="0"/>
              </a:rPr>
              <a:t>ΕΝΔΟΣΧΟΛΙΚΗ ΕΠΙΜΟΡΦΩΣΗ</a:t>
            </a:r>
          </a:p>
          <a:p>
            <a:r>
              <a:rPr lang="el-GR" altLang="en-US" sz="2800" dirty="0">
                <a:solidFill>
                  <a:schemeClr val="accent2">
                    <a:lumMod val="50000"/>
                  </a:schemeClr>
                </a:solidFill>
                <a:latin typeface="Arial Black" pitchFamily="34" charset="0"/>
              </a:rPr>
              <a:t>ΚΑΙΝΟΤΟΜΕΣ ΔΡΑΣΕΙΣ</a:t>
            </a:r>
          </a:p>
          <a:p>
            <a:r>
              <a:rPr lang="el-GR" altLang="en-US" sz="2800" dirty="0">
                <a:solidFill>
                  <a:schemeClr val="accent2">
                    <a:lumMod val="50000"/>
                  </a:schemeClr>
                </a:solidFill>
                <a:latin typeface="Arial Black" pitchFamily="34" charset="0"/>
              </a:rPr>
              <a:t>ΓΙΑ ΜΙΑ ΑΛΛΑΓΗ Ή ΕΙΣΑΓΩΓΗ ΚΑΙΝΟΤΟΜΙΑΣ</a:t>
            </a:r>
          </a:p>
          <a:p>
            <a:r>
              <a:rPr lang="el-GR" altLang="en-US" sz="2800" dirty="0">
                <a:solidFill>
                  <a:schemeClr val="accent2">
                    <a:lumMod val="50000"/>
                  </a:schemeClr>
                </a:solidFill>
                <a:latin typeface="Arial Black" pitchFamily="34" charset="0"/>
              </a:rPr>
              <a:t>Η ΓΙΑ ΤΗ ΧΡΗΣΗ ΝΕΩΝ ΜΕΣΩΝ ΚΑΙ ΤΕΧΝΟΛΟΓΙΩΝ</a:t>
            </a:r>
          </a:p>
          <a:p>
            <a:r>
              <a:rPr lang="el-GR" altLang="en-US" sz="2800" dirty="0">
                <a:solidFill>
                  <a:schemeClr val="accent2">
                    <a:lumMod val="50000"/>
                  </a:schemeClr>
                </a:solidFill>
                <a:latin typeface="Arial Black" pitchFamily="34" charset="0"/>
              </a:rPr>
              <a:t>ΤΗ ΔΙΑΧΕΙΡΙΣΗ ΚΑΙ ΛΕΙΤΟΥΡΓΙΑ ΤΩΝ ΜΟΝΑΔΩΝ </a:t>
            </a:r>
          </a:p>
          <a:p>
            <a:pPr lvl="4" eaLnBrk="1" hangingPunct="1">
              <a:buFont typeface="Wingdings" pitchFamily="2" charset="2"/>
              <a:buNone/>
            </a:pPr>
            <a:endParaRPr lang="el-GR" altLang="en-US" sz="2800" dirty="0">
              <a:solidFill>
                <a:schemeClr val="accent2">
                  <a:lumMod val="50000"/>
                </a:schemeClr>
              </a:solidFill>
              <a:latin typeface="Arial Black" pitchFamily="34" charset="0"/>
            </a:endParaRPr>
          </a:p>
          <a:p>
            <a:pPr lvl="4" eaLnBrk="1" hangingPunct="1">
              <a:buFont typeface="Wingdings" pitchFamily="2" charset="2"/>
              <a:buNone/>
            </a:pPr>
            <a:endParaRPr lang="el-GR" altLang="en-US" sz="2800" dirty="0">
              <a:solidFill>
                <a:schemeClr val="accent2">
                  <a:lumMod val="50000"/>
                </a:schemeClr>
              </a:solidFill>
              <a:latin typeface="Arial Black" pitchFamily="34" charset="0"/>
            </a:endParaRPr>
          </a:p>
          <a:p>
            <a:pPr lvl="4" eaLnBrk="1" hangingPunct="1">
              <a:buFont typeface="Wingdings" pitchFamily="2" charset="2"/>
              <a:buNone/>
            </a:pPr>
            <a:endParaRPr lang="el-GR" altLang="en-US" sz="2800" dirty="0">
              <a:solidFill>
                <a:schemeClr val="accent2">
                  <a:lumMod val="50000"/>
                </a:schemeClr>
              </a:solidFill>
              <a:latin typeface="Arial Black" pitchFamily="34" charset="0"/>
            </a:endParaRPr>
          </a:p>
          <a:p>
            <a:pPr lvl="4" eaLnBrk="1" hangingPunct="1">
              <a:buFont typeface="Wingdings" pitchFamily="2" charset="2"/>
              <a:buNone/>
            </a:pPr>
            <a:endParaRPr lang="el-GR" altLang="en-US" sz="2800" dirty="0">
              <a:solidFill>
                <a:schemeClr val="accent2">
                  <a:lumMod val="50000"/>
                </a:schemeClr>
              </a:solidFill>
              <a:latin typeface="Arial Black" pitchFamily="34" charset="0"/>
            </a:endParaRPr>
          </a:p>
        </p:txBody>
      </p:sp>
      <p:sp>
        <p:nvSpPr>
          <p:cNvPr id="18434" name="Rectangle 2"/>
          <p:cNvSpPr>
            <a:spLocks noGrp="1" noChangeArrowheads="1"/>
          </p:cNvSpPr>
          <p:nvPr>
            <p:ph type="title"/>
          </p:nvPr>
        </p:nvSpPr>
        <p:spPr>
          <a:xfrm>
            <a:off x="457200" y="152400"/>
            <a:ext cx="8229600" cy="704832"/>
          </a:xfrm>
        </p:spPr>
        <p:txBody>
          <a:bodyPr/>
          <a:lstStyle/>
          <a:p>
            <a:pPr eaLnBrk="1" hangingPunct="1"/>
            <a:r>
              <a:rPr lang="el-GR" altLang="en-US" sz="3600" dirty="0">
                <a:solidFill>
                  <a:schemeClr val="accent2">
                    <a:lumMod val="50000"/>
                  </a:schemeClr>
                </a:solidFill>
              </a:rPr>
              <a:t>Έτσι, μπορεί να ληφθούν αποφάσεις για: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 calcmode="lin" valueType="num">
                                      <p:cBhvr additive="base">
                                        <p:cTn id="7" dur="20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1843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20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1843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20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1843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8435">
                                            <p:txEl>
                                              <p:pRg st="4" end="4"/>
                                            </p:txEl>
                                          </p:spTgt>
                                        </p:tgtEl>
                                        <p:attrNameLst>
                                          <p:attrName>style.visibility</p:attrName>
                                        </p:attrNameLst>
                                      </p:cBhvr>
                                      <p:to>
                                        <p:strVal val="visible"/>
                                      </p:to>
                                    </p:set>
                                    <p:anim calcmode="lin" valueType="num">
                                      <p:cBhvr additive="base">
                                        <p:cTn id="25" dur="2000" fill="hold"/>
                                        <p:tgtEl>
                                          <p:spTgt spid="18435">
                                            <p:txEl>
                                              <p:pRg st="4" end="4"/>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1843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2000" fill="hold"/>
                                        <p:tgtEl>
                                          <p:spTgt spid="18435">
                                            <p:txEl>
                                              <p:pRg st="5" end="5"/>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1843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33375"/>
            <a:ext cx="8229600" cy="365125"/>
          </a:xfrm>
        </p:spPr>
        <p:txBody>
          <a:bodyPr/>
          <a:lstStyle/>
          <a:p>
            <a:pPr eaLnBrk="1" hangingPunct="1"/>
            <a:r>
              <a:rPr lang="el-GR" sz="2000" b="1" dirty="0"/>
              <a:t>ΣΥΝΕΔΡΙΑΣΕΙΣ</a:t>
            </a:r>
          </a:p>
        </p:txBody>
      </p:sp>
      <p:sp>
        <p:nvSpPr>
          <p:cNvPr id="29699" name="Rectangle 3"/>
          <p:cNvSpPr>
            <a:spLocks noGrp="1" noChangeArrowheads="1"/>
          </p:cNvSpPr>
          <p:nvPr>
            <p:ph type="body" idx="1"/>
          </p:nvPr>
        </p:nvSpPr>
        <p:spPr>
          <a:xfrm>
            <a:off x="457200" y="1357313"/>
            <a:ext cx="8229600" cy="5072062"/>
          </a:xfrm>
        </p:spPr>
        <p:txBody>
          <a:bodyPr/>
          <a:lstStyle/>
          <a:p>
            <a:pPr eaLnBrk="1" hangingPunct="1">
              <a:lnSpc>
                <a:spcPct val="150000"/>
              </a:lnSpc>
              <a:buFont typeface="Arial" charset="0"/>
              <a:buNone/>
            </a:pPr>
            <a:r>
              <a:rPr lang="el-GR" sz="1800" dirty="0"/>
              <a:t>Η </a:t>
            </a:r>
            <a:r>
              <a:rPr lang="el-GR" sz="1800" b="1" dirty="0"/>
              <a:t>Συνεδρίαση είναι μια διαδικασία </a:t>
            </a:r>
            <a:r>
              <a:rPr lang="el-GR" sz="1800" dirty="0"/>
              <a:t>στην οποία δυο ή περισσότερα άτομα που ανήκουν σε διοικητική μονάδα συγκεντρώνονται για ένα συγκεκριμένο σκοπό</a:t>
            </a:r>
            <a:endParaRPr lang="en-US" sz="1800" dirty="0"/>
          </a:p>
          <a:p>
            <a:pPr eaLnBrk="1" hangingPunct="1">
              <a:lnSpc>
                <a:spcPct val="150000"/>
              </a:lnSpc>
              <a:buFont typeface="Arial" charset="0"/>
              <a:buNone/>
            </a:pPr>
            <a:r>
              <a:rPr lang="el-GR" sz="1800" dirty="0"/>
              <a:t>Οι συνεδριάσεις πραγματοποιούνται γιατί:</a:t>
            </a:r>
          </a:p>
          <a:p>
            <a:pPr eaLnBrk="1" hangingPunct="1">
              <a:lnSpc>
                <a:spcPct val="150000"/>
              </a:lnSpc>
              <a:buFont typeface="Calibri" pitchFamily="34" charset="0"/>
              <a:buAutoNum type="arabicPeriod"/>
            </a:pPr>
            <a:r>
              <a:rPr lang="el-GR" sz="1800" dirty="0"/>
              <a:t>Απαιτούνται από τη λειτουργία και τους κανόνες της επιχείρησης</a:t>
            </a:r>
          </a:p>
          <a:p>
            <a:pPr eaLnBrk="1" hangingPunct="1">
              <a:lnSpc>
                <a:spcPct val="150000"/>
              </a:lnSpc>
              <a:buFont typeface="Calibri" pitchFamily="34" charset="0"/>
              <a:buAutoNum type="arabicPeriod"/>
            </a:pPr>
            <a:r>
              <a:rPr lang="el-GR" sz="1800" dirty="0"/>
              <a:t>Οι </a:t>
            </a:r>
            <a:r>
              <a:rPr lang="el-GR" sz="1800" dirty="0" err="1"/>
              <a:t>μάνατζερς</a:t>
            </a:r>
            <a:r>
              <a:rPr lang="el-GR" sz="1800" dirty="0"/>
              <a:t> πρέπει να πληροφορήσουν τους υφισταμένους τους</a:t>
            </a:r>
          </a:p>
          <a:p>
            <a:pPr eaLnBrk="1" hangingPunct="1">
              <a:lnSpc>
                <a:spcPct val="150000"/>
              </a:lnSpc>
              <a:buFont typeface="Calibri" pitchFamily="34" charset="0"/>
              <a:buAutoNum type="arabicPeriod"/>
            </a:pPr>
            <a:r>
              <a:rPr lang="el-GR" sz="1800" dirty="0"/>
              <a:t>Οι </a:t>
            </a:r>
            <a:r>
              <a:rPr lang="el-GR" sz="1800" dirty="0" err="1"/>
              <a:t>μάνατζερς</a:t>
            </a:r>
            <a:r>
              <a:rPr lang="el-GR" sz="1800" dirty="0"/>
              <a:t> πρέπει να συγκεντρώσουν πληροφορίες και να ανταλλάξουν απόψεις με τους υφισταμένους τους</a:t>
            </a:r>
          </a:p>
          <a:p>
            <a:pPr eaLnBrk="1" hangingPunct="1">
              <a:lnSpc>
                <a:spcPct val="150000"/>
              </a:lnSpc>
              <a:buFont typeface="Calibri" pitchFamily="34" charset="0"/>
              <a:buAutoNum type="arabicPeriod"/>
            </a:pPr>
            <a:r>
              <a:rPr lang="el-GR" sz="1800" dirty="0"/>
              <a:t>Οι </a:t>
            </a:r>
            <a:r>
              <a:rPr lang="el-GR" sz="1800" dirty="0" err="1"/>
              <a:t>μάνατζερς</a:t>
            </a:r>
            <a:r>
              <a:rPr lang="el-GR" sz="1800" dirty="0"/>
              <a:t> πρέπει να πάρουν μια απόφαση και χρειάζονται γι’ αυτό τη γνώμη και την αποδοχή από τους υφισταμένους τους</a:t>
            </a:r>
          </a:p>
          <a:p>
            <a:pPr eaLnBrk="1" hangingPunct="1">
              <a:lnSpc>
                <a:spcPct val="150000"/>
              </a:lnSpc>
              <a:buFont typeface="Calibri" pitchFamily="34" charset="0"/>
              <a:buAutoNum type="arabicPeriod"/>
            </a:pPr>
            <a:r>
              <a:rPr lang="el-GR" sz="1800" dirty="0"/>
              <a:t>Οι </a:t>
            </a:r>
            <a:r>
              <a:rPr lang="el-GR" sz="1800" dirty="0" err="1"/>
              <a:t>μάνατζερς</a:t>
            </a:r>
            <a:r>
              <a:rPr lang="el-GR" sz="1800" dirty="0"/>
              <a:t> πρέπει να επιλύουν τα προβλήματα που παρουσιάζονται στο έργο τους</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r>
              <a:rPr lang="el-GR" sz="2400" b="1"/>
              <a:t>ΜΟΡΦΕΣ ΣΥΝΕΔΡΙΑΣΕΩΝ</a:t>
            </a:r>
          </a:p>
        </p:txBody>
      </p:sp>
      <p:sp>
        <p:nvSpPr>
          <p:cNvPr id="30723" name="2 - Θέση περιεχομένου"/>
          <p:cNvSpPr>
            <a:spLocks noGrp="1"/>
          </p:cNvSpPr>
          <p:nvPr>
            <p:ph idx="1"/>
          </p:nvPr>
        </p:nvSpPr>
        <p:spPr>
          <a:xfrm>
            <a:off x="285750" y="1600200"/>
            <a:ext cx="8715375" cy="4525963"/>
          </a:xfrm>
        </p:spPr>
        <p:txBody>
          <a:bodyPr/>
          <a:lstStyle/>
          <a:p>
            <a:pPr marL="514350" indent="-514350">
              <a:buFont typeface="Calibri" pitchFamily="34" charset="0"/>
              <a:buAutoNum type="arabicPeriod"/>
            </a:pPr>
            <a:r>
              <a:rPr lang="el-GR" sz="2000"/>
              <a:t>Επίσημη μορφή συνεδρίασης</a:t>
            </a:r>
          </a:p>
          <a:p>
            <a:pPr marL="514350" indent="-514350">
              <a:buFont typeface="Calibri" pitchFamily="34" charset="0"/>
              <a:buAutoNum type="arabicPeriod"/>
            </a:pPr>
            <a:r>
              <a:rPr lang="el-GR" sz="2000"/>
              <a:t>Ανεπίσημη μορφή συνεδρίασης</a:t>
            </a:r>
          </a:p>
          <a:p>
            <a:pPr marL="514350" indent="-514350">
              <a:buFont typeface="Arial" charset="0"/>
              <a:buNone/>
            </a:pPr>
            <a:endParaRPr lang="el-GR" sz="2000"/>
          </a:p>
          <a:p>
            <a:pPr marL="514350" indent="-514350">
              <a:buFont typeface="Arial" charset="0"/>
              <a:buNone/>
            </a:pPr>
            <a:r>
              <a:rPr lang="el-GR" sz="2000"/>
              <a:t>Η επιτυχία μιας συνεδρίασης εξαρτάται:</a:t>
            </a:r>
          </a:p>
          <a:p>
            <a:pPr marL="514350" indent="-514350">
              <a:buFont typeface="Calibri" pitchFamily="34" charset="0"/>
              <a:buAutoNum type="arabicPeriod"/>
            </a:pPr>
            <a:r>
              <a:rPr lang="el-GR" sz="2000"/>
              <a:t>Από τα άτομα που συμμετέχουν και από τον τρόπο που συμπεριφέρονται</a:t>
            </a:r>
          </a:p>
          <a:p>
            <a:pPr marL="514350" indent="-514350">
              <a:buFont typeface="Calibri" pitchFamily="34" charset="0"/>
              <a:buAutoNum type="arabicPeriod"/>
            </a:pPr>
            <a:r>
              <a:rPr lang="el-GR" sz="2000"/>
              <a:t>Από το κλίμα μέσα στο οποίο διεξάγεται η συνεδρίαση</a:t>
            </a:r>
          </a:p>
          <a:p>
            <a:pPr marL="514350" indent="-514350">
              <a:buFont typeface="Calibri" pitchFamily="34" charset="0"/>
              <a:buAutoNum type="arabicPeriod"/>
            </a:pPr>
            <a:r>
              <a:rPr lang="el-GR" sz="2000"/>
              <a:t>Από την αποτελεσματικότητα της επικοινωνίας και </a:t>
            </a:r>
          </a:p>
          <a:p>
            <a:pPr marL="514350" indent="-514350">
              <a:buFont typeface="Calibri" pitchFamily="34" charset="0"/>
              <a:buAutoNum type="arabicPeriod"/>
            </a:pPr>
            <a:r>
              <a:rPr lang="el-GR" sz="2000"/>
              <a:t>Από τον αριθμό των ατόμων που συμμετέχουν στη συνεδρίαση</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r>
              <a:rPr lang="el-GR" sz="2400" b="1"/>
              <a:t>ΑΠΟΤΕΛΕΣΜΑΤΙΚΗ ΔΙΕΞΑΓΩΓΗ ΣΥΝΕΔΡΙΑΣΕΩΝ</a:t>
            </a:r>
          </a:p>
        </p:txBody>
      </p:sp>
      <p:sp>
        <p:nvSpPr>
          <p:cNvPr id="31747" name="2 - Θέση περιεχομένου"/>
          <p:cNvSpPr>
            <a:spLocks noGrp="1"/>
          </p:cNvSpPr>
          <p:nvPr>
            <p:ph idx="1"/>
          </p:nvPr>
        </p:nvSpPr>
        <p:spPr>
          <a:xfrm>
            <a:off x="457200" y="1600200"/>
            <a:ext cx="8472488" cy="4525963"/>
          </a:xfrm>
        </p:spPr>
        <p:txBody>
          <a:bodyPr/>
          <a:lstStyle/>
          <a:p>
            <a:pPr>
              <a:buFont typeface="Arial" charset="0"/>
              <a:buNone/>
            </a:pPr>
            <a:r>
              <a:rPr lang="el-GR" sz="1800" b="1"/>
              <a:t>α. Πριν αρχίσει η συνεδρίαση το άτομο οφείλει να αναρωτηθεί:</a:t>
            </a:r>
          </a:p>
          <a:p>
            <a:r>
              <a:rPr lang="el-GR" sz="1800"/>
              <a:t>Γνωρίζω το σκοπό της συνεδρίασης</a:t>
            </a:r>
          </a:p>
          <a:p>
            <a:r>
              <a:rPr lang="el-GR" sz="1800"/>
              <a:t>Γνωρίζω γιατί συμμετέχω</a:t>
            </a:r>
          </a:p>
          <a:p>
            <a:r>
              <a:rPr lang="el-GR" sz="1800"/>
              <a:t>Γνωρίζω τι περιμένουν οι άλλοι από εμένα</a:t>
            </a:r>
          </a:p>
          <a:p>
            <a:pPr>
              <a:buFont typeface="Arial" charset="0"/>
              <a:buNone/>
            </a:pPr>
            <a:r>
              <a:rPr lang="el-GR" sz="1800" b="1"/>
              <a:t>β. Κατά τη διάρκεια της συνεδρίασης</a:t>
            </a:r>
          </a:p>
          <a:p>
            <a:r>
              <a:rPr lang="el-GR" sz="1800"/>
              <a:t>Ελεύθερη ανταλλαγή απόψεων και πληροφοριών</a:t>
            </a:r>
          </a:p>
          <a:p>
            <a:r>
              <a:rPr lang="el-GR" sz="1800"/>
              <a:t>Η επικοινωνία να είναι κατανοητή</a:t>
            </a:r>
          </a:p>
          <a:p>
            <a:r>
              <a:rPr lang="el-GR" sz="1800"/>
              <a:t>Η συμπεριφορά να μην είναι επιθετική και η προσπάθεια της πειθούς είναι κανόνας</a:t>
            </a:r>
          </a:p>
          <a:p>
            <a:r>
              <a:rPr lang="el-GR" sz="1800"/>
              <a:t>Χρειάζεται ψυχραιμία και λογικά επιχειρήματα κατά τη συνεδρίαση</a:t>
            </a:r>
          </a:p>
          <a:p>
            <a:pPr>
              <a:buFont typeface="Arial" charset="0"/>
              <a:buNone/>
            </a:pPr>
            <a:r>
              <a:rPr lang="el-GR" sz="1800" b="1"/>
              <a:t>γ. Μετά τη συνεδρίαση</a:t>
            </a:r>
          </a:p>
          <a:p>
            <a:r>
              <a:rPr lang="el-GR" sz="1800"/>
              <a:t>Αξιολόγηση της συνεδρίασης, επιτυχία των σκοπών </a:t>
            </a:r>
          </a:p>
          <a:p>
            <a:r>
              <a:rPr lang="el-GR" sz="1800"/>
              <a:t>Αναζήτηση των λόγων τυχόν επιτυχίας</a:t>
            </a:r>
          </a:p>
          <a:p>
            <a:r>
              <a:rPr lang="el-GR" sz="1800"/>
              <a:t>Αναζήτηση συμβουλών για τη συνεδρίαση</a:t>
            </a:r>
          </a:p>
          <a:p>
            <a:pPr>
              <a:buFont typeface="Arial" charset="0"/>
              <a:buNone/>
            </a:pPr>
            <a:endParaRPr lang="el-GR" sz="1800"/>
          </a:p>
          <a:p>
            <a:pPr>
              <a:buFont typeface="Arial" charset="0"/>
              <a:buNone/>
            </a:pPr>
            <a:endParaRPr lang="el-GR" sz="18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a:xfrm>
            <a:off x="457200" y="274638"/>
            <a:ext cx="8229600" cy="654050"/>
          </a:xfrm>
        </p:spPr>
        <p:txBody>
          <a:bodyPr/>
          <a:lstStyle/>
          <a:p>
            <a:r>
              <a:rPr lang="el-GR" sz="2400" b="1" dirty="0">
                <a:solidFill>
                  <a:srgbClr val="002060"/>
                </a:solidFill>
              </a:rPr>
              <a:t>ΟΔΗΓΙΕΣ ΓΙΑ ΑΥΤΟΝ ΠΟΥ ΔΙΟΡΓΑΝΩΝΕΙ ΤΗ ΣΥΝΕΔΡΙΑΣΗ</a:t>
            </a:r>
          </a:p>
        </p:txBody>
      </p:sp>
      <p:sp>
        <p:nvSpPr>
          <p:cNvPr id="32771" name="2 - Θέση περιεχομένου"/>
          <p:cNvSpPr>
            <a:spLocks noGrp="1"/>
          </p:cNvSpPr>
          <p:nvPr>
            <p:ph idx="1"/>
          </p:nvPr>
        </p:nvSpPr>
        <p:spPr>
          <a:xfrm>
            <a:off x="457200" y="1000125"/>
            <a:ext cx="8229600" cy="5357813"/>
          </a:xfrm>
        </p:spPr>
        <p:txBody>
          <a:bodyPr/>
          <a:lstStyle/>
          <a:p>
            <a:pPr>
              <a:buFont typeface="Arial" charset="0"/>
              <a:buNone/>
            </a:pPr>
            <a:r>
              <a:rPr lang="el-GR" sz="1800" dirty="0"/>
              <a:t>α. Τον προγραμματισμό</a:t>
            </a:r>
          </a:p>
          <a:p>
            <a:pPr>
              <a:buFont typeface="Arial" charset="0"/>
              <a:buNone/>
            </a:pPr>
            <a:r>
              <a:rPr lang="el-GR" sz="1800" dirty="0"/>
              <a:t>β. Την ημερήσια διάταξη</a:t>
            </a:r>
          </a:p>
          <a:p>
            <a:pPr>
              <a:buFont typeface="Arial" charset="0"/>
              <a:buNone/>
            </a:pPr>
            <a:r>
              <a:rPr lang="el-GR" sz="1800" dirty="0"/>
              <a:t>γ.  Την προετοιμασία και τη διεξαγωγή</a:t>
            </a:r>
          </a:p>
          <a:p>
            <a:r>
              <a:rPr lang="el-GR" sz="1800" dirty="0"/>
              <a:t>Να είναι ακριβής στην ώρα της συνεδρίασης</a:t>
            </a:r>
          </a:p>
          <a:p>
            <a:r>
              <a:rPr lang="el-GR" sz="1800" dirty="0"/>
              <a:t>Να δίνει ιδιαίτερη έμφαση και να ακολουθεί τους κανόνες της σωστής επικοινωνίας</a:t>
            </a:r>
          </a:p>
          <a:p>
            <a:r>
              <a:rPr lang="el-GR" sz="1800" dirty="0"/>
              <a:t>Να ακούει τον συνομιλητή του με προσοχή</a:t>
            </a:r>
          </a:p>
          <a:p>
            <a:r>
              <a:rPr lang="el-GR" sz="1800" dirty="0"/>
              <a:t>Να εξάγει συχνά συμπεράσματα και να ελέγχει τη συζήτηση</a:t>
            </a:r>
          </a:p>
          <a:p>
            <a:r>
              <a:rPr lang="el-GR" sz="1800" dirty="0"/>
              <a:t>Να συνεργάζεται αρμονικά με τα άλλα άτομα</a:t>
            </a:r>
          </a:p>
          <a:p>
            <a:r>
              <a:rPr lang="el-GR" sz="1800" dirty="0"/>
              <a:t>Να είναι δίκαιος, αντικειμενικός στην κρίση του και σταθερός στη γνώμη του</a:t>
            </a:r>
          </a:p>
          <a:p>
            <a:r>
              <a:rPr lang="el-GR" sz="1800" dirty="0"/>
              <a:t>Να διατηρεί το επίπεδο συζήτησης και την πειθαρχία σε υψηλό επίπεδο</a:t>
            </a:r>
          </a:p>
          <a:p>
            <a:r>
              <a:rPr lang="el-GR" sz="1800" dirty="0"/>
              <a:t>Να ενθαρρύνει τη συμμετοχή των μελών στη συζήτηση</a:t>
            </a:r>
          </a:p>
          <a:p>
            <a:r>
              <a:rPr lang="el-GR" sz="1800" dirty="0"/>
              <a:t>Να μπορεί να ελέγχει τις φραστικές διενέξεις που είναι δυνατόν να εκδηλωθούν κατά τη διάρκεια της συνεδρίασης</a:t>
            </a:r>
          </a:p>
          <a:p>
            <a:r>
              <a:rPr lang="el-GR" sz="1800" dirty="0"/>
              <a:t>Να παρατηρεί με προσοχή τα όσα μπορούν να συμβούν στην ομάδα κατά τη διάρκεια της συνεδρίασης</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323850" y="1052515"/>
            <a:ext cx="9467850" cy="5805487"/>
          </a:xfrm>
        </p:spPr>
        <p:txBody>
          <a:bodyPr/>
          <a:lstStyle/>
          <a:p>
            <a:pPr algn="ctr" eaLnBrk="1" hangingPunct="1">
              <a:lnSpc>
                <a:spcPct val="90000"/>
              </a:lnSpc>
              <a:buFont typeface="Wingdings" pitchFamily="2" charset="2"/>
              <a:buNone/>
              <a:defRPr/>
            </a:pPr>
            <a:r>
              <a:rPr lang="el-GR" sz="2800" dirty="0"/>
              <a:t>    </a:t>
            </a:r>
            <a:r>
              <a:rPr lang="el-GR" sz="2800" b="1" dirty="0"/>
              <a:t>Είναι πολύ εύκολο να συμπεράνει κανείς από τα παραπάνω ότι η λήψη απόφασης αποτελεί σύνθετη διαδικασία η οποία στην περίπτωση που δεν αναφέρεται σε απλό διαχειριστικό και επαναλαμβανόμενο χειρισμό ρουτίνας απαιτεί προσοχή και συστηματική διεργασία. Η συσχέτισή της με τον προγραμματισμό, όποιας μορφής και αν είναι αυτός είναι προφανής, ώστε να επιτυγχάνονται με μεγαλύτερη ακρίβεια οι στόχοι που έχουν καθοριστεί. Ένας σωστός μάνατζερ και πολύ περισσότερο ένα διοικητικό στέλεχος εκπαιδευτικού οργανισμού οφείλει να γνωρίζει και να εφαρμόζει όλες τις διαδικασίες λήψης απόφασης επιδιώκοντας κάθε φορά το βέλτιστο αποτέλεσμα. </a:t>
            </a:r>
          </a:p>
        </p:txBody>
      </p:sp>
      <p:sp>
        <p:nvSpPr>
          <p:cNvPr id="64514" name="Rectangle 2"/>
          <p:cNvSpPr>
            <a:spLocks noGrp="1" noChangeArrowheads="1"/>
          </p:cNvSpPr>
          <p:nvPr>
            <p:ph type="title"/>
          </p:nvPr>
        </p:nvSpPr>
        <p:spPr>
          <a:xfrm>
            <a:off x="571472" y="142852"/>
            <a:ext cx="8229600" cy="847708"/>
          </a:xfrm>
        </p:spPr>
        <p:txBody>
          <a:bodyPr>
            <a:normAutofit/>
          </a:bodyPr>
          <a:lstStyle/>
          <a:p>
            <a:pPr algn="ctr" eaLnBrk="1" hangingPunct="1"/>
            <a:r>
              <a:rPr lang="el-GR" altLang="en-US" b="1" dirty="0">
                <a:solidFill>
                  <a:schemeClr val="accent2">
                    <a:lumMod val="50000"/>
                  </a:schemeClr>
                </a:solidFill>
              </a:rPr>
              <a:t>ΣΥΜΠΕΡΑΣΜΑ</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0" y="260350"/>
            <a:ext cx="9144000" cy="6597650"/>
          </a:xfrm>
        </p:spPr>
        <p:txBody>
          <a:bodyPr/>
          <a:lstStyle/>
          <a:p>
            <a:pPr algn="ctr" eaLnBrk="1" hangingPunct="1">
              <a:buFont typeface="Wingdings" pitchFamily="2" charset="2"/>
              <a:buNone/>
            </a:pPr>
            <a:endParaRPr lang="el-GR" altLang="en-US" dirty="0"/>
          </a:p>
          <a:p>
            <a:pPr algn="ctr" eaLnBrk="1" hangingPunct="1">
              <a:buFont typeface="Wingdings" pitchFamily="2" charset="2"/>
              <a:buNone/>
            </a:pPr>
            <a:r>
              <a:rPr lang="el-GR" altLang="en-US" dirty="0"/>
              <a:t>   Παρόλο που κανείς δεν μπορεί να προκαθορίσει την επιτυχία ή την αποτυχία σε σχέση με το αποτέλεσμα λήψης μιας απόφασης είναι απολύτως σίγουρο ότι οι πιθανότητες αυξάνονται ανάλογα με τη γνώση και μεθοδολογία που εφαρμόζεται. Η επίτευξη των στόχων οι οποίοι είναι επακριβώς τεκμηριωμένοι και απολύτως μετρήσιμοι επιτυγχάνονται και μετριούνται μόνο στην περίπτωση που είναι ευδιάκριτοι.      </a:t>
            </a:r>
          </a:p>
          <a:p>
            <a:pPr eaLnBrk="1" hangingPunct="1"/>
            <a:endParaRPr lang="el-GR"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457200" y="714380"/>
            <a:ext cx="8229600" cy="4071942"/>
          </a:xfrm>
        </p:spPr>
        <p:txBody>
          <a:bodyPr/>
          <a:lstStyle/>
          <a:p>
            <a:pPr eaLnBrk="1" hangingPunct="1">
              <a:buFont typeface="Wingdings" pitchFamily="2" charset="2"/>
              <a:buNone/>
            </a:pPr>
            <a:r>
              <a:rPr lang="el-GR" altLang="en-US" dirty="0"/>
              <a:t>  </a:t>
            </a:r>
          </a:p>
          <a:p>
            <a:pPr algn="ctr" eaLnBrk="1" hangingPunct="1">
              <a:buFont typeface="Wingdings" pitchFamily="2" charset="2"/>
              <a:buNone/>
            </a:pPr>
            <a:r>
              <a:rPr lang="el-GR" altLang="en-US" dirty="0"/>
              <a:t>   Γενικότερα, η σχολική μονάδα μόνη της μπορεί, μέσα από τους δικούς της συλλογικούς μηχανισμούς, να χτίσει το μέλλον της. Μέσα από τη δική της δυναμική, που μπορεί να μετατραπεί σε ενέργεια, μπορεί να υποδεχτεί κριτικά την επίσημη εκπαιδευτική πολιτική και μέσα από αυτήν την κριτική να διαμορφώσει τη δική της «εσωτερική» εκπαιδευτική πολιτική. </a:t>
            </a:r>
          </a:p>
          <a:p>
            <a:pPr eaLnBrk="1" hangingPunct="1">
              <a:buFont typeface="Wingdings" pitchFamily="2" charset="2"/>
              <a:buNone/>
            </a:pPr>
            <a:endParaRPr lang="el-G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11188" y="1989140"/>
            <a:ext cx="8229600" cy="4530725"/>
          </a:xfrm>
        </p:spPr>
        <p:txBody>
          <a:bodyPr/>
          <a:lstStyle/>
          <a:p>
            <a:pPr algn="ctr" eaLnBrk="1" hangingPunct="1">
              <a:buFont typeface="Wingdings" pitchFamily="2" charset="2"/>
              <a:buNone/>
            </a:pPr>
            <a:r>
              <a:rPr lang="el-GR" altLang="en-US" sz="4000" b="1" dirty="0"/>
              <a:t>Ανάλογα με τον αριθμό των ατόμων που συμμετέχουν στη διαδικασία λήψης αποφάσεων οι αποφάσεις διακρίνονται σε </a:t>
            </a:r>
            <a:r>
              <a:rPr lang="el-GR" altLang="en-US" sz="4000" b="1" u="sng" dirty="0">
                <a:solidFill>
                  <a:schemeClr val="accent2">
                    <a:lumMod val="50000"/>
                  </a:schemeClr>
                </a:solidFill>
              </a:rPr>
              <a:t>ατομικές</a:t>
            </a:r>
            <a:r>
              <a:rPr lang="el-GR" altLang="en-US" sz="4000" b="1" dirty="0">
                <a:solidFill>
                  <a:schemeClr val="accent2">
                    <a:lumMod val="50000"/>
                  </a:schemeClr>
                </a:solidFill>
              </a:rPr>
              <a:t> </a:t>
            </a:r>
            <a:r>
              <a:rPr lang="el-GR" altLang="en-US" sz="4000" b="1" dirty="0"/>
              <a:t>και </a:t>
            </a:r>
            <a:r>
              <a:rPr lang="el-GR" altLang="en-US" sz="4000" b="1" u="sng" dirty="0">
                <a:solidFill>
                  <a:schemeClr val="accent2">
                    <a:lumMod val="50000"/>
                  </a:schemeClr>
                </a:solidFill>
              </a:rPr>
              <a:t>συλλογικές</a:t>
            </a:r>
            <a:r>
              <a:rPr lang="el-GR" altLang="en-US" sz="4000" b="1" dirty="0">
                <a:solidFill>
                  <a:srgbClr val="FFFF00"/>
                </a:solidFill>
              </a:rPr>
              <a:t> </a:t>
            </a:r>
          </a:p>
        </p:txBody>
      </p:sp>
      <p:sp>
        <p:nvSpPr>
          <p:cNvPr id="20482" name="Rectangle 2"/>
          <p:cNvSpPr>
            <a:spLocks noGrp="1" noChangeArrowheads="1"/>
          </p:cNvSpPr>
          <p:nvPr>
            <p:ph type="title"/>
          </p:nvPr>
        </p:nvSpPr>
        <p:spPr/>
        <p:txBody>
          <a:bodyPr>
            <a:normAutofit fontScale="90000"/>
          </a:bodyPr>
          <a:lstStyle/>
          <a:p>
            <a:pPr eaLnBrk="1" hangingPunct="1"/>
            <a:r>
              <a:rPr lang="el-GR" altLang="en-US" sz="4000" b="1">
                <a:solidFill>
                  <a:srgbClr val="FFFF00"/>
                </a:solidFill>
              </a:rPr>
              <a:t>Είδη αποφάσεων και όργανα λήψης αποφάσεων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57200" y="333375"/>
            <a:ext cx="8229600" cy="5797550"/>
          </a:xfrm>
        </p:spPr>
        <p:txBody>
          <a:bodyPr>
            <a:normAutofit lnSpcReduction="10000"/>
          </a:bodyPr>
          <a:lstStyle/>
          <a:p>
            <a:pPr algn="ctr" eaLnBrk="1" hangingPunct="1">
              <a:buFont typeface="Wingdings" pitchFamily="2" charset="2"/>
              <a:buNone/>
            </a:pPr>
            <a:r>
              <a:rPr lang="en-US" sz="3600" b="1" dirty="0"/>
              <a:t> </a:t>
            </a:r>
            <a:r>
              <a:rPr lang="el-GR" altLang="en-US" sz="3600" b="1" dirty="0"/>
              <a:t>Οι </a:t>
            </a:r>
            <a:r>
              <a:rPr lang="el-GR" altLang="en-US" sz="3600" b="1" u="sng" dirty="0">
                <a:solidFill>
                  <a:schemeClr val="accent2">
                    <a:lumMod val="50000"/>
                  </a:schemeClr>
                </a:solidFill>
              </a:rPr>
              <a:t>ατομικές</a:t>
            </a:r>
            <a:r>
              <a:rPr lang="el-GR" altLang="en-US" sz="3600" b="1" dirty="0"/>
              <a:t> αποφάσεις λαμβάνονται από ένα άτομο (Διευθυντή ή Υποδιευθυντή) σύντομα και αφού αξιοποιήσει όσες πληροφορίες διαθέτει εκείνη τη στιγμή. Η αποτελεσματικότητα των ατομικών αποφάσεων </a:t>
            </a:r>
            <a:r>
              <a:rPr lang="el-GR" altLang="en-US" sz="4000" b="1" i="1" dirty="0">
                <a:solidFill>
                  <a:schemeClr val="accent2">
                    <a:lumMod val="50000"/>
                  </a:schemeClr>
                </a:solidFill>
              </a:rPr>
              <a:t>«εξαρτάται από την προσωπικότητα, την εκπαίδευση και την ικανότητα του ατόμου-στελέχους»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457200" y="476252"/>
            <a:ext cx="8229600" cy="5654675"/>
          </a:xfrm>
        </p:spPr>
        <p:txBody>
          <a:bodyPr/>
          <a:lstStyle/>
          <a:p>
            <a:pPr algn="ctr" eaLnBrk="1" hangingPunct="1">
              <a:lnSpc>
                <a:spcPct val="90000"/>
              </a:lnSpc>
              <a:buFont typeface="Wingdings" pitchFamily="2" charset="2"/>
              <a:buNone/>
            </a:pPr>
            <a:r>
              <a:rPr lang="en-US" dirty="0"/>
              <a:t>  </a:t>
            </a:r>
            <a:r>
              <a:rPr lang="el-GR" altLang="en-US" sz="3600" b="1" dirty="0"/>
              <a:t>Οι </a:t>
            </a:r>
            <a:r>
              <a:rPr lang="el-GR" altLang="en-US" sz="3600" b="1" dirty="0">
                <a:solidFill>
                  <a:schemeClr val="accent2">
                    <a:lumMod val="50000"/>
                  </a:schemeClr>
                </a:solidFill>
              </a:rPr>
              <a:t>συλλογικές</a:t>
            </a:r>
            <a:r>
              <a:rPr lang="el-GR" altLang="en-US" sz="3600" b="1" dirty="0"/>
              <a:t> αποφάσεις λαμβάνονται από ένα σύνολο ατόμων (ομάδα -Σύλλογο). Απαιτούν περισσότερο χρόνο για τη λήψη τους, αλλά υπερέχουν έναντι των ατομικών, επειδή συνήθως οδηγούν σε καταλληλότερες λύσεις, δεδομένου ότι αξιοποιείται </a:t>
            </a:r>
            <a:r>
              <a:rPr lang="el-GR" altLang="en-US" sz="4000" b="1" i="1" dirty="0">
                <a:solidFill>
                  <a:schemeClr val="accent2">
                    <a:lumMod val="50000"/>
                  </a:schemeClr>
                </a:solidFill>
              </a:rPr>
              <a:t>η εμπειρία και η συνέργεια πολλών ατόμων</a:t>
            </a:r>
            <a:r>
              <a:rPr lang="el-GR" altLang="en-US" sz="3600" b="1" dirty="0">
                <a:solidFill>
                  <a:schemeClr val="accent2">
                    <a:lumMod val="50000"/>
                  </a:schemeClr>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908050"/>
            <a:ext cx="8229600" cy="5222875"/>
          </a:xfrm>
        </p:spPr>
        <p:txBody>
          <a:bodyPr>
            <a:normAutofit/>
          </a:bodyPr>
          <a:lstStyle/>
          <a:p>
            <a:pPr algn="ctr" eaLnBrk="1" hangingPunct="1">
              <a:buFont typeface="Wingdings" pitchFamily="2" charset="2"/>
              <a:buNone/>
            </a:pPr>
            <a:r>
              <a:rPr lang="en-US" sz="2800" dirty="0"/>
              <a:t>  </a:t>
            </a:r>
            <a:r>
              <a:rPr lang="el-GR" altLang="en-US" sz="2800" b="1" dirty="0"/>
              <a:t>Η αποτελεσματικότητα μιας συλλογικής ή ατομικής απόφασης κρίνεται με ορισμένα κριτήρια που ορίζουν και την έννοια </a:t>
            </a:r>
            <a:r>
              <a:rPr lang="el-GR" altLang="en-US" sz="2800" b="1" i="1" dirty="0">
                <a:solidFill>
                  <a:schemeClr val="accent2">
                    <a:lumMod val="50000"/>
                  </a:schemeClr>
                </a:solidFill>
              </a:rPr>
              <a:t>«αποτελεσματικότητα» </a:t>
            </a:r>
          </a:p>
          <a:p>
            <a:pPr marL="514350" indent="-514350">
              <a:buClr>
                <a:schemeClr val="tx1"/>
              </a:buClr>
              <a:buFont typeface="+mj-lt"/>
              <a:buAutoNum type="arabicPeriod"/>
            </a:pPr>
            <a:r>
              <a:rPr lang="el-GR" altLang="en-US" sz="2800" b="1" dirty="0">
                <a:solidFill>
                  <a:schemeClr val="accent2">
                    <a:lumMod val="50000"/>
                  </a:schemeClr>
                </a:solidFill>
              </a:rPr>
              <a:t> την ορθότητα και ακρίβεια</a:t>
            </a:r>
            <a:r>
              <a:rPr lang="en-US" sz="2800" b="1" dirty="0">
                <a:solidFill>
                  <a:schemeClr val="accent2">
                    <a:lumMod val="50000"/>
                  </a:schemeClr>
                </a:solidFill>
              </a:rPr>
              <a:t> </a:t>
            </a:r>
          </a:p>
          <a:p>
            <a:pPr marL="514350" indent="-514350">
              <a:buClr>
                <a:schemeClr val="tx1"/>
              </a:buClr>
              <a:buFont typeface="+mj-lt"/>
              <a:buAutoNum type="arabicPeriod"/>
            </a:pPr>
            <a:r>
              <a:rPr lang="en-US" sz="2800" b="1" dirty="0">
                <a:solidFill>
                  <a:schemeClr val="accent2">
                    <a:lumMod val="50000"/>
                  </a:schemeClr>
                </a:solidFill>
              </a:rPr>
              <a:t> </a:t>
            </a:r>
            <a:r>
              <a:rPr lang="el-GR" altLang="en-US" sz="2800" b="1" dirty="0">
                <a:solidFill>
                  <a:schemeClr val="accent2">
                    <a:lumMod val="50000"/>
                  </a:schemeClr>
                </a:solidFill>
              </a:rPr>
              <a:t>την ταχύτητα λήψης μιας </a:t>
            </a:r>
            <a:r>
              <a:rPr lang="en-US" sz="2800" b="1" dirty="0">
                <a:solidFill>
                  <a:schemeClr val="accent2">
                    <a:lumMod val="50000"/>
                  </a:schemeClr>
                </a:solidFill>
              </a:rPr>
              <a:t>   </a:t>
            </a:r>
            <a:r>
              <a:rPr lang="el-GR" altLang="en-US" sz="2800" b="1" dirty="0">
                <a:solidFill>
                  <a:schemeClr val="accent2">
                    <a:lumMod val="50000"/>
                  </a:schemeClr>
                </a:solidFill>
              </a:rPr>
              <a:t>απόφασης </a:t>
            </a:r>
          </a:p>
          <a:p>
            <a:pPr marL="514350" indent="-514350">
              <a:buClr>
                <a:schemeClr val="tx1"/>
              </a:buClr>
              <a:buFont typeface="+mj-lt"/>
              <a:buAutoNum type="arabicPeriod"/>
            </a:pPr>
            <a:r>
              <a:rPr lang="en-US" sz="2800" b="1" dirty="0">
                <a:solidFill>
                  <a:schemeClr val="accent2">
                    <a:lumMod val="50000"/>
                  </a:schemeClr>
                </a:solidFill>
              </a:rPr>
              <a:t> </a:t>
            </a:r>
            <a:r>
              <a:rPr lang="el-GR" altLang="en-US" sz="2800" b="1" dirty="0">
                <a:solidFill>
                  <a:schemeClr val="accent2">
                    <a:lumMod val="50000"/>
                  </a:schemeClr>
                </a:solidFill>
              </a:rPr>
              <a:t>τη δημιουργικότητα</a:t>
            </a:r>
          </a:p>
          <a:p>
            <a:pPr marL="514350" indent="-514350">
              <a:buClr>
                <a:schemeClr val="tx1"/>
              </a:buClr>
              <a:buFont typeface="+mj-lt"/>
              <a:buAutoNum type="arabicPeriod"/>
            </a:pPr>
            <a:r>
              <a:rPr lang="en-US" sz="2800" b="1" dirty="0">
                <a:solidFill>
                  <a:schemeClr val="accent2">
                    <a:lumMod val="50000"/>
                  </a:schemeClr>
                </a:solidFill>
              </a:rPr>
              <a:t> </a:t>
            </a:r>
            <a:r>
              <a:rPr lang="el-GR" altLang="en-US" sz="2800" b="1" dirty="0">
                <a:solidFill>
                  <a:schemeClr val="accent2">
                    <a:lumMod val="50000"/>
                  </a:schemeClr>
                </a:solidFill>
              </a:rPr>
              <a:t>το βαθμό αποδοχής</a:t>
            </a:r>
          </a:p>
          <a:p>
            <a:pPr marL="514350" indent="-514350">
              <a:buClr>
                <a:schemeClr val="tx1"/>
              </a:buClr>
              <a:buFont typeface="+mj-lt"/>
              <a:buAutoNum type="arabicPeriod"/>
            </a:pPr>
            <a:r>
              <a:rPr lang="en-US" sz="2800" b="1" dirty="0">
                <a:solidFill>
                  <a:schemeClr val="accent2">
                    <a:lumMod val="50000"/>
                  </a:schemeClr>
                </a:solidFill>
              </a:rPr>
              <a:t> </a:t>
            </a:r>
            <a:r>
              <a:rPr lang="el-GR" altLang="en-US" sz="2800" b="1" dirty="0">
                <a:solidFill>
                  <a:schemeClr val="accent2">
                    <a:lumMod val="50000"/>
                  </a:schemeClr>
                </a:solidFill>
              </a:rPr>
              <a:t>την αποδοτικότητα</a:t>
            </a:r>
          </a:p>
          <a:p>
            <a:pPr algn="ctr" eaLnBrk="1" hangingPunct="1">
              <a:buFont typeface="Wingdings" pitchFamily="2" charset="2"/>
              <a:buNone/>
            </a:pPr>
            <a:endParaRPr lang="el-GR" altLang="en-US" sz="2800" b="1" i="1"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0" y="928694"/>
            <a:ext cx="9144000" cy="5000636"/>
          </a:xfrm>
        </p:spPr>
        <p:txBody>
          <a:bodyPr>
            <a:normAutofit fontScale="92500" lnSpcReduction="10000"/>
          </a:bodyPr>
          <a:lstStyle/>
          <a:p>
            <a:pPr eaLnBrk="1" hangingPunct="1">
              <a:lnSpc>
                <a:spcPct val="90000"/>
              </a:lnSpc>
              <a:buFont typeface="Wingdings" pitchFamily="2" charset="2"/>
              <a:buNone/>
            </a:pPr>
            <a:r>
              <a:rPr lang="el-GR" altLang="en-US" b="1" dirty="0"/>
              <a:t>Με βάση το βαθμό σταθερότητας ο </a:t>
            </a:r>
            <a:r>
              <a:rPr lang="el-GR" altLang="en-US" b="1" dirty="0" err="1"/>
              <a:t>Σαΐτης</a:t>
            </a:r>
            <a:r>
              <a:rPr lang="el-GR" altLang="en-US" b="1" dirty="0"/>
              <a:t>  (2005:113-114 ) και η </a:t>
            </a:r>
            <a:r>
              <a:rPr lang="el-GR" altLang="en-US" b="1" dirty="0" err="1"/>
              <a:t>Μπρίνια</a:t>
            </a:r>
            <a:r>
              <a:rPr lang="el-GR" altLang="en-US" b="1" dirty="0"/>
              <a:t> (2008:204)  κατατάσσει τις αποφάσεις σε:</a:t>
            </a:r>
          </a:p>
          <a:p>
            <a:pPr algn="ctr" eaLnBrk="1" hangingPunct="1">
              <a:lnSpc>
                <a:spcPct val="90000"/>
              </a:lnSpc>
              <a:buFont typeface="Wingdings" pitchFamily="2" charset="2"/>
              <a:buNone/>
            </a:pPr>
            <a:endParaRPr lang="el-GR" altLang="en-US" b="1" dirty="0"/>
          </a:p>
          <a:p>
            <a:pPr eaLnBrk="1" hangingPunct="1">
              <a:lnSpc>
                <a:spcPct val="90000"/>
              </a:lnSpc>
              <a:buFont typeface="Wingdings" pitchFamily="2" charset="2"/>
              <a:buNone/>
            </a:pPr>
            <a:r>
              <a:rPr lang="el-GR" altLang="en-US" b="1" u="sng" dirty="0">
                <a:solidFill>
                  <a:srgbClr val="FFFF00"/>
                </a:solidFill>
              </a:rPr>
              <a:t>προγραμματισμένες</a:t>
            </a:r>
            <a:r>
              <a:rPr lang="el-GR" altLang="en-US" b="1" dirty="0">
                <a:solidFill>
                  <a:srgbClr val="FFFF00"/>
                </a:solidFill>
              </a:rPr>
              <a:t> </a:t>
            </a:r>
            <a:r>
              <a:rPr lang="el-GR" altLang="en-US" b="1" dirty="0"/>
              <a:t>που αποτελούν διαδικασίες τυποποιημένες και αφορούν καθημερινά προβλήματα της λειτουργίας των εκπαιδευτικών μονάδων (π.χ. οι εγγραφές, το ωρολόγιο πρόγραμμα, η κατανομή αρμοδιοτήτων στους εκπαιδευτικούς στην πρώτη παιδαγωγική συνεδρίαση του Σ.Δ.)</a:t>
            </a:r>
          </a:p>
          <a:p>
            <a:pPr>
              <a:lnSpc>
                <a:spcPct val="90000"/>
              </a:lnSpc>
              <a:buNone/>
            </a:pPr>
            <a:r>
              <a:rPr lang="el-GR" altLang="en-US" b="1" u="sng" dirty="0">
                <a:solidFill>
                  <a:srgbClr val="FFFF00"/>
                </a:solidFill>
              </a:rPr>
              <a:t>απρογραμμάτιστες</a:t>
            </a:r>
            <a:r>
              <a:rPr lang="el-GR" altLang="en-US" b="1" dirty="0"/>
              <a:t> οι οποίες λαμβάνονται σε έκρυθμες καταστάσεις ή αναφέρονται σε αβέβαιες και καινούριες καταστάσεις για τον εκπαιδευτικό οργανισμό (π.χ. καταλήψεις σχολείων δευτεροβάθμιας εκπαίδευσης, η απρόσμενη επίσκεψη ενός ηγετικού στελέχους της εκπαίδευσης η αλλαγή θεσμικού πλαισίου εισαγωγή μιας νέας διδακτικής μεθόδου ή νέων σχολικών εγχειριδίων )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343</TotalTime>
  <Pages>0</Pages>
  <Words>3367</Words>
  <Characters>0</Characters>
  <Application>Microsoft Office PowerPoint</Application>
  <DocSecurity>0</DocSecurity>
  <PresentationFormat>Προβολή στην οθόνη (4:3)</PresentationFormat>
  <Lines>0</Lines>
  <Paragraphs>265</Paragraphs>
  <Slides>46</Slides>
  <Notes>4</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46</vt:i4>
      </vt:variant>
    </vt:vector>
  </HeadingPairs>
  <TitlesOfParts>
    <vt:vector size="55" baseType="lpstr">
      <vt:lpstr>Arial</vt:lpstr>
      <vt:lpstr>Arial Black</vt:lpstr>
      <vt:lpstr>Bookman Old Style</vt:lpstr>
      <vt:lpstr>Calibri</vt:lpstr>
      <vt:lpstr>Comic Sans MS</vt:lpstr>
      <vt:lpstr>Constantia</vt:lpstr>
      <vt:lpstr>Wingdings</vt:lpstr>
      <vt:lpstr>Wingdings 2</vt:lpstr>
      <vt:lpstr>Χαρτί</vt:lpstr>
      <vt:lpstr>Η λήψη απόφασης στη σχολική μονάδα</vt:lpstr>
      <vt:lpstr>ΛΗΨΗ ΑΠΟΦΑΣΗΣ:</vt:lpstr>
      <vt:lpstr>Παρουσίαση του PowerPoint</vt:lpstr>
      <vt:lpstr>Έτσι, μπορεί να ληφθούν αποφάσεις για:</vt:lpstr>
      <vt:lpstr>Είδη αποφάσεων και όργανα λήψης αποφάσεων</vt:lpstr>
      <vt:lpstr>Παρουσίαση του PowerPoint</vt:lpstr>
      <vt:lpstr>Παρουσίαση του PowerPoint</vt:lpstr>
      <vt:lpstr>Παρουσίαση του PowerPoint</vt:lpstr>
      <vt:lpstr>Παρουσίαση του PowerPoint</vt:lpstr>
      <vt:lpstr>ΚΑΤΗΓΟΡΙΕΣ ΑΠΟΦΑΣΕΩΝ</vt:lpstr>
      <vt:lpstr>Παρουσίαση του PowerPoint</vt:lpstr>
      <vt:lpstr> Σε έναν οργανισμό διακρίνονται τρία επίπεδα λήψης αποφάσεων: στρατηγικό, διαχειριστικό, λειτουργικό . Οι αποφάσεις αντίστοιχα διακρίνονται στις εξής κατηγορίες: </vt:lpstr>
      <vt:lpstr>Παρουσίαση του PowerPoint</vt:lpstr>
      <vt:lpstr>Παρουσίαση του PowerPoint</vt:lpstr>
      <vt:lpstr>Μοντέλα , τρόποι λήψης αποφάσεων.</vt:lpstr>
      <vt:lpstr> Στην ταξινόμηση των Vroom και Yetton στηρίζονται οι Everard &amp; Morris (1999: 72­74) οι οποίοι περιγράφουν τέσσερις βασικούς τρόπους λήψης αποφάσεων που συνήθως λαμβάνουν χώρα στο περιβάλλον των εκπαιδευτικών οργανισμών:</vt:lpstr>
      <vt:lpstr>Παρουσίαση του PowerPoint</vt:lpstr>
      <vt:lpstr>ΔΙΑΔΙΚΑΣΙΑ ΛΗΨΗΣ ΑΠΟΦΑΣΕΩΝ </vt:lpstr>
      <vt:lpstr>Παρουσίαση του PowerPoint</vt:lpstr>
      <vt:lpstr>Παρουσίαση του PowerPoint</vt:lpstr>
      <vt:lpstr>ΑΝΑΓΝΩΡΙΣΗ ΚΑΙ ΔΙΑΓΝΩΣΗ ΤΟΥ ΠΡΟΒΛΗΜΑΤΟΣ</vt:lpstr>
      <vt:lpstr>ΟΡΙΣΜΟΣ  ΤΟΥ  ΠΡΟΒΛΗΜΑΤΟΣ</vt:lpstr>
      <vt:lpstr>ΔΙΕΡΕΥΝΗΣΗ ΚΑΙ ΑΝΑΠΤΥΞΗ ΕΝΑΛΛΑΚΤΙΚΩΝ ΛΥΣΕΩΝ ΤΟΥ ΠΡΟΒΛΗΜΑΤΟΣ</vt:lpstr>
      <vt:lpstr>ΑΞΙΟΛΟΓΗΣΗ  ΚΑΙ  ΕΠΙΛΟΓΗ  ΤΗΣ ΠΡΟΣΦΟΡΟΤΕΡΗΣ  ΛΥΣΗΣ</vt:lpstr>
      <vt:lpstr>ΕΦΑΡΜΟΓΗ    ΤΗΣ   ΑΠΟΦΑΣΗΣ</vt:lpstr>
      <vt:lpstr>ΑΞΙΟΛΟΓΗΣΗ ΤΟΥ ΑΠΟΤΕΛΕΣΜΑΤΟΣ</vt:lpstr>
      <vt:lpstr>ΜΕΘΟΔΟΙ ΚΑΙ ΤΕΧΝΙΚΕΣ ΛΗΨΗΣ ΕΚΠΑΙΔΕΥΤΙΚΩΝ ΑΠΟΦΑΣΕΩΝ </vt:lpstr>
      <vt:lpstr> Ως τέτοια εργαλεία θα μπορούσαν να αναφερθούν ενδεικτικά και συνοπτικά τα εξής: </vt:lpstr>
      <vt:lpstr>Η ΜΕΘΟΔΟΣ ΠΡΟΣΟΜΟΙΩΣΗΣ ΚΑΙ ΜΟΝΤΕΛΩΝ</vt:lpstr>
      <vt:lpstr>Ο ΚΑΤΑΙΓΙΣΜΟΣ     ΙΔΕΩΝ (BRAINSTORMING)</vt:lpstr>
      <vt:lpstr>Η ΤΕΧΝΙΚΗ ΤΩΝ ΔΕΛΦΩΝ</vt:lpstr>
      <vt:lpstr>ΛΗΨΗ ΑΠΟΦΑΣΗΣ</vt:lpstr>
      <vt:lpstr>ΟΜΑΔΙΚΗ ΛΗΨΗ ΑΠΟΦΑΣΗΣ</vt:lpstr>
      <vt:lpstr>ΕΠΙΔΡΑΣΕΙΣ    ΣΤΗ     ΛΗΨΗ ΑΠΟΦΑΣΕΩΝ</vt:lpstr>
      <vt:lpstr>Παρουσίαση του PowerPoint</vt:lpstr>
      <vt:lpstr>Παρουσίαση του PowerPoint</vt:lpstr>
      <vt:lpstr>ΕΠΙΔΡΑΣΕΙΣ  ΣΤΗ ΛΗΨΗ ΑΠΟΦΑΣΕΩΝ</vt:lpstr>
      <vt:lpstr>Συμμετοχική διαδικασία λήψης αποφάσεων και Σύλλογος Διδασκόντων - Συμμετοχική διοίκηση στη σχολική μονάδα</vt:lpstr>
      <vt:lpstr>Ο ρόλος του Διευθυντή στη συμμετοχική διαδικασία λήψης αποφάσεων</vt:lpstr>
      <vt:lpstr>ΣΥΝΕΔΡΙΑΣΕΙΣ</vt:lpstr>
      <vt:lpstr>ΜΟΡΦΕΣ ΣΥΝΕΔΡΙΑΣΕΩΝ</vt:lpstr>
      <vt:lpstr>ΑΠΟΤΕΛΕΣΜΑΤΙΚΗ ΔΙΕΞΑΓΩΓΗ ΣΥΝΕΔΡΙΑΣΕΩΝ</vt:lpstr>
      <vt:lpstr>ΟΔΗΓΙΕΣ ΓΙΑ ΑΥΤΟΝ ΠΟΥ ΔΙΟΡΓΑΝΩΝΕΙ ΤΗ ΣΥΝΕΔΡΙΑΣΗ</vt:lpstr>
      <vt:lpstr>ΣΥΜΠΕΡΑΣΜΑ</vt:lpstr>
      <vt:lpstr>Παρουσίαση του PowerPoint</vt:lpstr>
      <vt:lpstr>Παρουσίαση του PowerPoint</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λήψη απόφασης στη σχολική κοινότητα</dc:title>
  <dc:creator>Owner</dc:creator>
  <cp:lastModifiedBy>gpapako@o365.uoa.gr</cp:lastModifiedBy>
  <cp:revision>33</cp:revision>
  <dcterms:created xsi:type="dcterms:W3CDTF">2014-06-26T23:51:23Z</dcterms:created>
  <dcterms:modified xsi:type="dcterms:W3CDTF">2024-01-20T22:00:43Z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1033-10.2.0.5804</vt:lpwstr>
  </property>
</Properties>
</file>