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3" r:id="rId8"/>
    <p:sldId id="265" r:id="rId9"/>
    <p:sldId id="266" r:id="rId10"/>
    <p:sldId id="267" r:id="rId11"/>
    <p:sldId id="268" r:id="rId12"/>
    <p:sldId id="262" r:id="rId13"/>
    <p:sldId id="261"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01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856944A-8A8F-47C1-91D5-416F5520178B}" type="datetimeFigureOut">
              <a:rPr lang="el-GR" smtClean="0"/>
              <a:pPr/>
              <a:t>6/11/2015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A5A2FC07-CD33-49E6-8384-F1CB71A3BB4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56944A-8A8F-47C1-91D5-416F5520178B}" type="datetimeFigureOut">
              <a:rPr lang="el-GR" smtClean="0"/>
              <a:pPr/>
              <a:t>6/11/2015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2FC07-CD33-49E6-8384-F1CB71A3BB4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3000" r="-13000"/>
          </a:stretch>
        </a:blipFill>
        <a:effectLst/>
      </p:bgPr>
    </p:bg>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sz="6600" dirty="0" smtClean="0">
                <a:latin typeface="Georgia" pitchFamily="18" charset="0"/>
              </a:rPr>
              <a:t>Ευθανασία</a:t>
            </a:r>
            <a:endParaRPr lang="el-GR" sz="6600" dirty="0">
              <a:latin typeface="Georgia" pitchFamily="18" charset="0"/>
            </a:endParaRPr>
          </a:p>
        </p:txBody>
      </p:sp>
      <p:sp>
        <p:nvSpPr>
          <p:cNvPr id="3" name="2 - Υπότιτλος"/>
          <p:cNvSpPr>
            <a:spLocks noGrp="1"/>
          </p:cNvSpPr>
          <p:nvPr>
            <p:ph type="subTitle" idx="1"/>
          </p:nvPr>
        </p:nvSpPr>
        <p:spPr>
          <a:xfrm>
            <a:off x="1371600" y="5319738"/>
            <a:ext cx="6400800" cy="1752600"/>
          </a:xfrm>
        </p:spPr>
        <p:txBody>
          <a:bodyPr>
            <a:normAutofit fontScale="92500"/>
          </a:bodyPr>
          <a:lstStyle/>
          <a:p>
            <a:r>
              <a:rPr lang="el-GR" dirty="0" smtClean="0">
                <a:solidFill>
                  <a:schemeClr val="tx1"/>
                </a:solidFill>
                <a:latin typeface="Georgia" pitchFamily="18" charset="0"/>
              </a:rPr>
              <a:t>Ευάγγελος Δ. Πρωτοπαπαδάκης</a:t>
            </a:r>
          </a:p>
          <a:p>
            <a:r>
              <a:rPr lang="el-GR" sz="2400" dirty="0" smtClean="0">
                <a:solidFill>
                  <a:schemeClr val="tx1"/>
                </a:solidFill>
                <a:latin typeface="Georgia" pitchFamily="18" charset="0"/>
              </a:rPr>
              <a:t>Επίκουρος Καθηγητής Εφαρμοσμένης Ηθικής</a:t>
            </a:r>
          </a:p>
          <a:p>
            <a:r>
              <a:rPr lang="el-GR" sz="2400" dirty="0" smtClean="0">
                <a:solidFill>
                  <a:schemeClr val="tx1"/>
                </a:solidFill>
                <a:latin typeface="Georgia" pitchFamily="18" charset="0"/>
              </a:rPr>
              <a:t>Εθνικό και Καποδιστριακό Πανεπιστήμιο Αθηνών</a:t>
            </a:r>
            <a:endParaRPr lang="el-GR" sz="2400" dirty="0">
              <a:solidFill>
                <a:schemeClr val="tx1"/>
              </a:solidFill>
              <a:latin typeface="Georgi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lvl="1" algn="ctr" rtl="0">
              <a:spcBef>
                <a:spcPct val="0"/>
              </a:spcBef>
            </a:pPr>
            <a:r>
              <a:rPr lang="en-US" sz="2800" kern="1200" dirty="0" smtClean="0">
                <a:solidFill>
                  <a:schemeClr val="accent4"/>
                </a:solidFill>
                <a:latin typeface="Georgia" pitchFamily="18" charset="0"/>
                <a:ea typeface="+mj-ea"/>
                <a:cs typeface="+mj-cs"/>
              </a:rPr>
              <a:t/>
            </a:r>
            <a:br>
              <a:rPr lang="en-US" sz="2800" kern="1200" dirty="0" smtClean="0">
                <a:solidFill>
                  <a:schemeClr val="accent4"/>
                </a:solidFill>
                <a:latin typeface="Georgia" pitchFamily="18" charset="0"/>
                <a:ea typeface="+mj-ea"/>
                <a:cs typeface="+mj-cs"/>
              </a:rPr>
            </a:br>
            <a:r>
              <a:rPr lang="el-GR" sz="2800" kern="1200" dirty="0" smtClean="0">
                <a:solidFill>
                  <a:schemeClr val="accent4"/>
                </a:solidFill>
                <a:latin typeface="Georgia" pitchFamily="18" charset="0"/>
                <a:ea typeface="+mj-ea"/>
                <a:cs typeface="+mj-cs"/>
              </a:rPr>
              <a:t>Το </a:t>
            </a:r>
            <a:r>
              <a:rPr lang="el-GR" sz="2800" kern="1200" dirty="0">
                <a:solidFill>
                  <a:schemeClr val="accent4"/>
                </a:solidFill>
                <a:latin typeface="Georgia" pitchFamily="18" charset="0"/>
                <a:ea typeface="+mj-ea"/>
                <a:cs typeface="+mj-cs"/>
              </a:rPr>
              <a:t>ιατρικό καθήκον (</a:t>
            </a:r>
            <a:r>
              <a:rPr lang="en-US" sz="2800" kern="1200" dirty="0" err="1">
                <a:solidFill>
                  <a:schemeClr val="accent4"/>
                </a:solidFill>
                <a:latin typeface="Georgia" pitchFamily="18" charset="0"/>
                <a:ea typeface="+mj-ea"/>
                <a:cs typeface="+mj-cs"/>
              </a:rPr>
              <a:t>primum</a:t>
            </a:r>
            <a:r>
              <a:rPr lang="en-US" sz="2800" kern="1200" dirty="0">
                <a:solidFill>
                  <a:schemeClr val="accent4"/>
                </a:solidFill>
                <a:latin typeface="Georgia" pitchFamily="18" charset="0"/>
                <a:ea typeface="+mj-ea"/>
                <a:cs typeface="+mj-cs"/>
              </a:rPr>
              <a:t> non </a:t>
            </a:r>
            <a:r>
              <a:rPr lang="en-US" sz="2800" kern="1200" dirty="0" err="1">
                <a:solidFill>
                  <a:schemeClr val="accent4"/>
                </a:solidFill>
                <a:latin typeface="Georgia" pitchFamily="18" charset="0"/>
                <a:ea typeface="+mj-ea"/>
                <a:cs typeface="+mj-cs"/>
              </a:rPr>
              <a:t>nocere</a:t>
            </a:r>
            <a:r>
              <a:rPr lang="en-US" sz="2800" kern="1200" dirty="0">
                <a:solidFill>
                  <a:schemeClr val="accent4"/>
                </a:solidFill>
                <a:latin typeface="Georgia" pitchFamily="18" charset="0"/>
                <a:ea typeface="+mj-ea"/>
                <a:cs typeface="+mj-cs"/>
              </a:rPr>
              <a:t> </a:t>
            </a:r>
            <a:r>
              <a:rPr lang="el-GR" sz="2800" kern="1200" dirty="0">
                <a:solidFill>
                  <a:schemeClr val="accent4"/>
                </a:solidFill>
                <a:latin typeface="Georgia" pitchFamily="18" charset="0"/>
                <a:ea typeface="+mj-ea"/>
                <a:cs typeface="+mj-cs"/>
              </a:rPr>
              <a:t>ή </a:t>
            </a:r>
            <a:r>
              <a:rPr lang="el-GR" sz="2800" kern="1200" dirty="0" err="1">
                <a:solidFill>
                  <a:schemeClr val="accent4"/>
                </a:solidFill>
                <a:latin typeface="Georgia" pitchFamily="18" charset="0"/>
                <a:ea typeface="+mj-ea"/>
                <a:cs typeface="+mj-cs"/>
              </a:rPr>
              <a:t>ελεύσομαι</a:t>
            </a:r>
            <a:r>
              <a:rPr lang="el-GR" sz="2800" kern="1200" dirty="0">
                <a:solidFill>
                  <a:schemeClr val="accent4"/>
                </a:solidFill>
                <a:latin typeface="Georgia" pitchFamily="18" charset="0"/>
                <a:ea typeface="+mj-ea"/>
                <a:cs typeface="+mj-cs"/>
              </a:rPr>
              <a:t> επ’ </a:t>
            </a:r>
            <a:r>
              <a:rPr lang="el-GR" sz="2800" kern="1200" dirty="0" err="1">
                <a:solidFill>
                  <a:schemeClr val="accent4"/>
                </a:solidFill>
                <a:latin typeface="Georgia" pitchFamily="18" charset="0"/>
                <a:ea typeface="+mj-ea"/>
                <a:cs typeface="+mj-cs"/>
              </a:rPr>
              <a:t>ωφελίη</a:t>
            </a:r>
            <a:r>
              <a:rPr lang="el-GR" sz="2800" kern="1200" dirty="0">
                <a:solidFill>
                  <a:schemeClr val="accent4"/>
                </a:solidFill>
                <a:latin typeface="Georgia" pitchFamily="18" charset="0"/>
                <a:ea typeface="+mj-ea"/>
                <a:cs typeface="+mj-cs"/>
              </a:rPr>
              <a:t> </a:t>
            </a:r>
            <a:r>
              <a:rPr lang="el-GR" sz="2800" kern="1200" dirty="0" err="1">
                <a:solidFill>
                  <a:schemeClr val="accent4"/>
                </a:solidFill>
                <a:latin typeface="Georgia" pitchFamily="18" charset="0"/>
                <a:ea typeface="+mj-ea"/>
                <a:cs typeface="+mj-cs"/>
              </a:rPr>
              <a:t>καμνόντων</a:t>
            </a:r>
            <a:r>
              <a:rPr lang="el-GR" sz="2800" kern="1200" dirty="0">
                <a:solidFill>
                  <a:schemeClr val="accent4"/>
                </a:solidFill>
                <a:latin typeface="Georgia" pitchFamily="18" charset="0"/>
                <a:ea typeface="+mj-ea"/>
                <a:cs typeface="+mj-cs"/>
              </a:rPr>
              <a:t>;)</a:t>
            </a:r>
            <a:r>
              <a:rPr lang="en-US" sz="4000" kern="1200" dirty="0">
                <a:solidFill>
                  <a:schemeClr val="accent4"/>
                </a:solidFill>
                <a:latin typeface="Georgia" pitchFamily="18" charset="0"/>
                <a:ea typeface="+mj-ea"/>
                <a:cs typeface="+mj-cs"/>
              </a:rPr>
              <a:t/>
            </a:r>
            <a:br>
              <a:rPr lang="en-US" sz="4000" kern="1200" dirty="0">
                <a:solidFill>
                  <a:schemeClr val="accent4"/>
                </a:solidFill>
                <a:latin typeface="Georgia" pitchFamily="18" charset="0"/>
                <a:ea typeface="+mj-ea"/>
                <a:cs typeface="+mj-cs"/>
              </a:rPr>
            </a:br>
            <a:endParaRPr lang="el-GR" sz="4000" kern="1200" dirty="0">
              <a:solidFill>
                <a:schemeClr val="accent4"/>
              </a:solidFill>
              <a:latin typeface="Georgia" pitchFamily="18" charset="0"/>
              <a:ea typeface="+mj-ea"/>
              <a:cs typeface="+mj-cs"/>
            </a:endParaRPr>
          </a:p>
        </p:txBody>
      </p:sp>
      <p:sp>
        <p:nvSpPr>
          <p:cNvPr id="3" name="2 - Θέση περιεχομένου"/>
          <p:cNvSpPr>
            <a:spLocks noGrp="1"/>
          </p:cNvSpPr>
          <p:nvPr>
            <p:ph idx="1"/>
          </p:nvPr>
        </p:nvSpPr>
        <p:spPr>
          <a:xfrm>
            <a:off x="0" y="1357298"/>
            <a:ext cx="9144000" cy="550070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77500" lnSpcReduction="20000"/>
          </a:bodyPr>
          <a:lstStyle/>
          <a:p>
            <a:pPr lvl="1" algn="just">
              <a:buNone/>
            </a:pPr>
            <a:endParaRPr lang="el-GR" dirty="0" smtClean="0">
              <a:solidFill>
                <a:schemeClr val="accent4"/>
              </a:solidFill>
              <a:latin typeface="Georgia" pitchFamily="18" charset="0"/>
            </a:endParaRPr>
          </a:p>
          <a:p>
            <a:pPr lvl="1" algn="just">
              <a:buNone/>
            </a:pPr>
            <a:r>
              <a:rPr lang="el-GR" dirty="0" smtClean="0">
                <a:solidFill>
                  <a:schemeClr val="accent4"/>
                </a:solidFill>
                <a:latin typeface="Georgia" pitchFamily="18" charset="0"/>
              </a:rPr>
              <a:t>Ο γιατρός δεν μπορεί να ωφελεί πάντοτε τον ασθενή του, γιατί τα όρια της επιστήμης του αλλά και της προσωπικής του ικανότητας δεν είναι άπειρα. Ωστόσο, οφείλει να μην τον βλάπτει, και η μεγαλύτερη (και έσχατη) βλάβη που κάποιος μπορεί να υποστεί είναι ο θάνατος. Συνεπώς, ο γιατρός οφείλει να απέχει από οποιαδήποτε ενέργεια θα οδηγούσε τον ασθενή του στον θάνατο. Στο αξίωμα αυτό πέραν της ιατρικής ηθικής είναι θεμελιωμένη η εμπιστοσύνη γιατρού-ασθενούς.</a:t>
            </a:r>
          </a:p>
          <a:p>
            <a:pPr lvl="1" algn="just">
              <a:buNone/>
            </a:pPr>
            <a:r>
              <a:rPr lang="el-GR" dirty="0" smtClean="0">
                <a:solidFill>
                  <a:schemeClr val="accent4"/>
                </a:solidFill>
                <a:latin typeface="Georgia" pitchFamily="18" charset="0"/>
              </a:rPr>
              <a:t>Από την άλλη πλευρά, κάποτε ο θάνατος καθίσταται αναπόφευκτος, αλλά καθυστερεί να επέλθει. Ενίοτε, μάλιστα, το διάστημα επέλευσής του πέρα από μακρό είναι και ιδιαιτέρως επώδυνο. Στις περιπτώσεις αυτές η διατήρηση του ασθενούς στην ζωή ενδέχεται να φαντάζει στην σκέψη του όχι μόνον </a:t>
            </a:r>
            <a:r>
              <a:rPr lang="el-GR" dirty="0" err="1" smtClean="0">
                <a:solidFill>
                  <a:schemeClr val="accent4"/>
                </a:solidFill>
                <a:latin typeface="Georgia" pitchFamily="18" charset="0"/>
              </a:rPr>
              <a:t>άσκποπη</a:t>
            </a:r>
            <a:r>
              <a:rPr lang="el-GR" dirty="0" smtClean="0">
                <a:solidFill>
                  <a:schemeClr val="accent4"/>
                </a:solidFill>
                <a:latin typeface="Georgia" pitchFamily="18" charset="0"/>
              </a:rPr>
              <a:t>, αλλά και </a:t>
            </a:r>
            <a:r>
              <a:rPr lang="el-GR" i="1" dirty="0" smtClean="0">
                <a:solidFill>
                  <a:schemeClr val="accent4"/>
                </a:solidFill>
                <a:latin typeface="Georgia" pitchFamily="18" charset="0"/>
              </a:rPr>
              <a:t>άσκοπα επαχθής</a:t>
            </a:r>
            <a:r>
              <a:rPr lang="el-GR" dirty="0" smtClean="0">
                <a:solidFill>
                  <a:schemeClr val="accent4"/>
                </a:solidFill>
                <a:latin typeface="Georgia" pitchFamily="18" charset="0"/>
              </a:rPr>
              <a:t>. Στις περιπτώσεις αυτές ο γιατρός που θα προσφέρει στον ασθενή του ένα γρήγορο και ανώδυνο τέλος λειτουργεί ενάντια στο καθήκον του, ή εναρμονιζόμενος με τα βέλτιστα συμφέροντα του ασθενούς του;</a:t>
            </a:r>
            <a:endParaRPr lang="el-GR" dirty="0">
              <a:solidFill>
                <a:schemeClr val="accent4"/>
              </a:solidFill>
              <a:latin typeface="Georgia"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pPr lvl="1" algn="ctr" rtl="0">
              <a:spcBef>
                <a:spcPct val="0"/>
              </a:spcBef>
            </a:pPr>
            <a:r>
              <a:rPr lang="en-US" sz="4000" kern="1200" dirty="0" smtClean="0">
                <a:solidFill>
                  <a:schemeClr val="accent4"/>
                </a:solidFill>
                <a:latin typeface="Georgia" pitchFamily="18" charset="0"/>
                <a:ea typeface="+mj-ea"/>
                <a:cs typeface="+mj-cs"/>
              </a:rPr>
              <a:t/>
            </a:r>
            <a:br>
              <a:rPr lang="en-US" sz="4000" kern="1200" dirty="0" smtClean="0">
                <a:solidFill>
                  <a:schemeClr val="accent4"/>
                </a:solidFill>
                <a:latin typeface="Georgia" pitchFamily="18" charset="0"/>
                <a:ea typeface="+mj-ea"/>
                <a:cs typeface="+mj-cs"/>
              </a:rPr>
            </a:br>
            <a:r>
              <a:rPr lang="el-GR" sz="4000" kern="1200" dirty="0" smtClean="0">
                <a:solidFill>
                  <a:schemeClr val="accent4"/>
                </a:solidFill>
                <a:latin typeface="Georgia" pitchFamily="18" charset="0"/>
                <a:ea typeface="+mj-ea"/>
                <a:cs typeface="+mj-cs"/>
              </a:rPr>
              <a:t>Ενεργητική </a:t>
            </a:r>
            <a:r>
              <a:rPr lang="el-GR" sz="4000" kern="1200" dirty="0">
                <a:solidFill>
                  <a:schemeClr val="accent4"/>
                </a:solidFill>
                <a:latin typeface="Georgia" pitchFamily="18" charset="0"/>
                <a:ea typeface="+mj-ea"/>
                <a:cs typeface="+mj-cs"/>
              </a:rPr>
              <a:t>ή παθητική ευθανασία;</a:t>
            </a:r>
            <a:br>
              <a:rPr lang="el-GR" sz="4000" kern="1200" dirty="0">
                <a:solidFill>
                  <a:schemeClr val="accent4"/>
                </a:solidFill>
                <a:latin typeface="Georgia" pitchFamily="18" charset="0"/>
                <a:ea typeface="+mj-ea"/>
                <a:cs typeface="+mj-cs"/>
              </a:rPr>
            </a:br>
            <a:endParaRPr lang="el-GR" sz="4000" kern="1200" dirty="0">
              <a:solidFill>
                <a:schemeClr val="accent4"/>
              </a:solidFill>
              <a:latin typeface="Georgia" pitchFamily="18" charset="0"/>
              <a:ea typeface="+mj-ea"/>
              <a:cs typeface="+mj-cs"/>
            </a:endParaRPr>
          </a:p>
        </p:txBody>
      </p:sp>
      <p:sp>
        <p:nvSpPr>
          <p:cNvPr id="3" name="2 - Θέση περιεχομένου"/>
          <p:cNvSpPr>
            <a:spLocks noGrp="1"/>
          </p:cNvSpPr>
          <p:nvPr>
            <p:ph idx="1"/>
          </p:nvPr>
        </p:nvSpPr>
        <p:spPr>
          <a:xfrm>
            <a:off x="0" y="1357298"/>
            <a:ext cx="9144000" cy="550070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62500" lnSpcReduction="20000"/>
          </a:bodyPr>
          <a:lstStyle/>
          <a:p>
            <a:pPr lvl="1" algn="just">
              <a:buNone/>
            </a:pPr>
            <a:endParaRPr lang="el-GR" dirty="0" smtClean="0">
              <a:solidFill>
                <a:schemeClr val="accent4"/>
              </a:solidFill>
              <a:latin typeface="Georgia" pitchFamily="18" charset="0"/>
            </a:endParaRPr>
          </a:p>
          <a:p>
            <a:pPr lvl="1" algn="just">
              <a:buNone/>
            </a:pPr>
            <a:r>
              <a:rPr lang="el-GR" dirty="0" smtClean="0">
                <a:solidFill>
                  <a:schemeClr val="accent4"/>
                </a:solidFill>
                <a:latin typeface="Georgia" pitchFamily="18" charset="0"/>
              </a:rPr>
              <a:t>Η ενεργητική ευθανασία συνιστά παρέμβαση του γιατρού με σκοπό τον τερματισμό της ζωής του ασθενούς. Ως εκ τούτου, αποτελεί φόνο, και ο φόνος αφ’ ενός κολάζεται ποινικώς, αφ’ ετέρου επισύρει έντονη ηθική απαξία.</a:t>
            </a:r>
          </a:p>
          <a:p>
            <a:pPr lvl="1" algn="just">
              <a:buNone/>
            </a:pPr>
            <a:r>
              <a:rPr lang="el-GR" dirty="0" smtClean="0">
                <a:solidFill>
                  <a:schemeClr val="accent4"/>
                </a:solidFill>
                <a:latin typeface="Georgia" pitchFamily="18" charset="0"/>
              </a:rPr>
              <a:t>Η παθητική ευθανασία, αντίθετα, συνιστά μη παρέμβαση ώστε ο ασθενής να διατηρηθεί στην ζωή – ο γιατρός, δηλαδή, δεν σκοτώνει τον ασθενή του, αλλά αποφεύγει να λάβει τα απαραίτητα μέτρα ώστε να τον διατηρήσει στην ζωή. Στις περιπτώσεις αυτές θεωρείται πως ο ασθενής αφήνεται στην φυσική πορεία της κατάστασής του, και πεθαίνει από την πάθησή του και όχι εξ αιτίας των ενεργειών του γιατρού του. Οι νομικές συνέπειες είναι ουσιαστικά ανύπαρκτες και η ηθική απαξία της πράξης του γιατρού ασήμαντη. </a:t>
            </a:r>
          </a:p>
          <a:p>
            <a:pPr lvl="1" algn="just">
              <a:buNone/>
            </a:pPr>
            <a:r>
              <a:rPr lang="el-GR" dirty="0" smtClean="0">
                <a:solidFill>
                  <a:schemeClr val="accent4"/>
                </a:solidFill>
                <a:latin typeface="Georgia" pitchFamily="18" charset="0"/>
              </a:rPr>
              <a:t>Ωστόσο, το αποτέλεσμα και στις δύο περιπτώσεις είναι το ίδιο, όπως και ο σκοπός και το κίνητρο του γιατρού. Όμως η παθητική ευθανασία επιφέρει τον θάνατο κατά τρόπο βασανιστικό και αγωνιώδη (συνήθως ο πάσχων πεθαίνει από ασφυξία, σηψαιμία, ασιτία ή έλλειψη νερού), ενώ η ενεργητική διασφαλίζει έναν κατά το δυνατόν ανώδυνο θάνατο, αφού διενεργείται με θανάσιμη ένεση. Φαίνεται, λοιπόν, πως η ενεργητική ευθανασία ανταποκρίνεται τόσο στην αρχική επιθυμία εκείνου που ζήτησε να του διενεργηθεί ευθανασία (δηλαδή να θανατωθεί γρήγορα και ανώδυνα), όσο και στα βέλτιστα συμφέροντα αλλά και την αξιοπρέπεια του πάσχοντος.</a:t>
            </a:r>
            <a:endParaRPr lang="el-GR" dirty="0">
              <a:solidFill>
                <a:schemeClr val="accent4"/>
              </a:solidFill>
              <a:latin typeface="Georg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r>
              <a:rPr lang="el-GR" dirty="0" smtClean="0">
                <a:latin typeface="Georgia" pitchFamily="18" charset="0"/>
              </a:rPr>
              <a:t>Βιβλιογραφία (ενδεικτική)</a:t>
            </a:r>
            <a:endParaRPr lang="el-GR" dirty="0">
              <a:latin typeface="Georgia" pitchFamily="18" charset="0"/>
            </a:endParaRPr>
          </a:p>
        </p:txBody>
      </p:sp>
      <p:sp>
        <p:nvSpPr>
          <p:cNvPr id="3" name="2 - Θέση περιεχομένου"/>
          <p:cNvSpPr>
            <a:spLocks noGrp="1"/>
          </p:cNvSpPr>
          <p:nvPr>
            <p:ph idx="1"/>
          </p:nvPr>
        </p:nvSpPr>
        <p:spPr>
          <a:xfrm>
            <a:off x="0" y="1357298"/>
            <a:ext cx="9144000" cy="550070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47500" lnSpcReduction="20000"/>
          </a:bodyPr>
          <a:lstStyle/>
          <a:p>
            <a:r>
              <a:rPr lang="en-US" dirty="0" smtClean="0"/>
              <a:t>BRASSINGTON IAN, Killing People: What Kant Could Have Said about Suicide and Euthanasia but Did Not, Journal of Medical Ethics 2006 (32), </a:t>
            </a:r>
            <a:r>
              <a:rPr lang="el-GR" dirty="0" smtClean="0"/>
              <a:t>σ</a:t>
            </a:r>
            <a:r>
              <a:rPr lang="en-US" dirty="0" smtClean="0"/>
              <a:t>. 571–574.</a:t>
            </a:r>
            <a:endParaRPr lang="el-GR" dirty="0" smtClean="0"/>
          </a:p>
          <a:p>
            <a:r>
              <a:rPr lang="en-US" dirty="0" smtClean="0"/>
              <a:t>COOLEY DENNIS R., A Kantian Moral Duty for the Soon-to-be Demented to Commit Suicide, American Journal of Bioethics 2007 (7.6), </a:t>
            </a:r>
            <a:r>
              <a:rPr lang="el-GR" dirty="0" smtClean="0"/>
              <a:t>σ</a:t>
            </a:r>
            <a:r>
              <a:rPr lang="en-US" dirty="0" smtClean="0"/>
              <a:t>. 37-44.</a:t>
            </a:r>
            <a:endParaRPr lang="el-GR" dirty="0" smtClean="0"/>
          </a:p>
          <a:p>
            <a:r>
              <a:rPr lang="en-US" dirty="0" smtClean="0"/>
              <a:t>GLARE PAUL A., The Euthanasia Controversy. Decision-making in Extreme Cases, Medical Journal of Australia</a:t>
            </a:r>
            <a:r>
              <a:rPr lang="en-US" i="1" dirty="0" smtClean="0"/>
              <a:t> </a:t>
            </a:r>
            <a:r>
              <a:rPr lang="en-US" dirty="0" smtClean="0"/>
              <a:t>1995 (163), </a:t>
            </a:r>
            <a:r>
              <a:rPr lang="el-GR" dirty="0" smtClean="0"/>
              <a:t>σ</a:t>
            </a:r>
            <a:r>
              <a:rPr lang="en-US" dirty="0" smtClean="0"/>
              <a:t>. 558.</a:t>
            </a:r>
            <a:endParaRPr lang="el-GR" dirty="0" smtClean="0"/>
          </a:p>
          <a:p>
            <a:r>
              <a:rPr lang="en-US" dirty="0" smtClean="0"/>
              <a:t>HILL THOMAS E., Autonomy and Self-Respect, Cambridge University Press, New York 1991.</a:t>
            </a:r>
            <a:endParaRPr lang="el-GR" dirty="0" smtClean="0"/>
          </a:p>
          <a:p>
            <a:r>
              <a:rPr lang="en-US" dirty="0" smtClean="0"/>
              <a:t>HUDSON PETER et al., Desire for Hastened Death in Patients with Advanced Disease and the Evidence Base of Clinical </a:t>
            </a:r>
            <a:r>
              <a:rPr lang="en-US" dirty="0" err="1" smtClean="0"/>
              <a:t>Guildelines</a:t>
            </a:r>
            <a:r>
              <a:rPr lang="en-US" dirty="0" smtClean="0"/>
              <a:t>: A Systematic Review, Palliative Medicine 2006 (20), </a:t>
            </a:r>
            <a:r>
              <a:rPr lang="el-GR" dirty="0" smtClean="0"/>
              <a:t>σ</a:t>
            </a:r>
            <a:r>
              <a:rPr lang="en-US" dirty="0" smtClean="0"/>
              <a:t>. 693-701.</a:t>
            </a:r>
            <a:endParaRPr lang="el-GR" dirty="0" smtClean="0"/>
          </a:p>
          <a:p>
            <a:r>
              <a:rPr lang="en-US" dirty="0" smtClean="0"/>
              <a:t>KANEKO YUSUKE, The Maxim  of Suicide: One Angle on Biomedical Ethics, Asian Journal of Social Sciences and Humanities 2012 (1.3), </a:t>
            </a:r>
            <a:r>
              <a:rPr lang="el-GR" dirty="0" smtClean="0"/>
              <a:t>σ</a:t>
            </a:r>
            <a:r>
              <a:rPr lang="en-US" dirty="0" smtClean="0"/>
              <a:t>. 5-13.</a:t>
            </a:r>
            <a:endParaRPr lang="el-GR" dirty="0" smtClean="0"/>
          </a:p>
          <a:p>
            <a:r>
              <a:rPr lang="en-US" dirty="0" smtClean="0"/>
              <a:t>KANT IMMANUEL, Lectures on Ethics, edited by Peter Heath and J. B. </a:t>
            </a:r>
            <a:r>
              <a:rPr lang="en-US" dirty="0" err="1" smtClean="0"/>
              <a:t>Schneewind</a:t>
            </a:r>
            <a:r>
              <a:rPr lang="en-US" dirty="0" smtClean="0"/>
              <a:t>, translated by Peter Heath, Cambridge University Press, Cambridge 1997.</a:t>
            </a:r>
            <a:endParaRPr lang="el-GR" dirty="0" smtClean="0"/>
          </a:p>
          <a:p>
            <a:r>
              <a:rPr lang="en-US" dirty="0" smtClean="0"/>
              <a:t>KANT IMMANUEL, The Metaphysics of Morals, edited by Mary Gregor, Cambridge University Press, Cambridge 1991.</a:t>
            </a:r>
            <a:endParaRPr lang="el-GR" dirty="0" smtClean="0"/>
          </a:p>
          <a:p>
            <a:r>
              <a:rPr lang="el-GR" dirty="0" smtClean="0"/>
              <a:t>K</a:t>
            </a:r>
            <a:r>
              <a:rPr lang="en-US" dirty="0" smtClean="0"/>
              <a:t>ANT IMMANUEL</a:t>
            </a:r>
            <a:r>
              <a:rPr lang="el-GR" dirty="0" smtClean="0"/>
              <a:t>, Τα Θεμέλια της Μεταφυσικής των Ηθών, εισαγωγή – μετάφραση – σχόλια Γ. Τζαβάρας, Δωδώνη, Αθήνα 1984.</a:t>
            </a:r>
          </a:p>
          <a:p>
            <a:r>
              <a:rPr lang="en-US" dirty="0" smtClean="0"/>
              <a:t>PATON HERBERT JAMES, The Categorical Imperative, University of Pennsylvania Press, Philadelphia 1947.</a:t>
            </a:r>
            <a:endParaRPr lang="el-GR" dirty="0" smtClean="0"/>
          </a:p>
          <a:p>
            <a:r>
              <a:rPr lang="en-US" dirty="0" smtClean="0"/>
              <a:t>RACHELS JAMES, Active and Passive Euthanasia, New England Journal of Medicine 1975 (292), </a:t>
            </a:r>
            <a:r>
              <a:rPr lang="el-GR" dirty="0" smtClean="0"/>
              <a:t>σ</a:t>
            </a:r>
            <a:r>
              <a:rPr lang="en-US" dirty="0" smtClean="0"/>
              <a:t>. 78-80.</a:t>
            </a:r>
            <a:endParaRPr lang="el-GR" dirty="0" smtClean="0"/>
          </a:p>
          <a:p>
            <a:r>
              <a:rPr lang="en-US" dirty="0" smtClean="0"/>
              <a:t>RHODES ROSAMOND, A Kantian Duty to Commit Suicide and Its Implications for Bioethics, American Journal of Bioethics 2007 (7.6), </a:t>
            </a:r>
            <a:r>
              <a:rPr lang="el-GR" dirty="0" smtClean="0"/>
              <a:t>σ</a:t>
            </a:r>
            <a:r>
              <a:rPr lang="en-US" dirty="0" smtClean="0"/>
              <a:t>. 45-47</a:t>
            </a:r>
            <a:r>
              <a:rPr lang="en-US" dirty="0" smtClean="0"/>
              <a:t>.</a:t>
            </a:r>
          </a:p>
          <a:p>
            <a:pPr lvl="0"/>
            <a:r>
              <a:rPr lang="en-US" cap="small" dirty="0" smtClean="0"/>
              <a:t>SINGER PETER</a:t>
            </a:r>
            <a:r>
              <a:rPr lang="en-US" b="1" dirty="0" smtClean="0"/>
              <a:t>, </a:t>
            </a:r>
            <a:r>
              <a:rPr lang="en-US" dirty="0" smtClean="0"/>
              <a:t>Applied Ethics</a:t>
            </a:r>
            <a:r>
              <a:rPr lang="en-US" i="1" dirty="0" smtClean="0"/>
              <a:t>, </a:t>
            </a:r>
            <a:r>
              <a:rPr lang="en-US" dirty="0" smtClean="0"/>
              <a:t>Oxford University Press, Oxford </a:t>
            </a:r>
            <a:r>
              <a:rPr lang="en-US" dirty="0" smtClean="0"/>
              <a:t>1986</a:t>
            </a:r>
            <a:endParaRPr lang="el-GR" dirty="0" smtClean="0"/>
          </a:p>
          <a:p>
            <a:r>
              <a:rPr lang="en-US" dirty="0" smtClean="0"/>
              <a:t>WITTWER HECTOR, </a:t>
            </a:r>
            <a:r>
              <a:rPr lang="en-US" dirty="0" err="1" smtClean="0"/>
              <a:t>Über</a:t>
            </a:r>
            <a:r>
              <a:rPr lang="en-US" dirty="0" smtClean="0"/>
              <a:t> </a:t>
            </a:r>
            <a:r>
              <a:rPr lang="en-US" dirty="0" err="1" smtClean="0"/>
              <a:t>Kants</a:t>
            </a:r>
            <a:r>
              <a:rPr lang="en-US" dirty="0" smtClean="0"/>
              <a:t> </a:t>
            </a:r>
            <a:r>
              <a:rPr lang="en-US" dirty="0" err="1" smtClean="0"/>
              <a:t>Verbot</a:t>
            </a:r>
            <a:r>
              <a:rPr lang="en-US" dirty="0" smtClean="0"/>
              <a:t> </a:t>
            </a:r>
            <a:r>
              <a:rPr lang="en-US" dirty="0" err="1" smtClean="0"/>
              <a:t>der</a:t>
            </a:r>
            <a:r>
              <a:rPr lang="en-US" dirty="0" smtClean="0"/>
              <a:t> </a:t>
            </a:r>
            <a:r>
              <a:rPr lang="en-US" dirty="0" err="1" smtClean="0"/>
              <a:t>Selbsttötung</a:t>
            </a:r>
            <a:r>
              <a:rPr lang="en-US" dirty="0" smtClean="0"/>
              <a:t>, Kant-</a:t>
            </a:r>
            <a:r>
              <a:rPr lang="en-US" dirty="0" err="1" smtClean="0"/>
              <a:t>Studien</a:t>
            </a:r>
            <a:r>
              <a:rPr lang="en-US" dirty="0" smtClean="0"/>
              <a:t> 2001 (92.2), </a:t>
            </a:r>
            <a:r>
              <a:rPr lang="el-GR" dirty="0" smtClean="0"/>
              <a:t>σ</a:t>
            </a:r>
            <a:r>
              <a:rPr lang="en-US" dirty="0" smtClean="0"/>
              <a:t>. 180-209.</a:t>
            </a:r>
            <a:endParaRPr lang="el-GR" dirty="0" smtClean="0"/>
          </a:p>
          <a:p>
            <a:r>
              <a:rPr lang="el-GR" dirty="0" smtClean="0"/>
              <a:t>ΠΡΩΤΟΠΑΠΑΔΑΚΗΣ ΕΥΑΓΓΕΛΟΣ, Η Ευθανασία απέναντι στην Σύγχρονη Βιοηθική, Σάκκουλας, Αθήνα 2003.</a:t>
            </a:r>
            <a:endParaRPr lang="el-GR" dirty="0">
              <a:solidFill>
                <a:schemeClr val="accent4"/>
              </a:solidFill>
              <a:latin typeface="Georg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858000"/>
          </a:xfrm>
          <a:gradFill>
            <a:gsLst>
              <a:gs pos="0">
                <a:srgbClr val="000000"/>
              </a:gs>
              <a:gs pos="39999">
                <a:srgbClr val="0A128C"/>
              </a:gs>
              <a:gs pos="70000">
                <a:srgbClr val="181CC7"/>
              </a:gs>
              <a:gs pos="88000">
                <a:srgbClr val="7005D4"/>
              </a:gs>
              <a:gs pos="100000">
                <a:srgbClr val="8C3D91"/>
              </a:gs>
            </a:gsLst>
            <a:lin ang="5400000" scaled="0"/>
          </a:gradFill>
        </p:spPr>
        <p:txBody>
          <a:bodyPr>
            <a:normAutofit/>
          </a:bodyPr>
          <a:lstStyle/>
          <a:p>
            <a:pPr lvl="1" algn="just">
              <a:buNone/>
            </a:pPr>
            <a:endParaRPr lang="el-GR" dirty="0" smtClean="0">
              <a:solidFill>
                <a:schemeClr val="accent4"/>
              </a:solidFill>
              <a:latin typeface="Georgia" pitchFamily="18" charset="0"/>
            </a:endParaRPr>
          </a:p>
          <a:p>
            <a:pPr lvl="1" algn="just">
              <a:buNone/>
            </a:pPr>
            <a:endParaRPr lang="el-GR" dirty="0">
              <a:solidFill>
                <a:schemeClr val="accent4"/>
              </a:solidFill>
              <a:latin typeface="Georgia" pitchFamily="18" charset="0"/>
            </a:endParaRPr>
          </a:p>
          <a:p>
            <a:pPr lvl="1" algn="just">
              <a:buNone/>
            </a:pPr>
            <a:endParaRPr lang="el-GR" dirty="0" smtClean="0">
              <a:solidFill>
                <a:schemeClr val="accent4"/>
              </a:solidFill>
              <a:latin typeface="Georgia" pitchFamily="18" charset="0"/>
            </a:endParaRPr>
          </a:p>
          <a:p>
            <a:pPr lvl="1" algn="just">
              <a:buNone/>
            </a:pPr>
            <a:endParaRPr lang="el-GR" dirty="0">
              <a:solidFill>
                <a:schemeClr val="accent4"/>
              </a:solidFill>
              <a:latin typeface="Georgia" pitchFamily="18" charset="0"/>
            </a:endParaRPr>
          </a:p>
          <a:p>
            <a:pPr lvl="1" algn="just">
              <a:buNone/>
            </a:pPr>
            <a:endParaRPr lang="el-GR" dirty="0" smtClean="0">
              <a:solidFill>
                <a:schemeClr val="accent4"/>
              </a:solidFill>
              <a:latin typeface="Georgia" pitchFamily="18" charset="0"/>
            </a:endParaRPr>
          </a:p>
          <a:p>
            <a:pPr lvl="1" algn="ctr">
              <a:buNone/>
            </a:pPr>
            <a:r>
              <a:rPr lang="el-GR" sz="6600" dirty="0" smtClean="0">
                <a:solidFill>
                  <a:schemeClr val="accent4"/>
                </a:solidFill>
                <a:latin typeface="Georgia" pitchFamily="18" charset="0"/>
              </a:rPr>
              <a:t>Τέλος</a:t>
            </a:r>
            <a:endParaRPr lang="el-GR" sz="6600" dirty="0">
              <a:solidFill>
                <a:schemeClr val="accent4"/>
              </a:solidFill>
              <a:latin typeface="Georg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00010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r>
              <a:rPr lang="el-GR" dirty="0" smtClean="0">
                <a:latin typeface="Georgia" pitchFamily="18" charset="0"/>
              </a:rPr>
              <a:t>Πρώιμες αναφορές</a:t>
            </a:r>
            <a:endParaRPr lang="el-GR" dirty="0">
              <a:latin typeface="Georgia" pitchFamily="18" charset="0"/>
            </a:endParaRPr>
          </a:p>
        </p:txBody>
      </p:sp>
      <p:sp>
        <p:nvSpPr>
          <p:cNvPr id="3" name="2 - Θέση περιεχομένου"/>
          <p:cNvSpPr>
            <a:spLocks noGrp="1"/>
          </p:cNvSpPr>
          <p:nvPr>
            <p:ph idx="1"/>
          </p:nvPr>
        </p:nvSpPr>
        <p:spPr>
          <a:xfrm>
            <a:off x="0" y="1000108"/>
            <a:ext cx="9144000" cy="585789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Autofit/>
          </a:bodyPr>
          <a:lstStyle/>
          <a:p>
            <a:pPr lvl="1" algn="just">
              <a:buNone/>
            </a:pPr>
            <a:r>
              <a:rPr lang="el-GR" sz="1600" dirty="0" smtClean="0">
                <a:latin typeface="Georgia" pitchFamily="18" charset="0"/>
              </a:rPr>
              <a:t>Ως </a:t>
            </a:r>
            <a:r>
              <a:rPr lang="el-GR" sz="1600" b="1" dirty="0">
                <a:latin typeface="Georgia" pitchFamily="18" charset="0"/>
              </a:rPr>
              <a:t>ουσιαστικό</a:t>
            </a:r>
            <a:r>
              <a:rPr lang="el-GR" sz="1600" dirty="0">
                <a:latin typeface="Georgia" pitchFamily="18" charset="0"/>
              </a:rPr>
              <a:t> ο όρος </a:t>
            </a:r>
            <a:r>
              <a:rPr lang="el-GR" sz="1600" i="1" dirty="0" err="1">
                <a:latin typeface="Georgia" pitchFamily="18" charset="0"/>
              </a:rPr>
              <a:t>εὐθανασία</a:t>
            </a:r>
            <a:r>
              <a:rPr lang="el-GR" sz="1600" dirty="0">
                <a:latin typeface="Georgia" pitchFamily="18" charset="0"/>
              </a:rPr>
              <a:t> αναφέρεται για πρώτη φορά σε απόσπασμα έργου του κωμικού ποιητή </a:t>
            </a:r>
            <a:r>
              <a:rPr lang="el-GR" sz="1600" dirty="0" err="1">
                <a:latin typeface="Georgia" pitchFamily="18" charset="0"/>
              </a:rPr>
              <a:t>Ποσείδιππου</a:t>
            </a:r>
            <a:r>
              <a:rPr lang="el-GR" sz="1600" dirty="0">
                <a:latin typeface="Georgia" pitchFamily="18" charset="0"/>
              </a:rPr>
              <a:t> από την Κασσάνδρεια της </a:t>
            </a:r>
            <a:r>
              <a:rPr lang="el-GR" sz="1600" dirty="0" smtClean="0">
                <a:latin typeface="Georgia" pitchFamily="18" charset="0"/>
              </a:rPr>
              <a:t>Χαλκιδικής: </a:t>
            </a:r>
          </a:p>
          <a:p>
            <a:pPr lvl="1" algn="just">
              <a:buNone/>
            </a:pPr>
            <a:r>
              <a:rPr lang="el-GR" sz="1600" dirty="0" smtClean="0">
                <a:latin typeface="Georgia" pitchFamily="18" charset="0"/>
              </a:rPr>
              <a:t>«</a:t>
            </a:r>
            <a:r>
              <a:rPr lang="el-GR" sz="1600" dirty="0" err="1" smtClean="0">
                <a:latin typeface="Georgia" pitchFamily="18" charset="0"/>
              </a:rPr>
              <a:t>ὧν</a:t>
            </a:r>
            <a:r>
              <a:rPr lang="el-GR" sz="1600" dirty="0" smtClean="0">
                <a:latin typeface="Georgia" pitchFamily="18" charset="0"/>
              </a:rPr>
              <a:t> </a:t>
            </a:r>
            <a:r>
              <a:rPr lang="el-GR" sz="1600" dirty="0" err="1" smtClean="0">
                <a:latin typeface="Georgia" pitchFamily="18" charset="0"/>
              </a:rPr>
              <a:t>τοῖς</a:t>
            </a:r>
            <a:r>
              <a:rPr lang="el-GR" sz="1600" dirty="0" smtClean="0">
                <a:latin typeface="Georgia" pitchFamily="18" charset="0"/>
              </a:rPr>
              <a:t> </a:t>
            </a:r>
            <a:r>
              <a:rPr lang="el-GR" sz="1600" dirty="0" err="1" smtClean="0">
                <a:latin typeface="Georgia" pitchFamily="18" charset="0"/>
              </a:rPr>
              <a:t>θεοῖς</a:t>
            </a:r>
            <a:r>
              <a:rPr lang="el-GR" sz="1600" dirty="0" smtClean="0">
                <a:latin typeface="Georgia" pitchFamily="18" charset="0"/>
              </a:rPr>
              <a:t> </a:t>
            </a:r>
            <a:r>
              <a:rPr lang="el-GR" sz="1600" dirty="0" err="1" smtClean="0">
                <a:latin typeface="Georgia" pitchFamily="18" charset="0"/>
              </a:rPr>
              <a:t>ἄνθρωπος</a:t>
            </a:r>
            <a:r>
              <a:rPr lang="el-GR" sz="1600" dirty="0" smtClean="0">
                <a:latin typeface="Georgia" pitchFamily="18" charset="0"/>
              </a:rPr>
              <a:t> </a:t>
            </a:r>
            <a:r>
              <a:rPr lang="el-GR" sz="1600" dirty="0" err="1" smtClean="0">
                <a:latin typeface="Georgia" pitchFamily="18" charset="0"/>
              </a:rPr>
              <a:t>εὔχεται</a:t>
            </a:r>
            <a:r>
              <a:rPr lang="el-GR" sz="1600" dirty="0" smtClean="0">
                <a:latin typeface="Georgia" pitchFamily="18" charset="0"/>
              </a:rPr>
              <a:t> </a:t>
            </a:r>
            <a:r>
              <a:rPr lang="el-GR" sz="1600" dirty="0" err="1" smtClean="0">
                <a:latin typeface="Georgia" pitchFamily="18" charset="0"/>
              </a:rPr>
              <a:t>τυχεῖν</a:t>
            </a:r>
            <a:r>
              <a:rPr lang="el-GR" sz="1600" dirty="0" smtClean="0">
                <a:latin typeface="Georgia" pitchFamily="18" charset="0"/>
              </a:rPr>
              <a:t> </a:t>
            </a:r>
            <a:r>
              <a:rPr lang="el-GR" sz="1600" dirty="0" err="1" smtClean="0">
                <a:latin typeface="Georgia" pitchFamily="18" charset="0"/>
              </a:rPr>
              <a:t>τῆς</a:t>
            </a:r>
            <a:r>
              <a:rPr lang="el-GR" sz="1600" dirty="0" smtClean="0">
                <a:latin typeface="Georgia" pitchFamily="18" charset="0"/>
              </a:rPr>
              <a:t> </a:t>
            </a:r>
            <a:r>
              <a:rPr lang="el-GR" sz="1600" dirty="0" err="1" smtClean="0">
                <a:latin typeface="Georgia" pitchFamily="18" charset="0"/>
              </a:rPr>
              <a:t>εὐθανασίας</a:t>
            </a:r>
            <a:r>
              <a:rPr lang="el-GR" sz="1600" dirty="0" smtClean="0">
                <a:latin typeface="Georgia" pitchFamily="18" charset="0"/>
              </a:rPr>
              <a:t> </a:t>
            </a:r>
            <a:r>
              <a:rPr lang="el-GR" sz="1600" dirty="0" err="1" smtClean="0">
                <a:latin typeface="Georgia" pitchFamily="18" charset="0"/>
              </a:rPr>
              <a:t>κρεῖττον</a:t>
            </a:r>
            <a:r>
              <a:rPr lang="el-GR" sz="1600" dirty="0" smtClean="0">
                <a:latin typeface="Georgia" pitchFamily="18" charset="0"/>
              </a:rPr>
              <a:t> </a:t>
            </a:r>
            <a:r>
              <a:rPr lang="el-GR" sz="1600" dirty="0" err="1" smtClean="0">
                <a:latin typeface="Georgia" pitchFamily="18" charset="0"/>
              </a:rPr>
              <a:t>οὐδὲν</a:t>
            </a:r>
            <a:r>
              <a:rPr lang="el-GR" sz="1600" dirty="0" smtClean="0">
                <a:latin typeface="Georgia" pitchFamily="18" charset="0"/>
              </a:rPr>
              <a:t> </a:t>
            </a:r>
            <a:r>
              <a:rPr lang="el-GR" sz="1600" dirty="0" err="1" smtClean="0">
                <a:latin typeface="Georgia" pitchFamily="18" charset="0"/>
              </a:rPr>
              <a:t>εὔχεται</a:t>
            </a:r>
            <a:r>
              <a:rPr lang="el-GR" sz="1600" dirty="0" smtClean="0">
                <a:latin typeface="Georgia" pitchFamily="18" charset="0"/>
              </a:rPr>
              <a:t>. </a:t>
            </a:r>
            <a:r>
              <a:rPr lang="el-GR" sz="1600" dirty="0" err="1" smtClean="0">
                <a:latin typeface="Georgia" pitchFamily="18" charset="0"/>
              </a:rPr>
              <a:t>οὕτω</a:t>
            </a:r>
            <a:r>
              <a:rPr lang="el-GR" sz="1600" dirty="0" smtClean="0">
                <a:latin typeface="Georgia" pitchFamily="18" charset="0"/>
              </a:rPr>
              <a:t> τι </a:t>
            </a:r>
            <a:r>
              <a:rPr lang="el-GR" sz="1600" dirty="0" err="1" smtClean="0">
                <a:latin typeface="Georgia" pitchFamily="18" charset="0"/>
              </a:rPr>
              <a:t>πολύπουν</a:t>
            </a:r>
            <a:r>
              <a:rPr lang="el-GR" sz="1600" dirty="0" smtClean="0">
                <a:latin typeface="Georgia" pitchFamily="18" charset="0"/>
              </a:rPr>
              <a:t> </a:t>
            </a:r>
            <a:r>
              <a:rPr lang="el-GR" sz="1600" dirty="0" err="1" smtClean="0">
                <a:latin typeface="Georgia" pitchFamily="18" charset="0"/>
              </a:rPr>
              <a:t>ἐστὶν</a:t>
            </a:r>
            <a:r>
              <a:rPr lang="el-GR" sz="1600" dirty="0" smtClean="0">
                <a:latin typeface="Georgia" pitchFamily="18" charset="0"/>
              </a:rPr>
              <a:t> ἡ </a:t>
            </a:r>
            <a:r>
              <a:rPr lang="el-GR" sz="1600" dirty="0" err="1" smtClean="0">
                <a:latin typeface="Georgia" pitchFamily="18" charset="0"/>
              </a:rPr>
              <a:t>λύπη</a:t>
            </a:r>
            <a:r>
              <a:rPr lang="el-GR" sz="1600" dirty="0" smtClean="0">
                <a:latin typeface="Georgia" pitchFamily="18" charset="0"/>
              </a:rPr>
              <a:t> </a:t>
            </a:r>
            <a:r>
              <a:rPr lang="el-GR" sz="1600" dirty="0" err="1" smtClean="0">
                <a:latin typeface="Georgia" pitchFamily="18" charset="0"/>
              </a:rPr>
              <a:t>κακόν</a:t>
            </a:r>
            <a:r>
              <a:rPr lang="el-GR" sz="1600" dirty="0" smtClean="0">
                <a:latin typeface="Georgia" pitchFamily="18" charset="0"/>
              </a:rPr>
              <a:t>»</a:t>
            </a:r>
            <a:r>
              <a:rPr lang="en-US" sz="1600" dirty="0" smtClean="0">
                <a:latin typeface="Georgia" pitchFamily="18" charset="0"/>
              </a:rPr>
              <a:t>. </a:t>
            </a:r>
            <a:r>
              <a:rPr lang="el-GR" sz="1600" dirty="0" err="1" smtClean="0">
                <a:latin typeface="Georgia" pitchFamily="18" charset="0"/>
              </a:rPr>
              <a:t>Ποσείδιππος</a:t>
            </a:r>
            <a:r>
              <a:rPr lang="en-US" sz="1600" dirty="0" smtClean="0">
                <a:latin typeface="Georgia" pitchFamily="18" charset="0"/>
              </a:rPr>
              <a:t>, </a:t>
            </a:r>
            <a:r>
              <a:rPr lang="el-GR" sz="1600" i="1" dirty="0" err="1" smtClean="0">
                <a:latin typeface="Georgia" pitchFamily="18" charset="0"/>
              </a:rPr>
              <a:t>Μύρμηξ</a:t>
            </a:r>
            <a:r>
              <a:rPr lang="en-US" sz="1600" i="1" dirty="0" smtClean="0">
                <a:latin typeface="Georgia" pitchFamily="18" charset="0"/>
              </a:rPr>
              <a:t>, </a:t>
            </a:r>
            <a:r>
              <a:rPr lang="el-GR" sz="1600" dirty="0" smtClean="0">
                <a:latin typeface="Georgia" pitchFamily="18" charset="0"/>
              </a:rPr>
              <a:t>απ. 18-19, στο </a:t>
            </a:r>
            <a:r>
              <a:rPr lang="el-GR" sz="1600" i="1" dirty="0" err="1" smtClean="0">
                <a:latin typeface="Georgia" pitchFamily="18" charset="0"/>
              </a:rPr>
              <a:t>Comicorum</a:t>
            </a:r>
            <a:r>
              <a:rPr lang="el-GR" sz="1600" i="1" dirty="0" smtClean="0">
                <a:latin typeface="Georgia" pitchFamily="18" charset="0"/>
              </a:rPr>
              <a:t> </a:t>
            </a:r>
            <a:r>
              <a:rPr lang="el-GR" sz="1600" i="1" dirty="0" err="1" smtClean="0">
                <a:latin typeface="Georgia" pitchFamily="18" charset="0"/>
              </a:rPr>
              <a:t>Atticorum</a:t>
            </a:r>
            <a:r>
              <a:rPr lang="el-GR" sz="1600" i="1" dirty="0" smtClean="0">
                <a:latin typeface="Georgia" pitchFamily="18" charset="0"/>
              </a:rPr>
              <a:t> </a:t>
            </a:r>
            <a:r>
              <a:rPr lang="el-GR" sz="1600" i="1" dirty="0" err="1" smtClean="0">
                <a:latin typeface="Georgia" pitchFamily="18" charset="0"/>
              </a:rPr>
              <a:t>fragmenta</a:t>
            </a:r>
            <a:r>
              <a:rPr lang="el-GR" sz="1600" dirty="0" smtClean="0">
                <a:latin typeface="Georgia" pitchFamily="18" charset="0"/>
              </a:rPr>
              <a:t>, </a:t>
            </a:r>
            <a:r>
              <a:rPr lang="en-US" sz="1600" dirty="0" smtClean="0">
                <a:latin typeface="Georgia" pitchFamily="18" charset="0"/>
              </a:rPr>
              <a:t>edited by T. </a:t>
            </a:r>
            <a:r>
              <a:rPr lang="en-US" sz="1600" dirty="0" err="1" smtClean="0">
                <a:latin typeface="Georgia" pitchFamily="18" charset="0"/>
              </a:rPr>
              <a:t>Kock</a:t>
            </a:r>
            <a:r>
              <a:rPr lang="en-US" sz="1600" dirty="0" smtClean="0">
                <a:latin typeface="Georgia" pitchFamily="18" charset="0"/>
              </a:rPr>
              <a:t>, </a:t>
            </a:r>
            <a:r>
              <a:rPr lang="el-GR" sz="1600" dirty="0" smtClean="0">
                <a:latin typeface="Georgia" pitchFamily="18" charset="0"/>
              </a:rPr>
              <a:t>τ</a:t>
            </a:r>
            <a:r>
              <a:rPr lang="en-US" sz="1600" dirty="0" smtClean="0">
                <a:latin typeface="Georgia" pitchFamily="18" charset="0"/>
              </a:rPr>
              <a:t>. 3 (Leipzig: </a:t>
            </a:r>
            <a:r>
              <a:rPr lang="en-US" sz="1600" dirty="0" err="1" smtClean="0">
                <a:latin typeface="Georgia" pitchFamily="18" charset="0"/>
              </a:rPr>
              <a:t>Teubner</a:t>
            </a:r>
            <a:r>
              <a:rPr lang="en-US" sz="1600" dirty="0" smtClean="0">
                <a:latin typeface="Georgia" pitchFamily="18" charset="0"/>
              </a:rPr>
              <a:t>, 1888).</a:t>
            </a:r>
          </a:p>
          <a:p>
            <a:pPr lvl="1" algn="just">
              <a:buNone/>
            </a:pPr>
            <a:r>
              <a:rPr lang="el-GR" sz="1600" dirty="0" smtClean="0">
                <a:latin typeface="Georgia" pitchFamily="18" charset="0"/>
              </a:rPr>
              <a:t>Εκτός από το απόσπασμα του </a:t>
            </a:r>
            <a:r>
              <a:rPr lang="el-GR" sz="1600" dirty="0" err="1" smtClean="0">
                <a:latin typeface="Georgia" pitchFamily="18" charset="0"/>
              </a:rPr>
              <a:t>Ποσείδιππου</a:t>
            </a:r>
            <a:r>
              <a:rPr lang="el-GR" sz="1600" dirty="0" smtClean="0">
                <a:latin typeface="Georgia" pitchFamily="18" charset="0"/>
              </a:rPr>
              <a:t> ο όρος απαντά κατά χρονολογική σειρά στον ιστορικό Πολύβιο από την Μεγαλόπολη, στον Φίλωνα τον Ιουδαίο, στον </a:t>
            </a:r>
            <a:r>
              <a:rPr lang="el-GR" sz="1600" dirty="0" err="1" smtClean="0">
                <a:latin typeface="Georgia" pitchFamily="18" charset="0"/>
              </a:rPr>
              <a:t>Αίλιο</a:t>
            </a:r>
            <a:r>
              <a:rPr lang="el-GR" sz="1600" dirty="0" smtClean="0">
                <a:latin typeface="Georgia" pitchFamily="18" charset="0"/>
              </a:rPr>
              <a:t> και στον </a:t>
            </a:r>
            <a:r>
              <a:rPr lang="el-GR" sz="1600" dirty="0" err="1" smtClean="0">
                <a:latin typeface="Georgia" pitchFamily="18" charset="0"/>
              </a:rPr>
              <a:t>Κλήμεντα</a:t>
            </a:r>
            <a:r>
              <a:rPr lang="el-GR" sz="1600" dirty="0" smtClean="0">
                <a:latin typeface="Georgia" pitchFamily="18" charset="0"/>
              </a:rPr>
              <a:t> τον </a:t>
            </a:r>
            <a:r>
              <a:rPr lang="el-GR" sz="1600" dirty="0" err="1" smtClean="0">
                <a:latin typeface="Georgia" pitchFamily="18" charset="0"/>
              </a:rPr>
              <a:t>Αλεξανδρέα</a:t>
            </a:r>
            <a:r>
              <a:rPr lang="el-GR" sz="1600" dirty="0" smtClean="0">
                <a:latin typeface="Georgia" pitchFamily="18" charset="0"/>
              </a:rPr>
              <a:t>. Βλέπε Ευάγγελος Πρωτοπαπαδάκης, </a:t>
            </a:r>
            <a:r>
              <a:rPr lang="el-GR" sz="1600" i="1" dirty="0" smtClean="0">
                <a:latin typeface="Georgia" pitchFamily="18" charset="0"/>
              </a:rPr>
              <a:t>Η Ευθανασία Απέναντι στην Σύγχρονη Βιοηθική</a:t>
            </a:r>
            <a:r>
              <a:rPr lang="el-GR" sz="1600" dirty="0" smtClean="0">
                <a:latin typeface="Georgia" pitchFamily="18" charset="0"/>
              </a:rPr>
              <a:t> (Αθήνα-</a:t>
            </a:r>
            <a:r>
              <a:rPr lang="el-GR" sz="1600" dirty="0" err="1" smtClean="0">
                <a:latin typeface="Georgia" pitchFamily="18" charset="0"/>
              </a:rPr>
              <a:t>Κομοτηνή</a:t>
            </a:r>
            <a:r>
              <a:rPr lang="el-GR" sz="1600" dirty="0" smtClean="0">
                <a:latin typeface="Georgia" pitchFamily="18" charset="0"/>
              </a:rPr>
              <a:t>: Αντ. Σάκκουλας, 2002), 24-26.</a:t>
            </a:r>
          </a:p>
          <a:p>
            <a:pPr lvl="1" algn="just">
              <a:buNone/>
            </a:pPr>
            <a:endParaRPr lang="el-GR" sz="1600" dirty="0" smtClean="0">
              <a:latin typeface="Georgia" pitchFamily="18" charset="0"/>
            </a:endParaRPr>
          </a:p>
          <a:p>
            <a:pPr lvl="1" algn="just">
              <a:buNone/>
            </a:pPr>
            <a:r>
              <a:rPr lang="el-GR" sz="1600" dirty="0" smtClean="0">
                <a:latin typeface="Georgia" pitchFamily="18" charset="0"/>
              </a:rPr>
              <a:t>Το </a:t>
            </a:r>
            <a:r>
              <a:rPr lang="el-GR" sz="1600" b="1" dirty="0">
                <a:latin typeface="Georgia" pitchFamily="18" charset="0"/>
              </a:rPr>
              <a:t>επίρρημα</a:t>
            </a:r>
            <a:r>
              <a:rPr lang="el-GR" sz="1600" dirty="0">
                <a:latin typeface="Georgia" pitchFamily="18" charset="0"/>
              </a:rPr>
              <a:t> </a:t>
            </a:r>
            <a:r>
              <a:rPr lang="el-GR" sz="1600" i="1" dirty="0" err="1">
                <a:latin typeface="Georgia" pitchFamily="18" charset="0"/>
              </a:rPr>
              <a:t>εὐθανάτως</a:t>
            </a:r>
            <a:r>
              <a:rPr lang="el-GR" sz="1600" i="1" dirty="0">
                <a:latin typeface="Georgia" pitchFamily="18" charset="0"/>
              </a:rPr>
              <a:t> </a:t>
            </a:r>
            <a:r>
              <a:rPr lang="el-GR" sz="1600" dirty="0">
                <a:latin typeface="Georgia" pitchFamily="18" charset="0"/>
              </a:rPr>
              <a:t>απαντά άπαξ στον </a:t>
            </a:r>
            <a:r>
              <a:rPr lang="el-GR" sz="1600" dirty="0" smtClean="0">
                <a:latin typeface="Georgia" pitchFamily="18" charset="0"/>
              </a:rPr>
              <a:t>Κρατίνο:  </a:t>
            </a:r>
          </a:p>
          <a:p>
            <a:pPr lvl="1" algn="just">
              <a:buNone/>
            </a:pPr>
            <a:r>
              <a:rPr lang="el-GR" sz="1600" dirty="0" smtClean="0">
                <a:latin typeface="Georgia" pitchFamily="18" charset="0"/>
              </a:rPr>
              <a:t>«</a:t>
            </a:r>
            <a:r>
              <a:rPr lang="el-GR" sz="1600" dirty="0" err="1" smtClean="0">
                <a:latin typeface="Georgia" pitchFamily="18" charset="0"/>
              </a:rPr>
              <a:t>ἐπιλησμονή</a:t>
            </a:r>
            <a:r>
              <a:rPr lang="el-GR" sz="1600" dirty="0" smtClean="0">
                <a:latin typeface="Georgia" pitchFamily="18" charset="0"/>
              </a:rPr>
              <a:t> </a:t>
            </a:r>
            <a:r>
              <a:rPr lang="el-GR" sz="1600" dirty="0" err="1" smtClean="0">
                <a:latin typeface="Georgia" pitchFamily="18" charset="0"/>
              </a:rPr>
              <a:t>ἐρρῶσθαι</a:t>
            </a:r>
            <a:r>
              <a:rPr lang="el-GR" sz="1600" dirty="0" smtClean="0">
                <a:latin typeface="Georgia" pitchFamily="18" charset="0"/>
              </a:rPr>
              <a:t> </a:t>
            </a:r>
            <a:r>
              <a:rPr lang="el-GR" sz="1600" dirty="0" err="1" smtClean="0">
                <a:latin typeface="Georgia" pitchFamily="18" charset="0"/>
              </a:rPr>
              <a:t>εὐζωρότερον</a:t>
            </a:r>
            <a:r>
              <a:rPr lang="el-GR" sz="1600" dirty="0" smtClean="0">
                <a:latin typeface="Georgia" pitchFamily="18" charset="0"/>
              </a:rPr>
              <a:t> </a:t>
            </a:r>
            <a:r>
              <a:rPr lang="el-GR" sz="1600" dirty="0">
                <a:latin typeface="Georgia" pitchFamily="18" charset="0"/>
              </a:rPr>
              <a:t>(</a:t>
            </a:r>
            <a:r>
              <a:rPr lang="el-GR" sz="1600" dirty="0" err="1">
                <a:latin typeface="Georgia" pitchFamily="18" charset="0"/>
              </a:rPr>
              <a:t>εὔζωρον</a:t>
            </a:r>
            <a:r>
              <a:rPr lang="el-GR" sz="1600" dirty="0">
                <a:latin typeface="Georgia" pitchFamily="18" charset="0"/>
              </a:rPr>
              <a:t>) </a:t>
            </a:r>
            <a:r>
              <a:rPr lang="el-GR" sz="1600" dirty="0" err="1" smtClean="0">
                <a:latin typeface="Georgia" pitchFamily="18" charset="0"/>
              </a:rPr>
              <a:t>εὐθανάτως</a:t>
            </a:r>
            <a:r>
              <a:rPr lang="el-GR" sz="1600" dirty="0" smtClean="0">
                <a:latin typeface="Georgia" pitchFamily="18" charset="0"/>
              </a:rPr>
              <a:t> </a:t>
            </a:r>
            <a:r>
              <a:rPr lang="el-GR" sz="1600" dirty="0" err="1" smtClean="0">
                <a:latin typeface="Georgia" pitchFamily="18" charset="0"/>
              </a:rPr>
              <a:t>εὐπινής</a:t>
            </a:r>
            <a:r>
              <a:rPr lang="el-GR" sz="1600" dirty="0" smtClean="0">
                <a:latin typeface="Georgia" pitchFamily="18" charset="0"/>
              </a:rPr>
              <a:t> </a:t>
            </a:r>
            <a:r>
              <a:rPr lang="el-GR" sz="1600" dirty="0" err="1" smtClean="0">
                <a:latin typeface="Georgia" pitchFamily="18" charset="0"/>
              </a:rPr>
              <a:t>ἐφετίνδα</a:t>
            </a:r>
            <a:r>
              <a:rPr lang="el-GR" sz="1600" dirty="0" smtClean="0">
                <a:latin typeface="Georgia" pitchFamily="18" charset="0"/>
              </a:rPr>
              <a:t> </a:t>
            </a:r>
            <a:r>
              <a:rPr lang="el-GR" sz="1600" dirty="0" err="1" smtClean="0">
                <a:latin typeface="Georgia" pitchFamily="18" charset="0"/>
              </a:rPr>
              <a:t>ἡμίλουτοι</a:t>
            </a:r>
            <a:r>
              <a:rPr lang="el-GR" sz="1600" dirty="0" smtClean="0">
                <a:latin typeface="Georgia" pitchFamily="18" charset="0"/>
              </a:rPr>
              <a:t>», </a:t>
            </a:r>
            <a:r>
              <a:rPr lang="en-US" sz="1600" dirty="0" err="1" smtClean="0">
                <a:latin typeface="Georgia" pitchFamily="18" charset="0"/>
              </a:rPr>
              <a:t>Fragmenta</a:t>
            </a:r>
            <a:r>
              <a:rPr lang="en-US" sz="1600" dirty="0" smtClean="0">
                <a:latin typeface="Georgia" pitchFamily="18" charset="0"/>
              </a:rPr>
              <a:t>, ed. T. </a:t>
            </a:r>
            <a:r>
              <a:rPr lang="en-US" sz="1600" dirty="0" err="1" smtClean="0">
                <a:latin typeface="Georgia" pitchFamily="18" charset="0"/>
              </a:rPr>
              <a:t>Kock</a:t>
            </a:r>
            <a:r>
              <a:rPr lang="en-US" sz="1600" dirty="0" smtClean="0">
                <a:latin typeface="Georgia" pitchFamily="18" charset="0"/>
              </a:rPr>
              <a:t>, </a:t>
            </a:r>
            <a:r>
              <a:rPr lang="en-US" sz="1600" dirty="0" err="1" smtClean="0">
                <a:latin typeface="Georgia" pitchFamily="18" charset="0"/>
              </a:rPr>
              <a:t>Comicorum</a:t>
            </a:r>
            <a:r>
              <a:rPr lang="en-US" sz="1600" dirty="0" smtClean="0">
                <a:latin typeface="Georgia" pitchFamily="18" charset="0"/>
              </a:rPr>
              <a:t> </a:t>
            </a:r>
            <a:r>
              <a:rPr lang="en-US" sz="1600" dirty="0" err="1" smtClean="0">
                <a:latin typeface="Georgia" pitchFamily="18" charset="0"/>
              </a:rPr>
              <a:t>Atticorum</a:t>
            </a:r>
            <a:r>
              <a:rPr lang="en-US" sz="1600" dirty="0" smtClean="0">
                <a:latin typeface="Georgia" pitchFamily="18" charset="0"/>
              </a:rPr>
              <a:t> </a:t>
            </a:r>
            <a:r>
              <a:rPr lang="en-US" sz="1600" dirty="0" err="1" smtClean="0">
                <a:latin typeface="Georgia" pitchFamily="18" charset="0"/>
              </a:rPr>
              <a:t>fragmenta</a:t>
            </a:r>
            <a:r>
              <a:rPr lang="en-US" sz="1600" dirty="0" smtClean="0">
                <a:latin typeface="Georgia" pitchFamily="18" charset="0"/>
              </a:rPr>
              <a:t>, vol. 1.</a:t>
            </a:r>
            <a:r>
              <a:rPr lang="el-GR" sz="1600" dirty="0" smtClean="0">
                <a:latin typeface="Georgia" pitchFamily="18" charset="0"/>
              </a:rPr>
              <a:t> </a:t>
            </a:r>
            <a:r>
              <a:rPr lang="en-US" sz="1600" dirty="0" smtClean="0">
                <a:latin typeface="Georgia" pitchFamily="18" charset="0"/>
              </a:rPr>
              <a:t>Leipzig: </a:t>
            </a:r>
            <a:r>
              <a:rPr lang="en-US" sz="1600" dirty="0" err="1" smtClean="0">
                <a:latin typeface="Georgia" pitchFamily="18" charset="0"/>
              </a:rPr>
              <a:t>Teubner</a:t>
            </a:r>
            <a:r>
              <a:rPr lang="en-US" sz="1600" dirty="0" smtClean="0">
                <a:latin typeface="Georgia" pitchFamily="18" charset="0"/>
              </a:rPr>
              <a:t>, 1880</a:t>
            </a:r>
            <a:r>
              <a:rPr lang="el-GR" sz="1600" dirty="0" smtClean="0">
                <a:latin typeface="Georgia" pitchFamily="18" charset="0"/>
              </a:rPr>
              <a:t>, </a:t>
            </a:r>
            <a:r>
              <a:rPr lang="el-GR" sz="1600" dirty="0" err="1" smtClean="0">
                <a:latin typeface="Georgia" pitchFamily="18" charset="0"/>
              </a:rPr>
              <a:t>απόσπαμα</a:t>
            </a:r>
            <a:r>
              <a:rPr lang="el-GR" sz="1600" dirty="0" smtClean="0">
                <a:latin typeface="Georgia" pitchFamily="18" charset="0"/>
              </a:rPr>
              <a:t> 413.</a:t>
            </a:r>
            <a:endParaRPr lang="el-GR" sz="1600" dirty="0">
              <a:latin typeface="Georgia" pitchFamily="18" charset="0"/>
            </a:endParaRPr>
          </a:p>
          <a:p>
            <a:pPr lvl="1" algn="just">
              <a:buNone/>
            </a:pPr>
            <a:r>
              <a:rPr lang="el-GR" sz="1600" dirty="0" smtClean="0">
                <a:latin typeface="Georgia" pitchFamily="18" charset="0"/>
              </a:rPr>
              <a:t>και </a:t>
            </a:r>
            <a:r>
              <a:rPr lang="el-GR" sz="1600" dirty="0">
                <a:latin typeface="Georgia" pitchFamily="18" charset="0"/>
              </a:rPr>
              <a:t>στον </a:t>
            </a:r>
            <a:r>
              <a:rPr lang="el-GR" sz="1600" dirty="0" smtClean="0">
                <a:latin typeface="Georgia" pitchFamily="18" charset="0"/>
              </a:rPr>
              <a:t>Μένανδρο: «</a:t>
            </a:r>
            <a:r>
              <a:rPr lang="el-GR" sz="1600" dirty="0" err="1" smtClean="0">
                <a:latin typeface="Georgia" pitchFamily="18" charset="0"/>
              </a:rPr>
              <a:t>ἐπεβουλήθη</a:t>
            </a:r>
            <a:r>
              <a:rPr lang="el-GR" sz="1600" dirty="0" smtClean="0">
                <a:latin typeface="Georgia" pitchFamily="18" charset="0"/>
              </a:rPr>
              <a:t> </a:t>
            </a:r>
            <a:r>
              <a:rPr lang="el-GR" sz="1600" dirty="0" err="1">
                <a:latin typeface="Georgia" pitchFamily="18" charset="0"/>
              </a:rPr>
              <a:t>ποθέν</a:t>
            </a:r>
            <a:r>
              <a:rPr lang="el-GR" sz="1600" dirty="0">
                <a:latin typeface="Georgia" pitchFamily="18" charset="0"/>
              </a:rPr>
              <a:t>, </a:t>
            </a:r>
            <a:r>
              <a:rPr lang="el-GR" sz="1600" dirty="0" err="1" smtClean="0">
                <a:latin typeface="Georgia" pitchFamily="18" charset="0"/>
              </a:rPr>
              <a:t>οὐκ</a:t>
            </a:r>
            <a:r>
              <a:rPr lang="el-GR" sz="1600" dirty="0" smtClean="0">
                <a:latin typeface="Georgia" pitchFamily="18" charset="0"/>
              </a:rPr>
              <a:t> </a:t>
            </a:r>
            <a:r>
              <a:rPr lang="el-GR" sz="1600" dirty="0" err="1">
                <a:latin typeface="Georgia" pitchFamily="18" charset="0"/>
              </a:rPr>
              <a:t>εὐθανάτως</a:t>
            </a:r>
            <a:r>
              <a:rPr lang="el-GR" sz="1600" dirty="0">
                <a:latin typeface="Georgia" pitchFamily="18" charset="0"/>
              </a:rPr>
              <a:t> </a:t>
            </a:r>
            <a:r>
              <a:rPr lang="el-GR" sz="1600" dirty="0" err="1">
                <a:latin typeface="Georgia" pitchFamily="18" charset="0"/>
              </a:rPr>
              <a:t>ἀπῆλθεν</a:t>
            </a:r>
            <a:r>
              <a:rPr lang="el-GR" sz="1600" dirty="0">
                <a:latin typeface="Georgia" pitchFamily="18" charset="0"/>
              </a:rPr>
              <a:t> </a:t>
            </a:r>
            <a:r>
              <a:rPr lang="el-GR" sz="1600" dirty="0" err="1">
                <a:latin typeface="Georgia" pitchFamily="18" charset="0"/>
              </a:rPr>
              <a:t>ἐλθὼν</a:t>
            </a:r>
            <a:r>
              <a:rPr lang="el-GR" sz="1600" dirty="0">
                <a:latin typeface="Georgia" pitchFamily="18" charset="0"/>
              </a:rPr>
              <a:t> </a:t>
            </a:r>
            <a:r>
              <a:rPr lang="el-GR" sz="1600" dirty="0" err="1">
                <a:latin typeface="Georgia" pitchFamily="18" charset="0"/>
              </a:rPr>
              <a:t>εἰς</a:t>
            </a:r>
            <a:r>
              <a:rPr lang="el-GR" sz="1600" dirty="0">
                <a:latin typeface="Georgia" pitchFamily="18" charset="0"/>
              </a:rPr>
              <a:t> </a:t>
            </a:r>
            <a:r>
              <a:rPr lang="el-GR" sz="1600" dirty="0" err="1" smtClean="0">
                <a:latin typeface="Georgia" pitchFamily="18" charset="0"/>
              </a:rPr>
              <a:t>χρόνον</a:t>
            </a:r>
            <a:r>
              <a:rPr lang="el-GR" sz="1600" dirty="0" smtClean="0">
                <a:latin typeface="Georgia" pitchFamily="18" charset="0"/>
              </a:rPr>
              <a:t>». </a:t>
            </a:r>
            <a:r>
              <a:rPr lang="en-US" sz="1600" dirty="0" err="1" smtClean="0">
                <a:latin typeface="Georgia" pitchFamily="18" charset="0"/>
              </a:rPr>
              <a:t>Fragmenta</a:t>
            </a:r>
            <a:r>
              <a:rPr lang="en-US" sz="1600" dirty="0" smtClean="0">
                <a:latin typeface="Georgia" pitchFamily="18" charset="0"/>
              </a:rPr>
              <a:t> </a:t>
            </a:r>
            <a:r>
              <a:rPr lang="en-US" sz="1600" dirty="0" err="1" smtClean="0">
                <a:latin typeface="Georgia" pitchFamily="18" charset="0"/>
              </a:rPr>
              <a:t>longiora</a:t>
            </a:r>
            <a:r>
              <a:rPr lang="en-US" sz="1600" dirty="0" smtClean="0">
                <a:latin typeface="Georgia" pitchFamily="18" charset="0"/>
              </a:rPr>
              <a:t> </a:t>
            </a:r>
            <a:r>
              <a:rPr lang="en-US" sz="1600" dirty="0" err="1" smtClean="0">
                <a:latin typeface="Georgia" pitchFamily="18" charset="0"/>
              </a:rPr>
              <a:t>apud</a:t>
            </a:r>
            <a:r>
              <a:rPr lang="en-US" sz="1600" dirty="0" smtClean="0">
                <a:latin typeface="Georgia" pitchFamily="18" charset="0"/>
              </a:rPr>
              <a:t> </a:t>
            </a:r>
            <a:r>
              <a:rPr lang="en-US" sz="1600" dirty="0" err="1" smtClean="0">
                <a:latin typeface="Georgia" pitchFamily="18" charset="0"/>
              </a:rPr>
              <a:t>alios</a:t>
            </a:r>
            <a:r>
              <a:rPr lang="en-US" sz="1600" dirty="0" smtClean="0">
                <a:latin typeface="Georgia" pitchFamily="18" charset="0"/>
              </a:rPr>
              <a:t> </a:t>
            </a:r>
            <a:r>
              <a:rPr lang="en-US" sz="1600" dirty="0" err="1" smtClean="0">
                <a:latin typeface="Georgia" pitchFamily="18" charset="0"/>
              </a:rPr>
              <a:t>auctores</a:t>
            </a:r>
            <a:r>
              <a:rPr lang="en-US" sz="1600" dirty="0" smtClean="0">
                <a:latin typeface="Georgia" pitchFamily="18" charset="0"/>
              </a:rPr>
              <a:t> </a:t>
            </a:r>
            <a:r>
              <a:rPr lang="en-US" sz="1600" dirty="0" err="1" smtClean="0">
                <a:latin typeface="Georgia" pitchFamily="18" charset="0"/>
              </a:rPr>
              <a:t>servata</a:t>
            </a:r>
            <a:r>
              <a:rPr lang="en-US" sz="1600" dirty="0" smtClean="0">
                <a:latin typeface="Georgia" pitchFamily="18" charset="0"/>
              </a:rPr>
              <a:t>, ed. F.H. </a:t>
            </a:r>
            <a:r>
              <a:rPr lang="en-US" sz="1600" dirty="0" err="1" smtClean="0">
                <a:latin typeface="Georgia" pitchFamily="18" charset="0"/>
              </a:rPr>
              <a:t>Sandbach</a:t>
            </a:r>
            <a:r>
              <a:rPr lang="en-US" sz="1600" dirty="0" smtClean="0">
                <a:latin typeface="Georgia" pitchFamily="18" charset="0"/>
              </a:rPr>
              <a:t>, </a:t>
            </a:r>
            <a:r>
              <a:rPr lang="en-US" sz="1600" dirty="0" err="1" smtClean="0">
                <a:latin typeface="Georgia" pitchFamily="18" charset="0"/>
              </a:rPr>
              <a:t>Menandri</a:t>
            </a:r>
            <a:r>
              <a:rPr lang="en-US" sz="1600" dirty="0" smtClean="0">
                <a:latin typeface="Georgia" pitchFamily="18" charset="0"/>
              </a:rPr>
              <a:t> </a:t>
            </a:r>
            <a:r>
              <a:rPr lang="en-US" sz="1600" dirty="0" err="1" smtClean="0">
                <a:latin typeface="Georgia" pitchFamily="18" charset="0"/>
              </a:rPr>
              <a:t>reliquiae</a:t>
            </a:r>
            <a:r>
              <a:rPr lang="en-US" sz="1600" dirty="0" smtClean="0">
                <a:latin typeface="Georgia" pitchFamily="18" charset="0"/>
              </a:rPr>
              <a:t> </a:t>
            </a:r>
            <a:r>
              <a:rPr lang="en-US" sz="1600" dirty="0" err="1" smtClean="0">
                <a:latin typeface="Georgia" pitchFamily="18" charset="0"/>
              </a:rPr>
              <a:t>selectae</a:t>
            </a:r>
            <a:r>
              <a:rPr lang="en-US" sz="1600" dirty="0" smtClean="0">
                <a:latin typeface="Georgia" pitchFamily="18" charset="0"/>
              </a:rPr>
              <a:t>. Oxford: Clarendon Press, 1972</a:t>
            </a:r>
            <a:r>
              <a:rPr lang="el-GR" sz="1600" dirty="0" smtClean="0">
                <a:latin typeface="Georgia" pitchFamily="18" charset="0"/>
              </a:rPr>
              <a:t>, απόσπασμα 417.</a:t>
            </a:r>
            <a:endParaRPr lang="el-GR" sz="1600" dirty="0">
              <a:latin typeface="Georgia" pitchFamily="18" charset="0"/>
            </a:endParaRPr>
          </a:p>
          <a:p>
            <a:pPr lvl="1" algn="just">
              <a:buNone/>
            </a:pPr>
            <a:endParaRPr lang="el-GR" sz="1600" dirty="0" smtClean="0">
              <a:latin typeface="Georgia" pitchFamily="18" charset="0"/>
            </a:endParaRPr>
          </a:p>
          <a:p>
            <a:pPr lvl="1" algn="just">
              <a:buNone/>
            </a:pPr>
            <a:r>
              <a:rPr lang="el-GR" sz="1600" dirty="0" smtClean="0">
                <a:latin typeface="Georgia" pitchFamily="18" charset="0"/>
              </a:rPr>
              <a:t>Το </a:t>
            </a:r>
            <a:r>
              <a:rPr lang="el-GR" sz="1600" b="1" dirty="0">
                <a:latin typeface="Georgia" pitchFamily="18" charset="0"/>
              </a:rPr>
              <a:t>ρήμα</a:t>
            </a:r>
            <a:r>
              <a:rPr lang="el-GR" sz="1600" dirty="0">
                <a:latin typeface="Georgia" pitchFamily="18" charset="0"/>
              </a:rPr>
              <a:t> </a:t>
            </a:r>
            <a:r>
              <a:rPr lang="el-GR" sz="1600" i="1" dirty="0" err="1">
                <a:latin typeface="Georgia" pitchFamily="18" charset="0"/>
              </a:rPr>
              <a:t>εὐθανατέω</a:t>
            </a:r>
            <a:r>
              <a:rPr lang="el-GR" sz="1600" dirty="0">
                <a:latin typeface="Georgia" pitchFamily="18" charset="0"/>
              </a:rPr>
              <a:t> </a:t>
            </a:r>
            <a:r>
              <a:rPr lang="el-GR" sz="1600" dirty="0" smtClean="0">
                <a:latin typeface="Georgia" pitchFamily="18" charset="0"/>
              </a:rPr>
              <a:t>συναντάται άλλη </a:t>
            </a:r>
            <a:r>
              <a:rPr lang="el-GR" sz="1600" dirty="0">
                <a:latin typeface="Georgia" pitchFamily="18" charset="0"/>
              </a:rPr>
              <a:t>μια φορά στον </a:t>
            </a:r>
            <a:r>
              <a:rPr lang="el-GR" sz="1600" dirty="0" smtClean="0">
                <a:latin typeface="Georgia" pitchFamily="18" charset="0"/>
              </a:rPr>
              <a:t>Χρύσιππο: «</a:t>
            </a:r>
            <a:r>
              <a:rPr lang="el-GR" sz="1600" dirty="0" err="1" smtClean="0">
                <a:latin typeface="Georgia" pitchFamily="18" charset="0"/>
              </a:rPr>
              <a:t>Εὐγηρεῖν</a:t>
            </a:r>
            <a:r>
              <a:rPr lang="el-GR" sz="1600" dirty="0" smtClean="0">
                <a:latin typeface="Georgia" pitchFamily="18" charset="0"/>
              </a:rPr>
              <a:t> τε </a:t>
            </a:r>
            <a:r>
              <a:rPr lang="el-GR" sz="1600" dirty="0" err="1" smtClean="0">
                <a:latin typeface="Georgia" pitchFamily="18" charset="0"/>
              </a:rPr>
              <a:t>μόνον</a:t>
            </a:r>
            <a:r>
              <a:rPr lang="el-GR" sz="1600" dirty="0" smtClean="0">
                <a:latin typeface="Georgia" pitchFamily="18" charset="0"/>
              </a:rPr>
              <a:t> </a:t>
            </a:r>
            <a:r>
              <a:rPr lang="el-GR" sz="1600" dirty="0" err="1" smtClean="0">
                <a:latin typeface="Georgia" pitchFamily="18" charset="0"/>
              </a:rPr>
              <a:t>καὶ</a:t>
            </a:r>
            <a:r>
              <a:rPr lang="el-GR" sz="1600" dirty="0" smtClean="0">
                <a:latin typeface="Georgia" pitchFamily="18" charset="0"/>
              </a:rPr>
              <a:t> </a:t>
            </a:r>
            <a:r>
              <a:rPr lang="el-GR" sz="1600" dirty="0" err="1" smtClean="0">
                <a:latin typeface="Georgia" pitchFamily="18" charset="0"/>
              </a:rPr>
              <a:t>εὐθανατεῖν</a:t>
            </a:r>
            <a:r>
              <a:rPr lang="el-GR" sz="1600" dirty="0" smtClean="0">
                <a:latin typeface="Georgia" pitchFamily="18" charset="0"/>
              </a:rPr>
              <a:t> </a:t>
            </a:r>
            <a:r>
              <a:rPr lang="el-GR" sz="1600" dirty="0" err="1" smtClean="0">
                <a:latin typeface="Georgia" pitchFamily="18" charset="0"/>
              </a:rPr>
              <a:t>τὸν</a:t>
            </a:r>
            <a:r>
              <a:rPr lang="el-GR" sz="1600" dirty="0" smtClean="0">
                <a:latin typeface="Georgia" pitchFamily="18" charset="0"/>
              </a:rPr>
              <a:t> </a:t>
            </a:r>
            <a:r>
              <a:rPr lang="el-GR" sz="1600" dirty="0" err="1" smtClean="0">
                <a:latin typeface="Georgia" pitchFamily="18" charset="0"/>
              </a:rPr>
              <a:t>σπουδαῖον</a:t>
            </a:r>
            <a:r>
              <a:rPr lang="el-GR" sz="1600" dirty="0" smtClean="0">
                <a:latin typeface="Georgia" pitchFamily="18" charset="0"/>
              </a:rPr>
              <a:t>· </a:t>
            </a:r>
            <a:r>
              <a:rPr lang="el-GR" sz="1600" dirty="0" err="1" smtClean="0">
                <a:latin typeface="Georgia" pitchFamily="18" charset="0"/>
              </a:rPr>
              <a:t>εὐγηρεῖν</a:t>
            </a:r>
            <a:r>
              <a:rPr lang="el-GR" sz="1600" dirty="0" smtClean="0">
                <a:latin typeface="Georgia" pitchFamily="18" charset="0"/>
              </a:rPr>
              <a:t> </a:t>
            </a:r>
            <a:r>
              <a:rPr lang="el-GR" sz="1600" dirty="0" err="1" smtClean="0">
                <a:latin typeface="Georgia" pitchFamily="18" charset="0"/>
              </a:rPr>
              <a:t>γὰρ</a:t>
            </a:r>
            <a:r>
              <a:rPr lang="el-GR" sz="1600" dirty="0" smtClean="0">
                <a:latin typeface="Georgia" pitchFamily="18" charset="0"/>
              </a:rPr>
              <a:t> </a:t>
            </a:r>
            <a:r>
              <a:rPr lang="el-GR" sz="1600" dirty="0" err="1" smtClean="0">
                <a:latin typeface="Georgia" pitchFamily="18" charset="0"/>
              </a:rPr>
              <a:t>εἶναι</a:t>
            </a:r>
            <a:r>
              <a:rPr lang="el-GR" sz="1600" dirty="0" smtClean="0">
                <a:latin typeface="Georgia" pitchFamily="18" charset="0"/>
              </a:rPr>
              <a:t> </a:t>
            </a:r>
            <a:r>
              <a:rPr lang="el-GR" sz="1600" dirty="0" err="1" smtClean="0">
                <a:latin typeface="Georgia" pitchFamily="18" charset="0"/>
              </a:rPr>
              <a:t>τὸ</a:t>
            </a:r>
            <a:r>
              <a:rPr lang="el-GR" sz="1600" dirty="0" smtClean="0">
                <a:latin typeface="Georgia" pitchFamily="18" charset="0"/>
              </a:rPr>
              <a:t> </a:t>
            </a:r>
            <a:r>
              <a:rPr lang="el-GR" sz="1600" dirty="0" err="1" smtClean="0">
                <a:latin typeface="Georgia" pitchFamily="18" charset="0"/>
              </a:rPr>
              <a:t>μετὰ</a:t>
            </a:r>
            <a:r>
              <a:rPr lang="el-GR" sz="1600" dirty="0" smtClean="0">
                <a:latin typeface="Georgia" pitchFamily="18" charset="0"/>
              </a:rPr>
              <a:t> </a:t>
            </a:r>
            <a:r>
              <a:rPr lang="el-GR" sz="1600" dirty="0" err="1" smtClean="0">
                <a:latin typeface="Georgia" pitchFamily="18" charset="0"/>
              </a:rPr>
              <a:t>ποιοῦ</a:t>
            </a:r>
            <a:r>
              <a:rPr lang="el-GR" sz="1600" dirty="0" smtClean="0">
                <a:latin typeface="Georgia" pitchFamily="18" charset="0"/>
              </a:rPr>
              <a:t> </a:t>
            </a:r>
            <a:r>
              <a:rPr lang="el-GR" sz="1600" dirty="0" err="1" smtClean="0">
                <a:latin typeface="Georgia" pitchFamily="18" charset="0"/>
              </a:rPr>
              <a:t>γήρως</a:t>
            </a:r>
            <a:r>
              <a:rPr lang="el-GR" sz="1600" dirty="0" smtClean="0">
                <a:latin typeface="Georgia" pitchFamily="18" charset="0"/>
              </a:rPr>
              <a:t> </a:t>
            </a:r>
            <a:r>
              <a:rPr lang="el-GR" sz="1600" dirty="0" err="1" smtClean="0">
                <a:latin typeface="Georgia" pitchFamily="18" charset="0"/>
              </a:rPr>
              <a:t>διεξάγειν</a:t>
            </a:r>
            <a:r>
              <a:rPr lang="el-GR" sz="1600" dirty="0" smtClean="0">
                <a:latin typeface="Georgia" pitchFamily="18" charset="0"/>
              </a:rPr>
              <a:t> κατ' </a:t>
            </a:r>
            <a:r>
              <a:rPr lang="el-GR" sz="1600" dirty="0" err="1" smtClean="0">
                <a:latin typeface="Georgia" pitchFamily="18" charset="0"/>
              </a:rPr>
              <a:t>ἀρετήν</a:t>
            </a:r>
            <a:r>
              <a:rPr lang="el-GR" sz="1600" dirty="0" smtClean="0">
                <a:latin typeface="Georgia" pitchFamily="18" charset="0"/>
              </a:rPr>
              <a:t>, </a:t>
            </a:r>
            <a:r>
              <a:rPr lang="el-GR" sz="1600" dirty="0" err="1" smtClean="0">
                <a:latin typeface="Georgia" pitchFamily="18" charset="0"/>
              </a:rPr>
              <a:t>εὐθανατεῖν</a:t>
            </a:r>
            <a:r>
              <a:rPr lang="el-GR" sz="1600" dirty="0" smtClean="0">
                <a:latin typeface="Georgia" pitchFamily="18" charset="0"/>
              </a:rPr>
              <a:t> </a:t>
            </a:r>
            <a:r>
              <a:rPr lang="el-GR" sz="1600" dirty="0" err="1" smtClean="0">
                <a:latin typeface="Georgia" pitchFamily="18" charset="0"/>
              </a:rPr>
              <a:t>δὲ</a:t>
            </a:r>
            <a:r>
              <a:rPr lang="el-GR" sz="1600" dirty="0" smtClean="0">
                <a:latin typeface="Georgia" pitchFamily="18" charset="0"/>
              </a:rPr>
              <a:t> </a:t>
            </a:r>
            <a:r>
              <a:rPr lang="el-GR" sz="1600" dirty="0" err="1" smtClean="0">
                <a:latin typeface="Georgia" pitchFamily="18" charset="0"/>
              </a:rPr>
              <a:t>τὸ</a:t>
            </a:r>
            <a:r>
              <a:rPr lang="el-GR" sz="1600" dirty="0" smtClean="0">
                <a:latin typeface="Georgia" pitchFamily="18" charset="0"/>
              </a:rPr>
              <a:t> </a:t>
            </a:r>
            <a:r>
              <a:rPr lang="el-GR" sz="1600" dirty="0" err="1" smtClean="0">
                <a:latin typeface="Georgia" pitchFamily="18" charset="0"/>
              </a:rPr>
              <a:t>μετὰ</a:t>
            </a:r>
            <a:r>
              <a:rPr lang="el-GR" sz="1600" dirty="0" smtClean="0">
                <a:latin typeface="Georgia" pitchFamily="18" charset="0"/>
              </a:rPr>
              <a:t> </a:t>
            </a:r>
            <a:r>
              <a:rPr lang="el-GR" sz="1600" dirty="0" err="1" smtClean="0">
                <a:latin typeface="Georgia" pitchFamily="18" charset="0"/>
              </a:rPr>
              <a:t>ποιοῦ</a:t>
            </a:r>
            <a:r>
              <a:rPr lang="el-GR" sz="1600" dirty="0" smtClean="0">
                <a:latin typeface="Georgia" pitchFamily="18" charset="0"/>
              </a:rPr>
              <a:t> </a:t>
            </a:r>
            <a:r>
              <a:rPr lang="el-GR" sz="1600" dirty="0" err="1" smtClean="0">
                <a:latin typeface="Georgia" pitchFamily="18" charset="0"/>
              </a:rPr>
              <a:t>θανάτου</a:t>
            </a:r>
            <a:r>
              <a:rPr lang="el-GR" sz="1600" dirty="0" smtClean="0">
                <a:latin typeface="Georgia" pitchFamily="18" charset="0"/>
              </a:rPr>
              <a:t> κατ' </a:t>
            </a:r>
            <a:r>
              <a:rPr lang="el-GR" sz="1600" dirty="0" err="1" smtClean="0">
                <a:latin typeface="Georgia" pitchFamily="18" charset="0"/>
              </a:rPr>
              <a:t>ἀρετὴν</a:t>
            </a:r>
            <a:r>
              <a:rPr lang="el-GR" sz="1600" dirty="0" smtClean="0">
                <a:latin typeface="Georgia" pitchFamily="18" charset="0"/>
              </a:rPr>
              <a:t> </a:t>
            </a:r>
            <a:r>
              <a:rPr lang="el-GR" sz="1600" dirty="0" err="1" smtClean="0">
                <a:latin typeface="Georgia" pitchFamily="18" charset="0"/>
              </a:rPr>
              <a:t>τελευτᾶν</a:t>
            </a:r>
            <a:r>
              <a:rPr lang="el-GR" sz="1600" dirty="0" smtClean="0">
                <a:latin typeface="Georgia" pitchFamily="18" charset="0"/>
              </a:rPr>
              <a:t>.» Χρύσιππος</a:t>
            </a:r>
            <a:r>
              <a:rPr lang="en-US" sz="1600" dirty="0" smtClean="0">
                <a:latin typeface="Georgia" pitchFamily="18" charset="0"/>
              </a:rPr>
              <a:t>, </a:t>
            </a:r>
            <a:r>
              <a:rPr lang="el-GR" sz="1600" dirty="0" smtClean="0">
                <a:latin typeface="Georgia" pitchFamily="18" charset="0"/>
              </a:rPr>
              <a:t>ΙΙΙ</a:t>
            </a:r>
            <a:r>
              <a:rPr lang="en-US" sz="1600" dirty="0" smtClean="0">
                <a:latin typeface="Georgia" pitchFamily="18" charset="0"/>
              </a:rPr>
              <a:t>, 156, </a:t>
            </a:r>
            <a:r>
              <a:rPr lang="el-GR" sz="1600" dirty="0" smtClean="0">
                <a:latin typeface="Georgia" pitchFamily="18" charset="0"/>
              </a:rPr>
              <a:t>στο </a:t>
            </a:r>
            <a:r>
              <a:rPr lang="en-US" sz="1600" i="1" dirty="0" err="1" smtClean="0">
                <a:latin typeface="Georgia" pitchFamily="18" charset="0"/>
              </a:rPr>
              <a:t>Stoicorum</a:t>
            </a:r>
            <a:r>
              <a:rPr lang="en-US" sz="1600" i="1" dirty="0" smtClean="0">
                <a:latin typeface="Georgia" pitchFamily="18" charset="0"/>
              </a:rPr>
              <a:t> </a:t>
            </a:r>
            <a:r>
              <a:rPr lang="en-US" sz="1600" i="1" dirty="0" err="1" smtClean="0">
                <a:latin typeface="Georgia" pitchFamily="18" charset="0"/>
              </a:rPr>
              <a:t>veterum</a:t>
            </a:r>
            <a:r>
              <a:rPr lang="en-US" sz="1600" i="1" dirty="0" smtClean="0">
                <a:latin typeface="Georgia" pitchFamily="18" charset="0"/>
              </a:rPr>
              <a:t> </a:t>
            </a:r>
            <a:r>
              <a:rPr lang="en-US" sz="1600" i="1" dirty="0" err="1" smtClean="0">
                <a:latin typeface="Georgia" pitchFamily="18" charset="0"/>
              </a:rPr>
              <a:t>fragmenta</a:t>
            </a:r>
            <a:r>
              <a:rPr lang="en-US" sz="1600" dirty="0" smtClean="0">
                <a:latin typeface="Georgia" pitchFamily="18" charset="0"/>
              </a:rPr>
              <a:t>, edited by J. von </a:t>
            </a:r>
            <a:r>
              <a:rPr lang="en-US" sz="1600" dirty="0" err="1" smtClean="0">
                <a:latin typeface="Georgia" pitchFamily="18" charset="0"/>
              </a:rPr>
              <a:t>Arnim</a:t>
            </a:r>
            <a:r>
              <a:rPr lang="en-US" sz="1600" dirty="0" smtClean="0">
                <a:latin typeface="Georgia" pitchFamily="18" charset="0"/>
              </a:rPr>
              <a:t> (Leipzig: </a:t>
            </a:r>
            <a:r>
              <a:rPr lang="en-US" sz="1600" dirty="0" err="1" smtClean="0">
                <a:latin typeface="Georgia" pitchFamily="18" charset="0"/>
              </a:rPr>
              <a:t>Teubner</a:t>
            </a:r>
            <a:r>
              <a:rPr lang="en-US" sz="1600" dirty="0" smtClean="0">
                <a:latin typeface="Georgia" pitchFamily="18" charset="0"/>
              </a:rPr>
              <a:t>, 1903).</a:t>
            </a:r>
            <a:endParaRPr lang="el-GR" sz="1600" dirty="0">
              <a:latin typeface="Georg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r>
              <a:rPr lang="el-GR" dirty="0" smtClean="0">
                <a:latin typeface="Georgia" pitchFamily="18" charset="0"/>
              </a:rPr>
              <a:t>Ο όρος στα </a:t>
            </a:r>
            <a:r>
              <a:rPr lang="el-GR" dirty="0">
                <a:latin typeface="Georgia" pitchFamily="18" charset="0"/>
              </a:rPr>
              <a:t>ν</a:t>
            </a:r>
            <a:r>
              <a:rPr lang="el-GR" dirty="0" smtClean="0">
                <a:latin typeface="Georgia" pitchFamily="18" charset="0"/>
              </a:rPr>
              <a:t>εώτερα χρόνια</a:t>
            </a:r>
            <a:endParaRPr lang="el-GR" dirty="0">
              <a:latin typeface="Georgia" pitchFamily="18" charset="0"/>
            </a:endParaRPr>
          </a:p>
        </p:txBody>
      </p:sp>
      <p:sp>
        <p:nvSpPr>
          <p:cNvPr id="3" name="2 - Θέση περιεχομένου"/>
          <p:cNvSpPr>
            <a:spLocks noGrp="1"/>
          </p:cNvSpPr>
          <p:nvPr>
            <p:ph idx="1"/>
          </p:nvPr>
        </p:nvSpPr>
        <p:spPr>
          <a:xfrm>
            <a:off x="0" y="1357298"/>
            <a:ext cx="9144000" cy="550070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a:buFont typeface="Arial" charset="0"/>
              <a:buNone/>
            </a:pPr>
            <a:r>
              <a:rPr lang="en-US" sz="2800" dirty="0" smtClean="0">
                <a:solidFill>
                  <a:schemeClr val="tx2"/>
                </a:solidFill>
              </a:rPr>
              <a:t>“</a:t>
            </a:r>
            <a:r>
              <a:rPr lang="el-GR" sz="2800" dirty="0" smtClean="0">
                <a:solidFill>
                  <a:schemeClr val="tx2"/>
                </a:solidFill>
              </a:rPr>
              <a:t>… </a:t>
            </a:r>
            <a:r>
              <a:rPr lang="en-US" sz="2800" dirty="0" smtClean="0">
                <a:solidFill>
                  <a:schemeClr val="tx2"/>
                </a:solidFill>
              </a:rPr>
              <a:t>the physician's responsibility to alleviate the 'physical sufferings' of the body”.</a:t>
            </a:r>
          </a:p>
          <a:p>
            <a:pPr>
              <a:buFont typeface="Arial" charset="0"/>
              <a:buNone/>
            </a:pPr>
            <a:endParaRPr lang="en-US" dirty="0" smtClean="0">
              <a:solidFill>
                <a:schemeClr val="accent1"/>
              </a:solidFill>
            </a:endParaRPr>
          </a:p>
          <a:p>
            <a:pPr algn="just">
              <a:buFont typeface="Arial" charset="0"/>
              <a:buNone/>
            </a:pPr>
            <a:r>
              <a:rPr lang="en-US" sz="2400" dirty="0" smtClean="0">
                <a:solidFill>
                  <a:schemeClr val="tx2"/>
                </a:solidFill>
                <a:latin typeface="Palatino Linotype" pitchFamily="18" charset="0"/>
              </a:rPr>
              <a:t>Francis Bacon, </a:t>
            </a:r>
            <a:r>
              <a:rPr lang="en-US" sz="2400" i="1" dirty="0" smtClean="0">
                <a:solidFill>
                  <a:schemeClr val="tx2"/>
                </a:solidFill>
                <a:latin typeface="Palatino Linotype" pitchFamily="18" charset="0"/>
              </a:rPr>
              <a:t>The Major Works By Francis Baco</a:t>
            </a:r>
            <a:r>
              <a:rPr lang="en-US" sz="2400" dirty="0" smtClean="0">
                <a:solidFill>
                  <a:schemeClr val="tx2"/>
                </a:solidFill>
                <a:latin typeface="Palatino Linotype" pitchFamily="18" charset="0"/>
              </a:rPr>
              <a:t>n, edited by Brian Vickers (New York: Oxford University Press, 2008), 630.</a:t>
            </a:r>
            <a:endParaRPr lang="el-GR" sz="2400" dirty="0" smtClean="0">
              <a:solidFill>
                <a:schemeClr val="tx2"/>
              </a:solidFill>
              <a:latin typeface="Palatino Linotype" pitchFamily="18" charset="0"/>
            </a:endParaRPr>
          </a:p>
          <a:p>
            <a:pPr lvl="1" algn="just">
              <a:buNone/>
            </a:pPr>
            <a:endParaRPr lang="el-GR" dirty="0">
              <a:latin typeface="Georg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r>
              <a:rPr lang="el-GR" dirty="0" smtClean="0">
                <a:latin typeface="Georgia" pitchFamily="18" charset="0"/>
              </a:rPr>
              <a:t>Ορισμός</a:t>
            </a:r>
            <a:endParaRPr lang="el-GR" dirty="0">
              <a:latin typeface="Georgia" pitchFamily="18" charset="0"/>
            </a:endParaRPr>
          </a:p>
        </p:txBody>
      </p:sp>
      <p:sp>
        <p:nvSpPr>
          <p:cNvPr id="3" name="2 - Θέση περιεχομένου"/>
          <p:cNvSpPr>
            <a:spLocks noGrp="1"/>
          </p:cNvSpPr>
          <p:nvPr>
            <p:ph idx="1"/>
          </p:nvPr>
        </p:nvSpPr>
        <p:spPr>
          <a:xfrm>
            <a:off x="0" y="1357298"/>
            <a:ext cx="9144000" cy="550070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2500" lnSpcReduction="10000"/>
          </a:bodyPr>
          <a:lstStyle/>
          <a:p>
            <a:pPr algn="just">
              <a:buNone/>
            </a:pPr>
            <a:endParaRPr lang="el-GR" dirty="0" smtClean="0">
              <a:solidFill>
                <a:schemeClr val="tx2"/>
              </a:solidFill>
            </a:endParaRPr>
          </a:p>
          <a:p>
            <a:pPr algn="just">
              <a:buNone/>
            </a:pPr>
            <a:endParaRPr lang="el-GR" dirty="0">
              <a:solidFill>
                <a:schemeClr val="tx2"/>
              </a:solidFill>
            </a:endParaRPr>
          </a:p>
          <a:p>
            <a:pPr algn="just">
              <a:buNone/>
            </a:pPr>
            <a:r>
              <a:rPr lang="el-GR" dirty="0" smtClean="0">
                <a:solidFill>
                  <a:schemeClr val="tx2"/>
                </a:solidFill>
              </a:rPr>
              <a:t>Ο </a:t>
            </a:r>
            <a:r>
              <a:rPr lang="el-GR" dirty="0">
                <a:solidFill>
                  <a:schemeClr val="tx2"/>
                </a:solidFill>
              </a:rPr>
              <a:t>σκόπιμος τερματισμός της ζωής ενός πνευματικά διαυγούς και επωδύνως </a:t>
            </a:r>
            <a:r>
              <a:rPr lang="el-GR" dirty="0" err="1">
                <a:solidFill>
                  <a:schemeClr val="tx2"/>
                </a:solidFill>
              </a:rPr>
              <a:t>θνήσκοντος</a:t>
            </a:r>
            <a:r>
              <a:rPr lang="el-GR" dirty="0">
                <a:solidFill>
                  <a:schemeClr val="tx2"/>
                </a:solidFill>
              </a:rPr>
              <a:t> ανθρώπου ύστερα από δική του </a:t>
            </a:r>
            <a:r>
              <a:rPr lang="el-GR" i="1" dirty="0" smtClean="0">
                <a:solidFill>
                  <a:schemeClr val="tx2"/>
                </a:solidFill>
              </a:rPr>
              <a:t>επίμονη</a:t>
            </a:r>
            <a:r>
              <a:rPr lang="el-GR" dirty="0" smtClean="0">
                <a:solidFill>
                  <a:schemeClr val="tx2"/>
                </a:solidFill>
              </a:rPr>
              <a:t> και </a:t>
            </a:r>
            <a:r>
              <a:rPr lang="el-GR" i="1" dirty="0" smtClean="0">
                <a:solidFill>
                  <a:schemeClr val="tx2"/>
                </a:solidFill>
              </a:rPr>
              <a:t>σπουδαία</a:t>
            </a:r>
            <a:r>
              <a:rPr lang="el-GR" dirty="0" smtClean="0">
                <a:solidFill>
                  <a:schemeClr val="tx2"/>
                </a:solidFill>
              </a:rPr>
              <a:t> απαίτηση</a:t>
            </a:r>
            <a:r>
              <a:rPr lang="el-GR" dirty="0">
                <a:solidFill>
                  <a:schemeClr val="tx2"/>
                </a:solidFill>
              </a:rPr>
              <a:t>, με πρόθεση να επισπευσθεί ο βέβαιος και μαρτυρικός του </a:t>
            </a:r>
            <a:r>
              <a:rPr lang="el-GR" dirty="0" smtClean="0">
                <a:solidFill>
                  <a:schemeClr val="tx2"/>
                </a:solidFill>
              </a:rPr>
              <a:t>θάνατος.</a:t>
            </a:r>
          </a:p>
          <a:p>
            <a:pPr algn="just">
              <a:buNone/>
            </a:pPr>
            <a:endParaRPr lang="el-GR" dirty="0" smtClean="0">
              <a:solidFill>
                <a:schemeClr val="tx2"/>
              </a:solidFill>
            </a:endParaRPr>
          </a:p>
          <a:p>
            <a:pPr algn="just">
              <a:buNone/>
            </a:pPr>
            <a:r>
              <a:rPr lang="el-GR" sz="2600" dirty="0" smtClean="0">
                <a:solidFill>
                  <a:schemeClr val="accent4"/>
                </a:solidFill>
              </a:rPr>
              <a:t>Ευάγγελος Πρωτοπαπαδάκης, </a:t>
            </a:r>
            <a:r>
              <a:rPr lang="el-GR" sz="2600" i="1" dirty="0" smtClean="0">
                <a:solidFill>
                  <a:schemeClr val="accent4"/>
                </a:solidFill>
              </a:rPr>
              <a:t>Η Ευθανασία Απέναντι στην Σύγχρονη Βιοηθική</a:t>
            </a:r>
            <a:r>
              <a:rPr lang="el-GR" sz="2600" dirty="0" smtClean="0">
                <a:solidFill>
                  <a:schemeClr val="accent4"/>
                </a:solidFill>
              </a:rPr>
              <a:t> (Αθήνα – Κομοτηνή: Αντ. Σάκκουλας, 2002), 30.</a:t>
            </a:r>
            <a:r>
              <a:rPr lang="el-GR" dirty="0" smtClean="0">
                <a:solidFill>
                  <a:schemeClr val="tx2"/>
                </a:solidFill>
              </a:rPr>
              <a:t> </a:t>
            </a:r>
          </a:p>
          <a:p>
            <a:pPr algn="just">
              <a:buNone/>
            </a:pPr>
            <a:r>
              <a:rPr lang="el-GR" u="sng" dirty="0"/>
              <a:t/>
            </a:r>
            <a:br>
              <a:rPr lang="el-GR" u="sng" dirty="0"/>
            </a:br>
            <a:endParaRPr lang="el-GR" sz="2000" dirty="0"/>
          </a:p>
          <a:p>
            <a:pPr lvl="1" algn="just">
              <a:buNone/>
            </a:pPr>
            <a:endParaRPr lang="el-GR" dirty="0">
              <a:solidFill>
                <a:schemeClr val="accent4"/>
              </a:solidFill>
              <a:latin typeface="Georgia"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r>
              <a:rPr lang="el-GR" dirty="0" smtClean="0">
                <a:latin typeface="Georgia" pitchFamily="18" charset="0"/>
              </a:rPr>
              <a:t>Είδη ευθανασίας</a:t>
            </a:r>
            <a:endParaRPr lang="el-GR" dirty="0">
              <a:latin typeface="Georgia" pitchFamily="18" charset="0"/>
            </a:endParaRPr>
          </a:p>
        </p:txBody>
      </p:sp>
      <p:sp>
        <p:nvSpPr>
          <p:cNvPr id="3" name="2 - Θέση περιεχομένου"/>
          <p:cNvSpPr>
            <a:spLocks noGrp="1"/>
          </p:cNvSpPr>
          <p:nvPr>
            <p:ph idx="1"/>
          </p:nvPr>
        </p:nvSpPr>
        <p:spPr>
          <a:xfrm>
            <a:off x="0" y="1357298"/>
            <a:ext cx="9144000" cy="550070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70000" lnSpcReduction="20000"/>
          </a:bodyPr>
          <a:lstStyle/>
          <a:p>
            <a:pPr lvl="1" algn="just">
              <a:buNone/>
            </a:pPr>
            <a:endParaRPr lang="el-GR" sz="3300" dirty="0" smtClean="0">
              <a:solidFill>
                <a:srgbClr val="7030A0"/>
              </a:solidFill>
              <a:latin typeface="Georgia" pitchFamily="18" charset="0"/>
            </a:endParaRPr>
          </a:p>
          <a:p>
            <a:pPr lvl="1" algn="just">
              <a:buNone/>
            </a:pPr>
            <a:r>
              <a:rPr lang="el-GR" sz="3300" dirty="0" smtClean="0">
                <a:solidFill>
                  <a:srgbClr val="7030A0"/>
                </a:solidFill>
                <a:latin typeface="Georgia" pitchFamily="18" charset="0"/>
              </a:rPr>
              <a:t>Ως προς τον τρόπο διενέργειας:</a:t>
            </a:r>
          </a:p>
          <a:p>
            <a:pPr lvl="1" algn="just">
              <a:buNone/>
            </a:pPr>
            <a:r>
              <a:rPr lang="el-GR" dirty="0" smtClean="0">
                <a:solidFill>
                  <a:schemeClr val="accent4"/>
                </a:solidFill>
                <a:latin typeface="Georgia" pitchFamily="18" charset="0"/>
              </a:rPr>
              <a:t>α. Ενεργητική</a:t>
            </a:r>
            <a:r>
              <a:rPr lang="en-US" dirty="0" smtClean="0">
                <a:solidFill>
                  <a:schemeClr val="accent4"/>
                </a:solidFill>
                <a:latin typeface="Georgia" pitchFamily="18" charset="0"/>
              </a:rPr>
              <a:t> (active</a:t>
            </a:r>
            <a:r>
              <a:rPr lang="el-GR" dirty="0" smtClean="0">
                <a:solidFill>
                  <a:schemeClr val="accent4"/>
                </a:solidFill>
                <a:latin typeface="Georgia" pitchFamily="18" charset="0"/>
              </a:rPr>
              <a:t> </a:t>
            </a:r>
            <a:r>
              <a:rPr lang="en-US" dirty="0" smtClean="0">
                <a:solidFill>
                  <a:schemeClr val="accent4"/>
                </a:solidFill>
                <a:latin typeface="Georgia" pitchFamily="18" charset="0"/>
              </a:rPr>
              <a:t>euthanasia – </a:t>
            </a:r>
            <a:r>
              <a:rPr lang="el-GR" dirty="0" smtClean="0">
                <a:solidFill>
                  <a:schemeClr val="accent4"/>
                </a:solidFill>
                <a:latin typeface="Georgia" pitchFamily="18" charset="0"/>
              </a:rPr>
              <a:t>συνήθως ο γιατρός χρησιμοποιεί θανάσιμη ένεση</a:t>
            </a:r>
            <a:r>
              <a:rPr lang="en-US" dirty="0" smtClean="0">
                <a:solidFill>
                  <a:schemeClr val="accent4"/>
                </a:solidFill>
                <a:latin typeface="Georgia" pitchFamily="18" charset="0"/>
              </a:rPr>
              <a:t>)</a:t>
            </a:r>
            <a:endParaRPr lang="el-GR" dirty="0" smtClean="0">
              <a:solidFill>
                <a:schemeClr val="accent4"/>
              </a:solidFill>
              <a:latin typeface="Georgia" pitchFamily="18" charset="0"/>
            </a:endParaRPr>
          </a:p>
          <a:p>
            <a:pPr lvl="1" algn="just">
              <a:buNone/>
            </a:pPr>
            <a:r>
              <a:rPr lang="el-GR" dirty="0" smtClean="0">
                <a:solidFill>
                  <a:schemeClr val="accent4"/>
                </a:solidFill>
                <a:latin typeface="Georgia" pitchFamily="18" charset="0"/>
              </a:rPr>
              <a:t>β. Παθητική</a:t>
            </a:r>
            <a:r>
              <a:rPr lang="en-US" dirty="0" smtClean="0">
                <a:solidFill>
                  <a:schemeClr val="accent4"/>
                </a:solidFill>
                <a:latin typeface="Georgia" pitchFamily="18" charset="0"/>
              </a:rPr>
              <a:t> (passive euthanasia</a:t>
            </a:r>
            <a:r>
              <a:rPr lang="el-GR" dirty="0" smtClean="0">
                <a:solidFill>
                  <a:schemeClr val="accent4"/>
                </a:solidFill>
                <a:latin typeface="Georgia" pitchFamily="18" charset="0"/>
              </a:rPr>
              <a:t> – συνήθως δια της απόσυρσης της μηχανικής υποστήριξης της ζωής</a:t>
            </a:r>
            <a:r>
              <a:rPr lang="en-US" dirty="0" smtClean="0">
                <a:solidFill>
                  <a:schemeClr val="accent4"/>
                </a:solidFill>
                <a:latin typeface="Georgia" pitchFamily="18" charset="0"/>
              </a:rPr>
              <a:t>)</a:t>
            </a:r>
            <a:endParaRPr lang="el-GR" dirty="0" smtClean="0">
              <a:solidFill>
                <a:schemeClr val="accent4"/>
              </a:solidFill>
              <a:latin typeface="Georgia" pitchFamily="18" charset="0"/>
            </a:endParaRPr>
          </a:p>
          <a:p>
            <a:pPr lvl="1" algn="just">
              <a:buNone/>
            </a:pPr>
            <a:endParaRPr lang="el-GR" dirty="0" smtClean="0">
              <a:solidFill>
                <a:srgbClr val="7030A0"/>
              </a:solidFill>
              <a:latin typeface="Georgia" pitchFamily="18" charset="0"/>
            </a:endParaRPr>
          </a:p>
          <a:p>
            <a:pPr lvl="1" algn="just">
              <a:buNone/>
            </a:pPr>
            <a:r>
              <a:rPr lang="el-GR" dirty="0" smtClean="0">
                <a:solidFill>
                  <a:srgbClr val="7030A0"/>
                </a:solidFill>
                <a:latin typeface="Georgia" pitchFamily="18" charset="0"/>
              </a:rPr>
              <a:t>Ως προς την απαίτηση/συναίνεση του θύματος:</a:t>
            </a:r>
          </a:p>
          <a:p>
            <a:pPr lvl="1" algn="just">
              <a:buNone/>
            </a:pPr>
            <a:r>
              <a:rPr lang="el-GR" dirty="0" smtClean="0">
                <a:solidFill>
                  <a:schemeClr val="accent4"/>
                </a:solidFill>
                <a:latin typeface="Georgia" pitchFamily="18" charset="0"/>
              </a:rPr>
              <a:t>α. εκούσια (</a:t>
            </a:r>
            <a:r>
              <a:rPr lang="en-US" dirty="0" smtClean="0">
                <a:solidFill>
                  <a:schemeClr val="accent4"/>
                </a:solidFill>
                <a:latin typeface="Georgia" pitchFamily="18" charset="0"/>
              </a:rPr>
              <a:t>voluntary</a:t>
            </a:r>
            <a:r>
              <a:rPr lang="el-GR" dirty="0" smtClean="0">
                <a:solidFill>
                  <a:schemeClr val="accent4"/>
                </a:solidFill>
                <a:latin typeface="Georgia" pitchFamily="18" charset="0"/>
              </a:rPr>
              <a:t> – υπάρχει εκπεφρασμένο και λελογισμένο ρητό αίτημα)</a:t>
            </a:r>
          </a:p>
          <a:p>
            <a:pPr lvl="1" algn="just">
              <a:buNone/>
            </a:pPr>
            <a:r>
              <a:rPr lang="el-GR" dirty="0" smtClean="0">
                <a:solidFill>
                  <a:schemeClr val="accent4"/>
                </a:solidFill>
                <a:latin typeface="Georgia" pitchFamily="18" charset="0"/>
              </a:rPr>
              <a:t>β. ευθανασία με εικαζόμενη συναίνεση</a:t>
            </a:r>
            <a:r>
              <a:rPr lang="en-US" dirty="0" smtClean="0">
                <a:solidFill>
                  <a:schemeClr val="accent4"/>
                </a:solidFill>
                <a:latin typeface="Georgia" pitchFamily="18" charset="0"/>
              </a:rPr>
              <a:t> </a:t>
            </a:r>
            <a:r>
              <a:rPr lang="el-GR" dirty="0" smtClean="0">
                <a:solidFill>
                  <a:schemeClr val="accent4"/>
                </a:solidFill>
                <a:latin typeface="Georgia" pitchFamily="18" charset="0"/>
              </a:rPr>
              <a:t>(</a:t>
            </a:r>
            <a:r>
              <a:rPr lang="en-US" dirty="0" smtClean="0">
                <a:solidFill>
                  <a:schemeClr val="accent4"/>
                </a:solidFill>
                <a:latin typeface="Georgia" pitchFamily="18" charset="0"/>
              </a:rPr>
              <a:t>proxy consent – </a:t>
            </a:r>
            <a:r>
              <a:rPr lang="el-GR" dirty="0" smtClean="0">
                <a:solidFill>
                  <a:schemeClr val="accent4"/>
                </a:solidFill>
                <a:latin typeface="Georgia" pitchFamily="18" charset="0"/>
              </a:rPr>
              <a:t>δεν υπάρχει εκπεφρασμένο αίτημα, αλλά εικάζεται η συναίνεση του πάσχοντος)</a:t>
            </a:r>
          </a:p>
          <a:p>
            <a:pPr lvl="1" algn="just">
              <a:buNone/>
            </a:pPr>
            <a:r>
              <a:rPr lang="el-GR" dirty="0" smtClean="0">
                <a:solidFill>
                  <a:schemeClr val="accent4"/>
                </a:solidFill>
                <a:latin typeface="Georgia" pitchFamily="18" charset="0"/>
              </a:rPr>
              <a:t>γ. φόνος από οίκτο</a:t>
            </a:r>
            <a:r>
              <a:rPr lang="en-US" dirty="0" smtClean="0">
                <a:solidFill>
                  <a:schemeClr val="accent4"/>
                </a:solidFill>
                <a:latin typeface="Georgia" pitchFamily="18" charset="0"/>
              </a:rPr>
              <a:t> (mercy killing</a:t>
            </a:r>
            <a:r>
              <a:rPr lang="el-GR" dirty="0" smtClean="0">
                <a:solidFill>
                  <a:schemeClr val="accent4"/>
                </a:solidFill>
                <a:latin typeface="Georgia" pitchFamily="18" charset="0"/>
              </a:rPr>
              <a:t> – δεν υπάρχει αίτημα, ούτε εικάζεται η συναίνεση του πάσχοντος</a:t>
            </a:r>
            <a:r>
              <a:rPr lang="en-US" dirty="0" smtClean="0">
                <a:solidFill>
                  <a:schemeClr val="accent4"/>
                </a:solidFill>
                <a:latin typeface="Georgia" pitchFamily="18" charset="0"/>
              </a:rPr>
              <a:t>)</a:t>
            </a:r>
          </a:p>
          <a:p>
            <a:pPr lvl="1" algn="just">
              <a:buNone/>
            </a:pPr>
            <a:endParaRPr lang="en-US" dirty="0">
              <a:solidFill>
                <a:schemeClr val="accent4"/>
              </a:solidFill>
              <a:latin typeface="Georgia" pitchFamily="18" charset="0"/>
            </a:endParaRPr>
          </a:p>
          <a:p>
            <a:pPr lvl="1" algn="just">
              <a:buNone/>
            </a:pPr>
            <a:r>
              <a:rPr lang="el-GR" dirty="0" smtClean="0">
                <a:solidFill>
                  <a:schemeClr val="accent4"/>
                </a:solidFill>
                <a:latin typeface="Georgia" pitchFamily="18" charset="0"/>
              </a:rPr>
              <a:t>Η ιατρικώς υποβοηθούμενη αυτοκτονία (</a:t>
            </a:r>
            <a:r>
              <a:rPr lang="en-US" dirty="0" smtClean="0">
                <a:solidFill>
                  <a:schemeClr val="accent4"/>
                </a:solidFill>
                <a:latin typeface="Georgia" pitchFamily="18" charset="0"/>
              </a:rPr>
              <a:t>medically assisted suicide</a:t>
            </a:r>
            <a:r>
              <a:rPr lang="el-GR" dirty="0" smtClean="0">
                <a:solidFill>
                  <a:schemeClr val="accent4"/>
                </a:solidFill>
                <a:latin typeface="Georgia" pitchFamily="18" charset="0"/>
              </a:rPr>
              <a:t>),</a:t>
            </a:r>
            <a:r>
              <a:rPr lang="en-US" dirty="0" smtClean="0">
                <a:solidFill>
                  <a:schemeClr val="accent4"/>
                </a:solidFill>
                <a:latin typeface="Georgia" pitchFamily="18" charset="0"/>
              </a:rPr>
              <a:t> </a:t>
            </a:r>
            <a:r>
              <a:rPr lang="el-GR" dirty="0" smtClean="0">
                <a:solidFill>
                  <a:schemeClr val="accent4"/>
                </a:solidFill>
                <a:latin typeface="Georgia" pitchFamily="18" charset="0"/>
              </a:rPr>
              <a:t>παρότι συναφής με την ευθανασία ως πρακτική, </a:t>
            </a:r>
            <a:r>
              <a:rPr lang="el-GR" b="1" dirty="0" smtClean="0">
                <a:solidFill>
                  <a:schemeClr val="accent4"/>
                </a:solidFill>
                <a:latin typeface="Georgia" pitchFamily="18" charset="0"/>
              </a:rPr>
              <a:t>δεν αποτελεί ευθανασία, αλλά αυτοκτονία</a:t>
            </a:r>
            <a:r>
              <a:rPr lang="el-GR" dirty="0" smtClean="0">
                <a:solidFill>
                  <a:schemeClr val="accent4"/>
                </a:solidFill>
                <a:latin typeface="Georgia" pitchFamily="18" charset="0"/>
              </a:rPr>
              <a:t>.</a:t>
            </a:r>
            <a:endParaRPr lang="el-GR" dirty="0">
              <a:solidFill>
                <a:schemeClr val="accent4"/>
              </a:solidFill>
              <a:latin typeface="Georgia"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r>
              <a:rPr lang="el-GR" dirty="0" smtClean="0">
                <a:latin typeface="Georgia" pitchFamily="18" charset="0"/>
              </a:rPr>
              <a:t>Ηθικά διλήμματα</a:t>
            </a:r>
            <a:endParaRPr lang="el-GR" dirty="0">
              <a:latin typeface="Georgia" pitchFamily="18" charset="0"/>
            </a:endParaRPr>
          </a:p>
        </p:txBody>
      </p:sp>
      <p:sp>
        <p:nvSpPr>
          <p:cNvPr id="3" name="2 - Θέση περιεχομένου"/>
          <p:cNvSpPr>
            <a:spLocks noGrp="1"/>
          </p:cNvSpPr>
          <p:nvPr>
            <p:ph idx="1"/>
          </p:nvPr>
        </p:nvSpPr>
        <p:spPr>
          <a:xfrm>
            <a:off x="0" y="1357298"/>
            <a:ext cx="9144000" cy="550070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a:bodyPr>
          <a:lstStyle/>
          <a:p>
            <a:pPr marL="971550" lvl="1" indent="-514350" algn="just">
              <a:buAutoNum type="arabicPeriod"/>
            </a:pPr>
            <a:endParaRPr lang="el-GR" dirty="0" smtClean="0">
              <a:solidFill>
                <a:schemeClr val="accent4"/>
              </a:solidFill>
              <a:latin typeface="Georgia" pitchFamily="18" charset="0"/>
            </a:endParaRPr>
          </a:p>
          <a:p>
            <a:pPr marL="971550" lvl="1" indent="-514350" algn="just">
              <a:buAutoNum type="arabicPeriod"/>
            </a:pPr>
            <a:r>
              <a:rPr lang="el-GR" dirty="0" smtClean="0">
                <a:solidFill>
                  <a:schemeClr val="accent4"/>
                </a:solidFill>
                <a:latin typeface="Georgia" pitchFamily="18" charset="0"/>
              </a:rPr>
              <a:t>Η αυτονομία του πάσχοντος απέναντι στο κοινό καλό.</a:t>
            </a:r>
          </a:p>
          <a:p>
            <a:pPr marL="971550" lvl="1" indent="-514350" algn="just">
              <a:buAutoNum type="arabicPeriod"/>
            </a:pPr>
            <a:r>
              <a:rPr lang="el-GR" dirty="0" smtClean="0">
                <a:solidFill>
                  <a:schemeClr val="accent4"/>
                </a:solidFill>
                <a:latin typeface="Georgia" pitchFamily="18" charset="0"/>
              </a:rPr>
              <a:t>Το δικαίωμα στην ζωή απέναντι στο δικαίωμα στον θάνατο.</a:t>
            </a:r>
          </a:p>
          <a:p>
            <a:pPr marL="971550" lvl="1" indent="-514350" algn="just">
              <a:buAutoNum type="arabicPeriod"/>
            </a:pPr>
            <a:r>
              <a:rPr lang="el-GR" dirty="0" smtClean="0">
                <a:solidFill>
                  <a:schemeClr val="accent4"/>
                </a:solidFill>
                <a:latin typeface="Georgia" pitchFamily="18" charset="0"/>
              </a:rPr>
              <a:t>Το επιχείρημα της ολισθηρής πλαγιάς </a:t>
            </a:r>
            <a:r>
              <a:rPr lang="en-US" dirty="0" smtClean="0">
                <a:solidFill>
                  <a:schemeClr val="accent4"/>
                </a:solidFill>
                <a:latin typeface="Georgia" pitchFamily="18" charset="0"/>
              </a:rPr>
              <a:t>(slippery slope argument).</a:t>
            </a:r>
            <a:endParaRPr lang="el-GR" dirty="0" smtClean="0">
              <a:solidFill>
                <a:schemeClr val="accent4"/>
              </a:solidFill>
              <a:latin typeface="Georgia" pitchFamily="18" charset="0"/>
            </a:endParaRPr>
          </a:p>
          <a:p>
            <a:pPr marL="971550" lvl="1" indent="-514350" algn="just">
              <a:buAutoNum type="arabicPeriod"/>
            </a:pPr>
            <a:r>
              <a:rPr lang="el-GR" dirty="0" smtClean="0">
                <a:solidFill>
                  <a:schemeClr val="accent4"/>
                </a:solidFill>
                <a:latin typeface="Georgia" pitchFamily="18" charset="0"/>
              </a:rPr>
              <a:t>Το ιατρικό καθήκον (</a:t>
            </a:r>
            <a:r>
              <a:rPr lang="en-US" i="1" dirty="0" err="1" smtClean="0">
                <a:solidFill>
                  <a:schemeClr val="accent4"/>
                </a:solidFill>
                <a:latin typeface="Georgia" pitchFamily="18" charset="0"/>
              </a:rPr>
              <a:t>primum</a:t>
            </a:r>
            <a:r>
              <a:rPr lang="en-US" i="1" dirty="0" smtClean="0">
                <a:solidFill>
                  <a:schemeClr val="accent4"/>
                </a:solidFill>
                <a:latin typeface="Georgia" pitchFamily="18" charset="0"/>
              </a:rPr>
              <a:t> non </a:t>
            </a:r>
            <a:r>
              <a:rPr lang="en-US" i="1" dirty="0" err="1" smtClean="0">
                <a:solidFill>
                  <a:schemeClr val="accent4"/>
                </a:solidFill>
                <a:latin typeface="Georgia" pitchFamily="18" charset="0"/>
              </a:rPr>
              <a:t>nocere</a:t>
            </a:r>
            <a:r>
              <a:rPr lang="en-US" i="1" dirty="0" smtClean="0">
                <a:solidFill>
                  <a:schemeClr val="accent4"/>
                </a:solidFill>
                <a:latin typeface="Georgia" pitchFamily="18" charset="0"/>
              </a:rPr>
              <a:t> </a:t>
            </a:r>
            <a:r>
              <a:rPr lang="el-GR" dirty="0" smtClean="0">
                <a:solidFill>
                  <a:schemeClr val="accent4"/>
                </a:solidFill>
                <a:latin typeface="Georgia" pitchFamily="18" charset="0"/>
              </a:rPr>
              <a:t>ή </a:t>
            </a:r>
            <a:r>
              <a:rPr lang="el-GR" i="1" dirty="0" err="1" smtClean="0">
                <a:solidFill>
                  <a:schemeClr val="accent4"/>
                </a:solidFill>
                <a:latin typeface="Georgia" pitchFamily="18" charset="0"/>
              </a:rPr>
              <a:t>ελεύσομαι</a:t>
            </a:r>
            <a:r>
              <a:rPr lang="el-GR" i="1" dirty="0" smtClean="0">
                <a:solidFill>
                  <a:schemeClr val="accent4"/>
                </a:solidFill>
                <a:latin typeface="Georgia" pitchFamily="18" charset="0"/>
              </a:rPr>
              <a:t> επ’ </a:t>
            </a:r>
            <a:r>
              <a:rPr lang="el-GR" i="1" dirty="0" err="1" smtClean="0">
                <a:solidFill>
                  <a:schemeClr val="accent4"/>
                </a:solidFill>
                <a:latin typeface="Georgia" pitchFamily="18" charset="0"/>
              </a:rPr>
              <a:t>ωφελίη</a:t>
            </a:r>
            <a:r>
              <a:rPr lang="el-GR" i="1" dirty="0" smtClean="0">
                <a:solidFill>
                  <a:schemeClr val="accent4"/>
                </a:solidFill>
                <a:latin typeface="Georgia" pitchFamily="18" charset="0"/>
              </a:rPr>
              <a:t> </a:t>
            </a:r>
            <a:r>
              <a:rPr lang="el-GR" i="1" dirty="0" err="1" smtClean="0">
                <a:solidFill>
                  <a:schemeClr val="accent4"/>
                </a:solidFill>
                <a:latin typeface="Georgia" pitchFamily="18" charset="0"/>
              </a:rPr>
              <a:t>καμνόντων</a:t>
            </a:r>
            <a:r>
              <a:rPr lang="el-GR" i="1" dirty="0" smtClean="0">
                <a:solidFill>
                  <a:schemeClr val="accent4"/>
                </a:solidFill>
                <a:latin typeface="Georgia" pitchFamily="18" charset="0"/>
              </a:rPr>
              <a:t>;</a:t>
            </a:r>
            <a:r>
              <a:rPr lang="el-GR" dirty="0" smtClean="0">
                <a:solidFill>
                  <a:schemeClr val="accent4"/>
                </a:solidFill>
                <a:latin typeface="Georgia" pitchFamily="18" charset="0"/>
              </a:rPr>
              <a:t>)</a:t>
            </a:r>
            <a:endParaRPr lang="en-US" dirty="0" smtClean="0">
              <a:solidFill>
                <a:schemeClr val="accent4"/>
              </a:solidFill>
              <a:latin typeface="Georgia" pitchFamily="18" charset="0"/>
            </a:endParaRPr>
          </a:p>
          <a:p>
            <a:pPr marL="971550" lvl="1" indent="-514350" algn="just">
              <a:buAutoNum type="arabicPeriod"/>
            </a:pPr>
            <a:r>
              <a:rPr lang="el-GR" dirty="0" smtClean="0">
                <a:solidFill>
                  <a:schemeClr val="accent4"/>
                </a:solidFill>
                <a:latin typeface="Georgia" pitchFamily="18" charset="0"/>
              </a:rPr>
              <a:t>Ενεργητική ή παθητική ευθανασία;</a:t>
            </a:r>
            <a:endParaRPr lang="el-GR" dirty="0">
              <a:solidFill>
                <a:schemeClr val="accent4"/>
              </a:solidFill>
              <a:latin typeface="Georg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dirty="0" smtClean="0">
                <a:solidFill>
                  <a:schemeClr val="accent4"/>
                </a:solidFill>
                <a:latin typeface="Georgia" pitchFamily="18" charset="0"/>
              </a:rPr>
              <a:t>Η αυτονομία του πάσχοντος απέναντι στο κοινό καλό</a:t>
            </a:r>
            <a:endParaRPr lang="el-GR" dirty="0">
              <a:latin typeface="Georgia" pitchFamily="18" charset="0"/>
            </a:endParaRPr>
          </a:p>
        </p:txBody>
      </p:sp>
      <p:sp>
        <p:nvSpPr>
          <p:cNvPr id="3" name="2 - Θέση περιεχομένου"/>
          <p:cNvSpPr>
            <a:spLocks noGrp="1"/>
          </p:cNvSpPr>
          <p:nvPr>
            <p:ph idx="1"/>
          </p:nvPr>
        </p:nvSpPr>
        <p:spPr>
          <a:xfrm>
            <a:off x="0" y="1357298"/>
            <a:ext cx="9144000" cy="550070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62500" lnSpcReduction="20000"/>
          </a:bodyPr>
          <a:lstStyle/>
          <a:p>
            <a:pPr lvl="1" algn="just">
              <a:buNone/>
            </a:pPr>
            <a:endParaRPr lang="en-US" dirty="0" smtClean="0">
              <a:solidFill>
                <a:schemeClr val="accent4"/>
              </a:solidFill>
              <a:latin typeface="Georgia" pitchFamily="18" charset="0"/>
            </a:endParaRPr>
          </a:p>
          <a:p>
            <a:pPr lvl="1" algn="just">
              <a:buNone/>
            </a:pPr>
            <a:r>
              <a:rPr lang="el-GR" dirty="0" smtClean="0">
                <a:solidFill>
                  <a:schemeClr val="accent4"/>
                </a:solidFill>
                <a:latin typeface="Georgia" pitchFamily="18" charset="0"/>
              </a:rPr>
              <a:t>Εάν η αυτονομία (η δυνατότητα της βούλησης να γίνεται νόμος στον εαυτό της κατά τον </a:t>
            </a:r>
            <a:r>
              <a:rPr lang="en-US" dirty="0" smtClean="0">
                <a:solidFill>
                  <a:schemeClr val="accent4"/>
                </a:solidFill>
                <a:latin typeface="Georgia" pitchFamily="18" charset="0"/>
              </a:rPr>
              <a:t>Kant</a:t>
            </a:r>
            <a:r>
              <a:rPr lang="el-GR" dirty="0" smtClean="0">
                <a:solidFill>
                  <a:schemeClr val="accent4"/>
                </a:solidFill>
                <a:latin typeface="Georgia" pitchFamily="18" charset="0"/>
              </a:rPr>
              <a:t>) αποτελεί τον τρόπο με τον οποίον ο άνθρωπος είναι </a:t>
            </a:r>
            <a:r>
              <a:rPr lang="el-GR" i="1" dirty="0" smtClean="0">
                <a:solidFill>
                  <a:schemeClr val="accent4"/>
                </a:solidFill>
                <a:latin typeface="Georgia" pitchFamily="18" charset="0"/>
              </a:rPr>
              <a:t>κατά θετικό τρόπο </a:t>
            </a:r>
            <a:r>
              <a:rPr lang="el-GR" dirty="0" smtClean="0">
                <a:solidFill>
                  <a:schemeClr val="accent4"/>
                </a:solidFill>
                <a:latin typeface="Georgia" pitchFamily="18" charset="0"/>
              </a:rPr>
              <a:t>ελεύθερος (πάλι κατά τον </a:t>
            </a:r>
            <a:r>
              <a:rPr lang="en-US" dirty="0" smtClean="0">
                <a:solidFill>
                  <a:schemeClr val="accent4"/>
                </a:solidFill>
                <a:latin typeface="Georgia" pitchFamily="18" charset="0"/>
              </a:rPr>
              <a:t>Kant</a:t>
            </a:r>
            <a:r>
              <a:rPr lang="el-GR" dirty="0" smtClean="0">
                <a:solidFill>
                  <a:schemeClr val="accent4"/>
                </a:solidFill>
                <a:latin typeface="Georgia" pitchFamily="18" charset="0"/>
              </a:rPr>
              <a:t>), και εάν αυτή αποτελεί το θεμέλιο της αξιοπρέπειας και το μοναδικό αξίωμα της ηθικότητας, τότε έπεται πως εάν επιθυμούμε να διασφαλίσουμε την αξιοπρέπεια του πάσχοντος οφείλουμε να σεβαστούμε την αυτονομία του. Με άλλα λόγια, να διαφυλάξουμε την δυνατότητά του να λαμβάνει τις πλέον καίριες αποφάσεις για τον εαυτό του. Υπό το πρίσμα αυτό, οφείλουμε να σεβαστούμε και να ικανοποιήσουμε το αίτημά του για ευθανασία, αφού αυτό συνιστά την πλέον καίρια απόφαση που μπορεί να λάβει κάποιος για τον εαυτό του.</a:t>
            </a:r>
          </a:p>
          <a:p>
            <a:pPr lvl="1" algn="just">
              <a:buNone/>
            </a:pPr>
            <a:r>
              <a:rPr lang="el-GR" dirty="0" smtClean="0">
                <a:solidFill>
                  <a:schemeClr val="accent4"/>
                </a:solidFill>
                <a:latin typeface="Georgia" pitchFamily="18" charset="0"/>
              </a:rPr>
              <a:t>Από την άλλη, η ζωή αντιμετωπίζεται ως απόλυτη αξία από την δυτική σκέψη. Αυτό σημαίνει πως η αξία της είναι απροϋπόθετη, και πως τίποτα δεν επαρκεί ώστε να την </a:t>
            </a:r>
            <a:r>
              <a:rPr lang="el-GR" dirty="0" err="1" smtClean="0">
                <a:solidFill>
                  <a:schemeClr val="accent4"/>
                </a:solidFill>
                <a:latin typeface="Georgia" pitchFamily="18" charset="0"/>
              </a:rPr>
              <a:t>απομειώσει</a:t>
            </a:r>
            <a:r>
              <a:rPr lang="el-GR" dirty="0" smtClean="0">
                <a:solidFill>
                  <a:schemeClr val="accent4"/>
                </a:solidFill>
                <a:latin typeface="Georgia" pitchFamily="18" charset="0"/>
              </a:rPr>
              <a:t>. Εάν η αντίληψη αυτή κλονισθεί, το κοινό καλό τίθεται εν </a:t>
            </a:r>
            <a:r>
              <a:rPr lang="el-GR" dirty="0" err="1" smtClean="0">
                <a:solidFill>
                  <a:schemeClr val="accent4"/>
                </a:solidFill>
                <a:latin typeface="Georgia" pitchFamily="18" charset="0"/>
              </a:rPr>
              <a:t>κινδύνω</a:t>
            </a:r>
            <a:r>
              <a:rPr lang="el-GR" dirty="0" smtClean="0">
                <a:solidFill>
                  <a:schemeClr val="accent4"/>
                </a:solidFill>
                <a:latin typeface="Georgia" pitchFamily="18" charset="0"/>
              </a:rPr>
              <a:t>, και τούτο διότι η ζωή παύει να είναι </a:t>
            </a:r>
            <a:r>
              <a:rPr lang="el-GR" dirty="0" err="1" smtClean="0">
                <a:solidFill>
                  <a:schemeClr val="accent4"/>
                </a:solidFill>
                <a:latin typeface="Georgia" pitchFamily="18" charset="0"/>
              </a:rPr>
              <a:t>απροϋπόθετα</a:t>
            </a:r>
            <a:r>
              <a:rPr lang="el-GR" dirty="0" smtClean="0">
                <a:solidFill>
                  <a:schemeClr val="accent4"/>
                </a:solidFill>
                <a:latin typeface="Georgia" pitchFamily="18" charset="0"/>
              </a:rPr>
              <a:t> άξια να βιώνεται και, συνεπώς, χάνει την απόλυτη αξία της.</a:t>
            </a:r>
          </a:p>
          <a:p>
            <a:pPr lvl="1" algn="just">
              <a:buNone/>
            </a:pPr>
            <a:r>
              <a:rPr lang="el-GR" dirty="0" smtClean="0">
                <a:solidFill>
                  <a:schemeClr val="accent4"/>
                </a:solidFill>
                <a:latin typeface="Georgia" pitchFamily="18" charset="0"/>
              </a:rPr>
              <a:t>Μήπως, λοιπόν, ο σεβασμός της αυτονομίας του πάσχοντος στην περίπτωση της ευθανασίας ενδέχεται να οδηγήσει σε απαξίωση της ζωής, ή στην </a:t>
            </a:r>
            <a:r>
              <a:rPr lang="el-GR" dirty="0" err="1" smtClean="0">
                <a:solidFill>
                  <a:schemeClr val="accent4"/>
                </a:solidFill>
                <a:latin typeface="Georgia" pitchFamily="18" charset="0"/>
              </a:rPr>
              <a:t>σχετικοποίηση</a:t>
            </a:r>
            <a:r>
              <a:rPr lang="el-GR" dirty="0" smtClean="0">
                <a:solidFill>
                  <a:schemeClr val="accent4"/>
                </a:solidFill>
                <a:latin typeface="Georgia" pitchFamily="18" charset="0"/>
              </a:rPr>
              <a:t> της αξίας της; Εάν συνέβαινε κάτι τέτοιο, οι επιπτώσεις στο κοινό καλό θα μπορούσαν να είναι ιδιαιτέρως αρνητικές.</a:t>
            </a:r>
            <a:endParaRPr lang="el-GR" dirty="0">
              <a:solidFill>
                <a:schemeClr val="accent4"/>
              </a:solidFill>
              <a:latin typeface="Georg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dirty="0" smtClean="0">
                <a:solidFill>
                  <a:schemeClr val="accent4"/>
                </a:solidFill>
                <a:latin typeface="Georgia" pitchFamily="18" charset="0"/>
              </a:rPr>
              <a:t>Το δικαίωμα στην ζωή απέναντι στο δικαίωμα στον θάνατο</a:t>
            </a:r>
            <a:endParaRPr lang="el-GR" dirty="0">
              <a:latin typeface="Georgia" pitchFamily="18" charset="0"/>
            </a:endParaRPr>
          </a:p>
        </p:txBody>
      </p:sp>
      <p:sp>
        <p:nvSpPr>
          <p:cNvPr id="3" name="2 - Θέση περιεχομένου"/>
          <p:cNvSpPr>
            <a:spLocks noGrp="1"/>
          </p:cNvSpPr>
          <p:nvPr>
            <p:ph idx="1"/>
          </p:nvPr>
        </p:nvSpPr>
        <p:spPr>
          <a:xfrm>
            <a:off x="0" y="1357298"/>
            <a:ext cx="9144000" cy="550070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85000" lnSpcReduction="10000"/>
          </a:bodyPr>
          <a:lstStyle/>
          <a:p>
            <a:pPr lvl="1" algn="just">
              <a:buNone/>
            </a:pPr>
            <a:r>
              <a:rPr lang="el-GR" dirty="0" smtClean="0">
                <a:solidFill>
                  <a:schemeClr val="accent4"/>
                </a:solidFill>
                <a:latin typeface="Georgia" pitchFamily="18" charset="0"/>
              </a:rPr>
              <a:t>Το δικαίωμα στην ζωή (παρότι είναι αμφιλεγόμενο τόσο το περιεχόμενό του, όσο και η υπόστασή του), αποκρυσταλλώνει την πεποίθηση πως κάθε άνθρωπος (υπό δεδομένες, βέβαια, συνθήκες) δικαιούται να διατηρείται στην ζωή και πως, αντιστοίχως, οι συνάνθρωποί του οφείλουν να απέχουν από ενέργειες οι οποίες θα έθεταν σε κίνδυνο ή θα διέκοπταν πρόωρα το νήμα της ζωής του.</a:t>
            </a:r>
          </a:p>
          <a:p>
            <a:pPr lvl="1" algn="just">
              <a:buNone/>
            </a:pPr>
            <a:r>
              <a:rPr lang="el-GR" dirty="0" smtClean="0">
                <a:solidFill>
                  <a:schemeClr val="accent4"/>
                </a:solidFill>
                <a:latin typeface="Georgia" pitchFamily="18" charset="0"/>
              </a:rPr>
              <a:t>Το δικαίωμα στον θάνατο, το οποίο είναι νεοπαγές και χρησιμοποιείται κυρίως στο πλαίσιο της συζήτησης για την ευθανασία, διεκδικεί για τον άνθρωπο την δυνατότητα ή την άδεια να επιλέγει τον τρόπο του θανάτου του, τουλάχιστον όταν αυτός πλέον έχει καταστεί αναπόφευκτος. </a:t>
            </a:r>
          </a:p>
          <a:p>
            <a:pPr lvl="1" algn="just">
              <a:buNone/>
            </a:pPr>
            <a:r>
              <a:rPr lang="el-GR" dirty="0" smtClean="0">
                <a:solidFill>
                  <a:schemeClr val="accent4"/>
                </a:solidFill>
                <a:latin typeface="Georgia" pitchFamily="18" charset="0"/>
              </a:rPr>
              <a:t>Παρότι το δεύτερο δικαίωμα φαντάζει εξ ίσου εύλογο με το πρώτο, η αλληλεπίδρασή τους φαίνεται αρκετά προβληματική.</a:t>
            </a:r>
            <a:endParaRPr lang="el-GR" dirty="0">
              <a:solidFill>
                <a:schemeClr val="accent4"/>
              </a:solidFill>
              <a:latin typeface="Georgi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90000"/>
          </a:bodyPr>
          <a:lstStyle/>
          <a:p>
            <a:r>
              <a:rPr lang="el-GR" dirty="0" smtClean="0">
                <a:solidFill>
                  <a:schemeClr val="accent4"/>
                </a:solidFill>
                <a:latin typeface="Georgia" pitchFamily="18" charset="0"/>
              </a:rPr>
              <a:t>Το επιχείρημα της ολισθηρής πλαγιάς </a:t>
            </a:r>
            <a:r>
              <a:rPr lang="en-US" dirty="0" smtClean="0">
                <a:solidFill>
                  <a:schemeClr val="accent4"/>
                </a:solidFill>
                <a:latin typeface="Georgia" pitchFamily="18" charset="0"/>
              </a:rPr>
              <a:t>(slippery slope argument)</a:t>
            </a:r>
            <a:endParaRPr lang="el-GR" dirty="0">
              <a:latin typeface="Georgia" pitchFamily="18" charset="0"/>
            </a:endParaRPr>
          </a:p>
        </p:txBody>
      </p:sp>
      <p:sp>
        <p:nvSpPr>
          <p:cNvPr id="3" name="2 - Θέση περιεχομένου"/>
          <p:cNvSpPr>
            <a:spLocks noGrp="1"/>
          </p:cNvSpPr>
          <p:nvPr>
            <p:ph idx="1"/>
          </p:nvPr>
        </p:nvSpPr>
        <p:spPr>
          <a:xfrm>
            <a:off x="0" y="1357298"/>
            <a:ext cx="9144000" cy="5500702"/>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normAutofit fontScale="85000" lnSpcReduction="20000"/>
          </a:bodyPr>
          <a:lstStyle/>
          <a:p>
            <a:pPr lvl="1" algn="just">
              <a:buNone/>
            </a:pPr>
            <a:endParaRPr lang="el-GR" sz="1100" dirty="0" smtClean="0">
              <a:solidFill>
                <a:schemeClr val="accent4"/>
              </a:solidFill>
              <a:latin typeface="Georgia" pitchFamily="18" charset="0"/>
            </a:endParaRPr>
          </a:p>
          <a:p>
            <a:pPr lvl="1" algn="just">
              <a:buNone/>
            </a:pPr>
            <a:r>
              <a:rPr lang="el-GR" dirty="0" smtClean="0">
                <a:solidFill>
                  <a:schemeClr val="accent4"/>
                </a:solidFill>
                <a:latin typeface="Georgia" pitchFamily="18" charset="0"/>
              </a:rPr>
              <a:t>Το επιχείρημα αυτό στρέφεται εναντίον της ευθανασίας, και τούτο όχι επειδή η ίδια είναι ηθικώς αδικαιολόγητη, αλλά διότι η ηθική αποδοχή της θα μπορούσε να έχει συνέπειες οι οποίες θα ήταν ηθικώς απαράδεκτες. Με άλλα λόγια, ενώ η ευθανασία </a:t>
            </a:r>
            <a:r>
              <a:rPr lang="el-GR" i="1" dirty="0" smtClean="0">
                <a:solidFill>
                  <a:schemeClr val="accent4"/>
                </a:solidFill>
                <a:latin typeface="Georgia" pitchFamily="18" charset="0"/>
              </a:rPr>
              <a:t>σε έναν συγκεκριμένο πάσχοντα ή σε μια κατηγορία πασχόντων </a:t>
            </a:r>
            <a:r>
              <a:rPr lang="el-GR" dirty="0" smtClean="0">
                <a:solidFill>
                  <a:schemeClr val="accent4"/>
                </a:solidFill>
                <a:latin typeface="Georgia" pitchFamily="18" charset="0"/>
              </a:rPr>
              <a:t>θα μπορούσε να είναι εύλογη και ηθικώς δικαιολογημένη, η ηθικοποίησή της θα μπορούσε να οδηγήσει στην ευθανασία ανθρώπων για τους οποίους η πρακτική αυτή ούτε εύλογη θα ήταν, ούτε ηθικώς δικαιολογημένη. Εάν πράγματι υφίσταται ο κίνδυνος αυτός, τότε η ευθανασία δεν πρέπει να είναι αποδεκτή ούτε για τις περιπτώσεις στις οποίες είναι ηθικώς εύλογη, ώστε η κατάσταση να μην ξεφύγει από κάθε έλεγχο και οι κοινωνίες οδηγηθούν σε καταστάσεις παρόμοιες με εκείνες της ναζιστικής Γερμανίας, όπου η ευθανασία ξεκίνησε από ένα βρέφος και κατέληξε να επιβάλλεται σε ολόκληρες ομάδες (ομοφυλόφιλους, τσιγγάνους, Εβραίους και άλλους).</a:t>
            </a:r>
            <a:endParaRPr lang="el-GR" dirty="0">
              <a:solidFill>
                <a:schemeClr val="accent4"/>
              </a:solidFill>
              <a:latin typeface="Georgia"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1884</Words>
  <Application>Microsoft Office PowerPoint</Application>
  <PresentationFormat>Προβολή στην οθόνη (4:3)</PresentationFormat>
  <Paragraphs>87</Paragraphs>
  <Slides>13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Θέμα του Office</vt:lpstr>
      <vt:lpstr>Ευθανασία</vt:lpstr>
      <vt:lpstr>Πρώιμες αναφορές</vt:lpstr>
      <vt:lpstr>Ο όρος στα νεώτερα χρόνια</vt:lpstr>
      <vt:lpstr>Ορισμός</vt:lpstr>
      <vt:lpstr>Είδη ευθανασίας</vt:lpstr>
      <vt:lpstr>Ηθικά διλήμματα</vt:lpstr>
      <vt:lpstr>Η αυτονομία του πάσχοντος απέναντι στο κοινό καλό</vt:lpstr>
      <vt:lpstr>Το δικαίωμα στην ζωή απέναντι στο δικαίωμα στον θάνατο</vt:lpstr>
      <vt:lpstr>Το επιχείρημα της ολισθηρής πλαγιάς (slippery slope argument)</vt:lpstr>
      <vt:lpstr> Το ιατρικό καθήκον (primum non nocere ή ελεύσομαι επ’ ωφελίη καμνόντων;) </vt:lpstr>
      <vt:lpstr> Ενεργητική ή παθητική ευθανασία; </vt:lpstr>
      <vt:lpstr>Βιβλιογραφία (ενδεικτική)</vt:lpstr>
      <vt:lpstr>Διαφάνεια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Evangelos</dc:creator>
  <cp:lastModifiedBy>Evangelos</cp:lastModifiedBy>
  <cp:revision>17</cp:revision>
  <dcterms:created xsi:type="dcterms:W3CDTF">2015-11-05T11:01:37Z</dcterms:created>
  <dcterms:modified xsi:type="dcterms:W3CDTF">2015-11-06T14:18:23Z</dcterms:modified>
</cp:coreProperties>
</file>