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5" r:id="rId17"/>
    <p:sldId id="274"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F136C3-B676-4C91-8ECA-CE9A7697766E}" v="105" dt="2023-04-03T16:04:20.416"/>
    <p1510:client id="{27269D54-863A-4E8C-BA68-9B23C6A1E591}" v="142" dt="2023-04-03T20:53:37.300"/>
    <p1510:client id="{2A1350A2-98CE-411C-9598-5B1953CFE579}" v="1167" dt="2023-04-03T19:04:14.603"/>
    <p1510:client id="{4F0AF4AA-A790-48A1-85C2-B3DA1DB30201}" v="2825" dt="2023-04-02T17:52:08.860"/>
    <p1510:client id="{B3ED4634-90A8-4881-91D5-9A061A847537}" v="4" dt="2023-04-03T14:53:30.522"/>
    <p1510:client id="{C6FFAA59-EC7A-4D53-B75B-37B26095EFC9}" v="436" dt="2023-04-02T18:54:12.987"/>
    <p1510:client id="{FCAF4D76-E546-49A8-B167-B8976249652C}" v="112" dt="2023-04-05T20:03:03.5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 d="2"/>
          <a:sy n="1" d="2"/>
        </p:scale>
        <p:origin x="-412" y="44"/>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p>
        </p:txBody>
      </p:sp>
      <p:sp>
        <p:nvSpPr>
          <p:cNvPr id="3" name="Subtitle 2">
            <a:extLst>
              <a:ext uri="{FF2B5EF4-FFF2-40B4-BE49-F238E27FC236}">
                <a16:creationId xmlns:a16="http://schemas.microsoft.com/office/drawing/2014/main" xmlns=""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5" name="Footer Placeholder 4">
            <a:extLst>
              <a:ext uri="{FF2B5EF4-FFF2-40B4-BE49-F238E27FC236}">
                <a16:creationId xmlns:a16="http://schemas.microsoft.com/office/drawing/2014/main" xmlns=""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cxnSp>
        <p:nvCxnSpPr>
          <p:cNvPr id="7" name="Straight Connector 6">
            <a:extLst>
              <a:ext uri="{FF2B5EF4-FFF2-40B4-BE49-F238E27FC236}">
                <a16:creationId xmlns:a16="http://schemas.microsoft.com/office/drawing/2014/main" xmlns=""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xmlns=""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xmlns=""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xmlns=""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xmlns=""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xmlns=""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xmlns="" val="476530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5" name="Footer Placeholder 4">
            <a:extLst>
              <a:ext uri="{FF2B5EF4-FFF2-40B4-BE49-F238E27FC236}">
                <a16:creationId xmlns:a16="http://schemas.microsoft.com/office/drawing/2014/main" xmlns=""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316988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p>
        </p:txBody>
      </p:sp>
      <p:sp>
        <p:nvSpPr>
          <p:cNvPr id="3" name="Vertical Text Placeholder 2">
            <a:extLst>
              <a:ext uri="{FF2B5EF4-FFF2-40B4-BE49-F238E27FC236}">
                <a16:creationId xmlns:a16="http://schemas.microsoft.com/office/drawing/2014/main" xmlns=""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5" name="Footer Placeholder 4">
            <a:extLst>
              <a:ext uri="{FF2B5EF4-FFF2-40B4-BE49-F238E27FC236}">
                <a16:creationId xmlns:a16="http://schemas.microsoft.com/office/drawing/2014/main" xmlns=""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247562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EA217A-A229-4751-8D09-0CAD914F62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5" name="Footer Placeholder 4">
            <a:extLst>
              <a:ext uri="{FF2B5EF4-FFF2-40B4-BE49-F238E27FC236}">
                <a16:creationId xmlns:a16="http://schemas.microsoft.com/office/drawing/2014/main" xmlns=""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431433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p>
        </p:txBody>
      </p:sp>
      <p:sp>
        <p:nvSpPr>
          <p:cNvPr id="3" name="Text Placeholder 2">
            <a:extLst>
              <a:ext uri="{FF2B5EF4-FFF2-40B4-BE49-F238E27FC236}">
                <a16:creationId xmlns:a16="http://schemas.microsoft.com/office/drawing/2014/main" xmlns=""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5" name="Footer Placeholder 4">
            <a:extLst>
              <a:ext uri="{FF2B5EF4-FFF2-40B4-BE49-F238E27FC236}">
                <a16:creationId xmlns:a16="http://schemas.microsoft.com/office/drawing/2014/main" xmlns=""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grpSp>
        <p:nvGrpSpPr>
          <p:cNvPr id="20" name="Group 19">
            <a:extLst>
              <a:ext uri="{FF2B5EF4-FFF2-40B4-BE49-F238E27FC236}">
                <a16:creationId xmlns:a16="http://schemas.microsoft.com/office/drawing/2014/main" xmlns=""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xmlns=""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xmlns=""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Shape 28">
                <a:extLst>
                  <a:ext uri="{FF2B5EF4-FFF2-40B4-BE49-F238E27FC236}">
                    <a16:creationId xmlns:a16="http://schemas.microsoft.com/office/drawing/2014/main" xmlns=""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2" name="Group 21">
              <a:extLst>
                <a:ext uri="{FF2B5EF4-FFF2-40B4-BE49-F238E27FC236}">
                  <a16:creationId xmlns:a16="http://schemas.microsoft.com/office/drawing/2014/main" xmlns=""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xmlns=""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xmlns=""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xmlns=""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xmlns=""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xmlns=""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xmlns=""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Oval 31">
              <a:extLst>
                <a:ext uri="{FF2B5EF4-FFF2-40B4-BE49-F238E27FC236}">
                  <a16:creationId xmlns:a16="http://schemas.microsoft.com/office/drawing/2014/main" xmlns=""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xmlns=""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39785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ED013D-A80D-4455-B886-0C3448294C02}"/>
              </a:ext>
            </a:extLst>
          </p:cNvPr>
          <p:cNvSpPr>
            <a:spLocks noGrp="1"/>
          </p:cNvSpPr>
          <p:nvPr>
            <p:ph type="title"/>
          </p:nvPr>
        </p:nvSpPr>
        <p:spPr/>
        <p:txBody>
          <a:bodyPr/>
          <a:lstStyle>
            <a:lvl1pPr algn="l">
              <a:defRPr/>
            </a:lvl1pPr>
          </a:lstStyle>
          <a:p>
            <a:r>
              <a:rPr lang="en-US"/>
              <a:t>Click to edit Master title style</a:t>
            </a:r>
          </a:p>
        </p:txBody>
      </p:sp>
      <p:sp>
        <p:nvSpPr>
          <p:cNvPr id="3" name="Content Placeholder 2">
            <a:extLst>
              <a:ext uri="{FF2B5EF4-FFF2-40B4-BE49-F238E27FC236}">
                <a16:creationId xmlns:a16="http://schemas.microsoft.com/office/drawing/2014/main" xmlns=""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6" name="Footer Placeholder 5">
            <a:extLst>
              <a:ext uri="{FF2B5EF4-FFF2-40B4-BE49-F238E27FC236}">
                <a16:creationId xmlns:a16="http://schemas.microsoft.com/office/drawing/2014/main" xmlns=""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2776449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p>
        </p:txBody>
      </p:sp>
      <p:sp>
        <p:nvSpPr>
          <p:cNvPr id="3" name="Text Placeholder 2">
            <a:extLst>
              <a:ext uri="{FF2B5EF4-FFF2-40B4-BE49-F238E27FC236}">
                <a16:creationId xmlns:a16="http://schemas.microsoft.com/office/drawing/2014/main" xmlns=""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8" name="Footer Placeholder 7">
            <a:extLst>
              <a:ext uri="{FF2B5EF4-FFF2-40B4-BE49-F238E27FC236}">
                <a16:creationId xmlns:a16="http://schemas.microsoft.com/office/drawing/2014/main" xmlns=""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xmlns=""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1271625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p>
        </p:txBody>
      </p:sp>
      <p:sp>
        <p:nvSpPr>
          <p:cNvPr id="3" name="Date Placeholder 2">
            <a:extLst>
              <a:ext uri="{FF2B5EF4-FFF2-40B4-BE49-F238E27FC236}">
                <a16:creationId xmlns:a16="http://schemas.microsoft.com/office/drawing/2014/main" xmlns=""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4" name="Footer Placeholder 3">
            <a:extLst>
              <a:ext uri="{FF2B5EF4-FFF2-40B4-BE49-F238E27FC236}">
                <a16:creationId xmlns:a16="http://schemas.microsoft.com/office/drawing/2014/main" xmlns=""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xmlns=""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3018520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3" name="Footer Placeholder 2">
            <a:extLst>
              <a:ext uri="{FF2B5EF4-FFF2-40B4-BE49-F238E27FC236}">
                <a16:creationId xmlns:a16="http://schemas.microsoft.com/office/drawing/2014/main" xmlns=""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xmlns=""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58858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p>
        </p:txBody>
      </p:sp>
      <p:sp>
        <p:nvSpPr>
          <p:cNvPr id="3" name="Content Placeholder 2">
            <a:extLst>
              <a:ext uri="{FF2B5EF4-FFF2-40B4-BE49-F238E27FC236}">
                <a16:creationId xmlns:a16="http://schemas.microsoft.com/office/drawing/2014/main" xmlns=""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6" name="Footer Placeholder 5">
            <a:extLst>
              <a:ext uri="{FF2B5EF4-FFF2-40B4-BE49-F238E27FC236}">
                <a16:creationId xmlns:a16="http://schemas.microsoft.com/office/drawing/2014/main" xmlns=""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3678956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p>
        </p:txBody>
      </p:sp>
      <p:sp>
        <p:nvSpPr>
          <p:cNvPr id="3" name="Picture Placeholder 2">
            <a:extLst>
              <a:ext uri="{FF2B5EF4-FFF2-40B4-BE49-F238E27FC236}">
                <a16:creationId xmlns:a16="http://schemas.microsoft.com/office/drawing/2014/main" xmlns=""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pPr/>
              <a:t>19-Jun-23</a:t>
            </a:fld>
            <a:endParaRPr lang="en-US"/>
          </a:p>
        </p:txBody>
      </p:sp>
      <p:sp>
        <p:nvSpPr>
          <p:cNvPr id="6" name="Footer Placeholder 5">
            <a:extLst>
              <a:ext uri="{FF2B5EF4-FFF2-40B4-BE49-F238E27FC236}">
                <a16:creationId xmlns:a16="http://schemas.microsoft.com/office/drawing/2014/main" xmlns=""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2166568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p>
        </p:txBody>
      </p:sp>
      <p:sp>
        <p:nvSpPr>
          <p:cNvPr id="3" name="Text Placeholder 2">
            <a:extLst>
              <a:ext uri="{FF2B5EF4-FFF2-40B4-BE49-F238E27FC236}">
                <a16:creationId xmlns:a16="http://schemas.microsoft.com/office/drawing/2014/main" xmlns=""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19-Jun-23</a:t>
            </a:fld>
            <a:endParaRPr lang="en-US"/>
          </a:p>
        </p:txBody>
      </p:sp>
      <p:sp>
        <p:nvSpPr>
          <p:cNvPr id="5" name="Footer Placeholder 4">
            <a:extLst>
              <a:ext uri="{FF2B5EF4-FFF2-40B4-BE49-F238E27FC236}">
                <a16:creationId xmlns:a16="http://schemas.microsoft.com/office/drawing/2014/main" xmlns=""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a:p>
        </p:txBody>
      </p:sp>
      <p:sp>
        <p:nvSpPr>
          <p:cNvPr id="6" name="Slide Number Placeholder 5">
            <a:extLst>
              <a:ext uri="{FF2B5EF4-FFF2-40B4-BE49-F238E27FC236}">
                <a16:creationId xmlns:a16="http://schemas.microsoft.com/office/drawing/2014/main" xmlns=""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a:p>
        </p:txBody>
      </p:sp>
    </p:spTree>
    <p:extLst>
      <p:ext uri="{BB962C8B-B14F-4D97-AF65-F5344CB8AC3E}">
        <p14:creationId xmlns:p14="http://schemas.microsoft.com/office/powerpoint/2010/main" xmlns="" val="930267112"/>
      </p:ext>
    </p:extLst>
  </p:cSld>
  <p:clrMap bg1="dk1" tx1="lt1" bg2="dk2" tx2="lt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798" r:id="rId6"/>
    <p:sldLayoutId id="2147483794" r:id="rId7"/>
    <p:sldLayoutId id="2147483795" r:id="rId8"/>
    <p:sldLayoutId id="2147483796" r:id="rId9"/>
    <p:sldLayoutId id="2147483797" r:id="rId10"/>
    <p:sldLayoutId id="2147483799"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6" name="Rectangle 7">
            <a:extLst>
              <a:ext uri="{FF2B5EF4-FFF2-40B4-BE49-F238E27FC236}">
                <a16:creationId xmlns:a16="http://schemas.microsoft.com/office/drawing/2014/main" xmlns="" id="{3011B0B3-5679-4759-90B8-3B908C4CBD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ctrTitle"/>
          </p:nvPr>
        </p:nvSpPr>
        <p:spPr>
          <a:xfrm>
            <a:off x="1079510" y="1089025"/>
            <a:ext cx="4457690" cy="4679949"/>
          </a:xfrm>
        </p:spPr>
        <p:txBody>
          <a:bodyPr anchor="ctr">
            <a:normAutofit/>
          </a:bodyPr>
          <a:lstStyle/>
          <a:p>
            <a:r>
              <a:rPr lang="el-GR" err="1">
                <a:latin typeface="Calibri"/>
                <a:cs typeface="Calibri"/>
              </a:rPr>
              <a:t>Ονειρα</a:t>
            </a:r>
            <a:r>
              <a:rPr lang="el-GR">
                <a:latin typeface="Calibri"/>
                <a:cs typeface="Calibri"/>
              </a:rPr>
              <a:t> και φαντασιΩσεις</a:t>
            </a:r>
          </a:p>
        </p:txBody>
      </p:sp>
      <p:sp>
        <p:nvSpPr>
          <p:cNvPr id="3" name="Υπότιτλος 2"/>
          <p:cNvSpPr>
            <a:spLocks noGrp="1"/>
          </p:cNvSpPr>
          <p:nvPr>
            <p:ph type="subTitle" idx="1"/>
          </p:nvPr>
        </p:nvSpPr>
        <p:spPr>
          <a:xfrm>
            <a:off x="6654801" y="1089025"/>
            <a:ext cx="4451347" cy="4679950"/>
          </a:xfrm>
        </p:spPr>
        <p:txBody>
          <a:bodyPr anchor="ctr">
            <a:normAutofit/>
          </a:bodyPr>
          <a:lstStyle/>
          <a:p>
            <a:endParaRPr lang="el-GR"/>
          </a:p>
        </p:txBody>
      </p:sp>
      <p:cxnSp>
        <p:nvCxnSpPr>
          <p:cNvPr id="157" name="Straight Connector 9">
            <a:extLst>
              <a:ext uri="{FF2B5EF4-FFF2-40B4-BE49-F238E27FC236}">
                <a16:creationId xmlns:a16="http://schemas.microsoft.com/office/drawing/2014/main" xmlns="" id="{32E97E5C-7A5F-424E-AAE4-654396E9079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rot="5400000">
            <a:off x="5826000" y="3429000"/>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55" name="Εικόνα 157" descr="Εικόνα που περιέχει άτομο, άνδρας, κουστούμι&#10;&#10;Περιγραφή που δημιουργήθηκε αυτόματα">
            <a:extLst>
              <a:ext uri="{FF2B5EF4-FFF2-40B4-BE49-F238E27FC236}">
                <a16:creationId xmlns:a16="http://schemas.microsoft.com/office/drawing/2014/main" xmlns="" id="{44BEAEB5-B89F-C1E1-94C5-CF9ED553315A}"/>
              </a:ext>
            </a:extLst>
          </p:cNvPr>
          <p:cNvPicPr>
            <a:picLocks noChangeAspect="1"/>
          </p:cNvPicPr>
          <p:nvPr/>
        </p:nvPicPr>
        <p:blipFill>
          <a:blip r:embed="rId2" cstate="print"/>
          <a:stretch>
            <a:fillRect/>
          </a:stretch>
        </p:blipFill>
        <p:spPr>
          <a:xfrm>
            <a:off x="7021776" y="782155"/>
            <a:ext cx="3721288" cy="5134470"/>
          </a:xfrm>
          <a:prstGeom prst="rect">
            <a:avLst/>
          </a:prstGeom>
        </p:spPr>
      </p:pic>
    </p:spTree>
    <p:extLst>
      <p:ext uri="{BB962C8B-B14F-4D97-AF65-F5344CB8AC3E}">
        <p14:creationId xmlns:p14="http://schemas.microsoft.com/office/powerpoint/2010/main" xmlns="" val="2325122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E1613A1-0ECE-D79A-26D0-99DD274D6876}"/>
              </a:ext>
            </a:extLst>
          </p:cNvPr>
          <p:cNvSpPr>
            <a:spLocks noGrp="1"/>
          </p:cNvSpPr>
          <p:nvPr>
            <p:ph type="title"/>
          </p:nvPr>
        </p:nvSpPr>
        <p:spPr>
          <a:xfrm>
            <a:off x="962269" y="1099161"/>
            <a:ext cx="10026650" cy="655637"/>
          </a:xfrm>
        </p:spPr>
        <p:txBody>
          <a:bodyPr/>
          <a:lstStyle/>
          <a:p>
            <a:pPr algn="ctr"/>
            <a:r>
              <a:rPr lang="el-GR" err="1">
                <a:latin typeface="Calibri"/>
                <a:cs typeface="Calibri"/>
              </a:rPr>
              <a:t>Προσοχη</a:t>
            </a:r>
            <a:r>
              <a:rPr lang="el-GR">
                <a:latin typeface="Calibri"/>
                <a:cs typeface="Calibri"/>
              </a:rPr>
              <a:t>!</a:t>
            </a:r>
          </a:p>
        </p:txBody>
      </p:sp>
      <p:sp>
        <p:nvSpPr>
          <p:cNvPr id="3" name="Θέση περιεχομένου 2">
            <a:extLst>
              <a:ext uri="{FF2B5EF4-FFF2-40B4-BE49-F238E27FC236}">
                <a16:creationId xmlns:a16="http://schemas.microsoft.com/office/drawing/2014/main" xmlns="" id="{BD6200E2-50E8-9DA4-A591-C6802AEC6F0E}"/>
              </a:ext>
            </a:extLst>
          </p:cNvPr>
          <p:cNvSpPr>
            <a:spLocks noGrp="1"/>
          </p:cNvSpPr>
          <p:nvPr>
            <p:ph idx="1"/>
          </p:nvPr>
        </p:nvSpPr>
        <p:spPr>
          <a:xfrm>
            <a:off x="972039" y="2318238"/>
            <a:ext cx="10134111" cy="4115044"/>
          </a:xfrm>
        </p:spPr>
        <p:txBody>
          <a:bodyPr/>
          <a:lstStyle/>
          <a:p>
            <a:pPr marL="359410" indent="-359410">
              <a:buChar char="§"/>
            </a:pPr>
            <a:r>
              <a:rPr lang="el-GR" sz="2800" dirty="0">
                <a:solidFill>
                  <a:srgbClr val="FFFFFF">
                    <a:alpha val="70000"/>
                  </a:srgbClr>
                </a:solidFill>
                <a:latin typeface="Calibri"/>
                <a:cs typeface="Calibri"/>
              </a:rPr>
              <a:t>Η θεραπευτική δεν μπορεί να βασιστεί μόνο στην ερμηνεία των συμβολισμών αλλά προπαντός στις συνειρμικές σκέψεις του ονειρευόμενου.</a:t>
            </a:r>
            <a:endParaRPr lang="el-GR" dirty="0">
              <a:solidFill>
                <a:srgbClr val="FFFFFF">
                  <a:alpha val="70000"/>
                </a:srgbClr>
              </a:solidFill>
              <a:latin typeface="Calibri"/>
              <a:cs typeface="Calibri"/>
            </a:endParaRPr>
          </a:p>
        </p:txBody>
      </p:sp>
    </p:spTree>
    <p:extLst>
      <p:ext uri="{BB962C8B-B14F-4D97-AF65-F5344CB8AC3E}">
        <p14:creationId xmlns:p14="http://schemas.microsoft.com/office/powerpoint/2010/main" xmlns="" val="2897585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D768B65-6BDA-EFB8-7481-452C7EE408D4}"/>
              </a:ext>
            </a:extLst>
          </p:cNvPr>
          <p:cNvSpPr>
            <a:spLocks noGrp="1"/>
          </p:cNvSpPr>
          <p:nvPr>
            <p:ph type="title"/>
          </p:nvPr>
        </p:nvSpPr>
        <p:spPr>
          <a:xfrm>
            <a:off x="991577" y="327392"/>
            <a:ext cx="10026650" cy="655637"/>
          </a:xfrm>
        </p:spPr>
        <p:txBody>
          <a:bodyPr/>
          <a:lstStyle/>
          <a:p>
            <a:pPr algn="ctr"/>
            <a:r>
              <a:rPr lang="el-GR">
                <a:latin typeface="Calibri"/>
                <a:cs typeface="Calibri"/>
              </a:rPr>
              <a:t>Τα </a:t>
            </a:r>
            <a:r>
              <a:rPr lang="el-GR" err="1">
                <a:latin typeface="Calibri"/>
                <a:cs typeface="Calibri"/>
              </a:rPr>
              <a:t>τυπικα</a:t>
            </a:r>
            <a:r>
              <a:rPr lang="el-GR">
                <a:latin typeface="Calibri"/>
                <a:cs typeface="Calibri"/>
              </a:rPr>
              <a:t> </a:t>
            </a:r>
            <a:r>
              <a:rPr lang="el-GR" err="1">
                <a:latin typeface="Calibri"/>
                <a:cs typeface="Calibri"/>
              </a:rPr>
              <a:t>ονειρα</a:t>
            </a:r>
            <a:endParaRPr lang="el-GR">
              <a:latin typeface="Calibri"/>
              <a:cs typeface="Calibri"/>
            </a:endParaRPr>
          </a:p>
        </p:txBody>
      </p:sp>
      <p:sp>
        <p:nvSpPr>
          <p:cNvPr id="3" name="Θέση περιεχομένου 2">
            <a:extLst>
              <a:ext uri="{FF2B5EF4-FFF2-40B4-BE49-F238E27FC236}">
                <a16:creationId xmlns:a16="http://schemas.microsoft.com/office/drawing/2014/main" xmlns="" id="{AF605CF9-0C8A-3965-456C-DAE548388C49}"/>
              </a:ext>
            </a:extLst>
          </p:cNvPr>
          <p:cNvSpPr>
            <a:spLocks noGrp="1"/>
          </p:cNvSpPr>
          <p:nvPr>
            <p:ph idx="1"/>
          </p:nvPr>
        </p:nvSpPr>
        <p:spPr>
          <a:xfrm>
            <a:off x="1030654" y="1194777"/>
            <a:ext cx="10026650" cy="4369044"/>
          </a:xfrm>
        </p:spPr>
        <p:txBody>
          <a:bodyPr>
            <a:normAutofit lnSpcReduction="10000"/>
          </a:bodyPr>
          <a:lstStyle/>
          <a:p>
            <a:pPr marL="359410" indent="-359410">
              <a:buChar char="§"/>
            </a:pPr>
            <a:r>
              <a:rPr lang="el-GR" sz="2800">
                <a:solidFill>
                  <a:srgbClr val="FFFFFF">
                    <a:alpha val="70000"/>
                  </a:srgbClr>
                </a:solidFill>
                <a:latin typeface="Calibri"/>
                <a:cs typeface="Calibri"/>
              </a:rPr>
              <a:t>Θάνατος προσφιλών προσώπων</a:t>
            </a:r>
            <a:endParaRPr lang="el-GR">
              <a:solidFill>
                <a:srgbClr val="FFFFFF">
                  <a:alpha val="70000"/>
                </a:srgbClr>
              </a:solidFill>
              <a:latin typeface="Calibri"/>
              <a:cs typeface="Calibri"/>
            </a:endParaRPr>
          </a:p>
          <a:p>
            <a:pPr marL="359410" indent="-359410">
              <a:buClr>
                <a:srgbClr val="EF8C6A"/>
              </a:buClr>
              <a:buChar char="v"/>
            </a:pPr>
            <a:r>
              <a:rPr lang="el-GR" sz="2800">
                <a:solidFill>
                  <a:srgbClr val="FFFFFF">
                    <a:alpha val="70000"/>
                  </a:srgbClr>
                </a:solidFill>
                <a:latin typeface="Calibri"/>
                <a:cs typeface="Calibri"/>
              </a:rPr>
              <a:t>Το όνειρο του θανάτου του γονέα συνήθως αφορά τον γονέα του ίδιου φύλου. Σύνδεση με το οιδιπόδειο σύμπλεγμα. Το αγόρι κατά την λανθάνουσα περίοδο αισθάνεται έλξη προς την μητέρα του, θεωρώντας τον πατέρα του ως ενοχλητικό αντεραστή. </a:t>
            </a:r>
            <a:endParaRPr lang="el-GR">
              <a:solidFill>
                <a:srgbClr val="FFFFFF">
                  <a:alpha val="70000"/>
                </a:srgbClr>
              </a:solidFill>
              <a:latin typeface="Calibri"/>
              <a:cs typeface="Calibri"/>
            </a:endParaRPr>
          </a:p>
          <a:p>
            <a:pPr marL="359410" indent="-359410">
              <a:buClr>
                <a:srgbClr val="EF8C6A"/>
              </a:buClr>
              <a:buChar char="v"/>
            </a:pPr>
            <a:r>
              <a:rPr lang="el-GR" sz="2800">
                <a:solidFill>
                  <a:srgbClr val="FFFFFF">
                    <a:alpha val="70000"/>
                  </a:srgbClr>
                </a:solidFill>
                <a:latin typeface="Calibri"/>
                <a:cs typeface="Calibri"/>
              </a:rPr>
              <a:t>Το όνειρο του θανάτου μικρότερων αδερφών: Τα μεγαλύτερα παιδιά αντιμετωπίζουν τα μικρότερα αδέρφια τους ανταγωνιστικά επιθυμώντας την απουσία τους.</a:t>
            </a:r>
          </a:p>
          <a:p>
            <a:pPr marL="359410" indent="-359410">
              <a:buClr>
                <a:srgbClr val="EF8C6A"/>
              </a:buClr>
              <a:buChar char="v"/>
            </a:pPr>
            <a:endParaRPr lang="el-GR" sz="2800">
              <a:solidFill>
                <a:srgbClr val="FFFFFF">
                  <a:alpha val="70000"/>
                </a:srgbClr>
              </a:solidFill>
            </a:endParaRPr>
          </a:p>
          <a:p>
            <a:pPr marL="359410" indent="-359410">
              <a:buClr>
                <a:srgbClr val="EF8C6A"/>
              </a:buClr>
              <a:buChar char="§"/>
            </a:pPr>
            <a:endParaRPr lang="el-GR" sz="2800">
              <a:solidFill>
                <a:srgbClr val="FFFFFF">
                  <a:alpha val="70000"/>
                </a:srgbClr>
              </a:solidFill>
            </a:endParaRPr>
          </a:p>
          <a:p>
            <a:pPr marL="359410" indent="-359410">
              <a:buClr>
                <a:srgbClr val="EF8C6A"/>
              </a:buClr>
              <a:buChar char="§"/>
            </a:pPr>
            <a:endParaRPr lang="el-GR" sz="2800">
              <a:solidFill>
                <a:srgbClr val="FFFFFF">
                  <a:alpha val="70000"/>
                </a:srgbClr>
              </a:solidFill>
            </a:endParaRPr>
          </a:p>
        </p:txBody>
      </p:sp>
    </p:spTree>
    <p:extLst>
      <p:ext uri="{BB962C8B-B14F-4D97-AF65-F5344CB8AC3E}">
        <p14:creationId xmlns:p14="http://schemas.microsoft.com/office/powerpoint/2010/main" xmlns="" val="1333366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71E56A6-4E02-C3FB-7427-FB4D7D7B4421}"/>
              </a:ext>
            </a:extLst>
          </p:cNvPr>
          <p:cNvSpPr>
            <a:spLocks noGrp="1"/>
          </p:cNvSpPr>
          <p:nvPr>
            <p:ph type="title"/>
          </p:nvPr>
        </p:nvSpPr>
        <p:spPr>
          <a:xfrm>
            <a:off x="1020885" y="473930"/>
            <a:ext cx="10026650" cy="655637"/>
          </a:xfrm>
        </p:spPr>
        <p:txBody>
          <a:bodyPr/>
          <a:lstStyle/>
          <a:p>
            <a:pPr algn="ctr"/>
            <a:r>
              <a:rPr lang="el-GR">
                <a:latin typeface="Calibri"/>
                <a:cs typeface="Calibri"/>
              </a:rPr>
              <a:t>ΤΑ ΤΥΠΙΚΑ ΟΝΕΙΡΑ</a:t>
            </a:r>
          </a:p>
        </p:txBody>
      </p:sp>
      <p:sp>
        <p:nvSpPr>
          <p:cNvPr id="3" name="Θέση περιεχομένου 2">
            <a:extLst>
              <a:ext uri="{FF2B5EF4-FFF2-40B4-BE49-F238E27FC236}">
                <a16:creationId xmlns:a16="http://schemas.microsoft.com/office/drawing/2014/main" xmlns="" id="{273FE322-98D6-1F11-58EE-ECB946F74E90}"/>
              </a:ext>
            </a:extLst>
          </p:cNvPr>
          <p:cNvSpPr>
            <a:spLocks noGrp="1"/>
          </p:cNvSpPr>
          <p:nvPr>
            <p:ph idx="1"/>
          </p:nvPr>
        </p:nvSpPr>
        <p:spPr>
          <a:xfrm>
            <a:off x="952500" y="1575776"/>
            <a:ext cx="10026650" cy="3978275"/>
          </a:xfrm>
        </p:spPr>
        <p:txBody>
          <a:bodyPr>
            <a:normAutofit fontScale="92500" lnSpcReduction="20000"/>
          </a:bodyPr>
          <a:lstStyle/>
          <a:p>
            <a:pPr marL="359410" indent="-359410">
              <a:buChar char="§"/>
            </a:pPr>
            <a:r>
              <a:rPr lang="el-GR" sz="2800">
                <a:solidFill>
                  <a:srgbClr val="FFFFFF">
                    <a:alpha val="70000"/>
                  </a:srgbClr>
                </a:solidFill>
                <a:latin typeface="Calibri"/>
                <a:cs typeface="Calibri"/>
              </a:rPr>
              <a:t>Το όνειρο της αμήχανης γύμνιας: Ονειρευόμαστε πως είμαστε γυμνοί ή ανεπαρκώς ντυμένοι μπροστά σε ένα απροσδιόριστο κοινό. Πηγή του ονείρου είναι η πρώιμη παιδική ηλικία στην οποία παρατηρείται τάση </a:t>
            </a:r>
            <a:r>
              <a:rPr lang="el-GR" sz="2800" err="1">
                <a:solidFill>
                  <a:srgbClr val="FFFFFF">
                    <a:alpha val="70000"/>
                  </a:srgbClr>
                </a:solidFill>
                <a:latin typeface="Calibri"/>
                <a:cs typeface="Calibri"/>
              </a:rPr>
              <a:t>επιδειξιομανίας</a:t>
            </a:r>
            <a:r>
              <a:rPr lang="el-GR" sz="2800">
                <a:solidFill>
                  <a:srgbClr val="FFFFFF">
                    <a:alpha val="70000"/>
                  </a:srgbClr>
                </a:solidFill>
                <a:latin typeface="Calibri"/>
                <a:cs typeface="Calibri"/>
              </a:rPr>
              <a:t>, με το παιδί να επιθυμεί την γύμνια εν αντιθέσει με τον ενήλικα, και κυρίως τον γονιό ο οποίος την αποδοκιμάζει.</a:t>
            </a:r>
          </a:p>
          <a:p>
            <a:pPr marL="359410" indent="-359410">
              <a:buClr>
                <a:srgbClr val="EF8C6A"/>
              </a:buClr>
              <a:buChar char="§"/>
            </a:pPr>
            <a:r>
              <a:rPr lang="el-GR" sz="2800">
                <a:solidFill>
                  <a:srgbClr val="FFFFFF">
                    <a:alpha val="70000"/>
                  </a:srgbClr>
                </a:solidFill>
                <a:latin typeface="Calibri"/>
                <a:cs typeface="Calibri"/>
              </a:rPr>
              <a:t>Το όνειρο των εξετάσεων: Ονειρευόμαστε μία ενδεχόμενη αποτυχία, εν' όψει μιας επικείμενης εξέτασης. Πηγή του ονείρου αποτελούν οι παρελθούσες εμπειρίες μας και συγκεκριμένα η επίπληξη που δέχεται το παιδί από τον γονέα.</a:t>
            </a:r>
          </a:p>
        </p:txBody>
      </p:sp>
    </p:spTree>
    <p:extLst>
      <p:ext uri="{BB962C8B-B14F-4D97-AF65-F5344CB8AC3E}">
        <p14:creationId xmlns:p14="http://schemas.microsoft.com/office/powerpoint/2010/main" xmlns="" val="1208702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BAF4BD5-EBE8-4950-DEC0-C034DA75D16B}"/>
              </a:ext>
            </a:extLst>
          </p:cNvPr>
          <p:cNvSpPr>
            <a:spLocks noGrp="1"/>
          </p:cNvSpPr>
          <p:nvPr>
            <p:ph type="title"/>
          </p:nvPr>
        </p:nvSpPr>
        <p:spPr>
          <a:xfrm>
            <a:off x="1079500" y="386007"/>
            <a:ext cx="10026650" cy="655637"/>
          </a:xfrm>
        </p:spPr>
        <p:txBody>
          <a:bodyPr/>
          <a:lstStyle/>
          <a:p>
            <a:pPr algn="ctr"/>
            <a:r>
              <a:rPr lang="el-GR" err="1">
                <a:latin typeface="Calibri"/>
                <a:cs typeface="Calibri"/>
              </a:rPr>
              <a:t>ΨυχικΟ</a:t>
            </a:r>
            <a:r>
              <a:rPr lang="el-GR">
                <a:latin typeface="Calibri"/>
                <a:cs typeface="Calibri"/>
              </a:rPr>
              <a:t> τραΥμα</a:t>
            </a:r>
          </a:p>
        </p:txBody>
      </p:sp>
      <p:sp>
        <p:nvSpPr>
          <p:cNvPr id="3" name="Θέση περιεχομένου 2">
            <a:extLst>
              <a:ext uri="{FF2B5EF4-FFF2-40B4-BE49-F238E27FC236}">
                <a16:creationId xmlns:a16="http://schemas.microsoft.com/office/drawing/2014/main" xmlns="" id="{99EE3928-505E-CD1C-8E13-A3BA8697DDE6}"/>
              </a:ext>
            </a:extLst>
          </p:cNvPr>
          <p:cNvSpPr>
            <a:spLocks noGrp="1"/>
          </p:cNvSpPr>
          <p:nvPr>
            <p:ph idx="1"/>
          </p:nvPr>
        </p:nvSpPr>
        <p:spPr>
          <a:xfrm>
            <a:off x="630116" y="833316"/>
            <a:ext cx="10358803" cy="5101736"/>
          </a:xfrm>
        </p:spPr>
        <p:txBody>
          <a:bodyPr vert="horz" lIns="0" tIns="0" rIns="0" bIns="0" rtlCol="0" anchor="t" anchorCtr="0">
            <a:noAutofit/>
          </a:bodyPr>
          <a:lstStyle/>
          <a:p>
            <a:pPr marL="359410" indent="-359410"/>
            <a:r>
              <a:rPr lang="el-GR" dirty="0">
                <a:solidFill>
                  <a:srgbClr val="FFFFFF">
                    <a:alpha val="70000"/>
                  </a:srgbClr>
                </a:solidFill>
                <a:latin typeface="Calibri"/>
                <a:cs typeface="Calibri"/>
              </a:rPr>
              <a:t>Όταν ένα άτομο βιώνει ένα ψυχικό τραύμα, μπορεί να δημιουργήσει φαντασιώσεις που αντικατοπτρίζουν αυτό το τραύμα.</a:t>
            </a:r>
          </a:p>
          <a:p>
            <a:pPr marL="359410" indent="-359410">
              <a:buClr>
                <a:srgbClr val="EF8C6A"/>
              </a:buClr>
            </a:pPr>
            <a:r>
              <a:rPr lang="el-GR" dirty="0">
                <a:solidFill>
                  <a:srgbClr val="FFFFFF">
                    <a:alpha val="70000"/>
                  </a:srgbClr>
                </a:solidFill>
                <a:latin typeface="Calibri"/>
                <a:cs typeface="Calibri"/>
              </a:rPr>
              <a:t>Οι φαντασιώσεις μπορούν να βοηθήσουν το άτομο να αντιμετωπίσει το ψυχικό τραύμα, καθώς μπορεί να του επιτρέψει να εξερευνήσει και να κατανοήσει καλύτερα τον εαυτό του και τα συναισθήματά του. Ωστόσο, οι αρνητικές φαντασιώσεις μπορούν να επιδεινώσουν την κατάσταση και να οδηγήσουν σε προβλήματα ψυχικής υγείας, όπως η κατάθλιψη, το άγχος, ο φόβος.</a:t>
            </a:r>
          </a:p>
          <a:p>
            <a:pPr marL="359410" indent="-359410">
              <a:buClr>
                <a:srgbClr val="EF8C6A"/>
              </a:buClr>
            </a:pPr>
            <a:r>
              <a:rPr lang="el-GR" u="sng" dirty="0">
                <a:solidFill>
                  <a:srgbClr val="FFFFFF">
                    <a:alpha val="70000"/>
                  </a:srgbClr>
                </a:solidFill>
                <a:latin typeface="Calibri"/>
                <a:cs typeface="Calibri"/>
              </a:rPr>
              <a:t>Φαντασίωση της εκδίκησης</a:t>
            </a:r>
            <a:r>
              <a:rPr lang="el-GR" dirty="0">
                <a:solidFill>
                  <a:srgbClr val="FFFFFF">
                    <a:alpha val="70000"/>
                  </a:srgbClr>
                </a:solidFill>
                <a:latin typeface="Calibri"/>
                <a:cs typeface="Calibri"/>
              </a:rPr>
              <a:t>: Μετά από ένα ψυχικό τραύμα, κάποιος μπορεί να έχει φαντασιώσεις εκδίκησης κατά του ή των υπευθύνων για το τραύμα του. Αυτές οι φαντασιώσεις μπορούν να είναι βίαιες και να συμπεριλαμβάνουν επιθέσεις και βασανιστήρια.</a:t>
            </a:r>
          </a:p>
          <a:p>
            <a:pPr marL="359410" indent="-359410">
              <a:buClr>
                <a:srgbClr val="EF8C6A"/>
              </a:buClr>
            </a:pPr>
            <a:r>
              <a:rPr lang="el-GR" u="sng" dirty="0">
                <a:solidFill>
                  <a:srgbClr val="FFFFFF">
                    <a:alpha val="70000"/>
                  </a:srgbClr>
                </a:solidFill>
                <a:latin typeface="Calibri"/>
                <a:cs typeface="Calibri"/>
              </a:rPr>
              <a:t>Φαντασίωση της απόδρασης</a:t>
            </a:r>
            <a:r>
              <a:rPr lang="el-GR" dirty="0">
                <a:solidFill>
                  <a:srgbClr val="FFFFFF">
                    <a:alpha val="70000"/>
                  </a:srgbClr>
                </a:solidFill>
                <a:latin typeface="Calibri"/>
                <a:cs typeface="Calibri"/>
              </a:rPr>
              <a:t>: Μερικές φορές, η φαντασίωση της απόδρασης μπορεί να είναι ένας τρόπος αντιμετώπισης του ψυχικού τραύματος. Κάποιος μπορεί να φανταστεί ότι δραπετεύει από την κατάσταση που προκάλεσε το τραύμα και να δημιουργήσει μια εικόνα ελευθερίας και ασφάλειας.</a:t>
            </a:r>
          </a:p>
          <a:p>
            <a:pPr marL="359410" indent="-359410">
              <a:buClr>
                <a:srgbClr val="EF8C6A"/>
              </a:buClr>
            </a:pPr>
            <a:endParaRPr lang="el-GR" dirty="0">
              <a:solidFill>
                <a:srgbClr val="FFFFFF">
                  <a:alpha val="70000"/>
                </a:srgbClr>
              </a:solidFill>
              <a:latin typeface="Calibri"/>
              <a:cs typeface="Calibri"/>
            </a:endParaRPr>
          </a:p>
          <a:p>
            <a:pPr marL="359410" indent="-359410">
              <a:buClr>
                <a:srgbClr val="EF8C6A"/>
              </a:buClr>
            </a:pPr>
            <a:endParaRPr lang="el-GR" dirty="0">
              <a:solidFill>
                <a:srgbClr val="FFFFFF">
                  <a:alpha val="70000"/>
                </a:srgbClr>
              </a:solidFill>
            </a:endParaRPr>
          </a:p>
          <a:p>
            <a:pPr marL="359410" indent="-359410">
              <a:buClr>
                <a:srgbClr val="EF8C6A"/>
              </a:buClr>
            </a:pPr>
            <a:endParaRPr lang="el-GR">
              <a:solidFill>
                <a:srgbClr val="FFFFFF">
                  <a:alpha val="70000"/>
                </a:srgbClr>
              </a:solidFill>
            </a:endParaRPr>
          </a:p>
        </p:txBody>
      </p:sp>
    </p:spTree>
    <p:extLst>
      <p:ext uri="{BB962C8B-B14F-4D97-AF65-F5344CB8AC3E}">
        <p14:creationId xmlns:p14="http://schemas.microsoft.com/office/powerpoint/2010/main" xmlns="" val="764173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CAD75CC-90DB-3BBF-F9AD-D116D8922ECF}"/>
              </a:ext>
            </a:extLst>
          </p:cNvPr>
          <p:cNvSpPr>
            <a:spLocks noGrp="1"/>
          </p:cNvSpPr>
          <p:nvPr>
            <p:ph type="title"/>
          </p:nvPr>
        </p:nvSpPr>
        <p:spPr>
          <a:xfrm>
            <a:off x="1079500" y="679084"/>
            <a:ext cx="10026650" cy="655637"/>
          </a:xfrm>
        </p:spPr>
        <p:txBody>
          <a:bodyPr/>
          <a:lstStyle/>
          <a:p>
            <a:pPr algn="ctr"/>
            <a:r>
              <a:rPr lang="el-GR" err="1">
                <a:latin typeface="Calibri"/>
                <a:cs typeface="Calibri"/>
              </a:rPr>
              <a:t>ΣεξουαλικΕς</a:t>
            </a:r>
            <a:r>
              <a:rPr lang="el-GR">
                <a:latin typeface="Calibri"/>
                <a:cs typeface="Calibri"/>
              </a:rPr>
              <a:t> φαντασιΩσεις</a:t>
            </a:r>
          </a:p>
        </p:txBody>
      </p:sp>
      <p:sp>
        <p:nvSpPr>
          <p:cNvPr id="3" name="Θέση περιεχομένου 2">
            <a:extLst>
              <a:ext uri="{FF2B5EF4-FFF2-40B4-BE49-F238E27FC236}">
                <a16:creationId xmlns:a16="http://schemas.microsoft.com/office/drawing/2014/main" xmlns="" id="{09E1E077-3275-A470-B636-728AC6F99419}"/>
              </a:ext>
            </a:extLst>
          </p:cNvPr>
          <p:cNvSpPr>
            <a:spLocks noGrp="1"/>
          </p:cNvSpPr>
          <p:nvPr>
            <p:ph idx="1"/>
          </p:nvPr>
        </p:nvSpPr>
        <p:spPr>
          <a:xfrm>
            <a:off x="874347" y="1370624"/>
            <a:ext cx="10095034" cy="4984504"/>
          </a:xfrm>
        </p:spPr>
        <p:txBody>
          <a:bodyPr/>
          <a:lstStyle/>
          <a:p>
            <a:pPr marL="359410" indent="-359410">
              <a:buChar char="q"/>
            </a:pPr>
            <a:r>
              <a:rPr lang="el-GR">
                <a:solidFill>
                  <a:srgbClr val="FFFFFF">
                    <a:alpha val="70000"/>
                  </a:srgbClr>
                </a:solidFill>
                <a:latin typeface="Calibri"/>
                <a:cs typeface="Calibri"/>
              </a:rPr>
              <a:t>Είναι σημαντικό να κατανοήσουμε ότι οι σεξουαλικές φαντασιώσεις που σχετίζονται με τραύματα μπορεί να αποτελούν έναν τρόπο αντιμετώπισης του τραύματος, αλλά επίσης μπορεί να είναι επιβλαβείς για την ψυχολογική υγεία του ατόμου.</a:t>
            </a:r>
          </a:p>
          <a:p>
            <a:pPr marL="359410" indent="-359410">
              <a:buClr>
                <a:srgbClr val="EF8C6A"/>
              </a:buClr>
              <a:buFont typeface="Wingdings" panose="05000000000000000000" pitchFamily="2" charset="2"/>
              <a:buChar char="v"/>
            </a:pPr>
            <a:r>
              <a:rPr lang="el-GR">
                <a:solidFill>
                  <a:srgbClr val="FFFFFF">
                    <a:alpha val="70000"/>
                  </a:srgbClr>
                </a:solidFill>
                <a:latin typeface="Calibri"/>
                <a:cs typeface="Calibri"/>
              </a:rPr>
              <a:t>Φαντασιώσεις για τον εαυτό του ως </a:t>
            </a:r>
            <a:r>
              <a:rPr lang="el-GR" u="sng">
                <a:solidFill>
                  <a:srgbClr val="FFFFFF">
                    <a:alpha val="70000"/>
                  </a:srgbClr>
                </a:solidFill>
                <a:latin typeface="Calibri"/>
                <a:cs typeface="Calibri"/>
              </a:rPr>
              <a:t>θύμα σεξουαλικής βίας</a:t>
            </a:r>
            <a:r>
              <a:rPr lang="el-GR">
                <a:solidFill>
                  <a:srgbClr val="FFFFFF">
                    <a:alpha val="70000"/>
                  </a:srgbClr>
                </a:solidFill>
                <a:latin typeface="Calibri"/>
                <a:cs typeface="Calibri"/>
              </a:rPr>
              <a:t>, όπως να είναι εξουθενωμένος ή αδύναμος, ενώ συγχρόνως να αισθάνεται εξωφρενικό πάθος ή σεξουαλική έλξη.</a:t>
            </a:r>
          </a:p>
          <a:p>
            <a:pPr marL="359410" indent="-359410">
              <a:buClr>
                <a:srgbClr val="EF8C6A"/>
              </a:buClr>
              <a:buChar char="v"/>
            </a:pPr>
            <a:r>
              <a:rPr lang="el-GR">
                <a:solidFill>
                  <a:srgbClr val="FFFFFF">
                    <a:alpha val="70000"/>
                  </a:srgbClr>
                </a:solidFill>
                <a:latin typeface="Calibri"/>
                <a:cs typeface="Calibri"/>
              </a:rPr>
              <a:t>Φαντασιώσεις </a:t>
            </a:r>
            <a:r>
              <a:rPr lang="el-GR" u="sng">
                <a:solidFill>
                  <a:srgbClr val="FFFFFF">
                    <a:alpha val="70000"/>
                  </a:srgbClr>
                </a:solidFill>
                <a:latin typeface="Calibri"/>
                <a:cs typeface="Calibri"/>
              </a:rPr>
              <a:t>για την εξουσία και τον έλεγχο</a:t>
            </a:r>
            <a:r>
              <a:rPr lang="el-GR">
                <a:solidFill>
                  <a:srgbClr val="FFFFFF">
                    <a:alpha val="70000"/>
                  </a:srgbClr>
                </a:solidFill>
                <a:latin typeface="Calibri"/>
                <a:cs typeface="Calibri"/>
              </a:rPr>
              <a:t>, όπου ο άλλος είναι υποτακτικός και αυτός ο ίδιος είναι ο δυνατός ή ο κυρίαρχος σε μια σεξουαλική σχέση.</a:t>
            </a:r>
          </a:p>
          <a:p>
            <a:pPr marL="359410" indent="-359410">
              <a:buClr>
                <a:srgbClr val="EF8C6A"/>
              </a:buClr>
              <a:buChar char="v"/>
            </a:pPr>
            <a:r>
              <a:rPr lang="el-GR">
                <a:solidFill>
                  <a:srgbClr val="FFFFFF">
                    <a:alpha val="70000"/>
                  </a:srgbClr>
                </a:solidFill>
                <a:latin typeface="Calibri"/>
                <a:cs typeface="Calibri"/>
              </a:rPr>
              <a:t>Φαντασιώσεις </a:t>
            </a:r>
            <a:r>
              <a:rPr lang="el-GR" u="sng">
                <a:solidFill>
                  <a:srgbClr val="FFFFFF">
                    <a:alpha val="70000"/>
                  </a:srgbClr>
                </a:solidFill>
                <a:latin typeface="Calibri"/>
                <a:cs typeface="Calibri"/>
              </a:rPr>
              <a:t>για τον έρωτα</a:t>
            </a:r>
            <a:r>
              <a:rPr lang="el-GR">
                <a:solidFill>
                  <a:srgbClr val="FFFFFF">
                    <a:alpha val="70000"/>
                  </a:srgbClr>
                </a:solidFill>
                <a:latin typeface="Calibri"/>
                <a:cs typeface="Calibri"/>
              </a:rPr>
              <a:t> ως ένας τρόπος ανακούφισης από τον πόνο και την ταλαιπωρία που σχετίζονται με το τραύμα.</a:t>
            </a:r>
          </a:p>
          <a:p>
            <a:pPr marL="359410" indent="-359410">
              <a:buClr>
                <a:srgbClr val="EF8C6A"/>
              </a:buClr>
              <a:buChar char="v"/>
            </a:pPr>
            <a:r>
              <a:rPr lang="el-GR">
                <a:solidFill>
                  <a:srgbClr val="FFFFFF">
                    <a:alpha val="70000"/>
                  </a:srgbClr>
                </a:solidFill>
                <a:latin typeface="Calibri"/>
                <a:cs typeface="Calibri"/>
              </a:rPr>
              <a:t>Επαναλαμβανόμενες εικόνες ή φαντασιώσεις σχετικά με το τραύμα, όπως η επανάληψη της βίας που υπέστη κατά τη διάρκεια ενός σεξουαλικού περιστατικού.</a:t>
            </a:r>
          </a:p>
          <a:p>
            <a:pPr marL="0" indent="0">
              <a:buClr>
                <a:srgbClr val="EF8C6A"/>
              </a:buClr>
              <a:buNone/>
            </a:pPr>
            <a:endParaRPr lang="el-GR">
              <a:solidFill>
                <a:srgbClr val="FFFFFF">
                  <a:alpha val="70000"/>
                </a:srgbClr>
              </a:solidFill>
              <a:latin typeface="Calibri"/>
              <a:cs typeface="Calibri"/>
            </a:endParaRPr>
          </a:p>
        </p:txBody>
      </p:sp>
    </p:spTree>
    <p:extLst>
      <p:ext uri="{BB962C8B-B14F-4D97-AF65-F5344CB8AC3E}">
        <p14:creationId xmlns:p14="http://schemas.microsoft.com/office/powerpoint/2010/main" xmlns="" val="4100738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D1C7C86-F8FA-A07D-E39F-AD37F2859A98}"/>
              </a:ext>
            </a:extLst>
          </p:cNvPr>
          <p:cNvSpPr>
            <a:spLocks noGrp="1"/>
          </p:cNvSpPr>
          <p:nvPr>
            <p:ph type="title"/>
          </p:nvPr>
        </p:nvSpPr>
        <p:spPr>
          <a:xfrm>
            <a:off x="981808" y="532546"/>
            <a:ext cx="10026650" cy="655637"/>
          </a:xfrm>
        </p:spPr>
        <p:txBody>
          <a:bodyPr/>
          <a:lstStyle/>
          <a:p>
            <a:pPr algn="ctr"/>
            <a:r>
              <a:rPr lang="el-GR">
                <a:latin typeface="Calibri"/>
                <a:cs typeface="Calibri"/>
              </a:rPr>
              <a:t>ΓΙΑΤΙ ΞΕΧΝΑΜΕ ΤΟ ΟΝΕΙΡΟ </a:t>
            </a:r>
            <a:r>
              <a:rPr lang="el-GR" err="1">
                <a:latin typeface="Calibri"/>
                <a:cs typeface="Calibri"/>
              </a:rPr>
              <a:t>ΜΑς</a:t>
            </a:r>
            <a:r>
              <a:rPr lang="el-GR">
                <a:latin typeface="Calibri"/>
                <a:cs typeface="Calibri"/>
              </a:rPr>
              <a:t>;</a:t>
            </a:r>
          </a:p>
        </p:txBody>
      </p:sp>
      <p:sp>
        <p:nvSpPr>
          <p:cNvPr id="3" name="Θέση περιεχομένου 2">
            <a:extLst>
              <a:ext uri="{FF2B5EF4-FFF2-40B4-BE49-F238E27FC236}">
                <a16:creationId xmlns:a16="http://schemas.microsoft.com/office/drawing/2014/main" xmlns="" id="{D8E9910A-06A4-B277-E8A3-292127E1C7EE}"/>
              </a:ext>
            </a:extLst>
          </p:cNvPr>
          <p:cNvSpPr>
            <a:spLocks noGrp="1"/>
          </p:cNvSpPr>
          <p:nvPr>
            <p:ph idx="1"/>
          </p:nvPr>
        </p:nvSpPr>
        <p:spPr>
          <a:xfrm>
            <a:off x="747346" y="1439008"/>
            <a:ext cx="11032880" cy="5277582"/>
          </a:xfrm>
        </p:spPr>
        <p:txBody>
          <a:bodyPr>
            <a:normAutofit/>
          </a:bodyPr>
          <a:lstStyle/>
          <a:p>
            <a:pPr marL="359410" indent="-359410">
              <a:buChar char="Ø"/>
            </a:pPr>
            <a:r>
              <a:rPr lang="el-GR" sz="2400">
                <a:solidFill>
                  <a:srgbClr val="FFFFFF">
                    <a:alpha val="70000"/>
                  </a:srgbClr>
                </a:solidFill>
                <a:latin typeface="Calibri"/>
                <a:cs typeface="Calibri"/>
              </a:rPr>
              <a:t>Στην εν </a:t>
            </a:r>
            <a:r>
              <a:rPr lang="el-GR" sz="2400" err="1">
                <a:solidFill>
                  <a:srgbClr val="FFFFFF">
                    <a:alpha val="70000"/>
                  </a:srgbClr>
                </a:solidFill>
                <a:latin typeface="Calibri"/>
                <a:cs typeface="Calibri"/>
              </a:rPr>
              <a:t>εγρηγόρσει</a:t>
            </a:r>
            <a:r>
              <a:rPr lang="el-GR" sz="2400">
                <a:solidFill>
                  <a:srgbClr val="FFFFFF">
                    <a:alpha val="70000"/>
                  </a:srgbClr>
                </a:solidFill>
                <a:latin typeface="Calibri"/>
                <a:cs typeface="Calibri"/>
              </a:rPr>
              <a:t> ζωή μας ενεργοποιείται η αντίσταση από το Εγώ ενάντια στη διείσδυση των ονειρικών σκέψεων στην συνείδηση μας γεγονός που οδηγεί στην λήθη του ονειρικού περιεχομένου. </a:t>
            </a:r>
          </a:p>
          <a:p>
            <a:pPr marL="359410" indent="-359410">
              <a:buClr>
                <a:srgbClr val="EF8C6A"/>
              </a:buClr>
              <a:buChar char="Ø"/>
            </a:pPr>
            <a:r>
              <a:rPr lang="el-GR" sz="2400">
                <a:solidFill>
                  <a:srgbClr val="FFFFFF">
                    <a:alpha val="70000"/>
                  </a:srgbClr>
                </a:solidFill>
                <a:latin typeface="Calibri"/>
                <a:cs typeface="Calibri"/>
              </a:rPr>
              <a:t>Η ερμηνεία ενός ονείρου δεν πραγματοποιείται ποτέ μεμιάς. Είναι ευκολότερη εκ των υστέρων, αφού ακολουθήσουν άλλα όνειρα τα οποία επιβεβαιώνουν τις ερμηνείες του πρώτου ονείρου. </a:t>
            </a:r>
          </a:p>
          <a:p>
            <a:pPr marL="359410" indent="-359410">
              <a:buClr>
                <a:srgbClr val="EF8C6A"/>
              </a:buClr>
              <a:buChar char="Ø"/>
            </a:pPr>
            <a:r>
              <a:rPr lang="el-GR" sz="2400">
                <a:solidFill>
                  <a:srgbClr val="FFFFFF">
                    <a:alpha val="70000"/>
                  </a:srgbClr>
                </a:solidFill>
                <a:latin typeface="Calibri"/>
                <a:cs typeface="Calibri"/>
              </a:rPr>
              <a:t>Η μνήμη μας έχει κατασκευαστική φύση. Επομένως όταν ανακαλούμε μνημονικά ένα όνειρο συμπληρώνουμε ακούσια τα κενά και τα ελλείμματα συνοχής.</a:t>
            </a:r>
            <a:endParaRPr lang="el-GR" sz="2400"/>
          </a:p>
        </p:txBody>
      </p:sp>
    </p:spTree>
    <p:extLst>
      <p:ext uri="{BB962C8B-B14F-4D97-AF65-F5344CB8AC3E}">
        <p14:creationId xmlns:p14="http://schemas.microsoft.com/office/powerpoint/2010/main" xmlns="" val="2633043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00EFFD8-34FE-69F2-7597-71EDF13C1B3C}"/>
              </a:ext>
            </a:extLst>
          </p:cNvPr>
          <p:cNvSpPr>
            <a:spLocks noGrp="1"/>
          </p:cNvSpPr>
          <p:nvPr>
            <p:ph type="title"/>
          </p:nvPr>
        </p:nvSpPr>
        <p:spPr/>
        <p:txBody>
          <a:bodyPr/>
          <a:lstStyle/>
          <a:p>
            <a:pPr algn="ctr"/>
            <a:r>
              <a:rPr lang="el-GR" dirty="0">
                <a:latin typeface="Calibri"/>
                <a:cs typeface="Calibri"/>
              </a:rPr>
              <a:t>ΒΙΒΛΙΟΓΡΑΦΙΑ</a:t>
            </a:r>
            <a:endParaRPr lang="el-GR" dirty="0"/>
          </a:p>
        </p:txBody>
      </p:sp>
      <p:sp>
        <p:nvSpPr>
          <p:cNvPr id="3" name="Θέση περιεχομένου 2">
            <a:extLst>
              <a:ext uri="{FF2B5EF4-FFF2-40B4-BE49-F238E27FC236}">
                <a16:creationId xmlns:a16="http://schemas.microsoft.com/office/drawing/2014/main" xmlns="" id="{973C7323-F773-BA33-E49E-8227F0A942C6}"/>
              </a:ext>
            </a:extLst>
          </p:cNvPr>
          <p:cNvSpPr>
            <a:spLocks noGrp="1"/>
          </p:cNvSpPr>
          <p:nvPr>
            <p:ph idx="1"/>
          </p:nvPr>
        </p:nvSpPr>
        <p:spPr/>
        <p:txBody>
          <a:bodyPr/>
          <a:lstStyle/>
          <a:p>
            <a:pPr marL="359410" indent="-359410">
              <a:buChar char="v"/>
            </a:pPr>
            <a:r>
              <a:rPr lang="el-GR" sz="3600" dirty="0">
                <a:solidFill>
                  <a:srgbClr val="FFFFFF">
                    <a:alpha val="70000"/>
                  </a:srgbClr>
                </a:solidFill>
                <a:latin typeface="Calibri"/>
                <a:cs typeface="Calibri"/>
              </a:rPr>
              <a:t>Η ερμηνεία των ονείρων</a:t>
            </a:r>
            <a:endParaRPr lang="el-GR" dirty="0">
              <a:solidFill>
                <a:srgbClr val="FFFFFF">
                  <a:alpha val="70000"/>
                </a:srgbClr>
              </a:solidFill>
            </a:endParaRPr>
          </a:p>
          <a:p>
            <a:pPr marL="359410" indent="-359410">
              <a:buClr>
                <a:srgbClr val="EF8C6A"/>
              </a:buClr>
              <a:buChar char="v"/>
            </a:pPr>
            <a:r>
              <a:rPr lang="el-GR" sz="3600" dirty="0">
                <a:solidFill>
                  <a:srgbClr val="FFFFFF">
                    <a:alpha val="70000"/>
                  </a:srgbClr>
                </a:solidFill>
                <a:latin typeface="Calibri"/>
                <a:cs typeface="Calibri"/>
              </a:rPr>
              <a:t>Τρεις μελέτες για την σεξουαλικότητα</a:t>
            </a:r>
          </a:p>
          <a:p>
            <a:pPr marL="359410" indent="-359410">
              <a:buClr>
                <a:srgbClr val="EF8C6A"/>
              </a:buClr>
              <a:buChar char="v"/>
            </a:pPr>
            <a:r>
              <a:rPr lang="el-GR" sz="3600" dirty="0">
                <a:solidFill>
                  <a:srgbClr val="FFFFFF">
                    <a:alpha val="70000"/>
                  </a:srgbClr>
                </a:solidFill>
                <a:latin typeface="Calibri"/>
                <a:cs typeface="Calibri"/>
              </a:rPr>
              <a:t>Δέκα μαθήματα για την ψυχανάλυση</a:t>
            </a:r>
          </a:p>
        </p:txBody>
      </p:sp>
    </p:spTree>
    <p:extLst>
      <p:ext uri="{BB962C8B-B14F-4D97-AF65-F5344CB8AC3E}">
        <p14:creationId xmlns:p14="http://schemas.microsoft.com/office/powerpoint/2010/main" xmlns="" val="567492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AA0AF4A-D10D-4C58-1EBD-C6756019EFCA}"/>
              </a:ext>
            </a:extLst>
          </p:cNvPr>
          <p:cNvSpPr>
            <a:spLocks noGrp="1"/>
          </p:cNvSpPr>
          <p:nvPr>
            <p:ph type="ctrTitle"/>
          </p:nvPr>
        </p:nvSpPr>
        <p:spPr/>
        <p:txBody>
          <a:bodyPr/>
          <a:lstStyle/>
          <a:p>
            <a:r>
              <a:rPr lang="el-GR" sz="3600">
                <a:latin typeface="Calibri"/>
                <a:cs typeface="Calibri"/>
              </a:rPr>
              <a:t>Σας </a:t>
            </a:r>
            <a:r>
              <a:rPr lang="el-GR" sz="3600" err="1">
                <a:latin typeface="Calibri"/>
                <a:cs typeface="Calibri"/>
              </a:rPr>
              <a:t>ευχαριστουμε</a:t>
            </a:r>
            <a:r>
              <a:rPr lang="el-GR" sz="3600">
                <a:latin typeface="Calibri"/>
                <a:cs typeface="Calibri"/>
              </a:rPr>
              <a:t> </a:t>
            </a:r>
            <a:r>
              <a:rPr lang="el-GR" sz="3600" err="1">
                <a:latin typeface="Calibri"/>
                <a:cs typeface="Calibri"/>
              </a:rPr>
              <a:t>πολΥ</a:t>
            </a:r>
            <a:r>
              <a:rPr lang="el-GR" sz="3600">
                <a:latin typeface="Calibri"/>
                <a:cs typeface="Calibri"/>
              </a:rPr>
              <a:t> για την </a:t>
            </a:r>
            <a:r>
              <a:rPr lang="el-GR" sz="3600" err="1">
                <a:latin typeface="Calibri"/>
                <a:cs typeface="Calibri"/>
              </a:rPr>
              <a:t>προσοχΗ</a:t>
            </a:r>
            <a:r>
              <a:rPr lang="el-GR" sz="3600">
                <a:latin typeface="Calibri"/>
                <a:cs typeface="Calibri"/>
              </a:rPr>
              <a:t> Σας!</a:t>
            </a:r>
          </a:p>
        </p:txBody>
      </p:sp>
      <p:sp>
        <p:nvSpPr>
          <p:cNvPr id="3" name="Υπότιτλος 2">
            <a:extLst>
              <a:ext uri="{FF2B5EF4-FFF2-40B4-BE49-F238E27FC236}">
                <a16:creationId xmlns:a16="http://schemas.microsoft.com/office/drawing/2014/main" xmlns="" id="{DF1A623D-174B-8F57-1B4B-F4CBA8FD19EC}"/>
              </a:ext>
            </a:extLst>
          </p:cNvPr>
          <p:cNvSpPr>
            <a:spLocks noGrp="1"/>
          </p:cNvSpPr>
          <p:nvPr>
            <p:ph type="subTitle" idx="1"/>
          </p:nvPr>
        </p:nvSpPr>
        <p:spPr>
          <a:xfrm>
            <a:off x="-262814" y="4750109"/>
            <a:ext cx="5575300" cy="1655762"/>
          </a:xfrm>
        </p:spPr>
        <p:txBody>
          <a:bodyPr/>
          <a:lstStyle/>
          <a:p>
            <a:r>
              <a:rPr lang="el-GR">
                <a:solidFill>
                  <a:srgbClr val="FFFFFF">
                    <a:alpha val="70000"/>
                  </a:srgbClr>
                </a:solidFill>
                <a:latin typeface="Calibri"/>
                <a:cs typeface="Calibri"/>
              </a:rPr>
              <a:t>ΚΑΛΑΝΤΖΗ ΜΑΡΙΑ </a:t>
            </a:r>
          </a:p>
          <a:p>
            <a:r>
              <a:rPr lang="el-GR">
                <a:solidFill>
                  <a:srgbClr val="FFFFFF">
                    <a:alpha val="70000"/>
                  </a:srgbClr>
                </a:solidFill>
                <a:latin typeface="Calibri"/>
                <a:cs typeface="Calibri"/>
              </a:rPr>
              <a:t>ΛΙΑΝΟΥ ΔΗΜΗΤΡΑ</a:t>
            </a:r>
          </a:p>
        </p:txBody>
      </p:sp>
    </p:spTree>
    <p:extLst>
      <p:ext uri="{BB962C8B-B14F-4D97-AF65-F5344CB8AC3E}">
        <p14:creationId xmlns:p14="http://schemas.microsoft.com/office/powerpoint/2010/main" xmlns="" val="2211677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804091-B0E0-0D85-D21A-EBD98CEC0412}"/>
              </a:ext>
            </a:extLst>
          </p:cNvPr>
          <p:cNvSpPr>
            <a:spLocks noGrp="1"/>
          </p:cNvSpPr>
          <p:nvPr>
            <p:ph type="title"/>
          </p:nvPr>
        </p:nvSpPr>
        <p:spPr/>
        <p:txBody>
          <a:bodyPr/>
          <a:lstStyle/>
          <a:p>
            <a:pPr algn="ctr"/>
            <a:r>
              <a:rPr lang="el-GR">
                <a:latin typeface="Calibri"/>
                <a:cs typeface="Calibri"/>
              </a:rPr>
              <a:t>Τι </a:t>
            </a:r>
            <a:r>
              <a:rPr lang="el-GR" err="1">
                <a:latin typeface="Calibri"/>
                <a:cs typeface="Calibri"/>
              </a:rPr>
              <a:t>εΙναι</a:t>
            </a:r>
            <a:r>
              <a:rPr lang="el-GR">
                <a:latin typeface="Calibri"/>
                <a:cs typeface="Calibri"/>
              </a:rPr>
              <a:t> το Ονειρο;</a:t>
            </a:r>
            <a:endParaRPr lang="el-GR"/>
          </a:p>
        </p:txBody>
      </p:sp>
      <p:sp>
        <p:nvSpPr>
          <p:cNvPr id="3" name="Θέση περιεχομένου 2">
            <a:extLst>
              <a:ext uri="{FF2B5EF4-FFF2-40B4-BE49-F238E27FC236}">
                <a16:creationId xmlns:a16="http://schemas.microsoft.com/office/drawing/2014/main" xmlns="" id="{DA75E6D3-0089-7BCE-0FB7-0A56865168CC}"/>
              </a:ext>
            </a:extLst>
          </p:cNvPr>
          <p:cNvSpPr>
            <a:spLocks noGrp="1"/>
          </p:cNvSpPr>
          <p:nvPr>
            <p:ph idx="1"/>
          </p:nvPr>
        </p:nvSpPr>
        <p:spPr>
          <a:xfrm>
            <a:off x="988515" y="1711088"/>
            <a:ext cx="10026650" cy="3978275"/>
          </a:xfrm>
        </p:spPr>
        <p:txBody>
          <a:bodyPr/>
          <a:lstStyle/>
          <a:p>
            <a:pPr marL="457200" indent="-457200">
              <a:buClr>
                <a:srgbClr val="EF8C6A"/>
              </a:buClr>
              <a:buChar char="§"/>
            </a:pPr>
            <a:r>
              <a:rPr lang="el-GR" sz="2800">
                <a:solidFill>
                  <a:srgbClr val="FFFFFF">
                    <a:alpha val="70000"/>
                  </a:srgbClr>
                </a:solidFill>
                <a:latin typeface="Calibri"/>
                <a:cs typeface="Calibri"/>
              </a:rPr>
              <a:t>Το όνειρο πραγματοποιεί μια ασυνείδητη, απωθημένη επιθυμία, με μια εικόνα που την κάνει αγνώριστη, την παραμορφώνει. </a:t>
            </a:r>
          </a:p>
          <a:p>
            <a:pPr marL="457200" indent="-457200">
              <a:buClr>
                <a:srgbClr val="EF8C6A"/>
              </a:buClr>
              <a:buChar char="§"/>
            </a:pPr>
            <a:r>
              <a:rPr lang="el-GR" sz="2800">
                <a:solidFill>
                  <a:srgbClr val="FFFFFF">
                    <a:alpha val="70000"/>
                  </a:srgbClr>
                </a:solidFill>
                <a:latin typeface="Calibri"/>
                <a:cs typeface="Calibri"/>
              </a:rPr>
              <a:t>Εντοπίζουμε δύο επίπεδα: </a:t>
            </a:r>
          </a:p>
          <a:p>
            <a:pPr marL="457200" indent="-457200">
              <a:buClr>
                <a:srgbClr val="EF8C6A"/>
              </a:buClr>
              <a:buChar char="v"/>
            </a:pPr>
            <a:r>
              <a:rPr lang="el-GR" sz="2800">
                <a:solidFill>
                  <a:srgbClr val="FFFFFF">
                    <a:alpha val="70000"/>
                  </a:srgbClr>
                </a:solidFill>
                <a:latin typeface="Calibri"/>
                <a:cs typeface="Calibri"/>
              </a:rPr>
              <a:t>Το φανερό περιεχόμενο- το σενάριο του ονείρου </a:t>
            </a:r>
          </a:p>
          <a:p>
            <a:pPr marL="457200" indent="-457200">
              <a:buClr>
                <a:srgbClr val="EF8C6A"/>
              </a:buClr>
              <a:buChar char="v"/>
            </a:pPr>
            <a:r>
              <a:rPr lang="el-GR" sz="2800">
                <a:solidFill>
                  <a:srgbClr val="FFFFFF">
                    <a:alpha val="70000"/>
                  </a:srgbClr>
                </a:solidFill>
                <a:latin typeface="Calibri"/>
                <a:cs typeface="Calibri"/>
              </a:rPr>
              <a:t>Το λανθάνον περιεχόμενο- σκέψεις ασυνείδητης επιθυμίας</a:t>
            </a:r>
          </a:p>
        </p:txBody>
      </p:sp>
    </p:spTree>
    <p:extLst>
      <p:ext uri="{BB962C8B-B14F-4D97-AF65-F5344CB8AC3E}">
        <p14:creationId xmlns:p14="http://schemas.microsoft.com/office/powerpoint/2010/main" xmlns="" val="68532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B0B7C73-0FAE-8FC7-B180-4AA878471770}"/>
              </a:ext>
            </a:extLst>
          </p:cNvPr>
          <p:cNvSpPr>
            <a:spLocks noGrp="1"/>
          </p:cNvSpPr>
          <p:nvPr>
            <p:ph type="title"/>
          </p:nvPr>
        </p:nvSpPr>
        <p:spPr/>
        <p:txBody>
          <a:bodyPr/>
          <a:lstStyle/>
          <a:p>
            <a:pPr algn="ctr"/>
            <a:r>
              <a:rPr lang="el-GR" err="1">
                <a:latin typeface="Calibri"/>
                <a:cs typeface="Calibri"/>
              </a:rPr>
              <a:t>Γιατι</a:t>
            </a:r>
            <a:r>
              <a:rPr lang="el-GR">
                <a:latin typeface="Calibri"/>
                <a:cs typeface="Calibri"/>
              </a:rPr>
              <a:t> </a:t>
            </a:r>
            <a:r>
              <a:rPr lang="el-GR" err="1">
                <a:latin typeface="Calibri"/>
                <a:cs typeface="Calibri"/>
              </a:rPr>
              <a:t>αυτος</a:t>
            </a:r>
            <a:r>
              <a:rPr lang="el-GR">
                <a:latin typeface="Calibri"/>
                <a:cs typeface="Calibri"/>
              </a:rPr>
              <a:t> ο διχασμΟς;</a:t>
            </a:r>
          </a:p>
        </p:txBody>
      </p:sp>
      <p:sp>
        <p:nvSpPr>
          <p:cNvPr id="3" name="Θέση περιεχομένου 2">
            <a:extLst>
              <a:ext uri="{FF2B5EF4-FFF2-40B4-BE49-F238E27FC236}">
                <a16:creationId xmlns:a16="http://schemas.microsoft.com/office/drawing/2014/main" xmlns="" id="{6F19CD5C-6833-F8CE-EC4D-8FDD0F5D019E}"/>
              </a:ext>
            </a:extLst>
          </p:cNvPr>
          <p:cNvSpPr>
            <a:spLocks noGrp="1"/>
          </p:cNvSpPr>
          <p:nvPr>
            <p:ph idx="1"/>
          </p:nvPr>
        </p:nvSpPr>
        <p:spPr/>
        <p:txBody>
          <a:bodyPr/>
          <a:lstStyle/>
          <a:p>
            <a:pPr marL="457200" indent="-457200">
              <a:buChar char="§"/>
            </a:pPr>
            <a:r>
              <a:rPr lang="el-GR" sz="2800">
                <a:solidFill>
                  <a:srgbClr val="FFFFFF">
                    <a:alpha val="70000"/>
                  </a:srgbClr>
                </a:solidFill>
                <a:latin typeface="Calibri"/>
                <a:cs typeface="Calibri"/>
              </a:rPr>
              <a:t>Ο </a:t>
            </a:r>
            <a:r>
              <a:rPr lang="el-GR" sz="2800" err="1">
                <a:solidFill>
                  <a:srgbClr val="FFFFFF">
                    <a:alpha val="70000"/>
                  </a:srgbClr>
                </a:solidFill>
                <a:latin typeface="Calibri"/>
                <a:cs typeface="Calibri"/>
              </a:rPr>
              <a:t>Φρόυντ</a:t>
            </a:r>
            <a:r>
              <a:rPr lang="el-GR" sz="2800">
                <a:solidFill>
                  <a:srgbClr val="FFFFFF">
                    <a:alpha val="70000"/>
                  </a:srgbClr>
                </a:solidFill>
                <a:latin typeface="Calibri"/>
                <a:cs typeface="Calibri"/>
              </a:rPr>
              <a:t> ήταν ο πρώτος που μίλησε για την σύγκρουση μεταξύ του Εγώ και του Αυτό. Το Εγώ, στην εν </a:t>
            </a:r>
            <a:r>
              <a:rPr lang="el-GR" sz="2800" err="1">
                <a:solidFill>
                  <a:srgbClr val="FFFFFF">
                    <a:alpha val="70000"/>
                  </a:srgbClr>
                </a:solidFill>
                <a:latin typeface="Calibri"/>
                <a:cs typeface="Calibri"/>
              </a:rPr>
              <a:t>εγρηγόρσει</a:t>
            </a:r>
            <a:r>
              <a:rPr lang="el-GR" sz="2800">
                <a:solidFill>
                  <a:srgbClr val="FFFFFF">
                    <a:alpha val="70000"/>
                  </a:srgbClr>
                </a:solidFill>
                <a:latin typeface="Calibri"/>
                <a:cs typeface="Calibri"/>
              </a:rPr>
              <a:t> ζωή, επιβάλλει ένα είδος</a:t>
            </a:r>
            <a:r>
              <a:rPr lang="el-GR" sz="2800" u="sng">
                <a:solidFill>
                  <a:srgbClr val="FFFFFF">
                    <a:alpha val="70000"/>
                  </a:srgbClr>
                </a:solidFill>
                <a:latin typeface="Calibri"/>
                <a:cs typeface="Calibri"/>
              </a:rPr>
              <a:t> λογοκρισίας</a:t>
            </a:r>
            <a:r>
              <a:rPr lang="el-GR" sz="2800">
                <a:solidFill>
                  <a:srgbClr val="FFFFFF">
                    <a:alpha val="70000"/>
                  </a:srgbClr>
                </a:solidFill>
                <a:latin typeface="Calibri"/>
                <a:cs typeface="Calibri"/>
              </a:rPr>
              <a:t> στην ανεπίτρεπτη επιθυμία του ατόμου. </a:t>
            </a:r>
            <a:endParaRPr lang="el-GR">
              <a:solidFill>
                <a:srgbClr val="FFFFFF">
                  <a:alpha val="70000"/>
                </a:srgbClr>
              </a:solidFill>
              <a:latin typeface="Calibri"/>
              <a:cs typeface="Calibri"/>
            </a:endParaRPr>
          </a:p>
          <a:p>
            <a:pPr marL="457200" indent="-457200">
              <a:buClr>
                <a:srgbClr val="EF8C6A"/>
              </a:buClr>
              <a:buChar char="§"/>
            </a:pPr>
            <a:r>
              <a:rPr lang="el-GR" sz="2800">
                <a:solidFill>
                  <a:srgbClr val="FFFFFF">
                    <a:alpha val="70000"/>
                  </a:srgbClr>
                </a:solidFill>
                <a:latin typeface="Calibri"/>
                <a:cs typeface="Calibri"/>
              </a:rPr>
              <a:t>Απόρροια της συγκρουσιακής αυτής συνθήκης είναι η απώθηση της επιθυμίας στο ασυνείδητο. </a:t>
            </a:r>
          </a:p>
        </p:txBody>
      </p:sp>
    </p:spTree>
    <p:extLst>
      <p:ext uri="{BB962C8B-B14F-4D97-AF65-F5344CB8AC3E}">
        <p14:creationId xmlns:p14="http://schemas.microsoft.com/office/powerpoint/2010/main" xmlns="" val="1485582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D0B95F1-5E3B-7BFD-F908-76FA5BE042A7}"/>
              </a:ext>
            </a:extLst>
          </p:cNvPr>
          <p:cNvSpPr>
            <a:spLocks noGrp="1"/>
          </p:cNvSpPr>
          <p:nvPr>
            <p:ph type="title"/>
          </p:nvPr>
        </p:nvSpPr>
        <p:spPr/>
        <p:txBody>
          <a:bodyPr/>
          <a:lstStyle/>
          <a:p>
            <a:pPr algn="ctr"/>
            <a:r>
              <a:rPr lang="el-GR">
                <a:latin typeface="Calibri"/>
                <a:cs typeface="Calibri"/>
              </a:rPr>
              <a:t>Τι </a:t>
            </a:r>
            <a:r>
              <a:rPr lang="el-GR" err="1">
                <a:latin typeface="Calibri"/>
                <a:cs typeface="Calibri"/>
              </a:rPr>
              <a:t>συμβαινει</a:t>
            </a:r>
            <a:r>
              <a:rPr lang="el-GR">
                <a:latin typeface="Calibri"/>
                <a:cs typeface="Calibri"/>
              </a:rPr>
              <a:t> </a:t>
            </a:r>
            <a:r>
              <a:rPr lang="el-GR" err="1">
                <a:latin typeface="Calibri"/>
                <a:cs typeface="Calibri"/>
              </a:rPr>
              <a:t>Ομως</a:t>
            </a:r>
            <a:r>
              <a:rPr lang="el-GR">
                <a:latin typeface="Calibri"/>
                <a:cs typeface="Calibri"/>
              </a:rPr>
              <a:t> Οταν </a:t>
            </a:r>
            <a:r>
              <a:rPr lang="el-GR" err="1">
                <a:latin typeface="Calibri"/>
                <a:cs typeface="Calibri"/>
              </a:rPr>
              <a:t>κοιμομαστε</a:t>
            </a:r>
            <a:r>
              <a:rPr lang="el-GR">
                <a:latin typeface="Calibri"/>
                <a:cs typeface="Calibri"/>
              </a:rPr>
              <a:t>:</a:t>
            </a:r>
            <a:endParaRPr lang="el-GR"/>
          </a:p>
        </p:txBody>
      </p:sp>
      <p:sp>
        <p:nvSpPr>
          <p:cNvPr id="3" name="Θέση περιεχομένου 2">
            <a:extLst>
              <a:ext uri="{FF2B5EF4-FFF2-40B4-BE49-F238E27FC236}">
                <a16:creationId xmlns:a16="http://schemas.microsoft.com/office/drawing/2014/main" xmlns="" id="{1E4839E3-B73B-58D7-3F89-A20F27D33D21}"/>
              </a:ext>
            </a:extLst>
          </p:cNvPr>
          <p:cNvSpPr>
            <a:spLocks noGrp="1"/>
          </p:cNvSpPr>
          <p:nvPr>
            <p:ph idx="1"/>
          </p:nvPr>
        </p:nvSpPr>
        <p:spPr/>
        <p:txBody>
          <a:bodyPr>
            <a:normAutofit fontScale="85000" lnSpcReduction="10000"/>
          </a:bodyPr>
          <a:lstStyle/>
          <a:p>
            <a:pPr marL="457200" indent="-457200">
              <a:buFont typeface="Wingdings" panose="05000000000000000000" pitchFamily="2" charset="2"/>
              <a:buChar char="§"/>
            </a:pPr>
            <a:r>
              <a:rPr lang="el-GR" sz="2800">
                <a:solidFill>
                  <a:srgbClr val="FFFFFF">
                    <a:alpha val="70000"/>
                  </a:srgbClr>
                </a:solidFill>
                <a:latin typeface="Calibri"/>
                <a:cs typeface="Calibri"/>
              </a:rPr>
              <a:t>Κατά την διάρκεια του ύπνου, εξασθενεί η αντίσταση. Αποδυναμώνεται η </a:t>
            </a:r>
            <a:r>
              <a:rPr lang="el-GR" sz="2800" err="1">
                <a:solidFill>
                  <a:srgbClr val="FFFFFF">
                    <a:alpha val="70000"/>
                  </a:srgbClr>
                </a:solidFill>
                <a:latin typeface="Calibri"/>
                <a:cs typeface="Calibri"/>
              </a:rPr>
              <a:t>ενδοψυχική</a:t>
            </a:r>
            <a:r>
              <a:rPr lang="el-GR" sz="2800">
                <a:solidFill>
                  <a:srgbClr val="FFFFFF">
                    <a:alpha val="70000"/>
                  </a:srgbClr>
                </a:solidFill>
                <a:latin typeface="Calibri"/>
                <a:cs typeface="Calibri"/>
              </a:rPr>
              <a:t> λογοκρισία. </a:t>
            </a:r>
          </a:p>
          <a:p>
            <a:pPr marL="457200" indent="-457200">
              <a:buClr>
                <a:srgbClr val="EF8C6A"/>
              </a:buClr>
              <a:buFont typeface="Wingdings" panose="05000000000000000000" pitchFamily="2" charset="2"/>
              <a:buChar char="§"/>
            </a:pPr>
            <a:r>
              <a:rPr lang="el-GR" sz="2800">
                <a:solidFill>
                  <a:srgbClr val="FFFFFF">
                    <a:alpha val="70000"/>
                  </a:srgbClr>
                </a:solidFill>
              </a:rPr>
              <a:t>''Κοιμόμαστε για να ονειρευτούμε και ονειρευόμαστε για να κοιμηθούμε, μετριάζοντας την ψυχική ένταση''</a:t>
            </a:r>
          </a:p>
          <a:p>
            <a:pPr marL="457200" indent="-457200">
              <a:buClr>
                <a:srgbClr val="EF8C6A"/>
              </a:buClr>
              <a:buFont typeface="Wingdings" panose="05000000000000000000" pitchFamily="2" charset="2"/>
              <a:buChar char="§"/>
            </a:pPr>
            <a:r>
              <a:rPr lang="el-GR" sz="2800">
                <a:solidFill>
                  <a:srgbClr val="FFFFFF">
                    <a:alpha val="70000"/>
                  </a:srgbClr>
                </a:solidFill>
              </a:rPr>
              <a:t>Σε κάθε όνειρο παρατηρείται το πρόσφατο στοιχείο- εντυπώσεις, υπολείμματα της ημέρας. Συγκεκριμένα, το βίωμα( αδιάφορη εντύπωση που βρίσκεται στο </a:t>
            </a:r>
            <a:r>
              <a:rPr lang="el-GR" sz="2800" err="1">
                <a:solidFill>
                  <a:srgbClr val="FFFFFF">
                    <a:alpha val="70000"/>
                  </a:srgbClr>
                </a:solidFill>
              </a:rPr>
              <a:t>Προσυνειδητό</a:t>
            </a:r>
            <a:r>
              <a:rPr lang="el-GR" sz="2800">
                <a:solidFill>
                  <a:srgbClr val="FFFFFF">
                    <a:alpha val="70000"/>
                  </a:srgbClr>
                </a:solidFill>
              </a:rPr>
              <a:t>) αφυπνίζει μια συνάδουσα νοηματικά επιθυμία που βρίσκεται στο Ασυνείδητο, παιδικής προέλευσης.</a:t>
            </a:r>
          </a:p>
        </p:txBody>
      </p:sp>
    </p:spTree>
    <p:extLst>
      <p:ext uri="{BB962C8B-B14F-4D97-AF65-F5344CB8AC3E}">
        <p14:creationId xmlns:p14="http://schemas.microsoft.com/office/powerpoint/2010/main" xmlns="" val="1888299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925A98-4522-D94F-8EF2-5F494B1A564E}"/>
              </a:ext>
            </a:extLst>
          </p:cNvPr>
          <p:cNvSpPr>
            <a:spLocks noGrp="1"/>
          </p:cNvSpPr>
          <p:nvPr>
            <p:ph type="title"/>
          </p:nvPr>
        </p:nvSpPr>
        <p:spPr/>
        <p:txBody>
          <a:bodyPr/>
          <a:lstStyle/>
          <a:p>
            <a:pPr algn="ctr"/>
            <a:r>
              <a:rPr lang="el-GR">
                <a:latin typeface="Calibri"/>
                <a:cs typeface="Calibri"/>
              </a:rPr>
              <a:t>ΤΟ ΟΝΕΙΡΟ Ως ΕΚΠΛΗΡΩΣΗ </a:t>
            </a:r>
            <a:r>
              <a:rPr lang="el-GR" err="1">
                <a:latin typeface="Calibri"/>
                <a:cs typeface="Calibri"/>
              </a:rPr>
              <a:t>ΕΠΙΘΥΜΙΑς</a:t>
            </a:r>
            <a:endParaRPr lang="el-GR">
              <a:latin typeface="Calibri"/>
              <a:cs typeface="Calibri"/>
            </a:endParaRPr>
          </a:p>
        </p:txBody>
      </p:sp>
      <p:sp>
        <p:nvSpPr>
          <p:cNvPr id="3" name="Θέση περιεχομένου 2">
            <a:extLst>
              <a:ext uri="{FF2B5EF4-FFF2-40B4-BE49-F238E27FC236}">
                <a16:creationId xmlns:a16="http://schemas.microsoft.com/office/drawing/2014/main" xmlns="" id="{70D31154-B8BC-3F4C-3A5B-B48C043DE36A}"/>
              </a:ext>
            </a:extLst>
          </p:cNvPr>
          <p:cNvSpPr>
            <a:spLocks noGrp="1"/>
          </p:cNvSpPr>
          <p:nvPr>
            <p:ph idx="1"/>
          </p:nvPr>
        </p:nvSpPr>
        <p:spPr/>
        <p:txBody>
          <a:bodyPr>
            <a:normAutofit fontScale="92500"/>
          </a:bodyPr>
          <a:lstStyle/>
          <a:p>
            <a:pPr marL="457200" indent="-457200">
              <a:buChar char="§"/>
            </a:pPr>
            <a:r>
              <a:rPr lang="el-GR" sz="2800">
                <a:solidFill>
                  <a:srgbClr val="FFFFFF">
                    <a:alpha val="70000"/>
                  </a:srgbClr>
                </a:solidFill>
                <a:latin typeface="Calibri"/>
                <a:cs typeface="Calibri"/>
              </a:rPr>
              <a:t>Από την μια έχουμε την βιολογική ανάγκη, δηλαδή πείνα, δίψα για την ικανοποίηση των οποίων απαιτείται ένα αντικείμενο πραγματικό.</a:t>
            </a:r>
            <a:endParaRPr lang="el-GR">
              <a:solidFill>
                <a:srgbClr val="FFFFFF">
                  <a:alpha val="70000"/>
                </a:srgbClr>
              </a:solidFill>
              <a:latin typeface="Calibri"/>
              <a:cs typeface="Calibri"/>
            </a:endParaRPr>
          </a:p>
          <a:p>
            <a:pPr marL="457200" indent="-457200">
              <a:buChar char="§"/>
            </a:pPr>
            <a:r>
              <a:rPr lang="el-GR" sz="2800">
                <a:solidFill>
                  <a:srgbClr val="FFFFFF">
                    <a:alpha val="70000"/>
                  </a:srgbClr>
                </a:solidFill>
                <a:latin typeface="Calibri"/>
                <a:cs typeface="Calibri"/>
              </a:rPr>
              <a:t>Από την άλλη, ο </a:t>
            </a:r>
            <a:r>
              <a:rPr lang="el-GR" sz="2800" err="1">
                <a:solidFill>
                  <a:srgbClr val="FFFFFF">
                    <a:alpha val="70000"/>
                  </a:srgbClr>
                </a:solidFill>
                <a:latin typeface="Calibri"/>
                <a:cs typeface="Calibri"/>
              </a:rPr>
              <a:t>Φρόυντ</a:t>
            </a:r>
            <a:r>
              <a:rPr lang="el-GR" sz="2800">
                <a:solidFill>
                  <a:srgbClr val="FFFFFF">
                    <a:alpha val="70000"/>
                  </a:srgbClr>
                </a:solidFill>
                <a:latin typeface="Calibri"/>
                <a:cs typeface="Calibri"/>
              </a:rPr>
              <a:t> διαχώρισε την έννοια '' </a:t>
            </a:r>
            <a:r>
              <a:rPr lang="el-GR" sz="2800" u="sng">
                <a:solidFill>
                  <a:srgbClr val="FFFFFF">
                    <a:alpha val="70000"/>
                  </a:srgbClr>
                </a:solidFill>
                <a:latin typeface="Calibri"/>
                <a:cs typeface="Calibri"/>
              </a:rPr>
              <a:t>λίμπιντο'</a:t>
            </a:r>
            <a:r>
              <a:rPr lang="el-GR" sz="2800">
                <a:solidFill>
                  <a:srgbClr val="FFFFFF">
                    <a:alpha val="70000"/>
                  </a:srgbClr>
                </a:solidFill>
                <a:latin typeface="Calibri"/>
                <a:cs typeface="Calibri"/>
              </a:rPr>
              <a:t>' από τα παραπάνω ως μία ξέχωρη ενεργειακή κινητήρια δύναμη από την οποία προκύπτει η σεξουαλική επιθυμία. Στόχος της είναι η σεξουαλική πράξη. Για την ικανοποίηση της απαιτείται ένα </a:t>
            </a:r>
            <a:r>
              <a:rPr lang="el-GR" sz="2800" err="1">
                <a:solidFill>
                  <a:srgbClr val="FFFFFF">
                    <a:alpha val="70000"/>
                  </a:srgbClr>
                </a:solidFill>
                <a:latin typeface="Calibri"/>
                <a:cs typeface="Calibri"/>
              </a:rPr>
              <a:t>φαντα'σμα'τικό</a:t>
            </a:r>
            <a:r>
              <a:rPr lang="el-GR" sz="2800">
                <a:solidFill>
                  <a:srgbClr val="FFFFFF">
                    <a:alpha val="70000"/>
                  </a:srgbClr>
                </a:solidFill>
                <a:latin typeface="Calibri"/>
                <a:cs typeface="Calibri"/>
              </a:rPr>
              <a:t> αντικείμενο. </a:t>
            </a:r>
          </a:p>
        </p:txBody>
      </p:sp>
    </p:spTree>
    <p:extLst>
      <p:ext uri="{BB962C8B-B14F-4D97-AF65-F5344CB8AC3E}">
        <p14:creationId xmlns:p14="http://schemas.microsoft.com/office/powerpoint/2010/main" xmlns="" val="2199967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71E6C5C-18B6-7558-5A00-D4455FAE035E}"/>
              </a:ext>
            </a:extLst>
          </p:cNvPr>
          <p:cNvSpPr>
            <a:spLocks noGrp="1"/>
          </p:cNvSpPr>
          <p:nvPr>
            <p:ph type="title"/>
          </p:nvPr>
        </p:nvSpPr>
        <p:spPr>
          <a:xfrm>
            <a:off x="1079500" y="567686"/>
            <a:ext cx="10026650" cy="655637"/>
          </a:xfrm>
        </p:spPr>
        <p:txBody>
          <a:bodyPr/>
          <a:lstStyle/>
          <a:p>
            <a:pPr algn="ctr"/>
            <a:r>
              <a:rPr lang="el-GR">
                <a:latin typeface="Calibri"/>
                <a:cs typeface="Calibri"/>
              </a:rPr>
              <a:t>ΑπΟ που </a:t>
            </a:r>
            <a:r>
              <a:rPr lang="el-GR" err="1">
                <a:latin typeface="Calibri"/>
                <a:cs typeface="Calibri"/>
              </a:rPr>
              <a:t>πηγαζει</a:t>
            </a:r>
            <a:r>
              <a:rPr lang="el-GR">
                <a:latin typeface="Calibri"/>
                <a:cs typeface="Calibri"/>
              </a:rPr>
              <a:t> η </a:t>
            </a:r>
            <a:r>
              <a:rPr lang="el-GR" err="1">
                <a:latin typeface="Calibri"/>
                <a:cs typeface="Calibri"/>
              </a:rPr>
              <a:t>επιθυμια</a:t>
            </a:r>
            <a:r>
              <a:rPr lang="el-GR">
                <a:latin typeface="Calibri"/>
                <a:cs typeface="Calibri"/>
              </a:rPr>
              <a:t>;</a:t>
            </a:r>
            <a:endParaRPr lang="el-GR"/>
          </a:p>
        </p:txBody>
      </p:sp>
      <p:sp>
        <p:nvSpPr>
          <p:cNvPr id="3" name="Θέση περιεχομένου 2">
            <a:extLst>
              <a:ext uri="{FF2B5EF4-FFF2-40B4-BE49-F238E27FC236}">
                <a16:creationId xmlns:a16="http://schemas.microsoft.com/office/drawing/2014/main" xmlns="" id="{2E6961BE-372B-32DC-9466-D2E2CC7A06B9}"/>
              </a:ext>
            </a:extLst>
          </p:cNvPr>
          <p:cNvSpPr>
            <a:spLocks noGrp="1"/>
          </p:cNvSpPr>
          <p:nvPr>
            <p:ph idx="1"/>
          </p:nvPr>
        </p:nvSpPr>
        <p:spPr>
          <a:xfrm>
            <a:off x="806545" y="1267536"/>
            <a:ext cx="10686291" cy="4831260"/>
          </a:xfrm>
        </p:spPr>
        <p:txBody>
          <a:bodyPr>
            <a:normAutofit/>
          </a:bodyPr>
          <a:lstStyle/>
          <a:p>
            <a:pPr marL="457200" indent="-457200">
              <a:buChar char="§"/>
            </a:pPr>
            <a:r>
              <a:rPr lang="el-GR" sz="2800">
                <a:solidFill>
                  <a:srgbClr val="FFFFFF">
                    <a:alpha val="70000"/>
                  </a:srgbClr>
                </a:solidFill>
                <a:latin typeface="Calibri"/>
                <a:cs typeface="Calibri"/>
              </a:rPr>
              <a:t>Πηγάζει από τον παιδικό ερωτισμό και ικανοποιείται </a:t>
            </a:r>
            <a:r>
              <a:rPr lang="el-GR" sz="2800" u="sng">
                <a:solidFill>
                  <a:srgbClr val="FFFFFF">
                    <a:alpha val="70000"/>
                  </a:srgbClr>
                </a:solidFill>
                <a:latin typeface="Calibri"/>
                <a:cs typeface="Calibri"/>
              </a:rPr>
              <a:t>μόνο</a:t>
            </a:r>
            <a:r>
              <a:rPr lang="el-GR" sz="2800">
                <a:solidFill>
                  <a:srgbClr val="FFFFFF">
                    <a:alpha val="70000"/>
                  </a:srgbClr>
                </a:solidFill>
                <a:latin typeface="Calibri"/>
                <a:cs typeface="Calibri"/>
              </a:rPr>
              <a:t> με την φαντασίωση. Κίνητρο είναι η ανάμνηση της πρώτης ικανοποίησης που νιώσαμε και στόχος η αναπαραγωγή της. Η επιστροφή στο πρώτο ερωτικό αντικείμενο, σε κάτι ανέφικτο, το μητρικό στήθος.</a:t>
            </a:r>
          </a:p>
          <a:p>
            <a:pPr marL="457200" indent="-457200">
              <a:buClr>
                <a:srgbClr val="EF8C6A"/>
              </a:buClr>
              <a:buChar char="§"/>
            </a:pPr>
            <a:r>
              <a:rPr lang="el-GR" sz="2800">
                <a:solidFill>
                  <a:srgbClr val="FFFFFF">
                    <a:alpha val="70000"/>
                  </a:srgbClr>
                </a:solidFill>
                <a:latin typeface="Calibri"/>
                <a:cs typeface="Calibri"/>
              </a:rPr>
              <a:t>Ο καθένας μας πλάθει φανταστικές ιστορίες για να αναπληρώσει την έλλειψη πραγματικής ικανοποίησης. </a:t>
            </a:r>
          </a:p>
          <a:p>
            <a:pPr marL="457200" indent="-457200">
              <a:buClr>
                <a:srgbClr val="EF8C6A"/>
              </a:buClr>
              <a:buChar char="§"/>
            </a:pPr>
            <a:r>
              <a:rPr lang="el-GR" sz="2800">
                <a:solidFill>
                  <a:srgbClr val="FFFFFF">
                    <a:alpha val="70000"/>
                  </a:srgbClr>
                </a:solidFill>
                <a:latin typeface="Calibri"/>
                <a:cs typeface="Calibri"/>
              </a:rPr>
              <a:t>Η επιθυμία είναι άφθαρτη, αιώνια και ακατάλυτη. Το ασυνείδητο αγνοεί τον χρόνο.</a:t>
            </a:r>
          </a:p>
        </p:txBody>
      </p:sp>
    </p:spTree>
    <p:extLst>
      <p:ext uri="{BB962C8B-B14F-4D97-AF65-F5344CB8AC3E}">
        <p14:creationId xmlns:p14="http://schemas.microsoft.com/office/powerpoint/2010/main" xmlns="" val="3037699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A3547C-9533-9E3A-5474-7DC894220567}"/>
              </a:ext>
            </a:extLst>
          </p:cNvPr>
          <p:cNvSpPr>
            <a:spLocks noGrp="1"/>
          </p:cNvSpPr>
          <p:nvPr>
            <p:ph type="title"/>
          </p:nvPr>
        </p:nvSpPr>
        <p:spPr>
          <a:xfrm>
            <a:off x="1079500" y="726910"/>
            <a:ext cx="10026650" cy="655637"/>
          </a:xfrm>
        </p:spPr>
        <p:txBody>
          <a:bodyPr/>
          <a:lstStyle/>
          <a:p>
            <a:pPr algn="ctr"/>
            <a:r>
              <a:rPr lang="el-GR" err="1">
                <a:latin typeface="Calibri"/>
                <a:cs typeface="Calibri"/>
              </a:rPr>
              <a:t>ΓΙατι</a:t>
            </a:r>
            <a:r>
              <a:rPr lang="el-GR">
                <a:latin typeface="Calibri"/>
                <a:cs typeface="Calibri"/>
              </a:rPr>
              <a:t> </a:t>
            </a:r>
            <a:r>
              <a:rPr lang="el-GR" err="1">
                <a:latin typeface="Calibri"/>
                <a:cs typeface="Calibri"/>
              </a:rPr>
              <a:t>βλεπουμε</a:t>
            </a:r>
            <a:r>
              <a:rPr lang="el-GR">
                <a:latin typeface="Calibri"/>
                <a:cs typeface="Calibri"/>
              </a:rPr>
              <a:t> </a:t>
            </a:r>
            <a:r>
              <a:rPr lang="el-GR" err="1">
                <a:latin typeface="Calibri"/>
                <a:cs typeface="Calibri"/>
              </a:rPr>
              <a:t>εφιαλτεσ</a:t>
            </a:r>
            <a:r>
              <a:rPr lang="el-GR">
                <a:latin typeface="Calibri"/>
                <a:cs typeface="Calibri"/>
              </a:rPr>
              <a:t>;</a:t>
            </a:r>
            <a:endParaRPr lang="el-GR"/>
          </a:p>
        </p:txBody>
      </p:sp>
      <p:sp>
        <p:nvSpPr>
          <p:cNvPr id="3" name="Θέση περιεχομένου 2">
            <a:extLst>
              <a:ext uri="{FF2B5EF4-FFF2-40B4-BE49-F238E27FC236}">
                <a16:creationId xmlns:a16="http://schemas.microsoft.com/office/drawing/2014/main" xmlns="" id="{E0AD658D-BB7E-09CA-7CA9-08DAB7C19257}"/>
              </a:ext>
            </a:extLst>
          </p:cNvPr>
          <p:cNvSpPr>
            <a:spLocks noGrp="1"/>
          </p:cNvSpPr>
          <p:nvPr>
            <p:ph idx="1"/>
          </p:nvPr>
        </p:nvSpPr>
        <p:spPr>
          <a:xfrm>
            <a:off x="670067" y="1438133"/>
            <a:ext cx="10026650" cy="3978275"/>
          </a:xfrm>
        </p:spPr>
        <p:txBody>
          <a:bodyPr>
            <a:normAutofit fontScale="92500" lnSpcReduction="10000"/>
          </a:bodyPr>
          <a:lstStyle/>
          <a:p>
            <a:pPr marL="359410" indent="-359410"/>
            <a:r>
              <a:rPr lang="el-GR" sz="2800">
                <a:solidFill>
                  <a:srgbClr val="FFFFFF">
                    <a:alpha val="70000"/>
                  </a:srgbClr>
                </a:solidFill>
                <a:latin typeface="Calibri"/>
                <a:cs typeface="Calibri"/>
              </a:rPr>
              <a:t>Πως δικαιολογούνται τα δυσάρεστα όνειρα, οι τρομάρες, το άγχος και η αφύπνιση;</a:t>
            </a:r>
          </a:p>
          <a:p>
            <a:pPr marL="359410" indent="-359410">
              <a:buClr>
                <a:srgbClr val="EF8C6A"/>
              </a:buClr>
            </a:pPr>
            <a:r>
              <a:rPr lang="el-GR" sz="2800">
                <a:solidFill>
                  <a:srgbClr val="FFFFFF">
                    <a:alpha val="70000"/>
                  </a:srgbClr>
                </a:solidFill>
                <a:latin typeface="Calibri"/>
                <a:cs typeface="Calibri"/>
              </a:rPr>
              <a:t>Το άγχος είναι ένας μηχανισμός άμυνας του Εγώ, που οδηγεί στην αφύπνιση εμποδίζοντας με αυτό τον τρόπο την εκπλήρωση μιας ιδιαίτερα φορτισμένης και οδυνηρής επιθυμίας.</a:t>
            </a:r>
          </a:p>
          <a:p>
            <a:pPr marL="359410" indent="-359410">
              <a:buClr>
                <a:srgbClr val="EF8C6A"/>
              </a:buClr>
            </a:pPr>
            <a:r>
              <a:rPr lang="el-GR" sz="2800">
                <a:solidFill>
                  <a:srgbClr val="FFFFFF">
                    <a:alpha val="70000"/>
                  </a:srgbClr>
                </a:solidFill>
                <a:latin typeface="Calibri"/>
                <a:cs typeface="Calibri"/>
              </a:rPr>
              <a:t>Τα λεγόμενα ''όνειρα τιμωρίας'' φανερώνουν ασυνείδητες τάσεις αυτοτιμωρίας, με το Εγώ να επιθυμεί την τιμωρία του </a:t>
            </a:r>
            <a:r>
              <a:rPr lang="el-GR" sz="2800" err="1">
                <a:solidFill>
                  <a:srgbClr val="FFFFFF">
                    <a:alpha val="70000"/>
                  </a:srgbClr>
                </a:solidFill>
                <a:latin typeface="Calibri"/>
                <a:cs typeface="Calibri"/>
              </a:rPr>
              <a:t>ονειρευόμενου</a:t>
            </a:r>
            <a:r>
              <a:rPr lang="el-GR" sz="2800">
                <a:solidFill>
                  <a:srgbClr val="FFFFFF">
                    <a:alpha val="70000"/>
                  </a:srgbClr>
                </a:solidFill>
                <a:latin typeface="Calibri"/>
                <a:cs typeface="Calibri"/>
              </a:rPr>
              <a:t> για την ανεπίτρεπτη επιθυμία του.</a:t>
            </a:r>
          </a:p>
        </p:txBody>
      </p:sp>
    </p:spTree>
    <p:extLst>
      <p:ext uri="{BB962C8B-B14F-4D97-AF65-F5344CB8AC3E}">
        <p14:creationId xmlns:p14="http://schemas.microsoft.com/office/powerpoint/2010/main" xmlns="" val="2699281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304FD88-5F3F-6F61-1729-DA1873680C44}"/>
              </a:ext>
            </a:extLst>
          </p:cNvPr>
          <p:cNvSpPr>
            <a:spLocks noGrp="1"/>
          </p:cNvSpPr>
          <p:nvPr>
            <p:ph type="title"/>
          </p:nvPr>
        </p:nvSpPr>
        <p:spPr>
          <a:xfrm>
            <a:off x="1034008" y="499447"/>
            <a:ext cx="10026650" cy="1183175"/>
          </a:xfrm>
        </p:spPr>
        <p:txBody>
          <a:bodyPr>
            <a:normAutofit fontScale="90000"/>
          </a:bodyPr>
          <a:lstStyle/>
          <a:p>
            <a:r>
              <a:rPr lang="el-GR" err="1">
                <a:latin typeface="Calibri"/>
                <a:cs typeface="Calibri"/>
              </a:rPr>
              <a:t>Ονειρικη</a:t>
            </a:r>
            <a:r>
              <a:rPr lang="el-GR">
                <a:latin typeface="Calibri"/>
                <a:cs typeface="Calibri"/>
              </a:rPr>
              <a:t> </a:t>
            </a:r>
            <a:r>
              <a:rPr lang="el-GR" err="1">
                <a:latin typeface="Calibri"/>
                <a:cs typeface="Calibri"/>
              </a:rPr>
              <a:t>διαδικασιΑ</a:t>
            </a:r>
            <a:r>
              <a:rPr lang="el-GR">
                <a:latin typeface="Calibri"/>
                <a:cs typeface="Calibri"/>
              </a:rPr>
              <a:t>: </a:t>
            </a:r>
            <a:r>
              <a:rPr lang="el-GR" err="1">
                <a:latin typeface="Calibri"/>
                <a:cs typeface="Calibri"/>
              </a:rPr>
              <a:t>πΩς</a:t>
            </a:r>
            <a:r>
              <a:rPr lang="el-GR">
                <a:latin typeface="Calibri"/>
                <a:cs typeface="Calibri"/>
              </a:rPr>
              <a:t> ΠΑΡΑΜΟΡΦΩΝΕΤΑΙ ΜΙΑ ΕΠΙΘΥΜΙΑ; ΜΕ ΤΙ ΤΕΧΝΑΣΜΑΤΑ; ΠΟΙΑ ΕΙΝΑΙ Η ΓΛΩΣΣΑ ΤΟΥ ΑΣΥΝΕΙΔΗΤΟΥ;</a:t>
            </a:r>
            <a:r>
              <a:rPr lang="el-GR">
                <a:latin typeface="Calibri"/>
              </a:rPr>
              <a:t/>
            </a:r>
            <a:br>
              <a:rPr lang="el-GR">
                <a:latin typeface="Calibri"/>
              </a:rPr>
            </a:br>
            <a:endParaRPr lang="el-GR"/>
          </a:p>
        </p:txBody>
      </p:sp>
      <p:sp>
        <p:nvSpPr>
          <p:cNvPr id="3" name="Θέση περιεχομένου 2">
            <a:extLst>
              <a:ext uri="{FF2B5EF4-FFF2-40B4-BE49-F238E27FC236}">
                <a16:creationId xmlns:a16="http://schemas.microsoft.com/office/drawing/2014/main" xmlns="" id="{26F173AF-6269-2B3B-E701-2BA1007BBA3C}"/>
              </a:ext>
            </a:extLst>
          </p:cNvPr>
          <p:cNvSpPr>
            <a:spLocks noGrp="1"/>
          </p:cNvSpPr>
          <p:nvPr>
            <p:ph idx="1"/>
          </p:nvPr>
        </p:nvSpPr>
        <p:spPr/>
        <p:txBody>
          <a:bodyPr/>
          <a:lstStyle/>
          <a:p>
            <a:pPr marL="457200" indent="-457200">
              <a:buChar char="q"/>
            </a:pPr>
            <a:r>
              <a:rPr lang="el-GR" sz="2800" u="sng">
                <a:solidFill>
                  <a:srgbClr val="FFFFFF">
                    <a:alpha val="70000"/>
                  </a:srgbClr>
                </a:solidFill>
                <a:latin typeface="Calibri"/>
                <a:cs typeface="Calibri"/>
              </a:rPr>
              <a:t>Συμπύκνωση</a:t>
            </a:r>
            <a:r>
              <a:rPr lang="el-GR" sz="2800">
                <a:solidFill>
                  <a:srgbClr val="FFFFFF">
                    <a:alpha val="70000"/>
                  </a:srgbClr>
                </a:solidFill>
                <a:latin typeface="Calibri"/>
                <a:cs typeface="Calibri"/>
              </a:rPr>
              <a:t>: Πολλές λανθάνουσες ιδέες εκφράζονται σε ένα πρόσωπο, σε ένα αντικείμενο. </a:t>
            </a:r>
          </a:p>
          <a:p>
            <a:pPr marL="457200" indent="-457200">
              <a:buClr>
                <a:srgbClr val="EF8C6A"/>
              </a:buClr>
              <a:buChar char="q"/>
            </a:pPr>
            <a:r>
              <a:rPr lang="el-GR" sz="2800" u="sng">
                <a:solidFill>
                  <a:srgbClr val="FFFFFF">
                    <a:alpha val="70000"/>
                  </a:srgbClr>
                </a:solidFill>
                <a:latin typeface="Calibri"/>
                <a:cs typeface="Calibri"/>
              </a:rPr>
              <a:t>Μετάθεση</a:t>
            </a:r>
            <a:r>
              <a:rPr lang="el-GR" sz="2800">
                <a:solidFill>
                  <a:srgbClr val="FFFFFF">
                    <a:alpha val="70000"/>
                  </a:srgbClr>
                </a:solidFill>
                <a:latin typeface="Calibri"/>
                <a:cs typeface="Calibri"/>
              </a:rPr>
              <a:t>: Η ψυχική φόρτιση αποσύρεται από ένα σημαντικό στοιχείο για να μετατοπιστεί σε ένα ασήμαντο. Μεταβίβαση έντασης από μια ισχυρή παράσταση του ασυνειδήτου σε μια ισχνή παράσταση του </a:t>
            </a:r>
            <a:r>
              <a:rPr lang="el-GR" sz="2800" err="1">
                <a:solidFill>
                  <a:srgbClr val="FFFFFF">
                    <a:alpha val="70000"/>
                  </a:srgbClr>
                </a:solidFill>
                <a:latin typeface="Calibri"/>
                <a:cs typeface="Calibri"/>
              </a:rPr>
              <a:t>προσυνειδητού</a:t>
            </a:r>
            <a:r>
              <a:rPr lang="el-GR" sz="2800">
                <a:solidFill>
                  <a:srgbClr val="FFFFFF">
                    <a:alpha val="70000"/>
                  </a:srgbClr>
                </a:solidFill>
                <a:latin typeface="Calibri"/>
                <a:cs typeface="Calibri"/>
              </a:rPr>
              <a:t>.</a:t>
            </a:r>
          </a:p>
          <a:p>
            <a:pPr marL="457200" indent="-457200">
              <a:buClr>
                <a:srgbClr val="EF8C6A"/>
              </a:buClr>
              <a:buChar char="q"/>
            </a:pPr>
            <a:r>
              <a:rPr lang="el-GR" sz="2800" u="sng">
                <a:solidFill>
                  <a:srgbClr val="FFFFFF">
                    <a:alpha val="70000"/>
                  </a:srgbClr>
                </a:solidFill>
                <a:latin typeface="Calibri"/>
                <a:cs typeface="Calibri"/>
              </a:rPr>
              <a:t>Εικονικότητα</a:t>
            </a:r>
            <a:r>
              <a:rPr lang="el-GR" sz="2800">
                <a:solidFill>
                  <a:srgbClr val="FFFFFF">
                    <a:alpha val="70000"/>
                  </a:srgbClr>
                </a:solidFill>
                <a:latin typeface="Calibri"/>
                <a:cs typeface="Calibri"/>
              </a:rPr>
              <a:t> της επιθυμίας</a:t>
            </a:r>
          </a:p>
        </p:txBody>
      </p:sp>
    </p:spTree>
    <p:extLst>
      <p:ext uri="{BB962C8B-B14F-4D97-AF65-F5344CB8AC3E}">
        <p14:creationId xmlns:p14="http://schemas.microsoft.com/office/powerpoint/2010/main" xmlns="" val="1057599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1" name="Rectangle 7">
            <a:extLst>
              <a:ext uri="{FF2B5EF4-FFF2-40B4-BE49-F238E27FC236}">
                <a16:creationId xmlns:a16="http://schemas.microsoft.com/office/drawing/2014/main" xmlns="" id="{C5DCFBD7-5612-480F-BED3-7820176A50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xmlns="" id="{B9DD8288-EE5B-F0CF-8424-411EB4BDE6CD}"/>
              </a:ext>
            </a:extLst>
          </p:cNvPr>
          <p:cNvSpPr>
            <a:spLocks noGrp="1"/>
          </p:cNvSpPr>
          <p:nvPr>
            <p:ph type="title"/>
          </p:nvPr>
        </p:nvSpPr>
        <p:spPr>
          <a:xfrm>
            <a:off x="738077" y="1666874"/>
            <a:ext cx="4445827" cy="3839522"/>
          </a:xfrm>
        </p:spPr>
        <p:txBody>
          <a:bodyPr anchor="ctr">
            <a:normAutofit/>
          </a:bodyPr>
          <a:lstStyle/>
          <a:p>
            <a:pPr algn="ctr">
              <a:lnSpc>
                <a:spcPct val="90000"/>
              </a:lnSpc>
            </a:pPr>
            <a:r>
              <a:rPr lang="el-GR" sz="2200">
                <a:latin typeface="Calibri"/>
                <a:cs typeface="Calibri"/>
              </a:rPr>
              <a:t>Ο ΡΟΛΟΣ ΤΩΝ ΣΥΜΒΟΛΩΝ ΣΤΗ ΠΑΡΑΜΟΡΦΩΣΗ </a:t>
            </a:r>
            <a:r>
              <a:rPr lang="el-GR" sz="2200" err="1">
                <a:latin typeface="Calibri"/>
                <a:cs typeface="Calibri"/>
              </a:rPr>
              <a:t>ΤΗς</a:t>
            </a:r>
            <a:r>
              <a:rPr lang="el-GR" sz="2200">
                <a:latin typeface="Calibri"/>
                <a:cs typeface="Calibri"/>
              </a:rPr>
              <a:t> ΕΠΙΘΥΜΙΑΣ.</a:t>
            </a:r>
            <a:r>
              <a:rPr lang="el-GR" sz="2200">
                <a:latin typeface="Calibri"/>
              </a:rPr>
              <a:t/>
            </a:r>
            <a:br>
              <a:rPr lang="el-GR" sz="2200">
                <a:latin typeface="Calibri"/>
              </a:rPr>
            </a:br>
            <a:r>
              <a:rPr lang="el-GR" sz="2200">
                <a:latin typeface="Calibri"/>
              </a:rPr>
              <a:t/>
            </a:r>
            <a:br>
              <a:rPr lang="el-GR" sz="2200">
                <a:latin typeface="Calibri"/>
              </a:rPr>
            </a:br>
            <a:r>
              <a:rPr lang="el-GR" sz="2200">
                <a:latin typeface="Calibri"/>
                <a:cs typeface="Calibri"/>
              </a:rPr>
              <a:t> </a:t>
            </a:r>
            <a:r>
              <a:rPr lang="el-GR" sz="2200" err="1">
                <a:latin typeface="Calibri"/>
                <a:cs typeface="Calibri"/>
              </a:rPr>
              <a:t>ΜπορεΙ</a:t>
            </a:r>
            <a:r>
              <a:rPr lang="el-GR" sz="2200">
                <a:latin typeface="Calibri"/>
                <a:cs typeface="Calibri"/>
              </a:rPr>
              <a:t> να </a:t>
            </a:r>
            <a:r>
              <a:rPr lang="el-GR" sz="2200" err="1">
                <a:latin typeface="Calibri"/>
                <a:cs typeface="Calibri"/>
              </a:rPr>
              <a:t>εΙναι</a:t>
            </a:r>
            <a:r>
              <a:rPr lang="el-GR" sz="2200">
                <a:latin typeface="Calibri"/>
                <a:cs typeface="Calibri"/>
              </a:rPr>
              <a:t> </a:t>
            </a:r>
            <a:r>
              <a:rPr lang="el-GR" sz="2200" err="1">
                <a:latin typeface="Calibri"/>
                <a:cs typeface="Calibri"/>
              </a:rPr>
              <a:t>πολλΑ</a:t>
            </a:r>
            <a:r>
              <a:rPr lang="el-GR" sz="2200">
                <a:latin typeface="Calibri"/>
                <a:cs typeface="Calibri"/>
              </a:rPr>
              <a:t> και </a:t>
            </a:r>
            <a:r>
              <a:rPr lang="el-GR" sz="2200" err="1">
                <a:latin typeface="Calibri"/>
                <a:cs typeface="Calibri"/>
              </a:rPr>
              <a:t>ασαΦΗ</a:t>
            </a:r>
            <a:r>
              <a:rPr lang="el-GR" sz="2200">
                <a:latin typeface="Calibri"/>
                <a:cs typeface="Calibri"/>
              </a:rPr>
              <a:t>, </a:t>
            </a:r>
            <a:r>
              <a:rPr lang="el-GR" sz="2200" err="1">
                <a:latin typeface="Calibri"/>
                <a:cs typeface="Calibri"/>
              </a:rPr>
              <a:t>Ομως</a:t>
            </a:r>
            <a:r>
              <a:rPr lang="el-GR" sz="2200">
                <a:latin typeface="Calibri"/>
                <a:cs typeface="Calibri"/>
              </a:rPr>
              <a:t> τα </a:t>
            </a:r>
            <a:r>
              <a:rPr lang="el-GR" sz="2200" err="1">
                <a:latin typeface="Calibri"/>
                <a:cs typeface="Calibri"/>
              </a:rPr>
              <a:t>αντικεΙμενα</a:t>
            </a:r>
            <a:r>
              <a:rPr lang="el-GR" sz="2200">
                <a:latin typeface="Calibri"/>
                <a:cs typeface="Calibri"/>
              </a:rPr>
              <a:t> που </a:t>
            </a:r>
            <a:r>
              <a:rPr lang="el-GR" sz="2200" err="1">
                <a:latin typeface="Calibri"/>
                <a:cs typeface="Calibri"/>
              </a:rPr>
              <a:t>συμβολΙζονται</a:t>
            </a:r>
            <a:r>
              <a:rPr lang="el-GR" sz="2200">
                <a:latin typeface="Calibri"/>
                <a:cs typeface="Calibri"/>
              </a:rPr>
              <a:t> </a:t>
            </a:r>
            <a:r>
              <a:rPr lang="el-GR" sz="2200" err="1">
                <a:latin typeface="Calibri"/>
                <a:cs typeface="Calibri"/>
              </a:rPr>
              <a:t>εΙναι</a:t>
            </a:r>
            <a:r>
              <a:rPr lang="el-GR" sz="2200">
                <a:latin typeface="Calibri"/>
                <a:cs typeface="Calibri"/>
              </a:rPr>
              <a:t> </a:t>
            </a:r>
            <a:r>
              <a:rPr lang="el-GR" sz="2200" err="1">
                <a:latin typeface="Calibri"/>
                <a:cs typeface="Calibri"/>
              </a:rPr>
              <a:t>περιορισμΕνα</a:t>
            </a:r>
            <a:r>
              <a:rPr lang="el-GR" sz="2200">
                <a:latin typeface="Calibri"/>
                <a:cs typeface="Calibri"/>
              </a:rPr>
              <a:t> σε </a:t>
            </a:r>
            <a:r>
              <a:rPr lang="el-GR" sz="2200" err="1">
                <a:latin typeface="Calibri"/>
                <a:cs typeface="Calibri"/>
              </a:rPr>
              <a:t>αριθμΟ</a:t>
            </a:r>
            <a:r>
              <a:rPr lang="el-GR" sz="2200">
                <a:latin typeface="Calibri"/>
                <a:cs typeface="Calibri"/>
              </a:rPr>
              <a:t>. </a:t>
            </a:r>
            <a:r>
              <a:rPr lang="el-GR" sz="2200" err="1">
                <a:latin typeface="Calibri"/>
                <a:cs typeface="Calibri"/>
              </a:rPr>
              <a:t>ΣυνΗθως</a:t>
            </a:r>
            <a:r>
              <a:rPr lang="el-GR" sz="2200">
                <a:latin typeface="Calibri"/>
                <a:cs typeface="Calibri"/>
              </a:rPr>
              <a:t> </a:t>
            </a:r>
            <a:r>
              <a:rPr lang="el-GR" sz="2200" err="1">
                <a:latin typeface="Calibri"/>
                <a:cs typeface="Calibri"/>
              </a:rPr>
              <a:t>περιορΙζονται</a:t>
            </a:r>
            <a:r>
              <a:rPr lang="el-GR" sz="2200">
                <a:latin typeface="Calibri"/>
                <a:cs typeface="Calibri"/>
              </a:rPr>
              <a:t>:</a:t>
            </a:r>
          </a:p>
          <a:p>
            <a:pPr algn="ctr">
              <a:lnSpc>
                <a:spcPct val="90000"/>
              </a:lnSpc>
            </a:pPr>
            <a:endParaRPr lang="el-GR" sz="2200">
              <a:latin typeface="Calibri"/>
              <a:cs typeface="Calibri"/>
            </a:endParaRPr>
          </a:p>
        </p:txBody>
      </p:sp>
      <p:grpSp>
        <p:nvGrpSpPr>
          <p:cNvPr id="32" name="Group 9">
            <a:extLst>
              <a:ext uri="{FF2B5EF4-FFF2-40B4-BE49-F238E27FC236}">
                <a16:creationId xmlns:a16="http://schemas.microsoft.com/office/drawing/2014/main" xmlns="" id="{263531A3-FAAF-4F5C-AF87-91646005308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70671" y="408462"/>
            <a:ext cx="913428" cy="1032464"/>
            <a:chOff x="999771" y="932104"/>
            <a:chExt cx="913428" cy="1032464"/>
          </a:xfrm>
        </p:grpSpPr>
        <p:grpSp>
          <p:nvGrpSpPr>
            <p:cNvPr id="33" name="Group 10">
              <a:extLst>
                <a:ext uri="{FF2B5EF4-FFF2-40B4-BE49-F238E27FC236}">
                  <a16:creationId xmlns:a16="http://schemas.microsoft.com/office/drawing/2014/main" xmlns="" id="{F09EC0F0-36F6-475A-B313-91019F46E4B0}"/>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rot="8100000" flipV="1">
              <a:off x="1047457" y="1290386"/>
              <a:ext cx="865742" cy="628383"/>
              <a:chOff x="558167" y="958515"/>
              <a:chExt cx="865742" cy="628383"/>
            </a:xfrm>
            <a:solidFill>
              <a:schemeClr val="accent3"/>
            </a:solidFill>
          </p:grpSpPr>
          <p:sp>
            <p:nvSpPr>
              <p:cNvPr id="18" name="Freeform: Shape 17">
                <a:extLst>
                  <a:ext uri="{FF2B5EF4-FFF2-40B4-BE49-F238E27FC236}">
                    <a16:creationId xmlns:a16="http://schemas.microsoft.com/office/drawing/2014/main" xmlns="" id="{3E720176-168D-4875-B380-1FFAD166CC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Freeform: Shape 18">
                <a:extLst>
                  <a:ext uri="{FF2B5EF4-FFF2-40B4-BE49-F238E27FC236}">
                    <a16:creationId xmlns:a16="http://schemas.microsoft.com/office/drawing/2014/main" xmlns="" id="{6C3DF9F2-65C8-4063-9164-2DBD90E2A1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2" name="Group 11">
              <a:extLst>
                <a:ext uri="{FF2B5EF4-FFF2-40B4-BE49-F238E27FC236}">
                  <a16:creationId xmlns:a16="http://schemas.microsoft.com/office/drawing/2014/main" xmlns="" id="{1DB23F83-9229-4C60-938A-F2CF20C27F42}"/>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rot="10800000" flipH="1" flipV="1">
              <a:off x="999771" y="932104"/>
              <a:ext cx="864005" cy="1032464"/>
              <a:chOff x="2207971" y="2384401"/>
              <a:chExt cx="864005" cy="1032464"/>
            </a:xfrm>
          </p:grpSpPr>
          <p:sp>
            <p:nvSpPr>
              <p:cNvPr id="35" name="Freeform: Shape 12">
                <a:extLst>
                  <a:ext uri="{FF2B5EF4-FFF2-40B4-BE49-F238E27FC236}">
                    <a16:creationId xmlns:a16="http://schemas.microsoft.com/office/drawing/2014/main" xmlns="" id="{1ED4C557-D730-47E9-AC8A-884190A4E8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Freeform: Shape 13">
                <a:extLst>
                  <a:ext uri="{FF2B5EF4-FFF2-40B4-BE49-F238E27FC236}">
                    <a16:creationId xmlns:a16="http://schemas.microsoft.com/office/drawing/2014/main" xmlns="" id="{8AA1D3F0-72CD-4C7B-8C03-2A50531F98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7" name="Group 14">
                <a:extLst>
                  <a:ext uri="{FF2B5EF4-FFF2-40B4-BE49-F238E27FC236}">
                    <a16:creationId xmlns:a16="http://schemas.microsoft.com/office/drawing/2014/main" xmlns="" id="{129409EB-5515-4925-83E4-F7C979ED0B25}"/>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a:off x="2440769" y="2384401"/>
                <a:ext cx="313009" cy="1032464"/>
                <a:chOff x="2440769" y="2384401"/>
                <a:chExt cx="313009" cy="1032464"/>
              </a:xfrm>
            </p:grpSpPr>
            <p:cxnSp>
              <p:nvCxnSpPr>
                <p:cNvPr id="16" name="Straight Connector 15">
                  <a:extLst>
                    <a:ext uri="{FF2B5EF4-FFF2-40B4-BE49-F238E27FC236}">
                      <a16:creationId xmlns:a16="http://schemas.microsoft.com/office/drawing/2014/main" xmlns="" id="{2E18C444-B7B2-4918-AD29-D6CD204E585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16">
                  <a:extLst>
                    <a:ext uri="{FF2B5EF4-FFF2-40B4-BE49-F238E27FC236}">
                      <a16:creationId xmlns:a16="http://schemas.microsoft.com/office/drawing/2014/main" xmlns="" id="{BB974E9A-69BC-4453-9A9D-6036790B372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3" name="Θέση περιεχομένου 2">
            <a:extLst>
              <a:ext uri="{FF2B5EF4-FFF2-40B4-BE49-F238E27FC236}">
                <a16:creationId xmlns:a16="http://schemas.microsoft.com/office/drawing/2014/main" xmlns="" id="{4999824F-138F-9AE5-3AC5-90E8DB14EB06}"/>
              </a:ext>
            </a:extLst>
          </p:cNvPr>
          <p:cNvSpPr>
            <a:spLocks noGrp="1"/>
          </p:cNvSpPr>
          <p:nvPr>
            <p:ph idx="1"/>
          </p:nvPr>
        </p:nvSpPr>
        <p:spPr>
          <a:xfrm>
            <a:off x="5528861" y="-831186"/>
            <a:ext cx="6521260" cy="8294757"/>
          </a:xfrm>
        </p:spPr>
        <p:txBody>
          <a:bodyPr vert="horz" lIns="0" tIns="0" rIns="0" bIns="0" rtlCol="0" anchor="ctr" anchorCtr="0">
            <a:noAutofit/>
          </a:bodyPr>
          <a:lstStyle/>
          <a:p>
            <a:pPr marL="0" indent="0">
              <a:lnSpc>
                <a:spcPct val="115000"/>
              </a:lnSpc>
              <a:buNone/>
            </a:pPr>
            <a:endParaRPr lang="el-GR" sz="1700"/>
          </a:p>
          <a:p>
            <a:pPr marL="457200" indent="-457200">
              <a:lnSpc>
                <a:spcPct val="115000"/>
              </a:lnSpc>
              <a:buClr>
                <a:srgbClr val="EF8C6A"/>
              </a:buClr>
              <a:buChar char="Ø"/>
            </a:pPr>
            <a:r>
              <a:rPr lang="el-GR">
                <a:latin typeface="Calibri"/>
                <a:cs typeface="Calibri"/>
              </a:rPr>
              <a:t>στους γονείς: Βασιλιάς/Βασίλισσα</a:t>
            </a:r>
            <a:endParaRPr lang="el-GR">
              <a:solidFill>
                <a:srgbClr val="FFFFFF">
                  <a:alpha val="70000"/>
                </a:srgbClr>
              </a:solidFill>
              <a:latin typeface="Calibri"/>
              <a:cs typeface="Calibri"/>
            </a:endParaRPr>
          </a:p>
          <a:p>
            <a:pPr marL="457200" indent="-457200">
              <a:lnSpc>
                <a:spcPct val="115000"/>
              </a:lnSpc>
              <a:buClr>
                <a:srgbClr val="EF8C6A"/>
              </a:buClr>
              <a:buChar char="Ø"/>
            </a:pPr>
            <a:r>
              <a:rPr lang="el-GR">
                <a:latin typeface="Calibri"/>
                <a:cs typeface="Calibri"/>
              </a:rPr>
              <a:t>στο γυναικείο σώμα: κουτί, ντουλάπι, δωμάτιο, σπίτι, πλοίο</a:t>
            </a:r>
            <a:endParaRPr lang="el-GR">
              <a:solidFill>
                <a:srgbClr val="FFFFFF">
                  <a:alpha val="70000"/>
                </a:srgbClr>
              </a:solidFill>
              <a:latin typeface="Calibri"/>
              <a:cs typeface="Calibri"/>
            </a:endParaRPr>
          </a:p>
          <a:p>
            <a:pPr marL="457200" indent="-457200">
              <a:lnSpc>
                <a:spcPct val="115000"/>
              </a:lnSpc>
              <a:buClr>
                <a:srgbClr val="EF8C6A"/>
              </a:buClr>
              <a:buChar char="Ø"/>
            </a:pPr>
            <a:r>
              <a:rPr lang="el-GR">
                <a:latin typeface="Calibri"/>
                <a:cs typeface="Calibri"/>
              </a:rPr>
              <a:t>στο ανδρικό σώμα: γραβάτα, σφυρί, μαχαίρι, ομπρέλα, φίδι</a:t>
            </a:r>
            <a:endParaRPr lang="el-GR">
              <a:solidFill>
                <a:srgbClr val="FFFFFF">
                  <a:alpha val="70000"/>
                </a:srgbClr>
              </a:solidFill>
              <a:latin typeface="Calibri"/>
              <a:cs typeface="Calibri"/>
            </a:endParaRPr>
          </a:p>
          <a:p>
            <a:pPr marL="457200" indent="-457200">
              <a:lnSpc>
                <a:spcPct val="115000"/>
              </a:lnSpc>
              <a:buClr>
                <a:srgbClr val="EF8C6A"/>
              </a:buClr>
              <a:buChar char="Ø"/>
            </a:pPr>
            <a:r>
              <a:rPr lang="el-GR">
                <a:latin typeface="Calibri"/>
                <a:cs typeface="Calibri"/>
              </a:rPr>
              <a:t>στα αδέλφια: ενοχλητικά μικρά ζωύφια/ζώα</a:t>
            </a:r>
            <a:endParaRPr lang="el-GR">
              <a:solidFill>
                <a:srgbClr val="FFFFFF">
                  <a:alpha val="70000"/>
                </a:srgbClr>
              </a:solidFill>
              <a:latin typeface="Calibri"/>
              <a:cs typeface="Calibri"/>
            </a:endParaRPr>
          </a:p>
          <a:p>
            <a:pPr marL="457200" indent="-457200">
              <a:lnSpc>
                <a:spcPct val="115000"/>
              </a:lnSpc>
              <a:buClr>
                <a:srgbClr val="EF8C6A"/>
              </a:buClr>
              <a:buChar char="Ø"/>
            </a:pPr>
            <a:r>
              <a:rPr lang="el-GR">
                <a:latin typeface="Calibri"/>
                <a:cs typeface="Calibri"/>
              </a:rPr>
              <a:t>στην γέννηση/θάνατος: νερό</a:t>
            </a:r>
            <a:endParaRPr lang="el-GR">
              <a:solidFill>
                <a:srgbClr val="FFFFFF">
                  <a:alpha val="70000"/>
                </a:srgbClr>
              </a:solidFill>
              <a:latin typeface="Calibri"/>
              <a:cs typeface="Calibri"/>
            </a:endParaRPr>
          </a:p>
          <a:p>
            <a:pPr marL="457200" indent="-457200">
              <a:lnSpc>
                <a:spcPct val="115000"/>
              </a:lnSpc>
              <a:buClr>
                <a:srgbClr val="EF8C6A"/>
              </a:buClr>
              <a:buChar char="Ø"/>
            </a:pPr>
            <a:r>
              <a:rPr lang="el-GR">
                <a:latin typeface="Calibri"/>
                <a:cs typeface="Calibri"/>
              </a:rPr>
              <a:t>στον ευνουχισμό: φαλάκρα, πέσιμο δοντιών, αποκεφαλισμός</a:t>
            </a:r>
            <a:endParaRPr lang="el-GR">
              <a:solidFill>
                <a:srgbClr val="FFFFFF">
                  <a:alpha val="70000"/>
                </a:srgbClr>
              </a:solidFill>
              <a:latin typeface="Calibri"/>
              <a:cs typeface="Calibri"/>
            </a:endParaRPr>
          </a:p>
          <a:p>
            <a:pPr marL="457200" indent="-457200">
              <a:lnSpc>
                <a:spcPct val="115000"/>
              </a:lnSpc>
              <a:buClr>
                <a:srgbClr val="EF8C6A"/>
              </a:buClr>
              <a:buChar char="Ø"/>
            </a:pPr>
            <a:r>
              <a:rPr lang="el-GR">
                <a:latin typeface="Calibri"/>
                <a:cs typeface="Calibri"/>
              </a:rPr>
              <a:t>στην σεξουαλική πράξη: σκαλοπάτια, κλιμακοστάσιο, ανεμόσκαλες, γέφυρα</a:t>
            </a:r>
            <a:endParaRPr lang="el-GR">
              <a:solidFill>
                <a:srgbClr val="FFFFFF">
                  <a:alpha val="70000"/>
                </a:srgbClr>
              </a:solidFill>
              <a:latin typeface="Calibri"/>
              <a:cs typeface="Calibri"/>
            </a:endParaRPr>
          </a:p>
          <a:p>
            <a:pPr marL="457200" indent="-457200">
              <a:lnSpc>
                <a:spcPct val="115000"/>
              </a:lnSpc>
              <a:buClr>
                <a:srgbClr val="EF8C6A"/>
              </a:buClr>
              <a:buChar char="Ø"/>
            </a:pPr>
            <a:endParaRPr lang="el-GR">
              <a:solidFill>
                <a:srgbClr val="FFFFFF">
                  <a:alpha val="70000"/>
                </a:srgbClr>
              </a:solidFill>
              <a:latin typeface="Calibri"/>
              <a:cs typeface="Calibri"/>
            </a:endParaRPr>
          </a:p>
          <a:p>
            <a:pPr marL="457200" indent="-457200">
              <a:lnSpc>
                <a:spcPct val="115000"/>
              </a:lnSpc>
              <a:buClr>
                <a:srgbClr val="EF8C6A"/>
              </a:buClr>
              <a:buChar char="Ø"/>
            </a:pPr>
            <a:endParaRPr lang="el-GR" sz="1700"/>
          </a:p>
        </p:txBody>
      </p:sp>
      <p:grpSp>
        <p:nvGrpSpPr>
          <p:cNvPr id="39" name="Group 20">
            <a:extLst>
              <a:ext uri="{FF2B5EF4-FFF2-40B4-BE49-F238E27FC236}">
                <a16:creationId xmlns:a16="http://schemas.microsoft.com/office/drawing/2014/main" xmlns="" id="{F73511A5-69DC-406F-AFE1-A7248A4CEA9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5327954" y="5402020"/>
            <a:ext cx="912571" cy="1032464"/>
            <a:chOff x="5329995" y="4868671"/>
            <a:chExt cx="912571" cy="1032464"/>
          </a:xfrm>
        </p:grpSpPr>
        <p:grpSp>
          <p:nvGrpSpPr>
            <p:cNvPr id="22" name="Group 21">
              <a:extLst>
                <a:ext uri="{FF2B5EF4-FFF2-40B4-BE49-F238E27FC236}">
                  <a16:creationId xmlns:a16="http://schemas.microsoft.com/office/drawing/2014/main" xmlns="" id="{8D1B5CB3-BCAF-4109-B9F9-5FC34D383C04}"/>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rot="18900000" flipV="1">
              <a:off x="5376824" y="5010722"/>
              <a:ext cx="865742" cy="628383"/>
              <a:chOff x="558167" y="958515"/>
              <a:chExt cx="865742" cy="628383"/>
            </a:xfrm>
            <a:solidFill>
              <a:schemeClr val="accent3"/>
            </a:solidFill>
          </p:grpSpPr>
          <p:sp>
            <p:nvSpPr>
              <p:cNvPr id="29" name="Freeform: Shape 28">
                <a:extLst>
                  <a:ext uri="{FF2B5EF4-FFF2-40B4-BE49-F238E27FC236}">
                    <a16:creationId xmlns:a16="http://schemas.microsoft.com/office/drawing/2014/main" xmlns="" id="{1A1D338F-12B9-476D-9D9C-E55E41236E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eeform: Shape 29">
                <a:extLst>
                  <a:ext uri="{FF2B5EF4-FFF2-40B4-BE49-F238E27FC236}">
                    <a16:creationId xmlns:a16="http://schemas.microsoft.com/office/drawing/2014/main" xmlns="" id="{65EF7F9B-7A42-4B15-8511-C2968A4FE09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3" name="Group 22">
              <a:extLst>
                <a:ext uri="{FF2B5EF4-FFF2-40B4-BE49-F238E27FC236}">
                  <a16:creationId xmlns:a16="http://schemas.microsoft.com/office/drawing/2014/main" xmlns="" id="{B1952DB7-91C4-4C9C-AEC9-7DBA47F2F545}"/>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flipH="1" flipV="1">
              <a:off x="5329995" y="4868671"/>
              <a:ext cx="864005" cy="1032464"/>
              <a:chOff x="2207971" y="2384401"/>
              <a:chExt cx="864005" cy="1032464"/>
            </a:xfrm>
          </p:grpSpPr>
          <p:sp>
            <p:nvSpPr>
              <p:cNvPr id="24" name="Freeform: Shape 23">
                <a:extLst>
                  <a:ext uri="{FF2B5EF4-FFF2-40B4-BE49-F238E27FC236}">
                    <a16:creationId xmlns:a16="http://schemas.microsoft.com/office/drawing/2014/main" xmlns="" id="{1C2A575A-5190-4DE4-9DFE-F5974353EF1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xmlns="" id="{3C7150A2-FFA7-4F7C-81C9-2FA3803FA8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6" name="Group 25">
                <a:extLst>
                  <a:ext uri="{FF2B5EF4-FFF2-40B4-BE49-F238E27FC236}">
                    <a16:creationId xmlns:a16="http://schemas.microsoft.com/office/drawing/2014/main" xmlns="" id="{A7E7BC8E-8EF0-45B0-AE3F-6A6B7316C0D9}"/>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a:off x="2440769" y="2384401"/>
                <a:ext cx="313009" cy="1032464"/>
                <a:chOff x="2440769" y="2384401"/>
                <a:chExt cx="313009" cy="1032464"/>
              </a:xfrm>
            </p:grpSpPr>
            <p:cxnSp>
              <p:nvCxnSpPr>
                <p:cNvPr id="27" name="Straight Connector 26">
                  <a:extLst>
                    <a:ext uri="{FF2B5EF4-FFF2-40B4-BE49-F238E27FC236}">
                      <a16:creationId xmlns:a16="http://schemas.microsoft.com/office/drawing/2014/main" xmlns="" id="{B8E09A32-931A-4C38-A558-274FA30070D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A0988A58-B96D-4381-A625-6822161B21B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xmlns="" val="2343151048"/>
      </p:ext>
    </p:extLst>
  </p:cSld>
  <p:clrMapOvr>
    <a:masterClrMapping/>
  </p:clrMapOvr>
</p:sld>
</file>

<file path=ppt/theme/theme1.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LeafVTI" id="{AD13D32C-3873-4EF1-A28C-5D0E64FF0913}" vid="{0D2E0FD0-9C17-4337-BD21-33917FC300A9}"/>
    </a:ext>
  </a:extLst>
</a:theme>
</file>

<file path=docProps/app.xml><?xml version="1.0" encoding="utf-8"?>
<Properties xmlns="http://schemas.openxmlformats.org/officeDocument/2006/extended-properties" xmlns:vt="http://schemas.openxmlformats.org/officeDocument/2006/docPropsVTypes">
  <TotalTime>0</TotalTime>
  <Words>822</Words>
  <Application>Microsoft Office PowerPoint</Application>
  <PresentationFormat>Custom</PresentationFormat>
  <Paragraphs>70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LeafVTI</vt:lpstr>
      <vt:lpstr>Ονειρα και φαντασιΩσεις</vt:lpstr>
      <vt:lpstr>Τι εΙναι το Ονειρο;</vt:lpstr>
      <vt:lpstr>Γιατι αυτος ο διχασμΟς;</vt:lpstr>
      <vt:lpstr>Τι συμβαινει Ομως Οταν κοιμομαστε:</vt:lpstr>
      <vt:lpstr>ΤΟ ΟΝΕΙΡΟ Ως ΕΚΠΛΗΡΩΣΗ ΕΠΙΘΥΜΙΑς</vt:lpstr>
      <vt:lpstr>ΑπΟ που πηγαζει η επιθυμια;</vt:lpstr>
      <vt:lpstr>ΓΙατι βλεπουμε εφιαλτεσ;</vt:lpstr>
      <vt:lpstr>Ονειρικη διαδικασιΑ: πΩς ΠΑΡΑΜΟΡΦΩΝΕΤΑΙ ΜΙΑ ΕΠΙΘΥΜΙΑ; ΜΕ ΤΙ ΤΕΧΝΑΣΜΑΤΑ; ΠΟΙΑ ΕΙΝΑΙ Η ΓΛΩΣΣΑ ΤΟΥ ΑΣΥΝΕΙΔΗΤΟΥ; </vt:lpstr>
      <vt:lpstr>Ο ΡΟΛΟΣ ΤΩΝ ΣΥΜΒΟΛΩΝ ΣΤΗ ΠΑΡΑΜΟΡΦΩΣΗ ΤΗς ΕΠΙΘΥΜΙΑΣ.   ΜπορεΙ να εΙναι πολλΑ και ασαΦΗ, Ομως τα αντικεΙμενα που συμβολΙζονται εΙναι περιορισμΕνα σε αριθμΟ. ΣυνΗθως περιορΙζονται: </vt:lpstr>
      <vt:lpstr>Προσοχη!</vt:lpstr>
      <vt:lpstr>Τα τυπικα ονειρα</vt:lpstr>
      <vt:lpstr>ΤΑ ΤΥΠΙΚΑ ΟΝΕΙΡΑ</vt:lpstr>
      <vt:lpstr>ΨυχικΟ τραΥμα</vt:lpstr>
      <vt:lpstr>ΣεξουαλικΕς φαντασιΩσεις</vt:lpstr>
      <vt:lpstr>ΓΙΑΤΙ ΞΕΧΝΑΜΕ ΤΟ ΟΝΕΙΡΟ ΜΑς;</vt:lpstr>
      <vt:lpstr>ΒΙΒΛΙΟΓΡΑΦΙΑ</vt:lpstr>
      <vt:lpstr>Σας ευχαριστουμε πολΥ για την προσοχΗ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Lissy Canellopoulos</dc:creator>
  <cp:lastModifiedBy>Lissy Canellopoulos</cp:lastModifiedBy>
  <cp:revision>35</cp:revision>
  <dcterms:created xsi:type="dcterms:W3CDTF">2023-04-02T15:48:56Z</dcterms:created>
  <dcterms:modified xsi:type="dcterms:W3CDTF">2023-06-19T09:56:39Z</dcterms:modified>
</cp:coreProperties>
</file>