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74320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l-GR" sz="3200" dirty="0" smtClean="0"/>
              <a:t>Ποιοτικη συνεντευξη – αναλυση περιεχομενου</a:t>
            </a:r>
            <a:endParaRPr lang="el-GR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l-GR" dirty="0" smtClean="0"/>
              <a:t>Φροντιστηριακό μάθημα «Κοινωνικής Κλινικής Ψυχολογίας»</a:t>
            </a:r>
          </a:p>
          <a:p>
            <a:endParaRPr lang="el-GR" dirty="0" smtClean="0"/>
          </a:p>
          <a:p>
            <a:pPr algn="r"/>
            <a:r>
              <a:rPr lang="el-GR" dirty="0" smtClean="0"/>
              <a:t>Μιχαλίτση </a:t>
            </a:r>
            <a:r>
              <a:rPr lang="el-GR" dirty="0" smtClean="0"/>
              <a:t>Λίνα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ΠΟΙΟΤΙΚΗ ΣΥΝΕΝΤΕΥΞΗ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l-GR" dirty="0" smtClean="0"/>
              <a:t>Ο όρος «ποιοτική συνέντευξη» αναφέρεται συνήθως στις σε βάθος συνεντεύξεις, στις ημιδομημένες ή στις χαλαρά δομημένες μορφές συνέντευξης.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Οι συνεντεύξεις αποτελούν μία από τις πιο κοινά αναγνωρισμένες μορφές της ποιοτικής ερευνητικής μεθόδου.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«Συζητήσεις με κάποιο σκοπό»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i="1" dirty="0" smtClean="0"/>
              <a:t>Burgess</a:t>
            </a:r>
            <a:r>
              <a:rPr lang="el-GR" i="1" dirty="0" smtClean="0"/>
              <a:t>, </a:t>
            </a:r>
            <a:r>
              <a:rPr lang="en-US" i="1" dirty="0" smtClean="0"/>
              <a:t>1984</a:t>
            </a:r>
            <a:r>
              <a:rPr lang="en-US" dirty="0" smtClean="0"/>
              <a:t>)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ΠΟΙΟΤΙΚΗ ΣΥΝΕΝΤΕΥΞΗ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305800" cy="54102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l-GR" sz="2300" b="1" i="1" dirty="0" smtClean="0"/>
              <a:t>Χαρακτηρίζεται από:</a:t>
            </a:r>
          </a:p>
          <a:p>
            <a:pPr lvl="1">
              <a:lnSpc>
                <a:spcPct val="150000"/>
              </a:lnSpc>
            </a:pPr>
            <a:r>
              <a:rPr lang="el-GR" dirty="0" smtClean="0"/>
              <a:t>Σχετικά ανεπίσημο ύφος που μοιάζει περισσότερο με μία κουβέντα ή συζήτηση, παρά με ένα σχήμα ερωτήσεων-απαντήσεων επίσημου χαρακτήρα.</a:t>
            </a:r>
          </a:p>
          <a:p>
            <a:pPr lvl="1">
              <a:lnSpc>
                <a:spcPct val="150000"/>
              </a:lnSpc>
            </a:pPr>
            <a:r>
              <a:rPr lang="el-GR" dirty="0" smtClean="0"/>
              <a:t>Μία θεματική, θεματοκεντρική ή αφηγηματική προσέγγιση όπου ο ερευνητής δεν διαθέτει ένα δομημένο κατάλογο ερωτήσεων, αλλά έχει συνήθως ένα συγκεκριμένο εύρος θεμάτων που επιθυμεί να καλύψει.</a:t>
            </a:r>
          </a:p>
          <a:p>
            <a:pPr lvl="1">
              <a:lnSpc>
                <a:spcPct val="150000"/>
              </a:lnSpc>
            </a:pPr>
            <a:r>
              <a:rPr lang="el-GR" dirty="0" smtClean="0"/>
              <a:t>Την υπόθεση ότι τα δεδομένα παράγονται μέσω της </a:t>
            </a:r>
            <a:r>
              <a:rPr lang="el-GR" b="1" i="1" dirty="0" smtClean="0"/>
              <a:t>διάδρασης</a:t>
            </a:r>
            <a:r>
              <a:rPr lang="el-GR" dirty="0" smtClean="0"/>
              <a:t>, επειδή πηγή δεδομένων είναι είτε ο ερωτώμενος είτε αυτή καθεαυτή η διάδραση.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ΑΝΑΛΥΣΗ ΠΕΡΙΕΧΟΜΕΝΟΥ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l-GR" dirty="0" smtClean="0"/>
              <a:t>Όταν χρησιμοποιούμε ποιοτικό υλικό, (συνεντεύξεις, ανοικτές ερωτήσεις κλπ), η ανάλυση περιεχομένου θεωρείται απαραίτητη διαδικασία, προκειμένου να </a:t>
            </a:r>
            <a:r>
              <a:rPr lang="el-GR" b="1" i="1" dirty="0" smtClean="0"/>
              <a:t>επεξεργαστούμε</a:t>
            </a:r>
            <a:r>
              <a:rPr lang="el-GR" dirty="0" smtClean="0"/>
              <a:t>, να </a:t>
            </a:r>
            <a:r>
              <a:rPr lang="el-GR" b="1" i="1" dirty="0" smtClean="0"/>
              <a:t>κωδικοποιήσουμε</a:t>
            </a:r>
            <a:r>
              <a:rPr lang="el-GR" dirty="0" smtClean="0"/>
              <a:t> και να </a:t>
            </a:r>
            <a:r>
              <a:rPr lang="el-GR" b="1" i="1" dirty="0" smtClean="0"/>
              <a:t>κατηγοριοποιήσουμε</a:t>
            </a:r>
            <a:r>
              <a:rPr lang="el-GR" dirty="0" smtClean="0"/>
              <a:t> τον σύνθετο και πολλές φορές αντιφατικό λόγο των υποκειμένων.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ΑΝΑΛΥΣΗ ΠΕΡΙΕΧΟΜΕΝΟΥ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l-GR" dirty="0" smtClean="0"/>
              <a:t>Το αντικερίμενο της ανάλυσης περιεχομένου είναι διάφορα «κείμενα», με την ευρύτερη έννοια του όρου (γραπτός και προφορικός λόγος, εικόνες, χειρονομίες κλπ.). </a:t>
            </a:r>
          </a:p>
          <a:p>
            <a:pPr>
              <a:lnSpc>
                <a:spcPct val="150000"/>
              </a:lnSpc>
              <a:buNone/>
            </a:pPr>
            <a:endParaRPr lang="el-GR" dirty="0" smtClean="0"/>
          </a:p>
          <a:p>
            <a:pPr>
              <a:lnSpc>
                <a:spcPct val="150000"/>
              </a:lnSpc>
            </a:pPr>
            <a:r>
              <a:rPr lang="el-GR" dirty="0" smtClean="0"/>
              <a:t>Αφορά ο,τιδήποτε είναι δυνατόν να </a:t>
            </a:r>
            <a:r>
              <a:rPr lang="el-GR" b="1" dirty="0" smtClean="0"/>
              <a:t>«διαβαστεί».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ΑΝΑΛΥΣΗ ΠΕΡΙΕΧΟΜΕΝΟΥ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382000" cy="51816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l-GR" u="sng" dirty="0" smtClean="0"/>
              <a:t>ΣΤΑΔΙΑ ΑΝΑΛΥΣΗΣ ΠΕΡΙΕΧΟΜΕΝΟΥ </a:t>
            </a:r>
            <a:r>
              <a:rPr lang="en-US" u="sng" dirty="0" smtClean="0"/>
              <a:t>(</a:t>
            </a:r>
            <a:r>
              <a:rPr lang="en-US" u="sng" dirty="0" err="1" smtClean="0"/>
              <a:t>Barelson</a:t>
            </a:r>
            <a:r>
              <a:rPr lang="en-US" u="sng" dirty="0" smtClean="0"/>
              <a:t>):</a:t>
            </a:r>
          </a:p>
          <a:p>
            <a:pPr marL="822960" lvl="1" indent="-457200">
              <a:lnSpc>
                <a:spcPct val="150000"/>
              </a:lnSpc>
              <a:buFont typeface="+mj-lt"/>
              <a:buAutoNum type="arabicPeriod"/>
            </a:pPr>
            <a:r>
              <a:rPr lang="el-GR" b="1" dirty="0" smtClean="0"/>
              <a:t>Καθορισμός μίας μονάδας. </a:t>
            </a:r>
            <a:r>
              <a:rPr lang="el-GR" dirty="0" smtClean="0"/>
              <a:t>Μπορεί να είναι η λέξη, το θέμα, μία ομάδα λέξεων που όλες μαζί αποτελούν γλωσσικό ιδίωμα ή σλόγκαν κ.α.</a:t>
            </a:r>
          </a:p>
          <a:p>
            <a:pPr marL="822960" lvl="1" indent="-457200">
              <a:lnSpc>
                <a:spcPct val="150000"/>
              </a:lnSpc>
              <a:buFont typeface="+mj-lt"/>
              <a:buAutoNum type="arabicPeriod"/>
            </a:pPr>
            <a:r>
              <a:rPr lang="el-GR" b="1" dirty="0" smtClean="0"/>
              <a:t>Διαμόρφωση κατηγοριών. </a:t>
            </a:r>
            <a:r>
              <a:rPr lang="el-GR" dirty="0" smtClean="0"/>
              <a:t>Η πράξη καταχώρησης των στοιχείων που βρέθηκαν σε κάποιες ενότητες.</a:t>
            </a:r>
          </a:p>
          <a:p>
            <a:pPr marL="822960" lvl="1" indent="-457200">
              <a:lnSpc>
                <a:spcPct val="150000"/>
              </a:lnSpc>
              <a:buFont typeface="+mj-lt"/>
              <a:buAutoNum type="arabicPeriod"/>
            </a:pPr>
            <a:r>
              <a:rPr lang="el-GR" b="1" dirty="0" smtClean="0"/>
              <a:t>Σύγκριση.</a:t>
            </a:r>
            <a:r>
              <a:rPr lang="el-GR" dirty="0" smtClean="0"/>
              <a:t> Ενδο-ομαδική, διομαδική κ.α.</a:t>
            </a:r>
            <a:endParaRPr lang="el-GR" dirty="0" smtClean="0"/>
          </a:p>
          <a:p>
            <a:pPr marL="822960" lvl="1" indent="-457200">
              <a:lnSpc>
                <a:spcPct val="150000"/>
              </a:lnSpc>
              <a:buFont typeface="+mj-lt"/>
              <a:buAutoNum type="arabicPeriod"/>
            </a:pPr>
            <a:r>
              <a:rPr lang="el-GR" b="1" dirty="0" smtClean="0"/>
              <a:t>Ερμηνεία.</a:t>
            </a:r>
            <a:r>
              <a:rPr lang="el-GR" dirty="0" smtClean="0"/>
              <a:t> Ερώτηση «γιατί;»</a:t>
            </a:r>
          </a:p>
          <a:p>
            <a:pPr marL="822960" lvl="1" indent="-457200">
              <a:lnSpc>
                <a:spcPct val="150000"/>
              </a:lnSpc>
              <a:buFont typeface="+mj-lt"/>
              <a:buAutoNum type="arabicPeriod"/>
            </a:pPr>
            <a:r>
              <a:rPr lang="el-GR" b="1" dirty="0" smtClean="0"/>
              <a:t>Επαλήθευση. </a:t>
            </a:r>
            <a:r>
              <a:rPr lang="el-GR" dirty="0" smtClean="0"/>
              <a:t>Ανάλογα τη σύγκριση που κάναμε και το θεωρητικό μας πλαίσιο.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l-GR" dirty="0" smtClean="0"/>
              <a:t>Ναυρίδης Κλήμης. </a:t>
            </a:r>
            <a:r>
              <a:rPr lang="el-GR" i="1" dirty="0" smtClean="0"/>
              <a:t>Κλινική Κοινωνική Ψυχολογία. </a:t>
            </a:r>
            <a:r>
              <a:rPr lang="el-GR" dirty="0" smtClean="0"/>
              <a:t>Αθήνα, Παπαζήσης, 1994.</a:t>
            </a:r>
          </a:p>
          <a:p>
            <a:pPr>
              <a:lnSpc>
                <a:spcPct val="150000"/>
              </a:lnSpc>
              <a:buNone/>
            </a:pPr>
            <a:endParaRPr lang="el-GR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Jennifer Mason. </a:t>
            </a:r>
            <a:r>
              <a:rPr lang="el-GR" i="1" dirty="0" smtClean="0"/>
              <a:t>Η διεξαγωγή της ποιοτικής έρευνας. </a:t>
            </a:r>
            <a:r>
              <a:rPr lang="el-GR" dirty="0" smtClean="0"/>
              <a:t>Μετάφραση στα ελληνικά (επιμ.) Νότα Κυριαζή. Αθήνα, Ελληνικά Γράμματα, 2003. </a:t>
            </a:r>
          </a:p>
          <a:p>
            <a:pPr>
              <a:lnSpc>
                <a:spcPct val="150000"/>
              </a:lnSpc>
              <a:buNone/>
            </a:pP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512</TotalTime>
  <Words>331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Ποιοτικη συνεντευξη – αναλυση περιεχομενου</vt:lpstr>
      <vt:lpstr>ΠΟΙΟΤΙΚΗ ΣΥΝΕΝΤΕΥΞΗ</vt:lpstr>
      <vt:lpstr>ΠΟΙΟΤΙΚΗ ΣΥΝΕΝΤΕΥΞΗ</vt:lpstr>
      <vt:lpstr>ΑΝΑΛΥΣΗ ΠΕΡΙΕΧΟΜΕΝΟΥ</vt:lpstr>
      <vt:lpstr>ΑΝΑΛΥΣΗ ΠΕΡΙΕΧΟΜΕΝΟΥ</vt:lpstr>
      <vt:lpstr>ΑΝΑΛΥΣΗ ΠΕΡΙΕΧΟΜΕΝΟΥ</vt:lpstr>
      <vt:lpstr>ΒΙΒΛΙΟΓΡΑΦΙΑ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Λινακι</dc:creator>
  <cp:lastModifiedBy>Λινακι</cp:lastModifiedBy>
  <cp:revision>12</cp:revision>
  <dcterms:created xsi:type="dcterms:W3CDTF">2006-08-16T00:00:00Z</dcterms:created>
  <dcterms:modified xsi:type="dcterms:W3CDTF">2012-04-30T07:19:09Z</dcterms:modified>
</cp:coreProperties>
</file>