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58" r:id="rId6"/>
    <p:sldId id="269" r:id="rId7"/>
    <p:sldId id="264" r:id="rId8"/>
    <p:sldId id="268" r:id="rId9"/>
    <p:sldId id="259" r:id="rId10"/>
    <p:sldId id="267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Το πλαισιο τησ συνεντευξησ - </a:t>
            </a:r>
            <a:r>
              <a:rPr lang="en-US" dirty="0" smtClean="0"/>
              <a:t>setting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4419600"/>
            <a:ext cx="5114778" cy="1870336"/>
          </a:xfrm>
        </p:spPr>
        <p:txBody>
          <a:bodyPr>
            <a:normAutofit lnSpcReduction="10000"/>
          </a:bodyPr>
          <a:lstStyle/>
          <a:p>
            <a:pPr algn="l"/>
            <a:r>
              <a:rPr lang="el-GR" dirty="0" smtClean="0"/>
              <a:t>Φροντιστηριακό μάθημα Κοινωνικής Κλινικής Ψυχολογίας</a:t>
            </a:r>
          </a:p>
          <a:p>
            <a:pPr algn="l"/>
            <a:endParaRPr lang="el-GR" dirty="0" smtClean="0"/>
          </a:p>
          <a:p>
            <a:pPr algn="l"/>
            <a:r>
              <a:rPr lang="el-GR" dirty="0" smtClean="0"/>
              <a:t>Μιχαλίτση </a:t>
            </a:r>
            <a:r>
              <a:rPr lang="el-GR" dirty="0" smtClean="0"/>
              <a:t>Λίνα</a:t>
            </a:r>
          </a:p>
          <a:p>
            <a:pPr algn="l"/>
            <a:r>
              <a:rPr lang="en-US" dirty="0" smtClean="0"/>
              <a:t>linamihalitsi@hotmail.com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καταγραφη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Μαγνητοφώνηση.</a:t>
            </a:r>
          </a:p>
          <a:p>
            <a:r>
              <a:rPr lang="el-GR" dirty="0" smtClean="0"/>
              <a:t>Σημειώσεις.</a:t>
            </a:r>
          </a:p>
          <a:p>
            <a:r>
              <a:rPr lang="el-GR" dirty="0" smtClean="0"/>
              <a:t>Αν δεν κάνουμε τίποτα από τα παραπάνω, αφιερώνουμε χρόνο ακριβώς μετά τη συνέντευξη για να καταγράψουμε τα λεγόμενα του συνεντευξιαζόμενου. </a:t>
            </a:r>
          </a:p>
          <a:p>
            <a:r>
              <a:rPr lang="el-GR" dirty="0" smtClean="0"/>
              <a:t>Η καταγραφή δεν είναι μία στείρα διαδικασία αποτίμησης των λεγομένων του συνεντευξιαζόμενου. Περιλαμβάνουμε τη συνολική του εικόνα καθώς και τα συναισθήματα που μας δημιουργήθηκαν.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βιβλιογραφια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 A. Antonio (1985). </a:t>
            </a:r>
            <a:r>
              <a:rPr lang="el-GR" i="1" dirty="0" smtClean="0"/>
              <a:t>Η τεχνική της κλινικής συνέντευξης</a:t>
            </a:r>
            <a:r>
              <a:rPr lang="el-GR" dirty="0" smtClean="0"/>
              <a:t>. Μετάφραση στα ελληνικά, (επιμ.) Γ. Καπράλος. Αθήνα, Παπαζήσης, 2008.</a:t>
            </a:r>
          </a:p>
          <a:p>
            <a:r>
              <a:rPr lang="el-GR" dirty="0" smtClean="0"/>
              <a:t>Μάνος Ν. </a:t>
            </a:r>
            <a:r>
              <a:rPr lang="el-GR" i="1" dirty="0" smtClean="0"/>
              <a:t>Βασικά στοιχεία Κλινικής Ψυχιατρικής (αναθεωρημένη έκδοση). </a:t>
            </a:r>
            <a:r>
              <a:rPr lang="el-GR" dirty="0" smtClean="0"/>
              <a:t>Θεσσαλονίκη, </a:t>
            </a:r>
            <a:r>
              <a:rPr lang="en-US" dirty="0" smtClean="0"/>
              <a:t>University Studio Press, 1997.</a:t>
            </a: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Εισαγωγη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πλαίσιο μέσα στο οποίο διεξάγεται η συνέντευξη έχει μεγάλη σημασία.	</a:t>
            </a:r>
          </a:p>
          <a:p>
            <a:r>
              <a:rPr lang="el-GR" dirty="0" smtClean="0"/>
              <a:t>Με τον όρο </a:t>
            </a:r>
            <a:r>
              <a:rPr lang="en-US" dirty="0" smtClean="0"/>
              <a:t>setting </a:t>
            </a:r>
            <a:r>
              <a:rPr lang="el-GR" dirty="0" smtClean="0"/>
              <a:t>εννοούμε το χώρο και το χρόνο διεξαγωγής μίας συνέντεξης καθώς και τον συγκεκριμένο θεραπευτή που έχει αναλάβει τον συγκεκριμένο θεραπευόμενο.</a:t>
            </a:r>
          </a:p>
          <a:p>
            <a:r>
              <a:rPr lang="el-GR" dirty="0" smtClean="0"/>
              <a:t>Το αμετάβλητο αυτών των παραγόντων είναι απαραίτητη προυπόθεση, ιδιαίτερα αν αναφερόμαστε σε ψυχοθεραπείες ψυχαναλυτικής έμπνευσης.</a:t>
            </a:r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Συναντηση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Κάνουμε χειραψία και αυτοσυστηνόμαστε.</a:t>
            </a:r>
          </a:p>
          <a:p>
            <a:r>
              <a:rPr lang="el-GR" dirty="0" smtClean="0"/>
              <a:t>Προσοχή στο πώς θα προσφωνήσουμε τον συνεντευξιαζόμενο. Μπορεί να παρασυρθούμε και να χρησιμοποιήσουμε το μικρό του όνομα. Αν όμως δεν μας έχει δώσει αυτό το προνόμιο, ίσως φανεί σαν αυθάδεια.</a:t>
            </a:r>
          </a:p>
          <a:p>
            <a:r>
              <a:rPr lang="el-GR" dirty="0" smtClean="0"/>
              <a:t>Σε παιδιά και εφήβους συνηθίζεται η χρήση του μικρού τους ονόματος.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συναντηση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Προσφέρετε κάθισμα στον συνεντευξιαζόμενο.</a:t>
            </a:r>
          </a:p>
          <a:p>
            <a:r>
              <a:rPr lang="el-GR" dirty="0" smtClean="0"/>
              <a:t>Αν διαλέξει εκείνος το κάθισμά του, προσέξτε αν θα καθίσει κοντά ή μακριά σας.</a:t>
            </a:r>
          </a:p>
          <a:p>
            <a:r>
              <a:rPr lang="el-GR" dirty="0" smtClean="0"/>
              <a:t>Παρατηρείστε τη μη λεκτική του επικοινωνία:</a:t>
            </a:r>
          </a:p>
          <a:p>
            <a:pPr lvl="1"/>
            <a:r>
              <a:rPr lang="el-GR" dirty="0" smtClean="0"/>
              <a:t>Κάθετε άνετα ή τραβάει το κάθισμά του;</a:t>
            </a:r>
          </a:p>
          <a:p>
            <a:pPr lvl="1"/>
            <a:r>
              <a:rPr lang="el-GR" dirty="0" smtClean="0"/>
              <a:t> Ποια είναι η στάση του σώματός του;</a:t>
            </a:r>
          </a:p>
          <a:p>
            <a:r>
              <a:rPr lang="el-GR" dirty="0" smtClean="0"/>
              <a:t>Προτιμήστε να καθίσετε διαγώνια από τον συνεντευξιαζόμενο και όχι ακριβώς απέναντι. Αυτό βοηθάει στην εναλλαγή της βλεμματικής επαφής και στην καλύτερη παρατήρησή του.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ιδανικός χώρος για συνέντευξη είναι αυτός όπου δεν υπάρχει κίνδυνος να σας διακόψουν και που διαθέτει καλή ηχητική μόνωση. Έτσι:</a:t>
            </a:r>
          </a:p>
          <a:p>
            <a:pPr lvl="1"/>
            <a:r>
              <a:rPr lang="el-GR" dirty="0" smtClean="0"/>
              <a:t>Ο συνεντευξιαζόμενος θα αισθανθεί άνετα να συζητήσει προσωπικά του θέματα. </a:t>
            </a:r>
          </a:p>
          <a:p>
            <a:pPr lvl="1"/>
            <a:r>
              <a:rPr lang="el-GR" dirty="0" smtClean="0"/>
              <a:t>Η δική σας προσοχή δεν θα αποσπάται από θορύβους.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Απλός, χωρίς πολλά ερεθίσματα και κατάλληλα φωτισμένος.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Γιατί είναι τόσο σημαντική η επιλογή και διαμόρφωση του χώρου;</a:t>
            </a:r>
          </a:p>
          <a:p>
            <a:pPr lvl="1"/>
            <a:r>
              <a:rPr lang="el-GR" dirty="0" smtClean="0"/>
              <a:t>Έννοια ορίου, συνόρου.</a:t>
            </a:r>
          </a:p>
          <a:p>
            <a:pPr lvl="1"/>
            <a:r>
              <a:rPr lang="el-GR" dirty="0" smtClean="0"/>
              <a:t>Ο ανθρώπινος πολιτισμός γεννήθηκε πάνω στην έννοια του διαχωρισμού: διαχωρισμός από τα ζώα, από άλλους λαούς, από τις άλλες φυλές, από άλλες οικογένειες, από άλλα άτομα.</a:t>
            </a:r>
          </a:p>
          <a:p>
            <a:pPr lvl="1"/>
            <a:r>
              <a:rPr lang="el-GR" dirty="0" smtClean="0"/>
              <a:t>Χρειάζεται να διαχωρίσουμε προκειμένιου να μπορούμε να επικοινωνούμε, να ανταλλάσσουμε, να ζούμε, να αναγνωρίζουμε τους εαυτούς μας.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Είμαστε συνεπείς. Αν για οποιοδήποτε λόγο καθυστερήσουμε, χρειάζεται να απολογηθούμε.</a:t>
            </a:r>
          </a:p>
          <a:p>
            <a:r>
              <a:rPr lang="el-GR" dirty="0" smtClean="0"/>
              <a:t>Ενημερώνουμε εξ αρχής για τη διάρκεια της συνέντευξης.</a:t>
            </a:r>
          </a:p>
          <a:p>
            <a:r>
              <a:rPr lang="el-GR" dirty="0" smtClean="0"/>
              <a:t>Φοράμε ρολόι, ή έχουμε οπτική επαφή με ρολόι.</a:t>
            </a:r>
          </a:p>
          <a:p>
            <a:r>
              <a:rPr lang="el-GR" dirty="0" smtClean="0"/>
              <a:t>Συνήθως 45’ – 50’ λεπτά (προσαρμογή – ευελιξία).</a:t>
            </a:r>
          </a:p>
          <a:p>
            <a:r>
              <a:rPr lang="el-GR" dirty="0" smtClean="0"/>
              <a:t>Δεν του δημιουργούμε άγχος με το χρόνο (διακριτικοί, σεβόμαστε τον άλλο).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πλησιάζει η ώρα να τελειώσει η συνέντευξη, και μιλάει πολύ, αρχίζουμε να τον προιδεάζουμε.</a:t>
            </a:r>
          </a:p>
          <a:p>
            <a:r>
              <a:rPr lang="el-GR" dirty="0" smtClean="0"/>
              <a:t>Ρωτάμε αν υπάρχει κάτι που θα ήθελε να μας πει και δεν ειπώθηκε.</a:t>
            </a:r>
          </a:p>
          <a:p>
            <a:r>
              <a:rPr lang="el-GR" dirty="0" smtClean="0"/>
              <a:t>Προσέχουμε τον τρόπο με τον οποίο χρησιμοποιεί το χρόνο.Τον παρατηρούμε «μετά» τη συνέντευξη, όταν σηκωνόμαστε να τον ξεπροβοδίσουμε ή φεύγουμε. Τι μας ρωτάει, τι λέει;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εμφανιση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Είναι καλό να γνωρίζει κανείς:</a:t>
            </a:r>
          </a:p>
          <a:p>
            <a:pPr lvl="1"/>
            <a:r>
              <a:rPr lang="el-GR" dirty="0" smtClean="0"/>
              <a:t>Ποιο είναι το παρουσιαστικό του.</a:t>
            </a:r>
          </a:p>
          <a:p>
            <a:pPr lvl="1"/>
            <a:r>
              <a:rPr lang="el-GR" dirty="0" smtClean="0"/>
              <a:t>Τι είδους μηνύματα μπορεί να μεταδίδει.</a:t>
            </a:r>
          </a:p>
          <a:p>
            <a:pPr lvl="1"/>
            <a:r>
              <a:rPr lang="el-GR" dirty="0" smtClean="0"/>
              <a:t>Τι είδους αντιδράσεις μπορεί να επιφέρει.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Προσέχουμε την εμφάνισή μας να είναι όσο το δυνατό ουδέτερη (ντύσιμο, αξεσουάρ, άρωμα).</a:t>
            </a:r>
          </a:p>
          <a:p>
            <a:r>
              <a:rPr lang="el-GR" dirty="0" smtClean="0"/>
              <a:t>Προσέχουμε τη δική του εμφάνιση. Πώς επέλεξε να μας παρουσιαστεί;</a:t>
            </a:r>
          </a:p>
          <a:p>
            <a:endParaRPr lang="el-GR" dirty="0" smtClean="0"/>
          </a:p>
          <a:p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244</TotalTime>
  <Words>556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Το πλαισιο τησ συνεντευξησ - setting</vt:lpstr>
      <vt:lpstr>Εισαγωγη </vt:lpstr>
      <vt:lpstr>Συναντηση </vt:lpstr>
      <vt:lpstr>συναντηση</vt:lpstr>
      <vt:lpstr>χωροσ</vt:lpstr>
      <vt:lpstr>χωροσ</vt:lpstr>
      <vt:lpstr>χρονοσ</vt:lpstr>
      <vt:lpstr>χρονοσ</vt:lpstr>
      <vt:lpstr>εμφανιση</vt:lpstr>
      <vt:lpstr>καταγραφη</vt:lpstr>
      <vt:lpstr>βιβλιογραφια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πλαισιο τησ συνεντευξησ - setting</dc:title>
  <dc:creator>Λινακι</dc:creator>
  <cp:lastModifiedBy>Λινακι</cp:lastModifiedBy>
  <cp:revision>28</cp:revision>
  <dcterms:created xsi:type="dcterms:W3CDTF">2006-08-16T00:00:00Z</dcterms:created>
  <dcterms:modified xsi:type="dcterms:W3CDTF">2013-05-27T04:14:36Z</dcterms:modified>
</cp:coreProperties>
</file>