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60" r:id="rId5"/>
    <p:sldId id="262" r:id="rId6"/>
    <p:sldId id="265" r:id="rId7"/>
    <p:sldId id="259" r:id="rId8"/>
    <p:sldId id="268" r:id="rId9"/>
    <p:sldId id="263" r:id="rId10"/>
    <p:sldId id="264" r:id="rId11"/>
    <p:sldId id="266" r:id="rId12"/>
    <p:sldId id="267" r:id="rId13"/>
    <p:sldId id="270" r:id="rId14"/>
    <p:sldId id="271" r:id="rId15"/>
    <p:sldId id="272" r:id="rId16"/>
    <p:sldId id="269" r:id="rId17"/>
    <p:sldId id="261" r:id="rId18"/>
    <p:sldId id="273" r:id="rId19"/>
    <p:sldId id="274" r:id="rId2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Μεσαίο στυλ 2 - Έμφαση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Μεσαίο στυλ 2 - Έμφασ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Μεσαίο στυλ 2 - Έμφαση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Φωτεινό στυλ 3 - Έμφαση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7" name="6 - Ορθογώνιο"/>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2362200" y="4038600"/>
            <a:ext cx="6477000" cy="1828800"/>
          </a:xfrm>
        </p:spPr>
        <p:txBody>
          <a:bodyPr anchor="b"/>
          <a:lstStyle>
            <a:lvl1pPr>
              <a:defRPr cap="all" baseline="0"/>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2342CEA3-3058-4D43-AE35-B3DA76CB4003}" type="datetimeFigureOut">
              <a:rPr lang="el-GR" smtClean="0"/>
              <a:pPr/>
              <a:t>7/6/2019</a:t>
            </a:fld>
            <a:endParaRPr lang="el-GR"/>
          </a:p>
        </p:txBody>
      </p:sp>
      <p:sp>
        <p:nvSpPr>
          <p:cNvPr id="17" name="16 - Θέση υποσέλιδου"/>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l-GR"/>
          </a:p>
        </p:txBody>
      </p:sp>
      <p:sp>
        <p:nvSpPr>
          <p:cNvPr id="29" name="28 - Θέση αριθμού διαφάνειας"/>
          <p:cNvSpPr>
            <a:spLocks noGrp="1"/>
          </p:cNvSpPr>
          <p:nvPr>
            <p:ph type="sldNum" sz="quarter" idx="12"/>
          </p:nvPr>
        </p:nvSpPr>
        <p:spPr>
          <a:xfrm>
            <a:off x="8001000" y="228600"/>
            <a:ext cx="838200" cy="381000"/>
          </a:xfrm>
        </p:spPr>
        <p:txBody>
          <a:bodyPr/>
          <a:lstStyle>
            <a:lvl1pPr>
              <a:defRPr>
                <a:solidFill>
                  <a:schemeClr val="tx2"/>
                </a:solidFill>
              </a:defRPr>
            </a:lvl1p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7/6/2019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1"/>
      </p:bgRef>
    </p:bg>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609600"/>
            <a:ext cx="2057400" cy="55165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609600"/>
            <a:ext cx="5562600" cy="5516564"/>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6553200" y="6248402"/>
            <a:ext cx="2209800" cy="365125"/>
          </a:xfrm>
        </p:spPr>
        <p:txBody>
          <a:bodyPr/>
          <a:lstStyle/>
          <a:p>
            <a:fld id="{2342CEA3-3058-4D43-AE35-B3DA76CB4003}" type="datetimeFigureOut">
              <a:rPr lang="el-GR" smtClean="0"/>
              <a:pPr/>
              <a:t>7/6/2019</a:t>
            </a:fld>
            <a:endParaRPr lang="el-GR"/>
          </a:p>
        </p:txBody>
      </p:sp>
      <p:sp>
        <p:nvSpPr>
          <p:cNvPr id="5" name="4 - Θέση υποσέλιδου"/>
          <p:cNvSpPr>
            <a:spLocks noGrp="1"/>
          </p:cNvSpPr>
          <p:nvPr>
            <p:ph type="ftr" sz="quarter" idx="11"/>
          </p:nvPr>
        </p:nvSpPr>
        <p:spPr>
          <a:xfrm>
            <a:off x="457201" y="6248207"/>
            <a:ext cx="5573483" cy="365125"/>
          </a:xfrm>
        </p:spPr>
        <p:txBody>
          <a:bodyPr/>
          <a:lstStyle/>
          <a:p>
            <a:endParaRPr lang="el-GR"/>
          </a:p>
        </p:txBody>
      </p:sp>
      <p:sp>
        <p:nvSpPr>
          <p:cNvPr id="7" name="6 - Ορθογώνιο"/>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7 - Ορθογώνιο"/>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 Ορθογώνιο"/>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rot="5400000">
            <a:off x="5989638" y="144462"/>
            <a:ext cx="533400" cy="244476"/>
          </a:xfrm>
        </p:spPr>
        <p:txBody>
          <a:bodyPr/>
          <a:lstStyle/>
          <a:p>
            <a:fld id="{D3F1D1C4-C2D9-4231-9FB2-B2D9D97AA41D}"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612648" y="228600"/>
            <a:ext cx="8153400" cy="990600"/>
          </a:xfrm>
        </p:spPr>
        <p:txBody>
          <a:body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7/6/2019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lvl1pPr>
              <a:defRPr>
                <a:solidFill>
                  <a:srgbClr val="FFFFFF"/>
                </a:solidFill>
              </a:defRPr>
            </a:lvl1pPr>
          </a:lstStyle>
          <a:p>
            <a:fld id="{D3F1D1C4-C2D9-4231-9FB2-B2D9D97AA41D}" type="slidenum">
              <a:rPr lang="el-GR" smtClean="0"/>
              <a:pPr/>
              <a:t>‹#›</a:t>
            </a:fld>
            <a:endParaRPr lang="el-GR"/>
          </a:p>
        </p:txBody>
      </p:sp>
      <p:sp>
        <p:nvSpPr>
          <p:cNvPr id="8" name="7 - Θέση περιεχομένου"/>
          <p:cNvSpPr>
            <a:spLocks noGrp="1"/>
          </p:cNvSpPr>
          <p:nvPr>
            <p:ph sz="quarter" idx="1"/>
          </p:nvPr>
        </p:nvSpPr>
        <p:spPr>
          <a:xfrm>
            <a:off x="612648" y="1600200"/>
            <a:ext cx="8153400" cy="44958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3" name="2 - Θέση κειμένου"/>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7" name="6 - Ορθογώνιο"/>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l-GR" smtClean="0"/>
              <a:t>Kλικ για επεξεργασία του τίτλου</a:t>
            </a:r>
            <a:endParaRPr kumimoji="0" lang="en-US"/>
          </a:p>
        </p:txBody>
      </p:sp>
      <p:sp>
        <p:nvSpPr>
          <p:cNvPr id="12" name="11 - Θέση ημερομηνίας"/>
          <p:cNvSpPr>
            <a:spLocks noGrp="1"/>
          </p:cNvSpPr>
          <p:nvPr>
            <p:ph type="dt" sz="half" idx="10"/>
          </p:nvPr>
        </p:nvSpPr>
        <p:spPr/>
        <p:txBody>
          <a:bodyPr/>
          <a:lstStyle/>
          <a:p>
            <a:fld id="{2342CEA3-3058-4D43-AE35-B3DA76CB4003}" type="datetimeFigureOut">
              <a:rPr lang="el-GR" smtClean="0"/>
              <a:pPr/>
              <a:t>7/6/2019</a:t>
            </a:fld>
            <a:endParaRPr lang="el-GR"/>
          </a:p>
        </p:txBody>
      </p:sp>
      <p:sp>
        <p:nvSpPr>
          <p:cNvPr id="13" name="12 - Θέση αριθμού διαφάνειας"/>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D3F1D1C4-C2D9-4231-9FB2-B2D9D97AA41D}" type="slidenum">
              <a:rPr lang="el-GR" smtClean="0"/>
              <a:pPr/>
              <a:t>‹#›</a:t>
            </a:fld>
            <a:endParaRPr lang="el-GR"/>
          </a:p>
        </p:txBody>
      </p:sp>
      <p:sp>
        <p:nvSpPr>
          <p:cNvPr id="14" name="13 - Θέση υποσέλιδου"/>
          <p:cNvSpPr>
            <a:spLocks noGrp="1"/>
          </p:cNvSpPr>
          <p:nvPr>
            <p:ph type="ftr" sz="quarter" idx="12"/>
          </p:nvPr>
        </p:nvSpPr>
        <p:spPr/>
        <p:txBody>
          <a:bodyPr/>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9" name="8 - Θέση περιεχομένου"/>
          <p:cNvSpPr>
            <a:spLocks noGrp="1"/>
          </p:cNvSpPr>
          <p:nvPr>
            <p:ph sz="quarter" idx="1"/>
          </p:nvPr>
        </p:nvSpPr>
        <p:spPr>
          <a:xfrm>
            <a:off x="609600" y="1589567"/>
            <a:ext cx="38862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844901" y="1589567"/>
            <a:ext cx="38862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8" name="7 - Θέση ημερομηνίας"/>
          <p:cNvSpPr>
            <a:spLocks noGrp="1"/>
          </p:cNvSpPr>
          <p:nvPr>
            <p:ph type="dt" sz="half" idx="15"/>
          </p:nvPr>
        </p:nvSpPr>
        <p:spPr/>
        <p:txBody>
          <a:bodyPr rtlCol="0"/>
          <a:lstStyle/>
          <a:p>
            <a:fld id="{2342CEA3-3058-4D43-AE35-B3DA76CB4003}" type="datetimeFigureOut">
              <a:rPr lang="el-GR" smtClean="0"/>
              <a:pPr/>
              <a:t>7/6/2019</a:t>
            </a:fld>
            <a:endParaRPr lang="el-GR"/>
          </a:p>
        </p:txBody>
      </p:sp>
      <p:sp>
        <p:nvSpPr>
          <p:cNvPr id="10" name="9 - Θέση αριθμού διαφάνειας"/>
          <p:cNvSpPr>
            <a:spLocks noGrp="1"/>
          </p:cNvSpPr>
          <p:nvPr>
            <p:ph type="sldNum" sz="quarter" idx="16"/>
          </p:nvPr>
        </p:nvSpPr>
        <p:spPr/>
        <p:txBody>
          <a:bodyPr rtlCol="0"/>
          <a:lstStyle/>
          <a:p>
            <a:fld id="{D3F1D1C4-C2D9-4231-9FB2-B2D9D97AA41D}" type="slidenum">
              <a:rPr lang="el-GR" smtClean="0"/>
              <a:pPr/>
              <a:t>‹#›</a:t>
            </a:fld>
            <a:endParaRPr lang="el-GR"/>
          </a:p>
        </p:txBody>
      </p:sp>
      <p:sp>
        <p:nvSpPr>
          <p:cNvPr id="12" name="11 - Θέση υποσέλιδου"/>
          <p:cNvSpPr>
            <a:spLocks noGrp="1"/>
          </p:cNvSpPr>
          <p:nvPr>
            <p:ph type="ftr" sz="quarter" idx="17"/>
          </p:nvPr>
        </p:nvSpPr>
        <p:spPr/>
        <p:txBody>
          <a:bodyPr rtlCol="0"/>
          <a:lstStyle/>
          <a:p>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33400" y="273050"/>
            <a:ext cx="8153400" cy="869950"/>
          </a:xfrm>
        </p:spPr>
        <p:txBody>
          <a:bodyPr anchor="ctr"/>
          <a:lstStyle>
            <a:lvl1pPr>
              <a:defRPr/>
            </a:lvl1pPr>
          </a:lstStyle>
          <a:p>
            <a:r>
              <a:rPr kumimoji="0" lang="el-GR" smtClean="0"/>
              <a:t>Kλικ για επεξεργασία του τίτλου</a:t>
            </a:r>
            <a:endParaRPr kumimoji="0" lang="en-US"/>
          </a:p>
        </p:txBody>
      </p:sp>
      <p:sp>
        <p:nvSpPr>
          <p:cNvPr id="11" name="10 - Θέση περιεχομένου"/>
          <p:cNvSpPr>
            <a:spLocks noGrp="1"/>
          </p:cNvSpPr>
          <p:nvPr>
            <p:ph sz="quarter" idx="2"/>
          </p:nvPr>
        </p:nvSpPr>
        <p:spPr>
          <a:xfrm>
            <a:off x="609600" y="2438400"/>
            <a:ext cx="3886200" cy="35814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800600" y="2438400"/>
            <a:ext cx="3886200" cy="35814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Θέση ημερομηνίας"/>
          <p:cNvSpPr>
            <a:spLocks noGrp="1"/>
          </p:cNvSpPr>
          <p:nvPr>
            <p:ph type="dt" sz="half" idx="15"/>
          </p:nvPr>
        </p:nvSpPr>
        <p:spPr/>
        <p:txBody>
          <a:bodyPr rtlCol="0"/>
          <a:lstStyle/>
          <a:p>
            <a:fld id="{2342CEA3-3058-4D43-AE35-B3DA76CB4003}" type="datetimeFigureOut">
              <a:rPr lang="el-GR" smtClean="0"/>
              <a:pPr/>
              <a:t>7/6/2019</a:t>
            </a:fld>
            <a:endParaRPr lang="el-GR"/>
          </a:p>
        </p:txBody>
      </p:sp>
      <p:sp>
        <p:nvSpPr>
          <p:cNvPr id="12" name="11 - Θέση αριθμού διαφάνειας"/>
          <p:cNvSpPr>
            <a:spLocks noGrp="1"/>
          </p:cNvSpPr>
          <p:nvPr>
            <p:ph type="sldNum" sz="quarter" idx="16"/>
          </p:nvPr>
        </p:nvSpPr>
        <p:spPr/>
        <p:txBody>
          <a:bodyPr rtlCol="0"/>
          <a:lstStyle/>
          <a:p>
            <a:fld id="{D3F1D1C4-C2D9-4231-9FB2-B2D9D97AA41D}" type="slidenum">
              <a:rPr lang="el-GR" smtClean="0"/>
              <a:pPr/>
              <a:t>‹#›</a:t>
            </a:fld>
            <a:endParaRPr lang="el-GR"/>
          </a:p>
        </p:txBody>
      </p:sp>
      <p:sp>
        <p:nvSpPr>
          <p:cNvPr id="14" name="13 - Θέση υποσέλιδου"/>
          <p:cNvSpPr>
            <a:spLocks noGrp="1"/>
          </p:cNvSpPr>
          <p:nvPr>
            <p:ph type="ftr" sz="quarter" idx="17"/>
          </p:nvPr>
        </p:nvSpPr>
        <p:spPr/>
        <p:txBody>
          <a:bodyPr rtlCol="0"/>
          <a:lstStyle/>
          <a:p>
            <a:endParaRPr lang="el-GR"/>
          </a:p>
        </p:txBody>
      </p:sp>
      <p:sp>
        <p:nvSpPr>
          <p:cNvPr id="16" name="15 - Θέση κειμένου"/>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5" name="14 - Θέση κειμένου"/>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7/6/2019</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lvl1pPr>
              <a:defRPr>
                <a:solidFill>
                  <a:srgbClr val="FFFFFF"/>
                </a:solidFill>
              </a:defRPr>
            </a:lvl1p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7/6/2019</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a:xfrm>
            <a:off x="0" y="6248400"/>
            <a:ext cx="533400" cy="381000"/>
          </a:xfrm>
        </p:spPr>
        <p:txBody>
          <a:bodyPr/>
          <a:lstStyle>
            <a:lvl1pPr>
              <a:defRPr>
                <a:solidFill>
                  <a:schemeClr val="tx2"/>
                </a:solidFill>
              </a:defRPr>
            </a:lvl1p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73050"/>
            <a:ext cx="8077200" cy="869950"/>
          </a:xfrm>
        </p:spPr>
        <p:txBody>
          <a:bodyPr anchor="ctr"/>
          <a:lstStyle>
            <a:lvl1pPr algn="l">
              <a:buNone/>
              <a:defRPr sz="4400" b="0"/>
            </a:lvl1p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7/6/2019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lvl1pPr>
              <a:defRPr>
                <a:solidFill>
                  <a:srgbClr val="FFFFFF"/>
                </a:solidFill>
              </a:defRPr>
            </a:lvl1pPr>
          </a:lstStyle>
          <a:p>
            <a:fld id="{D3F1D1C4-C2D9-4231-9FB2-B2D9D97AA41D}" type="slidenum">
              <a:rPr lang="el-GR" smtClean="0"/>
              <a:pPr/>
              <a:t>‹#›</a:t>
            </a:fld>
            <a:endParaRPr lang="el-GR"/>
          </a:p>
        </p:txBody>
      </p:sp>
      <p:sp>
        <p:nvSpPr>
          <p:cNvPr id="3" name="2 - Θέση κειμένου"/>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9" name="8 - Θέση περιεχομένου"/>
          <p:cNvSpPr>
            <a:spLocks noGrp="1"/>
          </p:cNvSpPr>
          <p:nvPr>
            <p:ph sz="quarter" idx="1"/>
          </p:nvPr>
        </p:nvSpPr>
        <p:spPr>
          <a:xfrm>
            <a:off x="2362200" y="1752600"/>
            <a:ext cx="6400800" cy="44196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3">
        <a:schemeClr val="bg2"/>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8" name="7 - Ορθογώνιο"/>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l-GR" smtClean="0"/>
              <a:t>Kλικ για επεξεργασία του τίτλου</a:t>
            </a:r>
            <a:endParaRPr kumimoji="0" lang="en-US"/>
          </a:p>
        </p:txBody>
      </p:sp>
      <p:sp>
        <p:nvSpPr>
          <p:cNvPr id="11" name="10 - Ορθογώνιο"/>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Θέση ημερομηνίας"/>
          <p:cNvSpPr>
            <a:spLocks noGrp="1"/>
          </p:cNvSpPr>
          <p:nvPr>
            <p:ph type="dt" sz="half" idx="10"/>
          </p:nvPr>
        </p:nvSpPr>
        <p:spPr>
          <a:xfrm>
            <a:off x="6248400" y="6248400"/>
            <a:ext cx="2667000" cy="365125"/>
          </a:xfrm>
        </p:spPr>
        <p:txBody>
          <a:bodyPr rtlCol="0"/>
          <a:lstStyle/>
          <a:p>
            <a:fld id="{2342CEA3-3058-4D43-AE35-B3DA76CB4003}" type="datetimeFigureOut">
              <a:rPr lang="el-GR" smtClean="0"/>
              <a:pPr/>
              <a:t>7/6/2019</a:t>
            </a:fld>
            <a:endParaRPr lang="el-GR"/>
          </a:p>
        </p:txBody>
      </p:sp>
      <p:sp>
        <p:nvSpPr>
          <p:cNvPr id="13" name="12 - Θέση αριθμού διαφάνειας"/>
          <p:cNvSpPr>
            <a:spLocks noGrp="1"/>
          </p:cNvSpPr>
          <p:nvPr>
            <p:ph type="sldNum" sz="quarter" idx="11"/>
          </p:nvPr>
        </p:nvSpPr>
        <p:spPr>
          <a:xfrm>
            <a:off x="0" y="4667249"/>
            <a:ext cx="1447800" cy="663578"/>
          </a:xfrm>
        </p:spPr>
        <p:txBody>
          <a:bodyPr rtlCol="0"/>
          <a:lstStyle>
            <a:lvl1pPr>
              <a:defRPr sz="2800"/>
            </a:lvl1pPr>
          </a:lstStyle>
          <a:p>
            <a:fld id="{D3F1D1C4-C2D9-4231-9FB2-B2D9D97AA41D}" type="slidenum">
              <a:rPr lang="el-GR" smtClean="0"/>
              <a:pPr/>
              <a:t>‹#›</a:t>
            </a:fld>
            <a:endParaRPr lang="el-GR"/>
          </a:p>
        </p:txBody>
      </p:sp>
      <p:sp>
        <p:nvSpPr>
          <p:cNvPr id="14" name="13 - Θέση υποσέλιδου"/>
          <p:cNvSpPr>
            <a:spLocks noGrp="1"/>
          </p:cNvSpPr>
          <p:nvPr>
            <p:ph type="ftr" sz="quarter" idx="12"/>
          </p:nvPr>
        </p:nvSpPr>
        <p:spPr>
          <a:xfrm>
            <a:off x="1600200" y="6248206"/>
            <a:ext cx="4572000" cy="365125"/>
          </a:xfrm>
        </p:spPr>
        <p:txBody>
          <a:bodyPr rtlCol="0"/>
          <a:lstStyle/>
          <a:p>
            <a:endParaRPr lang="el-GR"/>
          </a:p>
        </p:txBody>
      </p:sp>
      <p:sp>
        <p:nvSpPr>
          <p:cNvPr id="3" name="2 - Θέση εικόνας"/>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609600" y="228600"/>
            <a:ext cx="8153400" cy="9906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2342CEA3-3058-4D43-AE35-B3DA76CB4003}" type="datetimeFigureOut">
              <a:rPr lang="el-GR" smtClean="0"/>
              <a:pPr/>
              <a:t>7/6/2019</a:t>
            </a:fld>
            <a:endParaRPr lang="el-GR"/>
          </a:p>
        </p:txBody>
      </p:sp>
      <p:sp>
        <p:nvSpPr>
          <p:cNvPr id="3" name="2 - Θέση υποσέλιδου"/>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l-GR"/>
          </a:p>
        </p:txBody>
      </p:sp>
      <p:sp>
        <p:nvSpPr>
          <p:cNvPr id="7" name="6 - Ορθογώνιο"/>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endParaRPr lang="el-GR"/>
          </a:p>
        </p:txBody>
      </p:sp>
      <p:sp>
        <p:nvSpPr>
          <p:cNvPr id="3" name="2 - Υπότιτλος"/>
          <p:cNvSpPr>
            <a:spLocks noGrp="1"/>
          </p:cNvSpPr>
          <p:nvPr>
            <p:ph type="subTitle" idx="1"/>
          </p:nvPr>
        </p:nvSpPr>
        <p:spPr/>
        <p:txBody>
          <a:bodyPr/>
          <a:lstStyle/>
          <a:p>
            <a:endParaRPr lang="el-G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23528" y="228600"/>
            <a:ext cx="8820472" cy="990600"/>
          </a:xfrm>
        </p:spPr>
        <p:txBody>
          <a:bodyPr>
            <a:normAutofit/>
          </a:bodyPr>
          <a:lstStyle/>
          <a:p>
            <a:r>
              <a:rPr lang="el-GR" b="1" dirty="0" smtClean="0"/>
              <a:t>Βήματα της διαλογικής διαδικασίας </a:t>
            </a:r>
            <a:endParaRPr lang="el-GR" dirty="0"/>
          </a:p>
        </p:txBody>
      </p:sp>
      <p:sp>
        <p:nvSpPr>
          <p:cNvPr id="3" name="2 - Θέση περιεχομένου"/>
          <p:cNvSpPr>
            <a:spLocks noGrp="1"/>
          </p:cNvSpPr>
          <p:nvPr>
            <p:ph sz="quarter" idx="1"/>
          </p:nvPr>
        </p:nvSpPr>
        <p:spPr>
          <a:xfrm>
            <a:off x="179512" y="1600200"/>
            <a:ext cx="8784976" cy="5069160"/>
          </a:xfrm>
        </p:spPr>
        <p:txBody>
          <a:bodyPr/>
          <a:lstStyle/>
          <a:p>
            <a:r>
              <a:rPr lang="el-GR" dirty="0" smtClean="0"/>
              <a:t> </a:t>
            </a:r>
            <a:r>
              <a:rPr lang="el-GR" b="1" dirty="0" smtClean="0"/>
              <a:t>δ/Χρήση εργαλείων επέκτασης και εμβάθυνσης του διαλόγου</a:t>
            </a:r>
            <a:endParaRPr lang="el-GR" dirty="0" smtClean="0"/>
          </a:p>
          <a:p>
            <a:pPr algn="just"/>
            <a:r>
              <a:rPr lang="el-GR" dirty="0" smtClean="0"/>
              <a:t>      Ο</a:t>
            </a:r>
            <a:r>
              <a:rPr lang="el-GR" b="1" dirty="0" smtClean="0"/>
              <a:t> </a:t>
            </a:r>
            <a:r>
              <a:rPr lang="el-GR" i="1" dirty="0" smtClean="0"/>
              <a:t>ερμηνευτικός διάλογος</a:t>
            </a:r>
            <a:r>
              <a:rPr lang="el-GR" dirty="0" smtClean="0"/>
              <a:t> ενδέχεται να μην μπορεί να αναπτυχθεί πλήρως μόνο με τις συνεισφορές των μαθητών· ή, να χρειάζεται μια εμβάθυνση, για την οποία, ούτως ή άλλως, οι μαθητές χρειάζονται υποστήριξη. Τότε, ο διδάσκων επιστρατεύει κάποια εργαλεία. </a:t>
            </a:r>
          </a:p>
          <a:p>
            <a:pPr algn="just"/>
            <a:r>
              <a:rPr lang="el-GR" dirty="0" smtClean="0"/>
              <a:t>      Κάνει, δηλαδή, μικρές παρεμβάσεις, στις οποίες μπορεί: </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23528" y="228600"/>
            <a:ext cx="8820472" cy="990600"/>
          </a:xfrm>
        </p:spPr>
        <p:txBody>
          <a:bodyPr>
            <a:normAutofit/>
          </a:bodyPr>
          <a:lstStyle/>
          <a:p>
            <a:r>
              <a:rPr lang="el-GR" b="1" dirty="0" smtClean="0"/>
              <a:t>Βήματα της διαλογικής διαδικασίας </a:t>
            </a:r>
            <a:endParaRPr lang="el-GR" dirty="0"/>
          </a:p>
        </p:txBody>
      </p:sp>
      <p:sp>
        <p:nvSpPr>
          <p:cNvPr id="3" name="2 - Θέση περιεχομένου"/>
          <p:cNvSpPr>
            <a:spLocks noGrp="1"/>
          </p:cNvSpPr>
          <p:nvPr>
            <p:ph sz="quarter" idx="1"/>
          </p:nvPr>
        </p:nvSpPr>
        <p:spPr>
          <a:xfrm>
            <a:off x="179512" y="1600200"/>
            <a:ext cx="8784976" cy="5069160"/>
          </a:xfrm>
        </p:spPr>
        <p:txBody>
          <a:bodyPr>
            <a:normAutofit fontScale="77500" lnSpcReduction="20000"/>
          </a:bodyPr>
          <a:lstStyle/>
          <a:p>
            <a:r>
              <a:rPr lang="el-GR" sz="3400" dirty="0" smtClean="0"/>
              <a:t>Κάνει, δηλαδή, μικρές παρεμβάσεις, στις οποίες μπορεί: </a:t>
            </a:r>
          </a:p>
          <a:p>
            <a:pPr lvl="0" algn="just"/>
            <a:r>
              <a:rPr lang="el-GR" sz="3400" dirty="0" smtClean="0"/>
              <a:t>να δώσει μια </a:t>
            </a:r>
            <a:r>
              <a:rPr lang="el-GR" sz="3400" dirty="0" err="1" smtClean="0"/>
              <a:t>εξωκειμενική</a:t>
            </a:r>
            <a:r>
              <a:rPr lang="el-GR" sz="3400" dirty="0" smtClean="0"/>
              <a:t> πληροφορία. Π.χ.: «</a:t>
            </a:r>
            <a:r>
              <a:rPr lang="el-GR" sz="3400" i="1" dirty="0" smtClean="0"/>
              <a:t>αν λάβετε υπόψη ότι ο συγγραφέας έγραψε αυτό το κείμενο στην εξορία [ή, ότι η αφήγηση είναι εξωτερική κλπ], τι περισσότερο μπορείτε να σκεφτείτε πάνω στο θέμα που συζητάμε;</a:t>
            </a:r>
            <a:r>
              <a:rPr lang="el-GR" sz="3400" dirty="0" smtClean="0"/>
              <a:t>»·</a:t>
            </a:r>
          </a:p>
          <a:p>
            <a:pPr lvl="0" algn="just"/>
            <a:r>
              <a:rPr lang="el-GR" sz="3400" dirty="0" smtClean="0"/>
              <a:t>να εφοδιάσει τους μαθητές με ένα ή περισσότερα παράλληλα κείμενα, στα οποία το υπό συζήτηση θέμα διακρίνεται καλύτερα ή προσεγγίζεται από διαφορετική οπτική ή τίθεται σε διαφορετικό </a:t>
            </a:r>
            <a:r>
              <a:rPr lang="el-GR" sz="3400" dirty="0" err="1" smtClean="0"/>
              <a:t>ιστορικο</a:t>
            </a:r>
            <a:r>
              <a:rPr lang="el-GR" sz="3400" dirty="0" smtClean="0"/>
              <a:t>-πολιτισμικό πλαίσιο· </a:t>
            </a:r>
          </a:p>
          <a:p>
            <a:pPr lvl="0" algn="just"/>
            <a:r>
              <a:rPr lang="el-GR" sz="3400" dirty="0" smtClean="0"/>
              <a:t>να πλαισιώσει το κείμενο με 2-3 δημοσιευμένα κριτικά σχόλια ή ερμηνευτικές απόψεις γι’ αυτό· </a:t>
            </a:r>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23528" y="228600"/>
            <a:ext cx="8820472" cy="990600"/>
          </a:xfrm>
        </p:spPr>
        <p:txBody>
          <a:bodyPr>
            <a:normAutofit/>
          </a:bodyPr>
          <a:lstStyle/>
          <a:p>
            <a:r>
              <a:rPr lang="el-GR" b="1" dirty="0" smtClean="0"/>
              <a:t>Βήματα της διαλογικής διαδικασίας </a:t>
            </a:r>
            <a:endParaRPr lang="el-GR" dirty="0"/>
          </a:p>
        </p:txBody>
      </p:sp>
      <p:sp>
        <p:nvSpPr>
          <p:cNvPr id="3" name="2 - Θέση περιεχομένου"/>
          <p:cNvSpPr>
            <a:spLocks noGrp="1"/>
          </p:cNvSpPr>
          <p:nvPr>
            <p:ph sz="quarter" idx="1"/>
          </p:nvPr>
        </p:nvSpPr>
        <p:spPr>
          <a:xfrm>
            <a:off x="179512" y="1600200"/>
            <a:ext cx="8784976" cy="5069160"/>
          </a:xfrm>
        </p:spPr>
        <p:txBody>
          <a:bodyPr>
            <a:normAutofit fontScale="77500" lnSpcReduction="20000"/>
          </a:bodyPr>
          <a:lstStyle/>
          <a:p>
            <a:pPr lvl="0" algn="just"/>
            <a:r>
              <a:rPr lang="el-GR" sz="3200" dirty="0" smtClean="0"/>
              <a:t>να παρουσιάσει μια διακειμενική θεματική ή μορφική αναλογία (από το θέατρο, τον κινηματογράφο, την τηλεόραση, αν πρόκειται για αφηγηματικό έργο ή από τη μουσική και τις εικαστικές τέχνες, αν πρόκειται για ποιητικό έργο)· </a:t>
            </a:r>
          </a:p>
          <a:p>
            <a:pPr algn="just"/>
            <a:r>
              <a:rPr lang="el-GR" sz="3200" dirty="0" smtClean="0"/>
              <a:t>να παρακινήσει τους μαθητές να αφηγηθούν μια ιστορία την οποία ενδεχομένως τους ανακαλεί συνειρμικά το κείμενο. Η ιστορία μπορεί να είναι δική τους ή άλλων. </a:t>
            </a:r>
          </a:p>
          <a:p>
            <a:pPr algn="just"/>
            <a:r>
              <a:rPr lang="el-GR" sz="3200" dirty="0" smtClean="0"/>
              <a:t>Το πνεύμα της συγκεκριμένης μεθόδου για τη διδασκαλία της λογοτεχνίας, δεν αφήνει χώρο για αυτόνομη διδασκαλία των </a:t>
            </a:r>
            <a:r>
              <a:rPr lang="el-GR" sz="3200" dirty="0" err="1" smtClean="0"/>
              <a:t>ιστορικο</a:t>
            </a:r>
            <a:r>
              <a:rPr lang="el-GR" sz="3200" dirty="0" smtClean="0"/>
              <a:t>-φιλολογικών, ιδεολογικών και αισθητικών συμφραζομένων των κειμένων καθώς και των γνώσεων της λογοτεχνικής μεταγλώσσας. Τα προηγούμενα, εφόσον δεν συνιστούν αυτόνομους διδακτικούς σκοπούς, περιορίζονται στον ρόλο των «αόρατων εργαλείων» του διδάσκοντος.</a:t>
            </a:r>
            <a:r>
              <a:rPr lang="el-GR" dirty="0" smtClean="0"/>
              <a:t> </a:t>
            </a: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23528" y="228600"/>
            <a:ext cx="8820472" cy="990600"/>
          </a:xfrm>
        </p:spPr>
        <p:txBody>
          <a:bodyPr>
            <a:normAutofit/>
          </a:bodyPr>
          <a:lstStyle/>
          <a:p>
            <a:r>
              <a:rPr lang="el-GR" b="1" dirty="0" smtClean="0"/>
              <a:t>Βήματα της διαλογικής διαδικασίας </a:t>
            </a:r>
            <a:endParaRPr lang="el-GR" dirty="0"/>
          </a:p>
        </p:txBody>
      </p:sp>
      <p:sp>
        <p:nvSpPr>
          <p:cNvPr id="3" name="2 - Θέση περιεχομένου"/>
          <p:cNvSpPr>
            <a:spLocks noGrp="1"/>
          </p:cNvSpPr>
          <p:nvPr>
            <p:ph sz="quarter" idx="1"/>
          </p:nvPr>
        </p:nvSpPr>
        <p:spPr>
          <a:xfrm>
            <a:off x="179512" y="1600200"/>
            <a:ext cx="8784976" cy="5069160"/>
          </a:xfrm>
        </p:spPr>
        <p:txBody>
          <a:bodyPr>
            <a:normAutofit fontScale="92500" lnSpcReduction="10000"/>
          </a:bodyPr>
          <a:lstStyle/>
          <a:p>
            <a:r>
              <a:rPr lang="el-GR" b="1" dirty="0" smtClean="0"/>
              <a:t>ε/ Νέοι διαλογικοί κύκλοι</a:t>
            </a:r>
            <a:endParaRPr lang="el-GR" dirty="0" smtClean="0"/>
          </a:p>
          <a:p>
            <a:pPr algn="just"/>
            <a:r>
              <a:rPr lang="el-GR" dirty="0" smtClean="0"/>
              <a:t>      Η εξέλιξη του διαλόγου αναδεικνύει νέα θέματα ή ερωτήματα, που  γίνονται κέντρα αλληλεπιδράσεων και συνομιλιών, και χτίζουν σταδιακά μια πολύπλευρη και δυναμική κατανόηση. Το αρχικό, λ.χ., ερώτημα μπορεί να εστιάζει σε ένα ζήτημα συναισθηματικό, κοινωνικό, ιστορικό ή ηθικό· η εξέλιξη του διαλόγου ενδέχεται να περιλάβει παρεμβάσεις μαθητών που προκαλούν μια μετατόπιση προς το αισθητικό· αν η μορφή του κειμένου ενδυναμώνει τις θέσεις του, αν τους αρέσει, τους επηρεάζει κλπ. Μπορεί, επίσης, μέσα από τις ανταποκρίσεις των μαθητών στο αρχικό ερώτημα να ανακύψει ένα νέο. </a:t>
            </a:r>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23528" y="228600"/>
            <a:ext cx="8820472" cy="990600"/>
          </a:xfrm>
        </p:spPr>
        <p:txBody>
          <a:bodyPr>
            <a:normAutofit/>
          </a:bodyPr>
          <a:lstStyle/>
          <a:p>
            <a:r>
              <a:rPr lang="el-GR" b="1" dirty="0" smtClean="0"/>
              <a:t>Βήματα της διαλογικής διαδικασίας </a:t>
            </a:r>
            <a:endParaRPr lang="el-GR" dirty="0"/>
          </a:p>
        </p:txBody>
      </p:sp>
      <p:sp>
        <p:nvSpPr>
          <p:cNvPr id="3" name="2 - Θέση περιεχομένου"/>
          <p:cNvSpPr>
            <a:spLocks noGrp="1"/>
          </p:cNvSpPr>
          <p:nvPr>
            <p:ph sz="quarter" idx="1"/>
          </p:nvPr>
        </p:nvSpPr>
        <p:spPr>
          <a:xfrm>
            <a:off x="179512" y="1600200"/>
            <a:ext cx="8784976" cy="5069160"/>
          </a:xfrm>
        </p:spPr>
        <p:txBody>
          <a:bodyPr>
            <a:normAutofit/>
          </a:bodyPr>
          <a:lstStyle/>
          <a:p>
            <a:r>
              <a:rPr lang="el-GR" b="1" dirty="0" smtClean="0"/>
              <a:t>στ/ Ολοκλήρωση/Κλείσιμο της διδασκαλίας</a:t>
            </a:r>
            <a:endParaRPr lang="el-GR" dirty="0" smtClean="0"/>
          </a:p>
          <a:p>
            <a:r>
              <a:rPr lang="el-GR" dirty="0" smtClean="0"/>
              <a:t>      Ο </a:t>
            </a:r>
            <a:r>
              <a:rPr lang="el-GR" i="1" dirty="0" smtClean="0"/>
              <a:t>ερμηνευτικός διάλογος</a:t>
            </a:r>
            <a:r>
              <a:rPr lang="el-GR" dirty="0" smtClean="0"/>
              <a:t> δεν αποσκοπεί να οδηγήσει σε συμπεράσματα γενικά αποδεκτά από όλους, αλλά να δώσει χώρο στην ανάδυση της υποκειμενικότητας του μαθητή μέσα από αυτό που ο καθένας αποκόμισε από τη συλλογική διαδικασία. Αυτό μπορεί να γίνει με:</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23528" y="228600"/>
            <a:ext cx="8820472" cy="990600"/>
          </a:xfrm>
        </p:spPr>
        <p:txBody>
          <a:bodyPr>
            <a:normAutofit/>
          </a:bodyPr>
          <a:lstStyle/>
          <a:p>
            <a:r>
              <a:rPr lang="el-GR" b="1" dirty="0" smtClean="0"/>
              <a:t>Βήματα της διαλογικής διαδικασίας </a:t>
            </a:r>
            <a:endParaRPr lang="el-GR" dirty="0"/>
          </a:p>
        </p:txBody>
      </p:sp>
      <p:sp>
        <p:nvSpPr>
          <p:cNvPr id="3" name="2 - Θέση περιεχομένου"/>
          <p:cNvSpPr>
            <a:spLocks noGrp="1"/>
          </p:cNvSpPr>
          <p:nvPr>
            <p:ph sz="quarter" idx="1"/>
          </p:nvPr>
        </p:nvSpPr>
        <p:spPr>
          <a:xfrm>
            <a:off x="179512" y="1600200"/>
            <a:ext cx="8784976" cy="5069160"/>
          </a:xfrm>
        </p:spPr>
        <p:txBody>
          <a:bodyPr>
            <a:normAutofit fontScale="92500" lnSpcReduction="10000"/>
          </a:bodyPr>
          <a:lstStyle/>
          <a:p>
            <a:r>
              <a:rPr lang="en-US" b="1" i="1" dirty="0" err="1" smtClean="0"/>
              <a:t>i</a:t>
            </a:r>
            <a:r>
              <a:rPr lang="el-GR" b="1" i="1" dirty="0" smtClean="0"/>
              <a:t>) Ατομική εργασία</a:t>
            </a:r>
            <a:endParaRPr lang="el-GR" dirty="0" smtClean="0"/>
          </a:p>
          <a:p>
            <a:pPr algn="just"/>
            <a:r>
              <a:rPr lang="el-GR" dirty="0" smtClean="0"/>
              <a:t>       Την αναλαμβάνουν οι μαθητές στο τέλος της διδασκαλίας κάθε κειμένου, με σκοπό να ανασυνθέσουν στοιχεία του </a:t>
            </a:r>
            <a:r>
              <a:rPr lang="el-GR" i="1" dirty="0" smtClean="0"/>
              <a:t>ερμηνευτικού διαλόγου</a:t>
            </a:r>
            <a:r>
              <a:rPr lang="el-GR" dirty="0" smtClean="0"/>
              <a:t> που προηγήθηκε, στην προοπτική που υπαγορεύει η προσωπική τους </a:t>
            </a:r>
            <a:r>
              <a:rPr lang="el-GR" dirty="0" err="1" smtClean="0"/>
              <a:t>προσληπτική</a:t>
            </a:r>
            <a:r>
              <a:rPr lang="el-GR" dirty="0" smtClean="0"/>
              <a:t> κλίση, η δική τους εμπειρία του κειμένου και της αναγνωστικής διαδικασίας, και η τελική άποψη που διαμόρφωσαν οι ίδιοι. Μικρές ατομικές εργασίες μπορούν να γίνονται στην τάξη, μεγαλύτερες και απαιτητικότερες στο σπίτι. Μπορούν να αποτελούν ανάπτυξη του αρχικού ερωτήματος/θέματος ή κάποιου άλλου ερωτήματος που ανέκυψε στην πορεία.  </a:t>
            </a:r>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51520" y="188640"/>
            <a:ext cx="8712968" cy="990600"/>
          </a:xfrm>
        </p:spPr>
        <p:txBody>
          <a:bodyPr/>
          <a:lstStyle/>
          <a:p>
            <a:r>
              <a:rPr lang="el-GR" b="1" dirty="0" smtClean="0"/>
              <a:t>Βήματα της διαλογικής διαδικασίας </a:t>
            </a:r>
            <a:endParaRPr lang="el-GR" dirty="0"/>
          </a:p>
        </p:txBody>
      </p:sp>
      <p:sp>
        <p:nvSpPr>
          <p:cNvPr id="3" name="2 - Θέση περιεχομένου"/>
          <p:cNvSpPr>
            <a:spLocks noGrp="1"/>
          </p:cNvSpPr>
          <p:nvPr>
            <p:ph sz="quarter" idx="1"/>
          </p:nvPr>
        </p:nvSpPr>
        <p:spPr>
          <a:xfrm>
            <a:off x="179512" y="1600200"/>
            <a:ext cx="8964488" cy="5069160"/>
          </a:xfrm>
        </p:spPr>
        <p:txBody>
          <a:bodyPr/>
          <a:lstStyle/>
          <a:p>
            <a:pPr algn="just"/>
            <a:r>
              <a:rPr lang="en-US" b="1" i="1" dirty="0" smtClean="0"/>
              <a:t>ii</a:t>
            </a:r>
            <a:r>
              <a:rPr lang="el-GR" b="1" i="1" dirty="0" smtClean="0"/>
              <a:t>) Απόδοση των όσων «κράτησε» με τα μέσα άλλων τεχνών </a:t>
            </a:r>
            <a:r>
              <a:rPr lang="el-GR" dirty="0" smtClean="0"/>
              <a:t>(δραματοποίηση, ζωγραφική, παραγωγή </a:t>
            </a:r>
            <a:r>
              <a:rPr lang="el-GR" dirty="0" err="1" smtClean="0"/>
              <a:t>πολυτροπικού</a:t>
            </a:r>
            <a:r>
              <a:rPr lang="el-GR" dirty="0" smtClean="0"/>
              <a:t> κειμένου, κινηματογραφική αφήγηση). Οι μαθητές/-</a:t>
            </a:r>
            <a:r>
              <a:rPr lang="el-GR" dirty="0" err="1" smtClean="0"/>
              <a:t>τριες</a:t>
            </a:r>
            <a:r>
              <a:rPr lang="el-GR" dirty="0" smtClean="0"/>
              <a:t> μπορούν να αποδώσουν την αίσθηση την οποία τους άφησε το κείμενο με αφίσες, μουσικές συνθέσεις, ταινία μικρού μήκους ή βιντεοσκοπημένη δραματοποίηση, κλπ. </a:t>
            </a:r>
          </a:p>
          <a:p>
            <a:r>
              <a:rPr lang="en-US" b="1" i="1" dirty="0" smtClean="0"/>
              <a:t>iii</a:t>
            </a:r>
            <a:r>
              <a:rPr lang="el-GR" b="1" i="1" dirty="0" smtClean="0"/>
              <a:t>)</a:t>
            </a:r>
            <a:r>
              <a:rPr lang="el-GR" i="1" dirty="0" smtClean="0"/>
              <a:t> </a:t>
            </a:r>
            <a:r>
              <a:rPr lang="el-GR" b="1" i="1" dirty="0" smtClean="0"/>
              <a:t>Σχέδια δράσης (</a:t>
            </a:r>
            <a:r>
              <a:rPr lang="en-US" b="1" i="1" dirty="0" smtClean="0"/>
              <a:t>projects</a:t>
            </a:r>
            <a:r>
              <a:rPr lang="el-GR" b="1" i="1" dirty="0" smtClean="0"/>
              <a:t>)</a:t>
            </a: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79512" y="228600"/>
            <a:ext cx="8784976" cy="990600"/>
          </a:xfrm>
        </p:spPr>
        <p:txBody>
          <a:bodyPr>
            <a:normAutofit/>
          </a:bodyPr>
          <a:lstStyle/>
          <a:p>
            <a:r>
              <a:rPr lang="el-GR" b="1" i="1" dirty="0" smtClean="0"/>
              <a:t> Ο ρόλος του διδάσκοντος</a:t>
            </a:r>
            <a:endParaRPr lang="el-GR" dirty="0"/>
          </a:p>
        </p:txBody>
      </p:sp>
      <p:graphicFrame>
        <p:nvGraphicFramePr>
          <p:cNvPr id="4" name="3 - Θέση περιεχομένου"/>
          <p:cNvGraphicFramePr>
            <a:graphicFrameLocks noGrp="1"/>
          </p:cNvGraphicFramePr>
          <p:nvPr>
            <p:ph sz="quarter" idx="1"/>
          </p:nvPr>
        </p:nvGraphicFramePr>
        <p:xfrm>
          <a:off x="467544" y="1700808"/>
          <a:ext cx="8424936" cy="4724400"/>
        </p:xfrm>
        <a:graphic>
          <a:graphicData uri="http://schemas.openxmlformats.org/drawingml/2006/table">
            <a:tbl>
              <a:tblPr firstRow="1" bandRow="1">
                <a:tableStyleId>{8799B23B-EC83-4686-B30A-512413B5E67A}</a:tableStyleId>
              </a:tblPr>
              <a:tblGrid>
                <a:gridCol w="8424936"/>
              </a:tblGrid>
              <a:tr h="4680520">
                <a:tc>
                  <a:txBody>
                    <a:bodyPr/>
                    <a:lstStyle/>
                    <a:p>
                      <a:pPr lvl="0" algn="just"/>
                      <a:r>
                        <a:rPr kumimoji="0" lang="en-US" sz="1800" b="1" kern="1200" dirty="0" smtClean="0">
                          <a:solidFill>
                            <a:schemeClr val="tx1"/>
                          </a:solidFill>
                          <a:latin typeface="+mn-lt"/>
                          <a:ea typeface="+mn-ea"/>
                          <a:cs typeface="+mn-cs"/>
                        </a:rPr>
                        <a:t>* </a:t>
                      </a:r>
                      <a:r>
                        <a:rPr kumimoji="0" lang="el-GR" sz="2600" b="1" kern="1200" dirty="0" smtClean="0">
                          <a:solidFill>
                            <a:schemeClr val="tx1"/>
                          </a:solidFill>
                          <a:latin typeface="+mn-lt"/>
                          <a:ea typeface="+mn-ea"/>
                          <a:cs typeface="+mn-cs"/>
                        </a:rPr>
                        <a:t>δεν καθοδηγεί τη σκέψη των μαθητών σε </a:t>
                      </a:r>
                      <a:r>
                        <a:rPr kumimoji="0" lang="el-GR" sz="2600" b="1" kern="1200" dirty="0" err="1" smtClean="0">
                          <a:solidFill>
                            <a:schemeClr val="tx1"/>
                          </a:solidFill>
                          <a:latin typeface="+mn-lt"/>
                          <a:ea typeface="+mn-ea"/>
                          <a:cs typeface="+mn-cs"/>
                        </a:rPr>
                        <a:t>προδια</a:t>
                      </a:r>
                      <a:r>
                        <a:rPr kumimoji="0" lang="en-US" sz="2600" b="1" kern="1200" dirty="0" smtClean="0">
                          <a:solidFill>
                            <a:schemeClr val="tx1"/>
                          </a:solidFill>
                          <a:latin typeface="+mn-lt"/>
                          <a:ea typeface="+mn-ea"/>
                          <a:cs typeface="+mn-cs"/>
                        </a:rPr>
                        <a:t>-</a:t>
                      </a:r>
                      <a:r>
                        <a:rPr kumimoji="0" lang="el-GR" sz="2600" b="1" kern="1200" dirty="0" smtClean="0">
                          <a:solidFill>
                            <a:schemeClr val="tx1"/>
                          </a:solidFill>
                          <a:latin typeface="+mn-lt"/>
                          <a:ea typeface="+mn-ea"/>
                          <a:cs typeface="+mn-cs"/>
                        </a:rPr>
                        <a:t>μορφωμένες ερμηνείες· </a:t>
                      </a:r>
                    </a:p>
                    <a:p>
                      <a:pPr lvl="0" algn="just"/>
                      <a:r>
                        <a:rPr kumimoji="0" lang="en-US" sz="2600" b="1" kern="1200" dirty="0" smtClean="0">
                          <a:solidFill>
                            <a:schemeClr val="tx1"/>
                          </a:solidFill>
                          <a:latin typeface="+mn-lt"/>
                          <a:ea typeface="+mn-ea"/>
                          <a:cs typeface="+mn-cs"/>
                        </a:rPr>
                        <a:t>*</a:t>
                      </a:r>
                      <a:r>
                        <a:rPr kumimoji="0" lang="el-GR" sz="2600" b="1" kern="1200" dirty="0" smtClean="0">
                          <a:solidFill>
                            <a:schemeClr val="tx1"/>
                          </a:solidFill>
                          <a:latin typeface="+mn-lt"/>
                          <a:ea typeface="+mn-ea"/>
                          <a:cs typeface="+mn-cs"/>
                        </a:rPr>
                        <a:t>δεν κάνει προσχηματικές ερωτήσεις, αλλά λειτουργεί ως ισότιμος συνομιλητής των μαθητών· </a:t>
                      </a:r>
                    </a:p>
                    <a:p>
                      <a:pPr lvl="0" algn="just"/>
                      <a:r>
                        <a:rPr kumimoji="0" lang="en-US" sz="2600" b="1" kern="1200" dirty="0" smtClean="0">
                          <a:solidFill>
                            <a:schemeClr val="tx1"/>
                          </a:solidFill>
                          <a:latin typeface="+mn-lt"/>
                          <a:ea typeface="+mn-ea"/>
                          <a:cs typeface="+mn-cs"/>
                        </a:rPr>
                        <a:t>*</a:t>
                      </a:r>
                      <a:r>
                        <a:rPr kumimoji="0" lang="el-GR" sz="2600" b="1" kern="1200" dirty="0" smtClean="0">
                          <a:solidFill>
                            <a:schemeClr val="tx1"/>
                          </a:solidFill>
                          <a:latin typeface="+mn-lt"/>
                          <a:ea typeface="+mn-ea"/>
                          <a:cs typeface="+mn-cs"/>
                        </a:rPr>
                        <a:t>τους προκαλεί να σκεφτούν, χωρίς να τους εξαναγκάζει·</a:t>
                      </a:r>
                    </a:p>
                    <a:p>
                      <a:pPr lvl="0" algn="just"/>
                      <a:r>
                        <a:rPr kumimoji="0" lang="en-US" sz="2600" b="1" kern="1200" dirty="0" smtClean="0">
                          <a:solidFill>
                            <a:schemeClr val="tx1"/>
                          </a:solidFill>
                          <a:latin typeface="+mn-lt"/>
                          <a:ea typeface="+mn-ea"/>
                          <a:cs typeface="+mn-cs"/>
                        </a:rPr>
                        <a:t>*</a:t>
                      </a:r>
                      <a:r>
                        <a:rPr kumimoji="0" lang="el-GR" sz="2600" b="1" kern="1200" dirty="0" smtClean="0">
                          <a:solidFill>
                            <a:schemeClr val="tx1"/>
                          </a:solidFill>
                          <a:latin typeface="+mn-lt"/>
                          <a:ea typeface="+mn-ea"/>
                          <a:cs typeface="+mn-cs"/>
                        </a:rPr>
                        <a:t>τους παρακινεί να συμμετέχουν άφοβα στο διάλογο, κινώντας τα νήματά του με φυσικότητα (λ.χ. </a:t>
                      </a:r>
                      <a:r>
                        <a:rPr kumimoji="0" lang="el-GR" sz="2600" b="1" i="1" kern="1200" dirty="0" smtClean="0">
                          <a:solidFill>
                            <a:schemeClr val="tx1"/>
                          </a:solidFill>
                          <a:latin typeface="+mn-lt"/>
                          <a:ea typeface="+mn-ea"/>
                          <a:cs typeface="+mn-cs"/>
                        </a:rPr>
                        <a:t>πώς το ακούτε αυτό που λέει ο Κώστας;</a:t>
                      </a:r>
                      <a:r>
                        <a:rPr kumimoji="0" lang="el-GR" sz="2600" b="1" kern="1200" dirty="0" smtClean="0">
                          <a:solidFill>
                            <a:schemeClr val="tx1"/>
                          </a:solidFill>
                          <a:latin typeface="+mn-lt"/>
                          <a:ea typeface="+mn-ea"/>
                          <a:cs typeface="+mn-cs"/>
                        </a:rPr>
                        <a:t>)·</a:t>
                      </a:r>
                    </a:p>
                    <a:p>
                      <a:pPr lvl="0" algn="just"/>
                      <a:r>
                        <a:rPr kumimoji="0" lang="en-US" sz="2600" b="1" kern="1200" dirty="0" smtClean="0">
                          <a:solidFill>
                            <a:schemeClr val="tx1"/>
                          </a:solidFill>
                          <a:latin typeface="+mn-lt"/>
                          <a:ea typeface="+mn-ea"/>
                          <a:cs typeface="+mn-cs"/>
                        </a:rPr>
                        <a:t>*</a:t>
                      </a:r>
                      <a:r>
                        <a:rPr kumimoji="0" lang="el-GR" sz="2600" b="1" kern="1200" dirty="0" smtClean="0">
                          <a:solidFill>
                            <a:schemeClr val="tx1"/>
                          </a:solidFill>
                          <a:latin typeface="+mn-lt"/>
                          <a:ea typeface="+mn-ea"/>
                          <a:cs typeface="+mn-cs"/>
                        </a:rPr>
                        <a:t>διασταυρώνει τις ανταποκρίσεις τους (λ.χ. </a:t>
                      </a:r>
                      <a:r>
                        <a:rPr kumimoji="0" lang="el-GR" sz="2600" b="1" i="1" kern="1200" dirty="0" smtClean="0">
                          <a:solidFill>
                            <a:schemeClr val="tx1"/>
                          </a:solidFill>
                          <a:latin typeface="+mn-lt"/>
                          <a:ea typeface="+mn-ea"/>
                          <a:cs typeface="+mn-cs"/>
                        </a:rPr>
                        <a:t>Αθηνά, αυτό που άκουσες από τον Φοίβο ενισχύει αυτό που είπες εσύ ή το αποδυναμώνει;</a:t>
                      </a:r>
                      <a:r>
                        <a:rPr kumimoji="0" lang="el-GR" sz="2600" b="1" kern="1200" dirty="0" smtClean="0">
                          <a:solidFill>
                            <a:schemeClr val="tx1"/>
                          </a:solidFill>
                          <a:latin typeface="+mn-lt"/>
                          <a:ea typeface="+mn-ea"/>
                          <a:cs typeface="+mn-cs"/>
                        </a:rPr>
                        <a:t>)· </a:t>
                      </a:r>
                    </a:p>
                    <a:p>
                      <a:pPr lvl="0"/>
                      <a:endParaRPr lang="el-GR" dirty="0"/>
                    </a:p>
                  </a:txBody>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79512" y="228600"/>
            <a:ext cx="8784976" cy="990600"/>
          </a:xfrm>
        </p:spPr>
        <p:txBody>
          <a:bodyPr>
            <a:normAutofit/>
          </a:bodyPr>
          <a:lstStyle/>
          <a:p>
            <a:r>
              <a:rPr lang="el-GR" b="1" i="1" dirty="0" smtClean="0"/>
              <a:t> Ο ρόλος του διδάσκοντος</a:t>
            </a:r>
            <a:endParaRPr lang="el-GR" dirty="0"/>
          </a:p>
        </p:txBody>
      </p:sp>
      <p:graphicFrame>
        <p:nvGraphicFramePr>
          <p:cNvPr id="4" name="3 - Θέση περιεχομένου"/>
          <p:cNvGraphicFramePr>
            <a:graphicFrameLocks noGrp="1"/>
          </p:cNvGraphicFramePr>
          <p:nvPr>
            <p:ph sz="quarter" idx="1"/>
          </p:nvPr>
        </p:nvGraphicFramePr>
        <p:xfrm>
          <a:off x="0" y="1556792"/>
          <a:ext cx="9144000" cy="5349240"/>
        </p:xfrm>
        <a:graphic>
          <a:graphicData uri="http://schemas.openxmlformats.org/drawingml/2006/table">
            <a:tbl>
              <a:tblPr firstRow="1" bandRow="1">
                <a:tableStyleId>{8799B23B-EC83-4686-B30A-512413B5E67A}</a:tableStyleId>
              </a:tblPr>
              <a:tblGrid>
                <a:gridCol w="9144000"/>
              </a:tblGrid>
              <a:tr h="5301208">
                <a:tc>
                  <a:txBody>
                    <a:bodyPr/>
                    <a:lstStyle/>
                    <a:p>
                      <a:pPr lvl="0" algn="just"/>
                      <a:r>
                        <a:rPr kumimoji="0" lang="en-US" sz="1800" b="1" kern="1200" dirty="0" smtClean="0">
                          <a:solidFill>
                            <a:schemeClr val="tx1"/>
                          </a:solidFill>
                          <a:latin typeface="+mn-lt"/>
                          <a:ea typeface="+mn-ea"/>
                          <a:cs typeface="+mn-cs"/>
                        </a:rPr>
                        <a:t>*</a:t>
                      </a:r>
                      <a:r>
                        <a:rPr kumimoji="0" lang="el-GR" sz="2300" b="1" kern="1200" dirty="0" smtClean="0">
                          <a:solidFill>
                            <a:schemeClr val="tx1"/>
                          </a:solidFill>
                          <a:latin typeface="+mn-lt"/>
                          <a:ea typeface="+mn-ea"/>
                          <a:cs typeface="+mn-cs"/>
                        </a:rPr>
                        <a:t>τονίζει τη συνεισφορά του κάθε μαθητή, επαναλαμβάνοντας ακόμη και τα λόγια του, και επιχειρεί να χτίσει τη συνέχεια του διαλόγου σε κάθε νέα άποψη που ακούγεται (λ.χ. </a:t>
                      </a:r>
                      <a:r>
                        <a:rPr kumimoji="0" lang="el-GR" sz="2300" b="1" i="1" kern="1200" dirty="0" smtClean="0">
                          <a:solidFill>
                            <a:schemeClr val="tx1"/>
                          </a:solidFill>
                          <a:latin typeface="+mn-lt"/>
                          <a:ea typeface="+mn-ea"/>
                          <a:cs typeface="+mn-cs"/>
                        </a:rPr>
                        <a:t>Νίκο αυτό που είπε η Κατερίνα το άκουσες; Μπορείς να κάνεις μια υπόθεση τώρα;</a:t>
                      </a:r>
                      <a:r>
                        <a:rPr kumimoji="0" lang="el-GR" sz="2300" b="1" kern="1200" dirty="0" smtClean="0">
                          <a:solidFill>
                            <a:schemeClr val="tx1"/>
                          </a:solidFill>
                          <a:latin typeface="+mn-lt"/>
                          <a:ea typeface="+mn-ea"/>
                          <a:cs typeface="+mn-cs"/>
                        </a:rPr>
                        <a:t>)· </a:t>
                      </a:r>
                    </a:p>
                    <a:p>
                      <a:pPr lvl="0" algn="just"/>
                      <a:r>
                        <a:rPr kumimoji="0" lang="en-US" sz="2300" b="1" kern="1200" dirty="0" smtClean="0">
                          <a:solidFill>
                            <a:schemeClr val="tx1"/>
                          </a:solidFill>
                          <a:latin typeface="+mn-lt"/>
                          <a:ea typeface="+mn-ea"/>
                          <a:cs typeface="+mn-cs"/>
                        </a:rPr>
                        <a:t>*</a:t>
                      </a:r>
                      <a:r>
                        <a:rPr kumimoji="0" lang="el-GR" sz="2300" b="1" kern="1200" dirty="0" smtClean="0">
                          <a:solidFill>
                            <a:schemeClr val="tx1"/>
                          </a:solidFill>
                          <a:latin typeface="+mn-lt"/>
                          <a:ea typeface="+mn-ea"/>
                          <a:cs typeface="+mn-cs"/>
                        </a:rPr>
                        <a:t>εκθέτει κάποιες φορές και τη δική του αμηχανία απέναντι στα ερωτήματα του κειμένου (λ.χ.</a:t>
                      </a:r>
                      <a:r>
                        <a:rPr kumimoji="0" lang="el-GR" sz="2300" b="1" i="1" kern="1200" dirty="0" smtClean="0">
                          <a:solidFill>
                            <a:schemeClr val="tx1"/>
                          </a:solidFill>
                          <a:latin typeface="+mn-lt"/>
                          <a:ea typeface="+mn-ea"/>
                          <a:cs typeface="+mn-cs"/>
                        </a:rPr>
                        <a:t> Η αλήθεια είναι ότι έτσι όπως το είπες  δεν το είχα σκεφτεί</a:t>
                      </a:r>
                      <a:r>
                        <a:rPr kumimoji="0" lang="el-GR" sz="2300" b="1" kern="1200" dirty="0" smtClean="0">
                          <a:solidFill>
                            <a:schemeClr val="tx1"/>
                          </a:solidFill>
                          <a:latin typeface="+mn-lt"/>
                          <a:ea typeface="+mn-ea"/>
                          <a:cs typeface="+mn-cs"/>
                        </a:rPr>
                        <a:t>)· </a:t>
                      </a:r>
                    </a:p>
                    <a:p>
                      <a:pPr lvl="0" algn="just"/>
                      <a:r>
                        <a:rPr kumimoji="0" lang="el-GR" sz="2300" b="1" kern="1200" dirty="0" smtClean="0">
                          <a:solidFill>
                            <a:schemeClr val="tx1"/>
                          </a:solidFill>
                          <a:latin typeface="+mn-lt"/>
                          <a:ea typeface="+mn-ea"/>
                          <a:cs typeface="+mn-cs"/>
                        </a:rPr>
                        <a:t>επιχειρεί να διακρίνει τις μετατοπίσεις τους καταθέτοντας πρώτος τις δικές του μετατοπίσεις (λ.χ. </a:t>
                      </a:r>
                      <a:r>
                        <a:rPr kumimoji="0" lang="el-GR" sz="2300" b="1" i="1" kern="1200" dirty="0" smtClean="0">
                          <a:solidFill>
                            <a:schemeClr val="tx1"/>
                          </a:solidFill>
                          <a:latin typeface="+mn-lt"/>
                          <a:ea typeface="+mn-ea"/>
                          <a:cs typeface="+mn-cs"/>
                        </a:rPr>
                        <a:t>Εγώ αρχικά πίστευα «αυτό», αλλά η συζήτησή μας εδώ με οδήγησε να βρω αρκετό ενδιαφέρον και σε «εκείνο»</a:t>
                      </a:r>
                      <a:r>
                        <a:rPr kumimoji="0" lang="el-GR" sz="2300" b="1" kern="1200" dirty="0" smtClean="0">
                          <a:solidFill>
                            <a:schemeClr val="tx1"/>
                          </a:solidFill>
                          <a:latin typeface="+mn-lt"/>
                          <a:ea typeface="+mn-ea"/>
                          <a:cs typeface="+mn-cs"/>
                        </a:rPr>
                        <a:t>)· </a:t>
                      </a:r>
                    </a:p>
                    <a:p>
                      <a:pPr lvl="0" algn="just"/>
                      <a:r>
                        <a:rPr kumimoji="0" lang="en-US" sz="2300" b="1" kern="1200" dirty="0" smtClean="0">
                          <a:solidFill>
                            <a:schemeClr val="tx1"/>
                          </a:solidFill>
                          <a:latin typeface="+mn-lt"/>
                          <a:ea typeface="+mn-ea"/>
                          <a:cs typeface="+mn-cs"/>
                        </a:rPr>
                        <a:t>*</a:t>
                      </a:r>
                      <a:r>
                        <a:rPr kumimoji="0" lang="el-GR" sz="2300" b="1" kern="1200" dirty="0" smtClean="0">
                          <a:solidFill>
                            <a:schemeClr val="tx1"/>
                          </a:solidFill>
                          <a:latin typeface="+mn-lt"/>
                          <a:ea typeface="+mn-ea"/>
                          <a:cs typeface="+mn-cs"/>
                        </a:rPr>
                        <a:t>φροντίζει να ρωτά,  στο τέλος, αν ο μεταξύ τους διάλογος βοήθησε να κατανοήσουν ή να αισθανθούν κάτι διαφορετικό από ό,τι πίστευαν στην αρχή.</a:t>
                      </a:r>
                    </a:p>
                    <a:p>
                      <a:endParaRPr lang="el-GR" sz="2300" dirty="0"/>
                    </a:p>
                  </a:txBody>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51520" y="228600"/>
            <a:ext cx="8514528" cy="990600"/>
          </a:xfrm>
        </p:spPr>
        <p:txBody>
          <a:bodyPr/>
          <a:lstStyle/>
          <a:p>
            <a:pPr algn="ctr"/>
            <a:r>
              <a:rPr lang="el-GR" b="1" dirty="0" smtClean="0"/>
              <a:t>Βιβλιογραφία</a:t>
            </a:r>
            <a:endParaRPr lang="el-GR" b="1" dirty="0"/>
          </a:p>
        </p:txBody>
      </p:sp>
      <p:sp>
        <p:nvSpPr>
          <p:cNvPr id="3" name="2 - Θέση περιεχομένου"/>
          <p:cNvSpPr>
            <a:spLocks noGrp="1"/>
          </p:cNvSpPr>
          <p:nvPr>
            <p:ph sz="quarter" idx="1"/>
          </p:nvPr>
        </p:nvSpPr>
        <p:spPr>
          <a:xfrm>
            <a:off x="0" y="1124744"/>
            <a:ext cx="8964488" cy="5733256"/>
          </a:xfrm>
        </p:spPr>
        <p:txBody>
          <a:bodyPr>
            <a:normAutofit lnSpcReduction="10000"/>
          </a:bodyPr>
          <a:lstStyle/>
          <a:p>
            <a:pPr algn="just"/>
            <a:endParaRPr lang="el-GR" sz="2600" cap="all" dirty="0" smtClean="0"/>
          </a:p>
          <a:p>
            <a:pPr algn="just"/>
            <a:r>
              <a:rPr lang="el-GR" sz="2400" cap="all" smtClean="0"/>
              <a:t>ΤζΙόβαΣ</a:t>
            </a:r>
            <a:r>
              <a:rPr lang="el-GR" sz="2400" cap="all" dirty="0" smtClean="0"/>
              <a:t>,</a:t>
            </a:r>
            <a:r>
              <a:rPr lang="el-GR" sz="2400" dirty="0" smtClean="0"/>
              <a:t> </a:t>
            </a:r>
            <a:r>
              <a:rPr lang="el-GR" sz="2400" dirty="0" smtClean="0"/>
              <a:t>ΔΗΜΗΤΡΗΣ (2017). </a:t>
            </a:r>
            <a:r>
              <a:rPr lang="el-GR" sz="2400" i="1" dirty="0" smtClean="0"/>
              <a:t>Η πολιτισμική ποιητική της ελληνικής πεζογραφίας. Από την ερμηνεία στην ηθική</a:t>
            </a:r>
            <a:r>
              <a:rPr lang="el-GR" sz="2400" dirty="0" smtClean="0"/>
              <a:t>. Αθήνα: ΠΕΚ. </a:t>
            </a:r>
          </a:p>
          <a:p>
            <a:pPr algn="just"/>
            <a:r>
              <a:rPr lang="el-GR" sz="2400" cap="all" dirty="0" smtClean="0"/>
              <a:t>Τοντόροφ, </a:t>
            </a:r>
            <a:r>
              <a:rPr lang="el-GR" sz="2400" dirty="0" smtClean="0"/>
              <a:t>ΤΣΒΕΤΑΝ (2000). «Μια Διαλογική Κριτική;» στο Τοντόροφ, </a:t>
            </a:r>
            <a:r>
              <a:rPr lang="el-GR" sz="2400" dirty="0" err="1" smtClean="0"/>
              <a:t>Τσβετάν</a:t>
            </a:r>
            <a:r>
              <a:rPr lang="el-GR" sz="2400" dirty="0" smtClean="0"/>
              <a:t>, </a:t>
            </a:r>
            <a:r>
              <a:rPr lang="el-GR" sz="2400" i="1" dirty="0" smtClean="0"/>
              <a:t>Η Κριτική της Κριτικής</a:t>
            </a:r>
            <a:r>
              <a:rPr lang="el-GR" sz="2400" dirty="0" smtClean="0"/>
              <a:t>/μετ. Γιάννης </a:t>
            </a:r>
            <a:r>
              <a:rPr lang="el-GR" sz="2400" dirty="0" err="1" smtClean="0"/>
              <a:t>Κιουρτσάκης</a:t>
            </a:r>
            <a:r>
              <a:rPr lang="el-GR" sz="2400" dirty="0" smtClean="0"/>
              <a:t>. Προλεγόμενα: Παναγιώτης </a:t>
            </a:r>
            <a:r>
              <a:rPr lang="el-GR" sz="2400" dirty="0" err="1" smtClean="0"/>
              <a:t>Μουλλάς</a:t>
            </a:r>
            <a:r>
              <a:rPr lang="el-GR" sz="2400" dirty="0" smtClean="0"/>
              <a:t> (232-249). Αθήνα: Πόλις, 232-249.</a:t>
            </a:r>
          </a:p>
          <a:p>
            <a:pPr algn="just"/>
            <a:r>
              <a:rPr lang="el-GR" sz="2400" cap="all" dirty="0" smtClean="0"/>
              <a:t>Τοντόροφ,</a:t>
            </a:r>
            <a:r>
              <a:rPr lang="el-GR" sz="2400" dirty="0" smtClean="0"/>
              <a:t> ΤΣΒΕΤΑΝ (2013). </a:t>
            </a:r>
            <a:r>
              <a:rPr lang="el-GR" sz="2400" i="1" dirty="0" smtClean="0"/>
              <a:t>Η λογοτεχνία σε κίνδυνο</a:t>
            </a:r>
            <a:r>
              <a:rPr lang="el-GR" sz="2400" dirty="0" smtClean="0"/>
              <a:t>/μετ. Χρύσα Βαγενά. </a:t>
            </a:r>
            <a:r>
              <a:rPr lang="el-GR" sz="2400" dirty="0" err="1" smtClean="0"/>
              <a:t>Εισ</a:t>
            </a:r>
            <a:r>
              <a:rPr lang="el-GR" sz="2400" dirty="0" smtClean="0"/>
              <a:t>. Νάσος Βαγενάς. Αθήνα: Πόλις</a:t>
            </a:r>
            <a:r>
              <a:rPr lang="el-GR" sz="2400" dirty="0" smtClean="0"/>
              <a:t>.</a:t>
            </a:r>
          </a:p>
          <a:p>
            <a:pPr algn="just"/>
            <a:r>
              <a:rPr lang="el-GR" sz="2400" dirty="0" smtClean="0"/>
              <a:t>ΠΑΠΑΓΕΩΡΓΑΚΗΣ, Δ. &amp; ΦΡΥΔΑΚΗ, Ε. (2018). </a:t>
            </a:r>
            <a:r>
              <a:rPr lang="el-GR" sz="2400" dirty="0" smtClean="0"/>
              <a:t>«Αναγνωστικές πρακτικές στη διδασκαλία της λογοτεχνίας στη Δευτεροβάθμια Εκπαίδευση: αναζητώντας το χαμένο παράδειγμα». Στο Βενετία </a:t>
            </a:r>
            <a:r>
              <a:rPr lang="el-GR" sz="2400" dirty="0" err="1" smtClean="0"/>
              <a:t>Αποστολίδου</a:t>
            </a:r>
            <a:r>
              <a:rPr lang="el-GR" sz="2400" dirty="0" smtClean="0"/>
              <a:t>, Δημήτρης </a:t>
            </a:r>
            <a:r>
              <a:rPr lang="el-GR" sz="2400" dirty="0" err="1" smtClean="0"/>
              <a:t>Κόκορης</a:t>
            </a:r>
            <a:r>
              <a:rPr lang="el-GR" sz="2400" dirty="0" smtClean="0"/>
              <a:t>, </a:t>
            </a:r>
            <a:r>
              <a:rPr lang="el-GR" sz="2400" dirty="0" err="1" smtClean="0"/>
              <a:t>Μιχ</a:t>
            </a:r>
            <a:r>
              <a:rPr lang="el-GR" sz="2400" dirty="0" smtClean="0"/>
              <a:t>. Γ. </a:t>
            </a:r>
            <a:r>
              <a:rPr lang="el-GR" sz="2400" dirty="0" err="1" smtClean="0"/>
              <a:t>Μπακογιάννης</a:t>
            </a:r>
            <a:r>
              <a:rPr lang="el-GR" sz="2400" dirty="0" smtClean="0"/>
              <a:t>, Ελένη </a:t>
            </a:r>
            <a:r>
              <a:rPr lang="el-GR" sz="2400" dirty="0" err="1" smtClean="0"/>
              <a:t>Χοντολίδου</a:t>
            </a:r>
            <a:r>
              <a:rPr lang="el-GR" sz="2400" dirty="0" smtClean="0"/>
              <a:t> (</a:t>
            </a:r>
            <a:r>
              <a:rPr lang="el-GR" sz="2400" dirty="0" err="1" smtClean="0"/>
              <a:t>Επιμ</a:t>
            </a:r>
            <a:r>
              <a:rPr lang="el-GR" sz="2400" dirty="0" smtClean="0"/>
              <a:t>.), </a:t>
            </a:r>
            <a:r>
              <a:rPr lang="el-GR" sz="2400" i="1" dirty="0" smtClean="0"/>
              <a:t>Λογοτεχνική ανάγνωση στο σχολείο και στην κοινωνία</a:t>
            </a:r>
            <a:r>
              <a:rPr lang="el-GR" sz="2400" dirty="0" smtClean="0"/>
              <a:t> (368-378), </a:t>
            </a:r>
            <a:r>
              <a:rPr lang="en-US" sz="2400" dirty="0" smtClean="0"/>
              <a:t>Gutenberg</a:t>
            </a:r>
            <a:r>
              <a:rPr lang="el-GR" sz="2400" dirty="0" smtClean="0"/>
              <a:t>, Αθήνα, 2018.</a:t>
            </a:r>
          </a:p>
          <a:p>
            <a:pPr algn="just"/>
            <a:endParaRPr lang="el-GR" sz="2400" dirty="0" smtClean="0"/>
          </a:p>
          <a:p>
            <a:pPr algn="just"/>
            <a:endParaRPr lang="el-GR" sz="2400" dirty="0" smtClean="0"/>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51520" y="0"/>
            <a:ext cx="8584632" cy="1196752"/>
          </a:xfrm>
        </p:spPr>
        <p:txBody>
          <a:bodyPr>
            <a:normAutofit fontScale="90000"/>
          </a:bodyPr>
          <a:lstStyle/>
          <a:p>
            <a:r>
              <a:rPr lang="el-GR" b="1" i="1" dirty="0" smtClean="0"/>
              <a:t/>
            </a:r>
            <a:br>
              <a:rPr lang="el-GR" b="1" i="1" dirty="0" smtClean="0"/>
            </a:br>
            <a:r>
              <a:rPr lang="en-US" sz="5300" b="1" dirty="0" smtClean="0"/>
              <a:t>Ο </a:t>
            </a:r>
            <a:r>
              <a:rPr lang="el-GR" sz="5300" b="1" dirty="0" smtClean="0"/>
              <a:t>ερμηνευτικός διάλογος</a:t>
            </a:r>
            <a:endParaRPr lang="el-GR" sz="5300" dirty="0"/>
          </a:p>
        </p:txBody>
      </p:sp>
      <p:sp>
        <p:nvSpPr>
          <p:cNvPr id="3" name="2 - Θέση περιεχομένου"/>
          <p:cNvSpPr>
            <a:spLocks noGrp="1"/>
          </p:cNvSpPr>
          <p:nvPr>
            <p:ph sz="quarter" idx="1"/>
          </p:nvPr>
        </p:nvSpPr>
        <p:spPr/>
        <p:txBody>
          <a:bodyPr>
            <a:normAutofit/>
          </a:bodyPr>
          <a:lstStyle/>
          <a:p>
            <a:pPr algn="just"/>
            <a:r>
              <a:rPr lang="el-GR" dirty="0" smtClean="0"/>
              <a:t>Σύμφωνα με τις διαλογικές προσεγγίσεις των λογοτεχνικών σπουδών, ο </a:t>
            </a:r>
            <a:r>
              <a:rPr lang="el-GR" i="1" dirty="0" smtClean="0"/>
              <a:t>διάλογος</a:t>
            </a:r>
            <a:r>
              <a:rPr lang="el-GR" dirty="0" smtClean="0"/>
              <a:t> εμπεριέχει τη συγκρότηση και τη διαπραγμάτευση σημασιών. </a:t>
            </a:r>
          </a:p>
          <a:p>
            <a:pPr algn="just"/>
            <a:r>
              <a:rPr lang="el-GR" dirty="0" smtClean="0"/>
              <a:t>Ο διάλογος γίνεται </a:t>
            </a:r>
            <a:r>
              <a:rPr lang="el-GR" i="1" dirty="0" smtClean="0"/>
              <a:t>ερμηνευτικός</a:t>
            </a:r>
            <a:r>
              <a:rPr lang="el-GR" dirty="0" smtClean="0"/>
              <a:t>, όταν συναιρεί τους μηχανισμούς του κειμένου με το νόημα και την πρόσληψή του.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b="1" dirty="0" smtClean="0"/>
              <a:t>Ο </a:t>
            </a:r>
            <a:r>
              <a:rPr lang="el-GR" b="1" dirty="0" smtClean="0"/>
              <a:t>ερμηνευτικός διάλογος </a:t>
            </a:r>
            <a:r>
              <a:rPr lang="en-US" b="1" dirty="0" smtClean="0"/>
              <a:t>II</a:t>
            </a:r>
            <a:endParaRPr lang="el-GR" dirty="0"/>
          </a:p>
        </p:txBody>
      </p:sp>
      <p:sp>
        <p:nvSpPr>
          <p:cNvPr id="3" name="2 - Θέση περιεχομένου"/>
          <p:cNvSpPr>
            <a:spLocks noGrp="1"/>
          </p:cNvSpPr>
          <p:nvPr>
            <p:ph sz="quarter" idx="1"/>
          </p:nvPr>
        </p:nvSpPr>
        <p:spPr/>
        <p:txBody>
          <a:bodyPr/>
          <a:lstStyle/>
          <a:p>
            <a:pPr algn="just"/>
            <a:r>
              <a:rPr lang="el-GR" dirty="0" smtClean="0"/>
              <a:t>Βασικές παράμετροι του </a:t>
            </a:r>
            <a:r>
              <a:rPr lang="el-GR" i="1" dirty="0" smtClean="0"/>
              <a:t>ερμηνευτικού διαλόγου</a:t>
            </a:r>
            <a:r>
              <a:rPr lang="el-GR" dirty="0" smtClean="0"/>
              <a:t>, είναι: </a:t>
            </a:r>
          </a:p>
          <a:p>
            <a:pPr algn="just"/>
            <a:r>
              <a:rPr lang="en-US" dirty="0" err="1" smtClean="0"/>
              <a:t>i</a:t>
            </a:r>
            <a:r>
              <a:rPr lang="el-GR" dirty="0" smtClean="0"/>
              <a:t>) η απόδοση νοήματος στα κείμενα και η ανάδυση ερωτημάτων ή θεμάτων για συζήτηση και </a:t>
            </a:r>
          </a:p>
          <a:p>
            <a:pPr algn="just"/>
            <a:r>
              <a:rPr lang="en-US" dirty="0" smtClean="0"/>
              <a:t>ii</a:t>
            </a:r>
            <a:r>
              <a:rPr lang="el-GR" dirty="0" smtClean="0"/>
              <a:t>) η κατάθεση ποικίλων υποθέσεων για το νόημα και τα ερωτήματα/θέματα που αναδείχθηκαν, υποθέσεων που προκύπτουν από τους μηχανισμούς του κειμένου. </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228600"/>
            <a:ext cx="8964488" cy="990600"/>
          </a:xfrm>
        </p:spPr>
        <p:txBody>
          <a:bodyPr>
            <a:normAutofit/>
          </a:bodyPr>
          <a:lstStyle/>
          <a:p>
            <a:r>
              <a:rPr lang="el-GR" sz="3800" b="1" dirty="0" smtClean="0"/>
              <a:t>Προϋποθέσεις του ερμηνευτικού διαλόγου</a:t>
            </a:r>
            <a:endParaRPr lang="el-GR" sz="3800" b="1" dirty="0"/>
          </a:p>
        </p:txBody>
      </p:sp>
      <p:sp>
        <p:nvSpPr>
          <p:cNvPr id="3" name="2 - Θέση περιεχομένου"/>
          <p:cNvSpPr>
            <a:spLocks noGrp="1"/>
          </p:cNvSpPr>
          <p:nvPr>
            <p:ph sz="quarter" idx="1"/>
          </p:nvPr>
        </p:nvSpPr>
        <p:spPr>
          <a:xfrm>
            <a:off x="323528" y="1600200"/>
            <a:ext cx="8820472" cy="4925144"/>
          </a:xfrm>
        </p:spPr>
        <p:txBody>
          <a:bodyPr/>
          <a:lstStyle/>
          <a:p>
            <a:pPr algn="just"/>
            <a:r>
              <a:rPr lang="en-US" dirty="0" smtClean="0"/>
              <a:t> </a:t>
            </a:r>
            <a:r>
              <a:rPr lang="el-GR" dirty="0" smtClean="0"/>
              <a:t>Δύο παράλληλες διαδικασίες: </a:t>
            </a:r>
          </a:p>
          <a:p>
            <a:pPr algn="just"/>
            <a:r>
              <a:rPr lang="el-GR" dirty="0" smtClean="0"/>
              <a:t>α)  ανάπτυξη της αναγνωστικής ικανότητας των μαθητών/-τριών να παράγουν σημασίες ιχνηλατώντας τους μηχανισμούς του κειμένου, και </a:t>
            </a:r>
          </a:p>
          <a:p>
            <a:pPr algn="just"/>
            <a:r>
              <a:rPr lang="el-GR" dirty="0" smtClean="0"/>
              <a:t>β)  καλλιέργεια και εκλέπτυνση της ικανότητάς τους για διαπραγμάτευση των ανταποκρίσεων και των ερμηνευτικών τους υποθέσεων στο πλαίσιο μιας αναγνωστικής/ερμηνευτικής κοινότητας.</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79512" y="228600"/>
            <a:ext cx="8586536" cy="990600"/>
          </a:xfrm>
        </p:spPr>
        <p:txBody>
          <a:bodyPr>
            <a:normAutofit/>
          </a:bodyPr>
          <a:lstStyle/>
          <a:p>
            <a:r>
              <a:rPr lang="el-GR" b="1" dirty="0" smtClean="0"/>
              <a:t>Βήματα της διαλογικής διαδικασίας </a:t>
            </a:r>
            <a:endParaRPr lang="el-GR" b="1" dirty="0"/>
          </a:p>
        </p:txBody>
      </p:sp>
      <p:sp>
        <p:nvSpPr>
          <p:cNvPr id="3" name="2 - Θέση περιεχομένου"/>
          <p:cNvSpPr>
            <a:spLocks noGrp="1"/>
          </p:cNvSpPr>
          <p:nvPr>
            <p:ph sz="quarter" idx="1"/>
          </p:nvPr>
        </p:nvSpPr>
        <p:spPr>
          <a:xfrm>
            <a:off x="251520" y="1600200"/>
            <a:ext cx="8640960" cy="4997152"/>
          </a:xfrm>
        </p:spPr>
        <p:txBody>
          <a:bodyPr>
            <a:normAutofit fontScale="92500" lnSpcReduction="10000"/>
          </a:bodyPr>
          <a:lstStyle/>
          <a:p>
            <a:pPr algn="just"/>
            <a:r>
              <a:rPr lang="el-GR" b="1" dirty="0" smtClean="0"/>
              <a:t>α/ Πρώτη –σύντομη– προσέγγιση του κειμένου</a:t>
            </a:r>
            <a:r>
              <a:rPr lang="el-GR" dirty="0" smtClean="0"/>
              <a:t> με στόχο την αρχική κατανόηση. Μετά την ανάγνωση ή και με τμηματική ανάγνωση, οι μαθητές καλούνται να αποδώσουν με δικό τους λόγο και χωρίς ερμηνευτικά σχόλια «τι λέει το κείμενο».   </a:t>
            </a:r>
          </a:p>
          <a:p>
            <a:pPr algn="just"/>
            <a:r>
              <a:rPr lang="el-GR" dirty="0" smtClean="0"/>
              <a:t>      Όπου χρειάζεται, οι μαθητές υποστηρίζονται με αναγνωστικές οδηγίες, μέσω των οποίων ο διδάσκων τους υποδεικνύει να συσχετίσουν κειμενικά στοιχεία (αφηγηματικές επιλογές, χρόνους και εγκλίσεις των ρημάτων, στίχους, κλπ) μεταξύ τους, για να οδηγηθούν σε υποθέσεις για το περιεχόμενο. Υποθέσεις, όχι βεβαιότητες: «τι υποθέτετε;» και όχι «τι σημαίνει».  </a:t>
            </a:r>
          </a:p>
          <a:p>
            <a:pPr algn="just"/>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23528" y="228600"/>
            <a:ext cx="8820472" cy="990600"/>
          </a:xfrm>
        </p:spPr>
        <p:txBody>
          <a:bodyPr>
            <a:normAutofit/>
          </a:bodyPr>
          <a:lstStyle/>
          <a:p>
            <a:r>
              <a:rPr lang="el-GR" b="1" dirty="0" smtClean="0"/>
              <a:t>Βήματα της διαλογικής διαδικασίας </a:t>
            </a:r>
            <a:endParaRPr lang="el-GR" dirty="0"/>
          </a:p>
        </p:txBody>
      </p:sp>
      <p:sp>
        <p:nvSpPr>
          <p:cNvPr id="3" name="2 - Θέση περιεχομένου"/>
          <p:cNvSpPr>
            <a:spLocks noGrp="1"/>
          </p:cNvSpPr>
          <p:nvPr>
            <p:ph sz="quarter" idx="1"/>
          </p:nvPr>
        </p:nvSpPr>
        <p:spPr>
          <a:xfrm>
            <a:off x="179512" y="1600200"/>
            <a:ext cx="8784976" cy="5069160"/>
          </a:xfrm>
        </p:spPr>
        <p:txBody>
          <a:bodyPr>
            <a:noAutofit/>
          </a:bodyPr>
          <a:lstStyle/>
          <a:p>
            <a:pPr marL="180000" algn="just">
              <a:spcBef>
                <a:spcPts val="0"/>
              </a:spcBef>
            </a:pPr>
            <a:r>
              <a:rPr lang="el-GR" sz="2400" b="1" dirty="0" smtClean="0"/>
              <a:t>β/ Άνοιγμα του θέματος ή διατύπωση του ερωτήματος που θα κινήσει τον διάλογο</a:t>
            </a:r>
            <a:r>
              <a:rPr lang="el-GR" sz="2400" dirty="0" smtClean="0"/>
              <a:t> </a:t>
            </a:r>
          </a:p>
          <a:p>
            <a:pPr marL="180000" algn="just">
              <a:spcBef>
                <a:spcPts val="0"/>
              </a:spcBef>
            </a:pPr>
            <a:r>
              <a:rPr lang="el-GR" sz="2400" dirty="0" smtClean="0"/>
              <a:t>      Οι μαθητές παρακινούνται να διατυπώνουν ερωτήματα ή θέματα για συζήτηση, που τους δημιουργεί το κείμενο. </a:t>
            </a:r>
          </a:p>
          <a:p>
            <a:pPr marL="180000" algn="just">
              <a:spcBef>
                <a:spcPts val="0"/>
              </a:spcBef>
            </a:pPr>
            <a:r>
              <a:rPr lang="el-GR" sz="2400" dirty="0" smtClean="0"/>
              <a:t>Π.χ.: «</a:t>
            </a:r>
            <a:r>
              <a:rPr lang="el-GR" sz="2400" i="1" dirty="0" smtClean="0"/>
              <a:t>Υπάρχει κάποιο σημείο της ιστορίας ή του κειμένου που σας προκάλεσε το ενδιαφέρον; Ποιο; γιατί</a:t>
            </a:r>
            <a:r>
              <a:rPr lang="el-GR" sz="2400" dirty="0" smtClean="0"/>
              <a:t>;». Ή: «</a:t>
            </a:r>
            <a:r>
              <a:rPr lang="el-GR" sz="2400" i="1" dirty="0" smtClean="0"/>
              <a:t>Ποιο βρίσκετε να είναι το κεντρικό ερώτημα/ θέμα συζήτησης που θέτει το κείμενο;</a:t>
            </a:r>
            <a:r>
              <a:rPr lang="el-GR" sz="2400" dirty="0" smtClean="0"/>
              <a:t>».</a:t>
            </a:r>
          </a:p>
          <a:p>
            <a:pPr marL="180000" algn="just">
              <a:spcBef>
                <a:spcPts val="0"/>
              </a:spcBef>
            </a:pPr>
            <a:r>
              <a:rPr lang="el-GR" sz="2400" dirty="0" smtClean="0"/>
              <a:t>      Ο διάλογος αρχίζει με το ερώτημα που θέτει ο πρώτος μαθητής. Μέχρι εκπαιδευτικός και μαθητές να εξοικειωθούν με τον τρόπο εργασίας, τα ερωτήματα/θέματα μπορούν να προτείνονται από τον διδάσκοντα, αλλά με διερευνητική διαδικασία και εναλλακτική πρόταση: Π.χ.: </a:t>
            </a:r>
            <a:r>
              <a:rPr lang="el-GR" sz="2400" i="1" dirty="0" smtClean="0"/>
              <a:t>Στο συγκεκριμένο κείμενο, θα σας ενδιέφερε να συζητήσουμε περισσότερο για τις σχέσεις εξουσίας στην οικογένεια ή για τη γυναίκα που επαναστατεί;</a:t>
            </a:r>
            <a:endParaRPr lang="el-GR" sz="2400" dirty="0" smtClean="0"/>
          </a:p>
          <a:p>
            <a:pPr marL="180000">
              <a:spcBef>
                <a:spcPts val="0"/>
              </a:spcBef>
            </a:pPr>
            <a:endParaRPr lang="el-GR"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23528" y="228600"/>
            <a:ext cx="8820472" cy="990600"/>
          </a:xfrm>
        </p:spPr>
        <p:txBody>
          <a:bodyPr>
            <a:normAutofit/>
          </a:bodyPr>
          <a:lstStyle/>
          <a:p>
            <a:r>
              <a:rPr lang="el-GR" b="1" dirty="0" smtClean="0"/>
              <a:t>Βήματα της διαλογικής διαδικασίας </a:t>
            </a:r>
            <a:endParaRPr lang="el-GR" dirty="0"/>
          </a:p>
        </p:txBody>
      </p:sp>
      <p:sp>
        <p:nvSpPr>
          <p:cNvPr id="3" name="2 - Θέση περιεχομένου"/>
          <p:cNvSpPr>
            <a:spLocks noGrp="1"/>
          </p:cNvSpPr>
          <p:nvPr>
            <p:ph sz="quarter" idx="1"/>
          </p:nvPr>
        </p:nvSpPr>
        <p:spPr>
          <a:xfrm>
            <a:off x="179512" y="1600200"/>
            <a:ext cx="8784976" cy="5069160"/>
          </a:xfrm>
        </p:spPr>
        <p:txBody>
          <a:bodyPr/>
          <a:lstStyle/>
          <a:p>
            <a:pPr algn="just"/>
            <a:r>
              <a:rPr lang="el-GR" dirty="0" smtClean="0"/>
              <a:t> Από τους μαθητές, οι οποίοι διατυπώνουν πιθανόν περισσότερα του ενός ερωτήματα/θέματα, και μετά συναποφασίζεται με ποιο θέμα θέλει περισσότερο να ασχοληθεί η τάξη. Οι μαθητές, εναλλακτικά, μπορούν να επιλέξουν τα ερωτήματα ή θέματα για συζήτηση που απορρέουν από το κείμενο με </a:t>
            </a:r>
            <a:r>
              <a:rPr lang="el-GR" dirty="0" err="1" smtClean="0"/>
              <a:t>ομαδοσυνεργατική</a:t>
            </a:r>
            <a:r>
              <a:rPr lang="el-GR" dirty="0" smtClean="0"/>
              <a:t> μέθοδο. Συζητώντας, δηλαδή, σε ολιγομελείς ομάδες, αναδεικνύουν το πιο ενδιαφέρον, ή σημαντικό, θέμα για την ομάδα τους.   </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23528" y="228600"/>
            <a:ext cx="8820472" cy="990600"/>
          </a:xfrm>
        </p:spPr>
        <p:txBody>
          <a:bodyPr>
            <a:normAutofit/>
          </a:bodyPr>
          <a:lstStyle/>
          <a:p>
            <a:r>
              <a:rPr lang="el-GR" b="1" dirty="0" smtClean="0"/>
              <a:t>Βήματα της διαλογικής διαδικασίας </a:t>
            </a:r>
            <a:endParaRPr lang="el-GR" dirty="0"/>
          </a:p>
        </p:txBody>
      </p:sp>
      <p:sp>
        <p:nvSpPr>
          <p:cNvPr id="3" name="2 - Θέση περιεχομένου"/>
          <p:cNvSpPr>
            <a:spLocks noGrp="1"/>
          </p:cNvSpPr>
          <p:nvPr>
            <p:ph sz="quarter" idx="1"/>
          </p:nvPr>
        </p:nvSpPr>
        <p:spPr>
          <a:xfrm>
            <a:off x="179512" y="1600200"/>
            <a:ext cx="8784976" cy="5069160"/>
          </a:xfrm>
        </p:spPr>
        <p:txBody>
          <a:bodyPr/>
          <a:lstStyle/>
          <a:p>
            <a:r>
              <a:rPr lang="el-GR" b="1" dirty="0" smtClean="0"/>
              <a:t>γ/</a:t>
            </a:r>
            <a:r>
              <a:rPr lang="el-GR" dirty="0" smtClean="0"/>
              <a:t> </a:t>
            </a:r>
            <a:r>
              <a:rPr lang="el-GR" b="1" dirty="0" smtClean="0"/>
              <a:t>Κυρίως διάλογος</a:t>
            </a:r>
            <a:endParaRPr lang="el-GR" dirty="0" smtClean="0"/>
          </a:p>
          <a:p>
            <a:pPr algn="just"/>
            <a:r>
              <a:rPr lang="el-GR" dirty="0" smtClean="0"/>
              <a:t>       Οι μαθητές τοποθετούνται στο ερώτημα/ θέμα που έθεσε ο πρώτος μαθητής, συμπληρώνοντας, ενισχύοντας ή αποδυναμώνοντας ό,τι ακούστηκε. Ο διδάσκων αρχικά αξιοποιεί τον αυθορμητισμό των μαθητών, οι οποίοι καταθέτουν με τη δική τους σκευή ό,τι έχουν καταλάβει και αισθανθεί· συντονίζει τη συζήτηση, δίνοντας τον λόγο, ομαδοποιώντας, καθοδηγώντας από τα πιο απλά στα πιο σύνθετα και τέλος συνοψίζοντας</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23528" y="228600"/>
            <a:ext cx="8820472" cy="990600"/>
          </a:xfrm>
        </p:spPr>
        <p:txBody>
          <a:bodyPr>
            <a:normAutofit/>
          </a:bodyPr>
          <a:lstStyle/>
          <a:p>
            <a:r>
              <a:rPr lang="el-GR" b="1" dirty="0" smtClean="0"/>
              <a:t>Βήματα της διαλογικής διαδικασίας </a:t>
            </a:r>
            <a:endParaRPr lang="el-GR" dirty="0"/>
          </a:p>
        </p:txBody>
      </p:sp>
      <p:sp>
        <p:nvSpPr>
          <p:cNvPr id="3" name="2 - Θέση περιεχομένου"/>
          <p:cNvSpPr>
            <a:spLocks noGrp="1"/>
          </p:cNvSpPr>
          <p:nvPr>
            <p:ph sz="quarter" idx="1"/>
          </p:nvPr>
        </p:nvSpPr>
        <p:spPr>
          <a:xfrm>
            <a:off x="179512" y="1600200"/>
            <a:ext cx="8784976" cy="5069160"/>
          </a:xfrm>
        </p:spPr>
        <p:txBody>
          <a:bodyPr>
            <a:normAutofit fontScale="92500" lnSpcReduction="10000"/>
          </a:bodyPr>
          <a:lstStyle/>
          <a:p>
            <a:pPr algn="just"/>
            <a:r>
              <a:rPr lang="el-GR" dirty="0" smtClean="0"/>
              <a:t> Οι παράλληλες τοποθετήσεις των μαθητών δεν συνιστούν διάλογο· μετατρέπονται σε διαλογική διαδικασία, εφόσον ο διδάσκων συμπλέκει συστηματικά τις ανταποκρίσεις, τις υποθέσεις και τις απόψεις τους· μετατρέπονται δε σε </a:t>
            </a:r>
            <a:r>
              <a:rPr lang="el-GR" i="1" dirty="0" smtClean="0"/>
              <a:t>ερμηνευτική διαλογική διαδικασία</a:t>
            </a:r>
            <a:r>
              <a:rPr lang="el-GR" dirty="0" smtClean="0"/>
              <a:t>, όταν και τους υποδεικνύει να στρέφονται στο κείμενο για να τις στηρίξουν.</a:t>
            </a:r>
          </a:p>
          <a:p>
            <a:pPr algn="just"/>
            <a:r>
              <a:rPr lang="el-GR" dirty="0" smtClean="0"/>
              <a:t>Π.χ.: «</a:t>
            </a:r>
            <a:r>
              <a:rPr lang="el-GR" i="1" dirty="0" smtClean="0"/>
              <a:t>Αν καταλαβαίνω καλά, λες ότι [ο πρωταγωνιστής] δεν μεταμορφώθηκε, όπως είπε στην αρχή η Ελευθερία, με κάποια συνείδηση, όπως συμπλήρωσε η Νεφέλη, αλλά περνάς στη θέση του Νίκου: χαμένος πια, απλά επιβιώνει. Αυτό το στηρίζεις κάπου;</a:t>
            </a:r>
            <a:r>
              <a:rPr lang="el-GR" dirty="0" smtClean="0"/>
              <a:t>».</a:t>
            </a:r>
            <a:endParaRPr lang="el-GR"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ιάμεσος">
  <a:themeElements>
    <a:clrScheme name="Προσαρμοσμένος 1">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Διάμεσος">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άμεσος">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48</TotalTime>
  <Words>1653</Words>
  <Application>Microsoft Office PowerPoint</Application>
  <PresentationFormat>Προβολή στην οθόνη (4:3)</PresentationFormat>
  <Paragraphs>70</Paragraphs>
  <Slides>19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19</vt:i4>
      </vt:variant>
    </vt:vector>
  </HeadingPairs>
  <TitlesOfParts>
    <vt:vector size="20" baseType="lpstr">
      <vt:lpstr>Διάμεσος</vt:lpstr>
      <vt:lpstr>Διαφάνεια 1</vt:lpstr>
      <vt:lpstr> Ο ερμηνευτικός διάλογος</vt:lpstr>
      <vt:lpstr>Ο ερμηνευτικός διάλογος II</vt:lpstr>
      <vt:lpstr>Προϋποθέσεις του ερμηνευτικού διαλόγου</vt:lpstr>
      <vt:lpstr>Βήματα της διαλογικής διαδικασίας </vt:lpstr>
      <vt:lpstr>Βήματα της διαλογικής διαδικασίας </vt:lpstr>
      <vt:lpstr>Βήματα της διαλογικής διαδικασίας </vt:lpstr>
      <vt:lpstr>Βήματα της διαλογικής διαδικασίας </vt:lpstr>
      <vt:lpstr>Βήματα της διαλογικής διαδικασίας </vt:lpstr>
      <vt:lpstr>Βήματα της διαλογικής διαδικασίας </vt:lpstr>
      <vt:lpstr>Βήματα της διαλογικής διαδικασίας </vt:lpstr>
      <vt:lpstr>Βήματα της διαλογικής διαδικασίας </vt:lpstr>
      <vt:lpstr>Βήματα της διαλογικής διαδικασίας </vt:lpstr>
      <vt:lpstr>Βήματα της διαλογικής διαδικασίας </vt:lpstr>
      <vt:lpstr>Βήματα της διαλογικής διαδικασίας </vt:lpstr>
      <vt:lpstr>Βήματα της διαλογικής διαδικασίας </vt:lpstr>
      <vt:lpstr> Ο ρόλος του διδάσκοντος</vt:lpstr>
      <vt:lpstr> Ο ρόλος του διδάσκοντος</vt:lpstr>
      <vt:lpstr>Βιβλιογραφία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Administrator</dc:creator>
  <cp:lastModifiedBy>Administrator</cp:lastModifiedBy>
  <cp:revision>13</cp:revision>
  <dcterms:created xsi:type="dcterms:W3CDTF">2018-03-26T14:24:42Z</dcterms:created>
  <dcterms:modified xsi:type="dcterms:W3CDTF">2019-06-07T14:18:58Z</dcterms:modified>
</cp:coreProperties>
</file>