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57" r:id="rId3"/>
    <p:sldId id="458" r:id="rId4"/>
    <p:sldId id="459" r:id="rId5"/>
    <p:sldId id="465" r:id="rId6"/>
    <p:sldId id="469" r:id="rId7"/>
    <p:sldId id="474" r:id="rId8"/>
    <p:sldId id="476" r:id="rId9"/>
    <p:sldId id="481" r:id="rId10"/>
    <p:sldId id="491" r:id="rId11"/>
    <p:sldId id="568" r:id="rId12"/>
    <p:sldId id="482" r:id="rId13"/>
    <p:sldId id="547" r:id="rId14"/>
    <p:sldId id="354" r:id="rId15"/>
    <p:sldId id="564" r:id="rId16"/>
    <p:sldId id="566" r:id="rId17"/>
    <p:sldId id="281" r:id="rId18"/>
    <p:sldId id="544" r:id="rId19"/>
    <p:sldId id="522" r:id="rId20"/>
    <p:sldId id="420" r:id="rId21"/>
    <p:sldId id="571" r:id="rId22"/>
    <p:sldId id="257" r:id="rId23"/>
    <p:sldId id="5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7D7CEE-D6BC-45C8-8BF4-6DC09865D252}">
          <p14:sldIdLst>
            <p14:sldId id="256"/>
          </p14:sldIdLst>
        </p14:section>
        <p14:section name="Η εξέλιξη των εννοιών" id="{08399341-FED2-4043-8A5E-A16735820621}">
          <p14:sldIdLst>
            <p14:sldId id="457"/>
            <p14:sldId id="458"/>
            <p14:sldId id="459"/>
            <p14:sldId id="465"/>
            <p14:sldId id="469"/>
            <p14:sldId id="474"/>
            <p14:sldId id="476"/>
          </p14:sldIdLst>
        </p14:section>
        <p14:section name="Διερευνητική Μάθηση" id="{0CD57B41-76A0-4537-8A20-660E8AFF8711}">
          <p14:sldIdLst>
            <p14:sldId id="481"/>
            <p14:sldId id="491"/>
            <p14:sldId id="568"/>
            <p14:sldId id="482"/>
            <p14:sldId id="547"/>
            <p14:sldId id="354"/>
            <p14:sldId id="564"/>
            <p14:sldId id="566"/>
            <p14:sldId id="281"/>
            <p14:sldId id="544"/>
            <p14:sldId id="522"/>
            <p14:sldId id="420"/>
            <p14:sldId id="571"/>
            <p14:sldId id="257"/>
            <p14:sldId id="5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georgakopoulou" initials="eg" lastIdx="7" clrIdx="0"/>
  <p:cmAuthor id="2" name="smyrnaiou_uo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72" d="100"/>
          <a:sy n="72" d="100"/>
        </p:scale>
        <p:origin x="6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510A8-1F36-4572-91C0-7660CC03CF19}"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457EE-C870-47CB-A062-C8949E69CBD2}" type="slidenum">
              <a:rPr lang="en-US" smtClean="0"/>
              <a:t>‹#›</a:t>
            </a:fld>
            <a:endParaRPr lang="en-US"/>
          </a:p>
        </p:txBody>
      </p:sp>
    </p:spTree>
    <p:extLst>
      <p:ext uri="{BB962C8B-B14F-4D97-AF65-F5344CB8AC3E}">
        <p14:creationId xmlns:p14="http://schemas.microsoft.com/office/powerpoint/2010/main" val="143475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
        <p:nvSpPr>
          <p:cNvPr id="419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35DD6A-9887-4221-82BB-804F7D7B1480}" type="slidenum">
              <a:rPr lang="el-GR" altLang="el-GR" smtClean="0"/>
              <a:pPr eaLnBrk="1" hangingPunct="1">
                <a:spcBef>
                  <a:spcPct val="0"/>
                </a:spcBef>
              </a:pPr>
              <a:t>14</a:t>
            </a:fld>
            <a:endParaRPr lang="el-GR" altLang="el-GR"/>
          </a:p>
        </p:txBody>
      </p:sp>
    </p:spTree>
    <p:extLst>
      <p:ext uri="{BB962C8B-B14F-4D97-AF65-F5344CB8AC3E}">
        <p14:creationId xmlns:p14="http://schemas.microsoft.com/office/powerpoint/2010/main" val="37256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ea typeface="宋体" pitchFamily="2" charset="-122"/>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fld id="{15C56132-9D31-4836-A249-5E1B01DCE4E5}" type="slidenum">
              <a:rPr lang="el-GR" altLang="el-GR" smtClean="0"/>
              <a:pPr eaLnBrk="1" hangingPunct="1"/>
              <a:t>22</a:t>
            </a:fld>
            <a:endParaRPr lang="el-GR" altLang="el-GR"/>
          </a:p>
        </p:txBody>
      </p:sp>
    </p:spTree>
    <p:extLst>
      <p:ext uri="{BB962C8B-B14F-4D97-AF65-F5344CB8AC3E}">
        <p14:creationId xmlns:p14="http://schemas.microsoft.com/office/powerpoint/2010/main" val="299249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1604-545B-426A-AE71-0F744D6AC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65BF7-256C-48B4-A20C-40EFAA5C3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35AF2-5084-4FB3-81DE-F8689161C437}"/>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CB5F05B1-FF0E-4A72-A10B-149076AE7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E02AF-0319-4AA4-B54A-21953499DE13}"/>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95493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2780-EAF4-467F-B037-45BB26508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46F7A2-5C2D-45A0-8635-150302A78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6DB1F-4536-4030-BD7E-A889AD2838CF}"/>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05E5CFD3-B96B-483F-925E-82432507D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E6CBC-4A31-4B38-9088-84D60D7CED54}"/>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5304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2AE65-A33E-4D88-A7F5-EF449E220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C5E07-EA41-41F7-80F6-C3CA68701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CD273-4D98-495F-BF16-35E0C6F6B55D}"/>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A628B991-82EA-46A6-8888-7F74297DE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B774-1BD3-42EE-B4B1-B67C767EA0F0}"/>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27492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723924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a:defRPr/>
            </a:lvl1pPr>
          </a:lstStyle>
          <a:p>
            <a:pPr>
              <a:defRPr/>
            </a:pPr>
            <a:fld id="{83CE81D0-B786-48D5-94EF-E6C4F7249ABC}" type="datetime1">
              <a:rPr lang="el-GR" altLang="en-US"/>
              <a:pPr>
                <a:defRPr/>
              </a:pPr>
              <a:t>22/10/2021</a:t>
            </a:fld>
            <a:endParaRPr lang="en-US" sz="1800">
              <a:solidFill>
                <a:schemeClr val="tx1"/>
              </a:solidFill>
            </a:endParaRP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Tree>
    <p:extLst>
      <p:ext uri="{BB962C8B-B14F-4D97-AF65-F5344CB8AC3E}">
        <p14:creationId xmlns:p14="http://schemas.microsoft.com/office/powerpoint/2010/main" val="4570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898C-8601-46A2-A058-49B59A2F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BA259-103D-46AD-8DD8-DA0CF22FD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201E-D1CC-4357-9F15-5B50AC112054}"/>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8DF1F1E5-5A64-452B-9CF4-C0853A591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46A4-C222-4380-9086-99FEC0206FE8}"/>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95320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6857-E8FD-4652-8C61-6FC768E2C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357A2-C335-4E71-82C2-EE377D477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D0789-7B6D-47F7-8428-09B4C0F020BB}"/>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8D68E329-D24A-43B9-909E-A80FB755E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1C51-BA1C-4C83-86C7-114F048315F1}"/>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12602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79EA-39DB-485C-A9AD-7A9D11338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33E48-A586-44C8-96B4-D3D97F27B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3307C-C7F1-4061-B38B-F690D6A20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3ABBF-AB82-444B-B6E7-C748F8FE3324}"/>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6" name="Footer Placeholder 5">
            <a:extLst>
              <a:ext uri="{FF2B5EF4-FFF2-40B4-BE49-F238E27FC236}">
                <a16:creationId xmlns:a16="http://schemas.microsoft.com/office/drawing/2014/main" id="{BA082D16-900D-487A-B53F-639C7B6EF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731F7-E242-4762-B8D6-D9F75DF0CA85}"/>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84814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F6D5-DDFA-4641-8B1F-1C3AEC04D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3AF21-DE78-432F-9D39-26B2ADD82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0131F-9CB4-4CD8-AEE4-8D0D75EB5A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D9F7C-5C8C-4070-8845-DC52E1463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0F5CD-C049-4F00-B8BB-F96C763A2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9E3F8-EDD1-4131-9690-ECED6C469076}"/>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8" name="Footer Placeholder 7">
            <a:extLst>
              <a:ext uri="{FF2B5EF4-FFF2-40B4-BE49-F238E27FC236}">
                <a16:creationId xmlns:a16="http://schemas.microsoft.com/office/drawing/2014/main" id="{B753229B-2538-4C3B-8360-3905DC17CC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D26A8-8B4E-4022-9C1F-7A41B544066A}"/>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97900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2AAF-D250-4D77-954A-BB89D4C2E3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B0DC76-541A-484B-8408-D0365DEDE3F2}"/>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4" name="Footer Placeholder 3">
            <a:extLst>
              <a:ext uri="{FF2B5EF4-FFF2-40B4-BE49-F238E27FC236}">
                <a16:creationId xmlns:a16="http://schemas.microsoft.com/office/drawing/2014/main" id="{F15F662C-1E7E-4308-BF07-2327CC8FE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F93A6B-8B40-4EDB-8562-05A17A60EF0E}"/>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59929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A04C7-AB3F-4A7A-A5F2-4923074F8D67}"/>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3" name="Footer Placeholder 2">
            <a:extLst>
              <a:ext uri="{FF2B5EF4-FFF2-40B4-BE49-F238E27FC236}">
                <a16:creationId xmlns:a16="http://schemas.microsoft.com/office/drawing/2014/main" id="{3F460338-EB42-42CC-8CD0-0112D9BE2A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155BCA-08A4-4268-98A3-7FEBD5DB31FD}"/>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49642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92C7-B70B-4986-9F32-E289955A6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7655F-0D01-40E5-A68A-40BD60792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1FEDE-1892-44AC-BA6B-C023B0E5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67B49-2C9E-4D72-A6DB-00F17F5807BA}"/>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6" name="Footer Placeholder 5">
            <a:extLst>
              <a:ext uri="{FF2B5EF4-FFF2-40B4-BE49-F238E27FC236}">
                <a16:creationId xmlns:a16="http://schemas.microsoft.com/office/drawing/2014/main" id="{42CE0386-C558-49EE-A6FB-8CCDF1087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F1E8A-4906-48C8-8684-B30B3F6776B2}"/>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4236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9689-6220-4722-BDAF-2513BB3F3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A9340-6A71-434F-AFCF-C3C6BA95D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2EB91-7632-434D-82E2-28196BFE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5AAEE-4C56-4E6A-B5C4-5607A5F629CD}"/>
              </a:ext>
            </a:extLst>
          </p:cNvPr>
          <p:cNvSpPr>
            <a:spLocks noGrp="1"/>
          </p:cNvSpPr>
          <p:nvPr>
            <p:ph type="dt" sz="half" idx="10"/>
          </p:nvPr>
        </p:nvSpPr>
        <p:spPr/>
        <p:txBody>
          <a:bodyPr/>
          <a:lstStyle/>
          <a:p>
            <a:fld id="{96995D79-9018-4AD3-8F0D-E0AE94F1A69A}" type="datetimeFigureOut">
              <a:rPr lang="en-US" smtClean="0"/>
              <a:t>10/22/2021</a:t>
            </a:fld>
            <a:endParaRPr lang="en-US"/>
          </a:p>
        </p:txBody>
      </p:sp>
      <p:sp>
        <p:nvSpPr>
          <p:cNvPr id="6" name="Footer Placeholder 5">
            <a:extLst>
              <a:ext uri="{FF2B5EF4-FFF2-40B4-BE49-F238E27FC236}">
                <a16:creationId xmlns:a16="http://schemas.microsoft.com/office/drawing/2014/main" id="{A6AEBA23-35EE-4417-ABC2-ADF2CDEFB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799E8-273B-4627-8377-BDF9E9E24A33}"/>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90679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89F30-0BD5-4064-9D35-7E1BD7875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7BF83-E72B-4FAA-9AA5-09F6D2417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E91B8-5914-47CC-9029-671D81AEA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95D79-9018-4AD3-8F0D-E0AE94F1A69A}" type="datetimeFigureOut">
              <a:rPr lang="en-US" smtClean="0"/>
              <a:t>10/22/2021</a:t>
            </a:fld>
            <a:endParaRPr lang="en-US"/>
          </a:p>
        </p:txBody>
      </p:sp>
      <p:sp>
        <p:nvSpPr>
          <p:cNvPr id="5" name="Footer Placeholder 4">
            <a:extLst>
              <a:ext uri="{FF2B5EF4-FFF2-40B4-BE49-F238E27FC236}">
                <a16:creationId xmlns:a16="http://schemas.microsoft.com/office/drawing/2014/main" id="{AC06C3D4-E656-43AB-9A27-7D77089F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91B35-CE9E-469C-862E-2C8D394FE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93D43-35F6-40CC-A6E7-D12B7EAAD229}" type="slidenum">
              <a:rPr lang="en-US" smtClean="0"/>
              <a:t>‹#›</a:t>
            </a:fld>
            <a:endParaRPr lang="en-US"/>
          </a:p>
        </p:txBody>
      </p:sp>
    </p:spTree>
    <p:extLst>
      <p:ext uri="{BB962C8B-B14F-4D97-AF65-F5344CB8AC3E}">
        <p14:creationId xmlns:p14="http://schemas.microsoft.com/office/powerpoint/2010/main" val="251313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elearn.archives-ouvertes.fr/hal-01206700/document"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www.ejel.org/" TargetMode="External"/><Relationship Id="rId2" Type="http://schemas.openxmlformats.org/officeDocument/2006/relationships/hyperlink" Target="http://www.ieeetclt.org/content/bulletin-14-4" TargetMode="External"/><Relationship Id="rId1" Type="http://schemas.openxmlformats.org/officeDocument/2006/relationships/slideLayout" Target="../slideLayouts/slideLayout2.xml"/><Relationship Id="rId4" Type="http://schemas.openxmlformats.org/officeDocument/2006/relationships/hyperlink" Target="https://brill.com/view/title/557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c.europa.eu/research/swafs/pdf/pub_science_education/KI-NA-26-893-EN-N.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hyperlink" Target="http://www.iiisci.org/journal/sci/Contents.asp?var=&amp;Previous=ISS170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tiff"/><Relationship Id="rId1" Type="http://schemas.openxmlformats.org/officeDocument/2006/relationships/slideLayout" Target="../slideLayouts/slideLayout7.xml"/><Relationship Id="rId6" Type="http://schemas.openxmlformats.org/officeDocument/2006/relationships/hyperlink" Target="https://link.springer.com/article/10.1186/s40594-020-00223-6" TargetMode="External"/><Relationship Id="rId5" Type="http://schemas.openxmlformats.org/officeDocument/2006/relationships/hyperlink" Target="https://doi.org/10.1186/s40594-020-00223-6"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C%CE%B1%CE%B8%CE%B7%CF%84%CE%AE%CF%82" TargetMode="External"/><Relationship Id="rId2" Type="http://schemas.openxmlformats.org/officeDocument/2006/relationships/hyperlink" Target="https://el.wikipedia.org/wiki/%CE%A3%CF%85%CE%BC%CF%80%CE%B5%CF%81%CE%B9%CF%86%CE%BF%CF%81%CE%B9%CF%83%CE%BC%CF%8C%CF%82" TargetMode="External"/><Relationship Id="rId1" Type="http://schemas.openxmlformats.org/officeDocument/2006/relationships/slideLayout" Target="../slideLayouts/slideLayout2.xml"/><Relationship Id="rId4" Type="http://schemas.openxmlformats.org/officeDocument/2006/relationships/hyperlink" Target="https://el.wikipedia.org/wiki/Tabula_ras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hyperlink" Target="https://www.youtube.com/watch?v=B7jpIclleM4&amp;fbclid=IwAR07jhBScZt2GO5MnkLlyN9VslioS7zEJV0jk9Q9tY8ZIdIstQt3HdkRrkA"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hyperlink" Target="http://tagul.com/" TargetMode="External"/><Relationship Id="rId13" Type="http://schemas.openxmlformats.org/officeDocument/2006/relationships/image" Target="../media/image36.jpg"/><Relationship Id="rId3" Type="http://schemas.openxmlformats.org/officeDocument/2006/relationships/image" Target="../media/image2.png"/><Relationship Id="rId7" Type="http://schemas.openxmlformats.org/officeDocument/2006/relationships/hyperlink" Target="http://www.tagxedo.com/" TargetMode="External"/><Relationship Id="rId12" Type="http://schemas.openxmlformats.org/officeDocument/2006/relationships/hyperlink" Target="http://www.mindomo.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wordle.net/" TargetMode="External"/><Relationship Id="rId11" Type="http://schemas.openxmlformats.org/officeDocument/2006/relationships/hyperlink" Target="http://www.mindmeister.com/" TargetMode="External"/><Relationship Id="rId5" Type="http://schemas.openxmlformats.org/officeDocument/2006/relationships/hyperlink" Target="http://www.dipity.com/" TargetMode="External"/><Relationship Id="rId10" Type="http://schemas.openxmlformats.org/officeDocument/2006/relationships/hyperlink" Target="http://www.text2mindmap.com/" TargetMode="External"/><Relationship Id="rId4" Type="http://schemas.openxmlformats.org/officeDocument/2006/relationships/hyperlink" Target="http://timerime.com/en/" TargetMode="External"/><Relationship Id="rId9" Type="http://schemas.openxmlformats.org/officeDocument/2006/relationships/hyperlink" Target="http://www.spicynodes.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hyperlink" Target="http://www.scientix.eu/resources/details?resourceId=21859" TargetMode="External"/><Relationship Id="rId5" Type="http://schemas.openxmlformats.org/officeDocument/2006/relationships/image" Target="../media/image40.jpeg"/><Relationship Id="rId10" Type="http://schemas.openxmlformats.org/officeDocument/2006/relationships/hyperlink" Target="http://www.scientix.eu/resources/details?resourceId=21860" TargetMode="External"/><Relationship Id="rId4" Type="http://schemas.openxmlformats.org/officeDocument/2006/relationships/image" Target="../media/image39.jpeg"/><Relationship Id="rId9" Type="http://schemas.openxmlformats.org/officeDocument/2006/relationships/hyperlink" Target="http://www.desci.eu/wp-content/uploads/2018/07/GR_DESCI_Evaluation_Toolkit_v1.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guninetwork.org/report/higher-education-world-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l.wikipedia.org/w/index.php?title=%CE%9C%CE%B5%CF%84%CE%B1%CE%B3%CE%BD%CF%8E%CF%83%CE%B7&amp;action=edit&amp;redlink=1"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esc.europa.eu/en/documents/rocard-report-science-education-now-new-pedagogy-future-europe"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C96A-31C4-4C05-8CD1-4C9616122418}"/>
              </a:ext>
            </a:extLst>
          </p:cNvPr>
          <p:cNvSpPr>
            <a:spLocks noGrp="1"/>
          </p:cNvSpPr>
          <p:nvPr>
            <p:ph type="ctrTitle"/>
          </p:nvPr>
        </p:nvSpPr>
        <p:spPr>
          <a:xfrm>
            <a:off x="1445257" y="813409"/>
            <a:ext cx="9144000" cy="2599502"/>
          </a:xfrm>
        </p:spPr>
        <p:txBody>
          <a:bodyPr>
            <a:normAutofit/>
          </a:bodyPr>
          <a:lstStyle/>
          <a:p>
            <a:r>
              <a:rPr lang="el-GR" sz="4000" b="1" dirty="0"/>
              <a:t>Νέες εξελίξεις στις Θεωρίες Μάθησης: Από τη διερεύνηση στη Δημιουργικότητα, την Ενσώματη Μάθηση και την </a:t>
            </a:r>
            <a:r>
              <a:rPr lang="el-GR" sz="4000" b="1" dirty="0" err="1"/>
              <a:t>Κοινωνικο</a:t>
            </a:r>
            <a:r>
              <a:rPr lang="el-GR" sz="4000" b="1" dirty="0"/>
              <a:t>-συναισθηματική Νοημοσύνη</a:t>
            </a:r>
            <a:endParaRPr lang="en-US" sz="4000" b="1" dirty="0"/>
          </a:p>
        </p:txBody>
      </p:sp>
      <p:sp>
        <p:nvSpPr>
          <p:cNvPr id="3" name="Subtitle 2">
            <a:extLst>
              <a:ext uri="{FF2B5EF4-FFF2-40B4-BE49-F238E27FC236}">
                <a16:creationId xmlns:a16="http://schemas.microsoft.com/office/drawing/2014/main" id="{B9BE0567-0AD6-4078-B519-771753C5CB1F}"/>
              </a:ext>
            </a:extLst>
          </p:cNvPr>
          <p:cNvSpPr>
            <a:spLocks noGrp="1"/>
          </p:cNvSpPr>
          <p:nvPr>
            <p:ph type="subTitle" idx="1"/>
          </p:nvPr>
        </p:nvSpPr>
        <p:spPr>
          <a:xfrm>
            <a:off x="1481036" y="3718466"/>
            <a:ext cx="9144000" cy="1655762"/>
          </a:xfrm>
        </p:spPr>
        <p:txBody>
          <a:bodyPr>
            <a:normAutofit/>
          </a:bodyPr>
          <a:lstStyle/>
          <a:p>
            <a:r>
              <a:rPr lang="el-GR" sz="1800" b="1" dirty="0"/>
              <a:t>Σμυρναίου, Ζαχαρούλα, </a:t>
            </a:r>
          </a:p>
          <a:p>
            <a:r>
              <a:rPr lang="el-GR" sz="1800" b="1" dirty="0" err="1"/>
              <a:t>Αναπλ</a:t>
            </a:r>
            <a:r>
              <a:rPr lang="el-GR" sz="1800" b="1"/>
              <a:t>.  </a:t>
            </a:r>
            <a:r>
              <a:rPr lang="el-GR" sz="1800" b="1" dirty="0"/>
              <a:t>Καθηγήτρια, Παιδαγωγικό Τμήμα Δευτεροβάθμιας Εκπαίδευσης, Εθνικό και Καποδιστριακό Πανεπιστήμιο Αθηνών</a:t>
            </a:r>
          </a:p>
          <a:p>
            <a:r>
              <a:rPr lang="el-GR" sz="1800" b="1" dirty="0"/>
              <a:t>zsmyrnaiou@eds.uoa.gr</a:t>
            </a:r>
          </a:p>
          <a:p>
            <a:endParaRPr lang="en-US" dirty="0"/>
          </a:p>
        </p:txBody>
      </p:sp>
      <p:pic>
        <p:nvPicPr>
          <p:cNvPr id="5" name="Picture 6" descr="Ινστιτούτο Εκπαιδευτικής Πολιτικ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7"/>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257" y="5773738"/>
            <a:ext cx="10048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7033019" y="6206886"/>
            <a:ext cx="4540410" cy="369332"/>
          </a:xfrm>
          <a:prstGeom prst="rect">
            <a:avLst/>
          </a:prstGeom>
        </p:spPr>
        <p:txBody>
          <a:bodyPr wrap="non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600" dirty="0">
              <a:solidFill>
                <a:srgbClr val="002060"/>
              </a:solidFill>
              <a:cs typeface="Calibri" pitchFamily="34" charset="0"/>
            </a:endParaRPr>
          </a:p>
        </p:txBody>
      </p:sp>
      <p:pic>
        <p:nvPicPr>
          <p:cNvPr id="9" name="Google Shape;90;p1"/>
          <p:cNvPicPr preferRelativeResize="0"/>
          <p:nvPr/>
        </p:nvPicPr>
        <p:blipFill rotWithShape="1">
          <a:blip r:embed="rId4">
            <a:alphaModFix/>
          </a:blip>
          <a:srcRect/>
          <a:stretch/>
        </p:blipFill>
        <p:spPr>
          <a:xfrm>
            <a:off x="0" y="0"/>
            <a:ext cx="2606722" cy="1201003"/>
          </a:xfrm>
          <a:prstGeom prst="rect">
            <a:avLst/>
          </a:prstGeom>
          <a:noFill/>
          <a:ln>
            <a:noFill/>
          </a:ln>
        </p:spPr>
      </p:pic>
    </p:spTree>
    <p:extLst>
      <p:ext uri="{BB962C8B-B14F-4D97-AF65-F5344CB8AC3E}">
        <p14:creationId xmlns:p14="http://schemas.microsoft.com/office/powerpoint/2010/main" val="3318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5880" y="492369"/>
            <a:ext cx="9628920" cy="1055077"/>
          </a:xfrm>
        </p:spPr>
        <p:txBody>
          <a:bodyPr>
            <a:normAutofit/>
          </a:bodyPr>
          <a:lstStyle/>
          <a:p>
            <a:r>
              <a:rPr lang="el-GR" b="1" i="1" dirty="0"/>
              <a:t>Ο Κύκλος Διερεύνησης του</a:t>
            </a:r>
            <a:r>
              <a:rPr lang="en-US" b="1" i="1" dirty="0"/>
              <a:t> RECOIL</a:t>
            </a:r>
            <a:br>
              <a:rPr lang="el-GR" b="1" i="1" dirty="0"/>
            </a:br>
            <a:endParaRPr lang="el-GR" dirty="0"/>
          </a:p>
        </p:txBody>
      </p:sp>
      <p:sp>
        <p:nvSpPr>
          <p:cNvPr id="3" name="Θέση περιεχομένου 2"/>
          <p:cNvSpPr>
            <a:spLocks noGrp="1"/>
          </p:cNvSpPr>
          <p:nvPr>
            <p:ph type="body" sz="half" idx="2"/>
          </p:nvPr>
        </p:nvSpPr>
        <p:spPr>
          <a:xfrm>
            <a:off x="804619" y="1430214"/>
            <a:ext cx="5911044" cy="5146432"/>
          </a:xfrm>
        </p:spPr>
        <p:txBody>
          <a:bodyPr>
            <a:noAutofit/>
          </a:bodyPr>
          <a:lstStyle/>
          <a:p>
            <a:r>
              <a:rPr lang="el-GR" sz="2200" dirty="0"/>
              <a:t>Η έρευνα/εργασία σε εμπειρικά δεδομένα περιλαμβάνει τη </a:t>
            </a:r>
            <a:r>
              <a:rPr lang="el-GR" sz="2200" b="1" dirty="0"/>
              <a:t>συλλογή δεδομένων</a:t>
            </a:r>
            <a:r>
              <a:rPr lang="el-GR" sz="2200" dirty="0"/>
              <a:t>, την </a:t>
            </a:r>
            <a:r>
              <a:rPr lang="el-GR" sz="2200" b="1" dirty="0"/>
              <a:t>ανάλυση δεδομένων </a:t>
            </a:r>
            <a:r>
              <a:rPr lang="el-GR" sz="2200" dirty="0"/>
              <a:t>και τα </a:t>
            </a:r>
            <a:r>
              <a:rPr lang="el-GR" sz="2200" b="1" dirty="0"/>
              <a:t>συμπεράσματα</a:t>
            </a:r>
            <a:r>
              <a:rPr lang="el-GR" sz="2200" dirty="0"/>
              <a:t>. </a:t>
            </a:r>
          </a:p>
          <a:p>
            <a:r>
              <a:rPr lang="el-GR" sz="2200" dirty="0"/>
              <a:t>Παρόλο που πολλές εκδοχές του κύκλου έρευνας έχουν παρουσιαστεί από διάφορους συγγραφείς, στην </a:t>
            </a:r>
            <a:r>
              <a:rPr lang="el-GR" sz="2200" b="1" dirty="0" err="1"/>
              <a:t>ανακαλυπτική</a:t>
            </a:r>
            <a:r>
              <a:rPr lang="el-GR" sz="2200" dirty="0"/>
              <a:t> μάθηση, βασικά βασίζονται σε έναν βασικό κύκλο στον οποίο υπάρχει χώρος για δημιουργία </a:t>
            </a:r>
            <a:r>
              <a:rPr lang="el-GR" sz="2200" b="1" dirty="0"/>
              <a:t>υπόθεσης, πειραματισμό και συμπέρασμα</a:t>
            </a:r>
            <a:r>
              <a:rPr lang="el-GR" sz="2200" dirty="0"/>
              <a:t>. </a:t>
            </a:r>
          </a:p>
          <a:p>
            <a:r>
              <a:rPr lang="el-GR" sz="2200" dirty="0"/>
              <a:t>Εκτός από αυτόν τον βασικό κύκλο, υπάρχει ένας χώρος </a:t>
            </a:r>
            <a:r>
              <a:rPr lang="el-GR" sz="2200" b="1" dirty="0"/>
              <a:t>προσανατολισμού</a:t>
            </a:r>
            <a:r>
              <a:rPr lang="el-GR" sz="2200" dirty="0"/>
              <a:t> για τον </a:t>
            </a:r>
            <a:r>
              <a:rPr lang="el-GR" sz="2200" b="1" dirty="0"/>
              <a:t>εντοπισμό σημαντικών εννοιών </a:t>
            </a:r>
            <a:r>
              <a:rPr lang="el-GR" sz="2200" dirty="0"/>
              <a:t> και για τη </a:t>
            </a:r>
            <a:r>
              <a:rPr lang="el-GR" sz="2200" b="1" dirty="0"/>
              <a:t>δημιουργία αρχικών ιδεών</a:t>
            </a:r>
            <a:r>
              <a:rPr lang="el-GR" sz="2200" dirty="0"/>
              <a:t>, καθώς και για την </a:t>
            </a:r>
            <a:r>
              <a:rPr lang="el-GR" sz="2200" b="1" dirty="0"/>
              <a:t>υποβολή εκθέσεων,</a:t>
            </a:r>
            <a:r>
              <a:rPr lang="el-GR" sz="2200" dirty="0"/>
              <a:t> την </a:t>
            </a:r>
            <a:r>
              <a:rPr lang="el-GR" sz="2200" b="1" dirty="0"/>
              <a:t>αξιολόγηση,</a:t>
            </a:r>
            <a:r>
              <a:rPr lang="el-GR" sz="2200" dirty="0"/>
              <a:t> την </a:t>
            </a:r>
            <a:r>
              <a:rPr lang="el-GR" sz="2200" b="1" dirty="0"/>
              <a:t>ενοποίηση</a:t>
            </a:r>
            <a:r>
              <a:rPr lang="el-GR" sz="2200" dirty="0"/>
              <a:t> των αποτελεσμάτων όπως και για τον </a:t>
            </a:r>
            <a:r>
              <a:rPr lang="el-GR" sz="2200" b="1" dirty="0" err="1"/>
              <a:t>αναστοχασμό</a:t>
            </a:r>
            <a:r>
              <a:rPr lang="el-GR" sz="2200" dirty="0"/>
              <a:t> .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985" y="1302886"/>
            <a:ext cx="3152633" cy="239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5" y="30707"/>
            <a:ext cx="2212379" cy="52544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937" y="3944204"/>
            <a:ext cx="4617093" cy="278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48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6958" y="2045314"/>
            <a:ext cx="5301705" cy="566382"/>
          </a:xfrm>
        </p:spPr>
        <p:txBody>
          <a:bodyPr>
            <a:normAutofit fontScale="90000"/>
          </a:bodyPr>
          <a:lstStyle/>
          <a:p>
            <a:br>
              <a:rPr lang="el-GR" b="1" dirty="0"/>
            </a:br>
            <a:r>
              <a:rPr lang="el-GR" b="1" dirty="0"/>
              <a:t>Μοντελοποίηση</a:t>
            </a:r>
            <a:r>
              <a:rPr lang="en-US" b="1" dirty="0"/>
              <a:t> </a:t>
            </a:r>
            <a:r>
              <a:rPr lang="el-GR" b="1" dirty="0"/>
              <a:t>και λογισμικά μοντελοποίησης</a:t>
            </a:r>
            <a:r>
              <a:rPr lang="en-US" b="1" dirty="0"/>
              <a:t> </a:t>
            </a:r>
            <a:r>
              <a:rPr lang="el-GR" b="1" dirty="0"/>
              <a:t>   </a:t>
            </a:r>
          </a:p>
        </p:txBody>
      </p:sp>
      <p:sp>
        <p:nvSpPr>
          <p:cNvPr id="4" name="Θέση κειμένου 3"/>
          <p:cNvSpPr>
            <a:spLocks noGrp="1"/>
          </p:cNvSpPr>
          <p:nvPr>
            <p:ph type="body" sz="half" idx="2"/>
          </p:nvPr>
        </p:nvSpPr>
        <p:spPr>
          <a:xfrm>
            <a:off x="689662" y="2791640"/>
            <a:ext cx="10597036" cy="3811588"/>
          </a:xfrm>
        </p:spPr>
        <p:txBody>
          <a:bodyPr>
            <a:normAutofit/>
          </a:bodyPr>
          <a:lstStyle/>
          <a:p>
            <a:r>
              <a:rPr lang="el-GR" altLang="el-GR" sz="2400" dirty="0">
                <a:latin typeface="Times New Roman" pitchFamily="18" charset="0"/>
              </a:rPr>
              <a:t>Οι άνθρωποι στην προσπάθειά τους </a:t>
            </a:r>
          </a:p>
          <a:p>
            <a:pPr lvl="1"/>
            <a:r>
              <a:rPr lang="el-GR" altLang="el-GR" sz="2000" dirty="0">
                <a:latin typeface="Times New Roman" pitchFamily="18" charset="0"/>
              </a:rPr>
              <a:t>να κατανοήσουν τον κόσμο, </a:t>
            </a:r>
          </a:p>
          <a:p>
            <a:pPr lvl="1"/>
            <a:r>
              <a:rPr lang="el-GR" altLang="el-GR" sz="2000" dirty="0">
                <a:latin typeface="Times New Roman" pitchFamily="18" charset="0"/>
              </a:rPr>
              <a:t>να ερμηνεύσουν τα διάφορα φαινόμενα, </a:t>
            </a:r>
          </a:p>
          <a:p>
            <a:pPr lvl="1"/>
            <a:r>
              <a:rPr lang="el-GR" altLang="el-GR" sz="2000" dirty="0">
                <a:latin typeface="Times New Roman" pitchFamily="18" charset="0"/>
              </a:rPr>
              <a:t>να κάνουν προβλέψεις για τη συμπεριφορά διαφόρων συστημάτων </a:t>
            </a:r>
          </a:p>
          <a:p>
            <a:pPr lvl="1"/>
            <a:r>
              <a:rPr lang="el-GR" altLang="el-GR" sz="2000" dirty="0">
                <a:latin typeface="Times New Roman" pitchFamily="18" charset="0"/>
              </a:rPr>
              <a:t>αλλά και για να ενεργήσουν πάνω σε αυτά, </a:t>
            </a:r>
          </a:p>
          <a:p>
            <a:r>
              <a:rPr lang="el-GR" altLang="el-GR" sz="2400" dirty="0">
                <a:latin typeface="Times New Roman" pitchFamily="18" charset="0"/>
              </a:rPr>
              <a:t>επιστρατεύουν </a:t>
            </a:r>
            <a:endParaRPr lang="en-US" altLang="el-GR" sz="2400" dirty="0">
              <a:latin typeface="Times New Roman" pitchFamily="18" charset="0"/>
            </a:endParaRPr>
          </a:p>
          <a:p>
            <a:pPr lvl="1"/>
            <a:r>
              <a:rPr lang="el-GR" altLang="el-GR" sz="2000" dirty="0">
                <a:latin typeface="Times New Roman" pitchFamily="18" charset="0"/>
              </a:rPr>
              <a:t>τις συμβολικές, παραστατικές και δημιουργικές τους ικανότητες δημιουργώντας πραγματικά ή συμβολικά κατασκευάσματα που μιμούνται ή αναπαριστούν – σε μια ιδεατή μορφή – στοιχεία ή πτυχές της πραγματικότητας (Ράπτης &amp; Ράπτη, 2001). </a:t>
            </a:r>
            <a:endParaRPr lang="en-US" altLang="el-GR" sz="2000" dirty="0">
              <a:latin typeface="Times New Roman" pitchFamily="18" charset="0"/>
            </a:endParaRPr>
          </a:p>
          <a:p>
            <a:r>
              <a:rPr lang="el-GR" altLang="el-GR" sz="2400" dirty="0">
                <a:latin typeface="Times New Roman" pitchFamily="18" charset="0"/>
              </a:rPr>
              <a:t>Τα κατασκευάσματα αυτά ονομάζονται μοντέλα</a:t>
            </a:r>
          </a:p>
          <a:p>
            <a:endParaRPr lang="el-GR"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027" y="123516"/>
            <a:ext cx="5654746" cy="220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descr="jugg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49"/>
            <a:ext cx="1862177" cy="138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7" descr="C:\Program Files\Wanadoo\Utilisateur1\Roula\thèse\Images_thèse\ModSpace.bmp"/>
          <p:cNvSpPr>
            <a:spLocks noChangeArrowheads="1"/>
          </p:cNvSpPr>
          <p:nvPr/>
        </p:nvSpPr>
        <p:spPr bwMode="auto">
          <a:xfrm>
            <a:off x="8575367" y="2734455"/>
            <a:ext cx="3107117" cy="2083205"/>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l-GR" sz="4000" b="1" dirty="0">
                <a:solidFill>
                  <a:srgbClr val="000066"/>
                </a:solidFill>
                <a:latin typeface="Bookman Old Style" pitchFamily="18" charset="0"/>
                <a:cs typeface="Times New Roman" pitchFamily="18" charset="0"/>
              </a:rPr>
              <a:t>Models </a:t>
            </a:r>
            <a:endParaRPr lang="fr-FR" altLang="el-GR" sz="4000" b="1" dirty="0">
              <a:solidFill>
                <a:srgbClr val="000066"/>
              </a:solidFill>
              <a:latin typeface="Bookman Old Style" pitchFamily="18" charset="0"/>
              <a:cs typeface="Times New Roman" pitchFamily="18" charset="0"/>
            </a:endParaRPr>
          </a:p>
        </p:txBody>
      </p:sp>
      <p:grpSp>
        <p:nvGrpSpPr>
          <p:cNvPr id="7" name="Group 8"/>
          <p:cNvGrpSpPr>
            <a:grpSpLocks/>
          </p:cNvGrpSpPr>
          <p:nvPr/>
        </p:nvGrpSpPr>
        <p:grpSpPr bwMode="auto">
          <a:xfrm>
            <a:off x="1862177" y="-64228"/>
            <a:ext cx="1583139" cy="1383315"/>
            <a:chOff x="1766" y="2268"/>
            <a:chExt cx="1610" cy="1401"/>
          </a:xfrm>
        </p:grpSpPr>
        <p:sp>
          <p:nvSpPr>
            <p:cNvPr id="8" name="Text Box 9"/>
            <p:cNvSpPr txBox="1">
              <a:spLocks noChangeArrowheads="1"/>
            </p:cNvSpPr>
            <p:nvPr/>
          </p:nvSpPr>
          <p:spPr bwMode="auto">
            <a:xfrm>
              <a:off x="1766" y="2304"/>
              <a:ext cx="1594" cy="1365"/>
            </a:xfrm>
            <a:prstGeom prst="rect">
              <a:avLst/>
            </a:prstGeom>
            <a:solidFill>
              <a:srgbClr val="FFFFFF"/>
            </a:solidFill>
            <a:ln w="9525">
              <a:solidFill>
                <a:srgbClr val="FFCC99"/>
              </a:solidFill>
              <a:miter lim="800000"/>
              <a:headEnd/>
              <a:tailEnd/>
            </a:ln>
            <a:effectLst>
              <a:outerShdw dist="71842" dir="2700000" algn="ctr" rotWithShape="0">
                <a:srgbClr val="808080"/>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l-GR" altLang="el-GR" sz="1200"/>
            </a:p>
          </p:txBody>
        </p:sp>
        <p:pic>
          <p:nvPicPr>
            <p:cNvPr id="9" name="Picture 10" descr="ModellingSpa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68"/>
              <a:ext cx="1600" cy="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8 - Εικόνα" descr="metafora_logo_horizontal"/>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1635" y="5800758"/>
            <a:ext cx="2594579" cy="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8886597" y="6369671"/>
            <a:ext cx="2484655" cy="369332"/>
          </a:xfrm>
          <a:prstGeom prst="rect">
            <a:avLst/>
          </a:prstGeom>
        </p:spPr>
        <p:txBody>
          <a:bodyPr wrap="none">
            <a:spAutoFit/>
          </a:bodyPr>
          <a:lstStyle/>
          <a:p>
            <a:r>
              <a:rPr lang="en-US" b="1" dirty="0"/>
              <a:t>The Alpine </a:t>
            </a:r>
            <a:r>
              <a:rPr lang="en-US" b="1" dirty="0" err="1"/>
              <a:t>Rendez-Vous</a:t>
            </a:r>
            <a:endParaRPr lang="el-GR" dirty="0"/>
          </a:p>
        </p:txBody>
      </p:sp>
      <p:pic>
        <p:nvPicPr>
          <p:cNvPr id="2052" name="Picture 4" descr="Conference abstra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316" y="1"/>
            <a:ext cx="1509779" cy="141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hlink"/>
                </a:solidFill>
                <a:latin typeface="Bookman Old Style" pitchFamily="18" charset="0"/>
                <a:cs typeface="Times New Roman" charset="0"/>
              </a:rPr>
              <a:t>Συνθετικός διερευνητικός κύκλος </a:t>
            </a:r>
            <a:endParaRPr lang="el-GR" b="1" dirty="0"/>
          </a:p>
        </p:txBody>
      </p:sp>
      <p:sp>
        <p:nvSpPr>
          <p:cNvPr id="3" name="Θέση περιεχομένου 2"/>
          <p:cNvSpPr>
            <a:spLocks noGrp="1"/>
          </p:cNvSpPr>
          <p:nvPr>
            <p:ph sz="half" idx="1"/>
          </p:nvPr>
        </p:nvSpPr>
        <p:spPr/>
        <p:txBody>
          <a:bodyPr>
            <a:normAutofit fontScale="70000" lnSpcReduction="20000"/>
          </a:bodyPr>
          <a:lstStyle/>
          <a:p>
            <a:r>
              <a:rPr lang="el-GR" dirty="0"/>
              <a:t>Οι </a:t>
            </a:r>
            <a:r>
              <a:rPr lang="el-GR" dirty="0" err="1"/>
              <a:t>Pedaste</a:t>
            </a:r>
            <a:r>
              <a:rPr lang="el-GR" dirty="0"/>
              <a:t> κα. (2015) επικεντρώνεται στον εντοπισμό και τη σύνοψη των βασικών χαρακτηριστικών της μάθησης με βάση την διερεύνηση - μέσω μιας συστηματικής βιβλιογραφικής επισκόπησης και αναπτύσσει έναν συνθετικό κύκλο έρευνας που συνδυάζει τα πλεονεκτήματα των υπαρχόντων μαθησιακών πλαισίων έρευνας. Μια ανάλυση των άρθρων κατέληξε στον εντοπισμό πέντε διαφορετικών γενικών φάσεων έρευνας: </a:t>
            </a:r>
            <a:r>
              <a:rPr lang="el-GR" b="1" dirty="0"/>
              <a:t>Προσανατολισμός, </a:t>
            </a:r>
            <a:r>
              <a:rPr lang="el-GR" b="1" dirty="0" err="1"/>
              <a:t>Έννοιοδότηση</a:t>
            </a:r>
            <a:r>
              <a:rPr lang="el-GR" b="1" dirty="0"/>
              <a:t>, Έρευνα, Συμπέρασμα και Συζήτηση</a:t>
            </a:r>
            <a:r>
              <a:rPr lang="el-GR" dirty="0"/>
              <a:t>. Μερικές από αυτές τις φάσεις χωρίζονται σε </a:t>
            </a:r>
            <a:r>
              <a:rPr lang="el-GR" dirty="0" err="1"/>
              <a:t>υπο</a:t>
            </a:r>
            <a:r>
              <a:rPr lang="el-GR" dirty="0"/>
              <a:t>-φάσεις. Συγκεκριμένα, η φάση της </a:t>
            </a:r>
            <a:r>
              <a:rPr lang="el-GR" dirty="0" err="1"/>
              <a:t>εννοιοδότησης</a:t>
            </a:r>
            <a:r>
              <a:rPr lang="el-GR" dirty="0"/>
              <a:t> χωρίζεται σε δύο (εναλλακτικές) </a:t>
            </a:r>
            <a:r>
              <a:rPr lang="el-GR" dirty="0" err="1"/>
              <a:t>υπο</a:t>
            </a:r>
            <a:r>
              <a:rPr lang="el-GR" dirty="0"/>
              <a:t>-φάσεις, τη δημιουργία ερωτήσεων και την υπόθεση</a:t>
            </a:r>
            <a:endParaRPr lang="en-US" dirty="0"/>
          </a:p>
          <a:p>
            <a:r>
              <a:rPr lang="en-US" dirty="0">
                <a:hlinkClick r:id="rId2"/>
              </a:rPr>
              <a:t>https://telearn.archives-ouvertes.fr/hal-01206700/document</a:t>
            </a:r>
            <a:endParaRPr lang="el-GR"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162355"/>
            <a:ext cx="5181600" cy="367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ntroduction to Inqui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3" y="50722"/>
            <a:ext cx="918714" cy="85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210018"/>
            <a:ext cx="7886700" cy="1029721"/>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1239738"/>
            <a:ext cx="10945505" cy="5515903"/>
          </a:xfrm>
        </p:spPr>
        <p:txBody>
          <a:bodyPr>
            <a:normAutofit fontScale="55000" lnSpcReduction="20000"/>
          </a:bodyPr>
          <a:lstStyle/>
          <a:p>
            <a:r>
              <a:rPr lang="en-US" dirty="0"/>
              <a:t> </a:t>
            </a:r>
            <a:r>
              <a:rPr lang="pt-PT" dirty="0"/>
              <a:t>Smyrnaiou, Z. &amp; Weil-Barais, A. (2005). </a:t>
            </a:r>
            <a:r>
              <a:rPr lang="fr-FR" dirty="0"/>
              <a:t>Évaluation cognitive d’un logiciel de modélisation auprès d’élèves de collège, </a:t>
            </a:r>
            <a:r>
              <a:rPr lang="fr-FR" dirty="0" err="1"/>
              <a:t>Didaskalia</a:t>
            </a:r>
            <a:r>
              <a:rPr lang="fr-FR" dirty="0"/>
              <a:t>, nº 27, Décembre, pp. 133-149.</a:t>
            </a:r>
            <a:endParaRPr lang="el-GR" dirty="0"/>
          </a:p>
          <a:p>
            <a:pPr lvl="0"/>
            <a:r>
              <a:rPr lang="fr-FR" dirty="0" err="1"/>
              <a:t>Smyrnaiou</a:t>
            </a:r>
            <a:r>
              <a:rPr lang="fr-FR" dirty="0"/>
              <a:t> Z., Politis P., </a:t>
            </a:r>
            <a:r>
              <a:rPr lang="fr-FR" dirty="0" err="1"/>
              <a:t>Dimitracopoulou</a:t>
            </a:r>
            <a:r>
              <a:rPr lang="fr-FR" dirty="0"/>
              <a:t> A. &amp; Komis V. (2005). </a:t>
            </a:r>
            <a:r>
              <a:rPr lang="en-US" dirty="0"/>
              <a:t>The Role of Real and Virtual Experiments in Science Learning. In </a:t>
            </a:r>
            <a:r>
              <a:rPr lang="en-US" dirty="0" err="1"/>
              <a:t>Zacharia</a:t>
            </a:r>
            <a:r>
              <a:rPr lang="en-US" dirty="0"/>
              <a:t> Z. &amp; </a:t>
            </a:r>
            <a:r>
              <a:rPr lang="en-US" dirty="0" err="1"/>
              <a:t>Constantinou</a:t>
            </a:r>
            <a:r>
              <a:rPr lang="en-US" dirty="0"/>
              <a:t> C. (</a:t>
            </a:r>
            <a:r>
              <a:rPr lang="en-US" dirty="0" err="1"/>
              <a:t>Eds</a:t>
            </a:r>
            <a:r>
              <a:rPr lang="en-US" dirty="0"/>
              <a:t>). Integrating New Technologies in Science and Education. The proceedings of the Computer Based Learning in Science,  University of </a:t>
            </a:r>
            <a:r>
              <a:rPr lang="en-US" dirty="0" err="1"/>
              <a:t>Zilina</a:t>
            </a:r>
            <a:r>
              <a:rPr lang="en-US" dirty="0"/>
              <a:t>, Slovakia, pp. 296 - 304.</a:t>
            </a:r>
            <a:endParaRPr lang="el-GR" dirty="0"/>
          </a:p>
          <a:p>
            <a:pPr lvl="0"/>
            <a:r>
              <a:rPr lang="en-US" dirty="0" err="1"/>
              <a:t>Smyrnaiou</a:t>
            </a:r>
            <a:r>
              <a:rPr lang="en-US" dirty="0"/>
              <a:t> Z. &amp; </a:t>
            </a:r>
            <a:r>
              <a:rPr lang="en-US" dirty="0" err="1"/>
              <a:t>Dimitracopoulou</a:t>
            </a:r>
            <a:r>
              <a:rPr lang="en-US" dirty="0"/>
              <a:t> A. (2005). The impact of videos, real objects’ experiments and technology-based modelling primitives on the students’ reasoning during modelling in chemistry and physics, Kaleidoscope Workshop on Computer Supported Inquiry Learning, 18–20 May, Genoa, Italy.</a:t>
            </a:r>
            <a:endParaRPr lang="el-GR" dirty="0"/>
          </a:p>
          <a:p>
            <a:pPr lvl="0"/>
            <a:r>
              <a:rPr lang="pt-PT" dirty="0"/>
              <a:t>Dimitracopoulou A., Orfanos S., Petrou </a:t>
            </a:r>
            <a:r>
              <a:rPr lang="el-GR" dirty="0"/>
              <a:t>Α</a:t>
            </a:r>
            <a:r>
              <a:rPr lang="pt-PT" dirty="0"/>
              <a:t>., Smyrnaiou Z. &amp; Weil-barais </a:t>
            </a:r>
            <a:r>
              <a:rPr lang="el-GR" dirty="0"/>
              <a:t>Α</a:t>
            </a:r>
            <a:r>
              <a:rPr lang="pt-PT" dirty="0"/>
              <a:t>. (2005). </a:t>
            </a:r>
            <a:r>
              <a:rPr lang="en-US" dirty="0"/>
              <a:t>Designing a modelling environment for young students: Underlying researches investigating complementary aspects related to cognitive mechanisms and collaboration in school settings, Kaleidoscope Workshop on Computer Supported Inquiry Learning, Genoa, Italy, 18 – 20 May.</a:t>
            </a:r>
            <a:endParaRPr lang="el-GR" dirty="0"/>
          </a:p>
          <a:p>
            <a:r>
              <a:rPr lang="en-US" dirty="0" err="1"/>
              <a:t>Smyrnaiou</a:t>
            </a:r>
            <a:r>
              <a:rPr lang="en-US" dirty="0"/>
              <a:t>, Z.</a:t>
            </a:r>
            <a:r>
              <a:rPr lang="en-GB" dirty="0"/>
              <a:t> (2007). «</a:t>
            </a:r>
            <a:r>
              <a:rPr lang="en-US" dirty="0"/>
              <a:t> An innovative way for using computers in </a:t>
            </a:r>
            <a:r>
              <a:rPr lang="en-US" dirty="0" err="1"/>
              <a:t>scienc</a:t>
            </a:r>
            <a:r>
              <a:rPr lang="en-GB" dirty="0"/>
              <a:t>e teaching -Una </a:t>
            </a:r>
            <a:r>
              <a:rPr lang="en-GB" dirty="0" err="1"/>
              <a:t>Manera</a:t>
            </a:r>
            <a:r>
              <a:rPr lang="en-GB" dirty="0"/>
              <a:t> </a:t>
            </a:r>
            <a:r>
              <a:rPr lang="en-GB" dirty="0" err="1"/>
              <a:t>Innovadora</a:t>
            </a:r>
            <a:r>
              <a:rPr lang="en-GB" dirty="0"/>
              <a:t> Para </a:t>
            </a:r>
            <a:r>
              <a:rPr lang="en-GB" dirty="0" err="1"/>
              <a:t>Usar</a:t>
            </a:r>
            <a:r>
              <a:rPr lang="en-GB" dirty="0"/>
              <a:t> Las </a:t>
            </a:r>
            <a:r>
              <a:rPr lang="en-GB" dirty="0" err="1"/>
              <a:t>Computadoras</a:t>
            </a:r>
            <a:r>
              <a:rPr lang="en-GB" dirty="0"/>
              <a:t> </a:t>
            </a:r>
            <a:r>
              <a:rPr lang="en-GB" dirty="0" err="1"/>
              <a:t>En</a:t>
            </a:r>
            <a:r>
              <a:rPr lang="en-GB" dirty="0"/>
              <a:t> La </a:t>
            </a:r>
            <a:r>
              <a:rPr lang="en-GB" dirty="0" err="1"/>
              <a:t>Enseñanza</a:t>
            </a:r>
            <a:r>
              <a:rPr lang="en-GB" dirty="0"/>
              <a:t> De La </a:t>
            </a:r>
            <a:r>
              <a:rPr lang="en-GB" dirty="0" err="1"/>
              <a:t>Ciencia</a:t>
            </a:r>
            <a:r>
              <a:rPr lang="en-GB" dirty="0"/>
              <a:t> », Journal of Science Education, n 2, vol. 8, </a:t>
            </a:r>
            <a:r>
              <a:rPr lang="en-US" dirty="0"/>
              <a:t>p</a:t>
            </a:r>
            <a:r>
              <a:rPr lang="en-GB" dirty="0"/>
              <a:t>. 99-102. </a:t>
            </a:r>
          </a:p>
          <a:p>
            <a:r>
              <a:rPr lang="en-US" dirty="0" err="1"/>
              <a:t>Smyrnaiou</a:t>
            </a:r>
            <a:r>
              <a:rPr lang="en-US" dirty="0"/>
              <a:t>, Z., </a:t>
            </a:r>
            <a:r>
              <a:rPr lang="en-US" dirty="0" err="1"/>
              <a:t>Moustaki</a:t>
            </a:r>
            <a:r>
              <a:rPr lang="en-US" dirty="0"/>
              <a:t>, F., </a:t>
            </a:r>
            <a:r>
              <a:rPr lang="en-US" dirty="0" err="1"/>
              <a:t>Yiannoutsou</a:t>
            </a:r>
            <a:r>
              <a:rPr lang="en-US" dirty="0"/>
              <a:t>, N., </a:t>
            </a:r>
            <a:r>
              <a:rPr lang="en-US" dirty="0" err="1"/>
              <a:t>Kynigos</a:t>
            </a:r>
            <a:r>
              <a:rPr lang="en-US" dirty="0"/>
              <a:t>, C (2012). Interweaving meaning generation in science with learning to learn together processes using web 2 tools. </a:t>
            </a:r>
            <a:r>
              <a:rPr lang="en-US" i="1" dirty="0"/>
              <a:t>Themes in Science &amp; Technology Education</a:t>
            </a:r>
            <a:r>
              <a:rPr lang="en-US" dirty="0"/>
              <a:t>, 5(1/2), 27-44.</a:t>
            </a:r>
            <a:endParaRPr lang="el-GR" dirty="0"/>
          </a:p>
          <a:p>
            <a:r>
              <a:rPr lang="en-US" dirty="0" err="1"/>
              <a:t>Smyrnaiou</a:t>
            </a:r>
            <a:r>
              <a:rPr lang="en-US" dirty="0"/>
              <a:t>, Z., </a:t>
            </a:r>
            <a:r>
              <a:rPr lang="en-US" dirty="0" err="1"/>
              <a:t>Kynigos</a:t>
            </a:r>
            <a:r>
              <a:rPr lang="en-US" dirty="0"/>
              <a:t>, C. (2012) Interactive Movement and Talk in Generating Meanings from Science, </a:t>
            </a:r>
            <a:r>
              <a:rPr lang="en-US" i="1" dirty="0"/>
              <a:t>IEEE Technical Committee on Learning Technology,</a:t>
            </a:r>
            <a:r>
              <a:rPr lang="en-US" dirty="0"/>
              <a:t> Special Theme "Technology-Augmented Physical Educational Spaces"  Hernández Leo, D. (Ed). Bulletin of the Technical Committee on Learning Technology, pp. 17-20, Volume 14, Issue 4, October 2012, available online at </a:t>
            </a:r>
            <a:r>
              <a:rPr lang="en-US" u="sng" dirty="0">
                <a:hlinkClick r:id="rId2"/>
              </a:rPr>
              <a:t>http://www.ieeetclt.org/content/bulletin-14-4</a:t>
            </a:r>
            <a:endParaRPr lang="el-GR" dirty="0"/>
          </a:p>
          <a:p>
            <a:r>
              <a:rPr lang="en-US" dirty="0"/>
              <a:t>J15. </a:t>
            </a:r>
            <a:r>
              <a:rPr lang="en-US" dirty="0" err="1"/>
              <a:t>Smyrnaiou</a:t>
            </a:r>
            <a:r>
              <a:rPr lang="en-US" dirty="0"/>
              <a:t> Z., </a:t>
            </a:r>
            <a:r>
              <a:rPr lang="en-US" dirty="0" err="1"/>
              <a:t>Moustaki</a:t>
            </a:r>
            <a:r>
              <a:rPr lang="en-US" dirty="0"/>
              <a:t> F., </a:t>
            </a:r>
            <a:r>
              <a:rPr lang="en-US" dirty="0" err="1"/>
              <a:t>Kynigos</a:t>
            </a:r>
            <a:r>
              <a:rPr lang="en-US" dirty="0"/>
              <a:t> C. (2012). “Students’ Constructionist Game Modelling Activities as Part of Inquiry Learning Processes” </a:t>
            </a:r>
            <a:r>
              <a:rPr lang="en-US" i="1" dirty="0"/>
              <a:t>Electronic Journal of e-Learning</a:t>
            </a:r>
            <a:r>
              <a:rPr lang="en-US" dirty="0"/>
              <a:t>, Volume 10 Issue 2, 2012, (pp235 - 248), available online at </a:t>
            </a:r>
            <a:r>
              <a:rPr lang="en-US" dirty="0">
                <a:hlinkClick r:id="rId3"/>
              </a:rPr>
              <a:t>www.ejel.org</a:t>
            </a:r>
          </a:p>
          <a:p>
            <a:pPr lvl="0"/>
            <a:r>
              <a:rPr lang="en-GB" dirty="0"/>
              <a:t>Moore, E., </a:t>
            </a:r>
            <a:r>
              <a:rPr lang="en-GB" dirty="0" err="1"/>
              <a:t>Mäeots</a:t>
            </a:r>
            <a:r>
              <a:rPr lang="en-GB" dirty="0"/>
              <a:t>, M., </a:t>
            </a:r>
            <a:r>
              <a:rPr lang="en-GB" dirty="0" err="1"/>
              <a:t>Smyrnaiou</a:t>
            </a:r>
            <a:r>
              <a:rPr lang="en-GB" dirty="0"/>
              <a:t>, Z. (2014). Scaffolding for Inquiry Learning in Computer-Based Learning Environments. </a:t>
            </a:r>
            <a:r>
              <a:rPr lang="en-GB" dirty="0" err="1"/>
              <a:t>Ndste</a:t>
            </a:r>
            <a:r>
              <a:rPr lang="en-GB" dirty="0"/>
              <a:t> 20</a:t>
            </a:r>
            <a:r>
              <a:rPr lang="el-GR" dirty="0"/>
              <a:t>14, </a:t>
            </a:r>
            <a:r>
              <a:rPr lang="el-GR" dirty="0" err="1"/>
              <a:t>Corfu</a:t>
            </a:r>
            <a:r>
              <a:rPr lang="el-GR" dirty="0"/>
              <a:t>, 29-31 </a:t>
            </a:r>
            <a:r>
              <a:rPr lang="el-GR" dirty="0" err="1"/>
              <a:t>May</a:t>
            </a:r>
            <a:r>
              <a:rPr lang="el-GR" dirty="0"/>
              <a:t>, </a:t>
            </a:r>
            <a:r>
              <a:rPr lang="el-GR" dirty="0" err="1"/>
              <a:t>Greece</a:t>
            </a:r>
            <a:r>
              <a:rPr lang="el-GR" dirty="0"/>
              <a:t>.</a:t>
            </a:r>
          </a:p>
          <a:p>
            <a:pPr lvl="0"/>
            <a:r>
              <a:rPr lang="en-US" dirty="0" err="1"/>
              <a:t>Kynigos</a:t>
            </a:r>
            <a:r>
              <a:rPr lang="en-US" dirty="0"/>
              <a:t> C., </a:t>
            </a:r>
            <a:r>
              <a:rPr lang="en-US" dirty="0" err="1"/>
              <a:t>Smyrnaiou</a:t>
            </a:r>
            <a:r>
              <a:rPr lang="en-US" dirty="0"/>
              <a:t>, Z. &amp; </a:t>
            </a:r>
            <a:r>
              <a:rPr lang="en-US" dirty="0" err="1"/>
              <a:t>Tzortioti</a:t>
            </a:r>
            <a:r>
              <a:rPr lang="en-US" dirty="0"/>
              <a:t> M. (2019). AUGMENTED PLAYGROUNDS: Questioning Simulations to Question Intuitions. In </a:t>
            </a:r>
            <a:r>
              <a:rPr lang="en-US" i="1" dirty="0">
                <a:hlinkClick r:id="rId4"/>
              </a:rPr>
              <a:t>Augmented Reality in Educational Settings</a:t>
            </a:r>
            <a:r>
              <a:rPr lang="en-US" dirty="0"/>
              <a:t>, </a:t>
            </a:r>
            <a:r>
              <a:rPr lang="en-US" dirty="0" err="1"/>
              <a:t>Brille</a:t>
            </a:r>
            <a:r>
              <a:rPr lang="en-US" dirty="0"/>
              <a:t> / Sense, pp. 295-324. DOI: https://doi.org/10.1163/9789004408845_013</a:t>
            </a:r>
            <a:endParaRPr lang="el-GR" dirty="0"/>
          </a:p>
        </p:txBody>
      </p:sp>
    </p:spTree>
    <p:extLst>
      <p:ext uri="{BB962C8B-B14F-4D97-AF65-F5344CB8AC3E}">
        <p14:creationId xmlns:p14="http://schemas.microsoft.com/office/powerpoint/2010/main" val="83105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54187" y="981076"/>
            <a:ext cx="973722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l-GR" altLang="el-GR" sz="2800" dirty="0">
                <a:solidFill>
                  <a:schemeClr val="tx2"/>
                </a:solidFill>
                <a:effectLst>
                  <a:outerShdw blurRad="63500" dist="38100" dir="5400000" algn="t" rotWithShape="0">
                    <a:prstClr val="black">
                      <a:alpha val="25000"/>
                    </a:prstClr>
                  </a:outerShdw>
                </a:effectLst>
                <a:latin typeface="+mn-lt"/>
                <a:ea typeface="+mj-ea"/>
                <a:cs typeface="+mj-cs"/>
              </a:rPr>
              <a:t>Η Επιστήμη για υπεύθυνους πολίτες (1/</a:t>
            </a:r>
            <a:r>
              <a:rPr lang="en-US" altLang="el-GR" sz="2800" dirty="0">
                <a:solidFill>
                  <a:schemeClr val="tx2"/>
                </a:solidFill>
                <a:effectLst>
                  <a:outerShdw blurRad="63500" dist="38100" dir="5400000" algn="t" rotWithShape="0">
                    <a:prstClr val="black">
                      <a:alpha val="25000"/>
                    </a:prstClr>
                  </a:outerShdw>
                </a:effectLst>
                <a:latin typeface="+mn-lt"/>
                <a:ea typeface="+mj-ea"/>
                <a:cs typeface="+mj-cs"/>
              </a:rPr>
              <a:t>2</a:t>
            </a:r>
            <a:r>
              <a:rPr lang="el-GR" altLang="el-GR" sz="2800" dirty="0">
                <a:solidFill>
                  <a:schemeClr val="tx2"/>
                </a:solidFill>
                <a:effectLst>
                  <a:outerShdw blurRad="63500" dist="38100" dir="5400000" algn="t" rotWithShape="0">
                    <a:prstClr val="black">
                      <a:alpha val="25000"/>
                    </a:prstClr>
                  </a:outerShdw>
                </a:effectLst>
                <a:latin typeface="+mn-lt"/>
                <a:ea typeface="+mj-ea"/>
                <a:cs typeface="+mj-cs"/>
              </a:rPr>
              <a:t>)</a:t>
            </a:r>
            <a:endParaRPr lang="en-US" altLang="el-GR" sz="2800" dirty="0">
              <a:solidFill>
                <a:schemeClr val="tx2"/>
              </a:solidFill>
              <a:effectLst>
                <a:outerShdw blurRad="63500" dist="38100" dir="5400000" algn="t" rotWithShape="0">
                  <a:prstClr val="black">
                    <a:alpha val="25000"/>
                  </a:prstClr>
                </a:outerShdw>
              </a:effectLst>
              <a:latin typeface="+mn-lt"/>
              <a:ea typeface="+mj-ea"/>
              <a:cs typeface="+mj-cs"/>
            </a:endParaRPr>
          </a:p>
          <a:p>
            <a:pPr algn="ctr" eaLnBrk="1" hangingPunct="1">
              <a:spcBef>
                <a:spcPct val="0"/>
              </a:spcBef>
              <a:buNone/>
            </a:pPr>
            <a:endParaRPr lang="en-US" altLang="el-GR" sz="2800" dirty="0">
              <a:solidFill>
                <a:schemeClr val="tx2"/>
              </a:solidFill>
              <a:effectLst>
                <a:outerShdw blurRad="63500" dist="38100" dir="5400000" algn="t" rotWithShape="0">
                  <a:prstClr val="black">
                    <a:alpha val="25000"/>
                  </a:prstClr>
                </a:outerShdw>
              </a:effectLst>
              <a:latin typeface="+mn-lt"/>
              <a:ea typeface="+mj-ea"/>
              <a:cs typeface="+mj-cs"/>
            </a:endParaRPr>
          </a:p>
          <a:p>
            <a:pPr algn="just" eaLnBrk="1" hangingPunct="1">
              <a:spcBef>
                <a:spcPct val="0"/>
              </a:spcBef>
              <a:buNone/>
            </a:pPr>
            <a:r>
              <a:rPr lang="en-US" altLang="el-GR" sz="2000" dirty="0">
                <a:latin typeface="+mn-lt"/>
              </a:rPr>
              <a:t>1. </a:t>
            </a:r>
            <a:r>
              <a:rPr lang="el-GR" altLang="el-GR" sz="2000" dirty="0">
                <a:latin typeface="+mn-lt"/>
              </a:rPr>
              <a:t>Η εκπαίδευση στον τομέα της επιστήμης πρέπει να αποτελεί </a:t>
            </a:r>
            <a:r>
              <a:rPr lang="el-GR" altLang="el-GR" sz="2000" b="1" dirty="0">
                <a:latin typeface="+mn-lt"/>
              </a:rPr>
              <a:t>βασική συνιστώσα</a:t>
            </a:r>
            <a:r>
              <a:rPr lang="en-US" altLang="el-GR" sz="2000" b="1" dirty="0">
                <a:latin typeface="+mn-lt"/>
              </a:rPr>
              <a:t> </a:t>
            </a:r>
            <a:r>
              <a:rPr lang="el-GR" altLang="el-GR" sz="2000" dirty="0">
                <a:latin typeface="+mn-lt"/>
              </a:rPr>
              <a:t>μαθησιακής συνέχειας για όλους .</a:t>
            </a:r>
            <a:endParaRPr lang="en-US" altLang="el-GR" sz="2000" dirty="0">
              <a:latin typeface="+mn-lt"/>
            </a:endParaRPr>
          </a:p>
          <a:p>
            <a:pPr algn="just" eaLnBrk="1" hangingPunct="1">
              <a:spcBef>
                <a:spcPct val="0"/>
              </a:spcBef>
              <a:buNone/>
            </a:pPr>
            <a:r>
              <a:rPr lang="el-GR" altLang="el-GR" sz="2000" dirty="0">
                <a:latin typeface="+mn-lt"/>
              </a:rPr>
              <a:t>2. Η επιστήμη θα πρέπει να επικεντρωθεί στις </a:t>
            </a:r>
            <a:r>
              <a:rPr lang="el-GR" altLang="el-GR" sz="2000" b="1" dirty="0">
                <a:latin typeface="+mn-lt"/>
              </a:rPr>
              <a:t>ικανότητες</a:t>
            </a:r>
            <a:r>
              <a:rPr lang="el-GR" altLang="el-GR" sz="2000" dirty="0">
                <a:latin typeface="+mn-lt"/>
              </a:rPr>
              <a:t> με έμφαση στη μάθηση μέσω της επιστήμης και τη μετάβαση από </a:t>
            </a:r>
            <a:r>
              <a:rPr lang="el-GR" altLang="el-GR" sz="2000" b="1" dirty="0">
                <a:latin typeface="+mn-lt"/>
              </a:rPr>
              <a:t>STEM σε STEAM </a:t>
            </a:r>
            <a:r>
              <a:rPr lang="el-GR" altLang="el-GR" sz="2000" dirty="0">
                <a:latin typeface="+mn-lt"/>
              </a:rPr>
              <a:t>συνδέοντας την </a:t>
            </a:r>
            <a:r>
              <a:rPr lang="el-GR" altLang="el-GR" sz="2000" b="1" dirty="0">
                <a:latin typeface="+mn-lt"/>
              </a:rPr>
              <a:t>επιστήμη με άλλα θέματα και κλάδους.</a:t>
            </a:r>
            <a:endParaRPr lang="en-US" altLang="el-GR" sz="2000" b="1" dirty="0">
              <a:latin typeface="+mn-lt"/>
            </a:endParaRPr>
          </a:p>
          <a:p>
            <a:pPr algn="just" eaLnBrk="1" hangingPunct="1">
              <a:spcBef>
                <a:spcPct val="0"/>
              </a:spcBef>
              <a:buNone/>
            </a:pPr>
            <a:r>
              <a:rPr lang="en-US" altLang="el-GR" sz="2000" dirty="0">
                <a:latin typeface="+mn-lt"/>
              </a:rPr>
              <a:t>3. </a:t>
            </a:r>
            <a:r>
              <a:rPr lang="el-GR" altLang="el-GR" sz="2000" dirty="0">
                <a:latin typeface="+mn-lt"/>
              </a:rPr>
              <a:t>Πρέπει να ενισχυθεί η </a:t>
            </a:r>
            <a:r>
              <a:rPr lang="el-GR" altLang="el-GR" sz="2000" b="1" dirty="0">
                <a:latin typeface="+mn-lt"/>
              </a:rPr>
              <a:t>ποιότητα</a:t>
            </a:r>
            <a:r>
              <a:rPr lang="el-GR" altLang="el-GR" sz="2000" dirty="0">
                <a:latin typeface="+mn-lt"/>
              </a:rPr>
              <a:t> της διδασκαλίας, κατά τη διάρκεια των σπουδών των εκπαιδευτικών αλλά και για την επαγγελματική τους εξέλιξη</a:t>
            </a:r>
            <a:r>
              <a:rPr lang="en-US" altLang="el-GR" sz="2000" dirty="0">
                <a:latin typeface="+mn-lt"/>
              </a:rPr>
              <a:t>…..</a:t>
            </a:r>
          </a:p>
          <a:p>
            <a:pPr algn="just" eaLnBrk="1" hangingPunct="1">
              <a:spcBef>
                <a:spcPct val="0"/>
              </a:spcBef>
              <a:buNone/>
            </a:pPr>
            <a:r>
              <a:rPr lang="en-US" altLang="el-GR" sz="2000" dirty="0">
                <a:latin typeface="+mn-lt"/>
              </a:rPr>
              <a:t>4. </a:t>
            </a:r>
            <a:r>
              <a:rPr lang="el-GR" altLang="el-GR" sz="2000" dirty="0">
                <a:latin typeface="+mn-lt"/>
              </a:rPr>
              <a:t>Πρέπει να δοθεί μεγαλύτερη προσοχή στην προώθηση της </a:t>
            </a:r>
            <a:r>
              <a:rPr lang="el-GR" altLang="el-GR" sz="2000" b="1" dirty="0">
                <a:latin typeface="+mn-lt"/>
              </a:rPr>
              <a:t>υπεύθυνης έρευνας και καινοτομίας</a:t>
            </a:r>
            <a:r>
              <a:rPr lang="el-GR" altLang="el-GR" sz="2000" dirty="0">
                <a:latin typeface="+mn-lt"/>
              </a:rPr>
              <a:t> </a:t>
            </a:r>
            <a:r>
              <a:rPr lang="el-GR" altLang="el-GR" sz="2000" b="1" dirty="0">
                <a:latin typeface="+mn-lt"/>
              </a:rPr>
              <a:t>(RRI) </a:t>
            </a:r>
            <a:r>
              <a:rPr lang="el-GR" altLang="el-GR" sz="2000" dirty="0">
                <a:latin typeface="+mn-lt"/>
              </a:rPr>
              <a:t>και στην ενίσχυση της κατανόησης από το κοινό των επιστημονικών ευρημάτων και των δυνατοτήτων για να συζητηθούν τα οφέλη και οι συνέπειές τους.</a:t>
            </a:r>
            <a:endParaRPr lang="en-US" altLang="el-GR" sz="2000" dirty="0">
              <a:latin typeface="+mn-lt"/>
            </a:endParaRPr>
          </a:p>
          <a:p>
            <a:pPr algn="just" eaLnBrk="1" hangingPunct="1">
              <a:spcBef>
                <a:spcPct val="0"/>
              </a:spcBef>
              <a:buNone/>
            </a:pPr>
            <a:r>
              <a:rPr lang="en-US" altLang="el-GR" sz="2000" dirty="0">
                <a:latin typeface="+mn-lt"/>
              </a:rPr>
              <a:t>5. </a:t>
            </a:r>
            <a:r>
              <a:rPr lang="el-GR" altLang="el-GR" sz="2000" dirty="0">
                <a:latin typeface="+mn-lt"/>
              </a:rPr>
              <a:t>Θα πρέπει να ενισχυθεί η </a:t>
            </a:r>
            <a:r>
              <a:rPr lang="el-GR" altLang="el-GR" sz="2000" b="1" dirty="0">
                <a:latin typeface="+mn-lt"/>
              </a:rPr>
              <a:t>συνεργασία</a:t>
            </a:r>
            <a:r>
              <a:rPr lang="el-GR" altLang="el-GR" sz="2000" dirty="0">
                <a:latin typeface="+mn-lt"/>
              </a:rPr>
              <a:t> μεταξύ εκπαιδευτικών φορέων, επιχειρήσεων και κοινωνίας των πολιτών, προκειμένου να διασφαλιστεί η συνεπής και ουσιαστική συμμετοχή όλων των φορέων της κοινωνίας στην επιστήμη και να αυξηθεί η υιοθέτηση επιστημονικών μελετών και επιστημονικών σταδιοδρομιών για τη βελτίωση της </a:t>
            </a:r>
            <a:r>
              <a:rPr lang="el-GR" altLang="el-GR" sz="2000" dirty="0" err="1">
                <a:latin typeface="+mn-lt"/>
              </a:rPr>
              <a:t>απασχολησιμότητας</a:t>
            </a:r>
            <a:r>
              <a:rPr lang="el-GR" altLang="el-GR" sz="2000" dirty="0">
                <a:latin typeface="+mn-lt"/>
              </a:rPr>
              <a:t> και της ανταγωνιστικότητας.</a:t>
            </a:r>
          </a:p>
          <a:p>
            <a:pPr algn="just" eaLnBrk="1" hangingPunct="1">
              <a:spcBef>
                <a:spcPct val="0"/>
              </a:spcBef>
              <a:buNone/>
            </a:pPr>
            <a:endParaRPr lang="el-GR" altLang="el-GR" sz="2000" dirty="0">
              <a:latin typeface="+mn-lt"/>
            </a:endParaRPr>
          </a:p>
          <a:p>
            <a:pPr algn="just" eaLnBrk="1" hangingPunct="1">
              <a:spcBef>
                <a:spcPct val="0"/>
              </a:spcBef>
              <a:buNone/>
            </a:pPr>
            <a:endParaRPr lang="el-GR" altLang="el-GR" sz="2000" dirty="0">
              <a:latin typeface="+mn-lt"/>
            </a:endParaRPr>
          </a:p>
          <a:p>
            <a:pPr algn="just" eaLnBrk="1" hangingPunct="1">
              <a:spcBef>
                <a:spcPct val="0"/>
              </a:spcBef>
              <a:buNone/>
            </a:pPr>
            <a:endParaRPr lang="el-GR" altLang="el-GR" sz="2000" dirty="0">
              <a:latin typeface="+mn-lt"/>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53669" cy="178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0" y="1782347"/>
            <a:ext cx="1583140" cy="1569660"/>
          </a:xfrm>
          <a:prstGeom prst="rect">
            <a:avLst/>
          </a:prstGeom>
        </p:spPr>
        <p:txBody>
          <a:bodyPr wrap="square">
            <a:spAutoFit/>
          </a:bodyPr>
          <a:lstStyle/>
          <a:p>
            <a:pPr lvl="0"/>
            <a:r>
              <a:rPr lang="en-US" altLang="el-GR" sz="1600" dirty="0">
                <a:solidFill>
                  <a:srgbClr val="000000"/>
                </a:solidFill>
                <a:hlinkClick r:id="rId4"/>
              </a:rPr>
              <a:t>http://ec.europa.eu/research/swafs/pdf/pub_science_education/KI-NA-26-893-EN-N.pdf</a:t>
            </a:r>
            <a:r>
              <a:rPr lang="en-US" altLang="el-GR" sz="1600" dirty="0">
                <a:solidFill>
                  <a:srgbClr val="000000"/>
                </a:solidFill>
              </a:rPr>
              <a:t> </a:t>
            </a:r>
            <a:endParaRPr lang="el-GR" altLang="el-GR" sz="1600" dirty="0">
              <a:solidFill>
                <a:srgbClr val="000000"/>
              </a:solidFill>
            </a:endParaRPr>
          </a:p>
        </p:txBody>
      </p:sp>
    </p:spTree>
    <p:extLst>
      <p:ext uri="{BB962C8B-B14F-4D97-AF65-F5344CB8AC3E}">
        <p14:creationId xmlns:p14="http://schemas.microsoft.com/office/powerpoint/2010/main" val="327038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3957338719"/>
              </p:ext>
            </p:extLst>
          </p:nvPr>
        </p:nvGraphicFramePr>
        <p:xfrm>
          <a:off x="1524000" y="1785926"/>
          <a:ext cx="8856982" cy="4945977"/>
        </p:xfrm>
        <a:graphic>
          <a:graphicData uri="http://schemas.openxmlformats.org/drawingml/2006/table">
            <a:tbl>
              <a:tblPr firstRow="1" firstCol="1" bandRow="1">
                <a:tableStyleId>{5C22544A-7EE6-4342-B048-85BDC9FD1C3A}</a:tableStyleId>
              </a:tblPr>
              <a:tblGrid>
                <a:gridCol w="2428585">
                  <a:extLst>
                    <a:ext uri="{9D8B030D-6E8A-4147-A177-3AD203B41FA5}">
                      <a16:colId xmlns:a16="http://schemas.microsoft.com/office/drawing/2014/main" val="20000"/>
                    </a:ext>
                  </a:extLst>
                </a:gridCol>
                <a:gridCol w="2125675">
                  <a:extLst>
                    <a:ext uri="{9D8B030D-6E8A-4147-A177-3AD203B41FA5}">
                      <a16:colId xmlns:a16="http://schemas.microsoft.com/office/drawing/2014/main" val="20001"/>
                    </a:ext>
                  </a:extLst>
                </a:gridCol>
                <a:gridCol w="1877680">
                  <a:extLst>
                    <a:ext uri="{9D8B030D-6E8A-4147-A177-3AD203B41FA5}">
                      <a16:colId xmlns:a16="http://schemas.microsoft.com/office/drawing/2014/main" val="20002"/>
                    </a:ext>
                  </a:extLst>
                </a:gridCol>
                <a:gridCol w="2425042">
                  <a:extLst>
                    <a:ext uri="{9D8B030D-6E8A-4147-A177-3AD203B41FA5}">
                      <a16:colId xmlns:a16="http://schemas.microsoft.com/office/drawing/2014/main" val="20003"/>
                    </a:ext>
                  </a:extLst>
                </a:gridCol>
              </a:tblGrid>
              <a:tr h="576719">
                <a:tc>
                  <a:txBody>
                    <a:bodyPr/>
                    <a:lstStyle/>
                    <a:p>
                      <a:pPr algn="ctr">
                        <a:lnSpc>
                          <a:spcPct val="120000"/>
                        </a:lnSpc>
                        <a:spcBef>
                          <a:spcPts val="600"/>
                        </a:spcBef>
                        <a:spcAft>
                          <a:spcPts val="300"/>
                        </a:spcAft>
                      </a:pPr>
                      <a:r>
                        <a:rPr lang="en-US" sz="1400" dirty="0">
                          <a:effectLst/>
                        </a:rPr>
                        <a:t>CREATIONS</a:t>
                      </a:r>
                      <a:endParaRPr lang="el-GR" sz="1400" dirty="0">
                        <a:effectLst/>
                      </a:endParaRPr>
                    </a:p>
                    <a:p>
                      <a:pPr algn="ctr">
                        <a:lnSpc>
                          <a:spcPct val="120000"/>
                        </a:lnSpc>
                        <a:spcBef>
                          <a:spcPts val="600"/>
                        </a:spcBef>
                        <a:spcAft>
                          <a:spcPts val="300"/>
                        </a:spcAft>
                      </a:pPr>
                      <a:r>
                        <a:rPr lang="el-GR" sz="1400" dirty="0">
                          <a:effectLst/>
                          <a:latin typeface="Tahoma"/>
                          <a:ea typeface="Times New Roman"/>
                          <a:cs typeface="Times New Roman"/>
                        </a:rPr>
                        <a:t>Χαρακτηριστικά</a:t>
                      </a:r>
                      <a:r>
                        <a:rPr lang="el-GR" sz="1400" baseline="0" dirty="0">
                          <a:effectLst/>
                          <a:latin typeface="Tahoma"/>
                          <a:ea typeface="Times New Roman"/>
                          <a:cs typeface="Times New Roman"/>
                        </a:rPr>
                        <a:t> έργου</a:t>
                      </a:r>
                      <a:endParaRPr lang="el-GR" sz="1400" dirty="0">
                        <a:effectLst/>
                        <a:latin typeface="Tahoma"/>
                        <a:ea typeface="Times New Roman"/>
                        <a:cs typeface="Times New Roman"/>
                      </a:endParaRPr>
                    </a:p>
                  </a:txBody>
                  <a:tcPr marL="68580" marR="68580" marT="0" marB="0"/>
                </a:tc>
                <a:tc>
                  <a:txBody>
                    <a:bodyPr/>
                    <a:lstStyle/>
                    <a:p>
                      <a:pPr algn="ctr">
                        <a:lnSpc>
                          <a:spcPct val="120000"/>
                        </a:lnSpc>
                        <a:spcBef>
                          <a:spcPts val="600"/>
                        </a:spcBef>
                        <a:spcAft>
                          <a:spcPts val="300"/>
                        </a:spcAft>
                      </a:pPr>
                      <a:r>
                        <a:rPr lang="el-GR" sz="1400" dirty="0">
                          <a:effectLst/>
                        </a:rPr>
                        <a:t>Πτυχές </a:t>
                      </a:r>
                      <a:r>
                        <a:rPr lang="en-US" sz="1400" dirty="0">
                          <a:effectLst/>
                        </a:rPr>
                        <a:t>RRI </a:t>
                      </a:r>
                      <a:endParaRPr lang="el-GR" sz="1400" dirty="0">
                        <a:effectLst/>
                        <a:latin typeface="Tahoma"/>
                        <a:ea typeface="Times New Roman"/>
                        <a:cs typeface="Times New Roman"/>
                      </a:endParaRPr>
                    </a:p>
                  </a:txBody>
                  <a:tcPr marL="68580" marR="68580" marT="0" marB="0"/>
                </a:tc>
                <a:tc>
                  <a:txBody>
                    <a:bodyPr/>
                    <a:lstStyle/>
                    <a:p>
                      <a:pPr algn="ctr">
                        <a:lnSpc>
                          <a:spcPct val="120000"/>
                        </a:lnSpc>
                        <a:spcBef>
                          <a:spcPts val="600"/>
                        </a:spcBef>
                        <a:spcAft>
                          <a:spcPts val="300"/>
                        </a:spcAft>
                      </a:pPr>
                      <a:r>
                        <a:rPr lang="el-GR" sz="1400" dirty="0">
                          <a:effectLst/>
                        </a:rPr>
                        <a:t>Συστατικά</a:t>
                      </a:r>
                      <a:r>
                        <a:rPr lang="el-GR" sz="1400" baseline="0" dirty="0">
                          <a:effectLst/>
                        </a:rPr>
                        <a:t> στοιχεία </a:t>
                      </a:r>
                      <a:r>
                        <a:rPr lang="en-US" sz="1400" dirty="0">
                          <a:effectLst/>
                        </a:rPr>
                        <a:t>IBSE</a:t>
                      </a:r>
                      <a:endParaRPr lang="el-GR" sz="1400" dirty="0">
                        <a:effectLst/>
                        <a:latin typeface="Tahoma"/>
                        <a:ea typeface="Times New Roman"/>
                        <a:cs typeface="Times New Roman"/>
                      </a:endParaRPr>
                    </a:p>
                  </a:txBody>
                  <a:tcPr marL="68580" marR="68580" marT="0" marB="0"/>
                </a:tc>
                <a:tc>
                  <a:txBody>
                    <a:bodyPr/>
                    <a:lstStyle/>
                    <a:p>
                      <a:pPr marL="0" algn="ctr" defTabSz="914400" rtl="0" eaLnBrk="1" latinLnBrk="0" hangingPunct="1">
                        <a:lnSpc>
                          <a:spcPct val="120000"/>
                        </a:lnSpc>
                        <a:spcBef>
                          <a:spcPts val="600"/>
                        </a:spcBef>
                        <a:spcAft>
                          <a:spcPts val="300"/>
                        </a:spcAft>
                      </a:pPr>
                      <a:r>
                        <a:rPr lang="el-GR" sz="1400" b="1" kern="1200" dirty="0">
                          <a:solidFill>
                            <a:schemeClr val="lt1"/>
                          </a:solidFill>
                          <a:effectLst/>
                          <a:latin typeface="+mn-lt"/>
                          <a:ea typeface="+mn-ea"/>
                          <a:cs typeface="+mn-cs"/>
                        </a:rPr>
                        <a:t>Αποτελεσματικά περιβάλλοντα μάθησης</a:t>
                      </a:r>
                    </a:p>
                  </a:txBody>
                  <a:tcPr marL="68580" marR="68580" marT="0" marB="0"/>
                </a:tc>
                <a:extLst>
                  <a:ext uri="{0D108BD9-81ED-4DB2-BD59-A6C34878D82A}">
                    <a16:rowId xmlns:a16="http://schemas.microsoft.com/office/drawing/2014/main" val="10000"/>
                  </a:ext>
                </a:extLst>
              </a:tr>
              <a:tr h="4319613">
                <a:tc>
                  <a:txBody>
                    <a:bodyPr/>
                    <a:lstStyle/>
                    <a:p>
                      <a:pPr marL="342900" lvl="0" indent="-342900" algn="just">
                        <a:lnSpc>
                          <a:spcPct val="120000"/>
                        </a:lnSpc>
                        <a:spcBef>
                          <a:spcPts val="600"/>
                        </a:spcBef>
                        <a:spcAft>
                          <a:spcPts val="0"/>
                        </a:spcAft>
                        <a:buFont typeface="Arial"/>
                        <a:buChar char="•"/>
                        <a:tabLst>
                          <a:tab pos="93345" algn="l"/>
                        </a:tabLst>
                      </a:pPr>
                      <a:r>
                        <a:rPr lang="el-GR" sz="1400" dirty="0">
                          <a:effectLst/>
                        </a:rPr>
                        <a:t>Διάλογος</a:t>
                      </a:r>
                    </a:p>
                    <a:p>
                      <a:pPr marL="342900" lvl="0" indent="-342900" algn="just">
                        <a:lnSpc>
                          <a:spcPct val="120000"/>
                        </a:lnSpc>
                        <a:spcBef>
                          <a:spcPts val="600"/>
                        </a:spcBef>
                        <a:spcAft>
                          <a:spcPts val="0"/>
                        </a:spcAft>
                        <a:buFont typeface="Arial"/>
                        <a:buChar char="•"/>
                        <a:tabLst>
                          <a:tab pos="93345" algn="l"/>
                        </a:tabLst>
                      </a:pPr>
                      <a:r>
                        <a:rPr lang="el-GR" sz="1400" dirty="0">
                          <a:effectLst/>
                        </a:rPr>
                        <a:t>Διεπιστημονικότητα</a:t>
                      </a:r>
                    </a:p>
                    <a:p>
                      <a:pPr marL="342900" lvl="0" indent="-342900" algn="just">
                        <a:lnSpc>
                          <a:spcPct val="120000"/>
                        </a:lnSpc>
                        <a:spcBef>
                          <a:spcPts val="600"/>
                        </a:spcBef>
                        <a:spcAft>
                          <a:spcPts val="0"/>
                        </a:spcAft>
                        <a:buFont typeface="Arial"/>
                        <a:buChar char="•"/>
                        <a:tabLst>
                          <a:tab pos="93345" algn="l"/>
                        </a:tabLst>
                      </a:pPr>
                      <a:r>
                        <a:rPr lang="el-GR" sz="1400" dirty="0"/>
                        <a:t>Ατομικές, συνεργατικές,</a:t>
                      </a:r>
                      <a:r>
                        <a:rPr lang="el-GR" sz="1400" baseline="0" dirty="0"/>
                        <a:t> </a:t>
                      </a:r>
                      <a:r>
                        <a:rPr lang="el-GR" sz="1400" dirty="0"/>
                        <a:t>κοινοτικές </a:t>
                      </a:r>
                      <a:r>
                        <a:rPr lang="el-GR" sz="1400" dirty="0" err="1"/>
                        <a:t>δραστ</a:t>
                      </a:r>
                      <a:r>
                        <a:rPr lang="el-GR" sz="1400" dirty="0"/>
                        <a:t>/</a:t>
                      </a:r>
                      <a:r>
                        <a:rPr lang="el-GR" sz="1400" dirty="0" err="1"/>
                        <a:t>ητες</a:t>
                      </a:r>
                      <a:r>
                        <a:rPr lang="el-GR" sz="1400" dirty="0"/>
                        <a:t> για προώθηση της αλλαγής</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Ισορροπία</a:t>
                      </a:r>
                      <a:r>
                        <a:rPr lang="el-GR" sz="1400" baseline="0" dirty="0">
                          <a:effectLst/>
                        </a:rPr>
                        <a:t> και πλοήγηση</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Ενδυνάμωση</a:t>
                      </a:r>
                      <a:r>
                        <a:rPr lang="el-GR" sz="1400" baseline="0" dirty="0">
                          <a:effectLst/>
                        </a:rPr>
                        <a:t> και αυτενέργεια</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Ανάληψη</a:t>
                      </a:r>
                      <a:r>
                        <a:rPr lang="el-GR" sz="1400" baseline="0" dirty="0">
                          <a:effectLst/>
                        </a:rPr>
                        <a:t> κινδύνου</a:t>
                      </a:r>
                      <a:r>
                        <a:rPr lang="en-US" sz="1400" dirty="0">
                          <a:effectLst/>
                        </a:rPr>
                        <a:t>,</a:t>
                      </a:r>
                      <a:r>
                        <a:rPr lang="el-GR" sz="1400" baseline="0" dirty="0">
                          <a:effectLst/>
                        </a:rPr>
                        <a:t> συγκέντρωση και παιχνίδι</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Δυνατότητες</a:t>
                      </a:r>
                    </a:p>
                    <a:p>
                      <a:pPr marL="342900" lvl="0" indent="-342900" algn="just">
                        <a:lnSpc>
                          <a:spcPct val="120000"/>
                        </a:lnSpc>
                        <a:spcBef>
                          <a:spcPts val="600"/>
                        </a:spcBef>
                        <a:spcAft>
                          <a:spcPts val="0"/>
                        </a:spcAft>
                        <a:buFont typeface="Arial"/>
                        <a:buChar char="•"/>
                        <a:tabLst>
                          <a:tab pos="93345" algn="l"/>
                        </a:tabLst>
                      </a:pPr>
                      <a:r>
                        <a:rPr lang="el-GR" sz="1400" b="1" kern="1200" dirty="0">
                          <a:solidFill>
                            <a:schemeClr val="lt1"/>
                          </a:solidFill>
                          <a:effectLst/>
                          <a:latin typeface="+mn-lt"/>
                          <a:ea typeface="+mn-ea"/>
                          <a:cs typeface="+mn-cs"/>
                        </a:rPr>
                        <a:t>Δεοντολογία και Διοίκηση</a:t>
                      </a:r>
                    </a:p>
                  </a:txBody>
                  <a:tcPr marL="68580" marR="68580" marT="0" marB="0"/>
                </a:tc>
                <a:tc>
                  <a:txBody>
                    <a:bodyPr/>
                    <a:lstStyle/>
                    <a:p>
                      <a:pPr marL="342900" lvl="0" indent="-342900" algn="l">
                        <a:lnSpc>
                          <a:spcPct val="120000"/>
                        </a:lnSpc>
                        <a:spcBef>
                          <a:spcPts val="600"/>
                        </a:spcBef>
                        <a:spcAft>
                          <a:spcPts val="0"/>
                        </a:spcAft>
                        <a:buFont typeface="Arial"/>
                        <a:buChar char="•"/>
                        <a:tabLst>
                          <a:tab pos="123825" algn="l"/>
                        </a:tabLst>
                      </a:pPr>
                      <a:r>
                        <a:rPr lang="el-GR" sz="1400" dirty="0"/>
                        <a:t>Διακυβέρνηση</a:t>
                      </a:r>
                    </a:p>
                    <a:p>
                      <a:pPr marL="342900" lvl="0" indent="-342900" algn="l">
                        <a:lnSpc>
                          <a:spcPct val="120000"/>
                        </a:lnSpc>
                        <a:spcBef>
                          <a:spcPts val="600"/>
                        </a:spcBef>
                        <a:spcAft>
                          <a:spcPts val="0"/>
                        </a:spcAft>
                        <a:buFont typeface="Arial"/>
                        <a:buChar char="•"/>
                        <a:tabLst>
                          <a:tab pos="123825" algn="l"/>
                        </a:tabLst>
                      </a:pPr>
                      <a:r>
                        <a:rPr lang="el-GR" sz="1400" dirty="0"/>
                        <a:t>Δημόσιο</a:t>
                      </a:r>
                    </a:p>
                    <a:p>
                      <a:pPr marL="342900" lvl="0" indent="-342900" algn="l">
                        <a:lnSpc>
                          <a:spcPct val="120000"/>
                        </a:lnSpc>
                        <a:spcBef>
                          <a:spcPts val="600"/>
                        </a:spcBef>
                        <a:spcAft>
                          <a:spcPts val="0"/>
                        </a:spcAft>
                        <a:buFont typeface="Arial"/>
                        <a:buChar char="•"/>
                        <a:tabLst>
                          <a:tab pos="123825" algn="l"/>
                        </a:tabLst>
                      </a:pPr>
                      <a:r>
                        <a:rPr lang="el-GR" sz="1400" dirty="0"/>
                        <a:t>Συμμετοχή στην εκπαίδευση της επιστήμης</a:t>
                      </a:r>
                    </a:p>
                    <a:p>
                      <a:pPr marL="342900" lvl="0" indent="-342900" algn="l">
                        <a:lnSpc>
                          <a:spcPct val="120000"/>
                        </a:lnSpc>
                        <a:spcBef>
                          <a:spcPts val="600"/>
                        </a:spcBef>
                        <a:spcAft>
                          <a:spcPts val="0"/>
                        </a:spcAft>
                        <a:buFont typeface="Arial"/>
                        <a:buChar char="•"/>
                        <a:tabLst>
                          <a:tab pos="123825" algn="l"/>
                        </a:tabLst>
                      </a:pPr>
                      <a:r>
                        <a:rPr lang="el-GR" sz="1400" dirty="0"/>
                        <a:t>Ισότητα των φύλων</a:t>
                      </a:r>
                    </a:p>
                    <a:p>
                      <a:pPr marL="342900" lvl="0" indent="-342900" algn="l">
                        <a:lnSpc>
                          <a:spcPct val="120000"/>
                        </a:lnSpc>
                        <a:spcBef>
                          <a:spcPts val="600"/>
                        </a:spcBef>
                        <a:spcAft>
                          <a:spcPts val="0"/>
                        </a:spcAft>
                        <a:buFont typeface="Arial"/>
                        <a:buChar char="•"/>
                        <a:tabLst>
                          <a:tab pos="123825" algn="l"/>
                        </a:tabLst>
                      </a:pPr>
                      <a:r>
                        <a:rPr lang="el-GR" sz="1400" dirty="0"/>
                        <a:t>Ανοικτή πρόσβαση / ανοιχτή επιστήμη</a:t>
                      </a:r>
                    </a:p>
                    <a:p>
                      <a:pPr marL="342900" lvl="0" indent="-342900" algn="l">
                        <a:lnSpc>
                          <a:spcPct val="120000"/>
                        </a:lnSpc>
                        <a:spcBef>
                          <a:spcPts val="600"/>
                        </a:spcBef>
                        <a:spcAft>
                          <a:spcPts val="0"/>
                        </a:spcAft>
                        <a:buFont typeface="Arial"/>
                        <a:buChar char="•"/>
                        <a:tabLst>
                          <a:tab pos="123825" algn="l"/>
                        </a:tabLst>
                      </a:pPr>
                      <a:r>
                        <a:rPr lang="el-GR" sz="1400" dirty="0"/>
                        <a:t>Ηθική</a:t>
                      </a:r>
                    </a:p>
                    <a:p>
                      <a:pPr marL="342900" lvl="0" indent="-342900" algn="l">
                        <a:lnSpc>
                          <a:spcPct val="120000"/>
                        </a:lnSpc>
                        <a:spcBef>
                          <a:spcPts val="600"/>
                        </a:spcBef>
                        <a:spcAft>
                          <a:spcPts val="0"/>
                        </a:spcAft>
                        <a:buFont typeface="Arial"/>
                        <a:buChar char="•"/>
                        <a:tabLst>
                          <a:tab pos="123825" algn="l"/>
                        </a:tabLst>
                      </a:pPr>
                      <a:r>
                        <a:rPr lang="el-GR" sz="1400" dirty="0"/>
                        <a:t>Βιωσιμότητα</a:t>
                      </a:r>
                    </a:p>
                    <a:p>
                      <a:pPr marL="342900" lvl="0" indent="-342900" algn="l">
                        <a:lnSpc>
                          <a:spcPct val="120000"/>
                        </a:lnSpc>
                        <a:spcBef>
                          <a:spcPts val="600"/>
                        </a:spcBef>
                        <a:spcAft>
                          <a:spcPts val="0"/>
                        </a:spcAft>
                        <a:buFont typeface="Arial"/>
                        <a:buChar char="•"/>
                        <a:tabLst>
                          <a:tab pos="123825" algn="l"/>
                        </a:tabLst>
                      </a:pPr>
                      <a:r>
                        <a:rPr lang="el-GR" sz="1400" dirty="0"/>
                        <a:t>Κοινωνική δικαιοσύνη / ένταξη</a:t>
                      </a:r>
                      <a:endParaRPr lang="el-GR" sz="1400" dirty="0">
                        <a:effectLst/>
                      </a:endParaRPr>
                    </a:p>
                  </a:txBody>
                  <a:tcPr marL="68580" marR="68580" marT="0" marB="0"/>
                </a:tc>
                <a:tc>
                  <a:txBody>
                    <a:bodyPr/>
                    <a:lstStyle/>
                    <a:p>
                      <a:pPr marL="342900" lvl="0" indent="-342900" algn="just">
                        <a:lnSpc>
                          <a:spcPct val="120000"/>
                        </a:lnSpc>
                        <a:spcBef>
                          <a:spcPts val="600"/>
                        </a:spcBef>
                        <a:spcAft>
                          <a:spcPts val="0"/>
                        </a:spcAft>
                        <a:buFont typeface="Wingdings"/>
                        <a:buChar char=""/>
                      </a:pPr>
                      <a:r>
                        <a:rPr lang="el-GR" sz="1400" dirty="0">
                          <a:effectLst/>
                        </a:rPr>
                        <a:t>ΕΡΩΤΩ</a:t>
                      </a:r>
                    </a:p>
                    <a:p>
                      <a:pPr marL="342900" lvl="0" indent="-342900" algn="just">
                        <a:lnSpc>
                          <a:spcPct val="120000"/>
                        </a:lnSpc>
                        <a:spcAft>
                          <a:spcPts val="0"/>
                        </a:spcAft>
                        <a:buFont typeface="Wingdings"/>
                        <a:buChar char=""/>
                      </a:pPr>
                      <a:r>
                        <a:rPr lang="el-GR" sz="1400" dirty="0">
                          <a:effectLst/>
                        </a:rPr>
                        <a:t>ΑΠΟΔΕΙΚΝΥΩ</a:t>
                      </a:r>
                    </a:p>
                    <a:p>
                      <a:pPr marL="342900" lvl="0" indent="-342900" algn="just">
                        <a:lnSpc>
                          <a:spcPct val="120000"/>
                        </a:lnSpc>
                        <a:spcAft>
                          <a:spcPts val="0"/>
                        </a:spcAft>
                        <a:buFont typeface="Wingdings"/>
                        <a:buChar char=""/>
                      </a:pPr>
                      <a:r>
                        <a:rPr lang="el-GR" sz="1400" dirty="0">
                          <a:effectLst/>
                        </a:rPr>
                        <a:t>Α</a:t>
                      </a:r>
                      <a:r>
                        <a:rPr lang="el-GR" sz="1400" baseline="0" dirty="0">
                          <a:effectLst/>
                        </a:rPr>
                        <a:t>ΝΑΛΥΩ</a:t>
                      </a:r>
                      <a:endParaRPr lang="el-GR" sz="1400" dirty="0">
                        <a:effectLst/>
                      </a:endParaRPr>
                    </a:p>
                    <a:p>
                      <a:pPr marL="342900" lvl="0" indent="-342900" algn="just">
                        <a:lnSpc>
                          <a:spcPct val="120000"/>
                        </a:lnSpc>
                        <a:spcAft>
                          <a:spcPts val="0"/>
                        </a:spcAft>
                        <a:buFont typeface="Wingdings"/>
                        <a:buChar char=""/>
                      </a:pPr>
                      <a:r>
                        <a:rPr lang="el-GR" sz="1400" dirty="0">
                          <a:effectLst/>
                        </a:rPr>
                        <a:t>ΕΠΕΞΗΓΩ</a:t>
                      </a:r>
                    </a:p>
                    <a:p>
                      <a:pPr marL="342900" lvl="0" indent="-342900" algn="just">
                        <a:lnSpc>
                          <a:spcPct val="120000"/>
                        </a:lnSpc>
                        <a:spcAft>
                          <a:spcPts val="0"/>
                        </a:spcAft>
                        <a:buFont typeface="Wingdings"/>
                        <a:buChar char=""/>
                      </a:pPr>
                      <a:r>
                        <a:rPr lang="el-GR" sz="1400" dirty="0">
                          <a:effectLst/>
                        </a:rPr>
                        <a:t>ΣΥΝΔΕΟΜΑΙ</a:t>
                      </a:r>
                    </a:p>
                    <a:p>
                      <a:pPr marL="342900" lvl="0" indent="-342900" algn="just">
                        <a:lnSpc>
                          <a:spcPct val="120000"/>
                        </a:lnSpc>
                        <a:spcAft>
                          <a:spcPts val="0"/>
                        </a:spcAft>
                        <a:buFont typeface="Wingdings"/>
                        <a:buChar char=""/>
                      </a:pPr>
                      <a:r>
                        <a:rPr lang="el-GR" sz="1400" dirty="0">
                          <a:effectLst/>
                        </a:rPr>
                        <a:t>ΕΠΙΚΟΙΝΩΝΩ</a:t>
                      </a:r>
                    </a:p>
                    <a:p>
                      <a:pPr marL="342900" lvl="0" indent="-342900" algn="just">
                        <a:lnSpc>
                          <a:spcPct val="120000"/>
                        </a:lnSpc>
                        <a:spcAft>
                          <a:spcPts val="300"/>
                        </a:spcAft>
                        <a:buFont typeface="Wingdings"/>
                        <a:buChar char=""/>
                      </a:pPr>
                      <a:r>
                        <a:rPr lang="el-GR" sz="1400" dirty="0">
                          <a:effectLst/>
                        </a:rPr>
                        <a:t>ΑΝΑΣΤΟΧΑΖΟΜΑΙ</a:t>
                      </a:r>
                    </a:p>
                    <a:p>
                      <a:pPr algn="just">
                        <a:lnSpc>
                          <a:spcPct val="120000"/>
                        </a:lnSpc>
                        <a:spcBef>
                          <a:spcPts val="600"/>
                        </a:spcBef>
                        <a:spcAft>
                          <a:spcPts val="300"/>
                        </a:spcAft>
                      </a:pPr>
                      <a:r>
                        <a:rPr lang="en-US" sz="1400" dirty="0">
                          <a:effectLst/>
                        </a:rPr>
                        <a:t> </a:t>
                      </a:r>
                      <a:endParaRPr lang="el-GR" sz="1400" dirty="0">
                        <a:effectLst/>
                        <a:latin typeface="Tahoma"/>
                        <a:ea typeface="Times New Roman"/>
                        <a:cs typeface="Times New Roman"/>
                      </a:endParaRPr>
                    </a:p>
                  </a:txBody>
                  <a:tcPr marL="68580" marR="68580" marT="0" marB="0"/>
                </a:tc>
                <a:tc>
                  <a:txBody>
                    <a:bodyPr/>
                    <a:lstStyle/>
                    <a:p>
                      <a:pPr marL="342900" lvl="0" indent="-342900" algn="just">
                        <a:lnSpc>
                          <a:spcPct val="120000"/>
                        </a:lnSpc>
                        <a:spcBef>
                          <a:spcPts val="600"/>
                        </a:spcBef>
                        <a:spcAft>
                          <a:spcPts val="0"/>
                        </a:spcAft>
                        <a:buFont typeface="Arial"/>
                        <a:buChar char="•"/>
                        <a:tabLst>
                          <a:tab pos="93345" algn="l"/>
                        </a:tabLst>
                      </a:pPr>
                      <a:r>
                        <a:rPr lang="el-GR" sz="1400" dirty="0"/>
                        <a:t>Κοινότητες πρακτικής</a:t>
                      </a:r>
                      <a:r>
                        <a:rPr lang="el-GR" sz="1400" baseline="0" dirty="0"/>
                        <a:t> </a:t>
                      </a:r>
                      <a:r>
                        <a:rPr lang="el-GR" sz="1400" dirty="0"/>
                        <a:t>Προσομοιώσεις</a:t>
                      </a:r>
                    </a:p>
                    <a:p>
                      <a:pPr marL="342900" lvl="0" indent="-342900" algn="just">
                        <a:lnSpc>
                          <a:spcPct val="120000"/>
                        </a:lnSpc>
                        <a:spcBef>
                          <a:spcPts val="600"/>
                        </a:spcBef>
                        <a:spcAft>
                          <a:spcPts val="0"/>
                        </a:spcAft>
                        <a:buFont typeface="Arial"/>
                        <a:buChar char="•"/>
                        <a:tabLst>
                          <a:tab pos="93345" algn="l"/>
                        </a:tabLst>
                      </a:pPr>
                      <a:r>
                        <a:rPr lang="el-GR" sz="1400" dirty="0"/>
                        <a:t>με βάση την Τέχνη </a:t>
                      </a:r>
                    </a:p>
                    <a:p>
                      <a:pPr marL="342900" lvl="0" indent="-342900" algn="just">
                        <a:lnSpc>
                          <a:spcPct val="120000"/>
                        </a:lnSpc>
                        <a:spcBef>
                          <a:spcPts val="600"/>
                        </a:spcBef>
                        <a:spcAft>
                          <a:spcPts val="0"/>
                        </a:spcAft>
                        <a:buFont typeface="Arial"/>
                        <a:buChar char="•"/>
                        <a:tabLst>
                          <a:tab pos="93345" algn="l"/>
                        </a:tabLst>
                      </a:pPr>
                      <a:r>
                        <a:rPr lang="el-GR" sz="1400" dirty="0"/>
                        <a:t>Διαλογικός χώρος /</a:t>
                      </a:r>
                      <a:r>
                        <a:rPr lang="el-GR" sz="1400" baseline="0" dirty="0"/>
                        <a:t> </a:t>
                      </a:r>
                      <a:r>
                        <a:rPr lang="el-GR" sz="1400" dirty="0"/>
                        <a:t>επιχειρηματολογία</a:t>
                      </a:r>
                    </a:p>
                    <a:p>
                      <a:pPr marL="342900" lvl="0" indent="-342900" algn="just">
                        <a:lnSpc>
                          <a:spcPct val="120000"/>
                        </a:lnSpc>
                        <a:spcBef>
                          <a:spcPts val="600"/>
                        </a:spcBef>
                        <a:spcAft>
                          <a:spcPts val="0"/>
                        </a:spcAft>
                        <a:buFont typeface="Arial"/>
                        <a:buChar char="•"/>
                        <a:tabLst>
                          <a:tab pos="93345" algn="l"/>
                        </a:tabLst>
                      </a:pPr>
                      <a:r>
                        <a:rPr lang="el-GR" sz="1400" dirty="0"/>
                        <a:t>Πειραματισμός (Επιστημονικά εργαστήρια και εφαρμογές </a:t>
                      </a:r>
                      <a:r>
                        <a:rPr lang="el-GR" sz="1400" dirty="0" err="1"/>
                        <a:t>eScience</a:t>
                      </a:r>
                      <a:r>
                        <a:rPr lang="el-GR" sz="1400" dirty="0"/>
                        <a:t>)</a:t>
                      </a:r>
                    </a:p>
                    <a:p>
                      <a:pPr marL="342900" lvl="0" indent="-342900" algn="just">
                        <a:lnSpc>
                          <a:spcPct val="120000"/>
                        </a:lnSpc>
                        <a:spcBef>
                          <a:spcPts val="600"/>
                        </a:spcBef>
                        <a:spcAft>
                          <a:spcPts val="0"/>
                        </a:spcAft>
                        <a:buFont typeface="Arial"/>
                        <a:buChar char="•"/>
                        <a:tabLst>
                          <a:tab pos="93345" algn="l"/>
                        </a:tabLst>
                      </a:pPr>
                      <a:r>
                        <a:rPr lang="el-GR" sz="1400" dirty="0"/>
                        <a:t>Επισκέψεις σε ερευνητικά κέντρα (εικονικά / φυσικά)</a:t>
                      </a:r>
                    </a:p>
                    <a:p>
                      <a:pPr marL="342900" lvl="0" indent="-342900" algn="just">
                        <a:lnSpc>
                          <a:spcPct val="120000"/>
                        </a:lnSpc>
                        <a:spcBef>
                          <a:spcPts val="600"/>
                        </a:spcBef>
                        <a:spcAft>
                          <a:spcPts val="0"/>
                        </a:spcAft>
                        <a:buFont typeface="Arial"/>
                        <a:buChar char="•"/>
                        <a:tabLst>
                          <a:tab pos="93345" algn="l"/>
                        </a:tabLst>
                      </a:pPr>
                      <a:r>
                        <a:rPr lang="el-GR" sz="1400" dirty="0"/>
                        <a:t>Επικοινωνία με επιστημονικές ιδέες στο κοινό</a:t>
                      </a:r>
                      <a:r>
                        <a:rPr lang="en-US" sz="1400" dirty="0">
                          <a:effectLst/>
                        </a:rPr>
                        <a:t> </a:t>
                      </a:r>
                      <a:endParaRPr lang="el-GR" sz="1400" dirty="0">
                        <a:effectLst/>
                      </a:endParaRPr>
                    </a:p>
                  </a:txBody>
                  <a:tcPr marL="68580" marR="68580" marT="0" marB="0"/>
                </a:tc>
                <a:extLst>
                  <a:ext uri="{0D108BD9-81ED-4DB2-BD59-A6C34878D82A}">
                    <a16:rowId xmlns:a16="http://schemas.microsoft.com/office/drawing/2014/main" val="10001"/>
                  </a:ext>
                </a:extLst>
              </a:tr>
            </a:tbl>
          </a:graphicData>
        </a:graphic>
      </p:graphicFrame>
      <p:sp>
        <p:nvSpPr>
          <p:cNvPr id="4" name="Τίτλος 3"/>
          <p:cNvSpPr>
            <a:spLocks noGrp="1"/>
          </p:cNvSpPr>
          <p:nvPr>
            <p:ph type="title"/>
          </p:nvPr>
        </p:nvSpPr>
        <p:spPr/>
        <p:txBody>
          <a:bodyPr>
            <a:normAutofit/>
          </a:bodyPr>
          <a:lstStyle/>
          <a:p>
            <a:r>
              <a:rPr lang="el-GR" dirty="0"/>
              <a:t>Το Θεωρητικό Πλαίσιο του έργου </a:t>
            </a:r>
            <a:br>
              <a:rPr lang="el-GR" dirty="0"/>
            </a:br>
            <a:r>
              <a:rPr lang="en-US" i="1" dirty="0"/>
              <a:t>CREATIONS</a:t>
            </a:r>
            <a:endParaRPr lang="el-GR" i="1" dirty="0"/>
          </a:p>
        </p:txBody>
      </p:sp>
      <p:pic>
        <p:nvPicPr>
          <p:cNvPr id="6" name="Изображение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990" y="-47850"/>
            <a:ext cx="3364028" cy="917980"/>
          </a:xfrm>
          <a:prstGeom prst="rect">
            <a:avLst/>
          </a:prstGeom>
        </p:spPr>
      </p:pic>
    </p:spTree>
    <p:extLst>
      <p:ext uri="{BB962C8B-B14F-4D97-AF65-F5344CB8AC3E}">
        <p14:creationId xmlns:p14="http://schemas.microsoft.com/office/powerpoint/2010/main" val="400977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6700"/>
            <a:ext cx="10515600" cy="1126003"/>
          </a:xfrm>
        </p:spPr>
        <p:txBody>
          <a:bodyPr>
            <a:normAutofit fontScale="90000"/>
          </a:bodyPr>
          <a:lstStyle/>
          <a:p>
            <a:pPr algn="ctr"/>
            <a:r>
              <a:rPr lang="el-GR" sz="4400" dirty="0">
                <a:solidFill>
                  <a:srgbClr val="002060"/>
                </a:solidFill>
              </a:rPr>
              <a:t>Ορισμοί Δημιουργικότητας </a:t>
            </a:r>
            <a:br>
              <a:rPr lang="en-US" sz="4400" dirty="0">
                <a:solidFill>
                  <a:srgbClr val="002060"/>
                </a:solidFill>
              </a:rPr>
            </a:br>
            <a:endParaRPr lang="el-GR" sz="4400" dirty="0">
              <a:solidFill>
                <a:srgbClr val="002060"/>
              </a:solidFill>
            </a:endParaRPr>
          </a:p>
        </p:txBody>
      </p:sp>
      <p:sp>
        <p:nvSpPr>
          <p:cNvPr id="3" name="Text Placeholder 2"/>
          <p:cNvSpPr>
            <a:spLocks noGrp="1"/>
          </p:cNvSpPr>
          <p:nvPr>
            <p:ph type="body" idx="1"/>
          </p:nvPr>
        </p:nvSpPr>
        <p:spPr>
          <a:xfrm>
            <a:off x="819150" y="742950"/>
            <a:ext cx="10528300" cy="6115050"/>
          </a:xfrm>
        </p:spPr>
        <p:txBody>
          <a:bodyPr>
            <a:noAutofit/>
          </a:bodyPr>
          <a:lstStyle/>
          <a:p>
            <a:pPr marL="342900" indent="-342900">
              <a:buFont typeface="Arial" panose="020B0604020202020204" pitchFamily="34" charset="0"/>
              <a:buChar char="•"/>
            </a:pPr>
            <a:r>
              <a:rPr lang="el-GR" sz="2000" dirty="0">
                <a:solidFill>
                  <a:schemeClr val="tx1"/>
                </a:solidFill>
              </a:rPr>
              <a:t>Η δημιουργικότητα είναι μια έννοια που συνδέεται με την καινοτομία και έχει οριστεί με ποικίλους τρόπους. Για παράδειγμα, «</a:t>
            </a:r>
            <a:r>
              <a:rPr lang="el-GR" sz="2000" b="1" dirty="0">
                <a:solidFill>
                  <a:schemeClr val="tx1"/>
                </a:solidFill>
              </a:rPr>
              <a:t>ως «δημιουργικότητα» ορίζεται η ικανότητα του ατόμου να παράγει νέες ή πρωτότυπες ιδέες,  να έχει ενοράσεις, να μετασχηματίζει και να ανακαλύπτει, να κατασκευάζει αντικείμενα, τα οποία αναγνωρίζονται από τους ειδικούς ότι έχουν ξεχωριστή επιστημονική, αισθητική, κοινωνική ή τεχνολογική αξία</a:t>
            </a:r>
            <a:r>
              <a:rPr lang="el-GR" sz="2000" dirty="0">
                <a:solidFill>
                  <a:schemeClr val="tx1"/>
                </a:solidFill>
              </a:rPr>
              <a:t>. </a:t>
            </a:r>
          </a:p>
          <a:p>
            <a:pPr marL="342900" indent="-342900">
              <a:buFont typeface="Arial" panose="020B0604020202020204" pitchFamily="34" charset="0"/>
              <a:buChar char="•"/>
            </a:pPr>
            <a:r>
              <a:rPr lang="el-GR" sz="2000" dirty="0">
                <a:solidFill>
                  <a:schemeClr val="tx1"/>
                </a:solidFill>
              </a:rPr>
              <a:t>Στο </a:t>
            </a:r>
            <a:r>
              <a:rPr lang="en-US" sz="2000" dirty="0">
                <a:solidFill>
                  <a:schemeClr val="tx1"/>
                </a:solidFill>
              </a:rPr>
              <a:t>Creations : </a:t>
            </a:r>
            <a:r>
              <a:rPr lang="el-GR" sz="2000" dirty="0">
                <a:solidFill>
                  <a:schemeClr val="tx1"/>
                </a:solidFill>
              </a:rPr>
              <a:t>Δημιουργικότητα είναι η </a:t>
            </a:r>
            <a:r>
              <a:rPr lang="el-GR" sz="2000" b="1" dirty="0" err="1">
                <a:solidFill>
                  <a:schemeClr val="tx1"/>
                </a:solidFill>
              </a:rPr>
              <a:t>στοχευμένη</a:t>
            </a:r>
            <a:r>
              <a:rPr lang="el-GR" sz="2000" b="1" dirty="0">
                <a:solidFill>
                  <a:schemeClr val="tx1"/>
                </a:solidFill>
              </a:rPr>
              <a:t> και ευφάνταστη</a:t>
            </a:r>
            <a:r>
              <a:rPr lang="el-GR" sz="2000" dirty="0">
                <a:solidFill>
                  <a:schemeClr val="tx1"/>
                </a:solidFill>
              </a:rPr>
              <a:t> δραστηριότητα  με </a:t>
            </a:r>
            <a:r>
              <a:rPr lang="el-GR" sz="2000" b="1" dirty="0">
                <a:solidFill>
                  <a:schemeClr val="tx1"/>
                </a:solidFill>
              </a:rPr>
              <a:t>πρωτότυπα μαθησιακά αποτελέσματα </a:t>
            </a:r>
            <a:r>
              <a:rPr lang="el-GR" sz="2000" dirty="0">
                <a:solidFill>
                  <a:schemeClr val="tx1"/>
                </a:solidFill>
              </a:rPr>
              <a:t>, που στοχεύει στην ανάπτυξη της </a:t>
            </a:r>
            <a:r>
              <a:rPr lang="el-GR" sz="2000" b="1" dirty="0">
                <a:solidFill>
                  <a:schemeClr val="tx1"/>
                </a:solidFill>
              </a:rPr>
              <a:t>κριτικής σκέψης και την αιτιολόγηση</a:t>
            </a:r>
            <a:r>
              <a:rPr lang="el-GR" sz="2000" dirty="0">
                <a:solidFill>
                  <a:schemeClr val="tx1"/>
                </a:solidFill>
              </a:rPr>
              <a:t> για την παραγωγή καινοτόμων ιδεών, στην  </a:t>
            </a:r>
            <a:r>
              <a:rPr lang="el-GR" sz="2000" b="1" dirty="0">
                <a:solidFill>
                  <a:schemeClr val="tx1"/>
                </a:solidFill>
              </a:rPr>
              <a:t>ενδυνάμωση των μαθητών για τη συγκρότηση διανοητικής και συναισθηματικής ταυτότητας</a:t>
            </a:r>
            <a:r>
              <a:rPr lang="el-GR" sz="2000" dirty="0">
                <a:solidFill>
                  <a:schemeClr val="tx1"/>
                </a:solidFill>
              </a:rPr>
              <a:t>, στην ανάπτυξη συγκεκριμένων </a:t>
            </a:r>
            <a:r>
              <a:rPr lang="el-GR" sz="2000" b="1" dirty="0">
                <a:solidFill>
                  <a:schemeClr val="tx1"/>
                </a:solidFill>
              </a:rPr>
              <a:t>στρατηγικών</a:t>
            </a:r>
            <a:r>
              <a:rPr lang="el-GR" sz="2000" dirty="0">
                <a:solidFill>
                  <a:schemeClr val="tx1"/>
                </a:solidFill>
              </a:rPr>
              <a:t>, στην </a:t>
            </a:r>
            <a:r>
              <a:rPr lang="el-GR" sz="2000" b="1" dirty="0">
                <a:solidFill>
                  <a:schemeClr val="tx1"/>
                </a:solidFill>
              </a:rPr>
              <a:t>ανάληψη ρίσκου και διαχείριση συναισθημάτων</a:t>
            </a:r>
            <a:r>
              <a:rPr lang="el-GR" sz="2000" dirty="0">
                <a:solidFill>
                  <a:schemeClr val="tx1"/>
                </a:solidFill>
              </a:rPr>
              <a:t>, στο  </a:t>
            </a:r>
            <a:r>
              <a:rPr lang="el-GR" sz="2000" b="1" dirty="0">
                <a:solidFill>
                  <a:schemeClr val="tx1"/>
                </a:solidFill>
              </a:rPr>
              <a:t>υψηλό επίπεδο δημιουργικών δραστηριοτήτων,</a:t>
            </a:r>
            <a:r>
              <a:rPr lang="el-GR" sz="2000" dirty="0">
                <a:solidFill>
                  <a:schemeClr val="tx1"/>
                </a:solidFill>
              </a:rPr>
              <a:t> στη </a:t>
            </a:r>
            <a:r>
              <a:rPr lang="el-GR" sz="2000" b="1" dirty="0">
                <a:solidFill>
                  <a:schemeClr val="tx1"/>
                </a:solidFill>
              </a:rPr>
              <a:t>συνυπευθυνότητα</a:t>
            </a:r>
            <a:r>
              <a:rPr lang="el-GR" sz="2000" dirty="0">
                <a:solidFill>
                  <a:schemeClr val="tx1"/>
                </a:solidFill>
              </a:rPr>
              <a:t>, στη </a:t>
            </a:r>
            <a:r>
              <a:rPr lang="el-GR" sz="2000" b="1" dirty="0">
                <a:solidFill>
                  <a:schemeClr val="tx1"/>
                </a:solidFill>
              </a:rPr>
              <a:t>διεπιστημονικότητα,</a:t>
            </a:r>
            <a:r>
              <a:rPr lang="el-GR" sz="2000" dirty="0">
                <a:solidFill>
                  <a:schemeClr val="tx1"/>
                </a:solidFill>
              </a:rPr>
              <a:t> σε</a:t>
            </a:r>
            <a:r>
              <a:rPr lang="en-US" sz="2000" dirty="0">
                <a:solidFill>
                  <a:schemeClr val="tx1"/>
                </a:solidFill>
              </a:rPr>
              <a:t> </a:t>
            </a:r>
            <a:r>
              <a:rPr lang="el-GR" sz="2000" b="1" dirty="0">
                <a:solidFill>
                  <a:schemeClr val="tx1"/>
                </a:solidFill>
              </a:rPr>
              <a:t>καθημερινά και λειτουργικά περιβάλλοντα </a:t>
            </a:r>
          </a:p>
          <a:p>
            <a:pPr marL="342900" indent="-342900">
              <a:buFont typeface="Arial" panose="020B0604020202020204" pitchFamily="34" charset="0"/>
              <a:buChar char="•"/>
            </a:pPr>
            <a:r>
              <a:rPr lang="el-GR" sz="2000" b="1" dirty="0">
                <a:solidFill>
                  <a:schemeClr val="tx1"/>
                </a:solidFill>
              </a:rPr>
              <a:t>Το μοντέλο της δημιουργικότητας «</a:t>
            </a:r>
            <a:r>
              <a:rPr lang="el-GR" sz="2000" b="1" dirty="0" err="1">
                <a:solidFill>
                  <a:schemeClr val="tx1"/>
                </a:solidFill>
              </a:rPr>
              <a:t>four</a:t>
            </a:r>
            <a:r>
              <a:rPr lang="el-GR" sz="2000" b="1" dirty="0">
                <a:solidFill>
                  <a:schemeClr val="tx1"/>
                </a:solidFill>
              </a:rPr>
              <a:t> C» (</a:t>
            </a:r>
            <a:r>
              <a:rPr lang="el-GR" sz="2000" dirty="0" err="1">
                <a:solidFill>
                  <a:schemeClr val="tx1"/>
                </a:solidFill>
              </a:rPr>
              <a:t>James</a:t>
            </a:r>
            <a:r>
              <a:rPr lang="el-GR" sz="2000" dirty="0">
                <a:solidFill>
                  <a:schemeClr val="tx1"/>
                </a:solidFill>
              </a:rPr>
              <a:t> </a:t>
            </a:r>
            <a:r>
              <a:rPr lang="el-GR" sz="2000" dirty="0" err="1">
                <a:solidFill>
                  <a:schemeClr val="tx1"/>
                </a:solidFill>
              </a:rPr>
              <a:t>Kaufman</a:t>
            </a:r>
            <a:r>
              <a:rPr lang="el-GR" sz="2000" dirty="0">
                <a:solidFill>
                  <a:schemeClr val="tx1"/>
                </a:solidFill>
              </a:rPr>
              <a:t> και </a:t>
            </a:r>
            <a:r>
              <a:rPr lang="el-GR" sz="2000" dirty="0" err="1">
                <a:solidFill>
                  <a:schemeClr val="tx1"/>
                </a:solidFill>
              </a:rPr>
              <a:t>Ronaldo</a:t>
            </a:r>
            <a:r>
              <a:rPr lang="el-GR" sz="2000" dirty="0">
                <a:solidFill>
                  <a:schemeClr val="tx1"/>
                </a:solidFill>
              </a:rPr>
              <a:t> </a:t>
            </a:r>
            <a:r>
              <a:rPr lang="el-GR" sz="2000" dirty="0" err="1">
                <a:solidFill>
                  <a:schemeClr val="tx1"/>
                </a:solidFill>
              </a:rPr>
              <a:t>Beghetto</a:t>
            </a:r>
            <a:r>
              <a:rPr lang="el-GR" sz="2000" dirty="0">
                <a:solidFill>
                  <a:schemeClr val="tx1"/>
                </a:solidFill>
              </a:rPr>
              <a:t> , 2009) . </a:t>
            </a:r>
          </a:p>
          <a:p>
            <a:pPr marL="342900" indent="-342900">
              <a:buFontTx/>
              <a:buChar char="-"/>
            </a:pPr>
            <a:r>
              <a:rPr lang="el-GR" sz="2000" b="1" dirty="0" err="1">
                <a:solidFill>
                  <a:schemeClr val="tx1"/>
                </a:solidFill>
              </a:rPr>
              <a:t>Big</a:t>
            </a:r>
            <a:r>
              <a:rPr lang="el-GR" sz="2000" b="1" dirty="0">
                <a:solidFill>
                  <a:schemeClr val="tx1"/>
                </a:solidFill>
              </a:rPr>
              <a:t>-C</a:t>
            </a:r>
            <a:r>
              <a:rPr lang="el-GR" sz="2000" dirty="0">
                <a:solidFill>
                  <a:schemeClr val="tx1"/>
                </a:solidFill>
              </a:rPr>
              <a:t> (</a:t>
            </a:r>
            <a:r>
              <a:rPr lang="el-GR" sz="2000" dirty="0" err="1">
                <a:solidFill>
                  <a:schemeClr val="tx1"/>
                </a:solidFill>
              </a:rPr>
              <a:t>Big</a:t>
            </a:r>
            <a:r>
              <a:rPr lang="el-GR" sz="2000" dirty="0">
                <a:solidFill>
                  <a:schemeClr val="tx1"/>
                </a:solidFill>
              </a:rPr>
              <a:t> </a:t>
            </a:r>
            <a:r>
              <a:rPr lang="el-GR" sz="2000" dirty="0" err="1">
                <a:solidFill>
                  <a:schemeClr val="tx1"/>
                </a:solidFill>
              </a:rPr>
              <a:t>Creativity</a:t>
            </a:r>
            <a:r>
              <a:rPr lang="el-GR" sz="2000" dirty="0">
                <a:solidFill>
                  <a:schemeClr val="tx1"/>
                </a:solidFill>
              </a:rPr>
              <a:t>) αναφέρεται σε ένα σπουδαίο δημιούργημα/επίτευγμα. Στην κατηγορία αυτή ανήκουν τα αριστουργήματα των συνθετών κλασσικής μουσικής και όχι μόνο και οι δημιουργοί τους , οι επιστήμονες που έχουν βραβευτεί με </a:t>
            </a:r>
            <a:r>
              <a:rPr lang="el-GR" sz="2000" dirty="0" err="1">
                <a:solidFill>
                  <a:schemeClr val="tx1"/>
                </a:solidFill>
              </a:rPr>
              <a:t>Nobel</a:t>
            </a:r>
            <a:r>
              <a:rPr lang="el-GR" sz="2000" dirty="0">
                <a:solidFill>
                  <a:schemeClr val="tx1"/>
                </a:solidFill>
              </a:rPr>
              <a:t>, </a:t>
            </a:r>
          </a:p>
          <a:p>
            <a:pPr marL="342900" indent="-342900">
              <a:buFontTx/>
              <a:buChar char="-"/>
            </a:pPr>
            <a:r>
              <a:rPr lang="en-US" sz="2000" b="1" dirty="0">
                <a:solidFill>
                  <a:schemeClr val="tx1"/>
                </a:solidFill>
              </a:rPr>
              <a:t>L</a:t>
            </a:r>
            <a:r>
              <a:rPr lang="el-GR" sz="2000" b="1" dirty="0" err="1">
                <a:solidFill>
                  <a:schemeClr val="tx1"/>
                </a:solidFill>
              </a:rPr>
              <a:t>ittle</a:t>
            </a:r>
            <a:r>
              <a:rPr lang="el-GR" sz="2000" b="1" dirty="0">
                <a:solidFill>
                  <a:schemeClr val="tx1"/>
                </a:solidFill>
              </a:rPr>
              <a:t>-c </a:t>
            </a:r>
            <a:r>
              <a:rPr lang="el-GR" sz="2000" dirty="0">
                <a:solidFill>
                  <a:schemeClr val="tx1"/>
                </a:solidFill>
              </a:rPr>
              <a:t>αναφέρεται στην δημιουργικότητα ως αναπόσπαστο κομμάτι των καθημερινών μας ενεργειών και παραγόμενων, που άλλοτε βοηθά στην </a:t>
            </a:r>
            <a:r>
              <a:rPr lang="el-GR" sz="2000" b="1" dirty="0">
                <a:solidFill>
                  <a:schemeClr val="tx1"/>
                </a:solidFill>
              </a:rPr>
              <a:t>εύρεση λύσης </a:t>
            </a:r>
            <a:r>
              <a:rPr lang="el-GR" sz="2000" dirty="0">
                <a:solidFill>
                  <a:schemeClr val="tx1"/>
                </a:solidFill>
              </a:rPr>
              <a:t>σε </a:t>
            </a:r>
            <a:r>
              <a:rPr lang="el-GR" sz="2000" b="1" dirty="0">
                <a:solidFill>
                  <a:schemeClr val="tx1"/>
                </a:solidFill>
              </a:rPr>
              <a:t>αυθεντικές προβληματικές καταστάσεις</a:t>
            </a:r>
            <a:r>
              <a:rPr lang="el-GR" sz="2000" dirty="0">
                <a:solidFill>
                  <a:schemeClr val="tx1"/>
                </a:solidFill>
              </a:rPr>
              <a:t> και άλλοτε αποτελεί μέσο για την έκφραση </a:t>
            </a:r>
            <a:r>
              <a:rPr lang="el-GR" sz="2000" b="1" dirty="0">
                <a:solidFill>
                  <a:schemeClr val="tx1"/>
                </a:solidFill>
              </a:rPr>
              <a:t>συναισθημάτων </a:t>
            </a:r>
            <a:r>
              <a:rPr lang="el-GR" sz="2000" dirty="0">
                <a:solidFill>
                  <a:schemeClr val="tx1"/>
                </a:solidFill>
              </a:rPr>
              <a:t>και </a:t>
            </a:r>
            <a:r>
              <a:rPr lang="el-GR" sz="2000" b="1" dirty="0">
                <a:solidFill>
                  <a:schemeClr val="tx1"/>
                </a:solidFill>
              </a:rPr>
              <a:t>σκέψεων</a:t>
            </a:r>
            <a:r>
              <a:rPr lang="el-GR" sz="2000" dirty="0">
                <a:solidFill>
                  <a:schemeClr val="tx1"/>
                </a:solidFill>
              </a:rPr>
              <a:t>.</a:t>
            </a:r>
            <a:endParaRPr lang="el-GR" sz="2000" b="1" dirty="0">
              <a:solidFill>
                <a:schemeClr val="tx1"/>
              </a:solidFill>
            </a:endParaRPr>
          </a:p>
        </p:txBody>
      </p:sp>
    </p:spTree>
    <p:extLst>
      <p:ext uri="{BB962C8B-B14F-4D97-AF65-F5344CB8AC3E}">
        <p14:creationId xmlns:p14="http://schemas.microsoft.com/office/powerpoint/2010/main" val="301864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el-GR" sz="2800" b="1" dirty="0"/>
              <a:t>ΕΝΣΩΜΑΤΗ ΜΑΘΗΣΗ</a:t>
            </a:r>
            <a:br>
              <a:rPr lang="el-GR" sz="2800" b="1" dirty="0"/>
            </a:br>
            <a:endParaRPr lang="el-GR" sz="2800" i="1" dirty="0"/>
          </a:p>
        </p:txBody>
      </p:sp>
      <p:sp>
        <p:nvSpPr>
          <p:cNvPr id="3" name="Text Placeholder 2"/>
          <p:cNvSpPr>
            <a:spLocks noGrp="1"/>
          </p:cNvSpPr>
          <p:nvPr>
            <p:ph sz="half" idx="1"/>
          </p:nvPr>
        </p:nvSpPr>
        <p:spPr>
          <a:xfrm>
            <a:off x="838200" y="1296537"/>
            <a:ext cx="5181600" cy="4880426"/>
          </a:xfrm>
          <a:ln>
            <a:noFill/>
          </a:ln>
        </p:spPr>
        <p:txBody>
          <a:bodyPr>
            <a:normAutofit fontScale="92500" lnSpcReduction="20000"/>
          </a:bodyPr>
          <a:lstStyle/>
          <a:p>
            <a:pPr algn="just">
              <a:lnSpc>
                <a:spcPct val="120000"/>
              </a:lnSpc>
            </a:pPr>
            <a:r>
              <a:rPr lang="el-GR" sz="2100" b="1" dirty="0"/>
              <a:t>Νέα Παιδαγωγική Θεωρία στην οποία οι πρωταγωνιστές της εκπαιδευτικής πράξης, εκπαιδευτικός και μαθητής, χρησιμοποιούν ολιστικά το τετράπτυχο νους, συναισθήματα, σώμα και κινήσεις  μέσα σ’ αυτήν.</a:t>
            </a:r>
            <a:endParaRPr lang="en-US" sz="2100" b="1" dirty="0"/>
          </a:p>
          <a:p>
            <a:pPr algn="just">
              <a:lnSpc>
                <a:spcPct val="120000"/>
              </a:lnSpc>
            </a:pPr>
            <a:r>
              <a:rPr lang="el-GR" sz="2300" b="1" dirty="0">
                <a:solidFill>
                  <a:schemeClr val="accent1"/>
                </a:solidFill>
              </a:rPr>
              <a:t>Σώμα:</a:t>
            </a:r>
            <a:r>
              <a:rPr lang="el-GR" b="1" dirty="0">
                <a:solidFill>
                  <a:schemeClr val="accent1"/>
                </a:solidFill>
              </a:rPr>
              <a:t> </a:t>
            </a:r>
          </a:p>
          <a:p>
            <a:pPr algn="just">
              <a:lnSpc>
                <a:spcPct val="120000"/>
              </a:lnSpc>
            </a:pPr>
            <a:r>
              <a:rPr lang="el-GR" sz="2100" b="1" dirty="0"/>
              <a:t>Ενσώματος, βιολογικός, αισθητικός, κοινωνικός, πολιτισμικός, σχεσιακός, αλληλεπιδραστικός τρόπος ύπαρξης</a:t>
            </a:r>
          </a:p>
          <a:p>
            <a:r>
              <a:rPr lang="el-GR" sz="2100" b="1" dirty="0"/>
              <a:t>Σώμα, αισθήσεις, εγκέφαλος, προσωπικότητα ατόμου, φυσική μηχανή παραγωγής νοημάτων, αναπόσπαστο κομμάτι μάθησης</a:t>
            </a:r>
          </a:p>
          <a:p>
            <a:r>
              <a:rPr lang="el-GR" sz="2100" b="1" dirty="0"/>
              <a:t>Ανθρώπινη σωματική εμπειρία και ψυχολογικές επιπτώσεις </a:t>
            </a:r>
            <a:r>
              <a:rPr lang="el-GR" sz="2100" b="1" i="1" dirty="0"/>
              <a:t>(</a:t>
            </a:r>
            <a:r>
              <a:rPr lang="en-US" sz="2100" b="1" i="1" dirty="0"/>
              <a:t>Nunez, Edwards &amp; Matos, 1999)</a:t>
            </a:r>
          </a:p>
          <a:p>
            <a:r>
              <a:rPr lang="el-GR" sz="2100" b="1" dirty="0"/>
              <a:t>Ασυνείδητες πτυχές σωματικές εμπειρίας</a:t>
            </a:r>
          </a:p>
          <a:p>
            <a:pPr marL="285750" indent="-285750">
              <a:buFont typeface="Arial" panose="020B0604020202020204" pitchFamily="34" charset="0"/>
              <a:buChar char="•"/>
            </a:pPr>
            <a:endParaRPr lang="el-G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262" y="1392987"/>
            <a:ext cx="5001110" cy="281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76" y="3794078"/>
            <a:ext cx="4622038" cy="2599897"/>
          </a:xfrm>
          <a:prstGeom prst="rect">
            <a:avLst/>
          </a:prstGeom>
        </p:spPr>
      </p:pic>
      <p:sp>
        <p:nvSpPr>
          <p:cNvPr id="8" name="Ορθογώνιο 7"/>
          <p:cNvSpPr/>
          <p:nvPr/>
        </p:nvSpPr>
        <p:spPr>
          <a:xfrm>
            <a:off x="5952368" y="6424263"/>
            <a:ext cx="5282343" cy="369332"/>
          </a:xfrm>
          <a:prstGeom prst="rect">
            <a:avLst/>
          </a:prstGeom>
        </p:spPr>
        <p:txBody>
          <a:bodyPr wrap="none">
            <a:spAutoFit/>
          </a:bodyPr>
          <a:lstStyle/>
          <a:p>
            <a:pPr algn="ctr"/>
            <a:r>
              <a:rPr lang="el-GR" b="1" dirty="0"/>
              <a:t>ΣΥΝΔΕΣΗ ΤΡΙΩΝ ΑΝΑΠΑΡΑΣΤΑΣΙΑΚΩΝ ΣΥΣΤΗΜΑΤΩΝ </a:t>
            </a:r>
            <a:endParaRPr lang="el-GR" i="1" dirty="0"/>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98835" y="0"/>
            <a:ext cx="1293165" cy="898131"/>
          </a:xfrm>
          <a:prstGeom prst="rect">
            <a:avLst/>
          </a:prstGeom>
          <a:noFill/>
          <a:ln w="9525">
            <a:noFill/>
            <a:miter lim="800000"/>
            <a:headEnd/>
            <a:tailEnd/>
          </a:ln>
          <a:effectLst>
            <a:reflection blurRad="6350" stA="52000" endA="300" endPos="35000" dir="5400000" sy="-100000" algn="bl" rotWithShape="0"/>
            <a:softEdge rad="31750"/>
          </a:effectLst>
          <a:scene3d>
            <a:camera prst="perspectiveHeroicExtremeLeftFacing"/>
            <a:lightRig rig="threePt" dir="t"/>
          </a:scene3d>
        </p:spPr>
      </p:pic>
      <p:pic>
        <p:nvPicPr>
          <p:cNvPr id="12" name="Изображение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6" y="218364"/>
            <a:ext cx="2105870" cy="574652"/>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044" y="218364"/>
            <a:ext cx="1115744" cy="984480"/>
          </a:xfrm>
          <a:prstGeom prst="rect">
            <a:avLst/>
          </a:prstGeom>
        </p:spPr>
      </p:pic>
    </p:spTree>
    <p:extLst>
      <p:ext uri="{BB962C8B-B14F-4D97-AF65-F5344CB8AC3E}">
        <p14:creationId xmlns:p14="http://schemas.microsoft.com/office/powerpoint/2010/main" val="10444290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210018"/>
            <a:ext cx="7886700" cy="1029721"/>
          </a:xfrm>
        </p:spPr>
        <p:txBody>
          <a:bodyPr/>
          <a:lstStyle/>
          <a:p>
            <a:r>
              <a:rPr lang="en-US" dirty="0"/>
              <a:t>References  </a:t>
            </a:r>
            <a:endParaRPr lang="el-GR" dirty="0"/>
          </a:p>
        </p:txBody>
      </p:sp>
      <p:sp>
        <p:nvSpPr>
          <p:cNvPr id="3" name="Θέση περιεχομένου 2"/>
          <p:cNvSpPr>
            <a:spLocks noGrp="1"/>
          </p:cNvSpPr>
          <p:nvPr>
            <p:ph idx="1"/>
          </p:nvPr>
        </p:nvSpPr>
        <p:spPr>
          <a:xfrm>
            <a:off x="750627" y="1239739"/>
            <a:ext cx="10699845" cy="5349748"/>
          </a:xfrm>
        </p:spPr>
        <p:txBody>
          <a:bodyPr>
            <a:normAutofit fontScale="85000" lnSpcReduction="20000"/>
          </a:bodyPr>
          <a:lstStyle/>
          <a:p>
            <a:r>
              <a:rPr lang="en-US" sz="2300" dirty="0"/>
              <a:t>“</a:t>
            </a:r>
            <a:r>
              <a:rPr lang="en-US" sz="2300" dirty="0" err="1"/>
              <a:t>Smyrnaiou</a:t>
            </a:r>
            <a:r>
              <a:rPr lang="en-US" sz="2300" dirty="0"/>
              <a:t> Z., </a:t>
            </a:r>
            <a:r>
              <a:rPr lang="en-US" sz="2300" dirty="0" err="1"/>
              <a:t>Georgakopoulou</a:t>
            </a:r>
            <a:r>
              <a:rPr lang="en-US" sz="2300" dirty="0"/>
              <a:t> E., </a:t>
            </a:r>
            <a:r>
              <a:rPr lang="en-US" sz="2300" dirty="0" err="1"/>
              <a:t>Sotiriou</a:t>
            </a:r>
            <a:r>
              <a:rPr lang="en-US" sz="2300" dirty="0"/>
              <a:t> M., </a:t>
            </a:r>
            <a:r>
              <a:rPr lang="en-US" sz="2300" dirty="0" err="1"/>
              <a:t>Sotiriou</a:t>
            </a:r>
            <a:r>
              <a:rPr lang="en-US" sz="2300" dirty="0"/>
              <a:t> S. (2017). The Learning Science Through Theatre initiative in the context of Responsible Research and Innovation.  Journal on </a:t>
            </a:r>
            <a:r>
              <a:rPr lang="en-US" sz="2300" dirty="0" err="1"/>
              <a:t>Systemics</a:t>
            </a:r>
            <a:r>
              <a:rPr lang="en-US" sz="2300" dirty="0"/>
              <a:t>, Cybernetics and Informatics (JSCI), vol. 15, n 5, pp. 14-22, </a:t>
            </a:r>
            <a:r>
              <a:rPr lang="en-US" sz="2300" dirty="0">
                <a:hlinkClick r:id="rId2"/>
              </a:rPr>
              <a:t>http://www.iiisci.org/journal/sci/Contents.asp?var=&amp;Previous=ISS1705</a:t>
            </a:r>
            <a:endParaRPr lang="en-US" sz="2300" dirty="0"/>
          </a:p>
          <a:p>
            <a:r>
              <a:rPr lang="fr-FR" sz="2300" dirty="0" err="1"/>
              <a:t>Smyrnaiou</a:t>
            </a:r>
            <a:r>
              <a:rPr lang="fr-FR" sz="2300" dirty="0"/>
              <a:t> Z., </a:t>
            </a:r>
            <a:r>
              <a:rPr lang="fr-FR" sz="2300" dirty="0" err="1"/>
              <a:t>Sotiriou</a:t>
            </a:r>
            <a:r>
              <a:rPr lang="fr-FR" sz="2300" dirty="0"/>
              <a:t> M., </a:t>
            </a:r>
            <a:r>
              <a:rPr lang="en-US" sz="2300" dirty="0" err="1"/>
              <a:t>Sotiriou</a:t>
            </a:r>
            <a:r>
              <a:rPr lang="en-US" sz="2300" dirty="0"/>
              <a:t> S</a:t>
            </a:r>
            <a:r>
              <a:rPr lang="fr-FR" sz="2300" dirty="0"/>
              <a:t>. (2017). </a:t>
            </a:r>
            <a:r>
              <a:rPr lang="fr-FR" sz="2300" dirty="0" err="1"/>
              <a:t>What</a:t>
            </a:r>
            <a:r>
              <a:rPr lang="fr-FR" sz="2300" dirty="0"/>
              <a:t> </a:t>
            </a:r>
            <a:r>
              <a:rPr lang="fr-FR" sz="2300" dirty="0" err="1"/>
              <a:t>Does</a:t>
            </a:r>
            <a:r>
              <a:rPr lang="fr-FR" sz="2300" dirty="0"/>
              <a:t> Scientific </a:t>
            </a:r>
            <a:r>
              <a:rPr lang="fr-FR" sz="2300" dirty="0" err="1"/>
              <a:t>Theatre</a:t>
            </a:r>
            <a:r>
              <a:rPr lang="fr-FR" sz="2300" dirty="0"/>
              <a:t> Do? </a:t>
            </a:r>
            <a:r>
              <a:rPr lang="fr-FR" sz="2300" dirty="0" err="1"/>
              <a:t>Toward</a:t>
            </a:r>
            <a:r>
              <a:rPr lang="fr-FR" sz="2300" dirty="0"/>
              <a:t> an </a:t>
            </a:r>
            <a:r>
              <a:rPr lang="fr-FR" sz="2300" dirty="0" err="1"/>
              <a:t>Inquiry</a:t>
            </a:r>
            <a:r>
              <a:rPr lang="fr-FR" sz="2300" dirty="0"/>
              <a:t>- </a:t>
            </a:r>
            <a:r>
              <a:rPr lang="fr-FR" sz="2300" dirty="0" err="1"/>
              <a:t>based</a:t>
            </a:r>
            <a:r>
              <a:rPr lang="fr-FR" sz="2300" dirty="0"/>
              <a:t> and </a:t>
            </a:r>
            <a:r>
              <a:rPr lang="fr-FR" sz="2300" dirty="0" err="1"/>
              <a:t>Semiotic</a:t>
            </a:r>
            <a:r>
              <a:rPr lang="fr-FR" sz="2300" dirty="0"/>
              <a:t> Theory </a:t>
            </a:r>
            <a:r>
              <a:rPr lang="fr-FR" sz="2300" dirty="0" err="1"/>
              <a:t>through</a:t>
            </a:r>
            <a:r>
              <a:rPr lang="fr-FR" sz="2300" dirty="0"/>
              <a:t> a Cultural </a:t>
            </a:r>
            <a:r>
              <a:rPr lang="fr-FR" sz="2300" dirty="0" err="1"/>
              <a:t>approach</a:t>
            </a:r>
            <a:r>
              <a:rPr lang="fr-FR" sz="2300" dirty="0"/>
              <a:t>. </a:t>
            </a:r>
            <a:r>
              <a:rPr lang="fr-FR" sz="2300" i="1" dirty="0"/>
              <a:t>International Journal of Education and Learning </a:t>
            </a:r>
            <a:r>
              <a:rPr lang="fr-FR" sz="2300" i="1" dirty="0" err="1"/>
              <a:t>Systems</a:t>
            </a:r>
            <a:r>
              <a:rPr lang="fr-FR" sz="2300" i="1" dirty="0"/>
              <a:t>, </a:t>
            </a:r>
            <a:r>
              <a:rPr lang="fr-FR" sz="2300" dirty="0"/>
              <a:t>vol. 2, pp. 47-58.</a:t>
            </a:r>
            <a:endParaRPr lang="el-GR" sz="2300" dirty="0"/>
          </a:p>
          <a:p>
            <a:r>
              <a:rPr lang="fr-FR" sz="2300" dirty="0" err="1"/>
              <a:t>Smyrnaiou</a:t>
            </a:r>
            <a:r>
              <a:rPr lang="fr-FR" sz="2300" dirty="0"/>
              <a:t> Z., </a:t>
            </a:r>
            <a:r>
              <a:rPr lang="fr-FR" sz="2300" dirty="0" err="1"/>
              <a:t>Sotiriou</a:t>
            </a:r>
            <a:r>
              <a:rPr lang="fr-FR" sz="2300" dirty="0"/>
              <a:t> M., </a:t>
            </a:r>
            <a:r>
              <a:rPr lang="en-US" sz="2300" dirty="0" err="1"/>
              <a:t>Sotiriou</a:t>
            </a:r>
            <a:r>
              <a:rPr lang="en-US" sz="2300" dirty="0"/>
              <a:t> S</a:t>
            </a:r>
            <a:r>
              <a:rPr lang="fr-FR" sz="2300" dirty="0"/>
              <a:t>. &amp; </a:t>
            </a:r>
            <a:r>
              <a:rPr lang="fr-FR" sz="2300" dirty="0" err="1"/>
              <a:t>Georgakopoulou</a:t>
            </a:r>
            <a:r>
              <a:rPr lang="fr-FR" sz="2300" dirty="0"/>
              <a:t> E. (2017). Multi- </a:t>
            </a:r>
            <a:r>
              <a:rPr lang="fr-FR" sz="2300" dirty="0" err="1"/>
              <a:t>Semiotic</a:t>
            </a:r>
            <a:r>
              <a:rPr lang="fr-FR" sz="2300" dirty="0"/>
              <a:t> </a:t>
            </a:r>
            <a:r>
              <a:rPr lang="fr-FR" sz="2300" dirty="0" err="1"/>
              <a:t>systems</a:t>
            </a:r>
            <a:r>
              <a:rPr lang="fr-FR" sz="2300" dirty="0"/>
              <a:t> in STEMS: </a:t>
            </a:r>
            <a:r>
              <a:rPr lang="fr-FR" sz="2300" dirty="0" err="1"/>
              <a:t>Embodied</a:t>
            </a:r>
            <a:r>
              <a:rPr lang="fr-FR" sz="2300" dirty="0"/>
              <a:t> Learning and </a:t>
            </a:r>
            <a:r>
              <a:rPr lang="fr-FR" sz="2300" dirty="0" err="1"/>
              <a:t>Analogical</a:t>
            </a:r>
            <a:r>
              <a:rPr lang="fr-FR" sz="2300" dirty="0"/>
              <a:t> </a:t>
            </a:r>
            <a:r>
              <a:rPr lang="fr-FR" sz="2300" dirty="0" err="1"/>
              <a:t>Reasoning</a:t>
            </a:r>
            <a:r>
              <a:rPr lang="fr-FR" sz="2300" dirty="0"/>
              <a:t> </a:t>
            </a:r>
            <a:r>
              <a:rPr lang="fr-FR" sz="2300" dirty="0" err="1"/>
              <a:t>through</a:t>
            </a:r>
            <a:r>
              <a:rPr lang="fr-FR" sz="2300" dirty="0"/>
              <a:t> a </a:t>
            </a:r>
            <a:r>
              <a:rPr lang="fr-FR" sz="2300" dirty="0" err="1"/>
              <a:t>Grounded</a:t>
            </a:r>
            <a:r>
              <a:rPr lang="fr-FR" sz="2300" dirty="0"/>
              <a:t>- Theory </a:t>
            </a:r>
            <a:r>
              <a:rPr lang="fr-FR" sz="2300" dirty="0" err="1"/>
              <a:t>approach</a:t>
            </a:r>
            <a:r>
              <a:rPr lang="fr-FR" sz="2300" dirty="0"/>
              <a:t> in </a:t>
            </a:r>
            <a:r>
              <a:rPr lang="fr-FR" sz="2300" dirty="0" err="1"/>
              <a:t>theatrical</a:t>
            </a:r>
            <a:r>
              <a:rPr lang="fr-FR" sz="2300" dirty="0"/>
              <a:t> performances. </a:t>
            </a:r>
            <a:r>
              <a:rPr lang="fr-FR" sz="2300" i="1" dirty="0"/>
              <a:t>WSEAS transactions on </a:t>
            </a:r>
            <a:r>
              <a:rPr lang="fr-FR" sz="2300" i="1" dirty="0" err="1"/>
              <a:t>Advances</a:t>
            </a:r>
            <a:r>
              <a:rPr lang="fr-FR" sz="2300" i="1" dirty="0"/>
              <a:t> on Engineering Education</a:t>
            </a:r>
            <a:r>
              <a:rPr lang="fr-FR" sz="2300" dirty="0"/>
              <a:t>, vol. 14 pp. 99-114.</a:t>
            </a:r>
            <a:endParaRPr lang="el-GR" sz="2300" dirty="0"/>
          </a:p>
          <a:p>
            <a:r>
              <a:rPr lang="en-US" sz="2300" dirty="0" err="1"/>
              <a:t>Kotsari</a:t>
            </a:r>
            <a:r>
              <a:rPr lang="en-US" sz="2300" dirty="0"/>
              <a:t> K., </a:t>
            </a:r>
            <a:r>
              <a:rPr lang="en-US" sz="2300" dirty="0" err="1"/>
              <a:t>Smyrnaiou</a:t>
            </a:r>
            <a:r>
              <a:rPr lang="en-US" sz="2300" dirty="0"/>
              <a:t>, Z. (2017). Inquiry based Learning and Meaning Generation through modelling on geometrical optics in a constructionist environment. </a:t>
            </a:r>
            <a:r>
              <a:rPr lang="en-US" sz="2300" i="1" dirty="0"/>
              <a:t>European Journal of Science and Mathematics Education Vol. 5, No. 1, 14-27.</a:t>
            </a:r>
            <a:endParaRPr lang="el-GR" sz="2300" i="1" dirty="0"/>
          </a:p>
          <a:p>
            <a:pPr algn="just"/>
            <a:r>
              <a:rPr lang="en-US" sz="2300" kern="50" spc="-30" dirty="0">
                <a:effectLst/>
                <a:ea typeface="SimSun" panose="02010600030101010101" pitchFamily="2" charset="-122"/>
                <a:cs typeface="Mangal" panose="02040503050203030202" pitchFamily="18" charset="0"/>
              </a:rPr>
              <a:t>Smyrnaiou, Z., Georgakopoulou, E. (2019). THE LEARNING SCIENCE THROUGH THEATER INITIATIVE AS A BEST PRACTICE ΙΝ CREATIVITY- ENRICHED INQUIRY BASED APPROACHES, 2019 ESERA Conference, that will be held in Bologna, Italy, from 26 to 30 August 2019.</a:t>
            </a:r>
          </a:p>
          <a:p>
            <a:r>
              <a:rPr lang="en-US" sz="2300" kern="50" spc="-30" dirty="0">
                <a:ea typeface="SimSun" panose="02010600030101010101" pitchFamily="2" charset="-122"/>
                <a:cs typeface="Mangal" panose="02040503050203030202" pitchFamily="18" charset="0"/>
              </a:rPr>
              <a:t>Smyrnaiou, Z., Georgakopoulou, E. &amp; Sotiriou, S. Promoting a mixed-design model of scientific creativity through digital storytelling—the CCQ model for creativity. IJ STEM Ed 7, 25 (2020). https://doi.org/10.1186/s40594-020-00223-6, https://link.springer.com/article/10.1186/s40594-020-00223-6?wt_mc=Internal.Event.1.SEM.ArticleAuthorIncrementalIssue#citeas</a:t>
            </a:r>
            <a:endParaRPr lang="en-US" sz="2300" kern="50" cap="all" spc="-30" dirty="0">
              <a:ea typeface="SimSun" panose="02010600030101010101" pitchFamily="2" charset="-122"/>
              <a:cs typeface="Mangal" panose="02040503050203030202" pitchFamily="18" charset="0"/>
            </a:endParaRPr>
          </a:p>
          <a:p>
            <a:endParaRPr lang="el-GR" dirty="0"/>
          </a:p>
          <a:p>
            <a:endParaRPr lang="el-GR" dirty="0"/>
          </a:p>
        </p:txBody>
      </p:sp>
    </p:spTree>
    <p:extLst>
      <p:ext uri="{BB962C8B-B14F-4D97-AF65-F5344CB8AC3E}">
        <p14:creationId xmlns:p14="http://schemas.microsoft.com/office/powerpoint/2010/main" val="202082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404664"/>
            <a:ext cx="12192000" cy="707886"/>
          </a:xfrm>
          <a:prstGeom prst="rect">
            <a:avLst/>
          </a:prstGeom>
        </p:spPr>
        <p:txBody>
          <a:bodyPr wrap="square">
            <a:spAutoFit/>
          </a:bodyPr>
          <a:lstStyle/>
          <a:p>
            <a:pPr algn="ctr"/>
            <a:r>
              <a:rPr lang="el-GR" sz="4000" b="1" dirty="0"/>
              <a:t>Μέτρηση Δημιουργικότητας </a:t>
            </a:r>
            <a:endParaRPr lang="el-GR" sz="4000" dirty="0"/>
          </a:p>
        </p:txBody>
      </p:sp>
      <p:pic>
        <p:nvPicPr>
          <p:cNvPr id="5" name="Θέση περιεχομένου 3" descr="C:\Users\User\AppData\Local\Microsoft\Windows\INetCache\Content.Word\Παρουσίαση3.t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12044" y="1487606"/>
            <a:ext cx="5124733" cy="1949119"/>
          </a:xfrm>
          <a:prstGeom prst="rect">
            <a:avLst/>
          </a:prstGeom>
          <a:noFill/>
          <a:ln>
            <a:noFill/>
          </a:ln>
        </p:spPr>
      </p:pic>
      <p:sp>
        <p:nvSpPr>
          <p:cNvPr id="6" name="Ορθογώνιο 5"/>
          <p:cNvSpPr/>
          <p:nvPr/>
        </p:nvSpPr>
        <p:spPr>
          <a:xfrm>
            <a:off x="705445" y="3566120"/>
            <a:ext cx="5779625" cy="646331"/>
          </a:xfrm>
          <a:prstGeom prst="rect">
            <a:avLst/>
          </a:prstGeom>
        </p:spPr>
        <p:txBody>
          <a:bodyPr wrap="square">
            <a:spAutoFit/>
          </a:bodyPr>
          <a:lstStyle/>
          <a:p>
            <a:r>
              <a:rPr lang="en-US" b="1" dirty="0"/>
              <a:t>Figure 1. The Torrance Test of Creative Thinking </a:t>
            </a:r>
          </a:p>
          <a:p>
            <a:r>
              <a:rPr lang="en-US" b="1" dirty="0"/>
              <a:t>ION Connection (Kim, 2016) </a:t>
            </a:r>
            <a:endParaRPr lang="el-GR" dirty="0"/>
          </a:p>
        </p:txBody>
      </p:sp>
      <p:pic>
        <p:nvPicPr>
          <p:cNvPr id="8" name="Εικόνα 7"/>
          <p:cNvPicPr/>
          <p:nvPr/>
        </p:nvPicPr>
        <p:blipFill>
          <a:blip r:embed="rId3">
            <a:extLst>
              <a:ext uri="{28A0092B-C50C-407E-A947-70E740481C1C}">
                <a14:useLocalDpi xmlns:a14="http://schemas.microsoft.com/office/drawing/2010/main" val="0"/>
              </a:ext>
            </a:extLst>
          </a:blip>
          <a:srcRect/>
          <a:stretch>
            <a:fillRect/>
          </a:stretch>
        </p:blipFill>
        <p:spPr bwMode="auto">
          <a:xfrm>
            <a:off x="7140162" y="1473047"/>
            <a:ext cx="3231089" cy="2093073"/>
          </a:xfrm>
          <a:prstGeom prst="rect">
            <a:avLst/>
          </a:prstGeom>
          <a:noFill/>
          <a:ln>
            <a:noFill/>
          </a:ln>
        </p:spPr>
      </p:pic>
      <p:sp>
        <p:nvSpPr>
          <p:cNvPr id="3" name="Ορθογώνιο 2"/>
          <p:cNvSpPr/>
          <p:nvPr/>
        </p:nvSpPr>
        <p:spPr>
          <a:xfrm>
            <a:off x="6096000" y="3566119"/>
            <a:ext cx="6096000" cy="646331"/>
          </a:xfrm>
          <a:prstGeom prst="rect">
            <a:avLst/>
          </a:prstGeom>
        </p:spPr>
        <p:txBody>
          <a:bodyPr>
            <a:spAutoFit/>
          </a:bodyPr>
          <a:lstStyle/>
          <a:p>
            <a:r>
              <a:rPr lang="en-US" b="1" dirty="0"/>
              <a:t>Figure 2: The Scientific Structure Creativity Model (SSCM)</a:t>
            </a:r>
          </a:p>
          <a:p>
            <a:r>
              <a:rPr lang="en-US" b="1" dirty="0"/>
              <a:t> (Hu &amp; Adey, 2002)</a:t>
            </a:r>
            <a:endParaRPr lang="el-GR" dirty="0"/>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45" y="4497395"/>
            <a:ext cx="4800597" cy="222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5936777" y="4821114"/>
            <a:ext cx="6096000" cy="1477328"/>
          </a:xfrm>
          <a:prstGeom prst="rect">
            <a:avLst/>
          </a:prstGeom>
        </p:spPr>
        <p:txBody>
          <a:bodyPr>
            <a:spAutoFit/>
          </a:bodyPr>
          <a:lstStyle/>
          <a:p>
            <a:r>
              <a:rPr lang="en-US" dirty="0" err="1"/>
              <a:t>Smyrnaiou</a:t>
            </a:r>
            <a:r>
              <a:rPr lang="en-US" dirty="0"/>
              <a:t>, Z., </a:t>
            </a:r>
            <a:r>
              <a:rPr lang="en-US" dirty="0" err="1"/>
              <a:t>Georgakopoulou</a:t>
            </a:r>
            <a:r>
              <a:rPr lang="en-US" dirty="0"/>
              <a:t>, E. &amp; </a:t>
            </a:r>
            <a:r>
              <a:rPr lang="en-US" dirty="0" err="1"/>
              <a:t>Sotiriou</a:t>
            </a:r>
            <a:r>
              <a:rPr lang="en-US" dirty="0"/>
              <a:t>, S. Promoting a mixed-design model of scientific creativity through digital storytelling—the CCQ model for creativity. </a:t>
            </a:r>
            <a:r>
              <a:rPr lang="en-US" i="1" dirty="0"/>
              <a:t>IJ STEM Ed</a:t>
            </a:r>
            <a:r>
              <a:rPr lang="en-US" dirty="0"/>
              <a:t> </a:t>
            </a:r>
            <a:r>
              <a:rPr lang="en-US" b="1" dirty="0"/>
              <a:t>7, </a:t>
            </a:r>
            <a:r>
              <a:rPr lang="en-US" dirty="0"/>
              <a:t>25 (2020). </a:t>
            </a:r>
            <a:r>
              <a:rPr lang="en-US" dirty="0">
                <a:hlinkClick r:id="rId5"/>
              </a:rPr>
              <a:t>https://doi.org/10.1186/s40594-020-00223-6</a:t>
            </a:r>
            <a:r>
              <a:rPr lang="en-US" dirty="0"/>
              <a:t> </a:t>
            </a:r>
            <a:r>
              <a:rPr lang="en-US" dirty="0">
                <a:hlinkClick r:id="rId6"/>
              </a:rPr>
              <a:t>https://link.springer.com/article/10.1186/s40594-020-00223-6</a:t>
            </a:r>
            <a:endParaRPr lang="el-GR" dirty="0"/>
          </a:p>
        </p:txBody>
      </p:sp>
    </p:spTree>
    <p:extLst>
      <p:ext uri="{BB962C8B-B14F-4D97-AF65-F5344CB8AC3E}">
        <p14:creationId xmlns:p14="http://schemas.microsoft.com/office/powerpoint/2010/main" val="407646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hlink"/>
                </a:solidFill>
                <a:latin typeface="Bookman Old Style" pitchFamily="18" charset="0"/>
                <a:cs typeface="Times New Roman" charset="0"/>
              </a:rPr>
              <a:t>Παραδοσιακό μοντέλο </a:t>
            </a:r>
          </a:p>
        </p:txBody>
      </p:sp>
      <p:sp>
        <p:nvSpPr>
          <p:cNvPr id="3" name="Θέση περιεχομένου 2"/>
          <p:cNvSpPr>
            <a:spLocks noGrp="1"/>
          </p:cNvSpPr>
          <p:nvPr>
            <p:ph idx="1"/>
          </p:nvPr>
        </p:nvSpPr>
        <p:spPr/>
        <p:txBody>
          <a:bodyPr>
            <a:normAutofit fontScale="77500" lnSpcReduction="20000"/>
          </a:bodyPr>
          <a:lstStyle/>
          <a:p>
            <a:r>
              <a:rPr lang="el-GR" dirty="0"/>
              <a:t>Σε αυτή την πρώτη φάση λοιπόν, 1900-1950, η ένταξη των φυσικών επιστημών στο εκπαιδευτικό σύστημα διαφοροποιείται αρκετά από χώρα σε χώρα. Παρ’ όλα αυτά, υπάρχει ένα κοινό μοτίβο πίσω από αυτές τις διαφοροποιήσεις, βασιζόμενο κυρίως στην κυρίαρχη θεωρία μάθησης της εποχής, τον </a:t>
            </a:r>
            <a:r>
              <a:rPr lang="el-GR" dirty="0">
                <a:hlinkClick r:id="rId2" tooltip="Συμπεριφορισμός"/>
              </a:rPr>
              <a:t>συμπεριφορισμό</a:t>
            </a:r>
            <a:r>
              <a:rPr lang="el-GR" dirty="0"/>
              <a:t>. Σύμφωνα με αυτήν, επιδιώκεται η εφαρμογή κατάλληλων διδακτικών μεθόδων (ερέθισμα), η οποία μπορεί να οδηγήσει στα επιθυμητά μαθησιακά αποτελέσματα (αντίδραση).</a:t>
            </a:r>
          </a:p>
          <a:p>
            <a:r>
              <a:rPr lang="el-GR" dirty="0"/>
              <a:t>Βασικό χαρακτηριστικό είναι το ότι η γνώση των φυσικών επιστημών αντιμετωπίζεται ως "πακέτο" το οποίο είναι δυνατό να μεταφερθεί από το διδάσκοντα στους </a:t>
            </a:r>
            <a:r>
              <a:rPr lang="el-GR" dirty="0">
                <a:hlinkClick r:id="rId3" tooltip="Μαθητής"/>
              </a:rPr>
              <a:t>μαθητές</a:t>
            </a:r>
            <a:r>
              <a:rPr lang="el-GR" dirty="0"/>
              <a:t>, των οποίων οι συλλογισμοί βρίσκονται σε μία αρχική κατάσταση της ανθρώπινης συνείδησης (</a:t>
            </a:r>
            <a:r>
              <a:rPr lang="el-GR" i="1" dirty="0" err="1">
                <a:hlinkClick r:id="rId4" tooltip="Tabula rasa"/>
              </a:rPr>
              <a:t>tabula</a:t>
            </a:r>
            <a:r>
              <a:rPr lang="el-GR" i="1" dirty="0">
                <a:hlinkClick r:id="rId4" tooltip="Tabula rasa"/>
              </a:rPr>
              <a:t> </a:t>
            </a:r>
            <a:r>
              <a:rPr lang="el-GR" i="1" dirty="0" err="1">
                <a:hlinkClick r:id="rId4" tooltip="Tabula rasa"/>
              </a:rPr>
              <a:t>rasa</a:t>
            </a:r>
            <a:r>
              <a:rPr lang="el-GR" dirty="0"/>
              <a:t>, </a:t>
            </a:r>
            <a:r>
              <a:rPr lang="el-GR" dirty="0" err="1"/>
              <a:t>δηλάδη</a:t>
            </a:r>
            <a:r>
              <a:rPr lang="el-GR" dirty="0"/>
              <a:t> </a:t>
            </a:r>
            <a:r>
              <a:rPr lang="el-GR" i="1" dirty="0"/>
              <a:t>λευκό χαρτί</a:t>
            </a:r>
            <a:r>
              <a:rPr lang="el-GR" dirty="0"/>
              <a:t>). Ο διδάσκων δηλαδή θεωρείται κάτοχος ενός συνόλου γνώσεων και δεξιοτήτων, τις οποίες επιχειρεί να μεταφέρει στους μαθητές. </a:t>
            </a:r>
          </a:p>
          <a:p>
            <a:r>
              <a:rPr lang="el-GR" dirty="0"/>
              <a:t>Με αυτή την έννοια, το μοντέλο αυτό αναφέρεται και ως μοντέλο </a:t>
            </a:r>
            <a:r>
              <a:rPr lang="el-GR" b="1" i="1" dirty="0">
                <a:solidFill>
                  <a:schemeClr val="accent1">
                    <a:lumMod val="60000"/>
                    <a:lumOff val="40000"/>
                  </a:schemeClr>
                </a:solidFill>
              </a:rPr>
              <a:t>μεταφοράς της γνώσης</a:t>
            </a:r>
            <a:r>
              <a:rPr lang="el-GR" dirty="0"/>
              <a:t>. Η διδασκαλία των φυσικών επιστημών βασίζεται, εκτός ελαχίστων εξαιρέσεων, στο βιβλίο του μαθητή και τις διαλέξεις που πραγματοποιεί ο διδάσκοντας, και όχι τόσο σε εργαστηριακές πρακτικές. Τέλος, κριτήριο επιτυχίας αποτελεί η ποσότητα πληροφοριών που έχουν συγκρατήσει οι μαθητές μέχρι το πέρας της διδασκαλίας.</a:t>
            </a:r>
          </a:p>
          <a:p>
            <a:endParaRPr lang="el-GR" dirty="0"/>
          </a:p>
        </p:txBody>
      </p:sp>
    </p:spTree>
    <p:extLst>
      <p:ext uri="{BB962C8B-B14F-4D97-AF65-F5344CB8AC3E}">
        <p14:creationId xmlns:p14="http://schemas.microsoft.com/office/powerpoint/2010/main" val="1655035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286F1E5-840C-4938-A370-24EFA5E7372F}"/>
              </a:ext>
            </a:extLst>
          </p:cNvPr>
          <p:cNvSpPr>
            <a:spLocks noGrp="1"/>
          </p:cNvSpPr>
          <p:nvPr>
            <p:ph type="title"/>
          </p:nvPr>
        </p:nvSpPr>
        <p:spPr>
          <a:xfrm>
            <a:off x="527120" y="485730"/>
            <a:ext cx="10515600" cy="1325563"/>
          </a:xfrm>
        </p:spPr>
        <p:txBody>
          <a:bodyPr>
            <a:normAutofit/>
          </a:bodyPr>
          <a:lstStyle/>
          <a:p>
            <a:pPr algn="ctr"/>
            <a:r>
              <a:rPr lang="el-GR" altLang="el-GR" sz="2800" b="1" dirty="0" err="1">
                <a:solidFill>
                  <a:srgbClr val="002060"/>
                </a:solidFill>
                <a:cs typeface="Arial" panose="020B0604020202020204" pitchFamily="34" charset="0"/>
              </a:rPr>
              <a:t>Κοινωνικο</a:t>
            </a:r>
            <a:r>
              <a:rPr lang="el-GR" altLang="el-GR" sz="2800" b="1" dirty="0">
                <a:solidFill>
                  <a:srgbClr val="002060"/>
                </a:solidFill>
                <a:cs typeface="Arial" panose="020B0604020202020204" pitchFamily="34" charset="0"/>
              </a:rPr>
              <a:t>-συναισθηματική Μάθηση </a:t>
            </a:r>
            <a:br>
              <a:rPr lang="en-US" altLang="el-GR" sz="2800" b="1" dirty="0">
                <a:solidFill>
                  <a:srgbClr val="002060"/>
                </a:solidFill>
                <a:cs typeface="Arial" panose="020B0604020202020204" pitchFamily="34" charset="0"/>
              </a:rPr>
            </a:br>
            <a:r>
              <a:rPr lang="en-US" altLang="el-GR" sz="2800" b="1" dirty="0">
                <a:solidFill>
                  <a:srgbClr val="002060"/>
                </a:solidFill>
                <a:cs typeface="Arial" panose="020B0604020202020204" pitchFamily="34" charset="0"/>
              </a:rPr>
              <a:t>SEL  </a:t>
            </a:r>
            <a:r>
              <a:rPr lang="el-GR" altLang="el-GR" sz="2800" b="1" dirty="0">
                <a:solidFill>
                  <a:srgbClr val="002060"/>
                </a:solidFill>
                <a:cs typeface="Arial" panose="020B0604020202020204" pitchFamily="34" charset="0"/>
              </a:rPr>
              <a:t>(</a:t>
            </a:r>
            <a:r>
              <a:rPr lang="en-US" altLang="el-GR" sz="2800" b="1" dirty="0">
                <a:solidFill>
                  <a:srgbClr val="002060"/>
                </a:solidFill>
                <a:cs typeface="Arial" panose="020B0604020202020204" pitchFamily="34" charset="0"/>
              </a:rPr>
              <a:t>Social and Emotional Learning) </a:t>
            </a:r>
            <a:r>
              <a:rPr lang="el-GR" altLang="el-GR" sz="2800" b="1" dirty="0">
                <a:solidFill>
                  <a:srgbClr val="002060"/>
                </a:solidFill>
              </a:rPr>
              <a:t> </a:t>
            </a:r>
            <a:r>
              <a:rPr lang="en-US" altLang="el-GR" sz="2800" b="1" dirty="0">
                <a:solidFill>
                  <a:srgbClr val="002060"/>
                </a:solidFill>
              </a:rPr>
              <a:t>(CASEL 2008 )</a:t>
            </a:r>
            <a:br>
              <a:rPr lang="en-US" altLang="el-GR" sz="2800" b="1" dirty="0">
                <a:solidFill>
                  <a:srgbClr val="002060"/>
                </a:solidFill>
              </a:rPr>
            </a:br>
            <a:endParaRPr lang="el-GR" altLang="el-GR" sz="2800" b="1" dirty="0">
              <a:solidFill>
                <a:srgbClr val="002060"/>
              </a:solidFill>
            </a:endParaRPr>
          </a:p>
        </p:txBody>
      </p:sp>
      <p:sp>
        <p:nvSpPr>
          <p:cNvPr id="10243" name="Content Placeholder 2">
            <a:extLst>
              <a:ext uri="{FF2B5EF4-FFF2-40B4-BE49-F238E27FC236}">
                <a16:creationId xmlns:a16="http://schemas.microsoft.com/office/drawing/2014/main" id="{E429F7B8-81AE-4CDA-8555-A01428093E3F}"/>
              </a:ext>
            </a:extLst>
          </p:cNvPr>
          <p:cNvSpPr>
            <a:spLocks noGrp="1"/>
          </p:cNvSpPr>
          <p:nvPr>
            <p:ph sz="half" idx="1"/>
          </p:nvPr>
        </p:nvSpPr>
        <p:spPr/>
        <p:txBody>
          <a:bodyPr>
            <a:normAutofit fontScale="92500" lnSpcReduction="20000"/>
          </a:bodyPr>
          <a:lstStyle/>
          <a:p>
            <a:pPr algn="just">
              <a:defRPr/>
            </a:pPr>
            <a:r>
              <a:rPr lang="el-GR" altLang="el-GR" sz="2400" i="1" dirty="0">
                <a:solidFill>
                  <a:srgbClr val="002060"/>
                </a:solidFill>
              </a:rPr>
              <a:t>Είναι μία διαδικασία που βοηθάει παιδιά, ακόμη και ενηλίκους, να αναπτύξουν </a:t>
            </a:r>
            <a:r>
              <a:rPr lang="el-GR" altLang="el-GR" sz="2400" b="1" i="1" dirty="0">
                <a:solidFill>
                  <a:srgbClr val="002060"/>
                </a:solidFill>
              </a:rPr>
              <a:t>βασικές δεξιότητες για την ζωή τους</a:t>
            </a:r>
            <a:r>
              <a:rPr lang="el-GR" altLang="el-GR" sz="2400" i="1" dirty="0">
                <a:solidFill>
                  <a:srgbClr val="002060"/>
                </a:solidFill>
              </a:rPr>
              <a:t>. Η </a:t>
            </a:r>
            <a:r>
              <a:rPr lang="en-US" altLang="el-GR" sz="2400" i="1" dirty="0">
                <a:solidFill>
                  <a:srgbClr val="002060"/>
                </a:solidFill>
              </a:rPr>
              <a:t>SEL</a:t>
            </a:r>
            <a:r>
              <a:rPr lang="el-GR" altLang="el-GR" sz="2400" i="1" dirty="0">
                <a:solidFill>
                  <a:srgbClr val="002060"/>
                </a:solidFill>
              </a:rPr>
              <a:t>, διδάσκει τις δεξιότητες που όλοι χρειαζόμαστε για να διαχειριζόμαστε τους εαυτούς μας, τις σχέσεις μας με τους  άλλους και την δουλειά μας με αποτελεσματικό και ηθικό τρόπο. </a:t>
            </a:r>
            <a:endParaRPr lang="en-US" altLang="el-GR" sz="2400" i="1" dirty="0">
              <a:solidFill>
                <a:srgbClr val="002060"/>
              </a:solidFill>
            </a:endParaRPr>
          </a:p>
          <a:p>
            <a:pPr algn="just">
              <a:defRPr/>
            </a:pPr>
            <a:r>
              <a:rPr lang="el-GR" altLang="el-GR" sz="2400" b="1" i="1" dirty="0">
                <a:solidFill>
                  <a:srgbClr val="002060"/>
                </a:solidFill>
              </a:rPr>
              <a:t>Αυτές οι δεξιότητες περιλαμβάνουν την αναγνώριση και διαχείριση των συναισθημάτων μας, την ανάπτυξη ενδιαφέροντος και φροντίδας για τους άλλους, την δημιουργία «υγιών» σχέσεων, την λήψη αποφάσεων και την αποτελεσματική επίλυση των προβληματικών καταστάσεων</a:t>
            </a:r>
            <a:r>
              <a:rPr lang="el-GR" altLang="el-GR" b="1" i="1" dirty="0"/>
              <a:t>.</a:t>
            </a:r>
            <a:endParaRPr lang="el-GR" altLang="el-GR" sz="2100" b="1" dirty="0"/>
          </a:p>
          <a:p>
            <a:pPr algn="just">
              <a:defRPr/>
            </a:pPr>
            <a:endParaRPr lang="el-GR" altLang="el-GR" b="1" i="1" dirty="0"/>
          </a:p>
        </p:txBody>
      </p:sp>
      <p:pic>
        <p:nvPicPr>
          <p:cNvPr id="5" name="Content Placeholder 3">
            <a:extLst>
              <a:ext uri="{FF2B5EF4-FFF2-40B4-BE49-F238E27FC236}">
                <a16:creationId xmlns:a16="http://schemas.microsoft.com/office/drawing/2014/main" id="{8E9653A0-D9BD-4826-9BC0-EC51E228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46209" y="1733482"/>
            <a:ext cx="5114830" cy="4422084"/>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37"/>
            <a:ext cx="1977118" cy="1480930"/>
          </a:xfrm>
          <a:prstGeom prst="rect">
            <a:avLst/>
          </a:prstGeom>
        </p:spPr>
      </p:pic>
      <p:pic>
        <p:nvPicPr>
          <p:cNvPr id="7" name="Picture 9" descr="C:\Users\smyrnaiou_uoa\Pictures\Projects\Buyll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1" y="1427600"/>
            <a:ext cx="1013859" cy="71665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192" y="6147263"/>
            <a:ext cx="12171808" cy="738664"/>
          </a:xfrm>
          <a:prstGeom prst="rect">
            <a:avLst/>
          </a:prstGeom>
        </p:spPr>
        <p:txBody>
          <a:bodyPr wrap="square">
            <a:spAutoFit/>
          </a:bodyPr>
          <a:lstStyle/>
          <a:p>
            <a:r>
              <a:rPr lang="el-GR" altLang="el-GR" sz="1400" b="1" dirty="0">
                <a:solidFill>
                  <a:srgbClr val="002060"/>
                </a:solidFill>
              </a:rPr>
              <a:t>Σμυρναίου, Ζ</a:t>
            </a:r>
            <a:r>
              <a:rPr lang="en-US" altLang="el-GR" sz="1400" b="1" dirty="0">
                <a:solidFill>
                  <a:srgbClr val="002060"/>
                </a:solidFill>
              </a:rPr>
              <a:t>. (2020)</a:t>
            </a:r>
            <a:r>
              <a:rPr lang="el-GR" altLang="el-GR" sz="1400" b="1" dirty="0">
                <a:solidFill>
                  <a:srgbClr val="002060"/>
                </a:solidFill>
              </a:rPr>
              <a:t> </a:t>
            </a:r>
            <a:r>
              <a:rPr lang="en-US" altLang="el-GR" sz="1400" b="1" dirty="0">
                <a:solidFill>
                  <a:srgbClr val="002060"/>
                </a:solidFill>
              </a:rPr>
              <a:t>, </a:t>
            </a:r>
            <a:r>
              <a:rPr lang="el-GR" altLang="el-GR" sz="1400" b="1" dirty="0">
                <a:solidFill>
                  <a:srgbClr val="002060"/>
                </a:solidFill>
              </a:rPr>
              <a:t>ΕΛΛΑΚ, Ενισχύοντας την </a:t>
            </a:r>
            <a:r>
              <a:rPr lang="el-GR" altLang="el-GR" sz="1400" b="1" dirty="0" err="1">
                <a:solidFill>
                  <a:srgbClr val="002060"/>
                </a:solidFill>
              </a:rPr>
              <a:t>Κοινωνικο</a:t>
            </a:r>
            <a:r>
              <a:rPr lang="el-GR" altLang="el-GR" sz="1400" b="1" dirty="0">
                <a:solidFill>
                  <a:srgbClr val="002060"/>
                </a:solidFill>
              </a:rPr>
              <a:t>- Συναισθηματική μάθηση (SEL) και την Πολλαπλή Νοημοσύνη μέσω διαμεσολαβητικών ψηφιακών εργαλείων στην μετά-</a:t>
            </a:r>
            <a:r>
              <a:rPr lang="el-GR" altLang="el-GR" sz="1400" b="1" dirty="0" err="1">
                <a:solidFill>
                  <a:srgbClr val="002060"/>
                </a:solidFill>
              </a:rPr>
              <a:t>κορωναϊό</a:t>
            </a:r>
            <a:r>
              <a:rPr lang="el-GR" altLang="el-GR" sz="1400" b="1" dirty="0">
                <a:solidFill>
                  <a:srgbClr val="002060"/>
                </a:solidFill>
              </a:rPr>
              <a:t> εποχή</a:t>
            </a:r>
          </a:p>
          <a:p>
            <a:r>
              <a:rPr lang="en-US" sz="1400" dirty="0">
                <a:hlinkClick r:id="rId5"/>
              </a:rPr>
              <a:t>https://www.youtube.com/watch?v=B7jpIclleM4&amp;fbclid=IwAR07jhBScZt2GO5MnkLlyN9VslioS7zEJV0jk9Q9tY8ZIdIstQt3HdkRrkA</a:t>
            </a:r>
            <a:endParaRPr lang="el-G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Ινστιτούτο Εκπαιδευτικής Πολιτικ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146800"/>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7"/>
          <p:cNvSpPr>
            <a:spLocks noChangeArrowheads="1"/>
          </p:cNvSpPr>
          <p:nvPr/>
        </p:nvSpPr>
        <p:spPr bwMode="auto">
          <a:xfrm>
            <a:off x="7631113" y="6340475"/>
            <a:ext cx="4560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tabLst>
                <a:tab pos="2743200" algn="ctr"/>
                <a:tab pos="5486400" algn="r"/>
              </a:tabLst>
              <a:defRPr sz="2800">
                <a:solidFill>
                  <a:schemeClr val="tx1"/>
                </a:solidFill>
                <a:latin typeface="Calibri" pitchFamily="34" charset="0"/>
              </a:defRPr>
            </a:lvl1pPr>
            <a:lvl2pPr marL="742950" indent="-285750">
              <a:lnSpc>
                <a:spcPct val="90000"/>
              </a:lnSpc>
              <a:spcBef>
                <a:spcPts val="500"/>
              </a:spcBef>
              <a:buFont typeface="Arial" pitchFamily="34" charset="0"/>
              <a:buChar char="•"/>
              <a:tabLst>
                <a:tab pos="2743200" algn="ctr"/>
                <a:tab pos="5486400" algn="r"/>
              </a:tabLst>
              <a:defRPr sz="2400">
                <a:solidFill>
                  <a:schemeClr val="tx1"/>
                </a:solidFill>
                <a:latin typeface="Calibri" pitchFamily="34" charset="0"/>
              </a:defRPr>
            </a:lvl2pPr>
            <a:lvl3pPr marL="1143000" indent="-228600">
              <a:lnSpc>
                <a:spcPct val="90000"/>
              </a:lnSpc>
              <a:spcBef>
                <a:spcPts val="500"/>
              </a:spcBef>
              <a:buFont typeface="Arial" pitchFamily="34" charset="0"/>
              <a:buChar char="•"/>
              <a:tabLst>
                <a:tab pos="2743200" algn="ctr"/>
                <a:tab pos="5486400" algn="r"/>
              </a:tabLst>
              <a:defRPr sz="2000">
                <a:solidFill>
                  <a:schemeClr val="tx1"/>
                </a:solidFill>
                <a:latin typeface="Calibri" pitchFamily="34" charset="0"/>
              </a:defRPr>
            </a:lvl3pPr>
            <a:lvl4pPr marL="1600200" indent="-228600">
              <a:lnSpc>
                <a:spcPct val="90000"/>
              </a:lnSpc>
              <a:spcBef>
                <a:spcPts val="500"/>
              </a:spcBef>
              <a:buFont typeface="Arial" pitchFamily="34" charset="0"/>
              <a:buChar char="•"/>
              <a:tabLst>
                <a:tab pos="2743200" algn="ctr"/>
                <a:tab pos="5486400" algn="r"/>
              </a:tabLst>
              <a:defRPr>
                <a:solidFill>
                  <a:schemeClr val="tx1"/>
                </a:solidFill>
                <a:latin typeface="Calibri" pitchFamily="34" charset="0"/>
              </a:defRPr>
            </a:lvl4pPr>
            <a:lvl5pPr marL="2057400" indent="-228600">
              <a:lnSpc>
                <a:spcPct val="90000"/>
              </a:lnSpc>
              <a:spcBef>
                <a:spcPts val="500"/>
              </a:spcBef>
              <a:buFont typeface="Arial" pitchFamily="34" charset="0"/>
              <a:buChar char="•"/>
              <a:tabLst>
                <a:tab pos="2743200" algn="ctr"/>
                <a:tab pos="5486400" algn="r"/>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9pPr>
          </a:lstStyle>
          <a:p>
            <a:pPr eaLnBrk="1" hangingPunct="1">
              <a:lnSpc>
                <a:spcPct val="100000"/>
              </a:lnSpc>
              <a:spcBef>
                <a:spcPct val="0"/>
              </a:spcBef>
              <a:buFontTx/>
              <a:buNone/>
            </a:pPr>
            <a:r>
              <a:rPr lang="el-GR" altLang="el-GR" sz="1800" b="1">
                <a:solidFill>
                  <a:srgbClr val="002060"/>
                </a:solidFill>
                <a:cs typeface="Calibri" pitchFamily="34" charset="0"/>
              </a:rPr>
              <a:t>ΠΛΑΤΦΟΡΜΑ</a:t>
            </a:r>
            <a:r>
              <a:rPr lang="el-GR" altLang="el-GR" sz="1800" b="1">
                <a:solidFill>
                  <a:srgbClr val="002060"/>
                </a:solidFill>
                <a:latin typeface="Ink Free" pitchFamily="66" charset="0"/>
                <a:ea typeface="Calibri" pitchFamily="34" charset="0"/>
                <a:cs typeface="Arial" pitchFamily="34" charset="0"/>
              </a:rPr>
              <a:t> 21+: </a:t>
            </a:r>
            <a:r>
              <a:rPr lang="el-GR" altLang="el-GR" sz="1800" b="1">
                <a:solidFill>
                  <a:srgbClr val="002060"/>
                </a:solidFill>
                <a:cs typeface="Calibri" pitchFamily="34" charset="0"/>
              </a:rPr>
              <a:t>ΕΡΓΑΣΤΗΡΙΑ</a:t>
            </a:r>
            <a:r>
              <a:rPr lang="el-GR" altLang="el-GR" sz="1800" b="1">
                <a:solidFill>
                  <a:srgbClr val="002060"/>
                </a:solidFill>
                <a:latin typeface="Ink Free" pitchFamily="66" charset="0"/>
                <a:cs typeface="Calibri" pitchFamily="34" charset="0"/>
              </a:rPr>
              <a:t> </a:t>
            </a:r>
            <a:r>
              <a:rPr lang="el-GR" altLang="el-GR" sz="1800" b="1">
                <a:solidFill>
                  <a:srgbClr val="002060"/>
                </a:solidFill>
                <a:cs typeface="Calibri" pitchFamily="34" charset="0"/>
              </a:rPr>
              <a:t>ΔΕΞΙΟΤΗΤΩΝ</a:t>
            </a:r>
            <a:endParaRPr lang="el-GR" altLang="el-GR" sz="1600">
              <a:solidFill>
                <a:srgbClr val="002060"/>
              </a:solidFill>
              <a:cs typeface="Calibri" pitchFamily="34" charset="0"/>
            </a:endParaRPr>
          </a:p>
        </p:txBody>
      </p:sp>
      <p:pic>
        <p:nvPicPr>
          <p:cNvPr id="1638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5773738"/>
            <a:ext cx="10048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2 - Θέση περιεχομένου"/>
          <p:cNvSpPr txBox="1">
            <a:spLocks/>
          </p:cNvSpPr>
          <p:nvPr/>
        </p:nvSpPr>
        <p:spPr bwMode="auto">
          <a:xfrm>
            <a:off x="422274" y="1122481"/>
            <a:ext cx="115538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itchFamily="34" charset="0"/>
              <a:buChar char="•"/>
              <a:defRPr sz="2800">
                <a:solidFill>
                  <a:schemeClr val="tx1"/>
                </a:solidFill>
                <a:latin typeface="Calibri" pitchFamily="34" charset="0"/>
              </a:defRPr>
            </a:lvl1pPr>
            <a:lvl2pPr marL="692150" indent="-347663">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buFont typeface="Wingdings" pitchFamily="2" charset="2"/>
              <a:buNone/>
            </a:pPr>
            <a:r>
              <a:rPr lang="el-GR" altLang="en-US" sz="3600" b="1" dirty="0">
                <a:sym typeface="Wingdings" pitchFamily="2" charset="2"/>
              </a:rPr>
              <a:t> </a:t>
            </a:r>
            <a:r>
              <a:rPr lang="el-GR" altLang="en-US" sz="2000" dirty="0">
                <a:solidFill>
                  <a:srgbClr val="002060"/>
                </a:solidFill>
              </a:rPr>
              <a:t>επιτρέπουν την</a:t>
            </a:r>
            <a:r>
              <a:rPr lang="en-US" altLang="en-US" sz="2000" dirty="0">
                <a:solidFill>
                  <a:srgbClr val="002060"/>
                </a:solidFill>
              </a:rPr>
              <a:t> </a:t>
            </a:r>
            <a:r>
              <a:rPr lang="el-GR" altLang="en-US" sz="2000" dirty="0">
                <a:solidFill>
                  <a:srgbClr val="002060"/>
                </a:solidFill>
              </a:rPr>
              <a:t>επικοινωνία, αλληλεπίδραση, δημιουργία-δημοσίευση-διαμοιρασμό πληροφορίας</a:t>
            </a:r>
            <a:endParaRPr lang="en-US" altLang="en-US" sz="2000" dirty="0">
              <a:solidFill>
                <a:srgbClr val="002060"/>
              </a:solidFill>
            </a:endParaRPr>
          </a:p>
          <a:p>
            <a:pPr lvl="1" eaLnBrk="1" hangingPunct="1"/>
            <a:r>
              <a:rPr lang="en-US" altLang="en-US" sz="2000" dirty="0">
                <a:solidFill>
                  <a:srgbClr val="002060"/>
                </a:solidFill>
              </a:rPr>
              <a:t>Forums</a:t>
            </a:r>
          </a:p>
          <a:p>
            <a:pPr lvl="1" eaLnBrk="1" hangingPunct="1"/>
            <a:r>
              <a:rPr lang="en-US" altLang="en-US" sz="2000" dirty="0">
                <a:solidFill>
                  <a:srgbClr val="002060"/>
                </a:solidFill>
              </a:rPr>
              <a:t>Blogs</a:t>
            </a:r>
            <a:r>
              <a:rPr lang="el-GR" altLang="en-US" sz="2000" dirty="0">
                <a:solidFill>
                  <a:srgbClr val="002060"/>
                </a:solidFill>
              </a:rPr>
              <a:t>, </a:t>
            </a:r>
            <a:r>
              <a:rPr lang="en-US" altLang="en-US" sz="2000" dirty="0">
                <a:solidFill>
                  <a:srgbClr val="002060"/>
                </a:solidFill>
              </a:rPr>
              <a:t>Wiki</a:t>
            </a:r>
          </a:p>
          <a:p>
            <a:pPr lvl="1" eaLnBrk="1" hangingPunct="1"/>
            <a:r>
              <a:rPr lang="en-US" altLang="en-US" sz="2000" dirty="0">
                <a:solidFill>
                  <a:srgbClr val="002060"/>
                </a:solidFill>
              </a:rPr>
              <a:t>Media sharing (e.g. </a:t>
            </a:r>
            <a:r>
              <a:rPr lang="en-US" altLang="en-US" sz="2000" dirty="0" err="1">
                <a:solidFill>
                  <a:srgbClr val="002060"/>
                </a:solidFill>
              </a:rPr>
              <a:t>MySpace</a:t>
            </a:r>
            <a:r>
              <a:rPr lang="en-US" altLang="en-US" sz="2000" dirty="0">
                <a:solidFill>
                  <a:srgbClr val="002060"/>
                </a:solidFill>
              </a:rPr>
              <a:t>, YouTube and Flickr) </a:t>
            </a:r>
          </a:p>
          <a:p>
            <a:pPr lvl="1" eaLnBrk="1" hangingPunct="1"/>
            <a:r>
              <a:rPr lang="en-US" altLang="en-US" sz="2000" dirty="0">
                <a:solidFill>
                  <a:srgbClr val="002060"/>
                </a:solidFill>
              </a:rPr>
              <a:t>Social bookmarking (De.li.cio.us)</a:t>
            </a:r>
          </a:p>
          <a:p>
            <a:pPr lvl="1" eaLnBrk="1" hangingPunct="1"/>
            <a:r>
              <a:rPr lang="en-US" altLang="en-US" sz="2000" dirty="0">
                <a:solidFill>
                  <a:srgbClr val="002060"/>
                </a:solidFill>
              </a:rPr>
              <a:t>Social networking</a:t>
            </a:r>
            <a:r>
              <a:rPr lang="el-GR" altLang="en-US" sz="2000" dirty="0">
                <a:solidFill>
                  <a:srgbClr val="002060"/>
                </a:solidFill>
              </a:rPr>
              <a:t> (</a:t>
            </a:r>
            <a:r>
              <a:rPr lang="en-US" altLang="en-US" sz="2000" dirty="0">
                <a:solidFill>
                  <a:srgbClr val="002060"/>
                </a:solidFill>
              </a:rPr>
              <a:t>e.g. Facebook, </a:t>
            </a:r>
            <a:r>
              <a:rPr lang="en-US" altLang="en-US" sz="2000" dirty="0" err="1">
                <a:solidFill>
                  <a:srgbClr val="002060"/>
                </a:solidFill>
              </a:rPr>
              <a:t>Bebo</a:t>
            </a:r>
            <a:r>
              <a:rPr lang="en-US" altLang="en-US" sz="2000" dirty="0">
                <a:solidFill>
                  <a:srgbClr val="002060"/>
                </a:solidFill>
              </a:rPr>
              <a:t> and LinkedIn</a:t>
            </a:r>
            <a:r>
              <a:rPr lang="el-GR" altLang="en-US" sz="2000" dirty="0">
                <a:solidFill>
                  <a:srgbClr val="002060"/>
                </a:solidFill>
              </a:rPr>
              <a:t>)</a:t>
            </a:r>
          </a:p>
          <a:p>
            <a:pPr eaLnBrk="1" hangingPunct="1">
              <a:buFont typeface="Wingdings" pitchFamily="2" charset="2"/>
              <a:buNone/>
            </a:pPr>
            <a:r>
              <a:rPr lang="el-GR" altLang="en-US" sz="2000" b="1" dirty="0">
                <a:solidFill>
                  <a:srgbClr val="002060"/>
                </a:solidFill>
                <a:sym typeface="Wingdings" pitchFamily="2" charset="2"/>
              </a:rPr>
              <a:t> </a:t>
            </a:r>
            <a:r>
              <a:rPr lang="el-GR" altLang="en-US" sz="2000" i="1" dirty="0">
                <a:solidFill>
                  <a:srgbClr val="002060"/>
                </a:solidFill>
              </a:rPr>
              <a:t>ευνοούν την ενεργό εμπλοκή, τη συμμετοχή, την δημιουργία προσωπικών &amp; συλλογικών κατασκευασμάτων, </a:t>
            </a:r>
          </a:p>
          <a:p>
            <a:pPr eaLnBrk="1" hangingPunct="1">
              <a:buFont typeface="Wingdings" pitchFamily="2" charset="2"/>
              <a:buChar char="C"/>
            </a:pPr>
            <a:r>
              <a:rPr lang="el-GR" altLang="en-US" sz="2000" i="1" dirty="0">
                <a:solidFill>
                  <a:srgbClr val="002060"/>
                </a:solidFill>
              </a:rPr>
              <a:t>την μάθηση ως μια κοινωνική διεργασία</a:t>
            </a:r>
            <a:endParaRPr lang="en-US" altLang="en-US" sz="2000" i="1" dirty="0">
              <a:solidFill>
                <a:srgbClr val="002060"/>
              </a:solidFill>
            </a:endParaRPr>
          </a:p>
          <a:p>
            <a:pPr>
              <a:lnSpc>
                <a:spcPct val="150000"/>
              </a:lnSpc>
            </a:pPr>
            <a:r>
              <a:rPr lang="el-GR" altLang="en-US" sz="2000" dirty="0">
                <a:solidFill>
                  <a:srgbClr val="002060"/>
                </a:solidFill>
              </a:rPr>
              <a:t>Εργαλεία κατασκευής </a:t>
            </a:r>
            <a:r>
              <a:rPr lang="el-GR" altLang="en-US" sz="2000" dirty="0" err="1">
                <a:solidFill>
                  <a:srgbClr val="002060"/>
                </a:solidFill>
              </a:rPr>
              <a:t>χρονογραμμών</a:t>
            </a:r>
            <a:r>
              <a:rPr lang="el-GR" altLang="en-US" sz="2000" dirty="0">
                <a:solidFill>
                  <a:srgbClr val="002060"/>
                </a:solidFill>
              </a:rPr>
              <a:t> (</a:t>
            </a:r>
            <a:r>
              <a:rPr lang="en-US" altLang="en-US" sz="2000" dirty="0" err="1">
                <a:solidFill>
                  <a:srgbClr val="002060"/>
                </a:solidFill>
                <a:hlinkClick r:id="rId4"/>
              </a:rPr>
              <a:t>TimeRime</a:t>
            </a:r>
            <a:r>
              <a:rPr lang="en-US" altLang="en-US" sz="2000" dirty="0">
                <a:solidFill>
                  <a:srgbClr val="002060"/>
                </a:solidFill>
              </a:rPr>
              <a:t> , </a:t>
            </a:r>
            <a:r>
              <a:rPr lang="en-US" altLang="en-US" sz="2000" u="sng" dirty="0" err="1">
                <a:solidFill>
                  <a:srgbClr val="002060"/>
                </a:solidFill>
                <a:hlinkClick r:id="rId5"/>
              </a:rPr>
              <a:t>Dipity</a:t>
            </a:r>
            <a:r>
              <a:rPr lang="el-GR" altLang="en-US" sz="2000" dirty="0">
                <a:solidFill>
                  <a:srgbClr val="002060"/>
                </a:solidFill>
              </a:rPr>
              <a:t>)</a:t>
            </a:r>
            <a:r>
              <a:rPr lang="en-US" altLang="en-US" sz="2000" dirty="0">
                <a:solidFill>
                  <a:srgbClr val="002060"/>
                </a:solidFill>
              </a:rPr>
              <a:t>, </a:t>
            </a:r>
            <a:r>
              <a:rPr lang="el-GR" altLang="en-US" sz="2000" dirty="0">
                <a:solidFill>
                  <a:srgbClr val="002060"/>
                </a:solidFill>
              </a:rPr>
              <a:t>Εργαλεία Δημιουργίας Word </a:t>
            </a:r>
            <a:r>
              <a:rPr lang="el-GR" altLang="en-US" sz="2000" dirty="0" err="1">
                <a:solidFill>
                  <a:srgbClr val="002060"/>
                </a:solidFill>
              </a:rPr>
              <a:t>Clouds</a:t>
            </a:r>
            <a:r>
              <a:rPr lang="el-GR" altLang="en-US" sz="2000" dirty="0">
                <a:solidFill>
                  <a:srgbClr val="002060"/>
                </a:solidFill>
              </a:rPr>
              <a:t> </a:t>
            </a:r>
            <a:r>
              <a:rPr lang="en-US" altLang="en-US" sz="2000" dirty="0">
                <a:solidFill>
                  <a:srgbClr val="002060"/>
                </a:solidFill>
              </a:rPr>
              <a:t>(</a:t>
            </a:r>
            <a:r>
              <a:rPr lang="en-US" altLang="en-US" sz="2000" dirty="0" err="1">
                <a:solidFill>
                  <a:srgbClr val="002060"/>
                </a:solidFill>
                <a:hlinkClick r:id="rId6"/>
              </a:rPr>
              <a:t>Wordle</a:t>
            </a:r>
            <a:r>
              <a:rPr lang="en-US" altLang="en-US" sz="2000" dirty="0">
                <a:solidFill>
                  <a:srgbClr val="002060"/>
                </a:solidFill>
              </a:rPr>
              <a:t>, </a:t>
            </a:r>
            <a:r>
              <a:rPr lang="en-US" altLang="en-US" sz="2000" u="sng" dirty="0" err="1">
                <a:solidFill>
                  <a:srgbClr val="002060"/>
                </a:solidFill>
                <a:hlinkClick r:id="rId7"/>
              </a:rPr>
              <a:t>Tagxedo</a:t>
            </a:r>
            <a:r>
              <a:rPr lang="en-US" altLang="en-US" sz="2000" dirty="0">
                <a:solidFill>
                  <a:srgbClr val="002060"/>
                </a:solidFill>
              </a:rPr>
              <a:t>, </a:t>
            </a:r>
            <a:r>
              <a:rPr lang="el-GR" altLang="en-US" sz="2000" u="sng" dirty="0" err="1">
                <a:solidFill>
                  <a:srgbClr val="002060"/>
                </a:solidFill>
                <a:hlinkClick r:id="rId8" tooltip="Permanent Link to Tagul: Διαδικτυακό εργαλείο δημιουργίας σύννεφων λέξεων"/>
              </a:rPr>
              <a:t>Tagul</a:t>
            </a:r>
            <a:r>
              <a:rPr lang="en-US" altLang="en-US" sz="2000" dirty="0">
                <a:solidFill>
                  <a:srgbClr val="002060"/>
                </a:solidFill>
              </a:rPr>
              <a:t>), </a:t>
            </a:r>
            <a:r>
              <a:rPr lang="el-GR" altLang="en-US" sz="2000" dirty="0">
                <a:solidFill>
                  <a:srgbClr val="002060"/>
                </a:solidFill>
              </a:rPr>
              <a:t>Δημιουργίας Νοητικών Χαρτών </a:t>
            </a:r>
            <a:r>
              <a:rPr lang="en-US" altLang="en-US" sz="2000" dirty="0">
                <a:solidFill>
                  <a:srgbClr val="002060"/>
                </a:solidFill>
              </a:rPr>
              <a:t>(</a:t>
            </a:r>
            <a:r>
              <a:rPr lang="en-US" altLang="en-US" sz="2000" dirty="0" err="1">
                <a:solidFill>
                  <a:srgbClr val="002060"/>
                </a:solidFill>
                <a:hlinkClick r:id="rId9"/>
              </a:rPr>
              <a:t>SpicyNodes</a:t>
            </a:r>
            <a:r>
              <a:rPr lang="en-US" altLang="en-US" sz="2000" dirty="0">
                <a:solidFill>
                  <a:srgbClr val="002060"/>
                </a:solidFill>
              </a:rPr>
              <a:t>, </a:t>
            </a:r>
            <a:r>
              <a:rPr lang="en-US" altLang="en-US" sz="2000" u="sng" dirty="0">
                <a:solidFill>
                  <a:srgbClr val="002060"/>
                </a:solidFill>
                <a:hlinkClick r:id="rId10"/>
              </a:rPr>
              <a:t>Text2Mindmap</a:t>
            </a:r>
            <a:r>
              <a:rPr lang="en-US" altLang="en-US" sz="2000" dirty="0">
                <a:solidFill>
                  <a:srgbClr val="002060"/>
                </a:solidFill>
              </a:rPr>
              <a:t>,</a:t>
            </a:r>
            <a:r>
              <a:rPr lang="en-US" altLang="en-US" sz="2000" u="sng" dirty="0">
                <a:solidFill>
                  <a:srgbClr val="002060"/>
                </a:solidFill>
              </a:rPr>
              <a:t> </a:t>
            </a:r>
            <a:r>
              <a:rPr lang="en-US" altLang="en-US" sz="2000" u="sng" dirty="0" err="1">
                <a:solidFill>
                  <a:srgbClr val="002060"/>
                </a:solidFill>
                <a:hlinkClick r:id="rId11"/>
              </a:rPr>
              <a:t>Mindmeister</a:t>
            </a:r>
            <a:r>
              <a:rPr lang="en-US" altLang="en-US" sz="2000" u="sng" dirty="0">
                <a:solidFill>
                  <a:srgbClr val="002060"/>
                </a:solidFill>
              </a:rPr>
              <a:t>, </a:t>
            </a:r>
            <a:r>
              <a:rPr lang="en-US" altLang="en-US" sz="2000" u="sng" dirty="0" err="1">
                <a:solidFill>
                  <a:srgbClr val="002060"/>
                </a:solidFill>
                <a:hlinkClick r:id="rId12"/>
              </a:rPr>
              <a:t>Mindomo</a:t>
            </a:r>
            <a:r>
              <a:rPr lang="en-US" altLang="en-US" sz="2000" dirty="0">
                <a:solidFill>
                  <a:srgbClr val="002060"/>
                </a:solidFill>
              </a:rPr>
              <a:t>), </a:t>
            </a:r>
            <a:r>
              <a:rPr lang="el-GR" altLang="en-US" sz="2000" dirty="0">
                <a:solidFill>
                  <a:srgbClr val="002060"/>
                </a:solidFill>
              </a:rPr>
              <a:t>Εργαλεία Δημιουργίας</a:t>
            </a:r>
            <a:r>
              <a:rPr lang="en-US" altLang="en-US" sz="2000" dirty="0">
                <a:solidFill>
                  <a:srgbClr val="002060"/>
                </a:solidFill>
              </a:rPr>
              <a:t> </a:t>
            </a:r>
            <a:r>
              <a:rPr lang="el-GR" altLang="en-US" sz="2000" dirty="0">
                <a:solidFill>
                  <a:srgbClr val="002060"/>
                </a:solidFill>
              </a:rPr>
              <a:t>Εννοιολογικών χαρτών (</a:t>
            </a:r>
            <a:r>
              <a:rPr lang="en-US" altLang="en-US" sz="2000" u="sng" dirty="0" err="1">
                <a:solidFill>
                  <a:srgbClr val="0070C0"/>
                </a:solidFill>
              </a:rPr>
              <a:t>CmapTools</a:t>
            </a:r>
            <a:r>
              <a:rPr lang="el-GR" altLang="en-US" sz="2000" u="sng" dirty="0">
                <a:solidFill>
                  <a:srgbClr val="0070C0"/>
                </a:solidFill>
              </a:rPr>
              <a:t>)</a:t>
            </a:r>
          </a:p>
          <a:p>
            <a:pPr eaLnBrk="1" hangingPunct="1">
              <a:buFont typeface="Wingdings" pitchFamily="2" charset="2"/>
              <a:buChar char="C"/>
            </a:pPr>
            <a:endParaRPr lang="el-GR" altLang="en-US" sz="2000" i="1" dirty="0">
              <a:solidFill>
                <a:srgbClr val="002060"/>
              </a:solidFill>
            </a:endParaRPr>
          </a:p>
        </p:txBody>
      </p:sp>
      <p:sp>
        <p:nvSpPr>
          <p:cNvPr id="16390" name="Rectangle 3"/>
          <p:cNvSpPr>
            <a:spLocks noChangeArrowheads="1"/>
          </p:cNvSpPr>
          <p:nvPr/>
        </p:nvSpPr>
        <p:spPr bwMode="auto">
          <a:xfrm>
            <a:off x="3806825" y="503238"/>
            <a:ext cx="43386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l-GR" sz="2200" b="1" dirty="0">
                <a:solidFill>
                  <a:srgbClr val="002060"/>
                </a:solidFill>
              </a:rPr>
              <a:t>… </a:t>
            </a:r>
            <a:r>
              <a:rPr lang="el-GR" altLang="el-GR" sz="2200" b="1" dirty="0">
                <a:solidFill>
                  <a:srgbClr val="002060"/>
                </a:solidFill>
              </a:rPr>
              <a:t>Εργαλεία/Υπηρεσίες </a:t>
            </a:r>
            <a:r>
              <a:rPr lang="en-US" altLang="el-GR" sz="2200" b="1" dirty="0">
                <a:solidFill>
                  <a:srgbClr val="002060"/>
                </a:solidFill>
              </a:rPr>
              <a:t>Web 2.0 </a:t>
            </a:r>
            <a:endParaRPr lang="el-GR" altLang="el-GR" sz="2200" dirty="0"/>
          </a:p>
        </p:txBody>
      </p:sp>
      <p:pic>
        <p:nvPicPr>
          <p:cNvPr id="7" name="Εικόνα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7937"/>
            <a:ext cx="1596787" cy="1196049"/>
          </a:xfrm>
          <a:prstGeom prst="rect">
            <a:avLst/>
          </a:prstGeom>
        </p:spPr>
      </p:pic>
    </p:spTree>
    <p:extLst>
      <p:ext uri="{BB962C8B-B14F-4D97-AF65-F5344CB8AC3E}">
        <p14:creationId xmlns:p14="http://schemas.microsoft.com/office/powerpoint/2010/main" val="188280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descr="social-scuola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14363"/>
            <a:ext cx="4267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6" descr="Immagine_G.jpg"/>
          <p:cNvPicPr>
            <a:picLocks noChangeAspect="1" noChangeArrowheads="1"/>
          </p:cNvPicPr>
          <p:nvPr/>
        </p:nvPicPr>
        <p:blipFill>
          <a:blip r:embed="rId4"/>
          <a:srcRect/>
          <a:stretch>
            <a:fillRect/>
          </a:stretch>
        </p:blipFill>
        <p:spPr bwMode="auto">
          <a:xfrm>
            <a:off x="2028969" y="68116"/>
            <a:ext cx="2338315" cy="669673"/>
          </a:xfrm>
          <a:prstGeom prst="rect">
            <a:avLst/>
          </a:prstGeom>
          <a:ln>
            <a:noFill/>
          </a:ln>
          <a:effectLst>
            <a:softEdge rad="112500"/>
          </a:effectLst>
        </p:spPr>
      </p:pic>
      <p:sp>
        <p:nvSpPr>
          <p:cNvPr id="17412" name="Title 1"/>
          <p:cNvSpPr>
            <a:spLocks noGrp="1" noChangeArrowheads="1"/>
          </p:cNvSpPr>
          <p:nvPr>
            <p:ph type="ctrTitle" idx="4294967295"/>
          </p:nvPr>
        </p:nvSpPr>
        <p:spPr>
          <a:xfrm>
            <a:off x="373039" y="3219132"/>
            <a:ext cx="5499468" cy="758825"/>
          </a:xfrm>
        </p:spPr>
        <p:txBody>
          <a:bodyPr>
            <a:normAutofit fontScale="90000"/>
          </a:bodyPr>
          <a:lstStyle/>
          <a:p>
            <a:r>
              <a:rPr lang="en-US" altLang="el-GR" sz="2400" b="1" dirty="0"/>
              <a:t>DESCI’s Theoretical framework: Philosophy &amp; Key concepts (Living lab, </a:t>
            </a:r>
            <a:r>
              <a:rPr lang="en-US" altLang="el-GR" sz="2400" b="1" dirty="0" err="1"/>
              <a:t>Shoft</a:t>
            </a:r>
            <a:r>
              <a:rPr lang="en-US" altLang="el-GR" sz="2400" b="1" dirty="0"/>
              <a:t> Skills, SWOT analysis, Evaluation toolkit</a:t>
            </a:r>
            <a:endParaRPr lang="el-GR" altLang="zh-CN" sz="2400" dirty="0">
              <a:solidFill>
                <a:srgbClr val="2A5A06"/>
              </a:solidFill>
            </a:endParaRPr>
          </a:p>
        </p:txBody>
      </p:sp>
      <p:sp>
        <p:nvSpPr>
          <p:cNvPr id="17413" name="Subtitle 2"/>
          <p:cNvSpPr>
            <a:spLocks noGrp="1" noChangeArrowheads="1"/>
          </p:cNvSpPr>
          <p:nvPr>
            <p:ph type="subTitle" idx="4294967295"/>
          </p:nvPr>
        </p:nvSpPr>
        <p:spPr>
          <a:xfrm>
            <a:off x="5568285" y="6134100"/>
            <a:ext cx="6250676" cy="457200"/>
          </a:xfrm>
        </p:spPr>
        <p:txBody>
          <a:bodyPr/>
          <a:lstStyle/>
          <a:p>
            <a:pPr marL="0" indent="0" algn="ctr">
              <a:lnSpc>
                <a:spcPct val="80000"/>
              </a:lnSpc>
              <a:buNone/>
            </a:pPr>
            <a:r>
              <a:rPr lang="en-US" altLang="zh-CN" sz="2000" b="1" i="1" dirty="0">
                <a:solidFill>
                  <a:srgbClr val="7ABC32"/>
                </a:solidFill>
              </a:rPr>
              <a:t>Assis. Prof. </a:t>
            </a:r>
            <a:r>
              <a:rPr lang="en-US" altLang="zh-CN" sz="2000" b="1" i="1" dirty="0" err="1">
                <a:solidFill>
                  <a:srgbClr val="7ABC32"/>
                </a:solidFill>
              </a:rPr>
              <a:t>Zacharoula</a:t>
            </a:r>
            <a:r>
              <a:rPr lang="en-US" altLang="zh-CN" sz="2000" b="1" i="1" dirty="0">
                <a:solidFill>
                  <a:srgbClr val="7ABC32"/>
                </a:solidFill>
              </a:rPr>
              <a:t> </a:t>
            </a:r>
            <a:r>
              <a:rPr lang="en-US" altLang="zh-CN" sz="2000" b="1" i="1" dirty="0" err="1">
                <a:solidFill>
                  <a:srgbClr val="7ABC32"/>
                </a:solidFill>
              </a:rPr>
              <a:t>Smyrnaiou</a:t>
            </a:r>
            <a:r>
              <a:rPr lang="en-US" altLang="zh-CN" sz="2000" b="1" i="1" dirty="0">
                <a:solidFill>
                  <a:srgbClr val="7ABC32"/>
                </a:solidFill>
              </a:rPr>
              <a:t> </a:t>
            </a:r>
            <a:endParaRPr lang="el-GR" altLang="zh-CN" sz="2000" b="1" i="1" dirty="0">
              <a:solidFill>
                <a:srgbClr val="7ABC32"/>
              </a:solidFill>
            </a:endParaRPr>
          </a:p>
        </p:txBody>
      </p:sp>
      <p:sp>
        <p:nvSpPr>
          <p:cNvPr id="17414" name="AutoShape 9" descr="Αποτέλεσμα εικόνας για Nkua"/>
          <p:cNvSpPr>
            <a:spLocks noChangeAspect="1" noChangeArrowheads="1"/>
          </p:cNvSpPr>
          <p:nvPr/>
        </p:nvSpPr>
        <p:spPr bwMode="auto">
          <a:xfrm>
            <a:off x="1679575" y="-846138"/>
            <a:ext cx="455295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endParaRPr lang="el-GR" altLang="el-GR"/>
          </a:p>
        </p:txBody>
      </p:sp>
      <p:pic>
        <p:nvPicPr>
          <p:cNvPr id="17415" name="Immagine 10737418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34100"/>
            <a:ext cx="2136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magin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8137" y="5932796"/>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Αποτέλεσμα εικόνας για alternative education"/>
          <p:cNvPicPr>
            <a:picLocks noChangeAspect="1" noChangeArrowheads="1"/>
          </p:cNvPicPr>
          <p:nvPr/>
        </p:nvPicPr>
        <p:blipFill>
          <a:blip r:embed="rId7"/>
          <a:srcRect/>
          <a:stretch>
            <a:fillRect/>
          </a:stretch>
        </p:blipFill>
        <p:spPr bwMode="auto">
          <a:xfrm>
            <a:off x="8763000" y="0"/>
            <a:ext cx="1905000" cy="1228726"/>
          </a:xfrm>
          <a:prstGeom prst="rect">
            <a:avLst/>
          </a:prstGeom>
          <a:noFill/>
          <a:effectLst>
            <a:softEdge rad="635000"/>
          </a:effectLst>
        </p:spPr>
      </p:pic>
      <p:pic>
        <p:nvPicPr>
          <p:cNvPr id="14" name="Picture 3" descr="P4G-logo-Fina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9299" y="581138"/>
            <a:ext cx="4289397" cy="2388528"/>
          </a:xfrm>
          <a:prstGeom prst="rect">
            <a:avLst/>
          </a:prstGeom>
        </p:spPr>
      </p:pic>
      <p:sp>
        <p:nvSpPr>
          <p:cNvPr id="3" name="Ορθογώνιο 2"/>
          <p:cNvSpPr/>
          <p:nvPr/>
        </p:nvSpPr>
        <p:spPr>
          <a:xfrm>
            <a:off x="6705599" y="3598545"/>
            <a:ext cx="4876799" cy="1477328"/>
          </a:xfrm>
          <a:prstGeom prst="rect">
            <a:avLst/>
          </a:prstGeom>
        </p:spPr>
        <p:txBody>
          <a:bodyPr wrap="square">
            <a:spAutoFit/>
          </a:bodyPr>
          <a:lstStyle/>
          <a:p>
            <a:r>
              <a:rPr lang="el-GR" i="1" dirty="0">
                <a:solidFill>
                  <a:srgbClr val="2C7C9F"/>
                </a:solidFill>
              </a:rPr>
              <a:t>Ένα Ευρωπαϊκό παιχνίδι επιχειρηματικότητας με στόχο την εκπαίδευση και καθοδήγηση μαθητών, φοιτητών και νέων ανέργων για την απόκτηση πολλαπλών επιχειρηματικών, οικονομικών και μαθηματικών δεξιοτήτων</a:t>
            </a:r>
            <a:r>
              <a:rPr lang="en-US" i="1" dirty="0">
                <a:solidFill>
                  <a:srgbClr val="2C7C9F"/>
                </a:solidFill>
              </a:rPr>
              <a:t> </a:t>
            </a:r>
            <a:endParaRPr lang="el-GR" dirty="0"/>
          </a:p>
        </p:txBody>
      </p:sp>
      <p:sp>
        <p:nvSpPr>
          <p:cNvPr id="4" name="Ορθογώνιο 3"/>
          <p:cNvSpPr/>
          <p:nvPr/>
        </p:nvSpPr>
        <p:spPr>
          <a:xfrm>
            <a:off x="373039" y="4148891"/>
            <a:ext cx="6096000" cy="584775"/>
          </a:xfrm>
          <a:prstGeom prst="rect">
            <a:avLst/>
          </a:prstGeom>
        </p:spPr>
        <p:txBody>
          <a:bodyPr>
            <a:spAutoFit/>
          </a:bodyPr>
          <a:lstStyle/>
          <a:p>
            <a:r>
              <a:rPr lang="en-US" sz="1600" dirty="0">
                <a:hlinkClick r:id="rId9"/>
              </a:rPr>
              <a:t>http://www.desci.eu/wp-content/uploads/2018/07/GR_DESCI_Evaluation_Toolkit_v1.pdf</a:t>
            </a:r>
            <a:endParaRPr lang="el-GR" sz="1600" dirty="0"/>
          </a:p>
        </p:txBody>
      </p:sp>
      <p:sp>
        <p:nvSpPr>
          <p:cNvPr id="5" name="Ορθογώνιο 4"/>
          <p:cNvSpPr/>
          <p:nvPr/>
        </p:nvSpPr>
        <p:spPr>
          <a:xfrm>
            <a:off x="373039" y="4891207"/>
            <a:ext cx="6096000" cy="369332"/>
          </a:xfrm>
          <a:prstGeom prst="rect">
            <a:avLst/>
          </a:prstGeom>
        </p:spPr>
        <p:txBody>
          <a:bodyPr>
            <a:spAutoFit/>
          </a:bodyPr>
          <a:lstStyle/>
          <a:p>
            <a:r>
              <a:rPr lang="en-US" dirty="0">
                <a:hlinkClick r:id="rId10"/>
              </a:rPr>
              <a:t>http://www.scientix.eu/resources/details?resourceId=21860</a:t>
            </a:r>
            <a:endParaRPr lang="en-US" dirty="0"/>
          </a:p>
        </p:txBody>
      </p:sp>
      <p:sp>
        <p:nvSpPr>
          <p:cNvPr id="6" name="Ορθογώνιο 5"/>
          <p:cNvSpPr/>
          <p:nvPr/>
        </p:nvSpPr>
        <p:spPr>
          <a:xfrm>
            <a:off x="427630" y="5396637"/>
            <a:ext cx="6096000" cy="369332"/>
          </a:xfrm>
          <a:prstGeom prst="rect">
            <a:avLst/>
          </a:prstGeom>
        </p:spPr>
        <p:txBody>
          <a:bodyPr>
            <a:spAutoFit/>
          </a:bodyPr>
          <a:lstStyle/>
          <a:p>
            <a:r>
              <a:rPr lang="en-US" dirty="0">
                <a:hlinkClick r:id="rId11"/>
              </a:rPr>
              <a:t>http://www.scientix.eu/resources/details?resourceId=21859</a:t>
            </a:r>
            <a:endParaRPr lang="en-US" dirty="0"/>
          </a:p>
        </p:txBody>
      </p:sp>
    </p:spTree>
    <p:extLst>
      <p:ext uri="{BB962C8B-B14F-4D97-AF65-F5344CB8AC3E}">
        <p14:creationId xmlns:p14="http://schemas.microsoft.com/office/powerpoint/2010/main" val="154511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114485"/>
            <a:ext cx="7886700" cy="813564"/>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928048"/>
            <a:ext cx="10945505" cy="5827593"/>
          </a:xfrm>
        </p:spPr>
        <p:txBody>
          <a:bodyPr>
            <a:normAutofit fontScale="70000" lnSpcReduction="20000"/>
          </a:bodyPr>
          <a:lstStyle/>
          <a:p>
            <a:pPr lvl="0"/>
            <a:r>
              <a:rPr lang="en-US" dirty="0"/>
              <a:t> </a:t>
            </a:r>
            <a:r>
              <a:rPr lang="en-US" dirty="0" err="1"/>
              <a:t>Smyrnaiou</a:t>
            </a:r>
            <a:r>
              <a:rPr lang="en-US" dirty="0"/>
              <a:t>, Z. (2019). Case Study — Play4Guide Project (Best Practice). Higher Education in the World 7. Humanities and Higher Education: Synergies between Science, Technology and Humanities, pp.325-326. </a:t>
            </a:r>
            <a:r>
              <a:rPr lang="en-US" u="sng" dirty="0">
                <a:hlinkClick r:id="rId2"/>
              </a:rPr>
              <a:t>http://www.guninetwork.org/report/higher-education-world-7</a:t>
            </a:r>
            <a:endParaRPr lang="en-US" u="sng"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a:t>
            </a:r>
            <a:r>
              <a:rPr lang="en-US" dirty="0"/>
              <a:t>, K. </a:t>
            </a:r>
            <a:r>
              <a:rPr lang="en-US" dirty="0" err="1"/>
              <a:t>Monsonís-Payá</a:t>
            </a:r>
            <a:r>
              <a:rPr lang="en-US" dirty="0"/>
              <a:t>, I., </a:t>
            </a:r>
            <a:r>
              <a:rPr lang="en-US" dirty="0" err="1"/>
              <a:t>Garcés</a:t>
            </a:r>
            <a:r>
              <a:rPr lang="en-US" dirty="0"/>
              <a:t>, J., </a:t>
            </a:r>
            <a:r>
              <a:rPr lang="en-US" dirty="0" err="1"/>
              <a:t>Branchini</a:t>
            </a:r>
            <a:r>
              <a:rPr lang="en-US" dirty="0"/>
              <a:t>, B., Ricci, F. and The DESCI Consortium (2018). Actors and Practices in Living Lab for Alternating Training. In “Responsible Research and Innovation Actions in Science Education, Gender and Ethics</a:t>
            </a:r>
            <a:r>
              <a:rPr lang="en-US" b="1" dirty="0"/>
              <a:t> - </a:t>
            </a:r>
            <a:r>
              <a:rPr lang="en-US" dirty="0"/>
              <a:t>Cases and Experiences”,</a:t>
            </a:r>
            <a:r>
              <a:rPr lang="en-US" i="1" dirty="0"/>
              <a:t> </a:t>
            </a:r>
            <a:r>
              <a:rPr lang="en-US" i="1" dirty="0" err="1"/>
              <a:t>SpringerBriefs</a:t>
            </a:r>
            <a:r>
              <a:rPr lang="en-US" i="1" dirty="0"/>
              <a:t> in Research and Innovation Governance, </a:t>
            </a:r>
            <a:r>
              <a:rPr lang="en-US" dirty="0"/>
              <a:t>pp. 27-33.</a:t>
            </a:r>
            <a:endParaRPr lang="el-GR" dirty="0"/>
          </a:p>
          <a:p>
            <a:r>
              <a:rPr lang="fr-FR" dirty="0" err="1"/>
              <a:t>Pennacchiotti</a:t>
            </a:r>
            <a:r>
              <a:rPr lang="fr-FR" dirty="0"/>
              <a:t>, C., </a:t>
            </a:r>
            <a:r>
              <a:rPr lang="fr-FR" dirty="0" err="1"/>
              <a:t>Valente</a:t>
            </a:r>
            <a:r>
              <a:rPr lang="fr-FR" dirty="0"/>
              <a:t>, A., </a:t>
            </a:r>
            <a:r>
              <a:rPr lang="fr-FR" dirty="0" err="1"/>
              <a:t>Tudisca</a:t>
            </a:r>
            <a:r>
              <a:rPr lang="fr-FR" dirty="0"/>
              <a:t>, V.,  </a:t>
            </a:r>
            <a:r>
              <a:rPr lang="fr-FR" dirty="0" err="1"/>
              <a:t>Smyrnaiou</a:t>
            </a:r>
            <a:r>
              <a:rPr lang="fr-FR" dirty="0"/>
              <a:t>, Z., </a:t>
            </a:r>
            <a:r>
              <a:rPr lang="fr-FR" dirty="0" err="1"/>
              <a:t>Kotsari</a:t>
            </a:r>
            <a:r>
              <a:rPr lang="fr-FR" dirty="0"/>
              <a:t>, K., </a:t>
            </a:r>
            <a:r>
              <a:rPr lang="fr-FR" dirty="0" err="1"/>
              <a:t>Sabater</a:t>
            </a:r>
            <a:r>
              <a:rPr lang="fr-FR" dirty="0"/>
              <a:t>, P., </a:t>
            </a:r>
            <a:r>
              <a:rPr lang="fr-FR" dirty="0" err="1"/>
              <a:t>Garcés</a:t>
            </a:r>
            <a:r>
              <a:rPr lang="fr-FR" dirty="0"/>
              <a:t>, J. and the DESCI Consortium (2018). Building key </a:t>
            </a:r>
            <a:r>
              <a:rPr lang="fr-FR" dirty="0" err="1"/>
              <a:t>competences</a:t>
            </a:r>
            <a:r>
              <a:rPr lang="fr-FR" dirty="0"/>
              <a:t> in </a:t>
            </a:r>
            <a:r>
              <a:rPr lang="fr-FR" dirty="0" err="1"/>
              <a:t>Alternating</a:t>
            </a:r>
            <a:r>
              <a:rPr lang="fr-FR" dirty="0"/>
              <a:t> Training for </a:t>
            </a:r>
            <a:r>
              <a:rPr lang="fr-FR" dirty="0" err="1"/>
              <a:t>knowledgeable</a:t>
            </a:r>
            <a:r>
              <a:rPr lang="fr-FR" dirty="0"/>
              <a:t> and </a:t>
            </a:r>
            <a:r>
              <a:rPr lang="fr-FR" dirty="0" err="1"/>
              <a:t>reflexive</a:t>
            </a:r>
            <a:r>
              <a:rPr lang="fr-FR" dirty="0"/>
              <a:t> </a:t>
            </a:r>
            <a:r>
              <a:rPr lang="fr-FR" dirty="0" err="1"/>
              <a:t>citizens</a:t>
            </a:r>
            <a:r>
              <a:rPr lang="fr-FR" dirty="0"/>
              <a:t>. </a:t>
            </a:r>
            <a:r>
              <a:rPr lang="fr-FR" i="1" dirty="0"/>
              <a:t>Co-</a:t>
            </a:r>
            <a:r>
              <a:rPr lang="fr-FR" i="1" dirty="0" err="1"/>
              <a:t>Create</a:t>
            </a:r>
            <a:r>
              <a:rPr lang="fr-FR" i="1" dirty="0"/>
              <a:t> ! -  Co-</a:t>
            </a:r>
            <a:r>
              <a:rPr lang="fr-FR" i="1" dirty="0" err="1"/>
              <a:t>creation</a:t>
            </a:r>
            <a:r>
              <a:rPr lang="fr-FR" i="1" dirty="0"/>
              <a:t> of curricula, </a:t>
            </a:r>
            <a:r>
              <a:rPr lang="fr-FR" i="1" dirty="0" err="1"/>
              <a:t>tools</a:t>
            </a:r>
            <a:r>
              <a:rPr lang="fr-FR" i="1" dirty="0"/>
              <a:t> and </a:t>
            </a:r>
            <a:r>
              <a:rPr lang="fr-FR" i="1" dirty="0" err="1"/>
              <a:t>educational</a:t>
            </a:r>
            <a:r>
              <a:rPr lang="fr-FR" i="1" dirty="0"/>
              <a:t> scenarios for building </a:t>
            </a:r>
            <a:r>
              <a:rPr lang="fr-FR" i="1" dirty="0" err="1"/>
              <a:t>softcompetences</a:t>
            </a:r>
            <a:r>
              <a:rPr lang="fr-FR" i="1" dirty="0"/>
              <a:t> for </a:t>
            </a:r>
            <a:r>
              <a:rPr lang="fr-FR" i="1" dirty="0" err="1"/>
              <a:t>personal</a:t>
            </a:r>
            <a:r>
              <a:rPr lang="fr-FR" i="1" dirty="0"/>
              <a:t> </a:t>
            </a:r>
            <a:r>
              <a:rPr lang="fr-FR" i="1" dirty="0" err="1"/>
              <a:t>development</a:t>
            </a:r>
            <a:r>
              <a:rPr lang="fr-FR" i="1" dirty="0"/>
              <a:t> and </a:t>
            </a:r>
            <a:r>
              <a:rPr lang="fr-FR" i="1" dirty="0" err="1"/>
              <a:t>employability</a:t>
            </a:r>
            <a:r>
              <a:rPr lang="fr-FR" i="1" dirty="0"/>
              <a:t> (Multi-</a:t>
            </a:r>
            <a:r>
              <a:rPr lang="fr-FR" i="1" dirty="0" err="1"/>
              <a:t>conference</a:t>
            </a:r>
            <a:r>
              <a:rPr lang="fr-FR" i="1" dirty="0"/>
              <a:t> on </a:t>
            </a:r>
            <a:r>
              <a:rPr lang="fr-FR" i="1" dirty="0" err="1"/>
              <a:t>Responsible</a:t>
            </a:r>
            <a:r>
              <a:rPr lang="fr-FR" i="1" dirty="0"/>
              <a:t> </a:t>
            </a:r>
            <a:r>
              <a:rPr lang="fr-FR" i="1" dirty="0" err="1"/>
              <a:t>Research</a:t>
            </a:r>
            <a:r>
              <a:rPr lang="fr-FR" i="1" dirty="0"/>
              <a:t> and Innovation in Science, Innovation and Society m-</a:t>
            </a:r>
            <a:r>
              <a:rPr lang="fr-FR" i="1" dirty="0" err="1"/>
              <a:t>rrisis</a:t>
            </a:r>
            <a:r>
              <a:rPr lang="fr-FR" i="1" dirty="0"/>
              <a:t> 2018)</a:t>
            </a:r>
            <a:r>
              <a:rPr lang="fr-FR" dirty="0"/>
              <a:t>. Tartu, </a:t>
            </a:r>
            <a:r>
              <a:rPr lang="fr-FR" dirty="0" err="1"/>
              <a:t>Estonia</a:t>
            </a:r>
            <a:r>
              <a:rPr lang="fr-FR" dirty="0"/>
              <a:t>, 17-19 Septembre.</a:t>
            </a:r>
            <a:endParaRPr lang="el-GR" dirty="0"/>
          </a:p>
          <a:p>
            <a:pPr lvl="0"/>
            <a:r>
              <a:rPr lang="en-US" dirty="0" err="1"/>
              <a:t>Pawlowski</a:t>
            </a:r>
            <a:r>
              <a:rPr lang="en-US" dirty="0"/>
              <a:t>, J., de Fries, T., </a:t>
            </a:r>
            <a:r>
              <a:rPr lang="en-US" dirty="0" err="1"/>
              <a:t>Smyrnaiou</a:t>
            </a:r>
            <a:r>
              <a:rPr lang="en-US" dirty="0"/>
              <a:t>, Z. (2018). An Adaptable Innovation Competence Framework – The Play4Guidance Framework and its Application. </a:t>
            </a:r>
            <a:r>
              <a:rPr lang="en-US" i="1" dirty="0" err="1"/>
              <a:t>Multikonferenz</a:t>
            </a:r>
            <a:r>
              <a:rPr lang="en-US" i="1" dirty="0"/>
              <a:t> </a:t>
            </a:r>
            <a:r>
              <a:rPr lang="en-US" i="1" dirty="0" err="1"/>
              <a:t>Wirtschaftsinformatik</a:t>
            </a:r>
            <a:r>
              <a:rPr lang="en-US" i="1" dirty="0"/>
              <a:t> 2018</a:t>
            </a:r>
            <a:r>
              <a:rPr lang="en-US" dirty="0"/>
              <a:t>, March 06-09, pp. 1899-1910, </a:t>
            </a:r>
            <a:r>
              <a:rPr lang="en-US" dirty="0" err="1"/>
              <a:t>Lüneburg</a:t>
            </a:r>
            <a:r>
              <a:rPr lang="en-US" dirty="0"/>
              <a:t>, Germany.</a:t>
            </a:r>
            <a:endParaRPr lang="el-GR"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Kotsaril</a:t>
            </a:r>
            <a:r>
              <a:rPr lang="en-US" dirty="0"/>
              <a:t>, K.,  </a:t>
            </a:r>
            <a:r>
              <a:rPr lang="en-US" dirty="0" err="1"/>
              <a:t>Monsonís-Payá</a:t>
            </a:r>
            <a:r>
              <a:rPr lang="en-US" dirty="0"/>
              <a:t>, </a:t>
            </a:r>
            <a:r>
              <a:rPr lang="en-US" dirty="0" err="1"/>
              <a:t>Garcés</a:t>
            </a:r>
            <a:r>
              <a:rPr lang="en-US" dirty="0"/>
              <a:t>, I., J., Ricci, F. and </a:t>
            </a:r>
            <a:r>
              <a:rPr lang="en-US" dirty="0" err="1"/>
              <a:t>Branchini</a:t>
            </a:r>
            <a:r>
              <a:rPr lang="en-US" dirty="0"/>
              <a:t>, B. (2017). Actors and Practices in Living Lab for Alternating Training. </a:t>
            </a:r>
            <a:r>
              <a:rPr lang="en-US" i="1" dirty="0"/>
              <a:t>RRI-SIS2017</a:t>
            </a:r>
            <a:r>
              <a:rPr lang="en-US" dirty="0"/>
              <a:t>, Rome. </a:t>
            </a:r>
            <a:endParaRPr lang="el-GR" dirty="0"/>
          </a:p>
          <a:p>
            <a:r>
              <a:rPr lang="en-US" dirty="0" err="1"/>
              <a:t>Smyrnaiou</a:t>
            </a:r>
            <a:r>
              <a:rPr lang="en-US" dirty="0"/>
              <a:t>, Z., </a:t>
            </a:r>
            <a:r>
              <a:rPr lang="en-US" dirty="0" err="1"/>
              <a:t>Petropoulou</a:t>
            </a:r>
            <a:r>
              <a:rPr lang="en-US" dirty="0"/>
              <a:t>, E., Menon, S., </a:t>
            </a:r>
            <a:r>
              <a:rPr lang="en-US" dirty="0" err="1"/>
              <a:t>Zini</a:t>
            </a:r>
            <a:r>
              <a:rPr lang="en-US" dirty="0"/>
              <a:t>, V. (2017). </a:t>
            </a:r>
            <a:r>
              <a:rPr lang="fr-FR" dirty="0" err="1"/>
              <a:t>From</a:t>
            </a:r>
            <a:r>
              <a:rPr lang="fr-FR" dirty="0"/>
              <a:t> Game to Guidance: The </a:t>
            </a:r>
            <a:r>
              <a:rPr lang="fr-FR" dirty="0" err="1"/>
              <a:t>Innovative</a:t>
            </a:r>
            <a:r>
              <a:rPr lang="fr-FR" dirty="0"/>
              <a:t> Evaluation </a:t>
            </a:r>
            <a:r>
              <a:rPr lang="fr-FR" dirty="0" err="1"/>
              <a:t>Approach</a:t>
            </a:r>
            <a:r>
              <a:rPr lang="fr-FR" dirty="0"/>
              <a:t> of the P4G Simulation Business Game. IEEE, pp. 148-154.</a:t>
            </a:r>
            <a:endParaRPr lang="el-GR" dirty="0"/>
          </a:p>
          <a:p>
            <a:pPr marL="0" indent="0">
              <a:buNone/>
            </a:pP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Σας ευχαριστώ!!!</a:t>
            </a:r>
            <a:endParaRPr lang="fr-FR" dirty="0"/>
          </a:p>
          <a:p>
            <a:endParaRPr lang="fr-FR" dirty="0"/>
          </a:p>
          <a:p>
            <a:pPr lvl="0"/>
            <a:endParaRPr lang="el-GR" dirty="0"/>
          </a:p>
          <a:p>
            <a:pPr lvl="0"/>
            <a:endParaRPr lang="el-GR" dirty="0"/>
          </a:p>
        </p:txBody>
      </p:sp>
    </p:spTree>
    <p:extLst>
      <p:ext uri="{BB962C8B-B14F-4D97-AF65-F5344CB8AC3E}">
        <p14:creationId xmlns:p14="http://schemas.microsoft.com/office/powerpoint/2010/main" val="28599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hlink"/>
                </a:solidFill>
                <a:latin typeface="Bookman Old Style" pitchFamily="18" charset="0"/>
                <a:cs typeface="Times New Roman" charset="0"/>
              </a:rPr>
              <a:t>Το </a:t>
            </a:r>
            <a:r>
              <a:rPr lang="el-GR" dirty="0" err="1">
                <a:solidFill>
                  <a:schemeClr val="hlink"/>
                </a:solidFill>
                <a:latin typeface="Bookman Old Style" pitchFamily="18" charset="0"/>
                <a:cs typeface="Times New Roman" charset="0"/>
              </a:rPr>
              <a:t>ανακαλυπτικό</a:t>
            </a:r>
            <a:r>
              <a:rPr lang="el-GR" dirty="0">
                <a:solidFill>
                  <a:schemeClr val="hlink"/>
                </a:solidFill>
                <a:latin typeface="Bookman Old Style" pitchFamily="18" charset="0"/>
                <a:cs typeface="Times New Roman" charset="0"/>
              </a:rPr>
              <a:t> ρεύμα</a:t>
            </a:r>
          </a:p>
        </p:txBody>
      </p:sp>
      <p:sp>
        <p:nvSpPr>
          <p:cNvPr id="3" name="Θέση περιεχομένου 2"/>
          <p:cNvSpPr>
            <a:spLocks noGrp="1"/>
          </p:cNvSpPr>
          <p:nvPr>
            <p:ph idx="1"/>
          </p:nvPr>
        </p:nvSpPr>
        <p:spPr>
          <a:xfrm>
            <a:off x="838200" y="1567716"/>
            <a:ext cx="10515600" cy="4879975"/>
          </a:xfrm>
        </p:spPr>
        <p:txBody>
          <a:bodyPr>
            <a:normAutofit fontScale="62500" lnSpcReduction="20000"/>
          </a:bodyPr>
          <a:lstStyle/>
          <a:p>
            <a:r>
              <a:rPr lang="el-GR" dirty="0"/>
              <a:t>Το συμβάν που θα αλλάξει τα δεδομένα της διδασκαλίας των φυσικών επιστημών έρχεται το 1957. Στις 4 Οκτωβρίου εκείνης της χρονιάς, η Σοβιετική Ένωση θέτει με επιτυχία σε τροχιά γύρω από τη Γη το δορυφόρο </a:t>
            </a:r>
            <a:r>
              <a:rPr lang="el-GR" i="1" dirty="0" err="1">
                <a:solidFill>
                  <a:srgbClr val="FF0000"/>
                </a:solidFill>
              </a:rPr>
              <a:t>Sputnik</a:t>
            </a:r>
            <a:r>
              <a:rPr lang="el-GR" i="1" dirty="0">
                <a:solidFill>
                  <a:srgbClr val="FF0000"/>
                </a:solidFill>
              </a:rPr>
              <a:t> Ι</a:t>
            </a:r>
            <a:r>
              <a:rPr lang="el-GR" dirty="0">
                <a:solidFill>
                  <a:srgbClr val="FF0000"/>
                </a:solidFill>
              </a:rPr>
              <a:t>.</a:t>
            </a:r>
            <a:r>
              <a:rPr lang="el-GR" dirty="0"/>
              <a:t>  Σε ένα άλλο επίπεδο, το οικονομικό, οι ολοένα και μεγαλύτερες εφαρμογές της τεχνολογίας στην παραγωγή, που σε λίγο καιρό θα φέρουν την λεγόμενη </a:t>
            </a:r>
            <a:r>
              <a:rPr lang="el-GR" dirty="0">
                <a:solidFill>
                  <a:srgbClr val="FF0000"/>
                </a:solidFill>
              </a:rPr>
              <a:t>Επιστημονική και Τεχνολογική Επανάσταση</a:t>
            </a:r>
            <a:r>
              <a:rPr lang="el-GR" dirty="0"/>
              <a:t>, δημιουργούν την ανάγκη για την παραγωγή από το εκπαιδευτικό σύστημα σχετικά καταρτισμένων τεχνιτών και επιστημόνων.</a:t>
            </a:r>
          </a:p>
          <a:p>
            <a:r>
              <a:rPr lang="el-GR" dirty="0"/>
              <a:t>Ακόμα, την περίοδο εκείνη αρχίζει και αναγνωρίζεται ο κεντρικός ρόλος που μπορεί να παίξει η διδασκαλία των φυσικών επιστημών από παιδαγωγικής άποψης. Με τις ευκαιρίες για </a:t>
            </a:r>
            <a:r>
              <a:rPr lang="el-GR" dirty="0">
                <a:solidFill>
                  <a:srgbClr val="FF0000"/>
                </a:solidFill>
              </a:rPr>
              <a:t>συνολική θεώρηση του κόσμου, για κριτική σκέψη αλλά και ανακάλυψη και αυτενέργεια </a:t>
            </a:r>
            <a:r>
              <a:rPr lang="el-GR" dirty="0"/>
              <a:t>που προσφέρει, θεωρείται ότι μπορεί να είναι πολύ αποδοτικότερη για τη μόρφωση και την πνευματική ανάπτυξη των μαθητών.</a:t>
            </a:r>
          </a:p>
          <a:p>
            <a:r>
              <a:rPr lang="el-GR" dirty="0"/>
              <a:t>Ο βασικός πλέον στόχος της διδασκαλίας των φυσικών επιστημών σχετίζεται άμεσα με τις παραπάνω </a:t>
            </a:r>
            <a:r>
              <a:rPr lang="el-GR" dirty="0">
                <a:solidFill>
                  <a:srgbClr val="FF0000"/>
                </a:solidFill>
              </a:rPr>
              <a:t>πολιτικές εξελίξεις</a:t>
            </a:r>
            <a:r>
              <a:rPr lang="el-GR" dirty="0"/>
              <a:t>: Αυτό που κυρίως επιδιώκεται είναι η ‘παραγωγή’ νέων και ικανών επαγγελματιών επιστημόνων. Πλέον, η διδασκαλία των φυσικών επιστημών, όπως προτείνεται από τα αναλυτικά προγράμματα της εποχής, αποδίδει ιδιαίτερη έμφαση στο </a:t>
            </a:r>
            <a:r>
              <a:rPr lang="el-GR" dirty="0">
                <a:solidFill>
                  <a:srgbClr val="FF0000"/>
                </a:solidFill>
              </a:rPr>
              <a:t>μαθηματικό φορμαλισμό</a:t>
            </a:r>
            <a:r>
              <a:rPr lang="el-GR" dirty="0"/>
              <a:t>, βασίζεται σε μεγάλο βαθμό σε </a:t>
            </a:r>
            <a:r>
              <a:rPr lang="el-GR" dirty="0">
                <a:solidFill>
                  <a:srgbClr val="FF0000"/>
                </a:solidFill>
              </a:rPr>
              <a:t>εργαστηριακές δραστηριότητες</a:t>
            </a:r>
            <a:r>
              <a:rPr lang="el-GR" dirty="0"/>
              <a:t>, ενώ είναι βασισμένη σε μια φιλοσοφία </a:t>
            </a:r>
            <a:r>
              <a:rPr lang="el-GR" dirty="0">
                <a:solidFill>
                  <a:srgbClr val="FF0000"/>
                </a:solidFill>
              </a:rPr>
              <a:t>επίλυσης προβλημάτων </a:t>
            </a:r>
            <a:r>
              <a:rPr lang="el-GR" dirty="0"/>
              <a:t>σχεδιασμένη να ενθαρρύνει τους μαθητές να συμπεριφέρονται σαν </a:t>
            </a:r>
            <a:r>
              <a:rPr lang="el-GR" dirty="0">
                <a:solidFill>
                  <a:srgbClr val="FF0000"/>
                </a:solidFill>
              </a:rPr>
              <a:t>επιστήμονες. </a:t>
            </a:r>
            <a:r>
              <a:rPr lang="el-GR" dirty="0"/>
              <a:t>  </a:t>
            </a:r>
          </a:p>
          <a:p>
            <a:r>
              <a:rPr lang="el-GR" dirty="0"/>
              <a:t>Το </a:t>
            </a:r>
            <a:r>
              <a:rPr lang="el-GR" dirty="0" err="1"/>
              <a:t>ανακαλυπτικό</a:t>
            </a:r>
            <a:r>
              <a:rPr lang="el-GR" dirty="0"/>
              <a:t> πρότυπο βασίζεται σε θεωρίες της </a:t>
            </a:r>
            <a:r>
              <a:rPr lang="el-GR" dirty="0">
                <a:solidFill>
                  <a:srgbClr val="FF0000"/>
                </a:solidFill>
              </a:rPr>
              <a:t>γνωστικής ψυχολογίας</a:t>
            </a:r>
            <a:r>
              <a:rPr lang="el-GR" dirty="0"/>
              <a:t> που αποδίδουν κεντρικό ρόλο στις δυνατότητες της </a:t>
            </a:r>
            <a:r>
              <a:rPr lang="el-GR" dirty="0">
                <a:solidFill>
                  <a:srgbClr val="FF0000"/>
                </a:solidFill>
              </a:rPr>
              <a:t>ενεργητικής μάθησης</a:t>
            </a:r>
            <a:r>
              <a:rPr lang="el-GR" dirty="0"/>
              <a:t>. Σύμφωνα με την κεντρική τους υπόθεση, οι μαθητές είναι δυνατό να οδηγηθούν μόνοι τους στη γνώση των φυσικών επιστημών, να την «ανακαλύψουν», αν τους δοθούν τα κατάλληλα μέσα και τους υποβληθούν οι κατάλληλες καθοδηγητικές ερωτήσεις. Ο μαθητής αποτελεί πλέον το επίκεντρο της διδακτικής διαδικασίας, ενώ αποδίδεται μεγάλη σημασία στην αλληλεπιδραστική του σχέση με τα διδακτικά υλικά.</a:t>
            </a:r>
          </a:p>
          <a:p>
            <a:endParaRPr lang="el-GR" dirty="0"/>
          </a:p>
        </p:txBody>
      </p:sp>
    </p:spTree>
    <p:extLst>
      <p:ext uri="{BB962C8B-B14F-4D97-AF65-F5344CB8AC3E}">
        <p14:creationId xmlns:p14="http://schemas.microsoft.com/office/powerpoint/2010/main" val="270451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8566"/>
          </a:xfrm>
        </p:spPr>
        <p:txBody>
          <a:bodyPr>
            <a:normAutofit fontScale="90000"/>
          </a:bodyPr>
          <a:lstStyle/>
          <a:p>
            <a:br>
              <a:rPr lang="el-GR" b="1" dirty="0"/>
            </a:br>
            <a:r>
              <a:rPr lang="el-GR" b="1" dirty="0"/>
              <a:t>Το εποικοδομητικό ρεύμα</a:t>
            </a:r>
            <a:br>
              <a:rPr lang="el-GR" b="1" dirty="0"/>
            </a:br>
            <a:br>
              <a:rPr lang="el-GR" dirty="0"/>
            </a:br>
            <a:endParaRPr lang="el-GR" dirty="0"/>
          </a:p>
        </p:txBody>
      </p:sp>
      <p:sp>
        <p:nvSpPr>
          <p:cNvPr id="3" name="Θέση περιεχομένου 2"/>
          <p:cNvSpPr>
            <a:spLocks noGrp="1"/>
          </p:cNvSpPr>
          <p:nvPr>
            <p:ph idx="1"/>
          </p:nvPr>
        </p:nvSpPr>
        <p:spPr>
          <a:xfrm>
            <a:off x="779584" y="1008184"/>
            <a:ext cx="10515600" cy="4383346"/>
          </a:xfrm>
        </p:spPr>
        <p:txBody>
          <a:bodyPr>
            <a:normAutofit fontScale="62500" lnSpcReduction="20000"/>
          </a:bodyPr>
          <a:lstStyle/>
          <a:p>
            <a:r>
              <a:rPr lang="el-GR" dirty="0"/>
              <a:t>Στα τέλη της δεκαετίας του ΄70 εμφανίζεται πλήθος ερευνών που τονίζουν την ύπαρξη </a:t>
            </a:r>
            <a:r>
              <a:rPr lang="el-GR" dirty="0" err="1">
                <a:solidFill>
                  <a:srgbClr val="FF0000"/>
                </a:solidFill>
              </a:rPr>
              <a:t>προϋπαρχουσών</a:t>
            </a:r>
            <a:r>
              <a:rPr lang="el-GR" dirty="0">
                <a:solidFill>
                  <a:srgbClr val="FF0000"/>
                </a:solidFill>
              </a:rPr>
              <a:t> ιδεών </a:t>
            </a:r>
            <a:r>
              <a:rPr lang="el-GR" dirty="0"/>
              <a:t>των μαθητών σχετικά με τα φυσικά φαινόμενα που πρόκειται να διδαχθούν. Παράλληλες εξελίξεις στον τομέα της </a:t>
            </a:r>
            <a:r>
              <a:rPr lang="el-GR" dirty="0">
                <a:solidFill>
                  <a:srgbClr val="FF0000"/>
                </a:solidFill>
              </a:rPr>
              <a:t>γνωστικής ψυχολογίας αναδεικνύουν την επίδραση αυτών των ιδεών στη διδασκαλία</a:t>
            </a:r>
            <a:r>
              <a:rPr lang="el-GR" dirty="0"/>
              <a:t>. Σε αυτά τα πλαίσια αναπτύσσεται, στις αρχές της δεκαετίας του ΄80, το </a:t>
            </a:r>
            <a:r>
              <a:rPr lang="el-GR" i="1" dirty="0">
                <a:solidFill>
                  <a:srgbClr val="FF0000"/>
                </a:solidFill>
              </a:rPr>
              <a:t>εποικοδομητικό</a:t>
            </a:r>
            <a:r>
              <a:rPr lang="el-GR" dirty="0">
                <a:solidFill>
                  <a:srgbClr val="FF0000"/>
                </a:solidFill>
              </a:rPr>
              <a:t> ρεύμα </a:t>
            </a:r>
            <a:r>
              <a:rPr lang="el-GR" dirty="0"/>
              <a:t>για τη διδασκαλία και τη μάθηση στις φυσικές επιστήμες. Με άλλα λόγια, προτείνεται ο σχεδιασμός της διδακτικής πρακτικής με βάση τον τρόπο που οι ίδιοι οι μαθητές κατανοούν τις φυσικές έννοιες και ερμηνεύουν τα φαινόμενα της φύσης, πριν διδαχθούν τον επιστημονικό τρόπο ερμηνείας τους.</a:t>
            </a:r>
          </a:p>
          <a:p>
            <a:r>
              <a:rPr lang="el-GR" dirty="0"/>
              <a:t>Ολόκληρη η δεκαετία του </a:t>
            </a:r>
            <a:r>
              <a:rPr lang="el-GR" dirty="0">
                <a:solidFill>
                  <a:srgbClr val="FF0000"/>
                </a:solidFill>
              </a:rPr>
              <a:t>1980</a:t>
            </a:r>
            <a:r>
              <a:rPr lang="el-GR" dirty="0"/>
              <a:t> χαρακτηρίζεται από </a:t>
            </a:r>
            <a:r>
              <a:rPr lang="el-GR" dirty="0">
                <a:solidFill>
                  <a:srgbClr val="FF0000"/>
                </a:solidFill>
              </a:rPr>
              <a:t>εκτενή μελέτη των </a:t>
            </a:r>
            <a:r>
              <a:rPr lang="el-GR" dirty="0" err="1">
                <a:solidFill>
                  <a:srgbClr val="FF0000"/>
                </a:solidFill>
              </a:rPr>
              <a:t>προϋπαρχουσών</a:t>
            </a:r>
            <a:r>
              <a:rPr lang="el-GR" dirty="0">
                <a:solidFill>
                  <a:srgbClr val="FF0000"/>
                </a:solidFill>
              </a:rPr>
              <a:t> ιδεών </a:t>
            </a:r>
            <a:r>
              <a:rPr lang="el-GR" dirty="0"/>
              <a:t>των μαθητών, τόσο ανά θεματική ενότητα των φυσικών επιστημών όσο και αναφορικά με τα γενικά τους χαρακτηριστικά ή τους παράγοντες που βοηθούν στην ανάπτυξή τους. Η επίδραση της σημασίας που αποδίδεται στις προϋπάρχουσες ιδέες των μαθητών διαφαίνεται σχεδόν σε όλα τα επίπεδα της διδακτικής διαδικασίας. Όσον αφορά το περιεχόμενο των φυσικών επιστημών προτείνεται ο </a:t>
            </a:r>
            <a:r>
              <a:rPr lang="el-GR" dirty="0">
                <a:solidFill>
                  <a:srgbClr val="FF0000"/>
                </a:solidFill>
              </a:rPr>
              <a:t>διδακτικός του μετασχηματισμός</a:t>
            </a:r>
            <a:r>
              <a:rPr lang="el-GR" dirty="0"/>
              <a:t>, δηλαδή η μετατροπή του σε γνώση κατάλληλη να διδαχθεί στους μαθητές, στη βάση των </a:t>
            </a:r>
            <a:r>
              <a:rPr lang="el-GR" dirty="0" err="1"/>
              <a:t>προϋπαρχουσών</a:t>
            </a:r>
            <a:r>
              <a:rPr lang="el-GR" dirty="0"/>
              <a:t> ιδεών τους (αρκετά συχνά χρησιμοποιείται ο όρος </a:t>
            </a:r>
            <a:r>
              <a:rPr lang="el-GR" i="1" dirty="0"/>
              <a:t>σχολική επιστήμη</a:t>
            </a:r>
            <a:r>
              <a:rPr lang="el-GR" dirty="0"/>
              <a:t>). Με την ίδια λογική επιλέγονται και τα πειράματα / φαινόμενα με τα οποία πρόκειται να έλθουν σε επαφή οι μαθητές. Διατηρείται η άποψη περί ενεργούς συμμετοχής των μαθητών, με την έννοια ότι ενεργητικά κατασκευάζουν (</a:t>
            </a:r>
            <a:r>
              <a:rPr lang="el-GR" i="1" dirty="0"/>
              <a:t>οικοδομούν</a:t>
            </a:r>
            <a:r>
              <a:rPr lang="el-GR" dirty="0"/>
              <a:t>) τη γνώση, βασιζόμενοι στις προϋπάρχουσες ιδέες και εμπειρίες τους.</a:t>
            </a:r>
          </a:p>
          <a:p>
            <a:r>
              <a:rPr lang="el-GR" dirty="0"/>
              <a:t>Σημαντικό επίσης χαρακτηριστικό της εποικοδομητικής προσέγγισης συνιστά η επισήμανση της </a:t>
            </a:r>
            <a:r>
              <a:rPr lang="el-GR" dirty="0" err="1">
                <a:hlinkClick r:id="rId2" tooltip="Μεταγνώση (δεν έχει γραφτεί ακόμα)"/>
              </a:rPr>
              <a:t>μεταγνωστικής</a:t>
            </a:r>
            <a:r>
              <a:rPr lang="el-GR" dirty="0"/>
              <a:t> διαδικασίας. Με τον όρο </a:t>
            </a:r>
            <a:r>
              <a:rPr lang="el-GR" i="1" dirty="0" err="1"/>
              <a:t>μεταγνώση</a:t>
            </a:r>
            <a:r>
              <a:rPr lang="el-GR" dirty="0"/>
              <a:t> εννοείται η επίγνωση της μαθησιακής διαδικασίας από τον ίδιο το μαθητή</a:t>
            </a:r>
          </a:p>
          <a:p>
            <a:endParaRPr lang="el-GR"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648" y="5391529"/>
            <a:ext cx="1766030" cy="146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Image result for weil-barais lemeign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94" y="5300230"/>
            <a:ext cx="1705971" cy="1466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121" y="5190957"/>
            <a:ext cx="1620693" cy="157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mage result for δημητρακοπουλου weil-bara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5636" y="5191692"/>
            <a:ext cx="1787857" cy="159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5904" y="378773"/>
            <a:ext cx="7410735" cy="1325563"/>
          </a:xfrm>
        </p:spPr>
        <p:txBody>
          <a:bodyPr>
            <a:normAutofit fontScale="90000"/>
          </a:bodyPr>
          <a:lstStyle/>
          <a:p>
            <a:r>
              <a:rPr lang="el-GR" dirty="0">
                <a:solidFill>
                  <a:schemeClr val="hlink"/>
                </a:solidFill>
                <a:latin typeface="Bookman Old Style" pitchFamily="18" charset="0"/>
                <a:cs typeface="Times New Roman" charset="0"/>
              </a:rPr>
              <a:t>Το ρεύμα του επιστημονικού αλφαβητισμού </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Το τέλος του </a:t>
            </a:r>
            <a:r>
              <a:rPr lang="el-GR" dirty="0">
                <a:solidFill>
                  <a:srgbClr val="FF0000"/>
                </a:solidFill>
              </a:rPr>
              <a:t>20ου αιώνα</a:t>
            </a:r>
            <a:r>
              <a:rPr lang="el-GR" dirty="0"/>
              <a:t> οι προτάσεις που αφορούν τη διδασκαλία των φυσικών επιστημών αλλάζουν για άλλη μια φορά. Κατά μία άποψη, οι παράγοντες που οδηγούν σε μια τέτοια αλλαγή είναι κυρίως κοινωνικοί: Ο πλανητικές συνθήκες χαρακτηρίζονται πλέον με τον όρο </a:t>
            </a:r>
            <a:r>
              <a:rPr lang="el-GR" dirty="0">
                <a:solidFill>
                  <a:srgbClr val="FF0000"/>
                </a:solidFill>
              </a:rPr>
              <a:t>παγκοσμιοποίηση</a:t>
            </a:r>
            <a:r>
              <a:rPr lang="el-GR" dirty="0"/>
              <a:t>. Είτε υιοθετηθεί η ερμηνεία της </a:t>
            </a:r>
            <a:r>
              <a:rPr lang="el-GR" dirty="0">
                <a:solidFill>
                  <a:srgbClr val="FF0000"/>
                </a:solidFill>
              </a:rPr>
              <a:t>πολιτισμικής</a:t>
            </a:r>
            <a:r>
              <a:rPr lang="el-GR" dirty="0"/>
              <a:t> παγκοσμιοποίησης (δηλαδή η ραγδαία τόνωση της επικοινωνίας μεταξύ διαφορετικών πολιτισμών), είτε αυτή της </a:t>
            </a:r>
            <a:r>
              <a:rPr lang="el-GR" dirty="0">
                <a:solidFill>
                  <a:srgbClr val="FF0000"/>
                </a:solidFill>
              </a:rPr>
              <a:t>οικονομικής</a:t>
            </a:r>
            <a:r>
              <a:rPr lang="el-GR" dirty="0"/>
              <a:t> παγκοσμιοποίησης.  Ενδεικτική αυτής της στροφής είναι η τόνωση της σημασίας που έχει πλέον η σύγκριση διάφορων χωρών του πλανήτη με κριτήριο τα αποτελέσματα διεθνούς επιπέδου αξιολογήσεων μαθητών (πρόγραμμα PISA του </a:t>
            </a:r>
            <a:r>
              <a:rPr lang="el-GR" dirty="0">
                <a:solidFill>
                  <a:srgbClr val="FF0000"/>
                </a:solidFill>
              </a:rPr>
              <a:t>ΟΟΣΑ</a:t>
            </a:r>
            <a:r>
              <a:rPr lang="el-GR" dirty="0"/>
              <a:t>).</a:t>
            </a:r>
          </a:p>
          <a:p>
            <a:r>
              <a:rPr lang="el-GR" dirty="0"/>
              <a:t>Από τη μία πλευρά, η γλώσσα των φυσικών επιστημών, ο </a:t>
            </a:r>
            <a:r>
              <a:rPr lang="el-GR" dirty="0">
                <a:solidFill>
                  <a:srgbClr val="FF0000"/>
                </a:solidFill>
              </a:rPr>
              <a:t>επιστημονικός λόγος </a:t>
            </a:r>
            <a:r>
              <a:rPr lang="el-GR" dirty="0"/>
              <a:t>αναγνωρίζεται ότι μπορεί να λειτουργήσει σαν γλώσσα επικοινωνίας μεταξύ τελείως διαφορετικών κουλτούρων και πολιτισμών: Είναι μία </a:t>
            </a:r>
            <a:r>
              <a:rPr lang="el-GR" dirty="0">
                <a:solidFill>
                  <a:srgbClr val="FF0000"/>
                </a:solidFill>
              </a:rPr>
              <a:t>παγκόσμια γλώσσα</a:t>
            </a:r>
            <a:r>
              <a:rPr lang="el-GR" dirty="0"/>
              <a:t>. Το αποτέλεσμα είναι οι σύγχρονες προτάσεις της διδακτικής των φυσικών επιστημών να αποσκοπούν περισσότερο να αναδείξουν την σχέση των φυσικών επιστημών τόσο με την εκάστοτε τοπική κοινωνία (παράδειγμα αποτελεί η ανάπτυξη διδακτικών προσεγγίσεων για μαθητές που προέρχονται από </a:t>
            </a:r>
            <a:r>
              <a:rPr lang="el-GR" dirty="0">
                <a:solidFill>
                  <a:srgbClr val="FF0000"/>
                </a:solidFill>
              </a:rPr>
              <a:t>μειονοτικούς πληθυσμούς</a:t>
            </a:r>
            <a:r>
              <a:rPr lang="el-GR" dirty="0"/>
              <a:t>), όσο και με τις υπόλοιπες μορφές γνώσης, </a:t>
            </a:r>
            <a:r>
              <a:rPr lang="el-GR" dirty="0">
                <a:solidFill>
                  <a:srgbClr val="FF0000"/>
                </a:solidFill>
              </a:rPr>
              <a:t>όπως είναι η τέχνη ή η θρησκεία (βλ. </a:t>
            </a:r>
            <a:r>
              <a:rPr lang="el-GR" dirty="0" err="1">
                <a:solidFill>
                  <a:srgbClr val="FF0000"/>
                </a:solidFill>
              </a:rPr>
              <a:t>διαθεματική</a:t>
            </a:r>
            <a:r>
              <a:rPr lang="el-GR" dirty="0">
                <a:solidFill>
                  <a:srgbClr val="FF0000"/>
                </a:solidFill>
              </a:rPr>
              <a:t> προσέγγιση της γνώσης).</a:t>
            </a:r>
          </a:p>
          <a:p>
            <a:r>
              <a:rPr lang="el-GR" dirty="0"/>
              <a:t>Βασικός σκοπός δεν είναι τόσο η δημιουργία μελλοντικών επιστημόνων (βλ. '</a:t>
            </a:r>
            <a:r>
              <a:rPr lang="el-GR" dirty="0" err="1"/>
              <a:t>ανακαλυπτικό</a:t>
            </a:r>
            <a:r>
              <a:rPr lang="el-GR" dirty="0"/>
              <a:t> ρεύμα'), όσο η </a:t>
            </a:r>
            <a:r>
              <a:rPr lang="el-GR" dirty="0">
                <a:solidFill>
                  <a:srgbClr val="FF0000"/>
                </a:solidFill>
              </a:rPr>
              <a:t>δημιουργία μελλοντικών πολιτών</a:t>
            </a:r>
            <a:r>
              <a:rPr lang="el-GR" dirty="0"/>
              <a:t>, </a:t>
            </a:r>
            <a:r>
              <a:rPr lang="el-GR" dirty="0">
                <a:solidFill>
                  <a:srgbClr val="FF0000"/>
                </a:solidFill>
              </a:rPr>
              <a:t>οι οποίοι είναι εξοικειωμένοι με τη χρήση της τεχνολογίας</a:t>
            </a:r>
            <a:r>
              <a:rPr lang="el-GR" dirty="0"/>
              <a:t>, βασικό εκφραστή της επιστημονικής δραστηριότητας στην παγκόσμια αγορά. </a:t>
            </a:r>
          </a:p>
          <a:p>
            <a:endParaRPr lang="el-GR" dirty="0">
              <a:solidFill>
                <a:srgbClr val="FF0000"/>
              </a:solidFill>
            </a:endParaRPr>
          </a:p>
          <a:p>
            <a:endParaRPr lang="el-GR" dirty="0"/>
          </a:p>
        </p:txBody>
      </p:sp>
      <p:pic>
        <p:nvPicPr>
          <p:cNvPr id="4" name="Picture 4" descr="Νέες εξελίξεις στις σύγχρονες θεωρίες μάθησης στη διδασκαλία κα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54"/>
            <a:ext cx="1637731" cy="179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1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7257" y="214999"/>
            <a:ext cx="10515600" cy="1325563"/>
          </a:xfrm>
        </p:spPr>
        <p:txBody>
          <a:bodyPr/>
          <a:lstStyle/>
          <a:p>
            <a:pPr algn="ctr"/>
            <a:r>
              <a:rPr lang="el-GR" b="1" dirty="0">
                <a:solidFill>
                  <a:schemeClr val="hlink"/>
                </a:solidFill>
                <a:latin typeface="Bookman Old Style" pitchFamily="18" charset="0"/>
                <a:cs typeface="Times New Roman" charset="0"/>
              </a:rPr>
              <a:t>Διερευνητική μάθηση </a:t>
            </a:r>
            <a:endParaRPr lang="el-GR" b="1" dirty="0"/>
          </a:p>
        </p:txBody>
      </p:sp>
      <p:sp>
        <p:nvSpPr>
          <p:cNvPr id="3" name="Θέση περιεχομένου 2"/>
          <p:cNvSpPr>
            <a:spLocks noGrp="1"/>
          </p:cNvSpPr>
          <p:nvPr>
            <p:ph sz="half" idx="1"/>
          </p:nvPr>
        </p:nvSpPr>
        <p:spPr>
          <a:xfrm>
            <a:off x="1195400" y="1323833"/>
            <a:ext cx="5235054" cy="5336274"/>
          </a:xfrm>
        </p:spPr>
        <p:txBody>
          <a:bodyPr>
            <a:normAutofit fontScale="62500" lnSpcReduction="20000"/>
          </a:bodyPr>
          <a:lstStyle/>
          <a:p>
            <a:r>
              <a:rPr lang="el-GR" dirty="0"/>
              <a:t>Η διερευνητική μάθηση αναπτύχθηκε κατά τη διάρκεια του κινήματος </a:t>
            </a:r>
            <a:r>
              <a:rPr lang="el-GR" dirty="0" err="1"/>
              <a:t>ανακαλυπτικής</a:t>
            </a:r>
            <a:r>
              <a:rPr lang="el-GR" dirty="0"/>
              <a:t> μάθησης κατά τη δεκαετία του 1960 ως απάντηση στις παραδοσιακές μορφές διδασκαλίας, σύμφωνα με τις οποίες οι άνθρωποι όφειλαν να απομνημονεύουν πληροφορίες. </a:t>
            </a:r>
          </a:p>
          <a:p>
            <a:r>
              <a:rPr lang="el-GR" dirty="0"/>
              <a:t>Η φιλοσοφία της διερευνητικής μάθησης έχει τις ρίζες της στην εποικοδομητική θεωρία μάθησης, στο έργο δηλαδή των </a:t>
            </a:r>
            <a:r>
              <a:rPr lang="el-GR" dirty="0" err="1"/>
              <a:t>Πιαζέ</a:t>
            </a:r>
            <a:r>
              <a:rPr lang="el-GR" dirty="0"/>
              <a:t>, </a:t>
            </a:r>
            <a:r>
              <a:rPr lang="el-GR" dirty="0" err="1"/>
              <a:t>Ντιούι</a:t>
            </a:r>
            <a:r>
              <a:rPr lang="el-GR" dirty="0"/>
              <a:t>, </a:t>
            </a:r>
            <a:r>
              <a:rPr lang="el-GR" dirty="0" err="1"/>
              <a:t>Βιγκότσκι</a:t>
            </a:r>
            <a:r>
              <a:rPr lang="el-GR" dirty="0"/>
              <a:t>, και </a:t>
            </a:r>
            <a:r>
              <a:rPr lang="el-GR" dirty="0" err="1"/>
              <a:t>Φρέιρε</a:t>
            </a:r>
            <a:r>
              <a:rPr lang="el-GR" dirty="0"/>
              <a:t> </a:t>
            </a:r>
            <a:endParaRPr lang="en-US" dirty="0"/>
          </a:p>
          <a:p>
            <a:r>
              <a:rPr lang="el-GR" dirty="0"/>
              <a:t>Ακόμα και σήμερα αποτελεί  μια καινοτόμο προσέγγιση στην επιστημονική εκπαίδευση που τοποθετεί τη μάθηση σε δραστηριότητες επίλυσης προβλημάτων και διερεύνηση φαινομένων που βασίζονται σε αυθεντικές επιστημονικές πρακτικές (</a:t>
            </a:r>
            <a:r>
              <a:rPr lang="el-GR" dirty="0" err="1"/>
              <a:t>Moore</a:t>
            </a:r>
            <a:r>
              <a:rPr lang="el-GR" dirty="0"/>
              <a:t> </a:t>
            </a:r>
            <a:r>
              <a:rPr lang="el-GR" dirty="0" err="1"/>
              <a:t>et</a:t>
            </a:r>
            <a:r>
              <a:rPr lang="el-GR" dirty="0"/>
              <a:t> </a:t>
            </a:r>
            <a:r>
              <a:rPr lang="el-GR" dirty="0" err="1"/>
              <a:t>al</a:t>
            </a:r>
            <a:r>
              <a:rPr lang="el-GR" dirty="0"/>
              <a:t>. 2016).</a:t>
            </a:r>
          </a:p>
          <a:p>
            <a:r>
              <a:rPr lang="en-US" dirty="0"/>
              <a:t>H </a:t>
            </a:r>
            <a:r>
              <a:rPr lang="el-GR" dirty="0"/>
              <a:t>γνώση κατασκευάζεται ενεργά από τον μαθητή και δεν μεταδίδεται απευθείας από τον εκπαιδευτικό στον μαθητή (</a:t>
            </a:r>
            <a:r>
              <a:rPr lang="el-GR" dirty="0" err="1"/>
              <a:t>Akuma</a:t>
            </a:r>
            <a:r>
              <a:rPr lang="el-GR" dirty="0"/>
              <a:t> </a:t>
            </a:r>
            <a:r>
              <a:rPr lang="el-GR" dirty="0" err="1"/>
              <a:t>et</a:t>
            </a:r>
            <a:r>
              <a:rPr lang="el-GR" dirty="0"/>
              <a:t> </a:t>
            </a:r>
            <a:r>
              <a:rPr lang="el-GR" dirty="0" err="1"/>
              <a:t>al</a:t>
            </a:r>
            <a:r>
              <a:rPr lang="el-GR" dirty="0"/>
              <a:t>. 2019).</a:t>
            </a:r>
          </a:p>
          <a:p>
            <a:r>
              <a:rPr lang="el-GR" dirty="0"/>
              <a:t>Διαφορετικά </a:t>
            </a:r>
            <a:r>
              <a:rPr lang="el-GR" dirty="0" err="1"/>
              <a:t>αναπαραστασιακά</a:t>
            </a:r>
            <a:r>
              <a:rPr lang="el-GR" dirty="0"/>
              <a:t> συστήματα μάθησης (</a:t>
            </a:r>
            <a:r>
              <a:rPr lang="el-GR" dirty="0" err="1"/>
              <a:t>Smyrnaiou</a:t>
            </a:r>
            <a:r>
              <a:rPr lang="el-GR" dirty="0"/>
              <a:t> </a:t>
            </a:r>
            <a:r>
              <a:rPr lang="el-GR" dirty="0" err="1"/>
              <a:t>et</a:t>
            </a:r>
            <a:r>
              <a:rPr lang="el-GR" dirty="0"/>
              <a:t> </a:t>
            </a:r>
            <a:r>
              <a:rPr lang="el-GR" dirty="0" err="1"/>
              <a:t>al</a:t>
            </a:r>
            <a:r>
              <a:rPr lang="el-GR" dirty="0"/>
              <a:t>., 2017 · 2018) ενσωματώνουν ευκαιρίες για επιστημονική έρευνα.</a:t>
            </a:r>
          </a:p>
          <a:p>
            <a:pPr marL="0" indent="0">
              <a:buNone/>
            </a:pPr>
            <a:endParaRPr lang="el-GR" dirty="0"/>
          </a:p>
        </p:txBody>
      </p:sp>
      <p:pic>
        <p:nvPicPr>
          <p:cNvPr id="5" name="Θέση περιεχομένου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454" y="1924335"/>
            <a:ext cx="4705767" cy="3529970"/>
          </a:xfrm>
          <a:prstGeom prst="rect">
            <a:avLst/>
          </a:prstGeom>
        </p:spPr>
      </p:pic>
      <p:sp>
        <p:nvSpPr>
          <p:cNvPr id="6" name="Ορθογώνιο 5"/>
          <p:cNvSpPr/>
          <p:nvPr/>
        </p:nvSpPr>
        <p:spPr>
          <a:xfrm>
            <a:off x="6896669" y="5462098"/>
            <a:ext cx="4744872" cy="830997"/>
          </a:xfrm>
          <a:prstGeom prst="rect">
            <a:avLst/>
          </a:prstGeom>
        </p:spPr>
        <p:txBody>
          <a:bodyPr wrap="square">
            <a:spAutoFit/>
          </a:bodyPr>
          <a:lstStyle/>
          <a:p>
            <a:r>
              <a:rPr lang="en-US" sz="1600" dirty="0">
                <a:hlinkClick r:id="rId3"/>
              </a:rPr>
              <a:t>https://www.eesc.europa.eu/en/documents/rocard-report-science-education-now-new-pedagogy-future-europe</a:t>
            </a:r>
            <a:endParaRPr lang="el-GR" sz="1600" dirty="0"/>
          </a:p>
        </p:txBody>
      </p:sp>
    </p:spTree>
    <p:extLst>
      <p:ext uri="{BB962C8B-B14F-4D97-AF65-F5344CB8AC3E}">
        <p14:creationId xmlns:p14="http://schemas.microsoft.com/office/powerpoint/2010/main" val="94320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5880" y="492369"/>
            <a:ext cx="9628920" cy="1600200"/>
          </a:xfrm>
        </p:spPr>
        <p:txBody>
          <a:bodyPr>
            <a:normAutofit/>
          </a:bodyPr>
          <a:lstStyle/>
          <a:p>
            <a:r>
              <a:rPr lang="el-GR" b="1" i="1" dirty="0"/>
              <a:t>Ο Κύκλος Διερεύνησης των </a:t>
            </a:r>
            <a:r>
              <a:rPr lang="en-US" b="1" i="1" dirty="0" err="1"/>
              <a:t>Shimoda</a:t>
            </a:r>
            <a:r>
              <a:rPr lang="en-US" b="1" i="1" dirty="0"/>
              <a:t> </a:t>
            </a:r>
            <a:r>
              <a:rPr lang="el-GR" b="1" i="1" dirty="0" err="1"/>
              <a:t>κ.ά</a:t>
            </a:r>
            <a:r>
              <a:rPr lang="el-GR" b="1" i="1" dirty="0"/>
              <a:t> (2002)</a:t>
            </a:r>
            <a:br>
              <a:rPr lang="el-GR" b="1" i="1" dirty="0"/>
            </a:br>
            <a:endParaRPr lang="el-GR" dirty="0"/>
          </a:p>
        </p:txBody>
      </p:sp>
      <p:sp>
        <p:nvSpPr>
          <p:cNvPr id="3" name="Θέση περιεχομένου 2"/>
          <p:cNvSpPr>
            <a:spLocks noGrp="1"/>
          </p:cNvSpPr>
          <p:nvPr>
            <p:ph type="body" sz="half" idx="2"/>
          </p:nvPr>
        </p:nvSpPr>
        <p:spPr>
          <a:xfrm>
            <a:off x="839786" y="1805353"/>
            <a:ext cx="7190522" cy="4818185"/>
          </a:xfrm>
        </p:spPr>
        <p:txBody>
          <a:bodyPr>
            <a:normAutofit fontScale="55000" lnSpcReduction="20000"/>
          </a:bodyPr>
          <a:lstStyle/>
          <a:p>
            <a:endParaRPr lang="el-GR" sz="2100" dirty="0"/>
          </a:p>
          <a:p>
            <a:r>
              <a:rPr lang="el-GR" sz="2900" dirty="0"/>
              <a:t>Αυτός ο κύκλος γίνεται σαφής στους μαθητές και παρουσιάζεται ως μια σειρά από στόχους που πρέπει να εκπληρωθούν (</a:t>
            </a:r>
            <a:r>
              <a:rPr lang="el-GR" sz="2900" dirty="0" err="1"/>
              <a:t>Shimoda</a:t>
            </a:r>
            <a:r>
              <a:rPr lang="el-GR" sz="2900" dirty="0"/>
              <a:t> </a:t>
            </a:r>
            <a:r>
              <a:rPr lang="el-GR" sz="2900" dirty="0" err="1"/>
              <a:t>κ.ά</a:t>
            </a:r>
            <a:r>
              <a:rPr lang="el-GR" sz="2900" dirty="0"/>
              <a:t>, 2002). Οι στόχοι είναι:</a:t>
            </a:r>
          </a:p>
          <a:p>
            <a:r>
              <a:rPr lang="el-GR" sz="2900" b="1" u="sng" dirty="0"/>
              <a:t>Ερωτώ:</a:t>
            </a:r>
            <a:r>
              <a:rPr lang="el-GR" sz="2900" dirty="0"/>
              <a:t> Οι μαθητές ξεκινούν με τη διαμόρφωση ενός διερευνητικού ερωτήματος.</a:t>
            </a:r>
          </a:p>
          <a:p>
            <a:r>
              <a:rPr lang="el-GR" sz="2900" b="1" u="sng" dirty="0"/>
              <a:t>Διατυπώνω υποθέσεις:</a:t>
            </a:r>
            <a:r>
              <a:rPr lang="el-GR" sz="2900" dirty="0"/>
              <a:t> Στη συνέχεια δημιουργούν προβλέψεις και εφευρίσκουν εναλλακτικές, ανταγωνιστικές υποθέσεις που σχετίζονται με το ερώτημά τους.</a:t>
            </a:r>
          </a:p>
          <a:p>
            <a:r>
              <a:rPr lang="el-GR" sz="2900" b="1" u="sng" dirty="0"/>
              <a:t>Διερευνώ:</a:t>
            </a:r>
            <a:r>
              <a:rPr lang="el-GR" sz="2900" dirty="0"/>
              <a:t> Στη συνέχεια, σχεδιάζουν και πραγματοποιούν πειραματικές έρευνες στις οποίες προσπαθούν να καθορίσουν ποια από τις υποθέσεις τους, αν υπάρχουν, είναι ακριβής.</a:t>
            </a:r>
          </a:p>
          <a:p>
            <a:r>
              <a:rPr lang="el-GR" sz="2900" b="1" u="sng" dirty="0"/>
              <a:t>Αναλύω</a:t>
            </a:r>
            <a:r>
              <a:rPr lang="el-GR" sz="2900" dirty="0"/>
              <a:t>: Αφού οι μαθητές ολοκληρώσουν τις έρευνές τους, αναλύουν τα δεδομένα τους, για να διαπιστώσουν αν υπάρχουν μοτίβα.</a:t>
            </a:r>
          </a:p>
          <a:p>
            <a:r>
              <a:rPr lang="el-GR" sz="2900" b="1" u="sng" dirty="0"/>
              <a:t>Μοντελοποιώ:</a:t>
            </a:r>
            <a:r>
              <a:rPr lang="el-GR" sz="2900" dirty="0"/>
              <a:t> Σε επόμενη φάση, προσπαθούν να συνοψίσουν και να επεξηγήσουν τα ευρήματά τους, με τη διαμόρφωση ενός κανόνα και ενός </a:t>
            </a:r>
            <a:r>
              <a:rPr lang="el-GR" sz="2900" b="1" dirty="0"/>
              <a:t>μοντέλου αιτιώδους συνάφειας </a:t>
            </a:r>
            <a:r>
              <a:rPr lang="el-GR" sz="2900" dirty="0"/>
              <a:t>που χαρακτηρίζει τα συμπεράσματά τους, σε μια μορφή που είναι επεκτάσιμη και σε άλλες καταστάσεις. </a:t>
            </a:r>
          </a:p>
          <a:p>
            <a:r>
              <a:rPr lang="el-GR" sz="2900" b="1" u="sng" dirty="0"/>
              <a:t>Αξιολογώ:</a:t>
            </a:r>
            <a:r>
              <a:rPr lang="el-GR" sz="2900" dirty="0"/>
              <a:t> Αφού οι μαθητές έχουν αναπτύξει τους κανόνες τους και τα αιτιώδη μοντέλα, στη συνέχεια προσπαθούν να τα εφαρμόσουν σε διάφορες καταστάσεις του πραγματικού κόσμου, προκειμένου να διερευνήσουν τη χρησιμότητά τους και τα όριά τους. Εξετάζουν επίσης και τα όρια των δικών τους διερευνήσεων.</a:t>
            </a:r>
          </a:p>
          <a:p>
            <a:endParaRPr lang="el-GR" sz="2000" dirty="0"/>
          </a:p>
          <a:p>
            <a:r>
              <a:rPr lang="el-GR" sz="2000" dirty="0"/>
              <a:t> </a:t>
            </a:r>
          </a:p>
        </p:txBody>
      </p:sp>
      <p:pic>
        <p:nvPicPr>
          <p:cNvPr id="7" name="Picture 1" descr="ThinkerTools_inquirycycle3"/>
          <p:cNvPicPr/>
          <p:nvPr/>
        </p:nvPicPr>
        <p:blipFill>
          <a:blip r:embed="rId2"/>
          <a:srcRect/>
          <a:stretch>
            <a:fillRect/>
          </a:stretch>
        </p:blipFill>
        <p:spPr bwMode="auto">
          <a:xfrm>
            <a:off x="8308732" y="2021010"/>
            <a:ext cx="2514600" cy="3308350"/>
          </a:xfrm>
          <a:prstGeom prst="rect">
            <a:avLst/>
          </a:prstGeom>
          <a:noFill/>
          <a:ln w="9525">
            <a:noFill/>
            <a:miter lim="800000"/>
            <a:headEnd/>
            <a:tailEnd/>
          </a:ln>
        </p:spPr>
      </p:pic>
    </p:spTree>
    <p:extLst>
      <p:ext uri="{BB962C8B-B14F-4D97-AF65-F5344CB8AC3E}">
        <p14:creationId xmlns:p14="http://schemas.microsoft.com/office/powerpoint/2010/main" val="407651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9039" y="110232"/>
            <a:ext cx="5527343" cy="1600200"/>
          </a:xfrm>
        </p:spPr>
        <p:txBody>
          <a:bodyPr>
            <a:normAutofit/>
          </a:bodyPr>
          <a:lstStyle/>
          <a:p>
            <a:r>
              <a:rPr lang="el-GR" sz="2400" b="1" i="1" dirty="0">
                <a:latin typeface="+mn-lt"/>
                <a:ea typeface="+mn-ea"/>
                <a:cs typeface="+mn-cs"/>
              </a:rPr>
              <a:t>Ο Κύκλος Διερεύνησης των </a:t>
            </a:r>
            <a:r>
              <a:rPr lang="el-GR" sz="2400" b="1" i="1" dirty="0" err="1">
                <a:latin typeface="+mn-lt"/>
                <a:ea typeface="+mn-ea"/>
                <a:cs typeface="+mn-cs"/>
              </a:rPr>
              <a:t>Bruce</a:t>
            </a:r>
            <a:r>
              <a:rPr lang="el-GR" sz="2400" b="1" i="1" dirty="0">
                <a:latin typeface="+mn-lt"/>
                <a:ea typeface="+mn-ea"/>
                <a:cs typeface="+mn-cs"/>
              </a:rPr>
              <a:t> και </a:t>
            </a:r>
            <a:r>
              <a:rPr lang="el-GR" sz="2400" b="1" i="1" dirty="0" err="1">
                <a:latin typeface="+mn-lt"/>
                <a:ea typeface="+mn-ea"/>
                <a:cs typeface="+mn-cs"/>
              </a:rPr>
              <a:t>Bishop</a:t>
            </a:r>
            <a:r>
              <a:rPr lang="el-GR" sz="2400" b="1" i="1" dirty="0">
                <a:latin typeface="+mn-lt"/>
                <a:ea typeface="+mn-ea"/>
                <a:cs typeface="+mn-cs"/>
              </a:rPr>
              <a:t> (2002)</a:t>
            </a:r>
            <a:br>
              <a:rPr lang="el-GR" b="1" i="1" dirty="0"/>
            </a:br>
            <a:endParaRPr lang="el-GR" dirty="0"/>
          </a:p>
        </p:txBody>
      </p:sp>
      <p:sp>
        <p:nvSpPr>
          <p:cNvPr id="3" name="Θέση περιεχομένου 2"/>
          <p:cNvSpPr>
            <a:spLocks noGrp="1"/>
          </p:cNvSpPr>
          <p:nvPr>
            <p:ph type="body" sz="half" idx="2"/>
          </p:nvPr>
        </p:nvSpPr>
        <p:spPr>
          <a:xfrm>
            <a:off x="6619165" y="1487605"/>
            <a:ext cx="5336274" cy="3441160"/>
          </a:xfrm>
        </p:spPr>
        <p:txBody>
          <a:bodyPr>
            <a:normAutofit fontScale="85000" lnSpcReduction="20000"/>
          </a:bodyPr>
          <a:lstStyle/>
          <a:p>
            <a:r>
              <a:rPr lang="el-GR" sz="2000" dirty="0"/>
              <a:t>Οι </a:t>
            </a:r>
            <a:r>
              <a:rPr lang="el-GR" sz="2000" dirty="0" err="1"/>
              <a:t>Bruce</a:t>
            </a:r>
            <a:r>
              <a:rPr lang="el-GR" sz="2000" dirty="0"/>
              <a:t> και </a:t>
            </a:r>
            <a:r>
              <a:rPr lang="el-GR" sz="2000" dirty="0" err="1"/>
              <a:t>Bishop</a:t>
            </a:r>
            <a:r>
              <a:rPr lang="el-GR" sz="2000" dirty="0"/>
              <a:t> ισχυρίζονται ότι για να μάθουν οι μαθητές πώς να μαθαίνουν θα πρέπει </a:t>
            </a:r>
          </a:p>
          <a:p>
            <a:pPr marL="342900" indent="-342900">
              <a:buFont typeface="Arial" panose="020B0604020202020204" pitchFamily="34" charset="0"/>
              <a:buChar char="•"/>
            </a:pPr>
            <a:r>
              <a:rPr lang="el-GR" sz="2000" dirty="0"/>
              <a:t>να </a:t>
            </a:r>
            <a:r>
              <a:rPr lang="el-GR" sz="2000" b="1" dirty="0"/>
              <a:t>απορούν/ρωτούν</a:t>
            </a:r>
            <a:r>
              <a:rPr lang="el-GR" sz="2000" dirty="0"/>
              <a:t>, </a:t>
            </a:r>
          </a:p>
          <a:p>
            <a:pPr marL="342900" indent="-342900">
              <a:buFont typeface="Arial" panose="020B0604020202020204" pitchFamily="34" charset="0"/>
              <a:buChar char="•"/>
            </a:pPr>
            <a:r>
              <a:rPr lang="el-GR" sz="2000" dirty="0"/>
              <a:t>να </a:t>
            </a:r>
            <a:r>
              <a:rPr lang="el-GR" sz="2000" b="1" dirty="0"/>
              <a:t>διερευνούν πολλαπλές πηγές</a:t>
            </a:r>
            <a:r>
              <a:rPr lang="el-GR" sz="2000" dirty="0"/>
              <a:t> και μέσα μαζικής ενημέρωσης), </a:t>
            </a:r>
          </a:p>
          <a:p>
            <a:pPr marL="342900" indent="-342900">
              <a:buFont typeface="Arial" panose="020B0604020202020204" pitchFamily="34" charset="0"/>
              <a:buChar char="•"/>
            </a:pPr>
            <a:r>
              <a:rPr lang="el-GR" sz="2000" dirty="0"/>
              <a:t>να </a:t>
            </a:r>
            <a:r>
              <a:rPr lang="el-GR" sz="2000" b="1" dirty="0"/>
              <a:t>δημιουργούν </a:t>
            </a:r>
            <a:r>
              <a:rPr lang="el-GR" sz="2000" dirty="0"/>
              <a:t>(και να συμμετέχουν ενεργά στη μάθηση), </a:t>
            </a:r>
          </a:p>
          <a:p>
            <a:pPr marL="342900" indent="-342900">
              <a:buFont typeface="Arial" panose="020B0604020202020204" pitchFamily="34" charset="0"/>
              <a:buChar char="•"/>
            </a:pPr>
            <a:r>
              <a:rPr lang="el-GR" sz="2000" dirty="0"/>
              <a:t>να </a:t>
            </a:r>
            <a:r>
              <a:rPr lang="el-GR" sz="2000" b="1" dirty="0"/>
              <a:t>συζητούν</a:t>
            </a:r>
            <a:r>
              <a:rPr lang="el-GR" sz="2000" dirty="0"/>
              <a:t> (και να συνεργάζονται και να έρχονται σε αντιπαραθέσεις) και </a:t>
            </a:r>
          </a:p>
          <a:p>
            <a:pPr marL="342900" indent="-342900">
              <a:buFont typeface="Arial" panose="020B0604020202020204" pitchFamily="34" charset="0"/>
              <a:buChar char="•"/>
            </a:pPr>
            <a:r>
              <a:rPr lang="el-GR" sz="2000" dirty="0"/>
              <a:t>να </a:t>
            </a:r>
            <a:r>
              <a:rPr lang="el-GR" sz="2000" b="1" dirty="0" err="1"/>
              <a:t>αναστοχάζονται</a:t>
            </a:r>
            <a:endParaRPr lang="el-GR" sz="2000" b="1" dirty="0"/>
          </a:p>
          <a:p>
            <a:r>
              <a:rPr lang="el-GR" sz="2000" dirty="0"/>
              <a:t>Αυτός ο κύκλος στοχεύει στις </a:t>
            </a:r>
            <a:r>
              <a:rPr lang="el-GR" sz="2000" b="1" dirty="0" err="1"/>
              <a:t>μεταγνωστικές</a:t>
            </a:r>
            <a:r>
              <a:rPr lang="el-GR" sz="2000" b="1" dirty="0"/>
              <a:t> δεξιότητες των μαθητών</a:t>
            </a:r>
            <a:r>
              <a:rPr lang="el-GR" sz="2000" dirty="0"/>
              <a:t> και τονίζει την ανάγκη ενεργητικής συμμετοχής των μαθητών.</a:t>
            </a:r>
          </a:p>
        </p:txBody>
      </p:sp>
      <p:pic>
        <p:nvPicPr>
          <p:cNvPr id="4" name="Εικόνα 3"/>
          <p:cNvPicPr/>
          <p:nvPr/>
        </p:nvPicPr>
        <p:blipFill>
          <a:blip r:embed="rId2"/>
          <a:srcRect/>
          <a:stretch>
            <a:fillRect/>
          </a:stretch>
        </p:blipFill>
        <p:spPr bwMode="auto">
          <a:xfrm>
            <a:off x="7751927" y="4740323"/>
            <a:ext cx="2884227" cy="2117677"/>
          </a:xfrm>
          <a:prstGeom prst="rect">
            <a:avLst/>
          </a:prstGeom>
          <a:noFill/>
          <a:ln w="9525">
            <a:noFill/>
            <a:miter lim="800000"/>
            <a:headEnd/>
            <a:tailEnd/>
          </a:ln>
        </p:spPr>
      </p:pic>
      <p:sp>
        <p:nvSpPr>
          <p:cNvPr id="5" name="Ορθογώνιο 4"/>
          <p:cNvSpPr/>
          <p:nvPr/>
        </p:nvSpPr>
        <p:spPr>
          <a:xfrm>
            <a:off x="181970" y="1543419"/>
            <a:ext cx="6096000" cy="3139321"/>
          </a:xfrm>
          <a:prstGeom prst="rect">
            <a:avLst/>
          </a:prstGeom>
        </p:spPr>
        <p:txBody>
          <a:bodyPr>
            <a:spAutoFit/>
          </a:bodyPr>
          <a:lstStyle/>
          <a:p>
            <a:r>
              <a:rPr lang="el-GR" dirty="0"/>
              <a:t>Ο κύκλος αυτός έχει σχεδιαστεί  για να βοηθήσει τους μαθητές ώστε να μάθουν, μέσω της μάθησης που βασίζεται στην </a:t>
            </a:r>
            <a:r>
              <a:rPr lang="el-GR" b="1" dirty="0"/>
              <a:t>μελέτη περίπτωσης, στην επίλυση προβλήματος και στη μέθοδο Project</a:t>
            </a:r>
            <a:r>
              <a:rPr lang="el-GR" dirty="0"/>
              <a:t>.</a:t>
            </a:r>
          </a:p>
          <a:p>
            <a:r>
              <a:rPr lang="en-US" dirty="0"/>
              <a:t>•H </a:t>
            </a:r>
            <a:r>
              <a:rPr lang="el-GR" dirty="0"/>
              <a:t>Πρόκληση (</a:t>
            </a:r>
            <a:r>
              <a:rPr lang="en-US" dirty="0"/>
              <a:t>The Challenge)</a:t>
            </a:r>
          </a:p>
          <a:p>
            <a:r>
              <a:rPr lang="en-US" dirty="0"/>
              <a:t>•</a:t>
            </a:r>
            <a:r>
              <a:rPr lang="el-GR" dirty="0"/>
              <a:t> Γένεση ιδεών (</a:t>
            </a:r>
            <a:r>
              <a:rPr lang="en-US" dirty="0"/>
              <a:t>Generate Ideas)</a:t>
            </a:r>
          </a:p>
          <a:p>
            <a:r>
              <a:rPr lang="en-US" dirty="0"/>
              <a:t>•</a:t>
            </a:r>
            <a:r>
              <a:rPr lang="el-GR" dirty="0"/>
              <a:t>Πολλαπλές προοπτικές (</a:t>
            </a:r>
            <a:r>
              <a:rPr lang="en-US" dirty="0"/>
              <a:t>Multiple Perspectives)</a:t>
            </a:r>
          </a:p>
          <a:p>
            <a:r>
              <a:rPr lang="en-US" dirty="0"/>
              <a:t>•</a:t>
            </a:r>
            <a:r>
              <a:rPr lang="el-GR" dirty="0"/>
              <a:t>Έρευνα και αναθεώρηση </a:t>
            </a:r>
            <a:r>
              <a:rPr lang="en-US" dirty="0"/>
              <a:t>(Research and Revise)</a:t>
            </a:r>
          </a:p>
          <a:p>
            <a:r>
              <a:rPr lang="en-US" dirty="0"/>
              <a:t>•</a:t>
            </a:r>
            <a:r>
              <a:rPr lang="el-GR" dirty="0"/>
              <a:t>Δοκιμή (</a:t>
            </a:r>
            <a:r>
              <a:rPr lang="en-US" dirty="0"/>
              <a:t>Test your mettle)</a:t>
            </a:r>
          </a:p>
          <a:p>
            <a:r>
              <a:rPr lang="en-US" dirty="0"/>
              <a:t>•</a:t>
            </a:r>
            <a:r>
              <a:rPr lang="el-GR" dirty="0"/>
              <a:t>Δημοσιοποίηση (</a:t>
            </a:r>
            <a:r>
              <a:rPr lang="en-US" dirty="0"/>
              <a:t>Go public)</a:t>
            </a:r>
          </a:p>
          <a:p>
            <a:r>
              <a:rPr lang="en-US" dirty="0"/>
              <a:t>•</a:t>
            </a:r>
            <a:r>
              <a:rPr lang="el-GR" dirty="0"/>
              <a:t>Σκέψεις για το μέλλον και </a:t>
            </a:r>
            <a:r>
              <a:rPr lang="el-GR" dirty="0" err="1"/>
              <a:t>αναστοχασμός</a:t>
            </a:r>
            <a:r>
              <a:rPr lang="el-GR" dirty="0"/>
              <a:t> για τα πεπραγμένα </a:t>
            </a:r>
            <a:endParaRPr lang="en-US" dirty="0"/>
          </a:p>
        </p:txBody>
      </p:sp>
      <p:pic>
        <p:nvPicPr>
          <p:cNvPr id="6" name="Picture 2"/>
          <p:cNvPicPr/>
          <p:nvPr/>
        </p:nvPicPr>
        <p:blipFill>
          <a:blip r:embed="rId3"/>
          <a:srcRect/>
          <a:stretch>
            <a:fillRect/>
          </a:stretch>
        </p:blipFill>
        <p:spPr bwMode="auto">
          <a:xfrm>
            <a:off x="1719617" y="4682740"/>
            <a:ext cx="2579428" cy="2026693"/>
          </a:xfrm>
          <a:prstGeom prst="rect">
            <a:avLst/>
          </a:prstGeom>
          <a:noFill/>
          <a:ln w="9525">
            <a:noFill/>
            <a:miter lim="800000"/>
            <a:headEnd/>
            <a:tailEnd/>
          </a:ln>
        </p:spPr>
      </p:pic>
      <p:sp>
        <p:nvSpPr>
          <p:cNvPr id="7" name="Ορθογώνιο 6"/>
          <p:cNvSpPr/>
          <p:nvPr/>
        </p:nvSpPr>
        <p:spPr>
          <a:xfrm>
            <a:off x="181970" y="458170"/>
            <a:ext cx="6096000" cy="1200329"/>
          </a:xfrm>
          <a:prstGeom prst="rect">
            <a:avLst/>
          </a:prstGeom>
        </p:spPr>
        <p:txBody>
          <a:bodyPr>
            <a:spAutoFit/>
          </a:bodyPr>
          <a:lstStyle/>
          <a:p>
            <a:r>
              <a:rPr lang="el-GR" sz="2400" b="1" i="1" dirty="0"/>
              <a:t>Ο Κύκλος Διερεύνησης των </a:t>
            </a:r>
            <a:r>
              <a:rPr lang="el-GR" sz="2400" b="1" i="1" dirty="0" err="1"/>
              <a:t>Schwartz</a:t>
            </a:r>
            <a:r>
              <a:rPr lang="el-GR" sz="2400" b="1" i="1" dirty="0"/>
              <a:t> κ.ά. (1999)</a:t>
            </a:r>
            <a:br>
              <a:rPr lang="el-GR" sz="2400" b="1" i="1" dirty="0"/>
            </a:br>
            <a:endParaRPr lang="el-GR" sz="2400" dirty="0"/>
          </a:p>
        </p:txBody>
      </p:sp>
    </p:spTree>
    <p:extLst>
      <p:ext uri="{BB962C8B-B14F-4D97-AF65-F5344CB8AC3E}">
        <p14:creationId xmlns:p14="http://schemas.microsoft.com/office/powerpoint/2010/main" val="225852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68788" y="365125"/>
            <a:ext cx="5185011" cy="1325563"/>
          </a:xfrm>
        </p:spPr>
        <p:txBody>
          <a:bodyPr>
            <a:normAutofit fontScale="90000"/>
          </a:bodyPr>
          <a:lstStyle/>
          <a:p>
            <a:r>
              <a:rPr lang="el-GR" sz="2700" b="1" i="1" dirty="0">
                <a:latin typeface="+mn-lt"/>
                <a:ea typeface="+mn-ea"/>
                <a:cs typeface="+mn-cs"/>
              </a:rPr>
              <a:t>Ο</a:t>
            </a:r>
            <a:r>
              <a:rPr lang="el-GR" sz="4000" b="1" i="1" dirty="0"/>
              <a:t> </a:t>
            </a:r>
            <a:r>
              <a:rPr lang="el-GR" sz="2700" b="1" i="1" dirty="0">
                <a:latin typeface="+mn-lt"/>
                <a:ea typeface="+mn-ea"/>
                <a:cs typeface="+mn-cs"/>
              </a:rPr>
              <a:t>Κύκλος</a:t>
            </a:r>
            <a:r>
              <a:rPr lang="el-GR" sz="4000" b="1" i="1" dirty="0"/>
              <a:t> </a:t>
            </a:r>
            <a:r>
              <a:rPr lang="el-GR" sz="2700" b="1" i="1" dirty="0">
                <a:latin typeface="+mn-lt"/>
                <a:ea typeface="+mn-ea"/>
                <a:cs typeface="+mn-cs"/>
              </a:rPr>
              <a:t>Διερεύνησης</a:t>
            </a:r>
            <a:r>
              <a:rPr lang="el-GR" sz="4000" b="1" i="1" dirty="0"/>
              <a:t> </a:t>
            </a:r>
            <a:r>
              <a:rPr lang="el-GR" sz="2700" b="1" i="1" dirty="0">
                <a:latin typeface="+mn-lt"/>
                <a:ea typeface="+mn-ea"/>
                <a:cs typeface="+mn-cs"/>
              </a:rPr>
              <a:t>του</a:t>
            </a:r>
            <a:r>
              <a:rPr lang="el-GR" sz="4000" b="1" i="1" dirty="0"/>
              <a:t> </a:t>
            </a:r>
            <a:r>
              <a:rPr lang="el-GR" sz="2700" b="1" i="1" dirty="0" err="1">
                <a:latin typeface="+mn-lt"/>
                <a:ea typeface="+mn-ea"/>
                <a:cs typeface="+mn-cs"/>
              </a:rPr>
              <a:t>Hakkarainen</a:t>
            </a:r>
            <a:r>
              <a:rPr lang="el-GR" sz="4000" b="1" i="1" dirty="0"/>
              <a:t> </a:t>
            </a:r>
            <a:r>
              <a:rPr lang="el-GR" sz="2700" b="1" i="1" dirty="0">
                <a:latin typeface="+mn-lt"/>
                <a:ea typeface="+mn-ea"/>
                <a:cs typeface="+mn-cs"/>
              </a:rPr>
              <a:t>(1998)</a:t>
            </a:r>
            <a:br>
              <a:rPr lang="el-GR" b="1" i="1" dirty="0"/>
            </a:br>
            <a:endParaRPr lang="el-GR" dirty="0"/>
          </a:p>
        </p:txBody>
      </p:sp>
      <p:sp>
        <p:nvSpPr>
          <p:cNvPr id="3" name="Θέση περιεχομένου 2"/>
          <p:cNvSpPr>
            <a:spLocks noGrp="1"/>
          </p:cNvSpPr>
          <p:nvPr>
            <p:ph sz="half" idx="1"/>
          </p:nvPr>
        </p:nvSpPr>
        <p:spPr>
          <a:xfrm>
            <a:off x="838200" y="1141062"/>
            <a:ext cx="5181600" cy="5450807"/>
          </a:xfrm>
        </p:spPr>
        <p:txBody>
          <a:bodyPr>
            <a:normAutofit fontScale="92500" lnSpcReduction="20000"/>
          </a:bodyPr>
          <a:lstStyle/>
          <a:p>
            <a:pPr marL="0" indent="0">
              <a:buNone/>
            </a:pPr>
            <a:endParaRPr lang="en-US" sz="1800" dirty="0"/>
          </a:p>
          <a:p>
            <a:pPr marL="0" indent="0">
              <a:buNone/>
            </a:pPr>
            <a:r>
              <a:rPr lang="el-GR" sz="2200" dirty="0"/>
              <a:t>Ο κύκλος αυτός είναι ένας </a:t>
            </a:r>
            <a:r>
              <a:rPr lang="el-GR" sz="2200" b="1" dirty="0" err="1"/>
              <a:t>κονστρουκτιβιστικός</a:t>
            </a:r>
            <a:r>
              <a:rPr lang="el-GR" sz="2200" b="1" dirty="0"/>
              <a:t> κύκλος διερεύνησης</a:t>
            </a:r>
            <a:r>
              <a:rPr lang="el-GR" sz="2200" dirty="0"/>
              <a:t>, ο οποίος προσεγγίζει την διερεύνηση από μια πιο αναλυτική προοπτική.</a:t>
            </a:r>
            <a:endParaRPr lang="en-US" sz="2200" dirty="0"/>
          </a:p>
          <a:p>
            <a:pPr marL="0" lvl="0" indent="0">
              <a:buNone/>
            </a:pPr>
            <a:r>
              <a:rPr lang="el-GR" sz="2200" dirty="0"/>
              <a:t>•	Παρουσίαση ενός θέματος </a:t>
            </a:r>
            <a:endParaRPr lang="en-US" sz="2200" dirty="0"/>
          </a:p>
          <a:p>
            <a:pPr marL="0" lvl="0" indent="0">
              <a:buNone/>
            </a:pPr>
            <a:r>
              <a:rPr lang="en-US" sz="2200" dirty="0"/>
              <a:t>•	</a:t>
            </a:r>
            <a:r>
              <a:rPr lang="el-GR" sz="2200" dirty="0"/>
              <a:t>Αξιολόγηση πρότερης γνώσης </a:t>
            </a:r>
            <a:endParaRPr lang="en-US" sz="2200" dirty="0"/>
          </a:p>
          <a:p>
            <a:pPr marL="0" lvl="0" indent="0">
              <a:buNone/>
            </a:pPr>
            <a:r>
              <a:rPr lang="en-US" sz="2200" dirty="0"/>
              <a:t>•	</a:t>
            </a:r>
            <a:r>
              <a:rPr lang="el-GR" sz="2200" dirty="0"/>
              <a:t>Παροχή εξερεύνησης </a:t>
            </a:r>
            <a:endParaRPr lang="en-US" sz="2200" dirty="0"/>
          </a:p>
          <a:p>
            <a:pPr marL="0" lvl="0" indent="0">
              <a:buNone/>
            </a:pPr>
            <a:r>
              <a:rPr lang="en-US" sz="2200" dirty="0"/>
              <a:t>•	</a:t>
            </a:r>
            <a:r>
              <a:rPr lang="el-GR" sz="2200" dirty="0"/>
              <a:t>Έγερση και αναθεώρηση ερωτημάτων </a:t>
            </a:r>
            <a:endParaRPr lang="en-US" sz="2200" dirty="0"/>
          </a:p>
          <a:p>
            <a:pPr marL="0" lvl="0" indent="0">
              <a:buNone/>
            </a:pPr>
            <a:r>
              <a:rPr lang="en-US" sz="2200" dirty="0"/>
              <a:t>•	</a:t>
            </a:r>
            <a:r>
              <a:rPr lang="el-GR" sz="2200" dirty="0"/>
              <a:t>Λύσεις μέσω καταιγισμού Ιδεών </a:t>
            </a:r>
            <a:endParaRPr lang="en-US" sz="2200" dirty="0"/>
          </a:p>
          <a:p>
            <a:pPr marL="0" lvl="0" indent="0">
              <a:buNone/>
            </a:pPr>
            <a:r>
              <a:rPr lang="en-US" sz="2200" dirty="0"/>
              <a:t>•	</a:t>
            </a:r>
            <a:r>
              <a:rPr lang="el-GR" sz="2200" dirty="0"/>
              <a:t>Πραγματοποίηση σχεδίου </a:t>
            </a:r>
            <a:endParaRPr lang="en-US" sz="2200" dirty="0"/>
          </a:p>
          <a:p>
            <a:pPr marL="0" lvl="0" indent="0">
              <a:buNone/>
            </a:pPr>
            <a:r>
              <a:rPr lang="en-US" sz="2200" dirty="0"/>
              <a:t>•	</a:t>
            </a:r>
            <a:r>
              <a:rPr lang="el-GR" sz="2200" dirty="0"/>
              <a:t>Συλλογή δεδομένων </a:t>
            </a:r>
            <a:endParaRPr lang="en-US" sz="2200" dirty="0"/>
          </a:p>
          <a:p>
            <a:pPr marL="0" lvl="0" indent="0">
              <a:buNone/>
            </a:pPr>
            <a:r>
              <a:rPr lang="en-US" sz="2200" dirty="0"/>
              <a:t>•	</a:t>
            </a:r>
            <a:r>
              <a:rPr lang="el-GR" sz="2200" dirty="0"/>
              <a:t>Οργάνωση δεδομένων </a:t>
            </a:r>
            <a:endParaRPr lang="en-US" sz="2200" dirty="0"/>
          </a:p>
          <a:p>
            <a:pPr marL="0" lvl="0" indent="0">
              <a:buNone/>
            </a:pPr>
            <a:r>
              <a:rPr lang="en-US" sz="2200" dirty="0"/>
              <a:t>•	</a:t>
            </a:r>
            <a:r>
              <a:rPr lang="el-GR" sz="2200" dirty="0"/>
              <a:t>Δημοσιοποίηση αποτελεσμάτων </a:t>
            </a:r>
            <a:endParaRPr lang="en-US" sz="2200" dirty="0"/>
          </a:p>
          <a:p>
            <a:pPr marL="0" lvl="0" indent="0">
              <a:buNone/>
            </a:pPr>
            <a:r>
              <a:rPr lang="en-US" sz="2200" dirty="0"/>
              <a:t>•	</a:t>
            </a:r>
            <a:r>
              <a:rPr lang="el-GR" sz="2200" dirty="0"/>
              <a:t>Σύγκριση νέας γνώσης με παλιά </a:t>
            </a:r>
            <a:endParaRPr lang="en-US" sz="2200" dirty="0"/>
          </a:p>
          <a:p>
            <a:pPr marL="0" lvl="0" indent="0">
              <a:buNone/>
            </a:pPr>
            <a:r>
              <a:rPr lang="en-US" sz="2200" dirty="0"/>
              <a:t>•	</a:t>
            </a:r>
            <a:r>
              <a:rPr lang="el-GR" sz="2200" dirty="0"/>
              <a:t>Εφαρμογή γνώσης σε νέα κατάσταση </a:t>
            </a:r>
            <a:endParaRPr lang="en-US" sz="2200" dirty="0"/>
          </a:p>
          <a:p>
            <a:pPr marL="0" lvl="0" indent="0">
              <a:buNone/>
            </a:pPr>
            <a:r>
              <a:rPr lang="en-US" sz="2200" dirty="0"/>
              <a:t>•	</a:t>
            </a:r>
            <a:r>
              <a:rPr lang="el-GR" sz="2200" dirty="0"/>
              <a:t>Δήλωση ενός νέου ερωτήματος προς διερεύνηση </a:t>
            </a:r>
            <a:endParaRPr lang="el-GR" sz="2200" b="1" dirty="0"/>
          </a:p>
        </p:txBody>
      </p:sp>
      <p:sp>
        <p:nvSpPr>
          <p:cNvPr id="4" name="Θέση περιεχομένου 3"/>
          <p:cNvSpPr>
            <a:spLocks noGrp="1"/>
          </p:cNvSpPr>
          <p:nvPr>
            <p:ph sz="half" idx="2"/>
          </p:nvPr>
        </p:nvSpPr>
        <p:spPr>
          <a:xfrm>
            <a:off x="6172200" y="1528549"/>
            <a:ext cx="5181600" cy="4648414"/>
          </a:xfrm>
        </p:spPr>
        <p:txBody>
          <a:bodyPr>
            <a:normAutofit fontScale="92500" lnSpcReduction="20000"/>
          </a:bodyPr>
          <a:lstStyle/>
          <a:p>
            <a:r>
              <a:rPr lang="el-GR" sz="2600" dirty="0"/>
              <a:t>Η προοδευτική διερεύνηση είναι μια διαρκής διαδικασία προόδου και οικοδόμησης της γνώσης.</a:t>
            </a:r>
          </a:p>
          <a:p>
            <a:pPr marL="0" indent="0">
              <a:buNone/>
            </a:pPr>
            <a:endParaRPr lang="el-GR" dirty="0"/>
          </a:p>
        </p:txBody>
      </p:sp>
      <p:pic>
        <p:nvPicPr>
          <p:cNvPr id="6" name="Picture 6"/>
          <p:cNvPicPr/>
          <p:nvPr/>
        </p:nvPicPr>
        <p:blipFill>
          <a:blip r:embed="rId2"/>
          <a:srcRect/>
          <a:stretch>
            <a:fillRect/>
          </a:stretch>
        </p:blipFill>
        <p:spPr bwMode="auto">
          <a:xfrm>
            <a:off x="6741993" y="2620370"/>
            <a:ext cx="4763069" cy="3946161"/>
          </a:xfrm>
          <a:prstGeom prst="rect">
            <a:avLst/>
          </a:prstGeom>
          <a:noFill/>
          <a:ln w="9525">
            <a:noFill/>
            <a:miter lim="800000"/>
            <a:headEnd/>
            <a:tailEnd/>
          </a:ln>
        </p:spPr>
      </p:pic>
      <p:sp>
        <p:nvSpPr>
          <p:cNvPr id="5" name="Ορθογώνιο 4"/>
          <p:cNvSpPr/>
          <p:nvPr/>
        </p:nvSpPr>
        <p:spPr>
          <a:xfrm>
            <a:off x="915983" y="310065"/>
            <a:ext cx="3681201" cy="830997"/>
          </a:xfrm>
          <a:prstGeom prst="rect">
            <a:avLst/>
          </a:prstGeom>
        </p:spPr>
        <p:txBody>
          <a:bodyPr wrap="none">
            <a:spAutoFit/>
          </a:bodyPr>
          <a:lstStyle/>
          <a:p>
            <a:r>
              <a:rPr lang="el-GR" sz="2400" b="1" i="1" dirty="0"/>
              <a:t>Ο Κύκλος Διερεύνησης του </a:t>
            </a:r>
            <a:endParaRPr lang="en-US" sz="2400" b="1" i="1" dirty="0"/>
          </a:p>
          <a:p>
            <a:r>
              <a:rPr lang="en-GB" sz="2400" b="1" i="1" dirty="0"/>
              <a:t>Llewelyn</a:t>
            </a:r>
            <a:r>
              <a:rPr lang="el-GR" sz="2400" b="1" i="1" dirty="0"/>
              <a:t> (2002)</a:t>
            </a:r>
          </a:p>
        </p:txBody>
      </p:sp>
    </p:spTree>
    <p:extLst>
      <p:ext uri="{BB962C8B-B14F-4D97-AF65-F5344CB8AC3E}">
        <p14:creationId xmlns:p14="http://schemas.microsoft.com/office/powerpoint/2010/main" val="472867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4423</Words>
  <Application>Microsoft Office PowerPoint</Application>
  <PresentationFormat>Widescreen</PresentationFormat>
  <Paragraphs>209</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 Light</vt:lpstr>
      <vt:lpstr>Ink Free</vt:lpstr>
      <vt:lpstr>Tahoma</vt:lpstr>
      <vt:lpstr>Times New Roman</vt:lpstr>
      <vt:lpstr>Wingdings</vt:lpstr>
      <vt:lpstr>Office Theme</vt:lpstr>
      <vt:lpstr>Νέες εξελίξεις στις Θεωρίες Μάθησης: Από τη διερεύνηση στη Δημιουργικότητα, την Ενσώματη Μάθηση και την Κοινωνικο-συναισθηματική Νοημοσύνη</vt:lpstr>
      <vt:lpstr>Παραδοσιακό μοντέλο </vt:lpstr>
      <vt:lpstr>Το ανακαλυπτικό ρεύμα</vt:lpstr>
      <vt:lpstr> Το εποικοδομητικό ρεύμα  </vt:lpstr>
      <vt:lpstr>Το ρεύμα του επιστημονικού αλφαβητισμού </vt:lpstr>
      <vt:lpstr>Διερευνητική μάθηση </vt:lpstr>
      <vt:lpstr>Ο Κύκλος Διερεύνησης των Shimoda κ.ά (2002) </vt:lpstr>
      <vt:lpstr>Ο Κύκλος Διερεύνησης των Bruce και Bishop (2002) </vt:lpstr>
      <vt:lpstr>Ο Κύκλος Διερεύνησης του Hakkarainen (1998) </vt:lpstr>
      <vt:lpstr>Ο Κύκλος Διερεύνησης του RECOIL </vt:lpstr>
      <vt:lpstr> Μοντελοποίηση και λογισμικά μοντελοποίησης    </vt:lpstr>
      <vt:lpstr>Συνθετικός διερευνητικός κύκλος </vt:lpstr>
      <vt:lpstr>References </vt:lpstr>
      <vt:lpstr>PowerPoint Presentation</vt:lpstr>
      <vt:lpstr>Το Θεωρητικό Πλαίσιο του έργου  CREATIONS</vt:lpstr>
      <vt:lpstr>Ορισμοί Δημιουργικότητας  </vt:lpstr>
      <vt:lpstr>ΕΝΣΩΜΑΤΗ ΜΑΘΗΣΗ </vt:lpstr>
      <vt:lpstr>References  </vt:lpstr>
      <vt:lpstr>PowerPoint Presentation</vt:lpstr>
      <vt:lpstr>Κοινωνικο-συναισθηματική Μάθηση  SEL  (Social and Emotional Learning)  (CASEL 2008 ) </vt:lpstr>
      <vt:lpstr>PowerPoint Presentation</vt:lpstr>
      <vt:lpstr>DESCI’s Theoretical framework: Philosophy &amp; Key concepts (Living lab, Shoft Skills, SWOT analysis, Evaluation toolkit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Νέες εξελίξεις στις Θεωρίες Μάθησης: Από τη διερεύνηση στη Δημιουργικότητα, την Ενσώματη Μάθηση και την Κοινωνικοσυναισθηματική Νοημόσυνη</dc:title>
  <dc:creator>elena georgakopoulou</dc:creator>
  <cp:lastModifiedBy>Zacharoula Smyrnaiou</cp:lastModifiedBy>
  <cp:revision>171</cp:revision>
  <dcterms:created xsi:type="dcterms:W3CDTF">2020-08-12T14:46:25Z</dcterms:created>
  <dcterms:modified xsi:type="dcterms:W3CDTF">2021-10-22T14:00:17Z</dcterms:modified>
</cp:coreProperties>
</file>