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5" r:id="rId2"/>
    <p:sldId id="256" r:id="rId3"/>
    <p:sldId id="257" r:id="rId4"/>
    <p:sldId id="266" r:id="rId5"/>
    <p:sldId id="267" r:id="rId6"/>
    <p:sldId id="271" r:id="rId7"/>
    <p:sldId id="273" r:id="rId8"/>
    <p:sldId id="272" r:id="rId9"/>
    <p:sldId id="274" r:id="rId10"/>
    <p:sldId id="275" r:id="rId11"/>
    <p:sldId id="279" r:id="rId12"/>
    <p:sldId id="278" r:id="rId13"/>
    <p:sldId id="277" r:id="rId14"/>
    <p:sldId id="281" r:id="rId15"/>
    <p:sldId id="288" r:id="rId16"/>
    <p:sldId id="285" r:id="rId17"/>
    <p:sldId id="296" r:id="rId18"/>
    <p:sldId id="289" r:id="rId19"/>
    <p:sldId id="290" r:id="rId20"/>
    <p:sldId id="291" r:id="rId21"/>
    <p:sldId id="292" r:id="rId22"/>
    <p:sldId id="293" r:id="rId23"/>
    <p:sldId id="294" r:id="rId24"/>
    <p:sldId id="282" r:id="rId25"/>
    <p:sldId id="27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66"/>
    <a:srgbClr val="FFFC08"/>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94679"/>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6369C-B15D-46D8-B017-A47AA57408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0E42FCE-1B47-4DAA-BDB5-D7E07B465EAC}">
      <dgm:prSet/>
      <dgm:spPr/>
      <dgm:t>
        <a:bodyPr/>
        <a:lstStyle/>
        <a:p>
          <a:r>
            <a:rPr lang="el-GR" dirty="0"/>
            <a:t>Αν και τα τελευταία χρόνια έχουν υπάρξει ισχυρές διακηρύξεις και μεγάλες προσπάθειες για την αναδιαμόρφωση της εκπαίδευσης με την προώθηση της ανάπτυξης δεξιοτήτων του 21ου αιώνα </a:t>
          </a:r>
          <a:r>
            <a:rPr lang="en-US" dirty="0"/>
            <a:t> (National Research Council, 2012; European Commission, 2013) </a:t>
          </a:r>
          <a:r>
            <a:rPr lang="el-GR" dirty="0"/>
            <a:t>εξακολουθεί να υπάρχει έντονη συζήτηση σχετικά με τον προσδιορισμό των σχετικών μεθοδολογιών και τεχνικών που μπορούν να οδηγήσουν στον σκοπό αυτό. </a:t>
          </a:r>
          <a:endParaRPr lang="en-US" dirty="0"/>
        </a:p>
      </dgm:t>
    </dgm:pt>
    <dgm:pt modelId="{3B4C96A8-7E4B-4F5E-8D7B-68B931B9F9D8}" type="parTrans" cxnId="{4D07187F-B609-4D5A-8890-71CC05FF5A2C}">
      <dgm:prSet/>
      <dgm:spPr/>
      <dgm:t>
        <a:bodyPr/>
        <a:lstStyle/>
        <a:p>
          <a:endParaRPr lang="en-US"/>
        </a:p>
      </dgm:t>
    </dgm:pt>
    <dgm:pt modelId="{BBF44F83-A761-4F89-B9FB-454C3DDA4C79}" type="sibTrans" cxnId="{4D07187F-B609-4D5A-8890-71CC05FF5A2C}">
      <dgm:prSet/>
      <dgm:spPr/>
      <dgm:t>
        <a:bodyPr/>
        <a:lstStyle/>
        <a:p>
          <a:endParaRPr lang="en-US"/>
        </a:p>
      </dgm:t>
    </dgm:pt>
    <dgm:pt modelId="{2DB5B7D1-8000-40F9-A50F-12D0089B9580}">
      <dgm:prSet/>
      <dgm:spPr/>
      <dgm:t>
        <a:bodyPr/>
        <a:lstStyle/>
        <a:p>
          <a:r>
            <a:rPr lang="el-GR" dirty="0"/>
            <a:t>Η ανάπτυξη δεξιοτήτων και ικανοτήτων του 21ου αιώνα στα σχολεία απαιτεί συντονισμένες προσπάθειες από τη βάση προς την κορυφή (που περιλαμβάνουν μεταρρυθμίσεις και ανανέωση της προσέγγισης των υπευθύνων χάραξης πολιτικής, κατάρτιση εκπαιδευτικών, ενδυνάμωση των εκπαιδευομένων) και απαιτεί συνέργειες από ορισμένους επιστημονικούς τομείς που μελετούν την ανθρώπινη συμπεριφορά και τις αρχές της μάθησης και της κατανόησης. </a:t>
          </a:r>
          <a:endParaRPr lang="en-US" dirty="0"/>
        </a:p>
      </dgm:t>
    </dgm:pt>
    <dgm:pt modelId="{5F4D1509-F529-4F0E-A0CA-86241FDC842C}" type="parTrans" cxnId="{2EB5CE5C-EBF0-48D1-8A55-275456B80870}">
      <dgm:prSet/>
      <dgm:spPr/>
      <dgm:t>
        <a:bodyPr/>
        <a:lstStyle/>
        <a:p>
          <a:endParaRPr lang="en-US"/>
        </a:p>
      </dgm:t>
    </dgm:pt>
    <dgm:pt modelId="{BA02E0E7-1499-4317-A1D8-025F56A7B463}" type="sibTrans" cxnId="{2EB5CE5C-EBF0-48D1-8A55-275456B80870}">
      <dgm:prSet/>
      <dgm:spPr/>
      <dgm:t>
        <a:bodyPr/>
        <a:lstStyle/>
        <a:p>
          <a:endParaRPr lang="en-US"/>
        </a:p>
      </dgm:t>
    </dgm:pt>
    <dgm:pt modelId="{ED33E826-4110-904E-9978-35C200137D70}" type="pres">
      <dgm:prSet presAssocID="{9CB6369C-B15D-46D8-B017-A47AA574084D}" presName="vert0" presStyleCnt="0">
        <dgm:presLayoutVars>
          <dgm:dir/>
          <dgm:animOne val="branch"/>
          <dgm:animLvl val="lvl"/>
        </dgm:presLayoutVars>
      </dgm:prSet>
      <dgm:spPr/>
    </dgm:pt>
    <dgm:pt modelId="{E12EE851-7F88-C548-BCEE-A45F6D5A9178}" type="pres">
      <dgm:prSet presAssocID="{70E42FCE-1B47-4DAA-BDB5-D7E07B465EAC}" presName="thickLine" presStyleLbl="alignNode1" presStyleIdx="0" presStyleCnt="2"/>
      <dgm:spPr/>
    </dgm:pt>
    <dgm:pt modelId="{26385547-9CEB-F845-8BC8-6ED3D0B30A25}" type="pres">
      <dgm:prSet presAssocID="{70E42FCE-1B47-4DAA-BDB5-D7E07B465EAC}" presName="horz1" presStyleCnt="0"/>
      <dgm:spPr/>
    </dgm:pt>
    <dgm:pt modelId="{F14B45AF-978D-164B-9D8D-6218E2520F5F}" type="pres">
      <dgm:prSet presAssocID="{70E42FCE-1B47-4DAA-BDB5-D7E07B465EAC}" presName="tx1" presStyleLbl="revTx" presStyleIdx="0" presStyleCnt="2"/>
      <dgm:spPr/>
    </dgm:pt>
    <dgm:pt modelId="{C9344B0C-C6AC-F94B-B4EF-A6246806FA2F}" type="pres">
      <dgm:prSet presAssocID="{70E42FCE-1B47-4DAA-BDB5-D7E07B465EAC}" presName="vert1" presStyleCnt="0"/>
      <dgm:spPr/>
    </dgm:pt>
    <dgm:pt modelId="{CEBBAF13-222C-3F49-919A-11249B6AC9AB}" type="pres">
      <dgm:prSet presAssocID="{2DB5B7D1-8000-40F9-A50F-12D0089B9580}" presName="thickLine" presStyleLbl="alignNode1" presStyleIdx="1" presStyleCnt="2"/>
      <dgm:spPr/>
    </dgm:pt>
    <dgm:pt modelId="{58ED9050-5CCE-EB47-A716-60E819D49CD1}" type="pres">
      <dgm:prSet presAssocID="{2DB5B7D1-8000-40F9-A50F-12D0089B9580}" presName="horz1" presStyleCnt="0"/>
      <dgm:spPr/>
    </dgm:pt>
    <dgm:pt modelId="{2BFE42D7-C65B-B549-B94E-5DD7E080FF1F}" type="pres">
      <dgm:prSet presAssocID="{2DB5B7D1-8000-40F9-A50F-12D0089B9580}" presName="tx1" presStyleLbl="revTx" presStyleIdx="1" presStyleCnt="2"/>
      <dgm:spPr/>
    </dgm:pt>
    <dgm:pt modelId="{F82354D9-AF9F-9D4D-8B63-847C1BE756C5}" type="pres">
      <dgm:prSet presAssocID="{2DB5B7D1-8000-40F9-A50F-12D0089B9580}" presName="vert1" presStyleCnt="0"/>
      <dgm:spPr/>
    </dgm:pt>
  </dgm:ptLst>
  <dgm:cxnLst>
    <dgm:cxn modelId="{F2765422-01F4-1146-A219-A8B4711B4FC0}" type="presOf" srcId="{9CB6369C-B15D-46D8-B017-A47AA574084D}" destId="{ED33E826-4110-904E-9978-35C200137D70}" srcOrd="0" destOrd="0" presId="urn:microsoft.com/office/officeart/2008/layout/LinedList"/>
    <dgm:cxn modelId="{2EB5CE5C-EBF0-48D1-8A55-275456B80870}" srcId="{9CB6369C-B15D-46D8-B017-A47AA574084D}" destId="{2DB5B7D1-8000-40F9-A50F-12D0089B9580}" srcOrd="1" destOrd="0" parTransId="{5F4D1509-F529-4F0E-A0CA-86241FDC842C}" sibTransId="{BA02E0E7-1499-4317-A1D8-025F56A7B463}"/>
    <dgm:cxn modelId="{4D07187F-B609-4D5A-8890-71CC05FF5A2C}" srcId="{9CB6369C-B15D-46D8-B017-A47AA574084D}" destId="{70E42FCE-1B47-4DAA-BDB5-D7E07B465EAC}" srcOrd="0" destOrd="0" parTransId="{3B4C96A8-7E4B-4F5E-8D7B-68B931B9F9D8}" sibTransId="{BBF44F83-A761-4F89-B9FB-454C3DDA4C79}"/>
    <dgm:cxn modelId="{CDEC0889-52FE-3A4D-A9D4-466240525484}" type="presOf" srcId="{70E42FCE-1B47-4DAA-BDB5-D7E07B465EAC}" destId="{F14B45AF-978D-164B-9D8D-6218E2520F5F}" srcOrd="0" destOrd="0" presId="urn:microsoft.com/office/officeart/2008/layout/LinedList"/>
    <dgm:cxn modelId="{D8943AB7-EC20-774C-93C1-B2ADA3848B9C}" type="presOf" srcId="{2DB5B7D1-8000-40F9-A50F-12D0089B9580}" destId="{2BFE42D7-C65B-B549-B94E-5DD7E080FF1F}" srcOrd="0" destOrd="0" presId="urn:microsoft.com/office/officeart/2008/layout/LinedList"/>
    <dgm:cxn modelId="{BBF9AF8A-AD38-8148-BA2D-B28245C99B32}" type="presParOf" srcId="{ED33E826-4110-904E-9978-35C200137D70}" destId="{E12EE851-7F88-C548-BCEE-A45F6D5A9178}" srcOrd="0" destOrd="0" presId="urn:microsoft.com/office/officeart/2008/layout/LinedList"/>
    <dgm:cxn modelId="{FDBF9B5E-B036-3844-9F33-66EF1A37C49E}" type="presParOf" srcId="{ED33E826-4110-904E-9978-35C200137D70}" destId="{26385547-9CEB-F845-8BC8-6ED3D0B30A25}" srcOrd="1" destOrd="0" presId="urn:microsoft.com/office/officeart/2008/layout/LinedList"/>
    <dgm:cxn modelId="{34C16090-8658-1242-933E-8201DC61F719}" type="presParOf" srcId="{26385547-9CEB-F845-8BC8-6ED3D0B30A25}" destId="{F14B45AF-978D-164B-9D8D-6218E2520F5F}" srcOrd="0" destOrd="0" presId="urn:microsoft.com/office/officeart/2008/layout/LinedList"/>
    <dgm:cxn modelId="{90622885-D02D-5043-8DAF-7ED01A8F092F}" type="presParOf" srcId="{26385547-9CEB-F845-8BC8-6ED3D0B30A25}" destId="{C9344B0C-C6AC-F94B-B4EF-A6246806FA2F}" srcOrd="1" destOrd="0" presId="urn:microsoft.com/office/officeart/2008/layout/LinedList"/>
    <dgm:cxn modelId="{0CB03BA9-03DD-0840-852D-24DCA70DADAE}" type="presParOf" srcId="{ED33E826-4110-904E-9978-35C200137D70}" destId="{CEBBAF13-222C-3F49-919A-11249B6AC9AB}" srcOrd="2" destOrd="0" presId="urn:microsoft.com/office/officeart/2008/layout/LinedList"/>
    <dgm:cxn modelId="{49213297-6764-6C4A-8050-DA1589BF6413}" type="presParOf" srcId="{ED33E826-4110-904E-9978-35C200137D70}" destId="{58ED9050-5CCE-EB47-A716-60E819D49CD1}" srcOrd="3" destOrd="0" presId="urn:microsoft.com/office/officeart/2008/layout/LinedList"/>
    <dgm:cxn modelId="{FA929FEF-28A9-0A47-AFE6-E4D8E1B79376}" type="presParOf" srcId="{58ED9050-5CCE-EB47-A716-60E819D49CD1}" destId="{2BFE42D7-C65B-B549-B94E-5DD7E080FF1F}" srcOrd="0" destOrd="0" presId="urn:microsoft.com/office/officeart/2008/layout/LinedList"/>
    <dgm:cxn modelId="{D0A79A44-A869-8D4E-A5E1-AFD487BB2169}" type="presParOf" srcId="{58ED9050-5CCE-EB47-A716-60E819D49CD1}" destId="{F82354D9-AF9F-9D4D-8B63-847C1BE756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EE851-7F88-C548-BCEE-A45F6D5A9178}">
      <dsp:nvSpPr>
        <dsp:cNvPr id="0" name=""/>
        <dsp:cNvSpPr/>
      </dsp:nvSpPr>
      <dsp:spPr>
        <a:xfrm>
          <a:off x="0" y="0"/>
          <a:ext cx="51753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B45AF-978D-164B-9D8D-6218E2520F5F}">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Αν και τα τελευταία χρόνια έχουν υπάρξει ισχυρές διακηρύξεις και μεγάλες προσπάθειες για την αναδιαμόρφωση της εκπαίδευσης με την προώθηση της ανάπτυξης δεξιοτήτων του 21ου αιώνα </a:t>
          </a:r>
          <a:r>
            <a:rPr lang="en-US" sz="1800" kern="1200" dirty="0"/>
            <a:t> (National Research Council, 2012; European Commission, 2013) </a:t>
          </a:r>
          <a:r>
            <a:rPr lang="el-GR" sz="1800" kern="1200" dirty="0"/>
            <a:t>εξακολουθεί να υπάρχει έντονη συζήτηση σχετικά με τον προσδιορισμό των σχετικών μεθοδολογιών και τεχνικών που μπορούν να οδηγήσουν στον σκοπό αυτό. </a:t>
          </a:r>
          <a:endParaRPr lang="en-US" sz="1800" kern="1200" dirty="0"/>
        </a:p>
      </dsp:txBody>
      <dsp:txXfrm>
        <a:off x="0" y="0"/>
        <a:ext cx="5175384" cy="2768070"/>
      </dsp:txXfrm>
    </dsp:sp>
    <dsp:sp modelId="{CEBBAF13-222C-3F49-919A-11249B6AC9AB}">
      <dsp:nvSpPr>
        <dsp:cNvPr id="0" name=""/>
        <dsp:cNvSpPr/>
      </dsp:nvSpPr>
      <dsp:spPr>
        <a:xfrm>
          <a:off x="0" y="2768070"/>
          <a:ext cx="517538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E42D7-C65B-B549-B94E-5DD7E080FF1F}">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Η ανάπτυξη δεξιοτήτων και ικανοτήτων του 21ου αιώνα στα σχολεία απαιτεί συντονισμένες προσπάθειες από τη βάση προς την κορυφή (που περιλαμβάνουν μεταρρυθμίσεις και ανανέωση της προσέγγισης των υπευθύνων χάραξης πολιτικής, κατάρτιση εκπαιδευτικών, ενδυνάμωση των εκπαιδευομένων) και απαιτεί συνέργειες από ορισμένους επιστημονικούς τομείς που μελετούν την ανθρώπινη συμπεριφορά και τις αρχές της μάθησης και της κατανόησης. </a:t>
          </a:r>
          <a:endParaRPr lang="en-US" sz="1800" kern="1200" dirty="0"/>
        </a:p>
      </dsp:txBody>
      <dsp:txXfrm>
        <a:off x="0" y="2768070"/>
        <a:ext cx="5175384"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9CF25-9349-4C04-B467-A349E220FA29}" type="datetimeFigureOut">
              <a:rPr lang="el-GR" smtClean="0"/>
              <a:t>22/4/2021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883F5-E542-453C-AE42-3A7C8FB9D4EF}" type="slidenum">
              <a:rPr lang="el-GR" smtClean="0"/>
              <a:t>‹#›</a:t>
            </a:fld>
            <a:endParaRPr lang="el-GR"/>
          </a:p>
        </p:txBody>
      </p:sp>
    </p:spTree>
    <p:extLst>
      <p:ext uri="{BB962C8B-B14F-4D97-AF65-F5344CB8AC3E}">
        <p14:creationId xmlns:p14="http://schemas.microsoft.com/office/powerpoint/2010/main" val="126348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9E7FC8-2241-4FE4-98AE-193840C6DB31}" type="slidenum">
              <a:rPr lang="el-GR" altLang="el-GR" smtClean="0"/>
              <a:pPr eaLnBrk="1" hangingPunct="1"/>
              <a:t>6</a:t>
            </a:fld>
            <a:endParaRPr lang="el-GR" altLang="el-G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a:t>Challenge their conceptualizations of 3d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a:ln/>
        </p:spPr>
      </p:sp>
      <p:sp>
        <p:nvSpPr>
          <p:cNvPr id="2355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l-GR"/>
              <a:t>Juggler half-baked microworld incomplete by design, the simulation invites the students to explore the microworld’s functionalities and uncover the model underpinning the simulation so as to change it, incorporating in the way their own conceptualizations on how it should work from a scientific point of view. </a:t>
            </a:r>
          </a:p>
          <a:p>
            <a:r>
              <a:rPr lang="en-GB" altLang="el-GR"/>
              <a:t>The dynamic manipulation of the values attributed to the model’s parameters may offer students opportunities to investigate and question the scientific laws -using extreme values (or even unconventional ones that wouldn’t normally apply in a Newtonian space)- and interpret the visual representation on the screen as the effect of their actions. The students were asked to use FreeStyler as they worked with the microworld so as to document what kind of actions they had taken.</a:t>
            </a:r>
            <a:endParaRPr lang="el-GR" altLang="el-GR"/>
          </a:p>
          <a:p>
            <a:r>
              <a:rPr lang="en-GB" altLang="el-GR"/>
              <a:t>After playing with the half-baked microworld the students we asked to go back to Freestyler and create a new Plan that would depict how they would change the game-like half-baked microworld initially given to them so as to integrate their own ideas about how the model behind the game should work.</a:t>
            </a:r>
            <a:endParaRPr lang="el-GR" altLang="el-GR"/>
          </a:p>
          <a:p>
            <a:endParaRPr lang="el-GR" altLang="el-GR"/>
          </a:p>
        </p:txBody>
      </p:sp>
      <p:sp>
        <p:nvSpPr>
          <p:cNvPr id="2355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BDC602-F4BA-42BA-899C-DB73A3873BBC}" type="slidenum">
              <a:rPr lang="el-GR" altLang="el-GR" smtClean="0"/>
              <a:pPr eaLnBrk="1" hangingPunct="1"/>
              <a:t>7</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A569CD-E7F9-4161-AB51-CCD5D00EAFC4}" type="slidenum">
              <a:rPr lang="el-GR" altLang="el-GR" smtClean="0"/>
              <a:pPr eaLnBrk="1" hangingPunct="1"/>
              <a:t>8</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l-GR"/>
              <a:t>Constructing the map, the students of seem to. After having observed the motion of the balls in the video shown to them and having discussed about it with their peers, the students determine the “Make a Hypothesis” stage as the first thing needed to be done in order to construct a similar simulation to the one depicted in the video. This hypothesis will be fed by the “Information” gathered, which will be consequently “Analysed” with the whole corps of data collected so far in order to provide conclusions and new ideas to be discussed and “Exchanged” with their peers. “Rethinking” the original Hypothesis would be the result of this part of the process which will then help students Reflect on the situation at hand and prepare an “Experiment” with the available resources. To test the hypothesis the students expect that they will need to “Create a Model” which they would then have to “Present” to their peers and “Explain” how it works. The final stage of the process will be according to the students the “Evaluation of the outcome” stage.</a:t>
            </a:r>
          </a:p>
          <a:p>
            <a:r>
              <a:rPr lang="en-GB" altLang="el-GR"/>
              <a:t>This indicates that the students will approach the problem of building a simulation similar to the one shown in the video acting as scientists who employ scientific methods to address the problematic situation they encounter. </a:t>
            </a:r>
          </a:p>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 Θέση εικόνας διαφάνειας"/>
          <p:cNvSpPr>
            <a:spLocks noGrp="1" noRot="1" noChangeAspect="1" noTextEdit="1"/>
          </p:cNvSpPr>
          <p:nvPr>
            <p:ph type="sldImg"/>
          </p:nvPr>
        </p:nvSpPr>
        <p:spPr>
          <a:xfrm>
            <a:off x="1143000" y="685800"/>
            <a:ext cx="4573588" cy="3429000"/>
          </a:xfrm>
          <a:ln/>
        </p:spPr>
      </p:sp>
      <p:sp>
        <p:nvSpPr>
          <p:cNvPr id="1187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a:p>
        </p:txBody>
      </p:sp>
      <p:sp>
        <p:nvSpPr>
          <p:cNvPr id="118788" name="3 - Θέση αριθμού διαφάνειας"/>
          <p:cNvSpPr txBox="1">
            <a:spLocks noGrp="1"/>
          </p:cNvSpPr>
          <p:nvPr/>
        </p:nvSpPr>
        <p:spPr bwMode="auto">
          <a:xfrm>
            <a:off x="3883960" y="8685261"/>
            <a:ext cx="2972400" cy="45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AD80FB8-E853-409C-A24C-79457D72E39B}" type="slidenum">
              <a:rPr lang="el-GR" altLang="el-GR" sz="1200"/>
              <a:pPr algn="r" eaLnBrk="1" hangingPunct="1"/>
              <a:t>9</a:t>
            </a:fld>
            <a:endParaRPr lang="el-GR" altLang="el-G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D3040-8EE5-48DA-BF69-BDEE49F26457}" type="slidenum">
              <a:rPr lang="fr-FR" altLang="el-GR"/>
              <a:pPr/>
              <a:t>12</a:t>
            </a:fld>
            <a:endParaRPr lang="fr-FR" altLang="el-G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690FDC48-CF02-4DA9-8E42-69A55AC9CF1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355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90FDC48-CF02-4DA9-8E42-69A55AC9CF1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89281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90FDC48-CF02-4DA9-8E42-69A55AC9CF1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164552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90FDC48-CF02-4DA9-8E42-69A55AC9CF1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5751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FDC48-CF02-4DA9-8E42-69A55AC9CF1F}" type="datetimeFigureOut">
              <a:rPr lang="el-GR" smtClean="0"/>
              <a:t>22/4/2021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351950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690FDC48-CF02-4DA9-8E42-69A55AC9CF1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37673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690FDC48-CF02-4DA9-8E42-69A55AC9CF1F}" type="datetimeFigureOut">
              <a:rPr lang="el-GR" smtClean="0"/>
              <a:t>22/4/2021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60844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90FDC48-CF02-4DA9-8E42-69A55AC9CF1F}" type="datetimeFigureOut">
              <a:rPr lang="el-GR" smtClean="0"/>
              <a:t>22/4/2021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85096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DC48-CF02-4DA9-8E42-69A55AC9CF1F}" type="datetimeFigureOut">
              <a:rPr lang="el-GR" smtClean="0"/>
              <a:t>22/4/2021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90239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FDC48-CF02-4DA9-8E42-69A55AC9CF1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93264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FDC48-CF02-4DA9-8E42-69A55AC9CF1F}" type="datetimeFigureOut">
              <a:rPr lang="el-GR" smtClean="0"/>
              <a:t>22/4/2021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F0D1F3-DBE4-4539-9E56-B3D8339D7FDE}" type="slidenum">
              <a:rPr lang="el-GR" smtClean="0"/>
              <a:t>‹#›</a:t>
            </a:fld>
            <a:endParaRPr lang="el-GR"/>
          </a:p>
        </p:txBody>
      </p:sp>
    </p:spTree>
    <p:extLst>
      <p:ext uri="{BB962C8B-B14F-4D97-AF65-F5344CB8AC3E}">
        <p14:creationId xmlns:p14="http://schemas.microsoft.com/office/powerpoint/2010/main" val="206532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DC48-CF02-4DA9-8E42-69A55AC9CF1F}" type="datetimeFigureOut">
              <a:rPr lang="el-GR" smtClean="0"/>
              <a:t>22/4/2021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D1F3-DBE4-4539-9E56-B3D8339D7FDE}" type="slidenum">
              <a:rPr lang="el-GR" smtClean="0"/>
              <a:t>‹#›</a:t>
            </a:fld>
            <a:endParaRPr lang="el-GR"/>
          </a:p>
        </p:txBody>
      </p:sp>
    </p:spTree>
    <p:extLst>
      <p:ext uri="{BB962C8B-B14F-4D97-AF65-F5344CB8AC3E}">
        <p14:creationId xmlns:p14="http://schemas.microsoft.com/office/powerpoint/2010/main" val="87355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zsmyrnaiou@eds.uoa.g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http://www.braintargetedteachin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rawsoft.com/images/examples/kwlcharttemplate.png"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s://www.edrawsoft.com/images/examples/observationchart-child.png" TargetMode="Externa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modelling4all.nsms.ox.ac.uk/ModelOldVersion/?MoPiX=1&amp;session=n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89984"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Box 2">
            <a:extLst>
              <a:ext uri="{FF2B5EF4-FFF2-40B4-BE49-F238E27FC236}">
                <a16:creationId xmlns:a16="http://schemas.microsoft.com/office/drawing/2014/main" id="{61D9DD19-9A69-5D4D-B85C-8DFBDF9109AF}"/>
              </a:ext>
            </a:extLst>
          </p:cNvPr>
          <p:cNvSpPr txBox="1">
            <a:spLocks noGrp="1" noChangeArrowheads="1"/>
          </p:cNvSpPr>
          <p:nvPr>
            <p:ph type="ctrTitle"/>
          </p:nvPr>
        </p:nvSpPr>
        <p:spPr bwMode="auto">
          <a:xfrm>
            <a:off x="628650" y="484632"/>
            <a:ext cx="4561284" cy="3566160"/>
          </a:xfrm>
          <a:prstGeom prst="rect">
            <a:avLst/>
          </a:prstGeom>
        </p:spPr>
        <p:txBody>
          <a:bodyPr>
            <a:normAutofit/>
          </a:bodyPr>
          <a:lstStyle/>
          <a:p>
            <a:pPr marL="342900" indent="-342900" algn="l">
              <a:lnSpc>
                <a:spcPct val="90000"/>
              </a:lnSpc>
              <a:defRPr/>
            </a:pPr>
            <a:r>
              <a:rPr lang="en-US" sz="2300" b="1" dirty="0" err="1">
                <a:solidFill>
                  <a:srgbClr val="FFFFFF"/>
                </a:solidFill>
                <a:effectLst>
                  <a:outerShdw blurRad="38100" dist="38100" dir="2700000" algn="tl">
                    <a:srgbClr val="000000">
                      <a:alpha val="43137"/>
                    </a:srgbClr>
                  </a:outerShdw>
                </a:effectLst>
              </a:rPr>
              <a:t>BRAINiaC</a:t>
            </a:r>
            <a:r>
              <a:rPr lang="en-US" sz="2300" b="1" dirty="0">
                <a:solidFill>
                  <a:srgbClr val="FFFFFF"/>
                </a:solidFill>
                <a:effectLst>
                  <a:outerShdw blurRad="38100" dist="38100" dir="2700000" algn="tl">
                    <a:srgbClr val="000000">
                      <a:alpha val="43137"/>
                    </a:srgbClr>
                  </a:outerShdw>
                </a:effectLst>
              </a:rPr>
              <a:t> </a:t>
            </a:r>
            <a:br>
              <a:rPr lang="en-US" sz="2300" b="1" dirty="0">
                <a:solidFill>
                  <a:srgbClr val="FFFFFF"/>
                </a:solidFill>
                <a:effectLst>
                  <a:outerShdw blurRad="38100" dist="38100" dir="2700000" algn="tl">
                    <a:srgbClr val="000000">
                      <a:alpha val="43137"/>
                    </a:srgbClr>
                  </a:outerShdw>
                </a:effectLst>
              </a:rPr>
            </a:br>
            <a:r>
              <a:rPr lang="en-US" sz="2300" b="1" dirty="0">
                <a:solidFill>
                  <a:srgbClr val="FFFFFF"/>
                </a:solidFill>
                <a:effectLst>
                  <a:outerShdw blurRad="38100" dist="38100" dir="2700000" algn="tl">
                    <a:srgbClr val="000000">
                      <a:alpha val="43137"/>
                    </a:srgbClr>
                  </a:outerShdw>
                </a:effectLst>
              </a:rPr>
              <a:t> </a:t>
            </a:r>
            <a:endParaRPr lang="el-GR" sz="2300" b="1" dirty="0">
              <a:solidFill>
                <a:srgbClr val="FFFFFF"/>
              </a:solidFill>
              <a:effectLst>
                <a:outerShdw blurRad="38100" dist="38100" dir="2700000" algn="tl">
                  <a:srgbClr val="000000">
                    <a:alpha val="43137"/>
                  </a:srgbClr>
                </a:outerShdw>
              </a:effectLst>
            </a:endParaRPr>
          </a:p>
          <a:p>
            <a:pPr marL="342900" indent="-342900">
              <a:lnSpc>
                <a:spcPct val="90000"/>
              </a:lnSpc>
              <a:defRPr/>
            </a:pPr>
            <a:r>
              <a:rPr lang="en-US" sz="2300" dirty="0">
                <a:solidFill>
                  <a:srgbClr val="FFFFFF"/>
                </a:solidFill>
                <a:effectLst>
                  <a:outerShdw blurRad="38100" dist="38100" dir="2700000" algn="tl">
                    <a:srgbClr val="000000">
                      <a:alpha val="43137"/>
                    </a:srgbClr>
                  </a:outerShdw>
                </a:effectLst>
              </a:rPr>
              <a:t>(BRAINs, bodies and materials: education reshaped Creatively) </a:t>
            </a:r>
          </a:p>
          <a:p>
            <a:pPr marL="342900" indent="-342900">
              <a:lnSpc>
                <a:spcPct val="90000"/>
              </a:lnSpc>
              <a:defRPr/>
            </a:pPr>
            <a:r>
              <a:rPr lang="el-GR" sz="2300" b="1" dirty="0">
                <a:solidFill>
                  <a:srgbClr val="FFFFFF"/>
                </a:solidFill>
                <a:effectLst>
                  <a:outerShdw blurRad="38100" dist="38100" dir="2700000" algn="tl">
                    <a:srgbClr val="000000">
                      <a:alpha val="43137"/>
                    </a:srgbClr>
                  </a:outerShdw>
                </a:effectLst>
              </a:rPr>
              <a:t>Νους, σώμα και ύλη: Δημιουργική</a:t>
            </a:r>
            <a:r>
              <a:rPr lang="en-US" sz="2300" b="1" dirty="0">
                <a:solidFill>
                  <a:srgbClr val="FFFFFF"/>
                </a:solidFill>
                <a:effectLst>
                  <a:outerShdw blurRad="38100" dist="38100" dir="2700000" algn="tl">
                    <a:srgbClr val="000000">
                      <a:alpha val="43137"/>
                    </a:srgbClr>
                  </a:outerShdw>
                </a:effectLst>
              </a:rPr>
              <a:t> </a:t>
            </a:r>
            <a:r>
              <a:rPr lang="el-GR" sz="2300" b="1" dirty="0">
                <a:solidFill>
                  <a:srgbClr val="FFFFFF"/>
                </a:solidFill>
                <a:effectLst>
                  <a:outerShdw blurRad="38100" dist="38100" dir="2700000" algn="tl">
                    <a:srgbClr val="000000">
                      <a:alpha val="43137"/>
                    </a:srgbClr>
                  </a:outerShdw>
                </a:effectLst>
              </a:rPr>
              <a:t>Αναδιαμόρφωση της Εκπαίδευσης</a:t>
            </a:r>
          </a:p>
          <a:p>
            <a:pPr marL="342900" indent="-342900" algn="l">
              <a:lnSpc>
                <a:spcPct val="90000"/>
              </a:lnSpc>
              <a:defRPr/>
            </a:pPr>
            <a:endParaRPr lang="el-GR" sz="2300" dirty="0">
              <a:solidFill>
                <a:srgbClr val="FFFFFF"/>
              </a:solidFill>
              <a:latin typeface="+mj-lt"/>
            </a:endParaRPr>
          </a:p>
          <a:p>
            <a:pPr marL="342900" indent="-342900" algn="l">
              <a:lnSpc>
                <a:spcPct val="90000"/>
              </a:lnSpc>
              <a:defRPr/>
            </a:pPr>
            <a:endParaRPr lang="el-GR" sz="2300" dirty="0">
              <a:solidFill>
                <a:srgbClr val="FFFFFF"/>
              </a:solidFill>
              <a:latin typeface="Arial" pitchFamily="34" charset="0"/>
            </a:endParaRPr>
          </a:p>
        </p:txBody>
      </p:sp>
      <p:sp>
        <p:nvSpPr>
          <p:cNvPr id="3" name="Υπότιτλος 2">
            <a:extLst>
              <a:ext uri="{FF2B5EF4-FFF2-40B4-BE49-F238E27FC236}">
                <a16:creationId xmlns:a16="http://schemas.microsoft.com/office/drawing/2014/main" id="{86717AA0-A269-4044-88EA-E688C70090EE}"/>
              </a:ext>
            </a:extLst>
          </p:cNvPr>
          <p:cNvSpPr>
            <a:spLocks noGrp="1"/>
          </p:cNvSpPr>
          <p:nvPr>
            <p:ph type="subTitle" idx="1"/>
          </p:nvPr>
        </p:nvSpPr>
        <p:spPr>
          <a:xfrm>
            <a:off x="628650" y="4480560"/>
            <a:ext cx="4561284" cy="1572768"/>
          </a:xfrm>
        </p:spPr>
        <p:txBody>
          <a:bodyPr>
            <a:normAutofit/>
          </a:bodyPr>
          <a:lstStyle/>
          <a:p>
            <a:pPr marL="342900" lvl="0" indent="-342900">
              <a:lnSpc>
                <a:spcPct val="90000"/>
              </a:lnSpc>
              <a:defRPr/>
            </a:pPr>
            <a:r>
              <a:rPr lang="el-GR" sz="3000" dirty="0">
                <a:solidFill>
                  <a:srgbClr val="FFFFFF"/>
                </a:solidFill>
              </a:rPr>
              <a:t>Δρ. </a:t>
            </a:r>
            <a:r>
              <a:rPr lang="el-GR" sz="3000" dirty="0" err="1">
                <a:solidFill>
                  <a:srgbClr val="FFFFFF"/>
                </a:solidFill>
              </a:rPr>
              <a:t>Ζαχαρούλα</a:t>
            </a:r>
            <a:r>
              <a:rPr lang="el-GR" sz="3000" dirty="0">
                <a:solidFill>
                  <a:srgbClr val="FFFFFF"/>
                </a:solidFill>
              </a:rPr>
              <a:t> Σμυρναίου</a:t>
            </a:r>
            <a:r>
              <a:rPr lang="en-US" sz="3000" dirty="0">
                <a:solidFill>
                  <a:srgbClr val="FFFFFF"/>
                </a:solidFill>
              </a:rPr>
              <a:t>,</a:t>
            </a:r>
          </a:p>
          <a:p>
            <a:pPr marL="342900" lvl="0" indent="-342900">
              <a:lnSpc>
                <a:spcPct val="90000"/>
              </a:lnSpc>
              <a:defRPr/>
            </a:pPr>
            <a:r>
              <a:rPr lang="el-GR" sz="3000" dirty="0">
                <a:solidFill>
                  <a:srgbClr val="FFFFFF"/>
                </a:solidFill>
              </a:rPr>
              <a:t>Αν. Καθηγήτρια ΕΚΠΑ</a:t>
            </a:r>
            <a:endParaRPr lang="en-US" sz="3000" dirty="0">
              <a:solidFill>
                <a:srgbClr val="FFFFFF"/>
              </a:solidFill>
            </a:endParaRPr>
          </a:p>
          <a:p>
            <a:pPr marL="342900" lvl="0" indent="-342900" algn="l">
              <a:lnSpc>
                <a:spcPct val="90000"/>
              </a:lnSpc>
              <a:defRPr/>
            </a:pPr>
            <a:r>
              <a:rPr lang="en-US" sz="3000" dirty="0">
                <a:solidFill>
                  <a:srgbClr val="FFFFFF"/>
                </a:solidFill>
                <a:hlinkClick r:id="rId2"/>
              </a:rPr>
              <a:t>zsmyrnaiou@eds.uoa.gr</a:t>
            </a:r>
            <a:endParaRPr lang="en-US" sz="3000" dirty="0">
              <a:solidFill>
                <a:srgbClr val="FFFFFF"/>
              </a:solidFill>
            </a:endParaRPr>
          </a:p>
          <a:p>
            <a:pPr algn="l">
              <a:lnSpc>
                <a:spcPct val="90000"/>
              </a:lnSpc>
            </a:pPr>
            <a:endParaRPr lang="el-GR" sz="3000" dirty="0">
              <a:solidFill>
                <a:srgbClr val="FFFFFF"/>
              </a:solidFill>
            </a:endParaRPr>
          </a:p>
        </p:txBody>
      </p:sp>
      <p:pic>
        <p:nvPicPr>
          <p:cNvPr id="4" name="Picture 10" descr="C:\Users\maria\Desktop\educationhead.jpg">
            <a:extLst>
              <a:ext uri="{FF2B5EF4-FFF2-40B4-BE49-F238E27FC236}">
                <a16:creationId xmlns:a16="http://schemas.microsoft.com/office/drawing/2014/main" id="{74CFA91C-718F-2143-AA4E-25F4F6E8428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11" r="9090" b="7801"/>
          <a:stretch/>
        </p:blipFill>
        <p:spPr bwMode="auto">
          <a:xfrm>
            <a:off x="6028699" y="283464"/>
            <a:ext cx="2753021" cy="2904040"/>
          </a:xfrm>
          <a:prstGeom prst="rect">
            <a:avLst/>
          </a:prstGeom>
          <a:noFill/>
          <a:extLst>
            <a:ext uri="{909E8E84-426E-40DD-AFC4-6F175D3DCCD1}">
              <a14:hiddenFill xmlns:a14="http://schemas.microsoft.com/office/drawing/2010/main">
                <a:solidFill>
                  <a:srgbClr val="FFFFFF"/>
                </a:solidFill>
              </a14:hiddenFill>
            </a:ext>
          </a:extLst>
        </p:spPr>
      </p:pic>
      <p:sp>
        <p:nvSpPr>
          <p:cNvPr id="25"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4252192"/>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 name="connsiteX0" fmla="*/ 0 w 3042412"/>
              <a:gd name="connsiteY0" fmla="*/ 0 h 18288"/>
              <a:gd name="connsiteX1" fmla="*/ 547634 w 3042412"/>
              <a:gd name="connsiteY1" fmla="*/ 0 h 18288"/>
              <a:gd name="connsiteX2" fmla="*/ 1064844 w 3042412"/>
              <a:gd name="connsiteY2" fmla="*/ 0 h 18288"/>
              <a:gd name="connsiteX3" fmla="*/ 1612478 w 3042412"/>
              <a:gd name="connsiteY3" fmla="*/ 0 h 18288"/>
              <a:gd name="connsiteX4" fmla="*/ 2220961 w 3042412"/>
              <a:gd name="connsiteY4" fmla="*/ 0 h 18288"/>
              <a:gd name="connsiteX5" fmla="*/ 3042412 w 3042412"/>
              <a:gd name="connsiteY5" fmla="*/ 0 h 18288"/>
              <a:gd name="connsiteX6" fmla="*/ 3042412 w 3042412"/>
              <a:gd name="connsiteY6" fmla="*/ 18288 h 18288"/>
              <a:gd name="connsiteX7" fmla="*/ 2433930 w 3042412"/>
              <a:gd name="connsiteY7" fmla="*/ 18288 h 18288"/>
              <a:gd name="connsiteX8" fmla="*/ 1764599 w 3042412"/>
              <a:gd name="connsiteY8" fmla="*/ 18288 h 18288"/>
              <a:gd name="connsiteX9" fmla="*/ 1247389 w 3042412"/>
              <a:gd name="connsiteY9" fmla="*/ 18288 h 18288"/>
              <a:gd name="connsiteX10" fmla="*/ 578058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1527" y="1934"/>
                  <a:pt x="312357" y="-25541"/>
                  <a:pt x="608482" y="0"/>
                </a:cubicBezTo>
                <a:cubicBezTo>
                  <a:pt x="905825" y="26755"/>
                  <a:pt x="942048" y="23771"/>
                  <a:pt x="1216965" y="0"/>
                </a:cubicBezTo>
                <a:cubicBezTo>
                  <a:pt x="1478453" y="-59231"/>
                  <a:pt x="1664162" y="8588"/>
                  <a:pt x="1825447" y="0"/>
                </a:cubicBezTo>
                <a:cubicBezTo>
                  <a:pt x="1988078" y="-33898"/>
                  <a:pt x="2137561" y="9222"/>
                  <a:pt x="2373081" y="0"/>
                </a:cubicBezTo>
                <a:cubicBezTo>
                  <a:pt x="2586708" y="28336"/>
                  <a:pt x="2815076" y="-64836"/>
                  <a:pt x="3042412" y="0"/>
                </a:cubicBezTo>
                <a:cubicBezTo>
                  <a:pt x="3042378" y="4844"/>
                  <a:pt x="3042002" y="11009"/>
                  <a:pt x="3042412" y="18288"/>
                </a:cubicBezTo>
                <a:cubicBezTo>
                  <a:pt x="2911904" y="16374"/>
                  <a:pt x="2661250" y="-38049"/>
                  <a:pt x="2494778" y="18288"/>
                </a:cubicBezTo>
                <a:cubicBezTo>
                  <a:pt x="2307404" y="32907"/>
                  <a:pt x="2098663" y="30051"/>
                  <a:pt x="1977568" y="18288"/>
                </a:cubicBezTo>
                <a:cubicBezTo>
                  <a:pt x="1870622" y="-9869"/>
                  <a:pt x="1546198" y="30007"/>
                  <a:pt x="1369085" y="18288"/>
                </a:cubicBezTo>
                <a:cubicBezTo>
                  <a:pt x="1212400" y="-20955"/>
                  <a:pt x="1052388" y="6064"/>
                  <a:pt x="821451" y="18288"/>
                </a:cubicBezTo>
                <a:cubicBezTo>
                  <a:pt x="599490" y="17953"/>
                  <a:pt x="163903" y="63790"/>
                  <a:pt x="0" y="18288"/>
                </a:cubicBezTo>
                <a:cubicBezTo>
                  <a:pt x="-649" y="11698"/>
                  <a:pt x="663" y="5413"/>
                  <a:pt x="0" y="0"/>
                </a:cubicBezTo>
                <a:close/>
              </a:path>
              <a:path w="3042412" h="18288" stroke="0" extrusionOk="0">
                <a:moveTo>
                  <a:pt x="0" y="0"/>
                </a:moveTo>
                <a:cubicBezTo>
                  <a:pt x="245586" y="-7794"/>
                  <a:pt x="305354" y="-17085"/>
                  <a:pt x="547634" y="0"/>
                </a:cubicBezTo>
                <a:cubicBezTo>
                  <a:pt x="792151" y="22754"/>
                  <a:pt x="862568" y="-6918"/>
                  <a:pt x="1064844" y="0"/>
                </a:cubicBezTo>
                <a:cubicBezTo>
                  <a:pt x="1287782" y="14358"/>
                  <a:pt x="1408399" y="22587"/>
                  <a:pt x="1612478" y="0"/>
                </a:cubicBezTo>
                <a:cubicBezTo>
                  <a:pt x="1806201" y="-7497"/>
                  <a:pt x="2001135" y="-14315"/>
                  <a:pt x="2220961" y="0"/>
                </a:cubicBezTo>
                <a:cubicBezTo>
                  <a:pt x="2478404" y="56174"/>
                  <a:pt x="2863949" y="-41485"/>
                  <a:pt x="3042412" y="0"/>
                </a:cubicBezTo>
                <a:cubicBezTo>
                  <a:pt x="3041887" y="5049"/>
                  <a:pt x="3042605" y="12044"/>
                  <a:pt x="3042412" y="18288"/>
                </a:cubicBezTo>
                <a:cubicBezTo>
                  <a:pt x="2898261" y="22698"/>
                  <a:pt x="2711835" y="-4312"/>
                  <a:pt x="2433930" y="18288"/>
                </a:cubicBezTo>
                <a:cubicBezTo>
                  <a:pt x="2161458" y="45802"/>
                  <a:pt x="1964714" y="57508"/>
                  <a:pt x="1764599" y="18288"/>
                </a:cubicBezTo>
                <a:cubicBezTo>
                  <a:pt x="1552072" y="-5458"/>
                  <a:pt x="1481649" y="6173"/>
                  <a:pt x="1247389" y="18288"/>
                </a:cubicBezTo>
                <a:cubicBezTo>
                  <a:pt x="1065494" y="13144"/>
                  <a:pt x="864941" y="37672"/>
                  <a:pt x="578058" y="18288"/>
                </a:cubicBezTo>
                <a:cubicBezTo>
                  <a:pt x="292954" y="5041"/>
                  <a:pt x="152988" y="18121"/>
                  <a:pt x="0" y="18288"/>
                </a:cubicBezTo>
                <a:cubicBezTo>
                  <a:pt x="-39" y="12511"/>
                  <a:pt x="-381" y="8039"/>
                  <a:pt x="0" y="0"/>
                </a:cubicBezTo>
                <a:close/>
              </a:path>
              <a:path w="3042412" h="18288" fill="none" stroke="0" extrusionOk="0">
                <a:moveTo>
                  <a:pt x="0" y="0"/>
                </a:moveTo>
                <a:cubicBezTo>
                  <a:pt x="235158" y="5862"/>
                  <a:pt x="308044" y="-31950"/>
                  <a:pt x="608482" y="0"/>
                </a:cubicBezTo>
                <a:cubicBezTo>
                  <a:pt x="902629" y="27860"/>
                  <a:pt x="934292" y="30978"/>
                  <a:pt x="1216965" y="0"/>
                </a:cubicBezTo>
                <a:cubicBezTo>
                  <a:pt x="1510808" y="-36562"/>
                  <a:pt x="1634425" y="34680"/>
                  <a:pt x="1825447" y="0"/>
                </a:cubicBezTo>
                <a:cubicBezTo>
                  <a:pt x="1997408" y="-14401"/>
                  <a:pt x="2165611" y="21191"/>
                  <a:pt x="2373081" y="0"/>
                </a:cubicBezTo>
                <a:cubicBezTo>
                  <a:pt x="2621557" y="-225"/>
                  <a:pt x="2827861" y="-55622"/>
                  <a:pt x="3042412" y="0"/>
                </a:cubicBezTo>
                <a:cubicBezTo>
                  <a:pt x="3042726" y="4158"/>
                  <a:pt x="3041433" y="12539"/>
                  <a:pt x="3042412" y="18288"/>
                </a:cubicBezTo>
                <a:cubicBezTo>
                  <a:pt x="2956012" y="48012"/>
                  <a:pt x="2647692" y="-10464"/>
                  <a:pt x="2494778" y="18288"/>
                </a:cubicBezTo>
                <a:cubicBezTo>
                  <a:pt x="2306192" y="30912"/>
                  <a:pt x="2106948" y="29535"/>
                  <a:pt x="1977568" y="18288"/>
                </a:cubicBezTo>
                <a:cubicBezTo>
                  <a:pt x="1853031" y="-3851"/>
                  <a:pt x="1540302" y="30019"/>
                  <a:pt x="1369085" y="18288"/>
                </a:cubicBezTo>
                <a:cubicBezTo>
                  <a:pt x="1191765" y="-2739"/>
                  <a:pt x="1065499" y="-6890"/>
                  <a:pt x="821451" y="18288"/>
                </a:cubicBezTo>
                <a:cubicBezTo>
                  <a:pt x="599984" y="42417"/>
                  <a:pt x="179854" y="44896"/>
                  <a:pt x="0" y="18288"/>
                </a:cubicBezTo>
                <a:cubicBezTo>
                  <a:pt x="20" y="11469"/>
                  <a:pt x="-29" y="515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2" descr="Εικόνα που περιέχει κείμενο&#10;&#10;Περιγραφή που δημιουργήθηκε αυτόματα">
            <a:extLst>
              <a:ext uri="{FF2B5EF4-FFF2-40B4-BE49-F238E27FC236}">
                <a16:creationId xmlns:a16="http://schemas.microsoft.com/office/drawing/2014/main" id="{973AEBEB-2846-8C40-8A9A-CA079D7D9B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0740" y="4019648"/>
            <a:ext cx="2948940" cy="17693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22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52673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24175"/>
            <a:ext cx="66960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l'homme cogni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60314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971600" y="1916832"/>
            <a:ext cx="7239000" cy="2362200"/>
          </a:xfrm>
          <a:solidFill>
            <a:schemeClr val="bg1"/>
          </a:solidFill>
          <a:ln/>
        </p:spPr>
        <p:txBody>
          <a:bodyPr>
            <a:normAutofit fontScale="90000"/>
          </a:bodyPr>
          <a:lstStyle/>
          <a:p>
            <a:r>
              <a:rPr lang="el-GR" altLang="el-GR" sz="4000" b="1" dirty="0">
                <a:solidFill>
                  <a:srgbClr val="F0002E"/>
                </a:solidFill>
                <a:effectLst>
                  <a:outerShdw blurRad="38100" dist="38100" dir="2700000" algn="tl">
                    <a:srgbClr val="C0C0C0"/>
                  </a:outerShdw>
                </a:effectLst>
                <a:latin typeface="Bookman Old Style" pitchFamily="18" charset="0"/>
                <a:cs typeface="Times New Roman" charset="0"/>
              </a:rPr>
              <a:t>Προηγούμενη εργασία 3.</a:t>
            </a:r>
            <a:br>
              <a:rPr lang="en-GB" altLang="el-GR" sz="4000" b="1" dirty="0">
                <a:solidFill>
                  <a:srgbClr val="F0002E"/>
                </a:solidFill>
                <a:effectLst>
                  <a:outerShdw blurRad="38100" dist="38100" dir="2700000" algn="tl">
                    <a:srgbClr val="C0C0C0"/>
                  </a:outerShdw>
                </a:effectLst>
                <a:latin typeface="Bookman Old Style" pitchFamily="18" charset="0"/>
                <a:cs typeface="Times New Roman" charset="0"/>
              </a:rPr>
            </a:br>
            <a:br>
              <a:rPr lang="en-GB" altLang="el-GR" sz="4000" b="1" dirty="0">
                <a:solidFill>
                  <a:srgbClr val="F0002E"/>
                </a:solidFill>
                <a:effectLst>
                  <a:outerShdw blurRad="38100" dist="38100" dir="2700000" algn="tl">
                    <a:srgbClr val="C0C0C0"/>
                  </a:outerShdw>
                </a:effectLst>
                <a:latin typeface="Bookman Old Style" pitchFamily="18" charset="0"/>
                <a:cs typeface="Times New Roman" charset="0"/>
              </a:rPr>
            </a:br>
            <a:r>
              <a:rPr lang="el-GR" altLang="el-GR" sz="4000" b="1" dirty="0">
                <a:solidFill>
                  <a:srgbClr val="F0002E"/>
                </a:solidFill>
                <a:effectLst>
                  <a:outerShdw blurRad="38100" dist="38100" dir="2700000" algn="tl">
                    <a:srgbClr val="C0C0C0"/>
                  </a:outerShdw>
                </a:effectLst>
                <a:latin typeface="Bookman Old Style" pitchFamily="18" charset="0"/>
                <a:cs typeface="Times New Roman" charset="0"/>
              </a:rPr>
              <a:t>Γνωστική αξιολόγηση του τεχνολογικού μαθησιακού περιβάλλοντος για την επιστημονική εκπαίδευση </a:t>
            </a:r>
            <a:endParaRPr lang="fr-FR" altLang="el-GR" sz="4000" b="1" dirty="0">
              <a:solidFill>
                <a:srgbClr val="F0002E"/>
              </a:solidFill>
              <a:effectLst>
                <a:outerShdw blurRad="38100" dist="38100" dir="2700000" algn="tl">
                  <a:srgbClr val="C0C0C0"/>
                </a:outerShdw>
              </a:effectLst>
              <a:latin typeface="Bookman Old Style" pitchFamily="18" charset="0"/>
              <a:cs typeface="Times New Roman" charset="0"/>
            </a:endParaRPr>
          </a:p>
        </p:txBody>
      </p:sp>
      <p:grpSp>
        <p:nvGrpSpPr>
          <p:cNvPr id="2056" name="Group 8"/>
          <p:cNvGrpSpPr>
            <a:grpSpLocks/>
          </p:cNvGrpSpPr>
          <p:nvPr/>
        </p:nvGrpSpPr>
        <p:grpSpPr bwMode="auto">
          <a:xfrm>
            <a:off x="7448600" y="114300"/>
            <a:ext cx="1524000" cy="1295400"/>
            <a:chOff x="1766" y="2268"/>
            <a:chExt cx="1610" cy="1401"/>
          </a:xfrm>
        </p:grpSpPr>
        <p:sp>
          <p:nvSpPr>
            <p:cNvPr id="2057" name="Text Box 9"/>
            <p:cNvSpPr txBox="1">
              <a:spLocks noChangeArrowheads="1"/>
            </p:cNvSpPr>
            <p:nvPr/>
          </p:nvSpPr>
          <p:spPr bwMode="auto">
            <a:xfrm>
              <a:off x="1766" y="2304"/>
              <a:ext cx="1594" cy="1365"/>
            </a:xfrm>
            <a:prstGeom prst="rect">
              <a:avLst/>
            </a:prstGeom>
            <a:solidFill>
              <a:srgbClr val="FFFFFF"/>
            </a:solidFill>
            <a:ln w="9525">
              <a:solidFill>
                <a:srgbClr val="FFCC99"/>
              </a:solidFill>
              <a:miter lim="800000"/>
              <a:headEnd/>
              <a:tailEnd/>
            </a:ln>
            <a:effectLst>
              <a:outerShdw dist="71842" dir="2700000" algn="ctr" rotWithShape="0">
                <a:srgbClr val="808080"/>
              </a:outerShdw>
            </a:effectLst>
          </p:spPr>
          <p:txBody>
            <a:bodyPr lIns="0" tIns="0" rIns="0" bIns="0"/>
            <a:lstStyle/>
            <a:p>
              <a:pPr eaLnBrk="0" hangingPunct="0"/>
              <a:endParaRPr lang="el-GR" altLang="el-GR" sz="1200"/>
            </a:p>
          </p:txBody>
        </p:sp>
        <p:pic>
          <p:nvPicPr>
            <p:cNvPr id="2058" name="Picture 10" descr="ModellingSpac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2268"/>
              <a:ext cx="1600" cy="1400"/>
            </a:xfrm>
            <a:prstGeom prst="rect">
              <a:avLst/>
            </a:prstGeom>
            <a:noFill/>
            <a:extLst>
              <a:ext uri="{909E8E84-426E-40DD-AFC4-6F175D3DCCD1}">
                <a14:hiddenFill xmlns:a14="http://schemas.microsoft.com/office/drawing/2010/main">
                  <a:solidFill>
                    <a:srgbClr val="FFFFFF"/>
                  </a:solidFill>
                </a14:hiddenFill>
              </a:ext>
            </a:extLst>
          </p:spPr>
        </p:pic>
      </p:grpSp>
      <p:sp>
        <p:nvSpPr>
          <p:cNvPr id="2059" name="Rectangle 11"/>
          <p:cNvSpPr>
            <a:spLocks noChangeArrowheads="1"/>
          </p:cNvSpPr>
          <p:nvPr/>
        </p:nvSpPr>
        <p:spPr bwMode="auto">
          <a:xfrm>
            <a:off x="2057400" y="5210175"/>
            <a:ext cx="5491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l-GR" sz="3200" b="1" i="1" dirty="0">
                <a:solidFill>
                  <a:schemeClr val="tx2"/>
                </a:solidFill>
                <a:effectLst>
                  <a:outerShdw blurRad="38100" dist="38100" dir="2700000" algn="tl">
                    <a:srgbClr val="C0C0C0"/>
                  </a:outerShdw>
                </a:effectLst>
                <a:cs typeface="Times New Roman" charset="0"/>
              </a:rPr>
              <a:t>Z. </a:t>
            </a:r>
            <a:r>
              <a:rPr lang="fr-FR" altLang="el-GR" sz="3200" b="1" i="1" dirty="0" err="1">
                <a:solidFill>
                  <a:schemeClr val="tx2"/>
                </a:solidFill>
                <a:effectLst>
                  <a:outerShdw blurRad="38100" dist="38100" dir="2700000" algn="tl">
                    <a:srgbClr val="C0C0C0"/>
                  </a:outerShdw>
                </a:effectLst>
                <a:cs typeface="Times New Roman" charset="0"/>
              </a:rPr>
              <a:t>Smyrnaiou</a:t>
            </a:r>
            <a:r>
              <a:rPr lang="fr-FR" altLang="el-GR" sz="3200" b="1" i="1" dirty="0">
                <a:solidFill>
                  <a:schemeClr val="tx2"/>
                </a:solidFill>
                <a:effectLst>
                  <a:outerShdw blurRad="38100" dist="38100" dir="2700000" algn="tl">
                    <a:srgbClr val="C0C0C0"/>
                  </a:outerShdw>
                </a:effectLst>
                <a:cs typeface="Times New Roman" charset="0"/>
              </a:rPr>
              <a:t> &amp; A. Weil-</a:t>
            </a:r>
            <a:r>
              <a:rPr lang="fr-FR" altLang="el-GR" sz="3200" b="1" i="1" dirty="0" err="1">
                <a:solidFill>
                  <a:schemeClr val="tx2"/>
                </a:solidFill>
                <a:effectLst>
                  <a:outerShdw blurRad="38100" dist="38100" dir="2700000" algn="tl">
                    <a:srgbClr val="C0C0C0"/>
                  </a:outerShdw>
                </a:effectLst>
                <a:cs typeface="Times New Roman" charset="0"/>
              </a:rPr>
              <a:t>Barais</a:t>
            </a:r>
            <a:endParaRPr lang="fr-FR" altLang="el-GR" sz="3200" b="1" i="1" dirty="0">
              <a:solidFill>
                <a:schemeClr val="tx2"/>
              </a:solidFill>
              <a:effectLst>
                <a:outerShdw blurRad="38100" dist="38100" dir="2700000" algn="tl">
                  <a:srgbClr val="C0C0C0"/>
                </a:outerShdw>
              </a:effectLst>
              <a:cs typeface="Times New Roman" charset="0"/>
            </a:endParaRPr>
          </a:p>
        </p:txBody>
      </p:sp>
      <p:pic>
        <p:nvPicPr>
          <p:cNvPr id="2060" name="Picture 12" descr="scan0001"/>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323528" y="0"/>
            <a:ext cx="2590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84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autoUpdateAnimBg="0"/>
      <p:bldP spid="20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0" y="0"/>
            <a:ext cx="9144000" cy="1295400"/>
          </a:xfrm>
          <a:solidFill>
            <a:srgbClr val="F8002F"/>
          </a:solidFill>
          <a:ln/>
        </p:spPr>
        <p:txBody>
          <a:bodyPr>
            <a:normAutofit fontScale="90000"/>
          </a:bodyPr>
          <a:lstStyle/>
          <a:p>
            <a:br>
              <a:rPr lang="en-GB" altLang="el-GR" sz="4000" b="1" dirty="0">
                <a:solidFill>
                  <a:schemeClr val="accent1"/>
                </a:solidFill>
                <a:effectLst>
                  <a:outerShdw blurRad="38100" dist="38100" dir="2700000" algn="tl">
                    <a:srgbClr val="000000"/>
                  </a:outerShdw>
                </a:effectLst>
                <a:latin typeface="Bookman Old Style" pitchFamily="18" charset="0"/>
                <a:cs typeface="Times New Roman" charset="0"/>
              </a:rPr>
            </a:br>
            <a:r>
              <a:rPr lang="en-GB" altLang="el-GR" sz="4000" b="1" dirty="0">
                <a:solidFill>
                  <a:schemeClr val="accent1"/>
                </a:solidFill>
                <a:effectLst>
                  <a:outerShdw blurRad="38100" dist="38100" dir="2700000" algn="tl">
                    <a:srgbClr val="000000"/>
                  </a:outerShdw>
                </a:effectLst>
                <a:latin typeface="Bookman Old Style" pitchFamily="18" charset="0"/>
                <a:cs typeface="Times New Roman" charset="0"/>
              </a:rPr>
              <a:t> </a:t>
            </a:r>
            <a:r>
              <a:rPr lang="el-GR" altLang="el-GR" sz="4000" b="1" dirty="0">
                <a:solidFill>
                  <a:schemeClr val="hlink"/>
                </a:solidFill>
                <a:latin typeface="Bookman Old Style" pitchFamily="18" charset="0"/>
                <a:cs typeface="Times New Roman" charset="0"/>
              </a:rPr>
              <a:t>Εννοιολογικός χάρτης της έννοιας μοντέλων </a:t>
            </a:r>
            <a:br>
              <a:rPr lang="fr-FR" altLang="el-GR" sz="4000" b="1" dirty="0">
                <a:solidFill>
                  <a:srgbClr val="33CCFF"/>
                </a:solidFill>
                <a:effectLst>
                  <a:outerShdw blurRad="38100" dist="38100" dir="2700000" algn="tl">
                    <a:srgbClr val="000000"/>
                  </a:outerShdw>
                </a:effectLst>
                <a:latin typeface="Bookman Old Style" pitchFamily="18" charset="0"/>
              </a:rPr>
            </a:br>
            <a:endParaRPr lang="fr-FR" altLang="el-GR" sz="4000" b="1" dirty="0">
              <a:solidFill>
                <a:srgbClr val="33CCFF"/>
              </a:solidFill>
              <a:effectLst>
                <a:outerShdw blurRad="38100" dist="38100" dir="2700000" algn="tl">
                  <a:srgbClr val="000000"/>
                </a:outerShdw>
              </a:effectLst>
              <a:latin typeface="Bookman Old Style" pitchFamily="18" charset="0"/>
            </a:endParaRPr>
          </a:p>
        </p:txBody>
      </p:sp>
      <p:sp>
        <p:nvSpPr>
          <p:cNvPr id="13323" name="AutoShape 11">
            <a:hlinkClick r:id="rId3" action="ppaction://hlinksldjump" highlightClick="1"/>
          </p:cNvPr>
          <p:cNvSpPr>
            <a:spLocks noChangeArrowheads="1"/>
          </p:cNvSpPr>
          <p:nvPr/>
        </p:nvSpPr>
        <p:spPr bwMode="auto">
          <a:xfrm>
            <a:off x="8229600" y="6172200"/>
            <a:ext cx="914400" cy="6858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3324" name="Picture 12" descr="C:\PROGRA~1\Wanadoo\Utilisateur1\Roula\thèse\Images_thèse\Mod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63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l'homme cogni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Image result for l'homme cognit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1018256"/>
            <a:ext cx="3116120" cy="3991056"/>
          </a:xfrm>
          <a:prstGeom prst="rect">
            <a:avLst/>
          </a:prstGeom>
        </p:spPr>
      </p:pic>
      <p:sp>
        <p:nvSpPr>
          <p:cNvPr id="6" name="AutoShape 6" descr="Image result for scheme vergnau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Image result for scheme vergnau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617538"/>
            <a:ext cx="4945174" cy="4792493"/>
          </a:xfrm>
          <a:prstGeom prst="rect">
            <a:avLst/>
          </a:prstGeom>
        </p:spPr>
      </p:pic>
      <p:sp>
        <p:nvSpPr>
          <p:cNvPr id="9" name="Ορθογώνιο 8"/>
          <p:cNvSpPr/>
          <p:nvPr/>
        </p:nvSpPr>
        <p:spPr>
          <a:xfrm>
            <a:off x="5076056" y="5661248"/>
            <a:ext cx="3064685" cy="369332"/>
          </a:xfrm>
          <a:prstGeom prst="rect">
            <a:avLst/>
          </a:prstGeom>
        </p:spPr>
        <p:txBody>
          <a:bodyPr wrap="none">
            <a:spAutoFit/>
          </a:bodyPr>
          <a:lstStyle/>
          <a:p>
            <a:r>
              <a:rPr lang="en-US"/>
              <a:t>Le “scheme”  Gerard Vergnaud</a:t>
            </a:r>
            <a:endParaRPr lang="el-GR" dirty="0"/>
          </a:p>
        </p:txBody>
      </p:sp>
    </p:spTree>
    <p:extLst>
      <p:ext uri="{BB962C8B-B14F-4D97-AF65-F5344CB8AC3E}">
        <p14:creationId xmlns:p14="http://schemas.microsoft.com/office/powerpoint/2010/main" val="142689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p:cNvSpPr>
            <a:spLocks noGrp="1"/>
          </p:cNvSpPr>
          <p:nvPr>
            <p:ph type="title"/>
          </p:nvPr>
        </p:nvSpPr>
        <p:spPr>
          <a:xfrm>
            <a:off x="476250" y="640823"/>
            <a:ext cx="2563994" cy="5583148"/>
          </a:xfrm>
        </p:spPr>
        <p:txBody>
          <a:bodyPr anchor="ctr">
            <a:normAutofit/>
          </a:bodyPr>
          <a:lstStyle/>
          <a:p>
            <a:pPr>
              <a:lnSpc>
                <a:spcPct val="90000"/>
              </a:lnSpc>
            </a:pPr>
            <a:r>
              <a:rPr lang="el-GR" sz="3300" b="1"/>
              <a:t>Η έκκληση για μια νέα προσέγγιση της διδασκαλίας και της μάθησης είναι ένα κρίσιμο ζήτημα 
</a:t>
            </a:r>
            <a:endParaRPr lang="el-GR" sz="3300"/>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Image result for l'homme cogni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Image result for l'homme cognit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Image result for scheme vergnau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Image result for scheme vergnau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aphicFrame>
        <p:nvGraphicFramePr>
          <p:cNvPr id="12" name="Θέση περιεχομένου 9">
            <a:extLst>
              <a:ext uri="{FF2B5EF4-FFF2-40B4-BE49-F238E27FC236}">
                <a16:creationId xmlns:a16="http://schemas.microsoft.com/office/drawing/2014/main" id="{02B56102-867F-41FF-A134-87781530773C}"/>
              </a:ext>
            </a:extLst>
          </p:cNvPr>
          <p:cNvGraphicFramePr>
            <a:graphicFrameLocks noGrp="1"/>
          </p:cNvGraphicFramePr>
          <p:nvPr>
            <p:ph idx="1"/>
            <p:extLst>
              <p:ext uri="{D42A27DB-BD31-4B8C-83A1-F6EECF244321}">
                <p14:modId xmlns:p14="http://schemas.microsoft.com/office/powerpoint/2010/main" val="331323025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65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p:cNvSpPr>
            <a:spLocks noGrp="1"/>
          </p:cNvSpPr>
          <p:nvPr>
            <p:ph type="title"/>
          </p:nvPr>
        </p:nvSpPr>
        <p:spPr>
          <a:xfrm>
            <a:off x="350041" y="586855"/>
            <a:ext cx="2401025" cy="5362425"/>
          </a:xfrm>
        </p:spPr>
        <p:txBody>
          <a:bodyPr anchor="b">
            <a:normAutofit fontScale="90000"/>
          </a:bodyPr>
          <a:lstStyle/>
          <a:p>
            <a:pPr algn="r"/>
            <a:r>
              <a:rPr lang="en-US" sz="3500" b="1" dirty="0">
                <a:solidFill>
                  <a:srgbClr val="FFFFFF"/>
                </a:solidFill>
              </a:rPr>
              <a:t>The Brain-Targeted Teaching (BTT) model</a:t>
            </a:r>
            <a:br>
              <a:rPr lang="el-GR" sz="3500" b="1" dirty="0">
                <a:solidFill>
                  <a:srgbClr val="FFFFFF"/>
                </a:solidFill>
              </a:rPr>
            </a:br>
            <a:r>
              <a:rPr lang="el-GR" sz="3500" b="1" dirty="0" err="1">
                <a:solidFill>
                  <a:srgbClr val="FFFFFF"/>
                </a:solidFill>
              </a:rPr>
              <a:t>Μοντ</a:t>
            </a:r>
            <a:r>
              <a:rPr lang="en-US" sz="3500" b="1" dirty="0" err="1">
                <a:solidFill>
                  <a:srgbClr val="FFFFFF"/>
                </a:solidFill>
              </a:rPr>
              <a:t>έ</a:t>
            </a:r>
            <a:r>
              <a:rPr lang="el-GR" sz="3500" b="1" dirty="0" err="1">
                <a:solidFill>
                  <a:srgbClr val="FFFFFF"/>
                </a:solidFill>
              </a:rPr>
              <a:t>λο</a:t>
            </a:r>
            <a:r>
              <a:rPr lang="el-GR" sz="3500" b="1" dirty="0">
                <a:solidFill>
                  <a:srgbClr val="FFFFFF"/>
                </a:solidFill>
              </a:rPr>
              <a:t> </a:t>
            </a:r>
            <a:r>
              <a:rPr lang="el-GR" sz="3500" b="1" dirty="0" err="1">
                <a:solidFill>
                  <a:srgbClr val="FFFFFF"/>
                </a:solidFill>
              </a:rPr>
              <a:t>Στοχευμένης</a:t>
            </a:r>
            <a:r>
              <a:rPr lang="el-GR" sz="3500" b="1" dirty="0">
                <a:solidFill>
                  <a:srgbClr val="FFFFFF"/>
                </a:solidFill>
              </a:rPr>
              <a:t> στον Εγκέφαλο Διδασκαλίας </a:t>
            </a:r>
            <a:r>
              <a:rPr lang="en-US" sz="3500" b="1" dirty="0">
                <a:solidFill>
                  <a:srgbClr val="FFFFFF"/>
                </a:solidFill>
              </a:rPr>
              <a:t> </a:t>
            </a:r>
            <a:endParaRPr lang="el-GR" sz="3500" b="1" dirty="0">
              <a:solidFill>
                <a:srgbClr val="FFFFFF"/>
              </a:solidFill>
            </a:endParaRPr>
          </a:p>
        </p:txBody>
      </p:sp>
      <p:sp>
        <p:nvSpPr>
          <p:cNvPr id="10" name="Θέση περιεχομένου 9"/>
          <p:cNvSpPr>
            <a:spLocks noGrp="1"/>
          </p:cNvSpPr>
          <p:nvPr>
            <p:ph idx="1"/>
          </p:nvPr>
        </p:nvSpPr>
        <p:spPr>
          <a:xfrm>
            <a:off x="3607694" y="649480"/>
            <a:ext cx="4916510" cy="5546047"/>
          </a:xfrm>
        </p:spPr>
        <p:txBody>
          <a:bodyPr anchor="ctr">
            <a:normAutofit/>
          </a:bodyPr>
          <a:lstStyle/>
          <a:p>
            <a:r>
              <a:rPr lang="el-GR" sz="1700" dirty="0"/>
              <a:t>Το μοντέλο  </a:t>
            </a:r>
            <a:r>
              <a:rPr lang="el-GR" sz="1700" dirty="0" err="1"/>
              <a:t>στοχευμένης</a:t>
            </a:r>
            <a:r>
              <a:rPr lang="el-GR" sz="1700" dirty="0"/>
              <a:t>  στον εγκέφαλο διδασκαλίας </a:t>
            </a:r>
            <a:r>
              <a:rPr lang="en-US" sz="1700" dirty="0"/>
              <a:t>(BTT) model (Hardiman, 2003; 2012; </a:t>
            </a:r>
            <a:r>
              <a:rPr lang="en-US" sz="1700" dirty="0">
                <a:hlinkClick r:id="rId2"/>
              </a:rPr>
              <a:t>www.braintargetedteaching.org</a:t>
            </a:r>
            <a:r>
              <a:rPr lang="en-US" sz="1700" dirty="0"/>
              <a:t>) </a:t>
            </a:r>
            <a:r>
              <a:rPr lang="el-GR" sz="1700" dirty="0"/>
              <a:t>είναι ένα ενοποιημένο παιδαγωγικό πλαίσιο που έχει ως στόχο να παρέχει στους εκπαιδευτικούς ένα συνεκτικό, χρησιμοποιήσιμο μοντέλο αποτελεσματικής διδασκαλίας για περαιτέρω παιδαγωγικούς στόχους, συμπεριλαμβανομένης της ανάπτυξης δεξιοτήτων του 21ου αιώνα, έτσι ώστε όλοι οι μαθητές να μπορούν να γίνουν δημιουργικοί και καινοτόμοι στοχαστές και εκπαιδευόμενοι</a:t>
            </a:r>
            <a:r>
              <a:rPr lang="en-US" sz="1700" dirty="0"/>
              <a:t> (Rinne, 2011).</a:t>
            </a:r>
          </a:p>
          <a:p>
            <a:r>
              <a:rPr lang="el-GR" sz="1700" dirty="0"/>
              <a:t>Το μοντέλο </a:t>
            </a:r>
            <a:r>
              <a:rPr lang="en-US" sz="1700" dirty="0"/>
              <a:t>BTT </a:t>
            </a:r>
            <a:r>
              <a:rPr lang="el-GR" sz="1700" dirty="0"/>
              <a:t>ως συνεκτικό παιδαγωγικό πλαίσιο που υποστηρίζει την εφαρμογή των κοινών βασικών κρατικών προτύπων και του πεδίου εφαρμογής και ακολουθιών του προγράμματος σπουδών· Είναι το «πώς» της διδασκαλίας (διδασκαλία) που υποστηρίζει το «τι» της διδασκαλίας (πρότυπα και περιεχόμενο). </a:t>
            </a:r>
          </a:p>
        </p:txBody>
      </p:sp>
      <p:sp>
        <p:nvSpPr>
          <p:cNvPr id="2" name="AutoShape 2" descr="Image result for l'homme cogni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Image result for l'homme cognit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Image result for scheme vergnau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Image result for scheme vergnau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04309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design process ppt\pptbackrou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04335" y="2318460"/>
            <a:ext cx="2157938" cy="2154683"/>
          </a:xfrm>
          <a:custGeom>
            <a:avLst/>
            <a:gdLst>
              <a:gd name="connsiteX0" fmla="*/ 0 w 2157938"/>
              <a:gd name="connsiteY0" fmla="*/ 1077342 h 2154683"/>
              <a:gd name="connsiteX1" fmla="*/ 1078969 w 2157938"/>
              <a:gd name="connsiteY1" fmla="*/ 0 h 2154683"/>
              <a:gd name="connsiteX2" fmla="*/ 2157938 w 2157938"/>
              <a:gd name="connsiteY2" fmla="*/ 1077342 h 2154683"/>
              <a:gd name="connsiteX3" fmla="*/ 1078969 w 2157938"/>
              <a:gd name="connsiteY3" fmla="*/ 2154684 h 2154683"/>
              <a:gd name="connsiteX4" fmla="*/ 0 w 2157938"/>
              <a:gd name="connsiteY4" fmla="*/ 1077342 h 21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938" h="2154683">
                <a:moveTo>
                  <a:pt x="0" y="1077342"/>
                </a:moveTo>
                <a:cubicBezTo>
                  <a:pt x="0" y="482342"/>
                  <a:pt x="483071" y="0"/>
                  <a:pt x="1078969" y="0"/>
                </a:cubicBezTo>
                <a:cubicBezTo>
                  <a:pt x="1674867" y="0"/>
                  <a:pt x="2157938" y="482342"/>
                  <a:pt x="2157938" y="1077342"/>
                </a:cubicBezTo>
                <a:cubicBezTo>
                  <a:pt x="2157938" y="1672342"/>
                  <a:pt x="1674867" y="2154684"/>
                  <a:pt x="1078969" y="2154684"/>
                </a:cubicBezTo>
                <a:cubicBezTo>
                  <a:pt x="483071" y="2154684"/>
                  <a:pt x="0" y="1672342"/>
                  <a:pt x="0" y="1077342"/>
                </a:cubicBez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363013" tIns="362536" rIns="363013" bIns="362536" numCol="1" spcCol="1270" anchor="ctr" anchorCtr="0">
            <a:noAutofit/>
          </a:bodyPr>
          <a:lstStyle/>
          <a:p>
            <a:pPr lvl="0" algn="ctr" defTabSz="1644650">
              <a:lnSpc>
                <a:spcPct val="90000"/>
              </a:lnSpc>
              <a:spcBef>
                <a:spcPct val="0"/>
              </a:spcBef>
              <a:spcAft>
                <a:spcPct val="35000"/>
              </a:spcAft>
            </a:pPr>
            <a:r>
              <a:rPr lang="en-US" sz="2800" b="1" dirty="0"/>
              <a:t>Brain-Targeted Teaching Model </a:t>
            </a:r>
            <a:endParaRPr lang="el-GR" sz="2800" kern="1200" dirty="0">
              <a:latin typeface="Century Gothic" pitchFamily="34" charset="0"/>
            </a:endParaRPr>
          </a:p>
        </p:txBody>
      </p:sp>
      <p:sp>
        <p:nvSpPr>
          <p:cNvPr id="6" name="Block Arc 5"/>
          <p:cNvSpPr/>
          <p:nvPr/>
        </p:nvSpPr>
        <p:spPr>
          <a:xfrm>
            <a:off x="-2476348" y="731510"/>
            <a:ext cx="5975653" cy="5541091"/>
          </a:xfrm>
          <a:prstGeom prst="blockArc">
            <a:avLst>
              <a:gd name="adj1" fmla="val 16509444"/>
              <a:gd name="adj2" fmla="val 5088054"/>
              <a:gd name="adj3" fmla="val 5240"/>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Oval 7"/>
          <p:cNvSpPr/>
          <p:nvPr/>
        </p:nvSpPr>
        <p:spPr>
          <a:xfrm>
            <a:off x="0" y="83428"/>
            <a:ext cx="1608537" cy="1608201"/>
          </a:xfrm>
          <a:prstGeom prst="ellipse">
            <a:avLst/>
          </a:prstGeom>
          <a: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l="-1000" r="-1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0" name="Freeform 9"/>
          <p:cNvSpPr/>
          <p:nvPr/>
        </p:nvSpPr>
        <p:spPr>
          <a:xfrm>
            <a:off x="4283965" y="2420888"/>
            <a:ext cx="4713218" cy="1467547"/>
          </a:xfrm>
          <a:custGeom>
            <a:avLst/>
            <a:gdLst>
              <a:gd name="connsiteX0" fmla="*/ 0 w 4713218"/>
              <a:gd name="connsiteY0" fmla="*/ 244596 h 1467547"/>
              <a:gd name="connsiteX1" fmla="*/ 244596 w 4713218"/>
              <a:gd name="connsiteY1" fmla="*/ 0 h 1467547"/>
              <a:gd name="connsiteX2" fmla="*/ 4468622 w 4713218"/>
              <a:gd name="connsiteY2" fmla="*/ 0 h 1467547"/>
              <a:gd name="connsiteX3" fmla="*/ 4713218 w 4713218"/>
              <a:gd name="connsiteY3" fmla="*/ 244596 h 1467547"/>
              <a:gd name="connsiteX4" fmla="*/ 4713218 w 4713218"/>
              <a:gd name="connsiteY4" fmla="*/ 1222951 h 1467547"/>
              <a:gd name="connsiteX5" fmla="*/ 4468622 w 4713218"/>
              <a:gd name="connsiteY5" fmla="*/ 1467547 h 1467547"/>
              <a:gd name="connsiteX6" fmla="*/ 244596 w 4713218"/>
              <a:gd name="connsiteY6" fmla="*/ 1467547 h 1467547"/>
              <a:gd name="connsiteX7" fmla="*/ 0 w 4713218"/>
              <a:gd name="connsiteY7" fmla="*/ 1222951 h 1467547"/>
              <a:gd name="connsiteX8" fmla="*/ 0 w 4713218"/>
              <a:gd name="connsiteY8" fmla="*/ 244596 h 1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3218" h="1467547">
                <a:moveTo>
                  <a:pt x="0" y="244596"/>
                </a:moveTo>
                <a:cubicBezTo>
                  <a:pt x="0" y="109509"/>
                  <a:pt x="109509" y="0"/>
                  <a:pt x="244596" y="0"/>
                </a:cubicBezTo>
                <a:lnTo>
                  <a:pt x="4468622" y="0"/>
                </a:lnTo>
                <a:cubicBezTo>
                  <a:pt x="4603709" y="0"/>
                  <a:pt x="4713218" y="109509"/>
                  <a:pt x="4713218" y="244596"/>
                </a:cubicBezTo>
                <a:lnTo>
                  <a:pt x="4713218" y="1222951"/>
                </a:lnTo>
                <a:cubicBezTo>
                  <a:pt x="4713218" y="1358038"/>
                  <a:pt x="4603709" y="1467547"/>
                  <a:pt x="4468622" y="1467547"/>
                </a:cubicBezTo>
                <a:lnTo>
                  <a:pt x="244596" y="1467547"/>
                </a:lnTo>
                <a:cubicBezTo>
                  <a:pt x="109509" y="1467547"/>
                  <a:pt x="0" y="1358038"/>
                  <a:pt x="0" y="1222951"/>
                </a:cubicBezTo>
                <a:lnTo>
                  <a:pt x="0" y="244596"/>
                </a:lnTo>
                <a:close/>
              </a:path>
            </a:pathLst>
          </a:custGeom>
        </p:spPr>
        <p:style>
          <a:lnRef idx="1">
            <a:schemeClr val="accent1"/>
          </a:lnRef>
          <a:fillRef idx="3">
            <a:schemeClr val="accent1"/>
          </a:fillRef>
          <a:effectRef idx="2">
            <a:schemeClr val="accent1"/>
          </a:effectRef>
          <a:fontRef idx="minor">
            <a:schemeClr val="tx1">
              <a:hueOff val="0"/>
              <a:satOff val="0"/>
              <a:lumOff val="0"/>
              <a:alphaOff val="0"/>
            </a:schemeClr>
          </a:fontRef>
        </p:style>
        <p:txBody>
          <a:bodyPr spcFirstLastPara="0" vert="horz" wrap="square" lIns="97040" tIns="97040" rIns="97040" bIns="97040" numCol="1" spcCol="1270" anchor="ctr" anchorCtr="0">
            <a:noAutofit/>
          </a:bodyPr>
          <a:lstStyle/>
          <a:p>
            <a:pPr lvl="0" algn="just" defTabSz="889000">
              <a:lnSpc>
                <a:spcPct val="90000"/>
              </a:lnSpc>
              <a:spcBef>
                <a:spcPct val="0"/>
              </a:spcBef>
              <a:spcAft>
                <a:spcPct val="10000"/>
              </a:spcAft>
            </a:pPr>
            <a:r>
              <a:rPr lang="el-GR" sz="2400" b="1" dirty="0">
                <a:solidFill>
                  <a:schemeClr val="bg1"/>
                </a:solidFill>
              </a:rPr>
              <a:t>(3) Σχεδιασμός της μαθησιακής εμπειρίας (4) Διδασκαλία για την γνώση του περιεχομένου, των δεξιοτήτων και των εννοιών</a:t>
            </a:r>
          </a:p>
        </p:txBody>
      </p:sp>
      <p:sp>
        <p:nvSpPr>
          <p:cNvPr id="11" name="Oval 10"/>
          <p:cNvSpPr/>
          <p:nvPr/>
        </p:nvSpPr>
        <p:spPr>
          <a:xfrm>
            <a:off x="1650268" y="875520"/>
            <a:ext cx="1608537" cy="1608201"/>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2" name="Freeform 11"/>
          <p:cNvSpPr/>
          <p:nvPr/>
        </p:nvSpPr>
        <p:spPr>
          <a:xfrm>
            <a:off x="3707907" y="1052740"/>
            <a:ext cx="5319462" cy="1268717"/>
          </a:xfrm>
          <a:custGeom>
            <a:avLst/>
            <a:gdLst>
              <a:gd name="connsiteX0" fmla="*/ 0 w 5319462"/>
              <a:gd name="connsiteY0" fmla="*/ 211457 h 1268717"/>
              <a:gd name="connsiteX1" fmla="*/ 211457 w 5319462"/>
              <a:gd name="connsiteY1" fmla="*/ 0 h 1268717"/>
              <a:gd name="connsiteX2" fmla="*/ 5108005 w 5319462"/>
              <a:gd name="connsiteY2" fmla="*/ 0 h 1268717"/>
              <a:gd name="connsiteX3" fmla="*/ 5319462 w 5319462"/>
              <a:gd name="connsiteY3" fmla="*/ 211457 h 1268717"/>
              <a:gd name="connsiteX4" fmla="*/ 5319462 w 5319462"/>
              <a:gd name="connsiteY4" fmla="*/ 1057260 h 1268717"/>
              <a:gd name="connsiteX5" fmla="*/ 5108005 w 5319462"/>
              <a:gd name="connsiteY5" fmla="*/ 1268717 h 1268717"/>
              <a:gd name="connsiteX6" fmla="*/ 211457 w 5319462"/>
              <a:gd name="connsiteY6" fmla="*/ 1268717 h 1268717"/>
              <a:gd name="connsiteX7" fmla="*/ 0 w 5319462"/>
              <a:gd name="connsiteY7" fmla="*/ 1057260 h 1268717"/>
              <a:gd name="connsiteX8" fmla="*/ 0 w 5319462"/>
              <a:gd name="connsiteY8" fmla="*/ 211457 h 126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9462" h="1268717">
                <a:moveTo>
                  <a:pt x="0" y="211457"/>
                </a:moveTo>
                <a:cubicBezTo>
                  <a:pt x="0" y="94673"/>
                  <a:pt x="94673" y="0"/>
                  <a:pt x="211457" y="0"/>
                </a:cubicBezTo>
                <a:lnTo>
                  <a:pt x="5108005" y="0"/>
                </a:lnTo>
                <a:cubicBezTo>
                  <a:pt x="5224789" y="0"/>
                  <a:pt x="5319462" y="94673"/>
                  <a:pt x="5319462" y="211457"/>
                </a:cubicBezTo>
                <a:lnTo>
                  <a:pt x="5319462" y="1057260"/>
                </a:lnTo>
                <a:cubicBezTo>
                  <a:pt x="5319462" y="1174044"/>
                  <a:pt x="5224789" y="1268717"/>
                  <a:pt x="5108005" y="1268717"/>
                </a:cubicBezTo>
                <a:lnTo>
                  <a:pt x="211457" y="1268717"/>
                </a:lnTo>
                <a:cubicBezTo>
                  <a:pt x="94673" y="1268717"/>
                  <a:pt x="0" y="1174044"/>
                  <a:pt x="0" y="1057260"/>
                </a:cubicBezTo>
                <a:lnTo>
                  <a:pt x="0" y="211457"/>
                </a:lnTo>
                <a:close/>
              </a:path>
            </a:pathLst>
          </a:custGeom>
        </p:spPr>
        <p:style>
          <a:lnRef idx="1">
            <a:schemeClr val="accent1"/>
          </a:lnRef>
          <a:fillRef idx="3">
            <a:schemeClr val="accent1"/>
          </a:fillRef>
          <a:effectRef idx="2">
            <a:schemeClr val="accent1"/>
          </a:effectRef>
          <a:fontRef idx="minor">
            <a:schemeClr val="tx1">
              <a:hueOff val="0"/>
              <a:satOff val="0"/>
              <a:lumOff val="0"/>
              <a:alphaOff val="0"/>
            </a:schemeClr>
          </a:fontRef>
        </p:style>
        <p:txBody>
          <a:bodyPr spcFirstLastPara="0" vert="horz" wrap="square" lIns="87334" tIns="87334" rIns="87334" bIns="87334" numCol="1" spcCol="1270" anchor="ctr" anchorCtr="0">
            <a:noAutofit/>
          </a:bodyPr>
          <a:lstStyle/>
          <a:p>
            <a:pPr lvl="0" defTabSz="889000">
              <a:lnSpc>
                <a:spcPct val="90000"/>
              </a:lnSpc>
              <a:spcBef>
                <a:spcPct val="0"/>
              </a:spcBef>
              <a:spcAft>
                <a:spcPct val="10000"/>
              </a:spcAft>
            </a:pPr>
            <a:r>
              <a:rPr lang="en-US" sz="2800" b="1" dirty="0">
                <a:solidFill>
                  <a:schemeClr val="bg1"/>
                </a:solidFill>
              </a:rPr>
              <a:t>(2) </a:t>
            </a:r>
            <a:r>
              <a:rPr lang="el-GR" sz="2800" b="1" dirty="0">
                <a:solidFill>
                  <a:schemeClr val="bg1"/>
                </a:solidFill>
              </a:rPr>
              <a:t>Δημιουργία του περιβάλλοντος φυσικής μάθησης</a:t>
            </a:r>
            <a:endParaRPr lang="el-GR" sz="2800" b="1" kern="1200" dirty="0">
              <a:solidFill>
                <a:schemeClr val="bg1"/>
              </a:solidFill>
              <a:latin typeface="Century Gothic" pitchFamily="34" charset="0"/>
            </a:endParaRPr>
          </a:p>
        </p:txBody>
      </p:sp>
      <p:sp>
        <p:nvSpPr>
          <p:cNvPr id="13" name="Oval 12"/>
          <p:cNvSpPr/>
          <p:nvPr/>
        </p:nvSpPr>
        <p:spPr>
          <a:xfrm>
            <a:off x="2514349" y="2387690"/>
            <a:ext cx="1608537" cy="1608201"/>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4" name="Freeform 13"/>
          <p:cNvSpPr/>
          <p:nvPr/>
        </p:nvSpPr>
        <p:spPr>
          <a:xfrm>
            <a:off x="3275850" y="16379"/>
            <a:ext cx="5418058" cy="971780"/>
          </a:xfrm>
          <a:custGeom>
            <a:avLst/>
            <a:gdLst>
              <a:gd name="connsiteX0" fmla="*/ 0 w 5418058"/>
              <a:gd name="connsiteY0" fmla="*/ 161963 h 971780"/>
              <a:gd name="connsiteX1" fmla="*/ 161963 w 5418058"/>
              <a:gd name="connsiteY1" fmla="*/ 0 h 971780"/>
              <a:gd name="connsiteX2" fmla="*/ 5256095 w 5418058"/>
              <a:gd name="connsiteY2" fmla="*/ 0 h 971780"/>
              <a:gd name="connsiteX3" fmla="*/ 5418058 w 5418058"/>
              <a:gd name="connsiteY3" fmla="*/ 161963 h 971780"/>
              <a:gd name="connsiteX4" fmla="*/ 5418058 w 5418058"/>
              <a:gd name="connsiteY4" fmla="*/ 809817 h 971780"/>
              <a:gd name="connsiteX5" fmla="*/ 5256095 w 5418058"/>
              <a:gd name="connsiteY5" fmla="*/ 971780 h 971780"/>
              <a:gd name="connsiteX6" fmla="*/ 161963 w 5418058"/>
              <a:gd name="connsiteY6" fmla="*/ 971780 h 971780"/>
              <a:gd name="connsiteX7" fmla="*/ 0 w 5418058"/>
              <a:gd name="connsiteY7" fmla="*/ 809817 h 971780"/>
              <a:gd name="connsiteX8" fmla="*/ 0 w 5418058"/>
              <a:gd name="connsiteY8" fmla="*/ 161963 h 97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058" h="971780">
                <a:moveTo>
                  <a:pt x="0" y="161963"/>
                </a:moveTo>
                <a:cubicBezTo>
                  <a:pt x="0" y="72513"/>
                  <a:pt x="72513" y="0"/>
                  <a:pt x="161963" y="0"/>
                </a:cubicBezTo>
                <a:lnTo>
                  <a:pt x="5256095" y="0"/>
                </a:lnTo>
                <a:cubicBezTo>
                  <a:pt x="5345545" y="0"/>
                  <a:pt x="5418058" y="72513"/>
                  <a:pt x="5418058" y="161963"/>
                </a:cubicBezTo>
                <a:lnTo>
                  <a:pt x="5418058" y="809817"/>
                </a:lnTo>
                <a:cubicBezTo>
                  <a:pt x="5418058" y="899267"/>
                  <a:pt x="5345545" y="971780"/>
                  <a:pt x="5256095" y="971780"/>
                </a:cubicBezTo>
                <a:lnTo>
                  <a:pt x="161963" y="971780"/>
                </a:lnTo>
                <a:cubicBezTo>
                  <a:pt x="72513" y="971780"/>
                  <a:pt x="0" y="899267"/>
                  <a:pt x="0" y="809817"/>
                </a:cubicBezTo>
                <a:lnTo>
                  <a:pt x="0" y="161963"/>
                </a:lnTo>
                <a:close/>
              </a:path>
            </a:pathLst>
          </a:custGeom>
        </p:spPr>
        <p:style>
          <a:lnRef idx="1">
            <a:schemeClr val="accent1"/>
          </a:lnRef>
          <a:fillRef idx="3">
            <a:schemeClr val="accent1"/>
          </a:fillRef>
          <a:effectRef idx="2">
            <a:schemeClr val="accent1"/>
          </a:effectRef>
          <a:fontRef idx="minor">
            <a:schemeClr val="tx1">
              <a:hueOff val="0"/>
              <a:satOff val="0"/>
              <a:lumOff val="0"/>
              <a:alphaOff val="0"/>
            </a:schemeClr>
          </a:fontRef>
        </p:style>
        <p:txBody>
          <a:bodyPr spcFirstLastPara="0" vert="horz" wrap="square" lIns="72837" tIns="72837" rIns="72837" bIns="72837" numCol="1" spcCol="1270" anchor="ctr" anchorCtr="0">
            <a:noAutofit/>
          </a:bodyPr>
          <a:lstStyle/>
          <a:p>
            <a:pPr lvl="0" defTabSz="889000">
              <a:lnSpc>
                <a:spcPct val="90000"/>
              </a:lnSpc>
              <a:spcBef>
                <a:spcPct val="0"/>
              </a:spcBef>
              <a:spcAft>
                <a:spcPct val="10000"/>
              </a:spcAft>
            </a:pPr>
            <a:r>
              <a:rPr lang="en-US" sz="2800" b="1" dirty="0">
                <a:solidFill>
                  <a:schemeClr val="bg1"/>
                </a:solidFill>
              </a:rPr>
              <a:t>(1) </a:t>
            </a:r>
            <a:r>
              <a:rPr lang="el-GR" sz="2400" b="1" dirty="0">
                <a:solidFill>
                  <a:schemeClr val="bg1"/>
                </a:solidFill>
              </a:rPr>
              <a:t>Καθιέρωση του συναισθηματικού κλίματος για μάθηση</a:t>
            </a:r>
            <a:endParaRPr lang="el-GR" sz="2400" b="1" kern="1200" dirty="0">
              <a:solidFill>
                <a:schemeClr val="bg1"/>
              </a:solidFill>
              <a:latin typeface="Century Gothic" pitchFamily="34" charset="0"/>
            </a:endParaRPr>
          </a:p>
        </p:txBody>
      </p:sp>
      <p:sp>
        <p:nvSpPr>
          <p:cNvPr id="15" name="Oval 14"/>
          <p:cNvSpPr/>
          <p:nvPr/>
        </p:nvSpPr>
        <p:spPr>
          <a:xfrm>
            <a:off x="1938293" y="4187882"/>
            <a:ext cx="1608537" cy="1608201"/>
          </a:xfrm>
          <a:prstGeom prst="ellipse">
            <a:avLst/>
          </a:prstGeom>
          <a:blipFill>
            <a:blip r:embed="rId6">
              <a:extLst>
                <a:ext uri="{28A0092B-C50C-407E-A947-70E740481C1C}">
                  <a14:useLocalDpi xmlns:a14="http://schemas.microsoft.com/office/drawing/2010/main" val="0"/>
                </a:ext>
              </a:extLst>
            </a:blip>
            <a:srcRect/>
            <a:stretch>
              <a:fillRect t="-2000" b="-2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6" name="Freeform 15"/>
          <p:cNvSpPr/>
          <p:nvPr/>
        </p:nvSpPr>
        <p:spPr>
          <a:xfrm>
            <a:off x="3995926" y="3977321"/>
            <a:ext cx="4734018" cy="1726593"/>
          </a:xfrm>
          <a:custGeom>
            <a:avLst/>
            <a:gdLst>
              <a:gd name="connsiteX0" fmla="*/ 0 w 4734018"/>
              <a:gd name="connsiteY0" fmla="*/ 287771 h 1726593"/>
              <a:gd name="connsiteX1" fmla="*/ 287771 w 4734018"/>
              <a:gd name="connsiteY1" fmla="*/ 0 h 1726593"/>
              <a:gd name="connsiteX2" fmla="*/ 4446247 w 4734018"/>
              <a:gd name="connsiteY2" fmla="*/ 0 h 1726593"/>
              <a:gd name="connsiteX3" fmla="*/ 4734018 w 4734018"/>
              <a:gd name="connsiteY3" fmla="*/ 287771 h 1726593"/>
              <a:gd name="connsiteX4" fmla="*/ 4734018 w 4734018"/>
              <a:gd name="connsiteY4" fmla="*/ 1438822 h 1726593"/>
              <a:gd name="connsiteX5" fmla="*/ 4446247 w 4734018"/>
              <a:gd name="connsiteY5" fmla="*/ 1726593 h 1726593"/>
              <a:gd name="connsiteX6" fmla="*/ 287771 w 4734018"/>
              <a:gd name="connsiteY6" fmla="*/ 1726593 h 1726593"/>
              <a:gd name="connsiteX7" fmla="*/ 0 w 4734018"/>
              <a:gd name="connsiteY7" fmla="*/ 1438822 h 1726593"/>
              <a:gd name="connsiteX8" fmla="*/ 0 w 4734018"/>
              <a:gd name="connsiteY8" fmla="*/ 287771 h 172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4018" h="1726593">
                <a:moveTo>
                  <a:pt x="0" y="287771"/>
                </a:moveTo>
                <a:cubicBezTo>
                  <a:pt x="0" y="128839"/>
                  <a:pt x="128839" y="0"/>
                  <a:pt x="287771" y="0"/>
                </a:cubicBezTo>
                <a:lnTo>
                  <a:pt x="4446247" y="0"/>
                </a:lnTo>
                <a:cubicBezTo>
                  <a:pt x="4605179" y="0"/>
                  <a:pt x="4734018" y="128839"/>
                  <a:pt x="4734018" y="287771"/>
                </a:cubicBezTo>
                <a:lnTo>
                  <a:pt x="4734018" y="1438822"/>
                </a:lnTo>
                <a:cubicBezTo>
                  <a:pt x="4734018" y="1597754"/>
                  <a:pt x="4605179" y="1726593"/>
                  <a:pt x="4446247" y="1726593"/>
                </a:cubicBezTo>
                <a:lnTo>
                  <a:pt x="287771" y="1726593"/>
                </a:lnTo>
                <a:cubicBezTo>
                  <a:pt x="128839" y="1726593"/>
                  <a:pt x="0" y="1597754"/>
                  <a:pt x="0" y="1438822"/>
                </a:cubicBezTo>
                <a:lnTo>
                  <a:pt x="0" y="287771"/>
                </a:lnTo>
                <a:close/>
              </a:path>
            </a:pathLst>
          </a:custGeom>
        </p:spPr>
        <p:style>
          <a:lnRef idx="1">
            <a:schemeClr val="accent1"/>
          </a:lnRef>
          <a:fillRef idx="3">
            <a:schemeClr val="accent1"/>
          </a:fillRef>
          <a:effectRef idx="2">
            <a:schemeClr val="accent1"/>
          </a:effectRef>
          <a:fontRef idx="minor">
            <a:schemeClr val="tx1">
              <a:hueOff val="0"/>
              <a:satOff val="0"/>
              <a:lumOff val="0"/>
              <a:alphaOff val="0"/>
            </a:schemeClr>
          </a:fontRef>
        </p:style>
        <p:txBody>
          <a:bodyPr spcFirstLastPara="0" vert="horz" wrap="square" lIns="109685" tIns="109685" rIns="109685" bIns="109685" numCol="1" spcCol="1270" anchor="ctr" anchorCtr="0">
            <a:noAutofit/>
          </a:bodyPr>
          <a:lstStyle/>
          <a:p>
            <a:pPr lvl="0" algn="just" defTabSz="889000">
              <a:lnSpc>
                <a:spcPct val="90000"/>
              </a:lnSpc>
              <a:spcBef>
                <a:spcPct val="0"/>
              </a:spcBef>
              <a:spcAft>
                <a:spcPct val="10000"/>
              </a:spcAft>
            </a:pPr>
            <a:r>
              <a:rPr lang="el-GR" sz="2000" dirty="0">
                <a:solidFill>
                  <a:schemeClr val="bg1"/>
                </a:solidFill>
              </a:rPr>
              <a:t>(</a:t>
            </a:r>
            <a:r>
              <a:rPr lang="el-GR" sz="2400" b="1" dirty="0">
                <a:solidFill>
                  <a:schemeClr val="bg1"/>
                </a:solidFill>
              </a:rPr>
              <a:t>5) Διδασκαλία για την επέκταση και εφαρμογή της γνώσης – δημιουργικότητα και καινοτομία στην εκπαίδευση</a:t>
            </a:r>
            <a:endParaRPr lang="el-GR" sz="2800" b="1" dirty="0">
              <a:solidFill>
                <a:schemeClr val="bg1"/>
              </a:solidFill>
            </a:endParaRPr>
          </a:p>
        </p:txBody>
      </p:sp>
      <p:sp>
        <p:nvSpPr>
          <p:cNvPr id="7" name="Oval 6"/>
          <p:cNvSpPr/>
          <p:nvPr/>
        </p:nvSpPr>
        <p:spPr>
          <a:xfrm>
            <a:off x="323528" y="5221444"/>
            <a:ext cx="1608537" cy="1608201"/>
          </a:xfrm>
          <a:prstGeom prst="ellipse">
            <a:avLst/>
          </a:prstGeom>
          <a:blipFill>
            <a:blip r:embed="rId7"/>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TextBox 8"/>
          <p:cNvSpPr txBox="1"/>
          <p:nvPr/>
        </p:nvSpPr>
        <p:spPr>
          <a:xfrm>
            <a:off x="3419872" y="5779655"/>
            <a:ext cx="4536504" cy="1055608"/>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just"/>
            <a:r>
              <a:rPr lang="el-GR" sz="2800" b="1" dirty="0">
                <a:solidFill>
                  <a:schemeClr val="bg1"/>
                </a:solidFill>
              </a:rPr>
              <a:t>(6) Αξιολόγηση της μάθησης
</a:t>
            </a:r>
          </a:p>
        </p:txBody>
      </p:sp>
    </p:spTree>
    <p:extLst>
      <p:ext uri="{BB962C8B-B14F-4D97-AF65-F5344CB8AC3E}">
        <p14:creationId xmlns:p14="http://schemas.microsoft.com/office/powerpoint/2010/main" val="26214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11">
            <a:extLst>
              <a:ext uri="{FF2B5EF4-FFF2-40B4-BE49-F238E27FC236}">
                <a16:creationId xmlns:a16="http://schemas.microsoft.com/office/drawing/2014/main" id="{0CCEBFF9-B51A-47D8-8ED4-2CE409741A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w="9525">
            <a:noFill/>
            <a:miter lim="800000"/>
            <a:headEnd/>
            <a:tailEnd/>
          </a:ln>
        </p:spPr>
      </p:pic>
    </p:spTree>
    <p:extLst>
      <p:ext uri="{BB962C8B-B14F-4D97-AF65-F5344CB8AC3E}">
        <p14:creationId xmlns:p14="http://schemas.microsoft.com/office/powerpoint/2010/main" val="176330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Τίτλος 3"/>
          <p:cNvSpPr>
            <a:spLocks noGrp="1"/>
          </p:cNvSpPr>
          <p:nvPr>
            <p:ph type="title"/>
          </p:nvPr>
        </p:nvSpPr>
        <p:spPr>
          <a:xfrm>
            <a:off x="603504" y="1412489"/>
            <a:ext cx="2153321" cy="2156621"/>
          </a:xfrm>
        </p:spPr>
        <p:txBody>
          <a:bodyPr anchor="t">
            <a:normAutofit/>
          </a:bodyPr>
          <a:lstStyle/>
          <a:p>
            <a:pPr>
              <a:lnSpc>
                <a:spcPct val="90000"/>
              </a:lnSpc>
            </a:pPr>
            <a:r>
              <a:rPr lang="el-GR" sz="1700" b="1">
                <a:solidFill>
                  <a:srgbClr val="FFFFFF"/>
                </a:solidFill>
              </a:rPr>
              <a:t>Πληροφορίες από τις νευρο- και γνωστικές επιστήμες που πρέπει να γνωρίζουν οι εκπαιδευτικοί
</a:t>
            </a:r>
          </a:p>
        </p:txBody>
      </p:sp>
      <p:sp>
        <p:nvSpPr>
          <p:cNvPr id="10" name="Θέση περιεχομένου 4"/>
          <p:cNvSpPr>
            <a:spLocks noGrp="1"/>
          </p:cNvSpPr>
          <p:nvPr>
            <p:ph sz="half" idx="1"/>
          </p:nvPr>
        </p:nvSpPr>
        <p:spPr>
          <a:xfrm>
            <a:off x="3393573" y="1412488"/>
            <a:ext cx="2194560" cy="4363844"/>
          </a:xfrm>
        </p:spPr>
        <p:txBody>
          <a:bodyPr>
            <a:normAutofit/>
          </a:bodyPr>
          <a:lstStyle/>
          <a:p>
            <a:r>
              <a:rPr lang="el-GR" sz="1700" dirty="0"/>
              <a:t> Γενικά θέματα από τις νευρολογικές και γνωστικές επιστήμες που θα πρέπει να ενημερώνονται
Διδακτική πρακτική, και διαλύει κάποια κοινή εσφαλμένη εφαρμογή της έρευνας γνωστή ως "</a:t>
            </a:r>
            <a:r>
              <a:rPr lang="el-GR" sz="1700" dirty="0" err="1"/>
              <a:t>νευρομύθους</a:t>
            </a:r>
            <a:r>
              <a:rPr lang="el-GR" sz="1700" dirty="0"/>
              <a:t>".</a:t>
            </a:r>
          </a:p>
        </p:txBody>
      </p:sp>
      <p:sp>
        <p:nvSpPr>
          <p:cNvPr id="6" name="Θέση περιεχομένου 5"/>
          <p:cNvSpPr>
            <a:spLocks noGrp="1"/>
          </p:cNvSpPr>
          <p:nvPr>
            <p:ph sz="half" idx="2"/>
          </p:nvPr>
        </p:nvSpPr>
        <p:spPr>
          <a:xfrm>
            <a:off x="5588133" y="764704"/>
            <a:ext cx="2945130" cy="5184575"/>
          </a:xfrm>
        </p:spPr>
        <p:txBody>
          <a:bodyPr>
            <a:noAutofit/>
          </a:bodyPr>
          <a:lstStyle/>
          <a:p>
            <a:pPr lvl="0">
              <a:lnSpc>
                <a:spcPct val="90000"/>
              </a:lnSpc>
            </a:pPr>
            <a:r>
              <a:rPr lang="el-GR" sz="1600" dirty="0"/>
              <a:t>Χρησιμοποιούμε μόνο το 10% του εγκεφάλου μας (χρησιμοποιούμε όλο τον εγκέφαλό μας - </a:t>
            </a:r>
            <a:r>
              <a:rPr lang="el-GR" sz="1600" dirty="0" err="1"/>
              <a:t>γι</a:t>
            </a:r>
            <a:r>
              <a:rPr lang="el-GR" sz="1600" dirty="0"/>
              <a:t> 'αυτό ένας </a:t>
            </a:r>
            <a:r>
              <a:rPr lang="el-GR" sz="1600" dirty="0" err="1"/>
              <a:t>στόουκ</a:t>
            </a:r>
            <a:r>
              <a:rPr lang="el-GR" sz="1600" dirty="0"/>
              <a:t> είναι τόσο καταστροφικός) (Δεν είναι όλος ο εγκέφαλος ενεργός ταυτόχρονα - αλλά πολλές περιοχές λειτουργούν ταυτόχρονα) (Ένας αριθμός περιοχών που δραστηριοποιούνται ακόμη και όταν "δεν κάνουμε τίποτα")
Είστε δεξιός ή αριστερός εγκέφαλος (Υπάρχουν περιοχές του εγκεφάλου που παίρνουν τον αρχικό έλεγχο ορισμένων λειτουργιών) (Εντούτοις οι δευτεροβάθμιες και τριτοβάθμιες περιοχές είναι επίσης σε λειτουργία </a:t>
            </a:r>
          </a:p>
        </p:txBody>
      </p:sp>
    </p:spTree>
    <p:extLst>
      <p:ext uri="{BB962C8B-B14F-4D97-AF65-F5344CB8AC3E}">
        <p14:creationId xmlns:p14="http://schemas.microsoft.com/office/powerpoint/2010/main" val="354555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p:cNvSpPr>
            <a:spLocks noGrp="1"/>
          </p:cNvSpPr>
          <p:nvPr>
            <p:ph type="title"/>
          </p:nvPr>
        </p:nvSpPr>
        <p:spPr>
          <a:xfrm>
            <a:off x="630936" y="548640"/>
            <a:ext cx="2700645" cy="5431536"/>
          </a:xfrm>
        </p:spPr>
        <p:txBody>
          <a:bodyPr>
            <a:normAutofit fontScale="90000"/>
          </a:bodyPr>
          <a:lstStyle/>
          <a:p>
            <a:r>
              <a:rPr lang="el-GR" sz="4300" b="1" dirty="0"/>
              <a:t>Σημαντικά θέματα που μπορούν να ενημερώσουν τη διδακτική πρακτική
</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p:cNvSpPr>
            <a:spLocks noGrp="1"/>
          </p:cNvSpPr>
          <p:nvPr>
            <p:ph idx="1"/>
          </p:nvPr>
        </p:nvSpPr>
        <p:spPr>
          <a:xfrm>
            <a:off x="3844813" y="552091"/>
            <a:ext cx="4668251" cy="5431536"/>
          </a:xfrm>
        </p:spPr>
        <p:txBody>
          <a:bodyPr anchor="ctr">
            <a:normAutofit lnSpcReduction="10000"/>
          </a:bodyPr>
          <a:lstStyle/>
          <a:p>
            <a:pPr>
              <a:lnSpc>
                <a:spcPct val="90000"/>
              </a:lnSpc>
            </a:pPr>
            <a:r>
              <a:rPr lang="el-GR" sz="1600" b="1" dirty="0"/>
              <a:t>Πλαστικότητα</a:t>
            </a:r>
            <a:r>
              <a:rPr lang="en-US" sz="1600" dirty="0"/>
              <a:t>: </a:t>
            </a:r>
            <a:r>
              <a:rPr lang="el-GR" sz="1600" dirty="0"/>
              <a:t>είναι ένας όρος που αναφέρεται στη σταθερότητα του εγκεφάλου για να αλλάξει και να προσαρμοστεί ως αποτέλεσμα της εμπειρίας
</a:t>
            </a:r>
            <a:r>
              <a:rPr lang="el-GR" sz="1600" b="1" dirty="0" err="1"/>
              <a:t>Νευρογένεση</a:t>
            </a:r>
            <a:r>
              <a:rPr lang="en-US" sz="1600" dirty="0"/>
              <a:t>: </a:t>
            </a:r>
            <a:r>
              <a:rPr lang="el-GR" sz="1600" dirty="0"/>
              <a:t>είναι η διαδικασία με την οποία οι νευρώνες παράγονται από νευρικά </a:t>
            </a:r>
            <a:r>
              <a:rPr lang="el-GR" sz="1600" dirty="0" err="1"/>
              <a:t>βλαστοκύτταρα</a:t>
            </a:r>
            <a:r>
              <a:rPr lang="el-GR" sz="1600" dirty="0"/>
              <a:t> στο ενήλικο συναίσθημα και άγχος: Μάθηση και μνήμη κάτω από το άγχος: επιπτώσεις για την τάξη</a:t>
            </a:r>
            <a:r>
              <a:rPr lang="en-US" sz="1600" dirty="0"/>
              <a:t> (Susanne Vogel &amp; Lars Schwabe, 2016)</a:t>
            </a:r>
            <a:endParaRPr lang="el-GR" sz="1600" dirty="0"/>
          </a:p>
          <a:p>
            <a:pPr>
              <a:lnSpc>
                <a:spcPct val="90000"/>
              </a:lnSpc>
            </a:pPr>
            <a:r>
              <a:rPr lang="el-GR" sz="1600" b="1" dirty="0"/>
              <a:t>Ο ρόλος της προσοχής στη μάθηση</a:t>
            </a:r>
            <a:r>
              <a:rPr lang="en-US" sz="1600" dirty="0"/>
              <a:t>: </a:t>
            </a:r>
            <a:r>
              <a:rPr lang="el-GR" sz="1600" dirty="0"/>
              <a:t>Οι υποκείμενες διαδικασίες που περνούν οι μαθητές κατά τη διάρκεια των σπουδών τους δεν έχουν διερευνηθεί διεξοδικά (Γνωστική &amp; </a:t>
            </a:r>
            <a:r>
              <a:rPr lang="el-GR" sz="1600" dirty="0" err="1"/>
              <a:t>Μετα</a:t>
            </a:r>
            <a:r>
              <a:rPr lang="el-GR" sz="1600" dirty="0"/>
              <a:t>-γνωστική προσέγγιση)
</a:t>
            </a:r>
            <a:r>
              <a:rPr lang="el-GR" sz="1600" b="1" dirty="0"/>
              <a:t>Εκτελεστική Λειτουργία</a:t>
            </a:r>
            <a:r>
              <a:rPr lang="en-US" sz="1600" dirty="0"/>
              <a:t>: </a:t>
            </a:r>
            <a:r>
              <a:rPr lang="el-GR" sz="1600" dirty="0"/>
              <a:t>είναι ένα σύνολο γνωστικών διαδικασιών που είναι απαραίτητες για τον γνωστικό έλεγχο της συμπεριφοράς: επιλογή και επιτυχής παρακολούθηση συμπεριφορών που διευκολύνουν την επίτευξη των επιλεγμένων στόχων
</a:t>
            </a:r>
            <a:r>
              <a:rPr lang="el-GR" sz="1600" b="1" dirty="0"/>
              <a:t>Η σημασία της κίνησης και της μάθησης</a:t>
            </a:r>
            <a:r>
              <a:rPr lang="en-US" sz="1600" dirty="0"/>
              <a:t>: </a:t>
            </a:r>
            <a:r>
              <a:rPr lang="el-GR" sz="1600" dirty="0"/>
              <a:t>Το παράδειγμα του "</a:t>
            </a:r>
            <a:r>
              <a:rPr lang="el-GR" sz="1600" dirty="0" err="1"/>
              <a:t>Πολυμηχάνων</a:t>
            </a:r>
            <a:r>
              <a:rPr lang="el-GR" sz="1600" dirty="0"/>
              <a:t>" </a:t>
            </a:r>
          </a:p>
          <a:p>
            <a:pPr>
              <a:lnSpc>
                <a:spcPct val="90000"/>
              </a:lnSpc>
            </a:pPr>
            <a:r>
              <a:rPr lang="el-GR" sz="1600" b="1" dirty="0"/>
              <a:t>Δημιουργικότητα</a:t>
            </a:r>
            <a:r>
              <a:rPr lang="en-US" sz="1600" dirty="0"/>
              <a:t> : </a:t>
            </a:r>
            <a:r>
              <a:rPr lang="el-GR" sz="1600" dirty="0"/>
              <a:t>Δημιουργικός σχεδιασμός</a:t>
            </a:r>
            <a:r>
              <a:rPr lang="en-US" sz="1600" dirty="0"/>
              <a:t>, </a:t>
            </a:r>
            <a:r>
              <a:rPr lang="el-GR" sz="1600" dirty="0"/>
              <a:t>Τέχνη </a:t>
            </a:r>
            <a:r>
              <a:rPr lang="en-US" sz="1600" dirty="0"/>
              <a:t>&amp; </a:t>
            </a:r>
            <a:r>
              <a:rPr lang="el-GR" sz="1600" dirty="0"/>
              <a:t>Επιστήμη </a:t>
            </a:r>
          </a:p>
        </p:txBody>
      </p:sp>
    </p:spTree>
    <p:extLst>
      <p:ext uri="{BB962C8B-B14F-4D97-AF65-F5344CB8AC3E}">
        <p14:creationId xmlns:p14="http://schemas.microsoft.com/office/powerpoint/2010/main" val="259172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maria\Desktop\Background 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 y="0"/>
            <a:ext cx="9143999" cy="7099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70" y="1412776"/>
            <a:ext cx="9143999" cy="1470025"/>
          </a:xfrm>
        </p:spPr>
        <p:txBody>
          <a:bodyPr>
            <a:normAutofit fontScale="90000"/>
          </a:bodyPr>
          <a:lstStyle/>
          <a:p>
            <a:r>
              <a:rPr lang="el-GR" sz="3600" b="1" dirty="0">
                <a:solidFill>
                  <a:schemeClr val="bg1"/>
                </a:solidFill>
                <a:latin typeface="Century Gothic" pitchFamily="34" charset="0"/>
                <a:ea typeface="Times New Roman"/>
                <a:cs typeface="Arial" pitchFamily="34" charset="0"/>
              </a:rPr>
              <a:t>Προηγούμενη εργασία 1</a:t>
            </a:r>
            <a:r>
              <a:rPr lang="en-GB" sz="3600" b="1" dirty="0">
                <a:solidFill>
                  <a:schemeClr val="bg1"/>
                </a:solidFill>
                <a:effectLst/>
                <a:latin typeface="Century Gothic" pitchFamily="34" charset="0"/>
                <a:ea typeface="Times New Roman"/>
                <a:cs typeface="Arial" pitchFamily="34" charset="0"/>
              </a:rPr>
              <a:t>.</a:t>
            </a:r>
            <a:br>
              <a:rPr lang="en-GB" sz="3600" b="1" dirty="0">
                <a:solidFill>
                  <a:schemeClr val="bg1"/>
                </a:solidFill>
                <a:effectLst/>
                <a:latin typeface="Century Gothic" pitchFamily="34" charset="0"/>
                <a:ea typeface="Times New Roman"/>
                <a:cs typeface="Arial" pitchFamily="34" charset="0"/>
              </a:rPr>
            </a:br>
            <a:br>
              <a:rPr lang="en-GB" sz="3600" b="1" dirty="0">
                <a:solidFill>
                  <a:schemeClr val="bg1"/>
                </a:solidFill>
                <a:effectLst/>
                <a:latin typeface="Century Gothic" pitchFamily="34" charset="0"/>
                <a:ea typeface="Times New Roman"/>
                <a:cs typeface="Arial" pitchFamily="34" charset="0"/>
              </a:rPr>
            </a:br>
            <a:r>
              <a:rPr lang="el-GR" sz="2000" b="1" dirty="0">
                <a:solidFill>
                  <a:schemeClr val="bg1"/>
                </a:solidFill>
                <a:latin typeface="Century Gothic" pitchFamily="34" charset="0"/>
                <a:ea typeface="Times New Roman"/>
                <a:cs typeface="Arial" pitchFamily="34" charset="0"/>
              </a:rPr>
              <a:t>Διαμόρφωση μιας διαδικασίας σχεδιασμού βασισμένης στην έρευνα για την κατασκευή ενός δομικά υγιούς εκπαιδευτικού εργαλείου: Το παράδειγμα ενός δευτερεύοντος εργαλείου ανάπτυξης που διαπραγματεύεται επιστημονικές έννοιες </a:t>
            </a:r>
            <a:br>
              <a:rPr lang="el-GR" sz="2000" b="1" dirty="0">
                <a:solidFill>
                  <a:schemeClr val="bg1"/>
                </a:solidFill>
                <a:latin typeface="Century Gothic" pitchFamily="34" charset="0"/>
                <a:ea typeface="Times New Roman"/>
                <a:cs typeface="Arial" pitchFamily="34" charset="0"/>
              </a:rPr>
            </a:br>
            <a:r>
              <a:rPr lang="el-GR" sz="3600" b="1" dirty="0">
                <a:solidFill>
                  <a:schemeClr val="bg1"/>
                </a:solidFill>
                <a:latin typeface="Century Gothic" pitchFamily="34" charset="0"/>
                <a:ea typeface="Times New Roman"/>
                <a:cs typeface="Arial" pitchFamily="34" charset="0"/>
              </a:rPr>
              <a:t> </a:t>
            </a:r>
            <a:br>
              <a:rPr lang="el-GR" sz="3600" b="1" dirty="0">
                <a:solidFill>
                  <a:schemeClr val="bg1"/>
                </a:solidFill>
                <a:latin typeface="Century Gothic" pitchFamily="34" charset="0"/>
                <a:ea typeface="Times New Roman"/>
                <a:cs typeface="Arial" pitchFamily="34" charset="0"/>
              </a:rPr>
            </a:br>
            <a:endParaRPr lang="el-GR" sz="3600" dirty="0"/>
          </a:p>
        </p:txBody>
      </p:sp>
      <p:sp>
        <p:nvSpPr>
          <p:cNvPr id="3" name="Subtitle 2"/>
          <p:cNvSpPr>
            <a:spLocks noGrp="1"/>
          </p:cNvSpPr>
          <p:nvPr>
            <p:ph type="subTitle" idx="1"/>
          </p:nvPr>
        </p:nvSpPr>
        <p:spPr>
          <a:xfrm>
            <a:off x="329114" y="5849650"/>
            <a:ext cx="8815955" cy="1152128"/>
          </a:xfrm>
        </p:spPr>
        <p:txBody>
          <a:bodyPr>
            <a:normAutofit/>
          </a:bodyPr>
          <a:lstStyle/>
          <a:p>
            <a:r>
              <a:rPr lang="fr-FR" sz="2800" dirty="0" err="1">
                <a:solidFill>
                  <a:schemeClr val="tx2">
                    <a:lumMod val="75000"/>
                  </a:schemeClr>
                </a:solidFill>
                <a:effectLst/>
                <a:latin typeface="Century Gothic" pitchFamily="34" charset="0"/>
                <a:ea typeface="Times New Roman"/>
                <a:cs typeface="Arial" pitchFamily="34" charset="0"/>
              </a:rPr>
              <a:t>Zacharoula</a:t>
            </a:r>
            <a:r>
              <a:rPr lang="fr-FR" sz="2800" dirty="0">
                <a:solidFill>
                  <a:schemeClr val="tx2">
                    <a:lumMod val="75000"/>
                  </a:schemeClr>
                </a:solidFill>
                <a:effectLst/>
                <a:latin typeface="Century Gothic" pitchFamily="34" charset="0"/>
                <a:ea typeface="Times New Roman"/>
                <a:cs typeface="Arial" pitchFamily="34" charset="0"/>
              </a:rPr>
              <a:t> </a:t>
            </a:r>
            <a:r>
              <a:rPr lang="fr-FR" sz="2800" dirty="0" err="1">
                <a:solidFill>
                  <a:schemeClr val="tx2">
                    <a:lumMod val="75000"/>
                  </a:schemeClr>
                </a:solidFill>
                <a:effectLst/>
                <a:latin typeface="Century Gothic" pitchFamily="34" charset="0"/>
                <a:ea typeface="Times New Roman"/>
                <a:cs typeface="Arial" pitchFamily="34" charset="0"/>
              </a:rPr>
              <a:t>Smyrnaiou</a:t>
            </a:r>
            <a:r>
              <a:rPr lang="fr-FR" sz="2800" dirty="0">
                <a:solidFill>
                  <a:schemeClr val="tx2">
                    <a:lumMod val="75000"/>
                  </a:schemeClr>
                </a:solidFill>
                <a:latin typeface="Century Gothic" pitchFamily="34" charset="0"/>
                <a:ea typeface="Times New Roman"/>
                <a:cs typeface="Arial" pitchFamily="34" charset="0"/>
              </a:rPr>
              <a:t> et al. (2014). NDST </a:t>
            </a:r>
            <a:r>
              <a:rPr lang="fr-FR" sz="2800" dirty="0" err="1">
                <a:solidFill>
                  <a:schemeClr val="tx2">
                    <a:lumMod val="75000"/>
                  </a:schemeClr>
                </a:solidFill>
                <a:latin typeface="Century Gothic" pitchFamily="34" charset="0"/>
                <a:ea typeface="Times New Roman"/>
                <a:cs typeface="Arial" pitchFamily="34" charset="0"/>
              </a:rPr>
              <a:t>Conf</a:t>
            </a:r>
            <a:r>
              <a:rPr lang="fr-FR" sz="2800" dirty="0">
                <a:solidFill>
                  <a:schemeClr val="tx2">
                    <a:lumMod val="75000"/>
                  </a:schemeClr>
                </a:solidFill>
                <a:latin typeface="Century Gothic" pitchFamily="34" charset="0"/>
                <a:ea typeface="Times New Roman"/>
                <a:cs typeface="Arial" pitchFamily="34" charset="0"/>
              </a:rPr>
              <a:t>., </a:t>
            </a:r>
            <a:r>
              <a:rPr lang="fr-FR" sz="2800" dirty="0" err="1">
                <a:solidFill>
                  <a:schemeClr val="tx2">
                    <a:lumMod val="75000"/>
                  </a:schemeClr>
                </a:solidFill>
                <a:latin typeface="Century Gothic" pitchFamily="34" charset="0"/>
                <a:ea typeface="Times New Roman"/>
                <a:cs typeface="Arial" pitchFamily="34" charset="0"/>
              </a:rPr>
              <a:t>Corfu</a:t>
            </a:r>
            <a:endParaRPr lang="el-GR" sz="2800" dirty="0">
              <a:solidFill>
                <a:schemeClr val="tx2">
                  <a:lumMod val="75000"/>
                </a:schemeClr>
              </a:solidFill>
              <a:effectLst/>
              <a:latin typeface="Century Gothic" pitchFamily="34" charset="0"/>
              <a:ea typeface="Times New Roman"/>
              <a:cs typeface="Arial" pitchFamily="34" charset="0"/>
            </a:endParaRPr>
          </a:p>
        </p:txBody>
      </p:sp>
      <p:pic>
        <p:nvPicPr>
          <p:cNvPr id="1034" name="Picture 10" descr="C:\Users\maria\Desktop\educationhead.jpg"/>
          <p:cNvPicPr>
            <a:picLocks noChangeAspect="1" noChangeArrowheads="1"/>
          </p:cNvPicPr>
          <p:nvPr/>
        </p:nvPicPr>
        <p:blipFill>
          <a:blip r:embed="rId3"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3563887" y="2852936"/>
            <a:ext cx="2485345" cy="278870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84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b="1" dirty="0"/>
              <a:t>Οι δεκαεννέα αισθήσεις
</a:t>
            </a:r>
            <a:endParaRPr lang="el-GR" sz="3200" dirty="0"/>
          </a:p>
        </p:txBody>
      </p:sp>
      <p:sp>
        <p:nvSpPr>
          <p:cNvPr id="5" name="Θέση περιεχομένου 4"/>
          <p:cNvSpPr>
            <a:spLocks noGrp="1"/>
          </p:cNvSpPr>
          <p:nvPr>
            <p:ph idx="1"/>
          </p:nvPr>
        </p:nvSpPr>
        <p:spPr/>
        <p:txBody>
          <a:bodyPr>
            <a:normAutofit/>
          </a:bodyPr>
          <a:lstStyle/>
          <a:p>
            <a:r>
              <a:rPr lang="el-GR" dirty="0"/>
              <a:t>Το βασικό ερώτημα εδώ για τον δάσκαλο της τάξης είναι πώς να αποσπάσει τη μέγιστη ενεργοποίηση των εγκεφάλων των μαθητών. Τι είδους εισροές θα παράγουν μέγιστη </a:t>
            </a:r>
            <a:r>
              <a:rPr lang="el-GR" dirty="0" err="1"/>
              <a:t>δενδριτική</a:t>
            </a:r>
            <a:r>
              <a:rPr lang="el-GR" dirty="0"/>
              <a:t> ανάπτυξη; Απάντηση: όταν και οι 19 αισθήσεις ασχολούνται και επεξεργάζονται εισερχόμενα δεδομένα.</a:t>
            </a:r>
          </a:p>
        </p:txBody>
      </p:sp>
    </p:spTree>
    <p:extLst>
      <p:ext uri="{BB962C8B-B14F-4D97-AF65-F5344CB8AC3E}">
        <p14:creationId xmlns:p14="http://schemas.microsoft.com/office/powerpoint/2010/main" val="251524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b="1" dirty="0"/>
              <a:t>Η σημασία του ολιστικού σχεδιασμού και η δημιουργία ενός «εννοιολογικού χάρτη» 
</a:t>
            </a:r>
          </a:p>
        </p:txBody>
      </p:sp>
      <p:sp>
        <p:nvSpPr>
          <p:cNvPr id="5" name="Θέση περιεχομένου 4"/>
          <p:cNvSpPr>
            <a:spLocks noGrp="1"/>
          </p:cNvSpPr>
          <p:nvPr>
            <p:ph sz="half" idx="1"/>
          </p:nvPr>
        </p:nvSpPr>
        <p:spPr>
          <a:xfrm>
            <a:off x="457200" y="1600200"/>
            <a:ext cx="4038600" cy="4781128"/>
          </a:xfrm>
        </p:spPr>
        <p:txBody>
          <a:bodyPr>
            <a:normAutofit fontScale="62500" lnSpcReduction="20000"/>
          </a:bodyPr>
          <a:lstStyle/>
          <a:p>
            <a:r>
              <a:rPr lang="el-GR" dirty="0"/>
              <a:t>Τι είναι ο </a:t>
            </a:r>
            <a:r>
              <a:rPr lang="el-GR" b="1" dirty="0"/>
              <a:t>εννοιολογικός χάρτης</a:t>
            </a:r>
            <a:r>
              <a:rPr lang="el-GR" dirty="0"/>
              <a:t>; Γιατί ο εννοιολογικός χάρτης είναι ένα χρήσιμο εργαλείο σχεδιασμού μονάδων;
Περιγράψτε με δικά σας λόγια τη θεωρία σχήματος. Ποιες είναι μερικές από τις επιπτώσεις της </a:t>
            </a:r>
            <a:r>
              <a:rPr lang="el-GR" b="1" dirty="0"/>
              <a:t>θεωρίας σχήματος </a:t>
            </a:r>
            <a:r>
              <a:rPr lang="el-GR" dirty="0"/>
              <a:t>για τους εκπαιδευτικούς;
Γιατί μπορεί </a:t>
            </a:r>
            <a:r>
              <a:rPr lang="el-GR" b="1" dirty="0"/>
              <a:t>οι γραφικές αναπαραστάσεις </a:t>
            </a:r>
            <a:r>
              <a:rPr lang="el-GR" dirty="0"/>
              <a:t>των στόχων και των συνδέσεων περιεχομένου να είναι χρήσιμες για τους μαθητές;</a:t>
            </a:r>
            <a:endParaRPr lang="en-US" dirty="0"/>
          </a:p>
          <a:p>
            <a:r>
              <a:rPr lang="el-GR" dirty="0"/>
              <a:t>Ποιες άλλες προσεγγίσεις στον </a:t>
            </a:r>
            <a:r>
              <a:rPr lang="el-GR" b="1" dirty="0"/>
              <a:t>προγραμματισμό</a:t>
            </a:r>
            <a:r>
              <a:rPr lang="el-GR" dirty="0"/>
              <a:t> γνωρίζετε
Τι είναι ο οργανωτής γραφικών; </a:t>
            </a:r>
            <a:endParaRPr lang="en-US" dirty="0"/>
          </a:p>
          <a:p>
            <a:r>
              <a:rPr lang="el-GR" dirty="0"/>
              <a:t>Πώς να αναπαρασταθεί η εγκεφαλική δραστηριότητα; </a:t>
            </a:r>
          </a:p>
        </p:txBody>
      </p:sp>
      <p:pic>
        <p:nvPicPr>
          <p:cNvPr id="6" name="Θέση περιεχομένου 5" descr="Image result for planning tool"/>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628800"/>
            <a:ext cx="4038600" cy="1741414"/>
          </a:xfrm>
          <a:prstGeom prst="rect">
            <a:avLst/>
          </a:prstGeom>
          <a:noFill/>
          <a:ln>
            <a:noFill/>
          </a:ln>
        </p:spPr>
      </p:pic>
      <p:pic>
        <p:nvPicPr>
          <p:cNvPr id="7" name="Εικόνα 6" descr="KWL Char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212940" y="3673777"/>
            <a:ext cx="4536504" cy="2448272"/>
          </a:xfrm>
          <a:prstGeom prst="rect">
            <a:avLst/>
          </a:prstGeom>
          <a:noFill/>
          <a:ln>
            <a:noFill/>
          </a:ln>
        </p:spPr>
      </p:pic>
    </p:spTree>
    <p:extLst>
      <p:ext uri="{BB962C8B-B14F-4D97-AF65-F5344CB8AC3E}">
        <p14:creationId xmlns:p14="http://schemas.microsoft.com/office/powerpoint/2010/main" val="164533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42805" y="1818193"/>
            <a:ext cx="2339752" cy="129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47534" rIns="91440" bIns="2856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err="1">
                <a:ln>
                  <a:noFill/>
                </a:ln>
                <a:solidFill>
                  <a:srgbClr val="000000"/>
                </a:solidFill>
                <a:effectLst/>
                <a:latin typeface="Microsoft YaHei" pitchFamily="34" charset="-122"/>
                <a:ea typeface="Microsoft YaHei" pitchFamily="34" charset="-122"/>
                <a:cs typeface="Arial" pitchFamily="34" charset="0"/>
              </a:rPr>
              <a:t>Observation</a:t>
            </a:r>
            <a:r>
              <a:rPr kumimoji="0" lang="el-GR" altLang="el-GR" sz="1800" b="1" i="0" u="none" strike="noStrike" cap="none" normalizeH="0" baseline="0" dirty="0">
                <a:ln>
                  <a:noFill/>
                </a:ln>
                <a:solidFill>
                  <a:srgbClr val="000000"/>
                </a:solidFill>
                <a:effectLst/>
                <a:latin typeface="Microsoft YaHei" pitchFamily="34" charset="-122"/>
                <a:ea typeface="Microsoft YaHei" pitchFamily="34" charset="-122"/>
                <a:cs typeface="Arial" pitchFamily="34" charset="0"/>
              </a:rPr>
              <a:t> </a:t>
            </a:r>
            <a:r>
              <a:rPr kumimoji="0" lang="el-GR" altLang="el-GR" sz="1800" b="1" i="0" u="none" strike="noStrike" cap="none" normalizeH="0" baseline="0" dirty="0" err="1">
                <a:ln>
                  <a:noFill/>
                </a:ln>
                <a:solidFill>
                  <a:srgbClr val="000000"/>
                </a:solidFill>
                <a:effectLst/>
                <a:latin typeface="Microsoft YaHei" pitchFamily="34" charset="-122"/>
                <a:ea typeface="Microsoft YaHei" pitchFamily="34" charset="-122"/>
                <a:cs typeface="Arial" pitchFamily="34" charset="0"/>
              </a:rPr>
              <a:t>Chart</a:t>
            </a:r>
            <a:endParaRPr kumimoji="0" lang="el-GR" altLang="el-GR"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1025" name="Εικόνα 7" descr="Observation Ch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48" y="2981325"/>
            <a:ext cx="4247185" cy="31158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381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itchFamily="34" charset="0"/>
              <a:cs typeface="Arial" pitchFamily="34" charset="0"/>
            </a:endParaRPr>
          </a:p>
        </p:txBody>
      </p:sp>
      <p:pic>
        <p:nvPicPr>
          <p:cNvPr id="1028" name="Εικόνα 5" descr="Problem Solution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4" y="3098594"/>
            <a:ext cx="3480387" cy="28713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5256075" y="2411647"/>
            <a:ext cx="3120347" cy="10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47534" rIns="91440" bIns="2856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l-GR" b="1" dirty="0">
                <a:solidFill>
                  <a:srgbClr val="000000"/>
                </a:solidFill>
                <a:latin typeface="Microsoft YaHei" pitchFamily="34" charset="-122"/>
                <a:ea typeface="Microsoft YaHei" pitchFamily="34" charset="-122"/>
                <a:cs typeface="Arial" pitchFamily="34" charset="0"/>
              </a:rPr>
              <a:t>Problem</a:t>
            </a:r>
            <a:r>
              <a:rPr kumimoji="0" lang="en-US" altLang="el-GR" sz="1800" b="0" i="0" u="none" strike="noStrike" cap="none" normalizeH="0" baseline="0" dirty="0">
                <a:ln>
                  <a:noFill/>
                </a:ln>
                <a:solidFill>
                  <a:schemeClr val="tx1"/>
                </a:solidFill>
                <a:effectLst/>
                <a:latin typeface="Arial" pitchFamily="34" charset="0"/>
                <a:cs typeface="Arial" pitchFamily="34" charset="0"/>
              </a:rPr>
              <a:t> </a:t>
            </a:r>
            <a:r>
              <a:rPr lang="en-US" altLang="el-GR" b="1" dirty="0">
                <a:solidFill>
                  <a:srgbClr val="000000"/>
                </a:solidFill>
                <a:latin typeface="Microsoft YaHei" pitchFamily="34" charset="-122"/>
                <a:ea typeface="Microsoft YaHei" pitchFamily="34" charset="-122"/>
                <a:cs typeface="Arial" pitchFamily="34" charset="0"/>
              </a:rPr>
              <a:t>solution Chart </a:t>
            </a:r>
            <a:endParaRPr lang="el-GR" altLang="el-GR" b="1" dirty="0">
              <a:solidFill>
                <a:srgbClr val="000000"/>
              </a:solidFill>
              <a:latin typeface="Microsoft YaHei" pitchFamily="34" charset="-122"/>
              <a:ea typeface="Microsoft YaHei" pitchFamily="34" charset="-122"/>
              <a:cs typeface="Arial" pitchFamily="34" charset="0"/>
            </a:endParaRPr>
          </a:p>
        </p:txBody>
      </p:sp>
      <p:sp>
        <p:nvSpPr>
          <p:cNvPr id="10" name="Rectangle 9"/>
          <p:cNvSpPr>
            <a:spLocks noChangeArrowheads="1"/>
          </p:cNvSpPr>
          <p:nvPr/>
        </p:nvSpPr>
        <p:spPr bwMode="auto">
          <a:xfrm>
            <a:off x="15240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217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διαδικασία της μνήμης</a:t>
            </a:r>
            <a:endParaRPr lang="el-GR" dirty="0"/>
          </a:p>
        </p:txBody>
      </p:sp>
      <p:pic>
        <p:nvPicPr>
          <p:cNvPr id="4" name="Θέση περιεχομένου 3" descr="memory proces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272808" cy="4487417"/>
          </a:xfrm>
          <a:prstGeom prst="rect">
            <a:avLst/>
          </a:prstGeom>
          <a:noFill/>
          <a:ln>
            <a:noFill/>
          </a:ln>
        </p:spPr>
      </p:pic>
    </p:spTree>
    <p:extLst>
      <p:ext uri="{BB962C8B-B14F-4D97-AF65-F5344CB8AC3E}">
        <p14:creationId xmlns:p14="http://schemas.microsoft.com/office/powerpoint/2010/main" val="140804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l'homme cognit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Image result for l'homme cognit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Image result for scheme vergnau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Image result for scheme vergnau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Τίτλος 4"/>
          <p:cNvSpPr>
            <a:spLocks noGrp="1"/>
          </p:cNvSpPr>
          <p:nvPr>
            <p:ph type="title"/>
          </p:nvPr>
        </p:nvSpPr>
        <p:spPr/>
        <p:txBody>
          <a:bodyPr>
            <a:normAutofit fontScale="90000"/>
          </a:bodyPr>
          <a:lstStyle/>
          <a:p>
            <a:r>
              <a:rPr lang="el-GR" b="1" dirty="0"/>
              <a:t>Έργο </a:t>
            </a:r>
            <a:r>
              <a:rPr lang="en-US" b="1" dirty="0"/>
              <a:t>BRAINIAC : </a:t>
            </a:r>
            <a:r>
              <a:rPr lang="el-GR" b="1" dirty="0"/>
              <a:t>Συνδυάζοντας τα τρία μέρη... σε </a:t>
            </a:r>
            <a:r>
              <a:rPr lang="en-US" b="1" dirty="0"/>
              <a:t>STEM
</a:t>
            </a:r>
            <a:endParaRPr lang="el-GR" dirty="0"/>
          </a:p>
        </p:txBody>
      </p:sp>
      <p:sp>
        <p:nvSpPr>
          <p:cNvPr id="10" name="Θέση περιεχομένου 9"/>
          <p:cNvSpPr>
            <a:spLocks noGrp="1"/>
          </p:cNvSpPr>
          <p:nvPr>
            <p:ph sz="half" idx="1"/>
          </p:nvPr>
        </p:nvSpPr>
        <p:spPr/>
        <p:txBody>
          <a:bodyPr>
            <a:normAutofit fontScale="85000" lnSpcReduction="20000"/>
          </a:bodyPr>
          <a:lstStyle/>
          <a:p>
            <a:r>
              <a:rPr lang="el-GR" dirty="0"/>
              <a:t>Οι </a:t>
            </a:r>
            <a:r>
              <a:rPr lang="el-GR" dirty="0" err="1"/>
              <a:t>νευροεπιστήμες</a:t>
            </a:r>
            <a:r>
              <a:rPr lang="el-GR" dirty="0"/>
              <a:t>, η γνωστική ψυχολογία και η παιδαγωγική είναι επιστημονικοί τομείς που λειτουργούν με παράπλευρο τρόπο, πρόσφατα έχουν καταλήξει σε αναδυόμενα ευρήματα που αναδεικνύουν κρίσιμα σημεία τομής. Ο προσδιορισμός οδών και μετρήσιμων τεχνικών ικανών να προωθήσουν και να ενισχύσουν τη διδακτική και μαθησιακή διαδικασία</a:t>
            </a:r>
          </a:p>
        </p:txBody>
      </p:sp>
      <p:pic>
        <p:nvPicPr>
          <p:cNvPr id="9" name="Θέση περιεχομένου 8" descr="Αποτέλεσμα εικόνας για neuroscience in education"/>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89918" y="2455122"/>
            <a:ext cx="2755164" cy="2816119"/>
          </a:xfrm>
          <a:prstGeom prst="rect">
            <a:avLst/>
          </a:prstGeom>
          <a:noFill/>
          <a:ln>
            <a:noFill/>
          </a:ln>
        </p:spPr>
      </p:pic>
    </p:spTree>
    <p:extLst>
      <p:ext uri="{BB962C8B-B14F-4D97-AF65-F5344CB8AC3E}">
        <p14:creationId xmlns:p14="http://schemas.microsoft.com/office/powerpoint/2010/main" val="196428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reeform 2"/>
          <p:cNvSpPr/>
          <p:nvPr/>
        </p:nvSpPr>
        <p:spPr>
          <a:xfrm>
            <a:off x="971600" y="1412776"/>
            <a:ext cx="6624736" cy="4248472"/>
          </a:xfrm>
          <a:custGeom>
            <a:avLst/>
            <a:gdLst>
              <a:gd name="connsiteX0" fmla="*/ 0 w 4248472"/>
              <a:gd name="connsiteY0" fmla="*/ 2124236 h 4248472"/>
              <a:gd name="connsiteX1" fmla="*/ 2124236 w 4248472"/>
              <a:gd name="connsiteY1" fmla="*/ 0 h 4248472"/>
              <a:gd name="connsiteX2" fmla="*/ 4248472 w 4248472"/>
              <a:gd name="connsiteY2" fmla="*/ 2124236 h 4248472"/>
              <a:gd name="connsiteX3" fmla="*/ 2124236 w 4248472"/>
              <a:gd name="connsiteY3" fmla="*/ 4248472 h 4248472"/>
              <a:gd name="connsiteX4" fmla="*/ 0 w 4248472"/>
              <a:gd name="connsiteY4" fmla="*/ 2124236 h 424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472" h="4248472">
                <a:moveTo>
                  <a:pt x="0" y="2124236"/>
                </a:moveTo>
                <a:cubicBezTo>
                  <a:pt x="0" y="951053"/>
                  <a:pt x="951053" y="0"/>
                  <a:pt x="2124236" y="0"/>
                </a:cubicBezTo>
                <a:cubicBezTo>
                  <a:pt x="3297419" y="0"/>
                  <a:pt x="4248472" y="951053"/>
                  <a:pt x="4248472" y="2124236"/>
                </a:cubicBezTo>
                <a:cubicBezTo>
                  <a:pt x="4248472" y="3297419"/>
                  <a:pt x="3297419" y="4248472"/>
                  <a:pt x="2124236" y="4248472"/>
                </a:cubicBezTo>
                <a:cubicBezTo>
                  <a:pt x="951053" y="4248472"/>
                  <a:pt x="0" y="3297419"/>
                  <a:pt x="0" y="2124236"/>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1">
              <a:alpha val="50000"/>
              <a:hueOff val="0"/>
              <a:satOff val="0"/>
              <a:lumOff val="0"/>
              <a:alphaOff val="0"/>
            </a:schemeClr>
          </a:fillRef>
          <a:effectRef idx="1">
            <a:schemeClr val="accent1">
              <a:alpha val="50000"/>
              <a:hueOff val="0"/>
              <a:satOff val="0"/>
              <a:lumOff val="0"/>
              <a:alphaOff val="0"/>
            </a:schemeClr>
          </a:effectRef>
          <a:fontRef idx="minor">
            <a:schemeClr val="tx1"/>
          </a:fontRef>
        </p:style>
        <p:txBody>
          <a:bodyPr spcFirstLastPara="0" vert="horz" wrap="square" lIns="869824" tIns="869824" rIns="869824" bIns="869824" numCol="1" spcCol="1270" anchor="ctr" anchorCtr="0">
            <a:noAutofit/>
          </a:bodyPr>
          <a:lstStyle/>
          <a:p>
            <a:pPr lvl="0" algn="ctr" defTabSz="2889250">
              <a:lnSpc>
                <a:spcPct val="90000"/>
              </a:lnSpc>
              <a:spcBef>
                <a:spcPct val="0"/>
              </a:spcBef>
              <a:spcAft>
                <a:spcPct val="35000"/>
              </a:spcAft>
            </a:pPr>
            <a:r>
              <a:rPr lang="el-GR" sz="6500" dirty="0">
                <a:solidFill>
                  <a:schemeClr val="bg1"/>
                </a:solidFill>
                <a:latin typeface="Century Gothic" pitchFamily="34" charset="0"/>
              </a:rPr>
              <a:t>Ευχαριστώ
</a:t>
            </a:r>
            <a:endParaRPr lang="el-GR" sz="6500" kern="1200" dirty="0">
              <a:solidFill>
                <a:schemeClr val="bg1"/>
              </a:solidFill>
              <a:latin typeface="Century Gothic" pitchFamily="34" charset="0"/>
            </a:endParaRPr>
          </a:p>
        </p:txBody>
      </p:sp>
    </p:spTree>
    <p:extLst>
      <p:ext uri="{BB962C8B-B14F-4D97-AF65-F5344CB8AC3E}">
        <p14:creationId xmlns:p14="http://schemas.microsoft.com/office/powerpoint/2010/main" val="3755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Desktop\design process ppt\pptbackrou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GB" b="1" dirty="0">
                <a:solidFill>
                  <a:schemeClr val="bg1"/>
                </a:solidFill>
                <a:latin typeface="Century Gothic" pitchFamily="34" charset="0"/>
                <a:ea typeface="Times New Roman"/>
                <a:cs typeface="Arial" pitchFamily="34" charset="0"/>
              </a:rPr>
              <a:t>     </a:t>
            </a:r>
            <a:r>
              <a:rPr lang="el-GR" b="1" dirty="0">
                <a:latin typeface="Century Gothic" pitchFamily="34" charset="0"/>
                <a:ea typeface="Times New Roman"/>
                <a:cs typeface="Arial" pitchFamily="34" charset="0"/>
              </a:rPr>
              <a:t>Η διαμόρφωση...</a:t>
            </a:r>
            <a:endParaRPr lang="el-GR" dirty="0">
              <a:latin typeface="Century Gothic" pitchFamily="34" charset="0"/>
              <a:cs typeface="Arial" pitchFamily="34" charset="0"/>
            </a:endParaRPr>
          </a:p>
        </p:txBody>
      </p:sp>
      <p:sp>
        <p:nvSpPr>
          <p:cNvPr id="5" name="Circular Arrow 4"/>
          <p:cNvSpPr/>
          <p:nvPr/>
        </p:nvSpPr>
        <p:spPr>
          <a:xfrm>
            <a:off x="755574" y="137716"/>
            <a:ext cx="2467647" cy="2534219"/>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1043608" y="837520"/>
            <a:ext cx="1890629" cy="999604"/>
          </a:xfrm>
          <a:custGeom>
            <a:avLst/>
            <a:gdLst>
              <a:gd name="connsiteX0" fmla="*/ 0 w 1890629"/>
              <a:gd name="connsiteY0" fmla="*/ 0 h 999604"/>
              <a:gd name="connsiteX1" fmla="*/ 1890629 w 1890629"/>
              <a:gd name="connsiteY1" fmla="*/ 0 h 999604"/>
              <a:gd name="connsiteX2" fmla="*/ 1890629 w 1890629"/>
              <a:gd name="connsiteY2" fmla="*/ 999604 h 999604"/>
              <a:gd name="connsiteX3" fmla="*/ 0 w 1890629"/>
              <a:gd name="connsiteY3" fmla="*/ 999604 h 999604"/>
              <a:gd name="connsiteX4" fmla="*/ 0 w 1890629"/>
              <a:gd name="connsiteY4" fmla="*/ 0 h 99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629" h="999604">
                <a:moveTo>
                  <a:pt x="0" y="0"/>
                </a:moveTo>
                <a:lnTo>
                  <a:pt x="1890629" y="0"/>
                </a:lnTo>
                <a:lnTo>
                  <a:pt x="1890629" y="999604"/>
                </a:lnTo>
                <a:lnTo>
                  <a:pt x="0" y="999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Ανοικτό Εκπαιδευτικό Λογισμικό
</a:t>
            </a:r>
            <a:endParaRPr lang="el-GR" sz="2000" kern="1200" dirty="0"/>
          </a:p>
        </p:txBody>
      </p:sp>
      <p:sp>
        <p:nvSpPr>
          <p:cNvPr id="8" name="Shape 7"/>
          <p:cNvSpPr/>
          <p:nvPr/>
        </p:nvSpPr>
        <p:spPr>
          <a:xfrm>
            <a:off x="18460" y="1594001"/>
            <a:ext cx="2533961" cy="2534219"/>
          </a:xfrm>
          <a:prstGeom prst="leftCircularArrow">
            <a:avLst>
              <a:gd name="adj1" fmla="val 10980"/>
              <a:gd name="adj2" fmla="val 1142322"/>
              <a:gd name="adj3" fmla="val 6300000"/>
              <a:gd name="adj4" fmla="val 18900000"/>
              <a:gd name="adj5" fmla="val 12500"/>
            </a:avLst>
          </a:pr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sp>
        <p:nvSpPr>
          <p:cNvPr id="9" name="Freeform 8"/>
          <p:cNvSpPr/>
          <p:nvPr/>
        </p:nvSpPr>
        <p:spPr>
          <a:xfrm>
            <a:off x="395540" y="2021169"/>
            <a:ext cx="1862743" cy="1453213"/>
          </a:xfrm>
          <a:custGeom>
            <a:avLst/>
            <a:gdLst>
              <a:gd name="connsiteX0" fmla="*/ 0 w 1862743"/>
              <a:gd name="connsiteY0" fmla="*/ 0 h 1453213"/>
              <a:gd name="connsiteX1" fmla="*/ 1862743 w 1862743"/>
              <a:gd name="connsiteY1" fmla="*/ 0 h 1453213"/>
              <a:gd name="connsiteX2" fmla="*/ 1862743 w 1862743"/>
              <a:gd name="connsiteY2" fmla="*/ 1453213 h 1453213"/>
              <a:gd name="connsiteX3" fmla="*/ 0 w 1862743"/>
              <a:gd name="connsiteY3" fmla="*/ 1453213 h 1453213"/>
              <a:gd name="connsiteX4" fmla="*/ 0 w 1862743"/>
              <a:gd name="connsiteY4" fmla="*/ 0 h 1453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743" h="1453213">
                <a:moveTo>
                  <a:pt x="0" y="0"/>
                </a:moveTo>
                <a:lnTo>
                  <a:pt x="1862743" y="0"/>
                </a:lnTo>
                <a:lnTo>
                  <a:pt x="1862743" y="1453213"/>
                </a:lnTo>
                <a:lnTo>
                  <a:pt x="0" y="1453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Δημιουργική κατασκευή
</a:t>
            </a:r>
            <a:endParaRPr lang="el-GR" sz="2000" kern="1200" dirty="0"/>
          </a:p>
        </p:txBody>
      </p:sp>
      <p:sp>
        <p:nvSpPr>
          <p:cNvPr id="11" name="Circular Arrow 10"/>
          <p:cNvSpPr/>
          <p:nvPr/>
        </p:nvSpPr>
        <p:spPr>
          <a:xfrm>
            <a:off x="722417" y="3055663"/>
            <a:ext cx="2533961" cy="2534219"/>
          </a:xfrm>
          <a:prstGeom prst="circularArrow">
            <a:avLst>
              <a:gd name="adj1" fmla="val 10980"/>
              <a:gd name="adj2" fmla="val 1142322"/>
              <a:gd name="adj3" fmla="val 4500000"/>
              <a:gd name="adj4" fmla="val 13500000"/>
              <a:gd name="adj5" fmla="val 12500"/>
            </a:avLst>
          </a:pr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sp>
      <p:sp>
        <p:nvSpPr>
          <p:cNvPr id="12" name="Freeform 11"/>
          <p:cNvSpPr/>
          <p:nvPr/>
        </p:nvSpPr>
        <p:spPr>
          <a:xfrm>
            <a:off x="1043609" y="3972982"/>
            <a:ext cx="1652360" cy="706973"/>
          </a:xfrm>
          <a:custGeom>
            <a:avLst/>
            <a:gdLst>
              <a:gd name="connsiteX0" fmla="*/ 0 w 1414093"/>
              <a:gd name="connsiteY0" fmla="*/ 0 h 706973"/>
              <a:gd name="connsiteX1" fmla="*/ 1414093 w 1414093"/>
              <a:gd name="connsiteY1" fmla="*/ 0 h 706973"/>
              <a:gd name="connsiteX2" fmla="*/ 1414093 w 1414093"/>
              <a:gd name="connsiteY2" fmla="*/ 706973 h 706973"/>
              <a:gd name="connsiteX3" fmla="*/ 0 w 1414093"/>
              <a:gd name="connsiteY3" fmla="*/ 706973 h 706973"/>
              <a:gd name="connsiteX4" fmla="*/ 0 w 1414093"/>
              <a:gd name="connsiteY4" fmla="*/ 0 h 70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93" h="706973">
                <a:moveTo>
                  <a:pt x="0" y="0"/>
                </a:moveTo>
                <a:lnTo>
                  <a:pt x="1414093" y="0"/>
                </a:lnTo>
                <a:lnTo>
                  <a:pt x="1414093" y="706973"/>
                </a:lnTo>
                <a:lnTo>
                  <a:pt x="0" y="706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Εκπαιδευτικοί
</a:t>
            </a:r>
            <a:endParaRPr lang="el-GR" sz="2000" kern="1200" dirty="0"/>
          </a:p>
        </p:txBody>
      </p:sp>
      <p:sp>
        <p:nvSpPr>
          <p:cNvPr id="13" name="Block Arc 12"/>
          <p:cNvSpPr/>
          <p:nvPr/>
        </p:nvSpPr>
        <p:spPr>
          <a:xfrm>
            <a:off x="199083" y="4679955"/>
            <a:ext cx="2176991" cy="2178044"/>
          </a:xfrm>
          <a:prstGeom prst="blockArc">
            <a:avLst>
              <a:gd name="adj1" fmla="val 0"/>
              <a:gd name="adj2" fmla="val 18900000"/>
              <a:gd name="adj3" fmla="val 12740"/>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4" name="Freeform 13"/>
          <p:cNvSpPr/>
          <p:nvPr/>
        </p:nvSpPr>
        <p:spPr>
          <a:xfrm>
            <a:off x="198883" y="5267863"/>
            <a:ext cx="2177191" cy="1035158"/>
          </a:xfrm>
          <a:custGeom>
            <a:avLst/>
            <a:gdLst>
              <a:gd name="connsiteX0" fmla="*/ 0 w 1862743"/>
              <a:gd name="connsiteY0" fmla="*/ 0 h 1035158"/>
              <a:gd name="connsiteX1" fmla="*/ 1862743 w 1862743"/>
              <a:gd name="connsiteY1" fmla="*/ 0 h 1035158"/>
              <a:gd name="connsiteX2" fmla="*/ 1862743 w 1862743"/>
              <a:gd name="connsiteY2" fmla="*/ 1035158 h 1035158"/>
              <a:gd name="connsiteX3" fmla="*/ 0 w 1862743"/>
              <a:gd name="connsiteY3" fmla="*/ 1035158 h 1035158"/>
              <a:gd name="connsiteX4" fmla="*/ 0 w 1862743"/>
              <a:gd name="connsiteY4" fmla="*/ 0 h 1035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743" h="1035158">
                <a:moveTo>
                  <a:pt x="0" y="0"/>
                </a:moveTo>
                <a:lnTo>
                  <a:pt x="1862743" y="0"/>
                </a:lnTo>
                <a:lnTo>
                  <a:pt x="1862743" y="1035158"/>
                </a:lnTo>
                <a:lnTo>
                  <a:pt x="0" y="10351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Σχεδιαστές ψηφιακών εργαλείων
</a:t>
            </a:r>
            <a:endParaRPr lang="el-GR" sz="2000" kern="1200" dirty="0"/>
          </a:p>
        </p:txBody>
      </p:sp>
      <p:pic>
        <p:nvPicPr>
          <p:cNvPr id="4" name="Picture 2" descr="C:\Users\maria\Desktop\design process ppt\177183614h.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2490" y="2459055"/>
            <a:ext cx="964883" cy="9572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Desktop\design process ppt\128856455884949069school_subjects_icons_logos_by_art_acolytexcx.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3861048"/>
            <a:ext cx="941363"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ia\Desktop\design process ppt\Χωρίς τίτλο.png"/>
          <p:cNvPicPr>
            <a:picLocks noChangeAspect="1" noChangeArrowheads="1"/>
          </p:cNvPicPr>
          <p:nvPr/>
        </p:nvPicPr>
        <p:blipFill>
          <a:blip r:embed="rId5">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141145" y="4247849"/>
            <a:ext cx="2472682" cy="2580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9912" y="1103562"/>
            <a:ext cx="5195148" cy="34163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endParaRPr lang="en-US" sz="2400" u="sng" dirty="0">
              <a:latin typeface="Century Gothic" pitchFamily="34" charset="0"/>
            </a:endParaRPr>
          </a:p>
          <a:p>
            <a:pPr algn="just"/>
            <a:r>
              <a:rPr lang="el-GR" sz="2400" dirty="0">
                <a:latin typeface="Century Gothic" pitchFamily="34" charset="0"/>
              </a:rPr>
              <a:t>Η διαδικασία σχεδιασμού που ακολουθείται από κάθε σχεδιαστή καθώς και η ανάλυση των επιρροών που διέπουν τις αποφάσεις του - τόσο στο σύνολό τους όσο και εν μέρει - στη διαδικασία σχεδιασμού.
</a:t>
            </a:r>
          </a:p>
        </p:txBody>
      </p:sp>
    </p:spTree>
    <p:extLst>
      <p:ext uri="{BB962C8B-B14F-4D97-AF65-F5344CB8AC3E}">
        <p14:creationId xmlns:p14="http://schemas.microsoft.com/office/powerpoint/2010/main" val="21155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3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1000" fill="hold"/>
                                        <p:tgtEl>
                                          <p:spTgt spid="1027"/>
                                        </p:tgtEl>
                                        <p:attrNameLst>
                                          <p:attrName>ppt_w</p:attrName>
                                        </p:attrNameLst>
                                      </p:cBhvr>
                                      <p:tavLst>
                                        <p:tav tm="0">
                                          <p:val>
                                            <p:fltVal val="0"/>
                                          </p:val>
                                        </p:tav>
                                        <p:tav tm="100000">
                                          <p:val>
                                            <p:strVal val="#ppt_w"/>
                                          </p:val>
                                        </p:tav>
                                      </p:tavLst>
                                    </p:anim>
                                    <p:anim calcmode="lin" valueType="num">
                                      <p:cBhvr>
                                        <p:cTn id="40" dur="1000" fill="hold"/>
                                        <p:tgtEl>
                                          <p:spTgt spid="1027"/>
                                        </p:tgtEl>
                                        <p:attrNameLst>
                                          <p:attrName>ppt_h</p:attrName>
                                        </p:attrNameLst>
                                      </p:cBhvr>
                                      <p:tavLst>
                                        <p:tav tm="0">
                                          <p:val>
                                            <p:fltVal val="0"/>
                                          </p:val>
                                        </p:tav>
                                        <p:tav tm="100000">
                                          <p:val>
                                            <p:strVal val="#ppt_h"/>
                                          </p:val>
                                        </p:tav>
                                      </p:tavLst>
                                    </p:anim>
                                    <p:anim calcmode="lin" valueType="num">
                                      <p:cBhvr>
                                        <p:cTn id="41" dur="1000" fill="hold"/>
                                        <p:tgtEl>
                                          <p:spTgt spid="1027"/>
                                        </p:tgtEl>
                                        <p:attrNameLst>
                                          <p:attrName>style.rotation</p:attrName>
                                        </p:attrNameLst>
                                      </p:cBhvr>
                                      <p:tavLst>
                                        <p:tav tm="0">
                                          <p:val>
                                            <p:fltVal val="90"/>
                                          </p:val>
                                        </p:tav>
                                        <p:tav tm="100000">
                                          <p:val>
                                            <p:fltVal val="0"/>
                                          </p:val>
                                        </p:tav>
                                      </p:tavLst>
                                    </p:anim>
                                    <p:animEffect transition="in" filter="fade">
                                      <p:cBhvr>
                                        <p:cTn id="42" dur="10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30"/>
                                        </p:tgtEl>
                                        <p:attrNameLst>
                                          <p:attrName>style.visibility</p:attrName>
                                        </p:attrNameLst>
                                      </p:cBhvr>
                                      <p:to>
                                        <p:strVal val="visible"/>
                                      </p:to>
                                    </p:set>
                                    <p:animEffect transition="in" filter="fade">
                                      <p:cBhvr>
                                        <p:cTn id="80" dur="1000"/>
                                        <p:tgtEl>
                                          <p:spTgt spid="1030"/>
                                        </p:tgtEl>
                                      </p:cBhvr>
                                    </p:animEffect>
                                    <p:anim calcmode="lin" valueType="num">
                                      <p:cBhvr>
                                        <p:cTn id="81" dur="1000" fill="hold"/>
                                        <p:tgtEl>
                                          <p:spTgt spid="1030"/>
                                        </p:tgtEl>
                                        <p:attrNameLst>
                                          <p:attrName>ppt_x</p:attrName>
                                        </p:attrNameLst>
                                      </p:cBhvr>
                                      <p:tavLst>
                                        <p:tav tm="0">
                                          <p:val>
                                            <p:strVal val="#ppt_x"/>
                                          </p:val>
                                        </p:tav>
                                        <p:tav tm="100000">
                                          <p:val>
                                            <p:strVal val="#ppt_x"/>
                                          </p:val>
                                        </p:tav>
                                      </p:tavLst>
                                    </p:anim>
                                    <p:anim calcmode="lin" valueType="num">
                                      <p:cBhvr>
                                        <p:cTn id="8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design process ppt\pptbackrou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rot="10810840">
            <a:off x="3524687" y="3431975"/>
            <a:ext cx="346438" cy="0"/>
          </a:xfrm>
          <a:custGeom>
            <a:avLst/>
            <a:gdLst/>
            <a:ahLst/>
            <a:cxnLst/>
            <a:rect l="0" t="0" r="0" b="0"/>
            <a:pathLst>
              <a:path>
                <a:moveTo>
                  <a:pt x="0" y="0"/>
                </a:moveTo>
                <a:lnTo>
                  <a:pt x="346438"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5" name="Freeform 4"/>
          <p:cNvSpPr/>
          <p:nvPr/>
        </p:nvSpPr>
        <p:spPr>
          <a:xfrm rot="5314861">
            <a:off x="4434305" y="4349291"/>
            <a:ext cx="463812" cy="0"/>
          </a:xfrm>
          <a:custGeom>
            <a:avLst/>
            <a:gdLst/>
            <a:ahLst/>
            <a:cxnLst/>
            <a:rect l="0" t="0" r="0" b="0"/>
            <a:pathLst>
              <a:path>
                <a:moveTo>
                  <a:pt x="0" y="0"/>
                </a:moveTo>
                <a:lnTo>
                  <a:pt x="463812"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Freeform 5"/>
          <p:cNvSpPr/>
          <p:nvPr/>
        </p:nvSpPr>
        <p:spPr>
          <a:xfrm rot="21586962">
            <a:off x="5415999" y="3431387"/>
            <a:ext cx="338144" cy="0"/>
          </a:xfrm>
          <a:custGeom>
            <a:avLst/>
            <a:gdLst/>
            <a:ahLst/>
            <a:cxnLst/>
            <a:rect l="0" t="0" r="0" b="0"/>
            <a:pathLst>
              <a:path>
                <a:moveTo>
                  <a:pt x="0" y="0"/>
                </a:moveTo>
                <a:lnTo>
                  <a:pt x="338144"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rot="16195427">
            <a:off x="4458135" y="2568184"/>
            <a:ext cx="368549" cy="0"/>
          </a:xfrm>
          <a:custGeom>
            <a:avLst/>
            <a:gdLst/>
            <a:ahLst/>
            <a:cxnLst/>
            <a:rect l="0" t="0" r="0" b="0"/>
            <a:pathLst>
              <a:path>
                <a:moveTo>
                  <a:pt x="0" y="0"/>
                </a:moveTo>
                <a:lnTo>
                  <a:pt x="368549" y="0"/>
                </a:lnTo>
              </a:path>
            </a:pathLst>
          </a:custGeom>
          <a:noFill/>
        </p:spPr>
        <p:style>
          <a:lnRef idx="1">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3871125" y="2752459"/>
            <a:ext cx="1544875" cy="1364996"/>
          </a:xfrm>
          <a:custGeom>
            <a:avLst/>
            <a:gdLst>
              <a:gd name="connsiteX0" fmla="*/ 0 w 1544875"/>
              <a:gd name="connsiteY0" fmla="*/ 227504 h 1364996"/>
              <a:gd name="connsiteX1" fmla="*/ 227504 w 1544875"/>
              <a:gd name="connsiteY1" fmla="*/ 0 h 1364996"/>
              <a:gd name="connsiteX2" fmla="*/ 1317371 w 1544875"/>
              <a:gd name="connsiteY2" fmla="*/ 0 h 1364996"/>
              <a:gd name="connsiteX3" fmla="*/ 1544875 w 1544875"/>
              <a:gd name="connsiteY3" fmla="*/ 227504 h 1364996"/>
              <a:gd name="connsiteX4" fmla="*/ 1544875 w 1544875"/>
              <a:gd name="connsiteY4" fmla="*/ 1137492 h 1364996"/>
              <a:gd name="connsiteX5" fmla="*/ 1317371 w 1544875"/>
              <a:gd name="connsiteY5" fmla="*/ 1364996 h 1364996"/>
              <a:gd name="connsiteX6" fmla="*/ 227504 w 1544875"/>
              <a:gd name="connsiteY6" fmla="*/ 1364996 h 1364996"/>
              <a:gd name="connsiteX7" fmla="*/ 0 w 1544875"/>
              <a:gd name="connsiteY7" fmla="*/ 1137492 h 1364996"/>
              <a:gd name="connsiteX8" fmla="*/ 0 w 1544875"/>
              <a:gd name="connsiteY8" fmla="*/ 227504 h 136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875" h="1364996">
                <a:moveTo>
                  <a:pt x="0" y="227504"/>
                </a:moveTo>
                <a:cubicBezTo>
                  <a:pt x="0" y="101857"/>
                  <a:pt x="101857" y="0"/>
                  <a:pt x="227504" y="0"/>
                </a:cubicBezTo>
                <a:lnTo>
                  <a:pt x="1317371" y="0"/>
                </a:lnTo>
                <a:cubicBezTo>
                  <a:pt x="1443018" y="0"/>
                  <a:pt x="1544875" y="101857"/>
                  <a:pt x="1544875" y="227504"/>
                </a:cubicBezTo>
                <a:lnTo>
                  <a:pt x="1544875" y="1137492"/>
                </a:lnTo>
                <a:cubicBezTo>
                  <a:pt x="1544875" y="1263139"/>
                  <a:pt x="1443018" y="1364996"/>
                  <a:pt x="1317371" y="1364996"/>
                </a:cubicBezTo>
                <a:lnTo>
                  <a:pt x="227504" y="1364996"/>
                </a:lnTo>
                <a:cubicBezTo>
                  <a:pt x="101857" y="1364996"/>
                  <a:pt x="0" y="1263139"/>
                  <a:pt x="0" y="1137492"/>
                </a:cubicBezTo>
                <a:lnTo>
                  <a:pt x="0" y="22750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7594" tIns="127594" rIns="127594" bIns="127594" numCol="1" spcCol="1270" anchor="ctr" anchorCtr="0">
            <a:noAutofit/>
          </a:bodyPr>
          <a:lstStyle/>
          <a:p>
            <a:pPr lvl="0" algn="ctr" defTabSz="1066800">
              <a:lnSpc>
                <a:spcPct val="90000"/>
              </a:lnSpc>
              <a:spcBef>
                <a:spcPct val="0"/>
              </a:spcBef>
              <a:spcAft>
                <a:spcPct val="35000"/>
              </a:spcAft>
            </a:pPr>
            <a:r>
              <a:rPr lang="el-GR" sz="2400" b="1" dirty="0">
                <a:latin typeface="Century Gothic" pitchFamily="34" charset="0"/>
              </a:rPr>
              <a:t>Η Μελέτη μας
</a:t>
            </a:r>
            <a:endParaRPr lang="el-GR" sz="2400" b="1" kern="1200" dirty="0">
              <a:latin typeface="Century Gothic" pitchFamily="34" charset="0"/>
            </a:endParaRPr>
          </a:p>
        </p:txBody>
      </p:sp>
      <p:sp>
        <p:nvSpPr>
          <p:cNvPr id="10" name="Freeform 9"/>
          <p:cNvSpPr/>
          <p:nvPr/>
        </p:nvSpPr>
        <p:spPr>
          <a:xfrm>
            <a:off x="3511092" y="1639486"/>
            <a:ext cx="2261154" cy="744423"/>
          </a:xfrm>
          <a:custGeom>
            <a:avLst/>
            <a:gdLst>
              <a:gd name="connsiteX0" fmla="*/ 0 w 2261154"/>
              <a:gd name="connsiteY0" fmla="*/ 124073 h 744423"/>
              <a:gd name="connsiteX1" fmla="*/ 124073 w 2261154"/>
              <a:gd name="connsiteY1" fmla="*/ 0 h 744423"/>
              <a:gd name="connsiteX2" fmla="*/ 2137081 w 2261154"/>
              <a:gd name="connsiteY2" fmla="*/ 0 h 744423"/>
              <a:gd name="connsiteX3" fmla="*/ 2261154 w 2261154"/>
              <a:gd name="connsiteY3" fmla="*/ 124073 h 744423"/>
              <a:gd name="connsiteX4" fmla="*/ 2261154 w 2261154"/>
              <a:gd name="connsiteY4" fmla="*/ 620350 h 744423"/>
              <a:gd name="connsiteX5" fmla="*/ 2137081 w 2261154"/>
              <a:gd name="connsiteY5" fmla="*/ 744423 h 744423"/>
              <a:gd name="connsiteX6" fmla="*/ 124073 w 2261154"/>
              <a:gd name="connsiteY6" fmla="*/ 744423 h 744423"/>
              <a:gd name="connsiteX7" fmla="*/ 0 w 2261154"/>
              <a:gd name="connsiteY7" fmla="*/ 620350 h 744423"/>
              <a:gd name="connsiteX8" fmla="*/ 0 w 2261154"/>
              <a:gd name="connsiteY8" fmla="*/ 124073 h 7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154" h="744423">
                <a:moveTo>
                  <a:pt x="0" y="124073"/>
                </a:moveTo>
                <a:cubicBezTo>
                  <a:pt x="0" y="55549"/>
                  <a:pt x="55549" y="0"/>
                  <a:pt x="124073" y="0"/>
                </a:cubicBezTo>
                <a:lnTo>
                  <a:pt x="2137081" y="0"/>
                </a:lnTo>
                <a:cubicBezTo>
                  <a:pt x="2205605" y="0"/>
                  <a:pt x="2261154" y="55549"/>
                  <a:pt x="2261154" y="124073"/>
                </a:cubicBezTo>
                <a:lnTo>
                  <a:pt x="2261154" y="620350"/>
                </a:lnTo>
                <a:cubicBezTo>
                  <a:pt x="2261154" y="688874"/>
                  <a:pt x="2205605" y="744423"/>
                  <a:pt x="2137081" y="744423"/>
                </a:cubicBezTo>
                <a:lnTo>
                  <a:pt x="124073" y="744423"/>
                </a:lnTo>
                <a:cubicBezTo>
                  <a:pt x="55549" y="744423"/>
                  <a:pt x="0" y="688874"/>
                  <a:pt x="0" y="620350"/>
                </a:cubicBezTo>
                <a:lnTo>
                  <a:pt x="0" y="124073"/>
                </a:lnTo>
                <a:close/>
              </a:path>
            </a:pathLst>
          </a:custGeom>
        </p:spPr>
        <p:style>
          <a:lnRef idx="0">
            <a:schemeClr val="lt1">
              <a:hueOff val="0"/>
              <a:satOff val="0"/>
              <a:lumOff val="0"/>
              <a:alphaOff val="0"/>
            </a:schemeClr>
          </a:lnRef>
          <a:fillRef idx="3">
            <a:schemeClr val="accent3">
              <a:hueOff val="1250029"/>
              <a:satOff val="-1876"/>
              <a:lumOff val="-305"/>
              <a:alphaOff val="0"/>
            </a:schemeClr>
          </a:fillRef>
          <a:effectRef idx="2">
            <a:schemeClr val="accent3">
              <a:hueOff val="1250029"/>
              <a:satOff val="-1876"/>
              <a:lumOff val="-305"/>
              <a:alphaOff val="0"/>
            </a:schemeClr>
          </a:effectRef>
          <a:fontRef idx="minor">
            <a:schemeClr val="lt1"/>
          </a:fontRef>
        </p:style>
        <p:txBody>
          <a:bodyPr spcFirstLastPara="0" vert="horz" wrap="square" lIns="87140" tIns="87140" rIns="87140" bIns="87140" numCol="1" spcCol="1270" anchor="ctr" anchorCtr="0">
            <a:noAutofit/>
          </a:bodyPr>
          <a:lstStyle/>
          <a:p>
            <a:pPr lvl="0" algn="ctr" defTabSz="889000">
              <a:lnSpc>
                <a:spcPct val="90000"/>
              </a:lnSpc>
              <a:spcBef>
                <a:spcPct val="0"/>
              </a:spcBef>
              <a:spcAft>
                <a:spcPct val="35000"/>
              </a:spcAft>
            </a:pPr>
            <a:r>
              <a:rPr lang="el-GR" sz="2000" u="sng" dirty="0">
                <a:latin typeface="Century Gothic" pitchFamily="34" charset="0"/>
              </a:rPr>
              <a:t>Μεθοδολογία
</a:t>
            </a:r>
            <a:endParaRPr lang="el-GR" sz="2000" b="0" kern="1200" dirty="0">
              <a:latin typeface="Century Gothic" pitchFamily="34" charset="0"/>
            </a:endParaRPr>
          </a:p>
        </p:txBody>
      </p:sp>
      <p:sp>
        <p:nvSpPr>
          <p:cNvPr id="11" name="Freeform 10"/>
          <p:cNvSpPr/>
          <p:nvPr/>
        </p:nvSpPr>
        <p:spPr>
          <a:xfrm rot="16199998">
            <a:off x="4538267" y="1536084"/>
            <a:ext cx="206803" cy="0"/>
          </a:xfrm>
          <a:custGeom>
            <a:avLst/>
            <a:gdLst/>
            <a:ahLst/>
            <a:cxnLst/>
            <a:rect l="0" t="0" r="0" b="0"/>
            <a:pathLst>
              <a:path>
                <a:moveTo>
                  <a:pt x="0" y="0"/>
                </a:moveTo>
                <a:lnTo>
                  <a:pt x="206803" y="0"/>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719001" y="418660"/>
            <a:ext cx="3845334" cy="1014022"/>
          </a:xfrm>
          <a:custGeom>
            <a:avLst/>
            <a:gdLst>
              <a:gd name="connsiteX0" fmla="*/ 0 w 3845334"/>
              <a:gd name="connsiteY0" fmla="*/ 169007 h 1014022"/>
              <a:gd name="connsiteX1" fmla="*/ 169007 w 3845334"/>
              <a:gd name="connsiteY1" fmla="*/ 0 h 1014022"/>
              <a:gd name="connsiteX2" fmla="*/ 3676327 w 3845334"/>
              <a:gd name="connsiteY2" fmla="*/ 0 h 1014022"/>
              <a:gd name="connsiteX3" fmla="*/ 3845334 w 3845334"/>
              <a:gd name="connsiteY3" fmla="*/ 169007 h 1014022"/>
              <a:gd name="connsiteX4" fmla="*/ 3845334 w 3845334"/>
              <a:gd name="connsiteY4" fmla="*/ 845015 h 1014022"/>
              <a:gd name="connsiteX5" fmla="*/ 3676327 w 3845334"/>
              <a:gd name="connsiteY5" fmla="*/ 1014022 h 1014022"/>
              <a:gd name="connsiteX6" fmla="*/ 169007 w 3845334"/>
              <a:gd name="connsiteY6" fmla="*/ 1014022 h 1014022"/>
              <a:gd name="connsiteX7" fmla="*/ 0 w 3845334"/>
              <a:gd name="connsiteY7" fmla="*/ 845015 h 1014022"/>
              <a:gd name="connsiteX8" fmla="*/ 0 w 3845334"/>
              <a:gd name="connsiteY8" fmla="*/ 169007 h 1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334" h="1014022">
                <a:moveTo>
                  <a:pt x="0" y="169007"/>
                </a:moveTo>
                <a:cubicBezTo>
                  <a:pt x="0" y="75667"/>
                  <a:pt x="75667" y="0"/>
                  <a:pt x="169007" y="0"/>
                </a:cubicBezTo>
                <a:lnTo>
                  <a:pt x="3676327" y="0"/>
                </a:lnTo>
                <a:cubicBezTo>
                  <a:pt x="3769667" y="0"/>
                  <a:pt x="3845334" y="75667"/>
                  <a:pt x="3845334" y="169007"/>
                </a:cubicBezTo>
                <a:lnTo>
                  <a:pt x="3845334" y="845015"/>
                </a:lnTo>
                <a:cubicBezTo>
                  <a:pt x="3845334" y="938355"/>
                  <a:pt x="3769667" y="1014022"/>
                  <a:pt x="3676327" y="1014022"/>
                </a:cubicBezTo>
                <a:lnTo>
                  <a:pt x="169007" y="1014022"/>
                </a:lnTo>
                <a:cubicBezTo>
                  <a:pt x="75667" y="1014022"/>
                  <a:pt x="0" y="938355"/>
                  <a:pt x="0" y="845015"/>
                </a:cubicBezTo>
                <a:lnTo>
                  <a:pt x="0" y="169007"/>
                </a:lnTo>
                <a:close/>
              </a:path>
            </a:pathLst>
          </a:custGeom>
        </p:spPr>
        <p:style>
          <a:lnRef idx="0">
            <a:schemeClr val="lt1">
              <a:hueOff val="0"/>
              <a:satOff val="0"/>
              <a:lumOff val="0"/>
              <a:alphaOff val="0"/>
            </a:schemeClr>
          </a:lnRef>
          <a:fillRef idx="3">
            <a:schemeClr val="accent3">
              <a:hueOff val="2500059"/>
              <a:satOff val="-3751"/>
              <a:lumOff val="-610"/>
              <a:alphaOff val="0"/>
            </a:schemeClr>
          </a:fillRef>
          <a:effectRef idx="2">
            <a:schemeClr val="accent3">
              <a:hueOff val="2500059"/>
              <a:satOff val="-3751"/>
              <a:lumOff val="-610"/>
              <a:alphaOff val="0"/>
            </a:schemeClr>
          </a:effectRef>
          <a:fontRef idx="minor">
            <a:schemeClr val="lt1"/>
          </a:fontRef>
        </p:style>
        <p:txBody>
          <a:bodyPr spcFirstLastPara="0" vert="horz" wrap="square" lIns="100300" tIns="100300" rIns="100300" bIns="100300"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Έρευνα βασισμένη στο σχεδιασμό
</a:t>
            </a:r>
            <a:endParaRPr lang="el-GR" sz="2000" kern="1200" dirty="0">
              <a:latin typeface="Century Gothic" pitchFamily="34" charset="0"/>
            </a:endParaRPr>
          </a:p>
        </p:txBody>
      </p:sp>
      <p:sp>
        <p:nvSpPr>
          <p:cNvPr id="13" name="Freeform 12"/>
          <p:cNvSpPr/>
          <p:nvPr/>
        </p:nvSpPr>
        <p:spPr>
          <a:xfrm>
            <a:off x="5604876" y="2971737"/>
            <a:ext cx="1063813" cy="914547"/>
          </a:xfrm>
          <a:custGeom>
            <a:avLst/>
            <a:gdLst>
              <a:gd name="connsiteX0" fmla="*/ 0 w 914547"/>
              <a:gd name="connsiteY0" fmla="*/ 152428 h 914547"/>
              <a:gd name="connsiteX1" fmla="*/ 152428 w 914547"/>
              <a:gd name="connsiteY1" fmla="*/ 0 h 914547"/>
              <a:gd name="connsiteX2" fmla="*/ 762119 w 914547"/>
              <a:gd name="connsiteY2" fmla="*/ 0 h 914547"/>
              <a:gd name="connsiteX3" fmla="*/ 914547 w 914547"/>
              <a:gd name="connsiteY3" fmla="*/ 152428 h 914547"/>
              <a:gd name="connsiteX4" fmla="*/ 914547 w 914547"/>
              <a:gd name="connsiteY4" fmla="*/ 762119 h 914547"/>
              <a:gd name="connsiteX5" fmla="*/ 762119 w 914547"/>
              <a:gd name="connsiteY5" fmla="*/ 914547 h 914547"/>
              <a:gd name="connsiteX6" fmla="*/ 152428 w 914547"/>
              <a:gd name="connsiteY6" fmla="*/ 914547 h 914547"/>
              <a:gd name="connsiteX7" fmla="*/ 0 w 914547"/>
              <a:gd name="connsiteY7" fmla="*/ 762119 h 914547"/>
              <a:gd name="connsiteX8" fmla="*/ 0 w 914547"/>
              <a:gd name="connsiteY8" fmla="*/ 152428 h 9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547" h="914547">
                <a:moveTo>
                  <a:pt x="0" y="152428"/>
                </a:moveTo>
                <a:cubicBezTo>
                  <a:pt x="0" y="68244"/>
                  <a:pt x="68244" y="0"/>
                  <a:pt x="152428" y="0"/>
                </a:cubicBezTo>
                <a:lnTo>
                  <a:pt x="762119" y="0"/>
                </a:lnTo>
                <a:cubicBezTo>
                  <a:pt x="846303" y="0"/>
                  <a:pt x="914547" y="68244"/>
                  <a:pt x="914547" y="152428"/>
                </a:cubicBezTo>
                <a:lnTo>
                  <a:pt x="914547" y="762119"/>
                </a:lnTo>
                <a:cubicBezTo>
                  <a:pt x="914547" y="846303"/>
                  <a:pt x="846303" y="914547"/>
                  <a:pt x="762119" y="914547"/>
                </a:cubicBezTo>
                <a:lnTo>
                  <a:pt x="152428" y="914547"/>
                </a:lnTo>
                <a:cubicBezTo>
                  <a:pt x="68244" y="914547"/>
                  <a:pt x="0" y="846303"/>
                  <a:pt x="0" y="762119"/>
                </a:cubicBezTo>
                <a:lnTo>
                  <a:pt x="0" y="152428"/>
                </a:lnTo>
                <a:close/>
              </a:path>
            </a:pathLst>
          </a:cu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txBody>
          <a:bodyPr spcFirstLastPara="0" vert="horz" wrap="square" lIns="95445" tIns="95445" rIns="95445" bIns="95445" numCol="1" spcCol="1270" anchor="ctr" anchorCtr="0">
            <a:noAutofit/>
          </a:bodyPr>
          <a:lstStyle/>
          <a:p>
            <a:pPr lvl="0" algn="ctr" defTabSz="889000">
              <a:lnSpc>
                <a:spcPct val="90000"/>
              </a:lnSpc>
              <a:spcBef>
                <a:spcPct val="0"/>
              </a:spcBef>
              <a:spcAft>
                <a:spcPct val="35000"/>
              </a:spcAft>
            </a:pPr>
            <a:r>
              <a:rPr lang="el-GR" sz="2000" u="sng" dirty="0">
                <a:latin typeface="Century Gothic" pitchFamily="34" charset="0"/>
              </a:rPr>
              <a:t>Στόχος
</a:t>
            </a:r>
            <a:endParaRPr lang="el-GR" sz="2000" b="0" u="sng" kern="1200" dirty="0">
              <a:latin typeface="Century Gothic" pitchFamily="34" charset="0"/>
            </a:endParaRPr>
          </a:p>
        </p:txBody>
      </p:sp>
      <p:sp>
        <p:nvSpPr>
          <p:cNvPr id="14" name="Freeform 13"/>
          <p:cNvSpPr/>
          <p:nvPr/>
        </p:nvSpPr>
        <p:spPr>
          <a:xfrm rot="21599958">
            <a:off x="6668690" y="3429004"/>
            <a:ext cx="279570" cy="0"/>
          </a:xfrm>
          <a:custGeom>
            <a:avLst/>
            <a:gdLst/>
            <a:ahLst/>
            <a:cxnLst/>
            <a:rect l="0" t="0" r="0" b="0"/>
            <a:pathLst>
              <a:path>
                <a:moveTo>
                  <a:pt x="0" y="0"/>
                </a:moveTo>
                <a:lnTo>
                  <a:pt x="279570" y="0"/>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6951061" y="620696"/>
            <a:ext cx="1826452" cy="5112554"/>
          </a:xfrm>
          <a:custGeom>
            <a:avLst/>
            <a:gdLst>
              <a:gd name="connsiteX0" fmla="*/ 0 w 1826452"/>
              <a:gd name="connsiteY0" fmla="*/ 304415 h 4862960"/>
              <a:gd name="connsiteX1" fmla="*/ 304415 w 1826452"/>
              <a:gd name="connsiteY1" fmla="*/ 0 h 4862960"/>
              <a:gd name="connsiteX2" fmla="*/ 1522037 w 1826452"/>
              <a:gd name="connsiteY2" fmla="*/ 0 h 4862960"/>
              <a:gd name="connsiteX3" fmla="*/ 1826452 w 1826452"/>
              <a:gd name="connsiteY3" fmla="*/ 304415 h 4862960"/>
              <a:gd name="connsiteX4" fmla="*/ 1826452 w 1826452"/>
              <a:gd name="connsiteY4" fmla="*/ 4558545 h 4862960"/>
              <a:gd name="connsiteX5" fmla="*/ 1522037 w 1826452"/>
              <a:gd name="connsiteY5" fmla="*/ 4862960 h 4862960"/>
              <a:gd name="connsiteX6" fmla="*/ 304415 w 1826452"/>
              <a:gd name="connsiteY6" fmla="*/ 4862960 h 4862960"/>
              <a:gd name="connsiteX7" fmla="*/ 0 w 1826452"/>
              <a:gd name="connsiteY7" fmla="*/ 4558545 h 4862960"/>
              <a:gd name="connsiteX8" fmla="*/ 0 w 1826452"/>
              <a:gd name="connsiteY8" fmla="*/ 304415 h 486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452" h="4862960">
                <a:moveTo>
                  <a:pt x="0" y="304415"/>
                </a:moveTo>
                <a:cubicBezTo>
                  <a:pt x="0" y="136291"/>
                  <a:pt x="136291" y="0"/>
                  <a:pt x="304415" y="0"/>
                </a:cubicBezTo>
                <a:lnTo>
                  <a:pt x="1522037" y="0"/>
                </a:lnTo>
                <a:cubicBezTo>
                  <a:pt x="1690161" y="0"/>
                  <a:pt x="1826452" y="136291"/>
                  <a:pt x="1826452" y="304415"/>
                </a:cubicBezTo>
                <a:lnTo>
                  <a:pt x="1826452" y="4558545"/>
                </a:lnTo>
                <a:cubicBezTo>
                  <a:pt x="1826452" y="4726669"/>
                  <a:pt x="1690161" y="4862960"/>
                  <a:pt x="1522037" y="4862960"/>
                </a:cubicBezTo>
                <a:lnTo>
                  <a:pt x="304415" y="4862960"/>
                </a:lnTo>
                <a:cubicBezTo>
                  <a:pt x="136291" y="4862960"/>
                  <a:pt x="0" y="4726669"/>
                  <a:pt x="0" y="4558545"/>
                </a:cubicBezTo>
                <a:lnTo>
                  <a:pt x="0" y="304415"/>
                </a:lnTo>
                <a:close/>
              </a:path>
            </a:pathLst>
          </a:custGeom>
        </p:spPr>
        <p:style>
          <a:lnRef idx="0">
            <a:schemeClr val="lt1">
              <a:hueOff val="0"/>
              <a:satOff val="0"/>
              <a:lumOff val="0"/>
              <a:alphaOff val="0"/>
            </a:schemeClr>
          </a:lnRef>
          <a:fillRef idx="3">
            <a:schemeClr val="accent3">
              <a:hueOff val="5000117"/>
              <a:satOff val="-7502"/>
              <a:lumOff val="-1220"/>
              <a:alphaOff val="0"/>
            </a:schemeClr>
          </a:fillRef>
          <a:effectRef idx="2">
            <a:schemeClr val="accent3">
              <a:hueOff val="5000117"/>
              <a:satOff val="-7502"/>
              <a:lumOff val="-1220"/>
              <a:alphaOff val="0"/>
            </a:schemeClr>
          </a:effectRef>
          <a:fontRef idx="minor">
            <a:schemeClr val="lt1"/>
          </a:fontRef>
        </p:style>
        <p:txBody>
          <a:bodyPr spcFirstLastPara="0" vert="horz" wrap="square" lIns="139960" tIns="139960" rIns="139960" bIns="139960" numCol="1" spcCol="1270" anchor="ctr" anchorCtr="0">
            <a:noAutofit/>
          </a:bodyPr>
          <a:lstStyle/>
          <a:p>
            <a:pPr lvl="0" algn="ctr" defTabSz="889000">
              <a:lnSpc>
                <a:spcPct val="90000"/>
              </a:lnSpc>
              <a:spcBef>
                <a:spcPct val="0"/>
              </a:spcBef>
              <a:spcAft>
                <a:spcPct val="35000"/>
              </a:spcAft>
            </a:pPr>
            <a:r>
              <a:rPr lang="el-GR" dirty="0">
                <a:latin typeface="Century Gothic" pitchFamily="34" charset="0"/>
              </a:rPr>
              <a:t>Αναλύστε βήμα προς βήμα το μάθημα δημιουργικού σχεδιασμού ενός δασκάλου, προκειμένου να επιτευχθεί μια γνωστική χαρτογράφηση των εννοιολογικών αντιλήψεων κατά τη διάρκεια της διαδικασίας σχεδιασμού.
</a:t>
            </a:r>
            <a:endParaRPr lang="el-GR" b="1" u="sng" kern="1200" dirty="0">
              <a:latin typeface="Century Gothic" pitchFamily="34" charset="0"/>
            </a:endParaRPr>
          </a:p>
        </p:txBody>
      </p:sp>
      <p:sp>
        <p:nvSpPr>
          <p:cNvPr id="16" name="Freeform 15"/>
          <p:cNvSpPr/>
          <p:nvPr/>
        </p:nvSpPr>
        <p:spPr>
          <a:xfrm>
            <a:off x="3779928" y="4581126"/>
            <a:ext cx="1806707" cy="914547"/>
          </a:xfrm>
          <a:custGeom>
            <a:avLst/>
            <a:gdLst>
              <a:gd name="connsiteX0" fmla="*/ 0 w 1806707"/>
              <a:gd name="connsiteY0" fmla="*/ 152428 h 914547"/>
              <a:gd name="connsiteX1" fmla="*/ 152428 w 1806707"/>
              <a:gd name="connsiteY1" fmla="*/ 0 h 914547"/>
              <a:gd name="connsiteX2" fmla="*/ 1654279 w 1806707"/>
              <a:gd name="connsiteY2" fmla="*/ 0 h 914547"/>
              <a:gd name="connsiteX3" fmla="*/ 1806707 w 1806707"/>
              <a:gd name="connsiteY3" fmla="*/ 152428 h 914547"/>
              <a:gd name="connsiteX4" fmla="*/ 1806707 w 1806707"/>
              <a:gd name="connsiteY4" fmla="*/ 762119 h 914547"/>
              <a:gd name="connsiteX5" fmla="*/ 1654279 w 1806707"/>
              <a:gd name="connsiteY5" fmla="*/ 914547 h 914547"/>
              <a:gd name="connsiteX6" fmla="*/ 152428 w 1806707"/>
              <a:gd name="connsiteY6" fmla="*/ 914547 h 914547"/>
              <a:gd name="connsiteX7" fmla="*/ 0 w 1806707"/>
              <a:gd name="connsiteY7" fmla="*/ 762119 h 914547"/>
              <a:gd name="connsiteX8" fmla="*/ 0 w 1806707"/>
              <a:gd name="connsiteY8" fmla="*/ 152428 h 9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707" h="914547">
                <a:moveTo>
                  <a:pt x="0" y="152428"/>
                </a:moveTo>
                <a:cubicBezTo>
                  <a:pt x="0" y="68244"/>
                  <a:pt x="68244" y="0"/>
                  <a:pt x="152428" y="0"/>
                </a:cubicBezTo>
                <a:lnTo>
                  <a:pt x="1654279" y="0"/>
                </a:lnTo>
                <a:cubicBezTo>
                  <a:pt x="1738463" y="0"/>
                  <a:pt x="1806707" y="68244"/>
                  <a:pt x="1806707" y="152428"/>
                </a:cubicBezTo>
                <a:lnTo>
                  <a:pt x="1806707" y="762119"/>
                </a:lnTo>
                <a:cubicBezTo>
                  <a:pt x="1806707" y="846303"/>
                  <a:pt x="1738463" y="914547"/>
                  <a:pt x="1654279" y="914547"/>
                </a:cubicBezTo>
                <a:lnTo>
                  <a:pt x="152428" y="914547"/>
                </a:lnTo>
                <a:cubicBezTo>
                  <a:pt x="68244" y="914547"/>
                  <a:pt x="0" y="846303"/>
                  <a:pt x="0" y="762119"/>
                </a:cubicBezTo>
                <a:lnTo>
                  <a:pt x="0" y="152428"/>
                </a:lnTo>
                <a:close/>
              </a:path>
            </a:pathLst>
          </a:custGeom>
        </p:spPr>
        <p:style>
          <a:lnRef idx="0">
            <a:schemeClr val="lt1">
              <a:hueOff val="0"/>
              <a:satOff val="0"/>
              <a:lumOff val="0"/>
              <a:alphaOff val="0"/>
            </a:schemeClr>
          </a:lnRef>
          <a:fillRef idx="3">
            <a:schemeClr val="accent3">
              <a:hueOff val="6250147"/>
              <a:satOff val="-9378"/>
              <a:lumOff val="-1525"/>
              <a:alphaOff val="0"/>
            </a:schemeClr>
          </a:fillRef>
          <a:effectRef idx="2">
            <a:schemeClr val="accent3">
              <a:hueOff val="6250147"/>
              <a:satOff val="-9378"/>
              <a:lumOff val="-1525"/>
              <a:alphaOff val="0"/>
            </a:schemeClr>
          </a:effectRef>
          <a:fontRef idx="minor">
            <a:schemeClr val="lt1"/>
          </a:fontRef>
        </p:style>
        <p:txBody>
          <a:bodyPr spcFirstLastPara="0" vert="horz" wrap="square" lIns="95445" tIns="95445" rIns="95445" bIns="95445" numCol="1" spcCol="1270" anchor="ctr" anchorCtr="0">
            <a:noAutofit/>
          </a:bodyPr>
          <a:lstStyle/>
          <a:p>
            <a:pPr lvl="0" algn="ctr" defTabSz="889000">
              <a:lnSpc>
                <a:spcPct val="90000"/>
              </a:lnSpc>
              <a:spcBef>
                <a:spcPct val="0"/>
              </a:spcBef>
              <a:spcAft>
                <a:spcPct val="35000"/>
              </a:spcAft>
            </a:pPr>
            <a:r>
              <a:rPr lang="el-GR" sz="2000" u="sng" dirty="0" err="1">
                <a:latin typeface="Century Gothic" pitchFamily="34" charset="0"/>
              </a:rPr>
              <a:t>Θεωρητικ</a:t>
            </a:r>
            <a:r>
              <a:rPr lang="en-US" sz="2000" u="sng" dirty="0" err="1">
                <a:latin typeface="Century Gothic" pitchFamily="34" charset="0"/>
              </a:rPr>
              <a:t>ό</a:t>
            </a:r>
            <a:r>
              <a:rPr lang="el-GR" sz="2000" u="sng" dirty="0">
                <a:latin typeface="Century Gothic" pitchFamily="34" charset="0"/>
              </a:rPr>
              <a:t> πλαίσιο
</a:t>
            </a:r>
            <a:endParaRPr lang="en-US" sz="2000" b="0" kern="1200" dirty="0">
              <a:latin typeface="Century Gothic" pitchFamily="34" charset="0"/>
            </a:endParaRPr>
          </a:p>
        </p:txBody>
      </p:sp>
      <p:sp>
        <p:nvSpPr>
          <p:cNvPr id="17" name="Freeform 16"/>
          <p:cNvSpPr/>
          <p:nvPr/>
        </p:nvSpPr>
        <p:spPr>
          <a:xfrm rot="8128149">
            <a:off x="3928323" y="5614462"/>
            <a:ext cx="338769" cy="0"/>
          </a:xfrm>
          <a:custGeom>
            <a:avLst/>
            <a:gdLst/>
            <a:ahLst/>
            <a:cxnLst/>
            <a:rect l="0" t="0" r="0" b="0"/>
            <a:pathLst>
              <a:path>
                <a:moveTo>
                  <a:pt x="0" y="0"/>
                </a:moveTo>
                <a:lnTo>
                  <a:pt x="338769" y="0"/>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2398814" y="5733250"/>
            <a:ext cx="1997673" cy="914547"/>
          </a:xfrm>
          <a:custGeom>
            <a:avLst/>
            <a:gdLst>
              <a:gd name="connsiteX0" fmla="*/ 0 w 1768707"/>
              <a:gd name="connsiteY0" fmla="*/ 152428 h 914547"/>
              <a:gd name="connsiteX1" fmla="*/ 152428 w 1768707"/>
              <a:gd name="connsiteY1" fmla="*/ 0 h 914547"/>
              <a:gd name="connsiteX2" fmla="*/ 1616279 w 1768707"/>
              <a:gd name="connsiteY2" fmla="*/ 0 h 914547"/>
              <a:gd name="connsiteX3" fmla="*/ 1768707 w 1768707"/>
              <a:gd name="connsiteY3" fmla="*/ 152428 h 914547"/>
              <a:gd name="connsiteX4" fmla="*/ 1768707 w 1768707"/>
              <a:gd name="connsiteY4" fmla="*/ 762119 h 914547"/>
              <a:gd name="connsiteX5" fmla="*/ 1616279 w 1768707"/>
              <a:gd name="connsiteY5" fmla="*/ 914547 h 914547"/>
              <a:gd name="connsiteX6" fmla="*/ 152428 w 1768707"/>
              <a:gd name="connsiteY6" fmla="*/ 914547 h 914547"/>
              <a:gd name="connsiteX7" fmla="*/ 0 w 1768707"/>
              <a:gd name="connsiteY7" fmla="*/ 762119 h 914547"/>
              <a:gd name="connsiteX8" fmla="*/ 0 w 1768707"/>
              <a:gd name="connsiteY8" fmla="*/ 152428 h 9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8707" h="914547">
                <a:moveTo>
                  <a:pt x="0" y="152428"/>
                </a:moveTo>
                <a:cubicBezTo>
                  <a:pt x="0" y="68244"/>
                  <a:pt x="68244" y="0"/>
                  <a:pt x="152428" y="0"/>
                </a:cubicBezTo>
                <a:lnTo>
                  <a:pt x="1616279" y="0"/>
                </a:lnTo>
                <a:cubicBezTo>
                  <a:pt x="1700463" y="0"/>
                  <a:pt x="1768707" y="68244"/>
                  <a:pt x="1768707" y="152428"/>
                </a:cubicBezTo>
                <a:lnTo>
                  <a:pt x="1768707" y="762119"/>
                </a:lnTo>
                <a:cubicBezTo>
                  <a:pt x="1768707" y="846303"/>
                  <a:pt x="1700463" y="914547"/>
                  <a:pt x="1616279" y="914547"/>
                </a:cubicBezTo>
                <a:lnTo>
                  <a:pt x="152428" y="914547"/>
                </a:lnTo>
                <a:cubicBezTo>
                  <a:pt x="68244" y="914547"/>
                  <a:pt x="0" y="846303"/>
                  <a:pt x="0" y="762119"/>
                </a:cubicBezTo>
                <a:lnTo>
                  <a:pt x="0" y="152428"/>
                </a:lnTo>
                <a:close/>
              </a:path>
            </a:pathLst>
          </a:cu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spcFirstLastPara="0" vert="horz" wrap="square" lIns="95445" tIns="95445" rIns="95445" bIns="95445" numCol="1" spcCol="1270" anchor="ctr" anchorCtr="0">
            <a:noAutofit/>
          </a:bodyPr>
          <a:lstStyle/>
          <a:p>
            <a:pPr lvl="0" algn="ctr" defTabSz="889000">
              <a:lnSpc>
                <a:spcPct val="90000"/>
              </a:lnSpc>
              <a:spcBef>
                <a:spcPct val="0"/>
              </a:spcBef>
              <a:spcAft>
                <a:spcPct val="35000"/>
              </a:spcAft>
            </a:pPr>
            <a:r>
              <a:rPr lang="en-US" sz="2000" kern="1200" dirty="0">
                <a:latin typeface="Century Gothic" pitchFamily="34" charset="0"/>
              </a:rPr>
              <a:t>TPACK</a:t>
            </a:r>
            <a:r>
              <a:rPr lang="el-GR" sz="2000" dirty="0">
                <a:latin typeface="Century Gothic" pitchFamily="34" charset="0"/>
              </a:rPr>
              <a:t> </a:t>
            </a:r>
            <a:r>
              <a:rPr lang="el-GR" sz="1400" dirty="0">
                <a:latin typeface="Century Gothic" pitchFamily="34" charset="0"/>
              </a:rPr>
              <a:t>(Τεχνολογική Παιδαγωγική Γνώση Περιεχομένου)</a:t>
            </a:r>
            <a:endParaRPr lang="en-US" sz="1400" kern="1200" dirty="0">
              <a:latin typeface="Century Gothic" pitchFamily="34" charset="0"/>
            </a:endParaRPr>
          </a:p>
        </p:txBody>
      </p:sp>
      <p:sp>
        <p:nvSpPr>
          <p:cNvPr id="19" name="Freeform 18"/>
          <p:cNvSpPr/>
          <p:nvPr/>
        </p:nvSpPr>
        <p:spPr>
          <a:xfrm rot="3021476">
            <a:off x="5006292" y="5614464"/>
            <a:ext cx="308527" cy="0"/>
          </a:xfrm>
          <a:custGeom>
            <a:avLst/>
            <a:gdLst/>
            <a:ahLst/>
            <a:cxnLst/>
            <a:rect l="0" t="0" r="0" b="0"/>
            <a:pathLst>
              <a:path>
                <a:moveTo>
                  <a:pt x="0" y="0"/>
                </a:moveTo>
                <a:lnTo>
                  <a:pt x="308527" y="0"/>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516275" y="5733254"/>
            <a:ext cx="2243110" cy="914547"/>
          </a:xfrm>
          <a:custGeom>
            <a:avLst/>
            <a:gdLst>
              <a:gd name="connsiteX0" fmla="*/ 0 w 2243110"/>
              <a:gd name="connsiteY0" fmla="*/ 152428 h 914547"/>
              <a:gd name="connsiteX1" fmla="*/ 152428 w 2243110"/>
              <a:gd name="connsiteY1" fmla="*/ 0 h 914547"/>
              <a:gd name="connsiteX2" fmla="*/ 2090682 w 2243110"/>
              <a:gd name="connsiteY2" fmla="*/ 0 h 914547"/>
              <a:gd name="connsiteX3" fmla="*/ 2243110 w 2243110"/>
              <a:gd name="connsiteY3" fmla="*/ 152428 h 914547"/>
              <a:gd name="connsiteX4" fmla="*/ 2243110 w 2243110"/>
              <a:gd name="connsiteY4" fmla="*/ 762119 h 914547"/>
              <a:gd name="connsiteX5" fmla="*/ 2090682 w 2243110"/>
              <a:gd name="connsiteY5" fmla="*/ 914547 h 914547"/>
              <a:gd name="connsiteX6" fmla="*/ 152428 w 2243110"/>
              <a:gd name="connsiteY6" fmla="*/ 914547 h 914547"/>
              <a:gd name="connsiteX7" fmla="*/ 0 w 2243110"/>
              <a:gd name="connsiteY7" fmla="*/ 762119 h 914547"/>
              <a:gd name="connsiteX8" fmla="*/ 0 w 2243110"/>
              <a:gd name="connsiteY8" fmla="*/ 152428 h 9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110" h="914547">
                <a:moveTo>
                  <a:pt x="0" y="152428"/>
                </a:moveTo>
                <a:cubicBezTo>
                  <a:pt x="0" y="68244"/>
                  <a:pt x="68244" y="0"/>
                  <a:pt x="152428" y="0"/>
                </a:cubicBezTo>
                <a:lnTo>
                  <a:pt x="2090682" y="0"/>
                </a:lnTo>
                <a:cubicBezTo>
                  <a:pt x="2174866" y="0"/>
                  <a:pt x="2243110" y="68244"/>
                  <a:pt x="2243110" y="152428"/>
                </a:cubicBezTo>
                <a:lnTo>
                  <a:pt x="2243110" y="762119"/>
                </a:lnTo>
                <a:cubicBezTo>
                  <a:pt x="2243110" y="846303"/>
                  <a:pt x="2174866" y="914547"/>
                  <a:pt x="2090682" y="914547"/>
                </a:cubicBezTo>
                <a:lnTo>
                  <a:pt x="152428" y="914547"/>
                </a:lnTo>
                <a:cubicBezTo>
                  <a:pt x="68244" y="914547"/>
                  <a:pt x="0" y="846303"/>
                  <a:pt x="0" y="762119"/>
                </a:cubicBezTo>
                <a:lnTo>
                  <a:pt x="0" y="152428"/>
                </a:lnTo>
                <a:close/>
              </a:path>
            </a:pathLst>
          </a:custGeom>
        </p:spPr>
        <p:style>
          <a:lnRef idx="0">
            <a:schemeClr val="lt1">
              <a:hueOff val="0"/>
              <a:satOff val="0"/>
              <a:lumOff val="0"/>
              <a:alphaOff val="0"/>
            </a:schemeClr>
          </a:lnRef>
          <a:fillRef idx="3">
            <a:schemeClr val="accent3">
              <a:hueOff val="8750205"/>
              <a:satOff val="-13129"/>
              <a:lumOff val="-2135"/>
              <a:alphaOff val="0"/>
            </a:schemeClr>
          </a:fillRef>
          <a:effectRef idx="2">
            <a:schemeClr val="accent3">
              <a:hueOff val="8750205"/>
              <a:satOff val="-13129"/>
              <a:lumOff val="-2135"/>
              <a:alphaOff val="0"/>
            </a:schemeClr>
          </a:effectRef>
          <a:fontRef idx="minor">
            <a:schemeClr val="lt1"/>
          </a:fontRef>
        </p:style>
        <p:txBody>
          <a:bodyPr spcFirstLastPara="0" vert="horz" wrap="square" lIns="95445" tIns="95445" rIns="95445" bIns="95445" numCol="1" spcCol="1270" anchor="ctr" anchorCtr="0">
            <a:noAutofit/>
          </a:bodyPr>
          <a:lstStyle/>
          <a:p>
            <a:pPr lvl="0" algn="ctr" defTabSz="889000">
              <a:lnSpc>
                <a:spcPct val="90000"/>
              </a:lnSpc>
              <a:spcBef>
                <a:spcPct val="0"/>
              </a:spcBef>
              <a:spcAft>
                <a:spcPct val="35000"/>
              </a:spcAft>
            </a:pPr>
            <a:r>
              <a:rPr lang="en-US" sz="2000" dirty="0">
                <a:latin typeface="Century Gothic" pitchFamily="34" charset="0"/>
              </a:rPr>
              <a:t>COSC (</a:t>
            </a:r>
            <a:r>
              <a:rPr lang="el-GR" sz="2000" dirty="0">
                <a:latin typeface="Century Gothic" pitchFamily="34" charset="0"/>
              </a:rPr>
              <a:t>Γνωστικά Σχήματα</a:t>
            </a:r>
            <a:r>
              <a:rPr lang="en-US" sz="2000" kern="1200" dirty="0">
                <a:latin typeface="Century Gothic" pitchFamily="34" charset="0"/>
              </a:rPr>
              <a:t>)</a:t>
            </a:r>
          </a:p>
        </p:txBody>
      </p:sp>
      <p:sp>
        <p:nvSpPr>
          <p:cNvPr id="21" name="Freeform 20"/>
          <p:cNvSpPr/>
          <p:nvPr/>
        </p:nvSpPr>
        <p:spPr>
          <a:xfrm>
            <a:off x="1990955" y="2971737"/>
            <a:ext cx="1533732" cy="914547"/>
          </a:xfrm>
          <a:custGeom>
            <a:avLst/>
            <a:gdLst>
              <a:gd name="connsiteX0" fmla="*/ 0 w 1533732"/>
              <a:gd name="connsiteY0" fmla="*/ 152428 h 914547"/>
              <a:gd name="connsiteX1" fmla="*/ 152428 w 1533732"/>
              <a:gd name="connsiteY1" fmla="*/ 0 h 914547"/>
              <a:gd name="connsiteX2" fmla="*/ 1381304 w 1533732"/>
              <a:gd name="connsiteY2" fmla="*/ 0 h 914547"/>
              <a:gd name="connsiteX3" fmla="*/ 1533732 w 1533732"/>
              <a:gd name="connsiteY3" fmla="*/ 152428 h 914547"/>
              <a:gd name="connsiteX4" fmla="*/ 1533732 w 1533732"/>
              <a:gd name="connsiteY4" fmla="*/ 762119 h 914547"/>
              <a:gd name="connsiteX5" fmla="*/ 1381304 w 1533732"/>
              <a:gd name="connsiteY5" fmla="*/ 914547 h 914547"/>
              <a:gd name="connsiteX6" fmla="*/ 152428 w 1533732"/>
              <a:gd name="connsiteY6" fmla="*/ 914547 h 914547"/>
              <a:gd name="connsiteX7" fmla="*/ 0 w 1533732"/>
              <a:gd name="connsiteY7" fmla="*/ 762119 h 914547"/>
              <a:gd name="connsiteX8" fmla="*/ 0 w 1533732"/>
              <a:gd name="connsiteY8" fmla="*/ 152428 h 91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732" h="914547">
                <a:moveTo>
                  <a:pt x="0" y="152428"/>
                </a:moveTo>
                <a:cubicBezTo>
                  <a:pt x="0" y="68244"/>
                  <a:pt x="68244" y="0"/>
                  <a:pt x="152428" y="0"/>
                </a:cubicBezTo>
                <a:lnTo>
                  <a:pt x="1381304" y="0"/>
                </a:lnTo>
                <a:cubicBezTo>
                  <a:pt x="1465488" y="0"/>
                  <a:pt x="1533732" y="68244"/>
                  <a:pt x="1533732" y="152428"/>
                </a:cubicBezTo>
                <a:lnTo>
                  <a:pt x="1533732" y="762119"/>
                </a:lnTo>
                <a:cubicBezTo>
                  <a:pt x="1533732" y="846303"/>
                  <a:pt x="1465488" y="914547"/>
                  <a:pt x="1381304" y="914547"/>
                </a:cubicBezTo>
                <a:lnTo>
                  <a:pt x="152428" y="914547"/>
                </a:lnTo>
                <a:cubicBezTo>
                  <a:pt x="68244" y="914547"/>
                  <a:pt x="0" y="846303"/>
                  <a:pt x="0" y="762119"/>
                </a:cubicBezTo>
                <a:lnTo>
                  <a:pt x="0" y="152428"/>
                </a:lnTo>
                <a:close/>
              </a:path>
            </a:pathLst>
          </a:custGeom>
        </p:spPr>
        <p:style>
          <a:lnRef idx="0">
            <a:schemeClr val="lt1">
              <a:hueOff val="0"/>
              <a:satOff val="0"/>
              <a:lumOff val="0"/>
              <a:alphaOff val="0"/>
            </a:schemeClr>
          </a:lnRef>
          <a:fillRef idx="3">
            <a:schemeClr val="accent3">
              <a:hueOff val="10000235"/>
              <a:satOff val="-15004"/>
              <a:lumOff val="-2440"/>
              <a:alphaOff val="0"/>
            </a:schemeClr>
          </a:fillRef>
          <a:effectRef idx="2">
            <a:schemeClr val="accent3">
              <a:hueOff val="10000235"/>
              <a:satOff val="-15004"/>
              <a:lumOff val="-2440"/>
              <a:alphaOff val="0"/>
            </a:schemeClr>
          </a:effectRef>
          <a:fontRef idx="minor">
            <a:schemeClr val="lt1"/>
          </a:fontRef>
        </p:style>
        <p:txBody>
          <a:bodyPr spcFirstLastPara="0" vert="horz" wrap="square" lIns="95445" tIns="95445" rIns="95445" bIns="95445" numCol="1" spcCol="1270" anchor="ctr" anchorCtr="0">
            <a:noAutofit/>
          </a:bodyPr>
          <a:lstStyle/>
          <a:p>
            <a:pPr lvl="0" algn="ctr" defTabSz="889000">
              <a:lnSpc>
                <a:spcPct val="90000"/>
              </a:lnSpc>
              <a:spcBef>
                <a:spcPct val="0"/>
              </a:spcBef>
              <a:spcAft>
                <a:spcPct val="35000"/>
              </a:spcAft>
            </a:pPr>
            <a:r>
              <a:rPr lang="el-GR" sz="2000" u="sng" dirty="0">
                <a:latin typeface="Century Gothic" pitchFamily="34" charset="0"/>
              </a:rPr>
              <a:t>Κύριος στόχος
</a:t>
            </a:r>
            <a:endParaRPr lang="el-GR" sz="2000" b="0" u="none" kern="1200" dirty="0">
              <a:latin typeface="Century Gothic" pitchFamily="34" charset="0"/>
            </a:endParaRPr>
          </a:p>
        </p:txBody>
      </p:sp>
      <p:sp>
        <p:nvSpPr>
          <p:cNvPr id="22" name="Freeform 21"/>
          <p:cNvSpPr/>
          <p:nvPr/>
        </p:nvSpPr>
        <p:spPr>
          <a:xfrm rot="10800052">
            <a:off x="1777465" y="3428998"/>
            <a:ext cx="213490" cy="0"/>
          </a:xfrm>
          <a:custGeom>
            <a:avLst/>
            <a:gdLst/>
            <a:ahLst/>
            <a:cxnLst/>
            <a:rect l="0" t="0" r="0" b="0"/>
            <a:pathLst>
              <a:path>
                <a:moveTo>
                  <a:pt x="0" y="0"/>
                </a:moveTo>
                <a:lnTo>
                  <a:pt x="213490" y="0"/>
                </a:lnTo>
              </a:path>
            </a:pathLst>
          </a:custGeom>
          <a:noFill/>
        </p:spPr>
        <p:style>
          <a:lnRef idx="1">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6737" y="260648"/>
            <a:ext cx="1806215" cy="6120681"/>
          </a:xfrm>
          <a:custGeom>
            <a:avLst/>
            <a:gdLst>
              <a:gd name="connsiteX0" fmla="*/ 0 w 1730726"/>
              <a:gd name="connsiteY0" fmla="*/ 288460 h 5946013"/>
              <a:gd name="connsiteX1" fmla="*/ 288460 w 1730726"/>
              <a:gd name="connsiteY1" fmla="*/ 0 h 5946013"/>
              <a:gd name="connsiteX2" fmla="*/ 1442266 w 1730726"/>
              <a:gd name="connsiteY2" fmla="*/ 0 h 5946013"/>
              <a:gd name="connsiteX3" fmla="*/ 1730726 w 1730726"/>
              <a:gd name="connsiteY3" fmla="*/ 288460 h 5946013"/>
              <a:gd name="connsiteX4" fmla="*/ 1730726 w 1730726"/>
              <a:gd name="connsiteY4" fmla="*/ 5657553 h 5946013"/>
              <a:gd name="connsiteX5" fmla="*/ 1442266 w 1730726"/>
              <a:gd name="connsiteY5" fmla="*/ 5946013 h 5946013"/>
              <a:gd name="connsiteX6" fmla="*/ 288460 w 1730726"/>
              <a:gd name="connsiteY6" fmla="*/ 5946013 h 5946013"/>
              <a:gd name="connsiteX7" fmla="*/ 0 w 1730726"/>
              <a:gd name="connsiteY7" fmla="*/ 5657553 h 5946013"/>
              <a:gd name="connsiteX8" fmla="*/ 0 w 1730726"/>
              <a:gd name="connsiteY8" fmla="*/ 288460 h 594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726" h="5946013">
                <a:moveTo>
                  <a:pt x="0" y="288460"/>
                </a:moveTo>
                <a:cubicBezTo>
                  <a:pt x="0" y="129148"/>
                  <a:pt x="129148" y="0"/>
                  <a:pt x="288460" y="0"/>
                </a:cubicBezTo>
                <a:lnTo>
                  <a:pt x="1442266" y="0"/>
                </a:lnTo>
                <a:cubicBezTo>
                  <a:pt x="1601578" y="0"/>
                  <a:pt x="1730726" y="129148"/>
                  <a:pt x="1730726" y="288460"/>
                </a:cubicBezTo>
                <a:lnTo>
                  <a:pt x="1730726" y="5657553"/>
                </a:lnTo>
                <a:cubicBezTo>
                  <a:pt x="1730726" y="5816865"/>
                  <a:pt x="1601578" y="5946013"/>
                  <a:pt x="1442266" y="5946013"/>
                </a:cubicBezTo>
                <a:lnTo>
                  <a:pt x="288460" y="5946013"/>
                </a:lnTo>
                <a:cubicBezTo>
                  <a:pt x="129148" y="5946013"/>
                  <a:pt x="0" y="5816865"/>
                  <a:pt x="0" y="5657553"/>
                </a:cubicBezTo>
                <a:lnTo>
                  <a:pt x="0" y="288460"/>
                </a:lnTo>
                <a:close/>
              </a:path>
            </a:pathLst>
          </a:cu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135287" tIns="135287" rIns="135287" bIns="135287" numCol="1" spcCol="1270" anchor="ctr" anchorCtr="0">
            <a:noAutofit/>
          </a:bodyPr>
          <a:lstStyle/>
          <a:p>
            <a:pPr lvl="0" algn="ctr" defTabSz="889000">
              <a:lnSpc>
                <a:spcPct val="90000"/>
              </a:lnSpc>
              <a:spcBef>
                <a:spcPct val="0"/>
              </a:spcBef>
              <a:spcAft>
                <a:spcPct val="35000"/>
              </a:spcAft>
            </a:pPr>
            <a:r>
              <a:rPr lang="el-GR" sz="2000" dirty="0">
                <a:latin typeface="Century Gothic" pitchFamily="34" charset="0"/>
              </a:rPr>
              <a:t>Για να προσδιοριστεί σε ποιο βαθμό η διαδικασία σχεδιασμού μπορεί να αναπαρασταθεί με τη μορφή μοτίβου που θα μπορούσε να λειτουργήσει ως σημείο αναφοράς και επαλήθευσης σε μια διαδικασία σχεδιασμού</a:t>
            </a:r>
            <a:r>
              <a:rPr lang="en-US" sz="2000" b="0" u="none" kern="1200" dirty="0">
                <a:latin typeface="Century Gothic" pitchFamily="34" charset="0"/>
              </a:rPr>
              <a:t>.</a:t>
            </a:r>
            <a:endParaRPr lang="el-GR" sz="2000" b="0" u="none" kern="1200" dirty="0">
              <a:latin typeface="Century Gothic" pitchFamily="34" charset="0"/>
            </a:endParaRPr>
          </a:p>
        </p:txBody>
      </p:sp>
    </p:spTree>
    <p:extLst>
      <p:ext uri="{BB962C8B-B14F-4D97-AF65-F5344CB8AC3E}">
        <p14:creationId xmlns:p14="http://schemas.microsoft.com/office/powerpoint/2010/main" val="30994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Effect transition="in" filter="fade">
                                      <p:cBhvr>
                                        <p:cTn id="91" dur="500"/>
                                        <p:tgtEl>
                                          <p:spTgt spid="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8"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a\Desktop\design process ppt\pptbackrou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90464" y="306212"/>
            <a:ext cx="6563072" cy="1040285"/>
          </a:xfr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indent="0" algn="ctr">
              <a:buNone/>
            </a:pPr>
            <a:r>
              <a:rPr lang="el-GR" sz="2800" b="1" dirty="0">
                <a:latin typeface="Century Gothic" pitchFamily="34" charset="0"/>
              </a:rPr>
              <a:t>Η έννοια της </a:t>
            </a:r>
            <a:r>
              <a:rPr lang="el-GR" sz="2800" b="1" dirty="0" err="1">
                <a:latin typeface="Century Gothic" pitchFamily="34" charset="0"/>
              </a:rPr>
              <a:t>Εργαλειακής</a:t>
            </a:r>
            <a:r>
              <a:rPr lang="el-GR" sz="2800" b="1" dirty="0">
                <a:latin typeface="Century Gothic" pitchFamily="34" charset="0"/>
              </a:rPr>
              <a:t> Γένεσης  
</a:t>
            </a:r>
            <a:endParaRPr lang="en-US" sz="2800" b="1" dirty="0">
              <a:solidFill>
                <a:schemeClr val="lt1"/>
              </a:solidFill>
              <a:latin typeface="Century Gothic" pitchFamily="34" charset="0"/>
            </a:endParaRPr>
          </a:p>
        </p:txBody>
      </p:sp>
      <p:sp>
        <p:nvSpPr>
          <p:cNvPr id="5" name="TextBox 4"/>
          <p:cNvSpPr txBox="1"/>
          <p:nvPr/>
        </p:nvSpPr>
        <p:spPr>
          <a:xfrm>
            <a:off x="88385" y="3429000"/>
            <a:ext cx="153128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600" dirty="0">
                <a:latin typeface="Century Gothic" pitchFamily="34" charset="0"/>
              </a:rPr>
              <a:t>Σχετίζεται με την εξέλιξη των ίδιων των τεχνουργημάτων καθώς ξεδιπλώνεται η δραστηριότητα του χρήστη</a:t>
            </a:r>
            <a:r>
              <a:rPr lang="en-US" dirty="0">
                <a:latin typeface="Century Gothic" pitchFamily="34" charset="0"/>
              </a:rPr>
              <a:t>.</a:t>
            </a:r>
            <a:endParaRPr lang="el-GR" dirty="0">
              <a:latin typeface="Century Gothic" pitchFamily="34" charset="0"/>
            </a:endParaRPr>
          </a:p>
        </p:txBody>
      </p:sp>
      <p:sp>
        <p:nvSpPr>
          <p:cNvPr id="6" name="TextBox 5"/>
          <p:cNvSpPr txBox="1"/>
          <p:nvPr/>
        </p:nvSpPr>
        <p:spPr>
          <a:xfrm>
            <a:off x="7539314" y="3428998"/>
            <a:ext cx="144016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dirty="0">
                <a:latin typeface="Century Gothic" pitchFamily="34" charset="0"/>
              </a:rPr>
              <a:t>Αφορά την κατασκευή συστημάτων που θα διευκολύνουν τη χρήση των αντικειμένων.
</a:t>
            </a:r>
          </a:p>
        </p:txBody>
      </p:sp>
      <p:sp>
        <p:nvSpPr>
          <p:cNvPr id="7" name="TextBox 6"/>
          <p:cNvSpPr txBox="1"/>
          <p:nvPr/>
        </p:nvSpPr>
        <p:spPr>
          <a:xfrm>
            <a:off x="1453836" y="1972771"/>
            <a:ext cx="6805558" cy="830997"/>
          </a:xfrm>
          <a:prstGeom prst="rect">
            <a:avLst/>
          </a:prstGeom>
          <a:noFill/>
        </p:spPr>
        <p:txBody>
          <a:bodyPr wrap="square" rtlCol="0">
            <a:spAutoFit/>
          </a:bodyPr>
          <a:lstStyle/>
          <a:p>
            <a:r>
              <a:rPr lang="el-GR" sz="2400" dirty="0">
                <a:latin typeface="Century Gothic" pitchFamily="34" charset="0"/>
              </a:rPr>
              <a:t>Δύο λειτουργίες εκτελούνται ταυτόχρονα:
</a:t>
            </a:r>
            <a:endParaRPr lang="el-GR" dirty="0"/>
          </a:p>
        </p:txBody>
      </p:sp>
      <p:sp>
        <p:nvSpPr>
          <p:cNvPr id="10" name="Freeform 9"/>
          <p:cNvSpPr/>
          <p:nvPr/>
        </p:nvSpPr>
        <p:spPr>
          <a:xfrm>
            <a:off x="1744448" y="2923698"/>
            <a:ext cx="3141723" cy="3141723"/>
          </a:xfrm>
          <a:custGeom>
            <a:avLst/>
            <a:gdLst>
              <a:gd name="connsiteX0" fmla="*/ 0 w 3141723"/>
              <a:gd name="connsiteY0" fmla="*/ 1570862 h 3141723"/>
              <a:gd name="connsiteX1" fmla="*/ 1570862 w 3141723"/>
              <a:gd name="connsiteY1" fmla="*/ 0 h 3141723"/>
              <a:gd name="connsiteX2" fmla="*/ 3141724 w 3141723"/>
              <a:gd name="connsiteY2" fmla="*/ 1570862 h 3141723"/>
              <a:gd name="connsiteX3" fmla="*/ 1570862 w 3141723"/>
              <a:gd name="connsiteY3" fmla="*/ 3141724 h 3141723"/>
              <a:gd name="connsiteX4" fmla="*/ 0 w 3141723"/>
              <a:gd name="connsiteY4" fmla="*/ 1570862 h 3141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23" h="3141723">
                <a:moveTo>
                  <a:pt x="0" y="1570862"/>
                </a:moveTo>
                <a:cubicBezTo>
                  <a:pt x="0" y="703299"/>
                  <a:pt x="703299" y="0"/>
                  <a:pt x="1570862" y="0"/>
                </a:cubicBezTo>
                <a:cubicBezTo>
                  <a:pt x="2438425" y="0"/>
                  <a:pt x="3141724" y="703299"/>
                  <a:pt x="3141724" y="1570862"/>
                </a:cubicBezTo>
                <a:cubicBezTo>
                  <a:pt x="3141724" y="2438425"/>
                  <a:pt x="2438425" y="3141724"/>
                  <a:pt x="1570862" y="3141724"/>
                </a:cubicBezTo>
                <a:cubicBezTo>
                  <a:pt x="703299" y="3141724"/>
                  <a:pt x="0" y="2438425"/>
                  <a:pt x="0" y="1570862"/>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632995" tIns="488035" rIns="632995" bIns="488035" numCol="1" spcCol="1270" anchor="ctr" anchorCtr="0">
            <a:noAutofit/>
          </a:bodyPr>
          <a:lstStyle/>
          <a:p>
            <a:pPr lvl="0" algn="ctr" defTabSz="977900">
              <a:lnSpc>
                <a:spcPct val="90000"/>
              </a:lnSpc>
              <a:spcBef>
                <a:spcPct val="0"/>
              </a:spcBef>
              <a:spcAft>
                <a:spcPct val="35000"/>
              </a:spcAft>
            </a:pPr>
            <a:r>
              <a:rPr lang="en-US" sz="2200" b="1" kern="1200" dirty="0">
                <a:latin typeface="Century Gothic" pitchFamily="34" charset="0"/>
              </a:rPr>
              <a:t>Instrument-</a:t>
            </a:r>
            <a:r>
              <a:rPr lang="en-US" sz="2200" b="1" kern="1200" dirty="0" err="1">
                <a:latin typeface="Century Gothic" pitchFamily="34" charset="0"/>
              </a:rPr>
              <a:t>ation</a:t>
            </a:r>
            <a:endParaRPr lang="el-GR" sz="2200" b="1" kern="1200" dirty="0">
              <a:latin typeface="Century Gothic" pitchFamily="34" charset="0"/>
            </a:endParaRPr>
          </a:p>
        </p:txBody>
      </p:sp>
      <p:sp>
        <p:nvSpPr>
          <p:cNvPr id="11" name="Freeform 10"/>
          <p:cNvSpPr/>
          <p:nvPr/>
        </p:nvSpPr>
        <p:spPr>
          <a:xfrm>
            <a:off x="4257827" y="2923698"/>
            <a:ext cx="3141723" cy="3141723"/>
          </a:xfrm>
          <a:custGeom>
            <a:avLst/>
            <a:gdLst>
              <a:gd name="connsiteX0" fmla="*/ 0 w 3141723"/>
              <a:gd name="connsiteY0" fmla="*/ 1570862 h 3141723"/>
              <a:gd name="connsiteX1" fmla="*/ 1570862 w 3141723"/>
              <a:gd name="connsiteY1" fmla="*/ 0 h 3141723"/>
              <a:gd name="connsiteX2" fmla="*/ 3141724 w 3141723"/>
              <a:gd name="connsiteY2" fmla="*/ 1570862 h 3141723"/>
              <a:gd name="connsiteX3" fmla="*/ 1570862 w 3141723"/>
              <a:gd name="connsiteY3" fmla="*/ 3141724 h 3141723"/>
              <a:gd name="connsiteX4" fmla="*/ 0 w 3141723"/>
              <a:gd name="connsiteY4" fmla="*/ 1570862 h 3141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723" h="3141723">
                <a:moveTo>
                  <a:pt x="0" y="1570862"/>
                </a:moveTo>
                <a:cubicBezTo>
                  <a:pt x="0" y="703299"/>
                  <a:pt x="703299" y="0"/>
                  <a:pt x="1570862" y="0"/>
                </a:cubicBezTo>
                <a:cubicBezTo>
                  <a:pt x="2438425" y="0"/>
                  <a:pt x="3141724" y="703299"/>
                  <a:pt x="3141724" y="1570862"/>
                </a:cubicBezTo>
                <a:cubicBezTo>
                  <a:pt x="3141724" y="2438425"/>
                  <a:pt x="2438425" y="3141724"/>
                  <a:pt x="1570862" y="3141724"/>
                </a:cubicBezTo>
                <a:cubicBezTo>
                  <a:pt x="703299" y="3141724"/>
                  <a:pt x="0" y="2438425"/>
                  <a:pt x="0" y="1570862"/>
                </a:cubicBezTo>
                <a:close/>
              </a:path>
            </a:pathLst>
          </a:custGeom>
        </p:spPr>
        <p:style>
          <a:lnRef idx="0">
            <a:schemeClr val="lt1">
              <a:hueOff val="0"/>
              <a:satOff val="0"/>
              <a:lumOff val="0"/>
              <a:alphaOff val="0"/>
            </a:schemeClr>
          </a:lnRef>
          <a:fillRef idx="3">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632995" tIns="488035" rIns="632995" bIns="488035" numCol="1" spcCol="1270" anchor="ctr" anchorCtr="0">
            <a:noAutofit/>
          </a:bodyPr>
          <a:lstStyle/>
          <a:p>
            <a:pPr lvl="0" algn="ctr" defTabSz="977900">
              <a:lnSpc>
                <a:spcPct val="90000"/>
              </a:lnSpc>
              <a:spcBef>
                <a:spcPct val="0"/>
              </a:spcBef>
              <a:spcAft>
                <a:spcPct val="35000"/>
              </a:spcAft>
            </a:pPr>
            <a:r>
              <a:rPr lang="en-US" sz="2200" b="1" kern="1200">
                <a:latin typeface="Century Gothic" pitchFamily="34" charset="0"/>
              </a:rPr>
              <a:t>Instrument-ilization</a:t>
            </a:r>
            <a:endParaRPr lang="el-GR" sz="2200" b="1" kern="1200" dirty="0">
              <a:latin typeface="Century Gothic" pitchFamily="34" charset="0"/>
            </a:endParaRPr>
          </a:p>
        </p:txBody>
      </p:sp>
      <p:sp>
        <p:nvSpPr>
          <p:cNvPr id="9" name="Ορθογώνιο 8"/>
          <p:cNvSpPr/>
          <p:nvPr/>
        </p:nvSpPr>
        <p:spPr>
          <a:xfrm>
            <a:off x="1460917" y="6066948"/>
            <a:ext cx="6850508" cy="584775"/>
          </a:xfrm>
          <a:prstGeom prst="rect">
            <a:avLst/>
          </a:prstGeom>
        </p:spPr>
        <p:txBody>
          <a:bodyPr wrap="square">
            <a:spAutoFit/>
          </a:bodyPr>
          <a:lstStyle/>
          <a:p>
            <a:r>
              <a:rPr lang="en-US" altLang="el-GR" sz="1600" dirty="0" err="1">
                <a:latin typeface="Verdana" pitchFamily="34" charset="0"/>
              </a:rPr>
              <a:t>Rabardel</a:t>
            </a:r>
            <a:r>
              <a:rPr lang="en-US" altLang="el-GR" sz="1600" dirty="0">
                <a:latin typeface="Verdana" pitchFamily="34" charset="0"/>
              </a:rPr>
              <a:t>, P. (2002) People And Technology: a cognitive approach to contemporary instruments </a:t>
            </a:r>
            <a:endParaRPr lang="el-GR" sz="1600" dirty="0"/>
          </a:p>
        </p:txBody>
      </p:sp>
    </p:spTree>
    <p:extLst>
      <p:ext uri="{BB962C8B-B14F-4D97-AF65-F5344CB8AC3E}">
        <p14:creationId xmlns:p14="http://schemas.microsoft.com/office/powerpoint/2010/main" val="417686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uzzle copy6"/>
          <p:cNvPicPr>
            <a:picLocks noChangeAspect="1" noChangeArrowheads="1"/>
          </p:cNvPicPr>
          <p:nvPr/>
        </p:nvPicPr>
        <p:blipFill>
          <a:blip r:embed="rId3">
            <a:extLst>
              <a:ext uri="{28A0092B-C50C-407E-A947-70E740481C1C}">
                <a14:useLocalDpi xmlns:a14="http://schemas.microsoft.com/office/drawing/2010/main" val="0"/>
              </a:ext>
            </a:extLst>
          </a:blip>
          <a:srcRect l="8969" t="276" r="78561"/>
          <a:stretch>
            <a:fillRect/>
          </a:stretch>
        </p:blipFill>
        <p:spPr bwMode="auto">
          <a:xfrm>
            <a:off x="468313" y="404813"/>
            <a:ext cx="465137" cy="6408737"/>
          </a:xfrm>
          <a:prstGeom prst="rect">
            <a:avLst/>
          </a:prstGeom>
          <a:gradFill rotWithShape="1">
            <a:gsLst>
              <a:gs pos="0">
                <a:schemeClr val="accent1"/>
              </a:gs>
              <a:gs pos="100000">
                <a:schemeClr val="bg1"/>
              </a:gs>
            </a:gsLst>
            <a:lin ang="5400000" scaled="1"/>
          </a:gradFill>
          <a:ln w="38100" cmpd="dbl">
            <a:solidFill>
              <a:srgbClr val="969696"/>
            </a:solidFill>
            <a:miter lim="800000"/>
            <a:headEnd/>
            <a:tailEnd/>
          </a:ln>
        </p:spPr>
      </p:pic>
      <p:sp>
        <p:nvSpPr>
          <p:cNvPr id="6147" name="Line 4"/>
          <p:cNvSpPr>
            <a:spLocks noChangeShapeType="1"/>
          </p:cNvSpPr>
          <p:nvPr/>
        </p:nvSpPr>
        <p:spPr bwMode="auto">
          <a:xfrm flipH="1">
            <a:off x="8820150" y="828675"/>
            <a:ext cx="0" cy="5327650"/>
          </a:xfrm>
          <a:prstGeom prst="line">
            <a:avLst/>
          </a:prstGeom>
          <a:noFill/>
          <a:ln w="38100" cmpd="dbl">
            <a:solidFill>
              <a:srgbClr val="969696"/>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48" name="Rectangle 5"/>
          <p:cNvSpPr>
            <a:spLocks noChangeArrowheads="1"/>
          </p:cNvSpPr>
          <p:nvPr/>
        </p:nvSpPr>
        <p:spPr bwMode="auto">
          <a:xfrm>
            <a:off x="0" y="80169"/>
            <a:ext cx="9144000" cy="431800"/>
          </a:xfrm>
          <a:prstGeom prst="rect">
            <a:avLst/>
          </a:prstGeom>
          <a:solidFill>
            <a:srgbClr val="324692">
              <a:alpha val="2509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l-GR" altLang="el-GR" sz="2600" b="1" dirty="0">
              <a:solidFill>
                <a:srgbClr val="074692"/>
              </a:solidFill>
              <a:latin typeface="Verdana" pitchFamily="34" charset="0"/>
            </a:endParaRPr>
          </a:p>
          <a:p>
            <a:pPr algn="ctr" eaLnBrk="1" hangingPunct="1"/>
            <a:r>
              <a:rPr lang="el-GR" altLang="el-GR" sz="2600" b="1" dirty="0">
                <a:solidFill>
                  <a:srgbClr val="074692"/>
                </a:solidFill>
                <a:latin typeface="Verdana" pitchFamily="34" charset="0"/>
              </a:rPr>
              <a:t>Προηγούμενη εργασία 2.
</a:t>
            </a:r>
          </a:p>
        </p:txBody>
      </p:sp>
      <p:pic>
        <p:nvPicPr>
          <p:cNvPr id="6149" name="Picture 6" descr="logo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10667" r="13733" b="3278"/>
          <a:stretch>
            <a:fillRect/>
          </a:stretch>
        </p:blipFill>
        <p:spPr bwMode="auto">
          <a:xfrm rot="-391715">
            <a:off x="0" y="0"/>
            <a:ext cx="14763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32"/>
          <p:cNvSpPr txBox="1">
            <a:spLocks noChangeArrowheads="1"/>
          </p:cNvSpPr>
          <p:nvPr/>
        </p:nvSpPr>
        <p:spPr bwMode="auto">
          <a:xfrm>
            <a:off x="900113" y="619125"/>
            <a:ext cx="7920037" cy="5762625"/>
          </a:xfrm>
          <a:prstGeom prst="rect">
            <a:avLst/>
          </a:prstGeom>
          <a:noFill/>
          <a:ln w="9525">
            <a:noFill/>
            <a:miter lim="800000"/>
            <a:headEnd/>
            <a:tailEnd/>
          </a:ln>
        </p:spPr>
        <p:txBody>
          <a:bodyPr/>
          <a:lstStyle/>
          <a:p>
            <a:pPr marL="263525" indent="-263525">
              <a:lnSpc>
                <a:spcPct val="130000"/>
              </a:lnSpc>
              <a:spcAft>
                <a:spcPts val="600"/>
              </a:spcAft>
              <a:buSzPct val="100000"/>
              <a:buFont typeface="Wingdings" pitchFamily="2" charset="2"/>
              <a:buChar char="Ø"/>
              <a:tabLst>
                <a:tab pos="263525" algn="l"/>
              </a:tabLst>
              <a:defRPr/>
            </a:pPr>
            <a:r>
              <a:rPr lang="en-GB" sz="2000" b="1" u="sng" dirty="0">
                <a:latin typeface="Verdana" pitchFamily="34" charset="0"/>
              </a:rPr>
              <a:t>The </a:t>
            </a:r>
            <a:r>
              <a:rPr lang="en-GB" sz="2000" b="1" u="sng" dirty="0" err="1">
                <a:latin typeface="Verdana" pitchFamily="34" charset="0"/>
              </a:rPr>
              <a:t>Metafora</a:t>
            </a:r>
            <a:r>
              <a:rPr lang="en-GB" sz="2000" b="1" u="sng" dirty="0">
                <a:latin typeface="Verdana" pitchFamily="34" charset="0"/>
              </a:rPr>
              <a:t> Project (2010-2014):</a:t>
            </a:r>
          </a:p>
          <a:p>
            <a:pPr marL="177800" lvl="1" indent="-177800" algn="just">
              <a:lnSpc>
                <a:spcPct val="130000"/>
              </a:lnSpc>
              <a:spcAft>
                <a:spcPts val="1200"/>
              </a:spcAft>
              <a:buClr>
                <a:srgbClr val="074692"/>
              </a:buClr>
              <a:buSzPct val="130000"/>
              <a:buFont typeface="Arial" charset="0"/>
              <a:buChar char="•"/>
              <a:tabLst>
                <a:tab pos="263525" algn="l"/>
              </a:tabLst>
              <a:defRPr/>
            </a:pPr>
            <a:r>
              <a:rPr lang="en-GB" b="1" dirty="0">
                <a:solidFill>
                  <a:srgbClr val="074692"/>
                </a:solidFill>
                <a:latin typeface="Verdana" pitchFamily="34" charset="0"/>
              </a:rPr>
              <a:t>METAFORA</a:t>
            </a:r>
            <a:r>
              <a:rPr lang="en-GB" dirty="0">
                <a:latin typeface="Verdana" pitchFamily="34" charset="0"/>
              </a:rPr>
              <a:t> </a:t>
            </a:r>
            <a:r>
              <a:rPr lang="el-GR" dirty="0">
                <a:latin typeface="Verdana" pitchFamily="34" charset="0"/>
              </a:rPr>
              <a:t>("Μαθαίνοντας να μαθαίνουμε μαζί: μια οπτική γλώσσα για την κοινωνική ενορχήστρωση εκπαιδευτικών δραστηριοτήτων"). 
Η μαθησιακή προσέγγιση</a:t>
            </a:r>
            <a:r>
              <a:rPr lang="en-GB" dirty="0">
                <a:latin typeface="Verdana" pitchFamily="34" charset="0"/>
              </a:rPr>
              <a:t> METAFORA </a:t>
            </a:r>
            <a:r>
              <a:rPr lang="el-GR" dirty="0">
                <a:latin typeface="Verdana" pitchFamily="34" charset="0"/>
              </a:rPr>
              <a:t>ενσωματώνει </a:t>
            </a:r>
            <a:r>
              <a:rPr lang="el-GR" b="1" dirty="0">
                <a:solidFill>
                  <a:srgbClr val="074692"/>
                </a:solidFill>
                <a:latin typeface="Verdana" pitchFamily="34" charset="0"/>
              </a:rPr>
              <a:t>διαδικασία διερευνητικής μάθησης </a:t>
            </a:r>
            <a:r>
              <a:rPr lang="el-GR" dirty="0">
                <a:latin typeface="Verdana" pitchFamily="34" charset="0"/>
              </a:rPr>
              <a:t>και</a:t>
            </a:r>
            <a:r>
              <a:rPr lang="en-GB" dirty="0">
                <a:latin typeface="Verdana" pitchFamily="34" charset="0"/>
              </a:rPr>
              <a:t> </a:t>
            </a:r>
            <a:r>
              <a:rPr lang="el-GR" b="1" dirty="0">
                <a:solidFill>
                  <a:srgbClr val="074692"/>
                </a:solidFill>
                <a:latin typeface="Verdana" pitchFamily="34" charset="0"/>
              </a:rPr>
              <a:t>δραστηριότητες </a:t>
            </a:r>
            <a:r>
              <a:rPr lang="el-GR" b="1" dirty="0" err="1">
                <a:solidFill>
                  <a:srgbClr val="074692"/>
                </a:solidFill>
                <a:latin typeface="Verdana" pitchFamily="34" charset="0"/>
              </a:rPr>
              <a:t>εποικοδομητισμού</a:t>
            </a:r>
            <a:r>
              <a:rPr lang="en-GB" b="1" dirty="0">
                <a:solidFill>
                  <a:srgbClr val="074692"/>
                </a:solidFill>
                <a:latin typeface="Verdana" pitchFamily="34" charset="0"/>
              </a:rPr>
              <a:t> </a:t>
            </a:r>
            <a:r>
              <a:rPr lang="el-GR" dirty="0">
                <a:latin typeface="Verdana" pitchFamily="34" charset="0"/>
              </a:rPr>
              <a:t>που εισάγεται χρησιμοποιώντας </a:t>
            </a:r>
            <a:r>
              <a:rPr lang="el-GR" b="1" dirty="0">
                <a:solidFill>
                  <a:srgbClr val="074692"/>
                </a:solidFill>
                <a:latin typeface="Verdana" pitchFamily="34" charset="0"/>
              </a:rPr>
              <a:t>ένα μισοψημένο, παιχνίδι-όπως τον μικρόκοσμο ‘</a:t>
            </a:r>
            <a:r>
              <a:rPr lang="en-GB" b="1" dirty="0">
                <a:solidFill>
                  <a:srgbClr val="074692"/>
                </a:solidFill>
                <a:latin typeface="Verdana" pitchFamily="34" charset="0"/>
              </a:rPr>
              <a:t>Juggler</a:t>
            </a:r>
            <a:r>
              <a:rPr lang="el-GR" b="1" dirty="0">
                <a:solidFill>
                  <a:srgbClr val="074692"/>
                </a:solidFill>
                <a:latin typeface="Verdana" pitchFamily="34" charset="0"/>
              </a:rPr>
              <a:t>’</a:t>
            </a:r>
            <a:r>
              <a:rPr lang="en-GB" dirty="0">
                <a:latin typeface="Verdana" pitchFamily="34" charset="0"/>
              </a:rPr>
              <a:t>. </a:t>
            </a:r>
          </a:p>
          <a:p>
            <a:pPr marL="177800" lvl="1" indent="-177800" algn="just">
              <a:lnSpc>
                <a:spcPct val="130000"/>
              </a:lnSpc>
              <a:spcAft>
                <a:spcPts val="1200"/>
              </a:spcAft>
              <a:buClr>
                <a:srgbClr val="074692"/>
              </a:buClr>
              <a:buSzPct val="130000"/>
              <a:buFont typeface="Arial" charset="0"/>
              <a:buChar char="•"/>
              <a:tabLst>
                <a:tab pos="263525" algn="l"/>
              </a:tabLst>
              <a:defRPr/>
            </a:pPr>
            <a:r>
              <a:rPr lang="el-GR" dirty="0">
                <a:latin typeface="Verdana" pitchFamily="34" charset="0"/>
              </a:rPr>
              <a:t>Το έργο έχει ως στόχο να διερευνήσει εάν και πώς συγκεκριμένες δραστηριότητες όπως: ο</a:t>
            </a:r>
            <a:r>
              <a:rPr lang="en-GB" dirty="0">
                <a:latin typeface="Verdana" pitchFamily="34" charset="0"/>
              </a:rPr>
              <a:t> </a:t>
            </a:r>
            <a:r>
              <a:rPr lang="el-GR" b="1" dirty="0">
                <a:solidFill>
                  <a:srgbClr val="074692"/>
                </a:solidFill>
                <a:latin typeface="Verdana" pitchFamily="34" charset="0"/>
              </a:rPr>
              <a:t>συνεργατικός σχεδιασμός των δράσεων </a:t>
            </a:r>
            <a:r>
              <a:rPr lang="el-GR" dirty="0">
                <a:latin typeface="Verdana" pitchFamily="34" charset="0"/>
              </a:rPr>
              <a:t>κατά την αντιμετώπιση μιας επιστημονικής πρόκλησης και η </a:t>
            </a:r>
            <a:r>
              <a:rPr lang="el-GR" b="1" dirty="0">
                <a:solidFill>
                  <a:srgbClr val="074692"/>
                </a:solidFill>
                <a:latin typeface="Verdana" pitchFamily="34" charset="0"/>
              </a:rPr>
              <a:t>συνεργατική κατασκευή μοντέλων παιχνιδιών</a:t>
            </a:r>
            <a:r>
              <a:rPr lang="en-GB" dirty="0">
                <a:latin typeface="Verdana" pitchFamily="34" charset="0"/>
              </a:rPr>
              <a:t>, </a:t>
            </a:r>
            <a:r>
              <a:rPr lang="el-GR" dirty="0">
                <a:latin typeface="Verdana" pitchFamily="34" charset="0"/>
              </a:rPr>
              <a:t>μπορεί να συμβάλει στη διαδικασία </a:t>
            </a:r>
            <a:r>
              <a:rPr lang="el-GR" b="1" dirty="0">
                <a:solidFill>
                  <a:srgbClr val="074692"/>
                </a:solidFill>
                <a:latin typeface="Verdana" pitchFamily="34" charset="0"/>
              </a:rPr>
              <a:t>δημιουργίας νοημάτων των μαθητών </a:t>
            </a:r>
            <a:r>
              <a:rPr lang="el-GR" dirty="0">
                <a:latin typeface="Verdana" pitchFamily="34" charset="0"/>
              </a:rPr>
              <a:t>σχετικά με τις επιστημονικές έννοιες που σχετίζονται με την κίνηση στο Νευτώνειο χώρο.</a:t>
            </a:r>
          </a:p>
        </p:txBody>
      </p:sp>
      <p:pic>
        <p:nvPicPr>
          <p:cNvPr id="6151" name="6 - Εικόνα" descr="metafora_logo_horizontal"/>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6324600"/>
            <a:ext cx="266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73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44450"/>
            <a:ext cx="9144000" cy="576263"/>
          </a:xfrm>
          <a:prstGeom prst="rect">
            <a:avLst/>
          </a:prstGeom>
          <a:solidFill>
            <a:srgbClr val="324692">
              <a:alpha val="2509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400" b="1" dirty="0">
                <a:solidFill>
                  <a:srgbClr val="074692"/>
                </a:solidFill>
                <a:latin typeface="Verdana" pitchFamily="34" charset="0"/>
              </a:rPr>
              <a:t>Δραστηριότητες
</a:t>
            </a:r>
          </a:p>
        </p:txBody>
      </p:sp>
      <p:pic>
        <p:nvPicPr>
          <p:cNvPr id="8195" name="Picture 2" descr="Puzzle copy6"/>
          <p:cNvPicPr>
            <a:picLocks noChangeAspect="1" noChangeArrowheads="1"/>
          </p:cNvPicPr>
          <p:nvPr/>
        </p:nvPicPr>
        <p:blipFill>
          <a:blip r:embed="rId3">
            <a:extLst>
              <a:ext uri="{28A0092B-C50C-407E-A947-70E740481C1C}">
                <a14:useLocalDpi xmlns:a14="http://schemas.microsoft.com/office/drawing/2010/main" val="0"/>
              </a:ext>
            </a:extLst>
          </a:blip>
          <a:srcRect l="8969" t="276" r="78561"/>
          <a:stretch>
            <a:fillRect/>
          </a:stretch>
        </p:blipFill>
        <p:spPr bwMode="auto">
          <a:xfrm>
            <a:off x="468313" y="404813"/>
            <a:ext cx="465137" cy="6408737"/>
          </a:xfrm>
          <a:prstGeom prst="rect">
            <a:avLst/>
          </a:prstGeom>
          <a:gradFill rotWithShape="1">
            <a:gsLst>
              <a:gs pos="0">
                <a:schemeClr val="accent1"/>
              </a:gs>
              <a:gs pos="100000">
                <a:schemeClr val="bg1"/>
              </a:gs>
            </a:gsLst>
            <a:lin ang="5400000" scaled="1"/>
          </a:gradFill>
          <a:ln w="38100" cmpd="dbl">
            <a:solidFill>
              <a:srgbClr val="969696"/>
            </a:solidFill>
            <a:miter lim="800000"/>
            <a:headEnd/>
            <a:tailEnd/>
          </a:ln>
        </p:spPr>
      </p:pic>
      <p:pic>
        <p:nvPicPr>
          <p:cNvPr id="8196" name="Picture 6" descr="logo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0667" r="13733" b="3278"/>
          <a:stretch>
            <a:fillRect/>
          </a:stretch>
        </p:blipFill>
        <p:spPr bwMode="auto">
          <a:xfrm rot="-391715">
            <a:off x="0" y="0"/>
            <a:ext cx="14763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32"/>
          <p:cNvSpPr txBox="1">
            <a:spLocks noChangeArrowheads="1"/>
          </p:cNvSpPr>
          <p:nvPr/>
        </p:nvSpPr>
        <p:spPr bwMode="auto">
          <a:xfrm>
            <a:off x="885125" y="511151"/>
            <a:ext cx="7920037"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3525" indent="-263525" eaLnBrk="0" hangingPunct="0">
              <a:tabLst>
                <a:tab pos="263525" algn="l"/>
              </a:tabLst>
              <a:defRPr>
                <a:solidFill>
                  <a:schemeClr val="tx1"/>
                </a:solidFill>
                <a:latin typeface="Arial" charset="0"/>
                <a:cs typeface="Arial" charset="0"/>
              </a:defRPr>
            </a:lvl1pPr>
            <a:lvl2pPr marL="177800" indent="-177800" eaLnBrk="0" hangingPunct="0">
              <a:tabLst>
                <a:tab pos="263525" algn="l"/>
              </a:tabLst>
              <a:defRPr>
                <a:solidFill>
                  <a:schemeClr val="tx1"/>
                </a:solidFill>
                <a:latin typeface="Arial" charset="0"/>
                <a:cs typeface="Arial" charset="0"/>
              </a:defRPr>
            </a:lvl2pPr>
            <a:lvl3pPr marL="1143000" indent="-228600" eaLnBrk="0" hangingPunct="0">
              <a:tabLst>
                <a:tab pos="263525" algn="l"/>
              </a:tabLst>
              <a:defRPr>
                <a:solidFill>
                  <a:schemeClr val="tx1"/>
                </a:solidFill>
                <a:latin typeface="Arial" charset="0"/>
                <a:cs typeface="Arial" charset="0"/>
              </a:defRPr>
            </a:lvl3pPr>
            <a:lvl4pPr marL="1600200" indent="-228600" eaLnBrk="0" hangingPunct="0">
              <a:tabLst>
                <a:tab pos="263525" algn="l"/>
              </a:tabLst>
              <a:defRPr>
                <a:solidFill>
                  <a:schemeClr val="tx1"/>
                </a:solidFill>
                <a:latin typeface="Arial" charset="0"/>
                <a:cs typeface="Arial" charset="0"/>
              </a:defRPr>
            </a:lvl4pPr>
            <a:lvl5pPr marL="2057400" indent="-228600" eaLnBrk="0" hangingPunct="0">
              <a:tabLst>
                <a:tab pos="2635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635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635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635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63525" algn="l"/>
              </a:tabLst>
              <a:defRPr>
                <a:solidFill>
                  <a:schemeClr val="tx1"/>
                </a:solidFill>
                <a:latin typeface="Arial" charset="0"/>
                <a:cs typeface="Arial" charset="0"/>
              </a:defRPr>
            </a:lvl9pPr>
          </a:lstStyle>
          <a:p>
            <a:pPr eaLnBrk="1" hangingPunct="1">
              <a:lnSpc>
                <a:spcPct val="130000"/>
              </a:lnSpc>
              <a:spcAft>
                <a:spcPts val="600"/>
              </a:spcAft>
              <a:buSzPct val="100000"/>
              <a:buFont typeface="Wingdings" pitchFamily="2" charset="2"/>
              <a:buChar char="Ø"/>
            </a:pPr>
            <a:r>
              <a:rPr lang="el-GR" altLang="el-GR" sz="2000" b="1" u="sng" dirty="0">
                <a:latin typeface="Verdana" pitchFamily="34" charset="0"/>
              </a:rPr>
              <a:t>Πρώτη φάση
</a:t>
            </a:r>
            <a:r>
              <a:rPr lang="el-GR" altLang="el-GR" dirty="0">
                <a:latin typeface="Verdana" pitchFamily="34" charset="0"/>
              </a:rPr>
              <a:t>Στους μαθητές παρουσιάστηκε αρχικά ένα</a:t>
            </a:r>
            <a:r>
              <a:rPr lang="en-GB" altLang="el-GR" dirty="0">
                <a:latin typeface="Verdana" pitchFamily="34" charset="0"/>
              </a:rPr>
              <a:t> </a:t>
            </a:r>
            <a:r>
              <a:rPr lang="en-GB" altLang="el-GR" b="1" dirty="0">
                <a:solidFill>
                  <a:srgbClr val="074692"/>
                </a:solidFill>
                <a:latin typeface="Verdana" pitchFamily="34" charset="0"/>
              </a:rPr>
              <a:t>You-Tube </a:t>
            </a:r>
            <a:r>
              <a:rPr lang="el-GR" altLang="el-GR" b="1" dirty="0">
                <a:solidFill>
                  <a:srgbClr val="074692"/>
                </a:solidFill>
                <a:latin typeface="Verdana" pitchFamily="34" charset="0"/>
              </a:rPr>
              <a:t>βίντεο</a:t>
            </a:r>
            <a:r>
              <a:rPr lang="en-GB" altLang="el-GR" b="1" dirty="0">
                <a:solidFill>
                  <a:srgbClr val="074692"/>
                </a:solidFill>
                <a:latin typeface="Verdana" pitchFamily="34" charset="0"/>
              </a:rPr>
              <a:t> </a:t>
            </a:r>
            <a:r>
              <a:rPr lang="el-GR" altLang="el-GR" dirty="0">
                <a:latin typeface="Verdana" pitchFamily="34" charset="0"/>
              </a:rPr>
              <a:t>– όπου ένας παρουσιαστής προσπαθούσε να κάνει ταχυδακτυλουργικά δύο μπάλες και τους ζητήθηκε </a:t>
            </a:r>
            <a:r>
              <a:rPr lang="en-GB" altLang="el-GR" dirty="0">
                <a:latin typeface="Verdana" pitchFamily="34" charset="0"/>
              </a:rPr>
              <a:t>to </a:t>
            </a:r>
            <a:r>
              <a:rPr lang="el-GR" altLang="el-GR" b="1" dirty="0" err="1">
                <a:solidFill>
                  <a:srgbClr val="074692"/>
                </a:solidFill>
                <a:latin typeface="Verdana" pitchFamily="34" charset="0"/>
              </a:rPr>
              <a:t>σχεδι</a:t>
            </a:r>
            <a:r>
              <a:rPr lang="en-GB" altLang="el-GR" b="1" dirty="0" err="1">
                <a:solidFill>
                  <a:srgbClr val="074692"/>
                </a:solidFill>
                <a:latin typeface="Verdana" pitchFamily="34" charset="0"/>
              </a:rPr>
              <a:t>ά</a:t>
            </a:r>
            <a:r>
              <a:rPr lang="el-GR" altLang="el-GR" b="1" dirty="0" err="1">
                <a:solidFill>
                  <a:srgbClr val="074692"/>
                </a:solidFill>
                <a:latin typeface="Verdana" pitchFamily="34" charset="0"/>
              </a:rPr>
              <a:t>σουν</a:t>
            </a:r>
            <a:r>
              <a:rPr lang="el-GR" altLang="el-GR" b="1" dirty="0">
                <a:solidFill>
                  <a:srgbClr val="074692"/>
                </a:solidFill>
                <a:latin typeface="Verdana" pitchFamily="34" charset="0"/>
              </a:rPr>
              <a:t> ανά δύο, μία παρόμοια προσομοίωση</a:t>
            </a:r>
            <a:r>
              <a:rPr lang="en-GB" altLang="el-GR" dirty="0">
                <a:latin typeface="Verdana" pitchFamily="34" charset="0"/>
              </a:rPr>
              <a:t>. </a:t>
            </a:r>
          </a:p>
          <a:p>
            <a:pPr lvl="1" algn="just" eaLnBrk="1" hangingPunct="1">
              <a:lnSpc>
                <a:spcPct val="130000"/>
              </a:lnSpc>
              <a:spcAft>
                <a:spcPts val="600"/>
              </a:spcAft>
              <a:buClr>
                <a:srgbClr val="074692"/>
              </a:buClr>
              <a:buSzPct val="130000"/>
              <a:buFont typeface="Arial" charset="0"/>
              <a:buChar char="•"/>
            </a:pPr>
            <a:r>
              <a:rPr lang="en-GB" altLang="el-GR" dirty="0">
                <a:latin typeface="Verdana" pitchFamily="34" charset="0"/>
              </a:rPr>
              <a:t>To construct a “</a:t>
            </a:r>
            <a:r>
              <a:rPr lang="en-GB" altLang="el-GR" b="1" dirty="0">
                <a:solidFill>
                  <a:srgbClr val="074692"/>
                </a:solidFill>
                <a:latin typeface="Verdana" pitchFamily="34" charset="0"/>
              </a:rPr>
              <a:t>Plan</a:t>
            </a:r>
            <a:r>
              <a:rPr lang="en-GB" altLang="el-GR" dirty="0">
                <a:latin typeface="Verdana" pitchFamily="34" charset="0"/>
              </a:rPr>
              <a:t>” to describe their </a:t>
            </a:r>
            <a:r>
              <a:rPr lang="en-GB" altLang="el-GR" b="1" dirty="0">
                <a:solidFill>
                  <a:srgbClr val="074692"/>
                </a:solidFill>
                <a:latin typeface="Verdana" pitchFamily="34" charset="0"/>
              </a:rPr>
              <a:t>course of action</a:t>
            </a:r>
            <a:r>
              <a:rPr lang="en-GB" altLang="el-GR" dirty="0">
                <a:latin typeface="Verdana" pitchFamily="34" charset="0"/>
              </a:rPr>
              <a:t>.</a:t>
            </a:r>
            <a:endParaRPr lang="el-GR" altLang="el-GR" dirty="0">
              <a:latin typeface="Verdana" pitchFamily="34" charset="0"/>
            </a:endParaRPr>
          </a:p>
          <a:p>
            <a:pPr eaLnBrk="1" hangingPunct="1">
              <a:lnSpc>
                <a:spcPct val="130000"/>
              </a:lnSpc>
              <a:spcBef>
                <a:spcPts val="600"/>
              </a:spcBef>
              <a:spcAft>
                <a:spcPts val="600"/>
              </a:spcAft>
              <a:buSzPct val="100000"/>
              <a:buFont typeface="Wingdings" pitchFamily="2" charset="2"/>
              <a:buChar char="Ø"/>
            </a:pPr>
            <a:r>
              <a:rPr lang="el-GR" altLang="el-GR" sz="2000" b="1" u="sng" dirty="0">
                <a:latin typeface="Verdana" pitchFamily="34" charset="0"/>
              </a:rPr>
              <a:t>Δεύτερη φάση</a:t>
            </a:r>
          </a:p>
          <a:p>
            <a:pPr marL="0" indent="0" algn="ctr" eaLnBrk="1" hangingPunct="1">
              <a:lnSpc>
                <a:spcPct val="130000"/>
              </a:lnSpc>
              <a:spcBef>
                <a:spcPts val="600"/>
              </a:spcBef>
              <a:spcAft>
                <a:spcPts val="600"/>
              </a:spcAft>
              <a:buSzPct val="100000"/>
            </a:pPr>
            <a:r>
              <a:rPr lang="el-GR" altLang="el-GR" sz="1600" b="1" dirty="0">
                <a:solidFill>
                  <a:srgbClr val="074692"/>
                </a:solidFill>
                <a:latin typeface="Verdana" pitchFamily="34" charset="0"/>
              </a:rPr>
              <a:t>Ο </a:t>
            </a:r>
            <a:r>
              <a:rPr lang="el-GR" altLang="el-GR" sz="1600" b="1" dirty="0" err="1">
                <a:solidFill>
                  <a:srgbClr val="074692"/>
                </a:solidFill>
                <a:latin typeface="Verdana" pitchFamily="34" charset="0"/>
              </a:rPr>
              <a:t>μισο</a:t>
            </a:r>
            <a:r>
              <a:rPr lang="el-GR" altLang="el-GR" sz="1600" b="1" dirty="0">
                <a:solidFill>
                  <a:srgbClr val="074692"/>
                </a:solidFill>
                <a:latin typeface="Verdana" pitchFamily="34" charset="0"/>
              </a:rPr>
              <a:t>-ψημένος μικρόκοσμος </a:t>
            </a:r>
            <a:r>
              <a:rPr lang="en-GB" altLang="el-GR" sz="1600" dirty="0">
                <a:latin typeface="Verdana" pitchFamily="34" charset="0"/>
              </a:rPr>
              <a:t>Juggler</a:t>
            </a:r>
            <a:r>
              <a:rPr lang="el-GR" altLang="el-GR" sz="1600" dirty="0">
                <a:latin typeface="Verdana" pitchFamily="34" charset="0"/>
              </a:rPr>
              <a:t> </a:t>
            </a:r>
            <a:r>
              <a:rPr lang="en-GB" altLang="el-GR" sz="1600" dirty="0">
                <a:latin typeface="Verdana" pitchFamily="34" charset="0"/>
              </a:rPr>
              <a:t>(</a:t>
            </a:r>
            <a:r>
              <a:rPr lang="en-GB" altLang="el-GR" sz="1600" dirty="0" err="1">
                <a:latin typeface="Verdana" pitchFamily="34" charset="0"/>
              </a:rPr>
              <a:t>Kynigos</a:t>
            </a:r>
            <a:r>
              <a:rPr lang="en-GB" altLang="el-GR" sz="1600" dirty="0">
                <a:latin typeface="Verdana" pitchFamily="34" charset="0"/>
              </a:rPr>
              <a:t>, 2007) </a:t>
            </a:r>
            <a:r>
              <a:rPr lang="el-GR" altLang="el-GR" sz="1600" dirty="0">
                <a:latin typeface="Verdana" pitchFamily="34" charset="0"/>
              </a:rPr>
              <a:t>με τον οποίο τους δόθηκε αρκετός χρόνος για να παίξουν το παιχνίδι.</a:t>
            </a:r>
            <a:endParaRPr lang="en-GB" altLang="el-GR" sz="1600" dirty="0">
              <a:latin typeface="Verdana" pitchFamily="34" charset="0"/>
            </a:endParaRPr>
          </a:p>
          <a:p>
            <a:pPr lvl="1" algn="just" eaLnBrk="1" hangingPunct="1">
              <a:lnSpc>
                <a:spcPct val="130000"/>
              </a:lnSpc>
              <a:spcAft>
                <a:spcPts val="600"/>
              </a:spcAft>
              <a:buClr>
                <a:srgbClr val="074692"/>
              </a:buClr>
              <a:buSzPct val="130000"/>
              <a:buFont typeface="Arial" charset="0"/>
              <a:buChar char="•"/>
            </a:pPr>
            <a:r>
              <a:rPr lang="el-GR" altLang="el-GR" sz="1600" dirty="0">
                <a:latin typeface="Verdana" pitchFamily="34" charset="0"/>
              </a:rPr>
              <a:t>Ο ελλιπής σχεδιασμός προσκαλεί τους μαθητές να εξερευνήσουν τις λειτουργίες του και να το αλλάξουν, ενσωματώνοντας τον τρόπο με τον οποίο θα ήθελαν να λειτουργήσει. 
Κατέγραψαν τι είδους ενέργειες είχαν κάνει και δημιούργησαν ένα νέο σχέδιο για το πώς να αλλάξουν τον μισοψημένο </a:t>
            </a:r>
            <a:r>
              <a:rPr lang="el-GR" altLang="el-GR" sz="1600" dirty="0" err="1">
                <a:latin typeface="Verdana" pitchFamily="34" charset="0"/>
              </a:rPr>
              <a:t>μικροκόσμο</a:t>
            </a:r>
            <a:r>
              <a:rPr lang="el-GR" altLang="el-GR" sz="1600" dirty="0">
                <a:latin typeface="Verdana" pitchFamily="34" charset="0"/>
              </a:rPr>
              <a:t> που μοιάζει με παιχνίδι, ώστε να ενσωματώσουν τις δικές τους ιδέες για το παιχνίδι – αλλάζοντας το μοντέλο πίσω από αυτό.</a:t>
            </a:r>
            <a:endParaRPr lang="en-GB" altLang="el-GR" sz="1600" dirty="0">
              <a:latin typeface="Verdana" pitchFamily="34" charset="0"/>
            </a:endParaRPr>
          </a:p>
        </p:txBody>
      </p:sp>
      <p:pic>
        <p:nvPicPr>
          <p:cNvPr id="8198" name="13 - Εικόνα" descr="metafora_logo_horizontal"/>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6324600"/>
            <a:ext cx="266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Line 7"/>
          <p:cNvSpPr>
            <a:spLocks noChangeShapeType="1"/>
          </p:cNvSpPr>
          <p:nvPr/>
        </p:nvSpPr>
        <p:spPr bwMode="auto">
          <a:xfrm flipH="1">
            <a:off x="8820150" y="1268413"/>
            <a:ext cx="0" cy="5327650"/>
          </a:xfrm>
          <a:prstGeom prst="line">
            <a:avLst/>
          </a:prstGeom>
          <a:noFill/>
          <a:ln w="38100" cmpd="dbl">
            <a:solidFill>
              <a:srgbClr val="969696"/>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284300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uzzle copy6"/>
          <p:cNvPicPr>
            <a:picLocks noChangeAspect="1" noChangeArrowheads="1"/>
          </p:cNvPicPr>
          <p:nvPr/>
        </p:nvPicPr>
        <p:blipFill>
          <a:blip r:embed="rId3">
            <a:extLst>
              <a:ext uri="{28A0092B-C50C-407E-A947-70E740481C1C}">
                <a14:useLocalDpi xmlns:a14="http://schemas.microsoft.com/office/drawing/2010/main" val="0"/>
              </a:ext>
            </a:extLst>
          </a:blip>
          <a:srcRect l="8969" t="276" r="78561"/>
          <a:stretch>
            <a:fillRect/>
          </a:stretch>
        </p:blipFill>
        <p:spPr bwMode="auto">
          <a:xfrm>
            <a:off x="468313" y="404813"/>
            <a:ext cx="468312" cy="6453187"/>
          </a:xfrm>
          <a:prstGeom prst="rect">
            <a:avLst/>
          </a:prstGeom>
          <a:gradFill rotWithShape="1">
            <a:gsLst>
              <a:gs pos="0">
                <a:schemeClr val="accent1"/>
              </a:gs>
              <a:gs pos="100000">
                <a:schemeClr val="bg1"/>
              </a:gs>
            </a:gsLst>
            <a:lin ang="5400000" scaled="1"/>
          </a:gradFill>
          <a:ln w="38100" cmpd="dbl">
            <a:solidFill>
              <a:srgbClr val="969696"/>
            </a:solidFill>
            <a:miter lim="800000"/>
            <a:headEnd/>
            <a:tailEnd/>
          </a:ln>
        </p:spPr>
      </p:pic>
      <p:sp>
        <p:nvSpPr>
          <p:cNvPr id="9219" name="Line 4"/>
          <p:cNvSpPr>
            <a:spLocks noChangeShapeType="1"/>
          </p:cNvSpPr>
          <p:nvPr/>
        </p:nvSpPr>
        <p:spPr bwMode="auto">
          <a:xfrm flipH="1">
            <a:off x="8820150" y="828675"/>
            <a:ext cx="0" cy="5327650"/>
          </a:xfrm>
          <a:prstGeom prst="line">
            <a:avLst/>
          </a:prstGeom>
          <a:noFill/>
          <a:ln w="38100" cmpd="dbl">
            <a:solidFill>
              <a:srgbClr val="969696"/>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20" name="Rectangle 5"/>
          <p:cNvSpPr>
            <a:spLocks noChangeArrowheads="1"/>
          </p:cNvSpPr>
          <p:nvPr/>
        </p:nvSpPr>
        <p:spPr bwMode="auto">
          <a:xfrm>
            <a:off x="0" y="0"/>
            <a:ext cx="9144000" cy="612775"/>
          </a:xfrm>
          <a:prstGeom prst="rect">
            <a:avLst/>
          </a:prstGeom>
          <a:solidFill>
            <a:srgbClr val="0B2173">
              <a:alpha val="2509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400" b="1" dirty="0">
                <a:solidFill>
                  <a:srgbClr val="324692"/>
                </a:solidFill>
                <a:latin typeface="Verdana" pitchFamily="34" charset="0"/>
              </a:rPr>
              <a:t>Ευρήματα...
</a:t>
            </a:r>
            <a:endParaRPr lang="en-GB" altLang="el-GR" sz="2400" b="1" dirty="0">
              <a:solidFill>
                <a:srgbClr val="324692"/>
              </a:solidFill>
              <a:latin typeface="Verdana" pitchFamily="34" charset="0"/>
            </a:endParaRPr>
          </a:p>
        </p:txBody>
      </p:sp>
      <p:pic>
        <p:nvPicPr>
          <p:cNvPr id="9221" name="Picture 6" descr="logo2"/>
          <p:cNvPicPr>
            <a:picLocks noChangeAspect="1" noChangeArrowheads="1"/>
          </p:cNvPicPr>
          <p:nvPr/>
        </p:nvPicPr>
        <p:blipFill>
          <a:blip r:embed="rId4">
            <a:extLst>
              <a:ext uri="{28A0092B-C50C-407E-A947-70E740481C1C}">
                <a14:useLocalDpi xmlns:a14="http://schemas.microsoft.com/office/drawing/2010/main" val="0"/>
              </a:ext>
            </a:extLst>
          </a:blip>
          <a:srcRect l="10667" r="13733" b="3278"/>
          <a:stretch>
            <a:fillRect/>
          </a:stretch>
        </p:blipFill>
        <p:spPr bwMode="auto">
          <a:xfrm rot="-391715">
            <a:off x="0" y="0"/>
            <a:ext cx="14763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14 - Εικόνα" descr="metafora_logo_horizonta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324600"/>
            <a:ext cx="266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7 - Εικόνα" descr="Ecgbl_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52574" y="1123949"/>
            <a:ext cx="6652275" cy="50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26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692275" y="-19050"/>
            <a:ext cx="7343775" cy="946150"/>
          </a:xfrm>
          <a:noFill/>
        </p:spPr>
        <p:txBody>
          <a:bodyPr>
            <a:spAutoFit/>
          </a:bodyPr>
          <a:lstStyle/>
          <a:p>
            <a:pPr algn="r" eaLnBrk="1" hangingPunct="1"/>
            <a:r>
              <a:rPr lang="it-IT" altLang="el-GR" sz="2800" b="1" dirty="0">
                <a:solidFill>
                  <a:srgbClr val="234E71"/>
                </a:solidFill>
              </a:rPr>
              <a:t>3d </a:t>
            </a:r>
            <a:r>
              <a:rPr lang="el-GR" altLang="el-GR" sz="2800" b="1" dirty="0">
                <a:solidFill>
                  <a:srgbClr val="234E71"/>
                </a:solidFill>
              </a:rPr>
              <a:t>Ζογκλέρ</a:t>
            </a:r>
            <a:br>
              <a:rPr lang="it-IT" altLang="el-GR" sz="2800" b="1" dirty="0">
                <a:solidFill>
                  <a:srgbClr val="234E71"/>
                </a:solidFill>
              </a:rPr>
            </a:br>
            <a:r>
              <a:rPr lang="it-IT" altLang="el-GR" sz="2800" b="1" dirty="0">
                <a:solidFill>
                  <a:srgbClr val="234E71"/>
                </a:solidFill>
              </a:rPr>
              <a:t> </a:t>
            </a:r>
            <a:r>
              <a:rPr lang="en-US" altLang="el-GR" sz="2800" b="1" dirty="0">
                <a:solidFill>
                  <a:srgbClr val="234E71"/>
                </a:solidFill>
              </a:rPr>
              <a:t>Warm up –</a:t>
            </a:r>
            <a:r>
              <a:rPr lang="el-GR" altLang="el-GR" sz="2800" b="1" dirty="0">
                <a:solidFill>
                  <a:srgbClr val="234E71"/>
                </a:solidFill>
              </a:rPr>
              <a:t> Χαρτογράφηση συζητήσεων</a:t>
            </a:r>
            <a:r>
              <a:rPr lang="en-US" altLang="el-GR" sz="2800" b="1" dirty="0">
                <a:solidFill>
                  <a:srgbClr val="234E71"/>
                </a:solidFill>
              </a:rPr>
              <a:t> </a:t>
            </a:r>
            <a:endParaRPr lang="it-IT" altLang="el-GR" sz="6000" dirty="0"/>
          </a:p>
        </p:txBody>
      </p:sp>
      <p:sp>
        <p:nvSpPr>
          <p:cNvPr id="117763" name="Rectangle 6"/>
          <p:cNvSpPr>
            <a:spLocks noChangeArrowheads="1"/>
          </p:cNvSpPr>
          <p:nvPr/>
        </p:nvSpPr>
        <p:spPr bwMode="auto">
          <a:xfrm>
            <a:off x="179388" y="6597650"/>
            <a:ext cx="7272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234E71"/>
              </a:buClr>
              <a:buFont typeface="Wingdings" pitchFamily="2" charset="2"/>
              <a:buNone/>
            </a:pPr>
            <a:r>
              <a:rPr lang="it-IT" altLang="el-GR" sz="1000" b="1">
                <a:solidFill>
                  <a:srgbClr val="234E71"/>
                </a:solidFill>
              </a:rPr>
              <a:t>Metafora Project | </a:t>
            </a:r>
            <a:r>
              <a:rPr lang="en-GB" altLang="el-GR" sz="1000" b="1">
                <a:solidFill>
                  <a:srgbClr val="234E71"/>
                </a:solidFill>
              </a:rPr>
              <a:t>Wednesday, 17 May 2012</a:t>
            </a:r>
            <a:endParaRPr lang="it-IT" altLang="el-GR" sz="1000" b="1">
              <a:solidFill>
                <a:srgbClr val="234E71"/>
              </a:solidFill>
            </a:endParaRPr>
          </a:p>
        </p:txBody>
      </p:sp>
      <p:pic>
        <p:nvPicPr>
          <p:cNvPr id="117764" name="10 - Εικόνα" descr="ET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6223000"/>
            <a:ext cx="72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AutoShape 5" descr="9k="/>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pic>
        <p:nvPicPr>
          <p:cNvPr id="1177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557338"/>
            <a:ext cx="82089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2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1300</TotalTime>
  <Words>1868</Words>
  <Application>Microsoft Office PowerPoint</Application>
  <PresentationFormat>On-screen Show (4:3)</PresentationFormat>
  <Paragraphs>92</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Microsoft YaHei</vt:lpstr>
      <vt:lpstr>Arial</vt:lpstr>
      <vt:lpstr>Bookman Old Style</vt:lpstr>
      <vt:lpstr>Calibri</vt:lpstr>
      <vt:lpstr>Century Gothic</vt:lpstr>
      <vt:lpstr>Verdana</vt:lpstr>
      <vt:lpstr>Wingdings</vt:lpstr>
      <vt:lpstr>Office Theme</vt:lpstr>
      <vt:lpstr>BRAINiaC    (BRAINs, bodies and materials: education reshaped Creatively)  Νους, σώμα και ύλη: Δημιουργική Αναδιαμόρφωση της Εκπαίδευσης  </vt:lpstr>
      <vt:lpstr>Προηγούμενη εργασία 1.  Διαμόρφωση μιας διαδικασίας σχεδιασμού βασισμένης στην έρευνα για την κατασκευή ενός δομικά υγιούς εκπαιδευτικού εργαλείου: Το παράδειγμα ενός δευτερεύοντος εργαλείου ανάπτυξης που διαπραγματεύεται επιστημονικές έννοιες    </vt:lpstr>
      <vt:lpstr>     Η διαμόρφωση...</vt:lpstr>
      <vt:lpstr>PowerPoint Presentation</vt:lpstr>
      <vt:lpstr>PowerPoint Presentation</vt:lpstr>
      <vt:lpstr>PowerPoint Presentation</vt:lpstr>
      <vt:lpstr>PowerPoint Presentation</vt:lpstr>
      <vt:lpstr>PowerPoint Presentation</vt:lpstr>
      <vt:lpstr>3d Ζογκλέρ  Warm up – Χαρτογράφηση συζητήσεων </vt:lpstr>
      <vt:lpstr>PowerPoint Presentation</vt:lpstr>
      <vt:lpstr>Προηγούμενη εργασία 3.  Γνωστική αξιολόγηση του τεχνολογικού μαθησιακού περιβάλλοντος για την επιστημονική εκπαίδευση </vt:lpstr>
      <vt:lpstr>  Εννοιολογικός χάρτης της έννοιας μοντέλων  </vt:lpstr>
      <vt:lpstr>PowerPoint Presentation</vt:lpstr>
      <vt:lpstr>Η έκκληση για μια νέα προσέγγιση της διδασκαλίας και της μάθησης είναι ένα κρίσιμο ζήτημα 
</vt:lpstr>
      <vt:lpstr>The Brain-Targeted Teaching (BTT) model Μοντέλο Στοχευμένης στον Εγκέφαλο Διδασκαλίας  </vt:lpstr>
      <vt:lpstr>PowerPoint Presentation</vt:lpstr>
      <vt:lpstr>PowerPoint Presentation</vt:lpstr>
      <vt:lpstr>Πληροφορίες από τις νευρο- και γνωστικές επιστήμες που πρέπει να γνωρίζουν οι εκπαιδευτικοί
</vt:lpstr>
      <vt:lpstr>Σημαντικά θέματα που μπορούν να ενημερώσουν τη διδακτική πρακτική
</vt:lpstr>
      <vt:lpstr>Οι δεκαεννέα αισθήσεις
</vt:lpstr>
      <vt:lpstr>Η σημασία του ολιστικού σχεδιασμού και η δημιουργία ενός «εννοιολογικού χάρτη» 
</vt:lpstr>
      <vt:lpstr>PowerPoint Presentation</vt:lpstr>
      <vt:lpstr>Η διαδικασία της μνήμης</vt:lpstr>
      <vt:lpstr>Έργο BRAINIAC : Συνδυάζοντας τα τρία μέρη... σε 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Patternization of an Inquiry-based design process for the construction of a structurally sound educational tool: The paradigm of a secondary development tool negotiating scientific concepts</dc:title>
  <dc:creator>maria</dc:creator>
  <cp:lastModifiedBy>Zacharoula Smyrnaiou</cp:lastModifiedBy>
  <cp:revision>142</cp:revision>
  <dcterms:created xsi:type="dcterms:W3CDTF">2014-05-11T14:20:17Z</dcterms:created>
  <dcterms:modified xsi:type="dcterms:W3CDTF">2021-04-22T14:09:58Z</dcterms:modified>
</cp:coreProperties>
</file>