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338" r:id="rId2"/>
    <p:sldId id="335" r:id="rId3"/>
    <p:sldId id="297" r:id="rId4"/>
    <p:sldId id="298" r:id="rId5"/>
    <p:sldId id="323" r:id="rId6"/>
    <p:sldId id="337" r:id="rId7"/>
    <p:sldId id="300" r:id="rId8"/>
    <p:sldId id="302" r:id="rId9"/>
    <p:sldId id="303" r:id="rId10"/>
    <p:sldId id="305" r:id="rId11"/>
    <p:sldId id="308" r:id="rId12"/>
    <p:sldId id="299" r:id="rId13"/>
    <p:sldId id="328" r:id="rId14"/>
    <p:sldId id="319" r:id="rId15"/>
    <p:sldId id="318" r:id="rId16"/>
    <p:sldId id="329" r:id="rId17"/>
    <p:sldId id="327" r:id="rId18"/>
    <p:sldId id="321" r:id="rId19"/>
    <p:sldId id="322" r:id="rId20"/>
    <p:sldId id="333" r:id="rId21"/>
    <p:sldId id="33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Φωτεινό στυλ 1 - Έμφαση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Φωτεινό στυλ 1 - Έμφαση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5152" autoAdjust="0"/>
  </p:normalViewPr>
  <p:slideViewPr>
    <p:cSldViewPr snapToGrid="0">
      <p:cViewPr varScale="1">
        <p:scale>
          <a:sx n="89" d="100"/>
          <a:sy n="89" d="100"/>
        </p:scale>
        <p:origin x="142" y="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1E32E-1164-4546-B432-CA6F30C102D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l-GR"/>
        </a:p>
      </dgm:t>
    </dgm:pt>
    <dgm:pt modelId="{48C20A2B-B006-4D5C-9690-FF08CE90BD56}">
      <dgm:prSet phldrT="[Text]"/>
      <dgm:spPr/>
      <dgm:t>
        <a:bodyPr/>
        <a:lstStyle/>
        <a:p>
          <a:r>
            <a:rPr lang="el-GR" b="1" dirty="0"/>
            <a:t>Ισότητα Φύλων (</a:t>
          </a:r>
          <a:r>
            <a:rPr lang="en-US" b="1" dirty="0"/>
            <a:t>Gender equality</a:t>
          </a:r>
          <a:r>
            <a:rPr lang="el-GR" b="1" dirty="0"/>
            <a:t>)</a:t>
          </a:r>
          <a:r>
            <a:rPr lang="en-US" b="1" dirty="0"/>
            <a:t>:</a:t>
          </a:r>
          <a:endParaRPr lang="el-GR" b="1" dirty="0"/>
        </a:p>
      </dgm:t>
    </dgm:pt>
    <dgm:pt modelId="{1E4F8445-098A-4D74-BF7F-0C43A46E4BF4}" type="parTrans" cxnId="{47986E4F-638F-4E18-9ABC-C5F18CB578ED}">
      <dgm:prSet/>
      <dgm:spPr/>
      <dgm:t>
        <a:bodyPr/>
        <a:lstStyle/>
        <a:p>
          <a:endParaRPr lang="el-GR"/>
        </a:p>
      </dgm:t>
    </dgm:pt>
    <dgm:pt modelId="{35C1E847-F874-4B43-B7A7-A45292ECF7FC}" type="sibTrans" cxnId="{47986E4F-638F-4E18-9ABC-C5F18CB578ED}">
      <dgm:prSet/>
      <dgm:spPr/>
      <dgm:t>
        <a:bodyPr/>
        <a:lstStyle/>
        <a:p>
          <a:endParaRPr lang="el-GR"/>
        </a:p>
      </dgm:t>
    </dgm:pt>
    <dgm:pt modelId="{0AF75538-7223-4364-9A22-1256627BCEE6}">
      <dgm:prSet phldrT="[Text]"/>
      <dgm:spPr/>
      <dgm:t>
        <a:bodyPr/>
        <a:lstStyle/>
        <a:p>
          <a:r>
            <a:rPr lang="el-GR" b="1" dirty="0"/>
            <a:t>Κοινωνικές- Συναισθηματικές Δεξιότητες (</a:t>
          </a:r>
          <a:r>
            <a:rPr lang="en-US" b="1" dirty="0"/>
            <a:t>Socio- emotional skills:</a:t>
          </a:r>
          <a:r>
            <a:rPr lang="el-GR" b="1" dirty="0"/>
            <a:t>)</a:t>
          </a:r>
          <a:r>
            <a:rPr lang="en-US" b="1" dirty="0"/>
            <a:t> </a:t>
          </a:r>
          <a:endParaRPr lang="el-GR" b="1" dirty="0"/>
        </a:p>
      </dgm:t>
    </dgm:pt>
    <dgm:pt modelId="{A7060566-E665-49A6-9B58-DA6A8ACE1368}" type="parTrans" cxnId="{62DCA923-EC55-4C08-B6B4-BDC0DEFA2239}">
      <dgm:prSet/>
      <dgm:spPr/>
      <dgm:t>
        <a:bodyPr/>
        <a:lstStyle/>
        <a:p>
          <a:endParaRPr lang="el-GR"/>
        </a:p>
      </dgm:t>
    </dgm:pt>
    <dgm:pt modelId="{EDD06585-21DB-47FC-9119-A9D8DDD0DDF2}" type="sibTrans" cxnId="{62DCA923-EC55-4C08-B6B4-BDC0DEFA2239}">
      <dgm:prSet/>
      <dgm:spPr/>
      <dgm:t>
        <a:bodyPr/>
        <a:lstStyle/>
        <a:p>
          <a:endParaRPr lang="el-GR"/>
        </a:p>
      </dgm:t>
    </dgm:pt>
    <dgm:pt modelId="{74664D44-4E3F-4D0B-932C-D5A4C7CA9FC6}">
      <dgm:prSet phldrT="[Text]"/>
      <dgm:spPr/>
      <dgm:t>
        <a:bodyPr/>
        <a:lstStyle/>
        <a:p>
          <a:r>
            <a:rPr lang="el-GR" b="1" dirty="0"/>
            <a:t>Διαδικτυακή Βία (</a:t>
          </a:r>
          <a:r>
            <a:rPr lang="en-US" b="1" dirty="0"/>
            <a:t>Cyber- violence: )</a:t>
          </a:r>
          <a:endParaRPr lang="el-GR" b="1" dirty="0"/>
        </a:p>
      </dgm:t>
    </dgm:pt>
    <dgm:pt modelId="{E65519F8-58CB-4F95-870A-BA87A2758DC1}" type="parTrans" cxnId="{06ED16EE-C5BA-4911-A599-55C1ECFED692}">
      <dgm:prSet/>
      <dgm:spPr/>
      <dgm:t>
        <a:bodyPr/>
        <a:lstStyle/>
        <a:p>
          <a:endParaRPr lang="el-GR"/>
        </a:p>
      </dgm:t>
    </dgm:pt>
    <dgm:pt modelId="{D9EB6B8A-F7E2-434F-8364-950C3B46EAEA}" type="sibTrans" cxnId="{06ED16EE-C5BA-4911-A599-55C1ECFED692}">
      <dgm:prSet/>
      <dgm:spPr/>
      <dgm:t>
        <a:bodyPr/>
        <a:lstStyle/>
        <a:p>
          <a:endParaRPr lang="el-GR"/>
        </a:p>
      </dgm:t>
    </dgm:pt>
    <dgm:pt modelId="{B7C56F45-676A-4419-8509-4C35CC340B5D}">
      <dgm:prSet phldrT="[Text]"/>
      <dgm:spPr/>
      <dgm:t>
        <a:bodyPr/>
        <a:lstStyle/>
        <a:p>
          <a:r>
            <a:rPr lang="el-GR" b="1" dirty="0"/>
            <a:t>Τεχνολογία (</a:t>
          </a:r>
          <a:r>
            <a:rPr lang="en-US" b="1" dirty="0"/>
            <a:t>Technology</a:t>
          </a:r>
          <a:r>
            <a:rPr lang="el-GR" b="1" dirty="0"/>
            <a:t>)</a:t>
          </a:r>
          <a:r>
            <a:rPr lang="en-US" b="1" dirty="0"/>
            <a:t>:</a:t>
          </a:r>
          <a:endParaRPr lang="el-GR" b="1" dirty="0"/>
        </a:p>
      </dgm:t>
    </dgm:pt>
    <dgm:pt modelId="{80CE1B11-E211-4D31-8065-392F2616B6E6}" type="parTrans" cxnId="{E5144161-412C-443A-9671-BC6B3C923A6D}">
      <dgm:prSet/>
      <dgm:spPr/>
      <dgm:t>
        <a:bodyPr/>
        <a:lstStyle/>
        <a:p>
          <a:endParaRPr lang="el-GR"/>
        </a:p>
      </dgm:t>
    </dgm:pt>
    <dgm:pt modelId="{6D68BEA1-6E69-41AB-871C-A263E87E1C9C}" type="sibTrans" cxnId="{E5144161-412C-443A-9671-BC6B3C923A6D}">
      <dgm:prSet/>
      <dgm:spPr/>
      <dgm:t>
        <a:bodyPr/>
        <a:lstStyle/>
        <a:p>
          <a:endParaRPr lang="el-GR"/>
        </a:p>
      </dgm:t>
    </dgm:pt>
    <dgm:pt modelId="{91CA4DA8-C43A-4B53-A5EB-57E387279D66}">
      <dgm:prSet/>
      <dgm:spPr/>
      <dgm:t>
        <a:bodyPr/>
        <a:lstStyle/>
        <a:p>
          <a:r>
            <a:rPr lang="el-GR" b="1" dirty="0" err="1"/>
            <a:t>Έμφυλη</a:t>
          </a:r>
          <a:r>
            <a:rPr lang="el-GR" b="1" dirty="0"/>
            <a:t> Βία (</a:t>
          </a:r>
          <a:r>
            <a:rPr lang="en-US" b="1" dirty="0"/>
            <a:t>Gender- based violence</a:t>
          </a:r>
          <a:r>
            <a:rPr lang="el-GR" b="1" dirty="0"/>
            <a:t>)</a:t>
          </a:r>
          <a:r>
            <a:rPr lang="en-US" b="1" dirty="0"/>
            <a:t>: </a:t>
          </a:r>
          <a:endParaRPr lang="el-GR" b="1" dirty="0"/>
        </a:p>
      </dgm:t>
    </dgm:pt>
    <dgm:pt modelId="{BA25DF74-8883-4D2D-B96E-D6C18C937EE3}" type="parTrans" cxnId="{5B87676C-4604-46D4-9025-3C8A1F49F898}">
      <dgm:prSet/>
      <dgm:spPr/>
      <dgm:t>
        <a:bodyPr/>
        <a:lstStyle/>
        <a:p>
          <a:endParaRPr lang="el-GR"/>
        </a:p>
      </dgm:t>
    </dgm:pt>
    <dgm:pt modelId="{93F9FE13-F493-4FEA-A35C-99017161B88E}" type="sibTrans" cxnId="{5B87676C-4604-46D4-9025-3C8A1F49F898}">
      <dgm:prSet/>
      <dgm:spPr/>
      <dgm:t>
        <a:bodyPr/>
        <a:lstStyle/>
        <a:p>
          <a:endParaRPr lang="el-GR"/>
        </a:p>
      </dgm:t>
    </dgm:pt>
    <dgm:pt modelId="{20CD3C88-A9D7-48A7-BE06-08D89F240E28}" type="pres">
      <dgm:prSet presAssocID="{DAB1E32E-1164-4546-B432-CA6F30C102D7}" presName="Name0" presStyleCnt="0">
        <dgm:presLayoutVars>
          <dgm:dir/>
          <dgm:animLvl val="lvl"/>
          <dgm:resizeHandles val="exact"/>
        </dgm:presLayoutVars>
      </dgm:prSet>
      <dgm:spPr/>
    </dgm:pt>
    <dgm:pt modelId="{BA79D022-F30E-450D-AD25-CB43AFDFBDE3}" type="pres">
      <dgm:prSet presAssocID="{48C20A2B-B006-4D5C-9690-FF08CE90BD56}" presName="composite" presStyleCnt="0"/>
      <dgm:spPr/>
    </dgm:pt>
    <dgm:pt modelId="{68C93FBB-DD80-4C96-B8A6-23AA458BE2E4}" type="pres">
      <dgm:prSet presAssocID="{48C20A2B-B006-4D5C-9690-FF08CE90BD56}" presName="parTx" presStyleLbl="alignNode1" presStyleIdx="0" presStyleCnt="5">
        <dgm:presLayoutVars>
          <dgm:chMax val="0"/>
          <dgm:chPref val="0"/>
          <dgm:bulletEnabled val="1"/>
        </dgm:presLayoutVars>
      </dgm:prSet>
      <dgm:spPr/>
    </dgm:pt>
    <dgm:pt modelId="{0CADD295-EE4C-4FF6-8D3F-252F2D30BD6E}" type="pres">
      <dgm:prSet presAssocID="{48C20A2B-B006-4D5C-9690-FF08CE90BD56}" presName="desTx" presStyleLbl="alignAccFollowNode1" presStyleIdx="0" presStyleCnt="5">
        <dgm:presLayoutVars>
          <dgm:bulletEnabled val="1"/>
        </dgm:presLayoutVars>
      </dgm:prSet>
      <dgm:spPr/>
    </dgm:pt>
    <dgm:pt modelId="{F69DDFA3-D6DC-40D9-AA42-D4BA2276B2CC}" type="pres">
      <dgm:prSet presAssocID="{35C1E847-F874-4B43-B7A7-A45292ECF7FC}" presName="space" presStyleCnt="0"/>
      <dgm:spPr/>
    </dgm:pt>
    <dgm:pt modelId="{DB6E455F-38DC-47D4-B8EC-9330594BA17C}" type="pres">
      <dgm:prSet presAssocID="{0AF75538-7223-4364-9A22-1256627BCEE6}" presName="composite" presStyleCnt="0"/>
      <dgm:spPr/>
    </dgm:pt>
    <dgm:pt modelId="{BBFAA1D6-8463-496A-B22F-F4A55ED3951E}" type="pres">
      <dgm:prSet presAssocID="{0AF75538-7223-4364-9A22-1256627BCEE6}" presName="parTx" presStyleLbl="alignNode1" presStyleIdx="1" presStyleCnt="5">
        <dgm:presLayoutVars>
          <dgm:chMax val="0"/>
          <dgm:chPref val="0"/>
          <dgm:bulletEnabled val="1"/>
        </dgm:presLayoutVars>
      </dgm:prSet>
      <dgm:spPr/>
    </dgm:pt>
    <dgm:pt modelId="{D554F4C0-240C-4175-BDE1-A8DB0A496D01}" type="pres">
      <dgm:prSet presAssocID="{0AF75538-7223-4364-9A22-1256627BCEE6}" presName="desTx" presStyleLbl="alignAccFollowNode1" presStyleIdx="1" presStyleCnt="5">
        <dgm:presLayoutVars>
          <dgm:bulletEnabled val="1"/>
        </dgm:presLayoutVars>
      </dgm:prSet>
      <dgm:spPr/>
    </dgm:pt>
    <dgm:pt modelId="{B9D379EE-A913-4654-A51B-A69EC94FFA3B}" type="pres">
      <dgm:prSet presAssocID="{EDD06585-21DB-47FC-9119-A9D8DDD0DDF2}" presName="space" presStyleCnt="0"/>
      <dgm:spPr/>
    </dgm:pt>
    <dgm:pt modelId="{77521EF3-FDB8-4F41-8D8D-54A2BB3A8D9D}" type="pres">
      <dgm:prSet presAssocID="{74664D44-4E3F-4D0B-932C-D5A4C7CA9FC6}" presName="composite" presStyleCnt="0"/>
      <dgm:spPr/>
    </dgm:pt>
    <dgm:pt modelId="{11C5047A-18F5-4E46-8FEE-942957938C40}" type="pres">
      <dgm:prSet presAssocID="{74664D44-4E3F-4D0B-932C-D5A4C7CA9FC6}" presName="parTx" presStyleLbl="alignNode1" presStyleIdx="2" presStyleCnt="5">
        <dgm:presLayoutVars>
          <dgm:chMax val="0"/>
          <dgm:chPref val="0"/>
          <dgm:bulletEnabled val="1"/>
        </dgm:presLayoutVars>
      </dgm:prSet>
      <dgm:spPr/>
    </dgm:pt>
    <dgm:pt modelId="{15973EA9-ECFF-4C2F-9437-5594BC5F47EA}" type="pres">
      <dgm:prSet presAssocID="{74664D44-4E3F-4D0B-932C-D5A4C7CA9FC6}" presName="desTx" presStyleLbl="alignAccFollowNode1" presStyleIdx="2" presStyleCnt="5">
        <dgm:presLayoutVars>
          <dgm:bulletEnabled val="1"/>
        </dgm:presLayoutVars>
      </dgm:prSet>
      <dgm:spPr/>
    </dgm:pt>
    <dgm:pt modelId="{9EF058E9-7582-4F5B-8534-B03DB02495A2}" type="pres">
      <dgm:prSet presAssocID="{D9EB6B8A-F7E2-434F-8364-950C3B46EAEA}" presName="space" presStyleCnt="0"/>
      <dgm:spPr/>
    </dgm:pt>
    <dgm:pt modelId="{6FFE282B-83A9-4E4B-84A0-91930A32B224}" type="pres">
      <dgm:prSet presAssocID="{B7C56F45-676A-4419-8509-4C35CC340B5D}" presName="composite" presStyleCnt="0"/>
      <dgm:spPr/>
    </dgm:pt>
    <dgm:pt modelId="{A5646ACB-0AF0-4458-8EBA-52C74437EEC2}" type="pres">
      <dgm:prSet presAssocID="{B7C56F45-676A-4419-8509-4C35CC340B5D}" presName="parTx" presStyleLbl="alignNode1" presStyleIdx="3" presStyleCnt="5">
        <dgm:presLayoutVars>
          <dgm:chMax val="0"/>
          <dgm:chPref val="0"/>
          <dgm:bulletEnabled val="1"/>
        </dgm:presLayoutVars>
      </dgm:prSet>
      <dgm:spPr/>
    </dgm:pt>
    <dgm:pt modelId="{728A4331-6841-4824-AED9-21140D9DE1EF}" type="pres">
      <dgm:prSet presAssocID="{B7C56F45-676A-4419-8509-4C35CC340B5D}" presName="desTx" presStyleLbl="alignAccFollowNode1" presStyleIdx="3" presStyleCnt="5">
        <dgm:presLayoutVars>
          <dgm:bulletEnabled val="1"/>
        </dgm:presLayoutVars>
      </dgm:prSet>
      <dgm:spPr/>
    </dgm:pt>
    <dgm:pt modelId="{F973C95A-EE55-4B07-B3F0-EAE1E79A08A1}" type="pres">
      <dgm:prSet presAssocID="{6D68BEA1-6E69-41AB-871C-A263E87E1C9C}" presName="space" presStyleCnt="0"/>
      <dgm:spPr/>
    </dgm:pt>
    <dgm:pt modelId="{0068777E-7A3F-400A-AEB0-9789DA112C47}" type="pres">
      <dgm:prSet presAssocID="{91CA4DA8-C43A-4B53-A5EB-57E387279D66}" presName="composite" presStyleCnt="0"/>
      <dgm:spPr/>
    </dgm:pt>
    <dgm:pt modelId="{B94F290E-C2DC-406F-833D-A5D34EDB66ED}" type="pres">
      <dgm:prSet presAssocID="{91CA4DA8-C43A-4B53-A5EB-57E387279D66}" presName="parTx" presStyleLbl="alignNode1" presStyleIdx="4" presStyleCnt="5">
        <dgm:presLayoutVars>
          <dgm:chMax val="0"/>
          <dgm:chPref val="0"/>
          <dgm:bulletEnabled val="1"/>
        </dgm:presLayoutVars>
      </dgm:prSet>
      <dgm:spPr/>
    </dgm:pt>
    <dgm:pt modelId="{693496B2-CF9C-4C29-92D2-850462C85B46}" type="pres">
      <dgm:prSet presAssocID="{91CA4DA8-C43A-4B53-A5EB-57E387279D66}" presName="desTx" presStyleLbl="alignAccFollowNode1" presStyleIdx="4" presStyleCnt="5">
        <dgm:presLayoutVars>
          <dgm:bulletEnabled val="1"/>
        </dgm:presLayoutVars>
      </dgm:prSet>
      <dgm:spPr/>
    </dgm:pt>
  </dgm:ptLst>
  <dgm:cxnLst>
    <dgm:cxn modelId="{6196A904-F03E-4DC1-9895-3CCC058484A4}" type="presOf" srcId="{0AF75538-7223-4364-9A22-1256627BCEE6}" destId="{BBFAA1D6-8463-496A-B22F-F4A55ED3951E}" srcOrd="0" destOrd="0" presId="urn:microsoft.com/office/officeart/2005/8/layout/hList1"/>
    <dgm:cxn modelId="{62DCA923-EC55-4C08-B6B4-BDC0DEFA2239}" srcId="{DAB1E32E-1164-4546-B432-CA6F30C102D7}" destId="{0AF75538-7223-4364-9A22-1256627BCEE6}" srcOrd="1" destOrd="0" parTransId="{A7060566-E665-49A6-9B58-DA6A8ACE1368}" sibTransId="{EDD06585-21DB-47FC-9119-A9D8DDD0DDF2}"/>
    <dgm:cxn modelId="{E5144161-412C-443A-9671-BC6B3C923A6D}" srcId="{DAB1E32E-1164-4546-B432-CA6F30C102D7}" destId="{B7C56F45-676A-4419-8509-4C35CC340B5D}" srcOrd="3" destOrd="0" parTransId="{80CE1B11-E211-4D31-8065-392F2616B6E6}" sibTransId="{6D68BEA1-6E69-41AB-871C-A263E87E1C9C}"/>
    <dgm:cxn modelId="{5B87676C-4604-46D4-9025-3C8A1F49F898}" srcId="{DAB1E32E-1164-4546-B432-CA6F30C102D7}" destId="{91CA4DA8-C43A-4B53-A5EB-57E387279D66}" srcOrd="4" destOrd="0" parTransId="{BA25DF74-8883-4D2D-B96E-D6C18C937EE3}" sibTransId="{93F9FE13-F493-4FEA-A35C-99017161B88E}"/>
    <dgm:cxn modelId="{47986E4F-638F-4E18-9ABC-C5F18CB578ED}" srcId="{DAB1E32E-1164-4546-B432-CA6F30C102D7}" destId="{48C20A2B-B006-4D5C-9690-FF08CE90BD56}" srcOrd="0" destOrd="0" parTransId="{1E4F8445-098A-4D74-BF7F-0C43A46E4BF4}" sibTransId="{35C1E847-F874-4B43-B7A7-A45292ECF7FC}"/>
    <dgm:cxn modelId="{D1D707B3-9963-4F9B-B31A-17732758A0BE}" type="presOf" srcId="{91CA4DA8-C43A-4B53-A5EB-57E387279D66}" destId="{B94F290E-C2DC-406F-833D-A5D34EDB66ED}" srcOrd="0" destOrd="0" presId="urn:microsoft.com/office/officeart/2005/8/layout/hList1"/>
    <dgm:cxn modelId="{B633A4CF-AEF7-45FB-BE50-9A23ABF07DA3}" type="presOf" srcId="{48C20A2B-B006-4D5C-9690-FF08CE90BD56}" destId="{68C93FBB-DD80-4C96-B8A6-23AA458BE2E4}" srcOrd="0" destOrd="0" presId="urn:microsoft.com/office/officeart/2005/8/layout/hList1"/>
    <dgm:cxn modelId="{06ED16EE-C5BA-4911-A599-55C1ECFED692}" srcId="{DAB1E32E-1164-4546-B432-CA6F30C102D7}" destId="{74664D44-4E3F-4D0B-932C-D5A4C7CA9FC6}" srcOrd="2" destOrd="0" parTransId="{E65519F8-58CB-4F95-870A-BA87A2758DC1}" sibTransId="{D9EB6B8A-F7E2-434F-8364-950C3B46EAEA}"/>
    <dgm:cxn modelId="{40F5F9FA-AEDB-47B4-9291-594B8C9F2A8E}" type="presOf" srcId="{DAB1E32E-1164-4546-B432-CA6F30C102D7}" destId="{20CD3C88-A9D7-48A7-BE06-08D89F240E28}" srcOrd="0" destOrd="0" presId="urn:microsoft.com/office/officeart/2005/8/layout/hList1"/>
    <dgm:cxn modelId="{995059FF-670F-4628-BDC2-1F992B807FC8}" type="presOf" srcId="{74664D44-4E3F-4D0B-932C-D5A4C7CA9FC6}" destId="{11C5047A-18F5-4E46-8FEE-942957938C40}" srcOrd="0" destOrd="0" presId="urn:microsoft.com/office/officeart/2005/8/layout/hList1"/>
    <dgm:cxn modelId="{64819CFF-0AB1-4E7F-8535-5923E3BD9947}" type="presOf" srcId="{B7C56F45-676A-4419-8509-4C35CC340B5D}" destId="{A5646ACB-0AF0-4458-8EBA-52C74437EEC2}" srcOrd="0" destOrd="0" presId="urn:microsoft.com/office/officeart/2005/8/layout/hList1"/>
    <dgm:cxn modelId="{8B38F5AA-68C7-4BD1-AA0C-FE6BB528B7AB}" type="presParOf" srcId="{20CD3C88-A9D7-48A7-BE06-08D89F240E28}" destId="{BA79D022-F30E-450D-AD25-CB43AFDFBDE3}" srcOrd="0" destOrd="0" presId="urn:microsoft.com/office/officeart/2005/8/layout/hList1"/>
    <dgm:cxn modelId="{DFD31AAA-1F86-4CF7-A9E7-1B9BD2B4BFAC}" type="presParOf" srcId="{BA79D022-F30E-450D-AD25-CB43AFDFBDE3}" destId="{68C93FBB-DD80-4C96-B8A6-23AA458BE2E4}" srcOrd="0" destOrd="0" presId="urn:microsoft.com/office/officeart/2005/8/layout/hList1"/>
    <dgm:cxn modelId="{BFFB1529-45DF-4DDC-8D4D-BC53058B5E71}" type="presParOf" srcId="{BA79D022-F30E-450D-AD25-CB43AFDFBDE3}" destId="{0CADD295-EE4C-4FF6-8D3F-252F2D30BD6E}" srcOrd="1" destOrd="0" presId="urn:microsoft.com/office/officeart/2005/8/layout/hList1"/>
    <dgm:cxn modelId="{847CBA96-1F71-4894-B0C6-9E23E6A62CEE}" type="presParOf" srcId="{20CD3C88-A9D7-48A7-BE06-08D89F240E28}" destId="{F69DDFA3-D6DC-40D9-AA42-D4BA2276B2CC}" srcOrd="1" destOrd="0" presId="urn:microsoft.com/office/officeart/2005/8/layout/hList1"/>
    <dgm:cxn modelId="{851C4D96-BAB0-4FF6-8A4B-364B1EB015C0}" type="presParOf" srcId="{20CD3C88-A9D7-48A7-BE06-08D89F240E28}" destId="{DB6E455F-38DC-47D4-B8EC-9330594BA17C}" srcOrd="2" destOrd="0" presId="urn:microsoft.com/office/officeart/2005/8/layout/hList1"/>
    <dgm:cxn modelId="{126BD653-CB82-4D7C-8390-FE375A82C1D6}" type="presParOf" srcId="{DB6E455F-38DC-47D4-B8EC-9330594BA17C}" destId="{BBFAA1D6-8463-496A-B22F-F4A55ED3951E}" srcOrd="0" destOrd="0" presId="urn:microsoft.com/office/officeart/2005/8/layout/hList1"/>
    <dgm:cxn modelId="{89BE02A1-8B5E-4C32-84E2-A541B6ABB13C}" type="presParOf" srcId="{DB6E455F-38DC-47D4-B8EC-9330594BA17C}" destId="{D554F4C0-240C-4175-BDE1-A8DB0A496D01}" srcOrd="1" destOrd="0" presId="urn:microsoft.com/office/officeart/2005/8/layout/hList1"/>
    <dgm:cxn modelId="{DBCB094D-45AC-4031-BBA3-E5C70793983D}" type="presParOf" srcId="{20CD3C88-A9D7-48A7-BE06-08D89F240E28}" destId="{B9D379EE-A913-4654-A51B-A69EC94FFA3B}" srcOrd="3" destOrd="0" presId="urn:microsoft.com/office/officeart/2005/8/layout/hList1"/>
    <dgm:cxn modelId="{A6E0B7E3-5A1E-4107-9A2A-EB93CE5B93E7}" type="presParOf" srcId="{20CD3C88-A9D7-48A7-BE06-08D89F240E28}" destId="{77521EF3-FDB8-4F41-8D8D-54A2BB3A8D9D}" srcOrd="4" destOrd="0" presId="urn:microsoft.com/office/officeart/2005/8/layout/hList1"/>
    <dgm:cxn modelId="{C876BBC7-AC22-4B04-98F8-0FC0ABEBC735}" type="presParOf" srcId="{77521EF3-FDB8-4F41-8D8D-54A2BB3A8D9D}" destId="{11C5047A-18F5-4E46-8FEE-942957938C40}" srcOrd="0" destOrd="0" presId="urn:microsoft.com/office/officeart/2005/8/layout/hList1"/>
    <dgm:cxn modelId="{99274761-EC6A-4603-8AA0-393043D4944F}" type="presParOf" srcId="{77521EF3-FDB8-4F41-8D8D-54A2BB3A8D9D}" destId="{15973EA9-ECFF-4C2F-9437-5594BC5F47EA}" srcOrd="1" destOrd="0" presId="urn:microsoft.com/office/officeart/2005/8/layout/hList1"/>
    <dgm:cxn modelId="{8CA8FB40-9B42-4485-B601-741836CB2F7A}" type="presParOf" srcId="{20CD3C88-A9D7-48A7-BE06-08D89F240E28}" destId="{9EF058E9-7582-4F5B-8534-B03DB02495A2}" srcOrd="5" destOrd="0" presId="urn:microsoft.com/office/officeart/2005/8/layout/hList1"/>
    <dgm:cxn modelId="{68CAB23C-2F01-4707-8018-2EFC26B3ECB6}" type="presParOf" srcId="{20CD3C88-A9D7-48A7-BE06-08D89F240E28}" destId="{6FFE282B-83A9-4E4B-84A0-91930A32B224}" srcOrd="6" destOrd="0" presId="urn:microsoft.com/office/officeart/2005/8/layout/hList1"/>
    <dgm:cxn modelId="{AF729E71-A4EC-4FB7-B727-45DFFB6DF0E3}" type="presParOf" srcId="{6FFE282B-83A9-4E4B-84A0-91930A32B224}" destId="{A5646ACB-0AF0-4458-8EBA-52C74437EEC2}" srcOrd="0" destOrd="0" presId="urn:microsoft.com/office/officeart/2005/8/layout/hList1"/>
    <dgm:cxn modelId="{D8BE063B-F9CD-4C0C-93DA-3E5F24A1A55D}" type="presParOf" srcId="{6FFE282B-83A9-4E4B-84A0-91930A32B224}" destId="{728A4331-6841-4824-AED9-21140D9DE1EF}" srcOrd="1" destOrd="0" presId="urn:microsoft.com/office/officeart/2005/8/layout/hList1"/>
    <dgm:cxn modelId="{A227BE9A-B86D-4BB8-BF90-8E5BB9B449DE}" type="presParOf" srcId="{20CD3C88-A9D7-48A7-BE06-08D89F240E28}" destId="{F973C95A-EE55-4B07-B3F0-EAE1E79A08A1}" srcOrd="7" destOrd="0" presId="urn:microsoft.com/office/officeart/2005/8/layout/hList1"/>
    <dgm:cxn modelId="{DCA3C433-0626-4033-9781-FDE2A970E5C2}" type="presParOf" srcId="{20CD3C88-A9D7-48A7-BE06-08D89F240E28}" destId="{0068777E-7A3F-400A-AEB0-9789DA112C47}" srcOrd="8" destOrd="0" presId="urn:microsoft.com/office/officeart/2005/8/layout/hList1"/>
    <dgm:cxn modelId="{3DAA22EC-F430-407B-B825-689709ADCEBF}" type="presParOf" srcId="{0068777E-7A3F-400A-AEB0-9789DA112C47}" destId="{B94F290E-C2DC-406F-833D-A5D34EDB66ED}" srcOrd="0" destOrd="0" presId="urn:microsoft.com/office/officeart/2005/8/layout/hList1"/>
    <dgm:cxn modelId="{70AE07BA-C2B6-4745-BC32-E3A5857A0B2F}" type="presParOf" srcId="{0068777E-7A3F-400A-AEB0-9789DA112C47}" destId="{693496B2-CF9C-4C29-92D2-850462C85B4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E9E3DA-F541-41AF-A67F-FD74A5D47D55}"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l-GR"/>
        </a:p>
      </dgm:t>
    </dgm:pt>
    <dgm:pt modelId="{1E4C4F5A-E9AA-4CEF-B66D-CCD4B53008EF}">
      <dgm:prSet phldrT="[Text]" custT="1"/>
      <dgm:spPr/>
      <dgm:t>
        <a:bodyPr/>
        <a:lstStyle/>
        <a:p>
          <a:r>
            <a:rPr lang="el-GR" sz="2000" b="1" dirty="0"/>
            <a:t>Παρενόχληση (</a:t>
          </a:r>
          <a:r>
            <a:rPr lang="en-US" sz="2000" b="1" dirty="0"/>
            <a:t>Harassment</a:t>
          </a:r>
          <a:r>
            <a:rPr lang="el-GR" sz="2000" b="1" dirty="0"/>
            <a:t>)</a:t>
          </a:r>
        </a:p>
      </dgm:t>
    </dgm:pt>
    <dgm:pt modelId="{BE4212C8-F88A-4EFE-99D0-C46645442168}" type="parTrans" cxnId="{79D7CE01-29C0-438F-B9D6-90506BEBAE98}">
      <dgm:prSet/>
      <dgm:spPr/>
      <dgm:t>
        <a:bodyPr/>
        <a:lstStyle/>
        <a:p>
          <a:endParaRPr lang="el-GR"/>
        </a:p>
      </dgm:t>
    </dgm:pt>
    <dgm:pt modelId="{3E6D637F-28D2-4F45-9BD1-1969EBA6BCC3}" type="sibTrans" cxnId="{79D7CE01-29C0-438F-B9D6-90506BEBAE98}">
      <dgm:prSet/>
      <dgm:spPr/>
      <dgm:t>
        <a:bodyPr/>
        <a:lstStyle/>
        <a:p>
          <a:endParaRPr lang="el-GR"/>
        </a:p>
      </dgm:t>
    </dgm:pt>
    <dgm:pt modelId="{E2FBF3F2-0F03-4D9A-8E0F-67BF773B4711}">
      <dgm:prSet phldrT="[Text]" custT="1"/>
      <dgm:spPr/>
      <dgm:t>
        <a:bodyPr/>
        <a:lstStyle/>
        <a:p>
          <a:r>
            <a:rPr lang="el-GR" sz="2000" b="1" dirty="0"/>
            <a:t>Δυσφήμηση (</a:t>
          </a:r>
          <a:r>
            <a:rPr lang="en-US" sz="2000" b="1" dirty="0"/>
            <a:t>Denigration</a:t>
          </a:r>
          <a:r>
            <a:rPr lang="el-GR" sz="2000" b="1" dirty="0"/>
            <a:t>)</a:t>
          </a:r>
        </a:p>
      </dgm:t>
    </dgm:pt>
    <dgm:pt modelId="{8F08DB7C-A070-4FBC-A945-BF28C2B99FD1}" type="parTrans" cxnId="{FBB7BFC2-EA6F-4F3A-9188-84EC40FB1014}">
      <dgm:prSet/>
      <dgm:spPr/>
      <dgm:t>
        <a:bodyPr/>
        <a:lstStyle/>
        <a:p>
          <a:endParaRPr lang="el-GR"/>
        </a:p>
      </dgm:t>
    </dgm:pt>
    <dgm:pt modelId="{98F18B38-57C7-4F56-A65C-080342439C29}" type="sibTrans" cxnId="{FBB7BFC2-EA6F-4F3A-9188-84EC40FB1014}">
      <dgm:prSet/>
      <dgm:spPr/>
      <dgm:t>
        <a:bodyPr/>
        <a:lstStyle/>
        <a:p>
          <a:endParaRPr lang="el-GR"/>
        </a:p>
      </dgm:t>
    </dgm:pt>
    <dgm:pt modelId="{FF1126A2-D168-4901-8BDF-48F23E90DF3A}">
      <dgm:prSet phldrT="[Text]" custT="1"/>
      <dgm:spPr/>
      <dgm:t>
        <a:bodyPr/>
        <a:lstStyle/>
        <a:p>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Μανία/ Καταδίωξη (</a:t>
          </a:r>
          <a:r>
            <a:rPr lang="en-GB" sz="2000" b="1" dirty="0">
              <a:effectLst/>
              <a:latin typeface="Times New Roman" panose="02020603050405020304" pitchFamily="18" charset="0"/>
              <a:ea typeface="Calibri" panose="020F0502020204030204" pitchFamily="34" charset="0"/>
              <a:cs typeface="Times New Roman" panose="02020603050405020304" pitchFamily="18" charset="0"/>
            </a:rPr>
            <a:t>Stalking</a:t>
          </a: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l-GR" sz="2000" b="1" dirty="0"/>
        </a:p>
      </dgm:t>
    </dgm:pt>
    <dgm:pt modelId="{9DD6D4EE-1CC6-46D5-97F0-11B7707B0732}" type="parTrans" cxnId="{08298425-964E-4235-A5AD-7B1E28239BE0}">
      <dgm:prSet/>
      <dgm:spPr/>
      <dgm:t>
        <a:bodyPr/>
        <a:lstStyle/>
        <a:p>
          <a:endParaRPr lang="el-GR"/>
        </a:p>
      </dgm:t>
    </dgm:pt>
    <dgm:pt modelId="{067BA399-9450-46C0-A131-D99B4CD5943A}" type="sibTrans" cxnId="{08298425-964E-4235-A5AD-7B1E28239BE0}">
      <dgm:prSet/>
      <dgm:spPr/>
      <dgm:t>
        <a:bodyPr/>
        <a:lstStyle/>
        <a:p>
          <a:endParaRPr lang="el-GR"/>
        </a:p>
      </dgm:t>
    </dgm:pt>
    <dgm:pt modelId="{8DD4CF6C-D258-47CC-84EF-B637BE3758B0}">
      <dgm:prSet phldrT="[Text]" custT="1"/>
      <dgm:spPr/>
      <dgm:t>
        <a:bodyPr/>
        <a:lstStyle/>
        <a:p>
          <a:r>
            <a:rPr lang="el-GR" sz="2000" b="1" dirty="0"/>
            <a:t>Αποκλεισμός (</a:t>
          </a:r>
          <a:r>
            <a:rPr lang="en-US" sz="2000" b="1" dirty="0"/>
            <a:t>Exclusion</a:t>
          </a:r>
          <a:r>
            <a:rPr lang="el-GR" sz="2000" b="1" dirty="0"/>
            <a:t>)</a:t>
          </a:r>
        </a:p>
      </dgm:t>
    </dgm:pt>
    <dgm:pt modelId="{EC86212A-86CE-4480-9F77-49F1DF3B659D}" type="parTrans" cxnId="{574EC026-E593-4A78-9D25-0460740AAF00}">
      <dgm:prSet/>
      <dgm:spPr/>
      <dgm:t>
        <a:bodyPr/>
        <a:lstStyle/>
        <a:p>
          <a:endParaRPr lang="el-GR"/>
        </a:p>
      </dgm:t>
    </dgm:pt>
    <dgm:pt modelId="{28A81D0E-6767-43EA-90D7-80B377365126}" type="sibTrans" cxnId="{574EC026-E593-4A78-9D25-0460740AAF00}">
      <dgm:prSet/>
      <dgm:spPr/>
      <dgm:t>
        <a:bodyPr/>
        <a:lstStyle/>
        <a:p>
          <a:endParaRPr lang="el-GR"/>
        </a:p>
      </dgm:t>
    </dgm:pt>
    <dgm:pt modelId="{691869CF-6279-474E-A829-666D35C834C5}">
      <dgm:prSet custT="1"/>
      <dgm:spPr/>
      <dgm:t>
        <a:bodyPr/>
        <a:lstStyle/>
        <a:p>
          <a:r>
            <a:rPr lang="el-GR" sz="2000" b="1" dirty="0"/>
            <a:t>Ανεπιθύμητες ενοχλήσεις (</a:t>
          </a:r>
          <a:r>
            <a:rPr lang="en-US" sz="2000" b="1" dirty="0"/>
            <a:t>Spamming</a:t>
          </a:r>
          <a:r>
            <a:rPr lang="el-GR" sz="2000" b="1" dirty="0"/>
            <a:t>)</a:t>
          </a:r>
        </a:p>
      </dgm:t>
    </dgm:pt>
    <dgm:pt modelId="{59A8DB60-9106-4214-8D9C-08046AB57F5D}" type="parTrans" cxnId="{FF3BC3E2-08A0-45EA-B32A-35344AD05BB9}">
      <dgm:prSet/>
      <dgm:spPr/>
      <dgm:t>
        <a:bodyPr/>
        <a:lstStyle/>
        <a:p>
          <a:endParaRPr lang="el-GR"/>
        </a:p>
      </dgm:t>
    </dgm:pt>
    <dgm:pt modelId="{E1339856-5FBF-4C9A-ADF5-7894700D46E2}" type="sibTrans" cxnId="{FF3BC3E2-08A0-45EA-B32A-35344AD05BB9}">
      <dgm:prSet/>
      <dgm:spPr/>
      <dgm:t>
        <a:bodyPr/>
        <a:lstStyle/>
        <a:p>
          <a:endParaRPr lang="el-GR"/>
        </a:p>
      </dgm:t>
    </dgm:pt>
    <dgm:pt modelId="{486EF282-5FA6-42BE-8E6F-F3187B380B01}" type="pres">
      <dgm:prSet presAssocID="{3CE9E3DA-F541-41AF-A67F-FD74A5D47D55}" presName="diagram" presStyleCnt="0">
        <dgm:presLayoutVars>
          <dgm:dir/>
          <dgm:resizeHandles val="exact"/>
        </dgm:presLayoutVars>
      </dgm:prSet>
      <dgm:spPr/>
    </dgm:pt>
    <dgm:pt modelId="{07DEB69D-B9C6-4E80-9A7C-5304A0A05418}" type="pres">
      <dgm:prSet presAssocID="{1E4C4F5A-E9AA-4CEF-B66D-CCD4B53008EF}" presName="node" presStyleLbl="node1" presStyleIdx="0" presStyleCnt="5">
        <dgm:presLayoutVars>
          <dgm:bulletEnabled val="1"/>
        </dgm:presLayoutVars>
      </dgm:prSet>
      <dgm:spPr/>
    </dgm:pt>
    <dgm:pt modelId="{21A7D423-0DD2-4203-8C62-5AF8763FB581}" type="pres">
      <dgm:prSet presAssocID="{3E6D637F-28D2-4F45-9BD1-1969EBA6BCC3}" presName="sibTrans" presStyleCnt="0"/>
      <dgm:spPr/>
    </dgm:pt>
    <dgm:pt modelId="{46369794-D387-4C9D-A669-60E07FB049AE}" type="pres">
      <dgm:prSet presAssocID="{E2FBF3F2-0F03-4D9A-8E0F-67BF773B4711}" presName="node" presStyleLbl="node1" presStyleIdx="1" presStyleCnt="5">
        <dgm:presLayoutVars>
          <dgm:bulletEnabled val="1"/>
        </dgm:presLayoutVars>
      </dgm:prSet>
      <dgm:spPr/>
    </dgm:pt>
    <dgm:pt modelId="{7EAC4D9F-0520-4030-A2F5-604C89A26D20}" type="pres">
      <dgm:prSet presAssocID="{98F18B38-57C7-4F56-A65C-080342439C29}" presName="sibTrans" presStyleCnt="0"/>
      <dgm:spPr/>
    </dgm:pt>
    <dgm:pt modelId="{7D64B439-DABA-411D-9121-118A3F4762B7}" type="pres">
      <dgm:prSet presAssocID="{FF1126A2-D168-4901-8BDF-48F23E90DF3A}" presName="node" presStyleLbl="node1" presStyleIdx="2" presStyleCnt="5">
        <dgm:presLayoutVars>
          <dgm:bulletEnabled val="1"/>
        </dgm:presLayoutVars>
      </dgm:prSet>
      <dgm:spPr/>
    </dgm:pt>
    <dgm:pt modelId="{9187AE10-0A15-46DE-A89A-06D188344066}" type="pres">
      <dgm:prSet presAssocID="{067BA399-9450-46C0-A131-D99B4CD5943A}" presName="sibTrans" presStyleCnt="0"/>
      <dgm:spPr/>
    </dgm:pt>
    <dgm:pt modelId="{64281661-96E5-44F7-BC33-2CD631E7DF9D}" type="pres">
      <dgm:prSet presAssocID="{8DD4CF6C-D258-47CC-84EF-B637BE3758B0}" presName="node" presStyleLbl="node1" presStyleIdx="3" presStyleCnt="5">
        <dgm:presLayoutVars>
          <dgm:bulletEnabled val="1"/>
        </dgm:presLayoutVars>
      </dgm:prSet>
      <dgm:spPr/>
    </dgm:pt>
    <dgm:pt modelId="{9B07114F-9904-4FED-AF2B-0A6D10F3BB03}" type="pres">
      <dgm:prSet presAssocID="{28A81D0E-6767-43EA-90D7-80B377365126}" presName="sibTrans" presStyleCnt="0"/>
      <dgm:spPr/>
    </dgm:pt>
    <dgm:pt modelId="{32AF46E9-C35B-44C0-B4B1-0E05A2C95B4A}" type="pres">
      <dgm:prSet presAssocID="{691869CF-6279-474E-A829-666D35C834C5}" presName="node" presStyleLbl="node1" presStyleIdx="4" presStyleCnt="5">
        <dgm:presLayoutVars>
          <dgm:bulletEnabled val="1"/>
        </dgm:presLayoutVars>
      </dgm:prSet>
      <dgm:spPr/>
    </dgm:pt>
  </dgm:ptLst>
  <dgm:cxnLst>
    <dgm:cxn modelId="{79D7CE01-29C0-438F-B9D6-90506BEBAE98}" srcId="{3CE9E3DA-F541-41AF-A67F-FD74A5D47D55}" destId="{1E4C4F5A-E9AA-4CEF-B66D-CCD4B53008EF}" srcOrd="0" destOrd="0" parTransId="{BE4212C8-F88A-4EFE-99D0-C46645442168}" sibTransId="{3E6D637F-28D2-4F45-9BD1-1969EBA6BCC3}"/>
    <dgm:cxn modelId="{08298425-964E-4235-A5AD-7B1E28239BE0}" srcId="{3CE9E3DA-F541-41AF-A67F-FD74A5D47D55}" destId="{FF1126A2-D168-4901-8BDF-48F23E90DF3A}" srcOrd="2" destOrd="0" parTransId="{9DD6D4EE-1CC6-46D5-97F0-11B7707B0732}" sibTransId="{067BA399-9450-46C0-A131-D99B4CD5943A}"/>
    <dgm:cxn modelId="{574EC026-E593-4A78-9D25-0460740AAF00}" srcId="{3CE9E3DA-F541-41AF-A67F-FD74A5D47D55}" destId="{8DD4CF6C-D258-47CC-84EF-B637BE3758B0}" srcOrd="3" destOrd="0" parTransId="{EC86212A-86CE-4480-9F77-49F1DF3B659D}" sibTransId="{28A81D0E-6767-43EA-90D7-80B377365126}"/>
    <dgm:cxn modelId="{C04C2F3D-68ED-4FA5-BDB8-6BA965419CF5}" type="presOf" srcId="{691869CF-6279-474E-A829-666D35C834C5}" destId="{32AF46E9-C35B-44C0-B4B1-0E05A2C95B4A}" srcOrd="0" destOrd="0" presId="urn:microsoft.com/office/officeart/2005/8/layout/default"/>
    <dgm:cxn modelId="{DF13369F-F305-46B2-99DB-1156E6B1A758}" type="presOf" srcId="{1E4C4F5A-E9AA-4CEF-B66D-CCD4B53008EF}" destId="{07DEB69D-B9C6-4E80-9A7C-5304A0A05418}" srcOrd="0" destOrd="0" presId="urn:microsoft.com/office/officeart/2005/8/layout/default"/>
    <dgm:cxn modelId="{49B054BE-CE39-47BD-95DB-77390F36D475}" type="presOf" srcId="{FF1126A2-D168-4901-8BDF-48F23E90DF3A}" destId="{7D64B439-DABA-411D-9121-118A3F4762B7}" srcOrd="0" destOrd="0" presId="urn:microsoft.com/office/officeart/2005/8/layout/default"/>
    <dgm:cxn modelId="{FBB7BFC2-EA6F-4F3A-9188-84EC40FB1014}" srcId="{3CE9E3DA-F541-41AF-A67F-FD74A5D47D55}" destId="{E2FBF3F2-0F03-4D9A-8E0F-67BF773B4711}" srcOrd="1" destOrd="0" parTransId="{8F08DB7C-A070-4FBC-A945-BF28C2B99FD1}" sibTransId="{98F18B38-57C7-4F56-A65C-080342439C29}"/>
    <dgm:cxn modelId="{F58B35C5-6A3F-4419-AB8E-1C23F25E00B0}" type="presOf" srcId="{8DD4CF6C-D258-47CC-84EF-B637BE3758B0}" destId="{64281661-96E5-44F7-BC33-2CD631E7DF9D}" srcOrd="0" destOrd="0" presId="urn:microsoft.com/office/officeart/2005/8/layout/default"/>
    <dgm:cxn modelId="{FF3BC3E2-08A0-45EA-B32A-35344AD05BB9}" srcId="{3CE9E3DA-F541-41AF-A67F-FD74A5D47D55}" destId="{691869CF-6279-474E-A829-666D35C834C5}" srcOrd="4" destOrd="0" parTransId="{59A8DB60-9106-4214-8D9C-08046AB57F5D}" sibTransId="{E1339856-5FBF-4C9A-ADF5-7894700D46E2}"/>
    <dgm:cxn modelId="{089932F0-F3CF-45D4-8136-D56446639607}" type="presOf" srcId="{3CE9E3DA-F541-41AF-A67F-FD74A5D47D55}" destId="{486EF282-5FA6-42BE-8E6F-F3187B380B01}" srcOrd="0" destOrd="0" presId="urn:microsoft.com/office/officeart/2005/8/layout/default"/>
    <dgm:cxn modelId="{273B1EF3-25C6-44AB-9061-57D2F6CEDCD2}" type="presOf" srcId="{E2FBF3F2-0F03-4D9A-8E0F-67BF773B4711}" destId="{46369794-D387-4C9D-A669-60E07FB049AE}" srcOrd="0" destOrd="0" presId="urn:microsoft.com/office/officeart/2005/8/layout/default"/>
    <dgm:cxn modelId="{887C8CF8-429E-491F-8758-7838BA19E85F}" type="presParOf" srcId="{486EF282-5FA6-42BE-8E6F-F3187B380B01}" destId="{07DEB69D-B9C6-4E80-9A7C-5304A0A05418}" srcOrd="0" destOrd="0" presId="urn:microsoft.com/office/officeart/2005/8/layout/default"/>
    <dgm:cxn modelId="{8567146B-E5CF-479B-A041-83478A606BF4}" type="presParOf" srcId="{486EF282-5FA6-42BE-8E6F-F3187B380B01}" destId="{21A7D423-0DD2-4203-8C62-5AF8763FB581}" srcOrd="1" destOrd="0" presId="urn:microsoft.com/office/officeart/2005/8/layout/default"/>
    <dgm:cxn modelId="{22924295-CD64-46DF-98B0-F791462AFFBC}" type="presParOf" srcId="{486EF282-5FA6-42BE-8E6F-F3187B380B01}" destId="{46369794-D387-4C9D-A669-60E07FB049AE}" srcOrd="2" destOrd="0" presId="urn:microsoft.com/office/officeart/2005/8/layout/default"/>
    <dgm:cxn modelId="{BD2A0BC1-E0BA-4307-A2B1-7C2E9FF40EC3}" type="presParOf" srcId="{486EF282-5FA6-42BE-8E6F-F3187B380B01}" destId="{7EAC4D9F-0520-4030-A2F5-604C89A26D20}" srcOrd="3" destOrd="0" presId="urn:microsoft.com/office/officeart/2005/8/layout/default"/>
    <dgm:cxn modelId="{5576D2C0-D099-46D7-8889-988D40A258A6}" type="presParOf" srcId="{486EF282-5FA6-42BE-8E6F-F3187B380B01}" destId="{7D64B439-DABA-411D-9121-118A3F4762B7}" srcOrd="4" destOrd="0" presId="urn:microsoft.com/office/officeart/2005/8/layout/default"/>
    <dgm:cxn modelId="{8CCCC8FB-7159-4769-8938-5809B5F4B202}" type="presParOf" srcId="{486EF282-5FA6-42BE-8E6F-F3187B380B01}" destId="{9187AE10-0A15-46DE-A89A-06D188344066}" srcOrd="5" destOrd="0" presId="urn:microsoft.com/office/officeart/2005/8/layout/default"/>
    <dgm:cxn modelId="{D7F19282-B2A1-4893-8378-2CA2F03E4947}" type="presParOf" srcId="{486EF282-5FA6-42BE-8E6F-F3187B380B01}" destId="{64281661-96E5-44F7-BC33-2CD631E7DF9D}" srcOrd="6" destOrd="0" presId="urn:microsoft.com/office/officeart/2005/8/layout/default"/>
    <dgm:cxn modelId="{26C9444B-8157-48E5-824B-5C7F8C251421}" type="presParOf" srcId="{486EF282-5FA6-42BE-8E6F-F3187B380B01}" destId="{9B07114F-9904-4FED-AF2B-0A6D10F3BB03}" srcOrd="7" destOrd="0" presId="urn:microsoft.com/office/officeart/2005/8/layout/default"/>
    <dgm:cxn modelId="{553DA2E6-00E2-4B80-8AC7-1BC670611950}" type="presParOf" srcId="{486EF282-5FA6-42BE-8E6F-F3187B380B01}" destId="{32AF46E9-C35B-44C0-B4B1-0E05A2C95B4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460F53-8F9A-4EE3-A063-C31A096A16C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GB"/>
        </a:p>
      </dgm:t>
    </dgm:pt>
    <dgm:pt modelId="{38739EB5-EC27-48C0-93D5-3852488EEF41}">
      <dgm:prSet phldrT="[Text]"/>
      <dgm:spPr/>
      <dgm:t>
        <a:bodyPr/>
        <a:lstStyle/>
        <a:p>
          <a:r>
            <a:rPr lang="el-GR" b="1" dirty="0">
              <a:latin typeface="Arial" panose="020B0604020202020204" pitchFamily="34" charset="0"/>
              <a:cs typeface="Arial" panose="020B0604020202020204" pitchFamily="34" charset="0"/>
            </a:rPr>
            <a:t>1. </a:t>
          </a:r>
          <a:r>
            <a:rPr lang="el-GR" dirty="0">
              <a:latin typeface="Arial" panose="020B0604020202020204" pitchFamily="34" charset="0"/>
              <a:cs typeface="Arial" panose="020B0604020202020204" pitchFamily="34" charset="0"/>
            </a:rPr>
            <a:t>Διότι σχεδόν όλα τα διαθέσιμα δεδομένα συγκλίνουν στο γεγονός πως </a:t>
          </a:r>
          <a:r>
            <a:rPr lang="el-GR" b="1" dirty="0">
              <a:latin typeface="Arial" panose="020B0604020202020204" pitchFamily="34" charset="0"/>
              <a:cs typeface="Arial" panose="020B0604020202020204" pitchFamily="34" charset="0"/>
            </a:rPr>
            <a:t>οι γυναίκες/θηλυκότητες </a:t>
          </a:r>
          <a:r>
            <a:rPr lang="el-GR" dirty="0">
              <a:latin typeface="Arial" panose="020B0604020202020204" pitchFamily="34" charset="0"/>
              <a:cs typeface="Arial" panose="020B0604020202020204" pitchFamily="34" charset="0"/>
            </a:rPr>
            <a:t>είναι </a:t>
          </a:r>
          <a:r>
            <a:rPr lang="el-GR" b="1" dirty="0">
              <a:latin typeface="Arial" panose="020B0604020202020204" pitchFamily="34" charset="0"/>
              <a:cs typeface="Arial" panose="020B0604020202020204" pitchFamily="34" charset="0"/>
            </a:rPr>
            <a:t>πιο πιθανό </a:t>
          </a:r>
          <a:r>
            <a:rPr lang="el-GR" dirty="0">
              <a:latin typeface="Arial" panose="020B0604020202020204" pitchFamily="34" charset="0"/>
              <a:cs typeface="Arial" panose="020B0604020202020204" pitchFamily="34" charset="0"/>
            </a:rPr>
            <a:t>να βιώσουν </a:t>
          </a:r>
          <a:r>
            <a:rPr lang="el-GR" b="1" dirty="0">
              <a:latin typeface="Arial" panose="020B0604020202020204" pitchFamily="34" charset="0"/>
              <a:cs typeface="Arial" panose="020B0604020202020204" pitchFamily="34" charset="0"/>
            </a:rPr>
            <a:t>επαναλαμβανόμενες</a:t>
          </a:r>
          <a:r>
            <a:rPr lang="el-GR" dirty="0">
              <a:latin typeface="Arial" panose="020B0604020202020204" pitchFamily="34" charset="0"/>
              <a:cs typeface="Arial" panose="020B0604020202020204" pitchFamily="34" charset="0"/>
            </a:rPr>
            <a:t> μορφές κακοποίησης στο διαδίκτυο (!)</a:t>
          </a:r>
          <a:endParaRPr lang="en-GB" dirty="0">
            <a:latin typeface="Arial" panose="020B0604020202020204" pitchFamily="34" charset="0"/>
            <a:cs typeface="Arial" panose="020B0604020202020204" pitchFamily="34" charset="0"/>
          </a:endParaRPr>
        </a:p>
      </dgm:t>
    </dgm:pt>
    <dgm:pt modelId="{F4DEA35D-8A2F-4BFA-B54D-02BC9AF76DD9}" type="sibTrans" cxnId="{2194F79F-7A4E-425B-8388-D216FB6E1CAD}">
      <dgm:prSet/>
      <dgm:spPr/>
      <dgm:t>
        <a:bodyPr/>
        <a:lstStyle/>
        <a:p>
          <a:endParaRPr lang="en-GB"/>
        </a:p>
      </dgm:t>
    </dgm:pt>
    <dgm:pt modelId="{743BC538-30E4-44DC-A7AE-3F85B8CB38D2}" type="parTrans" cxnId="{2194F79F-7A4E-425B-8388-D216FB6E1CAD}">
      <dgm:prSet/>
      <dgm:spPr/>
      <dgm:t>
        <a:bodyPr/>
        <a:lstStyle/>
        <a:p>
          <a:endParaRPr lang="en-GB"/>
        </a:p>
      </dgm:t>
    </dgm:pt>
    <dgm:pt modelId="{10407783-5F39-41F1-BEAB-F064010B8F75}">
      <dgm:prSet phldrT="[Text]"/>
      <dgm:spPr/>
      <dgm:t>
        <a:bodyPr/>
        <a:lstStyle/>
        <a:p>
          <a:r>
            <a:rPr lang="el-GR" b="1" dirty="0">
              <a:latin typeface="Arial" panose="020B0604020202020204" pitchFamily="34" charset="0"/>
              <a:cs typeface="Arial" panose="020B0604020202020204" pitchFamily="34" charset="0"/>
            </a:rPr>
            <a:t>2. </a:t>
          </a:r>
          <a:r>
            <a:rPr lang="el-GR" dirty="0">
              <a:latin typeface="Arial" panose="020B0604020202020204" pitchFamily="34" charset="0"/>
              <a:cs typeface="Arial" panose="020B0604020202020204" pitchFamily="34" charset="0"/>
            </a:rPr>
            <a:t>Διότι πολλές μορφές διαδικτυακής βίας </a:t>
          </a:r>
          <a:r>
            <a:rPr lang="el-GR" b="1" dirty="0">
              <a:latin typeface="Arial" panose="020B0604020202020204" pitchFamily="34" charset="0"/>
              <a:cs typeface="Arial" panose="020B0604020202020204" pitchFamily="34" charset="0"/>
            </a:rPr>
            <a:t>εστιάζουν στη γυναίκα</a:t>
          </a:r>
          <a:r>
            <a:rPr lang="el-GR" dirty="0">
              <a:latin typeface="Arial" panose="020B0604020202020204" pitchFamily="34" charset="0"/>
              <a:cs typeface="Arial" panose="020B0604020202020204" pitchFamily="34" charset="0"/>
            </a:rPr>
            <a:t>, όπως για παράδειγμα οι μη συναινετικές φωτογραφίες στο δημόσιο χώρο, η σεξουαλική κακοποίηση μέσω εικόνας, ο εικονικός βιασμός, μεταξύ άλλων.</a:t>
          </a:r>
          <a:endParaRPr lang="en-GB" dirty="0">
            <a:latin typeface="Arial" panose="020B0604020202020204" pitchFamily="34" charset="0"/>
            <a:cs typeface="Arial" panose="020B0604020202020204" pitchFamily="34" charset="0"/>
          </a:endParaRPr>
        </a:p>
      </dgm:t>
    </dgm:pt>
    <dgm:pt modelId="{C2F1EB25-08D5-41F6-A190-B737AD386C7E}" type="sibTrans" cxnId="{18DD8D77-73AB-4D0F-9CAB-DD6DCECE3DA5}">
      <dgm:prSet/>
      <dgm:spPr/>
      <dgm:t>
        <a:bodyPr/>
        <a:lstStyle/>
        <a:p>
          <a:endParaRPr lang="en-GB"/>
        </a:p>
      </dgm:t>
    </dgm:pt>
    <dgm:pt modelId="{5FC3AD64-2532-4715-992D-1249C6DA4CA6}" type="parTrans" cxnId="{18DD8D77-73AB-4D0F-9CAB-DD6DCECE3DA5}">
      <dgm:prSet/>
      <dgm:spPr/>
      <dgm:t>
        <a:bodyPr/>
        <a:lstStyle/>
        <a:p>
          <a:endParaRPr lang="en-GB"/>
        </a:p>
      </dgm:t>
    </dgm:pt>
    <dgm:pt modelId="{A4C80CA7-E0A8-4069-B260-6F07449CC44D}">
      <dgm:prSet phldrT="[Text]"/>
      <dgm:spPr/>
      <dgm:t>
        <a:bodyPr/>
        <a:lstStyle/>
        <a:p>
          <a:r>
            <a:rPr lang="el-GR" b="1" dirty="0">
              <a:latin typeface="Arial" panose="020B0604020202020204" pitchFamily="34" charset="0"/>
              <a:cs typeface="Arial" panose="020B0604020202020204" pitchFamily="34" charset="0"/>
            </a:rPr>
            <a:t>3. </a:t>
          </a:r>
          <a:r>
            <a:rPr lang="el-GR" dirty="0">
              <a:latin typeface="Arial" panose="020B0604020202020204" pitchFamily="34" charset="0"/>
              <a:cs typeface="Arial" panose="020B0604020202020204" pitchFamily="34" charset="0"/>
            </a:rPr>
            <a:t>Διότι η </a:t>
          </a:r>
          <a:r>
            <a:rPr lang="el-GR" dirty="0" err="1">
              <a:latin typeface="Arial" panose="020B0604020202020204" pitchFamily="34" charset="0"/>
              <a:cs typeface="Arial" panose="020B0604020202020204" pitchFamily="34" charset="0"/>
            </a:rPr>
            <a:t>κυβερνοβία</a:t>
          </a:r>
          <a:r>
            <a:rPr lang="el-GR"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επιδεινώνει υφιστάμενα καταγεγραμμένα προβλήματα</a:t>
          </a:r>
          <a:r>
            <a:rPr lang="el-GR" dirty="0">
              <a:latin typeface="Arial" panose="020B0604020202020204" pitchFamily="34" charset="0"/>
              <a:cs typeface="Arial" panose="020B0604020202020204" pitchFamily="34" charset="0"/>
            </a:rPr>
            <a:t>, όπως για παράδειγμα το </a:t>
          </a:r>
          <a:r>
            <a:rPr lang="el-GR" b="1" dirty="0">
              <a:latin typeface="Arial" panose="020B0604020202020204" pitchFamily="34" charset="0"/>
              <a:cs typeface="Arial" panose="020B0604020202020204" pitchFamily="34" charset="0"/>
            </a:rPr>
            <a:t>ψηφιακό χάσμα των φύλων </a:t>
          </a:r>
          <a:r>
            <a:rPr lang="el-GR" dirty="0">
              <a:latin typeface="Arial" panose="020B0604020202020204" pitchFamily="34" charset="0"/>
              <a:cs typeface="Arial" panose="020B0604020202020204" pitchFamily="34" charset="0"/>
            </a:rPr>
            <a:t>– δηλαδή, το κατά πόσο η γυναίκα ή ο άνδρας είναι περισσότερο «ικανοί» με το διαδίκτυο, ή για παράδειγμα </a:t>
          </a:r>
          <a:r>
            <a:rPr lang="el-GR" b="1" dirty="0">
              <a:latin typeface="Arial" panose="020B0604020202020204" pitchFamily="34" charset="0"/>
              <a:cs typeface="Arial" panose="020B0604020202020204" pitchFamily="34" charset="0"/>
            </a:rPr>
            <a:t>τη γυναικεία/θηλυκή ταυτότητα</a:t>
          </a:r>
          <a:r>
            <a:rPr lang="el-GR" dirty="0">
              <a:latin typeface="Arial" panose="020B0604020202020204" pitchFamily="34" charset="0"/>
              <a:cs typeface="Arial" panose="020B0604020202020204" pitchFamily="34" charset="0"/>
            </a:rPr>
            <a:t>, καθώς η παγκόσμια τάση να «</a:t>
          </a:r>
          <a:r>
            <a:rPr lang="el-GR" dirty="0" err="1">
              <a:latin typeface="Arial" panose="020B0604020202020204" pitchFamily="34" charset="0"/>
              <a:cs typeface="Arial" panose="020B0604020202020204" pitchFamily="34" charset="0"/>
            </a:rPr>
            <a:t>σεξουαλικοποιείται</a:t>
          </a:r>
          <a:r>
            <a:rPr lang="el-GR" dirty="0">
              <a:latin typeface="Arial" panose="020B0604020202020204" pitchFamily="34" charset="0"/>
              <a:cs typeface="Arial" panose="020B0604020202020204" pitchFamily="34" charset="0"/>
            </a:rPr>
            <a:t>» η ψηφιακή προβολή της θηλυκότητας, δηλαδή να θεωρείται θελκτική βασισμένη σε μία συγκεκριμένη «σεξουαλική» ματιά του άνδρα (</a:t>
          </a:r>
          <a:r>
            <a:rPr lang="el-GR" b="1" dirty="0" err="1">
              <a:latin typeface="Arial" panose="020B0604020202020204" pitchFamily="34" charset="0"/>
              <a:cs typeface="Arial" panose="020B0604020202020204" pitchFamily="34" charset="0"/>
            </a:rPr>
            <a:t>male</a:t>
          </a:r>
          <a:r>
            <a:rPr lang="el-GR" b="1"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gaze</a:t>
          </a:r>
          <a:r>
            <a:rPr lang="el-GR" dirty="0">
              <a:latin typeface="Arial" panose="020B0604020202020204" pitchFamily="34" charset="0"/>
              <a:cs typeface="Arial" panose="020B0604020202020204" pitchFamily="34" charset="0"/>
            </a:rPr>
            <a:t>) αποτελεί συχνά (όχι πάντα) μία ανεπιθύμητη επιβολή (έμμεση βία), στη βάση προκαταλήψεων.</a:t>
          </a:r>
          <a:endParaRPr lang="en-GB" dirty="0">
            <a:latin typeface="Arial" panose="020B0604020202020204" pitchFamily="34" charset="0"/>
            <a:cs typeface="Arial" panose="020B0604020202020204" pitchFamily="34" charset="0"/>
          </a:endParaRPr>
        </a:p>
      </dgm:t>
    </dgm:pt>
    <dgm:pt modelId="{FB71CD38-5F26-45AD-8DD2-69967F9783E8}" type="sibTrans" cxnId="{B65CABB2-257B-4329-B465-A9806E868990}">
      <dgm:prSet/>
      <dgm:spPr/>
      <dgm:t>
        <a:bodyPr/>
        <a:lstStyle/>
        <a:p>
          <a:endParaRPr lang="en-GB"/>
        </a:p>
      </dgm:t>
    </dgm:pt>
    <dgm:pt modelId="{704AB08D-E2AD-48E0-85D2-A440BE301E3D}" type="parTrans" cxnId="{B65CABB2-257B-4329-B465-A9806E868990}">
      <dgm:prSet/>
      <dgm:spPr/>
      <dgm:t>
        <a:bodyPr/>
        <a:lstStyle/>
        <a:p>
          <a:endParaRPr lang="en-GB"/>
        </a:p>
      </dgm:t>
    </dgm:pt>
    <dgm:pt modelId="{AA9D0B22-1039-4E34-9828-072472E761F9}">
      <dgm:prSet phldrT="[Text]"/>
      <dgm:spPr/>
      <dgm:t>
        <a:bodyPr/>
        <a:lstStyle/>
        <a:p>
          <a:pPr marL="0" lvl="0" defTabSz="800100">
            <a:spcBef>
              <a:spcPct val="0"/>
            </a:spcBef>
            <a:spcAft>
              <a:spcPct val="35000"/>
            </a:spcAft>
            <a:buNone/>
          </a:pPr>
          <a:endParaRPr lang="el-GR" b="1" dirty="0"/>
        </a:p>
      </dgm:t>
    </dgm:pt>
    <dgm:pt modelId="{AC308F71-B4D1-4F5E-9AD6-9A8419BFB2B8}" type="sibTrans" cxnId="{B8C71112-CCF0-4DD0-ADEB-1B33421EE665}">
      <dgm:prSet/>
      <dgm:spPr/>
      <dgm:t>
        <a:bodyPr/>
        <a:lstStyle/>
        <a:p>
          <a:endParaRPr lang="en-GB"/>
        </a:p>
      </dgm:t>
    </dgm:pt>
    <dgm:pt modelId="{6E0ED9AB-F00F-496E-AE39-3637CC5B44DF}" type="parTrans" cxnId="{B8C71112-CCF0-4DD0-ADEB-1B33421EE665}">
      <dgm:prSet/>
      <dgm:spPr/>
      <dgm:t>
        <a:bodyPr/>
        <a:lstStyle/>
        <a:p>
          <a:endParaRPr lang="en-GB"/>
        </a:p>
      </dgm:t>
    </dgm:pt>
    <dgm:pt modelId="{2274CC99-8AE2-4C0C-B532-64C3AD72CC43}">
      <dgm:prSet phldrT="[Text]"/>
      <dgm:spPr/>
      <dgm:t>
        <a:bodyPr/>
        <a:lstStyle/>
        <a:p>
          <a:endParaRPr lang="en-GB" dirty="0">
            <a:latin typeface="Arial" panose="020B0604020202020204" pitchFamily="34" charset="0"/>
            <a:cs typeface="Arial" panose="020B0604020202020204" pitchFamily="34" charset="0"/>
          </a:endParaRPr>
        </a:p>
      </dgm:t>
    </dgm:pt>
    <dgm:pt modelId="{7E26A7B6-8107-4C68-B267-0B577E6F95CB}" type="parTrans" cxnId="{823D5F7D-8133-4BE3-B2EB-755AF9340374}">
      <dgm:prSet/>
      <dgm:spPr/>
      <dgm:t>
        <a:bodyPr/>
        <a:lstStyle/>
        <a:p>
          <a:endParaRPr lang="el-GR"/>
        </a:p>
      </dgm:t>
    </dgm:pt>
    <dgm:pt modelId="{D7946EE6-F219-4F49-A6FA-22B1356331C4}" type="sibTrans" cxnId="{823D5F7D-8133-4BE3-B2EB-755AF9340374}">
      <dgm:prSet/>
      <dgm:spPr/>
      <dgm:t>
        <a:bodyPr/>
        <a:lstStyle/>
        <a:p>
          <a:endParaRPr lang="el-GR"/>
        </a:p>
      </dgm:t>
    </dgm:pt>
    <dgm:pt modelId="{4F8A2596-D83D-494C-8570-4BA51198E5B8}">
      <dgm:prSet phldrT="[Text]"/>
      <dgm:spPr/>
      <dgm:t>
        <a:bodyPr/>
        <a:lstStyle/>
        <a:p>
          <a:endParaRPr lang="en-GB" dirty="0">
            <a:latin typeface="Arial" panose="020B0604020202020204" pitchFamily="34" charset="0"/>
            <a:cs typeface="Arial" panose="020B0604020202020204" pitchFamily="34" charset="0"/>
          </a:endParaRPr>
        </a:p>
      </dgm:t>
    </dgm:pt>
    <dgm:pt modelId="{998C6FE2-CCDF-4CC0-91ED-C8FB7478E2B3}" type="parTrans" cxnId="{3ED1B00E-117E-4B16-9C4F-B8A676D375DE}">
      <dgm:prSet/>
      <dgm:spPr/>
      <dgm:t>
        <a:bodyPr/>
        <a:lstStyle/>
        <a:p>
          <a:endParaRPr lang="el-GR"/>
        </a:p>
      </dgm:t>
    </dgm:pt>
    <dgm:pt modelId="{B14A2594-6828-4A50-A2AF-6D6837F391B8}" type="sibTrans" cxnId="{3ED1B00E-117E-4B16-9C4F-B8A676D375DE}">
      <dgm:prSet/>
      <dgm:spPr/>
      <dgm:t>
        <a:bodyPr/>
        <a:lstStyle/>
        <a:p>
          <a:endParaRPr lang="el-GR"/>
        </a:p>
      </dgm:t>
    </dgm:pt>
    <dgm:pt modelId="{A70BA4F2-C893-4AEB-8DEE-54F4ECB96FBE}" type="pres">
      <dgm:prSet presAssocID="{CB460F53-8F9A-4EE3-A063-C31A096A16C3}" presName="linear" presStyleCnt="0">
        <dgm:presLayoutVars>
          <dgm:animLvl val="lvl"/>
          <dgm:resizeHandles val="exact"/>
        </dgm:presLayoutVars>
      </dgm:prSet>
      <dgm:spPr/>
    </dgm:pt>
    <dgm:pt modelId="{E343A82C-9238-443D-A784-A6E35E7C3D1D}" type="pres">
      <dgm:prSet presAssocID="{AA9D0B22-1039-4E34-9828-072472E761F9}" presName="parentText" presStyleLbl="node1" presStyleIdx="0" presStyleCnt="1" custFlipVert="1" custScaleX="93575" custScaleY="34835" custLinFactNeighborX="263" custLinFactNeighborY="-2615">
        <dgm:presLayoutVars>
          <dgm:chMax val="0"/>
          <dgm:bulletEnabled val="1"/>
        </dgm:presLayoutVars>
      </dgm:prSet>
      <dgm:spPr/>
    </dgm:pt>
    <dgm:pt modelId="{4F193E36-BC19-47A9-8F93-5E7808C918CD}" type="pres">
      <dgm:prSet presAssocID="{AA9D0B22-1039-4E34-9828-072472E761F9}" presName="childText" presStyleLbl="revTx" presStyleIdx="0" presStyleCnt="1" custScaleY="115387">
        <dgm:presLayoutVars>
          <dgm:bulletEnabled val="1"/>
        </dgm:presLayoutVars>
      </dgm:prSet>
      <dgm:spPr/>
    </dgm:pt>
  </dgm:ptLst>
  <dgm:cxnLst>
    <dgm:cxn modelId="{3ED1B00E-117E-4B16-9C4F-B8A676D375DE}" srcId="{AA9D0B22-1039-4E34-9828-072472E761F9}" destId="{4F8A2596-D83D-494C-8570-4BA51198E5B8}" srcOrd="3" destOrd="0" parTransId="{998C6FE2-CCDF-4CC0-91ED-C8FB7478E2B3}" sibTransId="{B14A2594-6828-4A50-A2AF-6D6837F391B8}"/>
    <dgm:cxn modelId="{B8C71112-CCF0-4DD0-ADEB-1B33421EE665}" srcId="{CB460F53-8F9A-4EE3-A063-C31A096A16C3}" destId="{AA9D0B22-1039-4E34-9828-072472E761F9}" srcOrd="0" destOrd="0" parTransId="{6E0ED9AB-F00F-496E-AE39-3637CC5B44DF}" sibTransId="{AC308F71-B4D1-4F5E-9AD6-9A8419BFB2B8}"/>
    <dgm:cxn modelId="{CF1BED18-C852-4240-968F-26A664F3843A}" type="presOf" srcId="{38739EB5-EC27-48C0-93D5-3852488EEF41}" destId="{4F193E36-BC19-47A9-8F93-5E7808C918CD}" srcOrd="0" destOrd="0" presId="urn:microsoft.com/office/officeart/2005/8/layout/vList2"/>
    <dgm:cxn modelId="{62329E76-3DD1-4149-BC01-CDCFAF0236D5}" type="presOf" srcId="{A4C80CA7-E0A8-4069-B260-6F07449CC44D}" destId="{4F193E36-BC19-47A9-8F93-5E7808C918CD}" srcOrd="0" destOrd="4" presId="urn:microsoft.com/office/officeart/2005/8/layout/vList2"/>
    <dgm:cxn modelId="{18DD8D77-73AB-4D0F-9CAB-DD6DCECE3DA5}" srcId="{AA9D0B22-1039-4E34-9828-072472E761F9}" destId="{10407783-5F39-41F1-BEAB-F064010B8F75}" srcOrd="2" destOrd="0" parTransId="{5FC3AD64-2532-4715-992D-1249C6DA4CA6}" sibTransId="{C2F1EB25-08D5-41F6-A190-B737AD386C7E}"/>
    <dgm:cxn modelId="{823D5F7D-8133-4BE3-B2EB-755AF9340374}" srcId="{AA9D0B22-1039-4E34-9828-072472E761F9}" destId="{2274CC99-8AE2-4C0C-B532-64C3AD72CC43}" srcOrd="1" destOrd="0" parTransId="{7E26A7B6-8107-4C68-B267-0B577E6F95CB}" sibTransId="{D7946EE6-F219-4F49-A6FA-22B1356331C4}"/>
    <dgm:cxn modelId="{78286D81-4D03-4AC4-9B47-71712713D2F3}" type="presOf" srcId="{2274CC99-8AE2-4C0C-B532-64C3AD72CC43}" destId="{4F193E36-BC19-47A9-8F93-5E7808C918CD}" srcOrd="0" destOrd="1" presId="urn:microsoft.com/office/officeart/2005/8/layout/vList2"/>
    <dgm:cxn modelId="{E7351E97-8192-4D7E-8CDE-D3CFAE4C169D}" type="presOf" srcId="{4F8A2596-D83D-494C-8570-4BA51198E5B8}" destId="{4F193E36-BC19-47A9-8F93-5E7808C918CD}" srcOrd="0" destOrd="3" presId="urn:microsoft.com/office/officeart/2005/8/layout/vList2"/>
    <dgm:cxn modelId="{2194F79F-7A4E-425B-8388-D216FB6E1CAD}" srcId="{AA9D0B22-1039-4E34-9828-072472E761F9}" destId="{38739EB5-EC27-48C0-93D5-3852488EEF41}" srcOrd="0" destOrd="0" parTransId="{743BC538-30E4-44DC-A7AE-3F85B8CB38D2}" sibTransId="{F4DEA35D-8A2F-4BFA-B54D-02BC9AF76DD9}"/>
    <dgm:cxn modelId="{5FC1A1B0-D2C1-4D7B-9953-54164A62B623}" type="presOf" srcId="{AA9D0B22-1039-4E34-9828-072472E761F9}" destId="{E343A82C-9238-443D-A784-A6E35E7C3D1D}" srcOrd="0" destOrd="0" presId="urn:microsoft.com/office/officeart/2005/8/layout/vList2"/>
    <dgm:cxn modelId="{B65CABB2-257B-4329-B465-A9806E868990}" srcId="{AA9D0B22-1039-4E34-9828-072472E761F9}" destId="{A4C80CA7-E0A8-4069-B260-6F07449CC44D}" srcOrd="4" destOrd="0" parTransId="{704AB08D-E2AD-48E0-85D2-A440BE301E3D}" sibTransId="{FB71CD38-5F26-45AD-8DD2-69967F9783E8}"/>
    <dgm:cxn modelId="{E47080E0-177F-4EBB-865A-4A725E2F3153}" type="presOf" srcId="{10407783-5F39-41F1-BEAB-F064010B8F75}" destId="{4F193E36-BC19-47A9-8F93-5E7808C918CD}" srcOrd="0" destOrd="2" presId="urn:microsoft.com/office/officeart/2005/8/layout/vList2"/>
    <dgm:cxn modelId="{9D79F7F6-F7E2-4603-BCD3-EE8BF7F6B4B5}" type="presOf" srcId="{CB460F53-8F9A-4EE3-A063-C31A096A16C3}" destId="{A70BA4F2-C893-4AEB-8DEE-54F4ECB96FBE}" srcOrd="0" destOrd="0" presId="urn:microsoft.com/office/officeart/2005/8/layout/vList2"/>
    <dgm:cxn modelId="{DDA6EC30-0FA5-41C5-9C41-79B5FE1126B7}" type="presParOf" srcId="{A70BA4F2-C893-4AEB-8DEE-54F4ECB96FBE}" destId="{E343A82C-9238-443D-A784-A6E35E7C3D1D}" srcOrd="0" destOrd="0" presId="urn:microsoft.com/office/officeart/2005/8/layout/vList2"/>
    <dgm:cxn modelId="{42966A15-55AD-4AAA-8E61-4E0E7181739B}" type="presParOf" srcId="{A70BA4F2-C893-4AEB-8DEE-54F4ECB96FBE}" destId="{4F193E36-BC19-47A9-8F93-5E7808C918CD}"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93FBB-DD80-4C96-B8A6-23AA458BE2E4}">
      <dsp:nvSpPr>
        <dsp:cNvPr id="0" name=""/>
        <dsp:cNvSpPr/>
      </dsp:nvSpPr>
      <dsp:spPr>
        <a:xfrm>
          <a:off x="3810" y="447681"/>
          <a:ext cx="1460499" cy="576265"/>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l-GR" sz="900" b="1" kern="1200" dirty="0"/>
            <a:t>Ισότητα Φύλων (</a:t>
          </a:r>
          <a:r>
            <a:rPr lang="en-US" sz="900" b="1" kern="1200" dirty="0"/>
            <a:t>Gender equality</a:t>
          </a:r>
          <a:r>
            <a:rPr lang="el-GR" sz="900" b="1" kern="1200" dirty="0"/>
            <a:t>)</a:t>
          </a:r>
          <a:r>
            <a:rPr lang="en-US" sz="900" b="1" kern="1200" dirty="0"/>
            <a:t>:</a:t>
          </a:r>
          <a:endParaRPr lang="el-GR" sz="900" b="1" kern="1200" dirty="0"/>
        </a:p>
      </dsp:txBody>
      <dsp:txXfrm>
        <a:off x="3810" y="447681"/>
        <a:ext cx="1460499" cy="576265"/>
      </dsp:txXfrm>
    </dsp:sp>
    <dsp:sp modelId="{0CADD295-EE4C-4FF6-8D3F-252F2D30BD6E}">
      <dsp:nvSpPr>
        <dsp:cNvPr id="0" name=""/>
        <dsp:cNvSpPr/>
      </dsp:nvSpPr>
      <dsp:spPr>
        <a:xfrm>
          <a:off x="3810" y="1023946"/>
          <a:ext cx="1460499" cy="395280"/>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FAA1D6-8463-496A-B22F-F4A55ED3951E}">
      <dsp:nvSpPr>
        <dsp:cNvPr id="0" name=""/>
        <dsp:cNvSpPr/>
      </dsp:nvSpPr>
      <dsp:spPr>
        <a:xfrm>
          <a:off x="1668780" y="447681"/>
          <a:ext cx="1460499" cy="576265"/>
        </a:xfrm>
        <a:prstGeom prst="rect">
          <a:avLst/>
        </a:prstGeom>
        <a:solidFill>
          <a:schemeClr val="accent2">
            <a:hueOff val="297934"/>
            <a:satOff val="1728"/>
            <a:lumOff val="1716"/>
            <a:alphaOff val="0"/>
          </a:schemeClr>
        </a:solidFill>
        <a:ln w="22225" cap="rnd" cmpd="sng" algn="ctr">
          <a:solidFill>
            <a:schemeClr val="accent2">
              <a:hueOff val="297934"/>
              <a:satOff val="1728"/>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l-GR" sz="900" b="1" kern="1200" dirty="0"/>
            <a:t>Κοινωνικές- Συναισθηματικές Δεξιότητες (</a:t>
          </a:r>
          <a:r>
            <a:rPr lang="en-US" sz="900" b="1" kern="1200" dirty="0"/>
            <a:t>Socio- emotional skills:</a:t>
          </a:r>
          <a:r>
            <a:rPr lang="el-GR" sz="900" b="1" kern="1200" dirty="0"/>
            <a:t>)</a:t>
          </a:r>
          <a:r>
            <a:rPr lang="en-US" sz="900" b="1" kern="1200" dirty="0"/>
            <a:t> </a:t>
          </a:r>
          <a:endParaRPr lang="el-GR" sz="900" b="1" kern="1200" dirty="0"/>
        </a:p>
      </dsp:txBody>
      <dsp:txXfrm>
        <a:off x="1668780" y="447681"/>
        <a:ext cx="1460499" cy="576265"/>
      </dsp:txXfrm>
    </dsp:sp>
    <dsp:sp modelId="{D554F4C0-240C-4175-BDE1-A8DB0A496D01}">
      <dsp:nvSpPr>
        <dsp:cNvPr id="0" name=""/>
        <dsp:cNvSpPr/>
      </dsp:nvSpPr>
      <dsp:spPr>
        <a:xfrm>
          <a:off x="1668780" y="1023946"/>
          <a:ext cx="1460499" cy="395280"/>
        </a:xfrm>
        <a:prstGeom prst="rect">
          <a:avLst/>
        </a:prstGeom>
        <a:solidFill>
          <a:schemeClr val="accent2">
            <a:tint val="40000"/>
            <a:alpha val="90000"/>
            <a:hueOff val="261197"/>
            <a:satOff val="3362"/>
            <a:lumOff val="438"/>
            <a:alphaOff val="0"/>
          </a:schemeClr>
        </a:solidFill>
        <a:ln w="22225" cap="rnd" cmpd="sng" algn="ctr">
          <a:solidFill>
            <a:schemeClr val="accent2">
              <a:tint val="40000"/>
              <a:alpha val="90000"/>
              <a:hueOff val="261197"/>
              <a:satOff val="3362"/>
              <a:lumOff val="438"/>
              <a:alphaOff val="0"/>
            </a:schemeClr>
          </a:solidFill>
          <a:prstDash val="solid"/>
        </a:ln>
        <a:effectLst/>
      </dsp:spPr>
      <dsp:style>
        <a:lnRef idx="2">
          <a:scrgbClr r="0" g="0" b="0"/>
        </a:lnRef>
        <a:fillRef idx="1">
          <a:scrgbClr r="0" g="0" b="0"/>
        </a:fillRef>
        <a:effectRef idx="0">
          <a:scrgbClr r="0" g="0" b="0"/>
        </a:effectRef>
        <a:fontRef idx="minor"/>
      </dsp:style>
    </dsp:sp>
    <dsp:sp modelId="{11C5047A-18F5-4E46-8FEE-942957938C40}">
      <dsp:nvSpPr>
        <dsp:cNvPr id="0" name=""/>
        <dsp:cNvSpPr/>
      </dsp:nvSpPr>
      <dsp:spPr>
        <a:xfrm>
          <a:off x="3333750" y="447681"/>
          <a:ext cx="1460499" cy="576265"/>
        </a:xfrm>
        <a:prstGeom prst="rect">
          <a:avLst/>
        </a:prstGeom>
        <a:solidFill>
          <a:schemeClr val="accent2">
            <a:hueOff val="595867"/>
            <a:satOff val="3457"/>
            <a:lumOff val="3432"/>
            <a:alphaOff val="0"/>
          </a:schemeClr>
        </a:solidFill>
        <a:ln w="22225" cap="rnd" cmpd="sng" algn="ctr">
          <a:solidFill>
            <a:schemeClr val="accent2">
              <a:hueOff val="595867"/>
              <a:satOff val="3457"/>
              <a:lumOff val="3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l-GR" sz="900" b="1" kern="1200" dirty="0"/>
            <a:t>Διαδικτυακή Βία (</a:t>
          </a:r>
          <a:r>
            <a:rPr lang="en-US" sz="900" b="1" kern="1200" dirty="0"/>
            <a:t>Cyber- violence: )</a:t>
          </a:r>
          <a:endParaRPr lang="el-GR" sz="900" b="1" kern="1200" dirty="0"/>
        </a:p>
      </dsp:txBody>
      <dsp:txXfrm>
        <a:off x="3333750" y="447681"/>
        <a:ext cx="1460499" cy="576265"/>
      </dsp:txXfrm>
    </dsp:sp>
    <dsp:sp modelId="{15973EA9-ECFF-4C2F-9437-5594BC5F47EA}">
      <dsp:nvSpPr>
        <dsp:cNvPr id="0" name=""/>
        <dsp:cNvSpPr/>
      </dsp:nvSpPr>
      <dsp:spPr>
        <a:xfrm>
          <a:off x="3333750" y="1023946"/>
          <a:ext cx="1460499" cy="395280"/>
        </a:xfrm>
        <a:prstGeom prst="rect">
          <a:avLst/>
        </a:prstGeom>
        <a:solidFill>
          <a:schemeClr val="accent2">
            <a:tint val="40000"/>
            <a:alpha val="90000"/>
            <a:hueOff val="522394"/>
            <a:satOff val="6723"/>
            <a:lumOff val="875"/>
            <a:alphaOff val="0"/>
          </a:schemeClr>
        </a:solidFill>
        <a:ln w="22225" cap="rnd" cmpd="sng" algn="ctr">
          <a:solidFill>
            <a:schemeClr val="accent2">
              <a:tint val="40000"/>
              <a:alpha val="90000"/>
              <a:hueOff val="522394"/>
              <a:satOff val="6723"/>
              <a:lumOff val="875"/>
              <a:alphaOff val="0"/>
            </a:schemeClr>
          </a:solidFill>
          <a:prstDash val="solid"/>
        </a:ln>
        <a:effectLst/>
      </dsp:spPr>
      <dsp:style>
        <a:lnRef idx="2">
          <a:scrgbClr r="0" g="0" b="0"/>
        </a:lnRef>
        <a:fillRef idx="1">
          <a:scrgbClr r="0" g="0" b="0"/>
        </a:fillRef>
        <a:effectRef idx="0">
          <a:scrgbClr r="0" g="0" b="0"/>
        </a:effectRef>
        <a:fontRef idx="minor"/>
      </dsp:style>
    </dsp:sp>
    <dsp:sp modelId="{A5646ACB-0AF0-4458-8EBA-52C74437EEC2}">
      <dsp:nvSpPr>
        <dsp:cNvPr id="0" name=""/>
        <dsp:cNvSpPr/>
      </dsp:nvSpPr>
      <dsp:spPr>
        <a:xfrm>
          <a:off x="4998720" y="447681"/>
          <a:ext cx="1460499" cy="576265"/>
        </a:xfrm>
        <a:prstGeom prst="rect">
          <a:avLst/>
        </a:prstGeom>
        <a:solidFill>
          <a:schemeClr val="accent2">
            <a:hueOff val="893801"/>
            <a:satOff val="5185"/>
            <a:lumOff val="5148"/>
            <a:alphaOff val="0"/>
          </a:schemeClr>
        </a:solidFill>
        <a:ln w="22225" cap="rnd" cmpd="sng" algn="ctr">
          <a:solidFill>
            <a:schemeClr val="accent2">
              <a:hueOff val="893801"/>
              <a:satOff val="5185"/>
              <a:lumOff val="51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l-GR" sz="900" b="1" kern="1200" dirty="0"/>
            <a:t>Τεχνολογία (</a:t>
          </a:r>
          <a:r>
            <a:rPr lang="en-US" sz="900" b="1" kern="1200" dirty="0"/>
            <a:t>Technology</a:t>
          </a:r>
          <a:r>
            <a:rPr lang="el-GR" sz="900" b="1" kern="1200" dirty="0"/>
            <a:t>)</a:t>
          </a:r>
          <a:r>
            <a:rPr lang="en-US" sz="900" b="1" kern="1200" dirty="0"/>
            <a:t>:</a:t>
          </a:r>
          <a:endParaRPr lang="el-GR" sz="900" b="1" kern="1200" dirty="0"/>
        </a:p>
      </dsp:txBody>
      <dsp:txXfrm>
        <a:off x="4998720" y="447681"/>
        <a:ext cx="1460499" cy="576265"/>
      </dsp:txXfrm>
    </dsp:sp>
    <dsp:sp modelId="{728A4331-6841-4824-AED9-21140D9DE1EF}">
      <dsp:nvSpPr>
        <dsp:cNvPr id="0" name=""/>
        <dsp:cNvSpPr/>
      </dsp:nvSpPr>
      <dsp:spPr>
        <a:xfrm>
          <a:off x="4998720" y="1023946"/>
          <a:ext cx="1460499" cy="395280"/>
        </a:xfrm>
        <a:prstGeom prst="rect">
          <a:avLst/>
        </a:prstGeom>
        <a:solidFill>
          <a:schemeClr val="accent2">
            <a:tint val="40000"/>
            <a:alpha val="90000"/>
            <a:hueOff val="783592"/>
            <a:satOff val="10085"/>
            <a:lumOff val="1313"/>
            <a:alphaOff val="0"/>
          </a:schemeClr>
        </a:solidFill>
        <a:ln w="22225" cap="rnd" cmpd="sng" algn="ctr">
          <a:solidFill>
            <a:schemeClr val="accent2">
              <a:tint val="40000"/>
              <a:alpha val="90000"/>
              <a:hueOff val="783592"/>
              <a:satOff val="10085"/>
              <a:lumOff val="1313"/>
              <a:alphaOff val="0"/>
            </a:schemeClr>
          </a:solidFill>
          <a:prstDash val="solid"/>
        </a:ln>
        <a:effectLst/>
      </dsp:spPr>
      <dsp:style>
        <a:lnRef idx="2">
          <a:scrgbClr r="0" g="0" b="0"/>
        </a:lnRef>
        <a:fillRef idx="1">
          <a:scrgbClr r="0" g="0" b="0"/>
        </a:fillRef>
        <a:effectRef idx="0">
          <a:scrgbClr r="0" g="0" b="0"/>
        </a:effectRef>
        <a:fontRef idx="minor"/>
      </dsp:style>
    </dsp:sp>
    <dsp:sp modelId="{B94F290E-C2DC-406F-833D-A5D34EDB66ED}">
      <dsp:nvSpPr>
        <dsp:cNvPr id="0" name=""/>
        <dsp:cNvSpPr/>
      </dsp:nvSpPr>
      <dsp:spPr>
        <a:xfrm>
          <a:off x="6663689" y="447681"/>
          <a:ext cx="1460499" cy="576265"/>
        </a:xfrm>
        <a:prstGeom prst="rect">
          <a:avLst/>
        </a:prstGeom>
        <a:solidFill>
          <a:schemeClr val="accent2">
            <a:hueOff val="1191735"/>
            <a:satOff val="6913"/>
            <a:lumOff val="6864"/>
            <a:alphaOff val="0"/>
          </a:schemeClr>
        </a:solidFill>
        <a:ln w="22225" cap="rnd" cmpd="sng" algn="ctr">
          <a:solidFill>
            <a:schemeClr val="accent2">
              <a:hueOff val="1191735"/>
              <a:satOff val="6913"/>
              <a:lumOff val="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l-GR" sz="900" b="1" kern="1200" dirty="0" err="1"/>
            <a:t>Έμφυλη</a:t>
          </a:r>
          <a:r>
            <a:rPr lang="el-GR" sz="900" b="1" kern="1200" dirty="0"/>
            <a:t> Βία (</a:t>
          </a:r>
          <a:r>
            <a:rPr lang="en-US" sz="900" b="1" kern="1200" dirty="0"/>
            <a:t>Gender- based violence</a:t>
          </a:r>
          <a:r>
            <a:rPr lang="el-GR" sz="900" b="1" kern="1200" dirty="0"/>
            <a:t>)</a:t>
          </a:r>
          <a:r>
            <a:rPr lang="en-US" sz="900" b="1" kern="1200" dirty="0"/>
            <a:t>: </a:t>
          </a:r>
          <a:endParaRPr lang="el-GR" sz="900" b="1" kern="1200" dirty="0"/>
        </a:p>
      </dsp:txBody>
      <dsp:txXfrm>
        <a:off x="6663689" y="447681"/>
        <a:ext cx="1460499" cy="576265"/>
      </dsp:txXfrm>
    </dsp:sp>
    <dsp:sp modelId="{693496B2-CF9C-4C29-92D2-850462C85B46}">
      <dsp:nvSpPr>
        <dsp:cNvPr id="0" name=""/>
        <dsp:cNvSpPr/>
      </dsp:nvSpPr>
      <dsp:spPr>
        <a:xfrm>
          <a:off x="6663689" y="1023946"/>
          <a:ext cx="1460499" cy="395280"/>
        </a:xfrm>
        <a:prstGeom prst="rect">
          <a:avLst/>
        </a:prstGeom>
        <a:solidFill>
          <a:schemeClr val="accent2">
            <a:tint val="40000"/>
            <a:alpha val="90000"/>
            <a:hueOff val="1044789"/>
            <a:satOff val="13446"/>
            <a:lumOff val="1751"/>
            <a:alphaOff val="0"/>
          </a:schemeClr>
        </a:solidFill>
        <a:ln w="22225" cap="rnd" cmpd="sng" algn="ctr">
          <a:solidFill>
            <a:schemeClr val="accent2">
              <a:tint val="40000"/>
              <a:alpha val="90000"/>
              <a:hueOff val="1044789"/>
              <a:satOff val="13446"/>
              <a:lumOff val="175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EB69D-B9C6-4E80-9A7C-5304A0A05418}">
      <dsp:nvSpPr>
        <dsp:cNvPr id="0" name=""/>
        <dsp:cNvSpPr/>
      </dsp:nvSpPr>
      <dsp:spPr>
        <a:xfrm>
          <a:off x="0" y="44414"/>
          <a:ext cx="1823699" cy="1094219"/>
        </a:xfrm>
        <a:prstGeom prst="rect">
          <a:avLst/>
        </a:prstGeom>
        <a:solidFill>
          <a:schemeClr val="accent2">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t>Παρενόχληση (</a:t>
          </a:r>
          <a:r>
            <a:rPr lang="en-US" sz="2000" b="1" kern="1200" dirty="0"/>
            <a:t>Harassment</a:t>
          </a:r>
          <a:r>
            <a:rPr lang="el-GR" sz="2000" b="1" kern="1200" dirty="0"/>
            <a:t>)</a:t>
          </a:r>
        </a:p>
      </dsp:txBody>
      <dsp:txXfrm>
        <a:off x="0" y="44414"/>
        <a:ext cx="1823699" cy="1094219"/>
      </dsp:txXfrm>
    </dsp:sp>
    <dsp:sp modelId="{46369794-D387-4C9D-A669-60E07FB049AE}">
      <dsp:nvSpPr>
        <dsp:cNvPr id="0" name=""/>
        <dsp:cNvSpPr/>
      </dsp:nvSpPr>
      <dsp:spPr>
        <a:xfrm>
          <a:off x="2006069" y="44414"/>
          <a:ext cx="1823699" cy="1094219"/>
        </a:xfrm>
        <a:prstGeom prst="rect">
          <a:avLst/>
        </a:prstGeom>
        <a:solidFill>
          <a:schemeClr val="accent2">
            <a:shade val="80000"/>
            <a:hueOff val="105348"/>
            <a:satOff val="-7609"/>
            <a:lumOff val="818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t>Δυσφήμηση (</a:t>
          </a:r>
          <a:r>
            <a:rPr lang="en-US" sz="2000" b="1" kern="1200" dirty="0"/>
            <a:t>Denigration</a:t>
          </a:r>
          <a:r>
            <a:rPr lang="el-GR" sz="2000" b="1" kern="1200" dirty="0"/>
            <a:t>)</a:t>
          </a:r>
        </a:p>
      </dsp:txBody>
      <dsp:txXfrm>
        <a:off x="2006069" y="44414"/>
        <a:ext cx="1823699" cy="1094219"/>
      </dsp:txXfrm>
    </dsp:sp>
    <dsp:sp modelId="{7D64B439-DABA-411D-9121-118A3F4762B7}">
      <dsp:nvSpPr>
        <dsp:cNvPr id="0" name=""/>
        <dsp:cNvSpPr/>
      </dsp:nvSpPr>
      <dsp:spPr>
        <a:xfrm>
          <a:off x="4012138" y="44414"/>
          <a:ext cx="1823699" cy="1094219"/>
        </a:xfrm>
        <a:prstGeom prst="rect">
          <a:avLst/>
        </a:prstGeom>
        <a:solidFill>
          <a:schemeClr val="accent2">
            <a:shade val="80000"/>
            <a:hueOff val="210696"/>
            <a:satOff val="-15219"/>
            <a:lumOff val="163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effectLst/>
              <a:latin typeface="Times New Roman" panose="02020603050405020304" pitchFamily="18" charset="0"/>
              <a:ea typeface="Calibri" panose="020F0502020204030204" pitchFamily="34" charset="0"/>
              <a:cs typeface="Times New Roman" panose="02020603050405020304" pitchFamily="18" charset="0"/>
            </a:rPr>
            <a:t>Μανία/ Καταδίωξη (</a:t>
          </a:r>
          <a:r>
            <a:rPr lang="en-GB" sz="2000" b="1" kern="1200" dirty="0">
              <a:effectLst/>
              <a:latin typeface="Times New Roman" panose="02020603050405020304" pitchFamily="18" charset="0"/>
              <a:ea typeface="Calibri" panose="020F0502020204030204" pitchFamily="34" charset="0"/>
              <a:cs typeface="Times New Roman" panose="02020603050405020304" pitchFamily="18" charset="0"/>
            </a:rPr>
            <a:t>Stalking</a:t>
          </a:r>
          <a:r>
            <a:rPr lang="el-GR" sz="20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l-GR" sz="2000" b="1" kern="1200" dirty="0"/>
        </a:p>
      </dsp:txBody>
      <dsp:txXfrm>
        <a:off x="4012138" y="44414"/>
        <a:ext cx="1823699" cy="1094219"/>
      </dsp:txXfrm>
    </dsp:sp>
    <dsp:sp modelId="{64281661-96E5-44F7-BC33-2CD631E7DF9D}">
      <dsp:nvSpPr>
        <dsp:cNvPr id="0" name=""/>
        <dsp:cNvSpPr/>
      </dsp:nvSpPr>
      <dsp:spPr>
        <a:xfrm>
          <a:off x="1003034" y="1321003"/>
          <a:ext cx="1823699" cy="1094219"/>
        </a:xfrm>
        <a:prstGeom prst="rect">
          <a:avLst/>
        </a:prstGeom>
        <a:solidFill>
          <a:schemeClr val="accent2">
            <a:shade val="80000"/>
            <a:hueOff val="316044"/>
            <a:satOff val="-22828"/>
            <a:lumOff val="2455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t>Αποκλεισμός (</a:t>
          </a:r>
          <a:r>
            <a:rPr lang="en-US" sz="2000" b="1" kern="1200" dirty="0"/>
            <a:t>Exclusion</a:t>
          </a:r>
          <a:r>
            <a:rPr lang="el-GR" sz="2000" b="1" kern="1200" dirty="0"/>
            <a:t>)</a:t>
          </a:r>
        </a:p>
      </dsp:txBody>
      <dsp:txXfrm>
        <a:off x="1003034" y="1321003"/>
        <a:ext cx="1823699" cy="1094219"/>
      </dsp:txXfrm>
    </dsp:sp>
    <dsp:sp modelId="{32AF46E9-C35B-44C0-B4B1-0E05A2C95B4A}">
      <dsp:nvSpPr>
        <dsp:cNvPr id="0" name=""/>
        <dsp:cNvSpPr/>
      </dsp:nvSpPr>
      <dsp:spPr>
        <a:xfrm>
          <a:off x="3009103" y="1321003"/>
          <a:ext cx="1823699" cy="1094219"/>
        </a:xfrm>
        <a:prstGeom prst="rect">
          <a:avLst/>
        </a:prstGeom>
        <a:solidFill>
          <a:schemeClr val="accent2">
            <a:shade val="80000"/>
            <a:hueOff val="421392"/>
            <a:satOff val="-30438"/>
            <a:lumOff val="3274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t>Ανεπιθύμητες ενοχλήσεις (</a:t>
          </a:r>
          <a:r>
            <a:rPr lang="en-US" sz="2000" b="1" kern="1200" dirty="0"/>
            <a:t>Spamming</a:t>
          </a:r>
          <a:r>
            <a:rPr lang="el-GR" sz="2000" b="1" kern="1200" dirty="0"/>
            <a:t>)</a:t>
          </a:r>
        </a:p>
      </dsp:txBody>
      <dsp:txXfrm>
        <a:off x="3009103" y="1321003"/>
        <a:ext cx="1823699" cy="1094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3A82C-9238-443D-A784-A6E35E7C3D1D}">
      <dsp:nvSpPr>
        <dsp:cNvPr id="0" name=""/>
        <dsp:cNvSpPr/>
      </dsp:nvSpPr>
      <dsp:spPr>
        <a:xfrm flipV="1">
          <a:off x="356641" y="126093"/>
          <a:ext cx="9602294" cy="143464"/>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800100">
            <a:lnSpc>
              <a:spcPct val="90000"/>
            </a:lnSpc>
            <a:spcBef>
              <a:spcPct val="0"/>
            </a:spcBef>
            <a:spcAft>
              <a:spcPct val="35000"/>
            </a:spcAft>
            <a:buNone/>
          </a:pPr>
          <a:endParaRPr lang="el-GR" sz="2200" b="1" kern="1200" dirty="0"/>
        </a:p>
      </dsp:txBody>
      <dsp:txXfrm rot="10800000">
        <a:off x="363644" y="133096"/>
        <a:ext cx="9588288" cy="129458"/>
      </dsp:txXfrm>
    </dsp:sp>
    <dsp:sp modelId="{4F193E36-BC19-47A9-8F93-5E7808C918CD}">
      <dsp:nvSpPr>
        <dsp:cNvPr id="0" name=""/>
        <dsp:cNvSpPr/>
      </dsp:nvSpPr>
      <dsp:spPr>
        <a:xfrm>
          <a:off x="0" y="352919"/>
          <a:ext cx="10261602" cy="367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0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b="1" kern="1200" dirty="0">
              <a:latin typeface="Arial" panose="020B0604020202020204" pitchFamily="34" charset="0"/>
              <a:cs typeface="Arial" panose="020B0604020202020204" pitchFamily="34" charset="0"/>
            </a:rPr>
            <a:t>1. </a:t>
          </a:r>
          <a:r>
            <a:rPr lang="el-GR" sz="1700" kern="1200" dirty="0">
              <a:latin typeface="Arial" panose="020B0604020202020204" pitchFamily="34" charset="0"/>
              <a:cs typeface="Arial" panose="020B0604020202020204" pitchFamily="34" charset="0"/>
            </a:rPr>
            <a:t>Διότι σχεδόν όλα τα διαθέσιμα δεδομένα συγκλίνουν στο γεγονός πως </a:t>
          </a:r>
          <a:r>
            <a:rPr lang="el-GR" sz="1700" b="1" kern="1200" dirty="0">
              <a:latin typeface="Arial" panose="020B0604020202020204" pitchFamily="34" charset="0"/>
              <a:cs typeface="Arial" panose="020B0604020202020204" pitchFamily="34" charset="0"/>
            </a:rPr>
            <a:t>οι γυναίκες/θηλυκότητες </a:t>
          </a:r>
          <a:r>
            <a:rPr lang="el-GR" sz="1700" kern="1200" dirty="0">
              <a:latin typeface="Arial" panose="020B0604020202020204" pitchFamily="34" charset="0"/>
              <a:cs typeface="Arial" panose="020B0604020202020204" pitchFamily="34" charset="0"/>
            </a:rPr>
            <a:t>είναι </a:t>
          </a:r>
          <a:r>
            <a:rPr lang="el-GR" sz="1700" b="1" kern="1200" dirty="0">
              <a:latin typeface="Arial" panose="020B0604020202020204" pitchFamily="34" charset="0"/>
              <a:cs typeface="Arial" panose="020B0604020202020204" pitchFamily="34" charset="0"/>
            </a:rPr>
            <a:t>πιο πιθανό </a:t>
          </a:r>
          <a:r>
            <a:rPr lang="el-GR" sz="1700" kern="1200" dirty="0">
              <a:latin typeface="Arial" panose="020B0604020202020204" pitchFamily="34" charset="0"/>
              <a:cs typeface="Arial" panose="020B0604020202020204" pitchFamily="34" charset="0"/>
            </a:rPr>
            <a:t>να βιώσουν </a:t>
          </a:r>
          <a:r>
            <a:rPr lang="el-GR" sz="1700" b="1" kern="1200" dirty="0">
              <a:latin typeface="Arial" panose="020B0604020202020204" pitchFamily="34" charset="0"/>
              <a:cs typeface="Arial" panose="020B0604020202020204" pitchFamily="34" charset="0"/>
            </a:rPr>
            <a:t>επαναλαμβανόμενες</a:t>
          </a:r>
          <a:r>
            <a:rPr lang="el-GR" sz="1700" kern="1200" dirty="0">
              <a:latin typeface="Arial" panose="020B0604020202020204" pitchFamily="34" charset="0"/>
              <a:cs typeface="Arial" panose="020B0604020202020204" pitchFamily="34" charset="0"/>
            </a:rPr>
            <a:t> μορφές κακοποίησης στο διαδίκτυο (!)</a:t>
          </a:r>
          <a:endParaRPr lang="en-GB"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Char char="•"/>
          </a:pPr>
          <a:endParaRPr lang="en-GB"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Char char="•"/>
          </a:pPr>
          <a:r>
            <a:rPr lang="el-GR" sz="1700" b="1" kern="1200" dirty="0">
              <a:latin typeface="Arial" panose="020B0604020202020204" pitchFamily="34" charset="0"/>
              <a:cs typeface="Arial" panose="020B0604020202020204" pitchFamily="34" charset="0"/>
            </a:rPr>
            <a:t>2. </a:t>
          </a:r>
          <a:r>
            <a:rPr lang="el-GR" sz="1700" kern="1200" dirty="0">
              <a:latin typeface="Arial" panose="020B0604020202020204" pitchFamily="34" charset="0"/>
              <a:cs typeface="Arial" panose="020B0604020202020204" pitchFamily="34" charset="0"/>
            </a:rPr>
            <a:t>Διότι πολλές μορφές διαδικτυακής βίας </a:t>
          </a:r>
          <a:r>
            <a:rPr lang="el-GR" sz="1700" b="1" kern="1200" dirty="0">
              <a:latin typeface="Arial" panose="020B0604020202020204" pitchFamily="34" charset="0"/>
              <a:cs typeface="Arial" panose="020B0604020202020204" pitchFamily="34" charset="0"/>
            </a:rPr>
            <a:t>εστιάζουν στη γυναίκα</a:t>
          </a:r>
          <a:r>
            <a:rPr lang="el-GR" sz="1700" kern="1200" dirty="0">
              <a:latin typeface="Arial" panose="020B0604020202020204" pitchFamily="34" charset="0"/>
              <a:cs typeface="Arial" panose="020B0604020202020204" pitchFamily="34" charset="0"/>
            </a:rPr>
            <a:t>, όπως για παράδειγμα οι μη συναινετικές φωτογραφίες στο δημόσιο χώρο, η σεξουαλική κακοποίηση μέσω εικόνας, ο εικονικός βιασμός, μεταξύ άλλων.</a:t>
          </a:r>
          <a:endParaRPr lang="en-GB"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Char char="•"/>
          </a:pPr>
          <a:endParaRPr lang="en-GB"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20000"/>
            </a:spcAft>
            <a:buChar char="•"/>
          </a:pPr>
          <a:r>
            <a:rPr lang="el-GR" sz="1700" b="1" kern="1200" dirty="0">
              <a:latin typeface="Arial" panose="020B0604020202020204" pitchFamily="34" charset="0"/>
              <a:cs typeface="Arial" panose="020B0604020202020204" pitchFamily="34" charset="0"/>
            </a:rPr>
            <a:t>3. </a:t>
          </a:r>
          <a:r>
            <a:rPr lang="el-GR" sz="1700" kern="1200" dirty="0">
              <a:latin typeface="Arial" panose="020B0604020202020204" pitchFamily="34" charset="0"/>
              <a:cs typeface="Arial" panose="020B0604020202020204" pitchFamily="34" charset="0"/>
            </a:rPr>
            <a:t>Διότι η </a:t>
          </a:r>
          <a:r>
            <a:rPr lang="el-GR" sz="1700" kern="1200" dirty="0" err="1">
              <a:latin typeface="Arial" panose="020B0604020202020204" pitchFamily="34" charset="0"/>
              <a:cs typeface="Arial" panose="020B0604020202020204" pitchFamily="34" charset="0"/>
            </a:rPr>
            <a:t>κυβερνοβία</a:t>
          </a:r>
          <a:r>
            <a:rPr lang="el-GR" sz="1700" kern="1200" dirty="0">
              <a:latin typeface="Arial" panose="020B0604020202020204" pitchFamily="34" charset="0"/>
              <a:cs typeface="Arial" panose="020B0604020202020204" pitchFamily="34" charset="0"/>
            </a:rPr>
            <a:t> </a:t>
          </a:r>
          <a:r>
            <a:rPr lang="el-GR" sz="1700" b="1" kern="1200" dirty="0">
              <a:latin typeface="Arial" panose="020B0604020202020204" pitchFamily="34" charset="0"/>
              <a:cs typeface="Arial" panose="020B0604020202020204" pitchFamily="34" charset="0"/>
            </a:rPr>
            <a:t>επιδεινώνει υφιστάμενα καταγεγραμμένα προβλήματα</a:t>
          </a:r>
          <a:r>
            <a:rPr lang="el-GR" sz="1700" kern="1200" dirty="0">
              <a:latin typeface="Arial" panose="020B0604020202020204" pitchFamily="34" charset="0"/>
              <a:cs typeface="Arial" panose="020B0604020202020204" pitchFamily="34" charset="0"/>
            </a:rPr>
            <a:t>, όπως για παράδειγμα το </a:t>
          </a:r>
          <a:r>
            <a:rPr lang="el-GR" sz="1700" b="1" kern="1200" dirty="0">
              <a:latin typeface="Arial" panose="020B0604020202020204" pitchFamily="34" charset="0"/>
              <a:cs typeface="Arial" panose="020B0604020202020204" pitchFamily="34" charset="0"/>
            </a:rPr>
            <a:t>ψηφιακό χάσμα των φύλων </a:t>
          </a:r>
          <a:r>
            <a:rPr lang="el-GR" sz="1700" kern="1200" dirty="0">
              <a:latin typeface="Arial" panose="020B0604020202020204" pitchFamily="34" charset="0"/>
              <a:cs typeface="Arial" panose="020B0604020202020204" pitchFamily="34" charset="0"/>
            </a:rPr>
            <a:t>– δηλαδή, το κατά πόσο η γυναίκα ή ο άνδρας είναι περισσότερο «ικανοί» με το διαδίκτυο, ή για παράδειγμα </a:t>
          </a:r>
          <a:r>
            <a:rPr lang="el-GR" sz="1700" b="1" kern="1200" dirty="0">
              <a:latin typeface="Arial" panose="020B0604020202020204" pitchFamily="34" charset="0"/>
              <a:cs typeface="Arial" panose="020B0604020202020204" pitchFamily="34" charset="0"/>
            </a:rPr>
            <a:t>τη γυναικεία/θηλυκή ταυτότητα</a:t>
          </a:r>
          <a:r>
            <a:rPr lang="el-GR" sz="1700" kern="1200" dirty="0">
              <a:latin typeface="Arial" panose="020B0604020202020204" pitchFamily="34" charset="0"/>
              <a:cs typeface="Arial" panose="020B0604020202020204" pitchFamily="34" charset="0"/>
            </a:rPr>
            <a:t>, καθώς η παγκόσμια τάση να «</a:t>
          </a:r>
          <a:r>
            <a:rPr lang="el-GR" sz="1700" kern="1200" dirty="0" err="1">
              <a:latin typeface="Arial" panose="020B0604020202020204" pitchFamily="34" charset="0"/>
              <a:cs typeface="Arial" panose="020B0604020202020204" pitchFamily="34" charset="0"/>
            </a:rPr>
            <a:t>σεξουαλικοποιείται</a:t>
          </a:r>
          <a:r>
            <a:rPr lang="el-GR" sz="1700" kern="1200" dirty="0">
              <a:latin typeface="Arial" panose="020B0604020202020204" pitchFamily="34" charset="0"/>
              <a:cs typeface="Arial" panose="020B0604020202020204" pitchFamily="34" charset="0"/>
            </a:rPr>
            <a:t>» η ψηφιακή προβολή της θηλυκότητας, δηλαδή να θεωρείται θελκτική βασισμένη σε μία συγκεκριμένη «σεξουαλική» ματιά του άνδρα (</a:t>
          </a:r>
          <a:r>
            <a:rPr lang="el-GR" sz="1700" b="1" kern="1200" dirty="0" err="1">
              <a:latin typeface="Arial" panose="020B0604020202020204" pitchFamily="34" charset="0"/>
              <a:cs typeface="Arial" panose="020B0604020202020204" pitchFamily="34" charset="0"/>
            </a:rPr>
            <a:t>male</a:t>
          </a:r>
          <a:r>
            <a:rPr lang="el-GR" sz="1700" b="1" kern="1200" dirty="0">
              <a:latin typeface="Arial" panose="020B0604020202020204" pitchFamily="34" charset="0"/>
              <a:cs typeface="Arial" panose="020B0604020202020204" pitchFamily="34" charset="0"/>
            </a:rPr>
            <a:t> </a:t>
          </a:r>
          <a:r>
            <a:rPr lang="el-GR" sz="1700" b="1" kern="1200" dirty="0" err="1">
              <a:latin typeface="Arial" panose="020B0604020202020204" pitchFamily="34" charset="0"/>
              <a:cs typeface="Arial" panose="020B0604020202020204" pitchFamily="34" charset="0"/>
            </a:rPr>
            <a:t>gaze</a:t>
          </a:r>
          <a:r>
            <a:rPr lang="el-GR" sz="1700" kern="1200" dirty="0">
              <a:latin typeface="Arial" panose="020B0604020202020204" pitchFamily="34" charset="0"/>
              <a:cs typeface="Arial" panose="020B0604020202020204" pitchFamily="34" charset="0"/>
            </a:rPr>
            <a:t>) αποτελεί συχνά (όχι πάντα) μία ανεπιθύμητη επιβολή (έμμεση βία), στη βάση προκαταλήψεων.</a:t>
          </a:r>
          <a:endParaRPr lang="en-GB" sz="1700" kern="1200" dirty="0">
            <a:latin typeface="Arial" panose="020B0604020202020204" pitchFamily="34" charset="0"/>
            <a:cs typeface="Arial" panose="020B0604020202020204" pitchFamily="34" charset="0"/>
          </a:endParaRPr>
        </a:p>
      </dsp:txBody>
      <dsp:txXfrm>
        <a:off x="0" y="352919"/>
        <a:ext cx="10261602" cy="36783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120CE-8D14-4A83-96B0-5B3122888A31}" type="datetimeFigureOut">
              <a:rPr lang="el-GR" smtClean="0"/>
              <a:t>17/1/2025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E0E4D-FF6C-4B7C-A032-063787D7D057}" type="slidenum">
              <a:rPr lang="el-GR" smtClean="0"/>
              <a:t>‹#›</a:t>
            </a:fld>
            <a:endParaRPr lang="el-GR"/>
          </a:p>
        </p:txBody>
      </p:sp>
    </p:spTree>
    <p:extLst>
      <p:ext uri="{BB962C8B-B14F-4D97-AF65-F5344CB8AC3E}">
        <p14:creationId xmlns:p14="http://schemas.microsoft.com/office/powerpoint/2010/main" val="13242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latin typeface="Arial" panose="020B0604020202020204" pitchFamily="34" charset="0"/>
                <a:cs typeface="Arial" panose="020B0604020202020204" pitchFamily="34" charset="0"/>
              </a:rPr>
              <a:t>Σε πιο πρόσφατα νομικά έγγραφα, υπάρχουν παραδείγματα συγχώνευσης των δύο όρων και χρησιμοποιείται ο όρος «βία με βάση το φύλο κατά των γυναικών». Για παράδειγμα, στη Σύμβαση του Συμβουλίου της Ευρώπης για την πρόληψη και την καταπολέμηση της βίας κατά των γυναικών και της ενδοοικογενειακής βίας (Σύμβαση της Κωνσταντινούπολης, 2011), το άρθρο 3 δίνει τον ακόλουθο ορισμό «</a:t>
            </a:r>
            <a:r>
              <a:rPr lang="el-GR" sz="1200" b="1" i="1" dirty="0">
                <a:latin typeface="Arial" panose="020B0604020202020204" pitchFamily="34" charset="0"/>
                <a:cs typeface="Arial" panose="020B0604020202020204" pitchFamily="34" charset="0"/>
              </a:rPr>
              <a:t>βία κατά των γυναικών με βάση το φύλο σημαίνει βία που στρέφεται εναντίον μιας γυναίκας επειδή είναι γυναίκα ή που επηρεάζει δυσανάλογα τις γυναίκες</a:t>
            </a:r>
            <a:r>
              <a:rPr lang="el-GR"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endParaRPr lang="en-US" dirty="0"/>
          </a:p>
        </p:txBody>
      </p:sp>
      <p:sp>
        <p:nvSpPr>
          <p:cNvPr id="4" name="Θέση αριθμού διαφάνειας 3"/>
          <p:cNvSpPr>
            <a:spLocks noGrp="1"/>
          </p:cNvSpPr>
          <p:nvPr>
            <p:ph type="sldNum" sz="quarter" idx="5"/>
          </p:nvPr>
        </p:nvSpPr>
        <p:spPr/>
        <p:txBody>
          <a:bodyPr/>
          <a:lstStyle/>
          <a:p>
            <a:fld id="{765E0E4D-FF6C-4B7C-A032-063787D7D057}" type="slidenum">
              <a:rPr lang="el-GR" smtClean="0"/>
              <a:t>3</a:t>
            </a:fld>
            <a:endParaRPr lang="el-GR"/>
          </a:p>
        </p:txBody>
      </p:sp>
    </p:spTree>
    <p:extLst>
      <p:ext uri="{BB962C8B-B14F-4D97-AF65-F5344CB8AC3E}">
        <p14:creationId xmlns:p14="http://schemas.microsoft.com/office/powerpoint/2010/main" val="271104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765E0E4D-FF6C-4B7C-A032-063787D7D057}" type="slidenum">
              <a:rPr lang="el-GR" smtClean="0"/>
              <a:t>5</a:t>
            </a:fld>
            <a:endParaRPr lang="el-GR"/>
          </a:p>
        </p:txBody>
      </p:sp>
    </p:spTree>
    <p:extLst>
      <p:ext uri="{BB962C8B-B14F-4D97-AF65-F5344CB8AC3E}">
        <p14:creationId xmlns:p14="http://schemas.microsoft.com/office/powerpoint/2010/main" val="271104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765E0E4D-FF6C-4B7C-A032-063787D7D057}" type="slidenum">
              <a:rPr lang="el-GR" smtClean="0"/>
              <a:t>9</a:t>
            </a:fld>
            <a:endParaRPr lang="el-GR"/>
          </a:p>
        </p:txBody>
      </p:sp>
    </p:spTree>
    <p:extLst>
      <p:ext uri="{BB962C8B-B14F-4D97-AF65-F5344CB8AC3E}">
        <p14:creationId xmlns:p14="http://schemas.microsoft.com/office/powerpoint/2010/main" val="40434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765E0E4D-FF6C-4B7C-A032-063787D7D057}" type="slidenum">
              <a:rPr lang="el-GR" smtClean="0"/>
              <a:t>10</a:t>
            </a:fld>
            <a:endParaRPr lang="el-GR"/>
          </a:p>
        </p:txBody>
      </p:sp>
    </p:spTree>
    <p:extLst>
      <p:ext uri="{BB962C8B-B14F-4D97-AF65-F5344CB8AC3E}">
        <p14:creationId xmlns:p14="http://schemas.microsoft.com/office/powerpoint/2010/main" val="47487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765E0E4D-FF6C-4B7C-A032-063787D7D057}" type="slidenum">
              <a:rPr lang="el-GR" smtClean="0"/>
              <a:t>14</a:t>
            </a:fld>
            <a:endParaRPr lang="el-GR"/>
          </a:p>
        </p:txBody>
      </p:sp>
    </p:spTree>
    <p:extLst>
      <p:ext uri="{BB962C8B-B14F-4D97-AF65-F5344CB8AC3E}">
        <p14:creationId xmlns:p14="http://schemas.microsoft.com/office/powerpoint/2010/main" val="115239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765E0E4D-FF6C-4B7C-A032-063787D7D057}" type="slidenum">
              <a:rPr lang="el-GR" smtClean="0"/>
              <a:t>15</a:t>
            </a:fld>
            <a:endParaRPr lang="el-GR"/>
          </a:p>
        </p:txBody>
      </p:sp>
    </p:spTree>
    <p:extLst>
      <p:ext uri="{BB962C8B-B14F-4D97-AF65-F5344CB8AC3E}">
        <p14:creationId xmlns:p14="http://schemas.microsoft.com/office/powerpoint/2010/main" val="6942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65E0E4D-FF6C-4B7C-A032-063787D7D057}" type="slidenum">
              <a:rPr lang="el-GR" smtClean="0"/>
              <a:t>16</a:t>
            </a:fld>
            <a:endParaRPr lang="el-GR"/>
          </a:p>
        </p:txBody>
      </p:sp>
    </p:spTree>
    <p:extLst>
      <p:ext uri="{BB962C8B-B14F-4D97-AF65-F5344CB8AC3E}">
        <p14:creationId xmlns:p14="http://schemas.microsoft.com/office/powerpoint/2010/main" val="212743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ΟΗΕ για τα Ανθρώπινα Δικαιώματα οργανώνει διαβουλεύσεις με ειδικούς και δημοσιεύει εκθέσεις για να διερευνήσει τις τρέχουσες τάσεις και προκλήσεις που φέρνει το ψηφιακό μας περιβάλλον στο δικαίωμα στην ιδιωτική ζωή και σε άλλα ανθρώπινα δικαιώματα.</a:t>
            </a:r>
          </a:p>
        </p:txBody>
      </p:sp>
      <p:sp>
        <p:nvSpPr>
          <p:cNvPr id="4" name="Θέση αριθμού διαφάνειας 3"/>
          <p:cNvSpPr>
            <a:spLocks noGrp="1"/>
          </p:cNvSpPr>
          <p:nvPr>
            <p:ph type="sldNum" sz="quarter" idx="5"/>
          </p:nvPr>
        </p:nvSpPr>
        <p:spPr/>
        <p:txBody>
          <a:bodyPr/>
          <a:lstStyle/>
          <a:p>
            <a:fld id="{765E0E4D-FF6C-4B7C-A032-063787D7D057}" type="slidenum">
              <a:rPr lang="el-GR" smtClean="0"/>
              <a:t>21</a:t>
            </a:fld>
            <a:endParaRPr lang="el-GR"/>
          </a:p>
        </p:txBody>
      </p:sp>
    </p:spTree>
    <p:extLst>
      <p:ext uri="{BB962C8B-B14F-4D97-AF65-F5344CB8AC3E}">
        <p14:creationId xmlns:p14="http://schemas.microsoft.com/office/powerpoint/2010/main" val="1299192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4978400" y="3085765"/>
            <a:ext cx="6731000" cy="3304800"/>
          </a:xfrm>
          <a:prstGeom prst="rect">
            <a:avLst/>
          </a:prstGeom>
          <a:solidFill>
            <a:srgbClr val="99006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l-GR" dirty="0"/>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23C13AC-50C5-4E71-9FBF-E73A877A3D42}" type="datetime1">
              <a:rPr lang="en-US" smtClean="0"/>
              <a:t>1/17/2025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44C522D-0CF9-40F3-9F7D-2B6F65C54BDB}" type="slidenum">
              <a:rPr lang="en-US" smtClean="0"/>
              <a:t>‹#›</a:t>
            </a:fld>
            <a:endParaRPr lang="en-US"/>
          </a:p>
        </p:txBody>
      </p:sp>
      <p:pic>
        <p:nvPicPr>
          <p:cNvPr id="8" name="Εικόνα 7">
            <a:extLst>
              <a:ext uri="{FF2B5EF4-FFF2-40B4-BE49-F238E27FC236}">
                <a16:creationId xmlns:a16="http://schemas.microsoft.com/office/drawing/2014/main" id="{2684695F-E6F4-63BD-5A27-9F1256D1B8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5532" y="3176143"/>
            <a:ext cx="3173268" cy="3140793"/>
          </a:xfrm>
          <a:prstGeom prst="rect">
            <a:avLst/>
          </a:prstGeom>
          <a:noFill/>
        </p:spPr>
      </p:pic>
    </p:spTree>
    <p:extLst>
      <p:ext uri="{BB962C8B-B14F-4D97-AF65-F5344CB8AC3E}">
        <p14:creationId xmlns:p14="http://schemas.microsoft.com/office/powerpoint/2010/main" val="29465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3FB6FCD-A052-486B-8B4E-2954B71C70DC}" type="datetime1">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C522D-0CF9-40F3-9F7D-2B6F65C54BDB}" type="slidenum">
              <a:rPr lang="en-US" smtClean="0"/>
              <a:t>‹#›</a:t>
            </a:fld>
            <a:endParaRPr lang="en-US"/>
          </a:p>
        </p:txBody>
      </p:sp>
    </p:spTree>
    <p:extLst>
      <p:ext uri="{BB962C8B-B14F-4D97-AF65-F5344CB8AC3E}">
        <p14:creationId xmlns:p14="http://schemas.microsoft.com/office/powerpoint/2010/main" val="349977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4BA99C6-C9B6-40AC-B8E7-7924C5CFA980}" type="datetime1">
              <a:rPr lang="en-US" smtClean="0"/>
              <a:t>1/17/2025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44C522D-0CF9-40F3-9F7D-2B6F65C54BDB}" type="slidenum">
              <a:rPr lang="en-US" smtClean="0"/>
              <a:t>‹#›</a:t>
            </a:fld>
            <a:endParaRPr lang="en-US"/>
          </a:p>
        </p:txBody>
      </p:sp>
    </p:spTree>
    <p:extLst>
      <p:ext uri="{BB962C8B-B14F-4D97-AF65-F5344CB8AC3E}">
        <p14:creationId xmlns:p14="http://schemas.microsoft.com/office/powerpoint/2010/main" val="3302951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374FDE-5561-4113-832E-E5630D244F6D}"/>
              </a:ext>
            </a:extLst>
          </p:cNvPr>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Θέση περιεχομένου 2">
            <a:extLst>
              <a:ext uri="{FF2B5EF4-FFF2-40B4-BE49-F238E27FC236}">
                <a16:creationId xmlns:a16="http://schemas.microsoft.com/office/drawing/2014/main" id="{60C20E79-11C2-41A6-9656-D982C0417B9F}"/>
              </a:ext>
            </a:extLst>
          </p:cNvPr>
          <p:cNvSpPr>
            <a:spLocks noGrp="1"/>
          </p:cNvSpPr>
          <p:nvPr>
            <p:ph idx="1"/>
          </p:nvPr>
        </p:nvSpPr>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pic>
        <p:nvPicPr>
          <p:cNvPr id="7" name="8 - Εικόνα">
            <a:extLst>
              <a:ext uri="{FF2B5EF4-FFF2-40B4-BE49-F238E27FC236}">
                <a16:creationId xmlns:a16="http://schemas.microsoft.com/office/drawing/2014/main" id="{FC9BDCE6-9DC0-4253-8022-37272946547F}"/>
              </a:ext>
            </a:extLst>
          </p:cNvPr>
          <p:cNvPicPr>
            <a:picLocks noChangeAspect="1" noChangeArrowheads="1"/>
          </p:cNvPicPr>
          <p:nvPr userDrawn="1"/>
        </p:nvPicPr>
        <p:blipFill>
          <a:blip r:embed="rId2"/>
          <a:srcRect/>
          <a:stretch>
            <a:fillRect/>
          </a:stretch>
        </p:blipFill>
        <p:spPr bwMode="auto">
          <a:xfrm>
            <a:off x="838201" y="6240579"/>
            <a:ext cx="1286814" cy="510549"/>
          </a:xfrm>
          <a:prstGeom prst="rect">
            <a:avLst/>
          </a:prstGeom>
          <a:noFill/>
          <a:ln w="9525">
            <a:noFill/>
            <a:miter lim="800000"/>
            <a:headEnd/>
            <a:tailEnd/>
          </a:ln>
        </p:spPr>
      </p:pic>
      <p:pic>
        <p:nvPicPr>
          <p:cNvPr id="8" name="Εικόνα 7">
            <a:extLst>
              <a:ext uri="{FF2B5EF4-FFF2-40B4-BE49-F238E27FC236}">
                <a16:creationId xmlns:a16="http://schemas.microsoft.com/office/drawing/2014/main" id="{92D0B05A-5A8D-4137-9C12-7CC463CA224C}"/>
              </a:ext>
            </a:extLst>
          </p:cNvPr>
          <p:cNvPicPr>
            <a:picLocks noChangeAspect="1"/>
          </p:cNvPicPr>
          <p:nvPr userDrawn="1"/>
        </p:nvPicPr>
        <p:blipFill>
          <a:blip r:embed="rId3"/>
          <a:stretch>
            <a:fillRect/>
          </a:stretch>
        </p:blipFill>
        <p:spPr>
          <a:xfrm>
            <a:off x="9762088" y="6286983"/>
            <a:ext cx="1585362" cy="510549"/>
          </a:xfrm>
          <a:prstGeom prst="rect">
            <a:avLst/>
          </a:prstGeom>
        </p:spPr>
      </p:pic>
      <p:sp>
        <p:nvSpPr>
          <p:cNvPr id="10" name="Ορθογώνιο τρίγωνο 9">
            <a:extLst>
              <a:ext uri="{FF2B5EF4-FFF2-40B4-BE49-F238E27FC236}">
                <a16:creationId xmlns:a16="http://schemas.microsoft.com/office/drawing/2014/main" id="{F86977E9-EB9F-42D3-81A6-C3F9A78193C1}"/>
              </a:ext>
            </a:extLst>
          </p:cNvPr>
          <p:cNvSpPr/>
          <p:nvPr userDrawn="1"/>
        </p:nvSpPr>
        <p:spPr>
          <a:xfrm>
            <a:off x="838200" y="229228"/>
            <a:ext cx="1378040" cy="1442434"/>
          </a:xfrm>
          <a:prstGeom prst="rtTriangle">
            <a:avLst/>
          </a:prstGeom>
          <a:solidFill>
            <a:schemeClr val="tx2">
              <a:lumMod val="75000"/>
              <a:alpha val="89000"/>
            </a:schemeClr>
          </a:solidFill>
          <a:scene3d>
            <a:camera prst="orthographicFront"/>
            <a:lightRig rig="freezing" dir="t"/>
          </a:scene3d>
          <a:sp3d prstMaterial="dkEdge">
            <a:bevelT prst="slop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51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444023" y="189408"/>
            <a:ext cx="11029616" cy="626916"/>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6D22F896-40B5-4ADD-8801-0D06FADFA095}" type="slidenum">
              <a:rPr lang="en-US" smtClean="0"/>
              <a:t>‹#›</a:t>
            </a:fld>
            <a:endParaRPr lang="en-US" dirty="0"/>
          </a:p>
        </p:txBody>
      </p:sp>
      <p:pic>
        <p:nvPicPr>
          <p:cNvPr id="9" name="Εικόνα 8">
            <a:extLst>
              <a:ext uri="{FF2B5EF4-FFF2-40B4-BE49-F238E27FC236}">
                <a16:creationId xmlns:a16="http://schemas.microsoft.com/office/drawing/2014/main" id="{F566B7BA-D8B3-4960-8C46-6CC5BFE49CAE}"/>
              </a:ext>
            </a:extLst>
          </p:cNvPr>
          <p:cNvPicPr>
            <a:picLocks noChangeAspect="1"/>
          </p:cNvPicPr>
          <p:nvPr userDrawn="1"/>
        </p:nvPicPr>
        <p:blipFill>
          <a:blip r:embed="rId2"/>
          <a:stretch>
            <a:fillRect/>
          </a:stretch>
        </p:blipFill>
        <p:spPr>
          <a:xfrm>
            <a:off x="581192" y="5956137"/>
            <a:ext cx="1585362" cy="510549"/>
          </a:xfrm>
          <a:prstGeom prst="rect">
            <a:avLst/>
          </a:prstGeom>
        </p:spPr>
      </p:pic>
      <p:sp>
        <p:nvSpPr>
          <p:cNvPr id="7" name="Rectangle 8">
            <a:extLst>
              <a:ext uri="{FF2B5EF4-FFF2-40B4-BE49-F238E27FC236}">
                <a16:creationId xmlns:a16="http://schemas.microsoft.com/office/drawing/2014/main" id="{72C564BB-05F8-9BF5-9E37-9B6092212B4B}"/>
              </a:ext>
            </a:extLst>
          </p:cNvPr>
          <p:cNvSpPr/>
          <p:nvPr userDrawn="1"/>
        </p:nvSpPr>
        <p:spPr>
          <a:xfrm>
            <a:off x="449044" y="90933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385F6980-1A4F-DE02-3D05-670839FD0246}"/>
              </a:ext>
            </a:extLst>
          </p:cNvPr>
          <p:cNvSpPr/>
          <p:nvPr userDrawn="1"/>
        </p:nvSpPr>
        <p:spPr>
          <a:xfrm>
            <a:off x="8044657" y="90577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CEC9B049-525C-E029-5610-4216BEBC21A8}"/>
              </a:ext>
            </a:extLst>
          </p:cNvPr>
          <p:cNvSpPr/>
          <p:nvPr userDrawn="1"/>
        </p:nvSpPr>
        <p:spPr>
          <a:xfrm>
            <a:off x="4244340" y="90933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779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E6EADEA-59EC-4A25-8288-FC80296CEB96}" type="datetime1">
              <a:rPr lang="en-US" smtClean="0"/>
              <a:t>1/17/2025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7160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rgbClr val="99006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FE1BF29-B598-4EE7-BEB6-CDF3DEF891F5}" type="datetime1">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C522D-0CF9-40F3-9F7D-2B6F65C54BDB}" type="slidenum">
              <a:rPr lang="en-US" smtClean="0"/>
              <a:t>‹#›</a:t>
            </a:fld>
            <a:endParaRPr lang="en-US"/>
          </a:p>
        </p:txBody>
      </p:sp>
    </p:spTree>
    <p:extLst>
      <p:ext uri="{BB962C8B-B14F-4D97-AF65-F5344CB8AC3E}">
        <p14:creationId xmlns:p14="http://schemas.microsoft.com/office/powerpoint/2010/main" val="82711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rgbClr val="990066"/>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66602A6-44CF-4FEC-BC0B-202EEFFBE7BF}" type="datetime1">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C522D-0CF9-40F3-9F7D-2B6F65C54BDB}" type="slidenum">
              <a:rPr lang="en-US" smtClean="0"/>
              <a:t>‹#›</a:t>
            </a:fld>
            <a:endParaRPr lang="en-US"/>
          </a:p>
        </p:txBody>
      </p:sp>
    </p:spTree>
    <p:extLst>
      <p:ext uri="{BB962C8B-B14F-4D97-AF65-F5344CB8AC3E}">
        <p14:creationId xmlns:p14="http://schemas.microsoft.com/office/powerpoint/2010/main" val="152888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81194" y="729658"/>
            <a:ext cx="11029616" cy="988332"/>
          </a:xfrm>
        </p:spPr>
        <p:txBody>
          <a:bodyPr>
            <a:normAutofit/>
          </a:bodyPr>
          <a:lstStyle>
            <a:lvl1pPr>
              <a:defRPr sz="2400" cap="none">
                <a:latin typeface="Calibri Light" panose="020F0302020204030204" pitchFamily="34" charset="0"/>
                <a:cs typeface="Calibri Light" panose="020F0302020204030204" pitchFamily="34" charset="0"/>
              </a:defRPr>
            </a:lvl1p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2049B81-82D8-4F43-998B-2752CB1FD482}" type="datetime1">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C522D-0CF9-40F3-9F7D-2B6F65C54BDB}" type="slidenum">
              <a:rPr lang="en-US" smtClean="0"/>
              <a:t>‹#›</a:t>
            </a:fld>
            <a:endParaRPr lang="en-US"/>
          </a:p>
        </p:txBody>
      </p:sp>
    </p:spTree>
    <p:extLst>
      <p:ext uri="{BB962C8B-B14F-4D97-AF65-F5344CB8AC3E}">
        <p14:creationId xmlns:p14="http://schemas.microsoft.com/office/powerpoint/2010/main" val="272158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C0E4D-A461-4282-A8A4-3DFCEC402700}" type="datetime1">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C522D-0CF9-40F3-9F7D-2B6F65C54BDB}" type="slidenum">
              <a:rPr lang="en-US" smtClean="0"/>
              <a:t>‹#›</a:t>
            </a:fld>
            <a:endParaRPr lang="en-US"/>
          </a:p>
        </p:txBody>
      </p:sp>
    </p:spTree>
    <p:extLst>
      <p:ext uri="{BB962C8B-B14F-4D97-AF65-F5344CB8AC3E}">
        <p14:creationId xmlns:p14="http://schemas.microsoft.com/office/powerpoint/2010/main" val="354161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68DAF98-0C20-464F-A30F-868DF1B338D8}" type="datetime1">
              <a:rPr lang="en-US" smtClean="0"/>
              <a:t>1/17/2025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44C522D-0CF9-40F3-9F7D-2B6F65C54BDB}" type="slidenum">
              <a:rPr lang="en-US" smtClean="0"/>
              <a:t>‹#›</a:t>
            </a:fld>
            <a:endParaRPr lang="en-US"/>
          </a:p>
        </p:txBody>
      </p:sp>
    </p:spTree>
    <p:extLst>
      <p:ext uri="{BB962C8B-B14F-4D97-AF65-F5344CB8AC3E}">
        <p14:creationId xmlns:p14="http://schemas.microsoft.com/office/powerpoint/2010/main" val="147156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3DB7529-29EE-467E-AE73-E9344B4C47B7}" type="datetime1">
              <a:rPr lang="en-US" smtClean="0"/>
              <a:t>1/17/2025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4C522D-0CF9-40F3-9F7D-2B6F65C54BDB}" type="slidenum">
              <a:rPr lang="en-US" smtClean="0"/>
              <a:t>‹#›</a:t>
            </a:fld>
            <a:endParaRPr lang="en-US"/>
          </a:p>
        </p:txBody>
      </p:sp>
    </p:spTree>
    <p:extLst>
      <p:ext uri="{BB962C8B-B14F-4D97-AF65-F5344CB8AC3E}">
        <p14:creationId xmlns:p14="http://schemas.microsoft.com/office/powerpoint/2010/main" val="376375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371" y="225719"/>
            <a:ext cx="11029616" cy="622038"/>
          </a:xfrm>
          <a:prstGeom prst="rect">
            <a:avLst/>
          </a:prstGeom>
        </p:spPr>
        <p:txBody>
          <a:bodyPr vert="horz" lIns="91440" tIns="45720" rIns="91440" bIns="45720" rtlCol="0" anchor="b">
            <a:norm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81192" y="1384419"/>
            <a:ext cx="11029616" cy="4474378"/>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0814D74-66AC-4E4C-A791-A6DB05D8A034}" type="datetime1">
              <a:rPr lang="en-US" smtClean="0"/>
              <a:t>1/17/2025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44C522D-0CF9-40F3-9F7D-2B6F65C54BDB}" type="slidenum">
              <a:rPr lang="en-US" smtClean="0"/>
              <a:t>‹#›</a:t>
            </a:fld>
            <a:endParaRPr lang="en-US"/>
          </a:p>
        </p:txBody>
      </p:sp>
    </p:spTree>
    <p:extLst>
      <p:ext uri="{BB962C8B-B14F-4D97-AF65-F5344CB8AC3E}">
        <p14:creationId xmlns:p14="http://schemas.microsoft.com/office/powerpoint/2010/main" val="18561623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650" r:id="rId12"/>
  </p:sldLayoutIdLst>
  <p:hf hdr="0" ftr="0" dt="0"/>
  <p:txStyles>
    <p:titleStyle>
      <a:lvl1pPr algn="l" defTabSz="457200" rtl="0" eaLnBrk="1" latinLnBrk="0" hangingPunct="1">
        <a:spcBef>
          <a:spcPct val="0"/>
        </a:spcBef>
        <a:buNone/>
        <a:defRPr sz="2400" b="0" kern="1200" cap="none">
          <a:solidFill>
            <a:schemeClr val="bg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png"/><Relationship Id="rId7" Type="http://schemas.openxmlformats.org/officeDocument/2006/relationships/diagramLayout" Target="../diagrams/layout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8.jpeg"/><Relationship Id="rId10" Type="http://schemas.microsoft.com/office/2007/relationships/diagramDrawing" Target="../diagrams/drawing3.xml"/><Relationship Id="rId4" Type="http://schemas.microsoft.com/office/2007/relationships/hdphoto" Target="../media/hdphoto1.wdp"/><Relationship Id="rId9"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youtube.com/watch?v=VASywEuqFd8&amp;feature=youtu.be"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ohchr.org/en/human-rights/universal-declaration/translations/greek-ellinik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Το φαινόμενο της </a:t>
            </a:r>
            <a:r>
              <a:rPr lang="el-GR" dirty="0" err="1"/>
              <a:t>έμφυλης</a:t>
            </a:r>
            <a:r>
              <a:rPr lang="el-GR" dirty="0"/>
              <a:t> </a:t>
            </a:r>
            <a:r>
              <a:rPr lang="el-GR" dirty="0" err="1"/>
              <a:t>κυβερνοβίας</a:t>
            </a:r>
            <a:endParaRPr lang="el-GR" dirty="0"/>
          </a:p>
        </p:txBody>
      </p:sp>
      <p:sp>
        <p:nvSpPr>
          <p:cNvPr id="3" name="Υπότιτλος 2"/>
          <p:cNvSpPr>
            <a:spLocks noGrp="1"/>
          </p:cNvSpPr>
          <p:nvPr>
            <p:ph type="subTitle" idx="1"/>
          </p:nvPr>
        </p:nvSpPr>
        <p:spPr/>
        <p:txBody>
          <a:bodyPr/>
          <a:lstStyle/>
          <a:p>
            <a:r>
              <a:rPr lang="el-GR" dirty="0" err="1"/>
              <a:t>Ορισμες</a:t>
            </a:r>
            <a:r>
              <a:rPr lang="el-GR" dirty="0"/>
              <a:t>, </a:t>
            </a:r>
            <a:r>
              <a:rPr lang="el-GR" dirty="0" err="1"/>
              <a:t>μορφες</a:t>
            </a:r>
            <a:r>
              <a:rPr lang="el-GR" dirty="0"/>
              <a:t> και </a:t>
            </a:r>
            <a:r>
              <a:rPr lang="el-GR" dirty="0" err="1"/>
              <a:t>συνεπειεσ</a:t>
            </a:r>
            <a:endParaRPr lang="el-GR" dirty="0"/>
          </a:p>
        </p:txBody>
      </p:sp>
      <p:sp>
        <p:nvSpPr>
          <p:cNvPr id="4" name="Θέση αριθμού διαφάνειας 3">
            <a:extLst>
              <a:ext uri="{FF2B5EF4-FFF2-40B4-BE49-F238E27FC236}">
                <a16:creationId xmlns:a16="http://schemas.microsoft.com/office/drawing/2014/main" id="{97940E80-2ABB-00C5-4B00-996A0913B4CF}"/>
              </a:ext>
            </a:extLst>
          </p:cNvPr>
          <p:cNvSpPr>
            <a:spLocks noGrp="1"/>
          </p:cNvSpPr>
          <p:nvPr>
            <p:ph type="sldNum" sz="quarter" idx="12"/>
          </p:nvPr>
        </p:nvSpPr>
        <p:spPr/>
        <p:txBody>
          <a:bodyPr/>
          <a:lstStyle/>
          <a:p>
            <a:fld id="{A44C522D-0CF9-40F3-9F7D-2B6F65C54BDB}" type="slidenum">
              <a:rPr lang="en-US" smtClean="0"/>
              <a:t>1</a:t>
            </a:fld>
            <a:endParaRPr lang="en-US"/>
          </a:p>
        </p:txBody>
      </p:sp>
      <p:sp>
        <p:nvSpPr>
          <p:cNvPr id="6" name="Υπότιτλος 2">
            <a:extLst>
              <a:ext uri="{FF2B5EF4-FFF2-40B4-BE49-F238E27FC236}">
                <a16:creationId xmlns:a16="http://schemas.microsoft.com/office/drawing/2014/main" id="{F5B37537-85C9-5258-2827-46A78ADF0A59}"/>
              </a:ext>
            </a:extLst>
          </p:cNvPr>
          <p:cNvSpPr txBox="1">
            <a:spLocks/>
          </p:cNvSpPr>
          <p:nvPr/>
        </p:nvSpPr>
        <p:spPr>
          <a:xfrm>
            <a:off x="5909587" y="4423144"/>
            <a:ext cx="5665153" cy="1608462"/>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l-GR" dirty="0">
                <a:solidFill>
                  <a:schemeClr val="bg1"/>
                </a:solidFill>
                <a:latin typeface="Calibri" panose="020F0502020204030204" pitchFamily="34" charset="0"/>
                <a:cs typeface="Calibri" panose="020F0502020204030204" pitchFamily="34" charset="0"/>
              </a:rPr>
              <a:t>Ζ. Σμυρναίου</a:t>
            </a:r>
          </a:p>
          <a:p>
            <a:pPr algn="r"/>
            <a:r>
              <a:rPr lang="el-GR">
                <a:solidFill>
                  <a:schemeClr val="bg1"/>
                </a:solidFill>
                <a:latin typeface="Calibri" panose="020F0502020204030204" pitchFamily="34" charset="0"/>
                <a:cs typeface="Calibri" panose="020F0502020204030204" pitchFamily="34" charset="0"/>
              </a:rPr>
              <a:t>Αναπληρώτρια Καθηγήτρια</a:t>
            </a:r>
            <a:endParaRPr lang="el-GR"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184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a:extLst>
              <a:ext uri="{FF2B5EF4-FFF2-40B4-BE49-F238E27FC236}">
                <a16:creationId xmlns:a16="http://schemas.microsoft.com/office/drawing/2014/main" id="{AE93A2CE-1760-6834-C838-30283800DDFA}"/>
              </a:ext>
            </a:extLst>
          </p:cNvPr>
          <p:cNvSpPr>
            <a:spLocks noGrp="1"/>
          </p:cNvSpPr>
          <p:nvPr>
            <p:ph idx="1"/>
          </p:nvPr>
        </p:nvSpPr>
        <p:spPr>
          <a:xfrm>
            <a:off x="444024" y="1143000"/>
            <a:ext cx="11029615" cy="5074920"/>
          </a:xfrm>
        </p:spPr>
        <p:txBody>
          <a:bodyPr>
            <a:normAutofit/>
          </a:bodyPr>
          <a:lstStyle/>
          <a:p>
            <a:pPr marL="0" indent="0" algn="just">
              <a:buNone/>
            </a:pPr>
            <a:r>
              <a:rPr lang="el-GR" sz="1400" b="1" dirty="0">
                <a:solidFill>
                  <a:srgbClr val="990066"/>
                </a:solidFill>
                <a:latin typeface="Arial" panose="020B0604020202020204" pitchFamily="34" charset="0"/>
                <a:cs typeface="Arial" panose="020B0604020202020204" pitchFamily="34" charset="0"/>
              </a:rPr>
              <a:t>6. Σεξουαλική βία (στο φυσικό και ψηφιακό κόσμο)</a:t>
            </a:r>
          </a:p>
          <a:p>
            <a:pPr marL="0" indent="0" algn="just">
              <a:buNone/>
            </a:pPr>
            <a:r>
              <a:rPr lang="el-GR" sz="1400" dirty="0">
                <a:latin typeface="Arial" panose="020B0604020202020204" pitchFamily="34" charset="0"/>
                <a:cs typeface="Arial" panose="020B0604020202020204" pitchFamily="34" charset="0"/>
              </a:rPr>
              <a:t>Σεξουαλική βία είναι οποιαδήποτε </a:t>
            </a:r>
            <a:r>
              <a:rPr lang="el-GR" sz="1400" b="1" dirty="0">
                <a:latin typeface="Arial" panose="020B0604020202020204" pitchFamily="34" charset="0"/>
                <a:cs typeface="Arial" panose="020B0604020202020204" pitchFamily="34" charset="0"/>
              </a:rPr>
              <a:t>σεξουαλική πράξη, ή απόπειρα τέτοιας πράξης</a:t>
            </a:r>
            <a:r>
              <a:rPr lang="el-GR" sz="1400" dirty="0">
                <a:latin typeface="Arial" panose="020B0604020202020204" pitchFamily="34" charset="0"/>
                <a:cs typeface="Arial" panose="020B0604020202020204" pitchFamily="34" charset="0"/>
              </a:rPr>
              <a:t>, </a:t>
            </a:r>
            <a:r>
              <a:rPr lang="el-GR" sz="1400" b="1" dirty="0">
                <a:latin typeface="Arial" panose="020B0604020202020204" pitchFamily="34" charset="0"/>
                <a:cs typeface="Arial" panose="020B0604020202020204" pitchFamily="34" charset="0"/>
              </a:rPr>
              <a:t>χωρίς την εκούσια και ελεύθερη συναίνεση </a:t>
            </a:r>
            <a:r>
              <a:rPr lang="el-GR" sz="1400" dirty="0">
                <a:latin typeface="Arial" panose="020B0604020202020204" pitchFamily="34" charset="0"/>
                <a:cs typeface="Arial" panose="020B0604020202020204" pitchFamily="34" charset="0"/>
              </a:rPr>
              <a:t>του θύματος. Κατά την άσκησή της, συχνά (αλλά όχι πάντα) χρησιμοποιείται σωματική βία, εξαναγκασμός, αλλά και απειλές βίας, σε άλλες περιπτώσεις ο/η θύτης προσπαθεί να πείσει το θύμα. Εδώ κατατάσσονται σεξουαλικά σχόλια ή οι αντίστοιχες κινήσεις, όπως μη επιθυμητό φιλί, άγγιγμα γεννητικών οργάνων ή/και άλλων ιδιωτικών σημείων του σώματος κ.ά. </a:t>
            </a:r>
            <a:r>
              <a:rPr lang="el-GR" sz="1400" u="sng" dirty="0">
                <a:latin typeface="Arial" panose="020B0604020202020204" pitchFamily="34" charset="0"/>
                <a:cs typeface="Arial" panose="020B0604020202020204" pitchFamily="34" charset="0"/>
              </a:rPr>
              <a:t>Εάν νιώθεις άβολα, εάν νιώθεις δυσφορία, τότε δεν το επιθυμείς. Μη το αφήσεις.</a:t>
            </a:r>
            <a:endParaRPr lang="en-US" sz="1400" u="sng"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marL="0" indent="0" algn="just">
              <a:buNone/>
            </a:pPr>
            <a:r>
              <a:rPr lang="el-GR" sz="1400" b="1" dirty="0">
                <a:solidFill>
                  <a:srgbClr val="990066"/>
                </a:solidFill>
                <a:latin typeface="Arial" panose="020B0604020202020204" pitchFamily="34" charset="0"/>
                <a:cs typeface="Arial" panose="020B0604020202020204" pitchFamily="34" charset="0"/>
              </a:rPr>
              <a:t>7. Βιασμός </a:t>
            </a:r>
          </a:p>
          <a:p>
            <a:pPr marL="0" indent="0" algn="just">
              <a:buNone/>
            </a:pPr>
            <a:r>
              <a:rPr lang="el-GR" sz="1400" dirty="0">
                <a:latin typeface="Arial" panose="020B0604020202020204" pitchFamily="34" charset="0"/>
                <a:cs typeface="Arial" panose="020B0604020202020204" pitchFamily="34" charset="0"/>
              </a:rPr>
              <a:t>Ο </a:t>
            </a:r>
            <a:r>
              <a:rPr lang="el-GR" sz="1400" b="1" dirty="0">
                <a:latin typeface="Arial" panose="020B0604020202020204" pitchFamily="34" charset="0"/>
                <a:cs typeface="Arial" panose="020B0604020202020204" pitchFamily="34" charset="0"/>
              </a:rPr>
              <a:t>εξαναγκασμός ατόμου σε συνουσία </a:t>
            </a:r>
            <a:r>
              <a:rPr lang="el-GR" sz="1400" dirty="0">
                <a:latin typeface="Arial" panose="020B0604020202020204" pitchFamily="34" charset="0"/>
                <a:cs typeface="Arial" panose="020B0604020202020204" pitchFamily="34" charset="0"/>
              </a:rPr>
              <a:t>ή σε άλλη </a:t>
            </a:r>
            <a:r>
              <a:rPr lang="el-GR" sz="1400" b="1" dirty="0">
                <a:latin typeface="Arial" panose="020B0604020202020204" pitchFamily="34" charset="0"/>
                <a:cs typeface="Arial" panose="020B0604020202020204" pitchFamily="34" charset="0"/>
              </a:rPr>
              <a:t>ασελγή πράξη ή ανοχή τέτοιας πράξης</a:t>
            </a:r>
            <a:r>
              <a:rPr lang="el-GR" sz="1400" dirty="0">
                <a:latin typeface="Arial" panose="020B0604020202020204" pitchFamily="34" charset="0"/>
                <a:cs typeface="Arial" panose="020B0604020202020204" pitchFamily="34" charset="0"/>
              </a:rPr>
              <a:t>. Με βάση την ελληνική νομοθεσία (2006), βιασμός μπορεί να </a:t>
            </a:r>
            <a:r>
              <a:rPr lang="el-GR" sz="1400" dirty="0" err="1">
                <a:latin typeface="Arial" panose="020B0604020202020204" pitchFamily="34" charset="0"/>
                <a:cs typeface="Arial" panose="020B0604020202020204" pitchFamily="34" charset="0"/>
              </a:rPr>
              <a:t>τελεστεί</a:t>
            </a:r>
            <a:r>
              <a:rPr lang="el-GR" sz="1400" dirty="0">
                <a:latin typeface="Arial" panose="020B0604020202020204" pitchFamily="34" charset="0"/>
                <a:cs typeface="Arial" panose="020B0604020202020204" pitchFamily="34" charset="0"/>
              </a:rPr>
              <a:t> και εντός του γάμου / εντός ερωτικής σχέσης, αποτελώντας ποινικό αδίκημα. </a:t>
            </a:r>
            <a:r>
              <a:rPr lang="el-GR" sz="1400" u="sng" dirty="0">
                <a:latin typeface="Arial" panose="020B0604020202020204" pitchFamily="34" charset="0"/>
                <a:cs typeface="Arial" panose="020B0604020202020204" pitchFamily="34" charset="0"/>
              </a:rPr>
              <a:t>Το ότι υπάρχει μία ερωτική σχέση δεν σημαίνει ότι το ένα εκ των 2 ατόμων είναι ιδιοκτησία του άλλου.</a:t>
            </a:r>
            <a:endParaRPr lang="en-US" sz="1400" u="sng" dirty="0">
              <a:latin typeface="Arial" panose="020B0604020202020204" pitchFamily="34" charset="0"/>
              <a:cs typeface="Arial" panose="020B0604020202020204" pitchFamily="34" charset="0"/>
            </a:endParaRPr>
          </a:p>
          <a:p>
            <a:pPr algn="just"/>
            <a:endParaRPr lang="el-GR" sz="1400" dirty="0">
              <a:latin typeface="Arial" panose="020B0604020202020204" pitchFamily="34" charset="0"/>
              <a:cs typeface="Arial" panose="020B0604020202020204" pitchFamily="34" charset="0"/>
            </a:endParaRPr>
          </a:p>
          <a:p>
            <a:pPr marL="0" indent="0" algn="just">
              <a:buNone/>
            </a:pPr>
            <a:r>
              <a:rPr lang="el-GR" sz="1400" b="1" dirty="0">
                <a:solidFill>
                  <a:srgbClr val="990066"/>
                </a:solidFill>
                <a:latin typeface="Arial" panose="020B0604020202020204" pitchFamily="34" charset="0"/>
                <a:cs typeface="Arial" panose="020B0604020202020204" pitchFamily="34" charset="0"/>
              </a:rPr>
              <a:t>8. Σεξουαλική εκμετάλλευση (στο φυσικό και ψηφιακό κόσμο)</a:t>
            </a:r>
          </a:p>
          <a:p>
            <a:pPr marL="0" indent="0" algn="just">
              <a:buNone/>
            </a:pPr>
            <a:r>
              <a:rPr lang="el-GR" sz="1400" dirty="0">
                <a:latin typeface="Arial" panose="020B0604020202020204" pitchFamily="34" charset="0"/>
                <a:cs typeface="Arial" panose="020B0604020202020204" pitchFamily="34" charset="0"/>
              </a:rPr>
              <a:t>Σημαίνει </a:t>
            </a:r>
            <a:r>
              <a:rPr lang="el-GR" sz="1400" b="1" dirty="0">
                <a:latin typeface="Arial" panose="020B0604020202020204" pitchFamily="34" charset="0"/>
                <a:cs typeface="Arial" panose="020B0604020202020204" pitchFamily="34" charset="0"/>
              </a:rPr>
              <a:t>εκμετάλλευση </a:t>
            </a:r>
            <a:r>
              <a:rPr lang="el-GR" sz="1400" dirty="0">
                <a:latin typeface="Arial" panose="020B0604020202020204" pitchFamily="34" charset="0"/>
                <a:cs typeface="Arial" panose="020B0604020202020204" pitchFamily="34" charset="0"/>
              </a:rPr>
              <a:t>του θύματος μέσω κάποιας σεξουαλικής συναναστροφής ή υπόσχεσης τέτοιας συναναστροφής σε τρίτο, με σκοπό οποιασδήποτε φύσης </a:t>
            </a:r>
            <a:r>
              <a:rPr lang="el-GR" sz="1400" b="1" dirty="0">
                <a:latin typeface="Arial" panose="020B0604020202020204" pitchFamily="34" charset="0"/>
                <a:cs typeface="Arial" panose="020B0604020202020204" pitchFamily="34" charset="0"/>
              </a:rPr>
              <a:t>κέρδος</a:t>
            </a:r>
            <a:r>
              <a:rPr lang="el-GR" sz="1400" dirty="0">
                <a:latin typeface="Arial" panose="020B0604020202020204" pitchFamily="34" charset="0"/>
                <a:cs typeface="Arial" panose="020B0604020202020204" pitchFamily="34" charset="0"/>
              </a:rPr>
              <a:t>. Στον ορισμό της σεξουαλικής εκμετάλλευσης εντάσσεται η εξαναγκαστική πορνεία ή η ανταλλαγή σεξουαλικής χάρης με υλικά αγαθά, υπηρεσίες και υποστήριξη. </a:t>
            </a:r>
            <a:endParaRPr lang="el-GR" sz="1700" dirty="0"/>
          </a:p>
        </p:txBody>
      </p:sp>
    </p:spTree>
    <p:extLst>
      <p:ext uri="{BB962C8B-B14F-4D97-AF65-F5344CB8AC3E}">
        <p14:creationId xmlns:p14="http://schemas.microsoft.com/office/powerpoint/2010/main" val="560926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a:extLst>
              <a:ext uri="{FF2B5EF4-FFF2-40B4-BE49-F238E27FC236}">
                <a16:creationId xmlns:a16="http://schemas.microsoft.com/office/drawing/2014/main" id="{AE93A2CE-1760-6834-C838-30283800DDFA}"/>
              </a:ext>
            </a:extLst>
          </p:cNvPr>
          <p:cNvSpPr>
            <a:spLocks noGrp="1"/>
          </p:cNvSpPr>
          <p:nvPr>
            <p:ph idx="1"/>
          </p:nvPr>
        </p:nvSpPr>
        <p:spPr>
          <a:xfrm>
            <a:off x="444024" y="1384968"/>
            <a:ext cx="11029615" cy="4476336"/>
          </a:xfrm>
        </p:spPr>
        <p:txBody>
          <a:bodyPr>
            <a:normAutofit/>
          </a:bodyPr>
          <a:lstStyle/>
          <a:p>
            <a:pPr marL="0" indent="0" algn="just">
              <a:lnSpc>
                <a:spcPct val="150000"/>
              </a:lnSpc>
              <a:buNone/>
            </a:pPr>
            <a:r>
              <a:rPr lang="el-GR" sz="1400" b="1" dirty="0">
                <a:solidFill>
                  <a:srgbClr val="990066"/>
                </a:solidFill>
                <a:latin typeface="Arial" panose="020B0604020202020204" pitchFamily="34" charset="0"/>
                <a:cs typeface="Arial" panose="020B0604020202020204" pitchFamily="34" charset="0"/>
              </a:rPr>
              <a:t>9. Σεξουαλική παρενόχληση (στο φυσικό και ψηφιακό κόσμο)</a:t>
            </a:r>
          </a:p>
          <a:p>
            <a:pPr marL="0" indent="0" algn="just">
              <a:lnSpc>
                <a:spcPct val="150000"/>
              </a:lnSpc>
              <a:buNone/>
            </a:pPr>
            <a:r>
              <a:rPr lang="el-GR" sz="1400" dirty="0">
                <a:latin typeface="Arial" panose="020B0604020202020204" pitchFamily="34" charset="0"/>
                <a:cs typeface="Arial" panose="020B0604020202020204" pitchFamily="34" charset="0"/>
              </a:rPr>
              <a:t>Οποιαδήποτε </a:t>
            </a:r>
            <a:r>
              <a:rPr lang="el-GR" sz="1400" b="1" dirty="0">
                <a:latin typeface="Arial" panose="020B0604020202020204" pitchFamily="34" charset="0"/>
                <a:cs typeface="Arial" panose="020B0604020202020204" pitchFamily="34" charset="0"/>
              </a:rPr>
              <a:t>μη επιθυμητή λεκτική ή σωματική </a:t>
            </a:r>
            <a:r>
              <a:rPr lang="el-GR" sz="1400" dirty="0">
                <a:latin typeface="Arial" panose="020B0604020202020204" pitchFamily="34" charset="0"/>
                <a:cs typeface="Arial" panose="020B0604020202020204" pitchFamily="34" charset="0"/>
              </a:rPr>
              <a:t>συμπεριφορά με </a:t>
            </a:r>
            <a:r>
              <a:rPr lang="el-GR" sz="1400" b="1" dirty="0">
                <a:latin typeface="Arial" panose="020B0604020202020204" pitchFamily="34" charset="0"/>
                <a:cs typeface="Arial" panose="020B0604020202020204" pitchFamily="34" charset="0"/>
              </a:rPr>
              <a:t>σεξουαλικό κίνητρο</a:t>
            </a:r>
            <a:r>
              <a:rPr lang="el-GR" sz="1400" dirty="0">
                <a:latin typeface="Arial" panose="020B0604020202020204" pitchFamily="34" charset="0"/>
                <a:cs typeface="Arial" panose="020B0604020202020204" pitchFamily="34" charset="0"/>
              </a:rPr>
              <a:t>, η οποία </a:t>
            </a:r>
            <a:r>
              <a:rPr lang="el-GR" sz="1400" b="1" dirty="0">
                <a:latin typeface="Arial" panose="020B0604020202020204" pitchFamily="34" charset="0"/>
                <a:cs typeface="Arial" panose="020B0604020202020204" pitchFamily="34" charset="0"/>
              </a:rPr>
              <a:t>θεωρείται προσβλητική </a:t>
            </a:r>
            <a:r>
              <a:rPr lang="el-GR" sz="1400" dirty="0">
                <a:latin typeface="Arial" panose="020B0604020202020204" pitchFamily="34" charset="0"/>
                <a:cs typeface="Arial" panose="020B0604020202020204" pitchFamily="34" charset="0"/>
              </a:rPr>
              <a:t>από την/τον </a:t>
            </a:r>
            <a:r>
              <a:rPr lang="el-GR" sz="1400" b="1" dirty="0">
                <a:latin typeface="Arial" panose="020B0604020202020204" pitchFamily="34" charset="0"/>
                <a:cs typeface="Arial" panose="020B0604020202020204" pitchFamily="34" charset="0"/>
              </a:rPr>
              <a:t>αποδέκτη.</a:t>
            </a:r>
            <a:r>
              <a:rPr lang="el-GR" sz="1400" dirty="0">
                <a:latin typeface="Arial" panose="020B0604020202020204" pitchFamily="34" charset="0"/>
                <a:cs typeface="Arial" panose="020B0604020202020204" pitchFamily="34" charset="0"/>
              </a:rPr>
              <a:t> Η σεξουαλική παρενόχληση μπορεί να λάβει χώρα παντού σε φυσικό ή ψηφιακό τόπο (εργασιακό περιβάλλον, χώροι εκπαίδευσης, θρησκευτικής λατρείας, σε οποιοδήποτε τομέα των διαπροσωπικών σχέσεων). </a:t>
            </a:r>
            <a:r>
              <a:rPr lang="el-GR" sz="1400" u="sng" dirty="0">
                <a:latin typeface="Arial" panose="020B0604020202020204" pitchFamily="34" charset="0"/>
                <a:cs typeface="Arial" panose="020B0604020202020204" pitchFamily="34" charset="0"/>
              </a:rPr>
              <a:t>Μην αφήσεις το/η θύτη να πάρει τον έλεγχο, η επιθυμία και η μη-επιθυμία είναι δικαίωμά σου.</a:t>
            </a:r>
          </a:p>
          <a:p>
            <a:pPr marL="0" indent="0" algn="just">
              <a:lnSpc>
                <a:spcPct val="150000"/>
              </a:lnSpc>
              <a:buNone/>
            </a:pPr>
            <a:endParaRPr lang="en-US" sz="1400" dirty="0">
              <a:latin typeface="Arial" panose="020B0604020202020204" pitchFamily="34" charset="0"/>
              <a:cs typeface="Arial" panose="020B0604020202020204" pitchFamily="34" charset="0"/>
            </a:endParaRPr>
          </a:p>
          <a:p>
            <a:pPr marL="0" indent="0" algn="just">
              <a:lnSpc>
                <a:spcPct val="150000"/>
              </a:lnSpc>
              <a:buNone/>
            </a:pPr>
            <a:r>
              <a:rPr lang="el-GR" sz="1400" b="1" dirty="0">
                <a:solidFill>
                  <a:srgbClr val="990066"/>
                </a:solidFill>
                <a:latin typeface="Arial" panose="020B0604020202020204" pitchFamily="34" charset="0"/>
                <a:cs typeface="Arial" panose="020B0604020202020204" pitchFamily="34" charset="0"/>
              </a:rPr>
              <a:t>10. </a:t>
            </a:r>
            <a:r>
              <a:rPr lang="el-GR" sz="1400" b="1" dirty="0" err="1">
                <a:solidFill>
                  <a:srgbClr val="990066"/>
                </a:solidFill>
                <a:latin typeface="Arial" panose="020B0604020202020204" pitchFamily="34" charset="0"/>
                <a:cs typeface="Arial" panose="020B0604020202020204" pitchFamily="34" charset="0"/>
              </a:rPr>
              <a:t>Παρενοχλητική</a:t>
            </a:r>
            <a:r>
              <a:rPr lang="el-GR" sz="1400" b="1" dirty="0">
                <a:solidFill>
                  <a:srgbClr val="990066"/>
                </a:solidFill>
                <a:latin typeface="Arial" panose="020B0604020202020204" pitchFamily="34" charset="0"/>
                <a:cs typeface="Arial" panose="020B0604020202020204" pitchFamily="34" charset="0"/>
              </a:rPr>
              <a:t> παρακολούθηση - </a:t>
            </a:r>
            <a:r>
              <a:rPr lang="en-US" sz="1400" b="1" dirty="0">
                <a:solidFill>
                  <a:srgbClr val="990066"/>
                </a:solidFill>
                <a:latin typeface="Arial" panose="020B0604020202020204" pitchFamily="34" charset="0"/>
                <a:cs typeface="Arial" panose="020B0604020202020204" pitchFamily="34" charset="0"/>
              </a:rPr>
              <a:t>stalking</a:t>
            </a:r>
            <a:r>
              <a:rPr lang="el-GR" sz="1400" b="1" dirty="0">
                <a:solidFill>
                  <a:srgbClr val="990066"/>
                </a:solidFill>
                <a:latin typeface="Arial" panose="020B0604020202020204" pitchFamily="34" charset="0"/>
                <a:cs typeface="Arial" panose="020B0604020202020204" pitchFamily="34" charset="0"/>
              </a:rPr>
              <a:t> (στο φυσικό και ψηφιακό κόσμο)</a:t>
            </a:r>
          </a:p>
          <a:p>
            <a:pPr marL="0" indent="0" algn="just">
              <a:lnSpc>
                <a:spcPct val="150000"/>
              </a:lnSpc>
              <a:buNone/>
            </a:pPr>
            <a:r>
              <a:rPr lang="el-GR" sz="1400" b="1" dirty="0">
                <a:latin typeface="Arial" panose="020B0604020202020204" pitchFamily="34" charset="0"/>
                <a:cs typeface="Arial" panose="020B0604020202020204" pitchFamily="34" charset="0"/>
              </a:rPr>
              <a:t>Ανεπιθύμητες, σκόπιμες, επαναλαμβανόμενες </a:t>
            </a:r>
            <a:r>
              <a:rPr lang="el-GR" sz="1400" dirty="0">
                <a:latin typeface="Arial" panose="020B0604020202020204" pitchFamily="34" charset="0"/>
                <a:cs typeface="Arial" panose="020B0604020202020204" pitchFamily="34" charset="0"/>
              </a:rPr>
              <a:t>και </a:t>
            </a:r>
            <a:r>
              <a:rPr lang="el-GR" sz="1400" b="1" dirty="0">
                <a:latin typeface="Arial" panose="020B0604020202020204" pitchFamily="34" charset="0"/>
                <a:cs typeface="Arial" panose="020B0604020202020204" pitchFamily="34" charset="0"/>
              </a:rPr>
              <a:t>επίμονες </a:t>
            </a:r>
            <a:r>
              <a:rPr lang="el-GR" sz="1400" b="1" dirty="0" err="1">
                <a:latin typeface="Arial" panose="020B0604020202020204" pitchFamily="34" charset="0"/>
                <a:cs typeface="Arial" panose="020B0604020202020204" pitchFamily="34" charset="0"/>
              </a:rPr>
              <a:t>παρενοχλητικές</a:t>
            </a:r>
            <a:r>
              <a:rPr lang="el-GR" sz="1400" b="1" dirty="0">
                <a:latin typeface="Arial" panose="020B0604020202020204" pitchFamily="34" charset="0"/>
                <a:cs typeface="Arial" panose="020B0604020202020204" pitchFamily="34" charset="0"/>
              </a:rPr>
              <a:t> συμπεριφορές </a:t>
            </a:r>
            <a:r>
              <a:rPr lang="el-GR" sz="1400" dirty="0">
                <a:latin typeface="Arial" panose="020B0604020202020204" pitchFamily="34" charset="0"/>
                <a:cs typeface="Arial" panose="020B0604020202020204" pitchFamily="34" charset="0"/>
              </a:rPr>
              <a:t>και πράξεις παρακολούθησης, που προκαλούν φόβο, τρόμο ή ανησυχία στο </a:t>
            </a:r>
            <a:r>
              <a:rPr lang="el-GR" sz="1400" dirty="0" err="1">
                <a:latin typeface="Arial" panose="020B0604020202020204" pitchFamily="34" charset="0"/>
                <a:cs typeface="Arial" panose="020B0604020202020204" pitchFamily="34" charset="0"/>
              </a:rPr>
              <a:t>παρενοχλούμενο</a:t>
            </a:r>
            <a:r>
              <a:rPr lang="el-GR" sz="1400" dirty="0">
                <a:latin typeface="Arial" panose="020B0604020202020204" pitchFamily="34" charset="0"/>
                <a:cs typeface="Arial" panose="020B0604020202020204" pitchFamily="34" charset="0"/>
              </a:rPr>
              <a:t> άτομο. Οι συμπεριφορές αυτές εκδηλώνονται άλλες φορές άμεσα και άλλες έμμεσα, στο φυσικό ή ψηφιακό κόσμο. Μπορεί να περιλαμβάνουν: επίμονα τηλεφωνήματα, μηνύματα, </a:t>
            </a:r>
            <a:r>
              <a:rPr lang="el-GR" sz="1400" dirty="0" err="1">
                <a:latin typeface="Arial" panose="020B0604020202020204" pitchFamily="34" charset="0"/>
                <a:cs typeface="Arial" panose="020B0604020202020204" pitchFamily="34" charset="0"/>
              </a:rPr>
              <a:t>emails</a:t>
            </a:r>
            <a:r>
              <a:rPr lang="el-GR" sz="1400" dirty="0">
                <a:latin typeface="Arial" panose="020B0604020202020204" pitchFamily="34" charset="0"/>
                <a:cs typeface="Arial" panose="020B0604020202020204" pitchFamily="34" charset="0"/>
              </a:rPr>
              <a:t>, παρακολούθηση ή/και εισβολή στο οικογενειακό, κοινωνικό ή εργασιακό περιβάλλον, προσέγγιση οικείων προσώπων, ψευδείς κατηγορίες, απειλές, εκδικητική πορνογραφία και μια σειρά άλλων </a:t>
            </a:r>
            <a:r>
              <a:rPr lang="el-GR" sz="1400" dirty="0" err="1">
                <a:latin typeface="Arial" panose="020B0604020202020204" pitchFamily="34" charset="0"/>
                <a:cs typeface="Arial" panose="020B0604020202020204" pitchFamily="34" charset="0"/>
              </a:rPr>
              <a:t>παραβιαστικών</a:t>
            </a:r>
            <a:r>
              <a:rPr lang="el-GR" sz="1400" dirty="0">
                <a:latin typeface="Arial" panose="020B0604020202020204" pitchFamily="34" charset="0"/>
                <a:cs typeface="Arial" panose="020B0604020202020204" pitchFamily="34" charset="0"/>
              </a:rPr>
              <a:t> συμπεριφορών. </a:t>
            </a:r>
          </a:p>
        </p:txBody>
      </p:sp>
    </p:spTree>
    <p:extLst>
      <p:ext uri="{BB962C8B-B14F-4D97-AF65-F5344CB8AC3E}">
        <p14:creationId xmlns:p14="http://schemas.microsoft.com/office/powerpoint/2010/main" val="194044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DBC9B9-B66C-F469-DD5A-3D33C2D78B42}"/>
              </a:ext>
            </a:extLst>
          </p:cNvPr>
          <p:cNvSpPr>
            <a:spLocks noGrp="1"/>
          </p:cNvSpPr>
          <p:nvPr>
            <p:ph type="title"/>
          </p:nvPr>
        </p:nvSpPr>
        <p:spPr/>
        <p:txBody>
          <a:bodyPr>
            <a:normAutofit/>
          </a:bodyPr>
          <a:lstStyle/>
          <a:p>
            <a:r>
              <a:rPr lang="el-GR" dirty="0">
                <a:solidFill>
                  <a:schemeClr val="tx1"/>
                </a:solidFill>
                <a:latin typeface="Arial" panose="020B0604020202020204" pitchFamily="34" charset="0"/>
                <a:cs typeface="Arial" panose="020B0604020202020204" pitchFamily="34" charset="0"/>
              </a:rPr>
              <a:t>Ήξερες ότι…</a:t>
            </a:r>
            <a:endParaRPr lang="en-US" dirty="0">
              <a:solidFill>
                <a:schemeClr val="tx1"/>
              </a:solidFill>
              <a:latin typeface="Arial" panose="020B0604020202020204" pitchFamily="34" charset="0"/>
              <a:cs typeface="Arial" panose="020B0604020202020204" pitchFamily="34" charset="0"/>
            </a:endParaRPr>
          </a:p>
        </p:txBody>
      </p:sp>
      <p:sp>
        <p:nvSpPr>
          <p:cNvPr id="4" name="Θέση αριθμού διαφάνειας 3">
            <a:extLst>
              <a:ext uri="{FF2B5EF4-FFF2-40B4-BE49-F238E27FC236}">
                <a16:creationId xmlns:a16="http://schemas.microsoft.com/office/drawing/2014/main" id="{46ACEF39-54C5-B6B1-030D-BBBEFD8CDBA3}"/>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11" name="Ελεύθερη σχεδίαση: Σχήμα 10">
            <a:extLst>
              <a:ext uri="{FF2B5EF4-FFF2-40B4-BE49-F238E27FC236}">
                <a16:creationId xmlns:a16="http://schemas.microsoft.com/office/drawing/2014/main" id="{31253DCD-BE40-8E07-47FA-F323C4920B44}"/>
              </a:ext>
            </a:extLst>
          </p:cNvPr>
          <p:cNvSpPr/>
          <p:nvPr/>
        </p:nvSpPr>
        <p:spPr>
          <a:xfrm>
            <a:off x="267864" y="3471770"/>
            <a:ext cx="3332737" cy="1337889"/>
          </a:xfrm>
          <a:custGeom>
            <a:avLst/>
            <a:gdLst>
              <a:gd name="connsiteX0" fmla="*/ 0 w 2359283"/>
              <a:gd name="connsiteY0" fmla="*/ 152828 h 1528280"/>
              <a:gd name="connsiteX1" fmla="*/ 152828 w 2359283"/>
              <a:gd name="connsiteY1" fmla="*/ 0 h 1528280"/>
              <a:gd name="connsiteX2" fmla="*/ 2206455 w 2359283"/>
              <a:gd name="connsiteY2" fmla="*/ 0 h 1528280"/>
              <a:gd name="connsiteX3" fmla="*/ 2359283 w 2359283"/>
              <a:gd name="connsiteY3" fmla="*/ 152828 h 1528280"/>
              <a:gd name="connsiteX4" fmla="*/ 2359283 w 2359283"/>
              <a:gd name="connsiteY4" fmla="*/ 1375452 h 1528280"/>
              <a:gd name="connsiteX5" fmla="*/ 2206455 w 2359283"/>
              <a:gd name="connsiteY5" fmla="*/ 1528280 h 1528280"/>
              <a:gd name="connsiteX6" fmla="*/ 152828 w 2359283"/>
              <a:gd name="connsiteY6" fmla="*/ 1528280 h 1528280"/>
              <a:gd name="connsiteX7" fmla="*/ 0 w 2359283"/>
              <a:gd name="connsiteY7" fmla="*/ 1375452 h 1528280"/>
              <a:gd name="connsiteX8" fmla="*/ 0 w 2359283"/>
              <a:gd name="connsiteY8" fmla="*/ 152828 h 152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283" h="1528280">
                <a:moveTo>
                  <a:pt x="0" y="152828"/>
                </a:moveTo>
                <a:cubicBezTo>
                  <a:pt x="0" y="68423"/>
                  <a:pt x="68423" y="0"/>
                  <a:pt x="152828" y="0"/>
                </a:cubicBezTo>
                <a:lnTo>
                  <a:pt x="2206455" y="0"/>
                </a:lnTo>
                <a:cubicBezTo>
                  <a:pt x="2290860" y="0"/>
                  <a:pt x="2359283" y="68423"/>
                  <a:pt x="2359283" y="152828"/>
                </a:cubicBezTo>
                <a:lnTo>
                  <a:pt x="2359283" y="1375452"/>
                </a:lnTo>
                <a:cubicBezTo>
                  <a:pt x="2359283" y="1459857"/>
                  <a:pt x="2290860" y="1528280"/>
                  <a:pt x="2206455" y="1528280"/>
                </a:cubicBezTo>
                <a:lnTo>
                  <a:pt x="152828" y="1528280"/>
                </a:lnTo>
                <a:cubicBezTo>
                  <a:pt x="68423" y="1528280"/>
                  <a:pt x="0" y="1459857"/>
                  <a:pt x="0" y="1375452"/>
                </a:cubicBezTo>
                <a:lnTo>
                  <a:pt x="0" y="152828"/>
                </a:lnTo>
                <a:close/>
              </a:path>
            </a:pathLst>
          </a:custGeom>
          <a:solidFill>
            <a:schemeClr val="bg1">
              <a:lumMod val="85000"/>
              <a:alpha val="90000"/>
            </a:schemeClr>
          </a:solidFill>
          <a:ln>
            <a:noFill/>
          </a:ln>
          <a:effectLst>
            <a:outerShdw blurRad="76200" dir="18900000" sy="23000" kx="-1200000" algn="bl" rotWithShape="0">
              <a:prstClr val="black">
                <a:alpha val="2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5646" tIns="67861" rIns="67861" bIns="449931" numCol="1" spcCol="1270" anchor="t" anchorCtr="0">
            <a:noAutofit/>
          </a:bodyPr>
          <a:lstStyle/>
          <a:p>
            <a:pPr marL="0" lvl="1" defTabSz="311150">
              <a:lnSpc>
                <a:spcPct val="90000"/>
              </a:lnSpc>
              <a:spcBef>
                <a:spcPct val="0"/>
              </a:spcBef>
              <a:spcAft>
                <a:spcPct val="15000"/>
              </a:spcAft>
            </a:pPr>
            <a:r>
              <a:rPr lang="el-GR" sz="1600" dirty="0">
                <a:latin typeface="Bahnschrift Light" panose="020B0502040204020203" pitchFamily="34" charset="0"/>
                <a:cs typeface="Calibri" panose="020F0502020204030204" pitchFamily="34" charset="0"/>
              </a:rPr>
              <a:t>ΕΕ</a:t>
            </a:r>
            <a:r>
              <a:rPr lang="en-US" sz="1600" b="1" dirty="0">
                <a:latin typeface="Bahnschrift Light" panose="020B0502040204020203" pitchFamily="34" charset="0"/>
                <a:cs typeface="Calibri" panose="020F0502020204030204" pitchFamily="34" charset="0"/>
              </a:rPr>
              <a:t>:</a:t>
            </a:r>
            <a:r>
              <a:rPr lang="el-GR" sz="1600" b="1" dirty="0">
                <a:latin typeface="Bahnschrift Light" panose="020B0502040204020203" pitchFamily="34" charset="0"/>
                <a:cs typeface="Calibri" panose="020F0502020204030204" pitchFamily="34" charset="0"/>
              </a:rPr>
              <a:t> 31 % </a:t>
            </a:r>
            <a:r>
              <a:rPr lang="el-GR" sz="1600" dirty="0">
                <a:latin typeface="Bahnschrift Light" panose="020B0502040204020203" pitchFamily="34" charset="0"/>
                <a:cs typeface="Calibri" panose="020F0502020204030204" pitchFamily="34" charset="0"/>
              </a:rPr>
              <a:t>των γυναικών έχουν υποστεί μία ή περισσότερες πράξεις </a:t>
            </a:r>
            <a:r>
              <a:rPr lang="el-GR" sz="1600" b="1" dirty="0">
                <a:latin typeface="Bahnschrift Light" panose="020B0502040204020203" pitchFamily="34" charset="0"/>
                <a:cs typeface="Calibri" panose="020F0502020204030204" pitchFamily="34" charset="0"/>
              </a:rPr>
              <a:t>σωματικής βίας </a:t>
            </a:r>
            <a:r>
              <a:rPr lang="el-GR" sz="1600" dirty="0">
                <a:latin typeface="Bahnschrift Light" panose="020B0502040204020203" pitchFamily="34" charset="0"/>
                <a:cs typeface="Calibri" panose="020F0502020204030204" pitchFamily="34" charset="0"/>
              </a:rPr>
              <a:t>από την ηλικία των 15 ετών.</a:t>
            </a:r>
            <a:endParaRPr lang="en-US" sz="1600" dirty="0">
              <a:latin typeface="Bahnschrift Light" panose="020B0502040204020203" pitchFamily="34" charset="0"/>
              <a:cs typeface="Calibri" panose="020F0502020204030204" pitchFamily="34" charset="0"/>
            </a:endParaRPr>
          </a:p>
        </p:txBody>
      </p:sp>
      <p:sp>
        <p:nvSpPr>
          <p:cNvPr id="3" name="Τίτλος 1">
            <a:extLst>
              <a:ext uri="{FF2B5EF4-FFF2-40B4-BE49-F238E27FC236}">
                <a16:creationId xmlns:a16="http://schemas.microsoft.com/office/drawing/2014/main" id="{6706D24E-AFA5-FC63-9ED6-C6A3A37FE82F}"/>
              </a:ext>
            </a:extLst>
          </p:cNvPr>
          <p:cNvSpPr txBox="1">
            <a:spLocks/>
          </p:cNvSpPr>
          <p:nvPr/>
        </p:nvSpPr>
        <p:spPr>
          <a:xfrm>
            <a:off x="2873829" y="5956137"/>
            <a:ext cx="6438122" cy="62691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b="0" kern="1200" cap="none">
                <a:solidFill>
                  <a:schemeClr val="bg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1050" b="1" dirty="0">
                <a:solidFill>
                  <a:schemeClr val="tx1"/>
                </a:solidFill>
                <a:latin typeface="Arial" panose="020B0604020202020204" pitchFamily="34" charset="0"/>
                <a:cs typeface="Arial" panose="020B0604020202020204" pitchFamily="34" charset="0"/>
              </a:rPr>
              <a:t>Πηγές δεδομένων</a:t>
            </a:r>
            <a:r>
              <a:rPr lang="en-US" sz="1050" b="1" dirty="0">
                <a:solidFill>
                  <a:schemeClr val="tx1"/>
                </a:solidFill>
                <a:latin typeface="Arial" panose="020B0604020202020204" pitchFamily="34" charset="0"/>
                <a:cs typeface="Arial" panose="020B0604020202020204" pitchFamily="34" charset="0"/>
              </a:rPr>
              <a:t>:</a:t>
            </a:r>
            <a:r>
              <a:rPr lang="el-GR" sz="1050" b="1" dirty="0">
                <a:solidFill>
                  <a:schemeClr val="tx1"/>
                </a:solidFill>
                <a:latin typeface="Arial" panose="020B0604020202020204" pitchFamily="34" charset="0"/>
                <a:cs typeface="Arial" panose="020B0604020202020204" pitchFamily="34" charset="0"/>
              </a:rPr>
              <a:t> </a:t>
            </a:r>
            <a:r>
              <a:rPr lang="el-GR" sz="1050" dirty="0">
                <a:solidFill>
                  <a:schemeClr val="tx1"/>
                </a:solidFill>
                <a:latin typeface="Arial" panose="020B0604020202020204" pitchFamily="34" charset="0"/>
                <a:cs typeface="Arial" panose="020B0604020202020204" pitchFamily="34" charset="0"/>
              </a:rPr>
              <a:t>Οργανισμός Θεμελιωδών </a:t>
            </a:r>
            <a:r>
              <a:rPr lang="el-GR" sz="1050" dirty="0" err="1">
                <a:solidFill>
                  <a:schemeClr val="tx1"/>
                </a:solidFill>
                <a:latin typeface="Arial" panose="020B0604020202020204" pitchFamily="34" charset="0"/>
                <a:cs typeface="Arial" panose="020B0604020202020204" pitchFamily="34" charset="0"/>
              </a:rPr>
              <a:t>Δικαιώματων</a:t>
            </a:r>
            <a:r>
              <a:rPr lang="el-GR" sz="1050" dirty="0">
                <a:solidFill>
                  <a:schemeClr val="tx1"/>
                </a:solidFill>
                <a:latin typeface="Arial" panose="020B0604020202020204" pitchFamily="34" charset="0"/>
                <a:cs typeface="Arial" panose="020B0604020202020204" pitchFamily="34" charset="0"/>
              </a:rPr>
              <a:t> Ε.Ε. (</a:t>
            </a:r>
            <a:r>
              <a:rPr lang="en-US" sz="1050" dirty="0">
                <a:solidFill>
                  <a:schemeClr val="tx1"/>
                </a:solidFill>
                <a:latin typeface="Arial" panose="020B0604020202020204" pitchFamily="34" charset="0"/>
                <a:cs typeface="Arial" panose="020B0604020202020204" pitchFamily="34" charset="0"/>
              </a:rPr>
              <a:t>FRA</a:t>
            </a:r>
            <a:r>
              <a:rPr lang="el-GR" sz="1050" dirty="0">
                <a:solidFill>
                  <a:schemeClr val="tx1"/>
                </a:solidFill>
                <a:latin typeface="Arial" panose="020B0604020202020204" pitchFamily="34" charset="0"/>
                <a:cs typeface="Arial" panose="020B0604020202020204" pitchFamily="34" charset="0"/>
              </a:rPr>
              <a:t>)</a:t>
            </a:r>
            <a:r>
              <a:rPr lang="en-US" sz="1050" dirty="0">
                <a:solidFill>
                  <a:schemeClr val="tx1"/>
                </a:solidFill>
                <a:latin typeface="Arial" panose="020B0604020202020204" pitchFamily="34" charset="0"/>
                <a:cs typeface="Arial" panose="020B0604020202020204" pitchFamily="34" charset="0"/>
              </a:rPr>
              <a:t>, </a:t>
            </a:r>
            <a:r>
              <a:rPr lang="en-US" sz="1050" i="1" dirty="0">
                <a:solidFill>
                  <a:schemeClr val="tx1"/>
                </a:solidFill>
                <a:latin typeface="Arial" panose="020B0604020202020204" pitchFamily="34" charset="0"/>
                <a:cs typeface="Arial" panose="020B0604020202020204" pitchFamily="34" charset="0"/>
              </a:rPr>
              <a:t>Violence against women – an EU wide survey </a:t>
            </a:r>
            <a:r>
              <a:rPr lang="en-US" sz="1050" dirty="0">
                <a:solidFill>
                  <a:schemeClr val="tx1"/>
                </a:solidFill>
                <a:latin typeface="Arial" panose="020B0604020202020204" pitchFamily="34" charset="0"/>
                <a:cs typeface="Arial" panose="020B0604020202020204" pitchFamily="34" charset="0"/>
              </a:rPr>
              <a:t>(2014) &amp; </a:t>
            </a:r>
            <a:r>
              <a:rPr lang="el-GR" sz="1050" dirty="0" err="1">
                <a:solidFill>
                  <a:schemeClr val="tx1"/>
                </a:solidFill>
                <a:latin typeface="Arial" panose="020B0604020202020204" pitchFamily="34" charset="0"/>
                <a:cs typeface="Arial" panose="020B0604020202020204" pitchFamily="34" charset="0"/>
              </a:rPr>
              <a:t>Ευρωπαικη</a:t>
            </a:r>
            <a:r>
              <a:rPr lang="el-GR" sz="1050" dirty="0">
                <a:solidFill>
                  <a:schemeClr val="tx1"/>
                </a:solidFill>
                <a:latin typeface="Arial" panose="020B0604020202020204" pitchFamily="34" charset="0"/>
                <a:cs typeface="Arial" panose="020B0604020202020204" pitchFamily="34" charset="0"/>
              </a:rPr>
              <a:t> Στατιστική Αρχή, </a:t>
            </a:r>
            <a:r>
              <a:rPr lang="en-US" sz="1050" i="1" dirty="0">
                <a:solidFill>
                  <a:schemeClr val="tx1"/>
                </a:solidFill>
                <a:latin typeface="Arial" panose="020B0604020202020204" pitchFamily="34" charset="0"/>
                <a:cs typeface="Arial" panose="020B0604020202020204" pitchFamily="34" charset="0"/>
              </a:rPr>
              <a:t>Trafficking in human beings</a:t>
            </a:r>
            <a:r>
              <a:rPr lang="en-US" sz="1050" dirty="0">
                <a:solidFill>
                  <a:schemeClr val="tx1"/>
                </a:solidFill>
                <a:latin typeface="Arial" panose="020B0604020202020204" pitchFamily="34" charset="0"/>
                <a:cs typeface="Arial" panose="020B0604020202020204" pitchFamily="34" charset="0"/>
              </a:rPr>
              <a:t>, 2015 </a:t>
            </a:r>
          </a:p>
        </p:txBody>
      </p:sp>
      <p:sp>
        <p:nvSpPr>
          <p:cNvPr id="7" name="Ελεύθερη σχεδίαση: Σχήμα 6">
            <a:extLst>
              <a:ext uri="{FF2B5EF4-FFF2-40B4-BE49-F238E27FC236}">
                <a16:creationId xmlns:a16="http://schemas.microsoft.com/office/drawing/2014/main" id="{03B94C81-A613-227B-CD8B-9F95EDDD4353}"/>
              </a:ext>
            </a:extLst>
          </p:cNvPr>
          <p:cNvSpPr/>
          <p:nvPr/>
        </p:nvSpPr>
        <p:spPr>
          <a:xfrm>
            <a:off x="276702" y="1379397"/>
            <a:ext cx="3332737" cy="1337889"/>
          </a:xfrm>
          <a:custGeom>
            <a:avLst/>
            <a:gdLst>
              <a:gd name="connsiteX0" fmla="*/ 0 w 2359283"/>
              <a:gd name="connsiteY0" fmla="*/ 152828 h 1528280"/>
              <a:gd name="connsiteX1" fmla="*/ 152828 w 2359283"/>
              <a:gd name="connsiteY1" fmla="*/ 0 h 1528280"/>
              <a:gd name="connsiteX2" fmla="*/ 2206455 w 2359283"/>
              <a:gd name="connsiteY2" fmla="*/ 0 h 1528280"/>
              <a:gd name="connsiteX3" fmla="*/ 2359283 w 2359283"/>
              <a:gd name="connsiteY3" fmla="*/ 152828 h 1528280"/>
              <a:gd name="connsiteX4" fmla="*/ 2359283 w 2359283"/>
              <a:gd name="connsiteY4" fmla="*/ 1375452 h 1528280"/>
              <a:gd name="connsiteX5" fmla="*/ 2206455 w 2359283"/>
              <a:gd name="connsiteY5" fmla="*/ 1528280 h 1528280"/>
              <a:gd name="connsiteX6" fmla="*/ 152828 w 2359283"/>
              <a:gd name="connsiteY6" fmla="*/ 1528280 h 1528280"/>
              <a:gd name="connsiteX7" fmla="*/ 0 w 2359283"/>
              <a:gd name="connsiteY7" fmla="*/ 1375452 h 1528280"/>
              <a:gd name="connsiteX8" fmla="*/ 0 w 2359283"/>
              <a:gd name="connsiteY8" fmla="*/ 152828 h 152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283" h="1528280">
                <a:moveTo>
                  <a:pt x="0" y="152828"/>
                </a:moveTo>
                <a:cubicBezTo>
                  <a:pt x="0" y="68423"/>
                  <a:pt x="68423" y="0"/>
                  <a:pt x="152828" y="0"/>
                </a:cubicBezTo>
                <a:lnTo>
                  <a:pt x="2206455" y="0"/>
                </a:lnTo>
                <a:cubicBezTo>
                  <a:pt x="2290860" y="0"/>
                  <a:pt x="2359283" y="68423"/>
                  <a:pt x="2359283" y="152828"/>
                </a:cubicBezTo>
                <a:lnTo>
                  <a:pt x="2359283" y="1375452"/>
                </a:lnTo>
                <a:cubicBezTo>
                  <a:pt x="2359283" y="1459857"/>
                  <a:pt x="2290860" y="1528280"/>
                  <a:pt x="2206455" y="1528280"/>
                </a:cubicBezTo>
                <a:lnTo>
                  <a:pt x="152828" y="1528280"/>
                </a:lnTo>
                <a:cubicBezTo>
                  <a:pt x="68423" y="1528280"/>
                  <a:pt x="0" y="1459857"/>
                  <a:pt x="0" y="1375452"/>
                </a:cubicBezTo>
                <a:lnTo>
                  <a:pt x="0" y="152828"/>
                </a:lnTo>
                <a:close/>
              </a:path>
            </a:pathLst>
          </a:custGeom>
          <a:solidFill>
            <a:schemeClr val="bg1">
              <a:lumMod val="85000"/>
              <a:alpha val="90000"/>
            </a:schemeClr>
          </a:solidFill>
          <a:ln>
            <a:noFill/>
          </a:ln>
          <a:effectLst>
            <a:outerShdw blurRad="76200" dir="18900000" sy="23000" kx="-1200000" algn="bl" rotWithShape="0">
              <a:prstClr val="black">
                <a:alpha val="2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5646" tIns="67861" rIns="67861" bIns="449931" numCol="1" spcCol="1270" anchor="t" anchorCtr="0">
            <a:noAutofit/>
          </a:bodyPr>
          <a:lstStyle/>
          <a:p>
            <a:pPr marL="0" lvl="1" defTabSz="311150">
              <a:lnSpc>
                <a:spcPct val="90000"/>
              </a:lnSpc>
              <a:spcBef>
                <a:spcPct val="0"/>
              </a:spcBef>
              <a:spcAft>
                <a:spcPct val="15000"/>
              </a:spcAft>
            </a:pPr>
            <a:r>
              <a:rPr lang="el-GR" sz="1600" dirty="0">
                <a:latin typeface="Bahnschrift Light" panose="020B0502040204020203" pitchFamily="34" charset="0"/>
                <a:cs typeface="Calibri" panose="020F0502020204030204" pitchFamily="34" charset="0"/>
              </a:rPr>
              <a:t>ΕΕ: Το </a:t>
            </a:r>
            <a:r>
              <a:rPr lang="el-GR" sz="1600" b="1" dirty="0">
                <a:latin typeface="Bahnschrift Light" panose="020B0502040204020203" pitchFamily="34" charset="0"/>
                <a:cs typeface="Calibri" panose="020F0502020204030204" pitchFamily="34" charset="0"/>
              </a:rPr>
              <a:t>43% </a:t>
            </a:r>
            <a:r>
              <a:rPr lang="el-GR" sz="1600" dirty="0">
                <a:latin typeface="Bahnschrift Light" panose="020B0502040204020203" pitchFamily="34" charset="0"/>
                <a:cs typeface="Calibri" panose="020F0502020204030204" pitchFamily="34" charset="0"/>
              </a:rPr>
              <a:t>των γυναικών έχουν υποστεί κάποια μορφή </a:t>
            </a:r>
            <a:r>
              <a:rPr lang="el-GR" sz="1600" b="1" dirty="0">
                <a:latin typeface="Bahnschrift Light" panose="020B0502040204020203" pitchFamily="34" charset="0"/>
                <a:cs typeface="Calibri" panose="020F0502020204030204" pitchFamily="34" charset="0"/>
              </a:rPr>
              <a:t>ψυχολογικής βίας </a:t>
            </a:r>
            <a:r>
              <a:rPr lang="el-GR" sz="1600" dirty="0">
                <a:latin typeface="Bahnschrift Light" panose="020B0502040204020203" pitchFamily="34" charset="0"/>
                <a:cs typeface="Calibri" panose="020F0502020204030204" pitchFamily="34" charset="0"/>
              </a:rPr>
              <a:t>από οικείο ή σύντροφο.</a:t>
            </a:r>
          </a:p>
        </p:txBody>
      </p:sp>
      <p:sp>
        <p:nvSpPr>
          <p:cNvPr id="8" name="Ελεύθερη σχεδίαση: Σχήμα 7">
            <a:extLst>
              <a:ext uri="{FF2B5EF4-FFF2-40B4-BE49-F238E27FC236}">
                <a16:creationId xmlns:a16="http://schemas.microsoft.com/office/drawing/2014/main" id="{678468CC-467D-7185-09F2-A29EFFD83BB9}"/>
              </a:ext>
            </a:extLst>
          </p:cNvPr>
          <p:cNvSpPr/>
          <p:nvPr/>
        </p:nvSpPr>
        <p:spPr>
          <a:xfrm>
            <a:off x="7862700" y="4811625"/>
            <a:ext cx="2898501" cy="1144512"/>
          </a:xfrm>
          <a:custGeom>
            <a:avLst/>
            <a:gdLst>
              <a:gd name="connsiteX0" fmla="*/ 0 w 2359283"/>
              <a:gd name="connsiteY0" fmla="*/ 152828 h 1528280"/>
              <a:gd name="connsiteX1" fmla="*/ 152828 w 2359283"/>
              <a:gd name="connsiteY1" fmla="*/ 0 h 1528280"/>
              <a:gd name="connsiteX2" fmla="*/ 2206455 w 2359283"/>
              <a:gd name="connsiteY2" fmla="*/ 0 h 1528280"/>
              <a:gd name="connsiteX3" fmla="*/ 2359283 w 2359283"/>
              <a:gd name="connsiteY3" fmla="*/ 152828 h 1528280"/>
              <a:gd name="connsiteX4" fmla="*/ 2359283 w 2359283"/>
              <a:gd name="connsiteY4" fmla="*/ 1375452 h 1528280"/>
              <a:gd name="connsiteX5" fmla="*/ 2206455 w 2359283"/>
              <a:gd name="connsiteY5" fmla="*/ 1528280 h 1528280"/>
              <a:gd name="connsiteX6" fmla="*/ 152828 w 2359283"/>
              <a:gd name="connsiteY6" fmla="*/ 1528280 h 1528280"/>
              <a:gd name="connsiteX7" fmla="*/ 0 w 2359283"/>
              <a:gd name="connsiteY7" fmla="*/ 1375452 h 1528280"/>
              <a:gd name="connsiteX8" fmla="*/ 0 w 2359283"/>
              <a:gd name="connsiteY8" fmla="*/ 152828 h 152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283" h="1528280">
                <a:moveTo>
                  <a:pt x="0" y="152828"/>
                </a:moveTo>
                <a:cubicBezTo>
                  <a:pt x="0" y="68423"/>
                  <a:pt x="68423" y="0"/>
                  <a:pt x="152828" y="0"/>
                </a:cubicBezTo>
                <a:lnTo>
                  <a:pt x="2206455" y="0"/>
                </a:lnTo>
                <a:cubicBezTo>
                  <a:pt x="2290860" y="0"/>
                  <a:pt x="2359283" y="68423"/>
                  <a:pt x="2359283" y="152828"/>
                </a:cubicBezTo>
                <a:lnTo>
                  <a:pt x="2359283" y="1375452"/>
                </a:lnTo>
                <a:cubicBezTo>
                  <a:pt x="2359283" y="1459857"/>
                  <a:pt x="2290860" y="1528280"/>
                  <a:pt x="2206455" y="1528280"/>
                </a:cubicBezTo>
                <a:lnTo>
                  <a:pt x="152828" y="1528280"/>
                </a:lnTo>
                <a:cubicBezTo>
                  <a:pt x="68423" y="1528280"/>
                  <a:pt x="0" y="1459857"/>
                  <a:pt x="0" y="1375452"/>
                </a:cubicBezTo>
                <a:lnTo>
                  <a:pt x="0" y="152828"/>
                </a:lnTo>
                <a:close/>
              </a:path>
            </a:pathLst>
          </a:custGeom>
          <a:solidFill>
            <a:schemeClr val="bg1">
              <a:lumMod val="85000"/>
              <a:alpha val="90000"/>
            </a:schemeClr>
          </a:solidFill>
          <a:ln>
            <a:noFill/>
          </a:ln>
          <a:effectLst>
            <a:outerShdw blurRad="76200" dir="18900000" sy="23000" kx="-1200000" algn="bl" rotWithShape="0">
              <a:prstClr val="black">
                <a:alpha val="2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5646" tIns="67861" rIns="67861" bIns="449931" numCol="1" spcCol="1270" anchor="t" anchorCtr="0">
            <a:noAutofit/>
          </a:bodyPr>
          <a:lstStyle/>
          <a:p>
            <a:pPr marL="0" lvl="1" defTabSz="311150">
              <a:lnSpc>
                <a:spcPct val="90000"/>
              </a:lnSpc>
              <a:spcBef>
                <a:spcPct val="0"/>
              </a:spcBef>
              <a:spcAft>
                <a:spcPct val="15000"/>
              </a:spcAft>
            </a:pPr>
            <a:r>
              <a:rPr lang="el-GR" sz="1600" dirty="0">
                <a:latin typeface="Bahnschrift Light" panose="020B0502040204020203" pitchFamily="34" charset="0"/>
                <a:cs typeface="Calibri" panose="020F0502020204030204" pitchFamily="34" charset="0"/>
              </a:rPr>
              <a:t>ΕΕ: </a:t>
            </a:r>
            <a:r>
              <a:rPr lang="el-GR" sz="1600" b="1" dirty="0">
                <a:latin typeface="Bahnschrift Light" panose="020B0502040204020203" pitchFamily="34" charset="0"/>
                <a:cs typeface="Calibri" panose="020F0502020204030204" pitchFamily="34" charset="0"/>
              </a:rPr>
              <a:t>1 στις 20 </a:t>
            </a:r>
            <a:r>
              <a:rPr lang="el-GR" sz="1600" dirty="0">
                <a:latin typeface="Bahnschrift Light" panose="020B0502040204020203" pitchFamily="34" charset="0"/>
                <a:cs typeface="Calibri" panose="020F0502020204030204" pitchFamily="34" charset="0"/>
              </a:rPr>
              <a:t>γυναίκες άνω των 15 ετών (5%) έχει </a:t>
            </a:r>
            <a:r>
              <a:rPr lang="el-GR" sz="1600" b="1" dirty="0">
                <a:latin typeface="Bahnschrift Light" panose="020B0502040204020203" pitchFamily="34" charset="0"/>
                <a:cs typeface="Calibri" panose="020F0502020204030204" pitchFamily="34" charset="0"/>
              </a:rPr>
              <a:t>βιαστεί</a:t>
            </a:r>
          </a:p>
        </p:txBody>
      </p:sp>
      <p:sp>
        <p:nvSpPr>
          <p:cNvPr id="19" name="Ελεύθερη σχεδίαση: Σχήμα 18">
            <a:extLst>
              <a:ext uri="{FF2B5EF4-FFF2-40B4-BE49-F238E27FC236}">
                <a16:creationId xmlns:a16="http://schemas.microsoft.com/office/drawing/2014/main" id="{2F98D2D5-2E08-3AB0-8166-D3299B172447}"/>
              </a:ext>
            </a:extLst>
          </p:cNvPr>
          <p:cNvSpPr/>
          <p:nvPr/>
        </p:nvSpPr>
        <p:spPr>
          <a:xfrm>
            <a:off x="8438537" y="2943604"/>
            <a:ext cx="3332737" cy="1337889"/>
          </a:xfrm>
          <a:custGeom>
            <a:avLst/>
            <a:gdLst>
              <a:gd name="connsiteX0" fmla="*/ 0 w 2359283"/>
              <a:gd name="connsiteY0" fmla="*/ 152828 h 1528280"/>
              <a:gd name="connsiteX1" fmla="*/ 152828 w 2359283"/>
              <a:gd name="connsiteY1" fmla="*/ 0 h 1528280"/>
              <a:gd name="connsiteX2" fmla="*/ 2206455 w 2359283"/>
              <a:gd name="connsiteY2" fmla="*/ 0 h 1528280"/>
              <a:gd name="connsiteX3" fmla="*/ 2359283 w 2359283"/>
              <a:gd name="connsiteY3" fmla="*/ 152828 h 1528280"/>
              <a:gd name="connsiteX4" fmla="*/ 2359283 w 2359283"/>
              <a:gd name="connsiteY4" fmla="*/ 1375452 h 1528280"/>
              <a:gd name="connsiteX5" fmla="*/ 2206455 w 2359283"/>
              <a:gd name="connsiteY5" fmla="*/ 1528280 h 1528280"/>
              <a:gd name="connsiteX6" fmla="*/ 152828 w 2359283"/>
              <a:gd name="connsiteY6" fmla="*/ 1528280 h 1528280"/>
              <a:gd name="connsiteX7" fmla="*/ 0 w 2359283"/>
              <a:gd name="connsiteY7" fmla="*/ 1375452 h 1528280"/>
              <a:gd name="connsiteX8" fmla="*/ 0 w 2359283"/>
              <a:gd name="connsiteY8" fmla="*/ 152828 h 152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283" h="1528280">
                <a:moveTo>
                  <a:pt x="0" y="152828"/>
                </a:moveTo>
                <a:cubicBezTo>
                  <a:pt x="0" y="68423"/>
                  <a:pt x="68423" y="0"/>
                  <a:pt x="152828" y="0"/>
                </a:cubicBezTo>
                <a:lnTo>
                  <a:pt x="2206455" y="0"/>
                </a:lnTo>
                <a:cubicBezTo>
                  <a:pt x="2290860" y="0"/>
                  <a:pt x="2359283" y="68423"/>
                  <a:pt x="2359283" y="152828"/>
                </a:cubicBezTo>
                <a:lnTo>
                  <a:pt x="2359283" y="1375452"/>
                </a:lnTo>
                <a:cubicBezTo>
                  <a:pt x="2359283" y="1459857"/>
                  <a:pt x="2290860" y="1528280"/>
                  <a:pt x="2206455" y="1528280"/>
                </a:cubicBezTo>
                <a:lnTo>
                  <a:pt x="152828" y="1528280"/>
                </a:lnTo>
                <a:cubicBezTo>
                  <a:pt x="68423" y="1528280"/>
                  <a:pt x="0" y="1459857"/>
                  <a:pt x="0" y="1375452"/>
                </a:cubicBezTo>
                <a:lnTo>
                  <a:pt x="0" y="152828"/>
                </a:lnTo>
                <a:close/>
              </a:path>
            </a:pathLst>
          </a:custGeom>
          <a:solidFill>
            <a:schemeClr val="bg1">
              <a:lumMod val="85000"/>
              <a:alpha val="90000"/>
            </a:schemeClr>
          </a:solidFill>
          <a:ln>
            <a:noFill/>
          </a:ln>
          <a:effectLst>
            <a:outerShdw blurRad="76200" dir="18900000" sy="23000" kx="-1200000" algn="bl" rotWithShape="0">
              <a:prstClr val="black">
                <a:alpha val="2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5646" tIns="67861" rIns="67861" bIns="449931" numCol="1" spcCol="1270" anchor="t" anchorCtr="0">
            <a:noAutofit/>
          </a:bodyPr>
          <a:lstStyle/>
          <a:p>
            <a:pPr marL="0" lvl="1" defTabSz="311150">
              <a:lnSpc>
                <a:spcPct val="90000"/>
              </a:lnSpc>
              <a:spcBef>
                <a:spcPct val="0"/>
              </a:spcBef>
              <a:spcAft>
                <a:spcPct val="15000"/>
              </a:spcAft>
            </a:pPr>
            <a:r>
              <a:rPr lang="el-GR" sz="1600" dirty="0">
                <a:latin typeface="Bahnschrift Light" panose="020B0502040204020203" pitchFamily="34" charset="0"/>
                <a:cs typeface="Calibri" panose="020F0502020204030204" pitchFamily="34" charset="0"/>
              </a:rPr>
              <a:t>ΕΕ: </a:t>
            </a:r>
            <a:r>
              <a:rPr lang="el-GR" sz="1600" b="1" dirty="0">
                <a:latin typeface="Bahnschrift Light" panose="020B0502040204020203" pitchFamily="34" charset="0"/>
                <a:cs typeface="Calibri" panose="020F0502020204030204" pitchFamily="34" charset="0"/>
              </a:rPr>
              <a:t>1 στις 8 </a:t>
            </a:r>
            <a:r>
              <a:rPr lang="el-GR" sz="1600" dirty="0">
                <a:latin typeface="Bahnschrift Light" panose="020B0502040204020203" pitchFamily="34" charset="0"/>
                <a:cs typeface="Calibri" panose="020F0502020204030204" pitchFamily="34" charset="0"/>
              </a:rPr>
              <a:t>γυναίκες έχει υποστεί </a:t>
            </a:r>
            <a:r>
              <a:rPr lang="el-GR" sz="1600" b="1" dirty="0">
                <a:latin typeface="Bahnschrift Light" panose="020B0502040204020203" pitchFamily="34" charset="0"/>
                <a:cs typeface="Calibri" panose="020F0502020204030204" pitchFamily="34" charset="0"/>
              </a:rPr>
              <a:t>οικονομική βία </a:t>
            </a:r>
            <a:r>
              <a:rPr lang="el-GR" sz="1600" dirty="0">
                <a:latin typeface="Bahnschrift Light" panose="020B0502040204020203" pitchFamily="34" charset="0"/>
                <a:cs typeface="Calibri" panose="020F0502020204030204" pitchFamily="34" charset="0"/>
              </a:rPr>
              <a:t>από τον σύντροφό της</a:t>
            </a:r>
          </a:p>
          <a:p>
            <a:pPr marL="0" lvl="1" defTabSz="311150">
              <a:lnSpc>
                <a:spcPct val="90000"/>
              </a:lnSpc>
              <a:spcBef>
                <a:spcPct val="0"/>
              </a:spcBef>
              <a:spcAft>
                <a:spcPct val="15000"/>
              </a:spcAft>
            </a:pPr>
            <a:endParaRPr lang="en-US" sz="1600" dirty="0">
              <a:latin typeface="Bahnschrift Light" panose="020B0502040204020203" pitchFamily="34" charset="0"/>
              <a:cs typeface="Calibri" panose="020F0502020204030204" pitchFamily="34" charset="0"/>
            </a:endParaRPr>
          </a:p>
        </p:txBody>
      </p:sp>
      <p:sp>
        <p:nvSpPr>
          <p:cNvPr id="20" name="Ελεύθερη σχεδίαση: Σχήμα 19">
            <a:extLst>
              <a:ext uri="{FF2B5EF4-FFF2-40B4-BE49-F238E27FC236}">
                <a16:creationId xmlns:a16="http://schemas.microsoft.com/office/drawing/2014/main" id="{60A0A696-CE03-F2C8-EB2A-1B189F1B784C}"/>
              </a:ext>
            </a:extLst>
          </p:cNvPr>
          <p:cNvSpPr/>
          <p:nvPr/>
        </p:nvSpPr>
        <p:spPr>
          <a:xfrm>
            <a:off x="4136848" y="4281493"/>
            <a:ext cx="3189605" cy="1200808"/>
          </a:xfrm>
          <a:custGeom>
            <a:avLst/>
            <a:gdLst>
              <a:gd name="connsiteX0" fmla="*/ 0 w 2359283"/>
              <a:gd name="connsiteY0" fmla="*/ 152828 h 1528280"/>
              <a:gd name="connsiteX1" fmla="*/ 152828 w 2359283"/>
              <a:gd name="connsiteY1" fmla="*/ 0 h 1528280"/>
              <a:gd name="connsiteX2" fmla="*/ 2206455 w 2359283"/>
              <a:gd name="connsiteY2" fmla="*/ 0 h 1528280"/>
              <a:gd name="connsiteX3" fmla="*/ 2359283 w 2359283"/>
              <a:gd name="connsiteY3" fmla="*/ 152828 h 1528280"/>
              <a:gd name="connsiteX4" fmla="*/ 2359283 w 2359283"/>
              <a:gd name="connsiteY4" fmla="*/ 1375452 h 1528280"/>
              <a:gd name="connsiteX5" fmla="*/ 2206455 w 2359283"/>
              <a:gd name="connsiteY5" fmla="*/ 1528280 h 1528280"/>
              <a:gd name="connsiteX6" fmla="*/ 152828 w 2359283"/>
              <a:gd name="connsiteY6" fmla="*/ 1528280 h 1528280"/>
              <a:gd name="connsiteX7" fmla="*/ 0 w 2359283"/>
              <a:gd name="connsiteY7" fmla="*/ 1375452 h 1528280"/>
              <a:gd name="connsiteX8" fmla="*/ 0 w 2359283"/>
              <a:gd name="connsiteY8" fmla="*/ 152828 h 152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283" h="1528280">
                <a:moveTo>
                  <a:pt x="0" y="152828"/>
                </a:moveTo>
                <a:cubicBezTo>
                  <a:pt x="0" y="68423"/>
                  <a:pt x="68423" y="0"/>
                  <a:pt x="152828" y="0"/>
                </a:cubicBezTo>
                <a:lnTo>
                  <a:pt x="2206455" y="0"/>
                </a:lnTo>
                <a:cubicBezTo>
                  <a:pt x="2290860" y="0"/>
                  <a:pt x="2359283" y="68423"/>
                  <a:pt x="2359283" y="152828"/>
                </a:cubicBezTo>
                <a:lnTo>
                  <a:pt x="2359283" y="1375452"/>
                </a:lnTo>
                <a:cubicBezTo>
                  <a:pt x="2359283" y="1459857"/>
                  <a:pt x="2290860" y="1528280"/>
                  <a:pt x="2206455" y="1528280"/>
                </a:cubicBezTo>
                <a:lnTo>
                  <a:pt x="152828" y="1528280"/>
                </a:lnTo>
                <a:cubicBezTo>
                  <a:pt x="68423" y="1528280"/>
                  <a:pt x="0" y="1459857"/>
                  <a:pt x="0" y="1375452"/>
                </a:cubicBezTo>
                <a:lnTo>
                  <a:pt x="0" y="152828"/>
                </a:lnTo>
                <a:close/>
              </a:path>
            </a:pathLst>
          </a:custGeom>
          <a:solidFill>
            <a:schemeClr val="bg1">
              <a:lumMod val="85000"/>
              <a:alpha val="90000"/>
            </a:schemeClr>
          </a:solidFill>
          <a:ln>
            <a:noFill/>
          </a:ln>
          <a:effectLst>
            <a:outerShdw blurRad="76200" dir="18900000" sy="23000" kx="-1200000" algn="bl" rotWithShape="0">
              <a:prstClr val="black">
                <a:alpha val="2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5646" tIns="67861" rIns="67861" bIns="449931" numCol="1" spcCol="1270" anchor="t" anchorCtr="0">
            <a:noAutofit/>
          </a:bodyPr>
          <a:lstStyle/>
          <a:p>
            <a:pPr marL="0" lvl="1" defTabSz="311150">
              <a:lnSpc>
                <a:spcPct val="90000"/>
              </a:lnSpc>
              <a:spcBef>
                <a:spcPct val="0"/>
              </a:spcBef>
              <a:spcAft>
                <a:spcPct val="15000"/>
              </a:spcAft>
            </a:pPr>
            <a:r>
              <a:rPr lang="el-GR" sz="1600" dirty="0">
                <a:latin typeface="Bahnschrift Light" panose="020B0502040204020203" pitchFamily="34" charset="0"/>
                <a:cs typeface="Calibri" panose="020F0502020204030204" pitchFamily="34" charset="0"/>
              </a:rPr>
              <a:t>Το </a:t>
            </a:r>
            <a:r>
              <a:rPr lang="el-GR" sz="1600" b="1" dirty="0">
                <a:latin typeface="Bahnschrift Light" panose="020B0502040204020203" pitchFamily="34" charset="0"/>
                <a:cs typeface="Calibri" panose="020F0502020204030204" pitchFamily="34" charset="0"/>
              </a:rPr>
              <a:t>90 % τ</a:t>
            </a:r>
            <a:r>
              <a:rPr lang="el-GR" sz="1600" dirty="0">
                <a:latin typeface="Bahnschrift Light" panose="020B0502040204020203" pitchFamily="34" charset="0"/>
                <a:cs typeface="Calibri" panose="020F0502020204030204" pitchFamily="34" charset="0"/>
              </a:rPr>
              <a:t>ων θυμάτων </a:t>
            </a:r>
            <a:r>
              <a:rPr lang="el-GR" sz="1600" b="1" dirty="0">
                <a:latin typeface="Bahnschrift Light" panose="020B0502040204020203" pitchFamily="34" charset="0"/>
                <a:cs typeface="Calibri" panose="020F0502020204030204" pitchFamily="34" charset="0"/>
              </a:rPr>
              <a:t>μη συναινετικής πορνογραφίας</a:t>
            </a:r>
            <a:r>
              <a:rPr lang="el-GR" sz="1600" dirty="0">
                <a:latin typeface="Bahnschrift Light" panose="020B0502040204020203" pitchFamily="34" charset="0"/>
                <a:cs typeface="Calibri" panose="020F0502020204030204" pitchFamily="34" charset="0"/>
              </a:rPr>
              <a:t> είναι </a:t>
            </a:r>
            <a:r>
              <a:rPr lang="el-GR" sz="1600" b="1" dirty="0">
                <a:latin typeface="Bahnschrift Light" panose="020B0502040204020203" pitchFamily="34" charset="0"/>
                <a:cs typeface="Calibri" panose="020F0502020204030204" pitchFamily="34" charset="0"/>
              </a:rPr>
              <a:t>γυναίκες</a:t>
            </a:r>
            <a:endParaRPr lang="en-US" sz="1600" b="1" dirty="0">
              <a:latin typeface="Bahnschrift Light" panose="020B0502040204020203" pitchFamily="34" charset="0"/>
              <a:cs typeface="Calibri" panose="020F0502020204030204" pitchFamily="34" charset="0"/>
            </a:endParaRPr>
          </a:p>
        </p:txBody>
      </p:sp>
      <p:sp>
        <p:nvSpPr>
          <p:cNvPr id="21" name="Ελεύθερη σχεδίαση: Σχήμα 20">
            <a:extLst>
              <a:ext uri="{FF2B5EF4-FFF2-40B4-BE49-F238E27FC236}">
                <a16:creationId xmlns:a16="http://schemas.microsoft.com/office/drawing/2014/main" id="{7EA0FA8A-FE36-FFD4-D1DA-3C867AE5C987}"/>
              </a:ext>
            </a:extLst>
          </p:cNvPr>
          <p:cNvSpPr/>
          <p:nvPr/>
        </p:nvSpPr>
        <p:spPr>
          <a:xfrm>
            <a:off x="4121146" y="1813941"/>
            <a:ext cx="3943487" cy="1821118"/>
          </a:xfrm>
          <a:custGeom>
            <a:avLst/>
            <a:gdLst>
              <a:gd name="connsiteX0" fmla="*/ 0 w 2359283"/>
              <a:gd name="connsiteY0" fmla="*/ 152828 h 1528280"/>
              <a:gd name="connsiteX1" fmla="*/ 152828 w 2359283"/>
              <a:gd name="connsiteY1" fmla="*/ 0 h 1528280"/>
              <a:gd name="connsiteX2" fmla="*/ 2206455 w 2359283"/>
              <a:gd name="connsiteY2" fmla="*/ 0 h 1528280"/>
              <a:gd name="connsiteX3" fmla="*/ 2359283 w 2359283"/>
              <a:gd name="connsiteY3" fmla="*/ 152828 h 1528280"/>
              <a:gd name="connsiteX4" fmla="*/ 2359283 w 2359283"/>
              <a:gd name="connsiteY4" fmla="*/ 1375452 h 1528280"/>
              <a:gd name="connsiteX5" fmla="*/ 2206455 w 2359283"/>
              <a:gd name="connsiteY5" fmla="*/ 1528280 h 1528280"/>
              <a:gd name="connsiteX6" fmla="*/ 152828 w 2359283"/>
              <a:gd name="connsiteY6" fmla="*/ 1528280 h 1528280"/>
              <a:gd name="connsiteX7" fmla="*/ 0 w 2359283"/>
              <a:gd name="connsiteY7" fmla="*/ 1375452 h 1528280"/>
              <a:gd name="connsiteX8" fmla="*/ 0 w 2359283"/>
              <a:gd name="connsiteY8" fmla="*/ 152828 h 152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283" h="1528280">
                <a:moveTo>
                  <a:pt x="0" y="152828"/>
                </a:moveTo>
                <a:cubicBezTo>
                  <a:pt x="0" y="68423"/>
                  <a:pt x="68423" y="0"/>
                  <a:pt x="152828" y="0"/>
                </a:cubicBezTo>
                <a:lnTo>
                  <a:pt x="2206455" y="0"/>
                </a:lnTo>
                <a:cubicBezTo>
                  <a:pt x="2290860" y="0"/>
                  <a:pt x="2359283" y="68423"/>
                  <a:pt x="2359283" y="152828"/>
                </a:cubicBezTo>
                <a:lnTo>
                  <a:pt x="2359283" y="1375452"/>
                </a:lnTo>
                <a:cubicBezTo>
                  <a:pt x="2359283" y="1459857"/>
                  <a:pt x="2290860" y="1528280"/>
                  <a:pt x="2206455" y="1528280"/>
                </a:cubicBezTo>
                <a:lnTo>
                  <a:pt x="152828" y="1528280"/>
                </a:lnTo>
                <a:cubicBezTo>
                  <a:pt x="68423" y="1528280"/>
                  <a:pt x="0" y="1459857"/>
                  <a:pt x="0" y="1375452"/>
                </a:cubicBezTo>
                <a:lnTo>
                  <a:pt x="0" y="152828"/>
                </a:lnTo>
                <a:close/>
              </a:path>
            </a:pathLst>
          </a:custGeom>
          <a:solidFill>
            <a:schemeClr val="bg1">
              <a:lumMod val="85000"/>
              <a:alpha val="90000"/>
            </a:schemeClr>
          </a:solidFill>
          <a:ln>
            <a:noFill/>
          </a:ln>
          <a:effectLst>
            <a:outerShdw blurRad="76200" dir="18900000" sy="23000" kx="-1200000" algn="bl" rotWithShape="0">
              <a:prstClr val="black">
                <a:alpha val="2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5646" tIns="67861" rIns="67861" bIns="449931" numCol="1" spcCol="1270" anchor="t" anchorCtr="0">
            <a:noAutofit/>
          </a:bodyPr>
          <a:lstStyle/>
          <a:p>
            <a:pPr marL="0" lvl="1" defTabSz="311150">
              <a:lnSpc>
                <a:spcPct val="90000"/>
              </a:lnSpc>
              <a:spcBef>
                <a:spcPct val="0"/>
              </a:spcBef>
              <a:spcAft>
                <a:spcPct val="15000"/>
              </a:spcAft>
            </a:pPr>
            <a:r>
              <a:rPr lang="el-GR" sz="1600" dirty="0">
                <a:latin typeface="Bahnschrift Light" panose="020B0502040204020203" pitchFamily="34" charset="0"/>
                <a:cs typeface="Calibri" panose="020F0502020204030204" pitchFamily="34" charset="0"/>
              </a:rPr>
              <a:t>Το </a:t>
            </a:r>
            <a:r>
              <a:rPr lang="el-GR" sz="1600" b="1" dirty="0">
                <a:latin typeface="Bahnschrift Light" panose="020B0502040204020203" pitchFamily="34" charset="0"/>
                <a:cs typeface="Calibri" panose="020F0502020204030204" pitchFamily="34" charset="0"/>
              </a:rPr>
              <a:t>11%</a:t>
            </a:r>
            <a:r>
              <a:rPr lang="el-GR" sz="1600" dirty="0">
                <a:latin typeface="Bahnschrift Light" panose="020B0502040204020203" pitchFamily="34" charset="0"/>
                <a:cs typeface="Calibri" panose="020F0502020204030204" pitchFamily="34" charset="0"/>
              </a:rPr>
              <a:t> των γυναικών έχουν λάβει ανεπιθύμητα, </a:t>
            </a:r>
            <a:r>
              <a:rPr lang="el-GR" sz="1600" b="1" dirty="0">
                <a:latin typeface="Bahnschrift Light" panose="020B0502040204020203" pitchFamily="34" charset="0"/>
                <a:cs typeface="Calibri" panose="020F0502020204030204" pitchFamily="34" charset="0"/>
              </a:rPr>
              <a:t>προσβλητικά σεξουαλικά μηνύματα</a:t>
            </a:r>
            <a:r>
              <a:rPr lang="el-GR" sz="1600" dirty="0">
                <a:latin typeface="Bahnschrift Light" panose="020B0502040204020203" pitchFamily="34" charset="0"/>
                <a:cs typeface="Calibri" panose="020F0502020204030204" pitchFamily="34" charset="0"/>
              </a:rPr>
              <a:t> ηλεκτρονικού ταχυδρομείου ή μηνύματα SMS ή ακατάλληλες, προσβλητικές προτάσεις σε </a:t>
            </a:r>
            <a:r>
              <a:rPr lang="el-GR" sz="1600" dirty="0" err="1">
                <a:latin typeface="Bahnschrift Light" panose="020B0502040204020203" pitchFamily="34" charset="0"/>
                <a:cs typeface="Calibri" panose="020F0502020204030204" pitchFamily="34" charset="0"/>
              </a:rPr>
              <a:t>ιστότοπους</a:t>
            </a:r>
            <a:r>
              <a:rPr lang="el-GR" sz="1600" dirty="0">
                <a:latin typeface="Bahnschrift Light" panose="020B0502040204020203" pitchFamily="34" charset="0"/>
                <a:cs typeface="Calibri" panose="020F0502020204030204" pitchFamily="34" charset="0"/>
              </a:rPr>
              <a:t> κοινωνικής δικτύωσης</a:t>
            </a:r>
          </a:p>
        </p:txBody>
      </p:sp>
    </p:spTree>
    <p:extLst>
      <p:ext uri="{BB962C8B-B14F-4D97-AF65-F5344CB8AC3E}">
        <p14:creationId xmlns:p14="http://schemas.microsoft.com/office/powerpoint/2010/main" val="2909303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κείμενο, άτομο, φορητός υπολογιστής, υπολογιστής&#10;&#10;Περιγραφή που δημιουργήθηκε αυτόματα">
            <a:extLst>
              <a:ext uri="{FF2B5EF4-FFF2-40B4-BE49-F238E27FC236}">
                <a16:creationId xmlns:a16="http://schemas.microsoft.com/office/drawing/2014/main" id="{C7FE5ED4-A2A5-6B8F-EB27-6C6E0F6F6D78}"/>
              </a:ext>
            </a:extLst>
          </p:cNvPr>
          <p:cNvPicPr>
            <a:picLocks noChangeAspect="1"/>
          </p:cNvPicPr>
          <p:nvPr/>
        </p:nvPicPr>
        <p:blipFill rotWithShape="1">
          <a:blip r:embed="rId2">
            <a:extLst>
              <a:ext uri="{28A0092B-C50C-407E-A947-70E740481C1C}">
                <a14:useLocalDpi xmlns:a14="http://schemas.microsoft.com/office/drawing/2010/main" val="0"/>
              </a:ext>
            </a:extLst>
          </a:blip>
          <a:srcRect t="5991" r="801" b="4010"/>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8" name="Rectangle 17">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Τίτλος 1">
            <a:extLst>
              <a:ext uri="{FF2B5EF4-FFF2-40B4-BE49-F238E27FC236}">
                <a16:creationId xmlns:a16="http://schemas.microsoft.com/office/drawing/2014/main" id="{F4DBC9B9-B66C-F469-DD5A-3D33C2D78B42}"/>
              </a:ext>
            </a:extLst>
          </p:cNvPr>
          <p:cNvSpPr>
            <a:spLocks noGrp="1"/>
          </p:cNvSpPr>
          <p:nvPr>
            <p:ph type="title"/>
          </p:nvPr>
        </p:nvSpPr>
        <p:spPr>
          <a:xfrm>
            <a:off x="584200" y="1006956"/>
            <a:ext cx="3412067" cy="1372177"/>
          </a:xfrm>
        </p:spPr>
        <p:txBody>
          <a:bodyPr anchor="ctr">
            <a:normAutofit/>
          </a:bodyPr>
          <a:lstStyle/>
          <a:p>
            <a:r>
              <a:rPr lang="el-GR">
                <a:solidFill>
                  <a:srgbClr val="FFFFFF"/>
                </a:solidFill>
                <a:latin typeface="Arial" panose="020B0604020202020204" pitchFamily="34" charset="0"/>
                <a:cs typeface="Arial" panose="020B0604020202020204" pitchFamily="34" charset="0"/>
              </a:rPr>
              <a:t>Η «Έμφυλη Κυβερνοβία»</a:t>
            </a:r>
            <a:endParaRPr lang="en-US">
              <a:solidFill>
                <a:srgbClr val="FFFFFF"/>
              </a:solidFill>
              <a:latin typeface="Arial" panose="020B0604020202020204" pitchFamily="34" charset="0"/>
              <a:cs typeface="Arial" panose="020B0604020202020204" pitchFamily="34" charset="0"/>
            </a:endParaRPr>
          </a:p>
        </p:txBody>
      </p:sp>
      <p:sp>
        <p:nvSpPr>
          <p:cNvPr id="5" name="Θέση περιεχομένου 2">
            <a:extLst>
              <a:ext uri="{FF2B5EF4-FFF2-40B4-BE49-F238E27FC236}">
                <a16:creationId xmlns:a16="http://schemas.microsoft.com/office/drawing/2014/main" id="{AE93A2CE-1760-6834-C838-30283800DDFA}"/>
              </a:ext>
            </a:extLst>
          </p:cNvPr>
          <p:cNvSpPr>
            <a:spLocks noGrp="1"/>
          </p:cNvSpPr>
          <p:nvPr>
            <p:ph idx="1"/>
          </p:nvPr>
        </p:nvSpPr>
        <p:spPr>
          <a:xfrm>
            <a:off x="581193" y="2438399"/>
            <a:ext cx="3415074" cy="3564467"/>
          </a:xfrm>
        </p:spPr>
        <p:txBody>
          <a:bodyPr>
            <a:normAutofit/>
          </a:bodyPr>
          <a:lstStyle/>
          <a:p>
            <a:pPr marL="0" indent="0">
              <a:buNone/>
            </a:pPr>
            <a:r>
              <a:rPr lang="el-GR">
                <a:solidFill>
                  <a:srgbClr val="FFFFFF"/>
                </a:solidFill>
                <a:latin typeface="Arial" panose="020B0604020202020204" pitchFamily="34" charset="0"/>
                <a:cs typeface="Arial" panose="020B0604020202020204" pitchFamily="34" charset="0"/>
              </a:rPr>
              <a:t>Η εμφυλη βία στο διαδίκτυο δεν αποτελεί μία νέα μορφή έμφυλης βίας αλλά τη συνέχεια της έμφυλης βίας εκτός διαδικτύου. </a:t>
            </a:r>
          </a:p>
          <a:p>
            <a:pPr marL="0" indent="0">
              <a:buNone/>
            </a:pPr>
            <a:endParaRPr lang="el-GR">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471842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DBC9B9-B66C-F469-DD5A-3D33C2D78B42}"/>
              </a:ext>
            </a:extLst>
          </p:cNvPr>
          <p:cNvSpPr>
            <a:spLocks noGrp="1"/>
          </p:cNvSpPr>
          <p:nvPr>
            <p:ph type="title"/>
          </p:nvPr>
        </p:nvSpPr>
        <p:spPr/>
        <p:txBody>
          <a:bodyPr/>
          <a:lstStyle/>
          <a:p>
            <a:r>
              <a:rPr lang="el-GR" dirty="0" err="1">
                <a:solidFill>
                  <a:schemeClr val="tx1"/>
                </a:solidFill>
                <a:latin typeface="Arial" panose="020B0604020202020204" pitchFamily="34" charset="0"/>
                <a:cs typeface="Arial" panose="020B0604020202020204" pitchFamily="34" charset="0"/>
              </a:rPr>
              <a:t>Έμφυλη</a:t>
            </a:r>
            <a:r>
              <a:rPr lang="el-GR" dirty="0">
                <a:solidFill>
                  <a:schemeClr val="tx1"/>
                </a:solidFill>
                <a:latin typeface="Arial" panose="020B0604020202020204" pitchFamily="34" charset="0"/>
                <a:cs typeface="Arial" panose="020B0604020202020204" pitchFamily="34" charset="0"/>
              </a:rPr>
              <a:t> βία στο διαδίκτυο – Ποια τα είδη της</a:t>
            </a:r>
            <a:r>
              <a:rPr lang="en-US" dirty="0">
                <a:solidFill>
                  <a:schemeClr val="tx1"/>
                </a:solidFill>
                <a:latin typeface="Arial" panose="020B0604020202020204" pitchFamily="34" charset="0"/>
                <a:cs typeface="Arial" panose="020B0604020202020204" pitchFamily="34" charset="0"/>
              </a:rPr>
              <a:t>;</a:t>
            </a:r>
          </a:p>
        </p:txBody>
      </p:sp>
      <p:sp>
        <p:nvSpPr>
          <p:cNvPr id="26" name="Ελεύθερη σχεδίαση: Σχήμα 25">
            <a:extLst>
              <a:ext uri="{FF2B5EF4-FFF2-40B4-BE49-F238E27FC236}">
                <a16:creationId xmlns:a16="http://schemas.microsoft.com/office/drawing/2014/main" id="{FA365B10-3B4B-9AB9-7EF5-B07BC9D64422}"/>
              </a:ext>
            </a:extLst>
          </p:cNvPr>
          <p:cNvSpPr/>
          <p:nvPr/>
        </p:nvSpPr>
        <p:spPr>
          <a:xfrm>
            <a:off x="-169008" y="2966708"/>
            <a:ext cx="2920666" cy="1803241"/>
          </a:xfrm>
          <a:custGeom>
            <a:avLst/>
            <a:gdLst>
              <a:gd name="connsiteX0" fmla="*/ 0 w 2920666"/>
              <a:gd name="connsiteY0" fmla="*/ 0 h 1803241"/>
              <a:gd name="connsiteX1" fmla="*/ 2920666 w 2920666"/>
              <a:gd name="connsiteY1" fmla="*/ 0 h 1803241"/>
              <a:gd name="connsiteX2" fmla="*/ 2920666 w 2920666"/>
              <a:gd name="connsiteY2" fmla="*/ 1803241 h 1803241"/>
              <a:gd name="connsiteX3" fmla="*/ 0 w 2920666"/>
              <a:gd name="connsiteY3" fmla="*/ 1803241 h 1803241"/>
              <a:gd name="connsiteX4" fmla="*/ 0 w 2920666"/>
              <a:gd name="connsiteY4" fmla="*/ 0 h 180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666" h="1803241">
                <a:moveTo>
                  <a:pt x="0" y="0"/>
                </a:moveTo>
                <a:lnTo>
                  <a:pt x="2920666" y="0"/>
                </a:lnTo>
                <a:lnTo>
                  <a:pt x="2920666" y="1803241"/>
                </a:lnTo>
                <a:lnTo>
                  <a:pt x="0" y="18032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a:p>
        </p:txBody>
      </p:sp>
      <p:sp>
        <p:nvSpPr>
          <p:cNvPr id="45" name="Βέλος: Διάσημα 44">
            <a:extLst>
              <a:ext uri="{FF2B5EF4-FFF2-40B4-BE49-F238E27FC236}">
                <a16:creationId xmlns:a16="http://schemas.microsoft.com/office/drawing/2014/main" id="{C36CE26E-CE3A-8BF5-5D39-0BE49F7A807D}"/>
              </a:ext>
            </a:extLst>
          </p:cNvPr>
          <p:cNvSpPr/>
          <p:nvPr/>
        </p:nvSpPr>
        <p:spPr>
          <a:xfrm>
            <a:off x="6606440" y="1705752"/>
            <a:ext cx="1072197" cy="3335236"/>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6" name="Βέλος: Διάσημα 45">
            <a:extLst>
              <a:ext uri="{FF2B5EF4-FFF2-40B4-BE49-F238E27FC236}">
                <a16:creationId xmlns:a16="http://schemas.microsoft.com/office/drawing/2014/main" id="{880C9042-6FBF-6BC9-8800-CB8967F9C751}"/>
              </a:ext>
            </a:extLst>
          </p:cNvPr>
          <p:cNvSpPr/>
          <p:nvPr/>
        </p:nvSpPr>
        <p:spPr>
          <a:xfrm>
            <a:off x="7483693" y="1705752"/>
            <a:ext cx="1072197" cy="3335236"/>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7" name="Ελεύθερη σχεδίαση: Σχήμα 46">
            <a:extLst>
              <a:ext uri="{FF2B5EF4-FFF2-40B4-BE49-F238E27FC236}">
                <a16:creationId xmlns:a16="http://schemas.microsoft.com/office/drawing/2014/main" id="{F1AD2296-349C-6199-04E0-51743E4C6B30}"/>
              </a:ext>
            </a:extLst>
          </p:cNvPr>
          <p:cNvSpPr/>
          <p:nvPr/>
        </p:nvSpPr>
        <p:spPr>
          <a:xfrm>
            <a:off x="8833541" y="2155349"/>
            <a:ext cx="2640098" cy="2500033"/>
          </a:xfrm>
          <a:custGeom>
            <a:avLst/>
            <a:gdLst>
              <a:gd name="connsiteX0" fmla="*/ 0 w 2485548"/>
              <a:gd name="connsiteY0" fmla="*/ 1242774 h 2485548"/>
              <a:gd name="connsiteX1" fmla="*/ 1242774 w 2485548"/>
              <a:gd name="connsiteY1" fmla="*/ 0 h 2485548"/>
              <a:gd name="connsiteX2" fmla="*/ 2485548 w 2485548"/>
              <a:gd name="connsiteY2" fmla="*/ 1242774 h 2485548"/>
              <a:gd name="connsiteX3" fmla="*/ 1242774 w 2485548"/>
              <a:gd name="connsiteY3" fmla="*/ 2485548 h 2485548"/>
              <a:gd name="connsiteX4" fmla="*/ 0 w 2485548"/>
              <a:gd name="connsiteY4" fmla="*/ 1242774 h 2485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548" h="2485548">
                <a:moveTo>
                  <a:pt x="0" y="1242774"/>
                </a:moveTo>
                <a:cubicBezTo>
                  <a:pt x="0" y="556409"/>
                  <a:pt x="556409" y="0"/>
                  <a:pt x="1242774" y="0"/>
                </a:cubicBezTo>
                <a:cubicBezTo>
                  <a:pt x="1929139" y="0"/>
                  <a:pt x="2485548" y="556409"/>
                  <a:pt x="2485548" y="1242774"/>
                </a:cubicBezTo>
                <a:cubicBezTo>
                  <a:pt x="2485548" y="1929139"/>
                  <a:pt x="1929139" y="2485548"/>
                  <a:pt x="1242774" y="2485548"/>
                </a:cubicBezTo>
                <a:cubicBezTo>
                  <a:pt x="556409" y="2485548"/>
                  <a:pt x="0" y="1929139"/>
                  <a:pt x="0" y="1242774"/>
                </a:cubicBez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364000" tIns="364000" rIns="364000" bIns="364000" numCol="1" spcCol="1270" anchor="ctr" anchorCtr="0">
            <a:noAutofit/>
          </a:bodyPr>
          <a:lstStyle/>
          <a:p>
            <a:pPr marL="0" lvl="0" indent="0" algn="ctr" defTabSz="1511300">
              <a:lnSpc>
                <a:spcPct val="90000"/>
              </a:lnSpc>
              <a:spcBef>
                <a:spcPct val="0"/>
              </a:spcBef>
              <a:spcAft>
                <a:spcPct val="35000"/>
              </a:spcAft>
              <a:buNone/>
            </a:pPr>
            <a:r>
              <a:rPr lang="el-GR" sz="3400" dirty="0" err="1"/>
              <a:t>Έμφυλη</a:t>
            </a:r>
            <a:r>
              <a:rPr lang="el-GR" sz="3400" dirty="0"/>
              <a:t> βία στο διαδίκτυο</a:t>
            </a:r>
            <a:endParaRPr lang="en-US" sz="3400" kern="1200" dirty="0"/>
          </a:p>
        </p:txBody>
      </p:sp>
      <p:sp>
        <p:nvSpPr>
          <p:cNvPr id="48" name="Ελεύθερη σχεδίαση: Σχήμα 47">
            <a:extLst>
              <a:ext uri="{FF2B5EF4-FFF2-40B4-BE49-F238E27FC236}">
                <a16:creationId xmlns:a16="http://schemas.microsoft.com/office/drawing/2014/main" id="{28E9C62D-A316-DC77-4D48-06780A51F859}"/>
              </a:ext>
            </a:extLst>
          </p:cNvPr>
          <p:cNvSpPr/>
          <p:nvPr/>
        </p:nvSpPr>
        <p:spPr>
          <a:xfrm>
            <a:off x="7206042" y="4702650"/>
            <a:ext cx="2924175" cy="1803241"/>
          </a:xfrm>
          <a:custGeom>
            <a:avLst/>
            <a:gdLst>
              <a:gd name="connsiteX0" fmla="*/ 0 w 2924175"/>
              <a:gd name="connsiteY0" fmla="*/ 0 h 1803241"/>
              <a:gd name="connsiteX1" fmla="*/ 2924175 w 2924175"/>
              <a:gd name="connsiteY1" fmla="*/ 0 h 1803241"/>
              <a:gd name="connsiteX2" fmla="*/ 2924175 w 2924175"/>
              <a:gd name="connsiteY2" fmla="*/ 1803241 h 1803241"/>
              <a:gd name="connsiteX3" fmla="*/ 0 w 2924175"/>
              <a:gd name="connsiteY3" fmla="*/ 1803241 h 1803241"/>
              <a:gd name="connsiteX4" fmla="*/ 0 w 2924175"/>
              <a:gd name="connsiteY4" fmla="*/ 0 h 180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175" h="1803241">
                <a:moveTo>
                  <a:pt x="0" y="0"/>
                </a:moveTo>
                <a:lnTo>
                  <a:pt x="2924175" y="0"/>
                </a:lnTo>
                <a:lnTo>
                  <a:pt x="2924175" y="1803241"/>
                </a:lnTo>
                <a:lnTo>
                  <a:pt x="0" y="18032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a:p>
        </p:txBody>
      </p:sp>
      <p:sp>
        <p:nvSpPr>
          <p:cNvPr id="52" name="Ελεύθερη σχεδίαση: Σχήμα 51">
            <a:extLst>
              <a:ext uri="{FF2B5EF4-FFF2-40B4-BE49-F238E27FC236}">
                <a16:creationId xmlns:a16="http://schemas.microsoft.com/office/drawing/2014/main" id="{E41BB107-651C-18B1-9296-ED96E97A67A1}"/>
              </a:ext>
            </a:extLst>
          </p:cNvPr>
          <p:cNvSpPr/>
          <p:nvPr/>
        </p:nvSpPr>
        <p:spPr>
          <a:xfrm>
            <a:off x="775575" y="1916160"/>
            <a:ext cx="690593" cy="626916"/>
          </a:xfrm>
          <a:custGeom>
            <a:avLst/>
            <a:gdLst>
              <a:gd name="connsiteX0" fmla="*/ 0 w 2485548"/>
              <a:gd name="connsiteY0" fmla="*/ 1242774 h 2485548"/>
              <a:gd name="connsiteX1" fmla="*/ 1242774 w 2485548"/>
              <a:gd name="connsiteY1" fmla="*/ 0 h 2485548"/>
              <a:gd name="connsiteX2" fmla="*/ 2485548 w 2485548"/>
              <a:gd name="connsiteY2" fmla="*/ 1242774 h 2485548"/>
              <a:gd name="connsiteX3" fmla="*/ 1242774 w 2485548"/>
              <a:gd name="connsiteY3" fmla="*/ 2485548 h 2485548"/>
              <a:gd name="connsiteX4" fmla="*/ 0 w 2485548"/>
              <a:gd name="connsiteY4" fmla="*/ 1242774 h 2485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548" h="2485548">
                <a:moveTo>
                  <a:pt x="0" y="1242774"/>
                </a:moveTo>
                <a:cubicBezTo>
                  <a:pt x="0" y="556409"/>
                  <a:pt x="556409" y="0"/>
                  <a:pt x="1242774" y="0"/>
                </a:cubicBezTo>
                <a:cubicBezTo>
                  <a:pt x="1929139" y="0"/>
                  <a:pt x="2485548" y="556409"/>
                  <a:pt x="2485548" y="1242774"/>
                </a:cubicBezTo>
                <a:cubicBezTo>
                  <a:pt x="2485548" y="1929139"/>
                  <a:pt x="1929139" y="2485548"/>
                  <a:pt x="1242774" y="2485548"/>
                </a:cubicBezTo>
                <a:cubicBezTo>
                  <a:pt x="556409" y="2485548"/>
                  <a:pt x="0" y="1929139"/>
                  <a:pt x="0" y="124277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000" tIns="364000" rIns="364000" bIns="364000" numCol="1" spcCol="1270" anchor="ctr" anchorCtr="0">
            <a:noAutofit/>
          </a:bodyPr>
          <a:lstStyle/>
          <a:p>
            <a:pPr marL="0" lvl="0" indent="0" algn="ctr" defTabSz="1511300">
              <a:lnSpc>
                <a:spcPct val="90000"/>
              </a:lnSpc>
              <a:spcBef>
                <a:spcPct val="0"/>
              </a:spcBef>
              <a:spcAft>
                <a:spcPct val="35000"/>
              </a:spcAft>
              <a:buNone/>
            </a:pPr>
            <a:endParaRPr lang="en-US" sz="1400" kern="1200" dirty="0">
              <a:solidFill>
                <a:schemeClr val="tx1"/>
              </a:solidFill>
              <a:latin typeface="Calibri" panose="020F0502020204030204" pitchFamily="34" charset="0"/>
              <a:cs typeface="Calibri" panose="020F0502020204030204" pitchFamily="34" charset="0"/>
            </a:endParaRPr>
          </a:p>
        </p:txBody>
      </p:sp>
      <p:sp>
        <p:nvSpPr>
          <p:cNvPr id="59" name="Οβάλ 58">
            <a:extLst>
              <a:ext uri="{FF2B5EF4-FFF2-40B4-BE49-F238E27FC236}">
                <a16:creationId xmlns:a16="http://schemas.microsoft.com/office/drawing/2014/main" id="{CA67BF51-925E-4728-4430-70D13E26DB72}"/>
              </a:ext>
            </a:extLst>
          </p:cNvPr>
          <p:cNvSpPr/>
          <p:nvPr/>
        </p:nvSpPr>
        <p:spPr>
          <a:xfrm>
            <a:off x="1611271" y="1291737"/>
            <a:ext cx="597408" cy="597408"/>
          </a:xfrm>
          <a:prstGeom prst="ellipse">
            <a:avLst/>
          </a:prstGeom>
        </p:spPr>
        <p:style>
          <a:lnRef idx="3">
            <a:schemeClr val="lt1"/>
          </a:lnRef>
          <a:fillRef idx="1">
            <a:schemeClr val="accent3"/>
          </a:fillRef>
          <a:effectRef idx="1">
            <a:schemeClr val="accent3"/>
          </a:effectRef>
          <a:fontRef idx="minor">
            <a:schemeClr val="lt1"/>
          </a:fontRef>
        </p:style>
      </p:sp>
      <p:sp>
        <p:nvSpPr>
          <p:cNvPr id="60" name="Οβάλ 59">
            <a:extLst>
              <a:ext uri="{FF2B5EF4-FFF2-40B4-BE49-F238E27FC236}">
                <a16:creationId xmlns:a16="http://schemas.microsoft.com/office/drawing/2014/main" id="{33C1B179-6E38-22CC-7EBB-1DCE7070A6E8}"/>
              </a:ext>
            </a:extLst>
          </p:cNvPr>
          <p:cNvSpPr/>
          <p:nvPr/>
        </p:nvSpPr>
        <p:spPr>
          <a:xfrm>
            <a:off x="1064245" y="3394392"/>
            <a:ext cx="531030" cy="531030"/>
          </a:xfrm>
          <a:prstGeom prst="ellipse">
            <a:avLst/>
          </a:prstGeom>
        </p:spPr>
        <p:style>
          <a:lnRef idx="2">
            <a:schemeClr val="accent5">
              <a:shade val="50000"/>
            </a:schemeClr>
          </a:lnRef>
          <a:fillRef idx="1">
            <a:schemeClr val="accent5"/>
          </a:fillRef>
          <a:effectRef idx="0">
            <a:schemeClr val="accent5"/>
          </a:effectRef>
          <a:fontRef idx="minor">
            <a:schemeClr val="lt1"/>
          </a:fontRef>
        </p:style>
      </p:sp>
      <p:sp>
        <p:nvSpPr>
          <p:cNvPr id="63" name="Οβάλ 62">
            <a:extLst>
              <a:ext uri="{FF2B5EF4-FFF2-40B4-BE49-F238E27FC236}">
                <a16:creationId xmlns:a16="http://schemas.microsoft.com/office/drawing/2014/main" id="{5CCD766A-9DD8-9DD3-6E02-55C192002F7B}"/>
              </a:ext>
            </a:extLst>
          </p:cNvPr>
          <p:cNvSpPr/>
          <p:nvPr/>
        </p:nvSpPr>
        <p:spPr>
          <a:xfrm>
            <a:off x="1754641" y="2584116"/>
            <a:ext cx="531030" cy="531030"/>
          </a:xfrm>
          <a:prstGeom prst="ellipse">
            <a:avLst/>
          </a:prstGeom>
        </p:spPr>
        <p:style>
          <a:lnRef idx="0">
            <a:schemeClr val="accent2"/>
          </a:lnRef>
          <a:fillRef idx="3">
            <a:schemeClr val="accent2"/>
          </a:fillRef>
          <a:effectRef idx="3">
            <a:schemeClr val="accent2"/>
          </a:effectRef>
          <a:fontRef idx="minor">
            <a:schemeClr val="lt1"/>
          </a:fontRef>
        </p:style>
      </p:sp>
      <p:sp>
        <p:nvSpPr>
          <p:cNvPr id="64" name="Οβάλ 63">
            <a:extLst>
              <a:ext uri="{FF2B5EF4-FFF2-40B4-BE49-F238E27FC236}">
                <a16:creationId xmlns:a16="http://schemas.microsoft.com/office/drawing/2014/main" id="{8403473A-B109-B94E-62D2-DC5EB75DB8E5}"/>
              </a:ext>
            </a:extLst>
          </p:cNvPr>
          <p:cNvSpPr/>
          <p:nvPr/>
        </p:nvSpPr>
        <p:spPr>
          <a:xfrm>
            <a:off x="1028170" y="4655383"/>
            <a:ext cx="531030" cy="531030"/>
          </a:xfrm>
          <a:prstGeom prst="ellipse">
            <a:avLst/>
          </a:prstGeom>
        </p:spPr>
        <p:style>
          <a:lnRef idx="2">
            <a:schemeClr val="accent6">
              <a:shade val="50000"/>
            </a:schemeClr>
          </a:lnRef>
          <a:fillRef idx="1">
            <a:schemeClr val="accent6"/>
          </a:fillRef>
          <a:effectRef idx="0">
            <a:schemeClr val="accent6"/>
          </a:effectRef>
          <a:fontRef idx="minor">
            <a:schemeClr val="lt1"/>
          </a:fontRef>
        </p:style>
      </p:sp>
      <p:sp>
        <p:nvSpPr>
          <p:cNvPr id="65" name="Οβάλ 64">
            <a:extLst>
              <a:ext uri="{FF2B5EF4-FFF2-40B4-BE49-F238E27FC236}">
                <a16:creationId xmlns:a16="http://schemas.microsoft.com/office/drawing/2014/main" id="{109037C4-C969-B90A-6F45-1CF72F3A8C26}"/>
              </a:ext>
            </a:extLst>
          </p:cNvPr>
          <p:cNvSpPr/>
          <p:nvPr/>
        </p:nvSpPr>
        <p:spPr>
          <a:xfrm>
            <a:off x="2024044" y="5604162"/>
            <a:ext cx="365083" cy="365083"/>
          </a:xfrm>
          <a:prstGeom prst="ellipse">
            <a:avLst/>
          </a:prstGeom>
        </p:spPr>
        <p:style>
          <a:lnRef idx="1">
            <a:schemeClr val="accent5"/>
          </a:lnRef>
          <a:fillRef idx="2">
            <a:schemeClr val="accent5"/>
          </a:fillRef>
          <a:effectRef idx="1">
            <a:schemeClr val="accent5"/>
          </a:effectRef>
          <a:fontRef idx="minor">
            <a:schemeClr val="dk1"/>
          </a:fontRef>
        </p:style>
      </p:sp>
      <p:sp>
        <p:nvSpPr>
          <p:cNvPr id="66" name="Οβάλ 65">
            <a:extLst>
              <a:ext uri="{FF2B5EF4-FFF2-40B4-BE49-F238E27FC236}">
                <a16:creationId xmlns:a16="http://schemas.microsoft.com/office/drawing/2014/main" id="{A76BC5EF-4DC1-3181-2652-FE1121A6F27E}"/>
              </a:ext>
            </a:extLst>
          </p:cNvPr>
          <p:cNvSpPr/>
          <p:nvPr/>
        </p:nvSpPr>
        <p:spPr>
          <a:xfrm>
            <a:off x="3319472" y="5200615"/>
            <a:ext cx="232325" cy="232325"/>
          </a:xfrm>
          <a:prstGeom prst="ellipse">
            <a:avLst/>
          </a:prstGeom>
        </p:spPr>
        <p:style>
          <a:lnRef idx="2">
            <a:schemeClr val="accent4">
              <a:shade val="50000"/>
            </a:schemeClr>
          </a:lnRef>
          <a:fillRef idx="1">
            <a:schemeClr val="accent4"/>
          </a:fillRef>
          <a:effectRef idx="0">
            <a:schemeClr val="accent4"/>
          </a:effectRef>
          <a:fontRef idx="minor">
            <a:schemeClr val="lt1"/>
          </a:fontRef>
        </p:style>
      </p:sp>
      <p:sp>
        <p:nvSpPr>
          <p:cNvPr id="67" name="Οβάλ 66">
            <a:extLst>
              <a:ext uri="{FF2B5EF4-FFF2-40B4-BE49-F238E27FC236}">
                <a16:creationId xmlns:a16="http://schemas.microsoft.com/office/drawing/2014/main" id="{92E6B597-58A1-2417-62A8-D1DF188F3103}"/>
              </a:ext>
            </a:extLst>
          </p:cNvPr>
          <p:cNvSpPr/>
          <p:nvPr/>
        </p:nvSpPr>
        <p:spPr>
          <a:xfrm>
            <a:off x="1953193" y="4050463"/>
            <a:ext cx="531030" cy="531030"/>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68" name="TextBox 67">
            <a:extLst>
              <a:ext uri="{FF2B5EF4-FFF2-40B4-BE49-F238E27FC236}">
                <a16:creationId xmlns:a16="http://schemas.microsoft.com/office/drawing/2014/main" id="{8205513A-D5B7-CB13-83FD-C8038798EAAD}"/>
              </a:ext>
            </a:extLst>
          </p:cNvPr>
          <p:cNvSpPr txBox="1"/>
          <p:nvPr/>
        </p:nvSpPr>
        <p:spPr>
          <a:xfrm>
            <a:off x="1559498" y="2057862"/>
            <a:ext cx="3618748" cy="338554"/>
          </a:xfrm>
          <a:prstGeom prst="rect">
            <a:avLst/>
          </a:prstGeom>
          <a:noFill/>
        </p:spPr>
        <p:txBody>
          <a:bodyPr wrap="none" rtlCol="0">
            <a:spAutoFit/>
          </a:bodyPr>
          <a:lstStyle/>
          <a:p>
            <a:r>
              <a:rPr lang="el-GR" sz="1600" dirty="0">
                <a:latin typeface="Arial" panose="020B0604020202020204" pitchFamily="34" charset="0"/>
                <a:cs typeface="Arial" panose="020B0604020202020204" pitchFamily="34" charset="0"/>
              </a:rPr>
              <a:t>Σεξουαλική κακοποίηση μέσω εικόνας</a:t>
            </a:r>
            <a:endParaRPr lang="en-US" sz="16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024DD1CB-8D45-9975-EB9D-49308904C0AA}"/>
              </a:ext>
            </a:extLst>
          </p:cNvPr>
          <p:cNvSpPr txBox="1"/>
          <p:nvPr/>
        </p:nvSpPr>
        <p:spPr>
          <a:xfrm>
            <a:off x="2281097" y="2716319"/>
            <a:ext cx="2541401" cy="338554"/>
          </a:xfrm>
          <a:prstGeom prst="rect">
            <a:avLst/>
          </a:prstGeom>
          <a:noFill/>
        </p:spPr>
        <p:txBody>
          <a:bodyPr wrap="none" rtlCol="0">
            <a:spAutoFit/>
          </a:bodyPr>
          <a:lstStyle/>
          <a:p>
            <a:r>
              <a:rPr lang="el-GR" sz="1600" dirty="0">
                <a:latin typeface="Arial" panose="020B0604020202020204" pitchFamily="34" charset="0"/>
                <a:cs typeface="Arial" panose="020B0604020202020204" pitchFamily="34" charset="0"/>
              </a:rPr>
              <a:t>Σεξιστική ρητορική μίσους</a:t>
            </a:r>
            <a:endParaRPr lang="en-US" sz="16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CFEECFA6-5203-96E2-08C4-29B2CB877268}"/>
              </a:ext>
            </a:extLst>
          </p:cNvPr>
          <p:cNvSpPr txBox="1"/>
          <p:nvPr/>
        </p:nvSpPr>
        <p:spPr>
          <a:xfrm>
            <a:off x="1669463" y="3534535"/>
            <a:ext cx="4636462" cy="338554"/>
          </a:xfrm>
          <a:prstGeom prst="rect">
            <a:avLst/>
          </a:prstGeom>
          <a:noFill/>
        </p:spPr>
        <p:txBody>
          <a:bodyPr wrap="none" rtlCol="0">
            <a:spAutoFit/>
          </a:bodyPr>
          <a:lstStyle/>
          <a:p>
            <a:r>
              <a:rPr lang="el-GR" sz="1600" dirty="0">
                <a:latin typeface="Arial" panose="020B0604020202020204" pitchFamily="34" charset="0"/>
                <a:cs typeface="Arial" panose="020B0604020202020204" pitchFamily="34" charset="0"/>
              </a:rPr>
              <a:t>Μη-συναινετικές φωτογραφίες στο δημόσιο χώρο</a:t>
            </a:r>
            <a:endParaRPr lang="en-US" sz="16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D9ED8CDF-6B84-F533-ECD2-76A9E51A9D1E}"/>
              </a:ext>
            </a:extLst>
          </p:cNvPr>
          <p:cNvSpPr txBox="1"/>
          <p:nvPr/>
        </p:nvSpPr>
        <p:spPr>
          <a:xfrm>
            <a:off x="1559200" y="4752971"/>
            <a:ext cx="2632067" cy="338554"/>
          </a:xfrm>
          <a:prstGeom prst="rect">
            <a:avLst/>
          </a:prstGeom>
          <a:noFill/>
        </p:spPr>
        <p:txBody>
          <a:bodyPr wrap="none" rtlCol="0">
            <a:spAutoFit/>
          </a:bodyPr>
          <a:lstStyle/>
          <a:p>
            <a:r>
              <a:rPr lang="el-GR" sz="1600" dirty="0">
                <a:latin typeface="Arial" panose="020B0604020202020204" pitchFamily="34" charset="0"/>
                <a:cs typeface="Arial" panose="020B0604020202020204" pitchFamily="34" charset="0"/>
              </a:rPr>
              <a:t>Διαδικτυακή παρενόχληση </a:t>
            </a:r>
            <a:endParaRPr lang="en-US" sz="1600"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8AF803F9-B6ED-A174-9D72-878D35027BC1}"/>
              </a:ext>
            </a:extLst>
          </p:cNvPr>
          <p:cNvSpPr txBox="1"/>
          <p:nvPr/>
        </p:nvSpPr>
        <p:spPr>
          <a:xfrm>
            <a:off x="3587783" y="5173191"/>
            <a:ext cx="4288418" cy="338554"/>
          </a:xfrm>
          <a:prstGeom prst="rect">
            <a:avLst/>
          </a:prstGeom>
          <a:noFill/>
        </p:spPr>
        <p:txBody>
          <a:bodyPr wrap="none" rtlCol="0">
            <a:spAutoFit/>
          </a:bodyPr>
          <a:lstStyle/>
          <a:p>
            <a:r>
              <a:rPr lang="el-GR" sz="1600" dirty="0">
                <a:latin typeface="Arial" panose="020B0604020202020204" pitchFamily="34" charset="0"/>
                <a:cs typeface="Arial" panose="020B0604020202020204" pitchFamily="34" charset="0"/>
              </a:rPr>
              <a:t>Διαδικτυακή </a:t>
            </a:r>
            <a:r>
              <a:rPr lang="el-GR" sz="1600" dirty="0" err="1">
                <a:latin typeface="Arial" panose="020B0604020202020204" pitchFamily="34" charset="0"/>
                <a:cs typeface="Arial" panose="020B0604020202020204" pitchFamily="34" charset="0"/>
              </a:rPr>
              <a:t>παρενοχλητική</a:t>
            </a:r>
            <a:r>
              <a:rPr lang="el-GR" sz="1600" dirty="0">
                <a:latin typeface="Arial" panose="020B0604020202020204" pitchFamily="34" charset="0"/>
                <a:cs typeface="Arial" panose="020B0604020202020204" pitchFamily="34" charset="0"/>
              </a:rPr>
              <a:t> παρακολούθηση </a:t>
            </a:r>
          </a:p>
        </p:txBody>
      </p:sp>
      <p:sp>
        <p:nvSpPr>
          <p:cNvPr id="81" name="TextBox 80">
            <a:extLst>
              <a:ext uri="{FF2B5EF4-FFF2-40B4-BE49-F238E27FC236}">
                <a16:creationId xmlns:a16="http://schemas.microsoft.com/office/drawing/2014/main" id="{A3A085F0-3FF4-490E-2F32-4E46B31C3445}"/>
              </a:ext>
            </a:extLst>
          </p:cNvPr>
          <p:cNvSpPr txBox="1"/>
          <p:nvPr/>
        </p:nvSpPr>
        <p:spPr>
          <a:xfrm>
            <a:off x="2137475" y="1305285"/>
            <a:ext cx="2530886" cy="338554"/>
          </a:xfrm>
          <a:prstGeom prst="rect">
            <a:avLst/>
          </a:prstGeom>
          <a:noFill/>
        </p:spPr>
        <p:txBody>
          <a:bodyPr wrap="none" rtlCol="0">
            <a:spAutoFit/>
          </a:bodyPr>
          <a:lstStyle/>
          <a:p>
            <a:r>
              <a:rPr lang="el-GR" sz="1600" dirty="0">
                <a:latin typeface="Arial" panose="020B0604020202020204" pitchFamily="34" charset="0"/>
                <a:cs typeface="Arial" panose="020B0604020202020204" pitchFamily="34" charset="0"/>
              </a:rPr>
              <a:t>Εκδικητική πορνογραφία»</a:t>
            </a:r>
            <a:endParaRPr lang="en-US" sz="1600"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7FBF0E3-9E50-439D-3223-E2DC9AC91C56}"/>
              </a:ext>
            </a:extLst>
          </p:cNvPr>
          <p:cNvSpPr txBox="1"/>
          <p:nvPr/>
        </p:nvSpPr>
        <p:spPr>
          <a:xfrm>
            <a:off x="2521877" y="4150675"/>
            <a:ext cx="2548903" cy="338554"/>
          </a:xfrm>
          <a:prstGeom prst="rect">
            <a:avLst/>
          </a:prstGeom>
          <a:noFill/>
        </p:spPr>
        <p:txBody>
          <a:bodyPr wrap="none" rtlCol="0">
            <a:spAutoFit/>
          </a:bodyPr>
          <a:lstStyle/>
          <a:p>
            <a:r>
              <a:rPr lang="el-GR" sz="1600" dirty="0">
                <a:latin typeface="Arial" panose="020B0604020202020204" pitchFamily="34" charset="0"/>
                <a:cs typeface="Arial" panose="020B0604020202020204" pitchFamily="34" charset="0"/>
              </a:rPr>
              <a:t>Διαδικτυακός εκφοβισμός </a:t>
            </a:r>
          </a:p>
        </p:txBody>
      </p:sp>
      <p:sp>
        <p:nvSpPr>
          <p:cNvPr id="88" name="TextBox 87">
            <a:extLst>
              <a:ext uri="{FF2B5EF4-FFF2-40B4-BE49-F238E27FC236}">
                <a16:creationId xmlns:a16="http://schemas.microsoft.com/office/drawing/2014/main" id="{D7E40F9E-EBBA-8B4D-07CD-7C4C6857B321}"/>
              </a:ext>
            </a:extLst>
          </p:cNvPr>
          <p:cNvSpPr txBox="1"/>
          <p:nvPr/>
        </p:nvSpPr>
        <p:spPr>
          <a:xfrm>
            <a:off x="2379118" y="5604162"/>
            <a:ext cx="6176772" cy="338554"/>
          </a:xfrm>
          <a:prstGeom prst="rect">
            <a:avLst/>
          </a:prstGeom>
          <a:noFill/>
        </p:spPr>
        <p:txBody>
          <a:bodyPr wrap="square">
            <a:spAutoFit/>
          </a:bodyPr>
          <a:lstStyle/>
          <a:p>
            <a:r>
              <a:rPr lang="el-GR" sz="1600" dirty="0" err="1">
                <a:latin typeface="Arial" panose="020B0604020202020204" pitchFamily="34" charset="0"/>
                <a:cs typeface="Arial" panose="020B0604020202020204" pitchFamily="34" charset="0"/>
              </a:rPr>
              <a:t>Kακόβουλη</a:t>
            </a:r>
            <a:r>
              <a:rPr lang="el-GR" sz="1600" dirty="0">
                <a:latin typeface="Arial" panose="020B0604020202020204" pitchFamily="34" charset="0"/>
                <a:cs typeface="Arial" panose="020B0604020202020204" pitchFamily="34" charset="0"/>
              </a:rPr>
              <a:t> διαρροή προσωπικών δεδομένων</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176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DBC9B9-B66C-F469-DD5A-3D33C2D78B42}"/>
              </a:ext>
            </a:extLst>
          </p:cNvPr>
          <p:cNvSpPr>
            <a:spLocks noGrp="1"/>
          </p:cNvSpPr>
          <p:nvPr>
            <p:ph type="title"/>
          </p:nvPr>
        </p:nvSpPr>
        <p:spPr/>
        <p:txBody>
          <a:bodyPr>
            <a:normAutofit/>
          </a:bodyPr>
          <a:lstStyle/>
          <a:p>
            <a:r>
              <a:rPr lang="el-GR" dirty="0">
                <a:solidFill>
                  <a:schemeClr val="tx1"/>
                </a:solidFill>
                <a:latin typeface="Arial" panose="020B0604020202020204" pitchFamily="34" charset="0"/>
                <a:cs typeface="Arial" panose="020B0604020202020204" pitchFamily="34" charset="0"/>
              </a:rPr>
              <a:t>Ποιες οι συνέπειες</a:t>
            </a:r>
            <a:r>
              <a:rPr lang="en-US" dirty="0">
                <a:solidFill>
                  <a:schemeClr val="tx1"/>
                </a:solidFill>
                <a:latin typeface="Arial" panose="020B0604020202020204" pitchFamily="34" charset="0"/>
                <a:cs typeface="Arial" panose="020B0604020202020204" pitchFamily="34" charset="0"/>
              </a:rPr>
              <a:t>;</a:t>
            </a:r>
          </a:p>
        </p:txBody>
      </p:sp>
      <p:sp>
        <p:nvSpPr>
          <p:cNvPr id="8" name="Οβάλ 7">
            <a:extLst>
              <a:ext uri="{FF2B5EF4-FFF2-40B4-BE49-F238E27FC236}">
                <a16:creationId xmlns:a16="http://schemas.microsoft.com/office/drawing/2014/main" id="{351C89C1-3C6A-60C5-C91D-4F457E05BEF7}"/>
              </a:ext>
            </a:extLst>
          </p:cNvPr>
          <p:cNvSpPr/>
          <p:nvPr/>
        </p:nvSpPr>
        <p:spPr>
          <a:xfrm>
            <a:off x="379947" y="1514550"/>
            <a:ext cx="706221" cy="706221"/>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l-GR" sz="3200" dirty="0"/>
              <a:t>1</a:t>
            </a:r>
          </a:p>
        </p:txBody>
      </p:sp>
      <p:sp>
        <p:nvSpPr>
          <p:cNvPr id="10" name="Ελεύθερη σχεδίαση: Σχήμα 9">
            <a:extLst>
              <a:ext uri="{FF2B5EF4-FFF2-40B4-BE49-F238E27FC236}">
                <a16:creationId xmlns:a16="http://schemas.microsoft.com/office/drawing/2014/main" id="{87BEB533-F6FE-4F77-FD4B-DB0FAEC9930A}"/>
              </a:ext>
            </a:extLst>
          </p:cNvPr>
          <p:cNvSpPr/>
          <p:nvPr/>
        </p:nvSpPr>
        <p:spPr>
          <a:xfrm>
            <a:off x="1117320" y="2244786"/>
            <a:ext cx="2496550" cy="1083075"/>
          </a:xfrm>
          <a:custGeom>
            <a:avLst/>
            <a:gdLst>
              <a:gd name="connsiteX0" fmla="*/ 0 w 2089239"/>
              <a:gd name="connsiteY0" fmla="*/ 0 h 2972016"/>
              <a:gd name="connsiteX1" fmla="*/ 2089239 w 2089239"/>
              <a:gd name="connsiteY1" fmla="*/ 0 h 2972016"/>
              <a:gd name="connsiteX2" fmla="*/ 2089239 w 2089239"/>
              <a:gd name="connsiteY2" fmla="*/ 2972016 h 2972016"/>
              <a:gd name="connsiteX3" fmla="*/ 0 w 2089239"/>
              <a:gd name="connsiteY3" fmla="*/ 2972016 h 2972016"/>
              <a:gd name="connsiteX4" fmla="*/ 0 w 2089239"/>
              <a:gd name="connsiteY4" fmla="*/ 0 h 297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9239" h="2972016">
                <a:moveTo>
                  <a:pt x="0" y="0"/>
                </a:moveTo>
                <a:lnTo>
                  <a:pt x="2089239" y="0"/>
                </a:lnTo>
                <a:lnTo>
                  <a:pt x="2089239" y="2972016"/>
                </a:lnTo>
                <a:lnTo>
                  <a:pt x="0" y="29720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666750">
              <a:lnSpc>
                <a:spcPct val="90000"/>
              </a:lnSpc>
              <a:spcBef>
                <a:spcPct val="0"/>
              </a:spcBef>
              <a:spcAft>
                <a:spcPct val="35000"/>
              </a:spcAft>
              <a:buNone/>
            </a:pPr>
            <a:r>
              <a:rPr lang="el-GR" sz="1400" kern="1200" dirty="0">
                <a:latin typeface="Arial Narrow" panose="020B0606020202030204" pitchFamily="34" charset="0"/>
                <a:cs typeface="Calibri" panose="020F0502020204030204" pitchFamily="34" charset="0"/>
              </a:rPr>
              <a:t>Η ελευθερία από τη βία είναι θεμελιώδες ανθρώπινο δικαίωμα και η βία με βάση το φύλο υπονομεύει την αίσθηση της αυτοεκτίμησης</a:t>
            </a:r>
            <a:endParaRPr lang="en-US" sz="1400" kern="1200" dirty="0">
              <a:latin typeface="Arial Narrow" panose="020B0606020202030204" pitchFamily="34" charset="0"/>
              <a:cs typeface="Calibri" panose="020F0502020204030204" pitchFamily="34" charset="0"/>
            </a:endParaRPr>
          </a:p>
        </p:txBody>
      </p:sp>
      <p:sp>
        <p:nvSpPr>
          <p:cNvPr id="11" name="Ελεύθερη σχεδίαση: Σχήμα 10">
            <a:extLst>
              <a:ext uri="{FF2B5EF4-FFF2-40B4-BE49-F238E27FC236}">
                <a16:creationId xmlns:a16="http://schemas.microsoft.com/office/drawing/2014/main" id="{6A64BBEC-C716-DA41-C201-0AE1E8BC3E18}"/>
              </a:ext>
            </a:extLst>
          </p:cNvPr>
          <p:cNvSpPr/>
          <p:nvPr/>
        </p:nvSpPr>
        <p:spPr>
          <a:xfrm>
            <a:off x="1117320" y="1490535"/>
            <a:ext cx="2559945" cy="706221"/>
          </a:xfrm>
          <a:custGeom>
            <a:avLst/>
            <a:gdLst>
              <a:gd name="connsiteX0" fmla="*/ 0 w 2089239"/>
              <a:gd name="connsiteY0" fmla="*/ 0 h 706221"/>
              <a:gd name="connsiteX1" fmla="*/ 2089239 w 2089239"/>
              <a:gd name="connsiteY1" fmla="*/ 0 h 706221"/>
              <a:gd name="connsiteX2" fmla="*/ 2089239 w 2089239"/>
              <a:gd name="connsiteY2" fmla="*/ 706221 h 706221"/>
              <a:gd name="connsiteX3" fmla="*/ 0 w 2089239"/>
              <a:gd name="connsiteY3" fmla="*/ 706221 h 706221"/>
              <a:gd name="connsiteX4" fmla="*/ 0 w 2089239"/>
              <a:gd name="connsiteY4" fmla="*/ 0 h 706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9239" h="706221">
                <a:moveTo>
                  <a:pt x="0" y="0"/>
                </a:moveTo>
                <a:lnTo>
                  <a:pt x="2089239" y="0"/>
                </a:lnTo>
                <a:lnTo>
                  <a:pt x="2089239" y="706221"/>
                </a:lnTo>
                <a:lnTo>
                  <a:pt x="0" y="7062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r>
              <a:rPr lang="el-GR" sz="1600" kern="1200" dirty="0">
                <a:latin typeface="Arial" panose="020B0604020202020204" pitchFamily="34" charset="0"/>
                <a:cs typeface="Arial" panose="020B0604020202020204" pitchFamily="34" charset="0"/>
              </a:rPr>
              <a:t>Παραβίαση των ανθρωπίνων δικαιωμάτων</a:t>
            </a:r>
            <a:endParaRPr lang="en-US" sz="1600" kern="1200" dirty="0">
              <a:latin typeface="Arial" panose="020B0604020202020204" pitchFamily="34" charset="0"/>
              <a:cs typeface="Arial" panose="020B0604020202020204" pitchFamily="34" charset="0"/>
            </a:endParaRPr>
          </a:p>
        </p:txBody>
      </p:sp>
      <p:sp>
        <p:nvSpPr>
          <p:cNvPr id="12" name="Οβάλ 11">
            <a:extLst>
              <a:ext uri="{FF2B5EF4-FFF2-40B4-BE49-F238E27FC236}">
                <a16:creationId xmlns:a16="http://schemas.microsoft.com/office/drawing/2014/main" id="{9913CD37-5B9F-1F78-97BF-0AFDEC2823EC}"/>
              </a:ext>
            </a:extLst>
          </p:cNvPr>
          <p:cNvSpPr/>
          <p:nvPr/>
        </p:nvSpPr>
        <p:spPr>
          <a:xfrm>
            <a:off x="5252610" y="1602347"/>
            <a:ext cx="706221" cy="706221"/>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l-GR" sz="3200" dirty="0"/>
              <a:t>2</a:t>
            </a:r>
          </a:p>
        </p:txBody>
      </p:sp>
      <p:sp>
        <p:nvSpPr>
          <p:cNvPr id="15" name="Ελεύθερη σχεδίαση: Σχήμα 14">
            <a:extLst>
              <a:ext uri="{FF2B5EF4-FFF2-40B4-BE49-F238E27FC236}">
                <a16:creationId xmlns:a16="http://schemas.microsoft.com/office/drawing/2014/main" id="{CBE3DBFB-1F46-5CA7-00B0-A5D81CE439F7}"/>
              </a:ext>
            </a:extLst>
          </p:cNvPr>
          <p:cNvSpPr/>
          <p:nvPr/>
        </p:nvSpPr>
        <p:spPr>
          <a:xfrm>
            <a:off x="4304594" y="1620347"/>
            <a:ext cx="2089239" cy="706221"/>
          </a:xfrm>
          <a:custGeom>
            <a:avLst/>
            <a:gdLst>
              <a:gd name="connsiteX0" fmla="*/ 0 w 2089239"/>
              <a:gd name="connsiteY0" fmla="*/ 0 h 706221"/>
              <a:gd name="connsiteX1" fmla="*/ 2089239 w 2089239"/>
              <a:gd name="connsiteY1" fmla="*/ 0 h 706221"/>
              <a:gd name="connsiteX2" fmla="*/ 2089239 w 2089239"/>
              <a:gd name="connsiteY2" fmla="*/ 706221 h 706221"/>
              <a:gd name="connsiteX3" fmla="*/ 0 w 2089239"/>
              <a:gd name="connsiteY3" fmla="*/ 706221 h 706221"/>
              <a:gd name="connsiteX4" fmla="*/ 0 w 2089239"/>
              <a:gd name="connsiteY4" fmla="*/ 0 h 706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9239" h="706221">
                <a:moveTo>
                  <a:pt x="0" y="0"/>
                </a:moveTo>
                <a:lnTo>
                  <a:pt x="2089239" y="0"/>
                </a:lnTo>
                <a:lnTo>
                  <a:pt x="2089239" y="706221"/>
                </a:lnTo>
                <a:lnTo>
                  <a:pt x="0" y="7062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endParaRPr lang="en-US" sz="1400" kern="1200">
              <a:latin typeface="Calibri" panose="020F0502020204030204" pitchFamily="34" charset="0"/>
              <a:cs typeface="Calibri" panose="020F0502020204030204" pitchFamily="34" charset="0"/>
            </a:endParaRPr>
          </a:p>
        </p:txBody>
      </p:sp>
      <p:sp>
        <p:nvSpPr>
          <p:cNvPr id="16" name="Οβάλ 15">
            <a:extLst>
              <a:ext uri="{FF2B5EF4-FFF2-40B4-BE49-F238E27FC236}">
                <a16:creationId xmlns:a16="http://schemas.microsoft.com/office/drawing/2014/main" id="{0221B74C-8AFB-5E7A-EB75-567DB6B85BE5}"/>
              </a:ext>
            </a:extLst>
          </p:cNvPr>
          <p:cNvSpPr/>
          <p:nvPr/>
        </p:nvSpPr>
        <p:spPr>
          <a:xfrm>
            <a:off x="2907649" y="3689368"/>
            <a:ext cx="706221" cy="706221"/>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l-GR" sz="2800" dirty="0"/>
              <a:t>3</a:t>
            </a:r>
          </a:p>
        </p:txBody>
      </p:sp>
      <p:sp>
        <p:nvSpPr>
          <p:cNvPr id="19" name="Ελεύθερη σχεδίαση: Σχήμα 18">
            <a:extLst>
              <a:ext uri="{FF2B5EF4-FFF2-40B4-BE49-F238E27FC236}">
                <a16:creationId xmlns:a16="http://schemas.microsoft.com/office/drawing/2014/main" id="{6D76DBC3-58C8-3B37-3A6E-816A19592AF2}"/>
              </a:ext>
            </a:extLst>
          </p:cNvPr>
          <p:cNvSpPr/>
          <p:nvPr/>
        </p:nvSpPr>
        <p:spPr>
          <a:xfrm>
            <a:off x="8586063" y="1624538"/>
            <a:ext cx="2089239" cy="706221"/>
          </a:xfrm>
          <a:custGeom>
            <a:avLst/>
            <a:gdLst>
              <a:gd name="connsiteX0" fmla="*/ 0 w 2089239"/>
              <a:gd name="connsiteY0" fmla="*/ 0 h 706221"/>
              <a:gd name="connsiteX1" fmla="*/ 2089239 w 2089239"/>
              <a:gd name="connsiteY1" fmla="*/ 0 h 706221"/>
              <a:gd name="connsiteX2" fmla="*/ 2089239 w 2089239"/>
              <a:gd name="connsiteY2" fmla="*/ 706221 h 706221"/>
              <a:gd name="connsiteX3" fmla="*/ 0 w 2089239"/>
              <a:gd name="connsiteY3" fmla="*/ 706221 h 706221"/>
              <a:gd name="connsiteX4" fmla="*/ 0 w 2089239"/>
              <a:gd name="connsiteY4" fmla="*/ 0 h 706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9239" h="706221">
                <a:moveTo>
                  <a:pt x="0" y="0"/>
                </a:moveTo>
                <a:lnTo>
                  <a:pt x="2089239" y="0"/>
                </a:lnTo>
                <a:lnTo>
                  <a:pt x="2089239" y="706221"/>
                </a:lnTo>
                <a:lnTo>
                  <a:pt x="0" y="7062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endParaRPr lang="en-US" sz="1400" kern="1200">
              <a:latin typeface="Calibri" panose="020F0502020204030204" pitchFamily="34" charset="0"/>
              <a:cs typeface="Calibri" panose="020F0502020204030204" pitchFamily="34" charset="0"/>
            </a:endParaRPr>
          </a:p>
        </p:txBody>
      </p:sp>
      <p:sp>
        <p:nvSpPr>
          <p:cNvPr id="20" name="Ελεύθερη σχεδίαση: Σχήμα 19">
            <a:extLst>
              <a:ext uri="{FF2B5EF4-FFF2-40B4-BE49-F238E27FC236}">
                <a16:creationId xmlns:a16="http://schemas.microsoft.com/office/drawing/2014/main" id="{0453E1FB-3285-9B31-63A0-EF871944D680}"/>
              </a:ext>
            </a:extLst>
          </p:cNvPr>
          <p:cNvSpPr/>
          <p:nvPr/>
        </p:nvSpPr>
        <p:spPr>
          <a:xfrm>
            <a:off x="6096000" y="2348805"/>
            <a:ext cx="2888184" cy="1112571"/>
          </a:xfrm>
          <a:custGeom>
            <a:avLst/>
            <a:gdLst>
              <a:gd name="connsiteX0" fmla="*/ 0 w 2089239"/>
              <a:gd name="connsiteY0" fmla="*/ 0 h 2972016"/>
              <a:gd name="connsiteX1" fmla="*/ 2089239 w 2089239"/>
              <a:gd name="connsiteY1" fmla="*/ 0 h 2972016"/>
              <a:gd name="connsiteX2" fmla="*/ 2089239 w 2089239"/>
              <a:gd name="connsiteY2" fmla="*/ 2972016 h 2972016"/>
              <a:gd name="connsiteX3" fmla="*/ 0 w 2089239"/>
              <a:gd name="connsiteY3" fmla="*/ 2972016 h 2972016"/>
              <a:gd name="connsiteX4" fmla="*/ 0 w 2089239"/>
              <a:gd name="connsiteY4" fmla="*/ 0 h 297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9239" h="2972016">
                <a:moveTo>
                  <a:pt x="0" y="0"/>
                </a:moveTo>
                <a:lnTo>
                  <a:pt x="2089239" y="0"/>
                </a:lnTo>
                <a:lnTo>
                  <a:pt x="2089239" y="2972016"/>
                </a:lnTo>
                <a:lnTo>
                  <a:pt x="0" y="29720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defTabSz="666750">
              <a:lnSpc>
                <a:spcPct val="90000"/>
              </a:lnSpc>
              <a:spcBef>
                <a:spcPct val="0"/>
              </a:spcBef>
              <a:spcAft>
                <a:spcPct val="35000"/>
              </a:spcAft>
            </a:pPr>
            <a:r>
              <a:rPr lang="el-GR" sz="1400" dirty="0">
                <a:latin typeface="Arial Narrow" panose="020B0606020202030204" pitchFamily="34" charset="0"/>
                <a:cs typeface="Calibri" panose="020F0502020204030204" pitchFamily="34" charset="0"/>
              </a:rPr>
              <a:t>Επηρεάζεται η σωματική και ψυχολογική ακεραιότητα του ατόμου όταν αυτό δεν ζει σε ασφαλές περιβάλλον</a:t>
            </a:r>
            <a:endParaRPr lang="en-US" sz="1400" dirty="0">
              <a:latin typeface="Arial Narrow" panose="020B0606020202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FB6B6D9-6B2A-99B1-C4F0-C02B4101B394}"/>
              </a:ext>
            </a:extLst>
          </p:cNvPr>
          <p:cNvSpPr txBox="1"/>
          <p:nvPr/>
        </p:nvSpPr>
        <p:spPr>
          <a:xfrm>
            <a:off x="6076528" y="1718118"/>
            <a:ext cx="3261843" cy="600101"/>
          </a:xfrm>
          <a:prstGeom prst="rect">
            <a:avLst/>
          </a:prstGeom>
          <a:noFill/>
        </p:spPr>
        <p:txBody>
          <a:bodyPr wrap="square">
            <a:spAutoFit/>
          </a:bodyPr>
          <a:lstStyle/>
          <a:p>
            <a:pPr marL="0" marR="0">
              <a:lnSpc>
                <a:spcPct val="107000"/>
              </a:lnSpc>
              <a:spcBef>
                <a:spcPts val="0"/>
              </a:spcBef>
              <a:spcAft>
                <a:spcPts val="800"/>
              </a:spcAft>
            </a:pPr>
            <a:r>
              <a:rPr lang="el-GR" sz="1600" dirty="0">
                <a:solidFill>
                  <a:schemeClr val="tx1">
                    <a:hueOff val="0"/>
                    <a:satOff val="0"/>
                    <a:lumOff val="0"/>
                    <a:alphaOff val="0"/>
                  </a:schemeClr>
                </a:solidFill>
                <a:latin typeface="Arial" panose="020B0604020202020204" pitchFamily="34" charset="0"/>
                <a:cs typeface="Arial" panose="020B0604020202020204" pitchFamily="34" charset="0"/>
              </a:rPr>
              <a:t>Κίνδυνος σωματικής και ψυχολογικής ακεραιότητας</a:t>
            </a:r>
            <a:endParaRPr lang="en-US" sz="1600" dirty="0">
              <a:solidFill>
                <a:schemeClr val="tx1">
                  <a:hueOff val="0"/>
                  <a:satOff val="0"/>
                  <a:lumOff val="0"/>
                  <a:alphaOff val="0"/>
                </a:schemeClr>
              </a:solidFill>
              <a:latin typeface="Arial" panose="020B0604020202020204" pitchFamily="34" charset="0"/>
              <a:cs typeface="Arial" panose="020B0604020202020204" pitchFamily="34" charset="0"/>
            </a:endParaRPr>
          </a:p>
        </p:txBody>
      </p:sp>
      <p:sp>
        <p:nvSpPr>
          <p:cNvPr id="23" name="Ελεύθερη σχεδίαση: Σχήμα 22">
            <a:extLst>
              <a:ext uri="{FF2B5EF4-FFF2-40B4-BE49-F238E27FC236}">
                <a16:creationId xmlns:a16="http://schemas.microsoft.com/office/drawing/2014/main" id="{51831A53-5727-1F3D-644A-9D821E3EB3FA}"/>
              </a:ext>
            </a:extLst>
          </p:cNvPr>
          <p:cNvSpPr/>
          <p:nvPr/>
        </p:nvSpPr>
        <p:spPr>
          <a:xfrm>
            <a:off x="3838339" y="4296615"/>
            <a:ext cx="2708633" cy="1088184"/>
          </a:xfrm>
          <a:custGeom>
            <a:avLst/>
            <a:gdLst>
              <a:gd name="connsiteX0" fmla="*/ 0 w 2089239"/>
              <a:gd name="connsiteY0" fmla="*/ 0 h 2972016"/>
              <a:gd name="connsiteX1" fmla="*/ 2089239 w 2089239"/>
              <a:gd name="connsiteY1" fmla="*/ 0 h 2972016"/>
              <a:gd name="connsiteX2" fmla="*/ 2089239 w 2089239"/>
              <a:gd name="connsiteY2" fmla="*/ 2972016 h 2972016"/>
              <a:gd name="connsiteX3" fmla="*/ 0 w 2089239"/>
              <a:gd name="connsiteY3" fmla="*/ 2972016 h 2972016"/>
              <a:gd name="connsiteX4" fmla="*/ 0 w 2089239"/>
              <a:gd name="connsiteY4" fmla="*/ 0 h 297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9239" h="2972016">
                <a:moveTo>
                  <a:pt x="0" y="0"/>
                </a:moveTo>
                <a:lnTo>
                  <a:pt x="2089239" y="0"/>
                </a:lnTo>
                <a:lnTo>
                  <a:pt x="2089239" y="2972016"/>
                </a:lnTo>
                <a:lnTo>
                  <a:pt x="0" y="29720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lvl="0" indent="0" defTabSz="666750">
              <a:lnSpc>
                <a:spcPct val="90000"/>
              </a:lnSpc>
              <a:spcBef>
                <a:spcPct val="0"/>
              </a:spcBef>
              <a:spcAft>
                <a:spcPct val="35000"/>
              </a:spcAft>
              <a:buNone/>
            </a:pPr>
            <a:r>
              <a:rPr lang="el-GR" sz="1400" dirty="0">
                <a:latin typeface="Arial Narrow" panose="020B0606020202030204" pitchFamily="34" charset="0"/>
                <a:cs typeface="Calibri" panose="020F0502020204030204" pitchFamily="34" charset="0"/>
              </a:rPr>
              <a:t>Συμβάλλει στην καλλιέργεια μιας </a:t>
            </a:r>
            <a:r>
              <a:rPr lang="el-GR" sz="1400" dirty="0" err="1">
                <a:latin typeface="Arial Narrow" panose="020B0606020202030204" pitchFamily="34" charset="0"/>
                <a:cs typeface="Calibri" panose="020F0502020204030204" pitchFamily="34" charset="0"/>
              </a:rPr>
              <a:t>ετεροκανονικής</a:t>
            </a:r>
            <a:r>
              <a:rPr lang="el-GR" sz="1400" dirty="0">
                <a:latin typeface="Arial Narrow" panose="020B0606020202030204" pitchFamily="34" charset="0"/>
                <a:cs typeface="Calibri" panose="020F0502020204030204" pitchFamily="34" charset="0"/>
              </a:rPr>
              <a:t> κοινωνίας και διαιωνίζει τη πατριαρχεία</a:t>
            </a:r>
            <a:endParaRPr lang="en-US" sz="1400" dirty="0">
              <a:latin typeface="Arial Narrow" panose="020B0606020202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4BFE8BA-9BDE-94BD-D270-5695CEE19056}"/>
              </a:ext>
            </a:extLst>
          </p:cNvPr>
          <p:cNvSpPr txBox="1"/>
          <p:nvPr/>
        </p:nvSpPr>
        <p:spPr>
          <a:xfrm>
            <a:off x="3767009" y="3738708"/>
            <a:ext cx="2626824" cy="607539"/>
          </a:xfrm>
          <a:prstGeom prst="rect">
            <a:avLst/>
          </a:prstGeom>
          <a:noFill/>
        </p:spPr>
        <p:txBody>
          <a:bodyPr wrap="square">
            <a:spAutoFit/>
          </a:bodyPr>
          <a:lstStyle/>
          <a:p>
            <a:pPr marL="0" marR="0">
              <a:lnSpc>
                <a:spcPct val="107000"/>
              </a:lnSpc>
              <a:spcBef>
                <a:spcPts val="0"/>
              </a:spcBef>
              <a:spcAft>
                <a:spcPts val="800"/>
              </a:spcAft>
            </a:pPr>
            <a:r>
              <a:rPr lang="el-GR" sz="1600" dirty="0">
                <a:solidFill>
                  <a:schemeClr val="tx1">
                    <a:hueOff val="0"/>
                    <a:satOff val="0"/>
                    <a:lumOff val="0"/>
                    <a:alphaOff val="0"/>
                  </a:schemeClr>
                </a:solidFill>
                <a:latin typeface="Arial" panose="020B0604020202020204" pitchFamily="34" charset="0"/>
                <a:cs typeface="Arial" panose="020B0604020202020204" pitchFamily="34" charset="0"/>
              </a:rPr>
              <a:t>Εμπόδιο στην ισότητα των φύλων</a:t>
            </a:r>
            <a:endParaRPr lang="en-US" sz="1600" dirty="0">
              <a:solidFill>
                <a:schemeClr val="tx1">
                  <a:hueOff val="0"/>
                  <a:satOff val="0"/>
                  <a:lumOff val="0"/>
                  <a:alphaOff val="0"/>
                </a:schemeClr>
              </a:solidFill>
              <a:latin typeface="Arial" panose="020B0604020202020204" pitchFamily="34" charset="0"/>
              <a:cs typeface="Arial" panose="020B0604020202020204" pitchFamily="34" charset="0"/>
            </a:endParaRPr>
          </a:p>
        </p:txBody>
      </p:sp>
      <p:sp>
        <p:nvSpPr>
          <p:cNvPr id="25" name="Οβάλ 24">
            <a:extLst>
              <a:ext uri="{FF2B5EF4-FFF2-40B4-BE49-F238E27FC236}">
                <a16:creationId xmlns:a16="http://schemas.microsoft.com/office/drawing/2014/main" id="{1B53309A-35BC-C211-76FD-EE1AC75E4C5D}"/>
              </a:ext>
            </a:extLst>
          </p:cNvPr>
          <p:cNvSpPr/>
          <p:nvPr/>
        </p:nvSpPr>
        <p:spPr>
          <a:xfrm>
            <a:off x="8003881" y="3590394"/>
            <a:ext cx="706221" cy="706221"/>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l-GR" sz="2400" dirty="0"/>
              <a:t>4</a:t>
            </a:r>
          </a:p>
        </p:txBody>
      </p:sp>
      <p:sp>
        <p:nvSpPr>
          <p:cNvPr id="27" name="Ελεύθερη σχεδίαση: Σχήμα 26">
            <a:extLst>
              <a:ext uri="{FF2B5EF4-FFF2-40B4-BE49-F238E27FC236}">
                <a16:creationId xmlns:a16="http://schemas.microsoft.com/office/drawing/2014/main" id="{C3BF01BC-7355-DCA1-8740-5CE1398A0AFB}"/>
              </a:ext>
            </a:extLst>
          </p:cNvPr>
          <p:cNvSpPr/>
          <p:nvPr/>
        </p:nvSpPr>
        <p:spPr>
          <a:xfrm>
            <a:off x="8919082" y="4296615"/>
            <a:ext cx="2708633" cy="1088184"/>
          </a:xfrm>
          <a:custGeom>
            <a:avLst/>
            <a:gdLst>
              <a:gd name="connsiteX0" fmla="*/ 0 w 2089239"/>
              <a:gd name="connsiteY0" fmla="*/ 0 h 2972016"/>
              <a:gd name="connsiteX1" fmla="*/ 2089239 w 2089239"/>
              <a:gd name="connsiteY1" fmla="*/ 0 h 2972016"/>
              <a:gd name="connsiteX2" fmla="*/ 2089239 w 2089239"/>
              <a:gd name="connsiteY2" fmla="*/ 2972016 h 2972016"/>
              <a:gd name="connsiteX3" fmla="*/ 0 w 2089239"/>
              <a:gd name="connsiteY3" fmla="*/ 2972016 h 2972016"/>
              <a:gd name="connsiteX4" fmla="*/ 0 w 2089239"/>
              <a:gd name="connsiteY4" fmla="*/ 0 h 297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9239" h="2972016">
                <a:moveTo>
                  <a:pt x="0" y="0"/>
                </a:moveTo>
                <a:lnTo>
                  <a:pt x="2089239" y="0"/>
                </a:lnTo>
                <a:lnTo>
                  <a:pt x="2089239" y="2972016"/>
                </a:lnTo>
                <a:lnTo>
                  <a:pt x="0" y="29720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666750">
              <a:lnSpc>
                <a:spcPct val="90000"/>
              </a:lnSpc>
              <a:spcBef>
                <a:spcPct val="0"/>
              </a:spcBef>
              <a:spcAft>
                <a:spcPct val="35000"/>
              </a:spcAft>
              <a:buNone/>
            </a:pPr>
            <a:r>
              <a:rPr lang="el-GR" sz="1400" kern="1200" dirty="0">
                <a:latin typeface="Arial Narrow" panose="020B0606020202030204" pitchFamily="34" charset="0"/>
                <a:cs typeface="Calibri" panose="020F0502020204030204" pitchFamily="34" charset="0"/>
              </a:rPr>
              <a:t>Επηρεάζεται αρνητική η παραγωγικότητά τους</a:t>
            </a:r>
            <a:endParaRPr lang="en-US" sz="1400" kern="1200" dirty="0">
              <a:latin typeface="Arial Narrow" panose="020B0606020202030204" pitchFamily="34" charset="0"/>
              <a:cs typeface="Calibri" panose="020F0502020204030204" pitchFamily="34" charset="0"/>
            </a:endParaRPr>
          </a:p>
        </p:txBody>
      </p:sp>
      <p:sp>
        <p:nvSpPr>
          <p:cNvPr id="28" name="Ελεύθερη σχεδίαση: Σχήμα 27">
            <a:extLst>
              <a:ext uri="{FF2B5EF4-FFF2-40B4-BE49-F238E27FC236}">
                <a16:creationId xmlns:a16="http://schemas.microsoft.com/office/drawing/2014/main" id="{1414A289-A912-D7A3-8A8F-DEEC578FE618}"/>
              </a:ext>
            </a:extLst>
          </p:cNvPr>
          <p:cNvSpPr/>
          <p:nvPr/>
        </p:nvSpPr>
        <p:spPr>
          <a:xfrm>
            <a:off x="8919082" y="3520363"/>
            <a:ext cx="2089239" cy="706221"/>
          </a:xfrm>
          <a:custGeom>
            <a:avLst/>
            <a:gdLst>
              <a:gd name="connsiteX0" fmla="*/ 0 w 2089239"/>
              <a:gd name="connsiteY0" fmla="*/ 0 h 706221"/>
              <a:gd name="connsiteX1" fmla="*/ 2089239 w 2089239"/>
              <a:gd name="connsiteY1" fmla="*/ 0 h 706221"/>
              <a:gd name="connsiteX2" fmla="*/ 2089239 w 2089239"/>
              <a:gd name="connsiteY2" fmla="*/ 706221 h 706221"/>
              <a:gd name="connsiteX3" fmla="*/ 0 w 2089239"/>
              <a:gd name="connsiteY3" fmla="*/ 706221 h 706221"/>
              <a:gd name="connsiteX4" fmla="*/ 0 w 2089239"/>
              <a:gd name="connsiteY4" fmla="*/ 0 h 706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9239" h="706221">
                <a:moveTo>
                  <a:pt x="0" y="0"/>
                </a:moveTo>
                <a:lnTo>
                  <a:pt x="2089239" y="0"/>
                </a:lnTo>
                <a:lnTo>
                  <a:pt x="2089239" y="706221"/>
                </a:lnTo>
                <a:lnTo>
                  <a:pt x="0" y="7062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r>
              <a:rPr lang="el-GR" sz="1600" dirty="0">
                <a:latin typeface="Arial" panose="020B0604020202020204" pitchFamily="34" charset="0"/>
                <a:cs typeface="Arial" panose="020B0604020202020204" pitchFamily="34" charset="0"/>
              </a:rPr>
              <a:t>Μεγάλο οικονομικό κόστος</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0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descr="Εικόνα που περιέχει αρκετά&#10;&#10;Περιγραφή που δημιουργήθηκε αυτόματα">
            <a:extLst>
              <a:ext uri="{FF2B5EF4-FFF2-40B4-BE49-F238E27FC236}">
                <a16:creationId xmlns:a16="http://schemas.microsoft.com/office/drawing/2014/main" id="{A4496335-6097-907E-FAE7-5CA06199E917}"/>
              </a:ext>
            </a:extLst>
          </p:cNvPr>
          <p:cNvPicPr>
            <a:picLocks noChangeAspect="1"/>
          </p:cNvPicPr>
          <p:nvPr/>
        </p:nvPicPr>
        <p:blipFill rotWithShape="1">
          <a:blip r:embed="rId3">
            <a:alphaModFix amt="40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3142" r="16858"/>
          <a:stretch/>
        </p:blipFill>
        <p:spPr>
          <a:xfrm>
            <a:off x="20" y="10"/>
            <a:ext cx="6095980" cy="6857990"/>
          </a:xfrm>
          <a:prstGeom prst="rect">
            <a:avLst/>
          </a:prstGeom>
        </p:spPr>
      </p:pic>
      <p:pic>
        <p:nvPicPr>
          <p:cNvPr id="13" name="Εικόνα 12" descr="Εικόνα που περιέχει άτομο, κλείσιμο&#10;&#10;Περιγραφή που δημιουργήθηκε αυτόματα">
            <a:extLst>
              <a:ext uri="{FF2B5EF4-FFF2-40B4-BE49-F238E27FC236}">
                <a16:creationId xmlns:a16="http://schemas.microsoft.com/office/drawing/2014/main" id="{941C6636-D00E-CD6B-7195-266080578EAD}"/>
              </a:ext>
            </a:extLst>
          </p:cNvPr>
          <p:cNvPicPr>
            <a:picLocks noChangeAspect="1"/>
          </p:cNvPicPr>
          <p:nvPr/>
        </p:nvPicPr>
        <p:blipFill rotWithShape="1">
          <a:blip r:embed="rId5">
            <a:alphaModFix amt="40000"/>
            <a:lum bright="70000" contrast="-70000"/>
            <a:extLst>
              <a:ext uri="{28A0092B-C50C-407E-A947-70E740481C1C}">
                <a14:useLocalDpi xmlns:a14="http://schemas.microsoft.com/office/drawing/2010/main" val="0"/>
              </a:ext>
            </a:extLst>
          </a:blip>
          <a:srcRect l="24000" r="26000"/>
          <a:stretch/>
        </p:blipFill>
        <p:spPr>
          <a:xfrm>
            <a:off x="6096000" y="10"/>
            <a:ext cx="6096000" cy="6857990"/>
          </a:xfrm>
          <a:prstGeom prst="rect">
            <a:avLst/>
          </a:prstGeom>
        </p:spPr>
      </p:pic>
      <p:sp>
        <p:nvSpPr>
          <p:cNvPr id="2" name="Τίτλος 1">
            <a:extLst>
              <a:ext uri="{FF2B5EF4-FFF2-40B4-BE49-F238E27FC236}">
                <a16:creationId xmlns:a16="http://schemas.microsoft.com/office/drawing/2014/main" id="{F4DBC9B9-B66C-F469-DD5A-3D33C2D78B42}"/>
              </a:ext>
            </a:extLst>
          </p:cNvPr>
          <p:cNvSpPr>
            <a:spLocks noGrp="1"/>
          </p:cNvSpPr>
          <p:nvPr>
            <p:ph type="title"/>
          </p:nvPr>
        </p:nvSpPr>
        <p:spPr>
          <a:xfrm>
            <a:off x="1023870" y="702156"/>
            <a:ext cx="10144260" cy="1013800"/>
          </a:xfrm>
        </p:spPr>
        <p:txBody>
          <a:bodyPr>
            <a:normAutofit/>
          </a:bodyPr>
          <a:lstStyle/>
          <a:p>
            <a:r>
              <a:rPr lang="el-GR">
                <a:solidFill>
                  <a:schemeClr val="tx1"/>
                </a:solidFill>
                <a:latin typeface="Arial" panose="020B0604020202020204" pitchFamily="34" charset="0"/>
                <a:cs typeface="Arial" panose="020B0604020202020204" pitchFamily="34" charset="0"/>
              </a:rPr>
              <a:t>Γιατί εστιάζουμε στη γυναίκα και τη θηλυκότητα;</a:t>
            </a:r>
            <a:endParaRPr lang="en-US">
              <a:solidFill>
                <a:schemeClr val="tx1"/>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6351824"/>
              </p:ext>
            </p:extLst>
          </p:nvPr>
        </p:nvGraphicFramePr>
        <p:xfrm>
          <a:off x="667248" y="1589848"/>
          <a:ext cx="10261602" cy="42406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2493902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Εικόνα 6" descr="Εικόνα που περιέχει κείμενο, λευκός πίνακας&#10;&#10;Περιγραφή που δημιουργήθηκε αυτόματα">
            <a:extLst>
              <a:ext uri="{FF2B5EF4-FFF2-40B4-BE49-F238E27FC236}">
                <a16:creationId xmlns:a16="http://schemas.microsoft.com/office/drawing/2014/main" id="{C8C1604F-0464-C7D4-974C-490F88DE001C}"/>
              </a:ext>
            </a:extLst>
          </p:cNvPr>
          <p:cNvPicPr>
            <a:picLocks noChangeAspect="1"/>
          </p:cNvPicPr>
          <p:nvPr/>
        </p:nvPicPr>
        <p:blipFill rotWithShape="1">
          <a:blip r:embed="rId2">
            <a:extLst>
              <a:ext uri="{28A0092B-C50C-407E-A947-70E740481C1C}">
                <a14:useLocalDpi xmlns:a14="http://schemas.microsoft.com/office/drawing/2010/main" val="0"/>
              </a:ext>
            </a:extLst>
          </a:blip>
          <a:srcRect t="6262" b="9468"/>
          <a:stretch/>
        </p:blipFill>
        <p:spPr>
          <a:xfrm>
            <a:off x="20" y="10"/>
            <a:ext cx="12191980" cy="6857990"/>
          </a:xfrm>
          <a:prstGeom prst="rect">
            <a:avLst/>
          </a:prstGeom>
        </p:spPr>
      </p:pic>
      <p:sp useBgFill="1">
        <p:nvSpPr>
          <p:cNvPr id="12" name="Rectangle 11">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14" name="Rectangle 13">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90230"/>
            <a:ext cx="11303626" cy="2020536"/>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5" name="Θέση περιεχομένου 2">
            <a:extLst>
              <a:ext uri="{FF2B5EF4-FFF2-40B4-BE49-F238E27FC236}">
                <a16:creationId xmlns:a16="http://schemas.microsoft.com/office/drawing/2014/main" id="{AE93A2CE-1760-6834-C838-30283800DDFA}"/>
              </a:ext>
            </a:extLst>
          </p:cNvPr>
          <p:cNvSpPr>
            <a:spLocks noGrp="1"/>
          </p:cNvSpPr>
          <p:nvPr>
            <p:ph idx="1"/>
          </p:nvPr>
        </p:nvSpPr>
        <p:spPr>
          <a:xfrm>
            <a:off x="4271491" y="4613396"/>
            <a:ext cx="7240909" cy="1403946"/>
          </a:xfrm>
        </p:spPr>
        <p:txBody>
          <a:bodyPr>
            <a:normAutofit/>
          </a:bodyPr>
          <a:lstStyle/>
          <a:p>
            <a:pPr marL="0" indent="0">
              <a:buClr>
                <a:srgbClr val="E6C288"/>
              </a:buClr>
              <a:buNone/>
            </a:pPr>
            <a:r>
              <a:rPr lang="el-GR" sz="2800" b="1" i="1" dirty="0">
                <a:effectLst>
                  <a:outerShdw blurRad="50800" dist="50800" dir="11400000" sx="6000" sy="6000" algn="ctr" rotWithShape="0">
                    <a:srgbClr val="000000">
                      <a:alpha val="79000"/>
                    </a:srgbClr>
                  </a:outerShdw>
                </a:effectLst>
              </a:rPr>
              <a:t>Άκου τις πράξεις,</a:t>
            </a:r>
          </a:p>
          <a:p>
            <a:pPr marL="0" indent="0">
              <a:buClr>
                <a:srgbClr val="E6C288"/>
              </a:buClr>
              <a:buNone/>
            </a:pPr>
            <a:r>
              <a:rPr lang="el-GR" sz="2800" b="1" i="1" dirty="0">
                <a:effectLst>
                  <a:outerShdw blurRad="50800" dist="50800" dir="11400000" sx="6000" sy="6000" algn="ctr" rotWithShape="0">
                    <a:srgbClr val="000000">
                      <a:alpha val="79000"/>
                    </a:srgbClr>
                  </a:outerShdw>
                </a:effectLst>
              </a:rPr>
              <a:t>Όχι τα λόγια του.</a:t>
            </a:r>
          </a:p>
        </p:txBody>
      </p:sp>
    </p:spTree>
    <p:extLst>
      <p:ext uri="{BB962C8B-B14F-4D97-AF65-F5344CB8AC3E}">
        <p14:creationId xmlns:p14="http://schemas.microsoft.com/office/powerpoint/2010/main" val="91633948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DBC9B9-B66C-F469-DD5A-3D33C2D78B42}"/>
              </a:ext>
            </a:extLst>
          </p:cNvPr>
          <p:cNvSpPr>
            <a:spLocks noGrp="1"/>
          </p:cNvSpPr>
          <p:nvPr>
            <p:ph type="title"/>
          </p:nvPr>
        </p:nvSpPr>
        <p:spPr/>
        <p:txBody>
          <a:bodyPr/>
          <a:lstStyle/>
          <a:p>
            <a:r>
              <a:rPr lang="el-GR" dirty="0">
                <a:solidFill>
                  <a:schemeClr val="tx1"/>
                </a:solidFill>
              </a:rPr>
              <a:t>Τα δικαιώματα του παιδιού στον ψηφιακό κόσμο</a:t>
            </a:r>
            <a:endParaRPr lang="en-US" dirty="0">
              <a:solidFill>
                <a:schemeClr val="tx1"/>
              </a:solidFill>
            </a:endParaRPr>
          </a:p>
        </p:txBody>
      </p:sp>
      <p:sp>
        <p:nvSpPr>
          <p:cNvPr id="5" name="Θέση περιεχομένου 2">
            <a:extLst>
              <a:ext uri="{FF2B5EF4-FFF2-40B4-BE49-F238E27FC236}">
                <a16:creationId xmlns:a16="http://schemas.microsoft.com/office/drawing/2014/main" id="{AE93A2CE-1760-6834-C838-30283800DDFA}"/>
              </a:ext>
            </a:extLst>
          </p:cNvPr>
          <p:cNvSpPr>
            <a:spLocks noGrp="1"/>
          </p:cNvSpPr>
          <p:nvPr>
            <p:ph idx="1"/>
          </p:nvPr>
        </p:nvSpPr>
        <p:spPr>
          <a:xfrm>
            <a:off x="444024" y="1705008"/>
            <a:ext cx="11029615" cy="3678303"/>
          </a:xfrm>
        </p:spPr>
        <p:txBody>
          <a:bodyPr>
            <a:normAutofit/>
          </a:bodyPr>
          <a:lstStyle/>
          <a:p>
            <a:pPr marL="0" marR="0" algn="just">
              <a:lnSpc>
                <a:spcPct val="107000"/>
              </a:lnSpc>
              <a:spcBef>
                <a:spcPts val="0"/>
              </a:spcBef>
              <a:spcAft>
                <a:spcPts val="800"/>
              </a:spcAft>
            </a:pPr>
            <a:r>
              <a:rPr lang="el-GR" sz="1700" dirty="0">
                <a:latin typeface="Calibri" panose="020F0502020204030204" pitchFamily="34" charset="0"/>
                <a:cs typeface="Calibri" panose="020F0502020204030204" pitchFamily="34" charset="0"/>
              </a:rPr>
              <a:t>Λαμβάνοντας υπόψη τις διεθνείς συμβάσεις για τα ανθρώπινα δικαιώματα, όπως τη Σύμβαση των Ηνωμένων Εθνών για τα Δικαιώματα του Παιδιού και την Ευρωπαϊκή Σύμβαση για τα Ανθρώπινα Δικαιώματα, τα δικαιώματα του παιδιού στο ψηφιακό περιβάλλον μπορούν να εστιάσουν στους εξής τομείς δικαιωμάτων</a:t>
            </a:r>
            <a:endParaRPr lang="en-US" sz="1700" dirty="0">
              <a:latin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0"/>
              </a:spcAft>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Πρόσβαση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Ελευθερία Έκφρασης και Πληροφόρησης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Συνέρχεσθε και συνεταιρίζεσθε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Συμμετοχή και Παιχνίδι</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Ιδιωτικό Απόρρητο και Προστασία Δεδομένων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Εκπαίδευση και ψηφιακός γραμματισμός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Προστασία και Ασφάλεια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90000"/>
              </a:lnSpc>
              <a:buNone/>
            </a:pPr>
            <a:endParaRPr lang="el-GR"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724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DBC9B9-B66C-F469-DD5A-3D33C2D78B42}"/>
              </a:ext>
            </a:extLst>
          </p:cNvPr>
          <p:cNvSpPr>
            <a:spLocks noGrp="1"/>
          </p:cNvSpPr>
          <p:nvPr>
            <p:ph type="title"/>
          </p:nvPr>
        </p:nvSpPr>
        <p:spPr/>
        <p:txBody>
          <a:bodyPr/>
          <a:lstStyle/>
          <a:p>
            <a:r>
              <a:rPr lang="el-GR" dirty="0">
                <a:solidFill>
                  <a:schemeClr val="tx1"/>
                </a:solidFill>
              </a:rPr>
              <a:t>Τα δικαιώματα του παιδιού στον ψηφιακό κόσμο</a:t>
            </a:r>
            <a:endParaRPr lang="en-US" dirty="0">
              <a:solidFill>
                <a:schemeClr val="tx1"/>
              </a:solidFill>
            </a:endParaRPr>
          </a:p>
        </p:txBody>
      </p:sp>
      <p:sp>
        <p:nvSpPr>
          <p:cNvPr id="8" name="Ελεύθερη σχεδίαση: Σχήμα 7">
            <a:extLst>
              <a:ext uri="{FF2B5EF4-FFF2-40B4-BE49-F238E27FC236}">
                <a16:creationId xmlns:a16="http://schemas.microsoft.com/office/drawing/2014/main" id="{90428345-8562-B0A9-6C02-490FC00C3924}"/>
              </a:ext>
            </a:extLst>
          </p:cNvPr>
          <p:cNvSpPr/>
          <p:nvPr/>
        </p:nvSpPr>
        <p:spPr>
          <a:xfrm>
            <a:off x="620071" y="2181996"/>
            <a:ext cx="1564551" cy="1564551"/>
          </a:xfrm>
          <a:custGeom>
            <a:avLst/>
            <a:gdLst>
              <a:gd name="connsiteX0" fmla="*/ 0 w 1564551"/>
              <a:gd name="connsiteY0" fmla="*/ 782276 h 1564551"/>
              <a:gd name="connsiteX1" fmla="*/ 782276 w 1564551"/>
              <a:gd name="connsiteY1" fmla="*/ 0 h 1564551"/>
              <a:gd name="connsiteX2" fmla="*/ 1564552 w 1564551"/>
              <a:gd name="connsiteY2" fmla="*/ 782276 h 1564551"/>
              <a:gd name="connsiteX3" fmla="*/ 782276 w 1564551"/>
              <a:gd name="connsiteY3" fmla="*/ 1564552 h 1564551"/>
              <a:gd name="connsiteX4" fmla="*/ 0 w 1564551"/>
              <a:gd name="connsiteY4" fmla="*/ 782276 h 156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551" h="1564551">
                <a:moveTo>
                  <a:pt x="0" y="782276"/>
                </a:moveTo>
                <a:cubicBezTo>
                  <a:pt x="0" y="350237"/>
                  <a:pt x="350237" y="0"/>
                  <a:pt x="782276" y="0"/>
                </a:cubicBezTo>
                <a:cubicBezTo>
                  <a:pt x="1214315" y="0"/>
                  <a:pt x="1564552" y="350237"/>
                  <a:pt x="1564552" y="782276"/>
                </a:cubicBezTo>
                <a:cubicBezTo>
                  <a:pt x="1564552" y="1214315"/>
                  <a:pt x="1214315" y="1564552"/>
                  <a:pt x="782276" y="1564552"/>
                </a:cubicBezTo>
                <a:cubicBezTo>
                  <a:pt x="350237" y="1564552"/>
                  <a:pt x="0" y="1214315"/>
                  <a:pt x="0" y="78227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793" tIns="255793" rIns="255793" bIns="255793" numCol="1" spcCol="1270" anchor="ctr" anchorCtr="0">
            <a:noAutofit/>
          </a:bodyPr>
          <a:lstStyle/>
          <a:p>
            <a:pPr marL="0" lvl="0" indent="0" algn="ctr" defTabSz="933450">
              <a:lnSpc>
                <a:spcPct val="90000"/>
              </a:lnSpc>
              <a:spcBef>
                <a:spcPct val="0"/>
              </a:spcBef>
              <a:spcAft>
                <a:spcPct val="35000"/>
              </a:spcAft>
              <a:buNone/>
            </a:pPr>
            <a:r>
              <a:rPr lang="el-GR" sz="1600" b="1" kern="1200" dirty="0"/>
              <a:t>Μη διάκριση</a:t>
            </a:r>
            <a:endParaRPr lang="en-US" sz="1600" b="1" kern="1200" dirty="0"/>
          </a:p>
        </p:txBody>
      </p:sp>
      <p:sp>
        <p:nvSpPr>
          <p:cNvPr id="9" name="Ισοσκελές τρίγωνο 8">
            <a:extLst>
              <a:ext uri="{FF2B5EF4-FFF2-40B4-BE49-F238E27FC236}">
                <a16:creationId xmlns:a16="http://schemas.microsoft.com/office/drawing/2014/main" id="{BAF20C48-5CD5-F985-1D9D-830F9B9DED68}"/>
              </a:ext>
            </a:extLst>
          </p:cNvPr>
          <p:cNvSpPr/>
          <p:nvPr/>
        </p:nvSpPr>
        <p:spPr>
          <a:xfrm rot="7753589">
            <a:off x="2190423" y="4035166"/>
            <a:ext cx="547592" cy="428288"/>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Ελεύθερη σχεδίαση: Σχήμα 9">
            <a:extLst>
              <a:ext uri="{FF2B5EF4-FFF2-40B4-BE49-F238E27FC236}">
                <a16:creationId xmlns:a16="http://schemas.microsoft.com/office/drawing/2014/main" id="{CF43C510-E1EF-3897-4E0D-3C1131611CD4}"/>
              </a:ext>
            </a:extLst>
          </p:cNvPr>
          <p:cNvSpPr/>
          <p:nvPr/>
        </p:nvSpPr>
        <p:spPr>
          <a:xfrm>
            <a:off x="2654997" y="4450010"/>
            <a:ext cx="1871775" cy="1564551"/>
          </a:xfrm>
          <a:custGeom>
            <a:avLst/>
            <a:gdLst>
              <a:gd name="connsiteX0" fmla="*/ 0 w 1043555"/>
              <a:gd name="connsiteY0" fmla="*/ 521778 h 1043555"/>
              <a:gd name="connsiteX1" fmla="*/ 521778 w 1043555"/>
              <a:gd name="connsiteY1" fmla="*/ 0 h 1043555"/>
              <a:gd name="connsiteX2" fmla="*/ 1043556 w 1043555"/>
              <a:gd name="connsiteY2" fmla="*/ 521778 h 1043555"/>
              <a:gd name="connsiteX3" fmla="*/ 521778 w 1043555"/>
              <a:gd name="connsiteY3" fmla="*/ 1043556 h 1043555"/>
              <a:gd name="connsiteX4" fmla="*/ 0 w 1043555"/>
              <a:gd name="connsiteY4" fmla="*/ 521778 h 1043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55" h="1043555">
                <a:moveTo>
                  <a:pt x="0" y="521778"/>
                </a:moveTo>
                <a:cubicBezTo>
                  <a:pt x="0" y="233608"/>
                  <a:pt x="233608" y="0"/>
                  <a:pt x="521778" y="0"/>
                </a:cubicBezTo>
                <a:cubicBezTo>
                  <a:pt x="809948" y="0"/>
                  <a:pt x="1043556" y="233608"/>
                  <a:pt x="1043556" y="521778"/>
                </a:cubicBezTo>
                <a:cubicBezTo>
                  <a:pt x="1043556" y="809948"/>
                  <a:pt x="809948" y="1043556"/>
                  <a:pt x="521778" y="1043556"/>
                </a:cubicBezTo>
                <a:cubicBezTo>
                  <a:pt x="233608" y="1043556"/>
                  <a:pt x="0" y="809948"/>
                  <a:pt x="0" y="5217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715" tIns="161715" rIns="161715" bIns="161715" numCol="1" spcCol="1270" anchor="ctr" anchorCtr="0">
            <a:noAutofit/>
          </a:bodyPr>
          <a:lstStyle/>
          <a:p>
            <a:pPr marL="0" lvl="0" indent="0" algn="ctr" defTabSz="311150">
              <a:lnSpc>
                <a:spcPct val="90000"/>
              </a:lnSpc>
              <a:spcBef>
                <a:spcPct val="0"/>
              </a:spcBef>
              <a:spcAft>
                <a:spcPct val="35000"/>
              </a:spcAft>
              <a:buNone/>
            </a:pPr>
            <a:r>
              <a:rPr lang="el-GR" sz="1600" b="1" kern="1200" dirty="0"/>
              <a:t>Εκπαίδευση, αναψυχή και πολιτιστικές δραστηριότητες</a:t>
            </a:r>
            <a:endParaRPr lang="en-US" sz="1600" kern="1200" dirty="0"/>
          </a:p>
        </p:txBody>
      </p:sp>
      <p:sp>
        <p:nvSpPr>
          <p:cNvPr id="14" name="Ελεύθερη σχεδίαση: Σχήμα 13">
            <a:extLst>
              <a:ext uri="{FF2B5EF4-FFF2-40B4-BE49-F238E27FC236}">
                <a16:creationId xmlns:a16="http://schemas.microsoft.com/office/drawing/2014/main" id="{23529393-02FD-915E-DB2B-7FC277147F46}"/>
              </a:ext>
            </a:extLst>
          </p:cNvPr>
          <p:cNvSpPr/>
          <p:nvPr/>
        </p:nvSpPr>
        <p:spPr>
          <a:xfrm>
            <a:off x="2886579" y="2124948"/>
            <a:ext cx="1408613" cy="1304052"/>
          </a:xfrm>
          <a:custGeom>
            <a:avLst/>
            <a:gdLst>
              <a:gd name="connsiteX0" fmla="*/ 0 w 1043555"/>
              <a:gd name="connsiteY0" fmla="*/ 521778 h 1043555"/>
              <a:gd name="connsiteX1" fmla="*/ 521778 w 1043555"/>
              <a:gd name="connsiteY1" fmla="*/ 0 h 1043555"/>
              <a:gd name="connsiteX2" fmla="*/ 1043556 w 1043555"/>
              <a:gd name="connsiteY2" fmla="*/ 521778 h 1043555"/>
              <a:gd name="connsiteX3" fmla="*/ 521778 w 1043555"/>
              <a:gd name="connsiteY3" fmla="*/ 1043556 h 1043555"/>
              <a:gd name="connsiteX4" fmla="*/ 0 w 1043555"/>
              <a:gd name="connsiteY4" fmla="*/ 521778 h 1043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55" h="1043555">
                <a:moveTo>
                  <a:pt x="0" y="521778"/>
                </a:moveTo>
                <a:cubicBezTo>
                  <a:pt x="0" y="233608"/>
                  <a:pt x="233608" y="0"/>
                  <a:pt x="521778" y="0"/>
                </a:cubicBezTo>
                <a:cubicBezTo>
                  <a:pt x="809948" y="0"/>
                  <a:pt x="1043556" y="233608"/>
                  <a:pt x="1043556" y="521778"/>
                </a:cubicBezTo>
                <a:cubicBezTo>
                  <a:pt x="1043556" y="809948"/>
                  <a:pt x="809948" y="1043556"/>
                  <a:pt x="521778" y="1043556"/>
                </a:cubicBezTo>
                <a:cubicBezTo>
                  <a:pt x="233608" y="1043556"/>
                  <a:pt x="0" y="809948"/>
                  <a:pt x="0" y="5217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715" tIns="161715" rIns="161715" bIns="161715" numCol="1" spcCol="1270" anchor="ctr" anchorCtr="0">
            <a:noAutofit/>
          </a:bodyPr>
          <a:lstStyle/>
          <a:p>
            <a:pPr marL="0" lvl="0" indent="0" algn="ctr" defTabSz="311150">
              <a:lnSpc>
                <a:spcPct val="90000"/>
              </a:lnSpc>
              <a:spcBef>
                <a:spcPct val="0"/>
              </a:spcBef>
              <a:spcAft>
                <a:spcPct val="35000"/>
              </a:spcAft>
              <a:buNone/>
            </a:pPr>
            <a:r>
              <a:rPr lang="el-GR" sz="1600" b="1" kern="1200" dirty="0"/>
              <a:t>Ύψιστο συμφέρον του παιδιού</a:t>
            </a:r>
            <a:endParaRPr lang="en-US" sz="1600" kern="1200" dirty="0"/>
          </a:p>
        </p:txBody>
      </p:sp>
      <p:sp>
        <p:nvSpPr>
          <p:cNvPr id="15" name="Ισοσκελές τρίγωνο 14">
            <a:extLst>
              <a:ext uri="{FF2B5EF4-FFF2-40B4-BE49-F238E27FC236}">
                <a16:creationId xmlns:a16="http://schemas.microsoft.com/office/drawing/2014/main" id="{296BAEFD-8A56-C8BF-24EF-36713B30A317}"/>
              </a:ext>
            </a:extLst>
          </p:cNvPr>
          <p:cNvSpPr/>
          <p:nvPr/>
        </p:nvSpPr>
        <p:spPr>
          <a:xfrm rot="5400000">
            <a:off x="4660911" y="2750128"/>
            <a:ext cx="547592" cy="428288"/>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Ελεύθερη σχεδίαση: Σχήμα 15">
            <a:extLst>
              <a:ext uri="{FF2B5EF4-FFF2-40B4-BE49-F238E27FC236}">
                <a16:creationId xmlns:a16="http://schemas.microsoft.com/office/drawing/2014/main" id="{F789E19C-E48D-924B-7A3D-0AF48888A296}"/>
              </a:ext>
            </a:extLst>
          </p:cNvPr>
          <p:cNvSpPr/>
          <p:nvPr/>
        </p:nvSpPr>
        <p:spPr>
          <a:xfrm>
            <a:off x="5833863" y="2312245"/>
            <a:ext cx="1593894" cy="1434302"/>
          </a:xfrm>
          <a:custGeom>
            <a:avLst/>
            <a:gdLst>
              <a:gd name="connsiteX0" fmla="*/ 0 w 1043555"/>
              <a:gd name="connsiteY0" fmla="*/ 521778 h 1043555"/>
              <a:gd name="connsiteX1" fmla="*/ 521778 w 1043555"/>
              <a:gd name="connsiteY1" fmla="*/ 0 h 1043555"/>
              <a:gd name="connsiteX2" fmla="*/ 1043556 w 1043555"/>
              <a:gd name="connsiteY2" fmla="*/ 521778 h 1043555"/>
              <a:gd name="connsiteX3" fmla="*/ 521778 w 1043555"/>
              <a:gd name="connsiteY3" fmla="*/ 1043556 h 1043555"/>
              <a:gd name="connsiteX4" fmla="*/ 0 w 1043555"/>
              <a:gd name="connsiteY4" fmla="*/ 521778 h 1043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55" h="1043555">
                <a:moveTo>
                  <a:pt x="0" y="521778"/>
                </a:moveTo>
                <a:cubicBezTo>
                  <a:pt x="0" y="233608"/>
                  <a:pt x="233608" y="0"/>
                  <a:pt x="521778" y="0"/>
                </a:cubicBezTo>
                <a:cubicBezTo>
                  <a:pt x="809948" y="0"/>
                  <a:pt x="1043556" y="233608"/>
                  <a:pt x="1043556" y="521778"/>
                </a:cubicBezTo>
                <a:cubicBezTo>
                  <a:pt x="1043556" y="809948"/>
                  <a:pt x="809948" y="1043556"/>
                  <a:pt x="521778" y="1043556"/>
                </a:cubicBezTo>
                <a:cubicBezTo>
                  <a:pt x="233608" y="1043556"/>
                  <a:pt x="0" y="809948"/>
                  <a:pt x="0" y="5217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715" tIns="161715" rIns="161715" bIns="161715" numCol="1" spcCol="1270" anchor="ctr" anchorCtr="0">
            <a:noAutofit/>
          </a:bodyPr>
          <a:lstStyle/>
          <a:p>
            <a:pPr marL="0" lvl="0" indent="0" algn="ctr" defTabSz="311150">
              <a:lnSpc>
                <a:spcPct val="90000"/>
              </a:lnSpc>
              <a:spcBef>
                <a:spcPct val="0"/>
              </a:spcBef>
              <a:spcAft>
                <a:spcPct val="35000"/>
              </a:spcAft>
              <a:buNone/>
            </a:pPr>
            <a:r>
              <a:rPr lang="el-GR" sz="1600" b="1" kern="1200" dirty="0"/>
              <a:t>Δικαίωμα στη Ζωή</a:t>
            </a:r>
            <a:endParaRPr lang="en-US" sz="1600" kern="1200" dirty="0"/>
          </a:p>
        </p:txBody>
      </p:sp>
      <p:sp>
        <p:nvSpPr>
          <p:cNvPr id="22" name="Ελεύθερη σχεδίαση: Σχήμα 21">
            <a:extLst>
              <a:ext uri="{FF2B5EF4-FFF2-40B4-BE49-F238E27FC236}">
                <a16:creationId xmlns:a16="http://schemas.microsoft.com/office/drawing/2014/main" id="{6B5F69D2-5F31-A9F7-31FB-3CA8BB8442BA}"/>
              </a:ext>
            </a:extLst>
          </p:cNvPr>
          <p:cNvSpPr/>
          <p:nvPr/>
        </p:nvSpPr>
        <p:spPr>
          <a:xfrm>
            <a:off x="6256096" y="4249311"/>
            <a:ext cx="1717471" cy="1564550"/>
          </a:xfrm>
          <a:custGeom>
            <a:avLst/>
            <a:gdLst>
              <a:gd name="connsiteX0" fmla="*/ 0 w 1043555"/>
              <a:gd name="connsiteY0" fmla="*/ 521778 h 1043555"/>
              <a:gd name="connsiteX1" fmla="*/ 521778 w 1043555"/>
              <a:gd name="connsiteY1" fmla="*/ 0 h 1043555"/>
              <a:gd name="connsiteX2" fmla="*/ 1043556 w 1043555"/>
              <a:gd name="connsiteY2" fmla="*/ 521778 h 1043555"/>
              <a:gd name="connsiteX3" fmla="*/ 521778 w 1043555"/>
              <a:gd name="connsiteY3" fmla="*/ 1043556 h 1043555"/>
              <a:gd name="connsiteX4" fmla="*/ 0 w 1043555"/>
              <a:gd name="connsiteY4" fmla="*/ 521778 h 1043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55" h="1043555">
                <a:moveTo>
                  <a:pt x="0" y="521778"/>
                </a:moveTo>
                <a:cubicBezTo>
                  <a:pt x="0" y="233608"/>
                  <a:pt x="233608" y="0"/>
                  <a:pt x="521778" y="0"/>
                </a:cubicBezTo>
                <a:cubicBezTo>
                  <a:pt x="809948" y="0"/>
                  <a:pt x="1043556" y="233608"/>
                  <a:pt x="1043556" y="521778"/>
                </a:cubicBezTo>
                <a:cubicBezTo>
                  <a:pt x="1043556" y="809948"/>
                  <a:pt x="809948" y="1043556"/>
                  <a:pt x="521778" y="1043556"/>
                </a:cubicBezTo>
                <a:cubicBezTo>
                  <a:pt x="233608" y="1043556"/>
                  <a:pt x="0" y="809948"/>
                  <a:pt x="0" y="5217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715" tIns="161715" rIns="161715" bIns="161715" numCol="1" spcCol="1270" anchor="ctr" anchorCtr="0">
            <a:noAutofit/>
          </a:bodyPr>
          <a:lstStyle/>
          <a:p>
            <a:pPr marL="0" lvl="0" indent="0" algn="ctr" defTabSz="311150">
              <a:lnSpc>
                <a:spcPct val="90000"/>
              </a:lnSpc>
              <a:spcBef>
                <a:spcPct val="0"/>
              </a:spcBef>
              <a:spcAft>
                <a:spcPct val="35000"/>
              </a:spcAft>
              <a:buNone/>
            </a:pPr>
            <a:r>
              <a:rPr lang="el-GR" sz="1600" b="1" kern="1200" dirty="0"/>
              <a:t>Σεβασμός στις απόψεις του παιδιού</a:t>
            </a:r>
            <a:endParaRPr lang="en-US" sz="1600" kern="1200" dirty="0"/>
          </a:p>
        </p:txBody>
      </p:sp>
      <p:sp>
        <p:nvSpPr>
          <p:cNvPr id="23" name="Ισοσκελές τρίγωνο 22">
            <a:extLst>
              <a:ext uri="{FF2B5EF4-FFF2-40B4-BE49-F238E27FC236}">
                <a16:creationId xmlns:a16="http://schemas.microsoft.com/office/drawing/2014/main" id="{A5F73E1E-6192-F167-E271-2E487D06E575}"/>
              </a:ext>
            </a:extLst>
          </p:cNvPr>
          <p:cNvSpPr/>
          <p:nvPr/>
        </p:nvSpPr>
        <p:spPr>
          <a:xfrm rot="5400000">
            <a:off x="8092793" y="2951819"/>
            <a:ext cx="547592" cy="428288"/>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Ελεύθερη σχεδίαση: Σχήμα 23">
            <a:extLst>
              <a:ext uri="{FF2B5EF4-FFF2-40B4-BE49-F238E27FC236}">
                <a16:creationId xmlns:a16="http://schemas.microsoft.com/office/drawing/2014/main" id="{87C3B728-2A3F-51D3-B049-E27C4956F493}"/>
              </a:ext>
            </a:extLst>
          </p:cNvPr>
          <p:cNvSpPr/>
          <p:nvPr/>
        </p:nvSpPr>
        <p:spPr>
          <a:xfrm>
            <a:off x="9305421" y="2690476"/>
            <a:ext cx="1564551" cy="1564551"/>
          </a:xfrm>
          <a:custGeom>
            <a:avLst/>
            <a:gdLst>
              <a:gd name="connsiteX0" fmla="*/ 0 w 1564551"/>
              <a:gd name="connsiteY0" fmla="*/ 782276 h 1564551"/>
              <a:gd name="connsiteX1" fmla="*/ 782276 w 1564551"/>
              <a:gd name="connsiteY1" fmla="*/ 0 h 1564551"/>
              <a:gd name="connsiteX2" fmla="*/ 1564552 w 1564551"/>
              <a:gd name="connsiteY2" fmla="*/ 782276 h 1564551"/>
              <a:gd name="connsiteX3" fmla="*/ 782276 w 1564551"/>
              <a:gd name="connsiteY3" fmla="*/ 1564552 h 1564551"/>
              <a:gd name="connsiteX4" fmla="*/ 0 w 1564551"/>
              <a:gd name="connsiteY4" fmla="*/ 782276 h 156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551" h="1564551">
                <a:moveTo>
                  <a:pt x="0" y="782276"/>
                </a:moveTo>
                <a:cubicBezTo>
                  <a:pt x="0" y="350237"/>
                  <a:pt x="350237" y="0"/>
                  <a:pt x="782276" y="0"/>
                </a:cubicBezTo>
                <a:cubicBezTo>
                  <a:pt x="1214315" y="0"/>
                  <a:pt x="1564552" y="350237"/>
                  <a:pt x="1564552" y="782276"/>
                </a:cubicBezTo>
                <a:cubicBezTo>
                  <a:pt x="1564552" y="1214315"/>
                  <a:pt x="1214315" y="1564552"/>
                  <a:pt x="782276" y="1564552"/>
                </a:cubicBezTo>
                <a:cubicBezTo>
                  <a:pt x="350237" y="1564552"/>
                  <a:pt x="0" y="1214315"/>
                  <a:pt x="0" y="78227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793" tIns="255793" rIns="255793" bIns="255793" numCol="1" spcCol="1270" anchor="ctr" anchorCtr="0">
            <a:noAutofit/>
          </a:bodyPr>
          <a:lstStyle/>
          <a:p>
            <a:pPr marL="0" lvl="0" indent="0" algn="ctr" defTabSz="933450">
              <a:lnSpc>
                <a:spcPct val="90000"/>
              </a:lnSpc>
              <a:spcBef>
                <a:spcPct val="0"/>
              </a:spcBef>
              <a:spcAft>
                <a:spcPct val="35000"/>
              </a:spcAft>
              <a:buNone/>
            </a:pPr>
            <a:r>
              <a:rPr lang="el-GR" b="1" kern="1200" dirty="0"/>
              <a:t>Βία κατά των παιδιών</a:t>
            </a:r>
            <a:endParaRPr lang="en-US" kern="1200" dirty="0"/>
          </a:p>
        </p:txBody>
      </p:sp>
      <p:sp>
        <p:nvSpPr>
          <p:cNvPr id="28" name="Ισοσκελές τρίγωνο 27">
            <a:extLst>
              <a:ext uri="{FF2B5EF4-FFF2-40B4-BE49-F238E27FC236}">
                <a16:creationId xmlns:a16="http://schemas.microsoft.com/office/drawing/2014/main" id="{7D93C289-1B8A-31EC-9154-5541270E2876}"/>
              </a:ext>
            </a:extLst>
          </p:cNvPr>
          <p:cNvSpPr/>
          <p:nvPr/>
        </p:nvSpPr>
        <p:spPr>
          <a:xfrm rot="5400000">
            <a:off x="4996930" y="4898076"/>
            <a:ext cx="547592" cy="428288"/>
          </a:xfrm>
          <a:prstGeom prst="triangle">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320264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ACBB-1F48-3D98-0265-16B2218006DD}"/>
              </a:ext>
            </a:extLst>
          </p:cNvPr>
          <p:cNvSpPr>
            <a:spLocks noGrp="1"/>
          </p:cNvSpPr>
          <p:nvPr>
            <p:ph type="title"/>
          </p:nvPr>
        </p:nvSpPr>
        <p:spPr/>
        <p:txBody>
          <a:bodyPr/>
          <a:lstStyle/>
          <a:p>
            <a:r>
              <a:rPr lang="el-GR" sz="3200">
                <a:solidFill>
                  <a:schemeClr val="accent1"/>
                </a:solidFill>
                <a:latin typeface="Arial" panose="020B0604020202020204" pitchFamily="34" charset="0"/>
                <a:cs typeface="Arial" panose="020B0604020202020204" pitchFamily="34" charset="0"/>
              </a:rPr>
              <a:t>Προθέρμανση &amp; Δραστηριότητα </a:t>
            </a:r>
            <a:r>
              <a:rPr lang="el-GR" sz="3200" dirty="0">
                <a:solidFill>
                  <a:schemeClr val="accent1"/>
                </a:solidFill>
                <a:latin typeface="Arial" panose="020B0604020202020204" pitchFamily="34" charset="0"/>
                <a:cs typeface="Arial" panose="020B0604020202020204" pitchFamily="34" charset="0"/>
              </a:rPr>
              <a:t>1</a:t>
            </a:r>
            <a:r>
              <a:rPr lang="en-US" dirty="0"/>
              <a:t>Up</a:t>
            </a:r>
            <a:endParaRPr lang="el-GR" dirty="0"/>
          </a:p>
        </p:txBody>
      </p:sp>
      <p:sp>
        <p:nvSpPr>
          <p:cNvPr id="3" name="Content Placeholder 2">
            <a:extLst>
              <a:ext uri="{FF2B5EF4-FFF2-40B4-BE49-F238E27FC236}">
                <a16:creationId xmlns:a16="http://schemas.microsoft.com/office/drawing/2014/main" id="{9F28ACE9-8005-0297-D72E-1B4276484B7B}"/>
              </a:ext>
            </a:extLst>
          </p:cNvPr>
          <p:cNvSpPr>
            <a:spLocks noGrp="1"/>
          </p:cNvSpPr>
          <p:nvPr>
            <p:ph idx="1"/>
          </p:nvPr>
        </p:nvSpPr>
        <p:spPr>
          <a:xfrm>
            <a:off x="444024" y="1232282"/>
            <a:ext cx="11029615" cy="2380625"/>
          </a:xfrm>
        </p:spPr>
        <p:txBody>
          <a:bodyPr>
            <a:normAutofit fontScale="92500" lnSpcReduction="20000"/>
          </a:bodyPr>
          <a:lstStyle/>
          <a:p>
            <a:pPr algn="ctr"/>
            <a:endParaRPr lang="el-GR" b="1" dirty="0">
              <a:latin typeface="Times New Roman" panose="02020603050405020304" pitchFamily="18" charset="0"/>
              <a:ea typeface="Calibri" panose="020F0502020204030204" pitchFamily="34" charset="0"/>
            </a:endParaRPr>
          </a:p>
          <a:p>
            <a:pPr algn="ctr"/>
            <a:r>
              <a:rPr lang="el-GR" b="1" dirty="0">
                <a:latin typeface="Times New Roman" panose="02020603050405020304" pitchFamily="18" charset="0"/>
                <a:ea typeface="Calibri" panose="020F0502020204030204" pitchFamily="34" charset="0"/>
              </a:rPr>
              <a:t>Παρακολουθήστε το ακόλουθο βίντεο και σκεφτείτε τον κόσμο στον οποίο ζούμε </a:t>
            </a:r>
            <a:r>
              <a:rPr lang="en-US" dirty="0">
                <a:hlinkClick r:id="rId2"/>
              </a:rPr>
              <a:t>(Moby &amp; The Void Pacific Choir - Are You Lost In The World Like Me? ) </a:t>
            </a:r>
            <a:endParaRPr lang="el-GR" dirty="0"/>
          </a:p>
          <a:p>
            <a:pPr marL="0" indent="0" algn="ctr">
              <a:buNone/>
            </a:pPr>
            <a:r>
              <a:rPr lang="en-US" b="1" i="0" dirty="0">
                <a:solidFill>
                  <a:srgbClr val="0F0F0F"/>
                </a:solidFill>
                <a:effectLst/>
                <a:latin typeface="YouTube Sans"/>
              </a:rPr>
              <a:t>Moby &amp; The Void Pacific Choir - 'In This Cold Place’ </a:t>
            </a:r>
          </a:p>
          <a:p>
            <a:pPr marL="0" indent="0" algn="ctr">
              <a:buNone/>
            </a:pPr>
            <a:r>
              <a:rPr lang="en-US" b="1" i="0" dirty="0">
                <a:solidFill>
                  <a:srgbClr val="0F0F0F"/>
                </a:solidFill>
                <a:effectLst/>
                <a:latin typeface="YouTube Sans"/>
              </a:rPr>
              <a:t>Moby - Why Does My Heart Feel So Bad?</a:t>
            </a:r>
          </a:p>
          <a:p>
            <a:pPr algn="ctr">
              <a:lnSpc>
                <a:spcPct val="107000"/>
              </a:lnSpc>
              <a:spcAft>
                <a:spcPts val="800"/>
              </a:spcAft>
            </a:pPr>
            <a:endParaRPr lang="el-GR" sz="1800" b="1" dirty="0">
              <a:effectLst/>
              <a:latin typeface="Times New Roman" panose="02020603050405020304" pitchFamily="18" charset="0"/>
              <a:ea typeface="Calibri" panose="020F0502020204030204" pitchFamily="34" charset="0"/>
            </a:endParaRPr>
          </a:p>
          <a:p>
            <a:pPr algn="ctr">
              <a:lnSpc>
                <a:spcPct val="107000"/>
              </a:lnSpc>
              <a:spcAft>
                <a:spcPts val="800"/>
              </a:spcAft>
            </a:pPr>
            <a:r>
              <a:rPr lang="el-GR" sz="1800" b="1" dirty="0">
                <a:effectLst/>
                <a:latin typeface="Times New Roman" panose="02020603050405020304" pitchFamily="18" charset="0"/>
                <a:ea typeface="Calibri" panose="020F0502020204030204" pitchFamily="34" charset="0"/>
              </a:rPr>
              <a:t>Παρακαλώ σημειώστε και συζητείστε τι σας έρχεται πρώτα στο μυαλό, ότα</a:t>
            </a:r>
            <a:r>
              <a:rPr lang="el-GR" b="1" dirty="0">
                <a:latin typeface="Times New Roman" panose="02020603050405020304" pitchFamily="18" charset="0"/>
                <a:ea typeface="Calibri" panose="020F0502020204030204" pitchFamily="34" charset="0"/>
              </a:rPr>
              <a:t>ν ακούτε τις παρακάτω λέξεις.:</a:t>
            </a:r>
            <a:endParaRPr lang="en-GB" i="1" dirty="0">
              <a:latin typeface="Times New Roman" panose="02020603050405020304" pitchFamily="18" charset="0"/>
              <a:ea typeface="Calibri" panose="020F0502020204030204" pitchFamily="34" charset="0"/>
              <a:cs typeface="Times New Roman" panose="02020603050405020304" pitchFamily="18" charset="0"/>
            </a:endParaRPr>
          </a:p>
          <a:p>
            <a:endParaRPr lang="el-GR" dirty="0"/>
          </a:p>
        </p:txBody>
      </p:sp>
      <p:sp>
        <p:nvSpPr>
          <p:cNvPr id="4" name="Slide Number Placeholder 3">
            <a:extLst>
              <a:ext uri="{FF2B5EF4-FFF2-40B4-BE49-F238E27FC236}">
                <a16:creationId xmlns:a16="http://schemas.microsoft.com/office/drawing/2014/main" id="{E6AEC6A7-C3E9-BB4D-6A21-420E80C16C60}"/>
              </a:ext>
            </a:extLst>
          </p:cNvPr>
          <p:cNvSpPr>
            <a:spLocks noGrp="1"/>
          </p:cNvSpPr>
          <p:nvPr>
            <p:ph type="sldNum" sz="quarter" idx="12"/>
          </p:nvPr>
        </p:nvSpPr>
        <p:spPr/>
        <p:txBody>
          <a:bodyPr/>
          <a:lstStyle/>
          <a:p>
            <a:fld id="{6D22F896-40B5-4ADD-8801-0D06FADFA095}" type="slidenum">
              <a:rPr lang="en-US" smtClean="0"/>
              <a:t>2</a:t>
            </a:fld>
            <a:endParaRPr lang="en-US" dirty="0"/>
          </a:p>
        </p:txBody>
      </p:sp>
      <p:graphicFrame>
        <p:nvGraphicFramePr>
          <p:cNvPr id="6" name="Diagram 5">
            <a:extLst>
              <a:ext uri="{FF2B5EF4-FFF2-40B4-BE49-F238E27FC236}">
                <a16:creationId xmlns:a16="http://schemas.microsoft.com/office/drawing/2014/main" id="{17CEBD23-33AD-B4A9-0CF6-125FF4A5A576}"/>
              </a:ext>
            </a:extLst>
          </p:cNvPr>
          <p:cNvGraphicFramePr/>
          <p:nvPr/>
        </p:nvGraphicFramePr>
        <p:xfrm>
          <a:off x="2032000" y="3612907"/>
          <a:ext cx="8128000" cy="1866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7924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83DB0B3-3E5F-EA26-A97A-48AEC8ABC956}"/>
              </a:ext>
            </a:extLst>
          </p:cNvPr>
          <p:cNvSpPr>
            <a:spLocks noGrp="1"/>
          </p:cNvSpPr>
          <p:nvPr>
            <p:ph idx="1"/>
          </p:nvPr>
        </p:nvSpPr>
        <p:spPr>
          <a:xfrm>
            <a:off x="581192" y="1238866"/>
            <a:ext cx="11029615" cy="4619934"/>
          </a:xfrm>
        </p:spPr>
        <p:txBody>
          <a:bodyPr>
            <a:normAutofit/>
          </a:bodyPr>
          <a:lstStyle/>
          <a:p>
            <a:pPr algn="just"/>
            <a:r>
              <a:rPr lang="el-GR" sz="1600" dirty="0">
                <a:latin typeface="Arial" panose="020B0604020202020204" pitchFamily="34" charset="0"/>
                <a:cs typeface="Arial" panose="020B0604020202020204" pitchFamily="34" charset="0"/>
              </a:rPr>
              <a:t>Τα </a:t>
            </a:r>
            <a:r>
              <a:rPr lang="el-GR" sz="1600" b="1" dirty="0">
                <a:latin typeface="Arial" panose="020B0604020202020204" pitchFamily="34" charset="0"/>
                <a:cs typeface="Arial" panose="020B0604020202020204" pitchFamily="34" charset="0"/>
              </a:rPr>
              <a:t>ανθρώπινα δικαιώματα </a:t>
            </a:r>
            <a:r>
              <a:rPr lang="el-GR" sz="1600" dirty="0">
                <a:latin typeface="Arial" panose="020B0604020202020204" pitchFamily="34" charset="0"/>
                <a:cs typeface="Arial" panose="020B0604020202020204" pitchFamily="34" charset="0"/>
              </a:rPr>
              <a:t>είναι δικαιώματα που έχουμε απλώς και μόνο επειδή υπάρχουμε ως ανθρώπινα όντα - δεν παραχωρούνται από κανένα κράτος. Είναι </a:t>
            </a:r>
            <a:r>
              <a:rPr lang="el-GR" sz="1600" b="1" dirty="0">
                <a:latin typeface="Arial" panose="020B0604020202020204" pitchFamily="34" charset="0"/>
                <a:cs typeface="Arial" panose="020B0604020202020204" pitchFamily="34" charset="0"/>
              </a:rPr>
              <a:t>εγγενή </a:t>
            </a:r>
            <a:r>
              <a:rPr lang="el-GR" sz="1600" dirty="0">
                <a:latin typeface="Arial" panose="020B0604020202020204" pitchFamily="34" charset="0"/>
                <a:cs typeface="Arial" panose="020B0604020202020204" pitchFamily="34" charset="0"/>
              </a:rPr>
              <a:t>σε όλους μας, ανεξαρτήτως εθνικότητας, φύλου, εθνικής ή </a:t>
            </a:r>
            <a:r>
              <a:rPr lang="el-GR" sz="1600" dirty="0" err="1">
                <a:latin typeface="Arial" panose="020B0604020202020204" pitchFamily="34" charset="0"/>
                <a:cs typeface="Arial" panose="020B0604020202020204" pitchFamily="34" charset="0"/>
              </a:rPr>
              <a:t>εθνοτικής</a:t>
            </a:r>
            <a:r>
              <a:rPr lang="el-GR" sz="1600" dirty="0">
                <a:latin typeface="Arial" panose="020B0604020202020204" pitchFamily="34" charset="0"/>
                <a:cs typeface="Arial" panose="020B0604020202020204" pitchFamily="34" charset="0"/>
              </a:rPr>
              <a:t> καταγωγής, χρώματος, θρησκείας, γλώσσας ή οποιασδήποτε άλλης θέσης. Κυμαίνονται από τα πιο θεμελιώδη - το δικαίωμα στη ζωή - έως εκείνα που κάνουν τη ζωή να αξίζει τη ζωή, όπως τα δικαιώματα στην τροφή, την εκπαίδευση, την εργασία, την υγεία και την ελευθερία.</a:t>
            </a:r>
          </a:p>
          <a:p>
            <a:pPr algn="just"/>
            <a:r>
              <a:rPr lang="el-GR" sz="1600" dirty="0">
                <a:latin typeface="Arial" panose="020B0604020202020204" pitchFamily="34" charset="0"/>
                <a:cs typeface="Arial" panose="020B0604020202020204" pitchFamily="34" charset="0"/>
              </a:rPr>
              <a:t>Η</a:t>
            </a:r>
            <a:r>
              <a:rPr lang="en-US" sz="1600"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Οικουμενική Διακήρυξη των Ανθρωπίνων Δικαιωμάτων </a:t>
            </a:r>
            <a:r>
              <a:rPr lang="en-US" sz="1600" dirty="0">
                <a:latin typeface="Arial" panose="020B0604020202020204" pitchFamily="34" charset="0"/>
                <a:cs typeface="Arial" panose="020B0604020202020204" pitchFamily="34" charset="0"/>
              </a:rPr>
              <a:t>(UDHR), </a:t>
            </a:r>
            <a:r>
              <a:rPr lang="el-GR" sz="1600" dirty="0">
                <a:latin typeface="Arial" panose="020B0604020202020204" pitchFamily="34" charset="0"/>
                <a:cs typeface="Arial" panose="020B0604020202020204" pitchFamily="34" charset="0"/>
              </a:rPr>
              <a:t>εγκρίθηκε από τη Γενική Συνέλευση του ΟΗΕ το 1948 και είναι το πρώτο νομικό έγγραφο που καθορίζει τα θεμελιώδη ανθρώπινα δικαιώματα που πρέπει να προστατεύονται παγκοσμίως. Τα 30 άρθρα της παρέχουν τις αρχές των σημερινών και μελλοντικών συμβάσεων, συνθηκών και άλλων νομικών πράξεων για τα ανθρώπινα δικαιώματα</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 </a:t>
            </a:r>
          </a:p>
          <a:p>
            <a:pPr marL="265113" indent="0" algn="just">
              <a:buNone/>
            </a:pPr>
            <a:r>
              <a:rPr lang="el-GR" sz="1400" dirty="0">
                <a:latin typeface="Arial" panose="020B0604020202020204" pitchFamily="34" charset="0"/>
                <a:cs typeface="Arial" panose="020B0604020202020204" pitchFamily="34" charset="0"/>
              </a:rPr>
              <a:t>Βλ. </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2"/>
              </a:rPr>
              <a:t>https://www.ohchr.org/en/human-rights/universal-declaration/translations/greek-ellinika</a:t>
            </a:r>
            <a:r>
              <a:rPr lang="en-US" sz="1400" dirty="0">
                <a:latin typeface="Arial" panose="020B0604020202020204" pitchFamily="34" charset="0"/>
                <a:cs typeface="Arial" panose="020B0604020202020204" pitchFamily="34" charset="0"/>
              </a:rPr>
              <a:t> </a:t>
            </a:r>
          </a:p>
          <a:p>
            <a:pPr marL="0" indent="0" algn="ctr">
              <a:buNone/>
            </a:pPr>
            <a:endParaRPr lang="el-GR" dirty="0"/>
          </a:p>
          <a:p>
            <a:pPr marL="0" indent="0" algn="ctr">
              <a:buNone/>
            </a:pPr>
            <a:r>
              <a:rPr lang="el-GR" sz="1400" i="1" dirty="0">
                <a:latin typeface="Arial" panose="020B0604020202020204" pitchFamily="34" charset="0"/>
                <a:cs typeface="Arial" panose="020B0604020202020204" pitchFamily="34" charset="0"/>
              </a:rPr>
              <a:t>«Επειδή η αναγνώριση της σύμφυτης αξιοπρέπειας καθώς και των ίσων και αναπαλλοτρίωτων δικαιωμάτων όλων των μελών της ανθρώπινης οικογένειας αποτελεί το θεμέλιο της ελευθερίας, της δικαιοσύνης και της ειρήνης στον κόσμο» </a:t>
            </a:r>
            <a:r>
              <a:rPr lang="el-GR" sz="1400" dirty="0">
                <a:latin typeface="Arial" panose="020B0604020202020204" pitchFamily="34" charset="0"/>
                <a:cs typeface="Arial" panose="020B0604020202020204" pitchFamily="34" charset="0"/>
              </a:rPr>
              <a:t>(προοίμιο)</a:t>
            </a:r>
          </a:p>
        </p:txBody>
      </p:sp>
      <p:sp>
        <p:nvSpPr>
          <p:cNvPr id="4" name="Θέση αριθμού διαφάνειας 3">
            <a:extLst>
              <a:ext uri="{FF2B5EF4-FFF2-40B4-BE49-F238E27FC236}">
                <a16:creationId xmlns:a16="http://schemas.microsoft.com/office/drawing/2014/main" id="{6753CD51-E632-3A55-7A29-410A7F41A597}"/>
              </a:ext>
            </a:extLst>
          </p:cNvPr>
          <p:cNvSpPr>
            <a:spLocks noGrp="1"/>
          </p:cNvSpPr>
          <p:nvPr>
            <p:ph type="sldNum" sz="quarter" idx="12"/>
          </p:nvPr>
        </p:nvSpPr>
        <p:spPr/>
        <p:txBody>
          <a:bodyPr/>
          <a:lstStyle/>
          <a:p>
            <a:fld id="{6D22F896-40B5-4ADD-8801-0D06FADFA095}" type="slidenum">
              <a:rPr lang="en-US" smtClean="0"/>
              <a:t>20</a:t>
            </a:fld>
            <a:endParaRPr lang="en-US" dirty="0"/>
          </a:p>
        </p:txBody>
      </p:sp>
      <p:sp>
        <p:nvSpPr>
          <p:cNvPr id="5" name="Τίτλος 1">
            <a:extLst>
              <a:ext uri="{FF2B5EF4-FFF2-40B4-BE49-F238E27FC236}">
                <a16:creationId xmlns:a16="http://schemas.microsoft.com/office/drawing/2014/main" id="{D419FD63-A6F7-4BA1-9BA7-26AF986FB1DD}"/>
              </a:ext>
            </a:extLst>
          </p:cNvPr>
          <p:cNvSpPr txBox="1">
            <a:spLocks/>
          </p:cNvSpPr>
          <p:nvPr/>
        </p:nvSpPr>
        <p:spPr>
          <a:xfrm>
            <a:off x="380114" y="223280"/>
            <a:ext cx="11029616" cy="62691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b="0" kern="1200" cap="none">
                <a:solidFill>
                  <a:schemeClr val="bg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solidFill>
                  <a:schemeClr val="tx1"/>
                </a:solidFill>
                <a:latin typeface="Arial" panose="020B0604020202020204" pitchFamily="34" charset="0"/>
                <a:cs typeface="Arial" panose="020B0604020202020204" pitchFamily="34" charset="0"/>
              </a:rPr>
              <a:t>Λίγα λόγια για τα ανθρώπινα δικαιώματα στην ψηφιακή εποχή</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68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DBC9B9-B66C-F469-DD5A-3D33C2D78B42}"/>
              </a:ext>
            </a:extLst>
          </p:cNvPr>
          <p:cNvSpPr>
            <a:spLocks noGrp="1"/>
          </p:cNvSpPr>
          <p:nvPr>
            <p:ph type="title"/>
          </p:nvPr>
        </p:nvSpPr>
        <p:spPr/>
        <p:txBody>
          <a:bodyPr/>
          <a:lstStyle/>
          <a:p>
            <a:r>
              <a:rPr lang="el-GR" dirty="0">
                <a:solidFill>
                  <a:schemeClr val="tx1"/>
                </a:solidFill>
                <a:latin typeface="Arial" panose="020B0604020202020204" pitchFamily="34" charset="0"/>
                <a:cs typeface="Arial" panose="020B0604020202020204" pitchFamily="34" charset="0"/>
              </a:rPr>
              <a:t>Τα ανθρώπινα δικαιώματα στην ψηφιακή εποχή</a:t>
            </a:r>
            <a:endParaRPr lang="en-US" dirty="0">
              <a:solidFill>
                <a:schemeClr val="tx1"/>
              </a:solidFill>
              <a:latin typeface="Arial" panose="020B0604020202020204" pitchFamily="34" charset="0"/>
              <a:cs typeface="Arial" panose="020B0604020202020204" pitchFamily="34" charset="0"/>
            </a:endParaRPr>
          </a:p>
        </p:txBody>
      </p:sp>
      <p:sp>
        <p:nvSpPr>
          <p:cNvPr id="5" name="Θέση περιεχομένου 2">
            <a:extLst>
              <a:ext uri="{FF2B5EF4-FFF2-40B4-BE49-F238E27FC236}">
                <a16:creationId xmlns:a16="http://schemas.microsoft.com/office/drawing/2014/main" id="{AE93A2CE-1760-6834-C838-30283800DDFA}"/>
              </a:ext>
            </a:extLst>
          </p:cNvPr>
          <p:cNvSpPr>
            <a:spLocks noGrp="1"/>
          </p:cNvSpPr>
          <p:nvPr>
            <p:ph idx="1"/>
          </p:nvPr>
        </p:nvSpPr>
        <p:spPr>
          <a:xfrm>
            <a:off x="444024" y="1258529"/>
            <a:ext cx="11029615" cy="4552335"/>
          </a:xfrm>
        </p:spPr>
        <p:txBody>
          <a:bodyPr>
            <a:noAutofit/>
          </a:bodyPr>
          <a:lstStyle/>
          <a:p>
            <a:pPr marL="0" indent="0" algn="just">
              <a:lnSpc>
                <a:spcPct val="150000"/>
              </a:lnSpc>
              <a:buNone/>
            </a:pPr>
            <a:r>
              <a:rPr lang="el-GR" sz="1400" dirty="0">
                <a:latin typeface="Arial" panose="020B0604020202020204" pitchFamily="34" charset="0"/>
                <a:cs typeface="Arial" panose="020B0604020202020204" pitchFamily="34" charset="0"/>
              </a:rPr>
              <a:t>Η ψηφιακή εποχή ενέχει σημαντικές </a:t>
            </a:r>
            <a:r>
              <a:rPr lang="el-GR" sz="1400" b="1" dirty="0">
                <a:latin typeface="Arial" panose="020B0604020202020204" pitchFamily="34" charset="0"/>
                <a:cs typeface="Arial" panose="020B0604020202020204" pitchFamily="34" charset="0"/>
              </a:rPr>
              <a:t>προκλήσεις για τα ανθρώπινα δικαιώματα, </a:t>
            </a:r>
            <a:r>
              <a:rPr lang="el-GR" sz="1400" dirty="0">
                <a:latin typeface="Arial" panose="020B0604020202020204" pitchFamily="34" charset="0"/>
                <a:cs typeface="Arial" panose="020B0604020202020204" pitchFamily="34" charset="0"/>
              </a:rPr>
              <a:t>π.χ. με τη διαδικτυακή ρητορική μίσους (</a:t>
            </a:r>
            <a:r>
              <a:rPr lang="en-US" sz="1400" dirty="0">
                <a:latin typeface="Arial" panose="020B0604020202020204" pitchFamily="34" charset="0"/>
                <a:cs typeface="Arial" panose="020B0604020202020204" pitchFamily="34" charset="0"/>
              </a:rPr>
              <a:t>hate speech</a:t>
            </a:r>
            <a:r>
              <a:rPr lang="el-G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την παραπληροφόρηση, τη συνεχή παρακολούθηση ή τις διαδικτυακές επιθέσεις</a:t>
            </a:r>
            <a:r>
              <a:rPr lang="en-US" sz="1400" dirty="0">
                <a:latin typeface="Arial" panose="020B0604020202020204" pitchFamily="34" charset="0"/>
                <a:cs typeface="Arial" panose="020B0604020202020204" pitchFamily="34" charset="0"/>
              </a:rPr>
              <a:t>. </a:t>
            </a:r>
          </a:p>
          <a:p>
            <a:pPr algn="just">
              <a:lnSpc>
                <a:spcPct val="150000"/>
              </a:lnSpc>
            </a:pPr>
            <a:r>
              <a:rPr lang="el-GR" sz="1400" b="1" dirty="0">
                <a:latin typeface="Arial" panose="020B0604020202020204" pitchFamily="34" charset="0"/>
                <a:cs typeface="Arial" panose="020B0604020202020204" pitchFamily="34" charset="0"/>
              </a:rPr>
              <a:t>Ήξερες ότι… υπάρχει και η αλγοριθμική προκατάληψη </a:t>
            </a:r>
            <a:r>
              <a:rPr lang="el-GR" sz="1400" dirty="0">
                <a:latin typeface="Arial" panose="020B0604020202020204" pitchFamily="34" charset="0"/>
                <a:cs typeface="Arial" panose="020B0604020202020204" pitchFamily="34" charset="0"/>
              </a:rPr>
              <a:t>στην τεχνητή νοημοσύνη</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Δηλαδή, η προκατάληψη στη δημιουργία των </a:t>
            </a:r>
            <a:r>
              <a:rPr lang="el-GR" sz="1400" dirty="0" err="1">
                <a:latin typeface="Arial" panose="020B0604020202020204" pitchFamily="34" charset="0"/>
                <a:cs typeface="Arial" panose="020B0604020202020204" pitchFamily="34" charset="0"/>
              </a:rPr>
              <a:t>tech</a:t>
            </a:r>
            <a:r>
              <a:rPr lang="el-GR" sz="1400" dirty="0">
                <a:latin typeface="Arial" panose="020B0604020202020204" pitchFamily="34" charset="0"/>
                <a:cs typeface="Arial" panose="020B0604020202020204" pitchFamily="34" charset="0"/>
              </a:rPr>
              <a:t>-αλγορίθμων, πολλές φορές δεν λαμβάνει υπόψη η ποικιλία της ανθρώπινης φυλής των χρηστών (π.χ. συχνά το ορθό πρότυπο περιορίζεται σε λευκούς άντρες, οι οποίοι και αποτελούν την κυρίαρχη φυλή στο εργατικό δυναμικό των </a:t>
            </a:r>
            <a:r>
              <a:rPr lang="el-GR" sz="1400" dirty="0" err="1">
                <a:latin typeface="Arial" panose="020B0604020202020204" pitchFamily="34" charset="0"/>
                <a:cs typeface="Arial" panose="020B0604020202020204" pitchFamily="34" charset="0"/>
              </a:rPr>
              <a:t>tech</a:t>
            </a:r>
            <a:r>
              <a:rPr lang="el-GR" sz="1400" dirty="0">
                <a:latin typeface="Arial" panose="020B0604020202020204" pitchFamily="34" charset="0"/>
                <a:cs typeface="Arial" panose="020B0604020202020204" pitchFamily="34" charset="0"/>
              </a:rPr>
              <a:t> εταιριών αυτού του είδους).</a:t>
            </a:r>
          </a:p>
          <a:p>
            <a:pPr marL="0" indent="0" algn="just">
              <a:lnSpc>
                <a:spcPct val="150000"/>
              </a:lnSpc>
              <a:buNone/>
            </a:pPr>
            <a:r>
              <a:rPr lang="el-GR" sz="1400" dirty="0">
                <a:latin typeface="Arial" panose="020B0604020202020204" pitchFamily="34" charset="0"/>
                <a:cs typeface="Arial" panose="020B0604020202020204" pitchFamily="34" charset="0"/>
              </a:rPr>
              <a:t>Ωστόσο, η </a:t>
            </a:r>
            <a:r>
              <a:rPr lang="el-GR" sz="1400" i="1" dirty="0">
                <a:latin typeface="Arial" panose="020B0604020202020204" pitchFamily="34" charset="0"/>
                <a:cs typeface="Arial" panose="020B0604020202020204" pitchFamily="34" charset="0"/>
              </a:rPr>
              <a:t>συνεχής ρύθμιση των επικοινωνιών δημιουργεί και κινδύνους για την προστασία της ελευθερίας της έκφρασης </a:t>
            </a:r>
            <a:r>
              <a:rPr lang="el-GR" sz="1400" dirty="0">
                <a:latin typeface="Arial" panose="020B0604020202020204" pitchFamily="34" charset="0"/>
                <a:cs typeface="Arial" panose="020B0604020202020204" pitchFamily="34" charset="0"/>
              </a:rPr>
              <a:t>– εδώ </a:t>
            </a:r>
            <a:r>
              <a:rPr lang="el-GR" sz="1400" b="1" dirty="0">
                <a:latin typeface="Arial" panose="020B0604020202020204" pitchFamily="34" charset="0"/>
                <a:cs typeface="Arial" panose="020B0604020202020204" pitchFamily="34" charset="0"/>
              </a:rPr>
              <a:t>η κοινωνία των πολιτών </a:t>
            </a:r>
            <a:r>
              <a:rPr lang="el-GR" sz="1400" dirty="0">
                <a:latin typeface="Arial" panose="020B0604020202020204" pitchFamily="34" charset="0"/>
                <a:cs typeface="Arial" panose="020B0604020202020204" pitchFamily="34" charset="0"/>
              </a:rPr>
              <a:t>διαδραματίζει βασικό ρόλο, δηλαδή </a:t>
            </a:r>
            <a:r>
              <a:rPr lang="el-GR" sz="1400" b="1" dirty="0">
                <a:latin typeface="Arial" panose="020B0604020202020204" pitchFamily="34" charset="0"/>
                <a:cs typeface="Arial" panose="020B0604020202020204" pitchFamily="34" charset="0"/>
              </a:rPr>
              <a:t>πρέπει να συμμετέχει ουσιαστικά στην ανάπτυξη πολιτικών, ρυθμίσεων </a:t>
            </a:r>
            <a:r>
              <a:rPr lang="el-GR" sz="1400" dirty="0">
                <a:latin typeface="Arial" panose="020B0604020202020204" pitchFamily="34" charset="0"/>
                <a:cs typeface="Arial" panose="020B0604020202020204" pitchFamily="34" charset="0"/>
              </a:rPr>
              <a:t>και άλλων μέτρων που σχετίζονται με τις ψηφιακές τεχνολογίες και τον διαδικτυακό χώρο.</a:t>
            </a:r>
          </a:p>
          <a:p>
            <a:pPr algn="just">
              <a:lnSpc>
                <a:spcPct val="150000"/>
              </a:lnSpc>
            </a:pPr>
            <a:r>
              <a:rPr lang="el-GR" sz="1400" dirty="0">
                <a:latin typeface="Arial" panose="020B0604020202020204" pitchFamily="34" charset="0"/>
                <a:cs typeface="Arial" panose="020B0604020202020204" pitchFamily="34" charset="0"/>
              </a:rPr>
              <a:t>Οι δημοσιογράφοι και οι φορείς της κοινωνίας των πολιτών πρέπει να έχουν </a:t>
            </a:r>
            <a:r>
              <a:rPr lang="el-GR" sz="1400" b="1" dirty="0">
                <a:latin typeface="Arial" panose="020B0604020202020204" pitchFamily="34" charset="0"/>
                <a:cs typeface="Arial" panose="020B0604020202020204" pitchFamily="34" charset="0"/>
              </a:rPr>
              <a:t>ανοιχτή και ασφαλή πρόσβαση </a:t>
            </a:r>
            <a:r>
              <a:rPr lang="el-GR" sz="1400" dirty="0">
                <a:latin typeface="Arial" panose="020B0604020202020204" pitchFamily="34" charset="0"/>
                <a:cs typeface="Arial" panose="020B0604020202020204" pitchFamily="34" charset="0"/>
              </a:rPr>
              <a:t>σε διαδικτυακούς χώρους, απαλλαγμένους από παρακολούθηση και λογοκρισία. Τα κράτη και οι διαδικτυακές εταιρείες έχουν την ευθύνη να το διασφαλίσουν!</a:t>
            </a:r>
          </a:p>
          <a:p>
            <a:pPr algn="just">
              <a:lnSpc>
                <a:spcPct val="150000"/>
              </a:lnSpc>
            </a:pPr>
            <a:r>
              <a:rPr lang="el-GR" sz="1400" dirty="0">
                <a:latin typeface="Arial" panose="020B0604020202020204" pitchFamily="34" charset="0"/>
                <a:cs typeface="Arial" panose="020B0604020202020204" pitchFamily="34" charset="0"/>
              </a:rPr>
              <a:t>Το δικαίωμα στην ελευθερία της έκφρασης πρέπει να διατηρείται στο διαδίκτυο όπως εκτός αυτού, και πρέπει να συμβαδίζει με την υπεράσπιση και άσκηση των ανθρωπίνων δικαιωμάτων – αστικά, πολιτικά,  πολιτιστικά, οικονομικά και κοινωνικά.</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46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DBC9B9-B66C-F469-DD5A-3D33C2D78B42}"/>
              </a:ext>
            </a:extLst>
          </p:cNvPr>
          <p:cNvSpPr>
            <a:spLocks noGrp="1"/>
          </p:cNvSpPr>
          <p:nvPr>
            <p:ph type="title"/>
          </p:nvPr>
        </p:nvSpPr>
        <p:spPr>
          <a:xfrm>
            <a:off x="9291484" y="4031953"/>
            <a:ext cx="1972499" cy="245079"/>
          </a:xfrm>
        </p:spPr>
        <p:txBody>
          <a:bodyPr>
            <a:normAutofit fontScale="90000"/>
          </a:bodyPr>
          <a:lstStyle/>
          <a:p>
            <a:r>
              <a:rPr lang="en-US" sz="1050" i="1" dirty="0">
                <a:solidFill>
                  <a:schemeClr val="tx1"/>
                </a:solidFill>
                <a:latin typeface="Arial" panose="020B0604020202020204" pitchFamily="34" charset="0"/>
                <a:cs typeface="Arial" panose="020B0604020202020204" pitchFamily="34" charset="0"/>
              </a:rPr>
              <a:t>Images created from Saint Hoax, more info in Saint Hoax website. </a:t>
            </a:r>
          </a:p>
        </p:txBody>
      </p:sp>
      <p:sp>
        <p:nvSpPr>
          <p:cNvPr id="3" name="Θέση περιεχομένου 2">
            <a:extLst>
              <a:ext uri="{FF2B5EF4-FFF2-40B4-BE49-F238E27FC236}">
                <a16:creationId xmlns:a16="http://schemas.microsoft.com/office/drawing/2014/main" id="{6576F981-34A6-99FA-B04C-CDEB2C81BB42}"/>
              </a:ext>
            </a:extLst>
          </p:cNvPr>
          <p:cNvSpPr>
            <a:spLocks noGrp="1"/>
          </p:cNvSpPr>
          <p:nvPr>
            <p:ph idx="1"/>
          </p:nvPr>
        </p:nvSpPr>
        <p:spPr>
          <a:xfrm>
            <a:off x="2413819" y="4611733"/>
            <a:ext cx="7683909" cy="2136070"/>
          </a:xfrm>
        </p:spPr>
        <p:txBody>
          <a:bodyPr>
            <a:normAutofit/>
          </a:bodyPr>
          <a:lstStyle/>
          <a:p>
            <a:pPr marL="0" indent="0" algn="just">
              <a:buNone/>
            </a:pPr>
            <a:r>
              <a:rPr lang="el-GR" sz="1600" b="1" i="1" dirty="0" err="1">
                <a:latin typeface="Arial" panose="020B0604020202020204" pitchFamily="34" charset="0"/>
                <a:cs typeface="Arial" panose="020B0604020202020204" pitchFamily="34" charset="0"/>
              </a:rPr>
              <a:t>Έμφυλη</a:t>
            </a:r>
            <a:r>
              <a:rPr lang="el-GR" sz="1600" b="1" i="1" dirty="0">
                <a:latin typeface="Arial" panose="020B0604020202020204" pitchFamily="34" charset="0"/>
                <a:cs typeface="Arial" panose="020B0604020202020204" pitchFamily="34" charset="0"/>
              </a:rPr>
              <a:t> βία</a:t>
            </a:r>
            <a:r>
              <a:rPr lang="en-US" sz="1600" b="1" dirty="0">
                <a:latin typeface="Arial" panose="020B0604020202020204" pitchFamily="34" charset="0"/>
                <a:cs typeface="Arial" panose="020B0604020202020204" pitchFamily="34" charset="0"/>
              </a:rPr>
              <a:t>:</a:t>
            </a:r>
            <a:r>
              <a:rPr lang="el-GR" sz="1600" b="1"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βία με βάση το φύλο </a:t>
            </a:r>
            <a:r>
              <a:rPr lang="en-US" sz="1600" dirty="0">
                <a:latin typeface="Arial" panose="020B0604020202020204" pitchFamily="34" charset="0"/>
                <a:cs typeface="Arial" panose="020B0604020202020204" pitchFamily="34" charset="0"/>
              </a:rPr>
              <a:t>(gender-based violence)</a:t>
            </a:r>
            <a:endParaRPr lang="el-GR" sz="1600" i="1" dirty="0">
              <a:latin typeface="Arial" panose="020B0604020202020204" pitchFamily="34" charset="0"/>
              <a:cs typeface="Arial" panose="020B0604020202020204" pitchFamily="34" charset="0"/>
            </a:endParaRPr>
          </a:p>
          <a:p>
            <a:pPr marL="0" indent="0" algn="just">
              <a:buNone/>
            </a:pPr>
            <a:r>
              <a:rPr lang="en-US" sz="1600" b="1" i="1" dirty="0">
                <a:latin typeface="Arial" panose="020B0604020202020204" pitchFamily="34" charset="0"/>
                <a:cs typeface="Arial" panose="020B0604020202020204" pitchFamily="34" charset="0"/>
              </a:rPr>
              <a:t>B</a:t>
            </a:r>
            <a:r>
              <a:rPr lang="el-GR" sz="1600" b="1" i="1" dirty="0">
                <a:latin typeface="Arial" panose="020B0604020202020204" pitchFamily="34" charset="0"/>
                <a:cs typeface="Arial" panose="020B0604020202020204" pitchFamily="34" charset="0"/>
              </a:rPr>
              <a:t>ία κατά των γυναικών και των κοριτσιών</a:t>
            </a:r>
            <a:r>
              <a:rPr lang="en-US" sz="1600" b="1"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όρος που συχνά εναλλάσσεται με τον παραπάνω καθώς η βία κατά των γυναικών ασκείται συνήθως προς γυναίκες και θηλυκότητες. Ως αποτέλεσμα, η βία με βάση το φύλο επηρεάζει τις γυναίκες δυσανάλογα</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ωστόσο ό,τι δεν καταγγέλλεται δεν σημαίνει ότι δεν υπάρχει &gt; η </a:t>
            </a:r>
            <a:r>
              <a:rPr lang="el-GR" sz="1600" dirty="0" err="1">
                <a:latin typeface="Arial" panose="020B0604020202020204" pitchFamily="34" charset="0"/>
                <a:cs typeface="Arial" panose="020B0604020202020204" pitchFamily="34" charset="0"/>
              </a:rPr>
              <a:t>έμφυλη</a:t>
            </a:r>
            <a:r>
              <a:rPr lang="el-GR" sz="1600" dirty="0">
                <a:latin typeface="Arial" panose="020B0604020202020204" pitchFamily="34" charset="0"/>
                <a:cs typeface="Arial" panose="020B0604020202020204" pitchFamily="34" charset="0"/>
              </a:rPr>
              <a:t> βία επηρεάζει και τους άνδρες (φαινομενικά) σε μικρότερο βαθμό.</a:t>
            </a:r>
          </a:p>
          <a:p>
            <a:pPr marL="0" indent="0" algn="just">
              <a:buNone/>
            </a:pPr>
            <a:endParaRPr lang="el-GR" sz="1600" b="1" u="sng" dirty="0">
              <a:latin typeface="Arial" panose="020B0604020202020204" pitchFamily="34" charset="0"/>
              <a:cs typeface="Arial" panose="020B0604020202020204" pitchFamily="34" charset="0"/>
            </a:endParaRPr>
          </a:p>
        </p:txBody>
      </p:sp>
      <p:sp>
        <p:nvSpPr>
          <p:cNvPr id="4" name="Θέση αριθμού διαφάνειας 3">
            <a:extLst>
              <a:ext uri="{FF2B5EF4-FFF2-40B4-BE49-F238E27FC236}">
                <a16:creationId xmlns:a16="http://schemas.microsoft.com/office/drawing/2014/main" id="{46ACEF39-54C5-B6B1-030D-BBBEFD8CDBA3}"/>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6" name="Εικόνα 5" descr="Εικόνα που περιέχει κείμενο, κούκλα, παιχνίδι&#10;&#10;Περιγραφή που δημιουργήθηκε αυτόματα">
            <a:extLst>
              <a:ext uri="{FF2B5EF4-FFF2-40B4-BE49-F238E27FC236}">
                <a16:creationId xmlns:a16="http://schemas.microsoft.com/office/drawing/2014/main" id="{0D99D44E-65D4-15BD-F76F-69A79A926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676" y="1122347"/>
            <a:ext cx="6341807" cy="3331665"/>
          </a:xfrm>
          <a:prstGeom prst="rect">
            <a:avLst/>
          </a:prstGeom>
        </p:spPr>
      </p:pic>
      <p:sp>
        <p:nvSpPr>
          <p:cNvPr id="7" name="Τίτλος 1">
            <a:extLst>
              <a:ext uri="{FF2B5EF4-FFF2-40B4-BE49-F238E27FC236}">
                <a16:creationId xmlns:a16="http://schemas.microsoft.com/office/drawing/2014/main" id="{654F318C-BECE-08C2-EB31-7D3B9ED2B96D}"/>
              </a:ext>
            </a:extLst>
          </p:cNvPr>
          <p:cNvSpPr txBox="1">
            <a:spLocks/>
          </p:cNvSpPr>
          <p:nvPr/>
        </p:nvSpPr>
        <p:spPr>
          <a:xfrm>
            <a:off x="306475" y="110197"/>
            <a:ext cx="11029616" cy="62691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b="0" kern="1200" cap="none">
                <a:solidFill>
                  <a:schemeClr val="bg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dirty="0">
                <a:solidFill>
                  <a:schemeClr val="tx1"/>
                </a:solidFill>
                <a:latin typeface="Arial" panose="020B0604020202020204" pitchFamily="34" charset="0"/>
                <a:cs typeface="Arial" panose="020B0604020202020204" pitchFamily="34" charset="0"/>
              </a:rPr>
              <a:t>Εισαγωγικά - Τι είναι η «</a:t>
            </a:r>
            <a:r>
              <a:rPr lang="el-GR" dirty="0" err="1">
                <a:solidFill>
                  <a:schemeClr val="tx1"/>
                </a:solidFill>
                <a:latin typeface="Arial" panose="020B0604020202020204" pitchFamily="34" charset="0"/>
                <a:cs typeface="Arial" panose="020B0604020202020204" pitchFamily="34" charset="0"/>
              </a:rPr>
              <a:t>έμφυλη</a:t>
            </a:r>
            <a:r>
              <a:rPr lang="el-GR" dirty="0">
                <a:solidFill>
                  <a:schemeClr val="tx1"/>
                </a:solidFill>
                <a:latin typeface="Arial" panose="020B0604020202020204" pitchFamily="34" charset="0"/>
                <a:cs typeface="Arial" panose="020B0604020202020204" pitchFamily="34" charset="0"/>
              </a:rPr>
              <a:t>» βία</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32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DBC9B9-B66C-F469-DD5A-3D33C2D78B42}"/>
              </a:ext>
            </a:extLst>
          </p:cNvPr>
          <p:cNvSpPr>
            <a:spLocks noGrp="1"/>
          </p:cNvSpPr>
          <p:nvPr>
            <p:ph type="title"/>
          </p:nvPr>
        </p:nvSpPr>
        <p:spPr>
          <a:xfrm>
            <a:off x="959157" y="1113764"/>
            <a:ext cx="3269749" cy="4624327"/>
          </a:xfrm>
        </p:spPr>
        <p:txBody>
          <a:bodyPr anchor="ctr">
            <a:normAutofit/>
          </a:bodyPr>
          <a:lstStyle/>
          <a:p>
            <a:r>
              <a:rPr lang="el-GR" sz="3200">
                <a:solidFill>
                  <a:srgbClr val="FFFFFF"/>
                </a:solidFill>
                <a:latin typeface="Arial" panose="020B0604020202020204" pitchFamily="34" charset="0"/>
                <a:cs typeface="Arial" panose="020B0604020202020204" pitchFamily="34" charset="0"/>
              </a:rPr>
              <a:t>Η βία με βάση το φύλο…</a:t>
            </a:r>
            <a:endParaRPr lang="en-US" sz="3200">
              <a:solidFill>
                <a:srgbClr val="FFFFFF"/>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6576F981-34A6-99FA-B04C-CDEB2C81BB42}"/>
              </a:ext>
            </a:extLst>
          </p:cNvPr>
          <p:cNvSpPr>
            <a:spLocks noGrp="1"/>
          </p:cNvSpPr>
          <p:nvPr>
            <p:ph idx="1"/>
          </p:nvPr>
        </p:nvSpPr>
        <p:spPr>
          <a:xfrm>
            <a:off x="5155905" y="1113764"/>
            <a:ext cx="6108179" cy="4624327"/>
          </a:xfrm>
        </p:spPr>
        <p:txBody>
          <a:bodyPr anchor="ctr">
            <a:normAutofit/>
          </a:bodyPr>
          <a:lstStyle/>
          <a:p>
            <a:pPr>
              <a:lnSpc>
                <a:spcPct val="90000"/>
              </a:lnSpc>
            </a:pPr>
            <a:r>
              <a:rPr lang="el-GR" sz="1700">
                <a:latin typeface="Arial" panose="020B0604020202020204" pitchFamily="34" charset="0"/>
                <a:cs typeface="Arial" panose="020B0604020202020204" pitchFamily="34" charset="0"/>
              </a:rPr>
              <a:t>«</a:t>
            </a:r>
            <a:r>
              <a:rPr lang="el-GR" sz="1700" b="1" i="1">
                <a:latin typeface="Arial" panose="020B0604020202020204" pitchFamily="34" charset="0"/>
                <a:cs typeface="Arial" panose="020B0604020202020204" pitchFamily="34" charset="0"/>
              </a:rPr>
              <a:t>…αναφέρεται σε οποιοδήποτε είδος βλάβης που διαπράττεται εναντίον ενός ατόμου ή μιας ομάδας ατόμων λόγω του πραγματικού ή αντιληπτού φύλου, του σεξουαλικού προσανατολισμού ή/και της ταυτότητας φύλου» </a:t>
            </a:r>
            <a:r>
              <a:rPr lang="el-GR" sz="1700" b="1">
                <a:latin typeface="Arial" panose="020B0604020202020204" pitchFamily="34" charset="0"/>
                <a:cs typeface="Arial" panose="020B0604020202020204" pitchFamily="34" charset="0"/>
              </a:rPr>
              <a:t>(Σύμβαση της </a:t>
            </a:r>
            <a:r>
              <a:rPr lang="el-GR" sz="1700" b="1" err="1">
                <a:latin typeface="Arial" panose="020B0604020202020204" pitchFamily="34" charset="0"/>
                <a:cs typeface="Arial" panose="020B0604020202020204" pitchFamily="34" charset="0"/>
              </a:rPr>
              <a:t>Κων</a:t>
            </a:r>
            <a:r>
              <a:rPr lang="el-GR" sz="1700" b="1">
                <a:latin typeface="Arial" panose="020B0604020202020204" pitchFamily="34" charset="0"/>
                <a:cs typeface="Arial" panose="020B0604020202020204" pitchFamily="34" charset="0"/>
              </a:rPr>
              <a:t>/</a:t>
            </a:r>
            <a:r>
              <a:rPr lang="el-GR" sz="1700" b="1" err="1">
                <a:latin typeface="Arial" panose="020B0604020202020204" pitchFamily="34" charset="0"/>
                <a:cs typeface="Arial" panose="020B0604020202020204" pitchFamily="34" charset="0"/>
              </a:rPr>
              <a:t>πολης</a:t>
            </a:r>
            <a:r>
              <a:rPr lang="el-GR" sz="1700" b="1">
                <a:latin typeface="Arial" panose="020B0604020202020204" pitchFamily="34" charset="0"/>
                <a:cs typeface="Arial" panose="020B0604020202020204" pitchFamily="34" charset="0"/>
              </a:rPr>
              <a:t>)</a:t>
            </a:r>
            <a:r>
              <a:rPr lang="el-GR" sz="1700">
                <a:latin typeface="Arial" panose="020B0604020202020204" pitchFamily="34" charset="0"/>
                <a:cs typeface="Arial" panose="020B0604020202020204" pitchFamily="34" charset="0"/>
              </a:rPr>
              <a:t>.</a:t>
            </a:r>
          </a:p>
          <a:p>
            <a:pPr marL="0" indent="0">
              <a:lnSpc>
                <a:spcPct val="90000"/>
              </a:lnSpc>
              <a:buNone/>
            </a:pPr>
            <a:endParaRPr lang="el-GR" sz="1700">
              <a:latin typeface="Arial" panose="020B0604020202020204" pitchFamily="34" charset="0"/>
              <a:cs typeface="Arial" panose="020B0604020202020204" pitchFamily="34" charset="0"/>
            </a:endParaRPr>
          </a:p>
          <a:p>
            <a:pPr>
              <a:lnSpc>
                <a:spcPct val="90000"/>
              </a:lnSpc>
            </a:pPr>
            <a:r>
              <a:rPr lang="el-GR" sz="1700">
                <a:latin typeface="Arial" panose="020B0604020202020204" pitchFamily="34" charset="0"/>
                <a:cs typeface="Arial" panose="020B0604020202020204" pitchFamily="34" charset="0"/>
              </a:rPr>
              <a:t>Περιλαμβάνει οποιαδήποτε επιβλαβή πράξη κατά της αξιοπρέπειας και της ακεραιότητας όσων την υφίστανται. Μπορεί να τελεστεί τόσο σε ιδιωτικό όσο και σε δημόσιο χώρο στρεφόμενη εναντίον της θέλησης του ατόμου.</a:t>
            </a:r>
          </a:p>
          <a:p>
            <a:pPr marL="0" indent="0">
              <a:lnSpc>
                <a:spcPct val="90000"/>
              </a:lnSpc>
              <a:buNone/>
            </a:pPr>
            <a:endParaRPr lang="el-GR" sz="1700">
              <a:latin typeface="Arial" panose="020B0604020202020204" pitchFamily="34" charset="0"/>
              <a:cs typeface="Arial" panose="020B0604020202020204" pitchFamily="34" charset="0"/>
            </a:endParaRPr>
          </a:p>
          <a:p>
            <a:pPr>
              <a:lnSpc>
                <a:spcPct val="90000"/>
              </a:lnSpc>
            </a:pPr>
            <a:r>
              <a:rPr lang="el-GR" sz="1700">
                <a:latin typeface="Arial" panose="020B0604020202020204" pitchFamily="34" charset="0"/>
                <a:cs typeface="Arial" panose="020B0604020202020204" pitchFamily="34" charset="0"/>
              </a:rPr>
              <a:t>Διακρίνεται από τις άλλες μορφές βίας καθώς, όταν στοχεύει θηλυκότητες, αντιπροσωπεύει την ιστορικά παγιωμένη ανισότητα και σχέσεις εξουσίας μεταξύ ανδρών και γυναικών (προερχόμενη από πολιτικές, θρησκευτικές και άλλες κοινωνικές κατασκευές.)</a:t>
            </a:r>
          </a:p>
        </p:txBody>
      </p:sp>
      <p:sp>
        <p:nvSpPr>
          <p:cNvPr id="4" name="Θέση αριθμού διαφάνειας 3">
            <a:extLst>
              <a:ext uri="{FF2B5EF4-FFF2-40B4-BE49-F238E27FC236}">
                <a16:creationId xmlns:a16="http://schemas.microsoft.com/office/drawing/2014/main" id="{46ACEF39-54C5-B6B1-030D-BBBEFD8CDBA3}"/>
              </a:ext>
            </a:extLst>
          </p:cNvPr>
          <p:cNvSpPr>
            <a:spLocks noGrp="1"/>
          </p:cNvSpPr>
          <p:nvPr>
            <p:ph type="sldNum" sz="quarter" idx="12"/>
          </p:nvPr>
        </p:nvSpPr>
        <p:spPr>
          <a:xfrm>
            <a:off x="10558300" y="6425344"/>
            <a:ext cx="1052508" cy="365125"/>
          </a:xfrm>
        </p:spPr>
        <p:txBody>
          <a:bodyPr>
            <a:normAutofit/>
          </a:bodyPr>
          <a:lstStyle/>
          <a:p>
            <a:pPr>
              <a:spcAft>
                <a:spcPts val="600"/>
              </a:spcAft>
            </a:pPr>
            <a:fld id="{6D22F896-40B5-4ADD-8801-0D06FADFA095}" type="slidenum">
              <a:rPr lang="en-US">
                <a:solidFill>
                  <a:schemeClr val="tx1">
                    <a:lumMod val="75000"/>
                    <a:lumOff val="25000"/>
                  </a:schemeClr>
                </a:solidFill>
              </a:rPr>
              <a:pPr>
                <a:spcAft>
                  <a:spcPts val="600"/>
                </a:spcAft>
              </a:pPr>
              <a:t>4</a:t>
            </a:fld>
            <a:endParaRPr lang="en-US">
              <a:solidFill>
                <a:schemeClr val="tx1">
                  <a:lumMod val="75000"/>
                  <a:lumOff val="25000"/>
                </a:schemeClr>
              </a:solidFill>
            </a:endParaRPr>
          </a:p>
        </p:txBody>
      </p:sp>
    </p:spTree>
    <p:extLst>
      <p:ext uri="{BB962C8B-B14F-4D97-AF65-F5344CB8AC3E}">
        <p14:creationId xmlns:p14="http://schemas.microsoft.com/office/powerpoint/2010/main" val="214015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DBC9B9-B66C-F469-DD5A-3D33C2D78B42}"/>
              </a:ext>
            </a:extLst>
          </p:cNvPr>
          <p:cNvSpPr>
            <a:spLocks noGrp="1"/>
          </p:cNvSpPr>
          <p:nvPr>
            <p:ph type="title"/>
          </p:nvPr>
        </p:nvSpPr>
        <p:spPr/>
        <p:txBody>
          <a:bodyPr>
            <a:normAutofit fontScale="90000"/>
          </a:bodyPr>
          <a:lstStyle/>
          <a:p>
            <a:r>
              <a:rPr lang="el-GR" dirty="0">
                <a:solidFill>
                  <a:schemeClr val="tx1"/>
                </a:solidFill>
                <a:latin typeface="Arial" panose="020B0604020202020204" pitchFamily="34" charset="0"/>
                <a:cs typeface="Arial" panose="020B0604020202020204" pitchFamily="34" charset="0"/>
              </a:rPr>
              <a:t>Δύο Σημαντικά Νομικά Κείμενα</a:t>
            </a:r>
            <a:r>
              <a:rPr lang="en-US" dirty="0">
                <a:solidFill>
                  <a:schemeClr val="tx1"/>
                </a:solidFill>
                <a:latin typeface="Arial" panose="020B0604020202020204" pitchFamily="34" charset="0"/>
                <a:cs typeface="Arial" panose="020B0604020202020204" pitchFamily="34" charset="0"/>
              </a:rPr>
              <a:t>: </a:t>
            </a:r>
            <a:r>
              <a:rPr lang="el-GR" dirty="0">
                <a:solidFill>
                  <a:schemeClr val="tx1"/>
                </a:solidFill>
                <a:latin typeface="Arial" panose="020B0604020202020204" pitchFamily="34" charset="0"/>
                <a:cs typeface="Arial" panose="020B0604020202020204" pitchFamily="34" charset="0"/>
              </a:rPr>
              <a:t>Διακήρυξη ΟΗΕ &amp; Σύμβαση της Κωνσταντινούπολης</a:t>
            </a:r>
            <a:endParaRPr lang="en-US" dirty="0">
              <a:solidFill>
                <a:schemeClr val="tx1"/>
              </a:solidFill>
              <a:latin typeface="Arial" panose="020B0604020202020204" pitchFamily="34" charset="0"/>
              <a:cs typeface="Arial" panose="020B0604020202020204" pitchFamily="34" charset="0"/>
            </a:endParaRPr>
          </a:p>
        </p:txBody>
      </p:sp>
      <p:sp>
        <p:nvSpPr>
          <p:cNvPr id="4" name="Θέση αριθμού διαφάνειας 3">
            <a:extLst>
              <a:ext uri="{FF2B5EF4-FFF2-40B4-BE49-F238E27FC236}">
                <a16:creationId xmlns:a16="http://schemas.microsoft.com/office/drawing/2014/main" id="{46ACEF39-54C5-B6B1-030D-BBBEFD8CDBA3}"/>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9" name="TextBox 8"/>
          <p:cNvSpPr txBox="1"/>
          <p:nvPr/>
        </p:nvSpPr>
        <p:spPr>
          <a:xfrm>
            <a:off x="9649810" y="4875113"/>
            <a:ext cx="2371545" cy="830997"/>
          </a:xfrm>
          <a:prstGeom prst="rect">
            <a:avLst/>
          </a:prstGeom>
          <a:noFill/>
        </p:spPr>
        <p:txBody>
          <a:bodyPr wrap="square" rtlCol="0">
            <a:spAutoFit/>
          </a:bodyPr>
          <a:lstStyle/>
          <a:p>
            <a:r>
              <a:rPr lang="el-GR" sz="1200" i="1" dirty="0">
                <a:latin typeface="Arial" panose="020B0604020202020204" pitchFamily="34" charset="0"/>
                <a:cs typeface="Arial" panose="020B0604020202020204" pitchFamily="34" charset="0"/>
              </a:rPr>
              <a:t>Η Ελλάδα επικύρωσε τη Σύμβαση της Κωνσταντινούπολης κατά της βίας των γυναικών το 2018</a:t>
            </a:r>
            <a:r>
              <a:rPr lang="en-US" sz="1200" i="1" dirty="0">
                <a:latin typeface="Arial" panose="020B0604020202020204" pitchFamily="34" charset="0"/>
                <a:cs typeface="Arial" panose="020B0604020202020204" pitchFamily="34" charset="0"/>
              </a:rPr>
              <a:t> (!)</a:t>
            </a:r>
            <a:endParaRPr lang="el-GR" sz="1200" i="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5CA7580-DDEF-7B72-2B4E-E2E3A16DE749}"/>
              </a:ext>
            </a:extLst>
          </p:cNvPr>
          <p:cNvSpPr txBox="1"/>
          <p:nvPr/>
        </p:nvSpPr>
        <p:spPr>
          <a:xfrm>
            <a:off x="444023" y="1211342"/>
            <a:ext cx="7776246" cy="4684424"/>
          </a:xfrm>
          <a:prstGeom prst="rect">
            <a:avLst/>
          </a:prstGeom>
          <a:noFill/>
        </p:spPr>
        <p:txBody>
          <a:bodyPr wrap="square">
            <a:spAutoFit/>
          </a:bodyPr>
          <a:lstStyle/>
          <a:p>
            <a:pPr marL="342900" indent="-342900" algn="just">
              <a:lnSpc>
                <a:spcPct val="150000"/>
              </a:lnSpc>
              <a:buAutoNum type="arabicPeriod"/>
            </a:pPr>
            <a:r>
              <a:rPr lang="el-GR" sz="1400" dirty="0">
                <a:latin typeface="Arial" panose="020B0604020202020204" pitchFamily="34" charset="0"/>
                <a:cs typeface="Arial" panose="020B0604020202020204" pitchFamily="34" charset="0"/>
              </a:rPr>
              <a:t>Η </a:t>
            </a:r>
            <a:r>
              <a:rPr lang="el-GR" sz="1400" b="1" dirty="0">
                <a:latin typeface="Arial" panose="020B0604020202020204" pitchFamily="34" charset="0"/>
                <a:cs typeface="Arial" panose="020B0604020202020204" pitchFamily="34" charset="0"/>
              </a:rPr>
              <a:t>Διακήρυξη του ΟΗΕ σχετικά με την εξάλειψη της βίας</a:t>
            </a:r>
            <a:r>
              <a:rPr lang="el-GR" sz="1400" dirty="0">
                <a:latin typeface="Arial" panose="020B0604020202020204" pitchFamily="34" charset="0"/>
                <a:cs typeface="Arial" panose="020B0604020202020204" pitchFamily="34" charset="0"/>
              </a:rPr>
              <a:t> </a:t>
            </a:r>
            <a:r>
              <a:rPr lang="el-GR" sz="14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CEDAW, </a:t>
            </a:r>
            <a:r>
              <a:rPr lang="el-GR" sz="1400" b="1" dirty="0">
                <a:latin typeface="Arial" panose="020B0604020202020204" pitchFamily="34" charset="0"/>
                <a:cs typeface="Arial" panose="020B0604020202020204" pitchFamily="34" charset="0"/>
              </a:rPr>
              <a:t>18 Δεκεμβρίου του 1979) </a:t>
            </a:r>
            <a:r>
              <a:rPr lang="el-GR" sz="1400" dirty="0">
                <a:latin typeface="Arial" panose="020B0604020202020204" pitchFamily="34" charset="0"/>
                <a:cs typeface="Arial" panose="020B0604020202020204" pitchFamily="34" charset="0"/>
              </a:rPr>
              <a:t>καλεί τις χώρες που έχουν επικυρώσει, να πολεμήσουν υπέρ της εξάλειψης όλων των διακρίσεων εις βάρος των γυναικών, </a:t>
            </a:r>
            <a:r>
              <a:rPr lang="el-GR" sz="1400" b="1" dirty="0">
                <a:latin typeface="Arial" panose="020B0604020202020204" pitchFamily="34" charset="0"/>
                <a:cs typeface="Arial" panose="020B0604020202020204" pitchFamily="34" charset="0"/>
              </a:rPr>
              <a:t>διακρίσεις που συναντάμε σε παραδοσιακά ήθη και έθιμα, συμπεριφορές, απόψεις και πρακτικές </a:t>
            </a:r>
            <a:r>
              <a:rPr lang="el-GR" sz="1400" dirty="0">
                <a:latin typeface="Arial" panose="020B0604020202020204" pitchFamily="34" charset="0"/>
                <a:cs typeface="Arial" panose="020B0604020202020204" pitchFamily="34" charset="0"/>
              </a:rPr>
              <a:t>(</a:t>
            </a:r>
            <a:r>
              <a:rPr lang="el-GR" sz="1400" i="1" dirty="0">
                <a:latin typeface="Arial" panose="020B0604020202020204" pitchFamily="34" charset="0"/>
                <a:cs typeface="Arial" panose="020B0604020202020204" pitchFamily="34" charset="0"/>
              </a:rPr>
              <a:t>π.χ. η γυναίκα να αλλάζει επώνυμο, θεσμός προίκας, ίση αμοιβή, κ.λπ</a:t>
            </a:r>
            <a:r>
              <a:rPr lang="el-GR" sz="1400" dirty="0">
                <a:latin typeface="Arial" panose="020B0604020202020204" pitchFamily="34" charset="0"/>
                <a:cs typeface="Arial" panose="020B0604020202020204" pitchFamily="34" charset="0"/>
              </a:rPr>
              <a:t>.). </a:t>
            </a:r>
            <a:r>
              <a:rPr lang="el-GR" sz="1400" b="1" dirty="0">
                <a:latin typeface="Arial" panose="020B0604020202020204" pitchFamily="34" charset="0"/>
                <a:cs typeface="Arial" panose="020B0604020202020204" pitchFamily="34" charset="0"/>
              </a:rPr>
              <a:t>Στόχος</a:t>
            </a:r>
            <a:r>
              <a:rPr lang="en-US" sz="1400" b="1"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η </a:t>
            </a:r>
            <a:r>
              <a:rPr lang="el-GR" sz="1400" b="1" dirty="0">
                <a:solidFill>
                  <a:schemeClr val="accent6"/>
                </a:solidFill>
                <a:latin typeface="Arial" panose="020B0604020202020204" pitchFamily="34" charset="0"/>
                <a:cs typeface="Arial" panose="020B0604020202020204" pitchFamily="34" charset="0"/>
              </a:rPr>
              <a:t>αλλαγή νοοτροπίας</a:t>
            </a:r>
            <a:r>
              <a:rPr lang="el-GR" sz="1400" dirty="0">
                <a:latin typeface="Arial" panose="020B0604020202020204" pitchFamily="34" charset="0"/>
                <a:cs typeface="Arial" panose="020B0604020202020204" pitchFamily="34" charset="0"/>
              </a:rPr>
              <a:t>, και ο διαφορετικός τρόπος αντιμετώπισης του ζητήματος από τους θεσμούς (</a:t>
            </a:r>
            <a:r>
              <a:rPr lang="el-GR" sz="1400" i="1" dirty="0">
                <a:latin typeface="Arial" panose="020B0604020202020204" pitchFamily="34" charset="0"/>
                <a:cs typeface="Arial" panose="020B0604020202020204" pitchFamily="34" charset="0"/>
              </a:rPr>
              <a:t>π.χ. με τη Διεθνή Σύμβαση Εργασίας, </a:t>
            </a:r>
            <a:r>
              <a:rPr lang="el-GR" sz="1400" i="1" dirty="0" err="1">
                <a:latin typeface="Arial" panose="020B0604020202020204" pitchFamily="34" charset="0"/>
                <a:cs typeface="Arial" panose="020B0604020202020204" pitchFamily="34" charset="0"/>
              </a:rPr>
              <a:t>αρ</a:t>
            </a:r>
            <a:r>
              <a:rPr lang="el-GR" sz="1400" i="1" dirty="0">
                <a:latin typeface="Arial" panose="020B0604020202020204" pitchFamily="34" charset="0"/>
                <a:cs typeface="Arial" panose="020B0604020202020204" pitchFamily="34" charset="0"/>
              </a:rPr>
              <a:t>. 100 που κυρώθηκε με το Νόμο 45/1975 άνδρες και γυναίκες αμείβονται το ίδιο για εργασία ίσης αξίας</a:t>
            </a:r>
            <a:r>
              <a:rPr lang="el-GR" sz="1400" dirty="0">
                <a:latin typeface="Arial" panose="020B0604020202020204" pitchFamily="34" charset="0"/>
                <a:cs typeface="Arial" panose="020B0604020202020204" pitchFamily="34" charset="0"/>
              </a:rPr>
              <a:t>).</a:t>
            </a:r>
            <a:endParaRPr lang="el-GR" sz="1400" b="0" i="0" dirty="0">
              <a:solidFill>
                <a:srgbClr val="000000"/>
              </a:solidFill>
              <a:effectLst/>
              <a:latin typeface="Arial" panose="020B0604020202020204" pitchFamily="34" charset="0"/>
              <a:cs typeface="Arial" panose="020B0604020202020204" pitchFamily="34" charset="0"/>
            </a:endParaRPr>
          </a:p>
          <a:p>
            <a:pPr algn="just"/>
            <a:endParaRPr lang="el-GR" sz="1400" dirty="0">
              <a:solidFill>
                <a:srgbClr val="000000"/>
              </a:solidFill>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marL="177800" indent="-177800" algn="just">
              <a:lnSpc>
                <a:spcPct val="150000"/>
              </a:lnSpc>
            </a:pPr>
            <a:r>
              <a:rPr lang="en-US" sz="1400" dirty="0">
                <a:latin typeface="Arial" panose="020B0604020202020204" pitchFamily="34" charset="0"/>
                <a:cs typeface="Arial" panose="020B0604020202020204" pitchFamily="34" charset="0"/>
              </a:rPr>
              <a:t>2. </a:t>
            </a:r>
            <a:r>
              <a:rPr lang="el-GR" sz="1400" dirty="0">
                <a:latin typeface="Arial" panose="020B0604020202020204" pitchFamily="34" charset="0"/>
                <a:cs typeface="Arial" panose="020B0604020202020204" pitchFamily="34" charset="0"/>
              </a:rPr>
              <a:t>Η </a:t>
            </a:r>
            <a:r>
              <a:rPr lang="el-GR" sz="1400" b="1" dirty="0">
                <a:latin typeface="Arial" panose="020B0604020202020204" pitchFamily="34" charset="0"/>
                <a:cs typeface="Arial" panose="020B0604020202020204" pitchFamily="34" charset="0"/>
              </a:rPr>
              <a:t>Σύμβαση της Κωνσταντινούπολης </a:t>
            </a:r>
            <a:r>
              <a:rPr lang="el-GR" sz="1400" dirty="0">
                <a:latin typeface="Arial" panose="020B0604020202020204" pitchFamily="34" charset="0"/>
                <a:cs typeface="Arial" panose="020B0604020202020204" pitchFamily="34" charset="0"/>
              </a:rPr>
              <a:t>υιοθετήθηκε από το Συμβούλιο της Ευρώπης το 2011, τέθηκε σε ισχύ το 2014 και υπογράφηκε από την ΕΕ το 2017. Είναι το 1</a:t>
            </a:r>
            <a:r>
              <a:rPr lang="el-GR" sz="1400" baseline="30000" dirty="0">
                <a:latin typeface="Arial" panose="020B0604020202020204" pitchFamily="34" charset="0"/>
                <a:cs typeface="Arial" panose="020B0604020202020204" pitchFamily="34" charset="0"/>
              </a:rPr>
              <a:t>Ο</a:t>
            </a:r>
            <a:r>
              <a:rPr lang="el-GR" sz="1400" dirty="0">
                <a:latin typeface="Arial" panose="020B0604020202020204" pitchFamily="34" charset="0"/>
                <a:cs typeface="Arial" panose="020B0604020202020204" pitchFamily="34" charset="0"/>
              </a:rPr>
              <a:t> διεθνώς νομικά δεσμευτικό κείμενο που θέτει κριτήρια για την πρόληψη της </a:t>
            </a:r>
            <a:r>
              <a:rPr lang="el-GR" sz="1400" dirty="0" err="1">
                <a:latin typeface="Arial" panose="020B0604020202020204" pitchFamily="34" charset="0"/>
                <a:cs typeface="Arial" panose="020B0604020202020204" pitchFamily="34" charset="0"/>
              </a:rPr>
              <a:t>έμφυλης</a:t>
            </a:r>
            <a:r>
              <a:rPr lang="el-GR" sz="1400" dirty="0">
                <a:latin typeface="Arial" panose="020B0604020202020204" pitchFamily="34" charset="0"/>
                <a:cs typeface="Arial" panose="020B0604020202020204" pitchFamily="34" charset="0"/>
              </a:rPr>
              <a:t> βίας - τα κράτη που την επικυρώνουν πρέπει να τηρούν δεσμευτικά κριτήρια για την πρόληψη της </a:t>
            </a:r>
            <a:r>
              <a:rPr lang="el-GR" sz="1400" dirty="0" err="1">
                <a:latin typeface="Arial" panose="020B0604020202020204" pitchFamily="34" charset="0"/>
                <a:cs typeface="Arial" panose="020B0604020202020204" pitchFamily="34" charset="0"/>
              </a:rPr>
              <a:t>έμφυλης</a:t>
            </a:r>
            <a:r>
              <a:rPr lang="el-GR" sz="1400" dirty="0">
                <a:latin typeface="Arial" panose="020B0604020202020204" pitchFamily="34" charset="0"/>
                <a:cs typeface="Arial" panose="020B0604020202020204" pitchFamily="34" charset="0"/>
              </a:rPr>
              <a:t> βίας, την προστασία των θυμάτων και την τιμωρία των αυτουργών.</a:t>
            </a:r>
          </a:p>
        </p:txBody>
      </p:sp>
      <p:pic>
        <p:nvPicPr>
          <p:cNvPr id="12" name="Εικόνα 11">
            <a:extLst>
              <a:ext uri="{FF2B5EF4-FFF2-40B4-BE49-F238E27FC236}">
                <a16:creationId xmlns:a16="http://schemas.microsoft.com/office/drawing/2014/main" id="{0C7C6ED2-FE0A-0E04-F863-D04B2B00F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772" y="1067745"/>
            <a:ext cx="1166326" cy="1126660"/>
          </a:xfrm>
          <a:prstGeom prst="rect">
            <a:avLst/>
          </a:prstGeom>
        </p:spPr>
      </p:pic>
      <p:sp>
        <p:nvSpPr>
          <p:cNvPr id="13" name="TextBox 12">
            <a:extLst>
              <a:ext uri="{FF2B5EF4-FFF2-40B4-BE49-F238E27FC236}">
                <a16:creationId xmlns:a16="http://schemas.microsoft.com/office/drawing/2014/main" id="{FBDA9252-8BA2-8C98-3972-E98BF30EDCC1}"/>
              </a:ext>
            </a:extLst>
          </p:cNvPr>
          <p:cNvSpPr txBox="1"/>
          <p:nvPr/>
        </p:nvSpPr>
        <p:spPr>
          <a:xfrm>
            <a:off x="9507894" y="2258635"/>
            <a:ext cx="2240083" cy="1015663"/>
          </a:xfrm>
          <a:prstGeom prst="rect">
            <a:avLst/>
          </a:prstGeom>
          <a:noFill/>
        </p:spPr>
        <p:txBody>
          <a:bodyPr wrap="square" rtlCol="0">
            <a:spAutoFit/>
          </a:bodyPr>
          <a:lstStyle/>
          <a:p>
            <a:pPr marL="0" indent="0" algn="just">
              <a:buNone/>
            </a:pPr>
            <a:r>
              <a:rPr lang="el-GR" sz="1200" i="1" dirty="0">
                <a:latin typeface="Arial" panose="020B0604020202020204" pitchFamily="34" charset="0"/>
                <a:cs typeface="Arial" panose="020B0604020202020204" pitchFamily="34" charset="0"/>
              </a:rPr>
              <a:t>Στη Διακήρυξη του ΟΗΕ </a:t>
            </a:r>
            <a:r>
              <a:rPr lang="el-GR" sz="1200" i="1" dirty="0">
                <a:solidFill>
                  <a:srgbClr val="000000"/>
                </a:solidFill>
                <a:effectLst/>
                <a:latin typeface="Arial" panose="020B0604020202020204" pitchFamily="34" charset="0"/>
                <a:cs typeface="Arial" panose="020B0604020202020204" pitchFamily="34" charset="0"/>
              </a:rPr>
              <a:t>ανακηρύχθηκε η 25η Νοεμβρίου Διεθνής Ημέρα για την Εξάλειψη της Βίας κατά των Γυναικών</a:t>
            </a:r>
            <a:endParaRPr lang="en-US" sz="1200" i="1" dirty="0">
              <a:latin typeface="Arial" panose="020B0604020202020204" pitchFamily="34" charset="0"/>
              <a:cs typeface="Arial" panose="020B0604020202020204" pitchFamily="34" charset="0"/>
            </a:endParaRPr>
          </a:p>
        </p:txBody>
      </p:sp>
      <p:pic>
        <p:nvPicPr>
          <p:cNvPr id="14" name="Εικόνα 13">
            <a:extLst>
              <a:ext uri="{FF2B5EF4-FFF2-40B4-BE49-F238E27FC236}">
                <a16:creationId xmlns:a16="http://schemas.microsoft.com/office/drawing/2014/main" id="{201F4739-624A-7859-E7FD-0AD9A57BC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3131" y="3725635"/>
            <a:ext cx="1166326" cy="1126660"/>
          </a:xfrm>
          <a:prstGeom prst="rect">
            <a:avLst/>
          </a:prstGeom>
        </p:spPr>
      </p:pic>
    </p:spTree>
    <p:extLst>
      <p:ext uri="{BB962C8B-B14F-4D97-AF65-F5344CB8AC3E}">
        <p14:creationId xmlns:p14="http://schemas.microsoft.com/office/powerpoint/2010/main" val="328885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7E2E-8B75-D24F-6145-575BA991AAAC}"/>
              </a:ext>
            </a:extLst>
          </p:cNvPr>
          <p:cNvSpPr>
            <a:spLocks noGrp="1"/>
          </p:cNvSpPr>
          <p:nvPr>
            <p:ph type="title"/>
          </p:nvPr>
        </p:nvSpPr>
        <p:spPr/>
        <p:txBody>
          <a:bodyPr/>
          <a:lstStyle/>
          <a:p>
            <a:r>
              <a:rPr lang="el-GR" dirty="0">
                <a:solidFill>
                  <a:schemeClr val="tx1"/>
                </a:solidFill>
                <a:latin typeface="Arial" panose="020B0604020202020204" pitchFamily="34" charset="0"/>
                <a:cs typeface="Arial" panose="020B0604020202020204" pitchFamily="34" charset="0"/>
              </a:rPr>
              <a:t>Δραστηριότητα 2</a:t>
            </a:r>
          </a:p>
        </p:txBody>
      </p:sp>
      <p:sp>
        <p:nvSpPr>
          <p:cNvPr id="3" name="Content Placeholder 2">
            <a:extLst>
              <a:ext uri="{FF2B5EF4-FFF2-40B4-BE49-F238E27FC236}">
                <a16:creationId xmlns:a16="http://schemas.microsoft.com/office/drawing/2014/main" id="{5A8CEA92-95FA-1914-8470-EED96C6607A7}"/>
              </a:ext>
            </a:extLst>
          </p:cNvPr>
          <p:cNvSpPr>
            <a:spLocks noGrp="1"/>
          </p:cNvSpPr>
          <p:nvPr>
            <p:ph idx="1"/>
          </p:nvPr>
        </p:nvSpPr>
        <p:spPr>
          <a:xfrm>
            <a:off x="721869" y="1539784"/>
            <a:ext cx="11029615" cy="1526973"/>
          </a:xfrm>
        </p:spPr>
        <p:txBody>
          <a:bodyPr/>
          <a:lstStyle/>
          <a:p>
            <a:pPr algn="ctr">
              <a:lnSpc>
                <a:spcPct val="107000"/>
              </a:lnSpc>
              <a:spcAft>
                <a:spcPts val="800"/>
              </a:spcAft>
            </a:pPr>
            <a:r>
              <a:rPr lang="el-GR" b="1" dirty="0">
                <a:latin typeface="Times New Roman" panose="02020603050405020304" pitchFamily="18" charset="0"/>
                <a:ea typeface="Calibri" panose="020F0502020204030204" pitchFamily="34" charset="0"/>
                <a:cs typeface="Times New Roman" panose="02020603050405020304" pitchFamily="18" charset="0"/>
              </a:rPr>
              <a:t>Παρουσιάστε κάποια παραδείγματα διαδικτυακού εκφοβισμού, κάποιες ενέργειες ή μηνύματα με αντίστοιχο περιεχόμενο που μπορεί να γνωρίζετε ή να έχετε ακούσει. Τι νομίζετε και τι σκέφτεστε,, βλέποντας τις ακόλουθες λέξεις ή φράσεις</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Slide Number Placeholder 3">
            <a:extLst>
              <a:ext uri="{FF2B5EF4-FFF2-40B4-BE49-F238E27FC236}">
                <a16:creationId xmlns:a16="http://schemas.microsoft.com/office/drawing/2014/main" id="{E35F17B3-96C9-B2C3-2019-EB2C5AC40E38}"/>
              </a:ext>
            </a:extLst>
          </p:cNvPr>
          <p:cNvSpPr>
            <a:spLocks noGrp="1"/>
          </p:cNvSpPr>
          <p:nvPr>
            <p:ph type="sldNum" sz="quarter" idx="12"/>
          </p:nvPr>
        </p:nvSpPr>
        <p:spPr/>
        <p:txBody>
          <a:bodyPr/>
          <a:lstStyle/>
          <a:p>
            <a:fld id="{6D22F896-40B5-4ADD-8801-0D06FADFA095}" type="slidenum">
              <a:rPr lang="en-US" smtClean="0"/>
              <a:t>6</a:t>
            </a:fld>
            <a:endParaRPr lang="en-US" dirty="0"/>
          </a:p>
        </p:txBody>
      </p:sp>
      <p:graphicFrame>
        <p:nvGraphicFramePr>
          <p:cNvPr id="6" name="Diagram 5">
            <a:extLst>
              <a:ext uri="{FF2B5EF4-FFF2-40B4-BE49-F238E27FC236}">
                <a16:creationId xmlns:a16="http://schemas.microsoft.com/office/drawing/2014/main" id="{6E10C712-8E01-7F5A-324E-B17B8ACB827E}"/>
              </a:ext>
            </a:extLst>
          </p:cNvPr>
          <p:cNvGraphicFramePr/>
          <p:nvPr/>
        </p:nvGraphicFramePr>
        <p:xfrm>
          <a:off x="3178081" y="2858578"/>
          <a:ext cx="5835838" cy="245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900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DBC9B9-B66C-F469-DD5A-3D33C2D78B42}"/>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Mo</a:t>
            </a:r>
            <a:r>
              <a:rPr lang="el-GR" dirty="0" err="1">
                <a:solidFill>
                  <a:schemeClr val="tx1"/>
                </a:solidFill>
                <a:latin typeface="Arial" panose="020B0604020202020204" pitchFamily="34" charset="0"/>
                <a:cs typeface="Arial" panose="020B0604020202020204" pitchFamily="34" charset="0"/>
              </a:rPr>
              <a:t>ρφές</a:t>
            </a:r>
            <a:r>
              <a:rPr lang="el-GR" dirty="0">
                <a:solidFill>
                  <a:schemeClr val="tx1"/>
                </a:solidFill>
                <a:latin typeface="Arial" panose="020B0604020202020204" pitchFamily="34" charset="0"/>
                <a:cs typeface="Arial" panose="020B0604020202020204" pitchFamily="34" charset="0"/>
              </a:rPr>
              <a:t> της </a:t>
            </a:r>
            <a:r>
              <a:rPr lang="el-GR" dirty="0" err="1">
                <a:solidFill>
                  <a:schemeClr val="tx1"/>
                </a:solidFill>
                <a:latin typeface="Arial" panose="020B0604020202020204" pitchFamily="34" charset="0"/>
                <a:cs typeface="Arial" panose="020B0604020202020204" pitchFamily="34" charset="0"/>
              </a:rPr>
              <a:t>έμφυλης</a:t>
            </a:r>
            <a:r>
              <a:rPr lang="el-GR" dirty="0">
                <a:solidFill>
                  <a:schemeClr val="tx1"/>
                </a:solidFill>
                <a:latin typeface="Arial" panose="020B0604020202020204" pitchFamily="34" charset="0"/>
                <a:cs typeface="Arial" panose="020B0604020202020204" pitchFamily="34" charset="0"/>
              </a:rPr>
              <a:t> βίας – ποιες μορφές επεκτείνονται στον κυβερνοχώρο</a:t>
            </a:r>
            <a:endParaRPr lang="en-US" dirty="0">
              <a:solidFill>
                <a:schemeClr val="tx1"/>
              </a:solidFill>
              <a:latin typeface="Arial" panose="020B0604020202020204" pitchFamily="34" charset="0"/>
              <a:cs typeface="Arial" panose="020B0604020202020204" pitchFamily="34" charset="0"/>
            </a:endParaRPr>
          </a:p>
        </p:txBody>
      </p:sp>
      <p:sp>
        <p:nvSpPr>
          <p:cNvPr id="5" name="Θέση περιεχομένου 2">
            <a:extLst>
              <a:ext uri="{FF2B5EF4-FFF2-40B4-BE49-F238E27FC236}">
                <a16:creationId xmlns:a16="http://schemas.microsoft.com/office/drawing/2014/main" id="{AE93A2CE-1760-6834-C838-30283800DDFA}"/>
              </a:ext>
            </a:extLst>
          </p:cNvPr>
          <p:cNvSpPr>
            <a:spLocks noGrp="1"/>
          </p:cNvSpPr>
          <p:nvPr>
            <p:ph idx="1"/>
          </p:nvPr>
        </p:nvSpPr>
        <p:spPr>
          <a:xfrm>
            <a:off x="444024" y="1207008"/>
            <a:ext cx="11029615" cy="4992624"/>
          </a:xfrm>
        </p:spPr>
        <p:txBody>
          <a:bodyPr>
            <a:normAutofit/>
          </a:bodyPr>
          <a:lstStyle/>
          <a:p>
            <a:pPr marL="0" indent="0" algn="just">
              <a:lnSpc>
                <a:spcPct val="90000"/>
              </a:lnSpc>
              <a:buNone/>
            </a:pPr>
            <a:r>
              <a:rPr lang="en-US" sz="1300" b="1" dirty="0">
                <a:solidFill>
                  <a:srgbClr val="990066"/>
                </a:solidFill>
                <a:latin typeface="Arial" panose="020B0604020202020204" pitchFamily="34" charset="0"/>
                <a:cs typeface="Arial" panose="020B0604020202020204" pitchFamily="34" charset="0"/>
              </a:rPr>
              <a:t>1</a:t>
            </a:r>
            <a:r>
              <a:rPr lang="el-GR" sz="1300" b="1" dirty="0">
                <a:solidFill>
                  <a:srgbClr val="990066"/>
                </a:solidFill>
                <a:latin typeface="Arial" panose="020B0604020202020204" pitchFamily="34" charset="0"/>
                <a:cs typeface="Arial" panose="020B0604020202020204" pitchFamily="34" charset="0"/>
              </a:rPr>
              <a:t>. </a:t>
            </a:r>
            <a:r>
              <a:rPr lang="el-GR" sz="1400" b="1" dirty="0">
                <a:solidFill>
                  <a:srgbClr val="990066"/>
                </a:solidFill>
                <a:latin typeface="Arial" panose="020B0604020202020204" pitchFamily="34" charset="0"/>
                <a:cs typeface="Arial" panose="020B0604020202020204" pitchFamily="34" charset="0"/>
              </a:rPr>
              <a:t>Ψυχολογική / συναισθηματική βία (στο φυσικό και ψηφιακό κόσμο)</a:t>
            </a:r>
          </a:p>
          <a:p>
            <a:pPr marL="0" indent="0" algn="just">
              <a:lnSpc>
                <a:spcPct val="90000"/>
              </a:lnSpc>
              <a:buNone/>
            </a:pPr>
            <a:r>
              <a:rPr lang="el-GR" sz="1400" dirty="0">
                <a:latin typeface="Arial" panose="020B0604020202020204" pitchFamily="34" charset="0"/>
                <a:cs typeface="Arial" panose="020B0604020202020204" pitchFamily="34" charset="0"/>
              </a:rPr>
              <a:t>Είναι η συστηματική, επίπονη διαδικασία που οδηγεί το άτομο σε συναισθηματική εξάντληση ή βλάβη. Μπορεί να περιλαμβάνει: </a:t>
            </a:r>
          </a:p>
          <a:p>
            <a:pPr lvl="2" algn="just">
              <a:lnSpc>
                <a:spcPct val="90000"/>
              </a:lnSpc>
            </a:pPr>
            <a:r>
              <a:rPr lang="el-GR" b="1" dirty="0">
                <a:latin typeface="Arial" panose="020B0604020202020204" pitchFamily="34" charset="0"/>
                <a:cs typeface="Arial" panose="020B0604020202020204" pitchFamily="34" charset="0"/>
              </a:rPr>
              <a:t>εκφοβισμό και απειλές </a:t>
            </a:r>
            <a:r>
              <a:rPr lang="el-GR" dirty="0">
                <a:latin typeface="Arial" panose="020B0604020202020204" pitchFamily="34" charset="0"/>
                <a:cs typeface="Arial" panose="020B0604020202020204" pitchFamily="34" charset="0"/>
              </a:rPr>
              <a:t>για σωματική ή σεξουαλική βία. Συχνότατα ο θύτης απειλεί ότι θα βλάψει το θύμα ή την οικογένειά του, ή ότι θα αυτοκτονήσει κ.λπ. / </a:t>
            </a:r>
            <a:r>
              <a:rPr lang="el-GR" u="sng" dirty="0">
                <a:latin typeface="Arial" panose="020B0604020202020204" pitchFamily="34" charset="0"/>
                <a:cs typeface="Arial" panose="020B0604020202020204" pitchFamily="34" charset="0"/>
              </a:rPr>
              <a:t>κατόπιν, το θύμα νιώθει ενοχές και φόβο. </a:t>
            </a:r>
          </a:p>
          <a:p>
            <a:pPr lvl="2" algn="just">
              <a:lnSpc>
                <a:spcPct val="90000"/>
              </a:lnSpc>
            </a:pPr>
            <a:r>
              <a:rPr lang="el-GR" b="1" dirty="0">
                <a:latin typeface="Arial" panose="020B0604020202020204" pitchFamily="34" charset="0"/>
                <a:cs typeface="Arial" panose="020B0604020202020204" pitchFamily="34" charset="0"/>
              </a:rPr>
              <a:t>συνεχή και διαρκή ταπείνωση και κριτική</a:t>
            </a:r>
            <a:r>
              <a:rPr lang="el-GR" dirty="0">
                <a:latin typeface="Arial" panose="020B0604020202020204" pitchFamily="34" charset="0"/>
                <a:cs typeface="Arial" panose="020B0604020202020204" pitchFamily="34" charset="0"/>
              </a:rPr>
              <a:t>, με αποτέλεσμα τη δημιουργία </a:t>
            </a:r>
            <a:r>
              <a:rPr lang="el-GR" u="sng" dirty="0">
                <a:latin typeface="Arial" panose="020B0604020202020204" pitchFamily="34" charset="0"/>
                <a:cs typeface="Arial" panose="020B0604020202020204" pitchFamily="34" charset="0"/>
              </a:rPr>
              <a:t>αυτό-αμφισβήτησης, ανασφάλειας και αίσθησης κατωτερότητας</a:t>
            </a:r>
            <a:r>
              <a:rPr lang="el-GR" dirty="0">
                <a:latin typeface="Arial" panose="020B0604020202020204" pitchFamily="34" charset="0"/>
                <a:cs typeface="Arial" panose="020B0604020202020204" pitchFamily="34" charset="0"/>
              </a:rPr>
              <a:t> αλλά και συνεχή έλεγχο της προσωπικής ζωής από τον/την θύτη</a:t>
            </a:r>
          </a:p>
          <a:p>
            <a:pPr lvl="2" algn="just">
              <a:lnSpc>
                <a:spcPct val="90000"/>
              </a:lnSpc>
            </a:pPr>
            <a:r>
              <a:rPr lang="el-GR" b="1" dirty="0">
                <a:latin typeface="Arial" panose="020B0604020202020204" pitchFamily="34" charset="0"/>
                <a:cs typeface="Arial" panose="020B0604020202020204" pitchFamily="34" charset="0"/>
              </a:rPr>
              <a:t>προσπάθεια απομόνωσης </a:t>
            </a:r>
            <a:r>
              <a:rPr lang="el-GR" dirty="0">
                <a:latin typeface="Arial" panose="020B0604020202020204" pitchFamily="34" charset="0"/>
                <a:cs typeface="Arial" panose="020B0604020202020204" pitchFamily="34" charset="0"/>
              </a:rPr>
              <a:t>του θύματος από τον οικογενειακό/φιλικό/συγγενικό περίγυρο, με αποτέλεσμα τον εύκολο </a:t>
            </a:r>
            <a:r>
              <a:rPr lang="el-GR" u="sng" dirty="0">
                <a:latin typeface="Arial" panose="020B0604020202020204" pitchFamily="34" charset="0"/>
                <a:cs typeface="Arial" panose="020B0604020202020204" pitchFamily="34" charset="0"/>
              </a:rPr>
              <a:t>χειρισμό καθώς και την αίσθηση ότι ο μοναδικός άνθρωπος που «σε νοιάζεται</a:t>
            </a:r>
            <a:r>
              <a:rPr lang="el-GR" dirty="0">
                <a:latin typeface="Arial" panose="020B0604020202020204" pitchFamily="34" charset="0"/>
                <a:cs typeface="Arial" panose="020B0604020202020204" pitchFamily="34" charset="0"/>
              </a:rPr>
              <a:t>» είναι ο θύτης.   </a:t>
            </a:r>
          </a:p>
          <a:p>
            <a:pPr marL="0" lvl="2" indent="0" algn="just">
              <a:lnSpc>
                <a:spcPct val="90000"/>
              </a:lnSpc>
              <a:buNone/>
            </a:pPr>
            <a:endParaRPr lang="en-US" b="1" dirty="0">
              <a:solidFill>
                <a:srgbClr val="FF6699"/>
              </a:solidFill>
              <a:latin typeface="Arial" panose="020B0604020202020204" pitchFamily="34" charset="0"/>
              <a:cs typeface="Arial" panose="020B0604020202020204" pitchFamily="34" charset="0"/>
            </a:endParaRPr>
          </a:p>
          <a:p>
            <a:pPr marL="0" lvl="2" indent="0" algn="just">
              <a:lnSpc>
                <a:spcPct val="90000"/>
              </a:lnSpc>
              <a:buNone/>
            </a:pPr>
            <a:endParaRPr lang="el-GR" b="1" dirty="0">
              <a:solidFill>
                <a:srgbClr val="FF6699"/>
              </a:solidFill>
              <a:latin typeface="Arial" panose="020B0604020202020204" pitchFamily="34" charset="0"/>
              <a:cs typeface="Arial" panose="020B0604020202020204" pitchFamily="34" charset="0"/>
            </a:endParaRPr>
          </a:p>
          <a:p>
            <a:pPr marL="0" lvl="2" indent="0" algn="just">
              <a:lnSpc>
                <a:spcPct val="90000"/>
              </a:lnSpc>
              <a:buNone/>
            </a:pPr>
            <a:r>
              <a:rPr lang="el-GR" b="1" dirty="0">
                <a:solidFill>
                  <a:srgbClr val="FF6699"/>
                </a:solidFill>
                <a:latin typeface="Arial" panose="020B0604020202020204" pitchFamily="34" charset="0"/>
                <a:cs typeface="Arial" panose="020B0604020202020204" pitchFamily="34" charset="0"/>
              </a:rPr>
              <a:t>Στόχος</a:t>
            </a:r>
            <a:r>
              <a:rPr lang="el-GR" dirty="0">
                <a:latin typeface="Arial" panose="020B0604020202020204" pitchFamily="34" charset="0"/>
                <a:cs typeface="Arial" panose="020B0604020202020204" pitchFamily="34" charset="0"/>
              </a:rPr>
              <a:t>: μείωση της αυτοπεποίθησης, υπονόμευση της αυτοεκτίμησης και αυτεξουσιότητας του θύματος, σε σημείο που το ίδιο να αμφιβάλλει για τη ψυχική του διαύγεια και να πιστεύει ότι είναι υπεύθυνο για την κακοποίηση που δέχεται.</a:t>
            </a:r>
            <a:endParaRPr lang="en-US" dirty="0">
              <a:latin typeface="Arial" panose="020B0604020202020204" pitchFamily="34" charset="0"/>
              <a:cs typeface="Arial" panose="020B0604020202020204" pitchFamily="34" charset="0"/>
            </a:endParaRPr>
          </a:p>
          <a:p>
            <a:pPr marL="0" lvl="2" indent="0" algn="just">
              <a:lnSpc>
                <a:spcPct val="90000"/>
              </a:lnSpc>
              <a:buNone/>
            </a:pPr>
            <a:endParaRPr lang="en-US" dirty="0">
              <a:latin typeface="Arial" panose="020B0604020202020204" pitchFamily="34" charset="0"/>
              <a:cs typeface="Arial" panose="020B0604020202020204" pitchFamily="34" charset="0"/>
            </a:endParaRPr>
          </a:p>
          <a:p>
            <a:pPr marL="0" indent="0" algn="just">
              <a:lnSpc>
                <a:spcPct val="90000"/>
              </a:lnSpc>
              <a:buNone/>
            </a:pPr>
            <a:r>
              <a:rPr lang="el-GR" sz="1300" b="1" i="1" dirty="0">
                <a:latin typeface="Arial" panose="020B0604020202020204" pitchFamily="34" charset="0"/>
                <a:cs typeface="Arial" panose="020B0604020202020204" pitchFamily="34" charset="0"/>
              </a:rPr>
              <a:t>Μη το επιτρέψεις, αναγνώρισέ το, πολέμησέ το.</a:t>
            </a:r>
          </a:p>
          <a:p>
            <a:pPr marL="0" lvl="2" indent="0" algn="just">
              <a:lnSpc>
                <a:spcPct val="90000"/>
              </a:lnSpc>
              <a:buNone/>
            </a:pPr>
            <a:endParaRPr lang="el-GR" sz="1700" dirty="0"/>
          </a:p>
        </p:txBody>
      </p:sp>
    </p:spTree>
    <p:extLst>
      <p:ext uri="{BB962C8B-B14F-4D97-AF65-F5344CB8AC3E}">
        <p14:creationId xmlns:p14="http://schemas.microsoft.com/office/powerpoint/2010/main" val="339916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a:extLst>
              <a:ext uri="{FF2B5EF4-FFF2-40B4-BE49-F238E27FC236}">
                <a16:creationId xmlns:a16="http://schemas.microsoft.com/office/drawing/2014/main" id="{AE93A2CE-1760-6834-C838-30283800DDFA}"/>
              </a:ext>
            </a:extLst>
          </p:cNvPr>
          <p:cNvSpPr>
            <a:spLocks noGrp="1"/>
          </p:cNvSpPr>
          <p:nvPr>
            <p:ph idx="1"/>
          </p:nvPr>
        </p:nvSpPr>
        <p:spPr>
          <a:xfrm>
            <a:off x="444024" y="1071716"/>
            <a:ext cx="11029615" cy="4778478"/>
          </a:xfrm>
        </p:spPr>
        <p:txBody>
          <a:bodyPr>
            <a:noAutofit/>
          </a:bodyPr>
          <a:lstStyle/>
          <a:p>
            <a:pPr marL="0" indent="0" algn="just">
              <a:lnSpc>
                <a:spcPct val="90000"/>
              </a:lnSpc>
              <a:buNone/>
            </a:pPr>
            <a:r>
              <a:rPr lang="el-GR" sz="1400" b="1" dirty="0">
                <a:solidFill>
                  <a:srgbClr val="990066"/>
                </a:solidFill>
                <a:latin typeface="Arial" panose="020B0604020202020204" pitchFamily="34" charset="0"/>
                <a:cs typeface="Arial" panose="020B0604020202020204" pitchFamily="34" charset="0"/>
              </a:rPr>
              <a:t>2. Λεκτική βία (στο φυσικό και ψηφιακό κόσμο)</a:t>
            </a:r>
          </a:p>
          <a:p>
            <a:pPr marL="0" indent="0" algn="just">
              <a:lnSpc>
                <a:spcPct val="90000"/>
              </a:lnSpc>
              <a:buNone/>
            </a:pPr>
            <a:r>
              <a:rPr lang="el-GR" sz="1400" dirty="0">
                <a:latin typeface="Arial" panose="020B0604020202020204" pitchFamily="34" charset="0"/>
                <a:cs typeface="Arial" panose="020B0604020202020204" pitchFamily="34" charset="0"/>
              </a:rPr>
              <a:t>Η λεκτική βία συνδέεται άμεσα με τη ψυχολογική κακοποίηση. Προκαλεί πόνο και ψυχική οδύνη στα θύματα. Μπορεί να περιλαμβάνει </a:t>
            </a:r>
            <a:r>
              <a:rPr lang="el-GR" sz="1400" b="1" dirty="0">
                <a:latin typeface="Arial" panose="020B0604020202020204" pitchFamily="34" charset="0"/>
                <a:cs typeface="Arial" panose="020B0604020202020204" pitchFamily="34" charset="0"/>
              </a:rPr>
              <a:t>φωνές, απειλές και εξυβρίσεις </a:t>
            </a:r>
            <a:r>
              <a:rPr lang="el-GR" sz="1400" dirty="0">
                <a:latin typeface="Arial" panose="020B0604020202020204" pitchFamily="34" charset="0"/>
                <a:cs typeface="Arial" panose="020B0604020202020204" pitchFamily="34" charset="0"/>
              </a:rPr>
              <a:t>που φτάνουν έως το λεκτικό εξευτελισμό και την </a:t>
            </a:r>
            <a:r>
              <a:rPr lang="el-GR" sz="1400" b="1" dirty="0">
                <a:latin typeface="Arial" panose="020B0604020202020204" pitchFamily="34" charset="0"/>
                <a:cs typeface="Arial" panose="020B0604020202020204" pitchFamily="34" charset="0"/>
              </a:rPr>
              <a:t>τρομοκράτηση</a:t>
            </a:r>
            <a:r>
              <a:rPr lang="el-GR" sz="1400" dirty="0">
                <a:latin typeface="Arial" panose="020B0604020202020204" pitchFamily="34" charset="0"/>
                <a:cs typeface="Arial" panose="020B0604020202020204" pitchFamily="34" charset="0"/>
              </a:rPr>
              <a:t> του θύματος. </a:t>
            </a:r>
          </a:p>
          <a:p>
            <a:pPr marL="55563" lvl="1" indent="0" algn="just">
              <a:lnSpc>
                <a:spcPct val="90000"/>
              </a:lnSpc>
              <a:buNone/>
            </a:pPr>
            <a:endParaRPr lang="en-US" sz="1400" b="1" dirty="0">
              <a:solidFill>
                <a:srgbClr val="FF6699"/>
              </a:solidFill>
              <a:latin typeface="Arial" panose="020B0604020202020204" pitchFamily="34" charset="0"/>
              <a:cs typeface="Arial" panose="020B0604020202020204" pitchFamily="34" charset="0"/>
            </a:endParaRPr>
          </a:p>
          <a:p>
            <a:pPr marL="55563" lvl="1" indent="0" algn="just">
              <a:lnSpc>
                <a:spcPct val="90000"/>
              </a:lnSpc>
              <a:buNone/>
            </a:pPr>
            <a:r>
              <a:rPr lang="el-GR" sz="1400" b="1" dirty="0">
                <a:solidFill>
                  <a:srgbClr val="FF6699"/>
                </a:solidFill>
                <a:latin typeface="Arial" panose="020B0604020202020204" pitchFamily="34" charset="0"/>
                <a:cs typeface="Arial" panose="020B0604020202020204" pitchFamily="34" charset="0"/>
              </a:rPr>
              <a:t>Στόχος: </a:t>
            </a:r>
            <a:r>
              <a:rPr lang="el-GR" sz="1400" dirty="0">
                <a:latin typeface="Arial" panose="020B0604020202020204" pitchFamily="34" charset="0"/>
                <a:cs typeface="Arial" panose="020B0604020202020204" pitchFamily="34" charset="0"/>
              </a:rPr>
              <a:t>η χειραγώγηση διαμέσου του φόβου και ο έλεγχος πάνω στη ζωή του ατόμου.</a:t>
            </a:r>
          </a:p>
          <a:p>
            <a:pPr marL="55563" lvl="1" indent="0" algn="just">
              <a:lnSpc>
                <a:spcPct val="90000"/>
              </a:lnSpc>
              <a:buNone/>
            </a:pPr>
            <a:endParaRPr lang="el-GR" sz="1400" dirty="0">
              <a:latin typeface="Arial" panose="020B0604020202020204" pitchFamily="34" charset="0"/>
              <a:cs typeface="Arial" panose="020B0604020202020204" pitchFamily="34" charset="0"/>
            </a:endParaRPr>
          </a:p>
          <a:p>
            <a:pPr marL="0" lvl="1" indent="0" algn="just">
              <a:lnSpc>
                <a:spcPct val="90000"/>
              </a:lnSpc>
              <a:buNone/>
            </a:pPr>
            <a:r>
              <a:rPr lang="el-GR" sz="1400" b="1" dirty="0">
                <a:solidFill>
                  <a:srgbClr val="990066"/>
                </a:solidFill>
                <a:latin typeface="Arial" panose="020B0604020202020204" pitchFamily="34" charset="0"/>
                <a:cs typeface="Arial" panose="020B0604020202020204" pitchFamily="34" charset="0"/>
              </a:rPr>
              <a:t>3. Οικονομική βία</a:t>
            </a:r>
          </a:p>
          <a:p>
            <a:pPr marL="0" indent="0" algn="just">
              <a:lnSpc>
                <a:spcPct val="90000"/>
              </a:lnSpc>
              <a:buNone/>
            </a:pPr>
            <a:r>
              <a:rPr lang="el-GR" sz="1400" dirty="0">
                <a:latin typeface="Arial" panose="020B0604020202020204" pitchFamily="34" charset="0"/>
                <a:cs typeface="Arial" panose="020B0604020202020204" pitchFamily="34" charset="0"/>
              </a:rPr>
              <a:t>Ο περιορισμός ή και στέρηση πόρων, αγαθών και ευκαιριών με σκοπό το θύμα να αρχίσει να εξαρτάται πλήρως από το θύτη. Περιλαμβάνει:</a:t>
            </a:r>
          </a:p>
          <a:p>
            <a:pPr lvl="1" algn="just">
              <a:lnSpc>
                <a:spcPct val="90000"/>
              </a:lnSpc>
            </a:pPr>
            <a:r>
              <a:rPr lang="el-GR" sz="1400" dirty="0">
                <a:latin typeface="Arial" panose="020B0604020202020204" pitchFamily="34" charset="0"/>
                <a:cs typeface="Arial" panose="020B0604020202020204" pitchFamily="34" charset="0"/>
              </a:rPr>
              <a:t>Περιορισμό του δικαιώματος για οικονομική αυτονομία. Εκδηλώνεται συνήθως με απαγόρευση ή παρεμπόδιση εύρεσης εργασίας.</a:t>
            </a:r>
          </a:p>
          <a:p>
            <a:pPr lvl="1" algn="just">
              <a:lnSpc>
                <a:spcPct val="90000"/>
              </a:lnSpc>
            </a:pPr>
            <a:r>
              <a:rPr lang="el-GR" sz="1400" dirty="0">
                <a:latin typeface="Arial" panose="020B0604020202020204" pitchFamily="34" charset="0"/>
                <a:cs typeface="Arial" panose="020B0604020202020204" pitchFamily="34" charset="0"/>
              </a:rPr>
              <a:t>Έλεγχος των περιουσιακών στοιχείων και του εισοδήματος του θύματος. Συχνά επιτυγχάνεται μέσω της παρακράτησης του μισθού του θύματος από τον θύτη, ή την κατά βούληση αξιοποίηση του μισθού του θύματος, ή και με τον εξαναγκασμό του θύματος να αιτηθεί δάνειο στο όνομά του. Ταυτόχρονα, ο θύτης συχνά στερεί στο θύμα την  πρόσβαση στο οικογενειακό εισόδημα ή αποφασίζει ο ίδιος για την χρήση των κοινών πόρων χωρίς την ενημέρωση της/του συντρόφου. </a:t>
            </a:r>
          </a:p>
          <a:p>
            <a:pPr lvl="1" algn="just">
              <a:lnSpc>
                <a:spcPct val="90000"/>
              </a:lnSpc>
            </a:pPr>
            <a:r>
              <a:rPr lang="el-GR" sz="1400" dirty="0">
                <a:latin typeface="Arial" panose="020B0604020202020204" pitchFamily="34" charset="0"/>
                <a:cs typeface="Arial" panose="020B0604020202020204" pitchFamily="34" charset="0"/>
              </a:rPr>
              <a:t>Αποστέρηση του θύματος από αναγκαία εισοδήματα για την κάλυψη των βασικών του αναγκών. </a:t>
            </a:r>
            <a:endParaRPr lang="el-GR" sz="1400" b="1" dirty="0">
              <a:latin typeface="Arial" panose="020B0604020202020204" pitchFamily="34" charset="0"/>
              <a:cs typeface="Arial" panose="020B0604020202020204" pitchFamily="34" charset="0"/>
            </a:endParaRPr>
          </a:p>
          <a:p>
            <a:pPr marL="55563" lvl="1" indent="0" algn="just">
              <a:lnSpc>
                <a:spcPct val="90000"/>
              </a:lnSpc>
              <a:buNone/>
            </a:pPr>
            <a:r>
              <a:rPr lang="el-GR" sz="1400" b="1" dirty="0">
                <a:solidFill>
                  <a:srgbClr val="FF6699"/>
                </a:solidFill>
                <a:latin typeface="Arial" panose="020B0604020202020204" pitchFamily="34" charset="0"/>
                <a:cs typeface="Arial" panose="020B0604020202020204" pitchFamily="34" charset="0"/>
              </a:rPr>
              <a:t>Στόχος</a:t>
            </a:r>
            <a:r>
              <a:rPr lang="el-GR" sz="1400" dirty="0">
                <a:latin typeface="Arial" panose="020B0604020202020204" pitchFamily="34" charset="0"/>
                <a:cs typeface="Arial" panose="020B0604020202020204" pitchFamily="34" charset="0"/>
              </a:rPr>
              <a:t>: ο απόλυτος έλεγχος του θύματος από τον θύτη, ώστε το θύμα να καταστεί ανίσχυρο και αδύναμο να εγκαταλείψει την κακοποιητική σχέση</a:t>
            </a:r>
            <a:r>
              <a:rPr lang="el-GR" sz="1400" b="1" dirty="0">
                <a:latin typeface="Arial" panose="020B0604020202020204" pitchFamily="34" charset="0"/>
                <a:cs typeface="Arial" panose="020B0604020202020204" pitchFamily="34" charset="0"/>
              </a:rPr>
              <a:t>. </a:t>
            </a:r>
            <a:endParaRPr lang="el-G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48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a:extLst>
              <a:ext uri="{FF2B5EF4-FFF2-40B4-BE49-F238E27FC236}">
                <a16:creationId xmlns:a16="http://schemas.microsoft.com/office/drawing/2014/main" id="{AE93A2CE-1760-6834-C838-30283800DDFA}"/>
              </a:ext>
            </a:extLst>
          </p:cNvPr>
          <p:cNvSpPr>
            <a:spLocks noGrp="1"/>
          </p:cNvSpPr>
          <p:nvPr>
            <p:ph idx="1"/>
          </p:nvPr>
        </p:nvSpPr>
        <p:spPr>
          <a:xfrm>
            <a:off x="444024" y="1061883"/>
            <a:ext cx="11029615" cy="4489999"/>
          </a:xfrm>
        </p:spPr>
        <p:txBody>
          <a:bodyPr>
            <a:normAutofit/>
          </a:bodyPr>
          <a:lstStyle/>
          <a:p>
            <a:pPr marL="0" indent="0" algn="just">
              <a:lnSpc>
                <a:spcPct val="90000"/>
              </a:lnSpc>
              <a:buNone/>
            </a:pPr>
            <a:r>
              <a:rPr lang="el-GR" sz="1400" b="1" dirty="0">
                <a:solidFill>
                  <a:srgbClr val="990066"/>
                </a:solidFill>
                <a:latin typeface="Arial" panose="020B0604020202020204" pitchFamily="34" charset="0"/>
                <a:cs typeface="Arial" panose="020B0604020202020204" pitchFamily="34" charset="0"/>
              </a:rPr>
              <a:t>4. Σωματική βία</a:t>
            </a:r>
          </a:p>
          <a:p>
            <a:pPr marL="0" indent="0" algn="just">
              <a:lnSpc>
                <a:spcPct val="90000"/>
              </a:lnSpc>
              <a:buNone/>
            </a:pPr>
            <a:r>
              <a:rPr lang="el-GR" sz="1400" dirty="0">
                <a:latin typeface="Arial" panose="020B0604020202020204" pitchFamily="34" charset="0"/>
                <a:cs typeface="Arial" panose="020B0604020202020204" pitchFamily="34" charset="0"/>
              </a:rPr>
              <a:t>Κάθε πράξη σωματικής κακοποίησης, η οποία προκαλεί πόνο και βλάβες στο άτομο που τη βιώνει. Περιλαμβάνει:</a:t>
            </a:r>
          </a:p>
          <a:p>
            <a:pPr lvl="1" algn="just">
              <a:lnSpc>
                <a:spcPct val="90000"/>
              </a:lnSpc>
            </a:pPr>
            <a:r>
              <a:rPr lang="el-GR" sz="1400" dirty="0">
                <a:latin typeface="Arial" panose="020B0604020202020204" pitchFamily="34" charset="0"/>
                <a:cs typeface="Arial" panose="020B0604020202020204" pitchFamily="34" charset="0"/>
              </a:rPr>
              <a:t>Χτυπήματα με τα χέρια, χαστούκια, σπρώξιμο, τράβηγμα από τα μαλλιά, κλωτσιές, σφαλιάρες, πνίξιμο, πυροβολισμό, επιθέσεις με οξύ/χημικά. </a:t>
            </a:r>
            <a:endParaRPr lang="el-GR" sz="1400" b="1" dirty="0">
              <a:latin typeface="Arial" panose="020B0604020202020204" pitchFamily="34" charset="0"/>
              <a:cs typeface="Arial" panose="020B0604020202020204" pitchFamily="34" charset="0"/>
            </a:endParaRPr>
          </a:p>
          <a:p>
            <a:pPr marL="55563" lvl="1" indent="0" algn="just">
              <a:lnSpc>
                <a:spcPct val="90000"/>
              </a:lnSpc>
              <a:buNone/>
            </a:pPr>
            <a:r>
              <a:rPr lang="el-GR" sz="1400" b="1" dirty="0">
                <a:solidFill>
                  <a:srgbClr val="FF6699"/>
                </a:solidFill>
                <a:latin typeface="Arial" panose="020B0604020202020204" pitchFamily="34" charset="0"/>
                <a:cs typeface="Arial" panose="020B0604020202020204" pitchFamily="34" charset="0"/>
              </a:rPr>
              <a:t>Στόχος</a:t>
            </a:r>
            <a:r>
              <a:rPr lang="el-GR" sz="1400" dirty="0">
                <a:latin typeface="Arial" panose="020B0604020202020204" pitchFamily="34" charset="0"/>
                <a:cs typeface="Arial" panose="020B0604020202020204" pitchFamily="34" charset="0"/>
              </a:rPr>
              <a:t>: η πρόκληση σωματικής βλάβης</a:t>
            </a:r>
            <a:r>
              <a:rPr lang="el-GR" sz="1400" b="1"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p>
            <a:pPr marL="55563" lvl="1" indent="0" algn="just">
              <a:lnSpc>
                <a:spcPct val="90000"/>
              </a:lnSpc>
              <a:buNone/>
            </a:pPr>
            <a:endParaRPr lang="en-US" sz="1400" b="1" dirty="0">
              <a:latin typeface="Arial" panose="020B0604020202020204" pitchFamily="34" charset="0"/>
              <a:cs typeface="Arial" panose="020B0604020202020204" pitchFamily="34" charset="0"/>
            </a:endParaRPr>
          </a:p>
          <a:p>
            <a:pPr marL="0" indent="0" algn="just">
              <a:lnSpc>
                <a:spcPct val="90000"/>
              </a:lnSpc>
              <a:buNone/>
            </a:pPr>
            <a:r>
              <a:rPr lang="el-GR" sz="1400" b="1" dirty="0">
                <a:solidFill>
                  <a:srgbClr val="990066"/>
                </a:solidFill>
                <a:latin typeface="Arial" panose="020B0604020202020204" pitchFamily="34" charset="0"/>
                <a:cs typeface="Arial" panose="020B0604020202020204" pitchFamily="34" charset="0"/>
              </a:rPr>
              <a:t>5. Ενδοοικογενειακή βία</a:t>
            </a:r>
          </a:p>
          <a:p>
            <a:pPr algn="just">
              <a:lnSpc>
                <a:spcPct val="90000"/>
              </a:lnSpc>
            </a:pPr>
            <a:r>
              <a:rPr lang="el-GR" sz="1400" dirty="0">
                <a:latin typeface="Arial" panose="020B0604020202020204" pitchFamily="34" charset="0"/>
                <a:cs typeface="Arial" panose="020B0604020202020204" pitchFamily="34" charset="0"/>
              </a:rPr>
              <a:t>Πρόκειται για την πλέον διαδεδομένη μορφή </a:t>
            </a:r>
            <a:r>
              <a:rPr lang="el-GR" sz="1400" dirty="0" err="1">
                <a:latin typeface="Arial" panose="020B0604020202020204" pitchFamily="34" charset="0"/>
                <a:cs typeface="Arial" panose="020B0604020202020204" pitchFamily="34" charset="0"/>
              </a:rPr>
              <a:t>έμφυλης</a:t>
            </a:r>
            <a:r>
              <a:rPr lang="el-GR" sz="1400" dirty="0">
                <a:latin typeface="Arial" panose="020B0604020202020204" pitchFamily="34" charset="0"/>
                <a:cs typeface="Arial" panose="020B0604020202020204" pitchFamily="34" charset="0"/>
              </a:rPr>
              <a:t> βίας. Εκδηλώνεται μέσα στην οικογένεια. Πρόκειται για (λεκτική, ψυχολογική/συναισθηματική, σωματική, σεξουαλική, οικονομική) κακοποίηση ή απειλή βίας, που ασκείται μεταξύ (πρώην ή νυν) συζύγων/συντρόφων/μερών μιας οικογένειας.</a:t>
            </a:r>
          </a:p>
          <a:p>
            <a:pPr algn="just">
              <a:lnSpc>
                <a:spcPct val="90000"/>
              </a:lnSpc>
            </a:pPr>
            <a:r>
              <a:rPr lang="el-GR" sz="1400" dirty="0">
                <a:latin typeface="Arial" panose="020B0604020202020204" pitchFamily="34" charset="0"/>
                <a:cs typeface="Arial" panose="020B0604020202020204" pitchFamily="34" charset="0"/>
              </a:rPr>
              <a:t>Η ενδοοικογενειακή βία αποτελεί </a:t>
            </a:r>
            <a:r>
              <a:rPr lang="el-GR" sz="1400" b="1" dirty="0">
                <a:latin typeface="Arial" panose="020B0604020202020204" pitchFamily="34" charset="0"/>
                <a:cs typeface="Arial" panose="020B0604020202020204" pitchFamily="34" charset="0"/>
              </a:rPr>
              <a:t>ποινικό αδίκημα</a:t>
            </a:r>
            <a:r>
              <a:rPr lang="el-GR" sz="1400" dirty="0">
                <a:latin typeface="Arial" panose="020B0604020202020204" pitchFamily="34" charset="0"/>
                <a:cs typeface="Arial" panose="020B0604020202020204" pitchFamily="34" charset="0"/>
              </a:rPr>
              <a:t>, που τιμωρείται με αυστηρότατες ποινές, σύμφωνα με νόμο που ψηφίστηκε στη χώρα μας, το 2006. </a:t>
            </a:r>
            <a:r>
              <a:rPr lang="el-GR" sz="1400" u="sng" dirty="0">
                <a:latin typeface="Arial" panose="020B0604020202020204" pitchFamily="34" charset="0"/>
                <a:cs typeface="Arial" panose="020B0604020202020204" pitchFamily="34" charset="0"/>
              </a:rPr>
              <a:t>Σε περίπτωση άμεσης ανάγκης, καλέστε το 100, αν δεν μπορείτε να μιλήσετε στείλτε </a:t>
            </a:r>
            <a:r>
              <a:rPr lang="en-US" sz="1400" u="sng" dirty="0" err="1">
                <a:latin typeface="Arial" panose="020B0604020202020204" pitchFamily="34" charset="0"/>
                <a:cs typeface="Arial" panose="020B0604020202020204" pitchFamily="34" charset="0"/>
              </a:rPr>
              <a:t>sms</a:t>
            </a:r>
            <a:r>
              <a:rPr lang="en-US" sz="1400" u="sng" dirty="0">
                <a:latin typeface="Arial" panose="020B0604020202020204" pitchFamily="34" charset="0"/>
                <a:cs typeface="Arial" panose="020B0604020202020204" pitchFamily="34" charset="0"/>
              </a:rPr>
              <a:t> </a:t>
            </a:r>
            <a:r>
              <a:rPr lang="el-GR" sz="1400" u="sng" dirty="0">
                <a:latin typeface="Arial" panose="020B0604020202020204" pitchFamily="34" charset="0"/>
                <a:cs typeface="Arial" panose="020B0604020202020204" pitchFamily="34" charset="0"/>
              </a:rPr>
              <a:t>στο 100, με το είδος βίας (π.χ. κινδυνεύει η ζωή της μητέρας μου), ονοματεπώνυμο και διεύθυνση. </a:t>
            </a:r>
          </a:p>
          <a:p>
            <a:pPr marL="0" indent="0" algn="just">
              <a:lnSpc>
                <a:spcPct val="90000"/>
              </a:lnSpc>
              <a:buNone/>
            </a:pPr>
            <a:endParaRPr lang="el-GR" sz="1400" b="1" i="1" dirty="0">
              <a:latin typeface="Arial" panose="020B0604020202020204" pitchFamily="34" charset="0"/>
              <a:cs typeface="Arial" panose="020B0604020202020204" pitchFamily="34" charset="0"/>
            </a:endParaRPr>
          </a:p>
          <a:p>
            <a:pPr marL="0" indent="0" algn="just">
              <a:lnSpc>
                <a:spcPct val="90000"/>
              </a:lnSpc>
              <a:buNone/>
            </a:pPr>
            <a:r>
              <a:rPr lang="el-GR" sz="1400" b="1" i="1" dirty="0">
                <a:latin typeface="Arial" panose="020B0604020202020204" pitchFamily="34" charset="0"/>
                <a:cs typeface="Arial" panose="020B0604020202020204" pitchFamily="34" charset="0"/>
              </a:rPr>
              <a:t>Μη το δεχτείς, μη κλείσεις τα αυτιά και τα μάτια, μη το αφήσεις. Φώναξέ το, δεν είσαι μόνη</a:t>
            </a:r>
            <a:r>
              <a:rPr lang="el-GR"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14167311"/>
      </p:ext>
    </p:extLst>
  </p:cSld>
  <p:clrMapOvr>
    <a:masterClrMapping/>
  </p:clrMapOvr>
</p:sld>
</file>

<file path=ppt/theme/theme1.xml><?xml version="1.0" encoding="utf-8"?>
<a:theme xmlns:a="http://schemas.openxmlformats.org/drawingml/2006/main" name="Μέρισμα">
  <a:themeElements>
    <a:clrScheme name="Μέρισμ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Μέρισμ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Μέρισμ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Μέρισμα</Template>
  <TotalTime>3013</TotalTime>
  <Words>2822</Words>
  <Application>Microsoft Office PowerPoint</Application>
  <PresentationFormat>Widescreen</PresentationFormat>
  <Paragraphs>170</Paragraphs>
  <Slides>21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Arial Narrow</vt:lpstr>
      <vt:lpstr>Bahnschrift Light</vt:lpstr>
      <vt:lpstr>Calibri</vt:lpstr>
      <vt:lpstr>Calibri Light</vt:lpstr>
      <vt:lpstr>Corbel</vt:lpstr>
      <vt:lpstr>Gill Sans MT</vt:lpstr>
      <vt:lpstr>Times New Roman</vt:lpstr>
      <vt:lpstr>Wingdings 2</vt:lpstr>
      <vt:lpstr>YouTube Sans</vt:lpstr>
      <vt:lpstr>Μέρισμα</vt:lpstr>
      <vt:lpstr>Το φαινόμενο της έμφυλης κυβερνοβίας</vt:lpstr>
      <vt:lpstr>Προθέρμανση &amp; Δραστηριότητα 1Up</vt:lpstr>
      <vt:lpstr>Images created from Saint Hoax, more info in Saint Hoax website. </vt:lpstr>
      <vt:lpstr>Η βία με βάση το φύλο…</vt:lpstr>
      <vt:lpstr>Δύο Σημαντικά Νομικά Κείμενα: Διακήρυξη ΟΗΕ &amp; Σύμβαση της Κωνσταντινούπολης</vt:lpstr>
      <vt:lpstr>Δραστηριότητα 2</vt:lpstr>
      <vt:lpstr>Moρφές της έμφυλης βίας – ποιες μορφές επεκτείνονται στον κυβερνοχώρο</vt:lpstr>
      <vt:lpstr>PowerPoint Presentation</vt:lpstr>
      <vt:lpstr>PowerPoint Presentation</vt:lpstr>
      <vt:lpstr>PowerPoint Presentation</vt:lpstr>
      <vt:lpstr>PowerPoint Presentation</vt:lpstr>
      <vt:lpstr>Ήξερες ότι…</vt:lpstr>
      <vt:lpstr>Η «Έμφυλη Κυβερνοβία»</vt:lpstr>
      <vt:lpstr>Έμφυλη βία στο διαδίκτυο – Ποια τα είδη της;</vt:lpstr>
      <vt:lpstr>Ποιες οι συνέπειες;</vt:lpstr>
      <vt:lpstr>Γιατί εστιάζουμε στη γυναίκα και τη θηλυκότητα;</vt:lpstr>
      <vt:lpstr>PowerPoint Presentation</vt:lpstr>
      <vt:lpstr>Τα δικαιώματα του παιδιού στον ψηφιακό κόσμο</vt:lpstr>
      <vt:lpstr>Τα δικαιώματα του παιδιού στον ψηφιακό κόσμο</vt:lpstr>
      <vt:lpstr>PowerPoint Presentation</vt:lpstr>
      <vt:lpstr>Τα ανθρώπινα δικαιώματα στην ψηφιακή εποχή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Δήμητρα Μαλανδράκη</dc:creator>
  <cp:lastModifiedBy>zsmyrnaiou</cp:lastModifiedBy>
  <cp:revision>213</cp:revision>
  <dcterms:created xsi:type="dcterms:W3CDTF">2022-03-08T14:23:34Z</dcterms:created>
  <dcterms:modified xsi:type="dcterms:W3CDTF">2025-01-17T13:37:31Z</dcterms:modified>
</cp:coreProperties>
</file>