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8"/>
  </p:notesMasterIdLst>
  <p:sldIdLst>
    <p:sldId id="280" r:id="rId2"/>
    <p:sldId id="297" r:id="rId3"/>
    <p:sldId id="298" r:id="rId4"/>
    <p:sldId id="299" r:id="rId5"/>
    <p:sldId id="300" r:id="rId6"/>
    <p:sldId id="302" r:id="rId7"/>
    <p:sldId id="303" r:id="rId8"/>
    <p:sldId id="305" r:id="rId9"/>
    <p:sldId id="308" r:id="rId10"/>
    <p:sldId id="310" r:id="rId11"/>
    <p:sldId id="311" r:id="rId12"/>
    <p:sldId id="319" r:id="rId13"/>
    <p:sldId id="318" r:id="rId14"/>
    <p:sldId id="320" r:id="rId15"/>
    <p:sldId id="321" r:id="rId16"/>
    <p:sldId id="322"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66"/>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Μεσαίο στυλ 2 - Έμφαση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E3FDE45-AF77-4B5C-9715-49D594BDF05E}" styleName="Φωτεινό στυλ 1 - Έμφαση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Φωτεινό στυλ 1 - Έμφαση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284E427A-3D55-4303-BF80-6455036E1DE7}" styleName="Στυλ με θέμα 1 - Έμφαση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428" autoAdjust="0"/>
    <p:restoredTop sz="95152" autoAdjust="0"/>
  </p:normalViewPr>
  <p:slideViewPr>
    <p:cSldViewPr snapToGrid="0">
      <p:cViewPr varScale="1">
        <p:scale>
          <a:sx n="89" d="100"/>
          <a:sy n="89" d="100"/>
        </p:scale>
        <p:origin x="142" y="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D120CE-8D14-4A83-96B0-5B3122888A31}" type="datetimeFigureOut">
              <a:rPr lang="el-GR" smtClean="0"/>
              <a:t>17/1/2025</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5E0E4D-FF6C-4B7C-A032-063787D7D057}" type="slidenum">
              <a:rPr lang="el-GR" smtClean="0"/>
              <a:t>‹#›</a:t>
            </a:fld>
            <a:endParaRPr lang="el-GR"/>
          </a:p>
        </p:txBody>
      </p:sp>
    </p:spTree>
    <p:extLst>
      <p:ext uri="{BB962C8B-B14F-4D97-AF65-F5344CB8AC3E}">
        <p14:creationId xmlns:p14="http://schemas.microsoft.com/office/powerpoint/2010/main" val="1324266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dirty="0"/>
          </a:p>
        </p:txBody>
      </p:sp>
      <p:sp>
        <p:nvSpPr>
          <p:cNvPr id="4" name="Θέση αριθμού διαφάνειας 3"/>
          <p:cNvSpPr>
            <a:spLocks noGrp="1"/>
          </p:cNvSpPr>
          <p:nvPr>
            <p:ph type="sldNum" sz="quarter" idx="5"/>
          </p:nvPr>
        </p:nvSpPr>
        <p:spPr/>
        <p:txBody>
          <a:bodyPr/>
          <a:lstStyle/>
          <a:p>
            <a:fld id="{765E0E4D-FF6C-4B7C-A032-063787D7D057}" type="slidenum">
              <a:rPr lang="el-GR" smtClean="0"/>
              <a:t>2</a:t>
            </a:fld>
            <a:endParaRPr lang="el-GR"/>
          </a:p>
        </p:txBody>
      </p:sp>
    </p:spTree>
    <p:extLst>
      <p:ext uri="{BB962C8B-B14F-4D97-AF65-F5344CB8AC3E}">
        <p14:creationId xmlns:p14="http://schemas.microsoft.com/office/powerpoint/2010/main" val="27110423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dirty="0"/>
          </a:p>
        </p:txBody>
      </p:sp>
      <p:sp>
        <p:nvSpPr>
          <p:cNvPr id="4" name="Θέση αριθμού διαφάνειας 3"/>
          <p:cNvSpPr>
            <a:spLocks noGrp="1"/>
          </p:cNvSpPr>
          <p:nvPr>
            <p:ph type="sldNum" sz="quarter" idx="5"/>
          </p:nvPr>
        </p:nvSpPr>
        <p:spPr/>
        <p:txBody>
          <a:bodyPr/>
          <a:lstStyle/>
          <a:p>
            <a:fld id="{765E0E4D-FF6C-4B7C-A032-063787D7D057}" type="slidenum">
              <a:rPr lang="el-GR" smtClean="0"/>
              <a:t>7</a:t>
            </a:fld>
            <a:endParaRPr lang="el-GR"/>
          </a:p>
        </p:txBody>
      </p:sp>
    </p:spTree>
    <p:extLst>
      <p:ext uri="{BB962C8B-B14F-4D97-AF65-F5344CB8AC3E}">
        <p14:creationId xmlns:p14="http://schemas.microsoft.com/office/powerpoint/2010/main" val="4043480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dirty="0"/>
          </a:p>
        </p:txBody>
      </p:sp>
      <p:sp>
        <p:nvSpPr>
          <p:cNvPr id="4" name="Θέση αριθμού διαφάνειας 3"/>
          <p:cNvSpPr>
            <a:spLocks noGrp="1"/>
          </p:cNvSpPr>
          <p:nvPr>
            <p:ph type="sldNum" sz="quarter" idx="5"/>
          </p:nvPr>
        </p:nvSpPr>
        <p:spPr/>
        <p:txBody>
          <a:bodyPr/>
          <a:lstStyle/>
          <a:p>
            <a:fld id="{765E0E4D-FF6C-4B7C-A032-063787D7D057}" type="slidenum">
              <a:rPr lang="el-GR" smtClean="0"/>
              <a:t>8</a:t>
            </a:fld>
            <a:endParaRPr lang="el-GR"/>
          </a:p>
        </p:txBody>
      </p:sp>
    </p:spTree>
    <p:extLst>
      <p:ext uri="{BB962C8B-B14F-4D97-AF65-F5344CB8AC3E}">
        <p14:creationId xmlns:p14="http://schemas.microsoft.com/office/powerpoint/2010/main" val="4748702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dirty="0"/>
          </a:p>
        </p:txBody>
      </p:sp>
      <p:sp>
        <p:nvSpPr>
          <p:cNvPr id="4" name="Θέση αριθμού διαφάνειας 3"/>
          <p:cNvSpPr>
            <a:spLocks noGrp="1"/>
          </p:cNvSpPr>
          <p:nvPr>
            <p:ph type="sldNum" sz="quarter" idx="5"/>
          </p:nvPr>
        </p:nvSpPr>
        <p:spPr/>
        <p:txBody>
          <a:bodyPr/>
          <a:lstStyle/>
          <a:p>
            <a:fld id="{765E0E4D-FF6C-4B7C-A032-063787D7D057}" type="slidenum">
              <a:rPr lang="el-GR" smtClean="0"/>
              <a:t>12</a:t>
            </a:fld>
            <a:endParaRPr lang="el-GR"/>
          </a:p>
        </p:txBody>
      </p:sp>
    </p:spTree>
    <p:extLst>
      <p:ext uri="{BB962C8B-B14F-4D97-AF65-F5344CB8AC3E}">
        <p14:creationId xmlns:p14="http://schemas.microsoft.com/office/powerpoint/2010/main" val="11523984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dirty="0"/>
          </a:p>
        </p:txBody>
      </p:sp>
      <p:sp>
        <p:nvSpPr>
          <p:cNvPr id="4" name="Θέση αριθμού διαφάνειας 3"/>
          <p:cNvSpPr>
            <a:spLocks noGrp="1"/>
          </p:cNvSpPr>
          <p:nvPr>
            <p:ph type="sldNum" sz="quarter" idx="5"/>
          </p:nvPr>
        </p:nvSpPr>
        <p:spPr/>
        <p:txBody>
          <a:bodyPr/>
          <a:lstStyle/>
          <a:p>
            <a:fld id="{765E0E4D-FF6C-4B7C-A032-063787D7D057}" type="slidenum">
              <a:rPr lang="el-GR" smtClean="0"/>
              <a:t>13</a:t>
            </a:fld>
            <a:endParaRPr lang="el-GR"/>
          </a:p>
        </p:txBody>
      </p:sp>
    </p:spTree>
    <p:extLst>
      <p:ext uri="{BB962C8B-B14F-4D97-AF65-F5344CB8AC3E}">
        <p14:creationId xmlns:p14="http://schemas.microsoft.com/office/powerpoint/2010/main" val="694244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4978400" y="3085765"/>
            <a:ext cx="6731000" cy="3304800"/>
          </a:xfrm>
          <a:prstGeom prst="rect">
            <a:avLst/>
          </a:prstGeom>
          <a:solidFill>
            <a:srgbClr val="990066"/>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l-GR" dirty="0"/>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823C13AC-50C5-4E71-9FBF-E73A877A3D42}" type="datetime1">
              <a:rPr lang="en-US" smtClean="0"/>
              <a:t>1/17/2025</a:t>
            </a:fld>
            <a:endParaRPr lang="en-US"/>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A44C522D-0CF9-40F3-9F7D-2B6F65C54BDB}" type="slidenum">
              <a:rPr lang="en-US" smtClean="0"/>
              <a:t>‹#›</a:t>
            </a:fld>
            <a:endParaRPr lang="en-US"/>
          </a:p>
        </p:txBody>
      </p:sp>
      <p:pic>
        <p:nvPicPr>
          <p:cNvPr id="8" name="Εικόνα 7">
            <a:extLst>
              <a:ext uri="{FF2B5EF4-FFF2-40B4-BE49-F238E27FC236}">
                <a16:creationId xmlns:a16="http://schemas.microsoft.com/office/drawing/2014/main" id="{2684695F-E6F4-63BD-5A27-9F1256D1B8C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95532" y="3176143"/>
            <a:ext cx="3173268" cy="3140793"/>
          </a:xfrm>
          <a:prstGeom prst="rect">
            <a:avLst/>
          </a:prstGeom>
          <a:noFill/>
        </p:spPr>
      </p:pic>
    </p:spTree>
    <p:extLst>
      <p:ext uri="{BB962C8B-B14F-4D97-AF65-F5344CB8AC3E}">
        <p14:creationId xmlns:p14="http://schemas.microsoft.com/office/powerpoint/2010/main" val="2946532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F3FB6FCD-A052-486B-8B4E-2954B71C70DC}" type="datetime1">
              <a:rPr lang="en-US" smtClean="0"/>
              <a:t>1/17/2025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4C522D-0CF9-40F3-9F7D-2B6F65C54BDB}" type="slidenum">
              <a:rPr lang="en-US" smtClean="0"/>
              <a:t>‹#›</a:t>
            </a:fld>
            <a:endParaRPr lang="en-US"/>
          </a:p>
        </p:txBody>
      </p:sp>
    </p:spTree>
    <p:extLst>
      <p:ext uri="{BB962C8B-B14F-4D97-AF65-F5344CB8AC3E}">
        <p14:creationId xmlns:p14="http://schemas.microsoft.com/office/powerpoint/2010/main" val="34997793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44BA99C6-C9B6-40AC-B8E7-7924C5CFA980}" type="datetime1">
              <a:rPr lang="en-US" smtClean="0"/>
              <a:t>1/17/2025</a:t>
            </a:fld>
            <a:endParaRPr lang="en-US"/>
          </a:p>
        </p:txBody>
      </p:sp>
      <p:sp>
        <p:nvSpPr>
          <p:cNvPr id="5" name="Footer Placeholder 4"/>
          <p:cNvSpPr>
            <a:spLocks noGrp="1"/>
          </p:cNvSpPr>
          <p:nvPr>
            <p:ph type="ftr" sz="quarter" idx="11"/>
          </p:nvPr>
        </p:nvSpPr>
        <p:spPr>
          <a:xfrm>
            <a:off x="774923" y="5951811"/>
            <a:ext cx="7896279" cy="365125"/>
          </a:xfrm>
        </p:spPr>
        <p:txBody>
          <a:bodyPr/>
          <a:lstStyle/>
          <a:p>
            <a:endParaRPr lang="en-US"/>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A44C522D-0CF9-40F3-9F7D-2B6F65C54BDB}" type="slidenum">
              <a:rPr lang="en-US" smtClean="0"/>
              <a:t>‹#›</a:t>
            </a:fld>
            <a:endParaRPr lang="en-US"/>
          </a:p>
        </p:txBody>
      </p:sp>
    </p:spTree>
    <p:extLst>
      <p:ext uri="{BB962C8B-B14F-4D97-AF65-F5344CB8AC3E}">
        <p14:creationId xmlns:p14="http://schemas.microsoft.com/office/powerpoint/2010/main" val="33029511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4374FDE-5561-4113-832E-E5630D244F6D}"/>
              </a:ext>
            </a:extLst>
          </p:cNvPr>
          <p:cNvSpPr>
            <a:spLocks noGrp="1"/>
          </p:cNvSpPr>
          <p:nvPr>
            <p:ph type="title"/>
          </p:nvPr>
        </p:nvSpPr>
        <p:spPr/>
        <p:txBody>
          <a:bodyPr/>
          <a:lstStyle/>
          <a:p>
            <a:r>
              <a:rPr lang="el-GR" dirty="0"/>
              <a:t>Κάντε κλικ για να επεξεργαστείτε τον τίτλο υποδείγματος</a:t>
            </a:r>
            <a:endParaRPr lang="en-US" dirty="0"/>
          </a:p>
        </p:txBody>
      </p:sp>
      <p:sp>
        <p:nvSpPr>
          <p:cNvPr id="3" name="Θέση περιεχομένου 2">
            <a:extLst>
              <a:ext uri="{FF2B5EF4-FFF2-40B4-BE49-F238E27FC236}">
                <a16:creationId xmlns:a16="http://schemas.microsoft.com/office/drawing/2014/main" id="{60C20E79-11C2-41A6-9656-D982C0417B9F}"/>
              </a:ext>
            </a:extLst>
          </p:cNvPr>
          <p:cNvSpPr>
            <a:spLocks noGrp="1"/>
          </p:cNvSpPr>
          <p:nvPr>
            <p:ph idx="1"/>
          </p:nvPr>
        </p:nvSpPr>
        <p:spPr/>
        <p:txBody>
          <a:bodyPr/>
          <a:lstStyle/>
          <a:p>
            <a:pPr lvl="0"/>
            <a:r>
              <a:rPr lang="el-GR" dirty="0"/>
              <a:t>Στυλ κειμένου υποδείγματος</a:t>
            </a:r>
          </a:p>
          <a:p>
            <a:pPr lvl="1"/>
            <a:r>
              <a:rPr lang="el-GR" dirty="0"/>
              <a:t>Δεύτερο επίπεδο</a:t>
            </a:r>
          </a:p>
          <a:p>
            <a:pPr lvl="2"/>
            <a:r>
              <a:rPr lang="el-GR" dirty="0"/>
              <a:t>Τρίτο επίπεδο</a:t>
            </a:r>
          </a:p>
          <a:p>
            <a:pPr lvl="3"/>
            <a:r>
              <a:rPr lang="el-GR" dirty="0"/>
              <a:t>Τέταρτο επίπεδο</a:t>
            </a:r>
          </a:p>
          <a:p>
            <a:pPr lvl="4"/>
            <a:r>
              <a:rPr lang="el-GR" dirty="0"/>
              <a:t>Πέμπτο επίπεδο</a:t>
            </a:r>
            <a:endParaRPr lang="en-US" dirty="0"/>
          </a:p>
        </p:txBody>
      </p:sp>
      <p:pic>
        <p:nvPicPr>
          <p:cNvPr id="7" name="8 - Εικόνα">
            <a:extLst>
              <a:ext uri="{FF2B5EF4-FFF2-40B4-BE49-F238E27FC236}">
                <a16:creationId xmlns:a16="http://schemas.microsoft.com/office/drawing/2014/main" id="{FC9BDCE6-9DC0-4253-8022-37272946547F}"/>
              </a:ext>
            </a:extLst>
          </p:cNvPr>
          <p:cNvPicPr>
            <a:picLocks noChangeAspect="1" noChangeArrowheads="1"/>
          </p:cNvPicPr>
          <p:nvPr userDrawn="1"/>
        </p:nvPicPr>
        <p:blipFill>
          <a:blip r:embed="rId2"/>
          <a:srcRect/>
          <a:stretch>
            <a:fillRect/>
          </a:stretch>
        </p:blipFill>
        <p:spPr bwMode="auto">
          <a:xfrm>
            <a:off x="838201" y="6240579"/>
            <a:ext cx="1286814" cy="510549"/>
          </a:xfrm>
          <a:prstGeom prst="rect">
            <a:avLst/>
          </a:prstGeom>
          <a:noFill/>
          <a:ln w="9525">
            <a:noFill/>
            <a:miter lim="800000"/>
            <a:headEnd/>
            <a:tailEnd/>
          </a:ln>
        </p:spPr>
      </p:pic>
      <p:pic>
        <p:nvPicPr>
          <p:cNvPr id="8" name="Εικόνα 7">
            <a:extLst>
              <a:ext uri="{FF2B5EF4-FFF2-40B4-BE49-F238E27FC236}">
                <a16:creationId xmlns:a16="http://schemas.microsoft.com/office/drawing/2014/main" id="{92D0B05A-5A8D-4137-9C12-7CC463CA224C}"/>
              </a:ext>
            </a:extLst>
          </p:cNvPr>
          <p:cNvPicPr>
            <a:picLocks noChangeAspect="1"/>
          </p:cNvPicPr>
          <p:nvPr userDrawn="1"/>
        </p:nvPicPr>
        <p:blipFill>
          <a:blip r:embed="rId3"/>
          <a:stretch>
            <a:fillRect/>
          </a:stretch>
        </p:blipFill>
        <p:spPr>
          <a:xfrm>
            <a:off x="9762088" y="6286983"/>
            <a:ext cx="1585362" cy="510549"/>
          </a:xfrm>
          <a:prstGeom prst="rect">
            <a:avLst/>
          </a:prstGeom>
        </p:spPr>
      </p:pic>
      <p:sp>
        <p:nvSpPr>
          <p:cNvPr id="10" name="Ορθογώνιο τρίγωνο 9">
            <a:extLst>
              <a:ext uri="{FF2B5EF4-FFF2-40B4-BE49-F238E27FC236}">
                <a16:creationId xmlns:a16="http://schemas.microsoft.com/office/drawing/2014/main" id="{F86977E9-EB9F-42D3-81A6-C3F9A78193C1}"/>
              </a:ext>
            </a:extLst>
          </p:cNvPr>
          <p:cNvSpPr/>
          <p:nvPr userDrawn="1"/>
        </p:nvSpPr>
        <p:spPr>
          <a:xfrm>
            <a:off x="838200" y="229228"/>
            <a:ext cx="1378040" cy="1442434"/>
          </a:xfrm>
          <a:prstGeom prst="rtTriangle">
            <a:avLst/>
          </a:prstGeom>
          <a:solidFill>
            <a:schemeClr val="tx2">
              <a:lumMod val="75000"/>
              <a:alpha val="89000"/>
            </a:schemeClr>
          </a:solidFill>
          <a:scene3d>
            <a:camera prst="orthographicFront"/>
            <a:lightRig rig="freezing" dir="t"/>
          </a:scene3d>
          <a:sp3d prstMaterial="dkEdge">
            <a:bevelT prst="slope"/>
            <a:bevelB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97514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444023" y="189408"/>
            <a:ext cx="11029616" cy="626916"/>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6D22F896-40B5-4ADD-8801-0D06FADFA095}" type="slidenum">
              <a:rPr lang="en-US" smtClean="0"/>
              <a:t>‹#›</a:t>
            </a:fld>
            <a:endParaRPr lang="en-US" dirty="0"/>
          </a:p>
        </p:txBody>
      </p:sp>
      <p:pic>
        <p:nvPicPr>
          <p:cNvPr id="9" name="Εικόνα 8">
            <a:extLst>
              <a:ext uri="{FF2B5EF4-FFF2-40B4-BE49-F238E27FC236}">
                <a16:creationId xmlns:a16="http://schemas.microsoft.com/office/drawing/2014/main" id="{F566B7BA-D8B3-4960-8C46-6CC5BFE49CAE}"/>
              </a:ext>
            </a:extLst>
          </p:cNvPr>
          <p:cNvPicPr>
            <a:picLocks noChangeAspect="1"/>
          </p:cNvPicPr>
          <p:nvPr userDrawn="1"/>
        </p:nvPicPr>
        <p:blipFill>
          <a:blip r:embed="rId2"/>
          <a:stretch>
            <a:fillRect/>
          </a:stretch>
        </p:blipFill>
        <p:spPr>
          <a:xfrm>
            <a:off x="581192" y="5956137"/>
            <a:ext cx="1585362" cy="510549"/>
          </a:xfrm>
          <a:prstGeom prst="rect">
            <a:avLst/>
          </a:prstGeom>
        </p:spPr>
      </p:pic>
      <p:sp>
        <p:nvSpPr>
          <p:cNvPr id="7" name="Rectangle 8">
            <a:extLst>
              <a:ext uri="{FF2B5EF4-FFF2-40B4-BE49-F238E27FC236}">
                <a16:creationId xmlns:a16="http://schemas.microsoft.com/office/drawing/2014/main" id="{72C564BB-05F8-9BF5-9E37-9B6092212B4B}"/>
              </a:ext>
            </a:extLst>
          </p:cNvPr>
          <p:cNvSpPr/>
          <p:nvPr userDrawn="1"/>
        </p:nvSpPr>
        <p:spPr>
          <a:xfrm>
            <a:off x="449044" y="909336"/>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385F6980-1A4F-DE02-3D05-670839FD0246}"/>
              </a:ext>
            </a:extLst>
          </p:cNvPr>
          <p:cNvSpPr/>
          <p:nvPr userDrawn="1"/>
        </p:nvSpPr>
        <p:spPr>
          <a:xfrm>
            <a:off x="8044657" y="905779"/>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a:extLst>
              <a:ext uri="{FF2B5EF4-FFF2-40B4-BE49-F238E27FC236}">
                <a16:creationId xmlns:a16="http://schemas.microsoft.com/office/drawing/2014/main" id="{CEC9B049-525C-E029-5610-4216BEBC21A8}"/>
              </a:ext>
            </a:extLst>
          </p:cNvPr>
          <p:cNvSpPr/>
          <p:nvPr userDrawn="1"/>
        </p:nvSpPr>
        <p:spPr>
          <a:xfrm>
            <a:off x="4244340" y="909336"/>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2577997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DE6EADEA-59EC-4A25-8288-FC80296CEB96}" type="datetime1">
              <a:rPr lang="en-US" smtClean="0"/>
              <a:t>1/17/2025</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2771600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rgbClr val="990066"/>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4FE1BF29-B598-4EE7-BEB6-CDF3DEF891F5}" type="datetime1">
              <a:rPr lang="en-US" smtClean="0"/>
              <a:t>1/17/2025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4C522D-0CF9-40F3-9F7D-2B6F65C54BDB}" type="slidenum">
              <a:rPr lang="en-US" smtClean="0"/>
              <a:t>‹#›</a:t>
            </a:fld>
            <a:endParaRPr lang="en-US"/>
          </a:p>
        </p:txBody>
      </p:sp>
    </p:spTree>
    <p:extLst>
      <p:ext uri="{BB962C8B-B14F-4D97-AF65-F5344CB8AC3E}">
        <p14:creationId xmlns:p14="http://schemas.microsoft.com/office/powerpoint/2010/main" val="827114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rgbClr val="990066"/>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766602A6-44CF-4FEC-BC0B-202EEFFBE7BF}" type="datetime1">
              <a:rPr lang="en-US" smtClean="0"/>
              <a:t>1/17/2025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4C522D-0CF9-40F3-9F7D-2B6F65C54BDB}" type="slidenum">
              <a:rPr lang="en-US" smtClean="0"/>
              <a:t>‹#›</a:t>
            </a:fld>
            <a:endParaRPr lang="en-US"/>
          </a:p>
        </p:txBody>
      </p:sp>
    </p:spTree>
    <p:extLst>
      <p:ext uri="{BB962C8B-B14F-4D97-AF65-F5344CB8AC3E}">
        <p14:creationId xmlns:p14="http://schemas.microsoft.com/office/powerpoint/2010/main" val="15288891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581194" y="729658"/>
            <a:ext cx="11029616" cy="988332"/>
          </a:xfrm>
        </p:spPr>
        <p:txBody>
          <a:bodyPr>
            <a:normAutofit/>
          </a:bodyPr>
          <a:lstStyle>
            <a:lvl1pPr>
              <a:defRPr sz="2400" cap="none">
                <a:latin typeface="Calibri Light" panose="020F0302020204030204" pitchFamily="34" charset="0"/>
                <a:cs typeface="Calibri Light" panose="020F0302020204030204" pitchFamily="34" charset="0"/>
              </a:defRPr>
            </a:lvl1pPr>
          </a:lstStyle>
          <a:p>
            <a:r>
              <a:rPr lang="el-GR" dirty="0"/>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72049B81-82D8-4F43-998B-2752CB1FD482}" type="datetime1">
              <a:rPr lang="en-US" smtClean="0"/>
              <a:t>1/17/2025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4C522D-0CF9-40F3-9F7D-2B6F65C54BDB}" type="slidenum">
              <a:rPr lang="en-US" smtClean="0"/>
              <a:t>‹#›</a:t>
            </a:fld>
            <a:endParaRPr lang="en-US"/>
          </a:p>
        </p:txBody>
      </p:sp>
    </p:spTree>
    <p:extLst>
      <p:ext uri="{BB962C8B-B14F-4D97-AF65-F5344CB8AC3E}">
        <p14:creationId xmlns:p14="http://schemas.microsoft.com/office/powerpoint/2010/main" val="272158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7C0E4D-A461-4282-A8A4-3DFCEC402700}" type="datetime1">
              <a:rPr lang="en-US" smtClean="0"/>
              <a:t>1/17/2025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4C522D-0CF9-40F3-9F7D-2B6F65C54BDB}" type="slidenum">
              <a:rPr lang="en-US" smtClean="0"/>
              <a:t>‹#›</a:t>
            </a:fld>
            <a:endParaRPr lang="en-US"/>
          </a:p>
        </p:txBody>
      </p:sp>
    </p:spTree>
    <p:extLst>
      <p:ext uri="{BB962C8B-B14F-4D97-AF65-F5344CB8AC3E}">
        <p14:creationId xmlns:p14="http://schemas.microsoft.com/office/powerpoint/2010/main" val="3541616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F68DAF98-0C20-464F-A30F-868DF1B338D8}" type="datetime1">
              <a:rPr lang="en-US" smtClean="0"/>
              <a:t>1/17/2025</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A44C522D-0CF9-40F3-9F7D-2B6F65C54BDB}" type="slidenum">
              <a:rPr lang="en-US" smtClean="0"/>
              <a:t>‹#›</a:t>
            </a:fld>
            <a:endParaRPr lang="en-US"/>
          </a:p>
        </p:txBody>
      </p:sp>
    </p:spTree>
    <p:extLst>
      <p:ext uri="{BB962C8B-B14F-4D97-AF65-F5344CB8AC3E}">
        <p14:creationId xmlns:p14="http://schemas.microsoft.com/office/powerpoint/2010/main" val="14715673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93DB7529-29EE-467E-AE73-E9344B4C47B7}" type="datetime1">
              <a:rPr lang="en-US" smtClean="0"/>
              <a:t>1/17/2025</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44C522D-0CF9-40F3-9F7D-2B6F65C54BDB}" type="slidenum">
              <a:rPr lang="en-US" smtClean="0"/>
              <a:t>‹#›</a:t>
            </a:fld>
            <a:endParaRPr lang="en-US"/>
          </a:p>
        </p:txBody>
      </p:sp>
    </p:spTree>
    <p:extLst>
      <p:ext uri="{BB962C8B-B14F-4D97-AF65-F5344CB8AC3E}">
        <p14:creationId xmlns:p14="http://schemas.microsoft.com/office/powerpoint/2010/main" val="3763757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21371" y="225719"/>
            <a:ext cx="11029616" cy="622038"/>
          </a:xfrm>
          <a:prstGeom prst="rect">
            <a:avLst/>
          </a:prstGeom>
        </p:spPr>
        <p:txBody>
          <a:bodyPr vert="horz" lIns="91440" tIns="45720" rIns="91440" bIns="45720" rtlCol="0" anchor="b">
            <a:normAutofit/>
          </a:bodyPr>
          <a:lstStyle/>
          <a:p>
            <a:r>
              <a:rPr lang="el-GR" dirty="0"/>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581192" y="1384419"/>
            <a:ext cx="11029616" cy="4474378"/>
          </a:xfrm>
          <a:prstGeom prst="rect">
            <a:avLst/>
          </a:prstGeom>
        </p:spPr>
        <p:txBody>
          <a:bodyPr vert="horz" lIns="91440" tIns="45720" rIns="91440" bIns="45720" rtlCol="0"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20814D74-66AC-4E4C-A791-A6DB05D8A034}" type="datetime1">
              <a:rPr lang="en-US" smtClean="0"/>
              <a:t>1/17/2025</a:t>
            </a:fld>
            <a:endParaRPr lang="en-US"/>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A44C522D-0CF9-40F3-9F7D-2B6F65C54BDB}" type="slidenum">
              <a:rPr lang="en-US" smtClean="0"/>
              <a:t>‹#›</a:t>
            </a:fld>
            <a:endParaRPr lang="en-US"/>
          </a:p>
        </p:txBody>
      </p:sp>
    </p:spTree>
    <p:extLst>
      <p:ext uri="{BB962C8B-B14F-4D97-AF65-F5344CB8AC3E}">
        <p14:creationId xmlns:p14="http://schemas.microsoft.com/office/powerpoint/2010/main" val="1856162325"/>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650" r:id="rId12"/>
  </p:sldLayoutIdLst>
  <p:hf hdr="0" ftr="0" dt="0"/>
  <p:txStyles>
    <p:titleStyle>
      <a:lvl1pPr algn="l" defTabSz="457200" rtl="0" eaLnBrk="1" latinLnBrk="0" hangingPunct="1">
        <a:spcBef>
          <a:spcPct val="0"/>
        </a:spcBef>
        <a:buNone/>
        <a:defRPr sz="2400" b="0" kern="1200" cap="none">
          <a:solidFill>
            <a:schemeClr val="bg1"/>
          </a:solidFill>
          <a:latin typeface="Calibri" panose="020F0502020204030204" pitchFamily="34" charset="0"/>
          <a:ea typeface="+mj-ea"/>
          <a:cs typeface="Calibri" panose="020F0502020204030204" pitchFamily="34" charset="0"/>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a:t>Το φαινόμενο της </a:t>
            </a:r>
            <a:r>
              <a:rPr lang="el-GR" dirty="0" err="1"/>
              <a:t>έμφυλης</a:t>
            </a:r>
            <a:r>
              <a:rPr lang="el-GR" dirty="0"/>
              <a:t> </a:t>
            </a:r>
            <a:r>
              <a:rPr lang="el-GR" dirty="0" err="1"/>
              <a:t>κυβερνοβίας</a:t>
            </a:r>
            <a:endParaRPr lang="el-GR" dirty="0"/>
          </a:p>
        </p:txBody>
      </p:sp>
      <p:sp>
        <p:nvSpPr>
          <p:cNvPr id="3" name="Υπότιτλος 2"/>
          <p:cNvSpPr>
            <a:spLocks noGrp="1"/>
          </p:cNvSpPr>
          <p:nvPr>
            <p:ph type="subTitle" idx="1"/>
          </p:nvPr>
        </p:nvSpPr>
        <p:spPr/>
        <p:txBody>
          <a:bodyPr/>
          <a:lstStyle/>
          <a:p>
            <a:r>
              <a:rPr lang="el-GR" dirty="0" err="1"/>
              <a:t>Ορισμες</a:t>
            </a:r>
            <a:r>
              <a:rPr lang="el-GR" dirty="0"/>
              <a:t>, </a:t>
            </a:r>
            <a:r>
              <a:rPr lang="el-GR" dirty="0" err="1"/>
              <a:t>μορφες</a:t>
            </a:r>
            <a:r>
              <a:rPr lang="el-GR" dirty="0"/>
              <a:t> και </a:t>
            </a:r>
            <a:r>
              <a:rPr lang="el-GR" dirty="0" err="1"/>
              <a:t>συνεπειεσ</a:t>
            </a:r>
            <a:endParaRPr lang="el-GR" dirty="0"/>
          </a:p>
        </p:txBody>
      </p:sp>
      <p:sp>
        <p:nvSpPr>
          <p:cNvPr id="4" name="Θέση αριθμού διαφάνειας 3">
            <a:extLst>
              <a:ext uri="{FF2B5EF4-FFF2-40B4-BE49-F238E27FC236}">
                <a16:creationId xmlns:a16="http://schemas.microsoft.com/office/drawing/2014/main" id="{97940E80-2ABB-00C5-4B00-996A0913B4CF}"/>
              </a:ext>
            </a:extLst>
          </p:cNvPr>
          <p:cNvSpPr>
            <a:spLocks noGrp="1"/>
          </p:cNvSpPr>
          <p:nvPr>
            <p:ph type="sldNum" sz="quarter" idx="12"/>
          </p:nvPr>
        </p:nvSpPr>
        <p:spPr/>
        <p:txBody>
          <a:bodyPr/>
          <a:lstStyle/>
          <a:p>
            <a:fld id="{A44C522D-0CF9-40F3-9F7D-2B6F65C54BDB}" type="slidenum">
              <a:rPr lang="en-US" smtClean="0"/>
              <a:t>1</a:t>
            </a:fld>
            <a:endParaRPr lang="en-US"/>
          </a:p>
        </p:txBody>
      </p:sp>
      <p:sp>
        <p:nvSpPr>
          <p:cNvPr id="6" name="Υπότιτλος 2">
            <a:extLst>
              <a:ext uri="{FF2B5EF4-FFF2-40B4-BE49-F238E27FC236}">
                <a16:creationId xmlns:a16="http://schemas.microsoft.com/office/drawing/2014/main" id="{F5B37537-85C9-5258-2827-46A78ADF0A59}"/>
              </a:ext>
            </a:extLst>
          </p:cNvPr>
          <p:cNvSpPr txBox="1">
            <a:spLocks/>
          </p:cNvSpPr>
          <p:nvPr/>
        </p:nvSpPr>
        <p:spPr>
          <a:xfrm>
            <a:off x="5909587" y="4423144"/>
            <a:ext cx="5665153" cy="1608462"/>
          </a:xfrm>
          <a:prstGeom prst="rect">
            <a:avLst/>
          </a:prstGeom>
        </p:spPr>
        <p:txBody>
          <a:bodyPr vert="horz" lIns="91440" tIns="45720" rIns="91440" bIns="45720" rtlCol="0" anchor="t">
            <a:norm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l-GR" dirty="0">
                <a:solidFill>
                  <a:schemeClr val="bg1"/>
                </a:solidFill>
                <a:latin typeface="Calibri" panose="020F0502020204030204" pitchFamily="34" charset="0"/>
                <a:cs typeface="Calibri" panose="020F0502020204030204" pitchFamily="34" charset="0"/>
              </a:rPr>
              <a:t>Ζ. Σμυρναίου</a:t>
            </a:r>
          </a:p>
          <a:p>
            <a:pPr algn="r"/>
            <a:r>
              <a:rPr lang="el-GR">
                <a:solidFill>
                  <a:schemeClr val="bg1"/>
                </a:solidFill>
                <a:latin typeface="Calibri" panose="020F0502020204030204" pitchFamily="34" charset="0"/>
                <a:cs typeface="Calibri" panose="020F0502020204030204" pitchFamily="34" charset="0"/>
              </a:rPr>
              <a:t>Αναπληρώτρια Καθηγήτρια</a:t>
            </a:r>
            <a:endParaRPr lang="el-GR"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441070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4DBC9B9-B66C-F469-DD5A-3D33C2D78B42}"/>
              </a:ext>
            </a:extLst>
          </p:cNvPr>
          <p:cNvSpPr>
            <a:spLocks noGrp="1"/>
          </p:cNvSpPr>
          <p:nvPr>
            <p:ph type="title"/>
          </p:nvPr>
        </p:nvSpPr>
        <p:spPr/>
        <p:txBody>
          <a:bodyPr/>
          <a:lstStyle/>
          <a:p>
            <a:r>
              <a:rPr lang="el-GR" dirty="0" err="1">
                <a:solidFill>
                  <a:schemeClr val="tx1"/>
                </a:solidFill>
              </a:rPr>
              <a:t>Έμφυλη</a:t>
            </a:r>
            <a:r>
              <a:rPr lang="el-GR" dirty="0">
                <a:solidFill>
                  <a:schemeClr val="tx1"/>
                </a:solidFill>
              </a:rPr>
              <a:t> βία στο διαδίκτυο - </a:t>
            </a:r>
            <a:r>
              <a:rPr lang="el-GR" dirty="0" err="1">
                <a:solidFill>
                  <a:schemeClr val="tx1"/>
                </a:solidFill>
              </a:rPr>
              <a:t>Κυβερνοβία</a:t>
            </a:r>
            <a:endParaRPr lang="en-US" dirty="0">
              <a:solidFill>
                <a:schemeClr val="tx1"/>
              </a:solidFill>
            </a:endParaRPr>
          </a:p>
        </p:txBody>
      </p:sp>
      <p:sp>
        <p:nvSpPr>
          <p:cNvPr id="5" name="Θέση περιεχομένου 2">
            <a:extLst>
              <a:ext uri="{FF2B5EF4-FFF2-40B4-BE49-F238E27FC236}">
                <a16:creationId xmlns:a16="http://schemas.microsoft.com/office/drawing/2014/main" id="{AE93A2CE-1760-6834-C838-30283800DDFA}"/>
              </a:ext>
            </a:extLst>
          </p:cNvPr>
          <p:cNvSpPr>
            <a:spLocks noGrp="1"/>
          </p:cNvSpPr>
          <p:nvPr>
            <p:ph idx="1"/>
          </p:nvPr>
        </p:nvSpPr>
        <p:spPr>
          <a:xfrm>
            <a:off x="444024" y="1705008"/>
            <a:ext cx="11029615" cy="3678303"/>
          </a:xfrm>
        </p:spPr>
        <p:txBody>
          <a:bodyPr>
            <a:normAutofit/>
          </a:bodyPr>
          <a:lstStyle/>
          <a:p>
            <a:pPr algn="just">
              <a:lnSpc>
                <a:spcPct val="90000"/>
              </a:lnSpc>
            </a:pPr>
            <a:r>
              <a:rPr lang="el-GR" sz="1700" dirty="0">
                <a:latin typeface="Calibri" panose="020F0502020204030204" pitchFamily="34" charset="0"/>
                <a:cs typeface="Calibri" panose="020F0502020204030204" pitchFamily="34" charset="0"/>
              </a:rPr>
              <a:t>Η </a:t>
            </a:r>
            <a:r>
              <a:rPr lang="el-GR" sz="1700" dirty="0" err="1">
                <a:latin typeface="Calibri" panose="020F0502020204030204" pitchFamily="34" charset="0"/>
                <a:cs typeface="Calibri" panose="020F0502020204030204" pitchFamily="34" charset="0"/>
              </a:rPr>
              <a:t>εμφυλη</a:t>
            </a:r>
            <a:r>
              <a:rPr lang="el-GR" sz="1700" dirty="0">
                <a:latin typeface="Calibri" panose="020F0502020204030204" pitchFamily="34" charset="0"/>
                <a:cs typeface="Calibri" panose="020F0502020204030204" pitchFamily="34" charset="0"/>
              </a:rPr>
              <a:t> βία στο διαδίκτυο δεν αποτελεί μία νέα μορφή </a:t>
            </a:r>
            <a:r>
              <a:rPr lang="el-GR" sz="1700" dirty="0" err="1">
                <a:latin typeface="Calibri" panose="020F0502020204030204" pitchFamily="34" charset="0"/>
                <a:cs typeface="Calibri" panose="020F0502020204030204" pitchFamily="34" charset="0"/>
              </a:rPr>
              <a:t>έμφυλης</a:t>
            </a:r>
            <a:r>
              <a:rPr lang="el-GR" sz="1700" dirty="0">
                <a:latin typeface="Calibri" panose="020F0502020204030204" pitchFamily="34" charset="0"/>
                <a:cs typeface="Calibri" panose="020F0502020204030204" pitchFamily="34" charset="0"/>
              </a:rPr>
              <a:t> βίας αλλά ουσιαστικά αφορά τη συνέχεια της </a:t>
            </a:r>
            <a:r>
              <a:rPr lang="el-GR" sz="1700" dirty="0" err="1">
                <a:latin typeface="Calibri" panose="020F0502020204030204" pitchFamily="34" charset="0"/>
                <a:cs typeface="Calibri" panose="020F0502020204030204" pitchFamily="34" charset="0"/>
              </a:rPr>
              <a:t>έμφυλης</a:t>
            </a:r>
            <a:r>
              <a:rPr lang="el-GR" sz="1700" dirty="0">
                <a:latin typeface="Calibri" panose="020F0502020204030204" pitchFamily="34" charset="0"/>
                <a:cs typeface="Calibri" panose="020F0502020204030204" pitchFamily="34" charset="0"/>
              </a:rPr>
              <a:t> βίας εκτός διαδικτύου. </a:t>
            </a:r>
          </a:p>
          <a:p>
            <a:pPr algn="just">
              <a:lnSpc>
                <a:spcPct val="90000"/>
              </a:lnSpc>
            </a:pPr>
            <a:r>
              <a:rPr lang="el-GR" sz="1700" dirty="0">
                <a:latin typeface="Calibri" panose="020F0502020204030204" pitchFamily="34" charset="0"/>
                <a:cs typeface="Calibri" panose="020F0502020204030204" pitchFamily="34" charset="0"/>
              </a:rPr>
              <a:t>Η </a:t>
            </a:r>
            <a:r>
              <a:rPr lang="el-GR" sz="1700" dirty="0" err="1">
                <a:latin typeface="Calibri" panose="020F0502020204030204" pitchFamily="34" charset="0"/>
                <a:cs typeface="Calibri" panose="020F0502020204030204" pitchFamily="34" charset="0"/>
              </a:rPr>
              <a:t>έμφυλη</a:t>
            </a:r>
            <a:r>
              <a:rPr lang="el-GR" sz="1700" dirty="0">
                <a:latin typeface="Calibri" panose="020F0502020204030204" pitchFamily="34" charset="0"/>
                <a:cs typeface="Calibri" panose="020F0502020204030204" pitchFamily="34" charset="0"/>
              </a:rPr>
              <a:t> βία στο διαδίκτυο αφορά μια σειρά από κακοποιητικές πρακτικές που εμπίπτουν στον ορισμό για την </a:t>
            </a:r>
            <a:r>
              <a:rPr lang="el-GR" sz="1700" dirty="0" err="1">
                <a:latin typeface="Calibri" panose="020F0502020204030204" pitchFamily="34" charset="0"/>
                <a:cs typeface="Calibri" panose="020F0502020204030204" pitchFamily="34" charset="0"/>
              </a:rPr>
              <a:t>έμφυλη</a:t>
            </a:r>
            <a:r>
              <a:rPr lang="el-GR" sz="1700" dirty="0">
                <a:latin typeface="Calibri" panose="020F0502020204030204" pitchFamily="34" charset="0"/>
                <a:cs typeface="Calibri" panose="020F0502020204030204" pitchFamily="34" charset="0"/>
              </a:rPr>
              <a:t> βία, όπως αυτός αποτυπώθηκε στη Γενική Σύσταση 19 της Σύμβασης του ΟΗΕ για την εξάλειψη όλων των μορφών διακρίσεων κατά των γυναικών (1979), σύμφωνα με την οποία: </a:t>
            </a:r>
          </a:p>
          <a:p>
            <a:pPr marL="0" indent="0" algn="just">
              <a:lnSpc>
                <a:spcPct val="90000"/>
              </a:lnSpc>
              <a:buNone/>
            </a:pPr>
            <a:r>
              <a:rPr lang="el-GR" sz="1700" dirty="0">
                <a:latin typeface="Calibri" panose="020F0502020204030204" pitchFamily="34" charset="0"/>
                <a:cs typeface="Calibri" panose="020F0502020204030204" pitchFamily="34" charset="0"/>
              </a:rPr>
              <a:t>«</a:t>
            </a:r>
            <a:r>
              <a:rPr lang="el-GR" sz="1700" i="1" dirty="0" err="1">
                <a:latin typeface="Calibri" panose="020F0502020204030204" pitchFamily="34" charset="0"/>
                <a:cs typeface="Calibri" panose="020F0502020204030204" pitchFamily="34" charset="0"/>
              </a:rPr>
              <a:t>έμφυλη</a:t>
            </a:r>
            <a:r>
              <a:rPr lang="el-GR" sz="1700" i="1" dirty="0">
                <a:latin typeface="Calibri" panose="020F0502020204030204" pitchFamily="34" charset="0"/>
                <a:cs typeface="Calibri" panose="020F0502020204030204" pitchFamily="34" charset="0"/>
              </a:rPr>
              <a:t> βία είναι η βία που στρέφεται κατά των γυναικών επειδή είναι γυναίκες ή επηρεάζει τις γυναίκες δυσανάλογα. Περιλαμβάνει πράξεις που προκαλούν σωματική, ψυχική ή σεξουαλική βλάβη ή πόνο, απειλές για τέτοιες πράξεις, εξαναγκασμό και άλλες μορφές στέρησης της ελευθερίας</a:t>
            </a:r>
            <a:r>
              <a:rPr lang="el-GR" sz="1700" dirty="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15217463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4DBC9B9-B66C-F469-DD5A-3D33C2D78B42}"/>
              </a:ext>
            </a:extLst>
          </p:cNvPr>
          <p:cNvSpPr>
            <a:spLocks noGrp="1"/>
          </p:cNvSpPr>
          <p:nvPr>
            <p:ph type="title"/>
          </p:nvPr>
        </p:nvSpPr>
        <p:spPr/>
        <p:txBody>
          <a:bodyPr/>
          <a:lstStyle/>
          <a:p>
            <a:r>
              <a:rPr lang="el-GR" dirty="0" err="1">
                <a:solidFill>
                  <a:schemeClr val="tx1"/>
                </a:solidFill>
              </a:rPr>
              <a:t>Έμφυλη</a:t>
            </a:r>
            <a:r>
              <a:rPr lang="el-GR" dirty="0">
                <a:solidFill>
                  <a:schemeClr val="tx1"/>
                </a:solidFill>
              </a:rPr>
              <a:t> βία στο διαδίκτυο - </a:t>
            </a:r>
            <a:r>
              <a:rPr lang="el-GR" dirty="0" err="1">
                <a:solidFill>
                  <a:schemeClr val="tx1"/>
                </a:solidFill>
              </a:rPr>
              <a:t>Κυβερνοβία</a:t>
            </a:r>
            <a:endParaRPr lang="en-US" dirty="0">
              <a:solidFill>
                <a:schemeClr val="tx1"/>
              </a:solidFill>
            </a:endParaRPr>
          </a:p>
        </p:txBody>
      </p:sp>
      <p:sp>
        <p:nvSpPr>
          <p:cNvPr id="5" name="Θέση περιεχομένου 2">
            <a:extLst>
              <a:ext uri="{FF2B5EF4-FFF2-40B4-BE49-F238E27FC236}">
                <a16:creationId xmlns:a16="http://schemas.microsoft.com/office/drawing/2014/main" id="{AE93A2CE-1760-6834-C838-30283800DDFA}"/>
              </a:ext>
            </a:extLst>
          </p:cNvPr>
          <p:cNvSpPr>
            <a:spLocks noGrp="1"/>
          </p:cNvSpPr>
          <p:nvPr>
            <p:ph idx="1"/>
          </p:nvPr>
        </p:nvSpPr>
        <p:spPr>
          <a:xfrm>
            <a:off x="444024" y="1705008"/>
            <a:ext cx="11029615" cy="3678303"/>
          </a:xfrm>
        </p:spPr>
        <p:txBody>
          <a:bodyPr>
            <a:normAutofit/>
          </a:bodyPr>
          <a:lstStyle/>
          <a:p>
            <a:pPr marL="0" indent="0" algn="just">
              <a:lnSpc>
                <a:spcPct val="90000"/>
              </a:lnSpc>
              <a:buNone/>
            </a:pPr>
            <a:r>
              <a:rPr lang="el-GR" sz="1700" b="1" dirty="0"/>
              <a:t>Ποσοτικά στοιχεία</a:t>
            </a:r>
          </a:p>
          <a:p>
            <a:pPr marL="0" indent="0" algn="just">
              <a:lnSpc>
                <a:spcPct val="90000"/>
              </a:lnSpc>
              <a:buNone/>
            </a:pPr>
            <a:endParaRPr lang="el-GR" sz="1700" b="1" dirty="0"/>
          </a:p>
          <a:p>
            <a:pPr algn="just">
              <a:lnSpc>
                <a:spcPct val="90000"/>
              </a:lnSpc>
            </a:pPr>
            <a:r>
              <a:rPr lang="el-GR" sz="1700" dirty="0"/>
              <a:t>Με βάση τα στοιχεία του Οργανισμού Θεμελιωδών Δικαιωμάτων της Ευρωπαϊκής Ένωσης (FRA), οι νεότερες ηλικιακές ομάδες διατρέχουν μεγαλύτερο κίνδυνο να βιώσουν βία στον κυβερνοχώρο. </a:t>
            </a:r>
          </a:p>
          <a:p>
            <a:pPr algn="just">
              <a:lnSpc>
                <a:spcPct val="90000"/>
              </a:lnSpc>
            </a:pPr>
            <a:r>
              <a:rPr lang="el-GR" sz="1700" dirty="0"/>
              <a:t>Η παρενόχληση στον κυβερνοχώρο είναι 20% γυναίκες ηλικίας 18 έως 29 ετών, σε σύγκριση με 13% στις γυναίκες ηλικίας 30 έως 39 ετών. </a:t>
            </a:r>
          </a:p>
          <a:p>
            <a:pPr algn="just">
              <a:lnSpc>
                <a:spcPct val="90000"/>
              </a:lnSpc>
            </a:pPr>
            <a:r>
              <a:rPr lang="el-GR" sz="1700" dirty="0"/>
              <a:t>Οι δράστες, από στενούς συντρόφους, μέχρι άτομα που παρακολουθούν ή παρενοχλούν σεξουαλικά κάποιον χρησιμοποιούν πλέον ψηφιακά εργαλεία, όπως τα μέσα κοινωνικής δικτύωσης και την παρακολούθηση μέσω GPS, για να προκαλέσουν βλάβη πολλές φορές παράλληλα με την κατά πρόσωπο βία.</a:t>
            </a:r>
          </a:p>
        </p:txBody>
      </p:sp>
    </p:spTree>
    <p:extLst>
      <p:ext uri="{BB962C8B-B14F-4D97-AF65-F5344CB8AC3E}">
        <p14:creationId xmlns:p14="http://schemas.microsoft.com/office/powerpoint/2010/main" val="7042204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4DBC9B9-B66C-F469-DD5A-3D33C2D78B42}"/>
              </a:ext>
            </a:extLst>
          </p:cNvPr>
          <p:cNvSpPr>
            <a:spLocks noGrp="1"/>
          </p:cNvSpPr>
          <p:nvPr>
            <p:ph type="title"/>
          </p:nvPr>
        </p:nvSpPr>
        <p:spPr/>
        <p:txBody>
          <a:bodyPr/>
          <a:lstStyle/>
          <a:p>
            <a:r>
              <a:rPr lang="el-GR" dirty="0" err="1">
                <a:solidFill>
                  <a:schemeClr val="tx1"/>
                </a:solidFill>
              </a:rPr>
              <a:t>Έμφυλη</a:t>
            </a:r>
            <a:r>
              <a:rPr lang="el-GR" dirty="0">
                <a:solidFill>
                  <a:schemeClr val="tx1"/>
                </a:solidFill>
              </a:rPr>
              <a:t> βία στο διαδίκτυο - </a:t>
            </a:r>
            <a:r>
              <a:rPr lang="el-GR" dirty="0" err="1">
                <a:solidFill>
                  <a:schemeClr val="tx1"/>
                </a:solidFill>
              </a:rPr>
              <a:t>Κυβερνοβία</a:t>
            </a:r>
            <a:endParaRPr lang="en-US" dirty="0">
              <a:solidFill>
                <a:schemeClr val="tx1"/>
              </a:solidFill>
            </a:endParaRPr>
          </a:p>
        </p:txBody>
      </p:sp>
      <p:sp>
        <p:nvSpPr>
          <p:cNvPr id="26" name="Ελεύθερη σχεδίαση: Σχήμα 25">
            <a:extLst>
              <a:ext uri="{FF2B5EF4-FFF2-40B4-BE49-F238E27FC236}">
                <a16:creationId xmlns:a16="http://schemas.microsoft.com/office/drawing/2014/main" id="{FA365B10-3B4B-9AB9-7EF5-B07BC9D64422}"/>
              </a:ext>
            </a:extLst>
          </p:cNvPr>
          <p:cNvSpPr/>
          <p:nvPr/>
        </p:nvSpPr>
        <p:spPr>
          <a:xfrm>
            <a:off x="-169008" y="2966708"/>
            <a:ext cx="2920666" cy="1803241"/>
          </a:xfrm>
          <a:custGeom>
            <a:avLst/>
            <a:gdLst>
              <a:gd name="connsiteX0" fmla="*/ 0 w 2920666"/>
              <a:gd name="connsiteY0" fmla="*/ 0 h 1803241"/>
              <a:gd name="connsiteX1" fmla="*/ 2920666 w 2920666"/>
              <a:gd name="connsiteY1" fmla="*/ 0 h 1803241"/>
              <a:gd name="connsiteX2" fmla="*/ 2920666 w 2920666"/>
              <a:gd name="connsiteY2" fmla="*/ 1803241 h 1803241"/>
              <a:gd name="connsiteX3" fmla="*/ 0 w 2920666"/>
              <a:gd name="connsiteY3" fmla="*/ 1803241 h 1803241"/>
              <a:gd name="connsiteX4" fmla="*/ 0 w 2920666"/>
              <a:gd name="connsiteY4" fmla="*/ 0 h 18032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20666" h="1803241">
                <a:moveTo>
                  <a:pt x="0" y="0"/>
                </a:moveTo>
                <a:lnTo>
                  <a:pt x="2920666" y="0"/>
                </a:lnTo>
                <a:lnTo>
                  <a:pt x="2920666" y="1803241"/>
                </a:lnTo>
                <a:lnTo>
                  <a:pt x="0" y="180324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69850" tIns="69850" rIns="69850" bIns="69850" numCol="1" spcCol="1270" anchor="ctr" anchorCtr="0">
            <a:noAutofit/>
          </a:bodyPr>
          <a:lstStyle/>
          <a:p>
            <a:pPr marL="0" lvl="0" indent="0" algn="ctr" defTabSz="2444750">
              <a:lnSpc>
                <a:spcPct val="90000"/>
              </a:lnSpc>
              <a:spcBef>
                <a:spcPct val="0"/>
              </a:spcBef>
              <a:spcAft>
                <a:spcPct val="35000"/>
              </a:spcAft>
              <a:buNone/>
            </a:pPr>
            <a:endParaRPr lang="en-US" sz="5500" kern="1200"/>
          </a:p>
        </p:txBody>
      </p:sp>
      <p:sp>
        <p:nvSpPr>
          <p:cNvPr id="45" name="Βέλος: Διάσημα 44">
            <a:extLst>
              <a:ext uri="{FF2B5EF4-FFF2-40B4-BE49-F238E27FC236}">
                <a16:creationId xmlns:a16="http://schemas.microsoft.com/office/drawing/2014/main" id="{C36CE26E-CE3A-8BF5-5D39-0BE49F7A807D}"/>
              </a:ext>
            </a:extLst>
          </p:cNvPr>
          <p:cNvSpPr/>
          <p:nvPr/>
        </p:nvSpPr>
        <p:spPr>
          <a:xfrm>
            <a:off x="6606440" y="1705752"/>
            <a:ext cx="1072197" cy="3335236"/>
          </a:xfrm>
          <a:prstGeom prst="chevron">
            <a:avLst>
              <a:gd name="adj" fmla="val 6231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46" name="Βέλος: Διάσημα 45">
            <a:extLst>
              <a:ext uri="{FF2B5EF4-FFF2-40B4-BE49-F238E27FC236}">
                <a16:creationId xmlns:a16="http://schemas.microsoft.com/office/drawing/2014/main" id="{880C9042-6FBF-6BC9-8800-CB8967F9C751}"/>
              </a:ext>
            </a:extLst>
          </p:cNvPr>
          <p:cNvSpPr/>
          <p:nvPr/>
        </p:nvSpPr>
        <p:spPr>
          <a:xfrm>
            <a:off x="7483693" y="1705752"/>
            <a:ext cx="1072197" cy="3335236"/>
          </a:xfrm>
          <a:prstGeom prst="chevron">
            <a:avLst>
              <a:gd name="adj" fmla="val 6231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47" name="Ελεύθερη σχεδίαση: Σχήμα 46">
            <a:extLst>
              <a:ext uri="{FF2B5EF4-FFF2-40B4-BE49-F238E27FC236}">
                <a16:creationId xmlns:a16="http://schemas.microsoft.com/office/drawing/2014/main" id="{F1AD2296-349C-6199-04E0-51743E4C6B30}"/>
              </a:ext>
            </a:extLst>
          </p:cNvPr>
          <p:cNvSpPr/>
          <p:nvPr/>
        </p:nvSpPr>
        <p:spPr>
          <a:xfrm>
            <a:off x="8833541" y="2155349"/>
            <a:ext cx="2640098" cy="2500033"/>
          </a:xfrm>
          <a:custGeom>
            <a:avLst/>
            <a:gdLst>
              <a:gd name="connsiteX0" fmla="*/ 0 w 2485548"/>
              <a:gd name="connsiteY0" fmla="*/ 1242774 h 2485548"/>
              <a:gd name="connsiteX1" fmla="*/ 1242774 w 2485548"/>
              <a:gd name="connsiteY1" fmla="*/ 0 h 2485548"/>
              <a:gd name="connsiteX2" fmla="*/ 2485548 w 2485548"/>
              <a:gd name="connsiteY2" fmla="*/ 1242774 h 2485548"/>
              <a:gd name="connsiteX3" fmla="*/ 1242774 w 2485548"/>
              <a:gd name="connsiteY3" fmla="*/ 2485548 h 2485548"/>
              <a:gd name="connsiteX4" fmla="*/ 0 w 2485548"/>
              <a:gd name="connsiteY4" fmla="*/ 1242774 h 24855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85548" h="2485548">
                <a:moveTo>
                  <a:pt x="0" y="1242774"/>
                </a:moveTo>
                <a:cubicBezTo>
                  <a:pt x="0" y="556409"/>
                  <a:pt x="556409" y="0"/>
                  <a:pt x="1242774" y="0"/>
                </a:cubicBezTo>
                <a:cubicBezTo>
                  <a:pt x="1929139" y="0"/>
                  <a:pt x="2485548" y="556409"/>
                  <a:pt x="2485548" y="1242774"/>
                </a:cubicBezTo>
                <a:cubicBezTo>
                  <a:pt x="2485548" y="1929139"/>
                  <a:pt x="1929139" y="2485548"/>
                  <a:pt x="1242774" y="2485548"/>
                </a:cubicBezTo>
                <a:cubicBezTo>
                  <a:pt x="556409" y="2485548"/>
                  <a:pt x="0" y="1929139"/>
                  <a:pt x="0" y="1242774"/>
                </a:cubicBez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64000" tIns="364000" rIns="364000" bIns="364000" numCol="1" spcCol="1270" anchor="ctr" anchorCtr="0">
            <a:noAutofit/>
          </a:bodyPr>
          <a:lstStyle/>
          <a:p>
            <a:pPr marL="0" lvl="0" indent="0" algn="ctr" defTabSz="1511300">
              <a:lnSpc>
                <a:spcPct val="90000"/>
              </a:lnSpc>
              <a:spcBef>
                <a:spcPct val="0"/>
              </a:spcBef>
              <a:spcAft>
                <a:spcPct val="35000"/>
              </a:spcAft>
              <a:buNone/>
            </a:pPr>
            <a:r>
              <a:rPr lang="el-GR" sz="3400" dirty="0" err="1"/>
              <a:t>Έμφυλη</a:t>
            </a:r>
            <a:r>
              <a:rPr lang="el-GR" sz="3400" dirty="0"/>
              <a:t> βία στο διαδίκτυο</a:t>
            </a:r>
            <a:endParaRPr lang="en-US" sz="3400" kern="1200" dirty="0"/>
          </a:p>
        </p:txBody>
      </p:sp>
      <p:sp>
        <p:nvSpPr>
          <p:cNvPr id="48" name="Ελεύθερη σχεδίαση: Σχήμα 47">
            <a:extLst>
              <a:ext uri="{FF2B5EF4-FFF2-40B4-BE49-F238E27FC236}">
                <a16:creationId xmlns:a16="http://schemas.microsoft.com/office/drawing/2014/main" id="{28E9C62D-A316-DC77-4D48-06780A51F859}"/>
              </a:ext>
            </a:extLst>
          </p:cNvPr>
          <p:cNvSpPr/>
          <p:nvPr/>
        </p:nvSpPr>
        <p:spPr>
          <a:xfrm>
            <a:off x="7206042" y="4702650"/>
            <a:ext cx="2924175" cy="1803241"/>
          </a:xfrm>
          <a:custGeom>
            <a:avLst/>
            <a:gdLst>
              <a:gd name="connsiteX0" fmla="*/ 0 w 2924175"/>
              <a:gd name="connsiteY0" fmla="*/ 0 h 1803241"/>
              <a:gd name="connsiteX1" fmla="*/ 2924175 w 2924175"/>
              <a:gd name="connsiteY1" fmla="*/ 0 h 1803241"/>
              <a:gd name="connsiteX2" fmla="*/ 2924175 w 2924175"/>
              <a:gd name="connsiteY2" fmla="*/ 1803241 h 1803241"/>
              <a:gd name="connsiteX3" fmla="*/ 0 w 2924175"/>
              <a:gd name="connsiteY3" fmla="*/ 1803241 h 1803241"/>
              <a:gd name="connsiteX4" fmla="*/ 0 w 2924175"/>
              <a:gd name="connsiteY4" fmla="*/ 0 h 180324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24175" h="1803241">
                <a:moveTo>
                  <a:pt x="0" y="0"/>
                </a:moveTo>
                <a:lnTo>
                  <a:pt x="2924175" y="0"/>
                </a:lnTo>
                <a:lnTo>
                  <a:pt x="2924175" y="1803241"/>
                </a:lnTo>
                <a:lnTo>
                  <a:pt x="0" y="180324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69850" tIns="69850" rIns="69850" bIns="69850" numCol="1" spcCol="1270" anchor="ctr" anchorCtr="0">
            <a:noAutofit/>
          </a:bodyPr>
          <a:lstStyle/>
          <a:p>
            <a:pPr marL="0" lvl="0" indent="0" algn="ctr" defTabSz="2444750">
              <a:lnSpc>
                <a:spcPct val="90000"/>
              </a:lnSpc>
              <a:spcBef>
                <a:spcPct val="0"/>
              </a:spcBef>
              <a:spcAft>
                <a:spcPct val="35000"/>
              </a:spcAft>
              <a:buNone/>
            </a:pPr>
            <a:endParaRPr lang="en-US" sz="5500" kern="1200"/>
          </a:p>
        </p:txBody>
      </p:sp>
      <p:sp>
        <p:nvSpPr>
          <p:cNvPr id="52" name="Ελεύθερη σχεδίαση: Σχήμα 51">
            <a:extLst>
              <a:ext uri="{FF2B5EF4-FFF2-40B4-BE49-F238E27FC236}">
                <a16:creationId xmlns:a16="http://schemas.microsoft.com/office/drawing/2014/main" id="{E41BB107-651C-18B1-9296-ED96E97A67A1}"/>
              </a:ext>
            </a:extLst>
          </p:cNvPr>
          <p:cNvSpPr/>
          <p:nvPr/>
        </p:nvSpPr>
        <p:spPr>
          <a:xfrm>
            <a:off x="598061" y="1680842"/>
            <a:ext cx="983469" cy="978214"/>
          </a:xfrm>
          <a:custGeom>
            <a:avLst/>
            <a:gdLst>
              <a:gd name="connsiteX0" fmla="*/ 0 w 2485548"/>
              <a:gd name="connsiteY0" fmla="*/ 1242774 h 2485548"/>
              <a:gd name="connsiteX1" fmla="*/ 1242774 w 2485548"/>
              <a:gd name="connsiteY1" fmla="*/ 0 h 2485548"/>
              <a:gd name="connsiteX2" fmla="*/ 2485548 w 2485548"/>
              <a:gd name="connsiteY2" fmla="*/ 1242774 h 2485548"/>
              <a:gd name="connsiteX3" fmla="*/ 1242774 w 2485548"/>
              <a:gd name="connsiteY3" fmla="*/ 2485548 h 2485548"/>
              <a:gd name="connsiteX4" fmla="*/ 0 w 2485548"/>
              <a:gd name="connsiteY4" fmla="*/ 1242774 h 24855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85548" h="2485548">
                <a:moveTo>
                  <a:pt x="0" y="1242774"/>
                </a:moveTo>
                <a:cubicBezTo>
                  <a:pt x="0" y="556409"/>
                  <a:pt x="556409" y="0"/>
                  <a:pt x="1242774" y="0"/>
                </a:cubicBezTo>
                <a:cubicBezTo>
                  <a:pt x="1929139" y="0"/>
                  <a:pt x="2485548" y="556409"/>
                  <a:pt x="2485548" y="1242774"/>
                </a:cubicBezTo>
                <a:cubicBezTo>
                  <a:pt x="2485548" y="1929139"/>
                  <a:pt x="1929139" y="2485548"/>
                  <a:pt x="1242774" y="2485548"/>
                </a:cubicBezTo>
                <a:cubicBezTo>
                  <a:pt x="556409" y="2485548"/>
                  <a:pt x="0" y="1929139"/>
                  <a:pt x="0" y="1242774"/>
                </a:cubicBez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64000" tIns="364000" rIns="364000" bIns="364000" numCol="1" spcCol="1270" anchor="ctr" anchorCtr="0">
            <a:noAutofit/>
          </a:bodyPr>
          <a:lstStyle/>
          <a:p>
            <a:pPr marL="0" lvl="0" indent="0" algn="ctr" defTabSz="1511300">
              <a:lnSpc>
                <a:spcPct val="90000"/>
              </a:lnSpc>
              <a:spcBef>
                <a:spcPct val="0"/>
              </a:spcBef>
              <a:spcAft>
                <a:spcPct val="35000"/>
              </a:spcAft>
              <a:buNone/>
            </a:pPr>
            <a:endParaRPr lang="en-US" sz="1400" kern="1200" dirty="0">
              <a:solidFill>
                <a:schemeClr val="tx1"/>
              </a:solidFill>
              <a:latin typeface="Calibri" panose="020F0502020204030204" pitchFamily="34" charset="0"/>
              <a:cs typeface="Calibri" panose="020F0502020204030204" pitchFamily="34" charset="0"/>
            </a:endParaRPr>
          </a:p>
        </p:txBody>
      </p:sp>
      <p:sp>
        <p:nvSpPr>
          <p:cNvPr id="59" name="Οβάλ 58">
            <a:extLst>
              <a:ext uri="{FF2B5EF4-FFF2-40B4-BE49-F238E27FC236}">
                <a16:creationId xmlns:a16="http://schemas.microsoft.com/office/drawing/2014/main" id="{CA67BF51-925E-4728-4430-70D13E26DB72}"/>
              </a:ext>
            </a:extLst>
          </p:cNvPr>
          <p:cNvSpPr/>
          <p:nvPr/>
        </p:nvSpPr>
        <p:spPr>
          <a:xfrm>
            <a:off x="1611271" y="1291737"/>
            <a:ext cx="597408" cy="597408"/>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0" name="Οβάλ 59">
            <a:extLst>
              <a:ext uri="{FF2B5EF4-FFF2-40B4-BE49-F238E27FC236}">
                <a16:creationId xmlns:a16="http://schemas.microsoft.com/office/drawing/2014/main" id="{33C1B179-6E38-22CC-7EBB-1DCE7070A6E8}"/>
              </a:ext>
            </a:extLst>
          </p:cNvPr>
          <p:cNvSpPr/>
          <p:nvPr/>
        </p:nvSpPr>
        <p:spPr>
          <a:xfrm>
            <a:off x="1064245" y="3394392"/>
            <a:ext cx="531030" cy="531030"/>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3" name="Οβάλ 62">
            <a:extLst>
              <a:ext uri="{FF2B5EF4-FFF2-40B4-BE49-F238E27FC236}">
                <a16:creationId xmlns:a16="http://schemas.microsoft.com/office/drawing/2014/main" id="{5CCD766A-9DD8-9DD3-6E02-55C192002F7B}"/>
              </a:ext>
            </a:extLst>
          </p:cNvPr>
          <p:cNvSpPr/>
          <p:nvPr/>
        </p:nvSpPr>
        <p:spPr>
          <a:xfrm>
            <a:off x="1754641" y="2584116"/>
            <a:ext cx="531030" cy="531030"/>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4" name="Οβάλ 63">
            <a:extLst>
              <a:ext uri="{FF2B5EF4-FFF2-40B4-BE49-F238E27FC236}">
                <a16:creationId xmlns:a16="http://schemas.microsoft.com/office/drawing/2014/main" id="{8403473A-B109-B94E-62D2-DC5EB75DB8E5}"/>
              </a:ext>
            </a:extLst>
          </p:cNvPr>
          <p:cNvSpPr/>
          <p:nvPr/>
        </p:nvSpPr>
        <p:spPr>
          <a:xfrm>
            <a:off x="1028170" y="4655383"/>
            <a:ext cx="531030" cy="531030"/>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5" name="Οβάλ 64">
            <a:extLst>
              <a:ext uri="{FF2B5EF4-FFF2-40B4-BE49-F238E27FC236}">
                <a16:creationId xmlns:a16="http://schemas.microsoft.com/office/drawing/2014/main" id="{109037C4-C969-B90A-6F45-1CF72F3A8C26}"/>
              </a:ext>
            </a:extLst>
          </p:cNvPr>
          <p:cNvSpPr/>
          <p:nvPr/>
        </p:nvSpPr>
        <p:spPr>
          <a:xfrm>
            <a:off x="2085046" y="5480841"/>
            <a:ext cx="365083" cy="365083"/>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6" name="Οβάλ 65">
            <a:extLst>
              <a:ext uri="{FF2B5EF4-FFF2-40B4-BE49-F238E27FC236}">
                <a16:creationId xmlns:a16="http://schemas.microsoft.com/office/drawing/2014/main" id="{A76BC5EF-4DC1-3181-2652-FE1121A6F27E}"/>
              </a:ext>
            </a:extLst>
          </p:cNvPr>
          <p:cNvSpPr/>
          <p:nvPr/>
        </p:nvSpPr>
        <p:spPr>
          <a:xfrm>
            <a:off x="3317725" y="5126982"/>
            <a:ext cx="232325" cy="232325"/>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7" name="Οβάλ 66">
            <a:extLst>
              <a:ext uri="{FF2B5EF4-FFF2-40B4-BE49-F238E27FC236}">
                <a16:creationId xmlns:a16="http://schemas.microsoft.com/office/drawing/2014/main" id="{92E6B597-58A1-2417-62A8-D1DF188F3103}"/>
              </a:ext>
            </a:extLst>
          </p:cNvPr>
          <p:cNvSpPr/>
          <p:nvPr/>
        </p:nvSpPr>
        <p:spPr>
          <a:xfrm>
            <a:off x="1953193" y="4050463"/>
            <a:ext cx="531030" cy="531030"/>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8" name="TextBox 67">
            <a:extLst>
              <a:ext uri="{FF2B5EF4-FFF2-40B4-BE49-F238E27FC236}">
                <a16:creationId xmlns:a16="http://schemas.microsoft.com/office/drawing/2014/main" id="{8205513A-D5B7-CB13-83FD-C8038798EAAD}"/>
              </a:ext>
            </a:extLst>
          </p:cNvPr>
          <p:cNvSpPr txBox="1"/>
          <p:nvPr/>
        </p:nvSpPr>
        <p:spPr>
          <a:xfrm>
            <a:off x="1559498" y="2057862"/>
            <a:ext cx="3148811" cy="307777"/>
          </a:xfrm>
          <a:prstGeom prst="rect">
            <a:avLst/>
          </a:prstGeom>
          <a:noFill/>
        </p:spPr>
        <p:txBody>
          <a:bodyPr wrap="none" rtlCol="0">
            <a:spAutoFit/>
          </a:bodyPr>
          <a:lstStyle/>
          <a:p>
            <a:r>
              <a:rPr lang="el-GR" sz="1400" dirty="0">
                <a:latin typeface="Calibri" panose="020F0502020204030204" pitchFamily="34" charset="0"/>
                <a:cs typeface="Calibri" panose="020F0502020204030204" pitchFamily="34" charset="0"/>
              </a:rPr>
              <a:t>«Σεξουαλική κακοποίηση μέσω εικόνας</a:t>
            </a:r>
            <a:endParaRPr lang="en-US" sz="1400" dirty="0">
              <a:latin typeface="Calibri" panose="020F0502020204030204" pitchFamily="34" charset="0"/>
              <a:cs typeface="Calibri" panose="020F0502020204030204" pitchFamily="34" charset="0"/>
            </a:endParaRPr>
          </a:p>
        </p:txBody>
      </p:sp>
      <p:sp>
        <p:nvSpPr>
          <p:cNvPr id="71" name="TextBox 70">
            <a:extLst>
              <a:ext uri="{FF2B5EF4-FFF2-40B4-BE49-F238E27FC236}">
                <a16:creationId xmlns:a16="http://schemas.microsoft.com/office/drawing/2014/main" id="{024DD1CB-8D45-9975-EB9D-49308904C0AA}"/>
              </a:ext>
            </a:extLst>
          </p:cNvPr>
          <p:cNvSpPr txBox="1"/>
          <p:nvPr/>
        </p:nvSpPr>
        <p:spPr>
          <a:xfrm>
            <a:off x="2281097" y="2716319"/>
            <a:ext cx="2159309" cy="307777"/>
          </a:xfrm>
          <a:prstGeom prst="rect">
            <a:avLst/>
          </a:prstGeom>
          <a:noFill/>
        </p:spPr>
        <p:txBody>
          <a:bodyPr wrap="none" rtlCol="0">
            <a:spAutoFit/>
          </a:bodyPr>
          <a:lstStyle/>
          <a:p>
            <a:r>
              <a:rPr lang="el-GR" sz="1400" dirty="0">
                <a:latin typeface="Calibri" panose="020F0502020204030204" pitchFamily="34" charset="0"/>
                <a:cs typeface="Calibri" panose="020F0502020204030204" pitchFamily="34" charset="0"/>
              </a:rPr>
              <a:t>Σεξιστική ρητορική μίσους</a:t>
            </a:r>
            <a:endParaRPr lang="en-US" sz="1400" dirty="0">
              <a:latin typeface="Calibri" panose="020F0502020204030204" pitchFamily="34" charset="0"/>
              <a:cs typeface="Calibri" panose="020F0502020204030204" pitchFamily="34" charset="0"/>
            </a:endParaRPr>
          </a:p>
        </p:txBody>
      </p:sp>
      <p:sp>
        <p:nvSpPr>
          <p:cNvPr id="75" name="TextBox 74">
            <a:extLst>
              <a:ext uri="{FF2B5EF4-FFF2-40B4-BE49-F238E27FC236}">
                <a16:creationId xmlns:a16="http://schemas.microsoft.com/office/drawing/2014/main" id="{CFEECFA6-5203-96E2-08C4-29B2CB877268}"/>
              </a:ext>
            </a:extLst>
          </p:cNvPr>
          <p:cNvSpPr txBox="1"/>
          <p:nvPr/>
        </p:nvSpPr>
        <p:spPr>
          <a:xfrm>
            <a:off x="1638456" y="3552099"/>
            <a:ext cx="3947106" cy="307777"/>
          </a:xfrm>
          <a:prstGeom prst="rect">
            <a:avLst/>
          </a:prstGeom>
          <a:noFill/>
        </p:spPr>
        <p:txBody>
          <a:bodyPr wrap="none" rtlCol="0">
            <a:spAutoFit/>
          </a:bodyPr>
          <a:lstStyle/>
          <a:p>
            <a:r>
              <a:rPr lang="el-GR" sz="1400" dirty="0">
                <a:latin typeface="Calibri" panose="020F0502020204030204" pitchFamily="34" charset="0"/>
                <a:cs typeface="Calibri" panose="020F0502020204030204" pitchFamily="34" charset="0"/>
              </a:rPr>
              <a:t>Μη-συναινετικές φωτογραφίες στο δημόσιο χώρο</a:t>
            </a:r>
            <a:endParaRPr lang="en-US" sz="1400" dirty="0">
              <a:latin typeface="Calibri" panose="020F0502020204030204" pitchFamily="34" charset="0"/>
              <a:cs typeface="Calibri" panose="020F0502020204030204" pitchFamily="34" charset="0"/>
            </a:endParaRPr>
          </a:p>
        </p:txBody>
      </p:sp>
      <p:sp>
        <p:nvSpPr>
          <p:cNvPr id="77" name="TextBox 76">
            <a:extLst>
              <a:ext uri="{FF2B5EF4-FFF2-40B4-BE49-F238E27FC236}">
                <a16:creationId xmlns:a16="http://schemas.microsoft.com/office/drawing/2014/main" id="{D9ED8CDF-6B84-F533-ECD2-76A9E51A9D1E}"/>
              </a:ext>
            </a:extLst>
          </p:cNvPr>
          <p:cNvSpPr txBox="1"/>
          <p:nvPr/>
        </p:nvSpPr>
        <p:spPr>
          <a:xfrm>
            <a:off x="1559200" y="4752971"/>
            <a:ext cx="2182329" cy="307777"/>
          </a:xfrm>
          <a:prstGeom prst="rect">
            <a:avLst/>
          </a:prstGeom>
          <a:noFill/>
        </p:spPr>
        <p:txBody>
          <a:bodyPr wrap="none" rtlCol="0">
            <a:spAutoFit/>
          </a:bodyPr>
          <a:lstStyle/>
          <a:p>
            <a:r>
              <a:rPr lang="el-GR" sz="1400" dirty="0">
                <a:latin typeface="Calibri" panose="020F0502020204030204" pitchFamily="34" charset="0"/>
                <a:cs typeface="Calibri" panose="020F0502020204030204" pitchFamily="34" charset="0"/>
              </a:rPr>
              <a:t>Διαδικτυακή παρενόχληση </a:t>
            </a:r>
            <a:endParaRPr lang="en-US" sz="1400" dirty="0">
              <a:latin typeface="Calibri" panose="020F0502020204030204" pitchFamily="34" charset="0"/>
              <a:cs typeface="Calibri" panose="020F0502020204030204" pitchFamily="34" charset="0"/>
            </a:endParaRPr>
          </a:p>
        </p:txBody>
      </p:sp>
      <p:sp>
        <p:nvSpPr>
          <p:cNvPr id="79" name="TextBox 78">
            <a:extLst>
              <a:ext uri="{FF2B5EF4-FFF2-40B4-BE49-F238E27FC236}">
                <a16:creationId xmlns:a16="http://schemas.microsoft.com/office/drawing/2014/main" id="{8AF803F9-B6ED-A174-9D72-878D35027BC1}"/>
              </a:ext>
            </a:extLst>
          </p:cNvPr>
          <p:cNvSpPr txBox="1"/>
          <p:nvPr/>
        </p:nvSpPr>
        <p:spPr>
          <a:xfrm>
            <a:off x="3563378" y="5088148"/>
            <a:ext cx="3642664" cy="307777"/>
          </a:xfrm>
          <a:prstGeom prst="rect">
            <a:avLst/>
          </a:prstGeom>
          <a:noFill/>
        </p:spPr>
        <p:txBody>
          <a:bodyPr wrap="none" rtlCol="0">
            <a:spAutoFit/>
          </a:bodyPr>
          <a:lstStyle/>
          <a:p>
            <a:r>
              <a:rPr lang="el-GR" sz="1400" dirty="0">
                <a:latin typeface="Calibri" panose="020F0502020204030204" pitchFamily="34" charset="0"/>
                <a:cs typeface="Calibri" panose="020F0502020204030204" pitchFamily="34" charset="0"/>
              </a:rPr>
              <a:t>Διαδικτυακή </a:t>
            </a:r>
            <a:r>
              <a:rPr lang="el-GR" sz="1400" dirty="0" err="1">
                <a:latin typeface="Calibri" panose="020F0502020204030204" pitchFamily="34" charset="0"/>
                <a:cs typeface="Calibri" panose="020F0502020204030204" pitchFamily="34" charset="0"/>
              </a:rPr>
              <a:t>παρενοχλητική</a:t>
            </a:r>
            <a:r>
              <a:rPr lang="el-GR" sz="1400" dirty="0">
                <a:latin typeface="Calibri" panose="020F0502020204030204" pitchFamily="34" charset="0"/>
                <a:cs typeface="Calibri" panose="020F0502020204030204" pitchFamily="34" charset="0"/>
              </a:rPr>
              <a:t> παρακολούθηση </a:t>
            </a:r>
          </a:p>
        </p:txBody>
      </p:sp>
      <p:sp>
        <p:nvSpPr>
          <p:cNvPr id="81" name="TextBox 80">
            <a:extLst>
              <a:ext uri="{FF2B5EF4-FFF2-40B4-BE49-F238E27FC236}">
                <a16:creationId xmlns:a16="http://schemas.microsoft.com/office/drawing/2014/main" id="{A3A085F0-3FF4-490E-2F32-4E46B31C3445}"/>
              </a:ext>
            </a:extLst>
          </p:cNvPr>
          <p:cNvSpPr txBox="1"/>
          <p:nvPr/>
        </p:nvSpPr>
        <p:spPr>
          <a:xfrm>
            <a:off x="2137475" y="1305285"/>
            <a:ext cx="2265557" cy="307777"/>
          </a:xfrm>
          <a:prstGeom prst="rect">
            <a:avLst/>
          </a:prstGeom>
          <a:noFill/>
        </p:spPr>
        <p:txBody>
          <a:bodyPr wrap="none" rtlCol="0">
            <a:spAutoFit/>
          </a:bodyPr>
          <a:lstStyle/>
          <a:p>
            <a:r>
              <a:rPr lang="el-GR" sz="1400" dirty="0">
                <a:latin typeface="Calibri" panose="020F0502020204030204" pitchFamily="34" charset="0"/>
                <a:cs typeface="Calibri" panose="020F0502020204030204" pitchFamily="34" charset="0"/>
              </a:rPr>
              <a:t>«Εκδικητική πορνογραφία»</a:t>
            </a:r>
            <a:endParaRPr lang="en-US" sz="1400" dirty="0">
              <a:latin typeface="Calibri" panose="020F0502020204030204" pitchFamily="34" charset="0"/>
              <a:cs typeface="Calibri" panose="020F0502020204030204" pitchFamily="34" charset="0"/>
            </a:endParaRPr>
          </a:p>
        </p:txBody>
      </p:sp>
      <p:sp>
        <p:nvSpPr>
          <p:cNvPr id="83" name="TextBox 82">
            <a:extLst>
              <a:ext uri="{FF2B5EF4-FFF2-40B4-BE49-F238E27FC236}">
                <a16:creationId xmlns:a16="http://schemas.microsoft.com/office/drawing/2014/main" id="{C7FBF0E3-9E50-439D-3223-E2DC9AC91C56}"/>
              </a:ext>
            </a:extLst>
          </p:cNvPr>
          <p:cNvSpPr txBox="1"/>
          <p:nvPr/>
        </p:nvSpPr>
        <p:spPr>
          <a:xfrm>
            <a:off x="2521877" y="4150675"/>
            <a:ext cx="2186432" cy="307777"/>
          </a:xfrm>
          <a:prstGeom prst="rect">
            <a:avLst/>
          </a:prstGeom>
          <a:noFill/>
        </p:spPr>
        <p:txBody>
          <a:bodyPr wrap="none" rtlCol="0">
            <a:spAutoFit/>
          </a:bodyPr>
          <a:lstStyle/>
          <a:p>
            <a:r>
              <a:rPr lang="el-GR" sz="1400" dirty="0">
                <a:latin typeface="Calibri" panose="020F0502020204030204" pitchFamily="34" charset="0"/>
                <a:cs typeface="Calibri" panose="020F0502020204030204" pitchFamily="34" charset="0"/>
              </a:rPr>
              <a:t>Διαδικτυακός εκφοβισμός </a:t>
            </a:r>
          </a:p>
        </p:txBody>
      </p:sp>
      <p:sp>
        <p:nvSpPr>
          <p:cNvPr id="88" name="TextBox 87">
            <a:extLst>
              <a:ext uri="{FF2B5EF4-FFF2-40B4-BE49-F238E27FC236}">
                <a16:creationId xmlns:a16="http://schemas.microsoft.com/office/drawing/2014/main" id="{D7E40F9E-EBBA-8B4D-07CD-7C4C6857B321}"/>
              </a:ext>
            </a:extLst>
          </p:cNvPr>
          <p:cNvSpPr txBox="1"/>
          <p:nvPr/>
        </p:nvSpPr>
        <p:spPr>
          <a:xfrm>
            <a:off x="2411138" y="5490987"/>
            <a:ext cx="6176772" cy="307777"/>
          </a:xfrm>
          <a:prstGeom prst="rect">
            <a:avLst/>
          </a:prstGeom>
          <a:noFill/>
        </p:spPr>
        <p:txBody>
          <a:bodyPr wrap="square">
            <a:spAutoFit/>
          </a:bodyPr>
          <a:lstStyle/>
          <a:p>
            <a:r>
              <a:rPr lang="el-GR" sz="1400" dirty="0" err="1">
                <a:latin typeface="Calibri" panose="020F0502020204030204" pitchFamily="34" charset="0"/>
                <a:cs typeface="Calibri" panose="020F0502020204030204" pitchFamily="34" charset="0"/>
              </a:rPr>
              <a:t>Kακόβουλη</a:t>
            </a:r>
            <a:r>
              <a:rPr lang="el-GR" sz="1400" dirty="0">
                <a:latin typeface="Calibri" panose="020F0502020204030204" pitchFamily="34" charset="0"/>
                <a:cs typeface="Calibri" panose="020F0502020204030204" pitchFamily="34" charset="0"/>
              </a:rPr>
              <a:t> διαρροή προσωπικών δεδομένων</a:t>
            </a:r>
            <a:endParaRPr lang="en-US" sz="1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361764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4DBC9B9-B66C-F469-DD5A-3D33C2D78B42}"/>
              </a:ext>
            </a:extLst>
          </p:cNvPr>
          <p:cNvSpPr>
            <a:spLocks noGrp="1"/>
          </p:cNvSpPr>
          <p:nvPr>
            <p:ph type="title"/>
          </p:nvPr>
        </p:nvSpPr>
        <p:spPr/>
        <p:txBody>
          <a:bodyPr>
            <a:normAutofit/>
          </a:bodyPr>
          <a:lstStyle/>
          <a:p>
            <a:r>
              <a:rPr lang="el-GR" dirty="0">
                <a:solidFill>
                  <a:schemeClr val="tx1"/>
                </a:solidFill>
              </a:rPr>
              <a:t>Συνέπειες της </a:t>
            </a:r>
            <a:r>
              <a:rPr lang="el-GR" dirty="0" err="1">
                <a:solidFill>
                  <a:schemeClr val="tx1"/>
                </a:solidFill>
              </a:rPr>
              <a:t>έμφυλης</a:t>
            </a:r>
            <a:r>
              <a:rPr lang="el-GR" dirty="0">
                <a:solidFill>
                  <a:schemeClr val="tx1"/>
                </a:solidFill>
              </a:rPr>
              <a:t> βίας στο διαδίκτυο</a:t>
            </a:r>
            <a:endParaRPr lang="en-US" dirty="0">
              <a:solidFill>
                <a:schemeClr val="tx1"/>
              </a:solidFill>
            </a:endParaRPr>
          </a:p>
        </p:txBody>
      </p:sp>
      <p:sp>
        <p:nvSpPr>
          <p:cNvPr id="8" name="Οβάλ 7">
            <a:extLst>
              <a:ext uri="{FF2B5EF4-FFF2-40B4-BE49-F238E27FC236}">
                <a16:creationId xmlns:a16="http://schemas.microsoft.com/office/drawing/2014/main" id="{351C89C1-3C6A-60C5-C91D-4F457E05BEF7}"/>
              </a:ext>
            </a:extLst>
          </p:cNvPr>
          <p:cNvSpPr/>
          <p:nvPr/>
        </p:nvSpPr>
        <p:spPr>
          <a:xfrm>
            <a:off x="263968" y="1624538"/>
            <a:ext cx="706221" cy="706221"/>
          </a:xfrm>
          <a:prstGeom prst="ellipse">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9" name="Χορδή 8">
            <a:extLst>
              <a:ext uri="{FF2B5EF4-FFF2-40B4-BE49-F238E27FC236}">
                <a16:creationId xmlns:a16="http://schemas.microsoft.com/office/drawing/2014/main" id="{4313D52F-8E0F-EC1F-EBC0-1461199082F1}"/>
              </a:ext>
            </a:extLst>
          </p:cNvPr>
          <p:cNvSpPr/>
          <p:nvPr/>
        </p:nvSpPr>
        <p:spPr>
          <a:xfrm>
            <a:off x="334591" y="1695160"/>
            <a:ext cx="564977" cy="564977"/>
          </a:xfrm>
          <a:prstGeom prst="chord">
            <a:avLst>
              <a:gd name="adj1" fmla="val 1168272"/>
              <a:gd name="adj2" fmla="val 9631728"/>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0" name="Ελεύθερη σχεδίαση: Σχήμα 9">
            <a:extLst>
              <a:ext uri="{FF2B5EF4-FFF2-40B4-BE49-F238E27FC236}">
                <a16:creationId xmlns:a16="http://schemas.microsoft.com/office/drawing/2014/main" id="{87BEB533-F6FE-4F77-FD4B-DB0FAEC9930A}"/>
              </a:ext>
            </a:extLst>
          </p:cNvPr>
          <p:cNvSpPr/>
          <p:nvPr/>
        </p:nvSpPr>
        <p:spPr>
          <a:xfrm>
            <a:off x="1117320" y="2559359"/>
            <a:ext cx="2089239" cy="2972016"/>
          </a:xfrm>
          <a:custGeom>
            <a:avLst/>
            <a:gdLst>
              <a:gd name="connsiteX0" fmla="*/ 0 w 2089239"/>
              <a:gd name="connsiteY0" fmla="*/ 0 h 2972016"/>
              <a:gd name="connsiteX1" fmla="*/ 2089239 w 2089239"/>
              <a:gd name="connsiteY1" fmla="*/ 0 h 2972016"/>
              <a:gd name="connsiteX2" fmla="*/ 2089239 w 2089239"/>
              <a:gd name="connsiteY2" fmla="*/ 2972016 h 2972016"/>
              <a:gd name="connsiteX3" fmla="*/ 0 w 2089239"/>
              <a:gd name="connsiteY3" fmla="*/ 2972016 h 2972016"/>
              <a:gd name="connsiteX4" fmla="*/ 0 w 2089239"/>
              <a:gd name="connsiteY4" fmla="*/ 0 h 29720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9239" h="2972016">
                <a:moveTo>
                  <a:pt x="0" y="0"/>
                </a:moveTo>
                <a:lnTo>
                  <a:pt x="2089239" y="0"/>
                </a:lnTo>
                <a:lnTo>
                  <a:pt x="2089239" y="2972016"/>
                </a:lnTo>
                <a:lnTo>
                  <a:pt x="0" y="2972016"/>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8100" tIns="38100" rIns="38100" bIns="38100" numCol="1" spcCol="1270" anchor="t" anchorCtr="0">
            <a:noAutofit/>
          </a:bodyPr>
          <a:lstStyle/>
          <a:p>
            <a:pPr marL="0" lvl="0" indent="0" algn="l" defTabSz="666750">
              <a:lnSpc>
                <a:spcPct val="90000"/>
              </a:lnSpc>
              <a:spcBef>
                <a:spcPct val="0"/>
              </a:spcBef>
              <a:spcAft>
                <a:spcPct val="35000"/>
              </a:spcAft>
              <a:buNone/>
            </a:pPr>
            <a:r>
              <a:rPr lang="el-GR" sz="1400" kern="1200" dirty="0">
                <a:latin typeface="Calibri" panose="020F0502020204030204" pitchFamily="34" charset="0"/>
                <a:cs typeface="Calibri" panose="020F0502020204030204" pitchFamily="34" charset="0"/>
              </a:rPr>
              <a:t>Η ελευθερία από τη βία είναι θεμελιώδες ανθρώπινο δικαίωμα και η βία με βάση το φύλο υπονομεύει την αίσθηση της αυτοεκτίμησης</a:t>
            </a:r>
            <a:endParaRPr lang="en-US" sz="1400" kern="1200" dirty="0">
              <a:latin typeface="Calibri" panose="020F0502020204030204" pitchFamily="34" charset="0"/>
              <a:cs typeface="Calibri" panose="020F0502020204030204" pitchFamily="34" charset="0"/>
            </a:endParaRPr>
          </a:p>
        </p:txBody>
      </p:sp>
      <p:sp>
        <p:nvSpPr>
          <p:cNvPr id="11" name="Ελεύθερη σχεδίαση: Σχήμα 10">
            <a:extLst>
              <a:ext uri="{FF2B5EF4-FFF2-40B4-BE49-F238E27FC236}">
                <a16:creationId xmlns:a16="http://schemas.microsoft.com/office/drawing/2014/main" id="{6A64BBEC-C716-DA41-C201-0AE1E8BC3E18}"/>
              </a:ext>
            </a:extLst>
          </p:cNvPr>
          <p:cNvSpPr/>
          <p:nvPr/>
        </p:nvSpPr>
        <p:spPr>
          <a:xfrm>
            <a:off x="1117320" y="1624538"/>
            <a:ext cx="2089239" cy="706221"/>
          </a:xfrm>
          <a:custGeom>
            <a:avLst/>
            <a:gdLst>
              <a:gd name="connsiteX0" fmla="*/ 0 w 2089239"/>
              <a:gd name="connsiteY0" fmla="*/ 0 h 706221"/>
              <a:gd name="connsiteX1" fmla="*/ 2089239 w 2089239"/>
              <a:gd name="connsiteY1" fmla="*/ 0 h 706221"/>
              <a:gd name="connsiteX2" fmla="*/ 2089239 w 2089239"/>
              <a:gd name="connsiteY2" fmla="*/ 706221 h 706221"/>
              <a:gd name="connsiteX3" fmla="*/ 0 w 2089239"/>
              <a:gd name="connsiteY3" fmla="*/ 706221 h 706221"/>
              <a:gd name="connsiteX4" fmla="*/ 0 w 2089239"/>
              <a:gd name="connsiteY4" fmla="*/ 0 h 7062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9239" h="706221">
                <a:moveTo>
                  <a:pt x="0" y="0"/>
                </a:moveTo>
                <a:lnTo>
                  <a:pt x="2089239" y="0"/>
                </a:lnTo>
                <a:lnTo>
                  <a:pt x="2089239" y="706221"/>
                </a:lnTo>
                <a:lnTo>
                  <a:pt x="0" y="70622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8100" tIns="38100" rIns="38100" bIns="38100" numCol="1" spcCol="1270" anchor="b" anchorCtr="0">
            <a:noAutofit/>
          </a:bodyPr>
          <a:lstStyle/>
          <a:p>
            <a:pPr marL="0" lvl="0" indent="0" algn="l" defTabSz="666750">
              <a:lnSpc>
                <a:spcPct val="90000"/>
              </a:lnSpc>
              <a:spcBef>
                <a:spcPct val="0"/>
              </a:spcBef>
              <a:spcAft>
                <a:spcPct val="35000"/>
              </a:spcAft>
              <a:buNone/>
            </a:pPr>
            <a:r>
              <a:rPr lang="el-GR" sz="1400" kern="1200" dirty="0">
                <a:latin typeface="Calibri" panose="020F0502020204030204" pitchFamily="34" charset="0"/>
                <a:cs typeface="Calibri" panose="020F0502020204030204" pitchFamily="34" charset="0"/>
              </a:rPr>
              <a:t>Παραβίαση των ανθρωπίνων δικαιωμάτων</a:t>
            </a:r>
            <a:endParaRPr lang="en-US" sz="1400" kern="1200" dirty="0">
              <a:latin typeface="Calibri" panose="020F0502020204030204" pitchFamily="34" charset="0"/>
              <a:cs typeface="Calibri" panose="020F0502020204030204" pitchFamily="34" charset="0"/>
            </a:endParaRPr>
          </a:p>
        </p:txBody>
      </p:sp>
      <p:sp>
        <p:nvSpPr>
          <p:cNvPr id="12" name="Οβάλ 11">
            <a:extLst>
              <a:ext uri="{FF2B5EF4-FFF2-40B4-BE49-F238E27FC236}">
                <a16:creationId xmlns:a16="http://schemas.microsoft.com/office/drawing/2014/main" id="{9913CD37-5B9F-1F78-97BF-0AFDEC2823EC}"/>
              </a:ext>
            </a:extLst>
          </p:cNvPr>
          <p:cNvSpPr/>
          <p:nvPr/>
        </p:nvSpPr>
        <p:spPr>
          <a:xfrm>
            <a:off x="3215639" y="1620347"/>
            <a:ext cx="706221" cy="706221"/>
          </a:xfrm>
          <a:prstGeom prst="ellipse">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13" name="Χορδή 12">
            <a:extLst>
              <a:ext uri="{FF2B5EF4-FFF2-40B4-BE49-F238E27FC236}">
                <a16:creationId xmlns:a16="http://schemas.microsoft.com/office/drawing/2014/main" id="{17A864AF-D152-B82B-5E0D-58A9945E9787}"/>
              </a:ext>
            </a:extLst>
          </p:cNvPr>
          <p:cNvSpPr/>
          <p:nvPr/>
        </p:nvSpPr>
        <p:spPr>
          <a:xfrm>
            <a:off x="3286261" y="1690969"/>
            <a:ext cx="564977" cy="564977"/>
          </a:xfrm>
          <a:prstGeom prst="chord">
            <a:avLst>
              <a:gd name="adj1" fmla="val 852975"/>
              <a:gd name="adj2" fmla="val 10209944"/>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sz="1400" dirty="0">
              <a:latin typeface="Calibri" panose="020F0502020204030204" pitchFamily="34" charset="0"/>
              <a:cs typeface="Calibri" panose="020F0502020204030204" pitchFamily="34" charset="0"/>
            </a:endParaRPr>
          </a:p>
        </p:txBody>
      </p:sp>
      <p:sp>
        <p:nvSpPr>
          <p:cNvPr id="15" name="Ελεύθερη σχεδίαση: Σχήμα 14">
            <a:extLst>
              <a:ext uri="{FF2B5EF4-FFF2-40B4-BE49-F238E27FC236}">
                <a16:creationId xmlns:a16="http://schemas.microsoft.com/office/drawing/2014/main" id="{CBE3DBFB-1F46-5CA7-00B0-A5D81CE439F7}"/>
              </a:ext>
            </a:extLst>
          </p:cNvPr>
          <p:cNvSpPr/>
          <p:nvPr/>
        </p:nvSpPr>
        <p:spPr>
          <a:xfrm>
            <a:off x="4304594" y="1620347"/>
            <a:ext cx="2089239" cy="706221"/>
          </a:xfrm>
          <a:custGeom>
            <a:avLst/>
            <a:gdLst>
              <a:gd name="connsiteX0" fmla="*/ 0 w 2089239"/>
              <a:gd name="connsiteY0" fmla="*/ 0 h 706221"/>
              <a:gd name="connsiteX1" fmla="*/ 2089239 w 2089239"/>
              <a:gd name="connsiteY1" fmla="*/ 0 h 706221"/>
              <a:gd name="connsiteX2" fmla="*/ 2089239 w 2089239"/>
              <a:gd name="connsiteY2" fmla="*/ 706221 h 706221"/>
              <a:gd name="connsiteX3" fmla="*/ 0 w 2089239"/>
              <a:gd name="connsiteY3" fmla="*/ 706221 h 706221"/>
              <a:gd name="connsiteX4" fmla="*/ 0 w 2089239"/>
              <a:gd name="connsiteY4" fmla="*/ 0 h 7062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9239" h="706221">
                <a:moveTo>
                  <a:pt x="0" y="0"/>
                </a:moveTo>
                <a:lnTo>
                  <a:pt x="2089239" y="0"/>
                </a:lnTo>
                <a:lnTo>
                  <a:pt x="2089239" y="706221"/>
                </a:lnTo>
                <a:lnTo>
                  <a:pt x="0" y="70622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8100" tIns="38100" rIns="38100" bIns="38100" numCol="1" spcCol="1270" anchor="b" anchorCtr="0">
            <a:noAutofit/>
          </a:bodyPr>
          <a:lstStyle/>
          <a:p>
            <a:pPr marL="0" lvl="0" indent="0" algn="l" defTabSz="666750">
              <a:lnSpc>
                <a:spcPct val="90000"/>
              </a:lnSpc>
              <a:spcBef>
                <a:spcPct val="0"/>
              </a:spcBef>
              <a:spcAft>
                <a:spcPct val="35000"/>
              </a:spcAft>
              <a:buNone/>
            </a:pPr>
            <a:endParaRPr lang="en-US" sz="1400" kern="1200">
              <a:latin typeface="Calibri" panose="020F0502020204030204" pitchFamily="34" charset="0"/>
              <a:cs typeface="Calibri" panose="020F0502020204030204" pitchFamily="34" charset="0"/>
            </a:endParaRPr>
          </a:p>
        </p:txBody>
      </p:sp>
      <p:sp>
        <p:nvSpPr>
          <p:cNvPr id="16" name="Οβάλ 15">
            <a:extLst>
              <a:ext uri="{FF2B5EF4-FFF2-40B4-BE49-F238E27FC236}">
                <a16:creationId xmlns:a16="http://schemas.microsoft.com/office/drawing/2014/main" id="{0221B74C-8AFB-5E7A-EB75-567DB6B85BE5}"/>
              </a:ext>
            </a:extLst>
          </p:cNvPr>
          <p:cNvSpPr/>
          <p:nvPr/>
        </p:nvSpPr>
        <p:spPr>
          <a:xfrm>
            <a:off x="6089718" y="1622442"/>
            <a:ext cx="706221" cy="706221"/>
          </a:xfrm>
          <a:prstGeom prst="ellipse">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17" name="Χορδή 16">
            <a:extLst>
              <a:ext uri="{FF2B5EF4-FFF2-40B4-BE49-F238E27FC236}">
                <a16:creationId xmlns:a16="http://schemas.microsoft.com/office/drawing/2014/main" id="{E8575146-DEC6-1F50-1921-ED8E4E401F69}"/>
              </a:ext>
            </a:extLst>
          </p:cNvPr>
          <p:cNvSpPr/>
          <p:nvPr/>
        </p:nvSpPr>
        <p:spPr>
          <a:xfrm rot="5558851">
            <a:off x="6160340" y="1693064"/>
            <a:ext cx="564977" cy="564977"/>
          </a:xfrm>
          <a:prstGeom prst="chord">
            <a:avLst>
              <a:gd name="adj1" fmla="val 15296297"/>
              <a:gd name="adj2" fmla="val 5920539"/>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9" name="Ελεύθερη σχεδίαση: Σχήμα 18">
            <a:extLst>
              <a:ext uri="{FF2B5EF4-FFF2-40B4-BE49-F238E27FC236}">
                <a16:creationId xmlns:a16="http://schemas.microsoft.com/office/drawing/2014/main" id="{6D76DBC3-58C8-3B37-3A6E-816A19592AF2}"/>
              </a:ext>
            </a:extLst>
          </p:cNvPr>
          <p:cNvSpPr/>
          <p:nvPr/>
        </p:nvSpPr>
        <p:spPr>
          <a:xfrm>
            <a:off x="8586063" y="1624538"/>
            <a:ext cx="2089239" cy="706221"/>
          </a:xfrm>
          <a:custGeom>
            <a:avLst/>
            <a:gdLst>
              <a:gd name="connsiteX0" fmla="*/ 0 w 2089239"/>
              <a:gd name="connsiteY0" fmla="*/ 0 h 706221"/>
              <a:gd name="connsiteX1" fmla="*/ 2089239 w 2089239"/>
              <a:gd name="connsiteY1" fmla="*/ 0 h 706221"/>
              <a:gd name="connsiteX2" fmla="*/ 2089239 w 2089239"/>
              <a:gd name="connsiteY2" fmla="*/ 706221 h 706221"/>
              <a:gd name="connsiteX3" fmla="*/ 0 w 2089239"/>
              <a:gd name="connsiteY3" fmla="*/ 706221 h 706221"/>
              <a:gd name="connsiteX4" fmla="*/ 0 w 2089239"/>
              <a:gd name="connsiteY4" fmla="*/ 0 h 7062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9239" h="706221">
                <a:moveTo>
                  <a:pt x="0" y="0"/>
                </a:moveTo>
                <a:lnTo>
                  <a:pt x="2089239" y="0"/>
                </a:lnTo>
                <a:lnTo>
                  <a:pt x="2089239" y="706221"/>
                </a:lnTo>
                <a:lnTo>
                  <a:pt x="0" y="70622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8100" tIns="38100" rIns="38100" bIns="38100" numCol="1" spcCol="1270" anchor="b" anchorCtr="0">
            <a:noAutofit/>
          </a:bodyPr>
          <a:lstStyle/>
          <a:p>
            <a:pPr marL="0" lvl="0" indent="0" algn="l" defTabSz="666750">
              <a:lnSpc>
                <a:spcPct val="90000"/>
              </a:lnSpc>
              <a:spcBef>
                <a:spcPct val="0"/>
              </a:spcBef>
              <a:spcAft>
                <a:spcPct val="35000"/>
              </a:spcAft>
              <a:buNone/>
            </a:pPr>
            <a:endParaRPr lang="en-US" sz="1400" kern="1200">
              <a:latin typeface="Calibri" panose="020F0502020204030204" pitchFamily="34" charset="0"/>
              <a:cs typeface="Calibri" panose="020F0502020204030204" pitchFamily="34" charset="0"/>
            </a:endParaRPr>
          </a:p>
        </p:txBody>
      </p:sp>
      <p:sp>
        <p:nvSpPr>
          <p:cNvPr id="20" name="Ελεύθερη σχεδίαση: Σχήμα 19">
            <a:extLst>
              <a:ext uri="{FF2B5EF4-FFF2-40B4-BE49-F238E27FC236}">
                <a16:creationId xmlns:a16="http://schemas.microsoft.com/office/drawing/2014/main" id="{0453E1FB-3285-9B31-63A0-EF871944D680}"/>
              </a:ext>
            </a:extLst>
          </p:cNvPr>
          <p:cNvSpPr/>
          <p:nvPr/>
        </p:nvSpPr>
        <p:spPr>
          <a:xfrm>
            <a:off x="4024204" y="2559359"/>
            <a:ext cx="2089239" cy="2972016"/>
          </a:xfrm>
          <a:custGeom>
            <a:avLst/>
            <a:gdLst>
              <a:gd name="connsiteX0" fmla="*/ 0 w 2089239"/>
              <a:gd name="connsiteY0" fmla="*/ 0 h 2972016"/>
              <a:gd name="connsiteX1" fmla="*/ 2089239 w 2089239"/>
              <a:gd name="connsiteY1" fmla="*/ 0 h 2972016"/>
              <a:gd name="connsiteX2" fmla="*/ 2089239 w 2089239"/>
              <a:gd name="connsiteY2" fmla="*/ 2972016 h 2972016"/>
              <a:gd name="connsiteX3" fmla="*/ 0 w 2089239"/>
              <a:gd name="connsiteY3" fmla="*/ 2972016 h 2972016"/>
              <a:gd name="connsiteX4" fmla="*/ 0 w 2089239"/>
              <a:gd name="connsiteY4" fmla="*/ 0 h 29720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9239" h="2972016">
                <a:moveTo>
                  <a:pt x="0" y="0"/>
                </a:moveTo>
                <a:lnTo>
                  <a:pt x="2089239" y="0"/>
                </a:lnTo>
                <a:lnTo>
                  <a:pt x="2089239" y="2972016"/>
                </a:lnTo>
                <a:lnTo>
                  <a:pt x="0" y="2972016"/>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8100" tIns="38100" rIns="38100" bIns="38100" numCol="1" spcCol="1270" anchor="t" anchorCtr="0">
            <a:noAutofit/>
          </a:bodyPr>
          <a:lstStyle/>
          <a:p>
            <a:pPr marL="0" lvl="0" indent="0" algn="l" defTabSz="666750">
              <a:lnSpc>
                <a:spcPct val="90000"/>
              </a:lnSpc>
              <a:spcBef>
                <a:spcPct val="0"/>
              </a:spcBef>
              <a:spcAft>
                <a:spcPct val="35000"/>
              </a:spcAft>
              <a:buNone/>
            </a:pPr>
            <a:r>
              <a:rPr lang="el-GR" sz="1400" dirty="0">
                <a:latin typeface="Calibri" panose="020F0502020204030204" pitchFamily="34" charset="0"/>
                <a:cs typeface="Calibri" panose="020F0502020204030204" pitchFamily="34" charset="0"/>
              </a:rPr>
              <a:t>Επηρεάζεται η σωματική και ψυχολογική ακεραιότητα του ατόμου όταν το άτομο αυτό δεν ζει σε ένα ασφαλές περιβάλλον</a:t>
            </a:r>
            <a:endParaRPr lang="en-US" sz="1400" kern="1200" dirty="0">
              <a:latin typeface="Calibri" panose="020F0502020204030204" pitchFamily="34" charset="0"/>
              <a:cs typeface="Calibri" panose="020F0502020204030204" pitchFamily="34" charset="0"/>
            </a:endParaRPr>
          </a:p>
        </p:txBody>
      </p:sp>
      <p:sp>
        <p:nvSpPr>
          <p:cNvPr id="22" name="TextBox 21">
            <a:extLst>
              <a:ext uri="{FF2B5EF4-FFF2-40B4-BE49-F238E27FC236}">
                <a16:creationId xmlns:a16="http://schemas.microsoft.com/office/drawing/2014/main" id="{FFB6B6D9-6B2A-99B1-C4F0-C02B4101B394}"/>
              </a:ext>
            </a:extLst>
          </p:cNvPr>
          <p:cNvSpPr txBox="1"/>
          <p:nvPr/>
        </p:nvSpPr>
        <p:spPr>
          <a:xfrm>
            <a:off x="3984554" y="1727643"/>
            <a:ext cx="2704338" cy="543162"/>
          </a:xfrm>
          <a:prstGeom prst="rect">
            <a:avLst/>
          </a:prstGeom>
          <a:noFill/>
        </p:spPr>
        <p:txBody>
          <a:bodyPr wrap="square">
            <a:spAutoFit/>
          </a:bodyPr>
          <a:lstStyle/>
          <a:p>
            <a:pPr marL="0" marR="0">
              <a:lnSpc>
                <a:spcPct val="107000"/>
              </a:lnSpc>
              <a:spcBef>
                <a:spcPts val="0"/>
              </a:spcBef>
              <a:spcAft>
                <a:spcPts val="800"/>
              </a:spcAft>
            </a:pPr>
            <a:r>
              <a:rPr lang="el-GR" sz="1400" dirty="0">
                <a:latin typeface="Calibri" panose="020F0502020204030204" pitchFamily="34" charset="0"/>
                <a:ea typeface="Calibri" panose="020F0502020204030204" pitchFamily="34" charset="0"/>
                <a:cs typeface="Calibri" panose="020F0502020204030204" pitchFamily="34" charset="0"/>
              </a:rPr>
              <a:t>Σ</a:t>
            </a:r>
            <a:r>
              <a:rPr lang="el-GR" sz="1400" dirty="0">
                <a:effectLst/>
                <a:latin typeface="Calibri" panose="020F0502020204030204" pitchFamily="34" charset="0"/>
                <a:ea typeface="Calibri" panose="020F0502020204030204" pitchFamily="34" charset="0"/>
                <a:cs typeface="Calibri" panose="020F0502020204030204" pitchFamily="34" charset="0"/>
              </a:rPr>
              <a:t>ωματική και ψυχολογική ακεραιότητα ενός ατόμου</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23" name="Ελεύθερη σχεδίαση: Σχήμα 22">
            <a:extLst>
              <a:ext uri="{FF2B5EF4-FFF2-40B4-BE49-F238E27FC236}">
                <a16:creationId xmlns:a16="http://schemas.microsoft.com/office/drawing/2014/main" id="{51831A53-5727-1F3D-644A-9D821E3EB3FA}"/>
              </a:ext>
            </a:extLst>
          </p:cNvPr>
          <p:cNvSpPr/>
          <p:nvPr/>
        </p:nvSpPr>
        <p:spPr>
          <a:xfrm>
            <a:off x="6900507" y="2522685"/>
            <a:ext cx="2089239" cy="2972016"/>
          </a:xfrm>
          <a:custGeom>
            <a:avLst/>
            <a:gdLst>
              <a:gd name="connsiteX0" fmla="*/ 0 w 2089239"/>
              <a:gd name="connsiteY0" fmla="*/ 0 h 2972016"/>
              <a:gd name="connsiteX1" fmla="*/ 2089239 w 2089239"/>
              <a:gd name="connsiteY1" fmla="*/ 0 h 2972016"/>
              <a:gd name="connsiteX2" fmla="*/ 2089239 w 2089239"/>
              <a:gd name="connsiteY2" fmla="*/ 2972016 h 2972016"/>
              <a:gd name="connsiteX3" fmla="*/ 0 w 2089239"/>
              <a:gd name="connsiteY3" fmla="*/ 2972016 h 2972016"/>
              <a:gd name="connsiteX4" fmla="*/ 0 w 2089239"/>
              <a:gd name="connsiteY4" fmla="*/ 0 h 29720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9239" h="2972016">
                <a:moveTo>
                  <a:pt x="0" y="0"/>
                </a:moveTo>
                <a:lnTo>
                  <a:pt x="2089239" y="0"/>
                </a:lnTo>
                <a:lnTo>
                  <a:pt x="2089239" y="2972016"/>
                </a:lnTo>
                <a:lnTo>
                  <a:pt x="0" y="2972016"/>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8100" tIns="38100" rIns="38100" bIns="38100" numCol="1" spcCol="1270" anchor="t" anchorCtr="0">
            <a:noAutofit/>
          </a:bodyPr>
          <a:lstStyle/>
          <a:p>
            <a:pPr marL="0" lvl="0" indent="0" algn="l" defTabSz="666750">
              <a:lnSpc>
                <a:spcPct val="90000"/>
              </a:lnSpc>
              <a:spcBef>
                <a:spcPct val="0"/>
              </a:spcBef>
              <a:spcAft>
                <a:spcPct val="35000"/>
              </a:spcAft>
              <a:buNone/>
            </a:pPr>
            <a:r>
              <a:rPr lang="el-GR" sz="1400" dirty="0">
                <a:latin typeface="Calibri" panose="020F0502020204030204" pitchFamily="34" charset="0"/>
                <a:cs typeface="Calibri" panose="020F0502020204030204" pitchFamily="34" charset="0"/>
              </a:rPr>
              <a:t>Συμβάλλει στην καλλιέργεια μιας </a:t>
            </a:r>
            <a:r>
              <a:rPr lang="el-GR" sz="1400" dirty="0" err="1">
                <a:latin typeface="Calibri" panose="020F0502020204030204" pitchFamily="34" charset="0"/>
                <a:cs typeface="Calibri" panose="020F0502020204030204" pitchFamily="34" charset="0"/>
              </a:rPr>
              <a:t>ετεροκανονικής</a:t>
            </a:r>
            <a:r>
              <a:rPr lang="el-GR" sz="1400" dirty="0">
                <a:latin typeface="Calibri" panose="020F0502020204030204" pitchFamily="34" charset="0"/>
                <a:cs typeface="Calibri" panose="020F0502020204030204" pitchFamily="34" charset="0"/>
              </a:rPr>
              <a:t> κοινωνίας και διαιωνίζει τη δύναμη των ανδρών</a:t>
            </a:r>
            <a:endParaRPr lang="en-US" sz="1400" kern="1200" dirty="0">
              <a:latin typeface="Calibri" panose="020F0502020204030204" pitchFamily="34" charset="0"/>
              <a:cs typeface="Calibri" panose="020F0502020204030204" pitchFamily="34" charset="0"/>
            </a:endParaRPr>
          </a:p>
        </p:txBody>
      </p:sp>
      <p:sp>
        <p:nvSpPr>
          <p:cNvPr id="24" name="TextBox 23">
            <a:extLst>
              <a:ext uri="{FF2B5EF4-FFF2-40B4-BE49-F238E27FC236}">
                <a16:creationId xmlns:a16="http://schemas.microsoft.com/office/drawing/2014/main" id="{24BFE8BA-9BDE-94BD-D270-5695CEE19056}"/>
              </a:ext>
            </a:extLst>
          </p:cNvPr>
          <p:cNvSpPr txBox="1"/>
          <p:nvPr/>
        </p:nvSpPr>
        <p:spPr>
          <a:xfrm>
            <a:off x="6860857" y="1690969"/>
            <a:ext cx="2231900" cy="543162"/>
          </a:xfrm>
          <a:prstGeom prst="rect">
            <a:avLst/>
          </a:prstGeom>
          <a:noFill/>
        </p:spPr>
        <p:txBody>
          <a:bodyPr wrap="square">
            <a:spAutoFit/>
          </a:bodyPr>
          <a:lstStyle/>
          <a:p>
            <a:pPr marL="0" marR="0">
              <a:lnSpc>
                <a:spcPct val="107000"/>
              </a:lnSpc>
              <a:spcBef>
                <a:spcPts val="0"/>
              </a:spcBef>
              <a:spcAft>
                <a:spcPts val="800"/>
              </a:spcAft>
            </a:pPr>
            <a:r>
              <a:rPr lang="el-GR" sz="1400" dirty="0">
                <a:latin typeface="Calibri" panose="020F0502020204030204" pitchFamily="34" charset="0"/>
                <a:ea typeface="Calibri" panose="020F0502020204030204" pitchFamily="34" charset="0"/>
                <a:cs typeface="Calibri" panose="020F0502020204030204" pitchFamily="34" charset="0"/>
              </a:rPr>
              <a:t>Εμπόδιο στην ισότητα των φύλων</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25" name="Οβάλ 24">
            <a:extLst>
              <a:ext uri="{FF2B5EF4-FFF2-40B4-BE49-F238E27FC236}">
                <a16:creationId xmlns:a16="http://schemas.microsoft.com/office/drawing/2014/main" id="{1B53309A-35BC-C211-76FD-EE1AC75E4C5D}"/>
              </a:ext>
            </a:extLst>
          </p:cNvPr>
          <p:cNvSpPr/>
          <p:nvPr/>
        </p:nvSpPr>
        <p:spPr>
          <a:xfrm>
            <a:off x="8971637" y="1452544"/>
            <a:ext cx="706221" cy="706221"/>
          </a:xfrm>
          <a:prstGeom prst="ellipse">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26" name="Χορδή 25">
            <a:extLst>
              <a:ext uri="{FF2B5EF4-FFF2-40B4-BE49-F238E27FC236}">
                <a16:creationId xmlns:a16="http://schemas.microsoft.com/office/drawing/2014/main" id="{3D121870-6A6F-27D6-2B7B-9A15792ECD46}"/>
              </a:ext>
            </a:extLst>
          </p:cNvPr>
          <p:cNvSpPr/>
          <p:nvPr/>
        </p:nvSpPr>
        <p:spPr>
          <a:xfrm rot="5558851">
            <a:off x="9042259" y="1523166"/>
            <a:ext cx="564977" cy="564977"/>
          </a:xfrm>
          <a:prstGeom prst="chord">
            <a:avLst>
              <a:gd name="adj1" fmla="val 15296297"/>
              <a:gd name="adj2" fmla="val 13790265"/>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27" name="Ελεύθερη σχεδίαση: Σχήμα 26">
            <a:extLst>
              <a:ext uri="{FF2B5EF4-FFF2-40B4-BE49-F238E27FC236}">
                <a16:creationId xmlns:a16="http://schemas.microsoft.com/office/drawing/2014/main" id="{C3BF01BC-7355-DCA1-8740-5CE1398A0AFB}"/>
              </a:ext>
            </a:extLst>
          </p:cNvPr>
          <p:cNvSpPr/>
          <p:nvPr/>
        </p:nvSpPr>
        <p:spPr>
          <a:xfrm>
            <a:off x="9785338" y="2216004"/>
            <a:ext cx="2089239" cy="2972016"/>
          </a:xfrm>
          <a:custGeom>
            <a:avLst/>
            <a:gdLst>
              <a:gd name="connsiteX0" fmla="*/ 0 w 2089239"/>
              <a:gd name="connsiteY0" fmla="*/ 0 h 2972016"/>
              <a:gd name="connsiteX1" fmla="*/ 2089239 w 2089239"/>
              <a:gd name="connsiteY1" fmla="*/ 0 h 2972016"/>
              <a:gd name="connsiteX2" fmla="*/ 2089239 w 2089239"/>
              <a:gd name="connsiteY2" fmla="*/ 2972016 h 2972016"/>
              <a:gd name="connsiteX3" fmla="*/ 0 w 2089239"/>
              <a:gd name="connsiteY3" fmla="*/ 2972016 h 2972016"/>
              <a:gd name="connsiteX4" fmla="*/ 0 w 2089239"/>
              <a:gd name="connsiteY4" fmla="*/ 0 h 29720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9239" h="2972016">
                <a:moveTo>
                  <a:pt x="0" y="0"/>
                </a:moveTo>
                <a:lnTo>
                  <a:pt x="2089239" y="0"/>
                </a:lnTo>
                <a:lnTo>
                  <a:pt x="2089239" y="2972016"/>
                </a:lnTo>
                <a:lnTo>
                  <a:pt x="0" y="2972016"/>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8100" tIns="38100" rIns="38100" bIns="38100" numCol="1" spcCol="1270" anchor="t" anchorCtr="0">
            <a:noAutofit/>
          </a:bodyPr>
          <a:lstStyle/>
          <a:p>
            <a:pPr marL="0" lvl="0" indent="0" algn="l" defTabSz="666750">
              <a:lnSpc>
                <a:spcPct val="90000"/>
              </a:lnSpc>
              <a:spcBef>
                <a:spcPct val="0"/>
              </a:spcBef>
              <a:spcAft>
                <a:spcPct val="35000"/>
              </a:spcAft>
              <a:buNone/>
            </a:pPr>
            <a:r>
              <a:rPr lang="el-GR" sz="1400" kern="1200" dirty="0">
                <a:latin typeface="Calibri" panose="020F0502020204030204" pitchFamily="34" charset="0"/>
                <a:cs typeface="Calibri" panose="020F0502020204030204" pitchFamily="34" charset="0"/>
              </a:rPr>
              <a:t>Επηρεάζεται αρνητική η παραγωγικότητά τους</a:t>
            </a:r>
            <a:endParaRPr lang="en-US" sz="1400" kern="1200" dirty="0">
              <a:latin typeface="Calibri" panose="020F0502020204030204" pitchFamily="34" charset="0"/>
              <a:cs typeface="Calibri" panose="020F0502020204030204" pitchFamily="34" charset="0"/>
            </a:endParaRPr>
          </a:p>
        </p:txBody>
      </p:sp>
      <p:sp>
        <p:nvSpPr>
          <p:cNvPr id="28" name="Ελεύθερη σχεδίαση: Σχήμα 27">
            <a:extLst>
              <a:ext uri="{FF2B5EF4-FFF2-40B4-BE49-F238E27FC236}">
                <a16:creationId xmlns:a16="http://schemas.microsoft.com/office/drawing/2014/main" id="{1414A289-A912-D7A3-8A8F-DEEC578FE618}"/>
              </a:ext>
            </a:extLst>
          </p:cNvPr>
          <p:cNvSpPr/>
          <p:nvPr/>
        </p:nvSpPr>
        <p:spPr>
          <a:xfrm>
            <a:off x="9785338" y="1326625"/>
            <a:ext cx="2089239" cy="706221"/>
          </a:xfrm>
          <a:custGeom>
            <a:avLst/>
            <a:gdLst>
              <a:gd name="connsiteX0" fmla="*/ 0 w 2089239"/>
              <a:gd name="connsiteY0" fmla="*/ 0 h 706221"/>
              <a:gd name="connsiteX1" fmla="*/ 2089239 w 2089239"/>
              <a:gd name="connsiteY1" fmla="*/ 0 h 706221"/>
              <a:gd name="connsiteX2" fmla="*/ 2089239 w 2089239"/>
              <a:gd name="connsiteY2" fmla="*/ 706221 h 706221"/>
              <a:gd name="connsiteX3" fmla="*/ 0 w 2089239"/>
              <a:gd name="connsiteY3" fmla="*/ 706221 h 706221"/>
              <a:gd name="connsiteX4" fmla="*/ 0 w 2089239"/>
              <a:gd name="connsiteY4" fmla="*/ 0 h 7062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9239" h="706221">
                <a:moveTo>
                  <a:pt x="0" y="0"/>
                </a:moveTo>
                <a:lnTo>
                  <a:pt x="2089239" y="0"/>
                </a:lnTo>
                <a:lnTo>
                  <a:pt x="2089239" y="706221"/>
                </a:lnTo>
                <a:lnTo>
                  <a:pt x="0" y="70622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8100" tIns="38100" rIns="38100" bIns="38100" numCol="1" spcCol="1270" anchor="b" anchorCtr="0">
            <a:noAutofit/>
          </a:bodyPr>
          <a:lstStyle/>
          <a:p>
            <a:pPr marL="0" lvl="0" indent="0" algn="l" defTabSz="666750">
              <a:lnSpc>
                <a:spcPct val="90000"/>
              </a:lnSpc>
              <a:spcBef>
                <a:spcPct val="0"/>
              </a:spcBef>
              <a:spcAft>
                <a:spcPct val="35000"/>
              </a:spcAft>
              <a:buNone/>
            </a:pPr>
            <a:r>
              <a:rPr lang="el-GR" sz="1400" dirty="0">
                <a:latin typeface="Calibri" panose="020F0502020204030204" pitchFamily="34" charset="0"/>
                <a:cs typeface="Calibri" panose="020F0502020204030204" pitchFamily="34" charset="0"/>
              </a:rPr>
              <a:t>Βαρύ οικονομικό κόστος</a:t>
            </a:r>
            <a:endParaRPr lang="en-US" sz="1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69015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4DBC9B9-B66C-F469-DD5A-3D33C2D78B42}"/>
              </a:ext>
            </a:extLst>
          </p:cNvPr>
          <p:cNvSpPr>
            <a:spLocks noGrp="1"/>
          </p:cNvSpPr>
          <p:nvPr>
            <p:ph type="title"/>
          </p:nvPr>
        </p:nvSpPr>
        <p:spPr/>
        <p:txBody>
          <a:bodyPr/>
          <a:lstStyle/>
          <a:p>
            <a:r>
              <a:rPr lang="el-GR" dirty="0">
                <a:solidFill>
                  <a:schemeClr val="tx1"/>
                </a:solidFill>
              </a:rPr>
              <a:t>Ποσοτικά στοιχεία </a:t>
            </a:r>
            <a:r>
              <a:rPr lang="el-GR" dirty="0" err="1">
                <a:solidFill>
                  <a:schemeClr val="tx1"/>
                </a:solidFill>
              </a:rPr>
              <a:t>έμφυλης</a:t>
            </a:r>
            <a:r>
              <a:rPr lang="el-GR" dirty="0">
                <a:solidFill>
                  <a:schemeClr val="tx1"/>
                </a:solidFill>
              </a:rPr>
              <a:t> βίας και </a:t>
            </a:r>
            <a:r>
              <a:rPr lang="el-GR" dirty="0" err="1">
                <a:solidFill>
                  <a:schemeClr val="tx1"/>
                </a:solidFill>
              </a:rPr>
              <a:t>έμφυλης</a:t>
            </a:r>
            <a:r>
              <a:rPr lang="el-GR" dirty="0">
                <a:solidFill>
                  <a:schemeClr val="tx1"/>
                </a:solidFill>
              </a:rPr>
              <a:t> βίας στο διαδίκτυο</a:t>
            </a:r>
            <a:endParaRPr lang="en-US" dirty="0">
              <a:solidFill>
                <a:schemeClr val="tx1"/>
              </a:solidFill>
            </a:endParaRPr>
          </a:p>
        </p:txBody>
      </p:sp>
      <p:sp>
        <p:nvSpPr>
          <p:cNvPr id="5" name="Θέση περιεχομένου 2">
            <a:extLst>
              <a:ext uri="{FF2B5EF4-FFF2-40B4-BE49-F238E27FC236}">
                <a16:creationId xmlns:a16="http://schemas.microsoft.com/office/drawing/2014/main" id="{AE93A2CE-1760-6834-C838-30283800DDFA}"/>
              </a:ext>
            </a:extLst>
          </p:cNvPr>
          <p:cNvSpPr>
            <a:spLocks noGrp="1"/>
          </p:cNvSpPr>
          <p:nvPr>
            <p:ph idx="1"/>
          </p:nvPr>
        </p:nvSpPr>
        <p:spPr>
          <a:xfrm>
            <a:off x="444024" y="1705008"/>
            <a:ext cx="11029615" cy="3678303"/>
          </a:xfrm>
        </p:spPr>
        <p:txBody>
          <a:bodyPr>
            <a:normAutofit/>
          </a:bodyPr>
          <a:lstStyle/>
          <a:p>
            <a:pPr marL="0" indent="0" algn="just">
              <a:lnSpc>
                <a:spcPct val="90000"/>
              </a:lnSpc>
              <a:buNone/>
            </a:pPr>
            <a:r>
              <a:rPr lang="el-GR" sz="1700" dirty="0">
                <a:latin typeface="Calibri" panose="020F0502020204030204" pitchFamily="34" charset="0"/>
                <a:cs typeface="Calibri" panose="020F0502020204030204" pitchFamily="34" charset="0"/>
              </a:rPr>
              <a:t>Έρευνες δείχνουν ότι:</a:t>
            </a:r>
          </a:p>
          <a:p>
            <a:pPr algn="just">
              <a:lnSpc>
                <a:spcPct val="90000"/>
              </a:lnSpc>
            </a:pPr>
            <a:r>
              <a:rPr lang="el-GR" sz="1700" dirty="0">
                <a:latin typeface="Calibri" panose="020F0502020204030204" pitchFamily="34" charset="0"/>
                <a:cs typeface="Calibri" panose="020F0502020204030204" pitchFamily="34" charset="0"/>
              </a:rPr>
              <a:t>Το 90 % των θυμάτων μη συναινετικής πορνογραφίας είναι γυναίκες και ο αριθμός των περιπτώσεων όλο και αυξάνεται.</a:t>
            </a:r>
          </a:p>
          <a:p>
            <a:pPr algn="just">
              <a:lnSpc>
                <a:spcPct val="90000"/>
              </a:lnSpc>
            </a:pPr>
            <a:r>
              <a:rPr lang="el-GR" sz="1700" dirty="0">
                <a:latin typeface="Calibri" panose="020F0502020204030204" pitchFamily="34" charset="0"/>
                <a:cs typeface="Calibri" panose="020F0502020204030204" pitchFamily="34" charset="0"/>
              </a:rPr>
              <a:t>1 στις 3 γυναίκες έχουν βιώσει μια μορφή βίας κατά τη διάρκεια της ζωής </a:t>
            </a:r>
          </a:p>
          <a:p>
            <a:pPr algn="just">
              <a:lnSpc>
                <a:spcPct val="90000"/>
              </a:lnSpc>
            </a:pPr>
            <a:r>
              <a:rPr lang="el-GR" sz="1700" dirty="0">
                <a:latin typeface="Calibri" panose="020F0502020204030204" pitchFamily="34" charset="0"/>
                <a:cs typeface="Calibri" panose="020F0502020204030204" pitchFamily="34" charset="0"/>
              </a:rPr>
              <a:t>1στις 10 γυναίκες έχει ήδη βιώσει μια μορφή βίας στον κυβερνοχώρο από την ηλικία των 15 ετών</a:t>
            </a:r>
          </a:p>
          <a:p>
            <a:pPr algn="just">
              <a:lnSpc>
                <a:spcPct val="90000"/>
              </a:lnSpc>
            </a:pPr>
            <a:r>
              <a:rPr lang="el-GR" sz="1700" dirty="0">
                <a:latin typeface="Calibri" panose="020F0502020204030204" pitchFamily="34" charset="0"/>
                <a:cs typeface="Calibri" panose="020F0502020204030204" pitchFamily="34" charset="0"/>
              </a:rPr>
              <a:t>1 στις 3 γυναίκες έχει υποστεί σωματική ή/και σεξουαλική βία από την ηλικία των 15 ετών.</a:t>
            </a:r>
          </a:p>
          <a:p>
            <a:pPr algn="just">
              <a:lnSpc>
                <a:spcPct val="90000"/>
              </a:lnSpc>
            </a:pPr>
            <a:r>
              <a:rPr lang="el-GR" sz="1700" dirty="0">
                <a:latin typeface="Calibri" panose="020F0502020204030204" pitchFamily="34" charset="0"/>
                <a:cs typeface="Calibri" panose="020F0502020204030204" pitchFamily="34" charset="0"/>
              </a:rPr>
              <a:t>Από όλες τις γυναίκες που έχουν κάποιο (τωρινό ή προηγούμενο) σύντροφο, το 22% έχει υποστεί σωματική ή/και σεξουαλική βία από τον σύντροφο τους από την ηλικία των 15 ετών</a:t>
            </a:r>
          </a:p>
          <a:p>
            <a:pPr algn="just">
              <a:lnSpc>
                <a:spcPct val="90000"/>
              </a:lnSpc>
            </a:pPr>
            <a:r>
              <a:rPr lang="el-GR" sz="1700" dirty="0">
                <a:latin typeface="Calibri" panose="020F0502020204030204" pitchFamily="34" charset="0"/>
                <a:cs typeface="Calibri" panose="020F0502020204030204" pitchFamily="34" charset="0"/>
              </a:rPr>
              <a:t>Το 11% των γυναικών έχουν λάβει ανεπιθύμητα, προσβλητικά σεξουαλικά μηνύματα ηλεκτρονικού ταχυδρομείου ή μηνύματα SMS ή ακατάλληλες, προσβλητικές προτάσεις σε </a:t>
            </a:r>
            <a:r>
              <a:rPr lang="el-GR" sz="1700" dirty="0" err="1">
                <a:latin typeface="Calibri" panose="020F0502020204030204" pitchFamily="34" charset="0"/>
                <a:cs typeface="Calibri" panose="020F0502020204030204" pitchFamily="34" charset="0"/>
              </a:rPr>
              <a:t>ιστότοπους</a:t>
            </a:r>
            <a:r>
              <a:rPr lang="el-GR" sz="1700" dirty="0">
                <a:latin typeface="Calibri" panose="020F0502020204030204" pitchFamily="34" charset="0"/>
                <a:cs typeface="Calibri" panose="020F0502020204030204" pitchFamily="34" charset="0"/>
              </a:rPr>
              <a:t> κοινωνικής δικτύωσης</a:t>
            </a:r>
          </a:p>
        </p:txBody>
      </p:sp>
    </p:spTree>
    <p:extLst>
      <p:ext uri="{BB962C8B-B14F-4D97-AF65-F5344CB8AC3E}">
        <p14:creationId xmlns:p14="http://schemas.microsoft.com/office/powerpoint/2010/main" val="565370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4DBC9B9-B66C-F469-DD5A-3D33C2D78B42}"/>
              </a:ext>
            </a:extLst>
          </p:cNvPr>
          <p:cNvSpPr>
            <a:spLocks noGrp="1"/>
          </p:cNvSpPr>
          <p:nvPr>
            <p:ph type="title"/>
          </p:nvPr>
        </p:nvSpPr>
        <p:spPr/>
        <p:txBody>
          <a:bodyPr/>
          <a:lstStyle/>
          <a:p>
            <a:r>
              <a:rPr lang="el-GR" dirty="0">
                <a:solidFill>
                  <a:schemeClr val="tx1"/>
                </a:solidFill>
              </a:rPr>
              <a:t>Τα δικαιώματα του παιδιού στον ψηφιακό κόσμο</a:t>
            </a:r>
            <a:endParaRPr lang="en-US" dirty="0">
              <a:solidFill>
                <a:schemeClr val="tx1"/>
              </a:solidFill>
            </a:endParaRPr>
          </a:p>
        </p:txBody>
      </p:sp>
      <p:sp>
        <p:nvSpPr>
          <p:cNvPr id="5" name="Θέση περιεχομένου 2">
            <a:extLst>
              <a:ext uri="{FF2B5EF4-FFF2-40B4-BE49-F238E27FC236}">
                <a16:creationId xmlns:a16="http://schemas.microsoft.com/office/drawing/2014/main" id="{AE93A2CE-1760-6834-C838-30283800DDFA}"/>
              </a:ext>
            </a:extLst>
          </p:cNvPr>
          <p:cNvSpPr>
            <a:spLocks noGrp="1"/>
          </p:cNvSpPr>
          <p:nvPr>
            <p:ph idx="1"/>
          </p:nvPr>
        </p:nvSpPr>
        <p:spPr>
          <a:xfrm>
            <a:off x="444024" y="1705008"/>
            <a:ext cx="11029615" cy="3678303"/>
          </a:xfrm>
        </p:spPr>
        <p:txBody>
          <a:bodyPr>
            <a:normAutofit/>
          </a:bodyPr>
          <a:lstStyle/>
          <a:p>
            <a:pPr marL="0" marR="0" algn="just">
              <a:lnSpc>
                <a:spcPct val="107000"/>
              </a:lnSpc>
              <a:spcBef>
                <a:spcPts val="0"/>
              </a:spcBef>
              <a:spcAft>
                <a:spcPts val="800"/>
              </a:spcAft>
            </a:pPr>
            <a:r>
              <a:rPr lang="el-GR" sz="1700" dirty="0">
                <a:latin typeface="Calibri" panose="020F0502020204030204" pitchFamily="34" charset="0"/>
                <a:cs typeface="Calibri" panose="020F0502020204030204" pitchFamily="34" charset="0"/>
              </a:rPr>
              <a:t>Λαμβάνοντας υπόψη τις διεθνείς συμβάσεις για τα ανθρώπινα δικαιώματα, όπως τη Σύμβαση των Ηνωμένων Εθνών για τα Δικαιώματα του Παιδιού και την Ευρωπαϊκή Σύμβαση για τα Ανθρώπινα Δικαιώματα, τα δικαιώματα του παιδιού στο ψηφιακό περιβάλλον μπορούν να εστιάσουν στους εξής τομείς δικαιωμάτων</a:t>
            </a:r>
            <a:endParaRPr lang="en-US" sz="1700" dirty="0">
              <a:latin typeface="Calibri" panose="020F0502020204030204" pitchFamily="34" charset="0"/>
              <a:cs typeface="Calibri" panose="020F0502020204030204" pitchFamily="34" charset="0"/>
            </a:endParaRPr>
          </a:p>
          <a:p>
            <a:pPr marL="342900" marR="0" lvl="0" indent="-342900" algn="just">
              <a:lnSpc>
                <a:spcPct val="107000"/>
              </a:lnSpc>
              <a:spcBef>
                <a:spcPts val="0"/>
              </a:spcBef>
              <a:spcAft>
                <a:spcPts val="0"/>
              </a:spcAft>
              <a:buFont typeface="+mj-lt"/>
              <a:buAutoNum type="arabicPeriod"/>
            </a:pPr>
            <a:r>
              <a:rPr lang="el-GR" sz="1800" dirty="0">
                <a:effectLst/>
                <a:latin typeface="Calibri" panose="020F0502020204030204" pitchFamily="34" charset="0"/>
                <a:ea typeface="Calibri" panose="020F0502020204030204" pitchFamily="34" charset="0"/>
                <a:cs typeface="Times New Roman" panose="02020603050405020304" pitchFamily="18" charset="0"/>
              </a:rPr>
              <a:t>Πρόσβαση</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mj-lt"/>
              <a:buAutoNum type="arabicPeriod"/>
            </a:pPr>
            <a:r>
              <a:rPr lang="el-GR" sz="1800" dirty="0">
                <a:effectLst/>
                <a:latin typeface="Calibri" panose="020F0502020204030204" pitchFamily="34" charset="0"/>
                <a:ea typeface="Calibri" panose="020F0502020204030204" pitchFamily="34" charset="0"/>
                <a:cs typeface="Times New Roman" panose="02020603050405020304" pitchFamily="18" charset="0"/>
              </a:rPr>
              <a:t>Ελευθερία Έκφρασης και Πληροφόρησης</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mj-lt"/>
              <a:buAutoNum type="arabicPeriod"/>
            </a:pPr>
            <a:r>
              <a:rPr lang="el-GR" sz="1800" dirty="0">
                <a:effectLst/>
                <a:latin typeface="Calibri" panose="020F0502020204030204" pitchFamily="34" charset="0"/>
                <a:ea typeface="Calibri" panose="020F0502020204030204" pitchFamily="34" charset="0"/>
                <a:cs typeface="Times New Roman" panose="02020603050405020304" pitchFamily="18" charset="0"/>
              </a:rPr>
              <a:t>Συνέρχεσθε και συνεταιρίζεσθε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mj-lt"/>
              <a:buAutoNum type="arabicPeriod"/>
            </a:pPr>
            <a:r>
              <a:rPr lang="el-GR" sz="1800" dirty="0">
                <a:effectLst/>
                <a:latin typeface="Calibri" panose="020F0502020204030204" pitchFamily="34" charset="0"/>
                <a:ea typeface="Calibri" panose="020F0502020204030204" pitchFamily="34" charset="0"/>
                <a:cs typeface="Times New Roman" panose="02020603050405020304" pitchFamily="18" charset="0"/>
              </a:rPr>
              <a:t>Συμμετοχή και Παιχνίδι</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mj-lt"/>
              <a:buAutoNum type="arabicPeriod"/>
            </a:pPr>
            <a:r>
              <a:rPr lang="el-GR" sz="1800" dirty="0">
                <a:effectLst/>
                <a:latin typeface="Calibri" panose="020F0502020204030204" pitchFamily="34" charset="0"/>
                <a:ea typeface="Calibri" panose="020F0502020204030204" pitchFamily="34" charset="0"/>
                <a:cs typeface="Times New Roman" panose="02020603050405020304" pitchFamily="18" charset="0"/>
              </a:rPr>
              <a:t>Ιδιωτικό Απόρρητο και Προστασία Δεδομένων</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mj-lt"/>
              <a:buAutoNum type="arabicPeriod"/>
            </a:pPr>
            <a:r>
              <a:rPr lang="el-GR" sz="1800" dirty="0">
                <a:effectLst/>
                <a:latin typeface="Calibri" panose="020F0502020204030204" pitchFamily="34" charset="0"/>
                <a:ea typeface="Calibri" panose="020F0502020204030204" pitchFamily="34" charset="0"/>
                <a:cs typeface="Times New Roman" panose="02020603050405020304" pitchFamily="18" charset="0"/>
              </a:rPr>
              <a:t>Εκπαίδευση και ψηφιακός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γραμματισμός</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800"/>
              </a:spcAft>
              <a:buFont typeface="+mj-lt"/>
              <a:buAutoNum type="arabicPeriod"/>
            </a:pPr>
            <a:r>
              <a:rPr lang="el-GR" sz="1800" dirty="0">
                <a:effectLst/>
                <a:latin typeface="Calibri" panose="020F0502020204030204" pitchFamily="34" charset="0"/>
                <a:ea typeface="Calibri" panose="020F0502020204030204" pitchFamily="34" charset="0"/>
                <a:cs typeface="Times New Roman" panose="02020603050405020304" pitchFamily="18" charset="0"/>
              </a:rPr>
              <a:t>Προστασία και Ασφάλεια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90000"/>
              </a:lnSpc>
              <a:buNone/>
            </a:pPr>
            <a:endParaRPr lang="el-GR" sz="17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272463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4DBC9B9-B66C-F469-DD5A-3D33C2D78B42}"/>
              </a:ext>
            </a:extLst>
          </p:cNvPr>
          <p:cNvSpPr>
            <a:spLocks noGrp="1"/>
          </p:cNvSpPr>
          <p:nvPr>
            <p:ph type="title"/>
          </p:nvPr>
        </p:nvSpPr>
        <p:spPr/>
        <p:txBody>
          <a:bodyPr/>
          <a:lstStyle/>
          <a:p>
            <a:r>
              <a:rPr lang="el-GR" dirty="0">
                <a:solidFill>
                  <a:schemeClr val="tx1"/>
                </a:solidFill>
              </a:rPr>
              <a:t>Τα δικαιώματα του παιδιού στον ψηφιακό κόσμο</a:t>
            </a:r>
            <a:endParaRPr lang="en-US" dirty="0">
              <a:solidFill>
                <a:schemeClr val="tx1"/>
              </a:solidFill>
            </a:endParaRPr>
          </a:p>
        </p:txBody>
      </p:sp>
      <p:sp>
        <p:nvSpPr>
          <p:cNvPr id="8" name="Ελεύθερη σχεδίαση: Σχήμα 7">
            <a:extLst>
              <a:ext uri="{FF2B5EF4-FFF2-40B4-BE49-F238E27FC236}">
                <a16:creationId xmlns:a16="http://schemas.microsoft.com/office/drawing/2014/main" id="{90428345-8562-B0A9-6C02-490FC00C3924}"/>
              </a:ext>
            </a:extLst>
          </p:cNvPr>
          <p:cNvSpPr/>
          <p:nvPr/>
        </p:nvSpPr>
        <p:spPr>
          <a:xfrm>
            <a:off x="620071" y="2181996"/>
            <a:ext cx="1564551" cy="1564551"/>
          </a:xfrm>
          <a:custGeom>
            <a:avLst/>
            <a:gdLst>
              <a:gd name="connsiteX0" fmla="*/ 0 w 1564551"/>
              <a:gd name="connsiteY0" fmla="*/ 782276 h 1564551"/>
              <a:gd name="connsiteX1" fmla="*/ 782276 w 1564551"/>
              <a:gd name="connsiteY1" fmla="*/ 0 h 1564551"/>
              <a:gd name="connsiteX2" fmla="*/ 1564552 w 1564551"/>
              <a:gd name="connsiteY2" fmla="*/ 782276 h 1564551"/>
              <a:gd name="connsiteX3" fmla="*/ 782276 w 1564551"/>
              <a:gd name="connsiteY3" fmla="*/ 1564552 h 1564551"/>
              <a:gd name="connsiteX4" fmla="*/ 0 w 1564551"/>
              <a:gd name="connsiteY4" fmla="*/ 782276 h 15645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64551" h="1564551">
                <a:moveTo>
                  <a:pt x="0" y="782276"/>
                </a:moveTo>
                <a:cubicBezTo>
                  <a:pt x="0" y="350237"/>
                  <a:pt x="350237" y="0"/>
                  <a:pt x="782276" y="0"/>
                </a:cubicBezTo>
                <a:cubicBezTo>
                  <a:pt x="1214315" y="0"/>
                  <a:pt x="1564552" y="350237"/>
                  <a:pt x="1564552" y="782276"/>
                </a:cubicBezTo>
                <a:cubicBezTo>
                  <a:pt x="1564552" y="1214315"/>
                  <a:pt x="1214315" y="1564552"/>
                  <a:pt x="782276" y="1564552"/>
                </a:cubicBezTo>
                <a:cubicBezTo>
                  <a:pt x="350237" y="1564552"/>
                  <a:pt x="0" y="1214315"/>
                  <a:pt x="0" y="782276"/>
                </a:cubicBez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55793" tIns="255793" rIns="255793" bIns="255793" numCol="1" spcCol="1270" anchor="ctr" anchorCtr="0">
            <a:noAutofit/>
          </a:bodyPr>
          <a:lstStyle/>
          <a:p>
            <a:pPr marL="0" lvl="0" indent="0" algn="ctr" defTabSz="933450">
              <a:lnSpc>
                <a:spcPct val="90000"/>
              </a:lnSpc>
              <a:spcBef>
                <a:spcPct val="0"/>
              </a:spcBef>
              <a:spcAft>
                <a:spcPct val="35000"/>
              </a:spcAft>
              <a:buNone/>
            </a:pPr>
            <a:r>
              <a:rPr lang="el-GR" sz="1600" b="1" kern="1200" dirty="0"/>
              <a:t>Μη διάκριση</a:t>
            </a:r>
            <a:endParaRPr lang="en-US" sz="1600" b="1" kern="1200" dirty="0"/>
          </a:p>
        </p:txBody>
      </p:sp>
      <p:sp>
        <p:nvSpPr>
          <p:cNvPr id="9" name="Ισοσκελές τρίγωνο 8">
            <a:extLst>
              <a:ext uri="{FF2B5EF4-FFF2-40B4-BE49-F238E27FC236}">
                <a16:creationId xmlns:a16="http://schemas.microsoft.com/office/drawing/2014/main" id="{BAF20C48-5CD5-F985-1D9D-830F9B9DED68}"/>
              </a:ext>
            </a:extLst>
          </p:cNvPr>
          <p:cNvSpPr/>
          <p:nvPr/>
        </p:nvSpPr>
        <p:spPr>
          <a:xfrm rot="7753589">
            <a:off x="2190423" y="4035166"/>
            <a:ext cx="547592" cy="428288"/>
          </a:xfrm>
          <a:prstGeom prst="triangle">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0" name="Ελεύθερη σχεδίαση: Σχήμα 9">
            <a:extLst>
              <a:ext uri="{FF2B5EF4-FFF2-40B4-BE49-F238E27FC236}">
                <a16:creationId xmlns:a16="http://schemas.microsoft.com/office/drawing/2014/main" id="{CF43C510-E1EF-3897-4E0D-3C1131611CD4}"/>
              </a:ext>
            </a:extLst>
          </p:cNvPr>
          <p:cNvSpPr/>
          <p:nvPr/>
        </p:nvSpPr>
        <p:spPr>
          <a:xfrm>
            <a:off x="2654997" y="4450010"/>
            <a:ext cx="1871775" cy="1564551"/>
          </a:xfrm>
          <a:custGeom>
            <a:avLst/>
            <a:gdLst>
              <a:gd name="connsiteX0" fmla="*/ 0 w 1043555"/>
              <a:gd name="connsiteY0" fmla="*/ 521778 h 1043555"/>
              <a:gd name="connsiteX1" fmla="*/ 521778 w 1043555"/>
              <a:gd name="connsiteY1" fmla="*/ 0 h 1043555"/>
              <a:gd name="connsiteX2" fmla="*/ 1043556 w 1043555"/>
              <a:gd name="connsiteY2" fmla="*/ 521778 h 1043555"/>
              <a:gd name="connsiteX3" fmla="*/ 521778 w 1043555"/>
              <a:gd name="connsiteY3" fmla="*/ 1043556 h 1043555"/>
              <a:gd name="connsiteX4" fmla="*/ 0 w 1043555"/>
              <a:gd name="connsiteY4" fmla="*/ 521778 h 10435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3555" h="1043555">
                <a:moveTo>
                  <a:pt x="0" y="521778"/>
                </a:moveTo>
                <a:cubicBezTo>
                  <a:pt x="0" y="233608"/>
                  <a:pt x="233608" y="0"/>
                  <a:pt x="521778" y="0"/>
                </a:cubicBezTo>
                <a:cubicBezTo>
                  <a:pt x="809948" y="0"/>
                  <a:pt x="1043556" y="233608"/>
                  <a:pt x="1043556" y="521778"/>
                </a:cubicBezTo>
                <a:cubicBezTo>
                  <a:pt x="1043556" y="809948"/>
                  <a:pt x="809948" y="1043556"/>
                  <a:pt x="521778" y="1043556"/>
                </a:cubicBezTo>
                <a:cubicBezTo>
                  <a:pt x="233608" y="1043556"/>
                  <a:pt x="0" y="809948"/>
                  <a:pt x="0" y="521778"/>
                </a:cubicBez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1715" tIns="161715" rIns="161715" bIns="161715" numCol="1" spcCol="1270" anchor="ctr" anchorCtr="0">
            <a:noAutofit/>
          </a:bodyPr>
          <a:lstStyle/>
          <a:p>
            <a:pPr marL="0" lvl="0" indent="0" algn="ctr" defTabSz="311150">
              <a:lnSpc>
                <a:spcPct val="90000"/>
              </a:lnSpc>
              <a:spcBef>
                <a:spcPct val="0"/>
              </a:spcBef>
              <a:spcAft>
                <a:spcPct val="35000"/>
              </a:spcAft>
              <a:buNone/>
            </a:pPr>
            <a:r>
              <a:rPr lang="el-GR" sz="1600" b="1" kern="1200" dirty="0"/>
              <a:t>Εκπαίδευση, αναψυχή και πολιτιστικές δραστηριότητες</a:t>
            </a:r>
            <a:endParaRPr lang="en-US" sz="1600" kern="1200" dirty="0"/>
          </a:p>
        </p:txBody>
      </p:sp>
      <p:sp>
        <p:nvSpPr>
          <p:cNvPr id="14" name="Ελεύθερη σχεδίαση: Σχήμα 13">
            <a:extLst>
              <a:ext uri="{FF2B5EF4-FFF2-40B4-BE49-F238E27FC236}">
                <a16:creationId xmlns:a16="http://schemas.microsoft.com/office/drawing/2014/main" id="{23529393-02FD-915E-DB2B-7FC277147F46}"/>
              </a:ext>
            </a:extLst>
          </p:cNvPr>
          <p:cNvSpPr/>
          <p:nvPr/>
        </p:nvSpPr>
        <p:spPr>
          <a:xfrm>
            <a:off x="2886579" y="2124948"/>
            <a:ext cx="1408613" cy="1304052"/>
          </a:xfrm>
          <a:custGeom>
            <a:avLst/>
            <a:gdLst>
              <a:gd name="connsiteX0" fmla="*/ 0 w 1043555"/>
              <a:gd name="connsiteY0" fmla="*/ 521778 h 1043555"/>
              <a:gd name="connsiteX1" fmla="*/ 521778 w 1043555"/>
              <a:gd name="connsiteY1" fmla="*/ 0 h 1043555"/>
              <a:gd name="connsiteX2" fmla="*/ 1043556 w 1043555"/>
              <a:gd name="connsiteY2" fmla="*/ 521778 h 1043555"/>
              <a:gd name="connsiteX3" fmla="*/ 521778 w 1043555"/>
              <a:gd name="connsiteY3" fmla="*/ 1043556 h 1043555"/>
              <a:gd name="connsiteX4" fmla="*/ 0 w 1043555"/>
              <a:gd name="connsiteY4" fmla="*/ 521778 h 10435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3555" h="1043555">
                <a:moveTo>
                  <a:pt x="0" y="521778"/>
                </a:moveTo>
                <a:cubicBezTo>
                  <a:pt x="0" y="233608"/>
                  <a:pt x="233608" y="0"/>
                  <a:pt x="521778" y="0"/>
                </a:cubicBezTo>
                <a:cubicBezTo>
                  <a:pt x="809948" y="0"/>
                  <a:pt x="1043556" y="233608"/>
                  <a:pt x="1043556" y="521778"/>
                </a:cubicBezTo>
                <a:cubicBezTo>
                  <a:pt x="1043556" y="809948"/>
                  <a:pt x="809948" y="1043556"/>
                  <a:pt x="521778" y="1043556"/>
                </a:cubicBezTo>
                <a:cubicBezTo>
                  <a:pt x="233608" y="1043556"/>
                  <a:pt x="0" y="809948"/>
                  <a:pt x="0" y="521778"/>
                </a:cubicBez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1715" tIns="161715" rIns="161715" bIns="161715" numCol="1" spcCol="1270" anchor="ctr" anchorCtr="0">
            <a:noAutofit/>
          </a:bodyPr>
          <a:lstStyle/>
          <a:p>
            <a:pPr marL="0" lvl="0" indent="0" algn="ctr" defTabSz="311150">
              <a:lnSpc>
                <a:spcPct val="90000"/>
              </a:lnSpc>
              <a:spcBef>
                <a:spcPct val="0"/>
              </a:spcBef>
              <a:spcAft>
                <a:spcPct val="35000"/>
              </a:spcAft>
              <a:buNone/>
            </a:pPr>
            <a:r>
              <a:rPr lang="el-GR" sz="1600" b="1" kern="1200" dirty="0"/>
              <a:t>Ύψιστο συμφέρον του παιδιού</a:t>
            </a:r>
            <a:endParaRPr lang="en-US" sz="1600" kern="1200" dirty="0"/>
          </a:p>
        </p:txBody>
      </p:sp>
      <p:sp>
        <p:nvSpPr>
          <p:cNvPr id="15" name="Ισοσκελές τρίγωνο 14">
            <a:extLst>
              <a:ext uri="{FF2B5EF4-FFF2-40B4-BE49-F238E27FC236}">
                <a16:creationId xmlns:a16="http://schemas.microsoft.com/office/drawing/2014/main" id="{296BAEFD-8A56-C8BF-24EF-36713B30A317}"/>
              </a:ext>
            </a:extLst>
          </p:cNvPr>
          <p:cNvSpPr/>
          <p:nvPr/>
        </p:nvSpPr>
        <p:spPr>
          <a:xfrm rot="5400000">
            <a:off x="4660911" y="2750128"/>
            <a:ext cx="547592" cy="428288"/>
          </a:xfrm>
          <a:prstGeom prst="triangle">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6" name="Ελεύθερη σχεδίαση: Σχήμα 15">
            <a:extLst>
              <a:ext uri="{FF2B5EF4-FFF2-40B4-BE49-F238E27FC236}">
                <a16:creationId xmlns:a16="http://schemas.microsoft.com/office/drawing/2014/main" id="{F789E19C-E48D-924B-7A3D-0AF48888A296}"/>
              </a:ext>
            </a:extLst>
          </p:cNvPr>
          <p:cNvSpPr/>
          <p:nvPr/>
        </p:nvSpPr>
        <p:spPr>
          <a:xfrm>
            <a:off x="5833863" y="2312245"/>
            <a:ext cx="1593894" cy="1434302"/>
          </a:xfrm>
          <a:custGeom>
            <a:avLst/>
            <a:gdLst>
              <a:gd name="connsiteX0" fmla="*/ 0 w 1043555"/>
              <a:gd name="connsiteY0" fmla="*/ 521778 h 1043555"/>
              <a:gd name="connsiteX1" fmla="*/ 521778 w 1043555"/>
              <a:gd name="connsiteY1" fmla="*/ 0 h 1043555"/>
              <a:gd name="connsiteX2" fmla="*/ 1043556 w 1043555"/>
              <a:gd name="connsiteY2" fmla="*/ 521778 h 1043555"/>
              <a:gd name="connsiteX3" fmla="*/ 521778 w 1043555"/>
              <a:gd name="connsiteY3" fmla="*/ 1043556 h 1043555"/>
              <a:gd name="connsiteX4" fmla="*/ 0 w 1043555"/>
              <a:gd name="connsiteY4" fmla="*/ 521778 h 10435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3555" h="1043555">
                <a:moveTo>
                  <a:pt x="0" y="521778"/>
                </a:moveTo>
                <a:cubicBezTo>
                  <a:pt x="0" y="233608"/>
                  <a:pt x="233608" y="0"/>
                  <a:pt x="521778" y="0"/>
                </a:cubicBezTo>
                <a:cubicBezTo>
                  <a:pt x="809948" y="0"/>
                  <a:pt x="1043556" y="233608"/>
                  <a:pt x="1043556" y="521778"/>
                </a:cubicBezTo>
                <a:cubicBezTo>
                  <a:pt x="1043556" y="809948"/>
                  <a:pt x="809948" y="1043556"/>
                  <a:pt x="521778" y="1043556"/>
                </a:cubicBezTo>
                <a:cubicBezTo>
                  <a:pt x="233608" y="1043556"/>
                  <a:pt x="0" y="809948"/>
                  <a:pt x="0" y="521778"/>
                </a:cubicBez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1715" tIns="161715" rIns="161715" bIns="161715" numCol="1" spcCol="1270" anchor="ctr" anchorCtr="0">
            <a:noAutofit/>
          </a:bodyPr>
          <a:lstStyle/>
          <a:p>
            <a:pPr marL="0" lvl="0" indent="0" algn="ctr" defTabSz="311150">
              <a:lnSpc>
                <a:spcPct val="90000"/>
              </a:lnSpc>
              <a:spcBef>
                <a:spcPct val="0"/>
              </a:spcBef>
              <a:spcAft>
                <a:spcPct val="35000"/>
              </a:spcAft>
              <a:buNone/>
            </a:pPr>
            <a:r>
              <a:rPr lang="el-GR" sz="1600" b="1" kern="1200" dirty="0"/>
              <a:t>Δικαίωμα στη Ζωή</a:t>
            </a:r>
            <a:endParaRPr lang="en-US" sz="1600" kern="1200" dirty="0"/>
          </a:p>
        </p:txBody>
      </p:sp>
      <p:sp>
        <p:nvSpPr>
          <p:cNvPr id="22" name="Ελεύθερη σχεδίαση: Σχήμα 21">
            <a:extLst>
              <a:ext uri="{FF2B5EF4-FFF2-40B4-BE49-F238E27FC236}">
                <a16:creationId xmlns:a16="http://schemas.microsoft.com/office/drawing/2014/main" id="{6B5F69D2-5F31-A9F7-31FB-3CA8BB8442BA}"/>
              </a:ext>
            </a:extLst>
          </p:cNvPr>
          <p:cNvSpPr/>
          <p:nvPr/>
        </p:nvSpPr>
        <p:spPr>
          <a:xfrm>
            <a:off x="6256096" y="4249311"/>
            <a:ext cx="1717471" cy="1564550"/>
          </a:xfrm>
          <a:custGeom>
            <a:avLst/>
            <a:gdLst>
              <a:gd name="connsiteX0" fmla="*/ 0 w 1043555"/>
              <a:gd name="connsiteY0" fmla="*/ 521778 h 1043555"/>
              <a:gd name="connsiteX1" fmla="*/ 521778 w 1043555"/>
              <a:gd name="connsiteY1" fmla="*/ 0 h 1043555"/>
              <a:gd name="connsiteX2" fmla="*/ 1043556 w 1043555"/>
              <a:gd name="connsiteY2" fmla="*/ 521778 h 1043555"/>
              <a:gd name="connsiteX3" fmla="*/ 521778 w 1043555"/>
              <a:gd name="connsiteY3" fmla="*/ 1043556 h 1043555"/>
              <a:gd name="connsiteX4" fmla="*/ 0 w 1043555"/>
              <a:gd name="connsiteY4" fmla="*/ 521778 h 10435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3555" h="1043555">
                <a:moveTo>
                  <a:pt x="0" y="521778"/>
                </a:moveTo>
                <a:cubicBezTo>
                  <a:pt x="0" y="233608"/>
                  <a:pt x="233608" y="0"/>
                  <a:pt x="521778" y="0"/>
                </a:cubicBezTo>
                <a:cubicBezTo>
                  <a:pt x="809948" y="0"/>
                  <a:pt x="1043556" y="233608"/>
                  <a:pt x="1043556" y="521778"/>
                </a:cubicBezTo>
                <a:cubicBezTo>
                  <a:pt x="1043556" y="809948"/>
                  <a:pt x="809948" y="1043556"/>
                  <a:pt x="521778" y="1043556"/>
                </a:cubicBezTo>
                <a:cubicBezTo>
                  <a:pt x="233608" y="1043556"/>
                  <a:pt x="0" y="809948"/>
                  <a:pt x="0" y="521778"/>
                </a:cubicBez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1715" tIns="161715" rIns="161715" bIns="161715" numCol="1" spcCol="1270" anchor="ctr" anchorCtr="0">
            <a:noAutofit/>
          </a:bodyPr>
          <a:lstStyle/>
          <a:p>
            <a:pPr marL="0" lvl="0" indent="0" algn="ctr" defTabSz="311150">
              <a:lnSpc>
                <a:spcPct val="90000"/>
              </a:lnSpc>
              <a:spcBef>
                <a:spcPct val="0"/>
              </a:spcBef>
              <a:spcAft>
                <a:spcPct val="35000"/>
              </a:spcAft>
              <a:buNone/>
            </a:pPr>
            <a:r>
              <a:rPr lang="el-GR" sz="1600" b="1" kern="1200" dirty="0"/>
              <a:t>Σεβασμός στις απόψεις του παιδιού</a:t>
            </a:r>
            <a:endParaRPr lang="en-US" sz="1600" kern="1200" dirty="0"/>
          </a:p>
        </p:txBody>
      </p:sp>
      <p:sp>
        <p:nvSpPr>
          <p:cNvPr id="23" name="Ισοσκελές τρίγωνο 22">
            <a:extLst>
              <a:ext uri="{FF2B5EF4-FFF2-40B4-BE49-F238E27FC236}">
                <a16:creationId xmlns:a16="http://schemas.microsoft.com/office/drawing/2014/main" id="{A5F73E1E-6192-F167-E271-2E487D06E575}"/>
              </a:ext>
            </a:extLst>
          </p:cNvPr>
          <p:cNvSpPr/>
          <p:nvPr/>
        </p:nvSpPr>
        <p:spPr>
          <a:xfrm rot="5400000">
            <a:off x="8092793" y="2951819"/>
            <a:ext cx="547592" cy="428288"/>
          </a:xfrm>
          <a:prstGeom prst="triangle">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4" name="Ελεύθερη σχεδίαση: Σχήμα 23">
            <a:extLst>
              <a:ext uri="{FF2B5EF4-FFF2-40B4-BE49-F238E27FC236}">
                <a16:creationId xmlns:a16="http://schemas.microsoft.com/office/drawing/2014/main" id="{87C3B728-2A3F-51D3-B049-E27C4956F493}"/>
              </a:ext>
            </a:extLst>
          </p:cNvPr>
          <p:cNvSpPr/>
          <p:nvPr/>
        </p:nvSpPr>
        <p:spPr>
          <a:xfrm>
            <a:off x="9305421" y="2690476"/>
            <a:ext cx="1564551" cy="1564551"/>
          </a:xfrm>
          <a:custGeom>
            <a:avLst/>
            <a:gdLst>
              <a:gd name="connsiteX0" fmla="*/ 0 w 1564551"/>
              <a:gd name="connsiteY0" fmla="*/ 782276 h 1564551"/>
              <a:gd name="connsiteX1" fmla="*/ 782276 w 1564551"/>
              <a:gd name="connsiteY1" fmla="*/ 0 h 1564551"/>
              <a:gd name="connsiteX2" fmla="*/ 1564552 w 1564551"/>
              <a:gd name="connsiteY2" fmla="*/ 782276 h 1564551"/>
              <a:gd name="connsiteX3" fmla="*/ 782276 w 1564551"/>
              <a:gd name="connsiteY3" fmla="*/ 1564552 h 1564551"/>
              <a:gd name="connsiteX4" fmla="*/ 0 w 1564551"/>
              <a:gd name="connsiteY4" fmla="*/ 782276 h 15645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64551" h="1564551">
                <a:moveTo>
                  <a:pt x="0" y="782276"/>
                </a:moveTo>
                <a:cubicBezTo>
                  <a:pt x="0" y="350237"/>
                  <a:pt x="350237" y="0"/>
                  <a:pt x="782276" y="0"/>
                </a:cubicBezTo>
                <a:cubicBezTo>
                  <a:pt x="1214315" y="0"/>
                  <a:pt x="1564552" y="350237"/>
                  <a:pt x="1564552" y="782276"/>
                </a:cubicBezTo>
                <a:cubicBezTo>
                  <a:pt x="1564552" y="1214315"/>
                  <a:pt x="1214315" y="1564552"/>
                  <a:pt x="782276" y="1564552"/>
                </a:cubicBezTo>
                <a:cubicBezTo>
                  <a:pt x="350237" y="1564552"/>
                  <a:pt x="0" y="1214315"/>
                  <a:pt x="0" y="782276"/>
                </a:cubicBez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55793" tIns="255793" rIns="255793" bIns="255793" numCol="1" spcCol="1270" anchor="ctr" anchorCtr="0">
            <a:noAutofit/>
          </a:bodyPr>
          <a:lstStyle/>
          <a:p>
            <a:pPr marL="0" lvl="0" indent="0" algn="ctr" defTabSz="933450">
              <a:lnSpc>
                <a:spcPct val="90000"/>
              </a:lnSpc>
              <a:spcBef>
                <a:spcPct val="0"/>
              </a:spcBef>
              <a:spcAft>
                <a:spcPct val="35000"/>
              </a:spcAft>
              <a:buNone/>
            </a:pPr>
            <a:r>
              <a:rPr lang="el-GR" b="1" kern="1200" dirty="0"/>
              <a:t>Βία κατά των παιδιών</a:t>
            </a:r>
            <a:endParaRPr lang="en-US" kern="1200" dirty="0"/>
          </a:p>
        </p:txBody>
      </p:sp>
      <p:sp>
        <p:nvSpPr>
          <p:cNvPr id="28" name="Ισοσκελές τρίγωνο 27">
            <a:extLst>
              <a:ext uri="{FF2B5EF4-FFF2-40B4-BE49-F238E27FC236}">
                <a16:creationId xmlns:a16="http://schemas.microsoft.com/office/drawing/2014/main" id="{7D93C289-1B8A-31EC-9154-5541270E2876}"/>
              </a:ext>
            </a:extLst>
          </p:cNvPr>
          <p:cNvSpPr/>
          <p:nvPr/>
        </p:nvSpPr>
        <p:spPr>
          <a:xfrm rot="5400000">
            <a:off x="4996930" y="4898076"/>
            <a:ext cx="547592" cy="428288"/>
          </a:xfrm>
          <a:prstGeom prst="triangle">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Tree>
    <p:extLst>
      <p:ext uri="{BB962C8B-B14F-4D97-AF65-F5344CB8AC3E}">
        <p14:creationId xmlns:p14="http://schemas.microsoft.com/office/powerpoint/2010/main" val="3202644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4DBC9B9-B66C-F469-DD5A-3D33C2D78B42}"/>
              </a:ext>
            </a:extLst>
          </p:cNvPr>
          <p:cNvSpPr>
            <a:spLocks noGrp="1"/>
          </p:cNvSpPr>
          <p:nvPr>
            <p:ph type="title"/>
          </p:nvPr>
        </p:nvSpPr>
        <p:spPr/>
        <p:txBody>
          <a:bodyPr/>
          <a:lstStyle/>
          <a:p>
            <a:r>
              <a:rPr lang="el-GR" dirty="0">
                <a:solidFill>
                  <a:schemeClr val="tx1"/>
                </a:solidFill>
              </a:rPr>
              <a:t>Τι είναι η </a:t>
            </a:r>
            <a:r>
              <a:rPr lang="el-GR" dirty="0" err="1">
                <a:solidFill>
                  <a:schemeClr val="tx1"/>
                </a:solidFill>
              </a:rPr>
              <a:t>έμφυλη</a:t>
            </a:r>
            <a:r>
              <a:rPr lang="el-GR" dirty="0">
                <a:solidFill>
                  <a:schemeClr val="tx1"/>
                </a:solidFill>
              </a:rPr>
              <a:t> βία και η βία κατά των γυναικών</a:t>
            </a:r>
            <a:endParaRPr lang="en-US" dirty="0">
              <a:solidFill>
                <a:schemeClr val="tx1"/>
              </a:solidFill>
            </a:endParaRPr>
          </a:p>
        </p:txBody>
      </p:sp>
      <p:sp>
        <p:nvSpPr>
          <p:cNvPr id="3" name="Θέση περιεχομένου 2">
            <a:extLst>
              <a:ext uri="{FF2B5EF4-FFF2-40B4-BE49-F238E27FC236}">
                <a16:creationId xmlns:a16="http://schemas.microsoft.com/office/drawing/2014/main" id="{6576F981-34A6-99FA-B04C-CDEB2C81BB42}"/>
              </a:ext>
            </a:extLst>
          </p:cNvPr>
          <p:cNvSpPr>
            <a:spLocks noGrp="1"/>
          </p:cNvSpPr>
          <p:nvPr>
            <p:ph idx="1"/>
          </p:nvPr>
        </p:nvSpPr>
        <p:spPr>
          <a:xfrm>
            <a:off x="444024" y="1705008"/>
            <a:ext cx="11029615" cy="3678303"/>
          </a:xfrm>
        </p:spPr>
        <p:txBody>
          <a:bodyPr>
            <a:normAutofit/>
          </a:bodyPr>
          <a:lstStyle/>
          <a:p>
            <a:pPr marL="0" indent="0" algn="just">
              <a:lnSpc>
                <a:spcPct val="90000"/>
              </a:lnSpc>
              <a:buNone/>
            </a:pPr>
            <a:r>
              <a:rPr lang="el-GR" sz="1700" dirty="0"/>
              <a:t>Η </a:t>
            </a:r>
            <a:r>
              <a:rPr lang="el-GR" sz="1700" dirty="0" err="1"/>
              <a:t>έμφυλη</a:t>
            </a:r>
            <a:r>
              <a:rPr lang="el-GR" sz="1700" dirty="0"/>
              <a:t> βία, δηλαδή η βία με βάση το φύλο και η βία κατά των γυναικών είναι δύο όροι που χρησιμοποιούνται συχνά εναλλακτικά, καθώς η βία κατά των γυναικών ασκείται συνήθως (από άνδρες) για λόγους που βασίζονται στο φύλο. Η βία με βάση το φύλο επηρεάζει τις γυναίκες δυσανάλογα.</a:t>
            </a:r>
          </a:p>
          <a:p>
            <a:pPr marL="0" indent="0" algn="just">
              <a:lnSpc>
                <a:spcPct val="90000"/>
              </a:lnSpc>
              <a:buNone/>
            </a:pPr>
            <a:r>
              <a:rPr lang="el-GR" sz="1700" b="1" u="sng" dirty="0"/>
              <a:t>Η βία κατά των γυναικών</a:t>
            </a:r>
            <a:endParaRPr lang="el-GR" sz="1700" u="sng" dirty="0"/>
          </a:p>
          <a:p>
            <a:pPr algn="just">
              <a:lnSpc>
                <a:spcPct val="90000"/>
              </a:lnSpc>
            </a:pPr>
            <a:r>
              <a:rPr lang="el-GR" sz="1700" dirty="0"/>
              <a:t>Η Διακήρυξη του ΟΗΕ για την εξάλειψη της βίας κατά των γυναικών ορίζει τη βία κατά των γυναικών ως «</a:t>
            </a:r>
            <a:r>
              <a:rPr lang="el-GR" sz="1700" b="1" i="1" dirty="0"/>
              <a:t>κάθε πράξη βίας βάσει φύλλου, η οποία επιφέρει ή είναι πιθανό να επιφέρει σωματική, σεξουαλική ή ψυχολογική βλάβη ή πόνο σε γυναίκες, συμπεριλαμβανομένων και των απειλών για τέτοιες πράξεις, του εξαναγκασμού ή της αυθαίρετης στέρησης της ελευθερίας είτε συμβαίνει στη δημόσια είτε στην ιδιωτική ζωή</a:t>
            </a:r>
            <a:r>
              <a:rPr lang="el-GR" sz="1700" dirty="0"/>
              <a:t>»</a:t>
            </a:r>
          </a:p>
          <a:p>
            <a:pPr algn="just">
              <a:lnSpc>
                <a:spcPct val="90000"/>
              </a:lnSpc>
            </a:pPr>
            <a:r>
              <a:rPr lang="el-GR" sz="1700" dirty="0"/>
              <a:t>Σε πιο πρόσφατα νομικά έγγραφα, υπάρχουν παραδείγματα συγχώνευσης των δύο όρων και χρησιμοποιείται ο όρος «βία με βάση το φύλο κατά των γυναικών». Για παράδειγμα, στη Σύμβαση του Συμβουλίου της Ευρώπης για την πρόληψη και την καταπολέμηση της βίας κατά των γυναικών και της ενδοοικογενειακής βίας (Σύμβαση της Κωνσταντινούπολης), το άρθρο 3 παρέχει τον ακόλουθο ορισμό «</a:t>
            </a:r>
            <a:r>
              <a:rPr lang="el-GR" sz="1700" b="1" i="1" dirty="0"/>
              <a:t>βία κατά των γυναικών με βάση το φύλο σημαίνει βία που στρέφεται εναντίον μιας γυναίκας επειδή είναι γυναίκα ή που επηρεάζει δυσανάλογα τις γυναίκες</a:t>
            </a:r>
            <a:r>
              <a:rPr lang="el-GR" sz="1700" dirty="0"/>
              <a:t>»</a:t>
            </a:r>
            <a:endParaRPr lang="en-US" sz="1700" dirty="0"/>
          </a:p>
        </p:txBody>
      </p:sp>
      <p:sp>
        <p:nvSpPr>
          <p:cNvPr id="4" name="Θέση αριθμού διαφάνειας 3">
            <a:extLst>
              <a:ext uri="{FF2B5EF4-FFF2-40B4-BE49-F238E27FC236}">
                <a16:creationId xmlns:a16="http://schemas.microsoft.com/office/drawing/2014/main" id="{46ACEF39-54C5-B6B1-030D-BBBEFD8CDBA3}"/>
              </a:ext>
            </a:extLst>
          </p:cNvPr>
          <p:cNvSpPr>
            <a:spLocks noGrp="1"/>
          </p:cNvSpPr>
          <p:nvPr>
            <p:ph type="sldNum" sz="quarter" idx="12"/>
          </p:nvPr>
        </p:nvSpPr>
        <p:spPr/>
        <p:txBody>
          <a:bodyPr/>
          <a:lstStyle/>
          <a:p>
            <a:fld id="{6D22F896-40B5-4ADD-8801-0D06FADFA095}" type="slidenum">
              <a:rPr lang="en-US" smtClean="0"/>
              <a:t>2</a:t>
            </a:fld>
            <a:endParaRPr lang="en-US" dirty="0"/>
          </a:p>
        </p:txBody>
      </p:sp>
    </p:spTree>
    <p:extLst>
      <p:ext uri="{BB962C8B-B14F-4D97-AF65-F5344CB8AC3E}">
        <p14:creationId xmlns:p14="http://schemas.microsoft.com/office/powerpoint/2010/main" val="33153265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4DBC9B9-B66C-F469-DD5A-3D33C2D78B42}"/>
              </a:ext>
            </a:extLst>
          </p:cNvPr>
          <p:cNvSpPr>
            <a:spLocks noGrp="1"/>
          </p:cNvSpPr>
          <p:nvPr>
            <p:ph type="title"/>
          </p:nvPr>
        </p:nvSpPr>
        <p:spPr/>
        <p:txBody>
          <a:bodyPr/>
          <a:lstStyle/>
          <a:p>
            <a:r>
              <a:rPr lang="el-GR" dirty="0">
                <a:solidFill>
                  <a:schemeClr val="tx1"/>
                </a:solidFill>
              </a:rPr>
              <a:t>Τι είναι η </a:t>
            </a:r>
            <a:r>
              <a:rPr lang="el-GR" dirty="0" err="1">
                <a:solidFill>
                  <a:schemeClr val="tx1"/>
                </a:solidFill>
              </a:rPr>
              <a:t>έμφυλη</a:t>
            </a:r>
            <a:r>
              <a:rPr lang="el-GR" dirty="0">
                <a:solidFill>
                  <a:schemeClr val="tx1"/>
                </a:solidFill>
              </a:rPr>
              <a:t> βία και η βία κατά των γυναικών</a:t>
            </a:r>
            <a:endParaRPr lang="en-US" dirty="0">
              <a:solidFill>
                <a:schemeClr val="tx1"/>
              </a:solidFill>
            </a:endParaRPr>
          </a:p>
        </p:txBody>
      </p:sp>
      <p:sp>
        <p:nvSpPr>
          <p:cNvPr id="3" name="Θέση περιεχομένου 2">
            <a:extLst>
              <a:ext uri="{FF2B5EF4-FFF2-40B4-BE49-F238E27FC236}">
                <a16:creationId xmlns:a16="http://schemas.microsoft.com/office/drawing/2014/main" id="{6576F981-34A6-99FA-B04C-CDEB2C81BB42}"/>
              </a:ext>
            </a:extLst>
          </p:cNvPr>
          <p:cNvSpPr>
            <a:spLocks noGrp="1"/>
          </p:cNvSpPr>
          <p:nvPr>
            <p:ph idx="1"/>
          </p:nvPr>
        </p:nvSpPr>
        <p:spPr>
          <a:xfrm>
            <a:off x="444024" y="1705008"/>
            <a:ext cx="11029615" cy="3678303"/>
          </a:xfrm>
        </p:spPr>
        <p:txBody>
          <a:bodyPr>
            <a:normAutofit/>
          </a:bodyPr>
          <a:lstStyle/>
          <a:p>
            <a:pPr marL="0" indent="0" algn="just">
              <a:lnSpc>
                <a:spcPct val="90000"/>
              </a:lnSpc>
              <a:buNone/>
            </a:pPr>
            <a:r>
              <a:rPr lang="el-GR" sz="1700" b="1" u="sng" dirty="0" err="1"/>
              <a:t>Έμφυλη</a:t>
            </a:r>
            <a:r>
              <a:rPr lang="el-GR" sz="1700" b="1" u="sng" dirty="0"/>
              <a:t> βία</a:t>
            </a:r>
          </a:p>
          <a:p>
            <a:pPr algn="just">
              <a:lnSpc>
                <a:spcPct val="90000"/>
              </a:lnSpc>
            </a:pPr>
            <a:r>
              <a:rPr lang="el-GR" sz="1700" dirty="0"/>
              <a:t>Χρησιμοποιώντας τον ορισμό της «βίας με βάση το φύλο (</a:t>
            </a:r>
            <a:r>
              <a:rPr lang="el-GR" sz="1700" dirty="0" err="1"/>
              <a:t>έμφυλης</a:t>
            </a:r>
            <a:r>
              <a:rPr lang="el-GR" sz="1700" dirty="0"/>
              <a:t> βίας) κατά των γυναικών» από την επεξηγηματική έκθεση για τη Σύμβαση της Κωνσταντινούπολης μπορούμε να πούμε ότι «</a:t>
            </a:r>
            <a:r>
              <a:rPr lang="el-GR" sz="1700" b="1" i="1" dirty="0"/>
              <a:t>η βία με βάση το φύλο αναφέρεται σε οποιοδήποτε είδος βλάβης που διαπράττεται εναντίον ενός ατόμου ή μιας ομάδας ατόμων λόγω του πραγματικού ή αντιληπτού φύλου, του σεξουαλικού προσανατολισμού ή/και της ταυτότητας φύλου»</a:t>
            </a:r>
            <a:r>
              <a:rPr lang="el-GR" sz="1700" dirty="0"/>
              <a:t>.</a:t>
            </a:r>
          </a:p>
          <a:p>
            <a:pPr algn="just">
              <a:lnSpc>
                <a:spcPct val="90000"/>
              </a:lnSpc>
            </a:pPr>
            <a:r>
              <a:rPr lang="el-GR" sz="1600" dirty="0"/>
              <a:t> Περιλαμβάνει οποιαδήποτε επιβλαβή πράξη, κατά της αξιοπρέπειας και της ακεραιότητας όσων την υφίστανται. Μπορεί να </a:t>
            </a:r>
            <a:r>
              <a:rPr lang="el-GR" sz="1600" dirty="0" err="1"/>
              <a:t>τελεστεί</a:t>
            </a:r>
            <a:r>
              <a:rPr lang="el-GR" sz="1600" dirty="0"/>
              <a:t> τόσο σε ιδιωτικό όσο και σε δημόσιο χώρο (σπίτι, εργασία, Μέσα Μαζικής Μεταφοράς κλπ.), στρεφόμενη εναντίον της θέλησης του ατόμου.</a:t>
            </a:r>
          </a:p>
          <a:p>
            <a:pPr algn="just">
              <a:lnSpc>
                <a:spcPct val="90000"/>
              </a:lnSpc>
            </a:pPr>
            <a:r>
              <a:rPr lang="el-GR" sz="1600" dirty="0"/>
              <a:t>Διακρίνεται από τις άλλες μορφές βίας καθώς πηγάζει από την ιστορικά διαπιστωμένη ανισότητα στις σχέσεις κοινωνικής ισχύος/εξουσίας μεταξύ ανδρών και γυναικών, η οποία οδήγησε στην κυριαρχία των ανδρών επί των γυναικών και στις διακρίσεις σε βάρος τους</a:t>
            </a:r>
            <a:endParaRPr lang="el-GR" sz="1700" dirty="0"/>
          </a:p>
        </p:txBody>
      </p:sp>
      <p:sp>
        <p:nvSpPr>
          <p:cNvPr id="4" name="Θέση αριθμού διαφάνειας 3">
            <a:extLst>
              <a:ext uri="{FF2B5EF4-FFF2-40B4-BE49-F238E27FC236}">
                <a16:creationId xmlns:a16="http://schemas.microsoft.com/office/drawing/2014/main" id="{46ACEF39-54C5-B6B1-030D-BBBEFD8CDBA3}"/>
              </a:ext>
            </a:extLst>
          </p:cNvPr>
          <p:cNvSpPr>
            <a:spLocks noGrp="1"/>
          </p:cNvSpPr>
          <p:nvPr>
            <p:ph type="sldNum" sz="quarter" idx="12"/>
          </p:nvPr>
        </p:nvSpPr>
        <p:spPr/>
        <p:txBody>
          <a:bodyPr/>
          <a:lstStyle/>
          <a:p>
            <a:fld id="{6D22F896-40B5-4ADD-8801-0D06FADFA095}" type="slidenum">
              <a:rPr lang="en-US" smtClean="0"/>
              <a:t>3</a:t>
            </a:fld>
            <a:endParaRPr lang="en-US" dirty="0"/>
          </a:p>
        </p:txBody>
      </p:sp>
    </p:spTree>
    <p:extLst>
      <p:ext uri="{BB962C8B-B14F-4D97-AF65-F5344CB8AC3E}">
        <p14:creationId xmlns:p14="http://schemas.microsoft.com/office/powerpoint/2010/main" val="2140156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4DBC9B9-B66C-F469-DD5A-3D33C2D78B42}"/>
              </a:ext>
            </a:extLst>
          </p:cNvPr>
          <p:cNvSpPr>
            <a:spLocks noGrp="1"/>
          </p:cNvSpPr>
          <p:nvPr>
            <p:ph type="title"/>
          </p:nvPr>
        </p:nvSpPr>
        <p:spPr/>
        <p:txBody>
          <a:bodyPr/>
          <a:lstStyle/>
          <a:p>
            <a:r>
              <a:rPr lang="el-GR" dirty="0">
                <a:solidFill>
                  <a:schemeClr val="tx1"/>
                </a:solidFill>
              </a:rPr>
              <a:t>Βασικοί τύποι της </a:t>
            </a:r>
            <a:r>
              <a:rPr lang="el-GR" dirty="0" err="1">
                <a:solidFill>
                  <a:schemeClr val="tx1"/>
                </a:solidFill>
              </a:rPr>
              <a:t>έμφυλης</a:t>
            </a:r>
            <a:r>
              <a:rPr lang="el-GR" dirty="0">
                <a:solidFill>
                  <a:schemeClr val="tx1"/>
                </a:solidFill>
              </a:rPr>
              <a:t> βίας</a:t>
            </a:r>
            <a:endParaRPr lang="en-US" dirty="0">
              <a:solidFill>
                <a:schemeClr val="tx1"/>
              </a:solidFill>
            </a:endParaRPr>
          </a:p>
        </p:txBody>
      </p:sp>
      <p:sp>
        <p:nvSpPr>
          <p:cNvPr id="4" name="Θέση αριθμού διαφάνειας 3">
            <a:extLst>
              <a:ext uri="{FF2B5EF4-FFF2-40B4-BE49-F238E27FC236}">
                <a16:creationId xmlns:a16="http://schemas.microsoft.com/office/drawing/2014/main" id="{46ACEF39-54C5-B6B1-030D-BBBEFD8CDBA3}"/>
              </a:ext>
            </a:extLst>
          </p:cNvPr>
          <p:cNvSpPr>
            <a:spLocks noGrp="1"/>
          </p:cNvSpPr>
          <p:nvPr>
            <p:ph type="sldNum" sz="quarter" idx="12"/>
          </p:nvPr>
        </p:nvSpPr>
        <p:spPr/>
        <p:txBody>
          <a:bodyPr/>
          <a:lstStyle/>
          <a:p>
            <a:fld id="{6D22F896-40B5-4ADD-8801-0D06FADFA095}" type="slidenum">
              <a:rPr lang="en-US" smtClean="0"/>
              <a:t>4</a:t>
            </a:fld>
            <a:endParaRPr lang="en-US" dirty="0"/>
          </a:p>
        </p:txBody>
      </p:sp>
      <p:sp>
        <p:nvSpPr>
          <p:cNvPr id="9" name="Ελεύθερη σχεδίαση: Σχήμα 8">
            <a:extLst>
              <a:ext uri="{FF2B5EF4-FFF2-40B4-BE49-F238E27FC236}">
                <a16:creationId xmlns:a16="http://schemas.microsoft.com/office/drawing/2014/main" id="{3933D938-22DB-7907-7BF0-D0BBFC9B9203}"/>
              </a:ext>
            </a:extLst>
          </p:cNvPr>
          <p:cNvSpPr/>
          <p:nvPr/>
        </p:nvSpPr>
        <p:spPr>
          <a:xfrm>
            <a:off x="7507742" y="4246388"/>
            <a:ext cx="2669530" cy="1432036"/>
          </a:xfrm>
          <a:custGeom>
            <a:avLst/>
            <a:gdLst>
              <a:gd name="connsiteX0" fmla="*/ 0 w 2359283"/>
              <a:gd name="connsiteY0" fmla="*/ 152828 h 1528280"/>
              <a:gd name="connsiteX1" fmla="*/ 152828 w 2359283"/>
              <a:gd name="connsiteY1" fmla="*/ 0 h 1528280"/>
              <a:gd name="connsiteX2" fmla="*/ 2206455 w 2359283"/>
              <a:gd name="connsiteY2" fmla="*/ 0 h 1528280"/>
              <a:gd name="connsiteX3" fmla="*/ 2359283 w 2359283"/>
              <a:gd name="connsiteY3" fmla="*/ 152828 h 1528280"/>
              <a:gd name="connsiteX4" fmla="*/ 2359283 w 2359283"/>
              <a:gd name="connsiteY4" fmla="*/ 1375452 h 1528280"/>
              <a:gd name="connsiteX5" fmla="*/ 2206455 w 2359283"/>
              <a:gd name="connsiteY5" fmla="*/ 1528280 h 1528280"/>
              <a:gd name="connsiteX6" fmla="*/ 152828 w 2359283"/>
              <a:gd name="connsiteY6" fmla="*/ 1528280 h 1528280"/>
              <a:gd name="connsiteX7" fmla="*/ 0 w 2359283"/>
              <a:gd name="connsiteY7" fmla="*/ 1375452 h 1528280"/>
              <a:gd name="connsiteX8" fmla="*/ 0 w 2359283"/>
              <a:gd name="connsiteY8" fmla="*/ 152828 h 1528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9283" h="1528280">
                <a:moveTo>
                  <a:pt x="0" y="152828"/>
                </a:moveTo>
                <a:cubicBezTo>
                  <a:pt x="0" y="68423"/>
                  <a:pt x="68423" y="0"/>
                  <a:pt x="152828" y="0"/>
                </a:cubicBezTo>
                <a:lnTo>
                  <a:pt x="2206455" y="0"/>
                </a:lnTo>
                <a:cubicBezTo>
                  <a:pt x="2290860" y="0"/>
                  <a:pt x="2359283" y="68423"/>
                  <a:pt x="2359283" y="152828"/>
                </a:cubicBezTo>
                <a:lnTo>
                  <a:pt x="2359283" y="1375452"/>
                </a:lnTo>
                <a:cubicBezTo>
                  <a:pt x="2359283" y="1459857"/>
                  <a:pt x="2290860" y="1528280"/>
                  <a:pt x="2206455" y="1528280"/>
                </a:cubicBezTo>
                <a:lnTo>
                  <a:pt x="152828" y="1528280"/>
                </a:lnTo>
                <a:cubicBezTo>
                  <a:pt x="68423" y="1528280"/>
                  <a:pt x="0" y="1459857"/>
                  <a:pt x="0" y="1375452"/>
                </a:cubicBezTo>
                <a:lnTo>
                  <a:pt x="0" y="152828"/>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75646" tIns="449931" rIns="67861" bIns="67861" numCol="1" spcCol="1270" anchor="t" anchorCtr="0">
            <a:noAutofit/>
          </a:bodyPr>
          <a:lstStyle/>
          <a:p>
            <a:pPr marL="0" lvl="1" defTabSz="311150">
              <a:lnSpc>
                <a:spcPct val="90000"/>
              </a:lnSpc>
              <a:spcBef>
                <a:spcPct val="0"/>
              </a:spcBef>
              <a:spcAft>
                <a:spcPct val="15000"/>
              </a:spcAft>
            </a:pPr>
            <a:r>
              <a:rPr lang="el-GR" sz="1400" dirty="0">
                <a:latin typeface="Calibri" panose="020F0502020204030204" pitchFamily="34" charset="0"/>
                <a:cs typeface="Calibri" panose="020F0502020204030204" pitchFamily="34" charset="0"/>
              </a:rPr>
              <a:t>Υπολογίζεται ότι </a:t>
            </a:r>
            <a:r>
              <a:rPr lang="el-GR" sz="1400" b="0" i="0" dirty="0">
                <a:solidFill>
                  <a:srgbClr val="202122"/>
                </a:solidFill>
                <a:effectLst/>
                <a:latin typeface="Calibri" panose="020F0502020204030204" pitchFamily="34" charset="0"/>
                <a:cs typeface="Calibri" panose="020F0502020204030204" pitchFamily="34" charset="0"/>
              </a:rPr>
              <a:t>1 στις 8 γυναίκες έχει υποστεί οικονομική βία από τον σύντροφό της.</a:t>
            </a:r>
          </a:p>
          <a:p>
            <a:pPr marL="0" lvl="1" defTabSz="311150">
              <a:lnSpc>
                <a:spcPct val="90000"/>
              </a:lnSpc>
              <a:spcBef>
                <a:spcPct val="0"/>
              </a:spcBef>
              <a:spcAft>
                <a:spcPct val="15000"/>
              </a:spcAft>
            </a:pPr>
            <a:r>
              <a:rPr lang="el-GR" sz="1200" dirty="0">
                <a:latin typeface="Calibri" panose="020F0502020204030204" pitchFamily="34" charset="0"/>
                <a:cs typeface="Calibri" panose="020F0502020204030204" pitchFamily="34" charset="0"/>
              </a:rPr>
              <a:t> </a:t>
            </a:r>
            <a:endParaRPr lang="en-US" sz="1200" dirty="0">
              <a:latin typeface="Calibri" panose="020F0502020204030204" pitchFamily="34" charset="0"/>
              <a:cs typeface="Calibri" panose="020F0502020204030204" pitchFamily="34" charset="0"/>
            </a:endParaRPr>
          </a:p>
        </p:txBody>
      </p:sp>
      <p:sp>
        <p:nvSpPr>
          <p:cNvPr id="10" name="Ελεύθερη σχεδίαση: Σχήμα 9">
            <a:extLst>
              <a:ext uri="{FF2B5EF4-FFF2-40B4-BE49-F238E27FC236}">
                <a16:creationId xmlns:a16="http://schemas.microsoft.com/office/drawing/2014/main" id="{8579674A-B317-34E4-D8AF-231F280FE442}"/>
              </a:ext>
            </a:extLst>
          </p:cNvPr>
          <p:cNvSpPr/>
          <p:nvPr/>
        </p:nvSpPr>
        <p:spPr>
          <a:xfrm>
            <a:off x="2395728" y="4276527"/>
            <a:ext cx="2881962" cy="1465905"/>
          </a:xfrm>
          <a:custGeom>
            <a:avLst/>
            <a:gdLst>
              <a:gd name="connsiteX0" fmla="*/ 0 w 2359283"/>
              <a:gd name="connsiteY0" fmla="*/ 152828 h 1528280"/>
              <a:gd name="connsiteX1" fmla="*/ 152828 w 2359283"/>
              <a:gd name="connsiteY1" fmla="*/ 0 h 1528280"/>
              <a:gd name="connsiteX2" fmla="*/ 2206455 w 2359283"/>
              <a:gd name="connsiteY2" fmla="*/ 0 h 1528280"/>
              <a:gd name="connsiteX3" fmla="*/ 2359283 w 2359283"/>
              <a:gd name="connsiteY3" fmla="*/ 152828 h 1528280"/>
              <a:gd name="connsiteX4" fmla="*/ 2359283 w 2359283"/>
              <a:gd name="connsiteY4" fmla="*/ 1375452 h 1528280"/>
              <a:gd name="connsiteX5" fmla="*/ 2206455 w 2359283"/>
              <a:gd name="connsiteY5" fmla="*/ 1528280 h 1528280"/>
              <a:gd name="connsiteX6" fmla="*/ 152828 w 2359283"/>
              <a:gd name="connsiteY6" fmla="*/ 1528280 h 1528280"/>
              <a:gd name="connsiteX7" fmla="*/ 0 w 2359283"/>
              <a:gd name="connsiteY7" fmla="*/ 1375452 h 1528280"/>
              <a:gd name="connsiteX8" fmla="*/ 0 w 2359283"/>
              <a:gd name="connsiteY8" fmla="*/ 152828 h 1528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9283" h="1528280">
                <a:moveTo>
                  <a:pt x="0" y="152828"/>
                </a:moveTo>
                <a:cubicBezTo>
                  <a:pt x="0" y="68423"/>
                  <a:pt x="68423" y="0"/>
                  <a:pt x="152828" y="0"/>
                </a:cubicBezTo>
                <a:lnTo>
                  <a:pt x="2206455" y="0"/>
                </a:lnTo>
                <a:cubicBezTo>
                  <a:pt x="2290860" y="0"/>
                  <a:pt x="2359283" y="68423"/>
                  <a:pt x="2359283" y="152828"/>
                </a:cubicBezTo>
                <a:lnTo>
                  <a:pt x="2359283" y="1375452"/>
                </a:lnTo>
                <a:cubicBezTo>
                  <a:pt x="2359283" y="1459857"/>
                  <a:pt x="2290860" y="1528280"/>
                  <a:pt x="2206455" y="1528280"/>
                </a:cubicBezTo>
                <a:lnTo>
                  <a:pt x="152828" y="1528280"/>
                </a:lnTo>
                <a:cubicBezTo>
                  <a:pt x="68423" y="1528280"/>
                  <a:pt x="0" y="1459857"/>
                  <a:pt x="0" y="1375452"/>
                </a:cubicBezTo>
                <a:lnTo>
                  <a:pt x="0" y="152828"/>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7861" tIns="449931" rIns="775646" bIns="67861" numCol="1" spcCol="1270" anchor="t" anchorCtr="0">
            <a:noAutofit/>
          </a:bodyPr>
          <a:lstStyle/>
          <a:p>
            <a:pPr marL="0" lvl="1" algn="l" defTabSz="311150">
              <a:lnSpc>
                <a:spcPct val="90000"/>
              </a:lnSpc>
              <a:spcBef>
                <a:spcPct val="0"/>
              </a:spcBef>
              <a:spcAft>
                <a:spcPct val="15000"/>
              </a:spcAft>
            </a:pPr>
            <a:r>
              <a:rPr lang="el-GR" sz="1400" dirty="0">
                <a:latin typeface="Calibri" panose="020F0502020204030204" pitchFamily="34" charset="0"/>
                <a:cs typeface="Calibri" panose="020F0502020204030204" pitchFamily="34" charset="0"/>
              </a:rPr>
              <a:t>Το 43% των γυναικών στις 28 χώρες της ΕΕ έχουν υποστεί κάποια μορφή ψυχολογικής βίας από οικείο σύντροφο.</a:t>
            </a:r>
            <a:endParaRPr lang="en-US" sz="1400" dirty="0">
              <a:latin typeface="Calibri" panose="020F0502020204030204" pitchFamily="34" charset="0"/>
              <a:cs typeface="Calibri" panose="020F0502020204030204" pitchFamily="34" charset="0"/>
            </a:endParaRPr>
          </a:p>
        </p:txBody>
      </p:sp>
      <p:sp>
        <p:nvSpPr>
          <p:cNvPr id="11" name="Ελεύθερη σχεδίαση: Σχήμα 10">
            <a:extLst>
              <a:ext uri="{FF2B5EF4-FFF2-40B4-BE49-F238E27FC236}">
                <a16:creationId xmlns:a16="http://schemas.microsoft.com/office/drawing/2014/main" id="{31253DCD-BE40-8E07-47FA-F323C4920B44}"/>
              </a:ext>
            </a:extLst>
          </p:cNvPr>
          <p:cNvSpPr/>
          <p:nvPr/>
        </p:nvSpPr>
        <p:spPr>
          <a:xfrm>
            <a:off x="7507742" y="1428560"/>
            <a:ext cx="2669530" cy="1337889"/>
          </a:xfrm>
          <a:custGeom>
            <a:avLst/>
            <a:gdLst>
              <a:gd name="connsiteX0" fmla="*/ 0 w 2359283"/>
              <a:gd name="connsiteY0" fmla="*/ 152828 h 1528280"/>
              <a:gd name="connsiteX1" fmla="*/ 152828 w 2359283"/>
              <a:gd name="connsiteY1" fmla="*/ 0 h 1528280"/>
              <a:gd name="connsiteX2" fmla="*/ 2206455 w 2359283"/>
              <a:gd name="connsiteY2" fmla="*/ 0 h 1528280"/>
              <a:gd name="connsiteX3" fmla="*/ 2359283 w 2359283"/>
              <a:gd name="connsiteY3" fmla="*/ 152828 h 1528280"/>
              <a:gd name="connsiteX4" fmla="*/ 2359283 w 2359283"/>
              <a:gd name="connsiteY4" fmla="*/ 1375452 h 1528280"/>
              <a:gd name="connsiteX5" fmla="*/ 2206455 w 2359283"/>
              <a:gd name="connsiteY5" fmla="*/ 1528280 h 1528280"/>
              <a:gd name="connsiteX6" fmla="*/ 152828 w 2359283"/>
              <a:gd name="connsiteY6" fmla="*/ 1528280 h 1528280"/>
              <a:gd name="connsiteX7" fmla="*/ 0 w 2359283"/>
              <a:gd name="connsiteY7" fmla="*/ 1375452 h 1528280"/>
              <a:gd name="connsiteX8" fmla="*/ 0 w 2359283"/>
              <a:gd name="connsiteY8" fmla="*/ 152828 h 1528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9283" h="1528280">
                <a:moveTo>
                  <a:pt x="0" y="152828"/>
                </a:moveTo>
                <a:cubicBezTo>
                  <a:pt x="0" y="68423"/>
                  <a:pt x="68423" y="0"/>
                  <a:pt x="152828" y="0"/>
                </a:cubicBezTo>
                <a:lnTo>
                  <a:pt x="2206455" y="0"/>
                </a:lnTo>
                <a:cubicBezTo>
                  <a:pt x="2290860" y="0"/>
                  <a:pt x="2359283" y="68423"/>
                  <a:pt x="2359283" y="152828"/>
                </a:cubicBezTo>
                <a:lnTo>
                  <a:pt x="2359283" y="1375452"/>
                </a:lnTo>
                <a:cubicBezTo>
                  <a:pt x="2359283" y="1459857"/>
                  <a:pt x="2290860" y="1528280"/>
                  <a:pt x="2206455" y="1528280"/>
                </a:cubicBezTo>
                <a:lnTo>
                  <a:pt x="152828" y="1528280"/>
                </a:lnTo>
                <a:cubicBezTo>
                  <a:pt x="68423" y="1528280"/>
                  <a:pt x="0" y="1459857"/>
                  <a:pt x="0" y="1375452"/>
                </a:cubicBezTo>
                <a:lnTo>
                  <a:pt x="0" y="152828"/>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75646" tIns="67861" rIns="67861" bIns="449931" numCol="1" spcCol="1270" anchor="t" anchorCtr="0">
            <a:noAutofit/>
          </a:bodyPr>
          <a:lstStyle/>
          <a:p>
            <a:pPr marL="0" lvl="1" defTabSz="311150">
              <a:lnSpc>
                <a:spcPct val="90000"/>
              </a:lnSpc>
              <a:spcBef>
                <a:spcPct val="0"/>
              </a:spcBef>
              <a:spcAft>
                <a:spcPct val="15000"/>
              </a:spcAft>
            </a:pPr>
            <a:r>
              <a:rPr lang="el-GR" sz="1400" dirty="0">
                <a:latin typeface="Calibri" panose="020F0502020204030204" pitchFamily="34" charset="0"/>
                <a:cs typeface="Calibri" panose="020F0502020204030204" pitchFamily="34" charset="0"/>
              </a:rPr>
              <a:t>Στην ΕΕ, το 31 % των γυναικών έχουν υποστεί μία ή περισσότερες πράξεις σωματικής βίας από την ηλικία των 15 ετών.</a:t>
            </a:r>
            <a:endParaRPr lang="en-US" sz="1400" dirty="0">
              <a:latin typeface="Calibri" panose="020F0502020204030204" pitchFamily="34" charset="0"/>
              <a:cs typeface="Calibri" panose="020F0502020204030204" pitchFamily="34" charset="0"/>
            </a:endParaRPr>
          </a:p>
        </p:txBody>
      </p:sp>
      <p:sp>
        <p:nvSpPr>
          <p:cNvPr id="12" name="Ελεύθερη σχεδίαση: Σχήμα 11">
            <a:extLst>
              <a:ext uri="{FF2B5EF4-FFF2-40B4-BE49-F238E27FC236}">
                <a16:creationId xmlns:a16="http://schemas.microsoft.com/office/drawing/2014/main" id="{53AFE8F7-F845-BB1D-AF99-D9C4825280BB}"/>
              </a:ext>
            </a:extLst>
          </p:cNvPr>
          <p:cNvSpPr/>
          <p:nvPr/>
        </p:nvSpPr>
        <p:spPr>
          <a:xfrm>
            <a:off x="2379802" y="1417320"/>
            <a:ext cx="2374773" cy="1337889"/>
          </a:xfrm>
          <a:custGeom>
            <a:avLst/>
            <a:gdLst>
              <a:gd name="connsiteX0" fmla="*/ 0 w 2359283"/>
              <a:gd name="connsiteY0" fmla="*/ 152828 h 1528280"/>
              <a:gd name="connsiteX1" fmla="*/ 152828 w 2359283"/>
              <a:gd name="connsiteY1" fmla="*/ 0 h 1528280"/>
              <a:gd name="connsiteX2" fmla="*/ 2206455 w 2359283"/>
              <a:gd name="connsiteY2" fmla="*/ 0 h 1528280"/>
              <a:gd name="connsiteX3" fmla="*/ 2359283 w 2359283"/>
              <a:gd name="connsiteY3" fmla="*/ 152828 h 1528280"/>
              <a:gd name="connsiteX4" fmla="*/ 2359283 w 2359283"/>
              <a:gd name="connsiteY4" fmla="*/ 1375452 h 1528280"/>
              <a:gd name="connsiteX5" fmla="*/ 2206455 w 2359283"/>
              <a:gd name="connsiteY5" fmla="*/ 1528280 h 1528280"/>
              <a:gd name="connsiteX6" fmla="*/ 152828 w 2359283"/>
              <a:gd name="connsiteY6" fmla="*/ 1528280 h 1528280"/>
              <a:gd name="connsiteX7" fmla="*/ 0 w 2359283"/>
              <a:gd name="connsiteY7" fmla="*/ 1375452 h 1528280"/>
              <a:gd name="connsiteX8" fmla="*/ 0 w 2359283"/>
              <a:gd name="connsiteY8" fmla="*/ 152828 h 1528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9283" h="1528280">
                <a:moveTo>
                  <a:pt x="0" y="152828"/>
                </a:moveTo>
                <a:cubicBezTo>
                  <a:pt x="0" y="68423"/>
                  <a:pt x="68423" y="0"/>
                  <a:pt x="152828" y="0"/>
                </a:cubicBezTo>
                <a:lnTo>
                  <a:pt x="2206455" y="0"/>
                </a:lnTo>
                <a:cubicBezTo>
                  <a:pt x="2290860" y="0"/>
                  <a:pt x="2359283" y="68423"/>
                  <a:pt x="2359283" y="152828"/>
                </a:cubicBezTo>
                <a:lnTo>
                  <a:pt x="2359283" y="1375452"/>
                </a:lnTo>
                <a:cubicBezTo>
                  <a:pt x="2359283" y="1459857"/>
                  <a:pt x="2290860" y="1528280"/>
                  <a:pt x="2206455" y="1528280"/>
                </a:cubicBezTo>
                <a:lnTo>
                  <a:pt x="152828" y="1528280"/>
                </a:lnTo>
                <a:cubicBezTo>
                  <a:pt x="68423" y="1528280"/>
                  <a:pt x="0" y="1459857"/>
                  <a:pt x="0" y="1375452"/>
                </a:cubicBezTo>
                <a:lnTo>
                  <a:pt x="0" y="152828"/>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7861" tIns="67861" rIns="775646" bIns="449931" numCol="1" spcCol="1270" anchor="t" anchorCtr="0">
            <a:noAutofit/>
          </a:bodyPr>
          <a:lstStyle/>
          <a:p>
            <a:pPr marL="0" lvl="1" defTabSz="311150">
              <a:lnSpc>
                <a:spcPct val="90000"/>
              </a:lnSpc>
              <a:spcBef>
                <a:spcPct val="0"/>
              </a:spcBef>
              <a:spcAft>
                <a:spcPct val="15000"/>
              </a:spcAft>
            </a:pPr>
            <a:r>
              <a:rPr lang="el-GR" sz="1400" kern="1200" dirty="0">
                <a:latin typeface="Calibri" panose="020F0502020204030204" pitchFamily="34" charset="0"/>
                <a:cs typeface="Calibri" panose="020F0502020204030204" pitchFamily="34" charset="0"/>
              </a:rPr>
              <a:t>Υπολογίζεται ότι μία στις 20 γυναίκες (5%) έχει βιαστεί σε χώρες της ΕΕ από την ηλικία των 15 ετών.</a:t>
            </a:r>
            <a:endParaRPr lang="en-US" sz="1400" kern="1200" dirty="0">
              <a:latin typeface="Calibri" panose="020F0502020204030204" pitchFamily="34" charset="0"/>
              <a:cs typeface="Calibri" panose="020F0502020204030204" pitchFamily="34" charset="0"/>
            </a:endParaRPr>
          </a:p>
        </p:txBody>
      </p:sp>
      <p:sp>
        <p:nvSpPr>
          <p:cNvPr id="13" name="Ελεύθερη σχεδίαση: Σχήμα 12">
            <a:extLst>
              <a:ext uri="{FF2B5EF4-FFF2-40B4-BE49-F238E27FC236}">
                <a16:creationId xmlns:a16="http://schemas.microsoft.com/office/drawing/2014/main" id="{C06B09B6-035C-1462-5349-7473C97DAFC3}"/>
              </a:ext>
            </a:extLst>
          </p:cNvPr>
          <p:cNvSpPr/>
          <p:nvPr/>
        </p:nvSpPr>
        <p:spPr>
          <a:xfrm>
            <a:off x="4042770" y="1689544"/>
            <a:ext cx="2067954" cy="2067954"/>
          </a:xfrm>
          <a:custGeom>
            <a:avLst/>
            <a:gdLst>
              <a:gd name="connsiteX0" fmla="*/ 0 w 2067954"/>
              <a:gd name="connsiteY0" fmla="*/ 2067954 h 2067954"/>
              <a:gd name="connsiteX1" fmla="*/ 2067954 w 2067954"/>
              <a:gd name="connsiteY1" fmla="*/ 0 h 2067954"/>
              <a:gd name="connsiteX2" fmla="*/ 2067954 w 2067954"/>
              <a:gd name="connsiteY2" fmla="*/ 2067954 h 2067954"/>
              <a:gd name="connsiteX3" fmla="*/ 0 w 2067954"/>
              <a:gd name="connsiteY3" fmla="*/ 2067954 h 2067954"/>
            </a:gdLst>
            <a:ahLst/>
            <a:cxnLst>
              <a:cxn ang="0">
                <a:pos x="connsiteX0" y="connsiteY0"/>
              </a:cxn>
              <a:cxn ang="0">
                <a:pos x="connsiteX1" y="connsiteY1"/>
              </a:cxn>
              <a:cxn ang="0">
                <a:pos x="connsiteX2" y="connsiteY2"/>
              </a:cxn>
              <a:cxn ang="0">
                <a:pos x="connsiteX3" y="connsiteY3"/>
              </a:cxn>
            </a:cxnLst>
            <a:rect l="l" t="t" r="r" b="b"/>
            <a:pathLst>
              <a:path w="2067954" h="2067954">
                <a:moveTo>
                  <a:pt x="0" y="2067954"/>
                </a:moveTo>
                <a:cubicBezTo>
                  <a:pt x="0" y="925855"/>
                  <a:pt x="925855" y="0"/>
                  <a:pt x="2067954" y="0"/>
                </a:cubicBezTo>
                <a:lnTo>
                  <a:pt x="2067954" y="2067954"/>
                </a:lnTo>
                <a:lnTo>
                  <a:pt x="0" y="2067954"/>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33706" tIns="733706" rIns="128016" bIns="128016" numCol="1" spcCol="1270" anchor="ctr" anchorCtr="0">
            <a:noAutofit/>
          </a:bodyPr>
          <a:lstStyle/>
          <a:p>
            <a:pPr marL="0" lvl="0" indent="0" algn="ctr" defTabSz="800100">
              <a:lnSpc>
                <a:spcPct val="90000"/>
              </a:lnSpc>
              <a:spcBef>
                <a:spcPct val="0"/>
              </a:spcBef>
              <a:spcAft>
                <a:spcPct val="35000"/>
              </a:spcAft>
              <a:buNone/>
            </a:pPr>
            <a:r>
              <a:rPr lang="el-GR" sz="1800" kern="1200" dirty="0"/>
              <a:t>Σεξουαλική βία</a:t>
            </a:r>
            <a:endParaRPr lang="en-US" sz="1800" kern="1200" dirty="0"/>
          </a:p>
        </p:txBody>
      </p:sp>
      <p:sp>
        <p:nvSpPr>
          <p:cNvPr id="14" name="Ελεύθερη σχεδίαση: Σχήμα 13">
            <a:extLst>
              <a:ext uri="{FF2B5EF4-FFF2-40B4-BE49-F238E27FC236}">
                <a16:creationId xmlns:a16="http://schemas.microsoft.com/office/drawing/2014/main" id="{C29FB15C-91C3-47F4-B73B-AB4C9042A629}"/>
              </a:ext>
            </a:extLst>
          </p:cNvPr>
          <p:cNvSpPr/>
          <p:nvPr/>
        </p:nvSpPr>
        <p:spPr>
          <a:xfrm>
            <a:off x="6206242" y="1689544"/>
            <a:ext cx="2067954" cy="2067954"/>
          </a:xfrm>
          <a:custGeom>
            <a:avLst/>
            <a:gdLst>
              <a:gd name="connsiteX0" fmla="*/ 0 w 2067954"/>
              <a:gd name="connsiteY0" fmla="*/ 2067954 h 2067954"/>
              <a:gd name="connsiteX1" fmla="*/ 2067954 w 2067954"/>
              <a:gd name="connsiteY1" fmla="*/ 0 h 2067954"/>
              <a:gd name="connsiteX2" fmla="*/ 2067954 w 2067954"/>
              <a:gd name="connsiteY2" fmla="*/ 2067954 h 2067954"/>
              <a:gd name="connsiteX3" fmla="*/ 0 w 2067954"/>
              <a:gd name="connsiteY3" fmla="*/ 2067954 h 2067954"/>
            </a:gdLst>
            <a:ahLst/>
            <a:cxnLst>
              <a:cxn ang="0">
                <a:pos x="connsiteX0" y="connsiteY0"/>
              </a:cxn>
              <a:cxn ang="0">
                <a:pos x="connsiteX1" y="connsiteY1"/>
              </a:cxn>
              <a:cxn ang="0">
                <a:pos x="connsiteX2" y="connsiteY2"/>
              </a:cxn>
              <a:cxn ang="0">
                <a:pos x="connsiteX3" y="connsiteY3"/>
              </a:cxn>
            </a:cxnLst>
            <a:rect l="l" t="t" r="r" b="b"/>
            <a:pathLst>
              <a:path w="2067954" h="2067954">
                <a:moveTo>
                  <a:pt x="0" y="0"/>
                </a:moveTo>
                <a:cubicBezTo>
                  <a:pt x="1142099" y="0"/>
                  <a:pt x="2067954" y="925855"/>
                  <a:pt x="2067954" y="2067954"/>
                </a:cubicBezTo>
                <a:lnTo>
                  <a:pt x="0" y="2067954"/>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28016" tIns="733706" rIns="733706" bIns="128016" numCol="1" spcCol="1270" anchor="ctr" anchorCtr="0">
            <a:noAutofit/>
          </a:bodyPr>
          <a:lstStyle/>
          <a:p>
            <a:pPr marL="0" lvl="0" indent="0" algn="ctr" defTabSz="800100">
              <a:lnSpc>
                <a:spcPct val="90000"/>
              </a:lnSpc>
              <a:spcBef>
                <a:spcPct val="0"/>
              </a:spcBef>
              <a:spcAft>
                <a:spcPct val="35000"/>
              </a:spcAft>
              <a:buNone/>
            </a:pPr>
            <a:r>
              <a:rPr lang="el-GR" sz="1800" kern="1200" dirty="0"/>
              <a:t>Σωματική βία</a:t>
            </a:r>
            <a:endParaRPr lang="en-US" sz="1800" kern="1200" dirty="0"/>
          </a:p>
        </p:txBody>
      </p:sp>
      <p:sp>
        <p:nvSpPr>
          <p:cNvPr id="15" name="Ελεύθερη σχεδίαση: Σχήμα 14">
            <a:extLst>
              <a:ext uri="{FF2B5EF4-FFF2-40B4-BE49-F238E27FC236}">
                <a16:creationId xmlns:a16="http://schemas.microsoft.com/office/drawing/2014/main" id="{81A3213D-00C2-20E4-6A45-7F2138E9156C}"/>
              </a:ext>
            </a:extLst>
          </p:cNvPr>
          <p:cNvSpPr/>
          <p:nvPr/>
        </p:nvSpPr>
        <p:spPr>
          <a:xfrm>
            <a:off x="6206242" y="3853016"/>
            <a:ext cx="2067954" cy="2067955"/>
          </a:xfrm>
          <a:custGeom>
            <a:avLst/>
            <a:gdLst>
              <a:gd name="connsiteX0" fmla="*/ 0 w 2067954"/>
              <a:gd name="connsiteY0" fmla="*/ 2067954 h 2067954"/>
              <a:gd name="connsiteX1" fmla="*/ 2067954 w 2067954"/>
              <a:gd name="connsiteY1" fmla="*/ 0 h 2067954"/>
              <a:gd name="connsiteX2" fmla="*/ 2067954 w 2067954"/>
              <a:gd name="connsiteY2" fmla="*/ 2067954 h 2067954"/>
              <a:gd name="connsiteX3" fmla="*/ 0 w 2067954"/>
              <a:gd name="connsiteY3" fmla="*/ 2067954 h 2067954"/>
            </a:gdLst>
            <a:ahLst/>
            <a:cxnLst>
              <a:cxn ang="0">
                <a:pos x="connsiteX0" y="connsiteY0"/>
              </a:cxn>
              <a:cxn ang="0">
                <a:pos x="connsiteX1" y="connsiteY1"/>
              </a:cxn>
              <a:cxn ang="0">
                <a:pos x="connsiteX2" y="connsiteY2"/>
              </a:cxn>
              <a:cxn ang="0">
                <a:pos x="connsiteX3" y="connsiteY3"/>
              </a:cxn>
            </a:cxnLst>
            <a:rect l="l" t="t" r="r" b="b"/>
            <a:pathLst>
              <a:path w="2067954" h="2067954">
                <a:moveTo>
                  <a:pt x="2067954" y="0"/>
                </a:moveTo>
                <a:cubicBezTo>
                  <a:pt x="2067954" y="1142099"/>
                  <a:pt x="1142099" y="2067954"/>
                  <a:pt x="0" y="2067954"/>
                </a:cubicBezTo>
                <a:lnTo>
                  <a:pt x="0" y="0"/>
                </a:lnTo>
                <a:lnTo>
                  <a:pt x="2067954"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28016" tIns="128016" rIns="733706" bIns="733706" numCol="1" spcCol="1270" anchor="ctr" anchorCtr="0">
            <a:noAutofit/>
          </a:bodyPr>
          <a:lstStyle/>
          <a:p>
            <a:pPr marL="0" lvl="0" indent="0" algn="ctr" defTabSz="800100">
              <a:lnSpc>
                <a:spcPct val="90000"/>
              </a:lnSpc>
              <a:spcBef>
                <a:spcPct val="0"/>
              </a:spcBef>
              <a:spcAft>
                <a:spcPct val="35000"/>
              </a:spcAft>
              <a:buNone/>
            </a:pPr>
            <a:r>
              <a:rPr lang="el-GR" sz="1800" kern="1200" dirty="0"/>
              <a:t>Οικονομική βία</a:t>
            </a:r>
            <a:endParaRPr lang="en-US" sz="1800" kern="1200" dirty="0"/>
          </a:p>
        </p:txBody>
      </p:sp>
      <p:sp>
        <p:nvSpPr>
          <p:cNvPr id="16" name="Ελεύθερη σχεδίαση: Σχήμα 15">
            <a:extLst>
              <a:ext uri="{FF2B5EF4-FFF2-40B4-BE49-F238E27FC236}">
                <a16:creationId xmlns:a16="http://schemas.microsoft.com/office/drawing/2014/main" id="{95629FB7-02DA-C4BA-EF2C-4958A1DE333D}"/>
              </a:ext>
            </a:extLst>
          </p:cNvPr>
          <p:cNvSpPr/>
          <p:nvPr/>
        </p:nvSpPr>
        <p:spPr>
          <a:xfrm>
            <a:off x="4042770" y="3853017"/>
            <a:ext cx="2067954" cy="2067954"/>
          </a:xfrm>
          <a:custGeom>
            <a:avLst/>
            <a:gdLst>
              <a:gd name="connsiteX0" fmla="*/ 0 w 2067954"/>
              <a:gd name="connsiteY0" fmla="*/ 2067954 h 2067954"/>
              <a:gd name="connsiteX1" fmla="*/ 2067954 w 2067954"/>
              <a:gd name="connsiteY1" fmla="*/ 0 h 2067954"/>
              <a:gd name="connsiteX2" fmla="*/ 2067954 w 2067954"/>
              <a:gd name="connsiteY2" fmla="*/ 2067954 h 2067954"/>
              <a:gd name="connsiteX3" fmla="*/ 0 w 2067954"/>
              <a:gd name="connsiteY3" fmla="*/ 2067954 h 2067954"/>
            </a:gdLst>
            <a:ahLst/>
            <a:cxnLst>
              <a:cxn ang="0">
                <a:pos x="connsiteX0" y="connsiteY0"/>
              </a:cxn>
              <a:cxn ang="0">
                <a:pos x="connsiteX1" y="connsiteY1"/>
              </a:cxn>
              <a:cxn ang="0">
                <a:pos x="connsiteX2" y="connsiteY2"/>
              </a:cxn>
              <a:cxn ang="0">
                <a:pos x="connsiteX3" y="connsiteY3"/>
              </a:cxn>
            </a:cxnLst>
            <a:rect l="l" t="t" r="r" b="b"/>
            <a:pathLst>
              <a:path w="2067954" h="2067954">
                <a:moveTo>
                  <a:pt x="2067954" y="2067954"/>
                </a:moveTo>
                <a:cubicBezTo>
                  <a:pt x="925855" y="2067954"/>
                  <a:pt x="0" y="1142099"/>
                  <a:pt x="0" y="0"/>
                </a:cubicBezTo>
                <a:lnTo>
                  <a:pt x="2067954" y="0"/>
                </a:lnTo>
                <a:lnTo>
                  <a:pt x="2067954" y="2067954"/>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33706" tIns="128016" rIns="128016" bIns="733706" numCol="1" spcCol="1270" anchor="ctr" anchorCtr="0">
            <a:noAutofit/>
          </a:bodyPr>
          <a:lstStyle/>
          <a:p>
            <a:pPr marL="0" lvl="0" indent="0" algn="ctr" defTabSz="800100">
              <a:lnSpc>
                <a:spcPct val="90000"/>
              </a:lnSpc>
              <a:spcBef>
                <a:spcPct val="0"/>
              </a:spcBef>
              <a:spcAft>
                <a:spcPct val="35000"/>
              </a:spcAft>
              <a:buNone/>
            </a:pPr>
            <a:r>
              <a:rPr lang="el-GR" sz="1800" kern="1200" dirty="0"/>
              <a:t>Ψυχολογική βία</a:t>
            </a:r>
            <a:endParaRPr lang="en-US" sz="1800" kern="1200" dirty="0"/>
          </a:p>
        </p:txBody>
      </p:sp>
      <p:sp>
        <p:nvSpPr>
          <p:cNvPr id="17" name="Βέλος: Κυκλικό 16">
            <a:extLst>
              <a:ext uri="{FF2B5EF4-FFF2-40B4-BE49-F238E27FC236}">
                <a16:creationId xmlns:a16="http://schemas.microsoft.com/office/drawing/2014/main" id="{A4EAACF8-03C4-E855-239C-0E6DF82C44DA}"/>
              </a:ext>
            </a:extLst>
          </p:cNvPr>
          <p:cNvSpPr/>
          <p:nvPr/>
        </p:nvSpPr>
        <p:spPr>
          <a:xfrm>
            <a:off x="5801487" y="3375429"/>
            <a:ext cx="713993" cy="620864"/>
          </a:xfrm>
          <a:prstGeom prst="circularArrow">
            <a:avLst/>
          </a:prstGeom>
        </p:spPr>
        <p:style>
          <a:lnRef idx="2">
            <a:schemeClr val="lt1">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dk1">
              <a:hueOff val="0"/>
              <a:satOff val="0"/>
              <a:lumOff val="0"/>
              <a:alphaOff val="0"/>
            </a:schemeClr>
          </a:fontRef>
        </p:style>
      </p:sp>
      <p:sp>
        <p:nvSpPr>
          <p:cNvPr id="18" name="Βέλος: Κυκλικό 17">
            <a:extLst>
              <a:ext uri="{FF2B5EF4-FFF2-40B4-BE49-F238E27FC236}">
                <a16:creationId xmlns:a16="http://schemas.microsoft.com/office/drawing/2014/main" id="{F4DC5540-FF73-300F-C10E-19DB2D0AB277}"/>
              </a:ext>
            </a:extLst>
          </p:cNvPr>
          <p:cNvSpPr/>
          <p:nvPr/>
        </p:nvSpPr>
        <p:spPr>
          <a:xfrm rot="10800000">
            <a:off x="5801487" y="3614223"/>
            <a:ext cx="713993" cy="620864"/>
          </a:xfrm>
          <a:prstGeom prst="circularArrow">
            <a:avLst/>
          </a:prstGeom>
        </p:spPr>
        <p:style>
          <a:lnRef idx="2">
            <a:schemeClr val="lt1">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dk1">
              <a:hueOff val="0"/>
              <a:satOff val="0"/>
              <a:lumOff val="0"/>
              <a:alphaOff val="0"/>
            </a:schemeClr>
          </a:fontRef>
        </p:style>
      </p:sp>
    </p:spTree>
    <p:extLst>
      <p:ext uri="{BB962C8B-B14F-4D97-AF65-F5344CB8AC3E}">
        <p14:creationId xmlns:p14="http://schemas.microsoft.com/office/powerpoint/2010/main" val="2909303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4DBC9B9-B66C-F469-DD5A-3D33C2D78B42}"/>
              </a:ext>
            </a:extLst>
          </p:cNvPr>
          <p:cNvSpPr>
            <a:spLocks noGrp="1"/>
          </p:cNvSpPr>
          <p:nvPr>
            <p:ph type="title"/>
          </p:nvPr>
        </p:nvSpPr>
        <p:spPr/>
        <p:txBody>
          <a:bodyPr/>
          <a:lstStyle/>
          <a:p>
            <a:r>
              <a:rPr lang="el-GR" dirty="0">
                <a:solidFill>
                  <a:schemeClr val="tx1"/>
                </a:solidFill>
              </a:rPr>
              <a:t>Βασικές μορφές της </a:t>
            </a:r>
            <a:r>
              <a:rPr lang="el-GR" dirty="0" err="1">
                <a:solidFill>
                  <a:schemeClr val="tx1"/>
                </a:solidFill>
              </a:rPr>
              <a:t>έμφυλης</a:t>
            </a:r>
            <a:r>
              <a:rPr lang="el-GR" dirty="0">
                <a:solidFill>
                  <a:schemeClr val="tx1"/>
                </a:solidFill>
              </a:rPr>
              <a:t> βίας</a:t>
            </a:r>
            <a:endParaRPr lang="en-US" dirty="0">
              <a:solidFill>
                <a:schemeClr val="tx1"/>
              </a:solidFill>
            </a:endParaRPr>
          </a:p>
        </p:txBody>
      </p:sp>
      <p:sp>
        <p:nvSpPr>
          <p:cNvPr id="5" name="Θέση περιεχομένου 2">
            <a:extLst>
              <a:ext uri="{FF2B5EF4-FFF2-40B4-BE49-F238E27FC236}">
                <a16:creationId xmlns:a16="http://schemas.microsoft.com/office/drawing/2014/main" id="{AE93A2CE-1760-6834-C838-30283800DDFA}"/>
              </a:ext>
            </a:extLst>
          </p:cNvPr>
          <p:cNvSpPr>
            <a:spLocks noGrp="1"/>
          </p:cNvSpPr>
          <p:nvPr>
            <p:ph idx="1"/>
          </p:nvPr>
        </p:nvSpPr>
        <p:spPr>
          <a:xfrm>
            <a:off x="444024" y="1207008"/>
            <a:ext cx="11029615" cy="4992624"/>
          </a:xfrm>
        </p:spPr>
        <p:txBody>
          <a:bodyPr>
            <a:normAutofit fontScale="92500" lnSpcReduction="10000"/>
          </a:bodyPr>
          <a:lstStyle/>
          <a:p>
            <a:pPr marL="0" indent="0" algn="just">
              <a:lnSpc>
                <a:spcPct val="90000"/>
              </a:lnSpc>
              <a:buNone/>
            </a:pPr>
            <a:r>
              <a:rPr lang="el-GR" sz="1700" b="1" dirty="0">
                <a:solidFill>
                  <a:srgbClr val="990066"/>
                </a:solidFill>
              </a:rPr>
              <a:t>α. Ψυχολογική / συναισθηματική βία</a:t>
            </a:r>
          </a:p>
          <a:p>
            <a:pPr algn="just">
              <a:lnSpc>
                <a:spcPct val="90000"/>
              </a:lnSpc>
            </a:pPr>
            <a:r>
              <a:rPr lang="el-GR" sz="1700" dirty="0"/>
              <a:t>Αφορά τη συστηματική, επίπονη και διαβρωτική διαδικασία που οδηγεί το άτομο σε συναισθηματική εξάντληση ή βλάβη. Μπορεί να περιλαμβάνει: </a:t>
            </a:r>
          </a:p>
          <a:p>
            <a:pPr lvl="2" algn="just">
              <a:lnSpc>
                <a:spcPct val="90000"/>
              </a:lnSpc>
            </a:pPr>
            <a:r>
              <a:rPr lang="el-GR" sz="1300" dirty="0"/>
              <a:t>εκφοβισμό και οι απειλές για σωματική ή σεξουαλική βία. Συχνότατα ο θύτης απειλεί ότι θα βλάψει το θύμα ή την οικογένειά του, ότι θα πάρει την κηδεμονία των παιδιών ή ότι θα αυτοκτονήσει. </a:t>
            </a:r>
          </a:p>
          <a:p>
            <a:pPr lvl="2" algn="just">
              <a:lnSpc>
                <a:spcPct val="90000"/>
              </a:lnSpc>
            </a:pPr>
            <a:r>
              <a:rPr lang="el-GR" sz="1300" dirty="0"/>
              <a:t>Συνεχή και διαρκής ταπείνωση και κριτική, η δημιουργία ενοχών στην/στον σύντροφο, και ο αδιάκοπος έλεγχος της προσωπικής ζωής. </a:t>
            </a:r>
          </a:p>
          <a:p>
            <a:pPr lvl="2" algn="just">
              <a:lnSpc>
                <a:spcPct val="90000"/>
              </a:lnSpc>
            </a:pPr>
            <a:r>
              <a:rPr lang="el-GR" sz="1300" dirty="0"/>
              <a:t>Αδιάκοπη προσπάθεια απομόνωσης του θύματος από τον οικογενειακό/φιλικό/συγγενικό περίγυρο. </a:t>
            </a:r>
          </a:p>
          <a:p>
            <a:pPr marL="0" lvl="2" indent="0" algn="just">
              <a:lnSpc>
                <a:spcPct val="90000"/>
              </a:lnSpc>
              <a:buNone/>
            </a:pPr>
            <a:endParaRPr lang="en-US" sz="1700" b="1" dirty="0">
              <a:solidFill>
                <a:srgbClr val="FF6699"/>
              </a:solidFill>
            </a:endParaRPr>
          </a:p>
          <a:p>
            <a:pPr marL="0" lvl="2" indent="0" algn="just">
              <a:lnSpc>
                <a:spcPct val="90000"/>
              </a:lnSpc>
              <a:buNone/>
            </a:pPr>
            <a:r>
              <a:rPr lang="el-GR" sz="1700" b="1" dirty="0">
                <a:solidFill>
                  <a:srgbClr val="FF6699"/>
                </a:solidFill>
              </a:rPr>
              <a:t>Στόχος</a:t>
            </a:r>
            <a:r>
              <a:rPr lang="el-GR" sz="1700" dirty="0"/>
              <a:t>: η μείωση της της αυτοπεποίθησης, η υπονόμευση της αυτοεκτίμησης και αυτεξουσιότητας του θύματος, σε σημείο που το ίδιο να αμφιβάλλει για την ψυχική του διαύγεια και να πιστεύει ότι είναι υπεύθυνο και ένοχο για την κακοποίηση που δέχεται.</a:t>
            </a:r>
            <a:endParaRPr lang="en-US" sz="1700" dirty="0"/>
          </a:p>
          <a:p>
            <a:pPr marL="0" lvl="2" indent="0" algn="just">
              <a:lnSpc>
                <a:spcPct val="90000"/>
              </a:lnSpc>
              <a:buNone/>
            </a:pPr>
            <a:endParaRPr lang="en-US" sz="1700" dirty="0"/>
          </a:p>
          <a:p>
            <a:pPr marL="0" indent="0" algn="just">
              <a:lnSpc>
                <a:spcPct val="90000"/>
              </a:lnSpc>
              <a:buNone/>
            </a:pPr>
            <a:r>
              <a:rPr lang="el-GR" sz="1700" b="1" dirty="0">
                <a:solidFill>
                  <a:srgbClr val="990066"/>
                </a:solidFill>
              </a:rPr>
              <a:t>β. Λεκτική βία</a:t>
            </a:r>
          </a:p>
          <a:p>
            <a:pPr algn="just">
              <a:lnSpc>
                <a:spcPct val="90000"/>
              </a:lnSpc>
            </a:pPr>
            <a:r>
              <a:rPr lang="el-GR" sz="1700" dirty="0"/>
              <a:t>Η λεκτική βία είναι συνδέεται άμεσα με την ψυχολογική κακοποίηση. Προκαλεί πόνο και ψυχική οδύνη στα θύματα. Μπορεί να περιλαμβάνει</a:t>
            </a:r>
          </a:p>
          <a:p>
            <a:pPr lvl="1" algn="just">
              <a:lnSpc>
                <a:spcPct val="90000"/>
              </a:lnSpc>
            </a:pPr>
            <a:r>
              <a:rPr lang="el-GR" sz="1500" dirty="0"/>
              <a:t>φωνές, απειλές και εξυβρίσεις και φτάνουν ως το λεκτικό εξευτελισμό και την τρομοκράτηση του θύματος. </a:t>
            </a:r>
          </a:p>
          <a:p>
            <a:pPr marL="55563" lvl="1" indent="0" algn="just">
              <a:lnSpc>
                <a:spcPct val="90000"/>
              </a:lnSpc>
              <a:buNone/>
            </a:pPr>
            <a:endParaRPr lang="en-US" sz="1700" b="1" dirty="0">
              <a:solidFill>
                <a:srgbClr val="FF6699"/>
              </a:solidFill>
            </a:endParaRPr>
          </a:p>
          <a:p>
            <a:pPr marL="55563" lvl="1" indent="0" algn="just">
              <a:lnSpc>
                <a:spcPct val="90000"/>
              </a:lnSpc>
              <a:buNone/>
            </a:pPr>
            <a:r>
              <a:rPr lang="el-GR" sz="1700" b="1" dirty="0">
                <a:solidFill>
                  <a:srgbClr val="FF6699"/>
                </a:solidFill>
              </a:rPr>
              <a:t>Στόχος: </a:t>
            </a:r>
            <a:r>
              <a:rPr lang="el-GR" sz="1700" dirty="0"/>
              <a:t>η χειραγώγηση διαμέσου του φόβου και ο έλεγχος πάνω στη ζωή του ατόμου. </a:t>
            </a:r>
          </a:p>
          <a:p>
            <a:pPr marL="0" lvl="2" indent="0" algn="just">
              <a:lnSpc>
                <a:spcPct val="90000"/>
              </a:lnSpc>
              <a:buNone/>
            </a:pPr>
            <a:endParaRPr lang="el-GR" sz="1700" dirty="0"/>
          </a:p>
        </p:txBody>
      </p:sp>
    </p:spTree>
    <p:extLst>
      <p:ext uri="{BB962C8B-B14F-4D97-AF65-F5344CB8AC3E}">
        <p14:creationId xmlns:p14="http://schemas.microsoft.com/office/powerpoint/2010/main" val="33991633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4DBC9B9-B66C-F469-DD5A-3D33C2D78B42}"/>
              </a:ext>
            </a:extLst>
          </p:cNvPr>
          <p:cNvSpPr>
            <a:spLocks noGrp="1"/>
          </p:cNvSpPr>
          <p:nvPr>
            <p:ph type="title"/>
          </p:nvPr>
        </p:nvSpPr>
        <p:spPr/>
        <p:txBody>
          <a:bodyPr/>
          <a:lstStyle/>
          <a:p>
            <a:r>
              <a:rPr lang="el-GR" dirty="0">
                <a:solidFill>
                  <a:schemeClr val="tx1"/>
                </a:solidFill>
              </a:rPr>
              <a:t>Βασικές μορφές της </a:t>
            </a:r>
            <a:r>
              <a:rPr lang="el-GR" dirty="0" err="1">
                <a:solidFill>
                  <a:schemeClr val="tx1"/>
                </a:solidFill>
              </a:rPr>
              <a:t>έμφυλης</a:t>
            </a:r>
            <a:r>
              <a:rPr lang="el-GR" dirty="0">
                <a:solidFill>
                  <a:schemeClr val="tx1"/>
                </a:solidFill>
              </a:rPr>
              <a:t> βίας</a:t>
            </a:r>
            <a:endParaRPr lang="en-US" dirty="0">
              <a:solidFill>
                <a:schemeClr val="tx1"/>
              </a:solidFill>
            </a:endParaRPr>
          </a:p>
        </p:txBody>
      </p:sp>
      <p:sp>
        <p:nvSpPr>
          <p:cNvPr id="5" name="Θέση περιεχομένου 2">
            <a:extLst>
              <a:ext uri="{FF2B5EF4-FFF2-40B4-BE49-F238E27FC236}">
                <a16:creationId xmlns:a16="http://schemas.microsoft.com/office/drawing/2014/main" id="{AE93A2CE-1760-6834-C838-30283800DDFA}"/>
              </a:ext>
            </a:extLst>
          </p:cNvPr>
          <p:cNvSpPr>
            <a:spLocks noGrp="1"/>
          </p:cNvSpPr>
          <p:nvPr>
            <p:ph idx="1"/>
          </p:nvPr>
        </p:nvSpPr>
        <p:spPr>
          <a:xfrm>
            <a:off x="444024" y="1705008"/>
            <a:ext cx="11029615" cy="3678303"/>
          </a:xfrm>
        </p:spPr>
        <p:txBody>
          <a:bodyPr>
            <a:normAutofit/>
          </a:bodyPr>
          <a:lstStyle/>
          <a:p>
            <a:pPr marL="0" indent="0" algn="just">
              <a:lnSpc>
                <a:spcPct val="90000"/>
              </a:lnSpc>
              <a:buNone/>
            </a:pPr>
            <a:r>
              <a:rPr lang="el-GR" sz="1700" b="1" dirty="0">
                <a:solidFill>
                  <a:srgbClr val="990066"/>
                </a:solidFill>
              </a:rPr>
              <a:t>γ. Οικονομική βία</a:t>
            </a:r>
          </a:p>
          <a:p>
            <a:pPr algn="just">
              <a:lnSpc>
                <a:spcPct val="90000"/>
              </a:lnSpc>
            </a:pPr>
            <a:r>
              <a:rPr lang="el-GR" sz="1700" dirty="0"/>
              <a:t>Ο περιορισμός ή και η στέρηση πόρων, αγαθών και ευκαιριών με σκοπό το θύμα να αρχίσει να </a:t>
            </a:r>
            <a:r>
              <a:rPr lang="el-GR" sz="1700" dirty="0" err="1"/>
              <a:t>εξαρτάτει</a:t>
            </a:r>
            <a:r>
              <a:rPr lang="el-GR" sz="1700" dirty="0"/>
              <a:t> πλήρως από το θύτη. Περιλαμβάνει:</a:t>
            </a:r>
          </a:p>
          <a:p>
            <a:pPr lvl="1" algn="just">
              <a:lnSpc>
                <a:spcPct val="90000"/>
              </a:lnSpc>
            </a:pPr>
            <a:r>
              <a:rPr lang="el-GR" sz="1500" dirty="0"/>
              <a:t>Περιορισμός του δικαιώματος για οικονομική αυτονομία. Αυτό μεταφράζεται συνήθως ως απαγόρευση ή παρεμπόδιση εύρεσης εργασίας.</a:t>
            </a:r>
          </a:p>
          <a:p>
            <a:pPr lvl="1" algn="just">
              <a:lnSpc>
                <a:spcPct val="90000"/>
              </a:lnSpc>
            </a:pPr>
            <a:r>
              <a:rPr lang="el-GR" sz="1500" dirty="0"/>
              <a:t>Έλεγχος των περιουσιακών στοιχείων και του εισοδήματος του θύματος. Αυτό μπορεί να γίνει μέσω της παρακράτησης του μισθού του θύματος από τον θύτη ή την κατά βούληση αξιοποίησή του μισθού του θύματος, ο εξαναγκασμός του θύματος να παίρνει δάνειο στο όνομά του. Ταυτόχρονα, μπορεί να μην επιτρέπει ο θύτης στο θύμα την  πρόσβαση στο οικογενειακό εισόδημα ή να αποφασίζει για κοινούς πόρους χωρίς την ενημέρωση της συντρόφου. </a:t>
            </a:r>
          </a:p>
          <a:p>
            <a:pPr lvl="1" algn="just">
              <a:lnSpc>
                <a:spcPct val="90000"/>
              </a:lnSpc>
            </a:pPr>
            <a:r>
              <a:rPr lang="el-GR" sz="1500" dirty="0"/>
              <a:t>Αποστέρηση του θύματος από αναγκαία εισοδήματα για την κάλυψη των βασικών του αναγκών. </a:t>
            </a:r>
            <a:endParaRPr lang="el-GR" sz="1500" b="1" dirty="0"/>
          </a:p>
          <a:p>
            <a:pPr marL="55563" lvl="1" indent="0" algn="just">
              <a:lnSpc>
                <a:spcPct val="90000"/>
              </a:lnSpc>
              <a:buNone/>
            </a:pPr>
            <a:r>
              <a:rPr lang="el-GR" sz="1700" b="1" dirty="0">
                <a:solidFill>
                  <a:srgbClr val="FF6699"/>
                </a:solidFill>
              </a:rPr>
              <a:t>Στόχος</a:t>
            </a:r>
            <a:r>
              <a:rPr lang="el-GR" sz="1700" dirty="0"/>
              <a:t>: ο απόλυτος έλεγχος του θύματος από τον θύτη, ώστε το θύμα να καταστεί ανίσχυρο και αδύναμο να εγκαταλείψει την κακοποιητική σχέση</a:t>
            </a:r>
            <a:r>
              <a:rPr lang="el-GR" sz="1500" b="1" dirty="0"/>
              <a:t>. </a:t>
            </a:r>
            <a:endParaRPr lang="el-GR" sz="1500" dirty="0"/>
          </a:p>
        </p:txBody>
      </p:sp>
    </p:spTree>
    <p:extLst>
      <p:ext uri="{BB962C8B-B14F-4D97-AF65-F5344CB8AC3E}">
        <p14:creationId xmlns:p14="http://schemas.microsoft.com/office/powerpoint/2010/main" val="18974826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4DBC9B9-B66C-F469-DD5A-3D33C2D78B42}"/>
              </a:ext>
            </a:extLst>
          </p:cNvPr>
          <p:cNvSpPr>
            <a:spLocks noGrp="1"/>
          </p:cNvSpPr>
          <p:nvPr>
            <p:ph type="title"/>
          </p:nvPr>
        </p:nvSpPr>
        <p:spPr/>
        <p:txBody>
          <a:bodyPr/>
          <a:lstStyle/>
          <a:p>
            <a:r>
              <a:rPr lang="el-GR" dirty="0">
                <a:solidFill>
                  <a:schemeClr val="tx1"/>
                </a:solidFill>
              </a:rPr>
              <a:t>Βασικές μορφές της </a:t>
            </a:r>
            <a:r>
              <a:rPr lang="el-GR" dirty="0" err="1">
                <a:solidFill>
                  <a:schemeClr val="tx1"/>
                </a:solidFill>
              </a:rPr>
              <a:t>έμφυλης</a:t>
            </a:r>
            <a:r>
              <a:rPr lang="el-GR" dirty="0">
                <a:solidFill>
                  <a:schemeClr val="tx1"/>
                </a:solidFill>
              </a:rPr>
              <a:t> βίας</a:t>
            </a:r>
            <a:endParaRPr lang="en-US" dirty="0">
              <a:solidFill>
                <a:schemeClr val="tx1"/>
              </a:solidFill>
            </a:endParaRPr>
          </a:p>
        </p:txBody>
      </p:sp>
      <p:sp>
        <p:nvSpPr>
          <p:cNvPr id="5" name="Θέση περιεχομένου 2">
            <a:extLst>
              <a:ext uri="{FF2B5EF4-FFF2-40B4-BE49-F238E27FC236}">
                <a16:creationId xmlns:a16="http://schemas.microsoft.com/office/drawing/2014/main" id="{AE93A2CE-1760-6834-C838-30283800DDFA}"/>
              </a:ext>
            </a:extLst>
          </p:cNvPr>
          <p:cNvSpPr>
            <a:spLocks noGrp="1"/>
          </p:cNvSpPr>
          <p:nvPr>
            <p:ph idx="1"/>
          </p:nvPr>
        </p:nvSpPr>
        <p:spPr>
          <a:xfrm>
            <a:off x="444024" y="1207008"/>
            <a:ext cx="11029615" cy="4846320"/>
          </a:xfrm>
        </p:spPr>
        <p:txBody>
          <a:bodyPr>
            <a:normAutofit/>
          </a:bodyPr>
          <a:lstStyle/>
          <a:p>
            <a:pPr marL="0" indent="0" algn="just">
              <a:lnSpc>
                <a:spcPct val="90000"/>
              </a:lnSpc>
              <a:buNone/>
            </a:pPr>
            <a:r>
              <a:rPr lang="el-GR" sz="1700" b="1" dirty="0">
                <a:solidFill>
                  <a:srgbClr val="990066"/>
                </a:solidFill>
              </a:rPr>
              <a:t>δ. Σωματική βία</a:t>
            </a:r>
          </a:p>
          <a:p>
            <a:pPr algn="just">
              <a:lnSpc>
                <a:spcPct val="90000"/>
              </a:lnSpc>
            </a:pPr>
            <a:r>
              <a:rPr lang="el-GR" sz="1700" dirty="0"/>
              <a:t>Κάθε πράξη σωματικής κακοποίησης, η οποία έχει έχει ως κατάληξη τον πόνο και την πρόκληση βλαβών στο άτομο που τη βιώνει. Περιλαμβάνει:</a:t>
            </a:r>
          </a:p>
          <a:p>
            <a:pPr lvl="1" algn="just">
              <a:lnSpc>
                <a:spcPct val="90000"/>
              </a:lnSpc>
            </a:pPr>
            <a:r>
              <a:rPr lang="el-GR" sz="1500" dirty="0"/>
              <a:t>Χτυπήματα με τα χέρια, χαστούκια, σπρώξιμο, τράβηγμα από τα μαλλιά, κλωτσιές, σφαλιάρες, πνίξιμο, πυροβολισμός, επιθέσεις με οξύ/χημικά.</a:t>
            </a:r>
            <a:r>
              <a:rPr lang="el-GR" sz="1300" dirty="0"/>
              <a:t> </a:t>
            </a:r>
            <a:endParaRPr lang="el-GR" sz="1300" b="1" dirty="0"/>
          </a:p>
          <a:p>
            <a:pPr marL="55563" lvl="1" indent="0" algn="just">
              <a:lnSpc>
                <a:spcPct val="90000"/>
              </a:lnSpc>
              <a:buNone/>
            </a:pPr>
            <a:r>
              <a:rPr lang="el-GR" sz="1700" b="1" dirty="0">
                <a:solidFill>
                  <a:srgbClr val="FF6699"/>
                </a:solidFill>
              </a:rPr>
              <a:t>Στόχος</a:t>
            </a:r>
            <a:r>
              <a:rPr lang="el-GR" sz="1700" dirty="0"/>
              <a:t>: η πρόκληση σωματικής βλάβης</a:t>
            </a:r>
            <a:r>
              <a:rPr lang="el-GR" sz="1500" b="1" dirty="0"/>
              <a:t>. </a:t>
            </a:r>
            <a:r>
              <a:rPr lang="en-US" sz="1500" b="1" dirty="0"/>
              <a:t>.</a:t>
            </a:r>
          </a:p>
          <a:p>
            <a:pPr marL="55563" lvl="1" indent="0" algn="just">
              <a:lnSpc>
                <a:spcPct val="90000"/>
              </a:lnSpc>
              <a:buNone/>
            </a:pPr>
            <a:endParaRPr lang="en-US" sz="1500" b="1" dirty="0"/>
          </a:p>
          <a:p>
            <a:pPr marL="0" indent="0" algn="just">
              <a:lnSpc>
                <a:spcPct val="90000"/>
              </a:lnSpc>
              <a:buNone/>
            </a:pPr>
            <a:r>
              <a:rPr lang="el-GR" sz="1600" b="1" dirty="0">
                <a:solidFill>
                  <a:srgbClr val="990066"/>
                </a:solidFill>
              </a:rPr>
              <a:t>ε. Ενδοοικογενειακή βία</a:t>
            </a:r>
          </a:p>
          <a:p>
            <a:pPr algn="just">
              <a:lnSpc>
                <a:spcPct val="90000"/>
              </a:lnSpc>
            </a:pPr>
            <a:r>
              <a:rPr lang="el-GR" sz="1600" dirty="0"/>
              <a:t>Είναι η πιο διαδεδομένες μορφές </a:t>
            </a:r>
            <a:r>
              <a:rPr lang="el-GR" sz="1600" dirty="0" err="1"/>
              <a:t>έμφυλης</a:t>
            </a:r>
            <a:r>
              <a:rPr lang="el-GR" sz="1600" dirty="0"/>
              <a:t> βίας. Λαμβάνει χώρα μέσα στην οικογένεια. Πρόκειται για (λεκτική, ψυχολογική/συναισθηματική, σωματική, σεξουαλική, οικονομική) κακοποίηση ή απειλή βίας, που ασκείται μεταξύ (πρώην ή νυν) συζύγων/συντρόφων/μερών του συμφώνου συμβίωσης, ή μεταξύ άλλων μελών μιας οικογένειας.</a:t>
            </a:r>
          </a:p>
          <a:p>
            <a:pPr algn="just">
              <a:lnSpc>
                <a:spcPct val="90000"/>
              </a:lnSpc>
            </a:pPr>
            <a:r>
              <a:rPr lang="el-GR" sz="1600" dirty="0"/>
              <a:t>Η ενδοοικογενειακή βία αποτελεί ποινικό αδίκημα, που τιμωρείται με αυστηρότατες ποινές, σύμφωνα  με νόμο που ψηφίστηκε στη χώρα μας, το 2006.</a:t>
            </a:r>
          </a:p>
          <a:p>
            <a:pPr marL="55563" lvl="1" indent="0" algn="just">
              <a:lnSpc>
                <a:spcPct val="90000"/>
              </a:lnSpc>
              <a:buNone/>
            </a:pPr>
            <a:endParaRPr lang="el-GR" sz="1500" dirty="0"/>
          </a:p>
        </p:txBody>
      </p:sp>
    </p:spTree>
    <p:extLst>
      <p:ext uri="{BB962C8B-B14F-4D97-AF65-F5344CB8AC3E}">
        <p14:creationId xmlns:p14="http://schemas.microsoft.com/office/powerpoint/2010/main" val="10141673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4DBC9B9-B66C-F469-DD5A-3D33C2D78B42}"/>
              </a:ext>
            </a:extLst>
          </p:cNvPr>
          <p:cNvSpPr>
            <a:spLocks noGrp="1"/>
          </p:cNvSpPr>
          <p:nvPr>
            <p:ph type="title"/>
          </p:nvPr>
        </p:nvSpPr>
        <p:spPr/>
        <p:txBody>
          <a:bodyPr/>
          <a:lstStyle/>
          <a:p>
            <a:r>
              <a:rPr lang="el-GR" dirty="0">
                <a:solidFill>
                  <a:schemeClr val="tx1"/>
                </a:solidFill>
              </a:rPr>
              <a:t>Βασικές μορφές της </a:t>
            </a:r>
            <a:r>
              <a:rPr lang="el-GR" dirty="0" err="1">
                <a:solidFill>
                  <a:schemeClr val="tx1"/>
                </a:solidFill>
              </a:rPr>
              <a:t>έμφυλης</a:t>
            </a:r>
            <a:r>
              <a:rPr lang="el-GR" dirty="0">
                <a:solidFill>
                  <a:schemeClr val="tx1"/>
                </a:solidFill>
              </a:rPr>
              <a:t> βίας</a:t>
            </a:r>
            <a:endParaRPr lang="en-US" dirty="0">
              <a:solidFill>
                <a:schemeClr val="tx1"/>
              </a:solidFill>
            </a:endParaRPr>
          </a:p>
        </p:txBody>
      </p:sp>
      <p:sp>
        <p:nvSpPr>
          <p:cNvPr id="5" name="Θέση περιεχομένου 2">
            <a:extLst>
              <a:ext uri="{FF2B5EF4-FFF2-40B4-BE49-F238E27FC236}">
                <a16:creationId xmlns:a16="http://schemas.microsoft.com/office/drawing/2014/main" id="{AE93A2CE-1760-6834-C838-30283800DDFA}"/>
              </a:ext>
            </a:extLst>
          </p:cNvPr>
          <p:cNvSpPr>
            <a:spLocks noGrp="1"/>
          </p:cNvSpPr>
          <p:nvPr>
            <p:ph idx="1"/>
          </p:nvPr>
        </p:nvSpPr>
        <p:spPr>
          <a:xfrm>
            <a:off x="444024" y="1143000"/>
            <a:ext cx="11029615" cy="5074920"/>
          </a:xfrm>
        </p:spPr>
        <p:txBody>
          <a:bodyPr>
            <a:normAutofit/>
          </a:bodyPr>
          <a:lstStyle/>
          <a:p>
            <a:pPr marL="0" indent="0" algn="just">
              <a:lnSpc>
                <a:spcPct val="90000"/>
              </a:lnSpc>
              <a:buNone/>
            </a:pPr>
            <a:r>
              <a:rPr lang="el-GR" sz="1700" b="1" dirty="0" err="1">
                <a:solidFill>
                  <a:srgbClr val="990066"/>
                </a:solidFill>
              </a:rPr>
              <a:t>στ</a:t>
            </a:r>
            <a:r>
              <a:rPr lang="el-GR" sz="1700" b="1" dirty="0">
                <a:solidFill>
                  <a:srgbClr val="990066"/>
                </a:solidFill>
              </a:rPr>
              <a:t>. Σεξουαλική βία</a:t>
            </a:r>
          </a:p>
          <a:p>
            <a:pPr algn="just">
              <a:lnSpc>
                <a:spcPct val="90000"/>
              </a:lnSpc>
            </a:pPr>
            <a:r>
              <a:rPr lang="el-GR" sz="1700" dirty="0"/>
              <a:t>Σεξουαλική βία είναι οποιαδήποτε σεξουαλική πράξη, αλλά και απόπειρα τέτοιας πράξης, χωρίς την εκούσια και ελεύθερη συναίνεση του θύματος. Κατά την άσκησή της, συχνά (αλλά όχι πάντα) χρησιμοποιείται σωματική βία, εξαναγκασμός, αλλά και απειλές βίας. Εδώ κατατάσσονται και τα ανεπιθύμητα σεξουαλικά σχόλια ή οι αντίστοιχες κινήσεις, όπως μη επιθυμητό φίλημα, άγγιγμα γεννητικών οργάνων ή/και άλλων ιδιωτικών σημείων του σώματος κ.ά. </a:t>
            </a:r>
            <a:endParaRPr lang="en-US" sz="1700" dirty="0"/>
          </a:p>
          <a:p>
            <a:pPr algn="just">
              <a:lnSpc>
                <a:spcPct val="90000"/>
              </a:lnSpc>
            </a:pPr>
            <a:endParaRPr lang="en-US" sz="1700" dirty="0"/>
          </a:p>
          <a:p>
            <a:pPr marL="0" indent="0" algn="just">
              <a:lnSpc>
                <a:spcPct val="90000"/>
              </a:lnSpc>
              <a:buNone/>
            </a:pPr>
            <a:r>
              <a:rPr lang="el-GR" sz="1700" b="1" dirty="0">
                <a:solidFill>
                  <a:srgbClr val="990066"/>
                </a:solidFill>
              </a:rPr>
              <a:t>ζ. Βιασμός</a:t>
            </a:r>
          </a:p>
          <a:p>
            <a:pPr algn="just">
              <a:lnSpc>
                <a:spcPct val="90000"/>
              </a:lnSpc>
            </a:pPr>
            <a:r>
              <a:rPr lang="el-GR" sz="1700" dirty="0"/>
              <a:t>Ο εξαναγκασμός ατόμου σε συνουσία ή σε άλλη ασελγή πράξη ή ανοχή τέτοιας πράξης. Με βάση την ελληνική νομοθεσία (2006), βιασμός μπορεί να </a:t>
            </a:r>
            <a:r>
              <a:rPr lang="el-GR" sz="1700" dirty="0" err="1"/>
              <a:t>τελεστεί</a:t>
            </a:r>
            <a:r>
              <a:rPr lang="el-GR" sz="1700" dirty="0"/>
              <a:t> και εντός του γάμου, αποτελώντας ποινικό αδίκημα.</a:t>
            </a:r>
            <a:endParaRPr lang="en-US" sz="1700" dirty="0"/>
          </a:p>
          <a:p>
            <a:pPr algn="just">
              <a:lnSpc>
                <a:spcPct val="90000"/>
              </a:lnSpc>
            </a:pPr>
            <a:endParaRPr lang="el-GR" sz="1700" dirty="0"/>
          </a:p>
          <a:p>
            <a:pPr marL="0" indent="0" algn="just">
              <a:lnSpc>
                <a:spcPct val="90000"/>
              </a:lnSpc>
              <a:buNone/>
            </a:pPr>
            <a:r>
              <a:rPr lang="el-GR" sz="1700" b="1" dirty="0">
                <a:solidFill>
                  <a:srgbClr val="990066"/>
                </a:solidFill>
              </a:rPr>
              <a:t>η. Σεξουαλική εκμετάλλευση</a:t>
            </a:r>
          </a:p>
          <a:p>
            <a:pPr algn="just">
              <a:lnSpc>
                <a:spcPct val="90000"/>
              </a:lnSpc>
            </a:pPr>
            <a:r>
              <a:rPr lang="el-GR" sz="1700" dirty="0"/>
              <a:t>Στον ορισμό της σεξουαλικής εκμετάλλευσης εντάσσεται η εξαναγκαστική πορνεία ή η ανταλλαγή σεξουαλικής χάρης με υλικά αγαθά, υπηρεσίες και υποστήριξη. </a:t>
            </a:r>
          </a:p>
          <a:p>
            <a:pPr algn="just">
              <a:lnSpc>
                <a:spcPct val="90000"/>
              </a:lnSpc>
            </a:pPr>
            <a:endParaRPr lang="el-GR" sz="1700" dirty="0"/>
          </a:p>
        </p:txBody>
      </p:sp>
    </p:spTree>
    <p:extLst>
      <p:ext uri="{BB962C8B-B14F-4D97-AF65-F5344CB8AC3E}">
        <p14:creationId xmlns:p14="http://schemas.microsoft.com/office/powerpoint/2010/main" val="5609261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4DBC9B9-B66C-F469-DD5A-3D33C2D78B42}"/>
              </a:ext>
            </a:extLst>
          </p:cNvPr>
          <p:cNvSpPr>
            <a:spLocks noGrp="1"/>
          </p:cNvSpPr>
          <p:nvPr>
            <p:ph type="title"/>
          </p:nvPr>
        </p:nvSpPr>
        <p:spPr/>
        <p:txBody>
          <a:bodyPr/>
          <a:lstStyle/>
          <a:p>
            <a:r>
              <a:rPr lang="el-GR" dirty="0">
                <a:solidFill>
                  <a:schemeClr val="tx1"/>
                </a:solidFill>
              </a:rPr>
              <a:t>Βασικές μορφές της </a:t>
            </a:r>
            <a:r>
              <a:rPr lang="el-GR" dirty="0" err="1">
                <a:solidFill>
                  <a:schemeClr val="tx1"/>
                </a:solidFill>
              </a:rPr>
              <a:t>έμφυλης</a:t>
            </a:r>
            <a:r>
              <a:rPr lang="el-GR" dirty="0">
                <a:solidFill>
                  <a:schemeClr val="tx1"/>
                </a:solidFill>
              </a:rPr>
              <a:t> βίας</a:t>
            </a:r>
            <a:endParaRPr lang="en-US" dirty="0">
              <a:solidFill>
                <a:schemeClr val="tx1"/>
              </a:solidFill>
            </a:endParaRPr>
          </a:p>
        </p:txBody>
      </p:sp>
      <p:sp>
        <p:nvSpPr>
          <p:cNvPr id="5" name="Θέση περιεχομένου 2">
            <a:extLst>
              <a:ext uri="{FF2B5EF4-FFF2-40B4-BE49-F238E27FC236}">
                <a16:creationId xmlns:a16="http://schemas.microsoft.com/office/drawing/2014/main" id="{AE93A2CE-1760-6834-C838-30283800DDFA}"/>
              </a:ext>
            </a:extLst>
          </p:cNvPr>
          <p:cNvSpPr>
            <a:spLocks noGrp="1"/>
          </p:cNvSpPr>
          <p:nvPr>
            <p:ph idx="1"/>
          </p:nvPr>
        </p:nvSpPr>
        <p:spPr>
          <a:xfrm>
            <a:off x="444024" y="1384968"/>
            <a:ext cx="11029615" cy="4476336"/>
          </a:xfrm>
        </p:spPr>
        <p:txBody>
          <a:bodyPr>
            <a:normAutofit/>
          </a:bodyPr>
          <a:lstStyle/>
          <a:p>
            <a:pPr marL="0" indent="0" algn="just">
              <a:lnSpc>
                <a:spcPct val="90000"/>
              </a:lnSpc>
              <a:buNone/>
            </a:pPr>
            <a:r>
              <a:rPr lang="el-GR" sz="1700" b="1" dirty="0">
                <a:solidFill>
                  <a:srgbClr val="990066"/>
                </a:solidFill>
              </a:rPr>
              <a:t>θ. Σεξουαλική παρενόχληση</a:t>
            </a:r>
          </a:p>
          <a:p>
            <a:pPr algn="just">
              <a:lnSpc>
                <a:spcPct val="90000"/>
              </a:lnSpc>
            </a:pPr>
            <a:r>
              <a:rPr lang="el-GR" sz="1700" dirty="0"/>
              <a:t>Οποιαδήποτε μη επιθυμητή λεκτική ή σωματική συμπεριφορά με σεξουαλικό κίνητρο, η οποία θεωρείται προσβλητική από την/τον αποδέκτη. Η σεξουαλική παρενόχληση μπορεί να λάβει χώρα στο εργασιακό περιβάλλον, σε χώρους εκπαίδευσης, αθλητισμού, θρησκευτικής λατρείας, σε κοινωνικά ιδρύματα, καθώς και σε οποιοδήποτε τομέα της κοινωνικής ζωής, όπου η ιεραρχία και οι σχέσεις εξουσίας μπορούν να αποτελούν παράγοντες </a:t>
            </a:r>
            <a:r>
              <a:rPr lang="el-GR" sz="1700" dirty="0" err="1"/>
              <a:t>ευαλωτότητας</a:t>
            </a:r>
            <a:r>
              <a:rPr lang="el-GR" sz="1700" dirty="0"/>
              <a:t> και </a:t>
            </a:r>
            <a:r>
              <a:rPr lang="el-GR" sz="1700" dirty="0" err="1"/>
              <a:t>θυματοποίησης</a:t>
            </a:r>
            <a:r>
              <a:rPr lang="el-GR" sz="1700" dirty="0"/>
              <a:t>.</a:t>
            </a:r>
            <a:endParaRPr lang="en-US" sz="1700" dirty="0"/>
          </a:p>
          <a:p>
            <a:pPr algn="just">
              <a:lnSpc>
                <a:spcPct val="90000"/>
              </a:lnSpc>
            </a:pPr>
            <a:endParaRPr lang="en-US" sz="1700" dirty="0"/>
          </a:p>
          <a:p>
            <a:pPr marL="0" indent="0" algn="just">
              <a:lnSpc>
                <a:spcPct val="90000"/>
              </a:lnSpc>
              <a:buNone/>
            </a:pPr>
            <a:r>
              <a:rPr lang="el-GR" sz="1700" b="1" dirty="0">
                <a:solidFill>
                  <a:srgbClr val="990066"/>
                </a:solidFill>
              </a:rPr>
              <a:t>ι. </a:t>
            </a:r>
            <a:r>
              <a:rPr lang="el-GR" sz="1700" b="1" dirty="0" err="1">
                <a:solidFill>
                  <a:srgbClr val="990066"/>
                </a:solidFill>
              </a:rPr>
              <a:t>Παρενοχλητική</a:t>
            </a:r>
            <a:r>
              <a:rPr lang="el-GR" sz="1700" b="1" dirty="0">
                <a:solidFill>
                  <a:srgbClr val="990066"/>
                </a:solidFill>
              </a:rPr>
              <a:t> παρακολούθηση (</a:t>
            </a:r>
            <a:r>
              <a:rPr lang="en-US" sz="1700" b="1" dirty="0">
                <a:solidFill>
                  <a:srgbClr val="990066"/>
                </a:solidFill>
              </a:rPr>
              <a:t>stalking</a:t>
            </a:r>
            <a:r>
              <a:rPr lang="el-GR" sz="1700" b="1" dirty="0">
                <a:solidFill>
                  <a:srgbClr val="990066"/>
                </a:solidFill>
              </a:rPr>
              <a:t>)</a:t>
            </a:r>
          </a:p>
          <a:p>
            <a:pPr algn="just">
              <a:lnSpc>
                <a:spcPct val="90000"/>
              </a:lnSpc>
            </a:pPr>
            <a:r>
              <a:rPr lang="el-GR" sz="1700" dirty="0"/>
              <a:t>Καλύπτει μια γκάμα από ανεπιθύμητες, σκόπιμες, επαναλαμβανόμενες και επίμονες </a:t>
            </a:r>
            <a:r>
              <a:rPr lang="el-GR" sz="1700" dirty="0" err="1"/>
              <a:t>παρενοχλητικές</a:t>
            </a:r>
            <a:r>
              <a:rPr lang="el-GR" sz="1700" dirty="0"/>
              <a:t> συμπεριφορές και πράξεις, που προκαλούν φόβο, τρόμο ή ανησυχία στο </a:t>
            </a:r>
            <a:r>
              <a:rPr lang="el-GR" sz="1700" dirty="0" err="1"/>
              <a:t>παρενοχλούμενο</a:t>
            </a:r>
            <a:r>
              <a:rPr lang="el-GR" sz="1700" dirty="0"/>
              <a:t> άτομο. Οι συμπεριφορές αυτές εκδηλώνονται άλλες φορές άμεσα και άλλες έμμεσα. Περιλαμβάνει: επίμονα τηλεφωνήματα, μηνύματα, </a:t>
            </a:r>
            <a:r>
              <a:rPr lang="el-GR" sz="1700" dirty="0" err="1"/>
              <a:t>emails</a:t>
            </a:r>
            <a:r>
              <a:rPr lang="el-GR" sz="1700" dirty="0"/>
              <a:t>· παρακολούθηση ή/και εισβολή στο οικογενειακό, κοινωνικό ή εργασιακό περιβάλλον· προσέγγιση των οικείων του· ψευδείς κατηγορίες, απειλές, εκδικητική πορνογραφία και μια σειρά άλλων </a:t>
            </a:r>
            <a:r>
              <a:rPr lang="el-GR" sz="1700" dirty="0" err="1"/>
              <a:t>παραβιαστικών</a:t>
            </a:r>
            <a:r>
              <a:rPr lang="el-GR" sz="1700" dirty="0"/>
              <a:t> συμπεριφορών. </a:t>
            </a:r>
          </a:p>
        </p:txBody>
      </p:sp>
    </p:spTree>
    <p:extLst>
      <p:ext uri="{BB962C8B-B14F-4D97-AF65-F5344CB8AC3E}">
        <p14:creationId xmlns:p14="http://schemas.microsoft.com/office/powerpoint/2010/main" val="1940445215"/>
      </p:ext>
    </p:extLst>
  </p:cSld>
  <p:clrMapOvr>
    <a:masterClrMapping/>
  </p:clrMapOvr>
</p:sld>
</file>

<file path=ppt/theme/theme1.xml><?xml version="1.0" encoding="utf-8"?>
<a:theme xmlns:a="http://schemas.openxmlformats.org/drawingml/2006/main" name="Μέρισμα">
  <a:themeElements>
    <a:clrScheme name="Μέρισμα">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Μέρισμα">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Μέρισμα">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Μέρισμα</Template>
  <TotalTime>2408</TotalTime>
  <Words>1951</Words>
  <Application>Microsoft Office PowerPoint</Application>
  <PresentationFormat>Widescreen</PresentationFormat>
  <Paragraphs>131</Paragraphs>
  <Slides>16</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Calibri</vt:lpstr>
      <vt:lpstr>Calibri Light</vt:lpstr>
      <vt:lpstr>Corbel</vt:lpstr>
      <vt:lpstr>Gill Sans MT</vt:lpstr>
      <vt:lpstr>Wingdings 2</vt:lpstr>
      <vt:lpstr>Μέρισμα</vt:lpstr>
      <vt:lpstr>Το φαινόμενο της έμφυλης κυβερνοβίας</vt:lpstr>
      <vt:lpstr>Τι είναι η έμφυλη βία και η βία κατά των γυναικών</vt:lpstr>
      <vt:lpstr>Τι είναι η έμφυλη βία και η βία κατά των γυναικών</vt:lpstr>
      <vt:lpstr>Βασικοί τύποι της έμφυλης βίας</vt:lpstr>
      <vt:lpstr>Βασικές μορφές της έμφυλης βίας</vt:lpstr>
      <vt:lpstr>Βασικές μορφές της έμφυλης βίας</vt:lpstr>
      <vt:lpstr>Βασικές μορφές της έμφυλης βίας</vt:lpstr>
      <vt:lpstr>Βασικές μορφές της έμφυλης βίας</vt:lpstr>
      <vt:lpstr>Βασικές μορφές της έμφυλης βίας</vt:lpstr>
      <vt:lpstr>Έμφυλη βία στο διαδίκτυο - Κυβερνοβία</vt:lpstr>
      <vt:lpstr>Έμφυλη βία στο διαδίκτυο - Κυβερνοβία</vt:lpstr>
      <vt:lpstr>Έμφυλη βία στο διαδίκτυο - Κυβερνοβία</vt:lpstr>
      <vt:lpstr>Συνέπειες της έμφυλης βίας στο διαδίκτυο</vt:lpstr>
      <vt:lpstr>Ποσοτικά στοιχεία έμφυλης βίας και έμφυλης βίας στο διαδίκτυο</vt:lpstr>
      <vt:lpstr>Τα δικαιώματα του παιδιού στον ψηφιακό κόσμο</vt:lpstr>
      <vt:lpstr>Τα δικαιώματα του παιδιού στον ψηφιακό κόσμο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Δήμητρα Μαλανδράκη</dc:creator>
  <cp:lastModifiedBy>zsmyrnaiou</cp:lastModifiedBy>
  <cp:revision>148</cp:revision>
  <dcterms:created xsi:type="dcterms:W3CDTF">2022-03-08T14:23:34Z</dcterms:created>
  <dcterms:modified xsi:type="dcterms:W3CDTF">2025-01-17T13:36:42Z</dcterms:modified>
</cp:coreProperties>
</file>