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3" r:id="rId4"/>
  </p:sldMasterIdLst>
  <p:notesMasterIdLst>
    <p:notesMasterId r:id="rId15"/>
  </p:notesMasterIdLst>
  <p:handoutMasterIdLst>
    <p:handoutMasterId r:id="rId16"/>
  </p:handoutMasterIdLst>
  <p:sldIdLst>
    <p:sldId id="256" r:id="rId5"/>
    <p:sldId id="312" r:id="rId6"/>
    <p:sldId id="319" r:id="rId7"/>
    <p:sldId id="317" r:id="rId8"/>
    <p:sldId id="318" r:id="rId9"/>
    <p:sldId id="313" r:id="rId10"/>
    <p:sldId id="314" r:id="rId11"/>
    <p:sldId id="316" r:id="rId12"/>
    <p:sldId id="315" r:id="rId13"/>
    <p:sldId id="30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678"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805758-D2E5-47F1-BDC8-64F96AB837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9A4D7A7-60FE-4B51-8D3B-098FB2A1B3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866161-D383-45DC-9645-1D21647A8641}" type="datetimeFigureOut">
              <a:rPr lang="en-US" smtClean="0"/>
              <a:t>11/14/2021</a:t>
            </a:fld>
            <a:endParaRPr lang="en-US" dirty="0"/>
          </a:p>
        </p:txBody>
      </p:sp>
      <p:sp>
        <p:nvSpPr>
          <p:cNvPr id="4" name="Footer Placeholder 3">
            <a:extLst>
              <a:ext uri="{FF2B5EF4-FFF2-40B4-BE49-F238E27FC236}">
                <a16:creationId xmlns:a16="http://schemas.microsoft.com/office/drawing/2014/main" id="{0748030B-DA71-4B18-AA7C-F991BCB518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BD65FCA-070F-4A6D-A2E0-D5EBEAABC9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64D2B8-7AFA-4F86-9DF3-A6BBE4E238C1}" type="slidenum">
              <a:rPr lang="en-US" smtClean="0"/>
              <a:t>‹#›</a:t>
            </a:fld>
            <a:endParaRPr lang="en-US" dirty="0"/>
          </a:p>
        </p:txBody>
      </p:sp>
    </p:spTree>
    <p:extLst>
      <p:ext uri="{BB962C8B-B14F-4D97-AF65-F5344CB8AC3E}">
        <p14:creationId xmlns:p14="http://schemas.microsoft.com/office/powerpoint/2010/main" val="369034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11/14/2021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dirty="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01ED95D-539F-374B-BA67-2177C6F4E0E8}" type="slidenum">
              <a:rPr lang="en-US" sz="1200"/>
              <a:pPr/>
              <a:t>10</a:t>
            </a:fld>
            <a:endParaRPr lang="en-US" sz="1200"/>
          </a:p>
        </p:txBody>
      </p:sp>
    </p:spTree>
    <p:extLst>
      <p:ext uri="{BB962C8B-B14F-4D97-AF65-F5344CB8AC3E}">
        <p14:creationId xmlns:p14="http://schemas.microsoft.com/office/powerpoint/2010/main" val="35278164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7B30E373-878E-472C-A7CC-D6D0677EF798}"/>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1" name="Graphic 10" descr="Single gear">
              <a:extLst>
                <a:ext uri="{FF2B5EF4-FFF2-40B4-BE49-F238E27FC236}">
                  <a16:creationId xmlns:a16="http://schemas.microsoft.com/office/drawing/2014/main" id="{CEC3CA9A-43F1-47DC-AAC3-83DD66EDD8C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2" name="Graphic 11" descr="Single gear">
              <a:extLst>
                <a:ext uri="{FF2B5EF4-FFF2-40B4-BE49-F238E27FC236}">
                  <a16:creationId xmlns:a16="http://schemas.microsoft.com/office/drawing/2014/main" id="{A213DB6E-1580-412A-AB74-41A3316B4DC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3" name="Graphic 12" descr="Single gear">
              <a:extLst>
                <a:ext uri="{FF2B5EF4-FFF2-40B4-BE49-F238E27FC236}">
                  <a16:creationId xmlns:a16="http://schemas.microsoft.com/office/drawing/2014/main" id="{2C055C91-835F-4B0A-9C45-16681D819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4" name="Graphic 13" descr="Single gear">
              <a:extLst>
                <a:ext uri="{FF2B5EF4-FFF2-40B4-BE49-F238E27FC236}">
                  <a16:creationId xmlns:a16="http://schemas.microsoft.com/office/drawing/2014/main" id="{DC7D7182-7BF2-4DD8-A90A-94A160931B6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15" name="Rectangle 14">
            <a:extLst>
              <a:ext uri="{FF2B5EF4-FFF2-40B4-BE49-F238E27FC236}">
                <a16:creationId xmlns:a16="http://schemas.microsoft.com/office/drawing/2014/main" id="{56663307-F97E-4FF1-893A-B617C205FA91}"/>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6556078-808F-4B8A-8EAD-35EC2F769287}"/>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8666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53748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642132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a:t>Click to edit Master title style</a:t>
            </a:r>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11/14/2021</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413184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a:t>Click to edit Master title style</a:t>
            </a:r>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11/14/2021</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275739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7" name="Group 6">
            <a:extLst>
              <a:ext uri="{FF2B5EF4-FFF2-40B4-BE49-F238E27FC236}">
                <a16:creationId xmlns:a16="http://schemas.microsoft.com/office/drawing/2014/main" id="{7E86EBFD-2135-4CA2-9BD8-C87111A4060D}"/>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8" name="Graphic 7" descr="Single gear">
              <a:extLst>
                <a:ext uri="{FF2B5EF4-FFF2-40B4-BE49-F238E27FC236}">
                  <a16:creationId xmlns:a16="http://schemas.microsoft.com/office/drawing/2014/main" id="{8EC45973-42B8-47AD-B3D7-FAEB1E83963D}"/>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9" name="Graphic 8" descr="Single gear">
              <a:extLst>
                <a:ext uri="{FF2B5EF4-FFF2-40B4-BE49-F238E27FC236}">
                  <a16:creationId xmlns:a16="http://schemas.microsoft.com/office/drawing/2014/main" id="{2A1F14D7-2E03-410F-BD10-29BD648E23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0" name="Graphic 9" descr="Single gear">
              <a:extLst>
                <a:ext uri="{FF2B5EF4-FFF2-40B4-BE49-F238E27FC236}">
                  <a16:creationId xmlns:a16="http://schemas.microsoft.com/office/drawing/2014/main" id="{2D052119-6629-4602-9168-1961B6FE1CE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1" name="Graphic 10" descr="Single gear">
              <a:extLst>
                <a:ext uri="{FF2B5EF4-FFF2-40B4-BE49-F238E27FC236}">
                  <a16:creationId xmlns:a16="http://schemas.microsoft.com/office/drawing/2014/main" id="{579880A7-3A59-4D61-8BBD-B06DF9937E7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2" name="Graphic 11" descr="Single gear">
              <a:extLst>
                <a:ext uri="{FF2B5EF4-FFF2-40B4-BE49-F238E27FC236}">
                  <a16:creationId xmlns:a16="http://schemas.microsoft.com/office/drawing/2014/main" id="{4D696D99-111C-4D18-9F9E-677E98C4E8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spTree>
    <p:extLst>
      <p:ext uri="{BB962C8B-B14F-4D97-AF65-F5344CB8AC3E}">
        <p14:creationId xmlns:p14="http://schemas.microsoft.com/office/powerpoint/2010/main" val="145736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4E8EAD30-C3FB-4BE9-A00B-4BFCDAF161A0}"/>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3852C349-C84A-45CD-8902-6872B92E23F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A02D8191-80A7-4F9F-9DC3-9327918EF08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54304123-B15C-4307-AA19-D395BC1C4F3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1F3B7708-1D00-4AAC-9DFA-3FCB60839A9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BBD53B87-9584-4D6D-9880-8F8F8AFD3A4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spTree>
    <p:extLst>
      <p:ext uri="{BB962C8B-B14F-4D97-AF65-F5344CB8AC3E}">
        <p14:creationId xmlns:p14="http://schemas.microsoft.com/office/powerpoint/2010/main" val="19940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6" name="Footer Placeholder 5"/>
          <p:cNvSpPr>
            <a:spLocks noGrp="1"/>
          </p:cNvSpPr>
          <p:nvPr>
            <p:ph type="ftr" sz="quarter" idx="11"/>
          </p:nvPr>
        </p:nvSpPr>
        <p:spPr/>
        <p:txBody>
          <a:body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9" name="Group 8">
            <a:extLst>
              <a:ext uri="{FF2B5EF4-FFF2-40B4-BE49-F238E27FC236}">
                <a16:creationId xmlns:a16="http://schemas.microsoft.com/office/drawing/2014/main" id="{556A68BA-802C-4555-B8E4-AFE4D6E5AD5C}"/>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0A1E317-3AA5-4B95-A08A-F634E580FCAE}"/>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C019F564-BE04-450E-A761-B8A4CF91456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2" name="Graphic 11" descr="Single gear">
              <a:extLst>
                <a:ext uri="{FF2B5EF4-FFF2-40B4-BE49-F238E27FC236}">
                  <a16:creationId xmlns:a16="http://schemas.microsoft.com/office/drawing/2014/main" id="{BA857F93-60B3-4A6A-A5BE-A7750144D50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3" name="Graphic 12" descr="Single gear">
              <a:extLst>
                <a:ext uri="{FF2B5EF4-FFF2-40B4-BE49-F238E27FC236}">
                  <a16:creationId xmlns:a16="http://schemas.microsoft.com/office/drawing/2014/main" id="{F47C9E76-0D0D-4ABC-854B-D4CB204285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Tree>
    <p:extLst>
      <p:ext uri="{BB962C8B-B14F-4D97-AF65-F5344CB8AC3E}">
        <p14:creationId xmlns:p14="http://schemas.microsoft.com/office/powerpoint/2010/main" val="4049471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8" name="Footer Placeholder 7"/>
          <p:cNvSpPr>
            <a:spLocks noGrp="1"/>
          </p:cNvSpPr>
          <p:nvPr>
            <p:ph type="ftr" sz="quarter" idx="11"/>
          </p:nvPr>
        </p:nvSpPr>
        <p:spPr/>
        <p:txBody>
          <a:bodyPr/>
          <a:lstStyle/>
          <a:p>
            <a:r>
              <a:rPr lang="en-US" noProof="0"/>
              <a:t>Add a footer</a:t>
            </a:r>
            <a:endParaRPr lang="en-US" noProof="0" dirty="0"/>
          </a:p>
        </p:txBody>
      </p:sp>
      <p:sp>
        <p:nvSpPr>
          <p:cNvPr id="9" name="Slide Number Placeholder 8"/>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11" name="Group 10">
            <a:extLst>
              <a:ext uri="{FF2B5EF4-FFF2-40B4-BE49-F238E27FC236}">
                <a16:creationId xmlns:a16="http://schemas.microsoft.com/office/drawing/2014/main" id="{739BF9C1-FD59-4A25-AACE-87A1F26A86B6}"/>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4E926DC7-EFB1-44CB-9B69-EFC4F2D69A10}"/>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543616ED-7458-4CAC-9E62-150843BDBD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C651D65E-6387-4806-B2F9-E8908345D6F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5" name="Graphic 14" descr="Single gear">
              <a:extLst>
                <a:ext uri="{FF2B5EF4-FFF2-40B4-BE49-F238E27FC236}">
                  <a16:creationId xmlns:a16="http://schemas.microsoft.com/office/drawing/2014/main" id="{F394FCC8-C030-4D42-B6DD-9019D38867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6" name="Graphic 15" descr="Single gear">
              <a:extLst>
                <a:ext uri="{FF2B5EF4-FFF2-40B4-BE49-F238E27FC236}">
                  <a16:creationId xmlns:a16="http://schemas.microsoft.com/office/drawing/2014/main" id="{7768FCFB-6FDA-4ED1-866D-7017103E736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spTree>
    <p:extLst>
      <p:ext uri="{BB962C8B-B14F-4D97-AF65-F5344CB8AC3E}">
        <p14:creationId xmlns:p14="http://schemas.microsoft.com/office/powerpoint/2010/main" val="39504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4" name="Footer Placeholder 3"/>
          <p:cNvSpPr>
            <a:spLocks noGrp="1"/>
          </p:cNvSpPr>
          <p:nvPr>
            <p:ph type="ftr" sz="quarter" idx="11"/>
          </p:nvPr>
        </p:nvSpPr>
        <p:spPr/>
        <p:txBody>
          <a:bodyPr/>
          <a:lstStyle/>
          <a:p>
            <a:r>
              <a:rPr lang="en-US" noProof="0"/>
              <a:t>Add a footer</a:t>
            </a:r>
            <a:endParaRPr lang="en-US" noProof="0" dirty="0"/>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6" name="Group 5">
            <a:extLst>
              <a:ext uri="{FF2B5EF4-FFF2-40B4-BE49-F238E27FC236}">
                <a16:creationId xmlns:a16="http://schemas.microsoft.com/office/drawing/2014/main" id="{6772F123-276E-4502-AD67-0B8A3F2E4BBA}"/>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7" name="Graphic 6" descr="Single gear">
              <a:extLst>
                <a:ext uri="{FF2B5EF4-FFF2-40B4-BE49-F238E27FC236}">
                  <a16:creationId xmlns:a16="http://schemas.microsoft.com/office/drawing/2014/main" id="{946C6E33-F6F5-4047-ACF6-2F4D8340B16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8" name="Graphic 7" descr="Single gear">
              <a:extLst>
                <a:ext uri="{FF2B5EF4-FFF2-40B4-BE49-F238E27FC236}">
                  <a16:creationId xmlns:a16="http://schemas.microsoft.com/office/drawing/2014/main" id="{F2A890ED-940A-4CA1-A469-8E39139483D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9" name="Graphic 8" descr="Single gear">
              <a:extLst>
                <a:ext uri="{FF2B5EF4-FFF2-40B4-BE49-F238E27FC236}">
                  <a16:creationId xmlns:a16="http://schemas.microsoft.com/office/drawing/2014/main" id="{6C25E446-E9B6-467E-BCA0-36712A473B3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0" name="Graphic 9" descr="Single gear">
              <a:extLst>
                <a:ext uri="{FF2B5EF4-FFF2-40B4-BE49-F238E27FC236}">
                  <a16:creationId xmlns:a16="http://schemas.microsoft.com/office/drawing/2014/main" id="{AA961A60-D12A-4A10-815A-08581E09D1A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1" name="Graphic 10" descr="Single gear">
              <a:extLst>
                <a:ext uri="{FF2B5EF4-FFF2-40B4-BE49-F238E27FC236}">
                  <a16:creationId xmlns:a16="http://schemas.microsoft.com/office/drawing/2014/main" id="{CE3E8D21-79F2-42F3-870B-B0CDF844DC5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spTree>
    <p:extLst>
      <p:ext uri="{BB962C8B-B14F-4D97-AF65-F5344CB8AC3E}">
        <p14:creationId xmlns:p14="http://schemas.microsoft.com/office/powerpoint/2010/main" val="10821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noProof="0"/>
              <a:t>Add a footer</a:t>
            </a:r>
            <a:endParaRPr lang="en-US" noProof="0" dirty="0"/>
          </a:p>
        </p:txBody>
      </p:sp>
      <p:sp>
        <p:nvSpPr>
          <p:cNvPr id="9" name="Slide Number Placeholder 8"/>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10" name="Group 9">
            <a:extLst>
              <a:ext uri="{FF2B5EF4-FFF2-40B4-BE49-F238E27FC236}">
                <a16:creationId xmlns:a16="http://schemas.microsoft.com/office/drawing/2014/main" id="{3692EF37-EAC4-4EC6-BB87-F09C2CD5B9A3}"/>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11" name="Graphic 10" descr="Single gear">
              <a:extLst>
                <a:ext uri="{FF2B5EF4-FFF2-40B4-BE49-F238E27FC236}">
                  <a16:creationId xmlns:a16="http://schemas.microsoft.com/office/drawing/2014/main" id="{38B7A928-7A1B-4E5B-9C20-E11E2A70899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2" name="Graphic 11" descr="Single gear">
              <a:extLst>
                <a:ext uri="{FF2B5EF4-FFF2-40B4-BE49-F238E27FC236}">
                  <a16:creationId xmlns:a16="http://schemas.microsoft.com/office/drawing/2014/main" id="{285F18BA-4245-4B23-B5C7-CE1DFCC3105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3" name="Graphic 12" descr="Single gear">
              <a:extLst>
                <a:ext uri="{FF2B5EF4-FFF2-40B4-BE49-F238E27FC236}">
                  <a16:creationId xmlns:a16="http://schemas.microsoft.com/office/drawing/2014/main" id="{6FC81530-74FB-44CC-B1E9-A2008E4408C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4" name="Graphic 13" descr="Single gear">
              <a:extLst>
                <a:ext uri="{FF2B5EF4-FFF2-40B4-BE49-F238E27FC236}">
                  <a16:creationId xmlns:a16="http://schemas.microsoft.com/office/drawing/2014/main" id="{A1D2A065-1A8D-4660-8A6E-982F9E36CDE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Tree>
    <p:extLst>
      <p:ext uri="{BB962C8B-B14F-4D97-AF65-F5344CB8AC3E}">
        <p14:creationId xmlns:p14="http://schemas.microsoft.com/office/powerpoint/2010/main" val="226650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6D6166-2B42-4F11-BAA6-8ABAE1BE810C}" type="datetimeFigureOut">
              <a:rPr lang="en-US" noProof="0" smtClean="0"/>
              <a:t>11/14/2021</a:t>
            </a:fld>
            <a:endParaRPr lang="en-US" noProof="0"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3FA76C-C565-46B6-8652-D75785E2521F}" type="slidenum">
              <a:rPr lang="en-US" noProof="0" smtClean="0"/>
              <a:t>‹#›</a:t>
            </a:fld>
            <a:endParaRPr lang="en-US" noProof="0" dirty="0"/>
          </a:p>
        </p:txBody>
      </p:sp>
      <p:grpSp>
        <p:nvGrpSpPr>
          <p:cNvPr id="10" name="Group 9">
            <a:extLst>
              <a:ext uri="{FF2B5EF4-FFF2-40B4-BE49-F238E27FC236}">
                <a16:creationId xmlns:a16="http://schemas.microsoft.com/office/drawing/2014/main" id="{D450989E-B13D-4698-B878-A8DED92FD69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1" name="Graphic 10" descr="Single gear">
              <a:extLst>
                <a:ext uri="{FF2B5EF4-FFF2-40B4-BE49-F238E27FC236}">
                  <a16:creationId xmlns:a16="http://schemas.microsoft.com/office/drawing/2014/main" id="{62697A2F-BC21-44F2-9F46-278954CD063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2" name="Graphic 11" descr="Single gear">
              <a:extLst>
                <a:ext uri="{FF2B5EF4-FFF2-40B4-BE49-F238E27FC236}">
                  <a16:creationId xmlns:a16="http://schemas.microsoft.com/office/drawing/2014/main" id="{931DE4D8-FA45-4BE4-BB50-E4EDDCCCB2D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3" name="Graphic 12" descr="Single gear">
              <a:extLst>
                <a:ext uri="{FF2B5EF4-FFF2-40B4-BE49-F238E27FC236}">
                  <a16:creationId xmlns:a16="http://schemas.microsoft.com/office/drawing/2014/main" id="{529F9FF1-90DD-400F-9BA2-60243BDE476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4" name="Graphic 13" descr="Single gear">
              <a:extLst>
                <a:ext uri="{FF2B5EF4-FFF2-40B4-BE49-F238E27FC236}">
                  <a16:creationId xmlns:a16="http://schemas.microsoft.com/office/drawing/2014/main" id="{82032FD2-7995-44FF-BF8C-71E23FF1DD1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Tree>
    <p:extLst>
      <p:ext uri="{BB962C8B-B14F-4D97-AF65-F5344CB8AC3E}">
        <p14:creationId xmlns:p14="http://schemas.microsoft.com/office/powerpoint/2010/main" val="3120333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11/14/2021</a:t>
            </a:fld>
            <a:endParaRPr lang="en-US" noProof="0" dirty="0"/>
          </a:p>
        </p:txBody>
      </p:sp>
      <p:sp>
        <p:nvSpPr>
          <p:cNvPr id="6" name="Footer Placeholder 5"/>
          <p:cNvSpPr>
            <a:spLocks noGrp="1"/>
          </p:cNvSpPr>
          <p:nvPr>
            <p:ph type="ftr" sz="quarter" idx="11"/>
          </p:nvPr>
        </p:nvSpPr>
        <p:spPr/>
        <p:txBody>
          <a:body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p>
            <a:fld id="{9E3FA76C-C565-46B6-8652-D75785E2521F}" type="slidenum">
              <a:rPr lang="en-US" noProof="0" smtClean="0"/>
              <a:t>‹#›</a:t>
            </a:fld>
            <a:endParaRPr lang="en-US" noProof="0" dirty="0"/>
          </a:p>
        </p:txBody>
      </p:sp>
      <p:grpSp>
        <p:nvGrpSpPr>
          <p:cNvPr id="10" name="Group 9">
            <a:extLst>
              <a:ext uri="{FF2B5EF4-FFF2-40B4-BE49-F238E27FC236}">
                <a16:creationId xmlns:a16="http://schemas.microsoft.com/office/drawing/2014/main" id="{3F013AF7-8081-4A1F-8C22-0105B4E84E0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1" name="Graphic 10" descr="Single gear">
              <a:extLst>
                <a:ext uri="{FF2B5EF4-FFF2-40B4-BE49-F238E27FC236}">
                  <a16:creationId xmlns:a16="http://schemas.microsoft.com/office/drawing/2014/main" id="{AE27CFD3-93F3-414F-8CD8-45E7C165AC5E}"/>
                </a:ext>
              </a:extLst>
            </p:cNvPr>
            <p:cNvPicPr>
              <a:picLocks noChangeAspect="1"/>
            </p:cNvPicPr>
            <p:nvPr userDrawn="1"/>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18078" r="23442"/>
            <a:stretch/>
          </p:blipFill>
          <p:spPr bwMode="ltGray">
            <a:xfrm>
              <a:off x="8994950" y="0"/>
              <a:ext cx="3197050" cy="3421066"/>
            </a:xfrm>
            <a:prstGeom prst="rect">
              <a:avLst/>
            </a:prstGeom>
          </p:spPr>
        </p:pic>
        <p:pic>
          <p:nvPicPr>
            <p:cNvPr id="12" name="Graphic 11" descr="Single gear">
              <a:extLst>
                <a:ext uri="{FF2B5EF4-FFF2-40B4-BE49-F238E27FC236}">
                  <a16:creationId xmlns:a16="http://schemas.microsoft.com/office/drawing/2014/main" id="{7C97604D-CDB7-40BD-9193-3E2DCF2CE67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ltGray">
            <a:xfrm>
              <a:off x="7232499" y="667872"/>
              <a:ext cx="2880000" cy="2880000"/>
            </a:xfrm>
            <a:prstGeom prst="rect">
              <a:avLst/>
            </a:prstGeom>
          </p:spPr>
        </p:pic>
        <p:pic>
          <p:nvPicPr>
            <p:cNvPr id="13" name="Graphic 12" descr="Single gear">
              <a:extLst>
                <a:ext uri="{FF2B5EF4-FFF2-40B4-BE49-F238E27FC236}">
                  <a16:creationId xmlns:a16="http://schemas.microsoft.com/office/drawing/2014/main" id="{AB87E276-B564-4164-957F-603F2A33F66F}"/>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ltGray">
            <a:xfrm>
              <a:off x="8746667" y="2184726"/>
              <a:ext cx="2880000" cy="2880000"/>
            </a:xfrm>
            <a:prstGeom prst="rect">
              <a:avLst/>
            </a:prstGeom>
          </p:spPr>
        </p:pic>
        <p:pic>
          <p:nvPicPr>
            <p:cNvPr id="14" name="Graphic 13" descr="Single gear">
              <a:extLst>
                <a:ext uri="{FF2B5EF4-FFF2-40B4-BE49-F238E27FC236}">
                  <a16:creationId xmlns:a16="http://schemas.microsoft.com/office/drawing/2014/main" id="{018963F4-DC42-4FDA-9267-2B420EC6EDD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ltGray">
            <a:xfrm>
              <a:off x="8501643" y="-159283"/>
              <a:ext cx="1620000" cy="1620000"/>
            </a:xfrm>
            <a:prstGeom prst="rect">
              <a:avLst/>
            </a:prstGeom>
          </p:spPr>
        </p:pic>
      </p:grpSp>
    </p:spTree>
    <p:extLst>
      <p:ext uri="{BB962C8B-B14F-4D97-AF65-F5344CB8AC3E}">
        <p14:creationId xmlns:p14="http://schemas.microsoft.com/office/powerpoint/2010/main" val="372522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6D6166-2B42-4F11-BAA6-8ABAE1BE810C}" type="datetimeFigureOut">
              <a:rPr lang="en-US" noProof="0" smtClean="0"/>
              <a:t>11/14/2021</a:t>
            </a:fld>
            <a:endParaRPr lang="en-US" noProof="0"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noProof="0"/>
              <a:t>Add a footer</a:t>
            </a:r>
            <a:endParaRPr lang="en-US"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3FA76C-C565-46B6-8652-D75785E2521F}" type="slidenum">
              <a:rPr lang="en-US" noProof="0" smtClean="0"/>
              <a:t>‹#›</a:t>
            </a:fld>
            <a:endParaRPr lang="en-US" noProof="0"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36463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80" r:id="rId12"/>
    <p:sldLayoutId id="2147483681"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9" name="Graphic 8" descr="Book icon">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993" y="2961000"/>
            <a:ext cx="936000" cy="936000"/>
          </a:xfrm>
          <a:prstGeom prst="rect">
            <a:avLst/>
          </a:prstGeom>
        </p:spPr>
      </p:pic>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normAutofit/>
          </a:bodyPr>
          <a:lstStyle/>
          <a:p>
            <a:pPr algn="ctr"/>
            <a:r>
              <a:rPr lang="el-GR" sz="5000" b="1" dirty="0"/>
              <a:t>Η θεωρία της Δημιουργικότητας (</a:t>
            </a:r>
            <a:r>
              <a:rPr lang="en-GB" sz="5000" b="1" dirty="0"/>
              <a:t>Creativity Theory)</a:t>
            </a:r>
            <a:endParaRPr lang="en-US" sz="5000" b="1" dirty="0"/>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a:xfrm>
            <a:off x="541538" y="4455619"/>
            <a:ext cx="10928412" cy="1643429"/>
          </a:xfrm>
        </p:spPr>
        <p:txBody>
          <a:bodyPr>
            <a:normAutofit/>
          </a:bodyPr>
          <a:lstStyle/>
          <a:p>
            <a:pPr algn="ctr"/>
            <a:r>
              <a:rPr lang="el-GR" sz="1200" b="1" dirty="0"/>
              <a:t>ΑΝΑΠΛ. </a:t>
            </a:r>
            <a:r>
              <a:rPr lang="el-GR" sz="1200" b="1" dirty="0" err="1"/>
              <a:t>Καθηγητρια</a:t>
            </a:r>
            <a:r>
              <a:rPr lang="el-GR" sz="1200" b="1" dirty="0"/>
              <a:t>: </a:t>
            </a:r>
            <a:r>
              <a:rPr lang="el-GR" sz="1200" b="1" dirty="0" err="1"/>
              <a:t>ζαχαρουλα</a:t>
            </a:r>
            <a:r>
              <a:rPr lang="el-GR" sz="1200" b="1" dirty="0"/>
              <a:t> </a:t>
            </a:r>
            <a:r>
              <a:rPr lang="el-GR" sz="1200" b="1" dirty="0" err="1"/>
              <a:t>σμυρναιου</a:t>
            </a:r>
            <a:endParaRPr lang="el-GR" sz="1200" b="1" dirty="0"/>
          </a:p>
          <a:p>
            <a:pPr algn="r"/>
            <a:endParaRPr lang="en-US" sz="1200" b="1" i="1" dirty="0"/>
          </a:p>
        </p:txBody>
      </p:sp>
    </p:spTree>
    <p:extLst>
      <p:ext uri="{BB962C8B-B14F-4D97-AF65-F5344CB8AC3E}">
        <p14:creationId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6794" y="1600201"/>
            <a:ext cx="7118034" cy="4525963"/>
          </a:xfrm>
        </p:spPr>
        <p:txBody>
          <a:bodyPr>
            <a:normAutofit/>
          </a:bodyPr>
          <a:lstStyle/>
          <a:p>
            <a:pPr algn="ctr">
              <a:lnSpc>
                <a:spcPct val="120000"/>
              </a:lnSpc>
              <a:buFont typeface="Arial" charset="0"/>
              <a:buNone/>
              <a:defRPr/>
            </a:pPr>
            <a:r>
              <a:rPr lang="en-GB" sz="2400" dirty="0"/>
              <a:t>Creativity in science education definition:</a:t>
            </a:r>
          </a:p>
          <a:p>
            <a:pPr marL="0" indent="0" algn="ctr">
              <a:lnSpc>
                <a:spcPct val="120000"/>
              </a:lnSpc>
              <a:buNone/>
              <a:defRPr/>
            </a:pPr>
            <a:r>
              <a:rPr lang="en-GB" sz="2400" i="1" dirty="0"/>
              <a:t>‘</a:t>
            </a:r>
            <a:r>
              <a:rPr lang="el-GR" sz="2400" i="1" dirty="0"/>
              <a:t>Purposive and imaginative activity generating outcomes that are original and valuable in relation to the learner. This occurs through critical reasoning using the available evidence to generate ideas, explanations and strategies as an individual or community, whilst acknowledging the role of risk and emotions in interdisciplinary contexts’</a:t>
            </a:r>
            <a:r>
              <a:rPr lang="en-GB" sz="2400" dirty="0"/>
              <a:t> (D2.1, p66)</a:t>
            </a:r>
            <a:endParaRPr lang="en-US" sz="2400" dirty="0"/>
          </a:p>
        </p:txBody>
      </p:sp>
      <p:pic>
        <p:nvPicPr>
          <p:cNvPr id="1843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1078" y="401078"/>
            <a:ext cx="2982939" cy="115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073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8F5C-8940-47A9-852C-82A2693B27DF}"/>
              </a:ext>
            </a:extLst>
          </p:cNvPr>
          <p:cNvSpPr>
            <a:spLocks noGrp="1"/>
          </p:cNvSpPr>
          <p:nvPr>
            <p:ph type="title"/>
          </p:nvPr>
        </p:nvSpPr>
        <p:spPr/>
        <p:txBody>
          <a:bodyPr>
            <a:normAutofit/>
          </a:bodyPr>
          <a:lstStyle/>
          <a:p>
            <a:pPr algn="ctr"/>
            <a:r>
              <a:rPr lang="el-GR" sz="4000" b="1" dirty="0"/>
              <a:t>Η έννοια της Δημιουργικότητας</a:t>
            </a:r>
            <a:endParaRPr lang="en-US" sz="4000" b="1" dirty="0"/>
          </a:p>
        </p:txBody>
      </p:sp>
      <p:sp>
        <p:nvSpPr>
          <p:cNvPr id="3" name="Content Placeholder 2">
            <a:extLst>
              <a:ext uri="{FF2B5EF4-FFF2-40B4-BE49-F238E27FC236}">
                <a16:creationId xmlns:a16="http://schemas.microsoft.com/office/drawing/2014/main" id="{7444B41B-DB35-4099-BA05-36B734F582B3}"/>
              </a:ext>
            </a:extLst>
          </p:cNvPr>
          <p:cNvSpPr>
            <a:spLocks noGrp="1"/>
          </p:cNvSpPr>
          <p:nvPr>
            <p:ph idx="1"/>
          </p:nvPr>
        </p:nvSpPr>
        <p:spPr/>
        <p:txBody>
          <a:bodyPr>
            <a:normAutofit/>
          </a:bodyPr>
          <a:lstStyle/>
          <a:p>
            <a:pPr algn="just">
              <a:buFont typeface="Arial" panose="020B0604020202020204" pitchFamily="34" charset="0"/>
              <a:buChar char="•"/>
            </a:pPr>
            <a:r>
              <a:rPr lang="el-GR" sz="1900" b="1" dirty="0"/>
              <a:t>Η έννοια αυτή εμφανίζεται σε πολλούς και διαφορετικούς επιστημονικούς ή επαγγελματικούς τομείς, όπως στη ζωγραφική, το θέατρο, την ψυχολογία, την εκπαίδευση, τις φυσικές επιστήμες, την φιλοσοφία και την τεχνολογία. Οι συγγραφείς, πέρα από κάποιες γενικές ομοιότητες, αποκλίνουν δραματικά στους ορισμούς που δίνουν (</a:t>
            </a:r>
            <a:r>
              <a:rPr lang="el-GR" sz="1900" b="1" dirty="0" err="1"/>
              <a:t>Bloomberg</a:t>
            </a:r>
            <a:r>
              <a:rPr lang="el-GR" sz="1900" b="1" dirty="0"/>
              <a:t>, 1973; Busse &amp; </a:t>
            </a:r>
            <a:r>
              <a:rPr lang="el-GR" sz="1900" b="1" dirty="0" err="1"/>
              <a:t>Mansfield</a:t>
            </a:r>
            <a:r>
              <a:rPr lang="el-GR" sz="1900" b="1" dirty="0"/>
              <a:t>, 1980;· </a:t>
            </a:r>
            <a:r>
              <a:rPr lang="el-GR" sz="1900" b="1" dirty="0" err="1"/>
              <a:t>Albert</a:t>
            </a:r>
            <a:r>
              <a:rPr lang="el-GR" sz="1900" b="1" dirty="0"/>
              <a:t>, 1983, </a:t>
            </a:r>
            <a:r>
              <a:rPr lang="el-GR" sz="1900" b="1" dirty="0" err="1"/>
              <a:t>Vernon</a:t>
            </a:r>
            <a:r>
              <a:rPr lang="el-GR" sz="1900" b="1" dirty="0"/>
              <a:t>, 1989; </a:t>
            </a:r>
            <a:r>
              <a:rPr lang="el-GR" sz="1900" b="1" dirty="0" err="1"/>
              <a:t>Craft</a:t>
            </a:r>
            <a:r>
              <a:rPr lang="el-GR" sz="1900" b="1" dirty="0"/>
              <a:t>, 2001;· </a:t>
            </a:r>
            <a:r>
              <a:rPr lang="el-GR" sz="1900" b="1" dirty="0" err="1"/>
              <a:t>Starko</a:t>
            </a:r>
            <a:r>
              <a:rPr lang="el-GR" sz="1900" b="1" dirty="0"/>
              <a:t>, 2005;·Sternberg,1988; </a:t>
            </a:r>
            <a:r>
              <a:rPr lang="el-GR" sz="1900" b="1" dirty="0" err="1"/>
              <a:t>Meusburger</a:t>
            </a:r>
            <a:r>
              <a:rPr lang="el-GR" sz="1900" b="1" dirty="0"/>
              <a:t>, 2009). </a:t>
            </a:r>
          </a:p>
          <a:p>
            <a:pPr algn="just">
              <a:buFont typeface="Arial" panose="020B0604020202020204" pitchFamily="34" charset="0"/>
              <a:buChar char="•"/>
            </a:pPr>
            <a:r>
              <a:rPr lang="el-GR" sz="1900" b="1" dirty="0"/>
              <a:t>Οι περισσότεροι ορισμοί αλλά και αναλύσεις βλέπουν τη δημιουργικότητα ως μια έννοια μη παρατηρήσιμη, η οποία συσχετίζει την παρόρμηση με την ανταπόκριση, και ως εκ τούτου αποτελεί μια ανθρώπινη ιδιότητα που ποικίλει ως προς τη μορφή, το βαθμό και το περιεχόμενο. Κατά συνέπεια, υποστηρίζουν ότι ο βαθμός καλλιέργειας της δημιουργικότητας μπορεί να αποτιμηθεί μόνο ως προς συγκεκριμένες θεματικές περιοχές, που σχετίζονται με καλλιτεχνικές δραστηριότητες, επιστήμες, έκφραση και χειρισμό λόγου, επιχειρηματικότητα και καινοτομία (Ευρωπαϊκό Κοινοβούλιο, 2008).</a:t>
            </a:r>
          </a:p>
          <a:p>
            <a:endParaRPr lang="en-US" dirty="0"/>
          </a:p>
        </p:txBody>
      </p:sp>
    </p:spTree>
    <p:extLst>
      <p:ext uri="{BB962C8B-B14F-4D97-AF65-F5344CB8AC3E}">
        <p14:creationId xmlns:p14="http://schemas.microsoft.com/office/powerpoint/2010/main" val="194400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634E-D03E-4A66-A0AA-2D7AB7A5656E}"/>
              </a:ext>
            </a:extLst>
          </p:cNvPr>
          <p:cNvSpPr>
            <a:spLocks noGrp="1"/>
          </p:cNvSpPr>
          <p:nvPr>
            <p:ph type="title"/>
          </p:nvPr>
        </p:nvSpPr>
        <p:spPr/>
        <p:txBody>
          <a:bodyPr>
            <a:normAutofit/>
          </a:bodyPr>
          <a:lstStyle/>
          <a:p>
            <a:pPr algn="ctr"/>
            <a:r>
              <a:rPr lang="el-GR" sz="4000" b="1" dirty="0"/>
              <a:t>Η έννοια της Δημιουργικότητας</a:t>
            </a:r>
            <a:endParaRPr lang="en-US" sz="4000" dirty="0"/>
          </a:p>
        </p:txBody>
      </p:sp>
      <p:sp>
        <p:nvSpPr>
          <p:cNvPr id="3" name="Content Placeholder 2">
            <a:extLst>
              <a:ext uri="{FF2B5EF4-FFF2-40B4-BE49-F238E27FC236}">
                <a16:creationId xmlns:a16="http://schemas.microsoft.com/office/drawing/2014/main" id="{DACDE53B-1877-440C-80D0-46BE1CD73BC2}"/>
              </a:ext>
            </a:extLst>
          </p:cNvPr>
          <p:cNvSpPr>
            <a:spLocks noGrp="1"/>
          </p:cNvSpPr>
          <p:nvPr>
            <p:ph idx="1"/>
          </p:nvPr>
        </p:nvSpPr>
        <p:spPr/>
        <p:txBody>
          <a:bodyPr>
            <a:normAutofit fontScale="92500" lnSpcReduction="10000"/>
          </a:bodyPr>
          <a:lstStyle/>
          <a:p>
            <a:pPr algn="just">
              <a:buFont typeface="Arial" panose="020B0604020202020204" pitchFamily="34" charset="0"/>
              <a:buChar char="•"/>
            </a:pPr>
            <a:r>
              <a:rPr lang="el-GR" sz="1600" b="1" dirty="0"/>
              <a:t>Η διαδικασία δημιουργικής σκέψης συνυφασμένη με την </a:t>
            </a:r>
            <a:r>
              <a:rPr lang="el-GR" sz="1600" b="1" u="sng" dirty="0">
                <a:solidFill>
                  <a:srgbClr val="FF0000"/>
                </a:solidFill>
              </a:rPr>
              <a:t>αποκλίνουσα σκέψη </a:t>
            </a:r>
            <a:r>
              <a:rPr lang="el-GR" sz="1600" b="1" dirty="0"/>
              <a:t>(</a:t>
            </a:r>
            <a:r>
              <a:rPr lang="el-GR" sz="1600" b="1" dirty="0" err="1"/>
              <a:t>Barron</a:t>
            </a:r>
            <a:r>
              <a:rPr lang="el-GR" sz="1600" b="1" dirty="0"/>
              <a:t> και </a:t>
            </a:r>
            <a:r>
              <a:rPr lang="el-GR" sz="1600" b="1" dirty="0" err="1"/>
              <a:t>Harrington</a:t>
            </a:r>
            <a:r>
              <a:rPr lang="el-GR" sz="1600" b="1" dirty="0"/>
              <a:t>, 1981)</a:t>
            </a:r>
          </a:p>
          <a:p>
            <a:pPr algn="just">
              <a:buFont typeface="Arial" panose="020B0604020202020204" pitchFamily="34" charset="0"/>
              <a:buChar char="•"/>
            </a:pPr>
            <a:r>
              <a:rPr lang="el-GR" sz="1600" b="1" dirty="0"/>
              <a:t> Η διαδικασία δημιουργικής σκέψης ταυτίζεται με </a:t>
            </a:r>
            <a:r>
              <a:rPr lang="el-GR" sz="1600" b="1" u="sng" dirty="0">
                <a:solidFill>
                  <a:srgbClr val="FF0000"/>
                </a:solidFill>
              </a:rPr>
              <a:t>την διαδικασία επίλυσης προβλήματος</a:t>
            </a:r>
            <a:r>
              <a:rPr lang="el-GR" sz="1600" b="1" dirty="0"/>
              <a:t>, η οποία αποτελείται από τα στάδια της διατύπωσης του προβλήματος, της επιλογής μεθόδου επίλυσης και την εύρεση λύσης. (</a:t>
            </a:r>
            <a:r>
              <a:rPr lang="el-GR" sz="1600" b="1" dirty="0" err="1"/>
              <a:t>Stamn</a:t>
            </a:r>
            <a:r>
              <a:rPr lang="el-GR" sz="1600" b="1" dirty="0"/>
              <a:t>, 1975,  </a:t>
            </a:r>
            <a:r>
              <a:rPr lang="el-GR" sz="1600" b="1" dirty="0" err="1"/>
              <a:t>Getzels</a:t>
            </a:r>
            <a:r>
              <a:rPr lang="el-GR" sz="1600" b="1" dirty="0"/>
              <a:t> και </a:t>
            </a:r>
            <a:r>
              <a:rPr lang="el-GR" sz="1600" b="1" dirty="0" err="1"/>
              <a:t>Csikszentmihalyi</a:t>
            </a:r>
            <a:r>
              <a:rPr lang="el-GR" sz="1600" b="1" dirty="0"/>
              <a:t>, 1976).</a:t>
            </a:r>
          </a:p>
          <a:p>
            <a:pPr algn="just">
              <a:buFont typeface="Arial" panose="020B0604020202020204" pitchFamily="34" charset="0"/>
              <a:buChar char="•"/>
            </a:pPr>
            <a:r>
              <a:rPr lang="el-GR" sz="1600" b="1" dirty="0"/>
              <a:t>Ο </a:t>
            </a:r>
            <a:r>
              <a:rPr lang="el-GR" sz="1600" b="1" dirty="0" err="1"/>
              <a:t>Piaget</a:t>
            </a:r>
            <a:r>
              <a:rPr lang="el-GR" sz="1600" b="1" dirty="0"/>
              <a:t> (1960), επίσης, είχε κινηθεί στην ίδια κατεύθυνση ορίζοντας την δημιουργικότητα σαν μια </a:t>
            </a:r>
            <a:r>
              <a:rPr lang="el-GR" sz="1600" b="1" u="sng" dirty="0">
                <a:solidFill>
                  <a:srgbClr val="FF0000"/>
                </a:solidFill>
              </a:rPr>
              <a:t>διαδικασία εύρεσης και επίλυσης προβλημάτων, εξερεύνησης, πειραματισμού, μια πνευματική ενέργεια που συνεπάγεται σεβασμό και μελετημένη λήψη αποφάσεων.</a:t>
            </a:r>
          </a:p>
          <a:p>
            <a:pPr algn="just">
              <a:buFont typeface="Arial" panose="020B0604020202020204" pitchFamily="34" charset="0"/>
              <a:buChar char="•"/>
            </a:pPr>
            <a:r>
              <a:rPr lang="el-GR" sz="1600" b="1" dirty="0"/>
              <a:t>Ο </a:t>
            </a:r>
            <a:r>
              <a:rPr lang="el-GR" sz="1600" b="1" dirty="0" err="1"/>
              <a:t>Torrance</a:t>
            </a:r>
            <a:r>
              <a:rPr lang="el-GR" sz="1600" b="1" dirty="0"/>
              <a:t> (1966) ταυτίζει τη δημιουργικότητα με την </a:t>
            </a:r>
            <a:r>
              <a:rPr lang="el-GR" sz="1600" b="1" u="sng" dirty="0">
                <a:solidFill>
                  <a:srgbClr val="FF0000"/>
                </a:solidFill>
              </a:rPr>
              <a:t>ικανότητα που διαθέτει το άτομο να αντιμετωπίζει τα διάφορα προβλήματα, με ευαισθησία, πρωτοτυπία αλλά και με μεθοδικότητα και ηρεμία.</a:t>
            </a:r>
          </a:p>
          <a:p>
            <a:pPr algn="just">
              <a:buFont typeface="Arial" panose="020B0604020202020204" pitchFamily="34" charset="0"/>
              <a:buChar char="•"/>
            </a:pPr>
            <a:r>
              <a:rPr lang="el-GR" sz="1600" b="1" dirty="0"/>
              <a:t>Άλλοι πάλι  (όπως </a:t>
            </a:r>
            <a:r>
              <a:rPr lang="el-GR" sz="1600" b="1" dirty="0" err="1"/>
              <a:t>Spearman</a:t>
            </a:r>
            <a:r>
              <a:rPr lang="el-GR" sz="1600" b="1" dirty="0"/>
              <a:t> και ο </a:t>
            </a:r>
            <a:r>
              <a:rPr lang="el-GR" sz="1600" b="1" dirty="0" err="1"/>
              <a:t>Mednick</a:t>
            </a:r>
            <a:r>
              <a:rPr lang="el-GR" sz="1600" b="1" dirty="0"/>
              <a:t>; </a:t>
            </a:r>
            <a:r>
              <a:rPr lang="el-GR" sz="1600" b="1" dirty="0" err="1"/>
              <a:t>Wallach</a:t>
            </a:r>
            <a:r>
              <a:rPr lang="el-GR" sz="1600" b="1" dirty="0"/>
              <a:t> και </a:t>
            </a:r>
            <a:r>
              <a:rPr lang="el-GR" sz="1600" b="1" dirty="0" err="1"/>
              <a:t>Kogan</a:t>
            </a:r>
            <a:r>
              <a:rPr lang="el-GR" sz="1600" b="1" dirty="0"/>
              <a:t>, 1965) τη θεωρούν ως μια </a:t>
            </a:r>
            <a:r>
              <a:rPr lang="el-GR" sz="1600" b="1" u="sng" dirty="0">
                <a:solidFill>
                  <a:srgbClr val="FF0000"/>
                </a:solidFill>
              </a:rPr>
              <a:t>διαδικασία συσχετίσεων μεταξύ ιδεών/στοιχείων, συχνά, φαινομενικά ανόμοιων / ξένων </a:t>
            </a:r>
            <a:r>
              <a:rPr lang="el-GR" sz="1600" b="1" dirty="0"/>
              <a:t>και ότι η διαδικασία δημιουργικής σκέψης έγκειται στη </a:t>
            </a:r>
            <a:r>
              <a:rPr lang="el-GR" sz="1600" b="1" u="sng" dirty="0">
                <a:solidFill>
                  <a:srgbClr val="FF0000"/>
                </a:solidFill>
              </a:rPr>
              <a:t>μορφοποίησή τους, στη συσχέτισή τους ή σύνθεσή τους και στη δημιουργία νέων, τα οποία είναι λειτουργικά ή ικανοποιούν συγκεκριμένες προδιαγραφές</a:t>
            </a:r>
            <a:r>
              <a:rPr lang="el-GR" sz="1600" b="1" dirty="0"/>
              <a:t>. </a:t>
            </a:r>
          </a:p>
          <a:p>
            <a:pPr algn="just">
              <a:buFont typeface="Arial" panose="020B0604020202020204" pitchFamily="34" charset="0"/>
              <a:buChar char="•"/>
            </a:pPr>
            <a:r>
              <a:rPr lang="el-GR" sz="1600" b="1" dirty="0"/>
              <a:t>Η δημιουργικότητα αφορά την </a:t>
            </a:r>
            <a:r>
              <a:rPr lang="el-GR" sz="1600" b="1" u="sng" dirty="0">
                <a:solidFill>
                  <a:srgbClr val="FF0000"/>
                </a:solidFill>
              </a:rPr>
              <a:t>παραγωγή νέων, χρήσιμων προϊόντων</a:t>
            </a:r>
            <a:r>
              <a:rPr lang="el-GR" sz="1600" b="1" dirty="0"/>
              <a:t>. Η παραγωγή του προϊόντος δεν είναι πάντα μια απλή διαδικασία. Επιπλέον, για να προκύψει ένα προϊόν χρειάζεται να ενεργοποιηθούν πολλές γνωστικές δεξιότητες. (</a:t>
            </a:r>
            <a:r>
              <a:rPr lang="el-GR" sz="1600" b="1" dirty="0" err="1"/>
              <a:t>Michael</a:t>
            </a:r>
            <a:r>
              <a:rPr lang="el-GR" sz="1600" b="1" dirty="0"/>
              <a:t> </a:t>
            </a:r>
            <a:r>
              <a:rPr lang="el-GR" sz="1600" b="1" dirty="0" err="1"/>
              <a:t>Mumford</a:t>
            </a:r>
            <a:r>
              <a:rPr lang="el-GR" sz="1600" b="1" dirty="0"/>
              <a:t>, 2003).</a:t>
            </a:r>
          </a:p>
          <a:p>
            <a:endParaRPr lang="en-US" dirty="0"/>
          </a:p>
        </p:txBody>
      </p:sp>
    </p:spTree>
    <p:extLst>
      <p:ext uri="{BB962C8B-B14F-4D97-AF65-F5344CB8AC3E}">
        <p14:creationId xmlns:p14="http://schemas.microsoft.com/office/powerpoint/2010/main" val="548079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8F5C-8940-47A9-852C-82A2693B27DF}"/>
              </a:ext>
            </a:extLst>
          </p:cNvPr>
          <p:cNvSpPr>
            <a:spLocks noGrp="1"/>
          </p:cNvSpPr>
          <p:nvPr>
            <p:ph type="title"/>
          </p:nvPr>
        </p:nvSpPr>
        <p:spPr/>
        <p:txBody>
          <a:bodyPr>
            <a:normAutofit/>
          </a:bodyPr>
          <a:lstStyle/>
          <a:p>
            <a:pPr algn="ctr"/>
            <a:r>
              <a:rPr lang="el-GR" sz="4000" b="1" dirty="0"/>
              <a:t>Η έννοια της Δημιουργικότητας</a:t>
            </a:r>
            <a:endParaRPr lang="en-US" sz="4000" b="1" dirty="0"/>
          </a:p>
        </p:txBody>
      </p:sp>
      <p:sp>
        <p:nvSpPr>
          <p:cNvPr id="3" name="Content Placeholder 2">
            <a:extLst>
              <a:ext uri="{FF2B5EF4-FFF2-40B4-BE49-F238E27FC236}">
                <a16:creationId xmlns:a16="http://schemas.microsoft.com/office/drawing/2014/main" id="{7444B41B-DB35-4099-BA05-36B734F582B3}"/>
              </a:ext>
            </a:extLst>
          </p:cNvPr>
          <p:cNvSpPr>
            <a:spLocks noGrp="1"/>
          </p:cNvSpPr>
          <p:nvPr>
            <p:ph idx="1"/>
          </p:nvPr>
        </p:nvSpPr>
        <p:spPr/>
        <p:txBody>
          <a:bodyPr>
            <a:normAutofit fontScale="62500" lnSpcReduction="20000"/>
          </a:bodyPr>
          <a:lstStyle/>
          <a:p>
            <a:pPr marL="0" indent="0" algn="just">
              <a:buNone/>
            </a:pPr>
            <a:endParaRPr lang="el-GR" sz="1900" b="1" dirty="0"/>
          </a:p>
          <a:p>
            <a:pPr algn="just">
              <a:buFont typeface="Arial" panose="020B0604020202020204" pitchFamily="34" charset="0"/>
              <a:buChar char="•"/>
            </a:pPr>
            <a:r>
              <a:rPr lang="el-GR" sz="2300" b="1" dirty="0"/>
              <a:t>Brown (1989): η διαδικασία δημιουργικής σκέψης, το δημιουργικό προϊόν, το δημιουργικό άτομο, το δημιουργικό περιβάλλον</a:t>
            </a:r>
          </a:p>
          <a:p>
            <a:pPr algn="just">
              <a:buFont typeface="Arial" panose="020B0604020202020204" pitchFamily="34" charset="0"/>
              <a:buChar char="•"/>
            </a:pPr>
            <a:r>
              <a:rPr lang="el-GR" sz="2300" b="1" dirty="0"/>
              <a:t>Η τάση ή διάθεση για οποιαδήποτε </a:t>
            </a:r>
            <a:r>
              <a:rPr lang="el-GR" sz="2300" b="1" u="sng" dirty="0">
                <a:solidFill>
                  <a:srgbClr val="FF0000"/>
                </a:solidFill>
              </a:rPr>
              <a:t>καινοτόμα ιδέα </a:t>
            </a:r>
            <a:r>
              <a:rPr lang="el-GR" sz="2300" b="1" dirty="0"/>
              <a:t>που αναδεικνύει τις πνευματικές και φυσικές ικανότητες του ατόμου ως επιβεβαίωση ατομικής ή συλλογικής έκφρασης και αιτιολόγησης της υποστασιακής του αναγκαιότητας. </a:t>
            </a:r>
          </a:p>
          <a:p>
            <a:pPr algn="just">
              <a:buFont typeface="Arial" panose="020B0604020202020204" pitchFamily="34" charset="0"/>
              <a:buChar char="•"/>
            </a:pPr>
            <a:r>
              <a:rPr lang="el-GR" sz="2300" b="1" dirty="0"/>
              <a:t>Η δημιουργικότητα είναι μια έννοια που συνδέεται με την καινοτομία και έχει οριστεί με ποικίλους τρόπους. Για παράδειγμα, «</a:t>
            </a:r>
            <a:r>
              <a:rPr lang="el-GR" sz="2300" b="1" i="1" dirty="0"/>
              <a:t>ως «δημιουργικότητα» ορίζεται η </a:t>
            </a:r>
            <a:r>
              <a:rPr lang="el-GR" sz="2300" b="1" i="1" u="sng" dirty="0">
                <a:solidFill>
                  <a:srgbClr val="FF0000"/>
                </a:solidFill>
              </a:rPr>
              <a:t>ικανότητα του ατόμου να παράγει νέες ή πρωτότυπες ιδέες, </a:t>
            </a:r>
          </a:p>
          <a:p>
            <a:pPr algn="just">
              <a:buFont typeface="Arial" panose="020B0604020202020204" pitchFamily="34" charset="0"/>
              <a:buChar char="•"/>
            </a:pPr>
            <a:r>
              <a:rPr lang="el-GR" sz="2300" b="1" i="1" dirty="0"/>
              <a:t>να έχει ενοράσεις, να μετασχηματίζει και να ανακαλύπτει, να κατασκευάζει αντικείμενα, τα οποία αναγνωρίζονται από τους ειδικούς ότι έχουν </a:t>
            </a:r>
            <a:r>
              <a:rPr lang="el-GR" sz="2300" b="1" i="1" u="sng" dirty="0">
                <a:solidFill>
                  <a:srgbClr val="FF0000"/>
                </a:solidFill>
              </a:rPr>
              <a:t>ξεχωριστή επιστημονική, αισθητική, κοινωνική ή τεχνολογική αξία. </a:t>
            </a:r>
          </a:p>
          <a:p>
            <a:pPr algn="just">
              <a:buFont typeface="Arial" panose="020B0604020202020204" pitchFamily="34" charset="0"/>
              <a:buChar char="•"/>
            </a:pPr>
            <a:r>
              <a:rPr lang="el-GR" sz="2300" b="1" i="1" dirty="0"/>
              <a:t>Βασικό κριτήριο αξιολόγησης ενός πονήματος ως «δημιουργικού» </a:t>
            </a:r>
            <a:r>
              <a:rPr lang="el-GR" sz="2300" b="1" i="1" u="sng" dirty="0">
                <a:solidFill>
                  <a:srgbClr val="FF0000"/>
                </a:solidFill>
              </a:rPr>
              <a:t>είναι η καινοτομία, αλλά απαιτείται, επίσης, να είναι χρήσιμο και αποδεκτό,</a:t>
            </a:r>
            <a:r>
              <a:rPr lang="el-GR" sz="2300" b="1" i="1" dirty="0"/>
              <a:t> ακόμη και αν η αξία του μεταβληθεί με την πάροδο του χρόνου. </a:t>
            </a:r>
            <a:r>
              <a:rPr lang="el-GR" sz="2300" b="1" dirty="0"/>
              <a:t>(</a:t>
            </a:r>
            <a:r>
              <a:rPr lang="el-GR" sz="2300" b="1" dirty="0" err="1"/>
              <a:t>Vernon</a:t>
            </a:r>
            <a:r>
              <a:rPr lang="el-GR" sz="2300" b="1" dirty="0"/>
              <a:t>, 1989, σελ.94). </a:t>
            </a:r>
          </a:p>
          <a:p>
            <a:pPr algn="just">
              <a:buFont typeface="Arial" panose="020B0604020202020204" pitchFamily="34" charset="0"/>
              <a:buChar char="•"/>
            </a:pPr>
            <a:r>
              <a:rPr lang="el-GR" sz="2300" b="1" dirty="0"/>
              <a:t>Χαρακτηριστικές ικανότητες των ατόμων, οι οποίες εκδηλώνονται με </a:t>
            </a:r>
            <a:r>
              <a:rPr lang="el-GR" sz="2300" b="1" u="sng" dirty="0">
                <a:solidFill>
                  <a:srgbClr val="FF0000"/>
                </a:solidFill>
              </a:rPr>
              <a:t>την εφευρετικότητα, τη σύνθεση και το σχεδιασμό</a:t>
            </a:r>
            <a:r>
              <a:rPr lang="el-GR" sz="2300" b="1" dirty="0">
                <a:solidFill>
                  <a:srgbClr val="FF0000"/>
                </a:solidFill>
              </a:rPr>
              <a:t> </a:t>
            </a:r>
            <a:r>
              <a:rPr lang="el-GR" sz="2300" b="1" dirty="0"/>
              <a:t>και πραγματοποίησε σημαντικό έργο στον τομέα αυτό, διακρίνοντας τη σε συγκλίνουσα (</a:t>
            </a:r>
            <a:r>
              <a:rPr lang="el-GR" sz="2300" b="1" dirty="0" err="1"/>
              <a:t>Convergent</a:t>
            </a:r>
            <a:r>
              <a:rPr lang="el-GR" sz="2300" b="1" dirty="0"/>
              <a:t> Thinking) και σε αποκλίνουσα σκέψη (</a:t>
            </a:r>
            <a:r>
              <a:rPr lang="el-GR" sz="2300" b="1" dirty="0" err="1"/>
              <a:t>Divergent</a:t>
            </a:r>
            <a:r>
              <a:rPr lang="el-GR" sz="2300" b="1" dirty="0"/>
              <a:t> Thinking). (JP </a:t>
            </a:r>
            <a:r>
              <a:rPr lang="el-GR" sz="2300" b="1" dirty="0" err="1"/>
              <a:t>Guilford</a:t>
            </a:r>
            <a:r>
              <a:rPr lang="el-GR" sz="2300" b="1" dirty="0"/>
              <a:t>, 1967).</a:t>
            </a:r>
            <a:endParaRPr lang="en-GB" sz="2300" b="1" dirty="0"/>
          </a:p>
          <a:p>
            <a:pPr algn="just">
              <a:buFont typeface="Arial" panose="020B0604020202020204" pitchFamily="34" charset="0"/>
              <a:buChar char="•"/>
            </a:pPr>
            <a:r>
              <a:rPr lang="el-GR" sz="2300" b="1" dirty="0"/>
              <a:t>Σύγχρονες μελέτες αναφέρονται σε τέσσερις σημαντικές συνιστώσες της δημιουργικότητας, γνωστές και ως τέσσερα </a:t>
            </a:r>
            <a:r>
              <a:rPr lang="en-US" sz="2300" b="1" dirty="0"/>
              <a:t>P </a:t>
            </a:r>
            <a:r>
              <a:rPr lang="el-GR" sz="2300" b="1" dirty="0"/>
              <a:t>της δημιουργικότητας (</a:t>
            </a:r>
            <a:r>
              <a:rPr lang="en-US" sz="2300" b="1" dirty="0"/>
              <a:t>the four Ps of creativity): (Rhodes, 1965, Craft, 2001, Mayer, 1989, 1999, </a:t>
            </a:r>
            <a:r>
              <a:rPr lang="en-US" sz="2300" b="1" dirty="0" err="1"/>
              <a:t>Ruhammar</a:t>
            </a:r>
            <a:r>
              <a:rPr lang="en-US" sz="2300" b="1" dirty="0"/>
              <a:t> &amp; Brolin,1999, Simonton, 2000, o</a:t>
            </a:r>
            <a:r>
              <a:rPr lang="el-GR" sz="2300" b="1" dirty="0"/>
              <a:t>π. αναφ. στο </a:t>
            </a:r>
            <a:r>
              <a:rPr lang="en-US" sz="2300" b="1" dirty="0" err="1"/>
              <a:t>Kampylis</a:t>
            </a:r>
            <a:r>
              <a:rPr lang="en-US" sz="2300" b="1" dirty="0"/>
              <a:t>, 2010): </a:t>
            </a:r>
            <a:r>
              <a:rPr lang="el-GR" sz="2300" b="1" dirty="0"/>
              <a:t>διαδικασία (</a:t>
            </a:r>
            <a:r>
              <a:rPr lang="en-US" sz="2300" b="1" dirty="0"/>
              <a:t>process), </a:t>
            </a:r>
            <a:r>
              <a:rPr lang="el-GR" sz="2300" b="1" dirty="0"/>
              <a:t>προϊόν (</a:t>
            </a:r>
            <a:r>
              <a:rPr lang="en-US" sz="2300" b="1" dirty="0"/>
              <a:t>product), </a:t>
            </a:r>
            <a:r>
              <a:rPr lang="el-GR" sz="2300" b="1" dirty="0"/>
              <a:t>άτομο (</a:t>
            </a:r>
            <a:r>
              <a:rPr lang="en-US" sz="2300" b="1" dirty="0"/>
              <a:t>person), </a:t>
            </a:r>
            <a:r>
              <a:rPr lang="el-GR" sz="2300" b="1" dirty="0"/>
              <a:t>πίεση/περιβάλλον (</a:t>
            </a:r>
            <a:r>
              <a:rPr lang="en-US" sz="2300" b="1" dirty="0"/>
              <a:t>press environment). </a:t>
            </a:r>
            <a:endParaRPr lang="el-GR" sz="2300" b="1" dirty="0"/>
          </a:p>
          <a:p>
            <a:pPr algn="just">
              <a:buFont typeface="Arial" panose="020B0604020202020204" pitchFamily="34" charset="0"/>
              <a:buChar char="•"/>
            </a:pPr>
            <a:endParaRPr lang="el-GR" sz="1900" b="1" dirty="0"/>
          </a:p>
          <a:p>
            <a:pPr algn="just">
              <a:buFont typeface="Arial" panose="020B0604020202020204" pitchFamily="34" charset="0"/>
              <a:buChar char="•"/>
            </a:pPr>
            <a:endParaRPr lang="el-GR" sz="1900" b="1" dirty="0"/>
          </a:p>
          <a:p>
            <a:endParaRPr lang="en-US" dirty="0"/>
          </a:p>
        </p:txBody>
      </p:sp>
    </p:spTree>
    <p:extLst>
      <p:ext uri="{BB962C8B-B14F-4D97-AF65-F5344CB8AC3E}">
        <p14:creationId xmlns:p14="http://schemas.microsoft.com/office/powerpoint/2010/main" val="100472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8F5C-8940-47A9-852C-82A2693B27DF}"/>
              </a:ext>
            </a:extLst>
          </p:cNvPr>
          <p:cNvSpPr>
            <a:spLocks noGrp="1"/>
          </p:cNvSpPr>
          <p:nvPr>
            <p:ph type="title"/>
          </p:nvPr>
        </p:nvSpPr>
        <p:spPr>
          <a:xfrm>
            <a:off x="1097280" y="286603"/>
            <a:ext cx="10058400" cy="1450757"/>
          </a:xfrm>
        </p:spPr>
        <p:txBody>
          <a:bodyPr>
            <a:normAutofit/>
          </a:bodyPr>
          <a:lstStyle/>
          <a:p>
            <a:pPr algn="ctr"/>
            <a:r>
              <a:rPr lang="el-GR" sz="4000" b="1" dirty="0"/>
              <a:t>Μοντέλο Αποκλίνουσας Σκέψης</a:t>
            </a:r>
            <a:endParaRPr lang="en-US" sz="4000" b="1" dirty="0"/>
          </a:p>
        </p:txBody>
      </p:sp>
      <p:sp>
        <p:nvSpPr>
          <p:cNvPr id="3" name="Content Placeholder 2">
            <a:extLst>
              <a:ext uri="{FF2B5EF4-FFF2-40B4-BE49-F238E27FC236}">
                <a16:creationId xmlns:a16="http://schemas.microsoft.com/office/drawing/2014/main" id="{7444B41B-DB35-4099-BA05-36B734F582B3}"/>
              </a:ext>
            </a:extLst>
          </p:cNvPr>
          <p:cNvSpPr>
            <a:spLocks noGrp="1"/>
          </p:cNvSpPr>
          <p:nvPr>
            <p:ph idx="1"/>
          </p:nvPr>
        </p:nvSpPr>
        <p:spPr/>
        <p:txBody>
          <a:bodyPr>
            <a:normAutofit lnSpcReduction="10000"/>
          </a:bodyPr>
          <a:lstStyle/>
          <a:p>
            <a:pPr algn="just">
              <a:buFont typeface="Arial" panose="020B0604020202020204" pitchFamily="34" charset="0"/>
              <a:buChar char="•"/>
            </a:pPr>
            <a:r>
              <a:rPr lang="el-GR" sz="1900" b="1" dirty="0"/>
              <a:t>Η αποκλίνουσα σκέψη περιλαμβάνει ένα σύνολο από πολλαπλές απαντήσεις.</a:t>
            </a:r>
          </a:p>
          <a:p>
            <a:pPr algn="just">
              <a:buFont typeface="Arial" panose="020B0604020202020204" pitchFamily="34" charset="0"/>
              <a:buChar char="•"/>
            </a:pPr>
            <a:r>
              <a:rPr lang="el-GR" sz="1900" b="1" dirty="0"/>
              <a:t>Σύμφωνα με τον </a:t>
            </a:r>
            <a:r>
              <a:rPr lang="el-GR" sz="1900" b="1" dirty="0" err="1"/>
              <a:t>Guilford</a:t>
            </a:r>
            <a:r>
              <a:rPr lang="el-GR" sz="1900" b="1" dirty="0"/>
              <a:t> (1967), η αποκλίνουσα σκέψη είναι η ικανότητα να αντλήσει κανείς ιδέες από διάφορους κλάδους και τομείς της έρευνάς του, ώστε να επιτευχθεί μια βαθύτερη κατανόηση του κόσμου. Οι τομείς αυτοί θα μπορούσαν να είναι: Οι φυσικές επιστήμες, η πληροφορική, ψυχολογία, τέχνη, δημοσιογραφία. Τομείς που αρχικά φαίνονται «ξένοι» μεταξύ τους, ενώ στην πραγματικότητα μπορούν να έχουν </a:t>
            </a:r>
            <a:r>
              <a:rPr lang="el-GR" sz="1900" b="1" dirty="0" err="1"/>
              <a:t>εφαπτομενικά</a:t>
            </a:r>
            <a:r>
              <a:rPr lang="el-GR" sz="1900" b="1" dirty="0"/>
              <a:t> σημεία. </a:t>
            </a:r>
          </a:p>
          <a:p>
            <a:pPr algn="just">
              <a:buFont typeface="Arial" panose="020B0604020202020204" pitchFamily="34" charset="0"/>
              <a:buChar char="•"/>
            </a:pPr>
            <a:endParaRPr lang="el-GR" sz="1900" b="1" dirty="0"/>
          </a:p>
          <a:p>
            <a:pPr marL="0" indent="0" algn="just">
              <a:buNone/>
            </a:pPr>
            <a:endParaRPr lang="el-GR" sz="1900" b="1" dirty="0"/>
          </a:p>
          <a:p>
            <a:pPr algn="just">
              <a:buFont typeface="Arial" panose="020B0604020202020204" pitchFamily="34" charset="0"/>
              <a:buChar char="•"/>
            </a:pPr>
            <a:endParaRPr lang="el-GR" sz="1900" b="1" dirty="0"/>
          </a:p>
          <a:p>
            <a:pPr algn="just">
              <a:buFont typeface="Arial" panose="020B0604020202020204" pitchFamily="34" charset="0"/>
              <a:buChar char="•"/>
            </a:pPr>
            <a:endParaRPr lang="el-GR" sz="1900" b="1" dirty="0"/>
          </a:p>
          <a:p>
            <a:r>
              <a:rPr lang="el-GR" dirty="0"/>
              <a:t>                                                                                </a:t>
            </a:r>
            <a:endParaRPr lang="en-US" dirty="0"/>
          </a:p>
        </p:txBody>
      </p:sp>
      <p:pic>
        <p:nvPicPr>
          <p:cNvPr id="6" name="Picture 5">
            <a:extLst>
              <a:ext uri="{FF2B5EF4-FFF2-40B4-BE49-F238E27FC236}">
                <a16:creationId xmlns:a16="http://schemas.microsoft.com/office/drawing/2014/main" id="{F2E5DE6D-0A36-419C-8DE6-D40A998BC792}"/>
              </a:ext>
            </a:extLst>
          </p:cNvPr>
          <p:cNvPicPr>
            <a:picLocks noChangeAspect="1"/>
          </p:cNvPicPr>
          <p:nvPr/>
        </p:nvPicPr>
        <p:blipFill>
          <a:blip r:embed="rId2"/>
          <a:stretch>
            <a:fillRect/>
          </a:stretch>
        </p:blipFill>
        <p:spPr>
          <a:xfrm>
            <a:off x="6327109" y="3485028"/>
            <a:ext cx="4828571" cy="2632163"/>
          </a:xfrm>
          <a:prstGeom prst="rect">
            <a:avLst/>
          </a:prstGeom>
        </p:spPr>
      </p:pic>
      <p:pic>
        <p:nvPicPr>
          <p:cNvPr id="7" name="Picture 6">
            <a:extLst>
              <a:ext uri="{FF2B5EF4-FFF2-40B4-BE49-F238E27FC236}">
                <a16:creationId xmlns:a16="http://schemas.microsoft.com/office/drawing/2014/main" id="{5A0F1A43-0020-4071-A034-3ADA1E9882E5}"/>
              </a:ext>
            </a:extLst>
          </p:cNvPr>
          <p:cNvPicPr>
            <a:picLocks noChangeAspect="1"/>
          </p:cNvPicPr>
          <p:nvPr/>
        </p:nvPicPr>
        <p:blipFill>
          <a:blip r:embed="rId3"/>
          <a:stretch>
            <a:fillRect/>
          </a:stretch>
        </p:blipFill>
        <p:spPr>
          <a:xfrm>
            <a:off x="1098168" y="3489587"/>
            <a:ext cx="5029636" cy="2627604"/>
          </a:xfrm>
          <a:prstGeom prst="rect">
            <a:avLst/>
          </a:prstGeom>
        </p:spPr>
      </p:pic>
    </p:spTree>
    <p:extLst>
      <p:ext uri="{BB962C8B-B14F-4D97-AF65-F5344CB8AC3E}">
        <p14:creationId xmlns:p14="http://schemas.microsoft.com/office/powerpoint/2010/main" val="112979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B82E0-EB20-428E-8E7D-410942C8010C}"/>
              </a:ext>
            </a:extLst>
          </p:cNvPr>
          <p:cNvSpPr>
            <a:spLocks noGrp="1"/>
          </p:cNvSpPr>
          <p:nvPr>
            <p:ph type="title"/>
          </p:nvPr>
        </p:nvSpPr>
        <p:spPr>
          <a:xfrm>
            <a:off x="1097280" y="286603"/>
            <a:ext cx="10058400" cy="1444543"/>
          </a:xfrm>
        </p:spPr>
        <p:txBody>
          <a:bodyPr>
            <a:normAutofit/>
          </a:bodyPr>
          <a:lstStyle/>
          <a:p>
            <a:pPr algn="ctr"/>
            <a:r>
              <a:rPr lang="el-GR" sz="4000" b="1" dirty="0"/>
              <a:t>Η Θεωρία της Δημιουργικότητας (</a:t>
            </a:r>
            <a:r>
              <a:rPr lang="en-US" sz="4000" b="1" dirty="0"/>
              <a:t>Creativity)</a:t>
            </a:r>
            <a:br>
              <a:rPr lang="en-US" sz="4000" b="1" dirty="0"/>
            </a:br>
            <a:endParaRPr lang="en-US" sz="4000" b="1" dirty="0"/>
          </a:p>
        </p:txBody>
      </p:sp>
      <p:sp>
        <p:nvSpPr>
          <p:cNvPr id="3" name="Content Placeholder 2">
            <a:extLst>
              <a:ext uri="{FF2B5EF4-FFF2-40B4-BE49-F238E27FC236}">
                <a16:creationId xmlns:a16="http://schemas.microsoft.com/office/drawing/2014/main" id="{35ED8CA9-1B4E-49A4-809E-8C1BF2D642C5}"/>
              </a:ext>
            </a:extLst>
          </p:cNvPr>
          <p:cNvSpPr>
            <a:spLocks noGrp="1"/>
          </p:cNvSpPr>
          <p:nvPr>
            <p:ph idx="1"/>
          </p:nvPr>
        </p:nvSpPr>
        <p:spPr/>
        <p:txBody>
          <a:bodyPr>
            <a:normAutofit fontScale="77500" lnSpcReduction="20000"/>
          </a:bodyPr>
          <a:lstStyle/>
          <a:p>
            <a:pPr algn="just">
              <a:buFont typeface="Arial" panose="020B0604020202020204" pitchFamily="34" charset="0"/>
              <a:buChar char="•"/>
            </a:pPr>
            <a:r>
              <a:rPr lang="el-GR" b="1" dirty="0"/>
              <a:t>Στοχευμένη και ευφάνταστη δραστηριότητα (</a:t>
            </a:r>
            <a:r>
              <a:rPr lang="en-US" b="1" dirty="0"/>
              <a:t>Purposive and imaginative activity)	</a:t>
            </a:r>
          </a:p>
          <a:p>
            <a:pPr algn="just">
              <a:buFont typeface="Arial" panose="020B0604020202020204" pitchFamily="34" charset="0"/>
              <a:buChar char="•"/>
            </a:pPr>
            <a:r>
              <a:rPr lang="en-US" b="1" dirty="0"/>
              <a:t> </a:t>
            </a:r>
            <a:r>
              <a:rPr lang="el-GR" b="1" dirty="0"/>
              <a:t>Πρωτότυπα μαθησιακά αποτελέσματα (</a:t>
            </a:r>
            <a:r>
              <a:rPr lang="en-US" b="1" dirty="0"/>
              <a:t>generating outcomes that are original and valuable in relation to	 the learner)		</a:t>
            </a:r>
          </a:p>
          <a:p>
            <a:pPr algn="just">
              <a:buFont typeface="Arial" panose="020B0604020202020204" pitchFamily="34" charset="0"/>
              <a:buChar char="•"/>
            </a:pPr>
            <a:r>
              <a:rPr lang="el-GR" b="1" dirty="0"/>
              <a:t>Κριτική σκέψη και Αιτιολόγηση για την παραγωγή καινοτόμων ιδεών (</a:t>
            </a:r>
            <a:r>
              <a:rPr lang="en-US" b="1" dirty="0"/>
              <a:t>critical reasoning - generating ideas and strategies)</a:t>
            </a:r>
          </a:p>
          <a:p>
            <a:pPr algn="just">
              <a:buFont typeface="Arial" panose="020B0604020202020204" pitchFamily="34" charset="0"/>
              <a:buChar char="•"/>
            </a:pPr>
            <a:r>
              <a:rPr lang="el-GR" b="1" dirty="0"/>
              <a:t>Ενδυνάμωση των μαθητών για τη συγκρότηση διανοητικής και συναισθηματικής ταυτότητας (</a:t>
            </a:r>
            <a:r>
              <a:rPr lang="en-US" b="1" dirty="0"/>
              <a:t>Emotional engagement)</a:t>
            </a:r>
          </a:p>
          <a:p>
            <a:pPr algn="just">
              <a:buFont typeface="Arial" panose="020B0604020202020204" pitchFamily="34" charset="0"/>
              <a:buChar char="•"/>
            </a:pPr>
            <a:r>
              <a:rPr lang="el-GR" b="1" dirty="0"/>
              <a:t>Ανάπτυξη συγκεκριμένων στρατηγικών (</a:t>
            </a:r>
            <a:r>
              <a:rPr lang="en-US" b="1" dirty="0"/>
              <a:t>explanations and</a:t>
            </a:r>
            <a:r>
              <a:rPr lang="el-GR" b="1" dirty="0"/>
              <a:t> </a:t>
            </a:r>
            <a:r>
              <a:rPr lang="en-US" b="1" dirty="0"/>
              <a:t>strategies as an individual or community)</a:t>
            </a:r>
          </a:p>
          <a:p>
            <a:pPr algn="just">
              <a:buFont typeface="Arial" panose="020B0604020202020204" pitchFamily="34" charset="0"/>
              <a:buChar char="•"/>
            </a:pPr>
            <a:r>
              <a:rPr lang="el-GR" b="1" dirty="0"/>
              <a:t>Ανάληψη ρίσκου και διαχείριση συναισθημάτων (</a:t>
            </a:r>
            <a:r>
              <a:rPr lang="en-US" b="1" dirty="0"/>
              <a:t>the</a:t>
            </a:r>
            <a:r>
              <a:rPr lang="el-GR" b="1" dirty="0"/>
              <a:t> </a:t>
            </a:r>
            <a:r>
              <a:rPr lang="en-US" b="1" dirty="0"/>
              <a:t>role</a:t>
            </a:r>
            <a:r>
              <a:rPr lang="el-GR" b="1" dirty="0"/>
              <a:t> </a:t>
            </a:r>
            <a:r>
              <a:rPr lang="en-US" b="1" dirty="0"/>
              <a:t>of risk and emotions)	 </a:t>
            </a:r>
          </a:p>
          <a:p>
            <a:pPr algn="just">
              <a:buFont typeface="Arial" panose="020B0604020202020204" pitchFamily="34" charset="0"/>
              <a:buChar char="•"/>
            </a:pPr>
            <a:r>
              <a:rPr lang="el-GR" b="1" dirty="0"/>
              <a:t>Υψηλό επίπεδο δημιουργικών δραστηριοτήτων (</a:t>
            </a:r>
            <a:r>
              <a:rPr lang="en-US" b="1" dirty="0"/>
              <a:t>High expectations in skills of creative engagement)</a:t>
            </a:r>
          </a:p>
          <a:p>
            <a:pPr algn="just">
              <a:buFont typeface="Arial" panose="020B0604020202020204" pitchFamily="34" charset="0"/>
              <a:buChar char="•"/>
            </a:pPr>
            <a:r>
              <a:rPr lang="el-GR" b="1" dirty="0"/>
              <a:t>Συνυπευθυνότητα (</a:t>
            </a:r>
            <a:r>
              <a:rPr lang="en-US" b="1" dirty="0"/>
              <a:t>Sharing responsibility for the creative idea)</a:t>
            </a:r>
          </a:p>
          <a:p>
            <a:pPr algn="just">
              <a:buFont typeface="Arial" panose="020B0604020202020204" pitchFamily="34" charset="0"/>
              <a:buChar char="•"/>
            </a:pPr>
            <a:r>
              <a:rPr lang="el-GR" b="1" dirty="0"/>
              <a:t>Διεπιστημονικότητα (</a:t>
            </a:r>
            <a:r>
              <a:rPr lang="en-US" b="1" dirty="0"/>
              <a:t>Interdisciplinary)</a:t>
            </a:r>
          </a:p>
          <a:p>
            <a:pPr algn="just">
              <a:buFont typeface="Arial" panose="020B0604020202020204" pitchFamily="34" charset="0"/>
              <a:buChar char="•"/>
            </a:pPr>
            <a:r>
              <a:rPr lang="el-GR" b="1" dirty="0"/>
              <a:t>Καθημερινά και λειτουργικά περιβάλλοντα (</a:t>
            </a:r>
            <a:r>
              <a:rPr lang="en-US" b="1" dirty="0"/>
              <a:t>Real life and functional contexts)</a:t>
            </a:r>
          </a:p>
          <a:p>
            <a:endParaRPr lang="en-US" dirty="0"/>
          </a:p>
        </p:txBody>
      </p:sp>
    </p:spTree>
    <p:extLst>
      <p:ext uri="{BB962C8B-B14F-4D97-AF65-F5344CB8AC3E}">
        <p14:creationId xmlns:p14="http://schemas.microsoft.com/office/powerpoint/2010/main" val="892323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0422D-2393-4AD3-B162-A9F7BEB716FC}"/>
              </a:ext>
            </a:extLst>
          </p:cNvPr>
          <p:cNvSpPr>
            <a:spLocks noGrp="1"/>
          </p:cNvSpPr>
          <p:nvPr>
            <p:ph type="title"/>
          </p:nvPr>
        </p:nvSpPr>
        <p:spPr/>
        <p:txBody>
          <a:bodyPr>
            <a:normAutofit/>
          </a:bodyPr>
          <a:lstStyle/>
          <a:p>
            <a:pPr algn="ctr"/>
            <a:r>
              <a:rPr lang="el-GR" sz="4000" b="1" dirty="0"/>
              <a:t>Το μοντέλο της δημιουργικότητας </a:t>
            </a:r>
            <a:br>
              <a:rPr lang="el-GR" sz="4000" b="1" dirty="0"/>
            </a:br>
            <a:r>
              <a:rPr lang="el-GR" sz="4000" b="1" dirty="0"/>
              <a:t>«</a:t>
            </a:r>
            <a:r>
              <a:rPr lang="el-GR" sz="4000" b="1" dirty="0" err="1"/>
              <a:t>four</a:t>
            </a:r>
            <a:r>
              <a:rPr lang="el-GR" sz="4000" b="1" dirty="0"/>
              <a:t> C»</a:t>
            </a:r>
            <a:endParaRPr lang="en-US" sz="4000" b="1" dirty="0"/>
          </a:p>
        </p:txBody>
      </p:sp>
      <p:sp>
        <p:nvSpPr>
          <p:cNvPr id="3" name="Content Placeholder 2">
            <a:extLst>
              <a:ext uri="{FF2B5EF4-FFF2-40B4-BE49-F238E27FC236}">
                <a16:creationId xmlns:a16="http://schemas.microsoft.com/office/drawing/2014/main" id="{942D4843-5712-46E3-A4F7-74535087CF44}"/>
              </a:ext>
            </a:extLst>
          </p:cNvPr>
          <p:cNvSpPr>
            <a:spLocks noGrp="1"/>
          </p:cNvSpPr>
          <p:nvPr>
            <p:ph idx="1"/>
          </p:nvPr>
        </p:nvSpPr>
        <p:spPr/>
        <p:txBody>
          <a:bodyPr/>
          <a:lstStyle/>
          <a:p>
            <a:pPr algn="just">
              <a:buFont typeface="Arial" panose="020B0604020202020204" pitchFamily="34" charset="0"/>
              <a:buChar char="•"/>
            </a:pPr>
            <a:r>
              <a:rPr lang="el-GR" sz="1600" b="1" dirty="0"/>
              <a:t>Προτάθηκε από τους </a:t>
            </a:r>
            <a:r>
              <a:rPr lang="el-GR" sz="1600" b="1" dirty="0" err="1"/>
              <a:t>James</a:t>
            </a:r>
            <a:r>
              <a:rPr lang="el-GR" sz="1600" b="1" dirty="0"/>
              <a:t> </a:t>
            </a:r>
            <a:r>
              <a:rPr lang="el-GR" sz="1600" b="1" dirty="0" err="1"/>
              <a:t>Kaufman</a:t>
            </a:r>
            <a:r>
              <a:rPr lang="el-GR" sz="1600" b="1" dirty="0"/>
              <a:t> και </a:t>
            </a:r>
            <a:r>
              <a:rPr lang="el-GR" sz="1600" b="1" dirty="0" err="1"/>
              <a:t>Ronaldo</a:t>
            </a:r>
            <a:r>
              <a:rPr lang="el-GR" sz="1600" b="1" dirty="0"/>
              <a:t> </a:t>
            </a:r>
            <a:r>
              <a:rPr lang="el-GR" sz="1600" b="1" dirty="0" err="1"/>
              <a:t>Beghetto</a:t>
            </a:r>
            <a:r>
              <a:rPr lang="el-GR" sz="1600" b="1" dirty="0"/>
              <a:t> (2009). Το μοντέλο αυτό αποτελείται από τέσσερα c, το </a:t>
            </a:r>
            <a:r>
              <a:rPr lang="el-GR" sz="1600" b="1" dirty="0" err="1"/>
              <a:t>Big</a:t>
            </a:r>
            <a:r>
              <a:rPr lang="el-GR" sz="1600" b="1" dirty="0"/>
              <a:t>-C, το </a:t>
            </a:r>
            <a:r>
              <a:rPr lang="el-GR" sz="1600" b="1" dirty="0" err="1"/>
              <a:t>little</a:t>
            </a:r>
            <a:r>
              <a:rPr lang="el-GR" sz="1600" b="1" dirty="0"/>
              <a:t>-c, το </a:t>
            </a:r>
            <a:r>
              <a:rPr lang="el-GR" sz="1600" b="1" dirty="0" err="1"/>
              <a:t>mini</a:t>
            </a:r>
            <a:r>
              <a:rPr lang="el-GR" sz="1600" b="1" dirty="0"/>
              <a:t>-c και το </a:t>
            </a:r>
            <a:r>
              <a:rPr lang="el-GR" sz="1600" b="1" dirty="0" err="1"/>
              <a:t>Pro</a:t>
            </a:r>
            <a:r>
              <a:rPr lang="el-GR" sz="1600" b="1" dirty="0"/>
              <a:t>-C.</a:t>
            </a:r>
          </a:p>
          <a:p>
            <a:pPr algn="just">
              <a:buFont typeface="Arial" panose="020B0604020202020204" pitchFamily="34" charset="0"/>
              <a:buChar char="•"/>
            </a:pPr>
            <a:r>
              <a:rPr lang="el-GR" sz="1600" b="1" u="sng" dirty="0" err="1">
                <a:solidFill>
                  <a:srgbClr val="FF0000"/>
                </a:solidFill>
              </a:rPr>
              <a:t>Big</a:t>
            </a:r>
            <a:r>
              <a:rPr lang="el-GR" sz="1600" b="1" u="sng" dirty="0">
                <a:solidFill>
                  <a:srgbClr val="FF0000"/>
                </a:solidFill>
              </a:rPr>
              <a:t>-C (</a:t>
            </a:r>
            <a:r>
              <a:rPr lang="el-GR" sz="1600" b="1" u="sng" dirty="0" err="1">
                <a:solidFill>
                  <a:srgbClr val="FF0000"/>
                </a:solidFill>
              </a:rPr>
              <a:t>Big</a:t>
            </a:r>
            <a:r>
              <a:rPr lang="el-GR" sz="1600" b="1" u="sng" dirty="0">
                <a:solidFill>
                  <a:srgbClr val="FF0000"/>
                </a:solidFill>
              </a:rPr>
              <a:t> </a:t>
            </a:r>
            <a:r>
              <a:rPr lang="el-GR" sz="1600" b="1" u="sng" dirty="0" err="1">
                <a:solidFill>
                  <a:srgbClr val="FF0000"/>
                </a:solidFill>
              </a:rPr>
              <a:t>Creativity</a:t>
            </a:r>
            <a:r>
              <a:rPr lang="el-GR" sz="1600" b="1" u="sng" dirty="0">
                <a:solidFill>
                  <a:srgbClr val="FF0000"/>
                </a:solidFill>
              </a:rPr>
              <a:t>): </a:t>
            </a:r>
            <a:r>
              <a:rPr lang="el-GR" sz="1600" b="1" dirty="0"/>
              <a:t>αναφέρεται σε ένα σπουδαίο δημιούργημα/επίτευγμα. Στην κατηγορία αυτή ανήκουν τα αριστουργήματα των συνθετών κλασσικής μουσικής και όχι μόνο και οι δημιουργοί τους (όπως ο </a:t>
            </a:r>
            <a:r>
              <a:rPr lang="el-GR" sz="1600" b="1" dirty="0" err="1"/>
              <a:t>Vivaldi</a:t>
            </a:r>
            <a:r>
              <a:rPr lang="el-GR" sz="1600" b="1" dirty="0"/>
              <a:t> , ο </a:t>
            </a:r>
            <a:r>
              <a:rPr lang="el-GR" sz="1600" b="1" dirty="0" err="1"/>
              <a:t>Mozart</a:t>
            </a:r>
            <a:r>
              <a:rPr lang="el-GR" sz="1600" b="1" dirty="0"/>
              <a:t>, ..), οι επιστήμονες που έχουν βραβευτεί με </a:t>
            </a:r>
            <a:r>
              <a:rPr lang="el-GR" sz="1600" b="1" dirty="0" err="1"/>
              <a:t>Nobel</a:t>
            </a:r>
            <a:r>
              <a:rPr lang="el-GR" sz="1600" b="1" dirty="0"/>
              <a:t>, </a:t>
            </a:r>
          </a:p>
          <a:p>
            <a:pPr algn="just">
              <a:buFont typeface="Arial" panose="020B0604020202020204" pitchFamily="34" charset="0"/>
              <a:buChar char="•"/>
            </a:pPr>
            <a:r>
              <a:rPr lang="el-GR" sz="1600" b="1" u="sng" dirty="0" err="1">
                <a:solidFill>
                  <a:srgbClr val="FF0000"/>
                </a:solidFill>
              </a:rPr>
              <a:t>Little</a:t>
            </a:r>
            <a:r>
              <a:rPr lang="el-GR" sz="1600" b="1" u="sng" dirty="0">
                <a:solidFill>
                  <a:srgbClr val="FF0000"/>
                </a:solidFill>
              </a:rPr>
              <a:t>-c: </a:t>
            </a:r>
            <a:r>
              <a:rPr lang="el-GR" sz="1600" b="1" dirty="0"/>
              <a:t>αναφέρεται στην δημιουργικότητα ως αναπόσπαστο κομμάτι των καθημερινών μας ενεργειών και παραγόμενων, που άλλοτε βοηθά στην εύρεση λύσης σε αυθεντικές προβληματικές καταστάσεις και άλλοτε αποτελεί μέσο για την έκφραση συναισθημάτων και σκέψεων. </a:t>
            </a:r>
          </a:p>
          <a:p>
            <a:pPr algn="just">
              <a:buFont typeface="Arial" panose="020B0604020202020204" pitchFamily="34" charset="0"/>
              <a:buChar char="•"/>
            </a:pPr>
            <a:r>
              <a:rPr lang="el-GR" sz="1600" b="1" dirty="0"/>
              <a:t>Το </a:t>
            </a:r>
            <a:r>
              <a:rPr lang="el-GR" sz="1600" b="1" u="sng" dirty="0" err="1">
                <a:solidFill>
                  <a:srgbClr val="FF0000"/>
                </a:solidFill>
              </a:rPr>
              <a:t>mini</a:t>
            </a:r>
            <a:r>
              <a:rPr lang="el-GR" sz="1600" b="1" u="sng" dirty="0">
                <a:solidFill>
                  <a:srgbClr val="FF0000"/>
                </a:solidFill>
              </a:rPr>
              <a:t>-c (</a:t>
            </a:r>
            <a:r>
              <a:rPr lang="el-GR" sz="1600" b="1" u="sng" dirty="0" err="1">
                <a:solidFill>
                  <a:srgbClr val="FF0000"/>
                </a:solidFill>
              </a:rPr>
              <a:t>mini</a:t>
            </a:r>
            <a:r>
              <a:rPr lang="el-GR" sz="1600" b="1" u="sng" dirty="0">
                <a:solidFill>
                  <a:srgbClr val="FF0000"/>
                </a:solidFill>
              </a:rPr>
              <a:t> </a:t>
            </a:r>
            <a:r>
              <a:rPr lang="el-GR" sz="1600" b="1" u="sng" dirty="0" err="1">
                <a:solidFill>
                  <a:srgbClr val="FF0000"/>
                </a:solidFill>
              </a:rPr>
              <a:t>creativity</a:t>
            </a:r>
            <a:r>
              <a:rPr lang="el-GR" sz="1600" b="1" u="sng" dirty="0">
                <a:solidFill>
                  <a:srgbClr val="FF0000"/>
                </a:solidFill>
              </a:rPr>
              <a:t>) </a:t>
            </a:r>
            <a:r>
              <a:rPr lang="el-GR" sz="1600" b="1" dirty="0"/>
              <a:t>αναφέρεται στη δημιουργικότητα που σχετίζεται με τη διαδικασία μάθησης. Αφορά στις δημιουργικές ιδέες/σκέψεις και ερμηνείες των μαθητών κατά τη διάρκεια της μαθησιακής διαδικασίας, στην προσπάθειά τους να οικοδομήσουν έννοιες σε διάφορα γνωστικά αντικείμενα. Η κατηγορία αυτή θα μπορούσε να συμπεριλαμβάνεται στο </a:t>
            </a:r>
            <a:r>
              <a:rPr lang="el-GR" sz="1600" b="1" dirty="0" err="1"/>
              <a:t>little</a:t>
            </a:r>
            <a:r>
              <a:rPr lang="el-GR" sz="1600" b="1" dirty="0"/>
              <a:t>-c, αλλά εξαιτίας της σημαντικότητάς της, οι επιστήμονες αποφάσισαν να την εντάξουν σε μια ξεχωριστή ομάδα και έτσι να της δώσουν έμφαση, καθότι συχνά αμελείται.</a:t>
            </a:r>
          </a:p>
          <a:p>
            <a:pPr algn="just">
              <a:buFont typeface="Arial" panose="020B0604020202020204" pitchFamily="34" charset="0"/>
              <a:buChar char="•"/>
            </a:pPr>
            <a:r>
              <a:rPr lang="el-GR" sz="1600" b="1" dirty="0"/>
              <a:t>Το </a:t>
            </a:r>
            <a:r>
              <a:rPr lang="el-GR" sz="1600" b="1" u="sng" dirty="0" err="1">
                <a:solidFill>
                  <a:srgbClr val="FF0000"/>
                </a:solidFill>
              </a:rPr>
              <a:t>Pro</a:t>
            </a:r>
            <a:r>
              <a:rPr lang="el-GR" sz="1600" b="1" u="sng" dirty="0">
                <a:solidFill>
                  <a:srgbClr val="FF0000"/>
                </a:solidFill>
              </a:rPr>
              <a:t>-C (Professional </a:t>
            </a:r>
            <a:r>
              <a:rPr lang="el-GR" sz="1600" b="1" u="sng" dirty="0" err="1">
                <a:solidFill>
                  <a:srgbClr val="FF0000"/>
                </a:solidFill>
              </a:rPr>
              <a:t>Creativity</a:t>
            </a:r>
            <a:r>
              <a:rPr lang="el-GR" sz="1600" b="1" u="sng" dirty="0">
                <a:solidFill>
                  <a:srgbClr val="FF0000"/>
                </a:solidFill>
              </a:rPr>
              <a:t>) </a:t>
            </a:r>
            <a:r>
              <a:rPr lang="el-GR" sz="1600" b="1" dirty="0"/>
              <a:t>περιλαμβάνει τους ανθρώπους που είναι δημιουργικοί στο επάγγελμά τους. </a:t>
            </a:r>
          </a:p>
          <a:p>
            <a:endParaRPr lang="en-US" dirty="0"/>
          </a:p>
        </p:txBody>
      </p:sp>
    </p:spTree>
    <p:extLst>
      <p:ext uri="{BB962C8B-B14F-4D97-AF65-F5344CB8AC3E}">
        <p14:creationId xmlns:p14="http://schemas.microsoft.com/office/powerpoint/2010/main" val="2433856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8F5C-8940-47A9-852C-82A2693B27DF}"/>
              </a:ext>
            </a:extLst>
          </p:cNvPr>
          <p:cNvSpPr>
            <a:spLocks noGrp="1"/>
          </p:cNvSpPr>
          <p:nvPr>
            <p:ph type="title"/>
          </p:nvPr>
        </p:nvSpPr>
        <p:spPr/>
        <p:txBody>
          <a:bodyPr>
            <a:normAutofit/>
          </a:bodyPr>
          <a:lstStyle/>
          <a:p>
            <a:pPr algn="ctr"/>
            <a:r>
              <a:rPr lang="el-GR" sz="4000" b="1" dirty="0"/>
              <a:t>Η έννοια της Δημιουργικότητας στην Εκπαίδευση</a:t>
            </a:r>
            <a:endParaRPr lang="en-US" sz="4000" b="1" dirty="0"/>
          </a:p>
        </p:txBody>
      </p:sp>
      <p:sp>
        <p:nvSpPr>
          <p:cNvPr id="3" name="Content Placeholder 2">
            <a:extLst>
              <a:ext uri="{FF2B5EF4-FFF2-40B4-BE49-F238E27FC236}">
                <a16:creationId xmlns:a16="http://schemas.microsoft.com/office/drawing/2014/main" id="{7444B41B-DB35-4099-BA05-36B734F582B3}"/>
              </a:ext>
            </a:extLst>
          </p:cNvPr>
          <p:cNvSpPr>
            <a:spLocks noGrp="1"/>
          </p:cNvSpPr>
          <p:nvPr>
            <p:ph idx="1"/>
          </p:nvPr>
        </p:nvSpPr>
        <p:spPr/>
        <p:txBody>
          <a:bodyPr>
            <a:normAutofit fontScale="77500" lnSpcReduction="20000"/>
          </a:bodyPr>
          <a:lstStyle/>
          <a:p>
            <a:pPr algn="just">
              <a:buFont typeface="Arial" panose="020B0604020202020204" pitchFamily="34" charset="0"/>
              <a:buChar char="•"/>
            </a:pPr>
            <a:r>
              <a:rPr lang="el-GR" b="1" dirty="0"/>
              <a:t>Για τους εκπαιδευτικούς, η δημιουργικότητα και η καινοτομία είναι δραστηριότητα υψηλού κινδύνου και τα κίνητρα είναι λίγα (</a:t>
            </a:r>
            <a:r>
              <a:rPr lang="el-GR" b="1" dirty="0" err="1"/>
              <a:t>Hannon</a:t>
            </a:r>
            <a:r>
              <a:rPr lang="el-GR" b="1" dirty="0"/>
              <a:t>, 2009). </a:t>
            </a:r>
          </a:p>
          <a:p>
            <a:pPr algn="just">
              <a:buFont typeface="Arial" panose="020B0604020202020204" pitchFamily="34" charset="0"/>
              <a:buChar char="•"/>
            </a:pPr>
            <a:r>
              <a:rPr lang="el-GR" b="1" dirty="0"/>
              <a:t>Υπάρχει ένα κίνημα στον τομέα της εκπαίδευσης που προωθεί την αποκλίνουσα σκέψη με σκοπό να δημιουργήσει πολύπλευρους και πολυμήχανους μαθητές. Η έννοια του «σεναρίου» εξυπηρετεί το σκοπό αυτό. Έτσι, ο εκπαιδευτικός, παρουσιάζει ένα πρόβλημα πρόκλησης και τους ενθαρρύνει αξιοποιώντας διαφορετικούς τομείς να αναπτύξουν τις δικές τους λύσεις   , όπως αυτούς που προαναφέραμε και συνδυάζοντας στοιχεία τόσο από τα «θεωρητικά» γνωστικά αντικείμενα όσο και από αυτά των «θετικών επιστημών». </a:t>
            </a:r>
          </a:p>
          <a:p>
            <a:pPr algn="just">
              <a:buFont typeface="Arial" panose="020B0604020202020204" pitchFamily="34" charset="0"/>
              <a:buChar char="•"/>
            </a:pPr>
            <a:r>
              <a:rPr lang="el-GR" b="1" dirty="0"/>
              <a:t>Σύμφωνα με την πρόσφατη απόφαση του Ευρωπαϊκού Κοινοβουλίου (αριθ. 1350/2008/ΕΚ), η εκπαίδευση και όλα τα συστήματα εκπαίδευσης και κατάρτισης πρέπει να φροντίζουν επαρκώς για την ανάπτυξη των βασικών ικανοτήτων που στηρίζουν την δημιουργικότητα και την καινοτομία, με στόχο την εξεύρεση καινοτόμων και πρωτότυπων λύσεων για την προσωπική, επαγγελματική και κοινωνική ζωή, καθώς και για την τόνωση της αισθητικής ευαισθησίας, της συναισθηματικής ανάπτυξης, της δημιουργικής σκέψης και της διαίσθησης σε όλα τα παιδιά από τα πρώτα στάδια της ανάπτυξής τους, συμπεριλαμβανομένης και της προσχολικής φροντίδας.</a:t>
            </a:r>
          </a:p>
          <a:p>
            <a:pPr algn="just">
              <a:buFont typeface="Arial" panose="020B0604020202020204" pitchFamily="34" charset="0"/>
              <a:buChar char="•"/>
            </a:pPr>
            <a:r>
              <a:rPr lang="el-GR" b="1" dirty="0"/>
              <a:t>Τα συστήματα εκπαίδευσης και κατάρτισης πρέπει να παρέχουν το σωστό συνδυασμό δεξιοτήτων και να διασφαλίζουν επαρκή εφοδιασμό της επιστήμης για να εξοπλίσουν τους μαθητές με τις βασικές δεξιότητες, το κίνητρο και την ικανότητα να μαθαίνουν, και να προωθήσουν την ανάπτυξη των εγκάρσιων δεξιοτήτων, συμπεριλαμβανομένων εκείνων που καθιστούν δυνατή τη χρήση των σύγχρονων ψηφιακών τεχνολογιών, για την προώθηση της αειφόρου ανάπτυξης και της ενεργού ιδιότητας του πολίτη, και να ενθαρρύνουν τη δημιουργικότητα, την καινοτομία και την επιχειρηματικότητα.</a:t>
            </a:r>
            <a:endParaRPr lang="en-US" b="1" dirty="0"/>
          </a:p>
        </p:txBody>
      </p:sp>
    </p:spTree>
    <p:extLst>
      <p:ext uri="{BB962C8B-B14F-4D97-AF65-F5344CB8AC3E}">
        <p14:creationId xmlns:p14="http://schemas.microsoft.com/office/powerpoint/2010/main" val="246223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3760B-9C0D-451C-B15F-2C08D681B450}"/>
              </a:ext>
            </a:extLst>
          </p:cNvPr>
          <p:cNvSpPr>
            <a:spLocks noGrp="1"/>
          </p:cNvSpPr>
          <p:nvPr>
            <p:ph type="title"/>
          </p:nvPr>
        </p:nvSpPr>
        <p:spPr/>
        <p:txBody>
          <a:bodyPr>
            <a:normAutofit/>
          </a:bodyPr>
          <a:lstStyle/>
          <a:p>
            <a:pPr algn="ctr"/>
            <a:r>
              <a:rPr lang="el-GR" sz="4000" b="1" dirty="0"/>
              <a:t>Η Δημιουργικότητα στην πράξη</a:t>
            </a:r>
            <a:endParaRPr lang="en-US" sz="4000" b="1" dirty="0"/>
          </a:p>
        </p:txBody>
      </p:sp>
      <p:sp>
        <p:nvSpPr>
          <p:cNvPr id="3" name="Content Placeholder 2">
            <a:extLst>
              <a:ext uri="{FF2B5EF4-FFF2-40B4-BE49-F238E27FC236}">
                <a16:creationId xmlns:a16="http://schemas.microsoft.com/office/drawing/2014/main" id="{CD969782-22EA-430E-A6B9-E08BF4F539BB}"/>
              </a:ext>
            </a:extLst>
          </p:cNvPr>
          <p:cNvSpPr>
            <a:spLocks noGrp="1"/>
          </p:cNvSpPr>
          <p:nvPr>
            <p:ph idx="1"/>
          </p:nvPr>
        </p:nvSpPr>
        <p:spPr/>
        <p:txBody>
          <a:bodyPr>
            <a:normAutofit fontScale="92500" lnSpcReduction="10000"/>
          </a:bodyPr>
          <a:lstStyle/>
          <a:p>
            <a:pPr algn="just"/>
            <a:r>
              <a:rPr lang="el-GR" sz="1700" b="1" dirty="0">
                <a:solidFill>
                  <a:srgbClr val="0070C0"/>
                </a:solidFill>
              </a:rPr>
              <a:t>Σύνθεση 2 διαφορετικών τομέων,  ξένων μεταξύ τους</a:t>
            </a:r>
            <a:endParaRPr lang="el-GR" sz="1700" b="1" dirty="0"/>
          </a:p>
          <a:p>
            <a:pPr marL="342900" indent="-342900" algn="just">
              <a:buFontTx/>
              <a:buChar char="-"/>
            </a:pPr>
            <a:r>
              <a:rPr lang="el-GR" sz="1700" b="1" dirty="0"/>
              <a:t>Επιστήμη &amp; Τέχνη (</a:t>
            </a:r>
            <a:r>
              <a:rPr lang="en-US" sz="1700" b="1" dirty="0"/>
              <a:t>Art &amp; Science)</a:t>
            </a:r>
          </a:p>
          <a:p>
            <a:pPr marL="342900" indent="-342900" algn="just">
              <a:buFontTx/>
              <a:buChar char="-"/>
            </a:pPr>
            <a:r>
              <a:rPr lang="el-GR" sz="1700" b="1" dirty="0"/>
              <a:t>Επιστήμη &amp; Κοινωνία (</a:t>
            </a:r>
            <a:r>
              <a:rPr lang="en-US" sz="1700" b="1" dirty="0"/>
              <a:t>Science &amp; Society)</a:t>
            </a:r>
          </a:p>
          <a:p>
            <a:pPr marL="342900" indent="-342900" algn="just">
              <a:buFontTx/>
              <a:buChar char="-"/>
            </a:pPr>
            <a:r>
              <a:rPr lang="el-GR" sz="1700" b="1" dirty="0"/>
              <a:t>Εκπαίδευση &amp; Χώρος Εργασίας (</a:t>
            </a:r>
            <a:r>
              <a:rPr lang="en-US" sz="1700" b="1" dirty="0"/>
              <a:t>Education &amp; Business)</a:t>
            </a:r>
            <a:r>
              <a:rPr lang="el-GR" sz="1700" b="1" dirty="0"/>
              <a:t>, κλπ.</a:t>
            </a:r>
          </a:p>
          <a:p>
            <a:pPr algn="just"/>
            <a:r>
              <a:rPr lang="el-GR" sz="1700" b="1" dirty="0">
                <a:solidFill>
                  <a:srgbClr val="0070C0"/>
                </a:solidFill>
              </a:rPr>
              <a:t>Πολλαπλές Προσεγγίσεις </a:t>
            </a:r>
          </a:p>
          <a:p>
            <a:pPr marL="342900" indent="-342900" algn="just">
              <a:buFontTx/>
              <a:buChar char="-"/>
            </a:pPr>
            <a:r>
              <a:rPr lang="el-GR" sz="1700" b="1" dirty="0"/>
              <a:t>Λύνω ένα πρόβλημα με διαφορετικό τρόπο από το συνηθισμένο </a:t>
            </a:r>
          </a:p>
          <a:p>
            <a:pPr marL="342900" indent="-342900" algn="just">
              <a:buFontTx/>
              <a:buChar char="-"/>
            </a:pPr>
            <a:r>
              <a:rPr lang="el-GR" sz="1700" b="1" dirty="0"/>
              <a:t>Ακολουθώ μια διαφορετική προσέγγιση βασισμένη στην καινοτομία πρωτοτυπία – με σεβασμό στην επιστημονική προσέγγιση </a:t>
            </a:r>
          </a:p>
          <a:p>
            <a:pPr algn="just"/>
            <a:r>
              <a:rPr lang="el-GR" sz="1700" b="1" dirty="0">
                <a:solidFill>
                  <a:srgbClr val="0070C0"/>
                </a:solidFill>
              </a:rPr>
              <a:t>Εφαρμόζω ένα σύγχρονο εννοιολογικό πλαίσιο </a:t>
            </a:r>
          </a:p>
          <a:p>
            <a:pPr marL="342900" indent="-342900" algn="just">
              <a:buFontTx/>
              <a:buChar char="-"/>
            </a:pPr>
            <a:r>
              <a:rPr lang="el-GR" sz="1700" b="1" dirty="0"/>
              <a:t>Δημιουργικότητα + Πολλαπλή Νοημοσύνη </a:t>
            </a:r>
          </a:p>
          <a:p>
            <a:pPr marL="342900" indent="-342900" algn="just">
              <a:buFontTx/>
              <a:buChar char="-"/>
            </a:pPr>
            <a:r>
              <a:rPr lang="el-GR" sz="1700" b="1" dirty="0"/>
              <a:t>Δημιουργικότητα + Υπεύθυνη Έρευνα και καινοτομία, κλπ.</a:t>
            </a:r>
          </a:p>
          <a:p>
            <a:endParaRPr lang="en-US" dirty="0"/>
          </a:p>
        </p:txBody>
      </p:sp>
    </p:spTree>
    <p:extLst>
      <p:ext uri="{BB962C8B-B14F-4D97-AF65-F5344CB8AC3E}">
        <p14:creationId xmlns:p14="http://schemas.microsoft.com/office/powerpoint/2010/main" val="314450974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8699A2-1304-4DB0-887E-96D5B04746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F1D2AC-2735-457E-B639-07E13F9A629B}">
  <ds:schemaRef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purl.org/dc/elements/1.1/"/>
    <ds:schemaRef ds:uri="http://schemas.microsoft.com/office/2006/metadata/properties"/>
    <ds:schemaRef ds:uri="http://schemas.microsoft.com/office/infopath/2007/PartnerControls"/>
    <ds:schemaRef ds:uri="71af3243-3dd4-4a8d-8c0d-dd76da1f02a5"/>
    <ds:schemaRef ds:uri="http://www.w3.org/XML/1998/namespace"/>
  </ds:schemaRefs>
</ds:datastoreItem>
</file>

<file path=customXml/itemProps3.xml><?xml version="1.0" encoding="utf-8"?>
<ds:datastoreItem xmlns:ds="http://schemas.openxmlformats.org/officeDocument/2006/customXml" ds:itemID="{B12AB9FA-5EE8-4111-B873-E09ACA2BC3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1602</Words>
  <Application>Microsoft Office PowerPoint</Application>
  <PresentationFormat>Widescreen</PresentationFormat>
  <Paragraphs>66</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Η θεωρία της Δημιουργικότητας (Creativity Theory)</vt:lpstr>
      <vt:lpstr>Η έννοια της Δημιουργικότητας</vt:lpstr>
      <vt:lpstr>Η έννοια της Δημιουργικότητας</vt:lpstr>
      <vt:lpstr>Η έννοια της Δημιουργικότητας</vt:lpstr>
      <vt:lpstr>Μοντέλο Αποκλίνουσας Σκέψης</vt:lpstr>
      <vt:lpstr>Η Θεωρία της Δημιουργικότητας (Creativity) </vt:lpstr>
      <vt:lpstr>Το μοντέλο της δημιουργικότητας  «four C»</vt:lpstr>
      <vt:lpstr>Η έννοια της Δημιουργικότητας στην Εκπαίδευση</vt:lpstr>
      <vt:lpstr>Η Δημιουργικότητα στην πράξη</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2019-05-08T07:31:53Z</dcterms:created>
  <dcterms:modified xsi:type="dcterms:W3CDTF">2021-11-14T17:32:28Z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