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5" r:id="rId2"/>
  </p:sldMasterIdLst>
  <p:notesMasterIdLst>
    <p:notesMasterId r:id="rId42"/>
  </p:notesMasterIdLst>
  <p:sldIdLst>
    <p:sldId id="371" r:id="rId3"/>
    <p:sldId id="373" r:id="rId4"/>
    <p:sldId id="353" r:id="rId5"/>
    <p:sldId id="354" r:id="rId6"/>
    <p:sldId id="323" r:id="rId7"/>
    <p:sldId id="337" r:id="rId8"/>
    <p:sldId id="355" r:id="rId9"/>
    <p:sldId id="375" r:id="rId10"/>
    <p:sldId id="356" r:id="rId11"/>
    <p:sldId id="374" r:id="rId12"/>
    <p:sldId id="357" r:id="rId13"/>
    <p:sldId id="332" r:id="rId14"/>
    <p:sldId id="350" r:id="rId15"/>
    <p:sldId id="358" r:id="rId16"/>
    <p:sldId id="282" r:id="rId17"/>
    <p:sldId id="378" r:id="rId18"/>
    <p:sldId id="379" r:id="rId19"/>
    <p:sldId id="376" r:id="rId20"/>
    <p:sldId id="289" r:id="rId21"/>
    <p:sldId id="377" r:id="rId22"/>
    <p:sldId id="258" r:id="rId23"/>
    <p:sldId id="331" r:id="rId24"/>
    <p:sldId id="380" r:id="rId25"/>
    <p:sldId id="324" r:id="rId26"/>
    <p:sldId id="315" r:id="rId27"/>
    <p:sldId id="330" r:id="rId28"/>
    <p:sldId id="381" r:id="rId29"/>
    <p:sldId id="382" r:id="rId30"/>
    <p:sldId id="387" r:id="rId31"/>
    <p:sldId id="393" r:id="rId32"/>
    <p:sldId id="384" r:id="rId33"/>
    <p:sldId id="385" r:id="rId34"/>
    <p:sldId id="389" r:id="rId35"/>
    <p:sldId id="386" r:id="rId36"/>
    <p:sldId id="390" r:id="rId37"/>
    <p:sldId id="391" r:id="rId38"/>
    <p:sldId id="394" r:id="rId39"/>
    <p:sldId id="352" r:id="rId40"/>
    <p:sldId id="26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48" autoAdjust="0"/>
    <p:restoredTop sz="94660"/>
  </p:normalViewPr>
  <p:slideViewPr>
    <p:cSldViewPr snapToGrid="0">
      <p:cViewPr varScale="1">
        <p:scale>
          <a:sx n="86" d="100"/>
          <a:sy n="86" d="100"/>
        </p:scale>
        <p:origin x="39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g"/><Relationship Id="rId4" Type="http://schemas.openxmlformats.org/officeDocument/2006/relationships/image" Target="../media/image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g"/><Relationship Id="rId4"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B6771A-ADF0-4136-90C8-647319ED202B}" type="doc">
      <dgm:prSet loTypeId="urn:diagrams.loki3.com/BracketList" loCatId="list" qsTypeId="urn:microsoft.com/office/officeart/2005/8/quickstyle/simple4" qsCatId="simple" csTypeId="urn:microsoft.com/office/officeart/2005/8/colors/accent0_1" csCatId="mainScheme" phldr="1"/>
      <dgm:spPr/>
      <dgm:t>
        <a:bodyPr/>
        <a:lstStyle/>
        <a:p>
          <a:endParaRPr lang="en-US"/>
        </a:p>
      </dgm:t>
    </dgm:pt>
    <dgm:pt modelId="{51D5C57A-5A38-41DB-AB58-D338CA2CD21B}">
      <dgm:prSet phldrT="[Text]" custT="1"/>
      <dgm:spPr/>
      <dgm:t>
        <a:bodyPr/>
        <a:lstStyle/>
        <a:p>
          <a:pPr algn="ctr"/>
          <a:r>
            <a:rPr lang="el-GR" sz="1800" b="1" dirty="0"/>
            <a:t>Ενσώματη Μάθηση </a:t>
          </a:r>
          <a:endParaRPr lang="en-US" sz="1800" b="1" dirty="0"/>
        </a:p>
        <a:p>
          <a:pPr algn="l"/>
          <a:endParaRPr lang="el-GR" sz="500" dirty="0"/>
        </a:p>
      </dgm:t>
    </dgm:pt>
    <dgm:pt modelId="{9EA7BF3F-169A-4226-A4FE-ADB2CEA851A7}" type="parTrans" cxnId="{FB01148C-5297-4B8C-A01F-3D36244B30F9}">
      <dgm:prSet/>
      <dgm:spPr/>
      <dgm:t>
        <a:bodyPr/>
        <a:lstStyle/>
        <a:p>
          <a:endParaRPr lang="en-US"/>
        </a:p>
      </dgm:t>
    </dgm:pt>
    <dgm:pt modelId="{69185953-B98E-4F96-AC10-55C15B59081C}" type="sibTrans" cxnId="{FB01148C-5297-4B8C-A01F-3D36244B30F9}">
      <dgm:prSet/>
      <dgm:spPr/>
      <dgm:t>
        <a:bodyPr/>
        <a:lstStyle/>
        <a:p>
          <a:endParaRPr lang="en-US"/>
        </a:p>
      </dgm:t>
    </dgm:pt>
    <dgm:pt modelId="{DC2359BC-85DA-488F-8064-EF7ACC0D1EB7}">
      <dgm:prSet phldrT="[Text]" custT="1"/>
      <dgm:spPr/>
      <dgm:t>
        <a:bodyPr/>
        <a:lstStyle/>
        <a:p>
          <a:r>
            <a:rPr lang="el-GR" sz="1200" b="1" dirty="0"/>
            <a:t>Νέα Παιδαγωγική Θεωρία στην οποία οι πρωταγωνιστές της εκπαιδευτικής πράξης, εκπαιδευτικός και μαθητής, χρησιμοποιούν ολιστικά το </a:t>
          </a:r>
          <a:r>
            <a:rPr lang="el-GR" sz="1200" b="1" dirty="0" err="1"/>
            <a:t>τετράπτυχο</a:t>
          </a:r>
          <a:r>
            <a:rPr lang="el-GR" sz="1200" b="1" dirty="0"/>
            <a:t> νους, συναισθήματα, σώμα και κινήσεις  μέσα σ’ αυτήν.</a:t>
          </a:r>
          <a:endParaRPr lang="en-US" sz="1200" b="1" dirty="0"/>
        </a:p>
      </dgm:t>
    </dgm:pt>
    <dgm:pt modelId="{3234053C-387B-42A3-B946-076C326F50A6}" type="parTrans" cxnId="{0686CE95-21B1-4A03-9E89-C146508CBC27}">
      <dgm:prSet/>
      <dgm:spPr/>
      <dgm:t>
        <a:bodyPr/>
        <a:lstStyle/>
        <a:p>
          <a:endParaRPr lang="en-US"/>
        </a:p>
      </dgm:t>
    </dgm:pt>
    <dgm:pt modelId="{E15C31C0-B8F9-47FF-A262-E1C624274E47}" type="sibTrans" cxnId="{0686CE95-21B1-4A03-9E89-C146508CBC27}">
      <dgm:prSet/>
      <dgm:spPr/>
      <dgm:t>
        <a:bodyPr/>
        <a:lstStyle/>
        <a:p>
          <a:endParaRPr lang="en-US"/>
        </a:p>
      </dgm:t>
    </dgm:pt>
    <dgm:pt modelId="{902BC970-8458-4BE2-9985-7590C9CF7E5C}">
      <dgm:prSet phldrT="[Text]" custT="1"/>
      <dgm:spPr/>
      <dgm:t>
        <a:bodyPr/>
        <a:lstStyle/>
        <a:p>
          <a:pPr algn="ctr"/>
          <a:r>
            <a:rPr lang="el-GR" sz="1800" b="1" dirty="0"/>
            <a:t>Θεμελιώδεις Αρχές της Ενσώματης Μάθησης</a:t>
          </a:r>
          <a:endParaRPr lang="en-US" sz="1800" b="1" dirty="0"/>
        </a:p>
        <a:p>
          <a:pPr algn="r"/>
          <a:endParaRPr lang="en-US" sz="500" dirty="0"/>
        </a:p>
      </dgm:t>
    </dgm:pt>
    <dgm:pt modelId="{15E11380-D572-4832-8638-81BCB35FD22C}" type="parTrans" cxnId="{CF3EB5C1-C7FC-400A-AA16-48715C3B4602}">
      <dgm:prSet/>
      <dgm:spPr/>
      <dgm:t>
        <a:bodyPr/>
        <a:lstStyle/>
        <a:p>
          <a:endParaRPr lang="en-US"/>
        </a:p>
      </dgm:t>
    </dgm:pt>
    <dgm:pt modelId="{C12AA4F1-D755-4E58-ACBB-66D7059BE2F9}" type="sibTrans" cxnId="{CF3EB5C1-C7FC-400A-AA16-48715C3B4602}">
      <dgm:prSet/>
      <dgm:spPr/>
      <dgm:t>
        <a:bodyPr/>
        <a:lstStyle/>
        <a:p>
          <a:endParaRPr lang="en-US"/>
        </a:p>
      </dgm:t>
    </dgm:pt>
    <dgm:pt modelId="{61DA900B-69D5-4FC6-8AF3-8651B8700015}">
      <dgm:prSet phldrT="[Text]" custT="1"/>
      <dgm:spPr/>
      <dgm:t>
        <a:bodyPr/>
        <a:lstStyle/>
        <a:p>
          <a:pPr marL="0" marR="0" lvl="0" indent="0" algn="just" defTabSz="914400" eaLnBrk="1" fontAlgn="auto" latinLnBrk="0" hangingPunct="1">
            <a:lnSpc>
              <a:spcPct val="100000"/>
            </a:lnSpc>
            <a:spcBef>
              <a:spcPts val="0"/>
            </a:spcBef>
            <a:spcAft>
              <a:spcPts val="0"/>
            </a:spcAft>
            <a:buClrTx/>
            <a:buSzTx/>
            <a:buFont typeface="+mj-lt"/>
            <a:buAutoNum type="arabicPeriod"/>
            <a:tabLst/>
            <a:defRPr/>
          </a:pPr>
          <a:r>
            <a:rPr lang="el-GR" sz="1200" b="1" dirty="0">
              <a:solidFill>
                <a:srgbClr val="C00000"/>
              </a:solidFill>
            </a:rPr>
            <a:t>Σώμα: </a:t>
          </a:r>
          <a:r>
            <a:rPr lang="el-GR" sz="1200" b="1" dirty="0"/>
            <a:t>Ενσώματος, βιολογικός, αισθητικός, κοινωνικός, πολιτισμικός, σχεσιακός, αλληλεπιδραστικός τρόπος ύπαρξης, αισθήσεις, εγκέφαλος, προσωπικότητα ατόμου, φυσική μηχανή παραγωγής νοημάτων, αναπόσπαστο κομμάτι μάθησης, Ανθρώπινη σωματική εμπειρία και ψυχολογικές επιπτώσεις (</a:t>
          </a:r>
          <a:r>
            <a:rPr lang="el-GR" sz="1200" b="1" dirty="0" err="1"/>
            <a:t>Nunez</a:t>
          </a:r>
          <a:r>
            <a:rPr lang="el-GR" sz="1200" b="1" dirty="0"/>
            <a:t>, </a:t>
          </a:r>
          <a:r>
            <a:rPr lang="el-GR" sz="1200" b="1" dirty="0" err="1"/>
            <a:t>Edwards</a:t>
          </a:r>
          <a:r>
            <a:rPr lang="el-GR" sz="1200" b="1" dirty="0"/>
            <a:t> &amp; </a:t>
          </a:r>
          <a:r>
            <a:rPr lang="el-GR" sz="1200" b="1" dirty="0" err="1"/>
            <a:t>Matos</a:t>
          </a:r>
          <a:r>
            <a:rPr lang="el-GR" sz="1200" b="1" dirty="0"/>
            <a:t>, 1999), Ασυνείδητες πτυχές σωματικές εμπειρίας</a:t>
          </a:r>
          <a:endParaRPr lang="en-US" sz="1200" b="1" dirty="0"/>
        </a:p>
      </dgm:t>
    </dgm:pt>
    <dgm:pt modelId="{DEE24198-99BB-476E-8B20-A5A1AFC1B5A0}" type="parTrans" cxnId="{1FEE70C7-F24B-46DF-AAEE-4315C9D86C53}">
      <dgm:prSet/>
      <dgm:spPr/>
      <dgm:t>
        <a:bodyPr/>
        <a:lstStyle/>
        <a:p>
          <a:endParaRPr lang="en-US"/>
        </a:p>
      </dgm:t>
    </dgm:pt>
    <dgm:pt modelId="{54144BA8-3A0B-4D33-8B34-23310D973F84}" type="sibTrans" cxnId="{1FEE70C7-F24B-46DF-AAEE-4315C9D86C53}">
      <dgm:prSet/>
      <dgm:spPr/>
      <dgm:t>
        <a:bodyPr/>
        <a:lstStyle/>
        <a:p>
          <a:endParaRPr lang="en-US"/>
        </a:p>
      </dgm:t>
    </dgm:pt>
    <dgm:pt modelId="{124258A6-3856-4BD7-A63E-DF2079A04C54}">
      <dgm:prSet phldrT="[Text]" custT="1"/>
      <dgm:spPr/>
      <dgm:t>
        <a:bodyPr/>
        <a:lstStyle/>
        <a:p>
          <a:pPr marL="0" marR="0" lvl="0" indent="0" algn="just" defTabSz="914400" eaLnBrk="1" fontAlgn="auto" latinLnBrk="0" hangingPunct="1">
            <a:lnSpc>
              <a:spcPct val="100000"/>
            </a:lnSpc>
            <a:spcBef>
              <a:spcPts val="0"/>
            </a:spcBef>
            <a:spcAft>
              <a:spcPts val="0"/>
            </a:spcAft>
            <a:buClrTx/>
            <a:buSzTx/>
            <a:buFont typeface="+mj-lt"/>
            <a:buAutoNum type="arabicPeriod"/>
            <a:tabLst/>
            <a:defRPr/>
          </a:pPr>
          <a:r>
            <a:rPr lang="el-GR" sz="1200" b="1" dirty="0">
              <a:solidFill>
                <a:srgbClr val="C00000"/>
              </a:solidFill>
            </a:rPr>
            <a:t>Αισθητικοκινητική Δράση: </a:t>
          </a:r>
          <a:r>
            <a:rPr lang="el-GR" sz="1200" b="1" dirty="0"/>
            <a:t>Εμπλοκή αισθητικοκινητικού συστήματος με κινήσεις σώματος, μετατροπή ερεθισμάτων σε μνήμη και γνωστικές αναπαραστάσεις, βιώματα και παρελθούσες εμπειρίες (κυκλική πορεία), </a:t>
          </a:r>
          <a:r>
            <a:rPr lang="en-US" sz="1200" b="1" dirty="0"/>
            <a:t>(Abrahamson, Gutiérrez, Charoenying, Negrete, &amp; </a:t>
          </a:r>
          <a:r>
            <a:rPr lang="en-US" sz="1200" b="1" dirty="0" err="1"/>
            <a:t>Bumbacher</a:t>
          </a:r>
          <a:r>
            <a:rPr lang="en-US" sz="1200" b="1" dirty="0"/>
            <a:t>, 2012)</a:t>
          </a:r>
        </a:p>
      </dgm:t>
    </dgm:pt>
    <dgm:pt modelId="{B1E53361-ADCF-4984-B23B-2881FF7CE7A4}" type="parTrans" cxnId="{79E53900-399F-452B-A24A-FBAA1AD3E4FD}">
      <dgm:prSet/>
      <dgm:spPr/>
      <dgm:t>
        <a:bodyPr/>
        <a:lstStyle/>
        <a:p>
          <a:endParaRPr lang="en-US"/>
        </a:p>
      </dgm:t>
    </dgm:pt>
    <dgm:pt modelId="{75394BC1-CBCA-40EA-A0DC-EDACB70DBE39}" type="sibTrans" cxnId="{79E53900-399F-452B-A24A-FBAA1AD3E4FD}">
      <dgm:prSet/>
      <dgm:spPr/>
      <dgm:t>
        <a:bodyPr/>
        <a:lstStyle/>
        <a:p>
          <a:endParaRPr lang="en-US"/>
        </a:p>
      </dgm:t>
    </dgm:pt>
    <dgm:pt modelId="{42BB8134-4C24-4610-973A-0C32CCA1F0D3}">
      <dgm:prSet phldrT="[Text]" custT="1"/>
      <dgm:spPr/>
      <dgm:t>
        <a:bodyPr/>
        <a:lstStyle/>
        <a:p>
          <a:pPr marL="0" marR="0" lvl="0" indent="0" algn="just" defTabSz="914400" eaLnBrk="1" fontAlgn="auto" latinLnBrk="0" hangingPunct="1">
            <a:lnSpc>
              <a:spcPct val="100000"/>
            </a:lnSpc>
            <a:spcBef>
              <a:spcPts val="0"/>
            </a:spcBef>
            <a:spcAft>
              <a:spcPts val="0"/>
            </a:spcAft>
            <a:buClrTx/>
            <a:buSzTx/>
            <a:buFont typeface="+mj-lt"/>
            <a:buAutoNum type="arabicPeriod"/>
            <a:tabLst/>
            <a:defRPr/>
          </a:pPr>
          <a:r>
            <a:rPr lang="el-GR" sz="1200" b="1" dirty="0">
              <a:solidFill>
                <a:srgbClr val="C00000"/>
              </a:solidFill>
            </a:rPr>
            <a:t>Χειρονομιακή Συνάφεια: </a:t>
          </a:r>
          <a:r>
            <a:rPr lang="el-GR" sz="1200" b="1" dirty="0"/>
            <a:t>Αναλογικός ή δομικός συσχετισμός συμβόλων και σημασιών τους (</a:t>
          </a:r>
          <a:r>
            <a:rPr lang="el-GR" sz="1200" b="1" dirty="0" err="1"/>
            <a:t>Segal</a:t>
          </a:r>
          <a:r>
            <a:rPr lang="el-GR" sz="1200" b="1" dirty="0"/>
            <a:t>, 2011)</a:t>
          </a:r>
          <a:endParaRPr lang="en-US" sz="1200" b="1" dirty="0"/>
        </a:p>
      </dgm:t>
    </dgm:pt>
    <dgm:pt modelId="{C42E7909-CBFD-4653-A3E7-4905CDA0E151}" type="parTrans" cxnId="{82116EDE-C187-4B9B-8308-2E14F1319867}">
      <dgm:prSet/>
      <dgm:spPr/>
      <dgm:t>
        <a:bodyPr/>
        <a:lstStyle/>
        <a:p>
          <a:endParaRPr lang="en-US"/>
        </a:p>
      </dgm:t>
    </dgm:pt>
    <dgm:pt modelId="{80E47219-4C03-4F95-A16B-BDA90F8363A7}" type="sibTrans" cxnId="{82116EDE-C187-4B9B-8308-2E14F1319867}">
      <dgm:prSet/>
      <dgm:spPr/>
      <dgm:t>
        <a:bodyPr/>
        <a:lstStyle/>
        <a:p>
          <a:endParaRPr lang="en-US"/>
        </a:p>
      </dgm:t>
    </dgm:pt>
    <dgm:pt modelId="{C5A1DA81-793C-4937-B6D9-8DE6E1ED0711}">
      <dgm:prSet phldrT="[Text]" custT="1"/>
      <dgm:spPr/>
      <dgm:t>
        <a:bodyPr/>
        <a:lstStyle/>
        <a:p>
          <a:pPr marL="0" marR="0" lvl="0" indent="0" algn="just" defTabSz="914400" eaLnBrk="1" fontAlgn="auto" latinLnBrk="0" hangingPunct="1">
            <a:lnSpc>
              <a:spcPct val="100000"/>
            </a:lnSpc>
            <a:spcBef>
              <a:spcPts val="0"/>
            </a:spcBef>
            <a:spcAft>
              <a:spcPts val="0"/>
            </a:spcAft>
            <a:buClrTx/>
            <a:buSzTx/>
            <a:buFont typeface="+mj-lt"/>
            <a:buAutoNum type="arabicPeriod"/>
            <a:tabLst/>
            <a:defRPr/>
          </a:pPr>
          <a:r>
            <a:rPr lang="el-GR" sz="1200" b="1" dirty="0">
              <a:solidFill>
                <a:srgbClr val="C00000"/>
              </a:solidFill>
            </a:rPr>
            <a:t>Συναισθηματική Εμβάθυνση: </a:t>
          </a:r>
          <a:r>
            <a:rPr lang="el-GR" sz="1200" b="1" dirty="0"/>
            <a:t>Συντονισμένες κινήσεις μερών του σώματος ή ολόκληρου του σώματος σε συνδυασμό με </a:t>
          </a:r>
          <a:r>
            <a:rPr lang="el-GR" sz="1200" b="1" dirty="0" err="1"/>
            <a:t>αισθησιοκινητική</a:t>
          </a:r>
          <a:r>
            <a:rPr lang="el-GR" sz="1200" b="1" dirty="0"/>
            <a:t> δράση των μαθητών και τη συναισθηματική τους ενεργοποίηση (Φλουρής, 2005˙Κασσωτάκης &amp; Φλουρής, 2013˙ Πασιάς, Φλουρής &amp; Φωτεινός, 2015). </a:t>
          </a:r>
          <a:endParaRPr lang="en-US" sz="1200" b="1" dirty="0"/>
        </a:p>
      </dgm:t>
    </dgm:pt>
    <dgm:pt modelId="{922FAE6B-8694-4DA5-ACEF-AF24B0C73DF4}" type="parTrans" cxnId="{2D76DAEB-A968-4093-A87A-C64B21FBFAF6}">
      <dgm:prSet/>
      <dgm:spPr/>
      <dgm:t>
        <a:bodyPr/>
        <a:lstStyle/>
        <a:p>
          <a:endParaRPr lang="en-US"/>
        </a:p>
      </dgm:t>
    </dgm:pt>
    <dgm:pt modelId="{D581A9F2-5F9A-41DF-892D-FAC75BE1AD68}" type="sibTrans" cxnId="{2D76DAEB-A968-4093-A87A-C64B21FBFAF6}">
      <dgm:prSet/>
      <dgm:spPr/>
      <dgm:t>
        <a:bodyPr/>
        <a:lstStyle/>
        <a:p>
          <a:endParaRPr lang="en-US"/>
        </a:p>
      </dgm:t>
    </dgm:pt>
    <dgm:pt modelId="{8295603A-C625-439F-90F6-BC65BBFCA36C}">
      <dgm:prSet phldrT="[Text]" custT="1"/>
      <dgm:spPr/>
      <dgm:t>
        <a:bodyPr/>
        <a:lstStyle/>
        <a:p>
          <a:pPr marL="0" marR="0" lvl="0" indent="0" algn="just" defTabSz="914400" eaLnBrk="1" fontAlgn="auto" latinLnBrk="0" hangingPunct="1">
            <a:lnSpc>
              <a:spcPct val="100000"/>
            </a:lnSpc>
            <a:spcBef>
              <a:spcPts val="0"/>
            </a:spcBef>
            <a:spcAft>
              <a:spcPts val="0"/>
            </a:spcAft>
            <a:buClrTx/>
            <a:buSzTx/>
            <a:buFont typeface="+mj-lt"/>
            <a:buAutoNum type="arabicPeriod"/>
            <a:tabLst/>
            <a:defRPr/>
          </a:pPr>
          <a:r>
            <a:rPr lang="el-GR" sz="1200" b="1" dirty="0">
              <a:solidFill>
                <a:srgbClr val="C00000"/>
              </a:solidFill>
            </a:rPr>
            <a:t>Κοινωνικός κονστρουκτιβισμός: </a:t>
          </a:r>
          <a:r>
            <a:rPr lang="el-GR" sz="1200" b="1" dirty="0"/>
            <a:t>Δίκτυο σχέσεων- κοινότητα μάθησης, παραγωγή θεωρητικού πλαισίου γνώσης από τους ίδιους τους μαθητές, οικοδόμηση γνώσης από Εγκέφαλο και σώμα (</a:t>
          </a:r>
          <a:r>
            <a:rPr lang="el-GR" sz="1200" b="1" dirty="0" err="1"/>
            <a:t>Gustafson</a:t>
          </a:r>
          <a:r>
            <a:rPr lang="el-GR" sz="1200" b="1" dirty="0"/>
            <a:t>, 1998: 52) , Πώς δρα το άτομο ως μονάδα, Πώς δρα το άτομο ως ομάδα, το εμείς της τάξης να είναι για όλους και όχι για λίγους </a:t>
          </a:r>
          <a:endParaRPr lang="en-US" sz="1200" b="1" dirty="0"/>
        </a:p>
      </dgm:t>
    </dgm:pt>
    <dgm:pt modelId="{6FDD9512-912C-4237-9E6C-B48723A0DD26}" type="parTrans" cxnId="{184BFFEA-D233-486E-80DF-D658136A266E}">
      <dgm:prSet/>
      <dgm:spPr/>
      <dgm:t>
        <a:bodyPr/>
        <a:lstStyle/>
        <a:p>
          <a:endParaRPr lang="en-US"/>
        </a:p>
      </dgm:t>
    </dgm:pt>
    <dgm:pt modelId="{C723C4E7-1BD3-48FD-8C2E-3CBE7FCB2A0F}" type="sibTrans" cxnId="{184BFFEA-D233-486E-80DF-D658136A266E}">
      <dgm:prSet/>
      <dgm:spPr/>
      <dgm:t>
        <a:bodyPr/>
        <a:lstStyle/>
        <a:p>
          <a:endParaRPr lang="en-US"/>
        </a:p>
      </dgm:t>
    </dgm:pt>
    <dgm:pt modelId="{47766E04-50CE-49EF-BD94-0DC944086B7E}">
      <dgm:prSet custT="1"/>
      <dgm:spPr/>
      <dgm:t>
        <a:bodyPr/>
        <a:lstStyle/>
        <a:p>
          <a:pPr marL="0" marR="0" lvl="0" indent="0" algn="just" defTabSz="91440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p>
      </dgm:t>
    </dgm:pt>
    <dgm:pt modelId="{7D563E25-AE21-4CBA-9113-1EE12CB75B3F}" type="parTrans" cxnId="{D8577044-9F43-4A0E-A389-162290720F0D}">
      <dgm:prSet/>
      <dgm:spPr/>
      <dgm:t>
        <a:bodyPr/>
        <a:lstStyle/>
        <a:p>
          <a:endParaRPr lang="en-US"/>
        </a:p>
      </dgm:t>
    </dgm:pt>
    <dgm:pt modelId="{CCACDC8C-9BE2-446B-B3E7-45E52564AB33}" type="sibTrans" cxnId="{D8577044-9F43-4A0E-A389-162290720F0D}">
      <dgm:prSet/>
      <dgm:spPr/>
      <dgm:t>
        <a:bodyPr/>
        <a:lstStyle/>
        <a:p>
          <a:endParaRPr lang="en-US"/>
        </a:p>
      </dgm:t>
    </dgm:pt>
    <dgm:pt modelId="{8C893511-0D29-4552-81C8-3696C171EB8D}">
      <dgm:prSet phldrT="[Text]" custT="1"/>
      <dgm:spPr/>
      <dgm:t>
        <a:bodyPr/>
        <a:lstStyle/>
        <a:p>
          <a:pPr marL="0" marR="0" lvl="0" indent="0" algn="just" defTabSz="914400" eaLnBrk="1" fontAlgn="auto" latinLnBrk="0" hangingPunct="1">
            <a:lnSpc>
              <a:spcPct val="100000"/>
            </a:lnSpc>
            <a:spcBef>
              <a:spcPts val="0"/>
            </a:spcBef>
            <a:spcAft>
              <a:spcPts val="0"/>
            </a:spcAft>
            <a:buClrTx/>
            <a:buSzTx/>
            <a:buFont typeface="+mj-lt"/>
            <a:buAutoNum type="arabicPeriod"/>
            <a:tabLst/>
            <a:defRPr/>
          </a:pPr>
          <a:r>
            <a:rPr lang="el-GR" sz="1200" b="1" dirty="0">
              <a:solidFill>
                <a:srgbClr val="C00000"/>
              </a:solidFill>
            </a:rPr>
            <a:t>Έννοια της στιγμής: </a:t>
          </a:r>
          <a:r>
            <a:rPr lang="el-GR" sz="1200" b="1" dirty="0"/>
            <a:t>Ο, τιδήποτε συμβαίνει κάθε στιγμή έχει αξία, Ενεργό σώμα ως πομπός και δέκτης μηνυμάτων        δίκτυο όλων των στιγμιαίων ενεργειών που στην ολότητά του οδηγεί στην Ενσώματη Μάθηση</a:t>
          </a:r>
          <a:endParaRPr lang="en-US" sz="1200" b="1" dirty="0"/>
        </a:p>
      </dgm:t>
    </dgm:pt>
    <dgm:pt modelId="{A62E2DCD-9E06-42B4-9317-FAA69E506B80}" type="parTrans" cxnId="{10C46047-9904-4469-AAB5-BD914E79F595}">
      <dgm:prSet/>
      <dgm:spPr/>
      <dgm:t>
        <a:bodyPr/>
        <a:lstStyle/>
        <a:p>
          <a:endParaRPr lang="en-US"/>
        </a:p>
      </dgm:t>
    </dgm:pt>
    <dgm:pt modelId="{17684D56-C52F-47D9-A207-A870D57F7EB3}" type="sibTrans" cxnId="{10C46047-9904-4469-AAB5-BD914E79F595}">
      <dgm:prSet/>
      <dgm:spPr/>
      <dgm:t>
        <a:bodyPr/>
        <a:lstStyle/>
        <a:p>
          <a:endParaRPr lang="en-US"/>
        </a:p>
      </dgm:t>
    </dgm:pt>
    <dgm:pt modelId="{758B3481-D272-4B4C-8174-F316BD466D71}">
      <dgm:prSet phldrT="[Text]" custT="1"/>
      <dgm:spPr/>
      <dgm:t>
        <a:bodyPr/>
        <a:lstStyle/>
        <a:p>
          <a:pPr marL="0" marR="0" lvl="0" indent="0" algn="just" defTabSz="914400" eaLnBrk="1" fontAlgn="auto" latinLnBrk="0" hangingPunct="1">
            <a:lnSpc>
              <a:spcPct val="100000"/>
            </a:lnSpc>
            <a:spcBef>
              <a:spcPts val="0"/>
            </a:spcBef>
            <a:spcAft>
              <a:spcPts val="0"/>
            </a:spcAft>
            <a:buClrTx/>
            <a:buSzTx/>
            <a:buFont typeface="+mj-lt"/>
            <a:buAutoNum type="arabicPeriod"/>
            <a:tabLst/>
            <a:defRPr/>
          </a:pPr>
          <a:r>
            <a:rPr lang="el-GR" sz="1200" b="1" dirty="0">
              <a:solidFill>
                <a:srgbClr val="C00000"/>
              </a:solidFill>
            </a:rPr>
            <a:t>Συνεργασία/ </a:t>
          </a:r>
          <a:r>
            <a:rPr lang="el-GR" sz="1200" b="1" dirty="0" err="1">
              <a:solidFill>
                <a:srgbClr val="C00000"/>
              </a:solidFill>
            </a:rPr>
            <a:t>Συνεργατικότητα</a:t>
          </a:r>
          <a:r>
            <a:rPr lang="el-GR" sz="1200" b="1" dirty="0">
              <a:solidFill>
                <a:srgbClr val="C00000"/>
              </a:solidFill>
            </a:rPr>
            <a:t>: </a:t>
          </a:r>
          <a:r>
            <a:rPr lang="el-GR" sz="1200" b="1" dirty="0"/>
            <a:t>Αλληλεπίδραση μεταξύ των μαθητών, Μάθηση μέσα από προσωπικές εμπειρίες μαθητών μεταξύ τους, αύξηση μαθησιακών αποτελεσμάτων, κίνητρα, κοινωνικές δεξιότητες, Έννοια κοινωνικής δικαιοσύνης στην εκπαίδευση VS Νεοφιλελεύθερα Παραδείγματα</a:t>
          </a:r>
          <a:endParaRPr lang="en-US" sz="1200" b="1" dirty="0"/>
        </a:p>
      </dgm:t>
    </dgm:pt>
    <dgm:pt modelId="{8D7F8FB8-43AA-4583-AF22-BA17BF6CF87C}" type="parTrans" cxnId="{2E352298-0526-4E9D-9B56-0DD1A5E23ED0}">
      <dgm:prSet/>
      <dgm:spPr/>
      <dgm:t>
        <a:bodyPr/>
        <a:lstStyle/>
        <a:p>
          <a:endParaRPr lang="en-US"/>
        </a:p>
      </dgm:t>
    </dgm:pt>
    <dgm:pt modelId="{9A2CEB91-DF5C-47BF-B6F6-6DC5DCBC54AE}" type="sibTrans" cxnId="{2E352298-0526-4E9D-9B56-0DD1A5E23ED0}">
      <dgm:prSet/>
      <dgm:spPr/>
      <dgm:t>
        <a:bodyPr/>
        <a:lstStyle/>
        <a:p>
          <a:endParaRPr lang="en-US"/>
        </a:p>
      </dgm:t>
    </dgm:pt>
    <dgm:pt modelId="{8E7D1E59-EAB4-49A2-8AFD-FC506D064235}" type="pres">
      <dgm:prSet presAssocID="{36B6771A-ADF0-4136-90C8-647319ED202B}" presName="Name0" presStyleCnt="0">
        <dgm:presLayoutVars>
          <dgm:dir/>
          <dgm:animLvl val="lvl"/>
          <dgm:resizeHandles val="exact"/>
        </dgm:presLayoutVars>
      </dgm:prSet>
      <dgm:spPr/>
    </dgm:pt>
    <dgm:pt modelId="{730D192F-F693-40BB-A662-98E6B6254F4F}" type="pres">
      <dgm:prSet presAssocID="{51D5C57A-5A38-41DB-AB58-D338CA2CD21B}" presName="linNode" presStyleCnt="0"/>
      <dgm:spPr/>
    </dgm:pt>
    <dgm:pt modelId="{66EC08CE-8AF0-4336-AEB2-9E445BE1E737}" type="pres">
      <dgm:prSet presAssocID="{51D5C57A-5A38-41DB-AB58-D338CA2CD21B}" presName="parTx" presStyleLbl="revTx" presStyleIdx="0" presStyleCnt="2">
        <dgm:presLayoutVars>
          <dgm:chMax val="1"/>
          <dgm:bulletEnabled val="1"/>
        </dgm:presLayoutVars>
      </dgm:prSet>
      <dgm:spPr/>
    </dgm:pt>
    <dgm:pt modelId="{F8F7E173-C33F-4A02-B845-9C6611E93835}" type="pres">
      <dgm:prSet presAssocID="{51D5C57A-5A38-41DB-AB58-D338CA2CD21B}" presName="bracket" presStyleLbl="parChTrans1D1" presStyleIdx="0" presStyleCnt="2"/>
      <dgm:spPr/>
    </dgm:pt>
    <dgm:pt modelId="{F2265B09-A264-44B3-961C-476110F46115}" type="pres">
      <dgm:prSet presAssocID="{51D5C57A-5A38-41DB-AB58-D338CA2CD21B}" presName="spH" presStyleCnt="0"/>
      <dgm:spPr/>
    </dgm:pt>
    <dgm:pt modelId="{BDDCF973-AF43-4991-914D-75520081C171}" type="pres">
      <dgm:prSet presAssocID="{51D5C57A-5A38-41DB-AB58-D338CA2CD21B}" presName="desTx" presStyleLbl="node1" presStyleIdx="0" presStyleCnt="2">
        <dgm:presLayoutVars>
          <dgm:bulletEnabled val="1"/>
        </dgm:presLayoutVars>
      </dgm:prSet>
      <dgm:spPr/>
    </dgm:pt>
    <dgm:pt modelId="{2A9C3C5A-642C-48FD-B4F1-D740649405B2}" type="pres">
      <dgm:prSet presAssocID="{69185953-B98E-4F96-AC10-55C15B59081C}" presName="spV" presStyleCnt="0"/>
      <dgm:spPr/>
    </dgm:pt>
    <dgm:pt modelId="{5F431A17-34F8-44A9-93DE-375BD803E607}" type="pres">
      <dgm:prSet presAssocID="{902BC970-8458-4BE2-9985-7590C9CF7E5C}" presName="linNode" presStyleCnt="0"/>
      <dgm:spPr/>
    </dgm:pt>
    <dgm:pt modelId="{54A05B69-965C-431F-90F9-61A8A50E2932}" type="pres">
      <dgm:prSet presAssocID="{902BC970-8458-4BE2-9985-7590C9CF7E5C}" presName="parTx" presStyleLbl="revTx" presStyleIdx="1" presStyleCnt="2">
        <dgm:presLayoutVars>
          <dgm:chMax val="1"/>
          <dgm:bulletEnabled val="1"/>
        </dgm:presLayoutVars>
      </dgm:prSet>
      <dgm:spPr/>
    </dgm:pt>
    <dgm:pt modelId="{6FA4B30C-8FC5-401B-9154-1B176E60FF51}" type="pres">
      <dgm:prSet presAssocID="{902BC970-8458-4BE2-9985-7590C9CF7E5C}" presName="bracket" presStyleLbl="parChTrans1D1" presStyleIdx="1" presStyleCnt="2"/>
      <dgm:spPr/>
    </dgm:pt>
    <dgm:pt modelId="{C2B8A967-08BA-4510-8857-5AE43D4A5AEA}" type="pres">
      <dgm:prSet presAssocID="{902BC970-8458-4BE2-9985-7590C9CF7E5C}" presName="spH" presStyleCnt="0"/>
      <dgm:spPr/>
    </dgm:pt>
    <dgm:pt modelId="{08EF8DE6-1B8A-4BAD-AB93-34796BC3848B}" type="pres">
      <dgm:prSet presAssocID="{902BC970-8458-4BE2-9985-7590C9CF7E5C}" presName="desTx" presStyleLbl="node1" presStyleIdx="1" presStyleCnt="2" custScaleY="99292">
        <dgm:presLayoutVars>
          <dgm:bulletEnabled val="1"/>
        </dgm:presLayoutVars>
      </dgm:prSet>
      <dgm:spPr/>
    </dgm:pt>
  </dgm:ptLst>
  <dgm:cxnLst>
    <dgm:cxn modelId="{79E53900-399F-452B-A24A-FBAA1AD3E4FD}" srcId="{902BC970-8458-4BE2-9985-7590C9CF7E5C}" destId="{124258A6-3856-4BD7-A63E-DF2079A04C54}" srcOrd="1" destOrd="0" parTransId="{B1E53361-ADCF-4984-B23B-2881FF7CE7A4}" sibTransId="{75394BC1-CBCA-40EA-A0DC-EDACB70DBE39}"/>
    <dgm:cxn modelId="{CF84090C-A356-46AC-8DFC-9917B9A6FF5E}" type="presOf" srcId="{61DA900B-69D5-4FC6-8AF3-8651B8700015}" destId="{08EF8DE6-1B8A-4BAD-AB93-34796BC3848B}" srcOrd="0" destOrd="0" presId="urn:diagrams.loki3.com/BracketList"/>
    <dgm:cxn modelId="{2569F22B-7E48-4D2B-A0A8-5EBEFFE3F030}" type="presOf" srcId="{758B3481-D272-4B4C-8174-F316BD466D71}" destId="{08EF8DE6-1B8A-4BAD-AB93-34796BC3848B}" srcOrd="0" destOrd="6" presId="urn:diagrams.loki3.com/BracketList"/>
    <dgm:cxn modelId="{B6427733-610E-47DC-9661-DCA10D62CC59}" type="presOf" srcId="{8295603A-C625-439F-90F6-BC65BBFCA36C}" destId="{08EF8DE6-1B8A-4BAD-AB93-34796BC3848B}" srcOrd="0" destOrd="4" presId="urn:diagrams.loki3.com/BracketList"/>
    <dgm:cxn modelId="{C24C255F-8A53-4BFE-9660-A7AFBF06A8FE}" type="presOf" srcId="{36B6771A-ADF0-4136-90C8-647319ED202B}" destId="{8E7D1E59-EAB4-49A2-8AFD-FC506D064235}" srcOrd="0" destOrd="0" presId="urn:diagrams.loki3.com/BracketList"/>
    <dgm:cxn modelId="{D8577044-9F43-4A0E-A389-162290720F0D}" srcId="{902BC970-8458-4BE2-9985-7590C9CF7E5C}" destId="{47766E04-50CE-49EF-BD94-0DC944086B7E}" srcOrd="7" destOrd="0" parTransId="{7D563E25-AE21-4CBA-9113-1EE12CB75B3F}" sibTransId="{CCACDC8C-9BE2-446B-B3E7-45E52564AB33}"/>
    <dgm:cxn modelId="{DDA1F166-3EB3-4B79-A121-FD96CF49E562}" type="presOf" srcId="{902BC970-8458-4BE2-9985-7590C9CF7E5C}" destId="{54A05B69-965C-431F-90F9-61A8A50E2932}" srcOrd="0" destOrd="0" presId="urn:diagrams.loki3.com/BracketList"/>
    <dgm:cxn modelId="{10C46047-9904-4469-AAB5-BD914E79F595}" srcId="{902BC970-8458-4BE2-9985-7590C9CF7E5C}" destId="{8C893511-0D29-4552-81C8-3696C171EB8D}" srcOrd="5" destOrd="0" parTransId="{A62E2DCD-9E06-42B4-9317-FAA69E506B80}" sibTransId="{17684D56-C52F-47D9-A207-A870D57F7EB3}"/>
    <dgm:cxn modelId="{F3147269-0E17-4403-9E47-8846CEB66DBC}" type="presOf" srcId="{51D5C57A-5A38-41DB-AB58-D338CA2CD21B}" destId="{66EC08CE-8AF0-4336-AEB2-9E445BE1E737}" srcOrd="0" destOrd="0" presId="urn:diagrams.loki3.com/BracketList"/>
    <dgm:cxn modelId="{C7E8A84D-975D-4037-8515-A5C47D478661}" type="presOf" srcId="{47766E04-50CE-49EF-BD94-0DC944086B7E}" destId="{08EF8DE6-1B8A-4BAD-AB93-34796BC3848B}" srcOrd="0" destOrd="7" presId="urn:diagrams.loki3.com/BracketList"/>
    <dgm:cxn modelId="{1E3DDF7B-45D8-4DA5-9160-AAA6E88E3FCB}" type="presOf" srcId="{C5A1DA81-793C-4937-B6D9-8DE6E1ED0711}" destId="{08EF8DE6-1B8A-4BAD-AB93-34796BC3848B}" srcOrd="0" destOrd="3" presId="urn:diagrams.loki3.com/BracketList"/>
    <dgm:cxn modelId="{FB01148C-5297-4B8C-A01F-3D36244B30F9}" srcId="{36B6771A-ADF0-4136-90C8-647319ED202B}" destId="{51D5C57A-5A38-41DB-AB58-D338CA2CD21B}" srcOrd="0" destOrd="0" parTransId="{9EA7BF3F-169A-4226-A4FE-ADB2CEA851A7}" sibTransId="{69185953-B98E-4F96-AC10-55C15B59081C}"/>
    <dgm:cxn modelId="{0686CE95-21B1-4A03-9E89-C146508CBC27}" srcId="{51D5C57A-5A38-41DB-AB58-D338CA2CD21B}" destId="{DC2359BC-85DA-488F-8064-EF7ACC0D1EB7}" srcOrd="0" destOrd="0" parTransId="{3234053C-387B-42A3-B946-076C326F50A6}" sibTransId="{E15C31C0-B8F9-47FF-A262-E1C624274E47}"/>
    <dgm:cxn modelId="{2E352298-0526-4E9D-9B56-0DD1A5E23ED0}" srcId="{902BC970-8458-4BE2-9985-7590C9CF7E5C}" destId="{758B3481-D272-4B4C-8174-F316BD466D71}" srcOrd="6" destOrd="0" parTransId="{8D7F8FB8-43AA-4583-AF22-BA17BF6CF87C}" sibTransId="{9A2CEB91-DF5C-47BF-B6F6-6DC5DCBC54AE}"/>
    <dgm:cxn modelId="{303B19A2-5900-4944-BB64-BD5BEF9C7DB1}" type="presOf" srcId="{8C893511-0D29-4552-81C8-3696C171EB8D}" destId="{08EF8DE6-1B8A-4BAD-AB93-34796BC3848B}" srcOrd="0" destOrd="5" presId="urn:diagrams.loki3.com/BracketList"/>
    <dgm:cxn modelId="{7198DFB5-4845-4727-9B61-06A54E2CB157}" type="presOf" srcId="{DC2359BC-85DA-488F-8064-EF7ACC0D1EB7}" destId="{BDDCF973-AF43-4991-914D-75520081C171}" srcOrd="0" destOrd="0" presId="urn:diagrams.loki3.com/BracketList"/>
    <dgm:cxn modelId="{CF3EB5C1-C7FC-400A-AA16-48715C3B4602}" srcId="{36B6771A-ADF0-4136-90C8-647319ED202B}" destId="{902BC970-8458-4BE2-9985-7590C9CF7E5C}" srcOrd="1" destOrd="0" parTransId="{15E11380-D572-4832-8638-81BCB35FD22C}" sibTransId="{C12AA4F1-D755-4E58-ACBB-66D7059BE2F9}"/>
    <dgm:cxn modelId="{1FEE70C7-F24B-46DF-AAEE-4315C9D86C53}" srcId="{902BC970-8458-4BE2-9985-7590C9CF7E5C}" destId="{61DA900B-69D5-4FC6-8AF3-8651B8700015}" srcOrd="0" destOrd="0" parTransId="{DEE24198-99BB-476E-8B20-A5A1AFC1B5A0}" sibTransId="{54144BA8-3A0B-4D33-8B34-23310D973F84}"/>
    <dgm:cxn modelId="{34E40ED2-F910-4E48-9F3E-CBE0E4E9E3A6}" type="presOf" srcId="{42BB8134-4C24-4610-973A-0C32CCA1F0D3}" destId="{08EF8DE6-1B8A-4BAD-AB93-34796BC3848B}" srcOrd="0" destOrd="2" presId="urn:diagrams.loki3.com/BracketList"/>
    <dgm:cxn modelId="{82116EDE-C187-4B9B-8308-2E14F1319867}" srcId="{902BC970-8458-4BE2-9985-7590C9CF7E5C}" destId="{42BB8134-4C24-4610-973A-0C32CCA1F0D3}" srcOrd="2" destOrd="0" parTransId="{C42E7909-CBFD-4653-A3E7-4905CDA0E151}" sibTransId="{80E47219-4C03-4F95-A16B-BDA90F8363A7}"/>
    <dgm:cxn modelId="{184BFFEA-D233-486E-80DF-D658136A266E}" srcId="{902BC970-8458-4BE2-9985-7590C9CF7E5C}" destId="{8295603A-C625-439F-90F6-BC65BBFCA36C}" srcOrd="4" destOrd="0" parTransId="{6FDD9512-912C-4237-9E6C-B48723A0DD26}" sibTransId="{C723C4E7-1BD3-48FD-8C2E-3CBE7FCB2A0F}"/>
    <dgm:cxn modelId="{2D76DAEB-A968-4093-A87A-C64B21FBFAF6}" srcId="{902BC970-8458-4BE2-9985-7590C9CF7E5C}" destId="{C5A1DA81-793C-4937-B6D9-8DE6E1ED0711}" srcOrd="3" destOrd="0" parTransId="{922FAE6B-8694-4DA5-ACEF-AF24B0C73DF4}" sibTransId="{D581A9F2-5F9A-41DF-892D-FAC75BE1AD68}"/>
    <dgm:cxn modelId="{A9A77CEF-35F5-4EA4-BA7F-8525C8DFF7F6}" type="presOf" srcId="{124258A6-3856-4BD7-A63E-DF2079A04C54}" destId="{08EF8DE6-1B8A-4BAD-AB93-34796BC3848B}" srcOrd="0" destOrd="1" presId="urn:diagrams.loki3.com/BracketList"/>
    <dgm:cxn modelId="{E068DCFD-DDF6-4926-996B-E23421FFC088}" type="presParOf" srcId="{8E7D1E59-EAB4-49A2-8AFD-FC506D064235}" destId="{730D192F-F693-40BB-A662-98E6B6254F4F}" srcOrd="0" destOrd="0" presId="urn:diagrams.loki3.com/BracketList"/>
    <dgm:cxn modelId="{CE0DD563-AA1A-4AC4-A080-5916F23FCF6D}" type="presParOf" srcId="{730D192F-F693-40BB-A662-98E6B6254F4F}" destId="{66EC08CE-8AF0-4336-AEB2-9E445BE1E737}" srcOrd="0" destOrd="0" presId="urn:diagrams.loki3.com/BracketList"/>
    <dgm:cxn modelId="{2F7C6E9A-8D07-49F0-AC52-6CF49321DE4C}" type="presParOf" srcId="{730D192F-F693-40BB-A662-98E6B6254F4F}" destId="{F8F7E173-C33F-4A02-B845-9C6611E93835}" srcOrd="1" destOrd="0" presId="urn:diagrams.loki3.com/BracketList"/>
    <dgm:cxn modelId="{DB53BF95-CD47-4BB7-80C9-09353FDFA79F}" type="presParOf" srcId="{730D192F-F693-40BB-A662-98E6B6254F4F}" destId="{F2265B09-A264-44B3-961C-476110F46115}" srcOrd="2" destOrd="0" presId="urn:diagrams.loki3.com/BracketList"/>
    <dgm:cxn modelId="{DF050155-1CA6-4262-87E5-6483DA906807}" type="presParOf" srcId="{730D192F-F693-40BB-A662-98E6B6254F4F}" destId="{BDDCF973-AF43-4991-914D-75520081C171}" srcOrd="3" destOrd="0" presId="urn:diagrams.loki3.com/BracketList"/>
    <dgm:cxn modelId="{240D9DA2-9597-4E8A-BEFA-ED40260F27C7}" type="presParOf" srcId="{8E7D1E59-EAB4-49A2-8AFD-FC506D064235}" destId="{2A9C3C5A-642C-48FD-B4F1-D740649405B2}" srcOrd="1" destOrd="0" presId="urn:diagrams.loki3.com/BracketList"/>
    <dgm:cxn modelId="{CDB04A8E-9228-42E4-BC37-26F452C91383}" type="presParOf" srcId="{8E7D1E59-EAB4-49A2-8AFD-FC506D064235}" destId="{5F431A17-34F8-44A9-93DE-375BD803E607}" srcOrd="2" destOrd="0" presId="urn:diagrams.loki3.com/BracketList"/>
    <dgm:cxn modelId="{CDFA9F0A-7A07-4852-A9B1-15BBFE724A9D}" type="presParOf" srcId="{5F431A17-34F8-44A9-93DE-375BD803E607}" destId="{54A05B69-965C-431F-90F9-61A8A50E2932}" srcOrd="0" destOrd="0" presId="urn:diagrams.loki3.com/BracketList"/>
    <dgm:cxn modelId="{EDFD9F65-1495-48DE-965B-84C29DDD8E0B}" type="presParOf" srcId="{5F431A17-34F8-44A9-93DE-375BD803E607}" destId="{6FA4B30C-8FC5-401B-9154-1B176E60FF51}" srcOrd="1" destOrd="0" presId="urn:diagrams.loki3.com/BracketList"/>
    <dgm:cxn modelId="{A097441F-01E8-44CA-B9B5-1946664DF931}" type="presParOf" srcId="{5F431A17-34F8-44A9-93DE-375BD803E607}" destId="{C2B8A967-08BA-4510-8857-5AE43D4A5AEA}" srcOrd="2" destOrd="0" presId="urn:diagrams.loki3.com/BracketList"/>
    <dgm:cxn modelId="{98ADB6B4-C752-41AE-9355-17CEF6F33377}" type="presParOf" srcId="{5F431A17-34F8-44A9-93DE-375BD803E607}" destId="{08EF8DE6-1B8A-4BAD-AB93-34796BC3848B}"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C4B233D-8B18-45ED-B876-56747259AA23}" type="doc">
      <dgm:prSet loTypeId="urn:microsoft.com/office/officeart/2005/8/layout/venn1" loCatId="relationship" qsTypeId="urn:microsoft.com/office/officeart/2005/8/quickstyle/simple1" qsCatId="simple" csTypeId="urn:microsoft.com/office/officeart/2005/8/colors/accent2_1" csCatId="accent2" phldr="1"/>
      <dgm:spPr/>
      <dgm:t>
        <a:bodyPr/>
        <a:lstStyle/>
        <a:p>
          <a:endParaRPr lang="en-US"/>
        </a:p>
      </dgm:t>
    </dgm:pt>
    <dgm:pt modelId="{5AE4CBB5-418D-4A0C-93A3-04C1022A1C17}">
      <dgm:prSet phldrT="[Text]" custT="1"/>
      <dgm:spPr/>
      <dgm:t>
        <a:bodyPr/>
        <a:lstStyle/>
        <a:p>
          <a:r>
            <a:rPr lang="el-GR" sz="1600" b="1" dirty="0"/>
            <a:t>Συζήτηση μεταξύ μαθητών και δασκάλων</a:t>
          </a:r>
          <a:endParaRPr lang="en-US" sz="1600" b="1" dirty="0"/>
        </a:p>
      </dgm:t>
    </dgm:pt>
    <dgm:pt modelId="{9ECD4D0B-09AC-47E5-81E4-6E6944A27AC7}" type="parTrans" cxnId="{0A3F0834-4C8A-4E28-9084-86506DB39C35}">
      <dgm:prSet/>
      <dgm:spPr/>
      <dgm:t>
        <a:bodyPr/>
        <a:lstStyle/>
        <a:p>
          <a:endParaRPr lang="en-US"/>
        </a:p>
      </dgm:t>
    </dgm:pt>
    <dgm:pt modelId="{7B5C0DD0-3090-4D1A-A6C0-82F2606C7424}" type="sibTrans" cxnId="{0A3F0834-4C8A-4E28-9084-86506DB39C35}">
      <dgm:prSet/>
      <dgm:spPr/>
      <dgm:t>
        <a:bodyPr/>
        <a:lstStyle/>
        <a:p>
          <a:endParaRPr lang="en-US"/>
        </a:p>
      </dgm:t>
    </dgm:pt>
    <dgm:pt modelId="{37E52A28-AA5C-497F-A325-45D3919BBEF4}">
      <dgm:prSet phldrT="[Text]" custT="1"/>
      <dgm:spPr/>
      <dgm:t>
        <a:bodyPr/>
        <a:lstStyle/>
        <a:p>
          <a:r>
            <a:rPr lang="el-GR" sz="1600" b="1" dirty="0"/>
            <a:t>Γνώση σώματος, χώρου, κοινωνικού πλαισίου</a:t>
          </a:r>
          <a:endParaRPr lang="en-US" sz="1600" b="1" dirty="0"/>
        </a:p>
      </dgm:t>
    </dgm:pt>
    <dgm:pt modelId="{D1A5F57B-690D-4258-86D1-1C5C95B49611}" type="parTrans" cxnId="{C3771FCF-785B-423E-AC90-C1E3B22A977F}">
      <dgm:prSet/>
      <dgm:spPr/>
      <dgm:t>
        <a:bodyPr/>
        <a:lstStyle/>
        <a:p>
          <a:endParaRPr lang="en-US"/>
        </a:p>
      </dgm:t>
    </dgm:pt>
    <dgm:pt modelId="{291B1AA8-7A7D-4C55-8D4B-754CF34699E2}" type="sibTrans" cxnId="{C3771FCF-785B-423E-AC90-C1E3B22A977F}">
      <dgm:prSet/>
      <dgm:spPr/>
      <dgm:t>
        <a:bodyPr/>
        <a:lstStyle/>
        <a:p>
          <a:endParaRPr lang="en-US"/>
        </a:p>
      </dgm:t>
    </dgm:pt>
    <dgm:pt modelId="{2A2C6DA2-27CD-402A-8283-4E4495789A98}">
      <dgm:prSet phldrT="[Text]" custT="1"/>
      <dgm:spPr/>
      <dgm:t>
        <a:bodyPr/>
        <a:lstStyle/>
        <a:p>
          <a:endParaRPr lang="en-US" sz="1400" b="1" i="0" dirty="0"/>
        </a:p>
      </dgm:t>
    </dgm:pt>
    <dgm:pt modelId="{4001B0F9-EFFA-457E-99CB-13A8675C7E32}" type="parTrans" cxnId="{C32F7F62-8808-4250-BC13-17BC42E04B6F}">
      <dgm:prSet/>
      <dgm:spPr/>
      <dgm:t>
        <a:bodyPr/>
        <a:lstStyle/>
        <a:p>
          <a:endParaRPr lang="en-US"/>
        </a:p>
      </dgm:t>
    </dgm:pt>
    <dgm:pt modelId="{301042FE-D451-46A3-9A9F-C850EDD1328C}" type="sibTrans" cxnId="{C32F7F62-8808-4250-BC13-17BC42E04B6F}">
      <dgm:prSet/>
      <dgm:spPr/>
      <dgm:t>
        <a:bodyPr/>
        <a:lstStyle/>
        <a:p>
          <a:endParaRPr lang="en-US"/>
        </a:p>
      </dgm:t>
    </dgm:pt>
    <dgm:pt modelId="{7A999D0F-9301-4F70-98E3-EBB99098C79E}">
      <dgm:prSet custT="1"/>
      <dgm:spPr/>
      <dgm:t>
        <a:bodyPr/>
        <a:lstStyle/>
        <a:p>
          <a:r>
            <a:rPr lang="el-GR" sz="1600" b="1" dirty="0"/>
            <a:t>Ανάδυση ατομικών χαρακτηριστικών</a:t>
          </a:r>
          <a:endParaRPr lang="en-US" sz="1600" b="1" dirty="0"/>
        </a:p>
      </dgm:t>
    </dgm:pt>
    <dgm:pt modelId="{A0352EFD-B1D5-47D0-97B9-B666A0C721FA}" type="parTrans" cxnId="{15018D96-79E1-4895-BAB5-E9CBC627E015}">
      <dgm:prSet/>
      <dgm:spPr/>
      <dgm:t>
        <a:bodyPr/>
        <a:lstStyle/>
        <a:p>
          <a:endParaRPr lang="en-US"/>
        </a:p>
      </dgm:t>
    </dgm:pt>
    <dgm:pt modelId="{70998E9F-F869-4365-8AF4-942E9C0E1AFC}" type="sibTrans" cxnId="{15018D96-79E1-4895-BAB5-E9CBC627E015}">
      <dgm:prSet/>
      <dgm:spPr/>
      <dgm:t>
        <a:bodyPr/>
        <a:lstStyle/>
        <a:p>
          <a:endParaRPr lang="en-US"/>
        </a:p>
      </dgm:t>
    </dgm:pt>
    <dgm:pt modelId="{A8796EFE-AF6C-45FD-A57A-09E2A139987A}">
      <dgm:prSet custT="1"/>
      <dgm:spPr/>
      <dgm:t>
        <a:bodyPr/>
        <a:lstStyle/>
        <a:p>
          <a:r>
            <a:rPr lang="el-GR" sz="1600" b="1" dirty="0"/>
            <a:t>Αναστοχασμός</a:t>
          </a:r>
          <a:endParaRPr lang="en-US" sz="1600" b="1" dirty="0"/>
        </a:p>
      </dgm:t>
    </dgm:pt>
    <dgm:pt modelId="{A4BB3C40-2824-4C56-9C2B-47C1FD7AEF67}" type="parTrans" cxnId="{EAD21155-920F-4B9F-B6B7-AF6D6D38E451}">
      <dgm:prSet/>
      <dgm:spPr/>
      <dgm:t>
        <a:bodyPr/>
        <a:lstStyle/>
        <a:p>
          <a:endParaRPr lang="en-US"/>
        </a:p>
      </dgm:t>
    </dgm:pt>
    <dgm:pt modelId="{492FF966-E928-466F-9B07-2D5C92FD2E47}" type="sibTrans" cxnId="{EAD21155-920F-4B9F-B6B7-AF6D6D38E451}">
      <dgm:prSet/>
      <dgm:spPr/>
      <dgm:t>
        <a:bodyPr/>
        <a:lstStyle/>
        <a:p>
          <a:endParaRPr lang="en-US"/>
        </a:p>
      </dgm:t>
    </dgm:pt>
    <dgm:pt modelId="{7A3A0BB6-432A-4874-8F03-E98362751F4F}">
      <dgm:prSet custT="1"/>
      <dgm:spPr/>
      <dgm:t>
        <a:bodyPr/>
        <a:lstStyle/>
        <a:p>
          <a:r>
            <a:rPr lang="el-GR" sz="1600" b="1" i="0" dirty="0"/>
            <a:t>Αλληλεπίδραση με το περιβάλλον τους(Merleau-Ponty (2002) </a:t>
          </a:r>
          <a:endParaRPr lang="en-US" sz="1600" b="1" i="0" dirty="0"/>
        </a:p>
      </dgm:t>
    </dgm:pt>
    <dgm:pt modelId="{0A24E41C-614D-499A-97E2-69931C1455AC}" type="parTrans" cxnId="{7D460B9F-8342-416C-852A-A075197348D7}">
      <dgm:prSet/>
      <dgm:spPr/>
      <dgm:t>
        <a:bodyPr/>
        <a:lstStyle/>
        <a:p>
          <a:endParaRPr lang="en-US"/>
        </a:p>
      </dgm:t>
    </dgm:pt>
    <dgm:pt modelId="{7DED3D28-BB0C-421A-9F79-6E7E4D79A917}" type="sibTrans" cxnId="{7D460B9F-8342-416C-852A-A075197348D7}">
      <dgm:prSet/>
      <dgm:spPr/>
      <dgm:t>
        <a:bodyPr/>
        <a:lstStyle/>
        <a:p>
          <a:endParaRPr lang="en-US"/>
        </a:p>
      </dgm:t>
    </dgm:pt>
    <dgm:pt modelId="{5DAD35FE-F35D-4BD9-9972-48BBC389BB93}" type="pres">
      <dgm:prSet presAssocID="{0C4B233D-8B18-45ED-B876-56747259AA23}" presName="compositeShape" presStyleCnt="0">
        <dgm:presLayoutVars>
          <dgm:chMax val="7"/>
          <dgm:dir/>
          <dgm:resizeHandles val="exact"/>
        </dgm:presLayoutVars>
      </dgm:prSet>
      <dgm:spPr/>
    </dgm:pt>
    <dgm:pt modelId="{4739BADD-57C0-4D46-B78F-ED196A18ABEA}" type="pres">
      <dgm:prSet presAssocID="{5AE4CBB5-418D-4A0C-93A3-04C1022A1C17}" presName="circ1" presStyleLbl="vennNode1" presStyleIdx="0" presStyleCnt="6"/>
      <dgm:spPr/>
    </dgm:pt>
    <dgm:pt modelId="{0F34C532-E204-416E-BD11-8FDFB5E40762}" type="pres">
      <dgm:prSet presAssocID="{5AE4CBB5-418D-4A0C-93A3-04C1022A1C17}" presName="circ1Tx" presStyleLbl="revTx" presStyleIdx="0" presStyleCnt="0" custLinFactX="-17809" custLinFactNeighborX="-100000" custLinFactNeighborY="71304">
        <dgm:presLayoutVars>
          <dgm:chMax val="0"/>
          <dgm:chPref val="0"/>
          <dgm:bulletEnabled val="1"/>
        </dgm:presLayoutVars>
      </dgm:prSet>
      <dgm:spPr/>
    </dgm:pt>
    <dgm:pt modelId="{F59E1A1F-3B01-48B2-AE7A-30D9E127B010}" type="pres">
      <dgm:prSet presAssocID="{7A999D0F-9301-4F70-98E3-EBB99098C79E}" presName="circ2" presStyleLbl="vennNode1" presStyleIdx="1" presStyleCnt="6"/>
      <dgm:spPr/>
    </dgm:pt>
    <dgm:pt modelId="{21181443-4A23-4799-92C1-BDF9FEE0AA49}" type="pres">
      <dgm:prSet presAssocID="{7A999D0F-9301-4F70-98E3-EBB99098C79E}" presName="circ2Tx" presStyleLbl="revTx" presStyleIdx="0" presStyleCnt="0">
        <dgm:presLayoutVars>
          <dgm:chMax val="0"/>
          <dgm:chPref val="0"/>
          <dgm:bulletEnabled val="1"/>
        </dgm:presLayoutVars>
      </dgm:prSet>
      <dgm:spPr/>
    </dgm:pt>
    <dgm:pt modelId="{62837565-7939-49E4-8BBF-54F2348810D1}" type="pres">
      <dgm:prSet presAssocID="{37E52A28-AA5C-497F-A325-45D3919BBEF4}" presName="circ3" presStyleLbl="vennNode1" presStyleIdx="2" presStyleCnt="6"/>
      <dgm:spPr/>
    </dgm:pt>
    <dgm:pt modelId="{45099A7B-7C34-4CBE-8EBD-C9BCFDC1C8C6}" type="pres">
      <dgm:prSet presAssocID="{37E52A28-AA5C-497F-A325-45D3919BBEF4}" presName="circ3Tx" presStyleLbl="revTx" presStyleIdx="0" presStyleCnt="0">
        <dgm:presLayoutVars>
          <dgm:chMax val="0"/>
          <dgm:chPref val="0"/>
          <dgm:bulletEnabled val="1"/>
        </dgm:presLayoutVars>
      </dgm:prSet>
      <dgm:spPr/>
    </dgm:pt>
    <dgm:pt modelId="{7390017E-8BFE-4AF8-9129-17136D132D79}" type="pres">
      <dgm:prSet presAssocID="{A8796EFE-AF6C-45FD-A57A-09E2A139987A}" presName="circ4" presStyleLbl="vennNode1" presStyleIdx="3" presStyleCnt="6"/>
      <dgm:spPr/>
    </dgm:pt>
    <dgm:pt modelId="{8DBBC1F5-3320-47B8-AA47-B04D4FA59A58}" type="pres">
      <dgm:prSet presAssocID="{A8796EFE-AF6C-45FD-A57A-09E2A139987A}" presName="circ4Tx" presStyleLbl="revTx" presStyleIdx="0" presStyleCnt="0">
        <dgm:presLayoutVars>
          <dgm:chMax val="0"/>
          <dgm:chPref val="0"/>
          <dgm:bulletEnabled val="1"/>
        </dgm:presLayoutVars>
      </dgm:prSet>
      <dgm:spPr/>
    </dgm:pt>
    <dgm:pt modelId="{FAD25503-193C-44A5-AB90-8A4EC07A2589}" type="pres">
      <dgm:prSet presAssocID="{7A3A0BB6-432A-4874-8F03-E98362751F4F}" presName="circ5" presStyleLbl="vennNode1" presStyleIdx="4" presStyleCnt="6"/>
      <dgm:spPr/>
    </dgm:pt>
    <dgm:pt modelId="{376CF978-3798-4F38-9DCC-8FE27299FABF}" type="pres">
      <dgm:prSet presAssocID="{7A3A0BB6-432A-4874-8F03-E98362751F4F}" presName="circ5Tx" presStyleLbl="revTx" presStyleIdx="0" presStyleCnt="0">
        <dgm:presLayoutVars>
          <dgm:chMax val="0"/>
          <dgm:chPref val="0"/>
          <dgm:bulletEnabled val="1"/>
        </dgm:presLayoutVars>
      </dgm:prSet>
      <dgm:spPr/>
    </dgm:pt>
    <dgm:pt modelId="{DC3669FD-5BF6-42E2-A215-8B60FC4632B0}" type="pres">
      <dgm:prSet presAssocID="{2A2C6DA2-27CD-402A-8283-4E4495789A98}" presName="circ6" presStyleLbl="vennNode1" presStyleIdx="5" presStyleCnt="6"/>
      <dgm:spPr/>
    </dgm:pt>
    <dgm:pt modelId="{8166EEFF-215A-42E6-8328-D1ACB547BDBA}" type="pres">
      <dgm:prSet presAssocID="{2A2C6DA2-27CD-402A-8283-4E4495789A98}" presName="circ6Tx" presStyleLbl="revTx" presStyleIdx="0" presStyleCnt="0">
        <dgm:presLayoutVars>
          <dgm:chMax val="0"/>
          <dgm:chPref val="0"/>
          <dgm:bulletEnabled val="1"/>
        </dgm:presLayoutVars>
      </dgm:prSet>
      <dgm:spPr/>
    </dgm:pt>
  </dgm:ptLst>
  <dgm:cxnLst>
    <dgm:cxn modelId="{44A3EE2E-1980-44C6-813C-4F5BAE3757B5}" type="presOf" srcId="{5AE4CBB5-418D-4A0C-93A3-04C1022A1C17}" destId="{0F34C532-E204-416E-BD11-8FDFB5E40762}" srcOrd="0" destOrd="0" presId="urn:microsoft.com/office/officeart/2005/8/layout/venn1"/>
    <dgm:cxn modelId="{0A3F0834-4C8A-4E28-9084-86506DB39C35}" srcId="{0C4B233D-8B18-45ED-B876-56747259AA23}" destId="{5AE4CBB5-418D-4A0C-93A3-04C1022A1C17}" srcOrd="0" destOrd="0" parTransId="{9ECD4D0B-09AC-47E5-81E4-6E6944A27AC7}" sibTransId="{7B5C0DD0-3090-4D1A-A6C0-82F2606C7424}"/>
    <dgm:cxn modelId="{C32F7F62-8808-4250-BC13-17BC42E04B6F}" srcId="{0C4B233D-8B18-45ED-B876-56747259AA23}" destId="{2A2C6DA2-27CD-402A-8283-4E4495789A98}" srcOrd="5" destOrd="0" parTransId="{4001B0F9-EFFA-457E-99CB-13A8675C7E32}" sibTransId="{301042FE-D451-46A3-9A9F-C850EDD1328C}"/>
    <dgm:cxn modelId="{EAD21155-920F-4B9F-B6B7-AF6D6D38E451}" srcId="{0C4B233D-8B18-45ED-B876-56747259AA23}" destId="{A8796EFE-AF6C-45FD-A57A-09E2A139987A}" srcOrd="3" destOrd="0" parTransId="{A4BB3C40-2824-4C56-9C2B-47C1FD7AEF67}" sibTransId="{492FF966-E928-466F-9B07-2D5C92FD2E47}"/>
    <dgm:cxn modelId="{268CA894-026D-4C17-AB91-B4C083B66203}" type="presOf" srcId="{A8796EFE-AF6C-45FD-A57A-09E2A139987A}" destId="{8DBBC1F5-3320-47B8-AA47-B04D4FA59A58}" srcOrd="0" destOrd="0" presId="urn:microsoft.com/office/officeart/2005/8/layout/venn1"/>
    <dgm:cxn modelId="{15018D96-79E1-4895-BAB5-E9CBC627E015}" srcId="{0C4B233D-8B18-45ED-B876-56747259AA23}" destId="{7A999D0F-9301-4F70-98E3-EBB99098C79E}" srcOrd="1" destOrd="0" parTransId="{A0352EFD-B1D5-47D0-97B9-B666A0C721FA}" sibTransId="{70998E9F-F869-4365-8AF4-942E9C0E1AFC}"/>
    <dgm:cxn modelId="{7D460B9F-8342-416C-852A-A075197348D7}" srcId="{0C4B233D-8B18-45ED-B876-56747259AA23}" destId="{7A3A0BB6-432A-4874-8F03-E98362751F4F}" srcOrd="4" destOrd="0" parTransId="{0A24E41C-614D-499A-97E2-69931C1455AC}" sibTransId="{7DED3D28-BB0C-421A-9F79-6E7E4D79A917}"/>
    <dgm:cxn modelId="{4214EECC-68F6-46B1-9C48-2B46A9544A25}" type="presOf" srcId="{37E52A28-AA5C-497F-A325-45D3919BBEF4}" destId="{45099A7B-7C34-4CBE-8EBD-C9BCFDC1C8C6}" srcOrd="0" destOrd="0" presId="urn:microsoft.com/office/officeart/2005/8/layout/venn1"/>
    <dgm:cxn modelId="{C3771FCF-785B-423E-AC90-C1E3B22A977F}" srcId="{0C4B233D-8B18-45ED-B876-56747259AA23}" destId="{37E52A28-AA5C-497F-A325-45D3919BBEF4}" srcOrd="2" destOrd="0" parTransId="{D1A5F57B-690D-4258-86D1-1C5C95B49611}" sibTransId="{291B1AA8-7A7D-4C55-8D4B-754CF34699E2}"/>
    <dgm:cxn modelId="{75CE37D4-6C14-4B74-865D-B788DF52D620}" type="presOf" srcId="{7A3A0BB6-432A-4874-8F03-E98362751F4F}" destId="{376CF978-3798-4F38-9DCC-8FE27299FABF}" srcOrd="0" destOrd="0" presId="urn:microsoft.com/office/officeart/2005/8/layout/venn1"/>
    <dgm:cxn modelId="{E05969E6-9872-49A8-A871-FCB4AEFBA159}" type="presOf" srcId="{2A2C6DA2-27CD-402A-8283-4E4495789A98}" destId="{8166EEFF-215A-42E6-8328-D1ACB547BDBA}" srcOrd="0" destOrd="0" presId="urn:microsoft.com/office/officeart/2005/8/layout/venn1"/>
    <dgm:cxn modelId="{0EE334F7-1427-4F0B-9C29-193A94DBC472}" type="presOf" srcId="{0C4B233D-8B18-45ED-B876-56747259AA23}" destId="{5DAD35FE-F35D-4BD9-9972-48BBC389BB93}" srcOrd="0" destOrd="0" presId="urn:microsoft.com/office/officeart/2005/8/layout/venn1"/>
    <dgm:cxn modelId="{770EC0F9-CCFC-4C04-8C80-1DD38ED6FD20}" type="presOf" srcId="{7A999D0F-9301-4F70-98E3-EBB99098C79E}" destId="{21181443-4A23-4799-92C1-BDF9FEE0AA49}" srcOrd="0" destOrd="0" presId="urn:microsoft.com/office/officeart/2005/8/layout/venn1"/>
    <dgm:cxn modelId="{F8D1770D-CDCD-4FBF-878B-8332BE7F433E}" type="presParOf" srcId="{5DAD35FE-F35D-4BD9-9972-48BBC389BB93}" destId="{4739BADD-57C0-4D46-B78F-ED196A18ABEA}" srcOrd="0" destOrd="0" presId="urn:microsoft.com/office/officeart/2005/8/layout/venn1"/>
    <dgm:cxn modelId="{BA54090E-405F-4E88-8B29-7280908A9866}" type="presParOf" srcId="{5DAD35FE-F35D-4BD9-9972-48BBC389BB93}" destId="{0F34C532-E204-416E-BD11-8FDFB5E40762}" srcOrd="1" destOrd="0" presId="urn:microsoft.com/office/officeart/2005/8/layout/venn1"/>
    <dgm:cxn modelId="{D404435B-896E-40C8-9F48-B114A81CAFA4}" type="presParOf" srcId="{5DAD35FE-F35D-4BD9-9972-48BBC389BB93}" destId="{F59E1A1F-3B01-48B2-AE7A-30D9E127B010}" srcOrd="2" destOrd="0" presId="urn:microsoft.com/office/officeart/2005/8/layout/venn1"/>
    <dgm:cxn modelId="{47B87F96-ED44-4B08-97DE-988C6464833F}" type="presParOf" srcId="{5DAD35FE-F35D-4BD9-9972-48BBC389BB93}" destId="{21181443-4A23-4799-92C1-BDF9FEE0AA49}" srcOrd="3" destOrd="0" presId="urn:microsoft.com/office/officeart/2005/8/layout/venn1"/>
    <dgm:cxn modelId="{CB582709-27EF-4A28-B02A-6AD326034982}" type="presParOf" srcId="{5DAD35FE-F35D-4BD9-9972-48BBC389BB93}" destId="{62837565-7939-49E4-8BBF-54F2348810D1}" srcOrd="4" destOrd="0" presId="urn:microsoft.com/office/officeart/2005/8/layout/venn1"/>
    <dgm:cxn modelId="{71964E31-9F50-4AC7-80C7-401263E98BEC}" type="presParOf" srcId="{5DAD35FE-F35D-4BD9-9972-48BBC389BB93}" destId="{45099A7B-7C34-4CBE-8EBD-C9BCFDC1C8C6}" srcOrd="5" destOrd="0" presId="urn:microsoft.com/office/officeart/2005/8/layout/venn1"/>
    <dgm:cxn modelId="{1B7AF456-62E6-4D6A-ABA5-BE673F5747F1}" type="presParOf" srcId="{5DAD35FE-F35D-4BD9-9972-48BBC389BB93}" destId="{7390017E-8BFE-4AF8-9129-17136D132D79}" srcOrd="6" destOrd="0" presId="urn:microsoft.com/office/officeart/2005/8/layout/venn1"/>
    <dgm:cxn modelId="{2160FF2D-4F6A-4A1A-A8F6-2EF455E634FA}" type="presParOf" srcId="{5DAD35FE-F35D-4BD9-9972-48BBC389BB93}" destId="{8DBBC1F5-3320-47B8-AA47-B04D4FA59A58}" srcOrd="7" destOrd="0" presId="urn:microsoft.com/office/officeart/2005/8/layout/venn1"/>
    <dgm:cxn modelId="{FC087819-6382-447D-A4C1-FBD8DD893320}" type="presParOf" srcId="{5DAD35FE-F35D-4BD9-9972-48BBC389BB93}" destId="{FAD25503-193C-44A5-AB90-8A4EC07A2589}" srcOrd="8" destOrd="0" presId="urn:microsoft.com/office/officeart/2005/8/layout/venn1"/>
    <dgm:cxn modelId="{114E60B9-24BE-49F9-A115-5452747B804B}" type="presParOf" srcId="{5DAD35FE-F35D-4BD9-9972-48BBC389BB93}" destId="{376CF978-3798-4F38-9DCC-8FE27299FABF}" srcOrd="9" destOrd="0" presId="urn:microsoft.com/office/officeart/2005/8/layout/venn1"/>
    <dgm:cxn modelId="{7092E275-4090-4B9C-B12C-565578994619}" type="presParOf" srcId="{5DAD35FE-F35D-4BD9-9972-48BBC389BB93}" destId="{DC3669FD-5BF6-42E2-A215-8B60FC4632B0}" srcOrd="10" destOrd="0" presId="urn:microsoft.com/office/officeart/2005/8/layout/venn1"/>
    <dgm:cxn modelId="{F7201783-DA87-4404-9987-271EB02A7DD4}" type="presParOf" srcId="{5DAD35FE-F35D-4BD9-9972-48BBC389BB93}" destId="{8166EEFF-215A-42E6-8328-D1ACB547BDBA}" srcOrd="11"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8E65D1D-959E-4786-8ED4-91BB93D86AF8}" type="doc">
      <dgm:prSet loTypeId="urn:microsoft.com/office/officeart/2005/8/layout/cycle4" loCatId="cycle" qsTypeId="urn:microsoft.com/office/officeart/2005/8/quickstyle/simple1" qsCatId="simple" csTypeId="urn:microsoft.com/office/officeart/2005/8/colors/accent2_1" csCatId="accent2" phldr="1"/>
      <dgm:spPr/>
      <dgm:t>
        <a:bodyPr/>
        <a:lstStyle/>
        <a:p>
          <a:endParaRPr lang="en-US"/>
        </a:p>
      </dgm:t>
    </dgm:pt>
    <dgm:pt modelId="{2CB08AC6-A737-497A-996E-A2D475965091}">
      <dgm:prSet phldrT="[Text]" custT="1"/>
      <dgm:spPr/>
      <dgm:t>
        <a:bodyPr/>
        <a:lstStyle/>
        <a:p>
          <a:r>
            <a:rPr lang="el-GR" sz="1100" b="1" dirty="0"/>
            <a:t>Αναπαράσταση επιστημονικού περιεχομένου μέσω γνωστικών διεργασιών- νοητική εμπλοκή (</a:t>
          </a:r>
          <a:r>
            <a:rPr lang="en-US" sz="1100" b="1" dirty="0" err="1"/>
            <a:t>Pouw</a:t>
          </a:r>
          <a:r>
            <a:rPr lang="en-US" sz="1100" b="1" dirty="0"/>
            <a:t> et al. (2014, </a:t>
          </a:r>
          <a:r>
            <a:rPr lang="en-US" sz="1100" b="1" dirty="0" err="1"/>
            <a:t>Barsalou</a:t>
          </a:r>
          <a:r>
            <a:rPr lang="en-US" sz="1100" b="1" dirty="0"/>
            <a:t>, 1999∙Lindemann et al. 2006∙ </a:t>
          </a:r>
          <a:r>
            <a:rPr lang="en-US" sz="1100" b="1" dirty="0" err="1"/>
            <a:t>Zwaan</a:t>
          </a:r>
          <a:r>
            <a:rPr lang="en-US" sz="1100" b="1" dirty="0"/>
            <a:t> and </a:t>
          </a:r>
          <a:r>
            <a:rPr lang="en-US" sz="1000" b="1" dirty="0"/>
            <a:t>Taylor 2006∙ De Koning and Van der </a:t>
          </a:r>
          <a:r>
            <a:rPr lang="en-US" sz="1050" b="1" dirty="0" err="1"/>
            <a:t>Schoot</a:t>
          </a:r>
          <a:r>
            <a:rPr lang="en-US" sz="1050" b="1" dirty="0"/>
            <a:t> 2013</a:t>
          </a:r>
          <a:endParaRPr lang="el-GR" sz="1050" b="1" dirty="0"/>
        </a:p>
        <a:p>
          <a:endParaRPr lang="en-US" sz="900" b="1" dirty="0"/>
        </a:p>
      </dgm:t>
    </dgm:pt>
    <dgm:pt modelId="{418002C3-9A5A-4DEF-9939-695C3784FCE2}" type="parTrans" cxnId="{2CB5D491-71DF-4CEA-9284-12E5C5C06F4F}">
      <dgm:prSet/>
      <dgm:spPr/>
      <dgm:t>
        <a:bodyPr/>
        <a:lstStyle/>
        <a:p>
          <a:endParaRPr lang="en-US"/>
        </a:p>
      </dgm:t>
    </dgm:pt>
    <dgm:pt modelId="{76C472A7-B89F-4677-8C21-FCB9061F43FA}" type="sibTrans" cxnId="{2CB5D491-71DF-4CEA-9284-12E5C5C06F4F}">
      <dgm:prSet/>
      <dgm:spPr/>
      <dgm:t>
        <a:bodyPr/>
        <a:lstStyle/>
        <a:p>
          <a:endParaRPr lang="en-US"/>
        </a:p>
      </dgm:t>
    </dgm:pt>
    <dgm:pt modelId="{2C0A3B6E-15AB-43A0-899B-4DA602702D8B}">
      <dgm:prSet phldrT="[Text]" custT="1"/>
      <dgm:spPr/>
      <dgm:t>
        <a:bodyPr/>
        <a:lstStyle/>
        <a:p>
          <a:r>
            <a:rPr lang="el-GR" sz="1200" b="1" dirty="0"/>
            <a:t>Κιναισθητική εμπλοκή του μαθητή με αξιοποίηση του σώματος ή χρήση χειρονομιών/ </a:t>
          </a:r>
          <a:r>
            <a:rPr lang="el-GR" sz="1200" b="1" dirty="0" err="1"/>
            <a:t>αισθητοκινητική</a:t>
          </a:r>
          <a:r>
            <a:rPr lang="el-GR" sz="1200" b="1" dirty="0"/>
            <a:t> δράση</a:t>
          </a:r>
        </a:p>
        <a:p>
          <a:endParaRPr lang="en-US" sz="800" b="1" dirty="0"/>
        </a:p>
      </dgm:t>
    </dgm:pt>
    <dgm:pt modelId="{22B67BCD-EFEE-4DA5-BA48-DA1BAC55B99A}" type="parTrans" cxnId="{3B0F8950-FE68-430B-AE30-73894C811FC1}">
      <dgm:prSet/>
      <dgm:spPr/>
      <dgm:t>
        <a:bodyPr/>
        <a:lstStyle/>
        <a:p>
          <a:endParaRPr lang="en-US"/>
        </a:p>
      </dgm:t>
    </dgm:pt>
    <dgm:pt modelId="{12BAD4DB-8BB7-4E7D-AF98-5E63ABFD647F}" type="sibTrans" cxnId="{3B0F8950-FE68-430B-AE30-73894C811FC1}">
      <dgm:prSet/>
      <dgm:spPr/>
      <dgm:t>
        <a:bodyPr/>
        <a:lstStyle/>
        <a:p>
          <a:endParaRPr lang="en-US"/>
        </a:p>
      </dgm:t>
    </dgm:pt>
    <dgm:pt modelId="{57390042-BE69-479D-BDD8-53974C04DCD1}">
      <dgm:prSet phldrT="[Text]" custT="1"/>
      <dgm:spPr/>
      <dgm:t>
        <a:bodyPr/>
        <a:lstStyle/>
        <a:p>
          <a:pPr algn="l"/>
          <a:endParaRPr lang="en-US" sz="900" b="1" dirty="0"/>
        </a:p>
      </dgm:t>
    </dgm:pt>
    <dgm:pt modelId="{76C930FC-636F-4568-A957-D78D03138565}" type="parTrans" cxnId="{A4A1BDEA-160E-4524-8B8A-6AB54057D2DF}">
      <dgm:prSet/>
      <dgm:spPr/>
      <dgm:t>
        <a:bodyPr/>
        <a:lstStyle/>
        <a:p>
          <a:endParaRPr lang="en-US"/>
        </a:p>
      </dgm:t>
    </dgm:pt>
    <dgm:pt modelId="{0A4F342B-F985-4094-9F64-1EC3619473A5}" type="sibTrans" cxnId="{A4A1BDEA-160E-4524-8B8A-6AB54057D2DF}">
      <dgm:prSet/>
      <dgm:spPr/>
      <dgm:t>
        <a:bodyPr/>
        <a:lstStyle/>
        <a:p>
          <a:endParaRPr lang="en-US"/>
        </a:p>
      </dgm:t>
    </dgm:pt>
    <dgm:pt modelId="{EBDB5B19-5D7C-4041-B1CE-2F323221AB18}">
      <dgm:prSet phldrT="[Text]" custT="1"/>
      <dgm:spPr/>
      <dgm:t>
        <a:bodyPr/>
        <a:lstStyle/>
        <a:p>
          <a:endParaRPr lang="el-GR" sz="1100" b="1" dirty="0"/>
        </a:p>
        <a:p>
          <a:endParaRPr lang="el-GR" sz="1100" b="1" dirty="0"/>
        </a:p>
        <a:p>
          <a:r>
            <a:rPr lang="el-GR" sz="1100" b="1" dirty="0"/>
            <a:t>Κοινωνική διάδραση και επικοινωνία μεταξύ των μαθητών/ συνεργασία (Sutherland (2013)</a:t>
          </a:r>
          <a:endParaRPr lang="el-GR" sz="1000" b="1" dirty="0"/>
        </a:p>
        <a:p>
          <a:endParaRPr lang="en-US" sz="800" dirty="0"/>
        </a:p>
      </dgm:t>
    </dgm:pt>
    <dgm:pt modelId="{DBAC621E-C5D9-4594-83E9-12F38EFB8224}" type="parTrans" cxnId="{B86F53D7-15BD-450E-A64B-0AA24BC763BF}">
      <dgm:prSet/>
      <dgm:spPr/>
      <dgm:t>
        <a:bodyPr/>
        <a:lstStyle/>
        <a:p>
          <a:endParaRPr lang="en-US"/>
        </a:p>
      </dgm:t>
    </dgm:pt>
    <dgm:pt modelId="{505C00E7-367D-4090-8F5D-0BEE2FF4ADB3}" type="sibTrans" cxnId="{B86F53D7-15BD-450E-A64B-0AA24BC763BF}">
      <dgm:prSet/>
      <dgm:spPr/>
      <dgm:t>
        <a:bodyPr/>
        <a:lstStyle/>
        <a:p>
          <a:endParaRPr lang="en-US"/>
        </a:p>
      </dgm:t>
    </dgm:pt>
    <dgm:pt modelId="{46C5231C-5A3B-42FF-A234-A33D60FEE32D}">
      <dgm:prSet phldrT="[Text]" custT="1"/>
      <dgm:spPr/>
      <dgm:t>
        <a:bodyPr/>
        <a:lstStyle/>
        <a:p>
          <a:pPr algn="just"/>
          <a:r>
            <a:rPr lang="el-GR" sz="1050" b="1"/>
            <a:t> Βιολογικά πρωτογενής γνώση (biological primary knowledge): πληροφορίες και η γνώση που ο μαθητής αποκτά κατά τη διάρκεια της ζωής του χωρίς σαφείς οδηγίες ή καθοδήγηση ή διδασκαλία, οι τυχαίες, μη συνειδητές κινήσεις </a:t>
          </a:r>
          <a:endParaRPr lang="en-US" sz="1050" b="1" dirty="0"/>
        </a:p>
      </dgm:t>
    </dgm:pt>
    <dgm:pt modelId="{D5109764-0478-422A-AAD0-ABA46B8BA2FB}" type="parTrans" cxnId="{80F02296-42E0-477E-AB76-8992E5EBA38D}">
      <dgm:prSet/>
      <dgm:spPr/>
      <dgm:t>
        <a:bodyPr/>
        <a:lstStyle/>
        <a:p>
          <a:endParaRPr lang="en-US"/>
        </a:p>
      </dgm:t>
    </dgm:pt>
    <dgm:pt modelId="{AD15334E-980A-41E8-84E7-822BD4B8DFA3}" type="sibTrans" cxnId="{80F02296-42E0-477E-AB76-8992E5EBA38D}">
      <dgm:prSet/>
      <dgm:spPr/>
      <dgm:t>
        <a:bodyPr/>
        <a:lstStyle/>
        <a:p>
          <a:endParaRPr lang="en-US"/>
        </a:p>
      </dgm:t>
    </dgm:pt>
    <dgm:pt modelId="{44ADEF2B-CA34-4BEA-A290-FFEF8AB8646E}">
      <dgm:prSet phldrT="[Text]" custT="1"/>
      <dgm:spPr/>
      <dgm:t>
        <a:bodyPr/>
        <a:lstStyle/>
        <a:p>
          <a:r>
            <a:rPr lang="el-GR" sz="1200" b="1" dirty="0"/>
            <a:t>Συναισθηματική εμβάθυνση και εμπλοκή (</a:t>
          </a:r>
          <a:r>
            <a:rPr lang="el-GR" sz="1200" b="1" dirty="0" err="1"/>
            <a:t>Niedenthal</a:t>
          </a:r>
          <a:r>
            <a:rPr lang="el-GR" sz="1200" b="1" dirty="0"/>
            <a:t>, </a:t>
          </a:r>
          <a:r>
            <a:rPr lang="el-GR" sz="1200" b="1" dirty="0" err="1"/>
            <a:t>Barsalou</a:t>
          </a:r>
          <a:r>
            <a:rPr lang="el-GR" sz="1200" b="1" dirty="0"/>
            <a:t>, 2009)</a:t>
          </a:r>
          <a:endParaRPr lang="en-US" sz="700" b="1" dirty="0"/>
        </a:p>
      </dgm:t>
    </dgm:pt>
    <dgm:pt modelId="{332FF03C-4AA6-4DB3-B40A-4DD73B4EF8C1}" type="parTrans" cxnId="{3C4D1CAF-C6D1-4310-A4A2-8F07ACBEBE4A}">
      <dgm:prSet/>
      <dgm:spPr/>
      <dgm:t>
        <a:bodyPr/>
        <a:lstStyle/>
        <a:p>
          <a:endParaRPr lang="en-US"/>
        </a:p>
      </dgm:t>
    </dgm:pt>
    <dgm:pt modelId="{08F54B76-C921-49FB-86CD-E9BF89C62F7D}" type="sibTrans" cxnId="{3C4D1CAF-C6D1-4310-A4A2-8F07ACBEBE4A}">
      <dgm:prSet/>
      <dgm:spPr/>
      <dgm:t>
        <a:bodyPr/>
        <a:lstStyle/>
        <a:p>
          <a:endParaRPr lang="en-US"/>
        </a:p>
      </dgm:t>
    </dgm:pt>
    <dgm:pt modelId="{EB04D3FE-54B0-43EC-9AE9-C44701568822}">
      <dgm:prSet phldrT="[Text]" custT="1"/>
      <dgm:spPr/>
      <dgm:t>
        <a:bodyPr/>
        <a:lstStyle/>
        <a:p>
          <a:pPr algn="l"/>
          <a:endParaRPr lang="en-US" sz="1000" b="1" dirty="0"/>
        </a:p>
      </dgm:t>
    </dgm:pt>
    <dgm:pt modelId="{ADC16CCD-FF30-4A14-8706-9B285D07F9EB}" type="parTrans" cxnId="{7062EBE3-A626-4AF3-A6E7-1254E8081490}">
      <dgm:prSet/>
      <dgm:spPr/>
      <dgm:t>
        <a:bodyPr/>
        <a:lstStyle/>
        <a:p>
          <a:endParaRPr lang="en-US"/>
        </a:p>
      </dgm:t>
    </dgm:pt>
    <dgm:pt modelId="{9B3EE079-F125-4F9F-9E10-ED6A26703650}" type="sibTrans" cxnId="{7062EBE3-A626-4AF3-A6E7-1254E8081490}">
      <dgm:prSet/>
      <dgm:spPr/>
      <dgm:t>
        <a:bodyPr/>
        <a:lstStyle/>
        <a:p>
          <a:endParaRPr lang="en-US"/>
        </a:p>
      </dgm:t>
    </dgm:pt>
    <dgm:pt modelId="{CD079462-B26B-4F27-8A6C-CBA25B3F3C4B}">
      <dgm:prSet/>
      <dgm:spPr/>
      <dgm:t>
        <a:bodyPr/>
        <a:lstStyle/>
        <a:p>
          <a:pPr algn="l"/>
          <a:endParaRPr lang="el-GR" sz="400" dirty="0"/>
        </a:p>
      </dgm:t>
    </dgm:pt>
    <dgm:pt modelId="{C0472B27-DA23-47AE-931C-3A296EE12046}" type="parTrans" cxnId="{E815C7CE-DD9A-4CD6-99CD-40AFD944D5E3}">
      <dgm:prSet/>
      <dgm:spPr/>
      <dgm:t>
        <a:bodyPr/>
        <a:lstStyle/>
        <a:p>
          <a:endParaRPr lang="el-GR"/>
        </a:p>
      </dgm:t>
    </dgm:pt>
    <dgm:pt modelId="{F8AF9796-A004-4066-AA7D-5F79E6335A45}" type="sibTrans" cxnId="{E815C7CE-DD9A-4CD6-99CD-40AFD944D5E3}">
      <dgm:prSet/>
      <dgm:spPr/>
      <dgm:t>
        <a:bodyPr/>
        <a:lstStyle/>
        <a:p>
          <a:endParaRPr lang="el-GR"/>
        </a:p>
      </dgm:t>
    </dgm:pt>
    <dgm:pt modelId="{B198D31F-65C2-4BBD-9FB8-A7D562072F3F}">
      <dgm:prSet/>
      <dgm:spPr/>
      <dgm:t>
        <a:bodyPr/>
        <a:lstStyle/>
        <a:p>
          <a:pPr algn="l"/>
          <a:endParaRPr lang="el-GR" sz="600" dirty="0"/>
        </a:p>
      </dgm:t>
    </dgm:pt>
    <dgm:pt modelId="{86759B8F-B47B-4398-A529-08E4F920D2C2}" type="parTrans" cxnId="{7028132D-7687-4460-AB55-5E8009100081}">
      <dgm:prSet/>
      <dgm:spPr/>
      <dgm:t>
        <a:bodyPr/>
        <a:lstStyle/>
        <a:p>
          <a:endParaRPr lang="el-GR"/>
        </a:p>
      </dgm:t>
    </dgm:pt>
    <dgm:pt modelId="{7DA9E5AB-E9AB-4151-9706-609DE91DBFBD}" type="sibTrans" cxnId="{7028132D-7687-4460-AB55-5E8009100081}">
      <dgm:prSet/>
      <dgm:spPr/>
      <dgm:t>
        <a:bodyPr/>
        <a:lstStyle/>
        <a:p>
          <a:endParaRPr lang="el-GR"/>
        </a:p>
      </dgm:t>
    </dgm:pt>
    <dgm:pt modelId="{948429DA-FBE2-4049-9129-DA2143A04C9B}">
      <dgm:prSet/>
      <dgm:spPr/>
      <dgm:t>
        <a:bodyPr/>
        <a:lstStyle/>
        <a:p>
          <a:pPr algn="l"/>
          <a:endParaRPr lang="el-GR" sz="400" dirty="0"/>
        </a:p>
      </dgm:t>
    </dgm:pt>
    <dgm:pt modelId="{AF7813FE-2632-455D-9B8F-AB2775D70FD3}" type="parTrans" cxnId="{76809EFE-85E8-46D6-ADF1-5D6C73C19029}">
      <dgm:prSet/>
      <dgm:spPr/>
      <dgm:t>
        <a:bodyPr/>
        <a:lstStyle/>
        <a:p>
          <a:endParaRPr lang="el-GR"/>
        </a:p>
      </dgm:t>
    </dgm:pt>
    <dgm:pt modelId="{BC037CC9-EA55-4863-8482-8328435FBDFD}" type="sibTrans" cxnId="{76809EFE-85E8-46D6-ADF1-5D6C73C19029}">
      <dgm:prSet/>
      <dgm:spPr/>
      <dgm:t>
        <a:bodyPr/>
        <a:lstStyle/>
        <a:p>
          <a:endParaRPr lang="el-GR"/>
        </a:p>
      </dgm:t>
    </dgm:pt>
    <dgm:pt modelId="{B7E87E41-FFD1-47B5-836E-14665722089A}">
      <dgm:prSet/>
      <dgm:spPr/>
      <dgm:t>
        <a:bodyPr/>
        <a:lstStyle/>
        <a:p>
          <a:pPr algn="l"/>
          <a:endParaRPr lang="el-GR" sz="600" dirty="0"/>
        </a:p>
      </dgm:t>
    </dgm:pt>
    <dgm:pt modelId="{B35D9FC0-E70A-4B43-BEC8-D40B552E9137}" type="parTrans" cxnId="{5D801B05-1883-4985-BE1C-3764209033B1}">
      <dgm:prSet/>
      <dgm:spPr/>
      <dgm:t>
        <a:bodyPr/>
        <a:lstStyle/>
        <a:p>
          <a:endParaRPr lang="el-GR"/>
        </a:p>
      </dgm:t>
    </dgm:pt>
    <dgm:pt modelId="{A6ABC52F-45F0-44EB-AD13-B56EB957596E}" type="sibTrans" cxnId="{5D801B05-1883-4985-BE1C-3764209033B1}">
      <dgm:prSet/>
      <dgm:spPr/>
      <dgm:t>
        <a:bodyPr/>
        <a:lstStyle/>
        <a:p>
          <a:endParaRPr lang="el-GR"/>
        </a:p>
      </dgm:t>
    </dgm:pt>
    <dgm:pt modelId="{4694F768-9BD6-4EF1-905F-98D454D9D94B}">
      <dgm:prSet custT="1"/>
      <dgm:spPr/>
      <dgm:t>
        <a:bodyPr/>
        <a:lstStyle/>
        <a:p>
          <a:pPr algn="just"/>
          <a:endParaRPr lang="el-GR" sz="1000" b="1" dirty="0"/>
        </a:p>
      </dgm:t>
    </dgm:pt>
    <dgm:pt modelId="{B347A110-513B-473A-92CA-A5C7478F7AC4}" type="sibTrans" cxnId="{29188298-32DD-47A3-99AF-8CC3BD2E805D}">
      <dgm:prSet/>
      <dgm:spPr/>
      <dgm:t>
        <a:bodyPr/>
        <a:lstStyle/>
        <a:p>
          <a:endParaRPr lang="el-GR"/>
        </a:p>
      </dgm:t>
    </dgm:pt>
    <dgm:pt modelId="{F3EB4AD9-B0B8-4974-A852-2C9AE383966E}" type="parTrans" cxnId="{29188298-32DD-47A3-99AF-8CC3BD2E805D}">
      <dgm:prSet/>
      <dgm:spPr/>
      <dgm:t>
        <a:bodyPr/>
        <a:lstStyle/>
        <a:p>
          <a:endParaRPr lang="el-GR"/>
        </a:p>
      </dgm:t>
    </dgm:pt>
    <dgm:pt modelId="{4091EF0D-B2C2-4ABA-B2E7-51681770E40D}">
      <dgm:prSet phldrT="[Text]" custT="1"/>
      <dgm:spPr/>
      <dgm:t>
        <a:bodyPr/>
        <a:lstStyle/>
        <a:p>
          <a:pPr algn="just"/>
          <a:r>
            <a:rPr lang="el-GR" sz="1050" b="1" dirty="0"/>
            <a:t>Μέσω της ενσώματης μάθησης και του θεάτρου οι μαθητές ενεργοποιούν τη νοητική δράση και η αντανάκλαση (</a:t>
          </a:r>
          <a:r>
            <a:rPr lang="el-GR" sz="1050" b="1" dirty="0" err="1"/>
            <a:t>Perry</a:t>
          </a:r>
          <a:r>
            <a:rPr lang="el-GR" sz="1050" b="1" dirty="0"/>
            <a:t> &amp; </a:t>
          </a:r>
          <a:r>
            <a:rPr lang="el-GR" sz="1050" b="1" dirty="0" err="1"/>
            <a:t>Medina</a:t>
          </a:r>
          <a:r>
            <a:rPr lang="el-GR" sz="1050" b="1" dirty="0"/>
            <a:t> 2011), μαθαίνουν τρόπους αναπαράστασης των εννοιών και των </a:t>
          </a:r>
          <a:r>
            <a:rPr lang="el-GR" sz="1050" b="1" dirty="0" err="1"/>
            <a:t>σκέψεών</a:t>
          </a:r>
          <a:r>
            <a:rPr lang="el-GR" sz="1050" b="1" dirty="0"/>
            <a:t> τους μέσω του σώματός τους, εξερευνούν νέους τρόπους προσέγγισης της γνώσης (</a:t>
          </a:r>
          <a:r>
            <a:rPr lang="el-GR" sz="1050" b="1" dirty="0" err="1"/>
            <a:t>Warren</a:t>
          </a:r>
          <a:r>
            <a:rPr lang="el-GR" sz="1050" b="1" dirty="0"/>
            <a:t>, 2003∙ </a:t>
          </a:r>
          <a:r>
            <a:rPr lang="el-GR" sz="1050" b="1" dirty="0" err="1"/>
            <a:t>Freiler</a:t>
          </a:r>
          <a:r>
            <a:rPr lang="el-GR" sz="1050" b="1" dirty="0"/>
            <a:t>, 2008∙ </a:t>
          </a:r>
          <a:r>
            <a:rPr lang="el-GR" sz="1050" b="1" dirty="0" err="1"/>
            <a:t>Wilcox</a:t>
          </a:r>
          <a:r>
            <a:rPr lang="el-GR" sz="1050" b="1" dirty="0"/>
            <a:t>, 2009∙ </a:t>
          </a:r>
          <a:r>
            <a:rPr lang="el-GR" sz="1050" b="1" dirty="0" err="1"/>
            <a:t>Perry</a:t>
          </a:r>
          <a:r>
            <a:rPr lang="el-GR" sz="1050" b="1" dirty="0"/>
            <a:t> &amp; </a:t>
          </a:r>
          <a:r>
            <a:rPr lang="el-GR" sz="1050" b="1" dirty="0" err="1"/>
            <a:t>Medina</a:t>
          </a:r>
          <a:r>
            <a:rPr lang="el-GR" sz="1050" b="1" dirty="0"/>
            <a:t>, 2011).</a:t>
          </a:r>
          <a:endParaRPr lang="en-US" sz="1050" b="1" dirty="0"/>
        </a:p>
      </dgm:t>
    </dgm:pt>
    <dgm:pt modelId="{8C2AEBC5-2F82-4EF2-A50D-749663C6C603}" type="sibTrans" cxnId="{891B0125-A950-44FB-BEB5-E9271AE6995E}">
      <dgm:prSet/>
      <dgm:spPr/>
      <dgm:t>
        <a:bodyPr/>
        <a:lstStyle/>
        <a:p>
          <a:endParaRPr lang="en-US"/>
        </a:p>
      </dgm:t>
    </dgm:pt>
    <dgm:pt modelId="{90B80E36-D736-483F-B3F8-9517FC4C9713}" type="parTrans" cxnId="{891B0125-A950-44FB-BEB5-E9271AE6995E}">
      <dgm:prSet/>
      <dgm:spPr/>
      <dgm:t>
        <a:bodyPr/>
        <a:lstStyle/>
        <a:p>
          <a:endParaRPr lang="en-US"/>
        </a:p>
      </dgm:t>
    </dgm:pt>
    <dgm:pt modelId="{8DD99298-5287-45A2-9E4B-B7D766BACE5F}">
      <dgm:prSet custT="1"/>
      <dgm:spPr/>
      <dgm:t>
        <a:bodyPr/>
        <a:lstStyle/>
        <a:p>
          <a:pPr algn="just"/>
          <a:r>
            <a:rPr lang="el-GR" sz="1000" b="1" dirty="0"/>
            <a:t>Αξιοποίηση προϋπαρχουσών βιωμάτων βάσει του κοινωνικού-πολιτισμικού πλαισίου (</a:t>
          </a:r>
          <a:r>
            <a:rPr lang="el-GR" sz="1000" b="1" dirty="0" err="1"/>
            <a:t>Perry</a:t>
          </a:r>
          <a:r>
            <a:rPr lang="el-GR" sz="1000" b="1" dirty="0"/>
            <a:t> &amp; </a:t>
          </a:r>
          <a:r>
            <a:rPr lang="el-GR" sz="1000" b="1" dirty="0" err="1"/>
            <a:t>Medina</a:t>
          </a:r>
          <a:r>
            <a:rPr lang="el-GR" sz="1000" b="1" dirty="0"/>
            <a:t> (2011). Το σώμα επηρεάζει και το πώς κάποιος αντιλαμβάνεται το θέμα, τη δράση, το χώρο, τις έννοιες </a:t>
          </a:r>
          <a:r>
            <a:rPr lang="en-US" sz="1000" b="1" dirty="0"/>
            <a:t>(Stinson, 2004</a:t>
          </a:r>
          <a:r>
            <a:rPr lang="el-GR" sz="1000" b="1" dirty="0"/>
            <a:t>). Embodied </a:t>
          </a:r>
          <a:r>
            <a:rPr lang="el-GR" sz="1000" b="1" dirty="0" err="1"/>
            <a:t>emotion</a:t>
          </a:r>
          <a:r>
            <a:rPr lang="el-GR" sz="1000" b="1" dirty="0"/>
            <a:t>: οι μαθητές σταδιακά και κλιμακούμενα μαθαίνουν να αναγνωρίζουν τα συναισθήματα, να τα βιώνουν (</a:t>
          </a:r>
          <a:r>
            <a:rPr lang="el-GR" sz="1000" b="1" dirty="0" err="1"/>
            <a:t>Dijikstra</a:t>
          </a:r>
          <a:r>
            <a:rPr lang="el-GR" sz="1000" b="1" dirty="0"/>
            <a:t> &amp; </a:t>
          </a:r>
          <a:r>
            <a:rPr lang="el-GR" sz="1000" b="1" dirty="0" err="1"/>
            <a:t>Kaschak</a:t>
          </a:r>
          <a:r>
            <a:rPr lang="el-GR" sz="1000" b="1" dirty="0"/>
            <a:t>, 2006, </a:t>
          </a:r>
          <a:r>
            <a:rPr lang="el-GR" sz="1000" b="1" dirty="0" err="1"/>
            <a:t>Shoval</a:t>
          </a:r>
          <a:r>
            <a:rPr lang="el-GR" sz="1000" b="1" dirty="0"/>
            <a:t> et al, 2009, </a:t>
          </a:r>
          <a:r>
            <a:rPr lang="el-GR" sz="1000" b="1" dirty="0" err="1"/>
            <a:t>Thomas</a:t>
          </a:r>
          <a:r>
            <a:rPr lang="el-GR" sz="1000" b="1" dirty="0"/>
            <a:t> &amp; </a:t>
          </a:r>
          <a:r>
            <a:rPr lang="el-GR" sz="1000" b="1" dirty="0" err="1"/>
            <a:t>Lleras</a:t>
          </a:r>
          <a:r>
            <a:rPr lang="el-GR" sz="1000" b="1" dirty="0"/>
            <a:t>, 2009). </a:t>
          </a:r>
        </a:p>
      </dgm:t>
    </dgm:pt>
    <dgm:pt modelId="{5831B98A-9B24-4A07-A9E6-49CEB5818B28}" type="parTrans" cxnId="{F3982697-4956-4E41-AAF6-E3836A3D8B9F}">
      <dgm:prSet/>
      <dgm:spPr/>
      <dgm:t>
        <a:bodyPr/>
        <a:lstStyle/>
        <a:p>
          <a:endParaRPr lang="el-GR"/>
        </a:p>
      </dgm:t>
    </dgm:pt>
    <dgm:pt modelId="{3406A662-26E8-4CB3-A5C4-6E2E5E3ED4FA}" type="sibTrans" cxnId="{F3982697-4956-4E41-AAF6-E3836A3D8B9F}">
      <dgm:prSet/>
      <dgm:spPr/>
      <dgm:t>
        <a:bodyPr/>
        <a:lstStyle/>
        <a:p>
          <a:endParaRPr lang="el-GR"/>
        </a:p>
      </dgm:t>
    </dgm:pt>
    <dgm:pt modelId="{120FCA7E-AB2A-4480-8605-99C0F2C6DC62}">
      <dgm:prSet custT="1"/>
      <dgm:spPr/>
      <dgm:t>
        <a:bodyPr/>
        <a:lstStyle/>
        <a:p>
          <a:pPr algn="l"/>
          <a:endParaRPr lang="el-GR" sz="1000" b="1" dirty="0"/>
        </a:p>
      </dgm:t>
    </dgm:pt>
    <dgm:pt modelId="{D38AD75F-EFF3-4A72-9EB9-59FC2F65690E}" type="parTrans" cxnId="{D2C7FEC5-707E-4F66-8763-6AE5D17B4867}">
      <dgm:prSet/>
      <dgm:spPr/>
      <dgm:t>
        <a:bodyPr/>
        <a:lstStyle/>
        <a:p>
          <a:endParaRPr lang="el-GR"/>
        </a:p>
      </dgm:t>
    </dgm:pt>
    <dgm:pt modelId="{0F8E1E29-BAB2-4B38-A160-63BC19938784}" type="sibTrans" cxnId="{D2C7FEC5-707E-4F66-8763-6AE5D17B4867}">
      <dgm:prSet/>
      <dgm:spPr/>
      <dgm:t>
        <a:bodyPr/>
        <a:lstStyle/>
        <a:p>
          <a:endParaRPr lang="el-GR"/>
        </a:p>
      </dgm:t>
    </dgm:pt>
    <dgm:pt modelId="{9F0F454E-A694-4D3A-AF4B-E3EE5C4DC6D7}">
      <dgm:prSet custT="1"/>
      <dgm:spPr/>
      <dgm:t>
        <a:bodyPr/>
        <a:lstStyle/>
        <a:p>
          <a:pPr algn="just"/>
          <a:r>
            <a:rPr lang="el-GR" sz="1100" b="1" dirty="0"/>
            <a:t>Συντονισμός νου- σώματος- συναισθήματος, ολιστική αξιοποίηση της προσωπικότητας του μαθητή. Οι μαθητές που προβαίνουν συνειδητά ή ασυνείδητα σε συγκεκριμένες χειρονομίες κατακτούν γρηγορότερα και καλύτερα τη νέα γνώση συγκριτικά με τους μαθητές που περιορίζονται μόνο σε λεκτικές οδηγίες (</a:t>
          </a:r>
          <a:r>
            <a:rPr lang="el-GR" sz="1100" b="1" dirty="0" err="1"/>
            <a:t>Cook</a:t>
          </a:r>
          <a:r>
            <a:rPr lang="el-GR" sz="1100" b="1" dirty="0"/>
            <a:t> et al., 2008).   </a:t>
          </a:r>
        </a:p>
      </dgm:t>
    </dgm:pt>
    <dgm:pt modelId="{9725195F-74A9-4C82-9D42-9168E5EC3E24}" type="parTrans" cxnId="{C0B02A7B-C9DD-4658-B633-27342115ABDD}">
      <dgm:prSet/>
      <dgm:spPr/>
      <dgm:t>
        <a:bodyPr/>
        <a:lstStyle/>
        <a:p>
          <a:endParaRPr lang="el-GR"/>
        </a:p>
      </dgm:t>
    </dgm:pt>
    <dgm:pt modelId="{A127223A-170A-4C2C-944A-747BEEDFA012}" type="sibTrans" cxnId="{C0B02A7B-C9DD-4658-B633-27342115ABDD}">
      <dgm:prSet/>
      <dgm:spPr/>
      <dgm:t>
        <a:bodyPr/>
        <a:lstStyle/>
        <a:p>
          <a:endParaRPr lang="el-GR"/>
        </a:p>
      </dgm:t>
    </dgm:pt>
    <dgm:pt modelId="{5A9A2A4D-BC6F-4F22-B0B1-6F70F65AD511}">
      <dgm:prSet custT="1"/>
      <dgm:spPr/>
      <dgm:t>
        <a:bodyPr/>
        <a:lstStyle/>
        <a:p>
          <a:pPr algn="l"/>
          <a:endParaRPr lang="el-GR" sz="900" b="1" dirty="0"/>
        </a:p>
      </dgm:t>
    </dgm:pt>
    <dgm:pt modelId="{8A5D4B07-1F34-4921-80FE-29C9AD5CBFE8}" type="parTrans" cxnId="{F135BE84-A2F3-40F2-A86B-03E2AA204D6A}">
      <dgm:prSet/>
      <dgm:spPr/>
      <dgm:t>
        <a:bodyPr/>
        <a:lstStyle/>
        <a:p>
          <a:endParaRPr lang="el-GR"/>
        </a:p>
      </dgm:t>
    </dgm:pt>
    <dgm:pt modelId="{B9438FCF-2813-406D-B02F-3C028EBC4C32}" type="sibTrans" cxnId="{F135BE84-A2F3-40F2-A86B-03E2AA204D6A}">
      <dgm:prSet/>
      <dgm:spPr/>
      <dgm:t>
        <a:bodyPr/>
        <a:lstStyle/>
        <a:p>
          <a:endParaRPr lang="el-GR"/>
        </a:p>
      </dgm:t>
    </dgm:pt>
    <dgm:pt modelId="{A517DEC2-C5A1-477E-B188-0DFCCEEFAC70}">
      <dgm:prSet custT="1"/>
      <dgm:spPr/>
      <dgm:t>
        <a:bodyPr/>
        <a:lstStyle/>
        <a:p>
          <a:pPr algn="l"/>
          <a:endParaRPr lang="el-GR" sz="1200" b="1" dirty="0"/>
        </a:p>
      </dgm:t>
    </dgm:pt>
    <dgm:pt modelId="{F4887D72-8154-4996-BDA5-FC01CF6C34A5}" type="parTrans" cxnId="{A6E1B1CD-5597-4503-8504-E82F332F2AA0}">
      <dgm:prSet/>
      <dgm:spPr/>
      <dgm:t>
        <a:bodyPr/>
        <a:lstStyle/>
        <a:p>
          <a:endParaRPr lang="el-GR"/>
        </a:p>
      </dgm:t>
    </dgm:pt>
    <dgm:pt modelId="{1B773776-507E-4D9B-A6EB-B7EEF4081E87}" type="sibTrans" cxnId="{A6E1B1CD-5597-4503-8504-E82F332F2AA0}">
      <dgm:prSet/>
      <dgm:spPr/>
      <dgm:t>
        <a:bodyPr/>
        <a:lstStyle/>
        <a:p>
          <a:endParaRPr lang="el-GR"/>
        </a:p>
      </dgm:t>
    </dgm:pt>
    <dgm:pt modelId="{A9B57A82-4C19-4C09-8A76-2F7DCDB0E5D8}">
      <dgm:prSet custT="1"/>
      <dgm:spPr/>
      <dgm:t>
        <a:bodyPr/>
        <a:lstStyle/>
        <a:p>
          <a:pPr algn="l"/>
          <a:endParaRPr lang="el-GR" sz="1000" b="1" dirty="0"/>
        </a:p>
      </dgm:t>
    </dgm:pt>
    <dgm:pt modelId="{98754675-82C5-492F-AAF5-E29B6D6F2669}" type="parTrans" cxnId="{87C36DB4-4BF3-463D-B1EB-2D1F86D2B3FD}">
      <dgm:prSet/>
      <dgm:spPr/>
      <dgm:t>
        <a:bodyPr/>
        <a:lstStyle/>
        <a:p>
          <a:endParaRPr lang="el-GR"/>
        </a:p>
      </dgm:t>
    </dgm:pt>
    <dgm:pt modelId="{1B99A818-2303-4ECB-A13E-531B69DD9A3D}" type="sibTrans" cxnId="{87C36DB4-4BF3-463D-B1EB-2D1F86D2B3FD}">
      <dgm:prSet/>
      <dgm:spPr/>
      <dgm:t>
        <a:bodyPr/>
        <a:lstStyle/>
        <a:p>
          <a:endParaRPr lang="el-GR"/>
        </a:p>
      </dgm:t>
    </dgm:pt>
    <dgm:pt modelId="{63DC4459-4CAB-4DAC-AF9E-0FFAE2A00506}">
      <dgm:prSet custT="1"/>
      <dgm:spPr/>
      <dgm:t>
        <a:bodyPr/>
        <a:lstStyle/>
        <a:p>
          <a:pPr algn="l"/>
          <a:endParaRPr lang="el-GR" dirty="0"/>
        </a:p>
      </dgm:t>
    </dgm:pt>
    <dgm:pt modelId="{DB84B4A1-DEE0-4ECC-BA1E-2CD014604F91}" type="parTrans" cxnId="{0EE6DEE2-514D-47E0-A7B8-790CFA8B2DD2}">
      <dgm:prSet/>
      <dgm:spPr/>
      <dgm:t>
        <a:bodyPr/>
        <a:lstStyle/>
        <a:p>
          <a:endParaRPr lang="el-GR"/>
        </a:p>
      </dgm:t>
    </dgm:pt>
    <dgm:pt modelId="{9FD4A441-CC51-43E8-A6E1-1B0D9F63239B}" type="sibTrans" cxnId="{0EE6DEE2-514D-47E0-A7B8-790CFA8B2DD2}">
      <dgm:prSet/>
      <dgm:spPr/>
      <dgm:t>
        <a:bodyPr/>
        <a:lstStyle/>
        <a:p>
          <a:endParaRPr lang="el-GR"/>
        </a:p>
      </dgm:t>
    </dgm:pt>
    <dgm:pt modelId="{B307859A-D213-4608-9590-683B672C83E7}">
      <dgm:prSet custT="1"/>
      <dgm:spPr/>
      <dgm:t>
        <a:bodyPr/>
        <a:lstStyle/>
        <a:p>
          <a:pPr algn="l"/>
          <a:endParaRPr lang="el-GR" sz="1200" b="1" dirty="0"/>
        </a:p>
      </dgm:t>
    </dgm:pt>
    <dgm:pt modelId="{FB73410B-F0C8-4786-93BC-72E98425DD37}" type="parTrans" cxnId="{39AA1FA2-6B91-40E4-96DB-7A4AFCC16AF4}">
      <dgm:prSet/>
      <dgm:spPr/>
      <dgm:t>
        <a:bodyPr/>
        <a:lstStyle/>
        <a:p>
          <a:endParaRPr lang="el-GR"/>
        </a:p>
      </dgm:t>
    </dgm:pt>
    <dgm:pt modelId="{431EBBAC-2945-4918-A851-B1413B0FC581}" type="sibTrans" cxnId="{39AA1FA2-6B91-40E4-96DB-7A4AFCC16AF4}">
      <dgm:prSet/>
      <dgm:spPr/>
      <dgm:t>
        <a:bodyPr/>
        <a:lstStyle/>
        <a:p>
          <a:endParaRPr lang="el-GR"/>
        </a:p>
      </dgm:t>
    </dgm:pt>
    <dgm:pt modelId="{641567F4-9D3C-412F-9F38-41295F9E9EC1}">
      <dgm:prSet custT="1"/>
      <dgm:spPr/>
      <dgm:t>
        <a:bodyPr/>
        <a:lstStyle/>
        <a:p>
          <a:pPr algn="just"/>
          <a:r>
            <a:rPr lang="el-GR" sz="1050" b="1"/>
            <a:t>Βιολογικά δευτερογενής γνώση (biological secondary knowledge):  γνώσεις είναι χρήσιμες στο κοινωνικοπολιτισμικό περιβάλλον</a:t>
          </a:r>
          <a:endParaRPr lang="el-GR" sz="1050" b="1" dirty="0"/>
        </a:p>
      </dgm:t>
    </dgm:pt>
    <dgm:pt modelId="{6B63E7B3-8AC6-452F-AB33-EF13903643AE}" type="parTrans" cxnId="{ED1251C0-FE80-4F24-ACBE-B6636E56F6FB}">
      <dgm:prSet/>
      <dgm:spPr/>
      <dgm:t>
        <a:bodyPr/>
        <a:lstStyle/>
        <a:p>
          <a:endParaRPr lang="el-GR"/>
        </a:p>
      </dgm:t>
    </dgm:pt>
    <dgm:pt modelId="{2B9546C4-A673-469E-8FB8-1D16BB2C8F06}" type="sibTrans" cxnId="{ED1251C0-FE80-4F24-ACBE-B6636E56F6FB}">
      <dgm:prSet/>
      <dgm:spPr/>
      <dgm:t>
        <a:bodyPr/>
        <a:lstStyle/>
        <a:p>
          <a:endParaRPr lang="el-GR"/>
        </a:p>
      </dgm:t>
    </dgm:pt>
    <dgm:pt modelId="{61E7319E-A6DA-45E9-93A3-CA8520DE6967}">
      <dgm:prSet custT="1"/>
      <dgm:spPr/>
      <dgm:t>
        <a:bodyPr/>
        <a:lstStyle/>
        <a:p>
          <a:pPr algn="l"/>
          <a:endParaRPr lang="el-GR" sz="1000" b="1" dirty="0"/>
        </a:p>
      </dgm:t>
    </dgm:pt>
    <dgm:pt modelId="{4228D148-DB1D-46C5-8ED8-C06B416AF685}" type="parTrans" cxnId="{E5619DA5-A03B-4A9B-8020-721FABB5C82F}">
      <dgm:prSet/>
      <dgm:spPr/>
      <dgm:t>
        <a:bodyPr/>
        <a:lstStyle/>
        <a:p>
          <a:endParaRPr lang="el-GR"/>
        </a:p>
      </dgm:t>
    </dgm:pt>
    <dgm:pt modelId="{3DEAC6DB-CE58-4BA7-8C2B-2528E3DADAB7}" type="sibTrans" cxnId="{E5619DA5-A03B-4A9B-8020-721FABB5C82F}">
      <dgm:prSet/>
      <dgm:spPr/>
      <dgm:t>
        <a:bodyPr/>
        <a:lstStyle/>
        <a:p>
          <a:endParaRPr lang="el-GR"/>
        </a:p>
      </dgm:t>
    </dgm:pt>
    <dgm:pt modelId="{1F420ABC-15D4-4826-8507-0F00DA0D6BB1}">
      <dgm:prSet custT="1"/>
      <dgm:spPr/>
      <dgm:t>
        <a:bodyPr/>
        <a:lstStyle/>
        <a:p>
          <a:endParaRPr lang="el-GR" sz="1000" b="1" dirty="0"/>
        </a:p>
      </dgm:t>
    </dgm:pt>
    <dgm:pt modelId="{F93BE812-4F6E-4D40-B3ED-742EA61F767E}" type="parTrans" cxnId="{DEA88D44-FC2B-4B6A-887B-86B3AB56481E}">
      <dgm:prSet/>
      <dgm:spPr/>
      <dgm:t>
        <a:bodyPr/>
        <a:lstStyle/>
        <a:p>
          <a:endParaRPr lang="el-GR"/>
        </a:p>
      </dgm:t>
    </dgm:pt>
    <dgm:pt modelId="{A20E6567-361A-40AC-9411-65C24AAD4334}" type="sibTrans" cxnId="{DEA88D44-FC2B-4B6A-887B-86B3AB56481E}">
      <dgm:prSet/>
      <dgm:spPr/>
      <dgm:t>
        <a:bodyPr/>
        <a:lstStyle/>
        <a:p>
          <a:endParaRPr lang="el-GR"/>
        </a:p>
      </dgm:t>
    </dgm:pt>
    <dgm:pt modelId="{73A088EF-3E10-4DAD-B4DF-75737F65179C}" type="pres">
      <dgm:prSet presAssocID="{E8E65D1D-959E-4786-8ED4-91BB93D86AF8}" presName="cycleMatrixDiagram" presStyleCnt="0">
        <dgm:presLayoutVars>
          <dgm:chMax val="1"/>
          <dgm:dir/>
          <dgm:animLvl val="lvl"/>
          <dgm:resizeHandles val="exact"/>
        </dgm:presLayoutVars>
      </dgm:prSet>
      <dgm:spPr/>
    </dgm:pt>
    <dgm:pt modelId="{D941B27A-A29F-4634-890C-E385957C2736}" type="pres">
      <dgm:prSet presAssocID="{E8E65D1D-959E-4786-8ED4-91BB93D86AF8}" presName="children" presStyleCnt="0"/>
      <dgm:spPr/>
    </dgm:pt>
    <dgm:pt modelId="{03EF38CA-22DF-4980-B046-123C75B80574}" type="pres">
      <dgm:prSet presAssocID="{E8E65D1D-959E-4786-8ED4-91BB93D86AF8}" presName="child1group" presStyleCnt="0"/>
      <dgm:spPr/>
    </dgm:pt>
    <dgm:pt modelId="{7F4A4736-331B-449F-B8EC-388CB8473A73}" type="pres">
      <dgm:prSet presAssocID="{E8E65D1D-959E-4786-8ED4-91BB93D86AF8}" presName="child1" presStyleLbl="bgAcc1" presStyleIdx="0" presStyleCnt="4" custScaleX="152277" custScaleY="119585" custLinFactNeighborX="-75512" custLinFactNeighborY="20020"/>
      <dgm:spPr/>
    </dgm:pt>
    <dgm:pt modelId="{112A7405-3334-477E-B391-9F538E297965}" type="pres">
      <dgm:prSet presAssocID="{E8E65D1D-959E-4786-8ED4-91BB93D86AF8}" presName="child1Text" presStyleLbl="bgAcc1" presStyleIdx="0" presStyleCnt="4">
        <dgm:presLayoutVars>
          <dgm:bulletEnabled val="1"/>
        </dgm:presLayoutVars>
      </dgm:prSet>
      <dgm:spPr/>
    </dgm:pt>
    <dgm:pt modelId="{2ABFF232-2F6D-48A3-9606-871067D82654}" type="pres">
      <dgm:prSet presAssocID="{E8E65D1D-959E-4786-8ED4-91BB93D86AF8}" presName="child2group" presStyleCnt="0"/>
      <dgm:spPr/>
    </dgm:pt>
    <dgm:pt modelId="{0BF1A7F4-23AA-4DA2-BCC9-3E4C6E24A79B}" type="pres">
      <dgm:prSet presAssocID="{E8E65D1D-959E-4786-8ED4-91BB93D86AF8}" presName="child2" presStyleLbl="bgAcc1" presStyleIdx="1" presStyleCnt="4" custScaleX="171474" custScaleY="129592" custLinFactNeighborX="68394" custLinFactNeighborY="26637"/>
      <dgm:spPr/>
    </dgm:pt>
    <dgm:pt modelId="{0E48538D-4408-449C-8EF8-C33BF2CA3422}" type="pres">
      <dgm:prSet presAssocID="{E8E65D1D-959E-4786-8ED4-91BB93D86AF8}" presName="child2Text" presStyleLbl="bgAcc1" presStyleIdx="1" presStyleCnt="4">
        <dgm:presLayoutVars>
          <dgm:bulletEnabled val="1"/>
        </dgm:presLayoutVars>
      </dgm:prSet>
      <dgm:spPr/>
    </dgm:pt>
    <dgm:pt modelId="{C932EAD2-A59D-416D-91F7-CE7785CF8623}" type="pres">
      <dgm:prSet presAssocID="{E8E65D1D-959E-4786-8ED4-91BB93D86AF8}" presName="child3group" presStyleCnt="0"/>
      <dgm:spPr/>
    </dgm:pt>
    <dgm:pt modelId="{ECC749EF-0A9B-4187-A776-104EA99ABA35}" type="pres">
      <dgm:prSet presAssocID="{E8E65D1D-959E-4786-8ED4-91BB93D86AF8}" presName="child3" presStyleLbl="bgAcc1" presStyleIdx="2" presStyleCnt="4" custScaleX="171723" custScaleY="144531" custLinFactNeighborX="70018" custLinFactNeighborY="-13620"/>
      <dgm:spPr/>
    </dgm:pt>
    <dgm:pt modelId="{6366526F-60A6-4D36-B63E-275B697368E2}" type="pres">
      <dgm:prSet presAssocID="{E8E65D1D-959E-4786-8ED4-91BB93D86AF8}" presName="child3Text" presStyleLbl="bgAcc1" presStyleIdx="2" presStyleCnt="4">
        <dgm:presLayoutVars>
          <dgm:bulletEnabled val="1"/>
        </dgm:presLayoutVars>
      </dgm:prSet>
      <dgm:spPr/>
    </dgm:pt>
    <dgm:pt modelId="{5CD84C5A-8E89-4E86-BC68-7B3B5989F806}" type="pres">
      <dgm:prSet presAssocID="{E8E65D1D-959E-4786-8ED4-91BB93D86AF8}" presName="child4group" presStyleCnt="0"/>
      <dgm:spPr/>
    </dgm:pt>
    <dgm:pt modelId="{FA6F5DA2-BAB3-4C66-AAE8-A928695B4F2D}" type="pres">
      <dgm:prSet presAssocID="{E8E65D1D-959E-4786-8ED4-91BB93D86AF8}" presName="child4" presStyleLbl="bgAcc1" presStyleIdx="3" presStyleCnt="4" custScaleX="144557" custScaleY="193518" custLinFactNeighborX="-77511" custLinFactNeighborY="-15027"/>
      <dgm:spPr/>
    </dgm:pt>
    <dgm:pt modelId="{B6722FDC-E1FF-47DD-95F2-822F4BBDA836}" type="pres">
      <dgm:prSet presAssocID="{E8E65D1D-959E-4786-8ED4-91BB93D86AF8}" presName="child4Text" presStyleLbl="bgAcc1" presStyleIdx="3" presStyleCnt="4">
        <dgm:presLayoutVars>
          <dgm:bulletEnabled val="1"/>
        </dgm:presLayoutVars>
      </dgm:prSet>
      <dgm:spPr/>
    </dgm:pt>
    <dgm:pt modelId="{4C12E279-AE28-4AD1-ABCD-9535378C7071}" type="pres">
      <dgm:prSet presAssocID="{E8E65D1D-959E-4786-8ED4-91BB93D86AF8}" presName="childPlaceholder" presStyleCnt="0"/>
      <dgm:spPr/>
    </dgm:pt>
    <dgm:pt modelId="{D98F9CDD-577D-4881-9656-C6EA24F02897}" type="pres">
      <dgm:prSet presAssocID="{E8E65D1D-959E-4786-8ED4-91BB93D86AF8}" presName="circle" presStyleCnt="0"/>
      <dgm:spPr/>
    </dgm:pt>
    <dgm:pt modelId="{B11B63CA-AC38-46A2-9601-F0679CF31D6C}" type="pres">
      <dgm:prSet presAssocID="{E8E65D1D-959E-4786-8ED4-91BB93D86AF8}" presName="quadrant1" presStyleLbl="node1" presStyleIdx="0" presStyleCnt="4" custScaleX="107161" custScaleY="111575" custLinFactNeighborX="-6992" custLinFactNeighborY="-5721">
        <dgm:presLayoutVars>
          <dgm:chMax val="1"/>
          <dgm:bulletEnabled val="1"/>
        </dgm:presLayoutVars>
      </dgm:prSet>
      <dgm:spPr/>
    </dgm:pt>
    <dgm:pt modelId="{BFC27A10-003F-4080-9C0A-23065212AA14}" type="pres">
      <dgm:prSet presAssocID="{E8E65D1D-959E-4786-8ED4-91BB93D86AF8}" presName="quadrant2" presStyleLbl="node1" presStyleIdx="1" presStyleCnt="4" custScaleX="99021" custScaleY="114181" custLinFactNeighborX="-7462" custLinFactNeighborY="-5151">
        <dgm:presLayoutVars>
          <dgm:chMax val="1"/>
          <dgm:bulletEnabled val="1"/>
        </dgm:presLayoutVars>
      </dgm:prSet>
      <dgm:spPr/>
    </dgm:pt>
    <dgm:pt modelId="{43793D02-0D6E-49F8-A6C0-C8CDAEBFAD8A}" type="pres">
      <dgm:prSet presAssocID="{E8E65D1D-959E-4786-8ED4-91BB93D86AF8}" presName="quadrant3" presStyleLbl="node1" presStyleIdx="2" presStyleCnt="4" custScaleX="102484" custScaleY="102371" custLinFactNeighborX="-8173" custLinFactNeighborY="-392">
        <dgm:presLayoutVars>
          <dgm:chMax val="1"/>
          <dgm:bulletEnabled val="1"/>
        </dgm:presLayoutVars>
      </dgm:prSet>
      <dgm:spPr/>
    </dgm:pt>
    <dgm:pt modelId="{97793F87-1331-485E-9625-AA602E74D61D}" type="pres">
      <dgm:prSet presAssocID="{E8E65D1D-959E-4786-8ED4-91BB93D86AF8}" presName="quadrant4" presStyleLbl="node1" presStyleIdx="3" presStyleCnt="4" custScaleX="105148" custScaleY="102748" custLinFactNeighborX="-8264">
        <dgm:presLayoutVars>
          <dgm:chMax val="1"/>
          <dgm:bulletEnabled val="1"/>
        </dgm:presLayoutVars>
      </dgm:prSet>
      <dgm:spPr/>
    </dgm:pt>
    <dgm:pt modelId="{9648FCB2-3D63-4CE3-9EA9-F820CFD8683D}" type="pres">
      <dgm:prSet presAssocID="{E8E65D1D-959E-4786-8ED4-91BB93D86AF8}" presName="quadrantPlaceholder" presStyleCnt="0"/>
      <dgm:spPr/>
    </dgm:pt>
    <dgm:pt modelId="{1718300B-444C-4C8A-B877-6C3945303441}" type="pres">
      <dgm:prSet presAssocID="{E8E65D1D-959E-4786-8ED4-91BB93D86AF8}" presName="center1" presStyleLbl="fgShp" presStyleIdx="0" presStyleCnt="2"/>
      <dgm:spPr/>
    </dgm:pt>
    <dgm:pt modelId="{0E6AD11D-8A61-4341-9D35-D17540F06CD9}" type="pres">
      <dgm:prSet presAssocID="{E8E65D1D-959E-4786-8ED4-91BB93D86AF8}" presName="center2" presStyleLbl="fgShp" presStyleIdx="1" presStyleCnt="2"/>
      <dgm:spPr/>
    </dgm:pt>
  </dgm:ptLst>
  <dgm:cxnLst>
    <dgm:cxn modelId="{1A6B3702-30C5-4031-8F53-4DFEF5907143}" type="presOf" srcId="{5A9A2A4D-BC6F-4F22-B0B1-6F70F65AD511}" destId="{0BF1A7F4-23AA-4DA2-BCC9-3E4C6E24A79B}" srcOrd="0" destOrd="4" presId="urn:microsoft.com/office/officeart/2005/8/layout/cycle4"/>
    <dgm:cxn modelId="{369B2303-0B56-45E9-A780-67E09247570E}" type="presOf" srcId="{B7E87E41-FFD1-47B5-836E-14665722089A}" destId="{6366526F-60A6-4D36-B63E-275B697368E2}" srcOrd="1" destOrd="3" presId="urn:microsoft.com/office/officeart/2005/8/layout/cycle4"/>
    <dgm:cxn modelId="{5D801B05-1883-4985-BE1C-3764209033B1}" srcId="{EBDB5B19-5D7C-4041-B1CE-2F323221AB18}" destId="{B7E87E41-FFD1-47B5-836E-14665722089A}" srcOrd="3" destOrd="0" parTransId="{B35D9FC0-E70A-4B43-BEC8-D40B552E9137}" sibTransId="{A6ABC52F-45F0-44EB-AD13-B56EB957596E}"/>
    <dgm:cxn modelId="{816DC70A-DF83-4819-87B3-7AF973350C2B}" type="presOf" srcId="{63DC4459-4CAB-4DAC-AF9E-0FFAE2A00506}" destId="{FA6F5DA2-BAB3-4C66-AAE8-A928695B4F2D}" srcOrd="0" destOrd="3" presId="urn:microsoft.com/office/officeart/2005/8/layout/cycle4"/>
    <dgm:cxn modelId="{1819F50A-11A0-4E3C-88DE-CA728FECDD75}" type="presOf" srcId="{4694F768-9BD6-4EF1-905F-98D454D9D94B}" destId="{7F4A4736-331B-449F-B8EC-388CB8473A73}" srcOrd="0" destOrd="2" presId="urn:microsoft.com/office/officeart/2005/8/layout/cycle4"/>
    <dgm:cxn modelId="{2A7E6411-AC69-4BAD-B6E7-5CF2A0F1B360}" type="presOf" srcId="{1F420ABC-15D4-4826-8507-0F00DA0D6BB1}" destId="{112A7405-3334-477E-B391-9F538E297965}" srcOrd="1" destOrd="1" presId="urn:microsoft.com/office/officeart/2005/8/layout/cycle4"/>
    <dgm:cxn modelId="{FCA4CB11-A33B-4FBC-9DEF-F5C143186603}" type="presOf" srcId="{CD079462-B26B-4F27-8A6C-CBA25B3F3C4B}" destId="{B6722FDC-E1FF-47DD-95F2-822F4BBDA836}" srcOrd="1" destOrd="5" presId="urn:microsoft.com/office/officeart/2005/8/layout/cycle4"/>
    <dgm:cxn modelId="{F6F51312-0030-4399-81DD-678583F7C8C0}" type="presOf" srcId="{9F0F454E-A694-4D3A-AF4B-E3EE5C4DC6D7}" destId="{0E48538D-4408-449C-8EF8-C33BF2CA3422}" srcOrd="1" destOrd="1" presId="urn:microsoft.com/office/officeart/2005/8/layout/cycle4"/>
    <dgm:cxn modelId="{70A1C315-68A4-431F-9BE0-58349EA455DA}" type="presOf" srcId="{4091EF0D-B2C2-4ABA-B2E7-51681770E40D}" destId="{112A7405-3334-477E-B391-9F538E297965}" srcOrd="1" destOrd="0" presId="urn:microsoft.com/office/officeart/2005/8/layout/cycle4"/>
    <dgm:cxn modelId="{30A0571F-C73F-48E6-AE52-4DD8706A2393}" type="presOf" srcId="{5A9A2A4D-BC6F-4F22-B0B1-6F70F65AD511}" destId="{0E48538D-4408-449C-8EF8-C33BF2CA3422}" srcOrd="1" destOrd="4" presId="urn:microsoft.com/office/officeart/2005/8/layout/cycle4"/>
    <dgm:cxn modelId="{AB6D6A20-D164-45A1-943D-72E9B68B1DDB}" type="presOf" srcId="{948429DA-FBE2-4049-9129-DA2143A04C9B}" destId="{0E48538D-4408-449C-8EF8-C33BF2CA3422}" srcOrd="1" destOrd="5" presId="urn:microsoft.com/office/officeart/2005/8/layout/cycle4"/>
    <dgm:cxn modelId="{5D4DC622-E482-4935-9AAD-1DB8ECB268DD}" type="presOf" srcId="{57390042-BE69-479D-BDD8-53974C04DCD1}" destId="{0BF1A7F4-23AA-4DA2-BCC9-3E4C6E24A79B}" srcOrd="0" destOrd="0" presId="urn:microsoft.com/office/officeart/2005/8/layout/cycle4"/>
    <dgm:cxn modelId="{891B0125-A950-44FB-BEB5-E9271AE6995E}" srcId="{2CB08AC6-A737-497A-996E-A2D475965091}" destId="{4091EF0D-B2C2-4ABA-B2E7-51681770E40D}" srcOrd="0" destOrd="0" parTransId="{90B80E36-D736-483F-B3F8-9517FC4C9713}" sibTransId="{8C2AEBC5-2F82-4EF2-A50D-749663C6C603}"/>
    <dgm:cxn modelId="{7028132D-7687-4460-AB55-5E8009100081}" srcId="{EBDB5B19-5D7C-4041-B1CE-2F323221AB18}" destId="{B198D31F-65C2-4BBD-9FB8-A7D562072F3F}" srcOrd="4" destOrd="0" parTransId="{86759B8F-B47B-4398-A529-08E4F920D2C2}" sibTransId="{7DA9E5AB-E9AB-4151-9706-609DE91DBFBD}"/>
    <dgm:cxn modelId="{F597293C-4920-4E5F-9D29-4B57A596C662}" type="presOf" srcId="{E8E65D1D-959E-4786-8ED4-91BB93D86AF8}" destId="{73A088EF-3E10-4DAD-B4DF-75737F65179C}" srcOrd="0" destOrd="0" presId="urn:microsoft.com/office/officeart/2005/8/layout/cycle4"/>
    <dgm:cxn modelId="{00A96341-F9F9-4F8C-A748-0154F58F0F77}" type="presOf" srcId="{61E7319E-A6DA-45E9-93A3-CA8520DE6967}" destId="{6366526F-60A6-4D36-B63E-275B697368E2}" srcOrd="1" destOrd="2" presId="urn:microsoft.com/office/officeart/2005/8/layout/cycle4"/>
    <dgm:cxn modelId="{4340DA62-CF55-4691-A2BE-DCB87E9ABD30}" type="presOf" srcId="{1F420ABC-15D4-4826-8507-0F00DA0D6BB1}" destId="{7F4A4736-331B-449F-B8EC-388CB8473A73}" srcOrd="0" destOrd="1" presId="urn:microsoft.com/office/officeart/2005/8/layout/cycle4"/>
    <dgm:cxn modelId="{3B0F2B63-77A5-46AD-BD14-B68FED6AFA1C}" type="presOf" srcId="{46C5231C-5A3B-42FF-A234-A33D60FEE32D}" destId="{6366526F-60A6-4D36-B63E-275B697368E2}" srcOrd="1" destOrd="0" presId="urn:microsoft.com/office/officeart/2005/8/layout/cycle4"/>
    <dgm:cxn modelId="{9EFA3B44-524E-4520-82FA-6BBC1CED7C97}" type="presOf" srcId="{641567F4-9D3C-412F-9F38-41295F9E9EC1}" destId="{6366526F-60A6-4D36-B63E-275B697368E2}" srcOrd="1" destOrd="1" presId="urn:microsoft.com/office/officeart/2005/8/layout/cycle4"/>
    <dgm:cxn modelId="{DEA88D44-FC2B-4B6A-887B-86B3AB56481E}" srcId="{2CB08AC6-A737-497A-996E-A2D475965091}" destId="{1F420ABC-15D4-4826-8507-0F00DA0D6BB1}" srcOrd="1" destOrd="0" parTransId="{F93BE812-4F6E-4D40-B3ED-742EA61F767E}" sibTransId="{A20E6567-361A-40AC-9411-65C24AAD4334}"/>
    <dgm:cxn modelId="{92065548-8BEE-49CB-834B-88F185461ADA}" type="presOf" srcId="{46C5231C-5A3B-42FF-A234-A33D60FEE32D}" destId="{ECC749EF-0A9B-4187-A776-104EA99ABA35}" srcOrd="0" destOrd="0" presId="urn:microsoft.com/office/officeart/2005/8/layout/cycle4"/>
    <dgm:cxn modelId="{702D3B4D-1DF7-4543-ABE4-353F69FA2364}" type="presOf" srcId="{A9B57A82-4C19-4C09-8A76-2F7DCDB0E5D8}" destId="{FA6F5DA2-BAB3-4C66-AAE8-A928695B4F2D}" srcOrd="0" destOrd="2" presId="urn:microsoft.com/office/officeart/2005/8/layout/cycle4"/>
    <dgm:cxn modelId="{27A6A14F-C703-4684-BB42-5E77AAD4E9C5}" type="presOf" srcId="{4694F768-9BD6-4EF1-905F-98D454D9D94B}" destId="{112A7405-3334-477E-B391-9F538E297965}" srcOrd="1" destOrd="2" presId="urn:microsoft.com/office/officeart/2005/8/layout/cycle4"/>
    <dgm:cxn modelId="{3B0F8950-FE68-430B-AE30-73894C811FC1}" srcId="{E8E65D1D-959E-4786-8ED4-91BB93D86AF8}" destId="{2C0A3B6E-15AB-43A0-899B-4DA602702D8B}" srcOrd="1" destOrd="0" parTransId="{22B67BCD-EFEE-4DA5-BA48-DA1BAC55B99A}" sibTransId="{12BAD4DB-8BB7-4E7D-AF98-5E63ABFD647F}"/>
    <dgm:cxn modelId="{E6FF2D71-1183-46DE-92D2-18F929931824}" type="presOf" srcId="{120FCA7E-AB2A-4480-8605-99C0F2C6DC62}" destId="{B6722FDC-E1FF-47DD-95F2-822F4BBDA836}" srcOrd="1" destOrd="4" presId="urn:microsoft.com/office/officeart/2005/8/layout/cycle4"/>
    <dgm:cxn modelId="{972C0972-E8C6-4417-AB84-4A7663DCA69A}" type="presOf" srcId="{57390042-BE69-479D-BDD8-53974C04DCD1}" destId="{0E48538D-4408-449C-8EF8-C33BF2CA3422}" srcOrd="1" destOrd="0" presId="urn:microsoft.com/office/officeart/2005/8/layout/cycle4"/>
    <dgm:cxn modelId="{6C547476-B75D-42F4-8CCE-C07A8EE279C3}" type="presOf" srcId="{120FCA7E-AB2A-4480-8605-99C0F2C6DC62}" destId="{FA6F5DA2-BAB3-4C66-AAE8-A928695B4F2D}" srcOrd="0" destOrd="4" presId="urn:microsoft.com/office/officeart/2005/8/layout/cycle4"/>
    <dgm:cxn modelId="{C47EB477-E488-432F-8D08-B65859D75B02}" type="presOf" srcId="{CD079462-B26B-4F27-8A6C-CBA25B3F3C4B}" destId="{FA6F5DA2-BAB3-4C66-AAE8-A928695B4F2D}" srcOrd="0" destOrd="5" presId="urn:microsoft.com/office/officeart/2005/8/layout/cycle4"/>
    <dgm:cxn modelId="{55392058-D6CF-4CB7-9C6E-F85FE624F051}" type="presOf" srcId="{948429DA-FBE2-4049-9129-DA2143A04C9B}" destId="{0BF1A7F4-23AA-4DA2-BCC9-3E4C6E24A79B}" srcOrd="0" destOrd="5" presId="urn:microsoft.com/office/officeart/2005/8/layout/cycle4"/>
    <dgm:cxn modelId="{C0B02A7B-C9DD-4658-B633-27342115ABDD}" srcId="{2C0A3B6E-15AB-43A0-899B-4DA602702D8B}" destId="{9F0F454E-A694-4D3A-AF4B-E3EE5C4DC6D7}" srcOrd="1" destOrd="0" parTransId="{9725195F-74A9-4C82-9D42-9168E5EC3E24}" sibTransId="{A127223A-170A-4C2C-944A-747BEEDFA012}"/>
    <dgm:cxn modelId="{C1D8CB7D-CE03-4F52-9D6D-5666BC3D6506}" type="presOf" srcId="{8DD99298-5287-45A2-9E4B-B7D766BACE5F}" destId="{FA6F5DA2-BAB3-4C66-AAE8-A928695B4F2D}" srcOrd="0" destOrd="1" presId="urn:microsoft.com/office/officeart/2005/8/layout/cycle4"/>
    <dgm:cxn modelId="{5FF58C81-5678-4510-B52B-6CAB615777C4}" type="presOf" srcId="{2CB08AC6-A737-497A-996E-A2D475965091}" destId="{B11B63CA-AC38-46A2-9601-F0679CF31D6C}" srcOrd="0" destOrd="0" presId="urn:microsoft.com/office/officeart/2005/8/layout/cycle4"/>
    <dgm:cxn modelId="{F135BE84-A2F3-40F2-A86B-03E2AA204D6A}" srcId="{2C0A3B6E-15AB-43A0-899B-4DA602702D8B}" destId="{5A9A2A4D-BC6F-4F22-B0B1-6F70F65AD511}" srcOrd="4" destOrd="0" parTransId="{8A5D4B07-1F34-4921-80FE-29C9AD5CBFE8}" sibTransId="{B9438FCF-2813-406D-B02F-3C028EBC4C32}"/>
    <dgm:cxn modelId="{46B37E86-450E-47CF-A974-C5048B4A7816}" type="presOf" srcId="{63DC4459-4CAB-4DAC-AF9E-0FFAE2A00506}" destId="{B6722FDC-E1FF-47DD-95F2-822F4BBDA836}" srcOrd="1" destOrd="3" presId="urn:microsoft.com/office/officeart/2005/8/layout/cycle4"/>
    <dgm:cxn modelId="{C46EE989-A071-4F27-9128-B9590A2707F4}" type="presOf" srcId="{4091EF0D-B2C2-4ABA-B2E7-51681770E40D}" destId="{7F4A4736-331B-449F-B8EC-388CB8473A73}" srcOrd="0" destOrd="0" presId="urn:microsoft.com/office/officeart/2005/8/layout/cycle4"/>
    <dgm:cxn modelId="{6B4B9190-415F-47A8-9164-7D745763A93E}" type="presOf" srcId="{61E7319E-A6DA-45E9-93A3-CA8520DE6967}" destId="{ECC749EF-0A9B-4187-A776-104EA99ABA35}" srcOrd="0" destOrd="2" presId="urn:microsoft.com/office/officeart/2005/8/layout/cycle4"/>
    <dgm:cxn modelId="{2CB5D491-71DF-4CEA-9284-12E5C5C06F4F}" srcId="{E8E65D1D-959E-4786-8ED4-91BB93D86AF8}" destId="{2CB08AC6-A737-497A-996E-A2D475965091}" srcOrd="0" destOrd="0" parTransId="{418002C3-9A5A-4DEF-9939-695C3784FCE2}" sibTransId="{76C472A7-B89F-4677-8C21-FCB9061F43FA}"/>
    <dgm:cxn modelId="{B82D1792-2218-4FB1-AF82-E22A29235D1A}" type="presOf" srcId="{8DD99298-5287-45A2-9E4B-B7D766BACE5F}" destId="{B6722FDC-E1FF-47DD-95F2-822F4BBDA836}" srcOrd="1" destOrd="1" presId="urn:microsoft.com/office/officeart/2005/8/layout/cycle4"/>
    <dgm:cxn modelId="{D52C9B92-772A-4C91-BA7C-176E84371AFD}" type="presOf" srcId="{A517DEC2-C5A1-477E-B188-0DFCCEEFAC70}" destId="{0BF1A7F4-23AA-4DA2-BCC9-3E4C6E24A79B}" srcOrd="0" destOrd="3" presId="urn:microsoft.com/office/officeart/2005/8/layout/cycle4"/>
    <dgm:cxn modelId="{80F02296-42E0-477E-AB76-8992E5EBA38D}" srcId="{EBDB5B19-5D7C-4041-B1CE-2F323221AB18}" destId="{46C5231C-5A3B-42FF-A234-A33D60FEE32D}" srcOrd="0" destOrd="0" parTransId="{D5109764-0478-422A-AAD0-ABA46B8BA2FB}" sibTransId="{AD15334E-980A-41E8-84E7-822BD4B8DFA3}"/>
    <dgm:cxn modelId="{F3982697-4956-4E41-AAF6-E3836A3D8B9F}" srcId="{44ADEF2B-CA34-4BEA-A290-FFEF8AB8646E}" destId="{8DD99298-5287-45A2-9E4B-B7D766BACE5F}" srcOrd="1" destOrd="0" parTransId="{5831B98A-9B24-4A07-A9E6-49CEB5818B28}" sibTransId="{3406A662-26E8-4CB3-A5C4-6E2E5E3ED4FA}"/>
    <dgm:cxn modelId="{29188298-32DD-47A3-99AF-8CC3BD2E805D}" srcId="{2CB08AC6-A737-497A-996E-A2D475965091}" destId="{4694F768-9BD6-4EF1-905F-98D454D9D94B}" srcOrd="2" destOrd="0" parTransId="{F3EB4AD9-B0B8-4974-A852-2C9AE383966E}" sibTransId="{B347A110-513B-473A-92CA-A5C7478F7AC4}"/>
    <dgm:cxn modelId="{E563D098-4C9E-4436-9FAC-E1FF634A326C}" type="presOf" srcId="{44ADEF2B-CA34-4BEA-A290-FFEF8AB8646E}" destId="{97793F87-1331-485E-9625-AA602E74D61D}" srcOrd="0" destOrd="0" presId="urn:microsoft.com/office/officeart/2005/8/layout/cycle4"/>
    <dgm:cxn modelId="{39AA1FA2-6B91-40E4-96DB-7A4AFCC16AF4}" srcId="{2C0A3B6E-15AB-43A0-899B-4DA602702D8B}" destId="{B307859A-D213-4608-9590-683B672C83E7}" srcOrd="2" destOrd="0" parTransId="{FB73410B-F0C8-4786-93BC-72E98425DD37}" sibTransId="{431EBBAC-2945-4918-A851-B1413B0FC581}"/>
    <dgm:cxn modelId="{DB4969A2-C707-4317-A193-43B853871F6C}" type="presOf" srcId="{B7E87E41-FFD1-47B5-836E-14665722089A}" destId="{ECC749EF-0A9B-4187-A776-104EA99ABA35}" srcOrd="0" destOrd="3" presId="urn:microsoft.com/office/officeart/2005/8/layout/cycle4"/>
    <dgm:cxn modelId="{E5619DA5-A03B-4A9B-8020-721FABB5C82F}" srcId="{EBDB5B19-5D7C-4041-B1CE-2F323221AB18}" destId="{61E7319E-A6DA-45E9-93A3-CA8520DE6967}" srcOrd="2" destOrd="0" parTransId="{4228D148-DB1D-46C5-8ED8-C06B416AF685}" sibTransId="{3DEAC6DB-CE58-4BA7-8C2B-2528E3DADAB7}"/>
    <dgm:cxn modelId="{3C4D1CAF-C6D1-4310-A4A2-8F07ACBEBE4A}" srcId="{E8E65D1D-959E-4786-8ED4-91BB93D86AF8}" destId="{44ADEF2B-CA34-4BEA-A290-FFEF8AB8646E}" srcOrd="3" destOrd="0" parTransId="{332FF03C-4AA6-4DB3-B40A-4DD73B4EF8C1}" sibTransId="{08F54B76-C921-49FB-86CD-E9BF89C62F7D}"/>
    <dgm:cxn modelId="{87C36DB4-4BF3-463D-B1EB-2D1F86D2B3FD}" srcId="{44ADEF2B-CA34-4BEA-A290-FFEF8AB8646E}" destId="{A9B57A82-4C19-4C09-8A76-2F7DCDB0E5D8}" srcOrd="2" destOrd="0" parTransId="{98754675-82C5-492F-AAF5-E29B6D6F2669}" sibTransId="{1B99A818-2303-4ECB-A13E-531B69DD9A3D}"/>
    <dgm:cxn modelId="{6477EEBB-6246-4959-B36D-F273FBDEF960}" type="presOf" srcId="{A517DEC2-C5A1-477E-B188-0DFCCEEFAC70}" destId="{0E48538D-4408-449C-8EF8-C33BF2CA3422}" srcOrd="1" destOrd="3" presId="urn:microsoft.com/office/officeart/2005/8/layout/cycle4"/>
    <dgm:cxn modelId="{ED1251C0-FE80-4F24-ACBE-B6636E56F6FB}" srcId="{EBDB5B19-5D7C-4041-B1CE-2F323221AB18}" destId="{641567F4-9D3C-412F-9F38-41295F9E9EC1}" srcOrd="1" destOrd="0" parTransId="{6B63E7B3-8AC6-452F-AB33-EF13903643AE}" sibTransId="{2B9546C4-A673-469E-8FB8-1D16BB2C8F06}"/>
    <dgm:cxn modelId="{FE41ADC0-7FDD-4A8F-8E9A-B5ADBC6CDFA2}" type="presOf" srcId="{B198D31F-65C2-4BBD-9FB8-A7D562072F3F}" destId="{ECC749EF-0A9B-4187-A776-104EA99ABA35}" srcOrd="0" destOrd="4" presId="urn:microsoft.com/office/officeart/2005/8/layout/cycle4"/>
    <dgm:cxn modelId="{D2C7FEC5-707E-4F66-8763-6AE5D17B4867}" srcId="{44ADEF2B-CA34-4BEA-A290-FFEF8AB8646E}" destId="{120FCA7E-AB2A-4480-8605-99C0F2C6DC62}" srcOrd="4" destOrd="0" parTransId="{D38AD75F-EFF3-4A72-9EB9-59FC2F65690E}" sibTransId="{0F8E1E29-BAB2-4B38-A160-63BC19938784}"/>
    <dgm:cxn modelId="{1985C2C9-9044-42B6-8673-77E454EBAB6D}" type="presOf" srcId="{9F0F454E-A694-4D3A-AF4B-E3EE5C4DC6D7}" destId="{0BF1A7F4-23AA-4DA2-BCC9-3E4C6E24A79B}" srcOrd="0" destOrd="1" presId="urn:microsoft.com/office/officeart/2005/8/layout/cycle4"/>
    <dgm:cxn modelId="{54D7B2CC-2EA3-4068-8C10-CBCF8928AAC9}" type="presOf" srcId="{EB04D3FE-54B0-43EC-9AE9-C44701568822}" destId="{B6722FDC-E1FF-47DD-95F2-822F4BBDA836}" srcOrd="1" destOrd="0" presId="urn:microsoft.com/office/officeart/2005/8/layout/cycle4"/>
    <dgm:cxn modelId="{A6E1B1CD-5597-4503-8504-E82F332F2AA0}" srcId="{2C0A3B6E-15AB-43A0-899B-4DA602702D8B}" destId="{A517DEC2-C5A1-477E-B188-0DFCCEEFAC70}" srcOrd="3" destOrd="0" parTransId="{F4887D72-8154-4996-BDA5-FC01CF6C34A5}" sibTransId="{1B773776-507E-4D9B-A6EB-B7EEF4081E87}"/>
    <dgm:cxn modelId="{E815C7CE-DD9A-4CD6-99CD-40AFD944D5E3}" srcId="{44ADEF2B-CA34-4BEA-A290-FFEF8AB8646E}" destId="{CD079462-B26B-4F27-8A6C-CBA25B3F3C4B}" srcOrd="5" destOrd="0" parTransId="{C0472B27-DA23-47AE-931C-3A296EE12046}" sibTransId="{F8AF9796-A004-4066-AA7D-5F79E6335A45}"/>
    <dgm:cxn modelId="{47AD59D6-0267-4DD2-8064-680E950FD80F}" type="presOf" srcId="{A9B57A82-4C19-4C09-8A76-2F7DCDB0E5D8}" destId="{B6722FDC-E1FF-47DD-95F2-822F4BBDA836}" srcOrd="1" destOrd="2" presId="urn:microsoft.com/office/officeart/2005/8/layout/cycle4"/>
    <dgm:cxn modelId="{B86F53D7-15BD-450E-A64B-0AA24BC763BF}" srcId="{E8E65D1D-959E-4786-8ED4-91BB93D86AF8}" destId="{EBDB5B19-5D7C-4041-B1CE-2F323221AB18}" srcOrd="2" destOrd="0" parTransId="{DBAC621E-C5D9-4594-83E9-12F38EFB8224}" sibTransId="{505C00E7-367D-4090-8F5D-0BEE2FF4ADB3}"/>
    <dgm:cxn modelId="{CF38DCDC-7569-4A9F-856C-C3B9AD13EEC9}" type="presOf" srcId="{EBDB5B19-5D7C-4041-B1CE-2F323221AB18}" destId="{43793D02-0D6E-49F8-A6C0-C8CDAEBFAD8A}" srcOrd="0" destOrd="0" presId="urn:microsoft.com/office/officeart/2005/8/layout/cycle4"/>
    <dgm:cxn modelId="{E4D748DF-6B77-4686-BBFB-FB5C6E23E383}" type="presOf" srcId="{B198D31F-65C2-4BBD-9FB8-A7D562072F3F}" destId="{6366526F-60A6-4D36-B63E-275B697368E2}" srcOrd="1" destOrd="4" presId="urn:microsoft.com/office/officeart/2005/8/layout/cycle4"/>
    <dgm:cxn modelId="{0EE6DEE2-514D-47E0-A7B8-790CFA8B2DD2}" srcId="{44ADEF2B-CA34-4BEA-A290-FFEF8AB8646E}" destId="{63DC4459-4CAB-4DAC-AF9E-0FFAE2A00506}" srcOrd="3" destOrd="0" parTransId="{DB84B4A1-DEE0-4ECC-BA1E-2CD014604F91}" sibTransId="{9FD4A441-CC51-43E8-A6E1-1B0D9F63239B}"/>
    <dgm:cxn modelId="{7062EBE3-A626-4AF3-A6E7-1254E8081490}" srcId="{44ADEF2B-CA34-4BEA-A290-FFEF8AB8646E}" destId="{EB04D3FE-54B0-43EC-9AE9-C44701568822}" srcOrd="0" destOrd="0" parTransId="{ADC16CCD-FF30-4A14-8706-9B285D07F9EB}" sibTransId="{9B3EE079-F125-4F9F-9E10-ED6A26703650}"/>
    <dgm:cxn modelId="{3FBD11EA-6FCB-4B5A-999F-EC70176708A1}" type="presOf" srcId="{641567F4-9D3C-412F-9F38-41295F9E9EC1}" destId="{ECC749EF-0A9B-4187-A776-104EA99ABA35}" srcOrd="0" destOrd="1" presId="urn:microsoft.com/office/officeart/2005/8/layout/cycle4"/>
    <dgm:cxn modelId="{A4A1BDEA-160E-4524-8B8A-6AB54057D2DF}" srcId="{2C0A3B6E-15AB-43A0-899B-4DA602702D8B}" destId="{57390042-BE69-479D-BDD8-53974C04DCD1}" srcOrd="0" destOrd="0" parTransId="{76C930FC-636F-4568-A957-D78D03138565}" sibTransId="{0A4F342B-F985-4094-9F64-1EC3619473A5}"/>
    <dgm:cxn modelId="{9129DCF5-0B6C-486E-8BB2-4F15F8E7FABA}" type="presOf" srcId="{EB04D3FE-54B0-43EC-9AE9-C44701568822}" destId="{FA6F5DA2-BAB3-4C66-AAE8-A928695B4F2D}" srcOrd="0" destOrd="0" presId="urn:microsoft.com/office/officeart/2005/8/layout/cycle4"/>
    <dgm:cxn modelId="{2FC473FA-CBCE-40EE-A84B-61350216AB5A}" type="presOf" srcId="{B307859A-D213-4608-9590-683B672C83E7}" destId="{0E48538D-4408-449C-8EF8-C33BF2CA3422}" srcOrd="1" destOrd="2" presId="urn:microsoft.com/office/officeart/2005/8/layout/cycle4"/>
    <dgm:cxn modelId="{158A1EFB-49A5-43E5-8D0B-1D0E697DCB39}" type="presOf" srcId="{2C0A3B6E-15AB-43A0-899B-4DA602702D8B}" destId="{BFC27A10-003F-4080-9C0A-23065212AA14}" srcOrd="0" destOrd="0" presId="urn:microsoft.com/office/officeart/2005/8/layout/cycle4"/>
    <dgm:cxn modelId="{64D8F1FC-490B-4E23-83F8-AF4EFA83AB32}" type="presOf" srcId="{B307859A-D213-4608-9590-683B672C83E7}" destId="{0BF1A7F4-23AA-4DA2-BCC9-3E4C6E24A79B}" srcOrd="0" destOrd="2" presId="urn:microsoft.com/office/officeart/2005/8/layout/cycle4"/>
    <dgm:cxn modelId="{76809EFE-85E8-46D6-ADF1-5D6C73C19029}" srcId="{2C0A3B6E-15AB-43A0-899B-4DA602702D8B}" destId="{948429DA-FBE2-4049-9129-DA2143A04C9B}" srcOrd="5" destOrd="0" parTransId="{AF7813FE-2632-455D-9B8F-AB2775D70FD3}" sibTransId="{BC037CC9-EA55-4863-8482-8328435FBDFD}"/>
    <dgm:cxn modelId="{ABCA8A30-9F5A-4DC7-B412-425747028281}" type="presParOf" srcId="{73A088EF-3E10-4DAD-B4DF-75737F65179C}" destId="{D941B27A-A29F-4634-890C-E385957C2736}" srcOrd="0" destOrd="0" presId="urn:microsoft.com/office/officeart/2005/8/layout/cycle4"/>
    <dgm:cxn modelId="{8AEDF191-4006-4CE9-B35D-6B2395FCA2C4}" type="presParOf" srcId="{D941B27A-A29F-4634-890C-E385957C2736}" destId="{03EF38CA-22DF-4980-B046-123C75B80574}" srcOrd="0" destOrd="0" presId="urn:microsoft.com/office/officeart/2005/8/layout/cycle4"/>
    <dgm:cxn modelId="{2C8D8C39-B74B-497B-AC7E-AE6F728B3B2D}" type="presParOf" srcId="{03EF38CA-22DF-4980-B046-123C75B80574}" destId="{7F4A4736-331B-449F-B8EC-388CB8473A73}" srcOrd="0" destOrd="0" presId="urn:microsoft.com/office/officeart/2005/8/layout/cycle4"/>
    <dgm:cxn modelId="{E8CFABB4-C741-4F74-82CA-1E1DA70E590F}" type="presParOf" srcId="{03EF38CA-22DF-4980-B046-123C75B80574}" destId="{112A7405-3334-477E-B391-9F538E297965}" srcOrd="1" destOrd="0" presId="urn:microsoft.com/office/officeart/2005/8/layout/cycle4"/>
    <dgm:cxn modelId="{E808F3FB-4F10-4FF8-9FF9-DE77C683E94E}" type="presParOf" srcId="{D941B27A-A29F-4634-890C-E385957C2736}" destId="{2ABFF232-2F6D-48A3-9606-871067D82654}" srcOrd="1" destOrd="0" presId="urn:microsoft.com/office/officeart/2005/8/layout/cycle4"/>
    <dgm:cxn modelId="{4640C961-5B53-4B7C-9DA9-B32C5A64E53C}" type="presParOf" srcId="{2ABFF232-2F6D-48A3-9606-871067D82654}" destId="{0BF1A7F4-23AA-4DA2-BCC9-3E4C6E24A79B}" srcOrd="0" destOrd="0" presId="urn:microsoft.com/office/officeart/2005/8/layout/cycle4"/>
    <dgm:cxn modelId="{41423A76-2F41-4565-9E1F-D42891B2A419}" type="presParOf" srcId="{2ABFF232-2F6D-48A3-9606-871067D82654}" destId="{0E48538D-4408-449C-8EF8-C33BF2CA3422}" srcOrd="1" destOrd="0" presId="urn:microsoft.com/office/officeart/2005/8/layout/cycle4"/>
    <dgm:cxn modelId="{58B835DA-ABB8-4245-921B-AE899543D9E6}" type="presParOf" srcId="{D941B27A-A29F-4634-890C-E385957C2736}" destId="{C932EAD2-A59D-416D-91F7-CE7785CF8623}" srcOrd="2" destOrd="0" presId="urn:microsoft.com/office/officeart/2005/8/layout/cycle4"/>
    <dgm:cxn modelId="{5C89DDE2-7FE9-4C07-8ADD-66F47313BC26}" type="presParOf" srcId="{C932EAD2-A59D-416D-91F7-CE7785CF8623}" destId="{ECC749EF-0A9B-4187-A776-104EA99ABA35}" srcOrd="0" destOrd="0" presId="urn:microsoft.com/office/officeart/2005/8/layout/cycle4"/>
    <dgm:cxn modelId="{F3A2454B-0B07-4AA7-B1B1-96CAFD38746E}" type="presParOf" srcId="{C932EAD2-A59D-416D-91F7-CE7785CF8623}" destId="{6366526F-60A6-4D36-B63E-275B697368E2}" srcOrd="1" destOrd="0" presId="urn:microsoft.com/office/officeart/2005/8/layout/cycle4"/>
    <dgm:cxn modelId="{6E684893-00CD-429F-B864-70AD8F1C45D6}" type="presParOf" srcId="{D941B27A-A29F-4634-890C-E385957C2736}" destId="{5CD84C5A-8E89-4E86-BC68-7B3B5989F806}" srcOrd="3" destOrd="0" presId="urn:microsoft.com/office/officeart/2005/8/layout/cycle4"/>
    <dgm:cxn modelId="{4E0F8CB6-48D6-4977-9F6C-6CB4558884FD}" type="presParOf" srcId="{5CD84C5A-8E89-4E86-BC68-7B3B5989F806}" destId="{FA6F5DA2-BAB3-4C66-AAE8-A928695B4F2D}" srcOrd="0" destOrd="0" presId="urn:microsoft.com/office/officeart/2005/8/layout/cycle4"/>
    <dgm:cxn modelId="{716EDF85-2B34-45A7-910D-DD8338C58BC0}" type="presParOf" srcId="{5CD84C5A-8E89-4E86-BC68-7B3B5989F806}" destId="{B6722FDC-E1FF-47DD-95F2-822F4BBDA836}" srcOrd="1" destOrd="0" presId="urn:microsoft.com/office/officeart/2005/8/layout/cycle4"/>
    <dgm:cxn modelId="{A31F96E9-9761-40ED-8998-7CD329F466D7}" type="presParOf" srcId="{D941B27A-A29F-4634-890C-E385957C2736}" destId="{4C12E279-AE28-4AD1-ABCD-9535378C7071}" srcOrd="4" destOrd="0" presId="urn:microsoft.com/office/officeart/2005/8/layout/cycle4"/>
    <dgm:cxn modelId="{9E09A580-684D-4AF7-A7BB-DBFB13E34DF9}" type="presParOf" srcId="{73A088EF-3E10-4DAD-B4DF-75737F65179C}" destId="{D98F9CDD-577D-4881-9656-C6EA24F02897}" srcOrd="1" destOrd="0" presId="urn:microsoft.com/office/officeart/2005/8/layout/cycle4"/>
    <dgm:cxn modelId="{3E7DDC8A-A34B-4A96-AD2B-BCE2A89ECC94}" type="presParOf" srcId="{D98F9CDD-577D-4881-9656-C6EA24F02897}" destId="{B11B63CA-AC38-46A2-9601-F0679CF31D6C}" srcOrd="0" destOrd="0" presId="urn:microsoft.com/office/officeart/2005/8/layout/cycle4"/>
    <dgm:cxn modelId="{5213A7EC-897F-45C7-9054-77557883E504}" type="presParOf" srcId="{D98F9CDD-577D-4881-9656-C6EA24F02897}" destId="{BFC27A10-003F-4080-9C0A-23065212AA14}" srcOrd="1" destOrd="0" presId="urn:microsoft.com/office/officeart/2005/8/layout/cycle4"/>
    <dgm:cxn modelId="{D09B8974-886D-4919-9A2A-062B3821ED6F}" type="presParOf" srcId="{D98F9CDD-577D-4881-9656-C6EA24F02897}" destId="{43793D02-0D6E-49F8-A6C0-C8CDAEBFAD8A}" srcOrd="2" destOrd="0" presId="urn:microsoft.com/office/officeart/2005/8/layout/cycle4"/>
    <dgm:cxn modelId="{23134C07-8B42-4731-BAC8-FED987CB87C2}" type="presParOf" srcId="{D98F9CDD-577D-4881-9656-C6EA24F02897}" destId="{97793F87-1331-485E-9625-AA602E74D61D}" srcOrd="3" destOrd="0" presId="urn:microsoft.com/office/officeart/2005/8/layout/cycle4"/>
    <dgm:cxn modelId="{77EE16DA-8283-4FFE-A3D9-9085D196E4EA}" type="presParOf" srcId="{D98F9CDD-577D-4881-9656-C6EA24F02897}" destId="{9648FCB2-3D63-4CE3-9EA9-F820CFD8683D}" srcOrd="4" destOrd="0" presId="urn:microsoft.com/office/officeart/2005/8/layout/cycle4"/>
    <dgm:cxn modelId="{B4E800BC-D5EA-47E4-A72B-78125804778B}" type="presParOf" srcId="{73A088EF-3E10-4DAD-B4DF-75737F65179C}" destId="{1718300B-444C-4C8A-B877-6C3945303441}" srcOrd="2" destOrd="0" presId="urn:microsoft.com/office/officeart/2005/8/layout/cycle4"/>
    <dgm:cxn modelId="{E20BC7C4-D0CF-4109-B860-AFE5B4436FE0}" type="presParOf" srcId="{73A088EF-3E10-4DAD-B4DF-75737F65179C}" destId="{0E6AD11D-8A61-4341-9D35-D17540F06CD9}"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B72F23D-AC18-4B5E-B7C9-27E3F32BF8B6}" type="doc">
      <dgm:prSet loTypeId="urn:microsoft.com/office/officeart/2005/8/layout/hierarchy6" loCatId="hierarchy" qsTypeId="urn:microsoft.com/office/officeart/2005/8/quickstyle/simple2" qsCatId="simple" csTypeId="urn:microsoft.com/office/officeart/2005/8/colors/accent0_1" csCatId="mainScheme" phldr="1"/>
      <dgm:spPr/>
      <dgm:t>
        <a:bodyPr/>
        <a:lstStyle/>
        <a:p>
          <a:endParaRPr lang="en-US"/>
        </a:p>
      </dgm:t>
    </dgm:pt>
    <dgm:pt modelId="{5804E01C-6E8C-4BFC-84B8-2F2B158F0F33}">
      <dgm:prSet phldrT="[Text]" custT="1"/>
      <dgm:spPr/>
      <dgm:t>
        <a:bodyPr/>
        <a:lstStyle/>
        <a:p>
          <a:r>
            <a:rPr lang="en-US" sz="1050" b="1" dirty="0"/>
            <a:t>Creation of  art objects</a:t>
          </a:r>
          <a:endParaRPr lang="el-GR" sz="1050" b="1" dirty="0"/>
        </a:p>
        <a:p>
          <a:endParaRPr lang="en-US" sz="900" dirty="0"/>
        </a:p>
      </dgm:t>
    </dgm:pt>
    <dgm:pt modelId="{5060C29D-3191-45B5-8F00-AD669BF23BDB}">
      <dgm:prSet phldrT="[Text]" custT="1"/>
      <dgm:spPr/>
      <dgm:t>
        <a:bodyPr/>
        <a:lstStyle/>
        <a:p>
          <a:r>
            <a:rPr lang="en-US" sz="1200" b="1" dirty="0"/>
            <a:t>Bridges to different subjects </a:t>
          </a:r>
        </a:p>
      </dgm:t>
    </dgm:pt>
    <dgm:pt modelId="{D3855964-CD66-4C72-8C27-6A4392862EEA}" type="sibTrans" cxnId="{6FC27DE5-882A-4E06-8C38-5C1251236E74}">
      <dgm:prSet/>
      <dgm:spPr/>
      <dgm:t>
        <a:bodyPr/>
        <a:lstStyle/>
        <a:p>
          <a:endParaRPr lang="en-US"/>
        </a:p>
      </dgm:t>
    </dgm:pt>
    <dgm:pt modelId="{00840D37-0CC8-48F5-AEE0-2E96C60B8637}" type="parTrans" cxnId="{6FC27DE5-882A-4E06-8C38-5C1251236E74}">
      <dgm:prSet/>
      <dgm:spPr/>
      <dgm:t>
        <a:bodyPr/>
        <a:lstStyle/>
        <a:p>
          <a:endParaRPr lang="en-US"/>
        </a:p>
      </dgm:t>
    </dgm:pt>
    <dgm:pt modelId="{6AFFCC44-A296-4BCF-8268-9BE428923E4E}">
      <dgm:prSet phldrT="[Text]" custT="1"/>
      <dgm:spPr/>
      <dgm:t>
        <a:bodyPr/>
        <a:lstStyle/>
        <a:p>
          <a:r>
            <a:rPr lang="en-US" sz="1050" b="1" dirty="0"/>
            <a:t>Hands-on experimentation with real scientific data, Connect the knowledge to the real world</a:t>
          </a:r>
          <a:endParaRPr lang="el-GR" sz="1050" b="1" dirty="0"/>
        </a:p>
        <a:p>
          <a:endParaRPr lang="en-US" sz="1000" dirty="0"/>
        </a:p>
      </dgm:t>
    </dgm:pt>
    <dgm:pt modelId="{7195DDB3-2636-4924-A1FA-93D84BF161ED}">
      <dgm:prSet phldrT="[Text]" custT="1"/>
      <dgm:spPr/>
      <dgm:t>
        <a:bodyPr/>
        <a:lstStyle/>
        <a:p>
          <a:r>
            <a:rPr lang="en-US" sz="1050" b="1" dirty="0"/>
            <a:t>Acquiring students’ higher cognitive load.</a:t>
          </a:r>
          <a:endParaRPr lang="el-GR" sz="1050" b="1" dirty="0"/>
        </a:p>
        <a:p>
          <a:r>
            <a:rPr lang="en-US" sz="1050" b="1" dirty="0"/>
            <a:t>Transformation of students’ knowledge</a:t>
          </a:r>
        </a:p>
        <a:p>
          <a:r>
            <a:rPr lang="en-US" sz="1050" b="1" dirty="0"/>
            <a:t>Developing a better understanding of the world </a:t>
          </a:r>
          <a:endParaRPr lang="el-GR" sz="1050" b="1" dirty="0"/>
        </a:p>
        <a:p>
          <a:endParaRPr lang="en-US" sz="1000" dirty="0"/>
        </a:p>
      </dgm:t>
    </dgm:pt>
    <dgm:pt modelId="{30119DD6-4A00-4A10-B7B4-55F0ED8C9470}">
      <dgm:prSet phldrT="[Text]" custT="1"/>
      <dgm:spPr/>
      <dgm:t>
        <a:bodyPr/>
        <a:lstStyle/>
        <a:p>
          <a:r>
            <a:rPr lang="en-US" sz="1050" b="1" dirty="0"/>
            <a:t>Interaction between all types of cognitive systems from different scientific aspects and the Arts, coming from STEM- period to STEAM: Science, Technologies, Engineering, ARTS or ALL SUBJECTS, and Mathematics. </a:t>
          </a:r>
        </a:p>
        <a:p>
          <a:r>
            <a:rPr lang="en-US" sz="1050" b="1" dirty="0"/>
            <a:t>Express the knowledge in different semiotic systems</a:t>
          </a:r>
          <a:endParaRPr lang="el-GR" sz="1050" b="1" dirty="0"/>
        </a:p>
        <a:p>
          <a:endParaRPr lang="el-GR" sz="800" dirty="0"/>
        </a:p>
        <a:p>
          <a:endParaRPr lang="en-US" sz="800" dirty="0"/>
        </a:p>
      </dgm:t>
    </dgm:pt>
    <dgm:pt modelId="{0E1E652C-09D4-4D5A-BD24-D7DFA329AF66}" type="sibTrans" cxnId="{61FD69FE-2F9E-4577-B47E-A6A5D1497AF5}">
      <dgm:prSet/>
      <dgm:spPr/>
      <dgm:t>
        <a:bodyPr/>
        <a:lstStyle/>
        <a:p>
          <a:endParaRPr lang="en-US"/>
        </a:p>
      </dgm:t>
    </dgm:pt>
    <dgm:pt modelId="{0FD0EE64-5EB9-44F7-90A8-4E6D41C91FEE}" type="parTrans" cxnId="{61FD69FE-2F9E-4577-B47E-A6A5D1497AF5}">
      <dgm:prSet/>
      <dgm:spPr/>
      <dgm:t>
        <a:bodyPr/>
        <a:lstStyle/>
        <a:p>
          <a:endParaRPr lang="en-US"/>
        </a:p>
      </dgm:t>
    </dgm:pt>
    <dgm:pt modelId="{85FC8C43-07D5-4708-9DF1-984AE1A7B6C5}" type="sibTrans" cxnId="{F79FFE32-EA6D-460F-8E9A-1FEC9C1933E9}">
      <dgm:prSet/>
      <dgm:spPr/>
      <dgm:t>
        <a:bodyPr/>
        <a:lstStyle/>
        <a:p>
          <a:endParaRPr lang="en-US"/>
        </a:p>
      </dgm:t>
    </dgm:pt>
    <dgm:pt modelId="{6F8CB09A-5B97-4489-B234-3CFC59C6C431}" type="parTrans" cxnId="{F79FFE32-EA6D-460F-8E9A-1FEC9C1933E9}">
      <dgm:prSet/>
      <dgm:spPr/>
      <dgm:t>
        <a:bodyPr/>
        <a:lstStyle/>
        <a:p>
          <a:endParaRPr lang="en-US"/>
        </a:p>
      </dgm:t>
    </dgm:pt>
    <dgm:pt modelId="{46DF43C4-E1E0-474E-B053-666837E018D6}">
      <dgm:prSet phldrT="[Text]" custT="1"/>
      <dgm:spPr/>
      <dgm:t>
        <a:bodyPr/>
        <a:lstStyle/>
        <a:p>
          <a:pPr algn="ctr"/>
          <a:r>
            <a:rPr lang="en-US" sz="1050" b="1" dirty="0"/>
            <a:t>A complete</a:t>
          </a:r>
          <a:r>
            <a:rPr lang="en-US" sz="1050" b="1"/>
            <a:t>, holistic </a:t>
          </a:r>
          <a:r>
            <a:rPr lang="en-US" sz="1050" b="1" dirty="0"/>
            <a:t>activity, within both Science and Art</a:t>
          </a:r>
        </a:p>
        <a:p>
          <a:pPr algn="r"/>
          <a:r>
            <a:rPr lang="en-US" sz="1000" b="1" i="1" dirty="0"/>
            <a:t>Deliverable 2.1 EU project Creations, p. 31</a:t>
          </a:r>
          <a:endParaRPr lang="el-GR" sz="1000" b="1" i="1" dirty="0"/>
        </a:p>
        <a:p>
          <a:pPr algn="ctr"/>
          <a:endParaRPr lang="en-US" sz="800" dirty="0"/>
        </a:p>
      </dgm:t>
    </dgm:pt>
    <dgm:pt modelId="{2E9ABD9F-DA7A-4F05-BF80-E0657612D6EC}" type="sibTrans" cxnId="{B92A72DB-A221-4561-98D0-E497E1398948}">
      <dgm:prSet/>
      <dgm:spPr/>
      <dgm:t>
        <a:bodyPr/>
        <a:lstStyle/>
        <a:p>
          <a:endParaRPr lang="en-US"/>
        </a:p>
      </dgm:t>
    </dgm:pt>
    <dgm:pt modelId="{0B3B071D-6445-42B4-9A51-87509D145B5A}" type="parTrans" cxnId="{B92A72DB-A221-4561-98D0-E497E1398948}">
      <dgm:prSet/>
      <dgm:spPr/>
      <dgm:t>
        <a:bodyPr/>
        <a:lstStyle/>
        <a:p>
          <a:endParaRPr lang="en-US"/>
        </a:p>
      </dgm:t>
    </dgm:pt>
    <dgm:pt modelId="{586DC468-793B-44D0-9B39-15322CB139D8}" type="sibTrans" cxnId="{095AB32B-7AE7-4BFD-BDEB-99F9E2F0E69B}">
      <dgm:prSet/>
      <dgm:spPr/>
      <dgm:t>
        <a:bodyPr/>
        <a:lstStyle/>
        <a:p>
          <a:endParaRPr lang="en-US"/>
        </a:p>
      </dgm:t>
    </dgm:pt>
    <dgm:pt modelId="{0F6FAB90-A774-4ABC-AD4E-48BC5C249F62}" type="parTrans" cxnId="{095AB32B-7AE7-4BFD-BDEB-99F9E2F0E69B}">
      <dgm:prSet/>
      <dgm:spPr/>
      <dgm:t>
        <a:bodyPr/>
        <a:lstStyle/>
        <a:p>
          <a:endParaRPr lang="en-US"/>
        </a:p>
      </dgm:t>
    </dgm:pt>
    <dgm:pt modelId="{66EF9184-321F-463E-B978-96EE367B8451}" type="sibTrans" cxnId="{5317EDFC-1440-42BA-BD40-3114BF3B4EB7}">
      <dgm:prSet/>
      <dgm:spPr/>
      <dgm:t>
        <a:bodyPr/>
        <a:lstStyle/>
        <a:p>
          <a:endParaRPr lang="en-US"/>
        </a:p>
      </dgm:t>
    </dgm:pt>
    <dgm:pt modelId="{E1534136-FFBC-4188-8306-0FEC00941F00}" type="parTrans" cxnId="{5317EDFC-1440-42BA-BD40-3114BF3B4EB7}">
      <dgm:prSet/>
      <dgm:spPr/>
      <dgm:t>
        <a:bodyPr/>
        <a:lstStyle/>
        <a:p>
          <a:endParaRPr lang="en-US"/>
        </a:p>
      </dgm:t>
    </dgm:pt>
    <dgm:pt modelId="{0112E94C-1F03-46A8-8851-5295EFA1D1D7}">
      <dgm:prSet custT="1"/>
      <dgm:spPr/>
      <dgm:t>
        <a:bodyPr/>
        <a:lstStyle/>
        <a:p>
          <a:r>
            <a:rPr lang="en-US" sz="1050" b="1" dirty="0"/>
            <a:t>A spirit of cooperation</a:t>
          </a:r>
          <a:endParaRPr lang="el-GR" sz="1050" b="1" dirty="0"/>
        </a:p>
      </dgm:t>
    </dgm:pt>
    <dgm:pt modelId="{B4756A41-4ACC-401F-8840-D65A1543FCD7}" type="parTrans" cxnId="{02E8E7C4-6F4A-45F0-A96C-082BE9874E4A}">
      <dgm:prSet/>
      <dgm:spPr/>
      <dgm:t>
        <a:bodyPr/>
        <a:lstStyle/>
        <a:p>
          <a:endParaRPr lang="el-GR"/>
        </a:p>
      </dgm:t>
    </dgm:pt>
    <dgm:pt modelId="{FD3DB5C9-2C33-4916-AF85-F390F848D486}" type="sibTrans" cxnId="{02E8E7C4-6F4A-45F0-A96C-082BE9874E4A}">
      <dgm:prSet/>
      <dgm:spPr/>
      <dgm:t>
        <a:bodyPr/>
        <a:lstStyle/>
        <a:p>
          <a:endParaRPr lang="el-GR"/>
        </a:p>
      </dgm:t>
    </dgm:pt>
    <dgm:pt modelId="{04A64569-4474-4032-BE86-2FD77E842AFA}">
      <dgm:prSet custT="1"/>
      <dgm:spPr/>
      <dgm:t>
        <a:bodyPr/>
        <a:lstStyle/>
        <a:p>
          <a:br>
            <a:rPr lang="en-US" sz="700" dirty="0"/>
          </a:br>
          <a:r>
            <a:rPr lang="en-US" sz="1050" b="1" dirty="0"/>
            <a:t>Positive attitudes</a:t>
          </a:r>
          <a:br>
            <a:rPr lang="en-US" sz="1050" b="1" dirty="0"/>
          </a:br>
          <a:r>
            <a:rPr lang="en-US" sz="1050" b="1" dirty="0"/>
            <a:t>Emotional dimension of learning </a:t>
          </a:r>
          <a:endParaRPr lang="el-GR" sz="1050" b="1" dirty="0"/>
        </a:p>
      </dgm:t>
    </dgm:pt>
    <dgm:pt modelId="{6486A208-76A1-4EFE-88BA-1A6795661CC4}" type="parTrans" cxnId="{5297B970-D6EA-40A5-9BF5-72C41F2A1502}">
      <dgm:prSet/>
      <dgm:spPr/>
      <dgm:t>
        <a:bodyPr/>
        <a:lstStyle/>
        <a:p>
          <a:endParaRPr lang="el-GR"/>
        </a:p>
      </dgm:t>
    </dgm:pt>
    <dgm:pt modelId="{618E40D6-A597-496F-A196-91452DB3F0AC}" type="sibTrans" cxnId="{5297B970-D6EA-40A5-9BF5-72C41F2A1502}">
      <dgm:prSet/>
      <dgm:spPr/>
      <dgm:t>
        <a:bodyPr/>
        <a:lstStyle/>
        <a:p>
          <a:endParaRPr lang="el-GR"/>
        </a:p>
      </dgm:t>
    </dgm:pt>
    <dgm:pt modelId="{EA028BAB-92D9-4AA2-A18F-7D90113B9D41}" type="pres">
      <dgm:prSet presAssocID="{FB72F23D-AC18-4B5E-B7C9-27E3F32BF8B6}" presName="mainComposite" presStyleCnt="0">
        <dgm:presLayoutVars>
          <dgm:chPref val="1"/>
          <dgm:dir/>
          <dgm:animOne val="branch"/>
          <dgm:animLvl val="lvl"/>
          <dgm:resizeHandles val="exact"/>
        </dgm:presLayoutVars>
      </dgm:prSet>
      <dgm:spPr/>
    </dgm:pt>
    <dgm:pt modelId="{25A0F8AE-8071-4B93-B4C3-532E378E8CD5}" type="pres">
      <dgm:prSet presAssocID="{FB72F23D-AC18-4B5E-B7C9-27E3F32BF8B6}" presName="hierFlow" presStyleCnt="0"/>
      <dgm:spPr/>
    </dgm:pt>
    <dgm:pt modelId="{D2F8BB41-5AD6-4F3D-8027-69A4705713C4}" type="pres">
      <dgm:prSet presAssocID="{FB72F23D-AC18-4B5E-B7C9-27E3F32BF8B6}" presName="hierChild1" presStyleCnt="0">
        <dgm:presLayoutVars>
          <dgm:chPref val="1"/>
          <dgm:animOne val="branch"/>
          <dgm:animLvl val="lvl"/>
        </dgm:presLayoutVars>
      </dgm:prSet>
      <dgm:spPr/>
    </dgm:pt>
    <dgm:pt modelId="{E87AE1A4-1770-4531-8B9B-65A8B790F1D9}" type="pres">
      <dgm:prSet presAssocID="{46DF43C4-E1E0-474E-B053-666837E018D6}" presName="Name14" presStyleCnt="0"/>
      <dgm:spPr/>
    </dgm:pt>
    <dgm:pt modelId="{36E3C362-FDA0-420E-9E2E-E922E4D7E853}" type="pres">
      <dgm:prSet presAssocID="{46DF43C4-E1E0-474E-B053-666837E018D6}" presName="level1Shape" presStyleLbl="node0" presStyleIdx="0" presStyleCnt="1" custScaleX="133783" custScaleY="150444">
        <dgm:presLayoutVars>
          <dgm:chPref val="3"/>
        </dgm:presLayoutVars>
      </dgm:prSet>
      <dgm:spPr/>
    </dgm:pt>
    <dgm:pt modelId="{01A77A11-773F-4E13-B987-04030DD922FB}" type="pres">
      <dgm:prSet presAssocID="{46DF43C4-E1E0-474E-B053-666837E018D6}" presName="hierChild2" presStyleCnt="0"/>
      <dgm:spPr/>
    </dgm:pt>
    <dgm:pt modelId="{9202C629-5C7E-43AC-BE8F-D95BE0BAE4CC}" type="pres">
      <dgm:prSet presAssocID="{E1534136-FFBC-4188-8306-0FEC00941F00}" presName="Name19" presStyleLbl="parChTrans1D2" presStyleIdx="0" presStyleCnt="2"/>
      <dgm:spPr/>
    </dgm:pt>
    <dgm:pt modelId="{EF12D850-0F6F-4C5F-9BB9-CBDBB4A31FC9}" type="pres">
      <dgm:prSet presAssocID="{30119DD6-4A00-4A10-B7B4-55F0ED8C9470}" presName="Name21" presStyleCnt="0"/>
      <dgm:spPr/>
    </dgm:pt>
    <dgm:pt modelId="{354FE6F6-4EB9-4B94-9CF3-7071570DAE23}" type="pres">
      <dgm:prSet presAssocID="{30119DD6-4A00-4A10-B7B4-55F0ED8C9470}" presName="level2Shape" presStyleLbl="node2" presStyleIdx="0" presStyleCnt="2" custScaleX="391466" custScaleY="178676" custLinFactNeighborX="-107"/>
      <dgm:spPr/>
    </dgm:pt>
    <dgm:pt modelId="{31A50ECC-EC3F-41A6-8E44-632DBF45C3A0}" type="pres">
      <dgm:prSet presAssocID="{30119DD6-4A00-4A10-B7B4-55F0ED8C9470}" presName="hierChild3" presStyleCnt="0"/>
      <dgm:spPr/>
    </dgm:pt>
    <dgm:pt modelId="{A7D83D3E-5255-4F48-957B-C6F33A154C53}" type="pres">
      <dgm:prSet presAssocID="{6F8CB09A-5B97-4489-B234-3CFC59C6C431}" presName="Name19" presStyleLbl="parChTrans1D3" presStyleIdx="0" presStyleCnt="5"/>
      <dgm:spPr/>
    </dgm:pt>
    <dgm:pt modelId="{6E3125EC-E6A8-4865-B2E8-A0EEF996BAE9}" type="pres">
      <dgm:prSet presAssocID="{7195DDB3-2636-4924-A1FA-93D84BF161ED}" presName="Name21" presStyleCnt="0"/>
      <dgm:spPr/>
    </dgm:pt>
    <dgm:pt modelId="{0608D545-CA64-424D-A36F-3F2DE5A36CF2}" type="pres">
      <dgm:prSet presAssocID="{7195DDB3-2636-4924-A1FA-93D84BF161ED}" presName="level2Shape" presStyleLbl="node3" presStyleIdx="0" presStyleCnt="5" custScaleX="195057" custScaleY="149360"/>
      <dgm:spPr/>
    </dgm:pt>
    <dgm:pt modelId="{234FE193-2FCA-448E-A900-963FB35336D8}" type="pres">
      <dgm:prSet presAssocID="{7195DDB3-2636-4924-A1FA-93D84BF161ED}" presName="hierChild3" presStyleCnt="0"/>
      <dgm:spPr/>
    </dgm:pt>
    <dgm:pt modelId="{6B5FA452-3528-4CCF-8239-8E4553FEE4E1}" type="pres">
      <dgm:prSet presAssocID="{0FD0EE64-5EB9-44F7-90A8-4E6D41C91FEE}" presName="Name19" presStyleLbl="parChTrans1D3" presStyleIdx="1" presStyleCnt="5"/>
      <dgm:spPr/>
    </dgm:pt>
    <dgm:pt modelId="{1F2DBEFF-4902-47F1-A258-F4184918494A}" type="pres">
      <dgm:prSet presAssocID="{6AFFCC44-A296-4BCF-8268-9BE428923E4E}" presName="Name21" presStyleCnt="0"/>
      <dgm:spPr/>
    </dgm:pt>
    <dgm:pt modelId="{C7DEDED2-0AE6-42EF-8CEB-A0A756D118F1}" type="pres">
      <dgm:prSet presAssocID="{6AFFCC44-A296-4BCF-8268-9BE428923E4E}" presName="level2Shape" presStyleLbl="node3" presStyleIdx="1" presStyleCnt="5" custScaleX="150130" custScaleY="134312"/>
      <dgm:spPr/>
    </dgm:pt>
    <dgm:pt modelId="{81C664B5-3417-41DF-81A2-FC63B7BBE2BA}" type="pres">
      <dgm:prSet presAssocID="{6AFFCC44-A296-4BCF-8268-9BE428923E4E}" presName="hierChild3" presStyleCnt="0"/>
      <dgm:spPr/>
    </dgm:pt>
    <dgm:pt modelId="{011AAE08-E643-4BEB-87DB-259B9D7A7FAB}" type="pres">
      <dgm:prSet presAssocID="{0F6FAB90-A774-4ABC-AD4E-48BC5C249F62}" presName="Name19" presStyleLbl="parChTrans1D2" presStyleIdx="1" presStyleCnt="2"/>
      <dgm:spPr/>
    </dgm:pt>
    <dgm:pt modelId="{EF6F0051-FF9B-45FB-8D8A-05596EF5F81C}" type="pres">
      <dgm:prSet presAssocID="{5060C29D-3191-45B5-8F00-AD669BF23BDB}" presName="Name21" presStyleCnt="0"/>
      <dgm:spPr/>
    </dgm:pt>
    <dgm:pt modelId="{5830B0EC-AA8D-4D99-86F7-E37CE39AB5D3}" type="pres">
      <dgm:prSet presAssocID="{5060C29D-3191-45B5-8F00-AD669BF23BDB}" presName="level2Shape" presStyleLbl="node2" presStyleIdx="1" presStyleCnt="2" custScaleX="160361"/>
      <dgm:spPr/>
    </dgm:pt>
    <dgm:pt modelId="{47393D77-7EF0-4ADD-9E2B-91D7851D488C}" type="pres">
      <dgm:prSet presAssocID="{5060C29D-3191-45B5-8F00-AD669BF23BDB}" presName="hierChild3" presStyleCnt="0"/>
      <dgm:spPr/>
    </dgm:pt>
    <dgm:pt modelId="{F5B9499D-16FE-4CFF-AC2E-93FBD9AA59F2}" type="pres">
      <dgm:prSet presAssocID="{00840D37-0CC8-48F5-AEE0-2E96C60B8637}" presName="Name19" presStyleLbl="parChTrans1D3" presStyleIdx="2" presStyleCnt="5"/>
      <dgm:spPr/>
    </dgm:pt>
    <dgm:pt modelId="{FE68EDDC-B1F3-4E9D-85A3-7F90428B9950}" type="pres">
      <dgm:prSet presAssocID="{5804E01C-6E8C-4BFC-84B8-2F2B158F0F33}" presName="Name21" presStyleCnt="0"/>
      <dgm:spPr/>
    </dgm:pt>
    <dgm:pt modelId="{BE6F79CE-8213-4FD6-B12F-6E9301277A0F}" type="pres">
      <dgm:prSet presAssocID="{5804E01C-6E8C-4BFC-84B8-2F2B158F0F33}" presName="level2Shape" presStyleLbl="node3" presStyleIdx="2" presStyleCnt="5"/>
      <dgm:spPr/>
    </dgm:pt>
    <dgm:pt modelId="{C514EB2A-0553-434E-9CA9-FF7A932FBB87}" type="pres">
      <dgm:prSet presAssocID="{5804E01C-6E8C-4BFC-84B8-2F2B158F0F33}" presName="hierChild3" presStyleCnt="0"/>
      <dgm:spPr/>
    </dgm:pt>
    <dgm:pt modelId="{761C93D9-245F-4FA1-A466-372A1EAE36C4}" type="pres">
      <dgm:prSet presAssocID="{B4756A41-4ACC-401F-8840-D65A1543FCD7}" presName="Name19" presStyleLbl="parChTrans1D3" presStyleIdx="3" presStyleCnt="5"/>
      <dgm:spPr/>
    </dgm:pt>
    <dgm:pt modelId="{312D5B23-DDBE-49EA-8E1C-79F5E65DAFEB}" type="pres">
      <dgm:prSet presAssocID="{0112E94C-1F03-46A8-8851-5295EFA1D1D7}" presName="Name21" presStyleCnt="0"/>
      <dgm:spPr/>
    </dgm:pt>
    <dgm:pt modelId="{BABF3506-E7A5-46D5-A417-41DF1004872F}" type="pres">
      <dgm:prSet presAssocID="{0112E94C-1F03-46A8-8851-5295EFA1D1D7}" presName="level2Shape" presStyleLbl="node3" presStyleIdx="3" presStyleCnt="5"/>
      <dgm:spPr/>
    </dgm:pt>
    <dgm:pt modelId="{B07EBF8B-E980-4E4E-A030-29C4085679D8}" type="pres">
      <dgm:prSet presAssocID="{0112E94C-1F03-46A8-8851-5295EFA1D1D7}" presName="hierChild3" presStyleCnt="0"/>
      <dgm:spPr/>
    </dgm:pt>
    <dgm:pt modelId="{A7B6F0F8-B37F-4696-98EF-C8DF6E373E98}" type="pres">
      <dgm:prSet presAssocID="{6486A208-76A1-4EFE-88BA-1A6795661CC4}" presName="Name19" presStyleLbl="parChTrans1D3" presStyleIdx="4" presStyleCnt="5"/>
      <dgm:spPr/>
    </dgm:pt>
    <dgm:pt modelId="{3D20A6E5-70C4-4879-95BA-5A546A5E1570}" type="pres">
      <dgm:prSet presAssocID="{04A64569-4474-4032-BE86-2FD77E842AFA}" presName="Name21" presStyleCnt="0"/>
      <dgm:spPr/>
    </dgm:pt>
    <dgm:pt modelId="{1922EFB4-7D93-41CE-80DF-F9D8FD7A3D8F}" type="pres">
      <dgm:prSet presAssocID="{04A64569-4474-4032-BE86-2FD77E842AFA}" presName="level2Shape" presStyleLbl="node3" presStyleIdx="4" presStyleCnt="5" custScaleY="121989"/>
      <dgm:spPr/>
    </dgm:pt>
    <dgm:pt modelId="{CBEB1828-01BD-4F1D-8620-6738A77E8619}" type="pres">
      <dgm:prSet presAssocID="{04A64569-4474-4032-BE86-2FD77E842AFA}" presName="hierChild3" presStyleCnt="0"/>
      <dgm:spPr/>
    </dgm:pt>
    <dgm:pt modelId="{18DA5698-8C40-410D-B230-A9789A6EFB1C}" type="pres">
      <dgm:prSet presAssocID="{FB72F23D-AC18-4B5E-B7C9-27E3F32BF8B6}" presName="bgShapesFlow" presStyleCnt="0"/>
      <dgm:spPr/>
    </dgm:pt>
  </dgm:ptLst>
  <dgm:cxnLst>
    <dgm:cxn modelId="{575CFB10-C23B-42AE-904D-F3B1636393F0}" type="presOf" srcId="{46DF43C4-E1E0-474E-B053-666837E018D6}" destId="{36E3C362-FDA0-420E-9E2E-E922E4D7E853}" srcOrd="0" destOrd="0" presId="urn:microsoft.com/office/officeart/2005/8/layout/hierarchy6"/>
    <dgm:cxn modelId="{D78FEC15-CCFE-4701-B2EE-D157517E3DBE}" type="presOf" srcId="{0112E94C-1F03-46A8-8851-5295EFA1D1D7}" destId="{BABF3506-E7A5-46D5-A417-41DF1004872F}" srcOrd="0" destOrd="0" presId="urn:microsoft.com/office/officeart/2005/8/layout/hierarchy6"/>
    <dgm:cxn modelId="{9B9ECE16-2978-45E3-87F6-2E6EC6117917}" type="presOf" srcId="{B4756A41-4ACC-401F-8840-D65A1543FCD7}" destId="{761C93D9-245F-4FA1-A466-372A1EAE36C4}" srcOrd="0" destOrd="0" presId="urn:microsoft.com/office/officeart/2005/8/layout/hierarchy6"/>
    <dgm:cxn modelId="{FACBA217-9183-44DB-994D-849D3C70E379}" type="presOf" srcId="{6AFFCC44-A296-4BCF-8268-9BE428923E4E}" destId="{C7DEDED2-0AE6-42EF-8CEB-A0A756D118F1}" srcOrd="0" destOrd="0" presId="urn:microsoft.com/office/officeart/2005/8/layout/hierarchy6"/>
    <dgm:cxn modelId="{A8545D2A-397C-4BB3-BD9C-C822FF1563FE}" type="presOf" srcId="{6F8CB09A-5B97-4489-B234-3CFC59C6C431}" destId="{A7D83D3E-5255-4F48-957B-C6F33A154C53}" srcOrd="0" destOrd="0" presId="urn:microsoft.com/office/officeart/2005/8/layout/hierarchy6"/>
    <dgm:cxn modelId="{095AB32B-7AE7-4BFD-BDEB-99F9E2F0E69B}" srcId="{46DF43C4-E1E0-474E-B053-666837E018D6}" destId="{5060C29D-3191-45B5-8F00-AD669BF23BDB}" srcOrd="1" destOrd="0" parTransId="{0F6FAB90-A774-4ABC-AD4E-48BC5C249F62}" sibTransId="{586DC468-793B-44D0-9B39-15322CB139D8}"/>
    <dgm:cxn modelId="{F79FFE32-EA6D-460F-8E9A-1FEC9C1933E9}" srcId="{30119DD6-4A00-4A10-B7B4-55F0ED8C9470}" destId="{7195DDB3-2636-4924-A1FA-93D84BF161ED}" srcOrd="0" destOrd="0" parTransId="{6F8CB09A-5B97-4489-B234-3CFC59C6C431}" sibTransId="{85FC8C43-07D5-4708-9DF1-984AE1A7B6C5}"/>
    <dgm:cxn modelId="{91CC7F5C-B888-460A-ADF1-626F8FB7FC4E}" type="presOf" srcId="{5804E01C-6E8C-4BFC-84B8-2F2B158F0F33}" destId="{BE6F79CE-8213-4FD6-B12F-6E9301277A0F}" srcOrd="0" destOrd="0" presId="urn:microsoft.com/office/officeart/2005/8/layout/hierarchy6"/>
    <dgm:cxn modelId="{743BA949-5CF8-4423-B7B3-61C9E90943D8}" type="presOf" srcId="{7195DDB3-2636-4924-A1FA-93D84BF161ED}" destId="{0608D545-CA64-424D-A36F-3F2DE5A36CF2}" srcOrd="0" destOrd="0" presId="urn:microsoft.com/office/officeart/2005/8/layout/hierarchy6"/>
    <dgm:cxn modelId="{BA4D3A6D-B29C-4CE6-8942-ACB0D1A989FF}" type="presOf" srcId="{04A64569-4474-4032-BE86-2FD77E842AFA}" destId="{1922EFB4-7D93-41CE-80DF-F9D8FD7A3D8F}" srcOrd="0" destOrd="0" presId="urn:microsoft.com/office/officeart/2005/8/layout/hierarchy6"/>
    <dgm:cxn modelId="{992AA04D-B0DE-4EBE-99BD-D61134F722F2}" type="presOf" srcId="{5060C29D-3191-45B5-8F00-AD669BF23BDB}" destId="{5830B0EC-AA8D-4D99-86F7-E37CE39AB5D3}" srcOrd="0" destOrd="0" presId="urn:microsoft.com/office/officeart/2005/8/layout/hierarchy6"/>
    <dgm:cxn modelId="{5297B970-D6EA-40A5-9BF5-72C41F2A1502}" srcId="{5060C29D-3191-45B5-8F00-AD669BF23BDB}" destId="{04A64569-4474-4032-BE86-2FD77E842AFA}" srcOrd="2" destOrd="0" parTransId="{6486A208-76A1-4EFE-88BA-1A6795661CC4}" sibTransId="{618E40D6-A597-496F-A196-91452DB3F0AC}"/>
    <dgm:cxn modelId="{18D3437C-1293-45EF-B3E3-CCD328B543EE}" type="presOf" srcId="{30119DD6-4A00-4A10-B7B4-55F0ED8C9470}" destId="{354FE6F6-4EB9-4B94-9CF3-7071570DAE23}" srcOrd="0" destOrd="0" presId="urn:microsoft.com/office/officeart/2005/8/layout/hierarchy6"/>
    <dgm:cxn modelId="{0F4B7B87-0EC2-437C-B26C-EE05F4C7980F}" type="presOf" srcId="{6486A208-76A1-4EFE-88BA-1A6795661CC4}" destId="{A7B6F0F8-B37F-4696-98EF-C8DF6E373E98}" srcOrd="0" destOrd="0" presId="urn:microsoft.com/office/officeart/2005/8/layout/hierarchy6"/>
    <dgm:cxn modelId="{7858FDBB-EAB7-43D0-A06C-14B3A8FE4875}" type="presOf" srcId="{FB72F23D-AC18-4B5E-B7C9-27E3F32BF8B6}" destId="{EA028BAB-92D9-4AA2-A18F-7D90113B9D41}" srcOrd="0" destOrd="0" presId="urn:microsoft.com/office/officeart/2005/8/layout/hierarchy6"/>
    <dgm:cxn modelId="{02E8E7C4-6F4A-45F0-A96C-082BE9874E4A}" srcId="{5060C29D-3191-45B5-8F00-AD669BF23BDB}" destId="{0112E94C-1F03-46A8-8851-5295EFA1D1D7}" srcOrd="1" destOrd="0" parTransId="{B4756A41-4ACC-401F-8840-D65A1543FCD7}" sibTransId="{FD3DB5C9-2C33-4916-AF85-F390F848D486}"/>
    <dgm:cxn modelId="{7CFEB6D8-AEF8-47CD-AD8B-E2E59AD5AEFC}" type="presOf" srcId="{0FD0EE64-5EB9-44F7-90A8-4E6D41C91FEE}" destId="{6B5FA452-3528-4CCF-8239-8E4553FEE4E1}" srcOrd="0" destOrd="0" presId="urn:microsoft.com/office/officeart/2005/8/layout/hierarchy6"/>
    <dgm:cxn modelId="{B92A72DB-A221-4561-98D0-E497E1398948}" srcId="{FB72F23D-AC18-4B5E-B7C9-27E3F32BF8B6}" destId="{46DF43C4-E1E0-474E-B053-666837E018D6}" srcOrd="0" destOrd="0" parTransId="{0B3B071D-6445-42B4-9A51-87509D145B5A}" sibTransId="{2E9ABD9F-DA7A-4F05-BF80-E0657612D6EC}"/>
    <dgm:cxn modelId="{63EA4DDD-868A-4DF8-90BA-DCC977E07E58}" type="presOf" srcId="{E1534136-FFBC-4188-8306-0FEC00941F00}" destId="{9202C629-5C7E-43AC-BE8F-D95BE0BAE4CC}" srcOrd="0" destOrd="0" presId="urn:microsoft.com/office/officeart/2005/8/layout/hierarchy6"/>
    <dgm:cxn modelId="{5C52D1E1-1463-458C-B43B-F4DC724CB103}" type="presOf" srcId="{0F6FAB90-A774-4ABC-AD4E-48BC5C249F62}" destId="{011AAE08-E643-4BEB-87DB-259B9D7A7FAB}" srcOrd="0" destOrd="0" presId="urn:microsoft.com/office/officeart/2005/8/layout/hierarchy6"/>
    <dgm:cxn modelId="{6FC27DE5-882A-4E06-8C38-5C1251236E74}" srcId="{5060C29D-3191-45B5-8F00-AD669BF23BDB}" destId="{5804E01C-6E8C-4BFC-84B8-2F2B158F0F33}" srcOrd="0" destOrd="0" parTransId="{00840D37-0CC8-48F5-AEE0-2E96C60B8637}" sibTransId="{D3855964-CD66-4C72-8C27-6A4392862EEA}"/>
    <dgm:cxn modelId="{4B3A12F8-597F-4B34-B98F-90D915B5E231}" type="presOf" srcId="{00840D37-0CC8-48F5-AEE0-2E96C60B8637}" destId="{F5B9499D-16FE-4CFF-AC2E-93FBD9AA59F2}" srcOrd="0" destOrd="0" presId="urn:microsoft.com/office/officeart/2005/8/layout/hierarchy6"/>
    <dgm:cxn modelId="{5317EDFC-1440-42BA-BD40-3114BF3B4EB7}" srcId="{46DF43C4-E1E0-474E-B053-666837E018D6}" destId="{30119DD6-4A00-4A10-B7B4-55F0ED8C9470}" srcOrd="0" destOrd="0" parTransId="{E1534136-FFBC-4188-8306-0FEC00941F00}" sibTransId="{66EF9184-321F-463E-B978-96EE367B8451}"/>
    <dgm:cxn modelId="{61FD69FE-2F9E-4577-B47E-A6A5D1497AF5}" srcId="{30119DD6-4A00-4A10-B7B4-55F0ED8C9470}" destId="{6AFFCC44-A296-4BCF-8268-9BE428923E4E}" srcOrd="1" destOrd="0" parTransId="{0FD0EE64-5EB9-44F7-90A8-4E6D41C91FEE}" sibTransId="{0E1E652C-09D4-4D5A-BD24-D7DFA329AF66}"/>
    <dgm:cxn modelId="{BDF6ECDD-3C40-4F20-8185-9A9B75CEB678}" type="presParOf" srcId="{EA028BAB-92D9-4AA2-A18F-7D90113B9D41}" destId="{25A0F8AE-8071-4B93-B4C3-532E378E8CD5}" srcOrd="0" destOrd="0" presId="urn:microsoft.com/office/officeart/2005/8/layout/hierarchy6"/>
    <dgm:cxn modelId="{ACC74915-A693-473C-AA52-8E6D7A6D190C}" type="presParOf" srcId="{25A0F8AE-8071-4B93-B4C3-532E378E8CD5}" destId="{D2F8BB41-5AD6-4F3D-8027-69A4705713C4}" srcOrd="0" destOrd="0" presId="urn:microsoft.com/office/officeart/2005/8/layout/hierarchy6"/>
    <dgm:cxn modelId="{EEF0B60C-D888-4733-ADE2-3F767F6FAACF}" type="presParOf" srcId="{D2F8BB41-5AD6-4F3D-8027-69A4705713C4}" destId="{E87AE1A4-1770-4531-8B9B-65A8B790F1D9}" srcOrd="0" destOrd="0" presId="urn:microsoft.com/office/officeart/2005/8/layout/hierarchy6"/>
    <dgm:cxn modelId="{D70C7860-AD14-4EC1-A08B-B7A446EBF851}" type="presParOf" srcId="{E87AE1A4-1770-4531-8B9B-65A8B790F1D9}" destId="{36E3C362-FDA0-420E-9E2E-E922E4D7E853}" srcOrd="0" destOrd="0" presId="urn:microsoft.com/office/officeart/2005/8/layout/hierarchy6"/>
    <dgm:cxn modelId="{224DED51-1B8E-4B3D-85D9-7A2C502DFCC3}" type="presParOf" srcId="{E87AE1A4-1770-4531-8B9B-65A8B790F1D9}" destId="{01A77A11-773F-4E13-B987-04030DD922FB}" srcOrd="1" destOrd="0" presId="urn:microsoft.com/office/officeart/2005/8/layout/hierarchy6"/>
    <dgm:cxn modelId="{956D4A54-49B1-4583-BA57-F16741D89F6C}" type="presParOf" srcId="{01A77A11-773F-4E13-B987-04030DD922FB}" destId="{9202C629-5C7E-43AC-BE8F-D95BE0BAE4CC}" srcOrd="0" destOrd="0" presId="urn:microsoft.com/office/officeart/2005/8/layout/hierarchy6"/>
    <dgm:cxn modelId="{4A836D51-7C57-449D-AFCE-3E5E271878F9}" type="presParOf" srcId="{01A77A11-773F-4E13-B987-04030DD922FB}" destId="{EF12D850-0F6F-4C5F-9BB9-CBDBB4A31FC9}" srcOrd="1" destOrd="0" presId="urn:microsoft.com/office/officeart/2005/8/layout/hierarchy6"/>
    <dgm:cxn modelId="{65452FF7-EF14-4DF6-B2F4-5F41AFD9BF13}" type="presParOf" srcId="{EF12D850-0F6F-4C5F-9BB9-CBDBB4A31FC9}" destId="{354FE6F6-4EB9-4B94-9CF3-7071570DAE23}" srcOrd="0" destOrd="0" presId="urn:microsoft.com/office/officeart/2005/8/layout/hierarchy6"/>
    <dgm:cxn modelId="{0DB82BDA-FAE8-49D0-964D-87427D614AB9}" type="presParOf" srcId="{EF12D850-0F6F-4C5F-9BB9-CBDBB4A31FC9}" destId="{31A50ECC-EC3F-41A6-8E44-632DBF45C3A0}" srcOrd="1" destOrd="0" presId="urn:microsoft.com/office/officeart/2005/8/layout/hierarchy6"/>
    <dgm:cxn modelId="{2E1A4F91-28DB-4155-9A11-B9864CA52526}" type="presParOf" srcId="{31A50ECC-EC3F-41A6-8E44-632DBF45C3A0}" destId="{A7D83D3E-5255-4F48-957B-C6F33A154C53}" srcOrd="0" destOrd="0" presId="urn:microsoft.com/office/officeart/2005/8/layout/hierarchy6"/>
    <dgm:cxn modelId="{11CDB7A9-04CB-48A2-88A5-B1DB380A75B9}" type="presParOf" srcId="{31A50ECC-EC3F-41A6-8E44-632DBF45C3A0}" destId="{6E3125EC-E6A8-4865-B2E8-A0EEF996BAE9}" srcOrd="1" destOrd="0" presId="urn:microsoft.com/office/officeart/2005/8/layout/hierarchy6"/>
    <dgm:cxn modelId="{648BFB19-716E-4B9A-A5D3-D0B644BA4CED}" type="presParOf" srcId="{6E3125EC-E6A8-4865-B2E8-A0EEF996BAE9}" destId="{0608D545-CA64-424D-A36F-3F2DE5A36CF2}" srcOrd="0" destOrd="0" presId="urn:microsoft.com/office/officeart/2005/8/layout/hierarchy6"/>
    <dgm:cxn modelId="{62E32F76-1015-4808-9141-D9CCE7752B77}" type="presParOf" srcId="{6E3125EC-E6A8-4865-B2E8-A0EEF996BAE9}" destId="{234FE193-2FCA-448E-A900-963FB35336D8}" srcOrd="1" destOrd="0" presId="urn:microsoft.com/office/officeart/2005/8/layout/hierarchy6"/>
    <dgm:cxn modelId="{A2E31242-9040-4CC7-BCE0-4DBFE6E24DC1}" type="presParOf" srcId="{31A50ECC-EC3F-41A6-8E44-632DBF45C3A0}" destId="{6B5FA452-3528-4CCF-8239-8E4553FEE4E1}" srcOrd="2" destOrd="0" presId="urn:microsoft.com/office/officeart/2005/8/layout/hierarchy6"/>
    <dgm:cxn modelId="{3B666247-1940-4278-BD07-3220A37C21AD}" type="presParOf" srcId="{31A50ECC-EC3F-41A6-8E44-632DBF45C3A0}" destId="{1F2DBEFF-4902-47F1-A258-F4184918494A}" srcOrd="3" destOrd="0" presId="urn:microsoft.com/office/officeart/2005/8/layout/hierarchy6"/>
    <dgm:cxn modelId="{210B3AFF-A45C-4AF2-B72E-B7BA03F60283}" type="presParOf" srcId="{1F2DBEFF-4902-47F1-A258-F4184918494A}" destId="{C7DEDED2-0AE6-42EF-8CEB-A0A756D118F1}" srcOrd="0" destOrd="0" presId="urn:microsoft.com/office/officeart/2005/8/layout/hierarchy6"/>
    <dgm:cxn modelId="{C5636DF0-A265-4662-A17E-85200BBF44C2}" type="presParOf" srcId="{1F2DBEFF-4902-47F1-A258-F4184918494A}" destId="{81C664B5-3417-41DF-81A2-FC63B7BBE2BA}" srcOrd="1" destOrd="0" presId="urn:microsoft.com/office/officeart/2005/8/layout/hierarchy6"/>
    <dgm:cxn modelId="{F8252686-00C4-47F7-AEA3-FD821C61AFAA}" type="presParOf" srcId="{01A77A11-773F-4E13-B987-04030DD922FB}" destId="{011AAE08-E643-4BEB-87DB-259B9D7A7FAB}" srcOrd="2" destOrd="0" presId="urn:microsoft.com/office/officeart/2005/8/layout/hierarchy6"/>
    <dgm:cxn modelId="{12069121-4EA3-499C-982D-CA1237ABBCB4}" type="presParOf" srcId="{01A77A11-773F-4E13-B987-04030DD922FB}" destId="{EF6F0051-FF9B-45FB-8D8A-05596EF5F81C}" srcOrd="3" destOrd="0" presId="urn:microsoft.com/office/officeart/2005/8/layout/hierarchy6"/>
    <dgm:cxn modelId="{1BED6F86-BEB6-4F6B-8C6E-301054CAD315}" type="presParOf" srcId="{EF6F0051-FF9B-45FB-8D8A-05596EF5F81C}" destId="{5830B0EC-AA8D-4D99-86F7-E37CE39AB5D3}" srcOrd="0" destOrd="0" presId="urn:microsoft.com/office/officeart/2005/8/layout/hierarchy6"/>
    <dgm:cxn modelId="{98D8BEBA-4516-4B05-A344-08DCAAA1536E}" type="presParOf" srcId="{EF6F0051-FF9B-45FB-8D8A-05596EF5F81C}" destId="{47393D77-7EF0-4ADD-9E2B-91D7851D488C}" srcOrd="1" destOrd="0" presId="urn:microsoft.com/office/officeart/2005/8/layout/hierarchy6"/>
    <dgm:cxn modelId="{79FBB266-B969-402A-AEC6-43E6AB393A30}" type="presParOf" srcId="{47393D77-7EF0-4ADD-9E2B-91D7851D488C}" destId="{F5B9499D-16FE-4CFF-AC2E-93FBD9AA59F2}" srcOrd="0" destOrd="0" presId="urn:microsoft.com/office/officeart/2005/8/layout/hierarchy6"/>
    <dgm:cxn modelId="{70844241-5B28-43CD-8BC1-97AD14C8C079}" type="presParOf" srcId="{47393D77-7EF0-4ADD-9E2B-91D7851D488C}" destId="{FE68EDDC-B1F3-4E9D-85A3-7F90428B9950}" srcOrd="1" destOrd="0" presId="urn:microsoft.com/office/officeart/2005/8/layout/hierarchy6"/>
    <dgm:cxn modelId="{6BE0BDE3-CCA5-4FC5-92D5-9A85959B578E}" type="presParOf" srcId="{FE68EDDC-B1F3-4E9D-85A3-7F90428B9950}" destId="{BE6F79CE-8213-4FD6-B12F-6E9301277A0F}" srcOrd="0" destOrd="0" presId="urn:microsoft.com/office/officeart/2005/8/layout/hierarchy6"/>
    <dgm:cxn modelId="{1034A63C-76F1-42C3-BB4E-94EA665CCC16}" type="presParOf" srcId="{FE68EDDC-B1F3-4E9D-85A3-7F90428B9950}" destId="{C514EB2A-0553-434E-9CA9-FF7A932FBB87}" srcOrd="1" destOrd="0" presId="urn:microsoft.com/office/officeart/2005/8/layout/hierarchy6"/>
    <dgm:cxn modelId="{743F161C-A307-4330-A308-C15ECCEA79DF}" type="presParOf" srcId="{47393D77-7EF0-4ADD-9E2B-91D7851D488C}" destId="{761C93D9-245F-4FA1-A466-372A1EAE36C4}" srcOrd="2" destOrd="0" presId="urn:microsoft.com/office/officeart/2005/8/layout/hierarchy6"/>
    <dgm:cxn modelId="{C514DC95-76E8-45EF-8323-053593945592}" type="presParOf" srcId="{47393D77-7EF0-4ADD-9E2B-91D7851D488C}" destId="{312D5B23-DDBE-49EA-8E1C-79F5E65DAFEB}" srcOrd="3" destOrd="0" presId="urn:microsoft.com/office/officeart/2005/8/layout/hierarchy6"/>
    <dgm:cxn modelId="{03DA44EF-1638-42A1-AA27-4923EABE609D}" type="presParOf" srcId="{312D5B23-DDBE-49EA-8E1C-79F5E65DAFEB}" destId="{BABF3506-E7A5-46D5-A417-41DF1004872F}" srcOrd="0" destOrd="0" presId="urn:microsoft.com/office/officeart/2005/8/layout/hierarchy6"/>
    <dgm:cxn modelId="{8D19BC76-4EC4-40EE-8525-A01A904C1DD7}" type="presParOf" srcId="{312D5B23-DDBE-49EA-8E1C-79F5E65DAFEB}" destId="{B07EBF8B-E980-4E4E-A030-29C4085679D8}" srcOrd="1" destOrd="0" presId="urn:microsoft.com/office/officeart/2005/8/layout/hierarchy6"/>
    <dgm:cxn modelId="{F86AB40A-E4B1-489D-9920-76CC6894B7D2}" type="presParOf" srcId="{47393D77-7EF0-4ADD-9E2B-91D7851D488C}" destId="{A7B6F0F8-B37F-4696-98EF-C8DF6E373E98}" srcOrd="4" destOrd="0" presId="urn:microsoft.com/office/officeart/2005/8/layout/hierarchy6"/>
    <dgm:cxn modelId="{3A60FD88-0378-4672-B1FB-9E736386FBC3}" type="presParOf" srcId="{47393D77-7EF0-4ADD-9E2B-91D7851D488C}" destId="{3D20A6E5-70C4-4879-95BA-5A546A5E1570}" srcOrd="5" destOrd="0" presId="urn:microsoft.com/office/officeart/2005/8/layout/hierarchy6"/>
    <dgm:cxn modelId="{E9EE8E3F-96D1-4531-90B2-7879664930A7}" type="presParOf" srcId="{3D20A6E5-70C4-4879-95BA-5A546A5E1570}" destId="{1922EFB4-7D93-41CE-80DF-F9D8FD7A3D8F}" srcOrd="0" destOrd="0" presId="urn:microsoft.com/office/officeart/2005/8/layout/hierarchy6"/>
    <dgm:cxn modelId="{09DB614A-ECA7-4FC6-B3DC-7519487A05A0}" type="presParOf" srcId="{3D20A6E5-70C4-4879-95BA-5A546A5E1570}" destId="{CBEB1828-01BD-4F1D-8620-6738A77E8619}" srcOrd="1" destOrd="0" presId="urn:microsoft.com/office/officeart/2005/8/layout/hierarchy6"/>
    <dgm:cxn modelId="{DA93649B-5B27-463A-BA82-1A6E33BEACFC}" type="presParOf" srcId="{EA028BAB-92D9-4AA2-A18F-7D90113B9D41}" destId="{18DA5698-8C40-410D-B230-A9789A6EFB1C}"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286BAEE-D4C1-4A16-8079-8C429A7D4852}"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l-GR"/>
        </a:p>
      </dgm:t>
    </dgm:pt>
    <dgm:pt modelId="{9B56B4DF-FA8C-4C01-8230-A5377ED7A65E}">
      <dgm:prSet phldrT="[Text]"/>
      <dgm:spPr>
        <a:xfrm>
          <a:off x="162877" y="287"/>
          <a:ext cx="3327201" cy="1996320"/>
        </a:xfrm>
        <a:prstGeom prst="rect">
          <a:avLst/>
        </a:prstGeom>
      </dgm:spPr>
      <dgm:t>
        <a:bodyPr/>
        <a:lstStyle/>
        <a:p>
          <a:pPr algn="ctr">
            <a:buNone/>
          </a:pPr>
          <a:r>
            <a:rPr lang="el-GR" b="1" dirty="0">
              <a:latin typeface="Calibri" panose="020F0502020204030204"/>
              <a:ea typeface="+mn-ea"/>
              <a:cs typeface="+mn-cs"/>
            </a:rPr>
            <a:t>Επίπεδο 1 </a:t>
          </a:r>
        </a:p>
        <a:p>
          <a:pPr algn="ctr">
            <a:buNone/>
          </a:pPr>
          <a:r>
            <a:rPr lang="el-GR" b="1" dirty="0">
              <a:latin typeface="Calibri" panose="020F0502020204030204"/>
              <a:ea typeface="+mn-ea"/>
              <a:cs typeface="+mn-cs"/>
            </a:rPr>
            <a:t>Επιχειρήματα που αποτελούνται από έναν απλό ισχυρισμό.</a:t>
          </a:r>
        </a:p>
      </dgm:t>
    </dgm:pt>
    <dgm:pt modelId="{FE9BE6FD-5315-4F39-932F-8413F2A0AF7E}" type="parTrans" cxnId="{A95DB927-35F8-455F-86B7-E234C1C01342}">
      <dgm:prSet/>
      <dgm:spPr/>
      <dgm:t>
        <a:bodyPr/>
        <a:lstStyle/>
        <a:p>
          <a:pPr algn="ctr"/>
          <a:endParaRPr lang="el-GR"/>
        </a:p>
      </dgm:t>
    </dgm:pt>
    <dgm:pt modelId="{5D7A6F8C-275C-4921-BD38-663461533AD1}" type="sibTrans" cxnId="{A95DB927-35F8-455F-86B7-E234C1C01342}">
      <dgm:prSet/>
      <dgm:spPr/>
      <dgm:t>
        <a:bodyPr/>
        <a:lstStyle/>
        <a:p>
          <a:pPr algn="ctr"/>
          <a:endParaRPr lang="el-GR"/>
        </a:p>
      </dgm:t>
    </dgm:pt>
    <dgm:pt modelId="{48B59CCA-2206-4C78-AEC3-D5E5093A0646}">
      <dgm:prSet phldrT="[Text]" custT="1"/>
      <dgm:spPr>
        <a:xfrm>
          <a:off x="3822799" y="287"/>
          <a:ext cx="3327201" cy="1996320"/>
        </a:xfrm>
        <a:prstGeom prst="rect">
          <a:avLst/>
        </a:prstGeom>
      </dgm:spPr>
      <dgm:t>
        <a:bodyPr/>
        <a:lstStyle/>
        <a:p>
          <a:pPr algn="ctr">
            <a:buNone/>
          </a:pPr>
          <a:r>
            <a:rPr lang="el-GR" sz="1400" b="1" dirty="0">
              <a:latin typeface="Calibri" panose="020F0502020204030204"/>
              <a:ea typeface="+mn-ea"/>
              <a:cs typeface="+mn-cs"/>
            </a:rPr>
            <a:t>Επίπεδο 2 </a:t>
          </a:r>
        </a:p>
        <a:p>
          <a:pPr algn="ctr">
            <a:buNone/>
          </a:pPr>
          <a:r>
            <a:rPr lang="el-GR" sz="1400" b="1" dirty="0">
              <a:latin typeface="Calibri" panose="020F0502020204030204"/>
              <a:ea typeface="+mn-ea"/>
              <a:cs typeface="+mn-cs"/>
            </a:rPr>
            <a:t>Επιχειρήματα με ισχυρισμό που υποστηρίζεται από </a:t>
          </a:r>
          <a:r>
            <a:rPr lang="el-GR" sz="1400" b="1" dirty="0" err="1">
              <a:latin typeface="Calibri" panose="020F0502020204030204"/>
              <a:ea typeface="+mn-ea"/>
              <a:cs typeface="+mn-cs"/>
            </a:rPr>
            <a:t>δεδομένα,υποθέσεις</a:t>
          </a:r>
          <a:r>
            <a:rPr lang="el-GR" sz="1400" b="1" dirty="0">
              <a:latin typeface="Calibri" panose="020F0502020204030204"/>
              <a:ea typeface="+mn-ea"/>
              <a:cs typeface="+mn-cs"/>
            </a:rPr>
            <a:t> ή λόγους αλλά χωρίς εξηγήσεις για περιπτώσεις στις οποίες το επιχείρημα δεν είναι ορθό (</a:t>
          </a:r>
          <a:r>
            <a:rPr lang="en-US" sz="1400" b="1" dirty="0">
              <a:latin typeface="Calibri" panose="020F0502020204030204"/>
              <a:ea typeface="+mn-ea"/>
              <a:cs typeface="+mn-cs"/>
            </a:rPr>
            <a:t>rebuttals)</a:t>
          </a:r>
          <a:endParaRPr lang="el-GR" sz="1400" b="1" dirty="0">
            <a:latin typeface="Calibri" panose="020F0502020204030204"/>
            <a:ea typeface="+mn-ea"/>
            <a:cs typeface="+mn-cs"/>
          </a:endParaRPr>
        </a:p>
      </dgm:t>
    </dgm:pt>
    <dgm:pt modelId="{459869B7-2C8B-49A2-BFFC-D00456BCC24A}" type="parTrans" cxnId="{DE207AFB-C7DF-43D6-8A3A-299FE6490E89}">
      <dgm:prSet/>
      <dgm:spPr/>
      <dgm:t>
        <a:bodyPr/>
        <a:lstStyle/>
        <a:p>
          <a:pPr algn="ctr"/>
          <a:endParaRPr lang="el-GR"/>
        </a:p>
      </dgm:t>
    </dgm:pt>
    <dgm:pt modelId="{0218DAC5-9491-4CFE-ADE3-7B2077438ED0}" type="sibTrans" cxnId="{DE207AFB-C7DF-43D6-8A3A-299FE6490E89}">
      <dgm:prSet/>
      <dgm:spPr/>
      <dgm:t>
        <a:bodyPr/>
        <a:lstStyle/>
        <a:p>
          <a:pPr algn="ctr"/>
          <a:endParaRPr lang="el-GR"/>
        </a:p>
      </dgm:t>
    </dgm:pt>
    <dgm:pt modelId="{5903843D-B976-4264-8EA4-EB85D5371385}">
      <dgm:prSet phldrT="[Text]"/>
      <dgm:spPr>
        <a:xfrm>
          <a:off x="7482720" y="287"/>
          <a:ext cx="3327201" cy="1996320"/>
        </a:xfrm>
        <a:prstGeom prst="rect">
          <a:avLst/>
        </a:prstGeom>
      </dgm:spPr>
      <dgm:t>
        <a:bodyPr/>
        <a:lstStyle/>
        <a:p>
          <a:pPr algn="ctr">
            <a:buNone/>
          </a:pPr>
          <a:r>
            <a:rPr lang="el-GR" b="1" dirty="0">
              <a:latin typeface="Calibri" panose="020F0502020204030204"/>
              <a:ea typeface="+mn-ea"/>
              <a:cs typeface="+mn-cs"/>
            </a:rPr>
            <a:t>Επίπεδο 3</a:t>
          </a:r>
        </a:p>
        <a:p>
          <a:pPr algn="ctr">
            <a:buNone/>
          </a:pPr>
          <a:r>
            <a:rPr lang="el-GR" b="1" dirty="0">
              <a:latin typeface="Calibri" panose="020F0502020204030204"/>
              <a:ea typeface="+mn-ea"/>
              <a:cs typeface="+mn-cs"/>
            </a:rPr>
            <a:t> Επιχειρήματα με ισχυρισμό που υποστηρίζεται από δεδομένα, υποθέσεις ή λόγους και προσπάθειες για εξηγήσεις για περιπτώσεις στις οποίες το επιχείρημα δεν είναι ορθό (</a:t>
          </a:r>
          <a:r>
            <a:rPr lang="en-US" b="1" dirty="0">
              <a:latin typeface="Calibri" panose="020F0502020204030204"/>
              <a:ea typeface="+mn-ea"/>
              <a:cs typeface="+mn-cs"/>
            </a:rPr>
            <a:t>rebuttals)</a:t>
          </a:r>
          <a:endParaRPr lang="el-GR" b="1" dirty="0">
            <a:latin typeface="Calibri" panose="020F0502020204030204"/>
            <a:ea typeface="+mn-ea"/>
            <a:cs typeface="+mn-cs"/>
          </a:endParaRPr>
        </a:p>
      </dgm:t>
    </dgm:pt>
    <dgm:pt modelId="{37CC0DF8-EB66-4F09-89BE-942EC40CAD58}" type="parTrans" cxnId="{762E60C6-93EC-42A0-B6B7-C7F272CA05AE}">
      <dgm:prSet/>
      <dgm:spPr/>
      <dgm:t>
        <a:bodyPr/>
        <a:lstStyle/>
        <a:p>
          <a:pPr algn="ctr"/>
          <a:endParaRPr lang="el-GR"/>
        </a:p>
      </dgm:t>
    </dgm:pt>
    <dgm:pt modelId="{C4305469-8D0E-42D6-B337-31BEC3471C6E}" type="sibTrans" cxnId="{762E60C6-93EC-42A0-B6B7-C7F272CA05AE}">
      <dgm:prSet/>
      <dgm:spPr/>
      <dgm:t>
        <a:bodyPr/>
        <a:lstStyle/>
        <a:p>
          <a:pPr algn="ctr"/>
          <a:endParaRPr lang="el-GR"/>
        </a:p>
      </dgm:t>
    </dgm:pt>
    <dgm:pt modelId="{0CC134EB-843D-4BA1-987D-191EC61CF1E8}">
      <dgm:prSet/>
      <dgm:spPr>
        <a:xfrm>
          <a:off x="1992838" y="2329329"/>
          <a:ext cx="3327201" cy="1996320"/>
        </a:xfrm>
        <a:prstGeom prst="rect">
          <a:avLst/>
        </a:prstGeom>
      </dgm:spPr>
      <dgm:t>
        <a:bodyPr/>
        <a:lstStyle/>
        <a:p>
          <a:pPr algn="ctr">
            <a:buNone/>
          </a:pPr>
          <a:r>
            <a:rPr lang="el-GR" b="1" dirty="0">
              <a:latin typeface="Calibri" panose="020F0502020204030204"/>
              <a:ea typeface="+mn-ea"/>
              <a:cs typeface="+mn-cs"/>
            </a:rPr>
            <a:t>Επίπεδο 4</a:t>
          </a:r>
        </a:p>
        <a:p>
          <a:pPr algn="ctr">
            <a:buNone/>
          </a:pPr>
          <a:r>
            <a:rPr lang="el-GR" b="1" dirty="0">
              <a:latin typeface="Calibri" panose="020F0502020204030204"/>
              <a:ea typeface="+mn-ea"/>
              <a:cs typeface="+mn-cs"/>
            </a:rPr>
            <a:t> Επιχειρήματα με ισχυρισμό που υποστηρίζεται από δεδομένα, υποθέσεις ή λόγους και εξηγήσεις για περιπτώσεις στις οποίες το επιχείρημα δεν είναι ορθό (</a:t>
          </a:r>
          <a:r>
            <a:rPr lang="en-US" b="1" dirty="0">
              <a:latin typeface="Calibri" panose="020F0502020204030204"/>
              <a:ea typeface="+mn-ea"/>
              <a:cs typeface="+mn-cs"/>
            </a:rPr>
            <a:t>rebuttals)</a:t>
          </a:r>
          <a:endParaRPr lang="el-GR" b="1" dirty="0">
            <a:latin typeface="Calibri" panose="020F0502020204030204"/>
            <a:ea typeface="+mn-ea"/>
            <a:cs typeface="+mn-cs"/>
          </a:endParaRPr>
        </a:p>
      </dgm:t>
    </dgm:pt>
    <dgm:pt modelId="{34686D00-CA11-4C2D-91AC-ECA27F05EEFC}" type="parTrans" cxnId="{82CA4456-456C-403D-98C8-8657F04BEC10}">
      <dgm:prSet/>
      <dgm:spPr/>
      <dgm:t>
        <a:bodyPr/>
        <a:lstStyle/>
        <a:p>
          <a:pPr algn="ctr"/>
          <a:endParaRPr lang="el-GR"/>
        </a:p>
      </dgm:t>
    </dgm:pt>
    <dgm:pt modelId="{1D4C840F-CC27-4FF3-A91C-D396E13D65E2}" type="sibTrans" cxnId="{82CA4456-456C-403D-98C8-8657F04BEC10}">
      <dgm:prSet/>
      <dgm:spPr/>
      <dgm:t>
        <a:bodyPr/>
        <a:lstStyle/>
        <a:p>
          <a:pPr algn="ctr"/>
          <a:endParaRPr lang="el-GR"/>
        </a:p>
      </dgm:t>
    </dgm:pt>
    <dgm:pt modelId="{A80CA46E-4DEC-45A8-AE9C-F175E159FE93}">
      <dgm:prSet/>
      <dgm:spPr>
        <a:xfrm>
          <a:off x="5652760" y="2329329"/>
          <a:ext cx="3327201" cy="1996320"/>
        </a:xfrm>
        <a:prstGeom prst="rect">
          <a:avLst/>
        </a:prstGeom>
      </dgm:spPr>
      <dgm:t>
        <a:bodyPr/>
        <a:lstStyle/>
        <a:p>
          <a:pPr algn="ctr">
            <a:buNone/>
          </a:pPr>
          <a:r>
            <a:rPr lang="el-GR" b="1" dirty="0">
              <a:latin typeface="Calibri" panose="020F0502020204030204"/>
              <a:ea typeface="+mn-ea"/>
              <a:cs typeface="+mn-cs"/>
            </a:rPr>
            <a:t>Επίπεδο 5 </a:t>
          </a:r>
        </a:p>
        <a:p>
          <a:pPr algn="ctr">
            <a:buNone/>
          </a:pPr>
          <a:r>
            <a:rPr lang="el-GR" b="1" dirty="0">
              <a:latin typeface="Calibri" panose="020F0502020204030204"/>
              <a:ea typeface="+mn-ea"/>
              <a:cs typeface="+mn-cs"/>
            </a:rPr>
            <a:t>Επιχείρημα με ισχυρισμούς, δεδομένα και περισσότερες από μια εξηγήσεις για περιπτώσεις στις οποίες το επιχείρημα δεν είναι ορθό (</a:t>
          </a:r>
          <a:r>
            <a:rPr lang="en-US" b="1" dirty="0">
              <a:latin typeface="Calibri" panose="020F0502020204030204"/>
              <a:ea typeface="+mn-ea"/>
              <a:cs typeface="+mn-cs"/>
            </a:rPr>
            <a:t>rebuttals)</a:t>
          </a:r>
          <a:endParaRPr lang="el-GR" b="1" dirty="0">
            <a:latin typeface="Calibri" panose="020F0502020204030204"/>
            <a:ea typeface="+mn-ea"/>
            <a:cs typeface="+mn-cs"/>
          </a:endParaRPr>
        </a:p>
      </dgm:t>
    </dgm:pt>
    <dgm:pt modelId="{B87F7A3F-EC96-4488-98DE-203926EC2F89}" type="parTrans" cxnId="{E323B37A-BEA9-44C9-AA53-DFCBCE03E048}">
      <dgm:prSet/>
      <dgm:spPr/>
      <dgm:t>
        <a:bodyPr/>
        <a:lstStyle/>
        <a:p>
          <a:pPr algn="ctr"/>
          <a:endParaRPr lang="el-GR"/>
        </a:p>
      </dgm:t>
    </dgm:pt>
    <dgm:pt modelId="{7E698483-13F0-47E9-934A-862765833347}" type="sibTrans" cxnId="{E323B37A-BEA9-44C9-AA53-DFCBCE03E048}">
      <dgm:prSet/>
      <dgm:spPr/>
      <dgm:t>
        <a:bodyPr/>
        <a:lstStyle/>
        <a:p>
          <a:pPr algn="ctr"/>
          <a:endParaRPr lang="el-GR"/>
        </a:p>
      </dgm:t>
    </dgm:pt>
    <dgm:pt modelId="{A9CEBD59-EF9A-4ACB-8E8B-1F774F76DE39}" type="pres">
      <dgm:prSet presAssocID="{C286BAEE-D4C1-4A16-8079-8C429A7D4852}" presName="diagram" presStyleCnt="0">
        <dgm:presLayoutVars>
          <dgm:dir/>
          <dgm:resizeHandles val="exact"/>
        </dgm:presLayoutVars>
      </dgm:prSet>
      <dgm:spPr/>
    </dgm:pt>
    <dgm:pt modelId="{51260814-79CC-4E0A-89EA-863788E2A817}" type="pres">
      <dgm:prSet presAssocID="{9B56B4DF-FA8C-4C01-8230-A5377ED7A65E}" presName="node" presStyleLbl="node1" presStyleIdx="0" presStyleCnt="5">
        <dgm:presLayoutVars>
          <dgm:bulletEnabled val="1"/>
        </dgm:presLayoutVars>
      </dgm:prSet>
      <dgm:spPr>
        <a:prstGeom prst="rect">
          <a:avLst/>
        </a:prstGeom>
      </dgm:spPr>
    </dgm:pt>
    <dgm:pt modelId="{973DF0A0-6750-43B3-9D69-0B09CB450C23}" type="pres">
      <dgm:prSet presAssocID="{5D7A6F8C-275C-4921-BD38-663461533AD1}" presName="sibTrans" presStyleCnt="0"/>
      <dgm:spPr/>
    </dgm:pt>
    <dgm:pt modelId="{3872AAF6-25A4-4BEC-9468-B6E45173BB1F}" type="pres">
      <dgm:prSet presAssocID="{48B59CCA-2206-4C78-AEC3-D5E5093A0646}" presName="node" presStyleLbl="node1" presStyleIdx="1" presStyleCnt="5">
        <dgm:presLayoutVars>
          <dgm:bulletEnabled val="1"/>
        </dgm:presLayoutVars>
      </dgm:prSet>
      <dgm:spPr>
        <a:prstGeom prst="rect">
          <a:avLst/>
        </a:prstGeom>
      </dgm:spPr>
    </dgm:pt>
    <dgm:pt modelId="{FCF8B60F-77B6-425E-8CE7-BE8FD4001558}" type="pres">
      <dgm:prSet presAssocID="{0218DAC5-9491-4CFE-ADE3-7B2077438ED0}" presName="sibTrans" presStyleCnt="0"/>
      <dgm:spPr/>
    </dgm:pt>
    <dgm:pt modelId="{ACB5A8AA-D525-4CEE-92A0-33FED80BA2CF}" type="pres">
      <dgm:prSet presAssocID="{5903843D-B976-4264-8EA4-EB85D5371385}" presName="node" presStyleLbl="node1" presStyleIdx="2" presStyleCnt="5">
        <dgm:presLayoutVars>
          <dgm:bulletEnabled val="1"/>
        </dgm:presLayoutVars>
      </dgm:prSet>
      <dgm:spPr>
        <a:prstGeom prst="rect">
          <a:avLst/>
        </a:prstGeom>
      </dgm:spPr>
    </dgm:pt>
    <dgm:pt modelId="{91A25615-81E3-4A8C-8306-2F73723C01E3}" type="pres">
      <dgm:prSet presAssocID="{C4305469-8D0E-42D6-B337-31BEC3471C6E}" presName="sibTrans" presStyleCnt="0"/>
      <dgm:spPr/>
    </dgm:pt>
    <dgm:pt modelId="{6DBCA0DF-B79D-40B5-AD7D-974444B41A48}" type="pres">
      <dgm:prSet presAssocID="{0CC134EB-843D-4BA1-987D-191EC61CF1E8}" presName="node" presStyleLbl="node1" presStyleIdx="3" presStyleCnt="5">
        <dgm:presLayoutVars>
          <dgm:bulletEnabled val="1"/>
        </dgm:presLayoutVars>
      </dgm:prSet>
      <dgm:spPr>
        <a:prstGeom prst="rect">
          <a:avLst/>
        </a:prstGeom>
      </dgm:spPr>
    </dgm:pt>
    <dgm:pt modelId="{9D774CD7-DC98-4C1E-BC87-F9C451A86991}" type="pres">
      <dgm:prSet presAssocID="{1D4C840F-CC27-4FF3-A91C-D396E13D65E2}" presName="sibTrans" presStyleCnt="0"/>
      <dgm:spPr/>
    </dgm:pt>
    <dgm:pt modelId="{8D1E6868-AACA-4B76-B9AC-BB2C7C82ADC0}" type="pres">
      <dgm:prSet presAssocID="{A80CA46E-4DEC-45A8-AE9C-F175E159FE93}" presName="node" presStyleLbl="node1" presStyleIdx="4" presStyleCnt="5">
        <dgm:presLayoutVars>
          <dgm:bulletEnabled val="1"/>
        </dgm:presLayoutVars>
      </dgm:prSet>
      <dgm:spPr>
        <a:prstGeom prst="rect">
          <a:avLst/>
        </a:prstGeom>
      </dgm:spPr>
    </dgm:pt>
  </dgm:ptLst>
  <dgm:cxnLst>
    <dgm:cxn modelId="{A95DB927-35F8-455F-86B7-E234C1C01342}" srcId="{C286BAEE-D4C1-4A16-8079-8C429A7D4852}" destId="{9B56B4DF-FA8C-4C01-8230-A5377ED7A65E}" srcOrd="0" destOrd="0" parTransId="{FE9BE6FD-5315-4F39-932F-8413F2A0AF7E}" sibTransId="{5D7A6F8C-275C-4921-BD38-663461533AD1}"/>
    <dgm:cxn modelId="{B9BFE249-18BB-425A-9CB3-77F07C02FC4A}" type="presOf" srcId="{C286BAEE-D4C1-4A16-8079-8C429A7D4852}" destId="{A9CEBD59-EF9A-4ACB-8E8B-1F774F76DE39}" srcOrd="0" destOrd="0" presId="urn:microsoft.com/office/officeart/2005/8/layout/default"/>
    <dgm:cxn modelId="{82CA4456-456C-403D-98C8-8657F04BEC10}" srcId="{C286BAEE-D4C1-4A16-8079-8C429A7D4852}" destId="{0CC134EB-843D-4BA1-987D-191EC61CF1E8}" srcOrd="3" destOrd="0" parTransId="{34686D00-CA11-4C2D-91AC-ECA27F05EEFC}" sibTransId="{1D4C840F-CC27-4FF3-A91C-D396E13D65E2}"/>
    <dgm:cxn modelId="{E323B37A-BEA9-44C9-AA53-DFCBCE03E048}" srcId="{C286BAEE-D4C1-4A16-8079-8C429A7D4852}" destId="{A80CA46E-4DEC-45A8-AE9C-F175E159FE93}" srcOrd="4" destOrd="0" parTransId="{B87F7A3F-EC96-4488-98DE-203926EC2F89}" sibTransId="{7E698483-13F0-47E9-934A-862765833347}"/>
    <dgm:cxn modelId="{A8EB2F82-9CD6-42C1-9D91-5E844107BD3E}" type="presOf" srcId="{A80CA46E-4DEC-45A8-AE9C-F175E159FE93}" destId="{8D1E6868-AACA-4B76-B9AC-BB2C7C82ADC0}" srcOrd="0" destOrd="0" presId="urn:microsoft.com/office/officeart/2005/8/layout/default"/>
    <dgm:cxn modelId="{C2609085-21ED-4F96-9B61-E0127A312633}" type="presOf" srcId="{9B56B4DF-FA8C-4C01-8230-A5377ED7A65E}" destId="{51260814-79CC-4E0A-89EA-863788E2A817}" srcOrd="0" destOrd="0" presId="urn:microsoft.com/office/officeart/2005/8/layout/default"/>
    <dgm:cxn modelId="{762E60C6-93EC-42A0-B6B7-C7F272CA05AE}" srcId="{C286BAEE-D4C1-4A16-8079-8C429A7D4852}" destId="{5903843D-B976-4264-8EA4-EB85D5371385}" srcOrd="2" destOrd="0" parTransId="{37CC0DF8-EB66-4F09-89BE-942EC40CAD58}" sibTransId="{C4305469-8D0E-42D6-B337-31BEC3471C6E}"/>
    <dgm:cxn modelId="{978E1DD6-71D7-465F-A232-5A9A47247B95}" type="presOf" srcId="{48B59CCA-2206-4C78-AEC3-D5E5093A0646}" destId="{3872AAF6-25A4-4BEC-9468-B6E45173BB1F}" srcOrd="0" destOrd="0" presId="urn:microsoft.com/office/officeart/2005/8/layout/default"/>
    <dgm:cxn modelId="{724DE2EB-C1C7-4CAC-ADA8-9783658B8EBD}" type="presOf" srcId="{5903843D-B976-4264-8EA4-EB85D5371385}" destId="{ACB5A8AA-D525-4CEE-92A0-33FED80BA2CF}" srcOrd="0" destOrd="0" presId="urn:microsoft.com/office/officeart/2005/8/layout/default"/>
    <dgm:cxn modelId="{DE207AFB-C7DF-43D6-8A3A-299FE6490E89}" srcId="{C286BAEE-D4C1-4A16-8079-8C429A7D4852}" destId="{48B59CCA-2206-4C78-AEC3-D5E5093A0646}" srcOrd="1" destOrd="0" parTransId="{459869B7-2C8B-49A2-BFFC-D00456BCC24A}" sibTransId="{0218DAC5-9491-4CFE-ADE3-7B2077438ED0}"/>
    <dgm:cxn modelId="{4E1F9AFE-7DBD-4202-8AAF-9D3FDBC3D688}" type="presOf" srcId="{0CC134EB-843D-4BA1-987D-191EC61CF1E8}" destId="{6DBCA0DF-B79D-40B5-AD7D-974444B41A48}" srcOrd="0" destOrd="0" presId="urn:microsoft.com/office/officeart/2005/8/layout/default"/>
    <dgm:cxn modelId="{2794ACBB-23AF-4D30-97E7-FCC82AA730F2}" type="presParOf" srcId="{A9CEBD59-EF9A-4ACB-8E8B-1F774F76DE39}" destId="{51260814-79CC-4E0A-89EA-863788E2A817}" srcOrd="0" destOrd="0" presId="urn:microsoft.com/office/officeart/2005/8/layout/default"/>
    <dgm:cxn modelId="{F1E2BCFD-A67F-406A-B31B-2570A97EBA22}" type="presParOf" srcId="{A9CEBD59-EF9A-4ACB-8E8B-1F774F76DE39}" destId="{973DF0A0-6750-43B3-9D69-0B09CB450C23}" srcOrd="1" destOrd="0" presId="urn:microsoft.com/office/officeart/2005/8/layout/default"/>
    <dgm:cxn modelId="{07FB8F7C-BB2E-4E87-BBBC-57D2E187B6F8}" type="presParOf" srcId="{A9CEBD59-EF9A-4ACB-8E8B-1F774F76DE39}" destId="{3872AAF6-25A4-4BEC-9468-B6E45173BB1F}" srcOrd="2" destOrd="0" presId="urn:microsoft.com/office/officeart/2005/8/layout/default"/>
    <dgm:cxn modelId="{63C3C321-FCEA-4671-B50F-0BDD135F193D}" type="presParOf" srcId="{A9CEBD59-EF9A-4ACB-8E8B-1F774F76DE39}" destId="{FCF8B60F-77B6-425E-8CE7-BE8FD4001558}" srcOrd="3" destOrd="0" presId="urn:microsoft.com/office/officeart/2005/8/layout/default"/>
    <dgm:cxn modelId="{CA4609DB-FB27-4472-B42E-503AA5A0EE47}" type="presParOf" srcId="{A9CEBD59-EF9A-4ACB-8E8B-1F774F76DE39}" destId="{ACB5A8AA-D525-4CEE-92A0-33FED80BA2CF}" srcOrd="4" destOrd="0" presId="urn:microsoft.com/office/officeart/2005/8/layout/default"/>
    <dgm:cxn modelId="{7E35956A-78A0-4F8B-A8A4-EF713FD437EC}" type="presParOf" srcId="{A9CEBD59-EF9A-4ACB-8E8B-1F774F76DE39}" destId="{91A25615-81E3-4A8C-8306-2F73723C01E3}" srcOrd="5" destOrd="0" presId="urn:microsoft.com/office/officeart/2005/8/layout/default"/>
    <dgm:cxn modelId="{EA19CB07-A64F-4515-BA1C-EFCAA1264D7F}" type="presParOf" srcId="{A9CEBD59-EF9A-4ACB-8E8B-1F774F76DE39}" destId="{6DBCA0DF-B79D-40B5-AD7D-974444B41A48}" srcOrd="6" destOrd="0" presId="urn:microsoft.com/office/officeart/2005/8/layout/default"/>
    <dgm:cxn modelId="{39BC6C9C-3842-442A-8497-F45EA0E3645E}" type="presParOf" srcId="{A9CEBD59-EF9A-4ACB-8E8B-1F774F76DE39}" destId="{9D774CD7-DC98-4C1E-BC87-F9C451A86991}" srcOrd="7" destOrd="0" presId="urn:microsoft.com/office/officeart/2005/8/layout/default"/>
    <dgm:cxn modelId="{1AD7C731-AC14-4B55-A42B-FFA542890BA9}" type="presParOf" srcId="{A9CEBD59-EF9A-4ACB-8E8B-1F774F76DE39}" destId="{8D1E6868-AACA-4B76-B9AC-BB2C7C82ADC0}"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2D144A7-4B38-4C23-AB3A-4E206C74607E}" type="doc">
      <dgm:prSet loTypeId="urn:microsoft.com/office/officeart/2005/8/layout/process1" loCatId="process" qsTypeId="urn:microsoft.com/office/officeart/2005/8/quickstyle/simple1" qsCatId="simple" csTypeId="urn:microsoft.com/office/officeart/2005/8/colors/accent0_1" csCatId="mainScheme" phldr="1"/>
      <dgm:spPr/>
    </dgm:pt>
    <dgm:pt modelId="{A264AA54-EB5B-4094-8EA3-BDC1F0397A63}">
      <dgm:prSet phldrT="[Text]" custT="1"/>
      <dgm:spPr>
        <a:xfrm>
          <a:off x="4651394" y="397050"/>
          <a:ext cx="829649" cy="2406299"/>
        </a:xfrm>
      </dgm:spPr>
      <dgm:t>
        <a:bodyPr/>
        <a:lstStyle/>
        <a:p>
          <a:pPr algn="ctr"/>
          <a:r>
            <a:rPr lang="el-GR" sz="1050" b="1" dirty="0">
              <a:latin typeface="Calibri" panose="020F0502020204030204"/>
              <a:ea typeface="+mn-ea"/>
              <a:cs typeface="+mn-cs"/>
            </a:rPr>
            <a:t>Επίπεδο 4 </a:t>
          </a:r>
        </a:p>
        <a:p>
          <a:pPr algn="ctr"/>
          <a:r>
            <a:rPr lang="el-GR" sz="1050" b="1" dirty="0">
              <a:latin typeface="Calibri" panose="020F0502020204030204"/>
              <a:ea typeface="+mn-ea"/>
              <a:cs typeface="+mn-cs"/>
            </a:rPr>
            <a:t>Αντεπιχειρήματα (</a:t>
          </a:r>
          <a:r>
            <a:rPr lang="en-US" sz="1050" b="1" dirty="0">
              <a:latin typeface="Calibri" panose="020F0502020204030204"/>
              <a:ea typeface="+mn-ea"/>
              <a:cs typeface="+mn-cs"/>
            </a:rPr>
            <a:t>counterclaims) </a:t>
          </a:r>
          <a:r>
            <a:rPr lang="el-GR" sz="1050" b="1" dirty="0">
              <a:latin typeface="Calibri" panose="020F0502020204030204"/>
              <a:ea typeface="+mn-ea"/>
              <a:cs typeface="+mn-cs"/>
            </a:rPr>
            <a:t>τα οποία υποστηρίζονται από δεδομένα, υποθέσεις ή λόγους και προσπάθειες για εξηγήσεις για περιπτώσεις στις οποίες το επιχείρημα δεν είναι ορθό (</a:t>
          </a:r>
          <a:r>
            <a:rPr lang="en-US" sz="1050" b="1" dirty="0">
              <a:latin typeface="Calibri" panose="020F0502020204030204"/>
              <a:ea typeface="+mn-ea"/>
              <a:cs typeface="+mn-cs"/>
            </a:rPr>
            <a:t>rebuttals)</a:t>
          </a:r>
          <a:endParaRPr lang="el-GR" sz="1050" b="1" dirty="0">
            <a:latin typeface="Calibri" panose="020F0502020204030204"/>
            <a:ea typeface="+mn-ea"/>
            <a:cs typeface="+mn-cs"/>
          </a:endParaRPr>
        </a:p>
      </dgm:t>
    </dgm:pt>
    <dgm:pt modelId="{A222979F-54C2-4868-A8DD-0927D044F1F7}" type="parTrans" cxnId="{CA821435-7460-4F86-8C39-F77908E698C9}">
      <dgm:prSet/>
      <dgm:spPr/>
      <dgm:t>
        <a:bodyPr/>
        <a:lstStyle/>
        <a:p>
          <a:pPr algn="ctr"/>
          <a:endParaRPr lang="el-GR"/>
        </a:p>
      </dgm:t>
    </dgm:pt>
    <dgm:pt modelId="{B230BF58-C984-4462-8935-C3DE70E20F99}" type="sibTrans" cxnId="{CA821435-7460-4F86-8C39-F77908E698C9}">
      <dgm:prSet/>
      <dgm:spPr/>
      <dgm:t>
        <a:bodyPr/>
        <a:lstStyle/>
        <a:p>
          <a:pPr algn="ctr"/>
          <a:endParaRPr lang="el-GR"/>
        </a:p>
      </dgm:t>
    </dgm:pt>
    <dgm:pt modelId="{CCDE8F0B-3BD2-4EC6-B708-17C54E77A5CD}">
      <dgm:prSet custT="1"/>
      <dgm:spPr>
        <a:xfrm>
          <a:off x="2328375" y="397050"/>
          <a:ext cx="829649" cy="2406299"/>
        </a:xfrm>
      </dgm:spPr>
      <dgm:t>
        <a:bodyPr/>
        <a:lstStyle/>
        <a:p>
          <a:pPr algn="ctr"/>
          <a:r>
            <a:rPr lang="el-GR" sz="1000" b="1" dirty="0">
              <a:latin typeface="Calibri" panose="020F0502020204030204"/>
              <a:ea typeface="+mn-ea"/>
              <a:cs typeface="+mn-cs"/>
            </a:rPr>
            <a:t>Επίπεδο 2</a:t>
          </a:r>
        </a:p>
        <a:p>
          <a:pPr algn="ctr"/>
          <a:r>
            <a:rPr lang="el-GR" sz="1000" b="1" dirty="0">
              <a:latin typeface="Calibri" panose="020F0502020204030204"/>
              <a:ea typeface="+mn-ea"/>
              <a:cs typeface="+mn-cs"/>
            </a:rPr>
            <a:t> Επιχειρήματα τα οποία αποτελούνται από ισχυρισμό που υποστηρίζεται από δεδομένα, υποθέσεις ή λόγους αλλά χωρίς εξηγήσεις για περιπτώσεις στις οποίες το επιχείρημα δεν είναι ορθό (</a:t>
          </a:r>
          <a:r>
            <a:rPr lang="en-US" sz="1000" b="1" dirty="0">
              <a:latin typeface="Calibri" panose="020F0502020204030204"/>
              <a:ea typeface="+mn-ea"/>
              <a:cs typeface="+mn-cs"/>
            </a:rPr>
            <a:t>rebuttals)</a:t>
          </a:r>
          <a:endParaRPr lang="el-GR" sz="1000" b="1" dirty="0">
            <a:latin typeface="Calibri" panose="020F0502020204030204"/>
            <a:ea typeface="+mn-ea"/>
            <a:cs typeface="+mn-cs"/>
          </a:endParaRPr>
        </a:p>
      </dgm:t>
    </dgm:pt>
    <dgm:pt modelId="{09BCF4B7-9468-4D1E-BEB8-E35EF2F36DC6}" type="parTrans" cxnId="{0277377E-844D-44D2-84D4-6325F065F72E}">
      <dgm:prSet/>
      <dgm:spPr/>
      <dgm:t>
        <a:bodyPr/>
        <a:lstStyle/>
        <a:p>
          <a:pPr algn="ctr"/>
          <a:endParaRPr lang="el-GR"/>
        </a:p>
      </dgm:t>
    </dgm:pt>
    <dgm:pt modelId="{4F044D55-76F7-4A8C-A932-668D96B98D3E}" type="sibTrans" cxnId="{0277377E-844D-44D2-84D4-6325F065F72E}">
      <dgm:prSet/>
      <dgm:spPr>
        <a:xfrm>
          <a:off x="3240989" y="1497323"/>
          <a:ext cx="175885" cy="205753"/>
        </a:xfrm>
      </dgm:spPr>
      <dgm:t>
        <a:bodyPr/>
        <a:lstStyle/>
        <a:p>
          <a:pPr algn="ctr"/>
          <a:endParaRPr lang="el-GR">
            <a:solidFill>
              <a:sysClr val="window" lastClr="FFFFFF"/>
            </a:solidFill>
            <a:latin typeface="Calibri" panose="020F0502020204030204"/>
            <a:ea typeface="+mn-ea"/>
            <a:cs typeface="+mn-cs"/>
          </a:endParaRPr>
        </a:p>
      </dgm:t>
    </dgm:pt>
    <dgm:pt modelId="{E1C169A9-2132-415E-A745-15B93F97A9F5}">
      <dgm:prSet phldrT="[Text]" custT="1"/>
      <dgm:spPr>
        <a:xfrm>
          <a:off x="3489884" y="397050"/>
          <a:ext cx="829649" cy="2406299"/>
        </a:xfrm>
      </dgm:spPr>
      <dgm:t>
        <a:bodyPr/>
        <a:lstStyle/>
        <a:p>
          <a:pPr algn="ctr"/>
          <a:r>
            <a:rPr lang="el-GR" sz="1200" b="1" dirty="0">
              <a:latin typeface="Calibri" panose="020F0502020204030204"/>
              <a:ea typeface="+mn-ea"/>
              <a:cs typeface="+mn-cs"/>
            </a:rPr>
            <a:t>Επίπεδο 3 </a:t>
          </a:r>
        </a:p>
        <a:p>
          <a:pPr algn="ctr"/>
          <a:r>
            <a:rPr lang="el-GR" sz="1200" b="1" dirty="0">
              <a:latin typeface="Calibri" panose="020F0502020204030204"/>
              <a:ea typeface="+mn-ea"/>
              <a:cs typeface="+mn-cs"/>
            </a:rPr>
            <a:t>Αντεπιχειρήματα (</a:t>
          </a:r>
          <a:r>
            <a:rPr lang="en-US" sz="1200" b="1" dirty="0">
              <a:latin typeface="Calibri" panose="020F0502020204030204"/>
              <a:ea typeface="+mn-ea"/>
              <a:cs typeface="+mn-cs"/>
            </a:rPr>
            <a:t>counterclaims) </a:t>
          </a:r>
          <a:r>
            <a:rPr lang="el-GR" sz="1200" b="1" dirty="0">
              <a:latin typeface="Calibri" panose="020F0502020204030204"/>
              <a:ea typeface="+mn-ea"/>
              <a:cs typeface="+mn-cs"/>
            </a:rPr>
            <a:t>τα οποία αποτελούνται από έναν απλό ισχυρισμό</a:t>
          </a:r>
        </a:p>
      </dgm:t>
    </dgm:pt>
    <dgm:pt modelId="{A2BC0666-CD70-4219-98FE-97B3EC0ED55A}" type="parTrans" cxnId="{85183B92-79B4-41C1-BC9B-6402D0D47D2E}">
      <dgm:prSet/>
      <dgm:spPr/>
      <dgm:t>
        <a:bodyPr/>
        <a:lstStyle/>
        <a:p>
          <a:pPr algn="ctr"/>
          <a:endParaRPr lang="el-GR"/>
        </a:p>
      </dgm:t>
    </dgm:pt>
    <dgm:pt modelId="{897A050E-DBAE-4F61-88A9-076E0117EF1F}" type="sibTrans" cxnId="{85183B92-79B4-41C1-BC9B-6402D0D47D2E}">
      <dgm:prSet/>
      <dgm:spPr>
        <a:xfrm>
          <a:off x="4402499" y="1497323"/>
          <a:ext cx="175885" cy="205753"/>
        </a:xfrm>
      </dgm:spPr>
      <dgm:t>
        <a:bodyPr/>
        <a:lstStyle/>
        <a:p>
          <a:pPr algn="ctr"/>
          <a:endParaRPr lang="el-GR">
            <a:solidFill>
              <a:sysClr val="window" lastClr="FFFFFF"/>
            </a:solidFill>
            <a:latin typeface="Calibri" panose="020F0502020204030204"/>
            <a:ea typeface="+mn-ea"/>
            <a:cs typeface="+mn-cs"/>
          </a:endParaRPr>
        </a:p>
      </dgm:t>
    </dgm:pt>
    <dgm:pt modelId="{681B07F8-FD30-41F9-9C40-A1E61B01D3FA}">
      <dgm:prSet custT="1"/>
      <dgm:spPr>
        <a:xfrm>
          <a:off x="1166865" y="397050"/>
          <a:ext cx="829649" cy="2406299"/>
        </a:xfrm>
      </dgm:spPr>
      <dgm:t>
        <a:bodyPr/>
        <a:lstStyle/>
        <a:p>
          <a:pPr algn="ctr"/>
          <a:r>
            <a:rPr lang="el-GR" sz="1200" b="1" dirty="0">
              <a:latin typeface="Calibri" panose="020F0502020204030204"/>
              <a:ea typeface="+mn-ea"/>
              <a:cs typeface="+mn-cs"/>
            </a:rPr>
            <a:t>Επίπεδο 1</a:t>
          </a:r>
        </a:p>
        <a:p>
          <a:pPr algn="ctr"/>
          <a:r>
            <a:rPr lang="el-GR" sz="1200" b="1" dirty="0">
              <a:latin typeface="Calibri" panose="020F0502020204030204"/>
              <a:ea typeface="+mn-ea"/>
              <a:cs typeface="+mn-cs"/>
            </a:rPr>
            <a:t> Επιχειρήματα τα οποία αποτελούνται από έναν απλό ισχυρισμό</a:t>
          </a:r>
        </a:p>
      </dgm:t>
    </dgm:pt>
    <dgm:pt modelId="{52B5DA57-AC8C-44DF-A533-77E4959FC170}" type="sibTrans" cxnId="{5009A34E-8A5A-4271-87CD-B55426F304F3}">
      <dgm:prSet/>
      <dgm:spPr>
        <a:xfrm>
          <a:off x="2079480" y="1497323"/>
          <a:ext cx="175885" cy="205753"/>
        </a:xfrm>
      </dgm:spPr>
      <dgm:t>
        <a:bodyPr/>
        <a:lstStyle/>
        <a:p>
          <a:pPr algn="ctr"/>
          <a:endParaRPr lang="el-GR">
            <a:solidFill>
              <a:sysClr val="window" lastClr="FFFFFF"/>
            </a:solidFill>
            <a:latin typeface="Calibri" panose="020F0502020204030204"/>
            <a:ea typeface="+mn-ea"/>
            <a:cs typeface="+mn-cs"/>
          </a:endParaRPr>
        </a:p>
      </dgm:t>
    </dgm:pt>
    <dgm:pt modelId="{C5AEAD35-F02B-4111-9B45-3B54F06CD6F1}" type="parTrans" cxnId="{5009A34E-8A5A-4271-87CD-B55426F304F3}">
      <dgm:prSet/>
      <dgm:spPr/>
      <dgm:t>
        <a:bodyPr/>
        <a:lstStyle/>
        <a:p>
          <a:pPr algn="ctr"/>
          <a:endParaRPr lang="el-GR"/>
        </a:p>
      </dgm:t>
    </dgm:pt>
    <dgm:pt modelId="{B384D8AB-2A92-4EFE-9377-ABBFEC9D3E0A}">
      <dgm:prSet phldrT="[Text]" custT="1"/>
      <dgm:spPr>
        <a:xfrm>
          <a:off x="5355" y="397050"/>
          <a:ext cx="829649" cy="2406299"/>
        </a:xfrm>
      </dgm:spPr>
      <dgm:t>
        <a:bodyPr/>
        <a:lstStyle/>
        <a:p>
          <a:pPr algn="ctr"/>
          <a:r>
            <a:rPr lang="el-GR" sz="1200" b="1">
              <a:latin typeface="Calibri" panose="020F0502020204030204"/>
              <a:ea typeface="+mn-ea"/>
              <a:cs typeface="+mn-cs"/>
            </a:rPr>
            <a:t>ΕΠΙΠΕΔΑ</a:t>
          </a:r>
        </a:p>
      </dgm:t>
    </dgm:pt>
    <dgm:pt modelId="{7F50BEBD-6CA3-43CD-A7AA-00B8FADF7EC1}" type="sibTrans" cxnId="{C793556D-801D-4584-8277-9298F4F7F850}">
      <dgm:prSet/>
      <dgm:spPr>
        <a:xfrm>
          <a:off x="917970" y="1497323"/>
          <a:ext cx="175885" cy="205753"/>
        </a:xfrm>
      </dgm:spPr>
      <dgm:t>
        <a:bodyPr/>
        <a:lstStyle/>
        <a:p>
          <a:pPr algn="ctr"/>
          <a:endParaRPr lang="el-GR">
            <a:solidFill>
              <a:sysClr val="window" lastClr="FFFFFF"/>
            </a:solidFill>
            <a:latin typeface="Calibri" panose="020F0502020204030204"/>
            <a:ea typeface="+mn-ea"/>
            <a:cs typeface="+mn-cs"/>
          </a:endParaRPr>
        </a:p>
      </dgm:t>
    </dgm:pt>
    <dgm:pt modelId="{F436A3C7-12BC-4258-B7C0-B8FCFBD47F78}" type="parTrans" cxnId="{C793556D-801D-4584-8277-9298F4F7F850}">
      <dgm:prSet/>
      <dgm:spPr/>
      <dgm:t>
        <a:bodyPr/>
        <a:lstStyle/>
        <a:p>
          <a:pPr algn="ctr"/>
          <a:endParaRPr lang="el-GR"/>
        </a:p>
      </dgm:t>
    </dgm:pt>
    <dgm:pt modelId="{BD272060-81DD-438B-B968-4E86CB98F54C}" type="pres">
      <dgm:prSet presAssocID="{F2D144A7-4B38-4C23-AB3A-4E206C74607E}" presName="Name0" presStyleCnt="0">
        <dgm:presLayoutVars>
          <dgm:dir/>
          <dgm:resizeHandles val="exact"/>
        </dgm:presLayoutVars>
      </dgm:prSet>
      <dgm:spPr/>
    </dgm:pt>
    <dgm:pt modelId="{F12D996C-443D-4484-8B15-DF9995003B59}" type="pres">
      <dgm:prSet presAssocID="{B384D8AB-2A92-4EFE-9377-ABBFEC9D3E0A}" presName="node" presStyleLbl="node1" presStyleIdx="0" presStyleCnt="5">
        <dgm:presLayoutVars>
          <dgm:bulletEnabled val="1"/>
        </dgm:presLayoutVars>
      </dgm:prSet>
      <dgm:spPr>
        <a:prstGeom prst="roundRect">
          <a:avLst>
            <a:gd name="adj" fmla="val 10000"/>
          </a:avLst>
        </a:prstGeom>
      </dgm:spPr>
    </dgm:pt>
    <dgm:pt modelId="{2404FB58-0EB1-44BD-9107-149F92288362}" type="pres">
      <dgm:prSet presAssocID="{7F50BEBD-6CA3-43CD-A7AA-00B8FADF7EC1}" presName="sibTrans" presStyleLbl="sibTrans2D1" presStyleIdx="0" presStyleCnt="4"/>
      <dgm:spPr>
        <a:prstGeom prst="rightArrow">
          <a:avLst>
            <a:gd name="adj1" fmla="val 60000"/>
            <a:gd name="adj2" fmla="val 50000"/>
          </a:avLst>
        </a:prstGeom>
      </dgm:spPr>
    </dgm:pt>
    <dgm:pt modelId="{C9D53573-0E23-4C8C-9371-5E65DA4186B0}" type="pres">
      <dgm:prSet presAssocID="{7F50BEBD-6CA3-43CD-A7AA-00B8FADF7EC1}" presName="connectorText" presStyleLbl="sibTrans2D1" presStyleIdx="0" presStyleCnt="4"/>
      <dgm:spPr/>
    </dgm:pt>
    <dgm:pt modelId="{59368B57-D858-4243-B5AB-DC7A657C0DE0}" type="pres">
      <dgm:prSet presAssocID="{681B07F8-FD30-41F9-9C40-A1E61B01D3FA}" presName="node" presStyleLbl="node1" presStyleIdx="1" presStyleCnt="5">
        <dgm:presLayoutVars>
          <dgm:bulletEnabled val="1"/>
        </dgm:presLayoutVars>
      </dgm:prSet>
      <dgm:spPr>
        <a:prstGeom prst="roundRect">
          <a:avLst>
            <a:gd name="adj" fmla="val 10000"/>
          </a:avLst>
        </a:prstGeom>
      </dgm:spPr>
    </dgm:pt>
    <dgm:pt modelId="{229BEF97-9CFA-4C50-8ED5-95F488535484}" type="pres">
      <dgm:prSet presAssocID="{52B5DA57-AC8C-44DF-A533-77E4959FC170}" presName="sibTrans" presStyleLbl="sibTrans2D1" presStyleIdx="1" presStyleCnt="4"/>
      <dgm:spPr>
        <a:prstGeom prst="rightArrow">
          <a:avLst>
            <a:gd name="adj1" fmla="val 60000"/>
            <a:gd name="adj2" fmla="val 50000"/>
          </a:avLst>
        </a:prstGeom>
      </dgm:spPr>
    </dgm:pt>
    <dgm:pt modelId="{BA3C077E-315D-4765-842A-93FDBBD295F2}" type="pres">
      <dgm:prSet presAssocID="{52B5DA57-AC8C-44DF-A533-77E4959FC170}" presName="connectorText" presStyleLbl="sibTrans2D1" presStyleIdx="1" presStyleCnt="4"/>
      <dgm:spPr/>
    </dgm:pt>
    <dgm:pt modelId="{FC330D55-6F0B-44F0-B77F-6E699D92C3E5}" type="pres">
      <dgm:prSet presAssocID="{CCDE8F0B-3BD2-4EC6-B708-17C54E77A5CD}" presName="node" presStyleLbl="node1" presStyleIdx="2" presStyleCnt="5">
        <dgm:presLayoutVars>
          <dgm:bulletEnabled val="1"/>
        </dgm:presLayoutVars>
      </dgm:prSet>
      <dgm:spPr>
        <a:prstGeom prst="roundRect">
          <a:avLst>
            <a:gd name="adj" fmla="val 10000"/>
          </a:avLst>
        </a:prstGeom>
      </dgm:spPr>
    </dgm:pt>
    <dgm:pt modelId="{615E7F83-34A9-48F0-9B02-62991A2B854B}" type="pres">
      <dgm:prSet presAssocID="{4F044D55-76F7-4A8C-A932-668D96B98D3E}" presName="sibTrans" presStyleLbl="sibTrans2D1" presStyleIdx="2" presStyleCnt="4"/>
      <dgm:spPr>
        <a:prstGeom prst="rightArrow">
          <a:avLst>
            <a:gd name="adj1" fmla="val 60000"/>
            <a:gd name="adj2" fmla="val 50000"/>
          </a:avLst>
        </a:prstGeom>
      </dgm:spPr>
    </dgm:pt>
    <dgm:pt modelId="{ECB4F9BF-1413-4CA7-826D-5BFD3FD0BA8F}" type="pres">
      <dgm:prSet presAssocID="{4F044D55-76F7-4A8C-A932-668D96B98D3E}" presName="connectorText" presStyleLbl="sibTrans2D1" presStyleIdx="2" presStyleCnt="4"/>
      <dgm:spPr/>
    </dgm:pt>
    <dgm:pt modelId="{CA710298-AD2D-4044-AB51-14DAC572CFB4}" type="pres">
      <dgm:prSet presAssocID="{E1C169A9-2132-415E-A745-15B93F97A9F5}" presName="node" presStyleLbl="node1" presStyleIdx="3" presStyleCnt="5">
        <dgm:presLayoutVars>
          <dgm:bulletEnabled val="1"/>
        </dgm:presLayoutVars>
      </dgm:prSet>
      <dgm:spPr>
        <a:prstGeom prst="roundRect">
          <a:avLst>
            <a:gd name="adj" fmla="val 10000"/>
          </a:avLst>
        </a:prstGeom>
      </dgm:spPr>
    </dgm:pt>
    <dgm:pt modelId="{B7FB8759-15D6-43BB-A9D9-E3C485ED5F5D}" type="pres">
      <dgm:prSet presAssocID="{897A050E-DBAE-4F61-88A9-076E0117EF1F}" presName="sibTrans" presStyleLbl="sibTrans2D1" presStyleIdx="3" presStyleCnt="4"/>
      <dgm:spPr>
        <a:prstGeom prst="rightArrow">
          <a:avLst>
            <a:gd name="adj1" fmla="val 60000"/>
            <a:gd name="adj2" fmla="val 50000"/>
          </a:avLst>
        </a:prstGeom>
      </dgm:spPr>
    </dgm:pt>
    <dgm:pt modelId="{88B30425-D335-451B-9036-D03A8249DC9E}" type="pres">
      <dgm:prSet presAssocID="{897A050E-DBAE-4F61-88A9-076E0117EF1F}" presName="connectorText" presStyleLbl="sibTrans2D1" presStyleIdx="3" presStyleCnt="4"/>
      <dgm:spPr/>
    </dgm:pt>
    <dgm:pt modelId="{A61ADAC2-18E6-4614-A8DB-9EFDADE148C7}" type="pres">
      <dgm:prSet presAssocID="{A264AA54-EB5B-4094-8EA3-BDC1F0397A63}" presName="node" presStyleLbl="node1" presStyleIdx="4" presStyleCnt="5">
        <dgm:presLayoutVars>
          <dgm:bulletEnabled val="1"/>
        </dgm:presLayoutVars>
      </dgm:prSet>
      <dgm:spPr>
        <a:prstGeom prst="roundRect">
          <a:avLst>
            <a:gd name="adj" fmla="val 10000"/>
          </a:avLst>
        </a:prstGeom>
      </dgm:spPr>
    </dgm:pt>
  </dgm:ptLst>
  <dgm:cxnLst>
    <dgm:cxn modelId="{1806570C-2CC6-4144-9DC0-024B942B63A2}" type="presOf" srcId="{681B07F8-FD30-41F9-9C40-A1E61B01D3FA}" destId="{59368B57-D858-4243-B5AB-DC7A657C0DE0}" srcOrd="0" destOrd="0" presId="urn:microsoft.com/office/officeart/2005/8/layout/process1"/>
    <dgm:cxn modelId="{1C943723-6B0E-4C6C-8143-8AD5739E39B2}" type="presOf" srcId="{52B5DA57-AC8C-44DF-A533-77E4959FC170}" destId="{229BEF97-9CFA-4C50-8ED5-95F488535484}" srcOrd="0" destOrd="0" presId="urn:microsoft.com/office/officeart/2005/8/layout/process1"/>
    <dgm:cxn modelId="{CA821435-7460-4F86-8C39-F77908E698C9}" srcId="{F2D144A7-4B38-4C23-AB3A-4E206C74607E}" destId="{A264AA54-EB5B-4094-8EA3-BDC1F0397A63}" srcOrd="4" destOrd="0" parTransId="{A222979F-54C2-4868-A8DD-0927D044F1F7}" sibTransId="{B230BF58-C984-4462-8935-C3DE70E20F99}"/>
    <dgm:cxn modelId="{FCE9013A-C9D5-42DB-9E2A-2D172DB2F001}" type="presOf" srcId="{4F044D55-76F7-4A8C-A932-668D96B98D3E}" destId="{615E7F83-34A9-48F0-9B02-62991A2B854B}" srcOrd="0" destOrd="0" presId="urn:microsoft.com/office/officeart/2005/8/layout/process1"/>
    <dgm:cxn modelId="{AE2B215B-3B6F-41F1-B8ED-1C4C965CC0B5}" type="presOf" srcId="{897A050E-DBAE-4F61-88A9-076E0117EF1F}" destId="{88B30425-D335-451B-9036-D03A8249DC9E}" srcOrd="1" destOrd="0" presId="urn:microsoft.com/office/officeart/2005/8/layout/process1"/>
    <dgm:cxn modelId="{C17BE065-4D36-4DEF-848C-F532150A0938}" type="presOf" srcId="{7F50BEBD-6CA3-43CD-A7AA-00B8FADF7EC1}" destId="{C9D53573-0E23-4C8C-9371-5E65DA4186B0}" srcOrd="1" destOrd="0" presId="urn:microsoft.com/office/officeart/2005/8/layout/process1"/>
    <dgm:cxn modelId="{C793556D-801D-4584-8277-9298F4F7F850}" srcId="{F2D144A7-4B38-4C23-AB3A-4E206C74607E}" destId="{B384D8AB-2A92-4EFE-9377-ABBFEC9D3E0A}" srcOrd="0" destOrd="0" parTransId="{F436A3C7-12BC-4258-B7C0-B8FCFBD47F78}" sibTransId="{7F50BEBD-6CA3-43CD-A7AA-00B8FADF7EC1}"/>
    <dgm:cxn modelId="{5009A34E-8A5A-4271-87CD-B55426F304F3}" srcId="{F2D144A7-4B38-4C23-AB3A-4E206C74607E}" destId="{681B07F8-FD30-41F9-9C40-A1E61B01D3FA}" srcOrd="1" destOrd="0" parTransId="{C5AEAD35-F02B-4111-9B45-3B54F06CD6F1}" sibTransId="{52B5DA57-AC8C-44DF-A533-77E4959FC170}"/>
    <dgm:cxn modelId="{2B6ED86E-7FC0-4A43-A0E8-036612A22A08}" type="presOf" srcId="{CCDE8F0B-3BD2-4EC6-B708-17C54E77A5CD}" destId="{FC330D55-6F0B-44F0-B77F-6E699D92C3E5}" srcOrd="0" destOrd="0" presId="urn:microsoft.com/office/officeart/2005/8/layout/process1"/>
    <dgm:cxn modelId="{0277377E-844D-44D2-84D4-6325F065F72E}" srcId="{F2D144A7-4B38-4C23-AB3A-4E206C74607E}" destId="{CCDE8F0B-3BD2-4EC6-B708-17C54E77A5CD}" srcOrd="2" destOrd="0" parTransId="{09BCF4B7-9468-4D1E-BEB8-E35EF2F36DC6}" sibTransId="{4F044D55-76F7-4A8C-A932-668D96B98D3E}"/>
    <dgm:cxn modelId="{C5CD327F-66BC-4854-B2CD-210ABB54213C}" type="presOf" srcId="{7F50BEBD-6CA3-43CD-A7AA-00B8FADF7EC1}" destId="{2404FB58-0EB1-44BD-9107-149F92288362}" srcOrd="0" destOrd="0" presId="urn:microsoft.com/office/officeart/2005/8/layout/process1"/>
    <dgm:cxn modelId="{F993468E-A1B9-4736-A957-1C7F00913A59}" type="presOf" srcId="{A264AA54-EB5B-4094-8EA3-BDC1F0397A63}" destId="{A61ADAC2-18E6-4614-A8DB-9EFDADE148C7}" srcOrd="0" destOrd="0" presId="urn:microsoft.com/office/officeart/2005/8/layout/process1"/>
    <dgm:cxn modelId="{85183B92-79B4-41C1-BC9B-6402D0D47D2E}" srcId="{F2D144A7-4B38-4C23-AB3A-4E206C74607E}" destId="{E1C169A9-2132-415E-A745-15B93F97A9F5}" srcOrd="3" destOrd="0" parTransId="{A2BC0666-CD70-4219-98FE-97B3EC0ED55A}" sibTransId="{897A050E-DBAE-4F61-88A9-076E0117EF1F}"/>
    <dgm:cxn modelId="{F2D42993-4F57-4D70-AF5F-882744A3402F}" type="presOf" srcId="{52B5DA57-AC8C-44DF-A533-77E4959FC170}" destId="{BA3C077E-315D-4765-842A-93FDBBD295F2}" srcOrd="1" destOrd="0" presId="urn:microsoft.com/office/officeart/2005/8/layout/process1"/>
    <dgm:cxn modelId="{9174E8B3-2ABC-4DBB-A7A5-8C6B11611A8E}" type="presOf" srcId="{897A050E-DBAE-4F61-88A9-076E0117EF1F}" destId="{B7FB8759-15D6-43BB-A9D9-E3C485ED5F5D}" srcOrd="0" destOrd="0" presId="urn:microsoft.com/office/officeart/2005/8/layout/process1"/>
    <dgm:cxn modelId="{6B8672D9-C537-4D47-8B7D-6993FE6BE3F3}" type="presOf" srcId="{F2D144A7-4B38-4C23-AB3A-4E206C74607E}" destId="{BD272060-81DD-438B-B968-4E86CB98F54C}" srcOrd="0" destOrd="0" presId="urn:microsoft.com/office/officeart/2005/8/layout/process1"/>
    <dgm:cxn modelId="{DE529FE7-5097-4EEF-BADC-6BFDCF835DAC}" type="presOf" srcId="{4F044D55-76F7-4A8C-A932-668D96B98D3E}" destId="{ECB4F9BF-1413-4CA7-826D-5BFD3FD0BA8F}" srcOrd="1" destOrd="0" presId="urn:microsoft.com/office/officeart/2005/8/layout/process1"/>
    <dgm:cxn modelId="{AD9B72F8-648C-4976-A42F-85F92D216253}" type="presOf" srcId="{B384D8AB-2A92-4EFE-9377-ABBFEC9D3E0A}" destId="{F12D996C-443D-4484-8B15-DF9995003B59}" srcOrd="0" destOrd="0" presId="urn:microsoft.com/office/officeart/2005/8/layout/process1"/>
    <dgm:cxn modelId="{EFEBEBFD-CB96-4E32-BACD-35986FE4FD31}" type="presOf" srcId="{E1C169A9-2132-415E-A745-15B93F97A9F5}" destId="{CA710298-AD2D-4044-AB51-14DAC572CFB4}" srcOrd="0" destOrd="0" presId="urn:microsoft.com/office/officeart/2005/8/layout/process1"/>
    <dgm:cxn modelId="{0097D43D-590F-4ED4-AA46-B4C0D83F884F}" type="presParOf" srcId="{BD272060-81DD-438B-B968-4E86CB98F54C}" destId="{F12D996C-443D-4484-8B15-DF9995003B59}" srcOrd="0" destOrd="0" presId="urn:microsoft.com/office/officeart/2005/8/layout/process1"/>
    <dgm:cxn modelId="{945FE58D-06DC-46CB-B8E7-DEA8578921D7}" type="presParOf" srcId="{BD272060-81DD-438B-B968-4E86CB98F54C}" destId="{2404FB58-0EB1-44BD-9107-149F92288362}" srcOrd="1" destOrd="0" presId="urn:microsoft.com/office/officeart/2005/8/layout/process1"/>
    <dgm:cxn modelId="{3D6855CE-2E73-4A5A-AD04-30E8543277D2}" type="presParOf" srcId="{2404FB58-0EB1-44BD-9107-149F92288362}" destId="{C9D53573-0E23-4C8C-9371-5E65DA4186B0}" srcOrd="0" destOrd="0" presId="urn:microsoft.com/office/officeart/2005/8/layout/process1"/>
    <dgm:cxn modelId="{5B2F7E06-B66D-4540-A078-20A4687C0026}" type="presParOf" srcId="{BD272060-81DD-438B-B968-4E86CB98F54C}" destId="{59368B57-D858-4243-B5AB-DC7A657C0DE0}" srcOrd="2" destOrd="0" presId="urn:microsoft.com/office/officeart/2005/8/layout/process1"/>
    <dgm:cxn modelId="{407F20D8-6543-4A71-A363-ABEFDF9AE0F3}" type="presParOf" srcId="{BD272060-81DD-438B-B968-4E86CB98F54C}" destId="{229BEF97-9CFA-4C50-8ED5-95F488535484}" srcOrd="3" destOrd="0" presId="urn:microsoft.com/office/officeart/2005/8/layout/process1"/>
    <dgm:cxn modelId="{23DB0264-F1E8-4496-985A-66DCD6CE45B5}" type="presParOf" srcId="{229BEF97-9CFA-4C50-8ED5-95F488535484}" destId="{BA3C077E-315D-4765-842A-93FDBBD295F2}" srcOrd="0" destOrd="0" presId="urn:microsoft.com/office/officeart/2005/8/layout/process1"/>
    <dgm:cxn modelId="{BB793519-36BA-473C-B4BB-50D878586BE1}" type="presParOf" srcId="{BD272060-81DD-438B-B968-4E86CB98F54C}" destId="{FC330D55-6F0B-44F0-B77F-6E699D92C3E5}" srcOrd="4" destOrd="0" presId="urn:microsoft.com/office/officeart/2005/8/layout/process1"/>
    <dgm:cxn modelId="{BD093539-1D57-43E7-AFFE-7714710D825E}" type="presParOf" srcId="{BD272060-81DD-438B-B968-4E86CB98F54C}" destId="{615E7F83-34A9-48F0-9B02-62991A2B854B}" srcOrd="5" destOrd="0" presId="urn:microsoft.com/office/officeart/2005/8/layout/process1"/>
    <dgm:cxn modelId="{EE2C8A8D-716F-43E3-B141-83C35034C9CE}" type="presParOf" srcId="{615E7F83-34A9-48F0-9B02-62991A2B854B}" destId="{ECB4F9BF-1413-4CA7-826D-5BFD3FD0BA8F}" srcOrd="0" destOrd="0" presId="urn:microsoft.com/office/officeart/2005/8/layout/process1"/>
    <dgm:cxn modelId="{A118B426-1279-4343-84A3-DAD27689069E}" type="presParOf" srcId="{BD272060-81DD-438B-B968-4E86CB98F54C}" destId="{CA710298-AD2D-4044-AB51-14DAC572CFB4}" srcOrd="6" destOrd="0" presId="urn:microsoft.com/office/officeart/2005/8/layout/process1"/>
    <dgm:cxn modelId="{6202318F-EB65-4E59-AEE7-CA5EC926117C}" type="presParOf" srcId="{BD272060-81DD-438B-B968-4E86CB98F54C}" destId="{B7FB8759-15D6-43BB-A9D9-E3C485ED5F5D}" srcOrd="7" destOrd="0" presId="urn:microsoft.com/office/officeart/2005/8/layout/process1"/>
    <dgm:cxn modelId="{2FC75D55-782D-4E56-A1BF-F057FFD8AF38}" type="presParOf" srcId="{B7FB8759-15D6-43BB-A9D9-E3C485ED5F5D}" destId="{88B30425-D335-451B-9036-D03A8249DC9E}" srcOrd="0" destOrd="0" presId="urn:microsoft.com/office/officeart/2005/8/layout/process1"/>
    <dgm:cxn modelId="{022C77DC-804D-4934-8C70-1578B3C9BFB1}" type="presParOf" srcId="{BD272060-81DD-438B-B968-4E86CB98F54C}" destId="{A61ADAC2-18E6-4614-A8DB-9EFDADE148C7}"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DE615D0-0CA3-42FE-8053-490013DC154F}"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l-GR"/>
        </a:p>
      </dgm:t>
    </dgm:pt>
    <dgm:pt modelId="{47572043-9513-4301-874F-835B1D22F684}">
      <dgm:prSet phldrT="[Text]" custT="1"/>
      <dgm:spPr>
        <a:solidFill>
          <a:srgbClr val="00B050"/>
        </a:solidFill>
      </dgm:spPr>
      <dgm:t>
        <a:bodyPr/>
        <a:lstStyle/>
        <a:p>
          <a:r>
            <a:rPr lang="en-US" sz="1100" b="1" dirty="0"/>
            <a:t>-Strengthening dialogue and exchange of ideas and knowledge between students and scientists </a:t>
          </a:r>
          <a:endParaRPr lang="el-GR" sz="1100" b="1" dirty="0"/>
        </a:p>
      </dgm:t>
    </dgm:pt>
    <dgm:pt modelId="{73B6E622-7B7F-41C5-B5A8-44F9F0A6D88E}" type="parTrans" cxnId="{08E9D831-0D88-477B-9B52-0B83DADE5F1B}">
      <dgm:prSet/>
      <dgm:spPr/>
      <dgm:t>
        <a:bodyPr/>
        <a:lstStyle/>
        <a:p>
          <a:endParaRPr lang="el-GR"/>
        </a:p>
      </dgm:t>
    </dgm:pt>
    <dgm:pt modelId="{6C02DD28-82F8-49D2-B3B5-F8E171482E42}" type="sibTrans" cxnId="{08E9D831-0D88-477B-9B52-0B83DADE5F1B}">
      <dgm:prSet/>
      <dgm:spPr/>
      <dgm:t>
        <a:bodyPr/>
        <a:lstStyle/>
        <a:p>
          <a:endParaRPr lang="el-GR"/>
        </a:p>
      </dgm:t>
    </dgm:pt>
    <dgm:pt modelId="{15A1B7F5-C459-45BA-A463-4F7178A57C8C}">
      <dgm:prSet phldrT="[Text]" custT="1"/>
      <dgm:spPr>
        <a:solidFill>
          <a:srgbClr val="00B050"/>
        </a:solidFill>
      </dgm:spPr>
      <dgm:t>
        <a:bodyPr/>
        <a:lstStyle/>
        <a:p>
          <a:r>
            <a:rPr lang="en-US" sz="1100" b="1" dirty="0"/>
            <a:t>Enhancing students’ cognitive load and conceptual understanding (Mc Neil &amp; Pimentel, 2010)</a:t>
          </a:r>
          <a:endParaRPr lang="el-GR" sz="1100" b="1" dirty="0"/>
        </a:p>
      </dgm:t>
    </dgm:pt>
    <dgm:pt modelId="{CB80821F-AECC-4074-B48F-1CBD52112B18}" type="parTrans" cxnId="{55EC6241-BB1C-4AA3-B761-0D9C2E35A764}">
      <dgm:prSet/>
      <dgm:spPr/>
      <dgm:t>
        <a:bodyPr/>
        <a:lstStyle/>
        <a:p>
          <a:endParaRPr lang="el-GR"/>
        </a:p>
      </dgm:t>
    </dgm:pt>
    <dgm:pt modelId="{DDA15E59-3922-47DF-B65C-95726DC02740}" type="sibTrans" cxnId="{55EC6241-BB1C-4AA3-B761-0D9C2E35A764}">
      <dgm:prSet/>
      <dgm:spPr/>
      <dgm:t>
        <a:bodyPr/>
        <a:lstStyle/>
        <a:p>
          <a:endParaRPr lang="el-GR"/>
        </a:p>
      </dgm:t>
    </dgm:pt>
    <dgm:pt modelId="{12AF6982-26CA-466A-9DE7-35C345106516}">
      <dgm:prSet phldrT="[Text]" custT="1"/>
      <dgm:spPr/>
      <dgm:t>
        <a:bodyPr/>
        <a:lstStyle/>
        <a:p>
          <a:r>
            <a:rPr lang="en-US" sz="1100" b="1" dirty="0"/>
            <a:t>Enabling students to form a qualified opinion and to assess complex topics</a:t>
          </a:r>
          <a:endParaRPr lang="el-GR" sz="1100" b="1" dirty="0"/>
        </a:p>
      </dgm:t>
    </dgm:pt>
    <dgm:pt modelId="{24F01CE9-2803-4DA8-9E9C-844250BF5A53}" type="parTrans" cxnId="{71A29655-5055-4FDC-840E-02D51EA9DC7F}">
      <dgm:prSet/>
      <dgm:spPr/>
      <dgm:t>
        <a:bodyPr/>
        <a:lstStyle/>
        <a:p>
          <a:endParaRPr lang="el-GR"/>
        </a:p>
      </dgm:t>
    </dgm:pt>
    <dgm:pt modelId="{657F9840-D18D-4D33-80A7-882947F70A82}" type="sibTrans" cxnId="{71A29655-5055-4FDC-840E-02D51EA9DC7F}">
      <dgm:prSet/>
      <dgm:spPr/>
      <dgm:t>
        <a:bodyPr/>
        <a:lstStyle/>
        <a:p>
          <a:endParaRPr lang="el-GR"/>
        </a:p>
      </dgm:t>
    </dgm:pt>
    <dgm:pt modelId="{55AC25DB-053C-48B2-B5B9-736AC95D499D}">
      <dgm:prSet custT="1"/>
      <dgm:spPr/>
      <dgm:t>
        <a:bodyPr/>
        <a:lstStyle/>
        <a:p>
          <a:r>
            <a:rPr lang="en-US" sz="1100" b="1" dirty="0"/>
            <a:t>Involving young people in parliamentary processes</a:t>
          </a:r>
          <a:endParaRPr lang="el-GR" sz="1100" b="1" dirty="0"/>
        </a:p>
      </dgm:t>
    </dgm:pt>
    <dgm:pt modelId="{C20079A9-411A-4A62-9CB5-3D97D0A2738D}" type="parTrans" cxnId="{08222DD1-EC8A-4DED-96DE-90B34B357B91}">
      <dgm:prSet/>
      <dgm:spPr/>
      <dgm:t>
        <a:bodyPr/>
        <a:lstStyle/>
        <a:p>
          <a:endParaRPr lang="el-GR"/>
        </a:p>
      </dgm:t>
    </dgm:pt>
    <dgm:pt modelId="{C3D9DB15-6C01-4B8B-8057-DAC0F4EDC3D5}" type="sibTrans" cxnId="{08222DD1-EC8A-4DED-96DE-90B34B357B91}">
      <dgm:prSet/>
      <dgm:spPr/>
      <dgm:t>
        <a:bodyPr/>
        <a:lstStyle/>
        <a:p>
          <a:endParaRPr lang="el-GR"/>
        </a:p>
      </dgm:t>
    </dgm:pt>
    <dgm:pt modelId="{D31CCC6C-2E8D-4C23-9C88-BDAF76BEBEBA}">
      <dgm:prSet phldrT="[Text]" custT="1"/>
      <dgm:spPr>
        <a:solidFill>
          <a:srgbClr val="00B050"/>
        </a:solidFill>
      </dgm:spPr>
      <dgm:t>
        <a:bodyPr/>
        <a:lstStyle/>
        <a:p>
          <a:r>
            <a:rPr lang="en-US" sz="1100" b="1" dirty="0"/>
            <a:t>Introducing students to a European community</a:t>
          </a:r>
          <a:endParaRPr lang="el-GR" sz="1100" b="1" dirty="0"/>
        </a:p>
      </dgm:t>
    </dgm:pt>
    <dgm:pt modelId="{917F4576-0B48-477F-B789-384E1CDB4201}" type="parTrans" cxnId="{127D6B68-84BF-4EC1-9B4F-6DC1D90F2348}">
      <dgm:prSet/>
      <dgm:spPr/>
      <dgm:t>
        <a:bodyPr/>
        <a:lstStyle/>
        <a:p>
          <a:endParaRPr lang="el-GR"/>
        </a:p>
      </dgm:t>
    </dgm:pt>
    <dgm:pt modelId="{F5C7E136-3EC7-4A98-B11B-FEF874EAE9EC}" type="sibTrans" cxnId="{127D6B68-84BF-4EC1-9B4F-6DC1D90F2348}">
      <dgm:prSet/>
      <dgm:spPr/>
      <dgm:t>
        <a:bodyPr/>
        <a:lstStyle/>
        <a:p>
          <a:endParaRPr lang="el-GR"/>
        </a:p>
      </dgm:t>
    </dgm:pt>
    <dgm:pt modelId="{E7AB6CDB-DFC3-43B6-BD08-47834779A93E}">
      <dgm:prSet phldrT="[Text]" custT="1"/>
      <dgm:spPr/>
      <dgm:t>
        <a:bodyPr/>
        <a:lstStyle/>
        <a:p>
          <a:r>
            <a:rPr lang="en-US" sz="1100" b="1" dirty="0"/>
            <a:t>Collaboration between students, teachers and researchers</a:t>
          </a:r>
          <a:endParaRPr lang="el-GR" sz="1100" b="1" dirty="0"/>
        </a:p>
      </dgm:t>
    </dgm:pt>
    <dgm:pt modelId="{BC6AE416-EE88-422A-BAFE-D5C1B863992E}" type="parTrans" cxnId="{55CA12B9-D388-4556-B58D-591DE768BE00}">
      <dgm:prSet/>
      <dgm:spPr/>
      <dgm:t>
        <a:bodyPr/>
        <a:lstStyle/>
        <a:p>
          <a:endParaRPr lang="el-GR"/>
        </a:p>
      </dgm:t>
    </dgm:pt>
    <dgm:pt modelId="{8E9D80BC-1BB9-40CC-B1F2-A5105AD6E75B}" type="sibTrans" cxnId="{55CA12B9-D388-4556-B58D-591DE768BE00}">
      <dgm:prSet/>
      <dgm:spPr/>
      <dgm:t>
        <a:bodyPr/>
        <a:lstStyle/>
        <a:p>
          <a:endParaRPr lang="el-GR"/>
        </a:p>
      </dgm:t>
    </dgm:pt>
    <dgm:pt modelId="{6831816C-A9FC-4D5A-8332-EE1C5D436FFA}" type="pres">
      <dgm:prSet presAssocID="{CDE615D0-0CA3-42FE-8053-490013DC154F}" presName="cycle" presStyleCnt="0">
        <dgm:presLayoutVars>
          <dgm:dir/>
          <dgm:resizeHandles val="exact"/>
        </dgm:presLayoutVars>
      </dgm:prSet>
      <dgm:spPr/>
    </dgm:pt>
    <dgm:pt modelId="{F3A9A4A6-42B7-4FCF-9130-46D9C1369662}" type="pres">
      <dgm:prSet presAssocID="{47572043-9513-4301-874F-835B1D22F684}" presName="node" presStyleLbl="node1" presStyleIdx="0" presStyleCnt="6" custScaleX="150131" custScaleY="154891" custRadScaleRad="76759" custRadScaleInc="6455">
        <dgm:presLayoutVars>
          <dgm:bulletEnabled val="1"/>
        </dgm:presLayoutVars>
      </dgm:prSet>
      <dgm:spPr/>
    </dgm:pt>
    <dgm:pt modelId="{5D865DA5-BE71-4DA4-9C9D-D7F5C18668D2}" type="pres">
      <dgm:prSet presAssocID="{6C02DD28-82F8-49D2-B3B5-F8E171482E42}" presName="sibTrans" presStyleLbl="sibTrans2D1" presStyleIdx="0" presStyleCnt="6" custScaleX="201787" custLinFactNeighborX="40819" custLinFactNeighborY="-55662"/>
      <dgm:spPr/>
    </dgm:pt>
    <dgm:pt modelId="{ABB2DB3F-D6A7-43A2-8CB8-F8C864BCF45E}" type="pres">
      <dgm:prSet presAssocID="{6C02DD28-82F8-49D2-B3B5-F8E171482E42}" presName="connectorText" presStyleLbl="sibTrans2D1" presStyleIdx="0" presStyleCnt="6"/>
      <dgm:spPr/>
    </dgm:pt>
    <dgm:pt modelId="{B488A94F-9088-4E00-AC98-AD16E6CC5E94}" type="pres">
      <dgm:prSet presAssocID="{55AC25DB-053C-48B2-B5B9-736AC95D499D}" presName="node" presStyleLbl="node1" presStyleIdx="1" presStyleCnt="6" custScaleX="155068" custScaleY="145104" custRadScaleRad="127838" custRadScaleInc="16430">
        <dgm:presLayoutVars>
          <dgm:bulletEnabled val="1"/>
        </dgm:presLayoutVars>
      </dgm:prSet>
      <dgm:spPr/>
    </dgm:pt>
    <dgm:pt modelId="{C83B69B0-810A-4C18-87C2-5C956729929B}" type="pres">
      <dgm:prSet presAssocID="{C3D9DB15-6C01-4B8B-8057-DAC0F4EDC3D5}" presName="sibTrans" presStyleLbl="sibTrans2D1" presStyleIdx="1" presStyleCnt="6" custScaleX="221095"/>
      <dgm:spPr/>
    </dgm:pt>
    <dgm:pt modelId="{1BFF1D20-3939-4F68-8266-E24A674ECC87}" type="pres">
      <dgm:prSet presAssocID="{C3D9DB15-6C01-4B8B-8057-DAC0F4EDC3D5}" presName="connectorText" presStyleLbl="sibTrans2D1" presStyleIdx="1" presStyleCnt="6"/>
      <dgm:spPr/>
    </dgm:pt>
    <dgm:pt modelId="{99C2B470-1B20-4F98-9331-6357D89B707D}" type="pres">
      <dgm:prSet presAssocID="{15A1B7F5-C459-45BA-A463-4F7178A57C8C}" presName="node" presStyleLbl="node1" presStyleIdx="2" presStyleCnt="6" custScaleX="153663" custScaleY="146257" custRadScaleRad="135795" custRadScaleInc="-1970">
        <dgm:presLayoutVars>
          <dgm:bulletEnabled val="1"/>
        </dgm:presLayoutVars>
      </dgm:prSet>
      <dgm:spPr/>
    </dgm:pt>
    <dgm:pt modelId="{DF57C8E7-7869-4B64-A2D4-31E7EA7ACEBD}" type="pres">
      <dgm:prSet presAssocID="{DDA15E59-3922-47DF-B65C-95726DC02740}" presName="sibTrans" presStyleLbl="sibTrans2D1" presStyleIdx="2" presStyleCnt="6" custScaleX="487413" custScaleY="70123" custLinFactX="29302" custLinFactY="28208" custLinFactNeighborX="100000" custLinFactNeighborY="100000"/>
      <dgm:spPr/>
    </dgm:pt>
    <dgm:pt modelId="{E5E0CE32-6C82-4D7F-9995-BA23547D6333}" type="pres">
      <dgm:prSet presAssocID="{DDA15E59-3922-47DF-B65C-95726DC02740}" presName="connectorText" presStyleLbl="sibTrans2D1" presStyleIdx="2" presStyleCnt="6"/>
      <dgm:spPr/>
    </dgm:pt>
    <dgm:pt modelId="{E18A5D3F-6A8B-40FF-895C-FAF47C51D02A}" type="pres">
      <dgm:prSet presAssocID="{12AF6982-26CA-466A-9DE7-35C345106516}" presName="node" presStyleLbl="node1" presStyleIdx="3" presStyleCnt="6" custScaleX="148851" custScaleY="132957" custRadScaleRad="106110" custRadScaleInc="-20270">
        <dgm:presLayoutVars>
          <dgm:bulletEnabled val="1"/>
        </dgm:presLayoutVars>
      </dgm:prSet>
      <dgm:spPr/>
    </dgm:pt>
    <dgm:pt modelId="{21A86186-FE8B-4568-8BB6-AF314849AB62}" type="pres">
      <dgm:prSet presAssocID="{657F9840-D18D-4D33-80A7-882947F70A82}" presName="sibTrans" presStyleLbl="sibTrans2D1" presStyleIdx="3" presStyleCnt="6" custScaleX="436874" custScaleY="74807" custLinFactX="-11103" custLinFactY="5063" custLinFactNeighborX="-100000" custLinFactNeighborY="100000"/>
      <dgm:spPr/>
    </dgm:pt>
    <dgm:pt modelId="{5926EE19-CF38-4EFF-BC19-8586CD57541F}" type="pres">
      <dgm:prSet presAssocID="{657F9840-D18D-4D33-80A7-882947F70A82}" presName="connectorText" presStyleLbl="sibTrans2D1" presStyleIdx="3" presStyleCnt="6"/>
      <dgm:spPr/>
    </dgm:pt>
    <dgm:pt modelId="{0E698CDB-1F59-4D59-BFB9-16898DD7F460}" type="pres">
      <dgm:prSet presAssocID="{D31CCC6C-2E8D-4C23-9C88-BDAF76BEBEBA}" presName="node" presStyleLbl="node1" presStyleIdx="4" presStyleCnt="6" custScaleX="157516" custScaleY="127822" custRadScaleRad="116712" custRadScaleInc="-8804">
        <dgm:presLayoutVars>
          <dgm:bulletEnabled val="1"/>
        </dgm:presLayoutVars>
      </dgm:prSet>
      <dgm:spPr/>
    </dgm:pt>
    <dgm:pt modelId="{FE99CFA5-6636-4963-B545-4B44F74D9A88}" type="pres">
      <dgm:prSet presAssocID="{F5C7E136-3EC7-4A98-B11B-FEF874EAE9EC}" presName="sibTrans" presStyleLbl="sibTrans2D1" presStyleIdx="4" presStyleCnt="6" custScaleX="161483" custScaleY="98464" custLinFactNeighborX="-97905" custLinFactNeighborY="3711"/>
      <dgm:spPr/>
    </dgm:pt>
    <dgm:pt modelId="{CC2C4A88-120F-4E33-BE56-7DAF2E2AFBB5}" type="pres">
      <dgm:prSet presAssocID="{F5C7E136-3EC7-4A98-B11B-FEF874EAE9EC}" presName="connectorText" presStyleLbl="sibTrans2D1" presStyleIdx="4" presStyleCnt="6"/>
      <dgm:spPr/>
    </dgm:pt>
    <dgm:pt modelId="{E858A15C-0045-4782-B79E-311463699EA4}" type="pres">
      <dgm:prSet presAssocID="{E7AB6CDB-DFC3-43B6-BD08-47834779A93E}" presName="node" presStyleLbl="node1" presStyleIdx="5" presStyleCnt="6" custScaleX="156700" custScaleY="132580" custRadScaleRad="119275" custRadScaleInc="-5439">
        <dgm:presLayoutVars>
          <dgm:bulletEnabled val="1"/>
        </dgm:presLayoutVars>
      </dgm:prSet>
      <dgm:spPr/>
    </dgm:pt>
    <dgm:pt modelId="{8098C298-726D-4D6B-B362-3D410CB8FF64}" type="pres">
      <dgm:prSet presAssocID="{8E9D80BC-1BB9-40CC-B1F2-A5105AD6E75B}" presName="sibTrans" presStyleLbl="sibTrans2D1" presStyleIdx="5" presStyleCnt="6" custScaleX="380210" custScaleY="90598" custLinFactX="-100000" custLinFactNeighborX="-117173" custLinFactNeighborY="-96536"/>
      <dgm:spPr/>
    </dgm:pt>
    <dgm:pt modelId="{298BA2E8-F58B-46F6-8D8D-12AAFEF3A5E8}" type="pres">
      <dgm:prSet presAssocID="{8E9D80BC-1BB9-40CC-B1F2-A5105AD6E75B}" presName="connectorText" presStyleLbl="sibTrans2D1" presStyleIdx="5" presStyleCnt="6"/>
      <dgm:spPr/>
    </dgm:pt>
  </dgm:ptLst>
  <dgm:cxnLst>
    <dgm:cxn modelId="{B2D7A504-9B13-4155-8D05-D193CA3A7F77}" type="presOf" srcId="{DDA15E59-3922-47DF-B65C-95726DC02740}" destId="{DF57C8E7-7869-4B64-A2D4-31E7EA7ACEBD}" srcOrd="0" destOrd="0" presId="urn:microsoft.com/office/officeart/2005/8/layout/cycle2"/>
    <dgm:cxn modelId="{BDABB205-7064-4004-ACDB-839C41F55220}" type="presOf" srcId="{12AF6982-26CA-466A-9DE7-35C345106516}" destId="{E18A5D3F-6A8B-40FF-895C-FAF47C51D02A}" srcOrd="0" destOrd="0" presId="urn:microsoft.com/office/officeart/2005/8/layout/cycle2"/>
    <dgm:cxn modelId="{59D7F10E-E9D3-4CD4-866F-A3F651978E37}" type="presOf" srcId="{D31CCC6C-2E8D-4C23-9C88-BDAF76BEBEBA}" destId="{0E698CDB-1F59-4D59-BFB9-16898DD7F460}" srcOrd="0" destOrd="0" presId="urn:microsoft.com/office/officeart/2005/8/layout/cycle2"/>
    <dgm:cxn modelId="{A2A79F0F-939D-4883-AB6B-EA6A2118BFE0}" type="presOf" srcId="{657F9840-D18D-4D33-80A7-882947F70A82}" destId="{5926EE19-CF38-4EFF-BC19-8586CD57541F}" srcOrd="1" destOrd="0" presId="urn:microsoft.com/office/officeart/2005/8/layout/cycle2"/>
    <dgm:cxn modelId="{BB01042D-FBC2-4663-B7D6-C5BCBC42ACEC}" type="presOf" srcId="{6C02DD28-82F8-49D2-B3B5-F8E171482E42}" destId="{5D865DA5-BE71-4DA4-9C9D-D7F5C18668D2}" srcOrd="0" destOrd="0" presId="urn:microsoft.com/office/officeart/2005/8/layout/cycle2"/>
    <dgm:cxn modelId="{08E9D831-0D88-477B-9B52-0B83DADE5F1B}" srcId="{CDE615D0-0CA3-42FE-8053-490013DC154F}" destId="{47572043-9513-4301-874F-835B1D22F684}" srcOrd="0" destOrd="0" parTransId="{73B6E622-7B7F-41C5-B5A8-44F9F0A6D88E}" sibTransId="{6C02DD28-82F8-49D2-B3B5-F8E171482E42}"/>
    <dgm:cxn modelId="{5146745D-AC86-4F6F-8CA3-C1AC630BC49C}" type="presOf" srcId="{8E9D80BC-1BB9-40CC-B1F2-A5105AD6E75B}" destId="{8098C298-726D-4D6B-B362-3D410CB8FF64}" srcOrd="0" destOrd="0" presId="urn:microsoft.com/office/officeart/2005/8/layout/cycle2"/>
    <dgm:cxn modelId="{179AAF5D-23C7-4875-8640-295C54C53933}" type="presOf" srcId="{657F9840-D18D-4D33-80A7-882947F70A82}" destId="{21A86186-FE8B-4568-8BB6-AF314849AB62}" srcOrd="0" destOrd="0" presId="urn:microsoft.com/office/officeart/2005/8/layout/cycle2"/>
    <dgm:cxn modelId="{55EC6241-BB1C-4AA3-B761-0D9C2E35A764}" srcId="{CDE615D0-0CA3-42FE-8053-490013DC154F}" destId="{15A1B7F5-C459-45BA-A463-4F7178A57C8C}" srcOrd="2" destOrd="0" parTransId="{CB80821F-AECC-4074-B48F-1CBD52112B18}" sibTransId="{DDA15E59-3922-47DF-B65C-95726DC02740}"/>
    <dgm:cxn modelId="{9C0B3B48-3242-4FE5-BA13-3D91018A93DB}" type="presOf" srcId="{15A1B7F5-C459-45BA-A463-4F7178A57C8C}" destId="{99C2B470-1B20-4F98-9331-6357D89B707D}" srcOrd="0" destOrd="0" presId="urn:microsoft.com/office/officeart/2005/8/layout/cycle2"/>
    <dgm:cxn modelId="{127D6B68-84BF-4EC1-9B4F-6DC1D90F2348}" srcId="{CDE615D0-0CA3-42FE-8053-490013DC154F}" destId="{D31CCC6C-2E8D-4C23-9C88-BDAF76BEBEBA}" srcOrd="4" destOrd="0" parTransId="{917F4576-0B48-477F-B789-384E1CDB4201}" sibTransId="{F5C7E136-3EC7-4A98-B11B-FEF874EAE9EC}"/>
    <dgm:cxn modelId="{30E94969-CA95-4C79-B1EC-F706D7C6D968}" type="presOf" srcId="{47572043-9513-4301-874F-835B1D22F684}" destId="{F3A9A4A6-42B7-4FCF-9130-46D9C1369662}" srcOrd="0" destOrd="0" presId="urn:microsoft.com/office/officeart/2005/8/layout/cycle2"/>
    <dgm:cxn modelId="{B98AE66F-2967-4A02-9B87-B1A0F467C3BE}" type="presOf" srcId="{C3D9DB15-6C01-4B8B-8057-DAC0F4EDC3D5}" destId="{C83B69B0-810A-4C18-87C2-5C956729929B}" srcOrd="0" destOrd="0" presId="urn:microsoft.com/office/officeart/2005/8/layout/cycle2"/>
    <dgm:cxn modelId="{E15E0D73-FF47-4948-A68C-7E6BDF7BA9FB}" type="presOf" srcId="{F5C7E136-3EC7-4A98-B11B-FEF874EAE9EC}" destId="{FE99CFA5-6636-4963-B545-4B44F74D9A88}" srcOrd="0" destOrd="0" presId="urn:microsoft.com/office/officeart/2005/8/layout/cycle2"/>
    <dgm:cxn modelId="{FA768075-A988-4C91-9BFF-3AB118FF9F1D}" type="presOf" srcId="{55AC25DB-053C-48B2-B5B9-736AC95D499D}" destId="{B488A94F-9088-4E00-AC98-AD16E6CC5E94}" srcOrd="0" destOrd="0" presId="urn:microsoft.com/office/officeart/2005/8/layout/cycle2"/>
    <dgm:cxn modelId="{71A29655-5055-4FDC-840E-02D51EA9DC7F}" srcId="{CDE615D0-0CA3-42FE-8053-490013DC154F}" destId="{12AF6982-26CA-466A-9DE7-35C345106516}" srcOrd="3" destOrd="0" parTransId="{24F01CE9-2803-4DA8-9E9C-844250BF5A53}" sibTransId="{657F9840-D18D-4D33-80A7-882947F70A82}"/>
    <dgm:cxn modelId="{7EBE4587-EBC7-4485-9EE4-C99506B708AC}" type="presOf" srcId="{E7AB6CDB-DFC3-43B6-BD08-47834779A93E}" destId="{E858A15C-0045-4782-B79E-311463699EA4}" srcOrd="0" destOrd="0" presId="urn:microsoft.com/office/officeart/2005/8/layout/cycle2"/>
    <dgm:cxn modelId="{BEF0E7A1-9543-46D7-BB43-443669A1AA28}" type="presOf" srcId="{C3D9DB15-6C01-4B8B-8057-DAC0F4EDC3D5}" destId="{1BFF1D20-3939-4F68-8266-E24A674ECC87}" srcOrd="1" destOrd="0" presId="urn:microsoft.com/office/officeart/2005/8/layout/cycle2"/>
    <dgm:cxn modelId="{25316DA8-9439-4CFF-A96C-58B5FAC16169}" type="presOf" srcId="{F5C7E136-3EC7-4A98-B11B-FEF874EAE9EC}" destId="{CC2C4A88-120F-4E33-BE56-7DAF2E2AFBB5}" srcOrd="1" destOrd="0" presId="urn:microsoft.com/office/officeart/2005/8/layout/cycle2"/>
    <dgm:cxn modelId="{9BEA4EAC-F3C9-4849-AAFF-405126DF1AE4}" type="presOf" srcId="{6C02DD28-82F8-49D2-B3B5-F8E171482E42}" destId="{ABB2DB3F-D6A7-43A2-8CB8-F8C864BCF45E}" srcOrd="1" destOrd="0" presId="urn:microsoft.com/office/officeart/2005/8/layout/cycle2"/>
    <dgm:cxn modelId="{55CA12B9-D388-4556-B58D-591DE768BE00}" srcId="{CDE615D0-0CA3-42FE-8053-490013DC154F}" destId="{E7AB6CDB-DFC3-43B6-BD08-47834779A93E}" srcOrd="5" destOrd="0" parTransId="{BC6AE416-EE88-422A-BAFE-D5C1B863992E}" sibTransId="{8E9D80BC-1BB9-40CC-B1F2-A5105AD6E75B}"/>
    <dgm:cxn modelId="{08222DD1-EC8A-4DED-96DE-90B34B357B91}" srcId="{CDE615D0-0CA3-42FE-8053-490013DC154F}" destId="{55AC25DB-053C-48B2-B5B9-736AC95D499D}" srcOrd="1" destOrd="0" parTransId="{C20079A9-411A-4A62-9CB5-3D97D0A2738D}" sibTransId="{C3D9DB15-6C01-4B8B-8057-DAC0F4EDC3D5}"/>
    <dgm:cxn modelId="{72524CD1-0474-4A7C-B96C-98103B85CE5B}" type="presOf" srcId="{CDE615D0-0CA3-42FE-8053-490013DC154F}" destId="{6831816C-A9FC-4D5A-8332-EE1C5D436FFA}" srcOrd="0" destOrd="0" presId="urn:microsoft.com/office/officeart/2005/8/layout/cycle2"/>
    <dgm:cxn modelId="{5A4EE6E5-6857-48DE-B010-E698B3245FF5}" type="presOf" srcId="{8E9D80BC-1BB9-40CC-B1F2-A5105AD6E75B}" destId="{298BA2E8-F58B-46F6-8D8D-12AAFEF3A5E8}" srcOrd="1" destOrd="0" presId="urn:microsoft.com/office/officeart/2005/8/layout/cycle2"/>
    <dgm:cxn modelId="{A28093F9-A790-4499-AD7E-CA8DB2F33F69}" type="presOf" srcId="{DDA15E59-3922-47DF-B65C-95726DC02740}" destId="{E5E0CE32-6C82-4D7F-9995-BA23547D6333}" srcOrd="1" destOrd="0" presId="urn:microsoft.com/office/officeart/2005/8/layout/cycle2"/>
    <dgm:cxn modelId="{713F3D5D-8470-482E-9E8C-B5946B440673}" type="presParOf" srcId="{6831816C-A9FC-4D5A-8332-EE1C5D436FFA}" destId="{F3A9A4A6-42B7-4FCF-9130-46D9C1369662}" srcOrd="0" destOrd="0" presId="urn:microsoft.com/office/officeart/2005/8/layout/cycle2"/>
    <dgm:cxn modelId="{D6042D5F-FAA4-4C67-A11F-DF61752DD469}" type="presParOf" srcId="{6831816C-A9FC-4D5A-8332-EE1C5D436FFA}" destId="{5D865DA5-BE71-4DA4-9C9D-D7F5C18668D2}" srcOrd="1" destOrd="0" presId="urn:microsoft.com/office/officeart/2005/8/layout/cycle2"/>
    <dgm:cxn modelId="{248A0999-A506-495C-92A9-8001F424A8D8}" type="presParOf" srcId="{5D865DA5-BE71-4DA4-9C9D-D7F5C18668D2}" destId="{ABB2DB3F-D6A7-43A2-8CB8-F8C864BCF45E}" srcOrd="0" destOrd="0" presId="urn:microsoft.com/office/officeart/2005/8/layout/cycle2"/>
    <dgm:cxn modelId="{8A9D249A-4C90-4A20-B7B7-A7647EE80C4C}" type="presParOf" srcId="{6831816C-A9FC-4D5A-8332-EE1C5D436FFA}" destId="{B488A94F-9088-4E00-AC98-AD16E6CC5E94}" srcOrd="2" destOrd="0" presId="urn:microsoft.com/office/officeart/2005/8/layout/cycle2"/>
    <dgm:cxn modelId="{A3258F4D-C06A-44A0-9F40-70874A407A20}" type="presParOf" srcId="{6831816C-A9FC-4D5A-8332-EE1C5D436FFA}" destId="{C83B69B0-810A-4C18-87C2-5C956729929B}" srcOrd="3" destOrd="0" presId="urn:microsoft.com/office/officeart/2005/8/layout/cycle2"/>
    <dgm:cxn modelId="{5834712E-3932-42F1-87CA-09B135AD25F2}" type="presParOf" srcId="{C83B69B0-810A-4C18-87C2-5C956729929B}" destId="{1BFF1D20-3939-4F68-8266-E24A674ECC87}" srcOrd="0" destOrd="0" presId="urn:microsoft.com/office/officeart/2005/8/layout/cycle2"/>
    <dgm:cxn modelId="{7193B1D5-2F45-40C9-985A-835D059EBD1F}" type="presParOf" srcId="{6831816C-A9FC-4D5A-8332-EE1C5D436FFA}" destId="{99C2B470-1B20-4F98-9331-6357D89B707D}" srcOrd="4" destOrd="0" presId="urn:microsoft.com/office/officeart/2005/8/layout/cycle2"/>
    <dgm:cxn modelId="{5E629A68-4576-4DD5-92D1-AFFE507A1098}" type="presParOf" srcId="{6831816C-A9FC-4D5A-8332-EE1C5D436FFA}" destId="{DF57C8E7-7869-4B64-A2D4-31E7EA7ACEBD}" srcOrd="5" destOrd="0" presId="urn:microsoft.com/office/officeart/2005/8/layout/cycle2"/>
    <dgm:cxn modelId="{3C90CD42-7459-43A5-805D-87D3BF7A1179}" type="presParOf" srcId="{DF57C8E7-7869-4B64-A2D4-31E7EA7ACEBD}" destId="{E5E0CE32-6C82-4D7F-9995-BA23547D6333}" srcOrd="0" destOrd="0" presId="urn:microsoft.com/office/officeart/2005/8/layout/cycle2"/>
    <dgm:cxn modelId="{40C9679C-FD42-4B27-8442-302B4B78CCE3}" type="presParOf" srcId="{6831816C-A9FC-4D5A-8332-EE1C5D436FFA}" destId="{E18A5D3F-6A8B-40FF-895C-FAF47C51D02A}" srcOrd="6" destOrd="0" presId="urn:microsoft.com/office/officeart/2005/8/layout/cycle2"/>
    <dgm:cxn modelId="{DAB21F36-0434-4E2A-AC40-2B475326F0DD}" type="presParOf" srcId="{6831816C-A9FC-4D5A-8332-EE1C5D436FFA}" destId="{21A86186-FE8B-4568-8BB6-AF314849AB62}" srcOrd="7" destOrd="0" presId="urn:microsoft.com/office/officeart/2005/8/layout/cycle2"/>
    <dgm:cxn modelId="{05ECC6B0-84D1-48BF-82BD-0A128C0C2A2E}" type="presParOf" srcId="{21A86186-FE8B-4568-8BB6-AF314849AB62}" destId="{5926EE19-CF38-4EFF-BC19-8586CD57541F}" srcOrd="0" destOrd="0" presId="urn:microsoft.com/office/officeart/2005/8/layout/cycle2"/>
    <dgm:cxn modelId="{02A8E647-21AB-4380-94DA-B996D13B02C6}" type="presParOf" srcId="{6831816C-A9FC-4D5A-8332-EE1C5D436FFA}" destId="{0E698CDB-1F59-4D59-BFB9-16898DD7F460}" srcOrd="8" destOrd="0" presId="urn:microsoft.com/office/officeart/2005/8/layout/cycle2"/>
    <dgm:cxn modelId="{D737C6ED-2AD0-4CD2-8DFB-38C28521916C}" type="presParOf" srcId="{6831816C-A9FC-4D5A-8332-EE1C5D436FFA}" destId="{FE99CFA5-6636-4963-B545-4B44F74D9A88}" srcOrd="9" destOrd="0" presId="urn:microsoft.com/office/officeart/2005/8/layout/cycle2"/>
    <dgm:cxn modelId="{4FBC7A30-4396-48BE-9D41-B8FB605ACF4B}" type="presParOf" srcId="{FE99CFA5-6636-4963-B545-4B44F74D9A88}" destId="{CC2C4A88-120F-4E33-BE56-7DAF2E2AFBB5}" srcOrd="0" destOrd="0" presId="urn:microsoft.com/office/officeart/2005/8/layout/cycle2"/>
    <dgm:cxn modelId="{B69C1AFC-6635-4665-BC43-91BDD9AA4089}" type="presParOf" srcId="{6831816C-A9FC-4D5A-8332-EE1C5D436FFA}" destId="{E858A15C-0045-4782-B79E-311463699EA4}" srcOrd="10" destOrd="0" presId="urn:microsoft.com/office/officeart/2005/8/layout/cycle2"/>
    <dgm:cxn modelId="{5D4EFEA8-7105-4FDA-8F30-7C01EC1D4EAD}" type="presParOf" srcId="{6831816C-A9FC-4D5A-8332-EE1C5D436FFA}" destId="{8098C298-726D-4D6B-B362-3D410CB8FF64}" srcOrd="11" destOrd="0" presId="urn:microsoft.com/office/officeart/2005/8/layout/cycle2"/>
    <dgm:cxn modelId="{66188BE4-C642-4E5C-B9E6-A786BEC510E4}" type="presParOf" srcId="{8098C298-726D-4D6B-B362-3D410CB8FF64}" destId="{298BA2E8-F58B-46F6-8D8D-12AAFEF3A5E8}"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CFD29E2-F27E-4074-ADDE-C21B1AB6D2A4}"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l-GR"/>
        </a:p>
      </dgm:t>
    </dgm:pt>
    <dgm:pt modelId="{3CBA19E0-583C-4E77-B775-E8DB0E91B388}">
      <dgm:prSet phldrT="[Text]" custT="1"/>
      <dgm:spPr/>
      <dgm:t>
        <a:bodyPr/>
        <a:lstStyle/>
        <a:p>
          <a:r>
            <a:rPr lang="en-US" sz="1400" b="1" dirty="0">
              <a:solidFill>
                <a:schemeClr val="tx1"/>
              </a:solidFill>
            </a:rPr>
            <a:t>Claim</a:t>
          </a:r>
          <a:endParaRPr lang="el-GR" sz="1400" b="1" dirty="0">
            <a:solidFill>
              <a:schemeClr val="tx1"/>
            </a:solidFill>
          </a:endParaRPr>
        </a:p>
      </dgm:t>
    </dgm:pt>
    <dgm:pt modelId="{5759BCE1-17D1-4487-9A6B-03FC43AE934E}" type="parTrans" cxnId="{F522204A-C4D2-4F75-BE9E-BACED39C8645}">
      <dgm:prSet/>
      <dgm:spPr/>
      <dgm:t>
        <a:bodyPr/>
        <a:lstStyle/>
        <a:p>
          <a:endParaRPr lang="el-GR"/>
        </a:p>
      </dgm:t>
    </dgm:pt>
    <dgm:pt modelId="{9DE30C26-A412-4D54-8CEF-EC13853BFD9F}" type="sibTrans" cxnId="{F522204A-C4D2-4F75-BE9E-BACED39C8645}">
      <dgm:prSet/>
      <dgm:spPr/>
      <dgm:t>
        <a:bodyPr/>
        <a:lstStyle/>
        <a:p>
          <a:endParaRPr lang="el-GR"/>
        </a:p>
      </dgm:t>
    </dgm:pt>
    <dgm:pt modelId="{61D4C118-39FB-4971-BEE1-8906DF87EFFB}">
      <dgm:prSet phldrT="[Text]" custT="1"/>
      <dgm:spPr/>
      <dgm:t>
        <a:bodyPr/>
        <a:lstStyle/>
        <a:p>
          <a:pPr algn="just"/>
          <a:r>
            <a:rPr lang="en-US" sz="1400" b="1" dirty="0">
              <a:solidFill>
                <a:schemeClr val="tx1"/>
              </a:solidFill>
            </a:rPr>
            <a:t>The position/ thesis to be argued</a:t>
          </a:r>
          <a:endParaRPr lang="el-GR" sz="1400" b="1" dirty="0">
            <a:solidFill>
              <a:schemeClr val="tx1"/>
            </a:solidFill>
          </a:endParaRPr>
        </a:p>
      </dgm:t>
    </dgm:pt>
    <dgm:pt modelId="{B64A8D4B-CFFD-4274-B99B-443F92344268}" type="parTrans" cxnId="{80B0DA96-A806-40F8-AAFB-7837E86949B6}">
      <dgm:prSet/>
      <dgm:spPr/>
      <dgm:t>
        <a:bodyPr/>
        <a:lstStyle/>
        <a:p>
          <a:endParaRPr lang="el-GR"/>
        </a:p>
      </dgm:t>
    </dgm:pt>
    <dgm:pt modelId="{6B5FF3A6-FA46-4059-8B81-2246EB0D9FB9}" type="sibTrans" cxnId="{80B0DA96-A806-40F8-AAFB-7837E86949B6}">
      <dgm:prSet/>
      <dgm:spPr/>
      <dgm:t>
        <a:bodyPr/>
        <a:lstStyle/>
        <a:p>
          <a:endParaRPr lang="el-GR"/>
        </a:p>
      </dgm:t>
    </dgm:pt>
    <dgm:pt modelId="{3B5FA0BD-A886-4D58-9D64-B4ACDE1767EB}">
      <dgm:prSet phldrT="[Text]" custT="1"/>
      <dgm:spPr/>
      <dgm:t>
        <a:bodyPr/>
        <a:lstStyle/>
        <a:p>
          <a:r>
            <a:rPr lang="en-US" sz="1400" b="1" dirty="0">
              <a:solidFill>
                <a:schemeClr val="tx1"/>
              </a:solidFill>
            </a:rPr>
            <a:t>Data/ Fact/Evidence</a:t>
          </a:r>
          <a:endParaRPr lang="el-GR" sz="1400" b="1" dirty="0">
            <a:solidFill>
              <a:schemeClr val="tx1"/>
            </a:solidFill>
          </a:endParaRPr>
        </a:p>
      </dgm:t>
    </dgm:pt>
    <dgm:pt modelId="{3D4205AD-2306-4EFC-8B9D-84AD3E686A27}" type="parTrans" cxnId="{F8ED09B0-A4EF-4EFD-96A8-A7C2C7C0E716}">
      <dgm:prSet/>
      <dgm:spPr/>
      <dgm:t>
        <a:bodyPr/>
        <a:lstStyle/>
        <a:p>
          <a:endParaRPr lang="el-GR"/>
        </a:p>
      </dgm:t>
    </dgm:pt>
    <dgm:pt modelId="{A9D5AD48-CED6-4F23-8C9C-24DB3001F98A}" type="sibTrans" cxnId="{F8ED09B0-A4EF-4EFD-96A8-A7C2C7C0E716}">
      <dgm:prSet/>
      <dgm:spPr/>
      <dgm:t>
        <a:bodyPr/>
        <a:lstStyle/>
        <a:p>
          <a:endParaRPr lang="el-GR"/>
        </a:p>
      </dgm:t>
    </dgm:pt>
    <dgm:pt modelId="{B76BEF33-199D-4D5A-B646-8C935AB813ED}">
      <dgm:prSet phldrT="[Text]" custT="1"/>
      <dgm:spPr/>
      <dgm:t>
        <a:bodyPr/>
        <a:lstStyle/>
        <a:p>
          <a:pPr algn="just"/>
          <a:r>
            <a:rPr lang="en-US" sz="1400" b="1" dirty="0">
              <a:solidFill>
                <a:schemeClr val="tx1"/>
              </a:solidFill>
            </a:rPr>
            <a:t>Evidence</a:t>
          </a:r>
          <a:endParaRPr lang="el-GR" sz="1400" b="1" dirty="0">
            <a:solidFill>
              <a:schemeClr val="tx1"/>
            </a:solidFill>
          </a:endParaRPr>
        </a:p>
      </dgm:t>
    </dgm:pt>
    <dgm:pt modelId="{1FBDECB5-9DB2-41E5-B0AD-66EB69107E0E}" type="parTrans" cxnId="{177CE86B-1368-41E9-A807-2ED19DB0D251}">
      <dgm:prSet/>
      <dgm:spPr/>
      <dgm:t>
        <a:bodyPr/>
        <a:lstStyle/>
        <a:p>
          <a:endParaRPr lang="el-GR"/>
        </a:p>
      </dgm:t>
    </dgm:pt>
    <dgm:pt modelId="{926B0F41-7D32-4A93-96E5-A2A19A22BAF3}" type="sibTrans" cxnId="{177CE86B-1368-41E9-A807-2ED19DB0D251}">
      <dgm:prSet/>
      <dgm:spPr/>
      <dgm:t>
        <a:bodyPr/>
        <a:lstStyle/>
        <a:p>
          <a:endParaRPr lang="el-GR"/>
        </a:p>
      </dgm:t>
    </dgm:pt>
    <dgm:pt modelId="{75827282-A43A-448C-821C-6272E6AFE175}">
      <dgm:prSet phldrT="[Text]" custT="1"/>
      <dgm:spPr/>
      <dgm:t>
        <a:bodyPr/>
        <a:lstStyle/>
        <a:p>
          <a:pPr algn="just"/>
          <a:r>
            <a:rPr lang="en-US" sz="1400" b="1" dirty="0">
              <a:solidFill>
                <a:schemeClr val="tx1"/>
              </a:solidFill>
            </a:rPr>
            <a:t>Specific facts</a:t>
          </a:r>
          <a:endParaRPr lang="el-GR" sz="1400" b="1" dirty="0">
            <a:solidFill>
              <a:schemeClr val="tx1"/>
            </a:solidFill>
          </a:endParaRPr>
        </a:p>
      </dgm:t>
    </dgm:pt>
    <dgm:pt modelId="{440B0C6B-0311-4397-B91E-49235F6649B6}" type="parTrans" cxnId="{6933F3E1-CBEB-40EF-895A-625D107A0645}">
      <dgm:prSet/>
      <dgm:spPr/>
      <dgm:t>
        <a:bodyPr/>
        <a:lstStyle/>
        <a:p>
          <a:endParaRPr lang="el-GR"/>
        </a:p>
      </dgm:t>
    </dgm:pt>
    <dgm:pt modelId="{058BDFFA-58DF-4FE4-9F41-F4E637C647CD}" type="sibTrans" cxnId="{6933F3E1-CBEB-40EF-895A-625D107A0645}">
      <dgm:prSet/>
      <dgm:spPr/>
      <dgm:t>
        <a:bodyPr/>
        <a:lstStyle/>
        <a:p>
          <a:endParaRPr lang="el-GR"/>
        </a:p>
      </dgm:t>
    </dgm:pt>
    <dgm:pt modelId="{DD58837C-CBEF-4F72-B355-3A34FEEC3BCC}">
      <dgm:prSet phldrT="[Text]" custT="1"/>
      <dgm:spPr/>
      <dgm:t>
        <a:bodyPr/>
        <a:lstStyle/>
        <a:p>
          <a:r>
            <a:rPr lang="en-US" sz="1400" b="1" dirty="0">
              <a:solidFill>
                <a:schemeClr val="tx1"/>
              </a:solidFill>
            </a:rPr>
            <a:t>Warrant/ Reason/Ground</a:t>
          </a:r>
          <a:endParaRPr lang="el-GR" sz="1400" b="1" dirty="0">
            <a:solidFill>
              <a:schemeClr val="tx1"/>
            </a:solidFill>
          </a:endParaRPr>
        </a:p>
      </dgm:t>
    </dgm:pt>
    <dgm:pt modelId="{61361C17-6621-4FE9-AE69-C94E9EA4EC32}" type="parTrans" cxnId="{6F594A10-E7B1-42AB-9B9D-1FC6BD7629A4}">
      <dgm:prSet/>
      <dgm:spPr/>
      <dgm:t>
        <a:bodyPr/>
        <a:lstStyle/>
        <a:p>
          <a:endParaRPr lang="el-GR"/>
        </a:p>
      </dgm:t>
    </dgm:pt>
    <dgm:pt modelId="{D13AE26F-027F-44AC-947A-6383B0FB57DA}" type="sibTrans" cxnId="{6F594A10-E7B1-42AB-9B9D-1FC6BD7629A4}">
      <dgm:prSet/>
      <dgm:spPr/>
      <dgm:t>
        <a:bodyPr/>
        <a:lstStyle/>
        <a:p>
          <a:endParaRPr lang="el-GR"/>
        </a:p>
      </dgm:t>
    </dgm:pt>
    <dgm:pt modelId="{ED7A61FA-6C6E-4B05-A34A-DFE1446DFADB}">
      <dgm:prSet phldrT="[Text]" custT="1"/>
      <dgm:spPr/>
      <dgm:t>
        <a:bodyPr/>
        <a:lstStyle/>
        <a:p>
          <a:pPr algn="just"/>
          <a:r>
            <a:rPr lang="en-US" sz="1400" b="1" dirty="0">
              <a:solidFill>
                <a:schemeClr val="tx1"/>
              </a:solidFill>
            </a:rPr>
            <a:t>Rules/ principles that explain how the data can be viewed as supporting the claim</a:t>
          </a:r>
          <a:endParaRPr lang="el-GR" sz="1400" b="1" dirty="0">
            <a:solidFill>
              <a:schemeClr val="tx1"/>
            </a:solidFill>
          </a:endParaRPr>
        </a:p>
      </dgm:t>
    </dgm:pt>
    <dgm:pt modelId="{E78A23BF-5E64-48B5-A730-D96E83E0193C}" type="parTrans" cxnId="{C98C8CFA-A7CF-49DC-B33A-52E69F2F5192}">
      <dgm:prSet/>
      <dgm:spPr/>
      <dgm:t>
        <a:bodyPr/>
        <a:lstStyle/>
        <a:p>
          <a:endParaRPr lang="el-GR"/>
        </a:p>
      </dgm:t>
    </dgm:pt>
    <dgm:pt modelId="{9FF0FB0C-F27C-4578-B9AF-8036FDA5FF18}" type="sibTrans" cxnId="{C98C8CFA-A7CF-49DC-B33A-52E69F2F5192}">
      <dgm:prSet/>
      <dgm:spPr/>
      <dgm:t>
        <a:bodyPr/>
        <a:lstStyle/>
        <a:p>
          <a:endParaRPr lang="el-GR"/>
        </a:p>
      </dgm:t>
    </dgm:pt>
    <dgm:pt modelId="{3E886BBD-AB98-41C7-B495-03B7E1C9D147}">
      <dgm:prSet phldrT="[Text]" custT="1"/>
      <dgm:spPr/>
      <dgm:t>
        <a:bodyPr/>
        <a:lstStyle/>
        <a:p>
          <a:r>
            <a:rPr lang="en-US" sz="1400" b="1" dirty="0">
              <a:solidFill>
                <a:schemeClr val="tx1"/>
              </a:solidFill>
            </a:rPr>
            <a:t>Qualifier</a:t>
          </a:r>
          <a:endParaRPr lang="el-GR" sz="1400" b="1" dirty="0">
            <a:solidFill>
              <a:schemeClr val="tx1"/>
            </a:solidFill>
          </a:endParaRPr>
        </a:p>
      </dgm:t>
    </dgm:pt>
    <dgm:pt modelId="{4EA1ABBC-8485-4514-A8A7-E29A16B6BA3B}" type="parTrans" cxnId="{C79DDCDA-CCD6-4C40-807B-86FA72262E7A}">
      <dgm:prSet/>
      <dgm:spPr/>
      <dgm:t>
        <a:bodyPr/>
        <a:lstStyle/>
        <a:p>
          <a:endParaRPr lang="el-GR"/>
        </a:p>
      </dgm:t>
    </dgm:pt>
    <dgm:pt modelId="{9D1A49D1-091F-467B-B357-63CEE851AD08}" type="sibTrans" cxnId="{C79DDCDA-CCD6-4C40-807B-86FA72262E7A}">
      <dgm:prSet/>
      <dgm:spPr/>
      <dgm:t>
        <a:bodyPr/>
        <a:lstStyle/>
        <a:p>
          <a:endParaRPr lang="el-GR"/>
        </a:p>
      </dgm:t>
    </dgm:pt>
    <dgm:pt modelId="{CEB28CB4-B321-49D3-AABA-B4C33A00E915}">
      <dgm:prSet phldrT="[Text]" custT="1"/>
      <dgm:spPr/>
      <dgm:t>
        <a:bodyPr/>
        <a:lstStyle/>
        <a:p>
          <a:r>
            <a:rPr lang="en-US" sz="1400" b="1" dirty="0">
              <a:solidFill>
                <a:schemeClr val="tx1"/>
              </a:solidFill>
            </a:rPr>
            <a:t>Rebuttal </a:t>
          </a:r>
          <a:endParaRPr lang="el-GR" sz="1400" b="1" dirty="0">
            <a:solidFill>
              <a:schemeClr val="tx1"/>
            </a:solidFill>
          </a:endParaRPr>
        </a:p>
      </dgm:t>
    </dgm:pt>
    <dgm:pt modelId="{7F575810-A6AE-4AA2-9272-32155F8F630B}" type="parTrans" cxnId="{5BA4D090-D3B9-40DA-9D72-F172F3AC1543}">
      <dgm:prSet/>
      <dgm:spPr/>
      <dgm:t>
        <a:bodyPr/>
        <a:lstStyle/>
        <a:p>
          <a:endParaRPr lang="el-GR"/>
        </a:p>
      </dgm:t>
    </dgm:pt>
    <dgm:pt modelId="{E9A11052-624F-4CB6-9CD8-0D06F68BFD85}" type="sibTrans" cxnId="{5BA4D090-D3B9-40DA-9D72-F172F3AC1543}">
      <dgm:prSet/>
      <dgm:spPr/>
      <dgm:t>
        <a:bodyPr/>
        <a:lstStyle/>
        <a:p>
          <a:endParaRPr lang="el-GR"/>
        </a:p>
      </dgm:t>
    </dgm:pt>
    <dgm:pt modelId="{C437E2D6-BEAE-42FD-82A7-F3D18706DDC7}">
      <dgm:prSet phldrT="[Text]" custT="1"/>
      <dgm:spPr/>
      <dgm:t>
        <a:bodyPr/>
        <a:lstStyle/>
        <a:p>
          <a:r>
            <a:rPr lang="en-US" sz="1400" b="1" dirty="0">
              <a:solidFill>
                <a:schemeClr val="tx1"/>
              </a:solidFill>
            </a:rPr>
            <a:t>Backing</a:t>
          </a:r>
          <a:endParaRPr lang="el-GR" sz="1400" b="1" dirty="0">
            <a:solidFill>
              <a:schemeClr val="tx1"/>
            </a:solidFill>
          </a:endParaRPr>
        </a:p>
      </dgm:t>
    </dgm:pt>
    <dgm:pt modelId="{03225C08-672E-4F7A-A2EA-405229AD8141}" type="parTrans" cxnId="{7ACFB8E3-A05D-402F-9A37-E00F9CA07052}">
      <dgm:prSet/>
      <dgm:spPr/>
      <dgm:t>
        <a:bodyPr/>
        <a:lstStyle/>
        <a:p>
          <a:endParaRPr lang="el-GR"/>
        </a:p>
      </dgm:t>
    </dgm:pt>
    <dgm:pt modelId="{D474ADE3-85D7-49D4-926F-A78F888F7D9C}" type="sibTrans" cxnId="{7ACFB8E3-A05D-402F-9A37-E00F9CA07052}">
      <dgm:prSet/>
      <dgm:spPr/>
      <dgm:t>
        <a:bodyPr/>
        <a:lstStyle/>
        <a:p>
          <a:endParaRPr lang="el-GR"/>
        </a:p>
      </dgm:t>
    </dgm:pt>
    <dgm:pt modelId="{F94C5EB2-4542-4A67-B886-BF240660CCAD}">
      <dgm:prSet phldrT="[Text]" custT="1"/>
      <dgm:spPr/>
      <dgm:t>
        <a:bodyPr/>
        <a:lstStyle/>
        <a:p>
          <a:r>
            <a:rPr lang="en-US" sz="1400" b="1" dirty="0">
              <a:solidFill>
                <a:schemeClr val="tx1"/>
              </a:solidFill>
            </a:rPr>
            <a:t>Indication of how strong a claim can be made (possibly, probably, certainly)</a:t>
          </a:r>
          <a:endParaRPr lang="el-GR" sz="1400" b="1" dirty="0">
            <a:solidFill>
              <a:schemeClr val="tx1"/>
            </a:solidFill>
          </a:endParaRPr>
        </a:p>
      </dgm:t>
    </dgm:pt>
    <dgm:pt modelId="{5307727F-7E2D-4366-8E90-C233596D4FD7}" type="parTrans" cxnId="{5910C93A-4E6B-46FA-AE09-84B03426A511}">
      <dgm:prSet/>
      <dgm:spPr/>
      <dgm:t>
        <a:bodyPr/>
        <a:lstStyle/>
        <a:p>
          <a:endParaRPr lang="en-US"/>
        </a:p>
      </dgm:t>
    </dgm:pt>
    <dgm:pt modelId="{6C157344-40BB-4340-A05A-E7BEC8F97C5A}" type="sibTrans" cxnId="{5910C93A-4E6B-46FA-AE09-84B03426A511}">
      <dgm:prSet/>
      <dgm:spPr/>
      <dgm:t>
        <a:bodyPr/>
        <a:lstStyle/>
        <a:p>
          <a:endParaRPr lang="en-US"/>
        </a:p>
      </dgm:t>
    </dgm:pt>
    <dgm:pt modelId="{1DF564E5-A39A-4A48-8FE3-E1E43F8040C0}">
      <dgm:prSet phldrT="[Text]" custT="1"/>
      <dgm:spPr/>
      <dgm:t>
        <a:bodyPr/>
        <a:lstStyle/>
        <a:p>
          <a:r>
            <a:rPr lang="en-US" sz="1400" b="1" dirty="0">
              <a:solidFill>
                <a:schemeClr val="tx1"/>
              </a:solidFill>
            </a:rPr>
            <a:t>Consideration of counter arguments</a:t>
          </a:r>
          <a:endParaRPr lang="el-GR" sz="1400" b="1" dirty="0">
            <a:solidFill>
              <a:schemeClr val="tx1"/>
            </a:solidFill>
          </a:endParaRPr>
        </a:p>
      </dgm:t>
    </dgm:pt>
    <dgm:pt modelId="{77895074-E3C3-4A47-8943-17720111C952}" type="parTrans" cxnId="{7BBE2477-1E85-4B92-A0B6-C8C08B7BDCA3}">
      <dgm:prSet/>
      <dgm:spPr/>
      <dgm:t>
        <a:bodyPr/>
        <a:lstStyle/>
        <a:p>
          <a:endParaRPr lang="en-US"/>
        </a:p>
      </dgm:t>
    </dgm:pt>
    <dgm:pt modelId="{C99F00C8-D6BC-4CDD-9510-D419F7FDE997}" type="sibTrans" cxnId="{7BBE2477-1E85-4B92-A0B6-C8C08B7BDCA3}">
      <dgm:prSet/>
      <dgm:spPr/>
      <dgm:t>
        <a:bodyPr/>
        <a:lstStyle/>
        <a:p>
          <a:endParaRPr lang="en-US"/>
        </a:p>
      </dgm:t>
    </dgm:pt>
    <dgm:pt modelId="{EECE7030-45F7-43DD-A19E-2FEE7150A0E4}">
      <dgm:prSet phldrT="[Text]" custT="1"/>
      <dgm:spPr/>
      <dgm:t>
        <a:bodyPr/>
        <a:lstStyle/>
        <a:p>
          <a:r>
            <a:rPr lang="en-US" sz="1400" b="1" dirty="0">
              <a:solidFill>
                <a:schemeClr val="tx1"/>
              </a:solidFill>
            </a:rPr>
            <a:t>The set of conditions where the warrant is applicable.</a:t>
          </a:r>
          <a:endParaRPr lang="el-GR" sz="1400" b="1" dirty="0">
            <a:solidFill>
              <a:schemeClr val="tx1"/>
            </a:solidFill>
          </a:endParaRPr>
        </a:p>
      </dgm:t>
    </dgm:pt>
    <dgm:pt modelId="{A3302689-39DD-401B-A916-1902B6EFE0CD}" type="parTrans" cxnId="{EE222E36-A570-4BD7-8176-839F870A4507}">
      <dgm:prSet/>
      <dgm:spPr/>
      <dgm:t>
        <a:bodyPr/>
        <a:lstStyle/>
        <a:p>
          <a:endParaRPr lang="en-US"/>
        </a:p>
      </dgm:t>
    </dgm:pt>
    <dgm:pt modelId="{36DE6241-D264-434A-9673-7C847AAEBF23}" type="sibTrans" cxnId="{EE222E36-A570-4BD7-8176-839F870A4507}">
      <dgm:prSet/>
      <dgm:spPr/>
      <dgm:t>
        <a:bodyPr/>
        <a:lstStyle/>
        <a:p>
          <a:endParaRPr lang="en-US"/>
        </a:p>
      </dgm:t>
    </dgm:pt>
    <dgm:pt modelId="{3C41004A-E837-4DAE-B030-CF169C8E3896}" type="pres">
      <dgm:prSet presAssocID="{9CFD29E2-F27E-4074-ADDE-C21B1AB6D2A4}" presName="Name0" presStyleCnt="0">
        <dgm:presLayoutVars>
          <dgm:dir/>
          <dgm:animLvl val="lvl"/>
          <dgm:resizeHandles val="exact"/>
        </dgm:presLayoutVars>
      </dgm:prSet>
      <dgm:spPr/>
    </dgm:pt>
    <dgm:pt modelId="{03D6F5FB-9596-4A3A-8448-A75F8CC418E5}" type="pres">
      <dgm:prSet presAssocID="{3CBA19E0-583C-4E77-B775-E8DB0E91B388}" presName="linNode" presStyleCnt="0"/>
      <dgm:spPr/>
    </dgm:pt>
    <dgm:pt modelId="{61360FEE-0848-480C-BF21-BF5739701B65}" type="pres">
      <dgm:prSet presAssocID="{3CBA19E0-583C-4E77-B775-E8DB0E91B388}" presName="parentText" presStyleLbl="node1" presStyleIdx="0" presStyleCnt="6">
        <dgm:presLayoutVars>
          <dgm:chMax val="1"/>
          <dgm:bulletEnabled val="1"/>
        </dgm:presLayoutVars>
      </dgm:prSet>
      <dgm:spPr/>
    </dgm:pt>
    <dgm:pt modelId="{2A41CF1C-65C8-4BF2-AD8F-9C28277272D8}" type="pres">
      <dgm:prSet presAssocID="{3CBA19E0-583C-4E77-B775-E8DB0E91B388}" presName="descendantText" presStyleLbl="alignAccFollowNode1" presStyleIdx="0" presStyleCnt="6">
        <dgm:presLayoutVars>
          <dgm:bulletEnabled val="1"/>
        </dgm:presLayoutVars>
      </dgm:prSet>
      <dgm:spPr/>
    </dgm:pt>
    <dgm:pt modelId="{DE46ED80-B4FE-47D4-90D8-0A50E8738BC2}" type="pres">
      <dgm:prSet presAssocID="{9DE30C26-A412-4D54-8CEF-EC13853BFD9F}" presName="sp" presStyleCnt="0"/>
      <dgm:spPr/>
    </dgm:pt>
    <dgm:pt modelId="{5695C8A3-DCB0-44E8-8A52-BB78BC058C1B}" type="pres">
      <dgm:prSet presAssocID="{3B5FA0BD-A886-4D58-9D64-B4ACDE1767EB}" presName="linNode" presStyleCnt="0"/>
      <dgm:spPr/>
    </dgm:pt>
    <dgm:pt modelId="{FD699A18-B0D0-4E6E-BFF3-01067500BC80}" type="pres">
      <dgm:prSet presAssocID="{3B5FA0BD-A886-4D58-9D64-B4ACDE1767EB}" presName="parentText" presStyleLbl="node1" presStyleIdx="1" presStyleCnt="6">
        <dgm:presLayoutVars>
          <dgm:chMax val="1"/>
          <dgm:bulletEnabled val="1"/>
        </dgm:presLayoutVars>
      </dgm:prSet>
      <dgm:spPr/>
    </dgm:pt>
    <dgm:pt modelId="{B5D09360-8108-462B-87AA-B6D3ACBAA7AC}" type="pres">
      <dgm:prSet presAssocID="{3B5FA0BD-A886-4D58-9D64-B4ACDE1767EB}" presName="descendantText" presStyleLbl="alignAccFollowNode1" presStyleIdx="1" presStyleCnt="6">
        <dgm:presLayoutVars>
          <dgm:bulletEnabled val="1"/>
        </dgm:presLayoutVars>
      </dgm:prSet>
      <dgm:spPr/>
    </dgm:pt>
    <dgm:pt modelId="{FB2677B5-511C-4E9F-8DB9-B2DFDC3C1617}" type="pres">
      <dgm:prSet presAssocID="{A9D5AD48-CED6-4F23-8C9C-24DB3001F98A}" presName="sp" presStyleCnt="0"/>
      <dgm:spPr/>
    </dgm:pt>
    <dgm:pt modelId="{55FF74DB-FFC1-4A05-9744-111B04E3DCB8}" type="pres">
      <dgm:prSet presAssocID="{DD58837C-CBEF-4F72-B355-3A34FEEC3BCC}" presName="linNode" presStyleCnt="0"/>
      <dgm:spPr/>
    </dgm:pt>
    <dgm:pt modelId="{6B8B393F-5AF9-43F7-8519-8F2AEEB52E89}" type="pres">
      <dgm:prSet presAssocID="{DD58837C-CBEF-4F72-B355-3A34FEEC3BCC}" presName="parentText" presStyleLbl="node1" presStyleIdx="2" presStyleCnt="6">
        <dgm:presLayoutVars>
          <dgm:chMax val="1"/>
          <dgm:bulletEnabled val="1"/>
        </dgm:presLayoutVars>
      </dgm:prSet>
      <dgm:spPr/>
    </dgm:pt>
    <dgm:pt modelId="{C6227DA2-5501-4170-BE99-6379534F646A}" type="pres">
      <dgm:prSet presAssocID="{DD58837C-CBEF-4F72-B355-3A34FEEC3BCC}" presName="descendantText" presStyleLbl="alignAccFollowNode1" presStyleIdx="2" presStyleCnt="6" custScaleY="145912">
        <dgm:presLayoutVars>
          <dgm:bulletEnabled val="1"/>
        </dgm:presLayoutVars>
      </dgm:prSet>
      <dgm:spPr/>
    </dgm:pt>
    <dgm:pt modelId="{E2C5E8D0-9697-4527-82CC-F2D5FA99A219}" type="pres">
      <dgm:prSet presAssocID="{D13AE26F-027F-44AC-947A-6383B0FB57DA}" presName="sp" presStyleCnt="0"/>
      <dgm:spPr/>
    </dgm:pt>
    <dgm:pt modelId="{FC87E0FC-AF2F-4201-83A4-4DF5ABC5593D}" type="pres">
      <dgm:prSet presAssocID="{3E886BBD-AB98-41C7-B495-03B7E1C9D147}" presName="linNode" presStyleCnt="0"/>
      <dgm:spPr/>
    </dgm:pt>
    <dgm:pt modelId="{EC250833-938E-45E7-B23C-CF13CCE50EBA}" type="pres">
      <dgm:prSet presAssocID="{3E886BBD-AB98-41C7-B495-03B7E1C9D147}" presName="parentText" presStyleLbl="node1" presStyleIdx="3" presStyleCnt="6">
        <dgm:presLayoutVars>
          <dgm:chMax val="1"/>
          <dgm:bulletEnabled val="1"/>
        </dgm:presLayoutVars>
      </dgm:prSet>
      <dgm:spPr/>
    </dgm:pt>
    <dgm:pt modelId="{D58CD60B-FDFB-4BA6-8001-DFD15F9D6661}" type="pres">
      <dgm:prSet presAssocID="{3E886BBD-AB98-41C7-B495-03B7E1C9D147}" presName="descendantText" presStyleLbl="alignAccFollowNode1" presStyleIdx="3" presStyleCnt="6">
        <dgm:presLayoutVars>
          <dgm:bulletEnabled val="1"/>
        </dgm:presLayoutVars>
      </dgm:prSet>
      <dgm:spPr/>
    </dgm:pt>
    <dgm:pt modelId="{877B1294-EB7B-4753-8F54-BE53F4125D7E}" type="pres">
      <dgm:prSet presAssocID="{9D1A49D1-091F-467B-B357-63CEE851AD08}" presName="sp" presStyleCnt="0"/>
      <dgm:spPr/>
    </dgm:pt>
    <dgm:pt modelId="{09ACDC48-8B91-493E-9727-2EEF02C98BBE}" type="pres">
      <dgm:prSet presAssocID="{CEB28CB4-B321-49D3-AABA-B4C33A00E915}" presName="linNode" presStyleCnt="0"/>
      <dgm:spPr/>
    </dgm:pt>
    <dgm:pt modelId="{14747737-16D8-420E-9587-0AA8A4A8C7F9}" type="pres">
      <dgm:prSet presAssocID="{CEB28CB4-B321-49D3-AABA-B4C33A00E915}" presName="parentText" presStyleLbl="node1" presStyleIdx="4" presStyleCnt="6">
        <dgm:presLayoutVars>
          <dgm:chMax val="1"/>
          <dgm:bulletEnabled val="1"/>
        </dgm:presLayoutVars>
      </dgm:prSet>
      <dgm:spPr/>
    </dgm:pt>
    <dgm:pt modelId="{C38C8E6D-C957-4B38-8E30-4269EF552E2C}" type="pres">
      <dgm:prSet presAssocID="{CEB28CB4-B321-49D3-AABA-B4C33A00E915}" presName="descendantText" presStyleLbl="alignAccFollowNode1" presStyleIdx="4" presStyleCnt="6">
        <dgm:presLayoutVars>
          <dgm:bulletEnabled val="1"/>
        </dgm:presLayoutVars>
      </dgm:prSet>
      <dgm:spPr/>
    </dgm:pt>
    <dgm:pt modelId="{A966FD06-4C75-4280-B2AF-9E6C8C3C1688}" type="pres">
      <dgm:prSet presAssocID="{E9A11052-624F-4CB6-9CD8-0D06F68BFD85}" presName="sp" presStyleCnt="0"/>
      <dgm:spPr/>
    </dgm:pt>
    <dgm:pt modelId="{13A03027-821F-4805-84CC-E95A1EB28736}" type="pres">
      <dgm:prSet presAssocID="{C437E2D6-BEAE-42FD-82A7-F3D18706DDC7}" presName="linNode" presStyleCnt="0"/>
      <dgm:spPr/>
    </dgm:pt>
    <dgm:pt modelId="{DC848435-41AD-422D-A160-21C854AF1C44}" type="pres">
      <dgm:prSet presAssocID="{C437E2D6-BEAE-42FD-82A7-F3D18706DDC7}" presName="parentText" presStyleLbl="node1" presStyleIdx="5" presStyleCnt="6">
        <dgm:presLayoutVars>
          <dgm:chMax val="1"/>
          <dgm:bulletEnabled val="1"/>
        </dgm:presLayoutVars>
      </dgm:prSet>
      <dgm:spPr/>
    </dgm:pt>
    <dgm:pt modelId="{FAEE81A2-FF43-40BC-9E3E-B041EAA558A1}" type="pres">
      <dgm:prSet presAssocID="{C437E2D6-BEAE-42FD-82A7-F3D18706DDC7}" presName="descendantText" presStyleLbl="alignAccFollowNode1" presStyleIdx="5" presStyleCnt="6">
        <dgm:presLayoutVars>
          <dgm:bulletEnabled val="1"/>
        </dgm:presLayoutVars>
      </dgm:prSet>
      <dgm:spPr/>
    </dgm:pt>
  </dgm:ptLst>
  <dgm:cxnLst>
    <dgm:cxn modelId="{F6A04D06-BA76-47F7-B361-AD8CB4CCB836}" type="presOf" srcId="{1DF564E5-A39A-4A48-8FE3-E1E43F8040C0}" destId="{C38C8E6D-C957-4B38-8E30-4269EF552E2C}" srcOrd="0" destOrd="0" presId="urn:microsoft.com/office/officeart/2005/8/layout/vList5"/>
    <dgm:cxn modelId="{6F594A10-E7B1-42AB-9B9D-1FC6BD7629A4}" srcId="{9CFD29E2-F27E-4074-ADDE-C21B1AB6D2A4}" destId="{DD58837C-CBEF-4F72-B355-3A34FEEC3BCC}" srcOrd="2" destOrd="0" parTransId="{61361C17-6621-4FE9-AE69-C94E9EA4EC32}" sibTransId="{D13AE26F-027F-44AC-947A-6383B0FB57DA}"/>
    <dgm:cxn modelId="{809C2724-E62A-4904-B10C-BFEEF28C32CE}" type="presOf" srcId="{75827282-A43A-448C-821C-6272E6AFE175}" destId="{B5D09360-8108-462B-87AA-B6D3ACBAA7AC}" srcOrd="0" destOrd="1" presId="urn:microsoft.com/office/officeart/2005/8/layout/vList5"/>
    <dgm:cxn modelId="{EE222E36-A570-4BD7-8176-839F870A4507}" srcId="{C437E2D6-BEAE-42FD-82A7-F3D18706DDC7}" destId="{EECE7030-45F7-43DD-A19E-2FEE7150A0E4}" srcOrd="0" destOrd="0" parTransId="{A3302689-39DD-401B-A916-1902B6EFE0CD}" sibTransId="{36DE6241-D264-434A-9673-7C847AAEBF23}"/>
    <dgm:cxn modelId="{5910C93A-4E6B-46FA-AE09-84B03426A511}" srcId="{3E886BBD-AB98-41C7-B495-03B7E1C9D147}" destId="{F94C5EB2-4542-4A67-B886-BF240660CCAD}" srcOrd="0" destOrd="0" parTransId="{5307727F-7E2D-4366-8E90-C233596D4FD7}" sibTransId="{6C157344-40BB-4340-A05A-E7BEC8F97C5A}"/>
    <dgm:cxn modelId="{0256913B-3B1D-4F1D-AF9C-516270C68A9F}" type="presOf" srcId="{3E886BBD-AB98-41C7-B495-03B7E1C9D147}" destId="{EC250833-938E-45E7-B23C-CF13CCE50EBA}" srcOrd="0" destOrd="0" presId="urn:microsoft.com/office/officeart/2005/8/layout/vList5"/>
    <dgm:cxn modelId="{D7E6AB64-89A1-4DD9-BA3F-ED1664769370}" type="presOf" srcId="{9CFD29E2-F27E-4074-ADDE-C21B1AB6D2A4}" destId="{3C41004A-E837-4DAE-B030-CF169C8E3896}" srcOrd="0" destOrd="0" presId="urn:microsoft.com/office/officeart/2005/8/layout/vList5"/>
    <dgm:cxn modelId="{82FBCC66-E780-4ECF-9567-AA0FCD8E3D5C}" type="presOf" srcId="{3CBA19E0-583C-4E77-B775-E8DB0E91B388}" destId="{61360FEE-0848-480C-BF21-BF5739701B65}" srcOrd="0" destOrd="0" presId="urn:microsoft.com/office/officeart/2005/8/layout/vList5"/>
    <dgm:cxn modelId="{DA74B247-852D-4D95-9CE1-1424DBABE8D2}" type="presOf" srcId="{61D4C118-39FB-4971-BEE1-8906DF87EFFB}" destId="{2A41CF1C-65C8-4BF2-AD8F-9C28277272D8}" srcOrd="0" destOrd="0" presId="urn:microsoft.com/office/officeart/2005/8/layout/vList5"/>
    <dgm:cxn modelId="{AAD87549-2CF4-4CF3-81DA-A5D98782B141}" type="presOf" srcId="{F94C5EB2-4542-4A67-B886-BF240660CCAD}" destId="{D58CD60B-FDFB-4BA6-8001-DFD15F9D6661}" srcOrd="0" destOrd="0" presId="urn:microsoft.com/office/officeart/2005/8/layout/vList5"/>
    <dgm:cxn modelId="{F522204A-C4D2-4F75-BE9E-BACED39C8645}" srcId="{9CFD29E2-F27E-4074-ADDE-C21B1AB6D2A4}" destId="{3CBA19E0-583C-4E77-B775-E8DB0E91B388}" srcOrd="0" destOrd="0" parTransId="{5759BCE1-17D1-4487-9A6B-03FC43AE934E}" sibTransId="{9DE30C26-A412-4D54-8CEF-EC13853BFD9F}"/>
    <dgm:cxn modelId="{177CE86B-1368-41E9-A807-2ED19DB0D251}" srcId="{3B5FA0BD-A886-4D58-9D64-B4ACDE1767EB}" destId="{B76BEF33-199D-4D5A-B646-8C935AB813ED}" srcOrd="0" destOrd="0" parTransId="{1FBDECB5-9DB2-41E5-B0AD-66EB69107E0E}" sibTransId="{926B0F41-7D32-4A93-96E5-A2A19A22BAF3}"/>
    <dgm:cxn modelId="{5BD24E4E-BD45-4538-B0A4-A5A5F2DD07BE}" type="presOf" srcId="{DD58837C-CBEF-4F72-B355-3A34FEEC3BCC}" destId="{6B8B393F-5AF9-43F7-8519-8F2AEEB52E89}" srcOrd="0" destOrd="0" presId="urn:microsoft.com/office/officeart/2005/8/layout/vList5"/>
    <dgm:cxn modelId="{C5130D56-CE61-4BD5-943D-604B2F2B98BB}" type="presOf" srcId="{EECE7030-45F7-43DD-A19E-2FEE7150A0E4}" destId="{FAEE81A2-FF43-40BC-9E3E-B041EAA558A1}" srcOrd="0" destOrd="0" presId="urn:microsoft.com/office/officeart/2005/8/layout/vList5"/>
    <dgm:cxn modelId="{7BBE2477-1E85-4B92-A0B6-C8C08B7BDCA3}" srcId="{CEB28CB4-B321-49D3-AABA-B4C33A00E915}" destId="{1DF564E5-A39A-4A48-8FE3-E1E43F8040C0}" srcOrd="0" destOrd="0" parTransId="{77895074-E3C3-4A47-8943-17720111C952}" sibTransId="{C99F00C8-D6BC-4CDD-9510-D419F7FDE997}"/>
    <dgm:cxn modelId="{5E02E878-8850-4742-8493-0DA47403FF9E}" type="presOf" srcId="{C437E2D6-BEAE-42FD-82A7-F3D18706DDC7}" destId="{DC848435-41AD-422D-A160-21C854AF1C44}" srcOrd="0" destOrd="0" presId="urn:microsoft.com/office/officeart/2005/8/layout/vList5"/>
    <dgm:cxn modelId="{5BA4D090-D3B9-40DA-9D72-F172F3AC1543}" srcId="{9CFD29E2-F27E-4074-ADDE-C21B1AB6D2A4}" destId="{CEB28CB4-B321-49D3-AABA-B4C33A00E915}" srcOrd="4" destOrd="0" parTransId="{7F575810-A6AE-4AA2-9272-32155F8F630B}" sibTransId="{E9A11052-624F-4CB6-9CD8-0D06F68BFD85}"/>
    <dgm:cxn modelId="{80B0DA96-A806-40F8-AAFB-7837E86949B6}" srcId="{3CBA19E0-583C-4E77-B775-E8DB0E91B388}" destId="{61D4C118-39FB-4971-BEE1-8906DF87EFFB}" srcOrd="0" destOrd="0" parTransId="{B64A8D4B-CFFD-4274-B99B-443F92344268}" sibTransId="{6B5FF3A6-FA46-4059-8B81-2246EB0D9FB9}"/>
    <dgm:cxn modelId="{1C1F1998-69A8-49FE-9B78-DA3C3DEAE65E}" type="presOf" srcId="{B76BEF33-199D-4D5A-B646-8C935AB813ED}" destId="{B5D09360-8108-462B-87AA-B6D3ACBAA7AC}" srcOrd="0" destOrd="0" presId="urn:microsoft.com/office/officeart/2005/8/layout/vList5"/>
    <dgm:cxn modelId="{F8ED09B0-A4EF-4EFD-96A8-A7C2C7C0E716}" srcId="{9CFD29E2-F27E-4074-ADDE-C21B1AB6D2A4}" destId="{3B5FA0BD-A886-4D58-9D64-B4ACDE1767EB}" srcOrd="1" destOrd="0" parTransId="{3D4205AD-2306-4EFC-8B9D-84AD3E686A27}" sibTransId="{A9D5AD48-CED6-4F23-8C9C-24DB3001F98A}"/>
    <dgm:cxn modelId="{44D7FFBF-9C1A-49AF-A648-C871BA69C2E6}" type="presOf" srcId="{CEB28CB4-B321-49D3-AABA-B4C33A00E915}" destId="{14747737-16D8-420E-9587-0AA8A4A8C7F9}" srcOrd="0" destOrd="0" presId="urn:microsoft.com/office/officeart/2005/8/layout/vList5"/>
    <dgm:cxn modelId="{719F38C0-7E8C-45A1-BEBA-0FF4BD555D75}" type="presOf" srcId="{3B5FA0BD-A886-4D58-9D64-B4ACDE1767EB}" destId="{FD699A18-B0D0-4E6E-BFF3-01067500BC80}" srcOrd="0" destOrd="0" presId="urn:microsoft.com/office/officeart/2005/8/layout/vList5"/>
    <dgm:cxn modelId="{3FFE26D2-5965-4C3E-BD8E-5CA4192E31DD}" type="presOf" srcId="{ED7A61FA-6C6E-4B05-A34A-DFE1446DFADB}" destId="{C6227DA2-5501-4170-BE99-6379534F646A}" srcOrd="0" destOrd="0" presId="urn:microsoft.com/office/officeart/2005/8/layout/vList5"/>
    <dgm:cxn modelId="{C79DDCDA-CCD6-4C40-807B-86FA72262E7A}" srcId="{9CFD29E2-F27E-4074-ADDE-C21B1AB6D2A4}" destId="{3E886BBD-AB98-41C7-B495-03B7E1C9D147}" srcOrd="3" destOrd="0" parTransId="{4EA1ABBC-8485-4514-A8A7-E29A16B6BA3B}" sibTransId="{9D1A49D1-091F-467B-B357-63CEE851AD08}"/>
    <dgm:cxn modelId="{6933F3E1-CBEB-40EF-895A-625D107A0645}" srcId="{3B5FA0BD-A886-4D58-9D64-B4ACDE1767EB}" destId="{75827282-A43A-448C-821C-6272E6AFE175}" srcOrd="1" destOrd="0" parTransId="{440B0C6B-0311-4397-B91E-49235F6649B6}" sibTransId="{058BDFFA-58DF-4FE4-9F41-F4E637C647CD}"/>
    <dgm:cxn modelId="{7ACFB8E3-A05D-402F-9A37-E00F9CA07052}" srcId="{9CFD29E2-F27E-4074-ADDE-C21B1AB6D2A4}" destId="{C437E2D6-BEAE-42FD-82A7-F3D18706DDC7}" srcOrd="5" destOrd="0" parTransId="{03225C08-672E-4F7A-A2EA-405229AD8141}" sibTransId="{D474ADE3-85D7-49D4-926F-A78F888F7D9C}"/>
    <dgm:cxn modelId="{C98C8CFA-A7CF-49DC-B33A-52E69F2F5192}" srcId="{DD58837C-CBEF-4F72-B355-3A34FEEC3BCC}" destId="{ED7A61FA-6C6E-4B05-A34A-DFE1446DFADB}" srcOrd="0" destOrd="0" parTransId="{E78A23BF-5E64-48B5-A730-D96E83E0193C}" sibTransId="{9FF0FB0C-F27C-4578-B9AF-8036FDA5FF18}"/>
    <dgm:cxn modelId="{3C276667-F53A-47B5-94D0-DF86B984FF9F}" type="presParOf" srcId="{3C41004A-E837-4DAE-B030-CF169C8E3896}" destId="{03D6F5FB-9596-4A3A-8448-A75F8CC418E5}" srcOrd="0" destOrd="0" presId="urn:microsoft.com/office/officeart/2005/8/layout/vList5"/>
    <dgm:cxn modelId="{7EA89E2C-E55F-4CD0-B824-47AA024B46FA}" type="presParOf" srcId="{03D6F5FB-9596-4A3A-8448-A75F8CC418E5}" destId="{61360FEE-0848-480C-BF21-BF5739701B65}" srcOrd="0" destOrd="0" presId="urn:microsoft.com/office/officeart/2005/8/layout/vList5"/>
    <dgm:cxn modelId="{2983F0AF-428B-49D8-87B6-8E74E5170278}" type="presParOf" srcId="{03D6F5FB-9596-4A3A-8448-A75F8CC418E5}" destId="{2A41CF1C-65C8-4BF2-AD8F-9C28277272D8}" srcOrd="1" destOrd="0" presId="urn:microsoft.com/office/officeart/2005/8/layout/vList5"/>
    <dgm:cxn modelId="{4526DAFF-E1D4-4C71-BE62-7914A65C8D79}" type="presParOf" srcId="{3C41004A-E837-4DAE-B030-CF169C8E3896}" destId="{DE46ED80-B4FE-47D4-90D8-0A50E8738BC2}" srcOrd="1" destOrd="0" presId="urn:microsoft.com/office/officeart/2005/8/layout/vList5"/>
    <dgm:cxn modelId="{F339EFC5-7A2E-4D4C-99E8-A3D6AD286854}" type="presParOf" srcId="{3C41004A-E837-4DAE-B030-CF169C8E3896}" destId="{5695C8A3-DCB0-44E8-8A52-BB78BC058C1B}" srcOrd="2" destOrd="0" presId="urn:microsoft.com/office/officeart/2005/8/layout/vList5"/>
    <dgm:cxn modelId="{C74DA388-C3DB-4B52-A71A-2506CD34E630}" type="presParOf" srcId="{5695C8A3-DCB0-44E8-8A52-BB78BC058C1B}" destId="{FD699A18-B0D0-4E6E-BFF3-01067500BC80}" srcOrd="0" destOrd="0" presId="urn:microsoft.com/office/officeart/2005/8/layout/vList5"/>
    <dgm:cxn modelId="{4EAA290C-3EEA-4DF4-B302-9401BD3FC96E}" type="presParOf" srcId="{5695C8A3-DCB0-44E8-8A52-BB78BC058C1B}" destId="{B5D09360-8108-462B-87AA-B6D3ACBAA7AC}" srcOrd="1" destOrd="0" presId="urn:microsoft.com/office/officeart/2005/8/layout/vList5"/>
    <dgm:cxn modelId="{71DB08E4-C2FD-4BE6-BD10-7E6D0CE300F4}" type="presParOf" srcId="{3C41004A-E837-4DAE-B030-CF169C8E3896}" destId="{FB2677B5-511C-4E9F-8DB9-B2DFDC3C1617}" srcOrd="3" destOrd="0" presId="urn:microsoft.com/office/officeart/2005/8/layout/vList5"/>
    <dgm:cxn modelId="{49327A19-182D-409E-A47C-599FBB8E6A8C}" type="presParOf" srcId="{3C41004A-E837-4DAE-B030-CF169C8E3896}" destId="{55FF74DB-FFC1-4A05-9744-111B04E3DCB8}" srcOrd="4" destOrd="0" presId="urn:microsoft.com/office/officeart/2005/8/layout/vList5"/>
    <dgm:cxn modelId="{E721BE9D-ED6D-43BE-A855-9A1307606F08}" type="presParOf" srcId="{55FF74DB-FFC1-4A05-9744-111B04E3DCB8}" destId="{6B8B393F-5AF9-43F7-8519-8F2AEEB52E89}" srcOrd="0" destOrd="0" presId="urn:microsoft.com/office/officeart/2005/8/layout/vList5"/>
    <dgm:cxn modelId="{D366282F-F3A8-4E63-A90E-054C2B30F92D}" type="presParOf" srcId="{55FF74DB-FFC1-4A05-9744-111B04E3DCB8}" destId="{C6227DA2-5501-4170-BE99-6379534F646A}" srcOrd="1" destOrd="0" presId="urn:microsoft.com/office/officeart/2005/8/layout/vList5"/>
    <dgm:cxn modelId="{416FEDE7-6B45-439C-BA1A-6E592FBEA459}" type="presParOf" srcId="{3C41004A-E837-4DAE-B030-CF169C8E3896}" destId="{E2C5E8D0-9697-4527-82CC-F2D5FA99A219}" srcOrd="5" destOrd="0" presId="urn:microsoft.com/office/officeart/2005/8/layout/vList5"/>
    <dgm:cxn modelId="{26936176-8097-4F71-93FD-90551C4A10D2}" type="presParOf" srcId="{3C41004A-E837-4DAE-B030-CF169C8E3896}" destId="{FC87E0FC-AF2F-4201-83A4-4DF5ABC5593D}" srcOrd="6" destOrd="0" presId="urn:microsoft.com/office/officeart/2005/8/layout/vList5"/>
    <dgm:cxn modelId="{88183D82-0D3D-4E5D-AF15-60056FC9CF84}" type="presParOf" srcId="{FC87E0FC-AF2F-4201-83A4-4DF5ABC5593D}" destId="{EC250833-938E-45E7-B23C-CF13CCE50EBA}" srcOrd="0" destOrd="0" presId="urn:microsoft.com/office/officeart/2005/8/layout/vList5"/>
    <dgm:cxn modelId="{4AB0766C-A178-4EFA-8018-A454D6182745}" type="presParOf" srcId="{FC87E0FC-AF2F-4201-83A4-4DF5ABC5593D}" destId="{D58CD60B-FDFB-4BA6-8001-DFD15F9D6661}" srcOrd="1" destOrd="0" presId="urn:microsoft.com/office/officeart/2005/8/layout/vList5"/>
    <dgm:cxn modelId="{D87423AF-21BF-43B2-9D71-57EC2F23F609}" type="presParOf" srcId="{3C41004A-E837-4DAE-B030-CF169C8E3896}" destId="{877B1294-EB7B-4753-8F54-BE53F4125D7E}" srcOrd="7" destOrd="0" presId="urn:microsoft.com/office/officeart/2005/8/layout/vList5"/>
    <dgm:cxn modelId="{8C0F4316-C9C5-43AB-AF50-61EA375D33B6}" type="presParOf" srcId="{3C41004A-E837-4DAE-B030-CF169C8E3896}" destId="{09ACDC48-8B91-493E-9727-2EEF02C98BBE}" srcOrd="8" destOrd="0" presId="urn:microsoft.com/office/officeart/2005/8/layout/vList5"/>
    <dgm:cxn modelId="{B3C8D1F2-510E-4ACE-A745-EE7C25957BA4}" type="presParOf" srcId="{09ACDC48-8B91-493E-9727-2EEF02C98BBE}" destId="{14747737-16D8-420E-9587-0AA8A4A8C7F9}" srcOrd="0" destOrd="0" presId="urn:microsoft.com/office/officeart/2005/8/layout/vList5"/>
    <dgm:cxn modelId="{6A873206-7A37-4CA3-833D-1E0A8777EBFF}" type="presParOf" srcId="{09ACDC48-8B91-493E-9727-2EEF02C98BBE}" destId="{C38C8E6D-C957-4B38-8E30-4269EF552E2C}" srcOrd="1" destOrd="0" presId="urn:microsoft.com/office/officeart/2005/8/layout/vList5"/>
    <dgm:cxn modelId="{0BCEF672-5AE3-41ED-A10D-962319A714EA}" type="presParOf" srcId="{3C41004A-E837-4DAE-B030-CF169C8E3896}" destId="{A966FD06-4C75-4280-B2AF-9E6C8C3C1688}" srcOrd="9" destOrd="0" presId="urn:microsoft.com/office/officeart/2005/8/layout/vList5"/>
    <dgm:cxn modelId="{107DA59F-56A3-4B74-B81C-1D9005C31F4A}" type="presParOf" srcId="{3C41004A-E837-4DAE-B030-CF169C8E3896}" destId="{13A03027-821F-4805-84CC-E95A1EB28736}" srcOrd="10" destOrd="0" presId="urn:microsoft.com/office/officeart/2005/8/layout/vList5"/>
    <dgm:cxn modelId="{34027AC4-8C4A-436C-AAD3-B4FEAF547661}" type="presParOf" srcId="{13A03027-821F-4805-84CC-E95A1EB28736}" destId="{DC848435-41AD-422D-A160-21C854AF1C44}" srcOrd="0" destOrd="0" presId="urn:microsoft.com/office/officeart/2005/8/layout/vList5"/>
    <dgm:cxn modelId="{B5487FFF-5C0E-4EFF-8433-24910E6F5CB2}" type="presParOf" srcId="{13A03027-821F-4805-84CC-E95A1EB28736}" destId="{FAEE81A2-FF43-40BC-9E3E-B041EAA558A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1AB9DF-8079-4028-8D10-6649DFC2567D}" type="doc">
      <dgm:prSet loTypeId="urn:microsoft.com/office/officeart/2005/8/layout/hList7" loCatId="process" qsTypeId="urn:microsoft.com/office/officeart/2005/8/quickstyle/simple1" qsCatId="simple" csTypeId="urn:microsoft.com/office/officeart/2005/8/colors/accent2_1" csCatId="accent2" phldr="1"/>
      <dgm:spPr/>
    </dgm:pt>
    <dgm:pt modelId="{EBEFACFC-23B7-4826-AEDC-A1BD046D4118}">
      <dgm:prSet phldrT="[Text]" custT="1"/>
      <dgm:spPr/>
      <dgm:t>
        <a:bodyPr/>
        <a:lstStyle/>
        <a:p>
          <a:r>
            <a:rPr lang="el-GR" sz="1400" b="1" dirty="0">
              <a:latin typeface="Times New Roman" panose="02020603050405020304" pitchFamily="18" charset="0"/>
              <a:cs typeface="Times New Roman" panose="02020603050405020304" pitchFamily="18" charset="0"/>
            </a:rPr>
            <a:t>3</a:t>
          </a:r>
          <a:r>
            <a:rPr lang="el-GR" sz="1400" b="1" baseline="30000" dirty="0">
              <a:latin typeface="Times New Roman" panose="02020603050405020304" pitchFamily="18" charset="0"/>
              <a:cs typeface="Times New Roman" panose="02020603050405020304" pitchFamily="18" charset="0"/>
            </a:rPr>
            <a:t>ο</a:t>
          </a:r>
          <a:r>
            <a:rPr lang="el-GR" sz="1400" b="1" dirty="0">
              <a:latin typeface="Times New Roman" panose="02020603050405020304" pitchFamily="18" charset="0"/>
              <a:cs typeface="Times New Roman" panose="02020603050405020304" pitchFamily="18" charset="0"/>
            </a:rPr>
            <a:t> Στάδιο: νοητικές δομές, καθώς </a:t>
          </a:r>
          <a:r>
            <a:rPr lang="el-GR" sz="1400" b="1" dirty="0">
              <a:solidFill>
                <a:srgbClr val="FF0000"/>
              </a:solidFill>
              <a:latin typeface="Times New Roman" panose="02020603050405020304" pitchFamily="18" charset="0"/>
              <a:cs typeface="Times New Roman" panose="02020603050405020304" pitchFamily="18" charset="0"/>
            </a:rPr>
            <a:t>η πληροφορία οργανώνεται, κωδικοποιείται και ενσωματωμένη </a:t>
          </a:r>
          <a:r>
            <a:rPr lang="el-GR" sz="1400" b="1" dirty="0">
              <a:latin typeface="Times New Roman" panose="02020603050405020304" pitchFamily="18" charset="0"/>
              <a:cs typeface="Times New Roman" panose="02020603050405020304" pitchFamily="18" charset="0"/>
            </a:rPr>
            <a:t>πια κατακτάται από το μαθητή. </a:t>
          </a:r>
          <a:r>
            <a:rPr lang="el-GR" sz="1400" b="1" dirty="0">
              <a:solidFill>
                <a:srgbClr val="FF0000"/>
              </a:solidFill>
              <a:latin typeface="Times New Roman" panose="02020603050405020304" pitchFamily="18" charset="0"/>
              <a:cs typeface="Times New Roman" panose="02020603050405020304" pitchFamily="18" charset="0"/>
            </a:rPr>
            <a:t>Μέσω των επιχειρησιακών σταθερών (</a:t>
          </a:r>
          <a:r>
            <a:rPr lang="el-GR" sz="1400" b="1" dirty="0" err="1">
              <a:solidFill>
                <a:srgbClr val="FF0000"/>
              </a:solidFill>
              <a:latin typeface="Times New Roman" panose="02020603050405020304" pitchFamily="18" charset="0"/>
              <a:cs typeface="Times New Roman" panose="02020603050405020304" pitchFamily="18" charset="0"/>
            </a:rPr>
            <a:t>envirant</a:t>
          </a:r>
          <a:r>
            <a:rPr lang="el-GR" sz="1400" b="1" dirty="0">
              <a:solidFill>
                <a:srgbClr val="FF0000"/>
              </a:solidFill>
              <a:latin typeface="Times New Roman" panose="02020603050405020304" pitchFamily="18" charset="0"/>
              <a:cs typeface="Times New Roman" panose="02020603050405020304" pitchFamily="18" charset="0"/>
            </a:rPr>
            <a:t> operation</a:t>
          </a:r>
          <a:r>
            <a:rPr lang="el-GR" sz="1400" b="1" dirty="0">
              <a:latin typeface="Times New Roman" panose="02020603050405020304" pitchFamily="18" charset="0"/>
              <a:cs typeface="Times New Roman" panose="02020603050405020304" pitchFamily="18" charset="0"/>
            </a:rPr>
            <a:t>), ο εγκέφαλος διατηρεί σταθερό τον τρόπο που κατανοεί και ερμηνεύει και έτσι ακολουθείται μια κυκλική δομή</a:t>
          </a:r>
        </a:p>
        <a:p>
          <a:r>
            <a:rPr lang="el-GR" sz="1400" b="1" dirty="0">
              <a:latin typeface="Times New Roman" panose="02020603050405020304" pitchFamily="18" charset="0"/>
              <a:cs typeface="Times New Roman" panose="02020603050405020304" pitchFamily="18" charset="0"/>
            </a:rPr>
            <a:t>οι λειτουργίες αποτυπώνονται στον εγκέφαλο και αντιστρόφως, αφού οι πληροφορίες έχουν αποτυπωθεί στον εγκέφαλο, ο μαθητής δρα πια διαφορετικά.</a:t>
          </a:r>
        </a:p>
        <a:p>
          <a:endParaRPr lang="en-US" sz="1400" b="1" dirty="0">
            <a:latin typeface="Times New Roman" panose="02020603050405020304" pitchFamily="18" charset="0"/>
            <a:cs typeface="Times New Roman" panose="02020603050405020304" pitchFamily="18" charset="0"/>
          </a:endParaRPr>
        </a:p>
      </dgm:t>
    </dgm:pt>
    <dgm:pt modelId="{1707D134-95ED-410B-83C0-E314CB416276}" type="parTrans" cxnId="{4F2DF785-4403-45FF-8612-BDF8E53B82BC}">
      <dgm:prSet/>
      <dgm:spPr/>
      <dgm:t>
        <a:bodyPr/>
        <a:lstStyle/>
        <a:p>
          <a:endParaRPr lang="en-US"/>
        </a:p>
      </dgm:t>
    </dgm:pt>
    <dgm:pt modelId="{1A05B842-BBCF-4FA3-A39A-B508F33DB5CD}" type="sibTrans" cxnId="{4F2DF785-4403-45FF-8612-BDF8E53B82BC}">
      <dgm:prSet/>
      <dgm:spPr/>
      <dgm:t>
        <a:bodyPr/>
        <a:lstStyle/>
        <a:p>
          <a:endParaRPr lang="en-US"/>
        </a:p>
      </dgm:t>
    </dgm:pt>
    <dgm:pt modelId="{8122C40D-1C64-4ACE-895F-504DBE43B562}">
      <dgm:prSet custT="1"/>
      <dgm:spPr/>
      <dgm:t>
        <a:bodyPr/>
        <a:lstStyle/>
        <a:p>
          <a:r>
            <a:rPr lang="el-GR" sz="1400" b="1" dirty="0">
              <a:latin typeface="Times New Roman" panose="02020603050405020304" pitchFamily="18" charset="0"/>
              <a:cs typeface="Times New Roman" panose="02020603050405020304" pitchFamily="18" charset="0"/>
            </a:rPr>
            <a:t>4</a:t>
          </a:r>
          <a:r>
            <a:rPr lang="el-GR" sz="1400" b="1" baseline="30000" dirty="0">
              <a:latin typeface="Times New Roman" panose="02020603050405020304" pitchFamily="18" charset="0"/>
              <a:cs typeface="Times New Roman" panose="02020603050405020304" pitchFamily="18" charset="0"/>
            </a:rPr>
            <a:t>ο</a:t>
          </a:r>
          <a:r>
            <a:rPr lang="el-GR" sz="1400" b="1" dirty="0">
              <a:latin typeface="Times New Roman" panose="02020603050405020304" pitchFamily="18" charset="0"/>
              <a:cs typeface="Times New Roman" panose="02020603050405020304" pitchFamily="18" charset="0"/>
            </a:rPr>
            <a:t> Στάδιο: Ο μαθητής εφαρμόζει τη νεοαποκτηθείσα γνώση σε νέα περιβάλλοντα</a:t>
          </a:r>
          <a:r>
            <a:rPr lang="el-GR" sz="1400" b="1" dirty="0">
              <a:solidFill>
                <a:srgbClr val="FF0000"/>
              </a:solidFill>
              <a:latin typeface="Times New Roman" panose="02020603050405020304" pitchFamily="18" charset="0"/>
              <a:cs typeface="Times New Roman" panose="02020603050405020304" pitchFamily="18" charset="0"/>
            </a:rPr>
            <a:t>, το γνωστικό σύστημα </a:t>
          </a:r>
          <a:r>
            <a:rPr lang="el-GR" sz="1400" b="1" dirty="0" err="1">
              <a:solidFill>
                <a:srgbClr val="FF0000"/>
              </a:solidFill>
              <a:latin typeface="Times New Roman" panose="02020603050405020304" pitchFamily="18" charset="0"/>
              <a:cs typeface="Times New Roman" panose="02020603050405020304" pitchFamily="18" charset="0"/>
            </a:rPr>
            <a:t>αυτo</a:t>
          </a:r>
          <a:r>
            <a:rPr lang="el-GR" sz="1400" b="1" dirty="0">
              <a:solidFill>
                <a:srgbClr val="FF0000"/>
              </a:solidFill>
              <a:latin typeface="Times New Roman" panose="02020603050405020304" pitchFamily="18" charset="0"/>
              <a:cs typeface="Times New Roman" panose="02020603050405020304" pitchFamily="18" charset="0"/>
            </a:rPr>
            <a:t>-οργανώνεται</a:t>
          </a:r>
          <a:r>
            <a:rPr lang="el-GR" sz="1400" b="1" dirty="0">
              <a:latin typeface="Times New Roman" panose="02020603050405020304" pitchFamily="18" charset="0"/>
              <a:cs typeface="Times New Roman" panose="02020603050405020304" pitchFamily="18" charset="0"/>
            </a:rPr>
            <a:t>, δεδομένου τα αρχικά του χαρακτηριστικά, εξελίσσεται προς καταστάσεις ισορροπίας. Αντίθετα, αν απομονώσουμε το γνωστικό φορτίο (</a:t>
          </a:r>
          <a:r>
            <a:rPr lang="el-GR" sz="1400" b="1" dirty="0" err="1">
              <a:latin typeface="Times New Roman" panose="02020603050405020304" pitchFamily="18" charset="0"/>
              <a:cs typeface="Times New Roman" panose="02020603050405020304" pitchFamily="18" charset="0"/>
            </a:rPr>
            <a:t>cognitive</a:t>
          </a:r>
          <a:r>
            <a:rPr lang="el-GR" sz="1400" b="1" dirty="0">
              <a:latin typeface="Times New Roman" panose="02020603050405020304" pitchFamily="18" charset="0"/>
              <a:cs typeface="Times New Roman" panose="02020603050405020304" pitchFamily="18" charset="0"/>
            </a:rPr>
            <a:t> </a:t>
          </a:r>
          <a:r>
            <a:rPr lang="el-GR" sz="1400" b="1" dirty="0" err="1">
              <a:latin typeface="Times New Roman" panose="02020603050405020304" pitchFamily="18" charset="0"/>
              <a:cs typeface="Times New Roman" panose="02020603050405020304" pitchFamily="18" charset="0"/>
            </a:rPr>
            <a:t>load</a:t>
          </a:r>
          <a:r>
            <a:rPr lang="el-GR" sz="1400" b="1" dirty="0">
              <a:latin typeface="Times New Roman" panose="02020603050405020304" pitchFamily="18" charset="0"/>
              <a:cs typeface="Times New Roman" panose="02020603050405020304" pitchFamily="18" charset="0"/>
            </a:rPr>
            <a:t>) που αποκτάται κατά τις εκπαιδευτικές δραστηριότητες  από τα άλλα υποσυστήματα (οπτικές, κιναισθητικές δεξιότητες κτλ.) οδηγούμαστε σε αρνητικά μαθησιακά αποτελέσματα, γιατί ενισχύεται ένα υποσύστημα, ενώ τα υπόλοιπα ατροφούν (</a:t>
          </a:r>
          <a:r>
            <a:rPr lang="el-GR" sz="1400" b="1" dirty="0" err="1">
              <a:latin typeface="Times New Roman" panose="02020603050405020304" pitchFamily="18" charset="0"/>
              <a:cs typeface="Times New Roman" panose="02020603050405020304" pitchFamily="18" charset="0"/>
            </a:rPr>
            <a:t>Baddeley</a:t>
          </a:r>
          <a:r>
            <a:rPr lang="el-GR" sz="1400" b="1" dirty="0">
              <a:latin typeface="Times New Roman" panose="02020603050405020304" pitchFamily="18" charset="0"/>
              <a:cs typeface="Times New Roman" panose="02020603050405020304" pitchFamily="18" charset="0"/>
            </a:rPr>
            <a:t>, 2012). </a:t>
          </a:r>
          <a:endParaRPr lang="en-US" sz="1400" b="1" dirty="0">
            <a:latin typeface="Times New Roman" panose="02020603050405020304" pitchFamily="18" charset="0"/>
            <a:cs typeface="Times New Roman" panose="02020603050405020304" pitchFamily="18" charset="0"/>
          </a:endParaRPr>
        </a:p>
      </dgm:t>
    </dgm:pt>
    <dgm:pt modelId="{B919B1BC-DC16-4A3A-AC10-295CD6B176E6}" type="parTrans" cxnId="{2557E3C8-10A4-4D30-A354-082935A61CBD}">
      <dgm:prSet/>
      <dgm:spPr/>
      <dgm:t>
        <a:bodyPr/>
        <a:lstStyle/>
        <a:p>
          <a:endParaRPr lang="en-US"/>
        </a:p>
      </dgm:t>
    </dgm:pt>
    <dgm:pt modelId="{4D412307-F308-4AD0-A362-1428D6D1AC74}" type="sibTrans" cxnId="{2557E3C8-10A4-4D30-A354-082935A61CBD}">
      <dgm:prSet/>
      <dgm:spPr/>
      <dgm:t>
        <a:bodyPr/>
        <a:lstStyle/>
        <a:p>
          <a:endParaRPr lang="en-US"/>
        </a:p>
      </dgm:t>
    </dgm:pt>
    <dgm:pt modelId="{24D8E105-9D17-4B00-A264-F02D7AF58F17}">
      <dgm:prSet phldrT="[Text]" custT="1"/>
      <dgm:spPr/>
      <dgm:t>
        <a:bodyPr/>
        <a:lstStyle/>
        <a:p>
          <a:r>
            <a:rPr lang="el-GR" sz="1400" b="1" u="sng" dirty="0">
              <a:latin typeface="Times New Roman" panose="02020603050405020304" pitchFamily="18" charset="0"/>
              <a:cs typeface="Times New Roman" panose="02020603050405020304" pitchFamily="18" charset="0"/>
            </a:rPr>
            <a:t>1</a:t>
          </a:r>
          <a:r>
            <a:rPr lang="el-GR" sz="1400" b="1" u="sng" baseline="30000" dirty="0">
              <a:latin typeface="Times New Roman" panose="02020603050405020304" pitchFamily="18" charset="0"/>
              <a:cs typeface="Times New Roman" panose="02020603050405020304" pitchFamily="18" charset="0"/>
            </a:rPr>
            <a:t>ο</a:t>
          </a:r>
          <a:r>
            <a:rPr lang="el-GR" sz="1400" b="1" u="sng" dirty="0">
              <a:latin typeface="Times New Roman" panose="02020603050405020304" pitchFamily="18" charset="0"/>
              <a:cs typeface="Times New Roman" panose="02020603050405020304" pitchFamily="18" charset="0"/>
            </a:rPr>
            <a:t> Στάδιο: Δράσεις και κινήσεις στην πραγματικότητα</a:t>
          </a:r>
        </a:p>
        <a:p>
          <a:r>
            <a:rPr lang="el-GR" sz="1400" b="1" dirty="0">
              <a:latin typeface="Times New Roman" panose="02020603050405020304" pitchFamily="18" charset="0"/>
              <a:cs typeface="Times New Roman" panose="02020603050405020304" pitchFamily="18" charset="0"/>
            </a:rPr>
            <a:t>Από τη συγκεκριμένη στην αφηρημένη σκέψη και τις νοητικές αναπαραστάσεις (σημαινόμενα) για τον πραγματικό κόσμο οδηγείται σε αναγωγές, προβλέψεις, προσδοκίες και κανόνες δράσης για τον πραγματικό κόσμο</a:t>
          </a:r>
          <a:r>
            <a:rPr lang="el-GR" sz="1600" b="1" dirty="0">
              <a:latin typeface="Times New Roman" panose="02020603050405020304" pitchFamily="18" charset="0"/>
              <a:cs typeface="Times New Roman" panose="02020603050405020304" pitchFamily="18" charset="0"/>
            </a:rPr>
            <a:t>.</a:t>
          </a:r>
          <a:endParaRPr lang="en-US" sz="1600" b="1" dirty="0">
            <a:latin typeface="Times New Roman" panose="02020603050405020304" pitchFamily="18" charset="0"/>
            <a:cs typeface="Times New Roman" panose="02020603050405020304" pitchFamily="18" charset="0"/>
          </a:endParaRPr>
        </a:p>
      </dgm:t>
    </dgm:pt>
    <dgm:pt modelId="{4AC2D049-1E9F-46F6-9539-D54248DD4F98}" type="sibTrans" cxnId="{0BBB43D4-E8EA-408A-AB88-A94E6997551F}">
      <dgm:prSet/>
      <dgm:spPr/>
      <dgm:t>
        <a:bodyPr/>
        <a:lstStyle/>
        <a:p>
          <a:endParaRPr lang="en-US"/>
        </a:p>
      </dgm:t>
    </dgm:pt>
    <dgm:pt modelId="{B58126BB-55F0-4B7E-A8CD-B5A7B1A612C8}" type="parTrans" cxnId="{0BBB43D4-E8EA-408A-AB88-A94E6997551F}">
      <dgm:prSet/>
      <dgm:spPr/>
      <dgm:t>
        <a:bodyPr/>
        <a:lstStyle/>
        <a:p>
          <a:endParaRPr lang="en-US"/>
        </a:p>
      </dgm:t>
    </dgm:pt>
    <dgm:pt modelId="{130161C0-11DA-44B3-A1A0-5B2775D5D047}">
      <dgm:prSet phldrT="[Text]" custT="1"/>
      <dgm:spPr/>
      <dgm:t>
        <a:bodyPr/>
        <a:lstStyle/>
        <a:p>
          <a:r>
            <a:rPr lang="el-GR" sz="1400" b="1" u="sng" dirty="0">
              <a:latin typeface="Times New Roman" panose="02020603050405020304" pitchFamily="18" charset="0"/>
              <a:cs typeface="Times New Roman" panose="02020603050405020304" pitchFamily="18" charset="0"/>
            </a:rPr>
            <a:t>2</a:t>
          </a:r>
          <a:r>
            <a:rPr lang="el-GR" sz="1400" b="1" u="sng" baseline="30000" dirty="0">
              <a:latin typeface="Times New Roman" panose="02020603050405020304" pitchFamily="18" charset="0"/>
              <a:cs typeface="Times New Roman" panose="02020603050405020304" pitchFamily="18" charset="0"/>
            </a:rPr>
            <a:t>ο</a:t>
          </a:r>
          <a:r>
            <a:rPr lang="el-GR" sz="1400" b="1" u="sng" dirty="0">
              <a:latin typeface="Times New Roman" panose="02020603050405020304" pitchFamily="18" charset="0"/>
              <a:cs typeface="Times New Roman" panose="02020603050405020304" pitchFamily="18" charset="0"/>
            </a:rPr>
            <a:t> Στάδιο: συμβολική αναπαράσταση, κόσμος των σημαινόντων</a:t>
          </a:r>
          <a:r>
            <a:rPr lang="el-GR" sz="1400" b="1" dirty="0">
              <a:latin typeface="Times New Roman" panose="02020603050405020304" pitchFamily="18" charset="0"/>
              <a:cs typeface="Times New Roman" panose="02020603050405020304" pitchFamily="18" charset="0"/>
            </a:rPr>
            <a:t>. Ο μαθητής περνά από το ένα συμβολικό σύστημα στο άλλο, επί παραδείγματι από τα λεκτικά σύμβολα στα εικονικά, χρησιμοποιώντας και αξιοποιώντας διαφορετικά σημειωτικά συστήματα.</a:t>
          </a:r>
          <a:endParaRPr lang="en-US" sz="1400" b="1" dirty="0">
            <a:latin typeface="Times New Roman" panose="02020603050405020304" pitchFamily="18" charset="0"/>
            <a:cs typeface="Times New Roman" panose="02020603050405020304" pitchFamily="18" charset="0"/>
          </a:endParaRPr>
        </a:p>
      </dgm:t>
    </dgm:pt>
    <dgm:pt modelId="{BD6A8E02-130A-4056-BBA3-EB5EC380E78C}" type="sibTrans" cxnId="{30A805C6-6356-4BFE-8CA4-01C5B3A112A8}">
      <dgm:prSet/>
      <dgm:spPr/>
      <dgm:t>
        <a:bodyPr/>
        <a:lstStyle/>
        <a:p>
          <a:endParaRPr lang="en-US"/>
        </a:p>
      </dgm:t>
    </dgm:pt>
    <dgm:pt modelId="{C6A6E07C-18C6-49AF-B2D5-812C66BF6F2D}" type="parTrans" cxnId="{30A805C6-6356-4BFE-8CA4-01C5B3A112A8}">
      <dgm:prSet/>
      <dgm:spPr/>
      <dgm:t>
        <a:bodyPr/>
        <a:lstStyle/>
        <a:p>
          <a:endParaRPr lang="en-US"/>
        </a:p>
      </dgm:t>
    </dgm:pt>
    <dgm:pt modelId="{742B07D3-A38F-46D2-B0C5-BFC8F9A8E078}" type="pres">
      <dgm:prSet presAssocID="{AA1AB9DF-8079-4028-8D10-6649DFC2567D}" presName="Name0" presStyleCnt="0">
        <dgm:presLayoutVars>
          <dgm:dir/>
          <dgm:resizeHandles val="exact"/>
        </dgm:presLayoutVars>
      </dgm:prSet>
      <dgm:spPr/>
    </dgm:pt>
    <dgm:pt modelId="{BB34072A-09B0-484E-B2A1-E9CA06DD9A1E}" type="pres">
      <dgm:prSet presAssocID="{AA1AB9DF-8079-4028-8D10-6649DFC2567D}" presName="fgShape" presStyleLbl="fgShp" presStyleIdx="0" presStyleCnt="1" custScaleX="93021" custScaleY="52474" custLinFactNeighborX="263" custLinFactNeighborY="49554"/>
      <dgm:spPr/>
    </dgm:pt>
    <dgm:pt modelId="{0A6E6DB6-39E8-4314-90AF-188ECCB0C27E}" type="pres">
      <dgm:prSet presAssocID="{AA1AB9DF-8079-4028-8D10-6649DFC2567D}" presName="linComp" presStyleCnt="0"/>
      <dgm:spPr/>
    </dgm:pt>
    <dgm:pt modelId="{C40AF3FD-518A-46A0-8586-B60648B48A63}" type="pres">
      <dgm:prSet presAssocID="{24D8E105-9D17-4B00-A264-F02D7AF58F17}" presName="compNode" presStyleCnt="0"/>
      <dgm:spPr/>
    </dgm:pt>
    <dgm:pt modelId="{84F31DA8-32E9-400E-A7EF-180FC463D7BC}" type="pres">
      <dgm:prSet presAssocID="{24D8E105-9D17-4B00-A264-F02D7AF58F17}" presName="bkgdShape" presStyleLbl="node1" presStyleIdx="0" presStyleCnt="4" custLinFactNeighborY="12051"/>
      <dgm:spPr/>
    </dgm:pt>
    <dgm:pt modelId="{ACA4C805-33E5-409E-BC60-90A15EBBC090}" type="pres">
      <dgm:prSet presAssocID="{24D8E105-9D17-4B00-A264-F02D7AF58F17}" presName="nodeTx" presStyleLbl="node1" presStyleIdx="0" presStyleCnt="4">
        <dgm:presLayoutVars>
          <dgm:bulletEnabled val="1"/>
        </dgm:presLayoutVars>
      </dgm:prSet>
      <dgm:spPr/>
    </dgm:pt>
    <dgm:pt modelId="{2E9500E6-5884-47A5-AC37-9CACB1026302}" type="pres">
      <dgm:prSet presAssocID="{24D8E105-9D17-4B00-A264-F02D7AF58F17}" presName="invisiNode" presStyleLbl="node1" presStyleIdx="0" presStyleCnt="4"/>
      <dgm:spPr/>
    </dgm:pt>
    <dgm:pt modelId="{BCE780E0-F897-4CAB-9615-DD5D0EA993D9}" type="pres">
      <dgm:prSet presAssocID="{24D8E105-9D17-4B00-A264-F02D7AF58F17}" presName="imagNode" presStyleLbl="fgImgPlace1" presStyleIdx="0" presStyleCnt="4" custScaleY="78233" custLinFactNeighborX="-865" custLinFactNeighborY="-2840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0DE9C967-11E6-425D-93AB-CB619B97B1E5}" type="pres">
      <dgm:prSet presAssocID="{4AC2D049-1E9F-46F6-9539-D54248DD4F98}" presName="sibTrans" presStyleLbl="sibTrans2D1" presStyleIdx="0" presStyleCnt="0"/>
      <dgm:spPr/>
    </dgm:pt>
    <dgm:pt modelId="{DC46E664-F27B-48A8-BE42-C197BAC50304}" type="pres">
      <dgm:prSet presAssocID="{130161C0-11DA-44B3-A1A0-5B2775D5D047}" presName="compNode" presStyleCnt="0"/>
      <dgm:spPr/>
    </dgm:pt>
    <dgm:pt modelId="{C0C89DAE-2BDE-4F64-BE08-A7DBA241216A}" type="pres">
      <dgm:prSet presAssocID="{130161C0-11DA-44B3-A1A0-5B2775D5D047}" presName="bkgdShape" presStyleLbl="node1" presStyleIdx="1" presStyleCnt="4" custLinFactNeighborX="-662" custLinFactNeighborY="-1942"/>
      <dgm:spPr/>
    </dgm:pt>
    <dgm:pt modelId="{5D440DBA-0C05-4BA0-941F-96B1C9D57E11}" type="pres">
      <dgm:prSet presAssocID="{130161C0-11DA-44B3-A1A0-5B2775D5D047}" presName="nodeTx" presStyleLbl="node1" presStyleIdx="1" presStyleCnt="4">
        <dgm:presLayoutVars>
          <dgm:bulletEnabled val="1"/>
        </dgm:presLayoutVars>
      </dgm:prSet>
      <dgm:spPr/>
    </dgm:pt>
    <dgm:pt modelId="{72ADC90D-21B3-4589-A4B8-1728C0187ED7}" type="pres">
      <dgm:prSet presAssocID="{130161C0-11DA-44B3-A1A0-5B2775D5D047}" presName="invisiNode" presStyleLbl="node1" presStyleIdx="1" presStyleCnt="4"/>
      <dgm:spPr/>
    </dgm:pt>
    <dgm:pt modelId="{214F0DDB-D43A-4147-A352-74F33FAC2BC2}" type="pres">
      <dgm:prSet presAssocID="{130161C0-11DA-44B3-A1A0-5B2775D5D047}" presName="imagNode" presStyleLbl="fgImgPlace1" presStyleIdx="1" presStyleCnt="4" custScaleY="75496" custLinFactNeighborX="-2728" custLinFactNeighborY="-29539"/>
      <dgm:spPr>
        <a:blipFill rotWithShape="1">
          <a:blip xmlns:r="http://schemas.openxmlformats.org/officeDocument/2006/relationships" r:embed="rId2"/>
          <a:stretch>
            <a:fillRect/>
          </a:stretch>
        </a:blipFill>
      </dgm:spPr>
    </dgm:pt>
    <dgm:pt modelId="{EB559DE4-222B-452E-BC00-165B7FD4C5A3}" type="pres">
      <dgm:prSet presAssocID="{BD6A8E02-130A-4056-BBA3-EB5EC380E78C}" presName="sibTrans" presStyleLbl="sibTrans2D1" presStyleIdx="0" presStyleCnt="0"/>
      <dgm:spPr/>
    </dgm:pt>
    <dgm:pt modelId="{77F5FE7B-5801-440C-8BF9-5ECF7AE63FE2}" type="pres">
      <dgm:prSet presAssocID="{EBEFACFC-23B7-4826-AEDC-A1BD046D4118}" presName="compNode" presStyleCnt="0"/>
      <dgm:spPr/>
    </dgm:pt>
    <dgm:pt modelId="{60155DA7-30AA-4CB7-82D2-6AF94CAB808F}" type="pres">
      <dgm:prSet presAssocID="{EBEFACFC-23B7-4826-AEDC-A1BD046D4118}" presName="bkgdShape" presStyleLbl="node1" presStyleIdx="2" presStyleCnt="4"/>
      <dgm:spPr/>
    </dgm:pt>
    <dgm:pt modelId="{866E056D-9714-4E60-AE01-C04308CB0CF8}" type="pres">
      <dgm:prSet presAssocID="{EBEFACFC-23B7-4826-AEDC-A1BD046D4118}" presName="nodeTx" presStyleLbl="node1" presStyleIdx="2" presStyleCnt="4">
        <dgm:presLayoutVars>
          <dgm:bulletEnabled val="1"/>
        </dgm:presLayoutVars>
      </dgm:prSet>
      <dgm:spPr/>
    </dgm:pt>
    <dgm:pt modelId="{837724B4-5CD8-4532-8605-C5F5D0A94E2A}" type="pres">
      <dgm:prSet presAssocID="{EBEFACFC-23B7-4826-AEDC-A1BD046D4118}" presName="invisiNode" presStyleLbl="node1" presStyleIdx="2" presStyleCnt="4"/>
      <dgm:spPr/>
    </dgm:pt>
    <dgm:pt modelId="{150C8CA4-CC50-4185-A2F7-B5A725D5E37F}" type="pres">
      <dgm:prSet presAssocID="{EBEFACFC-23B7-4826-AEDC-A1BD046D4118}" presName="imagNode" presStyleLbl="fgImgPlace1" presStyleIdx="2" presStyleCnt="4" custScaleY="76735" custLinFactNeighborY="-29650"/>
      <dgm:spPr>
        <a:blipFill rotWithShape="1">
          <a:blip xmlns:r="http://schemas.openxmlformats.org/officeDocument/2006/relationships" r:embed="rId3"/>
          <a:stretch>
            <a:fillRect/>
          </a:stretch>
        </a:blipFill>
      </dgm:spPr>
    </dgm:pt>
    <dgm:pt modelId="{64BFF5F0-BF6E-4746-9268-1A90AE53CA00}" type="pres">
      <dgm:prSet presAssocID="{1A05B842-BBCF-4FA3-A39A-B508F33DB5CD}" presName="sibTrans" presStyleLbl="sibTrans2D1" presStyleIdx="0" presStyleCnt="0"/>
      <dgm:spPr/>
    </dgm:pt>
    <dgm:pt modelId="{81DBD661-B3DC-4DDB-BAD2-5FEACD3A41CD}" type="pres">
      <dgm:prSet presAssocID="{8122C40D-1C64-4ACE-895F-504DBE43B562}" presName="compNode" presStyleCnt="0"/>
      <dgm:spPr/>
    </dgm:pt>
    <dgm:pt modelId="{C13E8CA8-17B6-4AB1-AC45-6B1680427806}" type="pres">
      <dgm:prSet presAssocID="{8122C40D-1C64-4ACE-895F-504DBE43B562}" presName="bkgdShape" presStyleLbl="node1" presStyleIdx="3" presStyleCnt="4"/>
      <dgm:spPr/>
    </dgm:pt>
    <dgm:pt modelId="{FCCD2DCC-3A35-4BC7-B046-75E308AB3726}" type="pres">
      <dgm:prSet presAssocID="{8122C40D-1C64-4ACE-895F-504DBE43B562}" presName="nodeTx" presStyleLbl="node1" presStyleIdx="3" presStyleCnt="4">
        <dgm:presLayoutVars>
          <dgm:bulletEnabled val="1"/>
        </dgm:presLayoutVars>
      </dgm:prSet>
      <dgm:spPr/>
    </dgm:pt>
    <dgm:pt modelId="{2CCAB630-3A31-4A6F-8656-BA71719ECCEF}" type="pres">
      <dgm:prSet presAssocID="{8122C40D-1C64-4ACE-895F-504DBE43B562}" presName="invisiNode" presStyleLbl="node1" presStyleIdx="3" presStyleCnt="4"/>
      <dgm:spPr/>
    </dgm:pt>
    <dgm:pt modelId="{134B67E4-9187-4D89-A6A4-DA954C5F3A16}" type="pres">
      <dgm:prSet presAssocID="{8122C40D-1C64-4ACE-895F-504DBE43B562}" presName="imagNode" presStyleLbl="fgImgPlace1" presStyleIdx="3" presStyleCnt="4" custScaleY="70015" custLinFactNeighborX="749" custLinFactNeighborY="-42381"/>
      <dgm:spPr>
        <a:blipFill rotWithShape="1">
          <a:blip xmlns:r="http://schemas.openxmlformats.org/officeDocument/2006/relationships" r:embed="rId4"/>
          <a:stretch>
            <a:fillRect/>
          </a:stretch>
        </a:blipFill>
      </dgm:spPr>
    </dgm:pt>
  </dgm:ptLst>
  <dgm:cxnLst>
    <dgm:cxn modelId="{4DD04320-C00A-45E6-A8D5-8F6F665CE974}" type="presOf" srcId="{BD6A8E02-130A-4056-BBA3-EB5EC380E78C}" destId="{EB559DE4-222B-452E-BC00-165B7FD4C5A3}" srcOrd="0" destOrd="0" presId="urn:microsoft.com/office/officeart/2005/8/layout/hList7"/>
    <dgm:cxn modelId="{3D3DC53C-B4B2-400D-AA9D-FB91B740B814}" type="presOf" srcId="{24D8E105-9D17-4B00-A264-F02D7AF58F17}" destId="{84F31DA8-32E9-400E-A7EF-180FC463D7BC}" srcOrd="0" destOrd="0" presId="urn:microsoft.com/office/officeart/2005/8/layout/hList7"/>
    <dgm:cxn modelId="{55E4E543-8A36-4C2D-B754-26669CCABDB5}" type="presOf" srcId="{EBEFACFC-23B7-4826-AEDC-A1BD046D4118}" destId="{60155DA7-30AA-4CB7-82D2-6AF94CAB808F}" srcOrd="0" destOrd="0" presId="urn:microsoft.com/office/officeart/2005/8/layout/hList7"/>
    <dgm:cxn modelId="{62BBD07D-8AAF-415B-A699-020B0612D2AA}" type="presOf" srcId="{AA1AB9DF-8079-4028-8D10-6649DFC2567D}" destId="{742B07D3-A38F-46D2-B0C5-BFC8F9A8E078}" srcOrd="0" destOrd="0" presId="urn:microsoft.com/office/officeart/2005/8/layout/hList7"/>
    <dgm:cxn modelId="{9B346785-AA09-4D00-8632-B6FBD3A73243}" type="presOf" srcId="{130161C0-11DA-44B3-A1A0-5B2775D5D047}" destId="{5D440DBA-0C05-4BA0-941F-96B1C9D57E11}" srcOrd="1" destOrd="0" presId="urn:microsoft.com/office/officeart/2005/8/layout/hList7"/>
    <dgm:cxn modelId="{4F2DF785-4403-45FF-8612-BDF8E53B82BC}" srcId="{AA1AB9DF-8079-4028-8D10-6649DFC2567D}" destId="{EBEFACFC-23B7-4826-AEDC-A1BD046D4118}" srcOrd="2" destOrd="0" parTransId="{1707D134-95ED-410B-83C0-E314CB416276}" sibTransId="{1A05B842-BBCF-4FA3-A39A-B508F33DB5CD}"/>
    <dgm:cxn modelId="{9FF197C4-58F3-4E15-9C83-0685B244E395}" type="presOf" srcId="{1A05B842-BBCF-4FA3-A39A-B508F33DB5CD}" destId="{64BFF5F0-BF6E-4746-9268-1A90AE53CA00}" srcOrd="0" destOrd="0" presId="urn:microsoft.com/office/officeart/2005/8/layout/hList7"/>
    <dgm:cxn modelId="{30A805C6-6356-4BFE-8CA4-01C5B3A112A8}" srcId="{AA1AB9DF-8079-4028-8D10-6649DFC2567D}" destId="{130161C0-11DA-44B3-A1A0-5B2775D5D047}" srcOrd="1" destOrd="0" parTransId="{C6A6E07C-18C6-49AF-B2D5-812C66BF6F2D}" sibTransId="{BD6A8E02-130A-4056-BBA3-EB5EC380E78C}"/>
    <dgm:cxn modelId="{2557E3C8-10A4-4D30-A354-082935A61CBD}" srcId="{AA1AB9DF-8079-4028-8D10-6649DFC2567D}" destId="{8122C40D-1C64-4ACE-895F-504DBE43B562}" srcOrd="3" destOrd="0" parTransId="{B919B1BC-DC16-4A3A-AC10-295CD6B176E6}" sibTransId="{4D412307-F308-4AD0-A362-1428D6D1AC74}"/>
    <dgm:cxn modelId="{45FE40D1-E2BA-4A79-B044-64AB248A5D02}" type="presOf" srcId="{4AC2D049-1E9F-46F6-9539-D54248DD4F98}" destId="{0DE9C967-11E6-425D-93AB-CB619B97B1E5}" srcOrd="0" destOrd="0" presId="urn:microsoft.com/office/officeart/2005/8/layout/hList7"/>
    <dgm:cxn modelId="{0BBB43D4-E8EA-408A-AB88-A94E6997551F}" srcId="{AA1AB9DF-8079-4028-8D10-6649DFC2567D}" destId="{24D8E105-9D17-4B00-A264-F02D7AF58F17}" srcOrd="0" destOrd="0" parTransId="{B58126BB-55F0-4B7E-A8CD-B5A7B1A612C8}" sibTransId="{4AC2D049-1E9F-46F6-9539-D54248DD4F98}"/>
    <dgm:cxn modelId="{052FE6D9-7C16-4501-9089-720BC1ACAF6F}" type="presOf" srcId="{EBEFACFC-23B7-4826-AEDC-A1BD046D4118}" destId="{866E056D-9714-4E60-AE01-C04308CB0CF8}" srcOrd="1" destOrd="0" presId="urn:microsoft.com/office/officeart/2005/8/layout/hList7"/>
    <dgm:cxn modelId="{515407DD-86C5-4604-A681-29355CD22772}" type="presOf" srcId="{8122C40D-1C64-4ACE-895F-504DBE43B562}" destId="{C13E8CA8-17B6-4AB1-AC45-6B1680427806}" srcOrd="0" destOrd="0" presId="urn:microsoft.com/office/officeart/2005/8/layout/hList7"/>
    <dgm:cxn modelId="{0DFBC6E5-BC45-47D5-8F66-8A0776D23B25}" type="presOf" srcId="{8122C40D-1C64-4ACE-895F-504DBE43B562}" destId="{FCCD2DCC-3A35-4BC7-B046-75E308AB3726}" srcOrd="1" destOrd="0" presId="urn:microsoft.com/office/officeart/2005/8/layout/hList7"/>
    <dgm:cxn modelId="{B1C7F0E8-63FC-4D53-B405-BE490A9612D5}" type="presOf" srcId="{24D8E105-9D17-4B00-A264-F02D7AF58F17}" destId="{ACA4C805-33E5-409E-BC60-90A15EBBC090}" srcOrd="1" destOrd="0" presId="urn:microsoft.com/office/officeart/2005/8/layout/hList7"/>
    <dgm:cxn modelId="{7EC647F2-E9E2-40A7-8366-E49727E41405}" type="presOf" srcId="{130161C0-11DA-44B3-A1A0-5B2775D5D047}" destId="{C0C89DAE-2BDE-4F64-BE08-A7DBA241216A}" srcOrd="0" destOrd="0" presId="urn:microsoft.com/office/officeart/2005/8/layout/hList7"/>
    <dgm:cxn modelId="{74F5E039-7ED0-483F-BCC1-3D3E4598E792}" type="presParOf" srcId="{742B07D3-A38F-46D2-B0C5-BFC8F9A8E078}" destId="{BB34072A-09B0-484E-B2A1-E9CA06DD9A1E}" srcOrd="0" destOrd="0" presId="urn:microsoft.com/office/officeart/2005/8/layout/hList7"/>
    <dgm:cxn modelId="{9BB9B404-9C96-40D3-915F-94E73910FB5E}" type="presParOf" srcId="{742B07D3-A38F-46D2-B0C5-BFC8F9A8E078}" destId="{0A6E6DB6-39E8-4314-90AF-188ECCB0C27E}" srcOrd="1" destOrd="0" presId="urn:microsoft.com/office/officeart/2005/8/layout/hList7"/>
    <dgm:cxn modelId="{63DAB100-901A-4586-A20E-D7B97773F870}" type="presParOf" srcId="{0A6E6DB6-39E8-4314-90AF-188ECCB0C27E}" destId="{C40AF3FD-518A-46A0-8586-B60648B48A63}" srcOrd="0" destOrd="0" presId="urn:microsoft.com/office/officeart/2005/8/layout/hList7"/>
    <dgm:cxn modelId="{85007290-77FF-4F14-BD07-5F67FE979F6F}" type="presParOf" srcId="{C40AF3FD-518A-46A0-8586-B60648B48A63}" destId="{84F31DA8-32E9-400E-A7EF-180FC463D7BC}" srcOrd="0" destOrd="0" presId="urn:microsoft.com/office/officeart/2005/8/layout/hList7"/>
    <dgm:cxn modelId="{A882D016-E072-4424-A03F-D74E560B97F8}" type="presParOf" srcId="{C40AF3FD-518A-46A0-8586-B60648B48A63}" destId="{ACA4C805-33E5-409E-BC60-90A15EBBC090}" srcOrd="1" destOrd="0" presId="urn:microsoft.com/office/officeart/2005/8/layout/hList7"/>
    <dgm:cxn modelId="{1CED55EF-FE3F-4ED4-9250-077A00DF0094}" type="presParOf" srcId="{C40AF3FD-518A-46A0-8586-B60648B48A63}" destId="{2E9500E6-5884-47A5-AC37-9CACB1026302}" srcOrd="2" destOrd="0" presId="urn:microsoft.com/office/officeart/2005/8/layout/hList7"/>
    <dgm:cxn modelId="{65193F59-E860-4505-8B16-A114B938A9F5}" type="presParOf" srcId="{C40AF3FD-518A-46A0-8586-B60648B48A63}" destId="{BCE780E0-F897-4CAB-9615-DD5D0EA993D9}" srcOrd="3" destOrd="0" presId="urn:microsoft.com/office/officeart/2005/8/layout/hList7"/>
    <dgm:cxn modelId="{9302DCF1-12E7-437B-B4EE-9511B9928C5A}" type="presParOf" srcId="{0A6E6DB6-39E8-4314-90AF-188ECCB0C27E}" destId="{0DE9C967-11E6-425D-93AB-CB619B97B1E5}" srcOrd="1" destOrd="0" presId="urn:microsoft.com/office/officeart/2005/8/layout/hList7"/>
    <dgm:cxn modelId="{F723E388-4E87-42E1-9873-6104EE20FC6B}" type="presParOf" srcId="{0A6E6DB6-39E8-4314-90AF-188ECCB0C27E}" destId="{DC46E664-F27B-48A8-BE42-C197BAC50304}" srcOrd="2" destOrd="0" presId="urn:microsoft.com/office/officeart/2005/8/layout/hList7"/>
    <dgm:cxn modelId="{8D295141-ABDA-4DA3-88EF-B225A7F96EFE}" type="presParOf" srcId="{DC46E664-F27B-48A8-BE42-C197BAC50304}" destId="{C0C89DAE-2BDE-4F64-BE08-A7DBA241216A}" srcOrd="0" destOrd="0" presId="urn:microsoft.com/office/officeart/2005/8/layout/hList7"/>
    <dgm:cxn modelId="{5F56C366-7622-43D1-A6A6-7516137AC122}" type="presParOf" srcId="{DC46E664-F27B-48A8-BE42-C197BAC50304}" destId="{5D440DBA-0C05-4BA0-941F-96B1C9D57E11}" srcOrd="1" destOrd="0" presId="urn:microsoft.com/office/officeart/2005/8/layout/hList7"/>
    <dgm:cxn modelId="{BE46747A-D90A-4010-B089-CF6558A4B55C}" type="presParOf" srcId="{DC46E664-F27B-48A8-BE42-C197BAC50304}" destId="{72ADC90D-21B3-4589-A4B8-1728C0187ED7}" srcOrd="2" destOrd="0" presId="urn:microsoft.com/office/officeart/2005/8/layout/hList7"/>
    <dgm:cxn modelId="{B701D71D-F656-4155-A74F-6E3FA752320F}" type="presParOf" srcId="{DC46E664-F27B-48A8-BE42-C197BAC50304}" destId="{214F0DDB-D43A-4147-A352-74F33FAC2BC2}" srcOrd="3" destOrd="0" presId="urn:microsoft.com/office/officeart/2005/8/layout/hList7"/>
    <dgm:cxn modelId="{331A6FC8-FB6F-42D5-8D5D-2A5A88313F44}" type="presParOf" srcId="{0A6E6DB6-39E8-4314-90AF-188ECCB0C27E}" destId="{EB559DE4-222B-452E-BC00-165B7FD4C5A3}" srcOrd="3" destOrd="0" presId="urn:microsoft.com/office/officeart/2005/8/layout/hList7"/>
    <dgm:cxn modelId="{C98DADD9-A509-4D5B-AA0B-6D2440FE05E9}" type="presParOf" srcId="{0A6E6DB6-39E8-4314-90AF-188ECCB0C27E}" destId="{77F5FE7B-5801-440C-8BF9-5ECF7AE63FE2}" srcOrd="4" destOrd="0" presId="urn:microsoft.com/office/officeart/2005/8/layout/hList7"/>
    <dgm:cxn modelId="{50127F8B-7A9E-4912-B1AE-2C73E35E9399}" type="presParOf" srcId="{77F5FE7B-5801-440C-8BF9-5ECF7AE63FE2}" destId="{60155DA7-30AA-4CB7-82D2-6AF94CAB808F}" srcOrd="0" destOrd="0" presId="urn:microsoft.com/office/officeart/2005/8/layout/hList7"/>
    <dgm:cxn modelId="{58E939B1-C808-45B6-8AD1-F903E5EE466A}" type="presParOf" srcId="{77F5FE7B-5801-440C-8BF9-5ECF7AE63FE2}" destId="{866E056D-9714-4E60-AE01-C04308CB0CF8}" srcOrd="1" destOrd="0" presId="urn:microsoft.com/office/officeart/2005/8/layout/hList7"/>
    <dgm:cxn modelId="{11172CFB-5929-4948-A98D-452C0C2C39B0}" type="presParOf" srcId="{77F5FE7B-5801-440C-8BF9-5ECF7AE63FE2}" destId="{837724B4-5CD8-4532-8605-C5F5D0A94E2A}" srcOrd="2" destOrd="0" presId="urn:microsoft.com/office/officeart/2005/8/layout/hList7"/>
    <dgm:cxn modelId="{DDBB5D17-1248-4D8F-950B-D85845AAECE4}" type="presParOf" srcId="{77F5FE7B-5801-440C-8BF9-5ECF7AE63FE2}" destId="{150C8CA4-CC50-4185-A2F7-B5A725D5E37F}" srcOrd="3" destOrd="0" presId="urn:microsoft.com/office/officeart/2005/8/layout/hList7"/>
    <dgm:cxn modelId="{B1DE5225-6C15-44E5-9920-54BDAA743497}" type="presParOf" srcId="{0A6E6DB6-39E8-4314-90AF-188ECCB0C27E}" destId="{64BFF5F0-BF6E-4746-9268-1A90AE53CA00}" srcOrd="5" destOrd="0" presId="urn:microsoft.com/office/officeart/2005/8/layout/hList7"/>
    <dgm:cxn modelId="{C8CE8F81-24EA-4952-BBB4-7674E5C1C641}" type="presParOf" srcId="{0A6E6DB6-39E8-4314-90AF-188ECCB0C27E}" destId="{81DBD661-B3DC-4DDB-BAD2-5FEACD3A41CD}" srcOrd="6" destOrd="0" presId="urn:microsoft.com/office/officeart/2005/8/layout/hList7"/>
    <dgm:cxn modelId="{45C9057E-4C8F-4276-B2AE-88491D612640}" type="presParOf" srcId="{81DBD661-B3DC-4DDB-BAD2-5FEACD3A41CD}" destId="{C13E8CA8-17B6-4AB1-AC45-6B1680427806}" srcOrd="0" destOrd="0" presId="urn:microsoft.com/office/officeart/2005/8/layout/hList7"/>
    <dgm:cxn modelId="{09551FEA-10FC-4321-8E06-3F1530045086}" type="presParOf" srcId="{81DBD661-B3DC-4DDB-BAD2-5FEACD3A41CD}" destId="{FCCD2DCC-3A35-4BC7-B046-75E308AB3726}" srcOrd="1" destOrd="0" presId="urn:microsoft.com/office/officeart/2005/8/layout/hList7"/>
    <dgm:cxn modelId="{E096C479-C6F7-45B5-8FFB-0E62B52858CF}" type="presParOf" srcId="{81DBD661-B3DC-4DDB-BAD2-5FEACD3A41CD}" destId="{2CCAB630-3A31-4A6F-8656-BA71719ECCEF}" srcOrd="2" destOrd="0" presId="urn:microsoft.com/office/officeart/2005/8/layout/hList7"/>
    <dgm:cxn modelId="{7A2EB81C-DFED-4F4A-9281-C25586F67B40}" type="presParOf" srcId="{81DBD661-B3DC-4DDB-BAD2-5FEACD3A41CD}" destId="{134B67E4-9187-4D89-A6A4-DA954C5F3A1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DC32A1-B5A8-40B5-BD88-22D061C84B46}" type="doc">
      <dgm:prSet loTypeId="urn:microsoft.com/office/officeart/2009/layout/CircleArrowProcess" loCatId="cycle" qsTypeId="urn:microsoft.com/office/officeart/2005/8/quickstyle/simple1" qsCatId="simple" csTypeId="urn:microsoft.com/office/officeart/2005/8/colors/accent2_2" csCatId="accent2" phldr="1"/>
      <dgm:spPr/>
      <dgm:t>
        <a:bodyPr/>
        <a:lstStyle/>
        <a:p>
          <a:endParaRPr lang="en-US"/>
        </a:p>
      </dgm:t>
    </dgm:pt>
    <dgm:pt modelId="{F6E52DEC-4491-43C0-9ED9-DA4BD8C07641}">
      <dgm:prSet phldrT="[Text]"/>
      <dgm:spPr/>
      <dgm:t>
        <a:bodyPr/>
        <a:lstStyle/>
        <a:p>
          <a:r>
            <a:rPr lang="en-US" b="1" dirty="0"/>
            <a:t>Body</a:t>
          </a:r>
        </a:p>
      </dgm:t>
    </dgm:pt>
    <dgm:pt modelId="{31FAC44D-21FB-42BF-A61D-3A7EF1AEEC68}" type="parTrans" cxnId="{C5E21331-683E-4CD0-BBAF-F9ACF68F6E05}">
      <dgm:prSet/>
      <dgm:spPr/>
      <dgm:t>
        <a:bodyPr/>
        <a:lstStyle/>
        <a:p>
          <a:endParaRPr lang="en-US"/>
        </a:p>
      </dgm:t>
    </dgm:pt>
    <dgm:pt modelId="{001B1E56-8DBE-4D58-AAE3-B6C57C849466}" type="sibTrans" cxnId="{C5E21331-683E-4CD0-BBAF-F9ACF68F6E05}">
      <dgm:prSet/>
      <dgm:spPr/>
      <dgm:t>
        <a:bodyPr/>
        <a:lstStyle/>
        <a:p>
          <a:endParaRPr lang="en-US"/>
        </a:p>
      </dgm:t>
    </dgm:pt>
    <dgm:pt modelId="{5A462DB5-4355-49FA-9D11-91D375D3F20B}">
      <dgm:prSet phldrT="[Text]"/>
      <dgm:spPr/>
      <dgm:t>
        <a:bodyPr/>
        <a:lstStyle/>
        <a:p>
          <a:r>
            <a:rPr lang="en-US" dirty="0"/>
            <a:t>Emotions </a:t>
          </a:r>
        </a:p>
      </dgm:t>
    </dgm:pt>
    <dgm:pt modelId="{22D30BA2-AD39-4196-AC42-D7D9FD507660}" type="parTrans" cxnId="{2421E42A-27C2-4AE2-95F9-307C76166BBB}">
      <dgm:prSet/>
      <dgm:spPr/>
      <dgm:t>
        <a:bodyPr/>
        <a:lstStyle/>
        <a:p>
          <a:endParaRPr lang="en-US"/>
        </a:p>
      </dgm:t>
    </dgm:pt>
    <dgm:pt modelId="{8771E8F4-009A-4266-A7C8-73C662C330B5}" type="sibTrans" cxnId="{2421E42A-27C2-4AE2-95F9-307C76166BBB}">
      <dgm:prSet/>
      <dgm:spPr/>
      <dgm:t>
        <a:bodyPr/>
        <a:lstStyle/>
        <a:p>
          <a:endParaRPr lang="en-US"/>
        </a:p>
      </dgm:t>
    </dgm:pt>
    <dgm:pt modelId="{A67C4675-05E0-4318-8338-172A20CFD173}">
      <dgm:prSet phldrT="[Text]"/>
      <dgm:spPr/>
      <dgm:t>
        <a:bodyPr/>
        <a:lstStyle/>
        <a:p>
          <a:r>
            <a:rPr lang="en-US" dirty="0"/>
            <a:t>Cognition</a:t>
          </a:r>
        </a:p>
      </dgm:t>
    </dgm:pt>
    <dgm:pt modelId="{66D62B96-E47F-4D38-8678-1FFE55895C07}" type="parTrans" cxnId="{7065A9A3-C354-4F8B-99DE-8191734E0F47}">
      <dgm:prSet/>
      <dgm:spPr/>
      <dgm:t>
        <a:bodyPr/>
        <a:lstStyle/>
        <a:p>
          <a:endParaRPr lang="en-US"/>
        </a:p>
      </dgm:t>
    </dgm:pt>
    <dgm:pt modelId="{D9C1EF47-844A-4EBB-9EE3-F46BBCD3C818}" type="sibTrans" cxnId="{7065A9A3-C354-4F8B-99DE-8191734E0F47}">
      <dgm:prSet/>
      <dgm:spPr/>
      <dgm:t>
        <a:bodyPr/>
        <a:lstStyle/>
        <a:p>
          <a:endParaRPr lang="en-US"/>
        </a:p>
      </dgm:t>
    </dgm:pt>
    <dgm:pt modelId="{287A1575-A7F3-42D8-A39B-AE93C89061D7}">
      <dgm:prSet/>
      <dgm:spPr/>
      <dgm:t>
        <a:bodyPr/>
        <a:lstStyle/>
        <a:p>
          <a:r>
            <a:rPr lang="en-US" dirty="0"/>
            <a:t>kinesthetic skills </a:t>
          </a:r>
        </a:p>
      </dgm:t>
    </dgm:pt>
    <dgm:pt modelId="{E1BA6879-EA0A-478C-A7BC-CD96CEBC1DED}" type="parTrans" cxnId="{AEDA9C13-994A-40DB-A1E0-F9F9C3B21070}">
      <dgm:prSet/>
      <dgm:spPr/>
      <dgm:t>
        <a:bodyPr/>
        <a:lstStyle/>
        <a:p>
          <a:endParaRPr lang="en-US"/>
        </a:p>
      </dgm:t>
    </dgm:pt>
    <dgm:pt modelId="{6B2C129E-DB30-4916-9DB0-EFDC684EDEFA}" type="sibTrans" cxnId="{AEDA9C13-994A-40DB-A1E0-F9F9C3B21070}">
      <dgm:prSet/>
      <dgm:spPr/>
      <dgm:t>
        <a:bodyPr/>
        <a:lstStyle/>
        <a:p>
          <a:endParaRPr lang="en-US"/>
        </a:p>
      </dgm:t>
    </dgm:pt>
    <dgm:pt modelId="{A310EF0E-F69E-418A-8698-C3CAF8FF0FCF}" type="pres">
      <dgm:prSet presAssocID="{3ADC32A1-B5A8-40B5-BD88-22D061C84B46}" presName="Name0" presStyleCnt="0">
        <dgm:presLayoutVars>
          <dgm:chMax val="7"/>
          <dgm:chPref val="7"/>
          <dgm:dir/>
          <dgm:animLvl val="lvl"/>
        </dgm:presLayoutVars>
      </dgm:prSet>
      <dgm:spPr/>
    </dgm:pt>
    <dgm:pt modelId="{ABF53C4A-8231-4BFD-A736-F882197AD1D4}" type="pres">
      <dgm:prSet presAssocID="{F6E52DEC-4491-43C0-9ED9-DA4BD8C07641}" presName="Accent1" presStyleCnt="0"/>
      <dgm:spPr/>
    </dgm:pt>
    <dgm:pt modelId="{580F2F6D-5633-478F-84EA-FFAC9AC1D9EB}" type="pres">
      <dgm:prSet presAssocID="{F6E52DEC-4491-43C0-9ED9-DA4BD8C07641}" presName="Accent" presStyleLbl="node1" presStyleIdx="0" presStyleCnt="4"/>
      <dgm:spPr/>
    </dgm:pt>
    <dgm:pt modelId="{ECD997E9-EE95-4442-B4CD-449A6265714D}" type="pres">
      <dgm:prSet presAssocID="{F6E52DEC-4491-43C0-9ED9-DA4BD8C07641}" presName="Parent1" presStyleLbl="revTx" presStyleIdx="0" presStyleCnt="4" custScaleX="147147">
        <dgm:presLayoutVars>
          <dgm:chMax val="1"/>
          <dgm:chPref val="1"/>
          <dgm:bulletEnabled val="1"/>
        </dgm:presLayoutVars>
      </dgm:prSet>
      <dgm:spPr/>
    </dgm:pt>
    <dgm:pt modelId="{E3AA599B-0529-457F-A75E-14FF51F8A1BF}" type="pres">
      <dgm:prSet presAssocID="{5A462DB5-4355-49FA-9D11-91D375D3F20B}" presName="Accent2" presStyleCnt="0"/>
      <dgm:spPr/>
    </dgm:pt>
    <dgm:pt modelId="{FC12EA37-2FA3-4D21-A0A4-F7FFBBD448CD}" type="pres">
      <dgm:prSet presAssocID="{5A462DB5-4355-49FA-9D11-91D375D3F20B}" presName="Accent" presStyleLbl="node1" presStyleIdx="1" presStyleCnt="4"/>
      <dgm:spPr/>
    </dgm:pt>
    <dgm:pt modelId="{5C73F7D9-66B1-4D61-92A4-09B657CB4518}" type="pres">
      <dgm:prSet presAssocID="{5A462DB5-4355-49FA-9D11-91D375D3F20B}" presName="Parent2" presStyleLbl="revTx" presStyleIdx="1" presStyleCnt="4">
        <dgm:presLayoutVars>
          <dgm:chMax val="1"/>
          <dgm:chPref val="1"/>
          <dgm:bulletEnabled val="1"/>
        </dgm:presLayoutVars>
      </dgm:prSet>
      <dgm:spPr/>
    </dgm:pt>
    <dgm:pt modelId="{B31FF6F5-6DBA-4079-AE7D-BB4FB7FE0400}" type="pres">
      <dgm:prSet presAssocID="{A67C4675-05E0-4318-8338-172A20CFD173}" presName="Accent3" presStyleCnt="0"/>
      <dgm:spPr/>
    </dgm:pt>
    <dgm:pt modelId="{7C3A467F-8E5F-4DD2-B285-937D585EC6C7}" type="pres">
      <dgm:prSet presAssocID="{A67C4675-05E0-4318-8338-172A20CFD173}" presName="Accent" presStyleLbl="node1" presStyleIdx="2" presStyleCnt="4"/>
      <dgm:spPr/>
    </dgm:pt>
    <dgm:pt modelId="{22F5D156-4E6E-42EE-8F99-55E05F13B626}" type="pres">
      <dgm:prSet presAssocID="{A67C4675-05E0-4318-8338-172A20CFD173}" presName="Parent3" presStyleLbl="revTx" presStyleIdx="2" presStyleCnt="4">
        <dgm:presLayoutVars>
          <dgm:chMax val="1"/>
          <dgm:chPref val="1"/>
          <dgm:bulletEnabled val="1"/>
        </dgm:presLayoutVars>
      </dgm:prSet>
      <dgm:spPr/>
    </dgm:pt>
    <dgm:pt modelId="{21413FA8-8522-44B8-92FB-E88CBF8C3B87}" type="pres">
      <dgm:prSet presAssocID="{287A1575-A7F3-42D8-A39B-AE93C89061D7}" presName="Accent4" presStyleCnt="0"/>
      <dgm:spPr/>
    </dgm:pt>
    <dgm:pt modelId="{D6100A85-E1D4-4DF6-9BC0-88925C59A5E5}" type="pres">
      <dgm:prSet presAssocID="{287A1575-A7F3-42D8-A39B-AE93C89061D7}" presName="Accent" presStyleLbl="node1" presStyleIdx="3" presStyleCnt="4"/>
      <dgm:spPr/>
    </dgm:pt>
    <dgm:pt modelId="{BE55A022-723B-40DB-A393-8F96B7EF7191}" type="pres">
      <dgm:prSet presAssocID="{287A1575-A7F3-42D8-A39B-AE93C89061D7}" presName="Parent4" presStyleLbl="revTx" presStyleIdx="3" presStyleCnt="4">
        <dgm:presLayoutVars>
          <dgm:chMax val="1"/>
          <dgm:chPref val="1"/>
          <dgm:bulletEnabled val="1"/>
        </dgm:presLayoutVars>
      </dgm:prSet>
      <dgm:spPr/>
    </dgm:pt>
  </dgm:ptLst>
  <dgm:cxnLst>
    <dgm:cxn modelId="{7E4FDF02-6CA9-434D-AE98-D9A2DE39432D}" type="presOf" srcId="{F6E52DEC-4491-43C0-9ED9-DA4BD8C07641}" destId="{ECD997E9-EE95-4442-B4CD-449A6265714D}" srcOrd="0" destOrd="0" presId="urn:microsoft.com/office/officeart/2009/layout/CircleArrowProcess"/>
    <dgm:cxn modelId="{AEDA9C13-994A-40DB-A1E0-F9F9C3B21070}" srcId="{3ADC32A1-B5A8-40B5-BD88-22D061C84B46}" destId="{287A1575-A7F3-42D8-A39B-AE93C89061D7}" srcOrd="3" destOrd="0" parTransId="{E1BA6879-EA0A-478C-A7BC-CD96CEBC1DED}" sibTransId="{6B2C129E-DB30-4916-9DB0-EFDC684EDEFA}"/>
    <dgm:cxn modelId="{2421E42A-27C2-4AE2-95F9-307C76166BBB}" srcId="{3ADC32A1-B5A8-40B5-BD88-22D061C84B46}" destId="{5A462DB5-4355-49FA-9D11-91D375D3F20B}" srcOrd="1" destOrd="0" parTransId="{22D30BA2-AD39-4196-AC42-D7D9FD507660}" sibTransId="{8771E8F4-009A-4266-A7C8-73C662C330B5}"/>
    <dgm:cxn modelId="{C5E21331-683E-4CD0-BBAF-F9ACF68F6E05}" srcId="{3ADC32A1-B5A8-40B5-BD88-22D061C84B46}" destId="{F6E52DEC-4491-43C0-9ED9-DA4BD8C07641}" srcOrd="0" destOrd="0" parTransId="{31FAC44D-21FB-42BF-A61D-3A7EF1AEEC68}" sibTransId="{001B1E56-8DBE-4D58-AAE3-B6C57C849466}"/>
    <dgm:cxn modelId="{E3367054-73F3-4DC5-8884-20220CC4F20B}" type="presOf" srcId="{A67C4675-05E0-4318-8338-172A20CFD173}" destId="{22F5D156-4E6E-42EE-8F99-55E05F13B626}" srcOrd="0" destOrd="0" presId="urn:microsoft.com/office/officeart/2009/layout/CircleArrowProcess"/>
    <dgm:cxn modelId="{7065A9A3-C354-4F8B-99DE-8191734E0F47}" srcId="{3ADC32A1-B5A8-40B5-BD88-22D061C84B46}" destId="{A67C4675-05E0-4318-8338-172A20CFD173}" srcOrd="2" destOrd="0" parTransId="{66D62B96-E47F-4D38-8678-1FFE55895C07}" sibTransId="{D9C1EF47-844A-4EBB-9EE3-F46BBCD3C818}"/>
    <dgm:cxn modelId="{47FAAAA3-D0F2-4FA8-9CD7-B5BC744BD9A2}" type="presOf" srcId="{5A462DB5-4355-49FA-9D11-91D375D3F20B}" destId="{5C73F7D9-66B1-4D61-92A4-09B657CB4518}" srcOrd="0" destOrd="0" presId="urn:microsoft.com/office/officeart/2009/layout/CircleArrowProcess"/>
    <dgm:cxn modelId="{061CA2D8-D076-47F7-9575-75D6C80F5946}" type="presOf" srcId="{287A1575-A7F3-42D8-A39B-AE93C89061D7}" destId="{BE55A022-723B-40DB-A393-8F96B7EF7191}" srcOrd="0" destOrd="0" presId="urn:microsoft.com/office/officeart/2009/layout/CircleArrowProcess"/>
    <dgm:cxn modelId="{B179EFF1-CE1D-4A7C-8554-E0470DFFB712}" type="presOf" srcId="{3ADC32A1-B5A8-40B5-BD88-22D061C84B46}" destId="{A310EF0E-F69E-418A-8698-C3CAF8FF0FCF}" srcOrd="0" destOrd="0" presId="urn:microsoft.com/office/officeart/2009/layout/CircleArrowProcess"/>
    <dgm:cxn modelId="{4C838FEF-EAE3-4BFC-AE13-13E5AE607014}" type="presParOf" srcId="{A310EF0E-F69E-418A-8698-C3CAF8FF0FCF}" destId="{ABF53C4A-8231-4BFD-A736-F882197AD1D4}" srcOrd="0" destOrd="0" presId="urn:microsoft.com/office/officeart/2009/layout/CircleArrowProcess"/>
    <dgm:cxn modelId="{CA6D07AA-80EA-4935-B713-E12B131A82DC}" type="presParOf" srcId="{ABF53C4A-8231-4BFD-A736-F882197AD1D4}" destId="{580F2F6D-5633-478F-84EA-FFAC9AC1D9EB}" srcOrd="0" destOrd="0" presId="urn:microsoft.com/office/officeart/2009/layout/CircleArrowProcess"/>
    <dgm:cxn modelId="{860B4B7F-DE46-4DBD-AEE7-6249E32DC15E}" type="presParOf" srcId="{A310EF0E-F69E-418A-8698-C3CAF8FF0FCF}" destId="{ECD997E9-EE95-4442-B4CD-449A6265714D}" srcOrd="1" destOrd="0" presId="urn:microsoft.com/office/officeart/2009/layout/CircleArrowProcess"/>
    <dgm:cxn modelId="{EA382AAB-B2B8-430A-A34D-3E6B1126A036}" type="presParOf" srcId="{A310EF0E-F69E-418A-8698-C3CAF8FF0FCF}" destId="{E3AA599B-0529-457F-A75E-14FF51F8A1BF}" srcOrd="2" destOrd="0" presId="urn:microsoft.com/office/officeart/2009/layout/CircleArrowProcess"/>
    <dgm:cxn modelId="{08E38968-73E9-4894-9511-888E5F969530}" type="presParOf" srcId="{E3AA599B-0529-457F-A75E-14FF51F8A1BF}" destId="{FC12EA37-2FA3-4D21-A0A4-F7FFBBD448CD}" srcOrd="0" destOrd="0" presId="urn:microsoft.com/office/officeart/2009/layout/CircleArrowProcess"/>
    <dgm:cxn modelId="{17C9BF0D-33E4-4B9B-A908-ABE92F3277CA}" type="presParOf" srcId="{A310EF0E-F69E-418A-8698-C3CAF8FF0FCF}" destId="{5C73F7D9-66B1-4D61-92A4-09B657CB4518}" srcOrd="3" destOrd="0" presId="urn:microsoft.com/office/officeart/2009/layout/CircleArrowProcess"/>
    <dgm:cxn modelId="{24A56286-EE94-48FE-9954-297748C01C70}" type="presParOf" srcId="{A310EF0E-F69E-418A-8698-C3CAF8FF0FCF}" destId="{B31FF6F5-6DBA-4079-AE7D-BB4FB7FE0400}" srcOrd="4" destOrd="0" presId="urn:microsoft.com/office/officeart/2009/layout/CircleArrowProcess"/>
    <dgm:cxn modelId="{29AD353D-458C-4C11-BD02-CAA907D71D79}" type="presParOf" srcId="{B31FF6F5-6DBA-4079-AE7D-BB4FB7FE0400}" destId="{7C3A467F-8E5F-4DD2-B285-937D585EC6C7}" srcOrd="0" destOrd="0" presId="urn:microsoft.com/office/officeart/2009/layout/CircleArrowProcess"/>
    <dgm:cxn modelId="{9E753403-11A9-4CD5-9010-32001ECF907C}" type="presParOf" srcId="{A310EF0E-F69E-418A-8698-C3CAF8FF0FCF}" destId="{22F5D156-4E6E-42EE-8F99-55E05F13B626}" srcOrd="5" destOrd="0" presId="urn:microsoft.com/office/officeart/2009/layout/CircleArrowProcess"/>
    <dgm:cxn modelId="{2A64A89F-43BE-4ADC-B023-6A2868F9F7D2}" type="presParOf" srcId="{A310EF0E-F69E-418A-8698-C3CAF8FF0FCF}" destId="{21413FA8-8522-44B8-92FB-E88CBF8C3B87}" srcOrd="6" destOrd="0" presId="urn:microsoft.com/office/officeart/2009/layout/CircleArrowProcess"/>
    <dgm:cxn modelId="{D0C9F3FE-3062-4C60-BFF2-84A41A5CB3DA}" type="presParOf" srcId="{21413FA8-8522-44B8-92FB-E88CBF8C3B87}" destId="{D6100A85-E1D4-4DF6-9BC0-88925C59A5E5}" srcOrd="0" destOrd="0" presId="urn:microsoft.com/office/officeart/2009/layout/CircleArrowProcess"/>
    <dgm:cxn modelId="{677AC387-EA77-4D2E-8B93-19C3D59B9D94}" type="presParOf" srcId="{A310EF0E-F69E-418A-8698-C3CAF8FF0FCF}" destId="{BE55A022-723B-40DB-A393-8F96B7EF7191}" srcOrd="7"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6B6771A-ADF0-4136-90C8-647319ED202B}" type="doc">
      <dgm:prSet loTypeId="urn:diagrams.loki3.com/BracketList" loCatId="list" qsTypeId="urn:microsoft.com/office/officeart/2005/8/quickstyle/simple4" qsCatId="simple" csTypeId="urn:microsoft.com/office/officeart/2005/8/colors/accent0_1" csCatId="mainScheme" phldr="1"/>
      <dgm:spPr/>
      <dgm:t>
        <a:bodyPr/>
        <a:lstStyle/>
        <a:p>
          <a:endParaRPr lang="en-US"/>
        </a:p>
      </dgm:t>
    </dgm:pt>
    <dgm:pt modelId="{51D5C57A-5A38-41DB-AB58-D338CA2CD21B}">
      <dgm:prSet phldrT="[Text]" custT="1"/>
      <dgm:spPr/>
      <dgm:t>
        <a:bodyPr/>
        <a:lstStyle/>
        <a:p>
          <a:pPr algn="ctr"/>
          <a:r>
            <a:rPr lang="el-GR" sz="1800" b="1" dirty="0"/>
            <a:t>Παραδοσιακή Παιδαγωγική (δυισμός)</a:t>
          </a:r>
        </a:p>
      </dgm:t>
    </dgm:pt>
    <dgm:pt modelId="{9EA7BF3F-169A-4226-A4FE-ADB2CEA851A7}" type="parTrans" cxnId="{FB01148C-5297-4B8C-A01F-3D36244B30F9}">
      <dgm:prSet/>
      <dgm:spPr/>
      <dgm:t>
        <a:bodyPr/>
        <a:lstStyle/>
        <a:p>
          <a:endParaRPr lang="en-US"/>
        </a:p>
      </dgm:t>
    </dgm:pt>
    <dgm:pt modelId="{69185953-B98E-4F96-AC10-55C15B59081C}" type="sibTrans" cxnId="{FB01148C-5297-4B8C-A01F-3D36244B30F9}">
      <dgm:prSet/>
      <dgm:spPr/>
      <dgm:t>
        <a:bodyPr/>
        <a:lstStyle/>
        <a:p>
          <a:endParaRPr lang="en-US"/>
        </a:p>
      </dgm:t>
    </dgm:pt>
    <dgm:pt modelId="{DC2359BC-85DA-488F-8064-EF7ACC0D1EB7}">
      <dgm:prSet phldrT="[Text]" custT="1"/>
      <dgm:spPr/>
      <dgm:t>
        <a:bodyPr/>
        <a:lstStyle/>
        <a:p>
          <a:r>
            <a:rPr lang="el-GR" sz="1400" b="1" dirty="0"/>
            <a:t>Δυισμός σώματος από το νου/ μυαλό/ λογική</a:t>
          </a:r>
        </a:p>
        <a:p>
          <a:r>
            <a:rPr lang="el-GR" sz="1400" b="1" dirty="0"/>
            <a:t>Αόρατο σώμα</a:t>
          </a:r>
        </a:p>
        <a:p>
          <a:r>
            <a:rPr lang="el-GR" sz="1400" b="1" dirty="0" err="1"/>
            <a:t>Διεκπεραιωτικός</a:t>
          </a:r>
          <a:r>
            <a:rPr lang="el-GR" sz="1400" b="1" dirty="0"/>
            <a:t> </a:t>
          </a:r>
          <a:r>
            <a:rPr lang="el-GR" sz="1400" b="1" dirty="0" err="1"/>
            <a:t>μεταβιβαστής</a:t>
          </a:r>
          <a:r>
            <a:rPr lang="el-GR" sz="1400" b="1" dirty="0"/>
            <a:t> γνώσης</a:t>
          </a:r>
          <a:endParaRPr lang="en-US" sz="1400" b="1" dirty="0"/>
        </a:p>
      </dgm:t>
    </dgm:pt>
    <dgm:pt modelId="{3234053C-387B-42A3-B946-076C326F50A6}" type="parTrans" cxnId="{0686CE95-21B1-4A03-9E89-C146508CBC27}">
      <dgm:prSet/>
      <dgm:spPr/>
      <dgm:t>
        <a:bodyPr/>
        <a:lstStyle/>
        <a:p>
          <a:endParaRPr lang="en-US"/>
        </a:p>
      </dgm:t>
    </dgm:pt>
    <dgm:pt modelId="{E15C31C0-B8F9-47FF-A262-E1C624274E47}" type="sibTrans" cxnId="{0686CE95-21B1-4A03-9E89-C146508CBC27}">
      <dgm:prSet/>
      <dgm:spPr/>
      <dgm:t>
        <a:bodyPr/>
        <a:lstStyle/>
        <a:p>
          <a:endParaRPr lang="en-US"/>
        </a:p>
      </dgm:t>
    </dgm:pt>
    <dgm:pt modelId="{902BC970-8458-4BE2-9985-7590C9CF7E5C}">
      <dgm:prSet phldrT="[Text]" custT="1"/>
      <dgm:spPr/>
      <dgm:t>
        <a:bodyPr/>
        <a:lstStyle/>
        <a:p>
          <a:pPr algn="ctr"/>
          <a:r>
            <a:rPr lang="en-US" sz="1800" b="1" dirty="0"/>
            <a:t>Dewey, 1997a/1916, 295 </a:t>
          </a:r>
        </a:p>
      </dgm:t>
    </dgm:pt>
    <dgm:pt modelId="{15E11380-D572-4832-8638-81BCB35FD22C}" type="parTrans" cxnId="{CF3EB5C1-C7FC-400A-AA16-48715C3B4602}">
      <dgm:prSet/>
      <dgm:spPr/>
      <dgm:t>
        <a:bodyPr/>
        <a:lstStyle/>
        <a:p>
          <a:endParaRPr lang="en-US"/>
        </a:p>
      </dgm:t>
    </dgm:pt>
    <dgm:pt modelId="{C12AA4F1-D755-4E58-ACBB-66D7059BE2F9}" type="sibTrans" cxnId="{CF3EB5C1-C7FC-400A-AA16-48715C3B4602}">
      <dgm:prSet/>
      <dgm:spPr/>
      <dgm:t>
        <a:bodyPr/>
        <a:lstStyle/>
        <a:p>
          <a:endParaRPr lang="en-US"/>
        </a:p>
      </dgm:t>
    </dgm:pt>
    <dgm:pt modelId="{61DA900B-69D5-4FC6-8AF3-8651B8700015}">
      <dgm:prSet phldrT="[Text]" custT="1"/>
      <dgm:spPr/>
      <dgm:t>
        <a:bodyPr/>
        <a:lstStyle/>
        <a:p>
          <a:pPr algn="just"/>
          <a:r>
            <a:rPr lang="el-GR" sz="1200" b="1" dirty="0"/>
            <a:t>Αισθητηριακή εμπειρία και δράση, το σώμα </a:t>
          </a:r>
          <a:r>
            <a:rPr lang="el-GR" sz="1200" b="1" dirty="0" err="1"/>
            <a:t>εσωτερικοποιεί</a:t>
          </a:r>
          <a:r>
            <a:rPr lang="el-GR" sz="1200" b="1" dirty="0"/>
            <a:t> τη γνώση, γίνεται μνήμη, εφαρμογή σε νέα περιβάλλοντα,</a:t>
          </a:r>
          <a:endParaRPr lang="en-US" sz="1200" b="1" dirty="0"/>
        </a:p>
      </dgm:t>
    </dgm:pt>
    <dgm:pt modelId="{DEE24198-99BB-476E-8B20-A5A1AFC1B5A0}" type="parTrans" cxnId="{1FEE70C7-F24B-46DF-AAEE-4315C9D86C53}">
      <dgm:prSet/>
      <dgm:spPr/>
      <dgm:t>
        <a:bodyPr/>
        <a:lstStyle/>
        <a:p>
          <a:endParaRPr lang="en-US"/>
        </a:p>
      </dgm:t>
    </dgm:pt>
    <dgm:pt modelId="{54144BA8-3A0B-4D33-8B34-23310D973F84}" type="sibTrans" cxnId="{1FEE70C7-F24B-46DF-AAEE-4315C9D86C53}">
      <dgm:prSet/>
      <dgm:spPr/>
      <dgm:t>
        <a:bodyPr/>
        <a:lstStyle/>
        <a:p>
          <a:endParaRPr lang="en-US"/>
        </a:p>
      </dgm:t>
    </dgm:pt>
    <dgm:pt modelId="{6ED400FD-CD58-43F1-8AF9-5E1BAA3E4E32}">
      <dgm:prSet phldrT="[Text]" custT="1"/>
      <dgm:spPr/>
      <dgm:t>
        <a:bodyPr/>
        <a:lstStyle/>
        <a:p>
          <a:pPr algn="ctr"/>
          <a:r>
            <a:rPr lang="en-US" sz="1800" b="1" dirty="0"/>
            <a:t>Vygotsky (1986</a:t>
          </a:r>
          <a:r>
            <a:rPr lang="el-GR" sz="1800" b="1" dirty="0"/>
            <a:t>)</a:t>
          </a:r>
          <a:endParaRPr lang="en-US" sz="1800" b="1" dirty="0"/>
        </a:p>
      </dgm:t>
    </dgm:pt>
    <dgm:pt modelId="{8DAB876F-4B70-4DA8-83B2-8465D988143A}" type="parTrans" cxnId="{E5AEA2C3-775D-467B-8485-2CB651A7B7B0}">
      <dgm:prSet/>
      <dgm:spPr/>
      <dgm:t>
        <a:bodyPr/>
        <a:lstStyle/>
        <a:p>
          <a:endParaRPr lang="en-US"/>
        </a:p>
      </dgm:t>
    </dgm:pt>
    <dgm:pt modelId="{7670D182-1306-479C-9972-9F7311D1F9E2}" type="sibTrans" cxnId="{E5AEA2C3-775D-467B-8485-2CB651A7B7B0}">
      <dgm:prSet/>
      <dgm:spPr/>
      <dgm:t>
        <a:bodyPr/>
        <a:lstStyle/>
        <a:p>
          <a:endParaRPr lang="en-US"/>
        </a:p>
      </dgm:t>
    </dgm:pt>
    <dgm:pt modelId="{12A9CED1-36A4-4371-9959-D15BF9C4E0E0}">
      <dgm:prSet phldrT="[Text]" custT="1"/>
      <dgm:spPr/>
      <dgm:t>
        <a:bodyPr/>
        <a:lstStyle/>
        <a:p>
          <a:pPr algn="just"/>
          <a:r>
            <a:rPr lang="el-GR" sz="1100" b="1" dirty="0"/>
            <a:t>Παραγωγή νέων μηνυμάτων από τους μαθητές βασιζόμενοι σε ένα εκτεθειμένο υλικό, ανάλογα με τις κοινωνικές τους αναπαραστάσεις και εμπειρίες, καινούριες καταστάσεις, χαρακτήρες και </a:t>
          </a:r>
          <a:r>
            <a:rPr lang="el-GR" sz="1100" b="1" dirty="0" err="1"/>
            <a:t>διαδράσεις</a:t>
          </a:r>
          <a:r>
            <a:rPr lang="el-GR" sz="1100" b="1" dirty="0"/>
            <a:t> μεταξύ τους.</a:t>
          </a:r>
          <a:endParaRPr lang="en-US" sz="1100" b="1" dirty="0"/>
        </a:p>
      </dgm:t>
    </dgm:pt>
    <dgm:pt modelId="{02F0C35F-711F-40F9-B290-4F00FE63C178}" type="parTrans" cxnId="{9FC7524D-39FE-4E72-AFF2-32FF3F3BF9A1}">
      <dgm:prSet/>
      <dgm:spPr/>
      <dgm:t>
        <a:bodyPr/>
        <a:lstStyle/>
        <a:p>
          <a:endParaRPr lang="en-US"/>
        </a:p>
      </dgm:t>
    </dgm:pt>
    <dgm:pt modelId="{590D4594-C0A0-4A3E-9E7C-EBEEDC0EAC73}" type="sibTrans" cxnId="{9FC7524D-39FE-4E72-AFF2-32FF3F3BF9A1}">
      <dgm:prSet/>
      <dgm:spPr/>
      <dgm:t>
        <a:bodyPr/>
        <a:lstStyle/>
        <a:p>
          <a:endParaRPr lang="en-US"/>
        </a:p>
      </dgm:t>
    </dgm:pt>
    <dgm:pt modelId="{4E751EEB-29A0-4178-AB8A-86763587B700}">
      <dgm:prSet phldrT="[Text]" custT="1"/>
      <dgm:spPr/>
      <dgm:t>
        <a:bodyPr/>
        <a:lstStyle/>
        <a:p>
          <a:pPr algn="just"/>
          <a:r>
            <a:rPr lang="el-GR" sz="1200" b="1" dirty="0"/>
            <a:t>Εξερεύνηση του περιβάλλοντος &amp; Εμπειρία, Γνώση</a:t>
          </a:r>
          <a:endParaRPr lang="en-US" sz="1200" b="1" dirty="0"/>
        </a:p>
      </dgm:t>
    </dgm:pt>
    <dgm:pt modelId="{2DCB8A21-0ADA-433E-B845-D3E81B6CAAD0}" type="parTrans" cxnId="{CE5C3A4A-BE46-403C-8882-C3D1BB6F781B}">
      <dgm:prSet/>
      <dgm:spPr/>
      <dgm:t>
        <a:bodyPr/>
        <a:lstStyle/>
        <a:p>
          <a:endParaRPr lang="el-GR"/>
        </a:p>
      </dgm:t>
    </dgm:pt>
    <dgm:pt modelId="{37F2E189-DF47-46DC-805E-F498C2AB6310}" type="sibTrans" cxnId="{CE5C3A4A-BE46-403C-8882-C3D1BB6F781B}">
      <dgm:prSet/>
      <dgm:spPr/>
      <dgm:t>
        <a:bodyPr/>
        <a:lstStyle/>
        <a:p>
          <a:endParaRPr lang="el-GR"/>
        </a:p>
      </dgm:t>
    </dgm:pt>
    <dgm:pt modelId="{89FC2729-5492-41CC-A001-5ECD9EBCB1A7}">
      <dgm:prSet phldrT="[Text]" custT="1"/>
      <dgm:spPr/>
      <dgm:t>
        <a:bodyPr/>
        <a:lstStyle/>
        <a:p>
          <a:pPr algn="just"/>
          <a:r>
            <a:rPr lang="el-GR" sz="1200" b="1" dirty="0"/>
            <a:t>Ενσώματη μάθηση ως κίνηση του σώματος το οποίο αλληλεπιδρά με το περιβάλλον (</a:t>
          </a:r>
          <a:r>
            <a:rPr lang="el-GR" sz="1200" b="1" dirty="0" err="1"/>
            <a:t>Dewey</a:t>
          </a:r>
          <a:r>
            <a:rPr lang="el-GR" sz="1200" b="1" dirty="0"/>
            <a:t> and </a:t>
          </a:r>
          <a:r>
            <a:rPr lang="el-GR" sz="1200" b="1" dirty="0" err="1"/>
            <a:t>Bently</a:t>
          </a:r>
          <a:r>
            <a:rPr lang="el-GR" sz="1200" b="1" dirty="0"/>
            <a:t>, 1949). Ο </a:t>
          </a:r>
          <a:r>
            <a:rPr lang="el-GR" sz="1200" b="1" dirty="0" err="1"/>
            <a:t>Dewey</a:t>
          </a:r>
          <a:r>
            <a:rPr lang="el-GR" sz="1200" b="1" dirty="0"/>
            <a:t> δεν ξεχωρίζει την αισθητική εμπειρία από οποιεσδήποτε άλλες εμπειρίες (</a:t>
          </a:r>
          <a:r>
            <a:rPr lang="en-US" sz="1200" b="1" dirty="0" err="1"/>
            <a:t>Maivorsdotter</a:t>
          </a:r>
          <a:r>
            <a:rPr lang="en-US" sz="1200" b="1" dirty="0"/>
            <a:t> and Lundvall (2009)</a:t>
          </a:r>
          <a:r>
            <a:rPr lang="el-GR" sz="1200" b="1" dirty="0"/>
            <a:t>.</a:t>
          </a:r>
          <a:endParaRPr lang="en-US" sz="1200" b="1" dirty="0"/>
        </a:p>
      </dgm:t>
    </dgm:pt>
    <dgm:pt modelId="{0E1DFCB9-BE64-437F-B13C-0BC4DFCFFC46}" type="parTrans" cxnId="{609BB8DC-9C9C-4382-BF12-8E5416C8B56D}">
      <dgm:prSet/>
      <dgm:spPr/>
      <dgm:t>
        <a:bodyPr/>
        <a:lstStyle/>
        <a:p>
          <a:endParaRPr lang="el-GR"/>
        </a:p>
      </dgm:t>
    </dgm:pt>
    <dgm:pt modelId="{31CA31A8-403C-48ED-B9CE-FEF7FB00C0E4}" type="sibTrans" cxnId="{609BB8DC-9C9C-4382-BF12-8E5416C8B56D}">
      <dgm:prSet/>
      <dgm:spPr/>
      <dgm:t>
        <a:bodyPr/>
        <a:lstStyle/>
        <a:p>
          <a:endParaRPr lang="el-GR"/>
        </a:p>
      </dgm:t>
    </dgm:pt>
    <dgm:pt modelId="{D6AD53C6-C5C0-4231-B3E1-ACBDC00EE106}">
      <dgm:prSet custT="1"/>
      <dgm:spPr/>
      <dgm:t>
        <a:bodyPr/>
        <a:lstStyle/>
        <a:p>
          <a:pPr algn="just"/>
          <a:r>
            <a:rPr lang="el-GR" sz="1050" b="1" dirty="0"/>
            <a:t>Η Ενσώματη Μάθηση που πραγματοποιείται μέσα από την αισθητική εμπειρία πρέπει να μετατρέπεται σε τελικό στάδιο σε μία στοχαστική μάθηση. Οι μαθητές, δηλαδή, οφείλουν να στοχαστούν και να αναστοχαστούν πάνω στο πως αισθάνθηκαν και τι έμαθαν. Αν, δεν λάβει χώρα το τελευταίο αυτό επίπεδο, τότε θα μιλάμε μόνο για κινήσεις του σώματος και τίποτα παραπάνω</a:t>
          </a:r>
          <a:r>
            <a:rPr lang="el-GR" sz="900" b="1" dirty="0"/>
            <a:t>.</a:t>
          </a:r>
        </a:p>
      </dgm:t>
    </dgm:pt>
    <dgm:pt modelId="{52196E5E-E03B-4743-9A69-846D61A85F67}" type="parTrans" cxnId="{4D6A72A4-A116-432B-BFCC-EA15F61B618A}">
      <dgm:prSet/>
      <dgm:spPr/>
      <dgm:t>
        <a:bodyPr/>
        <a:lstStyle/>
        <a:p>
          <a:endParaRPr lang="el-GR"/>
        </a:p>
      </dgm:t>
    </dgm:pt>
    <dgm:pt modelId="{1C9D7295-92F2-452D-BD13-E4CC89EED992}" type="sibTrans" cxnId="{4D6A72A4-A116-432B-BFCC-EA15F61B618A}">
      <dgm:prSet/>
      <dgm:spPr/>
      <dgm:t>
        <a:bodyPr/>
        <a:lstStyle/>
        <a:p>
          <a:endParaRPr lang="el-GR"/>
        </a:p>
      </dgm:t>
    </dgm:pt>
    <dgm:pt modelId="{F2A35224-3A44-4AE1-A7AF-7DBC3E5B82A6}" type="pres">
      <dgm:prSet presAssocID="{36B6771A-ADF0-4136-90C8-647319ED202B}" presName="Name0" presStyleCnt="0">
        <dgm:presLayoutVars>
          <dgm:dir/>
          <dgm:animLvl val="lvl"/>
          <dgm:resizeHandles val="exact"/>
        </dgm:presLayoutVars>
      </dgm:prSet>
      <dgm:spPr/>
    </dgm:pt>
    <dgm:pt modelId="{390DF65A-C26B-407E-B486-0E0F94287E60}" type="pres">
      <dgm:prSet presAssocID="{51D5C57A-5A38-41DB-AB58-D338CA2CD21B}" presName="linNode" presStyleCnt="0"/>
      <dgm:spPr/>
    </dgm:pt>
    <dgm:pt modelId="{41471FDD-BDA2-4122-A2AB-63C0AC369AFA}" type="pres">
      <dgm:prSet presAssocID="{51D5C57A-5A38-41DB-AB58-D338CA2CD21B}" presName="parTx" presStyleLbl="revTx" presStyleIdx="0" presStyleCnt="3">
        <dgm:presLayoutVars>
          <dgm:chMax val="1"/>
          <dgm:bulletEnabled val="1"/>
        </dgm:presLayoutVars>
      </dgm:prSet>
      <dgm:spPr/>
    </dgm:pt>
    <dgm:pt modelId="{10520820-0D02-4774-8131-2564349C6D01}" type="pres">
      <dgm:prSet presAssocID="{51D5C57A-5A38-41DB-AB58-D338CA2CD21B}" presName="bracket" presStyleLbl="parChTrans1D1" presStyleIdx="0" presStyleCnt="3"/>
      <dgm:spPr/>
    </dgm:pt>
    <dgm:pt modelId="{9FD1C0B8-FBDA-42F4-8BBE-7ED29AE56339}" type="pres">
      <dgm:prSet presAssocID="{51D5C57A-5A38-41DB-AB58-D338CA2CD21B}" presName="spH" presStyleCnt="0"/>
      <dgm:spPr/>
    </dgm:pt>
    <dgm:pt modelId="{B75A213D-4FBB-4176-A0E8-9B233A1B04D0}" type="pres">
      <dgm:prSet presAssocID="{51D5C57A-5A38-41DB-AB58-D338CA2CD21B}" presName="desTx" presStyleLbl="node1" presStyleIdx="0" presStyleCnt="3">
        <dgm:presLayoutVars>
          <dgm:bulletEnabled val="1"/>
        </dgm:presLayoutVars>
      </dgm:prSet>
      <dgm:spPr/>
    </dgm:pt>
    <dgm:pt modelId="{1B916272-27C7-4B4C-B212-3505DC8AAFC7}" type="pres">
      <dgm:prSet presAssocID="{69185953-B98E-4F96-AC10-55C15B59081C}" presName="spV" presStyleCnt="0"/>
      <dgm:spPr/>
    </dgm:pt>
    <dgm:pt modelId="{CF73A219-3A4C-485B-BD46-86FD4ABB516D}" type="pres">
      <dgm:prSet presAssocID="{902BC970-8458-4BE2-9985-7590C9CF7E5C}" presName="linNode" presStyleCnt="0"/>
      <dgm:spPr/>
    </dgm:pt>
    <dgm:pt modelId="{C38B34DA-7420-4BFE-993C-2E64B2CAD743}" type="pres">
      <dgm:prSet presAssocID="{902BC970-8458-4BE2-9985-7590C9CF7E5C}" presName="parTx" presStyleLbl="revTx" presStyleIdx="1" presStyleCnt="3">
        <dgm:presLayoutVars>
          <dgm:chMax val="1"/>
          <dgm:bulletEnabled val="1"/>
        </dgm:presLayoutVars>
      </dgm:prSet>
      <dgm:spPr/>
    </dgm:pt>
    <dgm:pt modelId="{166A2781-4E98-437A-AD50-23FDF90AAFC6}" type="pres">
      <dgm:prSet presAssocID="{902BC970-8458-4BE2-9985-7590C9CF7E5C}" presName="bracket" presStyleLbl="parChTrans1D1" presStyleIdx="1" presStyleCnt="3"/>
      <dgm:spPr/>
    </dgm:pt>
    <dgm:pt modelId="{0FFD447D-46E9-4572-B698-39A8EA39D432}" type="pres">
      <dgm:prSet presAssocID="{902BC970-8458-4BE2-9985-7590C9CF7E5C}" presName="spH" presStyleCnt="0"/>
      <dgm:spPr/>
    </dgm:pt>
    <dgm:pt modelId="{DF20BC2E-A083-4FC3-BE2D-9266BEC184F0}" type="pres">
      <dgm:prSet presAssocID="{902BC970-8458-4BE2-9985-7590C9CF7E5C}" presName="desTx" presStyleLbl="node1" presStyleIdx="1" presStyleCnt="3">
        <dgm:presLayoutVars>
          <dgm:bulletEnabled val="1"/>
        </dgm:presLayoutVars>
      </dgm:prSet>
      <dgm:spPr/>
    </dgm:pt>
    <dgm:pt modelId="{874B5FC9-CAA0-4AD0-AA2E-054BCA28140D}" type="pres">
      <dgm:prSet presAssocID="{C12AA4F1-D755-4E58-ACBB-66D7059BE2F9}" presName="spV" presStyleCnt="0"/>
      <dgm:spPr/>
    </dgm:pt>
    <dgm:pt modelId="{0177438C-8FFC-4222-8532-61CD7BAD7F5B}" type="pres">
      <dgm:prSet presAssocID="{6ED400FD-CD58-43F1-8AF9-5E1BAA3E4E32}" presName="linNode" presStyleCnt="0"/>
      <dgm:spPr/>
    </dgm:pt>
    <dgm:pt modelId="{9616B540-6B93-4B45-B503-2A19D35AABC3}" type="pres">
      <dgm:prSet presAssocID="{6ED400FD-CD58-43F1-8AF9-5E1BAA3E4E32}" presName="parTx" presStyleLbl="revTx" presStyleIdx="2" presStyleCnt="3">
        <dgm:presLayoutVars>
          <dgm:chMax val="1"/>
          <dgm:bulletEnabled val="1"/>
        </dgm:presLayoutVars>
      </dgm:prSet>
      <dgm:spPr/>
    </dgm:pt>
    <dgm:pt modelId="{E2A474E9-07E4-47DF-90D9-89D3C292821C}" type="pres">
      <dgm:prSet presAssocID="{6ED400FD-CD58-43F1-8AF9-5E1BAA3E4E32}" presName="bracket" presStyleLbl="parChTrans1D1" presStyleIdx="2" presStyleCnt="3"/>
      <dgm:spPr/>
    </dgm:pt>
    <dgm:pt modelId="{40F665EE-0E0E-46C5-8E1D-CC830BDA2953}" type="pres">
      <dgm:prSet presAssocID="{6ED400FD-CD58-43F1-8AF9-5E1BAA3E4E32}" presName="spH" presStyleCnt="0"/>
      <dgm:spPr/>
    </dgm:pt>
    <dgm:pt modelId="{3E4E1006-AA85-492C-9071-222067997CA6}" type="pres">
      <dgm:prSet presAssocID="{6ED400FD-CD58-43F1-8AF9-5E1BAA3E4E32}" presName="desTx" presStyleLbl="node1" presStyleIdx="2" presStyleCnt="3">
        <dgm:presLayoutVars>
          <dgm:bulletEnabled val="1"/>
        </dgm:presLayoutVars>
      </dgm:prSet>
      <dgm:spPr/>
    </dgm:pt>
  </dgm:ptLst>
  <dgm:cxnLst>
    <dgm:cxn modelId="{515FE23F-46FA-47C4-B79B-DD12D142AEE6}" type="presOf" srcId="{4E751EEB-29A0-4178-AB8A-86763587B700}" destId="{DF20BC2E-A083-4FC3-BE2D-9266BEC184F0}" srcOrd="0" destOrd="1" presId="urn:diagrams.loki3.com/BracketList"/>
    <dgm:cxn modelId="{DE572041-073F-40C0-B6AB-066DC6F72F6E}" type="presOf" srcId="{61DA900B-69D5-4FC6-8AF3-8651B8700015}" destId="{DF20BC2E-A083-4FC3-BE2D-9266BEC184F0}" srcOrd="0" destOrd="0" presId="urn:diagrams.loki3.com/BracketList"/>
    <dgm:cxn modelId="{CE5C3A4A-BE46-403C-8882-C3D1BB6F781B}" srcId="{902BC970-8458-4BE2-9985-7590C9CF7E5C}" destId="{4E751EEB-29A0-4178-AB8A-86763587B700}" srcOrd="1" destOrd="0" parTransId="{2DCB8A21-0ADA-433E-B845-D3E81B6CAAD0}" sibTransId="{37F2E189-DF47-46DC-805E-F498C2AB6310}"/>
    <dgm:cxn modelId="{9FC7524D-39FE-4E72-AFF2-32FF3F3BF9A1}" srcId="{6ED400FD-CD58-43F1-8AF9-5E1BAA3E4E32}" destId="{12A9CED1-36A4-4371-9959-D15BF9C4E0E0}" srcOrd="0" destOrd="0" parTransId="{02F0C35F-711F-40F9-B290-4F00FE63C178}" sibTransId="{590D4594-C0A0-4A3E-9E7C-EBEEDC0EAC73}"/>
    <dgm:cxn modelId="{5CA9A155-166B-468E-9131-54D5B55D5F23}" type="presOf" srcId="{DC2359BC-85DA-488F-8064-EF7ACC0D1EB7}" destId="{B75A213D-4FBB-4176-A0E8-9B233A1B04D0}" srcOrd="0" destOrd="0" presId="urn:diagrams.loki3.com/BracketList"/>
    <dgm:cxn modelId="{324CFA89-9E38-472D-B75E-54622AFD8DA9}" type="presOf" srcId="{51D5C57A-5A38-41DB-AB58-D338CA2CD21B}" destId="{41471FDD-BDA2-4122-A2AB-63C0AC369AFA}" srcOrd="0" destOrd="0" presId="urn:diagrams.loki3.com/BracketList"/>
    <dgm:cxn modelId="{FB01148C-5297-4B8C-A01F-3D36244B30F9}" srcId="{36B6771A-ADF0-4136-90C8-647319ED202B}" destId="{51D5C57A-5A38-41DB-AB58-D338CA2CD21B}" srcOrd="0" destOrd="0" parTransId="{9EA7BF3F-169A-4226-A4FE-ADB2CEA851A7}" sibTransId="{69185953-B98E-4F96-AC10-55C15B59081C}"/>
    <dgm:cxn modelId="{AD0F9794-6EBD-4CA3-9D1F-185C18C6BC2C}" type="presOf" srcId="{D6AD53C6-C5C0-4231-B3E1-ACBDC00EE106}" destId="{3E4E1006-AA85-492C-9071-222067997CA6}" srcOrd="0" destOrd="1" presId="urn:diagrams.loki3.com/BracketList"/>
    <dgm:cxn modelId="{0686CE95-21B1-4A03-9E89-C146508CBC27}" srcId="{51D5C57A-5A38-41DB-AB58-D338CA2CD21B}" destId="{DC2359BC-85DA-488F-8064-EF7ACC0D1EB7}" srcOrd="0" destOrd="0" parTransId="{3234053C-387B-42A3-B946-076C326F50A6}" sibTransId="{E15C31C0-B8F9-47FF-A262-E1C624274E47}"/>
    <dgm:cxn modelId="{336D8199-35AB-4989-BE1A-D0F5E28790F8}" type="presOf" srcId="{89FC2729-5492-41CC-A001-5ECD9EBCB1A7}" destId="{DF20BC2E-A083-4FC3-BE2D-9266BEC184F0}" srcOrd="0" destOrd="2" presId="urn:diagrams.loki3.com/BracketList"/>
    <dgm:cxn modelId="{0549EE9A-F90E-48D0-A347-93DF4FF6518D}" type="presOf" srcId="{12A9CED1-36A4-4371-9959-D15BF9C4E0E0}" destId="{3E4E1006-AA85-492C-9071-222067997CA6}" srcOrd="0" destOrd="0" presId="urn:diagrams.loki3.com/BracketList"/>
    <dgm:cxn modelId="{4D6A72A4-A116-432B-BFCC-EA15F61B618A}" srcId="{6ED400FD-CD58-43F1-8AF9-5E1BAA3E4E32}" destId="{D6AD53C6-C5C0-4231-B3E1-ACBDC00EE106}" srcOrd="1" destOrd="0" parTransId="{52196E5E-E03B-4743-9A69-846D61A85F67}" sibTransId="{1C9D7295-92F2-452D-BD13-E4CC89EED992}"/>
    <dgm:cxn modelId="{777845A9-3344-45C5-88CC-54361BD6E8F1}" type="presOf" srcId="{6ED400FD-CD58-43F1-8AF9-5E1BAA3E4E32}" destId="{9616B540-6B93-4B45-B503-2A19D35AABC3}" srcOrd="0" destOrd="0" presId="urn:diagrams.loki3.com/BracketList"/>
    <dgm:cxn modelId="{CF3EB5C1-C7FC-400A-AA16-48715C3B4602}" srcId="{36B6771A-ADF0-4136-90C8-647319ED202B}" destId="{902BC970-8458-4BE2-9985-7590C9CF7E5C}" srcOrd="1" destOrd="0" parTransId="{15E11380-D572-4832-8638-81BCB35FD22C}" sibTransId="{C12AA4F1-D755-4E58-ACBB-66D7059BE2F9}"/>
    <dgm:cxn modelId="{E5AEA2C3-775D-467B-8485-2CB651A7B7B0}" srcId="{36B6771A-ADF0-4136-90C8-647319ED202B}" destId="{6ED400FD-CD58-43F1-8AF9-5E1BAA3E4E32}" srcOrd="2" destOrd="0" parTransId="{8DAB876F-4B70-4DA8-83B2-8465D988143A}" sibTransId="{7670D182-1306-479C-9972-9F7311D1F9E2}"/>
    <dgm:cxn modelId="{1FEE70C7-F24B-46DF-AAEE-4315C9D86C53}" srcId="{902BC970-8458-4BE2-9985-7590C9CF7E5C}" destId="{61DA900B-69D5-4FC6-8AF3-8651B8700015}" srcOrd="0" destOrd="0" parTransId="{DEE24198-99BB-476E-8B20-A5A1AFC1B5A0}" sibTransId="{54144BA8-3A0B-4D33-8B34-23310D973F84}"/>
    <dgm:cxn modelId="{7999FED5-1A72-439F-AA28-6839041B2A6F}" type="presOf" srcId="{902BC970-8458-4BE2-9985-7590C9CF7E5C}" destId="{C38B34DA-7420-4BFE-993C-2E64B2CAD743}" srcOrd="0" destOrd="0" presId="urn:diagrams.loki3.com/BracketList"/>
    <dgm:cxn modelId="{609BB8DC-9C9C-4382-BF12-8E5416C8B56D}" srcId="{902BC970-8458-4BE2-9985-7590C9CF7E5C}" destId="{89FC2729-5492-41CC-A001-5ECD9EBCB1A7}" srcOrd="2" destOrd="0" parTransId="{0E1DFCB9-BE64-437F-B13C-0BC4DFCFFC46}" sibTransId="{31CA31A8-403C-48ED-B9CE-FEF7FB00C0E4}"/>
    <dgm:cxn modelId="{296983F2-BBED-44A8-B07A-FDB2A38620A2}" type="presOf" srcId="{36B6771A-ADF0-4136-90C8-647319ED202B}" destId="{F2A35224-3A44-4AE1-A7AF-7DBC3E5B82A6}" srcOrd="0" destOrd="0" presId="urn:diagrams.loki3.com/BracketList"/>
    <dgm:cxn modelId="{D6B0103B-ED9A-4CAE-A44F-9AF97DB4ACF7}" type="presParOf" srcId="{F2A35224-3A44-4AE1-A7AF-7DBC3E5B82A6}" destId="{390DF65A-C26B-407E-B486-0E0F94287E60}" srcOrd="0" destOrd="0" presId="urn:diagrams.loki3.com/BracketList"/>
    <dgm:cxn modelId="{A6D756A8-7F44-4A05-99FE-C898C310BCD4}" type="presParOf" srcId="{390DF65A-C26B-407E-B486-0E0F94287E60}" destId="{41471FDD-BDA2-4122-A2AB-63C0AC369AFA}" srcOrd="0" destOrd="0" presId="urn:diagrams.loki3.com/BracketList"/>
    <dgm:cxn modelId="{CE0F258A-B318-4B13-88B4-B9BD8A9876B3}" type="presParOf" srcId="{390DF65A-C26B-407E-B486-0E0F94287E60}" destId="{10520820-0D02-4774-8131-2564349C6D01}" srcOrd="1" destOrd="0" presId="urn:diagrams.loki3.com/BracketList"/>
    <dgm:cxn modelId="{0B87410B-49C3-4ACC-AEE7-62F232C93D04}" type="presParOf" srcId="{390DF65A-C26B-407E-B486-0E0F94287E60}" destId="{9FD1C0B8-FBDA-42F4-8BBE-7ED29AE56339}" srcOrd="2" destOrd="0" presId="urn:diagrams.loki3.com/BracketList"/>
    <dgm:cxn modelId="{90AD62EE-82D2-4AC0-9BD1-22C61A7A24D5}" type="presParOf" srcId="{390DF65A-C26B-407E-B486-0E0F94287E60}" destId="{B75A213D-4FBB-4176-A0E8-9B233A1B04D0}" srcOrd="3" destOrd="0" presId="urn:diagrams.loki3.com/BracketList"/>
    <dgm:cxn modelId="{BC01D7E3-67BD-4630-8F0B-C92A0CF803CF}" type="presParOf" srcId="{F2A35224-3A44-4AE1-A7AF-7DBC3E5B82A6}" destId="{1B916272-27C7-4B4C-B212-3505DC8AAFC7}" srcOrd="1" destOrd="0" presId="urn:diagrams.loki3.com/BracketList"/>
    <dgm:cxn modelId="{84FD54B3-3BD4-4FDA-9459-B493455D2C0A}" type="presParOf" srcId="{F2A35224-3A44-4AE1-A7AF-7DBC3E5B82A6}" destId="{CF73A219-3A4C-485B-BD46-86FD4ABB516D}" srcOrd="2" destOrd="0" presId="urn:diagrams.loki3.com/BracketList"/>
    <dgm:cxn modelId="{F1B652F8-B9C1-46DE-A731-88298528FEBD}" type="presParOf" srcId="{CF73A219-3A4C-485B-BD46-86FD4ABB516D}" destId="{C38B34DA-7420-4BFE-993C-2E64B2CAD743}" srcOrd="0" destOrd="0" presId="urn:diagrams.loki3.com/BracketList"/>
    <dgm:cxn modelId="{F5DAA9CB-3BDD-4DAF-84CF-F18127DA94D7}" type="presParOf" srcId="{CF73A219-3A4C-485B-BD46-86FD4ABB516D}" destId="{166A2781-4E98-437A-AD50-23FDF90AAFC6}" srcOrd="1" destOrd="0" presId="urn:diagrams.loki3.com/BracketList"/>
    <dgm:cxn modelId="{26BB150E-733E-42BA-828F-585A803EB034}" type="presParOf" srcId="{CF73A219-3A4C-485B-BD46-86FD4ABB516D}" destId="{0FFD447D-46E9-4572-B698-39A8EA39D432}" srcOrd="2" destOrd="0" presId="urn:diagrams.loki3.com/BracketList"/>
    <dgm:cxn modelId="{C5B05432-A275-4E82-8D51-C0AB411F8564}" type="presParOf" srcId="{CF73A219-3A4C-485B-BD46-86FD4ABB516D}" destId="{DF20BC2E-A083-4FC3-BE2D-9266BEC184F0}" srcOrd="3" destOrd="0" presId="urn:diagrams.loki3.com/BracketList"/>
    <dgm:cxn modelId="{20E89CBC-2E1F-46C4-84B0-3E4C0AD1A9A8}" type="presParOf" srcId="{F2A35224-3A44-4AE1-A7AF-7DBC3E5B82A6}" destId="{874B5FC9-CAA0-4AD0-AA2E-054BCA28140D}" srcOrd="3" destOrd="0" presId="urn:diagrams.loki3.com/BracketList"/>
    <dgm:cxn modelId="{96B7099E-32EB-45CF-88C1-4B9EDA71C529}" type="presParOf" srcId="{F2A35224-3A44-4AE1-A7AF-7DBC3E5B82A6}" destId="{0177438C-8FFC-4222-8532-61CD7BAD7F5B}" srcOrd="4" destOrd="0" presId="urn:diagrams.loki3.com/BracketList"/>
    <dgm:cxn modelId="{A940FFFE-3A71-4EE4-AFA2-77F30C304E01}" type="presParOf" srcId="{0177438C-8FFC-4222-8532-61CD7BAD7F5B}" destId="{9616B540-6B93-4B45-B503-2A19D35AABC3}" srcOrd="0" destOrd="0" presId="urn:diagrams.loki3.com/BracketList"/>
    <dgm:cxn modelId="{7A5990D9-949C-4F0F-B421-7B0AA031EE02}" type="presParOf" srcId="{0177438C-8FFC-4222-8532-61CD7BAD7F5B}" destId="{E2A474E9-07E4-47DF-90D9-89D3C292821C}" srcOrd="1" destOrd="0" presId="urn:diagrams.loki3.com/BracketList"/>
    <dgm:cxn modelId="{FE5372BA-9D44-4084-8990-A4B543468206}" type="presParOf" srcId="{0177438C-8FFC-4222-8532-61CD7BAD7F5B}" destId="{40F665EE-0E0E-46C5-8E1D-CC830BDA2953}" srcOrd="2" destOrd="0" presId="urn:diagrams.loki3.com/BracketList"/>
    <dgm:cxn modelId="{00EA5FC2-9E3E-4A53-9185-CF6826CF45F8}" type="presParOf" srcId="{0177438C-8FFC-4222-8532-61CD7BAD7F5B}" destId="{3E4E1006-AA85-492C-9071-222067997CA6}"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6B6771A-ADF0-4136-90C8-647319ED202B}" type="doc">
      <dgm:prSet loTypeId="urn:diagrams.loki3.com/BracketList" loCatId="list" qsTypeId="urn:microsoft.com/office/officeart/2005/8/quickstyle/simple4" qsCatId="simple" csTypeId="urn:microsoft.com/office/officeart/2005/8/colors/accent0_1" csCatId="mainScheme" phldr="1"/>
      <dgm:spPr/>
      <dgm:t>
        <a:bodyPr/>
        <a:lstStyle/>
        <a:p>
          <a:endParaRPr lang="en-US"/>
        </a:p>
      </dgm:t>
    </dgm:pt>
    <dgm:pt modelId="{AC2277AA-E5CC-4130-A7F3-9C44769A64B1}">
      <dgm:prSet phldrT="[Text]" custT="1"/>
      <dgm:spPr/>
      <dgm:t>
        <a:bodyPr/>
        <a:lstStyle/>
        <a:p>
          <a:pPr algn="ctr"/>
          <a:r>
            <a:rPr lang="nb-NO" sz="1800" b="1" dirty="0"/>
            <a:t>Bernstein, Evans et al. (2004, 2008)</a:t>
          </a:r>
          <a:endParaRPr lang="en-US" sz="1800" b="1" dirty="0"/>
        </a:p>
      </dgm:t>
    </dgm:pt>
    <dgm:pt modelId="{813ABBDF-8BD2-4DE2-A417-079D7F27BCA8}" type="parTrans" cxnId="{18EBDBEE-4807-47C6-ADDD-A461D0A73E21}">
      <dgm:prSet/>
      <dgm:spPr/>
      <dgm:t>
        <a:bodyPr/>
        <a:lstStyle/>
        <a:p>
          <a:endParaRPr lang="en-US"/>
        </a:p>
      </dgm:t>
    </dgm:pt>
    <dgm:pt modelId="{CD636C72-9A4F-4204-A40D-DD3A230003DD}" type="sibTrans" cxnId="{18EBDBEE-4807-47C6-ADDD-A461D0A73E21}">
      <dgm:prSet/>
      <dgm:spPr/>
      <dgm:t>
        <a:bodyPr/>
        <a:lstStyle/>
        <a:p>
          <a:endParaRPr lang="en-US"/>
        </a:p>
      </dgm:t>
    </dgm:pt>
    <dgm:pt modelId="{4C5D6902-763B-401E-93DE-46E6C3EEF996}">
      <dgm:prSet phldrT="[Text]" custT="1"/>
      <dgm:spPr/>
      <dgm:t>
        <a:bodyPr/>
        <a:lstStyle/>
        <a:p>
          <a:pPr algn="ctr"/>
          <a:r>
            <a:rPr lang="en-US" sz="1800" b="1" dirty="0" err="1"/>
            <a:t>Barsalou</a:t>
          </a:r>
          <a:r>
            <a:rPr lang="el-GR" sz="1800" b="1" dirty="0"/>
            <a:t> (</a:t>
          </a:r>
          <a:r>
            <a:rPr lang="en-US" sz="1800" b="1" dirty="0"/>
            <a:t>200</a:t>
          </a:r>
          <a:r>
            <a:rPr lang="el-GR" sz="1800" b="1" dirty="0"/>
            <a:t>0</a:t>
          </a:r>
          <a:r>
            <a:rPr lang="en-US" sz="1800" b="1" dirty="0"/>
            <a:t>, 200</a:t>
          </a:r>
          <a:r>
            <a:rPr lang="el-GR" sz="1800" b="1" dirty="0"/>
            <a:t>8</a:t>
          </a:r>
          <a:r>
            <a:rPr lang="en-US" sz="1800" b="1" dirty="0"/>
            <a:t>)</a:t>
          </a:r>
        </a:p>
      </dgm:t>
    </dgm:pt>
    <dgm:pt modelId="{5179681F-4BE2-420C-86CF-BB4633687C9B}" type="parTrans" cxnId="{1E79DA08-237A-4DA9-B505-BE69BF3EBCBB}">
      <dgm:prSet/>
      <dgm:spPr/>
      <dgm:t>
        <a:bodyPr/>
        <a:lstStyle/>
        <a:p>
          <a:endParaRPr lang="en-US"/>
        </a:p>
      </dgm:t>
    </dgm:pt>
    <dgm:pt modelId="{D7FF45A5-7320-434B-B2DF-4B9DA59B8CFB}" type="sibTrans" cxnId="{1E79DA08-237A-4DA9-B505-BE69BF3EBCBB}">
      <dgm:prSet/>
      <dgm:spPr/>
      <dgm:t>
        <a:bodyPr/>
        <a:lstStyle/>
        <a:p>
          <a:endParaRPr lang="en-US"/>
        </a:p>
      </dgm:t>
    </dgm:pt>
    <dgm:pt modelId="{BF93868F-1CA8-48EA-B4A8-FE6BD361DA78}">
      <dgm:prSet phldrT="[Text]"/>
      <dgm:spPr/>
      <dgm:t>
        <a:bodyPr/>
        <a:lstStyle/>
        <a:p>
          <a:pPr algn="just"/>
          <a:r>
            <a:rPr lang="el-GR" b="1" dirty="0"/>
            <a:t>Το μυαλό του ανθρώπου είναι στενά συνδεδεμένο με τις αισθητικοκινητικές δραστηριότητές του</a:t>
          </a:r>
          <a:r>
            <a:rPr lang="en-US" b="1" dirty="0"/>
            <a:t>, </a:t>
          </a:r>
          <a:r>
            <a:rPr lang="el-GR" b="1" dirty="0"/>
            <a:t>Συνδυαστική/  διαδικαστική μνήμη, μνήμη εξαρτώμενη από την περίσταση, </a:t>
          </a:r>
          <a:r>
            <a:rPr lang="el-GR" b="1" dirty="0" err="1"/>
            <a:t>Ενδοσωματική</a:t>
          </a:r>
          <a:r>
            <a:rPr lang="el-GR" b="1" dirty="0"/>
            <a:t>, Σωματοποιημένη</a:t>
          </a:r>
          <a:endParaRPr lang="en-US" b="1" dirty="0"/>
        </a:p>
      </dgm:t>
    </dgm:pt>
    <dgm:pt modelId="{AD4C45C2-FF84-436F-AC66-FB78F5DFCF4D}" type="parTrans" cxnId="{00E310F8-8C1F-4A45-9B1B-E710CA3ADF77}">
      <dgm:prSet/>
      <dgm:spPr/>
      <dgm:t>
        <a:bodyPr/>
        <a:lstStyle/>
        <a:p>
          <a:endParaRPr lang="en-US"/>
        </a:p>
      </dgm:t>
    </dgm:pt>
    <dgm:pt modelId="{D09056D4-DDD2-4449-9001-58539AA76789}" type="sibTrans" cxnId="{00E310F8-8C1F-4A45-9B1B-E710CA3ADF77}">
      <dgm:prSet/>
      <dgm:spPr/>
      <dgm:t>
        <a:bodyPr/>
        <a:lstStyle/>
        <a:p>
          <a:endParaRPr lang="en-US"/>
        </a:p>
      </dgm:t>
    </dgm:pt>
    <dgm:pt modelId="{E73E367C-2EE0-44F1-B5B0-115CE47310F6}">
      <dgm:prSet phldrT="[Text]"/>
      <dgm:spPr/>
      <dgm:t>
        <a:bodyPr/>
        <a:lstStyle/>
        <a:p>
          <a:pPr algn="just"/>
          <a:r>
            <a:rPr lang="el-GR" b="1" dirty="0"/>
            <a:t>Σωματική συσκευή, αξιοποίηση σώματος των μαθητών, μείωση κοινωνικών ανισοτήτων</a:t>
          </a:r>
          <a:r>
            <a:rPr lang="en-US" b="1" dirty="0"/>
            <a:t>, </a:t>
          </a:r>
          <a:r>
            <a:rPr lang="el-GR" b="1" dirty="0" err="1"/>
            <a:t>Body</a:t>
          </a:r>
          <a:r>
            <a:rPr lang="el-GR" b="1" dirty="0"/>
            <a:t> </a:t>
          </a:r>
          <a:r>
            <a:rPr lang="el-GR" b="1" dirty="0" err="1"/>
            <a:t>Pedagogics</a:t>
          </a:r>
          <a:r>
            <a:rPr lang="el-GR" b="1" dirty="0"/>
            <a:t> της κοινωνίας και </a:t>
          </a:r>
          <a:r>
            <a:rPr lang="el-GR" b="1" dirty="0" err="1"/>
            <a:t>Body</a:t>
          </a:r>
          <a:r>
            <a:rPr lang="el-GR" b="1" dirty="0"/>
            <a:t> </a:t>
          </a:r>
          <a:r>
            <a:rPr lang="el-GR" b="1" dirty="0" err="1"/>
            <a:t>Pedagogies</a:t>
          </a:r>
          <a:r>
            <a:rPr lang="el-GR" b="1" dirty="0"/>
            <a:t> του σχολείου και των Αναλυτικών Προγραμμάτων Σπουδών</a:t>
          </a:r>
          <a:r>
            <a:rPr lang="en-US" b="1" dirty="0"/>
            <a:t>  (Shilling (2010) </a:t>
          </a:r>
        </a:p>
      </dgm:t>
    </dgm:pt>
    <dgm:pt modelId="{E12B8A07-A12C-46F1-AA6C-29D2FA69BBDF}" type="sibTrans" cxnId="{F8707DCF-A9E2-4E55-90F6-5F5EA234F387}">
      <dgm:prSet/>
      <dgm:spPr/>
      <dgm:t>
        <a:bodyPr/>
        <a:lstStyle/>
        <a:p>
          <a:endParaRPr lang="en-US"/>
        </a:p>
      </dgm:t>
    </dgm:pt>
    <dgm:pt modelId="{54B14E99-DB09-471E-9B15-8E5EBDB1B283}" type="parTrans" cxnId="{F8707DCF-A9E2-4E55-90F6-5F5EA234F387}">
      <dgm:prSet/>
      <dgm:spPr/>
      <dgm:t>
        <a:bodyPr/>
        <a:lstStyle/>
        <a:p>
          <a:endParaRPr lang="en-US"/>
        </a:p>
      </dgm:t>
    </dgm:pt>
    <dgm:pt modelId="{B306FED9-E14A-4F34-BC4D-593E6C88B3BE}">
      <dgm:prSet phldrT="[Text]"/>
      <dgm:spPr/>
      <dgm:t>
        <a:bodyPr/>
        <a:lstStyle/>
        <a:p>
          <a:r>
            <a:rPr lang="en-US" b="1" dirty="0"/>
            <a:t>School-based pedagogies (Evans et. al (2008):</a:t>
          </a:r>
        </a:p>
      </dgm:t>
    </dgm:pt>
    <dgm:pt modelId="{FA85A93B-5FE0-4CE4-9845-959D78510DA5}" type="parTrans" cxnId="{A3B42E61-7A58-48EE-B513-C5474BA1626E}">
      <dgm:prSet/>
      <dgm:spPr/>
      <dgm:t>
        <a:bodyPr/>
        <a:lstStyle/>
        <a:p>
          <a:endParaRPr lang="en-US"/>
        </a:p>
      </dgm:t>
    </dgm:pt>
    <dgm:pt modelId="{CE4EA357-860D-4C83-A407-EB3B38DF2225}" type="sibTrans" cxnId="{A3B42E61-7A58-48EE-B513-C5474BA1626E}">
      <dgm:prSet/>
      <dgm:spPr/>
      <dgm:t>
        <a:bodyPr/>
        <a:lstStyle/>
        <a:p>
          <a:endParaRPr lang="en-US"/>
        </a:p>
      </dgm:t>
    </dgm:pt>
    <dgm:pt modelId="{02A899C4-9831-42EF-BC81-BED2FB9622F8}">
      <dgm:prSet/>
      <dgm:spPr/>
      <dgm:t>
        <a:bodyPr/>
        <a:lstStyle/>
        <a:p>
          <a:pPr algn="just"/>
          <a:r>
            <a:rPr lang="el-GR" b="1" dirty="0"/>
            <a:t>Eνθάρρυνση ιδανικού σώματος</a:t>
          </a:r>
        </a:p>
        <a:p>
          <a:pPr algn="just"/>
          <a:r>
            <a:rPr lang="el-GR" b="1" dirty="0" err="1"/>
            <a:t>Oι</a:t>
          </a:r>
          <a:r>
            <a:rPr lang="el-GR" b="1" dirty="0"/>
            <a:t> συζητήσεις γύρω από το σώμα δε χρειάζεται να διεξάγονται σε ιδιωτικό επίπεδο, αλλά σε δημόσιο. Έτσι, τα παιδιά δεν κατηγοριοποιούνται ούτε απομονώνονται και γίνεται μια προσπάθεια μαθητές και εκπαιδευτικοί να πετύχουν έναν τέλειο κώδικα (</a:t>
          </a:r>
          <a:r>
            <a:rPr lang="el-GR" b="1" dirty="0" err="1"/>
            <a:t>perfect</a:t>
          </a:r>
          <a:r>
            <a:rPr lang="el-GR" b="1" dirty="0"/>
            <a:t> </a:t>
          </a:r>
          <a:r>
            <a:rPr lang="el-GR" b="1" dirty="0" err="1"/>
            <a:t>code</a:t>
          </a:r>
          <a:r>
            <a:rPr lang="el-GR" b="1" dirty="0"/>
            <a:t>). </a:t>
          </a:r>
          <a:endParaRPr lang="en-US" b="1" dirty="0"/>
        </a:p>
      </dgm:t>
    </dgm:pt>
    <dgm:pt modelId="{6ADAF2F5-96CF-4B13-89B9-E5CB7ACD0CC8}" type="parTrans" cxnId="{7E403626-6CE2-457D-8800-017AA0363899}">
      <dgm:prSet/>
      <dgm:spPr/>
      <dgm:t>
        <a:bodyPr/>
        <a:lstStyle/>
        <a:p>
          <a:endParaRPr lang="en-US"/>
        </a:p>
      </dgm:t>
    </dgm:pt>
    <dgm:pt modelId="{77144EE5-0511-4AB7-8E20-3004C986476E}" type="sibTrans" cxnId="{7E403626-6CE2-457D-8800-017AA0363899}">
      <dgm:prSet/>
      <dgm:spPr/>
      <dgm:t>
        <a:bodyPr/>
        <a:lstStyle/>
        <a:p>
          <a:endParaRPr lang="en-US"/>
        </a:p>
      </dgm:t>
    </dgm:pt>
    <dgm:pt modelId="{8F6649B3-CA7B-405C-B4B1-FBFCF510F1B4}">
      <dgm:prSet/>
      <dgm:spPr/>
      <dgm:t>
        <a:bodyPr/>
        <a:lstStyle/>
        <a:p>
          <a:r>
            <a:rPr lang="el-GR" b="1" dirty="0"/>
            <a:t>Κονστρουκτιβισμός:</a:t>
          </a:r>
          <a:endParaRPr lang="en-US" b="1" dirty="0"/>
        </a:p>
      </dgm:t>
    </dgm:pt>
    <dgm:pt modelId="{DAA16721-B4DC-446A-8312-FE1E2EE31B4F}" type="parTrans" cxnId="{62BA0F7A-ABB8-49B9-9E2A-A4C95A6A6FF3}">
      <dgm:prSet/>
      <dgm:spPr/>
      <dgm:t>
        <a:bodyPr/>
        <a:lstStyle/>
        <a:p>
          <a:endParaRPr lang="en-US"/>
        </a:p>
      </dgm:t>
    </dgm:pt>
    <dgm:pt modelId="{6929CC41-4F51-4B82-A615-F57FAB1BD0CA}" type="sibTrans" cxnId="{62BA0F7A-ABB8-49B9-9E2A-A4C95A6A6FF3}">
      <dgm:prSet/>
      <dgm:spPr/>
      <dgm:t>
        <a:bodyPr/>
        <a:lstStyle/>
        <a:p>
          <a:endParaRPr lang="en-US"/>
        </a:p>
      </dgm:t>
    </dgm:pt>
    <dgm:pt modelId="{CD28A5DE-93D3-453B-97E0-C077DD21373E}">
      <dgm:prSet/>
      <dgm:spPr/>
      <dgm:t>
        <a:bodyPr/>
        <a:lstStyle/>
        <a:p>
          <a:pPr algn="just"/>
          <a:r>
            <a:rPr lang="el-GR" b="1" dirty="0"/>
            <a:t>Διάδραση μαθητών με το περιβάλλον, αλληλεπίδραση, εμβάθυνση σε παιδαγωγικά ζητήματα (Kalantzis &amp; Cope, 2013˙Κασσωτάκης, Φλουρής, 2013˙Φλουρής, 2002)</a:t>
          </a:r>
          <a:endParaRPr lang="en-US" b="1" dirty="0"/>
        </a:p>
      </dgm:t>
    </dgm:pt>
    <dgm:pt modelId="{2604EF17-F6B6-4A73-A0DA-5FD056F2A1B5}" type="parTrans" cxnId="{DBCAF5C3-12F4-46B7-9CCB-493FDA7C6680}">
      <dgm:prSet/>
      <dgm:spPr/>
      <dgm:t>
        <a:bodyPr/>
        <a:lstStyle/>
        <a:p>
          <a:endParaRPr lang="en-US"/>
        </a:p>
      </dgm:t>
    </dgm:pt>
    <dgm:pt modelId="{093EF02C-580E-4109-AEA7-6BCBF0E35273}" type="sibTrans" cxnId="{DBCAF5C3-12F4-46B7-9CCB-493FDA7C6680}">
      <dgm:prSet/>
      <dgm:spPr/>
      <dgm:t>
        <a:bodyPr/>
        <a:lstStyle/>
        <a:p>
          <a:endParaRPr lang="en-US"/>
        </a:p>
      </dgm:t>
    </dgm:pt>
    <dgm:pt modelId="{F2A35224-3A44-4AE1-A7AF-7DBC3E5B82A6}" type="pres">
      <dgm:prSet presAssocID="{36B6771A-ADF0-4136-90C8-647319ED202B}" presName="Name0" presStyleCnt="0">
        <dgm:presLayoutVars>
          <dgm:dir/>
          <dgm:animLvl val="lvl"/>
          <dgm:resizeHandles val="exact"/>
        </dgm:presLayoutVars>
      </dgm:prSet>
      <dgm:spPr/>
    </dgm:pt>
    <dgm:pt modelId="{F6DEF292-6953-4766-AC64-898DD7881EF4}" type="pres">
      <dgm:prSet presAssocID="{AC2277AA-E5CC-4130-A7F3-9C44769A64B1}" presName="linNode" presStyleCnt="0"/>
      <dgm:spPr/>
    </dgm:pt>
    <dgm:pt modelId="{D1F34F44-357E-474A-815D-7B4771E03662}" type="pres">
      <dgm:prSet presAssocID="{AC2277AA-E5CC-4130-A7F3-9C44769A64B1}" presName="parTx" presStyleLbl="revTx" presStyleIdx="0" presStyleCnt="4">
        <dgm:presLayoutVars>
          <dgm:chMax val="1"/>
          <dgm:bulletEnabled val="1"/>
        </dgm:presLayoutVars>
      </dgm:prSet>
      <dgm:spPr/>
    </dgm:pt>
    <dgm:pt modelId="{EE7725A5-5841-4421-9FDE-55D6EB2D59AD}" type="pres">
      <dgm:prSet presAssocID="{AC2277AA-E5CC-4130-A7F3-9C44769A64B1}" presName="bracket" presStyleLbl="parChTrans1D1" presStyleIdx="0" presStyleCnt="4"/>
      <dgm:spPr/>
    </dgm:pt>
    <dgm:pt modelId="{2AB623AD-ACEA-462C-8B19-9F4BE096A282}" type="pres">
      <dgm:prSet presAssocID="{AC2277AA-E5CC-4130-A7F3-9C44769A64B1}" presName="spH" presStyleCnt="0"/>
      <dgm:spPr/>
    </dgm:pt>
    <dgm:pt modelId="{9D33CD23-4363-4480-95FF-982CBD019504}" type="pres">
      <dgm:prSet presAssocID="{AC2277AA-E5CC-4130-A7F3-9C44769A64B1}" presName="desTx" presStyleLbl="node1" presStyleIdx="0" presStyleCnt="4">
        <dgm:presLayoutVars>
          <dgm:bulletEnabled val="1"/>
        </dgm:presLayoutVars>
      </dgm:prSet>
      <dgm:spPr/>
    </dgm:pt>
    <dgm:pt modelId="{82BFC74F-25D7-4A21-BEC0-5EB82BC9BB60}" type="pres">
      <dgm:prSet presAssocID="{CD636C72-9A4F-4204-A40D-DD3A230003DD}" presName="spV" presStyleCnt="0"/>
      <dgm:spPr/>
    </dgm:pt>
    <dgm:pt modelId="{174C2691-96CB-4551-9BB0-D50FFC3A71BC}" type="pres">
      <dgm:prSet presAssocID="{4C5D6902-763B-401E-93DE-46E6C3EEF996}" presName="linNode" presStyleCnt="0"/>
      <dgm:spPr/>
    </dgm:pt>
    <dgm:pt modelId="{7F9739E0-4E45-4AB3-826C-420D52D36075}" type="pres">
      <dgm:prSet presAssocID="{4C5D6902-763B-401E-93DE-46E6C3EEF996}" presName="parTx" presStyleLbl="revTx" presStyleIdx="1" presStyleCnt="4">
        <dgm:presLayoutVars>
          <dgm:chMax val="1"/>
          <dgm:bulletEnabled val="1"/>
        </dgm:presLayoutVars>
      </dgm:prSet>
      <dgm:spPr/>
    </dgm:pt>
    <dgm:pt modelId="{C0BF67DB-F092-433F-B730-0AB7158DD84A}" type="pres">
      <dgm:prSet presAssocID="{4C5D6902-763B-401E-93DE-46E6C3EEF996}" presName="bracket" presStyleLbl="parChTrans1D1" presStyleIdx="1" presStyleCnt="4"/>
      <dgm:spPr/>
    </dgm:pt>
    <dgm:pt modelId="{C12EA2E4-C9AB-4DCA-BDFC-41C98BBBF239}" type="pres">
      <dgm:prSet presAssocID="{4C5D6902-763B-401E-93DE-46E6C3EEF996}" presName="spH" presStyleCnt="0"/>
      <dgm:spPr/>
    </dgm:pt>
    <dgm:pt modelId="{1F5201DB-4D04-42E5-B903-4F015718B858}" type="pres">
      <dgm:prSet presAssocID="{4C5D6902-763B-401E-93DE-46E6C3EEF996}" presName="desTx" presStyleLbl="node1" presStyleIdx="1" presStyleCnt="4">
        <dgm:presLayoutVars>
          <dgm:bulletEnabled val="1"/>
        </dgm:presLayoutVars>
      </dgm:prSet>
      <dgm:spPr/>
    </dgm:pt>
    <dgm:pt modelId="{086C4FAE-D73B-4177-9FE8-3B8D17DB3C94}" type="pres">
      <dgm:prSet presAssocID="{D7FF45A5-7320-434B-B2DF-4B9DA59B8CFB}" presName="spV" presStyleCnt="0"/>
      <dgm:spPr/>
    </dgm:pt>
    <dgm:pt modelId="{B9F90BA8-06C9-4F4B-BA09-0D1E8D2231EE}" type="pres">
      <dgm:prSet presAssocID="{B306FED9-E14A-4F34-BC4D-593E6C88B3BE}" presName="linNode" presStyleCnt="0"/>
      <dgm:spPr/>
    </dgm:pt>
    <dgm:pt modelId="{92B34B77-F0C9-49AC-BC57-DD0500AAE654}" type="pres">
      <dgm:prSet presAssocID="{B306FED9-E14A-4F34-BC4D-593E6C88B3BE}" presName="parTx" presStyleLbl="revTx" presStyleIdx="2" presStyleCnt="4">
        <dgm:presLayoutVars>
          <dgm:chMax val="1"/>
          <dgm:bulletEnabled val="1"/>
        </dgm:presLayoutVars>
      </dgm:prSet>
      <dgm:spPr/>
    </dgm:pt>
    <dgm:pt modelId="{F8DF8F79-9E3B-4599-A28B-94DF88ACC8B5}" type="pres">
      <dgm:prSet presAssocID="{B306FED9-E14A-4F34-BC4D-593E6C88B3BE}" presName="bracket" presStyleLbl="parChTrans1D1" presStyleIdx="2" presStyleCnt="4"/>
      <dgm:spPr/>
    </dgm:pt>
    <dgm:pt modelId="{38D60DAD-B000-4FFC-B78C-F2E723A4418A}" type="pres">
      <dgm:prSet presAssocID="{B306FED9-E14A-4F34-BC4D-593E6C88B3BE}" presName="spH" presStyleCnt="0"/>
      <dgm:spPr/>
    </dgm:pt>
    <dgm:pt modelId="{0B7B3C05-004C-440C-AAAC-7DE230F65774}" type="pres">
      <dgm:prSet presAssocID="{B306FED9-E14A-4F34-BC4D-593E6C88B3BE}" presName="desTx" presStyleLbl="node1" presStyleIdx="2" presStyleCnt="4">
        <dgm:presLayoutVars>
          <dgm:bulletEnabled val="1"/>
        </dgm:presLayoutVars>
      </dgm:prSet>
      <dgm:spPr/>
    </dgm:pt>
    <dgm:pt modelId="{866FA564-B552-4D1A-8976-ACC174D9D61C}" type="pres">
      <dgm:prSet presAssocID="{CE4EA357-860D-4C83-A407-EB3B38DF2225}" presName="spV" presStyleCnt="0"/>
      <dgm:spPr/>
    </dgm:pt>
    <dgm:pt modelId="{5553EC80-259E-43EE-80E1-334655D9C6C4}" type="pres">
      <dgm:prSet presAssocID="{8F6649B3-CA7B-405C-B4B1-FBFCF510F1B4}" presName="linNode" presStyleCnt="0"/>
      <dgm:spPr/>
    </dgm:pt>
    <dgm:pt modelId="{A37A4703-00A4-44E0-B12F-4BE312E43159}" type="pres">
      <dgm:prSet presAssocID="{8F6649B3-CA7B-405C-B4B1-FBFCF510F1B4}" presName="parTx" presStyleLbl="revTx" presStyleIdx="3" presStyleCnt="4">
        <dgm:presLayoutVars>
          <dgm:chMax val="1"/>
          <dgm:bulletEnabled val="1"/>
        </dgm:presLayoutVars>
      </dgm:prSet>
      <dgm:spPr/>
    </dgm:pt>
    <dgm:pt modelId="{9630E528-5F32-45C5-9B8F-464781018865}" type="pres">
      <dgm:prSet presAssocID="{8F6649B3-CA7B-405C-B4B1-FBFCF510F1B4}" presName="bracket" presStyleLbl="parChTrans1D1" presStyleIdx="3" presStyleCnt="4"/>
      <dgm:spPr/>
    </dgm:pt>
    <dgm:pt modelId="{ABD6C39A-D776-4B6C-988F-4D0714E4F5E2}" type="pres">
      <dgm:prSet presAssocID="{8F6649B3-CA7B-405C-B4B1-FBFCF510F1B4}" presName="spH" presStyleCnt="0"/>
      <dgm:spPr/>
    </dgm:pt>
    <dgm:pt modelId="{3174CBF9-2FFE-4B3E-84F9-12B5F78E3E56}" type="pres">
      <dgm:prSet presAssocID="{8F6649B3-CA7B-405C-B4B1-FBFCF510F1B4}" presName="desTx" presStyleLbl="node1" presStyleIdx="3" presStyleCnt="4">
        <dgm:presLayoutVars>
          <dgm:bulletEnabled val="1"/>
        </dgm:presLayoutVars>
      </dgm:prSet>
      <dgm:spPr/>
    </dgm:pt>
  </dgm:ptLst>
  <dgm:cxnLst>
    <dgm:cxn modelId="{CF2E5402-7568-4FBC-8756-5C37ED5FB147}" type="presOf" srcId="{4C5D6902-763B-401E-93DE-46E6C3EEF996}" destId="{7F9739E0-4E45-4AB3-826C-420D52D36075}" srcOrd="0" destOrd="0" presId="urn:diagrams.loki3.com/BracketList"/>
    <dgm:cxn modelId="{1E79DA08-237A-4DA9-B505-BE69BF3EBCBB}" srcId="{36B6771A-ADF0-4136-90C8-647319ED202B}" destId="{4C5D6902-763B-401E-93DE-46E6C3EEF996}" srcOrd="1" destOrd="0" parTransId="{5179681F-4BE2-420C-86CF-BB4633687C9B}" sibTransId="{D7FF45A5-7320-434B-B2DF-4B9DA59B8CFB}"/>
    <dgm:cxn modelId="{7E403626-6CE2-457D-8800-017AA0363899}" srcId="{B306FED9-E14A-4F34-BC4D-593E6C88B3BE}" destId="{02A899C4-9831-42EF-BC81-BED2FB9622F8}" srcOrd="0" destOrd="0" parTransId="{6ADAF2F5-96CF-4B13-89B9-E5CB7ACD0CC8}" sibTransId="{77144EE5-0511-4AB7-8E20-3004C986476E}"/>
    <dgm:cxn modelId="{40548C30-938E-42F7-AF95-6C88775F6B1A}" type="presOf" srcId="{CD28A5DE-93D3-453B-97E0-C077DD21373E}" destId="{3174CBF9-2FFE-4B3E-84F9-12B5F78E3E56}" srcOrd="0" destOrd="0" presId="urn:diagrams.loki3.com/BracketList"/>
    <dgm:cxn modelId="{A3B42E61-7A58-48EE-B513-C5474BA1626E}" srcId="{36B6771A-ADF0-4136-90C8-647319ED202B}" destId="{B306FED9-E14A-4F34-BC4D-593E6C88B3BE}" srcOrd="2" destOrd="0" parTransId="{FA85A93B-5FE0-4CE4-9845-959D78510DA5}" sibTransId="{CE4EA357-860D-4C83-A407-EB3B38DF2225}"/>
    <dgm:cxn modelId="{96B0EE44-83DF-44A6-993E-DE0570CB9820}" type="presOf" srcId="{02A899C4-9831-42EF-BC81-BED2FB9622F8}" destId="{0B7B3C05-004C-440C-AAAC-7DE230F65774}" srcOrd="0" destOrd="0" presId="urn:diagrams.loki3.com/BracketList"/>
    <dgm:cxn modelId="{779AFF66-2963-40FF-B039-A1B98C6C9B89}" type="presOf" srcId="{E73E367C-2EE0-44F1-B5B0-115CE47310F6}" destId="{9D33CD23-4363-4480-95FF-982CBD019504}" srcOrd="0" destOrd="0" presId="urn:diagrams.loki3.com/BracketList"/>
    <dgm:cxn modelId="{D722654E-71E0-4EFF-8BFC-8C7BAFA3FCD0}" type="presOf" srcId="{8F6649B3-CA7B-405C-B4B1-FBFCF510F1B4}" destId="{A37A4703-00A4-44E0-B12F-4BE312E43159}" srcOrd="0" destOrd="0" presId="urn:diagrams.loki3.com/BracketList"/>
    <dgm:cxn modelId="{88A5154F-B29D-484B-8BB1-63F403B6D2D5}" type="presOf" srcId="{B306FED9-E14A-4F34-BC4D-593E6C88B3BE}" destId="{92B34B77-F0C9-49AC-BC57-DD0500AAE654}" srcOrd="0" destOrd="0" presId="urn:diagrams.loki3.com/BracketList"/>
    <dgm:cxn modelId="{62BA0F7A-ABB8-49B9-9E2A-A4C95A6A6FF3}" srcId="{36B6771A-ADF0-4136-90C8-647319ED202B}" destId="{8F6649B3-CA7B-405C-B4B1-FBFCF510F1B4}" srcOrd="3" destOrd="0" parTransId="{DAA16721-B4DC-446A-8312-FE1E2EE31B4F}" sibTransId="{6929CC41-4F51-4B82-A615-F57FAB1BD0CA}"/>
    <dgm:cxn modelId="{DBCAF5C3-12F4-46B7-9CCB-493FDA7C6680}" srcId="{8F6649B3-CA7B-405C-B4B1-FBFCF510F1B4}" destId="{CD28A5DE-93D3-453B-97E0-C077DD21373E}" srcOrd="0" destOrd="0" parTransId="{2604EF17-F6B6-4A73-A0DA-5FD056F2A1B5}" sibTransId="{093EF02C-580E-4109-AEA7-6BCBF0E35273}"/>
    <dgm:cxn modelId="{F8707DCF-A9E2-4E55-90F6-5F5EA234F387}" srcId="{AC2277AA-E5CC-4130-A7F3-9C44769A64B1}" destId="{E73E367C-2EE0-44F1-B5B0-115CE47310F6}" srcOrd="0" destOrd="0" parTransId="{54B14E99-DB09-471E-9B15-8E5EBDB1B283}" sibTransId="{E12B8A07-A12C-46F1-AA6C-29D2FA69BBDF}"/>
    <dgm:cxn modelId="{53E98EE6-7B6F-4CC4-A7EA-C3FF3B56FBEA}" type="presOf" srcId="{BF93868F-1CA8-48EA-B4A8-FE6BD361DA78}" destId="{1F5201DB-4D04-42E5-B903-4F015718B858}" srcOrd="0" destOrd="0" presId="urn:diagrams.loki3.com/BracketList"/>
    <dgm:cxn modelId="{18EBDBEE-4807-47C6-ADDD-A461D0A73E21}" srcId="{36B6771A-ADF0-4136-90C8-647319ED202B}" destId="{AC2277AA-E5CC-4130-A7F3-9C44769A64B1}" srcOrd="0" destOrd="0" parTransId="{813ABBDF-8BD2-4DE2-A417-079D7F27BCA8}" sibTransId="{CD636C72-9A4F-4204-A40D-DD3A230003DD}"/>
    <dgm:cxn modelId="{296983F2-BBED-44A8-B07A-FDB2A38620A2}" type="presOf" srcId="{36B6771A-ADF0-4136-90C8-647319ED202B}" destId="{F2A35224-3A44-4AE1-A7AF-7DBC3E5B82A6}" srcOrd="0" destOrd="0" presId="urn:diagrams.loki3.com/BracketList"/>
    <dgm:cxn modelId="{00E310F8-8C1F-4A45-9B1B-E710CA3ADF77}" srcId="{4C5D6902-763B-401E-93DE-46E6C3EEF996}" destId="{BF93868F-1CA8-48EA-B4A8-FE6BD361DA78}" srcOrd="0" destOrd="0" parTransId="{AD4C45C2-FF84-436F-AC66-FB78F5DFCF4D}" sibTransId="{D09056D4-DDD2-4449-9001-58539AA76789}"/>
    <dgm:cxn modelId="{15AA67FE-B678-454F-BC8A-BA3D992A523F}" type="presOf" srcId="{AC2277AA-E5CC-4130-A7F3-9C44769A64B1}" destId="{D1F34F44-357E-474A-815D-7B4771E03662}" srcOrd="0" destOrd="0" presId="urn:diagrams.loki3.com/BracketList"/>
    <dgm:cxn modelId="{6C8C8DD9-1BC6-4AD7-ADB5-0D378C3B934D}" type="presParOf" srcId="{F2A35224-3A44-4AE1-A7AF-7DBC3E5B82A6}" destId="{F6DEF292-6953-4766-AC64-898DD7881EF4}" srcOrd="0" destOrd="0" presId="urn:diagrams.loki3.com/BracketList"/>
    <dgm:cxn modelId="{3B471E1E-FE30-4EE0-8378-B937D39F5AAC}" type="presParOf" srcId="{F6DEF292-6953-4766-AC64-898DD7881EF4}" destId="{D1F34F44-357E-474A-815D-7B4771E03662}" srcOrd="0" destOrd="0" presId="urn:diagrams.loki3.com/BracketList"/>
    <dgm:cxn modelId="{552CF546-7156-467E-943B-50B54CE8C8C9}" type="presParOf" srcId="{F6DEF292-6953-4766-AC64-898DD7881EF4}" destId="{EE7725A5-5841-4421-9FDE-55D6EB2D59AD}" srcOrd="1" destOrd="0" presId="urn:diagrams.loki3.com/BracketList"/>
    <dgm:cxn modelId="{7258BEEC-F31F-428C-BD4C-CF29222791F8}" type="presParOf" srcId="{F6DEF292-6953-4766-AC64-898DD7881EF4}" destId="{2AB623AD-ACEA-462C-8B19-9F4BE096A282}" srcOrd="2" destOrd="0" presId="urn:diagrams.loki3.com/BracketList"/>
    <dgm:cxn modelId="{C47A0E3A-5ECF-4305-8A74-7F52C3DED854}" type="presParOf" srcId="{F6DEF292-6953-4766-AC64-898DD7881EF4}" destId="{9D33CD23-4363-4480-95FF-982CBD019504}" srcOrd="3" destOrd="0" presId="urn:diagrams.loki3.com/BracketList"/>
    <dgm:cxn modelId="{48A08F69-48C4-4E8C-A476-1E472B1ADC71}" type="presParOf" srcId="{F2A35224-3A44-4AE1-A7AF-7DBC3E5B82A6}" destId="{82BFC74F-25D7-4A21-BEC0-5EB82BC9BB60}" srcOrd="1" destOrd="0" presId="urn:diagrams.loki3.com/BracketList"/>
    <dgm:cxn modelId="{F29C2024-5F47-4A65-BE62-44A36A336147}" type="presParOf" srcId="{F2A35224-3A44-4AE1-A7AF-7DBC3E5B82A6}" destId="{174C2691-96CB-4551-9BB0-D50FFC3A71BC}" srcOrd="2" destOrd="0" presId="urn:diagrams.loki3.com/BracketList"/>
    <dgm:cxn modelId="{3C9D7C5E-1A47-40A9-806C-0D362F19A53D}" type="presParOf" srcId="{174C2691-96CB-4551-9BB0-D50FFC3A71BC}" destId="{7F9739E0-4E45-4AB3-826C-420D52D36075}" srcOrd="0" destOrd="0" presId="urn:diagrams.loki3.com/BracketList"/>
    <dgm:cxn modelId="{E469C137-CDA0-41DF-866F-26FA65DF9A03}" type="presParOf" srcId="{174C2691-96CB-4551-9BB0-D50FFC3A71BC}" destId="{C0BF67DB-F092-433F-B730-0AB7158DD84A}" srcOrd="1" destOrd="0" presId="urn:diagrams.loki3.com/BracketList"/>
    <dgm:cxn modelId="{F24741D6-496A-4F03-AA9A-B416017DDC99}" type="presParOf" srcId="{174C2691-96CB-4551-9BB0-D50FFC3A71BC}" destId="{C12EA2E4-C9AB-4DCA-BDFC-41C98BBBF239}" srcOrd="2" destOrd="0" presId="urn:diagrams.loki3.com/BracketList"/>
    <dgm:cxn modelId="{B611171D-1F17-4499-8E91-0AC55202CFEB}" type="presParOf" srcId="{174C2691-96CB-4551-9BB0-D50FFC3A71BC}" destId="{1F5201DB-4D04-42E5-B903-4F015718B858}" srcOrd="3" destOrd="0" presId="urn:diagrams.loki3.com/BracketList"/>
    <dgm:cxn modelId="{C8CD2906-F64D-4478-BC7E-486131C57BC9}" type="presParOf" srcId="{F2A35224-3A44-4AE1-A7AF-7DBC3E5B82A6}" destId="{086C4FAE-D73B-4177-9FE8-3B8D17DB3C94}" srcOrd="3" destOrd="0" presId="urn:diagrams.loki3.com/BracketList"/>
    <dgm:cxn modelId="{B24788A4-55C6-44BF-9902-4452A2E331C8}" type="presParOf" srcId="{F2A35224-3A44-4AE1-A7AF-7DBC3E5B82A6}" destId="{B9F90BA8-06C9-4F4B-BA09-0D1E8D2231EE}" srcOrd="4" destOrd="0" presId="urn:diagrams.loki3.com/BracketList"/>
    <dgm:cxn modelId="{01205F84-035D-495B-9F86-400DD204596C}" type="presParOf" srcId="{B9F90BA8-06C9-4F4B-BA09-0D1E8D2231EE}" destId="{92B34B77-F0C9-49AC-BC57-DD0500AAE654}" srcOrd="0" destOrd="0" presId="urn:diagrams.loki3.com/BracketList"/>
    <dgm:cxn modelId="{0936B8CE-5634-4D48-A5D7-F8AD609C6BF3}" type="presParOf" srcId="{B9F90BA8-06C9-4F4B-BA09-0D1E8D2231EE}" destId="{F8DF8F79-9E3B-4599-A28B-94DF88ACC8B5}" srcOrd="1" destOrd="0" presId="urn:diagrams.loki3.com/BracketList"/>
    <dgm:cxn modelId="{43968770-A7DE-4D9D-987C-EF725BEA34E9}" type="presParOf" srcId="{B9F90BA8-06C9-4F4B-BA09-0D1E8D2231EE}" destId="{38D60DAD-B000-4FFC-B78C-F2E723A4418A}" srcOrd="2" destOrd="0" presId="urn:diagrams.loki3.com/BracketList"/>
    <dgm:cxn modelId="{BAFE822B-E0C4-4B44-873B-628E1D78FE74}" type="presParOf" srcId="{B9F90BA8-06C9-4F4B-BA09-0D1E8D2231EE}" destId="{0B7B3C05-004C-440C-AAAC-7DE230F65774}" srcOrd="3" destOrd="0" presId="urn:diagrams.loki3.com/BracketList"/>
    <dgm:cxn modelId="{ADED370E-2233-402E-A58B-42A3EAC47E7B}" type="presParOf" srcId="{F2A35224-3A44-4AE1-A7AF-7DBC3E5B82A6}" destId="{866FA564-B552-4D1A-8976-ACC174D9D61C}" srcOrd="5" destOrd="0" presId="urn:diagrams.loki3.com/BracketList"/>
    <dgm:cxn modelId="{3A42D196-7FE9-4A1E-8A75-CEF773EE3520}" type="presParOf" srcId="{F2A35224-3A44-4AE1-A7AF-7DBC3E5B82A6}" destId="{5553EC80-259E-43EE-80E1-334655D9C6C4}" srcOrd="6" destOrd="0" presId="urn:diagrams.loki3.com/BracketList"/>
    <dgm:cxn modelId="{993694F2-AB88-4044-89EE-57EB379A9AEF}" type="presParOf" srcId="{5553EC80-259E-43EE-80E1-334655D9C6C4}" destId="{A37A4703-00A4-44E0-B12F-4BE312E43159}" srcOrd="0" destOrd="0" presId="urn:diagrams.loki3.com/BracketList"/>
    <dgm:cxn modelId="{A1D18CB4-303D-465D-BB82-4CB63193B268}" type="presParOf" srcId="{5553EC80-259E-43EE-80E1-334655D9C6C4}" destId="{9630E528-5F32-45C5-9B8F-464781018865}" srcOrd="1" destOrd="0" presId="urn:diagrams.loki3.com/BracketList"/>
    <dgm:cxn modelId="{21FD50AA-6297-4573-878E-3532DEF83E89}" type="presParOf" srcId="{5553EC80-259E-43EE-80E1-334655D9C6C4}" destId="{ABD6C39A-D776-4B6C-988F-4D0714E4F5E2}" srcOrd="2" destOrd="0" presId="urn:diagrams.loki3.com/BracketList"/>
    <dgm:cxn modelId="{FBB83B59-D1B1-4ACC-BA42-69657CBD9D17}" type="presParOf" srcId="{5553EC80-259E-43EE-80E1-334655D9C6C4}" destId="{3174CBF9-2FFE-4B3E-84F9-12B5F78E3E56}"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6B6771A-ADF0-4136-90C8-647319ED202B}" type="doc">
      <dgm:prSet loTypeId="urn:diagrams.loki3.com/BracketList" loCatId="list" qsTypeId="urn:microsoft.com/office/officeart/2005/8/quickstyle/simple4" qsCatId="simple" csTypeId="urn:microsoft.com/office/officeart/2005/8/colors/accent0_1" csCatId="mainScheme" phldr="1"/>
      <dgm:spPr/>
      <dgm:t>
        <a:bodyPr/>
        <a:lstStyle/>
        <a:p>
          <a:endParaRPr lang="en-US"/>
        </a:p>
      </dgm:t>
    </dgm:pt>
    <dgm:pt modelId="{902BC970-8458-4BE2-9985-7590C9CF7E5C}">
      <dgm:prSet phldrT="[Text]" custT="1"/>
      <dgm:spPr/>
      <dgm:t>
        <a:bodyPr/>
        <a:lstStyle/>
        <a:p>
          <a:pPr algn="ctr"/>
          <a:r>
            <a:rPr lang="en-US" sz="1800" b="1" dirty="0"/>
            <a:t>Johnson-</a:t>
          </a:r>
          <a:r>
            <a:rPr lang="en-US" sz="1800" b="1" dirty="0" err="1"/>
            <a:t>Glenberg</a:t>
          </a:r>
          <a:r>
            <a:rPr lang="en-US" sz="1800" b="1" dirty="0"/>
            <a:t>, C.M., Birchfield, D.A., Tolentino, L.&amp; Tatyana </a:t>
          </a:r>
          <a:r>
            <a:rPr lang="en-US" sz="1800" b="1" dirty="0" err="1"/>
            <a:t>Koziupa</a:t>
          </a:r>
          <a:r>
            <a:rPr lang="el-GR" sz="1800" b="1" dirty="0"/>
            <a:t>, (</a:t>
          </a:r>
          <a:r>
            <a:rPr lang="en-US" sz="1800" b="1" dirty="0"/>
            <a:t>2014</a:t>
          </a:r>
          <a:r>
            <a:rPr lang="el-GR" sz="1800" b="1" dirty="0"/>
            <a:t>)</a:t>
          </a:r>
          <a:endParaRPr lang="en-US" sz="1800" b="1" dirty="0"/>
        </a:p>
      </dgm:t>
    </dgm:pt>
    <dgm:pt modelId="{15E11380-D572-4832-8638-81BCB35FD22C}" type="parTrans" cxnId="{CF3EB5C1-C7FC-400A-AA16-48715C3B4602}">
      <dgm:prSet/>
      <dgm:spPr/>
      <dgm:t>
        <a:bodyPr/>
        <a:lstStyle/>
        <a:p>
          <a:endParaRPr lang="en-US"/>
        </a:p>
      </dgm:t>
    </dgm:pt>
    <dgm:pt modelId="{C12AA4F1-D755-4E58-ACBB-66D7059BE2F9}" type="sibTrans" cxnId="{CF3EB5C1-C7FC-400A-AA16-48715C3B4602}">
      <dgm:prSet/>
      <dgm:spPr/>
      <dgm:t>
        <a:bodyPr/>
        <a:lstStyle/>
        <a:p>
          <a:endParaRPr lang="en-US"/>
        </a:p>
      </dgm:t>
    </dgm:pt>
    <dgm:pt modelId="{61DA900B-69D5-4FC6-8AF3-8651B8700015}">
      <dgm:prSet phldrT="[Text]" custT="1"/>
      <dgm:spPr/>
      <dgm:t>
        <a:bodyPr/>
        <a:lstStyle/>
        <a:p>
          <a:pPr algn="just"/>
          <a:r>
            <a:rPr lang="el-GR" sz="1800" b="1" dirty="0"/>
            <a:t>Η Ενσώματη Μάθηση μπορεί να επηρεάσει θετικά και τη μνήμη. </a:t>
          </a:r>
          <a:endParaRPr lang="en-US" sz="1800" b="1" dirty="0"/>
        </a:p>
      </dgm:t>
    </dgm:pt>
    <dgm:pt modelId="{DEE24198-99BB-476E-8B20-A5A1AFC1B5A0}" type="parTrans" cxnId="{1FEE70C7-F24B-46DF-AAEE-4315C9D86C53}">
      <dgm:prSet/>
      <dgm:spPr/>
      <dgm:t>
        <a:bodyPr/>
        <a:lstStyle/>
        <a:p>
          <a:endParaRPr lang="en-US"/>
        </a:p>
      </dgm:t>
    </dgm:pt>
    <dgm:pt modelId="{54144BA8-3A0B-4D33-8B34-23310D973F84}" type="sibTrans" cxnId="{1FEE70C7-F24B-46DF-AAEE-4315C9D86C53}">
      <dgm:prSet/>
      <dgm:spPr/>
      <dgm:t>
        <a:bodyPr/>
        <a:lstStyle/>
        <a:p>
          <a:endParaRPr lang="en-US"/>
        </a:p>
      </dgm:t>
    </dgm:pt>
    <dgm:pt modelId="{FFC5C619-2462-4E3F-A31D-E7E51EB003E0}">
      <dgm:prSet phldrT="[Text]" custT="1"/>
      <dgm:spPr/>
      <dgm:t>
        <a:bodyPr/>
        <a:lstStyle/>
        <a:p>
          <a:pPr algn="ctr"/>
          <a:r>
            <a:rPr lang="en-US" sz="1800" b="1"/>
            <a:t>Freire</a:t>
          </a:r>
          <a:endParaRPr lang="el-GR" sz="1800" b="1" dirty="0"/>
        </a:p>
      </dgm:t>
    </dgm:pt>
    <dgm:pt modelId="{754A8370-A1FD-4AA2-8E18-EC6FFCEC5054}" type="parTrans" cxnId="{CE41D7D8-E40B-4A75-8FCD-3D911AC4E86A}">
      <dgm:prSet/>
      <dgm:spPr/>
      <dgm:t>
        <a:bodyPr/>
        <a:lstStyle/>
        <a:p>
          <a:endParaRPr lang="en-US"/>
        </a:p>
      </dgm:t>
    </dgm:pt>
    <dgm:pt modelId="{E1BEDB68-CA9B-4CEC-A90B-0AF7A6B38230}" type="sibTrans" cxnId="{CE41D7D8-E40B-4A75-8FCD-3D911AC4E86A}">
      <dgm:prSet/>
      <dgm:spPr/>
      <dgm:t>
        <a:bodyPr/>
        <a:lstStyle/>
        <a:p>
          <a:endParaRPr lang="en-US"/>
        </a:p>
      </dgm:t>
    </dgm:pt>
    <dgm:pt modelId="{CAF37FA8-F4DB-4D72-B5E9-5D128A10347D}">
      <dgm:prSet custT="1"/>
      <dgm:spPr/>
      <dgm:t>
        <a:bodyPr/>
        <a:lstStyle/>
        <a:p>
          <a:pPr algn="just"/>
          <a:r>
            <a:rPr lang="el-GR" sz="1800" b="1" dirty="0"/>
            <a:t>«Πράξη», ταυτόχρονη δράση και αντίδραση</a:t>
          </a:r>
        </a:p>
        <a:p>
          <a:pPr algn="just"/>
          <a:r>
            <a:rPr lang="el-GR" sz="1800" b="1" dirty="0"/>
            <a:t>Κριτική Παιδαγωγική:</a:t>
          </a:r>
        </a:p>
        <a:p>
          <a:pPr algn="just"/>
          <a:r>
            <a:rPr lang="el-GR" sz="1800" b="1" dirty="0" err="1"/>
            <a:t>Xειραφέτηση</a:t>
          </a:r>
          <a:r>
            <a:rPr lang="el-GR" sz="1800" b="1" dirty="0"/>
            <a:t> και ενδυνάμωση μαθητών σε θέματα κοινωνικού, πολιτικού και πολιτιστικού περιεχομένου (</a:t>
          </a:r>
          <a:r>
            <a:rPr lang="el-GR" sz="1800" b="1" dirty="0" err="1"/>
            <a:t>Merriam</a:t>
          </a:r>
          <a:r>
            <a:rPr lang="el-GR" sz="1800" b="1" dirty="0"/>
            <a:t>, 2009) </a:t>
          </a:r>
          <a:endParaRPr lang="en-US" sz="1800" b="1" dirty="0"/>
        </a:p>
      </dgm:t>
    </dgm:pt>
    <dgm:pt modelId="{6AD594A3-4FB4-496B-87F8-15C5CABD6AD9}" type="parTrans" cxnId="{F2AFDD20-BAA2-40FC-BB7F-FF579D36A99E}">
      <dgm:prSet/>
      <dgm:spPr/>
      <dgm:t>
        <a:bodyPr/>
        <a:lstStyle/>
        <a:p>
          <a:endParaRPr lang="en-US"/>
        </a:p>
      </dgm:t>
    </dgm:pt>
    <dgm:pt modelId="{73671A9D-A399-475A-8F24-B0B864941E87}" type="sibTrans" cxnId="{F2AFDD20-BAA2-40FC-BB7F-FF579D36A99E}">
      <dgm:prSet/>
      <dgm:spPr/>
      <dgm:t>
        <a:bodyPr/>
        <a:lstStyle/>
        <a:p>
          <a:endParaRPr lang="en-US"/>
        </a:p>
      </dgm:t>
    </dgm:pt>
    <dgm:pt modelId="{DB5CCE28-98AB-40F7-B025-ABD12F440A19}">
      <dgm:prSet custT="1"/>
      <dgm:spPr/>
      <dgm:t>
        <a:bodyPr/>
        <a:lstStyle/>
        <a:p>
          <a:pPr algn="ctr"/>
          <a:r>
            <a:rPr lang="en-US" sz="1800" b="1" dirty="0"/>
            <a:t>Fuchs (2012) </a:t>
          </a:r>
        </a:p>
      </dgm:t>
    </dgm:pt>
    <dgm:pt modelId="{5371FCFC-6C26-4C1F-AFF3-6BAE9B7452E1}" type="parTrans" cxnId="{BD534252-5BBF-4802-8A19-87C1FF867FCC}">
      <dgm:prSet/>
      <dgm:spPr/>
    </dgm:pt>
    <dgm:pt modelId="{3A19DBA8-15D6-4B8D-8215-7E8293B06FC7}" type="sibTrans" cxnId="{BD534252-5BBF-4802-8A19-87C1FF867FCC}">
      <dgm:prSet/>
      <dgm:spPr/>
    </dgm:pt>
    <dgm:pt modelId="{213E5D37-19E4-4649-A1BF-FBE3D1C8117E}">
      <dgm:prSet custT="1"/>
      <dgm:spPr/>
      <dgm:t>
        <a:bodyPr/>
        <a:lstStyle/>
        <a:p>
          <a:pPr algn="just"/>
          <a:r>
            <a:rPr lang="el-GR" sz="1800" b="1" dirty="0"/>
            <a:t>1)	Συνήθης ή διαδικαστική μνήμη (</a:t>
          </a:r>
          <a:r>
            <a:rPr lang="el-GR" sz="1800" b="1" dirty="0" err="1"/>
            <a:t>habitual</a:t>
          </a:r>
          <a:r>
            <a:rPr lang="el-GR" sz="1800" b="1" dirty="0"/>
            <a:t>, </a:t>
          </a:r>
          <a:r>
            <a:rPr lang="el-GR" sz="1800" b="1" dirty="0" err="1"/>
            <a:t>procedural</a:t>
          </a:r>
          <a:r>
            <a:rPr lang="el-GR" sz="1800" b="1" dirty="0"/>
            <a:t> memory): Εμπειρία και στη συνήθεια που αποκτά το άτομο, όταν κάνει κάτι συνέχεια.</a:t>
          </a:r>
          <a:endParaRPr lang="en-US" sz="1800" b="1" dirty="0"/>
        </a:p>
      </dgm:t>
    </dgm:pt>
    <dgm:pt modelId="{704606F2-B2AB-4772-8CEB-ECDCD18E75ED}" type="parTrans" cxnId="{5034D7B3-5827-41A2-AB88-F51E4757C485}">
      <dgm:prSet/>
      <dgm:spPr/>
    </dgm:pt>
    <dgm:pt modelId="{804D7E53-960F-49A1-AC95-9744834928ED}" type="sibTrans" cxnId="{5034D7B3-5827-41A2-AB88-F51E4757C485}">
      <dgm:prSet/>
      <dgm:spPr/>
    </dgm:pt>
    <dgm:pt modelId="{5FE5FE70-A587-4725-AA69-F3C183CF416D}">
      <dgm:prSet custT="1"/>
      <dgm:spPr/>
      <dgm:t>
        <a:bodyPr/>
        <a:lstStyle/>
        <a:p>
          <a:pPr algn="just"/>
          <a:r>
            <a:rPr lang="el-GR" sz="1800" b="1" dirty="0"/>
            <a:t>2)	Μνήμη που εξαρτάται από την περίσταση (situational memory): Body memory ανάλογα με το περιβάλλον που βρίσκεται κάθε φορά. </a:t>
          </a:r>
          <a:endParaRPr lang="en-US" sz="1800" b="1" dirty="0"/>
        </a:p>
      </dgm:t>
    </dgm:pt>
    <dgm:pt modelId="{36CFEE44-7F29-4512-A29B-6387DFB905D1}" type="parTrans" cxnId="{92DE7D17-FCB1-4449-A125-18D5422B748D}">
      <dgm:prSet/>
      <dgm:spPr/>
      <dgm:t>
        <a:bodyPr/>
        <a:lstStyle/>
        <a:p>
          <a:endParaRPr lang="en-US"/>
        </a:p>
      </dgm:t>
    </dgm:pt>
    <dgm:pt modelId="{ECA4769F-AD0B-4789-8048-130C01DA1992}" type="sibTrans" cxnId="{92DE7D17-FCB1-4449-A125-18D5422B748D}">
      <dgm:prSet/>
      <dgm:spPr/>
      <dgm:t>
        <a:bodyPr/>
        <a:lstStyle/>
        <a:p>
          <a:endParaRPr lang="en-US"/>
        </a:p>
      </dgm:t>
    </dgm:pt>
    <dgm:pt modelId="{581BE9EA-4907-4E52-8380-CE7B2A55417A}">
      <dgm:prSet custT="1"/>
      <dgm:spPr/>
      <dgm:t>
        <a:bodyPr/>
        <a:lstStyle/>
        <a:p>
          <a:pPr algn="just"/>
          <a:r>
            <a:rPr lang="el-GR" sz="1800" b="1" dirty="0"/>
            <a:t>3)	Ενδοσωματική μνήμη (intercorporeal memory)/«ενσώματες δομές προσωπικότητας» (embodied personality structures):αλληλεπιδράσεις του ατόμου με άλλα άτομα μέσω των κινήσεων</a:t>
          </a:r>
          <a:endParaRPr lang="en-US" sz="1800" b="1" dirty="0"/>
        </a:p>
      </dgm:t>
    </dgm:pt>
    <dgm:pt modelId="{8480010E-AA77-4516-8183-88D592AA5311}" type="parTrans" cxnId="{9636AF91-81BC-449E-BC99-DBDD33918652}">
      <dgm:prSet/>
      <dgm:spPr/>
      <dgm:t>
        <a:bodyPr/>
        <a:lstStyle/>
        <a:p>
          <a:endParaRPr lang="en-US"/>
        </a:p>
      </dgm:t>
    </dgm:pt>
    <dgm:pt modelId="{1FAD0872-0C1D-4D63-82B7-4DB3B7E040F2}" type="sibTrans" cxnId="{9636AF91-81BC-449E-BC99-DBDD33918652}">
      <dgm:prSet/>
      <dgm:spPr/>
      <dgm:t>
        <a:bodyPr/>
        <a:lstStyle/>
        <a:p>
          <a:endParaRPr lang="en-US"/>
        </a:p>
      </dgm:t>
    </dgm:pt>
    <dgm:pt modelId="{4F6877E0-25B5-4969-BC9A-695F87D8FAC1}">
      <dgm:prSet custT="1"/>
      <dgm:spPr/>
      <dgm:t>
        <a:bodyPr/>
        <a:lstStyle/>
        <a:p>
          <a:pPr algn="just"/>
          <a:r>
            <a:rPr lang="el-GR" sz="1800" b="1" dirty="0"/>
            <a:t>4)	Σωματοποιημένη μνήμη (incorporative memory): ο κοινωνικός ρόλος του σώματος</a:t>
          </a:r>
          <a:endParaRPr lang="en-US" sz="1800" b="1" dirty="0"/>
        </a:p>
      </dgm:t>
    </dgm:pt>
    <dgm:pt modelId="{C5FD376D-F376-4D80-93C2-836BC1F67889}" type="parTrans" cxnId="{C317F395-D2C9-4EA5-93B5-F76B0FC99C7B}">
      <dgm:prSet/>
      <dgm:spPr/>
      <dgm:t>
        <a:bodyPr/>
        <a:lstStyle/>
        <a:p>
          <a:endParaRPr lang="en-US"/>
        </a:p>
      </dgm:t>
    </dgm:pt>
    <dgm:pt modelId="{27C474B8-C42B-4866-9D75-B0BB176E596E}" type="sibTrans" cxnId="{C317F395-D2C9-4EA5-93B5-F76B0FC99C7B}">
      <dgm:prSet/>
      <dgm:spPr/>
      <dgm:t>
        <a:bodyPr/>
        <a:lstStyle/>
        <a:p>
          <a:endParaRPr lang="en-US"/>
        </a:p>
      </dgm:t>
    </dgm:pt>
    <dgm:pt modelId="{BC4CF2F6-1D56-4485-8843-31C5836828C6}" type="pres">
      <dgm:prSet presAssocID="{36B6771A-ADF0-4136-90C8-647319ED202B}" presName="Name0" presStyleCnt="0">
        <dgm:presLayoutVars>
          <dgm:dir/>
          <dgm:animLvl val="lvl"/>
          <dgm:resizeHandles val="exact"/>
        </dgm:presLayoutVars>
      </dgm:prSet>
      <dgm:spPr/>
    </dgm:pt>
    <dgm:pt modelId="{8563E946-FAA9-4F3E-AC79-3D85A4CA2BDD}" type="pres">
      <dgm:prSet presAssocID="{FFC5C619-2462-4E3F-A31D-E7E51EB003E0}" presName="linNode" presStyleCnt="0"/>
      <dgm:spPr/>
    </dgm:pt>
    <dgm:pt modelId="{6C4DFB66-FFAA-4EAE-BC39-59369BE81771}" type="pres">
      <dgm:prSet presAssocID="{FFC5C619-2462-4E3F-A31D-E7E51EB003E0}" presName="parTx" presStyleLbl="revTx" presStyleIdx="0" presStyleCnt="3">
        <dgm:presLayoutVars>
          <dgm:chMax val="1"/>
          <dgm:bulletEnabled val="1"/>
        </dgm:presLayoutVars>
      </dgm:prSet>
      <dgm:spPr/>
    </dgm:pt>
    <dgm:pt modelId="{EDA08A9E-2D45-463E-B5A0-641423614012}" type="pres">
      <dgm:prSet presAssocID="{FFC5C619-2462-4E3F-A31D-E7E51EB003E0}" presName="bracket" presStyleLbl="parChTrans1D1" presStyleIdx="0" presStyleCnt="3"/>
      <dgm:spPr/>
    </dgm:pt>
    <dgm:pt modelId="{8D4FC17B-4D32-4718-BCED-4A68B778D720}" type="pres">
      <dgm:prSet presAssocID="{FFC5C619-2462-4E3F-A31D-E7E51EB003E0}" presName="spH" presStyleCnt="0"/>
      <dgm:spPr/>
    </dgm:pt>
    <dgm:pt modelId="{126689D1-1C7B-4747-BA0A-DC6237966DE3}" type="pres">
      <dgm:prSet presAssocID="{FFC5C619-2462-4E3F-A31D-E7E51EB003E0}" presName="desTx" presStyleLbl="node1" presStyleIdx="0" presStyleCnt="3">
        <dgm:presLayoutVars>
          <dgm:bulletEnabled val="1"/>
        </dgm:presLayoutVars>
      </dgm:prSet>
      <dgm:spPr/>
    </dgm:pt>
    <dgm:pt modelId="{9847AD7E-8DC6-4B36-86EE-1D3F6931F00E}" type="pres">
      <dgm:prSet presAssocID="{E1BEDB68-CA9B-4CEC-A90B-0AF7A6B38230}" presName="spV" presStyleCnt="0"/>
      <dgm:spPr/>
    </dgm:pt>
    <dgm:pt modelId="{3226D341-7814-4E9D-B6AB-0536976B3A6E}" type="pres">
      <dgm:prSet presAssocID="{DB5CCE28-98AB-40F7-B025-ABD12F440A19}" presName="linNode" presStyleCnt="0"/>
      <dgm:spPr/>
    </dgm:pt>
    <dgm:pt modelId="{87F98D38-2A37-4057-99F8-73664B725FCC}" type="pres">
      <dgm:prSet presAssocID="{DB5CCE28-98AB-40F7-B025-ABD12F440A19}" presName="parTx" presStyleLbl="revTx" presStyleIdx="1" presStyleCnt="3">
        <dgm:presLayoutVars>
          <dgm:chMax val="1"/>
          <dgm:bulletEnabled val="1"/>
        </dgm:presLayoutVars>
      </dgm:prSet>
      <dgm:spPr/>
    </dgm:pt>
    <dgm:pt modelId="{D2B8D14C-FF41-4793-BAB3-ADC6F81FA9BE}" type="pres">
      <dgm:prSet presAssocID="{DB5CCE28-98AB-40F7-B025-ABD12F440A19}" presName="bracket" presStyleLbl="parChTrans1D1" presStyleIdx="1" presStyleCnt="3"/>
      <dgm:spPr/>
    </dgm:pt>
    <dgm:pt modelId="{A0E87562-1FE2-4478-B65D-44FA0251C3DF}" type="pres">
      <dgm:prSet presAssocID="{DB5CCE28-98AB-40F7-B025-ABD12F440A19}" presName="spH" presStyleCnt="0"/>
      <dgm:spPr/>
    </dgm:pt>
    <dgm:pt modelId="{E5055271-FECC-4B91-B90A-04FF4711B18D}" type="pres">
      <dgm:prSet presAssocID="{DB5CCE28-98AB-40F7-B025-ABD12F440A19}" presName="desTx" presStyleLbl="node1" presStyleIdx="1" presStyleCnt="3">
        <dgm:presLayoutVars>
          <dgm:bulletEnabled val="1"/>
        </dgm:presLayoutVars>
      </dgm:prSet>
      <dgm:spPr/>
    </dgm:pt>
    <dgm:pt modelId="{51BC5274-5C3C-4748-A70F-92C65C76C410}" type="pres">
      <dgm:prSet presAssocID="{3A19DBA8-15D6-4B8D-8215-7E8293B06FC7}" presName="spV" presStyleCnt="0"/>
      <dgm:spPr/>
    </dgm:pt>
    <dgm:pt modelId="{36DC650C-E9DB-446B-BFAB-C46FAE90998B}" type="pres">
      <dgm:prSet presAssocID="{902BC970-8458-4BE2-9985-7590C9CF7E5C}" presName="linNode" presStyleCnt="0"/>
      <dgm:spPr/>
    </dgm:pt>
    <dgm:pt modelId="{04934601-2CAC-4288-880F-B3B26DC776F6}" type="pres">
      <dgm:prSet presAssocID="{902BC970-8458-4BE2-9985-7590C9CF7E5C}" presName="parTx" presStyleLbl="revTx" presStyleIdx="2" presStyleCnt="3">
        <dgm:presLayoutVars>
          <dgm:chMax val="1"/>
          <dgm:bulletEnabled val="1"/>
        </dgm:presLayoutVars>
      </dgm:prSet>
      <dgm:spPr/>
    </dgm:pt>
    <dgm:pt modelId="{445D9FD4-8EF6-4F41-9B84-F6C00D0F6CD0}" type="pres">
      <dgm:prSet presAssocID="{902BC970-8458-4BE2-9985-7590C9CF7E5C}" presName="bracket" presStyleLbl="parChTrans1D1" presStyleIdx="2" presStyleCnt="3"/>
      <dgm:spPr/>
    </dgm:pt>
    <dgm:pt modelId="{079C8906-A7EB-4886-A4B2-7134A6B1AFC0}" type="pres">
      <dgm:prSet presAssocID="{902BC970-8458-4BE2-9985-7590C9CF7E5C}" presName="spH" presStyleCnt="0"/>
      <dgm:spPr/>
    </dgm:pt>
    <dgm:pt modelId="{BD975652-0CEB-48E9-B6D8-1EB8AF711E1E}" type="pres">
      <dgm:prSet presAssocID="{902BC970-8458-4BE2-9985-7590C9CF7E5C}" presName="desTx" presStyleLbl="node1" presStyleIdx="2" presStyleCnt="3">
        <dgm:presLayoutVars>
          <dgm:bulletEnabled val="1"/>
        </dgm:presLayoutVars>
      </dgm:prSet>
      <dgm:spPr/>
    </dgm:pt>
  </dgm:ptLst>
  <dgm:cxnLst>
    <dgm:cxn modelId="{92DE7D17-FCB1-4449-A125-18D5422B748D}" srcId="{DB5CCE28-98AB-40F7-B025-ABD12F440A19}" destId="{5FE5FE70-A587-4725-AA69-F3C183CF416D}" srcOrd="1" destOrd="0" parTransId="{36CFEE44-7F29-4512-A29B-6387DFB905D1}" sibTransId="{ECA4769F-AD0B-4789-8048-130C01DA1992}"/>
    <dgm:cxn modelId="{E538B61A-6ADC-4681-A7C4-EFEB816015AC}" type="presOf" srcId="{4F6877E0-25B5-4969-BC9A-695F87D8FAC1}" destId="{E5055271-FECC-4B91-B90A-04FF4711B18D}" srcOrd="0" destOrd="3" presId="urn:diagrams.loki3.com/BracketList"/>
    <dgm:cxn modelId="{6E2B351C-9E45-4B29-9E01-148162B5C45C}" type="presOf" srcId="{902BC970-8458-4BE2-9985-7590C9CF7E5C}" destId="{04934601-2CAC-4288-880F-B3B26DC776F6}" srcOrd="0" destOrd="0" presId="urn:diagrams.loki3.com/BracketList"/>
    <dgm:cxn modelId="{F2AFDD20-BAA2-40FC-BB7F-FF579D36A99E}" srcId="{FFC5C619-2462-4E3F-A31D-E7E51EB003E0}" destId="{CAF37FA8-F4DB-4D72-B5E9-5D128A10347D}" srcOrd="0" destOrd="0" parTransId="{6AD594A3-4FB4-496B-87F8-15C5CABD6AD9}" sibTransId="{73671A9D-A399-475A-8F24-B0B864941E87}"/>
    <dgm:cxn modelId="{9F6D342F-C6C1-42EC-99D1-65500DE58549}" type="presOf" srcId="{5FE5FE70-A587-4725-AA69-F3C183CF416D}" destId="{E5055271-FECC-4B91-B90A-04FF4711B18D}" srcOrd="0" destOrd="1" presId="urn:diagrams.loki3.com/BracketList"/>
    <dgm:cxn modelId="{E559FA40-3782-485B-90A4-B6BA4F9BCD92}" type="presOf" srcId="{213E5D37-19E4-4649-A1BF-FBE3D1C8117E}" destId="{E5055271-FECC-4B91-B90A-04FF4711B18D}" srcOrd="0" destOrd="0" presId="urn:diagrams.loki3.com/BracketList"/>
    <dgm:cxn modelId="{BD534252-5BBF-4802-8A19-87C1FF867FCC}" srcId="{36B6771A-ADF0-4136-90C8-647319ED202B}" destId="{DB5CCE28-98AB-40F7-B025-ABD12F440A19}" srcOrd="1" destOrd="0" parTransId="{5371FCFC-6C26-4C1F-AFF3-6BAE9B7452E1}" sibTransId="{3A19DBA8-15D6-4B8D-8215-7E8293B06FC7}"/>
    <dgm:cxn modelId="{86D03453-C855-4F43-8C3F-2986B093B741}" type="presOf" srcId="{61DA900B-69D5-4FC6-8AF3-8651B8700015}" destId="{BD975652-0CEB-48E9-B6D8-1EB8AF711E1E}" srcOrd="0" destOrd="0" presId="urn:diagrams.loki3.com/BracketList"/>
    <dgm:cxn modelId="{59EED859-4BA4-4EFE-94C5-0A51F0FD0618}" type="presOf" srcId="{DB5CCE28-98AB-40F7-B025-ABD12F440A19}" destId="{87F98D38-2A37-4057-99F8-73664B725FCC}" srcOrd="0" destOrd="0" presId="urn:diagrams.loki3.com/BracketList"/>
    <dgm:cxn modelId="{18068F7C-C5B9-4817-93F9-A72A2F8498C7}" type="presOf" srcId="{CAF37FA8-F4DB-4D72-B5E9-5D128A10347D}" destId="{126689D1-1C7B-4747-BA0A-DC6237966DE3}" srcOrd="0" destOrd="0" presId="urn:diagrams.loki3.com/BracketList"/>
    <dgm:cxn modelId="{4026C88B-2C06-4F06-9544-E22DC41C96B3}" type="presOf" srcId="{FFC5C619-2462-4E3F-A31D-E7E51EB003E0}" destId="{6C4DFB66-FFAA-4EAE-BC39-59369BE81771}" srcOrd="0" destOrd="0" presId="urn:diagrams.loki3.com/BracketList"/>
    <dgm:cxn modelId="{9636AF91-81BC-449E-BC99-DBDD33918652}" srcId="{DB5CCE28-98AB-40F7-B025-ABD12F440A19}" destId="{581BE9EA-4907-4E52-8380-CE7B2A55417A}" srcOrd="2" destOrd="0" parTransId="{8480010E-AA77-4516-8183-88D592AA5311}" sibTransId="{1FAD0872-0C1D-4D63-82B7-4DB3B7E040F2}"/>
    <dgm:cxn modelId="{C317F395-D2C9-4EA5-93B5-F76B0FC99C7B}" srcId="{DB5CCE28-98AB-40F7-B025-ABD12F440A19}" destId="{4F6877E0-25B5-4969-BC9A-695F87D8FAC1}" srcOrd="3" destOrd="0" parTransId="{C5FD376D-F376-4D80-93C2-836BC1F67889}" sibTransId="{27C474B8-C42B-4866-9D75-B0BB176E596E}"/>
    <dgm:cxn modelId="{DE2D68A6-1607-48A9-A62E-28D445A946B4}" type="presOf" srcId="{581BE9EA-4907-4E52-8380-CE7B2A55417A}" destId="{E5055271-FECC-4B91-B90A-04FF4711B18D}" srcOrd="0" destOrd="2" presId="urn:diagrams.loki3.com/BracketList"/>
    <dgm:cxn modelId="{5034D7B3-5827-41A2-AB88-F51E4757C485}" srcId="{DB5CCE28-98AB-40F7-B025-ABD12F440A19}" destId="{213E5D37-19E4-4649-A1BF-FBE3D1C8117E}" srcOrd="0" destOrd="0" parTransId="{704606F2-B2AB-4772-8CEB-ECDCD18E75ED}" sibTransId="{804D7E53-960F-49A1-AC95-9744834928ED}"/>
    <dgm:cxn modelId="{CF3EB5C1-C7FC-400A-AA16-48715C3B4602}" srcId="{36B6771A-ADF0-4136-90C8-647319ED202B}" destId="{902BC970-8458-4BE2-9985-7590C9CF7E5C}" srcOrd="2" destOrd="0" parTransId="{15E11380-D572-4832-8638-81BCB35FD22C}" sibTransId="{C12AA4F1-D755-4E58-ACBB-66D7059BE2F9}"/>
    <dgm:cxn modelId="{1FEE70C7-F24B-46DF-AAEE-4315C9D86C53}" srcId="{902BC970-8458-4BE2-9985-7590C9CF7E5C}" destId="{61DA900B-69D5-4FC6-8AF3-8651B8700015}" srcOrd="0" destOrd="0" parTransId="{DEE24198-99BB-476E-8B20-A5A1AFC1B5A0}" sibTransId="{54144BA8-3A0B-4D33-8B34-23310D973F84}"/>
    <dgm:cxn modelId="{44CAEDCA-62F5-4255-8E40-AF2D7506D120}" type="presOf" srcId="{36B6771A-ADF0-4136-90C8-647319ED202B}" destId="{BC4CF2F6-1D56-4485-8843-31C5836828C6}" srcOrd="0" destOrd="0" presId="urn:diagrams.loki3.com/BracketList"/>
    <dgm:cxn modelId="{CE41D7D8-E40B-4A75-8FCD-3D911AC4E86A}" srcId="{36B6771A-ADF0-4136-90C8-647319ED202B}" destId="{FFC5C619-2462-4E3F-A31D-E7E51EB003E0}" srcOrd="0" destOrd="0" parTransId="{754A8370-A1FD-4AA2-8E18-EC6FFCEC5054}" sibTransId="{E1BEDB68-CA9B-4CEC-A90B-0AF7A6B38230}"/>
    <dgm:cxn modelId="{E4C73250-A00E-46D3-834D-40582BCE717A}" type="presParOf" srcId="{BC4CF2F6-1D56-4485-8843-31C5836828C6}" destId="{8563E946-FAA9-4F3E-AC79-3D85A4CA2BDD}" srcOrd="0" destOrd="0" presId="urn:diagrams.loki3.com/BracketList"/>
    <dgm:cxn modelId="{8DAC9791-D834-4E1F-BE87-11A5DEC3911C}" type="presParOf" srcId="{8563E946-FAA9-4F3E-AC79-3D85A4CA2BDD}" destId="{6C4DFB66-FFAA-4EAE-BC39-59369BE81771}" srcOrd="0" destOrd="0" presId="urn:diagrams.loki3.com/BracketList"/>
    <dgm:cxn modelId="{4F31A6EC-23F9-4F5C-B1D2-EC52A18B5F71}" type="presParOf" srcId="{8563E946-FAA9-4F3E-AC79-3D85A4CA2BDD}" destId="{EDA08A9E-2D45-463E-B5A0-641423614012}" srcOrd="1" destOrd="0" presId="urn:diagrams.loki3.com/BracketList"/>
    <dgm:cxn modelId="{008EA592-DD3F-4C39-822B-2AA8BFCF9B2C}" type="presParOf" srcId="{8563E946-FAA9-4F3E-AC79-3D85A4CA2BDD}" destId="{8D4FC17B-4D32-4718-BCED-4A68B778D720}" srcOrd="2" destOrd="0" presId="urn:diagrams.loki3.com/BracketList"/>
    <dgm:cxn modelId="{7B56AD76-88C9-4416-8B4C-F6C3EE6B57C9}" type="presParOf" srcId="{8563E946-FAA9-4F3E-AC79-3D85A4CA2BDD}" destId="{126689D1-1C7B-4747-BA0A-DC6237966DE3}" srcOrd="3" destOrd="0" presId="urn:diagrams.loki3.com/BracketList"/>
    <dgm:cxn modelId="{E709DDFD-31D2-4B6A-8230-B0CCECC26203}" type="presParOf" srcId="{BC4CF2F6-1D56-4485-8843-31C5836828C6}" destId="{9847AD7E-8DC6-4B36-86EE-1D3F6931F00E}" srcOrd="1" destOrd="0" presId="urn:diagrams.loki3.com/BracketList"/>
    <dgm:cxn modelId="{38A8BC26-2D4B-4A3E-B916-A5A4F54D4F7A}" type="presParOf" srcId="{BC4CF2F6-1D56-4485-8843-31C5836828C6}" destId="{3226D341-7814-4E9D-B6AB-0536976B3A6E}" srcOrd="2" destOrd="0" presId="urn:diagrams.loki3.com/BracketList"/>
    <dgm:cxn modelId="{2A8D69ED-F820-44B5-965D-FE9406D897C8}" type="presParOf" srcId="{3226D341-7814-4E9D-B6AB-0536976B3A6E}" destId="{87F98D38-2A37-4057-99F8-73664B725FCC}" srcOrd="0" destOrd="0" presId="urn:diagrams.loki3.com/BracketList"/>
    <dgm:cxn modelId="{22F66163-69F4-4EF4-9ECA-A575AA4E5DBF}" type="presParOf" srcId="{3226D341-7814-4E9D-B6AB-0536976B3A6E}" destId="{D2B8D14C-FF41-4793-BAB3-ADC6F81FA9BE}" srcOrd="1" destOrd="0" presId="urn:diagrams.loki3.com/BracketList"/>
    <dgm:cxn modelId="{B1EFBCAA-438B-4F47-BEBC-84262C4FE8AC}" type="presParOf" srcId="{3226D341-7814-4E9D-B6AB-0536976B3A6E}" destId="{A0E87562-1FE2-4478-B65D-44FA0251C3DF}" srcOrd="2" destOrd="0" presId="urn:diagrams.loki3.com/BracketList"/>
    <dgm:cxn modelId="{357095F9-3E99-4884-9CF4-403AA3444CA4}" type="presParOf" srcId="{3226D341-7814-4E9D-B6AB-0536976B3A6E}" destId="{E5055271-FECC-4B91-B90A-04FF4711B18D}" srcOrd="3" destOrd="0" presId="urn:diagrams.loki3.com/BracketList"/>
    <dgm:cxn modelId="{B5473CCF-F8E1-4DCD-8F04-723A51A87E22}" type="presParOf" srcId="{BC4CF2F6-1D56-4485-8843-31C5836828C6}" destId="{51BC5274-5C3C-4748-A70F-92C65C76C410}" srcOrd="3" destOrd="0" presId="urn:diagrams.loki3.com/BracketList"/>
    <dgm:cxn modelId="{274EF13F-167A-46C9-AC3D-083BB0DF2FF5}" type="presParOf" srcId="{BC4CF2F6-1D56-4485-8843-31C5836828C6}" destId="{36DC650C-E9DB-446B-BFAB-C46FAE90998B}" srcOrd="4" destOrd="0" presId="urn:diagrams.loki3.com/BracketList"/>
    <dgm:cxn modelId="{53E9D76C-BCC2-4B69-AD27-DBE212AB6B2D}" type="presParOf" srcId="{36DC650C-E9DB-446B-BFAB-C46FAE90998B}" destId="{04934601-2CAC-4288-880F-B3B26DC776F6}" srcOrd="0" destOrd="0" presId="urn:diagrams.loki3.com/BracketList"/>
    <dgm:cxn modelId="{6B83EAD6-3A7C-4B84-975E-B1C69286B485}" type="presParOf" srcId="{36DC650C-E9DB-446B-BFAB-C46FAE90998B}" destId="{445D9FD4-8EF6-4F41-9B84-F6C00D0F6CD0}" srcOrd="1" destOrd="0" presId="urn:diagrams.loki3.com/BracketList"/>
    <dgm:cxn modelId="{E69CD793-56C6-45EC-8220-AFADCD24887B}" type="presParOf" srcId="{36DC650C-E9DB-446B-BFAB-C46FAE90998B}" destId="{079C8906-A7EB-4886-A4B2-7134A6B1AFC0}" srcOrd="2" destOrd="0" presId="urn:diagrams.loki3.com/BracketList"/>
    <dgm:cxn modelId="{18368EA2-2764-4695-8545-BA817EE7F54B}" type="presParOf" srcId="{36DC650C-E9DB-446B-BFAB-C46FAE90998B}" destId="{BD975652-0CEB-48E9-B6D8-1EB8AF711E1E}"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6B6771A-ADF0-4136-90C8-647319ED202B}" type="doc">
      <dgm:prSet loTypeId="urn:diagrams.loki3.com/BracketList" loCatId="list" qsTypeId="urn:microsoft.com/office/officeart/2005/8/quickstyle/simple4" qsCatId="simple" csTypeId="urn:microsoft.com/office/officeart/2005/8/colors/accent0_1" csCatId="mainScheme" phldr="1"/>
      <dgm:spPr/>
      <dgm:t>
        <a:bodyPr/>
        <a:lstStyle/>
        <a:p>
          <a:endParaRPr lang="en-US"/>
        </a:p>
      </dgm:t>
    </dgm:pt>
    <dgm:pt modelId="{51D5C57A-5A38-41DB-AB58-D338CA2CD21B}">
      <dgm:prSet phldrT="[Text]" custT="1"/>
      <dgm:spPr/>
      <dgm:t>
        <a:bodyPr/>
        <a:lstStyle/>
        <a:p>
          <a:pPr algn="ctr"/>
          <a:r>
            <a:rPr lang="en-US" sz="1600" b="1" dirty="0"/>
            <a:t>Kiverstein and Miller, (2015) </a:t>
          </a:r>
          <a:endParaRPr lang="el-GR" sz="1600" b="1" dirty="0"/>
        </a:p>
      </dgm:t>
    </dgm:pt>
    <dgm:pt modelId="{9EA7BF3F-169A-4226-A4FE-ADB2CEA851A7}" type="parTrans" cxnId="{FB01148C-5297-4B8C-A01F-3D36244B30F9}">
      <dgm:prSet/>
      <dgm:spPr/>
      <dgm:t>
        <a:bodyPr/>
        <a:lstStyle/>
        <a:p>
          <a:endParaRPr lang="en-US"/>
        </a:p>
      </dgm:t>
    </dgm:pt>
    <dgm:pt modelId="{69185953-B98E-4F96-AC10-55C15B59081C}" type="sibTrans" cxnId="{FB01148C-5297-4B8C-A01F-3D36244B30F9}">
      <dgm:prSet/>
      <dgm:spPr/>
      <dgm:t>
        <a:bodyPr/>
        <a:lstStyle/>
        <a:p>
          <a:endParaRPr lang="en-US"/>
        </a:p>
      </dgm:t>
    </dgm:pt>
    <dgm:pt modelId="{DC2359BC-85DA-488F-8064-EF7ACC0D1EB7}">
      <dgm:prSet phldrT="[Text]" custT="1"/>
      <dgm:spPr/>
      <dgm:t>
        <a:bodyPr/>
        <a:lstStyle/>
        <a:p>
          <a:pPr algn="just"/>
          <a:r>
            <a:rPr lang="el-GR" sz="1400" b="1" dirty="0"/>
            <a:t>Ο συνδυασμός, λοιπόν, των σωματικών του πρακτικών και των περιβαλλοντικών στοιχείων καθορίζουν την γνωστική του συμπεριφορά, καθώς έτσι το άτομο μαθαίνει να προσαρμόζεται ανάλογα με το περιβάλλον στο οποίο βρίσκεται</a:t>
          </a:r>
          <a:r>
            <a:rPr lang="en-US" sz="1400" b="1" dirty="0"/>
            <a:t>.</a:t>
          </a:r>
        </a:p>
      </dgm:t>
    </dgm:pt>
    <dgm:pt modelId="{3234053C-387B-42A3-B946-076C326F50A6}" type="parTrans" cxnId="{0686CE95-21B1-4A03-9E89-C146508CBC27}">
      <dgm:prSet/>
      <dgm:spPr/>
      <dgm:t>
        <a:bodyPr/>
        <a:lstStyle/>
        <a:p>
          <a:endParaRPr lang="en-US"/>
        </a:p>
      </dgm:t>
    </dgm:pt>
    <dgm:pt modelId="{E15C31C0-B8F9-47FF-A262-E1C624274E47}" type="sibTrans" cxnId="{0686CE95-21B1-4A03-9E89-C146508CBC27}">
      <dgm:prSet/>
      <dgm:spPr/>
      <dgm:t>
        <a:bodyPr/>
        <a:lstStyle/>
        <a:p>
          <a:endParaRPr lang="en-US"/>
        </a:p>
      </dgm:t>
    </dgm:pt>
    <dgm:pt modelId="{6ED400FD-CD58-43F1-8AF9-5E1BAA3E4E32}">
      <dgm:prSet phldrT="[Text]" custT="1"/>
      <dgm:spPr/>
      <dgm:t>
        <a:bodyPr/>
        <a:lstStyle/>
        <a:p>
          <a:pPr algn="ctr"/>
          <a:r>
            <a:rPr lang="el-GR" sz="1800" b="1" dirty="0" err="1"/>
            <a:t>Νευροεπιστήμες</a:t>
          </a:r>
          <a:endParaRPr lang="en-US" sz="1800" b="1" dirty="0"/>
        </a:p>
      </dgm:t>
    </dgm:pt>
    <dgm:pt modelId="{8DAB876F-4B70-4DA8-83B2-8465D988143A}" type="parTrans" cxnId="{E5AEA2C3-775D-467B-8485-2CB651A7B7B0}">
      <dgm:prSet/>
      <dgm:spPr/>
      <dgm:t>
        <a:bodyPr/>
        <a:lstStyle/>
        <a:p>
          <a:endParaRPr lang="en-US"/>
        </a:p>
      </dgm:t>
    </dgm:pt>
    <dgm:pt modelId="{7670D182-1306-479C-9972-9F7311D1F9E2}" type="sibTrans" cxnId="{E5AEA2C3-775D-467B-8485-2CB651A7B7B0}">
      <dgm:prSet/>
      <dgm:spPr/>
      <dgm:t>
        <a:bodyPr/>
        <a:lstStyle/>
        <a:p>
          <a:endParaRPr lang="en-US"/>
        </a:p>
      </dgm:t>
    </dgm:pt>
    <dgm:pt modelId="{92BB3A9F-908E-44E0-BD87-8CF8752942F4}">
      <dgm:prSet custT="1"/>
      <dgm:spPr/>
      <dgm:t>
        <a:bodyPr/>
        <a:lstStyle/>
        <a:p>
          <a:pPr algn="just"/>
          <a:r>
            <a:rPr lang="el-GR" sz="1400" b="1" dirty="0"/>
            <a:t>Συνδέσεις μεταξύ Νευρωνικών Δικτύων και Διαβιβαστών, ενίσχυση και παραγωγή νέου γνωστικού φορτίου, ενεργοποίηση οπτικών και κινητικών διεργασιών- ενεργοποίηση σημασιολογικών κωδικών κατά την εκτέλεση των πράξεων (Πασιάς, Φλουρής &amp; Φωτεινός, 2015˙Gardner, 2010)</a:t>
          </a:r>
          <a:endParaRPr lang="en-US" sz="1400" b="1" dirty="0"/>
        </a:p>
      </dgm:t>
    </dgm:pt>
    <dgm:pt modelId="{BF56AFB9-A92C-4E9A-A39C-4B900C18DA3D}" type="parTrans" cxnId="{3E222F3C-0C73-4C21-92D2-C7EE0BD3C5B6}">
      <dgm:prSet/>
      <dgm:spPr/>
      <dgm:t>
        <a:bodyPr/>
        <a:lstStyle/>
        <a:p>
          <a:endParaRPr lang="en-US"/>
        </a:p>
      </dgm:t>
    </dgm:pt>
    <dgm:pt modelId="{77F0DFA9-765C-4952-989F-DFF90B05A6C5}" type="sibTrans" cxnId="{3E222F3C-0C73-4C21-92D2-C7EE0BD3C5B6}">
      <dgm:prSet/>
      <dgm:spPr/>
      <dgm:t>
        <a:bodyPr/>
        <a:lstStyle/>
        <a:p>
          <a:endParaRPr lang="en-US"/>
        </a:p>
      </dgm:t>
    </dgm:pt>
    <dgm:pt modelId="{7D9010DF-8008-459B-B6E8-34F1CFC6F181}">
      <dgm:prSet custT="1"/>
      <dgm:spPr/>
      <dgm:t>
        <a:bodyPr/>
        <a:lstStyle/>
        <a:p>
          <a:pPr algn="just"/>
          <a:endParaRPr lang="en-US" sz="1100" b="1" dirty="0"/>
        </a:p>
      </dgm:t>
    </dgm:pt>
    <dgm:pt modelId="{3A597E49-809E-4D1F-9A24-974B102706FA}" type="parTrans" cxnId="{02151CA0-58AA-4B1C-BE1C-DD0B951E687F}">
      <dgm:prSet/>
      <dgm:spPr/>
      <dgm:t>
        <a:bodyPr/>
        <a:lstStyle/>
        <a:p>
          <a:endParaRPr lang="en-US"/>
        </a:p>
      </dgm:t>
    </dgm:pt>
    <dgm:pt modelId="{C06A37FB-359C-46C6-89E7-1AC9FAF99EBC}" type="sibTrans" cxnId="{02151CA0-58AA-4B1C-BE1C-DD0B951E687F}">
      <dgm:prSet/>
      <dgm:spPr/>
      <dgm:t>
        <a:bodyPr/>
        <a:lstStyle/>
        <a:p>
          <a:endParaRPr lang="en-US"/>
        </a:p>
      </dgm:t>
    </dgm:pt>
    <dgm:pt modelId="{50D3A1E3-54E7-4997-B28B-23324DB92FBD}">
      <dgm:prSet custT="1"/>
      <dgm:spPr/>
      <dgm:t>
        <a:bodyPr/>
        <a:lstStyle/>
        <a:p>
          <a:pPr algn="ctr"/>
          <a:r>
            <a:rPr lang="el-GR" sz="1800" b="1" dirty="0"/>
            <a:t>Ενσώματη Παιδαγωγική: ΟΙΚΟΔΟΜΗΣΗ ΓΝΩΣΗΣ </a:t>
          </a:r>
          <a:endParaRPr lang="en-US" sz="1800" b="1" dirty="0"/>
        </a:p>
      </dgm:t>
    </dgm:pt>
    <dgm:pt modelId="{503ECB3B-14A3-4586-8158-EF6D1FB35B5F}" type="parTrans" cxnId="{E89F4F1E-4A0C-47CB-A6AB-739805C1BC12}">
      <dgm:prSet/>
      <dgm:spPr/>
      <dgm:t>
        <a:bodyPr/>
        <a:lstStyle/>
        <a:p>
          <a:endParaRPr lang="en-US"/>
        </a:p>
      </dgm:t>
    </dgm:pt>
    <dgm:pt modelId="{EC85F9CC-13E6-4DF5-AD46-1BC1083DA71F}" type="sibTrans" cxnId="{E89F4F1E-4A0C-47CB-A6AB-739805C1BC12}">
      <dgm:prSet/>
      <dgm:spPr/>
      <dgm:t>
        <a:bodyPr/>
        <a:lstStyle/>
        <a:p>
          <a:endParaRPr lang="en-US"/>
        </a:p>
      </dgm:t>
    </dgm:pt>
    <dgm:pt modelId="{D3D58A6F-9D3B-4E83-8476-B9A6F9BA55B4}">
      <dgm:prSet custT="1"/>
      <dgm:spPr/>
      <dgm:t>
        <a:bodyPr/>
        <a:lstStyle/>
        <a:p>
          <a:pPr algn="just"/>
          <a:r>
            <a:rPr lang="el-GR" sz="1400" b="1" dirty="0"/>
            <a:t>Σύνδεση σώματος και νου</a:t>
          </a:r>
        </a:p>
        <a:p>
          <a:r>
            <a:rPr lang="el-GR" sz="1400" b="1" dirty="0"/>
            <a:t>Συνεχής φυσική και πνευματική δραστηριότητα</a:t>
          </a:r>
        </a:p>
        <a:p>
          <a:r>
            <a:rPr lang="el-GR" sz="1400" b="1" dirty="0"/>
            <a:t>Γνώση συνυφασμένη με δράση σώματος</a:t>
          </a:r>
        </a:p>
        <a:p>
          <a:r>
            <a:rPr lang="el-GR" sz="1400" b="1" dirty="0"/>
            <a:t>(</a:t>
          </a:r>
          <a:r>
            <a:rPr lang="en-US" sz="1400" b="1" dirty="0"/>
            <a:t>Hauk, Johnsrude, &amp; Pulvermüller (2004), Barsalou,2008˙ Gallagher, Lindgren, 2015˙Glenberg, 1997˙ Hutto et al. 2015˙ </a:t>
          </a:r>
          <a:r>
            <a:rPr lang="en-US" sz="1400" b="1" dirty="0" err="1"/>
            <a:t>Pouw</a:t>
          </a:r>
          <a:r>
            <a:rPr lang="en-US" sz="1400" b="1" dirty="0"/>
            <a:t> et al, 2015˙Wilson, 2002). </a:t>
          </a:r>
        </a:p>
      </dgm:t>
    </dgm:pt>
    <dgm:pt modelId="{5AF5EC54-E1E9-4E9D-A241-F6F161C60757}" type="parTrans" cxnId="{FC1EAF1C-B6F1-4C81-9B28-7CE4FC72CFA7}">
      <dgm:prSet/>
      <dgm:spPr/>
      <dgm:t>
        <a:bodyPr/>
        <a:lstStyle/>
        <a:p>
          <a:endParaRPr lang="en-US"/>
        </a:p>
      </dgm:t>
    </dgm:pt>
    <dgm:pt modelId="{D7F2C7ED-154A-49A8-BF74-8CEC21E1026C}" type="sibTrans" cxnId="{FC1EAF1C-B6F1-4C81-9B28-7CE4FC72CFA7}">
      <dgm:prSet/>
      <dgm:spPr/>
      <dgm:t>
        <a:bodyPr/>
        <a:lstStyle/>
        <a:p>
          <a:endParaRPr lang="en-US"/>
        </a:p>
      </dgm:t>
    </dgm:pt>
    <dgm:pt modelId="{BC4CF2F6-1D56-4485-8843-31C5836828C6}" type="pres">
      <dgm:prSet presAssocID="{36B6771A-ADF0-4136-90C8-647319ED202B}" presName="Name0" presStyleCnt="0">
        <dgm:presLayoutVars>
          <dgm:dir/>
          <dgm:animLvl val="lvl"/>
          <dgm:resizeHandles val="exact"/>
        </dgm:presLayoutVars>
      </dgm:prSet>
      <dgm:spPr/>
    </dgm:pt>
    <dgm:pt modelId="{950AC735-BAD7-41DB-BBB3-763A73D423FB}" type="pres">
      <dgm:prSet presAssocID="{51D5C57A-5A38-41DB-AB58-D338CA2CD21B}" presName="linNode" presStyleCnt="0"/>
      <dgm:spPr/>
    </dgm:pt>
    <dgm:pt modelId="{2E5007F8-D320-4B64-9159-DE981871BC99}" type="pres">
      <dgm:prSet presAssocID="{51D5C57A-5A38-41DB-AB58-D338CA2CD21B}" presName="parTx" presStyleLbl="revTx" presStyleIdx="0" presStyleCnt="3">
        <dgm:presLayoutVars>
          <dgm:chMax val="1"/>
          <dgm:bulletEnabled val="1"/>
        </dgm:presLayoutVars>
      </dgm:prSet>
      <dgm:spPr/>
    </dgm:pt>
    <dgm:pt modelId="{FA4C9DA3-8CED-451B-9CF9-344366A40E5E}" type="pres">
      <dgm:prSet presAssocID="{51D5C57A-5A38-41DB-AB58-D338CA2CD21B}" presName="bracket" presStyleLbl="parChTrans1D1" presStyleIdx="0" presStyleCnt="3"/>
      <dgm:spPr/>
    </dgm:pt>
    <dgm:pt modelId="{4A0B3D16-A5A1-4BFF-8FC6-22277874F147}" type="pres">
      <dgm:prSet presAssocID="{51D5C57A-5A38-41DB-AB58-D338CA2CD21B}" presName="spH" presStyleCnt="0"/>
      <dgm:spPr/>
    </dgm:pt>
    <dgm:pt modelId="{81A74964-DF8E-46B4-AB37-AA8E142C6410}" type="pres">
      <dgm:prSet presAssocID="{51D5C57A-5A38-41DB-AB58-D338CA2CD21B}" presName="desTx" presStyleLbl="node1" presStyleIdx="0" presStyleCnt="3">
        <dgm:presLayoutVars>
          <dgm:bulletEnabled val="1"/>
        </dgm:presLayoutVars>
      </dgm:prSet>
      <dgm:spPr/>
    </dgm:pt>
    <dgm:pt modelId="{25BACDF6-1857-4B84-AB3B-A436BD8E3359}" type="pres">
      <dgm:prSet presAssocID="{69185953-B98E-4F96-AC10-55C15B59081C}" presName="spV" presStyleCnt="0"/>
      <dgm:spPr/>
    </dgm:pt>
    <dgm:pt modelId="{80794BB6-5E7A-4CE8-A0D5-BB62DB0B1050}" type="pres">
      <dgm:prSet presAssocID="{50D3A1E3-54E7-4997-B28B-23324DB92FBD}" presName="linNode" presStyleCnt="0"/>
      <dgm:spPr/>
    </dgm:pt>
    <dgm:pt modelId="{FB9DF6E2-DBF7-461B-881F-43971D3282A8}" type="pres">
      <dgm:prSet presAssocID="{50D3A1E3-54E7-4997-B28B-23324DB92FBD}" presName="parTx" presStyleLbl="revTx" presStyleIdx="1" presStyleCnt="3">
        <dgm:presLayoutVars>
          <dgm:chMax val="1"/>
          <dgm:bulletEnabled val="1"/>
        </dgm:presLayoutVars>
      </dgm:prSet>
      <dgm:spPr/>
    </dgm:pt>
    <dgm:pt modelId="{4B1F26ED-BFA5-4FE4-BA70-AC60DBC29169}" type="pres">
      <dgm:prSet presAssocID="{50D3A1E3-54E7-4997-B28B-23324DB92FBD}" presName="bracket" presStyleLbl="parChTrans1D1" presStyleIdx="1" presStyleCnt="3"/>
      <dgm:spPr/>
    </dgm:pt>
    <dgm:pt modelId="{3D2360EE-B276-4B4A-86BB-4EB825E10FAD}" type="pres">
      <dgm:prSet presAssocID="{50D3A1E3-54E7-4997-B28B-23324DB92FBD}" presName="spH" presStyleCnt="0"/>
      <dgm:spPr/>
    </dgm:pt>
    <dgm:pt modelId="{74A65579-144C-4DB9-83F6-31B661A520B2}" type="pres">
      <dgm:prSet presAssocID="{50D3A1E3-54E7-4997-B28B-23324DB92FBD}" presName="desTx" presStyleLbl="node1" presStyleIdx="1" presStyleCnt="3">
        <dgm:presLayoutVars>
          <dgm:bulletEnabled val="1"/>
        </dgm:presLayoutVars>
      </dgm:prSet>
      <dgm:spPr/>
    </dgm:pt>
    <dgm:pt modelId="{80B574E6-1FDE-4352-A219-5F519F6B4F36}" type="pres">
      <dgm:prSet presAssocID="{EC85F9CC-13E6-4DF5-AD46-1BC1083DA71F}" presName="spV" presStyleCnt="0"/>
      <dgm:spPr/>
    </dgm:pt>
    <dgm:pt modelId="{23D51562-AF61-4F68-A2D5-5D0270318DBF}" type="pres">
      <dgm:prSet presAssocID="{6ED400FD-CD58-43F1-8AF9-5E1BAA3E4E32}" presName="linNode" presStyleCnt="0"/>
      <dgm:spPr/>
    </dgm:pt>
    <dgm:pt modelId="{D3AC0F4E-7421-443E-880B-6773011589F1}" type="pres">
      <dgm:prSet presAssocID="{6ED400FD-CD58-43F1-8AF9-5E1BAA3E4E32}" presName="parTx" presStyleLbl="revTx" presStyleIdx="2" presStyleCnt="3">
        <dgm:presLayoutVars>
          <dgm:chMax val="1"/>
          <dgm:bulletEnabled val="1"/>
        </dgm:presLayoutVars>
      </dgm:prSet>
      <dgm:spPr/>
    </dgm:pt>
    <dgm:pt modelId="{6A5FC8AB-47AE-43AE-8A13-D62454A5B392}" type="pres">
      <dgm:prSet presAssocID="{6ED400FD-CD58-43F1-8AF9-5E1BAA3E4E32}" presName="bracket" presStyleLbl="parChTrans1D1" presStyleIdx="2" presStyleCnt="3"/>
      <dgm:spPr/>
    </dgm:pt>
    <dgm:pt modelId="{01C68EDC-11E3-4549-8946-D4B4BCB17123}" type="pres">
      <dgm:prSet presAssocID="{6ED400FD-CD58-43F1-8AF9-5E1BAA3E4E32}" presName="spH" presStyleCnt="0"/>
      <dgm:spPr/>
    </dgm:pt>
    <dgm:pt modelId="{C180420A-2B28-41CA-BFA7-D3A7206F0710}" type="pres">
      <dgm:prSet presAssocID="{6ED400FD-CD58-43F1-8AF9-5E1BAA3E4E32}" presName="desTx" presStyleLbl="node1" presStyleIdx="2" presStyleCnt="3">
        <dgm:presLayoutVars>
          <dgm:bulletEnabled val="1"/>
        </dgm:presLayoutVars>
      </dgm:prSet>
      <dgm:spPr/>
    </dgm:pt>
  </dgm:ptLst>
  <dgm:cxnLst>
    <dgm:cxn modelId="{FC1EAF1C-B6F1-4C81-9B28-7CE4FC72CFA7}" srcId="{50D3A1E3-54E7-4997-B28B-23324DB92FBD}" destId="{D3D58A6F-9D3B-4E83-8476-B9A6F9BA55B4}" srcOrd="0" destOrd="0" parTransId="{5AF5EC54-E1E9-4E9D-A241-F6F161C60757}" sibTransId="{D7F2C7ED-154A-49A8-BF74-8CEC21E1026C}"/>
    <dgm:cxn modelId="{E89F4F1E-4A0C-47CB-A6AB-739805C1BC12}" srcId="{36B6771A-ADF0-4136-90C8-647319ED202B}" destId="{50D3A1E3-54E7-4997-B28B-23324DB92FBD}" srcOrd="1" destOrd="0" parTransId="{503ECB3B-14A3-4586-8158-EF6D1FB35B5F}" sibTransId="{EC85F9CC-13E6-4DF5-AD46-1BC1083DA71F}"/>
    <dgm:cxn modelId="{19AB061F-C30A-40F0-8262-280F9330EAA4}" type="presOf" srcId="{50D3A1E3-54E7-4997-B28B-23324DB92FBD}" destId="{FB9DF6E2-DBF7-461B-881F-43971D3282A8}" srcOrd="0" destOrd="0" presId="urn:diagrams.loki3.com/BracketList"/>
    <dgm:cxn modelId="{742E3122-51A8-4731-B0E3-CF32CD6EE78F}" type="presOf" srcId="{6ED400FD-CD58-43F1-8AF9-5E1BAA3E4E32}" destId="{D3AC0F4E-7421-443E-880B-6773011589F1}" srcOrd="0" destOrd="0" presId="urn:diagrams.loki3.com/BracketList"/>
    <dgm:cxn modelId="{F6E7F531-0BA1-41B2-B8A9-0E6DE9BEF7DF}" type="presOf" srcId="{DC2359BC-85DA-488F-8064-EF7ACC0D1EB7}" destId="{81A74964-DF8E-46B4-AB37-AA8E142C6410}" srcOrd="0" destOrd="0" presId="urn:diagrams.loki3.com/BracketList"/>
    <dgm:cxn modelId="{3E222F3C-0C73-4C21-92D2-C7EE0BD3C5B6}" srcId="{6ED400FD-CD58-43F1-8AF9-5E1BAA3E4E32}" destId="{92BB3A9F-908E-44E0-BD87-8CF8752942F4}" srcOrd="0" destOrd="0" parTransId="{BF56AFB9-A92C-4E9A-A39C-4B900C18DA3D}" sibTransId="{77F0DFA9-765C-4952-989F-DFF90B05A6C5}"/>
    <dgm:cxn modelId="{9BA28741-64EC-41E4-B8B6-846D82E5CAF2}" type="presOf" srcId="{92BB3A9F-908E-44E0-BD87-8CF8752942F4}" destId="{C180420A-2B28-41CA-BFA7-D3A7206F0710}" srcOrd="0" destOrd="0" presId="urn:diagrams.loki3.com/BracketList"/>
    <dgm:cxn modelId="{FB01148C-5297-4B8C-A01F-3D36244B30F9}" srcId="{36B6771A-ADF0-4136-90C8-647319ED202B}" destId="{51D5C57A-5A38-41DB-AB58-D338CA2CD21B}" srcOrd="0" destOrd="0" parTransId="{9EA7BF3F-169A-4226-A4FE-ADB2CEA851A7}" sibTransId="{69185953-B98E-4F96-AC10-55C15B59081C}"/>
    <dgm:cxn modelId="{709C3D94-4F9D-454C-8AAA-4705BB4C3C71}" type="presOf" srcId="{D3D58A6F-9D3B-4E83-8476-B9A6F9BA55B4}" destId="{74A65579-144C-4DB9-83F6-31B661A520B2}" srcOrd="0" destOrd="0" presId="urn:diagrams.loki3.com/BracketList"/>
    <dgm:cxn modelId="{0686CE95-21B1-4A03-9E89-C146508CBC27}" srcId="{51D5C57A-5A38-41DB-AB58-D338CA2CD21B}" destId="{DC2359BC-85DA-488F-8064-EF7ACC0D1EB7}" srcOrd="0" destOrd="0" parTransId="{3234053C-387B-42A3-B946-076C326F50A6}" sibTransId="{E15C31C0-B8F9-47FF-A262-E1C624274E47}"/>
    <dgm:cxn modelId="{02151CA0-58AA-4B1C-BE1C-DD0B951E687F}" srcId="{6ED400FD-CD58-43F1-8AF9-5E1BAA3E4E32}" destId="{7D9010DF-8008-459B-B6E8-34F1CFC6F181}" srcOrd="1" destOrd="0" parTransId="{3A597E49-809E-4D1F-9A24-974B102706FA}" sibTransId="{C06A37FB-359C-46C6-89E7-1AC9FAF99EBC}"/>
    <dgm:cxn modelId="{D7C38EBC-7772-4521-AF06-9E1BB35CC75B}" type="presOf" srcId="{51D5C57A-5A38-41DB-AB58-D338CA2CD21B}" destId="{2E5007F8-D320-4B64-9159-DE981871BC99}" srcOrd="0" destOrd="0" presId="urn:diagrams.loki3.com/BracketList"/>
    <dgm:cxn modelId="{E5AEA2C3-775D-467B-8485-2CB651A7B7B0}" srcId="{36B6771A-ADF0-4136-90C8-647319ED202B}" destId="{6ED400FD-CD58-43F1-8AF9-5E1BAA3E4E32}" srcOrd="2" destOrd="0" parTransId="{8DAB876F-4B70-4DA8-83B2-8465D988143A}" sibTransId="{7670D182-1306-479C-9972-9F7311D1F9E2}"/>
    <dgm:cxn modelId="{44CAEDCA-62F5-4255-8E40-AF2D7506D120}" type="presOf" srcId="{36B6771A-ADF0-4136-90C8-647319ED202B}" destId="{BC4CF2F6-1D56-4485-8843-31C5836828C6}" srcOrd="0" destOrd="0" presId="urn:diagrams.loki3.com/BracketList"/>
    <dgm:cxn modelId="{90F6A1D8-9C48-4A6A-AB19-E362D372ED1D}" type="presOf" srcId="{7D9010DF-8008-459B-B6E8-34F1CFC6F181}" destId="{C180420A-2B28-41CA-BFA7-D3A7206F0710}" srcOrd="0" destOrd="1" presId="urn:diagrams.loki3.com/BracketList"/>
    <dgm:cxn modelId="{4DD58C00-222B-473E-9D75-9E0A424B6095}" type="presParOf" srcId="{BC4CF2F6-1D56-4485-8843-31C5836828C6}" destId="{950AC735-BAD7-41DB-BBB3-763A73D423FB}" srcOrd="0" destOrd="0" presId="urn:diagrams.loki3.com/BracketList"/>
    <dgm:cxn modelId="{0D059519-3391-4FBE-AEEB-D791A8429DC9}" type="presParOf" srcId="{950AC735-BAD7-41DB-BBB3-763A73D423FB}" destId="{2E5007F8-D320-4B64-9159-DE981871BC99}" srcOrd="0" destOrd="0" presId="urn:diagrams.loki3.com/BracketList"/>
    <dgm:cxn modelId="{95F4F60C-6338-49E6-9A3A-D82109CB61A2}" type="presParOf" srcId="{950AC735-BAD7-41DB-BBB3-763A73D423FB}" destId="{FA4C9DA3-8CED-451B-9CF9-344366A40E5E}" srcOrd="1" destOrd="0" presId="urn:diagrams.loki3.com/BracketList"/>
    <dgm:cxn modelId="{9CFA62DE-75E7-463A-BA88-51DDEAE22022}" type="presParOf" srcId="{950AC735-BAD7-41DB-BBB3-763A73D423FB}" destId="{4A0B3D16-A5A1-4BFF-8FC6-22277874F147}" srcOrd="2" destOrd="0" presId="urn:diagrams.loki3.com/BracketList"/>
    <dgm:cxn modelId="{9D26599C-D5D7-42C3-8628-4BF9BCF859E0}" type="presParOf" srcId="{950AC735-BAD7-41DB-BBB3-763A73D423FB}" destId="{81A74964-DF8E-46B4-AB37-AA8E142C6410}" srcOrd="3" destOrd="0" presId="urn:diagrams.loki3.com/BracketList"/>
    <dgm:cxn modelId="{1F7BB3D2-8EC3-4D4A-BC8F-FA52A4EF2C0E}" type="presParOf" srcId="{BC4CF2F6-1D56-4485-8843-31C5836828C6}" destId="{25BACDF6-1857-4B84-AB3B-A436BD8E3359}" srcOrd="1" destOrd="0" presId="urn:diagrams.loki3.com/BracketList"/>
    <dgm:cxn modelId="{40C73C30-C6EF-426E-9F4B-352C8DF0001C}" type="presParOf" srcId="{BC4CF2F6-1D56-4485-8843-31C5836828C6}" destId="{80794BB6-5E7A-4CE8-A0D5-BB62DB0B1050}" srcOrd="2" destOrd="0" presId="urn:diagrams.loki3.com/BracketList"/>
    <dgm:cxn modelId="{A76BCAE6-147B-4E2C-B33A-BFE51DB92FAC}" type="presParOf" srcId="{80794BB6-5E7A-4CE8-A0D5-BB62DB0B1050}" destId="{FB9DF6E2-DBF7-461B-881F-43971D3282A8}" srcOrd="0" destOrd="0" presId="urn:diagrams.loki3.com/BracketList"/>
    <dgm:cxn modelId="{6C98B945-C370-424F-A3B9-C2D6950C6EF1}" type="presParOf" srcId="{80794BB6-5E7A-4CE8-A0D5-BB62DB0B1050}" destId="{4B1F26ED-BFA5-4FE4-BA70-AC60DBC29169}" srcOrd="1" destOrd="0" presId="urn:diagrams.loki3.com/BracketList"/>
    <dgm:cxn modelId="{0C48D436-BC62-480C-8AB9-5A8E1D241ED5}" type="presParOf" srcId="{80794BB6-5E7A-4CE8-A0D5-BB62DB0B1050}" destId="{3D2360EE-B276-4B4A-86BB-4EB825E10FAD}" srcOrd="2" destOrd="0" presId="urn:diagrams.loki3.com/BracketList"/>
    <dgm:cxn modelId="{D876F79D-B2F5-4389-821B-301A0F3A6AC1}" type="presParOf" srcId="{80794BB6-5E7A-4CE8-A0D5-BB62DB0B1050}" destId="{74A65579-144C-4DB9-83F6-31B661A520B2}" srcOrd="3" destOrd="0" presId="urn:diagrams.loki3.com/BracketList"/>
    <dgm:cxn modelId="{CD89B717-450D-49D2-A685-5FC0F8E4AD39}" type="presParOf" srcId="{BC4CF2F6-1D56-4485-8843-31C5836828C6}" destId="{80B574E6-1FDE-4352-A219-5F519F6B4F36}" srcOrd="3" destOrd="0" presId="urn:diagrams.loki3.com/BracketList"/>
    <dgm:cxn modelId="{432CA22B-4169-4A7D-8274-BB01B3F0A030}" type="presParOf" srcId="{BC4CF2F6-1D56-4485-8843-31C5836828C6}" destId="{23D51562-AF61-4F68-A2D5-5D0270318DBF}" srcOrd="4" destOrd="0" presId="urn:diagrams.loki3.com/BracketList"/>
    <dgm:cxn modelId="{92B2FD02-C780-4AE8-82A6-718173415C1C}" type="presParOf" srcId="{23D51562-AF61-4F68-A2D5-5D0270318DBF}" destId="{D3AC0F4E-7421-443E-880B-6773011589F1}" srcOrd="0" destOrd="0" presId="urn:diagrams.loki3.com/BracketList"/>
    <dgm:cxn modelId="{0BF9ECDC-436D-44A2-8558-A299639B7517}" type="presParOf" srcId="{23D51562-AF61-4F68-A2D5-5D0270318DBF}" destId="{6A5FC8AB-47AE-43AE-8A13-D62454A5B392}" srcOrd="1" destOrd="0" presId="urn:diagrams.loki3.com/BracketList"/>
    <dgm:cxn modelId="{8ECE74DA-ED67-4F43-B497-7F680D91A7E1}" type="presParOf" srcId="{23D51562-AF61-4F68-A2D5-5D0270318DBF}" destId="{01C68EDC-11E3-4549-8946-D4B4BCB17123}" srcOrd="2" destOrd="0" presId="urn:diagrams.loki3.com/BracketList"/>
    <dgm:cxn modelId="{FBC31054-4422-4F9E-A420-52A114913EC4}" type="presParOf" srcId="{23D51562-AF61-4F68-A2D5-5D0270318DBF}" destId="{C180420A-2B28-41CA-BFA7-D3A7206F0710}"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FB2C65F-EEB6-4ABD-80C4-1025B636E304}" type="doc">
      <dgm:prSet loTypeId="urn:microsoft.com/office/officeart/2005/8/layout/cycle4" loCatId="cycle" qsTypeId="urn:microsoft.com/office/officeart/2005/8/quickstyle/simple2" qsCatId="simple" csTypeId="urn:microsoft.com/office/officeart/2005/8/colors/accent2_1" csCatId="accent2" phldr="1"/>
      <dgm:spPr/>
      <dgm:t>
        <a:bodyPr/>
        <a:lstStyle/>
        <a:p>
          <a:endParaRPr lang="en-US"/>
        </a:p>
      </dgm:t>
    </dgm:pt>
    <dgm:pt modelId="{96B5BF46-2924-4D54-9354-E7004CDF5858}">
      <dgm:prSet phldrT="[Text]" custT="1"/>
      <dgm:spPr/>
      <dgm:t>
        <a:bodyPr/>
        <a:lstStyle/>
        <a:p>
          <a:pPr algn="just"/>
          <a:r>
            <a:rPr lang="el-GR" sz="1600" b="1" dirty="0"/>
            <a:t>Δημιουργική Φαντασία, κριτική σκέψη</a:t>
          </a:r>
          <a:endParaRPr lang="en-US" sz="1600" b="1" dirty="0"/>
        </a:p>
      </dgm:t>
    </dgm:pt>
    <dgm:pt modelId="{1931C4B4-ED78-4891-824A-950F0251DC03}" type="parTrans" cxnId="{7D0D865B-E047-43F4-BEFE-099576905E22}">
      <dgm:prSet/>
      <dgm:spPr/>
      <dgm:t>
        <a:bodyPr/>
        <a:lstStyle/>
        <a:p>
          <a:endParaRPr lang="en-US"/>
        </a:p>
      </dgm:t>
    </dgm:pt>
    <dgm:pt modelId="{4CBB6F38-545B-4E92-9D0F-37ED38181065}" type="sibTrans" cxnId="{7D0D865B-E047-43F4-BEFE-099576905E22}">
      <dgm:prSet/>
      <dgm:spPr/>
      <dgm:t>
        <a:bodyPr/>
        <a:lstStyle/>
        <a:p>
          <a:endParaRPr lang="en-US"/>
        </a:p>
      </dgm:t>
    </dgm:pt>
    <dgm:pt modelId="{FCCE4B0D-239A-49AC-B914-B89B0D99466A}">
      <dgm:prSet phldrT="[Text]" custT="1"/>
      <dgm:spPr/>
      <dgm:t>
        <a:bodyPr/>
        <a:lstStyle/>
        <a:p>
          <a:r>
            <a:rPr lang="en-US" sz="1600" b="1" dirty="0"/>
            <a:t>Gestured-Based Theory</a:t>
          </a:r>
          <a:r>
            <a:rPr lang="el-GR" sz="1600" b="1" dirty="0"/>
            <a:t> (</a:t>
          </a:r>
          <a:r>
            <a:rPr lang="en-US" sz="1600" b="1" dirty="0" err="1"/>
            <a:t>Tomasello</a:t>
          </a:r>
          <a:r>
            <a:rPr lang="en-US" sz="1600" b="1" dirty="0"/>
            <a:t>, 2009) </a:t>
          </a:r>
        </a:p>
      </dgm:t>
    </dgm:pt>
    <dgm:pt modelId="{B7903357-5BED-477A-A6FA-A2C012F83FB2}" type="parTrans" cxnId="{6AA2A34F-7CFF-4079-A0CF-F61B21E4AC72}">
      <dgm:prSet/>
      <dgm:spPr/>
      <dgm:t>
        <a:bodyPr/>
        <a:lstStyle/>
        <a:p>
          <a:endParaRPr lang="en-US"/>
        </a:p>
      </dgm:t>
    </dgm:pt>
    <dgm:pt modelId="{03FF4AFD-C790-4E6C-B4A0-2F9B8AD8EC7D}" type="sibTrans" cxnId="{6AA2A34F-7CFF-4079-A0CF-F61B21E4AC72}">
      <dgm:prSet/>
      <dgm:spPr/>
      <dgm:t>
        <a:bodyPr/>
        <a:lstStyle/>
        <a:p>
          <a:endParaRPr lang="en-US"/>
        </a:p>
      </dgm:t>
    </dgm:pt>
    <dgm:pt modelId="{68FBAF6E-3B37-416E-95E5-09179AC325B9}">
      <dgm:prSet phldrT="[Text]" custT="1"/>
      <dgm:spPr/>
      <dgm:t>
        <a:bodyPr/>
        <a:lstStyle/>
        <a:p>
          <a:pPr algn="l"/>
          <a:endParaRPr lang="en-US" sz="800" dirty="0"/>
        </a:p>
      </dgm:t>
    </dgm:pt>
    <dgm:pt modelId="{ECACD430-B782-4C8F-B78D-2A9AD921C231}" type="parTrans" cxnId="{FC70EA52-B847-4968-BCE8-7A0A05432392}">
      <dgm:prSet/>
      <dgm:spPr/>
      <dgm:t>
        <a:bodyPr/>
        <a:lstStyle/>
        <a:p>
          <a:endParaRPr lang="en-US"/>
        </a:p>
      </dgm:t>
    </dgm:pt>
    <dgm:pt modelId="{0AC80F85-B61A-4BAA-87DF-952836F2763B}" type="sibTrans" cxnId="{FC70EA52-B847-4968-BCE8-7A0A05432392}">
      <dgm:prSet/>
      <dgm:spPr/>
      <dgm:t>
        <a:bodyPr/>
        <a:lstStyle/>
        <a:p>
          <a:endParaRPr lang="en-US"/>
        </a:p>
      </dgm:t>
    </dgm:pt>
    <dgm:pt modelId="{5EEB9CC3-4667-4C06-9174-5F090FC0DBE7}">
      <dgm:prSet phldrT="[Text]" custT="1"/>
      <dgm:spPr/>
      <dgm:t>
        <a:bodyPr/>
        <a:lstStyle/>
        <a:p>
          <a:r>
            <a:rPr lang="el-GR" sz="1700" b="1" dirty="0"/>
            <a:t>Θεωρία Πολυτροπικής Κοινωνικής Σημειωτικής</a:t>
          </a:r>
          <a:endParaRPr lang="en-US" sz="1700" b="1" dirty="0"/>
        </a:p>
      </dgm:t>
    </dgm:pt>
    <dgm:pt modelId="{2F857932-EB68-4E3C-B977-C4971D1E6050}" type="parTrans" cxnId="{80DEFFCF-D2FA-44D5-BDEF-3023BEC4B0FF}">
      <dgm:prSet/>
      <dgm:spPr/>
      <dgm:t>
        <a:bodyPr/>
        <a:lstStyle/>
        <a:p>
          <a:endParaRPr lang="en-US"/>
        </a:p>
      </dgm:t>
    </dgm:pt>
    <dgm:pt modelId="{045EF47F-6C15-44D1-993D-C1A8CAD27279}" type="sibTrans" cxnId="{80DEFFCF-D2FA-44D5-BDEF-3023BEC4B0FF}">
      <dgm:prSet/>
      <dgm:spPr/>
      <dgm:t>
        <a:bodyPr/>
        <a:lstStyle/>
        <a:p>
          <a:endParaRPr lang="en-US"/>
        </a:p>
      </dgm:t>
    </dgm:pt>
    <dgm:pt modelId="{238AA21F-1F89-472B-8C1A-76D44B61CE53}">
      <dgm:prSet phldrT="[Text]" custT="1"/>
      <dgm:spPr/>
      <dgm:t>
        <a:bodyPr/>
        <a:lstStyle/>
        <a:p>
          <a:pPr algn="just"/>
          <a:r>
            <a:rPr lang="el-GR" sz="1200" b="1" dirty="0"/>
            <a:t>Συμβολικά </a:t>
          </a:r>
          <a:r>
            <a:rPr lang="el-GR" sz="1200" b="1" dirty="0" err="1"/>
            <a:t>συστήματα,Πολυτροπική</a:t>
          </a:r>
          <a:r>
            <a:rPr lang="el-GR" sz="1200" b="1" dirty="0"/>
            <a:t> παρουσίαση κειμένου, εικόνες, κινούμενα σχέδια, </a:t>
          </a:r>
          <a:r>
            <a:rPr lang="el-GR" sz="1200" b="1" dirty="0" err="1"/>
            <a:t>animation</a:t>
          </a:r>
          <a:r>
            <a:rPr lang="el-GR" sz="1200" b="1" dirty="0"/>
            <a:t>, </a:t>
          </a:r>
          <a:r>
            <a:rPr lang="el-GR" sz="1200" b="1" dirty="0" err="1"/>
            <a:t>avatars</a:t>
          </a:r>
          <a:r>
            <a:rPr lang="el-GR" sz="1200" b="1" dirty="0"/>
            <a:t>- </a:t>
          </a:r>
          <a:r>
            <a:rPr lang="el-GR" sz="1200" b="1" dirty="0" err="1"/>
            <a:t>virtual</a:t>
          </a:r>
          <a:r>
            <a:rPr lang="el-GR" sz="1200" b="1" dirty="0"/>
            <a:t> </a:t>
          </a:r>
          <a:r>
            <a:rPr lang="el-GR" sz="1200" b="1" dirty="0" err="1"/>
            <a:t>world</a:t>
          </a:r>
          <a:r>
            <a:rPr lang="el-GR" sz="1200" b="1" dirty="0"/>
            <a:t> : μεταφορά ενός ατόμου στον πραγματικό κόσμο- </a:t>
          </a:r>
          <a:r>
            <a:rPr lang="el-GR" sz="1200" b="1" dirty="0" err="1"/>
            <a:t>real</a:t>
          </a:r>
          <a:r>
            <a:rPr lang="el-GR" sz="1200" b="1" dirty="0"/>
            <a:t> </a:t>
          </a:r>
          <a:r>
            <a:rPr lang="el-GR" sz="1200" b="1" dirty="0" err="1"/>
            <a:t>world</a:t>
          </a:r>
          <a:r>
            <a:rPr lang="el-GR" sz="1200" b="1" dirty="0"/>
            <a:t>, εκπαιδευτικά ρομπότ (</a:t>
          </a:r>
          <a:r>
            <a:rPr lang="el-GR" sz="1200" b="1" dirty="0" err="1"/>
            <a:t>Chun</a:t>
          </a:r>
          <a:r>
            <a:rPr lang="el-GR" sz="1200" b="1" dirty="0"/>
            <a:t>- </a:t>
          </a:r>
          <a:r>
            <a:rPr lang="el-GR" sz="1200" b="1" dirty="0" err="1"/>
            <a:t>Hung</a:t>
          </a:r>
          <a:r>
            <a:rPr lang="el-GR" sz="1200" b="1" dirty="0"/>
            <a:t> et </a:t>
          </a:r>
          <a:r>
            <a:rPr lang="el-GR" sz="1200" b="1" dirty="0" err="1"/>
            <a:t>all</a:t>
          </a:r>
          <a:r>
            <a:rPr lang="el-GR" sz="1200" b="1" dirty="0"/>
            <a:t>. (2015)</a:t>
          </a:r>
          <a:endParaRPr lang="en-US" sz="1200" b="1" dirty="0"/>
        </a:p>
      </dgm:t>
    </dgm:pt>
    <dgm:pt modelId="{65964FAF-636F-4B9C-BD62-8992ED23E3A8}" type="parTrans" cxnId="{A755FBC3-1B7D-45CB-A920-F2BB61EEB172}">
      <dgm:prSet/>
      <dgm:spPr/>
      <dgm:t>
        <a:bodyPr/>
        <a:lstStyle/>
        <a:p>
          <a:endParaRPr lang="en-US"/>
        </a:p>
      </dgm:t>
    </dgm:pt>
    <dgm:pt modelId="{E1F491A3-C62B-4021-9FD5-9294E8FB07B4}" type="sibTrans" cxnId="{A755FBC3-1B7D-45CB-A920-F2BB61EEB172}">
      <dgm:prSet/>
      <dgm:spPr/>
      <dgm:t>
        <a:bodyPr/>
        <a:lstStyle/>
        <a:p>
          <a:endParaRPr lang="en-US"/>
        </a:p>
      </dgm:t>
    </dgm:pt>
    <dgm:pt modelId="{54F34ADB-14B0-49E9-8167-23B0DB19D715}">
      <dgm:prSet phldrT="[Text]" custT="1"/>
      <dgm:spPr/>
      <dgm:t>
        <a:bodyPr/>
        <a:lstStyle/>
        <a:p>
          <a:r>
            <a:rPr lang="en-US" sz="1600" b="1" dirty="0"/>
            <a:t>E</a:t>
          </a:r>
          <a:r>
            <a:rPr lang="el-GR" sz="1600" b="1" dirty="0" err="1"/>
            <a:t>νσώματη</a:t>
          </a:r>
          <a:r>
            <a:rPr lang="el-GR" sz="1600" b="1" dirty="0"/>
            <a:t> Γνώση (</a:t>
          </a:r>
          <a:r>
            <a:rPr lang="en-US" sz="1600" b="1" dirty="0"/>
            <a:t>Grounded cognition</a:t>
          </a:r>
          <a:r>
            <a:rPr lang="el-GR" sz="1600" b="1" dirty="0"/>
            <a:t>)</a:t>
          </a:r>
        </a:p>
        <a:p>
          <a:r>
            <a:rPr lang="el-GR" sz="1600" b="1" dirty="0"/>
            <a:t>(</a:t>
          </a:r>
          <a:r>
            <a:rPr lang="en-US" sz="1600" b="1" dirty="0" err="1"/>
            <a:t>Barsalou</a:t>
          </a:r>
          <a:r>
            <a:rPr lang="en-US" sz="1600" b="1" dirty="0"/>
            <a:t>, 2008) </a:t>
          </a:r>
        </a:p>
      </dgm:t>
    </dgm:pt>
    <dgm:pt modelId="{193C3251-1479-469A-9BDF-220FFC897B28}" type="parTrans" cxnId="{D09E6A05-C2E2-4566-92C7-4832A8F591E7}">
      <dgm:prSet/>
      <dgm:spPr/>
      <dgm:t>
        <a:bodyPr/>
        <a:lstStyle/>
        <a:p>
          <a:endParaRPr lang="en-US"/>
        </a:p>
      </dgm:t>
    </dgm:pt>
    <dgm:pt modelId="{B590F5D3-F886-4F21-A6F0-F842E3C43C81}" type="sibTrans" cxnId="{D09E6A05-C2E2-4566-92C7-4832A8F591E7}">
      <dgm:prSet/>
      <dgm:spPr/>
      <dgm:t>
        <a:bodyPr/>
        <a:lstStyle/>
        <a:p>
          <a:endParaRPr lang="en-US"/>
        </a:p>
      </dgm:t>
    </dgm:pt>
    <dgm:pt modelId="{702477C7-E5C3-4E0B-94E0-E11949EF3AD8}">
      <dgm:prSet phldrT="[Text]" custT="1"/>
      <dgm:spPr/>
      <dgm:t>
        <a:bodyPr/>
        <a:lstStyle/>
        <a:p>
          <a:r>
            <a:rPr lang="el-GR" sz="1600" b="1" dirty="0"/>
            <a:t>Μετασχηματιστή Παιδαγωγική (Κριτική αντιμετώπιση του κόσμου)</a:t>
          </a:r>
          <a:endParaRPr lang="en-US" sz="1600" b="1" dirty="0"/>
        </a:p>
      </dgm:t>
    </dgm:pt>
    <dgm:pt modelId="{325FE870-739B-40D2-93BD-86E4828F9670}" type="sibTrans" cxnId="{70BEB749-E95A-466C-B2F6-C00B2C563A70}">
      <dgm:prSet/>
      <dgm:spPr/>
      <dgm:t>
        <a:bodyPr/>
        <a:lstStyle/>
        <a:p>
          <a:endParaRPr lang="en-US"/>
        </a:p>
      </dgm:t>
    </dgm:pt>
    <dgm:pt modelId="{D5349942-68F7-4363-A347-C76E74383E10}" type="parTrans" cxnId="{70BEB749-E95A-466C-B2F6-C00B2C563A70}">
      <dgm:prSet/>
      <dgm:spPr/>
      <dgm:t>
        <a:bodyPr/>
        <a:lstStyle/>
        <a:p>
          <a:endParaRPr lang="en-US"/>
        </a:p>
      </dgm:t>
    </dgm:pt>
    <dgm:pt modelId="{4CEC16CA-25D5-4BDF-B458-497170F7B6AE}">
      <dgm:prSet/>
      <dgm:spPr/>
      <dgm:t>
        <a:bodyPr/>
        <a:lstStyle/>
        <a:p>
          <a:pPr algn="l"/>
          <a:endParaRPr lang="el-GR" sz="600" dirty="0"/>
        </a:p>
      </dgm:t>
    </dgm:pt>
    <dgm:pt modelId="{2A8E5AA9-FA0B-48A9-B0ED-582CB936B4C8}" type="parTrans" cxnId="{74FF3B1A-961B-4E66-89A0-4AD41252A4DA}">
      <dgm:prSet/>
      <dgm:spPr/>
      <dgm:t>
        <a:bodyPr/>
        <a:lstStyle/>
        <a:p>
          <a:endParaRPr lang="el-GR"/>
        </a:p>
      </dgm:t>
    </dgm:pt>
    <dgm:pt modelId="{FA6CDD98-E517-4484-BC4C-DF1637030F12}" type="sibTrans" cxnId="{74FF3B1A-961B-4E66-89A0-4AD41252A4DA}">
      <dgm:prSet/>
      <dgm:spPr/>
      <dgm:t>
        <a:bodyPr/>
        <a:lstStyle/>
        <a:p>
          <a:endParaRPr lang="el-GR"/>
        </a:p>
      </dgm:t>
    </dgm:pt>
    <dgm:pt modelId="{AE1B1D54-1686-4545-AC4F-4F16521DBD33}">
      <dgm:prSet custT="1"/>
      <dgm:spPr/>
      <dgm:t>
        <a:bodyPr/>
        <a:lstStyle/>
        <a:p>
          <a:pPr algn="just"/>
          <a:r>
            <a:rPr lang="el-GR" sz="1100" b="1" dirty="0"/>
            <a:t>Οι χειρονομίες μπορούν να διευκολύνουν τη μάθηση, καθώς θεωρούνται ενσώματη γνώση (Lozano and Tversky (2006).</a:t>
          </a:r>
        </a:p>
      </dgm:t>
    </dgm:pt>
    <dgm:pt modelId="{F98ED097-DBAB-4F60-91CE-33716F7B99C2}" type="parTrans" cxnId="{476DB612-BEBF-45E1-BE39-1F9440CBDCDC}">
      <dgm:prSet/>
      <dgm:spPr/>
      <dgm:t>
        <a:bodyPr/>
        <a:lstStyle/>
        <a:p>
          <a:endParaRPr lang="el-GR"/>
        </a:p>
      </dgm:t>
    </dgm:pt>
    <dgm:pt modelId="{E07A8A36-7631-4147-9ABD-CE7B8F9DA93A}" type="sibTrans" cxnId="{476DB612-BEBF-45E1-BE39-1F9440CBDCDC}">
      <dgm:prSet/>
      <dgm:spPr/>
      <dgm:t>
        <a:bodyPr/>
        <a:lstStyle/>
        <a:p>
          <a:endParaRPr lang="el-GR"/>
        </a:p>
      </dgm:t>
    </dgm:pt>
    <dgm:pt modelId="{F3FA7E8C-BB1B-45C2-958E-42BF2D8678D1}">
      <dgm:prSet custT="1"/>
      <dgm:spPr/>
      <dgm:t>
        <a:bodyPr/>
        <a:lstStyle/>
        <a:p>
          <a:pPr algn="just"/>
          <a:r>
            <a:rPr lang="el-GR" sz="1100" b="1" dirty="0">
              <a:solidFill>
                <a:srgbClr val="FF0000"/>
              </a:solidFill>
            </a:rPr>
            <a:t>Εικονικές χειρονομίες (</a:t>
          </a:r>
          <a:r>
            <a:rPr lang="en-US" sz="1100" b="1" dirty="0">
              <a:solidFill>
                <a:srgbClr val="FF0000"/>
              </a:solidFill>
            </a:rPr>
            <a:t>iconic gestures, </a:t>
          </a:r>
          <a:r>
            <a:rPr lang="el-GR" sz="1100" b="1" dirty="0">
              <a:solidFill>
                <a:srgbClr val="FF0000"/>
              </a:solidFill>
            </a:rPr>
            <a:t>ι</a:t>
          </a:r>
          <a:r>
            <a:rPr lang="en-US" sz="1100" b="1" dirty="0">
              <a:solidFill>
                <a:srgbClr val="FF0000"/>
              </a:solidFill>
            </a:rPr>
            <a:t>conic-physical, iconic-symbolic, </a:t>
          </a:r>
          <a:r>
            <a:rPr lang="el-GR" sz="1100" b="1" dirty="0">
              <a:solidFill>
                <a:srgbClr val="FF0000"/>
              </a:solidFill>
            </a:rPr>
            <a:t>Μεταφορικές χειρονομίες (</a:t>
          </a:r>
          <a:r>
            <a:rPr lang="en-US" sz="1100" b="1" dirty="0">
              <a:solidFill>
                <a:srgbClr val="FF0000"/>
              </a:solidFill>
            </a:rPr>
            <a:t>metaphoric gestures), </a:t>
          </a:r>
          <a:r>
            <a:rPr lang="el-GR" sz="1100" b="1" dirty="0">
              <a:solidFill>
                <a:srgbClr val="FF0000"/>
              </a:solidFill>
            </a:rPr>
            <a:t>Δεικτικές χειρονομίες (</a:t>
          </a:r>
          <a:r>
            <a:rPr lang="en-US" sz="1100" b="1" dirty="0">
              <a:solidFill>
                <a:srgbClr val="FF0000"/>
              </a:solidFill>
            </a:rPr>
            <a:t>deixis), </a:t>
          </a:r>
          <a:r>
            <a:rPr lang="el-GR" sz="1100" b="1" dirty="0">
              <a:solidFill>
                <a:srgbClr val="FF0000"/>
              </a:solidFill>
            </a:rPr>
            <a:t>Χειρονομίες «ρυθμού» (</a:t>
          </a:r>
          <a:r>
            <a:rPr lang="en-US" sz="1100" b="1" dirty="0">
              <a:solidFill>
                <a:srgbClr val="FF0000"/>
              </a:solidFill>
            </a:rPr>
            <a:t>beat) (Edwards, 2003)</a:t>
          </a:r>
          <a:endParaRPr lang="el-GR" sz="1100" b="1" dirty="0">
            <a:solidFill>
              <a:srgbClr val="FF0000"/>
            </a:solidFill>
          </a:endParaRPr>
        </a:p>
      </dgm:t>
    </dgm:pt>
    <dgm:pt modelId="{44AC75E4-A515-44A7-BBFE-3242C9CB105C}" type="parTrans" cxnId="{AB3D3689-18C9-4571-B446-F62B896B0D8C}">
      <dgm:prSet/>
      <dgm:spPr/>
      <dgm:t>
        <a:bodyPr/>
        <a:lstStyle/>
        <a:p>
          <a:endParaRPr lang="el-GR"/>
        </a:p>
      </dgm:t>
    </dgm:pt>
    <dgm:pt modelId="{5AC75E45-6119-4DE8-A8BF-4AC611DF3011}" type="sibTrans" cxnId="{AB3D3689-18C9-4571-B446-F62B896B0D8C}">
      <dgm:prSet/>
      <dgm:spPr/>
      <dgm:t>
        <a:bodyPr/>
        <a:lstStyle/>
        <a:p>
          <a:endParaRPr lang="el-GR"/>
        </a:p>
      </dgm:t>
    </dgm:pt>
    <dgm:pt modelId="{94DF5AC6-07CC-484D-AA24-4B0B3FF19A23}">
      <dgm:prSet custT="1"/>
      <dgm:spPr/>
      <dgm:t>
        <a:bodyPr/>
        <a:lstStyle/>
        <a:p>
          <a:pPr algn="just"/>
          <a:r>
            <a:rPr lang="el-GR" sz="1100" b="1" dirty="0"/>
            <a:t>Μέσο ανάδειξης υποσυνείδητων παραγόντων στη διαδικασία κατασκευής ατομικών και συλλογικών μηνυμάτων (Reynolds &amp; Reeves, 2002).</a:t>
          </a:r>
        </a:p>
      </dgm:t>
    </dgm:pt>
    <dgm:pt modelId="{B2A65871-94D6-4556-A289-9B178F2474F3}" type="parTrans" cxnId="{A62228CD-9E13-4720-950B-3099ED2FBA7C}">
      <dgm:prSet/>
      <dgm:spPr/>
      <dgm:t>
        <a:bodyPr/>
        <a:lstStyle/>
        <a:p>
          <a:endParaRPr lang="el-GR"/>
        </a:p>
      </dgm:t>
    </dgm:pt>
    <dgm:pt modelId="{8DE30AFF-CCFA-4EF5-8222-EABDB4BF1546}" type="sibTrans" cxnId="{A62228CD-9E13-4720-950B-3099ED2FBA7C}">
      <dgm:prSet/>
      <dgm:spPr/>
      <dgm:t>
        <a:bodyPr/>
        <a:lstStyle/>
        <a:p>
          <a:endParaRPr lang="el-GR"/>
        </a:p>
      </dgm:t>
    </dgm:pt>
    <dgm:pt modelId="{0CBD0D58-64E7-44AC-B906-508164CA54CC}">
      <dgm:prSet/>
      <dgm:spPr/>
      <dgm:t>
        <a:bodyPr/>
        <a:lstStyle/>
        <a:p>
          <a:pPr algn="l"/>
          <a:endParaRPr lang="el-GR" sz="600" dirty="0"/>
        </a:p>
      </dgm:t>
    </dgm:pt>
    <dgm:pt modelId="{CF84DED9-B4A2-4ABB-A7D1-288E56D45489}" type="parTrans" cxnId="{BFEBBE60-AA7B-42BF-A1E6-40BC7517814E}">
      <dgm:prSet/>
      <dgm:spPr/>
      <dgm:t>
        <a:bodyPr/>
        <a:lstStyle/>
        <a:p>
          <a:endParaRPr lang="el-GR"/>
        </a:p>
      </dgm:t>
    </dgm:pt>
    <dgm:pt modelId="{2C29A4B9-4CAF-4672-B9AF-1C563DA3FAF9}" type="sibTrans" cxnId="{BFEBBE60-AA7B-42BF-A1E6-40BC7517814E}">
      <dgm:prSet/>
      <dgm:spPr/>
      <dgm:t>
        <a:bodyPr/>
        <a:lstStyle/>
        <a:p>
          <a:endParaRPr lang="el-GR"/>
        </a:p>
      </dgm:t>
    </dgm:pt>
    <dgm:pt modelId="{6B871362-5334-49E0-B123-BB26DEFB0786}">
      <dgm:prSet phldrT="[Text]" custT="1"/>
      <dgm:spPr/>
      <dgm:t>
        <a:bodyPr/>
        <a:lstStyle/>
        <a:p>
          <a:pPr algn="just"/>
          <a:r>
            <a:rPr lang="el-GR" sz="1100" b="1" dirty="0"/>
            <a:t>Μάθηση κιναισθητική (</a:t>
          </a:r>
          <a:r>
            <a:rPr lang="en-US" sz="1100" b="1" dirty="0"/>
            <a:t>kinesthetic), </a:t>
          </a:r>
          <a:r>
            <a:rPr lang="el-GR" sz="1100" b="1" dirty="0"/>
            <a:t>συνεργατική (</a:t>
          </a:r>
          <a:r>
            <a:rPr lang="en-US" sz="1100" b="1" dirty="0"/>
            <a:t>collaborative) </a:t>
          </a:r>
          <a:r>
            <a:rPr lang="el-GR" sz="1100" b="1" dirty="0"/>
            <a:t>και </a:t>
          </a:r>
          <a:r>
            <a:rPr lang="el-GR" sz="1100" b="1" dirty="0" err="1"/>
            <a:t>πολυτροπική</a:t>
          </a:r>
          <a:r>
            <a:rPr lang="el-GR" sz="1100" b="1" dirty="0"/>
            <a:t> (</a:t>
          </a:r>
          <a:r>
            <a:rPr lang="en-US" sz="1100" b="1" dirty="0"/>
            <a:t>multimodal). </a:t>
          </a:r>
        </a:p>
      </dgm:t>
    </dgm:pt>
    <dgm:pt modelId="{28B3D8C0-AE06-453D-A61A-E77F8FAB5302}" type="sibTrans" cxnId="{F07702EB-F97C-4B2B-BBE6-035595A3C159}">
      <dgm:prSet/>
      <dgm:spPr/>
      <dgm:t>
        <a:bodyPr/>
        <a:lstStyle/>
        <a:p>
          <a:endParaRPr lang="en-US"/>
        </a:p>
      </dgm:t>
    </dgm:pt>
    <dgm:pt modelId="{DCCFE3CF-A9AD-495F-946E-8B4CF7A724EC}" type="parTrans" cxnId="{F07702EB-F97C-4B2B-BBE6-035595A3C159}">
      <dgm:prSet/>
      <dgm:spPr/>
      <dgm:t>
        <a:bodyPr/>
        <a:lstStyle/>
        <a:p>
          <a:endParaRPr lang="en-US"/>
        </a:p>
      </dgm:t>
    </dgm:pt>
    <dgm:pt modelId="{B286C63C-5055-4A27-A5BA-D250AC7452E5}">
      <dgm:prSet custT="1"/>
      <dgm:spPr/>
      <dgm:t>
        <a:bodyPr/>
        <a:lstStyle/>
        <a:p>
          <a:pPr algn="just"/>
          <a:r>
            <a:rPr lang="el-GR" sz="1100" b="1" dirty="0"/>
            <a:t>Ενσώματη Νόηση: τρόπος με τον οποίο το μυαλό συλλέγει και στη συνέχεια παρουσιάζει τις πληροφορίες (Niedenthal &amp; Barsalou, 2009). </a:t>
          </a:r>
        </a:p>
      </dgm:t>
    </dgm:pt>
    <dgm:pt modelId="{14904A41-ED20-4B0B-80CA-A849EB0051ED}" type="parTrans" cxnId="{9D0E427C-11C6-42A6-8F1D-3E5E77271F17}">
      <dgm:prSet/>
      <dgm:spPr/>
      <dgm:t>
        <a:bodyPr/>
        <a:lstStyle/>
        <a:p>
          <a:endParaRPr lang="el-GR"/>
        </a:p>
      </dgm:t>
    </dgm:pt>
    <dgm:pt modelId="{88E3A9FC-AF48-41FB-9D98-9C0701B1B93D}" type="sibTrans" cxnId="{9D0E427C-11C6-42A6-8F1D-3E5E77271F17}">
      <dgm:prSet/>
      <dgm:spPr/>
      <dgm:t>
        <a:bodyPr/>
        <a:lstStyle/>
        <a:p>
          <a:endParaRPr lang="el-GR"/>
        </a:p>
      </dgm:t>
    </dgm:pt>
    <dgm:pt modelId="{568C34EA-A917-4A2A-B285-2DE038C22ED1}">
      <dgm:prSet custT="1"/>
      <dgm:spPr/>
      <dgm:t>
        <a:bodyPr/>
        <a:lstStyle/>
        <a:p>
          <a:pPr algn="just"/>
          <a:r>
            <a:rPr lang="el-GR" sz="1100" b="1" dirty="0">
              <a:solidFill>
                <a:srgbClr val="FF0000"/>
              </a:solidFill>
            </a:rPr>
            <a:t>Νοητικά Συμβολικά Συστήματα </a:t>
          </a:r>
          <a:r>
            <a:rPr lang="el-GR" sz="1100" b="1" dirty="0"/>
            <a:t>(Crawford, 2009)</a:t>
          </a:r>
        </a:p>
      </dgm:t>
    </dgm:pt>
    <dgm:pt modelId="{647CCAFF-A338-4734-B1F5-ED6AA939A39D}" type="parTrans" cxnId="{00D99F29-E1B7-46BC-9181-F2C7D603CE91}">
      <dgm:prSet/>
      <dgm:spPr/>
      <dgm:t>
        <a:bodyPr/>
        <a:lstStyle/>
        <a:p>
          <a:endParaRPr lang="el-GR"/>
        </a:p>
      </dgm:t>
    </dgm:pt>
    <dgm:pt modelId="{59F47F6D-AE9F-4C89-A1ED-03C7E544ACDD}" type="sibTrans" cxnId="{00D99F29-E1B7-46BC-9181-F2C7D603CE91}">
      <dgm:prSet/>
      <dgm:spPr/>
      <dgm:t>
        <a:bodyPr/>
        <a:lstStyle/>
        <a:p>
          <a:endParaRPr lang="el-GR"/>
        </a:p>
      </dgm:t>
    </dgm:pt>
    <dgm:pt modelId="{D97FE4C5-9C43-4427-90C5-746BB5FB6AB9}">
      <dgm:prSet custT="1"/>
      <dgm:spPr/>
      <dgm:t>
        <a:bodyPr/>
        <a:lstStyle/>
        <a:p>
          <a:pPr algn="l"/>
          <a:endParaRPr lang="el-GR" sz="800" dirty="0"/>
        </a:p>
      </dgm:t>
    </dgm:pt>
    <dgm:pt modelId="{F4A8BFD9-E805-447C-B78B-B6C5115B0DC3}" type="parTrans" cxnId="{032850A7-A35D-4246-B182-A7AD8338C71E}">
      <dgm:prSet/>
      <dgm:spPr/>
      <dgm:t>
        <a:bodyPr/>
        <a:lstStyle/>
        <a:p>
          <a:endParaRPr lang="el-GR"/>
        </a:p>
      </dgm:t>
    </dgm:pt>
    <dgm:pt modelId="{D395C383-DECF-4E01-967A-092EBB51C7D3}" type="sibTrans" cxnId="{032850A7-A35D-4246-B182-A7AD8338C71E}">
      <dgm:prSet/>
      <dgm:spPr/>
      <dgm:t>
        <a:bodyPr/>
        <a:lstStyle/>
        <a:p>
          <a:endParaRPr lang="el-GR"/>
        </a:p>
      </dgm:t>
    </dgm:pt>
    <dgm:pt modelId="{70A80484-9267-45B2-B570-8C2EF1A3DB1E}">
      <dgm:prSet custT="1"/>
      <dgm:spPr/>
      <dgm:t>
        <a:bodyPr/>
        <a:lstStyle/>
        <a:p>
          <a:pPr algn="just"/>
          <a:r>
            <a:rPr lang="en-US" sz="1600" b="1" dirty="0"/>
            <a:t>Forum Theatre (Augusto Boal, 1979)</a:t>
          </a:r>
        </a:p>
      </dgm:t>
    </dgm:pt>
    <dgm:pt modelId="{993A548F-6438-4114-A269-8F435E220227}" type="parTrans" cxnId="{7FC7F7AC-459A-476E-9EEC-4FE279E0789D}">
      <dgm:prSet/>
      <dgm:spPr/>
      <dgm:t>
        <a:bodyPr/>
        <a:lstStyle/>
        <a:p>
          <a:endParaRPr lang="en-US"/>
        </a:p>
      </dgm:t>
    </dgm:pt>
    <dgm:pt modelId="{AD3F2563-9FC2-49A1-82FA-DE5959FE7DF3}" type="sibTrans" cxnId="{7FC7F7AC-459A-476E-9EEC-4FE279E0789D}">
      <dgm:prSet/>
      <dgm:spPr/>
      <dgm:t>
        <a:bodyPr/>
        <a:lstStyle/>
        <a:p>
          <a:endParaRPr lang="en-US"/>
        </a:p>
      </dgm:t>
    </dgm:pt>
    <dgm:pt modelId="{80886510-6A49-4077-ACFD-C19CA5EA8FD3}">
      <dgm:prSet custT="1"/>
      <dgm:spPr/>
      <dgm:t>
        <a:bodyPr/>
        <a:lstStyle/>
        <a:p>
          <a:pPr algn="just"/>
          <a:r>
            <a:rPr lang="el-GR" sz="1600" b="1" dirty="0"/>
            <a:t>Δραματοποίηση, Παιχνίδια Ρόλων</a:t>
          </a:r>
          <a:endParaRPr lang="en-US" sz="1600" b="1" dirty="0"/>
        </a:p>
      </dgm:t>
    </dgm:pt>
    <dgm:pt modelId="{BC890E69-4806-4B2C-AEC8-76AE8A9A1221}" type="parTrans" cxnId="{469B2FCE-736E-4F4B-8B63-A8323B965B5D}">
      <dgm:prSet/>
      <dgm:spPr/>
      <dgm:t>
        <a:bodyPr/>
        <a:lstStyle/>
        <a:p>
          <a:endParaRPr lang="en-US"/>
        </a:p>
      </dgm:t>
    </dgm:pt>
    <dgm:pt modelId="{9C3FE59C-F526-4B26-A8DB-5FC89F2E7008}" type="sibTrans" cxnId="{469B2FCE-736E-4F4B-8B63-A8323B965B5D}">
      <dgm:prSet/>
      <dgm:spPr/>
      <dgm:t>
        <a:bodyPr/>
        <a:lstStyle/>
        <a:p>
          <a:endParaRPr lang="en-US"/>
        </a:p>
      </dgm:t>
    </dgm:pt>
    <dgm:pt modelId="{539B3240-8BF9-4C75-A385-22D1C6EE8537}">
      <dgm:prSet custT="1"/>
      <dgm:spPr/>
      <dgm:t>
        <a:bodyPr/>
        <a:lstStyle/>
        <a:p>
          <a:pPr algn="just"/>
          <a:endParaRPr lang="en-US" sz="1600" b="1" dirty="0"/>
        </a:p>
      </dgm:t>
    </dgm:pt>
    <dgm:pt modelId="{ADE77755-AFD1-4750-BD03-8A53ABE2CD76}" type="parTrans" cxnId="{EAA12183-9D39-480A-B547-CDC869BB5A74}">
      <dgm:prSet/>
      <dgm:spPr/>
      <dgm:t>
        <a:bodyPr/>
        <a:lstStyle/>
        <a:p>
          <a:endParaRPr lang="en-US"/>
        </a:p>
      </dgm:t>
    </dgm:pt>
    <dgm:pt modelId="{1A7E2AA9-6313-4E6A-909B-BF3DD9FF9612}" type="sibTrans" cxnId="{EAA12183-9D39-480A-B547-CDC869BB5A74}">
      <dgm:prSet/>
      <dgm:spPr/>
      <dgm:t>
        <a:bodyPr/>
        <a:lstStyle/>
        <a:p>
          <a:endParaRPr lang="en-US"/>
        </a:p>
      </dgm:t>
    </dgm:pt>
    <dgm:pt modelId="{DC4CD703-760C-477F-88E3-E2A0DA8B9B76}">
      <dgm:prSet custT="1"/>
      <dgm:spPr/>
      <dgm:t>
        <a:bodyPr/>
        <a:lstStyle/>
        <a:p>
          <a:pPr algn="just"/>
          <a:r>
            <a:rPr lang="el-GR" sz="1100" b="1" dirty="0"/>
            <a:t>Μεταφορική χρήση γλώσσας για θεμελίωση αφηρημένων εννοιών</a:t>
          </a:r>
        </a:p>
      </dgm:t>
    </dgm:pt>
    <dgm:pt modelId="{54D594AD-41BE-48D2-A99C-5FFC7B26BB4D}" type="parTrans" cxnId="{92C3DD8E-D809-4269-9ED6-C5C07102C73A}">
      <dgm:prSet/>
      <dgm:spPr/>
      <dgm:t>
        <a:bodyPr/>
        <a:lstStyle/>
        <a:p>
          <a:endParaRPr lang="en-US"/>
        </a:p>
      </dgm:t>
    </dgm:pt>
    <dgm:pt modelId="{FF104346-271A-4C76-99FE-026BA401F192}" type="sibTrans" cxnId="{92C3DD8E-D809-4269-9ED6-C5C07102C73A}">
      <dgm:prSet/>
      <dgm:spPr/>
      <dgm:t>
        <a:bodyPr/>
        <a:lstStyle/>
        <a:p>
          <a:endParaRPr lang="en-US"/>
        </a:p>
      </dgm:t>
    </dgm:pt>
    <dgm:pt modelId="{7AD3AC2D-BB02-48D0-8DBD-7BA335275B5E}">
      <dgm:prSet custT="1"/>
      <dgm:spPr/>
      <dgm:t>
        <a:bodyPr/>
        <a:lstStyle/>
        <a:p>
          <a:pPr algn="just"/>
          <a:endParaRPr lang="en-US" sz="1000" b="1" dirty="0"/>
        </a:p>
      </dgm:t>
    </dgm:pt>
    <dgm:pt modelId="{D3487F85-C0A8-474C-B586-41BABB20A989}" type="parTrans" cxnId="{F7980F2C-8B05-4A64-86AA-520638F96E9C}">
      <dgm:prSet/>
      <dgm:spPr/>
      <dgm:t>
        <a:bodyPr/>
        <a:lstStyle/>
        <a:p>
          <a:endParaRPr lang="en-US"/>
        </a:p>
      </dgm:t>
    </dgm:pt>
    <dgm:pt modelId="{0687ADC7-3864-4DF1-9E8D-F340BEAAB9CF}" type="sibTrans" cxnId="{F7980F2C-8B05-4A64-86AA-520638F96E9C}">
      <dgm:prSet/>
      <dgm:spPr/>
      <dgm:t>
        <a:bodyPr/>
        <a:lstStyle/>
        <a:p>
          <a:endParaRPr lang="en-US"/>
        </a:p>
      </dgm:t>
    </dgm:pt>
    <dgm:pt modelId="{6B0192DB-D7FC-49D1-8D0E-B3A5DE113521}">
      <dgm:prSet/>
      <dgm:spPr/>
      <dgm:t>
        <a:bodyPr/>
        <a:lstStyle/>
        <a:p>
          <a:pPr algn="just"/>
          <a:endParaRPr lang="en-US" sz="1000" b="1" dirty="0"/>
        </a:p>
      </dgm:t>
    </dgm:pt>
    <dgm:pt modelId="{443BC1EF-6EF7-4D53-97A2-6CD62F0EC9CB}" type="parTrans" cxnId="{AA8FCA8B-FE2D-4B85-8499-ACA83A75D5F8}">
      <dgm:prSet/>
      <dgm:spPr/>
      <dgm:t>
        <a:bodyPr/>
        <a:lstStyle/>
        <a:p>
          <a:endParaRPr lang="en-US"/>
        </a:p>
      </dgm:t>
    </dgm:pt>
    <dgm:pt modelId="{B333B915-D588-4751-8BDF-5AF27DF029A4}" type="sibTrans" cxnId="{AA8FCA8B-FE2D-4B85-8499-ACA83A75D5F8}">
      <dgm:prSet/>
      <dgm:spPr/>
      <dgm:t>
        <a:bodyPr/>
        <a:lstStyle/>
        <a:p>
          <a:endParaRPr lang="en-US"/>
        </a:p>
      </dgm:t>
    </dgm:pt>
    <dgm:pt modelId="{E6101C5C-F695-4D6B-9140-336FC6637F9B}" type="pres">
      <dgm:prSet presAssocID="{9FB2C65F-EEB6-4ABD-80C4-1025B636E304}" presName="cycleMatrixDiagram" presStyleCnt="0">
        <dgm:presLayoutVars>
          <dgm:chMax val="1"/>
          <dgm:dir/>
          <dgm:animLvl val="lvl"/>
          <dgm:resizeHandles val="exact"/>
        </dgm:presLayoutVars>
      </dgm:prSet>
      <dgm:spPr/>
    </dgm:pt>
    <dgm:pt modelId="{A9EF88F5-D01E-490A-8A02-4686B1556020}" type="pres">
      <dgm:prSet presAssocID="{9FB2C65F-EEB6-4ABD-80C4-1025B636E304}" presName="children" presStyleCnt="0"/>
      <dgm:spPr/>
    </dgm:pt>
    <dgm:pt modelId="{533F0E4B-9BA0-4133-B12A-E9B429B3B5DF}" type="pres">
      <dgm:prSet presAssocID="{9FB2C65F-EEB6-4ABD-80C4-1025B636E304}" presName="child1group" presStyleCnt="0"/>
      <dgm:spPr/>
    </dgm:pt>
    <dgm:pt modelId="{2B3586A8-FB7A-45F4-9352-8AA038197716}" type="pres">
      <dgm:prSet presAssocID="{9FB2C65F-EEB6-4ABD-80C4-1025B636E304}" presName="child1" presStyleLbl="bgAcc1" presStyleIdx="0" presStyleCnt="4" custScaleX="122806" custLinFactNeighborX="-43663" custLinFactNeighborY="32048"/>
      <dgm:spPr/>
    </dgm:pt>
    <dgm:pt modelId="{197A7801-806A-44E8-B506-345AECD68AD0}" type="pres">
      <dgm:prSet presAssocID="{9FB2C65F-EEB6-4ABD-80C4-1025B636E304}" presName="child1Text" presStyleLbl="bgAcc1" presStyleIdx="0" presStyleCnt="4">
        <dgm:presLayoutVars>
          <dgm:bulletEnabled val="1"/>
        </dgm:presLayoutVars>
      </dgm:prSet>
      <dgm:spPr/>
    </dgm:pt>
    <dgm:pt modelId="{234BDA48-1447-4C62-8026-7C235606D434}" type="pres">
      <dgm:prSet presAssocID="{9FB2C65F-EEB6-4ABD-80C4-1025B636E304}" presName="child2group" presStyleCnt="0"/>
      <dgm:spPr/>
    </dgm:pt>
    <dgm:pt modelId="{54422B9E-0908-4C68-BEFE-A288630CC665}" type="pres">
      <dgm:prSet presAssocID="{9FB2C65F-EEB6-4ABD-80C4-1025B636E304}" presName="child2" presStyleLbl="bgAcc1" presStyleIdx="1" presStyleCnt="4" custScaleX="125133" custScaleY="146406" custLinFactNeighborX="36639" custLinFactNeighborY="49000"/>
      <dgm:spPr/>
    </dgm:pt>
    <dgm:pt modelId="{8FB36196-370E-4794-8D39-534152FE4FBC}" type="pres">
      <dgm:prSet presAssocID="{9FB2C65F-EEB6-4ABD-80C4-1025B636E304}" presName="child2Text" presStyleLbl="bgAcc1" presStyleIdx="1" presStyleCnt="4">
        <dgm:presLayoutVars>
          <dgm:bulletEnabled val="1"/>
        </dgm:presLayoutVars>
      </dgm:prSet>
      <dgm:spPr/>
    </dgm:pt>
    <dgm:pt modelId="{82784A41-C3A1-47B0-8FB9-7FA22D910741}" type="pres">
      <dgm:prSet presAssocID="{9FB2C65F-EEB6-4ABD-80C4-1025B636E304}" presName="child3group" presStyleCnt="0"/>
      <dgm:spPr/>
    </dgm:pt>
    <dgm:pt modelId="{2C68C0ED-CD67-4478-A6CD-1287319B8EDB}" type="pres">
      <dgm:prSet presAssocID="{9FB2C65F-EEB6-4ABD-80C4-1025B636E304}" presName="child3" presStyleLbl="bgAcc1" presStyleIdx="2" presStyleCnt="4" custScaleX="123807" custScaleY="120529" custLinFactNeighborX="35697" custLinFactNeighborY="-14749"/>
      <dgm:spPr/>
    </dgm:pt>
    <dgm:pt modelId="{76AEBD19-9C10-4E78-9C80-D6BAE140BB0A}" type="pres">
      <dgm:prSet presAssocID="{9FB2C65F-EEB6-4ABD-80C4-1025B636E304}" presName="child3Text" presStyleLbl="bgAcc1" presStyleIdx="2" presStyleCnt="4">
        <dgm:presLayoutVars>
          <dgm:bulletEnabled val="1"/>
        </dgm:presLayoutVars>
      </dgm:prSet>
      <dgm:spPr/>
    </dgm:pt>
    <dgm:pt modelId="{E41188CB-B437-4E8A-9490-965AD5563655}" type="pres">
      <dgm:prSet presAssocID="{9FB2C65F-EEB6-4ABD-80C4-1025B636E304}" presName="child4group" presStyleCnt="0"/>
      <dgm:spPr/>
    </dgm:pt>
    <dgm:pt modelId="{CD86F13C-2ECA-45B6-AC7E-89A51637A46E}" type="pres">
      <dgm:prSet presAssocID="{9FB2C65F-EEB6-4ABD-80C4-1025B636E304}" presName="child4" presStyleLbl="bgAcc1" presStyleIdx="3" presStyleCnt="4" custScaleX="118313" custScaleY="172962" custLinFactNeighborX="-52434" custLinFactNeighborY="-29348"/>
      <dgm:spPr/>
    </dgm:pt>
    <dgm:pt modelId="{928805FB-5805-44B6-A387-85923A829101}" type="pres">
      <dgm:prSet presAssocID="{9FB2C65F-EEB6-4ABD-80C4-1025B636E304}" presName="child4Text" presStyleLbl="bgAcc1" presStyleIdx="3" presStyleCnt="4">
        <dgm:presLayoutVars>
          <dgm:bulletEnabled val="1"/>
        </dgm:presLayoutVars>
      </dgm:prSet>
      <dgm:spPr/>
    </dgm:pt>
    <dgm:pt modelId="{F5EFE995-91B7-4F03-B485-701CE5350E3E}" type="pres">
      <dgm:prSet presAssocID="{9FB2C65F-EEB6-4ABD-80C4-1025B636E304}" presName="childPlaceholder" presStyleCnt="0"/>
      <dgm:spPr/>
    </dgm:pt>
    <dgm:pt modelId="{F8B975C9-5FC8-4C8F-AB0C-A9F002E10D68}" type="pres">
      <dgm:prSet presAssocID="{9FB2C65F-EEB6-4ABD-80C4-1025B636E304}" presName="circle" presStyleCnt="0"/>
      <dgm:spPr/>
    </dgm:pt>
    <dgm:pt modelId="{B6E24AB0-D834-449F-A0B8-9EA5F463EF47}" type="pres">
      <dgm:prSet presAssocID="{9FB2C65F-EEB6-4ABD-80C4-1025B636E304}" presName="quadrant1" presStyleLbl="node1" presStyleIdx="0" presStyleCnt="4">
        <dgm:presLayoutVars>
          <dgm:chMax val="1"/>
          <dgm:bulletEnabled val="1"/>
        </dgm:presLayoutVars>
      </dgm:prSet>
      <dgm:spPr/>
    </dgm:pt>
    <dgm:pt modelId="{76905127-9F5F-4AFC-8480-63CF8BA6CBDB}" type="pres">
      <dgm:prSet presAssocID="{9FB2C65F-EEB6-4ABD-80C4-1025B636E304}" presName="quadrant2" presStyleLbl="node1" presStyleIdx="1" presStyleCnt="4">
        <dgm:presLayoutVars>
          <dgm:chMax val="1"/>
          <dgm:bulletEnabled val="1"/>
        </dgm:presLayoutVars>
      </dgm:prSet>
      <dgm:spPr/>
    </dgm:pt>
    <dgm:pt modelId="{84122FDA-9E5F-4454-BF9D-51E8122337F6}" type="pres">
      <dgm:prSet presAssocID="{9FB2C65F-EEB6-4ABD-80C4-1025B636E304}" presName="quadrant3" presStyleLbl="node1" presStyleIdx="2" presStyleCnt="4">
        <dgm:presLayoutVars>
          <dgm:chMax val="1"/>
          <dgm:bulletEnabled val="1"/>
        </dgm:presLayoutVars>
      </dgm:prSet>
      <dgm:spPr/>
    </dgm:pt>
    <dgm:pt modelId="{C0BCE04D-BDB8-4DC8-B380-EBA18592C49B}" type="pres">
      <dgm:prSet presAssocID="{9FB2C65F-EEB6-4ABD-80C4-1025B636E304}" presName="quadrant4" presStyleLbl="node1" presStyleIdx="3" presStyleCnt="4">
        <dgm:presLayoutVars>
          <dgm:chMax val="1"/>
          <dgm:bulletEnabled val="1"/>
        </dgm:presLayoutVars>
      </dgm:prSet>
      <dgm:spPr/>
    </dgm:pt>
    <dgm:pt modelId="{6975D125-911D-4787-B2E9-E7D692C19CFD}" type="pres">
      <dgm:prSet presAssocID="{9FB2C65F-EEB6-4ABD-80C4-1025B636E304}" presName="quadrantPlaceholder" presStyleCnt="0"/>
      <dgm:spPr/>
    </dgm:pt>
    <dgm:pt modelId="{1FA02ACF-1053-4D3B-822D-DD8309BB30E3}" type="pres">
      <dgm:prSet presAssocID="{9FB2C65F-EEB6-4ABD-80C4-1025B636E304}" presName="center1" presStyleLbl="fgShp" presStyleIdx="0" presStyleCnt="2"/>
      <dgm:spPr/>
    </dgm:pt>
    <dgm:pt modelId="{EBD1709D-3994-4765-AA47-447F5BD683A5}" type="pres">
      <dgm:prSet presAssocID="{9FB2C65F-EEB6-4ABD-80C4-1025B636E304}" presName="center2" presStyleLbl="fgShp" presStyleIdx="1" presStyleCnt="2"/>
      <dgm:spPr/>
    </dgm:pt>
  </dgm:ptLst>
  <dgm:cxnLst>
    <dgm:cxn modelId="{D09E6A05-C2E2-4566-92C7-4832A8F591E7}" srcId="{9FB2C65F-EEB6-4ABD-80C4-1025B636E304}" destId="{54F34ADB-14B0-49E9-8167-23B0DB19D715}" srcOrd="3" destOrd="0" parTransId="{193C3251-1479-469A-9BDF-220FFC897B28}" sibTransId="{B590F5D3-F886-4F21-A6F0-F842E3C43C81}"/>
    <dgm:cxn modelId="{CA377C11-75D9-49BD-B91B-F4CCFAAE1224}" type="presOf" srcId="{539B3240-8BF9-4C75-A385-22D1C6EE8537}" destId="{2B3586A8-FB7A-45F4-9352-8AA038197716}" srcOrd="0" destOrd="3" presId="urn:microsoft.com/office/officeart/2005/8/layout/cycle4"/>
    <dgm:cxn modelId="{476DB612-BEBF-45E1-BE39-1F9440CBDCDC}" srcId="{FCCE4B0D-239A-49AC-B914-B89B0D99466A}" destId="{AE1B1D54-1686-4545-AC4F-4F16521DBD33}" srcOrd="1" destOrd="0" parTransId="{F98ED097-DBAB-4F60-91CE-33716F7B99C2}" sibTransId="{E07A8A36-7631-4147-9ABD-CE7B8F9DA93A}"/>
    <dgm:cxn modelId="{74FF3B1A-961B-4E66-89A0-4AD41252A4DA}" srcId="{FCCE4B0D-239A-49AC-B914-B89B0D99466A}" destId="{4CEC16CA-25D5-4BDF-B458-497170F7B6AE}" srcOrd="5" destOrd="0" parTransId="{2A8E5AA9-FA0B-48A9-B0ED-582CB936B4C8}" sibTransId="{FA6CDD98-E517-4484-BC4C-DF1637030F12}"/>
    <dgm:cxn modelId="{0FCCF21B-D07B-4EED-B287-DF71D68FE7E0}" type="presOf" srcId="{F3FA7E8C-BB1B-45C2-958E-42BF2D8678D1}" destId="{54422B9E-0908-4C68-BEFE-A288630CC665}" srcOrd="0" destOrd="2" presId="urn:microsoft.com/office/officeart/2005/8/layout/cycle4"/>
    <dgm:cxn modelId="{2103D023-A224-4359-A083-FC0789F73920}" type="presOf" srcId="{96B5BF46-2924-4D54-9354-E7004CDF5858}" destId="{197A7801-806A-44E8-B506-345AECD68AD0}" srcOrd="1" destOrd="0" presId="urn:microsoft.com/office/officeart/2005/8/layout/cycle4"/>
    <dgm:cxn modelId="{A3530926-F3C0-4484-89F1-1C7DE44F208D}" type="presOf" srcId="{9FB2C65F-EEB6-4ABD-80C4-1025B636E304}" destId="{E6101C5C-F695-4D6B-9140-336FC6637F9B}" srcOrd="0" destOrd="0" presId="urn:microsoft.com/office/officeart/2005/8/layout/cycle4"/>
    <dgm:cxn modelId="{5608B027-7B77-4DA1-BA1B-9DA4D97E18BB}" type="presOf" srcId="{80886510-6A49-4077-ACFD-C19CA5EA8FD3}" destId="{2B3586A8-FB7A-45F4-9352-8AA038197716}" srcOrd="0" destOrd="2" presId="urn:microsoft.com/office/officeart/2005/8/layout/cycle4"/>
    <dgm:cxn modelId="{00D99F29-E1B7-46BC-9181-F2C7D603CE91}" srcId="{54F34ADB-14B0-49E9-8167-23B0DB19D715}" destId="{568C34EA-A917-4A2A-B285-2DE038C22ED1}" srcOrd="2" destOrd="0" parTransId="{647CCAFF-A338-4734-B1F5-ED6AA939A39D}" sibTransId="{59F47F6D-AE9F-4C89-A1ED-03C7E544ACDD}"/>
    <dgm:cxn modelId="{F7980F2C-8B05-4A64-86AA-520638F96E9C}" srcId="{54F34ADB-14B0-49E9-8167-23B0DB19D715}" destId="{7AD3AC2D-BB02-48D0-8DBD-7BA335275B5E}" srcOrd="4" destOrd="0" parTransId="{D3487F85-C0A8-474C-B586-41BABB20A989}" sibTransId="{0687ADC7-3864-4DF1-9E8D-F340BEAAB9CF}"/>
    <dgm:cxn modelId="{7D0D865B-E047-43F4-BEFE-099576905E22}" srcId="{702477C7-E5C3-4E0B-94E0-E11949EF3AD8}" destId="{96B5BF46-2924-4D54-9354-E7004CDF5858}" srcOrd="0" destOrd="0" parTransId="{1931C4B4-ED78-4891-824A-950F0251DC03}" sibTransId="{4CBB6F38-545B-4E92-9D0F-37ED38181065}"/>
    <dgm:cxn modelId="{7E29FA5F-DF20-4FD6-924A-BD8838DDAA35}" type="presOf" srcId="{70A80484-9267-45B2-B570-8C2EF1A3DB1E}" destId="{197A7801-806A-44E8-B506-345AECD68AD0}" srcOrd="1" destOrd="1" presId="urn:microsoft.com/office/officeart/2005/8/layout/cycle4"/>
    <dgm:cxn modelId="{BFEBBE60-AA7B-42BF-A1E6-40BC7517814E}" srcId="{FCCE4B0D-239A-49AC-B914-B89B0D99466A}" destId="{0CBD0D58-64E7-44AC-B906-508164CA54CC}" srcOrd="4" destOrd="0" parTransId="{CF84DED9-B4A2-4ABB-A7D1-288E56D45489}" sibTransId="{2C29A4B9-4CAF-4672-B9AF-1C563DA3FAF9}"/>
    <dgm:cxn modelId="{0A675A43-61C6-4010-A86A-D87E2A8EB329}" type="presOf" srcId="{238AA21F-1F89-472B-8C1A-76D44B61CE53}" destId="{76AEBD19-9C10-4E78-9C80-D6BAE140BB0A}" srcOrd="1" destOrd="0" presId="urn:microsoft.com/office/officeart/2005/8/layout/cycle4"/>
    <dgm:cxn modelId="{5412BA65-A991-4051-8C02-B52A7199F905}" type="presOf" srcId="{B286C63C-5055-4A27-A5BA-D250AC7452E5}" destId="{928805FB-5805-44B6-A387-85923A829101}" srcOrd="1" destOrd="1" presId="urn:microsoft.com/office/officeart/2005/8/layout/cycle4"/>
    <dgm:cxn modelId="{89DC2D68-9D16-4658-A6EC-5B7A3C791FB3}" type="presOf" srcId="{DC4CD703-760C-477F-88E3-E2A0DA8B9B76}" destId="{CD86F13C-2ECA-45B6-AC7E-89A51637A46E}" srcOrd="0" destOrd="3" presId="urn:microsoft.com/office/officeart/2005/8/layout/cycle4"/>
    <dgm:cxn modelId="{0D485C68-916D-4BF9-B69D-1C98120A5B9A}" type="presOf" srcId="{AE1B1D54-1686-4545-AC4F-4F16521DBD33}" destId="{8FB36196-370E-4794-8D39-534152FE4FBC}" srcOrd="1" destOrd="1" presId="urn:microsoft.com/office/officeart/2005/8/layout/cycle4"/>
    <dgm:cxn modelId="{21CB6668-E819-4161-9CBE-61D5F440B2A7}" type="presOf" srcId="{4CEC16CA-25D5-4BDF-B458-497170F7B6AE}" destId="{54422B9E-0908-4C68-BEFE-A288630CC665}" srcOrd="0" destOrd="5" presId="urn:microsoft.com/office/officeart/2005/8/layout/cycle4"/>
    <dgm:cxn modelId="{70BEB749-E95A-466C-B2F6-C00B2C563A70}" srcId="{9FB2C65F-EEB6-4ABD-80C4-1025B636E304}" destId="{702477C7-E5C3-4E0B-94E0-E11949EF3AD8}" srcOrd="0" destOrd="0" parTransId="{D5349942-68F7-4363-A347-C76E74383E10}" sibTransId="{325FE870-739B-40D2-93BD-86E4828F9670}"/>
    <dgm:cxn modelId="{E089366C-552C-4ABE-A454-FE7E5C2DDE94}" type="presOf" srcId="{568C34EA-A917-4A2A-B285-2DE038C22ED1}" destId="{CD86F13C-2ECA-45B6-AC7E-89A51637A46E}" srcOrd="0" destOrd="2" presId="urn:microsoft.com/office/officeart/2005/8/layout/cycle4"/>
    <dgm:cxn modelId="{6AA2A34F-7CFF-4079-A0CF-F61B21E4AC72}" srcId="{9FB2C65F-EEB6-4ABD-80C4-1025B636E304}" destId="{FCCE4B0D-239A-49AC-B914-B89B0D99466A}" srcOrd="1" destOrd="0" parTransId="{B7903357-5BED-477A-A6FA-A2C012F83FB2}" sibTransId="{03FF4AFD-C790-4E6C-B4A0-2F9B8AD8EC7D}"/>
    <dgm:cxn modelId="{FC70EA52-B847-4968-BCE8-7A0A05432392}" srcId="{FCCE4B0D-239A-49AC-B914-B89B0D99466A}" destId="{68FBAF6E-3B37-416E-95E5-09179AC325B9}" srcOrd="0" destOrd="0" parTransId="{ECACD430-B782-4C8F-B78D-2A9AD921C231}" sibTransId="{0AC80F85-B61A-4BAA-87DF-952836F2763B}"/>
    <dgm:cxn modelId="{BE1DB356-39F4-4CF9-8537-4E553153840C}" type="presOf" srcId="{AE1B1D54-1686-4545-AC4F-4F16521DBD33}" destId="{54422B9E-0908-4C68-BEFE-A288630CC665}" srcOrd="0" destOrd="1" presId="urn:microsoft.com/office/officeart/2005/8/layout/cycle4"/>
    <dgm:cxn modelId="{CD09C979-60B7-465F-A491-EF9FBDE2066B}" type="presOf" srcId="{702477C7-E5C3-4E0B-94E0-E11949EF3AD8}" destId="{B6E24AB0-D834-449F-A0B8-9EA5F463EF47}" srcOrd="0" destOrd="0" presId="urn:microsoft.com/office/officeart/2005/8/layout/cycle4"/>
    <dgm:cxn modelId="{9D0E427C-11C6-42A6-8F1D-3E5E77271F17}" srcId="{54F34ADB-14B0-49E9-8167-23B0DB19D715}" destId="{B286C63C-5055-4A27-A5BA-D250AC7452E5}" srcOrd="1" destOrd="0" parTransId="{14904A41-ED20-4B0B-80CA-A849EB0051ED}" sibTransId="{88E3A9FC-AF48-41FB-9D98-9C0701B1B93D}"/>
    <dgm:cxn modelId="{9823CF7D-50C2-40A2-BA40-CAC0E40969C4}" type="presOf" srcId="{539B3240-8BF9-4C75-A385-22D1C6EE8537}" destId="{197A7801-806A-44E8-B506-345AECD68AD0}" srcOrd="1" destOrd="3" presId="urn:microsoft.com/office/officeart/2005/8/layout/cycle4"/>
    <dgm:cxn modelId="{EAA12183-9D39-480A-B547-CDC869BB5A74}" srcId="{702477C7-E5C3-4E0B-94E0-E11949EF3AD8}" destId="{539B3240-8BF9-4C75-A385-22D1C6EE8537}" srcOrd="3" destOrd="0" parTransId="{ADE77755-AFD1-4750-BD03-8A53ABE2CD76}" sibTransId="{1A7E2AA9-6313-4E6A-909B-BF3DD9FF9612}"/>
    <dgm:cxn modelId="{209E2489-6A18-43E1-982F-A937B17A2CC0}" type="presOf" srcId="{0CBD0D58-64E7-44AC-B906-508164CA54CC}" destId="{8FB36196-370E-4794-8D39-534152FE4FBC}" srcOrd="1" destOrd="4" presId="urn:microsoft.com/office/officeart/2005/8/layout/cycle4"/>
    <dgm:cxn modelId="{AB3D3689-18C9-4571-B446-F62B896B0D8C}" srcId="{FCCE4B0D-239A-49AC-B914-B89B0D99466A}" destId="{F3FA7E8C-BB1B-45C2-958E-42BF2D8678D1}" srcOrd="2" destOrd="0" parTransId="{44AC75E4-A515-44A7-BBFE-3242C9CB105C}" sibTransId="{5AC75E45-6119-4DE8-A8BF-4AC611DF3011}"/>
    <dgm:cxn modelId="{7C73698A-4DBC-4176-B424-27FDE0F9FBB8}" type="presOf" srcId="{6B0192DB-D7FC-49D1-8D0E-B3A5DE113521}" destId="{2C68C0ED-CD67-4478-A6CD-1287319B8EDB}" srcOrd="0" destOrd="1" presId="urn:microsoft.com/office/officeart/2005/8/layout/cycle4"/>
    <dgm:cxn modelId="{71DFA58A-81EA-4A12-A916-650FE1F8083D}" type="presOf" srcId="{7AD3AC2D-BB02-48D0-8DBD-7BA335275B5E}" destId="{928805FB-5805-44B6-A387-85923A829101}" srcOrd="1" destOrd="4" presId="urn:microsoft.com/office/officeart/2005/8/layout/cycle4"/>
    <dgm:cxn modelId="{AA8FCA8B-FE2D-4B85-8499-ACA83A75D5F8}" srcId="{5EEB9CC3-4667-4C06-9174-5F090FC0DBE7}" destId="{6B0192DB-D7FC-49D1-8D0E-B3A5DE113521}" srcOrd="1" destOrd="0" parTransId="{443BC1EF-6EF7-4D53-97A2-6CD62F0EC9CB}" sibTransId="{B333B915-D588-4751-8BDF-5AF27DF029A4}"/>
    <dgm:cxn modelId="{92C3DD8E-D809-4269-9ED6-C5C07102C73A}" srcId="{54F34ADB-14B0-49E9-8167-23B0DB19D715}" destId="{DC4CD703-760C-477F-88E3-E2A0DA8B9B76}" srcOrd="3" destOrd="0" parTransId="{54D594AD-41BE-48D2-A99C-5FFC7B26BB4D}" sibTransId="{FF104346-271A-4C76-99FE-026BA401F192}"/>
    <dgm:cxn modelId="{EA61CB92-0B18-4ED9-8A6D-B72FF4A03E14}" type="presOf" srcId="{F3FA7E8C-BB1B-45C2-958E-42BF2D8678D1}" destId="{8FB36196-370E-4794-8D39-534152FE4FBC}" srcOrd="1" destOrd="2" presId="urn:microsoft.com/office/officeart/2005/8/layout/cycle4"/>
    <dgm:cxn modelId="{593D1093-A04D-463C-B467-CC13CCD9FF93}" type="presOf" srcId="{70A80484-9267-45B2-B570-8C2EF1A3DB1E}" destId="{2B3586A8-FB7A-45F4-9352-8AA038197716}" srcOrd="0" destOrd="1" presId="urn:microsoft.com/office/officeart/2005/8/layout/cycle4"/>
    <dgm:cxn modelId="{9B452A93-77C2-4AC7-9B8F-37A197BFAD57}" type="presOf" srcId="{6B0192DB-D7FC-49D1-8D0E-B3A5DE113521}" destId="{76AEBD19-9C10-4E78-9C80-D6BAE140BB0A}" srcOrd="1" destOrd="1" presId="urn:microsoft.com/office/officeart/2005/8/layout/cycle4"/>
    <dgm:cxn modelId="{3E4F5C9B-C355-402C-BA26-2D95AC8DB32B}" type="presOf" srcId="{0CBD0D58-64E7-44AC-B906-508164CA54CC}" destId="{54422B9E-0908-4C68-BEFE-A288630CC665}" srcOrd="0" destOrd="4" presId="urn:microsoft.com/office/officeart/2005/8/layout/cycle4"/>
    <dgm:cxn modelId="{1F637C9F-C4D8-407B-9DBE-B44E7691C979}" type="presOf" srcId="{5EEB9CC3-4667-4C06-9174-5F090FC0DBE7}" destId="{84122FDA-9E5F-4454-BF9D-51E8122337F6}" srcOrd="0" destOrd="0" presId="urn:microsoft.com/office/officeart/2005/8/layout/cycle4"/>
    <dgm:cxn modelId="{933762A0-07AC-49FE-B7FB-42A59FDB93DA}" type="presOf" srcId="{94DF5AC6-07CC-484D-AA24-4B0B3FF19A23}" destId="{8FB36196-370E-4794-8D39-534152FE4FBC}" srcOrd="1" destOrd="3" presId="urn:microsoft.com/office/officeart/2005/8/layout/cycle4"/>
    <dgm:cxn modelId="{A64FBBA1-A177-4B0C-9439-548716A811A9}" type="presOf" srcId="{FCCE4B0D-239A-49AC-B914-B89B0D99466A}" destId="{76905127-9F5F-4AFC-8480-63CF8BA6CBDB}" srcOrd="0" destOrd="0" presId="urn:microsoft.com/office/officeart/2005/8/layout/cycle4"/>
    <dgm:cxn modelId="{032850A7-A35D-4246-B182-A7AD8338C71E}" srcId="{54F34ADB-14B0-49E9-8167-23B0DB19D715}" destId="{D97FE4C5-9C43-4427-90C5-746BB5FB6AB9}" srcOrd="5" destOrd="0" parTransId="{F4A8BFD9-E805-447C-B78B-B6C5115B0DC3}" sibTransId="{D395C383-DECF-4E01-967A-092EBB51C7D3}"/>
    <dgm:cxn modelId="{DBBEF5A9-2293-419C-BA8F-AF208DA87F48}" type="presOf" srcId="{D97FE4C5-9C43-4427-90C5-746BB5FB6AB9}" destId="{928805FB-5805-44B6-A387-85923A829101}" srcOrd="1" destOrd="5" presId="urn:microsoft.com/office/officeart/2005/8/layout/cycle4"/>
    <dgm:cxn modelId="{D09ABEAA-BAAA-4CD1-B7AC-76C334E3CBAF}" type="presOf" srcId="{DC4CD703-760C-477F-88E3-E2A0DA8B9B76}" destId="{928805FB-5805-44B6-A387-85923A829101}" srcOrd="1" destOrd="3" presId="urn:microsoft.com/office/officeart/2005/8/layout/cycle4"/>
    <dgm:cxn modelId="{AFCC3BAC-E02B-41A7-9973-4CD938E57F6B}" type="presOf" srcId="{96B5BF46-2924-4D54-9354-E7004CDF5858}" destId="{2B3586A8-FB7A-45F4-9352-8AA038197716}" srcOrd="0" destOrd="0" presId="urn:microsoft.com/office/officeart/2005/8/layout/cycle4"/>
    <dgm:cxn modelId="{7FC7F7AC-459A-476E-9EEC-4FE279E0789D}" srcId="{702477C7-E5C3-4E0B-94E0-E11949EF3AD8}" destId="{70A80484-9267-45B2-B570-8C2EF1A3DB1E}" srcOrd="1" destOrd="0" parTransId="{993A548F-6438-4114-A269-8F435E220227}" sibTransId="{AD3F2563-9FC2-49A1-82FA-DE5959FE7DF3}"/>
    <dgm:cxn modelId="{BD97C6AE-4340-44D0-845C-68A0F7235D68}" type="presOf" srcId="{54F34ADB-14B0-49E9-8167-23B0DB19D715}" destId="{C0BCE04D-BDB8-4DC8-B380-EBA18592C49B}" srcOrd="0" destOrd="0" presId="urn:microsoft.com/office/officeart/2005/8/layout/cycle4"/>
    <dgm:cxn modelId="{17C9CEAF-2647-44F4-84F9-74A7E9D92A10}" type="presOf" srcId="{6B871362-5334-49E0-B123-BB26DEFB0786}" destId="{CD86F13C-2ECA-45B6-AC7E-89A51637A46E}" srcOrd="0" destOrd="0" presId="urn:microsoft.com/office/officeart/2005/8/layout/cycle4"/>
    <dgm:cxn modelId="{62B56FB5-0662-4919-B2D3-4716EA4C4659}" type="presOf" srcId="{D97FE4C5-9C43-4427-90C5-746BB5FB6AB9}" destId="{CD86F13C-2ECA-45B6-AC7E-89A51637A46E}" srcOrd="0" destOrd="5" presId="urn:microsoft.com/office/officeart/2005/8/layout/cycle4"/>
    <dgm:cxn modelId="{702DE6BC-087B-4A39-A935-395F948EA29C}" type="presOf" srcId="{94DF5AC6-07CC-484D-AA24-4B0B3FF19A23}" destId="{54422B9E-0908-4C68-BEFE-A288630CC665}" srcOrd="0" destOrd="3" presId="urn:microsoft.com/office/officeart/2005/8/layout/cycle4"/>
    <dgm:cxn modelId="{D6A2F2BC-D5C5-49A5-8B75-6167233F580D}" type="presOf" srcId="{238AA21F-1F89-472B-8C1A-76D44B61CE53}" destId="{2C68C0ED-CD67-4478-A6CD-1287319B8EDB}" srcOrd="0" destOrd="0" presId="urn:microsoft.com/office/officeart/2005/8/layout/cycle4"/>
    <dgm:cxn modelId="{A755FBC3-1B7D-45CB-A920-F2BB61EEB172}" srcId="{5EEB9CC3-4667-4C06-9174-5F090FC0DBE7}" destId="{238AA21F-1F89-472B-8C1A-76D44B61CE53}" srcOrd="0" destOrd="0" parTransId="{65964FAF-636F-4B9C-BD62-8992ED23E3A8}" sibTransId="{E1F491A3-C62B-4021-9FD5-9294E8FB07B4}"/>
    <dgm:cxn modelId="{5C047CCC-440B-422C-B568-3FEDF77A682A}" type="presOf" srcId="{B286C63C-5055-4A27-A5BA-D250AC7452E5}" destId="{CD86F13C-2ECA-45B6-AC7E-89A51637A46E}" srcOrd="0" destOrd="1" presId="urn:microsoft.com/office/officeart/2005/8/layout/cycle4"/>
    <dgm:cxn modelId="{A62228CD-9E13-4720-950B-3099ED2FBA7C}" srcId="{FCCE4B0D-239A-49AC-B914-B89B0D99466A}" destId="{94DF5AC6-07CC-484D-AA24-4B0B3FF19A23}" srcOrd="3" destOrd="0" parTransId="{B2A65871-94D6-4556-A289-9B178F2474F3}" sibTransId="{8DE30AFF-CCFA-4EF5-8222-EABDB4BF1546}"/>
    <dgm:cxn modelId="{469B2FCE-736E-4F4B-8B63-A8323B965B5D}" srcId="{702477C7-E5C3-4E0B-94E0-E11949EF3AD8}" destId="{80886510-6A49-4077-ACFD-C19CA5EA8FD3}" srcOrd="2" destOrd="0" parTransId="{BC890E69-4806-4B2C-AEC8-76AE8A9A1221}" sibTransId="{9C3FE59C-F526-4B26-A8DB-5FC89F2E7008}"/>
    <dgm:cxn modelId="{80DEFFCF-D2FA-44D5-BDEF-3023BEC4B0FF}" srcId="{9FB2C65F-EEB6-4ABD-80C4-1025B636E304}" destId="{5EEB9CC3-4667-4C06-9174-5F090FC0DBE7}" srcOrd="2" destOrd="0" parTransId="{2F857932-EB68-4E3C-B977-C4971D1E6050}" sibTransId="{045EF47F-6C15-44D1-993D-C1A8CAD27279}"/>
    <dgm:cxn modelId="{494331D4-3267-4C96-983C-ADFF247D7CB1}" type="presOf" srcId="{7AD3AC2D-BB02-48D0-8DBD-7BA335275B5E}" destId="{CD86F13C-2ECA-45B6-AC7E-89A51637A46E}" srcOrd="0" destOrd="4" presId="urn:microsoft.com/office/officeart/2005/8/layout/cycle4"/>
    <dgm:cxn modelId="{D81BE2D4-8823-42B9-824F-2CE60DE17107}" type="presOf" srcId="{568C34EA-A917-4A2A-B285-2DE038C22ED1}" destId="{928805FB-5805-44B6-A387-85923A829101}" srcOrd="1" destOrd="2" presId="urn:microsoft.com/office/officeart/2005/8/layout/cycle4"/>
    <dgm:cxn modelId="{F6FBC5DE-B225-46E5-9B32-6FD26D961753}" type="presOf" srcId="{6B871362-5334-49E0-B123-BB26DEFB0786}" destId="{928805FB-5805-44B6-A387-85923A829101}" srcOrd="1" destOrd="0" presId="urn:microsoft.com/office/officeart/2005/8/layout/cycle4"/>
    <dgm:cxn modelId="{F07702EB-F97C-4B2B-BBE6-035595A3C159}" srcId="{54F34ADB-14B0-49E9-8167-23B0DB19D715}" destId="{6B871362-5334-49E0-B123-BB26DEFB0786}" srcOrd="0" destOrd="0" parTransId="{DCCFE3CF-A9AD-495F-946E-8B4CF7A724EC}" sibTransId="{28B3D8C0-AE06-453D-A61A-E77F8FAB5302}"/>
    <dgm:cxn modelId="{E6E67BF7-8A80-4E42-B16F-D7739A211FA6}" type="presOf" srcId="{68FBAF6E-3B37-416E-95E5-09179AC325B9}" destId="{8FB36196-370E-4794-8D39-534152FE4FBC}" srcOrd="1" destOrd="0" presId="urn:microsoft.com/office/officeart/2005/8/layout/cycle4"/>
    <dgm:cxn modelId="{18499EFC-F413-4EA0-9084-DA796802C14D}" type="presOf" srcId="{4CEC16CA-25D5-4BDF-B458-497170F7B6AE}" destId="{8FB36196-370E-4794-8D39-534152FE4FBC}" srcOrd="1" destOrd="5" presId="urn:microsoft.com/office/officeart/2005/8/layout/cycle4"/>
    <dgm:cxn modelId="{9CE52DFE-2ABF-4EC7-AF63-78FDEA54C983}" type="presOf" srcId="{68FBAF6E-3B37-416E-95E5-09179AC325B9}" destId="{54422B9E-0908-4C68-BEFE-A288630CC665}" srcOrd="0" destOrd="0" presId="urn:microsoft.com/office/officeart/2005/8/layout/cycle4"/>
    <dgm:cxn modelId="{B66C7FFE-1CB2-425E-80DB-E939991C354F}" type="presOf" srcId="{80886510-6A49-4077-ACFD-C19CA5EA8FD3}" destId="{197A7801-806A-44E8-B506-345AECD68AD0}" srcOrd="1" destOrd="2" presId="urn:microsoft.com/office/officeart/2005/8/layout/cycle4"/>
    <dgm:cxn modelId="{44350FC8-341D-4035-8F99-C7CBD674966E}" type="presParOf" srcId="{E6101C5C-F695-4D6B-9140-336FC6637F9B}" destId="{A9EF88F5-D01E-490A-8A02-4686B1556020}" srcOrd="0" destOrd="0" presId="urn:microsoft.com/office/officeart/2005/8/layout/cycle4"/>
    <dgm:cxn modelId="{DAC67AA7-F62F-4E56-874C-BD5100DE7C44}" type="presParOf" srcId="{A9EF88F5-D01E-490A-8A02-4686B1556020}" destId="{533F0E4B-9BA0-4133-B12A-E9B429B3B5DF}" srcOrd="0" destOrd="0" presId="urn:microsoft.com/office/officeart/2005/8/layout/cycle4"/>
    <dgm:cxn modelId="{776D00AF-CA21-4126-9F3C-440FB054F496}" type="presParOf" srcId="{533F0E4B-9BA0-4133-B12A-E9B429B3B5DF}" destId="{2B3586A8-FB7A-45F4-9352-8AA038197716}" srcOrd="0" destOrd="0" presId="urn:microsoft.com/office/officeart/2005/8/layout/cycle4"/>
    <dgm:cxn modelId="{7CDAD379-A02F-4C01-B3E8-C75F265127D6}" type="presParOf" srcId="{533F0E4B-9BA0-4133-B12A-E9B429B3B5DF}" destId="{197A7801-806A-44E8-B506-345AECD68AD0}" srcOrd="1" destOrd="0" presId="urn:microsoft.com/office/officeart/2005/8/layout/cycle4"/>
    <dgm:cxn modelId="{A7A22E92-E4B1-49E5-A207-9133C113215A}" type="presParOf" srcId="{A9EF88F5-D01E-490A-8A02-4686B1556020}" destId="{234BDA48-1447-4C62-8026-7C235606D434}" srcOrd="1" destOrd="0" presId="urn:microsoft.com/office/officeart/2005/8/layout/cycle4"/>
    <dgm:cxn modelId="{BA172E7D-9B8F-4331-BCB2-809E67DEDCFF}" type="presParOf" srcId="{234BDA48-1447-4C62-8026-7C235606D434}" destId="{54422B9E-0908-4C68-BEFE-A288630CC665}" srcOrd="0" destOrd="0" presId="urn:microsoft.com/office/officeart/2005/8/layout/cycle4"/>
    <dgm:cxn modelId="{61BDB638-DD41-4B8A-9149-5127A59A00B0}" type="presParOf" srcId="{234BDA48-1447-4C62-8026-7C235606D434}" destId="{8FB36196-370E-4794-8D39-534152FE4FBC}" srcOrd="1" destOrd="0" presId="urn:microsoft.com/office/officeart/2005/8/layout/cycle4"/>
    <dgm:cxn modelId="{55E04833-6269-46CA-828D-BB2B50631E6C}" type="presParOf" srcId="{A9EF88F5-D01E-490A-8A02-4686B1556020}" destId="{82784A41-C3A1-47B0-8FB9-7FA22D910741}" srcOrd="2" destOrd="0" presId="urn:microsoft.com/office/officeart/2005/8/layout/cycle4"/>
    <dgm:cxn modelId="{C3D65678-BAC7-47F3-B389-CAFF115C4828}" type="presParOf" srcId="{82784A41-C3A1-47B0-8FB9-7FA22D910741}" destId="{2C68C0ED-CD67-4478-A6CD-1287319B8EDB}" srcOrd="0" destOrd="0" presId="urn:microsoft.com/office/officeart/2005/8/layout/cycle4"/>
    <dgm:cxn modelId="{F73D588D-8AD3-404C-B0C2-DB778D4B4AEA}" type="presParOf" srcId="{82784A41-C3A1-47B0-8FB9-7FA22D910741}" destId="{76AEBD19-9C10-4E78-9C80-D6BAE140BB0A}" srcOrd="1" destOrd="0" presId="urn:microsoft.com/office/officeart/2005/8/layout/cycle4"/>
    <dgm:cxn modelId="{667B3EE0-83D2-46A4-9BC0-35EB17C6393C}" type="presParOf" srcId="{A9EF88F5-D01E-490A-8A02-4686B1556020}" destId="{E41188CB-B437-4E8A-9490-965AD5563655}" srcOrd="3" destOrd="0" presId="urn:microsoft.com/office/officeart/2005/8/layout/cycle4"/>
    <dgm:cxn modelId="{A9DF0906-6626-4DD3-A3DA-F7404EFF4D38}" type="presParOf" srcId="{E41188CB-B437-4E8A-9490-965AD5563655}" destId="{CD86F13C-2ECA-45B6-AC7E-89A51637A46E}" srcOrd="0" destOrd="0" presId="urn:microsoft.com/office/officeart/2005/8/layout/cycle4"/>
    <dgm:cxn modelId="{A611B7E1-C94A-488B-B8C4-A535FFBB4AB6}" type="presParOf" srcId="{E41188CB-B437-4E8A-9490-965AD5563655}" destId="{928805FB-5805-44B6-A387-85923A829101}" srcOrd="1" destOrd="0" presId="urn:microsoft.com/office/officeart/2005/8/layout/cycle4"/>
    <dgm:cxn modelId="{39B8C9C9-0364-4C77-ABC0-EE22C750FDA6}" type="presParOf" srcId="{A9EF88F5-D01E-490A-8A02-4686B1556020}" destId="{F5EFE995-91B7-4F03-B485-701CE5350E3E}" srcOrd="4" destOrd="0" presId="urn:microsoft.com/office/officeart/2005/8/layout/cycle4"/>
    <dgm:cxn modelId="{B2E72F35-0DD1-4B7A-9B93-32F65D5288B0}" type="presParOf" srcId="{E6101C5C-F695-4D6B-9140-336FC6637F9B}" destId="{F8B975C9-5FC8-4C8F-AB0C-A9F002E10D68}" srcOrd="1" destOrd="0" presId="urn:microsoft.com/office/officeart/2005/8/layout/cycle4"/>
    <dgm:cxn modelId="{9031322E-6031-4412-AEC0-AB30A7DDDCA5}" type="presParOf" srcId="{F8B975C9-5FC8-4C8F-AB0C-A9F002E10D68}" destId="{B6E24AB0-D834-449F-A0B8-9EA5F463EF47}" srcOrd="0" destOrd="0" presId="urn:microsoft.com/office/officeart/2005/8/layout/cycle4"/>
    <dgm:cxn modelId="{F6262293-9566-49FE-A681-13E27AF11D73}" type="presParOf" srcId="{F8B975C9-5FC8-4C8F-AB0C-A9F002E10D68}" destId="{76905127-9F5F-4AFC-8480-63CF8BA6CBDB}" srcOrd="1" destOrd="0" presId="urn:microsoft.com/office/officeart/2005/8/layout/cycle4"/>
    <dgm:cxn modelId="{534B2B7D-3AB1-431B-BF75-482CDF91F71D}" type="presParOf" srcId="{F8B975C9-5FC8-4C8F-AB0C-A9F002E10D68}" destId="{84122FDA-9E5F-4454-BF9D-51E8122337F6}" srcOrd="2" destOrd="0" presId="urn:microsoft.com/office/officeart/2005/8/layout/cycle4"/>
    <dgm:cxn modelId="{95E5B7AC-EC25-41DE-9F5A-9212FA226519}" type="presParOf" srcId="{F8B975C9-5FC8-4C8F-AB0C-A9F002E10D68}" destId="{C0BCE04D-BDB8-4DC8-B380-EBA18592C49B}" srcOrd="3" destOrd="0" presId="urn:microsoft.com/office/officeart/2005/8/layout/cycle4"/>
    <dgm:cxn modelId="{27F9E7BE-2A3E-4973-BF42-D96A16D0BF79}" type="presParOf" srcId="{F8B975C9-5FC8-4C8F-AB0C-A9F002E10D68}" destId="{6975D125-911D-4787-B2E9-E7D692C19CFD}" srcOrd="4" destOrd="0" presId="urn:microsoft.com/office/officeart/2005/8/layout/cycle4"/>
    <dgm:cxn modelId="{90630C6D-0D6B-4BC0-A02C-56D58F42B73B}" type="presParOf" srcId="{E6101C5C-F695-4D6B-9140-336FC6637F9B}" destId="{1FA02ACF-1053-4D3B-822D-DD8309BB30E3}" srcOrd="2" destOrd="0" presId="urn:microsoft.com/office/officeart/2005/8/layout/cycle4"/>
    <dgm:cxn modelId="{EB7D9EC7-00AF-436A-9F71-F4A1A4EEEA26}" type="presParOf" srcId="{E6101C5C-F695-4D6B-9140-336FC6637F9B}" destId="{EBD1709D-3994-4765-AA47-447F5BD683A5}"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8E65D1D-959E-4786-8ED4-91BB93D86AF8}" type="doc">
      <dgm:prSet loTypeId="urn:microsoft.com/office/officeart/2005/8/layout/cycle4" loCatId="cycle" qsTypeId="urn:microsoft.com/office/officeart/2005/8/quickstyle/simple1" qsCatId="simple" csTypeId="urn:microsoft.com/office/officeart/2005/8/colors/accent2_1" csCatId="accent2" phldr="1"/>
      <dgm:spPr/>
      <dgm:t>
        <a:bodyPr/>
        <a:lstStyle/>
        <a:p>
          <a:endParaRPr lang="en-US"/>
        </a:p>
      </dgm:t>
    </dgm:pt>
    <dgm:pt modelId="{2CB08AC6-A737-497A-996E-A2D475965091}">
      <dgm:prSet phldrT="[Text]"/>
      <dgm:spPr/>
      <dgm:t>
        <a:bodyPr/>
        <a:lstStyle/>
        <a:p>
          <a:r>
            <a:rPr lang="el-GR" b="1" dirty="0"/>
            <a:t>Θεωρία Πλαισιωμένης Μάθησης (</a:t>
          </a:r>
          <a:r>
            <a:rPr lang="en-US" b="1" dirty="0"/>
            <a:t>Situated Learning</a:t>
          </a:r>
          <a:r>
            <a:rPr lang="el-GR" b="1" dirty="0"/>
            <a:t>, </a:t>
          </a:r>
          <a:r>
            <a:rPr lang="en-US" b="1" dirty="0"/>
            <a:t>Yandell (2008)</a:t>
          </a:r>
        </a:p>
      </dgm:t>
    </dgm:pt>
    <dgm:pt modelId="{418002C3-9A5A-4DEF-9939-695C3784FCE2}" type="parTrans" cxnId="{2CB5D491-71DF-4CEA-9284-12E5C5C06F4F}">
      <dgm:prSet/>
      <dgm:spPr/>
      <dgm:t>
        <a:bodyPr/>
        <a:lstStyle/>
        <a:p>
          <a:endParaRPr lang="en-US"/>
        </a:p>
      </dgm:t>
    </dgm:pt>
    <dgm:pt modelId="{76C472A7-B89F-4677-8C21-FCB9061F43FA}" type="sibTrans" cxnId="{2CB5D491-71DF-4CEA-9284-12E5C5C06F4F}">
      <dgm:prSet/>
      <dgm:spPr/>
      <dgm:t>
        <a:bodyPr/>
        <a:lstStyle/>
        <a:p>
          <a:endParaRPr lang="en-US"/>
        </a:p>
      </dgm:t>
    </dgm:pt>
    <dgm:pt modelId="{4091EF0D-B2C2-4ABA-B2E7-51681770E40D}">
      <dgm:prSet phldrT="[Text]" custT="1"/>
      <dgm:spPr/>
      <dgm:t>
        <a:bodyPr/>
        <a:lstStyle/>
        <a:p>
          <a:pPr algn="just"/>
          <a:r>
            <a:rPr lang="en-US" sz="1100" b="1" dirty="0"/>
            <a:t>Knowing and doing</a:t>
          </a:r>
        </a:p>
      </dgm:t>
    </dgm:pt>
    <dgm:pt modelId="{90B80E36-D736-483F-B3F8-9517FC4C9713}" type="parTrans" cxnId="{891B0125-A950-44FB-BEB5-E9271AE6995E}">
      <dgm:prSet/>
      <dgm:spPr/>
      <dgm:t>
        <a:bodyPr/>
        <a:lstStyle/>
        <a:p>
          <a:endParaRPr lang="en-US"/>
        </a:p>
      </dgm:t>
    </dgm:pt>
    <dgm:pt modelId="{8C2AEBC5-2F82-4EF2-A50D-749663C6C603}" type="sibTrans" cxnId="{891B0125-A950-44FB-BEB5-E9271AE6995E}">
      <dgm:prSet/>
      <dgm:spPr/>
      <dgm:t>
        <a:bodyPr/>
        <a:lstStyle/>
        <a:p>
          <a:endParaRPr lang="en-US"/>
        </a:p>
      </dgm:t>
    </dgm:pt>
    <dgm:pt modelId="{2C0A3B6E-15AB-43A0-899B-4DA602702D8B}">
      <dgm:prSet phldrT="[Text]"/>
      <dgm:spPr/>
      <dgm:t>
        <a:bodyPr/>
        <a:lstStyle/>
        <a:p>
          <a:r>
            <a:rPr lang="en-US" b="1" dirty="0"/>
            <a:t>Cognitive Load</a:t>
          </a:r>
        </a:p>
      </dgm:t>
    </dgm:pt>
    <dgm:pt modelId="{22B67BCD-EFEE-4DA5-BA48-DA1BAC55B99A}" type="parTrans" cxnId="{3B0F8950-FE68-430B-AE30-73894C811FC1}">
      <dgm:prSet/>
      <dgm:spPr/>
      <dgm:t>
        <a:bodyPr/>
        <a:lstStyle/>
        <a:p>
          <a:endParaRPr lang="en-US"/>
        </a:p>
      </dgm:t>
    </dgm:pt>
    <dgm:pt modelId="{12BAD4DB-8BB7-4E7D-AF98-5E63ABFD647F}" type="sibTrans" cxnId="{3B0F8950-FE68-430B-AE30-73894C811FC1}">
      <dgm:prSet/>
      <dgm:spPr/>
      <dgm:t>
        <a:bodyPr/>
        <a:lstStyle/>
        <a:p>
          <a:endParaRPr lang="en-US"/>
        </a:p>
      </dgm:t>
    </dgm:pt>
    <dgm:pt modelId="{57390042-BE69-479D-BDD8-53974C04DCD1}">
      <dgm:prSet phldrT="[Text]" custT="1"/>
      <dgm:spPr/>
      <dgm:t>
        <a:bodyPr/>
        <a:lstStyle/>
        <a:p>
          <a:r>
            <a:rPr lang="el-GR" sz="1100" b="1" dirty="0"/>
            <a:t>Αύξηση γνωστικού φορτίου μέσω δραστηριοτήτων (</a:t>
          </a:r>
          <a:r>
            <a:rPr lang="el-GR" sz="1100" b="1" dirty="0" err="1"/>
            <a:t>Erickson</a:t>
          </a:r>
          <a:r>
            <a:rPr lang="el-GR" sz="1100" b="1" dirty="0"/>
            <a:t> et al. 2015, </a:t>
          </a:r>
          <a:r>
            <a:rPr lang="el-GR" sz="1100" b="1" dirty="0" err="1"/>
            <a:t>Hillman</a:t>
          </a:r>
          <a:r>
            <a:rPr lang="el-GR" sz="1100" b="1" dirty="0"/>
            <a:t> et al. 2008)</a:t>
          </a:r>
          <a:endParaRPr lang="en-US" sz="1100" b="1" dirty="0"/>
        </a:p>
      </dgm:t>
    </dgm:pt>
    <dgm:pt modelId="{76C930FC-636F-4568-A957-D78D03138565}" type="parTrans" cxnId="{A4A1BDEA-160E-4524-8B8A-6AB54057D2DF}">
      <dgm:prSet/>
      <dgm:spPr/>
      <dgm:t>
        <a:bodyPr/>
        <a:lstStyle/>
        <a:p>
          <a:endParaRPr lang="en-US"/>
        </a:p>
      </dgm:t>
    </dgm:pt>
    <dgm:pt modelId="{0A4F342B-F985-4094-9F64-1EC3619473A5}" type="sibTrans" cxnId="{A4A1BDEA-160E-4524-8B8A-6AB54057D2DF}">
      <dgm:prSet/>
      <dgm:spPr/>
      <dgm:t>
        <a:bodyPr/>
        <a:lstStyle/>
        <a:p>
          <a:endParaRPr lang="en-US"/>
        </a:p>
      </dgm:t>
    </dgm:pt>
    <dgm:pt modelId="{EBDB5B19-5D7C-4041-B1CE-2F323221AB18}">
      <dgm:prSet phldrT="[Text]"/>
      <dgm:spPr/>
      <dgm:t>
        <a:bodyPr/>
        <a:lstStyle/>
        <a:p>
          <a:r>
            <a:rPr lang="en-US" b="1" dirty="0"/>
            <a:t>Scaffolding Strategies</a:t>
          </a:r>
          <a:r>
            <a:rPr lang="el-GR" b="1" dirty="0"/>
            <a:t>, Σταδιακά Οικοδομούμενη Γνώση</a:t>
          </a:r>
        </a:p>
        <a:p>
          <a:endParaRPr lang="en-US" dirty="0"/>
        </a:p>
      </dgm:t>
    </dgm:pt>
    <dgm:pt modelId="{DBAC621E-C5D9-4594-83E9-12F38EFB8224}" type="parTrans" cxnId="{B86F53D7-15BD-450E-A64B-0AA24BC763BF}">
      <dgm:prSet/>
      <dgm:spPr/>
      <dgm:t>
        <a:bodyPr/>
        <a:lstStyle/>
        <a:p>
          <a:endParaRPr lang="en-US"/>
        </a:p>
      </dgm:t>
    </dgm:pt>
    <dgm:pt modelId="{505C00E7-367D-4090-8F5D-0BEE2FF4ADB3}" type="sibTrans" cxnId="{B86F53D7-15BD-450E-A64B-0AA24BC763BF}">
      <dgm:prSet/>
      <dgm:spPr/>
      <dgm:t>
        <a:bodyPr/>
        <a:lstStyle/>
        <a:p>
          <a:endParaRPr lang="en-US"/>
        </a:p>
      </dgm:t>
    </dgm:pt>
    <dgm:pt modelId="{46C5231C-5A3B-42FF-A234-A33D60FEE32D}">
      <dgm:prSet phldrT="[Text]" custT="1"/>
      <dgm:spPr/>
      <dgm:t>
        <a:bodyPr/>
        <a:lstStyle/>
        <a:p>
          <a:r>
            <a:rPr lang="el-GR" sz="1100" b="1" dirty="0"/>
            <a:t>Βελτίωση δεξιότητας επίλυσης προβλήματος (</a:t>
          </a:r>
          <a:r>
            <a:rPr lang="el-GR" sz="1100" b="1" dirty="0" err="1"/>
            <a:t>Raes</a:t>
          </a:r>
          <a:r>
            <a:rPr lang="el-GR" sz="1100" b="1" dirty="0"/>
            <a:t> et al., 2012)</a:t>
          </a:r>
          <a:endParaRPr lang="en-US" sz="1100" b="1" dirty="0"/>
        </a:p>
      </dgm:t>
    </dgm:pt>
    <dgm:pt modelId="{D5109764-0478-422A-AAD0-ABA46B8BA2FB}" type="parTrans" cxnId="{80F02296-42E0-477E-AB76-8992E5EBA38D}">
      <dgm:prSet/>
      <dgm:spPr/>
      <dgm:t>
        <a:bodyPr/>
        <a:lstStyle/>
        <a:p>
          <a:endParaRPr lang="en-US"/>
        </a:p>
      </dgm:t>
    </dgm:pt>
    <dgm:pt modelId="{AD15334E-980A-41E8-84E7-822BD4B8DFA3}" type="sibTrans" cxnId="{80F02296-42E0-477E-AB76-8992E5EBA38D}">
      <dgm:prSet/>
      <dgm:spPr/>
      <dgm:t>
        <a:bodyPr/>
        <a:lstStyle/>
        <a:p>
          <a:endParaRPr lang="en-US"/>
        </a:p>
      </dgm:t>
    </dgm:pt>
    <dgm:pt modelId="{44ADEF2B-CA34-4BEA-A290-FFEF8AB8646E}">
      <dgm:prSet phldrT="[Text]"/>
      <dgm:spPr/>
      <dgm:t>
        <a:bodyPr/>
        <a:lstStyle/>
        <a:p>
          <a:r>
            <a:rPr lang="en-US" b="1" dirty="0"/>
            <a:t>Action- Based Language </a:t>
          </a:r>
          <a:r>
            <a:rPr lang="el-GR" b="1" dirty="0"/>
            <a:t>(</a:t>
          </a:r>
          <a:r>
            <a:rPr lang="en-US" b="1" dirty="0" err="1"/>
            <a:t>Theor</a:t>
          </a:r>
          <a:r>
            <a:rPr lang="el-GR" b="1" dirty="0"/>
            <a:t>, </a:t>
          </a:r>
          <a:r>
            <a:rPr lang="en-US" b="1" dirty="0" err="1"/>
            <a:t>Glenberg</a:t>
          </a:r>
          <a:r>
            <a:rPr lang="en-US" b="1" dirty="0"/>
            <a:t> &amp; </a:t>
          </a:r>
          <a:r>
            <a:rPr lang="en-US" b="1" dirty="0" err="1"/>
            <a:t>Gallese</a:t>
          </a:r>
          <a:r>
            <a:rPr lang="en-US" b="1" dirty="0"/>
            <a:t>, 2012)</a:t>
          </a:r>
        </a:p>
      </dgm:t>
    </dgm:pt>
    <dgm:pt modelId="{332FF03C-4AA6-4DB3-B40A-4DD73B4EF8C1}" type="parTrans" cxnId="{3C4D1CAF-C6D1-4310-A4A2-8F07ACBEBE4A}">
      <dgm:prSet/>
      <dgm:spPr/>
      <dgm:t>
        <a:bodyPr/>
        <a:lstStyle/>
        <a:p>
          <a:endParaRPr lang="en-US"/>
        </a:p>
      </dgm:t>
    </dgm:pt>
    <dgm:pt modelId="{08F54B76-C921-49FB-86CD-E9BF89C62F7D}" type="sibTrans" cxnId="{3C4D1CAF-C6D1-4310-A4A2-8F07ACBEBE4A}">
      <dgm:prSet/>
      <dgm:spPr/>
      <dgm:t>
        <a:bodyPr/>
        <a:lstStyle/>
        <a:p>
          <a:endParaRPr lang="en-US"/>
        </a:p>
      </dgm:t>
    </dgm:pt>
    <dgm:pt modelId="{EB04D3FE-54B0-43EC-9AE9-C44701568822}">
      <dgm:prSet phldrT="[Text]" custT="1"/>
      <dgm:spPr/>
      <dgm:t>
        <a:bodyPr/>
        <a:lstStyle/>
        <a:p>
          <a:r>
            <a:rPr lang="el-GR" sz="1200" b="1" dirty="0"/>
            <a:t>Η αξία των κινήσεων, των εικόνων και της λεκτικής επικοινωνίας για την επίτευξη του μαθησιακού αποτελέσματος (</a:t>
          </a:r>
          <a:r>
            <a:rPr lang="en-US" sz="1200" b="1" dirty="0" err="1"/>
            <a:t>Neuman</a:t>
          </a:r>
          <a:r>
            <a:rPr lang="en-US" sz="1200" b="1" dirty="0"/>
            <a:t> &amp; Koskinen, 1992∙ </a:t>
          </a:r>
          <a:r>
            <a:rPr lang="en-US" sz="1200" b="1" dirty="0" err="1"/>
            <a:t>Baltova</a:t>
          </a:r>
          <a:r>
            <a:rPr lang="en-US" sz="1200" b="1" dirty="0"/>
            <a:t>, 1994∙ Sun &amp; Dong, 2004∙ </a:t>
          </a:r>
          <a:r>
            <a:rPr lang="en-US" sz="1200" b="1" dirty="0" err="1"/>
            <a:t>Mitterer</a:t>
          </a:r>
          <a:r>
            <a:rPr lang="en-US" sz="1200" b="1" dirty="0"/>
            <a:t> &amp; Mc Queen, 2009∙ </a:t>
          </a:r>
          <a:r>
            <a:rPr lang="en-US" sz="1200" b="1" dirty="0" err="1"/>
            <a:t>LinebARGER</a:t>
          </a:r>
          <a:r>
            <a:rPr lang="en-US" sz="1200" b="1" dirty="0"/>
            <a:t>, Moses, </a:t>
          </a:r>
          <a:r>
            <a:rPr lang="en-US" sz="1200" b="1" dirty="0" err="1"/>
            <a:t>Liebeskind</a:t>
          </a:r>
          <a:r>
            <a:rPr lang="en-US" sz="1200" b="1" dirty="0"/>
            <a:t> &amp; Mc </a:t>
          </a:r>
          <a:r>
            <a:rPr lang="en-US" sz="1200" b="1" dirty="0" err="1"/>
            <a:t>Menamin</a:t>
          </a:r>
          <a:r>
            <a:rPr lang="en-US" sz="1200" b="1" dirty="0"/>
            <a:t>, 2013Smith, Stahl, &amp;Neil, 1987, Smith, Miller, Grossman, &amp; Valeri-Gold, 1994, Rowe, Silverman, &amp;</a:t>
          </a:r>
          <a:r>
            <a:rPr lang="el-GR" sz="1200" b="1" dirty="0"/>
            <a:t> </a:t>
          </a:r>
          <a:r>
            <a:rPr lang="en-US" sz="1200" b="1" dirty="0" err="1"/>
            <a:t>Mullan</a:t>
          </a:r>
          <a:r>
            <a:rPr lang="en-US" sz="1200" b="1" dirty="0"/>
            <a:t>, 2013, Stahl &amp; Nagy, 2006) </a:t>
          </a:r>
        </a:p>
      </dgm:t>
    </dgm:pt>
    <dgm:pt modelId="{ADC16CCD-FF30-4A14-8706-9B285D07F9EB}" type="parTrans" cxnId="{7062EBE3-A626-4AF3-A6E7-1254E8081490}">
      <dgm:prSet/>
      <dgm:spPr/>
      <dgm:t>
        <a:bodyPr/>
        <a:lstStyle/>
        <a:p>
          <a:endParaRPr lang="en-US"/>
        </a:p>
      </dgm:t>
    </dgm:pt>
    <dgm:pt modelId="{9B3EE079-F125-4F9F-9E10-ED6A26703650}" type="sibTrans" cxnId="{7062EBE3-A626-4AF3-A6E7-1254E8081490}">
      <dgm:prSet/>
      <dgm:spPr/>
      <dgm:t>
        <a:bodyPr/>
        <a:lstStyle/>
        <a:p>
          <a:endParaRPr lang="en-US"/>
        </a:p>
      </dgm:t>
    </dgm:pt>
    <dgm:pt modelId="{CD079462-B26B-4F27-8A6C-CBA25B3F3C4B}">
      <dgm:prSet/>
      <dgm:spPr/>
      <dgm:t>
        <a:bodyPr/>
        <a:lstStyle/>
        <a:p>
          <a:endParaRPr lang="el-GR" sz="400" dirty="0"/>
        </a:p>
      </dgm:t>
    </dgm:pt>
    <dgm:pt modelId="{C0472B27-DA23-47AE-931C-3A296EE12046}" type="parTrans" cxnId="{E815C7CE-DD9A-4CD6-99CD-40AFD944D5E3}">
      <dgm:prSet/>
      <dgm:spPr/>
      <dgm:t>
        <a:bodyPr/>
        <a:lstStyle/>
        <a:p>
          <a:endParaRPr lang="el-GR"/>
        </a:p>
      </dgm:t>
    </dgm:pt>
    <dgm:pt modelId="{F8AF9796-A004-4066-AA7D-5F79E6335A45}" type="sibTrans" cxnId="{E815C7CE-DD9A-4CD6-99CD-40AFD944D5E3}">
      <dgm:prSet/>
      <dgm:spPr/>
      <dgm:t>
        <a:bodyPr/>
        <a:lstStyle/>
        <a:p>
          <a:endParaRPr lang="el-GR"/>
        </a:p>
      </dgm:t>
    </dgm:pt>
    <dgm:pt modelId="{B198D31F-65C2-4BBD-9FB8-A7D562072F3F}">
      <dgm:prSet/>
      <dgm:spPr/>
      <dgm:t>
        <a:bodyPr/>
        <a:lstStyle/>
        <a:p>
          <a:endParaRPr lang="el-GR" sz="600" dirty="0"/>
        </a:p>
      </dgm:t>
    </dgm:pt>
    <dgm:pt modelId="{86759B8F-B47B-4398-A529-08E4F920D2C2}" type="parTrans" cxnId="{7028132D-7687-4460-AB55-5E8009100081}">
      <dgm:prSet/>
      <dgm:spPr/>
      <dgm:t>
        <a:bodyPr/>
        <a:lstStyle/>
        <a:p>
          <a:endParaRPr lang="el-GR"/>
        </a:p>
      </dgm:t>
    </dgm:pt>
    <dgm:pt modelId="{7DA9E5AB-E9AB-4151-9706-609DE91DBFBD}" type="sibTrans" cxnId="{7028132D-7687-4460-AB55-5E8009100081}">
      <dgm:prSet/>
      <dgm:spPr/>
      <dgm:t>
        <a:bodyPr/>
        <a:lstStyle/>
        <a:p>
          <a:endParaRPr lang="el-GR"/>
        </a:p>
      </dgm:t>
    </dgm:pt>
    <dgm:pt modelId="{4694F768-9BD6-4EF1-905F-98D454D9D94B}">
      <dgm:prSet custT="1"/>
      <dgm:spPr/>
      <dgm:t>
        <a:bodyPr/>
        <a:lstStyle/>
        <a:p>
          <a:pPr algn="just"/>
          <a:r>
            <a:rPr lang="el-GR" sz="1100" b="1" dirty="0"/>
            <a:t>Η γνώση δεν είναι ιδωμένη υπό το πρίσμα της απλής μεταβίβασης αποπλαισιωμένων πληροφοριών από το ένα άτομο στο άλλο, αλλά μια κοινωνική διαδικασία όπου κατασκευάζεται σε ένα συγκεκριμένο χωροχρονικό, κοινωνικό πλαίσιο και απαιτείται η φυσική παρουσία (Barsalou 2003, Barsalou et al. 2007, 2006, Chu Hung, 2015, Glenberg 1997, Rizzolatti &amp; Craighero 2004, Robbins &amp; Aydede 2007). </a:t>
          </a:r>
        </a:p>
      </dgm:t>
    </dgm:pt>
    <dgm:pt modelId="{F3EB4AD9-B0B8-4974-A852-2C9AE383966E}" type="parTrans" cxnId="{29188298-32DD-47A3-99AF-8CC3BD2E805D}">
      <dgm:prSet/>
      <dgm:spPr/>
      <dgm:t>
        <a:bodyPr/>
        <a:lstStyle/>
        <a:p>
          <a:endParaRPr lang="el-GR"/>
        </a:p>
      </dgm:t>
    </dgm:pt>
    <dgm:pt modelId="{B347A110-513B-473A-92CA-A5C7478F7AC4}" type="sibTrans" cxnId="{29188298-32DD-47A3-99AF-8CC3BD2E805D}">
      <dgm:prSet/>
      <dgm:spPr/>
      <dgm:t>
        <a:bodyPr/>
        <a:lstStyle/>
        <a:p>
          <a:endParaRPr lang="el-GR"/>
        </a:p>
      </dgm:t>
    </dgm:pt>
    <dgm:pt modelId="{AA062141-258B-433F-812A-6AA7CAF16889}">
      <dgm:prSet/>
      <dgm:spPr/>
      <dgm:t>
        <a:bodyPr/>
        <a:lstStyle/>
        <a:p>
          <a:pPr algn="l"/>
          <a:endParaRPr lang="el-GR" sz="400" dirty="0"/>
        </a:p>
      </dgm:t>
    </dgm:pt>
    <dgm:pt modelId="{820C1181-8730-4145-87C6-F2B8483C4EF9}" type="parTrans" cxnId="{08AB21AE-5062-4097-848A-4F8C242EC009}">
      <dgm:prSet/>
      <dgm:spPr/>
      <dgm:t>
        <a:bodyPr/>
        <a:lstStyle/>
        <a:p>
          <a:endParaRPr lang="el-GR"/>
        </a:p>
      </dgm:t>
    </dgm:pt>
    <dgm:pt modelId="{D4F32595-8C2E-4C4B-B912-4112FC498F95}" type="sibTrans" cxnId="{08AB21AE-5062-4097-848A-4F8C242EC009}">
      <dgm:prSet/>
      <dgm:spPr/>
      <dgm:t>
        <a:bodyPr/>
        <a:lstStyle/>
        <a:p>
          <a:endParaRPr lang="el-GR"/>
        </a:p>
      </dgm:t>
    </dgm:pt>
    <dgm:pt modelId="{2F256E34-7C76-4AFF-B305-C0A384D103B9}">
      <dgm:prSet custT="1"/>
      <dgm:spPr/>
      <dgm:t>
        <a:bodyPr/>
        <a:lstStyle/>
        <a:p>
          <a:r>
            <a:rPr lang="el-GR" sz="1100" b="1" dirty="0"/>
            <a:t>Γνωστική «ευελιξία» και η μνήμη εργασίας (</a:t>
          </a:r>
          <a:r>
            <a:rPr lang="en-US" sz="1100" b="1" dirty="0"/>
            <a:t>Diamond and Lee, 2011, Paas, 1992, Moreno &amp; Mayer, 1999, Mousavi, Low, &amp; Sweller, 1995, Chandler and Sweller, 1992, Sweller &amp; Cooper, 1985, Cooper &amp; Sweller, 1987</a:t>
          </a:r>
          <a:endParaRPr lang="el-GR" sz="1100" b="1" dirty="0"/>
        </a:p>
      </dgm:t>
    </dgm:pt>
    <dgm:pt modelId="{281B55B6-F31E-4B2B-A087-146FFA83CA1C}" type="parTrans" cxnId="{94BC9D3B-D31C-4D53-B624-86DBBFB44A54}">
      <dgm:prSet/>
      <dgm:spPr/>
      <dgm:t>
        <a:bodyPr/>
        <a:lstStyle/>
        <a:p>
          <a:endParaRPr lang="el-GR"/>
        </a:p>
      </dgm:t>
    </dgm:pt>
    <dgm:pt modelId="{4EC3078C-8EE0-4604-AD86-1B76E395777B}" type="sibTrans" cxnId="{94BC9D3B-D31C-4D53-B624-86DBBFB44A54}">
      <dgm:prSet/>
      <dgm:spPr/>
      <dgm:t>
        <a:bodyPr/>
        <a:lstStyle/>
        <a:p>
          <a:endParaRPr lang="el-GR"/>
        </a:p>
      </dgm:t>
    </dgm:pt>
    <dgm:pt modelId="{9C7A2BFC-CB31-4CB4-90E6-EE6A03F093B8}">
      <dgm:prSet custT="1"/>
      <dgm:spPr/>
      <dgm:t>
        <a:bodyPr/>
        <a:lstStyle/>
        <a:p>
          <a:r>
            <a:rPr lang="el-GR" sz="1100" b="1" dirty="0">
              <a:solidFill>
                <a:srgbClr val="FF0000"/>
              </a:solidFill>
            </a:rPr>
            <a:t>Το γνωστικό φορτίο του μαθητή αποτελείται από το εγγενές γνωστικό φορτίο (</a:t>
          </a:r>
          <a:r>
            <a:rPr lang="en-US" sz="1100" b="1" dirty="0">
              <a:solidFill>
                <a:srgbClr val="FF0000"/>
              </a:solidFill>
            </a:rPr>
            <a:t>intrinsic cognitive load), </a:t>
          </a:r>
          <a:r>
            <a:rPr lang="el-GR" sz="1100" b="1" dirty="0">
              <a:solidFill>
                <a:srgbClr val="FF0000"/>
              </a:solidFill>
            </a:rPr>
            <a:t>το εξωγενές γνωστικό φορτίο (</a:t>
          </a:r>
          <a:r>
            <a:rPr lang="en-US" sz="1100" b="1" dirty="0">
              <a:solidFill>
                <a:srgbClr val="FF0000"/>
              </a:solidFill>
            </a:rPr>
            <a:t>extrinsic cognitive load) </a:t>
          </a:r>
          <a:r>
            <a:rPr lang="el-GR" sz="1100" b="1" dirty="0">
              <a:solidFill>
                <a:srgbClr val="FF0000"/>
              </a:solidFill>
            </a:rPr>
            <a:t>και το σχετικό γνωστικό φορτίο (</a:t>
          </a:r>
          <a:r>
            <a:rPr lang="en-US" sz="1100" b="1" dirty="0">
              <a:solidFill>
                <a:srgbClr val="FF0000"/>
              </a:solidFill>
            </a:rPr>
            <a:t>germane cognitive load).</a:t>
          </a:r>
          <a:r>
            <a:rPr lang="en-US" sz="1100" b="1" dirty="0"/>
            <a:t> </a:t>
          </a:r>
          <a:endParaRPr lang="el-GR" sz="1100" b="1" dirty="0"/>
        </a:p>
      </dgm:t>
    </dgm:pt>
    <dgm:pt modelId="{26EE5C2B-D0B7-4D3B-A7B4-AAA7D26DAE40}" type="parTrans" cxnId="{F5731367-E668-4F6E-896C-6F1C5086644A}">
      <dgm:prSet/>
      <dgm:spPr/>
      <dgm:t>
        <a:bodyPr/>
        <a:lstStyle/>
        <a:p>
          <a:endParaRPr lang="el-GR"/>
        </a:p>
      </dgm:t>
    </dgm:pt>
    <dgm:pt modelId="{60119697-78DA-418E-AC80-F1B5436662E6}" type="sibTrans" cxnId="{F5731367-E668-4F6E-896C-6F1C5086644A}">
      <dgm:prSet/>
      <dgm:spPr/>
      <dgm:t>
        <a:bodyPr/>
        <a:lstStyle/>
        <a:p>
          <a:endParaRPr lang="el-GR"/>
        </a:p>
      </dgm:t>
    </dgm:pt>
    <dgm:pt modelId="{948429DA-FBE2-4049-9129-DA2143A04C9B}">
      <dgm:prSet/>
      <dgm:spPr/>
      <dgm:t>
        <a:bodyPr/>
        <a:lstStyle/>
        <a:p>
          <a:endParaRPr lang="el-GR" sz="400" dirty="0"/>
        </a:p>
      </dgm:t>
    </dgm:pt>
    <dgm:pt modelId="{AF7813FE-2632-455D-9B8F-AB2775D70FD3}" type="parTrans" cxnId="{76809EFE-85E8-46D6-ADF1-5D6C73C19029}">
      <dgm:prSet/>
      <dgm:spPr/>
      <dgm:t>
        <a:bodyPr/>
        <a:lstStyle/>
        <a:p>
          <a:endParaRPr lang="el-GR"/>
        </a:p>
      </dgm:t>
    </dgm:pt>
    <dgm:pt modelId="{BC037CC9-EA55-4863-8482-8328435FBDFD}" type="sibTrans" cxnId="{76809EFE-85E8-46D6-ADF1-5D6C73C19029}">
      <dgm:prSet/>
      <dgm:spPr/>
      <dgm:t>
        <a:bodyPr/>
        <a:lstStyle/>
        <a:p>
          <a:endParaRPr lang="el-GR"/>
        </a:p>
      </dgm:t>
    </dgm:pt>
    <dgm:pt modelId="{D797DE88-823D-4454-BF90-997ADA77CD60}">
      <dgm:prSet custT="1"/>
      <dgm:spPr/>
      <dgm:t>
        <a:bodyPr/>
        <a:lstStyle/>
        <a:p>
          <a:r>
            <a:rPr lang="el-GR" sz="1100" b="1" dirty="0"/>
            <a:t>Εκπαιδευτικά παιχνίδια διαβαθμισμένης δυσκολίας (</a:t>
          </a:r>
          <a:r>
            <a:rPr lang="en-US" sz="1100" b="1" dirty="0"/>
            <a:t>Eck, 2006, Hoffler &amp; Leutner, 2007, Huang &amp; Huang, 2015, Jonassen, 1997, Iuga, Ayres, Chandler, and Sweller, 2003Pivec, 2007, Tversky, Morrison, Betrancourt, 2002, Van Gog, Paas et al., 2009)</a:t>
          </a:r>
          <a:endParaRPr lang="el-GR" sz="1100" b="1" dirty="0"/>
        </a:p>
      </dgm:t>
    </dgm:pt>
    <dgm:pt modelId="{CD9E77AA-831D-44C0-A7E4-A93C8B761399}" type="parTrans" cxnId="{143D5027-A7C7-48CB-9B0B-B84CF681D5F2}">
      <dgm:prSet/>
      <dgm:spPr/>
      <dgm:t>
        <a:bodyPr/>
        <a:lstStyle/>
        <a:p>
          <a:endParaRPr lang="el-GR"/>
        </a:p>
      </dgm:t>
    </dgm:pt>
    <dgm:pt modelId="{84E7F03F-2C01-4E2F-906E-1130CB95D8D3}" type="sibTrans" cxnId="{143D5027-A7C7-48CB-9B0B-B84CF681D5F2}">
      <dgm:prSet/>
      <dgm:spPr/>
      <dgm:t>
        <a:bodyPr/>
        <a:lstStyle/>
        <a:p>
          <a:endParaRPr lang="el-GR"/>
        </a:p>
      </dgm:t>
    </dgm:pt>
    <dgm:pt modelId="{DBFC92BF-4F55-4D2C-8EBB-07715DEDFFD9}">
      <dgm:prSet custT="1"/>
      <dgm:spPr/>
      <dgm:t>
        <a:bodyPr/>
        <a:lstStyle/>
        <a:p>
          <a:r>
            <a:rPr lang="el-GR" sz="1100" b="1" dirty="0"/>
            <a:t>Οι εικόνες, οι κινήσεις και η δράση μπορούν να αυξήσουν τα ποσοστά αποδοτικότητας των μαθητών (Castro, Ayres &amp; Paas (2015).</a:t>
          </a:r>
        </a:p>
      </dgm:t>
    </dgm:pt>
    <dgm:pt modelId="{99AD5517-6696-48C2-8152-D640BBA33F8F}" type="parTrans" cxnId="{70AF7CD8-FE2C-4389-957B-9F63442031A4}">
      <dgm:prSet/>
      <dgm:spPr/>
      <dgm:t>
        <a:bodyPr/>
        <a:lstStyle/>
        <a:p>
          <a:endParaRPr lang="el-GR"/>
        </a:p>
      </dgm:t>
    </dgm:pt>
    <dgm:pt modelId="{76381F72-BD33-4D97-AA80-9E89E411FDB0}" type="sibTrans" cxnId="{70AF7CD8-FE2C-4389-957B-9F63442031A4}">
      <dgm:prSet/>
      <dgm:spPr/>
      <dgm:t>
        <a:bodyPr/>
        <a:lstStyle/>
        <a:p>
          <a:endParaRPr lang="el-GR"/>
        </a:p>
      </dgm:t>
    </dgm:pt>
    <dgm:pt modelId="{B7E87E41-FFD1-47B5-836E-14665722089A}">
      <dgm:prSet/>
      <dgm:spPr/>
      <dgm:t>
        <a:bodyPr/>
        <a:lstStyle/>
        <a:p>
          <a:endParaRPr lang="el-GR" sz="600" dirty="0"/>
        </a:p>
      </dgm:t>
    </dgm:pt>
    <dgm:pt modelId="{B35D9FC0-E70A-4B43-BEC8-D40B552E9137}" type="parTrans" cxnId="{5D801B05-1883-4985-BE1C-3764209033B1}">
      <dgm:prSet/>
      <dgm:spPr/>
      <dgm:t>
        <a:bodyPr/>
        <a:lstStyle/>
        <a:p>
          <a:endParaRPr lang="el-GR"/>
        </a:p>
      </dgm:t>
    </dgm:pt>
    <dgm:pt modelId="{A6ABC52F-45F0-44EB-AD13-B56EB957596E}" type="sibTrans" cxnId="{5D801B05-1883-4985-BE1C-3764209033B1}">
      <dgm:prSet/>
      <dgm:spPr/>
      <dgm:t>
        <a:bodyPr/>
        <a:lstStyle/>
        <a:p>
          <a:endParaRPr lang="el-GR"/>
        </a:p>
      </dgm:t>
    </dgm:pt>
    <dgm:pt modelId="{73A088EF-3E10-4DAD-B4DF-75737F65179C}" type="pres">
      <dgm:prSet presAssocID="{E8E65D1D-959E-4786-8ED4-91BB93D86AF8}" presName="cycleMatrixDiagram" presStyleCnt="0">
        <dgm:presLayoutVars>
          <dgm:chMax val="1"/>
          <dgm:dir/>
          <dgm:animLvl val="lvl"/>
          <dgm:resizeHandles val="exact"/>
        </dgm:presLayoutVars>
      </dgm:prSet>
      <dgm:spPr/>
    </dgm:pt>
    <dgm:pt modelId="{D941B27A-A29F-4634-890C-E385957C2736}" type="pres">
      <dgm:prSet presAssocID="{E8E65D1D-959E-4786-8ED4-91BB93D86AF8}" presName="children" presStyleCnt="0"/>
      <dgm:spPr/>
    </dgm:pt>
    <dgm:pt modelId="{03EF38CA-22DF-4980-B046-123C75B80574}" type="pres">
      <dgm:prSet presAssocID="{E8E65D1D-959E-4786-8ED4-91BB93D86AF8}" presName="child1group" presStyleCnt="0"/>
      <dgm:spPr/>
    </dgm:pt>
    <dgm:pt modelId="{7F4A4736-331B-449F-B8EC-388CB8473A73}" type="pres">
      <dgm:prSet presAssocID="{E8E65D1D-959E-4786-8ED4-91BB93D86AF8}" presName="child1" presStyleLbl="bgAcc1" presStyleIdx="0" presStyleCnt="4" custScaleX="145770" custScaleY="126351" custLinFactNeighborX="-66096" custLinFactNeighborY="42960"/>
      <dgm:spPr/>
    </dgm:pt>
    <dgm:pt modelId="{112A7405-3334-477E-B391-9F538E297965}" type="pres">
      <dgm:prSet presAssocID="{E8E65D1D-959E-4786-8ED4-91BB93D86AF8}" presName="child1Text" presStyleLbl="bgAcc1" presStyleIdx="0" presStyleCnt="4">
        <dgm:presLayoutVars>
          <dgm:bulletEnabled val="1"/>
        </dgm:presLayoutVars>
      </dgm:prSet>
      <dgm:spPr/>
    </dgm:pt>
    <dgm:pt modelId="{2ABFF232-2F6D-48A3-9606-871067D82654}" type="pres">
      <dgm:prSet presAssocID="{E8E65D1D-959E-4786-8ED4-91BB93D86AF8}" presName="child2group" presStyleCnt="0"/>
      <dgm:spPr/>
    </dgm:pt>
    <dgm:pt modelId="{0BF1A7F4-23AA-4DA2-BCC9-3E4C6E24A79B}" type="pres">
      <dgm:prSet presAssocID="{E8E65D1D-959E-4786-8ED4-91BB93D86AF8}" presName="child2" presStyleLbl="bgAcc1" presStyleIdx="1" presStyleCnt="4" custScaleX="171474" custScaleY="128961" custLinFactNeighborX="53929" custLinFactNeighborY="41774"/>
      <dgm:spPr/>
    </dgm:pt>
    <dgm:pt modelId="{0E48538D-4408-449C-8EF8-C33BF2CA3422}" type="pres">
      <dgm:prSet presAssocID="{E8E65D1D-959E-4786-8ED4-91BB93D86AF8}" presName="child2Text" presStyleLbl="bgAcc1" presStyleIdx="1" presStyleCnt="4">
        <dgm:presLayoutVars>
          <dgm:bulletEnabled val="1"/>
        </dgm:presLayoutVars>
      </dgm:prSet>
      <dgm:spPr/>
    </dgm:pt>
    <dgm:pt modelId="{C932EAD2-A59D-416D-91F7-CE7785CF8623}" type="pres">
      <dgm:prSet presAssocID="{E8E65D1D-959E-4786-8ED4-91BB93D86AF8}" presName="child3group" presStyleCnt="0"/>
      <dgm:spPr/>
    </dgm:pt>
    <dgm:pt modelId="{ECC749EF-0A9B-4187-A776-104EA99ABA35}" type="pres">
      <dgm:prSet presAssocID="{E8E65D1D-959E-4786-8ED4-91BB93D86AF8}" presName="child3" presStyleLbl="bgAcc1" presStyleIdx="2" presStyleCnt="4" custScaleX="171723" custScaleY="150902" custLinFactNeighborX="50714" custLinFactNeighborY="-14297"/>
      <dgm:spPr/>
    </dgm:pt>
    <dgm:pt modelId="{6366526F-60A6-4D36-B63E-275B697368E2}" type="pres">
      <dgm:prSet presAssocID="{E8E65D1D-959E-4786-8ED4-91BB93D86AF8}" presName="child3Text" presStyleLbl="bgAcc1" presStyleIdx="2" presStyleCnt="4">
        <dgm:presLayoutVars>
          <dgm:bulletEnabled val="1"/>
        </dgm:presLayoutVars>
      </dgm:prSet>
      <dgm:spPr/>
    </dgm:pt>
    <dgm:pt modelId="{5CD84C5A-8E89-4E86-BC68-7B3B5989F806}" type="pres">
      <dgm:prSet presAssocID="{E8E65D1D-959E-4786-8ED4-91BB93D86AF8}" presName="child4group" presStyleCnt="0"/>
      <dgm:spPr/>
    </dgm:pt>
    <dgm:pt modelId="{FA6F5DA2-BAB3-4C66-AAE8-A928695B4F2D}" type="pres">
      <dgm:prSet presAssocID="{E8E65D1D-959E-4786-8ED4-91BB93D86AF8}" presName="child4" presStyleLbl="bgAcc1" presStyleIdx="3" presStyleCnt="4" custScaleX="150883" custScaleY="152195" custLinFactNeighborX="-57479" custLinFactNeighborY="-23827"/>
      <dgm:spPr/>
    </dgm:pt>
    <dgm:pt modelId="{B6722FDC-E1FF-47DD-95F2-822F4BBDA836}" type="pres">
      <dgm:prSet presAssocID="{E8E65D1D-959E-4786-8ED4-91BB93D86AF8}" presName="child4Text" presStyleLbl="bgAcc1" presStyleIdx="3" presStyleCnt="4">
        <dgm:presLayoutVars>
          <dgm:bulletEnabled val="1"/>
        </dgm:presLayoutVars>
      </dgm:prSet>
      <dgm:spPr/>
    </dgm:pt>
    <dgm:pt modelId="{4C12E279-AE28-4AD1-ABCD-9535378C7071}" type="pres">
      <dgm:prSet presAssocID="{E8E65D1D-959E-4786-8ED4-91BB93D86AF8}" presName="childPlaceholder" presStyleCnt="0"/>
      <dgm:spPr/>
    </dgm:pt>
    <dgm:pt modelId="{D98F9CDD-577D-4881-9656-C6EA24F02897}" type="pres">
      <dgm:prSet presAssocID="{E8E65D1D-959E-4786-8ED4-91BB93D86AF8}" presName="circle" presStyleCnt="0"/>
      <dgm:spPr/>
    </dgm:pt>
    <dgm:pt modelId="{B11B63CA-AC38-46A2-9601-F0679CF31D6C}" type="pres">
      <dgm:prSet presAssocID="{E8E65D1D-959E-4786-8ED4-91BB93D86AF8}" presName="quadrant1" presStyleLbl="node1" presStyleIdx="0" presStyleCnt="4">
        <dgm:presLayoutVars>
          <dgm:chMax val="1"/>
          <dgm:bulletEnabled val="1"/>
        </dgm:presLayoutVars>
      </dgm:prSet>
      <dgm:spPr/>
    </dgm:pt>
    <dgm:pt modelId="{BFC27A10-003F-4080-9C0A-23065212AA14}" type="pres">
      <dgm:prSet presAssocID="{E8E65D1D-959E-4786-8ED4-91BB93D86AF8}" presName="quadrant2" presStyleLbl="node1" presStyleIdx="1" presStyleCnt="4" custLinFactNeighborX="1703" custLinFactNeighborY="0">
        <dgm:presLayoutVars>
          <dgm:chMax val="1"/>
          <dgm:bulletEnabled val="1"/>
        </dgm:presLayoutVars>
      </dgm:prSet>
      <dgm:spPr/>
    </dgm:pt>
    <dgm:pt modelId="{43793D02-0D6E-49F8-A6C0-C8CDAEBFAD8A}" type="pres">
      <dgm:prSet presAssocID="{E8E65D1D-959E-4786-8ED4-91BB93D86AF8}" presName="quadrant3" presStyleLbl="node1" presStyleIdx="2" presStyleCnt="4">
        <dgm:presLayoutVars>
          <dgm:chMax val="1"/>
          <dgm:bulletEnabled val="1"/>
        </dgm:presLayoutVars>
      </dgm:prSet>
      <dgm:spPr/>
    </dgm:pt>
    <dgm:pt modelId="{97793F87-1331-485E-9625-AA602E74D61D}" type="pres">
      <dgm:prSet presAssocID="{E8E65D1D-959E-4786-8ED4-91BB93D86AF8}" presName="quadrant4" presStyleLbl="node1" presStyleIdx="3" presStyleCnt="4">
        <dgm:presLayoutVars>
          <dgm:chMax val="1"/>
          <dgm:bulletEnabled val="1"/>
        </dgm:presLayoutVars>
      </dgm:prSet>
      <dgm:spPr/>
    </dgm:pt>
    <dgm:pt modelId="{9648FCB2-3D63-4CE3-9EA9-F820CFD8683D}" type="pres">
      <dgm:prSet presAssocID="{E8E65D1D-959E-4786-8ED4-91BB93D86AF8}" presName="quadrantPlaceholder" presStyleCnt="0"/>
      <dgm:spPr/>
    </dgm:pt>
    <dgm:pt modelId="{1718300B-444C-4C8A-B877-6C3945303441}" type="pres">
      <dgm:prSet presAssocID="{E8E65D1D-959E-4786-8ED4-91BB93D86AF8}" presName="center1" presStyleLbl="fgShp" presStyleIdx="0" presStyleCnt="2"/>
      <dgm:spPr/>
    </dgm:pt>
    <dgm:pt modelId="{0E6AD11D-8A61-4341-9D35-D17540F06CD9}" type="pres">
      <dgm:prSet presAssocID="{E8E65D1D-959E-4786-8ED4-91BB93D86AF8}" presName="center2" presStyleLbl="fgShp" presStyleIdx="1" presStyleCnt="2"/>
      <dgm:spPr/>
    </dgm:pt>
  </dgm:ptLst>
  <dgm:cxnLst>
    <dgm:cxn modelId="{5D801B05-1883-4985-BE1C-3764209033B1}" srcId="{EBDB5B19-5D7C-4041-B1CE-2F323221AB18}" destId="{B7E87E41-FFD1-47B5-836E-14665722089A}" srcOrd="3" destOrd="0" parTransId="{B35D9FC0-E70A-4B43-BEC8-D40B552E9137}" sibTransId="{A6ABC52F-45F0-44EB-AD13-B56EB957596E}"/>
    <dgm:cxn modelId="{6998760D-5BB3-4923-96DA-CB94143800C7}" type="presOf" srcId="{D797DE88-823D-4454-BF90-997ADA77CD60}" destId="{ECC749EF-0A9B-4187-A776-104EA99ABA35}" srcOrd="0" destOrd="1" presId="urn:microsoft.com/office/officeart/2005/8/layout/cycle4"/>
    <dgm:cxn modelId="{11B86E17-48D6-4C66-9C98-4B0DA2F7E531}" type="presOf" srcId="{46C5231C-5A3B-42FF-A234-A33D60FEE32D}" destId="{6366526F-60A6-4D36-B63E-275B697368E2}" srcOrd="1" destOrd="0" presId="urn:microsoft.com/office/officeart/2005/8/layout/cycle4"/>
    <dgm:cxn modelId="{9C7AB21A-EC06-4E31-823C-5BCF666FFD1E}" type="presOf" srcId="{948429DA-FBE2-4049-9129-DA2143A04C9B}" destId="{0E48538D-4408-449C-8EF8-C33BF2CA3422}" srcOrd="1" destOrd="3" presId="urn:microsoft.com/office/officeart/2005/8/layout/cycle4"/>
    <dgm:cxn modelId="{706AE51A-7977-40FC-AC06-5E41A35261D5}" type="presOf" srcId="{EB04D3FE-54B0-43EC-9AE9-C44701568822}" destId="{FA6F5DA2-BAB3-4C66-AAE8-A928695B4F2D}" srcOrd="0" destOrd="0" presId="urn:microsoft.com/office/officeart/2005/8/layout/cycle4"/>
    <dgm:cxn modelId="{6D810B1B-F3A8-406F-B1F1-4CD12C08922B}" type="presOf" srcId="{4694F768-9BD6-4EF1-905F-98D454D9D94B}" destId="{112A7405-3334-477E-B391-9F538E297965}" srcOrd="1" destOrd="1" presId="urn:microsoft.com/office/officeart/2005/8/layout/cycle4"/>
    <dgm:cxn modelId="{1D81341B-FA30-4047-8AE0-A5F4B232D572}" type="presOf" srcId="{4091EF0D-B2C2-4ABA-B2E7-51681770E40D}" destId="{7F4A4736-331B-449F-B8EC-388CB8473A73}" srcOrd="0" destOrd="0" presId="urn:microsoft.com/office/officeart/2005/8/layout/cycle4"/>
    <dgm:cxn modelId="{D38BD823-9FC0-42A4-B015-D8E4D0E76922}" type="presOf" srcId="{44ADEF2B-CA34-4BEA-A290-FFEF8AB8646E}" destId="{97793F87-1331-485E-9625-AA602E74D61D}" srcOrd="0" destOrd="0" presId="urn:microsoft.com/office/officeart/2005/8/layout/cycle4"/>
    <dgm:cxn modelId="{891B0125-A950-44FB-BEB5-E9271AE6995E}" srcId="{2CB08AC6-A737-497A-996E-A2D475965091}" destId="{4091EF0D-B2C2-4ABA-B2E7-51681770E40D}" srcOrd="0" destOrd="0" parTransId="{90B80E36-D736-483F-B3F8-9517FC4C9713}" sibTransId="{8C2AEBC5-2F82-4EF2-A50D-749663C6C603}"/>
    <dgm:cxn modelId="{143D5027-A7C7-48CB-9B0B-B84CF681D5F2}" srcId="{EBDB5B19-5D7C-4041-B1CE-2F323221AB18}" destId="{D797DE88-823D-4454-BF90-997ADA77CD60}" srcOrd="1" destOrd="0" parTransId="{CD9E77AA-831D-44C0-A7E4-A93C8B761399}" sibTransId="{84E7F03F-2C01-4E2F-906E-1130CB95D8D3}"/>
    <dgm:cxn modelId="{7028132D-7687-4460-AB55-5E8009100081}" srcId="{EBDB5B19-5D7C-4041-B1CE-2F323221AB18}" destId="{B198D31F-65C2-4BBD-9FB8-A7D562072F3F}" srcOrd="4" destOrd="0" parTransId="{86759B8F-B47B-4398-A529-08E4F920D2C2}" sibTransId="{7DA9E5AB-E9AB-4151-9706-609DE91DBFBD}"/>
    <dgm:cxn modelId="{DD686C33-B23A-41B0-BD0E-1DE019E162DD}" type="presOf" srcId="{2C0A3B6E-15AB-43A0-899B-4DA602702D8B}" destId="{BFC27A10-003F-4080-9C0A-23065212AA14}" srcOrd="0" destOrd="0" presId="urn:microsoft.com/office/officeart/2005/8/layout/cycle4"/>
    <dgm:cxn modelId="{AE92DF33-186E-42FD-9E5D-DAE6B34AB72C}" type="presOf" srcId="{2F256E34-7C76-4AFF-B305-C0A384D103B9}" destId="{0E48538D-4408-449C-8EF8-C33BF2CA3422}" srcOrd="1" destOrd="1" presId="urn:microsoft.com/office/officeart/2005/8/layout/cycle4"/>
    <dgm:cxn modelId="{94BC9D3B-D31C-4D53-B624-86DBBFB44A54}" srcId="{2C0A3B6E-15AB-43A0-899B-4DA602702D8B}" destId="{2F256E34-7C76-4AFF-B305-C0A384D103B9}" srcOrd="1" destOrd="0" parTransId="{281B55B6-F31E-4B2B-A087-146FFA83CA1C}" sibTransId="{4EC3078C-8EE0-4604-AD86-1B76E395777B}"/>
    <dgm:cxn modelId="{75AC7E5C-7051-451D-A7A7-A29E0A2607C0}" type="presOf" srcId="{EBDB5B19-5D7C-4041-B1CE-2F323221AB18}" destId="{43793D02-0D6E-49F8-A6C0-C8CDAEBFAD8A}" srcOrd="0" destOrd="0" presId="urn:microsoft.com/office/officeart/2005/8/layout/cycle4"/>
    <dgm:cxn modelId="{CAB46D44-ED32-49B9-BA99-3C9C6FA94CB1}" type="presOf" srcId="{4091EF0D-B2C2-4ABA-B2E7-51681770E40D}" destId="{112A7405-3334-477E-B391-9F538E297965}" srcOrd="1" destOrd="0" presId="urn:microsoft.com/office/officeart/2005/8/layout/cycle4"/>
    <dgm:cxn modelId="{6EE5ED65-0F82-43FA-9ACB-F3DCF009465F}" type="presOf" srcId="{948429DA-FBE2-4049-9129-DA2143A04C9B}" destId="{0BF1A7F4-23AA-4DA2-BCC9-3E4C6E24A79B}" srcOrd="0" destOrd="3" presId="urn:microsoft.com/office/officeart/2005/8/layout/cycle4"/>
    <dgm:cxn modelId="{F5731367-E668-4F6E-896C-6F1C5086644A}" srcId="{2C0A3B6E-15AB-43A0-899B-4DA602702D8B}" destId="{9C7A2BFC-CB31-4CB4-90E6-EE6A03F093B8}" srcOrd="2" destOrd="0" parTransId="{26EE5C2B-D0B7-4D3B-A7B4-AAA7D26DAE40}" sibTransId="{60119697-78DA-418E-AC80-F1B5436662E6}"/>
    <dgm:cxn modelId="{3BBB1947-483F-4D26-94C9-B3A7F53851C1}" type="presOf" srcId="{E8E65D1D-959E-4786-8ED4-91BB93D86AF8}" destId="{73A088EF-3E10-4DAD-B4DF-75737F65179C}" srcOrd="0" destOrd="0" presId="urn:microsoft.com/office/officeart/2005/8/layout/cycle4"/>
    <dgm:cxn modelId="{531A9247-3B85-4039-B532-DA1A4AC17D53}" type="presOf" srcId="{CD079462-B26B-4F27-8A6C-CBA25B3F3C4B}" destId="{B6722FDC-E1FF-47DD-95F2-822F4BBDA836}" srcOrd="1" destOrd="1" presId="urn:microsoft.com/office/officeart/2005/8/layout/cycle4"/>
    <dgm:cxn modelId="{3B0F8950-FE68-430B-AE30-73894C811FC1}" srcId="{E8E65D1D-959E-4786-8ED4-91BB93D86AF8}" destId="{2C0A3B6E-15AB-43A0-899B-4DA602702D8B}" srcOrd="1" destOrd="0" parTransId="{22B67BCD-EFEE-4DA5-BA48-DA1BAC55B99A}" sibTransId="{12BAD4DB-8BB7-4E7D-AF98-5E63ABFD647F}"/>
    <dgm:cxn modelId="{C3560455-D5BD-4963-91E7-A292060352B7}" type="presOf" srcId="{2F256E34-7C76-4AFF-B305-C0A384D103B9}" destId="{0BF1A7F4-23AA-4DA2-BCC9-3E4C6E24A79B}" srcOrd="0" destOrd="1" presId="urn:microsoft.com/office/officeart/2005/8/layout/cycle4"/>
    <dgm:cxn modelId="{EF734F76-B8F7-49AC-89DA-15FB6EC9D51E}" type="presOf" srcId="{CD079462-B26B-4F27-8A6C-CBA25B3F3C4B}" destId="{FA6F5DA2-BAB3-4C66-AAE8-A928695B4F2D}" srcOrd="0" destOrd="1" presId="urn:microsoft.com/office/officeart/2005/8/layout/cycle4"/>
    <dgm:cxn modelId="{FC9CDE79-3E09-4356-A728-CDF0E8CD750C}" type="presOf" srcId="{9C7A2BFC-CB31-4CB4-90E6-EE6A03F093B8}" destId="{0E48538D-4408-449C-8EF8-C33BF2CA3422}" srcOrd="1" destOrd="2" presId="urn:microsoft.com/office/officeart/2005/8/layout/cycle4"/>
    <dgm:cxn modelId="{1A2EF459-50BB-4279-89D3-3A543C722934}" type="presOf" srcId="{DBFC92BF-4F55-4D2C-8EBB-07715DEDFFD9}" destId="{ECC749EF-0A9B-4187-A776-104EA99ABA35}" srcOrd="0" destOrd="2" presId="urn:microsoft.com/office/officeart/2005/8/layout/cycle4"/>
    <dgm:cxn modelId="{DC77CA7A-6CAB-4E92-8501-D72D5C3A7963}" type="presOf" srcId="{AA062141-258B-433F-812A-6AA7CAF16889}" destId="{7F4A4736-331B-449F-B8EC-388CB8473A73}" srcOrd="0" destOrd="2" presId="urn:microsoft.com/office/officeart/2005/8/layout/cycle4"/>
    <dgm:cxn modelId="{7B5CCE84-BAB6-4D9B-B237-97313C09B35E}" type="presOf" srcId="{9C7A2BFC-CB31-4CB4-90E6-EE6A03F093B8}" destId="{0BF1A7F4-23AA-4DA2-BCC9-3E4C6E24A79B}" srcOrd="0" destOrd="2" presId="urn:microsoft.com/office/officeart/2005/8/layout/cycle4"/>
    <dgm:cxn modelId="{88373585-1B49-40A7-9F80-32108BA78A31}" type="presOf" srcId="{B198D31F-65C2-4BBD-9FB8-A7D562072F3F}" destId="{ECC749EF-0A9B-4187-A776-104EA99ABA35}" srcOrd="0" destOrd="4" presId="urn:microsoft.com/office/officeart/2005/8/layout/cycle4"/>
    <dgm:cxn modelId="{57EAC185-0E48-4F32-A5CA-FB38A322C3C9}" type="presOf" srcId="{AA062141-258B-433F-812A-6AA7CAF16889}" destId="{112A7405-3334-477E-B391-9F538E297965}" srcOrd="1" destOrd="2" presId="urn:microsoft.com/office/officeart/2005/8/layout/cycle4"/>
    <dgm:cxn modelId="{E6286286-4481-4597-8CF4-91F7C3B6B575}" type="presOf" srcId="{57390042-BE69-479D-BDD8-53974C04DCD1}" destId="{0BF1A7F4-23AA-4DA2-BCC9-3E4C6E24A79B}" srcOrd="0" destOrd="0" presId="urn:microsoft.com/office/officeart/2005/8/layout/cycle4"/>
    <dgm:cxn modelId="{F7545C8F-5EAE-426A-86C7-C1E74D0649A2}" type="presOf" srcId="{B198D31F-65C2-4BBD-9FB8-A7D562072F3F}" destId="{6366526F-60A6-4D36-B63E-275B697368E2}" srcOrd="1" destOrd="4" presId="urn:microsoft.com/office/officeart/2005/8/layout/cycle4"/>
    <dgm:cxn modelId="{AD0F7691-DBD9-44D2-A020-3C7C264ECF52}" type="presOf" srcId="{DBFC92BF-4F55-4D2C-8EBB-07715DEDFFD9}" destId="{6366526F-60A6-4D36-B63E-275B697368E2}" srcOrd="1" destOrd="2" presId="urn:microsoft.com/office/officeart/2005/8/layout/cycle4"/>
    <dgm:cxn modelId="{2CB5D491-71DF-4CEA-9284-12E5C5C06F4F}" srcId="{E8E65D1D-959E-4786-8ED4-91BB93D86AF8}" destId="{2CB08AC6-A737-497A-996E-A2D475965091}" srcOrd="0" destOrd="0" parTransId="{418002C3-9A5A-4DEF-9939-695C3784FCE2}" sibTransId="{76C472A7-B89F-4677-8C21-FCB9061F43FA}"/>
    <dgm:cxn modelId="{80F02296-42E0-477E-AB76-8992E5EBA38D}" srcId="{EBDB5B19-5D7C-4041-B1CE-2F323221AB18}" destId="{46C5231C-5A3B-42FF-A234-A33D60FEE32D}" srcOrd="0" destOrd="0" parTransId="{D5109764-0478-422A-AAD0-ABA46B8BA2FB}" sibTransId="{AD15334E-980A-41E8-84E7-822BD4B8DFA3}"/>
    <dgm:cxn modelId="{29188298-32DD-47A3-99AF-8CC3BD2E805D}" srcId="{2CB08AC6-A737-497A-996E-A2D475965091}" destId="{4694F768-9BD6-4EF1-905F-98D454D9D94B}" srcOrd="1" destOrd="0" parTransId="{F3EB4AD9-B0B8-4974-A852-2C9AE383966E}" sibTransId="{B347A110-513B-473A-92CA-A5C7478F7AC4}"/>
    <dgm:cxn modelId="{08AB21AE-5062-4097-848A-4F8C242EC009}" srcId="{2CB08AC6-A737-497A-996E-A2D475965091}" destId="{AA062141-258B-433F-812A-6AA7CAF16889}" srcOrd="2" destOrd="0" parTransId="{820C1181-8730-4145-87C6-F2B8483C4EF9}" sibTransId="{D4F32595-8C2E-4C4B-B912-4112FC498F95}"/>
    <dgm:cxn modelId="{3C4D1CAF-C6D1-4310-A4A2-8F07ACBEBE4A}" srcId="{E8E65D1D-959E-4786-8ED4-91BB93D86AF8}" destId="{44ADEF2B-CA34-4BEA-A290-FFEF8AB8646E}" srcOrd="3" destOrd="0" parTransId="{332FF03C-4AA6-4DB3-B40A-4DD73B4EF8C1}" sibTransId="{08F54B76-C921-49FB-86CD-E9BF89C62F7D}"/>
    <dgm:cxn modelId="{7D5053B6-54EE-4248-A483-5EDB4E006147}" type="presOf" srcId="{EB04D3FE-54B0-43EC-9AE9-C44701568822}" destId="{B6722FDC-E1FF-47DD-95F2-822F4BBDA836}" srcOrd="1" destOrd="0" presId="urn:microsoft.com/office/officeart/2005/8/layout/cycle4"/>
    <dgm:cxn modelId="{0B1BB3BA-D8D6-4228-A505-509010F84AE6}" type="presOf" srcId="{B7E87E41-FFD1-47B5-836E-14665722089A}" destId="{ECC749EF-0A9B-4187-A776-104EA99ABA35}" srcOrd="0" destOrd="3" presId="urn:microsoft.com/office/officeart/2005/8/layout/cycle4"/>
    <dgm:cxn modelId="{7B127FBE-94FF-49ED-B6AE-8DBB4FE04D87}" type="presOf" srcId="{D797DE88-823D-4454-BF90-997ADA77CD60}" destId="{6366526F-60A6-4D36-B63E-275B697368E2}" srcOrd="1" destOrd="1" presId="urn:microsoft.com/office/officeart/2005/8/layout/cycle4"/>
    <dgm:cxn modelId="{EAD1B0C4-33E5-482D-B40F-7E0A01C50844}" type="presOf" srcId="{2CB08AC6-A737-497A-996E-A2D475965091}" destId="{B11B63CA-AC38-46A2-9601-F0679CF31D6C}" srcOrd="0" destOrd="0" presId="urn:microsoft.com/office/officeart/2005/8/layout/cycle4"/>
    <dgm:cxn modelId="{E815C7CE-DD9A-4CD6-99CD-40AFD944D5E3}" srcId="{44ADEF2B-CA34-4BEA-A290-FFEF8AB8646E}" destId="{CD079462-B26B-4F27-8A6C-CBA25B3F3C4B}" srcOrd="1" destOrd="0" parTransId="{C0472B27-DA23-47AE-931C-3A296EE12046}" sibTransId="{F8AF9796-A004-4066-AA7D-5F79E6335A45}"/>
    <dgm:cxn modelId="{6446F3CE-9178-4E31-A189-5E22F907270F}" type="presOf" srcId="{4694F768-9BD6-4EF1-905F-98D454D9D94B}" destId="{7F4A4736-331B-449F-B8EC-388CB8473A73}" srcOrd="0" destOrd="1" presId="urn:microsoft.com/office/officeart/2005/8/layout/cycle4"/>
    <dgm:cxn modelId="{E5B0F7D6-7A02-4BAF-A0FC-9F30920328FE}" type="presOf" srcId="{57390042-BE69-479D-BDD8-53974C04DCD1}" destId="{0E48538D-4408-449C-8EF8-C33BF2CA3422}" srcOrd="1" destOrd="0" presId="urn:microsoft.com/office/officeart/2005/8/layout/cycle4"/>
    <dgm:cxn modelId="{B86F53D7-15BD-450E-A64B-0AA24BC763BF}" srcId="{E8E65D1D-959E-4786-8ED4-91BB93D86AF8}" destId="{EBDB5B19-5D7C-4041-B1CE-2F323221AB18}" srcOrd="2" destOrd="0" parTransId="{DBAC621E-C5D9-4594-83E9-12F38EFB8224}" sibTransId="{505C00E7-367D-4090-8F5D-0BEE2FF4ADB3}"/>
    <dgm:cxn modelId="{70AF7CD8-FE2C-4389-957B-9F63442031A4}" srcId="{EBDB5B19-5D7C-4041-B1CE-2F323221AB18}" destId="{DBFC92BF-4F55-4D2C-8EBB-07715DEDFFD9}" srcOrd="2" destOrd="0" parTransId="{99AD5517-6696-48C2-8152-D640BBA33F8F}" sibTransId="{76381F72-BD33-4D97-AA80-9E89E411FDB0}"/>
    <dgm:cxn modelId="{7062EBE3-A626-4AF3-A6E7-1254E8081490}" srcId="{44ADEF2B-CA34-4BEA-A290-FFEF8AB8646E}" destId="{EB04D3FE-54B0-43EC-9AE9-C44701568822}" srcOrd="0" destOrd="0" parTransId="{ADC16CCD-FF30-4A14-8706-9B285D07F9EB}" sibTransId="{9B3EE079-F125-4F9F-9E10-ED6A26703650}"/>
    <dgm:cxn modelId="{A4A1BDEA-160E-4524-8B8A-6AB54057D2DF}" srcId="{2C0A3B6E-15AB-43A0-899B-4DA602702D8B}" destId="{57390042-BE69-479D-BDD8-53974C04DCD1}" srcOrd="0" destOrd="0" parTransId="{76C930FC-636F-4568-A957-D78D03138565}" sibTransId="{0A4F342B-F985-4094-9F64-1EC3619473A5}"/>
    <dgm:cxn modelId="{4C0DEEEF-6455-405F-94C6-213F61113A8B}" type="presOf" srcId="{46C5231C-5A3B-42FF-A234-A33D60FEE32D}" destId="{ECC749EF-0A9B-4187-A776-104EA99ABA35}" srcOrd="0" destOrd="0" presId="urn:microsoft.com/office/officeart/2005/8/layout/cycle4"/>
    <dgm:cxn modelId="{ED140DFD-AE5F-4647-AB9B-CBB35B889F2E}" type="presOf" srcId="{B7E87E41-FFD1-47B5-836E-14665722089A}" destId="{6366526F-60A6-4D36-B63E-275B697368E2}" srcOrd="1" destOrd="3" presId="urn:microsoft.com/office/officeart/2005/8/layout/cycle4"/>
    <dgm:cxn modelId="{76809EFE-85E8-46D6-ADF1-5D6C73C19029}" srcId="{2C0A3B6E-15AB-43A0-899B-4DA602702D8B}" destId="{948429DA-FBE2-4049-9129-DA2143A04C9B}" srcOrd="3" destOrd="0" parTransId="{AF7813FE-2632-455D-9B8F-AB2775D70FD3}" sibTransId="{BC037CC9-EA55-4863-8482-8328435FBDFD}"/>
    <dgm:cxn modelId="{BBDB7680-B149-4B2B-A37B-F265E9EFC4DA}" type="presParOf" srcId="{73A088EF-3E10-4DAD-B4DF-75737F65179C}" destId="{D941B27A-A29F-4634-890C-E385957C2736}" srcOrd="0" destOrd="0" presId="urn:microsoft.com/office/officeart/2005/8/layout/cycle4"/>
    <dgm:cxn modelId="{61115CD9-48DA-4CEC-9704-682820AC39D6}" type="presParOf" srcId="{D941B27A-A29F-4634-890C-E385957C2736}" destId="{03EF38CA-22DF-4980-B046-123C75B80574}" srcOrd="0" destOrd="0" presId="urn:microsoft.com/office/officeart/2005/8/layout/cycle4"/>
    <dgm:cxn modelId="{4C1A019F-DC30-47F6-AB1E-F4CE9862CB8F}" type="presParOf" srcId="{03EF38CA-22DF-4980-B046-123C75B80574}" destId="{7F4A4736-331B-449F-B8EC-388CB8473A73}" srcOrd="0" destOrd="0" presId="urn:microsoft.com/office/officeart/2005/8/layout/cycle4"/>
    <dgm:cxn modelId="{3CA48C30-57EA-424B-907E-9531F44966A8}" type="presParOf" srcId="{03EF38CA-22DF-4980-B046-123C75B80574}" destId="{112A7405-3334-477E-B391-9F538E297965}" srcOrd="1" destOrd="0" presId="urn:microsoft.com/office/officeart/2005/8/layout/cycle4"/>
    <dgm:cxn modelId="{D6DCCC2C-87F6-47FC-8B83-2E6611948A7C}" type="presParOf" srcId="{D941B27A-A29F-4634-890C-E385957C2736}" destId="{2ABFF232-2F6D-48A3-9606-871067D82654}" srcOrd="1" destOrd="0" presId="urn:microsoft.com/office/officeart/2005/8/layout/cycle4"/>
    <dgm:cxn modelId="{2B0D493A-E153-47A2-B085-E7C8048F348A}" type="presParOf" srcId="{2ABFF232-2F6D-48A3-9606-871067D82654}" destId="{0BF1A7F4-23AA-4DA2-BCC9-3E4C6E24A79B}" srcOrd="0" destOrd="0" presId="urn:microsoft.com/office/officeart/2005/8/layout/cycle4"/>
    <dgm:cxn modelId="{2DE466E1-CF7B-4AE1-8C26-21A580BE83D0}" type="presParOf" srcId="{2ABFF232-2F6D-48A3-9606-871067D82654}" destId="{0E48538D-4408-449C-8EF8-C33BF2CA3422}" srcOrd="1" destOrd="0" presId="urn:microsoft.com/office/officeart/2005/8/layout/cycle4"/>
    <dgm:cxn modelId="{5CB4554D-CD93-40BB-935B-D87692F55CE5}" type="presParOf" srcId="{D941B27A-A29F-4634-890C-E385957C2736}" destId="{C932EAD2-A59D-416D-91F7-CE7785CF8623}" srcOrd="2" destOrd="0" presId="urn:microsoft.com/office/officeart/2005/8/layout/cycle4"/>
    <dgm:cxn modelId="{A323FCCE-E82D-4085-831D-BEB31C5D8403}" type="presParOf" srcId="{C932EAD2-A59D-416D-91F7-CE7785CF8623}" destId="{ECC749EF-0A9B-4187-A776-104EA99ABA35}" srcOrd="0" destOrd="0" presId="urn:microsoft.com/office/officeart/2005/8/layout/cycle4"/>
    <dgm:cxn modelId="{B4107B3F-AFCB-46C9-A393-B2FED06195F7}" type="presParOf" srcId="{C932EAD2-A59D-416D-91F7-CE7785CF8623}" destId="{6366526F-60A6-4D36-B63E-275B697368E2}" srcOrd="1" destOrd="0" presId="urn:microsoft.com/office/officeart/2005/8/layout/cycle4"/>
    <dgm:cxn modelId="{B25597B0-5793-41FA-93E9-E6A8BC3CE73B}" type="presParOf" srcId="{D941B27A-A29F-4634-890C-E385957C2736}" destId="{5CD84C5A-8E89-4E86-BC68-7B3B5989F806}" srcOrd="3" destOrd="0" presId="urn:microsoft.com/office/officeart/2005/8/layout/cycle4"/>
    <dgm:cxn modelId="{A480CAD7-6518-4D09-B170-F0AA75F5E21C}" type="presParOf" srcId="{5CD84C5A-8E89-4E86-BC68-7B3B5989F806}" destId="{FA6F5DA2-BAB3-4C66-AAE8-A928695B4F2D}" srcOrd="0" destOrd="0" presId="urn:microsoft.com/office/officeart/2005/8/layout/cycle4"/>
    <dgm:cxn modelId="{BD06D3EF-8A31-415E-AFD6-E152FF8672E9}" type="presParOf" srcId="{5CD84C5A-8E89-4E86-BC68-7B3B5989F806}" destId="{B6722FDC-E1FF-47DD-95F2-822F4BBDA836}" srcOrd="1" destOrd="0" presId="urn:microsoft.com/office/officeart/2005/8/layout/cycle4"/>
    <dgm:cxn modelId="{91ACA6FC-FFE5-4B7E-B172-3B4DFB8EB6D4}" type="presParOf" srcId="{D941B27A-A29F-4634-890C-E385957C2736}" destId="{4C12E279-AE28-4AD1-ABCD-9535378C7071}" srcOrd="4" destOrd="0" presId="urn:microsoft.com/office/officeart/2005/8/layout/cycle4"/>
    <dgm:cxn modelId="{B3CF8EF5-FDF5-450F-87A9-CBD8BA0E88CD}" type="presParOf" srcId="{73A088EF-3E10-4DAD-B4DF-75737F65179C}" destId="{D98F9CDD-577D-4881-9656-C6EA24F02897}" srcOrd="1" destOrd="0" presId="urn:microsoft.com/office/officeart/2005/8/layout/cycle4"/>
    <dgm:cxn modelId="{418E4E00-956A-4469-8B60-207EF0BA8C5C}" type="presParOf" srcId="{D98F9CDD-577D-4881-9656-C6EA24F02897}" destId="{B11B63CA-AC38-46A2-9601-F0679CF31D6C}" srcOrd="0" destOrd="0" presId="urn:microsoft.com/office/officeart/2005/8/layout/cycle4"/>
    <dgm:cxn modelId="{E37080EC-AD15-47B0-A5AC-5E2559AF6FBB}" type="presParOf" srcId="{D98F9CDD-577D-4881-9656-C6EA24F02897}" destId="{BFC27A10-003F-4080-9C0A-23065212AA14}" srcOrd="1" destOrd="0" presId="urn:microsoft.com/office/officeart/2005/8/layout/cycle4"/>
    <dgm:cxn modelId="{380FAFBF-314E-40C0-BB17-0A9616AF19D1}" type="presParOf" srcId="{D98F9CDD-577D-4881-9656-C6EA24F02897}" destId="{43793D02-0D6E-49F8-A6C0-C8CDAEBFAD8A}" srcOrd="2" destOrd="0" presId="urn:microsoft.com/office/officeart/2005/8/layout/cycle4"/>
    <dgm:cxn modelId="{5F9CFE73-18D2-49C5-A265-0FEA7FAA1833}" type="presParOf" srcId="{D98F9CDD-577D-4881-9656-C6EA24F02897}" destId="{97793F87-1331-485E-9625-AA602E74D61D}" srcOrd="3" destOrd="0" presId="urn:microsoft.com/office/officeart/2005/8/layout/cycle4"/>
    <dgm:cxn modelId="{05748868-67D4-43F2-93DB-33142A80117C}" type="presParOf" srcId="{D98F9CDD-577D-4881-9656-C6EA24F02897}" destId="{9648FCB2-3D63-4CE3-9EA9-F820CFD8683D}" srcOrd="4" destOrd="0" presId="urn:microsoft.com/office/officeart/2005/8/layout/cycle4"/>
    <dgm:cxn modelId="{8DB1141A-B6A2-48BC-905A-ABB052BC65EC}" type="presParOf" srcId="{73A088EF-3E10-4DAD-B4DF-75737F65179C}" destId="{1718300B-444C-4C8A-B877-6C3945303441}" srcOrd="2" destOrd="0" presId="urn:microsoft.com/office/officeart/2005/8/layout/cycle4"/>
    <dgm:cxn modelId="{2CB48666-570A-4913-B60A-96200C121C1D}" type="presParOf" srcId="{73A088EF-3E10-4DAD-B4DF-75737F65179C}" destId="{0E6AD11D-8A61-4341-9D35-D17540F06CD9}"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EC08CE-8AF0-4336-AEB2-9E445BE1E737}">
      <dsp:nvSpPr>
        <dsp:cNvPr id="0" name=""/>
        <dsp:cNvSpPr/>
      </dsp:nvSpPr>
      <dsp:spPr>
        <a:xfrm>
          <a:off x="0" y="3636"/>
          <a:ext cx="2743200" cy="69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ctr" defTabSz="800100">
            <a:lnSpc>
              <a:spcPct val="90000"/>
            </a:lnSpc>
            <a:spcBef>
              <a:spcPct val="0"/>
            </a:spcBef>
            <a:spcAft>
              <a:spcPct val="35000"/>
            </a:spcAft>
            <a:buNone/>
          </a:pPr>
          <a:r>
            <a:rPr lang="el-GR" sz="1800" b="1" kern="1200" dirty="0"/>
            <a:t>Ενσώματη Μάθηση </a:t>
          </a:r>
          <a:endParaRPr lang="en-US" sz="1800" b="1" kern="1200" dirty="0"/>
        </a:p>
        <a:p>
          <a:pPr marL="0" lvl="0" indent="0" algn="l" defTabSz="800100">
            <a:lnSpc>
              <a:spcPct val="90000"/>
            </a:lnSpc>
            <a:spcBef>
              <a:spcPct val="0"/>
            </a:spcBef>
            <a:spcAft>
              <a:spcPct val="35000"/>
            </a:spcAft>
            <a:buNone/>
          </a:pPr>
          <a:endParaRPr lang="el-GR" sz="500" kern="1200" dirty="0"/>
        </a:p>
      </dsp:txBody>
      <dsp:txXfrm>
        <a:off x="0" y="3636"/>
        <a:ext cx="2743200" cy="693000"/>
      </dsp:txXfrm>
    </dsp:sp>
    <dsp:sp modelId="{F8F7E173-C33F-4A02-B845-9C6611E93835}">
      <dsp:nvSpPr>
        <dsp:cNvPr id="0" name=""/>
        <dsp:cNvSpPr/>
      </dsp:nvSpPr>
      <dsp:spPr>
        <a:xfrm>
          <a:off x="2743199" y="3636"/>
          <a:ext cx="548640" cy="693000"/>
        </a:xfrm>
        <a:prstGeom prst="leftBrace">
          <a:avLst>
            <a:gd name="adj1" fmla="val 35000"/>
            <a:gd name="adj2" fmla="val 50000"/>
          </a:avLst>
        </a:prstGeom>
        <a:noFill/>
        <a:ln w="6350" cap="flat" cmpd="sng" algn="ctr">
          <a:solidFill>
            <a:schemeClr val="dk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DDCF973-AF43-4991-914D-75520081C171}">
      <dsp:nvSpPr>
        <dsp:cNvPr id="0" name=""/>
        <dsp:cNvSpPr/>
      </dsp:nvSpPr>
      <dsp:spPr>
        <a:xfrm>
          <a:off x="3511295" y="3636"/>
          <a:ext cx="7461504" cy="69300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l-GR" sz="1200" b="1" kern="1200" dirty="0"/>
            <a:t>Νέα Παιδαγωγική Θεωρία στην οποία οι πρωταγωνιστές της εκπαιδευτικής πράξης, εκπαιδευτικός και μαθητής, χρησιμοποιούν ολιστικά το </a:t>
          </a:r>
          <a:r>
            <a:rPr lang="el-GR" sz="1200" b="1" kern="1200" dirty="0" err="1"/>
            <a:t>τετράπτυχο</a:t>
          </a:r>
          <a:r>
            <a:rPr lang="el-GR" sz="1200" b="1" kern="1200" dirty="0"/>
            <a:t> νους, συναισθήματα, σώμα και κινήσεις  μέσα σ’ αυτήν.</a:t>
          </a:r>
          <a:endParaRPr lang="en-US" sz="1200" b="1" kern="1200" dirty="0"/>
        </a:p>
      </dsp:txBody>
      <dsp:txXfrm>
        <a:off x="3511295" y="3636"/>
        <a:ext cx="7461504" cy="693000"/>
      </dsp:txXfrm>
    </dsp:sp>
    <dsp:sp modelId="{54A05B69-965C-431F-90F9-61A8A50E2932}">
      <dsp:nvSpPr>
        <dsp:cNvPr id="0" name=""/>
        <dsp:cNvSpPr/>
      </dsp:nvSpPr>
      <dsp:spPr>
        <a:xfrm>
          <a:off x="0" y="2381886"/>
          <a:ext cx="2743200" cy="779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ctr" defTabSz="800100">
            <a:lnSpc>
              <a:spcPct val="90000"/>
            </a:lnSpc>
            <a:spcBef>
              <a:spcPct val="0"/>
            </a:spcBef>
            <a:spcAft>
              <a:spcPct val="35000"/>
            </a:spcAft>
            <a:buNone/>
          </a:pPr>
          <a:r>
            <a:rPr lang="el-GR" sz="1800" b="1" kern="1200" dirty="0"/>
            <a:t>Θεμελιώδεις Αρχές της Ενσώματης Μάθησης</a:t>
          </a:r>
          <a:endParaRPr lang="en-US" sz="1800" b="1" kern="1200" dirty="0"/>
        </a:p>
        <a:p>
          <a:pPr marL="0" lvl="0" indent="0" algn="r" defTabSz="800100">
            <a:lnSpc>
              <a:spcPct val="90000"/>
            </a:lnSpc>
            <a:spcBef>
              <a:spcPct val="0"/>
            </a:spcBef>
            <a:spcAft>
              <a:spcPct val="35000"/>
            </a:spcAft>
            <a:buNone/>
          </a:pPr>
          <a:endParaRPr lang="en-US" sz="500" kern="1200" dirty="0"/>
        </a:p>
      </dsp:txBody>
      <dsp:txXfrm>
        <a:off x="0" y="2381886"/>
        <a:ext cx="2743200" cy="779625"/>
      </dsp:txXfrm>
    </dsp:sp>
    <dsp:sp modelId="{6FA4B30C-8FC5-401B-9154-1B176E60FF51}">
      <dsp:nvSpPr>
        <dsp:cNvPr id="0" name=""/>
        <dsp:cNvSpPr/>
      </dsp:nvSpPr>
      <dsp:spPr>
        <a:xfrm>
          <a:off x="2743199" y="822636"/>
          <a:ext cx="548640" cy="3898125"/>
        </a:xfrm>
        <a:prstGeom prst="leftBrace">
          <a:avLst>
            <a:gd name="adj1" fmla="val 35000"/>
            <a:gd name="adj2" fmla="val 50000"/>
          </a:avLst>
        </a:prstGeom>
        <a:noFill/>
        <a:ln w="6350" cap="flat" cmpd="sng" algn="ctr">
          <a:solidFill>
            <a:schemeClr val="dk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8EF8DE6-1B8A-4BAD-AB93-34796BC3848B}">
      <dsp:nvSpPr>
        <dsp:cNvPr id="0" name=""/>
        <dsp:cNvSpPr/>
      </dsp:nvSpPr>
      <dsp:spPr>
        <a:xfrm>
          <a:off x="3511295" y="836435"/>
          <a:ext cx="7461504" cy="387052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marR="0" lvl="0" indent="0" algn="just" defTabSz="914400" eaLnBrk="1" fontAlgn="auto" latinLnBrk="0" hangingPunct="1">
            <a:lnSpc>
              <a:spcPct val="100000"/>
            </a:lnSpc>
            <a:spcBef>
              <a:spcPct val="0"/>
            </a:spcBef>
            <a:spcAft>
              <a:spcPts val="0"/>
            </a:spcAft>
            <a:buClrTx/>
            <a:buSzTx/>
            <a:buFont typeface="+mj-lt"/>
            <a:buAutoNum type="arabicPeriod"/>
            <a:tabLst/>
            <a:defRPr/>
          </a:pPr>
          <a:r>
            <a:rPr lang="el-GR" sz="1200" b="1" kern="1200" dirty="0">
              <a:solidFill>
                <a:srgbClr val="C00000"/>
              </a:solidFill>
            </a:rPr>
            <a:t>Σώμα: </a:t>
          </a:r>
          <a:r>
            <a:rPr lang="el-GR" sz="1200" b="1" kern="1200" dirty="0"/>
            <a:t>Ενσώματος, βιολογικός, αισθητικός, κοινωνικός, πολιτισμικός, σχεσιακός, αλληλεπιδραστικός τρόπος ύπαρξης, αισθήσεις, εγκέφαλος, προσωπικότητα ατόμου, φυσική μηχανή παραγωγής νοημάτων, αναπόσπαστο κομμάτι μάθησης, Ανθρώπινη σωματική εμπειρία και ψυχολογικές επιπτώσεις (</a:t>
          </a:r>
          <a:r>
            <a:rPr lang="el-GR" sz="1200" b="1" kern="1200" dirty="0" err="1"/>
            <a:t>Nunez</a:t>
          </a:r>
          <a:r>
            <a:rPr lang="el-GR" sz="1200" b="1" kern="1200" dirty="0"/>
            <a:t>, </a:t>
          </a:r>
          <a:r>
            <a:rPr lang="el-GR" sz="1200" b="1" kern="1200" dirty="0" err="1"/>
            <a:t>Edwards</a:t>
          </a:r>
          <a:r>
            <a:rPr lang="el-GR" sz="1200" b="1" kern="1200" dirty="0"/>
            <a:t> &amp; </a:t>
          </a:r>
          <a:r>
            <a:rPr lang="el-GR" sz="1200" b="1" kern="1200" dirty="0" err="1"/>
            <a:t>Matos</a:t>
          </a:r>
          <a:r>
            <a:rPr lang="el-GR" sz="1200" b="1" kern="1200" dirty="0"/>
            <a:t>, 1999), Ασυνείδητες πτυχές σωματικές εμπειρίας</a:t>
          </a:r>
          <a:endParaRPr lang="en-US" sz="1200" b="1" kern="1200" dirty="0"/>
        </a:p>
        <a:p>
          <a:pPr marL="0" marR="0" lvl="0" indent="0" algn="just" defTabSz="914400" eaLnBrk="1" fontAlgn="auto" latinLnBrk="0" hangingPunct="1">
            <a:lnSpc>
              <a:spcPct val="100000"/>
            </a:lnSpc>
            <a:spcBef>
              <a:spcPct val="0"/>
            </a:spcBef>
            <a:spcAft>
              <a:spcPts val="0"/>
            </a:spcAft>
            <a:buClrTx/>
            <a:buSzTx/>
            <a:buFont typeface="+mj-lt"/>
            <a:buAutoNum type="arabicPeriod"/>
            <a:tabLst/>
            <a:defRPr/>
          </a:pPr>
          <a:r>
            <a:rPr lang="el-GR" sz="1200" b="1" kern="1200" dirty="0">
              <a:solidFill>
                <a:srgbClr val="C00000"/>
              </a:solidFill>
            </a:rPr>
            <a:t>Αισθητικοκινητική Δράση: </a:t>
          </a:r>
          <a:r>
            <a:rPr lang="el-GR" sz="1200" b="1" kern="1200" dirty="0"/>
            <a:t>Εμπλοκή αισθητικοκινητικού συστήματος με κινήσεις σώματος, μετατροπή ερεθισμάτων σε μνήμη και γνωστικές αναπαραστάσεις, βιώματα και παρελθούσες εμπειρίες (κυκλική πορεία), </a:t>
          </a:r>
          <a:r>
            <a:rPr lang="en-US" sz="1200" b="1" kern="1200" dirty="0"/>
            <a:t>(Abrahamson, Gutiérrez, Charoenying, Negrete, &amp; </a:t>
          </a:r>
          <a:r>
            <a:rPr lang="en-US" sz="1200" b="1" kern="1200" dirty="0" err="1"/>
            <a:t>Bumbacher</a:t>
          </a:r>
          <a:r>
            <a:rPr lang="en-US" sz="1200" b="1" kern="1200" dirty="0"/>
            <a:t>, 2012)</a:t>
          </a:r>
        </a:p>
        <a:p>
          <a:pPr marL="0" marR="0" lvl="0" indent="0" algn="just" defTabSz="914400" eaLnBrk="1" fontAlgn="auto" latinLnBrk="0" hangingPunct="1">
            <a:lnSpc>
              <a:spcPct val="100000"/>
            </a:lnSpc>
            <a:spcBef>
              <a:spcPct val="0"/>
            </a:spcBef>
            <a:spcAft>
              <a:spcPts val="0"/>
            </a:spcAft>
            <a:buClrTx/>
            <a:buSzTx/>
            <a:buFont typeface="+mj-lt"/>
            <a:buAutoNum type="arabicPeriod"/>
            <a:tabLst/>
            <a:defRPr/>
          </a:pPr>
          <a:r>
            <a:rPr lang="el-GR" sz="1200" b="1" kern="1200" dirty="0">
              <a:solidFill>
                <a:srgbClr val="C00000"/>
              </a:solidFill>
            </a:rPr>
            <a:t>Χειρονομιακή Συνάφεια: </a:t>
          </a:r>
          <a:r>
            <a:rPr lang="el-GR" sz="1200" b="1" kern="1200" dirty="0"/>
            <a:t>Αναλογικός ή δομικός συσχετισμός συμβόλων και σημασιών τους (</a:t>
          </a:r>
          <a:r>
            <a:rPr lang="el-GR" sz="1200" b="1" kern="1200" dirty="0" err="1"/>
            <a:t>Segal</a:t>
          </a:r>
          <a:r>
            <a:rPr lang="el-GR" sz="1200" b="1" kern="1200" dirty="0"/>
            <a:t>, 2011)</a:t>
          </a:r>
          <a:endParaRPr lang="en-US" sz="1200" b="1" kern="1200" dirty="0"/>
        </a:p>
        <a:p>
          <a:pPr marL="0" marR="0" lvl="0" indent="0" algn="just" defTabSz="914400" eaLnBrk="1" fontAlgn="auto" latinLnBrk="0" hangingPunct="1">
            <a:lnSpc>
              <a:spcPct val="100000"/>
            </a:lnSpc>
            <a:spcBef>
              <a:spcPct val="0"/>
            </a:spcBef>
            <a:spcAft>
              <a:spcPts val="0"/>
            </a:spcAft>
            <a:buClrTx/>
            <a:buSzTx/>
            <a:buFont typeface="+mj-lt"/>
            <a:buAutoNum type="arabicPeriod"/>
            <a:tabLst/>
            <a:defRPr/>
          </a:pPr>
          <a:r>
            <a:rPr lang="el-GR" sz="1200" b="1" kern="1200" dirty="0">
              <a:solidFill>
                <a:srgbClr val="C00000"/>
              </a:solidFill>
            </a:rPr>
            <a:t>Συναισθηματική Εμβάθυνση: </a:t>
          </a:r>
          <a:r>
            <a:rPr lang="el-GR" sz="1200" b="1" kern="1200" dirty="0"/>
            <a:t>Συντονισμένες κινήσεις μερών του σώματος ή ολόκληρου του σώματος σε συνδυασμό με </a:t>
          </a:r>
          <a:r>
            <a:rPr lang="el-GR" sz="1200" b="1" kern="1200" dirty="0" err="1"/>
            <a:t>αισθησιοκινητική</a:t>
          </a:r>
          <a:r>
            <a:rPr lang="el-GR" sz="1200" b="1" kern="1200" dirty="0"/>
            <a:t> δράση των μαθητών και τη συναισθηματική τους ενεργοποίηση (Φλουρής, 2005˙Κασσωτάκης &amp; Φλουρής, 2013˙ Πασιάς, Φλουρής &amp; Φωτεινός, 2015). </a:t>
          </a:r>
          <a:endParaRPr lang="en-US" sz="1200" b="1" kern="1200" dirty="0"/>
        </a:p>
        <a:p>
          <a:pPr marL="0" marR="0" lvl="0" indent="0" algn="just" defTabSz="914400" eaLnBrk="1" fontAlgn="auto" latinLnBrk="0" hangingPunct="1">
            <a:lnSpc>
              <a:spcPct val="100000"/>
            </a:lnSpc>
            <a:spcBef>
              <a:spcPct val="0"/>
            </a:spcBef>
            <a:spcAft>
              <a:spcPts val="0"/>
            </a:spcAft>
            <a:buClrTx/>
            <a:buSzTx/>
            <a:buFont typeface="+mj-lt"/>
            <a:buAutoNum type="arabicPeriod"/>
            <a:tabLst/>
            <a:defRPr/>
          </a:pPr>
          <a:r>
            <a:rPr lang="el-GR" sz="1200" b="1" kern="1200" dirty="0">
              <a:solidFill>
                <a:srgbClr val="C00000"/>
              </a:solidFill>
            </a:rPr>
            <a:t>Κοινωνικός κονστρουκτιβισμός: </a:t>
          </a:r>
          <a:r>
            <a:rPr lang="el-GR" sz="1200" b="1" kern="1200" dirty="0"/>
            <a:t>Δίκτυο σχέσεων- κοινότητα μάθησης, παραγωγή θεωρητικού πλαισίου γνώσης από τους ίδιους τους μαθητές, οικοδόμηση γνώσης από Εγκέφαλο και σώμα (</a:t>
          </a:r>
          <a:r>
            <a:rPr lang="el-GR" sz="1200" b="1" kern="1200" dirty="0" err="1"/>
            <a:t>Gustafson</a:t>
          </a:r>
          <a:r>
            <a:rPr lang="el-GR" sz="1200" b="1" kern="1200" dirty="0"/>
            <a:t>, 1998: 52) , Πώς δρα το άτομο ως μονάδα, Πώς δρα το άτομο ως ομάδα, το εμείς της τάξης να είναι για όλους και όχι για λίγους </a:t>
          </a:r>
          <a:endParaRPr lang="en-US" sz="1200" b="1" kern="1200" dirty="0"/>
        </a:p>
        <a:p>
          <a:pPr marL="0" marR="0" lvl="0" indent="0" algn="just" defTabSz="914400" eaLnBrk="1" fontAlgn="auto" latinLnBrk="0" hangingPunct="1">
            <a:lnSpc>
              <a:spcPct val="100000"/>
            </a:lnSpc>
            <a:spcBef>
              <a:spcPct val="0"/>
            </a:spcBef>
            <a:spcAft>
              <a:spcPts val="0"/>
            </a:spcAft>
            <a:buClrTx/>
            <a:buSzTx/>
            <a:buFont typeface="+mj-lt"/>
            <a:buAutoNum type="arabicPeriod"/>
            <a:tabLst/>
            <a:defRPr/>
          </a:pPr>
          <a:r>
            <a:rPr lang="el-GR" sz="1200" b="1" kern="1200" dirty="0">
              <a:solidFill>
                <a:srgbClr val="C00000"/>
              </a:solidFill>
            </a:rPr>
            <a:t>Έννοια της στιγμής: </a:t>
          </a:r>
          <a:r>
            <a:rPr lang="el-GR" sz="1200" b="1" kern="1200" dirty="0"/>
            <a:t>Ο, τιδήποτε συμβαίνει κάθε στιγμή έχει αξία, Ενεργό σώμα ως πομπός και δέκτης μηνυμάτων        δίκτυο όλων των στιγμιαίων ενεργειών που στην ολότητά του οδηγεί στην Ενσώματη Μάθηση</a:t>
          </a:r>
          <a:endParaRPr lang="en-US" sz="1200" b="1" kern="1200" dirty="0"/>
        </a:p>
        <a:p>
          <a:pPr marL="0" marR="0" lvl="0" indent="0" algn="just" defTabSz="914400" eaLnBrk="1" fontAlgn="auto" latinLnBrk="0" hangingPunct="1">
            <a:lnSpc>
              <a:spcPct val="100000"/>
            </a:lnSpc>
            <a:spcBef>
              <a:spcPct val="0"/>
            </a:spcBef>
            <a:spcAft>
              <a:spcPts val="0"/>
            </a:spcAft>
            <a:buClrTx/>
            <a:buSzTx/>
            <a:buFont typeface="+mj-lt"/>
            <a:buAutoNum type="arabicPeriod"/>
            <a:tabLst/>
            <a:defRPr/>
          </a:pPr>
          <a:r>
            <a:rPr lang="el-GR" sz="1200" b="1" kern="1200" dirty="0">
              <a:solidFill>
                <a:srgbClr val="C00000"/>
              </a:solidFill>
            </a:rPr>
            <a:t>Συνεργασία/ </a:t>
          </a:r>
          <a:r>
            <a:rPr lang="el-GR" sz="1200" b="1" kern="1200" dirty="0" err="1">
              <a:solidFill>
                <a:srgbClr val="C00000"/>
              </a:solidFill>
            </a:rPr>
            <a:t>Συνεργατικότητα</a:t>
          </a:r>
          <a:r>
            <a:rPr lang="el-GR" sz="1200" b="1" kern="1200" dirty="0">
              <a:solidFill>
                <a:srgbClr val="C00000"/>
              </a:solidFill>
            </a:rPr>
            <a:t>: </a:t>
          </a:r>
          <a:r>
            <a:rPr lang="el-GR" sz="1200" b="1" kern="1200" dirty="0"/>
            <a:t>Αλληλεπίδραση μεταξύ των μαθητών, Μάθηση μέσα από προσωπικές εμπειρίες μαθητών μεταξύ τους, αύξηση μαθησιακών αποτελεσμάτων, κίνητρα, κοινωνικές δεξιότητες, Έννοια κοινωνικής δικαιοσύνης στην εκπαίδευση VS Νεοφιλελεύθερα Παραδείγματα</a:t>
          </a:r>
          <a:endParaRPr lang="en-US" sz="1200" b="1" kern="1200" dirty="0"/>
        </a:p>
        <a:p>
          <a:pPr marL="0" marR="0" lvl="0" indent="0" algn="just" defTabSz="914400" eaLnBrk="1" fontAlgn="auto" latinLnBrk="0" hangingPunct="1">
            <a:lnSpc>
              <a:spcPct val="100000"/>
            </a:lnSpc>
            <a:spcBef>
              <a:spcPct val="0"/>
            </a:spcBef>
            <a:spcAft>
              <a:spcPts val="0"/>
            </a:spcAft>
            <a:buClrTx/>
            <a:buSzTx/>
            <a:buFont typeface="Arial" panose="020B0604020202020204" pitchFamily="34" charset="0"/>
            <a:buNone/>
            <a:tabLst/>
            <a:defRPr/>
          </a:pPr>
          <a:endParaRPr lang="en-US" sz="1200" b="1" kern="1200" dirty="0"/>
        </a:p>
      </dsp:txBody>
      <dsp:txXfrm>
        <a:off x="3511295" y="836435"/>
        <a:ext cx="7461504" cy="387052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39BADD-57C0-4D46-B78F-ED196A18ABEA}">
      <dsp:nvSpPr>
        <dsp:cNvPr id="0" name=""/>
        <dsp:cNvSpPr/>
      </dsp:nvSpPr>
      <dsp:spPr>
        <a:xfrm>
          <a:off x="3390359" y="1241970"/>
          <a:ext cx="1663873" cy="1663873"/>
        </a:xfrm>
        <a:prstGeom prst="ellipse">
          <a:avLst/>
        </a:prstGeom>
        <a:solidFill>
          <a:schemeClr val="lt1">
            <a:alpha val="5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0F34C532-E204-416E-BD11-8FDFB5E40762}">
      <dsp:nvSpPr>
        <dsp:cNvPr id="0" name=""/>
        <dsp:cNvSpPr/>
      </dsp:nvSpPr>
      <dsp:spPr>
        <a:xfrm>
          <a:off x="732135" y="807865"/>
          <a:ext cx="2079841" cy="113298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l-GR" sz="1600" b="1" kern="1200" dirty="0"/>
            <a:t>Συζήτηση μεταξύ μαθητών και δασκάλων</a:t>
          </a:r>
          <a:endParaRPr lang="en-US" sz="1600" b="1" kern="1200" dirty="0"/>
        </a:p>
      </dsp:txBody>
      <dsp:txXfrm>
        <a:off x="732135" y="807865"/>
        <a:ext cx="2079841" cy="1132987"/>
      </dsp:txXfrm>
    </dsp:sp>
    <dsp:sp modelId="{F59E1A1F-3B01-48B2-AE7A-30D9E127B010}">
      <dsp:nvSpPr>
        <dsp:cNvPr id="0" name=""/>
        <dsp:cNvSpPr/>
      </dsp:nvSpPr>
      <dsp:spPr>
        <a:xfrm>
          <a:off x="3930425" y="1553811"/>
          <a:ext cx="1663873" cy="1663873"/>
        </a:xfrm>
        <a:prstGeom prst="ellipse">
          <a:avLst/>
        </a:prstGeom>
        <a:solidFill>
          <a:schemeClr val="lt1">
            <a:alpha val="5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1181443-4A23-4799-92C1-BDF9FEE0AA49}">
      <dsp:nvSpPr>
        <dsp:cNvPr id="0" name=""/>
        <dsp:cNvSpPr/>
      </dsp:nvSpPr>
      <dsp:spPr>
        <a:xfrm>
          <a:off x="5717702" y="1079035"/>
          <a:ext cx="1970996" cy="124089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l-GR" sz="1600" b="1" kern="1200" dirty="0"/>
            <a:t>Ανάδυση ατομικών χαρακτηριστικών</a:t>
          </a:r>
          <a:endParaRPr lang="en-US" sz="1600" b="1" kern="1200" dirty="0"/>
        </a:p>
      </dsp:txBody>
      <dsp:txXfrm>
        <a:off x="5717702" y="1079035"/>
        <a:ext cx="1970996" cy="1240891"/>
      </dsp:txXfrm>
    </dsp:sp>
    <dsp:sp modelId="{62837565-7939-49E4-8BBF-54F2348810D1}">
      <dsp:nvSpPr>
        <dsp:cNvPr id="0" name=""/>
        <dsp:cNvSpPr/>
      </dsp:nvSpPr>
      <dsp:spPr>
        <a:xfrm>
          <a:off x="3930425" y="2177494"/>
          <a:ext cx="1663873" cy="1663873"/>
        </a:xfrm>
        <a:prstGeom prst="ellipse">
          <a:avLst/>
        </a:prstGeom>
        <a:solidFill>
          <a:schemeClr val="lt1">
            <a:alpha val="5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5099A7B-7C34-4CBE-8EBD-C9BCFDC1C8C6}">
      <dsp:nvSpPr>
        <dsp:cNvPr id="0" name=""/>
        <dsp:cNvSpPr/>
      </dsp:nvSpPr>
      <dsp:spPr>
        <a:xfrm>
          <a:off x="5717702" y="2929582"/>
          <a:ext cx="1970996" cy="138656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l-GR" sz="1600" b="1" kern="1200" dirty="0"/>
            <a:t>Γνώση σώματος, χώρου, κοινωνικού πλαισίου</a:t>
          </a:r>
          <a:endParaRPr lang="en-US" sz="1600" b="1" kern="1200" dirty="0"/>
        </a:p>
      </dsp:txBody>
      <dsp:txXfrm>
        <a:off x="5717702" y="2929582"/>
        <a:ext cx="1970996" cy="1386561"/>
      </dsp:txXfrm>
    </dsp:sp>
    <dsp:sp modelId="{7390017E-8BFE-4AF8-9129-17136D132D79}">
      <dsp:nvSpPr>
        <dsp:cNvPr id="0" name=""/>
        <dsp:cNvSpPr/>
      </dsp:nvSpPr>
      <dsp:spPr>
        <a:xfrm>
          <a:off x="3390359" y="2489875"/>
          <a:ext cx="1663873" cy="1663873"/>
        </a:xfrm>
        <a:prstGeom prst="ellipse">
          <a:avLst/>
        </a:prstGeom>
        <a:solidFill>
          <a:schemeClr val="lt1">
            <a:alpha val="5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8DBBC1F5-3320-47B8-AA47-B04D4FA59A58}">
      <dsp:nvSpPr>
        <dsp:cNvPr id="0" name=""/>
        <dsp:cNvSpPr/>
      </dsp:nvSpPr>
      <dsp:spPr>
        <a:xfrm>
          <a:off x="3182375" y="4262191"/>
          <a:ext cx="2079841" cy="113298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l-GR" sz="1600" b="1" kern="1200" dirty="0"/>
            <a:t>Αναστοχασμός</a:t>
          </a:r>
          <a:endParaRPr lang="en-US" sz="1600" b="1" kern="1200" dirty="0"/>
        </a:p>
      </dsp:txBody>
      <dsp:txXfrm>
        <a:off x="3182375" y="4262191"/>
        <a:ext cx="2079841" cy="1132987"/>
      </dsp:txXfrm>
    </dsp:sp>
    <dsp:sp modelId="{FAD25503-193C-44A5-AB90-8A4EC07A2589}">
      <dsp:nvSpPr>
        <dsp:cNvPr id="0" name=""/>
        <dsp:cNvSpPr/>
      </dsp:nvSpPr>
      <dsp:spPr>
        <a:xfrm>
          <a:off x="2850294" y="2177494"/>
          <a:ext cx="1663873" cy="1663873"/>
        </a:xfrm>
        <a:prstGeom prst="ellipse">
          <a:avLst/>
        </a:prstGeom>
        <a:solidFill>
          <a:schemeClr val="lt1">
            <a:alpha val="5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376CF978-3798-4F38-9DCC-8FE27299FABF}">
      <dsp:nvSpPr>
        <dsp:cNvPr id="0" name=""/>
        <dsp:cNvSpPr/>
      </dsp:nvSpPr>
      <dsp:spPr>
        <a:xfrm>
          <a:off x="755893" y="2929582"/>
          <a:ext cx="1970996" cy="138656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l-GR" sz="1600" b="1" i="0" kern="1200" dirty="0"/>
            <a:t>Αλληλεπίδραση με το περιβάλλον τους(Merleau-Ponty (2002) </a:t>
          </a:r>
          <a:endParaRPr lang="en-US" sz="1600" b="1" i="0" kern="1200" dirty="0"/>
        </a:p>
      </dsp:txBody>
      <dsp:txXfrm>
        <a:off x="755893" y="2929582"/>
        <a:ext cx="1970996" cy="1386561"/>
      </dsp:txXfrm>
    </dsp:sp>
    <dsp:sp modelId="{DC3669FD-5BF6-42E2-A215-8B60FC4632B0}">
      <dsp:nvSpPr>
        <dsp:cNvPr id="0" name=""/>
        <dsp:cNvSpPr/>
      </dsp:nvSpPr>
      <dsp:spPr>
        <a:xfrm>
          <a:off x="2850294" y="1553811"/>
          <a:ext cx="1663873" cy="1663873"/>
        </a:xfrm>
        <a:prstGeom prst="ellipse">
          <a:avLst/>
        </a:prstGeom>
        <a:solidFill>
          <a:schemeClr val="lt1">
            <a:alpha val="5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8166EEFF-215A-42E6-8328-D1ACB547BDBA}">
      <dsp:nvSpPr>
        <dsp:cNvPr id="0" name=""/>
        <dsp:cNvSpPr/>
      </dsp:nvSpPr>
      <dsp:spPr>
        <a:xfrm>
          <a:off x="755893" y="1079035"/>
          <a:ext cx="1970996" cy="138656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1" i="0" kern="1200" dirty="0"/>
        </a:p>
      </dsp:txBody>
      <dsp:txXfrm>
        <a:off x="755893" y="1079035"/>
        <a:ext cx="1970996" cy="138656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C749EF-0A9B-4187-A776-104EA99ABA35}">
      <dsp:nvSpPr>
        <dsp:cNvPr id="0" name=""/>
        <dsp:cNvSpPr/>
      </dsp:nvSpPr>
      <dsp:spPr>
        <a:xfrm>
          <a:off x="6869772" y="2483422"/>
          <a:ext cx="3902439" cy="2127608"/>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just" defTabSz="466725">
            <a:lnSpc>
              <a:spcPct val="90000"/>
            </a:lnSpc>
            <a:spcBef>
              <a:spcPct val="0"/>
            </a:spcBef>
            <a:spcAft>
              <a:spcPct val="15000"/>
            </a:spcAft>
            <a:buChar char="•"/>
          </a:pPr>
          <a:r>
            <a:rPr lang="el-GR" sz="1050" b="1" kern="1200"/>
            <a:t> Βιολογικά πρωτογενής γνώση (biological primary knowledge): πληροφορίες και η γνώση που ο μαθητής αποκτά κατά τη διάρκεια της ζωής του χωρίς σαφείς οδηγίες ή καθοδήγηση ή διδασκαλία, οι τυχαίες, μη συνειδητές κινήσεις </a:t>
          </a:r>
          <a:endParaRPr lang="en-US" sz="1050" b="1" kern="1200" dirty="0"/>
        </a:p>
        <a:p>
          <a:pPr marL="57150" lvl="1" indent="-57150" algn="just" defTabSz="466725">
            <a:lnSpc>
              <a:spcPct val="90000"/>
            </a:lnSpc>
            <a:spcBef>
              <a:spcPct val="0"/>
            </a:spcBef>
            <a:spcAft>
              <a:spcPct val="15000"/>
            </a:spcAft>
            <a:buChar char="•"/>
          </a:pPr>
          <a:r>
            <a:rPr lang="el-GR" sz="1050" b="1" kern="1200"/>
            <a:t>Βιολογικά δευτερογενής γνώση (biological secondary knowledge):  γνώσεις είναι χρήσιμες στο κοινωνικοπολιτισμικό περιβάλλον</a:t>
          </a:r>
          <a:endParaRPr lang="el-GR" sz="1050" b="1" kern="1200" dirty="0"/>
        </a:p>
        <a:p>
          <a:pPr marL="57150" lvl="1" indent="-57150" algn="l" defTabSz="444500">
            <a:lnSpc>
              <a:spcPct val="90000"/>
            </a:lnSpc>
            <a:spcBef>
              <a:spcPct val="0"/>
            </a:spcBef>
            <a:spcAft>
              <a:spcPct val="15000"/>
            </a:spcAft>
            <a:buChar char="•"/>
          </a:pPr>
          <a:endParaRPr lang="el-GR" sz="1000" b="1" kern="1200" dirty="0"/>
        </a:p>
        <a:p>
          <a:pPr marL="57150" lvl="1" indent="-57150" algn="l" defTabSz="266700">
            <a:lnSpc>
              <a:spcPct val="90000"/>
            </a:lnSpc>
            <a:spcBef>
              <a:spcPct val="0"/>
            </a:spcBef>
            <a:spcAft>
              <a:spcPct val="15000"/>
            </a:spcAft>
            <a:buChar char="•"/>
          </a:pPr>
          <a:endParaRPr lang="el-GR" sz="600" kern="1200" dirty="0"/>
        </a:p>
        <a:p>
          <a:pPr marL="57150" lvl="1" indent="-57150" algn="l" defTabSz="266700">
            <a:lnSpc>
              <a:spcPct val="90000"/>
            </a:lnSpc>
            <a:spcBef>
              <a:spcPct val="0"/>
            </a:spcBef>
            <a:spcAft>
              <a:spcPct val="15000"/>
            </a:spcAft>
            <a:buChar char="•"/>
          </a:pPr>
          <a:endParaRPr lang="el-GR" sz="600" kern="1200" dirty="0"/>
        </a:p>
      </dsp:txBody>
      <dsp:txXfrm>
        <a:off x="8087241" y="3062061"/>
        <a:ext cx="2638233" cy="1502232"/>
      </dsp:txXfrm>
    </dsp:sp>
    <dsp:sp modelId="{FA6F5DA2-BAB3-4C66-AAE8-A928695B4F2D}">
      <dsp:nvSpPr>
        <dsp:cNvPr id="0" name=""/>
        <dsp:cNvSpPr/>
      </dsp:nvSpPr>
      <dsp:spPr>
        <a:xfrm>
          <a:off x="118027" y="2102147"/>
          <a:ext cx="3285086" cy="2848735"/>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444500">
            <a:lnSpc>
              <a:spcPct val="90000"/>
            </a:lnSpc>
            <a:spcBef>
              <a:spcPct val="0"/>
            </a:spcBef>
            <a:spcAft>
              <a:spcPct val="15000"/>
            </a:spcAft>
            <a:buChar char="•"/>
          </a:pPr>
          <a:endParaRPr lang="en-US" sz="1000" b="1" kern="1200" dirty="0"/>
        </a:p>
        <a:p>
          <a:pPr marL="57150" lvl="1" indent="-57150" algn="just" defTabSz="444500">
            <a:lnSpc>
              <a:spcPct val="90000"/>
            </a:lnSpc>
            <a:spcBef>
              <a:spcPct val="0"/>
            </a:spcBef>
            <a:spcAft>
              <a:spcPct val="15000"/>
            </a:spcAft>
            <a:buChar char="•"/>
          </a:pPr>
          <a:r>
            <a:rPr lang="el-GR" sz="1000" b="1" kern="1200" dirty="0"/>
            <a:t>Αξιοποίηση προϋπαρχουσών βιωμάτων βάσει του κοινωνικού-πολιτισμικού πλαισίου (</a:t>
          </a:r>
          <a:r>
            <a:rPr lang="el-GR" sz="1000" b="1" kern="1200" dirty="0" err="1"/>
            <a:t>Perry</a:t>
          </a:r>
          <a:r>
            <a:rPr lang="el-GR" sz="1000" b="1" kern="1200" dirty="0"/>
            <a:t> &amp; </a:t>
          </a:r>
          <a:r>
            <a:rPr lang="el-GR" sz="1000" b="1" kern="1200" dirty="0" err="1"/>
            <a:t>Medina</a:t>
          </a:r>
          <a:r>
            <a:rPr lang="el-GR" sz="1000" b="1" kern="1200" dirty="0"/>
            <a:t> (2011). Το σώμα επηρεάζει και το πώς κάποιος αντιλαμβάνεται το θέμα, τη δράση, το χώρο, τις έννοιες </a:t>
          </a:r>
          <a:r>
            <a:rPr lang="en-US" sz="1000" b="1" kern="1200" dirty="0"/>
            <a:t>(Stinson, 2004</a:t>
          </a:r>
          <a:r>
            <a:rPr lang="el-GR" sz="1000" b="1" kern="1200" dirty="0"/>
            <a:t>). Embodied </a:t>
          </a:r>
          <a:r>
            <a:rPr lang="el-GR" sz="1000" b="1" kern="1200" dirty="0" err="1"/>
            <a:t>emotion</a:t>
          </a:r>
          <a:r>
            <a:rPr lang="el-GR" sz="1000" b="1" kern="1200" dirty="0"/>
            <a:t>: οι μαθητές σταδιακά και κλιμακούμενα μαθαίνουν να αναγνωρίζουν τα συναισθήματα, να τα βιώνουν (</a:t>
          </a:r>
          <a:r>
            <a:rPr lang="el-GR" sz="1000" b="1" kern="1200" dirty="0" err="1"/>
            <a:t>Dijikstra</a:t>
          </a:r>
          <a:r>
            <a:rPr lang="el-GR" sz="1000" b="1" kern="1200" dirty="0"/>
            <a:t> &amp; </a:t>
          </a:r>
          <a:r>
            <a:rPr lang="el-GR" sz="1000" b="1" kern="1200" dirty="0" err="1"/>
            <a:t>Kaschak</a:t>
          </a:r>
          <a:r>
            <a:rPr lang="el-GR" sz="1000" b="1" kern="1200" dirty="0"/>
            <a:t>, 2006, </a:t>
          </a:r>
          <a:r>
            <a:rPr lang="el-GR" sz="1000" b="1" kern="1200" dirty="0" err="1"/>
            <a:t>Shoval</a:t>
          </a:r>
          <a:r>
            <a:rPr lang="el-GR" sz="1000" b="1" kern="1200" dirty="0"/>
            <a:t> et al, 2009, </a:t>
          </a:r>
          <a:r>
            <a:rPr lang="el-GR" sz="1000" b="1" kern="1200" dirty="0" err="1"/>
            <a:t>Thomas</a:t>
          </a:r>
          <a:r>
            <a:rPr lang="el-GR" sz="1000" b="1" kern="1200" dirty="0"/>
            <a:t> &amp; </a:t>
          </a:r>
          <a:r>
            <a:rPr lang="el-GR" sz="1000" b="1" kern="1200" dirty="0" err="1"/>
            <a:t>Lleras</a:t>
          </a:r>
          <a:r>
            <a:rPr lang="el-GR" sz="1000" b="1" kern="1200" dirty="0"/>
            <a:t>, 2009). </a:t>
          </a:r>
        </a:p>
        <a:p>
          <a:pPr marL="57150" lvl="1" indent="-57150" algn="l" defTabSz="444500">
            <a:lnSpc>
              <a:spcPct val="90000"/>
            </a:lnSpc>
            <a:spcBef>
              <a:spcPct val="0"/>
            </a:spcBef>
            <a:spcAft>
              <a:spcPct val="15000"/>
            </a:spcAft>
            <a:buChar char="•"/>
          </a:pPr>
          <a:endParaRPr lang="el-GR" sz="1000" b="1" kern="1200" dirty="0"/>
        </a:p>
        <a:p>
          <a:pPr marL="285750" lvl="1" indent="-285750" algn="l" defTabSz="1600200">
            <a:lnSpc>
              <a:spcPct val="90000"/>
            </a:lnSpc>
            <a:spcBef>
              <a:spcPct val="0"/>
            </a:spcBef>
            <a:spcAft>
              <a:spcPct val="15000"/>
            </a:spcAft>
            <a:buChar char="•"/>
          </a:pPr>
          <a:endParaRPr lang="el-GR" sz="3600" kern="1200" dirty="0"/>
        </a:p>
        <a:p>
          <a:pPr marL="57150" lvl="1" indent="-57150" algn="l" defTabSz="444500">
            <a:lnSpc>
              <a:spcPct val="90000"/>
            </a:lnSpc>
            <a:spcBef>
              <a:spcPct val="0"/>
            </a:spcBef>
            <a:spcAft>
              <a:spcPct val="15000"/>
            </a:spcAft>
            <a:buChar char="•"/>
          </a:pPr>
          <a:endParaRPr lang="el-GR" sz="1000" b="1" kern="1200" dirty="0"/>
        </a:p>
        <a:p>
          <a:pPr marL="57150" lvl="1" indent="-57150" algn="l" defTabSz="177800">
            <a:lnSpc>
              <a:spcPct val="90000"/>
            </a:lnSpc>
            <a:spcBef>
              <a:spcPct val="0"/>
            </a:spcBef>
            <a:spcAft>
              <a:spcPct val="15000"/>
            </a:spcAft>
            <a:buChar char="•"/>
          </a:pPr>
          <a:endParaRPr lang="el-GR" sz="400" kern="1200" dirty="0"/>
        </a:p>
      </dsp:txBody>
      <dsp:txXfrm>
        <a:off x="180604" y="2876908"/>
        <a:ext cx="2174406" cy="2011397"/>
      </dsp:txXfrm>
    </dsp:sp>
    <dsp:sp modelId="{0BF1A7F4-23AA-4DA2-BCC9-3E4C6E24A79B}">
      <dsp:nvSpPr>
        <dsp:cNvPr id="0" name=""/>
        <dsp:cNvSpPr/>
      </dsp:nvSpPr>
      <dsp:spPr>
        <a:xfrm>
          <a:off x="6835696" y="57828"/>
          <a:ext cx="3896780" cy="1907694"/>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57150" lvl="1" indent="-57150" algn="l" defTabSz="400050">
            <a:lnSpc>
              <a:spcPct val="90000"/>
            </a:lnSpc>
            <a:spcBef>
              <a:spcPct val="0"/>
            </a:spcBef>
            <a:spcAft>
              <a:spcPct val="15000"/>
            </a:spcAft>
            <a:buChar char="•"/>
          </a:pPr>
          <a:endParaRPr lang="en-US" sz="900" b="1" kern="1200" dirty="0"/>
        </a:p>
        <a:p>
          <a:pPr marL="57150" lvl="1" indent="-57150" algn="just" defTabSz="488950">
            <a:lnSpc>
              <a:spcPct val="90000"/>
            </a:lnSpc>
            <a:spcBef>
              <a:spcPct val="0"/>
            </a:spcBef>
            <a:spcAft>
              <a:spcPct val="15000"/>
            </a:spcAft>
            <a:buChar char="•"/>
          </a:pPr>
          <a:r>
            <a:rPr lang="el-GR" sz="1100" b="1" kern="1200" dirty="0"/>
            <a:t>Συντονισμός νου- σώματος- συναισθήματος, ολιστική αξιοποίηση της προσωπικότητας του μαθητή. Οι μαθητές που προβαίνουν συνειδητά ή ασυνείδητα σε συγκεκριμένες χειρονομίες κατακτούν γρηγορότερα και καλύτερα τη νέα γνώση συγκριτικά με τους μαθητές που περιορίζονται μόνο σε λεκτικές οδηγίες (</a:t>
          </a:r>
          <a:r>
            <a:rPr lang="el-GR" sz="1100" b="1" kern="1200" dirty="0" err="1"/>
            <a:t>Cook</a:t>
          </a:r>
          <a:r>
            <a:rPr lang="el-GR" sz="1100" b="1" kern="1200" dirty="0"/>
            <a:t> et al., 2008).   </a:t>
          </a:r>
        </a:p>
        <a:p>
          <a:pPr marL="114300" lvl="1" indent="-114300" algn="l" defTabSz="533400">
            <a:lnSpc>
              <a:spcPct val="90000"/>
            </a:lnSpc>
            <a:spcBef>
              <a:spcPct val="0"/>
            </a:spcBef>
            <a:spcAft>
              <a:spcPct val="15000"/>
            </a:spcAft>
            <a:buChar char="•"/>
          </a:pPr>
          <a:endParaRPr lang="el-GR" sz="1200" b="1" kern="1200" dirty="0"/>
        </a:p>
        <a:p>
          <a:pPr marL="114300" lvl="1" indent="-114300" algn="l" defTabSz="533400">
            <a:lnSpc>
              <a:spcPct val="90000"/>
            </a:lnSpc>
            <a:spcBef>
              <a:spcPct val="0"/>
            </a:spcBef>
            <a:spcAft>
              <a:spcPct val="15000"/>
            </a:spcAft>
            <a:buChar char="•"/>
          </a:pPr>
          <a:endParaRPr lang="el-GR" sz="1200" b="1" kern="1200" dirty="0"/>
        </a:p>
        <a:p>
          <a:pPr marL="57150" lvl="1" indent="-57150" algn="l" defTabSz="400050">
            <a:lnSpc>
              <a:spcPct val="90000"/>
            </a:lnSpc>
            <a:spcBef>
              <a:spcPct val="0"/>
            </a:spcBef>
            <a:spcAft>
              <a:spcPct val="15000"/>
            </a:spcAft>
            <a:buChar char="•"/>
          </a:pPr>
          <a:endParaRPr lang="el-GR" sz="900" b="1" kern="1200" dirty="0"/>
        </a:p>
        <a:p>
          <a:pPr marL="57150" lvl="1" indent="-57150" algn="l" defTabSz="177800">
            <a:lnSpc>
              <a:spcPct val="90000"/>
            </a:lnSpc>
            <a:spcBef>
              <a:spcPct val="0"/>
            </a:spcBef>
            <a:spcAft>
              <a:spcPct val="15000"/>
            </a:spcAft>
            <a:buChar char="•"/>
          </a:pPr>
          <a:endParaRPr lang="el-GR" sz="400" kern="1200" dirty="0"/>
        </a:p>
      </dsp:txBody>
      <dsp:txXfrm>
        <a:off x="8046636" y="99734"/>
        <a:ext cx="2643934" cy="1346959"/>
      </dsp:txXfrm>
    </dsp:sp>
    <dsp:sp modelId="{7F4A4736-331B-449F-B8EC-388CB8473A73}">
      <dsp:nvSpPr>
        <dsp:cNvPr id="0" name=""/>
        <dsp:cNvSpPr/>
      </dsp:nvSpPr>
      <dsp:spPr>
        <a:xfrm>
          <a:off x="75735" y="34076"/>
          <a:ext cx="3460525" cy="1760384"/>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just" defTabSz="466725">
            <a:lnSpc>
              <a:spcPct val="90000"/>
            </a:lnSpc>
            <a:spcBef>
              <a:spcPct val="0"/>
            </a:spcBef>
            <a:spcAft>
              <a:spcPct val="15000"/>
            </a:spcAft>
            <a:buChar char="•"/>
          </a:pPr>
          <a:r>
            <a:rPr lang="el-GR" sz="1050" b="1" kern="1200" dirty="0"/>
            <a:t>Μέσω της ενσώματης μάθησης και του θεάτρου οι μαθητές ενεργοποιούν τη νοητική δράση και η αντανάκλαση (</a:t>
          </a:r>
          <a:r>
            <a:rPr lang="el-GR" sz="1050" b="1" kern="1200" dirty="0" err="1"/>
            <a:t>Perry</a:t>
          </a:r>
          <a:r>
            <a:rPr lang="el-GR" sz="1050" b="1" kern="1200" dirty="0"/>
            <a:t> &amp; </a:t>
          </a:r>
          <a:r>
            <a:rPr lang="el-GR" sz="1050" b="1" kern="1200" dirty="0" err="1"/>
            <a:t>Medina</a:t>
          </a:r>
          <a:r>
            <a:rPr lang="el-GR" sz="1050" b="1" kern="1200" dirty="0"/>
            <a:t> 2011), μαθαίνουν τρόπους αναπαράστασης των εννοιών και των </a:t>
          </a:r>
          <a:r>
            <a:rPr lang="el-GR" sz="1050" b="1" kern="1200" dirty="0" err="1"/>
            <a:t>σκέψεών</a:t>
          </a:r>
          <a:r>
            <a:rPr lang="el-GR" sz="1050" b="1" kern="1200" dirty="0"/>
            <a:t> τους μέσω του σώματός τους, εξερευνούν νέους τρόπους προσέγγισης της γνώσης (</a:t>
          </a:r>
          <a:r>
            <a:rPr lang="el-GR" sz="1050" b="1" kern="1200" dirty="0" err="1"/>
            <a:t>Warren</a:t>
          </a:r>
          <a:r>
            <a:rPr lang="el-GR" sz="1050" b="1" kern="1200" dirty="0"/>
            <a:t>, 2003∙ </a:t>
          </a:r>
          <a:r>
            <a:rPr lang="el-GR" sz="1050" b="1" kern="1200" dirty="0" err="1"/>
            <a:t>Freiler</a:t>
          </a:r>
          <a:r>
            <a:rPr lang="el-GR" sz="1050" b="1" kern="1200" dirty="0"/>
            <a:t>, 2008∙ </a:t>
          </a:r>
          <a:r>
            <a:rPr lang="el-GR" sz="1050" b="1" kern="1200" dirty="0" err="1"/>
            <a:t>Wilcox</a:t>
          </a:r>
          <a:r>
            <a:rPr lang="el-GR" sz="1050" b="1" kern="1200" dirty="0"/>
            <a:t>, 2009∙ </a:t>
          </a:r>
          <a:r>
            <a:rPr lang="el-GR" sz="1050" b="1" kern="1200" dirty="0" err="1"/>
            <a:t>Perry</a:t>
          </a:r>
          <a:r>
            <a:rPr lang="el-GR" sz="1050" b="1" kern="1200" dirty="0"/>
            <a:t> &amp; </a:t>
          </a:r>
          <a:r>
            <a:rPr lang="el-GR" sz="1050" b="1" kern="1200" dirty="0" err="1"/>
            <a:t>Medina</a:t>
          </a:r>
          <a:r>
            <a:rPr lang="el-GR" sz="1050" b="1" kern="1200" dirty="0"/>
            <a:t>, 2011).</a:t>
          </a:r>
          <a:endParaRPr lang="en-US" sz="1050" b="1" kern="1200" dirty="0"/>
        </a:p>
        <a:p>
          <a:pPr marL="57150" lvl="1" indent="-57150" algn="l" defTabSz="444500">
            <a:lnSpc>
              <a:spcPct val="90000"/>
            </a:lnSpc>
            <a:spcBef>
              <a:spcPct val="0"/>
            </a:spcBef>
            <a:spcAft>
              <a:spcPct val="15000"/>
            </a:spcAft>
            <a:buChar char="•"/>
          </a:pPr>
          <a:endParaRPr lang="el-GR" sz="1000" b="1" kern="1200" dirty="0"/>
        </a:p>
        <a:p>
          <a:pPr marL="57150" lvl="1" indent="-57150" algn="just" defTabSz="444500">
            <a:lnSpc>
              <a:spcPct val="90000"/>
            </a:lnSpc>
            <a:spcBef>
              <a:spcPct val="0"/>
            </a:spcBef>
            <a:spcAft>
              <a:spcPct val="15000"/>
            </a:spcAft>
            <a:buChar char="•"/>
          </a:pPr>
          <a:endParaRPr lang="el-GR" sz="1000" b="1" kern="1200" dirty="0"/>
        </a:p>
      </dsp:txBody>
      <dsp:txXfrm>
        <a:off x="114405" y="72746"/>
        <a:ext cx="2345027" cy="1242948"/>
      </dsp:txXfrm>
    </dsp:sp>
    <dsp:sp modelId="{B11B63CA-AC38-46A2-9601-F0679CF31D6C}">
      <dsp:nvSpPr>
        <dsp:cNvPr id="0" name=""/>
        <dsp:cNvSpPr/>
      </dsp:nvSpPr>
      <dsp:spPr>
        <a:xfrm>
          <a:off x="3237898" y="151755"/>
          <a:ext cx="2134545" cy="2222468"/>
        </a:xfrm>
        <a:prstGeom prst="pieWedg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l-GR" sz="1100" b="1" kern="1200" dirty="0"/>
            <a:t>Αναπαράσταση επιστημονικού περιεχομένου μέσω γνωστικών διεργασιών- νοητική εμπλοκή (</a:t>
          </a:r>
          <a:r>
            <a:rPr lang="en-US" sz="1100" b="1" kern="1200" dirty="0" err="1"/>
            <a:t>Pouw</a:t>
          </a:r>
          <a:r>
            <a:rPr lang="en-US" sz="1100" b="1" kern="1200" dirty="0"/>
            <a:t> et al. (2014, </a:t>
          </a:r>
          <a:r>
            <a:rPr lang="en-US" sz="1100" b="1" kern="1200" dirty="0" err="1"/>
            <a:t>Barsalou</a:t>
          </a:r>
          <a:r>
            <a:rPr lang="en-US" sz="1100" b="1" kern="1200" dirty="0"/>
            <a:t>, 1999∙Lindemann et al. 2006∙ </a:t>
          </a:r>
          <a:r>
            <a:rPr lang="en-US" sz="1100" b="1" kern="1200" dirty="0" err="1"/>
            <a:t>Zwaan</a:t>
          </a:r>
          <a:r>
            <a:rPr lang="en-US" sz="1100" b="1" kern="1200" dirty="0"/>
            <a:t> and </a:t>
          </a:r>
          <a:r>
            <a:rPr lang="en-US" sz="1000" b="1" kern="1200" dirty="0"/>
            <a:t>Taylor 2006∙ De Koning and Van der </a:t>
          </a:r>
          <a:r>
            <a:rPr lang="en-US" sz="1050" b="1" kern="1200" dirty="0" err="1"/>
            <a:t>Schoot</a:t>
          </a:r>
          <a:r>
            <a:rPr lang="en-US" sz="1050" b="1" kern="1200" dirty="0"/>
            <a:t> 2013</a:t>
          </a:r>
          <a:endParaRPr lang="el-GR" sz="1050" b="1" kern="1200" dirty="0"/>
        </a:p>
        <a:p>
          <a:pPr marL="0" lvl="0" indent="0" algn="ctr" defTabSz="488950">
            <a:lnSpc>
              <a:spcPct val="90000"/>
            </a:lnSpc>
            <a:spcBef>
              <a:spcPct val="0"/>
            </a:spcBef>
            <a:spcAft>
              <a:spcPct val="35000"/>
            </a:spcAft>
            <a:buNone/>
          </a:pPr>
          <a:endParaRPr lang="en-US" sz="900" b="1" kern="1200" dirty="0"/>
        </a:p>
      </dsp:txBody>
      <dsp:txXfrm>
        <a:off x="3863092" y="802701"/>
        <a:ext cx="1509351" cy="1571522"/>
      </dsp:txXfrm>
    </dsp:sp>
    <dsp:sp modelId="{BFC27A10-003F-4080-9C0A-23065212AA14}">
      <dsp:nvSpPr>
        <dsp:cNvPr id="0" name=""/>
        <dsp:cNvSpPr/>
      </dsp:nvSpPr>
      <dsp:spPr>
        <a:xfrm rot="5400000">
          <a:off x="5242530" y="288141"/>
          <a:ext cx="2274377" cy="1972404"/>
        </a:xfrm>
        <a:prstGeom prst="pieWedg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l-GR" sz="1200" b="1" kern="1200" dirty="0"/>
            <a:t>Κιναισθητική εμπλοκή του μαθητή με αξιοποίηση του σώματος ή χρήση χειρονομιών/ </a:t>
          </a:r>
          <a:r>
            <a:rPr lang="el-GR" sz="1200" b="1" kern="1200" dirty="0" err="1"/>
            <a:t>αισθητοκινητική</a:t>
          </a:r>
          <a:r>
            <a:rPr lang="el-GR" sz="1200" b="1" kern="1200" dirty="0"/>
            <a:t> δράση</a:t>
          </a:r>
        </a:p>
        <a:p>
          <a:pPr marL="0" lvl="0" indent="0" algn="ctr" defTabSz="533400">
            <a:lnSpc>
              <a:spcPct val="90000"/>
            </a:lnSpc>
            <a:spcBef>
              <a:spcPct val="0"/>
            </a:spcBef>
            <a:spcAft>
              <a:spcPct val="35000"/>
            </a:spcAft>
            <a:buNone/>
          </a:pPr>
          <a:endParaRPr lang="en-US" sz="800" b="1" kern="1200" dirty="0"/>
        </a:p>
      </dsp:txBody>
      <dsp:txXfrm rot="-5400000">
        <a:off x="5393516" y="803305"/>
        <a:ext cx="1394700" cy="1608227"/>
      </dsp:txXfrm>
    </dsp:sp>
    <dsp:sp modelId="{43793D02-0D6E-49F8-A6C0-C8CDAEBFAD8A}">
      <dsp:nvSpPr>
        <dsp:cNvPr id="0" name=""/>
        <dsp:cNvSpPr/>
      </dsp:nvSpPr>
      <dsp:spPr>
        <a:xfrm rot="10800000">
          <a:off x="5344864" y="2433481"/>
          <a:ext cx="2041384" cy="2039133"/>
        </a:xfrm>
        <a:prstGeom prst="pieWedg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endParaRPr lang="el-GR" sz="1100" b="1" kern="1200" dirty="0"/>
        </a:p>
        <a:p>
          <a:pPr marL="0" lvl="0" indent="0" algn="ctr" defTabSz="488950">
            <a:lnSpc>
              <a:spcPct val="90000"/>
            </a:lnSpc>
            <a:spcBef>
              <a:spcPct val="0"/>
            </a:spcBef>
            <a:spcAft>
              <a:spcPct val="35000"/>
            </a:spcAft>
            <a:buNone/>
          </a:pPr>
          <a:endParaRPr lang="el-GR" sz="1100" b="1" kern="1200" dirty="0"/>
        </a:p>
        <a:p>
          <a:pPr marL="0" lvl="0" indent="0" algn="ctr" defTabSz="488950">
            <a:lnSpc>
              <a:spcPct val="90000"/>
            </a:lnSpc>
            <a:spcBef>
              <a:spcPct val="0"/>
            </a:spcBef>
            <a:spcAft>
              <a:spcPct val="35000"/>
            </a:spcAft>
            <a:buNone/>
          </a:pPr>
          <a:r>
            <a:rPr lang="el-GR" sz="1100" b="1" kern="1200" dirty="0"/>
            <a:t>Κοινωνική διάδραση και επικοινωνία μεταξύ των μαθητών/ συνεργασία (Sutherland (2013)</a:t>
          </a:r>
          <a:endParaRPr lang="el-GR" sz="1000" b="1" kern="1200" dirty="0"/>
        </a:p>
        <a:p>
          <a:pPr marL="0" lvl="0" indent="0" algn="ctr" defTabSz="488950">
            <a:lnSpc>
              <a:spcPct val="90000"/>
            </a:lnSpc>
            <a:spcBef>
              <a:spcPct val="0"/>
            </a:spcBef>
            <a:spcAft>
              <a:spcPct val="35000"/>
            </a:spcAft>
            <a:buNone/>
          </a:pPr>
          <a:endParaRPr lang="en-US" sz="800" kern="1200" dirty="0"/>
        </a:p>
      </dsp:txBody>
      <dsp:txXfrm rot="10800000">
        <a:off x="5344864" y="2433481"/>
        <a:ext cx="1443476" cy="1441885"/>
      </dsp:txXfrm>
    </dsp:sp>
    <dsp:sp modelId="{97793F87-1331-485E-9625-AA602E74D61D}">
      <dsp:nvSpPr>
        <dsp:cNvPr id="0" name=""/>
        <dsp:cNvSpPr/>
      </dsp:nvSpPr>
      <dsp:spPr>
        <a:xfrm rot="16200000">
          <a:off x="3256512" y="2413632"/>
          <a:ext cx="2046642" cy="2094448"/>
        </a:xfrm>
        <a:prstGeom prst="pieWedg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l-GR" sz="1200" b="1" kern="1200" dirty="0"/>
            <a:t>Συναισθηματική εμβάθυνση και εμπλοκή (</a:t>
          </a:r>
          <a:r>
            <a:rPr lang="el-GR" sz="1200" b="1" kern="1200" dirty="0" err="1"/>
            <a:t>Niedenthal</a:t>
          </a:r>
          <a:r>
            <a:rPr lang="el-GR" sz="1200" b="1" kern="1200" dirty="0"/>
            <a:t>, </a:t>
          </a:r>
          <a:r>
            <a:rPr lang="el-GR" sz="1200" b="1" kern="1200" dirty="0" err="1"/>
            <a:t>Barsalou</a:t>
          </a:r>
          <a:r>
            <a:rPr lang="el-GR" sz="1200" b="1" kern="1200" dirty="0"/>
            <a:t>, 2009)</a:t>
          </a:r>
          <a:endParaRPr lang="en-US" sz="700" b="1" kern="1200" dirty="0"/>
        </a:p>
      </dsp:txBody>
      <dsp:txXfrm rot="5400000">
        <a:off x="3846059" y="2437535"/>
        <a:ext cx="1480998" cy="1447194"/>
      </dsp:txXfrm>
    </dsp:sp>
    <dsp:sp modelId="{1718300B-444C-4C8A-B877-6C3945303441}">
      <dsp:nvSpPr>
        <dsp:cNvPr id="0" name=""/>
        <dsp:cNvSpPr/>
      </dsp:nvSpPr>
      <dsp:spPr>
        <a:xfrm>
          <a:off x="5142531" y="2004879"/>
          <a:ext cx="687736" cy="598031"/>
        </a:xfrm>
        <a:prstGeom prst="circularArrow">
          <a:avLst/>
        </a:prstGeom>
        <a:solidFill>
          <a:schemeClr val="accent2">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6AD11D-8A61-4341-9D35-D17540F06CD9}">
      <dsp:nvSpPr>
        <dsp:cNvPr id="0" name=""/>
        <dsp:cNvSpPr/>
      </dsp:nvSpPr>
      <dsp:spPr>
        <a:xfrm rot="10800000">
          <a:off x="5142531" y="2234891"/>
          <a:ext cx="687736" cy="598031"/>
        </a:xfrm>
        <a:prstGeom prst="circularArrow">
          <a:avLst/>
        </a:prstGeom>
        <a:solidFill>
          <a:schemeClr val="accent2">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3C362-FDA0-420E-9E2E-E922E4D7E853}">
      <dsp:nvSpPr>
        <dsp:cNvPr id="0" name=""/>
        <dsp:cNvSpPr/>
      </dsp:nvSpPr>
      <dsp:spPr>
        <a:xfrm>
          <a:off x="3406026" y="88897"/>
          <a:ext cx="1662790" cy="1246579"/>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kern="1200" dirty="0"/>
            <a:t>A complete</a:t>
          </a:r>
          <a:r>
            <a:rPr lang="en-US" sz="1050" b="1" kern="1200"/>
            <a:t>, holistic </a:t>
          </a:r>
          <a:r>
            <a:rPr lang="en-US" sz="1050" b="1" kern="1200" dirty="0"/>
            <a:t>activity, within both Science and Art</a:t>
          </a:r>
        </a:p>
        <a:p>
          <a:pPr marL="0" lvl="0" indent="0" algn="r" defTabSz="466725">
            <a:lnSpc>
              <a:spcPct val="90000"/>
            </a:lnSpc>
            <a:spcBef>
              <a:spcPct val="0"/>
            </a:spcBef>
            <a:spcAft>
              <a:spcPct val="35000"/>
            </a:spcAft>
            <a:buNone/>
          </a:pPr>
          <a:r>
            <a:rPr lang="en-US" sz="1000" b="1" i="1" kern="1200" dirty="0"/>
            <a:t>Deliverable 2.1 EU project Creations, p. 31</a:t>
          </a:r>
          <a:endParaRPr lang="el-GR" sz="1000" b="1" i="1" kern="1200" dirty="0"/>
        </a:p>
        <a:p>
          <a:pPr marL="0" lvl="0" indent="0" algn="ctr" defTabSz="466725">
            <a:lnSpc>
              <a:spcPct val="90000"/>
            </a:lnSpc>
            <a:spcBef>
              <a:spcPct val="0"/>
            </a:spcBef>
            <a:spcAft>
              <a:spcPct val="35000"/>
            </a:spcAft>
            <a:buNone/>
          </a:pPr>
          <a:endParaRPr lang="en-US" sz="800" kern="1200" dirty="0"/>
        </a:p>
      </dsp:txBody>
      <dsp:txXfrm>
        <a:off x="3442537" y="125408"/>
        <a:ext cx="1589768" cy="1173557"/>
      </dsp:txXfrm>
    </dsp:sp>
    <dsp:sp modelId="{9202C629-5C7E-43AC-BE8F-D95BE0BAE4CC}">
      <dsp:nvSpPr>
        <dsp:cNvPr id="0" name=""/>
        <dsp:cNvSpPr/>
      </dsp:nvSpPr>
      <dsp:spPr>
        <a:xfrm>
          <a:off x="2432767" y="1335477"/>
          <a:ext cx="1804654" cy="331440"/>
        </a:xfrm>
        <a:custGeom>
          <a:avLst/>
          <a:gdLst/>
          <a:ahLst/>
          <a:cxnLst/>
          <a:rect l="0" t="0" r="0" b="0"/>
          <a:pathLst>
            <a:path>
              <a:moveTo>
                <a:pt x="1804654" y="0"/>
              </a:moveTo>
              <a:lnTo>
                <a:pt x="1804654" y="165720"/>
              </a:lnTo>
              <a:lnTo>
                <a:pt x="0" y="165720"/>
              </a:lnTo>
              <a:lnTo>
                <a:pt x="0" y="33144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4FE6F6-4EB9-4B94-9CF3-7071570DAE23}">
      <dsp:nvSpPr>
        <dsp:cNvPr id="0" name=""/>
        <dsp:cNvSpPr/>
      </dsp:nvSpPr>
      <dsp:spPr>
        <a:xfrm>
          <a:off x="0" y="1666917"/>
          <a:ext cx="4865534" cy="1480510"/>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kern="1200" dirty="0"/>
            <a:t>Interaction between all types of cognitive systems from different scientific aspects and the Arts, coming from STEM- period to STEAM: Science, Technologies, Engineering, ARTS or ALL SUBJECTS, and Mathematics. </a:t>
          </a:r>
        </a:p>
        <a:p>
          <a:pPr marL="0" lvl="0" indent="0" algn="ctr" defTabSz="466725">
            <a:lnSpc>
              <a:spcPct val="90000"/>
            </a:lnSpc>
            <a:spcBef>
              <a:spcPct val="0"/>
            </a:spcBef>
            <a:spcAft>
              <a:spcPct val="35000"/>
            </a:spcAft>
            <a:buNone/>
          </a:pPr>
          <a:r>
            <a:rPr lang="en-US" sz="1050" b="1" kern="1200" dirty="0"/>
            <a:t>Express the knowledge in different semiotic systems</a:t>
          </a:r>
          <a:endParaRPr lang="el-GR" sz="1050" b="1" kern="1200" dirty="0"/>
        </a:p>
        <a:p>
          <a:pPr marL="0" lvl="0" indent="0" algn="ctr" defTabSz="466725">
            <a:lnSpc>
              <a:spcPct val="90000"/>
            </a:lnSpc>
            <a:spcBef>
              <a:spcPct val="0"/>
            </a:spcBef>
            <a:spcAft>
              <a:spcPct val="35000"/>
            </a:spcAft>
            <a:buNone/>
          </a:pPr>
          <a:endParaRPr lang="el-GR" sz="800" kern="1200" dirty="0"/>
        </a:p>
        <a:p>
          <a:pPr marL="0" lvl="0" indent="0" algn="ctr" defTabSz="466725">
            <a:lnSpc>
              <a:spcPct val="90000"/>
            </a:lnSpc>
            <a:spcBef>
              <a:spcPct val="0"/>
            </a:spcBef>
            <a:spcAft>
              <a:spcPct val="35000"/>
            </a:spcAft>
            <a:buNone/>
          </a:pPr>
          <a:endParaRPr lang="en-US" sz="800" kern="1200" dirty="0"/>
        </a:p>
      </dsp:txBody>
      <dsp:txXfrm>
        <a:off x="43363" y="1710280"/>
        <a:ext cx="4778808" cy="1393784"/>
      </dsp:txXfrm>
    </dsp:sp>
    <dsp:sp modelId="{A7D83D3E-5255-4F48-957B-C6F33A154C53}">
      <dsp:nvSpPr>
        <dsp:cNvPr id="0" name=""/>
        <dsp:cNvSpPr/>
      </dsp:nvSpPr>
      <dsp:spPr>
        <a:xfrm>
          <a:off x="1314674" y="3147428"/>
          <a:ext cx="1118092" cy="331440"/>
        </a:xfrm>
        <a:custGeom>
          <a:avLst/>
          <a:gdLst/>
          <a:ahLst/>
          <a:cxnLst/>
          <a:rect l="0" t="0" r="0" b="0"/>
          <a:pathLst>
            <a:path>
              <a:moveTo>
                <a:pt x="1118092" y="0"/>
              </a:moveTo>
              <a:lnTo>
                <a:pt x="1118092" y="165720"/>
              </a:lnTo>
              <a:lnTo>
                <a:pt x="0" y="165720"/>
              </a:lnTo>
              <a:lnTo>
                <a:pt x="0" y="33144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08D545-CA64-424D-A36F-3F2DE5A36CF2}">
      <dsp:nvSpPr>
        <dsp:cNvPr id="0" name=""/>
        <dsp:cNvSpPr/>
      </dsp:nvSpPr>
      <dsp:spPr>
        <a:xfrm>
          <a:off x="102492" y="3478868"/>
          <a:ext cx="2424365" cy="123759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kern="1200" dirty="0"/>
            <a:t>Acquiring students’ higher cognitive load.</a:t>
          </a:r>
          <a:endParaRPr lang="el-GR" sz="1050" b="1" kern="1200" dirty="0"/>
        </a:p>
        <a:p>
          <a:pPr marL="0" lvl="0" indent="0" algn="ctr" defTabSz="466725">
            <a:lnSpc>
              <a:spcPct val="90000"/>
            </a:lnSpc>
            <a:spcBef>
              <a:spcPct val="0"/>
            </a:spcBef>
            <a:spcAft>
              <a:spcPct val="35000"/>
            </a:spcAft>
            <a:buNone/>
          </a:pPr>
          <a:r>
            <a:rPr lang="en-US" sz="1050" b="1" kern="1200" dirty="0"/>
            <a:t>Transformation of students’ knowledge</a:t>
          </a:r>
        </a:p>
        <a:p>
          <a:pPr marL="0" lvl="0" indent="0" algn="ctr" defTabSz="466725">
            <a:lnSpc>
              <a:spcPct val="90000"/>
            </a:lnSpc>
            <a:spcBef>
              <a:spcPct val="0"/>
            </a:spcBef>
            <a:spcAft>
              <a:spcPct val="35000"/>
            </a:spcAft>
            <a:buNone/>
          </a:pPr>
          <a:r>
            <a:rPr lang="en-US" sz="1050" b="1" kern="1200" dirty="0"/>
            <a:t>Developing a better understanding of the world </a:t>
          </a:r>
          <a:endParaRPr lang="el-GR" sz="1050" b="1" kern="1200" dirty="0"/>
        </a:p>
        <a:p>
          <a:pPr marL="0" lvl="0" indent="0" algn="ctr" defTabSz="466725">
            <a:lnSpc>
              <a:spcPct val="90000"/>
            </a:lnSpc>
            <a:spcBef>
              <a:spcPct val="0"/>
            </a:spcBef>
            <a:spcAft>
              <a:spcPct val="35000"/>
            </a:spcAft>
            <a:buNone/>
          </a:pPr>
          <a:endParaRPr lang="en-US" sz="1000" kern="1200" dirty="0"/>
        </a:p>
      </dsp:txBody>
      <dsp:txXfrm>
        <a:off x="138740" y="3515116"/>
        <a:ext cx="2351869" cy="1165101"/>
      </dsp:txXfrm>
    </dsp:sp>
    <dsp:sp modelId="{6B5FA452-3528-4CCF-8239-8E4553FEE4E1}">
      <dsp:nvSpPr>
        <dsp:cNvPr id="0" name=""/>
        <dsp:cNvSpPr/>
      </dsp:nvSpPr>
      <dsp:spPr>
        <a:xfrm>
          <a:off x="2432767" y="3147428"/>
          <a:ext cx="1399943" cy="331440"/>
        </a:xfrm>
        <a:custGeom>
          <a:avLst/>
          <a:gdLst/>
          <a:ahLst/>
          <a:cxnLst/>
          <a:rect l="0" t="0" r="0" b="0"/>
          <a:pathLst>
            <a:path>
              <a:moveTo>
                <a:pt x="0" y="0"/>
              </a:moveTo>
              <a:lnTo>
                <a:pt x="0" y="165720"/>
              </a:lnTo>
              <a:lnTo>
                <a:pt x="1399943" y="165720"/>
              </a:lnTo>
              <a:lnTo>
                <a:pt x="1399943" y="33144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DEDED2-0AE6-42EF-8CEB-A0A756D118F1}">
      <dsp:nvSpPr>
        <dsp:cNvPr id="0" name=""/>
        <dsp:cNvSpPr/>
      </dsp:nvSpPr>
      <dsp:spPr>
        <a:xfrm>
          <a:off x="2899727" y="3478868"/>
          <a:ext cx="1865967" cy="1112910"/>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kern="1200" dirty="0"/>
            <a:t>Hands-on experimentation with real scientific data, Connect the knowledge to the real world</a:t>
          </a:r>
          <a:endParaRPr lang="el-GR" sz="1050" b="1" kern="1200" dirty="0"/>
        </a:p>
        <a:p>
          <a:pPr marL="0" lvl="0" indent="0" algn="ctr" defTabSz="466725">
            <a:lnSpc>
              <a:spcPct val="90000"/>
            </a:lnSpc>
            <a:spcBef>
              <a:spcPct val="0"/>
            </a:spcBef>
            <a:spcAft>
              <a:spcPct val="35000"/>
            </a:spcAft>
            <a:buNone/>
          </a:pPr>
          <a:endParaRPr lang="en-US" sz="1000" kern="1200" dirty="0"/>
        </a:p>
      </dsp:txBody>
      <dsp:txXfrm>
        <a:off x="2932323" y="3511464"/>
        <a:ext cx="1800775" cy="1047718"/>
      </dsp:txXfrm>
    </dsp:sp>
    <dsp:sp modelId="{011AAE08-E643-4BEB-87DB-259B9D7A7FAB}">
      <dsp:nvSpPr>
        <dsp:cNvPr id="0" name=""/>
        <dsp:cNvSpPr/>
      </dsp:nvSpPr>
      <dsp:spPr>
        <a:xfrm>
          <a:off x="4237421" y="1335477"/>
          <a:ext cx="3239531" cy="331440"/>
        </a:xfrm>
        <a:custGeom>
          <a:avLst/>
          <a:gdLst/>
          <a:ahLst/>
          <a:cxnLst/>
          <a:rect l="0" t="0" r="0" b="0"/>
          <a:pathLst>
            <a:path>
              <a:moveTo>
                <a:pt x="0" y="0"/>
              </a:moveTo>
              <a:lnTo>
                <a:pt x="0" y="165720"/>
              </a:lnTo>
              <a:lnTo>
                <a:pt x="3239531" y="165720"/>
              </a:lnTo>
              <a:lnTo>
                <a:pt x="3239531" y="33144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30B0EC-AA8D-4D99-86F7-E37CE39AB5D3}">
      <dsp:nvSpPr>
        <dsp:cNvPr id="0" name=""/>
        <dsp:cNvSpPr/>
      </dsp:nvSpPr>
      <dsp:spPr>
        <a:xfrm>
          <a:off x="6480388" y="1666917"/>
          <a:ext cx="1993128" cy="828600"/>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Bridges to different subjects </a:t>
          </a:r>
        </a:p>
      </dsp:txBody>
      <dsp:txXfrm>
        <a:off x="6504657" y="1691186"/>
        <a:ext cx="1944590" cy="780062"/>
      </dsp:txXfrm>
    </dsp:sp>
    <dsp:sp modelId="{F5B9499D-16FE-4CFF-AC2E-93FBD9AA59F2}">
      <dsp:nvSpPr>
        <dsp:cNvPr id="0" name=""/>
        <dsp:cNvSpPr/>
      </dsp:nvSpPr>
      <dsp:spPr>
        <a:xfrm>
          <a:off x="5861181" y="2495518"/>
          <a:ext cx="1615771" cy="331440"/>
        </a:xfrm>
        <a:custGeom>
          <a:avLst/>
          <a:gdLst/>
          <a:ahLst/>
          <a:cxnLst/>
          <a:rect l="0" t="0" r="0" b="0"/>
          <a:pathLst>
            <a:path>
              <a:moveTo>
                <a:pt x="1615771" y="0"/>
              </a:moveTo>
              <a:lnTo>
                <a:pt x="1615771" y="165720"/>
              </a:lnTo>
              <a:lnTo>
                <a:pt x="0" y="165720"/>
              </a:lnTo>
              <a:lnTo>
                <a:pt x="0" y="33144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6F79CE-8213-4FD6-B12F-6E9301277A0F}">
      <dsp:nvSpPr>
        <dsp:cNvPr id="0" name=""/>
        <dsp:cNvSpPr/>
      </dsp:nvSpPr>
      <dsp:spPr>
        <a:xfrm>
          <a:off x="5239730" y="2826958"/>
          <a:ext cx="1242900" cy="828600"/>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kern="1200" dirty="0"/>
            <a:t>Creation of  art objects</a:t>
          </a:r>
          <a:endParaRPr lang="el-GR" sz="1050" b="1" kern="1200" dirty="0"/>
        </a:p>
        <a:p>
          <a:pPr marL="0" lvl="0" indent="0" algn="ctr" defTabSz="466725">
            <a:lnSpc>
              <a:spcPct val="90000"/>
            </a:lnSpc>
            <a:spcBef>
              <a:spcPct val="0"/>
            </a:spcBef>
            <a:spcAft>
              <a:spcPct val="35000"/>
            </a:spcAft>
            <a:buNone/>
          </a:pPr>
          <a:endParaRPr lang="en-US" sz="900" kern="1200" dirty="0"/>
        </a:p>
      </dsp:txBody>
      <dsp:txXfrm>
        <a:off x="5263999" y="2851227"/>
        <a:ext cx="1194362" cy="780062"/>
      </dsp:txXfrm>
    </dsp:sp>
    <dsp:sp modelId="{761C93D9-245F-4FA1-A466-372A1EAE36C4}">
      <dsp:nvSpPr>
        <dsp:cNvPr id="0" name=""/>
        <dsp:cNvSpPr/>
      </dsp:nvSpPr>
      <dsp:spPr>
        <a:xfrm>
          <a:off x="7431232" y="2495518"/>
          <a:ext cx="91440" cy="331440"/>
        </a:xfrm>
        <a:custGeom>
          <a:avLst/>
          <a:gdLst/>
          <a:ahLst/>
          <a:cxnLst/>
          <a:rect l="0" t="0" r="0" b="0"/>
          <a:pathLst>
            <a:path>
              <a:moveTo>
                <a:pt x="45720" y="0"/>
              </a:moveTo>
              <a:lnTo>
                <a:pt x="45720" y="33144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BF3506-E7A5-46D5-A417-41DF1004872F}">
      <dsp:nvSpPr>
        <dsp:cNvPr id="0" name=""/>
        <dsp:cNvSpPr/>
      </dsp:nvSpPr>
      <dsp:spPr>
        <a:xfrm>
          <a:off x="6855501" y="2826958"/>
          <a:ext cx="1242900" cy="828600"/>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kern="1200" dirty="0"/>
            <a:t>A spirit of cooperation</a:t>
          </a:r>
          <a:endParaRPr lang="el-GR" sz="1050" b="1" kern="1200" dirty="0"/>
        </a:p>
      </dsp:txBody>
      <dsp:txXfrm>
        <a:off x="6879770" y="2851227"/>
        <a:ext cx="1194362" cy="780062"/>
      </dsp:txXfrm>
    </dsp:sp>
    <dsp:sp modelId="{A7B6F0F8-B37F-4696-98EF-C8DF6E373E98}">
      <dsp:nvSpPr>
        <dsp:cNvPr id="0" name=""/>
        <dsp:cNvSpPr/>
      </dsp:nvSpPr>
      <dsp:spPr>
        <a:xfrm>
          <a:off x="7476952" y="2495518"/>
          <a:ext cx="1615771" cy="331440"/>
        </a:xfrm>
        <a:custGeom>
          <a:avLst/>
          <a:gdLst/>
          <a:ahLst/>
          <a:cxnLst/>
          <a:rect l="0" t="0" r="0" b="0"/>
          <a:pathLst>
            <a:path>
              <a:moveTo>
                <a:pt x="0" y="0"/>
              </a:moveTo>
              <a:lnTo>
                <a:pt x="0" y="165720"/>
              </a:lnTo>
              <a:lnTo>
                <a:pt x="1615771" y="165720"/>
              </a:lnTo>
              <a:lnTo>
                <a:pt x="1615771" y="33144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22EFB4-7D93-41CE-80DF-F9D8FD7A3D8F}">
      <dsp:nvSpPr>
        <dsp:cNvPr id="0" name=""/>
        <dsp:cNvSpPr/>
      </dsp:nvSpPr>
      <dsp:spPr>
        <a:xfrm>
          <a:off x="8471273" y="2826958"/>
          <a:ext cx="1242900" cy="1010801"/>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br>
            <a:rPr lang="en-US" sz="700" kern="1200" dirty="0"/>
          </a:br>
          <a:r>
            <a:rPr lang="en-US" sz="1050" b="1" kern="1200" dirty="0"/>
            <a:t>Positive attitudes</a:t>
          </a:r>
          <a:br>
            <a:rPr lang="en-US" sz="1050" b="1" kern="1200" dirty="0"/>
          </a:br>
          <a:r>
            <a:rPr lang="en-US" sz="1050" b="1" kern="1200" dirty="0"/>
            <a:t>Emotional dimension of learning </a:t>
          </a:r>
          <a:endParaRPr lang="el-GR" sz="1050" b="1" kern="1200" dirty="0"/>
        </a:p>
      </dsp:txBody>
      <dsp:txXfrm>
        <a:off x="8500878" y="2856563"/>
        <a:ext cx="1183690" cy="95159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260814-79CC-4E0A-89EA-863788E2A817}">
      <dsp:nvSpPr>
        <dsp:cNvPr id="0" name=""/>
        <dsp:cNvSpPr/>
      </dsp:nvSpPr>
      <dsp:spPr>
        <a:xfrm>
          <a:off x="162877" y="287"/>
          <a:ext cx="3327201" cy="199632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b="1" kern="1200" dirty="0">
              <a:latin typeface="Calibri" panose="020F0502020204030204"/>
              <a:ea typeface="+mn-ea"/>
              <a:cs typeface="+mn-cs"/>
            </a:rPr>
            <a:t>Επίπεδο 1 </a:t>
          </a:r>
        </a:p>
        <a:p>
          <a:pPr marL="0" lvl="0" indent="0" algn="ctr" defTabSz="711200">
            <a:lnSpc>
              <a:spcPct val="90000"/>
            </a:lnSpc>
            <a:spcBef>
              <a:spcPct val="0"/>
            </a:spcBef>
            <a:spcAft>
              <a:spcPct val="35000"/>
            </a:spcAft>
            <a:buNone/>
          </a:pPr>
          <a:r>
            <a:rPr lang="el-GR" sz="1600" b="1" kern="1200" dirty="0">
              <a:latin typeface="Calibri" panose="020F0502020204030204"/>
              <a:ea typeface="+mn-ea"/>
              <a:cs typeface="+mn-cs"/>
            </a:rPr>
            <a:t>Επιχειρήματα που αποτελούνται από έναν απλό ισχυρισμό.</a:t>
          </a:r>
        </a:p>
      </dsp:txBody>
      <dsp:txXfrm>
        <a:off x="162877" y="287"/>
        <a:ext cx="3327201" cy="1996320"/>
      </dsp:txXfrm>
    </dsp:sp>
    <dsp:sp modelId="{3872AAF6-25A4-4BEC-9468-B6E45173BB1F}">
      <dsp:nvSpPr>
        <dsp:cNvPr id="0" name=""/>
        <dsp:cNvSpPr/>
      </dsp:nvSpPr>
      <dsp:spPr>
        <a:xfrm>
          <a:off x="3822799" y="287"/>
          <a:ext cx="3327201" cy="199632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b="1" kern="1200" dirty="0">
              <a:latin typeface="Calibri" panose="020F0502020204030204"/>
              <a:ea typeface="+mn-ea"/>
              <a:cs typeface="+mn-cs"/>
            </a:rPr>
            <a:t>Επίπεδο 2 </a:t>
          </a:r>
        </a:p>
        <a:p>
          <a:pPr marL="0" lvl="0" indent="0" algn="ctr" defTabSz="622300">
            <a:lnSpc>
              <a:spcPct val="90000"/>
            </a:lnSpc>
            <a:spcBef>
              <a:spcPct val="0"/>
            </a:spcBef>
            <a:spcAft>
              <a:spcPct val="35000"/>
            </a:spcAft>
            <a:buNone/>
          </a:pPr>
          <a:r>
            <a:rPr lang="el-GR" sz="1400" b="1" kern="1200" dirty="0">
              <a:latin typeface="Calibri" panose="020F0502020204030204"/>
              <a:ea typeface="+mn-ea"/>
              <a:cs typeface="+mn-cs"/>
            </a:rPr>
            <a:t>Επιχειρήματα με ισχυρισμό που υποστηρίζεται από </a:t>
          </a:r>
          <a:r>
            <a:rPr lang="el-GR" sz="1400" b="1" kern="1200" dirty="0" err="1">
              <a:latin typeface="Calibri" panose="020F0502020204030204"/>
              <a:ea typeface="+mn-ea"/>
              <a:cs typeface="+mn-cs"/>
            </a:rPr>
            <a:t>δεδομένα,υποθέσεις</a:t>
          </a:r>
          <a:r>
            <a:rPr lang="el-GR" sz="1400" b="1" kern="1200" dirty="0">
              <a:latin typeface="Calibri" panose="020F0502020204030204"/>
              <a:ea typeface="+mn-ea"/>
              <a:cs typeface="+mn-cs"/>
            </a:rPr>
            <a:t> ή λόγους αλλά χωρίς εξηγήσεις για περιπτώσεις στις οποίες το επιχείρημα δεν είναι ορθό (</a:t>
          </a:r>
          <a:r>
            <a:rPr lang="en-US" sz="1400" b="1" kern="1200" dirty="0">
              <a:latin typeface="Calibri" panose="020F0502020204030204"/>
              <a:ea typeface="+mn-ea"/>
              <a:cs typeface="+mn-cs"/>
            </a:rPr>
            <a:t>rebuttals)</a:t>
          </a:r>
          <a:endParaRPr lang="el-GR" sz="1400" b="1" kern="1200" dirty="0">
            <a:latin typeface="Calibri" panose="020F0502020204030204"/>
            <a:ea typeface="+mn-ea"/>
            <a:cs typeface="+mn-cs"/>
          </a:endParaRPr>
        </a:p>
      </dsp:txBody>
      <dsp:txXfrm>
        <a:off x="3822799" y="287"/>
        <a:ext cx="3327201" cy="1996320"/>
      </dsp:txXfrm>
    </dsp:sp>
    <dsp:sp modelId="{ACB5A8AA-D525-4CEE-92A0-33FED80BA2CF}">
      <dsp:nvSpPr>
        <dsp:cNvPr id="0" name=""/>
        <dsp:cNvSpPr/>
      </dsp:nvSpPr>
      <dsp:spPr>
        <a:xfrm>
          <a:off x="7482720" y="287"/>
          <a:ext cx="3327201" cy="199632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b="1" kern="1200" dirty="0">
              <a:latin typeface="Calibri" panose="020F0502020204030204"/>
              <a:ea typeface="+mn-ea"/>
              <a:cs typeface="+mn-cs"/>
            </a:rPr>
            <a:t>Επίπεδο 3</a:t>
          </a:r>
        </a:p>
        <a:p>
          <a:pPr marL="0" lvl="0" indent="0" algn="ctr" defTabSz="711200">
            <a:lnSpc>
              <a:spcPct val="90000"/>
            </a:lnSpc>
            <a:spcBef>
              <a:spcPct val="0"/>
            </a:spcBef>
            <a:spcAft>
              <a:spcPct val="35000"/>
            </a:spcAft>
            <a:buNone/>
          </a:pPr>
          <a:r>
            <a:rPr lang="el-GR" sz="1600" b="1" kern="1200" dirty="0">
              <a:latin typeface="Calibri" panose="020F0502020204030204"/>
              <a:ea typeface="+mn-ea"/>
              <a:cs typeface="+mn-cs"/>
            </a:rPr>
            <a:t> Επιχειρήματα με ισχυρισμό που υποστηρίζεται από δεδομένα, υποθέσεις ή λόγους και προσπάθειες για εξηγήσεις για περιπτώσεις στις οποίες το επιχείρημα δεν είναι ορθό (</a:t>
          </a:r>
          <a:r>
            <a:rPr lang="en-US" sz="1600" b="1" kern="1200" dirty="0">
              <a:latin typeface="Calibri" panose="020F0502020204030204"/>
              <a:ea typeface="+mn-ea"/>
              <a:cs typeface="+mn-cs"/>
            </a:rPr>
            <a:t>rebuttals)</a:t>
          </a:r>
          <a:endParaRPr lang="el-GR" sz="1600" b="1" kern="1200" dirty="0">
            <a:latin typeface="Calibri" panose="020F0502020204030204"/>
            <a:ea typeface="+mn-ea"/>
            <a:cs typeface="+mn-cs"/>
          </a:endParaRPr>
        </a:p>
      </dsp:txBody>
      <dsp:txXfrm>
        <a:off x="7482720" y="287"/>
        <a:ext cx="3327201" cy="1996320"/>
      </dsp:txXfrm>
    </dsp:sp>
    <dsp:sp modelId="{6DBCA0DF-B79D-40B5-AD7D-974444B41A48}">
      <dsp:nvSpPr>
        <dsp:cNvPr id="0" name=""/>
        <dsp:cNvSpPr/>
      </dsp:nvSpPr>
      <dsp:spPr>
        <a:xfrm>
          <a:off x="1992838" y="2329329"/>
          <a:ext cx="3327201" cy="199632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b="1" kern="1200" dirty="0">
              <a:latin typeface="Calibri" panose="020F0502020204030204"/>
              <a:ea typeface="+mn-ea"/>
              <a:cs typeface="+mn-cs"/>
            </a:rPr>
            <a:t>Επίπεδο 4</a:t>
          </a:r>
        </a:p>
        <a:p>
          <a:pPr marL="0" lvl="0" indent="0" algn="ctr" defTabSz="711200">
            <a:lnSpc>
              <a:spcPct val="90000"/>
            </a:lnSpc>
            <a:spcBef>
              <a:spcPct val="0"/>
            </a:spcBef>
            <a:spcAft>
              <a:spcPct val="35000"/>
            </a:spcAft>
            <a:buNone/>
          </a:pPr>
          <a:r>
            <a:rPr lang="el-GR" sz="1600" b="1" kern="1200" dirty="0">
              <a:latin typeface="Calibri" panose="020F0502020204030204"/>
              <a:ea typeface="+mn-ea"/>
              <a:cs typeface="+mn-cs"/>
            </a:rPr>
            <a:t> Επιχειρήματα με ισχυρισμό που υποστηρίζεται από δεδομένα, υποθέσεις ή λόγους και εξηγήσεις για περιπτώσεις στις οποίες το επιχείρημα δεν είναι ορθό (</a:t>
          </a:r>
          <a:r>
            <a:rPr lang="en-US" sz="1600" b="1" kern="1200" dirty="0">
              <a:latin typeface="Calibri" panose="020F0502020204030204"/>
              <a:ea typeface="+mn-ea"/>
              <a:cs typeface="+mn-cs"/>
            </a:rPr>
            <a:t>rebuttals)</a:t>
          </a:r>
          <a:endParaRPr lang="el-GR" sz="1600" b="1" kern="1200" dirty="0">
            <a:latin typeface="Calibri" panose="020F0502020204030204"/>
            <a:ea typeface="+mn-ea"/>
            <a:cs typeface="+mn-cs"/>
          </a:endParaRPr>
        </a:p>
      </dsp:txBody>
      <dsp:txXfrm>
        <a:off x="1992838" y="2329329"/>
        <a:ext cx="3327201" cy="1996320"/>
      </dsp:txXfrm>
    </dsp:sp>
    <dsp:sp modelId="{8D1E6868-AACA-4B76-B9AC-BB2C7C82ADC0}">
      <dsp:nvSpPr>
        <dsp:cNvPr id="0" name=""/>
        <dsp:cNvSpPr/>
      </dsp:nvSpPr>
      <dsp:spPr>
        <a:xfrm>
          <a:off x="5652760" y="2329329"/>
          <a:ext cx="3327201" cy="199632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b="1" kern="1200" dirty="0">
              <a:latin typeface="Calibri" panose="020F0502020204030204"/>
              <a:ea typeface="+mn-ea"/>
              <a:cs typeface="+mn-cs"/>
            </a:rPr>
            <a:t>Επίπεδο 5 </a:t>
          </a:r>
        </a:p>
        <a:p>
          <a:pPr marL="0" lvl="0" indent="0" algn="ctr" defTabSz="711200">
            <a:lnSpc>
              <a:spcPct val="90000"/>
            </a:lnSpc>
            <a:spcBef>
              <a:spcPct val="0"/>
            </a:spcBef>
            <a:spcAft>
              <a:spcPct val="35000"/>
            </a:spcAft>
            <a:buNone/>
          </a:pPr>
          <a:r>
            <a:rPr lang="el-GR" sz="1600" b="1" kern="1200" dirty="0">
              <a:latin typeface="Calibri" panose="020F0502020204030204"/>
              <a:ea typeface="+mn-ea"/>
              <a:cs typeface="+mn-cs"/>
            </a:rPr>
            <a:t>Επιχείρημα με ισχυρισμούς, δεδομένα και περισσότερες από μια εξηγήσεις για περιπτώσεις στις οποίες το επιχείρημα δεν είναι ορθό (</a:t>
          </a:r>
          <a:r>
            <a:rPr lang="en-US" sz="1600" b="1" kern="1200" dirty="0">
              <a:latin typeface="Calibri" panose="020F0502020204030204"/>
              <a:ea typeface="+mn-ea"/>
              <a:cs typeface="+mn-cs"/>
            </a:rPr>
            <a:t>rebuttals)</a:t>
          </a:r>
          <a:endParaRPr lang="el-GR" sz="1600" b="1" kern="1200" dirty="0">
            <a:latin typeface="Calibri" panose="020F0502020204030204"/>
            <a:ea typeface="+mn-ea"/>
            <a:cs typeface="+mn-cs"/>
          </a:endParaRPr>
        </a:p>
      </dsp:txBody>
      <dsp:txXfrm>
        <a:off x="5652760" y="2329329"/>
        <a:ext cx="3327201" cy="199632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D996C-443D-4484-8B15-DF9995003B59}">
      <dsp:nvSpPr>
        <dsp:cNvPr id="0" name=""/>
        <dsp:cNvSpPr/>
      </dsp:nvSpPr>
      <dsp:spPr>
        <a:xfrm>
          <a:off x="5357" y="1297489"/>
          <a:ext cx="1660921" cy="172937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b="1" kern="1200">
              <a:latin typeface="Calibri" panose="020F0502020204030204"/>
              <a:ea typeface="+mn-ea"/>
              <a:cs typeface="+mn-cs"/>
            </a:rPr>
            <a:t>ΕΠΙΠΕΔΑ</a:t>
          </a:r>
        </a:p>
      </dsp:txBody>
      <dsp:txXfrm>
        <a:off x="54004" y="1346136"/>
        <a:ext cx="1563627" cy="1632076"/>
      </dsp:txXfrm>
    </dsp:sp>
    <dsp:sp modelId="{2404FB58-0EB1-44BD-9107-149F92288362}">
      <dsp:nvSpPr>
        <dsp:cNvPr id="0" name=""/>
        <dsp:cNvSpPr/>
      </dsp:nvSpPr>
      <dsp:spPr>
        <a:xfrm>
          <a:off x="1832371" y="1956220"/>
          <a:ext cx="352115" cy="41190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l-GR" sz="1700" kern="1200">
            <a:solidFill>
              <a:sysClr val="window" lastClr="FFFFFF"/>
            </a:solidFill>
            <a:latin typeface="Calibri" panose="020F0502020204030204"/>
            <a:ea typeface="+mn-ea"/>
            <a:cs typeface="+mn-cs"/>
          </a:endParaRPr>
        </a:p>
      </dsp:txBody>
      <dsp:txXfrm>
        <a:off x="1832371" y="2038602"/>
        <a:ext cx="246481" cy="247144"/>
      </dsp:txXfrm>
    </dsp:sp>
    <dsp:sp modelId="{59368B57-D858-4243-B5AB-DC7A657C0DE0}">
      <dsp:nvSpPr>
        <dsp:cNvPr id="0" name=""/>
        <dsp:cNvSpPr/>
      </dsp:nvSpPr>
      <dsp:spPr>
        <a:xfrm>
          <a:off x="2330648" y="1297489"/>
          <a:ext cx="1660921" cy="172937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b="1" kern="1200" dirty="0">
              <a:latin typeface="Calibri" panose="020F0502020204030204"/>
              <a:ea typeface="+mn-ea"/>
              <a:cs typeface="+mn-cs"/>
            </a:rPr>
            <a:t>Επίπεδο 1</a:t>
          </a:r>
        </a:p>
        <a:p>
          <a:pPr marL="0" lvl="0" indent="0" algn="ctr" defTabSz="533400">
            <a:lnSpc>
              <a:spcPct val="90000"/>
            </a:lnSpc>
            <a:spcBef>
              <a:spcPct val="0"/>
            </a:spcBef>
            <a:spcAft>
              <a:spcPct val="35000"/>
            </a:spcAft>
            <a:buNone/>
          </a:pPr>
          <a:r>
            <a:rPr lang="el-GR" sz="1200" b="1" kern="1200" dirty="0">
              <a:latin typeface="Calibri" panose="020F0502020204030204"/>
              <a:ea typeface="+mn-ea"/>
              <a:cs typeface="+mn-cs"/>
            </a:rPr>
            <a:t> Επιχειρήματα τα οποία αποτελούνται από έναν απλό ισχυρισμό</a:t>
          </a:r>
        </a:p>
      </dsp:txBody>
      <dsp:txXfrm>
        <a:off x="2379295" y="1346136"/>
        <a:ext cx="1563627" cy="1632076"/>
      </dsp:txXfrm>
    </dsp:sp>
    <dsp:sp modelId="{229BEF97-9CFA-4C50-8ED5-95F488535484}">
      <dsp:nvSpPr>
        <dsp:cNvPr id="0" name=""/>
        <dsp:cNvSpPr/>
      </dsp:nvSpPr>
      <dsp:spPr>
        <a:xfrm>
          <a:off x="4157662" y="1956220"/>
          <a:ext cx="352115" cy="41190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l-GR" sz="1700" kern="1200">
            <a:solidFill>
              <a:sysClr val="window" lastClr="FFFFFF"/>
            </a:solidFill>
            <a:latin typeface="Calibri" panose="020F0502020204030204"/>
            <a:ea typeface="+mn-ea"/>
            <a:cs typeface="+mn-cs"/>
          </a:endParaRPr>
        </a:p>
      </dsp:txBody>
      <dsp:txXfrm>
        <a:off x="4157662" y="2038602"/>
        <a:ext cx="246481" cy="247144"/>
      </dsp:txXfrm>
    </dsp:sp>
    <dsp:sp modelId="{FC330D55-6F0B-44F0-B77F-6E699D92C3E5}">
      <dsp:nvSpPr>
        <dsp:cNvPr id="0" name=""/>
        <dsp:cNvSpPr/>
      </dsp:nvSpPr>
      <dsp:spPr>
        <a:xfrm>
          <a:off x="4655939" y="1297489"/>
          <a:ext cx="1660921" cy="172937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l-GR" sz="1000" b="1" kern="1200" dirty="0">
              <a:latin typeface="Calibri" panose="020F0502020204030204"/>
              <a:ea typeface="+mn-ea"/>
              <a:cs typeface="+mn-cs"/>
            </a:rPr>
            <a:t>Επίπεδο 2</a:t>
          </a:r>
        </a:p>
        <a:p>
          <a:pPr marL="0" lvl="0" indent="0" algn="ctr" defTabSz="444500">
            <a:lnSpc>
              <a:spcPct val="90000"/>
            </a:lnSpc>
            <a:spcBef>
              <a:spcPct val="0"/>
            </a:spcBef>
            <a:spcAft>
              <a:spcPct val="35000"/>
            </a:spcAft>
            <a:buNone/>
          </a:pPr>
          <a:r>
            <a:rPr lang="el-GR" sz="1000" b="1" kern="1200" dirty="0">
              <a:latin typeface="Calibri" panose="020F0502020204030204"/>
              <a:ea typeface="+mn-ea"/>
              <a:cs typeface="+mn-cs"/>
            </a:rPr>
            <a:t> Επιχειρήματα τα οποία αποτελούνται από ισχυρισμό που υποστηρίζεται από δεδομένα, υποθέσεις ή λόγους αλλά χωρίς εξηγήσεις για περιπτώσεις στις οποίες το επιχείρημα δεν είναι ορθό (</a:t>
          </a:r>
          <a:r>
            <a:rPr lang="en-US" sz="1000" b="1" kern="1200" dirty="0">
              <a:latin typeface="Calibri" panose="020F0502020204030204"/>
              <a:ea typeface="+mn-ea"/>
              <a:cs typeface="+mn-cs"/>
            </a:rPr>
            <a:t>rebuttals)</a:t>
          </a:r>
          <a:endParaRPr lang="el-GR" sz="1000" b="1" kern="1200" dirty="0">
            <a:latin typeface="Calibri" panose="020F0502020204030204"/>
            <a:ea typeface="+mn-ea"/>
            <a:cs typeface="+mn-cs"/>
          </a:endParaRPr>
        </a:p>
      </dsp:txBody>
      <dsp:txXfrm>
        <a:off x="4704586" y="1346136"/>
        <a:ext cx="1563627" cy="1632076"/>
      </dsp:txXfrm>
    </dsp:sp>
    <dsp:sp modelId="{615E7F83-34A9-48F0-9B02-62991A2B854B}">
      <dsp:nvSpPr>
        <dsp:cNvPr id="0" name=""/>
        <dsp:cNvSpPr/>
      </dsp:nvSpPr>
      <dsp:spPr>
        <a:xfrm>
          <a:off x="6482953" y="1956220"/>
          <a:ext cx="352115" cy="41190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l-GR" sz="1700" kern="1200">
            <a:solidFill>
              <a:sysClr val="window" lastClr="FFFFFF"/>
            </a:solidFill>
            <a:latin typeface="Calibri" panose="020F0502020204030204"/>
            <a:ea typeface="+mn-ea"/>
            <a:cs typeface="+mn-cs"/>
          </a:endParaRPr>
        </a:p>
      </dsp:txBody>
      <dsp:txXfrm>
        <a:off x="6482953" y="2038602"/>
        <a:ext cx="246481" cy="247144"/>
      </dsp:txXfrm>
    </dsp:sp>
    <dsp:sp modelId="{CA710298-AD2D-4044-AB51-14DAC572CFB4}">
      <dsp:nvSpPr>
        <dsp:cNvPr id="0" name=""/>
        <dsp:cNvSpPr/>
      </dsp:nvSpPr>
      <dsp:spPr>
        <a:xfrm>
          <a:off x="6981229" y="1297489"/>
          <a:ext cx="1660921" cy="172937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b="1" kern="1200" dirty="0">
              <a:latin typeface="Calibri" panose="020F0502020204030204"/>
              <a:ea typeface="+mn-ea"/>
              <a:cs typeface="+mn-cs"/>
            </a:rPr>
            <a:t>Επίπεδο 3 </a:t>
          </a:r>
        </a:p>
        <a:p>
          <a:pPr marL="0" lvl="0" indent="0" algn="ctr" defTabSz="533400">
            <a:lnSpc>
              <a:spcPct val="90000"/>
            </a:lnSpc>
            <a:spcBef>
              <a:spcPct val="0"/>
            </a:spcBef>
            <a:spcAft>
              <a:spcPct val="35000"/>
            </a:spcAft>
            <a:buNone/>
          </a:pPr>
          <a:r>
            <a:rPr lang="el-GR" sz="1200" b="1" kern="1200" dirty="0">
              <a:latin typeface="Calibri" panose="020F0502020204030204"/>
              <a:ea typeface="+mn-ea"/>
              <a:cs typeface="+mn-cs"/>
            </a:rPr>
            <a:t>Αντεπιχειρήματα (</a:t>
          </a:r>
          <a:r>
            <a:rPr lang="en-US" sz="1200" b="1" kern="1200" dirty="0">
              <a:latin typeface="Calibri" panose="020F0502020204030204"/>
              <a:ea typeface="+mn-ea"/>
              <a:cs typeface="+mn-cs"/>
            </a:rPr>
            <a:t>counterclaims) </a:t>
          </a:r>
          <a:r>
            <a:rPr lang="el-GR" sz="1200" b="1" kern="1200" dirty="0">
              <a:latin typeface="Calibri" panose="020F0502020204030204"/>
              <a:ea typeface="+mn-ea"/>
              <a:cs typeface="+mn-cs"/>
            </a:rPr>
            <a:t>τα οποία αποτελούνται από έναν απλό ισχυρισμό</a:t>
          </a:r>
        </a:p>
      </dsp:txBody>
      <dsp:txXfrm>
        <a:off x="7029876" y="1346136"/>
        <a:ext cx="1563627" cy="1632076"/>
      </dsp:txXfrm>
    </dsp:sp>
    <dsp:sp modelId="{B7FB8759-15D6-43BB-A9D9-E3C485ED5F5D}">
      <dsp:nvSpPr>
        <dsp:cNvPr id="0" name=""/>
        <dsp:cNvSpPr/>
      </dsp:nvSpPr>
      <dsp:spPr>
        <a:xfrm>
          <a:off x="8808243" y="1956220"/>
          <a:ext cx="352115" cy="41190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l-GR" sz="1700" kern="1200">
            <a:solidFill>
              <a:sysClr val="window" lastClr="FFFFFF"/>
            </a:solidFill>
            <a:latin typeface="Calibri" panose="020F0502020204030204"/>
            <a:ea typeface="+mn-ea"/>
            <a:cs typeface="+mn-cs"/>
          </a:endParaRPr>
        </a:p>
      </dsp:txBody>
      <dsp:txXfrm>
        <a:off x="8808243" y="2038602"/>
        <a:ext cx="246481" cy="247144"/>
      </dsp:txXfrm>
    </dsp:sp>
    <dsp:sp modelId="{A61ADAC2-18E6-4614-A8DB-9EFDADE148C7}">
      <dsp:nvSpPr>
        <dsp:cNvPr id="0" name=""/>
        <dsp:cNvSpPr/>
      </dsp:nvSpPr>
      <dsp:spPr>
        <a:xfrm>
          <a:off x="9306520" y="1297489"/>
          <a:ext cx="1660921" cy="1729370"/>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l-GR" sz="1050" b="1" kern="1200" dirty="0">
              <a:latin typeface="Calibri" panose="020F0502020204030204"/>
              <a:ea typeface="+mn-ea"/>
              <a:cs typeface="+mn-cs"/>
            </a:rPr>
            <a:t>Επίπεδο 4 </a:t>
          </a:r>
        </a:p>
        <a:p>
          <a:pPr marL="0" lvl="0" indent="0" algn="ctr" defTabSz="466725">
            <a:lnSpc>
              <a:spcPct val="90000"/>
            </a:lnSpc>
            <a:spcBef>
              <a:spcPct val="0"/>
            </a:spcBef>
            <a:spcAft>
              <a:spcPct val="35000"/>
            </a:spcAft>
            <a:buNone/>
          </a:pPr>
          <a:r>
            <a:rPr lang="el-GR" sz="1050" b="1" kern="1200" dirty="0">
              <a:latin typeface="Calibri" panose="020F0502020204030204"/>
              <a:ea typeface="+mn-ea"/>
              <a:cs typeface="+mn-cs"/>
            </a:rPr>
            <a:t>Αντεπιχειρήματα (</a:t>
          </a:r>
          <a:r>
            <a:rPr lang="en-US" sz="1050" b="1" kern="1200" dirty="0">
              <a:latin typeface="Calibri" panose="020F0502020204030204"/>
              <a:ea typeface="+mn-ea"/>
              <a:cs typeface="+mn-cs"/>
            </a:rPr>
            <a:t>counterclaims) </a:t>
          </a:r>
          <a:r>
            <a:rPr lang="el-GR" sz="1050" b="1" kern="1200" dirty="0">
              <a:latin typeface="Calibri" panose="020F0502020204030204"/>
              <a:ea typeface="+mn-ea"/>
              <a:cs typeface="+mn-cs"/>
            </a:rPr>
            <a:t>τα οποία υποστηρίζονται από δεδομένα, υποθέσεις ή λόγους και προσπάθειες για εξηγήσεις για περιπτώσεις στις οποίες το επιχείρημα δεν είναι ορθό (</a:t>
          </a:r>
          <a:r>
            <a:rPr lang="en-US" sz="1050" b="1" kern="1200" dirty="0">
              <a:latin typeface="Calibri" panose="020F0502020204030204"/>
              <a:ea typeface="+mn-ea"/>
              <a:cs typeface="+mn-cs"/>
            </a:rPr>
            <a:t>rebuttals)</a:t>
          </a:r>
          <a:endParaRPr lang="el-GR" sz="1050" b="1" kern="1200" dirty="0">
            <a:latin typeface="Calibri" panose="020F0502020204030204"/>
            <a:ea typeface="+mn-ea"/>
            <a:cs typeface="+mn-cs"/>
          </a:endParaRPr>
        </a:p>
      </dsp:txBody>
      <dsp:txXfrm>
        <a:off x="9355167" y="1346136"/>
        <a:ext cx="1563627" cy="163207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9A4A6-42B7-4FCF-9130-46D9C1369662}">
      <dsp:nvSpPr>
        <dsp:cNvPr id="0" name=""/>
        <dsp:cNvSpPr/>
      </dsp:nvSpPr>
      <dsp:spPr>
        <a:xfrm>
          <a:off x="2727850" y="131674"/>
          <a:ext cx="1496600" cy="1544051"/>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-Strengthening dialogue and exchange of ideas and knowledge between students and scientists </a:t>
          </a:r>
          <a:endParaRPr lang="el-GR" sz="1100" b="1" kern="1200" dirty="0"/>
        </a:p>
      </dsp:txBody>
      <dsp:txXfrm>
        <a:off x="2947022" y="357795"/>
        <a:ext cx="1058256" cy="1091809"/>
      </dsp:txXfrm>
    </dsp:sp>
    <dsp:sp modelId="{5D865DA5-BE71-4DA4-9C9D-D7F5C18668D2}">
      <dsp:nvSpPr>
        <dsp:cNvPr id="0" name=""/>
        <dsp:cNvSpPr/>
      </dsp:nvSpPr>
      <dsp:spPr>
        <a:xfrm rot="675822">
          <a:off x="4243583" y="714235"/>
          <a:ext cx="222356" cy="3364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l-GR" sz="1400" kern="1200"/>
        </a:p>
      </dsp:txBody>
      <dsp:txXfrm>
        <a:off x="4244225" y="775008"/>
        <a:ext cx="155649" cy="201865"/>
      </dsp:txXfrm>
    </dsp:sp>
    <dsp:sp modelId="{B488A94F-9088-4E00-AC98-AD16E6CC5E94}">
      <dsp:nvSpPr>
        <dsp:cNvPr id="0" name=""/>
        <dsp:cNvSpPr/>
      </dsp:nvSpPr>
      <dsp:spPr>
        <a:xfrm>
          <a:off x="4397861" y="517957"/>
          <a:ext cx="1545815" cy="144648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Involving young people in parliamentary processes</a:t>
          </a:r>
          <a:endParaRPr lang="el-GR" sz="1100" b="1" kern="1200" dirty="0"/>
        </a:p>
      </dsp:txBody>
      <dsp:txXfrm>
        <a:off x="4624240" y="729790"/>
        <a:ext cx="1093057" cy="1022822"/>
      </dsp:txXfrm>
    </dsp:sp>
    <dsp:sp modelId="{C83B69B0-810A-4C18-87C2-5C956729929B}">
      <dsp:nvSpPr>
        <dsp:cNvPr id="0" name=""/>
        <dsp:cNvSpPr/>
      </dsp:nvSpPr>
      <dsp:spPr>
        <a:xfrm rot="5328825">
          <a:off x="4979999" y="1969332"/>
          <a:ext cx="418660" cy="3364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l-GR" sz="1400" kern="1200"/>
        </a:p>
      </dsp:txBody>
      <dsp:txXfrm>
        <a:off x="5029420" y="1986165"/>
        <a:ext cx="317728" cy="201865"/>
      </dsp:txXfrm>
    </dsp:sp>
    <dsp:sp modelId="{99C2B470-1B20-4F98-9331-6357D89B707D}">
      <dsp:nvSpPr>
        <dsp:cNvPr id="0" name=""/>
        <dsp:cNvSpPr/>
      </dsp:nvSpPr>
      <dsp:spPr>
        <a:xfrm>
          <a:off x="4442326" y="2321370"/>
          <a:ext cx="1531809" cy="1457982"/>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Enhancing students’ cognitive load and conceptual understanding (Mc Neil &amp; Pimentel, 2010)</a:t>
          </a:r>
          <a:endParaRPr lang="el-GR" sz="1100" b="1" kern="1200" dirty="0"/>
        </a:p>
      </dsp:txBody>
      <dsp:txXfrm>
        <a:off x="4666654" y="2534887"/>
        <a:ext cx="1083153" cy="1030948"/>
      </dsp:txXfrm>
    </dsp:sp>
    <dsp:sp modelId="{DF57C8E7-7869-4B64-A2D4-31E7EA7ACEBD}">
      <dsp:nvSpPr>
        <dsp:cNvPr id="0" name=""/>
        <dsp:cNvSpPr/>
      </dsp:nvSpPr>
      <dsp:spPr>
        <a:xfrm rot="9762728">
          <a:off x="4285312" y="3616587"/>
          <a:ext cx="470903" cy="2359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l-GR" sz="1000" kern="1200"/>
        </a:p>
      </dsp:txBody>
      <dsp:txXfrm rot="10800000">
        <a:off x="4354490" y="3653255"/>
        <a:ext cx="400126" cy="141554"/>
      </dsp:txXfrm>
    </dsp:sp>
    <dsp:sp modelId="{E18A5D3F-6A8B-40FF-895C-FAF47C51D02A}">
      <dsp:nvSpPr>
        <dsp:cNvPr id="0" name=""/>
        <dsp:cNvSpPr/>
      </dsp:nvSpPr>
      <dsp:spPr>
        <a:xfrm>
          <a:off x="2863675" y="2886455"/>
          <a:ext cx="1483840" cy="13253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Enabling students to form a qualified opinion and to assess complex topics</a:t>
          </a:r>
          <a:endParaRPr lang="el-GR" sz="1100" b="1" kern="1200" dirty="0"/>
        </a:p>
      </dsp:txBody>
      <dsp:txXfrm>
        <a:off x="3080978" y="3080555"/>
        <a:ext cx="1049234" cy="937199"/>
      </dsp:txXfrm>
    </dsp:sp>
    <dsp:sp modelId="{21A86186-FE8B-4568-8BB6-AF314849AB62}">
      <dsp:nvSpPr>
        <dsp:cNvPr id="0" name=""/>
        <dsp:cNvSpPr/>
      </dsp:nvSpPr>
      <dsp:spPr>
        <a:xfrm rot="11921378">
          <a:off x="2397026" y="3505817"/>
          <a:ext cx="540277" cy="25168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l-GR" sz="1000" kern="1200"/>
        </a:p>
      </dsp:txBody>
      <dsp:txXfrm rot="10800000">
        <a:off x="2470539" y="3568250"/>
        <a:ext cx="464773" cy="151009"/>
      </dsp:txXfrm>
    </dsp:sp>
    <dsp:sp modelId="{0E698CDB-1F59-4D59-BFB9-16898DD7F460}">
      <dsp:nvSpPr>
        <dsp:cNvPr id="0" name=""/>
        <dsp:cNvSpPr/>
      </dsp:nvSpPr>
      <dsp:spPr>
        <a:xfrm>
          <a:off x="1180957" y="2357430"/>
          <a:ext cx="1570219" cy="1274210"/>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Introducing students to a European community</a:t>
          </a:r>
          <a:endParaRPr lang="el-GR" sz="1100" b="1" kern="1200" dirty="0"/>
        </a:p>
      </dsp:txBody>
      <dsp:txXfrm>
        <a:off x="1410910" y="2544034"/>
        <a:ext cx="1110313" cy="901002"/>
      </dsp:txXfrm>
    </dsp:sp>
    <dsp:sp modelId="{FE99CFA5-6636-4963-B545-4B44F74D9A88}">
      <dsp:nvSpPr>
        <dsp:cNvPr id="0" name=""/>
        <dsp:cNvSpPr/>
      </dsp:nvSpPr>
      <dsp:spPr>
        <a:xfrm rot="16008447">
          <a:off x="1448502" y="1965220"/>
          <a:ext cx="423663" cy="33127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l-GR" sz="1400" kern="1200"/>
        </a:p>
      </dsp:txBody>
      <dsp:txXfrm rot="10800000">
        <a:off x="1500960" y="2081089"/>
        <a:ext cx="324281" cy="198763"/>
      </dsp:txXfrm>
    </dsp:sp>
    <dsp:sp modelId="{E858A15C-0045-4782-B79E-311463699EA4}">
      <dsp:nvSpPr>
        <dsp:cNvPr id="0" name=""/>
        <dsp:cNvSpPr/>
      </dsp:nvSpPr>
      <dsp:spPr>
        <a:xfrm>
          <a:off x="1085137" y="542928"/>
          <a:ext cx="1562084" cy="132164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1" kern="1200" dirty="0"/>
            <a:t>Collaboration between students, teachers and researchers</a:t>
          </a:r>
          <a:endParaRPr lang="el-GR" sz="1100" b="1" kern="1200" dirty="0"/>
        </a:p>
      </dsp:txBody>
      <dsp:txXfrm>
        <a:off x="1313899" y="736478"/>
        <a:ext cx="1104560" cy="934541"/>
      </dsp:txXfrm>
    </dsp:sp>
    <dsp:sp modelId="{8098C298-726D-4D6B-B362-3D410CB8FF64}">
      <dsp:nvSpPr>
        <dsp:cNvPr id="0" name=""/>
        <dsp:cNvSpPr/>
      </dsp:nvSpPr>
      <dsp:spPr>
        <a:xfrm rot="20966576">
          <a:off x="2439332" y="574384"/>
          <a:ext cx="227184" cy="3048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l-GR" sz="1300" kern="1200"/>
        </a:p>
      </dsp:txBody>
      <dsp:txXfrm>
        <a:off x="2439909" y="641590"/>
        <a:ext cx="159029" cy="18288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41CF1C-65C8-4BF2-AD8F-9C28277272D8}">
      <dsp:nvSpPr>
        <dsp:cNvPr id="0" name=""/>
        <dsp:cNvSpPr/>
      </dsp:nvSpPr>
      <dsp:spPr>
        <a:xfrm rot="5400000">
          <a:off x="3253965" y="-1341508"/>
          <a:ext cx="484805" cy="3290699"/>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just" defTabSz="622300">
            <a:lnSpc>
              <a:spcPct val="90000"/>
            </a:lnSpc>
            <a:spcBef>
              <a:spcPct val="0"/>
            </a:spcBef>
            <a:spcAft>
              <a:spcPct val="15000"/>
            </a:spcAft>
            <a:buChar char="•"/>
          </a:pPr>
          <a:r>
            <a:rPr lang="en-US" sz="1400" b="1" kern="1200" dirty="0">
              <a:solidFill>
                <a:schemeClr val="tx1"/>
              </a:solidFill>
            </a:rPr>
            <a:t>The position/ thesis to be argued</a:t>
          </a:r>
          <a:endParaRPr lang="el-GR" sz="1400" b="1" kern="1200" dirty="0">
            <a:solidFill>
              <a:schemeClr val="tx1"/>
            </a:solidFill>
          </a:endParaRPr>
        </a:p>
      </dsp:txBody>
      <dsp:txXfrm rot="-5400000">
        <a:off x="1851018" y="85105"/>
        <a:ext cx="3267033" cy="437473"/>
      </dsp:txXfrm>
    </dsp:sp>
    <dsp:sp modelId="{61360FEE-0848-480C-BF21-BF5739701B65}">
      <dsp:nvSpPr>
        <dsp:cNvPr id="0" name=""/>
        <dsp:cNvSpPr/>
      </dsp:nvSpPr>
      <dsp:spPr>
        <a:xfrm>
          <a:off x="0" y="838"/>
          <a:ext cx="1851018" cy="60600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Claim</a:t>
          </a:r>
          <a:endParaRPr lang="el-GR" sz="1400" b="1" kern="1200" dirty="0">
            <a:solidFill>
              <a:schemeClr val="tx1"/>
            </a:solidFill>
          </a:endParaRPr>
        </a:p>
      </dsp:txBody>
      <dsp:txXfrm>
        <a:off x="29583" y="30421"/>
        <a:ext cx="1791852" cy="546840"/>
      </dsp:txXfrm>
    </dsp:sp>
    <dsp:sp modelId="{B5D09360-8108-462B-87AA-B6D3ACBAA7AC}">
      <dsp:nvSpPr>
        <dsp:cNvPr id="0" name=""/>
        <dsp:cNvSpPr/>
      </dsp:nvSpPr>
      <dsp:spPr>
        <a:xfrm rot="5400000">
          <a:off x="3253965" y="-705201"/>
          <a:ext cx="484805" cy="3290699"/>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just" defTabSz="622300">
            <a:lnSpc>
              <a:spcPct val="90000"/>
            </a:lnSpc>
            <a:spcBef>
              <a:spcPct val="0"/>
            </a:spcBef>
            <a:spcAft>
              <a:spcPct val="15000"/>
            </a:spcAft>
            <a:buChar char="•"/>
          </a:pPr>
          <a:r>
            <a:rPr lang="en-US" sz="1400" b="1" kern="1200" dirty="0">
              <a:solidFill>
                <a:schemeClr val="tx1"/>
              </a:solidFill>
            </a:rPr>
            <a:t>Evidence</a:t>
          </a:r>
          <a:endParaRPr lang="el-GR" sz="1400" b="1" kern="1200" dirty="0">
            <a:solidFill>
              <a:schemeClr val="tx1"/>
            </a:solidFill>
          </a:endParaRPr>
        </a:p>
        <a:p>
          <a:pPr marL="114300" lvl="1" indent="-114300" algn="just" defTabSz="622300">
            <a:lnSpc>
              <a:spcPct val="90000"/>
            </a:lnSpc>
            <a:spcBef>
              <a:spcPct val="0"/>
            </a:spcBef>
            <a:spcAft>
              <a:spcPct val="15000"/>
            </a:spcAft>
            <a:buChar char="•"/>
          </a:pPr>
          <a:r>
            <a:rPr lang="en-US" sz="1400" b="1" kern="1200" dirty="0">
              <a:solidFill>
                <a:schemeClr val="tx1"/>
              </a:solidFill>
            </a:rPr>
            <a:t>Specific facts</a:t>
          </a:r>
          <a:endParaRPr lang="el-GR" sz="1400" b="1" kern="1200" dirty="0">
            <a:solidFill>
              <a:schemeClr val="tx1"/>
            </a:solidFill>
          </a:endParaRPr>
        </a:p>
      </dsp:txBody>
      <dsp:txXfrm rot="-5400000">
        <a:off x="1851018" y="721412"/>
        <a:ext cx="3267033" cy="437473"/>
      </dsp:txXfrm>
    </dsp:sp>
    <dsp:sp modelId="{FD699A18-B0D0-4E6E-BFF3-01067500BC80}">
      <dsp:nvSpPr>
        <dsp:cNvPr id="0" name=""/>
        <dsp:cNvSpPr/>
      </dsp:nvSpPr>
      <dsp:spPr>
        <a:xfrm>
          <a:off x="0" y="637145"/>
          <a:ext cx="1851018" cy="60600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Data/ Fact/Evidence</a:t>
          </a:r>
          <a:endParaRPr lang="el-GR" sz="1400" b="1" kern="1200" dirty="0">
            <a:solidFill>
              <a:schemeClr val="tx1"/>
            </a:solidFill>
          </a:endParaRPr>
        </a:p>
      </dsp:txBody>
      <dsp:txXfrm>
        <a:off x="29583" y="666728"/>
        <a:ext cx="1791852" cy="546840"/>
      </dsp:txXfrm>
    </dsp:sp>
    <dsp:sp modelId="{C6227DA2-5501-4170-BE99-6379534F646A}">
      <dsp:nvSpPr>
        <dsp:cNvPr id="0" name=""/>
        <dsp:cNvSpPr/>
      </dsp:nvSpPr>
      <dsp:spPr>
        <a:xfrm rot="5400000">
          <a:off x="3139259" y="-16596"/>
          <a:ext cx="707389" cy="3287485"/>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just" defTabSz="622300">
            <a:lnSpc>
              <a:spcPct val="90000"/>
            </a:lnSpc>
            <a:spcBef>
              <a:spcPct val="0"/>
            </a:spcBef>
            <a:spcAft>
              <a:spcPct val="15000"/>
            </a:spcAft>
            <a:buChar char="•"/>
          </a:pPr>
          <a:r>
            <a:rPr lang="en-US" sz="1400" b="1" kern="1200" dirty="0">
              <a:solidFill>
                <a:schemeClr val="tx1"/>
              </a:solidFill>
            </a:rPr>
            <a:t>Rules/ principles that explain how the data can be viewed as supporting the claim</a:t>
          </a:r>
          <a:endParaRPr lang="el-GR" sz="1400" b="1" kern="1200" dirty="0">
            <a:solidFill>
              <a:schemeClr val="tx1"/>
            </a:solidFill>
          </a:endParaRPr>
        </a:p>
      </dsp:txBody>
      <dsp:txXfrm rot="-5400000">
        <a:off x="1849211" y="1307984"/>
        <a:ext cx="3252953" cy="638325"/>
      </dsp:txXfrm>
    </dsp:sp>
    <dsp:sp modelId="{6B8B393F-5AF9-43F7-8519-8F2AEEB52E89}">
      <dsp:nvSpPr>
        <dsp:cNvPr id="0" name=""/>
        <dsp:cNvSpPr/>
      </dsp:nvSpPr>
      <dsp:spPr>
        <a:xfrm>
          <a:off x="0" y="1324143"/>
          <a:ext cx="1849210" cy="60600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Warrant/ Reason/Ground</a:t>
          </a:r>
          <a:endParaRPr lang="el-GR" sz="1400" b="1" kern="1200" dirty="0">
            <a:solidFill>
              <a:schemeClr val="tx1"/>
            </a:solidFill>
          </a:endParaRPr>
        </a:p>
      </dsp:txBody>
      <dsp:txXfrm>
        <a:off x="29583" y="1353726"/>
        <a:ext cx="1790044" cy="546840"/>
      </dsp:txXfrm>
    </dsp:sp>
    <dsp:sp modelId="{D58CD60B-FDFB-4BA6-8001-DFD15F9D6661}">
      <dsp:nvSpPr>
        <dsp:cNvPr id="0" name=""/>
        <dsp:cNvSpPr/>
      </dsp:nvSpPr>
      <dsp:spPr>
        <a:xfrm rot="5400000">
          <a:off x="3253965" y="668794"/>
          <a:ext cx="484805" cy="3290699"/>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b="1" kern="1200" dirty="0">
              <a:solidFill>
                <a:schemeClr val="tx1"/>
              </a:solidFill>
            </a:rPr>
            <a:t>Indication of how strong a claim can be made (possibly, probably, certainly)</a:t>
          </a:r>
          <a:endParaRPr lang="el-GR" sz="1400" b="1" kern="1200" dirty="0">
            <a:solidFill>
              <a:schemeClr val="tx1"/>
            </a:solidFill>
          </a:endParaRPr>
        </a:p>
      </dsp:txBody>
      <dsp:txXfrm rot="-5400000">
        <a:off x="1851018" y="2095407"/>
        <a:ext cx="3267033" cy="437473"/>
      </dsp:txXfrm>
    </dsp:sp>
    <dsp:sp modelId="{EC250833-938E-45E7-B23C-CF13CCE50EBA}">
      <dsp:nvSpPr>
        <dsp:cNvPr id="0" name=""/>
        <dsp:cNvSpPr/>
      </dsp:nvSpPr>
      <dsp:spPr>
        <a:xfrm>
          <a:off x="0" y="2011141"/>
          <a:ext cx="1851018" cy="60600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Qualifier</a:t>
          </a:r>
          <a:endParaRPr lang="el-GR" sz="1400" b="1" kern="1200" dirty="0">
            <a:solidFill>
              <a:schemeClr val="tx1"/>
            </a:solidFill>
          </a:endParaRPr>
        </a:p>
      </dsp:txBody>
      <dsp:txXfrm>
        <a:off x="29583" y="2040724"/>
        <a:ext cx="1791852" cy="546840"/>
      </dsp:txXfrm>
    </dsp:sp>
    <dsp:sp modelId="{C38C8E6D-C957-4B38-8E30-4269EF552E2C}">
      <dsp:nvSpPr>
        <dsp:cNvPr id="0" name=""/>
        <dsp:cNvSpPr/>
      </dsp:nvSpPr>
      <dsp:spPr>
        <a:xfrm rot="5400000">
          <a:off x="3253965" y="1305101"/>
          <a:ext cx="484805" cy="3290699"/>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b="1" kern="1200" dirty="0">
              <a:solidFill>
                <a:schemeClr val="tx1"/>
              </a:solidFill>
            </a:rPr>
            <a:t>Consideration of counter arguments</a:t>
          </a:r>
          <a:endParaRPr lang="el-GR" sz="1400" b="1" kern="1200" dirty="0">
            <a:solidFill>
              <a:schemeClr val="tx1"/>
            </a:solidFill>
          </a:endParaRPr>
        </a:p>
      </dsp:txBody>
      <dsp:txXfrm rot="-5400000">
        <a:off x="1851018" y="2731714"/>
        <a:ext cx="3267033" cy="437473"/>
      </dsp:txXfrm>
    </dsp:sp>
    <dsp:sp modelId="{14747737-16D8-420E-9587-0AA8A4A8C7F9}">
      <dsp:nvSpPr>
        <dsp:cNvPr id="0" name=""/>
        <dsp:cNvSpPr/>
      </dsp:nvSpPr>
      <dsp:spPr>
        <a:xfrm>
          <a:off x="0" y="2647448"/>
          <a:ext cx="1851018" cy="60600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Rebuttal </a:t>
          </a:r>
          <a:endParaRPr lang="el-GR" sz="1400" b="1" kern="1200" dirty="0">
            <a:solidFill>
              <a:schemeClr val="tx1"/>
            </a:solidFill>
          </a:endParaRPr>
        </a:p>
      </dsp:txBody>
      <dsp:txXfrm>
        <a:off x="29583" y="2677031"/>
        <a:ext cx="1791852" cy="546840"/>
      </dsp:txXfrm>
    </dsp:sp>
    <dsp:sp modelId="{FAEE81A2-FF43-40BC-9E3E-B041EAA558A1}">
      <dsp:nvSpPr>
        <dsp:cNvPr id="0" name=""/>
        <dsp:cNvSpPr/>
      </dsp:nvSpPr>
      <dsp:spPr>
        <a:xfrm rot="5400000">
          <a:off x="3253965" y="1941408"/>
          <a:ext cx="484805" cy="3290699"/>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b="1" kern="1200" dirty="0">
              <a:solidFill>
                <a:schemeClr val="tx1"/>
              </a:solidFill>
            </a:rPr>
            <a:t>The set of conditions where the warrant is applicable.</a:t>
          </a:r>
          <a:endParaRPr lang="el-GR" sz="1400" b="1" kern="1200" dirty="0">
            <a:solidFill>
              <a:schemeClr val="tx1"/>
            </a:solidFill>
          </a:endParaRPr>
        </a:p>
      </dsp:txBody>
      <dsp:txXfrm rot="-5400000">
        <a:off x="1851018" y="3368021"/>
        <a:ext cx="3267033" cy="437473"/>
      </dsp:txXfrm>
    </dsp:sp>
    <dsp:sp modelId="{DC848435-41AD-422D-A160-21C854AF1C44}">
      <dsp:nvSpPr>
        <dsp:cNvPr id="0" name=""/>
        <dsp:cNvSpPr/>
      </dsp:nvSpPr>
      <dsp:spPr>
        <a:xfrm>
          <a:off x="0" y="3283755"/>
          <a:ext cx="1851018" cy="606006"/>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Backing</a:t>
          </a:r>
          <a:endParaRPr lang="el-GR" sz="1400" b="1" kern="1200" dirty="0">
            <a:solidFill>
              <a:schemeClr val="tx1"/>
            </a:solidFill>
          </a:endParaRPr>
        </a:p>
      </dsp:txBody>
      <dsp:txXfrm>
        <a:off x="29583" y="3313338"/>
        <a:ext cx="1791852" cy="5468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31DA8-32E9-400E-A7EF-180FC463D7BC}">
      <dsp:nvSpPr>
        <dsp:cNvPr id="0" name=""/>
        <dsp:cNvSpPr/>
      </dsp:nvSpPr>
      <dsp:spPr>
        <a:xfrm>
          <a:off x="2557" y="0"/>
          <a:ext cx="2680528" cy="5446641"/>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l-GR" sz="1400" b="1" u="sng" kern="1200" dirty="0">
              <a:latin typeface="Times New Roman" panose="02020603050405020304" pitchFamily="18" charset="0"/>
              <a:cs typeface="Times New Roman" panose="02020603050405020304" pitchFamily="18" charset="0"/>
            </a:rPr>
            <a:t>1</a:t>
          </a:r>
          <a:r>
            <a:rPr lang="el-GR" sz="1400" b="1" u="sng" kern="1200" baseline="30000" dirty="0">
              <a:latin typeface="Times New Roman" panose="02020603050405020304" pitchFamily="18" charset="0"/>
              <a:cs typeface="Times New Roman" panose="02020603050405020304" pitchFamily="18" charset="0"/>
            </a:rPr>
            <a:t>ο</a:t>
          </a:r>
          <a:r>
            <a:rPr lang="el-GR" sz="1400" b="1" u="sng" kern="1200" dirty="0">
              <a:latin typeface="Times New Roman" panose="02020603050405020304" pitchFamily="18" charset="0"/>
              <a:cs typeface="Times New Roman" panose="02020603050405020304" pitchFamily="18" charset="0"/>
            </a:rPr>
            <a:t> Στάδιο: Δράσεις και κινήσεις στην πραγματικότητα</a:t>
          </a:r>
        </a:p>
        <a:p>
          <a:pPr marL="0" lvl="0" indent="0" algn="ctr" defTabSz="622300">
            <a:lnSpc>
              <a:spcPct val="90000"/>
            </a:lnSpc>
            <a:spcBef>
              <a:spcPct val="0"/>
            </a:spcBef>
            <a:spcAft>
              <a:spcPct val="35000"/>
            </a:spcAft>
            <a:buNone/>
          </a:pPr>
          <a:r>
            <a:rPr lang="el-GR" sz="1400" b="1" kern="1200" dirty="0">
              <a:latin typeface="Times New Roman" panose="02020603050405020304" pitchFamily="18" charset="0"/>
              <a:cs typeface="Times New Roman" panose="02020603050405020304" pitchFamily="18" charset="0"/>
            </a:rPr>
            <a:t>Από τη συγκεκριμένη στην αφηρημένη σκέψη και τις νοητικές αναπαραστάσεις (σημαινόμενα) για τον πραγματικό κόσμο οδηγείται σε αναγωγές, προβλέψεις, προσδοκίες και κανόνες δράσης για τον πραγματικό κόσμο</a:t>
          </a:r>
          <a:r>
            <a:rPr lang="el-GR" sz="1600" b="1" kern="1200" dirty="0">
              <a:latin typeface="Times New Roman" panose="02020603050405020304" pitchFamily="18" charset="0"/>
              <a:cs typeface="Times New Roman" panose="02020603050405020304" pitchFamily="18" charset="0"/>
            </a:rPr>
            <a:t>.</a:t>
          </a:r>
          <a:endParaRPr lang="en-US" sz="1600" b="1" kern="1200" dirty="0">
            <a:latin typeface="Times New Roman" panose="02020603050405020304" pitchFamily="18" charset="0"/>
            <a:cs typeface="Times New Roman" panose="02020603050405020304" pitchFamily="18" charset="0"/>
          </a:endParaRPr>
        </a:p>
      </dsp:txBody>
      <dsp:txXfrm>
        <a:off x="2557" y="2178656"/>
        <a:ext cx="2680528" cy="2178656"/>
      </dsp:txXfrm>
    </dsp:sp>
    <dsp:sp modelId="{BCE780E0-F897-4CAB-9615-DD5D0EA993D9}">
      <dsp:nvSpPr>
        <dsp:cNvPr id="0" name=""/>
        <dsp:cNvSpPr/>
      </dsp:nvSpPr>
      <dsp:spPr>
        <a:xfrm>
          <a:off x="420266" y="9041"/>
          <a:ext cx="1813731" cy="141893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C89DAE-2BDE-4F64-BE08-A7DBA241216A}">
      <dsp:nvSpPr>
        <dsp:cNvPr id="0" name=""/>
        <dsp:cNvSpPr/>
      </dsp:nvSpPr>
      <dsp:spPr>
        <a:xfrm>
          <a:off x="2745756" y="0"/>
          <a:ext cx="2680528" cy="5446641"/>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l-GR" sz="1400" b="1" u="sng" kern="1200" dirty="0">
              <a:latin typeface="Times New Roman" panose="02020603050405020304" pitchFamily="18" charset="0"/>
              <a:cs typeface="Times New Roman" panose="02020603050405020304" pitchFamily="18" charset="0"/>
            </a:rPr>
            <a:t>2</a:t>
          </a:r>
          <a:r>
            <a:rPr lang="el-GR" sz="1400" b="1" u="sng" kern="1200" baseline="30000" dirty="0">
              <a:latin typeface="Times New Roman" panose="02020603050405020304" pitchFamily="18" charset="0"/>
              <a:cs typeface="Times New Roman" panose="02020603050405020304" pitchFamily="18" charset="0"/>
            </a:rPr>
            <a:t>ο</a:t>
          </a:r>
          <a:r>
            <a:rPr lang="el-GR" sz="1400" b="1" u="sng" kern="1200" dirty="0">
              <a:latin typeface="Times New Roman" panose="02020603050405020304" pitchFamily="18" charset="0"/>
              <a:cs typeface="Times New Roman" panose="02020603050405020304" pitchFamily="18" charset="0"/>
            </a:rPr>
            <a:t> Στάδιο: συμβολική αναπαράσταση, κόσμος των σημαινόντων</a:t>
          </a:r>
          <a:r>
            <a:rPr lang="el-GR" sz="1400" b="1" kern="1200" dirty="0">
              <a:latin typeface="Times New Roman" panose="02020603050405020304" pitchFamily="18" charset="0"/>
              <a:cs typeface="Times New Roman" panose="02020603050405020304" pitchFamily="18" charset="0"/>
            </a:rPr>
            <a:t>. Ο μαθητής περνά από το ένα συμβολικό σύστημα στο άλλο, επί παραδείγματι από τα λεκτικά σύμβολα στα εικονικά, χρησιμοποιώντας και αξιοποιώντας διαφορετικά σημειωτικά συστήματα.</a:t>
          </a:r>
          <a:endParaRPr lang="en-US" sz="1400" b="1" kern="1200" dirty="0">
            <a:latin typeface="Times New Roman" panose="02020603050405020304" pitchFamily="18" charset="0"/>
            <a:cs typeface="Times New Roman" panose="02020603050405020304" pitchFamily="18" charset="0"/>
          </a:endParaRPr>
        </a:p>
      </dsp:txBody>
      <dsp:txXfrm>
        <a:off x="2745756" y="2178656"/>
        <a:ext cx="2680528" cy="2178656"/>
      </dsp:txXfrm>
    </dsp:sp>
    <dsp:sp modelId="{214F0DDB-D43A-4147-A352-74F33FAC2BC2}">
      <dsp:nvSpPr>
        <dsp:cNvPr id="0" name=""/>
        <dsp:cNvSpPr/>
      </dsp:nvSpPr>
      <dsp:spPr>
        <a:xfrm>
          <a:off x="3147420" y="13258"/>
          <a:ext cx="1813731" cy="1369294"/>
        </a:xfrm>
        <a:prstGeom prst="ellipse">
          <a:avLst/>
        </a:prstGeom>
        <a:blipFill rotWithShape="1">
          <a:blip xmlns:r="http://schemas.openxmlformats.org/officeDocument/2006/relationships" r:embed="rId2"/>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155DA7-30AA-4CB7-82D2-6AF94CAB808F}">
      <dsp:nvSpPr>
        <dsp:cNvPr id="0" name=""/>
        <dsp:cNvSpPr/>
      </dsp:nvSpPr>
      <dsp:spPr>
        <a:xfrm>
          <a:off x="5524445" y="0"/>
          <a:ext cx="2680528" cy="5446641"/>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l-GR" sz="1400" b="1" kern="1200" dirty="0">
              <a:latin typeface="Times New Roman" panose="02020603050405020304" pitchFamily="18" charset="0"/>
              <a:cs typeface="Times New Roman" panose="02020603050405020304" pitchFamily="18" charset="0"/>
            </a:rPr>
            <a:t>3</a:t>
          </a:r>
          <a:r>
            <a:rPr lang="el-GR" sz="1400" b="1" kern="1200" baseline="30000" dirty="0">
              <a:latin typeface="Times New Roman" panose="02020603050405020304" pitchFamily="18" charset="0"/>
              <a:cs typeface="Times New Roman" panose="02020603050405020304" pitchFamily="18" charset="0"/>
            </a:rPr>
            <a:t>ο</a:t>
          </a:r>
          <a:r>
            <a:rPr lang="el-GR" sz="1400" b="1" kern="1200" dirty="0">
              <a:latin typeface="Times New Roman" panose="02020603050405020304" pitchFamily="18" charset="0"/>
              <a:cs typeface="Times New Roman" panose="02020603050405020304" pitchFamily="18" charset="0"/>
            </a:rPr>
            <a:t> Στάδιο: νοητικές δομές, καθώς </a:t>
          </a:r>
          <a:r>
            <a:rPr lang="el-GR" sz="1400" b="1" kern="1200" dirty="0">
              <a:solidFill>
                <a:srgbClr val="FF0000"/>
              </a:solidFill>
              <a:latin typeface="Times New Roman" panose="02020603050405020304" pitchFamily="18" charset="0"/>
              <a:cs typeface="Times New Roman" panose="02020603050405020304" pitchFamily="18" charset="0"/>
            </a:rPr>
            <a:t>η πληροφορία οργανώνεται, κωδικοποιείται και ενσωματωμένη </a:t>
          </a:r>
          <a:r>
            <a:rPr lang="el-GR" sz="1400" b="1" kern="1200" dirty="0">
              <a:latin typeface="Times New Roman" panose="02020603050405020304" pitchFamily="18" charset="0"/>
              <a:cs typeface="Times New Roman" panose="02020603050405020304" pitchFamily="18" charset="0"/>
            </a:rPr>
            <a:t>πια κατακτάται από το μαθητή. </a:t>
          </a:r>
          <a:r>
            <a:rPr lang="el-GR" sz="1400" b="1" kern="1200" dirty="0">
              <a:solidFill>
                <a:srgbClr val="FF0000"/>
              </a:solidFill>
              <a:latin typeface="Times New Roman" panose="02020603050405020304" pitchFamily="18" charset="0"/>
              <a:cs typeface="Times New Roman" panose="02020603050405020304" pitchFamily="18" charset="0"/>
            </a:rPr>
            <a:t>Μέσω των επιχειρησιακών σταθερών (</a:t>
          </a:r>
          <a:r>
            <a:rPr lang="el-GR" sz="1400" b="1" kern="1200" dirty="0" err="1">
              <a:solidFill>
                <a:srgbClr val="FF0000"/>
              </a:solidFill>
              <a:latin typeface="Times New Roman" panose="02020603050405020304" pitchFamily="18" charset="0"/>
              <a:cs typeface="Times New Roman" panose="02020603050405020304" pitchFamily="18" charset="0"/>
            </a:rPr>
            <a:t>envirant</a:t>
          </a:r>
          <a:r>
            <a:rPr lang="el-GR" sz="1400" b="1" kern="1200" dirty="0">
              <a:solidFill>
                <a:srgbClr val="FF0000"/>
              </a:solidFill>
              <a:latin typeface="Times New Roman" panose="02020603050405020304" pitchFamily="18" charset="0"/>
              <a:cs typeface="Times New Roman" panose="02020603050405020304" pitchFamily="18" charset="0"/>
            </a:rPr>
            <a:t> operation</a:t>
          </a:r>
          <a:r>
            <a:rPr lang="el-GR" sz="1400" b="1" kern="1200" dirty="0">
              <a:latin typeface="Times New Roman" panose="02020603050405020304" pitchFamily="18" charset="0"/>
              <a:cs typeface="Times New Roman" panose="02020603050405020304" pitchFamily="18" charset="0"/>
            </a:rPr>
            <a:t>), ο εγκέφαλος διατηρεί σταθερό τον τρόπο που κατανοεί και ερμηνεύει και έτσι ακολουθείται μια κυκλική δομή</a:t>
          </a:r>
        </a:p>
        <a:p>
          <a:pPr marL="0" lvl="0" indent="0" algn="ctr" defTabSz="622300">
            <a:lnSpc>
              <a:spcPct val="90000"/>
            </a:lnSpc>
            <a:spcBef>
              <a:spcPct val="0"/>
            </a:spcBef>
            <a:spcAft>
              <a:spcPct val="35000"/>
            </a:spcAft>
            <a:buNone/>
          </a:pPr>
          <a:r>
            <a:rPr lang="el-GR" sz="1400" b="1" kern="1200" dirty="0">
              <a:latin typeface="Times New Roman" panose="02020603050405020304" pitchFamily="18" charset="0"/>
              <a:cs typeface="Times New Roman" panose="02020603050405020304" pitchFamily="18" charset="0"/>
            </a:rPr>
            <a:t>οι λειτουργίες αποτυπώνονται στον εγκέφαλο και αντιστρόφως, αφού οι πληροφορίες έχουν αποτυπωθεί στον εγκέφαλο, ο μαθητής δρα πια διαφορετικά.</a:t>
          </a:r>
        </a:p>
        <a:p>
          <a:pPr marL="0" lvl="0" indent="0" algn="ctr" defTabSz="622300">
            <a:lnSpc>
              <a:spcPct val="90000"/>
            </a:lnSpc>
            <a:spcBef>
              <a:spcPct val="0"/>
            </a:spcBef>
            <a:spcAft>
              <a:spcPct val="35000"/>
            </a:spcAft>
            <a:buNone/>
          </a:pPr>
          <a:endParaRPr lang="en-US" sz="1400" b="1" kern="1200" dirty="0">
            <a:latin typeface="Times New Roman" panose="02020603050405020304" pitchFamily="18" charset="0"/>
            <a:cs typeface="Times New Roman" panose="02020603050405020304" pitchFamily="18" charset="0"/>
          </a:endParaRPr>
        </a:p>
      </dsp:txBody>
      <dsp:txXfrm>
        <a:off x="5524445" y="2178656"/>
        <a:ext cx="2680528" cy="2178656"/>
      </dsp:txXfrm>
    </dsp:sp>
    <dsp:sp modelId="{150C8CA4-CC50-4185-A2F7-B5A725D5E37F}">
      <dsp:nvSpPr>
        <dsp:cNvPr id="0" name=""/>
        <dsp:cNvSpPr/>
      </dsp:nvSpPr>
      <dsp:spPr>
        <a:xfrm>
          <a:off x="5957843" y="9"/>
          <a:ext cx="1813731" cy="1391767"/>
        </a:xfrm>
        <a:prstGeom prst="ellipse">
          <a:avLst/>
        </a:prstGeom>
        <a:blipFill rotWithShape="1">
          <a:blip xmlns:r="http://schemas.openxmlformats.org/officeDocument/2006/relationships" r:embed="rId3"/>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3E8CA8-17B6-4AB1-AC45-6B1680427806}">
      <dsp:nvSpPr>
        <dsp:cNvPr id="0" name=""/>
        <dsp:cNvSpPr/>
      </dsp:nvSpPr>
      <dsp:spPr>
        <a:xfrm>
          <a:off x="8285389" y="0"/>
          <a:ext cx="2680528" cy="5446641"/>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l-GR" sz="1400" b="1" kern="1200" dirty="0">
              <a:latin typeface="Times New Roman" panose="02020603050405020304" pitchFamily="18" charset="0"/>
              <a:cs typeface="Times New Roman" panose="02020603050405020304" pitchFamily="18" charset="0"/>
            </a:rPr>
            <a:t>4</a:t>
          </a:r>
          <a:r>
            <a:rPr lang="el-GR" sz="1400" b="1" kern="1200" baseline="30000" dirty="0">
              <a:latin typeface="Times New Roman" panose="02020603050405020304" pitchFamily="18" charset="0"/>
              <a:cs typeface="Times New Roman" panose="02020603050405020304" pitchFamily="18" charset="0"/>
            </a:rPr>
            <a:t>ο</a:t>
          </a:r>
          <a:r>
            <a:rPr lang="el-GR" sz="1400" b="1" kern="1200" dirty="0">
              <a:latin typeface="Times New Roman" panose="02020603050405020304" pitchFamily="18" charset="0"/>
              <a:cs typeface="Times New Roman" panose="02020603050405020304" pitchFamily="18" charset="0"/>
            </a:rPr>
            <a:t> Στάδιο: Ο μαθητής εφαρμόζει τη νεοαποκτηθείσα γνώση σε νέα περιβάλλοντα</a:t>
          </a:r>
          <a:r>
            <a:rPr lang="el-GR" sz="1400" b="1" kern="1200" dirty="0">
              <a:solidFill>
                <a:srgbClr val="FF0000"/>
              </a:solidFill>
              <a:latin typeface="Times New Roman" panose="02020603050405020304" pitchFamily="18" charset="0"/>
              <a:cs typeface="Times New Roman" panose="02020603050405020304" pitchFamily="18" charset="0"/>
            </a:rPr>
            <a:t>, το γνωστικό σύστημα </a:t>
          </a:r>
          <a:r>
            <a:rPr lang="el-GR" sz="1400" b="1" kern="1200" dirty="0" err="1">
              <a:solidFill>
                <a:srgbClr val="FF0000"/>
              </a:solidFill>
              <a:latin typeface="Times New Roman" panose="02020603050405020304" pitchFamily="18" charset="0"/>
              <a:cs typeface="Times New Roman" panose="02020603050405020304" pitchFamily="18" charset="0"/>
            </a:rPr>
            <a:t>αυτo</a:t>
          </a:r>
          <a:r>
            <a:rPr lang="el-GR" sz="1400" b="1" kern="1200" dirty="0">
              <a:solidFill>
                <a:srgbClr val="FF0000"/>
              </a:solidFill>
              <a:latin typeface="Times New Roman" panose="02020603050405020304" pitchFamily="18" charset="0"/>
              <a:cs typeface="Times New Roman" panose="02020603050405020304" pitchFamily="18" charset="0"/>
            </a:rPr>
            <a:t>-οργανώνεται</a:t>
          </a:r>
          <a:r>
            <a:rPr lang="el-GR" sz="1400" b="1" kern="1200" dirty="0">
              <a:latin typeface="Times New Roman" panose="02020603050405020304" pitchFamily="18" charset="0"/>
              <a:cs typeface="Times New Roman" panose="02020603050405020304" pitchFamily="18" charset="0"/>
            </a:rPr>
            <a:t>, δεδομένου τα αρχικά του χαρακτηριστικά, εξελίσσεται προς καταστάσεις ισορροπίας. Αντίθετα, αν απομονώσουμε το γνωστικό φορτίο (</a:t>
          </a:r>
          <a:r>
            <a:rPr lang="el-GR" sz="1400" b="1" kern="1200" dirty="0" err="1">
              <a:latin typeface="Times New Roman" panose="02020603050405020304" pitchFamily="18" charset="0"/>
              <a:cs typeface="Times New Roman" panose="02020603050405020304" pitchFamily="18" charset="0"/>
            </a:rPr>
            <a:t>cognitive</a:t>
          </a:r>
          <a:r>
            <a:rPr lang="el-GR" sz="1400" b="1" kern="1200" dirty="0">
              <a:latin typeface="Times New Roman" panose="02020603050405020304" pitchFamily="18" charset="0"/>
              <a:cs typeface="Times New Roman" panose="02020603050405020304" pitchFamily="18" charset="0"/>
            </a:rPr>
            <a:t> </a:t>
          </a:r>
          <a:r>
            <a:rPr lang="el-GR" sz="1400" b="1" kern="1200" dirty="0" err="1">
              <a:latin typeface="Times New Roman" panose="02020603050405020304" pitchFamily="18" charset="0"/>
              <a:cs typeface="Times New Roman" panose="02020603050405020304" pitchFamily="18" charset="0"/>
            </a:rPr>
            <a:t>load</a:t>
          </a:r>
          <a:r>
            <a:rPr lang="el-GR" sz="1400" b="1" kern="1200" dirty="0">
              <a:latin typeface="Times New Roman" panose="02020603050405020304" pitchFamily="18" charset="0"/>
              <a:cs typeface="Times New Roman" panose="02020603050405020304" pitchFamily="18" charset="0"/>
            </a:rPr>
            <a:t>) που αποκτάται κατά τις εκπαιδευτικές δραστηριότητες  από τα άλλα υποσυστήματα (οπτικές, κιναισθητικές δεξιότητες κτλ.) οδηγούμαστε σε αρνητικά μαθησιακά αποτελέσματα, γιατί ενισχύεται ένα υποσύστημα, ενώ τα υπόλοιπα ατροφούν (</a:t>
          </a:r>
          <a:r>
            <a:rPr lang="el-GR" sz="1400" b="1" kern="1200" dirty="0" err="1">
              <a:latin typeface="Times New Roman" panose="02020603050405020304" pitchFamily="18" charset="0"/>
              <a:cs typeface="Times New Roman" panose="02020603050405020304" pitchFamily="18" charset="0"/>
            </a:rPr>
            <a:t>Baddeley</a:t>
          </a:r>
          <a:r>
            <a:rPr lang="el-GR" sz="1400" b="1" kern="1200" dirty="0">
              <a:latin typeface="Times New Roman" panose="02020603050405020304" pitchFamily="18" charset="0"/>
              <a:cs typeface="Times New Roman" panose="02020603050405020304" pitchFamily="18" charset="0"/>
            </a:rPr>
            <a:t>, 2012). </a:t>
          </a:r>
          <a:endParaRPr lang="en-US" sz="1400" b="1" kern="1200" dirty="0">
            <a:latin typeface="Times New Roman" panose="02020603050405020304" pitchFamily="18" charset="0"/>
            <a:cs typeface="Times New Roman" panose="02020603050405020304" pitchFamily="18" charset="0"/>
          </a:endParaRPr>
        </a:p>
      </dsp:txBody>
      <dsp:txXfrm>
        <a:off x="8285389" y="2178656"/>
        <a:ext cx="2680528" cy="2178656"/>
      </dsp:txXfrm>
    </dsp:sp>
    <dsp:sp modelId="{134B67E4-9187-4D89-A6A4-DA954C5F3A16}">
      <dsp:nvSpPr>
        <dsp:cNvPr id="0" name=""/>
        <dsp:cNvSpPr/>
      </dsp:nvSpPr>
      <dsp:spPr>
        <a:xfrm>
          <a:off x="8732372" y="0"/>
          <a:ext cx="1813731" cy="1269884"/>
        </a:xfrm>
        <a:prstGeom prst="ellipse">
          <a:avLst/>
        </a:prstGeom>
        <a:blipFill rotWithShape="1">
          <a:blip xmlns:r="http://schemas.openxmlformats.org/officeDocument/2006/relationships" r:embed="rId4"/>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34072A-09B0-484E-B2A1-E9CA06DD9A1E}">
      <dsp:nvSpPr>
        <dsp:cNvPr id="0" name=""/>
        <dsp:cNvSpPr/>
      </dsp:nvSpPr>
      <dsp:spPr>
        <a:xfrm>
          <a:off x="817403" y="4956310"/>
          <a:ext cx="9386746" cy="428710"/>
        </a:xfrm>
        <a:prstGeom prst="leftRightArrow">
          <a:avLst/>
        </a:prstGeom>
        <a:solidFill>
          <a:schemeClr val="accent2">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0F2F6D-5633-478F-84EA-FFAC9AC1D9EB}">
      <dsp:nvSpPr>
        <dsp:cNvPr id="0" name=""/>
        <dsp:cNvSpPr/>
      </dsp:nvSpPr>
      <dsp:spPr>
        <a:xfrm>
          <a:off x="1504009" y="0"/>
          <a:ext cx="2084274" cy="2084486"/>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D997E9-EE95-4442-B4CD-449A6265714D}">
      <dsp:nvSpPr>
        <dsp:cNvPr id="0" name=""/>
        <dsp:cNvSpPr/>
      </dsp:nvSpPr>
      <dsp:spPr>
        <a:xfrm>
          <a:off x="1689990" y="754527"/>
          <a:ext cx="1711530" cy="581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1" kern="1200" dirty="0"/>
            <a:t>Body</a:t>
          </a:r>
        </a:p>
      </dsp:txBody>
      <dsp:txXfrm>
        <a:off x="1689990" y="754527"/>
        <a:ext cx="1711530" cy="581511"/>
      </dsp:txXfrm>
    </dsp:sp>
    <dsp:sp modelId="{FC12EA37-2FA3-4D21-A0A4-F7FFBBD448CD}">
      <dsp:nvSpPr>
        <dsp:cNvPr id="0" name=""/>
        <dsp:cNvSpPr/>
      </dsp:nvSpPr>
      <dsp:spPr>
        <a:xfrm>
          <a:off x="924978" y="1197847"/>
          <a:ext cx="2084274" cy="2084486"/>
        </a:xfrm>
        <a:prstGeom prst="leftCircularArrow">
          <a:avLst>
            <a:gd name="adj1" fmla="val 10980"/>
            <a:gd name="adj2" fmla="val 1142322"/>
            <a:gd name="adj3" fmla="val 6300000"/>
            <a:gd name="adj4" fmla="val 18900000"/>
            <a:gd name="adj5" fmla="val 125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73F7D9-66B1-4D61-92A4-09B657CB4518}">
      <dsp:nvSpPr>
        <dsp:cNvPr id="0" name=""/>
        <dsp:cNvSpPr/>
      </dsp:nvSpPr>
      <dsp:spPr>
        <a:xfrm>
          <a:off x="1382807" y="1954585"/>
          <a:ext cx="1163143" cy="581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Emotions </a:t>
          </a:r>
        </a:p>
      </dsp:txBody>
      <dsp:txXfrm>
        <a:off x="1382807" y="1954585"/>
        <a:ext cx="1163143" cy="581511"/>
      </dsp:txXfrm>
    </dsp:sp>
    <dsp:sp modelId="{7C3A467F-8E5F-4DD2-B285-937D585EC6C7}">
      <dsp:nvSpPr>
        <dsp:cNvPr id="0" name=""/>
        <dsp:cNvSpPr/>
      </dsp:nvSpPr>
      <dsp:spPr>
        <a:xfrm>
          <a:off x="1504009" y="2400116"/>
          <a:ext cx="2084274" cy="2084486"/>
        </a:xfrm>
        <a:prstGeom prst="circularArrow">
          <a:avLst>
            <a:gd name="adj1" fmla="val 10980"/>
            <a:gd name="adj2" fmla="val 1142322"/>
            <a:gd name="adj3" fmla="val 4500000"/>
            <a:gd name="adj4" fmla="val 13500000"/>
            <a:gd name="adj5" fmla="val 125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F5D156-4E6E-42EE-8F99-55E05F13B626}">
      <dsp:nvSpPr>
        <dsp:cNvPr id="0" name=""/>
        <dsp:cNvSpPr/>
      </dsp:nvSpPr>
      <dsp:spPr>
        <a:xfrm>
          <a:off x="1964183" y="3154644"/>
          <a:ext cx="1163143" cy="581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Cognition</a:t>
          </a:r>
        </a:p>
      </dsp:txBody>
      <dsp:txXfrm>
        <a:off x="1964183" y="3154644"/>
        <a:ext cx="1163143" cy="581511"/>
      </dsp:txXfrm>
    </dsp:sp>
    <dsp:sp modelId="{D6100A85-E1D4-4DF6-9BC0-88925C59A5E5}">
      <dsp:nvSpPr>
        <dsp:cNvPr id="0" name=""/>
        <dsp:cNvSpPr/>
      </dsp:nvSpPr>
      <dsp:spPr>
        <a:xfrm>
          <a:off x="1073548" y="3736155"/>
          <a:ext cx="1790653" cy="1791519"/>
        </a:xfrm>
        <a:prstGeom prst="blockArc">
          <a:avLst>
            <a:gd name="adj1" fmla="val 0"/>
            <a:gd name="adj2" fmla="val 18900000"/>
            <a:gd name="adj3" fmla="val 1274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55A022-723B-40DB-A393-8F96B7EF7191}">
      <dsp:nvSpPr>
        <dsp:cNvPr id="0" name=""/>
        <dsp:cNvSpPr/>
      </dsp:nvSpPr>
      <dsp:spPr>
        <a:xfrm>
          <a:off x="1382807" y="4354702"/>
          <a:ext cx="1163143" cy="581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kinesthetic skills </a:t>
          </a:r>
        </a:p>
      </dsp:txBody>
      <dsp:txXfrm>
        <a:off x="1382807" y="4354702"/>
        <a:ext cx="1163143" cy="5815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71FDD-BDA2-4122-A2AB-63C0AC369AFA}">
      <dsp:nvSpPr>
        <dsp:cNvPr id="0" name=""/>
        <dsp:cNvSpPr/>
      </dsp:nvSpPr>
      <dsp:spPr>
        <a:xfrm>
          <a:off x="0" y="452804"/>
          <a:ext cx="2743200"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ctr" defTabSz="800100">
            <a:lnSpc>
              <a:spcPct val="90000"/>
            </a:lnSpc>
            <a:spcBef>
              <a:spcPct val="0"/>
            </a:spcBef>
            <a:spcAft>
              <a:spcPct val="35000"/>
            </a:spcAft>
            <a:buNone/>
          </a:pPr>
          <a:r>
            <a:rPr lang="el-GR" sz="1800" b="1" kern="1200" dirty="0"/>
            <a:t>Παραδοσιακή Παιδαγωγική (δυισμός)</a:t>
          </a:r>
        </a:p>
      </dsp:txBody>
      <dsp:txXfrm>
        <a:off x="0" y="452804"/>
        <a:ext cx="2743200" cy="1287000"/>
      </dsp:txXfrm>
    </dsp:sp>
    <dsp:sp modelId="{10520820-0D02-4774-8131-2564349C6D01}">
      <dsp:nvSpPr>
        <dsp:cNvPr id="0" name=""/>
        <dsp:cNvSpPr/>
      </dsp:nvSpPr>
      <dsp:spPr>
        <a:xfrm>
          <a:off x="2743199" y="452804"/>
          <a:ext cx="548640" cy="1287000"/>
        </a:xfrm>
        <a:prstGeom prst="leftBrace">
          <a:avLst>
            <a:gd name="adj1" fmla="val 35000"/>
            <a:gd name="adj2" fmla="val 50000"/>
          </a:avLst>
        </a:prstGeom>
        <a:noFill/>
        <a:ln w="6350" cap="flat" cmpd="sng" algn="ctr">
          <a:solidFill>
            <a:schemeClr val="dk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75A213D-4FBB-4176-A0E8-9B233A1B04D0}">
      <dsp:nvSpPr>
        <dsp:cNvPr id="0" name=""/>
        <dsp:cNvSpPr/>
      </dsp:nvSpPr>
      <dsp:spPr>
        <a:xfrm>
          <a:off x="3511295" y="452804"/>
          <a:ext cx="7461504" cy="128700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l-GR" sz="1400" b="1" kern="1200" dirty="0"/>
            <a:t>Δυισμός σώματος από το νου/ μυαλό/ λογική</a:t>
          </a:r>
        </a:p>
        <a:p>
          <a:pPr marL="114300" lvl="1" indent="-114300" algn="l" defTabSz="622300">
            <a:lnSpc>
              <a:spcPct val="90000"/>
            </a:lnSpc>
            <a:spcBef>
              <a:spcPct val="0"/>
            </a:spcBef>
            <a:spcAft>
              <a:spcPct val="15000"/>
            </a:spcAft>
            <a:buChar char="•"/>
          </a:pPr>
          <a:r>
            <a:rPr lang="el-GR" sz="1400" b="1" kern="1200" dirty="0"/>
            <a:t>Αόρατο σώμα</a:t>
          </a:r>
        </a:p>
        <a:p>
          <a:pPr marL="114300" lvl="1" indent="-114300" algn="l" defTabSz="622300">
            <a:lnSpc>
              <a:spcPct val="90000"/>
            </a:lnSpc>
            <a:spcBef>
              <a:spcPct val="0"/>
            </a:spcBef>
            <a:spcAft>
              <a:spcPct val="15000"/>
            </a:spcAft>
            <a:buChar char="•"/>
          </a:pPr>
          <a:r>
            <a:rPr lang="el-GR" sz="1400" b="1" kern="1200" dirty="0" err="1"/>
            <a:t>Διεκπεραιωτικός</a:t>
          </a:r>
          <a:r>
            <a:rPr lang="el-GR" sz="1400" b="1" kern="1200" dirty="0"/>
            <a:t> </a:t>
          </a:r>
          <a:r>
            <a:rPr lang="el-GR" sz="1400" b="1" kern="1200" dirty="0" err="1"/>
            <a:t>μεταβιβαστής</a:t>
          </a:r>
          <a:r>
            <a:rPr lang="el-GR" sz="1400" b="1" kern="1200" dirty="0"/>
            <a:t> γνώσης</a:t>
          </a:r>
          <a:endParaRPr lang="en-US" sz="1400" b="1" kern="1200" dirty="0"/>
        </a:p>
      </dsp:txBody>
      <dsp:txXfrm>
        <a:off x="3511295" y="452804"/>
        <a:ext cx="7461504" cy="1287000"/>
      </dsp:txXfrm>
    </dsp:sp>
    <dsp:sp modelId="{C38B34DA-7420-4BFE-993C-2E64B2CAD743}">
      <dsp:nvSpPr>
        <dsp:cNvPr id="0" name=""/>
        <dsp:cNvSpPr/>
      </dsp:nvSpPr>
      <dsp:spPr>
        <a:xfrm>
          <a:off x="0" y="1973804"/>
          <a:ext cx="2743200"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Dewey, 1997a/1916, 295 </a:t>
          </a:r>
        </a:p>
      </dsp:txBody>
      <dsp:txXfrm>
        <a:off x="0" y="1973804"/>
        <a:ext cx="2743200" cy="1287000"/>
      </dsp:txXfrm>
    </dsp:sp>
    <dsp:sp modelId="{166A2781-4E98-437A-AD50-23FDF90AAFC6}">
      <dsp:nvSpPr>
        <dsp:cNvPr id="0" name=""/>
        <dsp:cNvSpPr/>
      </dsp:nvSpPr>
      <dsp:spPr>
        <a:xfrm>
          <a:off x="2743199" y="1973804"/>
          <a:ext cx="548640" cy="1287000"/>
        </a:xfrm>
        <a:prstGeom prst="leftBrace">
          <a:avLst>
            <a:gd name="adj1" fmla="val 35000"/>
            <a:gd name="adj2" fmla="val 50000"/>
          </a:avLst>
        </a:prstGeom>
        <a:noFill/>
        <a:ln w="6350" cap="flat" cmpd="sng" algn="ctr">
          <a:solidFill>
            <a:schemeClr val="dk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F20BC2E-A083-4FC3-BE2D-9266BEC184F0}">
      <dsp:nvSpPr>
        <dsp:cNvPr id="0" name=""/>
        <dsp:cNvSpPr/>
      </dsp:nvSpPr>
      <dsp:spPr>
        <a:xfrm>
          <a:off x="3511295" y="1973804"/>
          <a:ext cx="7461504" cy="128700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114300" lvl="1" indent="-114300" algn="just" defTabSz="533400">
            <a:lnSpc>
              <a:spcPct val="90000"/>
            </a:lnSpc>
            <a:spcBef>
              <a:spcPct val="0"/>
            </a:spcBef>
            <a:spcAft>
              <a:spcPct val="15000"/>
            </a:spcAft>
            <a:buChar char="•"/>
          </a:pPr>
          <a:r>
            <a:rPr lang="el-GR" sz="1200" b="1" kern="1200" dirty="0"/>
            <a:t>Αισθητηριακή εμπειρία και δράση, το σώμα </a:t>
          </a:r>
          <a:r>
            <a:rPr lang="el-GR" sz="1200" b="1" kern="1200" dirty="0" err="1"/>
            <a:t>εσωτερικοποιεί</a:t>
          </a:r>
          <a:r>
            <a:rPr lang="el-GR" sz="1200" b="1" kern="1200" dirty="0"/>
            <a:t> τη γνώση, γίνεται μνήμη, εφαρμογή σε νέα περιβάλλοντα,</a:t>
          </a:r>
          <a:endParaRPr lang="en-US" sz="1200" b="1" kern="1200" dirty="0"/>
        </a:p>
        <a:p>
          <a:pPr marL="114300" lvl="1" indent="-114300" algn="just" defTabSz="533400">
            <a:lnSpc>
              <a:spcPct val="90000"/>
            </a:lnSpc>
            <a:spcBef>
              <a:spcPct val="0"/>
            </a:spcBef>
            <a:spcAft>
              <a:spcPct val="15000"/>
            </a:spcAft>
            <a:buChar char="•"/>
          </a:pPr>
          <a:r>
            <a:rPr lang="el-GR" sz="1200" b="1" kern="1200" dirty="0"/>
            <a:t>Εξερεύνηση του περιβάλλοντος &amp; Εμπειρία, Γνώση</a:t>
          </a:r>
          <a:endParaRPr lang="en-US" sz="1200" b="1" kern="1200" dirty="0"/>
        </a:p>
        <a:p>
          <a:pPr marL="114300" lvl="1" indent="-114300" algn="just" defTabSz="533400">
            <a:lnSpc>
              <a:spcPct val="90000"/>
            </a:lnSpc>
            <a:spcBef>
              <a:spcPct val="0"/>
            </a:spcBef>
            <a:spcAft>
              <a:spcPct val="15000"/>
            </a:spcAft>
            <a:buChar char="•"/>
          </a:pPr>
          <a:r>
            <a:rPr lang="el-GR" sz="1200" b="1" kern="1200" dirty="0"/>
            <a:t>Ενσώματη μάθηση ως κίνηση του σώματος το οποίο αλληλεπιδρά με το περιβάλλον (</a:t>
          </a:r>
          <a:r>
            <a:rPr lang="el-GR" sz="1200" b="1" kern="1200" dirty="0" err="1"/>
            <a:t>Dewey</a:t>
          </a:r>
          <a:r>
            <a:rPr lang="el-GR" sz="1200" b="1" kern="1200" dirty="0"/>
            <a:t> and </a:t>
          </a:r>
          <a:r>
            <a:rPr lang="el-GR" sz="1200" b="1" kern="1200" dirty="0" err="1"/>
            <a:t>Bently</a:t>
          </a:r>
          <a:r>
            <a:rPr lang="el-GR" sz="1200" b="1" kern="1200" dirty="0"/>
            <a:t>, 1949). Ο </a:t>
          </a:r>
          <a:r>
            <a:rPr lang="el-GR" sz="1200" b="1" kern="1200" dirty="0" err="1"/>
            <a:t>Dewey</a:t>
          </a:r>
          <a:r>
            <a:rPr lang="el-GR" sz="1200" b="1" kern="1200" dirty="0"/>
            <a:t> δεν ξεχωρίζει την αισθητική εμπειρία από οποιεσδήποτε άλλες εμπειρίες (</a:t>
          </a:r>
          <a:r>
            <a:rPr lang="en-US" sz="1200" b="1" kern="1200" dirty="0" err="1"/>
            <a:t>Maivorsdotter</a:t>
          </a:r>
          <a:r>
            <a:rPr lang="en-US" sz="1200" b="1" kern="1200" dirty="0"/>
            <a:t> and Lundvall (2009)</a:t>
          </a:r>
          <a:r>
            <a:rPr lang="el-GR" sz="1200" b="1" kern="1200" dirty="0"/>
            <a:t>.</a:t>
          </a:r>
          <a:endParaRPr lang="en-US" sz="1200" b="1" kern="1200" dirty="0"/>
        </a:p>
      </dsp:txBody>
      <dsp:txXfrm>
        <a:off x="3511295" y="1973804"/>
        <a:ext cx="7461504" cy="1287000"/>
      </dsp:txXfrm>
    </dsp:sp>
    <dsp:sp modelId="{9616B540-6B93-4B45-B503-2A19D35AABC3}">
      <dsp:nvSpPr>
        <dsp:cNvPr id="0" name=""/>
        <dsp:cNvSpPr/>
      </dsp:nvSpPr>
      <dsp:spPr>
        <a:xfrm>
          <a:off x="0" y="3494804"/>
          <a:ext cx="2743200"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Vygotsky (1986</a:t>
          </a:r>
          <a:r>
            <a:rPr lang="el-GR" sz="1800" b="1" kern="1200" dirty="0"/>
            <a:t>)</a:t>
          </a:r>
          <a:endParaRPr lang="en-US" sz="1800" b="1" kern="1200" dirty="0"/>
        </a:p>
      </dsp:txBody>
      <dsp:txXfrm>
        <a:off x="0" y="3494804"/>
        <a:ext cx="2743200" cy="1287000"/>
      </dsp:txXfrm>
    </dsp:sp>
    <dsp:sp modelId="{E2A474E9-07E4-47DF-90D9-89D3C292821C}">
      <dsp:nvSpPr>
        <dsp:cNvPr id="0" name=""/>
        <dsp:cNvSpPr/>
      </dsp:nvSpPr>
      <dsp:spPr>
        <a:xfrm>
          <a:off x="2743199" y="3494804"/>
          <a:ext cx="548640" cy="1287000"/>
        </a:xfrm>
        <a:prstGeom prst="leftBrace">
          <a:avLst>
            <a:gd name="adj1" fmla="val 35000"/>
            <a:gd name="adj2" fmla="val 50000"/>
          </a:avLst>
        </a:prstGeom>
        <a:noFill/>
        <a:ln w="6350" cap="flat" cmpd="sng" algn="ctr">
          <a:solidFill>
            <a:schemeClr val="dk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E4E1006-AA85-492C-9071-222067997CA6}">
      <dsp:nvSpPr>
        <dsp:cNvPr id="0" name=""/>
        <dsp:cNvSpPr/>
      </dsp:nvSpPr>
      <dsp:spPr>
        <a:xfrm>
          <a:off x="3511295" y="3494804"/>
          <a:ext cx="7461504" cy="128700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57150" lvl="1" indent="-57150" algn="just" defTabSz="488950">
            <a:lnSpc>
              <a:spcPct val="90000"/>
            </a:lnSpc>
            <a:spcBef>
              <a:spcPct val="0"/>
            </a:spcBef>
            <a:spcAft>
              <a:spcPct val="15000"/>
            </a:spcAft>
            <a:buChar char="•"/>
          </a:pPr>
          <a:r>
            <a:rPr lang="el-GR" sz="1100" b="1" kern="1200" dirty="0"/>
            <a:t>Παραγωγή νέων μηνυμάτων από τους μαθητές βασιζόμενοι σε ένα εκτεθειμένο υλικό, ανάλογα με τις κοινωνικές τους αναπαραστάσεις και εμπειρίες, καινούριες καταστάσεις, χαρακτήρες και </a:t>
          </a:r>
          <a:r>
            <a:rPr lang="el-GR" sz="1100" b="1" kern="1200" dirty="0" err="1"/>
            <a:t>διαδράσεις</a:t>
          </a:r>
          <a:r>
            <a:rPr lang="el-GR" sz="1100" b="1" kern="1200" dirty="0"/>
            <a:t> μεταξύ τους.</a:t>
          </a:r>
          <a:endParaRPr lang="en-US" sz="1100" b="1" kern="1200" dirty="0"/>
        </a:p>
        <a:p>
          <a:pPr marL="57150" lvl="1" indent="-57150" algn="just" defTabSz="466725">
            <a:lnSpc>
              <a:spcPct val="90000"/>
            </a:lnSpc>
            <a:spcBef>
              <a:spcPct val="0"/>
            </a:spcBef>
            <a:spcAft>
              <a:spcPct val="15000"/>
            </a:spcAft>
            <a:buChar char="•"/>
          </a:pPr>
          <a:r>
            <a:rPr lang="el-GR" sz="1050" b="1" kern="1200" dirty="0"/>
            <a:t>Η Ενσώματη Μάθηση που πραγματοποιείται μέσα από την αισθητική εμπειρία πρέπει να μετατρέπεται σε τελικό στάδιο σε μία στοχαστική μάθηση. Οι μαθητές, δηλαδή, οφείλουν να στοχαστούν και να αναστοχαστούν πάνω στο πως αισθάνθηκαν και τι έμαθαν. Αν, δεν λάβει χώρα το τελευταίο αυτό επίπεδο, τότε θα μιλάμε μόνο για κινήσεις του σώματος και τίποτα παραπάνω</a:t>
          </a:r>
          <a:r>
            <a:rPr lang="el-GR" sz="900" b="1" kern="1200" dirty="0"/>
            <a:t>.</a:t>
          </a:r>
        </a:p>
      </dsp:txBody>
      <dsp:txXfrm>
        <a:off x="3511295" y="3494804"/>
        <a:ext cx="7461504" cy="1287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34F44-357E-474A-815D-7B4771E03662}">
      <dsp:nvSpPr>
        <dsp:cNvPr id="0" name=""/>
        <dsp:cNvSpPr/>
      </dsp:nvSpPr>
      <dsp:spPr>
        <a:xfrm>
          <a:off x="5357" y="461755"/>
          <a:ext cx="2740521" cy="601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ctr" defTabSz="800100">
            <a:lnSpc>
              <a:spcPct val="90000"/>
            </a:lnSpc>
            <a:spcBef>
              <a:spcPct val="0"/>
            </a:spcBef>
            <a:spcAft>
              <a:spcPct val="35000"/>
            </a:spcAft>
            <a:buNone/>
          </a:pPr>
          <a:r>
            <a:rPr lang="nb-NO" sz="1800" b="1" kern="1200" dirty="0"/>
            <a:t>Bernstein, Evans et al. (2004, 2008)</a:t>
          </a:r>
          <a:endParaRPr lang="en-US" sz="1800" b="1" kern="1200" dirty="0"/>
        </a:p>
      </dsp:txBody>
      <dsp:txXfrm>
        <a:off x="5357" y="461755"/>
        <a:ext cx="2740521" cy="601425"/>
      </dsp:txXfrm>
    </dsp:sp>
    <dsp:sp modelId="{EE7725A5-5841-4421-9FDE-55D6EB2D59AD}">
      <dsp:nvSpPr>
        <dsp:cNvPr id="0" name=""/>
        <dsp:cNvSpPr/>
      </dsp:nvSpPr>
      <dsp:spPr>
        <a:xfrm>
          <a:off x="2745878" y="189234"/>
          <a:ext cx="548104" cy="1146466"/>
        </a:xfrm>
        <a:prstGeom prst="leftBrace">
          <a:avLst>
            <a:gd name="adj1" fmla="val 35000"/>
            <a:gd name="adj2" fmla="val 50000"/>
          </a:avLst>
        </a:prstGeom>
        <a:noFill/>
        <a:ln w="6350" cap="flat" cmpd="sng" algn="ctr">
          <a:solidFill>
            <a:schemeClr val="dk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D33CD23-4363-4480-95FF-982CBD019504}">
      <dsp:nvSpPr>
        <dsp:cNvPr id="0" name=""/>
        <dsp:cNvSpPr/>
      </dsp:nvSpPr>
      <dsp:spPr>
        <a:xfrm>
          <a:off x="3513224" y="189234"/>
          <a:ext cx="7454217" cy="114646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just" defTabSz="800100">
            <a:lnSpc>
              <a:spcPct val="90000"/>
            </a:lnSpc>
            <a:spcBef>
              <a:spcPct val="0"/>
            </a:spcBef>
            <a:spcAft>
              <a:spcPct val="15000"/>
            </a:spcAft>
            <a:buChar char="•"/>
          </a:pPr>
          <a:r>
            <a:rPr lang="el-GR" sz="1800" b="1" kern="1200" dirty="0"/>
            <a:t>Σωματική συσκευή, αξιοποίηση σώματος των μαθητών, μείωση κοινωνικών ανισοτήτων</a:t>
          </a:r>
          <a:r>
            <a:rPr lang="en-US" sz="1800" b="1" kern="1200" dirty="0"/>
            <a:t>, </a:t>
          </a:r>
          <a:r>
            <a:rPr lang="el-GR" sz="1800" b="1" kern="1200" dirty="0" err="1"/>
            <a:t>Body</a:t>
          </a:r>
          <a:r>
            <a:rPr lang="el-GR" sz="1800" b="1" kern="1200" dirty="0"/>
            <a:t> </a:t>
          </a:r>
          <a:r>
            <a:rPr lang="el-GR" sz="1800" b="1" kern="1200" dirty="0" err="1"/>
            <a:t>Pedagogics</a:t>
          </a:r>
          <a:r>
            <a:rPr lang="el-GR" sz="1800" b="1" kern="1200" dirty="0"/>
            <a:t> της κοινωνίας και </a:t>
          </a:r>
          <a:r>
            <a:rPr lang="el-GR" sz="1800" b="1" kern="1200" dirty="0" err="1"/>
            <a:t>Body</a:t>
          </a:r>
          <a:r>
            <a:rPr lang="el-GR" sz="1800" b="1" kern="1200" dirty="0"/>
            <a:t> </a:t>
          </a:r>
          <a:r>
            <a:rPr lang="el-GR" sz="1800" b="1" kern="1200" dirty="0" err="1"/>
            <a:t>Pedagogies</a:t>
          </a:r>
          <a:r>
            <a:rPr lang="el-GR" sz="1800" b="1" kern="1200" dirty="0"/>
            <a:t> του σχολείου και των Αναλυτικών Προγραμμάτων Σπουδών</a:t>
          </a:r>
          <a:r>
            <a:rPr lang="en-US" sz="1800" b="1" kern="1200" dirty="0"/>
            <a:t>  (Shilling (2010) </a:t>
          </a:r>
        </a:p>
      </dsp:txBody>
      <dsp:txXfrm>
        <a:off x="3513224" y="189234"/>
        <a:ext cx="7454217" cy="1146466"/>
      </dsp:txXfrm>
    </dsp:sp>
    <dsp:sp modelId="{7F9739E0-4E45-4AB3-826C-420D52D36075}">
      <dsp:nvSpPr>
        <dsp:cNvPr id="0" name=""/>
        <dsp:cNvSpPr/>
      </dsp:nvSpPr>
      <dsp:spPr>
        <a:xfrm>
          <a:off x="5357" y="1801450"/>
          <a:ext cx="2740521" cy="35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ctr" defTabSz="800100">
            <a:lnSpc>
              <a:spcPct val="90000"/>
            </a:lnSpc>
            <a:spcBef>
              <a:spcPct val="0"/>
            </a:spcBef>
            <a:spcAft>
              <a:spcPct val="35000"/>
            </a:spcAft>
            <a:buNone/>
          </a:pPr>
          <a:r>
            <a:rPr lang="en-US" sz="1800" b="1" kern="1200" dirty="0" err="1"/>
            <a:t>Barsalou</a:t>
          </a:r>
          <a:r>
            <a:rPr lang="el-GR" sz="1800" b="1" kern="1200" dirty="0"/>
            <a:t> (</a:t>
          </a:r>
          <a:r>
            <a:rPr lang="en-US" sz="1800" b="1" kern="1200" dirty="0"/>
            <a:t>200</a:t>
          </a:r>
          <a:r>
            <a:rPr lang="el-GR" sz="1800" b="1" kern="1200" dirty="0"/>
            <a:t>0</a:t>
          </a:r>
          <a:r>
            <a:rPr lang="en-US" sz="1800" b="1" kern="1200" dirty="0"/>
            <a:t>, 200</a:t>
          </a:r>
          <a:r>
            <a:rPr lang="el-GR" sz="1800" b="1" kern="1200" dirty="0"/>
            <a:t>8</a:t>
          </a:r>
          <a:r>
            <a:rPr lang="en-US" sz="1800" b="1" kern="1200" dirty="0"/>
            <a:t>)</a:t>
          </a:r>
        </a:p>
      </dsp:txBody>
      <dsp:txXfrm>
        <a:off x="5357" y="1801450"/>
        <a:ext cx="2740521" cy="356400"/>
      </dsp:txXfrm>
    </dsp:sp>
    <dsp:sp modelId="{C0BF67DB-F092-433F-B730-0AB7158DD84A}">
      <dsp:nvSpPr>
        <dsp:cNvPr id="0" name=""/>
        <dsp:cNvSpPr/>
      </dsp:nvSpPr>
      <dsp:spPr>
        <a:xfrm>
          <a:off x="2745878" y="1400500"/>
          <a:ext cx="548104" cy="1158300"/>
        </a:xfrm>
        <a:prstGeom prst="leftBrace">
          <a:avLst>
            <a:gd name="adj1" fmla="val 35000"/>
            <a:gd name="adj2" fmla="val 50000"/>
          </a:avLst>
        </a:prstGeom>
        <a:noFill/>
        <a:ln w="6350" cap="flat" cmpd="sng" algn="ctr">
          <a:solidFill>
            <a:schemeClr val="dk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F5201DB-4D04-42E5-B903-4F015718B858}">
      <dsp:nvSpPr>
        <dsp:cNvPr id="0" name=""/>
        <dsp:cNvSpPr/>
      </dsp:nvSpPr>
      <dsp:spPr>
        <a:xfrm>
          <a:off x="3513224" y="1400500"/>
          <a:ext cx="7454217" cy="115830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just" defTabSz="800100">
            <a:lnSpc>
              <a:spcPct val="90000"/>
            </a:lnSpc>
            <a:spcBef>
              <a:spcPct val="0"/>
            </a:spcBef>
            <a:spcAft>
              <a:spcPct val="15000"/>
            </a:spcAft>
            <a:buChar char="•"/>
          </a:pPr>
          <a:r>
            <a:rPr lang="el-GR" sz="1800" b="1" kern="1200" dirty="0"/>
            <a:t>Το μυαλό του ανθρώπου είναι στενά συνδεδεμένο με τις αισθητικοκινητικές δραστηριότητές του</a:t>
          </a:r>
          <a:r>
            <a:rPr lang="en-US" sz="1800" b="1" kern="1200" dirty="0"/>
            <a:t>, </a:t>
          </a:r>
          <a:r>
            <a:rPr lang="el-GR" sz="1800" b="1" kern="1200" dirty="0"/>
            <a:t>Συνδυαστική/  διαδικαστική μνήμη, μνήμη εξαρτώμενη από την περίσταση, </a:t>
          </a:r>
          <a:r>
            <a:rPr lang="el-GR" sz="1800" b="1" kern="1200" dirty="0" err="1"/>
            <a:t>Ενδοσωματική</a:t>
          </a:r>
          <a:r>
            <a:rPr lang="el-GR" sz="1800" b="1" kern="1200" dirty="0"/>
            <a:t>, Σωματοποιημένη</a:t>
          </a:r>
          <a:endParaRPr lang="en-US" sz="1800" b="1" kern="1200" dirty="0"/>
        </a:p>
      </dsp:txBody>
      <dsp:txXfrm>
        <a:off x="3513224" y="1400500"/>
        <a:ext cx="7454217" cy="1158300"/>
      </dsp:txXfrm>
    </dsp:sp>
    <dsp:sp modelId="{92B34B77-F0C9-49AC-BC57-DD0500AAE654}">
      <dsp:nvSpPr>
        <dsp:cNvPr id="0" name=""/>
        <dsp:cNvSpPr/>
      </dsp:nvSpPr>
      <dsp:spPr>
        <a:xfrm>
          <a:off x="5357" y="3055875"/>
          <a:ext cx="2740521" cy="601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r" defTabSz="800100">
            <a:lnSpc>
              <a:spcPct val="90000"/>
            </a:lnSpc>
            <a:spcBef>
              <a:spcPct val="0"/>
            </a:spcBef>
            <a:spcAft>
              <a:spcPct val="35000"/>
            </a:spcAft>
            <a:buNone/>
          </a:pPr>
          <a:r>
            <a:rPr lang="en-US" sz="1800" b="1" kern="1200" dirty="0"/>
            <a:t>School-based pedagogies (Evans et. al (2008):</a:t>
          </a:r>
        </a:p>
      </dsp:txBody>
      <dsp:txXfrm>
        <a:off x="5357" y="3055875"/>
        <a:ext cx="2740521" cy="601425"/>
      </dsp:txXfrm>
    </dsp:sp>
    <dsp:sp modelId="{F8DF8F79-9E3B-4599-A28B-94DF88ACC8B5}">
      <dsp:nvSpPr>
        <dsp:cNvPr id="0" name=""/>
        <dsp:cNvSpPr/>
      </dsp:nvSpPr>
      <dsp:spPr>
        <a:xfrm>
          <a:off x="2745878" y="2623600"/>
          <a:ext cx="548104" cy="1465973"/>
        </a:xfrm>
        <a:prstGeom prst="leftBrace">
          <a:avLst>
            <a:gd name="adj1" fmla="val 35000"/>
            <a:gd name="adj2" fmla="val 50000"/>
          </a:avLst>
        </a:prstGeom>
        <a:noFill/>
        <a:ln w="6350" cap="flat" cmpd="sng" algn="ctr">
          <a:solidFill>
            <a:schemeClr val="dk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B7B3C05-004C-440C-AAAC-7DE230F65774}">
      <dsp:nvSpPr>
        <dsp:cNvPr id="0" name=""/>
        <dsp:cNvSpPr/>
      </dsp:nvSpPr>
      <dsp:spPr>
        <a:xfrm>
          <a:off x="3513224" y="2623600"/>
          <a:ext cx="7454217" cy="1465973"/>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just" defTabSz="800100">
            <a:lnSpc>
              <a:spcPct val="90000"/>
            </a:lnSpc>
            <a:spcBef>
              <a:spcPct val="0"/>
            </a:spcBef>
            <a:spcAft>
              <a:spcPct val="15000"/>
            </a:spcAft>
            <a:buChar char="•"/>
          </a:pPr>
          <a:r>
            <a:rPr lang="el-GR" sz="1800" b="1" kern="1200" dirty="0"/>
            <a:t>Eνθάρρυνση ιδανικού σώματος</a:t>
          </a:r>
        </a:p>
        <a:p>
          <a:pPr marL="171450" lvl="1" indent="-171450" algn="just" defTabSz="800100">
            <a:lnSpc>
              <a:spcPct val="90000"/>
            </a:lnSpc>
            <a:spcBef>
              <a:spcPct val="0"/>
            </a:spcBef>
            <a:spcAft>
              <a:spcPct val="15000"/>
            </a:spcAft>
            <a:buChar char="•"/>
          </a:pPr>
          <a:r>
            <a:rPr lang="el-GR" sz="1800" b="1" kern="1200" dirty="0" err="1"/>
            <a:t>Oι</a:t>
          </a:r>
          <a:r>
            <a:rPr lang="el-GR" sz="1800" b="1" kern="1200" dirty="0"/>
            <a:t> συζητήσεις γύρω από το σώμα δε χρειάζεται να διεξάγονται σε ιδιωτικό επίπεδο, αλλά σε δημόσιο. Έτσι, τα παιδιά δεν κατηγοριοποιούνται ούτε απομονώνονται και γίνεται μια προσπάθεια μαθητές και εκπαιδευτικοί να πετύχουν έναν τέλειο κώδικα (</a:t>
          </a:r>
          <a:r>
            <a:rPr lang="el-GR" sz="1800" b="1" kern="1200" dirty="0" err="1"/>
            <a:t>perfect</a:t>
          </a:r>
          <a:r>
            <a:rPr lang="el-GR" sz="1800" b="1" kern="1200" dirty="0"/>
            <a:t> </a:t>
          </a:r>
          <a:r>
            <a:rPr lang="el-GR" sz="1800" b="1" kern="1200" dirty="0" err="1"/>
            <a:t>code</a:t>
          </a:r>
          <a:r>
            <a:rPr lang="el-GR" sz="1800" b="1" kern="1200" dirty="0"/>
            <a:t>). </a:t>
          </a:r>
          <a:endParaRPr lang="en-US" sz="1800" b="1" kern="1200" dirty="0"/>
        </a:p>
      </dsp:txBody>
      <dsp:txXfrm>
        <a:off x="3513224" y="2623600"/>
        <a:ext cx="7454217" cy="1465973"/>
      </dsp:txXfrm>
    </dsp:sp>
    <dsp:sp modelId="{A37A4703-00A4-44E0-B12F-4BE312E43159}">
      <dsp:nvSpPr>
        <dsp:cNvPr id="0" name=""/>
        <dsp:cNvSpPr/>
      </dsp:nvSpPr>
      <dsp:spPr>
        <a:xfrm>
          <a:off x="5357" y="4421674"/>
          <a:ext cx="2740521" cy="35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r" defTabSz="800100">
            <a:lnSpc>
              <a:spcPct val="90000"/>
            </a:lnSpc>
            <a:spcBef>
              <a:spcPct val="0"/>
            </a:spcBef>
            <a:spcAft>
              <a:spcPct val="35000"/>
            </a:spcAft>
            <a:buNone/>
          </a:pPr>
          <a:r>
            <a:rPr lang="el-GR" sz="1800" b="1" kern="1200" dirty="0"/>
            <a:t>Κονστρουκτιβισμός:</a:t>
          </a:r>
          <a:endParaRPr lang="en-US" sz="1800" b="1" kern="1200" dirty="0"/>
        </a:p>
      </dsp:txBody>
      <dsp:txXfrm>
        <a:off x="5357" y="4421674"/>
        <a:ext cx="2740521" cy="356400"/>
      </dsp:txXfrm>
    </dsp:sp>
    <dsp:sp modelId="{9630E528-5F32-45C5-9B8F-464781018865}">
      <dsp:nvSpPr>
        <dsp:cNvPr id="0" name=""/>
        <dsp:cNvSpPr/>
      </dsp:nvSpPr>
      <dsp:spPr>
        <a:xfrm>
          <a:off x="2745878" y="4154374"/>
          <a:ext cx="548104" cy="891000"/>
        </a:xfrm>
        <a:prstGeom prst="leftBrace">
          <a:avLst>
            <a:gd name="adj1" fmla="val 35000"/>
            <a:gd name="adj2" fmla="val 50000"/>
          </a:avLst>
        </a:prstGeom>
        <a:noFill/>
        <a:ln w="6350" cap="flat" cmpd="sng" algn="ctr">
          <a:solidFill>
            <a:schemeClr val="dk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174CBF9-2FFE-4B3E-84F9-12B5F78E3E56}">
      <dsp:nvSpPr>
        <dsp:cNvPr id="0" name=""/>
        <dsp:cNvSpPr/>
      </dsp:nvSpPr>
      <dsp:spPr>
        <a:xfrm>
          <a:off x="3513224" y="4154374"/>
          <a:ext cx="7454217" cy="89100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just" defTabSz="800100">
            <a:lnSpc>
              <a:spcPct val="90000"/>
            </a:lnSpc>
            <a:spcBef>
              <a:spcPct val="0"/>
            </a:spcBef>
            <a:spcAft>
              <a:spcPct val="15000"/>
            </a:spcAft>
            <a:buChar char="•"/>
          </a:pPr>
          <a:r>
            <a:rPr lang="el-GR" sz="1800" b="1" kern="1200" dirty="0"/>
            <a:t>Διάδραση μαθητών με το περιβάλλον, αλληλεπίδραση, εμβάθυνση σε παιδαγωγικά ζητήματα (Kalantzis &amp; Cope, 2013˙Κασσωτάκης, Φλουρής, 2013˙Φλουρής, 2002)</a:t>
          </a:r>
          <a:endParaRPr lang="en-US" sz="1800" b="1" kern="1200" dirty="0"/>
        </a:p>
      </dsp:txBody>
      <dsp:txXfrm>
        <a:off x="3513224" y="4154374"/>
        <a:ext cx="7454217" cy="891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4DFB66-FFAA-4EAE-BC39-59369BE81771}">
      <dsp:nvSpPr>
        <dsp:cNvPr id="0" name=""/>
        <dsp:cNvSpPr/>
      </dsp:nvSpPr>
      <dsp:spPr>
        <a:xfrm>
          <a:off x="0" y="444119"/>
          <a:ext cx="2743200" cy="345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ctr" defTabSz="800100">
            <a:lnSpc>
              <a:spcPct val="90000"/>
            </a:lnSpc>
            <a:spcBef>
              <a:spcPct val="0"/>
            </a:spcBef>
            <a:spcAft>
              <a:spcPct val="35000"/>
            </a:spcAft>
            <a:buNone/>
          </a:pPr>
          <a:r>
            <a:rPr lang="en-US" sz="1800" b="1" kern="1200"/>
            <a:t>Freire</a:t>
          </a:r>
          <a:endParaRPr lang="el-GR" sz="1800" b="1" kern="1200" dirty="0"/>
        </a:p>
      </dsp:txBody>
      <dsp:txXfrm>
        <a:off x="0" y="444119"/>
        <a:ext cx="2743200" cy="345823"/>
      </dsp:txXfrm>
    </dsp:sp>
    <dsp:sp modelId="{EDA08A9E-2D45-463E-B5A0-641423614012}">
      <dsp:nvSpPr>
        <dsp:cNvPr id="0" name=""/>
        <dsp:cNvSpPr/>
      </dsp:nvSpPr>
      <dsp:spPr>
        <a:xfrm>
          <a:off x="2743199" y="1033"/>
          <a:ext cx="548640" cy="1231995"/>
        </a:xfrm>
        <a:prstGeom prst="leftBrace">
          <a:avLst>
            <a:gd name="adj1" fmla="val 35000"/>
            <a:gd name="adj2" fmla="val 50000"/>
          </a:avLst>
        </a:prstGeom>
        <a:noFill/>
        <a:ln w="6350" cap="flat" cmpd="sng" algn="ctr">
          <a:solidFill>
            <a:schemeClr val="dk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26689D1-1C7B-4747-BA0A-DC6237966DE3}">
      <dsp:nvSpPr>
        <dsp:cNvPr id="0" name=""/>
        <dsp:cNvSpPr/>
      </dsp:nvSpPr>
      <dsp:spPr>
        <a:xfrm>
          <a:off x="3511295" y="1033"/>
          <a:ext cx="7461504" cy="123199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just" defTabSz="800100">
            <a:lnSpc>
              <a:spcPct val="90000"/>
            </a:lnSpc>
            <a:spcBef>
              <a:spcPct val="0"/>
            </a:spcBef>
            <a:spcAft>
              <a:spcPct val="15000"/>
            </a:spcAft>
            <a:buChar char="•"/>
          </a:pPr>
          <a:r>
            <a:rPr lang="el-GR" sz="1800" b="1" kern="1200" dirty="0"/>
            <a:t>«Πράξη», ταυτόχρονη δράση και αντίδραση</a:t>
          </a:r>
        </a:p>
        <a:p>
          <a:pPr marL="171450" lvl="1" indent="-171450" algn="just" defTabSz="800100">
            <a:lnSpc>
              <a:spcPct val="90000"/>
            </a:lnSpc>
            <a:spcBef>
              <a:spcPct val="0"/>
            </a:spcBef>
            <a:spcAft>
              <a:spcPct val="15000"/>
            </a:spcAft>
            <a:buChar char="•"/>
          </a:pPr>
          <a:r>
            <a:rPr lang="el-GR" sz="1800" b="1" kern="1200" dirty="0"/>
            <a:t>Κριτική Παιδαγωγική:</a:t>
          </a:r>
        </a:p>
        <a:p>
          <a:pPr marL="171450" lvl="1" indent="-171450" algn="just" defTabSz="800100">
            <a:lnSpc>
              <a:spcPct val="90000"/>
            </a:lnSpc>
            <a:spcBef>
              <a:spcPct val="0"/>
            </a:spcBef>
            <a:spcAft>
              <a:spcPct val="15000"/>
            </a:spcAft>
            <a:buChar char="•"/>
          </a:pPr>
          <a:r>
            <a:rPr lang="el-GR" sz="1800" b="1" kern="1200" dirty="0" err="1"/>
            <a:t>Xειραφέτηση</a:t>
          </a:r>
          <a:r>
            <a:rPr lang="el-GR" sz="1800" b="1" kern="1200" dirty="0"/>
            <a:t> και ενδυνάμωση μαθητών σε θέματα κοινωνικού, πολιτικού και πολιτιστικού περιεχομένου (</a:t>
          </a:r>
          <a:r>
            <a:rPr lang="el-GR" sz="1800" b="1" kern="1200" dirty="0" err="1"/>
            <a:t>Merriam</a:t>
          </a:r>
          <a:r>
            <a:rPr lang="el-GR" sz="1800" b="1" kern="1200" dirty="0"/>
            <a:t>, 2009) </a:t>
          </a:r>
          <a:endParaRPr lang="en-US" sz="1800" b="1" kern="1200" dirty="0"/>
        </a:p>
      </dsp:txBody>
      <dsp:txXfrm>
        <a:off x="3511295" y="1033"/>
        <a:ext cx="7461504" cy="1231995"/>
      </dsp:txXfrm>
    </dsp:sp>
    <dsp:sp modelId="{87F98D38-2A37-4057-99F8-73664B725FCC}">
      <dsp:nvSpPr>
        <dsp:cNvPr id="0" name=""/>
        <dsp:cNvSpPr/>
      </dsp:nvSpPr>
      <dsp:spPr>
        <a:xfrm>
          <a:off x="0" y="2504603"/>
          <a:ext cx="2743200" cy="345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Fuchs (2012) </a:t>
          </a:r>
        </a:p>
      </dsp:txBody>
      <dsp:txXfrm>
        <a:off x="0" y="2504603"/>
        <a:ext cx="2743200" cy="345823"/>
      </dsp:txXfrm>
    </dsp:sp>
    <dsp:sp modelId="{D2B8D14C-FF41-4793-BAB3-ADC6F81FA9BE}">
      <dsp:nvSpPr>
        <dsp:cNvPr id="0" name=""/>
        <dsp:cNvSpPr/>
      </dsp:nvSpPr>
      <dsp:spPr>
        <a:xfrm>
          <a:off x="2743200" y="1250993"/>
          <a:ext cx="548640" cy="2853041"/>
        </a:xfrm>
        <a:prstGeom prst="leftBrace">
          <a:avLst>
            <a:gd name="adj1" fmla="val 35000"/>
            <a:gd name="adj2" fmla="val 50000"/>
          </a:avLst>
        </a:prstGeom>
        <a:noFill/>
        <a:ln w="6350" cap="flat" cmpd="sng" algn="ctr">
          <a:solidFill>
            <a:schemeClr val="dk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5055271-FECC-4B91-B90A-04FF4711B18D}">
      <dsp:nvSpPr>
        <dsp:cNvPr id="0" name=""/>
        <dsp:cNvSpPr/>
      </dsp:nvSpPr>
      <dsp:spPr>
        <a:xfrm>
          <a:off x="3511296" y="1250993"/>
          <a:ext cx="7461504" cy="2853041"/>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just" defTabSz="800100">
            <a:lnSpc>
              <a:spcPct val="90000"/>
            </a:lnSpc>
            <a:spcBef>
              <a:spcPct val="0"/>
            </a:spcBef>
            <a:spcAft>
              <a:spcPct val="15000"/>
            </a:spcAft>
            <a:buChar char="•"/>
          </a:pPr>
          <a:r>
            <a:rPr lang="el-GR" sz="1800" b="1" kern="1200" dirty="0"/>
            <a:t>1)	Συνήθης ή διαδικαστική μνήμη (</a:t>
          </a:r>
          <a:r>
            <a:rPr lang="el-GR" sz="1800" b="1" kern="1200" dirty="0" err="1"/>
            <a:t>habitual</a:t>
          </a:r>
          <a:r>
            <a:rPr lang="el-GR" sz="1800" b="1" kern="1200" dirty="0"/>
            <a:t>, </a:t>
          </a:r>
          <a:r>
            <a:rPr lang="el-GR" sz="1800" b="1" kern="1200" dirty="0" err="1"/>
            <a:t>procedural</a:t>
          </a:r>
          <a:r>
            <a:rPr lang="el-GR" sz="1800" b="1" kern="1200" dirty="0"/>
            <a:t> memory): Εμπειρία και στη συνήθεια που αποκτά το άτομο, όταν κάνει κάτι συνέχεια.</a:t>
          </a:r>
          <a:endParaRPr lang="en-US" sz="1800" b="1" kern="1200" dirty="0"/>
        </a:p>
        <a:p>
          <a:pPr marL="171450" lvl="1" indent="-171450" algn="just" defTabSz="800100">
            <a:lnSpc>
              <a:spcPct val="90000"/>
            </a:lnSpc>
            <a:spcBef>
              <a:spcPct val="0"/>
            </a:spcBef>
            <a:spcAft>
              <a:spcPct val="15000"/>
            </a:spcAft>
            <a:buChar char="•"/>
          </a:pPr>
          <a:r>
            <a:rPr lang="el-GR" sz="1800" b="1" kern="1200" dirty="0"/>
            <a:t>2)	Μνήμη που εξαρτάται από την περίσταση (situational memory): Body memory ανάλογα με το περιβάλλον που βρίσκεται κάθε φορά. </a:t>
          </a:r>
          <a:endParaRPr lang="en-US" sz="1800" b="1" kern="1200" dirty="0"/>
        </a:p>
        <a:p>
          <a:pPr marL="171450" lvl="1" indent="-171450" algn="just" defTabSz="800100">
            <a:lnSpc>
              <a:spcPct val="90000"/>
            </a:lnSpc>
            <a:spcBef>
              <a:spcPct val="0"/>
            </a:spcBef>
            <a:spcAft>
              <a:spcPct val="15000"/>
            </a:spcAft>
            <a:buChar char="•"/>
          </a:pPr>
          <a:r>
            <a:rPr lang="el-GR" sz="1800" b="1" kern="1200" dirty="0"/>
            <a:t>3)	Ενδοσωματική μνήμη (intercorporeal memory)/«ενσώματες δομές προσωπικότητας» (embodied personality structures):αλληλεπιδράσεις του ατόμου με άλλα άτομα μέσω των κινήσεων</a:t>
          </a:r>
          <a:endParaRPr lang="en-US" sz="1800" b="1" kern="1200" dirty="0"/>
        </a:p>
        <a:p>
          <a:pPr marL="171450" lvl="1" indent="-171450" algn="just" defTabSz="800100">
            <a:lnSpc>
              <a:spcPct val="90000"/>
            </a:lnSpc>
            <a:spcBef>
              <a:spcPct val="0"/>
            </a:spcBef>
            <a:spcAft>
              <a:spcPct val="15000"/>
            </a:spcAft>
            <a:buChar char="•"/>
          </a:pPr>
          <a:r>
            <a:rPr lang="el-GR" sz="1800" b="1" kern="1200" dirty="0"/>
            <a:t>4)	Σωματοποιημένη μνήμη (incorporative memory): ο κοινωνικός ρόλος του σώματος</a:t>
          </a:r>
          <a:endParaRPr lang="en-US" sz="1800" b="1" kern="1200" dirty="0"/>
        </a:p>
      </dsp:txBody>
      <dsp:txXfrm>
        <a:off x="3511296" y="1250993"/>
        <a:ext cx="7461504" cy="2853041"/>
      </dsp:txXfrm>
    </dsp:sp>
    <dsp:sp modelId="{04934601-2CAC-4288-880F-B3B26DC776F6}">
      <dsp:nvSpPr>
        <dsp:cNvPr id="0" name=""/>
        <dsp:cNvSpPr/>
      </dsp:nvSpPr>
      <dsp:spPr>
        <a:xfrm>
          <a:off x="0" y="4122000"/>
          <a:ext cx="2743200" cy="1111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ctr" defTabSz="800100">
            <a:lnSpc>
              <a:spcPct val="90000"/>
            </a:lnSpc>
            <a:spcBef>
              <a:spcPct val="0"/>
            </a:spcBef>
            <a:spcAft>
              <a:spcPct val="35000"/>
            </a:spcAft>
            <a:buNone/>
          </a:pPr>
          <a:r>
            <a:rPr lang="en-US" sz="1800" b="1" kern="1200" dirty="0"/>
            <a:t>Johnson-</a:t>
          </a:r>
          <a:r>
            <a:rPr lang="en-US" sz="1800" b="1" kern="1200" dirty="0" err="1"/>
            <a:t>Glenberg</a:t>
          </a:r>
          <a:r>
            <a:rPr lang="en-US" sz="1800" b="1" kern="1200" dirty="0"/>
            <a:t>, C.M., Birchfield, D.A., Tolentino, L.&amp; Tatyana </a:t>
          </a:r>
          <a:r>
            <a:rPr lang="en-US" sz="1800" b="1" kern="1200" dirty="0" err="1"/>
            <a:t>Koziupa</a:t>
          </a:r>
          <a:r>
            <a:rPr lang="el-GR" sz="1800" b="1" kern="1200" dirty="0"/>
            <a:t>, (</a:t>
          </a:r>
          <a:r>
            <a:rPr lang="en-US" sz="1800" b="1" kern="1200" dirty="0"/>
            <a:t>2014</a:t>
          </a:r>
          <a:r>
            <a:rPr lang="el-GR" sz="1800" b="1" kern="1200" dirty="0"/>
            <a:t>)</a:t>
          </a:r>
          <a:endParaRPr lang="en-US" sz="1800" b="1" kern="1200" dirty="0"/>
        </a:p>
      </dsp:txBody>
      <dsp:txXfrm>
        <a:off x="0" y="4122000"/>
        <a:ext cx="2743200" cy="1111574"/>
      </dsp:txXfrm>
    </dsp:sp>
    <dsp:sp modelId="{445D9FD4-8EF6-4F41-9B84-F6C00D0F6CD0}">
      <dsp:nvSpPr>
        <dsp:cNvPr id="0" name=""/>
        <dsp:cNvSpPr/>
      </dsp:nvSpPr>
      <dsp:spPr>
        <a:xfrm>
          <a:off x="2743200" y="4122000"/>
          <a:ext cx="548640" cy="1111574"/>
        </a:xfrm>
        <a:prstGeom prst="leftBrace">
          <a:avLst>
            <a:gd name="adj1" fmla="val 35000"/>
            <a:gd name="adj2" fmla="val 50000"/>
          </a:avLst>
        </a:prstGeom>
        <a:noFill/>
        <a:ln w="6350" cap="flat" cmpd="sng" algn="ctr">
          <a:solidFill>
            <a:schemeClr val="dk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D975652-0CEB-48E9-B6D8-1EB8AF711E1E}">
      <dsp:nvSpPr>
        <dsp:cNvPr id="0" name=""/>
        <dsp:cNvSpPr/>
      </dsp:nvSpPr>
      <dsp:spPr>
        <a:xfrm>
          <a:off x="3511296" y="4122000"/>
          <a:ext cx="7461504" cy="111157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just" defTabSz="800100">
            <a:lnSpc>
              <a:spcPct val="90000"/>
            </a:lnSpc>
            <a:spcBef>
              <a:spcPct val="0"/>
            </a:spcBef>
            <a:spcAft>
              <a:spcPct val="15000"/>
            </a:spcAft>
            <a:buChar char="•"/>
          </a:pPr>
          <a:r>
            <a:rPr lang="el-GR" sz="1800" b="1" kern="1200" dirty="0"/>
            <a:t>Η Ενσώματη Μάθηση μπορεί να επηρεάσει θετικά και τη μνήμη. </a:t>
          </a:r>
          <a:endParaRPr lang="en-US" sz="1800" b="1" kern="1200" dirty="0"/>
        </a:p>
      </dsp:txBody>
      <dsp:txXfrm>
        <a:off x="3511296" y="4122000"/>
        <a:ext cx="7461504" cy="111157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007F8-D320-4B64-9159-DE981871BC99}">
      <dsp:nvSpPr>
        <dsp:cNvPr id="0" name=""/>
        <dsp:cNvSpPr/>
      </dsp:nvSpPr>
      <dsp:spPr>
        <a:xfrm>
          <a:off x="0" y="452804"/>
          <a:ext cx="2743200"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marL="0" lvl="0" indent="0" algn="ctr" defTabSz="711200">
            <a:lnSpc>
              <a:spcPct val="90000"/>
            </a:lnSpc>
            <a:spcBef>
              <a:spcPct val="0"/>
            </a:spcBef>
            <a:spcAft>
              <a:spcPct val="35000"/>
            </a:spcAft>
            <a:buNone/>
          </a:pPr>
          <a:r>
            <a:rPr lang="en-US" sz="1600" b="1" kern="1200" dirty="0"/>
            <a:t>Kiverstein and Miller, (2015) </a:t>
          </a:r>
          <a:endParaRPr lang="el-GR" sz="1600" b="1" kern="1200" dirty="0"/>
        </a:p>
      </dsp:txBody>
      <dsp:txXfrm>
        <a:off x="0" y="452804"/>
        <a:ext cx="2743200" cy="1287000"/>
      </dsp:txXfrm>
    </dsp:sp>
    <dsp:sp modelId="{FA4C9DA3-8CED-451B-9CF9-344366A40E5E}">
      <dsp:nvSpPr>
        <dsp:cNvPr id="0" name=""/>
        <dsp:cNvSpPr/>
      </dsp:nvSpPr>
      <dsp:spPr>
        <a:xfrm>
          <a:off x="2743199" y="452804"/>
          <a:ext cx="548640" cy="1287000"/>
        </a:xfrm>
        <a:prstGeom prst="leftBrace">
          <a:avLst>
            <a:gd name="adj1" fmla="val 35000"/>
            <a:gd name="adj2" fmla="val 50000"/>
          </a:avLst>
        </a:prstGeom>
        <a:noFill/>
        <a:ln w="6350" cap="flat" cmpd="sng" algn="ctr">
          <a:solidFill>
            <a:schemeClr val="dk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1A74964-DF8E-46B4-AB37-AA8E142C6410}">
      <dsp:nvSpPr>
        <dsp:cNvPr id="0" name=""/>
        <dsp:cNvSpPr/>
      </dsp:nvSpPr>
      <dsp:spPr>
        <a:xfrm>
          <a:off x="3511295" y="452804"/>
          <a:ext cx="7461504" cy="128700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just" defTabSz="622300">
            <a:lnSpc>
              <a:spcPct val="90000"/>
            </a:lnSpc>
            <a:spcBef>
              <a:spcPct val="0"/>
            </a:spcBef>
            <a:spcAft>
              <a:spcPct val="15000"/>
            </a:spcAft>
            <a:buChar char="•"/>
          </a:pPr>
          <a:r>
            <a:rPr lang="el-GR" sz="1400" b="1" kern="1200" dirty="0"/>
            <a:t>Ο συνδυασμός, λοιπόν, των σωματικών του πρακτικών και των περιβαλλοντικών στοιχείων καθορίζουν την γνωστική του συμπεριφορά, καθώς έτσι το άτομο μαθαίνει να προσαρμόζεται ανάλογα με το περιβάλλον στο οποίο βρίσκεται</a:t>
          </a:r>
          <a:r>
            <a:rPr lang="en-US" sz="1400" b="1" kern="1200" dirty="0"/>
            <a:t>.</a:t>
          </a:r>
        </a:p>
      </dsp:txBody>
      <dsp:txXfrm>
        <a:off x="3511295" y="452804"/>
        <a:ext cx="7461504" cy="1287000"/>
      </dsp:txXfrm>
    </dsp:sp>
    <dsp:sp modelId="{FB9DF6E2-DBF7-461B-881F-43971D3282A8}">
      <dsp:nvSpPr>
        <dsp:cNvPr id="0" name=""/>
        <dsp:cNvSpPr/>
      </dsp:nvSpPr>
      <dsp:spPr>
        <a:xfrm>
          <a:off x="0" y="1973804"/>
          <a:ext cx="2743200"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ctr" defTabSz="800100">
            <a:lnSpc>
              <a:spcPct val="90000"/>
            </a:lnSpc>
            <a:spcBef>
              <a:spcPct val="0"/>
            </a:spcBef>
            <a:spcAft>
              <a:spcPct val="35000"/>
            </a:spcAft>
            <a:buNone/>
          </a:pPr>
          <a:r>
            <a:rPr lang="el-GR" sz="1800" b="1" kern="1200" dirty="0"/>
            <a:t>Ενσώματη Παιδαγωγική: ΟΙΚΟΔΟΜΗΣΗ ΓΝΩΣΗΣ </a:t>
          </a:r>
          <a:endParaRPr lang="en-US" sz="1800" b="1" kern="1200" dirty="0"/>
        </a:p>
      </dsp:txBody>
      <dsp:txXfrm>
        <a:off x="0" y="1973804"/>
        <a:ext cx="2743200" cy="1287000"/>
      </dsp:txXfrm>
    </dsp:sp>
    <dsp:sp modelId="{4B1F26ED-BFA5-4FE4-BA70-AC60DBC29169}">
      <dsp:nvSpPr>
        <dsp:cNvPr id="0" name=""/>
        <dsp:cNvSpPr/>
      </dsp:nvSpPr>
      <dsp:spPr>
        <a:xfrm>
          <a:off x="2743199" y="1973804"/>
          <a:ext cx="548640" cy="1287000"/>
        </a:xfrm>
        <a:prstGeom prst="leftBrace">
          <a:avLst>
            <a:gd name="adj1" fmla="val 35000"/>
            <a:gd name="adj2" fmla="val 50000"/>
          </a:avLst>
        </a:prstGeom>
        <a:noFill/>
        <a:ln w="6350" cap="flat" cmpd="sng" algn="ctr">
          <a:solidFill>
            <a:schemeClr val="dk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4A65579-144C-4DB9-83F6-31B661A520B2}">
      <dsp:nvSpPr>
        <dsp:cNvPr id="0" name=""/>
        <dsp:cNvSpPr/>
      </dsp:nvSpPr>
      <dsp:spPr>
        <a:xfrm>
          <a:off x="3511295" y="1973804"/>
          <a:ext cx="7461504" cy="128700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just" defTabSz="622300">
            <a:lnSpc>
              <a:spcPct val="90000"/>
            </a:lnSpc>
            <a:spcBef>
              <a:spcPct val="0"/>
            </a:spcBef>
            <a:spcAft>
              <a:spcPct val="15000"/>
            </a:spcAft>
            <a:buChar char="•"/>
          </a:pPr>
          <a:r>
            <a:rPr lang="el-GR" sz="1400" b="1" kern="1200" dirty="0"/>
            <a:t>Σύνδεση σώματος και νου</a:t>
          </a:r>
        </a:p>
        <a:p>
          <a:pPr marL="114300" lvl="1" indent="-114300" defTabSz="622300">
            <a:lnSpc>
              <a:spcPct val="90000"/>
            </a:lnSpc>
            <a:spcBef>
              <a:spcPct val="0"/>
            </a:spcBef>
            <a:spcAft>
              <a:spcPct val="15000"/>
            </a:spcAft>
            <a:buChar char="•"/>
          </a:pPr>
          <a:r>
            <a:rPr lang="el-GR" sz="1400" b="1" kern="1200" dirty="0"/>
            <a:t>Συνεχής φυσική και πνευματική δραστηριότητα</a:t>
          </a:r>
        </a:p>
        <a:p>
          <a:pPr marL="114300" lvl="1" indent="-114300" defTabSz="622300">
            <a:lnSpc>
              <a:spcPct val="90000"/>
            </a:lnSpc>
            <a:spcBef>
              <a:spcPct val="0"/>
            </a:spcBef>
            <a:spcAft>
              <a:spcPct val="15000"/>
            </a:spcAft>
            <a:buChar char="•"/>
          </a:pPr>
          <a:r>
            <a:rPr lang="el-GR" sz="1400" b="1" kern="1200" dirty="0"/>
            <a:t>Γνώση συνυφασμένη με δράση σώματος</a:t>
          </a:r>
        </a:p>
        <a:p>
          <a:pPr marL="114300" lvl="1" indent="-114300" defTabSz="622300">
            <a:lnSpc>
              <a:spcPct val="90000"/>
            </a:lnSpc>
            <a:spcBef>
              <a:spcPct val="0"/>
            </a:spcBef>
            <a:spcAft>
              <a:spcPct val="15000"/>
            </a:spcAft>
            <a:buChar char="•"/>
          </a:pPr>
          <a:r>
            <a:rPr lang="el-GR" sz="1400" b="1" kern="1200" dirty="0"/>
            <a:t>(</a:t>
          </a:r>
          <a:r>
            <a:rPr lang="en-US" sz="1400" b="1" kern="1200" dirty="0"/>
            <a:t>Hauk, Johnsrude, &amp; Pulvermüller (2004), Barsalou,2008˙ Gallagher, Lindgren, 2015˙Glenberg, 1997˙ Hutto et al. 2015˙ </a:t>
          </a:r>
          <a:r>
            <a:rPr lang="en-US" sz="1400" b="1" kern="1200" dirty="0" err="1"/>
            <a:t>Pouw</a:t>
          </a:r>
          <a:r>
            <a:rPr lang="en-US" sz="1400" b="1" kern="1200" dirty="0"/>
            <a:t> et al, 2015˙Wilson, 2002). </a:t>
          </a:r>
        </a:p>
      </dsp:txBody>
      <dsp:txXfrm>
        <a:off x="3511295" y="1973804"/>
        <a:ext cx="7461504" cy="1287000"/>
      </dsp:txXfrm>
    </dsp:sp>
    <dsp:sp modelId="{D3AC0F4E-7421-443E-880B-6773011589F1}">
      <dsp:nvSpPr>
        <dsp:cNvPr id="0" name=""/>
        <dsp:cNvSpPr/>
      </dsp:nvSpPr>
      <dsp:spPr>
        <a:xfrm>
          <a:off x="0" y="3494804"/>
          <a:ext cx="2743200"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marL="0" lvl="0" indent="0" algn="ctr" defTabSz="800100">
            <a:lnSpc>
              <a:spcPct val="90000"/>
            </a:lnSpc>
            <a:spcBef>
              <a:spcPct val="0"/>
            </a:spcBef>
            <a:spcAft>
              <a:spcPct val="35000"/>
            </a:spcAft>
            <a:buNone/>
          </a:pPr>
          <a:r>
            <a:rPr lang="el-GR" sz="1800" b="1" kern="1200" dirty="0" err="1"/>
            <a:t>Νευροεπιστήμες</a:t>
          </a:r>
          <a:endParaRPr lang="en-US" sz="1800" b="1" kern="1200" dirty="0"/>
        </a:p>
      </dsp:txBody>
      <dsp:txXfrm>
        <a:off x="0" y="3494804"/>
        <a:ext cx="2743200" cy="1287000"/>
      </dsp:txXfrm>
    </dsp:sp>
    <dsp:sp modelId="{6A5FC8AB-47AE-43AE-8A13-D62454A5B392}">
      <dsp:nvSpPr>
        <dsp:cNvPr id="0" name=""/>
        <dsp:cNvSpPr/>
      </dsp:nvSpPr>
      <dsp:spPr>
        <a:xfrm>
          <a:off x="2743199" y="3494804"/>
          <a:ext cx="548640" cy="1287000"/>
        </a:xfrm>
        <a:prstGeom prst="leftBrace">
          <a:avLst>
            <a:gd name="adj1" fmla="val 35000"/>
            <a:gd name="adj2" fmla="val 50000"/>
          </a:avLst>
        </a:prstGeom>
        <a:noFill/>
        <a:ln w="6350" cap="flat" cmpd="sng" algn="ctr">
          <a:solidFill>
            <a:schemeClr val="dk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180420A-2B28-41CA-BFA7-D3A7206F0710}">
      <dsp:nvSpPr>
        <dsp:cNvPr id="0" name=""/>
        <dsp:cNvSpPr/>
      </dsp:nvSpPr>
      <dsp:spPr>
        <a:xfrm>
          <a:off x="3511295" y="3494804"/>
          <a:ext cx="7461504" cy="128700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just" defTabSz="622300">
            <a:lnSpc>
              <a:spcPct val="90000"/>
            </a:lnSpc>
            <a:spcBef>
              <a:spcPct val="0"/>
            </a:spcBef>
            <a:spcAft>
              <a:spcPct val="15000"/>
            </a:spcAft>
            <a:buChar char="•"/>
          </a:pPr>
          <a:r>
            <a:rPr lang="el-GR" sz="1400" b="1" kern="1200" dirty="0"/>
            <a:t>Συνδέσεις μεταξύ Νευρωνικών Δικτύων και Διαβιβαστών, ενίσχυση και παραγωγή νέου γνωστικού φορτίου, ενεργοποίηση οπτικών και κινητικών διεργασιών- ενεργοποίηση σημασιολογικών κωδικών κατά την εκτέλεση των πράξεων (Πασιάς, Φλουρής &amp; Φωτεινός, 2015˙Gardner, 2010)</a:t>
          </a:r>
          <a:endParaRPr lang="en-US" sz="1400" b="1" kern="1200" dirty="0"/>
        </a:p>
        <a:p>
          <a:pPr marL="57150" lvl="1" indent="-57150" algn="just" defTabSz="488950">
            <a:lnSpc>
              <a:spcPct val="90000"/>
            </a:lnSpc>
            <a:spcBef>
              <a:spcPct val="0"/>
            </a:spcBef>
            <a:spcAft>
              <a:spcPct val="15000"/>
            </a:spcAft>
            <a:buChar char="•"/>
          </a:pPr>
          <a:endParaRPr lang="en-US" sz="1100" b="1" kern="1200" dirty="0"/>
        </a:p>
      </dsp:txBody>
      <dsp:txXfrm>
        <a:off x="3511295" y="3494804"/>
        <a:ext cx="7461504" cy="1287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68C0ED-CD67-4478-A6CD-1287319B8EDB}">
      <dsp:nvSpPr>
        <dsp:cNvPr id="0" name=""/>
        <dsp:cNvSpPr/>
      </dsp:nvSpPr>
      <dsp:spPr>
        <a:xfrm>
          <a:off x="6851385" y="3433724"/>
          <a:ext cx="3563491" cy="2247217"/>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just" defTabSz="533400">
            <a:lnSpc>
              <a:spcPct val="90000"/>
            </a:lnSpc>
            <a:spcBef>
              <a:spcPct val="0"/>
            </a:spcBef>
            <a:spcAft>
              <a:spcPct val="15000"/>
            </a:spcAft>
            <a:buChar char="•"/>
          </a:pPr>
          <a:r>
            <a:rPr lang="el-GR" sz="1200" b="1" kern="1200" dirty="0"/>
            <a:t>Συμβολικά </a:t>
          </a:r>
          <a:r>
            <a:rPr lang="el-GR" sz="1200" b="1" kern="1200" dirty="0" err="1"/>
            <a:t>συστήματα,Πολυτροπική</a:t>
          </a:r>
          <a:r>
            <a:rPr lang="el-GR" sz="1200" b="1" kern="1200" dirty="0"/>
            <a:t> παρουσίαση κειμένου, εικόνες, κινούμενα σχέδια, </a:t>
          </a:r>
          <a:r>
            <a:rPr lang="el-GR" sz="1200" b="1" kern="1200" dirty="0" err="1"/>
            <a:t>animation</a:t>
          </a:r>
          <a:r>
            <a:rPr lang="el-GR" sz="1200" b="1" kern="1200" dirty="0"/>
            <a:t>, </a:t>
          </a:r>
          <a:r>
            <a:rPr lang="el-GR" sz="1200" b="1" kern="1200" dirty="0" err="1"/>
            <a:t>avatars</a:t>
          </a:r>
          <a:r>
            <a:rPr lang="el-GR" sz="1200" b="1" kern="1200" dirty="0"/>
            <a:t>- </a:t>
          </a:r>
          <a:r>
            <a:rPr lang="el-GR" sz="1200" b="1" kern="1200" dirty="0" err="1"/>
            <a:t>virtual</a:t>
          </a:r>
          <a:r>
            <a:rPr lang="el-GR" sz="1200" b="1" kern="1200" dirty="0"/>
            <a:t> </a:t>
          </a:r>
          <a:r>
            <a:rPr lang="el-GR" sz="1200" b="1" kern="1200" dirty="0" err="1"/>
            <a:t>world</a:t>
          </a:r>
          <a:r>
            <a:rPr lang="el-GR" sz="1200" b="1" kern="1200" dirty="0"/>
            <a:t> : μεταφορά ενός ατόμου στον πραγματικό κόσμο- </a:t>
          </a:r>
          <a:r>
            <a:rPr lang="el-GR" sz="1200" b="1" kern="1200" dirty="0" err="1"/>
            <a:t>real</a:t>
          </a:r>
          <a:r>
            <a:rPr lang="el-GR" sz="1200" b="1" kern="1200" dirty="0"/>
            <a:t> </a:t>
          </a:r>
          <a:r>
            <a:rPr lang="el-GR" sz="1200" b="1" kern="1200" dirty="0" err="1"/>
            <a:t>world</a:t>
          </a:r>
          <a:r>
            <a:rPr lang="el-GR" sz="1200" b="1" kern="1200" dirty="0"/>
            <a:t>, εκπαιδευτικά ρομπότ (</a:t>
          </a:r>
          <a:r>
            <a:rPr lang="el-GR" sz="1200" b="1" kern="1200" dirty="0" err="1"/>
            <a:t>Chun</a:t>
          </a:r>
          <a:r>
            <a:rPr lang="el-GR" sz="1200" b="1" kern="1200" dirty="0"/>
            <a:t>- </a:t>
          </a:r>
          <a:r>
            <a:rPr lang="el-GR" sz="1200" b="1" kern="1200" dirty="0" err="1"/>
            <a:t>Hung</a:t>
          </a:r>
          <a:r>
            <a:rPr lang="el-GR" sz="1200" b="1" kern="1200" dirty="0"/>
            <a:t> et </a:t>
          </a:r>
          <a:r>
            <a:rPr lang="el-GR" sz="1200" b="1" kern="1200" dirty="0" err="1"/>
            <a:t>all</a:t>
          </a:r>
          <a:r>
            <a:rPr lang="el-GR" sz="1200" b="1" kern="1200" dirty="0"/>
            <a:t>. (2015)</a:t>
          </a:r>
          <a:endParaRPr lang="en-US" sz="1200" b="1" kern="1200" dirty="0"/>
        </a:p>
        <a:p>
          <a:pPr marL="57150" lvl="1" indent="-57150" algn="just" defTabSz="444500">
            <a:lnSpc>
              <a:spcPct val="90000"/>
            </a:lnSpc>
            <a:spcBef>
              <a:spcPct val="0"/>
            </a:spcBef>
            <a:spcAft>
              <a:spcPct val="15000"/>
            </a:spcAft>
            <a:buChar char="•"/>
          </a:pPr>
          <a:endParaRPr lang="en-US" sz="1000" b="1" kern="1200" dirty="0"/>
        </a:p>
      </dsp:txBody>
      <dsp:txXfrm>
        <a:off x="7969796" y="4044892"/>
        <a:ext cx="2395716" cy="1586685"/>
      </dsp:txXfrm>
    </dsp:sp>
    <dsp:sp modelId="{CD86F13C-2ECA-45B6-AC7E-89A51637A46E}">
      <dsp:nvSpPr>
        <dsp:cNvPr id="0" name=""/>
        <dsp:cNvSpPr/>
      </dsp:nvSpPr>
      <dsp:spPr>
        <a:xfrm>
          <a:off x="0" y="2672734"/>
          <a:ext cx="3405359" cy="3224811"/>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just" defTabSz="488950">
            <a:lnSpc>
              <a:spcPct val="90000"/>
            </a:lnSpc>
            <a:spcBef>
              <a:spcPct val="0"/>
            </a:spcBef>
            <a:spcAft>
              <a:spcPct val="15000"/>
            </a:spcAft>
            <a:buChar char="•"/>
          </a:pPr>
          <a:r>
            <a:rPr lang="el-GR" sz="1100" b="1" kern="1200" dirty="0"/>
            <a:t>Μάθηση κιναισθητική (</a:t>
          </a:r>
          <a:r>
            <a:rPr lang="en-US" sz="1100" b="1" kern="1200" dirty="0"/>
            <a:t>kinesthetic), </a:t>
          </a:r>
          <a:r>
            <a:rPr lang="el-GR" sz="1100" b="1" kern="1200" dirty="0"/>
            <a:t>συνεργατική (</a:t>
          </a:r>
          <a:r>
            <a:rPr lang="en-US" sz="1100" b="1" kern="1200" dirty="0"/>
            <a:t>collaborative) </a:t>
          </a:r>
          <a:r>
            <a:rPr lang="el-GR" sz="1100" b="1" kern="1200" dirty="0"/>
            <a:t>και </a:t>
          </a:r>
          <a:r>
            <a:rPr lang="el-GR" sz="1100" b="1" kern="1200" dirty="0" err="1"/>
            <a:t>πολυτροπική</a:t>
          </a:r>
          <a:r>
            <a:rPr lang="el-GR" sz="1100" b="1" kern="1200" dirty="0"/>
            <a:t> (</a:t>
          </a:r>
          <a:r>
            <a:rPr lang="en-US" sz="1100" b="1" kern="1200" dirty="0"/>
            <a:t>multimodal). </a:t>
          </a:r>
        </a:p>
        <a:p>
          <a:pPr marL="57150" lvl="1" indent="-57150" algn="just" defTabSz="488950">
            <a:lnSpc>
              <a:spcPct val="90000"/>
            </a:lnSpc>
            <a:spcBef>
              <a:spcPct val="0"/>
            </a:spcBef>
            <a:spcAft>
              <a:spcPct val="15000"/>
            </a:spcAft>
            <a:buChar char="•"/>
          </a:pPr>
          <a:r>
            <a:rPr lang="el-GR" sz="1100" b="1" kern="1200" dirty="0"/>
            <a:t>Ενσώματη Νόηση: τρόπος με τον οποίο το μυαλό συλλέγει και στη συνέχεια παρουσιάζει τις πληροφορίες (Niedenthal &amp; Barsalou, 2009). </a:t>
          </a:r>
        </a:p>
        <a:p>
          <a:pPr marL="57150" lvl="1" indent="-57150" algn="just" defTabSz="488950">
            <a:lnSpc>
              <a:spcPct val="90000"/>
            </a:lnSpc>
            <a:spcBef>
              <a:spcPct val="0"/>
            </a:spcBef>
            <a:spcAft>
              <a:spcPct val="15000"/>
            </a:spcAft>
            <a:buChar char="•"/>
          </a:pPr>
          <a:r>
            <a:rPr lang="el-GR" sz="1100" b="1" kern="1200" dirty="0">
              <a:solidFill>
                <a:srgbClr val="FF0000"/>
              </a:solidFill>
            </a:rPr>
            <a:t>Νοητικά Συμβολικά Συστήματα </a:t>
          </a:r>
          <a:r>
            <a:rPr lang="el-GR" sz="1100" b="1" kern="1200" dirty="0"/>
            <a:t>(Crawford, 2009)</a:t>
          </a:r>
        </a:p>
        <a:p>
          <a:pPr marL="57150" lvl="1" indent="-57150" algn="just" defTabSz="488950">
            <a:lnSpc>
              <a:spcPct val="90000"/>
            </a:lnSpc>
            <a:spcBef>
              <a:spcPct val="0"/>
            </a:spcBef>
            <a:spcAft>
              <a:spcPct val="15000"/>
            </a:spcAft>
            <a:buChar char="•"/>
          </a:pPr>
          <a:r>
            <a:rPr lang="el-GR" sz="1100" b="1" kern="1200" dirty="0"/>
            <a:t>Μεταφορική χρήση γλώσσας για θεμελίωση αφηρημένων εννοιών</a:t>
          </a:r>
        </a:p>
        <a:p>
          <a:pPr marL="57150" lvl="1" indent="-57150" algn="just" defTabSz="444500">
            <a:lnSpc>
              <a:spcPct val="90000"/>
            </a:lnSpc>
            <a:spcBef>
              <a:spcPct val="0"/>
            </a:spcBef>
            <a:spcAft>
              <a:spcPct val="15000"/>
            </a:spcAft>
            <a:buChar char="•"/>
          </a:pPr>
          <a:endParaRPr lang="en-US" sz="1000" b="1" kern="1200" dirty="0"/>
        </a:p>
        <a:p>
          <a:pPr marL="57150" lvl="1" indent="-57150" algn="l" defTabSz="355600">
            <a:lnSpc>
              <a:spcPct val="90000"/>
            </a:lnSpc>
            <a:spcBef>
              <a:spcPct val="0"/>
            </a:spcBef>
            <a:spcAft>
              <a:spcPct val="15000"/>
            </a:spcAft>
            <a:buChar char="•"/>
          </a:pPr>
          <a:endParaRPr lang="el-GR" sz="800" kern="1200" dirty="0"/>
        </a:p>
      </dsp:txBody>
      <dsp:txXfrm>
        <a:off x="69818" y="3548755"/>
        <a:ext cx="2244115" cy="2278972"/>
      </dsp:txXfrm>
    </dsp:sp>
    <dsp:sp modelId="{54422B9E-0908-4C68-BEFE-A288630CC665}">
      <dsp:nvSpPr>
        <dsp:cNvPr id="0" name=""/>
        <dsp:cNvSpPr/>
      </dsp:nvSpPr>
      <dsp:spPr>
        <a:xfrm>
          <a:off x="6859415" y="419084"/>
          <a:ext cx="3601657" cy="2729684"/>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57150" lvl="1" indent="-57150" algn="l" defTabSz="355600">
            <a:lnSpc>
              <a:spcPct val="90000"/>
            </a:lnSpc>
            <a:spcBef>
              <a:spcPct val="0"/>
            </a:spcBef>
            <a:spcAft>
              <a:spcPct val="15000"/>
            </a:spcAft>
            <a:buChar char="•"/>
          </a:pPr>
          <a:endParaRPr lang="en-US" sz="800" kern="1200" dirty="0"/>
        </a:p>
        <a:p>
          <a:pPr marL="57150" lvl="1" indent="-57150" algn="just" defTabSz="488950">
            <a:lnSpc>
              <a:spcPct val="90000"/>
            </a:lnSpc>
            <a:spcBef>
              <a:spcPct val="0"/>
            </a:spcBef>
            <a:spcAft>
              <a:spcPct val="15000"/>
            </a:spcAft>
            <a:buChar char="•"/>
          </a:pPr>
          <a:r>
            <a:rPr lang="el-GR" sz="1100" b="1" kern="1200" dirty="0"/>
            <a:t>Οι χειρονομίες μπορούν να διευκολύνουν τη μάθηση, καθώς θεωρούνται ενσώματη γνώση (Lozano and Tversky (2006).</a:t>
          </a:r>
        </a:p>
        <a:p>
          <a:pPr marL="57150" lvl="1" indent="-57150" algn="just" defTabSz="488950">
            <a:lnSpc>
              <a:spcPct val="90000"/>
            </a:lnSpc>
            <a:spcBef>
              <a:spcPct val="0"/>
            </a:spcBef>
            <a:spcAft>
              <a:spcPct val="15000"/>
            </a:spcAft>
            <a:buChar char="•"/>
          </a:pPr>
          <a:r>
            <a:rPr lang="el-GR" sz="1100" b="1" kern="1200" dirty="0">
              <a:solidFill>
                <a:srgbClr val="FF0000"/>
              </a:solidFill>
            </a:rPr>
            <a:t>Εικονικές χειρονομίες (</a:t>
          </a:r>
          <a:r>
            <a:rPr lang="en-US" sz="1100" b="1" kern="1200" dirty="0">
              <a:solidFill>
                <a:srgbClr val="FF0000"/>
              </a:solidFill>
            </a:rPr>
            <a:t>iconic gestures, </a:t>
          </a:r>
          <a:r>
            <a:rPr lang="el-GR" sz="1100" b="1" kern="1200" dirty="0">
              <a:solidFill>
                <a:srgbClr val="FF0000"/>
              </a:solidFill>
            </a:rPr>
            <a:t>ι</a:t>
          </a:r>
          <a:r>
            <a:rPr lang="en-US" sz="1100" b="1" kern="1200" dirty="0">
              <a:solidFill>
                <a:srgbClr val="FF0000"/>
              </a:solidFill>
            </a:rPr>
            <a:t>conic-physical, iconic-symbolic, </a:t>
          </a:r>
          <a:r>
            <a:rPr lang="el-GR" sz="1100" b="1" kern="1200" dirty="0">
              <a:solidFill>
                <a:srgbClr val="FF0000"/>
              </a:solidFill>
            </a:rPr>
            <a:t>Μεταφορικές χειρονομίες (</a:t>
          </a:r>
          <a:r>
            <a:rPr lang="en-US" sz="1100" b="1" kern="1200" dirty="0">
              <a:solidFill>
                <a:srgbClr val="FF0000"/>
              </a:solidFill>
            </a:rPr>
            <a:t>metaphoric gestures), </a:t>
          </a:r>
          <a:r>
            <a:rPr lang="el-GR" sz="1100" b="1" kern="1200" dirty="0">
              <a:solidFill>
                <a:srgbClr val="FF0000"/>
              </a:solidFill>
            </a:rPr>
            <a:t>Δεικτικές χειρονομίες (</a:t>
          </a:r>
          <a:r>
            <a:rPr lang="en-US" sz="1100" b="1" kern="1200" dirty="0">
              <a:solidFill>
                <a:srgbClr val="FF0000"/>
              </a:solidFill>
            </a:rPr>
            <a:t>deixis), </a:t>
          </a:r>
          <a:r>
            <a:rPr lang="el-GR" sz="1100" b="1" kern="1200" dirty="0">
              <a:solidFill>
                <a:srgbClr val="FF0000"/>
              </a:solidFill>
            </a:rPr>
            <a:t>Χειρονομίες «ρυθμού» (</a:t>
          </a:r>
          <a:r>
            <a:rPr lang="en-US" sz="1100" b="1" kern="1200" dirty="0">
              <a:solidFill>
                <a:srgbClr val="FF0000"/>
              </a:solidFill>
            </a:rPr>
            <a:t>beat) (Edwards, 2003)</a:t>
          </a:r>
          <a:endParaRPr lang="el-GR" sz="1100" b="1" kern="1200" dirty="0">
            <a:solidFill>
              <a:srgbClr val="FF0000"/>
            </a:solidFill>
          </a:endParaRPr>
        </a:p>
        <a:p>
          <a:pPr marL="57150" lvl="1" indent="-57150" algn="just" defTabSz="488950">
            <a:lnSpc>
              <a:spcPct val="90000"/>
            </a:lnSpc>
            <a:spcBef>
              <a:spcPct val="0"/>
            </a:spcBef>
            <a:spcAft>
              <a:spcPct val="15000"/>
            </a:spcAft>
            <a:buChar char="•"/>
          </a:pPr>
          <a:r>
            <a:rPr lang="el-GR" sz="1100" b="1" kern="1200" dirty="0"/>
            <a:t>Μέσο ανάδειξης υποσυνείδητων παραγόντων στη διαδικασία κατασκευής ατομικών και συλλογικών μηνυμάτων (Reynolds &amp; Reeves, 2002).</a:t>
          </a:r>
        </a:p>
        <a:p>
          <a:pPr marL="57150" lvl="1" indent="-57150" algn="l" defTabSz="266700">
            <a:lnSpc>
              <a:spcPct val="90000"/>
            </a:lnSpc>
            <a:spcBef>
              <a:spcPct val="0"/>
            </a:spcBef>
            <a:spcAft>
              <a:spcPct val="15000"/>
            </a:spcAft>
            <a:buChar char="•"/>
          </a:pPr>
          <a:endParaRPr lang="el-GR" sz="600" kern="1200" dirty="0"/>
        </a:p>
        <a:p>
          <a:pPr marL="57150" lvl="1" indent="-57150" algn="l" defTabSz="266700">
            <a:lnSpc>
              <a:spcPct val="90000"/>
            </a:lnSpc>
            <a:spcBef>
              <a:spcPct val="0"/>
            </a:spcBef>
            <a:spcAft>
              <a:spcPct val="15000"/>
            </a:spcAft>
            <a:buChar char="•"/>
          </a:pPr>
          <a:endParaRPr lang="el-GR" sz="600" kern="1200" dirty="0"/>
        </a:p>
      </dsp:txBody>
      <dsp:txXfrm>
        <a:off x="7999874" y="479046"/>
        <a:ext cx="2401236" cy="1927339"/>
      </dsp:txXfrm>
    </dsp:sp>
    <dsp:sp modelId="{2B3586A8-FB7A-45F4-9352-8AA038197716}">
      <dsp:nvSpPr>
        <dsp:cNvPr id="0" name=""/>
        <dsp:cNvSpPr/>
      </dsp:nvSpPr>
      <dsp:spPr>
        <a:xfrm>
          <a:off x="0" y="535632"/>
          <a:ext cx="3534680" cy="1864462"/>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just" defTabSz="711200">
            <a:lnSpc>
              <a:spcPct val="90000"/>
            </a:lnSpc>
            <a:spcBef>
              <a:spcPct val="0"/>
            </a:spcBef>
            <a:spcAft>
              <a:spcPct val="15000"/>
            </a:spcAft>
            <a:buChar char="•"/>
          </a:pPr>
          <a:r>
            <a:rPr lang="el-GR" sz="1600" b="1" kern="1200" dirty="0"/>
            <a:t>Δημιουργική Φαντασία, κριτική σκέψη</a:t>
          </a:r>
          <a:endParaRPr lang="en-US" sz="1600" b="1" kern="1200" dirty="0"/>
        </a:p>
        <a:p>
          <a:pPr marL="171450" lvl="1" indent="-171450" algn="just" defTabSz="711200">
            <a:lnSpc>
              <a:spcPct val="90000"/>
            </a:lnSpc>
            <a:spcBef>
              <a:spcPct val="0"/>
            </a:spcBef>
            <a:spcAft>
              <a:spcPct val="15000"/>
            </a:spcAft>
            <a:buChar char="•"/>
          </a:pPr>
          <a:r>
            <a:rPr lang="en-US" sz="1600" b="1" kern="1200" dirty="0"/>
            <a:t>Forum Theatre (Augusto Boal, 1979)</a:t>
          </a:r>
        </a:p>
        <a:p>
          <a:pPr marL="171450" lvl="1" indent="-171450" algn="just" defTabSz="711200">
            <a:lnSpc>
              <a:spcPct val="90000"/>
            </a:lnSpc>
            <a:spcBef>
              <a:spcPct val="0"/>
            </a:spcBef>
            <a:spcAft>
              <a:spcPct val="15000"/>
            </a:spcAft>
            <a:buChar char="•"/>
          </a:pPr>
          <a:r>
            <a:rPr lang="el-GR" sz="1600" b="1" kern="1200" dirty="0"/>
            <a:t>Δραματοποίηση, Παιχνίδια Ρόλων</a:t>
          </a:r>
          <a:endParaRPr lang="en-US" sz="1600" b="1" kern="1200" dirty="0"/>
        </a:p>
        <a:p>
          <a:pPr marL="171450" lvl="1" indent="-171450" algn="just" defTabSz="711200">
            <a:lnSpc>
              <a:spcPct val="90000"/>
            </a:lnSpc>
            <a:spcBef>
              <a:spcPct val="0"/>
            </a:spcBef>
            <a:spcAft>
              <a:spcPct val="15000"/>
            </a:spcAft>
            <a:buChar char="•"/>
          </a:pPr>
          <a:endParaRPr lang="en-US" sz="1600" b="1" kern="1200" dirty="0"/>
        </a:p>
      </dsp:txBody>
      <dsp:txXfrm>
        <a:off x="40956" y="576588"/>
        <a:ext cx="2392364" cy="1316434"/>
      </dsp:txXfrm>
    </dsp:sp>
    <dsp:sp modelId="{B6E24AB0-D834-449F-A0B8-9EA5F463EF47}">
      <dsp:nvSpPr>
        <dsp:cNvPr id="0" name=""/>
        <dsp:cNvSpPr/>
      </dsp:nvSpPr>
      <dsp:spPr>
        <a:xfrm>
          <a:off x="2693249" y="393998"/>
          <a:ext cx="2522850" cy="2522850"/>
        </a:xfrm>
        <a:prstGeom prst="pieWedg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l-GR" sz="1600" b="1" kern="1200" dirty="0"/>
            <a:t>Μετασχηματιστή Παιδαγωγική (Κριτική αντιμετώπιση του κόσμου)</a:t>
          </a:r>
          <a:endParaRPr lang="en-US" sz="1600" b="1" kern="1200" dirty="0"/>
        </a:p>
      </dsp:txBody>
      <dsp:txXfrm>
        <a:off x="3432175" y="1132924"/>
        <a:ext cx="1783924" cy="1783924"/>
      </dsp:txXfrm>
    </dsp:sp>
    <dsp:sp modelId="{76905127-9F5F-4AFC-8480-63CF8BA6CBDB}">
      <dsp:nvSpPr>
        <dsp:cNvPr id="0" name=""/>
        <dsp:cNvSpPr/>
      </dsp:nvSpPr>
      <dsp:spPr>
        <a:xfrm rot="5400000">
          <a:off x="5332628" y="393998"/>
          <a:ext cx="2522850" cy="2522850"/>
        </a:xfrm>
        <a:prstGeom prst="pieWedg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Gestured-Based Theory</a:t>
          </a:r>
          <a:r>
            <a:rPr lang="el-GR" sz="1600" b="1" kern="1200" dirty="0"/>
            <a:t> (</a:t>
          </a:r>
          <a:r>
            <a:rPr lang="en-US" sz="1600" b="1" kern="1200" dirty="0" err="1"/>
            <a:t>Tomasello</a:t>
          </a:r>
          <a:r>
            <a:rPr lang="en-US" sz="1600" b="1" kern="1200" dirty="0"/>
            <a:t>, 2009) </a:t>
          </a:r>
        </a:p>
      </dsp:txBody>
      <dsp:txXfrm rot="-5400000">
        <a:off x="5332628" y="1132924"/>
        <a:ext cx="1783924" cy="1783924"/>
      </dsp:txXfrm>
    </dsp:sp>
    <dsp:sp modelId="{84122FDA-9E5F-4454-BF9D-51E8122337F6}">
      <dsp:nvSpPr>
        <dsp:cNvPr id="0" name=""/>
        <dsp:cNvSpPr/>
      </dsp:nvSpPr>
      <dsp:spPr>
        <a:xfrm rot="10800000">
          <a:off x="5332628" y="3033377"/>
          <a:ext cx="2522850" cy="2522850"/>
        </a:xfrm>
        <a:prstGeom prst="pieWedg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l-GR" sz="1700" b="1" kern="1200" dirty="0"/>
            <a:t>Θεωρία Πολυτροπικής Κοινωνικής Σημειωτικής</a:t>
          </a:r>
          <a:endParaRPr lang="en-US" sz="1700" b="1" kern="1200" dirty="0"/>
        </a:p>
      </dsp:txBody>
      <dsp:txXfrm rot="10800000">
        <a:off x="5332628" y="3033377"/>
        <a:ext cx="1783924" cy="1783924"/>
      </dsp:txXfrm>
    </dsp:sp>
    <dsp:sp modelId="{C0BCE04D-BDB8-4DC8-B380-EBA18592C49B}">
      <dsp:nvSpPr>
        <dsp:cNvPr id="0" name=""/>
        <dsp:cNvSpPr/>
      </dsp:nvSpPr>
      <dsp:spPr>
        <a:xfrm rot="16200000">
          <a:off x="2693249" y="3033377"/>
          <a:ext cx="2522850" cy="2522850"/>
        </a:xfrm>
        <a:prstGeom prst="pieWedg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E</a:t>
          </a:r>
          <a:r>
            <a:rPr lang="el-GR" sz="1600" b="1" kern="1200" dirty="0" err="1"/>
            <a:t>νσώματη</a:t>
          </a:r>
          <a:r>
            <a:rPr lang="el-GR" sz="1600" b="1" kern="1200" dirty="0"/>
            <a:t> Γνώση (</a:t>
          </a:r>
          <a:r>
            <a:rPr lang="en-US" sz="1600" b="1" kern="1200" dirty="0"/>
            <a:t>Grounded cognition</a:t>
          </a:r>
          <a:r>
            <a:rPr lang="el-GR" sz="1600" b="1" kern="1200" dirty="0"/>
            <a:t>)</a:t>
          </a:r>
        </a:p>
        <a:p>
          <a:pPr marL="0" lvl="0" indent="0" algn="ctr" defTabSz="711200">
            <a:lnSpc>
              <a:spcPct val="90000"/>
            </a:lnSpc>
            <a:spcBef>
              <a:spcPct val="0"/>
            </a:spcBef>
            <a:spcAft>
              <a:spcPct val="35000"/>
            </a:spcAft>
            <a:buNone/>
          </a:pPr>
          <a:r>
            <a:rPr lang="el-GR" sz="1600" b="1" kern="1200" dirty="0"/>
            <a:t>(</a:t>
          </a:r>
          <a:r>
            <a:rPr lang="en-US" sz="1600" b="1" kern="1200" dirty="0" err="1"/>
            <a:t>Barsalou</a:t>
          </a:r>
          <a:r>
            <a:rPr lang="en-US" sz="1600" b="1" kern="1200" dirty="0"/>
            <a:t>, 2008) </a:t>
          </a:r>
        </a:p>
      </dsp:txBody>
      <dsp:txXfrm rot="5400000">
        <a:off x="3432175" y="3033377"/>
        <a:ext cx="1783924" cy="1783924"/>
      </dsp:txXfrm>
    </dsp:sp>
    <dsp:sp modelId="{1FA02ACF-1053-4D3B-822D-DD8309BB30E3}">
      <dsp:nvSpPr>
        <dsp:cNvPr id="0" name=""/>
        <dsp:cNvSpPr/>
      </dsp:nvSpPr>
      <dsp:spPr>
        <a:xfrm>
          <a:off x="4838837" y="2450733"/>
          <a:ext cx="871053" cy="757437"/>
        </a:xfrm>
        <a:prstGeom prst="circularArrow">
          <a:avLst/>
        </a:prstGeom>
        <a:solidFill>
          <a:schemeClr val="accent2">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EBD1709D-3994-4765-AA47-447F5BD683A5}">
      <dsp:nvSpPr>
        <dsp:cNvPr id="0" name=""/>
        <dsp:cNvSpPr/>
      </dsp:nvSpPr>
      <dsp:spPr>
        <a:xfrm rot="10800000">
          <a:off x="4838837" y="2742055"/>
          <a:ext cx="871053" cy="757437"/>
        </a:xfrm>
        <a:prstGeom prst="circularArrow">
          <a:avLst/>
        </a:prstGeom>
        <a:solidFill>
          <a:schemeClr val="accent2">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C749EF-0A9B-4187-A776-104EA99ABA35}">
      <dsp:nvSpPr>
        <dsp:cNvPr id="0" name=""/>
        <dsp:cNvSpPr/>
      </dsp:nvSpPr>
      <dsp:spPr>
        <a:xfrm>
          <a:off x="6800920" y="2891372"/>
          <a:ext cx="4512837" cy="2568852"/>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r>
            <a:rPr lang="el-GR" sz="1100" b="1" kern="1200" dirty="0"/>
            <a:t>Βελτίωση δεξιότητας επίλυσης προβλήματος (</a:t>
          </a:r>
          <a:r>
            <a:rPr lang="el-GR" sz="1100" b="1" kern="1200" dirty="0" err="1"/>
            <a:t>Raes</a:t>
          </a:r>
          <a:r>
            <a:rPr lang="el-GR" sz="1100" b="1" kern="1200" dirty="0"/>
            <a:t> et al., 2012)</a:t>
          </a:r>
          <a:endParaRPr lang="en-US" sz="1100" b="1" kern="1200" dirty="0"/>
        </a:p>
        <a:p>
          <a:pPr marL="57150" lvl="1" indent="-57150" algn="l" defTabSz="488950">
            <a:lnSpc>
              <a:spcPct val="90000"/>
            </a:lnSpc>
            <a:spcBef>
              <a:spcPct val="0"/>
            </a:spcBef>
            <a:spcAft>
              <a:spcPct val="15000"/>
            </a:spcAft>
            <a:buChar char="•"/>
          </a:pPr>
          <a:r>
            <a:rPr lang="el-GR" sz="1100" b="1" kern="1200" dirty="0"/>
            <a:t>Εκπαιδευτικά παιχνίδια διαβαθμισμένης δυσκολίας (</a:t>
          </a:r>
          <a:r>
            <a:rPr lang="en-US" sz="1100" b="1" kern="1200" dirty="0"/>
            <a:t>Eck, 2006, Hoffler &amp; Leutner, 2007, Huang &amp; Huang, 2015, Jonassen, 1997, Iuga, Ayres, Chandler, and Sweller, 2003Pivec, 2007, Tversky, Morrison, Betrancourt, 2002, Van Gog, Paas et al., 2009)</a:t>
          </a:r>
          <a:endParaRPr lang="el-GR" sz="1100" b="1" kern="1200" dirty="0"/>
        </a:p>
        <a:p>
          <a:pPr marL="57150" lvl="1" indent="-57150" algn="l" defTabSz="488950">
            <a:lnSpc>
              <a:spcPct val="90000"/>
            </a:lnSpc>
            <a:spcBef>
              <a:spcPct val="0"/>
            </a:spcBef>
            <a:spcAft>
              <a:spcPct val="15000"/>
            </a:spcAft>
            <a:buChar char="•"/>
          </a:pPr>
          <a:r>
            <a:rPr lang="el-GR" sz="1100" b="1" kern="1200" dirty="0"/>
            <a:t>Οι εικόνες, οι κινήσεις και η δράση μπορούν να αυξήσουν τα ποσοστά αποδοτικότητας των μαθητών (Castro, Ayres &amp; Paas (2015).</a:t>
          </a:r>
        </a:p>
        <a:p>
          <a:pPr marL="57150" lvl="1" indent="-57150" algn="l" defTabSz="266700">
            <a:lnSpc>
              <a:spcPct val="90000"/>
            </a:lnSpc>
            <a:spcBef>
              <a:spcPct val="0"/>
            </a:spcBef>
            <a:spcAft>
              <a:spcPct val="15000"/>
            </a:spcAft>
            <a:buChar char="•"/>
          </a:pPr>
          <a:endParaRPr lang="el-GR" sz="600" kern="1200" dirty="0"/>
        </a:p>
        <a:p>
          <a:pPr marL="57150" lvl="1" indent="-57150" algn="l" defTabSz="266700">
            <a:lnSpc>
              <a:spcPct val="90000"/>
            </a:lnSpc>
            <a:spcBef>
              <a:spcPct val="0"/>
            </a:spcBef>
            <a:spcAft>
              <a:spcPct val="15000"/>
            </a:spcAft>
            <a:buChar char="•"/>
          </a:pPr>
          <a:endParaRPr lang="el-GR" sz="600" kern="1200" dirty="0"/>
        </a:p>
      </dsp:txBody>
      <dsp:txXfrm>
        <a:off x="8211200" y="3590014"/>
        <a:ext cx="3046128" cy="1813781"/>
      </dsp:txXfrm>
    </dsp:sp>
    <dsp:sp modelId="{FA6F5DA2-BAB3-4C66-AAE8-A928695B4F2D}">
      <dsp:nvSpPr>
        <dsp:cNvPr id="0" name=""/>
        <dsp:cNvSpPr/>
      </dsp:nvSpPr>
      <dsp:spPr>
        <a:xfrm>
          <a:off x="0" y="2718134"/>
          <a:ext cx="3965167" cy="2590863"/>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el-GR" sz="1200" b="1" kern="1200" dirty="0"/>
            <a:t>Η αξία των κινήσεων, των εικόνων και της λεκτικής επικοινωνίας για την επίτευξη του μαθησιακού αποτελέσματος (</a:t>
          </a:r>
          <a:r>
            <a:rPr lang="en-US" sz="1200" b="1" kern="1200" dirty="0" err="1"/>
            <a:t>Neuman</a:t>
          </a:r>
          <a:r>
            <a:rPr lang="en-US" sz="1200" b="1" kern="1200" dirty="0"/>
            <a:t> &amp; Koskinen, 1992∙ </a:t>
          </a:r>
          <a:r>
            <a:rPr lang="en-US" sz="1200" b="1" kern="1200" dirty="0" err="1"/>
            <a:t>Baltova</a:t>
          </a:r>
          <a:r>
            <a:rPr lang="en-US" sz="1200" b="1" kern="1200" dirty="0"/>
            <a:t>, 1994∙ Sun &amp; Dong, 2004∙ </a:t>
          </a:r>
          <a:r>
            <a:rPr lang="en-US" sz="1200" b="1" kern="1200" dirty="0" err="1"/>
            <a:t>Mitterer</a:t>
          </a:r>
          <a:r>
            <a:rPr lang="en-US" sz="1200" b="1" kern="1200" dirty="0"/>
            <a:t> &amp; Mc Queen, 2009∙ </a:t>
          </a:r>
          <a:r>
            <a:rPr lang="en-US" sz="1200" b="1" kern="1200" dirty="0" err="1"/>
            <a:t>LinebARGER</a:t>
          </a:r>
          <a:r>
            <a:rPr lang="en-US" sz="1200" b="1" kern="1200" dirty="0"/>
            <a:t>, Moses, </a:t>
          </a:r>
          <a:r>
            <a:rPr lang="en-US" sz="1200" b="1" kern="1200" dirty="0" err="1"/>
            <a:t>Liebeskind</a:t>
          </a:r>
          <a:r>
            <a:rPr lang="en-US" sz="1200" b="1" kern="1200" dirty="0"/>
            <a:t> &amp; Mc </a:t>
          </a:r>
          <a:r>
            <a:rPr lang="en-US" sz="1200" b="1" kern="1200" dirty="0" err="1"/>
            <a:t>Menamin</a:t>
          </a:r>
          <a:r>
            <a:rPr lang="en-US" sz="1200" b="1" kern="1200" dirty="0"/>
            <a:t>, 2013Smith, Stahl, &amp;Neil, 1987, Smith, Miller, Grossman, &amp; Valeri-Gold, 1994, Rowe, Silverman, &amp;</a:t>
          </a:r>
          <a:r>
            <a:rPr lang="el-GR" sz="1200" b="1" kern="1200" dirty="0"/>
            <a:t> </a:t>
          </a:r>
          <a:r>
            <a:rPr lang="en-US" sz="1200" b="1" kern="1200" dirty="0" err="1"/>
            <a:t>Mullan</a:t>
          </a:r>
          <a:r>
            <a:rPr lang="en-US" sz="1200" b="1" kern="1200" dirty="0"/>
            <a:t>, 2013, Stahl &amp; Nagy, 2006) </a:t>
          </a:r>
        </a:p>
        <a:p>
          <a:pPr marL="57150" lvl="1" indent="-57150" algn="l" defTabSz="177800">
            <a:lnSpc>
              <a:spcPct val="90000"/>
            </a:lnSpc>
            <a:spcBef>
              <a:spcPct val="0"/>
            </a:spcBef>
            <a:spcAft>
              <a:spcPct val="15000"/>
            </a:spcAft>
            <a:buChar char="•"/>
          </a:pPr>
          <a:endParaRPr lang="el-GR" sz="400" kern="1200" dirty="0"/>
        </a:p>
      </dsp:txBody>
      <dsp:txXfrm>
        <a:off x="56913" y="3422763"/>
        <a:ext cx="2661791" cy="1829321"/>
      </dsp:txXfrm>
    </dsp:sp>
    <dsp:sp modelId="{0BF1A7F4-23AA-4DA2-BCC9-3E4C6E24A79B}">
      <dsp:nvSpPr>
        <dsp:cNvPr id="0" name=""/>
        <dsp:cNvSpPr/>
      </dsp:nvSpPr>
      <dsp:spPr>
        <a:xfrm>
          <a:off x="6888681" y="415185"/>
          <a:ext cx="4506293" cy="2195344"/>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r>
            <a:rPr lang="el-GR" sz="1100" b="1" kern="1200" dirty="0"/>
            <a:t>Αύξηση γνωστικού φορτίου μέσω δραστηριοτήτων (</a:t>
          </a:r>
          <a:r>
            <a:rPr lang="el-GR" sz="1100" b="1" kern="1200" dirty="0" err="1"/>
            <a:t>Erickson</a:t>
          </a:r>
          <a:r>
            <a:rPr lang="el-GR" sz="1100" b="1" kern="1200" dirty="0"/>
            <a:t> et al. 2015, </a:t>
          </a:r>
          <a:r>
            <a:rPr lang="el-GR" sz="1100" b="1" kern="1200" dirty="0" err="1"/>
            <a:t>Hillman</a:t>
          </a:r>
          <a:r>
            <a:rPr lang="el-GR" sz="1100" b="1" kern="1200" dirty="0"/>
            <a:t> et al. 2008)</a:t>
          </a:r>
          <a:endParaRPr lang="en-US" sz="1100" b="1" kern="1200" dirty="0"/>
        </a:p>
        <a:p>
          <a:pPr marL="57150" lvl="1" indent="-57150" algn="l" defTabSz="488950">
            <a:lnSpc>
              <a:spcPct val="90000"/>
            </a:lnSpc>
            <a:spcBef>
              <a:spcPct val="0"/>
            </a:spcBef>
            <a:spcAft>
              <a:spcPct val="15000"/>
            </a:spcAft>
            <a:buChar char="•"/>
          </a:pPr>
          <a:r>
            <a:rPr lang="el-GR" sz="1100" b="1" kern="1200" dirty="0"/>
            <a:t>Γνωστική «ευελιξία» και η μνήμη εργασίας (</a:t>
          </a:r>
          <a:r>
            <a:rPr lang="en-US" sz="1100" b="1" kern="1200" dirty="0"/>
            <a:t>Diamond and Lee, 2011, Paas, 1992, Moreno &amp; Mayer, 1999, Mousavi, Low, &amp; Sweller, 1995, Chandler and Sweller, 1992, Sweller &amp; Cooper, 1985, Cooper &amp; Sweller, 1987</a:t>
          </a:r>
          <a:endParaRPr lang="el-GR" sz="1100" b="1" kern="1200" dirty="0"/>
        </a:p>
        <a:p>
          <a:pPr marL="57150" lvl="1" indent="-57150" algn="l" defTabSz="488950">
            <a:lnSpc>
              <a:spcPct val="90000"/>
            </a:lnSpc>
            <a:spcBef>
              <a:spcPct val="0"/>
            </a:spcBef>
            <a:spcAft>
              <a:spcPct val="15000"/>
            </a:spcAft>
            <a:buChar char="•"/>
          </a:pPr>
          <a:r>
            <a:rPr lang="el-GR" sz="1100" b="1" kern="1200" dirty="0">
              <a:solidFill>
                <a:srgbClr val="FF0000"/>
              </a:solidFill>
            </a:rPr>
            <a:t>Το γνωστικό φορτίο του μαθητή αποτελείται από το εγγενές γνωστικό φορτίο (</a:t>
          </a:r>
          <a:r>
            <a:rPr lang="en-US" sz="1100" b="1" kern="1200" dirty="0">
              <a:solidFill>
                <a:srgbClr val="FF0000"/>
              </a:solidFill>
            </a:rPr>
            <a:t>intrinsic cognitive load), </a:t>
          </a:r>
          <a:r>
            <a:rPr lang="el-GR" sz="1100" b="1" kern="1200" dirty="0">
              <a:solidFill>
                <a:srgbClr val="FF0000"/>
              </a:solidFill>
            </a:rPr>
            <a:t>το εξωγενές γνωστικό φορτίο (</a:t>
          </a:r>
          <a:r>
            <a:rPr lang="en-US" sz="1100" b="1" kern="1200" dirty="0">
              <a:solidFill>
                <a:srgbClr val="FF0000"/>
              </a:solidFill>
            </a:rPr>
            <a:t>extrinsic cognitive load) </a:t>
          </a:r>
          <a:r>
            <a:rPr lang="el-GR" sz="1100" b="1" kern="1200" dirty="0">
              <a:solidFill>
                <a:srgbClr val="FF0000"/>
              </a:solidFill>
            </a:rPr>
            <a:t>και το σχετικό γνωστικό φορτίο (</a:t>
          </a:r>
          <a:r>
            <a:rPr lang="en-US" sz="1100" b="1" kern="1200" dirty="0">
              <a:solidFill>
                <a:srgbClr val="FF0000"/>
              </a:solidFill>
            </a:rPr>
            <a:t>germane cognitive load).</a:t>
          </a:r>
          <a:r>
            <a:rPr lang="en-US" sz="1100" b="1" kern="1200" dirty="0"/>
            <a:t> </a:t>
          </a:r>
          <a:endParaRPr lang="el-GR" sz="1100" b="1" kern="1200" dirty="0"/>
        </a:p>
        <a:p>
          <a:pPr marL="57150" lvl="1" indent="-57150" algn="l" defTabSz="177800">
            <a:lnSpc>
              <a:spcPct val="90000"/>
            </a:lnSpc>
            <a:spcBef>
              <a:spcPct val="0"/>
            </a:spcBef>
            <a:spcAft>
              <a:spcPct val="15000"/>
            </a:spcAft>
            <a:buChar char="•"/>
          </a:pPr>
          <a:endParaRPr lang="el-GR" sz="400" kern="1200" dirty="0"/>
        </a:p>
      </dsp:txBody>
      <dsp:txXfrm>
        <a:off x="8288794" y="463410"/>
        <a:ext cx="3057955" cy="1550058"/>
      </dsp:txXfrm>
    </dsp:sp>
    <dsp:sp modelId="{7F4A4736-331B-449F-B8EC-388CB8473A73}">
      <dsp:nvSpPr>
        <dsp:cNvPr id="0" name=""/>
        <dsp:cNvSpPr/>
      </dsp:nvSpPr>
      <dsp:spPr>
        <a:xfrm>
          <a:off x="0" y="457591"/>
          <a:ext cx="3830798" cy="2150913"/>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just" defTabSz="488950">
            <a:lnSpc>
              <a:spcPct val="90000"/>
            </a:lnSpc>
            <a:spcBef>
              <a:spcPct val="0"/>
            </a:spcBef>
            <a:spcAft>
              <a:spcPct val="15000"/>
            </a:spcAft>
            <a:buChar char="•"/>
          </a:pPr>
          <a:r>
            <a:rPr lang="en-US" sz="1100" b="1" kern="1200" dirty="0"/>
            <a:t>Knowing and doing</a:t>
          </a:r>
        </a:p>
        <a:p>
          <a:pPr marL="57150" lvl="1" indent="-57150" algn="just" defTabSz="488950">
            <a:lnSpc>
              <a:spcPct val="90000"/>
            </a:lnSpc>
            <a:spcBef>
              <a:spcPct val="0"/>
            </a:spcBef>
            <a:spcAft>
              <a:spcPct val="15000"/>
            </a:spcAft>
            <a:buChar char="•"/>
          </a:pPr>
          <a:r>
            <a:rPr lang="el-GR" sz="1100" b="1" kern="1200" dirty="0"/>
            <a:t>Η γνώση δεν είναι ιδωμένη υπό το πρίσμα της απλής μεταβίβασης αποπλαισιωμένων πληροφοριών από το ένα άτομο στο άλλο, αλλά μια κοινωνική διαδικασία όπου κατασκευάζεται σε ένα συγκεκριμένο χωροχρονικό, κοινωνικό πλαίσιο και απαιτείται η φυσική παρουσία (Barsalou 2003, Barsalou et al. 2007, 2006, Chu Hung, 2015, Glenberg 1997, Rizzolatti &amp; Craighero 2004, Robbins &amp; Aydede 2007). </a:t>
          </a:r>
        </a:p>
        <a:p>
          <a:pPr marL="57150" lvl="1" indent="-57150" algn="l" defTabSz="177800">
            <a:lnSpc>
              <a:spcPct val="90000"/>
            </a:lnSpc>
            <a:spcBef>
              <a:spcPct val="0"/>
            </a:spcBef>
            <a:spcAft>
              <a:spcPct val="15000"/>
            </a:spcAft>
            <a:buChar char="•"/>
          </a:pPr>
          <a:endParaRPr lang="el-GR" sz="400" kern="1200" dirty="0"/>
        </a:p>
      </dsp:txBody>
      <dsp:txXfrm>
        <a:off x="47249" y="504840"/>
        <a:ext cx="2587061" cy="1518686"/>
      </dsp:txXfrm>
    </dsp:sp>
    <dsp:sp modelId="{B11B63CA-AC38-46A2-9601-F0679CF31D6C}">
      <dsp:nvSpPr>
        <dsp:cNvPr id="0" name=""/>
        <dsp:cNvSpPr/>
      </dsp:nvSpPr>
      <dsp:spPr>
        <a:xfrm>
          <a:off x="3360965" y="352667"/>
          <a:ext cx="2303467" cy="2303467"/>
        </a:xfrm>
        <a:prstGeom prst="pieWedg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l-GR" sz="1500" b="1" kern="1200" dirty="0"/>
            <a:t>Θεωρία Πλαισιωμένης Μάθησης (</a:t>
          </a:r>
          <a:r>
            <a:rPr lang="en-US" sz="1500" b="1" kern="1200" dirty="0"/>
            <a:t>Situated Learning</a:t>
          </a:r>
          <a:r>
            <a:rPr lang="el-GR" sz="1500" b="1" kern="1200" dirty="0"/>
            <a:t>, </a:t>
          </a:r>
          <a:r>
            <a:rPr lang="en-US" sz="1500" b="1" kern="1200" dirty="0"/>
            <a:t>Yandell (2008)</a:t>
          </a:r>
        </a:p>
      </dsp:txBody>
      <dsp:txXfrm>
        <a:off x="4035635" y="1027337"/>
        <a:ext cx="1628797" cy="1628797"/>
      </dsp:txXfrm>
    </dsp:sp>
    <dsp:sp modelId="{BFC27A10-003F-4080-9C0A-23065212AA14}">
      <dsp:nvSpPr>
        <dsp:cNvPr id="0" name=""/>
        <dsp:cNvSpPr/>
      </dsp:nvSpPr>
      <dsp:spPr>
        <a:xfrm rot="5400000">
          <a:off x="5810056" y="352667"/>
          <a:ext cx="2303467" cy="2303467"/>
        </a:xfrm>
        <a:prstGeom prst="pieWedg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t>Cognitive Load</a:t>
          </a:r>
        </a:p>
      </dsp:txBody>
      <dsp:txXfrm rot="-5400000">
        <a:off x="5810056" y="1027337"/>
        <a:ext cx="1628797" cy="1628797"/>
      </dsp:txXfrm>
    </dsp:sp>
    <dsp:sp modelId="{43793D02-0D6E-49F8-A6C0-C8CDAEBFAD8A}">
      <dsp:nvSpPr>
        <dsp:cNvPr id="0" name=""/>
        <dsp:cNvSpPr/>
      </dsp:nvSpPr>
      <dsp:spPr>
        <a:xfrm rot="10800000">
          <a:off x="5770828" y="2762531"/>
          <a:ext cx="2303467" cy="2303467"/>
        </a:xfrm>
        <a:prstGeom prst="pieWedg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t>Scaffolding Strategies</a:t>
          </a:r>
          <a:r>
            <a:rPr lang="el-GR" sz="1500" b="1" kern="1200" dirty="0"/>
            <a:t>, Σταδιακά Οικοδομούμενη Γνώση</a:t>
          </a:r>
        </a:p>
        <a:p>
          <a:pPr marL="0" lvl="0" indent="0" algn="ctr" defTabSz="666750">
            <a:lnSpc>
              <a:spcPct val="90000"/>
            </a:lnSpc>
            <a:spcBef>
              <a:spcPct val="0"/>
            </a:spcBef>
            <a:spcAft>
              <a:spcPct val="35000"/>
            </a:spcAft>
            <a:buNone/>
          </a:pPr>
          <a:endParaRPr lang="en-US" sz="1500" kern="1200" dirty="0"/>
        </a:p>
      </dsp:txBody>
      <dsp:txXfrm rot="10800000">
        <a:off x="5770828" y="2762531"/>
        <a:ext cx="1628797" cy="1628797"/>
      </dsp:txXfrm>
    </dsp:sp>
    <dsp:sp modelId="{97793F87-1331-485E-9625-AA602E74D61D}">
      <dsp:nvSpPr>
        <dsp:cNvPr id="0" name=""/>
        <dsp:cNvSpPr/>
      </dsp:nvSpPr>
      <dsp:spPr>
        <a:xfrm rot="16200000">
          <a:off x="3360965" y="2762531"/>
          <a:ext cx="2303467" cy="2303467"/>
        </a:xfrm>
        <a:prstGeom prst="pieWedg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dirty="0"/>
            <a:t>Action- Based Language </a:t>
          </a:r>
          <a:r>
            <a:rPr lang="el-GR" sz="1500" b="1" kern="1200" dirty="0"/>
            <a:t>(</a:t>
          </a:r>
          <a:r>
            <a:rPr lang="en-US" sz="1500" b="1" kern="1200" dirty="0" err="1"/>
            <a:t>Theor</a:t>
          </a:r>
          <a:r>
            <a:rPr lang="el-GR" sz="1500" b="1" kern="1200" dirty="0"/>
            <a:t>, </a:t>
          </a:r>
          <a:r>
            <a:rPr lang="en-US" sz="1500" b="1" kern="1200" dirty="0" err="1"/>
            <a:t>Glenberg</a:t>
          </a:r>
          <a:r>
            <a:rPr lang="en-US" sz="1500" b="1" kern="1200" dirty="0"/>
            <a:t> &amp; </a:t>
          </a:r>
          <a:r>
            <a:rPr lang="en-US" sz="1500" b="1" kern="1200" dirty="0" err="1"/>
            <a:t>Gallese</a:t>
          </a:r>
          <a:r>
            <a:rPr lang="en-US" sz="1500" b="1" kern="1200" dirty="0"/>
            <a:t>, 2012)</a:t>
          </a:r>
        </a:p>
      </dsp:txBody>
      <dsp:txXfrm rot="5400000">
        <a:off x="4035635" y="2762531"/>
        <a:ext cx="1628797" cy="1628797"/>
      </dsp:txXfrm>
    </dsp:sp>
    <dsp:sp modelId="{1718300B-444C-4C8A-B877-6C3945303441}">
      <dsp:nvSpPr>
        <dsp:cNvPr id="0" name=""/>
        <dsp:cNvSpPr/>
      </dsp:nvSpPr>
      <dsp:spPr>
        <a:xfrm>
          <a:off x="5319976" y="2230552"/>
          <a:ext cx="795308" cy="691572"/>
        </a:xfrm>
        <a:prstGeom prst="circularArrow">
          <a:avLst/>
        </a:prstGeom>
        <a:solidFill>
          <a:schemeClr val="accent2">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6AD11D-8A61-4341-9D35-D17540F06CD9}">
      <dsp:nvSpPr>
        <dsp:cNvPr id="0" name=""/>
        <dsp:cNvSpPr/>
      </dsp:nvSpPr>
      <dsp:spPr>
        <a:xfrm rot="10800000">
          <a:off x="5319976" y="2496542"/>
          <a:ext cx="795308" cy="691572"/>
        </a:xfrm>
        <a:prstGeom prst="circularArrow">
          <a:avLst/>
        </a:prstGeom>
        <a:solidFill>
          <a:schemeClr val="accent2">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6.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7.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9.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5C857A-2068-445D-8116-7F4CA78341A0}" type="datetimeFigureOut">
              <a:rPr lang="en-US" smtClean="0"/>
              <a:t>12/5/2019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E5AD31-561C-4AAA-8688-2F0BEF475943}" type="slidenum">
              <a:rPr lang="en-US" smtClean="0"/>
              <a:t>‹#›</a:t>
            </a:fld>
            <a:endParaRPr lang="en-US"/>
          </a:p>
        </p:txBody>
      </p:sp>
    </p:spTree>
    <p:extLst>
      <p:ext uri="{BB962C8B-B14F-4D97-AF65-F5344CB8AC3E}">
        <p14:creationId xmlns:p14="http://schemas.microsoft.com/office/powerpoint/2010/main" val="2243261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DF78D9-9757-4B19-A86A-19740044A5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742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
        <p:nvSpPr>
          <p:cNvPr id="4" name="Date Placeholder 3"/>
          <p:cNvSpPr>
            <a:spLocks noGrp="1"/>
          </p:cNvSpPr>
          <p:nvPr>
            <p:ph type="dt" sz="half" idx="10"/>
          </p:nvPr>
        </p:nvSpPr>
        <p:spPr/>
        <p:txBody>
          <a:bodyPr/>
          <a:lstStyle/>
          <a:p>
            <a:fld id="{A8224893-DBDA-4BFA-9CE1-4BFE7CD0F8CF}" type="datetime1">
              <a:rPr lang="en-US"/>
              <a:t>12/5/2019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2061086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5F4E5243-F52A-4D37-9694-EB26C6C31910}" type="datetime1">
              <a:rPr lang="en-US"/>
              <a:t>12/5/2019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938426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3A77B6E1-634A-48DC-9E8B-D894023267EF}" type="datetime1">
              <a:rPr lang="en-US"/>
              <a:t>12/5/2019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798446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7213577" y="3810001"/>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4" name="Rectangle 23"/>
          <p:cNvSpPr/>
          <p:nvPr/>
        </p:nvSpPr>
        <p:spPr>
          <a:xfrm flipV="1">
            <a:off x="7213601"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5" name="Rectangle 24"/>
          <p:cNvSpPr/>
          <p:nvPr/>
        </p:nvSpPr>
        <p:spPr>
          <a:xfrm flipV="1">
            <a:off x="7213601"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6" name="Rectangle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7" name="Rectangle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0" name="Rounded Rectangle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1" name="Rounded Rectangle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Rectangle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 y="3675528"/>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ctangle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8" name="Date Placeholder 27"/>
          <p:cNvSpPr>
            <a:spLocks noGrp="1"/>
          </p:cNvSpPr>
          <p:nvPr>
            <p:ph type="dt" sz="half" idx="10"/>
          </p:nvPr>
        </p:nvSpPr>
        <p:spPr>
          <a:xfrm>
            <a:off x="8940800" y="4206240"/>
            <a:ext cx="1280160" cy="457200"/>
          </a:xfrm>
        </p:spPr>
        <p:txBody>
          <a:bodyPr/>
          <a:lstStyle/>
          <a:p>
            <a:fld id="{4E708F12-96AD-4ED4-8132-A78F5E42C1F5}" type="datetime1">
              <a:rPr lang="en-US" smtClean="0"/>
              <a:t>12/5/2019</a:t>
            </a:fld>
            <a:endParaRPr lang="en-US"/>
          </a:p>
        </p:txBody>
      </p:sp>
      <p:sp>
        <p:nvSpPr>
          <p:cNvPr id="17" name="Footer Placeholder 16"/>
          <p:cNvSpPr>
            <a:spLocks noGrp="1"/>
          </p:cNvSpPr>
          <p:nvPr>
            <p:ph type="ftr" sz="quarter" idx="11"/>
          </p:nvPr>
        </p:nvSpPr>
        <p:spPr>
          <a:xfrm>
            <a:off x="7213600" y="4205288"/>
            <a:ext cx="1727200" cy="457200"/>
          </a:xfrm>
        </p:spPr>
        <p:txBody>
          <a:bodyPr/>
          <a:lstStyle/>
          <a:p>
            <a:endParaRPr lang="en-US"/>
          </a:p>
        </p:txBody>
      </p:sp>
      <p:sp>
        <p:nvSpPr>
          <p:cNvPr id="29" name="Slide Number Placeholder 28"/>
          <p:cNvSpPr>
            <a:spLocks noGrp="1"/>
          </p:cNvSpPr>
          <p:nvPr>
            <p:ph type="sldNum" sz="quarter" idx="12"/>
          </p:nvPr>
        </p:nvSpPr>
        <p:spPr>
          <a:xfrm>
            <a:off x="11093451" y="1136"/>
            <a:ext cx="996949" cy="365760"/>
          </a:xfrm>
        </p:spPr>
        <p:txBody>
          <a:bodyPr/>
          <a:lstStyle>
            <a:lvl1pPr algn="r">
              <a:defRPr sz="1800">
                <a:solidFill>
                  <a:schemeClr val="bg1"/>
                </a:solidFill>
              </a:defRPr>
            </a:lvl1pPr>
          </a:lstStyle>
          <a:p>
            <a:fld id="{401CF334-2D5C-4859-84A6-CA7E6E43FAEB}" type="slidenum">
              <a:rPr lang="en-US" smtClean="0"/>
              <a:t>‹#›</a:t>
            </a:fld>
            <a:endParaRPr lang="en-US"/>
          </a:p>
        </p:txBody>
      </p:sp>
      <p:sp>
        <p:nvSpPr>
          <p:cNvPr id="9" name="Subtitle 8"/>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8" name="Title 7"/>
          <p:cNvSpPr>
            <a:spLocks noGrp="1"/>
          </p:cNvSpPr>
          <p:nvPr>
            <p:ph type="ctrTitle"/>
          </p:nvPr>
        </p:nvSpPr>
        <p:spPr>
          <a:xfrm>
            <a:off x="609600" y="2401888"/>
            <a:ext cx="11277600" cy="1470025"/>
          </a:xfrm>
        </p:spPr>
        <p:txBody>
          <a:bodyPr anchor="b"/>
          <a:lstStyle>
            <a:lvl1pPr>
              <a:defRPr sz="4400">
                <a:solidFill>
                  <a:schemeClr val="bg1"/>
                </a:solidFill>
              </a:defRPr>
            </a:lvl1pPr>
          </a:lstStyle>
          <a:p>
            <a:r>
              <a:rPr kumimoji="0" lang="en-US"/>
              <a:t>Click to edit Master title style</a:t>
            </a:r>
          </a:p>
        </p:txBody>
      </p:sp>
    </p:spTree>
    <p:extLst>
      <p:ext uri="{BB962C8B-B14F-4D97-AF65-F5344CB8AC3E}">
        <p14:creationId xmlns:p14="http://schemas.microsoft.com/office/powerpoint/2010/main" val="23002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B98BEDD-6160-49BB-B372-861DE7DE9BA5}" type="datetime1">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317241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AAE819F-B7FD-4B29-8F66-9E318144BC2A}" type="datetime1">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
        <p:nvSpPr>
          <p:cNvPr id="3" name="Text Placeholder 2"/>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2" name="Title 1"/>
          <p:cNvSpPr>
            <a:spLocks noGrp="1"/>
          </p:cNvSpPr>
          <p:nvPr>
            <p:ph type="title"/>
          </p:nvPr>
        </p:nvSpPr>
        <p:spPr>
          <a:xfrm>
            <a:off x="963084" y="1981201"/>
            <a:ext cx="10363200" cy="1362075"/>
          </a:xfrm>
        </p:spPr>
        <p:txBody>
          <a:bodyPr anchor="b">
            <a:noAutofit/>
          </a:bodyPr>
          <a:lstStyle>
            <a:lvl1pPr algn="l">
              <a:buNone/>
              <a:defRPr sz="4300" b="1" cap="none" baseline="0">
                <a:ln w="12700">
                  <a:solidFill>
                    <a:schemeClr val="accent2">
                      <a:shade val="90000"/>
                      <a:satMod val="150000"/>
                    </a:schemeClr>
                  </a:solidFill>
                </a:ln>
                <a:solidFill>
                  <a:schemeClr val="accent2"/>
                </a:solidFill>
                <a:effectLst/>
              </a:defRPr>
            </a:lvl1pPr>
          </a:lstStyle>
          <a:p>
            <a:r>
              <a:rPr kumimoji="0" lang="en-US"/>
              <a:t>Click to edit Master title style</a:t>
            </a:r>
            <a:endParaRPr kumimoji="0" lang="en-US" dirty="0"/>
          </a:p>
        </p:txBody>
      </p:sp>
    </p:spTree>
    <p:extLst>
      <p:ext uri="{BB962C8B-B14F-4D97-AF65-F5344CB8AC3E}">
        <p14:creationId xmlns:p14="http://schemas.microsoft.com/office/powerpoint/2010/main" val="175786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4CA159C-B6E0-4F10-9F4A-2FA57003B139}" type="datetime1">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
        <p:nvSpPr>
          <p:cNvPr id="4" name="Content Placeholder 3"/>
          <p:cNvSpPr>
            <a:spLocks noGrp="1"/>
          </p:cNvSpPr>
          <p:nvPr>
            <p:ph sz="half" idx="2"/>
          </p:nvPr>
        </p:nvSpPr>
        <p:spPr>
          <a:xfrm>
            <a:off x="6197600" y="2249425"/>
            <a:ext cx="5384800" cy="4341875"/>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Content Placeholder 2"/>
          <p:cNvSpPr>
            <a:spLocks noGrp="1"/>
          </p:cNvSpPr>
          <p:nvPr>
            <p:ph sz="half" idx="1"/>
          </p:nvPr>
        </p:nvSpPr>
        <p:spPr>
          <a:xfrm>
            <a:off x="609600" y="2249425"/>
            <a:ext cx="5384800" cy="4341875"/>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122884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6" name="Date Placeholder 25"/>
          <p:cNvSpPr>
            <a:spLocks noGrp="1"/>
          </p:cNvSpPr>
          <p:nvPr>
            <p:ph type="dt" sz="half" idx="10"/>
          </p:nvPr>
        </p:nvSpPr>
        <p:spPr/>
        <p:txBody>
          <a:bodyPr rtlCol="0"/>
          <a:lstStyle/>
          <a:p>
            <a:fld id="{8170CBBB-D1D1-4386-A5E9-07F3477B78F3}" type="datetime1">
              <a:rPr lang="en-US" smtClean="0"/>
              <a:t>12/5/2019</a:t>
            </a:fld>
            <a:endParaRPr lang="en-US"/>
          </a:p>
        </p:txBody>
      </p:sp>
      <p:sp>
        <p:nvSpPr>
          <p:cNvPr id="27" name="Slide Number Placeholder 26"/>
          <p:cNvSpPr>
            <a:spLocks noGrp="1"/>
          </p:cNvSpPr>
          <p:nvPr>
            <p:ph type="sldNum" sz="quarter" idx="11"/>
          </p:nvPr>
        </p:nvSpPr>
        <p:spPr/>
        <p:txBody>
          <a:bodyPr rtlCol="0"/>
          <a:lstStyle/>
          <a:p>
            <a:fld id="{401CF334-2D5C-4859-84A6-CA7E6E43FAEB}" type="slidenum">
              <a:rPr lang="en-US" smtClean="0"/>
              <a:t>‹#›</a:t>
            </a:fld>
            <a:endParaRPr lang="en-US"/>
          </a:p>
        </p:txBody>
      </p:sp>
      <p:sp>
        <p:nvSpPr>
          <p:cNvPr id="28" name="Footer Placeholder 27"/>
          <p:cNvSpPr>
            <a:spLocks noGrp="1"/>
          </p:cNvSpPr>
          <p:nvPr>
            <p:ph type="ftr" sz="quarter" idx="12"/>
          </p:nvPr>
        </p:nvSpPr>
        <p:spPr/>
        <p:txBody>
          <a:bodyPr rtlCol="0"/>
          <a:lstStyle/>
          <a:p>
            <a:endParaRPr lang="en-US"/>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294968" y="2244970"/>
            <a:ext cx="5389033" cy="457200"/>
          </a:xfrm>
          <a:solidFill>
            <a:schemeClr val="accent2">
              <a:lumMod val="60000"/>
              <a:lumOff val="4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1"/>
          </p:nvPr>
        </p:nvSpPr>
        <p:spPr>
          <a:xfrm>
            <a:off x="508000" y="2244970"/>
            <a:ext cx="5388864" cy="457200"/>
          </a:xfrm>
          <a:solidFill>
            <a:schemeClr val="accent2">
              <a:lumMod val="60000"/>
              <a:lumOff val="4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Tree>
    <p:extLst>
      <p:ext uri="{BB962C8B-B14F-4D97-AF65-F5344CB8AC3E}">
        <p14:creationId xmlns:p14="http://schemas.microsoft.com/office/powerpoint/2010/main" val="70831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778240" y="612648"/>
            <a:ext cx="1276352" cy="457200"/>
          </a:xfrm>
        </p:spPr>
        <p:txBody>
          <a:bodyPr/>
          <a:lstStyle/>
          <a:p>
            <a:fld id="{9FA4CAD8-0EA7-4615-B69B-B2F199EF3A93}" type="datetime1">
              <a:rPr lang="en-US" smtClean="0"/>
              <a:t>12/5/2019</a:t>
            </a:fld>
            <a:endParaRPr lang="en-US"/>
          </a:p>
        </p:txBody>
      </p:sp>
      <p:sp>
        <p:nvSpPr>
          <p:cNvPr id="4" name="Footer Placeholder 3"/>
          <p:cNvSpPr>
            <a:spLocks noGrp="1"/>
          </p:cNvSpPr>
          <p:nvPr>
            <p:ph type="ftr" sz="quarter" idx="11"/>
          </p:nvPr>
        </p:nvSpPr>
        <p:spPr>
          <a:xfrm>
            <a:off x="7010400" y="612648"/>
            <a:ext cx="1767840" cy="457200"/>
          </a:xfrm>
        </p:spPr>
        <p:txBody>
          <a:bodyPr/>
          <a:lstStyle/>
          <a:p>
            <a:endParaRPr lang="en-US"/>
          </a:p>
        </p:txBody>
      </p:sp>
      <p:sp>
        <p:nvSpPr>
          <p:cNvPr id="5" name="Slide Number Placeholder 4"/>
          <p:cNvSpPr>
            <a:spLocks noGrp="1"/>
          </p:cNvSpPr>
          <p:nvPr>
            <p:ph type="sldNum" sz="quarter" idx="12"/>
          </p:nvPr>
        </p:nvSpPr>
        <p:spPr>
          <a:xfrm>
            <a:off x="10899648" y="2272"/>
            <a:ext cx="1016000" cy="365760"/>
          </a:xfrm>
        </p:spPr>
        <p:txBody>
          <a:bodyPr/>
          <a:lstStyle/>
          <a:p>
            <a:fld id="{401CF334-2D5C-4859-84A6-CA7E6E43FAEB}" type="slidenum">
              <a:rPr lang="en-US" smtClean="0"/>
              <a:t>‹#›</a:t>
            </a:fld>
            <a:endParaRPr lang="en-US"/>
          </a:p>
        </p:txBody>
      </p:sp>
      <p:sp>
        <p:nvSpPr>
          <p:cNvPr id="2" name="Title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en-US"/>
              <a:t>Click to edit Master title style</a:t>
            </a:r>
          </a:p>
        </p:txBody>
      </p:sp>
    </p:spTree>
    <p:extLst>
      <p:ext uri="{BB962C8B-B14F-4D97-AF65-F5344CB8AC3E}">
        <p14:creationId xmlns:p14="http://schemas.microsoft.com/office/powerpoint/2010/main" val="286748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234BD7-6953-492C-921B-E68B2D7F14C8}" type="datetime1">
              <a:rPr lang="en-US" smtClean="0"/>
              <a:t>12/5/2019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a:p>
        </p:txBody>
      </p:sp>
    </p:spTree>
    <p:extLst>
      <p:ext uri="{BB962C8B-B14F-4D97-AF65-F5344CB8AC3E}">
        <p14:creationId xmlns:p14="http://schemas.microsoft.com/office/powerpoint/2010/main" val="47171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5A17D9B-D4D3-4E23-88DF-2E354FA43196}" type="datetime1">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
        <p:nvSpPr>
          <p:cNvPr id="4" name="Content Placeholder 3"/>
          <p:cNvSpPr>
            <a:spLocks noGrp="1"/>
          </p:cNvSpPr>
          <p:nvPr>
            <p:ph sz="half" idx="1"/>
          </p:nvPr>
        </p:nvSpPr>
        <p:spPr>
          <a:xfrm>
            <a:off x="203200" y="776287"/>
            <a:ext cx="6803136" cy="5805083"/>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7137995" y="2010727"/>
            <a:ext cx="4511040" cy="4580573"/>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2" name="Title 1"/>
          <p:cNvSpPr>
            <a:spLocks noGrp="1"/>
          </p:cNvSpPr>
          <p:nvPr>
            <p:ph type="title"/>
          </p:nvPr>
        </p:nvSpPr>
        <p:spPr>
          <a:xfrm>
            <a:off x="7137995" y="1101970"/>
            <a:ext cx="4511040" cy="877824"/>
          </a:xfrm>
        </p:spPr>
        <p:txBody>
          <a:bodyPr anchor="b"/>
          <a:lstStyle>
            <a:lvl1pPr algn="l">
              <a:buNone/>
              <a:defRPr sz="1800" b="1"/>
            </a:lvl1pPr>
          </a:lstStyle>
          <a:p>
            <a:r>
              <a:rPr kumimoji="0" lang="en-US"/>
              <a:t>Click to edit Master title style</a:t>
            </a:r>
          </a:p>
        </p:txBody>
      </p:sp>
    </p:spTree>
    <p:extLst>
      <p:ext uri="{BB962C8B-B14F-4D97-AF65-F5344CB8AC3E}">
        <p14:creationId xmlns:p14="http://schemas.microsoft.com/office/powerpoint/2010/main" val="186392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B2D3E9E-A95C-48F2-B4BF-A71542E0BE9A}" type="datetime1">
              <a:rPr lang="en-US"/>
              <a:t>12/5/2019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2158961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41F67C5-D04E-4576-B61C-12ABA14BBD6C}" type="datetime1">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a:p>
        </p:txBody>
      </p:sp>
      <p:sp>
        <p:nvSpPr>
          <p:cNvPr id="3" name="Picture Placeholder 2"/>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17924" y="3274309"/>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2" name="Title 1"/>
          <p:cNvSpPr>
            <a:spLocks noGrp="1"/>
          </p:cNvSpPr>
          <p:nvPr>
            <p:ph type="title"/>
          </p:nvPr>
        </p:nvSpPr>
        <p:spPr>
          <a:xfrm>
            <a:off x="7253913" y="1109161"/>
            <a:ext cx="782404" cy="4681637"/>
          </a:xfrm>
        </p:spPr>
        <p:txBody>
          <a:bodyPr vert="vert270" lIns="45720" tIns="0" rIns="45720" anchor="t"/>
          <a:lstStyle>
            <a:lvl1pPr algn="ctr">
              <a:buNone/>
              <a:defRPr sz="2000" b="1"/>
            </a:lvl1pPr>
          </a:lstStyle>
          <a:p>
            <a:r>
              <a:rPr kumimoji="0" lang="en-US"/>
              <a:t>Click to edit Master title style</a:t>
            </a:r>
          </a:p>
        </p:txBody>
      </p:sp>
    </p:spTree>
    <p:extLst>
      <p:ext uri="{BB962C8B-B14F-4D97-AF65-F5344CB8AC3E}">
        <p14:creationId xmlns:p14="http://schemas.microsoft.com/office/powerpoint/2010/main" val="400674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B7FA170-8299-44AD-AEEF-FC686C3D7804}" type="datetime1">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207241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231763A-68EC-4ECD-9620-D9FE9CDDD622}" type="datetime1">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a:p>
        </p:txBody>
      </p:sp>
      <p:sp>
        <p:nvSpPr>
          <p:cNvPr id="3" name="Vertical Text Placeholder 2"/>
          <p:cNvSpPr>
            <a:spLocks noGrp="1"/>
          </p:cNvSpPr>
          <p:nvPr>
            <p:ph type="body" orient="vert" idx="1"/>
          </p:nvPr>
        </p:nvSpPr>
        <p:spPr>
          <a:xfrm>
            <a:off x="609600" y="1143000"/>
            <a:ext cx="8331200" cy="54483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Vertical Title 1"/>
          <p:cNvSpPr>
            <a:spLocks noGrp="1"/>
          </p:cNvSpPr>
          <p:nvPr>
            <p:ph type="title" orient="vert"/>
          </p:nvPr>
        </p:nvSpPr>
        <p:spPr>
          <a:xfrm>
            <a:off x="9042400" y="1143000"/>
            <a:ext cx="2540000" cy="5448300"/>
          </a:xfrm>
        </p:spPr>
        <p:txBody>
          <a:bodyPr vert="eaVert"/>
          <a:lstStyle/>
          <a:p>
            <a:r>
              <a:rPr kumimoji="0" lang="en-US"/>
              <a:t>Click to edit Master title style</a:t>
            </a:r>
          </a:p>
        </p:txBody>
      </p:sp>
    </p:spTree>
    <p:extLst>
      <p:ext uri="{BB962C8B-B14F-4D97-AF65-F5344CB8AC3E}">
        <p14:creationId xmlns:p14="http://schemas.microsoft.com/office/powerpoint/2010/main" val="38455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en-US"/>
              <a:t>Click to edit Master title style</a:t>
            </a:r>
            <a:endParaRPr/>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0F84E2-2D7A-43CF-AC90-352A289A783A}" type="datetime1">
              <a:rPr lang="en-US"/>
              <a:t>12/5/2019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2250008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838200" y="1828800"/>
            <a:ext cx="5181600" cy="4351337"/>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828800"/>
            <a:ext cx="5181600" cy="4351337"/>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F12952B5-7A2F-4CC8-B7CE-9234E21C2837}" type="datetime1">
              <a:rPr lang="en-US"/>
              <a:t>12/5/2019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866976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1248" y="1681851"/>
            <a:ext cx="5156200" cy="731520"/>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1248" y="2507550"/>
            <a:ext cx="5156200" cy="372825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15064" y="1681851"/>
            <a:ext cx="5157787"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5064" y="2507550"/>
            <a:ext cx="5157787" cy="372825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CE1DA07A-9201-4B4B-BAF2-015AFA30F520}" type="datetime1">
              <a:rPr lang="en-US"/>
              <a:t>12/5/2019</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4FAB73BC-B049-4115-A692-8D63A059BFB8}" type="slidenum">
              <a:rPr/>
              <a:t>‹#›</a:t>
            </a:fld>
            <a:endParaRPr/>
          </a:p>
        </p:txBody>
      </p:sp>
      <p:sp>
        <p:nvSpPr>
          <p:cNvPr id="10" name="Title 9"/>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2950750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3D7E00A-486F-4252-8B1D-E32645521F49}" type="datetime1">
              <a:rPr lang="en-US"/>
              <a:t>12/5/2019</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4FAB73BC-B049-4115-A692-8D63A059BFB8}" type="slidenum">
              <a:rPr/>
              <a:t>‹#›</a:t>
            </a:fld>
            <a:endParaRPr/>
          </a:p>
        </p:txBody>
      </p:sp>
      <p:sp>
        <p:nvSpPr>
          <p:cNvPr id="6" name="Title 5"/>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1802537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1">
              <a:rPr lang="en-US"/>
              <a:t>12/5/2019</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156003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en-US"/>
              <a:t>Click to edit Master title style</a:t>
            </a:r>
            <a:endParaRPr/>
          </a:p>
        </p:txBody>
      </p:sp>
      <p:sp>
        <p:nvSpPr>
          <p:cNvPr id="3" name="Content Placeholder 2"/>
          <p:cNvSpPr>
            <a:spLocks noGrp="1"/>
          </p:cNvSpPr>
          <p:nvPr>
            <p:ph idx="1"/>
          </p:nvPr>
        </p:nvSpPr>
        <p:spPr>
          <a:xfrm>
            <a:off x="5181600" y="990600"/>
            <a:ext cx="6039484" cy="48768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1000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6E2C9B-5FA2-460D-9BE7-B0812FC2A6FF}" type="datetime1">
              <a:rPr lang="en-US"/>
              <a:t>12/5/2019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776544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a:t>Click to edit Master title style</a:t>
            </a:r>
            <a:endParaRPr/>
          </a:p>
        </p:txBody>
      </p:sp>
      <p:sp>
        <p:nvSpPr>
          <p:cNvPr id="3" name="Picture Placeholder 2"/>
          <p:cNvSpPr>
            <a:spLocks noGrp="1"/>
          </p:cNvSpPr>
          <p:nvPr>
            <p:ph type="pic" idx="1"/>
          </p:nvPr>
        </p:nvSpPr>
        <p:spPr>
          <a:xfrm>
            <a:off x="5181600" y="990600"/>
            <a:ext cx="6041136" cy="48768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1000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374940-A916-4C8B-9648-02A2D3898F9E}" type="datetime1">
              <a:rPr lang="en-US"/>
              <a:t>12/5/2019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5363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5586B75A-687E-405C-8A0B-8D00578BA2C3}" type="datetime1">
              <a:rPr lang="en-US"/>
              <a:t>12/5/2019</a:t>
            </a:fld>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4FAB73BC-B049-4115-A692-8D63A059BFB8}" type="slidenum">
              <a:rPr/>
              <a:t>‹#›</a:t>
            </a:fld>
            <a:endParaRPr/>
          </a:p>
        </p:txBody>
      </p:sp>
    </p:spTree>
    <p:extLst>
      <p:ext uri="{BB962C8B-B14F-4D97-AF65-F5344CB8AC3E}">
        <p14:creationId xmlns:p14="http://schemas.microsoft.com/office/powerpoint/2010/main" val="35877946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SzPct val="80000"/>
        <a:buFont typeface="Arial"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80000"/>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0000"/>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80000"/>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8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9"/>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Rectangle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0" name="Rectangle 29"/>
          <p:cNvSpPr/>
          <p:nvPr/>
        </p:nvSpPr>
        <p:spPr>
          <a:xfrm>
            <a:off x="1" y="308277"/>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1" name="Rectangle 30"/>
          <p:cNvSpPr/>
          <p:nvPr/>
        </p:nvSpPr>
        <p:spPr>
          <a:xfrm flipV="1">
            <a:off x="7213577" y="360247"/>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2" name="Rectangle 31"/>
          <p:cNvSpPr/>
          <p:nvPr/>
        </p:nvSpPr>
        <p:spPr>
          <a:xfrm flipV="1">
            <a:off x="7213601" y="440113"/>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3" name="Rounded Rectangle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4" name="Rounded Rectangle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5" name="Rectangle 34"/>
          <p:cNvSpPr/>
          <p:nvPr/>
        </p:nvSpPr>
        <p:spPr bwMode="invGray">
          <a:xfrm>
            <a:off x="12113288"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6" name="Rectangle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7" name="Rectangle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8" name="Rectangle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9" name="Rectangle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40" name="Rectangle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4" name="Date Placeholder 13"/>
          <p:cNvSpPr>
            <a:spLocks noGrp="1"/>
          </p:cNvSpPr>
          <p:nvPr>
            <p:ph type="dt" sz="half" idx="2"/>
          </p:nvPr>
        </p:nvSpPr>
        <p:spPr>
          <a:xfrm>
            <a:off x="8782048" y="612648"/>
            <a:ext cx="1276352" cy="457200"/>
          </a:xfrm>
          <a:prstGeom prst="rect">
            <a:avLst/>
          </a:prstGeom>
        </p:spPr>
        <p:txBody>
          <a:bodyPr vert="horz"/>
          <a:lstStyle>
            <a:lvl1pPr algn="l" eaLnBrk="1" latinLnBrk="0" hangingPunct="1">
              <a:defRPr kumimoji="0" sz="800">
                <a:solidFill>
                  <a:schemeClr val="accent2"/>
                </a:solidFill>
              </a:defRPr>
            </a:lvl1pPr>
          </a:lstStyle>
          <a:p>
            <a:fld id="{C20F09E4-6EA4-4BF3-9FC8-FF40373B88E6}" type="datetime1">
              <a:rPr lang="en-US" smtClean="0"/>
              <a:t>12/5/2019</a:t>
            </a:fld>
            <a:endParaRPr lang="en-US"/>
          </a:p>
        </p:txBody>
      </p:sp>
      <p:sp>
        <p:nvSpPr>
          <p:cNvPr id="3" name="Footer Placeholder 2"/>
          <p:cNvSpPr>
            <a:spLocks noGrp="1"/>
          </p:cNvSpPr>
          <p:nvPr>
            <p:ph type="ftr" sz="quarter" idx="3"/>
          </p:nvPr>
        </p:nvSpPr>
        <p:spPr>
          <a:xfrm>
            <a:off x="7010400" y="612648"/>
            <a:ext cx="1767840" cy="457200"/>
          </a:xfrm>
          <a:prstGeom prst="rect">
            <a:avLst/>
          </a:prstGeom>
        </p:spPr>
        <p:txBody>
          <a:bodyPr vert="horz"/>
          <a:lstStyle>
            <a:lvl1pPr algn="r" eaLnBrk="1" latinLnBrk="0" hangingPunct="1">
              <a:defRPr kumimoji="0" sz="800">
                <a:solidFill>
                  <a:schemeClr val="accent2"/>
                </a:solidFill>
              </a:defRPr>
            </a:lvl1pPr>
          </a:lstStyle>
          <a:p>
            <a:endParaRPr lang="en-US" dirty="0"/>
          </a:p>
        </p:txBody>
      </p:sp>
      <p:sp>
        <p:nvSpPr>
          <p:cNvPr id="23" name="Slide Number Placeholder 22"/>
          <p:cNvSpPr>
            <a:spLocks noGrp="1"/>
          </p:cNvSpPr>
          <p:nvPr>
            <p:ph type="sldNum" sz="quarter" idx="4"/>
          </p:nvPr>
        </p:nvSpPr>
        <p:spPr>
          <a:xfrm>
            <a:off x="10899648" y="2272"/>
            <a:ext cx="1016000" cy="365760"/>
          </a:xfrm>
          <a:prstGeom prst="rect">
            <a:avLst/>
          </a:prstGeom>
        </p:spPr>
        <p:txBody>
          <a:bodyPr vert="horz" anchor="b"/>
          <a:lstStyle>
            <a:lvl1pPr algn="r" eaLnBrk="1" latinLnBrk="0" hangingPunct="1">
              <a:defRPr kumimoji="0" sz="1800">
                <a:solidFill>
                  <a:srgbClr val="FFFFFF"/>
                </a:solidFill>
              </a:defRPr>
            </a:lvl1pPr>
          </a:lstStyle>
          <a:p>
            <a:fld id="{401CF334-2D5C-4859-84A6-CA7E6E43FAEB}" type="slidenum">
              <a:rPr lang="en-US" smtClean="0"/>
              <a:t>‹#›</a:t>
            </a:fld>
            <a:endParaRPr lang="en-US"/>
          </a:p>
        </p:txBody>
      </p:sp>
      <p:sp>
        <p:nvSpPr>
          <p:cNvPr id="13" name="Text Placeholder 12"/>
          <p:cNvSpPr>
            <a:spLocks noGrp="1"/>
          </p:cNvSpPr>
          <p:nvPr>
            <p:ph type="body" idx="1"/>
          </p:nvPr>
        </p:nvSpPr>
        <p:spPr>
          <a:xfrm>
            <a:off x="609600" y="2249424"/>
            <a:ext cx="10972800" cy="4325112"/>
          </a:xfrm>
          <a:prstGeom prst="rect">
            <a:avLst/>
          </a:prstGeom>
        </p:spPr>
        <p:txBody>
          <a:bodyPr vert="horz">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itle Placeholder 21"/>
          <p:cNvSpPr>
            <a:spLocks noGrp="1"/>
          </p:cNvSpPr>
          <p:nvPr>
            <p:ph type="title"/>
          </p:nvPr>
        </p:nvSpPr>
        <p:spPr>
          <a:xfrm>
            <a:off x="609600" y="1143000"/>
            <a:ext cx="10972800" cy="1066800"/>
          </a:xfrm>
          <a:prstGeom prst="rect">
            <a:avLst/>
          </a:prstGeom>
        </p:spPr>
        <p:txBody>
          <a:bodyPr vert="horz" anchor="ctr">
            <a:normAutofit/>
          </a:bodyPr>
          <a:lstStyle/>
          <a:p>
            <a:r>
              <a:rPr kumimoji="0" lang="en-US"/>
              <a:t>Click to edit Master title style</a:t>
            </a:r>
          </a:p>
        </p:txBody>
      </p:sp>
    </p:spTree>
    <p:extLst>
      <p:ext uri="{BB962C8B-B14F-4D97-AF65-F5344CB8AC3E}">
        <p14:creationId xmlns:p14="http://schemas.microsoft.com/office/powerpoint/2010/main" val="208895290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buClr>
        <a:buFont typeface="Wingdings 2" panose="05020102010507070707" pitchFamily="18" charset="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15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hyperlink" Target="https://www.smallablearning.com/" TargetMode="External"/><Relationship Id="rId1" Type="http://schemas.openxmlformats.org/officeDocument/2006/relationships/slideLayout" Target="../slideLayouts/slideLayout1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hyperlink" Target="http://lstt.eu/" TargetMode="External"/><Relationship Id="rId3" Type="http://schemas.openxmlformats.org/officeDocument/2006/relationships/image" Target="../media/image16.png"/><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9.png"/><Relationship Id="rId11" Type="http://schemas.openxmlformats.org/officeDocument/2006/relationships/image" Target="../media/image24.jp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hyperlink" Target="http://creations-project.eu/" TargetMode="External"/><Relationship Id="rId7" Type="http://schemas.openxmlformats.org/officeDocument/2006/relationships/image" Target="../media/image28.png"/><Relationship Id="rId2" Type="http://schemas.openxmlformats.org/officeDocument/2006/relationships/hyperlink" Target="http://creatit-project.eu/" TargetMode="External"/><Relationship Id="rId1" Type="http://schemas.openxmlformats.org/officeDocument/2006/relationships/slideLayout" Target="../slideLayouts/slideLayout19.xml"/><Relationship Id="rId6" Type="http://schemas.openxmlformats.org/officeDocument/2006/relationships/image" Target="../media/image27.png"/><Relationship Id="rId5" Type="http://schemas.openxmlformats.org/officeDocument/2006/relationships/hyperlink" Target="http://lstt.eu/" TargetMode="External"/><Relationship Id="rId4" Type="http://schemas.openxmlformats.org/officeDocument/2006/relationships/hyperlink" Target="http://www.opendiscoveryspace.eu/community/culture-creativity-curiosity-413201" TargetMode="Externa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lstt.eu/" TargetMode="Externa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8" Type="http://schemas.openxmlformats.org/officeDocument/2006/relationships/hyperlink" Target="http://lstt.eu/" TargetMode="External"/><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lstt.eu/" TargetMode="Externa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7.png"/><Relationship Id="rId7" Type="http://schemas.openxmlformats.org/officeDocument/2006/relationships/image" Target="../media/image32.jpeg"/><Relationship Id="rId2" Type="http://schemas.openxmlformats.org/officeDocument/2006/relationships/hyperlink" Target="http://lstt.eu/" TargetMode="External"/><Relationship Id="rId1" Type="http://schemas.openxmlformats.org/officeDocument/2006/relationships/slideLayout" Target="../slideLayouts/slideLayout18.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g"/><Relationship Id="rId9"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lstt.eu/" TargetMode="Externa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hyperlink" Target="http://studentparliament.weebly.com/" TargetMode="External"/><Relationship Id="rId1" Type="http://schemas.openxmlformats.org/officeDocument/2006/relationships/slideLayout" Target="../slideLayouts/slideLayout16.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hyperlink" Target="http://studentparliament.weebly.com/" TargetMode="External"/><Relationship Id="rId1" Type="http://schemas.openxmlformats.org/officeDocument/2006/relationships/slideLayout" Target="../slideLayouts/slideLayout16.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500B6E-964F-447B-B3BC-078D91D39A60}"/>
              </a:ext>
            </a:extLst>
          </p:cNvPr>
          <p:cNvSpPr>
            <a:spLocks noGrp="1"/>
          </p:cNvSpPr>
          <p:nvPr>
            <p:ph idx="1"/>
          </p:nvPr>
        </p:nvSpPr>
        <p:spPr>
          <a:xfrm>
            <a:off x="609600" y="5841507"/>
            <a:ext cx="10972800" cy="733028"/>
          </a:xfrm>
        </p:spPr>
        <p:txBody>
          <a:bodyPr/>
          <a:lstStyle/>
          <a:p>
            <a:pPr marL="109728" indent="0" algn="r">
              <a:buNone/>
            </a:pPr>
            <a:r>
              <a:rPr lang="el-GR" sz="1800" b="1" dirty="0"/>
              <a:t>Διδάσκουσα: Ζαχαρούλα Σμυρναίου, Παιδαγωγικό Τμήμα Δευτεροβάθμιας Εκπαίδευσης, Εθνικό Καποδιστριακό Πανεπιστήμιο Αθηνών, </a:t>
            </a:r>
            <a:r>
              <a:rPr lang="el-GR" sz="1800" b="1" dirty="0" err="1"/>
              <a:t>zsmyrnaiou</a:t>
            </a:r>
            <a:r>
              <a:rPr lang="el-GR" sz="1800" b="1" dirty="0"/>
              <a:t>@</a:t>
            </a:r>
            <a:r>
              <a:rPr lang="en-US" sz="1800" b="1" dirty="0"/>
              <a:t>eds</a:t>
            </a:r>
            <a:r>
              <a:rPr lang="el-GR" sz="1800" b="1" dirty="0"/>
              <a:t>.uoa.gr, Χειμερινό Εξάμηνο:201</a:t>
            </a:r>
            <a:r>
              <a:rPr lang="en-US" sz="1800" b="1" dirty="0"/>
              <a:t>9</a:t>
            </a:r>
            <a:endParaRPr lang="el-GR" sz="1800" b="1" dirty="0"/>
          </a:p>
          <a:p>
            <a:endParaRPr lang="en-US" dirty="0"/>
          </a:p>
        </p:txBody>
      </p:sp>
      <p:sp>
        <p:nvSpPr>
          <p:cNvPr id="3" name="Title 2">
            <a:extLst>
              <a:ext uri="{FF2B5EF4-FFF2-40B4-BE49-F238E27FC236}">
                <a16:creationId xmlns:a16="http://schemas.microsoft.com/office/drawing/2014/main" id="{82EBD13B-4585-4CA5-BE2B-6470D25E2E2F}"/>
              </a:ext>
            </a:extLst>
          </p:cNvPr>
          <p:cNvSpPr>
            <a:spLocks noGrp="1"/>
          </p:cNvSpPr>
          <p:nvPr>
            <p:ph type="title"/>
          </p:nvPr>
        </p:nvSpPr>
        <p:spPr>
          <a:xfrm>
            <a:off x="609600" y="1143000"/>
            <a:ext cx="10972800" cy="3473388"/>
          </a:xfrm>
        </p:spPr>
        <p:txBody>
          <a:bodyPr>
            <a:noAutofit/>
          </a:bodyPr>
          <a:lstStyle/>
          <a:p>
            <a:pPr algn="ctr"/>
            <a:r>
              <a:rPr lang="el-GR" sz="2800" b="1" dirty="0"/>
              <a:t>Οι Σύγχρονες Παιδαγωγικές Θεωρίες </a:t>
            </a:r>
            <a:br>
              <a:rPr lang="en-US" sz="2800" b="1" dirty="0"/>
            </a:br>
            <a:r>
              <a:rPr lang="el-GR" sz="2800" b="1" dirty="0"/>
              <a:t>της Ενσώματης Μάθησης/ Αναπαράστασης (</a:t>
            </a:r>
            <a:r>
              <a:rPr lang="en-US" sz="2800" b="1" dirty="0"/>
              <a:t>Embodied Learning) </a:t>
            </a:r>
            <a:r>
              <a:rPr lang="el-GR" sz="2800" b="1" dirty="0"/>
              <a:t>και </a:t>
            </a:r>
            <a:br>
              <a:rPr lang="en-US" sz="2800" b="1" dirty="0"/>
            </a:br>
            <a:r>
              <a:rPr lang="el-GR" sz="2800" b="1" dirty="0"/>
              <a:t>της Επιχειρηματολογίας (</a:t>
            </a:r>
            <a:r>
              <a:rPr lang="en-US" sz="2800" b="1" dirty="0"/>
              <a:t>Argumentation Theories)</a:t>
            </a:r>
          </a:p>
        </p:txBody>
      </p:sp>
    </p:spTree>
    <p:extLst>
      <p:ext uri="{BB962C8B-B14F-4D97-AF65-F5344CB8AC3E}">
        <p14:creationId xmlns:p14="http://schemas.microsoft.com/office/powerpoint/2010/main" val="5539555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821637"/>
            <a:ext cx="10972800" cy="278294"/>
          </a:xfrm>
        </p:spPr>
        <p:txBody>
          <a:bodyPr>
            <a:normAutofit fontScale="90000"/>
          </a:bodyPr>
          <a:lstStyle/>
          <a:p>
            <a:pPr algn="ctr"/>
            <a:r>
              <a:rPr lang="el-GR" sz="2000" b="1" dirty="0">
                <a:solidFill>
                  <a:srgbClr val="5E5E5E"/>
                </a:solidFill>
                <a:latin typeface="Times New Roman" panose="02020603050405020304" pitchFamily="18" charset="0"/>
                <a:cs typeface="Times New Roman" panose="02020603050405020304" pitchFamily="18" charset="0"/>
              </a:rPr>
              <a:t>Από τις Παραδοσιακές Θεωρίες Μάθησης στην ΕΝΣΩΜΑΤΗ ΜΑΘΗΣΗ/ ΑΝΑΠΑΡΑΣΤΑΣΗ (Ε</a:t>
            </a:r>
            <a:r>
              <a:rPr lang="en-US" sz="2000" b="1" dirty="0" err="1">
                <a:solidFill>
                  <a:srgbClr val="5E5E5E"/>
                </a:solidFill>
                <a:latin typeface="Times New Roman" panose="02020603050405020304" pitchFamily="18" charset="0"/>
                <a:cs typeface="Times New Roman" panose="02020603050405020304" pitchFamily="18" charset="0"/>
              </a:rPr>
              <a:t>mbodied</a:t>
            </a:r>
            <a:r>
              <a:rPr lang="el-GR" sz="2000" b="1" dirty="0">
                <a:solidFill>
                  <a:srgbClr val="5E5E5E"/>
                </a:solidFill>
                <a:latin typeface="Times New Roman" panose="02020603050405020304" pitchFamily="18" charset="0"/>
                <a:cs typeface="Times New Roman" panose="02020603050405020304" pitchFamily="18" charset="0"/>
              </a:rPr>
              <a:t> Learning)</a:t>
            </a:r>
            <a:endParaRPr lang="el-GR" dirty="0"/>
          </a:p>
        </p:txBody>
      </p:sp>
      <p:graphicFrame>
        <p:nvGraphicFramePr>
          <p:cNvPr id="4" name="Content Placeholder 3" descr="Descending Block List" title="SmartArt"/>
          <p:cNvGraphicFramePr>
            <a:graphicFrameLocks noGrp="1"/>
          </p:cNvGraphicFramePr>
          <p:nvPr>
            <p:ph idx="1"/>
            <p:extLst>
              <p:ext uri="{D42A27DB-BD31-4B8C-83A1-F6EECF244321}">
                <p14:modId xmlns:p14="http://schemas.microsoft.com/office/powerpoint/2010/main" val="1624434769"/>
              </p:ext>
            </p:extLst>
          </p:nvPr>
        </p:nvGraphicFramePr>
        <p:xfrm>
          <a:off x="609600" y="1311965"/>
          <a:ext cx="10972800" cy="52346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96087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494489926"/>
              </p:ext>
            </p:extLst>
          </p:nvPr>
        </p:nvGraphicFramePr>
        <p:xfrm>
          <a:off x="675861" y="755374"/>
          <a:ext cx="10548729" cy="59502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A0144FAD-4998-4E69-89D2-E1FD34F2E7DB}"/>
              </a:ext>
            </a:extLst>
          </p:cNvPr>
          <p:cNvSpPr/>
          <p:nvPr/>
        </p:nvSpPr>
        <p:spPr>
          <a:xfrm>
            <a:off x="2450237" y="540189"/>
            <a:ext cx="6391922" cy="646331"/>
          </a:xfrm>
          <a:prstGeom prst="rect">
            <a:avLst/>
          </a:prstGeom>
        </p:spPr>
        <p:txBody>
          <a:bodyPr wrap="square">
            <a:spAutoFit/>
          </a:bodyPr>
          <a:lstStyle/>
          <a:p>
            <a:pPr algn="ctr"/>
            <a:r>
              <a:rPr lang="el-GR" b="1" dirty="0"/>
              <a:t>Διασύνδεση Σύγχρονων Θεωριών Μάθησης με την ΕΝΣΩΜΑΤΗ ΜΑΘΗΣΗ/ ΑΝΑΠΑΡΑΣΤΑΣΗ (Ε</a:t>
            </a:r>
            <a:r>
              <a:rPr lang="en-US" b="1" dirty="0" err="1"/>
              <a:t>mbodied</a:t>
            </a:r>
            <a:r>
              <a:rPr lang="el-GR" b="1" dirty="0"/>
              <a:t> Learning)</a:t>
            </a:r>
            <a:endParaRPr lang="en-US" b="1" dirty="0"/>
          </a:p>
        </p:txBody>
      </p:sp>
    </p:spTree>
    <p:extLst>
      <p:ext uri="{BB962C8B-B14F-4D97-AF65-F5344CB8AC3E}">
        <p14:creationId xmlns:p14="http://schemas.microsoft.com/office/powerpoint/2010/main" val="17871501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619379377"/>
              </p:ext>
            </p:extLst>
          </p:nvPr>
        </p:nvGraphicFramePr>
        <p:xfrm>
          <a:off x="295665" y="719666"/>
          <a:ext cx="1143526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639C2953-5C93-41FB-9417-14F98F5F441A}"/>
              </a:ext>
            </a:extLst>
          </p:cNvPr>
          <p:cNvSpPr/>
          <p:nvPr/>
        </p:nvSpPr>
        <p:spPr>
          <a:xfrm>
            <a:off x="2577483" y="396500"/>
            <a:ext cx="6096000" cy="646331"/>
          </a:xfrm>
          <a:prstGeom prst="rect">
            <a:avLst/>
          </a:prstGeom>
        </p:spPr>
        <p:txBody>
          <a:bodyPr>
            <a:spAutoFit/>
          </a:bodyPr>
          <a:lstStyle/>
          <a:p>
            <a:pPr algn="ctr"/>
            <a:r>
              <a:rPr lang="el-GR" b="1" dirty="0"/>
              <a:t>Διασύνδεση Σύγχρονων Θεωριών Μάθησης με την ΕΝΣΩΜΑΤΗ ΜΑΘΗΣΗ/ ΑΝΑΠΑΡΑΣΤΑΣΗ (Ε</a:t>
            </a:r>
            <a:r>
              <a:rPr lang="en-US" b="1" dirty="0" err="1"/>
              <a:t>mbodied</a:t>
            </a:r>
            <a:r>
              <a:rPr lang="el-GR" b="1" dirty="0"/>
              <a:t> Learning)</a:t>
            </a:r>
            <a:endParaRPr lang="en-US" b="1" dirty="0"/>
          </a:p>
        </p:txBody>
      </p:sp>
    </p:spTree>
    <p:extLst>
      <p:ext uri="{BB962C8B-B14F-4D97-AF65-F5344CB8AC3E}">
        <p14:creationId xmlns:p14="http://schemas.microsoft.com/office/powerpoint/2010/main" val="18696624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479100148"/>
              </p:ext>
            </p:extLst>
          </p:nvPr>
        </p:nvGraphicFramePr>
        <p:xfrm>
          <a:off x="1311965" y="632759"/>
          <a:ext cx="8444593" cy="53951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4EEAFA6D-6A3F-457D-AD1B-55B932C11A7D}"/>
              </a:ext>
            </a:extLst>
          </p:cNvPr>
          <p:cNvSpPr/>
          <p:nvPr/>
        </p:nvSpPr>
        <p:spPr>
          <a:xfrm>
            <a:off x="2426832" y="630007"/>
            <a:ext cx="6912213" cy="400110"/>
          </a:xfrm>
          <a:prstGeom prst="rect">
            <a:avLst/>
          </a:prstGeom>
        </p:spPr>
        <p:txBody>
          <a:bodyPr wrap="none">
            <a:spAutoFit/>
          </a:bodyPr>
          <a:lstStyle/>
          <a:p>
            <a:pPr algn="ctr"/>
            <a:r>
              <a:rPr lang="el-GR" sz="2000" b="1" dirty="0"/>
              <a:t>Ο Ρόλος του Κονστρουκτιβιστή Εκπαιδευτικού (Osborne (1997)</a:t>
            </a:r>
          </a:p>
        </p:txBody>
      </p:sp>
    </p:spTree>
    <p:extLst>
      <p:ext uri="{BB962C8B-B14F-4D97-AF65-F5344CB8AC3E}">
        <p14:creationId xmlns:p14="http://schemas.microsoft.com/office/powerpoint/2010/main" val="6851023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649357"/>
            <a:ext cx="10972800" cy="768627"/>
          </a:xfrm>
        </p:spPr>
        <p:txBody>
          <a:bodyPr>
            <a:normAutofit/>
          </a:bodyPr>
          <a:lstStyle/>
          <a:p>
            <a:pPr algn="ctr"/>
            <a:r>
              <a:rPr lang="el-GR" sz="1800" b="1" dirty="0">
                <a:latin typeface="Times New Roman" panose="02020603050405020304" pitchFamily="18" charset="0"/>
                <a:cs typeface="Times New Roman" panose="02020603050405020304" pitchFamily="18" charset="0"/>
              </a:rPr>
              <a:t>Συνδέοντας την Ενσώματη Μάθηση στην εκπαιδευτική πρακτική</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10155128"/>
              </p:ext>
            </p:extLst>
          </p:nvPr>
        </p:nvGraphicFramePr>
        <p:xfrm>
          <a:off x="609600" y="1736035"/>
          <a:ext cx="10972800" cy="48378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36051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P3220151_l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2746" y="3048667"/>
            <a:ext cx="3407077" cy="279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9811" y="3048668"/>
            <a:ext cx="3350432" cy="2790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36" y="3048668"/>
            <a:ext cx="3623172" cy="279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Ορθογώνιο 14"/>
          <p:cNvSpPr/>
          <p:nvPr/>
        </p:nvSpPr>
        <p:spPr>
          <a:xfrm>
            <a:off x="616784" y="941464"/>
            <a:ext cx="10622346" cy="2585323"/>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800" b="0" i="0" u="none" strike="noStrike" kern="1200" cap="none" spc="0" normalizeH="0" baseline="0" noProof="0" dirty="0">
                <a:ln>
                  <a:noFill/>
                </a:ln>
                <a:effectLst/>
                <a:uLnTx/>
                <a:uFillTx/>
                <a:latin typeface="Trebuchet MS"/>
                <a:ea typeface="+mn-ea"/>
                <a:cs typeface="+mn-cs"/>
              </a:rPr>
              <a:t>Κιναισθητικά Παιχνίδια</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800" b="0" i="0" u="none" strike="noStrike" kern="1200" cap="none" spc="0" normalizeH="0" baseline="0" noProof="0" dirty="0">
                <a:ln>
                  <a:noFill/>
                </a:ln>
                <a:effectLst/>
                <a:uLnTx/>
                <a:uFillTx/>
                <a:latin typeface="Trebuchet MS"/>
                <a:ea typeface="+mn-ea"/>
                <a:cs typeface="+mn-cs"/>
              </a:rPr>
              <a:t>Σημειωτική Παιδαγωγική: Λεκτική Επικοινωνία, Κιναισθητική Επαφή, Ψηφιακή Αναπαράσταση</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dirty="0">
                <a:latin typeface="Trebuchet MS"/>
              </a:rPr>
              <a:t>Χρήση Εικονικής Πραγματικότητας (</a:t>
            </a:r>
            <a:r>
              <a:rPr lang="en-US" dirty="0">
                <a:latin typeface="Trebuchet MS"/>
              </a:rPr>
              <a:t>Augmented Reality Wearable Objects)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800" b="0" i="0" u="none" strike="noStrike" kern="1200" cap="none" spc="0" normalizeH="0" baseline="0" noProof="0" dirty="0">
                <a:ln>
                  <a:noFill/>
                </a:ln>
                <a:effectLst/>
                <a:uLnTx/>
                <a:uFillTx/>
                <a:latin typeface="Trebuchet MS"/>
                <a:ea typeface="+mn-ea"/>
                <a:cs typeface="+mn-cs"/>
              </a:rPr>
              <a:t>Τεχνητή Νοημοσύνη</a:t>
            </a:r>
            <a:endParaRPr kumimoji="0" lang="en-US" sz="1800" b="0" i="0" u="none" strike="noStrike" kern="1200" cap="none" spc="0" normalizeH="0" baseline="0" noProof="0" dirty="0">
              <a:ln>
                <a:noFill/>
              </a:ln>
              <a:effectLst/>
              <a:uLnTx/>
              <a:uFillTx/>
              <a:latin typeface="Trebuchet MS"/>
              <a:ea typeface="+mn-ea"/>
              <a:cs typeface="+mn-cs"/>
            </a:endParaRPr>
          </a:p>
          <a:p>
            <a:pPr marL="285750" lvl="0" indent="-285750">
              <a:buFont typeface="Arial" panose="020B0604020202020204" pitchFamily="34" charset="0"/>
              <a:buChar char="•"/>
            </a:pPr>
            <a:r>
              <a:rPr lang="el-GR" dirty="0">
                <a:latin typeface="Trebuchet MS"/>
              </a:rPr>
              <a:t>Προγράμματα </a:t>
            </a:r>
            <a:r>
              <a:rPr lang="en-US" dirty="0">
                <a:latin typeface="Trebuchet MS"/>
              </a:rPr>
              <a:t>SMALLAB</a:t>
            </a:r>
            <a:r>
              <a:rPr lang="el-GR" dirty="0">
                <a:latin typeface="Trebuchet MS"/>
              </a:rPr>
              <a:t>: προγράμματα συνεργασίας πρόσωπο με πρόσωπο, προγράμματα συμμετοχής με πλήρη χρήση του σώματος, </a:t>
            </a:r>
            <a:r>
              <a:rPr lang="el-GR" dirty="0" err="1">
                <a:latin typeface="Trebuchet MS"/>
              </a:rPr>
              <a:t>πολυαισθητηριακά</a:t>
            </a:r>
            <a:r>
              <a:rPr lang="el-GR" dirty="0">
                <a:latin typeface="Trebuchet MS"/>
              </a:rPr>
              <a:t> προγράμματα όπου ο χρήστης μπορεί να δει, να ακούσει, να αγγίξει αλλά και να βιώσει συγκεκριμένες πληροφορίες </a:t>
            </a:r>
          </a:p>
          <a:p>
            <a:pPr marL="285750" lvl="0" indent="-285750">
              <a:buFont typeface="Arial" panose="020B0604020202020204" pitchFamily="34" charset="0"/>
              <a:buChar char="•"/>
            </a:pPr>
            <a:endParaRPr kumimoji="0" lang="en-US" sz="1800" b="0" i="0" u="none" strike="noStrike" kern="1200" cap="none" spc="0" normalizeH="0" baseline="0" noProof="0" dirty="0">
              <a:ln>
                <a:noFill/>
              </a:ln>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latin typeface="Trebuchet MS"/>
            </a:endParaRPr>
          </a:p>
        </p:txBody>
      </p:sp>
      <p:sp>
        <p:nvSpPr>
          <p:cNvPr id="2" name="Rectangle 1">
            <a:extLst>
              <a:ext uri="{FF2B5EF4-FFF2-40B4-BE49-F238E27FC236}">
                <a16:creationId xmlns:a16="http://schemas.microsoft.com/office/drawing/2014/main" id="{0D1DA57C-2BB5-40F9-8D51-BE393C5CDA8D}"/>
              </a:ext>
            </a:extLst>
          </p:cNvPr>
          <p:cNvSpPr/>
          <p:nvPr/>
        </p:nvSpPr>
        <p:spPr>
          <a:xfrm>
            <a:off x="2671677" y="569397"/>
            <a:ext cx="5646700" cy="400110"/>
          </a:xfrm>
          <a:prstGeom prst="rect">
            <a:avLst/>
          </a:prstGeom>
        </p:spPr>
        <p:txBody>
          <a:bodyPr wrap="square">
            <a:spAutoFit/>
          </a:bodyPr>
          <a:lstStyle/>
          <a:p>
            <a:pPr lvl="0" algn="ctr">
              <a:defRPr/>
            </a:pPr>
            <a:r>
              <a:rPr lang="el-GR" sz="2000" dirty="0">
                <a:latin typeface="Trebuchet MS"/>
              </a:rPr>
              <a:t>Εφαρμογές της Ενσώματης Μάθησης</a:t>
            </a:r>
          </a:p>
        </p:txBody>
      </p:sp>
    </p:spTree>
    <p:extLst>
      <p:ext uri="{BB962C8B-B14F-4D97-AF65-F5344CB8AC3E}">
        <p14:creationId xmlns:p14="http://schemas.microsoft.com/office/powerpoint/2010/main" val="33047545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Ορθογώνιο 14"/>
          <p:cNvSpPr/>
          <p:nvPr/>
        </p:nvSpPr>
        <p:spPr>
          <a:xfrm>
            <a:off x="616784" y="941464"/>
            <a:ext cx="10622346" cy="3416320"/>
          </a:xfrm>
          <a:prstGeom prst="rect">
            <a:avLst/>
          </a:prstGeom>
        </p:spPr>
        <p:txBody>
          <a:bodyPr wrap="square">
            <a:spAutoFit/>
          </a:bodyPr>
          <a:lstStyle/>
          <a:p>
            <a:pPr lvl="0"/>
            <a:r>
              <a:rPr lang="el-GR" b="1" dirty="0">
                <a:latin typeface="Trebuchet MS"/>
              </a:rPr>
              <a:t>Προγράμματα </a:t>
            </a:r>
            <a:r>
              <a:rPr lang="en-US" b="1" dirty="0">
                <a:latin typeface="Trebuchet MS"/>
              </a:rPr>
              <a:t>SMALLAB</a:t>
            </a:r>
            <a:endParaRPr kumimoji="0" lang="en-US" sz="1800" b="1" i="0" u="none" strike="noStrike" kern="1200" cap="none" spc="0" normalizeH="0" baseline="0" noProof="0" dirty="0">
              <a:ln>
                <a:noFill/>
              </a:ln>
              <a:effectLst/>
              <a:uLnTx/>
              <a:uFillTx/>
              <a:latin typeface="Trebuchet MS"/>
              <a:ea typeface="+mn-ea"/>
              <a:cs typeface="+mn-cs"/>
            </a:endParaRPr>
          </a:p>
          <a:p>
            <a:pPr marL="285750" lvl="0" indent="-285750" algn="just">
              <a:buFont typeface="Arial" panose="020B0604020202020204" pitchFamily="34" charset="0"/>
              <a:buChar char="•"/>
            </a:pPr>
            <a:r>
              <a:rPr lang="el-GR" dirty="0">
                <a:latin typeface="Trebuchet MS"/>
              </a:rPr>
              <a:t>Για να επιτευχθεί λοιπόν η γνώση και η γνωστική ανάπτυξη μέσω του </a:t>
            </a:r>
            <a:r>
              <a:rPr lang="el-GR" dirty="0" err="1">
                <a:latin typeface="Trebuchet MS"/>
              </a:rPr>
              <a:t>SMALLab</a:t>
            </a:r>
            <a:r>
              <a:rPr lang="el-GR" dirty="0">
                <a:latin typeface="Trebuchet MS"/>
              </a:rPr>
              <a:t> πρέπει η πλατφόρμα στην οποία συμμετέχει ο χρήστης να είναι φιλική προς την σωματική συμμετοχή του για να πετύχουμε την ενσώματη μάθηση.</a:t>
            </a:r>
          </a:p>
          <a:p>
            <a:pPr marL="285750" lvl="0" indent="-285750" algn="just">
              <a:buFont typeface="Arial" panose="020B0604020202020204" pitchFamily="34" charset="0"/>
              <a:buChar char="•"/>
            </a:pPr>
            <a:r>
              <a:rPr lang="el-GR" dirty="0">
                <a:latin typeface="Trebuchet MS"/>
              </a:rPr>
              <a:t>Σε σχέση όμως με την σχολική τάξη χρειάζεται να αναλυθούν τομείς όπως: αλληλεπίδραση μεταξύ ανθρώπων, συνεργασία, παιδαγωγικό ενδιαφέρον και μεθοδολογία.</a:t>
            </a:r>
          </a:p>
          <a:p>
            <a:pPr marL="285750" lvl="0" indent="-285750" algn="just">
              <a:buFont typeface="Arial" panose="020B0604020202020204" pitchFamily="34" charset="0"/>
              <a:buChar char="•"/>
            </a:pPr>
            <a:r>
              <a:rPr lang="el-GR" dirty="0">
                <a:latin typeface="Trebuchet MS"/>
              </a:rPr>
              <a:t>Το </a:t>
            </a:r>
            <a:r>
              <a:rPr lang="el-GR" dirty="0" err="1">
                <a:latin typeface="Trebuchet MS"/>
              </a:rPr>
              <a:t>SMALLab</a:t>
            </a:r>
            <a:r>
              <a:rPr lang="el-GR" dirty="0">
                <a:latin typeface="Trebuchet MS"/>
              </a:rPr>
              <a:t> είναι μια μικτή εικονική πραγματικότητά η οποία</a:t>
            </a:r>
            <a:r>
              <a:rPr lang="en-US" dirty="0">
                <a:latin typeface="Trebuchet MS"/>
              </a:rPr>
              <a:t> </a:t>
            </a:r>
            <a:r>
              <a:rPr lang="el-GR" dirty="0">
                <a:latin typeface="Trebuchet MS"/>
              </a:rPr>
              <a:t>δίνει την δυνατότητα στους μαθητές να αλληλεπιδρούν μεταξύ τους και με ψηφιακό τρόπο και τους παρέχει την δυνατότητα να μαθαίνουν μέσω προγραμμάτων τρισδιάστατης μορφής </a:t>
            </a:r>
          </a:p>
          <a:p>
            <a:pPr marL="285750" lvl="0" indent="-285750" algn="just">
              <a:buFont typeface="Arial" panose="020B0604020202020204" pitchFamily="34" charset="0"/>
              <a:buChar char="•"/>
            </a:pPr>
            <a:r>
              <a:rPr lang="el-GR" dirty="0">
                <a:latin typeface="Trebuchet MS"/>
              </a:rPr>
              <a:t>Το </a:t>
            </a:r>
            <a:r>
              <a:rPr lang="el-GR" dirty="0" err="1">
                <a:latin typeface="Trebuchet MS"/>
              </a:rPr>
              <a:t>interface</a:t>
            </a:r>
            <a:r>
              <a:rPr lang="el-GR" dirty="0">
                <a:latin typeface="Trebuchet MS"/>
              </a:rPr>
              <a:t> των προγραμμάτων περιέχει και την ανάλογη φυσιολογία ώστε να μπορεί να χρησιμοποιηθεί και σε μορφή σχολικού μαθήματος από κάποιον καθηγητή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latin typeface="Trebuchet MS"/>
            </a:endParaRPr>
          </a:p>
        </p:txBody>
      </p:sp>
      <p:sp>
        <p:nvSpPr>
          <p:cNvPr id="2" name="Rectangle 1">
            <a:extLst>
              <a:ext uri="{FF2B5EF4-FFF2-40B4-BE49-F238E27FC236}">
                <a16:creationId xmlns:a16="http://schemas.microsoft.com/office/drawing/2014/main" id="{0D1DA57C-2BB5-40F9-8D51-BE393C5CDA8D}"/>
              </a:ext>
            </a:extLst>
          </p:cNvPr>
          <p:cNvSpPr/>
          <p:nvPr/>
        </p:nvSpPr>
        <p:spPr>
          <a:xfrm>
            <a:off x="2671677" y="569397"/>
            <a:ext cx="5646700" cy="400110"/>
          </a:xfrm>
          <a:prstGeom prst="rect">
            <a:avLst/>
          </a:prstGeom>
        </p:spPr>
        <p:txBody>
          <a:bodyPr wrap="square">
            <a:spAutoFit/>
          </a:bodyPr>
          <a:lstStyle/>
          <a:p>
            <a:pPr lvl="0" algn="ctr">
              <a:defRPr/>
            </a:pPr>
            <a:r>
              <a:rPr lang="el-GR" sz="2000" b="1" dirty="0">
                <a:latin typeface="Trebuchet MS"/>
              </a:rPr>
              <a:t>Εφαρμογές της Ενσώματης Μάθησης</a:t>
            </a:r>
          </a:p>
        </p:txBody>
      </p:sp>
      <p:pic>
        <p:nvPicPr>
          <p:cNvPr id="7" name="Picture 1" descr="C:\Documents and Settings\Owner\Τα έγγραφά μου\Downloads\image.jpg">
            <a:extLst>
              <a:ext uri="{FF2B5EF4-FFF2-40B4-BE49-F238E27FC236}">
                <a16:creationId xmlns:a16="http://schemas.microsoft.com/office/drawing/2014/main" id="{B2E3F303-E157-4F0F-BE6F-AECE90D6F6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60" y="4152192"/>
            <a:ext cx="3474674" cy="2593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C:\Documents and Settings\Owner\Τα έγγραφά μου\Downloads\20070509_SMALLab.jpg">
            <a:extLst>
              <a:ext uri="{FF2B5EF4-FFF2-40B4-BE49-F238E27FC236}">
                <a16:creationId xmlns:a16="http://schemas.microsoft.com/office/drawing/2014/main" id="{10113E5F-E3A2-4461-990A-131666D23F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148" y="4159783"/>
            <a:ext cx="3449501" cy="260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Documents and Settings\Owner\Τα έγγραφά μου\Downloads\smallab3.jpg">
            <a:extLst>
              <a:ext uri="{FF2B5EF4-FFF2-40B4-BE49-F238E27FC236}">
                <a16:creationId xmlns:a16="http://schemas.microsoft.com/office/drawing/2014/main" id="{9BFC67EA-6081-4EB7-9052-84307629E0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5617" y="4167375"/>
            <a:ext cx="3449502" cy="2593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19744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Ορθογώνιο 14"/>
          <p:cNvSpPr/>
          <p:nvPr/>
        </p:nvSpPr>
        <p:spPr>
          <a:xfrm>
            <a:off x="616784" y="941464"/>
            <a:ext cx="10622346" cy="3416320"/>
          </a:xfrm>
          <a:prstGeom prst="rect">
            <a:avLst/>
          </a:prstGeom>
        </p:spPr>
        <p:txBody>
          <a:bodyPr wrap="square">
            <a:spAutoFit/>
          </a:bodyPr>
          <a:lstStyle/>
          <a:p>
            <a:pPr lvl="0"/>
            <a:r>
              <a:rPr lang="el-GR" b="1" dirty="0">
                <a:latin typeface="Trebuchet MS"/>
              </a:rPr>
              <a:t>Προγράμματα </a:t>
            </a:r>
            <a:r>
              <a:rPr lang="en-US" b="1" dirty="0">
                <a:latin typeface="Trebuchet MS"/>
              </a:rPr>
              <a:t>SMALLAB (</a:t>
            </a:r>
            <a:r>
              <a:rPr lang="en-US" b="1" dirty="0">
                <a:latin typeface="Trebuchet MS"/>
                <a:hlinkClick r:id="rId2"/>
              </a:rPr>
              <a:t>https://www.smallablearning.com/</a:t>
            </a:r>
            <a:r>
              <a:rPr lang="en-US" b="1" dirty="0">
                <a:latin typeface="Trebuchet MS"/>
              </a:rPr>
              <a:t>)</a:t>
            </a:r>
            <a:endParaRPr kumimoji="0" lang="en-US" sz="1800" b="1" i="0" u="none" strike="noStrike" kern="1200" cap="none" spc="0" normalizeH="0" baseline="0" noProof="0" dirty="0">
              <a:ln>
                <a:noFill/>
              </a:ln>
              <a:effectLst/>
              <a:uLnTx/>
              <a:uFillTx/>
              <a:latin typeface="Trebuchet MS"/>
              <a:ea typeface="+mn-ea"/>
              <a:cs typeface="+mn-cs"/>
            </a:endParaRPr>
          </a:p>
          <a:p>
            <a:pPr marL="285750" lvl="0" indent="-285750" algn="just">
              <a:buFont typeface="Arial" panose="020B0604020202020204" pitchFamily="34" charset="0"/>
              <a:buChar char="•"/>
            </a:pPr>
            <a:r>
              <a:rPr lang="el-GR" dirty="0">
                <a:latin typeface="Trebuchet MS"/>
              </a:rPr>
              <a:t>Γνωστική ανάπτυξη του χρήστη μέσω της δυναμικής σύνδεσης και της ανταπόκρισης που έχει ο τελευταίος στο περιβάλλον που του ορίζει το πρόγραμμα.</a:t>
            </a:r>
          </a:p>
          <a:p>
            <a:pPr marL="285750" lvl="0" indent="-285750" algn="just">
              <a:buFont typeface="Arial" panose="020B0604020202020204" pitchFamily="34" charset="0"/>
              <a:buChar char="•"/>
            </a:pPr>
            <a:r>
              <a:rPr lang="el-GR" dirty="0">
                <a:latin typeface="Trebuchet MS"/>
              </a:rPr>
              <a:t> Η απόκτηση της γνώσης  θα προέρχεται από την αλληλεπίδραση που θα έχουν η σωματικές του ενέργειες με την επεισοδιακή και εργασιακή του μνήμη μέσα στο ανάλογο σχεδιασμένο περιβάλλον του προγράμματος.</a:t>
            </a:r>
          </a:p>
          <a:p>
            <a:pPr marL="285750" lvl="0" indent="-285750" algn="just">
              <a:buFont typeface="Arial" panose="020B0604020202020204" pitchFamily="34" charset="0"/>
              <a:buChar char="•"/>
            </a:pPr>
            <a:r>
              <a:rPr lang="el-GR" dirty="0">
                <a:latin typeface="Trebuchet MS"/>
              </a:rPr>
              <a:t>ΕΡΓΑΣΙΑΚΗ ΜΝΗΜΗ: ανήκει στο βραχύχρονο μέρος της μνήμης και είναι το είδος της μνήμης το οποίο αποθηκεύει γνωστικές πληροφορίες οι οποίες είναι σχετικές και προέρχονται από σωματικές κινήσεις π.χ. νοήματα των λέξεων της νοηματικής. </a:t>
            </a:r>
          </a:p>
          <a:p>
            <a:pPr marL="285750" lvl="0" indent="-285750" algn="just">
              <a:buFont typeface="Arial" panose="020B0604020202020204" pitchFamily="34" charset="0"/>
              <a:buChar char="•"/>
            </a:pPr>
            <a:r>
              <a:rPr lang="el-GR" dirty="0">
                <a:latin typeface="Trebuchet MS"/>
              </a:rPr>
              <a:t>EΠΕΙΣΟΔΙΑΚΗ ΜΝΗΜΝΗ: ανήκει στο μακρόχρονο διάστημα της μνήμης και έχει περισσότερο την μορφή ανάκλησης παρά την μορφή ενεργούς αποθήκευσης πληροφοριών.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latin typeface="Trebuchet MS"/>
            </a:endParaRPr>
          </a:p>
        </p:txBody>
      </p:sp>
      <p:sp>
        <p:nvSpPr>
          <p:cNvPr id="2" name="Rectangle 1">
            <a:extLst>
              <a:ext uri="{FF2B5EF4-FFF2-40B4-BE49-F238E27FC236}">
                <a16:creationId xmlns:a16="http://schemas.microsoft.com/office/drawing/2014/main" id="{0D1DA57C-2BB5-40F9-8D51-BE393C5CDA8D}"/>
              </a:ext>
            </a:extLst>
          </p:cNvPr>
          <p:cNvSpPr/>
          <p:nvPr/>
        </p:nvSpPr>
        <p:spPr>
          <a:xfrm>
            <a:off x="2671677" y="569397"/>
            <a:ext cx="5646700" cy="400110"/>
          </a:xfrm>
          <a:prstGeom prst="rect">
            <a:avLst/>
          </a:prstGeom>
        </p:spPr>
        <p:txBody>
          <a:bodyPr wrap="square">
            <a:spAutoFit/>
          </a:bodyPr>
          <a:lstStyle/>
          <a:p>
            <a:pPr lvl="0" algn="ctr">
              <a:defRPr/>
            </a:pPr>
            <a:r>
              <a:rPr lang="el-GR" sz="2000" b="1" dirty="0">
                <a:latin typeface="Trebuchet MS"/>
              </a:rPr>
              <a:t>Εφαρμογές της Ενσώματης Μάθησης</a:t>
            </a:r>
          </a:p>
        </p:txBody>
      </p:sp>
      <p:pic>
        <p:nvPicPr>
          <p:cNvPr id="7" name="Picture 1" descr="C:\Documents and Settings\Owner\Τα έγγραφά μου\Downloads\image.jpg">
            <a:extLst>
              <a:ext uri="{FF2B5EF4-FFF2-40B4-BE49-F238E27FC236}">
                <a16:creationId xmlns:a16="http://schemas.microsoft.com/office/drawing/2014/main" id="{B2E3F303-E157-4F0F-BE6F-AECE90D6F6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60" y="4152190"/>
            <a:ext cx="2845659" cy="2593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C:\Documents and Settings\Owner\Τα έγγραφά μου\Downloads\images56.jpeg">
            <a:extLst>
              <a:ext uri="{FF2B5EF4-FFF2-40B4-BE49-F238E27FC236}">
                <a16:creationId xmlns:a16="http://schemas.microsoft.com/office/drawing/2014/main" id="{967D55D7-86BE-4273-84AB-876711BE0A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2359" y="5502904"/>
            <a:ext cx="3128511" cy="125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C:\Documents and Settings\Owner\Τα έγγραφά μου\Downloads\20070509_SMALLab.jpg">
            <a:extLst>
              <a:ext uri="{FF2B5EF4-FFF2-40B4-BE49-F238E27FC236}">
                <a16:creationId xmlns:a16="http://schemas.microsoft.com/office/drawing/2014/main" id="{10113E5F-E3A2-4461-990A-131666D23F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462" y="4144598"/>
            <a:ext cx="2584900" cy="260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Documents and Settings\Owner\Τα έγγραφά μου\Downloads\smallab3.jpg">
            <a:extLst>
              <a:ext uri="{FF2B5EF4-FFF2-40B4-BE49-F238E27FC236}">
                <a16:creationId xmlns:a16="http://schemas.microsoft.com/office/drawing/2014/main" id="{9BFC67EA-6081-4EB7-9052-84307629E0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8505" y="4129530"/>
            <a:ext cx="2680893" cy="2593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Documents and Settings\Owner\Τα έγγραφά μου\Downloads\gesturelearning.jpg">
            <a:extLst>
              <a:ext uri="{FF2B5EF4-FFF2-40B4-BE49-F238E27FC236}">
                <a16:creationId xmlns:a16="http://schemas.microsoft.com/office/drawing/2014/main" id="{1615EE0C-D6E5-423A-9332-E84E4F5195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2359" y="4129531"/>
            <a:ext cx="3014662" cy="125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3" descr="C:\Documents and Settings\Owner\Τα έγγραφά μου\Downloads\744.jpeg">
            <a:extLst>
              <a:ext uri="{FF2B5EF4-FFF2-40B4-BE49-F238E27FC236}">
                <a16:creationId xmlns:a16="http://schemas.microsoft.com/office/drawing/2014/main" id="{3A71DD4B-FE86-4899-9981-38C0AF0D07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08036" y="422720"/>
            <a:ext cx="1666875" cy="84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52120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3">
            <a:extLst>
              <a:ext uri="{FF2B5EF4-FFF2-40B4-BE49-F238E27FC236}">
                <a16:creationId xmlns:a16="http://schemas.microsoft.com/office/drawing/2014/main" id="{6D1FABB9-60B4-4495-8E5C-F073E1256B6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32823" y="6085890"/>
            <a:ext cx="1359958" cy="502104"/>
          </a:xfrm>
          <a:prstGeom prst="rect">
            <a:avLst/>
          </a:prstGeom>
          <a:noFill/>
          <a:ln>
            <a:noFill/>
          </a:ln>
        </p:spPr>
      </p:pic>
      <p:pic>
        <p:nvPicPr>
          <p:cNvPr id="3" name="Εικόνα 4">
            <a:extLst>
              <a:ext uri="{FF2B5EF4-FFF2-40B4-BE49-F238E27FC236}">
                <a16:creationId xmlns:a16="http://schemas.microsoft.com/office/drawing/2014/main" id="{058C41E7-691C-4DDF-8E0A-849A0B59906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38294" y="6035089"/>
            <a:ext cx="1351492" cy="667204"/>
          </a:xfrm>
          <a:prstGeom prst="rect">
            <a:avLst/>
          </a:prstGeom>
          <a:noFill/>
          <a:ln>
            <a:noFill/>
          </a:ln>
        </p:spPr>
      </p:pic>
      <p:pic>
        <p:nvPicPr>
          <p:cNvPr id="4" name="Εικόνα 9">
            <a:extLst>
              <a:ext uri="{FF2B5EF4-FFF2-40B4-BE49-F238E27FC236}">
                <a16:creationId xmlns:a16="http://schemas.microsoft.com/office/drawing/2014/main" id="{CC15FDE1-F8BC-44DA-931A-A54E3073B8B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167126" y="6313038"/>
            <a:ext cx="955675" cy="349250"/>
          </a:xfrm>
          <a:prstGeom prst="rect">
            <a:avLst/>
          </a:prstGeom>
          <a:noFill/>
          <a:ln>
            <a:noFill/>
          </a:ln>
        </p:spPr>
      </p:pic>
      <p:sp>
        <p:nvSpPr>
          <p:cNvPr id="5" name="Πλαίσιο κειμένου 12">
            <a:extLst>
              <a:ext uri="{FF2B5EF4-FFF2-40B4-BE49-F238E27FC236}">
                <a16:creationId xmlns:a16="http://schemas.microsoft.com/office/drawing/2014/main" id="{B37CB5C3-0405-4D4D-AAFD-CDD590093264}"/>
              </a:ext>
            </a:extLst>
          </p:cNvPr>
          <p:cNvSpPr txBox="1"/>
          <p:nvPr/>
        </p:nvSpPr>
        <p:spPr>
          <a:xfrm>
            <a:off x="2557772" y="5631463"/>
            <a:ext cx="1129256" cy="2857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it-IT" sz="1050" b="1" dirty="0">
                <a:effectLst/>
                <a:latin typeface="Calibri"/>
                <a:ea typeface="Calibri"/>
                <a:cs typeface="Times New Roman"/>
              </a:rPr>
              <a:t>Συνδιοργάνωση</a:t>
            </a:r>
            <a:endParaRPr lang="en-US" sz="1400" dirty="0">
              <a:effectLst/>
              <a:latin typeface="Calibri"/>
              <a:ea typeface="Calibri"/>
              <a:cs typeface="Times New Roman"/>
            </a:endParaRPr>
          </a:p>
        </p:txBody>
      </p:sp>
      <p:sp>
        <p:nvSpPr>
          <p:cNvPr id="6" name="Πλαίσιο κειμένου 14">
            <a:extLst>
              <a:ext uri="{FF2B5EF4-FFF2-40B4-BE49-F238E27FC236}">
                <a16:creationId xmlns:a16="http://schemas.microsoft.com/office/drawing/2014/main" id="{338BA97E-5074-447F-A256-4913C1A7E7A3}"/>
              </a:ext>
            </a:extLst>
          </p:cNvPr>
          <p:cNvSpPr txBox="1"/>
          <p:nvPr/>
        </p:nvSpPr>
        <p:spPr>
          <a:xfrm>
            <a:off x="7791456" y="5621938"/>
            <a:ext cx="1143000" cy="2857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l-GR" sz="900" b="1">
                <a:effectLst/>
                <a:latin typeface="Calibri"/>
                <a:ea typeface="Calibri"/>
                <a:cs typeface="Times New Roman"/>
              </a:rPr>
              <a:t>Υποστηρίζεται από</a:t>
            </a:r>
            <a:endParaRPr lang="en-US" sz="1100">
              <a:effectLst/>
              <a:latin typeface="Calibri"/>
              <a:ea typeface="Calibri"/>
              <a:cs typeface="Times New Roman"/>
            </a:endParaRPr>
          </a:p>
        </p:txBody>
      </p:sp>
      <p:pic>
        <p:nvPicPr>
          <p:cNvPr id="7" name="Εικόνα 5">
            <a:extLst>
              <a:ext uri="{FF2B5EF4-FFF2-40B4-BE49-F238E27FC236}">
                <a16:creationId xmlns:a16="http://schemas.microsoft.com/office/drawing/2014/main" id="{5B7EF793-D505-43AE-91D9-A27C9EE65267}"/>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7298696" y="6309873"/>
            <a:ext cx="885825" cy="315595"/>
          </a:xfrm>
          <a:prstGeom prst="rect">
            <a:avLst/>
          </a:prstGeom>
        </p:spPr>
      </p:pic>
      <p:pic>
        <p:nvPicPr>
          <p:cNvPr id="8" name="Εικόνα 6" descr="Αποτέλεσμα εικόνας για inspiring science education">
            <a:extLst>
              <a:ext uri="{FF2B5EF4-FFF2-40B4-BE49-F238E27FC236}">
                <a16:creationId xmlns:a16="http://schemas.microsoft.com/office/drawing/2014/main" id="{8827E928-7FD3-4ADF-A499-F47E473B0359}"/>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80711" y="6308603"/>
            <a:ext cx="676275" cy="401955"/>
          </a:xfrm>
          <a:prstGeom prst="rect">
            <a:avLst/>
          </a:prstGeom>
          <a:noFill/>
          <a:ln>
            <a:noFill/>
          </a:ln>
        </p:spPr>
      </p:pic>
      <p:pic>
        <p:nvPicPr>
          <p:cNvPr id="9" name="Εικόνα 8" descr="C:\Users\ΒΑΛΙΑ\AppData\Local\Microsoft\Windows\INetCacheContent.Word\860106.jpg">
            <a:extLst>
              <a:ext uri="{FF2B5EF4-FFF2-40B4-BE49-F238E27FC236}">
                <a16:creationId xmlns:a16="http://schemas.microsoft.com/office/drawing/2014/main" id="{2FF4BDDA-8CD1-451B-9426-4EB67A1C1AA7}"/>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7548886" y="5927361"/>
            <a:ext cx="1660525" cy="255905"/>
          </a:xfrm>
          <a:prstGeom prst="rect">
            <a:avLst/>
          </a:prstGeom>
          <a:noFill/>
          <a:ln>
            <a:noFill/>
          </a:ln>
        </p:spPr>
      </p:pic>
      <p:sp>
        <p:nvSpPr>
          <p:cNvPr id="10" name="Πλαίσιο κειμένου 2">
            <a:extLst>
              <a:ext uri="{FF2B5EF4-FFF2-40B4-BE49-F238E27FC236}">
                <a16:creationId xmlns:a16="http://schemas.microsoft.com/office/drawing/2014/main" id="{F604B6DA-A856-45EA-B46F-91805CEA2CE4}"/>
              </a:ext>
            </a:extLst>
          </p:cNvPr>
          <p:cNvSpPr txBox="1"/>
          <p:nvPr/>
        </p:nvSpPr>
        <p:spPr>
          <a:xfrm>
            <a:off x="5770886" y="5621938"/>
            <a:ext cx="1752600" cy="5715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l-GR" sz="900" b="1">
                <a:effectLst/>
                <a:latin typeface="Calibri"/>
                <a:ea typeface="Calibri"/>
                <a:cs typeface="Times New Roman"/>
              </a:rPr>
              <a:t>Βασιζόμενη στο</a:t>
            </a:r>
            <a:endParaRPr lang="en-US" sz="1100">
              <a:effectLst/>
              <a:latin typeface="Calibri"/>
              <a:ea typeface="Calibri"/>
              <a:cs typeface="Times New Roman"/>
            </a:endParaRPr>
          </a:p>
          <a:p>
            <a:pPr algn="ctr">
              <a:lnSpc>
                <a:spcPct val="115000"/>
              </a:lnSpc>
              <a:spcAft>
                <a:spcPts val="0"/>
              </a:spcAft>
            </a:pPr>
            <a:r>
              <a:rPr lang="el-GR" sz="900" b="1">
                <a:effectLst/>
                <a:latin typeface="Calibri"/>
                <a:ea typeface="Calibri"/>
                <a:cs typeface="Times New Roman"/>
              </a:rPr>
              <a:t>Παιδαγωγικό Πλαίσιο</a:t>
            </a:r>
            <a:endParaRPr lang="en-US" sz="1100">
              <a:effectLst/>
              <a:latin typeface="Calibri"/>
              <a:ea typeface="Calibri"/>
              <a:cs typeface="Times New Roman"/>
            </a:endParaRPr>
          </a:p>
          <a:p>
            <a:pPr algn="ctr">
              <a:lnSpc>
                <a:spcPct val="115000"/>
              </a:lnSpc>
              <a:spcAft>
                <a:spcPts val="0"/>
              </a:spcAft>
            </a:pPr>
            <a:r>
              <a:rPr lang="el-GR" sz="900" b="1">
                <a:effectLst/>
                <a:latin typeface="Calibri"/>
                <a:ea typeface="Calibri"/>
                <a:cs typeface="Times New Roman"/>
              </a:rPr>
              <a:t>του Ευρωπαϊκού Έργου</a:t>
            </a:r>
            <a:endParaRPr lang="en-US" sz="1100">
              <a:effectLst/>
              <a:latin typeface="Calibri"/>
              <a:ea typeface="Calibri"/>
              <a:cs typeface="Times New Roman"/>
            </a:endParaRPr>
          </a:p>
        </p:txBody>
      </p:sp>
      <p:pic>
        <p:nvPicPr>
          <p:cNvPr id="11" name="Εικόνα 15" descr="C:\Users\ΒΑΛΙΑ\AppData\Local\Microsoft\Windows\INetCacheContent.Word\ypourgeio.jpg">
            <a:extLst>
              <a:ext uri="{FF2B5EF4-FFF2-40B4-BE49-F238E27FC236}">
                <a16:creationId xmlns:a16="http://schemas.microsoft.com/office/drawing/2014/main" id="{0B0479F7-2ACE-4CD1-B4DF-BE9D722115B1}"/>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4589786" y="6187489"/>
            <a:ext cx="1374775" cy="418284"/>
          </a:xfrm>
          <a:prstGeom prst="rect">
            <a:avLst/>
          </a:prstGeom>
          <a:noFill/>
          <a:ln>
            <a:noFill/>
          </a:ln>
        </p:spPr>
      </p:pic>
      <p:sp>
        <p:nvSpPr>
          <p:cNvPr id="12" name="Πλαίσιο κειμένου 16">
            <a:extLst>
              <a:ext uri="{FF2B5EF4-FFF2-40B4-BE49-F238E27FC236}">
                <a16:creationId xmlns:a16="http://schemas.microsoft.com/office/drawing/2014/main" id="{3FF4861D-E983-4034-8953-858A23F1937D}"/>
              </a:ext>
            </a:extLst>
          </p:cNvPr>
          <p:cNvSpPr txBox="1"/>
          <p:nvPr/>
        </p:nvSpPr>
        <p:spPr>
          <a:xfrm>
            <a:off x="4808861" y="5635273"/>
            <a:ext cx="1079500" cy="2857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l-GR" sz="1050" b="1" dirty="0">
                <a:effectLst/>
                <a:latin typeface="Calibri"/>
                <a:ea typeface="Calibri"/>
                <a:cs typeface="Times New Roman"/>
              </a:rPr>
              <a:t>Υπό την Αιγίδα</a:t>
            </a:r>
            <a:endParaRPr lang="en-US" sz="1400" dirty="0">
              <a:effectLst/>
              <a:latin typeface="Calibri"/>
              <a:ea typeface="Calibri"/>
              <a:cs typeface="Times New Roman"/>
            </a:endParaRPr>
          </a:p>
        </p:txBody>
      </p:sp>
      <p:pic>
        <p:nvPicPr>
          <p:cNvPr id="13" name="Picture 7">
            <a:extLst>
              <a:ext uri="{FF2B5EF4-FFF2-40B4-BE49-F238E27FC236}">
                <a16:creationId xmlns:a16="http://schemas.microsoft.com/office/drawing/2014/main" id="{E6EF9D29-7C0F-4580-8C5A-A3BA09324F3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6123" y="1672218"/>
            <a:ext cx="4796426" cy="1569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8">
            <a:extLst>
              <a:ext uri="{FF2B5EF4-FFF2-40B4-BE49-F238E27FC236}">
                <a16:creationId xmlns:a16="http://schemas.microsoft.com/office/drawing/2014/main" id="{6A3335A6-D86C-4792-85D7-6B91242C484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6122" y="3359670"/>
            <a:ext cx="4796425" cy="1971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Εικόνα 2">
            <a:extLst>
              <a:ext uri="{FF2B5EF4-FFF2-40B4-BE49-F238E27FC236}">
                <a16:creationId xmlns:a16="http://schemas.microsoft.com/office/drawing/2014/main" id="{DA3BB853-28F6-4152-9A32-3B88655EBC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18848" y="1979240"/>
            <a:ext cx="3187089" cy="3397818"/>
          </a:xfrm>
          <a:prstGeom prst="rect">
            <a:avLst/>
          </a:prstGeom>
        </p:spPr>
      </p:pic>
      <p:pic>
        <p:nvPicPr>
          <p:cNvPr id="16" name="Picture 15">
            <a:extLst>
              <a:ext uri="{FF2B5EF4-FFF2-40B4-BE49-F238E27FC236}">
                <a16:creationId xmlns:a16="http://schemas.microsoft.com/office/drawing/2014/main" id="{006E3024-73C0-458C-AB8B-DC7FC12D762A}"/>
              </a:ext>
            </a:extLst>
          </p:cNvPr>
          <p:cNvPicPr>
            <a:picLocks noChangeAspect="1"/>
          </p:cNvPicPr>
          <p:nvPr/>
        </p:nvPicPr>
        <p:blipFill>
          <a:blip r:embed="rId12"/>
          <a:stretch>
            <a:fillRect/>
          </a:stretch>
        </p:blipFill>
        <p:spPr>
          <a:xfrm>
            <a:off x="7208668" y="651960"/>
            <a:ext cx="4983332" cy="1265618"/>
          </a:xfrm>
          <a:prstGeom prst="rect">
            <a:avLst/>
          </a:prstGeom>
        </p:spPr>
      </p:pic>
      <p:sp>
        <p:nvSpPr>
          <p:cNvPr id="18" name="Rectangle 17">
            <a:extLst>
              <a:ext uri="{FF2B5EF4-FFF2-40B4-BE49-F238E27FC236}">
                <a16:creationId xmlns:a16="http://schemas.microsoft.com/office/drawing/2014/main" id="{74CD9433-0C18-412E-8B1D-B2244D7BFBFA}"/>
              </a:ext>
            </a:extLst>
          </p:cNvPr>
          <p:cNvSpPr/>
          <p:nvPr/>
        </p:nvSpPr>
        <p:spPr>
          <a:xfrm>
            <a:off x="279641" y="569406"/>
            <a:ext cx="6096000" cy="923330"/>
          </a:xfrm>
          <a:prstGeom prst="rect">
            <a:avLst/>
          </a:prstGeom>
        </p:spPr>
        <p:txBody>
          <a:bodyPr>
            <a:spAutoFit/>
          </a:bodyPr>
          <a:lstStyle/>
          <a:p>
            <a:pPr algn="ctr"/>
            <a:r>
              <a:rPr lang="el-GR" b="1" dirty="0">
                <a:hlinkClick r:id="rId13">
                  <a:extLst>
                    <a:ext uri="{A12FA001-AC4F-418D-AE19-62706E023703}">
                      <ahyp:hlinkClr xmlns:ahyp="http://schemas.microsoft.com/office/drawing/2018/hyperlinkcolor" val="tx"/>
                    </a:ext>
                  </a:extLst>
                </a:hlinkClick>
              </a:rPr>
              <a:t>Το Ερευνητικό Πρόγραμμα «Μαθαίνοντας Επιστήμη μέσα από το Θέατρο» </a:t>
            </a:r>
            <a:endParaRPr lang="el-GR" b="1" dirty="0"/>
          </a:p>
          <a:p>
            <a:pPr algn="ctr"/>
            <a:r>
              <a:rPr lang="en-US" b="1" dirty="0">
                <a:hlinkClick r:id="rId13"/>
              </a:rPr>
              <a:t>http://lstt.eu/</a:t>
            </a:r>
            <a:r>
              <a:rPr lang="el-GR" b="1" dirty="0"/>
              <a:t> </a:t>
            </a:r>
            <a:endParaRPr lang="en-US" b="1" dirty="0"/>
          </a:p>
        </p:txBody>
      </p:sp>
      <p:pic>
        <p:nvPicPr>
          <p:cNvPr id="19" name="Εικόνα 3">
            <a:extLst>
              <a:ext uri="{FF2B5EF4-FFF2-40B4-BE49-F238E27FC236}">
                <a16:creationId xmlns:a16="http://schemas.microsoft.com/office/drawing/2014/main" id="{417B935C-81E7-4CCB-86EE-9D317764FE6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99469" y="1979240"/>
            <a:ext cx="3326177" cy="3397818"/>
          </a:xfrm>
          <a:prstGeom prst="rect">
            <a:avLst/>
          </a:prstGeom>
        </p:spPr>
      </p:pic>
    </p:spTree>
    <p:extLst>
      <p:ext uri="{BB962C8B-B14F-4D97-AF65-F5344CB8AC3E}">
        <p14:creationId xmlns:p14="http://schemas.microsoft.com/office/powerpoint/2010/main" val="33448294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p:cNvSpPr>
            <a:spLocks noGrp="1"/>
          </p:cNvSpPr>
          <p:nvPr>
            <p:ph type="body" sz="half" idx="2"/>
          </p:nvPr>
        </p:nvSpPr>
        <p:spPr>
          <a:xfrm>
            <a:off x="654757" y="1783644"/>
            <a:ext cx="11037134" cy="4684889"/>
          </a:xfrm>
        </p:spPr>
        <p:txBody>
          <a:bodyPr>
            <a:normAutofit/>
          </a:bodyPr>
          <a:lstStyle/>
          <a:p>
            <a:pPr marL="352044" indent="-342900" algn="just">
              <a:buFont typeface="+mj-lt"/>
              <a:buAutoNum type="arabicPeriod"/>
            </a:pPr>
            <a:r>
              <a:rPr lang="en-GB" b="1" dirty="0">
                <a:solidFill>
                  <a:schemeClr val="tx1"/>
                </a:solidFill>
              </a:rPr>
              <a:t>It is based on the pedagogical framework which has been developed by the European CREAT-IT project (</a:t>
            </a:r>
            <a:r>
              <a:rPr lang="en-GB" b="1" dirty="0">
                <a:solidFill>
                  <a:schemeClr val="tx1"/>
                </a:solidFill>
                <a:hlinkClick r:id="rId2">
                  <a:extLst>
                    <a:ext uri="{A12FA001-AC4F-418D-AE19-62706E023703}">
                      <ahyp:hlinkClr xmlns:ahyp="http://schemas.microsoft.com/office/drawing/2018/hyperlinkcolor" val="tx"/>
                    </a:ext>
                  </a:extLst>
                </a:hlinkClick>
              </a:rPr>
              <a:t>http://creatit-project.eu/</a:t>
            </a:r>
            <a:r>
              <a:rPr lang="en-GB" b="1" dirty="0">
                <a:solidFill>
                  <a:schemeClr val="tx1"/>
                </a:solidFill>
              </a:rPr>
              <a:t> ) and continues to be applied in the concept of the European CREATIONS project (</a:t>
            </a:r>
            <a:r>
              <a:rPr lang="en-GB" b="1" dirty="0">
                <a:solidFill>
                  <a:schemeClr val="tx1"/>
                </a:solidFill>
                <a:hlinkClick r:id="rId3">
                  <a:extLst>
                    <a:ext uri="{A12FA001-AC4F-418D-AE19-62706E023703}">
                      <ahyp:hlinkClr xmlns:ahyp="http://schemas.microsoft.com/office/drawing/2018/hyperlinkcolor" val="tx"/>
                    </a:ext>
                  </a:extLst>
                </a:hlinkClick>
              </a:rPr>
              <a:t>http://creations-project.eu/</a:t>
            </a:r>
            <a:r>
              <a:rPr lang="en-GB" b="1" dirty="0">
                <a:solidFill>
                  <a:schemeClr val="tx1"/>
                </a:solidFill>
              </a:rPr>
              <a:t>).</a:t>
            </a:r>
          </a:p>
          <a:p>
            <a:pPr marL="352044" indent="-342900" algn="just">
              <a:buFont typeface="+mj-lt"/>
              <a:buAutoNum type="arabicPeriod"/>
            </a:pPr>
            <a:r>
              <a:rPr lang="en-US" b="1" dirty="0">
                <a:solidFill>
                  <a:schemeClr val="tx1"/>
                </a:solidFill>
              </a:rPr>
              <a:t>It</a:t>
            </a:r>
            <a:r>
              <a:rPr lang="en-US" b="1" i="1" dirty="0">
                <a:solidFill>
                  <a:schemeClr val="tx1"/>
                </a:solidFill>
              </a:rPr>
              <a:t> </a:t>
            </a:r>
            <a:r>
              <a:rPr lang="en-GB" b="1" dirty="0">
                <a:solidFill>
                  <a:schemeClr val="tx1"/>
                </a:solidFill>
              </a:rPr>
              <a:t>follows the principles of the Science Education Declaration, of creativity, of effective and efficient research and aims at enhancing creativity in classroom (</a:t>
            </a:r>
            <a:r>
              <a:rPr lang="en-GB" b="1" dirty="0">
                <a:solidFill>
                  <a:schemeClr val="tx1"/>
                </a:solidFill>
                <a:hlinkClick r:id="rId4">
                  <a:extLst>
                    <a:ext uri="{A12FA001-AC4F-418D-AE19-62706E023703}">
                      <ahyp:hlinkClr xmlns:ahyp="http://schemas.microsoft.com/office/drawing/2018/hyperlinkcolor" val="tx"/>
                    </a:ext>
                  </a:extLst>
                </a:hlinkClick>
              </a:rPr>
              <a:t>http://www.opendiscoveryspace.eu/community/culture-creativity-curiosity-413201</a:t>
            </a:r>
            <a:r>
              <a:rPr lang="en-GB" b="1" dirty="0">
                <a:solidFill>
                  <a:schemeClr val="tx1"/>
                </a:solidFill>
              </a:rPr>
              <a:t> ). </a:t>
            </a:r>
          </a:p>
          <a:p>
            <a:pPr algn="just"/>
            <a:endParaRPr lang="en-GB" sz="1800" b="1" dirty="0">
              <a:solidFill>
                <a:schemeClr val="tx1"/>
              </a:solidFill>
            </a:endParaRPr>
          </a:p>
          <a:p>
            <a:pPr marL="352044" indent="-342900" algn="just">
              <a:buFont typeface="+mj-lt"/>
              <a:buAutoNum type="arabicPeriod"/>
            </a:pPr>
            <a:endParaRPr lang="en-GB" sz="1800" b="1" dirty="0">
              <a:solidFill>
                <a:schemeClr val="tx1"/>
              </a:solidFill>
            </a:endParaRPr>
          </a:p>
          <a:p>
            <a:pPr marL="352044" indent="-342900" algn="just">
              <a:buFont typeface="+mj-lt"/>
              <a:buAutoNum type="arabicPeriod"/>
            </a:pPr>
            <a:endParaRPr lang="en-GB" sz="1800" b="1" dirty="0">
              <a:solidFill>
                <a:schemeClr val="tx1"/>
              </a:solidFill>
            </a:endParaRPr>
          </a:p>
          <a:p>
            <a:pPr marL="352044" indent="-342900" algn="just">
              <a:buFont typeface="+mj-lt"/>
              <a:buAutoNum type="arabicPeriod"/>
            </a:pPr>
            <a:endParaRPr lang="en-GB" sz="1800" b="1" dirty="0">
              <a:solidFill>
                <a:schemeClr val="tx1"/>
              </a:solidFill>
            </a:endParaRPr>
          </a:p>
          <a:p>
            <a:pPr marL="352044" indent="-342900" algn="just">
              <a:buFont typeface="+mj-lt"/>
              <a:buAutoNum type="arabicPeriod"/>
            </a:pPr>
            <a:endParaRPr lang="en-GB" sz="1800" b="1" dirty="0">
              <a:solidFill>
                <a:schemeClr val="tx1"/>
              </a:solidFill>
            </a:endParaRPr>
          </a:p>
          <a:p>
            <a:pPr marL="352044" indent="-342900" algn="just">
              <a:buFont typeface="+mj-lt"/>
              <a:buAutoNum type="arabicPeriod"/>
            </a:pPr>
            <a:endParaRPr lang="en-GB" sz="1800" b="1" dirty="0">
              <a:solidFill>
                <a:schemeClr val="tx1"/>
              </a:solidFill>
            </a:endParaRPr>
          </a:p>
          <a:p>
            <a:pPr algn="just"/>
            <a:endParaRPr lang="en-US" sz="1800" dirty="0">
              <a:solidFill>
                <a:schemeClr val="tx1"/>
              </a:solidFill>
            </a:endParaRPr>
          </a:p>
          <a:p>
            <a:pPr marL="294894" indent="-285750" algn="just">
              <a:buFont typeface="Arial" panose="020B0604020202020204" pitchFamily="34" charset="0"/>
              <a:buChar char="•"/>
            </a:pPr>
            <a:endParaRPr lang="en-US" sz="1800" dirty="0">
              <a:solidFill>
                <a:schemeClr val="tx1"/>
              </a:solidFill>
            </a:endParaRPr>
          </a:p>
          <a:p>
            <a:pPr algn="just"/>
            <a:endParaRPr lang="en-US" sz="1800" b="1" dirty="0">
              <a:solidFill>
                <a:schemeClr val="tx1"/>
              </a:solidFill>
            </a:endParaRPr>
          </a:p>
          <a:p>
            <a:pPr algn="just"/>
            <a:endParaRPr lang="el-GR" sz="1800" dirty="0">
              <a:solidFill>
                <a:schemeClr val="tx1"/>
              </a:solidFill>
            </a:endParaRPr>
          </a:p>
          <a:p>
            <a:endParaRPr lang="el-GR" dirty="0"/>
          </a:p>
        </p:txBody>
      </p:sp>
      <p:sp>
        <p:nvSpPr>
          <p:cNvPr id="3" name="Rectangle 2">
            <a:extLst>
              <a:ext uri="{FF2B5EF4-FFF2-40B4-BE49-F238E27FC236}">
                <a16:creationId xmlns:a16="http://schemas.microsoft.com/office/drawing/2014/main" id="{D2C667F2-5CFB-4180-AC88-8E30808F9572}"/>
              </a:ext>
            </a:extLst>
          </p:cNvPr>
          <p:cNvSpPr/>
          <p:nvPr/>
        </p:nvSpPr>
        <p:spPr>
          <a:xfrm>
            <a:off x="266330" y="645829"/>
            <a:ext cx="9152878" cy="1200329"/>
          </a:xfrm>
          <a:prstGeom prst="rect">
            <a:avLst/>
          </a:prstGeom>
        </p:spPr>
        <p:txBody>
          <a:bodyPr wrap="square">
            <a:spAutoFit/>
          </a:bodyPr>
          <a:lstStyle/>
          <a:p>
            <a:pPr algn="ctr"/>
            <a:r>
              <a:rPr lang="el-GR" b="1" dirty="0">
                <a:hlinkClick r:id="rId5">
                  <a:extLst>
                    <a:ext uri="{A12FA001-AC4F-418D-AE19-62706E023703}">
                      <ahyp:hlinkClr xmlns:ahyp="http://schemas.microsoft.com/office/drawing/2018/hyperlinkcolor" val="tx"/>
                    </a:ext>
                  </a:extLst>
                </a:hlinkClick>
              </a:rPr>
              <a:t>Το Ερευνητικό Πρόγραμμα «Μαθαίνοντας Επιστήμη μέσα από το Θέατρο» </a:t>
            </a:r>
            <a:endParaRPr lang="el-GR" b="1" dirty="0"/>
          </a:p>
          <a:p>
            <a:pPr algn="ctr"/>
            <a:r>
              <a:rPr lang="en-US" b="1" dirty="0">
                <a:hlinkClick r:id="rId5"/>
              </a:rPr>
              <a:t>http://lstt.eu/</a:t>
            </a:r>
            <a:r>
              <a:rPr lang="el-GR" b="1" dirty="0"/>
              <a:t> </a:t>
            </a:r>
            <a:endParaRPr lang="en-US" b="1" dirty="0"/>
          </a:p>
          <a:p>
            <a:pPr algn="ctr"/>
            <a:r>
              <a:rPr lang="en-US" b="1" dirty="0"/>
              <a:t>creations-project.eu/wp.../D3.1_Demonstrators_Ghost_particle_NKUA_FINAL.doc</a:t>
            </a:r>
          </a:p>
          <a:p>
            <a:pPr algn="ctr"/>
            <a:endParaRPr lang="en-US" b="1" dirty="0"/>
          </a:p>
        </p:txBody>
      </p:sp>
      <p:pic>
        <p:nvPicPr>
          <p:cNvPr id="7" name="Picture 2">
            <a:extLst>
              <a:ext uri="{FF2B5EF4-FFF2-40B4-BE49-F238E27FC236}">
                <a16:creationId xmlns:a16="http://schemas.microsoft.com/office/drawing/2014/main" id="{1D517804-D1F9-4EFB-8376-2F341385012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833113" y="665020"/>
            <a:ext cx="1941637" cy="10113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FD7ECF21-1833-4B5C-89A0-2182DFDAFA8A}"/>
              </a:ext>
            </a:extLst>
          </p:cNvPr>
          <p:cNvPicPr>
            <a:picLocks noChangeAspect="1"/>
          </p:cNvPicPr>
          <p:nvPr/>
        </p:nvPicPr>
        <p:blipFill>
          <a:blip r:embed="rId7"/>
          <a:stretch>
            <a:fillRect/>
          </a:stretch>
        </p:blipFill>
        <p:spPr>
          <a:xfrm>
            <a:off x="1468187" y="2806415"/>
            <a:ext cx="8900931" cy="3769360"/>
          </a:xfrm>
          <a:prstGeom prst="rect">
            <a:avLst/>
          </a:prstGeom>
        </p:spPr>
      </p:pic>
    </p:spTree>
    <p:extLst>
      <p:ext uri="{BB962C8B-B14F-4D97-AF65-F5344CB8AC3E}">
        <p14:creationId xmlns:p14="http://schemas.microsoft.com/office/powerpoint/2010/main" val="33893254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665825"/>
            <a:ext cx="10972800" cy="646140"/>
          </a:xfrm>
        </p:spPr>
        <p:txBody>
          <a:bodyPr>
            <a:normAutofit fontScale="90000"/>
          </a:bodyPr>
          <a:lstStyle/>
          <a:p>
            <a:pPr algn="ctr"/>
            <a:r>
              <a:rPr lang="el-GR" sz="2000" b="1" dirty="0">
                <a:solidFill>
                  <a:srgbClr val="5E5E5E"/>
                </a:solidFill>
                <a:latin typeface="Times New Roman" panose="02020603050405020304" pitchFamily="18" charset="0"/>
                <a:cs typeface="Times New Roman" panose="02020603050405020304" pitchFamily="18" charset="0"/>
              </a:rPr>
              <a:t>ΘΕΩΡΗΤΙΚΟ ΠΛΑΙΣΙΟ ΤΗΣ ΕΝΣΩΜΑΤΗΣ ΜΑΘΗΣΗΣ</a:t>
            </a:r>
            <a:br>
              <a:rPr lang="el-GR" sz="2000" b="1" dirty="0">
                <a:solidFill>
                  <a:srgbClr val="5E5E5E"/>
                </a:solidFill>
                <a:latin typeface="Times New Roman" panose="02020603050405020304" pitchFamily="18" charset="0"/>
                <a:cs typeface="Times New Roman" panose="02020603050405020304" pitchFamily="18" charset="0"/>
              </a:rPr>
            </a:br>
            <a:r>
              <a:rPr lang="el-GR" sz="2000" b="1" dirty="0">
                <a:solidFill>
                  <a:srgbClr val="5E5E5E"/>
                </a:solidFill>
                <a:latin typeface="Times New Roman" panose="02020603050405020304" pitchFamily="18" charset="0"/>
                <a:cs typeface="Times New Roman" panose="02020603050405020304" pitchFamily="18" charset="0"/>
              </a:rPr>
              <a:t>1. Ορισμός της Ενσώματης Μάθησης</a:t>
            </a:r>
            <a:endParaRPr lang="el-GR" dirty="0"/>
          </a:p>
        </p:txBody>
      </p:sp>
      <p:graphicFrame>
        <p:nvGraphicFramePr>
          <p:cNvPr id="4" name="Content Placeholder 3" descr="Descending Block List" title="SmartArt"/>
          <p:cNvGraphicFramePr>
            <a:graphicFrameLocks noGrp="1"/>
          </p:cNvGraphicFramePr>
          <p:nvPr>
            <p:ph idx="1"/>
            <p:extLst>
              <p:ext uri="{D42A27DB-BD31-4B8C-83A1-F6EECF244321}">
                <p14:modId xmlns:p14="http://schemas.microsoft.com/office/powerpoint/2010/main" val="2395244198"/>
              </p:ext>
            </p:extLst>
          </p:nvPr>
        </p:nvGraphicFramePr>
        <p:xfrm>
          <a:off x="609600" y="1542785"/>
          <a:ext cx="10972800" cy="47243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43517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p:cNvSpPr>
            <a:spLocks noGrp="1"/>
          </p:cNvSpPr>
          <p:nvPr>
            <p:ph type="body" sz="half" idx="2"/>
          </p:nvPr>
        </p:nvSpPr>
        <p:spPr>
          <a:xfrm>
            <a:off x="654757" y="1783644"/>
            <a:ext cx="11037134" cy="4684889"/>
          </a:xfrm>
        </p:spPr>
        <p:txBody>
          <a:bodyPr>
            <a:normAutofit fontScale="92500" lnSpcReduction="10000"/>
          </a:bodyPr>
          <a:lstStyle/>
          <a:p>
            <a:pPr algn="just"/>
            <a:r>
              <a:rPr lang="en-US" sz="1800" b="1" dirty="0">
                <a:solidFill>
                  <a:schemeClr val="tx1"/>
                </a:solidFill>
              </a:rPr>
              <a:t>Aim:  </a:t>
            </a:r>
          </a:p>
          <a:p>
            <a:pPr marL="294894" indent="-285750" algn="just">
              <a:buFont typeface="Arial" panose="020B0604020202020204" pitchFamily="34" charset="0"/>
              <a:buChar char="•"/>
            </a:pPr>
            <a:r>
              <a:rPr lang="en-US" sz="1800" dirty="0">
                <a:solidFill>
                  <a:schemeClr val="tx1"/>
                </a:solidFill>
              </a:rPr>
              <a:t>Explore the kind of meanings generated by the students during theatrical performances according to verbal representation, embodied learning parameters (gestural relevance, emotional deepening, cognitive and kinesthetic skills (sensorimotor activity) and analogical reasoning</a:t>
            </a:r>
          </a:p>
          <a:p>
            <a:pPr marL="294894" indent="-285750" algn="just">
              <a:buFont typeface="Arial" panose="020B0604020202020204" pitchFamily="34" charset="0"/>
              <a:buChar char="•"/>
            </a:pPr>
            <a:r>
              <a:rPr lang="en-US" sz="1800" dirty="0">
                <a:solidFill>
                  <a:schemeClr val="tx1"/>
                </a:solidFill>
              </a:rPr>
              <a:t>Give the opportunity to high school students to stage a play and dramatize scientific concepts and knowledge from the material being taught in schools. </a:t>
            </a:r>
          </a:p>
          <a:p>
            <a:pPr marL="294894" indent="-285750" algn="just">
              <a:buFont typeface="Arial" panose="020B0604020202020204" pitchFamily="34" charset="0"/>
              <a:buChar char="•"/>
            </a:pPr>
            <a:r>
              <a:rPr lang="en-US" sz="1800" dirty="0">
                <a:solidFill>
                  <a:schemeClr val="tx1"/>
                </a:solidFill>
              </a:rPr>
              <a:t>learn science in a creative way</a:t>
            </a:r>
          </a:p>
          <a:p>
            <a:pPr marL="294894" indent="-285750" algn="just">
              <a:buFont typeface="Arial" panose="020B0604020202020204" pitchFamily="34" charset="0"/>
              <a:buChar char="•"/>
            </a:pPr>
            <a:r>
              <a:rPr lang="en-US" sz="1800" dirty="0">
                <a:solidFill>
                  <a:schemeClr val="tx1"/>
                </a:solidFill>
              </a:rPr>
              <a:t>The enhancement of the students’ cognitive involvement</a:t>
            </a:r>
          </a:p>
          <a:p>
            <a:pPr marL="294894" indent="-285750" algn="just">
              <a:buFont typeface="Arial" panose="020B0604020202020204" pitchFamily="34" charset="0"/>
              <a:buChar char="•"/>
            </a:pPr>
            <a:r>
              <a:rPr lang="en-US" sz="1800" dirty="0">
                <a:solidFill>
                  <a:schemeClr val="tx1"/>
                </a:solidFill>
              </a:rPr>
              <a:t>Their representation of scientific content using their cognitive processes, </a:t>
            </a:r>
          </a:p>
          <a:p>
            <a:pPr marL="294894" indent="-285750" algn="just">
              <a:buFont typeface="Arial" panose="020B0604020202020204" pitchFamily="34" charset="0"/>
              <a:buChar char="•"/>
            </a:pPr>
            <a:r>
              <a:rPr lang="en-US" sz="1800" dirty="0">
                <a:solidFill>
                  <a:schemeClr val="tx1"/>
                </a:solidFill>
              </a:rPr>
              <a:t>the students’ sensorimotor involvement using their bodies or gestures, </a:t>
            </a:r>
          </a:p>
          <a:p>
            <a:pPr marL="294894" indent="-285750" algn="just">
              <a:buFont typeface="Arial" panose="020B0604020202020204" pitchFamily="34" charset="0"/>
              <a:buChar char="•"/>
            </a:pPr>
            <a:r>
              <a:rPr lang="en-US" sz="1800" dirty="0">
                <a:solidFill>
                  <a:schemeClr val="tx1"/>
                </a:solidFill>
              </a:rPr>
              <a:t>their emotional involvement, the social interaction and communication between them, </a:t>
            </a:r>
          </a:p>
          <a:p>
            <a:pPr marL="294894" indent="-285750" algn="just">
              <a:buFont typeface="Arial" panose="020B0604020202020204" pitchFamily="34" charset="0"/>
              <a:buChar char="•"/>
            </a:pPr>
            <a:r>
              <a:rPr lang="en-US" sz="1800" dirty="0">
                <a:solidFill>
                  <a:schemeClr val="tx1"/>
                </a:solidFill>
              </a:rPr>
              <a:t>the use of past experiences and the creation of new ones based on sociopolitical and historical framework and on beliefs and behaviors, their brain, body and emotion coordination and finally the holistic use of their personality and their motives.</a:t>
            </a:r>
          </a:p>
          <a:p>
            <a:pPr algn="just"/>
            <a:r>
              <a:rPr lang="en-US" sz="1800" b="1" dirty="0">
                <a:solidFill>
                  <a:schemeClr val="tx1"/>
                </a:solidFill>
              </a:rPr>
              <a:t>Pedagogical Framework :  </a:t>
            </a:r>
            <a:r>
              <a:rPr lang="en-US" sz="1800" b="1" dirty="0">
                <a:solidFill>
                  <a:srgbClr val="FF0000"/>
                </a:solidFill>
              </a:rPr>
              <a:t>Inquiry- Based Learning, Creativity, Cognitive Systems, Embodied Learning, Analogical Reasoning</a:t>
            </a:r>
          </a:p>
          <a:p>
            <a:pPr algn="just"/>
            <a:r>
              <a:rPr lang="en-US" sz="1800" b="1" dirty="0">
                <a:solidFill>
                  <a:schemeClr val="tx1"/>
                </a:solidFill>
              </a:rPr>
              <a:t>Context: </a:t>
            </a:r>
            <a:r>
              <a:rPr lang="en-US" sz="1800" dirty="0">
                <a:solidFill>
                  <a:schemeClr val="tx1"/>
                </a:solidFill>
              </a:rPr>
              <a:t>a European- wide approach in Horizon 2020, Responsible Research and Innovation (RRI) </a:t>
            </a:r>
          </a:p>
          <a:p>
            <a:pPr marL="294894" indent="-285750" algn="just">
              <a:buFont typeface="Arial" panose="020B0604020202020204" pitchFamily="34" charset="0"/>
              <a:buChar char="•"/>
            </a:pPr>
            <a:endParaRPr lang="en-US" sz="1800" dirty="0">
              <a:solidFill>
                <a:schemeClr val="tx1"/>
              </a:solidFill>
            </a:endParaRPr>
          </a:p>
          <a:p>
            <a:pPr marL="294894" indent="-285750" algn="just">
              <a:buFont typeface="Arial" panose="020B0604020202020204" pitchFamily="34" charset="0"/>
              <a:buChar char="•"/>
            </a:pPr>
            <a:endParaRPr lang="en-US" sz="1800" dirty="0">
              <a:solidFill>
                <a:schemeClr val="tx1"/>
              </a:solidFill>
            </a:endParaRPr>
          </a:p>
          <a:p>
            <a:pPr algn="just"/>
            <a:endParaRPr lang="en-US" sz="1800" b="1" dirty="0">
              <a:solidFill>
                <a:schemeClr val="tx1"/>
              </a:solidFill>
            </a:endParaRPr>
          </a:p>
          <a:p>
            <a:pPr algn="just"/>
            <a:endParaRPr lang="el-GR" sz="1800" dirty="0">
              <a:solidFill>
                <a:schemeClr val="tx1"/>
              </a:solidFill>
            </a:endParaRPr>
          </a:p>
          <a:p>
            <a:endParaRPr lang="el-GR" dirty="0"/>
          </a:p>
        </p:txBody>
      </p:sp>
      <p:sp>
        <p:nvSpPr>
          <p:cNvPr id="3" name="Rectangle 2">
            <a:extLst>
              <a:ext uri="{FF2B5EF4-FFF2-40B4-BE49-F238E27FC236}">
                <a16:creationId xmlns:a16="http://schemas.microsoft.com/office/drawing/2014/main" id="{D2C667F2-5CFB-4180-AC88-8E30808F9572}"/>
              </a:ext>
            </a:extLst>
          </p:cNvPr>
          <p:cNvSpPr/>
          <p:nvPr/>
        </p:nvSpPr>
        <p:spPr>
          <a:xfrm>
            <a:off x="1991557" y="645829"/>
            <a:ext cx="6096000" cy="923330"/>
          </a:xfrm>
          <a:prstGeom prst="rect">
            <a:avLst/>
          </a:prstGeom>
        </p:spPr>
        <p:txBody>
          <a:bodyPr>
            <a:spAutoFit/>
          </a:bodyPr>
          <a:lstStyle/>
          <a:p>
            <a:pPr algn="ctr"/>
            <a:r>
              <a:rPr lang="el-GR" b="1" dirty="0">
                <a:hlinkClick r:id="rId2">
                  <a:extLst>
                    <a:ext uri="{A12FA001-AC4F-418D-AE19-62706E023703}">
                      <ahyp:hlinkClr xmlns:ahyp="http://schemas.microsoft.com/office/drawing/2018/hyperlinkcolor" val="tx"/>
                    </a:ext>
                  </a:extLst>
                </a:hlinkClick>
              </a:rPr>
              <a:t>Το Ερευνητικό Πρόγραμμα «Μαθαίνοντας Επιστήμη μέσα από το Θέατρο» </a:t>
            </a:r>
            <a:endParaRPr lang="el-GR" b="1" dirty="0"/>
          </a:p>
          <a:p>
            <a:pPr algn="ctr"/>
            <a:r>
              <a:rPr lang="en-US" b="1" dirty="0">
                <a:hlinkClick r:id="rId2"/>
              </a:rPr>
              <a:t>http://lstt.eu/</a:t>
            </a:r>
            <a:r>
              <a:rPr lang="el-GR" b="1" dirty="0"/>
              <a:t> </a:t>
            </a:r>
            <a:endParaRPr lang="en-US" b="1" dirty="0"/>
          </a:p>
        </p:txBody>
      </p:sp>
      <p:pic>
        <p:nvPicPr>
          <p:cNvPr id="7" name="Picture 2">
            <a:extLst>
              <a:ext uri="{FF2B5EF4-FFF2-40B4-BE49-F238E27FC236}">
                <a16:creationId xmlns:a16="http://schemas.microsoft.com/office/drawing/2014/main" id="{1D517804-D1F9-4EFB-8376-2F341385012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833113" y="665020"/>
            <a:ext cx="1941637" cy="10113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897506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530253536"/>
              </p:ext>
            </p:extLst>
          </p:nvPr>
        </p:nvGraphicFramePr>
        <p:xfrm>
          <a:off x="1238250" y="1609130"/>
          <a:ext cx="9715500" cy="4805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561ADF50-F22D-4036-AEEB-05D68D4B8790}"/>
              </a:ext>
            </a:extLst>
          </p:cNvPr>
          <p:cNvSpPr/>
          <p:nvPr/>
        </p:nvSpPr>
        <p:spPr>
          <a:xfrm>
            <a:off x="1238250" y="685800"/>
            <a:ext cx="8021160" cy="923330"/>
          </a:xfrm>
          <a:prstGeom prst="rect">
            <a:avLst/>
          </a:prstGeom>
        </p:spPr>
        <p:txBody>
          <a:bodyPr wrap="square">
            <a:spAutoFit/>
          </a:bodyPr>
          <a:lstStyle/>
          <a:p>
            <a:pPr algn="ctr"/>
            <a:r>
              <a:rPr lang="el-GR" b="1" dirty="0">
                <a:hlinkClick r:id="rId8">
                  <a:extLst>
                    <a:ext uri="{A12FA001-AC4F-418D-AE19-62706E023703}">
                      <ahyp:hlinkClr xmlns:ahyp="http://schemas.microsoft.com/office/drawing/2018/hyperlinkcolor" val="tx"/>
                    </a:ext>
                  </a:extLst>
                </a:hlinkClick>
              </a:rPr>
              <a:t>Το Ερευνητικό Πρόγραμμα «Μαθαίνοντας Επιστήμη μέσα από το Θέατρο» </a:t>
            </a:r>
            <a:endParaRPr lang="el-GR" b="1" dirty="0"/>
          </a:p>
          <a:p>
            <a:pPr algn="ctr"/>
            <a:r>
              <a:rPr lang="en-US" b="1" dirty="0">
                <a:hlinkClick r:id="rId8"/>
              </a:rPr>
              <a:t>http://lstt.eu/</a:t>
            </a:r>
            <a:r>
              <a:rPr lang="el-GR" b="1" dirty="0"/>
              <a:t> </a:t>
            </a:r>
            <a:endParaRPr lang="en-US" b="1" dirty="0"/>
          </a:p>
          <a:p>
            <a:pPr algn="ctr"/>
            <a:r>
              <a:rPr lang="en-US" b="1" dirty="0"/>
              <a:t>From STEM to STEAM: Combining Science and ARTS</a:t>
            </a:r>
          </a:p>
        </p:txBody>
      </p:sp>
      <p:pic>
        <p:nvPicPr>
          <p:cNvPr id="5" name="Picture 2">
            <a:extLst>
              <a:ext uri="{FF2B5EF4-FFF2-40B4-BE49-F238E27FC236}">
                <a16:creationId xmlns:a16="http://schemas.microsoft.com/office/drawing/2014/main" id="{435048E7-1FB6-42D8-B650-E143C6E8DE7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982931" y="641774"/>
            <a:ext cx="1941637" cy="10113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24830741"/>
      </p:ext>
    </p:extLst>
  </p:cSld>
  <p:clrMapOvr>
    <a:masterClrMapping/>
  </p:clrMapOvr>
  <mc:AlternateContent xmlns:mc="http://schemas.openxmlformats.org/markup-compatibility/2006">
    <mc:Choice xmlns:p14="http://schemas.microsoft.com/office/powerpoint/2010/main" Requires="p14">
      <p:transition p14:dur="0" advTm="41363"/>
    </mc:Choice>
    <mc:Fallback>
      <p:transition advTm="4136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rot="5400000">
            <a:off x="-1406455" y="3428206"/>
            <a:ext cx="6858000" cy="1588"/>
          </a:xfrm>
          <a:prstGeom prst="line">
            <a:avLst/>
          </a:prstGeom>
          <a:noFill/>
          <a:ln w="76200" cap="flat" cmpd="sng" algn="ctr">
            <a:gradFill flip="none" rotWithShape="1">
              <a:gsLst>
                <a:gs pos="0">
                  <a:srgbClr val="3C7BC7">
                    <a:alpha val="0"/>
                  </a:srgbClr>
                </a:gs>
                <a:gs pos="50000">
                  <a:srgbClr val="3C7BC7"/>
                </a:gs>
                <a:gs pos="99000">
                  <a:srgbClr val="3C7BC7">
                    <a:alpha val="0"/>
                  </a:srgbClr>
                </a:gs>
              </a:gsLst>
              <a:lin ang="0" scaled="1"/>
              <a:tileRect/>
            </a:gradFill>
            <a:prstDash val="solid"/>
          </a:ln>
          <a:effectLst/>
        </p:spPr>
      </p:cxnSp>
      <p:sp>
        <p:nvSpPr>
          <p:cNvPr id="3" name="Rectangle 2"/>
          <p:cNvSpPr/>
          <p:nvPr/>
        </p:nvSpPr>
        <p:spPr>
          <a:xfrm>
            <a:off x="2056039" y="2210653"/>
            <a:ext cx="2058733" cy="2436691"/>
          </a:xfrm>
          <a:prstGeom prst="rect">
            <a:avLst/>
          </a:prstGeom>
          <a:gradFill flip="none" rotWithShape="1">
            <a:gsLst>
              <a:gs pos="0">
                <a:srgbClr val="4F81BD">
                  <a:shade val="51000"/>
                  <a:satMod val="130000"/>
                </a:srgbClr>
              </a:gs>
              <a:gs pos="100000">
                <a:srgbClr val="3C7BC7"/>
              </a:gs>
            </a:gsLst>
            <a:lin ang="16200000" scaled="1"/>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Franklin Gothic Book" panose="020B0503020102020204"/>
                <a:ea typeface="+mn-ea"/>
                <a:cs typeface="+mn-cs"/>
              </a:rPr>
              <a:t>ART</a:t>
            </a:r>
          </a:p>
        </p:txBody>
      </p:sp>
      <p:cxnSp>
        <p:nvCxnSpPr>
          <p:cNvPr id="4" name="Straight Connector 3"/>
          <p:cNvCxnSpPr/>
          <p:nvPr/>
        </p:nvCxnSpPr>
        <p:spPr>
          <a:xfrm rot="5400000">
            <a:off x="1478633" y="3428206"/>
            <a:ext cx="6858000" cy="1588"/>
          </a:xfrm>
          <a:prstGeom prst="line">
            <a:avLst/>
          </a:prstGeom>
          <a:noFill/>
          <a:ln w="76200" cap="flat" cmpd="sng" algn="ctr">
            <a:gradFill flip="none" rotWithShape="1">
              <a:gsLst>
                <a:gs pos="0">
                  <a:srgbClr val="9BC348">
                    <a:alpha val="0"/>
                  </a:srgbClr>
                </a:gs>
                <a:gs pos="50000">
                  <a:srgbClr val="9BC348"/>
                </a:gs>
                <a:gs pos="99000">
                  <a:srgbClr val="9BC348">
                    <a:alpha val="0"/>
                  </a:srgbClr>
                </a:gs>
              </a:gsLst>
              <a:lin ang="0" scaled="1"/>
              <a:tileRect/>
            </a:gradFill>
            <a:prstDash val="solid"/>
          </a:ln>
          <a:effectLst/>
        </p:spPr>
      </p:cxnSp>
      <p:sp>
        <p:nvSpPr>
          <p:cNvPr id="5" name="Rectangle 4"/>
          <p:cNvSpPr/>
          <p:nvPr/>
        </p:nvSpPr>
        <p:spPr>
          <a:xfrm>
            <a:off x="4877654" y="2210655"/>
            <a:ext cx="2058733" cy="2436690"/>
          </a:xfrm>
          <a:prstGeom prst="rect">
            <a:avLst/>
          </a:prstGeom>
          <a:gradFill rotWithShape="1">
            <a:gsLst>
              <a:gs pos="0">
                <a:srgbClr val="9BBB59">
                  <a:shade val="51000"/>
                  <a:satMod val="130000"/>
                </a:srgbClr>
              </a:gs>
              <a:gs pos="100000">
                <a:srgbClr val="9BC348"/>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Franklin Gothic Book" panose="020B0503020102020204"/>
                <a:ea typeface="+mn-ea"/>
                <a:cs typeface="+mn-cs"/>
              </a:rPr>
              <a:t>Science</a:t>
            </a:r>
          </a:p>
        </p:txBody>
      </p:sp>
      <p:cxnSp>
        <p:nvCxnSpPr>
          <p:cNvPr id="6" name="Straight Connector 5"/>
          <p:cNvCxnSpPr/>
          <p:nvPr/>
        </p:nvCxnSpPr>
        <p:spPr>
          <a:xfrm rot="5400000">
            <a:off x="4365309" y="3428206"/>
            <a:ext cx="6858000" cy="1588"/>
          </a:xfrm>
          <a:prstGeom prst="line">
            <a:avLst/>
          </a:prstGeom>
          <a:noFill/>
          <a:ln w="76200" cap="flat" cmpd="sng" algn="ctr">
            <a:gradFill flip="none" rotWithShape="1">
              <a:gsLst>
                <a:gs pos="0">
                  <a:srgbClr val="36B1D2">
                    <a:alpha val="0"/>
                  </a:srgbClr>
                </a:gs>
                <a:gs pos="50000">
                  <a:srgbClr val="36B1D2"/>
                </a:gs>
                <a:gs pos="99000">
                  <a:srgbClr val="36B1D2">
                    <a:alpha val="0"/>
                  </a:srgbClr>
                </a:gs>
              </a:gsLst>
              <a:lin ang="0" scaled="1"/>
              <a:tileRect/>
            </a:gradFill>
            <a:prstDash val="solid"/>
          </a:ln>
          <a:effectLst/>
        </p:spPr>
      </p:cxnSp>
      <p:sp>
        <p:nvSpPr>
          <p:cNvPr id="7" name="Rectangle 6"/>
          <p:cNvSpPr/>
          <p:nvPr/>
        </p:nvSpPr>
        <p:spPr>
          <a:xfrm>
            <a:off x="7764330" y="2210655"/>
            <a:ext cx="1937471" cy="2436690"/>
          </a:xfrm>
          <a:prstGeom prst="rect">
            <a:avLst/>
          </a:prstGeom>
          <a:gradFill rotWithShape="1">
            <a:gsLst>
              <a:gs pos="0">
                <a:srgbClr val="4BACC6">
                  <a:shade val="51000"/>
                  <a:satMod val="130000"/>
                </a:srgbClr>
              </a:gs>
              <a:gs pos="100000">
                <a:srgbClr val="36B1D2"/>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Franklin Gothic Book" panose="020B0503020102020204"/>
                <a:ea typeface="+mn-ea"/>
                <a:cs typeface="+mn-cs"/>
              </a:rPr>
              <a:t>Science</a:t>
            </a:r>
          </a:p>
        </p:txBody>
      </p:sp>
      <p:sp>
        <p:nvSpPr>
          <p:cNvPr id="8" name="Rectangle 7"/>
          <p:cNvSpPr/>
          <p:nvPr/>
        </p:nvSpPr>
        <p:spPr>
          <a:xfrm>
            <a:off x="10311400" y="2210653"/>
            <a:ext cx="1880599" cy="2436691"/>
          </a:xfrm>
          <a:prstGeom prst="rect">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Franklin Gothic Book" panose="020B0503020102020204"/>
                <a:ea typeface="+mn-ea"/>
                <a:cs typeface="+mn-cs"/>
              </a:rPr>
              <a:t>Society</a:t>
            </a:r>
          </a:p>
        </p:txBody>
      </p:sp>
      <p:sp>
        <p:nvSpPr>
          <p:cNvPr id="10" name="Συν 9"/>
          <p:cNvSpPr/>
          <p:nvPr/>
        </p:nvSpPr>
        <p:spPr>
          <a:xfrm>
            <a:off x="4079445" y="3251200"/>
            <a:ext cx="731107" cy="7747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1" name="Συν 10"/>
          <p:cNvSpPr/>
          <p:nvPr/>
        </p:nvSpPr>
        <p:spPr>
          <a:xfrm>
            <a:off x="9701801" y="3251200"/>
            <a:ext cx="609600" cy="635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2" name="Rectangle 11">
            <a:extLst>
              <a:ext uri="{FF2B5EF4-FFF2-40B4-BE49-F238E27FC236}">
                <a16:creationId xmlns:a16="http://schemas.microsoft.com/office/drawing/2014/main" id="{77CE6E22-2659-4853-8074-B0295DEA186F}"/>
              </a:ext>
            </a:extLst>
          </p:cNvPr>
          <p:cNvSpPr/>
          <p:nvPr/>
        </p:nvSpPr>
        <p:spPr>
          <a:xfrm>
            <a:off x="1238250" y="729826"/>
            <a:ext cx="8021160" cy="923330"/>
          </a:xfrm>
          <a:prstGeom prst="rect">
            <a:avLst/>
          </a:prstGeom>
        </p:spPr>
        <p:txBody>
          <a:bodyPr wrap="square">
            <a:spAutoFit/>
          </a:bodyPr>
          <a:lstStyle/>
          <a:p>
            <a:pPr algn="ctr"/>
            <a:r>
              <a:rPr lang="el-GR" b="1" dirty="0">
                <a:hlinkClick r:id="rId2">
                  <a:extLst>
                    <a:ext uri="{A12FA001-AC4F-418D-AE19-62706E023703}">
                      <ahyp:hlinkClr xmlns:ahyp="http://schemas.microsoft.com/office/drawing/2018/hyperlinkcolor" val="tx"/>
                    </a:ext>
                  </a:extLst>
                </a:hlinkClick>
              </a:rPr>
              <a:t>Το Ερευνητικό Πρόγραμμα «Μαθαίνοντας Επιστήμη μέσα από το Θέατρο» </a:t>
            </a:r>
            <a:endParaRPr lang="el-GR" b="1" dirty="0"/>
          </a:p>
          <a:p>
            <a:pPr algn="ctr"/>
            <a:r>
              <a:rPr lang="en-US" b="1" dirty="0">
                <a:hlinkClick r:id="rId2"/>
              </a:rPr>
              <a:t>http://lstt.eu/</a:t>
            </a:r>
            <a:r>
              <a:rPr lang="el-GR" b="1" dirty="0"/>
              <a:t> </a:t>
            </a:r>
            <a:endParaRPr lang="en-US" b="1" dirty="0"/>
          </a:p>
          <a:p>
            <a:pPr algn="ctr"/>
            <a:r>
              <a:rPr lang="en-US" b="1" dirty="0"/>
              <a:t>From STEM to STEAM: Combining Science and ARTS</a:t>
            </a:r>
          </a:p>
        </p:txBody>
      </p:sp>
      <p:pic>
        <p:nvPicPr>
          <p:cNvPr id="13" name="Picture 2">
            <a:extLst>
              <a:ext uri="{FF2B5EF4-FFF2-40B4-BE49-F238E27FC236}">
                <a16:creationId xmlns:a16="http://schemas.microsoft.com/office/drawing/2014/main" id="{37F8FAED-60BD-457D-BB59-493A6D015AB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82931" y="641774"/>
            <a:ext cx="1941637" cy="10113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5855968"/>
      </p:ext>
    </p:extLst>
  </p:cSld>
  <p:clrMapOvr>
    <a:masterClrMapping/>
  </p:clrMapOvr>
  <mc:AlternateContent xmlns:mc="http://schemas.openxmlformats.org/markup-compatibility/2006">
    <mc:Choice xmlns:p14="http://schemas.microsoft.com/office/powerpoint/2010/main" Requires="p14">
      <p:transition p14:dur="0" advTm="20099"/>
    </mc:Choice>
    <mc:Fallback>
      <p:transition advTm="20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6" presetClass="emph" presetSubtype="0" fill="hold" nodeType="withEffect">
                                  <p:stCondLst>
                                    <p:cond delay="500"/>
                                  </p:stCondLst>
                                  <p:childTnLst>
                                    <p:animScale>
                                      <p:cBhvr>
                                        <p:cTn id="10" dur="1000" fill="hold"/>
                                        <p:tgtEl>
                                          <p:spTgt spid="2"/>
                                        </p:tgtEl>
                                      </p:cBhvr>
                                      <p:by x="100000" y="25000"/>
                                    </p:animScale>
                                  </p:childTnLst>
                                </p:cTn>
                              </p:par>
                            </p:childTnLst>
                          </p:cTn>
                        </p:par>
                        <p:par>
                          <p:cTn id="11" fill="hold">
                            <p:stCondLst>
                              <p:cond delay="1500"/>
                            </p:stCondLst>
                            <p:childTnLst>
                              <p:par>
                                <p:cTn id="12" presetID="17"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ppt_x</p:attrName>
                                        </p:attrNameLst>
                                      </p:cBhvr>
                                      <p:tavLst>
                                        <p:tav tm="0">
                                          <p:val>
                                            <p:strVal val="#ppt_x-#ppt_w/2"/>
                                          </p:val>
                                        </p:tav>
                                        <p:tav tm="100000">
                                          <p:val>
                                            <p:strVal val="#ppt_x"/>
                                          </p:val>
                                        </p:tav>
                                      </p:tavLst>
                                    </p:anim>
                                    <p:anim calcmode="lin" valueType="num">
                                      <p:cBhvr>
                                        <p:cTn id="15" dur="1000" fill="hold"/>
                                        <p:tgtEl>
                                          <p:spTgt spid="3"/>
                                        </p:tgtEl>
                                        <p:attrNameLst>
                                          <p:attrName>ppt_y</p:attrName>
                                        </p:attrNameLst>
                                      </p:cBhvr>
                                      <p:tavLst>
                                        <p:tav tm="0">
                                          <p:val>
                                            <p:strVal val="#ppt_y"/>
                                          </p:val>
                                        </p:tav>
                                        <p:tav tm="100000">
                                          <p:val>
                                            <p:strVal val="#ppt_y"/>
                                          </p:val>
                                        </p:tav>
                                      </p:tavLst>
                                    </p:anim>
                                    <p:anim calcmode="lin" valueType="num">
                                      <p:cBhvr>
                                        <p:cTn id="16" dur="1000" fill="hold"/>
                                        <p:tgtEl>
                                          <p:spTgt spid="3"/>
                                        </p:tgtEl>
                                        <p:attrNameLst>
                                          <p:attrName>ppt_w</p:attrName>
                                        </p:attrNameLst>
                                      </p:cBhvr>
                                      <p:tavLst>
                                        <p:tav tm="0">
                                          <p:val>
                                            <p:fltVal val="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childTnLst>
                                </p:cTn>
                              </p:par>
                              <p:par>
                                <p:cTn id="18" presetID="2" presetClass="entr" presetSubtype="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1000" fill="hold"/>
                                        <p:tgtEl>
                                          <p:spTgt spid="4"/>
                                        </p:tgtEl>
                                        <p:attrNameLst>
                                          <p:attrName>ppt_x</p:attrName>
                                        </p:attrNameLst>
                                      </p:cBhvr>
                                      <p:tavLst>
                                        <p:tav tm="0">
                                          <p:val>
                                            <p:strVal val="#ppt_x"/>
                                          </p:val>
                                        </p:tav>
                                        <p:tav tm="100000">
                                          <p:val>
                                            <p:strVal val="#ppt_x"/>
                                          </p:val>
                                        </p:tav>
                                      </p:tavLst>
                                    </p:anim>
                                    <p:anim calcmode="lin" valueType="num">
                                      <p:cBhvr additive="base">
                                        <p:cTn id="21" dur="1000" fill="hold"/>
                                        <p:tgtEl>
                                          <p:spTgt spid="4"/>
                                        </p:tgtEl>
                                        <p:attrNameLst>
                                          <p:attrName>ppt_y</p:attrName>
                                        </p:attrNameLst>
                                      </p:cBhvr>
                                      <p:tavLst>
                                        <p:tav tm="0">
                                          <p:val>
                                            <p:strVal val="0-#ppt_h/2"/>
                                          </p:val>
                                        </p:tav>
                                        <p:tav tm="100000">
                                          <p:val>
                                            <p:strVal val="#ppt_y"/>
                                          </p:val>
                                        </p:tav>
                                      </p:tavLst>
                                    </p:anim>
                                  </p:childTnLst>
                                </p:cTn>
                              </p:par>
                              <p:par>
                                <p:cTn id="22" presetID="6" presetClass="emph" presetSubtype="0" fill="hold" nodeType="withEffect">
                                  <p:stCondLst>
                                    <p:cond delay="500"/>
                                  </p:stCondLst>
                                  <p:childTnLst>
                                    <p:animScale>
                                      <p:cBhvr>
                                        <p:cTn id="23" dur="1000" fill="hold"/>
                                        <p:tgtEl>
                                          <p:spTgt spid="4"/>
                                        </p:tgtEl>
                                      </p:cBhvr>
                                      <p:by x="100000" y="25000"/>
                                    </p:animScale>
                                  </p:childTnLst>
                                </p:cTn>
                              </p:par>
                            </p:childTnLst>
                          </p:cTn>
                        </p:par>
                        <p:par>
                          <p:cTn id="24" fill="hold">
                            <p:stCondLst>
                              <p:cond delay="3000"/>
                            </p:stCondLst>
                            <p:childTnLst>
                              <p:par>
                                <p:cTn id="25" presetID="17"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ppt_x</p:attrName>
                                        </p:attrNameLst>
                                      </p:cBhvr>
                                      <p:tavLst>
                                        <p:tav tm="0">
                                          <p:val>
                                            <p:strVal val="#ppt_x-#ppt_w/2"/>
                                          </p:val>
                                        </p:tav>
                                        <p:tav tm="100000">
                                          <p:val>
                                            <p:strVal val="#ppt_x"/>
                                          </p:val>
                                        </p:tav>
                                      </p:tavLst>
                                    </p:anim>
                                    <p:anim calcmode="lin" valueType="num">
                                      <p:cBhvr>
                                        <p:cTn id="28" dur="1000" fill="hold"/>
                                        <p:tgtEl>
                                          <p:spTgt spid="5"/>
                                        </p:tgtEl>
                                        <p:attrNameLst>
                                          <p:attrName>ppt_y</p:attrName>
                                        </p:attrNameLst>
                                      </p:cBhvr>
                                      <p:tavLst>
                                        <p:tav tm="0">
                                          <p:val>
                                            <p:strVal val="#ppt_y"/>
                                          </p:val>
                                        </p:tav>
                                        <p:tav tm="100000">
                                          <p:val>
                                            <p:strVal val="#ppt_y"/>
                                          </p:val>
                                        </p:tav>
                                      </p:tavLst>
                                    </p:anim>
                                    <p:anim calcmode="lin" valueType="num">
                                      <p:cBhvr>
                                        <p:cTn id="29" dur="1000" fill="hold"/>
                                        <p:tgtEl>
                                          <p:spTgt spid="5"/>
                                        </p:tgtEl>
                                        <p:attrNameLst>
                                          <p:attrName>ppt_w</p:attrName>
                                        </p:attrNameLst>
                                      </p:cBhvr>
                                      <p:tavLst>
                                        <p:tav tm="0">
                                          <p:val>
                                            <p:fltVal val="0"/>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childTnLst>
                                </p:cTn>
                              </p:par>
                              <p:par>
                                <p:cTn id="31" presetID="2" presetClass="entr" presetSubtype="1"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1000" fill="hold"/>
                                        <p:tgtEl>
                                          <p:spTgt spid="6"/>
                                        </p:tgtEl>
                                        <p:attrNameLst>
                                          <p:attrName>ppt_x</p:attrName>
                                        </p:attrNameLst>
                                      </p:cBhvr>
                                      <p:tavLst>
                                        <p:tav tm="0">
                                          <p:val>
                                            <p:strVal val="#ppt_x"/>
                                          </p:val>
                                        </p:tav>
                                        <p:tav tm="100000">
                                          <p:val>
                                            <p:strVal val="#ppt_x"/>
                                          </p:val>
                                        </p:tav>
                                      </p:tavLst>
                                    </p:anim>
                                    <p:anim calcmode="lin" valueType="num">
                                      <p:cBhvr additive="base">
                                        <p:cTn id="34" dur="1000" fill="hold"/>
                                        <p:tgtEl>
                                          <p:spTgt spid="6"/>
                                        </p:tgtEl>
                                        <p:attrNameLst>
                                          <p:attrName>ppt_y</p:attrName>
                                        </p:attrNameLst>
                                      </p:cBhvr>
                                      <p:tavLst>
                                        <p:tav tm="0">
                                          <p:val>
                                            <p:strVal val="0-#ppt_h/2"/>
                                          </p:val>
                                        </p:tav>
                                        <p:tav tm="100000">
                                          <p:val>
                                            <p:strVal val="#ppt_y"/>
                                          </p:val>
                                        </p:tav>
                                      </p:tavLst>
                                    </p:anim>
                                  </p:childTnLst>
                                </p:cTn>
                              </p:par>
                              <p:par>
                                <p:cTn id="35" presetID="6" presetClass="emph" presetSubtype="0" fill="hold" nodeType="withEffect">
                                  <p:stCondLst>
                                    <p:cond delay="500"/>
                                  </p:stCondLst>
                                  <p:childTnLst>
                                    <p:animScale>
                                      <p:cBhvr>
                                        <p:cTn id="36" dur="1000" fill="hold"/>
                                        <p:tgtEl>
                                          <p:spTgt spid="6"/>
                                        </p:tgtEl>
                                      </p:cBhvr>
                                      <p:by x="100000" y="25000"/>
                                    </p:animScale>
                                  </p:childTnLst>
                                </p:cTn>
                              </p:par>
                            </p:childTnLst>
                          </p:cTn>
                        </p:par>
                        <p:par>
                          <p:cTn id="37" fill="hold">
                            <p:stCondLst>
                              <p:cond delay="4500"/>
                            </p:stCondLst>
                            <p:childTnLst>
                              <p:par>
                                <p:cTn id="38" presetID="17" presetClass="entr" presetSubtype="8"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1000" fill="hold"/>
                                        <p:tgtEl>
                                          <p:spTgt spid="7"/>
                                        </p:tgtEl>
                                        <p:attrNameLst>
                                          <p:attrName>ppt_x</p:attrName>
                                        </p:attrNameLst>
                                      </p:cBhvr>
                                      <p:tavLst>
                                        <p:tav tm="0">
                                          <p:val>
                                            <p:strVal val="#ppt_x-#ppt_w/2"/>
                                          </p:val>
                                        </p:tav>
                                        <p:tav tm="100000">
                                          <p:val>
                                            <p:strVal val="#ppt_x"/>
                                          </p:val>
                                        </p:tav>
                                      </p:tavLst>
                                    </p:anim>
                                    <p:anim calcmode="lin" valueType="num">
                                      <p:cBhvr>
                                        <p:cTn id="41" dur="1000" fill="hold"/>
                                        <p:tgtEl>
                                          <p:spTgt spid="7"/>
                                        </p:tgtEl>
                                        <p:attrNameLst>
                                          <p:attrName>ppt_y</p:attrName>
                                        </p:attrNameLst>
                                      </p:cBhvr>
                                      <p:tavLst>
                                        <p:tav tm="0">
                                          <p:val>
                                            <p:strVal val="#ppt_y"/>
                                          </p:val>
                                        </p:tav>
                                        <p:tav tm="100000">
                                          <p:val>
                                            <p:strVal val="#ppt_y"/>
                                          </p:val>
                                        </p:tav>
                                      </p:tavLst>
                                    </p:anim>
                                    <p:anim calcmode="lin" valueType="num">
                                      <p:cBhvr>
                                        <p:cTn id="42" dur="1000" fill="hold"/>
                                        <p:tgtEl>
                                          <p:spTgt spid="7"/>
                                        </p:tgtEl>
                                        <p:attrNameLst>
                                          <p:attrName>ppt_w</p:attrName>
                                        </p:attrNameLst>
                                      </p:cBhvr>
                                      <p:tavLst>
                                        <p:tav tm="0">
                                          <p:val>
                                            <p:fltVal val="0"/>
                                          </p:val>
                                        </p:tav>
                                        <p:tav tm="100000">
                                          <p:val>
                                            <p:strVal val="#ppt_w"/>
                                          </p:val>
                                        </p:tav>
                                      </p:tavLst>
                                    </p:anim>
                                    <p:anim calcmode="lin" valueType="num">
                                      <p:cBhvr>
                                        <p:cTn id="43" dur="1000" fill="hold"/>
                                        <p:tgtEl>
                                          <p:spTgt spid="7"/>
                                        </p:tgtEl>
                                        <p:attrNameLst>
                                          <p:attrName>ppt_h</p:attrName>
                                        </p:attrNameLst>
                                      </p:cBhvr>
                                      <p:tavLst>
                                        <p:tav tm="0">
                                          <p:val>
                                            <p:strVal val="#ppt_h"/>
                                          </p:val>
                                        </p:tav>
                                        <p:tav tm="100000">
                                          <p:val>
                                            <p:strVal val="#ppt_h"/>
                                          </p:val>
                                        </p:tav>
                                      </p:tavLst>
                                    </p:anim>
                                  </p:childTnLst>
                                </p:cTn>
                              </p:par>
                            </p:childTnLst>
                          </p:cTn>
                        </p:par>
                        <p:par>
                          <p:cTn id="44" fill="hold">
                            <p:stCondLst>
                              <p:cond delay="5500"/>
                            </p:stCondLst>
                            <p:childTnLst>
                              <p:par>
                                <p:cTn id="45" presetID="17" presetClass="entr" presetSubtype="8"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1000" fill="hold"/>
                                        <p:tgtEl>
                                          <p:spTgt spid="8"/>
                                        </p:tgtEl>
                                        <p:attrNameLst>
                                          <p:attrName>ppt_x</p:attrName>
                                        </p:attrNameLst>
                                      </p:cBhvr>
                                      <p:tavLst>
                                        <p:tav tm="0">
                                          <p:val>
                                            <p:strVal val="#ppt_x-#ppt_w/2"/>
                                          </p:val>
                                        </p:tav>
                                        <p:tav tm="100000">
                                          <p:val>
                                            <p:strVal val="#ppt_x"/>
                                          </p:val>
                                        </p:tav>
                                      </p:tavLst>
                                    </p:anim>
                                    <p:anim calcmode="lin" valueType="num">
                                      <p:cBhvr>
                                        <p:cTn id="48" dur="1000" fill="hold"/>
                                        <p:tgtEl>
                                          <p:spTgt spid="8"/>
                                        </p:tgtEl>
                                        <p:attrNameLst>
                                          <p:attrName>ppt_y</p:attrName>
                                        </p:attrNameLst>
                                      </p:cBhvr>
                                      <p:tavLst>
                                        <p:tav tm="0">
                                          <p:val>
                                            <p:strVal val="#ppt_y"/>
                                          </p:val>
                                        </p:tav>
                                        <p:tav tm="100000">
                                          <p:val>
                                            <p:strVal val="#ppt_y"/>
                                          </p:val>
                                        </p:tav>
                                      </p:tavLst>
                                    </p:anim>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CE6E22-2659-4853-8074-B0295DEA186F}"/>
              </a:ext>
            </a:extLst>
          </p:cNvPr>
          <p:cNvSpPr/>
          <p:nvPr/>
        </p:nvSpPr>
        <p:spPr>
          <a:xfrm>
            <a:off x="1238250" y="729826"/>
            <a:ext cx="8021160" cy="923330"/>
          </a:xfrm>
          <a:prstGeom prst="rect">
            <a:avLst/>
          </a:prstGeom>
        </p:spPr>
        <p:txBody>
          <a:bodyPr wrap="square">
            <a:spAutoFit/>
          </a:bodyPr>
          <a:lstStyle/>
          <a:p>
            <a:pPr algn="ctr"/>
            <a:r>
              <a:rPr lang="el-GR" b="1" dirty="0">
                <a:hlinkClick r:id="rId2">
                  <a:extLst>
                    <a:ext uri="{A12FA001-AC4F-418D-AE19-62706E023703}">
                      <ahyp:hlinkClr xmlns:ahyp="http://schemas.microsoft.com/office/drawing/2018/hyperlinkcolor" val="tx"/>
                    </a:ext>
                  </a:extLst>
                </a:hlinkClick>
              </a:rPr>
              <a:t>Το Ερευνητικό Πρόγραμμα «Μαθαίνοντας Επιστήμη μέσα από το Θέατρο» </a:t>
            </a:r>
            <a:endParaRPr lang="el-GR" b="1" dirty="0"/>
          </a:p>
          <a:p>
            <a:pPr algn="ctr"/>
            <a:r>
              <a:rPr lang="en-US" b="1" dirty="0">
                <a:hlinkClick r:id="rId2"/>
              </a:rPr>
              <a:t>http://lstt.eu/</a:t>
            </a:r>
            <a:r>
              <a:rPr lang="el-GR" b="1" dirty="0"/>
              <a:t> </a:t>
            </a:r>
            <a:endParaRPr lang="en-US" b="1" dirty="0"/>
          </a:p>
          <a:p>
            <a:pPr algn="ctr"/>
            <a:r>
              <a:rPr lang="en-US" b="1" dirty="0"/>
              <a:t>From STEM to STEAM: Combining Science and ARTS</a:t>
            </a:r>
          </a:p>
        </p:txBody>
      </p:sp>
      <p:pic>
        <p:nvPicPr>
          <p:cNvPr id="13" name="Picture 2">
            <a:extLst>
              <a:ext uri="{FF2B5EF4-FFF2-40B4-BE49-F238E27FC236}">
                <a16:creationId xmlns:a16="http://schemas.microsoft.com/office/drawing/2014/main" id="{37F8FAED-60BD-457D-BB59-493A6D015AB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82931" y="641774"/>
            <a:ext cx="1941637" cy="10113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Εικόνα 2">
            <a:extLst>
              <a:ext uri="{FF2B5EF4-FFF2-40B4-BE49-F238E27FC236}">
                <a16:creationId xmlns:a16="http://schemas.microsoft.com/office/drawing/2014/main" id="{2BEA1C7D-63EA-4A2D-8AEF-D0BED5C2B6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876" y="4368959"/>
            <a:ext cx="3303170" cy="2321510"/>
          </a:xfrm>
          <a:prstGeom prst="rect">
            <a:avLst/>
          </a:prstGeom>
        </p:spPr>
      </p:pic>
      <p:pic>
        <p:nvPicPr>
          <p:cNvPr id="15" name="Εικόνα 1">
            <a:extLst>
              <a:ext uri="{FF2B5EF4-FFF2-40B4-BE49-F238E27FC236}">
                <a16:creationId xmlns:a16="http://schemas.microsoft.com/office/drawing/2014/main" id="{B4BD5966-7FA1-494E-8C46-B8C2A3CDE6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6380" y="4368958"/>
            <a:ext cx="3917021" cy="2321509"/>
          </a:xfrm>
          <a:prstGeom prst="rect">
            <a:avLst/>
          </a:prstGeom>
        </p:spPr>
      </p:pic>
      <p:pic>
        <p:nvPicPr>
          <p:cNvPr id="16" name="Picture 15">
            <a:extLst>
              <a:ext uri="{FF2B5EF4-FFF2-40B4-BE49-F238E27FC236}">
                <a16:creationId xmlns:a16="http://schemas.microsoft.com/office/drawing/2014/main" id="{8D69AA94-AD24-4648-AB11-B7FE17802F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6461" y="1766537"/>
            <a:ext cx="4078509" cy="2489041"/>
          </a:xfrm>
          <a:prstGeom prst="rect">
            <a:avLst/>
          </a:prstGeom>
        </p:spPr>
      </p:pic>
      <p:pic>
        <p:nvPicPr>
          <p:cNvPr id="18" name="Picture 17">
            <a:extLst>
              <a:ext uri="{FF2B5EF4-FFF2-40B4-BE49-F238E27FC236}">
                <a16:creationId xmlns:a16="http://schemas.microsoft.com/office/drawing/2014/main" id="{EB9A6839-9B30-48D2-A286-16753F6A77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876" y="1766537"/>
            <a:ext cx="3303171" cy="2489041"/>
          </a:xfrm>
          <a:prstGeom prst="rect">
            <a:avLst/>
          </a:prstGeom>
        </p:spPr>
      </p:pic>
      <p:pic>
        <p:nvPicPr>
          <p:cNvPr id="17" name="Picture 16">
            <a:extLst>
              <a:ext uri="{FF2B5EF4-FFF2-40B4-BE49-F238E27FC236}">
                <a16:creationId xmlns:a16="http://schemas.microsoft.com/office/drawing/2014/main" id="{27495091-16B4-4DDA-A923-6F69D99194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70912" y="1711868"/>
            <a:ext cx="3992490" cy="2543710"/>
          </a:xfrm>
          <a:prstGeom prst="rect">
            <a:avLst/>
          </a:prstGeom>
        </p:spPr>
      </p:pic>
      <p:pic>
        <p:nvPicPr>
          <p:cNvPr id="20" name="Picture 19">
            <a:extLst>
              <a:ext uri="{FF2B5EF4-FFF2-40B4-BE49-F238E27FC236}">
                <a16:creationId xmlns:a16="http://schemas.microsoft.com/office/drawing/2014/main" id="{E6A140FA-EE9C-41C5-9C09-FBF77853FE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06461" y="4368959"/>
            <a:ext cx="4164451" cy="2321510"/>
          </a:xfrm>
          <a:prstGeom prst="rect">
            <a:avLst/>
          </a:prstGeom>
        </p:spPr>
      </p:pic>
    </p:spTree>
    <p:extLst>
      <p:ext uri="{BB962C8B-B14F-4D97-AF65-F5344CB8AC3E}">
        <p14:creationId xmlns:p14="http://schemas.microsoft.com/office/powerpoint/2010/main" val="3805469158"/>
      </p:ext>
    </p:extLst>
  </p:cSld>
  <p:clrMapOvr>
    <a:masterClrMapping/>
  </p:clrMapOvr>
  <mc:AlternateContent xmlns:mc="http://schemas.openxmlformats.org/markup-compatibility/2006">
    <mc:Choice xmlns:p14="http://schemas.microsoft.com/office/powerpoint/2010/main" Requires="p14">
      <p:transition p14:dur="0" advTm="20099"/>
    </mc:Choice>
    <mc:Fallback>
      <p:transition advTm="2009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20662" y="1653156"/>
            <a:ext cx="5503187" cy="3259304"/>
          </a:xfrm>
          <a:prstGeom prst="ellipse">
            <a:avLst/>
          </a:prstGeom>
          <a:solidFill>
            <a:schemeClr val="bg2">
              <a:alpha val="60000"/>
            </a:schemeClr>
          </a:solidFill>
        </p:spPr>
        <p:style>
          <a:lnRef idx="1">
            <a:schemeClr val="accent1"/>
          </a:lnRef>
          <a:fillRef idx="3">
            <a:schemeClr val="accent1"/>
          </a:fillRef>
          <a:effectRef idx="2">
            <a:schemeClr val="accent1"/>
          </a:effectRef>
          <a:fontRef idx="minor">
            <a:schemeClr val="lt1"/>
          </a:fontRef>
        </p:style>
        <p:txBody>
          <a:bodyPr lIns="0" t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90"/>
                </a:solidFill>
                <a:effectLst/>
                <a:uLnTx/>
                <a:uFillTx/>
                <a:latin typeface="Franklin Gothic Book" panose="020B0503020102020204"/>
                <a:ea typeface="+mn-ea"/>
                <a:cs typeface="+mn-cs"/>
              </a:rPr>
              <a:t>Embodied Learning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90"/>
              </a:solidFill>
              <a:effectLst/>
              <a:uLnTx/>
              <a:uFillTx/>
              <a:latin typeface="Franklin Gothic Book" panose="020B0503020102020204"/>
              <a:ea typeface="+mn-ea"/>
              <a:cs typeface="+mn-cs"/>
            </a:endParaRPr>
          </a:p>
          <a:p>
            <a:pPr marL="452438" marR="0" lvl="0" indent="-285750" algn="l" defTabSz="457200" rtl="0" eaLnBrk="1" fontAlgn="auto" latinLnBrk="0" hangingPunct="1">
              <a:lnSpc>
                <a:spcPct val="130000"/>
              </a:lnSpc>
              <a:spcBef>
                <a:spcPts val="0"/>
              </a:spcBef>
              <a:spcAft>
                <a:spcPts val="0"/>
              </a:spcAft>
              <a:buClrTx/>
              <a:buSzTx/>
              <a:buFont typeface="Wingdings" charset="2"/>
              <a:buChar char="ü"/>
              <a:tabLst>
                <a:tab pos="0" algn="l"/>
              </a:tabLst>
              <a:defRPr/>
            </a:pP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n-ea"/>
                <a:cs typeface="+mn-cs"/>
              </a:rPr>
              <a:t>Full body movements</a:t>
            </a:r>
          </a:p>
          <a:p>
            <a:pPr marL="452438" marR="0" lvl="0" indent="-285750" algn="l" defTabSz="457200" rtl="0" eaLnBrk="1" fontAlgn="auto" latinLnBrk="0" hangingPunct="1">
              <a:lnSpc>
                <a:spcPct val="130000"/>
              </a:lnSpc>
              <a:spcBef>
                <a:spcPts val="0"/>
              </a:spcBef>
              <a:spcAft>
                <a:spcPts val="0"/>
              </a:spcAft>
              <a:buClrTx/>
              <a:buSzTx/>
              <a:buFont typeface="Wingdings" charset="2"/>
              <a:buChar char="ü"/>
              <a:tabLst>
                <a:tab pos="0" algn="l"/>
              </a:tabLst>
              <a:defRPr/>
            </a:pP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n-ea"/>
                <a:cs typeface="+mn-cs"/>
              </a:rPr>
              <a:t>Gestures</a:t>
            </a:r>
          </a:p>
          <a:p>
            <a:pPr marL="452438" marR="0" lvl="0" indent="-285750" algn="l" defTabSz="457200" rtl="0" eaLnBrk="1" fontAlgn="auto" latinLnBrk="0" hangingPunct="1">
              <a:lnSpc>
                <a:spcPct val="130000"/>
              </a:lnSpc>
              <a:spcBef>
                <a:spcPts val="0"/>
              </a:spcBef>
              <a:spcAft>
                <a:spcPts val="0"/>
              </a:spcAft>
              <a:buClrTx/>
              <a:buSzTx/>
              <a:buFont typeface="Wingdings" charset="2"/>
              <a:buChar char="ü"/>
              <a:tabLst>
                <a:tab pos="0" algn="l"/>
              </a:tabLst>
              <a:defRPr/>
            </a:pP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n-ea"/>
                <a:cs typeface="+mn-cs"/>
              </a:rPr>
              <a:t>Facial expressions</a:t>
            </a:r>
          </a:p>
          <a:p>
            <a:pPr marL="452438" marR="0" lvl="0" indent="-285750" algn="l" defTabSz="457200" rtl="0" eaLnBrk="1" fontAlgn="auto" latinLnBrk="0" hangingPunct="1">
              <a:lnSpc>
                <a:spcPct val="130000"/>
              </a:lnSpc>
              <a:spcBef>
                <a:spcPts val="0"/>
              </a:spcBef>
              <a:spcAft>
                <a:spcPts val="0"/>
              </a:spcAft>
              <a:buClrTx/>
              <a:buSzTx/>
              <a:buFont typeface="Wingdings" charset="2"/>
              <a:buChar char="ü"/>
              <a:tabLst>
                <a:tab pos="0" algn="l"/>
              </a:tabLst>
              <a:defRPr/>
            </a:pP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n-ea"/>
                <a:cs typeface="+mn-cs"/>
              </a:rPr>
              <a:t>Emotional involvement </a:t>
            </a:r>
          </a:p>
          <a:p>
            <a:pPr marL="342900" marR="0" lvl="0" indent="-342900" algn="just" defTabSz="457200" rtl="0" eaLnBrk="1" fontAlgn="auto" latinLnBrk="0" hangingPunct="1">
              <a:lnSpc>
                <a:spcPct val="100000"/>
              </a:lnSpc>
              <a:spcBef>
                <a:spcPts val="0"/>
              </a:spcBef>
              <a:spcAft>
                <a:spcPts val="0"/>
              </a:spcAft>
              <a:buClrTx/>
              <a:buSzTx/>
              <a:buFont typeface="Arial"/>
              <a:buChar char="•"/>
              <a:tabLst/>
              <a:defRPr/>
            </a:pPr>
            <a:endParaRPr kumimoji="0" lang="en-US" sz="2000" b="1" i="0" u="none" strike="noStrike" kern="1200" cap="none" spc="0" normalizeH="0" baseline="0" noProof="0" dirty="0">
              <a:ln>
                <a:noFill/>
              </a:ln>
              <a:solidFill>
                <a:srgbClr val="000090"/>
              </a:solidFill>
              <a:effectLst/>
              <a:uLnTx/>
              <a:uFillTx/>
              <a:latin typeface="Franklin Gothic Book" panose="020B0503020102020204"/>
              <a:ea typeface="+mn-ea"/>
              <a:cs typeface="+mn-cs"/>
            </a:endParaRPr>
          </a:p>
        </p:txBody>
      </p:sp>
      <p:sp>
        <p:nvSpPr>
          <p:cNvPr id="5" name="Oval 4"/>
          <p:cNvSpPr/>
          <p:nvPr/>
        </p:nvSpPr>
        <p:spPr>
          <a:xfrm>
            <a:off x="2472933" y="4092605"/>
            <a:ext cx="5818811" cy="2759135"/>
          </a:xfrm>
          <a:prstGeom prst="ellipse">
            <a:avLst/>
          </a:prstGeom>
          <a:solidFill>
            <a:srgbClr val="92D050">
              <a:alpha val="33000"/>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90"/>
                </a:solidFill>
                <a:effectLst/>
                <a:uLnTx/>
                <a:uFillTx/>
                <a:latin typeface="Franklin Gothic Book" panose="020B0503020102020204"/>
                <a:ea typeface="+mn-ea"/>
                <a:cs typeface="+mn-cs"/>
              </a:rPr>
              <a:t>Multiple representational systems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90"/>
              </a:solidFill>
              <a:effectLst/>
              <a:uLnTx/>
              <a:uFillTx/>
              <a:latin typeface="Franklin Gothic Book" panose="020B0503020102020204"/>
              <a:ea typeface="+mn-ea"/>
              <a:cs typeface="+mn-cs"/>
            </a:endParaRPr>
          </a:p>
          <a:p>
            <a:pPr marL="527050" marR="0" lvl="0" indent="-342900" algn="l" defTabSz="457200" rtl="0" eaLnBrk="1" fontAlgn="auto" latinLnBrk="0" hangingPunct="1">
              <a:lnSpc>
                <a:spcPct val="120000"/>
              </a:lnSpc>
              <a:spcBef>
                <a:spcPts val="0"/>
              </a:spcBef>
              <a:spcAft>
                <a:spcPts val="0"/>
              </a:spcAft>
              <a:buClrTx/>
              <a:buSzTx/>
              <a:buFont typeface="Wingdings" charset="2"/>
              <a:buChar char="ü"/>
              <a:tabLst/>
              <a:defRPr/>
            </a:pP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n-ea"/>
                <a:cs typeface="+mn-cs"/>
              </a:rPr>
              <a:t>Verbal communication</a:t>
            </a:r>
          </a:p>
          <a:p>
            <a:pPr marL="527050" marR="0" lvl="0" indent="-342900" algn="l" defTabSz="457200" rtl="0" eaLnBrk="1" fontAlgn="auto" latinLnBrk="0" hangingPunct="1">
              <a:lnSpc>
                <a:spcPct val="120000"/>
              </a:lnSpc>
              <a:spcBef>
                <a:spcPts val="0"/>
              </a:spcBef>
              <a:spcAft>
                <a:spcPts val="0"/>
              </a:spcAft>
              <a:buClrTx/>
              <a:buSzTx/>
              <a:buFont typeface="Wingdings" charset="2"/>
              <a:buChar char="ü"/>
              <a:tabLst/>
              <a:defRPr/>
            </a:pP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n-ea"/>
                <a:cs typeface="+mn-cs"/>
              </a:rPr>
              <a:t>Non-verbal communication (Embodied Learning)/kinesthetic representation </a:t>
            </a:r>
          </a:p>
          <a:p>
            <a:pPr marL="527050" marR="0" lvl="0" indent="-342900" algn="l" defTabSz="457200" rtl="0" eaLnBrk="1" fontAlgn="auto" latinLnBrk="0" hangingPunct="1">
              <a:lnSpc>
                <a:spcPct val="120000"/>
              </a:lnSpc>
              <a:spcBef>
                <a:spcPts val="0"/>
              </a:spcBef>
              <a:spcAft>
                <a:spcPts val="0"/>
              </a:spcAft>
              <a:buClrTx/>
              <a:buSzTx/>
              <a:buFont typeface="Wingdings" charset="2"/>
              <a:buChar char="ü"/>
              <a:tabLst/>
              <a:defRPr/>
            </a:pP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n-ea"/>
                <a:cs typeface="+mn-cs"/>
              </a:rPr>
              <a:t>Digital representation</a:t>
            </a:r>
          </a:p>
          <a:p>
            <a:pPr marL="527050" marR="0" lvl="0" indent="-342900" algn="l" defTabSz="457200" rtl="0" eaLnBrk="1" fontAlgn="auto" latinLnBrk="0" hangingPunct="1">
              <a:lnSpc>
                <a:spcPct val="120000"/>
              </a:lnSpc>
              <a:spcBef>
                <a:spcPts val="0"/>
              </a:spcBef>
              <a:spcAft>
                <a:spcPts val="0"/>
              </a:spcAft>
              <a:buClrTx/>
              <a:buSzTx/>
              <a:buFont typeface="Wingdings" charset="2"/>
              <a:buChar char="ü"/>
              <a:tabLst/>
              <a:defRPr/>
            </a:pP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n-ea"/>
                <a:cs typeface="+mn-cs"/>
              </a:rPr>
              <a:t>Art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2" name="Oval 1"/>
          <p:cNvSpPr/>
          <p:nvPr/>
        </p:nvSpPr>
        <p:spPr>
          <a:xfrm>
            <a:off x="5914105" y="1592460"/>
            <a:ext cx="5870084" cy="3237187"/>
          </a:xfrm>
          <a:prstGeom prst="ellipse">
            <a:avLst/>
          </a:prstGeom>
          <a:solidFill>
            <a:schemeClr val="accent5">
              <a:lumMod val="40000"/>
              <a:lumOff val="60000"/>
              <a:alpha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90"/>
                </a:solidFill>
                <a:effectLst/>
                <a:uLnTx/>
                <a:uFillTx/>
                <a:latin typeface="Franklin Gothic Book" panose="020B0503020102020204"/>
                <a:ea typeface="+mn-ea"/>
                <a:cs typeface="+mn-cs"/>
              </a:rPr>
              <a:t>Analogical Reasoning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90"/>
              </a:solidFill>
              <a:effectLst/>
              <a:uLnTx/>
              <a:uFillTx/>
              <a:latin typeface="Franklin Gothic Book" panose="020B0503020102020204"/>
              <a:ea typeface="+mn-ea"/>
              <a:cs typeface="+mn-cs"/>
            </a:endParaRPr>
          </a:p>
          <a:p>
            <a:pPr marL="569912" marR="0" lvl="0" indent="-285750" algn="l" defTabSz="457200" rtl="0" eaLnBrk="1" fontAlgn="auto" latinLnBrk="0" hangingPunct="1">
              <a:lnSpc>
                <a:spcPct val="120000"/>
              </a:lnSpc>
              <a:spcBef>
                <a:spcPts val="0"/>
              </a:spcBef>
              <a:spcAft>
                <a:spcPts val="0"/>
              </a:spcAft>
              <a:buClrTx/>
              <a:buSzTx/>
              <a:buFont typeface="Wingdings" charset="2"/>
              <a:buChar char="ü"/>
              <a:tabLst/>
              <a:defRPr/>
            </a:pP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n-ea"/>
                <a:cs typeface="+mn-cs"/>
              </a:rPr>
              <a:t>Familiarization with the base</a:t>
            </a:r>
          </a:p>
          <a:p>
            <a:pPr marL="569912" marR="0" lvl="0" indent="-285750" algn="l" defTabSz="457200" rtl="0" eaLnBrk="1" fontAlgn="auto" latinLnBrk="0" hangingPunct="1">
              <a:lnSpc>
                <a:spcPct val="120000"/>
              </a:lnSpc>
              <a:spcBef>
                <a:spcPts val="0"/>
              </a:spcBef>
              <a:spcAft>
                <a:spcPts val="0"/>
              </a:spcAft>
              <a:buClrTx/>
              <a:buSzTx/>
              <a:buFont typeface="Wingdings" charset="2"/>
              <a:buChar char="ü"/>
              <a:tabLst/>
              <a:defRPr/>
            </a:pP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n-ea"/>
                <a:cs typeface="+mn-cs"/>
              </a:rPr>
              <a:t>Finding common characteristics between the base and the target concept </a:t>
            </a:r>
          </a:p>
          <a:p>
            <a:pPr marL="569912" marR="0" lvl="0" indent="-285750" algn="l" defTabSz="457200" rtl="0" eaLnBrk="1" fontAlgn="auto" latinLnBrk="0" hangingPunct="1">
              <a:lnSpc>
                <a:spcPct val="120000"/>
              </a:lnSpc>
              <a:spcBef>
                <a:spcPts val="0"/>
              </a:spcBef>
              <a:spcAft>
                <a:spcPts val="0"/>
              </a:spcAft>
              <a:buClrTx/>
              <a:buSzTx/>
              <a:buFont typeface="Wingdings" charset="2"/>
              <a:buChar char="ü"/>
              <a:tabLst/>
              <a:defRPr/>
            </a:pP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n-ea"/>
                <a:cs typeface="+mn-cs"/>
              </a:rPr>
              <a:t>Underlining the parts where the analogy collapses </a:t>
            </a:r>
          </a:p>
        </p:txBody>
      </p:sp>
      <p:sp>
        <p:nvSpPr>
          <p:cNvPr id="3" name="Ορθογώνιο 2"/>
          <p:cNvSpPr/>
          <p:nvPr/>
        </p:nvSpPr>
        <p:spPr>
          <a:xfrm>
            <a:off x="9434202" y="4183316"/>
            <a:ext cx="1297728" cy="646331"/>
          </a:xfrm>
          <a:prstGeom prst="rect">
            <a:avLst/>
          </a:prstGeom>
          <a:ln>
            <a:solidFill>
              <a:srgbClr val="0070C0"/>
            </a:solidFill>
          </a:ln>
          <a:effectLst>
            <a:outerShdw blurRad="50800" dist="38100" dir="2700000" algn="tl" rotWithShape="0">
              <a:prstClr val="black">
                <a:alpha val="40000"/>
              </a:prstClr>
            </a:outerShdw>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Franklin Gothic Book" panose="020B0503020102020204"/>
                <a:ea typeface="+mn-ea"/>
                <a:cs typeface="+mn-cs"/>
              </a:rPr>
              <a:t>NKUA</a:t>
            </a:r>
          </a:p>
        </p:txBody>
      </p:sp>
      <p:cxnSp>
        <p:nvCxnSpPr>
          <p:cNvPr id="9" name="Γωνιακή σύνδεση 8"/>
          <p:cNvCxnSpPr/>
          <p:nvPr/>
        </p:nvCxnSpPr>
        <p:spPr>
          <a:xfrm>
            <a:off x="5636503" y="3213100"/>
            <a:ext cx="3797699" cy="1435100"/>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Ευθύγραμμο βέλος σύνδεσης 10"/>
          <p:cNvCxnSpPr/>
          <p:nvPr/>
        </p:nvCxnSpPr>
        <p:spPr>
          <a:xfrm flipV="1">
            <a:off x="8382000" y="4829647"/>
            <a:ext cx="1320800" cy="10631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Ευθύγραμμο βέλος σύνδεσης 12"/>
          <p:cNvCxnSpPr/>
          <p:nvPr/>
        </p:nvCxnSpPr>
        <p:spPr>
          <a:xfrm>
            <a:off x="9588500" y="3676546"/>
            <a:ext cx="114300" cy="5067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4F8908E-AED4-4197-9B58-CD964E678AB3}"/>
              </a:ext>
            </a:extLst>
          </p:cNvPr>
          <p:cNvSpPr/>
          <p:nvPr/>
        </p:nvSpPr>
        <p:spPr>
          <a:xfrm>
            <a:off x="2195744" y="392131"/>
            <a:ext cx="6096000" cy="1200329"/>
          </a:xfrm>
          <a:prstGeom prst="rect">
            <a:avLst/>
          </a:prstGeom>
        </p:spPr>
        <p:txBody>
          <a:bodyPr>
            <a:spAutoFit/>
          </a:bodyPr>
          <a:lstStyle/>
          <a:p>
            <a:pPr algn="ctr"/>
            <a:r>
              <a:rPr lang="el-GR" b="1" dirty="0">
                <a:hlinkClick r:id="rId2">
                  <a:extLst>
                    <a:ext uri="{A12FA001-AC4F-418D-AE19-62706E023703}">
                      <ahyp:hlinkClr xmlns:ahyp="http://schemas.microsoft.com/office/drawing/2018/hyperlinkcolor" val="tx"/>
                    </a:ext>
                  </a:extLst>
                </a:hlinkClick>
              </a:rPr>
              <a:t>Το Ερευνητικό Πρόγραμμα «Μαθαίνοντας Επιστήμη μέσα από το Θέατρο» </a:t>
            </a:r>
            <a:endParaRPr lang="el-GR" b="1" dirty="0"/>
          </a:p>
          <a:p>
            <a:pPr algn="ctr"/>
            <a:r>
              <a:rPr lang="en-US" b="1" dirty="0">
                <a:hlinkClick r:id="rId2"/>
              </a:rPr>
              <a:t>http://lstt.eu/</a:t>
            </a:r>
            <a:r>
              <a:rPr lang="el-GR" b="1" dirty="0"/>
              <a:t> </a:t>
            </a:r>
            <a:endParaRPr lang="en-US" b="1" dirty="0"/>
          </a:p>
          <a:p>
            <a:pPr algn="ctr"/>
            <a:r>
              <a:rPr lang="en-US" b="1" dirty="0"/>
              <a:t>From STEM to STEAM: Combining Science and ARTS</a:t>
            </a:r>
            <a:endParaRPr lang="en-US" dirty="0"/>
          </a:p>
        </p:txBody>
      </p:sp>
      <p:pic>
        <p:nvPicPr>
          <p:cNvPr id="10" name="Picture 2">
            <a:extLst>
              <a:ext uri="{FF2B5EF4-FFF2-40B4-BE49-F238E27FC236}">
                <a16:creationId xmlns:a16="http://schemas.microsoft.com/office/drawing/2014/main" id="{E0807A8B-E186-4888-AE35-BC73EA77D06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82931" y="641774"/>
            <a:ext cx="1941637" cy="10113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45611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3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399"/>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3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371600" y="685800"/>
            <a:ext cx="9601200" cy="901700"/>
          </a:xfrm>
        </p:spPr>
        <p:txBody>
          <a:bodyPr>
            <a:noAutofit/>
          </a:bodyPr>
          <a:lstStyle/>
          <a:p>
            <a:pPr algn="ctr"/>
            <a:r>
              <a:rPr lang="en-US" sz="2400" b="1" dirty="0">
                <a:solidFill>
                  <a:schemeClr val="tx1"/>
                </a:solidFill>
                <a:latin typeface="Corbel" charset="0"/>
                <a:ea typeface="Corbel" charset="0"/>
                <a:cs typeface="Corbel" charset="0"/>
              </a:rPr>
              <a:t>Examples of scenarios</a:t>
            </a:r>
            <a:br>
              <a:rPr lang="en-US" sz="2400" b="1" dirty="0">
                <a:solidFill>
                  <a:schemeClr val="tx1"/>
                </a:solidFill>
              </a:rPr>
            </a:br>
            <a:endParaRPr lang="el-GR" sz="2400" b="1" dirty="0">
              <a:solidFill>
                <a:schemeClr val="tx1"/>
              </a:solidFill>
            </a:endParaRPr>
          </a:p>
        </p:txBody>
      </p:sp>
      <p:sp>
        <p:nvSpPr>
          <p:cNvPr id="3" name="Θέση περιεχομένου 2"/>
          <p:cNvSpPr>
            <a:spLocks noGrp="1"/>
          </p:cNvSpPr>
          <p:nvPr>
            <p:ph idx="1"/>
          </p:nvPr>
        </p:nvSpPr>
        <p:spPr>
          <a:xfrm>
            <a:off x="1371600" y="1663700"/>
            <a:ext cx="9601200" cy="4648200"/>
          </a:xfrm>
        </p:spPr>
        <p:txBody>
          <a:bodyPr>
            <a:normAutofit/>
          </a:bodyPr>
          <a:lstStyle/>
          <a:p>
            <a:pPr algn="just"/>
            <a:r>
              <a:rPr lang="en-US" sz="2400" b="1" dirty="0">
                <a:solidFill>
                  <a:schemeClr val="tx1"/>
                </a:solidFill>
                <a:latin typeface="Corbel" charset="0"/>
                <a:ea typeface="Corbel" charset="0"/>
                <a:cs typeface="Corbel" charset="0"/>
              </a:rPr>
              <a:t>Environmental  issues</a:t>
            </a:r>
            <a:r>
              <a:rPr lang="en-US" sz="2400" dirty="0">
                <a:solidFill>
                  <a:schemeClr val="tx1"/>
                </a:solidFill>
                <a:latin typeface="Corbel" charset="0"/>
                <a:ea typeface="Corbel" charset="0"/>
                <a:cs typeface="Corbel" charset="0"/>
              </a:rPr>
              <a:t>: fires, forest protection, ecological problems, greenhouse billboard representation, pollution of coasts &amp; seas</a:t>
            </a:r>
          </a:p>
          <a:p>
            <a:pPr algn="just"/>
            <a:r>
              <a:rPr lang="en-US" sz="2400" b="1" dirty="0">
                <a:solidFill>
                  <a:schemeClr val="tx1"/>
                </a:solidFill>
                <a:latin typeface="Corbel" charset="0"/>
                <a:ea typeface="Corbel" charset="0"/>
                <a:cs typeface="Corbel" charset="0"/>
              </a:rPr>
              <a:t>Soci0-economical issues</a:t>
            </a:r>
            <a:r>
              <a:rPr lang="en-US" sz="2400" dirty="0">
                <a:solidFill>
                  <a:schemeClr val="tx1"/>
                </a:solidFill>
                <a:latin typeface="Corbel" charset="0"/>
                <a:ea typeface="Corbel" charset="0"/>
                <a:cs typeface="Corbel" charset="0"/>
              </a:rPr>
              <a:t>: refugee, the position of woman in science / social prejudices, protection from the internet, jungle, power relations in society / representation of individuals, molecules</a:t>
            </a:r>
          </a:p>
          <a:p>
            <a:pPr algn="just"/>
            <a:r>
              <a:rPr lang="en-US" sz="2400" b="1" dirty="0">
                <a:solidFill>
                  <a:schemeClr val="tx1"/>
                </a:solidFill>
                <a:latin typeface="Corbel" charset="0"/>
                <a:ea typeface="Corbel" charset="0"/>
                <a:cs typeface="Corbel" charset="0"/>
              </a:rPr>
              <a:t>Ethical issues</a:t>
            </a:r>
            <a:r>
              <a:rPr lang="en-US" sz="2400" dirty="0">
                <a:solidFill>
                  <a:schemeClr val="tx1"/>
                </a:solidFill>
                <a:latin typeface="Corbel" charset="0"/>
                <a:ea typeface="Corbel" charset="0"/>
                <a:cs typeface="Corbel" charset="0"/>
              </a:rPr>
              <a:t>: the future of humanity, life on other planets</a:t>
            </a:r>
          </a:p>
          <a:p>
            <a:pPr algn="just"/>
            <a:r>
              <a:rPr lang="en-US" sz="2400" b="1" dirty="0">
                <a:solidFill>
                  <a:schemeClr val="tx1"/>
                </a:solidFill>
                <a:latin typeface="Corbel" charset="0"/>
                <a:ea typeface="Corbel" charset="0"/>
                <a:cs typeface="Corbel" charset="0"/>
              </a:rPr>
              <a:t>Health issues</a:t>
            </a:r>
            <a:r>
              <a:rPr lang="en-US" sz="2400" dirty="0">
                <a:solidFill>
                  <a:schemeClr val="tx1"/>
                </a:solidFill>
                <a:latin typeface="Corbel" charset="0"/>
                <a:ea typeface="Corbel" charset="0"/>
                <a:cs typeface="Corbel" charset="0"/>
              </a:rPr>
              <a:t>: body organs / transplantation</a:t>
            </a:r>
          </a:p>
          <a:p>
            <a:pPr algn="just"/>
            <a:r>
              <a:rPr lang="en-US" sz="2400" b="1" dirty="0">
                <a:solidFill>
                  <a:schemeClr val="tx1"/>
                </a:solidFill>
                <a:latin typeface="Corbel" charset="0"/>
                <a:ea typeface="Corbel" charset="0"/>
                <a:cs typeface="Corbel" charset="0"/>
              </a:rPr>
              <a:t>Philosophical issues</a:t>
            </a:r>
            <a:r>
              <a:rPr lang="en-US" sz="2400" dirty="0">
                <a:solidFill>
                  <a:schemeClr val="tx1"/>
                </a:solidFill>
                <a:latin typeface="Corbel" charset="0"/>
                <a:ea typeface="Corbel" charset="0"/>
                <a:cs typeface="Corbel" charset="0"/>
              </a:rPr>
              <a:t>: the concept of time, cosmology, relationship </a:t>
            </a:r>
          </a:p>
          <a:p>
            <a:pPr algn="just"/>
            <a:r>
              <a:rPr lang="en-US" sz="2400" b="1" dirty="0">
                <a:solidFill>
                  <a:schemeClr val="tx1"/>
                </a:solidFill>
                <a:latin typeface="Corbel" charset="0"/>
                <a:ea typeface="Corbel" charset="0"/>
                <a:cs typeface="Corbel" charset="0"/>
              </a:rPr>
              <a:t>Political issues </a:t>
            </a:r>
            <a:r>
              <a:rPr lang="en-US" sz="2400" dirty="0">
                <a:solidFill>
                  <a:schemeClr val="tx1"/>
                </a:solidFill>
                <a:latin typeface="Corbel" charset="0"/>
                <a:ea typeface="Corbel" charset="0"/>
                <a:cs typeface="Corbel" charset="0"/>
              </a:rPr>
              <a:t>: the centralized state, the power and the way it is exercised</a:t>
            </a:r>
          </a:p>
          <a:p>
            <a:pPr algn="just"/>
            <a:r>
              <a:rPr lang="en-US" sz="2400" b="1" dirty="0">
                <a:solidFill>
                  <a:schemeClr val="tx1"/>
                </a:solidFill>
                <a:latin typeface="Corbel" charset="0"/>
              </a:rPr>
              <a:t>Educational and scientific issues </a:t>
            </a:r>
            <a:endParaRPr lang="el-GR" b="1" dirty="0">
              <a:solidFill>
                <a:schemeClr val="tx1"/>
              </a:solidFill>
            </a:endParaRPr>
          </a:p>
        </p:txBody>
      </p:sp>
      <p:pic>
        <p:nvPicPr>
          <p:cNvPr id="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250364" y="166255"/>
            <a:ext cx="1941637" cy="1011382"/>
          </a:xfrm>
          <a:prstGeom prst="rect">
            <a:avLst/>
          </a:prstGeom>
          <a:noFill/>
          <a:ln w="9525">
            <a:noFill/>
            <a:miter lim="800000"/>
            <a:headEnd/>
            <a:tailEnd/>
          </a:ln>
          <a:effectLst>
            <a:reflection blurRad="6350" stA="52000" endA="300" endPos="35000" dir="5400000" sy="-100000" algn="bl" rotWithShape="0"/>
            <a:softEdge rad="31750"/>
          </a:effectLst>
          <a:scene3d>
            <a:camera prst="perspectiveHeroicExtremeLeftFacing"/>
            <a:lightRig rig="threePt" dir="t"/>
          </a:scene3d>
        </p:spPr>
      </p:pic>
    </p:spTree>
    <p:extLst>
      <p:ext uri="{BB962C8B-B14F-4D97-AF65-F5344CB8AC3E}">
        <p14:creationId xmlns:p14="http://schemas.microsoft.com/office/powerpoint/2010/main" val="8529893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56807" y="660400"/>
            <a:ext cx="9601200" cy="1016000"/>
          </a:xfrm>
        </p:spPr>
        <p:txBody>
          <a:bodyPr>
            <a:noAutofit/>
          </a:bodyPr>
          <a:lstStyle/>
          <a:p>
            <a:pPr algn="ctr"/>
            <a:r>
              <a:rPr lang="en-US" sz="2400" b="1" dirty="0">
                <a:solidFill>
                  <a:schemeClr val="tx1"/>
                </a:solidFill>
                <a:latin typeface="Corbel" charset="0"/>
                <a:ea typeface="Corbel" charset="0"/>
                <a:cs typeface="Corbel" charset="0"/>
              </a:rPr>
              <a:t>Examples of participating citizens, </a:t>
            </a:r>
            <a:br>
              <a:rPr lang="en-US" sz="2400" b="1" dirty="0">
                <a:solidFill>
                  <a:schemeClr val="tx1"/>
                </a:solidFill>
                <a:latin typeface="Corbel" charset="0"/>
                <a:ea typeface="Corbel" charset="0"/>
                <a:cs typeface="Corbel" charset="0"/>
              </a:rPr>
            </a:br>
            <a:r>
              <a:rPr lang="en-US" sz="2400" b="1" dirty="0">
                <a:solidFill>
                  <a:schemeClr val="tx1"/>
                </a:solidFill>
                <a:latin typeface="Corbel" charset="0"/>
                <a:ea typeface="Corbel" charset="0"/>
                <a:cs typeface="Corbel" charset="0"/>
              </a:rPr>
              <a:t>organizations </a:t>
            </a:r>
            <a:br>
              <a:rPr lang="en-US" sz="2400" b="1" dirty="0">
                <a:solidFill>
                  <a:schemeClr val="tx1"/>
                </a:solidFill>
                <a:latin typeface="Corbel" charset="0"/>
                <a:ea typeface="Corbel" charset="0"/>
                <a:cs typeface="Corbel" charset="0"/>
              </a:rPr>
            </a:br>
            <a:endParaRPr lang="el-GR" sz="2400" b="1" dirty="0">
              <a:solidFill>
                <a:schemeClr val="tx1"/>
              </a:solidFill>
              <a:latin typeface="Corbel" charset="0"/>
              <a:ea typeface="Corbel" charset="0"/>
              <a:cs typeface="Corbel" charset="0"/>
            </a:endParaRPr>
          </a:p>
        </p:txBody>
      </p:sp>
      <p:sp>
        <p:nvSpPr>
          <p:cNvPr id="3" name="Θέση περιεχομένου 2"/>
          <p:cNvSpPr>
            <a:spLocks noGrp="1"/>
          </p:cNvSpPr>
          <p:nvPr>
            <p:ph idx="1"/>
          </p:nvPr>
        </p:nvSpPr>
        <p:spPr>
          <a:xfrm>
            <a:off x="1384300" y="1676400"/>
            <a:ext cx="9601200" cy="4673600"/>
          </a:xfrm>
        </p:spPr>
        <p:txBody>
          <a:bodyPr>
            <a:normAutofit/>
          </a:bodyPr>
          <a:lstStyle/>
          <a:p>
            <a:r>
              <a:rPr lang="en-US" sz="2400" b="1" dirty="0">
                <a:solidFill>
                  <a:schemeClr val="tx1"/>
                </a:solidFill>
                <a:latin typeface="Corbel" charset="0"/>
                <a:ea typeface="Corbel" charset="0"/>
                <a:cs typeface="Corbel" charset="0"/>
              </a:rPr>
              <a:t>Schools (More and more schools located in remote areas )</a:t>
            </a:r>
          </a:p>
          <a:p>
            <a:r>
              <a:rPr lang="en-US" sz="2400" b="1" dirty="0">
                <a:solidFill>
                  <a:schemeClr val="tx1"/>
                </a:solidFill>
                <a:latin typeface="Corbel" charset="0"/>
                <a:ea typeface="Corbel" charset="0"/>
                <a:cs typeface="Corbel" charset="0"/>
              </a:rPr>
              <a:t>Parents, teachers from other schools, stakeholders, </a:t>
            </a:r>
          </a:p>
          <a:p>
            <a:r>
              <a:rPr lang="en-US" sz="2400" b="1" dirty="0">
                <a:solidFill>
                  <a:schemeClr val="tx1"/>
                </a:solidFill>
                <a:latin typeface="Corbel" charset="0"/>
                <a:ea typeface="Corbel" charset="0"/>
                <a:cs typeface="Corbel" charset="0"/>
              </a:rPr>
              <a:t>Research centers, museums </a:t>
            </a:r>
          </a:p>
          <a:p>
            <a:r>
              <a:rPr lang="en-US" sz="2400" b="1" dirty="0">
                <a:solidFill>
                  <a:schemeClr val="tx1"/>
                </a:solidFill>
                <a:latin typeface="Corbel" charset="0"/>
                <a:ea typeface="Corbel" charset="0"/>
                <a:cs typeface="Corbel" charset="0"/>
              </a:rPr>
              <a:t>Institute for educational policy, Municipalities, </a:t>
            </a:r>
          </a:p>
          <a:p>
            <a:r>
              <a:rPr lang="en-US" sz="2400" b="1" dirty="0">
                <a:solidFill>
                  <a:schemeClr val="tx1"/>
                </a:solidFill>
                <a:latin typeface="Corbel" charset="0"/>
                <a:ea typeface="Corbel" charset="0"/>
                <a:cs typeface="Corbel" charset="0"/>
              </a:rPr>
              <a:t>Hospitals, polices</a:t>
            </a:r>
          </a:p>
          <a:p>
            <a:r>
              <a:rPr lang="en-US" sz="2400" b="1" dirty="0">
                <a:solidFill>
                  <a:schemeClr val="tx1"/>
                </a:solidFill>
                <a:latin typeface="Corbel" charset="0"/>
                <a:ea typeface="Corbel" charset="0"/>
                <a:cs typeface="Corbel" charset="0"/>
              </a:rPr>
              <a:t>local organizations, such as forest management (Zakynthos, etc.)</a:t>
            </a:r>
          </a:p>
          <a:p>
            <a:r>
              <a:rPr lang="en-US" sz="2400" b="1" dirty="0">
                <a:solidFill>
                  <a:schemeClr val="tx1"/>
                </a:solidFill>
                <a:latin typeface="Corbel" charset="0"/>
                <a:ea typeface="Corbel" charset="0"/>
                <a:cs typeface="Corbel" charset="0"/>
              </a:rPr>
              <a:t>local press, local radio,</a:t>
            </a:r>
          </a:p>
          <a:p>
            <a:r>
              <a:rPr lang="en-US" sz="2400" b="1" dirty="0">
                <a:solidFill>
                  <a:schemeClr val="tx1"/>
                </a:solidFill>
                <a:latin typeface="Corbel" charset="0"/>
                <a:ea typeface="Corbel" charset="0"/>
                <a:cs typeface="Corbel" charset="0"/>
              </a:rPr>
              <a:t>Artists, professional stage designers, photographers</a:t>
            </a:r>
          </a:p>
          <a:p>
            <a:r>
              <a:rPr lang="en-US" sz="2400" b="1" dirty="0">
                <a:solidFill>
                  <a:schemeClr val="tx1"/>
                </a:solidFill>
                <a:latin typeface="Corbel" charset="0"/>
                <a:ea typeface="Corbel" charset="0"/>
                <a:cs typeface="Corbel" charset="0"/>
              </a:rPr>
              <a:t>Poets, Philosophes, etc. </a:t>
            </a:r>
          </a:p>
          <a:p>
            <a:r>
              <a:rPr lang="en-US" sz="2400" b="1" dirty="0">
                <a:solidFill>
                  <a:schemeClr val="tx1"/>
                </a:solidFill>
                <a:latin typeface="Corbel" charset="0"/>
                <a:ea typeface="Corbel" charset="0"/>
                <a:cs typeface="Corbel" charset="0"/>
              </a:rPr>
              <a:t>representatives from the business sector</a:t>
            </a:r>
          </a:p>
        </p:txBody>
      </p:sp>
      <p:pic>
        <p:nvPicPr>
          <p:cNvPr id="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250364" y="166255"/>
            <a:ext cx="1941637" cy="1011382"/>
          </a:xfrm>
          <a:prstGeom prst="rect">
            <a:avLst/>
          </a:prstGeom>
          <a:noFill/>
          <a:ln w="9525">
            <a:noFill/>
            <a:miter lim="800000"/>
            <a:headEnd/>
            <a:tailEnd/>
          </a:ln>
          <a:effectLst>
            <a:reflection blurRad="6350" stA="52000" endA="300" endPos="35000" dir="5400000" sy="-100000" algn="bl" rotWithShape="0"/>
            <a:softEdge rad="31750"/>
          </a:effectLst>
          <a:scene3d>
            <a:camera prst="perspectiveHeroicExtremeLeftFacing"/>
            <a:lightRig rig="threePt" dir="t"/>
          </a:scene3d>
        </p:spPr>
      </p:pic>
    </p:spTree>
    <p:extLst>
      <p:ext uri="{BB962C8B-B14F-4D97-AF65-F5344CB8AC3E}">
        <p14:creationId xmlns:p14="http://schemas.microsoft.com/office/powerpoint/2010/main" val="8051583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500B6E-964F-447B-B3BC-078D91D39A60}"/>
              </a:ext>
            </a:extLst>
          </p:cNvPr>
          <p:cNvSpPr>
            <a:spLocks noGrp="1"/>
          </p:cNvSpPr>
          <p:nvPr>
            <p:ph idx="1"/>
          </p:nvPr>
        </p:nvSpPr>
        <p:spPr>
          <a:xfrm>
            <a:off x="609600" y="1464816"/>
            <a:ext cx="10972800" cy="5109719"/>
          </a:xfrm>
        </p:spPr>
        <p:txBody>
          <a:bodyPr>
            <a:normAutofit fontScale="92500" lnSpcReduction="20000"/>
          </a:bodyPr>
          <a:lstStyle/>
          <a:p>
            <a:pPr algn="just"/>
            <a:r>
              <a:rPr lang="el-GR" dirty="0"/>
              <a:t>Μελέτη πομπού – δέκτη στοχεύοντας φυσικά στην ανάπτυξη της κριτικής σκέψης των μαθητών και την δυνατότητα κατασκευής και αξιολόγησης επιχειρημάτων. </a:t>
            </a:r>
          </a:p>
          <a:p>
            <a:pPr algn="just"/>
            <a:r>
              <a:rPr lang="el-GR" dirty="0"/>
              <a:t>Η σύγχρονη έρευνα έχει επικεντρωθεί στην καλλιέργεια της επικοινωνιακής ικανότητας, δηλαδή της ικανότητας του μαθητή να χρησιμοποιεί τη γλώσσα αποτελεσματικά για την παραγωγή και επεξεργασία ποικίλων τύπων κειμένου. </a:t>
            </a:r>
          </a:p>
          <a:p>
            <a:pPr algn="just"/>
            <a:r>
              <a:rPr lang="el-GR" dirty="0"/>
              <a:t>Για το λόγο αυτό η Διδακτική συνδέεται τα τελευταία χρόνια με το επικοινωνιακό πλαίσιο μέσα στο οποίο αυτή παράγεται και εξελίσσεται, τονίζοντας με αυτό τον τρόπο την πολυτροπικότητα της επικοινωνίας, δηλαδή την ικανότητα παραγωγής, κατανόησης, ερμηνείας και αξιολόγησης του λόγου. Με τον τρόπο αυτό, η γνώση δεν είναι αποπλαισιωμένη από τις επικοινωνιακές ανάγκες που την παράγουν και η γλώσσα δεν είναι ιδωμένη εκτός του πλαισίου που δημιουργείται και εξελίσσεται. </a:t>
            </a:r>
          </a:p>
          <a:p>
            <a:endParaRPr lang="en-US" dirty="0"/>
          </a:p>
        </p:txBody>
      </p:sp>
      <p:sp>
        <p:nvSpPr>
          <p:cNvPr id="3" name="Title 2">
            <a:extLst>
              <a:ext uri="{FF2B5EF4-FFF2-40B4-BE49-F238E27FC236}">
                <a16:creationId xmlns:a16="http://schemas.microsoft.com/office/drawing/2014/main" id="{82EBD13B-4585-4CA5-BE2B-6470D25E2E2F}"/>
              </a:ext>
            </a:extLst>
          </p:cNvPr>
          <p:cNvSpPr>
            <a:spLocks noGrp="1"/>
          </p:cNvSpPr>
          <p:nvPr>
            <p:ph type="title"/>
          </p:nvPr>
        </p:nvSpPr>
        <p:spPr>
          <a:xfrm>
            <a:off x="609600" y="710214"/>
            <a:ext cx="10972800" cy="648069"/>
          </a:xfrm>
        </p:spPr>
        <p:txBody>
          <a:bodyPr>
            <a:noAutofit/>
          </a:bodyPr>
          <a:lstStyle/>
          <a:p>
            <a:pPr algn="ctr"/>
            <a:r>
              <a:rPr lang="el-GR" sz="2400" b="1" dirty="0">
                <a:solidFill>
                  <a:schemeClr val="tx1"/>
                </a:solidFill>
              </a:rPr>
              <a:t>Οι Σύγχρονες Παιδαγωγικές Θεωρίες </a:t>
            </a:r>
            <a:br>
              <a:rPr lang="en-US" sz="2400" b="1" dirty="0">
                <a:solidFill>
                  <a:schemeClr val="tx1"/>
                </a:solidFill>
              </a:rPr>
            </a:br>
            <a:r>
              <a:rPr lang="el-GR" sz="2400" b="1" dirty="0">
                <a:solidFill>
                  <a:schemeClr val="tx1"/>
                </a:solidFill>
              </a:rPr>
              <a:t>της Επιχειρηματολογίας (</a:t>
            </a:r>
            <a:r>
              <a:rPr lang="en-US" sz="2400" b="1" dirty="0">
                <a:solidFill>
                  <a:schemeClr val="tx1"/>
                </a:solidFill>
              </a:rPr>
              <a:t>Argumentation Theories)</a:t>
            </a:r>
          </a:p>
        </p:txBody>
      </p:sp>
    </p:spTree>
    <p:extLst>
      <p:ext uri="{BB962C8B-B14F-4D97-AF65-F5344CB8AC3E}">
        <p14:creationId xmlns:p14="http://schemas.microsoft.com/office/powerpoint/2010/main" val="6678976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500B6E-964F-447B-B3BC-078D91D39A60}"/>
              </a:ext>
            </a:extLst>
          </p:cNvPr>
          <p:cNvSpPr>
            <a:spLocks noGrp="1"/>
          </p:cNvSpPr>
          <p:nvPr>
            <p:ph idx="1"/>
          </p:nvPr>
        </p:nvSpPr>
        <p:spPr>
          <a:xfrm>
            <a:off x="609600" y="1464816"/>
            <a:ext cx="6341616" cy="5109719"/>
          </a:xfrm>
        </p:spPr>
        <p:txBody>
          <a:bodyPr>
            <a:normAutofit fontScale="77500" lnSpcReduction="20000"/>
          </a:bodyPr>
          <a:lstStyle/>
          <a:p>
            <a:pPr marL="109728" indent="0" algn="just">
              <a:buNone/>
            </a:pPr>
            <a:r>
              <a:rPr lang="el-GR" b="1" dirty="0">
                <a:solidFill>
                  <a:schemeClr val="tx1"/>
                </a:solidFill>
              </a:rPr>
              <a:t>Επιχειρηματολογικό μοντέλο του Toulmin (1958)</a:t>
            </a:r>
          </a:p>
          <a:p>
            <a:pPr algn="just"/>
            <a:r>
              <a:rPr lang="el-GR" dirty="0">
                <a:solidFill>
                  <a:schemeClr val="tx1"/>
                </a:solidFill>
              </a:rPr>
              <a:t>Ένα επιχείρημα αποτελείται ταυτόχρονα από τον ισχυρισμό/ συμπέρασμα (</a:t>
            </a:r>
            <a:r>
              <a:rPr lang="el-GR" dirty="0" err="1">
                <a:solidFill>
                  <a:schemeClr val="tx1"/>
                </a:solidFill>
              </a:rPr>
              <a:t>claim</a:t>
            </a:r>
            <a:r>
              <a:rPr lang="el-GR" dirty="0">
                <a:solidFill>
                  <a:schemeClr val="tx1"/>
                </a:solidFill>
              </a:rPr>
              <a:t>/ conclusion), τα δεδομένα (</a:t>
            </a:r>
            <a:r>
              <a:rPr lang="el-GR" dirty="0" err="1">
                <a:solidFill>
                  <a:schemeClr val="tx1"/>
                </a:solidFill>
              </a:rPr>
              <a:t>data</a:t>
            </a:r>
            <a:r>
              <a:rPr lang="el-GR" dirty="0">
                <a:solidFill>
                  <a:schemeClr val="tx1"/>
                </a:solidFill>
              </a:rPr>
              <a:t>) και τις εγγυήσεις (Warrants), οι οποίες κάνουν δυνατή τη μετάβαση από τα δεδομένα στο συμπέρασμα.</a:t>
            </a:r>
          </a:p>
          <a:p>
            <a:pPr algn="just"/>
            <a:r>
              <a:rPr lang="el-GR" dirty="0">
                <a:solidFill>
                  <a:schemeClr val="tx1"/>
                </a:solidFill>
              </a:rPr>
              <a:t>Επομένως, το επιχείρημα ορίζεται ως ένα συμπέρασμα (conclusion)/ ισχυρισμός (</a:t>
            </a:r>
            <a:r>
              <a:rPr lang="el-GR" dirty="0" err="1">
                <a:solidFill>
                  <a:schemeClr val="tx1"/>
                </a:solidFill>
              </a:rPr>
              <a:t>claim</a:t>
            </a:r>
            <a:r>
              <a:rPr lang="el-GR" dirty="0">
                <a:solidFill>
                  <a:schemeClr val="tx1"/>
                </a:solidFill>
              </a:rPr>
              <a:t>) που στηρίζεται σε κάποια υποστηρικτικά δεδομένα (</a:t>
            </a:r>
            <a:r>
              <a:rPr lang="el-GR" dirty="0" err="1">
                <a:solidFill>
                  <a:schemeClr val="tx1"/>
                </a:solidFill>
              </a:rPr>
              <a:t>data</a:t>
            </a:r>
            <a:r>
              <a:rPr lang="el-GR" dirty="0">
                <a:solidFill>
                  <a:schemeClr val="tx1"/>
                </a:solidFill>
              </a:rPr>
              <a:t>) (Büllow- Möller, 1989). Τα υποστηρικτικά δεδομένα που παρέχονται μπορεί να βρίσκονται σε σχέση αιτιολογίας ή σύγκρισης/ αντίθεσης και μπορεί να είναι πρωτογενή (μόνο το γεγονός-fact) ή δευτερογενή (π.χ στατιστικά στοιχεία, αυτοψία, παραδείγματα, γνώμες, αναλογία) που στηρίζουν το γεγονός.</a:t>
            </a:r>
          </a:p>
          <a:p>
            <a:endParaRPr lang="en-US" dirty="0"/>
          </a:p>
        </p:txBody>
      </p:sp>
      <p:sp>
        <p:nvSpPr>
          <p:cNvPr id="3" name="Title 2">
            <a:extLst>
              <a:ext uri="{FF2B5EF4-FFF2-40B4-BE49-F238E27FC236}">
                <a16:creationId xmlns:a16="http://schemas.microsoft.com/office/drawing/2014/main" id="{82EBD13B-4585-4CA5-BE2B-6470D25E2E2F}"/>
              </a:ext>
            </a:extLst>
          </p:cNvPr>
          <p:cNvSpPr>
            <a:spLocks noGrp="1"/>
          </p:cNvSpPr>
          <p:nvPr>
            <p:ph type="title"/>
          </p:nvPr>
        </p:nvSpPr>
        <p:spPr>
          <a:xfrm>
            <a:off x="609600" y="710214"/>
            <a:ext cx="10972800" cy="648069"/>
          </a:xfrm>
        </p:spPr>
        <p:txBody>
          <a:bodyPr>
            <a:noAutofit/>
          </a:bodyPr>
          <a:lstStyle/>
          <a:p>
            <a:pPr algn="ctr"/>
            <a:r>
              <a:rPr lang="el-GR" sz="2400" b="1" dirty="0">
                <a:solidFill>
                  <a:schemeClr val="tx1"/>
                </a:solidFill>
              </a:rPr>
              <a:t>Οι Σύγχρονες Παιδαγωγικές Θεωρίες </a:t>
            </a:r>
            <a:br>
              <a:rPr lang="en-US" sz="2400" b="1" dirty="0">
                <a:solidFill>
                  <a:schemeClr val="tx1"/>
                </a:solidFill>
              </a:rPr>
            </a:br>
            <a:r>
              <a:rPr lang="el-GR" sz="2400" b="1" dirty="0">
                <a:solidFill>
                  <a:schemeClr val="tx1"/>
                </a:solidFill>
              </a:rPr>
              <a:t>της Επιχειρηματολογίας (</a:t>
            </a:r>
            <a:r>
              <a:rPr lang="en-US" sz="2400" b="1" dirty="0">
                <a:solidFill>
                  <a:schemeClr val="tx1"/>
                </a:solidFill>
              </a:rPr>
              <a:t>Argumentation Theories)</a:t>
            </a:r>
          </a:p>
        </p:txBody>
      </p:sp>
      <p:pic>
        <p:nvPicPr>
          <p:cNvPr id="4" name="Content Placeholder 3">
            <a:extLst>
              <a:ext uri="{FF2B5EF4-FFF2-40B4-BE49-F238E27FC236}">
                <a16:creationId xmlns:a16="http://schemas.microsoft.com/office/drawing/2014/main" id="{7160E0A0-1D3E-4311-B5A1-57FAA2789374}"/>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7608163" y="1977284"/>
            <a:ext cx="3506680" cy="3101370"/>
          </a:xfrm>
          <a:prstGeom prst="rect">
            <a:avLst/>
          </a:prstGeom>
          <a:noFill/>
          <a:ln>
            <a:noFill/>
          </a:ln>
        </p:spPr>
      </p:pic>
      <p:sp>
        <p:nvSpPr>
          <p:cNvPr id="5" name="Rectangle 4">
            <a:extLst>
              <a:ext uri="{FF2B5EF4-FFF2-40B4-BE49-F238E27FC236}">
                <a16:creationId xmlns:a16="http://schemas.microsoft.com/office/drawing/2014/main" id="{391C86C2-91FF-463F-A642-D04ED06FF7FC}"/>
              </a:ext>
            </a:extLst>
          </p:cNvPr>
          <p:cNvSpPr/>
          <p:nvPr/>
        </p:nvSpPr>
        <p:spPr>
          <a:xfrm>
            <a:off x="7051663" y="5078654"/>
            <a:ext cx="4063180" cy="430887"/>
          </a:xfrm>
          <a:prstGeom prst="rect">
            <a:avLst/>
          </a:prstGeom>
        </p:spPr>
        <p:txBody>
          <a:bodyPr wrap="square">
            <a:spAutoFit/>
          </a:bodyPr>
          <a:lstStyle/>
          <a:p>
            <a:pPr algn="just"/>
            <a:r>
              <a:rPr lang="en-US" sz="1100" dirty="0"/>
              <a:t>Toulmin’s model (1958) of a general argument. The argument would read, ‘D, and </a:t>
            </a:r>
            <a:r>
              <a:rPr lang="en-US" sz="1100" dirty="0" err="1"/>
              <a:t>sinceW</a:t>
            </a:r>
            <a:r>
              <a:rPr lang="en-US" sz="1100" dirty="0"/>
              <a:t>(given B), we can Q conclude C, unless R.</a:t>
            </a:r>
          </a:p>
        </p:txBody>
      </p:sp>
      <p:sp>
        <p:nvSpPr>
          <p:cNvPr id="6" name="Rectangle 5">
            <a:extLst>
              <a:ext uri="{FF2B5EF4-FFF2-40B4-BE49-F238E27FC236}">
                <a16:creationId xmlns:a16="http://schemas.microsoft.com/office/drawing/2014/main" id="{392521BD-8C91-4C51-9186-5AF36C326B10}"/>
              </a:ext>
            </a:extLst>
          </p:cNvPr>
          <p:cNvSpPr/>
          <p:nvPr/>
        </p:nvSpPr>
        <p:spPr>
          <a:xfrm>
            <a:off x="8220353" y="1445762"/>
            <a:ext cx="2040495" cy="369332"/>
          </a:xfrm>
          <a:prstGeom prst="rect">
            <a:avLst/>
          </a:prstGeom>
        </p:spPr>
        <p:txBody>
          <a:bodyPr wrap="none">
            <a:spAutoFit/>
          </a:bodyPr>
          <a:lstStyle/>
          <a:p>
            <a:r>
              <a:rPr lang="en-US" dirty="0"/>
              <a:t>“Argument pattern”</a:t>
            </a:r>
          </a:p>
        </p:txBody>
      </p:sp>
    </p:spTree>
    <p:extLst>
      <p:ext uri="{BB962C8B-B14F-4D97-AF65-F5344CB8AC3E}">
        <p14:creationId xmlns:p14="http://schemas.microsoft.com/office/powerpoint/2010/main" val="335962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500B6E-964F-447B-B3BC-078D91D39A60}"/>
              </a:ext>
            </a:extLst>
          </p:cNvPr>
          <p:cNvSpPr>
            <a:spLocks noGrp="1"/>
          </p:cNvSpPr>
          <p:nvPr>
            <p:ph idx="1"/>
          </p:nvPr>
        </p:nvSpPr>
        <p:spPr>
          <a:xfrm>
            <a:off x="609600" y="1464816"/>
            <a:ext cx="10972800" cy="5109719"/>
          </a:xfrm>
        </p:spPr>
        <p:txBody>
          <a:bodyPr>
            <a:normAutofit/>
          </a:bodyPr>
          <a:lstStyle/>
          <a:p>
            <a:pPr algn="just"/>
            <a:r>
              <a:rPr lang="el-GR" sz="1800" dirty="0">
                <a:solidFill>
                  <a:schemeClr val="tx1"/>
                </a:solidFill>
              </a:rPr>
              <a:t>Κατά το μοντέλο του Toulmin για την επιχειρηματολογία, το επιχείρημα αναλύεται σε έξι τομείς:  </a:t>
            </a:r>
          </a:p>
          <a:p>
            <a:pPr marL="109728" indent="0" algn="just">
              <a:buNone/>
            </a:pPr>
            <a:endParaRPr lang="el-GR" sz="1800" dirty="0">
              <a:solidFill>
                <a:schemeClr val="tx1"/>
              </a:solidFill>
            </a:endParaRPr>
          </a:p>
          <a:p>
            <a:pPr marL="452628" indent="-342900" algn="just">
              <a:buFont typeface="+mj-lt"/>
              <a:buAutoNum type="arabicPeriod"/>
            </a:pPr>
            <a:r>
              <a:rPr lang="el-GR" sz="1800" b="1" dirty="0">
                <a:solidFill>
                  <a:srgbClr val="C00000"/>
                </a:solidFill>
              </a:rPr>
              <a:t>τη θέση/ ισχυρισμό (</a:t>
            </a:r>
            <a:r>
              <a:rPr lang="el-GR" sz="1800" b="1" dirty="0" err="1">
                <a:solidFill>
                  <a:srgbClr val="C00000"/>
                </a:solidFill>
              </a:rPr>
              <a:t>claim</a:t>
            </a:r>
            <a:r>
              <a:rPr lang="el-GR" sz="1800" b="1" dirty="0">
                <a:solidFill>
                  <a:srgbClr val="C00000"/>
                </a:solidFill>
              </a:rPr>
              <a:t>)</a:t>
            </a:r>
          </a:p>
          <a:p>
            <a:pPr marL="452628" indent="-342900" algn="just">
              <a:buAutoNum type="arabicPeriod" startAt="2"/>
            </a:pPr>
            <a:r>
              <a:rPr lang="el-GR" sz="1800" b="1" dirty="0">
                <a:solidFill>
                  <a:srgbClr val="C00000"/>
                </a:solidFill>
              </a:rPr>
              <a:t>τις πληροφορίες/ πληροφοριακά δεδομένα/ υποστηρικτικά δεδομένα (</a:t>
            </a:r>
            <a:r>
              <a:rPr lang="el-GR" sz="1800" b="1" dirty="0" err="1">
                <a:solidFill>
                  <a:srgbClr val="C00000"/>
                </a:solidFill>
              </a:rPr>
              <a:t>data</a:t>
            </a:r>
            <a:r>
              <a:rPr lang="el-GR" sz="1800" b="1" dirty="0">
                <a:solidFill>
                  <a:srgbClr val="C00000"/>
                </a:solidFill>
              </a:rPr>
              <a:t>),</a:t>
            </a:r>
          </a:p>
          <a:p>
            <a:pPr marL="452628" indent="-342900" algn="just">
              <a:buAutoNum type="arabicPeriod" startAt="2"/>
            </a:pPr>
            <a:r>
              <a:rPr lang="el-GR" sz="1800" b="1" dirty="0">
                <a:solidFill>
                  <a:srgbClr val="C00000"/>
                </a:solidFill>
              </a:rPr>
              <a:t>την εγγυητική μαρτυρία/ τις επικυρωτικές αρχές/ εγγυήσεις (</a:t>
            </a:r>
            <a:r>
              <a:rPr lang="el-GR" sz="1800" b="1" dirty="0" err="1">
                <a:solidFill>
                  <a:srgbClr val="C00000"/>
                </a:solidFill>
              </a:rPr>
              <a:t>warrant</a:t>
            </a:r>
            <a:r>
              <a:rPr lang="el-GR" sz="1800" b="1" dirty="0">
                <a:solidFill>
                  <a:srgbClr val="C00000"/>
                </a:solidFill>
              </a:rPr>
              <a:t>),</a:t>
            </a:r>
          </a:p>
          <a:p>
            <a:pPr marL="452628" indent="-342900" algn="just">
              <a:buAutoNum type="arabicPeriod" startAt="2"/>
            </a:pPr>
            <a:r>
              <a:rPr lang="el-GR" sz="1800" b="1" dirty="0">
                <a:solidFill>
                  <a:schemeClr val="tx1"/>
                </a:solidFill>
              </a:rPr>
              <a:t>τη στήριξη του </a:t>
            </a:r>
            <a:r>
              <a:rPr lang="el-GR" sz="1800" b="1" dirty="0" err="1">
                <a:solidFill>
                  <a:schemeClr val="tx1"/>
                </a:solidFill>
              </a:rPr>
              <a:t>συµπεράσµατος</a:t>
            </a:r>
            <a:r>
              <a:rPr lang="el-GR" sz="1800" b="1" dirty="0">
                <a:solidFill>
                  <a:schemeClr val="tx1"/>
                </a:solidFill>
              </a:rPr>
              <a:t>, ο βαθμός εγκυρότητάς του και νομιμότητάς του/ (</a:t>
            </a:r>
            <a:r>
              <a:rPr lang="el-GR" sz="1800" b="1" dirty="0" err="1">
                <a:solidFill>
                  <a:schemeClr val="tx1"/>
                </a:solidFill>
              </a:rPr>
              <a:t>backing</a:t>
            </a:r>
            <a:r>
              <a:rPr lang="el-GR" sz="1800" b="1" dirty="0">
                <a:solidFill>
                  <a:schemeClr val="tx1"/>
                </a:solidFill>
              </a:rPr>
              <a:t>), άλλες διαβεβαιώσεις χωρίς τι οποίες οι εγγυητικές μαρτυρίες δε θα είχαν ούτε ισχύ ούτε ακρίβεια.  (Toulmin, 2003: 96).</a:t>
            </a:r>
          </a:p>
          <a:p>
            <a:pPr marL="452628" indent="-342900" algn="just">
              <a:buAutoNum type="arabicPeriod" startAt="2"/>
            </a:pPr>
            <a:r>
              <a:rPr lang="el-GR" sz="1800" b="1" dirty="0">
                <a:solidFill>
                  <a:schemeClr val="tx1"/>
                </a:solidFill>
              </a:rPr>
              <a:t>τους τροπικούς </a:t>
            </a:r>
            <a:r>
              <a:rPr lang="el-GR" sz="1800" b="1" dirty="0" err="1">
                <a:solidFill>
                  <a:schemeClr val="tx1"/>
                </a:solidFill>
              </a:rPr>
              <a:t>προσδιορισµούς</a:t>
            </a:r>
            <a:r>
              <a:rPr lang="el-GR" sz="1800" b="1" dirty="0">
                <a:solidFill>
                  <a:schemeClr val="tx1"/>
                </a:solidFill>
              </a:rPr>
              <a:t> (</a:t>
            </a:r>
            <a:r>
              <a:rPr lang="el-GR" sz="1800" b="1" dirty="0" err="1">
                <a:solidFill>
                  <a:schemeClr val="tx1"/>
                </a:solidFill>
              </a:rPr>
              <a:t>modal</a:t>
            </a:r>
            <a:r>
              <a:rPr lang="el-GR" sz="1800" b="1" dirty="0">
                <a:solidFill>
                  <a:schemeClr val="tx1"/>
                </a:solidFill>
              </a:rPr>
              <a:t> </a:t>
            </a:r>
            <a:r>
              <a:rPr lang="el-GR" sz="1800" b="1" dirty="0" err="1">
                <a:solidFill>
                  <a:schemeClr val="tx1"/>
                </a:solidFill>
              </a:rPr>
              <a:t>qualifiers</a:t>
            </a:r>
            <a:r>
              <a:rPr lang="el-GR" sz="1800" b="1" dirty="0">
                <a:solidFill>
                  <a:schemeClr val="tx1"/>
                </a:solidFill>
              </a:rPr>
              <a:t>) και </a:t>
            </a:r>
          </a:p>
          <a:p>
            <a:pPr marL="452628" indent="-342900" algn="just">
              <a:buAutoNum type="arabicPeriod" startAt="2"/>
            </a:pPr>
            <a:r>
              <a:rPr lang="el-GR" sz="1800" b="1" dirty="0">
                <a:solidFill>
                  <a:schemeClr val="tx1"/>
                </a:solidFill>
              </a:rPr>
              <a:t>την ανασκευή, τις προϋποθέσεις εκείνες όπου το επιχείρημα μπορεί να μην ευσταθεί (</a:t>
            </a:r>
            <a:r>
              <a:rPr lang="el-GR" sz="1800" b="1" dirty="0" err="1">
                <a:solidFill>
                  <a:schemeClr val="tx1"/>
                </a:solidFill>
              </a:rPr>
              <a:t>rebuttal</a:t>
            </a:r>
            <a:r>
              <a:rPr lang="el-GR" sz="1800" b="1" dirty="0">
                <a:solidFill>
                  <a:schemeClr val="tx1"/>
                </a:solidFill>
              </a:rPr>
              <a:t>)</a:t>
            </a:r>
          </a:p>
          <a:p>
            <a:endParaRPr lang="en-US" dirty="0"/>
          </a:p>
        </p:txBody>
      </p:sp>
      <p:sp>
        <p:nvSpPr>
          <p:cNvPr id="3" name="Title 2">
            <a:extLst>
              <a:ext uri="{FF2B5EF4-FFF2-40B4-BE49-F238E27FC236}">
                <a16:creationId xmlns:a16="http://schemas.microsoft.com/office/drawing/2014/main" id="{82EBD13B-4585-4CA5-BE2B-6470D25E2E2F}"/>
              </a:ext>
            </a:extLst>
          </p:cNvPr>
          <p:cNvSpPr>
            <a:spLocks noGrp="1"/>
          </p:cNvSpPr>
          <p:nvPr>
            <p:ph type="title"/>
          </p:nvPr>
        </p:nvSpPr>
        <p:spPr>
          <a:xfrm>
            <a:off x="609600" y="710214"/>
            <a:ext cx="10972800" cy="648069"/>
          </a:xfrm>
        </p:spPr>
        <p:txBody>
          <a:bodyPr>
            <a:noAutofit/>
          </a:bodyPr>
          <a:lstStyle/>
          <a:p>
            <a:pPr algn="ctr"/>
            <a:r>
              <a:rPr lang="el-GR" sz="2400" b="1" dirty="0">
                <a:solidFill>
                  <a:schemeClr val="tx1"/>
                </a:solidFill>
              </a:rPr>
              <a:t>Οι Σύγχρονες Παιδαγωγικές Θεωρίες </a:t>
            </a:r>
            <a:br>
              <a:rPr lang="en-US" sz="2400" b="1" dirty="0">
                <a:solidFill>
                  <a:schemeClr val="tx1"/>
                </a:solidFill>
              </a:rPr>
            </a:br>
            <a:r>
              <a:rPr lang="el-GR" sz="2400" b="1" dirty="0">
                <a:solidFill>
                  <a:schemeClr val="tx1"/>
                </a:solidFill>
              </a:rPr>
              <a:t>της Επιχειρηματολογίας (</a:t>
            </a:r>
            <a:r>
              <a:rPr lang="en-US" sz="2400" b="1" dirty="0">
                <a:solidFill>
                  <a:schemeClr val="tx1"/>
                </a:solidFill>
              </a:rPr>
              <a:t>Argumentation Theories)</a:t>
            </a:r>
          </a:p>
        </p:txBody>
      </p:sp>
    </p:spTree>
    <p:extLst>
      <p:ext uri="{BB962C8B-B14F-4D97-AF65-F5344CB8AC3E}">
        <p14:creationId xmlns:p14="http://schemas.microsoft.com/office/powerpoint/2010/main" val="17092609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298714"/>
            <a:ext cx="10972800" cy="5168347"/>
          </a:xfrm>
        </p:spPr>
        <p:txBody>
          <a:bodyPr>
            <a:noAutofit/>
          </a:bodyPr>
          <a:lstStyle/>
          <a:p>
            <a:pPr algn="just"/>
            <a:r>
              <a:rPr lang="el-GR" sz="1600" b="1" dirty="0">
                <a:solidFill>
                  <a:srgbClr val="FF0000"/>
                </a:solidFill>
              </a:rPr>
              <a:t>Σύνδεση σώματος, αισθήσεων, νου, μυαλού, προσωπικότητας μαθητή </a:t>
            </a:r>
          </a:p>
          <a:p>
            <a:pPr algn="just"/>
            <a:r>
              <a:rPr lang="el-GR" sz="1600" b="1" dirty="0">
                <a:solidFill>
                  <a:srgbClr val="FF0000"/>
                </a:solidFill>
              </a:rPr>
              <a:t> Έκφραση νοητικών διεργασιών και μεταφορά γνωστικών μηνυμάτων μέσω των συντονισμένων με το αναπαρασταθέν περιεχόμενο κινήσεων του σώματος, της συναισθηματικής του εμπλοκής και της λεκτικής του επικοινωνίας. (Barsalou,2008, Glenberg,1997, </a:t>
            </a:r>
            <a:r>
              <a:rPr lang="el-GR" sz="1600" b="1" dirty="0" err="1">
                <a:solidFill>
                  <a:srgbClr val="FF0000"/>
                </a:solidFill>
              </a:rPr>
              <a:t>Wilson</a:t>
            </a:r>
            <a:r>
              <a:rPr lang="el-GR" sz="1600" b="1" dirty="0">
                <a:solidFill>
                  <a:srgbClr val="FF0000"/>
                </a:solidFill>
              </a:rPr>
              <a:t>, 2002, </a:t>
            </a:r>
            <a:r>
              <a:rPr lang="el-GR" sz="1600" b="1" dirty="0" err="1">
                <a:solidFill>
                  <a:srgbClr val="FF0000"/>
                </a:solidFill>
              </a:rPr>
              <a:t>Gallagher</a:t>
            </a:r>
            <a:r>
              <a:rPr lang="el-GR" sz="1600" b="1" dirty="0">
                <a:solidFill>
                  <a:srgbClr val="FF0000"/>
                </a:solidFill>
              </a:rPr>
              <a:t>, </a:t>
            </a:r>
            <a:r>
              <a:rPr lang="el-GR" sz="1600" b="1" dirty="0" err="1">
                <a:solidFill>
                  <a:srgbClr val="FF0000"/>
                </a:solidFill>
              </a:rPr>
              <a:t>Lindgren</a:t>
            </a:r>
            <a:r>
              <a:rPr lang="el-GR" sz="1600" b="1" dirty="0">
                <a:solidFill>
                  <a:srgbClr val="FF0000"/>
                </a:solidFill>
              </a:rPr>
              <a:t>, 2015, </a:t>
            </a:r>
            <a:r>
              <a:rPr lang="el-GR" sz="1600" b="1" dirty="0" err="1">
                <a:solidFill>
                  <a:srgbClr val="FF0000"/>
                </a:solidFill>
              </a:rPr>
              <a:t>Hutto</a:t>
            </a:r>
            <a:r>
              <a:rPr lang="el-GR" sz="1600" b="1" dirty="0">
                <a:solidFill>
                  <a:srgbClr val="FF0000"/>
                </a:solidFill>
              </a:rPr>
              <a:t> et al. 2015, </a:t>
            </a:r>
            <a:r>
              <a:rPr lang="el-GR" sz="1600" b="1" dirty="0" err="1">
                <a:solidFill>
                  <a:srgbClr val="FF0000"/>
                </a:solidFill>
              </a:rPr>
              <a:t>Pouw</a:t>
            </a:r>
            <a:r>
              <a:rPr lang="el-GR" sz="1600" b="1" dirty="0">
                <a:solidFill>
                  <a:srgbClr val="FF0000"/>
                </a:solidFill>
              </a:rPr>
              <a:t> et al, 2015). </a:t>
            </a:r>
            <a:endParaRPr lang="en-US" sz="1600" b="1" dirty="0">
              <a:solidFill>
                <a:srgbClr val="FF0000"/>
              </a:solidFill>
            </a:endParaRPr>
          </a:p>
          <a:p>
            <a:pPr algn="just"/>
            <a:r>
              <a:rPr lang="el-GR" sz="1600" b="1" dirty="0">
                <a:solidFill>
                  <a:srgbClr val="FF0000"/>
                </a:solidFill>
              </a:rPr>
              <a:t>Νόηση, </a:t>
            </a:r>
            <a:r>
              <a:rPr lang="el-GR" sz="1600" b="1" dirty="0" err="1">
                <a:solidFill>
                  <a:srgbClr val="FF0000"/>
                </a:solidFill>
              </a:rPr>
              <a:t>κοινωνικοσυναισθηματική</a:t>
            </a:r>
            <a:r>
              <a:rPr lang="el-GR" sz="1600" b="1" dirty="0">
                <a:solidFill>
                  <a:srgbClr val="FF0000"/>
                </a:solidFill>
              </a:rPr>
              <a:t> ανάπτυξη, κιναισθητική ικανότητα του μαθητή,  γνωστικές του δεξιότητες και  κοινωνικότητα του </a:t>
            </a:r>
            <a:r>
              <a:rPr lang="el-GR" sz="1600" b="1" dirty="0"/>
              <a:t>(</a:t>
            </a:r>
            <a:r>
              <a:rPr lang="el-GR" sz="1600" b="1" dirty="0" err="1"/>
              <a:t>Bartholomew</a:t>
            </a:r>
            <a:r>
              <a:rPr lang="el-GR" sz="1600" b="1" dirty="0"/>
              <a:t>, </a:t>
            </a:r>
            <a:r>
              <a:rPr lang="el-GR" sz="1600" b="1" dirty="0" err="1"/>
              <a:t>Jowers</a:t>
            </a:r>
            <a:r>
              <a:rPr lang="el-GR" sz="1600" b="1" dirty="0"/>
              <a:t>, 2011, </a:t>
            </a:r>
            <a:r>
              <a:rPr lang="el-GR" sz="1600" b="1" dirty="0" err="1"/>
              <a:t>Donelly</a:t>
            </a:r>
            <a:r>
              <a:rPr lang="el-GR" sz="1600" b="1" dirty="0"/>
              <a:t>, </a:t>
            </a:r>
            <a:r>
              <a:rPr lang="el-GR" sz="1600" b="1" dirty="0" err="1"/>
              <a:t>Lambourne</a:t>
            </a:r>
            <a:r>
              <a:rPr lang="el-GR" sz="1600" b="1" dirty="0"/>
              <a:t>, 2011, </a:t>
            </a:r>
            <a:r>
              <a:rPr lang="el-GR" sz="1600" b="1" dirty="0" err="1"/>
              <a:t>Fedewaand</a:t>
            </a:r>
            <a:r>
              <a:rPr lang="el-GR" sz="1600" b="1" dirty="0"/>
              <a:t>, 2011, </a:t>
            </a:r>
            <a:r>
              <a:rPr lang="el-GR" sz="1600" b="1" dirty="0" err="1"/>
              <a:t>Erickson</a:t>
            </a:r>
            <a:r>
              <a:rPr lang="el-GR" sz="1600" b="1" dirty="0"/>
              <a:t> et al., 2015) </a:t>
            </a:r>
            <a:endParaRPr lang="el-GR" sz="1600" b="1" dirty="0">
              <a:solidFill>
                <a:srgbClr val="FF0000"/>
              </a:solidFill>
            </a:endParaRPr>
          </a:p>
          <a:p>
            <a:pPr algn="just"/>
            <a:r>
              <a:rPr lang="el-GR" sz="1600" b="1" dirty="0">
                <a:solidFill>
                  <a:srgbClr val="FF0000"/>
                </a:solidFill>
              </a:rPr>
              <a:t>Αισθητικοκινητικό σύστημα του ανθρώπου που </a:t>
            </a:r>
            <a:r>
              <a:rPr lang="el-GR" sz="1600" b="1" dirty="0"/>
              <a:t>εμπλέκεται με τις κινήσεις του σώματός του και τότε τα ερεθίσματα που εκλαμβάνει μπορούν να μετατραπούν σε μια πιο σταθερή και δυνατή μνήμη και </a:t>
            </a:r>
            <a:r>
              <a:rPr lang="el-GR" sz="1600" b="1" dirty="0">
                <a:solidFill>
                  <a:srgbClr val="FF0000"/>
                </a:solidFill>
              </a:rPr>
              <a:t>σε γνωστικές παραστάσεις </a:t>
            </a:r>
            <a:r>
              <a:rPr lang="el-GR" sz="1600" b="1" dirty="0"/>
              <a:t>(</a:t>
            </a:r>
            <a:r>
              <a:rPr lang="el-GR" sz="1600" b="1" dirty="0" err="1"/>
              <a:t>Abrahamson</a:t>
            </a:r>
            <a:r>
              <a:rPr lang="el-GR" sz="1600" b="1" dirty="0"/>
              <a:t>, </a:t>
            </a:r>
            <a:r>
              <a:rPr lang="el-GR" sz="1600" b="1" dirty="0" err="1"/>
              <a:t>Gutiérrez</a:t>
            </a:r>
            <a:r>
              <a:rPr lang="el-GR" sz="1600" b="1" dirty="0"/>
              <a:t>, </a:t>
            </a:r>
            <a:r>
              <a:rPr lang="el-GR" sz="1600" b="1" dirty="0" err="1"/>
              <a:t>Charoenying</a:t>
            </a:r>
            <a:r>
              <a:rPr lang="el-GR" sz="1600" b="1" dirty="0"/>
              <a:t>, </a:t>
            </a:r>
            <a:r>
              <a:rPr lang="el-GR" sz="1600" b="1" dirty="0" err="1"/>
              <a:t>Negrete</a:t>
            </a:r>
            <a:r>
              <a:rPr lang="el-GR" sz="1600" b="1" dirty="0"/>
              <a:t>, &amp; </a:t>
            </a:r>
            <a:r>
              <a:rPr lang="el-GR" sz="1600" b="1" dirty="0" err="1"/>
              <a:t>Bumbacher</a:t>
            </a:r>
            <a:r>
              <a:rPr lang="el-GR" sz="1600" b="1" dirty="0"/>
              <a:t>, 2012). </a:t>
            </a:r>
            <a:endParaRPr lang="en-US" sz="1600" b="1" dirty="0"/>
          </a:p>
          <a:p>
            <a:pPr algn="just"/>
            <a:r>
              <a:rPr lang="el-GR" sz="1600" b="1" dirty="0" err="1"/>
              <a:t>Embodiment</a:t>
            </a:r>
            <a:r>
              <a:rPr lang="el-GR" sz="1600" b="1" dirty="0"/>
              <a:t>: </a:t>
            </a:r>
            <a:r>
              <a:rPr lang="el-GR" sz="1600" b="1" dirty="0">
                <a:solidFill>
                  <a:srgbClr val="FF0000"/>
                </a:solidFill>
              </a:rPr>
              <a:t>φυσική μηχανή παραγωγής νοημάτων, </a:t>
            </a:r>
            <a:r>
              <a:rPr lang="el-GR" sz="1600" b="1" dirty="0"/>
              <a:t>εγκαθιδρυμένη ή </a:t>
            </a:r>
            <a:r>
              <a:rPr lang="el-GR" sz="1600" b="1" dirty="0" err="1"/>
              <a:t>θεσμοπλαισιωμένη</a:t>
            </a:r>
            <a:r>
              <a:rPr lang="el-GR" sz="1600" b="1" dirty="0"/>
              <a:t> (</a:t>
            </a:r>
            <a:r>
              <a:rPr lang="el-GR" sz="1600" b="1" dirty="0" err="1"/>
              <a:t>situated</a:t>
            </a:r>
            <a:r>
              <a:rPr lang="el-GR" sz="1600" b="1" dirty="0"/>
              <a:t> </a:t>
            </a:r>
            <a:r>
              <a:rPr lang="el-GR" sz="1600" b="1" dirty="0" err="1"/>
              <a:t>cognition</a:t>
            </a:r>
            <a:r>
              <a:rPr lang="el-GR" sz="1600" b="1" dirty="0"/>
              <a:t>/ </a:t>
            </a:r>
            <a:r>
              <a:rPr lang="el-GR" sz="1600" b="1" dirty="0" err="1"/>
              <a:t>knowledge</a:t>
            </a:r>
            <a:r>
              <a:rPr lang="el-GR" sz="1600" b="1" dirty="0"/>
              <a:t>), χρονικά και χωρικά προσδιορισμένη, νόηση άμεσης εισαγωγής/ αξιοποίησης των ερεθισμάτων (on- </a:t>
            </a:r>
            <a:r>
              <a:rPr lang="el-GR" sz="1600" b="1" dirty="0" err="1"/>
              <a:t>line</a:t>
            </a:r>
            <a:r>
              <a:rPr lang="el-GR" sz="1600" b="1" dirty="0"/>
              <a:t> </a:t>
            </a:r>
            <a:r>
              <a:rPr lang="el-GR" sz="1600" b="1" dirty="0" err="1"/>
              <a:t>cognition</a:t>
            </a:r>
            <a:r>
              <a:rPr lang="el-GR" sz="1600" b="1" dirty="0"/>
              <a:t>) και στη νόηση έμμεσης/ αργής εισαγωγής/ σχεδιασμού της συμπεριφοράς (</a:t>
            </a:r>
            <a:r>
              <a:rPr lang="el-GR" sz="1600" b="1" dirty="0" err="1"/>
              <a:t>off</a:t>
            </a:r>
            <a:r>
              <a:rPr lang="el-GR" sz="1600" b="1" dirty="0"/>
              <a:t>- </a:t>
            </a:r>
            <a:r>
              <a:rPr lang="el-GR" sz="1600" b="1" dirty="0" err="1"/>
              <a:t>line</a:t>
            </a:r>
            <a:r>
              <a:rPr lang="el-GR" sz="1600" b="1" dirty="0"/>
              <a:t> </a:t>
            </a:r>
            <a:r>
              <a:rPr lang="el-GR" sz="1600" b="1" dirty="0" err="1"/>
              <a:t>cogntion</a:t>
            </a:r>
            <a:r>
              <a:rPr lang="el-GR" sz="1600" b="1" dirty="0"/>
              <a:t> (</a:t>
            </a:r>
            <a:r>
              <a:rPr lang="el-GR" sz="1600" b="1" dirty="0" err="1"/>
              <a:t>Wilson</a:t>
            </a:r>
            <a:r>
              <a:rPr lang="el-GR" sz="1600" b="1" dirty="0"/>
              <a:t>, 2002)</a:t>
            </a:r>
          </a:p>
          <a:p>
            <a:pPr algn="just"/>
            <a:r>
              <a:rPr lang="el-GR" sz="1600" b="1" dirty="0">
                <a:solidFill>
                  <a:srgbClr val="FF0000"/>
                </a:solidFill>
              </a:rPr>
              <a:t>Χειρονομιακή συνάφεια </a:t>
            </a:r>
            <a:r>
              <a:rPr lang="el-GR" sz="1600" b="1" dirty="0"/>
              <a:t>(</a:t>
            </a:r>
            <a:r>
              <a:rPr lang="el-GR" sz="1600" b="1" dirty="0" err="1"/>
              <a:t>Segal</a:t>
            </a:r>
            <a:r>
              <a:rPr lang="el-GR" sz="1600" b="1" dirty="0"/>
              <a:t>, 2011: αναλογικός ή δομικός συσχετισμός συμβόλων και σημασιών τους. Οι κινήσεις του σώματος θα πρέπει να σχετίζονται αναλογικά ή δομικά με τα σύμβολα και τη σημασία τους, το γνωστικό φορτίο του μαθητή, τις νοητικές του δομές, τη συναισθηματική του εμπλοκή και τις κιναισθητικές του δεξιότητες για να είναι αποτελεσματική η μάθηση.)</a:t>
            </a:r>
          </a:p>
          <a:p>
            <a:pPr algn="just"/>
            <a:r>
              <a:rPr lang="el-GR" sz="1600" b="1" dirty="0">
                <a:solidFill>
                  <a:srgbClr val="FF0000"/>
                </a:solidFill>
              </a:rPr>
              <a:t>Ενσώματη, χωρική, ενοποιητική και σωματοποιημένη μάθηση</a:t>
            </a:r>
            <a:r>
              <a:rPr lang="el-GR" sz="1600" b="1" dirty="0"/>
              <a:t>. Η ενσώματη μάθηση ορίζεται με τη σύζευξη όλων των αισθήσεων του σώματος (</a:t>
            </a:r>
            <a:r>
              <a:rPr lang="el-GR" sz="1600" b="1" dirty="0" err="1"/>
              <a:t>Stuckey</a:t>
            </a:r>
            <a:r>
              <a:rPr lang="el-GR" sz="1600" b="1" dirty="0"/>
              <a:t>, 2009). </a:t>
            </a:r>
          </a:p>
          <a:p>
            <a:pPr algn="just"/>
            <a:r>
              <a:rPr lang="el-GR" sz="1600" b="1" dirty="0">
                <a:solidFill>
                  <a:srgbClr val="FF0000"/>
                </a:solidFill>
              </a:rPr>
              <a:t>Χωρική και κιναισθητική νοημοσύνη </a:t>
            </a:r>
            <a:r>
              <a:rPr lang="el-GR" sz="1600" b="1" dirty="0"/>
              <a:t>(</a:t>
            </a:r>
            <a:r>
              <a:rPr lang="el-GR" sz="1600" b="1" dirty="0" err="1"/>
              <a:t>Gardner</a:t>
            </a:r>
            <a:r>
              <a:rPr lang="el-GR" sz="1600" b="1" dirty="0"/>
              <a:t> και </a:t>
            </a:r>
            <a:r>
              <a:rPr lang="el-GR" sz="1600" b="1" dirty="0" err="1"/>
              <a:t>Hatch</a:t>
            </a:r>
            <a:r>
              <a:rPr lang="el-GR" sz="1600" b="1" dirty="0"/>
              <a:t>, 1989) </a:t>
            </a:r>
          </a:p>
          <a:p>
            <a:pPr algn="just"/>
            <a:endParaRPr lang="el-GR" sz="1000" b="1" dirty="0"/>
          </a:p>
          <a:p>
            <a:pPr algn="just"/>
            <a:endParaRPr lang="el-GR" sz="800" dirty="0"/>
          </a:p>
          <a:p>
            <a:endParaRPr lang="el-GR" sz="800" dirty="0"/>
          </a:p>
          <a:p>
            <a:pPr marL="109728" indent="0">
              <a:buNone/>
            </a:pPr>
            <a:r>
              <a:rPr lang="el-GR" sz="800" dirty="0"/>
              <a:t>	</a:t>
            </a:r>
          </a:p>
          <a:p>
            <a:endParaRPr lang="el-GR" sz="800" dirty="0"/>
          </a:p>
          <a:p>
            <a:endParaRPr lang="el-GR" sz="800" dirty="0"/>
          </a:p>
        </p:txBody>
      </p:sp>
      <p:sp>
        <p:nvSpPr>
          <p:cNvPr id="3" name="Title 2"/>
          <p:cNvSpPr>
            <a:spLocks noGrp="1"/>
          </p:cNvSpPr>
          <p:nvPr>
            <p:ph type="title"/>
          </p:nvPr>
        </p:nvSpPr>
        <p:spPr>
          <a:xfrm>
            <a:off x="609600" y="755374"/>
            <a:ext cx="10972800" cy="543340"/>
          </a:xfrm>
        </p:spPr>
        <p:txBody>
          <a:bodyPr>
            <a:normAutofit/>
          </a:bodyPr>
          <a:lstStyle/>
          <a:p>
            <a:pPr algn="ctr"/>
            <a:r>
              <a:rPr lang="el-GR" sz="2000" b="1" dirty="0">
                <a:solidFill>
                  <a:srgbClr val="5E5E5E"/>
                </a:solidFill>
                <a:latin typeface="Times New Roman" panose="02020603050405020304" pitchFamily="18" charset="0"/>
                <a:cs typeface="Times New Roman" panose="02020603050405020304" pitchFamily="18" charset="0"/>
              </a:rPr>
              <a:t>ΕΝΣΩΜΑΤΗ ΜΑΘΗΣΗ/ ΑΝΑΠΑΡΑΣΤΑΣΗ </a:t>
            </a:r>
            <a:r>
              <a:rPr lang="en-US" sz="2000" b="1" dirty="0">
                <a:solidFill>
                  <a:srgbClr val="5E5E5E"/>
                </a:solidFill>
                <a:latin typeface="Times New Roman" panose="02020603050405020304" pitchFamily="18" charset="0"/>
                <a:cs typeface="Times New Roman" panose="02020603050405020304" pitchFamily="18" charset="0"/>
              </a:rPr>
              <a:t>(Embodied Learning)</a:t>
            </a:r>
            <a:endParaRPr lang="el-GR" dirty="0"/>
          </a:p>
        </p:txBody>
      </p:sp>
    </p:spTree>
    <p:extLst>
      <p:ext uri="{BB962C8B-B14F-4D97-AF65-F5344CB8AC3E}">
        <p14:creationId xmlns:p14="http://schemas.microsoft.com/office/powerpoint/2010/main" val="22734850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500B6E-964F-447B-B3BC-078D91D39A60}"/>
              </a:ext>
            </a:extLst>
          </p:cNvPr>
          <p:cNvSpPr>
            <a:spLocks noGrp="1"/>
          </p:cNvSpPr>
          <p:nvPr>
            <p:ph idx="1"/>
          </p:nvPr>
        </p:nvSpPr>
        <p:spPr>
          <a:xfrm>
            <a:off x="609600" y="1464816"/>
            <a:ext cx="10972800" cy="5109719"/>
          </a:xfrm>
        </p:spPr>
        <p:txBody>
          <a:bodyPr>
            <a:normAutofit fontScale="47500" lnSpcReduction="20000"/>
          </a:bodyPr>
          <a:lstStyle/>
          <a:p>
            <a:pPr algn="just"/>
            <a:r>
              <a:rPr lang="el-GR" sz="2900" b="1" dirty="0">
                <a:solidFill>
                  <a:schemeClr val="tx1"/>
                </a:solidFill>
              </a:rPr>
              <a:t>Ισχυρισμός/ Συμπέρασμα (</a:t>
            </a:r>
            <a:r>
              <a:rPr lang="el-GR" sz="2900" b="1" dirty="0" err="1">
                <a:solidFill>
                  <a:schemeClr val="tx1"/>
                </a:solidFill>
              </a:rPr>
              <a:t>Claim</a:t>
            </a:r>
            <a:r>
              <a:rPr lang="el-GR" sz="2900" b="1" dirty="0">
                <a:solidFill>
                  <a:schemeClr val="tx1"/>
                </a:solidFill>
              </a:rPr>
              <a:t>/ </a:t>
            </a:r>
            <a:r>
              <a:rPr lang="el-GR" sz="2900" b="1" dirty="0" err="1">
                <a:solidFill>
                  <a:schemeClr val="tx1"/>
                </a:solidFill>
              </a:rPr>
              <a:t>Concludion</a:t>
            </a:r>
            <a:r>
              <a:rPr lang="el-GR" sz="2900" b="1" dirty="0">
                <a:solidFill>
                  <a:schemeClr val="tx1"/>
                </a:solidFill>
              </a:rPr>
              <a:t>): </a:t>
            </a:r>
            <a:r>
              <a:rPr lang="el-GR" sz="2900" dirty="0">
                <a:solidFill>
                  <a:schemeClr val="tx1"/>
                </a:solidFill>
              </a:rPr>
              <a:t>Πρόκειται για ένα σχόλιο/ θέση του πομπού το οποίο καλείται να υιοθετήσει ο αποδέχτης. Ο πομπός τις περισσότερες φορές αρχίζει το λόγο του με αυτή την τοποθέτηση (</a:t>
            </a:r>
            <a:r>
              <a:rPr lang="el-GR" sz="2900" dirty="0" err="1">
                <a:solidFill>
                  <a:schemeClr val="tx1"/>
                </a:solidFill>
              </a:rPr>
              <a:t>statement</a:t>
            </a:r>
            <a:r>
              <a:rPr lang="el-GR" sz="2900" dirty="0">
                <a:solidFill>
                  <a:schemeClr val="tx1"/>
                </a:solidFill>
              </a:rPr>
              <a:t>), η οποία εν συνεχεία μπορεί και να αλλάξει. Στη διεθνή βιβλιογραφία ο ισχυρισμός ονομάζεται και σχόλιο- ομπρέλα (</a:t>
            </a:r>
            <a:r>
              <a:rPr lang="el-GR" sz="2900" dirty="0" err="1">
                <a:solidFill>
                  <a:schemeClr val="tx1"/>
                </a:solidFill>
              </a:rPr>
              <a:t>umbrella</a:t>
            </a:r>
            <a:r>
              <a:rPr lang="el-GR" sz="2900" dirty="0">
                <a:solidFill>
                  <a:schemeClr val="tx1"/>
                </a:solidFill>
              </a:rPr>
              <a:t> </a:t>
            </a:r>
            <a:r>
              <a:rPr lang="el-GR" sz="2900" dirty="0" err="1">
                <a:solidFill>
                  <a:schemeClr val="tx1"/>
                </a:solidFill>
              </a:rPr>
              <a:t>statement</a:t>
            </a:r>
            <a:r>
              <a:rPr lang="el-GR" sz="2900" dirty="0">
                <a:solidFill>
                  <a:schemeClr val="tx1"/>
                </a:solidFill>
              </a:rPr>
              <a:t>), καθώς σε αυτόν υπάγονται όλα τα υπόλοιπα μέρη. Πολλές φορές στον ισχυρισμό εντοπίζονται λέξεις γενικευτικές ή μετριαστικές (</a:t>
            </a:r>
            <a:r>
              <a:rPr lang="el-GR" sz="2900" dirty="0" err="1">
                <a:solidFill>
                  <a:schemeClr val="tx1"/>
                </a:solidFill>
              </a:rPr>
              <a:t>qualifiers</a:t>
            </a:r>
            <a:r>
              <a:rPr lang="el-GR" sz="2900" dirty="0">
                <a:solidFill>
                  <a:schemeClr val="tx1"/>
                </a:solidFill>
              </a:rPr>
              <a:t>), ανάλογα με την πιθανότητα (μπορεί, είναι δυνατόν, ενδέχεται, ίσως, νομίζω, πιστεύω, υποθέτω, κατά τη γνώμη μου, για μένα, έχω την αίσθηση κλπ.), βεβαιότητα (πρέπει, χρειάζεται, είναι ανάγκη, είναι υποχρέωση, επιτρέπεται, απαγορεύεται κλπ.) ή δυνατότητα σχέσης ανάμεσα στον ισχυρισμό και την εγγυητική μαρτυρία, όπως συνήθως, κυρίως, γενικά, τυπικά, για παράδειγμα, στην πραγματικότητα, βέβαια, φυσικά, επίσης, αντίθετα, τελικά, έτσι, λοιπόν, συνεπώς,  τα οποία υποδηλώνουν σημασιολογικές σχέσεις ανάμεσα στις προτάσεις και μια τοποθέτηση από τον πομπό. Άλλοτε πάλι παρατηρείται επανεμφάνιση, μερική επανεμφάνιση, παραλληλισμός, παράφραση ή έλλειψη στοιχείων ή δομών, με αποτέλεσμα ο συλλογισμός να παραφράζεται, να επεκτείνεται ή να εξηγείται (διασάφηση). </a:t>
            </a:r>
          </a:p>
          <a:p>
            <a:pPr algn="just"/>
            <a:r>
              <a:rPr lang="el-GR" sz="2900" b="1" dirty="0">
                <a:solidFill>
                  <a:schemeClr val="tx1"/>
                </a:solidFill>
              </a:rPr>
              <a:t>Εγγυητική μαρτυρία/ Επικυρωτικές αρχές (</a:t>
            </a:r>
            <a:r>
              <a:rPr lang="el-GR" sz="2900" b="1" dirty="0" err="1">
                <a:solidFill>
                  <a:schemeClr val="tx1"/>
                </a:solidFill>
              </a:rPr>
              <a:t>Reason</a:t>
            </a:r>
            <a:r>
              <a:rPr lang="el-GR" sz="2900" b="1" dirty="0">
                <a:solidFill>
                  <a:schemeClr val="tx1"/>
                </a:solidFill>
              </a:rPr>
              <a:t>/ </a:t>
            </a:r>
            <a:r>
              <a:rPr lang="el-GR" sz="2900" b="1" dirty="0" err="1">
                <a:solidFill>
                  <a:schemeClr val="tx1"/>
                </a:solidFill>
              </a:rPr>
              <a:t>Ground</a:t>
            </a:r>
            <a:r>
              <a:rPr lang="el-GR" sz="2900" b="1" dirty="0">
                <a:solidFill>
                  <a:schemeClr val="tx1"/>
                </a:solidFill>
              </a:rPr>
              <a:t>/ </a:t>
            </a:r>
            <a:r>
              <a:rPr lang="el-GR" sz="2900" b="1" dirty="0" err="1">
                <a:solidFill>
                  <a:schemeClr val="tx1"/>
                </a:solidFill>
              </a:rPr>
              <a:t>Warrant</a:t>
            </a:r>
            <a:r>
              <a:rPr lang="el-GR" sz="2900" b="1" dirty="0">
                <a:solidFill>
                  <a:schemeClr val="tx1"/>
                </a:solidFill>
              </a:rPr>
              <a:t>): </a:t>
            </a:r>
            <a:r>
              <a:rPr lang="el-GR" sz="2900" dirty="0">
                <a:solidFill>
                  <a:schemeClr val="tx1"/>
                </a:solidFill>
              </a:rPr>
              <a:t>Η εγγυητική μαρτυρία απαντά στην ερώτηση «Γιατί ο πομπός πιστεύει αυτό τον ισχυρισμό του; ή Πώς συνδέεται ο ισχυρισμός με τα υποστηρικτικά δεδομένα του;». Η εγγυητική μαρτυρία ενισχύει την αποδεικτική αξία του ισχυρισμού και την αποτελεσματικότητα του επιχειρήματος, καθώς αποτελεί την ομαλή σύνδεση/ γέφυρα ανάμεσα στον ισχυρισμό και τα δεδομένα που τον υποστηρίζουν, χρησιμοποιούνται δηλαδή  για να δικαιολογήσουν τις συνδέσεις ανάμεσα στα δεδομένα και τον ισχυρισμό, δρώντας ως γέφυρες.  Για να ενισχυθεί και η αποτελεσματικότητα της εγγυητικής μαρτυρίας ο δέκτης εξετάζει τη σχετικότητά της με τον ισχυρισμό. Για να είναι μια εγγυητική μαρτυρία αποτελεσματική πρέπει να περιλαμβάνει μια αξία/ στάση/ παραδοχή/ γενικευμένη γνώση στην οποία μπορούμε να πιστέψουμε. Αυτή η παραδοχή τις περισσότερες φορές είναι υποκειμενική, συνάδει όμως με τις κοινωνικές και πολιτισμικές ιδεολογίες και στάσεις. Για το λόγο αυτό είναι και αρκετά δύσκολο να εντοπιστεί, όταν όμως εντοπιστεί πρέπει να είναι αρκετά ξεκάθαρη, ώστε ο δέκτης να την αξιολογήσει. </a:t>
            </a:r>
          </a:p>
          <a:p>
            <a:pPr algn="just"/>
            <a:r>
              <a:rPr lang="el-GR" sz="2900" b="1" dirty="0">
                <a:solidFill>
                  <a:schemeClr val="tx1"/>
                </a:solidFill>
              </a:rPr>
              <a:t>Υποστηρικτικά δεδομένα/ Αποδεικτικά στοιχεία (Fact/ </a:t>
            </a:r>
            <a:r>
              <a:rPr lang="el-GR" sz="2900" b="1" dirty="0" err="1">
                <a:solidFill>
                  <a:schemeClr val="tx1"/>
                </a:solidFill>
              </a:rPr>
              <a:t>Evidence</a:t>
            </a:r>
            <a:r>
              <a:rPr lang="el-GR" sz="2900" b="1" dirty="0">
                <a:solidFill>
                  <a:schemeClr val="tx1"/>
                </a:solidFill>
              </a:rPr>
              <a:t>/ </a:t>
            </a:r>
            <a:r>
              <a:rPr lang="el-GR" sz="2900" b="1" dirty="0" err="1">
                <a:solidFill>
                  <a:schemeClr val="tx1"/>
                </a:solidFill>
              </a:rPr>
              <a:t>Data</a:t>
            </a:r>
            <a:r>
              <a:rPr lang="el-GR" sz="2900" b="1" dirty="0">
                <a:solidFill>
                  <a:schemeClr val="tx1"/>
                </a:solidFill>
              </a:rPr>
              <a:t>): </a:t>
            </a:r>
            <a:r>
              <a:rPr lang="el-GR" sz="2900" dirty="0">
                <a:solidFill>
                  <a:schemeClr val="tx1"/>
                </a:solidFill>
              </a:rPr>
              <a:t>Είναι τα γεγονότα που υποστηρίζουν έναν ισχυρισμό. Στα υποστηρικτικά δεδομένα εντάσσονται οι αιτίες, τα παραδείγματα, τα στατιστικά στοιχεία, οι γνώμες ειδικών, επιστημονική ορολογία κτλ. Τα υποστηρικτικά δεδομένα αιτιολογούν τον ισχυρισμό.  Και αυτά πρέπει να είναι αληθή και έγκυρα, διαφορετικά τα προηγούμενα επίπεδα δε θα είναι αποτελεσματικά. Για την αποτελεσματικότητα των υποστηρικτικών δεδομένων εξετάζεται η αποτελεσματικότητα (</a:t>
            </a:r>
            <a:r>
              <a:rPr lang="el-GR" sz="2900" dirty="0" err="1">
                <a:solidFill>
                  <a:schemeClr val="tx1"/>
                </a:solidFill>
              </a:rPr>
              <a:t>sufficiency</a:t>
            </a:r>
            <a:r>
              <a:rPr lang="el-GR" sz="2900" dirty="0">
                <a:solidFill>
                  <a:schemeClr val="tx1"/>
                </a:solidFill>
              </a:rPr>
              <a:t>), η αξιοπιστία (</a:t>
            </a:r>
            <a:r>
              <a:rPr lang="el-GR" sz="2900" dirty="0" err="1">
                <a:solidFill>
                  <a:schemeClr val="tx1"/>
                </a:solidFill>
              </a:rPr>
              <a:t>credibility</a:t>
            </a:r>
            <a:r>
              <a:rPr lang="el-GR" sz="2900" dirty="0">
                <a:solidFill>
                  <a:schemeClr val="tx1"/>
                </a:solidFill>
              </a:rPr>
              <a:t>) και η ακρίβεια (</a:t>
            </a:r>
            <a:r>
              <a:rPr lang="el-GR" sz="2900" dirty="0" err="1">
                <a:solidFill>
                  <a:schemeClr val="tx1"/>
                </a:solidFill>
              </a:rPr>
              <a:t>accuracy</a:t>
            </a:r>
            <a:r>
              <a:rPr lang="el-GR" sz="2900" dirty="0">
                <a:solidFill>
                  <a:schemeClr val="tx1"/>
                </a:solidFill>
              </a:rPr>
              <a:t>). Πολλές φορές, στο τελικό στάδιο της ανάλυσης ο πομπός ενδέχεται να εκφράζει πιθανές αντιρρήσεις (Ανασκευή/ Αντίκρουση/ </a:t>
            </a:r>
            <a:r>
              <a:rPr lang="el-GR" sz="2900" dirty="0" err="1">
                <a:solidFill>
                  <a:schemeClr val="tx1"/>
                </a:solidFill>
              </a:rPr>
              <a:t>Rebuttal</a:t>
            </a:r>
            <a:r>
              <a:rPr lang="el-GR" sz="2900" dirty="0">
                <a:solidFill>
                  <a:schemeClr val="tx1"/>
                </a:solidFill>
              </a:rPr>
              <a:t>) στα επιχειρήματά του που μπορεί να ακουστούν ή να διατυπωθούν (πολυφωνικό επιχείρημα), αποδυναμώνοντας έτσι τη σχέση μεταξύ εγγυητικής μαρτυρίας και ισχυρισμού και κατ’ επέκταση την ανατροπή της προτεινόμενης θέσης.</a:t>
            </a:r>
          </a:p>
          <a:p>
            <a:endParaRPr lang="en-US" dirty="0"/>
          </a:p>
        </p:txBody>
      </p:sp>
      <p:sp>
        <p:nvSpPr>
          <p:cNvPr id="3" name="Title 2">
            <a:extLst>
              <a:ext uri="{FF2B5EF4-FFF2-40B4-BE49-F238E27FC236}">
                <a16:creationId xmlns:a16="http://schemas.microsoft.com/office/drawing/2014/main" id="{82EBD13B-4585-4CA5-BE2B-6470D25E2E2F}"/>
              </a:ext>
            </a:extLst>
          </p:cNvPr>
          <p:cNvSpPr>
            <a:spLocks noGrp="1"/>
          </p:cNvSpPr>
          <p:nvPr>
            <p:ph type="title"/>
          </p:nvPr>
        </p:nvSpPr>
        <p:spPr>
          <a:xfrm>
            <a:off x="609600" y="710214"/>
            <a:ext cx="10972800" cy="648069"/>
          </a:xfrm>
        </p:spPr>
        <p:txBody>
          <a:bodyPr>
            <a:noAutofit/>
          </a:bodyPr>
          <a:lstStyle/>
          <a:p>
            <a:pPr algn="ctr"/>
            <a:r>
              <a:rPr lang="el-GR" sz="2400" b="1" dirty="0">
                <a:solidFill>
                  <a:schemeClr val="tx1"/>
                </a:solidFill>
              </a:rPr>
              <a:t>Οι Σύγχρονες Παιδαγωγικές Θεωρίες </a:t>
            </a:r>
            <a:br>
              <a:rPr lang="en-US" sz="2400" b="1" dirty="0">
                <a:solidFill>
                  <a:schemeClr val="tx1"/>
                </a:solidFill>
              </a:rPr>
            </a:br>
            <a:r>
              <a:rPr lang="el-GR" sz="2400" b="1" dirty="0">
                <a:solidFill>
                  <a:schemeClr val="tx1"/>
                </a:solidFill>
              </a:rPr>
              <a:t>της Επιχειρηματολογίας (</a:t>
            </a:r>
            <a:r>
              <a:rPr lang="en-US" sz="2400" b="1" dirty="0">
                <a:solidFill>
                  <a:schemeClr val="tx1"/>
                </a:solidFill>
              </a:rPr>
              <a:t>Argumentation Theories)</a:t>
            </a:r>
          </a:p>
        </p:txBody>
      </p:sp>
    </p:spTree>
    <p:extLst>
      <p:ext uri="{BB962C8B-B14F-4D97-AF65-F5344CB8AC3E}">
        <p14:creationId xmlns:p14="http://schemas.microsoft.com/office/powerpoint/2010/main" val="678387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500B6E-964F-447B-B3BC-078D91D39A60}"/>
              </a:ext>
            </a:extLst>
          </p:cNvPr>
          <p:cNvSpPr>
            <a:spLocks noGrp="1"/>
          </p:cNvSpPr>
          <p:nvPr>
            <p:ph idx="1"/>
          </p:nvPr>
        </p:nvSpPr>
        <p:spPr>
          <a:xfrm>
            <a:off x="609600" y="1464816"/>
            <a:ext cx="10972800" cy="5109719"/>
          </a:xfrm>
        </p:spPr>
        <p:txBody>
          <a:bodyPr>
            <a:normAutofit fontScale="55000" lnSpcReduction="20000"/>
          </a:bodyPr>
          <a:lstStyle/>
          <a:p>
            <a:pPr algn="just"/>
            <a:r>
              <a:rPr lang="el-GR" b="1" dirty="0"/>
              <a:t>Η διαδικασία εντοπισμού και αξιολόγησης των επιχειρημάτων, </a:t>
            </a:r>
            <a:r>
              <a:rPr lang="el-GR" dirty="0"/>
              <a:t>ειδικά σε περιπτώσεις γραπτού λόγου όπου ο αποδέκτης χρειάζεται όχι μόνο να εντοπίσει τα επιχειρήματα του γράφοντος και να περάσει από τα στάδια αποκωδικοποίηση- κατανόηση- ερμηνεία, αλλά ταυτόχρονα να συγκρίνει τα επιμέρους επιχειρήματα, συμπεράσματα ή εγγυήσεις που χρησιμοποιούνται από διαφορετικούς πομπούς, </a:t>
            </a:r>
            <a:r>
              <a:rPr lang="el-GR" b="1" dirty="0"/>
              <a:t>αποτελεί μια δύσκολη διαδικασία. Αυτή η διαδικασία είναι ακόμα δυσκολότερη, όταν οι μαθητές καλούνται να εντοπίσουν ή να σκεφτούν τις ιδεολογικές ή πολιτικές οπτικές των πομπών. </a:t>
            </a:r>
            <a:endParaRPr lang="en-US" b="1" dirty="0"/>
          </a:p>
          <a:p>
            <a:pPr algn="just"/>
            <a:r>
              <a:rPr lang="el-GR" dirty="0"/>
              <a:t> Πολλές φορές,  κατά τον Αρχάκη (2007) ένα συμπέρασμα μπορεί στη συνέχεια του κειμένου να αξιοποιηθεί ως επόμενη προκείμενη, διαμορφώνοντας έτσι «μια επιχειρηματολογική αλυσίδα» (Adam, 1999: 163), ενώ άλλοτε οι παραγωγικές ή επαγωγικές απόψεις δεν εντοπίζονται εύκολα, καθώς ο γράφων ενδέχεται να επεξηγεί το επιχείρημά του. Η επεξήγηση σε επίπεδο πρότασης λαμβάνει τη μορφή της παράφρασης (διατύπωση άποψης με άλλα λόγια), εξήγησης- διασάφησης ή επέκτασης (παρέχει περισσότερες πληροφορίες). </a:t>
            </a:r>
            <a:endParaRPr lang="en-US" dirty="0"/>
          </a:p>
          <a:p>
            <a:pPr algn="just"/>
            <a:r>
              <a:rPr lang="el-GR" dirty="0"/>
              <a:t>Παράλληλα, η θέση του ομιλητή μπορεί να μην ακολουθεί τη δομή του επιχειρήματος, καθώς ενδέχεται να δηλώνεται ακόμα και με την επιλογή συγκεκριμένων λέξεων, ειδικά μάλιστα όταν οι προϋποτιθέμενες και για αυτό μη εμφανιζόμενες παραδοχές, εμπεριέχουν αξιολογήσεις βασισμένες στο κοινωνικό σύστημα αξιών. Σε αυτή την περίπτωση η αξιολόγηση του επιχειρήματος γίνεται ακόμα δυσκολότερη. Χαρακτηριστικό παράδειγμα αποτελεί το επιχείρημα «Για τη θέση αυτή έχουμε δυο υποψηφίους: έναν δικό μας και έναν Αλβανό», το οποίο παρουσιάζεται στο </a:t>
            </a:r>
            <a:r>
              <a:rPr lang="el-GR" dirty="0" err="1"/>
              <a:t>Αρχάκης</a:t>
            </a:r>
            <a:r>
              <a:rPr lang="el-GR" dirty="0"/>
              <a:t> (2007). Η επιλογή και μόνο της λέξης «δικός μας» με τη συνδήλωση ότι είναι άνθρωπος εμπιστοσύνης, ενώ ένας Αλβανός είναι αφερέγγυος, δηλώνει τη θέση του πομπού. Ο συλλογισμός που λανθάνει «Οι Έλληνες, σε αντίθεση με τους Αλβανούς, είναι άνθρωποι εμπιστοσύνης. Ο ένας από τους δυο υποψηφίους είναι Έλληνας και ο άλλος Αλβανός. Άρα, θα προτιμήσουμε τον Έλληνα.» είναι δύσκολο να εντοπιστεί, να χαρακτηριστεί ως παραγωγικός ή επαγωγικός και να αξιολογηθεί. </a:t>
            </a:r>
            <a:endParaRPr lang="en-US" dirty="0"/>
          </a:p>
        </p:txBody>
      </p:sp>
      <p:sp>
        <p:nvSpPr>
          <p:cNvPr id="3" name="Title 2">
            <a:extLst>
              <a:ext uri="{FF2B5EF4-FFF2-40B4-BE49-F238E27FC236}">
                <a16:creationId xmlns:a16="http://schemas.microsoft.com/office/drawing/2014/main" id="{82EBD13B-4585-4CA5-BE2B-6470D25E2E2F}"/>
              </a:ext>
            </a:extLst>
          </p:cNvPr>
          <p:cNvSpPr>
            <a:spLocks noGrp="1"/>
          </p:cNvSpPr>
          <p:nvPr>
            <p:ph type="title"/>
          </p:nvPr>
        </p:nvSpPr>
        <p:spPr>
          <a:xfrm>
            <a:off x="609600" y="710214"/>
            <a:ext cx="10972800" cy="648069"/>
          </a:xfrm>
        </p:spPr>
        <p:txBody>
          <a:bodyPr>
            <a:noAutofit/>
          </a:bodyPr>
          <a:lstStyle/>
          <a:p>
            <a:pPr algn="ctr"/>
            <a:r>
              <a:rPr lang="el-GR" sz="2400" b="1" dirty="0">
                <a:solidFill>
                  <a:schemeClr val="tx1"/>
                </a:solidFill>
              </a:rPr>
              <a:t>Οι Σύγχρονες Παιδαγωγικές Θεωρίες </a:t>
            </a:r>
            <a:br>
              <a:rPr lang="en-US" sz="2400" b="1" dirty="0">
                <a:solidFill>
                  <a:schemeClr val="tx1"/>
                </a:solidFill>
              </a:rPr>
            </a:br>
            <a:r>
              <a:rPr lang="el-GR" sz="2400" b="1" dirty="0">
                <a:solidFill>
                  <a:schemeClr val="tx1"/>
                </a:solidFill>
              </a:rPr>
              <a:t>της Επιχειρηματολογίας (</a:t>
            </a:r>
            <a:r>
              <a:rPr lang="en-US" sz="2400" b="1" dirty="0">
                <a:solidFill>
                  <a:schemeClr val="tx1"/>
                </a:solidFill>
              </a:rPr>
              <a:t>Argumentation Theories)</a:t>
            </a:r>
          </a:p>
        </p:txBody>
      </p:sp>
    </p:spTree>
    <p:extLst>
      <p:ext uri="{BB962C8B-B14F-4D97-AF65-F5344CB8AC3E}">
        <p14:creationId xmlns:p14="http://schemas.microsoft.com/office/powerpoint/2010/main" val="20698382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500B6E-964F-447B-B3BC-078D91D39A60}"/>
              </a:ext>
            </a:extLst>
          </p:cNvPr>
          <p:cNvSpPr>
            <a:spLocks noGrp="1"/>
          </p:cNvSpPr>
          <p:nvPr>
            <p:ph idx="1"/>
          </p:nvPr>
        </p:nvSpPr>
        <p:spPr>
          <a:xfrm>
            <a:off x="609600" y="1464816"/>
            <a:ext cx="10972800" cy="5109719"/>
          </a:xfrm>
        </p:spPr>
        <p:txBody>
          <a:bodyPr>
            <a:normAutofit fontScale="55000" lnSpcReduction="20000"/>
          </a:bodyPr>
          <a:lstStyle/>
          <a:p>
            <a:pPr marL="109728" indent="0" algn="ctr">
              <a:buNone/>
            </a:pPr>
            <a:r>
              <a:rPr lang="el-GR" sz="2900" b="1" dirty="0">
                <a:solidFill>
                  <a:schemeClr val="tx1"/>
                </a:solidFill>
              </a:rPr>
              <a:t>Στη Διδακτική των Φυσικών Επιστημών η επιχειρηματολογία και η ανάπτυξη δεξιοτήτων κριτικής σκέψης και πειθούς στον μαθητή εντάσσονται στη διαλεκτική επιχειρηματολογία</a:t>
            </a:r>
            <a:r>
              <a:rPr lang="en-US" sz="2900" b="1" dirty="0">
                <a:solidFill>
                  <a:schemeClr val="tx1"/>
                </a:solidFill>
              </a:rPr>
              <a:t>.</a:t>
            </a:r>
          </a:p>
          <a:p>
            <a:pPr marL="109728" indent="0" algn="just">
              <a:buNone/>
            </a:pPr>
            <a:endParaRPr lang="el-GR" sz="2900" dirty="0">
              <a:solidFill>
                <a:schemeClr val="tx1"/>
              </a:solidFill>
            </a:endParaRPr>
          </a:p>
          <a:p>
            <a:pPr algn="just"/>
            <a:r>
              <a:rPr lang="en-US" sz="2900" dirty="0">
                <a:solidFill>
                  <a:schemeClr val="tx1"/>
                </a:solidFill>
              </a:rPr>
              <a:t>E</a:t>
            </a:r>
            <a:r>
              <a:rPr lang="el-GR" sz="2900" dirty="0" err="1">
                <a:solidFill>
                  <a:schemeClr val="tx1"/>
                </a:solidFill>
              </a:rPr>
              <a:t>νδυναμώνει</a:t>
            </a:r>
            <a:r>
              <a:rPr lang="el-GR" sz="2900" dirty="0">
                <a:solidFill>
                  <a:schemeClr val="tx1"/>
                </a:solidFill>
              </a:rPr>
              <a:t> το γνωστικό του πεδίο και ενδυναμώνοντας τον εαυτό του σε καταστάσεις επίλυσης προβλήματος. </a:t>
            </a:r>
          </a:p>
          <a:p>
            <a:pPr algn="just"/>
            <a:r>
              <a:rPr lang="en-US" sz="2900" dirty="0">
                <a:solidFill>
                  <a:schemeClr val="tx1"/>
                </a:solidFill>
              </a:rPr>
              <a:t>O</a:t>
            </a:r>
            <a:r>
              <a:rPr lang="el-GR" sz="2900" dirty="0" err="1">
                <a:solidFill>
                  <a:schemeClr val="tx1"/>
                </a:solidFill>
              </a:rPr>
              <a:t>ικοδόμηση</a:t>
            </a:r>
            <a:r>
              <a:rPr lang="el-GR" sz="2900" dirty="0">
                <a:solidFill>
                  <a:schemeClr val="tx1"/>
                </a:solidFill>
              </a:rPr>
              <a:t> της επιστημονικής σκέψης,</a:t>
            </a:r>
          </a:p>
          <a:p>
            <a:pPr algn="just"/>
            <a:r>
              <a:rPr lang="en-US" sz="2900" dirty="0">
                <a:solidFill>
                  <a:schemeClr val="tx1"/>
                </a:solidFill>
              </a:rPr>
              <a:t>E</a:t>
            </a:r>
            <a:r>
              <a:rPr lang="el-GR" sz="2900" dirty="0" err="1">
                <a:solidFill>
                  <a:schemeClr val="tx1"/>
                </a:solidFill>
              </a:rPr>
              <a:t>πιστημονική</a:t>
            </a:r>
            <a:r>
              <a:rPr lang="el-GR" sz="2900" dirty="0">
                <a:solidFill>
                  <a:schemeClr val="tx1"/>
                </a:solidFill>
              </a:rPr>
              <a:t> τεκμηρίωση μέσω της κατασκευής εξηγήσεων και η δόμησης της επιστημονικής σκέψης με στόχο την παραγωγή επιστημονικού νοήματος. Η επιχειρηματολογία εξειδικεύει τη σκέψη του μαθητή και συμβάλλει στην κατασκευή της γνώσης (Erduran et </a:t>
            </a:r>
            <a:r>
              <a:rPr lang="el-GR" sz="2900" dirty="0" err="1">
                <a:solidFill>
                  <a:schemeClr val="tx1"/>
                </a:solidFill>
              </a:rPr>
              <a:t>all</a:t>
            </a:r>
            <a:r>
              <a:rPr lang="el-GR" sz="2900" dirty="0">
                <a:solidFill>
                  <a:schemeClr val="tx1"/>
                </a:solidFill>
              </a:rPr>
              <a:t>. 2004, </a:t>
            </a:r>
            <a:r>
              <a:rPr lang="el-GR" sz="2900" dirty="0" err="1">
                <a:solidFill>
                  <a:schemeClr val="tx1"/>
                </a:solidFill>
              </a:rPr>
              <a:t>Eurydice</a:t>
            </a:r>
            <a:r>
              <a:rPr lang="el-GR" sz="2900" dirty="0">
                <a:solidFill>
                  <a:schemeClr val="tx1"/>
                </a:solidFill>
              </a:rPr>
              <a:t> </a:t>
            </a:r>
            <a:r>
              <a:rPr lang="el-GR" sz="2900" dirty="0" err="1">
                <a:solidFill>
                  <a:schemeClr val="tx1"/>
                </a:solidFill>
              </a:rPr>
              <a:t>Network</a:t>
            </a:r>
            <a:r>
              <a:rPr lang="el-GR" sz="2900" dirty="0">
                <a:solidFill>
                  <a:schemeClr val="tx1"/>
                </a:solidFill>
              </a:rPr>
              <a:t>, 2011). </a:t>
            </a:r>
          </a:p>
          <a:p>
            <a:pPr algn="just"/>
            <a:r>
              <a:rPr lang="en-US" sz="2900" dirty="0">
                <a:solidFill>
                  <a:schemeClr val="tx1"/>
                </a:solidFill>
              </a:rPr>
              <a:t>O</a:t>
            </a:r>
            <a:r>
              <a:rPr lang="el-GR" sz="2900" dirty="0">
                <a:solidFill>
                  <a:schemeClr val="tx1"/>
                </a:solidFill>
              </a:rPr>
              <a:t> μαθητής αρχίζει να αλληλεπιδρά ανάμεσα στις προσωπικές του θεωρήσει και τις κοινωνικές επιταγές (</a:t>
            </a:r>
            <a:r>
              <a:rPr lang="el-GR" sz="2900" dirty="0" err="1">
                <a:solidFill>
                  <a:schemeClr val="tx1"/>
                </a:solidFill>
              </a:rPr>
              <a:t>Jimenez</a:t>
            </a:r>
            <a:r>
              <a:rPr lang="el-GR" sz="2900" dirty="0">
                <a:solidFill>
                  <a:schemeClr val="tx1"/>
                </a:solidFill>
              </a:rPr>
              <a:t>- </a:t>
            </a:r>
            <a:r>
              <a:rPr lang="el-GR" sz="2900" dirty="0" err="1">
                <a:solidFill>
                  <a:schemeClr val="tx1"/>
                </a:solidFill>
              </a:rPr>
              <a:t>Aleixandre</a:t>
            </a:r>
            <a:r>
              <a:rPr lang="el-GR" sz="2900" dirty="0">
                <a:solidFill>
                  <a:schemeClr val="tx1"/>
                </a:solidFill>
              </a:rPr>
              <a:t> &amp; Erduran, 2007). Αυτή η κοινωνιοπολιτισμική προοπτική (</a:t>
            </a:r>
            <a:r>
              <a:rPr lang="el-GR" sz="2900" dirty="0" err="1">
                <a:solidFill>
                  <a:schemeClr val="tx1"/>
                </a:solidFill>
              </a:rPr>
              <a:t>sociocultural</a:t>
            </a:r>
            <a:r>
              <a:rPr lang="el-GR" sz="2900" dirty="0">
                <a:solidFill>
                  <a:schemeClr val="tx1"/>
                </a:solidFill>
              </a:rPr>
              <a:t> </a:t>
            </a:r>
            <a:r>
              <a:rPr lang="el-GR" sz="2900" dirty="0" err="1">
                <a:solidFill>
                  <a:schemeClr val="tx1"/>
                </a:solidFill>
              </a:rPr>
              <a:t>perspective</a:t>
            </a:r>
            <a:r>
              <a:rPr lang="el-GR" sz="2900" dirty="0">
                <a:solidFill>
                  <a:schemeClr val="tx1"/>
                </a:solidFill>
              </a:rPr>
              <a:t>) μέσω της διαπραγμάτευσης με επιστημονικά θέματα όχι μόνο επισημαίνει τη σπουδαιότητα της κοινωνικής αλληλεπίδρασης στη μάθηση, αλλά βοηθά το μαθητή να καλλιεργήσει τον επιστημονικό του γραμματισμό. Η έννοια του επιστημονικού γραμματισμού (</a:t>
            </a:r>
            <a:r>
              <a:rPr lang="el-GR" sz="2900" dirty="0" err="1">
                <a:solidFill>
                  <a:schemeClr val="tx1"/>
                </a:solidFill>
              </a:rPr>
              <a:t>functional</a:t>
            </a:r>
            <a:r>
              <a:rPr lang="el-GR" sz="2900" dirty="0">
                <a:solidFill>
                  <a:schemeClr val="tx1"/>
                </a:solidFill>
              </a:rPr>
              <a:t> </a:t>
            </a:r>
            <a:r>
              <a:rPr lang="el-GR" sz="2900" dirty="0" err="1">
                <a:solidFill>
                  <a:schemeClr val="tx1"/>
                </a:solidFill>
              </a:rPr>
              <a:t>scientific</a:t>
            </a:r>
            <a:r>
              <a:rPr lang="el-GR" sz="2900" dirty="0">
                <a:solidFill>
                  <a:schemeClr val="tx1"/>
                </a:solidFill>
              </a:rPr>
              <a:t> </a:t>
            </a:r>
            <a:r>
              <a:rPr lang="el-GR" sz="2900" dirty="0" err="1">
                <a:solidFill>
                  <a:schemeClr val="tx1"/>
                </a:solidFill>
              </a:rPr>
              <a:t>literacy</a:t>
            </a:r>
            <a:r>
              <a:rPr lang="el-GR" sz="2900" dirty="0">
                <a:solidFill>
                  <a:schemeClr val="tx1"/>
                </a:solidFill>
              </a:rPr>
              <a:t> στο </a:t>
            </a:r>
            <a:r>
              <a:rPr lang="el-GR" sz="2900" dirty="0" err="1">
                <a:solidFill>
                  <a:schemeClr val="tx1"/>
                </a:solidFill>
              </a:rPr>
              <a:t>Sandoval</a:t>
            </a:r>
            <a:r>
              <a:rPr lang="el-GR" sz="2900" dirty="0">
                <a:solidFill>
                  <a:schemeClr val="tx1"/>
                </a:solidFill>
              </a:rPr>
              <a:t>, 2003) αναφέρεται στις προσωπικές αποφάσεις (</a:t>
            </a:r>
            <a:r>
              <a:rPr lang="el-GR" sz="2900" dirty="0" err="1">
                <a:solidFill>
                  <a:schemeClr val="tx1"/>
                </a:solidFill>
              </a:rPr>
              <a:t>decision</a:t>
            </a:r>
            <a:r>
              <a:rPr lang="el-GR" sz="2900" dirty="0">
                <a:solidFill>
                  <a:schemeClr val="tx1"/>
                </a:solidFill>
              </a:rPr>
              <a:t> </a:t>
            </a:r>
            <a:r>
              <a:rPr lang="el-GR" sz="2900" dirty="0" err="1">
                <a:solidFill>
                  <a:schemeClr val="tx1"/>
                </a:solidFill>
              </a:rPr>
              <a:t>making</a:t>
            </a:r>
            <a:r>
              <a:rPr lang="el-GR" sz="2900" dirty="0">
                <a:solidFill>
                  <a:schemeClr val="tx1"/>
                </a:solidFill>
              </a:rPr>
              <a:t> </a:t>
            </a:r>
            <a:r>
              <a:rPr lang="el-GR" sz="2900" dirty="0" err="1">
                <a:solidFill>
                  <a:schemeClr val="tx1"/>
                </a:solidFill>
              </a:rPr>
              <a:t>theories</a:t>
            </a:r>
            <a:r>
              <a:rPr lang="el-GR" sz="2900" dirty="0">
                <a:solidFill>
                  <a:schemeClr val="tx1"/>
                </a:solidFill>
              </a:rPr>
              <a:t>) που καλείται να λάβει ο μαθητής σχετικά με το περιεχόμενο της επιστημονικής γνώσης. Σχετίζεται, επιπρόσθετα, άμεσα με την καλλιέργεια ενδιαφέροντος για </a:t>
            </a:r>
            <a:r>
              <a:rPr lang="el-GR" sz="2900" dirty="0" err="1">
                <a:solidFill>
                  <a:schemeClr val="tx1"/>
                </a:solidFill>
              </a:rPr>
              <a:t>κοινωνικο</a:t>
            </a:r>
            <a:r>
              <a:rPr lang="el-GR" sz="2900" dirty="0">
                <a:solidFill>
                  <a:schemeClr val="tx1"/>
                </a:solidFill>
              </a:rPr>
              <a:t>- επιστημονικά θέματα (socioscientific </a:t>
            </a:r>
            <a:r>
              <a:rPr lang="el-GR" sz="2900" dirty="0" err="1">
                <a:solidFill>
                  <a:schemeClr val="tx1"/>
                </a:solidFill>
              </a:rPr>
              <a:t>issues</a:t>
            </a:r>
            <a:r>
              <a:rPr lang="el-GR" sz="2900" dirty="0">
                <a:solidFill>
                  <a:schemeClr val="tx1"/>
                </a:solidFill>
              </a:rPr>
              <a:t>, SSI στο Karisan &amp; Zeidler, 2017). </a:t>
            </a:r>
          </a:p>
          <a:p>
            <a:pPr algn="just"/>
            <a:r>
              <a:rPr lang="el-GR" sz="2900" dirty="0">
                <a:solidFill>
                  <a:schemeClr val="tx1"/>
                </a:solidFill>
              </a:rPr>
              <a:t>Ο επιστημονικός γραμματισμός (</a:t>
            </a:r>
            <a:r>
              <a:rPr lang="el-GR" sz="2900" dirty="0" err="1">
                <a:solidFill>
                  <a:schemeClr val="tx1"/>
                </a:solidFill>
              </a:rPr>
              <a:t>scientific</a:t>
            </a:r>
            <a:r>
              <a:rPr lang="el-GR" sz="2900" dirty="0">
                <a:solidFill>
                  <a:schemeClr val="tx1"/>
                </a:solidFill>
              </a:rPr>
              <a:t> </a:t>
            </a:r>
            <a:r>
              <a:rPr lang="el-GR" sz="2900" dirty="0" err="1">
                <a:solidFill>
                  <a:schemeClr val="tx1"/>
                </a:solidFill>
              </a:rPr>
              <a:t>lieteracy</a:t>
            </a:r>
            <a:r>
              <a:rPr lang="el-GR" sz="2900" dirty="0">
                <a:solidFill>
                  <a:schemeClr val="tx1"/>
                </a:solidFill>
              </a:rPr>
              <a:t>) διαφέρει από το γραμματισμό για την επιστήμη (</a:t>
            </a:r>
            <a:r>
              <a:rPr lang="el-GR" sz="2900" dirty="0" err="1">
                <a:solidFill>
                  <a:schemeClr val="tx1"/>
                </a:solidFill>
              </a:rPr>
              <a:t>science</a:t>
            </a:r>
            <a:r>
              <a:rPr lang="el-GR" sz="2900" dirty="0">
                <a:solidFill>
                  <a:schemeClr val="tx1"/>
                </a:solidFill>
              </a:rPr>
              <a:t> </a:t>
            </a:r>
            <a:r>
              <a:rPr lang="el-GR" sz="2900" dirty="0" err="1">
                <a:solidFill>
                  <a:schemeClr val="tx1"/>
                </a:solidFill>
              </a:rPr>
              <a:t>literacy</a:t>
            </a:r>
            <a:r>
              <a:rPr lang="el-GR" sz="2900" dirty="0">
                <a:solidFill>
                  <a:schemeClr val="tx1"/>
                </a:solidFill>
              </a:rPr>
              <a:t> στο </a:t>
            </a:r>
            <a:r>
              <a:rPr lang="el-GR" sz="2900" dirty="0" err="1">
                <a:solidFill>
                  <a:schemeClr val="tx1"/>
                </a:solidFill>
              </a:rPr>
              <a:t>Jimenez</a:t>
            </a:r>
            <a:r>
              <a:rPr lang="el-GR" sz="2900" dirty="0">
                <a:solidFill>
                  <a:schemeClr val="tx1"/>
                </a:solidFill>
              </a:rPr>
              <a:t> &amp; Erduran, 2007, </a:t>
            </a:r>
            <a:r>
              <a:rPr lang="el-GR" sz="2900" dirty="0" err="1">
                <a:solidFill>
                  <a:schemeClr val="tx1"/>
                </a:solidFill>
              </a:rPr>
              <a:t>Jimenez</a:t>
            </a:r>
            <a:r>
              <a:rPr lang="el-GR" sz="2900" dirty="0">
                <a:solidFill>
                  <a:schemeClr val="tx1"/>
                </a:solidFill>
              </a:rPr>
              <a:t> et </a:t>
            </a:r>
            <a:r>
              <a:rPr lang="el-GR" sz="2900" dirty="0" err="1">
                <a:solidFill>
                  <a:schemeClr val="tx1"/>
                </a:solidFill>
              </a:rPr>
              <a:t>all</a:t>
            </a:r>
            <a:r>
              <a:rPr lang="el-GR" sz="2900" dirty="0">
                <a:solidFill>
                  <a:schemeClr val="tx1"/>
                </a:solidFill>
              </a:rPr>
              <a:t>., 2000), καθώς ο τελευταίος αναφέρεται στο ακαδημαϊκό περιεχόμενο με επιστημονικές αρχές. Η διαδικασία της  επιχειρηματολογίας, όμως, βοηθά το μαθητή να συνδυάσει τη συγκρότηση προσωπικής σκέψης για επιστημονικά και κοινωνικά θέματα και παράλληλα να χρησιμοποιήσει επιστημονικές αρχές, όπως την τεκμηρίωση και την εξαγωγή συμπερασμάτων. Ο επιστημονικός γραμματισμός δεν είναι αυθαίρετος, αλλά συγκροτείται από συγκεκριμένα στοιχεία και κριτήρια (Smyrnaiou et </a:t>
            </a:r>
            <a:r>
              <a:rPr lang="el-GR" sz="2900" dirty="0" err="1">
                <a:solidFill>
                  <a:schemeClr val="tx1"/>
                </a:solidFill>
              </a:rPr>
              <a:t>all</a:t>
            </a:r>
            <a:r>
              <a:rPr lang="el-GR" sz="2900" dirty="0">
                <a:solidFill>
                  <a:schemeClr val="tx1"/>
                </a:solidFill>
              </a:rPr>
              <a:t>. 2017) </a:t>
            </a:r>
          </a:p>
          <a:p>
            <a:endParaRPr lang="en-US" dirty="0"/>
          </a:p>
        </p:txBody>
      </p:sp>
      <p:sp>
        <p:nvSpPr>
          <p:cNvPr id="3" name="Title 2">
            <a:extLst>
              <a:ext uri="{FF2B5EF4-FFF2-40B4-BE49-F238E27FC236}">
                <a16:creationId xmlns:a16="http://schemas.microsoft.com/office/drawing/2014/main" id="{82EBD13B-4585-4CA5-BE2B-6470D25E2E2F}"/>
              </a:ext>
            </a:extLst>
          </p:cNvPr>
          <p:cNvSpPr>
            <a:spLocks noGrp="1"/>
          </p:cNvSpPr>
          <p:nvPr>
            <p:ph type="title"/>
          </p:nvPr>
        </p:nvSpPr>
        <p:spPr>
          <a:xfrm>
            <a:off x="609600" y="710214"/>
            <a:ext cx="10972800" cy="648069"/>
          </a:xfrm>
        </p:spPr>
        <p:txBody>
          <a:bodyPr>
            <a:noAutofit/>
          </a:bodyPr>
          <a:lstStyle/>
          <a:p>
            <a:pPr algn="ctr"/>
            <a:r>
              <a:rPr lang="el-GR" sz="2400" b="1" dirty="0">
                <a:solidFill>
                  <a:schemeClr val="tx1"/>
                </a:solidFill>
              </a:rPr>
              <a:t>Οι Σύγχρονες Παιδαγωγικές Θεωρίες </a:t>
            </a:r>
            <a:br>
              <a:rPr lang="en-US" sz="2400" b="1" dirty="0">
                <a:solidFill>
                  <a:schemeClr val="tx1"/>
                </a:solidFill>
              </a:rPr>
            </a:br>
            <a:r>
              <a:rPr lang="el-GR" sz="2400" b="1" dirty="0">
                <a:solidFill>
                  <a:schemeClr val="tx1"/>
                </a:solidFill>
              </a:rPr>
              <a:t>της Επιχειρηματολογίας (</a:t>
            </a:r>
            <a:r>
              <a:rPr lang="en-US" sz="2400" b="1" dirty="0">
                <a:solidFill>
                  <a:schemeClr val="tx1"/>
                </a:solidFill>
              </a:rPr>
              <a:t>Argumentation Theories)</a:t>
            </a:r>
          </a:p>
        </p:txBody>
      </p:sp>
    </p:spTree>
    <p:extLst>
      <p:ext uri="{BB962C8B-B14F-4D97-AF65-F5344CB8AC3E}">
        <p14:creationId xmlns:p14="http://schemas.microsoft.com/office/powerpoint/2010/main" val="6700526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EBD13B-4585-4CA5-BE2B-6470D25E2E2F}"/>
              </a:ext>
            </a:extLst>
          </p:cNvPr>
          <p:cNvSpPr>
            <a:spLocks noGrp="1"/>
          </p:cNvSpPr>
          <p:nvPr>
            <p:ph type="title"/>
          </p:nvPr>
        </p:nvSpPr>
        <p:spPr>
          <a:xfrm>
            <a:off x="609600" y="710214"/>
            <a:ext cx="10972800" cy="648069"/>
          </a:xfrm>
        </p:spPr>
        <p:txBody>
          <a:bodyPr>
            <a:noAutofit/>
          </a:bodyPr>
          <a:lstStyle/>
          <a:p>
            <a:pPr algn="ctr"/>
            <a:r>
              <a:rPr lang="el-GR" sz="2400" b="1" dirty="0">
                <a:solidFill>
                  <a:schemeClr val="tx1"/>
                </a:solidFill>
              </a:rPr>
              <a:t>Οι Σύγχρονες Παιδαγωγικές Θεωρίες </a:t>
            </a:r>
            <a:br>
              <a:rPr lang="en-US" sz="2400" b="1" dirty="0">
                <a:solidFill>
                  <a:schemeClr val="tx1"/>
                </a:solidFill>
              </a:rPr>
            </a:br>
            <a:r>
              <a:rPr lang="el-GR" sz="2400" b="1" dirty="0">
                <a:solidFill>
                  <a:schemeClr val="tx1"/>
                </a:solidFill>
              </a:rPr>
              <a:t>της Επιχειρηματολογίας (</a:t>
            </a:r>
            <a:r>
              <a:rPr lang="en-US" sz="2400" b="1" dirty="0">
                <a:solidFill>
                  <a:schemeClr val="tx1"/>
                </a:solidFill>
              </a:rPr>
              <a:t>Argumentation Theories)</a:t>
            </a:r>
          </a:p>
        </p:txBody>
      </p:sp>
      <p:sp>
        <p:nvSpPr>
          <p:cNvPr id="6" name="Content Placeholder 5">
            <a:extLst>
              <a:ext uri="{FF2B5EF4-FFF2-40B4-BE49-F238E27FC236}">
                <a16:creationId xmlns:a16="http://schemas.microsoft.com/office/drawing/2014/main" id="{E4C4A58F-8E69-4E47-8EEE-226874C06A20}"/>
              </a:ext>
            </a:extLst>
          </p:cNvPr>
          <p:cNvSpPr>
            <a:spLocks noGrp="1"/>
          </p:cNvSpPr>
          <p:nvPr>
            <p:ph idx="1"/>
          </p:nvPr>
        </p:nvSpPr>
        <p:spPr>
          <a:xfrm>
            <a:off x="225075" y="1589103"/>
            <a:ext cx="10972800" cy="4558683"/>
          </a:xfrm>
        </p:spPr>
        <p:txBody>
          <a:bodyPr>
            <a:normAutofit fontScale="92500" lnSpcReduction="10000"/>
          </a:bodyPr>
          <a:lstStyle/>
          <a:p>
            <a:pPr marL="109728" indent="0" algn="ctr">
              <a:buNone/>
            </a:pPr>
            <a:r>
              <a:rPr lang="el-GR" sz="2000" b="1" dirty="0">
                <a:solidFill>
                  <a:schemeClr val="tx1"/>
                </a:solidFill>
              </a:rPr>
              <a:t>Erduran et al. (2004) </a:t>
            </a:r>
          </a:p>
          <a:p>
            <a:pPr marL="109728" indent="0" algn="just">
              <a:buNone/>
            </a:pPr>
            <a:r>
              <a:rPr lang="el-GR" sz="2000" dirty="0">
                <a:solidFill>
                  <a:schemeClr val="tx1"/>
                </a:solidFill>
              </a:rPr>
              <a:t>Έχουν αναπτύξει ένα αναλυτικό πλαίσιο για αξιολόγηση-ταξινόμηση των επιχειρημάτων. Με βάση το πλαίσιο αυτό τα επιχειρήματα μπορούν να ταξινομηθούν σε 5 επίπεδα. </a:t>
            </a:r>
          </a:p>
          <a:p>
            <a:pPr marL="566928" indent="-457200" algn="just">
              <a:buFont typeface="+mj-lt"/>
              <a:buAutoNum type="arabicPeriod"/>
            </a:pPr>
            <a:r>
              <a:rPr lang="el-GR" sz="2000" b="1" dirty="0">
                <a:solidFill>
                  <a:schemeClr val="tx1"/>
                </a:solidFill>
              </a:rPr>
              <a:t>Στο πρώτο επίπεδο κατατάσσονται τα επιχειρήματα που αποτελούνται από έναν απλό ισχυρισμό. </a:t>
            </a:r>
          </a:p>
          <a:p>
            <a:pPr marL="566928" indent="-457200" algn="just">
              <a:buFont typeface="+mj-lt"/>
              <a:buAutoNum type="arabicPeriod"/>
            </a:pPr>
            <a:r>
              <a:rPr lang="el-GR" sz="2000" b="1" dirty="0">
                <a:solidFill>
                  <a:schemeClr val="tx1"/>
                </a:solidFill>
              </a:rPr>
              <a:t>Στο δεύτερο επίπεδο κατατάσσονται τα επιχειρήματα με έναν ισχυρισμό που υποστηρίζεται από δεδομένα, υποθέσεις ή λόγους (τα οποία δεν διαχωρίζουν, αλλά ομαδοποιούν ως </a:t>
            </a:r>
            <a:r>
              <a:rPr lang="el-GR" sz="2000" b="1" dirty="0" err="1">
                <a:solidFill>
                  <a:schemeClr val="tx1"/>
                </a:solidFill>
              </a:rPr>
              <a:t>justifications</a:t>
            </a:r>
            <a:r>
              <a:rPr lang="el-GR" sz="2000" b="1" dirty="0">
                <a:solidFill>
                  <a:schemeClr val="tx1"/>
                </a:solidFill>
              </a:rPr>
              <a:t>), χωρίς, όμως, αντεπιχειρήματα (</a:t>
            </a:r>
            <a:r>
              <a:rPr lang="el-GR" sz="2000" b="1" dirty="0" err="1">
                <a:solidFill>
                  <a:schemeClr val="tx1"/>
                </a:solidFill>
              </a:rPr>
              <a:t>counter-claims</a:t>
            </a:r>
            <a:r>
              <a:rPr lang="el-GR" sz="2000" b="1" dirty="0">
                <a:solidFill>
                  <a:schemeClr val="tx1"/>
                </a:solidFill>
              </a:rPr>
              <a:t>). </a:t>
            </a:r>
          </a:p>
          <a:p>
            <a:pPr marL="566928" indent="-457200" algn="just">
              <a:buFont typeface="+mj-lt"/>
              <a:buAutoNum type="arabicPeriod"/>
            </a:pPr>
            <a:r>
              <a:rPr lang="el-GR" sz="2000" b="1" dirty="0">
                <a:solidFill>
                  <a:schemeClr val="tx1"/>
                </a:solidFill>
              </a:rPr>
              <a:t>Στο τρίτο επίπεδο κατατάσσονται τα επιχειρήματα με έναν ισχυρισμό που υποστηρίζεται από δεδομένα, υποθέσεις ή λόγους και ένα αντεπιχείρημα (</a:t>
            </a:r>
            <a:r>
              <a:rPr lang="el-GR" sz="2000" b="1" dirty="0" err="1">
                <a:solidFill>
                  <a:schemeClr val="tx1"/>
                </a:solidFill>
              </a:rPr>
              <a:t>counter-claim</a:t>
            </a:r>
            <a:r>
              <a:rPr lang="el-GR" sz="2000" b="1" dirty="0">
                <a:solidFill>
                  <a:schemeClr val="tx1"/>
                </a:solidFill>
              </a:rPr>
              <a:t>). </a:t>
            </a:r>
          </a:p>
          <a:p>
            <a:pPr marL="566928" indent="-457200" algn="just">
              <a:buFont typeface="+mj-lt"/>
              <a:buAutoNum type="arabicPeriod"/>
            </a:pPr>
            <a:r>
              <a:rPr lang="el-GR" sz="2000" b="1" dirty="0">
                <a:solidFill>
                  <a:schemeClr val="tx1"/>
                </a:solidFill>
              </a:rPr>
              <a:t>Στο τέταρτο επίπεδο κατατάσσονται τα επιχειρήματα που αποτελούνται από ένα ισχυρισμό που υποστηρίζεται από δεδομένα, υποθέσεις ή λόγους, από ένα αντεπιχείρημα (</a:t>
            </a:r>
            <a:r>
              <a:rPr lang="el-GR" sz="2000" b="1" dirty="0" err="1">
                <a:solidFill>
                  <a:schemeClr val="tx1"/>
                </a:solidFill>
              </a:rPr>
              <a:t>counter-claim</a:t>
            </a:r>
            <a:r>
              <a:rPr lang="el-GR" sz="2000" b="1" dirty="0">
                <a:solidFill>
                  <a:schemeClr val="tx1"/>
                </a:solidFill>
              </a:rPr>
              <a:t>) και εξηγήσεις για περιπτώσεις στις οποίες το επιχείρημα δεν είναι ορθό (</a:t>
            </a:r>
            <a:r>
              <a:rPr lang="el-GR" sz="2000" b="1" dirty="0" err="1">
                <a:solidFill>
                  <a:schemeClr val="tx1"/>
                </a:solidFill>
              </a:rPr>
              <a:t>rebuttals</a:t>
            </a:r>
            <a:r>
              <a:rPr lang="el-GR" sz="2000" b="1" dirty="0">
                <a:solidFill>
                  <a:schemeClr val="tx1"/>
                </a:solidFill>
              </a:rPr>
              <a:t>).</a:t>
            </a:r>
          </a:p>
          <a:p>
            <a:pPr marL="566928" indent="-457200" algn="just">
              <a:buFont typeface="+mj-lt"/>
              <a:buAutoNum type="arabicPeriod"/>
            </a:pPr>
            <a:r>
              <a:rPr lang="el-GR" sz="2000" b="1" dirty="0">
                <a:solidFill>
                  <a:schemeClr val="tx1"/>
                </a:solidFill>
              </a:rPr>
              <a:t> Τέλος στο πέμπτο επίπεδο κατατάσσονται τα επιχείρημα με ισχυρισμούς, δεδομένα και περισσότερες από μια εξηγήσεις για περιπτώσεις στις οποίες το επιχείρημα δεν είναι ορθό (</a:t>
            </a:r>
            <a:r>
              <a:rPr lang="el-GR" sz="2000" b="1" dirty="0" err="1">
                <a:solidFill>
                  <a:schemeClr val="tx1"/>
                </a:solidFill>
              </a:rPr>
              <a:t>rebuttals</a:t>
            </a:r>
            <a:r>
              <a:rPr lang="el-GR" sz="2000" b="1" dirty="0">
                <a:solidFill>
                  <a:schemeClr val="tx1"/>
                </a:solidFill>
              </a:rPr>
              <a:t>). </a:t>
            </a:r>
            <a:endParaRPr lang="en-US" sz="2000" b="1" dirty="0">
              <a:solidFill>
                <a:schemeClr val="tx1"/>
              </a:solidFill>
            </a:endParaRPr>
          </a:p>
        </p:txBody>
      </p:sp>
    </p:spTree>
    <p:extLst>
      <p:ext uri="{BB962C8B-B14F-4D97-AF65-F5344CB8AC3E}">
        <p14:creationId xmlns:p14="http://schemas.microsoft.com/office/powerpoint/2010/main" val="11112806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500B6E-964F-447B-B3BC-078D91D39A60}"/>
              </a:ext>
            </a:extLst>
          </p:cNvPr>
          <p:cNvSpPr>
            <a:spLocks noGrp="1"/>
          </p:cNvSpPr>
          <p:nvPr>
            <p:ph idx="1"/>
          </p:nvPr>
        </p:nvSpPr>
        <p:spPr>
          <a:xfrm>
            <a:off x="609600" y="1464816"/>
            <a:ext cx="10972800" cy="5109719"/>
          </a:xfrm>
        </p:spPr>
        <p:txBody>
          <a:bodyPr>
            <a:normAutofit/>
          </a:bodyPr>
          <a:lstStyle/>
          <a:p>
            <a:pPr marL="109728" indent="0" algn="ctr">
              <a:buNone/>
            </a:pPr>
            <a:r>
              <a:rPr lang="el-GR" sz="1800" b="1" dirty="0" err="1">
                <a:solidFill>
                  <a:schemeClr val="tx1"/>
                </a:solidFill>
              </a:rPr>
              <a:t>Jimenez</a:t>
            </a:r>
            <a:r>
              <a:rPr lang="el-GR" sz="1800" b="1" dirty="0">
                <a:solidFill>
                  <a:schemeClr val="tx1"/>
                </a:solidFill>
              </a:rPr>
              <a:t> &amp; Erduran (2007) </a:t>
            </a:r>
            <a:endParaRPr lang="en-US" sz="1800" b="1" dirty="0">
              <a:solidFill>
                <a:schemeClr val="tx1"/>
              </a:solidFill>
            </a:endParaRPr>
          </a:p>
          <a:p>
            <a:pPr algn="just"/>
            <a:r>
              <a:rPr lang="el-GR" sz="1800" dirty="0">
                <a:solidFill>
                  <a:schemeClr val="tx1"/>
                </a:solidFill>
              </a:rPr>
              <a:t>Οι επιχειρηματολογικές δεξιότητες αποτελούν τη βάση για την πολιτισμική κοινωνικοποίηση του μαθητή (</a:t>
            </a:r>
            <a:r>
              <a:rPr lang="el-GR" sz="1800" dirty="0" err="1">
                <a:solidFill>
                  <a:schemeClr val="tx1"/>
                </a:solidFill>
              </a:rPr>
              <a:t>enculturation</a:t>
            </a:r>
            <a:r>
              <a:rPr lang="el-GR" sz="1800" dirty="0">
                <a:solidFill>
                  <a:schemeClr val="tx1"/>
                </a:solidFill>
              </a:rPr>
              <a:t>),υπό την έννοια ότι μέσω της επιχειρηματολογίας  οι μαθητές μαθαίνουν τα στοιχεία του πολιτισμικού παρόντος και τις αρχές, τις δεξιότητες και τις απαιτούμενες συμπεριφορές που είναι απαραίτητες στο πολιτισμικό περιβάλλον μέσα στο οποίο αναπτύσσονται. </a:t>
            </a:r>
          </a:p>
          <a:p>
            <a:pPr algn="just"/>
            <a:r>
              <a:rPr lang="el-GR" sz="1800" dirty="0">
                <a:solidFill>
                  <a:schemeClr val="tx1"/>
                </a:solidFill>
              </a:rPr>
              <a:t>Οι μαθητές αναγνωρίζουν θέματα, θέτουν ερωτήματα, παρέχουν εξηγήσεις για τις νέες έννοιες, χρησιμοποιούν την επιστημονική γνώση, συλλέγουν δεδομένα και στοιχειοθετούν τις αποφάσεις τους εξάγοντας συμπεράσματα</a:t>
            </a:r>
          </a:p>
          <a:p>
            <a:pPr marL="109728" indent="0">
              <a:buNone/>
            </a:pPr>
            <a:endParaRPr lang="en-US" dirty="0"/>
          </a:p>
        </p:txBody>
      </p:sp>
      <p:sp>
        <p:nvSpPr>
          <p:cNvPr id="3" name="Title 2">
            <a:extLst>
              <a:ext uri="{FF2B5EF4-FFF2-40B4-BE49-F238E27FC236}">
                <a16:creationId xmlns:a16="http://schemas.microsoft.com/office/drawing/2014/main" id="{82EBD13B-4585-4CA5-BE2B-6470D25E2E2F}"/>
              </a:ext>
            </a:extLst>
          </p:cNvPr>
          <p:cNvSpPr>
            <a:spLocks noGrp="1"/>
          </p:cNvSpPr>
          <p:nvPr>
            <p:ph type="title"/>
          </p:nvPr>
        </p:nvSpPr>
        <p:spPr>
          <a:xfrm>
            <a:off x="609600" y="710214"/>
            <a:ext cx="10972800" cy="648069"/>
          </a:xfrm>
        </p:spPr>
        <p:txBody>
          <a:bodyPr>
            <a:noAutofit/>
          </a:bodyPr>
          <a:lstStyle/>
          <a:p>
            <a:pPr algn="ctr"/>
            <a:r>
              <a:rPr lang="el-GR" sz="2400" b="1" dirty="0">
                <a:solidFill>
                  <a:schemeClr val="tx1"/>
                </a:solidFill>
              </a:rPr>
              <a:t>Οι Σύγχρονες Παιδαγωγικές Θεωρίες </a:t>
            </a:r>
            <a:br>
              <a:rPr lang="en-US" sz="2400" b="1" dirty="0">
                <a:solidFill>
                  <a:schemeClr val="tx1"/>
                </a:solidFill>
              </a:rPr>
            </a:br>
            <a:r>
              <a:rPr lang="el-GR" sz="2400" b="1" dirty="0">
                <a:solidFill>
                  <a:schemeClr val="tx1"/>
                </a:solidFill>
              </a:rPr>
              <a:t>της Επιχειρηματολογίας (</a:t>
            </a:r>
            <a:r>
              <a:rPr lang="en-US" sz="2400" b="1" dirty="0">
                <a:solidFill>
                  <a:schemeClr val="tx1"/>
                </a:solidFill>
              </a:rPr>
              <a:t>Argumentation Theories)</a:t>
            </a:r>
          </a:p>
        </p:txBody>
      </p:sp>
    </p:spTree>
    <p:extLst>
      <p:ext uri="{BB962C8B-B14F-4D97-AF65-F5344CB8AC3E}">
        <p14:creationId xmlns:p14="http://schemas.microsoft.com/office/powerpoint/2010/main" val="40464551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EBD13B-4585-4CA5-BE2B-6470D25E2E2F}"/>
              </a:ext>
            </a:extLst>
          </p:cNvPr>
          <p:cNvSpPr>
            <a:spLocks noGrp="1"/>
          </p:cNvSpPr>
          <p:nvPr>
            <p:ph type="title"/>
          </p:nvPr>
        </p:nvSpPr>
        <p:spPr>
          <a:xfrm>
            <a:off x="609600" y="710214"/>
            <a:ext cx="10972800" cy="648069"/>
          </a:xfrm>
        </p:spPr>
        <p:txBody>
          <a:bodyPr>
            <a:noAutofit/>
          </a:bodyPr>
          <a:lstStyle/>
          <a:p>
            <a:pPr algn="ctr"/>
            <a:r>
              <a:rPr lang="el-GR" sz="2400" b="1" dirty="0">
                <a:solidFill>
                  <a:schemeClr val="tx1"/>
                </a:solidFill>
              </a:rPr>
              <a:t>Οι Σύγχρονες Παιδαγωγικές Θεωρίες </a:t>
            </a:r>
            <a:br>
              <a:rPr lang="en-US" sz="2400" b="1" dirty="0">
                <a:solidFill>
                  <a:schemeClr val="tx1"/>
                </a:solidFill>
              </a:rPr>
            </a:br>
            <a:r>
              <a:rPr lang="el-GR" sz="2400" b="1" dirty="0">
                <a:solidFill>
                  <a:schemeClr val="tx1"/>
                </a:solidFill>
              </a:rPr>
              <a:t>της Επιχειρηματολογίας (</a:t>
            </a:r>
            <a:r>
              <a:rPr lang="en-US" sz="2400" b="1" dirty="0">
                <a:solidFill>
                  <a:schemeClr val="tx1"/>
                </a:solidFill>
              </a:rPr>
              <a:t>Argumentation Theories)</a:t>
            </a:r>
          </a:p>
        </p:txBody>
      </p:sp>
      <p:graphicFrame>
        <p:nvGraphicFramePr>
          <p:cNvPr id="7" name="Content Placeholder 6">
            <a:extLst>
              <a:ext uri="{FF2B5EF4-FFF2-40B4-BE49-F238E27FC236}">
                <a16:creationId xmlns:a16="http://schemas.microsoft.com/office/drawing/2014/main" id="{BED7A4E6-9857-4646-A834-AD81AFD30556}"/>
              </a:ext>
            </a:extLst>
          </p:cNvPr>
          <p:cNvGraphicFramePr>
            <a:graphicFrameLocks noGrp="1"/>
          </p:cNvGraphicFramePr>
          <p:nvPr>
            <p:ph idx="1"/>
            <p:extLst>
              <p:ext uri="{D42A27DB-BD31-4B8C-83A1-F6EECF244321}">
                <p14:modId xmlns:p14="http://schemas.microsoft.com/office/powerpoint/2010/main" val="3093307797"/>
              </p:ext>
            </p:extLst>
          </p:nvPr>
        </p:nvGraphicFramePr>
        <p:xfrm>
          <a:off x="490939" y="1821848"/>
          <a:ext cx="10972800" cy="4325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81719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EBD13B-4585-4CA5-BE2B-6470D25E2E2F}"/>
              </a:ext>
            </a:extLst>
          </p:cNvPr>
          <p:cNvSpPr>
            <a:spLocks noGrp="1"/>
          </p:cNvSpPr>
          <p:nvPr>
            <p:ph type="title"/>
          </p:nvPr>
        </p:nvSpPr>
        <p:spPr>
          <a:xfrm>
            <a:off x="609600" y="710214"/>
            <a:ext cx="10972800" cy="648069"/>
          </a:xfrm>
        </p:spPr>
        <p:txBody>
          <a:bodyPr>
            <a:noAutofit/>
          </a:bodyPr>
          <a:lstStyle/>
          <a:p>
            <a:pPr algn="ctr"/>
            <a:r>
              <a:rPr lang="el-GR" sz="2400" b="1" dirty="0">
                <a:solidFill>
                  <a:schemeClr val="tx1"/>
                </a:solidFill>
              </a:rPr>
              <a:t>Οι Σύγχρονες Παιδαγωγικές Θεωρίες </a:t>
            </a:r>
            <a:br>
              <a:rPr lang="en-US" sz="2400" b="1" dirty="0">
                <a:solidFill>
                  <a:schemeClr val="tx1"/>
                </a:solidFill>
              </a:rPr>
            </a:br>
            <a:r>
              <a:rPr lang="el-GR" sz="2400" b="1" dirty="0">
                <a:solidFill>
                  <a:schemeClr val="tx1"/>
                </a:solidFill>
              </a:rPr>
              <a:t>της Επιχειρηματολογίας (</a:t>
            </a:r>
            <a:r>
              <a:rPr lang="en-US" sz="2400" b="1" dirty="0">
                <a:solidFill>
                  <a:schemeClr val="tx1"/>
                </a:solidFill>
              </a:rPr>
              <a:t>Argumentation Theories)</a:t>
            </a:r>
          </a:p>
        </p:txBody>
      </p:sp>
      <p:sp>
        <p:nvSpPr>
          <p:cNvPr id="2" name="Content Placeholder 1">
            <a:extLst>
              <a:ext uri="{FF2B5EF4-FFF2-40B4-BE49-F238E27FC236}">
                <a16:creationId xmlns:a16="http://schemas.microsoft.com/office/drawing/2014/main" id="{EE4E3CAA-4288-47B9-A53C-1875D1C1B9C1}"/>
              </a:ext>
            </a:extLst>
          </p:cNvPr>
          <p:cNvSpPr>
            <a:spLocks noGrp="1"/>
          </p:cNvSpPr>
          <p:nvPr>
            <p:ph idx="1"/>
          </p:nvPr>
        </p:nvSpPr>
        <p:spPr>
          <a:xfrm>
            <a:off x="609600" y="1539211"/>
            <a:ext cx="10972800" cy="4325112"/>
          </a:xfrm>
        </p:spPr>
        <p:txBody>
          <a:bodyPr>
            <a:normAutofit fontScale="55000" lnSpcReduction="20000"/>
          </a:bodyPr>
          <a:lstStyle/>
          <a:p>
            <a:pPr marL="109728" indent="0" algn="ctr">
              <a:buNone/>
            </a:pPr>
            <a:r>
              <a:rPr lang="el-GR" b="1" dirty="0" err="1">
                <a:solidFill>
                  <a:schemeClr val="tx1"/>
                </a:solidFill>
              </a:rPr>
              <a:t>Louca</a:t>
            </a:r>
            <a:r>
              <a:rPr lang="el-GR" b="1" dirty="0">
                <a:solidFill>
                  <a:schemeClr val="tx1"/>
                </a:solidFill>
              </a:rPr>
              <a:t> &amp; </a:t>
            </a:r>
            <a:r>
              <a:rPr lang="el-GR" b="1" dirty="0" err="1">
                <a:solidFill>
                  <a:schemeClr val="tx1"/>
                </a:solidFill>
              </a:rPr>
              <a:t>Hammer</a:t>
            </a:r>
            <a:r>
              <a:rPr lang="el-GR" b="1" dirty="0">
                <a:solidFill>
                  <a:schemeClr val="tx1"/>
                </a:solidFill>
              </a:rPr>
              <a:t>, (in </a:t>
            </a:r>
            <a:r>
              <a:rPr lang="el-GR" b="1" dirty="0" err="1">
                <a:solidFill>
                  <a:schemeClr val="tx1"/>
                </a:solidFill>
              </a:rPr>
              <a:t>press</a:t>
            </a:r>
            <a:r>
              <a:rPr lang="el-GR" b="1" dirty="0">
                <a:solidFill>
                  <a:schemeClr val="tx1"/>
                </a:solidFill>
              </a:rPr>
              <a:t>) </a:t>
            </a:r>
          </a:p>
          <a:p>
            <a:pPr marL="109728" indent="0" algn="just">
              <a:buNone/>
            </a:pPr>
            <a:r>
              <a:rPr lang="el-GR" dirty="0">
                <a:solidFill>
                  <a:schemeClr val="tx1"/>
                </a:solidFill>
              </a:rPr>
              <a:t>Υποστηρίζουν ότι το πλαίσιο των Erduran et al. (2004) δεν είναι ξεκάθαρο κυρίως ως προς το πώς ορίζονται στο Επίπεδο 3 οι «αδύνατες ή περιστασιακές» εξηγήσεις στις περιπτώσεις στις οποίες το επιχείρημα δεν είναι ορθό (</a:t>
            </a:r>
            <a:r>
              <a:rPr lang="el-GR" dirty="0" err="1">
                <a:solidFill>
                  <a:schemeClr val="tx1"/>
                </a:solidFill>
              </a:rPr>
              <a:t>rebuttals</a:t>
            </a:r>
            <a:r>
              <a:rPr lang="el-GR" dirty="0">
                <a:solidFill>
                  <a:schemeClr val="tx1"/>
                </a:solidFill>
              </a:rPr>
              <a:t>). </a:t>
            </a:r>
          </a:p>
          <a:p>
            <a:pPr marL="109728" indent="0" algn="just">
              <a:buNone/>
            </a:pPr>
            <a:r>
              <a:rPr lang="el-GR" dirty="0">
                <a:solidFill>
                  <a:schemeClr val="tx1"/>
                </a:solidFill>
              </a:rPr>
              <a:t>Επιπλέον, υποστηρίζουν ότι η διαφορά ανάμεσα στα Επίπεδα 4 και 5 δεν είναι εμφανής, αφού είναι ουσιαστικά διαφορά στον αριθμό των επεξηγήσεων για περιπτώσεις στις οποίες το επιχείρημα δεν είναι ορθό. </a:t>
            </a:r>
          </a:p>
          <a:p>
            <a:pPr marL="109728" indent="0" algn="just">
              <a:buNone/>
            </a:pPr>
            <a:r>
              <a:rPr lang="el-GR" dirty="0">
                <a:solidFill>
                  <a:schemeClr val="tx1"/>
                </a:solidFill>
              </a:rPr>
              <a:t>Σε περιπτώσεις συζητήσεων στην τάξη οι επιπρόσθετες αντικρούσεις (</a:t>
            </a:r>
            <a:r>
              <a:rPr lang="el-GR" dirty="0" err="1">
                <a:solidFill>
                  <a:schemeClr val="tx1"/>
                </a:solidFill>
              </a:rPr>
              <a:t>rebuttals</a:t>
            </a:r>
            <a:r>
              <a:rPr lang="el-GR" dirty="0">
                <a:solidFill>
                  <a:schemeClr val="tx1"/>
                </a:solidFill>
              </a:rPr>
              <a:t>) είναι πιο πιθανό να δοθούν από άλλους μαθητές παρά από τον ίδιο μαθητή. Για αυτούς τους λόγους οι </a:t>
            </a:r>
            <a:r>
              <a:rPr lang="el-GR" dirty="0" err="1">
                <a:solidFill>
                  <a:schemeClr val="tx1"/>
                </a:solidFill>
              </a:rPr>
              <a:t>Louca</a:t>
            </a:r>
            <a:r>
              <a:rPr lang="el-GR" dirty="0">
                <a:solidFill>
                  <a:schemeClr val="tx1"/>
                </a:solidFill>
              </a:rPr>
              <a:t> &amp; </a:t>
            </a:r>
            <a:r>
              <a:rPr lang="el-GR" dirty="0" err="1">
                <a:solidFill>
                  <a:schemeClr val="tx1"/>
                </a:solidFill>
              </a:rPr>
              <a:t>Hammer</a:t>
            </a:r>
            <a:r>
              <a:rPr lang="el-GR" dirty="0">
                <a:solidFill>
                  <a:schemeClr val="tx1"/>
                </a:solidFill>
              </a:rPr>
              <a:t> (in </a:t>
            </a:r>
            <a:r>
              <a:rPr lang="el-GR" dirty="0" err="1">
                <a:solidFill>
                  <a:schemeClr val="tx1"/>
                </a:solidFill>
              </a:rPr>
              <a:t>press</a:t>
            </a:r>
            <a:r>
              <a:rPr lang="el-GR" dirty="0">
                <a:solidFill>
                  <a:schemeClr val="tx1"/>
                </a:solidFill>
              </a:rPr>
              <a:t>) υιοθετούν τα 4 επίπεδα του πλαισίου των Erduran et al. (2004) με κάποιες μετατροπές. </a:t>
            </a:r>
          </a:p>
          <a:p>
            <a:pPr marL="624078" indent="-514350" algn="just">
              <a:buFont typeface="+mj-lt"/>
              <a:buAutoNum type="arabicPeriod"/>
            </a:pPr>
            <a:r>
              <a:rPr lang="el-GR" b="1" dirty="0">
                <a:solidFill>
                  <a:schemeClr val="tx1"/>
                </a:solidFill>
              </a:rPr>
              <a:t>Το Επίπεδο 1 περιλαμβάνει τις περιπτώσεις στις οποίες τα επιχειρήματα αποτελούνται από απλούς ισχυρισμούς. </a:t>
            </a:r>
          </a:p>
          <a:p>
            <a:pPr marL="624078" indent="-514350" algn="just">
              <a:buFont typeface="+mj-lt"/>
              <a:buAutoNum type="arabicPeriod"/>
            </a:pPr>
            <a:r>
              <a:rPr lang="el-GR" b="1" dirty="0">
                <a:solidFill>
                  <a:schemeClr val="tx1"/>
                </a:solidFill>
              </a:rPr>
              <a:t>Το Επίπεδο 2 περιλαμβάνει τα επιχειρήματα τα οποία αποτελούνται από ισχυρισμό που υποστηρίζεται από δεδομένα, υποθέσεις ή λόγους αλλά χωρίς εξηγήσεις για περιπτώσεις στις οποίες το επιχείρημα δεν είναι ορθό (</a:t>
            </a:r>
            <a:r>
              <a:rPr lang="el-GR" b="1" dirty="0" err="1">
                <a:solidFill>
                  <a:schemeClr val="tx1"/>
                </a:solidFill>
              </a:rPr>
              <a:t>rebuttals</a:t>
            </a:r>
            <a:r>
              <a:rPr lang="el-GR" b="1" dirty="0">
                <a:solidFill>
                  <a:schemeClr val="tx1"/>
                </a:solidFill>
              </a:rPr>
              <a:t>). </a:t>
            </a:r>
          </a:p>
          <a:p>
            <a:pPr marL="624078" indent="-514350" algn="just">
              <a:buFont typeface="+mj-lt"/>
              <a:buAutoNum type="arabicPeriod"/>
            </a:pPr>
            <a:r>
              <a:rPr lang="el-GR" b="1" dirty="0">
                <a:solidFill>
                  <a:schemeClr val="tx1"/>
                </a:solidFill>
              </a:rPr>
              <a:t>Το Επίπεδο 3 περιλαμβάνει τα αντεπιχειρήματα (</a:t>
            </a:r>
            <a:r>
              <a:rPr lang="el-GR" b="1" dirty="0" err="1">
                <a:solidFill>
                  <a:schemeClr val="tx1"/>
                </a:solidFill>
              </a:rPr>
              <a:t>counter-claims</a:t>
            </a:r>
            <a:r>
              <a:rPr lang="el-GR" b="1" dirty="0">
                <a:solidFill>
                  <a:schemeClr val="tx1"/>
                </a:solidFill>
              </a:rPr>
              <a:t>) τα οποία αποτελούνται από ένα απλό ισχυρισμό, και τέλος το Επίπεδο 4 περιλαμβάνει τα αντεπιχειρήματα (</a:t>
            </a:r>
            <a:r>
              <a:rPr lang="el-GR" b="1" dirty="0" err="1">
                <a:solidFill>
                  <a:schemeClr val="tx1"/>
                </a:solidFill>
              </a:rPr>
              <a:t>counterclaims</a:t>
            </a:r>
            <a:r>
              <a:rPr lang="el-GR" b="1" dirty="0">
                <a:solidFill>
                  <a:schemeClr val="tx1"/>
                </a:solidFill>
              </a:rPr>
              <a:t>) τα οποία υποστηρίζονται από δεδομένα, υποθέσεις ή λόγους και προσπάθειες για εξηγήσεις για περιπτώσεις στις οποίες το επιχείρημα δεν είναι ορθό (</a:t>
            </a:r>
            <a:r>
              <a:rPr lang="el-GR" b="1" dirty="0" err="1">
                <a:solidFill>
                  <a:schemeClr val="tx1"/>
                </a:solidFill>
              </a:rPr>
              <a:t>rebuttals</a:t>
            </a:r>
            <a:r>
              <a:rPr lang="el-GR" b="1" dirty="0">
                <a:solidFill>
                  <a:schemeClr val="tx1"/>
                </a:solidFill>
              </a:rPr>
              <a:t>). Έτσι το αναλυτικό πλαίσιο για αξιολόγηση των επιχειρημάτων στην τάξη διαφοροποιείται ως εξής: </a:t>
            </a:r>
            <a:endParaRPr lang="en-US" b="1" dirty="0">
              <a:solidFill>
                <a:schemeClr val="tx1"/>
              </a:solidFill>
            </a:endParaRPr>
          </a:p>
        </p:txBody>
      </p:sp>
      <p:graphicFrame>
        <p:nvGraphicFramePr>
          <p:cNvPr id="5" name="Content Placeholder 3">
            <a:extLst>
              <a:ext uri="{FF2B5EF4-FFF2-40B4-BE49-F238E27FC236}">
                <a16:creationId xmlns:a16="http://schemas.microsoft.com/office/drawing/2014/main" id="{7F458BAB-DB75-4A7A-B1C8-EA5D9625CD56}"/>
              </a:ext>
            </a:extLst>
          </p:cNvPr>
          <p:cNvGraphicFramePr>
            <a:graphicFrameLocks/>
          </p:cNvGraphicFramePr>
          <p:nvPr>
            <p:extLst>
              <p:ext uri="{D42A27DB-BD31-4B8C-83A1-F6EECF244321}">
                <p14:modId xmlns:p14="http://schemas.microsoft.com/office/powerpoint/2010/main" val="1964433744"/>
              </p:ext>
            </p:extLst>
          </p:nvPr>
        </p:nvGraphicFramePr>
        <p:xfrm>
          <a:off x="449802" y="3270421"/>
          <a:ext cx="10972800" cy="4324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53201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EBD13B-4585-4CA5-BE2B-6470D25E2E2F}"/>
              </a:ext>
            </a:extLst>
          </p:cNvPr>
          <p:cNvSpPr>
            <a:spLocks noGrp="1"/>
          </p:cNvSpPr>
          <p:nvPr>
            <p:ph type="title"/>
          </p:nvPr>
        </p:nvSpPr>
        <p:spPr>
          <a:xfrm>
            <a:off x="547456" y="2175029"/>
            <a:ext cx="10972800" cy="648069"/>
          </a:xfrm>
        </p:spPr>
        <p:txBody>
          <a:bodyPr>
            <a:noAutofit/>
          </a:bodyPr>
          <a:lstStyle/>
          <a:p>
            <a:pPr algn="ctr"/>
            <a:r>
              <a:rPr lang="el-GR" sz="2400" b="1" dirty="0">
                <a:solidFill>
                  <a:schemeClr val="tx1"/>
                </a:solidFill>
              </a:rPr>
              <a:t>Το Ερευνητικό Πρόγραμμα «Μαθητικά Κοινοβούλια Επιστήμης»</a:t>
            </a:r>
            <a:endParaRPr lang="en-US" sz="2400" b="1" dirty="0">
              <a:solidFill>
                <a:schemeClr val="tx1"/>
              </a:solidFill>
            </a:endParaRPr>
          </a:p>
        </p:txBody>
      </p:sp>
      <p:pic>
        <p:nvPicPr>
          <p:cNvPr id="6" name="Content Placeholder 3">
            <a:extLst>
              <a:ext uri="{FF2B5EF4-FFF2-40B4-BE49-F238E27FC236}">
                <a16:creationId xmlns:a16="http://schemas.microsoft.com/office/drawing/2014/main" id="{95A8BF28-4783-4781-A8D1-84DD26342F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4467225"/>
            <a:ext cx="10553700" cy="2390775"/>
          </a:xfrm>
          <a:prstGeom prst="rect">
            <a:avLst/>
          </a:prstGeom>
        </p:spPr>
      </p:pic>
    </p:spTree>
    <p:extLst>
      <p:ext uri="{BB962C8B-B14F-4D97-AF65-F5344CB8AC3E}">
        <p14:creationId xmlns:p14="http://schemas.microsoft.com/office/powerpoint/2010/main" val="33456980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1020931" y="688740"/>
            <a:ext cx="9397194" cy="861134"/>
          </a:xfrm>
        </p:spPr>
        <p:txBody>
          <a:bodyPr>
            <a:noAutofit/>
          </a:bodyPr>
          <a:lstStyle/>
          <a:p>
            <a:pPr algn="ctr"/>
            <a:r>
              <a:rPr lang="en-US" sz="2000" b="1" dirty="0">
                <a:solidFill>
                  <a:srgbClr val="432A30"/>
                </a:solidFill>
              </a:rPr>
              <a:t>The Greek Student Parliament on Science</a:t>
            </a:r>
            <a:r>
              <a:rPr lang="el-GR" sz="2000" b="1" dirty="0">
                <a:solidFill>
                  <a:srgbClr val="432A30"/>
                </a:solidFill>
              </a:rPr>
              <a:t> </a:t>
            </a:r>
            <a:r>
              <a:rPr lang="el-GR" sz="1800" b="1" dirty="0">
                <a:solidFill>
                  <a:srgbClr val="432A30"/>
                </a:solidFill>
              </a:rPr>
              <a:t>(</a:t>
            </a:r>
            <a:r>
              <a:rPr lang="en-US" sz="1800" b="1" dirty="0">
                <a:solidFill>
                  <a:srgbClr val="432A30"/>
                </a:solidFill>
                <a:hlinkClick r:id="rId2"/>
              </a:rPr>
              <a:t>http://studentparliament.weebly.com/</a:t>
            </a:r>
            <a:r>
              <a:rPr lang="el-GR" sz="1800" b="1" dirty="0">
                <a:solidFill>
                  <a:srgbClr val="432A30"/>
                </a:solidFill>
              </a:rPr>
              <a:t>)</a:t>
            </a:r>
            <a:br>
              <a:rPr lang="en-US" sz="1600" b="1" dirty="0">
                <a:solidFill>
                  <a:srgbClr val="432A30"/>
                </a:solidFill>
              </a:rPr>
            </a:br>
            <a:r>
              <a:rPr lang="en-US" sz="1200" b="1" dirty="0">
                <a:solidFill>
                  <a:srgbClr val="432A30"/>
                </a:solidFill>
              </a:rPr>
              <a:t>A part of the European Student Parliaments on Science</a:t>
            </a:r>
            <a:endParaRPr lang="el-GR" sz="1600" dirty="0"/>
          </a:p>
        </p:txBody>
      </p:sp>
      <p:sp>
        <p:nvSpPr>
          <p:cNvPr id="3" name="Text Placeholder 2"/>
          <p:cNvSpPr>
            <a:spLocks noGrp="1"/>
          </p:cNvSpPr>
          <p:nvPr>
            <p:ph type="body" idx="1"/>
          </p:nvPr>
        </p:nvSpPr>
        <p:spPr>
          <a:xfrm>
            <a:off x="1151197" y="1774450"/>
            <a:ext cx="3174274" cy="325371"/>
          </a:xfrm>
        </p:spPr>
        <p:txBody>
          <a:bodyPr/>
          <a:lstStyle/>
          <a:p>
            <a:pPr algn="ctr"/>
            <a:r>
              <a:rPr lang="en-US" sz="2286" b="1" i="1" dirty="0"/>
              <a:t>The Aims/ Objectives</a:t>
            </a:r>
          </a:p>
        </p:txBody>
      </p:sp>
      <p:graphicFrame>
        <p:nvGraphicFramePr>
          <p:cNvPr id="15" name="Content Placeholder 6"/>
          <p:cNvGraphicFramePr>
            <a:graphicFrameLocks noGrp="1"/>
          </p:cNvGraphicFramePr>
          <p:nvPr>
            <p:ph sz="half" idx="2"/>
            <p:extLst>
              <p:ext uri="{D42A27DB-BD31-4B8C-83A1-F6EECF244321}">
                <p14:modId xmlns:p14="http://schemas.microsoft.com/office/powerpoint/2010/main" val="2466103451"/>
              </p:ext>
            </p:extLst>
          </p:nvPr>
        </p:nvGraphicFramePr>
        <p:xfrm>
          <a:off x="88776" y="2325949"/>
          <a:ext cx="6862440" cy="3994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p:cNvSpPr>
            <a:spLocks noGrp="1"/>
          </p:cNvSpPr>
          <p:nvPr>
            <p:ph type="body" sz="quarter" idx="3"/>
          </p:nvPr>
        </p:nvSpPr>
        <p:spPr>
          <a:xfrm>
            <a:off x="7866529" y="1774450"/>
            <a:ext cx="3174274" cy="325371"/>
          </a:xfrm>
        </p:spPr>
        <p:txBody>
          <a:bodyPr/>
          <a:lstStyle/>
          <a:p>
            <a:pPr algn="ctr"/>
            <a:r>
              <a:rPr lang="en-US" sz="2286" b="1" i="1" dirty="0"/>
              <a:t>The procedure</a:t>
            </a:r>
          </a:p>
        </p:txBody>
      </p:sp>
      <p:sp>
        <p:nvSpPr>
          <p:cNvPr id="12" name="Content Placeholder 11"/>
          <p:cNvSpPr>
            <a:spLocks noGrp="1"/>
          </p:cNvSpPr>
          <p:nvPr>
            <p:ph sz="quarter" idx="4"/>
          </p:nvPr>
        </p:nvSpPr>
        <p:spPr>
          <a:xfrm>
            <a:off x="7485771" y="2548974"/>
            <a:ext cx="3935789" cy="2814276"/>
          </a:xfrm>
        </p:spPr>
        <p:txBody>
          <a:bodyPr>
            <a:normAutofit/>
          </a:bodyPr>
          <a:lstStyle/>
          <a:p>
            <a:pPr lvl="0" algn="just"/>
            <a:r>
              <a:rPr lang="en-US" sz="1800" b="1" dirty="0">
                <a:solidFill>
                  <a:schemeClr val="tx1"/>
                </a:solidFill>
              </a:rPr>
              <a:t>In the first GSPS  during 2013-2014: more than 100 students and teachers from schools in Attica, Greece were involved. </a:t>
            </a:r>
          </a:p>
          <a:p>
            <a:pPr lvl="0" algn="just"/>
            <a:r>
              <a:rPr lang="en-US" sz="1800" b="1" dirty="0">
                <a:solidFill>
                  <a:schemeClr val="tx1"/>
                </a:solidFill>
              </a:rPr>
              <a:t>In the second GSPS during 2015-2016 433 high school students from all around Greece (31 schools) were able to participate through an online platform.</a:t>
            </a:r>
          </a:p>
          <a:p>
            <a:endParaRPr lang="el-GR" dirty="0"/>
          </a:p>
        </p:txBody>
      </p:sp>
    </p:spTree>
    <p:extLst>
      <p:ext uri="{BB962C8B-B14F-4D97-AF65-F5344CB8AC3E}">
        <p14:creationId xmlns:p14="http://schemas.microsoft.com/office/powerpoint/2010/main" val="6186386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9922" y="584475"/>
            <a:ext cx="7705078" cy="720378"/>
          </a:xfrm>
        </p:spPr>
        <p:txBody>
          <a:bodyPr>
            <a:normAutofit fontScale="90000"/>
          </a:bodyPr>
          <a:lstStyle/>
          <a:p>
            <a:pPr algn="ctr"/>
            <a:r>
              <a:rPr lang="en-US" sz="2286" b="1" dirty="0">
                <a:solidFill>
                  <a:srgbClr val="432A30"/>
                </a:solidFill>
              </a:rPr>
              <a:t>The Greek Student Parliament on Science</a:t>
            </a:r>
            <a:r>
              <a:rPr lang="el-GR" sz="2286" b="1" dirty="0">
                <a:solidFill>
                  <a:srgbClr val="432A30"/>
                </a:solidFill>
              </a:rPr>
              <a:t> </a:t>
            </a:r>
            <a:r>
              <a:rPr lang="el-GR" sz="1929" b="1" dirty="0">
                <a:solidFill>
                  <a:srgbClr val="432A30"/>
                </a:solidFill>
              </a:rPr>
              <a:t>(</a:t>
            </a:r>
            <a:r>
              <a:rPr lang="en-US" sz="1929" b="1" dirty="0">
                <a:solidFill>
                  <a:srgbClr val="432A30"/>
                </a:solidFill>
                <a:hlinkClick r:id="rId2"/>
              </a:rPr>
              <a:t>http://studentparliament.weebly.com/</a:t>
            </a:r>
            <a:r>
              <a:rPr lang="el-GR" sz="1929" b="1" dirty="0">
                <a:solidFill>
                  <a:srgbClr val="432A30"/>
                </a:solidFill>
              </a:rPr>
              <a:t>)</a:t>
            </a:r>
            <a:br>
              <a:rPr lang="en-US" sz="1714" b="1" dirty="0">
                <a:solidFill>
                  <a:srgbClr val="432A30"/>
                </a:solidFill>
              </a:rPr>
            </a:br>
            <a:r>
              <a:rPr lang="en-US" sz="1429" b="1" dirty="0">
                <a:solidFill>
                  <a:srgbClr val="432A30"/>
                </a:solidFill>
              </a:rPr>
              <a:t>A part of the European Student Parliaments on Science</a:t>
            </a:r>
            <a:endParaRPr lang="el-GR" dirty="0"/>
          </a:p>
        </p:txBody>
      </p:sp>
      <p:sp>
        <p:nvSpPr>
          <p:cNvPr id="3" name="Text Placeholder 2"/>
          <p:cNvSpPr>
            <a:spLocks noGrp="1"/>
          </p:cNvSpPr>
          <p:nvPr>
            <p:ph type="body" idx="1"/>
          </p:nvPr>
        </p:nvSpPr>
        <p:spPr>
          <a:xfrm>
            <a:off x="723953" y="1654702"/>
            <a:ext cx="3174274" cy="806691"/>
          </a:xfrm>
        </p:spPr>
        <p:txBody>
          <a:bodyPr/>
          <a:lstStyle/>
          <a:p>
            <a:pPr algn="ctr"/>
            <a:r>
              <a:rPr lang="en-US" sz="2000" b="1" dirty="0">
                <a:solidFill>
                  <a:srgbClr val="C00000"/>
                </a:solidFill>
              </a:rPr>
              <a:t>The main topic and sub- categories: THE FUTURE OF HUMAN BEING</a:t>
            </a:r>
            <a:endParaRPr lang="el-GR" sz="2000" b="1" dirty="0">
              <a:solidFill>
                <a:srgbClr val="C00000"/>
              </a:solidFill>
            </a:endParaRPr>
          </a:p>
        </p:txBody>
      </p:sp>
      <p:sp>
        <p:nvSpPr>
          <p:cNvPr id="4" name="Content Placeholder 3"/>
          <p:cNvSpPr>
            <a:spLocks noGrp="1"/>
          </p:cNvSpPr>
          <p:nvPr>
            <p:ph sz="half" idx="2"/>
          </p:nvPr>
        </p:nvSpPr>
        <p:spPr>
          <a:xfrm>
            <a:off x="2721429" y="2577521"/>
            <a:ext cx="3174274" cy="2753278"/>
          </a:xfrm>
        </p:spPr>
        <p:txBody>
          <a:bodyPr>
            <a:normAutofit/>
          </a:bodyPr>
          <a:lstStyle/>
          <a:p>
            <a:pPr marL="0" indent="0" algn="just">
              <a:buNone/>
            </a:pPr>
            <a:endParaRPr lang="en-US" sz="1286" b="1" dirty="0"/>
          </a:p>
          <a:p>
            <a:endParaRPr lang="el-GR" dirty="0"/>
          </a:p>
        </p:txBody>
      </p:sp>
      <p:sp>
        <p:nvSpPr>
          <p:cNvPr id="5" name="Text Placeholder 4"/>
          <p:cNvSpPr>
            <a:spLocks noGrp="1"/>
          </p:cNvSpPr>
          <p:nvPr>
            <p:ph type="body" sz="quarter" idx="3"/>
          </p:nvPr>
        </p:nvSpPr>
        <p:spPr>
          <a:xfrm>
            <a:off x="7854932" y="1617367"/>
            <a:ext cx="3174274" cy="690562"/>
          </a:xfrm>
        </p:spPr>
        <p:txBody>
          <a:bodyPr/>
          <a:lstStyle/>
          <a:p>
            <a:pPr algn="ctr"/>
            <a:r>
              <a:rPr lang="en-US" sz="2000" b="1" dirty="0">
                <a:solidFill>
                  <a:srgbClr val="C00000"/>
                </a:solidFill>
              </a:rPr>
              <a:t>Toulmin’s model of a general argument</a:t>
            </a:r>
            <a:endParaRPr lang="el-GR" sz="2000" b="1" dirty="0">
              <a:solidFill>
                <a:srgbClr val="C00000"/>
              </a:solidFill>
            </a:endParaRPr>
          </a:p>
        </p:txBody>
      </p:sp>
      <p:graphicFrame>
        <p:nvGraphicFramePr>
          <p:cNvPr id="16" name="Content Placeholder 15"/>
          <p:cNvGraphicFramePr>
            <a:graphicFrameLocks noGrp="1"/>
          </p:cNvGraphicFramePr>
          <p:nvPr>
            <p:ph sz="quarter" idx="4"/>
            <p:extLst>
              <p:ext uri="{D42A27DB-BD31-4B8C-83A1-F6EECF244321}">
                <p14:modId xmlns:p14="http://schemas.microsoft.com/office/powerpoint/2010/main" val="2911318111"/>
              </p:ext>
            </p:extLst>
          </p:nvPr>
        </p:nvGraphicFramePr>
        <p:xfrm>
          <a:off x="6363742" y="2598977"/>
          <a:ext cx="5141718" cy="389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p:cNvPicPr>
            <a:picLocks noChangeAspect="1"/>
          </p:cNvPicPr>
          <p:nvPr/>
        </p:nvPicPr>
        <p:blipFill>
          <a:blip r:embed="rId8"/>
          <a:stretch>
            <a:fillRect/>
          </a:stretch>
        </p:blipFill>
        <p:spPr>
          <a:xfrm>
            <a:off x="225368" y="2598977"/>
            <a:ext cx="4915283" cy="3890600"/>
          </a:xfrm>
          <a:prstGeom prst="rect">
            <a:avLst/>
          </a:prstGeom>
          <a:noFill/>
        </p:spPr>
      </p:pic>
    </p:spTree>
    <p:extLst>
      <p:ext uri="{BB962C8B-B14F-4D97-AF65-F5344CB8AC3E}">
        <p14:creationId xmlns:p14="http://schemas.microsoft.com/office/powerpoint/2010/main" val="19308610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63083" y="1698171"/>
            <a:ext cx="10880573" cy="4898571"/>
          </a:xfrm>
        </p:spPr>
        <p:txBody>
          <a:bodyPr>
            <a:normAutofit lnSpcReduction="10000"/>
          </a:bodyPr>
          <a:lstStyle/>
          <a:p>
            <a:pPr marL="388620" indent="-342900" algn="just">
              <a:buFont typeface="Arial" panose="020B0604020202020204" pitchFamily="34" charset="0"/>
              <a:buChar char="•"/>
            </a:pPr>
            <a:r>
              <a:rPr lang="el-GR" sz="1600" b="1" dirty="0">
                <a:solidFill>
                  <a:srgbClr val="FF0000"/>
                </a:solidFill>
              </a:rPr>
              <a:t>α) αισθητικοκινητική δράση, β) συνάφεια χειρονομιών και θεματικής που πρέπει να αναπαρασταθεί, γ) συναισθηματική εμβάθυνση (</a:t>
            </a:r>
            <a:r>
              <a:rPr lang="el-GR" sz="1600" b="1" dirty="0" err="1">
                <a:solidFill>
                  <a:srgbClr val="FF0000"/>
                </a:solidFill>
              </a:rPr>
              <a:t>Robb</a:t>
            </a:r>
            <a:r>
              <a:rPr lang="el-GR" sz="1600" b="1" dirty="0">
                <a:solidFill>
                  <a:srgbClr val="FF0000"/>
                </a:solidFill>
              </a:rPr>
              <a:t>, </a:t>
            </a:r>
            <a:r>
              <a:rPr lang="el-GR" sz="1600" b="1" dirty="0" err="1">
                <a:solidFill>
                  <a:srgbClr val="FF0000"/>
                </a:solidFill>
              </a:rPr>
              <a:t>Lindgren</a:t>
            </a:r>
            <a:r>
              <a:rPr lang="el-GR" sz="1600" b="1" dirty="0">
                <a:solidFill>
                  <a:srgbClr val="FF0000"/>
                </a:solidFill>
              </a:rPr>
              <a:t> and Johnson- </a:t>
            </a:r>
            <a:r>
              <a:rPr lang="el-GR" sz="1600" b="1" dirty="0" err="1">
                <a:solidFill>
                  <a:srgbClr val="FF0000"/>
                </a:solidFill>
              </a:rPr>
              <a:t>Glenberg</a:t>
            </a:r>
            <a:r>
              <a:rPr lang="el-GR" sz="1600" b="1" dirty="0">
                <a:solidFill>
                  <a:srgbClr val="FF0000"/>
                </a:solidFill>
              </a:rPr>
              <a:t> (2013), δ) η νοητική του εμπλοκή με το αντικείμενο, ε) η ευκρίνεια και η σαφήνεια στις οδηγίες και στους στόχους της διαδικασίας, στ) ολιστικός σχεδιασμός των δραστηριοτήτων </a:t>
            </a:r>
          </a:p>
          <a:p>
            <a:pPr marL="388620" indent="-342900" algn="just">
              <a:buFont typeface="Arial" panose="020B0604020202020204" pitchFamily="34" charset="0"/>
              <a:buChar char="•"/>
            </a:pPr>
            <a:r>
              <a:rPr lang="el-GR" sz="1600" b="1" dirty="0"/>
              <a:t>Περιγραφή </a:t>
            </a:r>
            <a:r>
              <a:rPr lang="el-GR" sz="1600" b="1" dirty="0">
                <a:solidFill>
                  <a:srgbClr val="FF0000"/>
                </a:solidFill>
              </a:rPr>
              <a:t>κοινωνικών και πολιτιστικών πρακτικών/ συνύπαρξη σώματος, γνώσης και γλώσσας </a:t>
            </a:r>
            <a:r>
              <a:rPr lang="el-GR" sz="1600" b="1" dirty="0"/>
              <a:t>(Rohrer,2006) </a:t>
            </a:r>
          </a:p>
          <a:p>
            <a:pPr marL="388620" indent="-342900" algn="just">
              <a:buFont typeface="Arial" panose="020B0604020202020204" pitchFamily="34" charset="0"/>
              <a:buChar char="•"/>
            </a:pPr>
            <a:r>
              <a:rPr lang="el-GR" sz="1600" b="1" dirty="0"/>
              <a:t>Διαμόρφωση </a:t>
            </a:r>
            <a:r>
              <a:rPr lang="el-GR" sz="1600" b="1" dirty="0">
                <a:solidFill>
                  <a:srgbClr val="FF0000"/>
                </a:solidFill>
              </a:rPr>
              <a:t>ταυτοτήτων</a:t>
            </a:r>
            <a:r>
              <a:rPr lang="el-GR" sz="1600" b="1" dirty="0"/>
              <a:t> μέσω συνειδητής ενδοσκόπησης βιωμένων εμπειριών και πολύπλευρων δραστηριοτήτων, τόσο στο γνωστικό τομέα όσο και στο γνωστικό ασυνείδητο </a:t>
            </a:r>
          </a:p>
          <a:p>
            <a:pPr marL="388620" indent="-342900" algn="just">
              <a:buFont typeface="Arial" panose="020B0604020202020204" pitchFamily="34" charset="0"/>
              <a:buChar char="•"/>
            </a:pPr>
            <a:r>
              <a:rPr lang="el-GR" sz="1600" b="1" dirty="0"/>
              <a:t>Η </a:t>
            </a:r>
            <a:r>
              <a:rPr lang="el-GR" sz="1600" b="1" dirty="0">
                <a:solidFill>
                  <a:srgbClr val="FF0000"/>
                </a:solidFill>
              </a:rPr>
              <a:t>ανθρώπινη σωματική εμπειρία και οι επακόλουθες ψυχολογικές επιπτώσεις </a:t>
            </a:r>
            <a:r>
              <a:rPr lang="el-GR" sz="1600" b="1" dirty="0"/>
              <a:t>(</a:t>
            </a:r>
            <a:r>
              <a:rPr lang="el-GR" sz="1600" b="1" dirty="0" err="1"/>
              <a:t>Nunez</a:t>
            </a:r>
            <a:r>
              <a:rPr lang="el-GR" sz="1600" b="1" dirty="0"/>
              <a:t>, </a:t>
            </a:r>
            <a:r>
              <a:rPr lang="el-GR" sz="1600" b="1" dirty="0" err="1"/>
              <a:t>Edwards</a:t>
            </a:r>
            <a:r>
              <a:rPr lang="el-GR" sz="1600" b="1" dirty="0"/>
              <a:t> and </a:t>
            </a:r>
            <a:r>
              <a:rPr lang="el-GR" sz="1600" b="1" dirty="0" err="1"/>
              <a:t>Matos</a:t>
            </a:r>
            <a:r>
              <a:rPr lang="el-GR" sz="1600" b="1" dirty="0"/>
              <a:t>, 1999) </a:t>
            </a:r>
          </a:p>
          <a:p>
            <a:pPr marL="388620" indent="-342900" algn="just">
              <a:buFont typeface="Arial" panose="020B0604020202020204" pitchFamily="34" charset="0"/>
              <a:buChar char="•"/>
            </a:pPr>
            <a:r>
              <a:rPr lang="el-GR" sz="1600" b="1" dirty="0"/>
              <a:t>Η ικανότητα των μαθητών να εφαρμόζουν την κατακτημένη γνώση τους σε νέα περιβάλλοντα (</a:t>
            </a:r>
            <a:r>
              <a:rPr lang="el-GR" sz="1600" b="1" dirty="0" err="1"/>
              <a:t>Arvola</a:t>
            </a:r>
            <a:r>
              <a:rPr lang="el-GR" sz="1600" b="1" dirty="0"/>
              <a:t>, </a:t>
            </a:r>
            <a:r>
              <a:rPr lang="el-GR" sz="1600" b="1" dirty="0" err="1"/>
              <a:t>Orlandre</a:t>
            </a:r>
            <a:r>
              <a:rPr lang="el-GR" sz="1600" b="1" dirty="0"/>
              <a:t> &amp; Per-</a:t>
            </a:r>
            <a:r>
              <a:rPr lang="el-GR" sz="1600" b="1" dirty="0" err="1"/>
              <a:t>Olof</a:t>
            </a:r>
            <a:r>
              <a:rPr lang="el-GR" sz="1600" b="1" dirty="0"/>
              <a:t> </a:t>
            </a:r>
            <a:r>
              <a:rPr lang="el-GR" sz="1600" b="1" dirty="0" err="1"/>
              <a:t>Wickram</a:t>
            </a:r>
            <a:r>
              <a:rPr lang="el-GR" sz="1600" b="1" dirty="0"/>
              <a:t>' s στο </a:t>
            </a:r>
            <a:r>
              <a:rPr lang="el-GR" sz="1600" b="1" dirty="0" err="1"/>
              <a:t>Alsop</a:t>
            </a:r>
            <a:r>
              <a:rPr lang="el-GR" sz="1600" b="1" dirty="0"/>
              <a:t>, 2011)  </a:t>
            </a:r>
          </a:p>
          <a:p>
            <a:pPr marL="388620" indent="-342900" algn="just">
              <a:buFont typeface="Arial" panose="020B0604020202020204" pitchFamily="34" charset="0"/>
              <a:buChar char="•"/>
            </a:pPr>
            <a:r>
              <a:rPr lang="el-GR" sz="1600" b="1" dirty="0"/>
              <a:t>Ακόμα και οι τυχαίες, ασυνείδητες κινήσεις  είναι </a:t>
            </a:r>
            <a:r>
              <a:rPr lang="el-GR" sz="1600" b="1" dirty="0">
                <a:solidFill>
                  <a:srgbClr val="FF0000"/>
                </a:solidFill>
              </a:rPr>
              <a:t>συμβατές με το περιεχόμενο</a:t>
            </a:r>
            <a:r>
              <a:rPr lang="el-GR" sz="1600" b="1" dirty="0"/>
              <a:t>, επιβεβαιώνοντας το βαθμό κατανόησης και ενσωμάτωσης της νέας έννοιας στο γνωστικό ρεπερτόριο του μαθητή.</a:t>
            </a:r>
          </a:p>
          <a:p>
            <a:pPr marL="388620" indent="-342900" algn="just">
              <a:buFont typeface="Arial" panose="020B0604020202020204" pitchFamily="34" charset="0"/>
              <a:buChar char="•"/>
            </a:pPr>
            <a:r>
              <a:rPr lang="el-GR" sz="1600" b="1" dirty="0">
                <a:solidFill>
                  <a:srgbClr val="FF0000"/>
                </a:solidFill>
              </a:rPr>
              <a:t>Ενσώματος κονστρουκτιβισμός </a:t>
            </a:r>
            <a:r>
              <a:rPr lang="el-GR" sz="1600" b="1" dirty="0"/>
              <a:t>(Gustafson, 1998: 52): Μετατροπή αδιαφορίας (</a:t>
            </a:r>
            <a:r>
              <a:rPr lang="el-GR" sz="1600" b="1" dirty="0" err="1"/>
              <a:t>disinterestedness</a:t>
            </a:r>
            <a:r>
              <a:rPr lang="el-GR" sz="1600" b="1" dirty="0"/>
              <a:t>) σε ενεργό συμμετοχή και συναισθηματικής ουδετερότητας και απεμπλοκής (emotional </a:t>
            </a:r>
            <a:r>
              <a:rPr lang="el-GR" sz="1600" b="1" dirty="0" err="1"/>
              <a:t>neutrality</a:t>
            </a:r>
            <a:r>
              <a:rPr lang="el-GR" sz="1600" b="1" dirty="0"/>
              <a:t>) σε συμμετοχή, συνεργασία.</a:t>
            </a:r>
          </a:p>
          <a:p>
            <a:pPr marL="388620" indent="-342900" algn="just">
              <a:buFont typeface="Arial" panose="020B0604020202020204" pitchFamily="34" charset="0"/>
              <a:buChar char="•"/>
            </a:pPr>
            <a:r>
              <a:rPr lang="el-GR" sz="1600" b="1" dirty="0"/>
              <a:t>Το σώμα δρα με δεξιοτεχνικό τρόπο έτσι ώστε να μπορεί να αντιμετωπίζει τις καταστάσεις του περιβάλλοντος (</a:t>
            </a:r>
            <a:r>
              <a:rPr lang="el-GR" sz="1600" b="1" dirty="0" err="1"/>
              <a:t>Dreyfus</a:t>
            </a:r>
            <a:r>
              <a:rPr lang="el-GR" sz="1600" b="1" dirty="0"/>
              <a:t>  και </a:t>
            </a:r>
            <a:r>
              <a:rPr lang="el-GR" sz="1600" b="1" dirty="0" err="1"/>
              <a:t>Merleau-Ponty</a:t>
            </a:r>
            <a:r>
              <a:rPr lang="el-GR" sz="1600" b="1" dirty="0"/>
              <a:t>, 2002).</a:t>
            </a:r>
          </a:p>
          <a:p>
            <a:pPr marL="388620" indent="-342900" algn="just">
              <a:buFont typeface="Arial" panose="020B0604020202020204" pitchFamily="34" charset="0"/>
              <a:buChar char="•"/>
            </a:pPr>
            <a:r>
              <a:rPr lang="el-GR" sz="1600" b="1" dirty="0"/>
              <a:t> Δηλωτική γνώση (</a:t>
            </a:r>
            <a:r>
              <a:rPr lang="el-GR" sz="1600" b="1" dirty="0" err="1"/>
              <a:t>know</a:t>
            </a:r>
            <a:r>
              <a:rPr lang="el-GR" sz="1600" b="1" dirty="0"/>
              <a:t>- </a:t>
            </a:r>
            <a:r>
              <a:rPr lang="el-GR" sz="1600" b="1" dirty="0" err="1"/>
              <a:t>about</a:t>
            </a:r>
            <a:r>
              <a:rPr lang="el-GR" sz="1600" b="1" dirty="0"/>
              <a:t>, ορολογία και τη φύση των πραγμάτων), Διαδικαστική γνώση (</a:t>
            </a:r>
            <a:r>
              <a:rPr lang="el-GR" sz="1600" b="1" dirty="0" err="1"/>
              <a:t>know</a:t>
            </a:r>
            <a:r>
              <a:rPr lang="el-GR" sz="1600" b="1" dirty="0"/>
              <a:t>-  </a:t>
            </a:r>
            <a:r>
              <a:rPr lang="el-GR" sz="1600" b="1" dirty="0" err="1"/>
              <a:t>how</a:t>
            </a:r>
            <a:r>
              <a:rPr lang="el-GR" sz="1600" b="1" dirty="0"/>
              <a:t>, πώς να εκπληρώνουν μια σειρά από δραστηριότητες  χρησιμοποιώντας τη λογική επίλυση, την εμπειρία τους μέσα σε πρακτικές εφαρμογές,  </a:t>
            </a:r>
            <a:r>
              <a:rPr lang="el-GR" sz="1600" b="1" dirty="0" err="1"/>
              <a:t>Gagne</a:t>
            </a:r>
            <a:r>
              <a:rPr lang="el-GR" sz="1600" b="1" dirty="0"/>
              <a:t>, 1997, </a:t>
            </a:r>
            <a:r>
              <a:rPr lang="el-GR" sz="1600" b="1" dirty="0" err="1"/>
              <a:t>Lave</a:t>
            </a:r>
            <a:r>
              <a:rPr lang="el-GR" sz="1600" b="1" dirty="0"/>
              <a:t> &amp; </a:t>
            </a:r>
            <a:r>
              <a:rPr lang="el-GR" sz="1600" b="1" dirty="0" err="1"/>
              <a:t>Wenger</a:t>
            </a:r>
            <a:r>
              <a:rPr lang="el-GR" sz="1600" b="1" dirty="0"/>
              <a:t>, 1991).</a:t>
            </a:r>
          </a:p>
          <a:p>
            <a:pPr marL="388620" indent="-342900" algn="just">
              <a:buFont typeface="Arial" panose="020B0604020202020204" pitchFamily="34" charset="0"/>
              <a:buChar char="•"/>
            </a:pPr>
            <a:endParaRPr lang="el-GR" sz="1600" b="1" dirty="0"/>
          </a:p>
          <a:p>
            <a:pPr marL="388620" indent="-342900" algn="just">
              <a:buFont typeface="Arial" panose="020B0604020202020204" pitchFamily="34" charset="0"/>
              <a:buChar char="•"/>
            </a:pPr>
            <a:endParaRPr lang="el-GR" sz="1600" b="1" dirty="0"/>
          </a:p>
          <a:p>
            <a:pPr marL="388620" indent="-342900">
              <a:buFont typeface="Arial" panose="020B0604020202020204" pitchFamily="34" charset="0"/>
              <a:buChar char="•"/>
            </a:pPr>
            <a:endParaRPr lang="el-GR" dirty="0"/>
          </a:p>
          <a:p>
            <a:endParaRPr lang="el-GR" dirty="0"/>
          </a:p>
        </p:txBody>
      </p:sp>
      <p:sp>
        <p:nvSpPr>
          <p:cNvPr id="3" name="Title 2"/>
          <p:cNvSpPr>
            <a:spLocks noGrp="1"/>
          </p:cNvSpPr>
          <p:nvPr>
            <p:ph type="title"/>
          </p:nvPr>
        </p:nvSpPr>
        <p:spPr>
          <a:xfrm>
            <a:off x="963084" y="936172"/>
            <a:ext cx="10363200" cy="481811"/>
          </a:xfrm>
        </p:spPr>
        <p:txBody>
          <a:bodyPr/>
          <a:lstStyle/>
          <a:p>
            <a:pPr algn="ctr"/>
            <a:r>
              <a:rPr lang="el-GR" sz="2000" dirty="0">
                <a:ln>
                  <a:noFill/>
                </a:ln>
                <a:solidFill>
                  <a:srgbClr val="5E5E5E"/>
                </a:solidFill>
                <a:latin typeface="Times New Roman" panose="02020603050405020304" pitchFamily="18" charset="0"/>
                <a:cs typeface="Times New Roman" panose="02020603050405020304" pitchFamily="18" charset="0"/>
              </a:rPr>
              <a:t>ΕΝΣΩΜΑΤΗ ΜΑΘΗΣΗ/ ΑΝΑΠΑΡΑΣΤΑΣΗ (Embodied Learning)</a:t>
            </a:r>
            <a:endParaRPr lang="el-GR" dirty="0"/>
          </a:p>
        </p:txBody>
      </p:sp>
    </p:spTree>
    <p:extLst>
      <p:ext uri="{BB962C8B-B14F-4D97-AF65-F5344CB8AC3E}">
        <p14:creationId xmlns:p14="http://schemas.microsoft.com/office/powerpoint/2010/main" val="653408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25287" y="1431235"/>
            <a:ext cx="11100997" cy="5314122"/>
          </a:xfrm>
        </p:spPr>
        <p:txBody>
          <a:bodyPr/>
          <a:lstStyle/>
          <a:p>
            <a:endParaRPr lang="el-GR" dirty="0"/>
          </a:p>
        </p:txBody>
      </p:sp>
      <p:sp>
        <p:nvSpPr>
          <p:cNvPr id="3" name="Title 2"/>
          <p:cNvSpPr>
            <a:spLocks noGrp="1"/>
          </p:cNvSpPr>
          <p:nvPr>
            <p:ph type="title"/>
          </p:nvPr>
        </p:nvSpPr>
        <p:spPr>
          <a:xfrm>
            <a:off x="963084" y="666026"/>
            <a:ext cx="10363200" cy="500165"/>
          </a:xfrm>
        </p:spPr>
        <p:txBody>
          <a:bodyPr/>
          <a:lstStyle/>
          <a:p>
            <a:pPr algn="ctr"/>
            <a:r>
              <a:rPr lang="el-GR" sz="2000" dirty="0">
                <a:ln>
                  <a:noFill/>
                </a:ln>
                <a:solidFill>
                  <a:srgbClr val="5E5E5E"/>
                </a:solidFill>
                <a:latin typeface="Times New Roman" panose="02020603050405020304" pitchFamily="18" charset="0"/>
                <a:cs typeface="Times New Roman" panose="02020603050405020304" pitchFamily="18" charset="0"/>
              </a:rPr>
              <a:t>ΕΝΣΩΜΑΤΗ ΜΑΘΗΣΗ/ ΑΝΑΠΑΡΑΣΤΑΣΗ </a:t>
            </a:r>
            <a:r>
              <a:rPr lang="en-US" sz="2000" dirty="0">
                <a:ln>
                  <a:noFill/>
                </a:ln>
                <a:solidFill>
                  <a:srgbClr val="5E5E5E"/>
                </a:solidFill>
                <a:latin typeface="Times New Roman" panose="02020603050405020304" pitchFamily="18" charset="0"/>
                <a:cs typeface="Times New Roman" panose="02020603050405020304" pitchFamily="18" charset="0"/>
              </a:rPr>
              <a:t>(Embodied Learning)</a:t>
            </a:r>
            <a:endParaRPr lang="el-GR" dirty="0"/>
          </a:p>
        </p:txBody>
      </p:sp>
      <p:graphicFrame>
        <p:nvGraphicFramePr>
          <p:cNvPr id="5" name="Diagram 4"/>
          <p:cNvGraphicFramePr/>
          <p:nvPr/>
        </p:nvGraphicFramePr>
        <p:xfrm>
          <a:off x="357809" y="1298715"/>
          <a:ext cx="10968475" cy="54466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61996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808" y="471470"/>
            <a:ext cx="6064466" cy="576095"/>
          </a:xfrm>
        </p:spPr>
        <p:txBody>
          <a:bodyPr>
            <a:normAutofit/>
          </a:bodyPr>
          <a:lstStyle/>
          <a:p>
            <a:pPr algn="ctr"/>
            <a:r>
              <a:rPr lang="en-US" sz="2000" b="1" dirty="0"/>
              <a:t>Defining Embodied Learning </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564275181"/>
              </p:ext>
            </p:extLst>
          </p:nvPr>
        </p:nvGraphicFramePr>
        <p:xfrm>
          <a:off x="7635088" y="878334"/>
          <a:ext cx="4513262" cy="5527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p:cNvSpPr>
            <a:spLocks noGrp="1"/>
          </p:cNvSpPr>
          <p:nvPr>
            <p:ph type="body" sz="half" idx="2"/>
          </p:nvPr>
        </p:nvSpPr>
        <p:spPr>
          <a:xfrm>
            <a:off x="533856" y="994299"/>
            <a:ext cx="6648325" cy="5655076"/>
          </a:xfrm>
        </p:spPr>
        <p:txBody>
          <a:bodyPr>
            <a:noAutofit/>
          </a:bodyPr>
          <a:lstStyle/>
          <a:p>
            <a:pPr>
              <a:buFont typeface="Wingdings" panose="05000000000000000000" pitchFamily="2" charset="2"/>
              <a:buChar char="ü"/>
            </a:pPr>
            <a:r>
              <a:rPr lang="en-US" sz="1200" b="1" dirty="0"/>
              <a:t>The use of the body in the educational practice</a:t>
            </a:r>
            <a:r>
              <a:rPr lang="el-GR" sz="1200" b="1" dirty="0"/>
              <a:t> </a:t>
            </a:r>
            <a:r>
              <a:rPr lang="en-US" sz="1200" b="1" dirty="0"/>
              <a:t>VS until recently the body was mostly used as a means to enable students’ experiential participation and to attract their interest. :</a:t>
            </a:r>
          </a:p>
          <a:p>
            <a:r>
              <a:rPr lang="en-US" sz="1200" b="1" dirty="0"/>
              <a:t> Embodied Learning provide answers to questions related to the ways knowledge is constructed by students while they view  everyone’s body as a tool for knowledge construction and as a knowledge carrier (Caine &amp; Caine,1997; </a:t>
            </a:r>
            <a:r>
              <a:rPr lang="en-US" sz="1200" b="1" dirty="0" err="1"/>
              <a:t>Kalantzis</a:t>
            </a:r>
            <a:r>
              <a:rPr lang="en-US" sz="1200" b="1" dirty="0"/>
              <a:t> &amp; Cope, 2013). </a:t>
            </a:r>
          </a:p>
          <a:p>
            <a:endParaRPr lang="el-GR" sz="1200" b="1" dirty="0"/>
          </a:p>
          <a:p>
            <a:pPr>
              <a:buFont typeface="Wingdings" panose="05000000000000000000" pitchFamily="2" charset="2"/>
              <a:buChar char="ü"/>
            </a:pPr>
            <a:r>
              <a:rPr lang="en-US" sz="1200" b="1" dirty="0"/>
              <a:t>The body can be defined based on two parameters. There is the embodied/biological/ sensual way of being, but at the same time there is also the sociocultural and relational/interactive way in which skills are developed.</a:t>
            </a:r>
          </a:p>
          <a:p>
            <a:endParaRPr lang="en-US" sz="1200" b="1" dirty="0"/>
          </a:p>
          <a:p>
            <a:pPr>
              <a:buFont typeface="Wingdings" panose="05000000000000000000" pitchFamily="2" charset="2"/>
              <a:buChar char="ü"/>
            </a:pPr>
            <a:r>
              <a:rPr lang="en-US" sz="1200" b="1" dirty="0"/>
              <a:t>The notion of body in Embodied Learning includes the body, the senses, the mind, and the brain, that is the whole of the student’s personality.</a:t>
            </a:r>
          </a:p>
          <a:p>
            <a:endParaRPr lang="en-US" sz="1200" b="1" dirty="0"/>
          </a:p>
          <a:p>
            <a:pPr>
              <a:buFont typeface="Wingdings" panose="05000000000000000000" pitchFamily="2" charset="2"/>
              <a:buChar char="ü"/>
            </a:pPr>
            <a:r>
              <a:rPr lang="en-US" sz="1200" b="1" dirty="0"/>
              <a:t>The body is defined as the human corporeal experience and the subsequent psychological consequences, while others state that the unconscious aspects of corporeal experience constitute the basis of cognitive activity and linguistic expression (Nunez, Edwards and Matos,1999).</a:t>
            </a:r>
          </a:p>
          <a:p>
            <a:endParaRPr lang="en-US" sz="1200" b="1" dirty="0"/>
          </a:p>
          <a:p>
            <a:pPr>
              <a:buFont typeface="Wingdings" panose="05000000000000000000" pitchFamily="2" charset="2"/>
              <a:buChar char="ü"/>
            </a:pPr>
            <a:r>
              <a:rPr lang="en-US" sz="1200" b="1" dirty="0"/>
              <a:t>Gestural relevance</a:t>
            </a:r>
          </a:p>
          <a:p>
            <a:pPr>
              <a:buFont typeface="Wingdings" panose="05000000000000000000" pitchFamily="2" charset="2"/>
              <a:buChar char="ü"/>
            </a:pPr>
            <a:r>
              <a:rPr lang="en-US" sz="1200" b="1" dirty="0"/>
              <a:t>Emotional deepening</a:t>
            </a:r>
          </a:p>
          <a:p>
            <a:pPr>
              <a:buFont typeface="Wingdings" panose="05000000000000000000" pitchFamily="2" charset="2"/>
              <a:buChar char="ü"/>
            </a:pPr>
            <a:r>
              <a:rPr lang="en-US" sz="1200" b="1" dirty="0"/>
              <a:t>mental and</a:t>
            </a:r>
          </a:p>
          <a:p>
            <a:pPr>
              <a:buFont typeface="Wingdings" panose="05000000000000000000" pitchFamily="2" charset="2"/>
              <a:buChar char="ü"/>
            </a:pPr>
            <a:r>
              <a:rPr lang="en-US" sz="1200" b="1" dirty="0"/>
              <a:t>kinesthetic skills (sensorimotor activity)</a:t>
            </a:r>
          </a:p>
          <a:p>
            <a:pPr>
              <a:buFont typeface="Wingdings" panose="05000000000000000000" pitchFamily="2" charset="2"/>
              <a:buChar char="ü"/>
            </a:pPr>
            <a:r>
              <a:rPr lang="en-US" sz="1200" b="1" dirty="0"/>
              <a:t>Physical machine of meaning generation </a:t>
            </a:r>
          </a:p>
          <a:p>
            <a:pPr>
              <a:buFont typeface="Wingdings" panose="05000000000000000000" pitchFamily="2" charset="2"/>
              <a:buChar char="ü"/>
            </a:pPr>
            <a:r>
              <a:rPr lang="en-US" sz="1200" b="1" dirty="0"/>
              <a:t>Coordinated movements of body parts or whole body</a:t>
            </a:r>
          </a:p>
          <a:p>
            <a:endParaRPr lang="en-US" sz="1200" b="1" dirty="0"/>
          </a:p>
          <a:p>
            <a:pPr>
              <a:buFont typeface="Wingdings" panose="05000000000000000000" pitchFamily="2" charset="2"/>
              <a:buChar char="ü"/>
            </a:pPr>
            <a:r>
              <a:rPr lang="en-US" sz="1200" b="1" dirty="0"/>
              <a:t>Embodied Teaching and Embodied Learning (Lindgren &amp; Johnson- Glenberg, 2013; Wilcox, 2009).</a:t>
            </a:r>
            <a:endParaRPr lang="el-GR" sz="1200" b="1" dirty="0"/>
          </a:p>
          <a:p>
            <a:pPr>
              <a:buFont typeface="Wingdings" panose="05000000000000000000" pitchFamily="2" charset="2"/>
              <a:buChar char="ü"/>
            </a:pPr>
            <a:r>
              <a:rPr lang="en-US" sz="1200" b="1" dirty="0"/>
              <a:t>to various areas of expertise (such as dance theatre, kinesiology, athletics even Mathematics and Physics) </a:t>
            </a:r>
          </a:p>
        </p:txBody>
      </p:sp>
    </p:spTree>
    <p:extLst>
      <p:ext uri="{BB962C8B-B14F-4D97-AF65-F5344CB8AC3E}">
        <p14:creationId xmlns:p14="http://schemas.microsoft.com/office/powerpoint/2010/main" val="30901087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821637"/>
            <a:ext cx="10972800" cy="278294"/>
          </a:xfrm>
        </p:spPr>
        <p:txBody>
          <a:bodyPr>
            <a:normAutofit fontScale="90000"/>
          </a:bodyPr>
          <a:lstStyle/>
          <a:p>
            <a:pPr algn="ctr"/>
            <a:r>
              <a:rPr lang="el-GR" sz="2000" b="1" dirty="0">
                <a:solidFill>
                  <a:srgbClr val="5E5E5E"/>
                </a:solidFill>
                <a:latin typeface="Times New Roman" panose="02020603050405020304" pitchFamily="18" charset="0"/>
                <a:cs typeface="Times New Roman" panose="02020603050405020304" pitchFamily="18" charset="0"/>
              </a:rPr>
              <a:t>Από τις Παραδοσιακές Θεωρίες Μάθησης στην ΕΝΣΩΜΑΤΗ ΜΑΘΗΣΗ/ ΑΝΑΠΑΡΑΣΤΑΣΗ </a:t>
            </a:r>
            <a:r>
              <a:rPr lang="en-US" sz="2000" b="1" dirty="0">
                <a:solidFill>
                  <a:srgbClr val="5E5E5E"/>
                </a:solidFill>
                <a:latin typeface="Times New Roman" panose="02020603050405020304" pitchFamily="18" charset="0"/>
                <a:cs typeface="Times New Roman" panose="02020603050405020304" pitchFamily="18" charset="0"/>
              </a:rPr>
              <a:t>(Embodied Learning)</a:t>
            </a:r>
            <a:endParaRPr lang="el-GR" dirty="0"/>
          </a:p>
        </p:txBody>
      </p:sp>
      <p:graphicFrame>
        <p:nvGraphicFramePr>
          <p:cNvPr id="4" name="Content Placeholder 3" descr="Descending Block List" title="SmartArt"/>
          <p:cNvGraphicFramePr>
            <a:graphicFrameLocks noGrp="1"/>
          </p:cNvGraphicFramePr>
          <p:nvPr>
            <p:ph idx="1"/>
            <p:extLst>
              <p:ext uri="{D42A27DB-BD31-4B8C-83A1-F6EECF244321}">
                <p14:modId xmlns:p14="http://schemas.microsoft.com/office/powerpoint/2010/main" val="3412912379"/>
              </p:ext>
            </p:extLst>
          </p:nvPr>
        </p:nvGraphicFramePr>
        <p:xfrm>
          <a:off x="609600" y="1311965"/>
          <a:ext cx="10972800" cy="52346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22960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821637"/>
            <a:ext cx="10972800" cy="278294"/>
          </a:xfrm>
        </p:spPr>
        <p:txBody>
          <a:bodyPr>
            <a:normAutofit fontScale="90000"/>
          </a:bodyPr>
          <a:lstStyle/>
          <a:p>
            <a:pPr algn="ctr"/>
            <a:r>
              <a:rPr lang="el-GR" sz="2000" b="1" dirty="0">
                <a:solidFill>
                  <a:srgbClr val="5E5E5E"/>
                </a:solidFill>
                <a:latin typeface="Times New Roman" panose="02020603050405020304" pitchFamily="18" charset="0"/>
                <a:cs typeface="Times New Roman" panose="02020603050405020304" pitchFamily="18" charset="0"/>
              </a:rPr>
              <a:t>Από τις Παραδοσιακές Θεωρίες Μάθησης στην ΕΝΣΩΜΑΤΗ ΜΑΘΗΣΗ/ ΑΝΑΠΑΡΑΣΤΑΣΗ </a:t>
            </a:r>
            <a:r>
              <a:rPr lang="en-US" sz="2000" b="1" dirty="0">
                <a:solidFill>
                  <a:srgbClr val="5E5E5E"/>
                </a:solidFill>
                <a:latin typeface="Times New Roman" panose="02020603050405020304" pitchFamily="18" charset="0"/>
                <a:cs typeface="Times New Roman" panose="02020603050405020304" pitchFamily="18" charset="0"/>
              </a:rPr>
              <a:t>(Embodied Learning)</a:t>
            </a:r>
            <a:endParaRPr lang="el-GR" dirty="0"/>
          </a:p>
        </p:txBody>
      </p:sp>
      <p:graphicFrame>
        <p:nvGraphicFramePr>
          <p:cNvPr id="4" name="Content Placeholder 3" descr="Descending Block List" title="SmartArt"/>
          <p:cNvGraphicFramePr>
            <a:graphicFrameLocks noGrp="1"/>
          </p:cNvGraphicFramePr>
          <p:nvPr>
            <p:ph idx="1"/>
            <p:extLst>
              <p:ext uri="{D42A27DB-BD31-4B8C-83A1-F6EECF244321}">
                <p14:modId xmlns:p14="http://schemas.microsoft.com/office/powerpoint/2010/main" val="3861248107"/>
              </p:ext>
            </p:extLst>
          </p:nvPr>
        </p:nvGraphicFramePr>
        <p:xfrm>
          <a:off x="609600" y="1311965"/>
          <a:ext cx="10972800" cy="52346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71960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821637"/>
            <a:ext cx="10972800" cy="278294"/>
          </a:xfrm>
        </p:spPr>
        <p:txBody>
          <a:bodyPr>
            <a:normAutofit fontScale="90000"/>
          </a:bodyPr>
          <a:lstStyle/>
          <a:p>
            <a:pPr algn="ctr"/>
            <a:r>
              <a:rPr lang="el-GR" sz="2000" b="1" dirty="0">
                <a:solidFill>
                  <a:srgbClr val="5E5E5E"/>
                </a:solidFill>
                <a:latin typeface="Times New Roman" panose="02020603050405020304" pitchFamily="18" charset="0"/>
                <a:cs typeface="Times New Roman" panose="02020603050405020304" pitchFamily="18" charset="0"/>
              </a:rPr>
              <a:t>Από τις Παραδοσιακές Θεωρίες Μάθησης στην ΕΝΣΩΜΑΤΗ ΜΑΘΗΣΗ/ ΑΝΑΠΑΡΑΣΤΑΣΗ (</a:t>
            </a:r>
            <a:r>
              <a:rPr lang="el-GR" sz="2000" b="1" dirty="0" err="1">
                <a:solidFill>
                  <a:srgbClr val="5E5E5E"/>
                </a:solidFill>
                <a:latin typeface="Times New Roman" panose="02020603050405020304" pitchFamily="18" charset="0"/>
                <a:cs typeface="Times New Roman" panose="02020603050405020304" pitchFamily="18" charset="0"/>
              </a:rPr>
              <a:t>Embodied</a:t>
            </a:r>
            <a:r>
              <a:rPr lang="el-GR" sz="2000" b="1" dirty="0">
                <a:solidFill>
                  <a:srgbClr val="5E5E5E"/>
                </a:solidFill>
                <a:latin typeface="Times New Roman" panose="02020603050405020304" pitchFamily="18" charset="0"/>
                <a:cs typeface="Times New Roman" panose="02020603050405020304" pitchFamily="18" charset="0"/>
              </a:rPr>
              <a:t> Learning)</a:t>
            </a:r>
            <a:endParaRPr lang="el-GR" dirty="0"/>
          </a:p>
        </p:txBody>
      </p:sp>
      <p:graphicFrame>
        <p:nvGraphicFramePr>
          <p:cNvPr id="4" name="Content Placeholder 3" descr="Descending Block List" title="SmartArt"/>
          <p:cNvGraphicFramePr>
            <a:graphicFrameLocks noGrp="1"/>
          </p:cNvGraphicFramePr>
          <p:nvPr>
            <p:ph idx="1"/>
            <p:extLst>
              <p:ext uri="{D42A27DB-BD31-4B8C-83A1-F6EECF244321}">
                <p14:modId xmlns:p14="http://schemas.microsoft.com/office/powerpoint/2010/main" val="1469554554"/>
              </p:ext>
            </p:extLst>
          </p:nvPr>
        </p:nvGraphicFramePr>
        <p:xfrm>
          <a:off x="609600" y="1311965"/>
          <a:ext cx="10972800" cy="52346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95221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ocess SmartArt 16x9">
  <a:themeElements>
    <a:clrScheme name="Process_16x9">
      <a:dk1>
        <a:srgbClr val="2F2B20"/>
      </a:dk1>
      <a:lt1>
        <a:srgbClr val="FFFFFF"/>
      </a:lt1>
      <a:dk2>
        <a:srgbClr val="675E47"/>
      </a:dk2>
      <a:lt2>
        <a:srgbClr val="A8C0BF"/>
      </a:lt2>
      <a:accent1>
        <a:srgbClr val="A9A57C"/>
      </a:accent1>
      <a:accent2>
        <a:srgbClr val="DFDCB7"/>
      </a:accent2>
      <a:accent3>
        <a:srgbClr val="D2CB6C"/>
      </a:accent3>
      <a:accent4>
        <a:srgbClr val="95A39D"/>
      </a:accent4>
      <a:accent5>
        <a:srgbClr val="C89F5D"/>
      </a:accent5>
      <a:accent6>
        <a:srgbClr val="B1A089"/>
      </a:accent6>
      <a:hlink>
        <a:srgbClr val="D25814"/>
      </a:hlink>
      <a:folHlink>
        <a:srgbClr val="849A0A"/>
      </a:folHlink>
    </a:clrScheme>
    <a:fontScheme name="Cambria-Century Gothic">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Sales strategy  proposal presentation">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extLst>
    <a:ext uri="{05A4C25C-085E-4340-85A3-A5531E510DB2}">
      <thm15:themeFamily xmlns:thm15="http://schemas.microsoft.com/office/thememl/2012/main" name="Sales strategy  proposal presentation" id="{046EAC39-0F7A-434B-A008-25AEA0734A86}" vid="{35BA20B6-3833-4B27-995B-0B2F0A323CD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3968</TotalTime>
  <Words>6952</Words>
  <Application>Microsoft Office PowerPoint</Application>
  <PresentationFormat>Widescreen</PresentationFormat>
  <Paragraphs>386</Paragraphs>
  <Slides>39</Slides>
  <Notes>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39</vt:i4>
      </vt:variant>
    </vt:vector>
  </HeadingPairs>
  <TitlesOfParts>
    <vt:vector size="53" baseType="lpstr">
      <vt:lpstr>Arial</vt:lpstr>
      <vt:lpstr>Calibri</vt:lpstr>
      <vt:lpstr>Calibri Light</vt:lpstr>
      <vt:lpstr>Cambria</vt:lpstr>
      <vt:lpstr>Century Gothic</vt:lpstr>
      <vt:lpstr>Corbel</vt:lpstr>
      <vt:lpstr>Franklin Gothic Book</vt:lpstr>
      <vt:lpstr>Georgia</vt:lpstr>
      <vt:lpstr>Times New Roman</vt:lpstr>
      <vt:lpstr>Trebuchet MS</vt:lpstr>
      <vt:lpstr>Wingdings</vt:lpstr>
      <vt:lpstr>Wingdings 2</vt:lpstr>
      <vt:lpstr>Process SmartArt 16x9</vt:lpstr>
      <vt:lpstr>Sales strategy  proposal presentation</vt:lpstr>
      <vt:lpstr>Οι Σύγχρονες Παιδαγωγικές Θεωρίες  της Ενσώματης Μάθησης/ Αναπαράστασης (Embodied Learning) και  της Επιχειρηματολογίας (Argumentation Theories)</vt:lpstr>
      <vt:lpstr>ΘΕΩΡΗΤΙΚΟ ΠΛΑΙΣΙΟ ΤΗΣ ΕΝΣΩΜΑΤΗΣ ΜΑΘΗΣΗΣ 1. Ορισμός της Ενσώματης Μάθησης</vt:lpstr>
      <vt:lpstr>ΕΝΣΩΜΑΤΗ ΜΑΘΗΣΗ/ ΑΝΑΠΑΡΑΣΤΑΣΗ (Embodied Learning)</vt:lpstr>
      <vt:lpstr>ΕΝΣΩΜΑΤΗ ΜΑΘΗΣΗ/ ΑΝΑΠΑΡΑΣΤΑΣΗ (Embodied Learning)</vt:lpstr>
      <vt:lpstr>ΕΝΣΩΜΑΤΗ ΜΑΘΗΣΗ/ ΑΝΑΠΑΡΑΣΤΑΣΗ (Embodied Learning)</vt:lpstr>
      <vt:lpstr>Defining Embodied Learning </vt:lpstr>
      <vt:lpstr>Από τις Παραδοσιακές Θεωρίες Μάθησης στην ΕΝΣΩΜΑΤΗ ΜΑΘΗΣΗ/ ΑΝΑΠΑΡΑΣΤΑΣΗ (Embodied Learning)</vt:lpstr>
      <vt:lpstr>Από τις Παραδοσιακές Θεωρίες Μάθησης στην ΕΝΣΩΜΑΤΗ ΜΑΘΗΣΗ/ ΑΝΑΠΑΡΑΣΤΑΣΗ (Embodied Learning)</vt:lpstr>
      <vt:lpstr>Από τις Παραδοσιακές Θεωρίες Μάθησης στην ΕΝΣΩΜΑΤΗ ΜΑΘΗΣΗ/ ΑΝΑΠΑΡΑΣΤΑΣΗ (Embodied Learning)</vt:lpstr>
      <vt:lpstr>Από τις Παραδοσιακές Θεωρίες Μάθησης στην ΕΝΣΩΜΑΤΗ ΜΑΘΗΣΗ/ ΑΝΑΠΑΡΑΣΤΑΣΗ (Εmbodied Learning)</vt:lpstr>
      <vt:lpstr>PowerPoint Presentation</vt:lpstr>
      <vt:lpstr>PowerPoint Presentation</vt:lpstr>
      <vt:lpstr>PowerPoint Presentation</vt:lpstr>
      <vt:lpstr>Συνδέοντας την Ενσώματη Μάθηση στην εκπαιδευτική πρακτική</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 of scenarios </vt:lpstr>
      <vt:lpstr>Examples of participating citizens,  organizations  </vt:lpstr>
      <vt:lpstr>Οι Σύγχρονες Παιδαγωγικές Θεωρίες  της Επιχειρηματολογίας (Argumentation Theories)</vt:lpstr>
      <vt:lpstr>Οι Σύγχρονες Παιδαγωγικές Θεωρίες  της Επιχειρηματολογίας (Argumentation Theories)</vt:lpstr>
      <vt:lpstr>Οι Σύγχρονες Παιδαγωγικές Θεωρίες  της Επιχειρηματολογίας (Argumentation Theories)</vt:lpstr>
      <vt:lpstr>Οι Σύγχρονες Παιδαγωγικές Θεωρίες  της Επιχειρηματολογίας (Argumentation Theories)</vt:lpstr>
      <vt:lpstr>Οι Σύγχρονες Παιδαγωγικές Θεωρίες  της Επιχειρηματολογίας (Argumentation Theories)</vt:lpstr>
      <vt:lpstr>Οι Σύγχρονες Παιδαγωγικές Θεωρίες  της Επιχειρηματολογίας (Argumentation Theories)</vt:lpstr>
      <vt:lpstr>Οι Σύγχρονες Παιδαγωγικές Θεωρίες  της Επιχειρηματολογίας (Argumentation Theories)</vt:lpstr>
      <vt:lpstr>Οι Σύγχρονες Παιδαγωγικές Θεωρίες  της Επιχειρηματολογίας (Argumentation Theories)</vt:lpstr>
      <vt:lpstr>Οι Σύγχρονες Παιδαγωγικές Θεωρίες  της Επιχειρηματολογίας (Argumentation Theories)</vt:lpstr>
      <vt:lpstr>Οι Σύγχρονες Παιδαγωγικές Θεωρίες  της Επιχειρηματολογίας (Argumentation Theories)</vt:lpstr>
      <vt:lpstr>Το Ερευνητικό Πρόγραμμα «Μαθητικά Κοινοβούλια Επιστήμης»</vt:lpstr>
      <vt:lpstr>The Greek Student Parliament on Science (http://studentparliament.weebly.com/) A part of the European Student Parliaments on Science</vt:lpstr>
      <vt:lpstr>The Greek Student Parliament on Science (http://studentparliament.weebly.com/) A part of the European Student Parliaments on Science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elena georgakopoulou</dc:creator>
  <cp:lastModifiedBy>elena georgakopoulou</cp:lastModifiedBy>
  <cp:revision>25</cp:revision>
  <dcterms:created xsi:type="dcterms:W3CDTF">2019-12-02T18:19:39Z</dcterms:created>
  <dcterms:modified xsi:type="dcterms:W3CDTF">2019-12-05T12:28:57Z</dcterms:modified>
</cp:coreProperties>
</file>